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5915969" w14:textId="77777777" w:rsidR="005D1B5A" w:rsidRDefault="005D1B5A" w:rsidP="003E7EC8">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4F5FCCA8" wp14:editId="293B33F5">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530D4516" w14:textId="77777777" w:rsidR="00AA700C" w:rsidRPr="00811BB8" w:rsidRDefault="00AA700C" w:rsidP="003E7EC8">
                                <w:pPr>
                                  <w:pStyle w:val="Brdtext"/>
                                </w:pPr>
                                <w:r>
                                  <w:rPr>
                                    <w:noProof/>
                                    <w:lang w:eastAsia="sv-SE"/>
                                  </w:rPr>
                                  <w:drawing>
                                    <wp:inline distT="0" distB="0" distL="0" distR="0" wp14:anchorId="521818B9" wp14:editId="01794D26">
                                      <wp:extent cx="514155" cy="921598"/>
                                      <wp:effectExtent l="0" t="0" r="635" b="0"/>
                                      <wp:docPr id="2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F5FCCA8"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530D4516" w14:textId="77777777" w:rsidR="00AA700C" w:rsidRPr="00811BB8" w:rsidRDefault="00AA700C" w:rsidP="003E7EC8">
                          <w:pPr>
                            <w:pStyle w:val="Brdtext"/>
                          </w:pPr>
                          <w:r>
                            <w:rPr>
                              <w:noProof/>
                              <w:lang w:eastAsia="sv-SE"/>
                            </w:rPr>
                            <w:drawing>
                              <wp:inline distT="0" distB="0" distL="0" distR="0" wp14:anchorId="521818B9" wp14:editId="01794D26">
                                <wp:extent cx="514155" cy="921598"/>
                                <wp:effectExtent l="0" t="0" r="635" b="0"/>
                                <wp:docPr id="2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541FEA3C" w14:textId="07867485" w:rsidR="005D1B5A" w:rsidRDefault="008467E7" w:rsidP="003E7EC8">
          <w:pPr>
            <w:pStyle w:val="Prophuvudrubrik"/>
          </w:pPr>
          <w:r>
            <w:t>2021/22:4</w:t>
          </w:r>
        </w:p>
      </w:sdtContent>
    </w:sdt>
    <w:p w14:paraId="6769E403" w14:textId="77777777" w:rsidR="005D1B5A" w:rsidRPr="005F407A" w:rsidRDefault="005D1B5A" w:rsidP="003E7EC8">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5D1B5A" w14:paraId="468DEE47" w14:textId="77777777" w:rsidTr="003E7EC8">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645D31F0" w14:textId="151B3F85" w:rsidR="005D1B5A" w:rsidRDefault="008467E7" w:rsidP="003E7EC8">
                <w:pPr>
                  <w:pStyle w:val="Proprubrik"/>
                  <w:spacing w:after="20"/>
                </w:pPr>
                <w:r>
                  <w:t>Ändring i skatteavtalet mellan Sverige samt Storbritannien och Nordirland</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66519EC6" w14:textId="5FC15CF9" w:rsidR="005D1B5A" w:rsidRDefault="008467E7" w:rsidP="003E7EC8">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644502EB" w14:textId="571A017F" w:rsidR="005D1B5A" w:rsidRPr="00141F91" w:rsidRDefault="008467E7" w:rsidP="003E7EC8">
                <w:pPr>
                  <w:pStyle w:val="Proprubrik"/>
                  <w:rPr>
                    <w:szCs w:val="26"/>
                  </w:rPr>
                </w:pPr>
                <w:r>
                  <w:rPr>
                    <w:szCs w:val="26"/>
                  </w:rPr>
                  <w:t>2021/22:4</w:t>
                </w:r>
              </w:p>
            </w:sdtContent>
          </w:sdt>
        </w:tc>
      </w:tr>
    </w:tbl>
    <w:p w14:paraId="4DFAEBC4" w14:textId="77777777" w:rsidR="005D1B5A" w:rsidRDefault="005D1B5A" w:rsidP="003E7EC8">
      <w:pPr>
        <w:pStyle w:val="Brdtext"/>
        <w:spacing w:before="60"/>
      </w:pPr>
    </w:p>
    <w:p w14:paraId="2E338D1B" w14:textId="77777777" w:rsidR="005D1B5A" w:rsidRDefault="005D1B5A" w:rsidP="003E7EC8">
      <w:pPr>
        <w:pStyle w:val="Brdtext"/>
      </w:pPr>
      <w:r>
        <w:t>Regeringen överlämnar denna proposition till riksdagen.</w:t>
      </w:r>
    </w:p>
    <w:p w14:paraId="0AB9028E" w14:textId="77777777" w:rsidR="005D1B5A" w:rsidRDefault="005D1B5A" w:rsidP="003E7EC8">
      <w:pPr>
        <w:pStyle w:val="Brdtext"/>
      </w:pPr>
    </w:p>
    <w:p w14:paraId="76A3A879" w14:textId="77777777" w:rsidR="005D1B5A" w:rsidRDefault="005D1B5A" w:rsidP="003E7EC8">
      <w:pPr>
        <w:pStyle w:val="Brdtext"/>
      </w:pPr>
      <w:r>
        <w:t xml:space="preserve">Stockholm </w:t>
      </w:r>
      <w:sdt>
        <w:sdtPr>
          <w:alias w:val="Datum"/>
          <w:tag w:val="Datum"/>
          <w:id w:val="-1894106154"/>
          <w:date w:fullDate="2021-09-16T00:00:00Z">
            <w:dateFormat w:val="'den' d MMMM yyyy"/>
            <w:lid w:val="sv-SE"/>
            <w:storeMappedDataAs w:val="dateTime"/>
            <w:calendar w:val="gregorian"/>
          </w:date>
        </w:sdtPr>
        <w:sdtEndPr/>
        <w:sdtContent>
          <w:r>
            <w:t>den 16 september 2021</w:t>
          </w:r>
        </w:sdtContent>
      </w:sdt>
    </w:p>
    <w:p w14:paraId="7F830E35" w14:textId="77777777" w:rsidR="005D1B5A" w:rsidRDefault="005D1B5A" w:rsidP="003E7EC8">
      <w:pPr>
        <w:pStyle w:val="Brdtextmedindrag"/>
      </w:pPr>
    </w:p>
    <w:p w14:paraId="61C508F4" w14:textId="3DBEDADB" w:rsidR="005D1B5A" w:rsidRDefault="00B519E5" w:rsidP="003E7EC8">
      <w:pPr>
        <w:pStyle w:val="Propnamnunderskrift1"/>
      </w:pPr>
      <w:r>
        <w:t xml:space="preserve">Stefan </w:t>
      </w:r>
      <w:proofErr w:type="spellStart"/>
      <w:r>
        <w:t>Löfven</w:t>
      </w:r>
      <w:proofErr w:type="spellEnd"/>
    </w:p>
    <w:p w14:paraId="5EF562AA" w14:textId="5A882173" w:rsidR="005D1B5A" w:rsidRDefault="005D1B5A" w:rsidP="003E7EC8">
      <w:pPr>
        <w:pStyle w:val="Propnamnunderskrift2"/>
        <w:tabs>
          <w:tab w:val="clear" w:pos="2693"/>
          <w:tab w:val="clear" w:pos="7474"/>
          <w:tab w:val="left" w:pos="2126"/>
        </w:tabs>
      </w:pPr>
      <w:r>
        <w:tab/>
      </w:r>
      <w:r w:rsidR="00B519E5">
        <w:t>Magdalena Andersson</w:t>
      </w:r>
    </w:p>
    <w:p w14:paraId="06D6EE6D" w14:textId="10425C8B" w:rsidR="005D1B5A" w:rsidRPr="008624B2" w:rsidRDefault="005D1B5A" w:rsidP="003E7EC8">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8467E7">
            <w:rPr>
              <w:i w:val="0"/>
            </w:rPr>
            <w:t>Finansdepartementet</w:t>
          </w:r>
        </w:sdtContent>
      </w:sdt>
      <w:r w:rsidRPr="008F01E7">
        <w:rPr>
          <w:i w:val="0"/>
          <w:iCs w:val="0"/>
        </w:rPr>
        <w:t>)</w:t>
      </w:r>
    </w:p>
    <w:p w14:paraId="7E8576D4" w14:textId="77777777" w:rsidR="005D1B5A" w:rsidRDefault="005D1B5A" w:rsidP="003E7EC8">
      <w:pPr>
        <w:pStyle w:val="Proprubrik"/>
        <w:spacing w:before="80" w:after="400"/>
      </w:pPr>
      <w:r>
        <w:t>Propositionens huvudsakliga innehåll</w:t>
      </w:r>
    </w:p>
    <w:p w14:paraId="342B8367" w14:textId="77777777" w:rsidR="005D1B5A" w:rsidRDefault="005D1B5A" w:rsidP="005D1B5A">
      <w:pPr>
        <w:pStyle w:val="Brdtext"/>
      </w:pPr>
      <w:r>
        <w:t xml:space="preserve">I propositionen föreslås att riksdagen godkänner ett protokoll undertecknat den 23 februari 2021 om ändring i avtalet den 26 mars 2015 mellan Sverige samt Storbritannien och Nordirland </w:t>
      </w:r>
      <w:r w:rsidRPr="00770657">
        <w:t>för undvikande av dubbel</w:t>
      </w:r>
      <w:r>
        <w:softHyphen/>
      </w:r>
      <w:r w:rsidRPr="00770657">
        <w:t>beskattning och förhindrande av skatteflykt beträffande skatter på inkomst och på kapitalvinst</w:t>
      </w:r>
      <w:r>
        <w:t>. Det föreslås även att riksdagen antar en lag om ändring i lagen (2015:666) om skatteavtal mellan Sverige samt Storbritannien och Nordirland. Ändringen innebär att avtalet, i den lydelse som det fått genom ändringsprotokollet den 23 februari 2021, ska gälla som lag i Sverige.</w:t>
      </w:r>
    </w:p>
    <w:p w14:paraId="045CCE0E" w14:textId="77777777" w:rsidR="005D1B5A" w:rsidRDefault="005D1B5A" w:rsidP="005D1B5A">
      <w:pPr>
        <w:pStyle w:val="Brdtextmedindrag"/>
      </w:pPr>
      <w:r w:rsidRPr="005214D4">
        <w:t>Genom protokollet införs de ändringar i skatteavtalet mellan Sverige samt Storbritannien och Nordirland som följer av den multilaterala konvention som Sverige undertecknade den 7</w:t>
      </w:r>
      <w:r>
        <w:t> </w:t>
      </w:r>
      <w:r w:rsidRPr="005214D4">
        <w:t xml:space="preserve">juni 2017 (se prop. 2017/18:61). Detta innebär att </w:t>
      </w:r>
      <w:proofErr w:type="gramStart"/>
      <w:r w:rsidRPr="005214D4">
        <w:t>bl.a.</w:t>
      </w:r>
      <w:proofErr w:type="gramEnd"/>
      <w:r w:rsidRPr="005214D4">
        <w:t xml:space="preserve"> att de minimistandarder på skatte</w:t>
      </w:r>
      <w:r>
        <w:softHyphen/>
      </w:r>
      <w:r w:rsidRPr="005214D4">
        <w:t>avtalsområdet som tagits fram inom ramen för OECD/G20:s projekt för att motverka skattebaserosion och flyttning av vinster införs i skatteavtalet</w:t>
      </w:r>
      <w:r>
        <w:t>.</w:t>
      </w:r>
    </w:p>
    <w:p w14:paraId="612C9BCC" w14:textId="77599512" w:rsidR="005D1B5A" w:rsidRDefault="005D1B5A" w:rsidP="005D1B5A">
      <w:pPr>
        <w:pStyle w:val="Brdtextmedindrag"/>
      </w:pPr>
      <w:r>
        <w:t>De nya bestämmelserna träder i kraft den dag regeringen bestämmer.</w:t>
      </w:r>
    </w:p>
    <w:p w14:paraId="0761D9D3" w14:textId="77777777" w:rsidR="005D1B5A" w:rsidRPr="008F2013" w:rsidRDefault="005D1B5A" w:rsidP="005E3C60">
      <w:pPr>
        <w:pStyle w:val="Innehllsfrteckning"/>
        <w:pageBreakBefore/>
        <w:rPr>
          <w:sz w:val="30"/>
          <w:szCs w:val="30"/>
        </w:rPr>
      </w:pPr>
      <w:r>
        <w:rPr>
          <w:rFonts w:eastAsiaTheme="minorHAnsi"/>
        </w:rPr>
        <w:lastRenderedPageBreak/>
        <w:t>Innehållsförteckning</w:t>
      </w:r>
    </w:p>
    <w:p w14:paraId="072177F6" w14:textId="36B7309F" w:rsidR="00210563" w:rsidRDefault="005D1B5A">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81310100" w:history="1">
        <w:r w:rsidR="00210563" w:rsidRPr="003A1742">
          <w:rPr>
            <w:rStyle w:val="Hyperlnk"/>
          </w:rPr>
          <w:t>1</w:t>
        </w:r>
        <w:r w:rsidR="00210563">
          <w:rPr>
            <w:rFonts w:asciiTheme="minorHAnsi" w:eastAsiaTheme="minorEastAsia" w:hAnsiTheme="minorHAnsi"/>
            <w:sz w:val="22"/>
            <w:lang w:eastAsia="sv-SE"/>
          </w:rPr>
          <w:tab/>
        </w:r>
        <w:r w:rsidR="00210563" w:rsidRPr="003A1742">
          <w:rPr>
            <w:rStyle w:val="Hyperlnk"/>
          </w:rPr>
          <w:t>Förslag till riksdagsbeslut</w:t>
        </w:r>
        <w:r w:rsidR="00210563">
          <w:rPr>
            <w:webHidden/>
          </w:rPr>
          <w:tab/>
        </w:r>
        <w:r w:rsidR="00210563">
          <w:rPr>
            <w:webHidden/>
          </w:rPr>
          <w:fldChar w:fldCharType="begin"/>
        </w:r>
        <w:r w:rsidR="00210563">
          <w:rPr>
            <w:webHidden/>
          </w:rPr>
          <w:instrText xml:space="preserve"> PAGEREF _Toc81310100 \h </w:instrText>
        </w:r>
        <w:r w:rsidR="00210563">
          <w:rPr>
            <w:webHidden/>
          </w:rPr>
        </w:r>
        <w:r w:rsidR="00210563">
          <w:rPr>
            <w:webHidden/>
          </w:rPr>
          <w:fldChar w:fldCharType="separate"/>
        </w:r>
        <w:r w:rsidR="00DE28E0">
          <w:rPr>
            <w:webHidden/>
          </w:rPr>
          <w:t>3</w:t>
        </w:r>
        <w:r w:rsidR="00210563">
          <w:rPr>
            <w:webHidden/>
          </w:rPr>
          <w:fldChar w:fldCharType="end"/>
        </w:r>
      </w:hyperlink>
    </w:p>
    <w:p w14:paraId="2A03D955" w14:textId="798743DA" w:rsidR="00210563" w:rsidRDefault="00B228BE">
      <w:pPr>
        <w:pStyle w:val="Innehll1"/>
        <w:rPr>
          <w:rFonts w:asciiTheme="minorHAnsi" w:eastAsiaTheme="minorEastAsia" w:hAnsiTheme="minorHAnsi"/>
          <w:sz w:val="22"/>
          <w:lang w:eastAsia="sv-SE"/>
        </w:rPr>
      </w:pPr>
      <w:hyperlink w:anchor="_Toc81310101" w:history="1">
        <w:r w:rsidR="00210563" w:rsidRPr="003A1742">
          <w:rPr>
            <w:rStyle w:val="Hyperlnk"/>
          </w:rPr>
          <w:t>2</w:t>
        </w:r>
        <w:r w:rsidR="00210563">
          <w:rPr>
            <w:rFonts w:asciiTheme="minorHAnsi" w:eastAsiaTheme="minorEastAsia" w:hAnsiTheme="minorHAnsi"/>
            <w:sz w:val="22"/>
            <w:lang w:eastAsia="sv-SE"/>
          </w:rPr>
          <w:tab/>
        </w:r>
        <w:r w:rsidR="00210563" w:rsidRPr="003A1742">
          <w:rPr>
            <w:rStyle w:val="Hyperlnk"/>
          </w:rPr>
          <w:t>Förslag till lag om ändring i lagen (2015:666) om skatteavtal mellan Sverige samt Storbritannien och Nordirland</w:t>
        </w:r>
        <w:r w:rsidR="00210563">
          <w:rPr>
            <w:webHidden/>
          </w:rPr>
          <w:tab/>
        </w:r>
        <w:r w:rsidR="00210563">
          <w:rPr>
            <w:webHidden/>
          </w:rPr>
          <w:fldChar w:fldCharType="begin"/>
        </w:r>
        <w:r w:rsidR="00210563">
          <w:rPr>
            <w:webHidden/>
          </w:rPr>
          <w:instrText xml:space="preserve"> PAGEREF _Toc81310101 \h </w:instrText>
        </w:r>
        <w:r w:rsidR="00210563">
          <w:rPr>
            <w:webHidden/>
          </w:rPr>
        </w:r>
        <w:r w:rsidR="00210563">
          <w:rPr>
            <w:webHidden/>
          </w:rPr>
          <w:fldChar w:fldCharType="separate"/>
        </w:r>
        <w:r w:rsidR="00DE28E0">
          <w:rPr>
            <w:webHidden/>
          </w:rPr>
          <w:t>4</w:t>
        </w:r>
        <w:r w:rsidR="00210563">
          <w:rPr>
            <w:webHidden/>
          </w:rPr>
          <w:fldChar w:fldCharType="end"/>
        </w:r>
      </w:hyperlink>
    </w:p>
    <w:p w14:paraId="70B557DC" w14:textId="45F5BB2A" w:rsidR="00210563" w:rsidRDefault="00B228BE">
      <w:pPr>
        <w:pStyle w:val="Innehll1"/>
        <w:rPr>
          <w:rFonts w:asciiTheme="minorHAnsi" w:eastAsiaTheme="minorEastAsia" w:hAnsiTheme="minorHAnsi"/>
          <w:sz w:val="22"/>
          <w:lang w:eastAsia="sv-SE"/>
        </w:rPr>
      </w:pPr>
      <w:hyperlink w:anchor="_Toc81310102" w:history="1">
        <w:r w:rsidR="00210563" w:rsidRPr="003A1742">
          <w:rPr>
            <w:rStyle w:val="Hyperlnk"/>
          </w:rPr>
          <w:t>3</w:t>
        </w:r>
        <w:r w:rsidR="00210563">
          <w:rPr>
            <w:rFonts w:asciiTheme="minorHAnsi" w:eastAsiaTheme="minorEastAsia" w:hAnsiTheme="minorHAnsi"/>
            <w:sz w:val="22"/>
            <w:lang w:eastAsia="sv-SE"/>
          </w:rPr>
          <w:tab/>
        </w:r>
        <w:r w:rsidR="00210563" w:rsidRPr="003A1742">
          <w:rPr>
            <w:rStyle w:val="Hyperlnk"/>
          </w:rPr>
          <w:t>Ärendet och dess beredning</w:t>
        </w:r>
        <w:r w:rsidR="00210563">
          <w:rPr>
            <w:webHidden/>
          </w:rPr>
          <w:tab/>
        </w:r>
        <w:r w:rsidR="00210563">
          <w:rPr>
            <w:webHidden/>
          </w:rPr>
          <w:fldChar w:fldCharType="begin"/>
        </w:r>
        <w:r w:rsidR="00210563">
          <w:rPr>
            <w:webHidden/>
          </w:rPr>
          <w:instrText xml:space="preserve"> PAGEREF _Toc81310102 \h </w:instrText>
        </w:r>
        <w:r w:rsidR="00210563">
          <w:rPr>
            <w:webHidden/>
          </w:rPr>
        </w:r>
        <w:r w:rsidR="00210563">
          <w:rPr>
            <w:webHidden/>
          </w:rPr>
          <w:fldChar w:fldCharType="separate"/>
        </w:r>
        <w:r w:rsidR="00DE28E0">
          <w:rPr>
            <w:webHidden/>
          </w:rPr>
          <w:t>15</w:t>
        </w:r>
        <w:r w:rsidR="00210563">
          <w:rPr>
            <w:webHidden/>
          </w:rPr>
          <w:fldChar w:fldCharType="end"/>
        </w:r>
      </w:hyperlink>
    </w:p>
    <w:p w14:paraId="77F885C9" w14:textId="4621548E" w:rsidR="00210563" w:rsidRDefault="00B228BE">
      <w:pPr>
        <w:pStyle w:val="Innehll1"/>
        <w:rPr>
          <w:rFonts w:asciiTheme="minorHAnsi" w:eastAsiaTheme="minorEastAsia" w:hAnsiTheme="minorHAnsi"/>
          <w:sz w:val="22"/>
          <w:lang w:eastAsia="sv-SE"/>
        </w:rPr>
      </w:pPr>
      <w:hyperlink w:anchor="_Toc81310103" w:history="1">
        <w:r w:rsidR="00210563" w:rsidRPr="003A1742">
          <w:rPr>
            <w:rStyle w:val="Hyperlnk"/>
          </w:rPr>
          <w:t>4</w:t>
        </w:r>
        <w:r w:rsidR="00210563">
          <w:rPr>
            <w:rFonts w:asciiTheme="minorHAnsi" w:eastAsiaTheme="minorEastAsia" w:hAnsiTheme="minorHAnsi"/>
            <w:sz w:val="22"/>
            <w:lang w:eastAsia="sv-SE"/>
          </w:rPr>
          <w:tab/>
        </w:r>
        <w:r w:rsidR="00210563" w:rsidRPr="003A1742">
          <w:rPr>
            <w:rStyle w:val="Hyperlnk"/>
          </w:rPr>
          <w:t>Protokollet om ändring i skatteavtalet mellan Sverige samt Storbritannien och Nordirland</w:t>
        </w:r>
        <w:r w:rsidR="00210563">
          <w:rPr>
            <w:webHidden/>
          </w:rPr>
          <w:tab/>
        </w:r>
        <w:r w:rsidR="00210563">
          <w:rPr>
            <w:webHidden/>
          </w:rPr>
          <w:fldChar w:fldCharType="begin"/>
        </w:r>
        <w:r w:rsidR="00210563">
          <w:rPr>
            <w:webHidden/>
          </w:rPr>
          <w:instrText xml:space="preserve"> PAGEREF _Toc81310103 \h </w:instrText>
        </w:r>
        <w:r w:rsidR="00210563">
          <w:rPr>
            <w:webHidden/>
          </w:rPr>
        </w:r>
        <w:r w:rsidR="00210563">
          <w:rPr>
            <w:webHidden/>
          </w:rPr>
          <w:fldChar w:fldCharType="separate"/>
        </w:r>
        <w:r w:rsidR="00DE28E0">
          <w:rPr>
            <w:webHidden/>
          </w:rPr>
          <w:t>16</w:t>
        </w:r>
        <w:r w:rsidR="00210563">
          <w:rPr>
            <w:webHidden/>
          </w:rPr>
          <w:fldChar w:fldCharType="end"/>
        </w:r>
      </w:hyperlink>
    </w:p>
    <w:p w14:paraId="14315B65" w14:textId="25F7BD77" w:rsidR="00210563" w:rsidRDefault="00B228BE">
      <w:pPr>
        <w:pStyle w:val="Innehll2"/>
        <w:rPr>
          <w:rFonts w:asciiTheme="minorHAnsi" w:eastAsiaTheme="minorEastAsia" w:hAnsiTheme="minorHAnsi" w:cstheme="minorBidi"/>
          <w:sz w:val="22"/>
          <w:szCs w:val="22"/>
          <w:lang w:eastAsia="sv-SE"/>
        </w:rPr>
      </w:pPr>
      <w:hyperlink w:anchor="_Toc81310104" w:history="1">
        <w:r w:rsidR="00210563" w:rsidRPr="003A1742">
          <w:rPr>
            <w:rStyle w:val="Hyperlnk"/>
            <w:rFonts w:eastAsiaTheme="majorEastAsia"/>
          </w:rPr>
          <w:t>4.1</w:t>
        </w:r>
        <w:r w:rsidR="00210563">
          <w:rPr>
            <w:rFonts w:asciiTheme="minorHAnsi" w:eastAsiaTheme="minorEastAsia" w:hAnsiTheme="minorHAnsi" w:cstheme="minorBidi"/>
            <w:sz w:val="22"/>
            <w:szCs w:val="22"/>
            <w:lang w:eastAsia="sv-SE"/>
          </w:rPr>
          <w:tab/>
        </w:r>
        <w:r w:rsidR="00210563" w:rsidRPr="003A1742">
          <w:rPr>
            <w:rStyle w:val="Hyperlnk"/>
            <w:rFonts w:eastAsiaTheme="majorEastAsia"/>
          </w:rPr>
          <w:t>Protokollets innehåll</w:t>
        </w:r>
        <w:r w:rsidR="00210563">
          <w:rPr>
            <w:webHidden/>
          </w:rPr>
          <w:tab/>
        </w:r>
        <w:r w:rsidR="00210563">
          <w:rPr>
            <w:webHidden/>
          </w:rPr>
          <w:fldChar w:fldCharType="begin"/>
        </w:r>
        <w:r w:rsidR="00210563">
          <w:rPr>
            <w:webHidden/>
          </w:rPr>
          <w:instrText xml:space="preserve"> PAGEREF _Toc81310104 \h </w:instrText>
        </w:r>
        <w:r w:rsidR="00210563">
          <w:rPr>
            <w:webHidden/>
          </w:rPr>
        </w:r>
        <w:r w:rsidR="00210563">
          <w:rPr>
            <w:webHidden/>
          </w:rPr>
          <w:fldChar w:fldCharType="separate"/>
        </w:r>
        <w:r w:rsidR="00DE28E0">
          <w:rPr>
            <w:webHidden/>
          </w:rPr>
          <w:t>19</w:t>
        </w:r>
        <w:r w:rsidR="00210563">
          <w:rPr>
            <w:webHidden/>
          </w:rPr>
          <w:fldChar w:fldCharType="end"/>
        </w:r>
      </w:hyperlink>
    </w:p>
    <w:p w14:paraId="448BF068" w14:textId="286D9907" w:rsidR="00210563" w:rsidRDefault="00B228BE">
      <w:pPr>
        <w:pStyle w:val="Innehll1"/>
        <w:rPr>
          <w:rFonts w:asciiTheme="minorHAnsi" w:eastAsiaTheme="minorEastAsia" w:hAnsiTheme="minorHAnsi"/>
          <w:sz w:val="22"/>
          <w:lang w:eastAsia="sv-SE"/>
        </w:rPr>
      </w:pPr>
      <w:hyperlink w:anchor="_Toc81310105" w:history="1">
        <w:r w:rsidR="00210563" w:rsidRPr="003A1742">
          <w:rPr>
            <w:rStyle w:val="Hyperlnk"/>
          </w:rPr>
          <w:t>5</w:t>
        </w:r>
        <w:r w:rsidR="00210563">
          <w:rPr>
            <w:rFonts w:asciiTheme="minorHAnsi" w:eastAsiaTheme="minorEastAsia" w:hAnsiTheme="minorHAnsi"/>
            <w:sz w:val="22"/>
            <w:lang w:eastAsia="sv-SE"/>
          </w:rPr>
          <w:tab/>
        </w:r>
        <w:r w:rsidR="00210563" w:rsidRPr="003A1742">
          <w:rPr>
            <w:rStyle w:val="Hyperlnk"/>
          </w:rPr>
          <w:t>Konsekvenser</w:t>
        </w:r>
        <w:r w:rsidR="00210563">
          <w:rPr>
            <w:webHidden/>
          </w:rPr>
          <w:tab/>
        </w:r>
        <w:r w:rsidR="00210563">
          <w:rPr>
            <w:webHidden/>
          </w:rPr>
          <w:fldChar w:fldCharType="begin"/>
        </w:r>
        <w:r w:rsidR="00210563">
          <w:rPr>
            <w:webHidden/>
          </w:rPr>
          <w:instrText xml:space="preserve"> PAGEREF _Toc81310105 \h </w:instrText>
        </w:r>
        <w:r w:rsidR="00210563">
          <w:rPr>
            <w:webHidden/>
          </w:rPr>
        </w:r>
        <w:r w:rsidR="00210563">
          <w:rPr>
            <w:webHidden/>
          </w:rPr>
          <w:fldChar w:fldCharType="separate"/>
        </w:r>
        <w:r w:rsidR="00DE28E0">
          <w:rPr>
            <w:webHidden/>
          </w:rPr>
          <w:t>20</w:t>
        </w:r>
        <w:r w:rsidR="00210563">
          <w:rPr>
            <w:webHidden/>
          </w:rPr>
          <w:fldChar w:fldCharType="end"/>
        </w:r>
      </w:hyperlink>
    </w:p>
    <w:p w14:paraId="4792A0E5" w14:textId="3F1F0DE9" w:rsidR="00210563" w:rsidRDefault="00B228BE">
      <w:pPr>
        <w:pStyle w:val="Innehll4"/>
        <w:rPr>
          <w:rFonts w:asciiTheme="minorHAnsi" w:eastAsiaTheme="minorEastAsia" w:hAnsiTheme="minorHAnsi"/>
          <w:noProof/>
          <w:sz w:val="22"/>
          <w:lang w:eastAsia="sv-SE"/>
        </w:rPr>
      </w:pPr>
      <w:hyperlink w:anchor="_Toc81310106" w:history="1">
        <w:r w:rsidR="00210563" w:rsidRPr="003A1742">
          <w:rPr>
            <w:rStyle w:val="Hyperlnk"/>
            <w:noProof/>
          </w:rPr>
          <w:t>Protokoll</w:t>
        </w:r>
        <w:r w:rsidR="00210563">
          <w:rPr>
            <w:noProof/>
            <w:webHidden/>
          </w:rPr>
          <w:tab/>
        </w:r>
        <w:r w:rsidR="00210563">
          <w:rPr>
            <w:noProof/>
            <w:webHidden/>
          </w:rPr>
          <w:fldChar w:fldCharType="begin"/>
        </w:r>
        <w:r w:rsidR="00210563">
          <w:rPr>
            <w:noProof/>
            <w:webHidden/>
          </w:rPr>
          <w:instrText xml:space="preserve"> PAGEREF _Toc81310106 \h </w:instrText>
        </w:r>
        <w:r w:rsidR="00210563">
          <w:rPr>
            <w:noProof/>
            <w:webHidden/>
          </w:rPr>
        </w:r>
        <w:r w:rsidR="00210563">
          <w:rPr>
            <w:noProof/>
            <w:webHidden/>
          </w:rPr>
          <w:fldChar w:fldCharType="separate"/>
        </w:r>
        <w:r w:rsidR="00DE28E0">
          <w:rPr>
            <w:noProof/>
            <w:webHidden/>
          </w:rPr>
          <w:t>21</w:t>
        </w:r>
        <w:r w:rsidR="00210563">
          <w:rPr>
            <w:noProof/>
            <w:webHidden/>
          </w:rPr>
          <w:fldChar w:fldCharType="end"/>
        </w:r>
      </w:hyperlink>
    </w:p>
    <w:p w14:paraId="5F33463C" w14:textId="17AECDBE" w:rsidR="00210563" w:rsidRDefault="00B228BE">
      <w:pPr>
        <w:pStyle w:val="Innehll5"/>
        <w:rPr>
          <w:rFonts w:asciiTheme="minorHAnsi" w:eastAsiaTheme="minorEastAsia" w:hAnsiTheme="minorHAnsi"/>
          <w:noProof/>
          <w:sz w:val="22"/>
          <w:lang w:eastAsia="sv-SE"/>
        </w:rPr>
      </w:pPr>
      <w:hyperlink w:anchor="_Toc81310107" w:history="1">
        <w:r w:rsidR="00210563" w:rsidRPr="003A1742">
          <w:rPr>
            <w:rStyle w:val="Hyperlnk"/>
            <w:noProof/>
          </w:rPr>
          <w:t>Utdrag ur protokoll vid regeringssammanträde den 16 september 2021</w:t>
        </w:r>
        <w:r w:rsidR="00210563">
          <w:rPr>
            <w:noProof/>
            <w:webHidden/>
          </w:rPr>
          <w:tab/>
        </w:r>
        <w:r w:rsidR="00210563">
          <w:rPr>
            <w:noProof/>
            <w:webHidden/>
          </w:rPr>
          <w:fldChar w:fldCharType="begin"/>
        </w:r>
        <w:r w:rsidR="00210563">
          <w:rPr>
            <w:noProof/>
            <w:webHidden/>
          </w:rPr>
          <w:instrText xml:space="preserve"> PAGEREF _Toc81310107 \h </w:instrText>
        </w:r>
        <w:r w:rsidR="00210563">
          <w:rPr>
            <w:noProof/>
            <w:webHidden/>
          </w:rPr>
        </w:r>
        <w:r w:rsidR="00210563">
          <w:rPr>
            <w:noProof/>
            <w:webHidden/>
          </w:rPr>
          <w:fldChar w:fldCharType="separate"/>
        </w:r>
        <w:r w:rsidR="00DE28E0">
          <w:rPr>
            <w:noProof/>
            <w:webHidden/>
          </w:rPr>
          <w:t>26</w:t>
        </w:r>
        <w:r w:rsidR="00210563">
          <w:rPr>
            <w:noProof/>
            <w:webHidden/>
          </w:rPr>
          <w:fldChar w:fldCharType="end"/>
        </w:r>
      </w:hyperlink>
    </w:p>
    <w:p w14:paraId="7C35279E" w14:textId="4D1A4BDB" w:rsidR="005D1B5A" w:rsidRDefault="005D1B5A" w:rsidP="005E3C60">
      <w:pPr>
        <w:pStyle w:val="Brdtext"/>
      </w:pPr>
      <w:r>
        <w:fldChar w:fldCharType="end"/>
      </w:r>
    </w:p>
    <w:p w14:paraId="1E3DCDE3" w14:textId="158A386C" w:rsidR="005D1B5A" w:rsidRPr="005A72C8" w:rsidRDefault="005D1B5A" w:rsidP="003E7EC8">
      <w:pPr>
        <w:pStyle w:val="Rubrik1"/>
      </w:pPr>
      <w:r>
        <w:br w:type="page"/>
      </w:r>
      <w:bookmarkStart w:id="0" w:name="_Toc337112318"/>
      <w:bookmarkStart w:id="1" w:name="_Toc4079163"/>
      <w:bookmarkStart w:id="2" w:name="_Toc81310100"/>
      <w:r w:rsidRPr="005A72C8">
        <w:lastRenderedPageBreak/>
        <w:t>Förslag till riksdagsbeslut</w:t>
      </w:r>
      <w:bookmarkEnd w:id="0"/>
      <w:bookmarkEnd w:id="1"/>
      <w:bookmarkEnd w:id="2"/>
    </w:p>
    <w:p w14:paraId="4410501C" w14:textId="77777777" w:rsidR="005D1B5A" w:rsidRDefault="005D1B5A" w:rsidP="003E7EC8">
      <w:pPr>
        <w:pStyle w:val="Brdtext"/>
      </w:pPr>
      <w:r w:rsidRPr="009831A0">
        <w:t>Regeringens förslag:</w:t>
      </w:r>
    </w:p>
    <w:p w14:paraId="77F212A4" w14:textId="04C3E885" w:rsidR="005D1B5A" w:rsidRDefault="005D1B5A" w:rsidP="005D1B5A">
      <w:pPr>
        <w:pStyle w:val="Numreradlista"/>
      </w:pPr>
      <w:r>
        <w:t>Riksdagen godkänner protokollet undertecknat den 23 februari 2021 om ändring i avtalet mellan Konungariket Sverige och Förenade konungariket Storbritannien och Nordirland för undvikande av dubbelbeskattning och förhindrande av skatteflykt beträffande skatter på inkomst och på kapitalvinst.</w:t>
      </w:r>
    </w:p>
    <w:p w14:paraId="40DE296C" w14:textId="5236DFDA" w:rsidR="005D1B5A" w:rsidRDefault="005D1B5A" w:rsidP="005D1B5A">
      <w:pPr>
        <w:pStyle w:val="Numreradlista"/>
      </w:pPr>
      <w:r>
        <w:t>Riksdagen antar regeringens förslag till lag om ändring i lagen (2015:666) om skatteavtal mellan Sverige samt Storbritannien och Nordirland.</w:t>
      </w:r>
    </w:p>
    <w:p w14:paraId="1E368437" w14:textId="77777777" w:rsidR="005D1B5A" w:rsidRPr="00144361" w:rsidRDefault="005D1B5A" w:rsidP="005D1B5A">
      <w:pPr>
        <w:pStyle w:val="Brdtextefternumreradlista"/>
      </w:pPr>
    </w:p>
    <w:p w14:paraId="25E7F99D" w14:textId="77777777" w:rsidR="005D1B5A" w:rsidRPr="00152749" w:rsidRDefault="005D1B5A" w:rsidP="00152749">
      <w:pPr>
        <w:pStyle w:val="Brdtextmedindrag"/>
      </w:pPr>
      <w:r>
        <w:br w:type="page"/>
      </w:r>
    </w:p>
    <w:p w14:paraId="0A944A63" w14:textId="77777777" w:rsidR="00DB62B9" w:rsidRPr="00152749" w:rsidRDefault="00DB62B9" w:rsidP="00152749">
      <w:pPr>
        <w:pStyle w:val="Brdtextmedindrag"/>
        <w:sectPr w:rsidR="00DB62B9" w:rsidRPr="001527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291A5E95" w14:textId="13257A35" w:rsidR="003E7EC8" w:rsidRDefault="003E7EC8" w:rsidP="003E7EC8">
      <w:pPr>
        <w:pStyle w:val="Rubrik1"/>
        <w:spacing w:before="0"/>
      </w:pPr>
      <w:bookmarkStart w:id="3" w:name="_Toc75269054"/>
      <w:bookmarkStart w:id="4" w:name="_Toc81310101"/>
      <w:r>
        <w:lastRenderedPageBreak/>
        <w:t>Förslag till lag om ändring i lagen (2015:666) om skatteavtal mellan Sverige samt Storbritannien och Nordirland</w:t>
      </w:r>
      <w:bookmarkEnd w:id="3"/>
      <w:bookmarkEnd w:id="4"/>
    </w:p>
    <w:p w14:paraId="73AB4CB2" w14:textId="77777777" w:rsidR="003E7EC8" w:rsidRDefault="003E7EC8" w:rsidP="003E7EC8">
      <w:pPr>
        <w:pStyle w:val="Brdtext"/>
      </w:pPr>
      <w:r>
        <w:t xml:space="preserve">Härigenom föreskrivs </w:t>
      </w:r>
      <w:r w:rsidRPr="00071476">
        <w:t>att 1</w:t>
      </w:r>
      <w:r>
        <w:t> </w:t>
      </w:r>
      <w:r w:rsidRPr="00071476">
        <w:t>§</w:t>
      </w:r>
      <w:r>
        <w:t xml:space="preserve"> och bilagan till</w:t>
      </w:r>
      <w:r w:rsidRPr="00071476">
        <w:t xml:space="preserve"> lagen (</w:t>
      </w:r>
      <w:r>
        <w:t>2015:666</w:t>
      </w:r>
      <w:r w:rsidRPr="00071476">
        <w:t xml:space="preserve">) om </w:t>
      </w:r>
      <w:r>
        <w:t>skatteavtal</w:t>
      </w:r>
      <w:r w:rsidRPr="00071476">
        <w:t xml:space="preserve"> mellan Sverige </w:t>
      </w:r>
      <w:r>
        <w:t>samt Storbritannien och Nordirland</w:t>
      </w:r>
      <w:r w:rsidRPr="00071476">
        <w:t xml:space="preserve"> ska ha följande lydelse.</w:t>
      </w:r>
    </w:p>
    <w:p w14:paraId="0DAA4F50" w14:textId="77777777" w:rsidR="003E7EC8" w:rsidRPr="00340C98" w:rsidRDefault="003E7EC8" w:rsidP="003E7EC8">
      <w:pPr>
        <w:pStyle w:val="Brdtextmedindrag"/>
        <w:rPr>
          <w:i/>
          <w:iCs/>
        </w:rPr>
      </w:pPr>
    </w:p>
    <w:tbl>
      <w:tblPr>
        <w:tblW w:w="5000" w:type="pct"/>
        <w:tblCellMar>
          <w:left w:w="125" w:type="dxa"/>
          <w:right w:w="125" w:type="dxa"/>
        </w:tblCellMar>
        <w:tblLook w:val="0600" w:firstRow="0" w:lastRow="0" w:firstColumn="0" w:lastColumn="0" w:noHBand="1" w:noVBand="1"/>
      </w:tblPr>
      <w:tblGrid>
        <w:gridCol w:w="2948"/>
        <w:gridCol w:w="2949"/>
      </w:tblGrid>
      <w:tr w:rsidR="003E7EC8" w:rsidRPr="000E6F0B" w14:paraId="24517344" w14:textId="77777777" w:rsidTr="003E7EC8">
        <w:tc>
          <w:tcPr>
            <w:tcW w:w="2500" w:type="pct"/>
            <w:shd w:val="clear" w:color="auto" w:fill="auto"/>
            <w:tcMar>
              <w:left w:w="0" w:type="dxa"/>
            </w:tcMar>
          </w:tcPr>
          <w:p w14:paraId="59B17346" w14:textId="77777777" w:rsidR="003E7EC8" w:rsidRPr="000E6F0B" w:rsidRDefault="003E7EC8" w:rsidP="003E7EC8">
            <w:pPr>
              <w:pStyle w:val="Brdtext"/>
              <w:rPr>
                <w:i/>
              </w:rPr>
            </w:pPr>
            <w:r w:rsidRPr="000E6F0B">
              <w:rPr>
                <w:i/>
              </w:rPr>
              <w:t>Nuvarande lydelse</w:t>
            </w:r>
          </w:p>
        </w:tc>
        <w:tc>
          <w:tcPr>
            <w:tcW w:w="2500" w:type="pct"/>
            <w:shd w:val="clear" w:color="auto" w:fill="auto"/>
            <w:tcMar>
              <w:right w:w="0" w:type="dxa"/>
            </w:tcMar>
          </w:tcPr>
          <w:p w14:paraId="07A01BA6" w14:textId="77777777" w:rsidR="003E7EC8" w:rsidRPr="000E6F0B" w:rsidRDefault="003E7EC8" w:rsidP="003E7EC8">
            <w:pPr>
              <w:pStyle w:val="Brdtext"/>
              <w:rPr>
                <w:i/>
              </w:rPr>
            </w:pPr>
            <w:r w:rsidRPr="000E6F0B">
              <w:rPr>
                <w:i/>
              </w:rPr>
              <w:t>Föreslagen lydelse</w:t>
            </w:r>
          </w:p>
        </w:tc>
      </w:tr>
    </w:tbl>
    <w:p w14:paraId="63BFC7E0" w14:textId="77777777" w:rsidR="003E7EC8" w:rsidRDefault="003E7EC8" w:rsidP="003E7EC8">
      <w:pPr>
        <w:pStyle w:val="Brdtextmedindrag"/>
      </w:pPr>
    </w:p>
    <w:p w14:paraId="4F63C3DA" w14:textId="77777777" w:rsidR="003E7EC8" w:rsidRPr="00D477A5" w:rsidRDefault="003E7EC8" w:rsidP="003E7EC8">
      <w:pPr>
        <w:pStyle w:val="Brdtextmedindrag"/>
        <w:jc w:val="center"/>
      </w:pPr>
      <w:r>
        <w:t>1 §</w:t>
      </w:r>
    </w:p>
    <w:tbl>
      <w:tblPr>
        <w:tblW w:w="5000" w:type="pct"/>
        <w:tblCellMar>
          <w:left w:w="125" w:type="dxa"/>
          <w:right w:w="125" w:type="dxa"/>
        </w:tblCellMar>
        <w:tblLook w:val="0600" w:firstRow="0" w:lastRow="0" w:firstColumn="0" w:lastColumn="0" w:noHBand="1" w:noVBand="1"/>
      </w:tblPr>
      <w:tblGrid>
        <w:gridCol w:w="2948"/>
        <w:gridCol w:w="2949"/>
      </w:tblGrid>
      <w:tr w:rsidR="003E7EC8" w14:paraId="6510C793" w14:textId="77777777" w:rsidTr="003E7EC8">
        <w:tc>
          <w:tcPr>
            <w:tcW w:w="2500" w:type="pct"/>
            <w:shd w:val="clear" w:color="auto" w:fill="auto"/>
            <w:tcMar>
              <w:left w:w="0" w:type="dxa"/>
            </w:tcMar>
          </w:tcPr>
          <w:p w14:paraId="415D561E" w14:textId="77777777" w:rsidR="003E7EC8" w:rsidRDefault="003E7EC8" w:rsidP="003E7EC8">
            <w:pPr>
              <w:pStyle w:val="Brdtextmedindrag"/>
            </w:pPr>
            <w:r w:rsidRPr="00071476">
              <w:t>Det avtal för undvikande av dub</w:t>
            </w:r>
            <w:r>
              <w:softHyphen/>
            </w:r>
            <w:r w:rsidRPr="00071476">
              <w:t>belbeska</w:t>
            </w:r>
            <w:r>
              <w:t>t</w:t>
            </w:r>
            <w:r w:rsidRPr="00071476">
              <w:t>tning och förhindrande av skatteflykt beträffande skatter på inkomst och på kapitalvinst som Sverige samt Storbritannien och Nordirland undertecknade den 26</w:t>
            </w:r>
            <w:r>
              <w:t> </w:t>
            </w:r>
            <w:r w:rsidRPr="00071476">
              <w:t>mars 2015 ska gälla som lag här i landet. Avtalet är avfattat på engelska. Den engelska texten och en svensk översättning av avtalet framgår av bilagan till denna lag.</w:t>
            </w:r>
          </w:p>
        </w:tc>
        <w:tc>
          <w:tcPr>
            <w:tcW w:w="2500" w:type="pct"/>
            <w:shd w:val="clear" w:color="auto" w:fill="auto"/>
            <w:tcMar>
              <w:right w:w="0" w:type="dxa"/>
            </w:tcMar>
          </w:tcPr>
          <w:p w14:paraId="34BD8129" w14:textId="77777777" w:rsidR="003E7EC8" w:rsidRDefault="003E7EC8" w:rsidP="003E7EC8">
            <w:pPr>
              <w:pStyle w:val="Brdtextmedindrag"/>
            </w:pPr>
            <w:r w:rsidRPr="00071476">
              <w:t>Det avtal för undvikande av dub</w:t>
            </w:r>
            <w:r>
              <w:softHyphen/>
            </w:r>
            <w:r w:rsidRPr="00071476">
              <w:t>belbeskattning och förhindrande av skatteflykt beträffande skatter på inkomst och på kapitalvinst som Sverige samt Storbritannien och Nordirland undertecknade den 26</w:t>
            </w:r>
            <w:r>
              <w:t> </w:t>
            </w:r>
            <w:r w:rsidRPr="00071476">
              <w:t>mars 2015</w:t>
            </w:r>
            <w:r w:rsidRPr="00071476">
              <w:rPr>
                <w:i/>
                <w:iCs/>
              </w:rPr>
              <w:t xml:space="preserve">, i den lydelse som </w:t>
            </w:r>
            <w:r>
              <w:rPr>
                <w:i/>
                <w:iCs/>
              </w:rPr>
              <w:t>detta</w:t>
            </w:r>
            <w:r w:rsidRPr="00071476">
              <w:rPr>
                <w:i/>
                <w:iCs/>
              </w:rPr>
              <w:t xml:space="preserve"> har genom det protokoll om ändring som undertecknades den 23</w:t>
            </w:r>
            <w:r>
              <w:rPr>
                <w:i/>
                <w:iCs/>
              </w:rPr>
              <w:t> </w:t>
            </w:r>
            <w:r w:rsidRPr="00071476">
              <w:rPr>
                <w:i/>
                <w:iCs/>
              </w:rPr>
              <w:t>februari 2021,</w:t>
            </w:r>
            <w:r w:rsidRPr="00071476">
              <w:t xml:space="preserve"> </w:t>
            </w:r>
            <w:r>
              <w:t xml:space="preserve">ska </w:t>
            </w:r>
            <w:r w:rsidRPr="00071476">
              <w:t>gälla som lag här i landet.</w:t>
            </w:r>
            <w:r>
              <w:t xml:space="preserve"> </w:t>
            </w:r>
            <w:r w:rsidRPr="00071476">
              <w:t>Avtalet är avfattat på engelska. Den engelska texten och en svensk översättning av avtalet framgår av bilagan till denna lag.</w:t>
            </w:r>
          </w:p>
        </w:tc>
      </w:tr>
    </w:tbl>
    <w:p w14:paraId="4FC54FC2" w14:textId="77777777" w:rsidR="003E7EC8" w:rsidRPr="00811E52" w:rsidRDefault="003E7EC8" w:rsidP="003E7EC8">
      <w:pPr>
        <w:pStyle w:val="Slutstreck"/>
      </w:pPr>
      <w:r w:rsidRPr="00811E52">
        <w:t>                      </w:t>
      </w:r>
    </w:p>
    <w:p w14:paraId="5F919AE5" w14:textId="77777777" w:rsidR="003E7EC8" w:rsidRDefault="003E7EC8" w:rsidP="003E7EC8">
      <w:pPr>
        <w:pStyle w:val="Brdtextmedindrag"/>
        <w:jc w:val="left"/>
      </w:pPr>
      <w:r w:rsidRPr="00EA62FE">
        <w:t>1.</w:t>
      </w:r>
      <w:r>
        <w:t> </w:t>
      </w:r>
      <w:r w:rsidRPr="00EA62FE">
        <w:t>Denna lag träder i kraft den dag regeringen bestämmer.</w:t>
      </w:r>
    </w:p>
    <w:p w14:paraId="6FF01FBA" w14:textId="77777777" w:rsidR="003E7EC8" w:rsidRDefault="003E7EC8" w:rsidP="003E7EC8">
      <w:pPr>
        <w:pStyle w:val="Brdtextmedindrag"/>
        <w:jc w:val="left"/>
      </w:pPr>
      <w:r w:rsidRPr="00EA62FE">
        <w:t>2.</w:t>
      </w:r>
      <w:r>
        <w:t> </w:t>
      </w:r>
      <w:r w:rsidRPr="00EA62FE">
        <w:t xml:space="preserve">Lagen tillämpas i fråga om </w:t>
      </w:r>
    </w:p>
    <w:p w14:paraId="69FE08EC" w14:textId="77777777" w:rsidR="003E7EC8" w:rsidRDefault="003E7EC8" w:rsidP="003E7EC8">
      <w:pPr>
        <w:pStyle w:val="Brdtextmedindrag"/>
        <w:jc w:val="left"/>
      </w:pPr>
      <w:r w:rsidRPr="00EA62FE">
        <w:t>a)</w:t>
      </w:r>
      <w:r>
        <w:t> </w:t>
      </w:r>
      <w:r w:rsidRPr="00EA62FE">
        <w:t>källskatter, på belopp som betalas eller tillgodoförs den 1</w:t>
      </w:r>
      <w:r>
        <w:t> </w:t>
      </w:r>
      <w:r w:rsidRPr="00EA62FE">
        <w:t xml:space="preserve">januari det år som följer närmast efter den dag då </w:t>
      </w:r>
      <w:r>
        <w:t>lagen</w:t>
      </w:r>
      <w:r w:rsidRPr="00EA62FE">
        <w:t xml:space="preserve"> träder i kraft eller senare,</w:t>
      </w:r>
    </w:p>
    <w:p w14:paraId="51A9245E" w14:textId="77777777" w:rsidR="003E7EC8" w:rsidRPr="00830602" w:rsidRDefault="003E7EC8" w:rsidP="003E7EC8">
      <w:pPr>
        <w:pStyle w:val="Brdtextmedindrag"/>
        <w:jc w:val="left"/>
      </w:pPr>
      <w:r w:rsidRPr="00EA62FE">
        <w:t>b)</w:t>
      </w:r>
      <w:r>
        <w:t> </w:t>
      </w:r>
      <w:r w:rsidRPr="00EA62FE">
        <w:t>andra skatter på inkomst, på skatt som påförs för beskattningsår som börjar den 1</w:t>
      </w:r>
      <w:r>
        <w:t> </w:t>
      </w:r>
      <w:r w:rsidRPr="00EA62FE">
        <w:t xml:space="preserve">januari det år som följer närmast efter den dag då </w:t>
      </w:r>
      <w:r>
        <w:t>lagen</w:t>
      </w:r>
      <w:r w:rsidRPr="00EA62FE">
        <w:t xml:space="preserve"> träder i kraft eller senare.</w:t>
      </w:r>
    </w:p>
    <w:p w14:paraId="60E513CC" w14:textId="77777777" w:rsidR="003E7EC8" w:rsidRDefault="003E7EC8" w:rsidP="003E7EC8">
      <w:pPr>
        <w:pStyle w:val="Brdtextmedindrag"/>
      </w:pPr>
    </w:p>
    <w:p w14:paraId="4F35574B" w14:textId="77777777" w:rsidR="003E7EC8" w:rsidRDefault="003E7EC8" w:rsidP="003E7EC8">
      <w:pPr>
        <w:spacing w:line="2" w:lineRule="auto"/>
        <w:rPr>
          <w:rFonts w:ascii="Times New Roman" w:hAnsi="Times New Roman"/>
          <w:sz w:val="20"/>
        </w:rPr>
      </w:pPr>
      <w:r>
        <w:br w:type="page"/>
      </w:r>
    </w:p>
    <w:tbl>
      <w:tblPr>
        <w:tblW w:w="5000" w:type="pct"/>
        <w:tblCellMar>
          <w:left w:w="125" w:type="dxa"/>
          <w:right w:w="125" w:type="dxa"/>
        </w:tblCellMar>
        <w:tblLook w:val="0600" w:firstRow="0" w:lastRow="0" w:firstColumn="0" w:lastColumn="0" w:noHBand="1" w:noVBand="1"/>
      </w:tblPr>
      <w:tblGrid>
        <w:gridCol w:w="2948"/>
        <w:gridCol w:w="2949"/>
      </w:tblGrid>
      <w:tr w:rsidR="003E7EC8" w14:paraId="0C98DE1C" w14:textId="77777777" w:rsidTr="003E7EC8">
        <w:tc>
          <w:tcPr>
            <w:tcW w:w="2500" w:type="pct"/>
            <w:shd w:val="clear" w:color="auto" w:fill="auto"/>
            <w:tcMar>
              <w:left w:w="0" w:type="dxa"/>
            </w:tcMar>
          </w:tcPr>
          <w:p w14:paraId="4C62BE73" w14:textId="77777777" w:rsidR="003E7EC8" w:rsidRDefault="003E7EC8" w:rsidP="003E7EC8">
            <w:pPr>
              <w:pStyle w:val="Brdtextmedindrag"/>
            </w:pPr>
          </w:p>
        </w:tc>
        <w:tc>
          <w:tcPr>
            <w:tcW w:w="2500" w:type="pct"/>
            <w:shd w:val="clear" w:color="auto" w:fill="auto"/>
            <w:tcMar>
              <w:right w:w="0" w:type="dxa"/>
            </w:tcMar>
          </w:tcPr>
          <w:p w14:paraId="03311254" w14:textId="77777777" w:rsidR="003E7EC8" w:rsidRPr="00BA5FBD" w:rsidRDefault="003E7EC8" w:rsidP="003E7EC8">
            <w:pPr>
              <w:pStyle w:val="Brdtextmedindrag"/>
              <w:jc w:val="right"/>
              <w:rPr>
                <w:i/>
                <w:iCs/>
                <w:u w:val="single"/>
              </w:rPr>
            </w:pPr>
            <w:r w:rsidRPr="00BA5FBD">
              <w:rPr>
                <w:i/>
                <w:iCs/>
                <w:u w:val="single"/>
              </w:rPr>
              <w:t>Bilaga</w:t>
            </w:r>
          </w:p>
        </w:tc>
      </w:tr>
      <w:tr w:rsidR="003E7EC8" w14:paraId="5DD23738" w14:textId="77777777" w:rsidTr="003E7EC8">
        <w:tc>
          <w:tcPr>
            <w:tcW w:w="2500" w:type="pct"/>
            <w:shd w:val="clear" w:color="auto" w:fill="auto"/>
            <w:tcMar>
              <w:left w:w="0" w:type="dxa"/>
            </w:tcMar>
          </w:tcPr>
          <w:p w14:paraId="5F8D977D" w14:textId="77777777" w:rsidR="003E7EC8" w:rsidRDefault="003E7EC8" w:rsidP="003E7EC8">
            <w:pPr>
              <w:pStyle w:val="Brdtextmedindrag"/>
            </w:pPr>
          </w:p>
        </w:tc>
        <w:tc>
          <w:tcPr>
            <w:tcW w:w="2500" w:type="pct"/>
            <w:shd w:val="clear" w:color="auto" w:fill="auto"/>
            <w:tcMar>
              <w:right w:w="0" w:type="dxa"/>
            </w:tcMar>
          </w:tcPr>
          <w:p w14:paraId="55F97389" w14:textId="77777777" w:rsidR="003E7EC8" w:rsidRPr="00BA5FBD" w:rsidRDefault="003E7EC8" w:rsidP="003E7EC8">
            <w:pPr>
              <w:pStyle w:val="Brdtextmedindrag"/>
            </w:pPr>
          </w:p>
        </w:tc>
      </w:tr>
      <w:tr w:rsidR="003E7EC8" w14:paraId="26B6FE30" w14:textId="77777777" w:rsidTr="003E7EC8">
        <w:tc>
          <w:tcPr>
            <w:tcW w:w="2500" w:type="pct"/>
            <w:shd w:val="clear" w:color="auto" w:fill="auto"/>
            <w:tcMar>
              <w:left w:w="0" w:type="dxa"/>
            </w:tcMar>
          </w:tcPr>
          <w:p w14:paraId="649D4120" w14:textId="77777777" w:rsidR="003E7EC8" w:rsidRPr="00F6601E" w:rsidRDefault="003E7EC8" w:rsidP="003E7EC8">
            <w:pPr>
              <w:pStyle w:val="Brdtextmedindrag"/>
              <w:ind w:firstLine="0"/>
              <w:rPr>
                <w:b/>
                <w:bCs/>
                <w:lang w:val="en-GB"/>
              </w:rPr>
            </w:pPr>
            <w:r w:rsidRPr="00F6601E">
              <w:rPr>
                <w:b/>
                <w:bCs/>
                <w:lang w:val="en-GB"/>
              </w:rPr>
              <w:t>Convention between the King</w:t>
            </w:r>
            <w:r>
              <w:rPr>
                <w:b/>
                <w:bCs/>
                <w:lang w:val="en-GB"/>
              </w:rPr>
              <w:softHyphen/>
            </w:r>
            <w:r w:rsidRPr="00F6601E">
              <w:rPr>
                <w:b/>
                <w:bCs/>
                <w:lang w:val="en-GB"/>
              </w:rPr>
              <w:t>dom of Sweden and the United Kingdom of Great Britain and Northern Ireland for the avoid</w:t>
            </w:r>
            <w:r>
              <w:rPr>
                <w:b/>
                <w:bCs/>
                <w:lang w:val="en-GB"/>
              </w:rPr>
              <w:softHyphen/>
            </w:r>
            <w:r w:rsidRPr="00F6601E">
              <w:rPr>
                <w:b/>
                <w:bCs/>
                <w:lang w:val="en-GB"/>
              </w:rPr>
              <w:t>ance of double taxation and the prevention of fiscal evasion with respect to taxes on income and on capital gains</w:t>
            </w:r>
          </w:p>
        </w:tc>
        <w:tc>
          <w:tcPr>
            <w:tcW w:w="2500" w:type="pct"/>
            <w:shd w:val="clear" w:color="auto" w:fill="auto"/>
            <w:tcMar>
              <w:right w:w="0" w:type="dxa"/>
            </w:tcMar>
          </w:tcPr>
          <w:p w14:paraId="7FD84409" w14:textId="77777777" w:rsidR="003E7EC8" w:rsidRPr="00BA5FBD" w:rsidRDefault="003E7EC8" w:rsidP="003E7EC8">
            <w:pPr>
              <w:pStyle w:val="Brdtextmedindrag"/>
              <w:ind w:firstLine="0"/>
              <w:rPr>
                <w:b/>
                <w:bCs/>
              </w:rPr>
            </w:pPr>
            <w:r w:rsidRPr="00BA5FBD">
              <w:rPr>
                <w:b/>
                <w:bCs/>
              </w:rPr>
              <w:t>Avtal mellan Konungariket Sverige och Förenade konunga</w:t>
            </w:r>
            <w:r>
              <w:rPr>
                <w:b/>
                <w:bCs/>
              </w:rPr>
              <w:softHyphen/>
            </w:r>
            <w:r w:rsidRPr="00BA5FBD">
              <w:rPr>
                <w:b/>
                <w:bCs/>
              </w:rPr>
              <w:t>riket Storbritannien och Nord</w:t>
            </w:r>
            <w:r>
              <w:rPr>
                <w:b/>
                <w:bCs/>
              </w:rPr>
              <w:softHyphen/>
            </w:r>
            <w:r w:rsidRPr="00BA5FBD">
              <w:rPr>
                <w:b/>
                <w:bCs/>
              </w:rPr>
              <w:t>irland för undvikande av dubbel</w:t>
            </w:r>
            <w:r>
              <w:rPr>
                <w:b/>
                <w:bCs/>
              </w:rPr>
              <w:softHyphen/>
            </w:r>
            <w:r w:rsidRPr="00BA5FBD">
              <w:rPr>
                <w:b/>
                <w:bCs/>
              </w:rPr>
              <w:t>be</w:t>
            </w:r>
            <w:r>
              <w:rPr>
                <w:b/>
                <w:bCs/>
              </w:rPr>
              <w:t>s</w:t>
            </w:r>
            <w:r w:rsidRPr="00BA5FBD">
              <w:rPr>
                <w:b/>
                <w:bCs/>
              </w:rPr>
              <w:t>kat</w:t>
            </w:r>
            <w:r>
              <w:rPr>
                <w:b/>
                <w:bCs/>
              </w:rPr>
              <w:t>t</w:t>
            </w:r>
            <w:r w:rsidRPr="00BA5FBD">
              <w:rPr>
                <w:b/>
                <w:bCs/>
              </w:rPr>
              <w:t>ning och förhindrande av skatteflykt beträffande skatter på inkomst och på kapitalvinst</w:t>
            </w:r>
          </w:p>
        </w:tc>
      </w:tr>
      <w:tr w:rsidR="003E7EC8" w14:paraId="2E78877E" w14:textId="77777777" w:rsidTr="003E7EC8">
        <w:tc>
          <w:tcPr>
            <w:tcW w:w="2500" w:type="pct"/>
            <w:shd w:val="clear" w:color="auto" w:fill="auto"/>
            <w:tcMar>
              <w:left w:w="0" w:type="dxa"/>
            </w:tcMar>
          </w:tcPr>
          <w:p w14:paraId="55424716" w14:textId="77777777" w:rsidR="003E7EC8" w:rsidRDefault="003E7EC8" w:rsidP="003E7EC8">
            <w:pPr>
              <w:pStyle w:val="Brdtextmedindrag"/>
            </w:pPr>
          </w:p>
        </w:tc>
        <w:tc>
          <w:tcPr>
            <w:tcW w:w="2500" w:type="pct"/>
            <w:shd w:val="clear" w:color="auto" w:fill="auto"/>
            <w:tcMar>
              <w:right w:w="0" w:type="dxa"/>
            </w:tcMar>
          </w:tcPr>
          <w:p w14:paraId="6AADF40D" w14:textId="77777777" w:rsidR="003E7EC8" w:rsidRPr="00BA5FBD" w:rsidRDefault="003E7EC8" w:rsidP="003E7EC8">
            <w:pPr>
              <w:pStyle w:val="Brdtextmedindrag"/>
            </w:pPr>
          </w:p>
        </w:tc>
      </w:tr>
      <w:tr w:rsidR="003E7EC8" w14:paraId="4E5FCC75" w14:textId="77777777" w:rsidTr="003E7EC8">
        <w:tc>
          <w:tcPr>
            <w:tcW w:w="2500" w:type="pct"/>
            <w:shd w:val="clear" w:color="auto" w:fill="auto"/>
            <w:tcMar>
              <w:left w:w="0" w:type="dxa"/>
            </w:tcMar>
          </w:tcPr>
          <w:p w14:paraId="60F2AE69" w14:textId="77777777" w:rsidR="003E7EC8" w:rsidRPr="00571858" w:rsidRDefault="003E7EC8" w:rsidP="003E7EC8">
            <w:pPr>
              <w:pStyle w:val="Brdtextmedindrag"/>
              <w:rPr>
                <w:i/>
                <w:iCs/>
                <w:lang w:val="en-GB"/>
              </w:rPr>
            </w:pPr>
            <w:r w:rsidRPr="00571858">
              <w:rPr>
                <w:i/>
                <w:iCs/>
                <w:lang w:val="en-GB"/>
              </w:rPr>
              <w:t>The Government of the Kingdom of Sweden and the Government of the United Kingdom of Great Britain and Northern Ireland;</w:t>
            </w:r>
          </w:p>
        </w:tc>
        <w:tc>
          <w:tcPr>
            <w:tcW w:w="2500" w:type="pct"/>
            <w:shd w:val="clear" w:color="auto" w:fill="auto"/>
            <w:tcMar>
              <w:right w:w="0" w:type="dxa"/>
            </w:tcMar>
          </w:tcPr>
          <w:p w14:paraId="5919D07A" w14:textId="77777777" w:rsidR="003E7EC8" w:rsidRPr="00571858" w:rsidRDefault="003E7EC8" w:rsidP="003E7EC8">
            <w:pPr>
              <w:pStyle w:val="Brdtextmedindrag"/>
              <w:rPr>
                <w:i/>
                <w:iCs/>
              </w:rPr>
            </w:pPr>
            <w:r w:rsidRPr="00571858">
              <w:rPr>
                <w:i/>
                <w:iCs/>
              </w:rPr>
              <w:t>Konungariket Sveriges regering och Förenade konungariket Stor</w:t>
            </w:r>
            <w:r w:rsidRPr="00571858">
              <w:rPr>
                <w:i/>
                <w:iCs/>
              </w:rPr>
              <w:softHyphen/>
              <w:t>britannien och Nordirlands rege</w:t>
            </w:r>
            <w:r w:rsidRPr="00571858">
              <w:rPr>
                <w:i/>
                <w:iCs/>
              </w:rPr>
              <w:softHyphen/>
              <w:t>ring,</w:t>
            </w:r>
          </w:p>
        </w:tc>
      </w:tr>
      <w:tr w:rsidR="003E7EC8" w14:paraId="6AA8B592" w14:textId="77777777" w:rsidTr="003E7EC8">
        <w:tc>
          <w:tcPr>
            <w:tcW w:w="2500" w:type="pct"/>
            <w:shd w:val="clear" w:color="auto" w:fill="auto"/>
            <w:tcMar>
              <w:left w:w="0" w:type="dxa"/>
            </w:tcMar>
          </w:tcPr>
          <w:p w14:paraId="4C33932C" w14:textId="77777777" w:rsidR="003E7EC8" w:rsidRPr="00571858" w:rsidRDefault="003E7EC8" w:rsidP="003E7EC8">
            <w:pPr>
              <w:pStyle w:val="Brdtextmedindrag"/>
              <w:rPr>
                <w:i/>
                <w:iCs/>
                <w:lang w:val="en-GB"/>
              </w:rPr>
            </w:pPr>
            <w:r w:rsidRPr="00571858">
              <w:rPr>
                <w:i/>
                <w:iCs/>
                <w:lang w:val="en-GB"/>
              </w:rPr>
              <w:t>Desiring to conclude a Conven</w:t>
            </w:r>
            <w:r w:rsidRPr="00571858">
              <w:rPr>
                <w:i/>
                <w:iCs/>
                <w:lang w:val="en-GB"/>
              </w:rPr>
              <w:softHyphen/>
              <w:t>tion for the avoidance of double taxation and the prevention of fiscal evasion with respect to taxes on income and on capital gains,</w:t>
            </w:r>
          </w:p>
        </w:tc>
        <w:tc>
          <w:tcPr>
            <w:tcW w:w="2500" w:type="pct"/>
            <w:shd w:val="clear" w:color="auto" w:fill="auto"/>
            <w:tcMar>
              <w:right w:w="0" w:type="dxa"/>
            </w:tcMar>
          </w:tcPr>
          <w:p w14:paraId="71A1E3AF" w14:textId="77777777" w:rsidR="003E7EC8" w:rsidRPr="00571858" w:rsidRDefault="003E7EC8" w:rsidP="003E7EC8">
            <w:pPr>
              <w:pStyle w:val="Brdtextmedindrag"/>
              <w:rPr>
                <w:i/>
                <w:iCs/>
              </w:rPr>
            </w:pPr>
            <w:r w:rsidRPr="00571858">
              <w:rPr>
                <w:i/>
                <w:iCs/>
              </w:rPr>
              <w:t>som önskar ingå ett avtal för und</w:t>
            </w:r>
            <w:r w:rsidRPr="00571858">
              <w:rPr>
                <w:i/>
                <w:iCs/>
              </w:rPr>
              <w:softHyphen/>
              <w:t>vikande av dubbelbeskattning och förhindrande av skatteflykt beträf</w:t>
            </w:r>
            <w:r w:rsidRPr="00571858">
              <w:rPr>
                <w:i/>
                <w:iCs/>
              </w:rPr>
              <w:softHyphen/>
              <w:t xml:space="preserve">fande skatter på inkomst och på kapitalvinst, </w:t>
            </w:r>
          </w:p>
        </w:tc>
      </w:tr>
      <w:tr w:rsidR="003E7EC8" w14:paraId="7EF39E5A" w14:textId="77777777" w:rsidTr="003E7EC8">
        <w:tc>
          <w:tcPr>
            <w:tcW w:w="2500" w:type="pct"/>
            <w:shd w:val="clear" w:color="auto" w:fill="auto"/>
            <w:tcMar>
              <w:left w:w="0" w:type="dxa"/>
            </w:tcMar>
          </w:tcPr>
          <w:p w14:paraId="654A8BC3" w14:textId="77777777" w:rsidR="003E7EC8" w:rsidRPr="00571858" w:rsidRDefault="003E7EC8" w:rsidP="003E7EC8">
            <w:pPr>
              <w:pStyle w:val="Brdtextmedindrag"/>
              <w:rPr>
                <w:i/>
                <w:iCs/>
                <w:lang w:val="en-GB"/>
              </w:rPr>
            </w:pPr>
            <w:r w:rsidRPr="00571858">
              <w:rPr>
                <w:i/>
                <w:iCs/>
                <w:lang w:val="en-GB"/>
              </w:rPr>
              <w:t>Intending to eliminate double taxation with respect to taxes on income and on capital gains without creating opportunities for non-taxation or reduced taxation through tax evasion or avoidance (including through treaty-shopping arrangements aimed at obtaining reliefs provided in this Convention for the indirect benefit of residents of third States),</w:t>
            </w:r>
          </w:p>
        </w:tc>
        <w:tc>
          <w:tcPr>
            <w:tcW w:w="2500" w:type="pct"/>
            <w:shd w:val="clear" w:color="auto" w:fill="auto"/>
            <w:tcMar>
              <w:right w:w="0" w:type="dxa"/>
            </w:tcMar>
          </w:tcPr>
          <w:p w14:paraId="77E09CFD" w14:textId="77777777" w:rsidR="003E7EC8" w:rsidRPr="00571858" w:rsidRDefault="003E7EC8" w:rsidP="003E7EC8">
            <w:pPr>
              <w:pStyle w:val="Brdtextmedindrag"/>
              <w:rPr>
                <w:i/>
                <w:iCs/>
              </w:rPr>
            </w:pPr>
            <w:r w:rsidRPr="00571858">
              <w:rPr>
                <w:i/>
                <w:iCs/>
              </w:rPr>
              <w:t>med avsikt att undvika dubbel</w:t>
            </w:r>
            <w:r w:rsidRPr="00571858">
              <w:rPr>
                <w:i/>
                <w:iCs/>
              </w:rPr>
              <w:softHyphen/>
              <w:t>beskattning beträffande skatter på inkomst och på kapitalvinst utan att skapa förutsättningar för icke-beskattning eller minskad skatt genom skatteundandragande eller skatteflykt (däri inbegripet genom så kallad ”</w:t>
            </w:r>
            <w:proofErr w:type="spellStart"/>
            <w:r w:rsidRPr="00571858">
              <w:rPr>
                <w:i/>
                <w:iCs/>
              </w:rPr>
              <w:t>treaty</w:t>
            </w:r>
            <w:proofErr w:type="spellEnd"/>
            <w:r w:rsidRPr="00571858">
              <w:rPr>
                <w:i/>
                <w:iCs/>
              </w:rPr>
              <w:t xml:space="preserve"> shopping”, som syftar till att personer med hemvist i en stat som inte är part till detta avtal indirekt ska åtnjuta förmåner enligt detta avtal),</w:t>
            </w:r>
          </w:p>
        </w:tc>
      </w:tr>
      <w:tr w:rsidR="003E7EC8" w14:paraId="0D30923C" w14:textId="77777777" w:rsidTr="003E7EC8">
        <w:tc>
          <w:tcPr>
            <w:tcW w:w="2500" w:type="pct"/>
            <w:shd w:val="clear" w:color="auto" w:fill="auto"/>
            <w:tcMar>
              <w:left w:w="0" w:type="dxa"/>
            </w:tcMar>
          </w:tcPr>
          <w:p w14:paraId="630EDA0E" w14:textId="77777777" w:rsidR="003E7EC8" w:rsidRPr="00571858" w:rsidRDefault="003E7EC8" w:rsidP="003E7EC8">
            <w:pPr>
              <w:pStyle w:val="Brdtextmedindrag"/>
              <w:rPr>
                <w:i/>
                <w:iCs/>
                <w:lang w:val="en-GB"/>
              </w:rPr>
            </w:pPr>
            <w:r w:rsidRPr="00571858">
              <w:rPr>
                <w:i/>
                <w:iCs/>
                <w:lang w:val="en-GB"/>
              </w:rPr>
              <w:t>Have agreed as follows:</w:t>
            </w:r>
            <w:r>
              <w:rPr>
                <w:rStyle w:val="Fotnotsreferens"/>
                <w:i/>
                <w:iCs/>
                <w:lang w:val="en-GB"/>
              </w:rPr>
              <w:footnoteReference w:id="2"/>
            </w:r>
            <w:r>
              <w:rPr>
                <w:i/>
                <w:iCs/>
                <w:lang w:val="en-GB"/>
              </w:rPr>
              <w:t xml:space="preserve"> </w:t>
            </w:r>
          </w:p>
        </w:tc>
        <w:tc>
          <w:tcPr>
            <w:tcW w:w="2500" w:type="pct"/>
            <w:shd w:val="clear" w:color="auto" w:fill="auto"/>
            <w:tcMar>
              <w:right w:w="0" w:type="dxa"/>
            </w:tcMar>
          </w:tcPr>
          <w:p w14:paraId="4BD03290" w14:textId="77777777" w:rsidR="003E7EC8" w:rsidRPr="00571858" w:rsidRDefault="003E7EC8" w:rsidP="003E7EC8">
            <w:pPr>
              <w:pStyle w:val="Brdtextmedindrag"/>
              <w:rPr>
                <w:i/>
                <w:iCs/>
              </w:rPr>
            </w:pPr>
            <w:r w:rsidRPr="00571858">
              <w:rPr>
                <w:i/>
                <w:iCs/>
              </w:rPr>
              <w:t>har kommit överens om följande:</w:t>
            </w:r>
          </w:p>
        </w:tc>
      </w:tr>
      <w:tr w:rsidR="003E7EC8" w14:paraId="4696EC58" w14:textId="77777777" w:rsidTr="003E7EC8">
        <w:tc>
          <w:tcPr>
            <w:tcW w:w="2500" w:type="pct"/>
            <w:shd w:val="clear" w:color="auto" w:fill="auto"/>
            <w:tcMar>
              <w:left w:w="0" w:type="dxa"/>
            </w:tcMar>
          </w:tcPr>
          <w:p w14:paraId="1B66CC0F" w14:textId="77777777" w:rsidR="003E7EC8" w:rsidRPr="00571858" w:rsidRDefault="003E7EC8" w:rsidP="003E7EC8">
            <w:pPr>
              <w:pStyle w:val="Brdtextmedindrag"/>
              <w:rPr>
                <w:i/>
                <w:iCs/>
              </w:rPr>
            </w:pPr>
          </w:p>
        </w:tc>
        <w:tc>
          <w:tcPr>
            <w:tcW w:w="2500" w:type="pct"/>
            <w:shd w:val="clear" w:color="auto" w:fill="auto"/>
            <w:tcMar>
              <w:right w:w="0" w:type="dxa"/>
            </w:tcMar>
          </w:tcPr>
          <w:p w14:paraId="51AF2122" w14:textId="77777777" w:rsidR="003E7EC8" w:rsidRPr="00571858" w:rsidRDefault="003E7EC8" w:rsidP="003E7EC8">
            <w:pPr>
              <w:pStyle w:val="Brdtextmedindrag"/>
              <w:rPr>
                <w:i/>
                <w:iCs/>
              </w:rPr>
            </w:pPr>
          </w:p>
        </w:tc>
      </w:tr>
      <w:tr w:rsidR="003E7EC8" w14:paraId="160D47DB" w14:textId="77777777" w:rsidTr="003E7EC8">
        <w:tc>
          <w:tcPr>
            <w:tcW w:w="2500" w:type="pct"/>
            <w:shd w:val="clear" w:color="auto" w:fill="auto"/>
            <w:tcMar>
              <w:left w:w="0" w:type="dxa"/>
            </w:tcMar>
          </w:tcPr>
          <w:p w14:paraId="26F5C164" w14:textId="77777777" w:rsidR="003E7EC8" w:rsidRPr="0024146D" w:rsidRDefault="003E7EC8" w:rsidP="003E7EC8">
            <w:pPr>
              <w:pStyle w:val="Brdtextmedindrag"/>
              <w:ind w:firstLine="0"/>
              <w:rPr>
                <w:lang w:val="en-GB"/>
              </w:rPr>
            </w:pPr>
            <w:r w:rsidRPr="0024146D">
              <w:rPr>
                <w:lang w:val="en-GB"/>
              </w:rPr>
              <w:t>------------------------------------------</w:t>
            </w:r>
          </w:p>
        </w:tc>
        <w:tc>
          <w:tcPr>
            <w:tcW w:w="2500" w:type="pct"/>
            <w:shd w:val="clear" w:color="auto" w:fill="auto"/>
            <w:tcMar>
              <w:right w:w="0" w:type="dxa"/>
            </w:tcMar>
          </w:tcPr>
          <w:p w14:paraId="3D08CF80" w14:textId="77777777" w:rsidR="003E7EC8" w:rsidRPr="00BA5FBD" w:rsidRDefault="003E7EC8" w:rsidP="003E7EC8">
            <w:pPr>
              <w:pStyle w:val="Brdtextmedindrag"/>
              <w:ind w:firstLine="0"/>
            </w:pPr>
            <w:r w:rsidRPr="00BA5FBD">
              <w:t>------------------------------------------</w:t>
            </w:r>
          </w:p>
        </w:tc>
      </w:tr>
      <w:tr w:rsidR="003E7EC8" w14:paraId="3E48AE29" w14:textId="77777777" w:rsidTr="003E7EC8">
        <w:tc>
          <w:tcPr>
            <w:tcW w:w="2500" w:type="pct"/>
            <w:shd w:val="clear" w:color="auto" w:fill="auto"/>
            <w:tcMar>
              <w:left w:w="0" w:type="dxa"/>
            </w:tcMar>
          </w:tcPr>
          <w:p w14:paraId="168A54AF" w14:textId="77777777" w:rsidR="003E7EC8" w:rsidRPr="0024146D" w:rsidRDefault="003E7EC8" w:rsidP="003E7EC8">
            <w:pPr>
              <w:pStyle w:val="Brdtextmedindrag"/>
              <w:rPr>
                <w:lang w:val="en-GB"/>
              </w:rPr>
            </w:pPr>
          </w:p>
        </w:tc>
        <w:tc>
          <w:tcPr>
            <w:tcW w:w="2500" w:type="pct"/>
            <w:shd w:val="clear" w:color="auto" w:fill="auto"/>
            <w:tcMar>
              <w:right w:w="0" w:type="dxa"/>
            </w:tcMar>
          </w:tcPr>
          <w:p w14:paraId="53DF72EC" w14:textId="77777777" w:rsidR="003E7EC8" w:rsidRPr="00BA5FBD" w:rsidRDefault="003E7EC8" w:rsidP="003E7EC8">
            <w:pPr>
              <w:pStyle w:val="Brdtextmedindrag"/>
            </w:pPr>
          </w:p>
        </w:tc>
      </w:tr>
      <w:tr w:rsidR="003E7EC8" w14:paraId="0610DD8A" w14:textId="77777777" w:rsidTr="003E7EC8">
        <w:tc>
          <w:tcPr>
            <w:tcW w:w="2500" w:type="pct"/>
            <w:shd w:val="clear" w:color="auto" w:fill="auto"/>
            <w:tcMar>
              <w:left w:w="0" w:type="dxa"/>
            </w:tcMar>
          </w:tcPr>
          <w:p w14:paraId="054E405A" w14:textId="77777777" w:rsidR="003E7EC8" w:rsidRPr="0024146D" w:rsidRDefault="003E7EC8" w:rsidP="003E7EC8">
            <w:pPr>
              <w:pStyle w:val="Brdtextmedindrag"/>
              <w:ind w:firstLine="0"/>
              <w:rPr>
                <w:b/>
                <w:bCs/>
                <w:lang w:val="en-GB"/>
              </w:rPr>
            </w:pPr>
            <w:bookmarkStart w:id="5" w:name="_Hlk67391740"/>
            <w:r w:rsidRPr="0024146D">
              <w:rPr>
                <w:b/>
                <w:bCs/>
                <w:lang w:val="en-GB"/>
              </w:rPr>
              <w:t>Article 10</w:t>
            </w:r>
            <w:r w:rsidRPr="008467E7">
              <w:rPr>
                <w:rStyle w:val="Fotnotsreferens"/>
                <w:lang w:val="en-GB"/>
              </w:rPr>
              <w:footnoteReference w:id="3"/>
            </w:r>
          </w:p>
        </w:tc>
        <w:tc>
          <w:tcPr>
            <w:tcW w:w="2500" w:type="pct"/>
            <w:shd w:val="clear" w:color="auto" w:fill="auto"/>
            <w:tcMar>
              <w:right w:w="0" w:type="dxa"/>
            </w:tcMar>
          </w:tcPr>
          <w:p w14:paraId="26076DED" w14:textId="77777777" w:rsidR="003E7EC8" w:rsidRPr="00BA5FBD" w:rsidRDefault="003E7EC8" w:rsidP="003E7EC8">
            <w:pPr>
              <w:pStyle w:val="Brdtextmedindrag"/>
              <w:ind w:firstLine="0"/>
              <w:rPr>
                <w:b/>
                <w:bCs/>
              </w:rPr>
            </w:pPr>
            <w:r w:rsidRPr="00BA5FBD">
              <w:rPr>
                <w:b/>
                <w:bCs/>
              </w:rPr>
              <w:t>Artikel 10</w:t>
            </w:r>
          </w:p>
        </w:tc>
      </w:tr>
      <w:tr w:rsidR="003E7EC8" w14:paraId="1F2F598D" w14:textId="77777777" w:rsidTr="003E7EC8">
        <w:tc>
          <w:tcPr>
            <w:tcW w:w="2500" w:type="pct"/>
            <w:shd w:val="clear" w:color="auto" w:fill="auto"/>
            <w:tcMar>
              <w:left w:w="0" w:type="dxa"/>
            </w:tcMar>
          </w:tcPr>
          <w:p w14:paraId="500FB2B3" w14:textId="77777777" w:rsidR="003E7EC8" w:rsidRPr="0024146D" w:rsidRDefault="003E7EC8" w:rsidP="003E7EC8">
            <w:pPr>
              <w:pStyle w:val="Brdtextmedindrag"/>
              <w:rPr>
                <w:lang w:val="en-GB"/>
              </w:rPr>
            </w:pPr>
          </w:p>
        </w:tc>
        <w:tc>
          <w:tcPr>
            <w:tcW w:w="2500" w:type="pct"/>
            <w:shd w:val="clear" w:color="auto" w:fill="auto"/>
            <w:tcMar>
              <w:right w:w="0" w:type="dxa"/>
            </w:tcMar>
          </w:tcPr>
          <w:p w14:paraId="05476661" w14:textId="77777777" w:rsidR="003E7EC8" w:rsidRPr="00BA5FBD" w:rsidRDefault="003E7EC8" w:rsidP="003E7EC8">
            <w:pPr>
              <w:pStyle w:val="Brdtextmedindrag"/>
            </w:pPr>
          </w:p>
        </w:tc>
      </w:tr>
      <w:tr w:rsidR="003E7EC8" w14:paraId="1A53B166" w14:textId="77777777" w:rsidTr="003E7EC8">
        <w:tc>
          <w:tcPr>
            <w:tcW w:w="2500" w:type="pct"/>
            <w:shd w:val="clear" w:color="auto" w:fill="auto"/>
            <w:tcMar>
              <w:left w:w="0" w:type="dxa"/>
            </w:tcMar>
          </w:tcPr>
          <w:p w14:paraId="768B468B" w14:textId="77777777" w:rsidR="003E7EC8" w:rsidRPr="00571858" w:rsidRDefault="003E7EC8" w:rsidP="003E7EC8">
            <w:pPr>
              <w:pStyle w:val="Brdtextmedindrag"/>
              <w:ind w:firstLine="0"/>
              <w:rPr>
                <w:i/>
                <w:iCs/>
                <w:u w:val="single"/>
                <w:lang w:val="en-GB"/>
              </w:rPr>
            </w:pPr>
            <w:r w:rsidRPr="00571858">
              <w:rPr>
                <w:i/>
                <w:iCs/>
                <w:u w:val="single"/>
                <w:lang w:val="en-GB"/>
              </w:rPr>
              <w:t>Dividends</w:t>
            </w:r>
          </w:p>
        </w:tc>
        <w:tc>
          <w:tcPr>
            <w:tcW w:w="2500" w:type="pct"/>
            <w:shd w:val="clear" w:color="auto" w:fill="auto"/>
            <w:tcMar>
              <w:right w:w="0" w:type="dxa"/>
            </w:tcMar>
          </w:tcPr>
          <w:p w14:paraId="581E37E8" w14:textId="77777777" w:rsidR="003E7EC8" w:rsidRPr="00571858" w:rsidRDefault="003E7EC8" w:rsidP="003E7EC8">
            <w:pPr>
              <w:pStyle w:val="Brdtextmedindrag"/>
              <w:ind w:firstLine="0"/>
              <w:rPr>
                <w:i/>
                <w:iCs/>
                <w:u w:val="single"/>
              </w:rPr>
            </w:pPr>
            <w:r w:rsidRPr="00571858">
              <w:rPr>
                <w:i/>
                <w:iCs/>
                <w:u w:val="single"/>
              </w:rPr>
              <w:t>Utdelning</w:t>
            </w:r>
          </w:p>
        </w:tc>
      </w:tr>
      <w:tr w:rsidR="003E7EC8" w14:paraId="7E91F2E6" w14:textId="77777777" w:rsidTr="003E7EC8">
        <w:tc>
          <w:tcPr>
            <w:tcW w:w="2500" w:type="pct"/>
            <w:shd w:val="clear" w:color="auto" w:fill="auto"/>
            <w:tcMar>
              <w:left w:w="0" w:type="dxa"/>
            </w:tcMar>
          </w:tcPr>
          <w:p w14:paraId="17C96209" w14:textId="77777777" w:rsidR="003E7EC8" w:rsidRPr="0024146D" w:rsidRDefault="003E7EC8" w:rsidP="003E7EC8">
            <w:pPr>
              <w:pStyle w:val="Brdtextmedindrag"/>
              <w:rPr>
                <w:lang w:val="en-GB"/>
              </w:rPr>
            </w:pPr>
          </w:p>
        </w:tc>
        <w:tc>
          <w:tcPr>
            <w:tcW w:w="2500" w:type="pct"/>
            <w:shd w:val="clear" w:color="auto" w:fill="auto"/>
            <w:tcMar>
              <w:right w:w="0" w:type="dxa"/>
            </w:tcMar>
          </w:tcPr>
          <w:p w14:paraId="23C2ADCA" w14:textId="77777777" w:rsidR="003E7EC8" w:rsidRPr="00BA5FBD" w:rsidRDefault="003E7EC8" w:rsidP="003E7EC8">
            <w:pPr>
              <w:pStyle w:val="Brdtextmedindrag"/>
            </w:pPr>
          </w:p>
        </w:tc>
      </w:tr>
      <w:tr w:rsidR="003E7EC8" w:rsidRPr="00CC6A14" w14:paraId="31C73E30" w14:textId="77777777" w:rsidTr="003E7EC8">
        <w:tc>
          <w:tcPr>
            <w:tcW w:w="2500" w:type="pct"/>
            <w:shd w:val="clear" w:color="auto" w:fill="auto"/>
            <w:tcMar>
              <w:left w:w="0" w:type="dxa"/>
            </w:tcMar>
          </w:tcPr>
          <w:p w14:paraId="40205D90" w14:textId="77777777" w:rsidR="003E7EC8" w:rsidRPr="00CC6A14" w:rsidRDefault="003E7EC8" w:rsidP="003E7EC8">
            <w:pPr>
              <w:pStyle w:val="Brdtextmedindrag"/>
              <w:rPr>
                <w:lang w:val="en-GB"/>
              </w:rPr>
            </w:pPr>
            <w:r w:rsidRPr="00CC6A14">
              <w:rPr>
                <w:lang w:val="en-GB"/>
              </w:rPr>
              <w:t>1.</w:t>
            </w:r>
            <w:r>
              <w:rPr>
                <w:lang w:val="en-GB"/>
              </w:rPr>
              <w:t> </w:t>
            </w:r>
            <w:r w:rsidRPr="00CC6A14">
              <w:rPr>
                <w:lang w:val="en-GB"/>
              </w:rPr>
              <w:t>Dividends paid by a company which is a resident of a Contracting State to a resident of the other Contracting State may be taxed in that other State.</w:t>
            </w:r>
          </w:p>
        </w:tc>
        <w:tc>
          <w:tcPr>
            <w:tcW w:w="2500" w:type="pct"/>
            <w:shd w:val="clear" w:color="auto" w:fill="auto"/>
            <w:tcMar>
              <w:right w:w="0" w:type="dxa"/>
            </w:tcMar>
          </w:tcPr>
          <w:p w14:paraId="34B22877" w14:textId="77777777" w:rsidR="003E7EC8" w:rsidRPr="00BA5FBD" w:rsidRDefault="003E7EC8" w:rsidP="003E7EC8">
            <w:pPr>
              <w:pStyle w:val="Brdtextmedindrag"/>
            </w:pPr>
            <w:r w:rsidRPr="00BA5FBD">
              <w:t>1. Utdelning från bolag med hemvist i en avtalsslutande stat till person med hemvist i den andra avtalsslutande staten får beskattas i denna andra stat.</w:t>
            </w:r>
          </w:p>
        </w:tc>
      </w:tr>
      <w:tr w:rsidR="003E7EC8" w:rsidRPr="00CC6A14" w14:paraId="673F2236" w14:textId="77777777" w:rsidTr="003E7EC8">
        <w:tc>
          <w:tcPr>
            <w:tcW w:w="2500" w:type="pct"/>
            <w:shd w:val="clear" w:color="auto" w:fill="auto"/>
            <w:tcMar>
              <w:left w:w="0" w:type="dxa"/>
            </w:tcMar>
          </w:tcPr>
          <w:p w14:paraId="43A992ED" w14:textId="77777777" w:rsidR="003E7EC8" w:rsidRPr="00CC6A14" w:rsidRDefault="003E7EC8" w:rsidP="003E7EC8">
            <w:pPr>
              <w:pStyle w:val="Brdtextmedindrag"/>
              <w:rPr>
                <w:lang w:val="en-GB"/>
              </w:rPr>
            </w:pPr>
            <w:r w:rsidRPr="00CC6A14">
              <w:rPr>
                <w:lang w:val="en-GB"/>
              </w:rPr>
              <w:t>2.</w:t>
            </w:r>
            <w:r>
              <w:rPr>
                <w:lang w:val="en-GB"/>
              </w:rPr>
              <w:t> </w:t>
            </w:r>
            <w:r w:rsidRPr="00CC6A14">
              <w:rPr>
                <w:lang w:val="en-GB"/>
              </w:rPr>
              <w:t xml:space="preserve">However, dividends paid by a company which is a resident of a </w:t>
            </w:r>
            <w:r w:rsidRPr="00CC6A14">
              <w:rPr>
                <w:lang w:val="en-GB"/>
              </w:rPr>
              <w:lastRenderedPageBreak/>
              <w:t>Contracting State may also be taxed in that State and according to its laws, but if the beneficial owner of the dividends is a resident of the other Contracting State, the tax so charged shall not exceed 5 per cent of the gross amount of the divi</w:t>
            </w:r>
            <w:r>
              <w:rPr>
                <w:lang w:val="en-GB"/>
              </w:rPr>
              <w:softHyphen/>
            </w:r>
            <w:r w:rsidRPr="00CC6A14">
              <w:rPr>
                <w:lang w:val="en-GB"/>
              </w:rPr>
              <w:t>dends. However, if the beneficial owner is a company which con</w:t>
            </w:r>
            <w:r>
              <w:rPr>
                <w:lang w:val="en-GB"/>
              </w:rPr>
              <w:softHyphen/>
            </w:r>
            <w:r w:rsidRPr="00CC6A14">
              <w:rPr>
                <w:lang w:val="en-GB"/>
              </w:rPr>
              <w:t>trols, directly or indirectly, at least 10 per cent of the voting power of the company paying the dividends, the dividends shall be exempt from tax in the Contracting State of which the company paying the dividends is a resident.</w:t>
            </w:r>
          </w:p>
        </w:tc>
        <w:tc>
          <w:tcPr>
            <w:tcW w:w="2500" w:type="pct"/>
            <w:shd w:val="clear" w:color="auto" w:fill="auto"/>
            <w:tcMar>
              <w:right w:w="0" w:type="dxa"/>
            </w:tcMar>
          </w:tcPr>
          <w:p w14:paraId="5B765F9E" w14:textId="77777777" w:rsidR="003E7EC8" w:rsidRPr="00BA5FBD" w:rsidRDefault="003E7EC8" w:rsidP="003E7EC8">
            <w:pPr>
              <w:pStyle w:val="Brdtextmedindrag"/>
            </w:pPr>
            <w:r w:rsidRPr="00BA5FBD">
              <w:lastRenderedPageBreak/>
              <w:t xml:space="preserve">2. Utdelning från bolag med hemvist i en avtalsslutande stat får </w:t>
            </w:r>
            <w:r w:rsidRPr="00BA5FBD">
              <w:lastRenderedPageBreak/>
              <w:t>emellertid beskattas även i denna stat, enligt lagstiftningen i denna stat, men om den som har rätt till utdelningen är en person med hem</w:t>
            </w:r>
            <w:r>
              <w:softHyphen/>
            </w:r>
            <w:r w:rsidRPr="00BA5FBD">
              <w:t>vist i den andra avtalsslutande staten får skatten inte överstiga 5</w:t>
            </w:r>
            <w:r>
              <w:t> </w:t>
            </w:r>
            <w:r w:rsidRPr="00BA5FBD">
              <w:t>procent av utdelningens brutto</w:t>
            </w:r>
            <w:r>
              <w:softHyphen/>
            </w:r>
            <w:r w:rsidRPr="00BA5FBD">
              <w:t>belopp. Sådan utdelning ska emellertid vara undantagen från beskattning i den stat där bolaget som betalar utdelningen har hem</w:t>
            </w:r>
            <w:r>
              <w:softHyphen/>
            </w:r>
            <w:r w:rsidRPr="00BA5FBD">
              <w:t>vist, om den som har rätt till utdelningen är ett bolag som kontrollerar, direkt eller indirekt, minst 10</w:t>
            </w:r>
            <w:r>
              <w:t xml:space="preserve"> </w:t>
            </w:r>
            <w:r w:rsidRPr="00BA5FBD">
              <w:t>procent av det utdelande bolagets röstetal.</w:t>
            </w:r>
          </w:p>
        </w:tc>
      </w:tr>
      <w:tr w:rsidR="003E7EC8" w:rsidRPr="00CC6A14" w14:paraId="061357C1" w14:textId="77777777" w:rsidTr="003E7EC8">
        <w:tc>
          <w:tcPr>
            <w:tcW w:w="2500" w:type="pct"/>
            <w:shd w:val="clear" w:color="auto" w:fill="auto"/>
            <w:tcMar>
              <w:left w:w="0" w:type="dxa"/>
            </w:tcMar>
          </w:tcPr>
          <w:p w14:paraId="7C106E72" w14:textId="77777777" w:rsidR="003E7EC8" w:rsidRPr="00CC6A14" w:rsidRDefault="003E7EC8" w:rsidP="003E7EC8">
            <w:pPr>
              <w:pStyle w:val="Brdtextmedindrag"/>
              <w:rPr>
                <w:lang w:val="en-GB"/>
              </w:rPr>
            </w:pPr>
            <w:r w:rsidRPr="00CC6A14">
              <w:rPr>
                <w:lang w:val="en-GB"/>
              </w:rPr>
              <w:lastRenderedPageBreak/>
              <w:t>Notwithstanding the previous provisions of this paragraph, where dividends are paid out of income (including gains) derived directly or indirectly from immovable property within the meaning of Article</w:t>
            </w:r>
            <w:r>
              <w:rPr>
                <w:lang w:val="en-GB"/>
              </w:rPr>
              <w:t xml:space="preserve"> </w:t>
            </w:r>
            <w:r w:rsidRPr="00CC6A14">
              <w:rPr>
                <w:lang w:val="en-GB"/>
              </w:rPr>
              <w:t>6 by an investment vehicle which distributes most of this income annually and whose income from such immovable property is exempted from tax, the tax so charged shall not exceed 15 per cent of the gross amount of the dividends.</w:t>
            </w:r>
          </w:p>
        </w:tc>
        <w:tc>
          <w:tcPr>
            <w:tcW w:w="2500" w:type="pct"/>
            <w:shd w:val="clear" w:color="auto" w:fill="auto"/>
            <w:tcMar>
              <w:right w:w="0" w:type="dxa"/>
            </w:tcMar>
          </w:tcPr>
          <w:p w14:paraId="1D69FCC8" w14:textId="77777777" w:rsidR="003E7EC8" w:rsidRPr="00BA5FBD" w:rsidRDefault="003E7EC8" w:rsidP="003E7EC8">
            <w:pPr>
              <w:pStyle w:val="Brdtextmedindrag"/>
            </w:pPr>
            <w:r w:rsidRPr="00BA5FBD">
              <w:t>Såvitt avser utdelning som betalas från inkomst (inklusive vinst) som direkt eller indirekt förvärvas från sådan fast egendom som avses i artikel</w:t>
            </w:r>
            <w:r>
              <w:t xml:space="preserve"> </w:t>
            </w:r>
            <w:r w:rsidRPr="00BA5FBD">
              <w:t>6 av ett åtagande om kollektiva investeringar som årligen delar ut övervägande delen av dess inkomst och vars inkomst från sådan fast egendom är undantagen från beskattning får –</w:t>
            </w:r>
            <w:r>
              <w:t> </w:t>
            </w:r>
            <w:r w:rsidRPr="00BA5FBD">
              <w:t>utan hinder av föregående bestämmelser i denna punkt</w:t>
            </w:r>
            <w:r>
              <w:t> </w:t>
            </w:r>
            <w:r w:rsidRPr="00BA5FBD">
              <w:t>– skatten inte överstiga 15 procent av utdelningens bruttobelopp.</w:t>
            </w:r>
          </w:p>
        </w:tc>
      </w:tr>
      <w:tr w:rsidR="003E7EC8" w:rsidRPr="00CC6A14" w14:paraId="443A19D5" w14:textId="77777777" w:rsidTr="003E7EC8">
        <w:tc>
          <w:tcPr>
            <w:tcW w:w="2500" w:type="pct"/>
            <w:shd w:val="clear" w:color="auto" w:fill="auto"/>
            <w:tcMar>
              <w:left w:w="0" w:type="dxa"/>
            </w:tcMar>
          </w:tcPr>
          <w:p w14:paraId="2F1A4B73" w14:textId="77777777" w:rsidR="003E7EC8" w:rsidRPr="00CC6A14" w:rsidRDefault="003E7EC8" w:rsidP="003E7EC8">
            <w:pPr>
              <w:pStyle w:val="Brdtextmedindrag"/>
              <w:rPr>
                <w:lang w:val="en-GB"/>
              </w:rPr>
            </w:pPr>
            <w:r w:rsidRPr="00CC6A14">
              <w:rPr>
                <w:lang w:val="en-GB"/>
              </w:rPr>
              <w:t>This paragraph shall not affect the taxation of the company in respect of the profits out of which the dividends are paid.</w:t>
            </w:r>
          </w:p>
        </w:tc>
        <w:tc>
          <w:tcPr>
            <w:tcW w:w="2500" w:type="pct"/>
            <w:shd w:val="clear" w:color="auto" w:fill="auto"/>
            <w:tcMar>
              <w:right w:w="0" w:type="dxa"/>
            </w:tcMar>
          </w:tcPr>
          <w:p w14:paraId="1ECD476E" w14:textId="77777777" w:rsidR="003E7EC8" w:rsidRPr="00BA5FBD" w:rsidRDefault="003E7EC8" w:rsidP="003E7EC8">
            <w:pPr>
              <w:pStyle w:val="Brdtextmedindrag"/>
            </w:pPr>
            <w:r w:rsidRPr="00BA5FBD">
              <w:t>Denna punkt berör inte bolagets beskattning för den vinst av vilken utdelningen betalas.</w:t>
            </w:r>
          </w:p>
        </w:tc>
      </w:tr>
      <w:tr w:rsidR="003E7EC8" w:rsidRPr="00CC6A14" w14:paraId="072DE4C0" w14:textId="77777777" w:rsidTr="003E7EC8">
        <w:tc>
          <w:tcPr>
            <w:tcW w:w="2500" w:type="pct"/>
            <w:shd w:val="clear" w:color="auto" w:fill="auto"/>
            <w:tcMar>
              <w:left w:w="0" w:type="dxa"/>
            </w:tcMar>
          </w:tcPr>
          <w:p w14:paraId="03FDD62D" w14:textId="77777777" w:rsidR="003E7EC8" w:rsidRPr="00CC6A14" w:rsidRDefault="003E7EC8" w:rsidP="003E7EC8">
            <w:pPr>
              <w:pStyle w:val="Brdtextmedindrag"/>
              <w:rPr>
                <w:lang w:val="en-GB"/>
              </w:rPr>
            </w:pPr>
            <w:r w:rsidRPr="00CC6A14">
              <w:rPr>
                <w:lang w:val="en-GB"/>
              </w:rPr>
              <w:t>3.</w:t>
            </w:r>
            <w:r>
              <w:rPr>
                <w:lang w:val="en-GB"/>
              </w:rPr>
              <w:t> </w:t>
            </w:r>
            <w:r w:rsidRPr="00CC6A14">
              <w:rPr>
                <w:lang w:val="en-GB"/>
              </w:rPr>
              <w:t>The term “dividends” as used in this Article means income from shares or other rights, not being debt-claims, participating in prof</w:t>
            </w:r>
            <w:r>
              <w:rPr>
                <w:lang w:val="en-GB"/>
              </w:rPr>
              <w:softHyphen/>
            </w:r>
            <w:r w:rsidRPr="00CC6A14">
              <w:rPr>
                <w:lang w:val="en-GB"/>
              </w:rPr>
              <w:t>its, as well as any other item which is treated as income from shares by the taxation laws of the State of which the company making the distribution is a resident.</w:t>
            </w:r>
          </w:p>
        </w:tc>
        <w:tc>
          <w:tcPr>
            <w:tcW w:w="2500" w:type="pct"/>
            <w:shd w:val="clear" w:color="auto" w:fill="auto"/>
            <w:tcMar>
              <w:right w:w="0" w:type="dxa"/>
            </w:tcMar>
          </w:tcPr>
          <w:p w14:paraId="3C0E2F00" w14:textId="77777777" w:rsidR="003E7EC8" w:rsidRPr="00BA5FBD" w:rsidRDefault="003E7EC8" w:rsidP="003E7EC8">
            <w:pPr>
              <w:pStyle w:val="Brdtextmedindrag"/>
            </w:pPr>
            <w:r w:rsidRPr="00BA5FBD">
              <w:t xml:space="preserve">3. Med uttrycket ”utdelning” förstås i denna </w:t>
            </w:r>
            <w:proofErr w:type="gramStart"/>
            <w:r w:rsidRPr="00BA5FBD">
              <w:t>artikel inkomst</w:t>
            </w:r>
            <w:proofErr w:type="gramEnd"/>
            <w:r w:rsidRPr="00BA5FBD">
              <w:t xml:space="preserve"> av aktier eller andra rättigheter, som inte är fordringar, med rätt till andel i vinst, samt inkomst av andra rättigheter i bolag som enligt lagstiftningen i den stat där det ut</w:t>
            </w:r>
            <w:r>
              <w:softHyphen/>
              <w:t>d</w:t>
            </w:r>
            <w:r w:rsidRPr="00BA5FBD">
              <w:t>elande bolaget har hemvist vid beskattningen behandlas på samma sätt som inkomst av aktier.</w:t>
            </w:r>
          </w:p>
        </w:tc>
      </w:tr>
      <w:tr w:rsidR="003E7EC8" w:rsidRPr="00CC6A14" w14:paraId="401DFDE7" w14:textId="77777777" w:rsidTr="003E7EC8">
        <w:tc>
          <w:tcPr>
            <w:tcW w:w="2500" w:type="pct"/>
            <w:shd w:val="clear" w:color="auto" w:fill="auto"/>
            <w:tcMar>
              <w:left w:w="0" w:type="dxa"/>
            </w:tcMar>
          </w:tcPr>
          <w:p w14:paraId="06AD53C0" w14:textId="77777777" w:rsidR="003E7EC8" w:rsidRPr="00CC6A14" w:rsidRDefault="003E7EC8" w:rsidP="003E7EC8">
            <w:pPr>
              <w:pStyle w:val="Brdtextmedindrag"/>
              <w:rPr>
                <w:lang w:val="en-GB"/>
              </w:rPr>
            </w:pPr>
            <w:r w:rsidRPr="00CC6A14">
              <w:rPr>
                <w:lang w:val="en-GB"/>
              </w:rPr>
              <w:t>4.</w:t>
            </w:r>
            <w:r>
              <w:rPr>
                <w:lang w:val="en-GB"/>
              </w:rPr>
              <w:t> </w:t>
            </w:r>
            <w:r w:rsidRPr="00CC6A14">
              <w:rPr>
                <w:lang w:val="en-GB"/>
              </w:rPr>
              <w:t xml:space="preserve">The provisions of paragraphs 1 and 2 shall not apply if the beneficial owner of the dividends, being a resident of a Contracting State, carries on business in the other Contracting State of which the company paying the dividends </w:t>
            </w:r>
            <w:r w:rsidRPr="00CC6A14">
              <w:rPr>
                <w:lang w:val="en-GB"/>
              </w:rPr>
              <w:lastRenderedPageBreak/>
              <w:t>is a resident through a permanent establishment situated therein and the holding in respect of which the dividends are paid is effectively connected with such permanent establishment. In such case the provisions of Article 7 shall apply.</w:t>
            </w:r>
          </w:p>
        </w:tc>
        <w:tc>
          <w:tcPr>
            <w:tcW w:w="2500" w:type="pct"/>
            <w:shd w:val="clear" w:color="auto" w:fill="auto"/>
            <w:tcMar>
              <w:right w:w="0" w:type="dxa"/>
            </w:tcMar>
          </w:tcPr>
          <w:p w14:paraId="4272907E" w14:textId="77777777" w:rsidR="003E7EC8" w:rsidRPr="00BA5FBD" w:rsidRDefault="003E7EC8" w:rsidP="003E7EC8">
            <w:pPr>
              <w:pStyle w:val="Brdtextmedindrag"/>
            </w:pPr>
            <w:r w:rsidRPr="00BA5FBD">
              <w:lastRenderedPageBreak/>
              <w:t xml:space="preserve">4. Bestämmelserna i punkterna 1 och 2 tillämpas inte, om den som har rätt till utdelningen har hemvist i en avtalsslutande stat och bedriver rörelse i den andra avtalsslutande staten, där bolaget som betalar utdelningen har hemvist, från där </w:t>
            </w:r>
            <w:r w:rsidRPr="00BA5FBD">
              <w:lastRenderedPageBreak/>
              <w:t>beläget fast driftställe, samt den andel på grund av vilken utdelningen betalas äger verkligt samband med det fasta driftstället. I</w:t>
            </w:r>
            <w:r>
              <w:t xml:space="preserve"> </w:t>
            </w:r>
            <w:r w:rsidRPr="00BA5FBD">
              <w:t>sådant fall tillämpas bestäm</w:t>
            </w:r>
            <w:r>
              <w:softHyphen/>
            </w:r>
            <w:r w:rsidRPr="00BA5FBD">
              <w:t xml:space="preserve">melserna i </w:t>
            </w:r>
            <w:r w:rsidRPr="006E588B">
              <w:t>artikel</w:t>
            </w:r>
            <w:r>
              <w:t xml:space="preserve"> </w:t>
            </w:r>
            <w:r w:rsidRPr="006E588B">
              <w:t>7</w:t>
            </w:r>
            <w:r w:rsidRPr="00BA5FBD">
              <w:t>.</w:t>
            </w:r>
          </w:p>
        </w:tc>
      </w:tr>
      <w:tr w:rsidR="003E7EC8" w:rsidRPr="00A01D6E" w14:paraId="22AFC890" w14:textId="77777777" w:rsidTr="003E7EC8">
        <w:tc>
          <w:tcPr>
            <w:tcW w:w="2500" w:type="pct"/>
            <w:shd w:val="clear" w:color="auto" w:fill="auto"/>
            <w:tcMar>
              <w:left w:w="0" w:type="dxa"/>
            </w:tcMar>
          </w:tcPr>
          <w:p w14:paraId="59A24F5F" w14:textId="77777777" w:rsidR="003E7EC8" w:rsidRPr="00CC6A14" w:rsidRDefault="003E7EC8" w:rsidP="003E7EC8">
            <w:pPr>
              <w:pStyle w:val="Brdtextmedindrag"/>
              <w:rPr>
                <w:lang w:val="en-GB"/>
              </w:rPr>
            </w:pPr>
            <w:r w:rsidRPr="00A01D6E">
              <w:rPr>
                <w:lang w:val="en-GB"/>
              </w:rPr>
              <w:lastRenderedPageBreak/>
              <w:t>5.</w:t>
            </w:r>
            <w:r>
              <w:rPr>
                <w:lang w:val="en-GB"/>
              </w:rPr>
              <w:t> </w:t>
            </w:r>
            <w:r w:rsidRPr="00A01D6E">
              <w:rPr>
                <w:lang w:val="en-GB"/>
              </w:rPr>
              <w:t>Where a company which is a resident of a Contracting State derives profits or income from the other Contracting State, that other State may not impose any tax on the dividends paid by the company, except insofar as such dividends are paid to a resident of that other State or insofar as the holding in respect of which the dividends are paid is effectively connected with a per</w:t>
            </w:r>
            <w:r>
              <w:rPr>
                <w:lang w:val="en-GB"/>
              </w:rPr>
              <w:softHyphen/>
            </w:r>
            <w:r w:rsidRPr="00A01D6E">
              <w:rPr>
                <w:lang w:val="en-GB"/>
              </w:rPr>
              <w:t>manent establishment situated in that other State, nor subject the company's undistributed profits to a tax on the company's undistributed profits, even if the dividends paid or the undistributed profits consist wholly or partly of profits or income arising in that other State.</w:t>
            </w:r>
          </w:p>
        </w:tc>
        <w:tc>
          <w:tcPr>
            <w:tcW w:w="2500" w:type="pct"/>
            <w:shd w:val="clear" w:color="auto" w:fill="auto"/>
            <w:tcMar>
              <w:right w:w="0" w:type="dxa"/>
            </w:tcMar>
          </w:tcPr>
          <w:p w14:paraId="42CBE227" w14:textId="77777777" w:rsidR="003E7EC8" w:rsidRPr="00BA5FBD" w:rsidRDefault="003E7EC8" w:rsidP="003E7EC8">
            <w:pPr>
              <w:pStyle w:val="Brdtextmedindrag"/>
            </w:pPr>
            <w:r w:rsidRPr="00BA5FBD">
              <w:t>5. Om bolag med hemvist i en avtalsslutande stat förvärvar in</w:t>
            </w:r>
            <w:r>
              <w:softHyphen/>
            </w:r>
            <w:r w:rsidRPr="00BA5FBD">
              <w:t>komst från den andra avtals</w:t>
            </w:r>
            <w:r>
              <w:softHyphen/>
            </w:r>
            <w:r w:rsidRPr="00BA5FBD">
              <w:t>slutande staten, får denna andra stat inte beskatta utdelning som bolaget betalar, utom i den mån utdel</w:t>
            </w:r>
            <w:r>
              <w:softHyphen/>
            </w:r>
            <w:r w:rsidRPr="00BA5FBD">
              <w:t>ningen betalas till person med hemvist i denna andra stat eller i den mån den andel på grund av vilken utdelningen betalas äger verkligt samband med fast drift</w:t>
            </w:r>
            <w:r>
              <w:softHyphen/>
            </w:r>
            <w:r w:rsidRPr="00BA5FBD">
              <w:t xml:space="preserve">ställe i denna andra stat, och ej heller på bolagets icke utdelade vinst ta ut en skatt som utgår på bolagets icke utdelade vinst, även om utdelningen eller den icke utdelade vinsten helt eller delvis utgörs av inkomst som uppkommit i denna andra stat. </w:t>
            </w:r>
          </w:p>
        </w:tc>
      </w:tr>
      <w:bookmarkEnd w:id="5"/>
      <w:tr w:rsidR="003E7EC8" w:rsidRPr="00A01D6E" w14:paraId="00ED5E51" w14:textId="77777777" w:rsidTr="003E7EC8">
        <w:tc>
          <w:tcPr>
            <w:tcW w:w="2500" w:type="pct"/>
            <w:shd w:val="clear" w:color="auto" w:fill="auto"/>
            <w:tcMar>
              <w:left w:w="0" w:type="dxa"/>
            </w:tcMar>
          </w:tcPr>
          <w:p w14:paraId="4CAE0059" w14:textId="77777777" w:rsidR="003E7EC8" w:rsidRPr="00A01D6E" w:rsidRDefault="003E7EC8" w:rsidP="003E7EC8">
            <w:pPr>
              <w:pStyle w:val="Brdtextmedindrag"/>
            </w:pPr>
          </w:p>
        </w:tc>
        <w:tc>
          <w:tcPr>
            <w:tcW w:w="2500" w:type="pct"/>
            <w:shd w:val="clear" w:color="auto" w:fill="auto"/>
            <w:tcMar>
              <w:right w:w="0" w:type="dxa"/>
            </w:tcMar>
          </w:tcPr>
          <w:p w14:paraId="4A502D79" w14:textId="77777777" w:rsidR="003E7EC8" w:rsidRPr="00BA5FBD" w:rsidRDefault="003E7EC8" w:rsidP="003E7EC8">
            <w:pPr>
              <w:pStyle w:val="Brdtextmedindrag"/>
            </w:pPr>
          </w:p>
        </w:tc>
      </w:tr>
      <w:tr w:rsidR="003E7EC8" w:rsidRPr="00A01D6E" w14:paraId="5C0F18D6" w14:textId="77777777" w:rsidTr="003E7EC8">
        <w:tc>
          <w:tcPr>
            <w:tcW w:w="2500" w:type="pct"/>
            <w:shd w:val="clear" w:color="auto" w:fill="auto"/>
            <w:tcMar>
              <w:left w:w="0" w:type="dxa"/>
            </w:tcMar>
          </w:tcPr>
          <w:p w14:paraId="2D47F75C" w14:textId="77777777" w:rsidR="003E7EC8" w:rsidRPr="00A01D6E" w:rsidRDefault="003E7EC8" w:rsidP="003E7EC8">
            <w:pPr>
              <w:pStyle w:val="Brdtextmedindrag"/>
              <w:ind w:firstLine="0"/>
              <w:rPr>
                <w:b/>
                <w:bCs/>
              </w:rPr>
            </w:pPr>
            <w:bookmarkStart w:id="6" w:name="_Hlk67391817"/>
            <w:bookmarkStart w:id="7" w:name="_Hlk67391879"/>
            <w:r w:rsidRPr="00A01D6E">
              <w:rPr>
                <w:b/>
                <w:bCs/>
                <w:lang w:val="en-GB"/>
              </w:rPr>
              <w:t>Article 11</w:t>
            </w:r>
            <w:r w:rsidRPr="0085260C">
              <w:rPr>
                <w:rStyle w:val="Fotnotsreferens"/>
                <w:lang w:val="en-GB"/>
              </w:rPr>
              <w:footnoteReference w:id="4"/>
            </w:r>
          </w:p>
        </w:tc>
        <w:tc>
          <w:tcPr>
            <w:tcW w:w="2500" w:type="pct"/>
            <w:shd w:val="clear" w:color="auto" w:fill="auto"/>
            <w:tcMar>
              <w:right w:w="0" w:type="dxa"/>
            </w:tcMar>
          </w:tcPr>
          <w:p w14:paraId="3CE94529" w14:textId="77777777" w:rsidR="003E7EC8" w:rsidRPr="00BA5FBD" w:rsidRDefault="003E7EC8" w:rsidP="003E7EC8">
            <w:pPr>
              <w:pStyle w:val="Brdtextmedindrag"/>
              <w:ind w:firstLine="0"/>
              <w:rPr>
                <w:b/>
                <w:bCs/>
              </w:rPr>
            </w:pPr>
            <w:r w:rsidRPr="00BA5FBD">
              <w:rPr>
                <w:b/>
                <w:bCs/>
              </w:rPr>
              <w:t>Artikel 11</w:t>
            </w:r>
          </w:p>
        </w:tc>
      </w:tr>
      <w:tr w:rsidR="003E7EC8" w:rsidRPr="00A01D6E" w14:paraId="3692AFDB" w14:textId="77777777" w:rsidTr="003E7EC8">
        <w:tc>
          <w:tcPr>
            <w:tcW w:w="2500" w:type="pct"/>
            <w:shd w:val="clear" w:color="auto" w:fill="auto"/>
            <w:tcMar>
              <w:left w:w="0" w:type="dxa"/>
            </w:tcMar>
          </w:tcPr>
          <w:p w14:paraId="4A38B14B" w14:textId="77777777" w:rsidR="003E7EC8" w:rsidRPr="00A01D6E" w:rsidRDefault="003E7EC8" w:rsidP="003E7EC8">
            <w:pPr>
              <w:pStyle w:val="Brdtextmedindrag"/>
            </w:pPr>
          </w:p>
        </w:tc>
        <w:tc>
          <w:tcPr>
            <w:tcW w:w="2500" w:type="pct"/>
            <w:shd w:val="clear" w:color="auto" w:fill="auto"/>
            <w:tcMar>
              <w:right w:w="0" w:type="dxa"/>
            </w:tcMar>
          </w:tcPr>
          <w:p w14:paraId="7BF66521" w14:textId="77777777" w:rsidR="003E7EC8" w:rsidRPr="00BA5FBD" w:rsidRDefault="003E7EC8" w:rsidP="003E7EC8">
            <w:pPr>
              <w:pStyle w:val="Brdtextmedindrag"/>
            </w:pPr>
          </w:p>
        </w:tc>
      </w:tr>
      <w:tr w:rsidR="003E7EC8" w:rsidRPr="00A01D6E" w14:paraId="714CA5D2" w14:textId="77777777" w:rsidTr="003E7EC8">
        <w:tc>
          <w:tcPr>
            <w:tcW w:w="2500" w:type="pct"/>
            <w:shd w:val="clear" w:color="auto" w:fill="auto"/>
            <w:tcMar>
              <w:left w:w="0" w:type="dxa"/>
            </w:tcMar>
          </w:tcPr>
          <w:p w14:paraId="34712A9E" w14:textId="77777777" w:rsidR="003E7EC8" w:rsidRPr="00571858" w:rsidRDefault="003E7EC8" w:rsidP="003E7EC8">
            <w:pPr>
              <w:pStyle w:val="Brdtextmedindrag"/>
              <w:ind w:firstLine="0"/>
              <w:rPr>
                <w:i/>
                <w:iCs/>
                <w:u w:val="single"/>
              </w:rPr>
            </w:pPr>
            <w:r w:rsidRPr="00571858">
              <w:rPr>
                <w:i/>
                <w:iCs/>
                <w:u w:val="single"/>
                <w:lang w:val="en-GB"/>
              </w:rPr>
              <w:t>Interest</w:t>
            </w:r>
          </w:p>
        </w:tc>
        <w:tc>
          <w:tcPr>
            <w:tcW w:w="2500" w:type="pct"/>
            <w:shd w:val="clear" w:color="auto" w:fill="auto"/>
            <w:tcMar>
              <w:right w:w="0" w:type="dxa"/>
            </w:tcMar>
          </w:tcPr>
          <w:p w14:paraId="747CC2DE" w14:textId="77777777" w:rsidR="003E7EC8" w:rsidRPr="00571858" w:rsidRDefault="003E7EC8" w:rsidP="003E7EC8">
            <w:pPr>
              <w:pStyle w:val="Brdtextmedindrag"/>
              <w:ind w:firstLine="0"/>
              <w:rPr>
                <w:i/>
                <w:iCs/>
                <w:u w:val="single"/>
              </w:rPr>
            </w:pPr>
            <w:r w:rsidRPr="00571858">
              <w:rPr>
                <w:i/>
                <w:iCs/>
                <w:u w:val="single"/>
              </w:rPr>
              <w:t>Ränta</w:t>
            </w:r>
          </w:p>
        </w:tc>
      </w:tr>
      <w:tr w:rsidR="003E7EC8" w:rsidRPr="00A01D6E" w14:paraId="282DEBE6" w14:textId="77777777" w:rsidTr="003E7EC8">
        <w:tc>
          <w:tcPr>
            <w:tcW w:w="2500" w:type="pct"/>
            <w:shd w:val="clear" w:color="auto" w:fill="auto"/>
            <w:tcMar>
              <w:left w:w="0" w:type="dxa"/>
            </w:tcMar>
          </w:tcPr>
          <w:p w14:paraId="24826E24" w14:textId="77777777" w:rsidR="003E7EC8" w:rsidRPr="00A01D6E" w:rsidRDefault="003E7EC8" w:rsidP="003E7EC8">
            <w:pPr>
              <w:pStyle w:val="Brdtextmedindrag"/>
              <w:ind w:firstLine="0"/>
              <w:rPr>
                <w:i/>
                <w:iCs/>
                <w:lang w:val="en-GB"/>
              </w:rPr>
            </w:pPr>
          </w:p>
        </w:tc>
        <w:tc>
          <w:tcPr>
            <w:tcW w:w="2500" w:type="pct"/>
            <w:shd w:val="clear" w:color="auto" w:fill="auto"/>
            <w:tcMar>
              <w:right w:w="0" w:type="dxa"/>
            </w:tcMar>
          </w:tcPr>
          <w:p w14:paraId="3AC81081" w14:textId="77777777" w:rsidR="003E7EC8" w:rsidRPr="00BA5FBD" w:rsidRDefault="003E7EC8" w:rsidP="003E7EC8">
            <w:pPr>
              <w:pStyle w:val="Brdtextmedindrag"/>
              <w:ind w:firstLine="0"/>
              <w:rPr>
                <w:i/>
                <w:iCs/>
              </w:rPr>
            </w:pPr>
          </w:p>
        </w:tc>
      </w:tr>
      <w:tr w:rsidR="003E7EC8" w:rsidRPr="00A01D6E" w14:paraId="30993239" w14:textId="77777777" w:rsidTr="003E7EC8">
        <w:tc>
          <w:tcPr>
            <w:tcW w:w="2500" w:type="pct"/>
            <w:shd w:val="clear" w:color="auto" w:fill="auto"/>
            <w:tcMar>
              <w:left w:w="0" w:type="dxa"/>
            </w:tcMar>
          </w:tcPr>
          <w:p w14:paraId="04BF9187" w14:textId="77777777" w:rsidR="003E7EC8" w:rsidRPr="00A01D6E" w:rsidRDefault="003E7EC8" w:rsidP="003E7EC8">
            <w:pPr>
              <w:pStyle w:val="Brdtextmedindrag"/>
              <w:rPr>
                <w:lang w:val="en-GB"/>
              </w:rPr>
            </w:pPr>
            <w:r w:rsidRPr="00A01D6E">
              <w:rPr>
                <w:lang w:val="en-GB"/>
              </w:rPr>
              <w:t>1.</w:t>
            </w:r>
            <w:r>
              <w:rPr>
                <w:lang w:val="en-GB"/>
              </w:rPr>
              <w:t> </w:t>
            </w:r>
            <w:r w:rsidRPr="00A01D6E">
              <w:rPr>
                <w:lang w:val="en-GB"/>
              </w:rPr>
              <w:t>Interest arising in a Contract</w:t>
            </w:r>
            <w:r>
              <w:rPr>
                <w:lang w:val="en-GB"/>
              </w:rPr>
              <w:softHyphen/>
            </w:r>
            <w:r w:rsidRPr="00A01D6E">
              <w:rPr>
                <w:lang w:val="en-GB"/>
              </w:rPr>
              <w:t>ing State and beneficially owned by a resident of the other Contracting State shall be taxable only in that other State.</w:t>
            </w:r>
          </w:p>
        </w:tc>
        <w:tc>
          <w:tcPr>
            <w:tcW w:w="2500" w:type="pct"/>
            <w:shd w:val="clear" w:color="auto" w:fill="auto"/>
            <w:tcMar>
              <w:right w:w="0" w:type="dxa"/>
            </w:tcMar>
          </w:tcPr>
          <w:p w14:paraId="443E99A5" w14:textId="77777777" w:rsidR="003E7EC8" w:rsidRPr="00BA5FBD" w:rsidRDefault="003E7EC8" w:rsidP="003E7EC8">
            <w:pPr>
              <w:pStyle w:val="Brdtextmedindrag"/>
            </w:pPr>
            <w:r w:rsidRPr="00BA5FBD">
              <w:t>1. Ränta, som härrör från en avtalsslutande stat och som en person med hemvist i den andra avtalsslutande staten har rätt till, beskattas endast i denna andra stat.</w:t>
            </w:r>
          </w:p>
        </w:tc>
      </w:tr>
      <w:tr w:rsidR="003E7EC8" w:rsidRPr="00A01D6E" w14:paraId="0D6EC10F" w14:textId="77777777" w:rsidTr="003E7EC8">
        <w:tc>
          <w:tcPr>
            <w:tcW w:w="2500" w:type="pct"/>
            <w:shd w:val="clear" w:color="auto" w:fill="auto"/>
            <w:tcMar>
              <w:left w:w="0" w:type="dxa"/>
            </w:tcMar>
          </w:tcPr>
          <w:p w14:paraId="0028820A" w14:textId="77777777" w:rsidR="003E7EC8" w:rsidRPr="00A01D6E" w:rsidRDefault="003E7EC8" w:rsidP="003E7EC8">
            <w:pPr>
              <w:pStyle w:val="Brdtextmedindrag"/>
              <w:rPr>
                <w:lang w:val="en-GB"/>
              </w:rPr>
            </w:pPr>
            <w:r w:rsidRPr="00A01D6E">
              <w:rPr>
                <w:lang w:val="en-GB"/>
              </w:rPr>
              <w:t>2.</w:t>
            </w:r>
            <w:r>
              <w:rPr>
                <w:lang w:val="en-GB"/>
              </w:rPr>
              <w:t> </w:t>
            </w:r>
            <w:r w:rsidRPr="00A01D6E">
              <w:rPr>
                <w:lang w:val="en-GB"/>
              </w:rPr>
              <w:t xml:space="preserve">The term “interest” as used in this Article means income from debt-claims of every kind, whether or not secured by mortgage and whether or not carrying a right to participate in the debtor's profits, and in particular, income from government securities and income from bonds or debentures, </w:t>
            </w:r>
            <w:r>
              <w:rPr>
                <w:lang w:val="en-GB"/>
              </w:rPr>
              <w:t>includ</w:t>
            </w:r>
            <w:r w:rsidRPr="00A01D6E">
              <w:rPr>
                <w:lang w:val="en-GB"/>
              </w:rPr>
              <w:t xml:space="preserve">ing premiums and prizes attaching to such securities, bonds or debentures. Penalty charges for </w:t>
            </w:r>
            <w:r w:rsidRPr="00A01D6E">
              <w:rPr>
                <w:lang w:val="en-GB"/>
              </w:rPr>
              <w:lastRenderedPageBreak/>
              <w:t>late payment shall not be regarded as interest for the purpose of this Article. The term shall not include any item which is treated as a dividend under the provisions of Article 10.</w:t>
            </w:r>
          </w:p>
        </w:tc>
        <w:tc>
          <w:tcPr>
            <w:tcW w:w="2500" w:type="pct"/>
            <w:shd w:val="clear" w:color="auto" w:fill="auto"/>
            <w:tcMar>
              <w:right w:w="0" w:type="dxa"/>
            </w:tcMar>
          </w:tcPr>
          <w:p w14:paraId="2D115821" w14:textId="77777777" w:rsidR="003E7EC8" w:rsidRPr="00BA5FBD" w:rsidRDefault="003E7EC8" w:rsidP="003E7EC8">
            <w:pPr>
              <w:pStyle w:val="Brdtextmedindrag"/>
            </w:pPr>
            <w:r w:rsidRPr="00BA5FBD">
              <w:lastRenderedPageBreak/>
              <w:t xml:space="preserve">2. Med uttrycket ”ränta” förstås i denna </w:t>
            </w:r>
            <w:proofErr w:type="gramStart"/>
            <w:r w:rsidRPr="00BA5FBD">
              <w:t>artikel inkomst</w:t>
            </w:r>
            <w:proofErr w:type="gramEnd"/>
            <w:r w:rsidRPr="00BA5FBD">
              <w:t xml:space="preserve"> av varje slags fordran, antingen den säkerställts genom inteckning i fast egendom eller inte och antingen den medför rätt till andel i gäldenärens vinst eller inte. Uttrycket avser särskilt inkomst av värdepapper som utfärdats av staten och inkomst av obligationer eller debentures, däri inbegripet agiobelopp och vinster som hänför sig till sådana </w:t>
            </w:r>
            <w:r w:rsidRPr="00BA5FBD">
              <w:lastRenderedPageBreak/>
              <w:t>värdepapper, obligationer eller debentures. Straffavgift på grund av sen betalning anses inte som ränta vid tillämpningen av denna artikel. Uttrycket innefattar inte sådana i</w:t>
            </w:r>
            <w:r>
              <w:t>n</w:t>
            </w:r>
            <w:r w:rsidRPr="00BA5FBD">
              <w:t>komster som behandlas som utdelning enligt bestäm</w:t>
            </w:r>
            <w:r>
              <w:softHyphen/>
            </w:r>
            <w:r w:rsidRPr="00BA5FBD">
              <w:t>melserna i artikel 10.</w:t>
            </w:r>
          </w:p>
        </w:tc>
      </w:tr>
      <w:tr w:rsidR="003E7EC8" w:rsidRPr="00A01D6E" w14:paraId="34D8823F" w14:textId="77777777" w:rsidTr="003E7EC8">
        <w:tc>
          <w:tcPr>
            <w:tcW w:w="2500" w:type="pct"/>
            <w:shd w:val="clear" w:color="auto" w:fill="auto"/>
            <w:tcMar>
              <w:left w:w="0" w:type="dxa"/>
            </w:tcMar>
          </w:tcPr>
          <w:p w14:paraId="6CF120DB" w14:textId="77777777" w:rsidR="003E7EC8" w:rsidRPr="00A01D6E" w:rsidRDefault="003E7EC8" w:rsidP="003E7EC8">
            <w:pPr>
              <w:pStyle w:val="Brdtextmedindrag"/>
              <w:rPr>
                <w:lang w:val="en-GB"/>
              </w:rPr>
            </w:pPr>
            <w:r w:rsidRPr="00A01D6E">
              <w:rPr>
                <w:lang w:val="en-GB"/>
              </w:rPr>
              <w:lastRenderedPageBreak/>
              <w:t>3.</w:t>
            </w:r>
            <w:r>
              <w:rPr>
                <w:lang w:val="en-GB"/>
              </w:rPr>
              <w:t> </w:t>
            </w:r>
            <w:r w:rsidRPr="00A01D6E">
              <w:rPr>
                <w:lang w:val="en-GB"/>
              </w:rPr>
              <w:t>The provisions of paragraph 1 shall not apply if the beneficial owner of the interest, being a resident of a Contracting State, carries on business in the other Contracting State in which the interest arises through a permanent establishment situated therein and the debt-claim in respect of which the interest is paid is effectively connected with such permanent establishment. In such case the provisions of Article 7 shall apply.</w:t>
            </w:r>
          </w:p>
        </w:tc>
        <w:tc>
          <w:tcPr>
            <w:tcW w:w="2500" w:type="pct"/>
            <w:shd w:val="clear" w:color="auto" w:fill="auto"/>
            <w:tcMar>
              <w:right w:w="0" w:type="dxa"/>
            </w:tcMar>
          </w:tcPr>
          <w:p w14:paraId="79866B8A" w14:textId="77777777" w:rsidR="003E7EC8" w:rsidRPr="00BA5FBD" w:rsidRDefault="00692171" w:rsidP="003E7EC8">
            <w:pPr>
              <w:pStyle w:val="Brdtextmedindrag"/>
            </w:pPr>
            <w:r w:rsidRPr="00BA5FBD">
              <w:t>3. Bestämmelserna i punkt 1 tillämpas inte om den som har rätt till räntan har hemvist i en avtals</w:t>
            </w:r>
            <w:r>
              <w:softHyphen/>
            </w:r>
            <w:r w:rsidRPr="00BA5FBD">
              <w:t xml:space="preserve">slutande stat och bedriver rörelse i den andra avtalsslutande staten, från vilken räntan härrör, från där beläget fast driftställe, samt den fordran för vilken räntan betalas äger verkligt samband med det fasta driftstället. I sådant fall </w:t>
            </w:r>
            <w:proofErr w:type="spellStart"/>
            <w:r>
              <w:t>till-lämpas</w:t>
            </w:r>
            <w:proofErr w:type="spellEnd"/>
            <w:r>
              <w:t xml:space="preserve"> </w:t>
            </w:r>
            <w:r w:rsidRPr="00BA5FBD">
              <w:t>bestämmelserna i artikel 7.</w:t>
            </w:r>
          </w:p>
        </w:tc>
      </w:tr>
      <w:tr w:rsidR="003E7EC8" w:rsidRPr="00BC17B5" w14:paraId="18DD3A50" w14:textId="77777777" w:rsidTr="003E7EC8">
        <w:tc>
          <w:tcPr>
            <w:tcW w:w="2500" w:type="pct"/>
            <w:shd w:val="clear" w:color="auto" w:fill="auto"/>
            <w:tcMar>
              <w:left w:w="0" w:type="dxa"/>
            </w:tcMar>
          </w:tcPr>
          <w:p w14:paraId="71098120" w14:textId="77777777" w:rsidR="003E7EC8" w:rsidRPr="00A01D6E" w:rsidRDefault="003E7EC8" w:rsidP="003E7EC8">
            <w:pPr>
              <w:pStyle w:val="Brdtextmedindrag"/>
              <w:rPr>
                <w:lang w:val="en-GB"/>
              </w:rPr>
            </w:pPr>
            <w:r w:rsidRPr="00A01D6E">
              <w:rPr>
                <w:lang w:val="en-GB"/>
              </w:rPr>
              <w:t>4.</w:t>
            </w:r>
            <w:r>
              <w:rPr>
                <w:lang w:val="en-GB"/>
              </w:rPr>
              <w:t> </w:t>
            </w:r>
            <w:r w:rsidRPr="00A01D6E">
              <w:rPr>
                <w:lang w:val="en-GB"/>
              </w:rPr>
              <w:t>Where, by reason of a special relationship between the payer and the beneficial owner or between both of them and some other person, the amount of the interest paid exceeds, for whatever reason, the amount which would have been agreed upon by the payer and the beneficial owner in the absence of such relationship, the provisions of this Article shall apply only to the last-mentioned amount. In such case, the excess part of the pa</w:t>
            </w:r>
            <w:r>
              <w:rPr>
                <w:lang w:val="en-GB"/>
              </w:rPr>
              <w:t>y</w:t>
            </w:r>
            <w:r w:rsidRPr="00A01D6E">
              <w:rPr>
                <w:lang w:val="en-GB"/>
              </w:rPr>
              <w:t>ments shall remain taxable according to the laws of each Contracting State, due regard being had to the other provisions of this Convention.</w:t>
            </w:r>
          </w:p>
        </w:tc>
        <w:tc>
          <w:tcPr>
            <w:tcW w:w="2500" w:type="pct"/>
            <w:shd w:val="clear" w:color="auto" w:fill="auto"/>
            <w:tcMar>
              <w:right w:w="0" w:type="dxa"/>
            </w:tcMar>
          </w:tcPr>
          <w:p w14:paraId="14ABAB74" w14:textId="77777777" w:rsidR="003E7EC8" w:rsidRPr="00BA5FBD" w:rsidRDefault="003E7EC8" w:rsidP="003E7EC8">
            <w:pPr>
              <w:pStyle w:val="Brdtextmedindrag"/>
            </w:pPr>
            <w:r w:rsidRPr="00BA5FBD">
              <w:t xml:space="preserve">4. Då på grund av särskilda förbindelser mellan utbetalaren och den som har rätt till räntan eller mellan dem båda och annan </w:t>
            </w:r>
            <w:proofErr w:type="gramStart"/>
            <w:r w:rsidRPr="00BA5FBD">
              <w:t>person räntebeloppet</w:t>
            </w:r>
            <w:proofErr w:type="gramEnd"/>
            <w:r w:rsidRPr="00BA5FBD">
              <w:t xml:space="preserve">, med hänsyn till den fordran för vilken räntan betalas, överstiger det belopp som skulle ha avtalats mellan utbetalaren och den som har rätt till räntan om sådana förbindelser inte förelegat, </w:t>
            </w:r>
            <w:proofErr w:type="spellStart"/>
            <w:r w:rsidRPr="00BA5FBD">
              <w:t>ti</w:t>
            </w:r>
            <w:r>
              <w:t>l</w:t>
            </w:r>
            <w:r w:rsidRPr="00BA5FBD">
              <w:t>l</w:t>
            </w:r>
            <w:r>
              <w:t>-</w:t>
            </w:r>
            <w:r w:rsidRPr="00BA5FBD">
              <w:t>lämpas</w:t>
            </w:r>
            <w:proofErr w:type="spellEnd"/>
            <w:r w:rsidRPr="00BA5FBD">
              <w:t xml:space="preserve"> bestämmelserna i denna artikel endast på sistnämnda belopp. I sådant fall beskattas överskjutande belopp enligt lag</w:t>
            </w:r>
            <w:r>
              <w:softHyphen/>
            </w:r>
            <w:r w:rsidRPr="00BA5FBD">
              <w:t>stiftningen i vardera avtalsslutande staten med iakttagande av övriga bestämmelser i detta avtal.</w:t>
            </w:r>
          </w:p>
        </w:tc>
      </w:tr>
      <w:tr w:rsidR="003E7EC8" w:rsidRPr="00BC17B5" w14:paraId="647C822B" w14:textId="77777777" w:rsidTr="003E7EC8">
        <w:tc>
          <w:tcPr>
            <w:tcW w:w="2500" w:type="pct"/>
            <w:shd w:val="clear" w:color="auto" w:fill="auto"/>
            <w:tcMar>
              <w:left w:w="0" w:type="dxa"/>
            </w:tcMar>
          </w:tcPr>
          <w:p w14:paraId="7A12D93D" w14:textId="77777777" w:rsidR="003E7EC8" w:rsidRPr="00BC17B5" w:rsidRDefault="003E7EC8" w:rsidP="003E7EC8">
            <w:pPr>
              <w:pStyle w:val="Brdtextmedindrag"/>
            </w:pPr>
          </w:p>
        </w:tc>
        <w:tc>
          <w:tcPr>
            <w:tcW w:w="2500" w:type="pct"/>
            <w:shd w:val="clear" w:color="auto" w:fill="auto"/>
            <w:tcMar>
              <w:right w:w="0" w:type="dxa"/>
            </w:tcMar>
          </w:tcPr>
          <w:p w14:paraId="4024F29F" w14:textId="77777777" w:rsidR="003E7EC8" w:rsidRPr="00BA5FBD" w:rsidRDefault="003E7EC8" w:rsidP="003E7EC8">
            <w:pPr>
              <w:pStyle w:val="Brdtextmedindrag"/>
            </w:pPr>
          </w:p>
        </w:tc>
      </w:tr>
      <w:tr w:rsidR="003E7EC8" w:rsidRPr="00A01D6E" w14:paraId="1FB8E79E" w14:textId="77777777" w:rsidTr="003E7EC8">
        <w:trPr>
          <w:trHeight w:val="80"/>
        </w:trPr>
        <w:tc>
          <w:tcPr>
            <w:tcW w:w="2500" w:type="pct"/>
            <w:shd w:val="clear" w:color="auto" w:fill="auto"/>
            <w:tcMar>
              <w:left w:w="0" w:type="dxa"/>
            </w:tcMar>
          </w:tcPr>
          <w:p w14:paraId="179AA59B" w14:textId="77777777" w:rsidR="003E7EC8" w:rsidRPr="00BC17B5" w:rsidRDefault="003E7EC8" w:rsidP="003E7EC8">
            <w:pPr>
              <w:pStyle w:val="Brdtextmedindrag"/>
              <w:ind w:firstLine="0"/>
              <w:rPr>
                <w:b/>
                <w:bCs/>
                <w:lang w:val="en-GB"/>
              </w:rPr>
            </w:pPr>
            <w:r w:rsidRPr="00BC17B5">
              <w:rPr>
                <w:b/>
                <w:bCs/>
                <w:lang w:val="en-GB"/>
              </w:rPr>
              <w:t>Article 12</w:t>
            </w:r>
            <w:r w:rsidRPr="0085260C">
              <w:rPr>
                <w:rStyle w:val="Fotnotsreferens"/>
                <w:lang w:val="en-GB"/>
              </w:rPr>
              <w:footnoteReference w:id="5"/>
            </w:r>
          </w:p>
        </w:tc>
        <w:tc>
          <w:tcPr>
            <w:tcW w:w="2500" w:type="pct"/>
            <w:shd w:val="clear" w:color="auto" w:fill="auto"/>
            <w:tcMar>
              <w:right w:w="0" w:type="dxa"/>
            </w:tcMar>
          </w:tcPr>
          <w:p w14:paraId="22CFFA0F" w14:textId="77777777" w:rsidR="003E7EC8" w:rsidRPr="00BA5FBD" w:rsidRDefault="003E7EC8" w:rsidP="003E7EC8">
            <w:pPr>
              <w:pStyle w:val="Brdtextmedindrag"/>
              <w:ind w:firstLine="0"/>
              <w:rPr>
                <w:b/>
                <w:bCs/>
              </w:rPr>
            </w:pPr>
            <w:r w:rsidRPr="00BA5FBD">
              <w:rPr>
                <w:b/>
                <w:bCs/>
              </w:rPr>
              <w:t>Artikel 12</w:t>
            </w:r>
          </w:p>
        </w:tc>
      </w:tr>
      <w:bookmarkEnd w:id="6"/>
      <w:tr w:rsidR="003E7EC8" w:rsidRPr="00A01D6E" w14:paraId="30FE4A1C" w14:textId="77777777" w:rsidTr="003E7EC8">
        <w:tc>
          <w:tcPr>
            <w:tcW w:w="2500" w:type="pct"/>
            <w:shd w:val="clear" w:color="auto" w:fill="auto"/>
            <w:tcMar>
              <w:left w:w="0" w:type="dxa"/>
            </w:tcMar>
          </w:tcPr>
          <w:p w14:paraId="139A6DE5" w14:textId="77777777" w:rsidR="003E7EC8" w:rsidRPr="00A01D6E" w:rsidRDefault="003E7EC8" w:rsidP="003E7EC8">
            <w:pPr>
              <w:pStyle w:val="Brdtextmedindrag"/>
              <w:rPr>
                <w:lang w:val="en-GB"/>
              </w:rPr>
            </w:pPr>
          </w:p>
        </w:tc>
        <w:tc>
          <w:tcPr>
            <w:tcW w:w="2500" w:type="pct"/>
            <w:shd w:val="clear" w:color="auto" w:fill="auto"/>
            <w:tcMar>
              <w:right w:w="0" w:type="dxa"/>
            </w:tcMar>
          </w:tcPr>
          <w:p w14:paraId="2676A756" w14:textId="77777777" w:rsidR="003E7EC8" w:rsidRPr="00BA5FBD" w:rsidRDefault="003E7EC8" w:rsidP="003E7EC8">
            <w:pPr>
              <w:pStyle w:val="Brdtextmedindrag"/>
            </w:pPr>
          </w:p>
        </w:tc>
      </w:tr>
      <w:tr w:rsidR="003E7EC8" w:rsidRPr="00A01D6E" w14:paraId="2A875AE8" w14:textId="77777777" w:rsidTr="003E7EC8">
        <w:tc>
          <w:tcPr>
            <w:tcW w:w="2500" w:type="pct"/>
            <w:shd w:val="clear" w:color="auto" w:fill="auto"/>
            <w:tcMar>
              <w:left w:w="0" w:type="dxa"/>
            </w:tcMar>
          </w:tcPr>
          <w:p w14:paraId="266DF308" w14:textId="77777777" w:rsidR="003E7EC8" w:rsidRPr="00571858" w:rsidRDefault="003E7EC8" w:rsidP="003E7EC8">
            <w:pPr>
              <w:pStyle w:val="Brdtextmedindrag"/>
              <w:ind w:firstLine="0"/>
              <w:rPr>
                <w:i/>
                <w:iCs/>
                <w:u w:val="single"/>
                <w:lang w:val="en-GB"/>
              </w:rPr>
            </w:pPr>
            <w:r w:rsidRPr="00571858">
              <w:rPr>
                <w:i/>
                <w:iCs/>
                <w:u w:val="single"/>
                <w:lang w:val="en-GB"/>
              </w:rPr>
              <w:t>Royalties</w:t>
            </w:r>
          </w:p>
        </w:tc>
        <w:tc>
          <w:tcPr>
            <w:tcW w:w="2500" w:type="pct"/>
            <w:shd w:val="clear" w:color="auto" w:fill="auto"/>
            <w:tcMar>
              <w:right w:w="0" w:type="dxa"/>
            </w:tcMar>
          </w:tcPr>
          <w:p w14:paraId="63115218" w14:textId="77777777" w:rsidR="003E7EC8" w:rsidRPr="00571858" w:rsidRDefault="003E7EC8" w:rsidP="003E7EC8">
            <w:pPr>
              <w:pStyle w:val="Brdtextmedindrag"/>
              <w:ind w:firstLine="0"/>
              <w:rPr>
                <w:i/>
                <w:iCs/>
                <w:u w:val="single"/>
              </w:rPr>
            </w:pPr>
            <w:r w:rsidRPr="00571858">
              <w:rPr>
                <w:i/>
                <w:iCs/>
                <w:u w:val="single"/>
              </w:rPr>
              <w:t>Royalty</w:t>
            </w:r>
          </w:p>
        </w:tc>
      </w:tr>
      <w:bookmarkEnd w:id="7"/>
      <w:tr w:rsidR="003E7EC8" w:rsidRPr="00A01D6E" w14:paraId="27B90484" w14:textId="77777777" w:rsidTr="003E7EC8">
        <w:tc>
          <w:tcPr>
            <w:tcW w:w="2500" w:type="pct"/>
            <w:shd w:val="clear" w:color="auto" w:fill="auto"/>
            <w:tcMar>
              <w:left w:w="0" w:type="dxa"/>
            </w:tcMar>
          </w:tcPr>
          <w:p w14:paraId="25B7373F" w14:textId="77777777" w:rsidR="003E7EC8" w:rsidRPr="00A01D6E" w:rsidRDefault="003E7EC8" w:rsidP="003E7EC8">
            <w:pPr>
              <w:pStyle w:val="Brdtextmedindrag"/>
              <w:rPr>
                <w:lang w:val="en-GB"/>
              </w:rPr>
            </w:pPr>
          </w:p>
        </w:tc>
        <w:tc>
          <w:tcPr>
            <w:tcW w:w="2500" w:type="pct"/>
            <w:shd w:val="clear" w:color="auto" w:fill="auto"/>
            <w:tcMar>
              <w:right w:w="0" w:type="dxa"/>
            </w:tcMar>
          </w:tcPr>
          <w:p w14:paraId="00CF31E0" w14:textId="77777777" w:rsidR="003E7EC8" w:rsidRPr="00BA5FBD" w:rsidRDefault="003E7EC8" w:rsidP="003E7EC8">
            <w:pPr>
              <w:pStyle w:val="Brdtextmedindrag"/>
            </w:pPr>
          </w:p>
        </w:tc>
      </w:tr>
      <w:tr w:rsidR="003E7EC8" w:rsidRPr="00BC17B5" w14:paraId="58145D06" w14:textId="77777777" w:rsidTr="003E7EC8">
        <w:tc>
          <w:tcPr>
            <w:tcW w:w="2500" w:type="pct"/>
            <w:shd w:val="clear" w:color="auto" w:fill="auto"/>
            <w:tcMar>
              <w:left w:w="0" w:type="dxa"/>
            </w:tcMar>
          </w:tcPr>
          <w:p w14:paraId="7FEF00E2" w14:textId="77777777" w:rsidR="003E7EC8" w:rsidRPr="00A01D6E" w:rsidRDefault="003E7EC8" w:rsidP="003E7EC8">
            <w:pPr>
              <w:pStyle w:val="Brdtextmedindrag"/>
              <w:rPr>
                <w:lang w:val="en-GB"/>
              </w:rPr>
            </w:pPr>
            <w:r w:rsidRPr="00BC17B5">
              <w:rPr>
                <w:lang w:val="en-GB"/>
              </w:rPr>
              <w:t>1.</w:t>
            </w:r>
            <w:r>
              <w:rPr>
                <w:lang w:val="en-GB"/>
              </w:rPr>
              <w:t> </w:t>
            </w:r>
            <w:r w:rsidRPr="00BC17B5">
              <w:rPr>
                <w:lang w:val="en-GB"/>
              </w:rPr>
              <w:t xml:space="preserve">Royalties arising in a Contracting State and beneficially owned by a resident of the other </w:t>
            </w:r>
            <w:r w:rsidRPr="00BC17B5">
              <w:rPr>
                <w:lang w:val="en-GB"/>
              </w:rPr>
              <w:lastRenderedPageBreak/>
              <w:t>Contracting State shall be taxable only in that other State.</w:t>
            </w:r>
          </w:p>
        </w:tc>
        <w:tc>
          <w:tcPr>
            <w:tcW w:w="2500" w:type="pct"/>
            <w:shd w:val="clear" w:color="auto" w:fill="auto"/>
            <w:tcMar>
              <w:right w:w="0" w:type="dxa"/>
            </w:tcMar>
          </w:tcPr>
          <w:p w14:paraId="0F01EE01" w14:textId="77777777" w:rsidR="003E7EC8" w:rsidRPr="00BA5FBD" w:rsidRDefault="003E7EC8" w:rsidP="003E7EC8">
            <w:pPr>
              <w:pStyle w:val="Brdtextmedindrag"/>
            </w:pPr>
            <w:r w:rsidRPr="00BA5FBD">
              <w:lastRenderedPageBreak/>
              <w:t xml:space="preserve">1. Royalty, som härrör från en avtalsslutande stat och som en person med hemvist i den andra </w:t>
            </w:r>
            <w:r w:rsidRPr="00BA5FBD">
              <w:lastRenderedPageBreak/>
              <w:t>avtalsslutande staten har rätt till, beskattas endast i denna andra stat.</w:t>
            </w:r>
          </w:p>
        </w:tc>
      </w:tr>
      <w:tr w:rsidR="003E7EC8" w:rsidRPr="00BC17B5" w14:paraId="139EE67D" w14:textId="77777777" w:rsidTr="003E7EC8">
        <w:tc>
          <w:tcPr>
            <w:tcW w:w="2500" w:type="pct"/>
            <w:shd w:val="clear" w:color="auto" w:fill="auto"/>
            <w:tcMar>
              <w:left w:w="0" w:type="dxa"/>
            </w:tcMar>
          </w:tcPr>
          <w:p w14:paraId="2041A605" w14:textId="77777777" w:rsidR="003E7EC8" w:rsidRPr="00A01D6E" w:rsidRDefault="003E7EC8" w:rsidP="003E7EC8">
            <w:pPr>
              <w:pStyle w:val="Brdtextmedindrag"/>
              <w:rPr>
                <w:lang w:val="en-GB"/>
              </w:rPr>
            </w:pPr>
            <w:r w:rsidRPr="00BC17B5">
              <w:rPr>
                <w:lang w:val="en-GB"/>
              </w:rPr>
              <w:lastRenderedPageBreak/>
              <w:t>2.</w:t>
            </w:r>
            <w:r>
              <w:rPr>
                <w:lang w:val="en-GB"/>
              </w:rPr>
              <w:t> </w:t>
            </w:r>
            <w:r w:rsidRPr="00BC17B5">
              <w:rPr>
                <w:lang w:val="en-GB"/>
              </w:rPr>
              <w:t>The term “royalties” as used in this Article means payments of any kind received as a consideration for the use of, or the right to use, any copyright of literary, artistic or scientific work including cinema</w:t>
            </w:r>
            <w:r>
              <w:rPr>
                <w:lang w:val="en-GB"/>
              </w:rPr>
              <w:softHyphen/>
            </w:r>
            <w:r w:rsidRPr="00BC17B5">
              <w:rPr>
                <w:lang w:val="en-GB"/>
              </w:rPr>
              <w:t>tograph films and films or tapes for radio or television broadcasting, any patent, trade mark, design or model, plan, secret formula or process, or for information (know-how) concerning industrial, com</w:t>
            </w:r>
            <w:r>
              <w:rPr>
                <w:lang w:val="en-GB"/>
              </w:rPr>
              <w:softHyphen/>
            </w:r>
            <w:r w:rsidRPr="00BC17B5">
              <w:rPr>
                <w:lang w:val="en-GB"/>
              </w:rPr>
              <w:t>mercial or scientific experience.</w:t>
            </w:r>
          </w:p>
        </w:tc>
        <w:tc>
          <w:tcPr>
            <w:tcW w:w="2500" w:type="pct"/>
            <w:shd w:val="clear" w:color="auto" w:fill="auto"/>
            <w:tcMar>
              <w:right w:w="0" w:type="dxa"/>
            </w:tcMar>
          </w:tcPr>
          <w:p w14:paraId="118AC471" w14:textId="77777777" w:rsidR="003E7EC8" w:rsidRPr="00BA5FBD" w:rsidRDefault="003E7EC8" w:rsidP="003E7EC8">
            <w:pPr>
              <w:pStyle w:val="Brdtextmedindrag"/>
            </w:pPr>
            <w:r w:rsidRPr="00BA5FBD">
              <w:t>2. Med uttrycket ”royalty” för</w:t>
            </w:r>
            <w:r>
              <w:softHyphen/>
            </w:r>
            <w:r w:rsidRPr="00BA5FBD">
              <w:t>stås i denna artikel varje slags betalning som tas emot såsom ersättning för nyttjandet av eller för rätten att nyttja upphovsrätt till litterärt, konstnärligt eller veten</w:t>
            </w:r>
            <w:r>
              <w:softHyphen/>
            </w:r>
            <w:r w:rsidRPr="00BA5FBD">
              <w:t>skapligt verk, häri inbegripet bio</w:t>
            </w:r>
            <w:r>
              <w:softHyphen/>
            </w:r>
            <w:r w:rsidRPr="00BA5FBD">
              <w:t>graffilm och filmer eller band för radio- eller televisionsutsändning, patent, varumärke, mönster eller modell, ritning, hemligt recept eller hemlig tillverkningsmetod, eller för upplysning (know-how) om erfa</w:t>
            </w:r>
            <w:r>
              <w:softHyphen/>
            </w:r>
            <w:r w:rsidRPr="00BA5FBD">
              <w:t>renhetsrön av industriell, kommer</w:t>
            </w:r>
            <w:r>
              <w:softHyphen/>
            </w:r>
            <w:r w:rsidRPr="00BA5FBD">
              <w:t>siell eller vetenskaplig natur.</w:t>
            </w:r>
          </w:p>
        </w:tc>
      </w:tr>
      <w:tr w:rsidR="003E7EC8" w:rsidRPr="00BC17B5" w14:paraId="33A49F6D" w14:textId="77777777" w:rsidTr="003E7EC8">
        <w:tc>
          <w:tcPr>
            <w:tcW w:w="2500" w:type="pct"/>
            <w:shd w:val="clear" w:color="auto" w:fill="auto"/>
            <w:tcMar>
              <w:left w:w="0" w:type="dxa"/>
            </w:tcMar>
          </w:tcPr>
          <w:p w14:paraId="51FD0F2B" w14:textId="77777777" w:rsidR="003E7EC8" w:rsidRPr="00A01D6E" w:rsidRDefault="003E7EC8" w:rsidP="003E7EC8">
            <w:pPr>
              <w:pStyle w:val="Brdtextmedindrag"/>
              <w:rPr>
                <w:lang w:val="en-GB"/>
              </w:rPr>
            </w:pPr>
            <w:r w:rsidRPr="00BC17B5">
              <w:rPr>
                <w:lang w:val="en-GB"/>
              </w:rPr>
              <w:t>3.</w:t>
            </w:r>
            <w:r>
              <w:rPr>
                <w:lang w:val="en-GB"/>
              </w:rPr>
              <w:t> </w:t>
            </w:r>
            <w:r w:rsidRPr="00BC17B5">
              <w:rPr>
                <w:lang w:val="en-GB"/>
              </w:rPr>
              <w:t>The provisions of paragraph 1 shall not apply if the beneficial owner of the royalties, being a resident of a Contracting State, carries on business in the other Contracting State in which the royalties arise through a permanent establishment situated therein and the right or property in respect of which the royalties are paid is effectively connected with such permanent establishment. In such case the provisions of Article 7 shall apply.</w:t>
            </w:r>
          </w:p>
        </w:tc>
        <w:tc>
          <w:tcPr>
            <w:tcW w:w="2500" w:type="pct"/>
            <w:shd w:val="clear" w:color="auto" w:fill="auto"/>
            <w:tcMar>
              <w:right w:w="0" w:type="dxa"/>
            </w:tcMar>
          </w:tcPr>
          <w:p w14:paraId="743BC294" w14:textId="77777777" w:rsidR="003E7EC8" w:rsidRPr="00BA5FBD" w:rsidRDefault="003E7EC8" w:rsidP="003E7EC8">
            <w:pPr>
              <w:pStyle w:val="Brdtextmedindrag"/>
            </w:pPr>
            <w:r w:rsidRPr="00BA5FBD">
              <w:t>3. Bestämmelserna i punkt 1 tillämpas inte om den som har rätt till royaltyn har hemvist i en avtals</w:t>
            </w:r>
            <w:r>
              <w:softHyphen/>
            </w:r>
            <w:r w:rsidRPr="00BA5FBD">
              <w:t>slutande stat och bedriver rörelse i den andra avtalsslutande staten, från vilken royaltyn härrör, från där beläget fast driftställe, samt den rättighet eller egendom i fråga om vilken royaltyn betalas äger verkligt samband med det fasta driftstället. I sådant fall tillämpas bestämmelserna i artikel 7.</w:t>
            </w:r>
          </w:p>
        </w:tc>
      </w:tr>
      <w:tr w:rsidR="003E7EC8" w:rsidRPr="00BA1B0A" w14:paraId="0350F639" w14:textId="77777777" w:rsidTr="003E7EC8">
        <w:tc>
          <w:tcPr>
            <w:tcW w:w="2500" w:type="pct"/>
            <w:shd w:val="clear" w:color="auto" w:fill="auto"/>
            <w:tcMar>
              <w:left w:w="0" w:type="dxa"/>
            </w:tcMar>
          </w:tcPr>
          <w:p w14:paraId="4D84F595" w14:textId="77777777" w:rsidR="003E7EC8" w:rsidRPr="00A01D6E" w:rsidRDefault="003E7EC8" w:rsidP="003E7EC8">
            <w:pPr>
              <w:pStyle w:val="Brdtextmedindrag"/>
              <w:rPr>
                <w:lang w:val="en-GB"/>
              </w:rPr>
            </w:pPr>
            <w:r w:rsidRPr="00BC17B5">
              <w:rPr>
                <w:lang w:val="en-GB"/>
              </w:rPr>
              <w:t>4.</w:t>
            </w:r>
            <w:r>
              <w:rPr>
                <w:lang w:val="en-GB"/>
              </w:rPr>
              <w:t> </w:t>
            </w:r>
            <w:r w:rsidRPr="00BC17B5">
              <w:rPr>
                <w:lang w:val="en-GB"/>
              </w:rPr>
              <w:t>Where, by reason of a special relationship between the payer and the beneficial owner or between both of them and some other person, the amount of the royalties paid exceeds, for whatever reason, the amount which would have been agreed upon by the payer and the beneficial owner in the absence of such relationship, the provisions of this Article shall apply only to the last-mentioned amount. In such case, the excess part of the pay</w:t>
            </w:r>
            <w:r>
              <w:rPr>
                <w:lang w:val="en-GB"/>
              </w:rPr>
              <w:softHyphen/>
            </w:r>
            <w:r w:rsidRPr="00BC17B5">
              <w:rPr>
                <w:lang w:val="en-GB"/>
              </w:rPr>
              <w:t>ments shall remain taxable according to the laws of each Contracting State, due regard being</w:t>
            </w:r>
            <w:r>
              <w:rPr>
                <w:lang w:val="en-GB"/>
              </w:rPr>
              <w:t xml:space="preserve"> </w:t>
            </w:r>
            <w:r w:rsidRPr="00BC17B5">
              <w:rPr>
                <w:lang w:val="en-GB"/>
              </w:rPr>
              <w:t>had to the other provisions of this Convention.</w:t>
            </w:r>
          </w:p>
        </w:tc>
        <w:tc>
          <w:tcPr>
            <w:tcW w:w="2500" w:type="pct"/>
            <w:shd w:val="clear" w:color="auto" w:fill="auto"/>
            <w:tcMar>
              <w:right w:w="0" w:type="dxa"/>
            </w:tcMar>
          </w:tcPr>
          <w:p w14:paraId="00CE3EEF" w14:textId="77777777" w:rsidR="003E7EC8" w:rsidRPr="00BA5FBD" w:rsidRDefault="003E7EC8" w:rsidP="003E7EC8">
            <w:pPr>
              <w:pStyle w:val="Brdtextmedindrag"/>
            </w:pPr>
            <w:r w:rsidRPr="00BA5FBD">
              <w:t>4. Då på grund av särskilda förbindelser mellan utbetalaren och den som har rätt till royaltyn eller mellan dem båda och annan person royaltybeloppet, med hänsyn till det nyttjande, den rättighet eller den upplysning för vilken royaltyn betalas, överstiger det belopp som skulle ha avtalats mellan utbetala</w:t>
            </w:r>
            <w:r>
              <w:softHyphen/>
            </w:r>
            <w:r w:rsidRPr="00BA5FBD">
              <w:t>ren och den som har rätt till royaltyn om sådana förbindelser inte förelegat, tillämpas bestäm</w:t>
            </w:r>
            <w:r>
              <w:softHyphen/>
            </w:r>
            <w:r w:rsidRPr="00BA5FBD">
              <w:t>melserna i denna artikel endast på sistnämnda belopp. I sådant fall beskattas överskjutande belopp enligt lagstiftningen i vardera avtalsslutande staten med iak</w:t>
            </w:r>
            <w:r>
              <w:t>t</w:t>
            </w:r>
            <w:r>
              <w:softHyphen/>
            </w:r>
            <w:r w:rsidRPr="00BA5FBD">
              <w:t>tagande av övriga bestämmelser i detta avtal.</w:t>
            </w:r>
          </w:p>
        </w:tc>
      </w:tr>
      <w:tr w:rsidR="003E7EC8" w:rsidRPr="00BA1B0A" w14:paraId="5E1AC5F2" w14:textId="77777777" w:rsidTr="003E7EC8">
        <w:tc>
          <w:tcPr>
            <w:tcW w:w="2500" w:type="pct"/>
            <w:shd w:val="clear" w:color="auto" w:fill="auto"/>
            <w:tcMar>
              <w:left w:w="0" w:type="dxa"/>
            </w:tcMar>
          </w:tcPr>
          <w:p w14:paraId="5402A04E" w14:textId="77777777" w:rsidR="003E7EC8" w:rsidRPr="00BA1B0A" w:rsidRDefault="003E7EC8" w:rsidP="003E7EC8">
            <w:pPr>
              <w:pStyle w:val="Brdtextmedindrag"/>
            </w:pPr>
          </w:p>
        </w:tc>
        <w:tc>
          <w:tcPr>
            <w:tcW w:w="2500" w:type="pct"/>
            <w:shd w:val="clear" w:color="auto" w:fill="auto"/>
            <w:tcMar>
              <w:right w:w="0" w:type="dxa"/>
            </w:tcMar>
          </w:tcPr>
          <w:p w14:paraId="03CCAD23" w14:textId="77777777" w:rsidR="003E7EC8" w:rsidRPr="00BA5FBD" w:rsidRDefault="003E7EC8" w:rsidP="003E7EC8">
            <w:pPr>
              <w:pStyle w:val="Brdtextmedindrag"/>
            </w:pPr>
          </w:p>
        </w:tc>
      </w:tr>
      <w:tr w:rsidR="003E7EC8" w:rsidRPr="00BA1B0A" w14:paraId="79F68D5C" w14:textId="77777777" w:rsidTr="003E7EC8">
        <w:tc>
          <w:tcPr>
            <w:tcW w:w="2500" w:type="pct"/>
            <w:shd w:val="clear" w:color="auto" w:fill="auto"/>
            <w:tcMar>
              <w:left w:w="0" w:type="dxa"/>
            </w:tcMar>
          </w:tcPr>
          <w:p w14:paraId="4428B187" w14:textId="77777777" w:rsidR="003E7EC8" w:rsidRPr="001822D3" w:rsidRDefault="003E7EC8" w:rsidP="003E7EC8">
            <w:pPr>
              <w:pStyle w:val="Brdtextmedindrag"/>
              <w:ind w:firstLine="0"/>
              <w:rPr>
                <w:b/>
                <w:bCs/>
                <w:lang w:val="en-GB"/>
              </w:rPr>
            </w:pPr>
            <w:r w:rsidRPr="001822D3">
              <w:rPr>
                <w:b/>
                <w:bCs/>
                <w:lang w:val="en-GB"/>
              </w:rPr>
              <w:lastRenderedPageBreak/>
              <w:t>Article 13</w:t>
            </w:r>
          </w:p>
        </w:tc>
        <w:tc>
          <w:tcPr>
            <w:tcW w:w="2500" w:type="pct"/>
            <w:shd w:val="clear" w:color="auto" w:fill="auto"/>
            <w:tcMar>
              <w:right w:w="0" w:type="dxa"/>
            </w:tcMar>
          </w:tcPr>
          <w:p w14:paraId="682F4EFF" w14:textId="77777777" w:rsidR="003E7EC8" w:rsidRDefault="003E7EC8" w:rsidP="003E7EC8">
            <w:pPr>
              <w:pStyle w:val="Brdtextmedindrag"/>
              <w:ind w:firstLine="0"/>
            </w:pPr>
            <w:r>
              <w:rPr>
                <w:b/>
                <w:bCs/>
              </w:rPr>
              <w:t>Artikel 13</w:t>
            </w:r>
          </w:p>
        </w:tc>
      </w:tr>
      <w:tr w:rsidR="003E7EC8" w:rsidRPr="00BA1B0A" w14:paraId="16540518" w14:textId="77777777" w:rsidTr="003E7EC8">
        <w:tc>
          <w:tcPr>
            <w:tcW w:w="2500" w:type="pct"/>
            <w:shd w:val="clear" w:color="auto" w:fill="auto"/>
            <w:tcMar>
              <w:left w:w="0" w:type="dxa"/>
            </w:tcMar>
          </w:tcPr>
          <w:p w14:paraId="029A04E0" w14:textId="77777777" w:rsidR="003E7EC8" w:rsidRPr="001822D3" w:rsidRDefault="003E7EC8" w:rsidP="003E7EC8">
            <w:pPr>
              <w:pStyle w:val="Brdtextmedindrag"/>
              <w:rPr>
                <w:lang w:val="en-GB"/>
              </w:rPr>
            </w:pPr>
          </w:p>
        </w:tc>
        <w:tc>
          <w:tcPr>
            <w:tcW w:w="2500" w:type="pct"/>
            <w:shd w:val="clear" w:color="auto" w:fill="auto"/>
            <w:tcMar>
              <w:right w:w="0" w:type="dxa"/>
            </w:tcMar>
          </w:tcPr>
          <w:p w14:paraId="69B9C1FD" w14:textId="77777777" w:rsidR="003E7EC8" w:rsidRDefault="003E7EC8" w:rsidP="003E7EC8">
            <w:pPr>
              <w:pStyle w:val="Brdtextmedindrag"/>
            </w:pPr>
          </w:p>
        </w:tc>
      </w:tr>
      <w:tr w:rsidR="003E7EC8" w:rsidRPr="00BA1B0A" w14:paraId="09AB8E21" w14:textId="77777777" w:rsidTr="003E7EC8">
        <w:tc>
          <w:tcPr>
            <w:tcW w:w="2500" w:type="pct"/>
            <w:shd w:val="clear" w:color="auto" w:fill="auto"/>
            <w:tcMar>
              <w:left w:w="0" w:type="dxa"/>
            </w:tcMar>
          </w:tcPr>
          <w:p w14:paraId="30542FB4" w14:textId="77777777" w:rsidR="003E7EC8" w:rsidRPr="001822D3" w:rsidRDefault="003E7EC8" w:rsidP="003E7EC8">
            <w:pPr>
              <w:pStyle w:val="Brdtextmedindrag"/>
              <w:ind w:firstLine="0"/>
              <w:rPr>
                <w:i/>
                <w:iCs/>
                <w:u w:val="single"/>
                <w:lang w:val="en-GB"/>
              </w:rPr>
            </w:pPr>
            <w:r w:rsidRPr="001822D3">
              <w:rPr>
                <w:i/>
                <w:iCs/>
                <w:u w:val="single"/>
                <w:lang w:val="en-GB"/>
              </w:rPr>
              <w:t>Capital gains</w:t>
            </w:r>
          </w:p>
        </w:tc>
        <w:tc>
          <w:tcPr>
            <w:tcW w:w="2500" w:type="pct"/>
            <w:shd w:val="clear" w:color="auto" w:fill="auto"/>
            <w:tcMar>
              <w:right w:w="0" w:type="dxa"/>
            </w:tcMar>
          </w:tcPr>
          <w:p w14:paraId="28B6D8E5" w14:textId="77777777" w:rsidR="003E7EC8" w:rsidRPr="001822D3" w:rsidRDefault="003E7EC8" w:rsidP="003E7EC8">
            <w:pPr>
              <w:pStyle w:val="Brdtextmedindrag"/>
              <w:ind w:firstLine="0"/>
              <w:rPr>
                <w:i/>
                <w:iCs/>
                <w:u w:val="single"/>
              </w:rPr>
            </w:pPr>
            <w:r w:rsidRPr="001822D3">
              <w:rPr>
                <w:i/>
                <w:iCs/>
                <w:u w:val="single"/>
              </w:rPr>
              <w:t>Kapitalvinst</w:t>
            </w:r>
          </w:p>
        </w:tc>
      </w:tr>
      <w:tr w:rsidR="003E7EC8" w:rsidRPr="00BA1B0A" w14:paraId="4552422F" w14:textId="77777777" w:rsidTr="003E7EC8">
        <w:tc>
          <w:tcPr>
            <w:tcW w:w="2500" w:type="pct"/>
            <w:shd w:val="clear" w:color="auto" w:fill="auto"/>
            <w:tcMar>
              <w:left w:w="0" w:type="dxa"/>
            </w:tcMar>
          </w:tcPr>
          <w:p w14:paraId="15783FAA" w14:textId="77777777" w:rsidR="003E7EC8" w:rsidRPr="001822D3" w:rsidRDefault="003E7EC8" w:rsidP="003E7EC8">
            <w:pPr>
              <w:pStyle w:val="Brdtextmedindrag"/>
              <w:rPr>
                <w:lang w:val="en-GB"/>
              </w:rPr>
            </w:pPr>
          </w:p>
        </w:tc>
        <w:tc>
          <w:tcPr>
            <w:tcW w:w="2500" w:type="pct"/>
            <w:shd w:val="clear" w:color="auto" w:fill="auto"/>
            <w:tcMar>
              <w:right w:w="0" w:type="dxa"/>
            </w:tcMar>
          </w:tcPr>
          <w:p w14:paraId="412F0EA9" w14:textId="77777777" w:rsidR="003E7EC8" w:rsidRPr="00BA5FBD" w:rsidRDefault="003E7EC8" w:rsidP="003E7EC8">
            <w:pPr>
              <w:pStyle w:val="Brdtextmedindrag"/>
            </w:pPr>
          </w:p>
        </w:tc>
      </w:tr>
      <w:tr w:rsidR="003E7EC8" w:rsidRPr="00A01D6E" w14:paraId="01970903" w14:textId="77777777" w:rsidTr="003E7EC8">
        <w:tc>
          <w:tcPr>
            <w:tcW w:w="2500" w:type="pct"/>
            <w:shd w:val="clear" w:color="auto" w:fill="auto"/>
            <w:tcMar>
              <w:left w:w="0" w:type="dxa"/>
            </w:tcMar>
          </w:tcPr>
          <w:p w14:paraId="7FC1E847" w14:textId="77777777" w:rsidR="003E7EC8" w:rsidRPr="00A01D6E" w:rsidRDefault="003E7EC8" w:rsidP="003E7EC8">
            <w:pPr>
              <w:pStyle w:val="Brdtextmedindrag"/>
              <w:ind w:firstLine="0"/>
              <w:rPr>
                <w:lang w:val="en-GB"/>
              </w:rPr>
            </w:pPr>
            <w:r>
              <w:rPr>
                <w:lang w:val="en-GB"/>
              </w:rPr>
              <w:t>---</w:t>
            </w:r>
            <w:r w:rsidRPr="00BC17B5">
              <w:rPr>
                <w:lang w:val="en-GB"/>
              </w:rPr>
              <w:t>---------------------------------------</w:t>
            </w:r>
          </w:p>
        </w:tc>
        <w:tc>
          <w:tcPr>
            <w:tcW w:w="2500" w:type="pct"/>
            <w:shd w:val="clear" w:color="auto" w:fill="auto"/>
            <w:tcMar>
              <w:right w:w="0" w:type="dxa"/>
            </w:tcMar>
          </w:tcPr>
          <w:p w14:paraId="4CF8D883" w14:textId="77777777" w:rsidR="003E7EC8" w:rsidRPr="00BA5FBD" w:rsidRDefault="003E7EC8" w:rsidP="003E7EC8">
            <w:pPr>
              <w:pStyle w:val="Brdtextmedindrag"/>
              <w:ind w:firstLine="0"/>
            </w:pPr>
            <w:r w:rsidRPr="00BA5FBD">
              <w:t>------------------------------------------</w:t>
            </w:r>
          </w:p>
        </w:tc>
      </w:tr>
      <w:tr w:rsidR="003E7EC8" w:rsidRPr="00A01D6E" w14:paraId="4DD232A5" w14:textId="77777777" w:rsidTr="003E7EC8">
        <w:tc>
          <w:tcPr>
            <w:tcW w:w="2500" w:type="pct"/>
            <w:shd w:val="clear" w:color="auto" w:fill="auto"/>
            <w:tcMar>
              <w:left w:w="0" w:type="dxa"/>
            </w:tcMar>
          </w:tcPr>
          <w:p w14:paraId="1A416F64" w14:textId="77777777" w:rsidR="003E7EC8" w:rsidRPr="00A01D6E" w:rsidRDefault="003E7EC8" w:rsidP="003E7EC8">
            <w:pPr>
              <w:pStyle w:val="Brdtextmedindrag"/>
              <w:rPr>
                <w:lang w:val="en-GB"/>
              </w:rPr>
            </w:pPr>
          </w:p>
        </w:tc>
        <w:tc>
          <w:tcPr>
            <w:tcW w:w="2500" w:type="pct"/>
            <w:shd w:val="clear" w:color="auto" w:fill="auto"/>
            <w:tcMar>
              <w:right w:w="0" w:type="dxa"/>
            </w:tcMar>
          </w:tcPr>
          <w:p w14:paraId="5B5B04C0" w14:textId="77777777" w:rsidR="003E7EC8" w:rsidRPr="00BA5FBD" w:rsidRDefault="003E7EC8" w:rsidP="003E7EC8">
            <w:pPr>
              <w:pStyle w:val="Brdtextmedindrag"/>
            </w:pPr>
          </w:p>
        </w:tc>
      </w:tr>
      <w:tr w:rsidR="003E7EC8" w:rsidRPr="00A01D6E" w14:paraId="13F73CA7" w14:textId="77777777" w:rsidTr="003E7EC8">
        <w:tc>
          <w:tcPr>
            <w:tcW w:w="2500" w:type="pct"/>
            <w:shd w:val="clear" w:color="auto" w:fill="auto"/>
            <w:tcMar>
              <w:left w:w="0" w:type="dxa"/>
            </w:tcMar>
          </w:tcPr>
          <w:p w14:paraId="13EDD3E3" w14:textId="77777777" w:rsidR="003E7EC8" w:rsidRDefault="003E7EC8" w:rsidP="003E7EC8">
            <w:pPr>
              <w:pStyle w:val="Brdtextmedindrag"/>
              <w:ind w:firstLine="0"/>
              <w:rPr>
                <w:b/>
                <w:bCs/>
                <w:lang w:val="en-GB"/>
              </w:rPr>
            </w:pPr>
            <w:r w:rsidRPr="00BC17B5">
              <w:rPr>
                <w:b/>
                <w:bCs/>
                <w:lang w:val="en-GB"/>
              </w:rPr>
              <w:t>Article 20</w:t>
            </w:r>
            <w:r w:rsidRPr="0085260C">
              <w:rPr>
                <w:rStyle w:val="Fotnotsreferens"/>
                <w:lang w:val="en-GB"/>
              </w:rPr>
              <w:footnoteReference w:id="6"/>
            </w:r>
          </w:p>
        </w:tc>
        <w:tc>
          <w:tcPr>
            <w:tcW w:w="2500" w:type="pct"/>
            <w:shd w:val="clear" w:color="auto" w:fill="auto"/>
            <w:tcMar>
              <w:right w:w="0" w:type="dxa"/>
            </w:tcMar>
          </w:tcPr>
          <w:p w14:paraId="25E66D2E" w14:textId="77777777" w:rsidR="003E7EC8" w:rsidRDefault="003E7EC8" w:rsidP="003E7EC8">
            <w:pPr>
              <w:pStyle w:val="Brdtextmedindrag"/>
              <w:ind w:firstLine="0"/>
              <w:rPr>
                <w:b/>
                <w:bCs/>
              </w:rPr>
            </w:pPr>
            <w:r w:rsidRPr="00BA5FBD">
              <w:rPr>
                <w:b/>
                <w:bCs/>
              </w:rPr>
              <w:t>Artikel 20</w:t>
            </w:r>
          </w:p>
        </w:tc>
      </w:tr>
      <w:tr w:rsidR="003E7EC8" w:rsidRPr="00A01D6E" w14:paraId="1B9AA090" w14:textId="77777777" w:rsidTr="003E7EC8">
        <w:tc>
          <w:tcPr>
            <w:tcW w:w="2500" w:type="pct"/>
            <w:shd w:val="clear" w:color="auto" w:fill="auto"/>
            <w:tcMar>
              <w:left w:w="0" w:type="dxa"/>
            </w:tcMar>
          </w:tcPr>
          <w:p w14:paraId="0EDE9C53" w14:textId="77777777" w:rsidR="003E7EC8" w:rsidRDefault="003E7EC8" w:rsidP="003E7EC8">
            <w:pPr>
              <w:pStyle w:val="Brdtextmedindrag"/>
              <w:ind w:firstLine="0"/>
              <w:rPr>
                <w:b/>
                <w:bCs/>
                <w:lang w:val="en-GB"/>
              </w:rPr>
            </w:pPr>
          </w:p>
        </w:tc>
        <w:tc>
          <w:tcPr>
            <w:tcW w:w="2500" w:type="pct"/>
            <w:shd w:val="clear" w:color="auto" w:fill="auto"/>
            <w:tcMar>
              <w:right w:w="0" w:type="dxa"/>
            </w:tcMar>
          </w:tcPr>
          <w:p w14:paraId="0D1FE4D6" w14:textId="77777777" w:rsidR="003E7EC8" w:rsidRDefault="003E7EC8" w:rsidP="003E7EC8">
            <w:pPr>
              <w:pStyle w:val="Brdtextmedindrag"/>
              <w:ind w:firstLine="0"/>
              <w:rPr>
                <w:b/>
                <w:bCs/>
              </w:rPr>
            </w:pPr>
          </w:p>
        </w:tc>
      </w:tr>
      <w:tr w:rsidR="003E7EC8" w:rsidRPr="00A01D6E" w14:paraId="5444AD90" w14:textId="77777777" w:rsidTr="003E7EC8">
        <w:tc>
          <w:tcPr>
            <w:tcW w:w="2500" w:type="pct"/>
            <w:shd w:val="clear" w:color="auto" w:fill="auto"/>
            <w:tcMar>
              <w:left w:w="0" w:type="dxa"/>
            </w:tcMar>
          </w:tcPr>
          <w:p w14:paraId="160E7E58" w14:textId="77777777" w:rsidR="003E7EC8" w:rsidRDefault="003E7EC8" w:rsidP="003E7EC8">
            <w:pPr>
              <w:pStyle w:val="Brdtextmedindrag"/>
              <w:ind w:firstLine="0"/>
              <w:rPr>
                <w:b/>
                <w:bCs/>
                <w:lang w:val="en-GB"/>
              </w:rPr>
            </w:pPr>
            <w:r w:rsidRPr="00571858">
              <w:rPr>
                <w:i/>
                <w:iCs/>
                <w:u w:val="single"/>
                <w:lang w:val="en-GB"/>
              </w:rPr>
              <w:t>Other income</w:t>
            </w:r>
          </w:p>
        </w:tc>
        <w:tc>
          <w:tcPr>
            <w:tcW w:w="2500" w:type="pct"/>
            <w:shd w:val="clear" w:color="auto" w:fill="auto"/>
            <w:tcMar>
              <w:right w:w="0" w:type="dxa"/>
            </w:tcMar>
          </w:tcPr>
          <w:p w14:paraId="4511BB21" w14:textId="77777777" w:rsidR="003E7EC8" w:rsidRPr="00BA5FBD" w:rsidRDefault="003E7EC8" w:rsidP="003E7EC8">
            <w:pPr>
              <w:pStyle w:val="Brdtextmedindrag"/>
              <w:ind w:firstLine="0"/>
              <w:rPr>
                <w:b/>
                <w:bCs/>
              </w:rPr>
            </w:pPr>
            <w:r w:rsidRPr="00571858">
              <w:rPr>
                <w:i/>
                <w:iCs/>
                <w:u w:val="single"/>
              </w:rPr>
              <w:t>Annan inkomst</w:t>
            </w:r>
          </w:p>
        </w:tc>
      </w:tr>
      <w:tr w:rsidR="003E7EC8" w:rsidRPr="00A01D6E" w14:paraId="52730DDA" w14:textId="77777777" w:rsidTr="003E7EC8">
        <w:tc>
          <w:tcPr>
            <w:tcW w:w="2500" w:type="pct"/>
            <w:shd w:val="clear" w:color="auto" w:fill="auto"/>
            <w:tcMar>
              <w:left w:w="0" w:type="dxa"/>
            </w:tcMar>
          </w:tcPr>
          <w:p w14:paraId="69C35F93" w14:textId="77777777" w:rsidR="003E7EC8" w:rsidRPr="00BC17B5" w:rsidRDefault="003E7EC8" w:rsidP="003E7EC8">
            <w:pPr>
              <w:pStyle w:val="Brdtextmedindrag"/>
              <w:ind w:firstLine="0"/>
              <w:rPr>
                <w:b/>
                <w:bCs/>
                <w:lang w:val="en-GB"/>
              </w:rPr>
            </w:pPr>
          </w:p>
        </w:tc>
        <w:tc>
          <w:tcPr>
            <w:tcW w:w="2500" w:type="pct"/>
            <w:shd w:val="clear" w:color="auto" w:fill="auto"/>
            <w:tcMar>
              <w:right w:w="0" w:type="dxa"/>
            </w:tcMar>
          </w:tcPr>
          <w:p w14:paraId="07368AAF" w14:textId="77777777" w:rsidR="003E7EC8" w:rsidRPr="00BA5FBD" w:rsidRDefault="003E7EC8" w:rsidP="003E7EC8">
            <w:pPr>
              <w:pStyle w:val="Brdtextmedindrag"/>
              <w:ind w:firstLine="0"/>
              <w:rPr>
                <w:b/>
                <w:bCs/>
              </w:rPr>
            </w:pPr>
          </w:p>
        </w:tc>
      </w:tr>
      <w:tr w:rsidR="003E7EC8" w:rsidRPr="00A01D6E" w14:paraId="2520AB9D" w14:textId="77777777" w:rsidTr="003E7EC8">
        <w:tc>
          <w:tcPr>
            <w:tcW w:w="2500" w:type="pct"/>
            <w:shd w:val="clear" w:color="auto" w:fill="auto"/>
            <w:tcMar>
              <w:left w:w="0" w:type="dxa"/>
            </w:tcMar>
          </w:tcPr>
          <w:p w14:paraId="22E73977" w14:textId="77777777" w:rsidR="003E7EC8" w:rsidRPr="00A01D6E" w:rsidRDefault="003E7EC8" w:rsidP="003E7EC8">
            <w:pPr>
              <w:pStyle w:val="Brdtextmedindrag"/>
              <w:rPr>
                <w:lang w:val="en-GB"/>
              </w:rPr>
            </w:pPr>
            <w:r w:rsidRPr="00125DB8">
              <w:rPr>
                <w:lang w:val="en-GB"/>
              </w:rPr>
              <w:t>1.</w:t>
            </w:r>
            <w:r>
              <w:rPr>
                <w:lang w:val="en-GB"/>
              </w:rPr>
              <w:t> </w:t>
            </w:r>
            <w:r w:rsidRPr="00125DB8">
              <w:rPr>
                <w:lang w:val="en-GB"/>
              </w:rPr>
              <w:t>Items of income beneficially owned by a resident of a Contract</w:t>
            </w:r>
            <w:r>
              <w:rPr>
                <w:lang w:val="en-GB"/>
              </w:rPr>
              <w:softHyphen/>
            </w:r>
            <w:r w:rsidRPr="00125DB8">
              <w:rPr>
                <w:lang w:val="en-GB"/>
              </w:rPr>
              <w:t>ing State, wherever arising, not dealt with in the foregoing Articles of this Convention shall be taxable only in that State.</w:t>
            </w:r>
          </w:p>
        </w:tc>
        <w:tc>
          <w:tcPr>
            <w:tcW w:w="2500" w:type="pct"/>
            <w:shd w:val="clear" w:color="auto" w:fill="auto"/>
            <w:tcMar>
              <w:right w:w="0" w:type="dxa"/>
            </w:tcMar>
          </w:tcPr>
          <w:p w14:paraId="1B9458D5" w14:textId="77777777" w:rsidR="003E7EC8" w:rsidRPr="00BA5FBD" w:rsidRDefault="003E7EC8" w:rsidP="003E7EC8">
            <w:pPr>
              <w:pStyle w:val="Brdtextmedindrag"/>
            </w:pPr>
            <w:r w:rsidRPr="00BA5FBD">
              <w:t>1. Inkomst som person med hemvist i en avtalsslutande stat har rätt till och som inte behandlas i föregående artiklar av detta avtal beskattas endast i denna stat, oavsett varifrån inkomsten härrör.</w:t>
            </w:r>
          </w:p>
        </w:tc>
      </w:tr>
      <w:tr w:rsidR="003E7EC8" w:rsidRPr="00A01D6E" w14:paraId="31BF0E32" w14:textId="77777777" w:rsidTr="003E7EC8">
        <w:tc>
          <w:tcPr>
            <w:tcW w:w="2500" w:type="pct"/>
            <w:shd w:val="clear" w:color="auto" w:fill="auto"/>
            <w:tcMar>
              <w:left w:w="0" w:type="dxa"/>
            </w:tcMar>
          </w:tcPr>
          <w:p w14:paraId="71645D68" w14:textId="503588B5" w:rsidR="003E7EC8" w:rsidRPr="00571858" w:rsidRDefault="003E7EC8" w:rsidP="003E7EC8">
            <w:pPr>
              <w:pStyle w:val="Brdtextmedindrag"/>
              <w:rPr>
                <w:i/>
                <w:iCs/>
                <w:u w:val="single"/>
                <w:lang w:val="en-GB"/>
              </w:rPr>
            </w:pPr>
            <w:r w:rsidRPr="00125DB8">
              <w:rPr>
                <w:lang w:val="en-GB"/>
              </w:rPr>
              <w:t>2.</w:t>
            </w:r>
            <w:r>
              <w:rPr>
                <w:lang w:val="en-GB"/>
              </w:rPr>
              <w:t> </w:t>
            </w:r>
            <w:r w:rsidRPr="00125DB8">
              <w:rPr>
                <w:lang w:val="en-GB"/>
              </w:rPr>
              <w:t>Notwithstanding the provi</w:t>
            </w:r>
            <w:r w:rsidR="004C7B78">
              <w:rPr>
                <w:lang w:val="en-GB"/>
              </w:rPr>
              <w:softHyphen/>
            </w:r>
            <w:r w:rsidRPr="00125DB8">
              <w:rPr>
                <w:lang w:val="en-GB"/>
              </w:rPr>
              <w:t>sions of paragraph 1, where an amount of income is paid to a resi</w:t>
            </w:r>
            <w:r w:rsidR="004C7B78">
              <w:rPr>
                <w:lang w:val="en-GB"/>
              </w:rPr>
              <w:softHyphen/>
            </w:r>
            <w:r w:rsidRPr="00125DB8">
              <w:rPr>
                <w:lang w:val="en-GB"/>
              </w:rPr>
              <w:t>dent of a Contracting State out of income received by trustees or per</w:t>
            </w:r>
            <w:r w:rsidR="004C7B78">
              <w:rPr>
                <w:lang w:val="en-GB"/>
              </w:rPr>
              <w:softHyphen/>
            </w:r>
            <w:r w:rsidRPr="00125DB8">
              <w:rPr>
                <w:lang w:val="en-GB"/>
              </w:rPr>
              <w:t>sonal representatives administering the estates of deceased persons and those trustees or personal repre</w:t>
            </w:r>
            <w:r w:rsidR="004C7B78">
              <w:rPr>
                <w:lang w:val="en-GB"/>
              </w:rPr>
              <w:softHyphen/>
            </w:r>
            <w:r w:rsidRPr="00125DB8">
              <w:rPr>
                <w:lang w:val="en-GB"/>
              </w:rPr>
              <w:t>sentatives are residents of the other Contracting State, that amount shall be treated as arising from the same sources, and in the same propor</w:t>
            </w:r>
            <w:r w:rsidR="004C7B78">
              <w:rPr>
                <w:lang w:val="en-GB"/>
              </w:rPr>
              <w:softHyphen/>
            </w:r>
            <w:r w:rsidRPr="00125DB8">
              <w:rPr>
                <w:lang w:val="en-GB"/>
              </w:rPr>
              <w:t>tions, as the income received by the trustees or personal representatives out of which that amount is paid.</w:t>
            </w:r>
          </w:p>
        </w:tc>
        <w:tc>
          <w:tcPr>
            <w:tcW w:w="2500" w:type="pct"/>
            <w:shd w:val="clear" w:color="auto" w:fill="auto"/>
            <w:tcMar>
              <w:right w:w="0" w:type="dxa"/>
            </w:tcMar>
          </w:tcPr>
          <w:p w14:paraId="3260418A" w14:textId="1E0340B9" w:rsidR="003E7EC8" w:rsidRPr="00571858" w:rsidRDefault="003E7EC8" w:rsidP="00416819">
            <w:pPr>
              <w:pStyle w:val="Brdtextmedindrag"/>
              <w:rPr>
                <w:i/>
                <w:iCs/>
                <w:u w:val="single"/>
              </w:rPr>
            </w:pPr>
            <w:r w:rsidRPr="00BA5FBD">
              <w:t>2. </w:t>
            </w:r>
            <w:r w:rsidRPr="009A2F3D">
              <w:t>Utan</w:t>
            </w:r>
            <w:r w:rsidRPr="00BA5FBD">
              <w:t xml:space="preserve"> hinder av bestäm</w:t>
            </w:r>
            <w:r w:rsidR="004C7B78">
              <w:softHyphen/>
            </w:r>
            <w:r w:rsidRPr="00BA5FBD">
              <w:t xml:space="preserve">melserna i punkt 1 ska belopp, som betalas till person med hemvist i en avtalsslutande stat från inkomst som har uppburits av förvaltare eller personliga representanter som förvaltar dödsbon med hemvist i den andra avtalsslutande staten, anses härröra från samma källa och i samma proportioner som den inkomst som uppburits av förvaltarna eller de personliga representanterna och från vilken betalning sker. </w:t>
            </w:r>
          </w:p>
        </w:tc>
      </w:tr>
      <w:tr w:rsidR="003E7EC8" w:rsidRPr="00A01D6E" w14:paraId="5E673ED2" w14:textId="77777777" w:rsidTr="003E7EC8">
        <w:tc>
          <w:tcPr>
            <w:tcW w:w="2500" w:type="pct"/>
            <w:shd w:val="clear" w:color="auto" w:fill="auto"/>
            <w:tcMar>
              <w:left w:w="0" w:type="dxa"/>
            </w:tcMar>
          </w:tcPr>
          <w:p w14:paraId="09905D73" w14:textId="77777777" w:rsidR="003E7EC8" w:rsidRPr="00A01D6E" w:rsidRDefault="003E7EC8" w:rsidP="003E7EC8">
            <w:pPr>
              <w:pStyle w:val="Brdtextmedindrag"/>
              <w:rPr>
                <w:lang w:val="en-GB"/>
              </w:rPr>
            </w:pPr>
            <w:r w:rsidRPr="00125DB8">
              <w:rPr>
                <w:lang w:val="en-GB"/>
              </w:rPr>
              <w:t>Any tax paid by the trustees or personal representatives in respect of the income paid to the bene</w:t>
            </w:r>
            <w:r>
              <w:rPr>
                <w:lang w:val="en-GB"/>
              </w:rPr>
              <w:softHyphen/>
            </w:r>
            <w:r w:rsidRPr="00125DB8">
              <w:rPr>
                <w:lang w:val="en-GB"/>
              </w:rPr>
              <w:t>ficiary shall be treated as if it had been paid by the beneficiary.</w:t>
            </w:r>
          </w:p>
        </w:tc>
        <w:tc>
          <w:tcPr>
            <w:tcW w:w="2500" w:type="pct"/>
            <w:shd w:val="clear" w:color="auto" w:fill="auto"/>
            <w:tcMar>
              <w:right w:w="0" w:type="dxa"/>
            </w:tcMar>
          </w:tcPr>
          <w:p w14:paraId="025DAA9F" w14:textId="77777777" w:rsidR="003E7EC8" w:rsidRPr="00BA5FBD" w:rsidRDefault="003E7EC8" w:rsidP="003E7EC8">
            <w:pPr>
              <w:pStyle w:val="Brdtextmedindrag"/>
            </w:pPr>
            <w:r w:rsidRPr="00BA5FBD">
              <w:t>Skatt som har betalats av förvaltare eller personliga represen</w:t>
            </w:r>
            <w:r>
              <w:softHyphen/>
            </w:r>
            <w:r w:rsidRPr="00BA5FBD">
              <w:t xml:space="preserve">tanter på inkomst som betalas till förmånstagare ska anses vara betald av förmånstagaren. </w:t>
            </w:r>
          </w:p>
        </w:tc>
      </w:tr>
      <w:tr w:rsidR="003E7EC8" w:rsidRPr="00125DB8" w14:paraId="51B33DE7" w14:textId="77777777" w:rsidTr="003E7EC8">
        <w:tc>
          <w:tcPr>
            <w:tcW w:w="2500" w:type="pct"/>
            <w:shd w:val="clear" w:color="auto" w:fill="auto"/>
            <w:tcMar>
              <w:left w:w="0" w:type="dxa"/>
            </w:tcMar>
          </w:tcPr>
          <w:p w14:paraId="39E1ECD0" w14:textId="77777777" w:rsidR="003E7EC8" w:rsidRPr="00A01D6E" w:rsidRDefault="003E7EC8" w:rsidP="003E7EC8">
            <w:pPr>
              <w:pStyle w:val="Brdtextmedindrag"/>
              <w:rPr>
                <w:lang w:val="en-GB"/>
              </w:rPr>
            </w:pPr>
            <w:r w:rsidRPr="00125DB8">
              <w:rPr>
                <w:lang w:val="en-GB"/>
              </w:rPr>
              <w:t>3.</w:t>
            </w:r>
            <w:r>
              <w:rPr>
                <w:lang w:val="en-GB"/>
              </w:rPr>
              <w:t> </w:t>
            </w:r>
            <w:r w:rsidRPr="00125DB8">
              <w:rPr>
                <w:lang w:val="en-GB"/>
              </w:rPr>
              <w:t>The provisions of paragraph 1 shall not apply to income, other than income from immovable property as defined in paragraph 2 of Article 6, if the beneficial owner of such income, being a resident of a Contracting State, carries on busi</w:t>
            </w:r>
            <w:r>
              <w:rPr>
                <w:lang w:val="en-GB"/>
              </w:rPr>
              <w:softHyphen/>
            </w:r>
            <w:r w:rsidRPr="00125DB8">
              <w:rPr>
                <w:lang w:val="en-GB"/>
              </w:rPr>
              <w:t xml:space="preserve">ness in the other Contracting State through a permanent establishment situated therein and the right or property in respect of which the income is paid is effectively </w:t>
            </w:r>
            <w:r w:rsidRPr="00125DB8">
              <w:rPr>
                <w:lang w:val="en-GB"/>
              </w:rPr>
              <w:lastRenderedPageBreak/>
              <w:t>connected with such permanent establishment. In such case the provisions of Article 7 shall apply.</w:t>
            </w:r>
          </w:p>
        </w:tc>
        <w:tc>
          <w:tcPr>
            <w:tcW w:w="2500" w:type="pct"/>
            <w:shd w:val="clear" w:color="auto" w:fill="auto"/>
            <w:tcMar>
              <w:right w:w="0" w:type="dxa"/>
            </w:tcMar>
          </w:tcPr>
          <w:p w14:paraId="2B46AEF9" w14:textId="77777777" w:rsidR="003E7EC8" w:rsidRPr="00BA5FBD" w:rsidRDefault="003E7EC8" w:rsidP="003E7EC8">
            <w:pPr>
              <w:pStyle w:val="Brdtextmedindrag"/>
            </w:pPr>
            <w:r w:rsidRPr="00BA5FBD">
              <w:lastRenderedPageBreak/>
              <w:t xml:space="preserve">3. Bestämmelserna i punkt 1 tillämpas inte på annan inkomst, än inkomst av fast egendom som avses i artikel 6 punkt 2, om den som har rätt till inkomsten har hemvist i en avtalsslutande stat och bedriver rörelse i den andra avtalsslutande staten från där beläget fast driftställe samt den rättighet eller egendom i fråga om vilken inkomsten betalas äger verkligt samband med det fasta driftstället. I </w:t>
            </w:r>
            <w:r w:rsidRPr="00BA5FBD">
              <w:lastRenderedPageBreak/>
              <w:t>sådant fall tillämpas bestämmel</w:t>
            </w:r>
            <w:r>
              <w:softHyphen/>
            </w:r>
            <w:r w:rsidRPr="00BA5FBD">
              <w:t>serna i artikel 7.</w:t>
            </w:r>
          </w:p>
        </w:tc>
      </w:tr>
      <w:tr w:rsidR="003E7EC8" w:rsidRPr="00125DB8" w14:paraId="16B9B004" w14:textId="77777777" w:rsidTr="003E7EC8">
        <w:tc>
          <w:tcPr>
            <w:tcW w:w="2500" w:type="pct"/>
            <w:shd w:val="clear" w:color="auto" w:fill="auto"/>
            <w:tcMar>
              <w:left w:w="0" w:type="dxa"/>
            </w:tcMar>
          </w:tcPr>
          <w:p w14:paraId="645AB0A4" w14:textId="77777777" w:rsidR="003E7EC8" w:rsidRPr="00A01D6E" w:rsidRDefault="003E7EC8" w:rsidP="003E7EC8">
            <w:pPr>
              <w:pStyle w:val="Brdtextmedindrag"/>
              <w:rPr>
                <w:lang w:val="en-GB"/>
              </w:rPr>
            </w:pPr>
            <w:r w:rsidRPr="00125DB8">
              <w:rPr>
                <w:lang w:val="en-GB"/>
              </w:rPr>
              <w:lastRenderedPageBreak/>
              <w:t>4.</w:t>
            </w:r>
            <w:r>
              <w:rPr>
                <w:lang w:val="en-GB"/>
              </w:rPr>
              <w:t> </w:t>
            </w:r>
            <w:r w:rsidRPr="00125DB8">
              <w:rPr>
                <w:lang w:val="en-GB"/>
              </w:rPr>
              <w:t>Where, by reason of a special relationship between the resident referred to in paragraph 1 and some other person, or between both of them and some third person, the amount of the income referred to in that paragraph exceeds the amount (if any) which would have been agreed upon between them in the absence of such a relationship, the provisions of this Article shall apply only to the last-mentioned amount. In such case, the excess part of the income shall remain taxable according to the laws of each Contracting State, due regard being had to the other applicable provisions of this Convention.</w:t>
            </w:r>
          </w:p>
        </w:tc>
        <w:tc>
          <w:tcPr>
            <w:tcW w:w="2500" w:type="pct"/>
            <w:shd w:val="clear" w:color="auto" w:fill="auto"/>
            <w:tcMar>
              <w:right w:w="0" w:type="dxa"/>
            </w:tcMar>
          </w:tcPr>
          <w:p w14:paraId="063768BC" w14:textId="77777777" w:rsidR="003E7EC8" w:rsidRPr="00BA5FBD" w:rsidRDefault="003E7EC8" w:rsidP="003E7EC8">
            <w:pPr>
              <w:pStyle w:val="Brdtextmedindrag"/>
            </w:pPr>
            <w:r w:rsidRPr="00BA5FBD">
              <w:t>4. Då, på grund av särskilda förbindelser mellan den person med hemvist som avses i punkt 1 och någon annan person eller mellan dem båda och annan person, den inkomst som avses i nämnda punkt överstiger det belopp som skulle ha avtalats mellan dem om sådana förbindelser inte förelegat, tillämpas bestämmelserna i denna artikel endast på sistnämnda belopp. I sådant fall beskattas överskjutande belopp enligt lag</w:t>
            </w:r>
            <w:r>
              <w:softHyphen/>
            </w:r>
            <w:r w:rsidRPr="00BA5FBD">
              <w:t>stiftningen i vardera avtalsslutande staten med iakttagande av övriga bestämmelser i avtal</w:t>
            </w:r>
            <w:r>
              <w:t>et</w:t>
            </w:r>
            <w:r w:rsidRPr="00BA5FBD">
              <w:t>.</w:t>
            </w:r>
          </w:p>
        </w:tc>
      </w:tr>
      <w:tr w:rsidR="003E7EC8" w:rsidRPr="00125DB8" w14:paraId="4DDCA8D9" w14:textId="77777777" w:rsidTr="003E7EC8">
        <w:tc>
          <w:tcPr>
            <w:tcW w:w="2500" w:type="pct"/>
            <w:shd w:val="clear" w:color="auto" w:fill="auto"/>
            <w:tcMar>
              <w:left w:w="0" w:type="dxa"/>
            </w:tcMar>
          </w:tcPr>
          <w:p w14:paraId="6CA25A60" w14:textId="77777777" w:rsidR="003E7EC8" w:rsidRPr="00EE79A5" w:rsidRDefault="003E7EC8" w:rsidP="003E7EC8">
            <w:pPr>
              <w:pStyle w:val="Brdtextmedindrag"/>
            </w:pPr>
          </w:p>
        </w:tc>
        <w:tc>
          <w:tcPr>
            <w:tcW w:w="2500" w:type="pct"/>
            <w:shd w:val="clear" w:color="auto" w:fill="auto"/>
            <w:tcMar>
              <w:right w:w="0" w:type="dxa"/>
            </w:tcMar>
          </w:tcPr>
          <w:p w14:paraId="2B71F54F" w14:textId="77777777" w:rsidR="003E7EC8" w:rsidRDefault="003E7EC8" w:rsidP="003E7EC8">
            <w:pPr>
              <w:pStyle w:val="Brdtextmedindrag"/>
            </w:pPr>
          </w:p>
        </w:tc>
      </w:tr>
      <w:tr w:rsidR="003E7EC8" w:rsidRPr="00125DB8" w14:paraId="145A2BC7" w14:textId="77777777" w:rsidTr="003E7EC8">
        <w:tc>
          <w:tcPr>
            <w:tcW w:w="2500" w:type="pct"/>
            <w:shd w:val="clear" w:color="auto" w:fill="auto"/>
            <w:tcMar>
              <w:left w:w="0" w:type="dxa"/>
            </w:tcMar>
          </w:tcPr>
          <w:p w14:paraId="25465BCF" w14:textId="77777777" w:rsidR="003E7EC8" w:rsidRPr="00EE79A5" w:rsidRDefault="003E7EC8" w:rsidP="003E7EC8">
            <w:pPr>
              <w:pStyle w:val="Brdtextmedindrag"/>
              <w:ind w:firstLine="0"/>
              <w:rPr>
                <w:b/>
                <w:bCs/>
                <w:lang w:val="en-GB"/>
              </w:rPr>
            </w:pPr>
            <w:r>
              <w:rPr>
                <w:b/>
                <w:bCs/>
                <w:lang w:val="en-GB"/>
              </w:rPr>
              <w:t>Article 21</w:t>
            </w:r>
          </w:p>
        </w:tc>
        <w:tc>
          <w:tcPr>
            <w:tcW w:w="2500" w:type="pct"/>
            <w:shd w:val="clear" w:color="auto" w:fill="auto"/>
            <w:tcMar>
              <w:right w:w="0" w:type="dxa"/>
            </w:tcMar>
          </w:tcPr>
          <w:p w14:paraId="173CD8E9" w14:textId="77777777" w:rsidR="003E7EC8" w:rsidRDefault="003E7EC8" w:rsidP="003E7EC8">
            <w:pPr>
              <w:pStyle w:val="Brdtextmedindrag"/>
              <w:ind w:firstLine="0"/>
            </w:pPr>
            <w:r>
              <w:rPr>
                <w:b/>
                <w:bCs/>
              </w:rPr>
              <w:t>Artikel 21</w:t>
            </w:r>
          </w:p>
        </w:tc>
      </w:tr>
      <w:tr w:rsidR="003E7EC8" w:rsidRPr="00125DB8" w14:paraId="05EB6CCF" w14:textId="77777777" w:rsidTr="003E7EC8">
        <w:tc>
          <w:tcPr>
            <w:tcW w:w="2500" w:type="pct"/>
            <w:shd w:val="clear" w:color="auto" w:fill="auto"/>
            <w:tcMar>
              <w:left w:w="0" w:type="dxa"/>
            </w:tcMar>
          </w:tcPr>
          <w:p w14:paraId="624E2F8E" w14:textId="77777777" w:rsidR="003E7EC8" w:rsidRDefault="003E7EC8" w:rsidP="003E7EC8">
            <w:pPr>
              <w:pStyle w:val="Brdtextmedindrag"/>
              <w:rPr>
                <w:lang w:val="en-GB"/>
              </w:rPr>
            </w:pPr>
          </w:p>
        </w:tc>
        <w:tc>
          <w:tcPr>
            <w:tcW w:w="2500" w:type="pct"/>
            <w:shd w:val="clear" w:color="auto" w:fill="auto"/>
            <w:tcMar>
              <w:right w:w="0" w:type="dxa"/>
            </w:tcMar>
          </w:tcPr>
          <w:p w14:paraId="6C83589D" w14:textId="77777777" w:rsidR="003E7EC8" w:rsidRDefault="003E7EC8" w:rsidP="003E7EC8">
            <w:pPr>
              <w:pStyle w:val="Brdtextmedindrag"/>
            </w:pPr>
          </w:p>
        </w:tc>
      </w:tr>
      <w:tr w:rsidR="003E7EC8" w:rsidRPr="00125DB8" w14:paraId="6D66B7CD" w14:textId="77777777" w:rsidTr="003E7EC8">
        <w:tc>
          <w:tcPr>
            <w:tcW w:w="2500" w:type="pct"/>
            <w:shd w:val="clear" w:color="auto" w:fill="auto"/>
            <w:tcMar>
              <w:left w:w="0" w:type="dxa"/>
            </w:tcMar>
          </w:tcPr>
          <w:p w14:paraId="33B9F8B9" w14:textId="77777777" w:rsidR="003E7EC8" w:rsidRPr="00EE79A5" w:rsidRDefault="003E7EC8" w:rsidP="003E7EC8">
            <w:pPr>
              <w:pStyle w:val="Brdtextmedindrag"/>
              <w:ind w:firstLine="0"/>
              <w:jc w:val="left"/>
              <w:rPr>
                <w:i/>
                <w:iCs/>
                <w:u w:val="single"/>
              </w:rPr>
            </w:pPr>
            <w:r>
              <w:rPr>
                <w:i/>
                <w:iCs/>
                <w:u w:val="single"/>
                <w:lang w:val="en-GB"/>
              </w:rPr>
              <w:t>Elimination of double taxation</w:t>
            </w:r>
          </w:p>
        </w:tc>
        <w:tc>
          <w:tcPr>
            <w:tcW w:w="2500" w:type="pct"/>
            <w:shd w:val="clear" w:color="auto" w:fill="auto"/>
            <w:tcMar>
              <w:right w:w="0" w:type="dxa"/>
            </w:tcMar>
          </w:tcPr>
          <w:p w14:paraId="00879B8A" w14:textId="77777777" w:rsidR="003E7EC8" w:rsidRDefault="003E7EC8" w:rsidP="003E7EC8">
            <w:pPr>
              <w:pStyle w:val="Brdtextmedindrag"/>
              <w:ind w:firstLine="0"/>
            </w:pPr>
            <w:r>
              <w:rPr>
                <w:i/>
                <w:iCs/>
                <w:u w:val="single"/>
              </w:rPr>
              <w:t>Undvikande av dubbelbeskattning</w:t>
            </w:r>
          </w:p>
        </w:tc>
      </w:tr>
      <w:tr w:rsidR="003E7EC8" w:rsidRPr="00125DB8" w14:paraId="52154E32" w14:textId="77777777" w:rsidTr="003E7EC8">
        <w:tc>
          <w:tcPr>
            <w:tcW w:w="2500" w:type="pct"/>
            <w:shd w:val="clear" w:color="auto" w:fill="auto"/>
            <w:tcMar>
              <w:left w:w="0" w:type="dxa"/>
            </w:tcMar>
          </w:tcPr>
          <w:p w14:paraId="18A615EF" w14:textId="77777777" w:rsidR="003E7EC8" w:rsidRPr="00EE79A5" w:rsidRDefault="003E7EC8" w:rsidP="003E7EC8">
            <w:pPr>
              <w:pStyle w:val="Brdtextmedindrag"/>
            </w:pPr>
          </w:p>
        </w:tc>
        <w:tc>
          <w:tcPr>
            <w:tcW w:w="2500" w:type="pct"/>
            <w:shd w:val="clear" w:color="auto" w:fill="auto"/>
            <w:tcMar>
              <w:right w:w="0" w:type="dxa"/>
            </w:tcMar>
          </w:tcPr>
          <w:p w14:paraId="36A42467" w14:textId="77777777" w:rsidR="003E7EC8" w:rsidRPr="00BA5FBD" w:rsidRDefault="003E7EC8" w:rsidP="003E7EC8">
            <w:pPr>
              <w:pStyle w:val="Brdtextmedindrag"/>
            </w:pPr>
          </w:p>
        </w:tc>
      </w:tr>
      <w:tr w:rsidR="003E7EC8" w:rsidRPr="00125DB8" w14:paraId="7FEEA521" w14:textId="77777777" w:rsidTr="003E7EC8">
        <w:tc>
          <w:tcPr>
            <w:tcW w:w="2500" w:type="pct"/>
            <w:shd w:val="clear" w:color="auto" w:fill="auto"/>
            <w:tcMar>
              <w:left w:w="0" w:type="dxa"/>
            </w:tcMar>
          </w:tcPr>
          <w:p w14:paraId="1665B8A5" w14:textId="77777777" w:rsidR="003E7EC8" w:rsidRPr="00A01D6E" w:rsidRDefault="003E7EC8" w:rsidP="003E7EC8">
            <w:pPr>
              <w:pStyle w:val="Brdtextmedindrag"/>
              <w:ind w:firstLine="0"/>
              <w:rPr>
                <w:lang w:val="en-GB"/>
              </w:rPr>
            </w:pPr>
            <w:r w:rsidRPr="00125DB8">
              <w:rPr>
                <w:lang w:val="en-GB"/>
              </w:rPr>
              <w:t>--------------------------------------</w:t>
            </w:r>
            <w:r>
              <w:rPr>
                <w:lang w:val="en-GB"/>
              </w:rPr>
              <w:t>---</w:t>
            </w:r>
            <w:r w:rsidRPr="00125DB8">
              <w:rPr>
                <w:lang w:val="en-GB"/>
              </w:rPr>
              <w:t>-</w:t>
            </w:r>
          </w:p>
        </w:tc>
        <w:tc>
          <w:tcPr>
            <w:tcW w:w="2500" w:type="pct"/>
            <w:shd w:val="clear" w:color="auto" w:fill="auto"/>
            <w:tcMar>
              <w:right w:w="0" w:type="dxa"/>
            </w:tcMar>
          </w:tcPr>
          <w:p w14:paraId="57695BAB" w14:textId="77777777" w:rsidR="003E7EC8" w:rsidRPr="00BA5FBD" w:rsidRDefault="003E7EC8" w:rsidP="003E7EC8">
            <w:pPr>
              <w:pStyle w:val="Brdtextmedindrag"/>
              <w:ind w:firstLine="0"/>
            </w:pPr>
            <w:r w:rsidRPr="00BA5FBD">
              <w:t>------------------------------------------</w:t>
            </w:r>
          </w:p>
        </w:tc>
      </w:tr>
      <w:tr w:rsidR="003E7EC8" w:rsidRPr="00125DB8" w14:paraId="73B3A462" w14:textId="77777777" w:rsidTr="003E7EC8">
        <w:tc>
          <w:tcPr>
            <w:tcW w:w="2500" w:type="pct"/>
            <w:shd w:val="clear" w:color="auto" w:fill="auto"/>
            <w:tcMar>
              <w:left w:w="0" w:type="dxa"/>
            </w:tcMar>
          </w:tcPr>
          <w:p w14:paraId="0141E66B" w14:textId="77777777" w:rsidR="003E7EC8" w:rsidRPr="00A01D6E" w:rsidRDefault="003E7EC8" w:rsidP="003E7EC8">
            <w:pPr>
              <w:pStyle w:val="Brdtextmedindrag"/>
              <w:rPr>
                <w:lang w:val="en-GB"/>
              </w:rPr>
            </w:pPr>
          </w:p>
        </w:tc>
        <w:tc>
          <w:tcPr>
            <w:tcW w:w="2500" w:type="pct"/>
            <w:shd w:val="clear" w:color="auto" w:fill="auto"/>
            <w:tcMar>
              <w:right w:w="0" w:type="dxa"/>
            </w:tcMar>
          </w:tcPr>
          <w:p w14:paraId="58313B0F" w14:textId="77777777" w:rsidR="003E7EC8" w:rsidRPr="00BA5FBD" w:rsidRDefault="003E7EC8" w:rsidP="003E7EC8">
            <w:pPr>
              <w:pStyle w:val="Brdtextmedindrag"/>
            </w:pPr>
          </w:p>
        </w:tc>
      </w:tr>
      <w:tr w:rsidR="003E7EC8" w:rsidRPr="00125DB8" w14:paraId="650B3A18" w14:textId="77777777" w:rsidTr="003E7EC8">
        <w:tc>
          <w:tcPr>
            <w:tcW w:w="2500" w:type="pct"/>
            <w:shd w:val="clear" w:color="auto" w:fill="auto"/>
            <w:tcMar>
              <w:left w:w="0" w:type="dxa"/>
            </w:tcMar>
          </w:tcPr>
          <w:p w14:paraId="4DB64B85" w14:textId="77777777" w:rsidR="003E7EC8" w:rsidRPr="00125DB8" w:rsidRDefault="003E7EC8" w:rsidP="003E7EC8">
            <w:pPr>
              <w:pStyle w:val="Brdtextmedindrag"/>
              <w:ind w:firstLine="0"/>
            </w:pPr>
            <w:r w:rsidRPr="00125DB8">
              <w:rPr>
                <w:b/>
                <w:bCs/>
                <w:lang w:val="en-GB"/>
              </w:rPr>
              <w:t>Article 2</w:t>
            </w:r>
            <w:r>
              <w:rPr>
                <w:b/>
                <w:bCs/>
                <w:lang w:val="en-GB"/>
              </w:rPr>
              <w:t>3</w:t>
            </w:r>
            <w:r w:rsidRPr="0085260C">
              <w:rPr>
                <w:rStyle w:val="Fotnotsreferens"/>
                <w:lang w:val="en-GB"/>
              </w:rPr>
              <w:footnoteReference w:id="7"/>
            </w:r>
          </w:p>
        </w:tc>
        <w:tc>
          <w:tcPr>
            <w:tcW w:w="2500" w:type="pct"/>
            <w:shd w:val="clear" w:color="auto" w:fill="auto"/>
            <w:tcMar>
              <w:right w:w="0" w:type="dxa"/>
            </w:tcMar>
          </w:tcPr>
          <w:p w14:paraId="657C1A56" w14:textId="77777777" w:rsidR="003E7EC8" w:rsidRPr="00BA5FBD" w:rsidRDefault="003E7EC8" w:rsidP="003E7EC8">
            <w:pPr>
              <w:pStyle w:val="Brdtextmedindrag"/>
              <w:ind w:firstLine="0"/>
            </w:pPr>
            <w:r w:rsidRPr="00BA5FBD">
              <w:rPr>
                <w:b/>
                <w:bCs/>
              </w:rPr>
              <w:t>Artikel 23</w:t>
            </w:r>
          </w:p>
        </w:tc>
      </w:tr>
      <w:tr w:rsidR="003E7EC8" w:rsidRPr="00125DB8" w14:paraId="3B4E9CD1" w14:textId="77777777" w:rsidTr="003E7EC8">
        <w:tc>
          <w:tcPr>
            <w:tcW w:w="2500" w:type="pct"/>
            <w:shd w:val="clear" w:color="auto" w:fill="auto"/>
            <w:tcMar>
              <w:left w:w="0" w:type="dxa"/>
            </w:tcMar>
          </w:tcPr>
          <w:p w14:paraId="7AC09749" w14:textId="77777777" w:rsidR="003E7EC8" w:rsidRPr="00125DB8" w:rsidRDefault="003E7EC8" w:rsidP="003E7EC8">
            <w:pPr>
              <w:pStyle w:val="Brdtextmedindrag"/>
              <w:ind w:firstLine="0"/>
            </w:pPr>
          </w:p>
        </w:tc>
        <w:tc>
          <w:tcPr>
            <w:tcW w:w="2500" w:type="pct"/>
            <w:shd w:val="clear" w:color="auto" w:fill="auto"/>
            <w:tcMar>
              <w:right w:w="0" w:type="dxa"/>
            </w:tcMar>
          </w:tcPr>
          <w:p w14:paraId="4978D34A" w14:textId="77777777" w:rsidR="003E7EC8" w:rsidRPr="00BA5FBD" w:rsidRDefault="003E7EC8" w:rsidP="003E7EC8">
            <w:pPr>
              <w:pStyle w:val="Brdtextmedindrag"/>
              <w:ind w:firstLine="0"/>
            </w:pPr>
          </w:p>
        </w:tc>
      </w:tr>
      <w:tr w:rsidR="003E7EC8" w:rsidRPr="00125DB8" w14:paraId="7EFF07FF" w14:textId="77777777" w:rsidTr="003E7EC8">
        <w:tc>
          <w:tcPr>
            <w:tcW w:w="2500" w:type="pct"/>
            <w:shd w:val="clear" w:color="auto" w:fill="auto"/>
            <w:tcMar>
              <w:left w:w="0" w:type="dxa"/>
            </w:tcMar>
          </w:tcPr>
          <w:p w14:paraId="51E2DD15" w14:textId="77777777" w:rsidR="003E7EC8" w:rsidRPr="00125DB8" w:rsidRDefault="003E7EC8" w:rsidP="003E7EC8">
            <w:pPr>
              <w:pStyle w:val="Brdtextmedindrag"/>
              <w:ind w:firstLine="0"/>
            </w:pPr>
            <w:proofErr w:type="gramStart"/>
            <w:r w:rsidRPr="00571858">
              <w:rPr>
                <w:i/>
                <w:iCs/>
                <w:u w:val="single"/>
                <w:lang w:val="en-GB"/>
              </w:rPr>
              <w:t>Mutual agreement</w:t>
            </w:r>
            <w:proofErr w:type="gramEnd"/>
            <w:r w:rsidRPr="00571858">
              <w:rPr>
                <w:i/>
                <w:iCs/>
                <w:u w:val="single"/>
                <w:lang w:val="en-GB"/>
              </w:rPr>
              <w:t xml:space="preserve"> procedure</w:t>
            </w:r>
          </w:p>
        </w:tc>
        <w:tc>
          <w:tcPr>
            <w:tcW w:w="2500" w:type="pct"/>
            <w:shd w:val="clear" w:color="auto" w:fill="auto"/>
            <w:tcMar>
              <w:right w:w="0" w:type="dxa"/>
            </w:tcMar>
          </w:tcPr>
          <w:p w14:paraId="074862B2" w14:textId="77777777" w:rsidR="003E7EC8" w:rsidRPr="00BA5FBD" w:rsidRDefault="003E7EC8" w:rsidP="003E7EC8">
            <w:pPr>
              <w:pStyle w:val="Brdtextmedindrag"/>
              <w:ind w:firstLine="0"/>
            </w:pPr>
            <w:r w:rsidRPr="00571858">
              <w:rPr>
                <w:i/>
                <w:iCs/>
                <w:u w:val="single"/>
              </w:rPr>
              <w:t>Förfarandet vid ömsesidig överenskommelse</w:t>
            </w:r>
          </w:p>
        </w:tc>
      </w:tr>
      <w:tr w:rsidR="003E7EC8" w:rsidRPr="00125DB8" w14:paraId="426913B0" w14:textId="77777777" w:rsidTr="003E7EC8">
        <w:tc>
          <w:tcPr>
            <w:tcW w:w="2500" w:type="pct"/>
            <w:shd w:val="clear" w:color="auto" w:fill="auto"/>
            <w:tcMar>
              <w:left w:w="0" w:type="dxa"/>
            </w:tcMar>
          </w:tcPr>
          <w:p w14:paraId="18E2D0D4" w14:textId="77777777" w:rsidR="003E7EC8" w:rsidRPr="00125DB8" w:rsidRDefault="003E7EC8" w:rsidP="003E7EC8">
            <w:pPr>
              <w:pStyle w:val="Brdtextmedindrag"/>
              <w:ind w:firstLine="0"/>
              <w:rPr>
                <w:b/>
                <w:bCs/>
              </w:rPr>
            </w:pPr>
          </w:p>
        </w:tc>
        <w:tc>
          <w:tcPr>
            <w:tcW w:w="2500" w:type="pct"/>
            <w:shd w:val="clear" w:color="auto" w:fill="auto"/>
            <w:tcMar>
              <w:right w:w="0" w:type="dxa"/>
            </w:tcMar>
          </w:tcPr>
          <w:p w14:paraId="50720CFD" w14:textId="77777777" w:rsidR="003E7EC8" w:rsidRPr="00BA5FBD" w:rsidRDefault="003E7EC8" w:rsidP="003E7EC8">
            <w:pPr>
              <w:pStyle w:val="Brdtextmedindrag"/>
              <w:ind w:firstLine="0"/>
              <w:rPr>
                <w:b/>
                <w:bCs/>
              </w:rPr>
            </w:pPr>
          </w:p>
        </w:tc>
      </w:tr>
      <w:tr w:rsidR="003E7EC8" w:rsidRPr="00125DB8" w14:paraId="5B4A69B4" w14:textId="77777777" w:rsidTr="003E7EC8">
        <w:tc>
          <w:tcPr>
            <w:tcW w:w="2500" w:type="pct"/>
            <w:shd w:val="clear" w:color="auto" w:fill="auto"/>
            <w:tcMar>
              <w:left w:w="0" w:type="dxa"/>
            </w:tcMar>
          </w:tcPr>
          <w:p w14:paraId="54250F3E" w14:textId="77777777" w:rsidR="003E7EC8" w:rsidRPr="00EE79A5" w:rsidRDefault="003E7EC8" w:rsidP="003E7EC8">
            <w:pPr>
              <w:pStyle w:val="Brdtextmedindrag"/>
              <w:rPr>
                <w:lang w:val="en-GB"/>
              </w:rPr>
            </w:pPr>
            <w:r w:rsidRPr="00571858">
              <w:rPr>
                <w:i/>
                <w:iCs/>
                <w:lang w:val="en-GB"/>
              </w:rPr>
              <w:t xml:space="preserve">1. Where a person considers that the actions of one or both of the Contracting States result or will result for that person in taxation not in accordance with the provisions of this Convention, that person may, irrespective of the remedies provided by the domestic law of those Contracting States, present the case to the competent authority of either Contracting State. The case must be presented within three years from the first notification of the action resulting </w:t>
            </w:r>
            <w:r w:rsidRPr="00571858">
              <w:rPr>
                <w:i/>
                <w:iCs/>
                <w:lang w:val="en-GB"/>
              </w:rPr>
              <w:lastRenderedPageBreak/>
              <w:t>in taxation not in accordance with the provisions of the Convention.</w:t>
            </w:r>
          </w:p>
        </w:tc>
        <w:tc>
          <w:tcPr>
            <w:tcW w:w="2500" w:type="pct"/>
            <w:shd w:val="clear" w:color="auto" w:fill="auto"/>
            <w:tcMar>
              <w:right w:w="0" w:type="dxa"/>
            </w:tcMar>
          </w:tcPr>
          <w:p w14:paraId="2CC6A23B" w14:textId="77777777" w:rsidR="003E7EC8" w:rsidRPr="00BA5FBD" w:rsidRDefault="003E7EC8" w:rsidP="003E7EC8">
            <w:pPr>
              <w:pStyle w:val="Brdtextmedindrag"/>
            </w:pPr>
            <w:r w:rsidRPr="00571858">
              <w:rPr>
                <w:i/>
                <w:iCs/>
              </w:rPr>
              <w:lastRenderedPageBreak/>
              <w:t>1. Om en person anser att en avtalsslutande stat eller båda avtalsslutande staterna vidtagit åtgärder som för den personen medför eller kommer att medföra beskattning som strider mot bestämmelserna i detta avtal, kan den personen, utan att detta på</w:t>
            </w:r>
            <w:r>
              <w:rPr>
                <w:i/>
                <w:iCs/>
              </w:rPr>
              <w:softHyphen/>
            </w:r>
            <w:r w:rsidRPr="00571858">
              <w:rPr>
                <w:i/>
                <w:iCs/>
              </w:rPr>
              <w:t>verkar dennes rätt att använda sig av de rättsmedel som finns i dessa staters interna rättsordningar, lägga fram saken för den behöriga myndigheten i någon av de avtals</w:t>
            </w:r>
            <w:r>
              <w:rPr>
                <w:i/>
                <w:iCs/>
              </w:rPr>
              <w:softHyphen/>
            </w:r>
            <w:r w:rsidRPr="00571858">
              <w:rPr>
                <w:i/>
                <w:iCs/>
              </w:rPr>
              <w:t xml:space="preserve">slutande staterna. Saken ska läggas </w:t>
            </w:r>
            <w:r w:rsidRPr="00571858">
              <w:rPr>
                <w:i/>
                <w:iCs/>
              </w:rPr>
              <w:lastRenderedPageBreak/>
              <w:t>fram inom tre år från den tidpunkt då personen i fråga fick vetskap om den åtgärd som givit upphov till beskattning som strider mot bestämmelserna i avtalet.</w:t>
            </w:r>
          </w:p>
        </w:tc>
      </w:tr>
      <w:tr w:rsidR="003E7EC8" w:rsidRPr="00125DB8" w14:paraId="28964921" w14:textId="77777777" w:rsidTr="003E7EC8">
        <w:tc>
          <w:tcPr>
            <w:tcW w:w="2500" w:type="pct"/>
            <w:shd w:val="clear" w:color="auto" w:fill="auto"/>
            <w:tcMar>
              <w:left w:w="0" w:type="dxa"/>
            </w:tcMar>
          </w:tcPr>
          <w:p w14:paraId="50C6080A" w14:textId="5CD4C9DF" w:rsidR="003E7EC8" w:rsidRPr="00EE79A5" w:rsidRDefault="003E7EC8" w:rsidP="003E7EC8">
            <w:pPr>
              <w:pStyle w:val="Brdtextmedindrag"/>
              <w:rPr>
                <w:i/>
                <w:iCs/>
                <w:u w:val="single"/>
                <w:lang w:val="en-GB"/>
              </w:rPr>
            </w:pPr>
            <w:r w:rsidRPr="006646FC">
              <w:rPr>
                <w:lang w:val="en-GB"/>
              </w:rPr>
              <w:lastRenderedPageBreak/>
              <w:t>2.</w:t>
            </w:r>
            <w:r>
              <w:rPr>
                <w:lang w:val="en-GB"/>
              </w:rPr>
              <w:t> </w:t>
            </w:r>
            <w:r w:rsidRPr="006646FC">
              <w:rPr>
                <w:lang w:val="en-GB"/>
              </w:rPr>
              <w:t>The competent authority shall endeavour, if the objection appears to it to be justified and if it is not itself able to arrive at a satisfactory solution, to resolve the case by mu</w:t>
            </w:r>
            <w:r w:rsidR="004C7B78">
              <w:rPr>
                <w:lang w:val="en-GB"/>
              </w:rPr>
              <w:softHyphen/>
            </w:r>
            <w:r w:rsidRPr="006646FC">
              <w:rPr>
                <w:lang w:val="en-GB"/>
              </w:rPr>
              <w:t>tual agreement with the competent authority of the other Contracting State, with a view to the avoidance of taxation which is not in accordance with the Con</w:t>
            </w:r>
            <w:r w:rsidR="004C7B78">
              <w:rPr>
                <w:lang w:val="en-GB"/>
              </w:rPr>
              <w:softHyphen/>
            </w:r>
            <w:r w:rsidRPr="006646FC">
              <w:rPr>
                <w:lang w:val="en-GB"/>
              </w:rPr>
              <w:t>vention. Any agreement reached shall be implemented notwithstanding any time limits in the domestic law of the Contracting States.</w:t>
            </w:r>
          </w:p>
        </w:tc>
        <w:tc>
          <w:tcPr>
            <w:tcW w:w="2500" w:type="pct"/>
            <w:shd w:val="clear" w:color="auto" w:fill="auto"/>
            <w:tcMar>
              <w:right w:w="0" w:type="dxa"/>
            </w:tcMar>
          </w:tcPr>
          <w:p w14:paraId="582F45D1" w14:textId="4B68836B" w:rsidR="003E7EC8" w:rsidRPr="00571858" w:rsidRDefault="003E7EC8" w:rsidP="00416819">
            <w:pPr>
              <w:pStyle w:val="Brdtextmedindrag"/>
              <w:rPr>
                <w:i/>
                <w:iCs/>
                <w:u w:val="single"/>
              </w:rPr>
            </w:pPr>
            <w:r w:rsidRPr="00BA5FBD">
              <w:t>2. Om den behöriga myndigheten finner invändningen grundad men inte själv kan få till stånd en tillfredsställande lösning, ska myn</w:t>
            </w:r>
            <w:r>
              <w:softHyphen/>
            </w:r>
            <w:r w:rsidRPr="00BA5FBD">
              <w:t>digheten söka lösa frågan genom ömsesidig överenskommelse med den behöriga myndigheten i den andra avtalsslutande staten i syfte att undvika beskattning som strider mot avtalet. Överenskommelse som träffats genomförs utan hinder av tidsgränser i de avtalsslutande staternas interna lagstiftning.</w:t>
            </w:r>
          </w:p>
        </w:tc>
      </w:tr>
      <w:tr w:rsidR="003E7EC8" w:rsidRPr="00125DB8" w14:paraId="66513CE2" w14:textId="77777777" w:rsidTr="003E7EC8">
        <w:tc>
          <w:tcPr>
            <w:tcW w:w="2500" w:type="pct"/>
            <w:shd w:val="clear" w:color="auto" w:fill="auto"/>
            <w:tcMar>
              <w:left w:w="0" w:type="dxa"/>
            </w:tcMar>
          </w:tcPr>
          <w:p w14:paraId="2880478A" w14:textId="77777777" w:rsidR="003E7EC8" w:rsidRPr="00EE79A5" w:rsidRDefault="003E7EC8" w:rsidP="003E7EC8">
            <w:pPr>
              <w:pStyle w:val="Brdtextmedindrag"/>
              <w:rPr>
                <w:lang w:val="en-GB"/>
              </w:rPr>
            </w:pPr>
            <w:r w:rsidRPr="006646FC">
              <w:rPr>
                <w:lang w:val="en-GB"/>
              </w:rPr>
              <w:t>3.</w:t>
            </w:r>
            <w:r>
              <w:rPr>
                <w:lang w:val="en-GB"/>
              </w:rPr>
              <w:t> </w:t>
            </w:r>
            <w:r w:rsidRPr="006646FC">
              <w:rPr>
                <w:lang w:val="en-GB"/>
              </w:rPr>
              <w:t>The competent authorities of the Contracting States shall endeavour to resolve by mutual agreement any difficulties or doubts arising as to the inter</w:t>
            </w:r>
            <w:r>
              <w:rPr>
                <w:lang w:val="en-GB"/>
              </w:rPr>
              <w:softHyphen/>
            </w:r>
            <w:r w:rsidRPr="006646FC">
              <w:rPr>
                <w:lang w:val="en-GB"/>
              </w:rPr>
              <w:t>pretation or application of the Convention. They may also consult together for the elimination of double taxation in cases not provided for in the Convention.</w:t>
            </w:r>
          </w:p>
        </w:tc>
        <w:tc>
          <w:tcPr>
            <w:tcW w:w="2500" w:type="pct"/>
            <w:shd w:val="clear" w:color="auto" w:fill="auto"/>
            <w:tcMar>
              <w:right w:w="0" w:type="dxa"/>
            </w:tcMar>
          </w:tcPr>
          <w:p w14:paraId="5C4536B9" w14:textId="77777777" w:rsidR="003E7EC8" w:rsidRPr="00BA5FBD" w:rsidRDefault="003E7EC8" w:rsidP="003E7EC8">
            <w:pPr>
              <w:pStyle w:val="Brdtextmedindrag"/>
            </w:pPr>
            <w:r w:rsidRPr="00BA5FBD">
              <w:t>3. De behöriga myndigheterna i de avtalsslutande staterna ska genom ömsesidig överenskom</w:t>
            </w:r>
            <w:r>
              <w:softHyphen/>
            </w:r>
            <w:r w:rsidRPr="00BA5FBD">
              <w:t>melse söka avgöra svårigheter eller tvivelsmål som uppkommer i fråga om tolkningen eller tillämpningen av avtalet. De kan även överlägga i syfte att undanröja dubbelbeskatt</w:t>
            </w:r>
            <w:r>
              <w:softHyphen/>
            </w:r>
            <w:r w:rsidRPr="00BA5FBD">
              <w:t>ning i fall som inte omfattas av detta avtal.</w:t>
            </w:r>
          </w:p>
        </w:tc>
      </w:tr>
      <w:tr w:rsidR="003E7EC8" w:rsidRPr="00125DB8" w14:paraId="4A1210DF" w14:textId="77777777" w:rsidTr="003E7EC8">
        <w:tc>
          <w:tcPr>
            <w:tcW w:w="2500" w:type="pct"/>
            <w:shd w:val="clear" w:color="auto" w:fill="auto"/>
            <w:tcMar>
              <w:left w:w="0" w:type="dxa"/>
            </w:tcMar>
          </w:tcPr>
          <w:p w14:paraId="55999699" w14:textId="77777777" w:rsidR="003E7EC8" w:rsidRPr="00571858" w:rsidRDefault="003E7EC8" w:rsidP="003E7EC8">
            <w:pPr>
              <w:pStyle w:val="Brdtextmedindrag"/>
              <w:rPr>
                <w:i/>
                <w:iCs/>
                <w:lang w:val="en-GB"/>
              </w:rPr>
            </w:pPr>
            <w:r w:rsidRPr="006646FC">
              <w:rPr>
                <w:lang w:val="en-GB"/>
              </w:rPr>
              <w:t>4.</w:t>
            </w:r>
            <w:r>
              <w:rPr>
                <w:lang w:val="en-GB"/>
              </w:rPr>
              <w:t> </w:t>
            </w:r>
            <w:r w:rsidRPr="006646FC">
              <w:rPr>
                <w:lang w:val="en-GB"/>
              </w:rPr>
              <w:t>The competent authorities of the Contracting States may com</w:t>
            </w:r>
            <w:r>
              <w:rPr>
                <w:lang w:val="en-GB"/>
              </w:rPr>
              <w:softHyphen/>
            </w:r>
            <w:r w:rsidRPr="006646FC">
              <w:rPr>
                <w:lang w:val="en-GB"/>
              </w:rPr>
              <w:t>municate with each other directly for the purpose of reaching an agreement in the sense of the preceding paragraphs.</w:t>
            </w:r>
          </w:p>
        </w:tc>
        <w:tc>
          <w:tcPr>
            <w:tcW w:w="2500" w:type="pct"/>
            <w:shd w:val="clear" w:color="auto" w:fill="auto"/>
            <w:tcMar>
              <w:right w:w="0" w:type="dxa"/>
            </w:tcMar>
          </w:tcPr>
          <w:p w14:paraId="00334606" w14:textId="77777777" w:rsidR="003E7EC8" w:rsidRPr="00571858" w:rsidRDefault="003E7EC8" w:rsidP="003E7EC8">
            <w:pPr>
              <w:pStyle w:val="Brdtextmedindrag"/>
              <w:rPr>
                <w:i/>
                <w:iCs/>
              </w:rPr>
            </w:pPr>
            <w:r w:rsidRPr="00BA5FBD">
              <w:t>4. De behöriga myndigheterna i de avtalsslutande staterna kan träda i direkt förbindelse med varandra i syfte att träffa överenskommelse i de fall som angivits i föregående punkter.</w:t>
            </w:r>
          </w:p>
        </w:tc>
      </w:tr>
      <w:tr w:rsidR="003E7EC8" w:rsidRPr="006646FC" w14:paraId="25CD11FE" w14:textId="77777777" w:rsidTr="003E7EC8">
        <w:tc>
          <w:tcPr>
            <w:tcW w:w="2500" w:type="pct"/>
            <w:shd w:val="clear" w:color="auto" w:fill="auto"/>
            <w:tcMar>
              <w:left w:w="0" w:type="dxa"/>
            </w:tcMar>
          </w:tcPr>
          <w:p w14:paraId="321E19CC" w14:textId="77777777" w:rsidR="003E7EC8" w:rsidRPr="006646FC" w:rsidRDefault="003E7EC8" w:rsidP="003E7EC8">
            <w:pPr>
              <w:pStyle w:val="Brdtextmedindrag"/>
              <w:rPr>
                <w:lang w:val="en-GB"/>
              </w:rPr>
            </w:pPr>
            <w:r w:rsidRPr="006646FC">
              <w:rPr>
                <w:lang w:val="en-GB"/>
              </w:rPr>
              <w:t>5.</w:t>
            </w:r>
            <w:r>
              <w:rPr>
                <w:lang w:val="en-GB"/>
              </w:rPr>
              <w:t> </w:t>
            </w:r>
            <w:r w:rsidRPr="006646FC">
              <w:rPr>
                <w:lang w:val="en-GB"/>
              </w:rPr>
              <w:t>Where,</w:t>
            </w:r>
          </w:p>
        </w:tc>
        <w:tc>
          <w:tcPr>
            <w:tcW w:w="2500" w:type="pct"/>
            <w:shd w:val="clear" w:color="auto" w:fill="auto"/>
            <w:tcMar>
              <w:right w:w="0" w:type="dxa"/>
            </w:tcMar>
          </w:tcPr>
          <w:p w14:paraId="47D086B8" w14:textId="77777777" w:rsidR="003E7EC8" w:rsidRPr="00BA5FBD" w:rsidRDefault="003E7EC8" w:rsidP="003E7EC8">
            <w:pPr>
              <w:pStyle w:val="Brdtextmedindrag"/>
            </w:pPr>
            <w:r w:rsidRPr="00BA5FBD">
              <w:t>5. I fall då,</w:t>
            </w:r>
          </w:p>
        </w:tc>
      </w:tr>
      <w:tr w:rsidR="003E7EC8" w:rsidRPr="006646FC" w14:paraId="03B02180" w14:textId="77777777" w:rsidTr="003E7EC8">
        <w:tc>
          <w:tcPr>
            <w:tcW w:w="2500" w:type="pct"/>
            <w:shd w:val="clear" w:color="auto" w:fill="auto"/>
            <w:tcMar>
              <w:left w:w="0" w:type="dxa"/>
            </w:tcMar>
          </w:tcPr>
          <w:p w14:paraId="47380C3F" w14:textId="77777777" w:rsidR="003E7EC8" w:rsidRPr="006646FC" w:rsidRDefault="003E7EC8" w:rsidP="003E7EC8">
            <w:pPr>
              <w:pStyle w:val="Brdtextmedindrag"/>
              <w:rPr>
                <w:lang w:val="en-GB"/>
              </w:rPr>
            </w:pPr>
            <w:r w:rsidRPr="006646FC">
              <w:rPr>
                <w:lang w:val="en-GB"/>
              </w:rPr>
              <w:t>a)</w:t>
            </w:r>
            <w:r>
              <w:rPr>
                <w:lang w:val="en-GB"/>
              </w:rPr>
              <w:t> </w:t>
            </w:r>
            <w:r w:rsidRPr="006646FC">
              <w:rPr>
                <w:lang w:val="en-GB"/>
              </w:rPr>
              <w:t>under paragraph 1, a person has presented a case to the compe</w:t>
            </w:r>
            <w:r>
              <w:rPr>
                <w:lang w:val="en-GB"/>
              </w:rPr>
              <w:softHyphen/>
            </w:r>
            <w:r w:rsidRPr="006646FC">
              <w:rPr>
                <w:lang w:val="en-GB"/>
              </w:rPr>
              <w:t>tent authority of a Contracting State on the basis that the actions of one or both of the Contracting States have resulted for that person in taxation not in accordance with the provisions of this Convention, and</w:t>
            </w:r>
          </w:p>
        </w:tc>
        <w:tc>
          <w:tcPr>
            <w:tcW w:w="2500" w:type="pct"/>
            <w:shd w:val="clear" w:color="auto" w:fill="auto"/>
            <w:tcMar>
              <w:right w:w="0" w:type="dxa"/>
            </w:tcMar>
          </w:tcPr>
          <w:p w14:paraId="4C3AB7F5" w14:textId="77777777" w:rsidR="003E7EC8" w:rsidRPr="00BA5FBD" w:rsidRDefault="003E7EC8" w:rsidP="003E7EC8">
            <w:pPr>
              <w:pStyle w:val="Brdtextmedindrag"/>
            </w:pPr>
            <w:r w:rsidRPr="00BA5FBD">
              <w:t>a) en person, i enlighet med punkt 1, har gjort en framställan till den behöriga myndigheten i en avtalsslutande stat med anledning av att åtgärder i den ena eller båda avtalsslutande staterna för honom har medfört beskattning i strid med bestämmelserna i detta avtal, och</w:t>
            </w:r>
          </w:p>
        </w:tc>
      </w:tr>
      <w:tr w:rsidR="003E7EC8" w:rsidRPr="006646FC" w14:paraId="0E0CC16C" w14:textId="77777777" w:rsidTr="003E7EC8">
        <w:tc>
          <w:tcPr>
            <w:tcW w:w="2500" w:type="pct"/>
            <w:shd w:val="clear" w:color="auto" w:fill="auto"/>
            <w:tcMar>
              <w:left w:w="0" w:type="dxa"/>
            </w:tcMar>
          </w:tcPr>
          <w:p w14:paraId="1701E9C5" w14:textId="77777777" w:rsidR="003E7EC8" w:rsidRPr="006646FC" w:rsidRDefault="003E7EC8" w:rsidP="003E7EC8">
            <w:pPr>
              <w:pStyle w:val="Brdtextmedindrag"/>
              <w:rPr>
                <w:lang w:val="en-GB"/>
              </w:rPr>
            </w:pPr>
            <w:r w:rsidRPr="006646FC">
              <w:rPr>
                <w:lang w:val="en-GB"/>
              </w:rPr>
              <w:t>b)</w:t>
            </w:r>
            <w:r>
              <w:rPr>
                <w:lang w:val="en-GB"/>
              </w:rPr>
              <w:t> </w:t>
            </w:r>
            <w:r w:rsidRPr="006646FC">
              <w:rPr>
                <w:lang w:val="en-GB"/>
              </w:rPr>
              <w:t>the competent authorities are unable to reach an agreement to resolve that case pursuant to para</w:t>
            </w:r>
            <w:r>
              <w:rPr>
                <w:lang w:val="en-GB"/>
              </w:rPr>
              <w:softHyphen/>
            </w:r>
            <w:r w:rsidRPr="006646FC">
              <w:rPr>
                <w:lang w:val="en-GB"/>
              </w:rPr>
              <w:t>graph 2 within three years from the presentation of the case to the competent authority of the other Contracting State,</w:t>
            </w:r>
          </w:p>
        </w:tc>
        <w:tc>
          <w:tcPr>
            <w:tcW w:w="2500" w:type="pct"/>
            <w:shd w:val="clear" w:color="auto" w:fill="auto"/>
            <w:tcMar>
              <w:right w:w="0" w:type="dxa"/>
            </w:tcMar>
          </w:tcPr>
          <w:p w14:paraId="3F71DBDF" w14:textId="77777777" w:rsidR="003E7EC8" w:rsidRPr="00BA5FBD" w:rsidRDefault="003E7EC8" w:rsidP="003E7EC8">
            <w:pPr>
              <w:pStyle w:val="Brdtextmedindrag"/>
            </w:pPr>
            <w:r w:rsidRPr="00BA5FBD">
              <w:t>b) de behöriga myndigheterna inte, inom tre år från anmälan till den behöriga myndigheten i den andra avtalsslutande staten, kan nå en överenskommelse för att lösa frågan enligt punkt 2,</w:t>
            </w:r>
          </w:p>
        </w:tc>
      </w:tr>
      <w:tr w:rsidR="003E7EC8" w:rsidRPr="006646FC" w14:paraId="4B489CFA" w14:textId="77777777" w:rsidTr="003E7EC8">
        <w:tc>
          <w:tcPr>
            <w:tcW w:w="2500" w:type="pct"/>
            <w:shd w:val="clear" w:color="auto" w:fill="auto"/>
            <w:tcMar>
              <w:left w:w="0" w:type="dxa"/>
            </w:tcMar>
          </w:tcPr>
          <w:p w14:paraId="1A6503AF" w14:textId="77777777" w:rsidR="003E7EC8" w:rsidRPr="00EE79A5" w:rsidRDefault="003E7EC8" w:rsidP="003E7EC8">
            <w:pPr>
              <w:pStyle w:val="Brdtextmedindrag"/>
              <w:rPr>
                <w:lang w:val="en-GB"/>
              </w:rPr>
            </w:pPr>
            <w:r w:rsidRPr="006646FC">
              <w:rPr>
                <w:lang w:val="en-GB"/>
              </w:rPr>
              <w:lastRenderedPageBreak/>
              <w:t>any unresolved issues arising from the case shall be submitted to arbitration if the person so requests. These unresolved issues shall not, however, be submitted to arbitra</w:t>
            </w:r>
            <w:r>
              <w:rPr>
                <w:lang w:val="en-GB"/>
              </w:rPr>
              <w:softHyphen/>
            </w:r>
            <w:r w:rsidRPr="006646FC">
              <w:rPr>
                <w:lang w:val="en-GB"/>
              </w:rPr>
              <w:t>tion if a decision on these issues has already been rendered by a court or administrative tribunal of either State. Unless a person directly affected by the case does not accept the mutual agreement that imple</w:t>
            </w:r>
            <w:r>
              <w:rPr>
                <w:lang w:val="en-GB"/>
              </w:rPr>
              <w:softHyphen/>
            </w:r>
            <w:r w:rsidRPr="006646FC">
              <w:rPr>
                <w:lang w:val="en-GB"/>
              </w:rPr>
              <w:t>ments the arbitration decision, that decision shall be binding on both Contracting States and shall be implemented notwithstanding any time limits in the domestic laws of these States. The competent author</w:t>
            </w:r>
            <w:r>
              <w:rPr>
                <w:lang w:val="en-GB"/>
              </w:rPr>
              <w:softHyphen/>
            </w:r>
            <w:r w:rsidRPr="006646FC">
              <w:rPr>
                <w:lang w:val="en-GB"/>
              </w:rPr>
              <w:t>ities of the Contracting States may by mutual agreement settle the mode of application of this paragraph.</w:t>
            </w:r>
          </w:p>
        </w:tc>
        <w:tc>
          <w:tcPr>
            <w:tcW w:w="2500" w:type="pct"/>
            <w:shd w:val="clear" w:color="auto" w:fill="auto"/>
            <w:tcMar>
              <w:right w:w="0" w:type="dxa"/>
            </w:tcMar>
          </w:tcPr>
          <w:p w14:paraId="304B13F0" w14:textId="77777777" w:rsidR="003E7EC8" w:rsidRPr="00BA5FBD" w:rsidRDefault="003E7EC8" w:rsidP="003E7EC8">
            <w:pPr>
              <w:pStyle w:val="Brdtextmedindrag"/>
            </w:pPr>
            <w:r w:rsidRPr="00BA5FBD">
              <w:t>ska, om personen begär det, kvarstående olösta frågor i ärendet hänskjutas till skiljeförfarande. Sådana olösta frågor ska dock inte hänskjutas till skiljeförfarande om en domstol i någon av de avtals</w:t>
            </w:r>
            <w:r>
              <w:softHyphen/>
            </w:r>
            <w:r w:rsidRPr="00BA5FBD">
              <w:t>slutande staterna har meddelat ett beslut avseende dessa frågor. Skiljedomen är bindande för båda avtalsslutande staterna och ska genomföras utan hinder av tids</w:t>
            </w:r>
            <w:r>
              <w:softHyphen/>
            </w:r>
            <w:r w:rsidRPr="00BA5FBD">
              <w:t>begränsningar i dessa staters interna lagstiftning, såvida inte en person som direkt berörs av ärendet inte accepterar den ömsesidiga överenskommelsen som genomför skiljedomen. De behöriga myndig</w:t>
            </w:r>
            <w:r>
              <w:softHyphen/>
            </w:r>
            <w:r w:rsidRPr="00BA5FBD">
              <w:t>heterna i de avtalsslutande staterna får träffa överenskommelse om sättet att tillämpa denna punkt.</w:t>
            </w:r>
          </w:p>
        </w:tc>
      </w:tr>
      <w:tr w:rsidR="003E7EC8" w:rsidRPr="006646FC" w14:paraId="79863289" w14:textId="77777777" w:rsidTr="003E7EC8">
        <w:tc>
          <w:tcPr>
            <w:tcW w:w="2500" w:type="pct"/>
            <w:shd w:val="clear" w:color="auto" w:fill="auto"/>
            <w:tcMar>
              <w:left w:w="0" w:type="dxa"/>
            </w:tcMar>
          </w:tcPr>
          <w:p w14:paraId="3BBB04E7" w14:textId="77777777" w:rsidR="003E7EC8" w:rsidRPr="006646FC" w:rsidRDefault="003E7EC8" w:rsidP="003E7EC8">
            <w:pPr>
              <w:pStyle w:val="Brdtextmedindrag"/>
              <w:rPr>
                <w:lang w:val="en-GB"/>
              </w:rPr>
            </w:pPr>
            <w:r w:rsidRPr="00571858">
              <w:rPr>
                <w:i/>
                <w:iCs/>
                <w:lang w:val="en-GB"/>
              </w:rPr>
              <w:t>6. a) The provisions of para</w:t>
            </w:r>
            <w:r>
              <w:rPr>
                <w:i/>
                <w:iCs/>
                <w:lang w:val="en-GB"/>
              </w:rPr>
              <w:softHyphen/>
            </w:r>
            <w:r w:rsidRPr="00571858">
              <w:rPr>
                <w:i/>
                <w:iCs/>
                <w:lang w:val="en-GB"/>
              </w:rPr>
              <w:t>graph 5 shall not apply to cases falling within paragraph 3 of Article 4.</w:t>
            </w:r>
          </w:p>
        </w:tc>
        <w:tc>
          <w:tcPr>
            <w:tcW w:w="2500" w:type="pct"/>
            <w:shd w:val="clear" w:color="auto" w:fill="auto"/>
            <w:tcMar>
              <w:right w:w="0" w:type="dxa"/>
            </w:tcMar>
          </w:tcPr>
          <w:p w14:paraId="10B7E2D8" w14:textId="77777777" w:rsidR="003E7EC8" w:rsidRPr="00BA5FBD" w:rsidRDefault="003E7EC8" w:rsidP="003E7EC8">
            <w:pPr>
              <w:pStyle w:val="Brdtextmedindrag"/>
            </w:pPr>
            <w:r w:rsidRPr="00571858">
              <w:rPr>
                <w:i/>
                <w:iCs/>
              </w:rPr>
              <w:t>6. a) Bestämmelserna i punkt 5 ska inte tillämpas på ärenden som rör artikel 4 punkt 3.</w:t>
            </w:r>
          </w:p>
        </w:tc>
      </w:tr>
      <w:tr w:rsidR="003E7EC8" w:rsidRPr="006646FC" w14:paraId="3AD878EA" w14:textId="77777777" w:rsidTr="003E7EC8">
        <w:tc>
          <w:tcPr>
            <w:tcW w:w="2500" w:type="pct"/>
            <w:shd w:val="clear" w:color="auto" w:fill="auto"/>
            <w:tcMar>
              <w:left w:w="0" w:type="dxa"/>
            </w:tcMar>
          </w:tcPr>
          <w:p w14:paraId="2C4DA935" w14:textId="77777777" w:rsidR="003E7EC8" w:rsidRPr="006646FC" w:rsidRDefault="003E7EC8" w:rsidP="003E7EC8">
            <w:pPr>
              <w:pStyle w:val="Brdtextmedindrag"/>
              <w:rPr>
                <w:lang w:val="en-GB"/>
              </w:rPr>
            </w:pPr>
            <w:r w:rsidRPr="006646FC">
              <w:rPr>
                <w:lang w:val="en-GB"/>
              </w:rPr>
              <w:t>b)</w:t>
            </w:r>
            <w:r>
              <w:rPr>
                <w:lang w:val="en-GB"/>
              </w:rPr>
              <w:t> </w:t>
            </w:r>
            <w:r w:rsidRPr="006646FC">
              <w:rPr>
                <w:lang w:val="en-GB"/>
              </w:rPr>
              <w:t>Notwithstanding the provi</w:t>
            </w:r>
            <w:r>
              <w:rPr>
                <w:lang w:val="en-GB"/>
              </w:rPr>
              <w:softHyphen/>
            </w:r>
            <w:r w:rsidRPr="006646FC">
              <w:rPr>
                <w:lang w:val="en-GB"/>
              </w:rPr>
              <w:t>sions of paragraph 5, a case shall not be submitted to arbitration if the competent authorities of both Contracting States have agreed that the case is not suitable for resolution through arbitration.</w:t>
            </w:r>
          </w:p>
        </w:tc>
        <w:tc>
          <w:tcPr>
            <w:tcW w:w="2500" w:type="pct"/>
            <w:shd w:val="clear" w:color="auto" w:fill="auto"/>
            <w:tcMar>
              <w:right w:w="0" w:type="dxa"/>
            </w:tcMar>
          </w:tcPr>
          <w:p w14:paraId="3A611E69" w14:textId="77777777" w:rsidR="003E7EC8" w:rsidRPr="00BA5FBD" w:rsidRDefault="003E7EC8" w:rsidP="003E7EC8">
            <w:pPr>
              <w:pStyle w:val="Brdtextmedindrag"/>
            </w:pPr>
            <w:r w:rsidRPr="00BA5FBD">
              <w:t>b) Utan hinder av bestämmel</w:t>
            </w:r>
            <w:r>
              <w:softHyphen/>
            </w:r>
            <w:r w:rsidRPr="00BA5FBD">
              <w:t>serna i punkt 5, ska ett ärende inte hänskjutas till skiljeförfarande om de behöriga myndigheterna i de avtalsslutande staterna har överens</w:t>
            </w:r>
            <w:r>
              <w:softHyphen/>
            </w:r>
            <w:r w:rsidRPr="00BA5FBD">
              <w:t>kommit att ärendet inte är lämpligt att avgöras genom skiljeförfarande.</w:t>
            </w:r>
          </w:p>
        </w:tc>
      </w:tr>
      <w:tr w:rsidR="003E7EC8" w:rsidRPr="006646FC" w14:paraId="16BFAF36" w14:textId="77777777" w:rsidTr="003E7EC8">
        <w:tc>
          <w:tcPr>
            <w:tcW w:w="2500" w:type="pct"/>
            <w:shd w:val="clear" w:color="auto" w:fill="auto"/>
            <w:tcMar>
              <w:left w:w="0" w:type="dxa"/>
            </w:tcMar>
          </w:tcPr>
          <w:p w14:paraId="1DA36986" w14:textId="77777777" w:rsidR="003E7EC8" w:rsidRPr="001822D3" w:rsidRDefault="003E7EC8" w:rsidP="003E7EC8">
            <w:pPr>
              <w:pStyle w:val="Brdtextmedindrag"/>
            </w:pPr>
          </w:p>
        </w:tc>
        <w:tc>
          <w:tcPr>
            <w:tcW w:w="2500" w:type="pct"/>
            <w:shd w:val="clear" w:color="auto" w:fill="auto"/>
            <w:tcMar>
              <w:right w:w="0" w:type="dxa"/>
            </w:tcMar>
          </w:tcPr>
          <w:p w14:paraId="2113FC38" w14:textId="77777777" w:rsidR="003E7EC8" w:rsidRPr="00BA5FBD" w:rsidRDefault="003E7EC8" w:rsidP="003E7EC8">
            <w:pPr>
              <w:pStyle w:val="Brdtextmedindrag"/>
            </w:pPr>
          </w:p>
        </w:tc>
      </w:tr>
      <w:tr w:rsidR="003E7EC8" w:rsidRPr="006646FC" w14:paraId="534D1D85" w14:textId="77777777" w:rsidTr="003E7EC8">
        <w:tc>
          <w:tcPr>
            <w:tcW w:w="2500" w:type="pct"/>
            <w:shd w:val="clear" w:color="auto" w:fill="auto"/>
            <w:tcMar>
              <w:left w:w="0" w:type="dxa"/>
            </w:tcMar>
          </w:tcPr>
          <w:p w14:paraId="52B16D4D" w14:textId="77777777" w:rsidR="003E7EC8" w:rsidRPr="00571858" w:rsidRDefault="003E7EC8" w:rsidP="003E7EC8">
            <w:pPr>
              <w:pStyle w:val="Brdtextmedindrag"/>
              <w:ind w:firstLine="0"/>
              <w:rPr>
                <w:i/>
                <w:iCs/>
                <w:lang w:val="en-GB"/>
              </w:rPr>
            </w:pPr>
            <w:r w:rsidRPr="006646FC">
              <w:rPr>
                <w:lang w:val="en-GB"/>
              </w:rPr>
              <w:t>------------------------------------------</w:t>
            </w:r>
          </w:p>
        </w:tc>
        <w:tc>
          <w:tcPr>
            <w:tcW w:w="2500" w:type="pct"/>
            <w:shd w:val="clear" w:color="auto" w:fill="auto"/>
            <w:tcMar>
              <w:right w:w="0" w:type="dxa"/>
            </w:tcMar>
          </w:tcPr>
          <w:p w14:paraId="7BBB1622" w14:textId="77777777" w:rsidR="003E7EC8" w:rsidRPr="00571858" w:rsidRDefault="003E7EC8" w:rsidP="003E7EC8">
            <w:pPr>
              <w:pStyle w:val="Brdtextmedindrag"/>
              <w:ind w:firstLine="0"/>
              <w:rPr>
                <w:i/>
                <w:iCs/>
              </w:rPr>
            </w:pPr>
            <w:r w:rsidRPr="00BA5FBD">
              <w:t>------------------------------------------</w:t>
            </w:r>
          </w:p>
        </w:tc>
      </w:tr>
      <w:tr w:rsidR="003E7EC8" w:rsidRPr="006646FC" w14:paraId="2210BF3C" w14:textId="77777777" w:rsidTr="003E7EC8">
        <w:tc>
          <w:tcPr>
            <w:tcW w:w="2500" w:type="pct"/>
            <w:shd w:val="clear" w:color="auto" w:fill="auto"/>
            <w:tcMar>
              <w:left w:w="0" w:type="dxa"/>
            </w:tcMar>
          </w:tcPr>
          <w:p w14:paraId="50726B3B" w14:textId="77777777" w:rsidR="003E7EC8" w:rsidRPr="006646FC" w:rsidRDefault="003E7EC8" w:rsidP="003E7EC8">
            <w:pPr>
              <w:pStyle w:val="Brdtextmedindrag"/>
              <w:rPr>
                <w:lang w:val="en-GB"/>
              </w:rPr>
            </w:pPr>
          </w:p>
        </w:tc>
        <w:tc>
          <w:tcPr>
            <w:tcW w:w="2500" w:type="pct"/>
            <w:shd w:val="clear" w:color="auto" w:fill="auto"/>
            <w:tcMar>
              <w:right w:w="0" w:type="dxa"/>
            </w:tcMar>
          </w:tcPr>
          <w:p w14:paraId="50889032" w14:textId="77777777" w:rsidR="003E7EC8" w:rsidRPr="00BA5FBD" w:rsidRDefault="003E7EC8" w:rsidP="003E7EC8">
            <w:pPr>
              <w:pStyle w:val="Brdtextmedindrag"/>
            </w:pPr>
          </w:p>
        </w:tc>
      </w:tr>
      <w:tr w:rsidR="003E7EC8" w:rsidRPr="006646FC" w14:paraId="06FD6A8E" w14:textId="77777777" w:rsidTr="003E7EC8">
        <w:tc>
          <w:tcPr>
            <w:tcW w:w="2500" w:type="pct"/>
            <w:shd w:val="clear" w:color="auto" w:fill="auto"/>
            <w:tcMar>
              <w:left w:w="0" w:type="dxa"/>
            </w:tcMar>
          </w:tcPr>
          <w:p w14:paraId="778517F1" w14:textId="77777777" w:rsidR="003E7EC8" w:rsidRPr="006646FC" w:rsidRDefault="003E7EC8" w:rsidP="003E7EC8">
            <w:pPr>
              <w:pStyle w:val="Brdtextmedindrag"/>
              <w:ind w:firstLine="0"/>
            </w:pPr>
            <w:r>
              <w:rPr>
                <w:b/>
                <w:bCs/>
                <w:lang w:val="en-GB"/>
              </w:rPr>
              <w:t>Article 27</w:t>
            </w:r>
          </w:p>
        </w:tc>
        <w:tc>
          <w:tcPr>
            <w:tcW w:w="2500" w:type="pct"/>
            <w:shd w:val="clear" w:color="auto" w:fill="auto"/>
            <w:tcMar>
              <w:right w:w="0" w:type="dxa"/>
            </w:tcMar>
          </w:tcPr>
          <w:p w14:paraId="47F46CC4" w14:textId="77777777" w:rsidR="003E7EC8" w:rsidRPr="00BA5FBD" w:rsidRDefault="003E7EC8" w:rsidP="003E7EC8">
            <w:pPr>
              <w:pStyle w:val="Brdtextmedindrag"/>
              <w:ind w:firstLine="0"/>
            </w:pPr>
            <w:r>
              <w:rPr>
                <w:b/>
                <w:bCs/>
              </w:rPr>
              <w:t>Artikel 27</w:t>
            </w:r>
          </w:p>
        </w:tc>
      </w:tr>
      <w:tr w:rsidR="003E7EC8" w:rsidRPr="006646FC" w14:paraId="2AE6406E" w14:textId="77777777" w:rsidTr="003E7EC8">
        <w:tc>
          <w:tcPr>
            <w:tcW w:w="2500" w:type="pct"/>
            <w:shd w:val="clear" w:color="auto" w:fill="auto"/>
            <w:tcMar>
              <w:left w:w="0" w:type="dxa"/>
            </w:tcMar>
          </w:tcPr>
          <w:p w14:paraId="42ED8AC6" w14:textId="77777777" w:rsidR="003E7EC8" w:rsidRPr="006646FC" w:rsidRDefault="003E7EC8" w:rsidP="003E7EC8">
            <w:pPr>
              <w:pStyle w:val="Brdtextmedindrag"/>
              <w:ind w:firstLine="0"/>
            </w:pPr>
          </w:p>
        </w:tc>
        <w:tc>
          <w:tcPr>
            <w:tcW w:w="2500" w:type="pct"/>
            <w:shd w:val="clear" w:color="auto" w:fill="auto"/>
            <w:tcMar>
              <w:right w:w="0" w:type="dxa"/>
            </w:tcMar>
          </w:tcPr>
          <w:p w14:paraId="2DF1A8D2" w14:textId="77777777" w:rsidR="003E7EC8" w:rsidRPr="00BA5FBD" w:rsidRDefault="003E7EC8" w:rsidP="003E7EC8">
            <w:pPr>
              <w:pStyle w:val="Brdtextmedindrag"/>
              <w:ind w:firstLine="0"/>
            </w:pPr>
          </w:p>
        </w:tc>
      </w:tr>
      <w:tr w:rsidR="003E7EC8" w:rsidRPr="006646FC" w14:paraId="0D0A50B3" w14:textId="77777777" w:rsidTr="003E7EC8">
        <w:tc>
          <w:tcPr>
            <w:tcW w:w="2500" w:type="pct"/>
            <w:shd w:val="clear" w:color="auto" w:fill="auto"/>
            <w:tcMar>
              <w:left w:w="0" w:type="dxa"/>
            </w:tcMar>
          </w:tcPr>
          <w:p w14:paraId="5E428204" w14:textId="77777777" w:rsidR="003E7EC8" w:rsidRPr="006646FC" w:rsidRDefault="003E7EC8" w:rsidP="003E7EC8">
            <w:pPr>
              <w:pStyle w:val="Brdtextmedindrag"/>
              <w:ind w:firstLine="0"/>
            </w:pPr>
            <w:r>
              <w:rPr>
                <w:i/>
                <w:iCs/>
                <w:u w:val="single"/>
                <w:lang w:val="en-GB"/>
              </w:rPr>
              <w:t>Preferential regimes</w:t>
            </w:r>
          </w:p>
        </w:tc>
        <w:tc>
          <w:tcPr>
            <w:tcW w:w="2500" w:type="pct"/>
            <w:shd w:val="clear" w:color="auto" w:fill="auto"/>
            <w:tcMar>
              <w:right w:w="0" w:type="dxa"/>
            </w:tcMar>
          </w:tcPr>
          <w:p w14:paraId="3882CD4A" w14:textId="77777777" w:rsidR="003E7EC8" w:rsidRPr="00BA5FBD" w:rsidRDefault="003E7EC8" w:rsidP="003E7EC8">
            <w:pPr>
              <w:pStyle w:val="Brdtextmedindrag"/>
              <w:ind w:firstLine="0"/>
            </w:pPr>
            <w:r w:rsidRPr="0010336D">
              <w:rPr>
                <w:i/>
                <w:iCs/>
                <w:u w:val="single"/>
              </w:rPr>
              <w:t>Förmånliga skatteregimer</w:t>
            </w:r>
          </w:p>
        </w:tc>
      </w:tr>
      <w:tr w:rsidR="003E7EC8" w:rsidRPr="006646FC" w14:paraId="3BE4307D" w14:textId="77777777" w:rsidTr="003E7EC8">
        <w:tc>
          <w:tcPr>
            <w:tcW w:w="2500" w:type="pct"/>
            <w:shd w:val="clear" w:color="auto" w:fill="auto"/>
            <w:tcMar>
              <w:left w:w="0" w:type="dxa"/>
            </w:tcMar>
          </w:tcPr>
          <w:p w14:paraId="5FC69B12" w14:textId="77777777" w:rsidR="003E7EC8" w:rsidRPr="006E233C" w:rsidRDefault="003E7EC8" w:rsidP="003E7EC8">
            <w:pPr>
              <w:pStyle w:val="Brdtextmedindrag"/>
              <w:ind w:firstLine="0"/>
              <w:rPr>
                <w:b/>
                <w:bCs/>
                <w:lang w:val="en-GB"/>
              </w:rPr>
            </w:pPr>
          </w:p>
        </w:tc>
        <w:tc>
          <w:tcPr>
            <w:tcW w:w="2500" w:type="pct"/>
            <w:shd w:val="clear" w:color="auto" w:fill="auto"/>
            <w:tcMar>
              <w:right w:w="0" w:type="dxa"/>
            </w:tcMar>
          </w:tcPr>
          <w:p w14:paraId="6137FCA5" w14:textId="77777777" w:rsidR="003E7EC8" w:rsidRPr="006E233C" w:rsidRDefault="003E7EC8" w:rsidP="003E7EC8">
            <w:pPr>
              <w:pStyle w:val="Brdtextmedindrag"/>
              <w:ind w:firstLine="0"/>
              <w:rPr>
                <w:b/>
                <w:bCs/>
              </w:rPr>
            </w:pPr>
          </w:p>
        </w:tc>
      </w:tr>
      <w:tr w:rsidR="003E7EC8" w:rsidRPr="006646FC" w14:paraId="31775457" w14:textId="77777777" w:rsidTr="003E7EC8">
        <w:tc>
          <w:tcPr>
            <w:tcW w:w="2500" w:type="pct"/>
            <w:shd w:val="clear" w:color="auto" w:fill="auto"/>
            <w:tcMar>
              <w:left w:w="0" w:type="dxa"/>
            </w:tcMar>
          </w:tcPr>
          <w:p w14:paraId="3C25107D" w14:textId="77777777" w:rsidR="003E7EC8" w:rsidRPr="00197AC1" w:rsidRDefault="003E7EC8" w:rsidP="003E7EC8">
            <w:pPr>
              <w:pStyle w:val="Brdtextmedindrag"/>
              <w:rPr>
                <w:lang w:val="en-GB"/>
              </w:rPr>
            </w:pPr>
            <w:r w:rsidRPr="00197AC1">
              <w:rPr>
                <w:lang w:val="en-GB"/>
              </w:rPr>
              <w:t>Notwithstanding any other pro</w:t>
            </w:r>
            <w:r w:rsidRPr="00197AC1">
              <w:rPr>
                <w:lang w:val="en-GB"/>
              </w:rPr>
              <w:softHyphen/>
              <w:t>visions of this Convention, where</w:t>
            </w:r>
          </w:p>
        </w:tc>
        <w:tc>
          <w:tcPr>
            <w:tcW w:w="2500" w:type="pct"/>
            <w:shd w:val="clear" w:color="auto" w:fill="auto"/>
            <w:tcMar>
              <w:right w:w="0" w:type="dxa"/>
            </w:tcMar>
          </w:tcPr>
          <w:p w14:paraId="74F66685" w14:textId="77777777" w:rsidR="003E7EC8" w:rsidRPr="00197AC1" w:rsidRDefault="003E7EC8" w:rsidP="003E7EC8">
            <w:pPr>
              <w:pStyle w:val="Brdtextmedindrag"/>
            </w:pPr>
            <w:r w:rsidRPr="00197AC1">
              <w:t>Utan hinder av övriga bestäm</w:t>
            </w:r>
            <w:r w:rsidRPr="00197AC1">
              <w:softHyphen/>
              <w:t>melser i detta avtal, ska för det fall</w:t>
            </w:r>
          </w:p>
          <w:p w14:paraId="2BC7F7BA" w14:textId="77777777" w:rsidR="003E7EC8" w:rsidRPr="00197AC1" w:rsidRDefault="003E7EC8" w:rsidP="003E7EC8">
            <w:pPr>
              <w:pStyle w:val="Brdtextmedindrag"/>
            </w:pPr>
          </w:p>
        </w:tc>
      </w:tr>
      <w:tr w:rsidR="003E7EC8" w:rsidRPr="006646FC" w14:paraId="7B6972DD" w14:textId="77777777" w:rsidTr="003E7EC8">
        <w:tc>
          <w:tcPr>
            <w:tcW w:w="2500" w:type="pct"/>
            <w:shd w:val="clear" w:color="auto" w:fill="auto"/>
            <w:tcMar>
              <w:left w:w="0" w:type="dxa"/>
            </w:tcMar>
          </w:tcPr>
          <w:p w14:paraId="49EB692B" w14:textId="77777777" w:rsidR="003E7EC8" w:rsidRPr="00197AC1" w:rsidRDefault="003E7EC8" w:rsidP="003E7EC8">
            <w:pPr>
              <w:pStyle w:val="Brdtextmedindrag"/>
              <w:rPr>
                <w:lang w:val="en-GB"/>
              </w:rPr>
            </w:pPr>
            <w:r w:rsidRPr="00197AC1">
              <w:rPr>
                <w:lang w:val="en-GB"/>
              </w:rPr>
              <w:t>a)</w:t>
            </w:r>
            <w:r>
              <w:rPr>
                <w:lang w:val="en-GB"/>
              </w:rPr>
              <w:t> </w:t>
            </w:r>
            <w:r w:rsidRPr="00197AC1">
              <w:rPr>
                <w:lang w:val="en-GB"/>
              </w:rPr>
              <w:t>a company that is a resident of a Contracting State derives its income primarily from other States</w:t>
            </w:r>
          </w:p>
        </w:tc>
        <w:tc>
          <w:tcPr>
            <w:tcW w:w="2500" w:type="pct"/>
            <w:shd w:val="clear" w:color="auto" w:fill="auto"/>
            <w:tcMar>
              <w:right w:w="0" w:type="dxa"/>
            </w:tcMar>
          </w:tcPr>
          <w:p w14:paraId="672E6F1C" w14:textId="77777777" w:rsidR="003E7EC8" w:rsidRPr="00197AC1" w:rsidRDefault="003E7EC8" w:rsidP="003E7EC8">
            <w:pPr>
              <w:pStyle w:val="Brdtextmedindrag"/>
            </w:pPr>
            <w:r w:rsidRPr="00197AC1">
              <w:t>a)</w:t>
            </w:r>
            <w:r>
              <w:t> </w:t>
            </w:r>
            <w:r w:rsidRPr="00197AC1">
              <w:t>bolag med hemvist i en avtals</w:t>
            </w:r>
            <w:r>
              <w:softHyphen/>
            </w:r>
            <w:r w:rsidRPr="00197AC1">
              <w:t>slutande stat huvudsakligen för</w:t>
            </w:r>
            <w:r>
              <w:softHyphen/>
            </w:r>
            <w:r w:rsidRPr="00197AC1">
              <w:t>värvar sina inkomster från andra stater</w:t>
            </w:r>
          </w:p>
        </w:tc>
      </w:tr>
      <w:tr w:rsidR="003E7EC8" w:rsidRPr="006646FC" w14:paraId="6EF15443" w14:textId="77777777" w:rsidTr="003E7EC8">
        <w:tc>
          <w:tcPr>
            <w:tcW w:w="2500" w:type="pct"/>
            <w:shd w:val="clear" w:color="auto" w:fill="auto"/>
            <w:tcMar>
              <w:left w:w="0" w:type="dxa"/>
            </w:tcMar>
          </w:tcPr>
          <w:p w14:paraId="1768857E" w14:textId="77777777" w:rsidR="003E7EC8" w:rsidRPr="00197AC1" w:rsidRDefault="003E7EC8" w:rsidP="003E7EC8">
            <w:pPr>
              <w:pStyle w:val="Brdtextmedindrag"/>
              <w:rPr>
                <w:lang w:val="en-GB"/>
              </w:rPr>
            </w:pPr>
            <w:r w:rsidRPr="00197AC1">
              <w:rPr>
                <w:lang w:val="en-GB"/>
              </w:rPr>
              <w:t>(i)</w:t>
            </w:r>
            <w:r>
              <w:rPr>
                <w:lang w:val="en-GB"/>
              </w:rPr>
              <w:t> </w:t>
            </w:r>
            <w:r w:rsidRPr="00197AC1">
              <w:rPr>
                <w:lang w:val="en-GB"/>
              </w:rPr>
              <w:t>from shipping and financial activities, or</w:t>
            </w:r>
          </w:p>
        </w:tc>
        <w:tc>
          <w:tcPr>
            <w:tcW w:w="2500" w:type="pct"/>
            <w:shd w:val="clear" w:color="auto" w:fill="auto"/>
            <w:tcMar>
              <w:right w:w="0" w:type="dxa"/>
            </w:tcMar>
          </w:tcPr>
          <w:p w14:paraId="1FD5FA55" w14:textId="77777777" w:rsidR="003E7EC8" w:rsidRPr="00197AC1" w:rsidRDefault="003E7EC8" w:rsidP="003E7EC8">
            <w:pPr>
              <w:pStyle w:val="Brdtextmedindrag"/>
            </w:pPr>
            <w:r w:rsidRPr="00197AC1">
              <w:t>1)</w:t>
            </w:r>
            <w:r>
              <w:t> </w:t>
            </w:r>
            <w:r w:rsidRPr="00197AC1">
              <w:t>från sjöfarts- och finans</w:t>
            </w:r>
            <w:r w:rsidRPr="00197AC1">
              <w:softHyphen/>
              <w:t>verksamhet, eller</w:t>
            </w:r>
          </w:p>
        </w:tc>
      </w:tr>
      <w:tr w:rsidR="003E7EC8" w:rsidRPr="006646FC" w14:paraId="05FD5FB7" w14:textId="77777777" w:rsidTr="003E7EC8">
        <w:tc>
          <w:tcPr>
            <w:tcW w:w="2500" w:type="pct"/>
            <w:shd w:val="clear" w:color="auto" w:fill="auto"/>
            <w:tcMar>
              <w:left w:w="0" w:type="dxa"/>
            </w:tcMar>
          </w:tcPr>
          <w:p w14:paraId="3B3A6FD2" w14:textId="77777777" w:rsidR="003E7EC8" w:rsidRPr="00197AC1" w:rsidRDefault="003E7EC8" w:rsidP="003E7EC8">
            <w:pPr>
              <w:pStyle w:val="Brdtextmedindrag"/>
              <w:rPr>
                <w:lang w:val="en-GB"/>
              </w:rPr>
            </w:pPr>
            <w:r w:rsidRPr="00197AC1">
              <w:rPr>
                <w:lang w:val="en-GB"/>
              </w:rPr>
              <w:t>(ii)</w:t>
            </w:r>
            <w:r>
              <w:rPr>
                <w:lang w:val="en-GB"/>
              </w:rPr>
              <w:t> </w:t>
            </w:r>
            <w:r w:rsidRPr="00197AC1">
              <w:rPr>
                <w:lang w:val="en-GB"/>
              </w:rPr>
              <w:t>from being the headquarters or co-ordination centre for, or from being an entity providing adminis</w:t>
            </w:r>
            <w:r w:rsidRPr="00197AC1">
              <w:rPr>
                <w:lang w:val="en-GB"/>
              </w:rPr>
              <w:softHyphen/>
            </w:r>
            <w:r w:rsidRPr="00197AC1">
              <w:rPr>
                <w:lang w:val="en-GB"/>
              </w:rPr>
              <w:lastRenderedPageBreak/>
              <w:t>trative services or other support to, a group of companies which carry on business primarily in other States; and</w:t>
            </w:r>
          </w:p>
        </w:tc>
        <w:tc>
          <w:tcPr>
            <w:tcW w:w="2500" w:type="pct"/>
            <w:shd w:val="clear" w:color="auto" w:fill="auto"/>
            <w:tcMar>
              <w:right w:w="0" w:type="dxa"/>
            </w:tcMar>
          </w:tcPr>
          <w:p w14:paraId="4BE0B144" w14:textId="77777777" w:rsidR="003E7EC8" w:rsidRPr="00197AC1" w:rsidRDefault="003E7EC8" w:rsidP="003E7EC8">
            <w:pPr>
              <w:pStyle w:val="Brdtextmedindrag"/>
            </w:pPr>
            <w:r w:rsidRPr="00197AC1">
              <w:lastRenderedPageBreak/>
              <w:t>2)</w:t>
            </w:r>
            <w:r>
              <w:t> </w:t>
            </w:r>
            <w:r w:rsidRPr="00197AC1">
              <w:t xml:space="preserve">genom att vara huvudkontor, </w:t>
            </w:r>
            <w:proofErr w:type="spellStart"/>
            <w:r w:rsidRPr="00197AC1">
              <w:t>coordination</w:t>
            </w:r>
            <w:proofErr w:type="spellEnd"/>
            <w:r w:rsidRPr="00197AC1">
              <w:t xml:space="preserve"> </w:t>
            </w:r>
            <w:proofErr w:type="spellStart"/>
            <w:r w:rsidRPr="00197AC1">
              <w:t>centre</w:t>
            </w:r>
            <w:proofErr w:type="spellEnd"/>
            <w:r w:rsidRPr="00197AC1">
              <w:t xml:space="preserve"> eller en enhet som tillhandahåller administrativa </w:t>
            </w:r>
            <w:r w:rsidRPr="00197AC1">
              <w:lastRenderedPageBreak/>
              <w:t>eller andra tjänster till en grupp av bolag som bedriver rörelse huvud</w:t>
            </w:r>
            <w:r w:rsidRPr="00197AC1">
              <w:softHyphen/>
              <w:t>sakligen i andra stater, och</w:t>
            </w:r>
          </w:p>
        </w:tc>
      </w:tr>
      <w:tr w:rsidR="003E7EC8" w:rsidRPr="006E233C" w14:paraId="7393AF6A" w14:textId="77777777" w:rsidTr="003E7EC8">
        <w:tc>
          <w:tcPr>
            <w:tcW w:w="2500" w:type="pct"/>
            <w:shd w:val="clear" w:color="auto" w:fill="auto"/>
            <w:tcMar>
              <w:left w:w="0" w:type="dxa"/>
            </w:tcMar>
          </w:tcPr>
          <w:p w14:paraId="644D9312" w14:textId="77777777" w:rsidR="003E7EC8" w:rsidRPr="00197AC1" w:rsidRDefault="003E7EC8" w:rsidP="003E7EC8">
            <w:pPr>
              <w:pStyle w:val="Brdtextmedindrag"/>
              <w:rPr>
                <w:lang w:val="en-GB"/>
              </w:rPr>
            </w:pPr>
            <w:r w:rsidRPr="00197AC1">
              <w:rPr>
                <w:lang w:val="en-GB"/>
              </w:rPr>
              <w:lastRenderedPageBreak/>
              <w:t>b)</w:t>
            </w:r>
            <w:r>
              <w:rPr>
                <w:lang w:val="en-GB"/>
              </w:rPr>
              <w:t> </w:t>
            </w:r>
            <w:r w:rsidRPr="00197AC1">
              <w:rPr>
                <w:lang w:val="en-GB"/>
              </w:rPr>
              <w:t>under a preferential regime, such income bears a significantly lower tax than income from similar activities carried out within that State or than income from being the headquarters, co-ordination centre or similar entity providing adminis</w:t>
            </w:r>
            <w:r w:rsidRPr="00197AC1">
              <w:rPr>
                <w:lang w:val="en-GB"/>
              </w:rPr>
              <w:softHyphen/>
              <w:t>trative services or other support to a group of companies which carry on business in that State, as the case may be,</w:t>
            </w:r>
          </w:p>
        </w:tc>
        <w:tc>
          <w:tcPr>
            <w:tcW w:w="2500" w:type="pct"/>
            <w:shd w:val="clear" w:color="auto" w:fill="auto"/>
            <w:tcMar>
              <w:right w:w="0" w:type="dxa"/>
            </w:tcMar>
          </w:tcPr>
          <w:p w14:paraId="0F0FFE19" w14:textId="77777777" w:rsidR="003E7EC8" w:rsidRPr="00197AC1" w:rsidRDefault="003E7EC8" w:rsidP="003E7EC8">
            <w:pPr>
              <w:pStyle w:val="Brdtextmedindrag"/>
            </w:pPr>
            <w:r w:rsidRPr="00197AC1">
              <w:t>b)</w:t>
            </w:r>
            <w:r>
              <w:t> </w:t>
            </w:r>
            <w:r w:rsidRPr="00197AC1">
              <w:t>sådan inkomst enligt en förmånlig skatteregim beskattas väsentligt lägre enligt lagstift</w:t>
            </w:r>
            <w:r w:rsidRPr="00197AC1">
              <w:softHyphen/>
              <w:t>ningen i denna stat än inkomster från liknande verksamhet som be</w:t>
            </w:r>
            <w:r>
              <w:softHyphen/>
            </w:r>
            <w:r w:rsidRPr="00197AC1">
              <w:t xml:space="preserve">drivs inom denna stat eller genom att vara huvudkontor, </w:t>
            </w:r>
            <w:proofErr w:type="spellStart"/>
            <w:r w:rsidRPr="00197AC1">
              <w:t>coordination</w:t>
            </w:r>
            <w:proofErr w:type="spellEnd"/>
            <w:r w:rsidRPr="00197AC1">
              <w:t xml:space="preserve"> </w:t>
            </w:r>
            <w:proofErr w:type="spellStart"/>
            <w:r w:rsidRPr="00197AC1">
              <w:t>centre</w:t>
            </w:r>
            <w:proofErr w:type="spellEnd"/>
            <w:r w:rsidRPr="00197AC1">
              <w:t xml:space="preserve"> eller liknande enhet som tillhandahåller administrativa eller andra tjänster till en grupp av bolag som bedriver rörelse i denna stat,</w:t>
            </w:r>
          </w:p>
        </w:tc>
      </w:tr>
      <w:tr w:rsidR="003E7EC8" w:rsidRPr="006E233C" w14:paraId="3FBE55A8" w14:textId="77777777" w:rsidTr="003E7EC8">
        <w:tc>
          <w:tcPr>
            <w:tcW w:w="2500" w:type="pct"/>
            <w:shd w:val="clear" w:color="auto" w:fill="auto"/>
            <w:tcMar>
              <w:left w:w="0" w:type="dxa"/>
            </w:tcMar>
          </w:tcPr>
          <w:p w14:paraId="03BD6767" w14:textId="77777777" w:rsidR="003E7EC8" w:rsidRPr="00197AC1" w:rsidRDefault="003E7EC8" w:rsidP="003E7EC8">
            <w:pPr>
              <w:pStyle w:val="Brdtextmedindrag"/>
              <w:rPr>
                <w:lang w:val="en-GB"/>
              </w:rPr>
            </w:pPr>
            <w:r w:rsidRPr="00197AC1">
              <w:rPr>
                <w:lang w:val="en-GB"/>
              </w:rPr>
              <w:t>any provisions of this Conven</w:t>
            </w:r>
            <w:r w:rsidRPr="00197AC1">
              <w:rPr>
                <w:lang w:val="en-GB"/>
              </w:rPr>
              <w:softHyphen/>
              <w:t>tion conferring an exemption or a reduction of tax shall not apply to the income of such company and paragraph 2 of Article 10 and Article 21 shall not apply to the dividends paid by such company.</w:t>
            </w:r>
          </w:p>
        </w:tc>
        <w:tc>
          <w:tcPr>
            <w:tcW w:w="2500" w:type="pct"/>
            <w:shd w:val="clear" w:color="auto" w:fill="auto"/>
            <w:tcMar>
              <w:right w:w="0" w:type="dxa"/>
            </w:tcMar>
          </w:tcPr>
          <w:p w14:paraId="1434917E" w14:textId="77777777" w:rsidR="003E7EC8" w:rsidRPr="00197AC1" w:rsidRDefault="003E7EC8" w:rsidP="003E7EC8">
            <w:pPr>
              <w:pStyle w:val="Brdtextmedindrag"/>
            </w:pPr>
            <w:r w:rsidRPr="00197AC1">
              <w:t>de bestämmelser i detta avtal som medger undantag från eller ned</w:t>
            </w:r>
            <w:r>
              <w:softHyphen/>
            </w:r>
            <w:r w:rsidRPr="00197AC1">
              <w:t>sättning av skatt inte tillämpas på inkomst som sådant bolag för</w:t>
            </w:r>
            <w:r>
              <w:softHyphen/>
            </w:r>
            <w:r w:rsidRPr="00197AC1">
              <w:t>värvar och inte heller ska artikel 10 punkt 2 eller artikel 21 tillämpas på utdelning som betalas av sådant bolag.</w:t>
            </w:r>
          </w:p>
        </w:tc>
      </w:tr>
      <w:tr w:rsidR="003E7EC8" w:rsidRPr="006E233C" w14:paraId="299BAB5E" w14:textId="77777777" w:rsidTr="003E7EC8">
        <w:tc>
          <w:tcPr>
            <w:tcW w:w="2500" w:type="pct"/>
            <w:shd w:val="clear" w:color="auto" w:fill="auto"/>
            <w:tcMar>
              <w:left w:w="0" w:type="dxa"/>
            </w:tcMar>
          </w:tcPr>
          <w:p w14:paraId="03E8E16E" w14:textId="77777777" w:rsidR="003E7EC8" w:rsidRPr="001822D3" w:rsidRDefault="003E7EC8" w:rsidP="003E7EC8">
            <w:pPr>
              <w:pStyle w:val="Brdtextmedindrag"/>
            </w:pPr>
          </w:p>
        </w:tc>
        <w:tc>
          <w:tcPr>
            <w:tcW w:w="2500" w:type="pct"/>
            <w:shd w:val="clear" w:color="auto" w:fill="auto"/>
            <w:tcMar>
              <w:right w:w="0" w:type="dxa"/>
            </w:tcMar>
          </w:tcPr>
          <w:p w14:paraId="181CF2CF" w14:textId="77777777" w:rsidR="003E7EC8" w:rsidRPr="006E233C" w:rsidRDefault="003E7EC8" w:rsidP="003E7EC8">
            <w:pPr>
              <w:pStyle w:val="Brdtextmedindrag"/>
            </w:pPr>
          </w:p>
        </w:tc>
      </w:tr>
      <w:tr w:rsidR="003E7EC8" w:rsidRPr="006E233C" w14:paraId="6C79E87F" w14:textId="77777777" w:rsidTr="003E7EC8">
        <w:tc>
          <w:tcPr>
            <w:tcW w:w="2500" w:type="pct"/>
            <w:shd w:val="clear" w:color="auto" w:fill="auto"/>
            <w:tcMar>
              <w:left w:w="0" w:type="dxa"/>
            </w:tcMar>
          </w:tcPr>
          <w:p w14:paraId="540A0984" w14:textId="77777777" w:rsidR="003E7EC8" w:rsidRPr="006E233C" w:rsidRDefault="003E7EC8" w:rsidP="003E7EC8">
            <w:pPr>
              <w:pStyle w:val="Brdtextmedindrag"/>
              <w:ind w:firstLine="0"/>
              <w:rPr>
                <w:lang w:val="en-GB"/>
              </w:rPr>
            </w:pPr>
            <w:r w:rsidRPr="00523F9D">
              <w:rPr>
                <w:b/>
                <w:bCs/>
                <w:i/>
                <w:iCs/>
                <w:lang w:val="en-GB"/>
              </w:rPr>
              <w:t>Article 27A</w:t>
            </w:r>
            <w:r w:rsidRPr="0085260C">
              <w:rPr>
                <w:rStyle w:val="Fotnotsreferens"/>
                <w:lang w:val="en-GB"/>
              </w:rPr>
              <w:footnoteReference w:id="8"/>
            </w:r>
          </w:p>
        </w:tc>
        <w:tc>
          <w:tcPr>
            <w:tcW w:w="2500" w:type="pct"/>
            <w:shd w:val="clear" w:color="auto" w:fill="auto"/>
            <w:tcMar>
              <w:right w:w="0" w:type="dxa"/>
            </w:tcMar>
          </w:tcPr>
          <w:p w14:paraId="201BFB06" w14:textId="77777777" w:rsidR="003E7EC8" w:rsidRPr="006E233C" w:rsidRDefault="003E7EC8" w:rsidP="003E7EC8">
            <w:pPr>
              <w:pStyle w:val="Brdtextmedindrag"/>
              <w:ind w:firstLine="0"/>
            </w:pPr>
            <w:r w:rsidRPr="00523F9D">
              <w:rPr>
                <w:b/>
                <w:bCs/>
                <w:i/>
                <w:iCs/>
              </w:rPr>
              <w:t>Artikel 27A</w:t>
            </w:r>
          </w:p>
        </w:tc>
      </w:tr>
      <w:tr w:rsidR="003E7EC8" w:rsidRPr="006E233C" w14:paraId="557D6CED" w14:textId="77777777" w:rsidTr="003E7EC8">
        <w:tc>
          <w:tcPr>
            <w:tcW w:w="2500" w:type="pct"/>
            <w:shd w:val="clear" w:color="auto" w:fill="auto"/>
            <w:tcMar>
              <w:left w:w="0" w:type="dxa"/>
            </w:tcMar>
          </w:tcPr>
          <w:p w14:paraId="1BD94FBE" w14:textId="77777777" w:rsidR="003E7EC8" w:rsidRPr="006E233C" w:rsidRDefault="003E7EC8" w:rsidP="003E7EC8">
            <w:pPr>
              <w:pStyle w:val="Brdtextmedindrag"/>
              <w:rPr>
                <w:lang w:val="en-GB"/>
              </w:rPr>
            </w:pPr>
          </w:p>
        </w:tc>
        <w:tc>
          <w:tcPr>
            <w:tcW w:w="2500" w:type="pct"/>
            <w:shd w:val="clear" w:color="auto" w:fill="auto"/>
            <w:tcMar>
              <w:right w:w="0" w:type="dxa"/>
            </w:tcMar>
          </w:tcPr>
          <w:p w14:paraId="7AD4EC62" w14:textId="77777777" w:rsidR="003E7EC8" w:rsidRPr="006E233C" w:rsidRDefault="003E7EC8" w:rsidP="003E7EC8">
            <w:pPr>
              <w:pStyle w:val="Brdtextmedindrag"/>
            </w:pPr>
          </w:p>
        </w:tc>
      </w:tr>
      <w:tr w:rsidR="003E7EC8" w:rsidRPr="006E233C" w14:paraId="0EA8CD73" w14:textId="77777777" w:rsidTr="003E7EC8">
        <w:tc>
          <w:tcPr>
            <w:tcW w:w="2500" w:type="pct"/>
            <w:shd w:val="clear" w:color="auto" w:fill="auto"/>
            <w:tcMar>
              <w:left w:w="0" w:type="dxa"/>
            </w:tcMar>
          </w:tcPr>
          <w:p w14:paraId="47C8ADB8" w14:textId="77777777" w:rsidR="003E7EC8" w:rsidRDefault="003E7EC8" w:rsidP="003E7EC8">
            <w:pPr>
              <w:pStyle w:val="Brdtextmedindrag"/>
              <w:ind w:firstLine="0"/>
            </w:pPr>
            <w:r w:rsidRPr="00523F9D">
              <w:rPr>
                <w:i/>
                <w:iCs/>
                <w:u w:val="single"/>
                <w:lang w:val="en-GB"/>
              </w:rPr>
              <w:t>Entitlement to benefits</w:t>
            </w:r>
          </w:p>
        </w:tc>
        <w:tc>
          <w:tcPr>
            <w:tcW w:w="2500" w:type="pct"/>
            <w:shd w:val="clear" w:color="auto" w:fill="auto"/>
            <w:tcMar>
              <w:right w:w="0" w:type="dxa"/>
            </w:tcMar>
          </w:tcPr>
          <w:p w14:paraId="78BD3BB7" w14:textId="77777777" w:rsidR="003E7EC8" w:rsidRPr="0010336D" w:rsidRDefault="003E7EC8" w:rsidP="003E7EC8">
            <w:pPr>
              <w:pStyle w:val="Brdtextmedindrag"/>
              <w:ind w:firstLine="0"/>
            </w:pPr>
            <w:r w:rsidRPr="00523F9D">
              <w:rPr>
                <w:i/>
                <w:iCs/>
                <w:u w:val="single"/>
              </w:rPr>
              <w:t>Rätt till förmåner</w:t>
            </w:r>
          </w:p>
        </w:tc>
      </w:tr>
      <w:tr w:rsidR="003E7EC8" w:rsidRPr="006646FC" w14:paraId="4BFA2162" w14:textId="77777777" w:rsidTr="003E7EC8">
        <w:tc>
          <w:tcPr>
            <w:tcW w:w="2500" w:type="pct"/>
            <w:shd w:val="clear" w:color="auto" w:fill="auto"/>
            <w:tcMar>
              <w:left w:w="0" w:type="dxa"/>
            </w:tcMar>
          </w:tcPr>
          <w:p w14:paraId="7CDE72E4" w14:textId="77777777" w:rsidR="003E7EC8" w:rsidRPr="00523F9D" w:rsidRDefault="003E7EC8" w:rsidP="003E7EC8">
            <w:pPr>
              <w:pStyle w:val="Brdtextmedindrag"/>
              <w:ind w:firstLine="0"/>
              <w:rPr>
                <w:b/>
                <w:bCs/>
                <w:i/>
                <w:iCs/>
              </w:rPr>
            </w:pPr>
          </w:p>
        </w:tc>
        <w:tc>
          <w:tcPr>
            <w:tcW w:w="2500" w:type="pct"/>
            <w:shd w:val="clear" w:color="auto" w:fill="auto"/>
            <w:tcMar>
              <w:right w:w="0" w:type="dxa"/>
            </w:tcMar>
          </w:tcPr>
          <w:p w14:paraId="7CEA84EB" w14:textId="77777777" w:rsidR="003E7EC8" w:rsidRPr="00523F9D" w:rsidRDefault="003E7EC8" w:rsidP="003E7EC8">
            <w:pPr>
              <w:pStyle w:val="Brdtextmedindrag"/>
              <w:ind w:firstLine="0"/>
              <w:rPr>
                <w:b/>
                <w:bCs/>
                <w:i/>
                <w:iCs/>
              </w:rPr>
            </w:pPr>
          </w:p>
        </w:tc>
      </w:tr>
      <w:tr w:rsidR="003E7EC8" w:rsidRPr="006646FC" w14:paraId="3FFFBBC9" w14:textId="77777777" w:rsidTr="003E7EC8">
        <w:tc>
          <w:tcPr>
            <w:tcW w:w="2500" w:type="pct"/>
            <w:shd w:val="clear" w:color="auto" w:fill="auto"/>
            <w:tcMar>
              <w:left w:w="0" w:type="dxa"/>
            </w:tcMar>
          </w:tcPr>
          <w:p w14:paraId="55DF89BD" w14:textId="77777777" w:rsidR="003E7EC8" w:rsidRPr="001822D3" w:rsidRDefault="003E7EC8" w:rsidP="003E7EC8">
            <w:pPr>
              <w:pStyle w:val="Brdtextmedindrag"/>
              <w:rPr>
                <w:i/>
                <w:iCs/>
                <w:lang w:val="en-GB"/>
              </w:rPr>
            </w:pPr>
            <w:r w:rsidRPr="00523F9D">
              <w:rPr>
                <w:i/>
                <w:iCs/>
                <w:lang w:val="en-GB"/>
              </w:rPr>
              <w:t>Notwithstanding the other pro</w:t>
            </w:r>
            <w:r w:rsidRPr="00523F9D">
              <w:rPr>
                <w:i/>
                <w:iCs/>
                <w:lang w:val="en-GB"/>
              </w:rPr>
              <w:softHyphen/>
              <w:t>visions of this Convention, a benefit under this Convention shall not be granted in respect of an item of income or capital gains if it is reasonable to conclude, having regard to all relevant facts and circumstances, that obtaining that benefit was one of the principal purposes of any arrangement or transaction that resulted directly or indirectly in that benefit, unless it is established that granting that bene</w:t>
            </w:r>
            <w:r>
              <w:rPr>
                <w:i/>
                <w:iCs/>
                <w:lang w:val="en-GB"/>
              </w:rPr>
              <w:softHyphen/>
            </w:r>
            <w:r w:rsidRPr="00523F9D">
              <w:rPr>
                <w:i/>
                <w:iCs/>
                <w:lang w:val="en-GB"/>
              </w:rPr>
              <w:t>fit in these circumstances would be in accordance with the object and purpose of the relevant provisions of this Convention.</w:t>
            </w:r>
          </w:p>
        </w:tc>
        <w:tc>
          <w:tcPr>
            <w:tcW w:w="2500" w:type="pct"/>
            <w:shd w:val="clear" w:color="auto" w:fill="auto"/>
            <w:tcMar>
              <w:right w:w="0" w:type="dxa"/>
            </w:tcMar>
          </w:tcPr>
          <w:p w14:paraId="7BB3E907" w14:textId="59079404" w:rsidR="003E7EC8" w:rsidRPr="00523F9D" w:rsidRDefault="003E7EC8" w:rsidP="003E7EC8">
            <w:pPr>
              <w:pStyle w:val="Brdtextmedindrag"/>
              <w:rPr>
                <w:i/>
                <w:iCs/>
              </w:rPr>
            </w:pPr>
            <w:r w:rsidRPr="00523F9D">
              <w:rPr>
                <w:i/>
                <w:iCs/>
              </w:rPr>
              <w:t>Utan hinder av övriga bestäm</w:t>
            </w:r>
            <w:r w:rsidRPr="00523F9D">
              <w:rPr>
                <w:i/>
                <w:iCs/>
              </w:rPr>
              <w:softHyphen/>
              <w:t>melser i detta avtal ska en förmån enligt avtalet inte ges i fråga om en inkomst</w:t>
            </w:r>
            <w:r w:rsidR="006756C5">
              <w:rPr>
                <w:i/>
                <w:iCs/>
              </w:rPr>
              <w:t xml:space="preserve"> eller kapitalvinst</w:t>
            </w:r>
            <w:r w:rsidRPr="00523F9D">
              <w:rPr>
                <w:i/>
                <w:iCs/>
              </w:rPr>
              <w:t>, om det med hänsyn till alla relevanta fakta och omständigheter rimligen kan antas att ett av de huvudsakliga syftena med det arrangemang eller den transaktion som direkt eller indirekt resulterade i fö</w:t>
            </w:r>
            <w:r>
              <w:rPr>
                <w:i/>
                <w:iCs/>
              </w:rPr>
              <w:t>r</w:t>
            </w:r>
            <w:r w:rsidRPr="00523F9D">
              <w:rPr>
                <w:i/>
                <w:iCs/>
              </w:rPr>
              <w:t xml:space="preserve">månen var att få förmånen, såvida det inte fastställs att det under </w:t>
            </w:r>
            <w:r w:rsidR="006756C5">
              <w:rPr>
                <w:i/>
                <w:iCs/>
              </w:rPr>
              <w:t>omständig</w:t>
            </w:r>
            <w:r w:rsidR="006756C5">
              <w:rPr>
                <w:i/>
                <w:iCs/>
              </w:rPr>
              <w:softHyphen/>
            </w:r>
            <w:r w:rsidRPr="00523F9D">
              <w:rPr>
                <w:i/>
                <w:iCs/>
              </w:rPr>
              <w:t>heterna är förenligt med de relevanta bestämmelsernas ända</w:t>
            </w:r>
            <w:r w:rsidR="006756C5">
              <w:rPr>
                <w:i/>
                <w:iCs/>
              </w:rPr>
              <w:softHyphen/>
            </w:r>
            <w:r w:rsidRPr="00523F9D">
              <w:rPr>
                <w:i/>
                <w:iCs/>
              </w:rPr>
              <w:t>mål och syfte att förmånen ges.</w:t>
            </w:r>
          </w:p>
        </w:tc>
      </w:tr>
      <w:tr w:rsidR="003E7EC8" w:rsidRPr="006646FC" w14:paraId="75AE5164" w14:textId="77777777" w:rsidTr="003E7EC8">
        <w:tc>
          <w:tcPr>
            <w:tcW w:w="2500" w:type="pct"/>
            <w:shd w:val="clear" w:color="auto" w:fill="auto"/>
            <w:tcMar>
              <w:left w:w="0" w:type="dxa"/>
            </w:tcMar>
          </w:tcPr>
          <w:p w14:paraId="50D3ECCE" w14:textId="77777777" w:rsidR="003E7EC8" w:rsidRPr="00523F9D" w:rsidRDefault="003E7EC8" w:rsidP="003E7EC8">
            <w:pPr>
              <w:pStyle w:val="Brdtextmedindrag"/>
              <w:ind w:firstLine="0"/>
              <w:rPr>
                <w:i/>
                <w:iCs/>
                <w:u w:val="single"/>
              </w:rPr>
            </w:pPr>
            <w:r w:rsidRPr="002E1C3F">
              <w:rPr>
                <w:lang w:val="en-GB"/>
              </w:rPr>
              <w:t>------------------------------------------</w:t>
            </w:r>
          </w:p>
        </w:tc>
        <w:tc>
          <w:tcPr>
            <w:tcW w:w="2500" w:type="pct"/>
            <w:shd w:val="clear" w:color="auto" w:fill="auto"/>
            <w:tcMar>
              <w:right w:w="0" w:type="dxa"/>
            </w:tcMar>
          </w:tcPr>
          <w:p w14:paraId="6D306C0E" w14:textId="77777777" w:rsidR="003E7EC8" w:rsidRPr="00523F9D" w:rsidRDefault="003E7EC8" w:rsidP="003E7EC8">
            <w:pPr>
              <w:pStyle w:val="Brdtextmedindrag"/>
              <w:ind w:firstLine="0"/>
              <w:rPr>
                <w:i/>
                <w:iCs/>
                <w:u w:val="single"/>
              </w:rPr>
            </w:pPr>
            <w:r w:rsidRPr="002E1C3F">
              <w:t>------------------------------------------</w:t>
            </w:r>
          </w:p>
        </w:tc>
      </w:tr>
      <w:tr w:rsidR="003E7EC8" w:rsidRPr="006646FC" w14:paraId="5BFDB543" w14:textId="77777777" w:rsidTr="003E7EC8">
        <w:tc>
          <w:tcPr>
            <w:tcW w:w="2500" w:type="pct"/>
            <w:shd w:val="clear" w:color="auto" w:fill="auto"/>
            <w:tcMar>
              <w:left w:w="0" w:type="dxa"/>
            </w:tcMar>
          </w:tcPr>
          <w:p w14:paraId="3B75505B" w14:textId="77777777" w:rsidR="003E7EC8" w:rsidRPr="00523F9D" w:rsidRDefault="003E7EC8" w:rsidP="003E7EC8">
            <w:pPr>
              <w:pStyle w:val="Brdtextmedindrag"/>
              <w:rPr>
                <w:i/>
                <w:iCs/>
              </w:rPr>
            </w:pPr>
          </w:p>
        </w:tc>
        <w:tc>
          <w:tcPr>
            <w:tcW w:w="2500" w:type="pct"/>
            <w:shd w:val="clear" w:color="auto" w:fill="auto"/>
            <w:tcMar>
              <w:right w:w="0" w:type="dxa"/>
            </w:tcMar>
          </w:tcPr>
          <w:p w14:paraId="1E98839C" w14:textId="77777777" w:rsidR="003E7EC8" w:rsidRPr="00523F9D" w:rsidRDefault="003E7EC8" w:rsidP="003E7EC8">
            <w:pPr>
              <w:pStyle w:val="Brdtextmedindrag"/>
              <w:rPr>
                <w:i/>
                <w:iCs/>
              </w:rPr>
            </w:pPr>
          </w:p>
        </w:tc>
      </w:tr>
    </w:tbl>
    <w:p w14:paraId="1FCF3DA4" w14:textId="77777777" w:rsidR="008467E7" w:rsidRDefault="008467E7" w:rsidP="00152749">
      <w:pPr>
        <w:pStyle w:val="Brdtextmedindrag"/>
        <w:sectPr w:rsidR="008467E7"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p>
    <w:p w14:paraId="45414421" w14:textId="77777777" w:rsidR="008467E7" w:rsidRPr="008467E7" w:rsidRDefault="008467E7" w:rsidP="00152749">
      <w:pPr>
        <w:pStyle w:val="Brdtextmedindrag"/>
        <w:rPr>
          <w:sz w:val="8"/>
          <w:szCs w:val="8"/>
        </w:rPr>
      </w:pPr>
    </w:p>
    <w:p w14:paraId="7F3BE030" w14:textId="2A276B04" w:rsidR="008467E7" w:rsidRPr="008467E7" w:rsidRDefault="008467E7" w:rsidP="00152749">
      <w:pPr>
        <w:pStyle w:val="Brdtextmedindrag"/>
        <w:rPr>
          <w:sz w:val="8"/>
          <w:szCs w:val="8"/>
        </w:rPr>
        <w:sectPr w:rsidR="008467E7" w:rsidRPr="008467E7" w:rsidSect="008467E7">
          <w:pgSz w:w="9356" w:h="13721" w:code="9"/>
          <w:pgMar w:top="794" w:right="2438" w:bottom="1191" w:left="1021" w:header="0" w:footer="709" w:gutter="0"/>
          <w:cols w:space="708"/>
          <w:docGrid w:linePitch="360"/>
        </w:sectPr>
      </w:pPr>
    </w:p>
    <w:p w14:paraId="1BF3F57D" w14:textId="1D647701" w:rsidR="003E7EC8" w:rsidRDefault="003E7EC8" w:rsidP="003E7EC8">
      <w:pPr>
        <w:pStyle w:val="Rubrik1"/>
        <w:spacing w:before="0"/>
      </w:pPr>
      <w:bookmarkStart w:id="8" w:name="_Toc75269055"/>
      <w:bookmarkStart w:id="9" w:name="_Toc81310102"/>
      <w:r>
        <w:t>Ärendet och dess beredning</w:t>
      </w:r>
      <w:bookmarkEnd w:id="8"/>
      <w:bookmarkEnd w:id="9"/>
    </w:p>
    <w:p w14:paraId="791D6B76" w14:textId="77777777" w:rsidR="003E7EC8" w:rsidRDefault="003E7EC8" w:rsidP="003E7EC8">
      <w:pPr>
        <w:pStyle w:val="Brdtextmedindrag"/>
        <w:ind w:firstLine="0"/>
      </w:pPr>
      <w:r>
        <w:t>Det nu gällande s</w:t>
      </w:r>
      <w:r w:rsidRPr="004C7296">
        <w:t xml:space="preserve">katteavtalet mellan Sverige </w:t>
      </w:r>
      <w:r>
        <w:t xml:space="preserve">och Storbritannien </w:t>
      </w:r>
      <w:r w:rsidRPr="004C7296">
        <w:t xml:space="preserve">undertecknades den </w:t>
      </w:r>
      <w:r>
        <w:t>26 mars 2015</w:t>
      </w:r>
      <w:r w:rsidRPr="004C7296">
        <w:t>. Avtalet är införlivat i svensk rätt genom lagen (</w:t>
      </w:r>
      <w:r>
        <w:t>2015:666</w:t>
      </w:r>
      <w:r w:rsidRPr="004C7296">
        <w:t xml:space="preserve">) om </w:t>
      </w:r>
      <w:r>
        <w:t>skatteavtal</w:t>
      </w:r>
      <w:r w:rsidRPr="004C7296">
        <w:t xml:space="preserve"> mellan Sverige </w:t>
      </w:r>
      <w:r>
        <w:t>samt Storbritannien och Nordirland.</w:t>
      </w:r>
    </w:p>
    <w:p w14:paraId="78B090C4" w14:textId="77777777" w:rsidR="003E7EC8" w:rsidRDefault="003E7EC8" w:rsidP="003E7EC8">
      <w:pPr>
        <w:pStyle w:val="Brdtextmedindrag"/>
      </w:pPr>
      <w:r w:rsidRPr="00782353">
        <w:t>Under perioden 2013–2015 deltog båda länderna i arbetet med det projekt för att motverka skattebaserosion och flyttning av vinster, det s.k. BEPS-projektet (”</w:t>
      </w:r>
      <w:proofErr w:type="spellStart"/>
      <w:r w:rsidRPr="00782353">
        <w:t>Base</w:t>
      </w:r>
      <w:proofErr w:type="spellEnd"/>
      <w:r w:rsidRPr="00782353">
        <w:t xml:space="preserve"> Erosion and Profit </w:t>
      </w:r>
      <w:proofErr w:type="spellStart"/>
      <w:r w:rsidRPr="00782353">
        <w:t>Shifting</w:t>
      </w:r>
      <w:proofErr w:type="spellEnd"/>
      <w:r w:rsidRPr="00782353">
        <w:t>”), som leddes av Organisationen för ekonomiskt samarbete och utveckling (OECD) och G20-länderna. I oktober 2015 publicerades 13 rapporter (avseende 15 åt</w:t>
      </w:r>
      <w:r>
        <w:softHyphen/>
      </w:r>
      <w:r w:rsidRPr="00782353">
        <w:t>gärdsområden) och ett sammanfattande dokument som tillsammans utgör det s.k. BEPS-paketet. Såväl OECD- som G20-länderna har godkänt BEPS-paketet. Ett utfall av det arbetet blev ett antal minimistandarder på skatteavtalsområdet, vilka har inarbetats i den modell som OECD rekom</w:t>
      </w:r>
      <w:r>
        <w:softHyphen/>
      </w:r>
      <w:r w:rsidRPr="00782353">
        <w:t>menderar för bilaterala skatteavtal (”</w:t>
      </w:r>
      <w:proofErr w:type="spellStart"/>
      <w:r w:rsidRPr="00782353">
        <w:t>Model</w:t>
      </w:r>
      <w:proofErr w:type="spellEnd"/>
      <w:r w:rsidRPr="00782353">
        <w:t xml:space="preserve"> Tax Convention on </w:t>
      </w:r>
      <w:proofErr w:type="spellStart"/>
      <w:r w:rsidRPr="00782353">
        <w:t>Income</w:t>
      </w:r>
      <w:proofErr w:type="spellEnd"/>
      <w:r w:rsidRPr="00782353">
        <w:t xml:space="preserve"> and on </w:t>
      </w:r>
      <w:proofErr w:type="spellStart"/>
      <w:r w:rsidRPr="00782353">
        <w:t>Capital</w:t>
      </w:r>
      <w:proofErr w:type="spellEnd"/>
      <w:r w:rsidRPr="00782353">
        <w:t>”) i dess lydelse från den 21</w:t>
      </w:r>
      <w:r>
        <w:t> </w:t>
      </w:r>
      <w:r w:rsidRPr="00782353">
        <w:t>november 2017 (”OECD:s modellavtal”).</w:t>
      </w:r>
    </w:p>
    <w:p w14:paraId="28AE95A2" w14:textId="77777777" w:rsidR="003E7EC8" w:rsidRDefault="003E7EC8" w:rsidP="003E7EC8">
      <w:pPr>
        <w:pStyle w:val="Brdtextmedindrag"/>
      </w:pPr>
      <w:r>
        <w:t>Såväl Sverige som Storbritannien har undertecknat och ratificerat den multilaterala konventionen för att genomföra skatteavtalsrelaterade åtgärder samt angett skatteavtalet länderna emellan som ett avtal som omfattas av konventionen (se prop. 2017/18:61). I juni 2020 inleddes förhandlingar</w:t>
      </w:r>
      <w:r w:rsidRPr="00782353">
        <w:t xml:space="preserve"> om att</w:t>
      </w:r>
      <w:r>
        <w:t xml:space="preserve"> föra in de ändringar som följer av konventionen i det bilaterala skatteavtalet länderna emellan genom ett ändringsprotokoll. Detta innebär dels att skatteavtalsrelaterade minimistandarder för att motverka missbruk av skatteavtal samt för förbättrat förfarande för ömsesidig överenskommelse tas in i avtalet, dels att en ändring görs i bestämmelserna om skiljeförfarande. </w:t>
      </w:r>
      <w:r w:rsidRPr="00782353">
        <w:t xml:space="preserve">Ett utkast till protokoll om att ändra avtalet paraferades i </w:t>
      </w:r>
      <w:r>
        <w:t>oktober</w:t>
      </w:r>
      <w:r w:rsidRPr="00782353">
        <w:t xml:space="preserve"> samma år. Utkastet var upprättat på engelska och därefter </w:t>
      </w:r>
      <w:r>
        <w:t xml:space="preserve">har en svensk översättning </w:t>
      </w:r>
      <w:r w:rsidRPr="00782353">
        <w:t>upprätta</w:t>
      </w:r>
      <w:r>
        <w:t>ts.</w:t>
      </w:r>
      <w:r w:rsidRPr="00782353">
        <w:t xml:space="preserve"> </w:t>
      </w:r>
      <w:r w:rsidRPr="002F08A9">
        <w:t xml:space="preserve">Den engelska texten och den svenska översättningen har remitterats till Kammarrätten i Stockholm och Skatteverket. </w:t>
      </w:r>
      <w:r w:rsidRPr="00782353">
        <w:t xml:space="preserve">Protokollet undertecknades i </w:t>
      </w:r>
      <w:r>
        <w:t>London</w:t>
      </w:r>
      <w:r w:rsidRPr="00782353">
        <w:t xml:space="preserve"> den </w:t>
      </w:r>
      <w:r>
        <w:t xml:space="preserve">23 februari 2021 </w:t>
      </w:r>
      <w:r w:rsidRPr="00782353">
        <w:t>och dess lydelse framgår av bilagan till denna proposition.</w:t>
      </w:r>
    </w:p>
    <w:p w14:paraId="4CAF2704" w14:textId="12C63D37" w:rsidR="003E7EC8" w:rsidRDefault="003E7EC8" w:rsidP="003E7EC8">
      <w:pPr>
        <w:pStyle w:val="Brdtextmedindrag"/>
      </w:pPr>
      <w:r>
        <w:t>Ett förslag till lag om ändring i lagen (2015:666) om skatteavtal mellan Sverige samt Storbritannien och Nordirland har upprättats inom Finans</w:t>
      </w:r>
      <w:r>
        <w:softHyphen/>
        <w:t>departementet. Ett utkast till proposition har beretts med Skatteverket.</w:t>
      </w:r>
    </w:p>
    <w:p w14:paraId="7678A302" w14:textId="77777777" w:rsidR="003E7EC8" w:rsidRDefault="003E7EC8" w:rsidP="003E7EC8">
      <w:pPr>
        <w:pStyle w:val="Rubrik5utannumrering"/>
      </w:pPr>
      <w:r>
        <w:t>Lagrådet</w:t>
      </w:r>
    </w:p>
    <w:p w14:paraId="0D128CC6" w14:textId="77777777" w:rsidR="003E7EC8" w:rsidRDefault="003E7EC8" w:rsidP="003E7EC8">
      <w:pPr>
        <w:pStyle w:val="Brdtextmedindrag"/>
        <w:ind w:firstLine="0"/>
      </w:pPr>
      <w:r w:rsidRPr="002F08A9">
        <w:t xml:space="preserve">Genom lagförslaget ändras det i svensk lagstiftning införlivade skatte-avtalet mellan Sverige </w:t>
      </w:r>
      <w:r>
        <w:t xml:space="preserve">och Storbritannien </w:t>
      </w:r>
      <w:r w:rsidRPr="002F08A9">
        <w:t>i enlighet med det ändrings</w:t>
      </w:r>
      <w:r>
        <w:softHyphen/>
      </w:r>
      <w:r w:rsidRPr="002F08A9">
        <w:t xml:space="preserve">protokoll som undertecknades den </w:t>
      </w:r>
      <w:r>
        <w:t>23 februari 2021</w:t>
      </w:r>
      <w:r w:rsidRPr="002F08A9">
        <w:t>. Lagförslaget är författningstekniskt och även i övrigt av sådan beskaffenhet att Lagrådets hörande skulle sakna betydelse. Lagrådets yttrande har därför inte inhämtats</w:t>
      </w:r>
      <w:r>
        <w:t>.</w:t>
      </w:r>
    </w:p>
    <w:p w14:paraId="1BAF43F3" w14:textId="38B42C2A" w:rsidR="003E7EC8" w:rsidRDefault="003E7EC8" w:rsidP="003E7EC8">
      <w:pPr>
        <w:pStyle w:val="Rubrik1"/>
        <w:spacing w:before="0"/>
      </w:pPr>
      <w:bookmarkStart w:id="10" w:name="_Toc75269056"/>
      <w:bookmarkStart w:id="11" w:name="_Toc81310103"/>
      <w:r>
        <w:lastRenderedPageBreak/>
        <w:t>Protokollet om ändring i skatteavtalet mellan Sverige samt Storbritannien och Nordirland</w:t>
      </w:r>
      <w:bookmarkEnd w:id="10"/>
      <w:bookmarkEnd w:id="11"/>
    </w:p>
    <w:p w14:paraId="2DCE87B6" w14:textId="77777777" w:rsidR="003E7EC8" w:rsidRDefault="003E7EC8" w:rsidP="003E7EC8">
      <w:pPr>
        <w:pStyle w:val="Brdtext"/>
        <w:pBdr>
          <w:top w:val="single" w:sz="4" w:space="1" w:color="auto"/>
          <w:left w:val="single" w:sz="4" w:space="4" w:color="auto"/>
          <w:bottom w:val="single" w:sz="4" w:space="1" w:color="auto"/>
          <w:right w:val="single" w:sz="4" w:space="4" w:color="auto"/>
        </w:pBdr>
      </w:pPr>
      <w:r w:rsidRPr="00420062">
        <w:rPr>
          <w:b/>
        </w:rPr>
        <w:t>Regeringens förslag:</w:t>
      </w:r>
      <w:r>
        <w:t xml:space="preserve"> Riksdagen godkänner protokollet om ändring i avtalet mellan Konungariket Sverige samt Förenade konungariket Stor</w:t>
      </w:r>
      <w:r>
        <w:softHyphen/>
        <w:t>britannien och Nordirland för undvikande av dubbelbeskattning och förhindrande av skatteflykt beträffande skatter på inkomst och på kapitalvinst samt antar regeringens förslag till lag om ändring i lagen (2015:666) om skatteavtal mellan Sverige samt Storbritannien och Nordirland.</w:t>
      </w:r>
    </w:p>
    <w:p w14:paraId="67392110" w14:textId="77777777" w:rsidR="003E7EC8" w:rsidRPr="00A76360" w:rsidRDefault="003E7EC8" w:rsidP="003E7EC8">
      <w:pPr>
        <w:pStyle w:val="Brdtextmedindrag"/>
        <w:pBdr>
          <w:top w:val="single" w:sz="4" w:space="1" w:color="auto"/>
          <w:left w:val="single" w:sz="4" w:space="4" w:color="auto"/>
          <w:bottom w:val="single" w:sz="4" w:space="1" w:color="auto"/>
          <w:right w:val="single" w:sz="4" w:space="4" w:color="auto"/>
        </w:pBdr>
        <w:rPr>
          <w:sz w:val="8"/>
          <w:szCs w:val="8"/>
        </w:rPr>
      </w:pPr>
      <w:r>
        <w:t>Lagen träder i kraft den dag som regeringen bestämmer.</w:t>
      </w:r>
    </w:p>
    <w:p w14:paraId="15B65BC0" w14:textId="77777777" w:rsidR="003E7EC8" w:rsidRPr="00A478B7" w:rsidRDefault="003E7EC8" w:rsidP="003E7EC8">
      <w:pPr>
        <w:pStyle w:val="Brdtextmedindrag"/>
        <w:rPr>
          <w:b/>
          <w:sz w:val="8"/>
          <w:szCs w:val="8"/>
        </w:rPr>
      </w:pPr>
    </w:p>
    <w:p w14:paraId="0FEA8EAC" w14:textId="77777777" w:rsidR="003E7EC8" w:rsidRDefault="003E7EC8" w:rsidP="003E7EC8">
      <w:pPr>
        <w:pStyle w:val="Brdtextmedindrag"/>
      </w:pPr>
      <w:r>
        <w:rPr>
          <w:b/>
        </w:rPr>
        <w:t>Remissinstanserna</w:t>
      </w:r>
      <w:r w:rsidRPr="0006285B">
        <w:rPr>
          <w:b/>
        </w:rPr>
        <w:t>:</w:t>
      </w:r>
      <w:r>
        <w:t xml:space="preserve"> </w:t>
      </w:r>
      <w:r w:rsidRPr="00A478B7">
        <w:rPr>
          <w:i/>
          <w:iCs/>
        </w:rPr>
        <w:t>Kammarrätten i Stockholm</w:t>
      </w:r>
      <w:r w:rsidRPr="00A478B7">
        <w:t xml:space="preserve"> och </w:t>
      </w:r>
      <w:r w:rsidRPr="00A478B7">
        <w:rPr>
          <w:i/>
          <w:iCs/>
        </w:rPr>
        <w:t>Skatteverket</w:t>
      </w:r>
      <w:r w:rsidRPr="00A478B7">
        <w:t xml:space="preserve"> tillstyrker förslaget till protokoll.</w:t>
      </w:r>
    </w:p>
    <w:p w14:paraId="34701F9F" w14:textId="77777777" w:rsidR="003E7EC8" w:rsidRDefault="003E7EC8" w:rsidP="003E7EC8">
      <w:pPr>
        <w:pStyle w:val="Rubrik4utannumrering"/>
      </w:pPr>
      <w:r>
        <w:t>Skälen för regeringens förslag</w:t>
      </w:r>
    </w:p>
    <w:p w14:paraId="4C79E702" w14:textId="77777777" w:rsidR="003E7EC8" w:rsidRDefault="003E7EC8" w:rsidP="003E7EC8">
      <w:pPr>
        <w:pStyle w:val="Rubrik5utannumrering"/>
        <w:spacing w:before="0"/>
      </w:pPr>
      <w:r>
        <w:t>Godkännande av protokollet</w:t>
      </w:r>
    </w:p>
    <w:p w14:paraId="7BA0262B" w14:textId="23A5B1AC" w:rsidR="003E7EC8" w:rsidRDefault="003E7EC8" w:rsidP="003E7EC8">
      <w:pPr>
        <w:pStyle w:val="Brdtextmedindrag"/>
        <w:ind w:firstLine="0"/>
      </w:pPr>
      <w:r>
        <w:t>Såväl Sverige som Storbritannien har undertecknat och ratificerat den multilaterala konvention för att genomföra skatteavtalsrelaterade åtgärder som togs fram inom ramen för åtgärd 15 i BEPS-projektet</w:t>
      </w:r>
      <w:r w:rsidR="00584E27">
        <w:t xml:space="preserve"> (konventionen)</w:t>
      </w:r>
      <w:r>
        <w:t xml:space="preserve">. I samband med ratifikationen angav båda staterna att 2015 års skatteavtal dem emellan ska omfattas av konventionen. De val och förbehåll som respektive stat har gjort i förhållande till konventionen innebär att de minimistandarder mot skatteavtalsmissbruk och för ett effektivare förfarande för ömsesidiga överenskommelser som har </w:t>
      </w:r>
      <w:r w:rsidRPr="00CF0F31">
        <w:t xml:space="preserve">utarbetats inom ramen för </w:t>
      </w:r>
      <w:r>
        <w:t xml:space="preserve">åtgärderna 6 och 14 i </w:t>
      </w:r>
      <w:r w:rsidRPr="00CF0F31">
        <w:t>BEPS-projekte</w:t>
      </w:r>
      <w:r>
        <w:t xml:space="preserve">t införs i avtalet. I rapporten om BEPS-projektets åtgärd 14 återfinns även båda länderna bland de länder som åtog sig att införa bestämmelser om tvingande skiljeförfarande i sina skatteavtal, varför konventionens bestämmelser om sådant skiljeförfarande nu tas in i det bilaterala skatteavtalet. </w:t>
      </w:r>
    </w:p>
    <w:p w14:paraId="49E535C8" w14:textId="77777777" w:rsidR="003E7EC8" w:rsidRDefault="003E7EC8" w:rsidP="003E7EC8">
      <w:pPr>
        <w:pStyle w:val="Brdtextmedindrag"/>
        <w:rPr>
          <w:rFonts w:ascii="TimesNewRomanPSMT" w:eastAsiaTheme="minorHAnsi" w:hAnsi="TimesNewRomanPSMT" w:cs="TimesNewRomanPSMT"/>
        </w:rPr>
      </w:pPr>
      <w:r>
        <w:t xml:space="preserve">Det förbehåll som Sverige har gjort enligt artikel 35 punkt 7 i konventionen innebär att nämnda ändringar blir tillämpliga först efter det att Sverige har underrättat </w:t>
      </w:r>
      <w:proofErr w:type="spellStart"/>
      <w:r>
        <w:t>depositarien</w:t>
      </w:r>
      <w:proofErr w:type="spellEnd"/>
      <w:r>
        <w:t>,</w:t>
      </w:r>
      <w:r w:rsidRPr="00A709AA">
        <w:t xml:space="preserve"> </w:t>
      </w:r>
      <w:r>
        <w:t xml:space="preserve">dvs. generalsekreteraren för OECD, att Sverige har vidtagit </w:t>
      </w:r>
      <w:r>
        <w:rPr>
          <w:rFonts w:ascii="TimesNewRomanPSMT" w:eastAsiaTheme="minorHAnsi" w:hAnsi="TimesNewRomanPSMT" w:cs="TimesNewRomanPSMT"/>
        </w:rPr>
        <w:t>nödvändiga interna åtgärder för att genomföra konventionen i svensk rätt. Några sådana interna åtgärder har ännu inte vidtagits och någon underrättelse har därför ännu inte lämnats.</w:t>
      </w:r>
    </w:p>
    <w:p w14:paraId="794D24BA" w14:textId="7C556313" w:rsidR="003E7EC8" w:rsidRDefault="003E7EC8" w:rsidP="003E7EC8">
      <w:pPr>
        <w:pStyle w:val="Brdtextmedindrag"/>
        <w:rPr>
          <w:rFonts w:ascii="TimesNewRomanPSMT" w:eastAsiaTheme="minorHAnsi" w:hAnsi="TimesNewRomanPSMT" w:cs="TimesNewRomanPSMT"/>
        </w:rPr>
      </w:pPr>
      <w:bookmarkStart w:id="12" w:name="_Hlk81301313"/>
      <w:r>
        <w:rPr>
          <w:rFonts w:ascii="TimesNewRomanPSMT" w:eastAsiaTheme="minorHAnsi" w:hAnsi="TimesNewRomanPSMT" w:cs="TimesNewRomanPSMT"/>
        </w:rPr>
        <w:t xml:space="preserve">Det övergripande syftet med konventionen är att möjliggöra för länder att snabbt, koordinerat och enhetligt genomföra de skatteavtalsrelaterade BEPS-åtgärderna i befintliga skatteavtal. </w:t>
      </w:r>
      <w:bookmarkStart w:id="13" w:name="_Hlk69230103"/>
      <w:r>
        <w:rPr>
          <w:rFonts w:ascii="TimesNewRomanPSMT" w:eastAsiaTheme="minorHAnsi" w:hAnsi="TimesNewRomanPSMT" w:cs="TimesNewRomanPSMT"/>
        </w:rPr>
        <w:t xml:space="preserve">Arbetet med att genomföra konventionen i svensk rätt pågår, med målsättningen att detta ska ske på ett sätt som uppfyller de krav som kan ställas på tydlighet och förutsebarhet i lagstiftningen. </w:t>
      </w:r>
    </w:p>
    <w:bookmarkEnd w:id="12"/>
    <w:p w14:paraId="1F86E311" w14:textId="71F017AF" w:rsidR="003E7EC8" w:rsidRDefault="003E7EC8" w:rsidP="003E7EC8">
      <w:pPr>
        <w:pStyle w:val="Brdtextmedindrag"/>
        <w:rPr>
          <w:rFonts w:ascii="TimesNewRomanPSMT" w:eastAsiaTheme="minorHAnsi" w:hAnsi="TimesNewRomanPSMT" w:cs="TimesNewRomanPSMT"/>
        </w:rPr>
      </w:pPr>
      <w:r>
        <w:rPr>
          <w:rFonts w:ascii="TimesNewRomanPSMT" w:eastAsiaTheme="minorHAnsi" w:hAnsi="TimesNewRomanPSMT" w:cs="TimesNewRomanPSMT"/>
        </w:rPr>
        <w:t>Parallellt med arbetet för att hitta en metod för genomförande i svensk rätt</w:t>
      </w:r>
      <w:r w:rsidRPr="00A6762B">
        <w:rPr>
          <w:rFonts w:ascii="TimesNewRomanPSMT" w:eastAsiaTheme="minorHAnsi" w:hAnsi="TimesNewRomanPSMT" w:cs="TimesNewRomanPSMT"/>
        </w:rPr>
        <w:t xml:space="preserve"> tog </w:t>
      </w:r>
      <w:proofErr w:type="gramStart"/>
      <w:r w:rsidRPr="00A6762B">
        <w:rPr>
          <w:rFonts w:ascii="TimesNewRomanPSMT" w:eastAsiaTheme="minorHAnsi" w:hAnsi="TimesNewRomanPSMT" w:cs="TimesNewRomanPSMT"/>
        </w:rPr>
        <w:t>Sverige</w:t>
      </w:r>
      <w:r>
        <w:rPr>
          <w:rFonts w:ascii="TimesNewRomanPSMT" w:eastAsiaTheme="minorHAnsi" w:hAnsi="TimesNewRomanPSMT" w:cs="TimesNewRomanPSMT"/>
        </w:rPr>
        <w:t xml:space="preserve"> </w:t>
      </w:r>
      <w:r w:rsidRPr="00A6762B">
        <w:rPr>
          <w:rFonts w:ascii="TimesNewRomanPSMT" w:eastAsiaTheme="minorHAnsi" w:hAnsi="TimesNewRomanPSMT" w:cs="TimesNewRomanPSMT"/>
        </w:rPr>
        <w:t>kontakt</w:t>
      </w:r>
      <w:proofErr w:type="gramEnd"/>
      <w:r w:rsidRPr="00A6762B">
        <w:rPr>
          <w:rFonts w:ascii="TimesNewRomanPSMT" w:eastAsiaTheme="minorHAnsi" w:hAnsi="TimesNewRomanPSMT" w:cs="TimesNewRomanPSMT"/>
        </w:rPr>
        <w:t xml:space="preserve"> med Storbritannien för att undersöka möjlig</w:t>
      </w:r>
      <w:r>
        <w:rPr>
          <w:rFonts w:ascii="TimesNewRomanPSMT" w:eastAsiaTheme="minorHAnsi" w:hAnsi="TimesNewRomanPSMT" w:cs="TimesNewRomanPSMT"/>
        </w:rPr>
        <w:softHyphen/>
      </w:r>
      <w:r w:rsidRPr="00A6762B">
        <w:rPr>
          <w:rFonts w:ascii="TimesNewRomanPSMT" w:eastAsiaTheme="minorHAnsi" w:hAnsi="TimesNewRomanPSMT" w:cs="TimesNewRomanPSMT"/>
        </w:rPr>
        <w:t>heterna att genomföra de ändringar som följer av konventionen genom ett ändringsprotokoll till skatteavtalet. Ingåendet av ett sådant protokoll innebär</w:t>
      </w:r>
      <w:r>
        <w:rPr>
          <w:rFonts w:ascii="TimesNewRomanPSMT" w:eastAsiaTheme="minorHAnsi" w:hAnsi="TimesNewRomanPSMT" w:cs="TimesNewRomanPSMT"/>
        </w:rPr>
        <w:t xml:space="preserve"> i och för sig</w:t>
      </w:r>
      <w:r w:rsidRPr="00A6762B">
        <w:rPr>
          <w:rFonts w:ascii="TimesNewRomanPSMT" w:eastAsiaTheme="minorHAnsi" w:hAnsi="TimesNewRomanPSMT" w:cs="TimesNewRomanPSMT"/>
        </w:rPr>
        <w:t xml:space="preserve"> att en av de angivna fördelarna med konventionen, </w:t>
      </w:r>
      <w:r w:rsidRPr="00A6762B">
        <w:rPr>
          <w:rFonts w:ascii="TimesNewRomanPSMT" w:eastAsiaTheme="minorHAnsi" w:hAnsi="TimesNewRomanPSMT" w:cs="TimesNewRomanPSMT"/>
        </w:rPr>
        <w:lastRenderedPageBreak/>
        <w:t xml:space="preserve">nämligen att undvika just behovet av bilaterala ändringsprotokoll, skulle förloras. Mot detta får dock vägas </w:t>
      </w:r>
      <w:r>
        <w:rPr>
          <w:rFonts w:ascii="TimesNewRomanPSMT" w:eastAsiaTheme="minorHAnsi" w:hAnsi="TimesNewRomanPSMT" w:cs="TimesNewRomanPSMT"/>
        </w:rPr>
        <w:t>behovet av att så snart som möjligt ta in de ändringar i skatteavtalsnätet som följer av konventionen, till vilken Sverige som nämnts är part. I sak spelar det dock ingen roll om ändringarna tas in genom ett ändringsprotokoll eller genom en under</w:t>
      </w:r>
      <w:r>
        <w:rPr>
          <w:rFonts w:ascii="TimesNewRomanPSMT" w:eastAsiaTheme="minorHAnsi" w:hAnsi="TimesNewRomanPSMT" w:cs="TimesNewRomanPSMT"/>
        </w:rPr>
        <w:softHyphen/>
        <w:t>rättelse enligt artikel 35 punkt 7</w:t>
      </w:r>
      <w:r w:rsidR="00584E27">
        <w:rPr>
          <w:rFonts w:ascii="TimesNewRomanPSMT" w:eastAsiaTheme="minorHAnsi" w:hAnsi="TimesNewRomanPSMT" w:cs="TimesNewRomanPSMT"/>
        </w:rPr>
        <w:t xml:space="preserve"> i konventionen</w:t>
      </w:r>
      <w:r>
        <w:rPr>
          <w:rFonts w:ascii="TimesNewRomanPSMT" w:eastAsiaTheme="minorHAnsi" w:hAnsi="TimesNewRomanPSMT" w:cs="TimesNewRomanPSMT"/>
        </w:rPr>
        <w:t>. Det viktiga är att ändringar förs in och att de gör det på ett sätt som uppfyller de krav som kan ställas på tydlighet och förutsebarhet i den interna svenska rätten. Inom ramen för nu aktuellt lagstiftningsärende gör regeringen bedömningen att detta uppnås bäst genom ett ändringsprotokoll.</w:t>
      </w:r>
    </w:p>
    <w:p w14:paraId="14C1C172" w14:textId="78ADE335" w:rsidR="003E7EC8" w:rsidRPr="00A6762B" w:rsidRDefault="003E7EC8" w:rsidP="003E7EC8">
      <w:pPr>
        <w:pStyle w:val="Brdtextmedindrag"/>
        <w:rPr>
          <w:rFonts w:ascii="TimesNewRomanPSMT" w:eastAsiaTheme="minorHAnsi" w:hAnsi="TimesNewRomanPSMT" w:cs="TimesNewRomanPSMT"/>
        </w:rPr>
      </w:pPr>
      <w:r>
        <w:rPr>
          <w:rFonts w:ascii="TimesNewRomanPSMT" w:eastAsiaTheme="minorHAnsi" w:hAnsi="TimesNewRomanPSMT" w:cs="TimesNewRomanPSMT"/>
        </w:rPr>
        <w:t>Motsvarande kan även komma att gälla för andra skatteavtal som omfattas av konventionen. Under arbetet med att genomföra konventionen i svensk rätt kan regeringen därför</w:t>
      </w:r>
      <w:r w:rsidR="00FE61C7">
        <w:rPr>
          <w:rFonts w:ascii="TimesNewRomanPSMT" w:eastAsiaTheme="minorHAnsi" w:hAnsi="TimesNewRomanPSMT" w:cs="TimesNewRomanPSMT"/>
        </w:rPr>
        <w:t>,</w:t>
      </w:r>
      <w:r w:rsidR="00F64CBB">
        <w:rPr>
          <w:rFonts w:ascii="TimesNewRomanPSMT" w:eastAsiaTheme="minorHAnsi" w:hAnsi="TimesNewRomanPSMT" w:cs="TimesNewRomanPSMT"/>
        </w:rPr>
        <w:t xml:space="preserve"> </w:t>
      </w:r>
      <w:r w:rsidR="00112B66">
        <w:rPr>
          <w:rFonts w:ascii="TimesNewRomanPSMT" w:eastAsiaTheme="minorHAnsi" w:hAnsi="TimesNewRomanPSMT" w:cs="TimesNewRomanPSMT"/>
        </w:rPr>
        <w:t>i stället för att lämna</w:t>
      </w:r>
      <w:r w:rsidR="00F64CBB">
        <w:rPr>
          <w:rFonts w:ascii="TimesNewRomanPSMT" w:eastAsiaTheme="minorHAnsi" w:hAnsi="TimesNewRomanPSMT" w:cs="TimesNewRomanPSMT"/>
        </w:rPr>
        <w:t xml:space="preserve"> under</w:t>
      </w:r>
      <w:r w:rsidR="00F64CBB">
        <w:rPr>
          <w:rFonts w:ascii="TimesNewRomanPSMT" w:eastAsiaTheme="minorHAnsi" w:hAnsi="TimesNewRomanPSMT" w:cs="TimesNewRomanPSMT"/>
        </w:rPr>
        <w:softHyphen/>
        <w:t>rättelse enligt artikel 35 punkt 7 i konventionen</w:t>
      </w:r>
      <w:r w:rsidR="00FE61C7">
        <w:rPr>
          <w:rFonts w:ascii="TimesNewRomanPSMT" w:eastAsiaTheme="minorHAnsi" w:hAnsi="TimesNewRomanPSMT" w:cs="TimesNewRomanPSMT"/>
        </w:rPr>
        <w:t xml:space="preserve">, </w:t>
      </w:r>
      <w:r>
        <w:rPr>
          <w:rFonts w:ascii="TimesNewRomanPSMT" w:eastAsiaTheme="minorHAnsi" w:hAnsi="TimesNewRomanPSMT" w:cs="TimesNewRomanPSMT"/>
        </w:rPr>
        <w:t>komma att ingå motsvarande protokoll avseende skatteavtal med fler stater.</w:t>
      </w:r>
    </w:p>
    <w:p w14:paraId="6826E3B7" w14:textId="77777777" w:rsidR="003E7EC8" w:rsidRPr="00A6762B" w:rsidRDefault="003E7EC8" w:rsidP="003E7EC8">
      <w:pPr>
        <w:pStyle w:val="Brdtextmedindrag"/>
        <w:rPr>
          <w:rFonts w:ascii="TimesNewRomanPSMT" w:eastAsiaTheme="minorHAnsi" w:hAnsi="TimesNewRomanPSMT" w:cs="TimesNewRomanPSMT"/>
        </w:rPr>
      </w:pPr>
      <w:bookmarkStart w:id="14" w:name="_Hlk81301457"/>
      <w:bookmarkEnd w:id="13"/>
      <w:r w:rsidRPr="00A6762B">
        <w:rPr>
          <w:rFonts w:ascii="TimesNewRomanPSMT" w:eastAsiaTheme="minorHAnsi" w:hAnsi="TimesNewRomanPSMT" w:cs="TimesNewRomanPSMT"/>
        </w:rPr>
        <w:t xml:space="preserve">Efter bilaterala kontakter undertecknade Sverige </w:t>
      </w:r>
      <w:r>
        <w:rPr>
          <w:rFonts w:ascii="TimesNewRomanPSMT" w:eastAsiaTheme="minorHAnsi" w:hAnsi="TimesNewRomanPSMT" w:cs="TimesNewRomanPSMT"/>
        </w:rPr>
        <w:t>och</w:t>
      </w:r>
      <w:r w:rsidRPr="00A6762B">
        <w:rPr>
          <w:rFonts w:ascii="TimesNewRomanPSMT" w:eastAsiaTheme="minorHAnsi" w:hAnsi="TimesNewRomanPSMT" w:cs="TimesNewRomanPSMT"/>
        </w:rPr>
        <w:t xml:space="preserve"> Storbritannien den 23</w:t>
      </w:r>
      <w:r>
        <w:rPr>
          <w:rFonts w:ascii="TimesNewRomanPSMT" w:eastAsiaTheme="minorHAnsi" w:hAnsi="TimesNewRomanPSMT" w:cs="TimesNewRomanPSMT"/>
        </w:rPr>
        <w:t> </w:t>
      </w:r>
      <w:r w:rsidRPr="00A6762B">
        <w:rPr>
          <w:rFonts w:ascii="TimesNewRomanPSMT" w:eastAsiaTheme="minorHAnsi" w:hAnsi="TimesNewRomanPSMT" w:cs="TimesNewRomanPSMT"/>
        </w:rPr>
        <w:t xml:space="preserve">februari 2021 ett protokoll om ändring i </w:t>
      </w:r>
      <w:r>
        <w:rPr>
          <w:rFonts w:ascii="TimesNewRomanPSMT" w:eastAsiaTheme="minorHAnsi" w:hAnsi="TimesNewRomanPSMT" w:cs="TimesNewRomanPSMT"/>
        </w:rPr>
        <w:t>skatteavtalet dem emellan</w:t>
      </w:r>
      <w:r w:rsidRPr="00A6762B">
        <w:rPr>
          <w:rFonts w:ascii="TimesNewRomanPSMT" w:eastAsiaTheme="minorHAnsi" w:hAnsi="TimesNewRomanPSMT" w:cs="TimesNewRomanPSMT"/>
        </w:rPr>
        <w:t>. Syftet med ändringsprotokollet är att, i enlighet med parternas respektive val och förbehåll i konventionen, i skatteavtalet föra in de minimi</w:t>
      </w:r>
      <w:r w:rsidRPr="00A6762B">
        <w:rPr>
          <w:rFonts w:ascii="TimesNewRomanPSMT" w:eastAsiaTheme="minorHAnsi" w:hAnsi="TimesNewRomanPSMT" w:cs="TimesNewRomanPSMT"/>
        </w:rPr>
        <w:softHyphen/>
        <w:t>standarder som har utarbetats inom ramen för åtgärderna 6 respektive 14 i BEPS-projektet. Vidare anpassas tillämpningsområdet för skatteavtalets bestämmelser om skiljeförfarande till vad som följer av konventionen.</w:t>
      </w:r>
    </w:p>
    <w:bookmarkEnd w:id="14"/>
    <w:p w14:paraId="36FAD140" w14:textId="77777777" w:rsidR="003E7EC8" w:rsidRDefault="003E7EC8" w:rsidP="003E7EC8">
      <w:pPr>
        <w:pStyle w:val="Brdtextmedindrag"/>
      </w:pPr>
      <w:r w:rsidRPr="00CF0F31">
        <w:t xml:space="preserve">BEPS-projektets åtgärd 6 (”Preventing the Granting </w:t>
      </w:r>
      <w:proofErr w:type="spellStart"/>
      <w:r w:rsidRPr="00CF0F31">
        <w:t>of</w:t>
      </w:r>
      <w:proofErr w:type="spellEnd"/>
      <w:r w:rsidRPr="00CF0F31">
        <w:t xml:space="preserve"> </w:t>
      </w:r>
      <w:proofErr w:type="spellStart"/>
      <w:r w:rsidRPr="00CF0F31">
        <w:t>Treaty</w:t>
      </w:r>
      <w:proofErr w:type="spellEnd"/>
      <w:r w:rsidRPr="00CF0F31">
        <w:t xml:space="preserve"> </w:t>
      </w:r>
      <w:proofErr w:type="spellStart"/>
      <w:r w:rsidRPr="00CF0F31">
        <w:t>Benefits</w:t>
      </w:r>
      <w:proofErr w:type="spellEnd"/>
      <w:r w:rsidRPr="00CF0F31">
        <w:t xml:space="preserve"> in </w:t>
      </w:r>
      <w:proofErr w:type="spellStart"/>
      <w:r w:rsidRPr="00CF0F31">
        <w:t>Inappropriate</w:t>
      </w:r>
      <w:proofErr w:type="spellEnd"/>
      <w:r w:rsidRPr="00CF0F31">
        <w:t xml:space="preserve"> </w:t>
      </w:r>
      <w:proofErr w:type="spellStart"/>
      <w:r w:rsidRPr="00CF0F31">
        <w:t>Circumstances</w:t>
      </w:r>
      <w:proofErr w:type="spellEnd"/>
      <w:r w:rsidRPr="00CF0F31">
        <w:t>”) innehåller en minimistandard för att förhindra att skatteavtal används på ett sätt som inte är avsett (skatteavtals</w:t>
      </w:r>
      <w:r>
        <w:softHyphen/>
      </w:r>
      <w:r w:rsidRPr="00CF0F31">
        <w:t>missbruk). Enligt minimistandarden ska det i skatteavtal uttryckligen anges att syftet med avtalet är att undanröja dubbelbeskattning, samtidigt som det inte ska skapa förutsättningar för icke-beskattning eller minskad skatt genom skatteflykt eller skatteundandragande. Detta syfte kommer till uttryck i ingressen till OECD:s modellavtal.</w:t>
      </w:r>
    </w:p>
    <w:p w14:paraId="4F3A620F" w14:textId="77777777" w:rsidR="003E7EC8" w:rsidRDefault="003E7EC8" w:rsidP="003E7EC8">
      <w:pPr>
        <w:pStyle w:val="Brdtextmedindrag"/>
      </w:pPr>
      <w:r>
        <w:t>E</w:t>
      </w:r>
      <w:r w:rsidRPr="00CF0F31">
        <w:t xml:space="preserve">nligt åtgärd 6 </w:t>
      </w:r>
      <w:r>
        <w:t xml:space="preserve">ska </w:t>
      </w:r>
      <w:r w:rsidRPr="00CF0F31">
        <w:t>även specifika avtalsbestämmelser</w:t>
      </w:r>
      <w:r>
        <w:t xml:space="preserve"> som syftar till att förhindra skatteavtalsmissbruk</w:t>
      </w:r>
      <w:r w:rsidRPr="00CF0F31">
        <w:t xml:space="preserve"> tas in i skatteavtalen. </w:t>
      </w:r>
      <w:r>
        <w:t>M</w:t>
      </w:r>
      <w:r w:rsidRPr="00CF0F31">
        <w:t xml:space="preserve">inimistandarden </w:t>
      </w:r>
      <w:r>
        <w:t xml:space="preserve">uppfylls </w:t>
      </w:r>
      <w:r w:rsidRPr="00CF0F31">
        <w:t>genom att någon av följande alternativa bestämmelser</w:t>
      </w:r>
      <w:r>
        <w:t xml:space="preserve">, </w:t>
      </w:r>
      <w:r w:rsidRPr="00CF0F31">
        <w:t xml:space="preserve">vilka återfinns i </w:t>
      </w:r>
      <w:r w:rsidRPr="00F91FEC">
        <w:t>artikel</w:t>
      </w:r>
      <w:r>
        <w:t> </w:t>
      </w:r>
      <w:r w:rsidRPr="00F91FEC">
        <w:t>29</w:t>
      </w:r>
      <w:r w:rsidRPr="00CF0F31">
        <w:t xml:space="preserve"> i OECD:s modellavtal med kommentarer</w:t>
      </w:r>
      <w:r>
        <w:t>,</w:t>
      </w:r>
      <w:r w:rsidRPr="00CF0F31">
        <w:t xml:space="preserve"> </w:t>
      </w:r>
      <w:r>
        <w:t xml:space="preserve">tas in </w:t>
      </w:r>
      <w:r w:rsidRPr="00CF0F31">
        <w:t xml:space="preserve">i </w:t>
      </w:r>
      <w:r>
        <w:t>bilaterala</w:t>
      </w:r>
      <w:r w:rsidRPr="00CF0F31">
        <w:t xml:space="preserve"> skatteavtal:</w:t>
      </w:r>
    </w:p>
    <w:p w14:paraId="0DD0C32D" w14:textId="77777777" w:rsidR="003E7EC8" w:rsidRDefault="003E7EC8" w:rsidP="00C16701">
      <w:pPr>
        <w:pStyle w:val="Numreradlista"/>
      </w:pPr>
      <w:r w:rsidRPr="00CF0F31">
        <w:t xml:space="preserve">En Principal </w:t>
      </w:r>
      <w:proofErr w:type="spellStart"/>
      <w:r w:rsidRPr="00CF0F31">
        <w:t>Purpose</w:t>
      </w:r>
      <w:proofErr w:type="spellEnd"/>
      <w:r w:rsidRPr="00CF0F31">
        <w:t xml:space="preserve"> Test-regel (PPT-regel), vilken utgör en generell anti-missbruksbestämmelse. Regeln innebär att en förmån enligt ett skatteavtal inte ska ges om ett av de huvudsakliga syftena med ett visst arrangemang eller en viss transaktion har varit att få denna avtals</w:t>
      </w:r>
      <w:r>
        <w:softHyphen/>
      </w:r>
      <w:r w:rsidRPr="00CF0F31">
        <w:t>förmån. Undantag härifrån görs dock om givandet av förmånen skulle vara i överensstämmelse med ändamålet för och syftet med de relevanta bestämmelserna i skatteavtalet ifråga.</w:t>
      </w:r>
    </w:p>
    <w:p w14:paraId="1CDC5424" w14:textId="77777777" w:rsidR="003E7EC8" w:rsidRDefault="003E7EC8" w:rsidP="00C16701">
      <w:pPr>
        <w:pStyle w:val="Numreradlista"/>
      </w:pPr>
      <w:r w:rsidRPr="00CF0F31">
        <w:t xml:space="preserve">En Limitation on </w:t>
      </w:r>
      <w:proofErr w:type="spellStart"/>
      <w:r w:rsidRPr="00CF0F31">
        <w:t>Benefits</w:t>
      </w:r>
      <w:proofErr w:type="spellEnd"/>
      <w:r w:rsidRPr="00CF0F31">
        <w:t>-regel (LOB-regel) kompletterad med en ”anti-slussningsregel”. LOB-regeln utgör en mer specifik anti-missbruksbestämmelse genom vilken det uppställs objektiva kriterier som en person, vilken har hemvist i en av de avtalsslutande staterna, måste uppfylla för att få rätt till förmånerna enligt skatteavtalet. ”Anti-slussningsregeln” avser att förhindra att bolag, vilka inte har rätt till avtalets förmåner, använder sig av andra bolag vilka har rätt till sådana förmåner, s.k. slussningsbolag, för att få tillgång till dessa förmåner.</w:t>
      </w:r>
    </w:p>
    <w:p w14:paraId="4B94A4CC" w14:textId="77777777" w:rsidR="003E7EC8" w:rsidRDefault="003E7EC8" w:rsidP="00C16701">
      <w:pPr>
        <w:pStyle w:val="Numreradlista"/>
      </w:pPr>
      <w:r w:rsidRPr="00CF0F31">
        <w:t>En PPT-regel i kombination med en LOB-regel.</w:t>
      </w:r>
    </w:p>
    <w:p w14:paraId="2082F709" w14:textId="77777777" w:rsidR="003E7EC8" w:rsidRDefault="003E7EC8" w:rsidP="003E7EC8">
      <w:pPr>
        <w:pStyle w:val="Brdtextefternumreradlista"/>
      </w:pPr>
      <w:r w:rsidRPr="00CF0F31">
        <w:lastRenderedPageBreak/>
        <w:t xml:space="preserve">Sverige </w:t>
      </w:r>
      <w:r>
        <w:t xml:space="preserve">och Storbritannien </w:t>
      </w:r>
      <w:r w:rsidRPr="00CF0F31">
        <w:t>har valt alternativ 1, dvs. att införa en PPT-regel i skatteavtalet</w:t>
      </w:r>
      <w:r>
        <w:t xml:space="preserve"> dem emellan</w:t>
      </w:r>
      <w:r w:rsidRPr="00CF0F31">
        <w:t>.</w:t>
      </w:r>
      <w:r>
        <w:t xml:space="preserve"> Skatteavtalet innehåller redan bestämmelser motsvarande PPT-regeln, dock endast för artiklarna om utdelning, ränta, royalty och annan inkomst. Ändringsprotokollet innebär att de befintliga bestämmelserna ersätts av en ny generell PPT-regel som omfattar hela skatteavtalet.</w:t>
      </w:r>
      <w:r w:rsidDel="00A6762B">
        <w:t xml:space="preserve"> </w:t>
      </w:r>
    </w:p>
    <w:p w14:paraId="5B4BCE56" w14:textId="77777777" w:rsidR="003E7EC8" w:rsidRDefault="003E7EC8" w:rsidP="003E7EC8">
      <w:pPr>
        <w:pStyle w:val="Brdtextmedindrag"/>
      </w:pPr>
      <w:r w:rsidRPr="00CF0F31">
        <w:t>BEPS-projektets åtgärd 14 (”</w:t>
      </w:r>
      <w:proofErr w:type="spellStart"/>
      <w:r w:rsidRPr="00CF0F31">
        <w:t>Making</w:t>
      </w:r>
      <w:proofErr w:type="spellEnd"/>
      <w:r w:rsidRPr="00CF0F31">
        <w:t xml:space="preserve"> </w:t>
      </w:r>
      <w:proofErr w:type="spellStart"/>
      <w:r w:rsidRPr="00CF0F31">
        <w:t>Dispute</w:t>
      </w:r>
      <w:proofErr w:type="spellEnd"/>
      <w:r w:rsidRPr="00CF0F31">
        <w:t xml:space="preserve"> Resolution </w:t>
      </w:r>
      <w:proofErr w:type="spellStart"/>
      <w:r w:rsidRPr="00CF0F31">
        <w:t>Mechanisms</w:t>
      </w:r>
      <w:proofErr w:type="spellEnd"/>
      <w:r w:rsidRPr="00CF0F31">
        <w:t xml:space="preserve"> </w:t>
      </w:r>
      <w:proofErr w:type="spellStart"/>
      <w:r w:rsidRPr="00CF0F31">
        <w:t>More</w:t>
      </w:r>
      <w:proofErr w:type="spellEnd"/>
      <w:r w:rsidRPr="00CF0F31">
        <w:t xml:space="preserve"> </w:t>
      </w:r>
      <w:proofErr w:type="spellStart"/>
      <w:r w:rsidRPr="00CF0F31">
        <w:t>Effective</w:t>
      </w:r>
      <w:proofErr w:type="spellEnd"/>
      <w:r w:rsidRPr="00CF0F31">
        <w:t>”) syftar till att effektivisera skatteavtalens förfarande för tvistlösning. Genom åtgärden fastslås en minimistandard för att lösa avtalsrelaterade tvister genom ömsesidig överenskommelse. Bestäm</w:t>
      </w:r>
      <w:r>
        <w:softHyphen/>
      </w:r>
      <w:r w:rsidRPr="00CF0F31">
        <w:t>melser om detta finns i artikel</w:t>
      </w:r>
      <w:r>
        <w:t> </w:t>
      </w:r>
      <w:r w:rsidRPr="00CF0F31">
        <w:t>25 punkt</w:t>
      </w:r>
      <w:r>
        <w:t> </w:t>
      </w:r>
      <w:r w:rsidRPr="00CF0F31">
        <w:t>1–3 i OECD:s modellavtal.</w:t>
      </w:r>
    </w:p>
    <w:p w14:paraId="0637B0AF" w14:textId="77777777" w:rsidR="003E7EC8" w:rsidRDefault="003E7EC8" w:rsidP="003E7EC8">
      <w:pPr>
        <w:pStyle w:val="Brdtextmedindrag"/>
      </w:pPr>
      <w:r w:rsidRPr="00CF0F31">
        <w:t xml:space="preserve">Bestämmelser om tvistlösning genom ömsesidig överenskommelse finns redan i skatteavtalet mellan Sverige </w:t>
      </w:r>
      <w:r>
        <w:t>och Storbritannien</w:t>
      </w:r>
      <w:r w:rsidRPr="00CF0F31">
        <w:t>. Den nya minimistandarden innebär dock att en viss utvidgning av dessa bestäm</w:t>
      </w:r>
      <w:r>
        <w:softHyphen/>
      </w:r>
      <w:r w:rsidRPr="00CF0F31">
        <w:t>melser är nödvändig. De nya bestämmelserna i artikel</w:t>
      </w:r>
      <w:r>
        <w:t> </w:t>
      </w:r>
      <w:r w:rsidRPr="00CF0F31">
        <w:t>25 punkt</w:t>
      </w:r>
      <w:r>
        <w:t> </w:t>
      </w:r>
      <w:r w:rsidRPr="00CF0F31">
        <w:t>1 i OECD:s modellavtal innebär att den som anser att beskattning skett i strid med avtalet kan vända sig till behörig myndighet i någon av de avtalsslutande staterna</w:t>
      </w:r>
      <w:r>
        <w:t xml:space="preserve">. I nuvarande bestämmelse </w:t>
      </w:r>
      <w:r w:rsidRPr="00CF0F31">
        <w:t>anges att sökanden ska lämna begäran till behörig myndighet i sin hemviststat.</w:t>
      </w:r>
    </w:p>
    <w:p w14:paraId="2181CB38" w14:textId="77777777" w:rsidR="003E7EC8" w:rsidRDefault="003E7EC8" w:rsidP="003E7EC8">
      <w:pPr>
        <w:pStyle w:val="Brdtextmedindrag"/>
      </w:pPr>
      <w:r>
        <w:t>Utöver ändringarna med anledning av de överenskomna minimi</w:t>
      </w:r>
      <w:r>
        <w:softHyphen/>
        <w:t>standarderna från BEPS-projektet har Sverige och Storbritannien enats om att artikel 23 ändras så att ärenden rörande hänförande av kapital till fasta driftställen ska kunna hänskjutas till skiljeförfarande.</w:t>
      </w:r>
    </w:p>
    <w:p w14:paraId="0B5DEC2D" w14:textId="77777777" w:rsidR="003E7EC8" w:rsidRDefault="003E7EC8" w:rsidP="003E7EC8">
      <w:pPr>
        <w:pStyle w:val="Rubrik5utannumrering"/>
      </w:pPr>
      <w:r w:rsidRPr="00CF0F31">
        <w:t>Lagförslaget samt ikraftträdandebestämmelser</w:t>
      </w:r>
    </w:p>
    <w:p w14:paraId="2D3A431B" w14:textId="77777777" w:rsidR="003E7EC8" w:rsidRDefault="003E7EC8" w:rsidP="003E7EC8">
      <w:pPr>
        <w:pStyle w:val="Brdtextmedindrag"/>
        <w:ind w:firstLine="0"/>
      </w:pPr>
      <w:r w:rsidRPr="00CF0F31">
        <w:t>Den nya lydelse</w:t>
      </w:r>
      <w:r>
        <w:t xml:space="preserve"> som skatteavtalet mellan Sverige och Storbritannien har fått genom 2021</w:t>
      </w:r>
      <w:r w:rsidRPr="00CF0F31">
        <w:t xml:space="preserve"> års protokoll ska införlivas i svensk </w:t>
      </w:r>
      <w:r>
        <w:t xml:space="preserve">intern </w:t>
      </w:r>
      <w:r w:rsidRPr="00CF0F31">
        <w:t xml:space="preserve">rätt. Det sker genom en ändring i den lag </w:t>
      </w:r>
      <w:r>
        <w:t>varigenom</w:t>
      </w:r>
      <w:r w:rsidRPr="00CF0F31">
        <w:t xml:space="preserve"> avtalet införlivats i den svenska rätten. I nu gällande 1</w:t>
      </w:r>
      <w:r>
        <w:t> </w:t>
      </w:r>
      <w:r w:rsidRPr="00CF0F31">
        <w:t>§ lagen (</w:t>
      </w:r>
      <w:r>
        <w:t>2015:666</w:t>
      </w:r>
      <w:r w:rsidRPr="00CF0F31">
        <w:t xml:space="preserve">) om </w:t>
      </w:r>
      <w:r>
        <w:t xml:space="preserve">skatteavtal </w:t>
      </w:r>
      <w:r w:rsidRPr="00CF0F31">
        <w:t xml:space="preserve">mellan Sverige </w:t>
      </w:r>
      <w:r>
        <w:t>samt Storbritannien och Nordirland</w:t>
      </w:r>
      <w:r w:rsidRPr="00CF0F31">
        <w:t xml:space="preserve"> föreskrivs </w:t>
      </w:r>
      <w:r>
        <w:t>att avtalet</w:t>
      </w:r>
      <w:r w:rsidRPr="006346F0">
        <w:t xml:space="preserve"> ska gälla som lag här i landet.</w:t>
      </w:r>
      <w:r>
        <w:t xml:space="preserve"> </w:t>
      </w:r>
      <w:r>
        <w:rPr>
          <w:rFonts w:ascii="TimesNewRomanPSMT" w:eastAsiaTheme="minorHAnsi" w:hAnsi="TimesNewRomanPSMT" w:cs="TimesNewRomanPSMT"/>
        </w:rPr>
        <w:t xml:space="preserve">Avtalstexten framgår av bilagan till lagen. </w:t>
      </w:r>
      <w:r>
        <w:t>Genom att ändra 1 § och även hänvisa till det den 23 februari 2021 undertecknade ändrings</w:t>
      </w:r>
      <w:r>
        <w:softHyphen/>
        <w:t xml:space="preserve">protokollet och den lydelse som avtalet har fått genom det protokollet, </w:t>
      </w:r>
      <w:r>
        <w:rPr>
          <w:rFonts w:ascii="TimesNewRomanPSMT" w:eastAsiaTheme="minorHAnsi" w:hAnsi="TimesNewRomanPSMT" w:cs="TimesNewRomanPSMT"/>
        </w:rPr>
        <w:t>införlivas avtalets nya lydelse i den svenska rätten. Avtalstextens nya lydelse framgår av bilagan till lagen som ändras på det sätt som anges i ändringsprotokollet.</w:t>
      </w:r>
      <w:r w:rsidDel="00294002">
        <w:t xml:space="preserve"> </w:t>
      </w:r>
    </w:p>
    <w:p w14:paraId="2F2D2499" w14:textId="77777777" w:rsidR="003E7EC8" w:rsidRDefault="003E7EC8" w:rsidP="003E7EC8">
      <w:pPr>
        <w:pStyle w:val="Brdtextmedindrag"/>
      </w:pPr>
      <w:r w:rsidRPr="00CF0F31">
        <w:t>Enligt artikel V</w:t>
      </w:r>
      <w:r>
        <w:t>III</w:t>
      </w:r>
      <w:r w:rsidRPr="00CF0F31">
        <w:t xml:space="preserve"> i protokollet om ändring av avtalet mellan </w:t>
      </w:r>
      <w:r>
        <w:t xml:space="preserve">Sverige och Storbritannien </w:t>
      </w:r>
      <w:r w:rsidRPr="00CF0F31">
        <w:t>ska de avtalsslutande staterna skriftligen underrätta varandra när de åtgärder vidtagits som enligt lagstiftningen i respektive stat krävs för att protokollet ska träda i kraft.</w:t>
      </w:r>
      <w:r>
        <w:t xml:space="preserve"> </w:t>
      </w:r>
      <w:r w:rsidRPr="00CF0F31">
        <w:t>För Sveriges del krävs enligt 10</w:t>
      </w:r>
      <w:r>
        <w:t> </w:t>
      </w:r>
      <w:r w:rsidRPr="00CF0F31">
        <w:t>kap. 3</w:t>
      </w:r>
      <w:r>
        <w:t> </w:t>
      </w:r>
      <w:r w:rsidRPr="00CF0F31">
        <w:t xml:space="preserve">§ regeringsformen riksdagens godkännande innan regeringen ingår en för riket bindande internationell överenskommelse </w:t>
      </w:r>
      <w:proofErr w:type="gramStart"/>
      <w:r w:rsidRPr="00CF0F31">
        <w:t>bl.a.</w:t>
      </w:r>
      <w:proofErr w:type="gramEnd"/>
      <w:r w:rsidRPr="00CF0F31">
        <w:t xml:space="preserve"> i de fall det krävs att en lag ändras eller att en ny lag stiftas. För att protokollets bestämmelser ska kunna tillämpas i Sverige krävs ändrad lagstiftning, varvid riksdagens godkännande således är en sådan åtgärd som måste fullgöras för att protokollet ska bli bindande för Sverige och träda i kraft. </w:t>
      </w:r>
    </w:p>
    <w:p w14:paraId="71E1C77D" w14:textId="77777777" w:rsidR="003E7EC8" w:rsidRDefault="003E7EC8" w:rsidP="003E7EC8">
      <w:pPr>
        <w:pStyle w:val="Brdtextmedindrag"/>
      </w:pPr>
      <w:r w:rsidRPr="00CF0F31">
        <w:t>Förfarandet för att protokollet ska träda i kraft innebär att det inte är möjligt att nu avgöra vid vilken tidpunkt som ändringsprotokollet kommer att träda i kraft. I lagförslaget har det därför i punkt</w:t>
      </w:r>
      <w:r>
        <w:t> </w:t>
      </w:r>
      <w:r w:rsidRPr="00CF0F31">
        <w:t>1 i ikraftträdande</w:t>
      </w:r>
      <w:r>
        <w:softHyphen/>
      </w:r>
      <w:r w:rsidRPr="00CF0F31">
        <w:t xml:space="preserve">bestämmelserna föreskrivits att lagen träder i kraft den dag regeringen </w:t>
      </w:r>
      <w:r w:rsidRPr="00CF0F31">
        <w:lastRenderedPageBreak/>
        <w:t>bestämmer. Efter ikraftträdandet ska lagen enligt punkt</w:t>
      </w:r>
      <w:r>
        <w:t> </w:t>
      </w:r>
      <w:r w:rsidRPr="00CF0F31">
        <w:t>2</w:t>
      </w:r>
      <w:r>
        <w:t> </w:t>
      </w:r>
      <w:r w:rsidRPr="00CF0F31">
        <w:t>a i ikraft</w:t>
      </w:r>
      <w:r>
        <w:softHyphen/>
      </w:r>
      <w:r w:rsidRPr="00CF0F31">
        <w:t>trädandebestämmelserna i fråga om källskatter tillämpas på belopp som betalas eller tillgodoförs den 1</w:t>
      </w:r>
      <w:r>
        <w:t> </w:t>
      </w:r>
      <w:r w:rsidRPr="00CF0F31">
        <w:t>januari det år som följer närmast efter den dag då lagen träder i kraft eller senare. I fråga om andra skatter på inkomst ska lagen enligt punkt</w:t>
      </w:r>
      <w:r>
        <w:t> </w:t>
      </w:r>
      <w:r w:rsidRPr="00CF0F31">
        <w:t>2</w:t>
      </w:r>
      <w:r>
        <w:t> </w:t>
      </w:r>
      <w:r w:rsidRPr="00CF0F31">
        <w:t>b tillämpas i fråga om skatt som påförs för beskattningsår som börjar den 1</w:t>
      </w:r>
      <w:r>
        <w:t> </w:t>
      </w:r>
      <w:r w:rsidRPr="00CF0F31">
        <w:t>januari det år som följer närmast efter den dag då lagen träder i kraft eller senare.</w:t>
      </w:r>
    </w:p>
    <w:p w14:paraId="7DAEF24E" w14:textId="19CBB766" w:rsidR="003E7EC8" w:rsidRDefault="003E7EC8" w:rsidP="003E7EC8">
      <w:pPr>
        <w:pStyle w:val="Rubrik2"/>
      </w:pPr>
      <w:bookmarkStart w:id="15" w:name="_Toc75269057"/>
      <w:bookmarkStart w:id="16" w:name="_Toc81310104"/>
      <w:r>
        <w:t>Protokollets innehåll</w:t>
      </w:r>
      <w:bookmarkEnd w:id="15"/>
      <w:bookmarkEnd w:id="16"/>
    </w:p>
    <w:p w14:paraId="3B9289C1" w14:textId="77777777" w:rsidR="003E7EC8" w:rsidRDefault="003E7EC8" w:rsidP="003E7EC8">
      <w:pPr>
        <w:pStyle w:val="Brdtextmedindrag"/>
        <w:ind w:firstLine="0"/>
      </w:pPr>
      <w:r w:rsidRPr="00767EA0">
        <w:t>Enligt protokollets artikel</w:t>
      </w:r>
      <w:r>
        <w:t> </w:t>
      </w:r>
      <w:r w:rsidRPr="00767EA0">
        <w:t xml:space="preserve">I ska avtalets ingress utgå och ersättas av en ny ingress. I den nya ingressen förtydligas att den </w:t>
      </w:r>
      <w:bookmarkStart w:id="17" w:name="_Hlk81819001"/>
      <w:r w:rsidRPr="00767EA0">
        <w:t xml:space="preserve">gemensamma partsavsikten med avtalet är att undanröja dubbelbeskattning beträffande skatter på inkomst och </w:t>
      </w:r>
      <w:r>
        <w:t>på kapitalvinst</w:t>
      </w:r>
      <w:r w:rsidRPr="00767EA0">
        <w:t xml:space="preserve"> utan att samtidigt skapa förutsättningar för icke-beskattning eller minskad skatt genom skatteflykt eller skatte</w:t>
      </w:r>
      <w:r>
        <w:softHyphen/>
      </w:r>
      <w:r w:rsidRPr="00767EA0">
        <w:t>undandragande.</w:t>
      </w:r>
      <w:bookmarkEnd w:id="17"/>
      <w:r w:rsidRPr="00767EA0">
        <w:t xml:space="preserve"> Den nya lydelsen av ingressen överensstämmer i huvudsak med ingressen till OECD:s modellavtal</w:t>
      </w:r>
      <w:r>
        <w:t xml:space="preserve"> och motsvaras av artikel 6 i konventionen</w:t>
      </w:r>
      <w:r w:rsidRPr="00767EA0">
        <w:t>.</w:t>
      </w:r>
    </w:p>
    <w:p w14:paraId="7FBB8ED8" w14:textId="77777777" w:rsidR="003E7EC8" w:rsidRPr="00294002" w:rsidRDefault="003E7EC8" w:rsidP="003E7EC8">
      <w:pPr>
        <w:pStyle w:val="Brdtextmedindrag"/>
      </w:pPr>
      <w:r w:rsidRPr="00294002">
        <w:t>Artiklarna II–V i protokollet innebär att punkt 6 i artikel 10 (utdelning), punkt</w:t>
      </w:r>
      <w:r w:rsidRPr="00B330FE">
        <w:t> </w:t>
      </w:r>
      <w:r w:rsidRPr="00BA16B2">
        <w:t xml:space="preserve">5 i artikel 11 (ränta), punkt 5 i artikel 12 (royalty) och punkt 5 i artikel 20 (annan inkomst) utgår. </w:t>
      </w:r>
      <w:r w:rsidRPr="00294002">
        <w:t xml:space="preserve">De skatteavtalsbestämmelser </w:t>
      </w:r>
      <w:r w:rsidRPr="00B330FE">
        <w:t xml:space="preserve">som utgår syftar </w:t>
      </w:r>
      <w:r w:rsidRPr="00BA16B2">
        <w:t xml:space="preserve">till att </w:t>
      </w:r>
      <w:r w:rsidRPr="00B330FE">
        <w:t>göra</w:t>
      </w:r>
      <w:r>
        <w:t xml:space="preserve"> det möjligt för de avtalsslutande staterna att neka de förmåner som följer av de respektive</w:t>
      </w:r>
      <w:r w:rsidRPr="00294002">
        <w:t xml:space="preserve"> artiklarna i ska</w:t>
      </w:r>
      <w:r w:rsidRPr="00B330FE">
        <w:t xml:space="preserve">tteavtalet om ett av de huvudsakliga syftena med ett arrangemang eller en transaktion har varit att uppnå </w:t>
      </w:r>
      <w:r>
        <w:t xml:space="preserve">sådan </w:t>
      </w:r>
      <w:r w:rsidRPr="00B330FE">
        <w:t xml:space="preserve">förmån. Att bestämmelserna utgår innebär ingen ändring i sak eftersom motsvarande </w:t>
      </w:r>
      <w:r>
        <w:t xml:space="preserve">bestämmelse </w:t>
      </w:r>
      <w:r w:rsidRPr="00B330FE">
        <w:t>finns i den nya, generellt utformade, artikel 27A.</w:t>
      </w:r>
      <w:r>
        <w:t xml:space="preserve"> </w:t>
      </w:r>
    </w:p>
    <w:p w14:paraId="5963FD96" w14:textId="77777777" w:rsidR="003E7EC8" w:rsidRPr="00767EA0" w:rsidRDefault="003E7EC8" w:rsidP="003E7EC8">
      <w:pPr>
        <w:pStyle w:val="Brdtextmedindrag"/>
      </w:pPr>
      <w:r w:rsidRPr="00767EA0">
        <w:t>Artikel</w:t>
      </w:r>
      <w:r>
        <w:t> VI</w:t>
      </w:r>
      <w:r w:rsidRPr="00767EA0">
        <w:t xml:space="preserve"> i protokollet innebär att nuvarande </w:t>
      </w:r>
      <w:r>
        <w:t>punkt 1 och punkt 6 a i artikel 23</w:t>
      </w:r>
      <w:r w:rsidRPr="00767EA0">
        <w:t xml:space="preserve"> utgår och ersätts av ny </w:t>
      </w:r>
      <w:r>
        <w:t xml:space="preserve">punkt 1 och ny punkt 6 a. </w:t>
      </w:r>
      <w:r w:rsidRPr="00767EA0">
        <w:t>Artikel</w:t>
      </w:r>
      <w:r>
        <w:t> 23</w:t>
      </w:r>
      <w:r w:rsidRPr="00767EA0">
        <w:t xml:space="preserve"> behandlar förfarandet vid ömsesidig överenskommelse. Ändringen </w:t>
      </w:r>
      <w:r>
        <w:t xml:space="preserve">i punkt 1 </w:t>
      </w:r>
      <w:r w:rsidRPr="00767EA0">
        <w:t xml:space="preserve">innebär att </w:t>
      </w:r>
      <w:bookmarkStart w:id="18" w:name="_Hlk81819381"/>
      <w:r w:rsidRPr="00767EA0">
        <w:t>den som anser att en åtgärd vidtagits som medför eller kommer att medföra beskattning som strider mot bestämmelserna i avtalet kan lägga fram saken för den behöriga myndigheten i någon av de avtalsslutande staterna</w:t>
      </w:r>
      <w:bookmarkEnd w:id="18"/>
      <w:r w:rsidRPr="00767EA0">
        <w:t>. Bestämmelsen skiljer sig från den nuvarande lydelsen enligt vilken saken ska framställas i den stat där personen har hemvist. Den nya bestämmelsen överensstämmer med artikel</w:t>
      </w:r>
      <w:r>
        <w:t> </w:t>
      </w:r>
      <w:r w:rsidRPr="00767EA0">
        <w:t>25 punkt</w:t>
      </w:r>
      <w:r>
        <w:t> </w:t>
      </w:r>
      <w:r w:rsidRPr="00767EA0">
        <w:t>1 i OECD:s modellavtal</w:t>
      </w:r>
      <w:r>
        <w:t xml:space="preserve"> och motsvarar artikel 16 i konventionen</w:t>
      </w:r>
      <w:r w:rsidRPr="00767EA0">
        <w:t>.</w:t>
      </w:r>
      <w:r>
        <w:t xml:space="preserve"> Ändringen gällande punkt 6 a innebär att punkt 5 om </w:t>
      </w:r>
      <w:bookmarkStart w:id="19" w:name="_Hlk81820995"/>
      <w:bookmarkStart w:id="20" w:name="_Hlk81819431"/>
      <w:r>
        <w:t xml:space="preserve">skiljeförfarande kan tillämpas även </w:t>
      </w:r>
      <w:r w:rsidRPr="00456B83">
        <w:t xml:space="preserve">på ärenden som rör hänförande av kapital till ett fast driftställe </w:t>
      </w:r>
      <w:bookmarkEnd w:id="19"/>
      <w:r w:rsidRPr="00456B83">
        <w:t>enligt artikel</w:t>
      </w:r>
      <w:r>
        <w:t> </w:t>
      </w:r>
      <w:r w:rsidRPr="00456B83">
        <w:t>7</w:t>
      </w:r>
      <w:bookmarkEnd w:id="20"/>
      <w:r>
        <w:t xml:space="preserve">. </w:t>
      </w:r>
      <w:r w:rsidRPr="00EA1715">
        <w:t>Ändringen återspeglar de förbehåll till del VI i konventionen som Sverige gjort i enlighet med artikel 28 i densamma.</w:t>
      </w:r>
      <w:r>
        <w:t xml:space="preserve">  </w:t>
      </w:r>
    </w:p>
    <w:p w14:paraId="6C044CEA" w14:textId="3CFF9B23" w:rsidR="003E7EC8" w:rsidRPr="00767EA0" w:rsidRDefault="003E7EC8" w:rsidP="003E7EC8">
      <w:pPr>
        <w:pStyle w:val="Brdtextmedindrag"/>
      </w:pPr>
      <w:r w:rsidRPr="00767EA0">
        <w:t>Genom artikel</w:t>
      </w:r>
      <w:r>
        <w:t> VII</w:t>
      </w:r>
      <w:r w:rsidRPr="00767EA0">
        <w:t xml:space="preserve"> i protokollet införs en ny artikel</w:t>
      </w:r>
      <w:r>
        <w:t> </w:t>
      </w:r>
      <w:r w:rsidRPr="00767EA0">
        <w:t>2</w:t>
      </w:r>
      <w:r>
        <w:t>7</w:t>
      </w:r>
      <w:r w:rsidRPr="00767EA0">
        <w:t>A i avtalet, vilken behandlar prövning av det huvudsakliga syftet (</w:t>
      </w:r>
      <w:proofErr w:type="spellStart"/>
      <w:r w:rsidRPr="00767EA0">
        <w:t>Principle</w:t>
      </w:r>
      <w:proofErr w:type="spellEnd"/>
      <w:r w:rsidRPr="00767EA0">
        <w:t xml:space="preserve"> </w:t>
      </w:r>
      <w:proofErr w:type="spellStart"/>
      <w:r w:rsidRPr="00767EA0">
        <w:t>Purpose</w:t>
      </w:r>
      <w:proofErr w:type="spellEnd"/>
      <w:r w:rsidRPr="00767EA0">
        <w:t xml:space="preserve"> Test, ”PPT-regel”). Artikeln innebär att en förmån enligt avtalet inte ska ges om det rimligen kan antas, med hänsyn till alla relevanta fakta och omständigheter, att ett av de huvudsakliga syftena med ett visst arrangemang eller en viss transaktion som direkt eller indirekt resulterade i förmånen har varit att få denna avtalsförmån. Undantag görs dock för de fall givandet av förmånen är förenligt med avtalets ändamål och syfte, </w:t>
      </w:r>
      <w:r w:rsidRPr="00767EA0">
        <w:lastRenderedPageBreak/>
        <w:t xml:space="preserve">varmed förbudet enligt bestämmelsen inte ska gälla. </w:t>
      </w:r>
      <w:r>
        <w:t>Artikeln överens</w:t>
      </w:r>
      <w:r>
        <w:softHyphen/>
        <w:t>stämmer med</w:t>
      </w:r>
      <w:r w:rsidRPr="00767EA0">
        <w:t xml:space="preserve"> artikel</w:t>
      </w:r>
      <w:r>
        <w:t> </w:t>
      </w:r>
      <w:r w:rsidRPr="00767EA0">
        <w:t>29 punkt</w:t>
      </w:r>
      <w:r>
        <w:t> </w:t>
      </w:r>
      <w:r w:rsidRPr="00767EA0">
        <w:t xml:space="preserve">9 i OECD:s modellavtal och </w:t>
      </w:r>
      <w:r>
        <w:t>motsvarar artikel 7 i konventionen</w:t>
      </w:r>
      <w:r w:rsidR="009A2F3D">
        <w:t>.</w:t>
      </w:r>
    </w:p>
    <w:p w14:paraId="7C079CA6" w14:textId="16AECC63" w:rsidR="003E7EC8" w:rsidRDefault="003E7EC8" w:rsidP="003E7EC8">
      <w:pPr>
        <w:pStyle w:val="Brdtextmedindrag"/>
      </w:pPr>
      <w:bookmarkStart w:id="21" w:name="_Hlk81301562"/>
      <w:r w:rsidRPr="00767EA0">
        <w:t>Artikel</w:t>
      </w:r>
      <w:r>
        <w:t> VII</w:t>
      </w:r>
      <w:r w:rsidR="006756C5">
        <w:t>I</w:t>
      </w:r>
      <w:r w:rsidRPr="00767EA0">
        <w:t xml:space="preserve"> i protokollet innehåller bestämmelser om ikraftträdande, se avsnitt</w:t>
      </w:r>
      <w:r>
        <w:t> </w:t>
      </w:r>
      <w:r w:rsidRPr="00767EA0">
        <w:t>4 ovan.</w:t>
      </w:r>
    </w:p>
    <w:p w14:paraId="4B117F05" w14:textId="4F091CF1" w:rsidR="003E7EC8" w:rsidRPr="00767EA0" w:rsidRDefault="003E7EC8" w:rsidP="003E7EC8">
      <w:pPr>
        <w:pStyle w:val="Rubrik1"/>
      </w:pPr>
      <w:bookmarkStart w:id="22" w:name="_Toc81310105"/>
      <w:bookmarkEnd w:id="21"/>
      <w:r>
        <w:t>Konsekvenser</w:t>
      </w:r>
      <w:bookmarkStart w:id="23" w:name="_Toc75269058"/>
      <w:bookmarkEnd w:id="22"/>
      <w:r>
        <w:t xml:space="preserve"> </w:t>
      </w:r>
      <w:bookmarkEnd w:id="23"/>
    </w:p>
    <w:p w14:paraId="7942C040" w14:textId="77777777" w:rsidR="003E7EC8" w:rsidRDefault="003E7EC8" w:rsidP="003E7EC8">
      <w:pPr>
        <w:pStyle w:val="Brdtextmedindrag"/>
        <w:ind w:firstLine="0"/>
      </w:pPr>
      <w:r>
        <w:t>Genom förslagen i denna proposition ändras det skatteavtal som nu är i kraft i enlighet med protokollet av den 23 februari 2021. Förslagen för</w:t>
      </w:r>
      <w:r>
        <w:softHyphen/>
        <w:t>väntas inte ge upphov till någon offentligfinansiell effekt. Förslagen förväntas inte heller ge upphov till någon ökad arbetsbörda för Skatte</w:t>
      </w:r>
      <w:r>
        <w:softHyphen/>
        <w:t>verket eller för de allmänna förvaltningsdomstolarna.</w:t>
      </w:r>
    </w:p>
    <w:p w14:paraId="5713964A" w14:textId="7A7E0D11" w:rsidR="00DB62B9" w:rsidRPr="00152749" w:rsidRDefault="003E7EC8" w:rsidP="003E7EC8">
      <w:pPr>
        <w:pStyle w:val="Brdtextmedindrag"/>
        <w:sectPr w:rsidR="00DB62B9" w:rsidRPr="00152749"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r w:rsidRPr="00EA1715">
        <w:t>Då förslagen inte har någon offentligfinansiell effekt medför detta att var</w:t>
      </w:r>
      <w:r>
        <w:t>e sig</w:t>
      </w:r>
      <w:r w:rsidRPr="00EA1715">
        <w:t xml:space="preserve"> inkomstfördelningen eller den ekonomiska jämställdheten mellan kvinnor och män påverkas</w:t>
      </w:r>
      <w:r>
        <w:t>.</w:t>
      </w:r>
    </w:p>
    <w:p w14:paraId="5D026E4A" w14:textId="1EA473DD" w:rsidR="003E7EC8" w:rsidRPr="002D18DC" w:rsidRDefault="003E7EC8" w:rsidP="003E7EC8">
      <w:pPr>
        <w:pStyle w:val="Bilagarubrik"/>
        <w:rPr>
          <w:szCs w:val="30"/>
        </w:rPr>
      </w:pPr>
      <w:bookmarkStart w:id="24" w:name="_Toc75269059"/>
      <w:bookmarkStart w:id="25" w:name="_Toc81310106"/>
      <w:r w:rsidRPr="006B24B9">
        <w:rPr>
          <w:szCs w:val="30"/>
        </w:rPr>
        <w:lastRenderedPageBreak/>
        <w:t>Protokoll</w:t>
      </w:r>
      <w:bookmarkEnd w:id="24"/>
      <w:bookmarkEnd w:id="25"/>
    </w:p>
    <w:tbl>
      <w:tblPr>
        <w:tblW w:w="5000" w:type="pct"/>
        <w:tblCellMar>
          <w:left w:w="125" w:type="dxa"/>
          <w:right w:w="125" w:type="dxa"/>
        </w:tblCellMar>
        <w:tblLook w:val="0600" w:firstRow="0" w:lastRow="0" w:firstColumn="0" w:lastColumn="0" w:noHBand="1" w:noVBand="1"/>
      </w:tblPr>
      <w:tblGrid>
        <w:gridCol w:w="2948"/>
        <w:gridCol w:w="2949"/>
      </w:tblGrid>
      <w:tr w:rsidR="003E7EC8" w:rsidRPr="007460E8" w14:paraId="3F24EDAB" w14:textId="77777777" w:rsidTr="003E7EC8">
        <w:tc>
          <w:tcPr>
            <w:tcW w:w="2500" w:type="pct"/>
            <w:shd w:val="clear" w:color="auto" w:fill="auto"/>
            <w:tcMar>
              <w:left w:w="0" w:type="dxa"/>
            </w:tcMar>
          </w:tcPr>
          <w:p w14:paraId="37AC9B5F" w14:textId="77777777" w:rsidR="003E7EC8" w:rsidRPr="009F02F0" w:rsidRDefault="003E7EC8" w:rsidP="003E7EC8">
            <w:pPr>
              <w:pStyle w:val="Brdtext"/>
              <w:rPr>
                <w:b/>
                <w:bCs/>
                <w:lang w:val="en-GB"/>
              </w:rPr>
            </w:pPr>
            <w:r w:rsidRPr="009F02F0">
              <w:rPr>
                <w:b/>
                <w:bCs/>
                <w:lang w:val="en-GB"/>
              </w:rPr>
              <w:t>PROTOCOL AMENDING THE CONVENTION BETWEEN THE KINGDOM OF SWEDEN AND THE UNITED KINGDOM OF GREAT BRITAIN AND NORTHERN IRELAND FOR THE AVOIDANCE OF DOUB</w:t>
            </w:r>
            <w:r>
              <w:rPr>
                <w:b/>
                <w:bCs/>
                <w:lang w:val="en-GB"/>
              </w:rPr>
              <w:softHyphen/>
            </w:r>
            <w:r w:rsidRPr="009F02F0">
              <w:rPr>
                <w:b/>
                <w:bCs/>
                <w:lang w:val="en-GB"/>
              </w:rPr>
              <w:t>LE TAXATION AND THE PREVENTION OF FISCAL EVASION WITH RESPECT TO TAXES ON INCOME AND ON CAPITAL GAINS</w:t>
            </w:r>
          </w:p>
        </w:tc>
        <w:tc>
          <w:tcPr>
            <w:tcW w:w="2500" w:type="pct"/>
            <w:shd w:val="clear" w:color="auto" w:fill="auto"/>
            <w:tcMar>
              <w:right w:w="0" w:type="dxa"/>
            </w:tcMar>
          </w:tcPr>
          <w:p w14:paraId="73D14A86" w14:textId="77777777" w:rsidR="003E7EC8" w:rsidRPr="009F6F31" w:rsidRDefault="003E7EC8" w:rsidP="003E7EC8">
            <w:pPr>
              <w:pStyle w:val="Brdtextmedindrag"/>
              <w:ind w:firstLine="0"/>
              <w:rPr>
                <w:b/>
                <w:bCs/>
              </w:rPr>
            </w:pPr>
            <w:r w:rsidRPr="009F6F31">
              <w:rPr>
                <w:b/>
                <w:bCs/>
              </w:rPr>
              <w:t>PROTOKOLL OM ÄNDRING I AVTAL</w:t>
            </w:r>
            <w:r>
              <w:rPr>
                <w:b/>
                <w:bCs/>
              </w:rPr>
              <w:t>ET</w:t>
            </w:r>
            <w:r w:rsidRPr="009F6F31">
              <w:rPr>
                <w:b/>
                <w:bCs/>
              </w:rPr>
              <w:t xml:space="preserve"> MELLAN KO</w:t>
            </w:r>
            <w:r>
              <w:rPr>
                <w:b/>
                <w:bCs/>
              </w:rPr>
              <w:softHyphen/>
            </w:r>
            <w:r w:rsidRPr="009F6F31">
              <w:rPr>
                <w:b/>
                <w:bCs/>
              </w:rPr>
              <w:t>NUN</w:t>
            </w:r>
            <w:r>
              <w:rPr>
                <w:b/>
                <w:bCs/>
              </w:rPr>
              <w:t>GA</w:t>
            </w:r>
            <w:r w:rsidRPr="009F6F31">
              <w:rPr>
                <w:b/>
                <w:bCs/>
              </w:rPr>
              <w:t>RIKE</w:t>
            </w:r>
            <w:r>
              <w:rPr>
                <w:b/>
                <w:bCs/>
              </w:rPr>
              <w:t>T</w:t>
            </w:r>
            <w:r w:rsidRPr="009F6F31">
              <w:rPr>
                <w:b/>
                <w:bCs/>
              </w:rPr>
              <w:t xml:space="preserve"> SVERIGE OCH FÖRENADE KONUNGARIK</w:t>
            </w:r>
            <w:r>
              <w:rPr>
                <w:b/>
                <w:bCs/>
              </w:rPr>
              <w:softHyphen/>
            </w:r>
            <w:r w:rsidRPr="009F6F31">
              <w:rPr>
                <w:b/>
                <w:bCs/>
              </w:rPr>
              <w:t>ET STORBRITANNIEN OCH NORDIRLAND FÖR UNDVIK</w:t>
            </w:r>
            <w:r>
              <w:rPr>
                <w:b/>
                <w:bCs/>
              </w:rPr>
              <w:softHyphen/>
            </w:r>
            <w:r w:rsidRPr="009F6F31">
              <w:rPr>
                <w:b/>
                <w:bCs/>
              </w:rPr>
              <w:t>ANDE AV DUBBELBESKATT</w:t>
            </w:r>
            <w:r>
              <w:rPr>
                <w:b/>
                <w:bCs/>
              </w:rPr>
              <w:softHyphen/>
            </w:r>
            <w:r w:rsidRPr="009F6F31">
              <w:rPr>
                <w:b/>
                <w:bCs/>
              </w:rPr>
              <w:t>NING OCH FÖRHINDRANDE AV SKATTEFLYKT BETRÄF</w:t>
            </w:r>
            <w:r>
              <w:rPr>
                <w:b/>
                <w:bCs/>
              </w:rPr>
              <w:softHyphen/>
            </w:r>
            <w:r w:rsidRPr="009F6F31">
              <w:rPr>
                <w:b/>
                <w:bCs/>
              </w:rPr>
              <w:t>FANDE SKATTER PÅ IN</w:t>
            </w:r>
            <w:r>
              <w:rPr>
                <w:b/>
                <w:bCs/>
              </w:rPr>
              <w:softHyphen/>
            </w:r>
            <w:r w:rsidRPr="009F6F31">
              <w:rPr>
                <w:b/>
                <w:bCs/>
              </w:rPr>
              <w:t>KOMST OCH PÅ KAPITAL</w:t>
            </w:r>
            <w:r>
              <w:rPr>
                <w:b/>
                <w:bCs/>
              </w:rPr>
              <w:softHyphen/>
            </w:r>
            <w:r w:rsidRPr="009F6F31">
              <w:rPr>
                <w:b/>
                <w:bCs/>
              </w:rPr>
              <w:t>VINST</w:t>
            </w:r>
          </w:p>
        </w:tc>
      </w:tr>
      <w:tr w:rsidR="003E7EC8" w:rsidRPr="007460E8" w14:paraId="71621512" w14:textId="77777777" w:rsidTr="003E7EC8">
        <w:tc>
          <w:tcPr>
            <w:tcW w:w="2500" w:type="pct"/>
            <w:shd w:val="clear" w:color="auto" w:fill="auto"/>
            <w:tcMar>
              <w:left w:w="0" w:type="dxa"/>
            </w:tcMar>
          </w:tcPr>
          <w:p w14:paraId="06BE7DAF" w14:textId="77777777" w:rsidR="003E7EC8" w:rsidRPr="007460E8" w:rsidRDefault="003E7EC8" w:rsidP="003E7EC8">
            <w:pPr>
              <w:pStyle w:val="Brdtextmedindrag"/>
            </w:pPr>
          </w:p>
        </w:tc>
        <w:tc>
          <w:tcPr>
            <w:tcW w:w="2500" w:type="pct"/>
            <w:shd w:val="clear" w:color="auto" w:fill="auto"/>
            <w:tcMar>
              <w:right w:w="0" w:type="dxa"/>
            </w:tcMar>
          </w:tcPr>
          <w:p w14:paraId="54E85DC4" w14:textId="77777777" w:rsidR="003E7EC8" w:rsidRPr="007460E8" w:rsidRDefault="003E7EC8" w:rsidP="003E7EC8">
            <w:pPr>
              <w:pStyle w:val="Brdtextmedindrag"/>
            </w:pPr>
          </w:p>
        </w:tc>
      </w:tr>
      <w:tr w:rsidR="003E7EC8" w:rsidRPr="00182B24" w14:paraId="17787152" w14:textId="77777777" w:rsidTr="003E7EC8">
        <w:tc>
          <w:tcPr>
            <w:tcW w:w="2500" w:type="pct"/>
            <w:shd w:val="clear" w:color="auto" w:fill="auto"/>
            <w:tcMar>
              <w:left w:w="0" w:type="dxa"/>
            </w:tcMar>
          </w:tcPr>
          <w:p w14:paraId="5ACF50D1" w14:textId="77777777" w:rsidR="003E7EC8" w:rsidRPr="009F02F0" w:rsidRDefault="003E7EC8" w:rsidP="003E7EC8">
            <w:pPr>
              <w:pStyle w:val="Brdtextmedindrag"/>
              <w:rPr>
                <w:lang w:val="en-GB"/>
              </w:rPr>
            </w:pPr>
            <w:r w:rsidRPr="00C72466">
              <w:rPr>
                <w:lang w:val="en-GB"/>
              </w:rPr>
              <w:t xml:space="preserve">The Government of the Kingdom of Sweden and the Government of the United Kingdom of Great Britain and Northern Ireland, </w:t>
            </w:r>
          </w:p>
        </w:tc>
        <w:tc>
          <w:tcPr>
            <w:tcW w:w="2500" w:type="pct"/>
            <w:shd w:val="clear" w:color="auto" w:fill="auto"/>
            <w:tcMar>
              <w:right w:w="0" w:type="dxa"/>
            </w:tcMar>
          </w:tcPr>
          <w:p w14:paraId="5E5C56BD" w14:textId="77777777" w:rsidR="003E7EC8" w:rsidRPr="00182B24" w:rsidRDefault="003E7EC8" w:rsidP="003E7EC8">
            <w:pPr>
              <w:pStyle w:val="Brdtextmedindrag"/>
            </w:pPr>
            <w:r w:rsidRPr="00182B24">
              <w:t>Konungariket Sveriges regering och Förenade konungariket Storbritannien och Nordirlands regering,</w:t>
            </w:r>
          </w:p>
        </w:tc>
      </w:tr>
      <w:tr w:rsidR="003E7EC8" w:rsidRPr="00182B24" w14:paraId="525BD28E" w14:textId="77777777" w:rsidTr="003E7EC8">
        <w:tc>
          <w:tcPr>
            <w:tcW w:w="2500" w:type="pct"/>
            <w:shd w:val="clear" w:color="auto" w:fill="auto"/>
            <w:tcMar>
              <w:left w:w="0" w:type="dxa"/>
            </w:tcMar>
          </w:tcPr>
          <w:p w14:paraId="02A01668" w14:textId="77777777" w:rsidR="003E7EC8" w:rsidRPr="00C72466" w:rsidRDefault="003E7EC8" w:rsidP="003E7EC8">
            <w:pPr>
              <w:pStyle w:val="Brdtextmedindrag"/>
              <w:rPr>
                <w:lang w:val="en-GB"/>
              </w:rPr>
            </w:pPr>
            <w:r>
              <w:rPr>
                <w:lang w:val="en-GB"/>
              </w:rPr>
              <w:t>D</w:t>
            </w:r>
            <w:r w:rsidRPr="009F6F31">
              <w:rPr>
                <w:lang w:val="en-GB"/>
              </w:rPr>
              <w:t>esiring to conclude a Protocol to amend the Convention between the Kingdom of Sweden and the United Kingdom of Great Britain and Northern Ireland for the avoidance of double taxation and the prevention of fiscal evasion with respect to taxes on income and on capital gains signed at Stockholm on 26</w:t>
            </w:r>
            <w:r>
              <w:rPr>
                <w:lang w:val="en-GB"/>
              </w:rPr>
              <w:t xml:space="preserve"> </w:t>
            </w:r>
            <w:r w:rsidRPr="009F6F31">
              <w:rPr>
                <w:lang w:val="en-GB"/>
              </w:rPr>
              <w:t>March</w:t>
            </w:r>
            <w:r>
              <w:rPr>
                <w:lang w:val="en-GB"/>
              </w:rPr>
              <w:t xml:space="preserve"> </w:t>
            </w:r>
            <w:r w:rsidRPr="009F6F31">
              <w:rPr>
                <w:lang w:val="en-GB"/>
              </w:rPr>
              <w:t>2015 (hereinafter referred to as “the Convention”),</w:t>
            </w:r>
          </w:p>
        </w:tc>
        <w:tc>
          <w:tcPr>
            <w:tcW w:w="2500" w:type="pct"/>
            <w:shd w:val="clear" w:color="auto" w:fill="auto"/>
            <w:tcMar>
              <w:right w:w="0" w:type="dxa"/>
            </w:tcMar>
          </w:tcPr>
          <w:p w14:paraId="52884F6C" w14:textId="77777777" w:rsidR="003E7EC8" w:rsidRPr="00182B24" w:rsidRDefault="003E7EC8" w:rsidP="003E7EC8">
            <w:pPr>
              <w:pStyle w:val="Brdtextmedindrag"/>
            </w:pPr>
            <w:r w:rsidRPr="00182B24">
              <w:t>som önskar ing</w:t>
            </w:r>
            <w:r>
              <w:t>å</w:t>
            </w:r>
            <w:r w:rsidRPr="00182B24">
              <w:t xml:space="preserve"> </w:t>
            </w:r>
            <w:r>
              <w:t xml:space="preserve">ett </w:t>
            </w:r>
            <w:r w:rsidRPr="00182B24">
              <w:t>protokoll o</w:t>
            </w:r>
            <w:r>
              <w:t xml:space="preserve">m ändring i avtalet mellan </w:t>
            </w:r>
            <w:r w:rsidRPr="009968E2">
              <w:t>Konunga</w:t>
            </w:r>
            <w:r>
              <w:softHyphen/>
            </w:r>
            <w:r w:rsidRPr="009968E2">
              <w:t>riket</w:t>
            </w:r>
            <w:r>
              <w:t xml:space="preserve"> Sverige och Förenade konungariket Storbritannien och Nordirland för undvikande av dubbelbeskattning och förhind</w:t>
            </w:r>
            <w:r>
              <w:softHyphen/>
              <w:t>rande av skatteflykt beträffande skatter på inkomst och på kapital</w:t>
            </w:r>
            <w:r>
              <w:softHyphen/>
              <w:t>vinst, undertecknat i Stockholm den 26 mars 2015 (i det följande benämnt ”avtalet”),</w:t>
            </w:r>
          </w:p>
        </w:tc>
      </w:tr>
      <w:tr w:rsidR="003E7EC8" w:rsidRPr="00182B24" w14:paraId="206EB93D" w14:textId="77777777" w:rsidTr="003E7EC8">
        <w:tc>
          <w:tcPr>
            <w:tcW w:w="2500" w:type="pct"/>
            <w:shd w:val="clear" w:color="auto" w:fill="auto"/>
            <w:tcMar>
              <w:left w:w="0" w:type="dxa"/>
            </w:tcMar>
          </w:tcPr>
          <w:p w14:paraId="27A966C8" w14:textId="77777777" w:rsidR="003E7EC8" w:rsidRPr="009F02F0" w:rsidRDefault="003E7EC8" w:rsidP="003E7EC8">
            <w:pPr>
              <w:pStyle w:val="Brdtextmedindrag"/>
              <w:rPr>
                <w:lang w:val="en-GB"/>
              </w:rPr>
            </w:pPr>
            <w:r w:rsidRPr="00C72466">
              <w:rPr>
                <w:lang w:val="en-GB"/>
              </w:rPr>
              <w:t>Have agreed as follows</w:t>
            </w:r>
            <w:r>
              <w:rPr>
                <w:lang w:val="en-GB"/>
              </w:rPr>
              <w:t>:</w:t>
            </w:r>
          </w:p>
        </w:tc>
        <w:tc>
          <w:tcPr>
            <w:tcW w:w="2500" w:type="pct"/>
            <w:shd w:val="clear" w:color="auto" w:fill="auto"/>
            <w:tcMar>
              <w:right w:w="0" w:type="dxa"/>
            </w:tcMar>
          </w:tcPr>
          <w:p w14:paraId="28D8CE4A" w14:textId="77777777" w:rsidR="003E7EC8" w:rsidRPr="00182B24" w:rsidRDefault="003E7EC8" w:rsidP="003E7EC8">
            <w:pPr>
              <w:pStyle w:val="Brdtextmedindrag"/>
            </w:pPr>
            <w:r>
              <w:t>har kommit överens om följande:</w:t>
            </w:r>
          </w:p>
        </w:tc>
      </w:tr>
      <w:tr w:rsidR="003E7EC8" w:rsidRPr="00182B24" w14:paraId="286A40B8" w14:textId="77777777" w:rsidTr="003E7EC8">
        <w:tc>
          <w:tcPr>
            <w:tcW w:w="2500" w:type="pct"/>
            <w:shd w:val="clear" w:color="auto" w:fill="auto"/>
            <w:tcMar>
              <w:left w:w="0" w:type="dxa"/>
            </w:tcMar>
          </w:tcPr>
          <w:p w14:paraId="52C51028" w14:textId="77777777" w:rsidR="003E7EC8" w:rsidRPr="00182B24" w:rsidRDefault="003E7EC8" w:rsidP="003E7EC8">
            <w:pPr>
              <w:pStyle w:val="Brdtextmedindrag"/>
            </w:pPr>
          </w:p>
        </w:tc>
        <w:tc>
          <w:tcPr>
            <w:tcW w:w="2500" w:type="pct"/>
            <w:shd w:val="clear" w:color="auto" w:fill="auto"/>
            <w:tcMar>
              <w:right w:w="0" w:type="dxa"/>
            </w:tcMar>
          </w:tcPr>
          <w:p w14:paraId="6D09B4CE" w14:textId="77777777" w:rsidR="003E7EC8" w:rsidRPr="00182B24" w:rsidRDefault="003E7EC8" w:rsidP="003E7EC8">
            <w:pPr>
              <w:pStyle w:val="Brdtextmedindrag"/>
            </w:pPr>
          </w:p>
        </w:tc>
      </w:tr>
      <w:tr w:rsidR="003E7EC8" w:rsidRPr="009F02F0" w14:paraId="77A0A482" w14:textId="77777777" w:rsidTr="003E7EC8">
        <w:tc>
          <w:tcPr>
            <w:tcW w:w="2500" w:type="pct"/>
            <w:shd w:val="clear" w:color="auto" w:fill="auto"/>
            <w:tcMar>
              <w:left w:w="0" w:type="dxa"/>
            </w:tcMar>
          </w:tcPr>
          <w:p w14:paraId="0F418C51" w14:textId="77777777" w:rsidR="003E7EC8" w:rsidRPr="00445050" w:rsidRDefault="003E7EC8" w:rsidP="003E7EC8">
            <w:pPr>
              <w:pStyle w:val="Brdtextmedindrag"/>
              <w:ind w:firstLine="0"/>
              <w:rPr>
                <w:b/>
                <w:bCs/>
                <w:lang w:val="en-GB"/>
              </w:rPr>
            </w:pPr>
            <w:r w:rsidRPr="00445050">
              <w:rPr>
                <w:b/>
                <w:bCs/>
                <w:lang w:val="en-GB"/>
              </w:rPr>
              <w:t>Article I</w:t>
            </w:r>
          </w:p>
        </w:tc>
        <w:tc>
          <w:tcPr>
            <w:tcW w:w="2500" w:type="pct"/>
            <w:shd w:val="clear" w:color="auto" w:fill="auto"/>
            <w:tcMar>
              <w:right w:w="0" w:type="dxa"/>
            </w:tcMar>
          </w:tcPr>
          <w:p w14:paraId="60B0BF1D" w14:textId="2B0CAD46" w:rsidR="003E7EC8" w:rsidRPr="00C36E84" w:rsidRDefault="003E7EC8" w:rsidP="003E7EC8">
            <w:pPr>
              <w:pStyle w:val="Brdtextmedindrag"/>
              <w:ind w:firstLine="0"/>
              <w:rPr>
                <w:b/>
                <w:bCs/>
              </w:rPr>
            </w:pPr>
            <w:r w:rsidRPr="00C36E84">
              <w:rPr>
                <w:b/>
                <w:bCs/>
              </w:rPr>
              <w:t xml:space="preserve">Artikel </w:t>
            </w:r>
            <w:r w:rsidR="009A2F3D">
              <w:rPr>
                <w:b/>
                <w:bCs/>
              </w:rPr>
              <w:t>I</w:t>
            </w:r>
          </w:p>
        </w:tc>
      </w:tr>
      <w:tr w:rsidR="003E7EC8" w:rsidRPr="009F02F0" w14:paraId="595A6F6F" w14:textId="77777777" w:rsidTr="003E7EC8">
        <w:tc>
          <w:tcPr>
            <w:tcW w:w="2500" w:type="pct"/>
            <w:shd w:val="clear" w:color="auto" w:fill="auto"/>
            <w:tcMar>
              <w:left w:w="0" w:type="dxa"/>
            </w:tcMar>
          </w:tcPr>
          <w:p w14:paraId="68D3FB6C" w14:textId="77777777" w:rsidR="003E7EC8" w:rsidRPr="009F02F0" w:rsidRDefault="003E7EC8" w:rsidP="003E7EC8">
            <w:pPr>
              <w:pStyle w:val="Brdtextmedindrag"/>
              <w:rPr>
                <w:lang w:val="en-GB"/>
              </w:rPr>
            </w:pPr>
          </w:p>
        </w:tc>
        <w:tc>
          <w:tcPr>
            <w:tcW w:w="2500" w:type="pct"/>
            <w:shd w:val="clear" w:color="auto" w:fill="auto"/>
            <w:tcMar>
              <w:right w:w="0" w:type="dxa"/>
            </w:tcMar>
          </w:tcPr>
          <w:p w14:paraId="2761432A" w14:textId="77777777" w:rsidR="003E7EC8" w:rsidRPr="009F02F0" w:rsidRDefault="003E7EC8" w:rsidP="003E7EC8">
            <w:pPr>
              <w:pStyle w:val="Brdtextmedindrag"/>
              <w:rPr>
                <w:lang w:val="en-GB"/>
              </w:rPr>
            </w:pPr>
          </w:p>
        </w:tc>
      </w:tr>
      <w:tr w:rsidR="003E7EC8" w:rsidRPr="004802A0" w14:paraId="0D1F3DD3" w14:textId="77777777" w:rsidTr="003E7EC8">
        <w:tc>
          <w:tcPr>
            <w:tcW w:w="2500" w:type="pct"/>
            <w:shd w:val="clear" w:color="auto" w:fill="auto"/>
            <w:tcMar>
              <w:left w:w="0" w:type="dxa"/>
            </w:tcMar>
          </w:tcPr>
          <w:p w14:paraId="7D71D29B" w14:textId="77777777" w:rsidR="003E7EC8" w:rsidRPr="009F02F0" w:rsidRDefault="003E7EC8" w:rsidP="003E7EC8">
            <w:pPr>
              <w:pStyle w:val="Brdtextmedindrag"/>
              <w:rPr>
                <w:lang w:val="en-GB"/>
              </w:rPr>
            </w:pPr>
            <w:r w:rsidRPr="00C72466">
              <w:rPr>
                <w:lang w:val="en-GB"/>
              </w:rPr>
              <w:t>The preamble of the Convention shall be deleted and replaced by the following:</w:t>
            </w:r>
          </w:p>
        </w:tc>
        <w:tc>
          <w:tcPr>
            <w:tcW w:w="2500" w:type="pct"/>
            <w:shd w:val="clear" w:color="auto" w:fill="auto"/>
            <w:tcMar>
              <w:right w:w="0" w:type="dxa"/>
            </w:tcMar>
          </w:tcPr>
          <w:p w14:paraId="12A989FC" w14:textId="77777777" w:rsidR="003E7EC8" w:rsidRPr="009968E2" w:rsidRDefault="003E7EC8" w:rsidP="003E7EC8">
            <w:pPr>
              <w:pStyle w:val="Brdtextmedindrag"/>
            </w:pPr>
            <w:r w:rsidRPr="009968E2">
              <w:t>Avtalets ingress utgår och ersätts av följande:</w:t>
            </w:r>
          </w:p>
        </w:tc>
      </w:tr>
      <w:tr w:rsidR="003E7EC8" w:rsidRPr="004802A0" w14:paraId="0EC79C97" w14:textId="77777777" w:rsidTr="003E7EC8">
        <w:tc>
          <w:tcPr>
            <w:tcW w:w="2500" w:type="pct"/>
            <w:shd w:val="clear" w:color="auto" w:fill="auto"/>
            <w:tcMar>
              <w:left w:w="0" w:type="dxa"/>
            </w:tcMar>
          </w:tcPr>
          <w:p w14:paraId="029380C0" w14:textId="77777777" w:rsidR="003E7EC8" w:rsidRPr="004802A0" w:rsidRDefault="003E7EC8" w:rsidP="003E7EC8">
            <w:pPr>
              <w:pStyle w:val="Brdtextmedindrag"/>
            </w:pPr>
          </w:p>
        </w:tc>
        <w:tc>
          <w:tcPr>
            <w:tcW w:w="2500" w:type="pct"/>
            <w:shd w:val="clear" w:color="auto" w:fill="auto"/>
            <w:tcMar>
              <w:right w:w="0" w:type="dxa"/>
            </w:tcMar>
          </w:tcPr>
          <w:p w14:paraId="6FBF08F5" w14:textId="77777777" w:rsidR="003E7EC8" w:rsidRPr="004802A0" w:rsidRDefault="003E7EC8" w:rsidP="003E7EC8">
            <w:pPr>
              <w:pStyle w:val="Brdtextmedindrag"/>
            </w:pPr>
          </w:p>
        </w:tc>
      </w:tr>
      <w:tr w:rsidR="003E7EC8" w:rsidRPr="004802A0" w14:paraId="026C2EDE" w14:textId="77777777" w:rsidTr="003E7EC8">
        <w:tc>
          <w:tcPr>
            <w:tcW w:w="2500" w:type="pct"/>
            <w:shd w:val="clear" w:color="auto" w:fill="auto"/>
            <w:tcMar>
              <w:left w:w="0" w:type="dxa"/>
            </w:tcMar>
          </w:tcPr>
          <w:p w14:paraId="1ACF0188" w14:textId="77777777" w:rsidR="003E7EC8" w:rsidRPr="009F02F0" w:rsidRDefault="003E7EC8" w:rsidP="003E7EC8">
            <w:pPr>
              <w:pStyle w:val="Brdtextmedindrag"/>
              <w:rPr>
                <w:lang w:val="en-GB"/>
              </w:rPr>
            </w:pPr>
            <w:r w:rsidRPr="00C72466">
              <w:rPr>
                <w:lang w:val="en-GB"/>
              </w:rPr>
              <w:t>“The Government of the Kingdom of Sweden and the Government of the United Kingdom of Great Britain and Northern Ireland;</w:t>
            </w:r>
          </w:p>
        </w:tc>
        <w:tc>
          <w:tcPr>
            <w:tcW w:w="2500" w:type="pct"/>
            <w:shd w:val="clear" w:color="auto" w:fill="auto"/>
            <w:tcMar>
              <w:right w:w="0" w:type="dxa"/>
            </w:tcMar>
          </w:tcPr>
          <w:p w14:paraId="127A8C7C" w14:textId="77777777" w:rsidR="003E7EC8" w:rsidRPr="004802A0" w:rsidRDefault="003E7EC8" w:rsidP="003E7EC8">
            <w:pPr>
              <w:pStyle w:val="Brdtextmedindrag"/>
            </w:pPr>
            <w:r>
              <w:t>”</w:t>
            </w:r>
            <w:r w:rsidRPr="004802A0">
              <w:t>Konungariket Sveriges regering och Förenade konungariket Storbritannien och Nordirlands regering,</w:t>
            </w:r>
          </w:p>
        </w:tc>
      </w:tr>
      <w:tr w:rsidR="003E7EC8" w:rsidRPr="004802A0" w14:paraId="0867F532" w14:textId="77777777" w:rsidTr="003E7EC8">
        <w:tc>
          <w:tcPr>
            <w:tcW w:w="2500" w:type="pct"/>
            <w:shd w:val="clear" w:color="auto" w:fill="auto"/>
            <w:tcMar>
              <w:left w:w="0" w:type="dxa"/>
            </w:tcMar>
          </w:tcPr>
          <w:p w14:paraId="0B4EA882" w14:textId="77777777" w:rsidR="003E7EC8" w:rsidRPr="009F02F0" w:rsidRDefault="003E7EC8" w:rsidP="003E7EC8">
            <w:pPr>
              <w:pStyle w:val="Brdtextmedindrag"/>
              <w:rPr>
                <w:lang w:val="en-GB"/>
              </w:rPr>
            </w:pPr>
            <w:r w:rsidRPr="00445050">
              <w:rPr>
                <w:lang w:val="en-GB"/>
              </w:rPr>
              <w:t>Desiring to conclude a Convention for the avoidance of double taxation and the prevention of fiscal evasion with respect to taxes on income and on capital gains,</w:t>
            </w:r>
          </w:p>
        </w:tc>
        <w:tc>
          <w:tcPr>
            <w:tcW w:w="2500" w:type="pct"/>
            <w:shd w:val="clear" w:color="auto" w:fill="auto"/>
            <w:tcMar>
              <w:right w:w="0" w:type="dxa"/>
            </w:tcMar>
          </w:tcPr>
          <w:p w14:paraId="63A33CFF" w14:textId="77777777" w:rsidR="003E7EC8" w:rsidRPr="004802A0" w:rsidRDefault="003E7EC8" w:rsidP="003E7EC8">
            <w:pPr>
              <w:pStyle w:val="Brdtextmedindrag"/>
            </w:pPr>
            <w:r w:rsidRPr="004802A0">
              <w:t xml:space="preserve">som önskar ingå </w:t>
            </w:r>
            <w:r>
              <w:t xml:space="preserve">ett </w:t>
            </w:r>
            <w:r w:rsidRPr="004802A0">
              <w:t>avtal för undvika</w:t>
            </w:r>
            <w:r>
              <w:t>nde</w:t>
            </w:r>
            <w:r w:rsidRPr="004802A0">
              <w:t xml:space="preserve"> </w:t>
            </w:r>
            <w:r>
              <w:t xml:space="preserve">av </w:t>
            </w:r>
            <w:r w:rsidRPr="004802A0">
              <w:t>dubbelbeskattning</w:t>
            </w:r>
            <w:r>
              <w:t xml:space="preserve"> och förhindrande av skatteflykt </w:t>
            </w:r>
            <w:r w:rsidRPr="004802A0">
              <w:t>beträffande skatter på inkomst och på</w:t>
            </w:r>
            <w:r>
              <w:t xml:space="preserve"> kapitalvinst,</w:t>
            </w:r>
          </w:p>
        </w:tc>
      </w:tr>
      <w:tr w:rsidR="003E7EC8" w:rsidRPr="004802A0" w14:paraId="5B9D4B29" w14:textId="77777777" w:rsidTr="003E7EC8">
        <w:tc>
          <w:tcPr>
            <w:tcW w:w="2500" w:type="pct"/>
            <w:shd w:val="clear" w:color="auto" w:fill="auto"/>
            <w:tcMar>
              <w:left w:w="0" w:type="dxa"/>
            </w:tcMar>
          </w:tcPr>
          <w:p w14:paraId="17363F4E" w14:textId="77777777" w:rsidR="003E7EC8" w:rsidRPr="009F02F0" w:rsidRDefault="003E7EC8" w:rsidP="003E7EC8">
            <w:pPr>
              <w:pStyle w:val="Brdtextmedindrag"/>
              <w:rPr>
                <w:lang w:val="en-GB"/>
              </w:rPr>
            </w:pPr>
            <w:r w:rsidRPr="00445050">
              <w:rPr>
                <w:lang w:val="en-GB"/>
              </w:rPr>
              <w:lastRenderedPageBreak/>
              <w:t>Intending to eliminate double taxation with respect to taxes on income and on capital gains without creating opportunities for non-taxation or reduced taxation through tax evasion or avoidance (including through treaty-shopping arrangements aimed at obtaining reliefs provided in this Convention for the indirect benefit of residents of third States),</w:t>
            </w:r>
          </w:p>
        </w:tc>
        <w:tc>
          <w:tcPr>
            <w:tcW w:w="2500" w:type="pct"/>
            <w:shd w:val="clear" w:color="auto" w:fill="auto"/>
            <w:tcMar>
              <w:right w:w="0" w:type="dxa"/>
            </w:tcMar>
          </w:tcPr>
          <w:p w14:paraId="17275966" w14:textId="77777777" w:rsidR="003E7EC8" w:rsidRPr="009968E2" w:rsidRDefault="003E7EC8" w:rsidP="003E7EC8">
            <w:pPr>
              <w:pStyle w:val="Brdtextmedindrag"/>
            </w:pPr>
            <w:r w:rsidRPr="009968E2">
              <w:t>med avsikt att undvika dubbel</w:t>
            </w:r>
            <w:r>
              <w:softHyphen/>
            </w:r>
            <w:r w:rsidRPr="009968E2">
              <w:t>beskattning beträffande skatter på inkomst och på kapitalvinst utan att skapa förutsättningar för icke-beskattning eller minskad skatt genom skatteundandragande eller skatteflykt (däri inbegripet genom så kallad ”</w:t>
            </w:r>
            <w:proofErr w:type="spellStart"/>
            <w:r w:rsidRPr="009968E2">
              <w:t>treaty</w:t>
            </w:r>
            <w:proofErr w:type="spellEnd"/>
            <w:r w:rsidRPr="009968E2">
              <w:t xml:space="preserve"> shopping”, som syftar till att personer med hemvist i en stat som inte är part till detta avtal indirekt ska åtnjuta förmåner enligt detta avtal),</w:t>
            </w:r>
          </w:p>
        </w:tc>
      </w:tr>
      <w:tr w:rsidR="003E7EC8" w:rsidRPr="006B34CF" w14:paraId="02B37206" w14:textId="77777777" w:rsidTr="003E7EC8">
        <w:tc>
          <w:tcPr>
            <w:tcW w:w="2500" w:type="pct"/>
            <w:shd w:val="clear" w:color="auto" w:fill="auto"/>
            <w:tcMar>
              <w:left w:w="0" w:type="dxa"/>
            </w:tcMar>
          </w:tcPr>
          <w:p w14:paraId="3C594B12" w14:textId="77777777" w:rsidR="003E7EC8" w:rsidRPr="009F02F0" w:rsidRDefault="003E7EC8" w:rsidP="003E7EC8">
            <w:pPr>
              <w:pStyle w:val="Brdtextmedindrag"/>
              <w:rPr>
                <w:lang w:val="en-GB"/>
              </w:rPr>
            </w:pPr>
            <w:r w:rsidRPr="00445050">
              <w:rPr>
                <w:lang w:val="en-GB"/>
              </w:rPr>
              <w:t>Have agreed as follows:”</w:t>
            </w:r>
          </w:p>
        </w:tc>
        <w:tc>
          <w:tcPr>
            <w:tcW w:w="2500" w:type="pct"/>
            <w:shd w:val="clear" w:color="auto" w:fill="auto"/>
            <w:tcMar>
              <w:right w:w="0" w:type="dxa"/>
            </w:tcMar>
          </w:tcPr>
          <w:p w14:paraId="48A1CFF3" w14:textId="77777777" w:rsidR="003E7EC8" w:rsidRPr="006B34CF" w:rsidRDefault="003E7EC8" w:rsidP="003E7EC8">
            <w:pPr>
              <w:pStyle w:val="Brdtextmedindrag"/>
            </w:pPr>
            <w:r w:rsidRPr="006B34CF">
              <w:t>har kommit överens om f</w:t>
            </w:r>
            <w:r>
              <w:t>öljande:”</w:t>
            </w:r>
          </w:p>
        </w:tc>
      </w:tr>
      <w:tr w:rsidR="003E7EC8" w:rsidRPr="006B34CF" w14:paraId="4E32C867" w14:textId="77777777" w:rsidTr="003E7EC8">
        <w:tc>
          <w:tcPr>
            <w:tcW w:w="2500" w:type="pct"/>
            <w:shd w:val="clear" w:color="auto" w:fill="auto"/>
            <w:tcMar>
              <w:left w:w="0" w:type="dxa"/>
            </w:tcMar>
          </w:tcPr>
          <w:p w14:paraId="392A145D" w14:textId="77777777" w:rsidR="003E7EC8" w:rsidRPr="006B34CF" w:rsidRDefault="003E7EC8" w:rsidP="003E7EC8">
            <w:pPr>
              <w:pStyle w:val="Brdtextmedindrag"/>
            </w:pPr>
          </w:p>
        </w:tc>
        <w:tc>
          <w:tcPr>
            <w:tcW w:w="2500" w:type="pct"/>
            <w:shd w:val="clear" w:color="auto" w:fill="auto"/>
            <w:tcMar>
              <w:right w:w="0" w:type="dxa"/>
            </w:tcMar>
          </w:tcPr>
          <w:p w14:paraId="1E5C18DE" w14:textId="77777777" w:rsidR="003E7EC8" w:rsidRPr="006B34CF" w:rsidRDefault="003E7EC8" w:rsidP="003E7EC8">
            <w:pPr>
              <w:pStyle w:val="Brdtextmedindrag"/>
            </w:pPr>
          </w:p>
        </w:tc>
      </w:tr>
      <w:tr w:rsidR="003E7EC8" w:rsidRPr="009F02F0" w14:paraId="4DB92DEC" w14:textId="77777777" w:rsidTr="003E7EC8">
        <w:tc>
          <w:tcPr>
            <w:tcW w:w="2500" w:type="pct"/>
            <w:shd w:val="clear" w:color="auto" w:fill="auto"/>
            <w:tcMar>
              <w:left w:w="0" w:type="dxa"/>
            </w:tcMar>
          </w:tcPr>
          <w:p w14:paraId="0D3EE366" w14:textId="77777777" w:rsidR="003E7EC8" w:rsidRPr="00445050" w:rsidRDefault="003E7EC8" w:rsidP="003E7EC8">
            <w:pPr>
              <w:pStyle w:val="Brdtextmedindrag"/>
              <w:ind w:firstLine="0"/>
              <w:rPr>
                <w:b/>
                <w:bCs/>
                <w:lang w:val="en-GB"/>
              </w:rPr>
            </w:pPr>
            <w:r w:rsidRPr="00445050">
              <w:rPr>
                <w:b/>
                <w:bCs/>
                <w:lang w:val="en-GB"/>
              </w:rPr>
              <w:t>Article II</w:t>
            </w:r>
          </w:p>
        </w:tc>
        <w:tc>
          <w:tcPr>
            <w:tcW w:w="2500" w:type="pct"/>
            <w:shd w:val="clear" w:color="auto" w:fill="auto"/>
            <w:tcMar>
              <w:right w:w="0" w:type="dxa"/>
            </w:tcMar>
          </w:tcPr>
          <w:p w14:paraId="40A67A93" w14:textId="77777777" w:rsidR="003E7EC8" w:rsidRPr="00C36E84" w:rsidRDefault="003E7EC8" w:rsidP="003E7EC8">
            <w:pPr>
              <w:pStyle w:val="Brdtextmedindrag"/>
              <w:ind w:firstLine="0"/>
              <w:rPr>
                <w:b/>
                <w:bCs/>
              </w:rPr>
            </w:pPr>
            <w:r w:rsidRPr="00C36E84">
              <w:rPr>
                <w:b/>
                <w:bCs/>
              </w:rPr>
              <w:t>Artikel II</w:t>
            </w:r>
          </w:p>
        </w:tc>
      </w:tr>
      <w:tr w:rsidR="003E7EC8" w:rsidRPr="009F02F0" w14:paraId="44C36D6A" w14:textId="77777777" w:rsidTr="003E7EC8">
        <w:tc>
          <w:tcPr>
            <w:tcW w:w="2500" w:type="pct"/>
            <w:shd w:val="clear" w:color="auto" w:fill="auto"/>
            <w:tcMar>
              <w:left w:w="0" w:type="dxa"/>
            </w:tcMar>
          </w:tcPr>
          <w:p w14:paraId="54238C60" w14:textId="77777777" w:rsidR="003E7EC8" w:rsidRPr="009F02F0" w:rsidRDefault="003E7EC8" w:rsidP="003E7EC8">
            <w:pPr>
              <w:pStyle w:val="Brdtextmedindrag"/>
              <w:rPr>
                <w:lang w:val="en-GB"/>
              </w:rPr>
            </w:pPr>
          </w:p>
        </w:tc>
        <w:tc>
          <w:tcPr>
            <w:tcW w:w="2500" w:type="pct"/>
            <w:shd w:val="clear" w:color="auto" w:fill="auto"/>
            <w:tcMar>
              <w:right w:w="0" w:type="dxa"/>
            </w:tcMar>
          </w:tcPr>
          <w:p w14:paraId="72CD3050" w14:textId="77777777" w:rsidR="003E7EC8" w:rsidRPr="009F02F0" w:rsidRDefault="003E7EC8" w:rsidP="003E7EC8">
            <w:pPr>
              <w:pStyle w:val="Brdtextmedindrag"/>
              <w:rPr>
                <w:lang w:val="en-GB"/>
              </w:rPr>
            </w:pPr>
          </w:p>
        </w:tc>
      </w:tr>
      <w:tr w:rsidR="003E7EC8" w:rsidRPr="00F476BC" w14:paraId="0F46883A" w14:textId="77777777" w:rsidTr="003E7EC8">
        <w:tc>
          <w:tcPr>
            <w:tcW w:w="2500" w:type="pct"/>
            <w:shd w:val="clear" w:color="auto" w:fill="auto"/>
            <w:tcMar>
              <w:left w:w="0" w:type="dxa"/>
            </w:tcMar>
          </w:tcPr>
          <w:p w14:paraId="18495B32" w14:textId="77777777" w:rsidR="003E7EC8" w:rsidRPr="009F02F0" w:rsidRDefault="003E7EC8" w:rsidP="003E7EC8">
            <w:pPr>
              <w:pStyle w:val="Brdtextmedindrag"/>
              <w:rPr>
                <w:lang w:val="en-GB"/>
              </w:rPr>
            </w:pPr>
            <w:r w:rsidRPr="00445050">
              <w:rPr>
                <w:lang w:val="en-GB"/>
              </w:rPr>
              <w:t>Paragraph 6 of Article 10 (Dividends) of the Convention shall be deleted.</w:t>
            </w:r>
          </w:p>
        </w:tc>
        <w:tc>
          <w:tcPr>
            <w:tcW w:w="2500" w:type="pct"/>
            <w:shd w:val="clear" w:color="auto" w:fill="auto"/>
            <w:tcMar>
              <w:right w:w="0" w:type="dxa"/>
            </w:tcMar>
          </w:tcPr>
          <w:p w14:paraId="513C3EEA" w14:textId="77777777" w:rsidR="003E7EC8" w:rsidRPr="00F476BC" w:rsidRDefault="003E7EC8" w:rsidP="003E7EC8">
            <w:pPr>
              <w:pStyle w:val="Brdtextmedindrag"/>
            </w:pPr>
            <w:r w:rsidRPr="00F476BC">
              <w:t>Artikel 10</w:t>
            </w:r>
            <w:r>
              <w:t xml:space="preserve"> </w:t>
            </w:r>
            <w:r w:rsidRPr="00F476BC">
              <w:t xml:space="preserve">(Utdelning) punkt 6 </w:t>
            </w:r>
            <w:r>
              <w:t>i</w:t>
            </w:r>
            <w:r w:rsidRPr="00F476BC">
              <w:t xml:space="preserve"> a</w:t>
            </w:r>
            <w:r>
              <w:t>vtalet utgår.</w:t>
            </w:r>
          </w:p>
        </w:tc>
      </w:tr>
      <w:tr w:rsidR="003E7EC8" w:rsidRPr="00F476BC" w14:paraId="5E93B71A" w14:textId="77777777" w:rsidTr="003E7EC8">
        <w:tc>
          <w:tcPr>
            <w:tcW w:w="2500" w:type="pct"/>
            <w:shd w:val="clear" w:color="auto" w:fill="auto"/>
            <w:tcMar>
              <w:left w:w="0" w:type="dxa"/>
            </w:tcMar>
          </w:tcPr>
          <w:p w14:paraId="1FE4DE28" w14:textId="77777777" w:rsidR="003E7EC8" w:rsidRPr="00F476BC" w:rsidRDefault="003E7EC8" w:rsidP="003E7EC8">
            <w:pPr>
              <w:pStyle w:val="Brdtextmedindrag"/>
            </w:pPr>
          </w:p>
        </w:tc>
        <w:tc>
          <w:tcPr>
            <w:tcW w:w="2500" w:type="pct"/>
            <w:shd w:val="clear" w:color="auto" w:fill="auto"/>
            <w:tcMar>
              <w:right w:w="0" w:type="dxa"/>
            </w:tcMar>
          </w:tcPr>
          <w:p w14:paraId="2A2B6A24" w14:textId="77777777" w:rsidR="003E7EC8" w:rsidRPr="00F476BC" w:rsidRDefault="003E7EC8" w:rsidP="003E7EC8">
            <w:pPr>
              <w:pStyle w:val="Brdtextmedindrag"/>
            </w:pPr>
          </w:p>
        </w:tc>
      </w:tr>
      <w:tr w:rsidR="003E7EC8" w:rsidRPr="009F02F0" w14:paraId="736B8DA0" w14:textId="77777777" w:rsidTr="003E7EC8">
        <w:tc>
          <w:tcPr>
            <w:tcW w:w="2500" w:type="pct"/>
            <w:shd w:val="clear" w:color="auto" w:fill="auto"/>
            <w:tcMar>
              <w:left w:w="0" w:type="dxa"/>
            </w:tcMar>
          </w:tcPr>
          <w:p w14:paraId="63E439FC" w14:textId="77777777" w:rsidR="003E7EC8" w:rsidRPr="00445050" w:rsidRDefault="003E7EC8" w:rsidP="003E7EC8">
            <w:pPr>
              <w:pStyle w:val="Brdtextmedindrag"/>
              <w:ind w:firstLine="0"/>
              <w:rPr>
                <w:b/>
                <w:bCs/>
                <w:lang w:val="en-GB"/>
              </w:rPr>
            </w:pPr>
            <w:r w:rsidRPr="00445050">
              <w:rPr>
                <w:b/>
                <w:bCs/>
                <w:lang w:val="en-GB"/>
              </w:rPr>
              <w:t>Article III</w:t>
            </w:r>
          </w:p>
        </w:tc>
        <w:tc>
          <w:tcPr>
            <w:tcW w:w="2500" w:type="pct"/>
            <w:shd w:val="clear" w:color="auto" w:fill="auto"/>
            <w:tcMar>
              <w:right w:w="0" w:type="dxa"/>
            </w:tcMar>
          </w:tcPr>
          <w:p w14:paraId="459154B5" w14:textId="77777777" w:rsidR="003E7EC8" w:rsidRPr="00C36E84" w:rsidRDefault="003E7EC8" w:rsidP="003E7EC8">
            <w:pPr>
              <w:pStyle w:val="Brdtextmedindrag"/>
              <w:ind w:firstLine="0"/>
              <w:rPr>
                <w:b/>
                <w:bCs/>
              </w:rPr>
            </w:pPr>
            <w:r w:rsidRPr="00C36E84">
              <w:rPr>
                <w:b/>
                <w:bCs/>
              </w:rPr>
              <w:t>Artikel III</w:t>
            </w:r>
          </w:p>
        </w:tc>
      </w:tr>
      <w:tr w:rsidR="003E7EC8" w:rsidRPr="009F02F0" w14:paraId="77787AF6" w14:textId="77777777" w:rsidTr="003E7EC8">
        <w:tc>
          <w:tcPr>
            <w:tcW w:w="2500" w:type="pct"/>
            <w:shd w:val="clear" w:color="auto" w:fill="auto"/>
            <w:tcMar>
              <w:left w:w="0" w:type="dxa"/>
            </w:tcMar>
          </w:tcPr>
          <w:p w14:paraId="00252638" w14:textId="77777777" w:rsidR="003E7EC8" w:rsidRPr="009F02F0" w:rsidRDefault="003E7EC8" w:rsidP="003E7EC8">
            <w:pPr>
              <w:pStyle w:val="Brdtextmedindrag"/>
              <w:rPr>
                <w:lang w:val="en-GB"/>
              </w:rPr>
            </w:pPr>
          </w:p>
        </w:tc>
        <w:tc>
          <w:tcPr>
            <w:tcW w:w="2500" w:type="pct"/>
            <w:shd w:val="clear" w:color="auto" w:fill="auto"/>
            <w:tcMar>
              <w:right w:w="0" w:type="dxa"/>
            </w:tcMar>
          </w:tcPr>
          <w:p w14:paraId="2C37E5D2" w14:textId="77777777" w:rsidR="003E7EC8" w:rsidRPr="009F02F0" w:rsidRDefault="003E7EC8" w:rsidP="003E7EC8">
            <w:pPr>
              <w:pStyle w:val="Brdtextmedindrag"/>
              <w:rPr>
                <w:lang w:val="en-GB"/>
              </w:rPr>
            </w:pPr>
          </w:p>
        </w:tc>
      </w:tr>
      <w:tr w:rsidR="003E7EC8" w:rsidRPr="00F476BC" w14:paraId="3F80B805" w14:textId="77777777" w:rsidTr="003E7EC8">
        <w:tc>
          <w:tcPr>
            <w:tcW w:w="2500" w:type="pct"/>
            <w:shd w:val="clear" w:color="auto" w:fill="auto"/>
            <w:tcMar>
              <w:left w:w="0" w:type="dxa"/>
            </w:tcMar>
          </w:tcPr>
          <w:p w14:paraId="64121724" w14:textId="77777777" w:rsidR="003E7EC8" w:rsidRPr="009F02F0" w:rsidRDefault="003E7EC8" w:rsidP="003E7EC8">
            <w:pPr>
              <w:pStyle w:val="Brdtextmedindrag"/>
              <w:rPr>
                <w:lang w:val="en-GB"/>
              </w:rPr>
            </w:pPr>
            <w:r w:rsidRPr="00445050">
              <w:rPr>
                <w:lang w:val="en-GB"/>
              </w:rPr>
              <w:t>Paragraph 5 of Article 11 (Interest) of the Convention shall be deleted.</w:t>
            </w:r>
          </w:p>
        </w:tc>
        <w:tc>
          <w:tcPr>
            <w:tcW w:w="2500" w:type="pct"/>
            <w:shd w:val="clear" w:color="auto" w:fill="auto"/>
            <w:tcMar>
              <w:right w:w="0" w:type="dxa"/>
            </w:tcMar>
          </w:tcPr>
          <w:p w14:paraId="250EAFF3" w14:textId="77777777" w:rsidR="003E7EC8" w:rsidRPr="00F476BC" w:rsidRDefault="003E7EC8" w:rsidP="003E7EC8">
            <w:pPr>
              <w:pStyle w:val="Brdtextmedindrag"/>
            </w:pPr>
            <w:r w:rsidRPr="00F476BC">
              <w:t>Artikel 11</w:t>
            </w:r>
            <w:r>
              <w:t xml:space="preserve"> </w:t>
            </w:r>
            <w:r w:rsidRPr="00F476BC">
              <w:t xml:space="preserve">(Ränta) punkt 5 </w:t>
            </w:r>
            <w:r>
              <w:t>i avtalet utgår.</w:t>
            </w:r>
          </w:p>
        </w:tc>
      </w:tr>
      <w:tr w:rsidR="003E7EC8" w:rsidRPr="00F476BC" w14:paraId="18C4DB0A" w14:textId="77777777" w:rsidTr="003E7EC8">
        <w:tc>
          <w:tcPr>
            <w:tcW w:w="2500" w:type="pct"/>
            <w:shd w:val="clear" w:color="auto" w:fill="auto"/>
            <w:tcMar>
              <w:left w:w="0" w:type="dxa"/>
            </w:tcMar>
          </w:tcPr>
          <w:p w14:paraId="4820813E" w14:textId="77777777" w:rsidR="003E7EC8" w:rsidRPr="00F476BC" w:rsidRDefault="003E7EC8" w:rsidP="003E7EC8">
            <w:pPr>
              <w:pStyle w:val="Brdtextmedindrag"/>
            </w:pPr>
          </w:p>
        </w:tc>
        <w:tc>
          <w:tcPr>
            <w:tcW w:w="2500" w:type="pct"/>
            <w:shd w:val="clear" w:color="auto" w:fill="auto"/>
            <w:tcMar>
              <w:right w:w="0" w:type="dxa"/>
            </w:tcMar>
          </w:tcPr>
          <w:p w14:paraId="220AF0CE" w14:textId="77777777" w:rsidR="003E7EC8" w:rsidRPr="00F476BC" w:rsidRDefault="003E7EC8" w:rsidP="003E7EC8">
            <w:pPr>
              <w:pStyle w:val="Brdtextmedindrag"/>
            </w:pPr>
          </w:p>
        </w:tc>
      </w:tr>
      <w:tr w:rsidR="003E7EC8" w:rsidRPr="009F02F0" w14:paraId="3222EA14" w14:textId="77777777" w:rsidTr="003E7EC8">
        <w:tc>
          <w:tcPr>
            <w:tcW w:w="2500" w:type="pct"/>
            <w:shd w:val="clear" w:color="auto" w:fill="auto"/>
            <w:tcMar>
              <w:left w:w="0" w:type="dxa"/>
            </w:tcMar>
          </w:tcPr>
          <w:p w14:paraId="5313DE0E" w14:textId="77777777" w:rsidR="003E7EC8" w:rsidRPr="00445050" w:rsidRDefault="003E7EC8" w:rsidP="003E7EC8">
            <w:pPr>
              <w:pStyle w:val="Brdtextmedindrag"/>
              <w:ind w:firstLine="0"/>
              <w:rPr>
                <w:b/>
                <w:bCs/>
                <w:lang w:val="en-GB"/>
              </w:rPr>
            </w:pPr>
            <w:r w:rsidRPr="00445050">
              <w:rPr>
                <w:b/>
                <w:bCs/>
                <w:lang w:val="en-GB"/>
              </w:rPr>
              <w:t>Article IV</w:t>
            </w:r>
          </w:p>
        </w:tc>
        <w:tc>
          <w:tcPr>
            <w:tcW w:w="2500" w:type="pct"/>
            <w:shd w:val="clear" w:color="auto" w:fill="auto"/>
            <w:tcMar>
              <w:right w:w="0" w:type="dxa"/>
            </w:tcMar>
          </w:tcPr>
          <w:p w14:paraId="3C3AAD9B" w14:textId="77777777" w:rsidR="003E7EC8" w:rsidRPr="00C36E84" w:rsidRDefault="003E7EC8" w:rsidP="003E7EC8">
            <w:pPr>
              <w:pStyle w:val="Brdtextmedindrag"/>
              <w:ind w:firstLine="0"/>
              <w:rPr>
                <w:b/>
                <w:bCs/>
              </w:rPr>
            </w:pPr>
            <w:r w:rsidRPr="00C36E84">
              <w:rPr>
                <w:b/>
                <w:bCs/>
              </w:rPr>
              <w:t>Artikel IV</w:t>
            </w:r>
          </w:p>
        </w:tc>
      </w:tr>
      <w:tr w:rsidR="003E7EC8" w:rsidRPr="009F02F0" w14:paraId="513AB508" w14:textId="77777777" w:rsidTr="003E7EC8">
        <w:tc>
          <w:tcPr>
            <w:tcW w:w="2500" w:type="pct"/>
            <w:shd w:val="clear" w:color="auto" w:fill="auto"/>
            <w:tcMar>
              <w:left w:w="0" w:type="dxa"/>
            </w:tcMar>
          </w:tcPr>
          <w:p w14:paraId="007AC1C8" w14:textId="77777777" w:rsidR="003E7EC8" w:rsidRPr="009F02F0" w:rsidRDefault="003E7EC8" w:rsidP="003E7EC8">
            <w:pPr>
              <w:pStyle w:val="Brdtextmedindrag"/>
              <w:rPr>
                <w:lang w:val="en-GB"/>
              </w:rPr>
            </w:pPr>
          </w:p>
        </w:tc>
        <w:tc>
          <w:tcPr>
            <w:tcW w:w="2500" w:type="pct"/>
            <w:shd w:val="clear" w:color="auto" w:fill="auto"/>
            <w:tcMar>
              <w:right w:w="0" w:type="dxa"/>
            </w:tcMar>
          </w:tcPr>
          <w:p w14:paraId="0068D832" w14:textId="77777777" w:rsidR="003E7EC8" w:rsidRPr="009F02F0" w:rsidRDefault="003E7EC8" w:rsidP="003E7EC8">
            <w:pPr>
              <w:pStyle w:val="Brdtextmedindrag"/>
              <w:rPr>
                <w:lang w:val="en-GB"/>
              </w:rPr>
            </w:pPr>
          </w:p>
        </w:tc>
      </w:tr>
      <w:tr w:rsidR="003E7EC8" w:rsidRPr="00F476BC" w14:paraId="548AFB90" w14:textId="77777777" w:rsidTr="003E7EC8">
        <w:tc>
          <w:tcPr>
            <w:tcW w:w="2500" w:type="pct"/>
            <w:shd w:val="clear" w:color="auto" w:fill="auto"/>
            <w:tcMar>
              <w:left w:w="0" w:type="dxa"/>
            </w:tcMar>
          </w:tcPr>
          <w:p w14:paraId="543FC217" w14:textId="77777777" w:rsidR="003E7EC8" w:rsidRPr="009F02F0" w:rsidRDefault="003E7EC8" w:rsidP="003E7EC8">
            <w:pPr>
              <w:pStyle w:val="Brdtextmedindrag"/>
              <w:rPr>
                <w:lang w:val="en-GB"/>
              </w:rPr>
            </w:pPr>
            <w:r w:rsidRPr="00445050">
              <w:rPr>
                <w:lang w:val="en-GB"/>
              </w:rPr>
              <w:t>Paragraph 5 of Article 12 (Royalties) of the Convention shall be deleted.</w:t>
            </w:r>
          </w:p>
        </w:tc>
        <w:tc>
          <w:tcPr>
            <w:tcW w:w="2500" w:type="pct"/>
            <w:shd w:val="clear" w:color="auto" w:fill="auto"/>
            <w:tcMar>
              <w:right w:w="0" w:type="dxa"/>
            </w:tcMar>
          </w:tcPr>
          <w:p w14:paraId="2D05DA0D" w14:textId="77777777" w:rsidR="003E7EC8" w:rsidRPr="00F476BC" w:rsidRDefault="003E7EC8" w:rsidP="003E7EC8">
            <w:pPr>
              <w:pStyle w:val="Brdtextmedindrag"/>
            </w:pPr>
            <w:r w:rsidRPr="00F476BC">
              <w:t>Artikel 12 (Royalty) punkt 5 i av</w:t>
            </w:r>
            <w:r>
              <w:t>talet utgår.</w:t>
            </w:r>
          </w:p>
        </w:tc>
      </w:tr>
      <w:tr w:rsidR="003E7EC8" w:rsidRPr="00F476BC" w14:paraId="20882C61" w14:textId="77777777" w:rsidTr="003E7EC8">
        <w:tc>
          <w:tcPr>
            <w:tcW w:w="2500" w:type="pct"/>
            <w:shd w:val="clear" w:color="auto" w:fill="auto"/>
            <w:tcMar>
              <w:left w:w="0" w:type="dxa"/>
            </w:tcMar>
          </w:tcPr>
          <w:p w14:paraId="72E1B128" w14:textId="77777777" w:rsidR="003E7EC8" w:rsidRPr="00F476BC" w:rsidRDefault="003E7EC8" w:rsidP="003E7EC8">
            <w:pPr>
              <w:pStyle w:val="Brdtextmedindrag"/>
            </w:pPr>
          </w:p>
        </w:tc>
        <w:tc>
          <w:tcPr>
            <w:tcW w:w="2500" w:type="pct"/>
            <w:shd w:val="clear" w:color="auto" w:fill="auto"/>
            <w:tcMar>
              <w:right w:w="0" w:type="dxa"/>
            </w:tcMar>
          </w:tcPr>
          <w:p w14:paraId="5756304F" w14:textId="77777777" w:rsidR="003E7EC8" w:rsidRPr="00F476BC" w:rsidRDefault="003E7EC8" w:rsidP="003E7EC8">
            <w:pPr>
              <w:pStyle w:val="Brdtextmedindrag"/>
            </w:pPr>
          </w:p>
        </w:tc>
      </w:tr>
      <w:tr w:rsidR="003E7EC8" w:rsidRPr="009F02F0" w14:paraId="25192E56" w14:textId="77777777" w:rsidTr="003E7EC8">
        <w:tc>
          <w:tcPr>
            <w:tcW w:w="2500" w:type="pct"/>
            <w:shd w:val="clear" w:color="auto" w:fill="auto"/>
            <w:tcMar>
              <w:left w:w="0" w:type="dxa"/>
            </w:tcMar>
          </w:tcPr>
          <w:p w14:paraId="231B4B60" w14:textId="77777777" w:rsidR="003E7EC8" w:rsidRPr="00445050" w:rsidRDefault="003E7EC8" w:rsidP="003E7EC8">
            <w:pPr>
              <w:pStyle w:val="Brdtextmedindrag"/>
              <w:ind w:firstLine="0"/>
              <w:rPr>
                <w:b/>
                <w:bCs/>
                <w:lang w:val="en-GB"/>
              </w:rPr>
            </w:pPr>
            <w:r w:rsidRPr="00445050">
              <w:rPr>
                <w:b/>
                <w:bCs/>
                <w:lang w:val="en-GB"/>
              </w:rPr>
              <w:t>Article V</w:t>
            </w:r>
          </w:p>
        </w:tc>
        <w:tc>
          <w:tcPr>
            <w:tcW w:w="2500" w:type="pct"/>
            <w:shd w:val="clear" w:color="auto" w:fill="auto"/>
            <w:tcMar>
              <w:right w:w="0" w:type="dxa"/>
            </w:tcMar>
          </w:tcPr>
          <w:p w14:paraId="692755F3" w14:textId="77777777" w:rsidR="003E7EC8" w:rsidRPr="00C36E84" w:rsidRDefault="003E7EC8" w:rsidP="003E7EC8">
            <w:pPr>
              <w:pStyle w:val="Brdtextmedindrag"/>
              <w:ind w:firstLine="0"/>
              <w:rPr>
                <w:b/>
                <w:bCs/>
              </w:rPr>
            </w:pPr>
            <w:r w:rsidRPr="00C36E84">
              <w:rPr>
                <w:b/>
                <w:bCs/>
              </w:rPr>
              <w:t>Artikel V</w:t>
            </w:r>
          </w:p>
        </w:tc>
      </w:tr>
      <w:tr w:rsidR="003E7EC8" w:rsidRPr="009F02F0" w14:paraId="4A0EEE20" w14:textId="77777777" w:rsidTr="003E7EC8">
        <w:tc>
          <w:tcPr>
            <w:tcW w:w="2500" w:type="pct"/>
            <w:shd w:val="clear" w:color="auto" w:fill="auto"/>
            <w:tcMar>
              <w:left w:w="0" w:type="dxa"/>
            </w:tcMar>
          </w:tcPr>
          <w:p w14:paraId="521351AA" w14:textId="77777777" w:rsidR="003E7EC8" w:rsidRPr="009F02F0" w:rsidRDefault="003E7EC8" w:rsidP="003E7EC8">
            <w:pPr>
              <w:pStyle w:val="Brdtextmedindrag"/>
              <w:rPr>
                <w:lang w:val="en-GB"/>
              </w:rPr>
            </w:pPr>
          </w:p>
        </w:tc>
        <w:tc>
          <w:tcPr>
            <w:tcW w:w="2500" w:type="pct"/>
            <w:shd w:val="clear" w:color="auto" w:fill="auto"/>
            <w:tcMar>
              <w:right w:w="0" w:type="dxa"/>
            </w:tcMar>
          </w:tcPr>
          <w:p w14:paraId="4A30B7FB" w14:textId="77777777" w:rsidR="003E7EC8" w:rsidRPr="009F02F0" w:rsidRDefault="003E7EC8" w:rsidP="003E7EC8">
            <w:pPr>
              <w:pStyle w:val="Brdtextmedindrag"/>
              <w:rPr>
                <w:lang w:val="en-GB"/>
              </w:rPr>
            </w:pPr>
          </w:p>
        </w:tc>
      </w:tr>
      <w:tr w:rsidR="003E7EC8" w:rsidRPr="00F476BC" w14:paraId="0CFE5B2D" w14:textId="77777777" w:rsidTr="003E7EC8">
        <w:tc>
          <w:tcPr>
            <w:tcW w:w="2500" w:type="pct"/>
            <w:shd w:val="clear" w:color="auto" w:fill="auto"/>
            <w:tcMar>
              <w:left w:w="0" w:type="dxa"/>
            </w:tcMar>
          </w:tcPr>
          <w:p w14:paraId="39D22894" w14:textId="77777777" w:rsidR="003E7EC8" w:rsidRPr="009F02F0" w:rsidRDefault="003E7EC8" w:rsidP="003E7EC8">
            <w:pPr>
              <w:pStyle w:val="Brdtextmedindrag"/>
              <w:rPr>
                <w:lang w:val="en-GB"/>
              </w:rPr>
            </w:pPr>
            <w:r w:rsidRPr="00445050">
              <w:rPr>
                <w:lang w:val="en-GB"/>
              </w:rPr>
              <w:t>Paragraph 5 of Article 20 (Other income) of the Convention shall be deleted.</w:t>
            </w:r>
          </w:p>
        </w:tc>
        <w:tc>
          <w:tcPr>
            <w:tcW w:w="2500" w:type="pct"/>
            <w:shd w:val="clear" w:color="auto" w:fill="auto"/>
            <w:tcMar>
              <w:right w:w="0" w:type="dxa"/>
            </w:tcMar>
          </w:tcPr>
          <w:p w14:paraId="4E6B7F45" w14:textId="77777777" w:rsidR="003E7EC8" w:rsidRPr="00F476BC" w:rsidRDefault="003E7EC8" w:rsidP="003E7EC8">
            <w:pPr>
              <w:pStyle w:val="Brdtextmedindrag"/>
            </w:pPr>
            <w:r w:rsidRPr="00F476BC">
              <w:t>Artikel 20 (Annan inkomst) punkt 5 i</w:t>
            </w:r>
            <w:r>
              <w:t xml:space="preserve"> avtalet utgår.</w:t>
            </w:r>
          </w:p>
        </w:tc>
      </w:tr>
      <w:tr w:rsidR="003E7EC8" w:rsidRPr="00F476BC" w14:paraId="10D482CE" w14:textId="77777777" w:rsidTr="003E7EC8">
        <w:tc>
          <w:tcPr>
            <w:tcW w:w="2500" w:type="pct"/>
            <w:shd w:val="clear" w:color="auto" w:fill="auto"/>
            <w:tcMar>
              <w:left w:w="0" w:type="dxa"/>
            </w:tcMar>
          </w:tcPr>
          <w:p w14:paraId="14FC9069" w14:textId="77777777" w:rsidR="003E7EC8" w:rsidRPr="00F476BC" w:rsidRDefault="003E7EC8" w:rsidP="003E7EC8">
            <w:pPr>
              <w:pStyle w:val="Brdtextmedindrag"/>
            </w:pPr>
          </w:p>
        </w:tc>
        <w:tc>
          <w:tcPr>
            <w:tcW w:w="2500" w:type="pct"/>
            <w:shd w:val="clear" w:color="auto" w:fill="auto"/>
            <w:tcMar>
              <w:right w:w="0" w:type="dxa"/>
            </w:tcMar>
          </w:tcPr>
          <w:p w14:paraId="383CD56D" w14:textId="77777777" w:rsidR="003E7EC8" w:rsidRPr="00F476BC" w:rsidRDefault="003E7EC8" w:rsidP="003E7EC8">
            <w:pPr>
              <w:pStyle w:val="Brdtextmedindrag"/>
            </w:pPr>
          </w:p>
        </w:tc>
      </w:tr>
      <w:tr w:rsidR="003E7EC8" w:rsidRPr="009F02F0" w14:paraId="2F3A88E3" w14:textId="77777777" w:rsidTr="003E7EC8">
        <w:tc>
          <w:tcPr>
            <w:tcW w:w="2500" w:type="pct"/>
            <w:shd w:val="clear" w:color="auto" w:fill="auto"/>
            <w:tcMar>
              <w:left w:w="0" w:type="dxa"/>
            </w:tcMar>
          </w:tcPr>
          <w:p w14:paraId="43AAC1E6" w14:textId="77777777" w:rsidR="003E7EC8" w:rsidRPr="00445050" w:rsidRDefault="003E7EC8" w:rsidP="003E7EC8">
            <w:pPr>
              <w:pStyle w:val="Brdtextmedindrag"/>
              <w:ind w:firstLine="0"/>
              <w:rPr>
                <w:b/>
                <w:bCs/>
                <w:lang w:val="en-GB"/>
              </w:rPr>
            </w:pPr>
            <w:r w:rsidRPr="00445050">
              <w:rPr>
                <w:b/>
                <w:bCs/>
                <w:lang w:val="en-GB"/>
              </w:rPr>
              <w:t>Article VI</w:t>
            </w:r>
          </w:p>
        </w:tc>
        <w:tc>
          <w:tcPr>
            <w:tcW w:w="2500" w:type="pct"/>
            <w:shd w:val="clear" w:color="auto" w:fill="auto"/>
            <w:tcMar>
              <w:right w:w="0" w:type="dxa"/>
            </w:tcMar>
          </w:tcPr>
          <w:p w14:paraId="08DD5CB7" w14:textId="77777777" w:rsidR="003E7EC8" w:rsidRPr="00C36E84" w:rsidRDefault="003E7EC8" w:rsidP="003E7EC8">
            <w:pPr>
              <w:pStyle w:val="Brdtextmedindrag"/>
              <w:ind w:firstLine="0"/>
              <w:rPr>
                <w:b/>
                <w:bCs/>
              </w:rPr>
            </w:pPr>
            <w:r w:rsidRPr="00C36E84">
              <w:rPr>
                <w:b/>
                <w:bCs/>
              </w:rPr>
              <w:t>Artikel VI</w:t>
            </w:r>
          </w:p>
        </w:tc>
      </w:tr>
      <w:tr w:rsidR="003E7EC8" w:rsidRPr="009F02F0" w14:paraId="4F5F8712" w14:textId="77777777" w:rsidTr="003E7EC8">
        <w:tc>
          <w:tcPr>
            <w:tcW w:w="2500" w:type="pct"/>
            <w:shd w:val="clear" w:color="auto" w:fill="auto"/>
            <w:tcMar>
              <w:left w:w="0" w:type="dxa"/>
            </w:tcMar>
          </w:tcPr>
          <w:p w14:paraId="73A22CFA" w14:textId="77777777" w:rsidR="003E7EC8" w:rsidRPr="009F02F0" w:rsidRDefault="003E7EC8" w:rsidP="003E7EC8">
            <w:pPr>
              <w:pStyle w:val="Brdtextmedindrag"/>
              <w:rPr>
                <w:lang w:val="en-GB"/>
              </w:rPr>
            </w:pPr>
          </w:p>
        </w:tc>
        <w:tc>
          <w:tcPr>
            <w:tcW w:w="2500" w:type="pct"/>
            <w:shd w:val="clear" w:color="auto" w:fill="auto"/>
            <w:tcMar>
              <w:right w:w="0" w:type="dxa"/>
            </w:tcMar>
          </w:tcPr>
          <w:p w14:paraId="2FA45BB9" w14:textId="77777777" w:rsidR="003E7EC8" w:rsidRPr="009F02F0" w:rsidRDefault="003E7EC8" w:rsidP="003E7EC8">
            <w:pPr>
              <w:pStyle w:val="Brdtextmedindrag"/>
              <w:rPr>
                <w:lang w:val="en-GB"/>
              </w:rPr>
            </w:pPr>
          </w:p>
        </w:tc>
      </w:tr>
      <w:tr w:rsidR="003E7EC8" w:rsidRPr="00F476BC" w14:paraId="1637FCD7" w14:textId="77777777" w:rsidTr="003E7EC8">
        <w:tc>
          <w:tcPr>
            <w:tcW w:w="2500" w:type="pct"/>
            <w:shd w:val="clear" w:color="auto" w:fill="auto"/>
            <w:tcMar>
              <w:left w:w="0" w:type="dxa"/>
            </w:tcMar>
          </w:tcPr>
          <w:p w14:paraId="1ECDA697" w14:textId="77777777" w:rsidR="003E7EC8" w:rsidRPr="009F02F0" w:rsidRDefault="003E7EC8" w:rsidP="003E7EC8">
            <w:pPr>
              <w:pStyle w:val="Brdtextmedindrag"/>
              <w:rPr>
                <w:lang w:val="en-GB"/>
              </w:rPr>
            </w:pPr>
            <w:r w:rsidRPr="00445050">
              <w:rPr>
                <w:lang w:val="en-GB"/>
              </w:rPr>
              <w:t>1.</w:t>
            </w:r>
            <w:r>
              <w:rPr>
                <w:lang w:val="en-GB"/>
              </w:rPr>
              <w:t> </w:t>
            </w:r>
            <w:r w:rsidRPr="00445050">
              <w:rPr>
                <w:lang w:val="en-GB"/>
              </w:rPr>
              <w:t>Paragraph 1 of Article 23 (Mutual agreement procedure) of the Convention shall be deleted and replaced by the following:</w:t>
            </w:r>
          </w:p>
        </w:tc>
        <w:tc>
          <w:tcPr>
            <w:tcW w:w="2500" w:type="pct"/>
            <w:shd w:val="clear" w:color="auto" w:fill="auto"/>
            <w:tcMar>
              <w:right w:w="0" w:type="dxa"/>
            </w:tcMar>
          </w:tcPr>
          <w:p w14:paraId="527CBBA8" w14:textId="77777777" w:rsidR="003E7EC8" w:rsidRPr="00F476BC" w:rsidRDefault="003E7EC8" w:rsidP="003E7EC8">
            <w:pPr>
              <w:pStyle w:val="Brdtextmedindrag"/>
            </w:pPr>
            <w:r w:rsidRPr="00F476BC">
              <w:t>1.</w:t>
            </w:r>
            <w:r>
              <w:t> </w:t>
            </w:r>
            <w:r w:rsidRPr="00F476BC">
              <w:t>Artikel 23 (Förfarandet vid ömsesidig ö</w:t>
            </w:r>
            <w:r>
              <w:t>verenskommelse) punkt 1 i avtalet utgår och ersätts av följande:</w:t>
            </w:r>
          </w:p>
        </w:tc>
      </w:tr>
      <w:tr w:rsidR="003E7EC8" w:rsidRPr="00F476BC" w14:paraId="4AE163F6" w14:textId="77777777" w:rsidTr="003E7EC8">
        <w:tc>
          <w:tcPr>
            <w:tcW w:w="2500" w:type="pct"/>
            <w:shd w:val="clear" w:color="auto" w:fill="auto"/>
            <w:tcMar>
              <w:left w:w="0" w:type="dxa"/>
            </w:tcMar>
          </w:tcPr>
          <w:p w14:paraId="7CEB91A7" w14:textId="77777777" w:rsidR="003E7EC8" w:rsidRPr="00F476BC" w:rsidRDefault="003E7EC8" w:rsidP="003E7EC8">
            <w:pPr>
              <w:pStyle w:val="Brdtextmedindrag"/>
            </w:pPr>
          </w:p>
        </w:tc>
        <w:tc>
          <w:tcPr>
            <w:tcW w:w="2500" w:type="pct"/>
            <w:shd w:val="clear" w:color="auto" w:fill="auto"/>
            <w:tcMar>
              <w:right w:w="0" w:type="dxa"/>
            </w:tcMar>
          </w:tcPr>
          <w:p w14:paraId="743FB3CB" w14:textId="77777777" w:rsidR="003E7EC8" w:rsidRPr="00F476BC" w:rsidRDefault="003E7EC8" w:rsidP="003E7EC8">
            <w:pPr>
              <w:pStyle w:val="Brdtextmedindrag"/>
            </w:pPr>
          </w:p>
        </w:tc>
      </w:tr>
      <w:tr w:rsidR="003E7EC8" w:rsidRPr="00C15284" w14:paraId="6B5313AE" w14:textId="77777777" w:rsidTr="003E7EC8">
        <w:tc>
          <w:tcPr>
            <w:tcW w:w="2500" w:type="pct"/>
            <w:shd w:val="clear" w:color="auto" w:fill="auto"/>
            <w:tcMar>
              <w:left w:w="0" w:type="dxa"/>
            </w:tcMar>
          </w:tcPr>
          <w:p w14:paraId="43C4BFE4" w14:textId="77777777" w:rsidR="003E7EC8" w:rsidRPr="009F02F0" w:rsidRDefault="003E7EC8" w:rsidP="003E7EC8">
            <w:pPr>
              <w:pStyle w:val="Brdtextmedindrag"/>
              <w:rPr>
                <w:lang w:val="en-GB"/>
              </w:rPr>
            </w:pPr>
            <w:r w:rsidRPr="00445050">
              <w:rPr>
                <w:lang w:val="en-GB"/>
              </w:rPr>
              <w:t>“1.</w:t>
            </w:r>
            <w:r>
              <w:rPr>
                <w:lang w:val="en-GB"/>
              </w:rPr>
              <w:t> </w:t>
            </w:r>
            <w:r w:rsidRPr="00445050">
              <w:rPr>
                <w:lang w:val="en-GB"/>
              </w:rPr>
              <w:t xml:space="preserve">Where a person considers that the actions of one or both of the Contracting States result or will result for that person in taxation not in accordance with the provisions </w:t>
            </w:r>
            <w:r w:rsidRPr="00445050">
              <w:rPr>
                <w:lang w:val="en-GB"/>
              </w:rPr>
              <w:lastRenderedPageBreak/>
              <w:t>of this Convention, that person may, irrespective of the remedies provided by the domestic law of those Contracting States, present the case to the competent authority of either Contracting State. The case must be presented within three years from the first notification of the action resulting in taxation not in accordance with the provisions of the Convention.”</w:t>
            </w:r>
          </w:p>
        </w:tc>
        <w:tc>
          <w:tcPr>
            <w:tcW w:w="2500" w:type="pct"/>
            <w:shd w:val="clear" w:color="auto" w:fill="auto"/>
            <w:tcMar>
              <w:right w:w="0" w:type="dxa"/>
            </w:tcMar>
          </w:tcPr>
          <w:p w14:paraId="6E025A67" w14:textId="77777777" w:rsidR="003E7EC8" w:rsidRPr="009C4332" w:rsidRDefault="003E7EC8" w:rsidP="003E7EC8">
            <w:pPr>
              <w:pStyle w:val="Brdtextmedindrag"/>
            </w:pPr>
            <w:r w:rsidRPr="009C4332">
              <w:lastRenderedPageBreak/>
              <w:t xml:space="preserve">”1. Om en person anser att en avtalsslutande stat eller båda avtalsslutande staterna vidtagit åtgärder som för den personen medför eller kommer att medföra </w:t>
            </w:r>
            <w:r w:rsidRPr="009C4332">
              <w:lastRenderedPageBreak/>
              <w:t>beskattning som strider mot bestämmelserna i detta avtal, kan den personen, utan att detta påverkar dennes rätt att använda sig av de rättsmedel som finns i dessa staters interna rättsordningar, lägga fram saken för den behöriga myndigheten i någon av de avtals</w:t>
            </w:r>
            <w:r>
              <w:softHyphen/>
            </w:r>
            <w:r w:rsidRPr="009C4332">
              <w:t xml:space="preserve">slutande staterna. Saken ska läggas fram inom tre år från den tidpunkt då personen i fråga fick vetskap om den åtgärd som givit upphov till beskattning som strider mot bestämmelserna i avtalet.”  </w:t>
            </w:r>
          </w:p>
        </w:tc>
      </w:tr>
      <w:tr w:rsidR="003E7EC8" w:rsidRPr="00C15284" w14:paraId="13F51FD5" w14:textId="77777777" w:rsidTr="003E7EC8">
        <w:tc>
          <w:tcPr>
            <w:tcW w:w="2500" w:type="pct"/>
            <w:shd w:val="clear" w:color="auto" w:fill="auto"/>
            <w:tcMar>
              <w:left w:w="0" w:type="dxa"/>
            </w:tcMar>
          </w:tcPr>
          <w:p w14:paraId="6D26FA90" w14:textId="77777777" w:rsidR="003E7EC8" w:rsidRPr="00C15284" w:rsidRDefault="003E7EC8" w:rsidP="003E7EC8">
            <w:pPr>
              <w:pStyle w:val="Brdtextmedindrag"/>
            </w:pPr>
          </w:p>
        </w:tc>
        <w:tc>
          <w:tcPr>
            <w:tcW w:w="2500" w:type="pct"/>
            <w:shd w:val="clear" w:color="auto" w:fill="auto"/>
            <w:tcMar>
              <w:right w:w="0" w:type="dxa"/>
            </w:tcMar>
          </w:tcPr>
          <w:p w14:paraId="0B674600" w14:textId="77777777" w:rsidR="003E7EC8" w:rsidRPr="00C15284" w:rsidRDefault="003E7EC8" w:rsidP="003E7EC8">
            <w:pPr>
              <w:pStyle w:val="Brdtextmedindrag"/>
            </w:pPr>
          </w:p>
        </w:tc>
      </w:tr>
      <w:tr w:rsidR="003E7EC8" w:rsidRPr="00C15284" w14:paraId="431D4E86" w14:textId="77777777" w:rsidTr="003E7EC8">
        <w:tc>
          <w:tcPr>
            <w:tcW w:w="2500" w:type="pct"/>
            <w:shd w:val="clear" w:color="auto" w:fill="auto"/>
            <w:tcMar>
              <w:left w:w="0" w:type="dxa"/>
            </w:tcMar>
          </w:tcPr>
          <w:p w14:paraId="3DD2D9D6" w14:textId="77777777" w:rsidR="003E7EC8" w:rsidRPr="009F02F0" w:rsidRDefault="003E7EC8" w:rsidP="003E7EC8">
            <w:pPr>
              <w:pStyle w:val="Brdtextmedindrag"/>
              <w:rPr>
                <w:lang w:val="en-GB"/>
              </w:rPr>
            </w:pPr>
            <w:r w:rsidRPr="00445050">
              <w:rPr>
                <w:lang w:val="en-GB"/>
              </w:rPr>
              <w:t>2.</w:t>
            </w:r>
            <w:r>
              <w:rPr>
                <w:lang w:val="en-GB"/>
              </w:rPr>
              <w:t> </w:t>
            </w:r>
            <w:r w:rsidRPr="00445050">
              <w:rPr>
                <w:lang w:val="en-GB"/>
              </w:rPr>
              <w:t>Sub-paragraph a) of paragraph 6 of Article 23 (Mutual agreement procedure) of the Convention shall be deleted and replaced by the following:</w:t>
            </w:r>
          </w:p>
        </w:tc>
        <w:tc>
          <w:tcPr>
            <w:tcW w:w="2500" w:type="pct"/>
            <w:shd w:val="clear" w:color="auto" w:fill="auto"/>
            <w:tcMar>
              <w:right w:w="0" w:type="dxa"/>
            </w:tcMar>
          </w:tcPr>
          <w:p w14:paraId="5CFBCE11" w14:textId="77777777" w:rsidR="003E7EC8" w:rsidRPr="00C15284" w:rsidRDefault="003E7EC8" w:rsidP="003E7EC8">
            <w:pPr>
              <w:pStyle w:val="Brdtextmedindrag"/>
            </w:pPr>
            <w:r w:rsidRPr="00C15284">
              <w:t>2.</w:t>
            </w:r>
            <w:r>
              <w:t> </w:t>
            </w:r>
            <w:r w:rsidRPr="00C15284">
              <w:t>Artikel 23 (Förfarandet vid ömsesidig ö</w:t>
            </w:r>
            <w:r>
              <w:t>verenskommelse) punkt 6 a) i avtalet utgår och ersätts av följande:</w:t>
            </w:r>
          </w:p>
        </w:tc>
      </w:tr>
      <w:tr w:rsidR="003E7EC8" w:rsidRPr="00C15284" w14:paraId="528FE9C3" w14:textId="77777777" w:rsidTr="003E7EC8">
        <w:tc>
          <w:tcPr>
            <w:tcW w:w="2500" w:type="pct"/>
            <w:shd w:val="clear" w:color="auto" w:fill="auto"/>
            <w:tcMar>
              <w:left w:w="0" w:type="dxa"/>
            </w:tcMar>
          </w:tcPr>
          <w:p w14:paraId="565A372E" w14:textId="77777777" w:rsidR="003E7EC8" w:rsidRPr="00C15284" w:rsidRDefault="003E7EC8" w:rsidP="003E7EC8">
            <w:pPr>
              <w:pStyle w:val="Brdtextmedindrag"/>
            </w:pPr>
          </w:p>
        </w:tc>
        <w:tc>
          <w:tcPr>
            <w:tcW w:w="2500" w:type="pct"/>
            <w:shd w:val="clear" w:color="auto" w:fill="auto"/>
            <w:tcMar>
              <w:right w:w="0" w:type="dxa"/>
            </w:tcMar>
          </w:tcPr>
          <w:p w14:paraId="5E03CB02" w14:textId="77777777" w:rsidR="003E7EC8" w:rsidRPr="00C15284" w:rsidRDefault="003E7EC8" w:rsidP="003E7EC8">
            <w:pPr>
              <w:pStyle w:val="Brdtextmedindrag"/>
            </w:pPr>
          </w:p>
        </w:tc>
      </w:tr>
      <w:tr w:rsidR="003E7EC8" w:rsidRPr="002335CB" w14:paraId="198A8ADD" w14:textId="77777777" w:rsidTr="003E7EC8">
        <w:tc>
          <w:tcPr>
            <w:tcW w:w="2500" w:type="pct"/>
            <w:shd w:val="clear" w:color="auto" w:fill="auto"/>
            <w:tcMar>
              <w:left w:w="0" w:type="dxa"/>
            </w:tcMar>
          </w:tcPr>
          <w:p w14:paraId="7607B61A" w14:textId="77777777" w:rsidR="003E7EC8" w:rsidRPr="009F02F0" w:rsidRDefault="003E7EC8" w:rsidP="003E7EC8">
            <w:pPr>
              <w:pStyle w:val="Brdtextmedindrag"/>
              <w:rPr>
                <w:lang w:val="en-GB"/>
              </w:rPr>
            </w:pPr>
            <w:r w:rsidRPr="00445050">
              <w:rPr>
                <w:lang w:val="en-GB"/>
              </w:rPr>
              <w:t>“6.</w:t>
            </w:r>
            <w:r>
              <w:rPr>
                <w:lang w:val="en-GB"/>
              </w:rPr>
              <w:t> </w:t>
            </w:r>
            <w:r w:rsidRPr="00445050">
              <w:rPr>
                <w:lang w:val="en-GB"/>
              </w:rPr>
              <w:t>a)</w:t>
            </w:r>
            <w:r>
              <w:rPr>
                <w:lang w:val="en-GB"/>
              </w:rPr>
              <w:t> </w:t>
            </w:r>
            <w:r w:rsidRPr="00445050">
              <w:rPr>
                <w:lang w:val="en-GB"/>
              </w:rPr>
              <w:t>The provisions of para</w:t>
            </w:r>
            <w:r>
              <w:rPr>
                <w:lang w:val="en-GB"/>
              </w:rPr>
              <w:softHyphen/>
            </w:r>
            <w:r w:rsidRPr="00445050">
              <w:rPr>
                <w:lang w:val="en-GB"/>
              </w:rPr>
              <w:t>graph 5 shall not apply to cases falling within paragraph 3 of Article 4.”</w:t>
            </w:r>
          </w:p>
        </w:tc>
        <w:tc>
          <w:tcPr>
            <w:tcW w:w="2500" w:type="pct"/>
            <w:shd w:val="clear" w:color="auto" w:fill="auto"/>
            <w:tcMar>
              <w:right w:w="0" w:type="dxa"/>
            </w:tcMar>
          </w:tcPr>
          <w:p w14:paraId="20E2029A" w14:textId="77777777" w:rsidR="003E7EC8" w:rsidRPr="002335CB" w:rsidRDefault="003E7EC8" w:rsidP="003E7EC8">
            <w:pPr>
              <w:pStyle w:val="Brdtextmedindrag"/>
            </w:pPr>
            <w:r w:rsidRPr="002335CB">
              <w:t>“6.</w:t>
            </w:r>
            <w:r>
              <w:t> </w:t>
            </w:r>
            <w:r w:rsidRPr="002335CB">
              <w:t>a) Bestämmelserna i punkt 5 s</w:t>
            </w:r>
            <w:r>
              <w:t>ka inte tillämpas på ärenden som rör artikel 4 punkt 3.”</w:t>
            </w:r>
          </w:p>
        </w:tc>
      </w:tr>
      <w:tr w:rsidR="003E7EC8" w:rsidRPr="002335CB" w14:paraId="66919C55" w14:textId="77777777" w:rsidTr="003E7EC8">
        <w:tc>
          <w:tcPr>
            <w:tcW w:w="2500" w:type="pct"/>
            <w:shd w:val="clear" w:color="auto" w:fill="auto"/>
            <w:tcMar>
              <w:left w:w="0" w:type="dxa"/>
            </w:tcMar>
          </w:tcPr>
          <w:p w14:paraId="72FE0D9C" w14:textId="77777777" w:rsidR="003E7EC8" w:rsidRPr="002335CB" w:rsidRDefault="003E7EC8" w:rsidP="003E7EC8">
            <w:pPr>
              <w:pStyle w:val="Brdtextmedindrag"/>
            </w:pPr>
          </w:p>
        </w:tc>
        <w:tc>
          <w:tcPr>
            <w:tcW w:w="2500" w:type="pct"/>
            <w:shd w:val="clear" w:color="auto" w:fill="auto"/>
            <w:tcMar>
              <w:right w:w="0" w:type="dxa"/>
            </w:tcMar>
          </w:tcPr>
          <w:p w14:paraId="175D04E6" w14:textId="77777777" w:rsidR="003E7EC8" w:rsidRPr="002335CB" w:rsidRDefault="003E7EC8" w:rsidP="003E7EC8">
            <w:pPr>
              <w:pStyle w:val="Brdtextmedindrag"/>
            </w:pPr>
          </w:p>
        </w:tc>
      </w:tr>
      <w:tr w:rsidR="003E7EC8" w:rsidRPr="009F02F0" w14:paraId="18204F89" w14:textId="77777777" w:rsidTr="003E7EC8">
        <w:tc>
          <w:tcPr>
            <w:tcW w:w="2500" w:type="pct"/>
            <w:shd w:val="clear" w:color="auto" w:fill="auto"/>
            <w:tcMar>
              <w:left w:w="0" w:type="dxa"/>
            </w:tcMar>
          </w:tcPr>
          <w:p w14:paraId="7B274C3B" w14:textId="77777777" w:rsidR="003E7EC8" w:rsidRPr="00445050" w:rsidRDefault="003E7EC8" w:rsidP="003E7EC8">
            <w:pPr>
              <w:pStyle w:val="Brdtextmedindrag"/>
              <w:ind w:firstLine="0"/>
              <w:rPr>
                <w:b/>
                <w:bCs/>
                <w:lang w:val="en-GB"/>
              </w:rPr>
            </w:pPr>
            <w:r w:rsidRPr="00445050">
              <w:rPr>
                <w:b/>
                <w:bCs/>
                <w:lang w:val="en-GB"/>
              </w:rPr>
              <w:t>Article VII</w:t>
            </w:r>
          </w:p>
        </w:tc>
        <w:tc>
          <w:tcPr>
            <w:tcW w:w="2500" w:type="pct"/>
            <w:shd w:val="clear" w:color="auto" w:fill="auto"/>
            <w:tcMar>
              <w:right w:w="0" w:type="dxa"/>
            </w:tcMar>
          </w:tcPr>
          <w:p w14:paraId="2DA46E18" w14:textId="77777777" w:rsidR="003E7EC8" w:rsidRPr="00C36E84" w:rsidRDefault="003E7EC8" w:rsidP="003E7EC8">
            <w:pPr>
              <w:pStyle w:val="Brdtextmedindrag"/>
              <w:ind w:firstLine="0"/>
              <w:rPr>
                <w:b/>
                <w:bCs/>
              </w:rPr>
            </w:pPr>
            <w:r w:rsidRPr="00C36E84">
              <w:rPr>
                <w:b/>
                <w:bCs/>
              </w:rPr>
              <w:t>Artikel VII</w:t>
            </w:r>
          </w:p>
        </w:tc>
      </w:tr>
      <w:tr w:rsidR="003E7EC8" w:rsidRPr="009F02F0" w14:paraId="34CB5AAC" w14:textId="77777777" w:rsidTr="003E7EC8">
        <w:tc>
          <w:tcPr>
            <w:tcW w:w="2500" w:type="pct"/>
            <w:shd w:val="clear" w:color="auto" w:fill="auto"/>
            <w:tcMar>
              <w:left w:w="0" w:type="dxa"/>
            </w:tcMar>
          </w:tcPr>
          <w:p w14:paraId="2A97F2D1" w14:textId="77777777" w:rsidR="003E7EC8" w:rsidRPr="009F02F0" w:rsidRDefault="003E7EC8" w:rsidP="003E7EC8">
            <w:pPr>
              <w:pStyle w:val="Brdtextmedindrag"/>
              <w:rPr>
                <w:lang w:val="en-GB"/>
              </w:rPr>
            </w:pPr>
          </w:p>
        </w:tc>
        <w:tc>
          <w:tcPr>
            <w:tcW w:w="2500" w:type="pct"/>
            <w:shd w:val="clear" w:color="auto" w:fill="auto"/>
            <w:tcMar>
              <w:right w:w="0" w:type="dxa"/>
            </w:tcMar>
          </w:tcPr>
          <w:p w14:paraId="224B10AC" w14:textId="77777777" w:rsidR="003E7EC8" w:rsidRPr="009F02F0" w:rsidRDefault="003E7EC8" w:rsidP="003E7EC8">
            <w:pPr>
              <w:pStyle w:val="Brdtextmedindrag"/>
              <w:rPr>
                <w:lang w:val="en-GB"/>
              </w:rPr>
            </w:pPr>
          </w:p>
        </w:tc>
      </w:tr>
      <w:tr w:rsidR="003E7EC8" w:rsidRPr="00C36E84" w14:paraId="0D29BAA0" w14:textId="77777777" w:rsidTr="003E7EC8">
        <w:tc>
          <w:tcPr>
            <w:tcW w:w="2500" w:type="pct"/>
            <w:shd w:val="clear" w:color="auto" w:fill="auto"/>
            <w:tcMar>
              <w:left w:w="0" w:type="dxa"/>
            </w:tcMar>
          </w:tcPr>
          <w:p w14:paraId="78623732" w14:textId="77777777" w:rsidR="003E7EC8" w:rsidRPr="009C4332" w:rsidRDefault="003E7EC8" w:rsidP="003E7EC8">
            <w:pPr>
              <w:pStyle w:val="Brdtextmedindrag"/>
              <w:rPr>
                <w:lang w:val="en-GB"/>
              </w:rPr>
            </w:pPr>
            <w:r w:rsidRPr="009C4332">
              <w:rPr>
                <w:lang w:val="en-GB"/>
              </w:rPr>
              <w:t>The following new Article shall be inserted immediately after Article 27 (Preferential regimes) of the Convention:</w:t>
            </w:r>
          </w:p>
        </w:tc>
        <w:tc>
          <w:tcPr>
            <w:tcW w:w="2500" w:type="pct"/>
            <w:shd w:val="clear" w:color="auto" w:fill="auto"/>
            <w:tcMar>
              <w:right w:w="0" w:type="dxa"/>
            </w:tcMar>
          </w:tcPr>
          <w:p w14:paraId="6AEC7AA3" w14:textId="77777777" w:rsidR="003E7EC8" w:rsidRPr="00C36E84" w:rsidRDefault="003E7EC8" w:rsidP="003E7EC8">
            <w:pPr>
              <w:pStyle w:val="Brdtextmedindrag"/>
            </w:pPr>
            <w:r w:rsidRPr="00C36E84">
              <w:t>Följande ny</w:t>
            </w:r>
            <w:r>
              <w:t>a</w:t>
            </w:r>
            <w:r w:rsidRPr="00C36E84">
              <w:t xml:space="preserve"> artikel s</w:t>
            </w:r>
            <w:r>
              <w:t>ka infogas omedelbart efter artikel 27 (Förmånliga skatteregimer) i avtalet:</w:t>
            </w:r>
          </w:p>
        </w:tc>
      </w:tr>
      <w:tr w:rsidR="003E7EC8" w:rsidRPr="00C36E84" w14:paraId="19ECED9B" w14:textId="77777777" w:rsidTr="003E7EC8">
        <w:tc>
          <w:tcPr>
            <w:tcW w:w="2500" w:type="pct"/>
            <w:shd w:val="clear" w:color="auto" w:fill="auto"/>
            <w:tcMar>
              <w:left w:w="0" w:type="dxa"/>
            </w:tcMar>
          </w:tcPr>
          <w:p w14:paraId="14E945E6" w14:textId="77777777" w:rsidR="003E7EC8" w:rsidRPr="00C36E84" w:rsidRDefault="003E7EC8" w:rsidP="003E7EC8">
            <w:pPr>
              <w:pStyle w:val="Brdtextmedindrag"/>
              <w:rPr>
                <w:u w:val="single"/>
              </w:rPr>
            </w:pPr>
          </w:p>
        </w:tc>
        <w:tc>
          <w:tcPr>
            <w:tcW w:w="2500" w:type="pct"/>
            <w:shd w:val="clear" w:color="auto" w:fill="auto"/>
            <w:tcMar>
              <w:right w:w="0" w:type="dxa"/>
            </w:tcMar>
          </w:tcPr>
          <w:p w14:paraId="542B3DC1" w14:textId="77777777" w:rsidR="003E7EC8" w:rsidRPr="00C36E84" w:rsidRDefault="003E7EC8" w:rsidP="003E7EC8">
            <w:pPr>
              <w:pStyle w:val="Brdtextmedindrag"/>
            </w:pPr>
          </w:p>
        </w:tc>
      </w:tr>
      <w:tr w:rsidR="003E7EC8" w:rsidRPr="009F02F0" w14:paraId="1A3AE2B8" w14:textId="77777777" w:rsidTr="003E7EC8">
        <w:tc>
          <w:tcPr>
            <w:tcW w:w="2500" w:type="pct"/>
            <w:shd w:val="clear" w:color="auto" w:fill="auto"/>
            <w:tcMar>
              <w:left w:w="0" w:type="dxa"/>
            </w:tcMar>
          </w:tcPr>
          <w:p w14:paraId="31641AA4" w14:textId="77777777" w:rsidR="003E7EC8" w:rsidRPr="0082248D" w:rsidRDefault="003E7EC8" w:rsidP="003E7EC8">
            <w:pPr>
              <w:pStyle w:val="Brdtextmedindrag"/>
              <w:ind w:firstLine="0"/>
              <w:rPr>
                <w:b/>
                <w:bCs/>
                <w:lang w:val="en-GB"/>
              </w:rPr>
            </w:pPr>
            <w:r w:rsidRPr="0082248D">
              <w:rPr>
                <w:b/>
                <w:bCs/>
                <w:lang w:val="en-GB"/>
              </w:rPr>
              <w:t>“Article 27A</w:t>
            </w:r>
          </w:p>
        </w:tc>
        <w:tc>
          <w:tcPr>
            <w:tcW w:w="2500" w:type="pct"/>
            <w:shd w:val="clear" w:color="auto" w:fill="auto"/>
            <w:tcMar>
              <w:right w:w="0" w:type="dxa"/>
            </w:tcMar>
          </w:tcPr>
          <w:p w14:paraId="685EDC6B" w14:textId="77777777" w:rsidR="003E7EC8" w:rsidRPr="00C36E84" w:rsidRDefault="003E7EC8" w:rsidP="003E7EC8">
            <w:pPr>
              <w:pStyle w:val="Brdtextmedindrag"/>
              <w:ind w:firstLine="0"/>
              <w:rPr>
                <w:b/>
                <w:bCs/>
              </w:rPr>
            </w:pPr>
            <w:r w:rsidRPr="00C36E84">
              <w:rPr>
                <w:b/>
                <w:bCs/>
              </w:rPr>
              <w:t>“Artikel 27A</w:t>
            </w:r>
          </w:p>
        </w:tc>
      </w:tr>
      <w:tr w:rsidR="003E7EC8" w:rsidRPr="009F02F0" w14:paraId="236B1B4C" w14:textId="77777777" w:rsidTr="003E7EC8">
        <w:tc>
          <w:tcPr>
            <w:tcW w:w="2500" w:type="pct"/>
            <w:shd w:val="clear" w:color="auto" w:fill="auto"/>
            <w:tcMar>
              <w:left w:w="0" w:type="dxa"/>
            </w:tcMar>
          </w:tcPr>
          <w:p w14:paraId="60186B42" w14:textId="77777777" w:rsidR="003E7EC8" w:rsidRPr="00445050" w:rsidRDefault="003E7EC8" w:rsidP="003E7EC8">
            <w:pPr>
              <w:pStyle w:val="Brdtextmedindrag"/>
              <w:rPr>
                <w:u w:val="single"/>
                <w:lang w:val="en-GB"/>
              </w:rPr>
            </w:pPr>
          </w:p>
        </w:tc>
        <w:tc>
          <w:tcPr>
            <w:tcW w:w="2500" w:type="pct"/>
            <w:shd w:val="clear" w:color="auto" w:fill="auto"/>
            <w:tcMar>
              <w:right w:w="0" w:type="dxa"/>
            </w:tcMar>
          </w:tcPr>
          <w:p w14:paraId="23D7A895" w14:textId="77777777" w:rsidR="003E7EC8" w:rsidRPr="009F02F0" w:rsidRDefault="003E7EC8" w:rsidP="003E7EC8">
            <w:pPr>
              <w:pStyle w:val="Brdtextmedindrag"/>
              <w:rPr>
                <w:lang w:val="en-GB"/>
              </w:rPr>
            </w:pPr>
          </w:p>
        </w:tc>
      </w:tr>
      <w:tr w:rsidR="003E7EC8" w:rsidRPr="009F02F0" w14:paraId="4EB78142" w14:textId="77777777" w:rsidTr="003E7EC8">
        <w:tc>
          <w:tcPr>
            <w:tcW w:w="2500" w:type="pct"/>
            <w:shd w:val="clear" w:color="auto" w:fill="auto"/>
            <w:tcMar>
              <w:left w:w="0" w:type="dxa"/>
            </w:tcMar>
          </w:tcPr>
          <w:p w14:paraId="5F02EACE" w14:textId="77777777" w:rsidR="003E7EC8" w:rsidRPr="00C36E84" w:rsidRDefault="003E7EC8" w:rsidP="003E7EC8">
            <w:pPr>
              <w:pStyle w:val="Brdtextmedindrag"/>
              <w:ind w:firstLine="0"/>
              <w:jc w:val="left"/>
              <w:rPr>
                <w:i/>
                <w:iCs/>
                <w:lang w:val="en-GB"/>
              </w:rPr>
            </w:pPr>
            <w:r w:rsidRPr="00C36E84">
              <w:rPr>
                <w:i/>
                <w:iCs/>
                <w:lang w:val="en-GB"/>
              </w:rPr>
              <w:t>Entitlement to benefits</w:t>
            </w:r>
          </w:p>
        </w:tc>
        <w:tc>
          <w:tcPr>
            <w:tcW w:w="2500" w:type="pct"/>
            <w:shd w:val="clear" w:color="auto" w:fill="auto"/>
            <w:tcMar>
              <w:right w:w="0" w:type="dxa"/>
            </w:tcMar>
          </w:tcPr>
          <w:p w14:paraId="0DF6C385" w14:textId="77777777" w:rsidR="003E7EC8" w:rsidRPr="00C36E84" w:rsidRDefault="003E7EC8" w:rsidP="003E7EC8">
            <w:pPr>
              <w:pStyle w:val="Brdtextmedindrag"/>
              <w:ind w:firstLine="0"/>
              <w:rPr>
                <w:i/>
                <w:iCs/>
              </w:rPr>
            </w:pPr>
            <w:r w:rsidRPr="00C36E84">
              <w:rPr>
                <w:i/>
                <w:iCs/>
              </w:rPr>
              <w:t>Rätt till förmåner</w:t>
            </w:r>
          </w:p>
        </w:tc>
      </w:tr>
      <w:tr w:rsidR="003E7EC8" w:rsidRPr="009F02F0" w14:paraId="3E2196A1" w14:textId="77777777" w:rsidTr="003E7EC8">
        <w:tc>
          <w:tcPr>
            <w:tcW w:w="2500" w:type="pct"/>
            <w:shd w:val="clear" w:color="auto" w:fill="auto"/>
            <w:tcMar>
              <w:left w:w="0" w:type="dxa"/>
            </w:tcMar>
          </w:tcPr>
          <w:p w14:paraId="70E6A6CD" w14:textId="77777777" w:rsidR="003E7EC8" w:rsidRPr="009F02F0" w:rsidRDefault="003E7EC8" w:rsidP="003E7EC8">
            <w:pPr>
              <w:pStyle w:val="Brdtextmedindrag"/>
              <w:rPr>
                <w:lang w:val="en-GB"/>
              </w:rPr>
            </w:pPr>
          </w:p>
        </w:tc>
        <w:tc>
          <w:tcPr>
            <w:tcW w:w="2500" w:type="pct"/>
            <w:shd w:val="clear" w:color="auto" w:fill="auto"/>
            <w:tcMar>
              <w:right w:w="0" w:type="dxa"/>
            </w:tcMar>
          </w:tcPr>
          <w:p w14:paraId="5B9A00E7" w14:textId="77777777" w:rsidR="003E7EC8" w:rsidRPr="009F02F0" w:rsidRDefault="003E7EC8" w:rsidP="003E7EC8">
            <w:pPr>
              <w:pStyle w:val="Brdtextmedindrag"/>
              <w:rPr>
                <w:lang w:val="en-GB"/>
              </w:rPr>
            </w:pPr>
          </w:p>
        </w:tc>
      </w:tr>
      <w:tr w:rsidR="003E7EC8" w:rsidRPr="00C36E84" w14:paraId="4E1B35EE" w14:textId="77777777" w:rsidTr="003E7EC8">
        <w:tc>
          <w:tcPr>
            <w:tcW w:w="2500" w:type="pct"/>
            <w:shd w:val="clear" w:color="auto" w:fill="auto"/>
            <w:tcMar>
              <w:left w:w="0" w:type="dxa"/>
            </w:tcMar>
          </w:tcPr>
          <w:p w14:paraId="299C69DE" w14:textId="77777777" w:rsidR="003E7EC8" w:rsidRPr="009F02F0" w:rsidRDefault="003E7EC8" w:rsidP="003E7EC8">
            <w:pPr>
              <w:pStyle w:val="Brdtextmedindrag"/>
              <w:rPr>
                <w:lang w:val="en-GB"/>
              </w:rPr>
            </w:pPr>
            <w:r w:rsidRPr="00445050">
              <w:rPr>
                <w:lang w:val="en-GB"/>
              </w:rPr>
              <w:t xml:space="preserve">Notwithstanding the other provisions of this Convention, a benefit under this Convention shall not be granted in respect of an item of income or capital gains if it is reasonable to conclude, having regard to all relevant facts and circumstances, that obtaining that benefit was one of the principal purposes of any arrangement or transaction that resulted directly or indirectly in that benefit, unless it is established that granting that benefit in these circumstances </w:t>
            </w:r>
            <w:r w:rsidRPr="00445050">
              <w:rPr>
                <w:lang w:val="en-GB"/>
              </w:rPr>
              <w:lastRenderedPageBreak/>
              <w:t>would be in accordance with the object and purpose of the relevant provisions of this Convention.”</w:t>
            </w:r>
          </w:p>
        </w:tc>
        <w:tc>
          <w:tcPr>
            <w:tcW w:w="2500" w:type="pct"/>
            <w:shd w:val="clear" w:color="auto" w:fill="auto"/>
            <w:tcMar>
              <w:right w:w="0" w:type="dxa"/>
            </w:tcMar>
          </w:tcPr>
          <w:p w14:paraId="70963925" w14:textId="77777777" w:rsidR="003E7EC8" w:rsidRPr="00C36E84" w:rsidRDefault="003E7EC8" w:rsidP="003E7EC8">
            <w:pPr>
              <w:pStyle w:val="Brdtextmedindrag"/>
            </w:pPr>
            <w:r w:rsidRPr="00C36E84">
              <w:lastRenderedPageBreak/>
              <w:t>Utan hinder av övriga bestämmelser i detta avtal ska en förmån enligt avtalet inte ges i fråga om en inkomst, om det med hänsyn till alla relevanta fakta och omständigheter rimligen kan antas att ett av de huvudsakliga syftena med det arrangemang eller den transaktion som direkt eller indirekt resulterade i förmånen var att få förmånen, såvida det inte fastställs att det under omständigheterna är förenligt med de relevanta bestäm</w:t>
            </w:r>
            <w:r>
              <w:softHyphen/>
            </w:r>
            <w:r w:rsidRPr="00C36E84">
              <w:lastRenderedPageBreak/>
              <w:t>melsernas ändamål och syfte att förmånen ges.”</w:t>
            </w:r>
          </w:p>
        </w:tc>
      </w:tr>
      <w:tr w:rsidR="003E7EC8" w:rsidRPr="00C36E84" w14:paraId="539499D4" w14:textId="77777777" w:rsidTr="003E7EC8">
        <w:tc>
          <w:tcPr>
            <w:tcW w:w="2500" w:type="pct"/>
            <w:shd w:val="clear" w:color="auto" w:fill="auto"/>
            <w:tcMar>
              <w:left w:w="0" w:type="dxa"/>
            </w:tcMar>
          </w:tcPr>
          <w:p w14:paraId="04F0BE1C" w14:textId="77777777" w:rsidR="003E7EC8" w:rsidRPr="00C36E84" w:rsidRDefault="003E7EC8" w:rsidP="003E7EC8">
            <w:pPr>
              <w:pStyle w:val="Brdtextmedindrag"/>
            </w:pPr>
          </w:p>
        </w:tc>
        <w:tc>
          <w:tcPr>
            <w:tcW w:w="2500" w:type="pct"/>
            <w:shd w:val="clear" w:color="auto" w:fill="auto"/>
            <w:tcMar>
              <w:right w:w="0" w:type="dxa"/>
            </w:tcMar>
          </w:tcPr>
          <w:p w14:paraId="22B9F910" w14:textId="77777777" w:rsidR="003E7EC8" w:rsidRPr="00C36E84" w:rsidRDefault="003E7EC8" w:rsidP="003E7EC8">
            <w:pPr>
              <w:pStyle w:val="Brdtextmedindrag"/>
            </w:pPr>
          </w:p>
        </w:tc>
      </w:tr>
      <w:tr w:rsidR="003E7EC8" w:rsidRPr="009F02F0" w14:paraId="42241246" w14:textId="77777777" w:rsidTr="003E7EC8">
        <w:tc>
          <w:tcPr>
            <w:tcW w:w="2500" w:type="pct"/>
            <w:shd w:val="clear" w:color="auto" w:fill="auto"/>
            <w:tcMar>
              <w:left w:w="0" w:type="dxa"/>
            </w:tcMar>
          </w:tcPr>
          <w:p w14:paraId="06DE2AA4" w14:textId="77777777" w:rsidR="003E7EC8" w:rsidRPr="00445050" w:rsidRDefault="003E7EC8" w:rsidP="003E7EC8">
            <w:pPr>
              <w:pStyle w:val="Brdtextmedindrag"/>
              <w:ind w:firstLine="0"/>
              <w:rPr>
                <w:b/>
                <w:bCs/>
                <w:lang w:val="en-GB"/>
              </w:rPr>
            </w:pPr>
            <w:r w:rsidRPr="00445050">
              <w:rPr>
                <w:b/>
                <w:bCs/>
                <w:lang w:val="en-GB"/>
              </w:rPr>
              <w:t>Article VIII</w:t>
            </w:r>
          </w:p>
        </w:tc>
        <w:tc>
          <w:tcPr>
            <w:tcW w:w="2500" w:type="pct"/>
            <w:shd w:val="clear" w:color="auto" w:fill="auto"/>
            <w:tcMar>
              <w:right w:w="0" w:type="dxa"/>
            </w:tcMar>
          </w:tcPr>
          <w:p w14:paraId="14169A24" w14:textId="77777777" w:rsidR="003E7EC8" w:rsidRPr="00F76C5A" w:rsidRDefault="003E7EC8" w:rsidP="003E7EC8">
            <w:pPr>
              <w:pStyle w:val="Brdtextmedindrag"/>
              <w:ind w:firstLine="0"/>
              <w:rPr>
                <w:b/>
                <w:bCs/>
              </w:rPr>
            </w:pPr>
            <w:r w:rsidRPr="00F76C5A">
              <w:rPr>
                <w:b/>
                <w:bCs/>
              </w:rPr>
              <w:t>Artikel VIII</w:t>
            </w:r>
          </w:p>
        </w:tc>
      </w:tr>
      <w:tr w:rsidR="003E7EC8" w:rsidRPr="009F02F0" w14:paraId="77DEA541" w14:textId="77777777" w:rsidTr="003E7EC8">
        <w:tc>
          <w:tcPr>
            <w:tcW w:w="2500" w:type="pct"/>
            <w:shd w:val="clear" w:color="auto" w:fill="auto"/>
            <w:tcMar>
              <w:left w:w="0" w:type="dxa"/>
            </w:tcMar>
          </w:tcPr>
          <w:p w14:paraId="7CDDCDEF" w14:textId="77777777" w:rsidR="003E7EC8" w:rsidRPr="009F02F0" w:rsidRDefault="003E7EC8" w:rsidP="003E7EC8">
            <w:pPr>
              <w:pStyle w:val="Brdtextmedindrag"/>
              <w:rPr>
                <w:lang w:val="en-GB"/>
              </w:rPr>
            </w:pPr>
          </w:p>
        </w:tc>
        <w:tc>
          <w:tcPr>
            <w:tcW w:w="2500" w:type="pct"/>
            <w:shd w:val="clear" w:color="auto" w:fill="auto"/>
            <w:tcMar>
              <w:right w:w="0" w:type="dxa"/>
            </w:tcMar>
          </w:tcPr>
          <w:p w14:paraId="6432471A" w14:textId="77777777" w:rsidR="003E7EC8" w:rsidRPr="009F02F0" w:rsidRDefault="003E7EC8" w:rsidP="003E7EC8">
            <w:pPr>
              <w:pStyle w:val="Brdtextmedindrag"/>
              <w:rPr>
                <w:lang w:val="en-GB"/>
              </w:rPr>
            </w:pPr>
          </w:p>
        </w:tc>
      </w:tr>
      <w:tr w:rsidR="003E7EC8" w:rsidRPr="00F76C5A" w14:paraId="13107FC4" w14:textId="77777777" w:rsidTr="003E7EC8">
        <w:tc>
          <w:tcPr>
            <w:tcW w:w="2500" w:type="pct"/>
            <w:shd w:val="clear" w:color="auto" w:fill="auto"/>
            <w:tcMar>
              <w:left w:w="0" w:type="dxa"/>
            </w:tcMar>
          </w:tcPr>
          <w:p w14:paraId="3376B5A3" w14:textId="77777777" w:rsidR="003E7EC8" w:rsidRPr="009F02F0" w:rsidRDefault="003E7EC8" w:rsidP="003E7EC8">
            <w:pPr>
              <w:pStyle w:val="Brdtextmedindrag"/>
              <w:rPr>
                <w:lang w:val="en-GB"/>
              </w:rPr>
            </w:pPr>
            <w:r w:rsidRPr="00445050">
              <w:rPr>
                <w:lang w:val="en-GB"/>
              </w:rPr>
              <w:t>1.</w:t>
            </w:r>
            <w:r>
              <w:rPr>
                <w:lang w:val="en-GB"/>
              </w:rPr>
              <w:t> </w:t>
            </w:r>
            <w:r w:rsidRPr="00445050">
              <w:rPr>
                <w:lang w:val="en-GB"/>
              </w:rPr>
              <w:t>Each of the Contracting States shall notify the other in writing, through diplomatic channels, of the completion of the procedures required by its law for the entry into force of this Protocol.</w:t>
            </w:r>
          </w:p>
        </w:tc>
        <w:tc>
          <w:tcPr>
            <w:tcW w:w="2500" w:type="pct"/>
            <w:shd w:val="clear" w:color="auto" w:fill="auto"/>
            <w:tcMar>
              <w:right w:w="0" w:type="dxa"/>
            </w:tcMar>
          </w:tcPr>
          <w:p w14:paraId="6C22EDFA" w14:textId="77777777" w:rsidR="003E7EC8" w:rsidRPr="00F76C5A" w:rsidRDefault="003E7EC8" w:rsidP="003E7EC8">
            <w:pPr>
              <w:pStyle w:val="Brdtextmedindrag"/>
            </w:pPr>
            <w:r w:rsidRPr="00F76C5A">
              <w:t>1.</w:t>
            </w:r>
            <w:r>
              <w:t> </w:t>
            </w:r>
            <w:r w:rsidRPr="00F76C5A">
              <w:t xml:space="preserve">De avtalsslutande staterna ska skriftligen på diplomatisk väg underrätta varandra när de åtgärder vidtagits som enligt respektive stats lagstiftning krävs för att detta </w:t>
            </w:r>
            <w:r>
              <w:t>protokoll</w:t>
            </w:r>
            <w:r w:rsidRPr="00F76C5A">
              <w:t xml:space="preserve"> ska träda i kraft.</w:t>
            </w:r>
          </w:p>
        </w:tc>
      </w:tr>
      <w:tr w:rsidR="003E7EC8" w:rsidRPr="00F76C5A" w14:paraId="33D393A6" w14:textId="77777777" w:rsidTr="003E7EC8">
        <w:tc>
          <w:tcPr>
            <w:tcW w:w="2500" w:type="pct"/>
            <w:shd w:val="clear" w:color="auto" w:fill="auto"/>
            <w:tcMar>
              <w:left w:w="0" w:type="dxa"/>
            </w:tcMar>
          </w:tcPr>
          <w:p w14:paraId="7B024410" w14:textId="77777777" w:rsidR="003E7EC8" w:rsidRPr="00F76C5A" w:rsidRDefault="003E7EC8" w:rsidP="003E7EC8">
            <w:pPr>
              <w:pStyle w:val="Brdtextmedindrag"/>
            </w:pPr>
          </w:p>
        </w:tc>
        <w:tc>
          <w:tcPr>
            <w:tcW w:w="2500" w:type="pct"/>
            <w:shd w:val="clear" w:color="auto" w:fill="auto"/>
            <w:tcMar>
              <w:right w:w="0" w:type="dxa"/>
            </w:tcMar>
          </w:tcPr>
          <w:p w14:paraId="20FA0D0E" w14:textId="77777777" w:rsidR="003E7EC8" w:rsidRPr="00F76C5A" w:rsidRDefault="003E7EC8" w:rsidP="003E7EC8">
            <w:pPr>
              <w:pStyle w:val="Brdtextmedindrag"/>
            </w:pPr>
          </w:p>
        </w:tc>
      </w:tr>
      <w:tr w:rsidR="003E7EC8" w:rsidRPr="00F76C5A" w14:paraId="5B623D88" w14:textId="77777777" w:rsidTr="003E7EC8">
        <w:tc>
          <w:tcPr>
            <w:tcW w:w="2500" w:type="pct"/>
            <w:shd w:val="clear" w:color="auto" w:fill="auto"/>
            <w:tcMar>
              <w:left w:w="0" w:type="dxa"/>
            </w:tcMar>
          </w:tcPr>
          <w:p w14:paraId="56D41EAC" w14:textId="77777777" w:rsidR="003E7EC8" w:rsidRPr="009F02F0" w:rsidRDefault="003E7EC8" w:rsidP="003E7EC8">
            <w:pPr>
              <w:pStyle w:val="Brdtextmedindrag"/>
              <w:rPr>
                <w:lang w:val="en-GB"/>
              </w:rPr>
            </w:pPr>
            <w:r w:rsidRPr="00445050">
              <w:rPr>
                <w:lang w:val="en-GB"/>
              </w:rPr>
              <w:t>2.</w:t>
            </w:r>
            <w:r>
              <w:rPr>
                <w:lang w:val="en-GB"/>
              </w:rPr>
              <w:t> </w:t>
            </w:r>
            <w:r w:rsidRPr="00445050">
              <w:rPr>
                <w:lang w:val="en-GB"/>
              </w:rPr>
              <w:t>The Protocol shall enter into force on the thirtieth day after the receipt of the later of these notifications and shall thereupon have effect</w:t>
            </w:r>
          </w:p>
        </w:tc>
        <w:tc>
          <w:tcPr>
            <w:tcW w:w="2500" w:type="pct"/>
            <w:shd w:val="clear" w:color="auto" w:fill="auto"/>
            <w:tcMar>
              <w:right w:w="0" w:type="dxa"/>
            </w:tcMar>
          </w:tcPr>
          <w:p w14:paraId="22A97E62" w14:textId="77777777" w:rsidR="003E7EC8" w:rsidRPr="00F76C5A" w:rsidRDefault="003E7EC8" w:rsidP="003E7EC8">
            <w:pPr>
              <w:pStyle w:val="Brdtextmedindrag"/>
            </w:pPr>
            <w:r w:rsidRPr="00F76C5A">
              <w:t>2.</w:t>
            </w:r>
            <w:r>
              <w:t xml:space="preserve"> Protokollet </w:t>
            </w:r>
            <w:r w:rsidRPr="00F76C5A">
              <w:t>träder i kraft den trettionde dagen efter det att den sista av dessa underrättelser tagits emot och ska därefter tillämpas</w:t>
            </w:r>
          </w:p>
        </w:tc>
      </w:tr>
      <w:tr w:rsidR="003E7EC8" w:rsidRPr="00F76C5A" w14:paraId="1F0D3059" w14:textId="77777777" w:rsidTr="003E7EC8">
        <w:tc>
          <w:tcPr>
            <w:tcW w:w="2500" w:type="pct"/>
            <w:shd w:val="clear" w:color="auto" w:fill="auto"/>
            <w:tcMar>
              <w:left w:w="0" w:type="dxa"/>
            </w:tcMar>
          </w:tcPr>
          <w:p w14:paraId="62DF72A1" w14:textId="77777777" w:rsidR="003E7EC8" w:rsidRPr="00F76C5A" w:rsidRDefault="003E7EC8" w:rsidP="003E7EC8">
            <w:pPr>
              <w:pStyle w:val="Brdtextmedindrag"/>
            </w:pPr>
          </w:p>
        </w:tc>
        <w:tc>
          <w:tcPr>
            <w:tcW w:w="2500" w:type="pct"/>
            <w:shd w:val="clear" w:color="auto" w:fill="auto"/>
            <w:tcMar>
              <w:right w:w="0" w:type="dxa"/>
            </w:tcMar>
          </w:tcPr>
          <w:p w14:paraId="313D7DBB" w14:textId="77777777" w:rsidR="003E7EC8" w:rsidRPr="00F76C5A" w:rsidRDefault="003E7EC8" w:rsidP="003E7EC8">
            <w:pPr>
              <w:pStyle w:val="Brdtextmedindrag"/>
            </w:pPr>
          </w:p>
        </w:tc>
      </w:tr>
      <w:tr w:rsidR="003E7EC8" w:rsidRPr="009F02F0" w14:paraId="624E355D" w14:textId="77777777" w:rsidTr="003E7EC8">
        <w:tc>
          <w:tcPr>
            <w:tcW w:w="2500" w:type="pct"/>
            <w:shd w:val="clear" w:color="auto" w:fill="auto"/>
            <w:tcMar>
              <w:left w:w="0" w:type="dxa"/>
            </w:tcMar>
          </w:tcPr>
          <w:p w14:paraId="58048FC3" w14:textId="77777777" w:rsidR="003E7EC8" w:rsidRPr="00445050" w:rsidRDefault="003E7EC8" w:rsidP="003E7EC8">
            <w:pPr>
              <w:pStyle w:val="Brdtextmedindrag"/>
              <w:rPr>
                <w:lang w:val="en-GB"/>
              </w:rPr>
            </w:pPr>
            <w:r w:rsidRPr="007460E8">
              <w:rPr>
                <w:lang w:val="en-GB"/>
              </w:rPr>
              <w:t>a)</w:t>
            </w:r>
            <w:r>
              <w:rPr>
                <w:lang w:val="en-GB"/>
              </w:rPr>
              <w:t> </w:t>
            </w:r>
            <w:r w:rsidRPr="007460E8">
              <w:rPr>
                <w:lang w:val="en-GB"/>
              </w:rPr>
              <w:t>in Sweden:</w:t>
            </w:r>
          </w:p>
        </w:tc>
        <w:tc>
          <w:tcPr>
            <w:tcW w:w="2500" w:type="pct"/>
            <w:shd w:val="clear" w:color="auto" w:fill="auto"/>
            <w:tcMar>
              <w:right w:w="0" w:type="dxa"/>
            </w:tcMar>
          </w:tcPr>
          <w:p w14:paraId="420C05FB" w14:textId="77777777" w:rsidR="003E7EC8" w:rsidRPr="009F02F0" w:rsidRDefault="003E7EC8" w:rsidP="003E7EC8">
            <w:pPr>
              <w:pStyle w:val="Brdtextmedindrag"/>
              <w:rPr>
                <w:lang w:val="en-GB"/>
              </w:rPr>
            </w:pPr>
            <w:r>
              <w:rPr>
                <w:lang w:val="en-GB"/>
              </w:rPr>
              <w:t>a) i Sverige</w:t>
            </w:r>
          </w:p>
        </w:tc>
      </w:tr>
      <w:tr w:rsidR="003E7EC8" w:rsidRPr="009F02F0" w14:paraId="59B1513A" w14:textId="77777777" w:rsidTr="003E7EC8">
        <w:tc>
          <w:tcPr>
            <w:tcW w:w="2500" w:type="pct"/>
            <w:shd w:val="clear" w:color="auto" w:fill="auto"/>
            <w:tcMar>
              <w:left w:w="0" w:type="dxa"/>
            </w:tcMar>
          </w:tcPr>
          <w:p w14:paraId="6D62200D" w14:textId="77777777" w:rsidR="003E7EC8" w:rsidRPr="00445050" w:rsidRDefault="003E7EC8" w:rsidP="003E7EC8">
            <w:pPr>
              <w:pStyle w:val="Brdtextmedindrag"/>
              <w:rPr>
                <w:lang w:val="en-GB"/>
              </w:rPr>
            </w:pPr>
          </w:p>
        </w:tc>
        <w:tc>
          <w:tcPr>
            <w:tcW w:w="2500" w:type="pct"/>
            <w:shd w:val="clear" w:color="auto" w:fill="auto"/>
            <w:tcMar>
              <w:right w:w="0" w:type="dxa"/>
            </w:tcMar>
          </w:tcPr>
          <w:p w14:paraId="687488CF" w14:textId="77777777" w:rsidR="003E7EC8" w:rsidRPr="009F02F0" w:rsidRDefault="003E7EC8" w:rsidP="003E7EC8">
            <w:pPr>
              <w:pStyle w:val="Brdtextmedindrag"/>
              <w:rPr>
                <w:lang w:val="en-GB"/>
              </w:rPr>
            </w:pPr>
          </w:p>
        </w:tc>
      </w:tr>
      <w:tr w:rsidR="003E7EC8" w:rsidRPr="00F76C5A" w14:paraId="5BEC0A5F" w14:textId="77777777" w:rsidTr="003E7EC8">
        <w:tc>
          <w:tcPr>
            <w:tcW w:w="2500" w:type="pct"/>
            <w:shd w:val="clear" w:color="auto" w:fill="auto"/>
            <w:tcMar>
              <w:left w:w="0" w:type="dxa"/>
            </w:tcMar>
          </w:tcPr>
          <w:p w14:paraId="02860AB8" w14:textId="77777777" w:rsidR="003E7EC8" w:rsidRPr="00445050" w:rsidRDefault="003E7EC8" w:rsidP="003E7EC8">
            <w:pPr>
              <w:pStyle w:val="Brdtextmedindrag"/>
              <w:rPr>
                <w:lang w:val="en-GB"/>
              </w:rPr>
            </w:pPr>
            <w:r w:rsidRPr="007460E8">
              <w:rPr>
                <w:lang w:val="en-GB"/>
              </w:rPr>
              <w:t>(i)</w:t>
            </w:r>
            <w:r>
              <w:rPr>
                <w:lang w:val="en-GB"/>
              </w:rPr>
              <w:t> </w:t>
            </w:r>
            <w:r w:rsidRPr="007460E8">
              <w:rPr>
                <w:lang w:val="en-GB"/>
              </w:rPr>
              <w:t xml:space="preserve">in respect of taxes withheld at source, for amounts paid or credited on or after </w:t>
            </w:r>
            <w:r>
              <w:rPr>
                <w:lang w:val="en-GB"/>
              </w:rPr>
              <w:t>1</w:t>
            </w:r>
            <w:r w:rsidRPr="00F76C5A">
              <w:rPr>
                <w:lang w:val="en-GB"/>
              </w:rPr>
              <w:t>st</w:t>
            </w:r>
            <w:r>
              <w:rPr>
                <w:lang w:val="en-GB"/>
              </w:rPr>
              <w:t> </w:t>
            </w:r>
            <w:r w:rsidRPr="007460E8">
              <w:rPr>
                <w:lang w:val="en-GB"/>
              </w:rPr>
              <w:t>January of the year next following the date on which the Protocol enters into force;</w:t>
            </w:r>
          </w:p>
        </w:tc>
        <w:tc>
          <w:tcPr>
            <w:tcW w:w="2500" w:type="pct"/>
            <w:shd w:val="clear" w:color="auto" w:fill="auto"/>
            <w:tcMar>
              <w:right w:w="0" w:type="dxa"/>
            </w:tcMar>
          </w:tcPr>
          <w:p w14:paraId="6B55F6DA" w14:textId="77777777" w:rsidR="003E7EC8" w:rsidRPr="00F76C5A" w:rsidRDefault="003E7EC8" w:rsidP="003E7EC8">
            <w:pPr>
              <w:pStyle w:val="Brdtextmedindrag"/>
            </w:pPr>
            <w:r w:rsidRPr="00F76C5A">
              <w:t>1)</w:t>
            </w:r>
            <w:r>
              <w:t> </w:t>
            </w:r>
            <w:r w:rsidRPr="00F76C5A">
              <w:t>i fråga om källskatter, på belopp som betalas eller tillgodo</w:t>
            </w:r>
            <w:r>
              <w:softHyphen/>
            </w:r>
            <w:r w:rsidRPr="00F76C5A">
              <w:t>förs den 1</w:t>
            </w:r>
            <w:r>
              <w:t> </w:t>
            </w:r>
            <w:r w:rsidRPr="00F76C5A">
              <w:t xml:space="preserve">januari det år som följer närmast efter den dag då </w:t>
            </w:r>
            <w:r>
              <w:t>proto</w:t>
            </w:r>
            <w:r>
              <w:softHyphen/>
              <w:t>kollet</w:t>
            </w:r>
            <w:r w:rsidRPr="00F76C5A">
              <w:t xml:space="preserve"> träder i kraft eller senare,</w:t>
            </w:r>
          </w:p>
        </w:tc>
      </w:tr>
      <w:tr w:rsidR="003E7EC8" w:rsidRPr="00F76C5A" w14:paraId="67CA938D" w14:textId="77777777" w:rsidTr="003E7EC8">
        <w:tc>
          <w:tcPr>
            <w:tcW w:w="2500" w:type="pct"/>
            <w:shd w:val="clear" w:color="auto" w:fill="auto"/>
            <w:tcMar>
              <w:left w:w="0" w:type="dxa"/>
            </w:tcMar>
          </w:tcPr>
          <w:p w14:paraId="0956D520" w14:textId="77777777" w:rsidR="003E7EC8" w:rsidRPr="00F76C5A" w:rsidRDefault="003E7EC8" w:rsidP="003E7EC8">
            <w:pPr>
              <w:pStyle w:val="Brdtextmedindrag"/>
            </w:pPr>
          </w:p>
        </w:tc>
        <w:tc>
          <w:tcPr>
            <w:tcW w:w="2500" w:type="pct"/>
            <w:shd w:val="clear" w:color="auto" w:fill="auto"/>
            <w:tcMar>
              <w:right w:w="0" w:type="dxa"/>
            </w:tcMar>
          </w:tcPr>
          <w:p w14:paraId="633AF4B4" w14:textId="77777777" w:rsidR="003E7EC8" w:rsidRPr="00F76C5A" w:rsidRDefault="003E7EC8" w:rsidP="003E7EC8">
            <w:pPr>
              <w:pStyle w:val="Brdtextmedindrag"/>
            </w:pPr>
          </w:p>
        </w:tc>
      </w:tr>
      <w:tr w:rsidR="003E7EC8" w:rsidRPr="00F76C5A" w14:paraId="72971465" w14:textId="77777777" w:rsidTr="003E7EC8">
        <w:tc>
          <w:tcPr>
            <w:tcW w:w="2500" w:type="pct"/>
            <w:shd w:val="clear" w:color="auto" w:fill="auto"/>
            <w:tcMar>
              <w:left w:w="0" w:type="dxa"/>
            </w:tcMar>
          </w:tcPr>
          <w:p w14:paraId="618B7338" w14:textId="77777777" w:rsidR="003E7EC8" w:rsidRPr="00445050" w:rsidRDefault="003E7EC8" w:rsidP="003E7EC8">
            <w:pPr>
              <w:pStyle w:val="Brdtextmedindrag"/>
              <w:rPr>
                <w:lang w:val="en-GB"/>
              </w:rPr>
            </w:pPr>
            <w:r w:rsidRPr="007460E8">
              <w:rPr>
                <w:lang w:val="en-GB"/>
              </w:rPr>
              <w:t>(ii)</w:t>
            </w:r>
            <w:r>
              <w:rPr>
                <w:lang w:val="en-GB"/>
              </w:rPr>
              <w:t> </w:t>
            </w:r>
            <w:r w:rsidRPr="007460E8">
              <w:rPr>
                <w:lang w:val="en-GB"/>
              </w:rPr>
              <w:t>in respect of other taxes on income, for taxes chargeable for any tax year beginning on or after 1st</w:t>
            </w:r>
            <w:r>
              <w:rPr>
                <w:lang w:val="en-GB"/>
              </w:rPr>
              <w:t> </w:t>
            </w:r>
            <w:r w:rsidRPr="007460E8">
              <w:rPr>
                <w:lang w:val="en-GB"/>
              </w:rPr>
              <w:t>January of the year next following the date on which the Protocol enters into force; and</w:t>
            </w:r>
          </w:p>
        </w:tc>
        <w:tc>
          <w:tcPr>
            <w:tcW w:w="2500" w:type="pct"/>
            <w:shd w:val="clear" w:color="auto" w:fill="auto"/>
            <w:tcMar>
              <w:right w:w="0" w:type="dxa"/>
            </w:tcMar>
          </w:tcPr>
          <w:p w14:paraId="3DD013DF" w14:textId="77777777" w:rsidR="003E7EC8" w:rsidRPr="00F76C5A" w:rsidRDefault="003E7EC8" w:rsidP="003E7EC8">
            <w:pPr>
              <w:pStyle w:val="Brdtextmedindrag"/>
            </w:pPr>
            <w:r w:rsidRPr="00F76C5A">
              <w:t>2)</w:t>
            </w:r>
            <w:r>
              <w:t> </w:t>
            </w:r>
            <w:r w:rsidRPr="00F76C5A">
              <w:t>i fråga om andra skatter på inkomst, på skatt som påförs för beskattningsår som börjar den 1</w:t>
            </w:r>
            <w:r>
              <w:t> </w:t>
            </w:r>
            <w:r w:rsidRPr="00F76C5A">
              <w:t xml:space="preserve">januari det år som följer närmast efter den dag då </w:t>
            </w:r>
            <w:r>
              <w:t>protokollet</w:t>
            </w:r>
            <w:r w:rsidRPr="00F76C5A">
              <w:t xml:space="preserve"> träder i kraft eller senare, och</w:t>
            </w:r>
          </w:p>
        </w:tc>
      </w:tr>
      <w:tr w:rsidR="003E7EC8" w:rsidRPr="00F76C5A" w14:paraId="01C63744" w14:textId="77777777" w:rsidTr="003E7EC8">
        <w:tc>
          <w:tcPr>
            <w:tcW w:w="2500" w:type="pct"/>
            <w:shd w:val="clear" w:color="auto" w:fill="auto"/>
            <w:tcMar>
              <w:left w:w="0" w:type="dxa"/>
            </w:tcMar>
          </w:tcPr>
          <w:p w14:paraId="28F66459" w14:textId="77777777" w:rsidR="003E7EC8" w:rsidRPr="00F76C5A" w:rsidRDefault="003E7EC8" w:rsidP="003E7EC8">
            <w:pPr>
              <w:pStyle w:val="Brdtextmedindrag"/>
            </w:pPr>
          </w:p>
        </w:tc>
        <w:tc>
          <w:tcPr>
            <w:tcW w:w="2500" w:type="pct"/>
            <w:shd w:val="clear" w:color="auto" w:fill="auto"/>
            <w:tcMar>
              <w:right w:w="0" w:type="dxa"/>
            </w:tcMar>
          </w:tcPr>
          <w:p w14:paraId="0F747557" w14:textId="77777777" w:rsidR="003E7EC8" w:rsidRPr="00F76C5A" w:rsidRDefault="003E7EC8" w:rsidP="003E7EC8">
            <w:pPr>
              <w:pStyle w:val="Brdtextmedindrag"/>
            </w:pPr>
          </w:p>
        </w:tc>
      </w:tr>
      <w:tr w:rsidR="003E7EC8" w:rsidRPr="009F02F0" w14:paraId="3ABB6E90" w14:textId="77777777" w:rsidTr="003E7EC8">
        <w:tc>
          <w:tcPr>
            <w:tcW w:w="2500" w:type="pct"/>
            <w:shd w:val="clear" w:color="auto" w:fill="auto"/>
            <w:tcMar>
              <w:left w:w="0" w:type="dxa"/>
            </w:tcMar>
          </w:tcPr>
          <w:p w14:paraId="2C42E912" w14:textId="77777777" w:rsidR="003E7EC8" w:rsidRPr="00445050" w:rsidRDefault="003E7EC8" w:rsidP="003E7EC8">
            <w:pPr>
              <w:pStyle w:val="Brdtextmedindrag"/>
              <w:rPr>
                <w:lang w:val="en-GB"/>
              </w:rPr>
            </w:pPr>
            <w:r w:rsidRPr="007460E8">
              <w:rPr>
                <w:lang w:val="en-GB"/>
              </w:rPr>
              <w:t>b)</w:t>
            </w:r>
            <w:r>
              <w:rPr>
                <w:lang w:val="en-GB"/>
              </w:rPr>
              <w:t> </w:t>
            </w:r>
            <w:r w:rsidRPr="007460E8">
              <w:rPr>
                <w:lang w:val="en-GB"/>
              </w:rPr>
              <w:t>in the United Kingdom:</w:t>
            </w:r>
          </w:p>
        </w:tc>
        <w:tc>
          <w:tcPr>
            <w:tcW w:w="2500" w:type="pct"/>
            <w:shd w:val="clear" w:color="auto" w:fill="auto"/>
            <w:tcMar>
              <w:right w:w="0" w:type="dxa"/>
            </w:tcMar>
          </w:tcPr>
          <w:p w14:paraId="1DF42851" w14:textId="77777777" w:rsidR="003E7EC8" w:rsidRPr="00F76C5A" w:rsidRDefault="003E7EC8" w:rsidP="003E7EC8">
            <w:pPr>
              <w:pStyle w:val="Brdtextmedindrag"/>
            </w:pPr>
            <w:r w:rsidRPr="00F76C5A">
              <w:t>b) i Förenade konungariket:</w:t>
            </w:r>
          </w:p>
        </w:tc>
      </w:tr>
      <w:tr w:rsidR="003E7EC8" w:rsidRPr="009F02F0" w14:paraId="1BAD087E" w14:textId="77777777" w:rsidTr="003E7EC8">
        <w:tc>
          <w:tcPr>
            <w:tcW w:w="2500" w:type="pct"/>
            <w:shd w:val="clear" w:color="auto" w:fill="auto"/>
            <w:tcMar>
              <w:left w:w="0" w:type="dxa"/>
            </w:tcMar>
          </w:tcPr>
          <w:p w14:paraId="438D5A90" w14:textId="77777777" w:rsidR="003E7EC8" w:rsidRPr="00445050" w:rsidRDefault="003E7EC8" w:rsidP="003E7EC8">
            <w:pPr>
              <w:pStyle w:val="Brdtextmedindrag"/>
              <w:rPr>
                <w:lang w:val="en-GB"/>
              </w:rPr>
            </w:pPr>
          </w:p>
        </w:tc>
        <w:tc>
          <w:tcPr>
            <w:tcW w:w="2500" w:type="pct"/>
            <w:shd w:val="clear" w:color="auto" w:fill="auto"/>
            <w:tcMar>
              <w:right w:w="0" w:type="dxa"/>
            </w:tcMar>
          </w:tcPr>
          <w:p w14:paraId="20D80E65" w14:textId="77777777" w:rsidR="003E7EC8" w:rsidRPr="009F02F0" w:rsidRDefault="003E7EC8" w:rsidP="003E7EC8">
            <w:pPr>
              <w:pStyle w:val="Brdtextmedindrag"/>
              <w:rPr>
                <w:lang w:val="en-GB"/>
              </w:rPr>
            </w:pPr>
          </w:p>
        </w:tc>
      </w:tr>
      <w:tr w:rsidR="003E7EC8" w:rsidRPr="00F76C5A" w14:paraId="032EDD17" w14:textId="77777777" w:rsidTr="003E7EC8">
        <w:tc>
          <w:tcPr>
            <w:tcW w:w="2500" w:type="pct"/>
            <w:shd w:val="clear" w:color="auto" w:fill="auto"/>
            <w:tcMar>
              <w:left w:w="0" w:type="dxa"/>
            </w:tcMar>
          </w:tcPr>
          <w:p w14:paraId="582B8E68" w14:textId="77777777" w:rsidR="003E7EC8" w:rsidRPr="00445050" w:rsidRDefault="003E7EC8" w:rsidP="003E7EC8">
            <w:pPr>
              <w:pStyle w:val="Brdtextmedindrag"/>
              <w:rPr>
                <w:lang w:val="en-GB"/>
              </w:rPr>
            </w:pPr>
            <w:r w:rsidRPr="007460E8">
              <w:rPr>
                <w:lang w:val="en-GB"/>
              </w:rPr>
              <w:t>(i)</w:t>
            </w:r>
            <w:r>
              <w:rPr>
                <w:lang w:val="en-GB"/>
              </w:rPr>
              <w:t> </w:t>
            </w:r>
            <w:r w:rsidRPr="007460E8">
              <w:rPr>
                <w:lang w:val="en-GB"/>
              </w:rPr>
              <w:t xml:space="preserve">in respect of taxes withheld at source, for amounts paid or credited on or after </w:t>
            </w:r>
            <w:r>
              <w:rPr>
                <w:lang w:val="en-GB"/>
              </w:rPr>
              <w:t>1</w:t>
            </w:r>
            <w:r w:rsidRPr="00473C47">
              <w:rPr>
                <w:lang w:val="en-GB"/>
              </w:rPr>
              <w:t>st</w:t>
            </w:r>
            <w:r>
              <w:rPr>
                <w:lang w:val="en-GB"/>
              </w:rPr>
              <w:t> </w:t>
            </w:r>
            <w:r w:rsidRPr="007460E8">
              <w:rPr>
                <w:lang w:val="en-GB"/>
              </w:rPr>
              <w:t>January of the year next following the date on which the Protocol enters into force;</w:t>
            </w:r>
          </w:p>
        </w:tc>
        <w:tc>
          <w:tcPr>
            <w:tcW w:w="2500" w:type="pct"/>
            <w:shd w:val="clear" w:color="auto" w:fill="auto"/>
            <w:tcMar>
              <w:right w:w="0" w:type="dxa"/>
            </w:tcMar>
          </w:tcPr>
          <w:p w14:paraId="1A03144F" w14:textId="77777777" w:rsidR="003E7EC8" w:rsidRPr="00F76C5A" w:rsidRDefault="003E7EC8" w:rsidP="003E7EC8">
            <w:pPr>
              <w:pStyle w:val="Brdtextmedindrag"/>
            </w:pPr>
            <w:r w:rsidRPr="00F76C5A">
              <w:t>1)</w:t>
            </w:r>
            <w:r>
              <w:t> </w:t>
            </w:r>
            <w:r w:rsidRPr="00F76C5A">
              <w:t>i fråga om källskatter, på belopp som betalas eller tillgodo-förs den 1</w:t>
            </w:r>
            <w:r>
              <w:t> </w:t>
            </w:r>
            <w:r w:rsidRPr="00F76C5A">
              <w:t xml:space="preserve">januari det år som följer närmast efter den dag då </w:t>
            </w:r>
            <w:r>
              <w:t>proto</w:t>
            </w:r>
            <w:r>
              <w:softHyphen/>
              <w:t>kollet</w:t>
            </w:r>
            <w:r w:rsidRPr="00F76C5A">
              <w:t xml:space="preserve"> träder i kraft eller senare,</w:t>
            </w:r>
          </w:p>
        </w:tc>
      </w:tr>
      <w:tr w:rsidR="003E7EC8" w:rsidRPr="00F76C5A" w14:paraId="1293D9D6" w14:textId="77777777" w:rsidTr="003E7EC8">
        <w:tc>
          <w:tcPr>
            <w:tcW w:w="2500" w:type="pct"/>
            <w:shd w:val="clear" w:color="auto" w:fill="auto"/>
            <w:tcMar>
              <w:left w:w="0" w:type="dxa"/>
            </w:tcMar>
          </w:tcPr>
          <w:p w14:paraId="37E46C49" w14:textId="77777777" w:rsidR="003E7EC8" w:rsidRPr="00F76C5A" w:rsidRDefault="003E7EC8" w:rsidP="003E7EC8">
            <w:pPr>
              <w:pStyle w:val="Brdtextmedindrag"/>
            </w:pPr>
          </w:p>
        </w:tc>
        <w:tc>
          <w:tcPr>
            <w:tcW w:w="2500" w:type="pct"/>
            <w:shd w:val="clear" w:color="auto" w:fill="auto"/>
            <w:tcMar>
              <w:right w:w="0" w:type="dxa"/>
            </w:tcMar>
          </w:tcPr>
          <w:p w14:paraId="511AF773" w14:textId="77777777" w:rsidR="003E7EC8" w:rsidRPr="00F76C5A" w:rsidRDefault="003E7EC8" w:rsidP="003E7EC8">
            <w:pPr>
              <w:pStyle w:val="Brdtextmedindrag"/>
            </w:pPr>
          </w:p>
        </w:tc>
      </w:tr>
      <w:tr w:rsidR="003E7EC8" w:rsidRPr="00F76C5A" w14:paraId="1DF047A1" w14:textId="77777777" w:rsidTr="003E7EC8">
        <w:tc>
          <w:tcPr>
            <w:tcW w:w="2500" w:type="pct"/>
            <w:shd w:val="clear" w:color="auto" w:fill="auto"/>
            <w:tcMar>
              <w:left w:w="0" w:type="dxa"/>
            </w:tcMar>
          </w:tcPr>
          <w:p w14:paraId="4D189F2A" w14:textId="77777777" w:rsidR="003E7EC8" w:rsidRPr="00445050" w:rsidRDefault="003E7EC8" w:rsidP="003E7EC8">
            <w:pPr>
              <w:pStyle w:val="Brdtextmedindrag"/>
              <w:rPr>
                <w:lang w:val="en-GB"/>
              </w:rPr>
            </w:pPr>
            <w:r w:rsidRPr="007460E8">
              <w:rPr>
                <w:lang w:val="en-GB"/>
              </w:rPr>
              <w:t>(ii)</w:t>
            </w:r>
            <w:r>
              <w:rPr>
                <w:lang w:val="en-GB"/>
              </w:rPr>
              <w:t> </w:t>
            </w:r>
            <w:r w:rsidRPr="007460E8">
              <w:rPr>
                <w:lang w:val="en-GB"/>
              </w:rPr>
              <w:t xml:space="preserve">in respect of income tax and capital gains tax, for any year of assessment beginning on or after </w:t>
            </w:r>
            <w:r>
              <w:rPr>
                <w:lang w:val="en-GB"/>
              </w:rPr>
              <w:t>6</w:t>
            </w:r>
            <w:r w:rsidRPr="00F76C5A">
              <w:rPr>
                <w:lang w:val="en-GB"/>
              </w:rPr>
              <w:t>th</w:t>
            </w:r>
            <w:r>
              <w:rPr>
                <w:lang w:val="en-GB"/>
              </w:rPr>
              <w:t> </w:t>
            </w:r>
            <w:r w:rsidRPr="007460E8">
              <w:rPr>
                <w:lang w:val="en-GB"/>
              </w:rPr>
              <w:t>April next following the date on which this Protocol enters into force;</w:t>
            </w:r>
          </w:p>
        </w:tc>
        <w:tc>
          <w:tcPr>
            <w:tcW w:w="2500" w:type="pct"/>
            <w:shd w:val="clear" w:color="auto" w:fill="auto"/>
            <w:tcMar>
              <w:right w:w="0" w:type="dxa"/>
            </w:tcMar>
          </w:tcPr>
          <w:p w14:paraId="449EDF7B" w14:textId="77777777" w:rsidR="003E7EC8" w:rsidRPr="00F76C5A" w:rsidRDefault="003E7EC8" w:rsidP="003E7EC8">
            <w:pPr>
              <w:pStyle w:val="Brdtextmedindrag"/>
            </w:pPr>
            <w:r w:rsidRPr="00F76C5A">
              <w:t>2)</w:t>
            </w:r>
            <w:r>
              <w:t> </w:t>
            </w:r>
            <w:r w:rsidRPr="00F76C5A">
              <w:t>i fråga om skatt på inkomst och på kapitalvinst, för beskattningsår som börjar den 6</w:t>
            </w:r>
            <w:r>
              <w:t> </w:t>
            </w:r>
            <w:r w:rsidRPr="00F76C5A">
              <w:t xml:space="preserve">april som följer närmast efter den dag då </w:t>
            </w:r>
            <w:r>
              <w:t>protokollet</w:t>
            </w:r>
            <w:r w:rsidRPr="00F76C5A">
              <w:t xml:space="preserve"> träder i kraft eller senare,</w:t>
            </w:r>
          </w:p>
        </w:tc>
      </w:tr>
      <w:tr w:rsidR="003E7EC8" w:rsidRPr="00F76C5A" w14:paraId="02D11AAD" w14:textId="77777777" w:rsidTr="003E7EC8">
        <w:tc>
          <w:tcPr>
            <w:tcW w:w="2500" w:type="pct"/>
            <w:shd w:val="clear" w:color="auto" w:fill="auto"/>
            <w:tcMar>
              <w:left w:w="0" w:type="dxa"/>
            </w:tcMar>
          </w:tcPr>
          <w:p w14:paraId="25F8AC14" w14:textId="77777777" w:rsidR="003E7EC8" w:rsidRPr="00F76C5A" w:rsidRDefault="003E7EC8" w:rsidP="003E7EC8">
            <w:pPr>
              <w:pStyle w:val="Brdtextmedindrag"/>
            </w:pPr>
          </w:p>
        </w:tc>
        <w:tc>
          <w:tcPr>
            <w:tcW w:w="2500" w:type="pct"/>
            <w:shd w:val="clear" w:color="auto" w:fill="auto"/>
            <w:tcMar>
              <w:right w:w="0" w:type="dxa"/>
            </w:tcMar>
          </w:tcPr>
          <w:p w14:paraId="4FEE44C5" w14:textId="77777777" w:rsidR="003E7EC8" w:rsidRPr="00F76C5A" w:rsidRDefault="003E7EC8" w:rsidP="003E7EC8">
            <w:pPr>
              <w:pStyle w:val="Brdtextmedindrag"/>
            </w:pPr>
          </w:p>
        </w:tc>
      </w:tr>
      <w:tr w:rsidR="003E7EC8" w:rsidRPr="00473C47" w14:paraId="5A0E574D" w14:textId="77777777" w:rsidTr="003E7EC8">
        <w:tc>
          <w:tcPr>
            <w:tcW w:w="2500" w:type="pct"/>
            <w:shd w:val="clear" w:color="auto" w:fill="auto"/>
            <w:tcMar>
              <w:left w:w="0" w:type="dxa"/>
            </w:tcMar>
          </w:tcPr>
          <w:p w14:paraId="2AF921E9" w14:textId="77777777" w:rsidR="003E7EC8" w:rsidRPr="00445050" w:rsidRDefault="003E7EC8" w:rsidP="003E7EC8">
            <w:pPr>
              <w:pStyle w:val="Brdtextmedindrag"/>
              <w:rPr>
                <w:lang w:val="en-GB"/>
              </w:rPr>
            </w:pPr>
            <w:r w:rsidRPr="007460E8">
              <w:rPr>
                <w:lang w:val="en-GB"/>
              </w:rPr>
              <w:lastRenderedPageBreak/>
              <w:t>(iii)</w:t>
            </w:r>
            <w:r>
              <w:rPr>
                <w:lang w:val="en-GB"/>
              </w:rPr>
              <w:t> </w:t>
            </w:r>
            <w:r w:rsidRPr="007460E8">
              <w:rPr>
                <w:lang w:val="en-GB"/>
              </w:rPr>
              <w:t xml:space="preserve">in respect of corporation tax, for any financial year beginning on or after </w:t>
            </w:r>
            <w:r>
              <w:rPr>
                <w:lang w:val="en-GB"/>
              </w:rPr>
              <w:t>1</w:t>
            </w:r>
            <w:r w:rsidRPr="00473C47">
              <w:rPr>
                <w:lang w:val="en-GB"/>
              </w:rPr>
              <w:t>st</w:t>
            </w:r>
            <w:r>
              <w:rPr>
                <w:lang w:val="en-GB"/>
              </w:rPr>
              <w:t> </w:t>
            </w:r>
            <w:r w:rsidRPr="007460E8">
              <w:rPr>
                <w:lang w:val="en-GB"/>
              </w:rPr>
              <w:t>April next following the date on which this Protocol enters into force.</w:t>
            </w:r>
          </w:p>
        </w:tc>
        <w:tc>
          <w:tcPr>
            <w:tcW w:w="2500" w:type="pct"/>
            <w:shd w:val="clear" w:color="auto" w:fill="auto"/>
            <w:tcMar>
              <w:right w:w="0" w:type="dxa"/>
            </w:tcMar>
          </w:tcPr>
          <w:p w14:paraId="3296B0EE" w14:textId="77777777" w:rsidR="003E7EC8" w:rsidRPr="00473C47" w:rsidRDefault="003E7EC8" w:rsidP="003E7EC8">
            <w:pPr>
              <w:pStyle w:val="Brdtextmedindrag"/>
            </w:pPr>
            <w:r w:rsidRPr="00473C47">
              <w:t>3)</w:t>
            </w:r>
            <w:r>
              <w:t> </w:t>
            </w:r>
            <w:r w:rsidRPr="00473C47">
              <w:t>beträffande bolagsskatt, för räkenskapsår som börjar den 1</w:t>
            </w:r>
            <w:r>
              <w:t> </w:t>
            </w:r>
            <w:r w:rsidRPr="00473C47">
              <w:t xml:space="preserve">april som följer närmast efter den dag då </w:t>
            </w:r>
            <w:r>
              <w:t>protokollet</w:t>
            </w:r>
            <w:r w:rsidRPr="00473C47">
              <w:t xml:space="preserve"> träder i kraft eller senare.</w:t>
            </w:r>
          </w:p>
        </w:tc>
      </w:tr>
      <w:tr w:rsidR="003E7EC8" w:rsidRPr="00473C47" w14:paraId="5E6B6AC8" w14:textId="77777777" w:rsidTr="003E7EC8">
        <w:tc>
          <w:tcPr>
            <w:tcW w:w="2500" w:type="pct"/>
            <w:shd w:val="clear" w:color="auto" w:fill="auto"/>
            <w:tcMar>
              <w:left w:w="0" w:type="dxa"/>
            </w:tcMar>
          </w:tcPr>
          <w:p w14:paraId="733811B1" w14:textId="77777777" w:rsidR="003E7EC8" w:rsidRPr="00473C47" w:rsidRDefault="003E7EC8" w:rsidP="003E7EC8">
            <w:pPr>
              <w:pStyle w:val="Brdtextmedindrag"/>
            </w:pPr>
          </w:p>
        </w:tc>
        <w:tc>
          <w:tcPr>
            <w:tcW w:w="2500" w:type="pct"/>
            <w:shd w:val="clear" w:color="auto" w:fill="auto"/>
            <w:tcMar>
              <w:right w:w="0" w:type="dxa"/>
            </w:tcMar>
          </w:tcPr>
          <w:p w14:paraId="490BA2A5" w14:textId="77777777" w:rsidR="003E7EC8" w:rsidRPr="00473C47" w:rsidRDefault="003E7EC8" w:rsidP="003E7EC8">
            <w:pPr>
              <w:pStyle w:val="Brdtextmedindrag"/>
            </w:pPr>
          </w:p>
        </w:tc>
      </w:tr>
      <w:tr w:rsidR="003E7EC8" w:rsidRPr="00473C47" w14:paraId="73F61865" w14:textId="77777777" w:rsidTr="003E7EC8">
        <w:tc>
          <w:tcPr>
            <w:tcW w:w="2500" w:type="pct"/>
            <w:shd w:val="clear" w:color="auto" w:fill="auto"/>
            <w:tcMar>
              <w:left w:w="0" w:type="dxa"/>
            </w:tcMar>
          </w:tcPr>
          <w:p w14:paraId="59EC6880" w14:textId="77777777" w:rsidR="003E7EC8" w:rsidRPr="00445050" w:rsidRDefault="003E7EC8" w:rsidP="003E7EC8">
            <w:pPr>
              <w:pStyle w:val="Brdtextmedindrag"/>
              <w:rPr>
                <w:lang w:val="en-GB"/>
              </w:rPr>
            </w:pPr>
            <w:r w:rsidRPr="007460E8">
              <w:rPr>
                <w:lang w:val="en-GB"/>
              </w:rPr>
              <w:t>In witness whereof the undersigned, being duly authorised thereto, have signed this Protocol.</w:t>
            </w:r>
          </w:p>
        </w:tc>
        <w:tc>
          <w:tcPr>
            <w:tcW w:w="2500" w:type="pct"/>
            <w:shd w:val="clear" w:color="auto" w:fill="auto"/>
            <w:tcMar>
              <w:right w:w="0" w:type="dxa"/>
            </w:tcMar>
          </w:tcPr>
          <w:p w14:paraId="5D71DB47" w14:textId="77777777" w:rsidR="003E7EC8" w:rsidRPr="00473C47" w:rsidRDefault="003E7EC8" w:rsidP="003E7EC8">
            <w:pPr>
              <w:pStyle w:val="Brdtextmedindrag"/>
            </w:pPr>
            <w:r w:rsidRPr="00473C47">
              <w:t>Till bekräftelse härav har under</w:t>
            </w:r>
            <w:r>
              <w:softHyphen/>
            </w:r>
            <w:r w:rsidRPr="00473C47">
              <w:t>tecknade, därtill vederbörligen be</w:t>
            </w:r>
            <w:r>
              <w:softHyphen/>
            </w:r>
            <w:r w:rsidRPr="00473C47">
              <w:t xml:space="preserve">myndigade, undertecknat detta </w:t>
            </w:r>
            <w:r>
              <w:t>protokoll</w:t>
            </w:r>
            <w:r w:rsidRPr="00473C47">
              <w:t>.</w:t>
            </w:r>
          </w:p>
        </w:tc>
      </w:tr>
      <w:tr w:rsidR="003E7EC8" w:rsidRPr="00473C47" w14:paraId="5B301A78" w14:textId="77777777" w:rsidTr="003E7EC8">
        <w:tc>
          <w:tcPr>
            <w:tcW w:w="2500" w:type="pct"/>
            <w:shd w:val="clear" w:color="auto" w:fill="auto"/>
            <w:tcMar>
              <w:left w:w="0" w:type="dxa"/>
            </w:tcMar>
          </w:tcPr>
          <w:p w14:paraId="4312C038" w14:textId="77777777" w:rsidR="003E7EC8" w:rsidRPr="00473C47" w:rsidRDefault="003E7EC8" w:rsidP="003E7EC8">
            <w:pPr>
              <w:pStyle w:val="Brdtextmedindrag"/>
            </w:pPr>
          </w:p>
        </w:tc>
        <w:tc>
          <w:tcPr>
            <w:tcW w:w="2500" w:type="pct"/>
            <w:shd w:val="clear" w:color="auto" w:fill="auto"/>
            <w:tcMar>
              <w:right w:w="0" w:type="dxa"/>
            </w:tcMar>
          </w:tcPr>
          <w:p w14:paraId="416502FA" w14:textId="77777777" w:rsidR="003E7EC8" w:rsidRPr="00473C47" w:rsidRDefault="003E7EC8" w:rsidP="003E7EC8">
            <w:pPr>
              <w:pStyle w:val="Brdtextmedindrag"/>
            </w:pPr>
          </w:p>
        </w:tc>
      </w:tr>
      <w:tr w:rsidR="003E7EC8" w:rsidRPr="00473C47" w14:paraId="13A293B0" w14:textId="77777777" w:rsidTr="003E7EC8">
        <w:tc>
          <w:tcPr>
            <w:tcW w:w="2500" w:type="pct"/>
            <w:shd w:val="clear" w:color="auto" w:fill="auto"/>
            <w:tcMar>
              <w:left w:w="0" w:type="dxa"/>
            </w:tcMar>
          </w:tcPr>
          <w:p w14:paraId="5F744BC7" w14:textId="77777777" w:rsidR="003E7EC8" w:rsidRPr="00445050" w:rsidRDefault="003E7EC8" w:rsidP="003E7EC8">
            <w:pPr>
              <w:pStyle w:val="Brdtextmedindrag"/>
              <w:rPr>
                <w:lang w:val="en-GB"/>
              </w:rPr>
            </w:pPr>
            <w:r w:rsidRPr="007460E8">
              <w:rPr>
                <w:lang w:val="en-GB"/>
              </w:rPr>
              <w:t xml:space="preserve">Done in duplicate at </w:t>
            </w:r>
            <w:r>
              <w:rPr>
                <w:lang w:val="en-GB"/>
              </w:rPr>
              <w:t xml:space="preserve">London </w:t>
            </w:r>
            <w:r w:rsidRPr="007460E8">
              <w:rPr>
                <w:lang w:val="en-GB"/>
              </w:rPr>
              <w:t xml:space="preserve">this </w:t>
            </w:r>
            <w:r>
              <w:rPr>
                <w:lang w:val="en-GB"/>
              </w:rPr>
              <w:t>23</w:t>
            </w:r>
            <w:r w:rsidRPr="002D18DC">
              <w:rPr>
                <w:vertAlign w:val="superscript"/>
                <w:lang w:val="en-GB"/>
              </w:rPr>
              <w:t>rd</w:t>
            </w:r>
            <w:r w:rsidRPr="007460E8">
              <w:rPr>
                <w:lang w:val="en-GB"/>
              </w:rPr>
              <w:t xml:space="preserve"> day of </w:t>
            </w:r>
            <w:r>
              <w:rPr>
                <w:lang w:val="en-GB"/>
              </w:rPr>
              <w:t xml:space="preserve">February </w:t>
            </w:r>
            <w:r w:rsidRPr="007460E8">
              <w:rPr>
                <w:lang w:val="en-GB"/>
              </w:rPr>
              <w:t>in the English language.</w:t>
            </w:r>
          </w:p>
        </w:tc>
        <w:tc>
          <w:tcPr>
            <w:tcW w:w="2500" w:type="pct"/>
            <w:shd w:val="clear" w:color="auto" w:fill="auto"/>
            <w:tcMar>
              <w:right w:w="0" w:type="dxa"/>
            </w:tcMar>
          </w:tcPr>
          <w:p w14:paraId="0B8BF780" w14:textId="77777777" w:rsidR="003E7EC8" w:rsidRPr="00473C47" w:rsidRDefault="003E7EC8" w:rsidP="003E7EC8">
            <w:pPr>
              <w:pStyle w:val="Brdtextmedindrag"/>
            </w:pPr>
            <w:r w:rsidRPr="00473C47">
              <w:t>Som skedde i</w:t>
            </w:r>
            <w:r>
              <w:t xml:space="preserve"> London </w:t>
            </w:r>
            <w:r w:rsidRPr="00473C47">
              <w:t xml:space="preserve">den </w:t>
            </w:r>
            <w:r>
              <w:t>23 februari</w:t>
            </w:r>
            <w:r w:rsidRPr="00473C47">
              <w:t>, i</w:t>
            </w:r>
            <w:r>
              <w:t xml:space="preserve"> två exemplar på engelska språket.</w:t>
            </w:r>
          </w:p>
        </w:tc>
      </w:tr>
      <w:tr w:rsidR="003E7EC8" w:rsidRPr="00473C47" w14:paraId="4414C357" w14:textId="77777777" w:rsidTr="003E7EC8">
        <w:tc>
          <w:tcPr>
            <w:tcW w:w="2500" w:type="pct"/>
            <w:shd w:val="clear" w:color="auto" w:fill="auto"/>
            <w:tcMar>
              <w:left w:w="0" w:type="dxa"/>
            </w:tcMar>
          </w:tcPr>
          <w:p w14:paraId="5F088487" w14:textId="77777777" w:rsidR="003E7EC8" w:rsidRPr="00473C47" w:rsidRDefault="003E7EC8" w:rsidP="003E7EC8">
            <w:pPr>
              <w:pStyle w:val="Brdtextmedindrag"/>
            </w:pPr>
          </w:p>
        </w:tc>
        <w:tc>
          <w:tcPr>
            <w:tcW w:w="2500" w:type="pct"/>
            <w:shd w:val="clear" w:color="auto" w:fill="auto"/>
            <w:tcMar>
              <w:right w:w="0" w:type="dxa"/>
            </w:tcMar>
          </w:tcPr>
          <w:p w14:paraId="64D114B8" w14:textId="77777777" w:rsidR="003E7EC8" w:rsidRPr="00473C47" w:rsidRDefault="003E7EC8" w:rsidP="003E7EC8">
            <w:pPr>
              <w:pStyle w:val="Brdtextmedindrag"/>
            </w:pPr>
          </w:p>
        </w:tc>
      </w:tr>
      <w:tr w:rsidR="003E7EC8" w:rsidRPr="00473C47" w14:paraId="5E1469A8" w14:textId="77777777" w:rsidTr="003E7EC8">
        <w:tc>
          <w:tcPr>
            <w:tcW w:w="2500" w:type="pct"/>
            <w:shd w:val="clear" w:color="auto" w:fill="auto"/>
            <w:tcMar>
              <w:left w:w="0" w:type="dxa"/>
            </w:tcMar>
          </w:tcPr>
          <w:p w14:paraId="6B96BB0B" w14:textId="77777777" w:rsidR="003E7EC8" w:rsidRPr="00473C47" w:rsidRDefault="003E7EC8" w:rsidP="003E7EC8">
            <w:pPr>
              <w:pStyle w:val="Brdtextmedindrag"/>
            </w:pPr>
          </w:p>
        </w:tc>
        <w:tc>
          <w:tcPr>
            <w:tcW w:w="2500" w:type="pct"/>
            <w:shd w:val="clear" w:color="auto" w:fill="auto"/>
            <w:tcMar>
              <w:right w:w="0" w:type="dxa"/>
            </w:tcMar>
          </w:tcPr>
          <w:p w14:paraId="1092780E" w14:textId="77777777" w:rsidR="003E7EC8" w:rsidRPr="00473C47" w:rsidRDefault="003E7EC8" w:rsidP="003E7EC8">
            <w:pPr>
              <w:pStyle w:val="Brdtextmedindrag"/>
            </w:pPr>
          </w:p>
        </w:tc>
      </w:tr>
      <w:tr w:rsidR="003E7EC8" w:rsidRPr="00473C47" w14:paraId="1E190034" w14:textId="77777777" w:rsidTr="003E7EC8">
        <w:tc>
          <w:tcPr>
            <w:tcW w:w="2500" w:type="pct"/>
            <w:shd w:val="clear" w:color="auto" w:fill="auto"/>
            <w:tcMar>
              <w:left w:w="0" w:type="dxa"/>
            </w:tcMar>
          </w:tcPr>
          <w:p w14:paraId="50263131" w14:textId="77777777" w:rsidR="003E7EC8" w:rsidRPr="00473C47" w:rsidRDefault="003E7EC8" w:rsidP="003E7EC8">
            <w:pPr>
              <w:pStyle w:val="Brdtextmedindrag"/>
            </w:pPr>
          </w:p>
        </w:tc>
        <w:tc>
          <w:tcPr>
            <w:tcW w:w="2500" w:type="pct"/>
            <w:shd w:val="clear" w:color="auto" w:fill="auto"/>
            <w:tcMar>
              <w:right w:w="0" w:type="dxa"/>
            </w:tcMar>
          </w:tcPr>
          <w:p w14:paraId="6439F280" w14:textId="77777777" w:rsidR="003E7EC8" w:rsidRPr="00473C47" w:rsidRDefault="003E7EC8" w:rsidP="003E7EC8">
            <w:pPr>
              <w:pStyle w:val="Brdtextmedindrag"/>
            </w:pPr>
          </w:p>
        </w:tc>
      </w:tr>
      <w:tr w:rsidR="003E7EC8" w:rsidRPr="009F02F0" w14:paraId="1DD8E4D0" w14:textId="77777777" w:rsidTr="003E7EC8">
        <w:tc>
          <w:tcPr>
            <w:tcW w:w="2500" w:type="pct"/>
            <w:shd w:val="clear" w:color="auto" w:fill="auto"/>
            <w:tcMar>
              <w:left w:w="0" w:type="dxa"/>
            </w:tcMar>
          </w:tcPr>
          <w:p w14:paraId="40298D5A" w14:textId="77777777" w:rsidR="003E7EC8" w:rsidRPr="00445050" w:rsidRDefault="003E7EC8" w:rsidP="003E7EC8">
            <w:pPr>
              <w:pStyle w:val="Brdtextmedindrag"/>
              <w:rPr>
                <w:lang w:val="en-GB"/>
              </w:rPr>
            </w:pPr>
            <w:r w:rsidRPr="007460E8">
              <w:rPr>
                <w:lang w:val="en-GB"/>
              </w:rPr>
              <w:t>For the Government of the Kingdom of Sweden</w:t>
            </w:r>
          </w:p>
        </w:tc>
        <w:tc>
          <w:tcPr>
            <w:tcW w:w="2500" w:type="pct"/>
            <w:shd w:val="clear" w:color="auto" w:fill="auto"/>
            <w:tcMar>
              <w:right w:w="0" w:type="dxa"/>
            </w:tcMar>
          </w:tcPr>
          <w:p w14:paraId="152093F5" w14:textId="77777777" w:rsidR="003E7EC8" w:rsidRPr="00473C47" w:rsidRDefault="003E7EC8" w:rsidP="003E7EC8">
            <w:pPr>
              <w:pStyle w:val="Brdtextmedindrag"/>
            </w:pPr>
            <w:r w:rsidRPr="00473C47">
              <w:t>För Konungariket Sveriges regering</w:t>
            </w:r>
            <w:r>
              <w:t xml:space="preserve"> </w:t>
            </w:r>
          </w:p>
        </w:tc>
      </w:tr>
      <w:tr w:rsidR="003E7EC8" w:rsidRPr="009F02F0" w14:paraId="0E5B3F52" w14:textId="77777777" w:rsidTr="003E7EC8">
        <w:tc>
          <w:tcPr>
            <w:tcW w:w="2500" w:type="pct"/>
            <w:shd w:val="clear" w:color="auto" w:fill="auto"/>
            <w:tcMar>
              <w:left w:w="0" w:type="dxa"/>
            </w:tcMar>
          </w:tcPr>
          <w:p w14:paraId="24CECBFE" w14:textId="77777777" w:rsidR="003E7EC8" w:rsidRDefault="003E7EC8" w:rsidP="003E7EC8">
            <w:pPr>
              <w:pStyle w:val="Brdtextmedindrag"/>
              <w:rPr>
                <w:lang w:val="en-GB"/>
              </w:rPr>
            </w:pPr>
          </w:p>
        </w:tc>
        <w:tc>
          <w:tcPr>
            <w:tcW w:w="2500" w:type="pct"/>
            <w:shd w:val="clear" w:color="auto" w:fill="auto"/>
            <w:tcMar>
              <w:right w:w="0" w:type="dxa"/>
            </w:tcMar>
          </w:tcPr>
          <w:p w14:paraId="2C748D3E" w14:textId="77777777" w:rsidR="003E7EC8" w:rsidRDefault="003E7EC8" w:rsidP="003E7EC8">
            <w:pPr>
              <w:pStyle w:val="Brdtextmedindrag"/>
              <w:rPr>
                <w:lang w:val="en-GB"/>
              </w:rPr>
            </w:pPr>
          </w:p>
        </w:tc>
      </w:tr>
      <w:tr w:rsidR="003E7EC8" w:rsidRPr="009F02F0" w14:paraId="2404151C" w14:textId="77777777" w:rsidTr="003E7EC8">
        <w:tc>
          <w:tcPr>
            <w:tcW w:w="2500" w:type="pct"/>
            <w:shd w:val="clear" w:color="auto" w:fill="auto"/>
            <w:tcMar>
              <w:left w:w="0" w:type="dxa"/>
            </w:tcMar>
          </w:tcPr>
          <w:p w14:paraId="5D98DE51" w14:textId="77777777" w:rsidR="003E7EC8" w:rsidRPr="002D18DC" w:rsidRDefault="003E7EC8" w:rsidP="003E7EC8">
            <w:pPr>
              <w:pStyle w:val="Brdtextmedindrag"/>
              <w:rPr>
                <w:i/>
                <w:iCs/>
                <w:lang w:val="en-GB"/>
              </w:rPr>
            </w:pPr>
            <w:r w:rsidRPr="002D18DC">
              <w:rPr>
                <w:i/>
                <w:iCs/>
                <w:lang w:val="en-GB"/>
              </w:rPr>
              <w:t xml:space="preserve">Torbjörn </w:t>
            </w:r>
            <w:proofErr w:type="spellStart"/>
            <w:r w:rsidRPr="002D18DC">
              <w:rPr>
                <w:i/>
                <w:iCs/>
                <w:lang w:val="en-GB"/>
              </w:rPr>
              <w:t>Sohlström</w:t>
            </w:r>
            <w:proofErr w:type="spellEnd"/>
          </w:p>
        </w:tc>
        <w:tc>
          <w:tcPr>
            <w:tcW w:w="2500" w:type="pct"/>
            <w:shd w:val="clear" w:color="auto" w:fill="auto"/>
            <w:tcMar>
              <w:right w:w="0" w:type="dxa"/>
            </w:tcMar>
          </w:tcPr>
          <w:p w14:paraId="4C95A5BD" w14:textId="77777777" w:rsidR="003E7EC8" w:rsidRPr="002D18DC" w:rsidRDefault="003E7EC8" w:rsidP="003E7EC8">
            <w:pPr>
              <w:pStyle w:val="Brdtextmedindrag"/>
              <w:rPr>
                <w:i/>
                <w:iCs/>
                <w:lang w:val="en-GB"/>
              </w:rPr>
            </w:pPr>
            <w:r w:rsidRPr="002D18DC">
              <w:rPr>
                <w:i/>
                <w:iCs/>
                <w:lang w:val="en-GB"/>
              </w:rPr>
              <w:t xml:space="preserve">Torbjörn </w:t>
            </w:r>
            <w:proofErr w:type="spellStart"/>
            <w:r w:rsidRPr="002D18DC">
              <w:rPr>
                <w:i/>
                <w:iCs/>
                <w:lang w:val="en-GB"/>
              </w:rPr>
              <w:t>Sohlström</w:t>
            </w:r>
            <w:proofErr w:type="spellEnd"/>
          </w:p>
        </w:tc>
      </w:tr>
      <w:tr w:rsidR="003E7EC8" w:rsidRPr="009F02F0" w14:paraId="206AB864" w14:textId="77777777" w:rsidTr="003E7EC8">
        <w:tc>
          <w:tcPr>
            <w:tcW w:w="2500" w:type="pct"/>
            <w:shd w:val="clear" w:color="auto" w:fill="auto"/>
            <w:tcMar>
              <w:left w:w="0" w:type="dxa"/>
            </w:tcMar>
          </w:tcPr>
          <w:p w14:paraId="4BAA97A8" w14:textId="77777777" w:rsidR="003E7EC8" w:rsidRPr="00445050" w:rsidRDefault="003E7EC8" w:rsidP="003E7EC8">
            <w:pPr>
              <w:pStyle w:val="Brdtextmedindrag"/>
              <w:rPr>
                <w:lang w:val="en-GB"/>
              </w:rPr>
            </w:pPr>
          </w:p>
        </w:tc>
        <w:tc>
          <w:tcPr>
            <w:tcW w:w="2500" w:type="pct"/>
            <w:shd w:val="clear" w:color="auto" w:fill="auto"/>
            <w:tcMar>
              <w:right w:w="0" w:type="dxa"/>
            </w:tcMar>
          </w:tcPr>
          <w:p w14:paraId="6A88E29E" w14:textId="77777777" w:rsidR="003E7EC8" w:rsidRPr="009F02F0" w:rsidRDefault="003E7EC8" w:rsidP="003E7EC8">
            <w:pPr>
              <w:pStyle w:val="Brdtextmedindrag"/>
              <w:rPr>
                <w:lang w:val="en-GB"/>
              </w:rPr>
            </w:pPr>
          </w:p>
        </w:tc>
      </w:tr>
      <w:tr w:rsidR="003E7EC8" w:rsidRPr="00473C47" w14:paraId="029DD873" w14:textId="77777777" w:rsidTr="003E7EC8">
        <w:tc>
          <w:tcPr>
            <w:tcW w:w="2500" w:type="pct"/>
            <w:shd w:val="clear" w:color="auto" w:fill="auto"/>
            <w:tcMar>
              <w:left w:w="0" w:type="dxa"/>
            </w:tcMar>
          </w:tcPr>
          <w:p w14:paraId="3930AADF" w14:textId="77777777" w:rsidR="003E7EC8" w:rsidRPr="00445050" w:rsidRDefault="003E7EC8" w:rsidP="003E7EC8">
            <w:pPr>
              <w:pStyle w:val="Brdtextmedindrag"/>
              <w:rPr>
                <w:lang w:val="en-GB"/>
              </w:rPr>
            </w:pPr>
            <w:r w:rsidRPr="007460E8">
              <w:rPr>
                <w:lang w:val="en-GB"/>
              </w:rPr>
              <w:t>For the Government of the United Kingdom of Great Britain and Northern Ireland</w:t>
            </w:r>
          </w:p>
        </w:tc>
        <w:tc>
          <w:tcPr>
            <w:tcW w:w="2500" w:type="pct"/>
            <w:shd w:val="clear" w:color="auto" w:fill="auto"/>
            <w:tcMar>
              <w:right w:w="0" w:type="dxa"/>
            </w:tcMar>
          </w:tcPr>
          <w:p w14:paraId="1B17FEFC" w14:textId="77777777" w:rsidR="003E7EC8" w:rsidRPr="00473C47" w:rsidRDefault="003E7EC8" w:rsidP="003E7EC8">
            <w:pPr>
              <w:pStyle w:val="Brdtextmedindrag"/>
            </w:pPr>
            <w:r w:rsidRPr="00473C47">
              <w:t>För Förenade konungariket Storbritannien och Nordirlands regering</w:t>
            </w:r>
          </w:p>
        </w:tc>
      </w:tr>
      <w:tr w:rsidR="003E7EC8" w:rsidRPr="00473C47" w14:paraId="69FB5DEE" w14:textId="77777777" w:rsidTr="003E7EC8">
        <w:tc>
          <w:tcPr>
            <w:tcW w:w="2500" w:type="pct"/>
            <w:shd w:val="clear" w:color="auto" w:fill="auto"/>
            <w:tcMar>
              <w:left w:w="0" w:type="dxa"/>
            </w:tcMar>
          </w:tcPr>
          <w:p w14:paraId="7C857184" w14:textId="77777777" w:rsidR="003E7EC8" w:rsidRPr="00473C47" w:rsidRDefault="003E7EC8" w:rsidP="003E7EC8">
            <w:pPr>
              <w:pStyle w:val="Brdtextmedindrag"/>
            </w:pPr>
          </w:p>
        </w:tc>
        <w:tc>
          <w:tcPr>
            <w:tcW w:w="2500" w:type="pct"/>
            <w:shd w:val="clear" w:color="auto" w:fill="auto"/>
            <w:tcMar>
              <w:right w:w="0" w:type="dxa"/>
            </w:tcMar>
          </w:tcPr>
          <w:p w14:paraId="2660C892" w14:textId="77777777" w:rsidR="003E7EC8" w:rsidRPr="00473C47" w:rsidRDefault="003E7EC8" w:rsidP="003E7EC8">
            <w:pPr>
              <w:pStyle w:val="Brdtextmedindrag"/>
            </w:pPr>
          </w:p>
        </w:tc>
      </w:tr>
      <w:tr w:rsidR="003E7EC8" w:rsidRPr="00473C47" w14:paraId="7F1C44AF" w14:textId="77777777" w:rsidTr="003E7EC8">
        <w:tc>
          <w:tcPr>
            <w:tcW w:w="2500" w:type="pct"/>
            <w:shd w:val="clear" w:color="auto" w:fill="auto"/>
            <w:tcMar>
              <w:left w:w="0" w:type="dxa"/>
            </w:tcMar>
          </w:tcPr>
          <w:p w14:paraId="6B4F6BF1" w14:textId="77777777" w:rsidR="003E7EC8" w:rsidRPr="002D18DC" w:rsidRDefault="003E7EC8" w:rsidP="003E7EC8">
            <w:pPr>
              <w:pStyle w:val="Brdtextmedindrag"/>
              <w:rPr>
                <w:i/>
                <w:iCs/>
              </w:rPr>
            </w:pPr>
            <w:r w:rsidRPr="002D18DC">
              <w:rPr>
                <w:i/>
                <w:iCs/>
              </w:rPr>
              <w:t>Jesse Norman</w:t>
            </w:r>
          </w:p>
        </w:tc>
        <w:tc>
          <w:tcPr>
            <w:tcW w:w="2500" w:type="pct"/>
            <w:shd w:val="clear" w:color="auto" w:fill="auto"/>
            <w:tcMar>
              <w:right w:w="0" w:type="dxa"/>
            </w:tcMar>
          </w:tcPr>
          <w:p w14:paraId="60ECFFC0" w14:textId="77777777" w:rsidR="003E7EC8" w:rsidRPr="002D18DC" w:rsidRDefault="003E7EC8" w:rsidP="003E7EC8">
            <w:pPr>
              <w:pStyle w:val="Brdtextmedindrag"/>
              <w:rPr>
                <w:i/>
                <w:iCs/>
              </w:rPr>
            </w:pPr>
            <w:r w:rsidRPr="002D18DC">
              <w:rPr>
                <w:i/>
                <w:iCs/>
              </w:rPr>
              <w:t>Jesse Norman</w:t>
            </w:r>
          </w:p>
        </w:tc>
      </w:tr>
      <w:tr w:rsidR="003E7EC8" w:rsidRPr="00473C47" w14:paraId="3894060B" w14:textId="77777777" w:rsidTr="003E7EC8">
        <w:tc>
          <w:tcPr>
            <w:tcW w:w="2500" w:type="pct"/>
            <w:shd w:val="clear" w:color="auto" w:fill="auto"/>
            <w:tcMar>
              <w:left w:w="0" w:type="dxa"/>
            </w:tcMar>
          </w:tcPr>
          <w:p w14:paraId="7A83E8E7" w14:textId="77777777" w:rsidR="003E7EC8" w:rsidRPr="00473C47" w:rsidRDefault="003E7EC8" w:rsidP="003E7EC8">
            <w:pPr>
              <w:pStyle w:val="Brdtextmedindrag"/>
            </w:pPr>
          </w:p>
        </w:tc>
        <w:tc>
          <w:tcPr>
            <w:tcW w:w="2500" w:type="pct"/>
            <w:shd w:val="clear" w:color="auto" w:fill="auto"/>
            <w:tcMar>
              <w:right w:w="0" w:type="dxa"/>
            </w:tcMar>
          </w:tcPr>
          <w:p w14:paraId="318AE586" w14:textId="77777777" w:rsidR="003E7EC8" w:rsidRPr="00473C47" w:rsidRDefault="003E7EC8" w:rsidP="003E7EC8">
            <w:pPr>
              <w:pStyle w:val="Brdtextmedindrag"/>
            </w:pPr>
          </w:p>
        </w:tc>
      </w:tr>
    </w:tbl>
    <w:p w14:paraId="420DEB31" w14:textId="77777777" w:rsidR="00DB62B9" w:rsidRPr="00152749" w:rsidRDefault="00DB62B9" w:rsidP="00152749">
      <w:pPr>
        <w:pStyle w:val="Brdtextmedindrag"/>
        <w:sectPr w:rsidR="00DB62B9" w:rsidRPr="00152749" w:rsidSect="00155500">
          <w:headerReference w:type="even" r:id="rId33"/>
          <w:headerReference w:type="default" r:id="rId34"/>
          <w:footerReference w:type="even" r:id="rId35"/>
          <w:footerReference w:type="default" r:id="rId36"/>
          <w:headerReference w:type="first" r:id="rId37"/>
          <w:footerReference w:type="first" r:id="rId38"/>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56F7ACAA" w14:textId="79D42030" w:rsidR="003E7EC8" w:rsidRDefault="008467E7" w:rsidP="003E7EC8">
          <w:pPr>
            <w:pStyle w:val="Proprubrik"/>
            <w:spacing w:before="720" w:after="190"/>
          </w:pPr>
          <w:r>
            <w:t>Finansdepartementet</w:t>
          </w:r>
        </w:p>
      </w:sdtContent>
    </w:sdt>
    <w:p w14:paraId="76A7EA0B" w14:textId="5B6E8F97" w:rsidR="003E7EC8" w:rsidRDefault="003E7EC8" w:rsidP="003E7EC8">
      <w:pPr>
        <w:pStyle w:val="Proputdrag"/>
      </w:pPr>
      <w:bookmarkStart w:id="26" w:name="_Toc81310107"/>
      <w:r>
        <w:t xml:space="preserve">Utdrag ur protokoll vid regeringssammanträde </w:t>
      </w:r>
      <w:sdt>
        <w:sdtPr>
          <w:alias w:val="Datum"/>
          <w:tag w:val="Datum"/>
          <w:id w:val="679708000"/>
          <w:date w:fullDate="2021-09-16T00:00:00Z">
            <w:dateFormat w:val="'den' d MMMM yyyy"/>
            <w:lid w:val="sv-SE"/>
            <w:storeMappedDataAs w:val="dateTime"/>
            <w:calendar w:val="gregorian"/>
          </w:date>
        </w:sdtPr>
        <w:sdtEndPr/>
        <w:sdtContent>
          <w:r>
            <w:t>den 16 september 2021</w:t>
          </w:r>
        </w:sdtContent>
      </w:sdt>
      <w:bookmarkEnd w:id="26"/>
    </w:p>
    <w:p w14:paraId="22CAA49B" w14:textId="77777777" w:rsidR="003E7EC8" w:rsidRDefault="003E7EC8" w:rsidP="003E7EC8">
      <w:pPr>
        <w:pStyle w:val="Brdtext"/>
        <w:jc w:val="left"/>
      </w:pPr>
    </w:p>
    <w:p w14:paraId="5319847B" w14:textId="151B4A83" w:rsidR="003E7EC8" w:rsidRDefault="003E7EC8" w:rsidP="003E7EC8">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8467E7">
            <w:t xml:space="preserve">statsminister </w:t>
          </w:r>
          <w:proofErr w:type="spellStart"/>
          <w:r w:rsidR="008467E7">
            <w:t>Löfven</w:t>
          </w:r>
          <w:proofErr w:type="spellEnd"/>
          <w:r w:rsidR="008467E7">
            <w:t xml:space="preserve">, ordförande, och statsråden Bolund, Johansson, </w:t>
          </w:r>
          <w:proofErr w:type="spellStart"/>
          <w:r w:rsidR="008467E7">
            <w:t>Baylan</w:t>
          </w:r>
          <w:proofErr w:type="spellEnd"/>
          <w:r w:rsidR="008467E7">
            <w:t xml:space="preserve">, Hultqvist, Andersson, Damberg, Shekarabi, </w:t>
          </w:r>
          <w:proofErr w:type="spellStart"/>
          <w:r w:rsidR="008467E7">
            <w:t>Ygeman</w:t>
          </w:r>
          <w:proofErr w:type="spellEnd"/>
          <w:r w:rsidR="008467E7">
            <w:t xml:space="preserve">, Linde, Ekström, Eneroth, Dahlgren, </w:t>
          </w:r>
          <w:proofErr w:type="spellStart"/>
          <w:r w:rsidR="008467E7">
            <w:t>Ernkrans</w:t>
          </w:r>
          <w:proofErr w:type="spellEnd"/>
          <w:r w:rsidR="008467E7">
            <w:t>, Lindhagen, Hallberg, Nordmark, Micko, Stenevi, Olsson Fridh</w:t>
          </w:r>
        </w:sdtContent>
      </w:sdt>
    </w:p>
    <w:p w14:paraId="14FC490A" w14:textId="77777777" w:rsidR="003E7EC8" w:rsidRDefault="003E7EC8" w:rsidP="003E7EC8">
      <w:pPr>
        <w:pStyle w:val="Brdtext"/>
        <w:jc w:val="left"/>
      </w:pPr>
    </w:p>
    <w:p w14:paraId="2D8ABCC1" w14:textId="28AE46D0" w:rsidR="003E7EC8" w:rsidRDefault="003E7EC8" w:rsidP="003E7EC8">
      <w:pPr>
        <w:pStyle w:val="Brdtext"/>
        <w:jc w:val="left"/>
      </w:pPr>
      <w:r>
        <w:t xml:space="preserve">Föredragande: statsrådet </w:t>
      </w:r>
      <w:sdt>
        <w:sdtPr>
          <w:alias w:val="Foredragande"/>
          <w:tag w:val="Foredragande"/>
          <w:id w:val="1160741249"/>
          <w:text w:multiLine="1"/>
        </w:sdtPr>
        <w:sdtEndPr/>
        <w:sdtContent>
          <w:r>
            <w:t>Andersson</w:t>
          </w:r>
        </w:sdtContent>
      </w:sdt>
    </w:p>
    <w:p w14:paraId="3E7813D3" w14:textId="77777777" w:rsidR="003E7EC8" w:rsidRPr="00827386" w:rsidRDefault="003E7EC8" w:rsidP="003E7EC8">
      <w:pPr>
        <w:pStyle w:val="Brdtext"/>
        <w:jc w:val="left"/>
        <w:rPr>
          <w:szCs w:val="21"/>
        </w:rPr>
      </w:pPr>
    </w:p>
    <w:p w14:paraId="1F9D6C15" w14:textId="77777777" w:rsidR="003E7EC8" w:rsidRPr="00915BF3" w:rsidRDefault="003E7EC8" w:rsidP="003E7EC8">
      <w:pPr>
        <w:pStyle w:val="Slutstreck"/>
      </w:pPr>
      <w:r w:rsidRPr="008B7E85">
        <w:t>                    </w:t>
      </w:r>
    </w:p>
    <w:p w14:paraId="754820B7" w14:textId="77777777" w:rsidR="003E7EC8" w:rsidRPr="006E102E" w:rsidRDefault="003E7EC8" w:rsidP="003E7EC8">
      <w:pPr>
        <w:pStyle w:val="Brdtext"/>
        <w:jc w:val="left"/>
        <w:rPr>
          <w:sz w:val="18"/>
          <w:szCs w:val="18"/>
        </w:rPr>
      </w:pPr>
    </w:p>
    <w:p w14:paraId="6B1C0A6F" w14:textId="77777777" w:rsidR="003E7EC8" w:rsidRDefault="003E7EC8" w:rsidP="003E7EC8">
      <w:pPr>
        <w:pStyle w:val="Brdtext"/>
        <w:jc w:val="left"/>
      </w:pPr>
    </w:p>
    <w:p w14:paraId="2DC92B34" w14:textId="5CCA153D" w:rsidR="003E7EC8" w:rsidRDefault="003E7EC8" w:rsidP="003E7EC8">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8467E7">
            <w:t>Ändring i skatteavtalet mellan Sverige samt Storbritannien och Nordirland</w:t>
          </w:r>
        </w:sdtContent>
      </w:sdt>
    </w:p>
    <w:p w14:paraId="47BF40C2" w14:textId="77777777" w:rsidR="00DB62B9" w:rsidRPr="00152749" w:rsidRDefault="00DB62B9" w:rsidP="00152749">
      <w:pPr>
        <w:pStyle w:val="Brdtextmedindrag"/>
      </w:pPr>
    </w:p>
    <w:sectPr w:rsidR="00DB62B9" w:rsidRPr="00152749"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5C2597E" w14:textId="77777777" w:rsidR="00AA700C" w:rsidRDefault="00AA700C" w:rsidP="00F8009C">
      <w:r>
        <w:separator/>
      </w:r>
    </w:p>
  </w:endnote>
  <w:endnote w:type="continuationSeparator" w:id="0">
    <w:p w14:paraId="20A3AC46" w14:textId="77777777" w:rsidR="00AA700C" w:rsidRDefault="00AA700C" w:rsidP="00F8009C">
      <w:r>
        <w:continuationSeparator/>
      </w:r>
    </w:p>
  </w:endnote>
  <w:endnote w:type="continuationNotice" w:id="1">
    <w:p w14:paraId="45AD6DE1" w14:textId="77777777" w:rsidR="00AA700C" w:rsidRDefault="00AA700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1F7CF8" w14:textId="77777777" w:rsidR="00AA700C" w:rsidRDefault="00AA700C" w:rsidP="009C2B67">
    <w:pPr>
      <w:pStyle w:val="Brdtext"/>
    </w:pPr>
    <w:r>
      <w:rPr>
        <w:noProof/>
        <w:lang w:eastAsia="sv-SE"/>
      </w:rPr>
      <mc:AlternateContent>
        <mc:Choice Requires="wps">
          <w:drawing>
            <wp:anchor distT="0" distB="0" distL="0" distR="0" simplePos="0" relativeHeight="2516582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93781A" w14:textId="77777777" w:rsidR="00AA700C" w:rsidRPr="00756E21" w:rsidRDefault="00AA700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04tSjgIAAJE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SolmNN3oUbXAbFDCJ9DTWz4BaWuBC+9m0gA7nHoex6la6Ov5RD4EdRO/25CIY4TicnuWnE1g4&#10;TPk4Px8n8rODs3U+fBGmJnFRUIe3S5Sy7a0PuAigAyTm8kZV5U2lVNpEvYgr5ciW4aVVSFeExx8o&#10;pUlT0LPT6SgF1ia6d5GVjmFEUkyfLhbeFZhWYadExCj9TUgwlup8JTfjXOh9/oSOKIlUb3Hs8Ydb&#10;vcW5qwMeKbPRYe9cV9q4VH1qsQNl5Y+BMtnhQfhR3XEZ2lWbpDIe3n9lyh1k4UzXV97ymwqPd8t8&#10;eGAOjYT3xnAI9/hIZUC+6VeUrI379dp5xEPfsFLSoDEL6n9umBOUqK8ayj/PJ1FGIW0m04/QEXHH&#10;ltWxRW/qKwNF5BhDlqdlxAc1LKUz9RNmyCJmhYlpjtwFDcPyKnTjAjOIi8UigdC7loVbvbQ8ho4s&#10;R2k+tk/M2V6/AcK/M0MLs9kLGXfY6OntYhMgxaTxyHPHas8/+j5Jv59RcbAc7xPqMEn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2tOLU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D93781A" w14:textId="77777777" w:rsidR="00AA700C" w:rsidRPr="00756E21" w:rsidRDefault="00AA700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DDE2C6" w14:textId="77777777" w:rsidR="00AA700C" w:rsidRDefault="00AA700C"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3853C7"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XOLjgIAAJE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kKJZjXe6Em0wW1QQB7paayfAvVogQvtZ9MCOpx7HMaqW+nq+Ec9BHYQvduTi2CE4/B8kp+ewcJh&#10;ysf5xTiRnx2crfPhizA1iYuCOrxdopRtb33ARQAdIDGXN6oqbyql0ibqRVwpR7YML61CuiI8/kAp&#10;TZqCTk7PRymwNtG9i6x0DCOSYvp0sfCuwLQKOyUiRulvQoKxVOcruRnnQu/zJ3RESaR6i2OPP9zq&#10;Lc5dHfBImY0Oe+e60sal6lOLHSgrfwyUyQ4Pwo/qjsvQLtskldPh/Zem3EEWznR95S2/qfB4t8yH&#10;B+bQSHhvDIdwj49UBuSbfkXJ2rhfr51HPPQNKyUNGrOg/ueGOUGJ+qqh/Iv8LMoopM3Z+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xXOL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B3853C7"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485E62" w14:textId="77777777" w:rsidR="00AA700C" w:rsidRDefault="00AA700C"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DC5842"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cVi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X46gYXD&#10;lI/zi3EiPzs4W+fDF2FqEhcFdXi7RCnb3vqAiwA6QGIub1RV3lRKpU3Ui7hSjmwZXlqFdEV4/IFS&#10;mjQFPT89G6XA2kT3LrLSMYx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SMcV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7DC5842"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4FE71B" w14:textId="77777777" w:rsidR="00AA700C" w:rsidRDefault="00AA700C" w:rsidP="009C2B67">
    <w:pPr>
      <w:pStyle w:val="Brdtext"/>
    </w:pPr>
    <w:r>
      <w:rPr>
        <w:noProof/>
        <w:lang w:eastAsia="sv-SE"/>
      </w:rPr>
      <mc:AlternateContent>
        <mc:Choice Requires="wps">
          <w:drawing>
            <wp:anchor distT="0" distB="0" distL="0" distR="0" simplePos="0" relativeHeight="2516582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881CFE" w14:textId="77777777" w:rsidR="00AA700C" w:rsidRPr="00756E21" w:rsidRDefault="00AA700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Z+O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iUZjV69Cja4NYoYBLpaayfArWwwIX2i2kBHc49DmPVrXR1/KMeAjuI3u7IRTDCcXhymh9PYOEw&#10;5eP8fJzIz/bO1vnwVZiaxEVBHXqXKGWbWx9wEUAHSMzljarKm0qptIl6EVfKkQ1Dp1VIV4THHyil&#10;SVPQ0+OTUQqsTXTvIisdw4ikmD5dLLwrMK3CVomIUfq7kGAs1flGbsa50Lv8CR1REqne49jj97d6&#10;j3NXBzxSZqPDzrmutHGp+vTE9pSVPwfKZIcH4Qd1x2Vol22SytnQ/6Upt5CFM9278pbfVGjeLfPh&#10;gTk8JPQbwyHc4yOVAfmmX1GyMu73W+cRD33DSkmDh1lQ/2vNnKBEfdNQ/nk+iTIKaTM5OYOOiDu0&#10;LA8tel1fGSgixxiyPC0jPqhhKZ2pnzBD5jErTExz5C5oGJZXoRsXmEFczOcJhLdrWbjVC8tj6Mhy&#10;lOZj+8Sc7fUbIPw7MzxhNn0l4w4bPb2drwOkmDQeee5Y7fnHu0/S72dUHCyH+4TaT9LZC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UJ2fj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F881CFE" w14:textId="77777777" w:rsidR="00AA700C" w:rsidRPr="00756E21" w:rsidRDefault="00AA700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BE7B48" w14:textId="77777777" w:rsidR="00AA700C" w:rsidRDefault="00AA700C"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BA32FC"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VZ3jgIAAJE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TklmtV4oyfRBrdGAXmkp7F+CtSjBS60X0wL6HDucRirbqWr4x/1ENhB9HZHLoIRjsOT0/x4AguH&#10;KR/n5+NEfrZ3ts6Hr8LUJC4K6vB2iVK2ufUBFwF0gMRc3qiqvKmUSpuoF3GlHNkwvLQK6Yrw+AOl&#10;NGkKenp8MkqBtYnuXWSlYxiRFNOni4V3BaZV2CoRMUp/FxKMpTrfyM04F3qXP6EjSiLVexx7/P5W&#10;73Hu6oBHymx02DnXlTYuVZ9abE9Z+XOgTHZ4EH5Qd1yGdtEmqZwN778w5RaycKbrK2/5TYXHu2U+&#10;PDCHRsJ7YziEe3ykMiDf9CtKVsb9fus84qFvWClp0JgF9b/WzAlK1DcN5Z/nkyijkDaTk8/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QVZ3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EBA32FC"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58A90E" w14:textId="77777777" w:rsidR="00AA700C" w:rsidRDefault="00AA700C"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96F0C3"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WIhcjgIAAJE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zNKNKvxRk+iDW6NAvJIT2P9FKhHC1xov5gW0OHc4zBW3UpXxz/qIbCD6O2OXAQjHIcnp/nxBBYO&#10;Uz7Oz8eJ/GzvbJ0PX4WpSVwU1OHtEqVsc+sDLgLoAIm5vFFVeVMplTZRL+JKObJheGkV0hXh8QdK&#10;adIU9PT4ZJQCaxPdu8hKxzAiKaZPFwvvCkyrsFUiYpT+LiQYS3W+kZtxLvQuf0JHlESq9zj2+P2t&#10;3uPc1QGPlNnosHOuK21cqj612J6y8udAmezwIPyg7rgM7aJNUjkf3n9hyi1k4UzXV97ymwqPd8t8&#10;eGAOjYT3xnAI9/hIZUC+6VeUrIz7/dZ5xEPfsFLSoDEL6n+tmROUqG8ayj/PJ1FGIW0mJ2f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iWIh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596F0C3"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3DC0AF" w14:textId="77777777" w:rsidR="00AA700C" w:rsidRDefault="00AA700C" w:rsidP="009C2B67">
    <w:pPr>
      <w:pStyle w:val="Brdtext"/>
    </w:pPr>
    <w:r>
      <w:rPr>
        <w:noProof/>
        <w:lang w:eastAsia="sv-SE"/>
      </w:rPr>
      <mc:AlternateContent>
        <mc:Choice Requires="wps">
          <w:drawing>
            <wp:anchor distT="0" distB="0" distL="0" distR="0" simplePos="0" relativeHeight="2516582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A0E468" w14:textId="77777777" w:rsidR="00AA700C" w:rsidRPr="00756E21" w:rsidRDefault="00AA700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uSN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QwifQ01k+BerTAhfazaTHm4dzjMHbdSlfHP/ohsIPo3Z5cBCMch2fn+ekEFg5T&#10;Ps4vxon87OBsnQ9fhKlJXBTUYXaJUra99QGFADpAYi5vVFXeVEqlTdSLuFKObBkmrUIqER5/oJQm&#10;TUHPT89GKbA20b2LrHQMI5Ji+nSx8a7BtAo7JSJG6W9CgrHU5yu5GedC7/MndERJpHqLY48/VPUW&#10;564PeKTMRoe9c11p41L36YodKCt/DJTJDg/Cj/qOy9Au2ySVfDwIYGnKHXThTHexvOU3FaZ3y3x4&#10;YA43CQPH6xDu8ZHKgH3TryhZG/frtfOIh8BhpaTBzSyo/7lhTlCivmpI/yKfRB2FtJmcfYSQiDu2&#10;LI8telNfGUgC6kZ1aRnxQQ1L6Uz9jEdkEbPCxDRH7oKGYXkVuvcCjxAXi0UC4fJaFm71o+UxdKQ5&#10;avOpfWbO9gIOUP6dGe4wm77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1rkj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6A0E468" w14:textId="77777777" w:rsidR="00AA700C" w:rsidRPr="00756E21" w:rsidRDefault="00AA700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7FC694" w14:textId="77777777" w:rsidR="00AA700C" w:rsidRDefault="00AA700C"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65A9F1"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ICkA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x&#10;mDMranqjJ9Wi31ABeaSncWFKqIUjHLafoaVnHs4DHcaqW+3r+Kd6GNmJ6N2eXArGJB2eneeTU7JI&#10;MuXj/GKcyM8Ozs4H/KKgZnFRcE9vlygV27uAdBGCDpCYK4CpytvKmLSJelHXxrOtoJc2mK5IHn+g&#10;jGVNwc8nZ6MU2EJ07yIbG8OopJg+XSy8KzCtcGdUxBj7TWliLNX5Sm4hpbL7/AkdUZpSvcWxxx9u&#10;9Rbnrg7ySJnB4t65riz4VH1qsQNl5Y+BMt3hifCjuuMS22WbpJJPBgEsodyRLjx0jRWcvK3o9e5E&#10;wEfhqZPowWk64AN9tAFiH/oVZ2vwv147j3gSOFk5a6gzCx5+boRXnJmvlqR/kZ9GHWHanJ59JCEx&#10;f2xZHlvspr4GkkROc8jJtIx4NMNSe6ifaYjMY1YyCSspd8FxWF5jNy9oCEk1nycQNa8TeGcXTsbQ&#10;keaozaf2WXjXCxhJ+fcw9LCYvtBxh42ewc03SFpMIo9Ed6z2D0CNn7TfD6k4WY73CXUY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Aog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65A9F1"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22775E" w14:textId="77777777" w:rsidR="00AA700C" w:rsidRDefault="00AA700C"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579AC5"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z9jgIAAJI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xM&#10;5bGiph49qRb9hhLIY3kaF6aEenSEw/YztNTm4T7QZcy61b6Of8qHkZ487fbFJWdM0uXZeX46IY0k&#10;VT7OLygeec8Oxs4H/KKgZlEouKfepZKK7W3ADjpAYqwApipvKmPSIfJFXRnPtoI6bTA9kZz/gTKW&#10;NQU/Pz0bJccWonnn2djoRiXG9OFi4l2CScKdURFj7DelqWIpz1diCymV3cdP6IjSFOothj3+8Kq3&#10;GHd5kEWKDBb3xnVlwafs04gdSlb+GEqmOzz15ijvKGK7bBNV8slAgCWUO+KFh26wgpM3FXXvVgR8&#10;EJ4miRpO2wHv6aMNUPWhlzhbg//12n3EE8FJy1lDk1nw8HMjvOLMfLVE/Yt8EnmE6TA5+xiJ6481&#10;y2ON3dRXQJTIaQ85mcSIRzOI2kP9TEtkEaOSSlhJsQuOg3iF3b6gJSTVYpFANLxO4K19dDK6jmWO&#10;3Hxqn4V3PYGRmH8HwwyL6Qsed9hoGdxig8TFRPJY6K6qfQNo8NOY9Esqbpbjc0IdVu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v+8z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4579AC5"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F13AC1" w14:textId="77777777" w:rsidR="00AA700C" w:rsidRDefault="00AA700C" w:rsidP="009C2B67">
    <w:pPr>
      <w:pStyle w:val="Brdtext"/>
    </w:pPr>
    <w:r>
      <w:rPr>
        <w:noProof/>
        <w:lang w:eastAsia="sv-SE"/>
      </w:rPr>
      <mc:AlternateContent>
        <mc:Choice Requires="wps">
          <w:drawing>
            <wp:anchor distT="0" distB="0" distL="0" distR="0" simplePos="0" relativeHeight="2516582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831A5E" w14:textId="77777777" w:rsidR="00AA700C" w:rsidRPr="00756E21" w:rsidRDefault="00AA700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Sl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QSl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F831A5E" w14:textId="77777777" w:rsidR="00AA700C" w:rsidRPr="00756E21" w:rsidRDefault="00AA700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FBEB14" w14:textId="77777777" w:rsidR="00AA700C" w:rsidRDefault="00AA700C"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E63560"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3ob1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ehv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E63560"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FFE894" w14:textId="77777777" w:rsidR="00AA700C" w:rsidRDefault="00AA700C"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34F85A"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Y0z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4&#10;lDMranqjJ9Wi31ABeaSncWFKqEdHOGw/Q0vPPJwHOoxVt9rX8U/1MLIT0bs9uRSMSTo8v8hPz8gi&#10;yZSP88k4kZ8dnJ0P+EVBzeKi4J7eLlEqtrcB6SIEHSAxVwBTlTeVMWkT9aKujGdbQS9tMF2RPP5A&#10;Gcuagl+cno9SYAvRvYtsbAyjkmL6dLHwrsC0wp1REWPsN6WJsVTnK7mFlMru8yd0RGlK9RbHHn+4&#10;1VucuzrII2UGi3vnurLgU/WpxQ6UlT8GynSHJ8KP6o5LbJdtkko+GQSwhHJHuvDQNVZw8qai17sV&#10;AR+Ep06iB6fpgPf00QaIfehXnK3B/3rtPOJJ4GTlrKHOLHj4uRFecWa+WpL+JD+LOsK0OTv/SEJi&#10;/tiyPLbYTX0FJImc5pCTaRnxaIal9lA/0xBZxKxkElZS7oLjsLzCbl7QEJJqsUggal4n8NY+OhlD&#10;R5qjNp/aZ+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ZjT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034F85A"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04CA24" w14:textId="77777777" w:rsidR="00AA700C" w:rsidRDefault="00AA700C" w:rsidP="009C2B67">
    <w:pPr>
      <w:pStyle w:val="Brdtext"/>
    </w:pPr>
    <w:r>
      <w:rPr>
        <w:noProof/>
        <w:lang w:eastAsia="sv-SE"/>
      </w:rPr>
      <mc:AlternateContent>
        <mc:Choice Requires="wps">
          <w:drawing>
            <wp:anchor distT="0" distB="0" distL="0" distR="0" simplePos="0" relativeHeight="251658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773A67" w14:textId="77777777" w:rsidR="00AA700C" w:rsidRPr="00756E21" w:rsidRDefault="00AA700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GAF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nVTGgwCWUG5JFx66xgpO3lT0erci&#10;4IPw1En04DQd8J4+2gCxD/2KsxX432+dRzwJnKycNdSZBQ+/1sIrzsw3S9I/zydRR5g2k5MzEhLz&#10;h5blocWu6ysgSeQ0h5xMy4hHMyy1h/qJhsg8ZiWTsJJyFxyH5RV284KGkFTzeQJR8zqBt3bhZAwd&#10;aY7afGyfhHe9gJGUfwdDD4vpKx132OgZ3HyNpMUk8kh0x2r/ANT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yMYA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1773A67" w14:textId="77777777" w:rsidR="00AA700C" w:rsidRPr="00756E21" w:rsidRDefault="00AA700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77291E" w14:textId="77777777" w:rsidR="00AA700C" w:rsidRDefault="00AA700C"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F11F87"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PK+s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LtpDIZBLA05Q66cKZ7WN7y2wrdu2M+&#10;PDKHl4SGYzqEB3ykMmDf9CtK1sb9eu084iFwWClp8DIL6n9umBOUqK8a0r/IT6OOQtqcnn2EkIg7&#10;tiyPLXpTXxtIIsccsjwtIz6oYSmdqZ8xROYxK0xMc+QuaBiW16GbFxhCXMznCYTHa1m40wvLY+hI&#10;c9TmU/vMnO0FHKD8ezO8YTZ9oeMOGz29nW8CtJhEHonuWO0bgIe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yvr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5F11F87"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29CDD1" w14:textId="77777777" w:rsidR="00AA700C" w:rsidRDefault="00AA700C"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CA7D16"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LUh1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u2k8pkEMAKyh3pwkPXWMHJm4pe71YE&#10;fBCeOokenKYD3tNHGyD2oV9xtgb/67XziCeBk5Wzhjqz4OHnRnjFmflqSfrn+STqCNNmcvaRhMT8&#10;sWV1bLGb+gpIEjnNISfTMuLRDEvtoX6iIbKIWckkrKTcBcdheYXdvKAhJNVikUDUvE7grV06GUNH&#10;mqM2H9sn4V0vYCTl38HQw2L2QscdNnoGt9ggaTGJPBLdsdo/ADV+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1Id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CA7D16" w14:textId="77777777" w:rsidR="00AA700C" w:rsidRPr="00756E21" w:rsidRDefault="00AA700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1D23CBF" w14:textId="77777777" w:rsidR="00AA700C" w:rsidRDefault="00AA700C" w:rsidP="006923D1">
      <w:pPr>
        <w:pStyle w:val="Sidfot"/>
      </w:pPr>
    </w:p>
  </w:footnote>
  <w:footnote w:type="continuationSeparator" w:id="0">
    <w:p w14:paraId="13BF95B4" w14:textId="77777777" w:rsidR="00AA700C" w:rsidRPr="006923D1" w:rsidRDefault="00AA700C" w:rsidP="006923D1">
      <w:pPr>
        <w:pStyle w:val="Sidfot"/>
      </w:pPr>
    </w:p>
  </w:footnote>
  <w:footnote w:type="continuationNotice" w:id="1">
    <w:p w14:paraId="783F1E52" w14:textId="77777777" w:rsidR="00AA700C" w:rsidRDefault="00AA700C" w:rsidP="006923D1">
      <w:pPr>
        <w:pStyle w:val="RKbas"/>
      </w:pPr>
    </w:p>
  </w:footnote>
  <w:footnote w:id="2">
    <w:p w14:paraId="2F1FB105" w14:textId="77777777" w:rsidR="00AA700C" w:rsidRDefault="00AA700C" w:rsidP="003E7EC8">
      <w:pPr>
        <w:pStyle w:val="Fotnotstext"/>
      </w:pPr>
      <w:r>
        <w:rPr>
          <w:rStyle w:val="Fotnotsreferens"/>
        </w:rPr>
        <w:footnoteRef/>
      </w:r>
      <w:r>
        <w:t xml:space="preserve"> </w:t>
      </w:r>
      <w:r w:rsidRPr="001822D3">
        <w:t>Avtalets ingress har fått denna lydelse genom ändringsprotokollet den</w:t>
      </w:r>
      <w:r>
        <w:t xml:space="preserve"> 23 februari 2021. </w:t>
      </w:r>
    </w:p>
  </w:footnote>
  <w:footnote w:id="3">
    <w:p w14:paraId="6DD6D2F2" w14:textId="77777777" w:rsidR="00AA700C" w:rsidRDefault="00AA700C" w:rsidP="003E7EC8">
      <w:pPr>
        <w:pStyle w:val="Fotnotstext"/>
      </w:pPr>
      <w:r>
        <w:rPr>
          <w:rStyle w:val="Fotnotsreferens"/>
        </w:rPr>
        <w:footnoteRef/>
      </w:r>
      <w:r>
        <w:t xml:space="preserve"> Artikel 10 punkt 6 har utgått genom ändringsprotokollet den 23 februari 2021.</w:t>
      </w:r>
    </w:p>
  </w:footnote>
  <w:footnote w:id="4">
    <w:p w14:paraId="65678EB7" w14:textId="77777777" w:rsidR="00AA700C" w:rsidRDefault="00AA700C" w:rsidP="003E7EC8">
      <w:pPr>
        <w:pStyle w:val="Fotnotstext"/>
      </w:pPr>
      <w:r>
        <w:rPr>
          <w:rStyle w:val="Fotnotsreferens"/>
        </w:rPr>
        <w:footnoteRef/>
      </w:r>
      <w:r>
        <w:t xml:space="preserve"> Artikel 11 punkt 5 har utgått genom ändringsprotokollet den 23 februari 2021.</w:t>
      </w:r>
    </w:p>
  </w:footnote>
  <w:footnote w:id="5">
    <w:p w14:paraId="50DAE59C" w14:textId="77777777" w:rsidR="00AA700C" w:rsidRDefault="00AA700C" w:rsidP="003E7EC8">
      <w:pPr>
        <w:pStyle w:val="Fotnotstext"/>
      </w:pPr>
      <w:r>
        <w:rPr>
          <w:rStyle w:val="Fotnotsreferens"/>
        </w:rPr>
        <w:footnoteRef/>
      </w:r>
      <w:r>
        <w:t xml:space="preserve"> Artikel 12 punkt 5 har utgått genom ändringsprotokollet den 23 februari 2021.</w:t>
      </w:r>
    </w:p>
  </w:footnote>
  <w:footnote w:id="6">
    <w:p w14:paraId="78A7776C" w14:textId="77777777" w:rsidR="00AA700C" w:rsidRDefault="00AA700C" w:rsidP="003E7EC8">
      <w:pPr>
        <w:pStyle w:val="Fotnotstext"/>
      </w:pPr>
      <w:r>
        <w:rPr>
          <w:rStyle w:val="Fotnotsreferens"/>
        </w:rPr>
        <w:footnoteRef/>
      </w:r>
      <w:r>
        <w:t xml:space="preserve"> Artikel 20 punkt 5 har utgått genom ändringsprotokollet den 23 februari 2021.</w:t>
      </w:r>
    </w:p>
  </w:footnote>
  <w:footnote w:id="7">
    <w:p w14:paraId="4B9D5DB3" w14:textId="77777777" w:rsidR="00AA700C" w:rsidRDefault="00AA700C" w:rsidP="003E7EC8">
      <w:pPr>
        <w:pStyle w:val="Fotnotstext"/>
      </w:pPr>
      <w:r>
        <w:rPr>
          <w:rStyle w:val="Fotnotsreferens"/>
        </w:rPr>
        <w:footnoteRef/>
      </w:r>
      <w:r>
        <w:t xml:space="preserve"> Artikel 23 punkterna 1 och 6 a har fått denna lydelse genom ändringsprotokollet den 23 februari 2021.</w:t>
      </w:r>
    </w:p>
  </w:footnote>
  <w:footnote w:id="8">
    <w:p w14:paraId="6F20726B" w14:textId="77777777" w:rsidR="00AA700C" w:rsidRDefault="00AA700C" w:rsidP="003E7EC8">
      <w:pPr>
        <w:pStyle w:val="Fotnotstext"/>
      </w:pPr>
      <w:r>
        <w:rPr>
          <w:rStyle w:val="Fotnotsreferens"/>
        </w:rPr>
        <w:footnoteRef/>
      </w:r>
      <w:r>
        <w:t xml:space="preserve"> Artikel 27A har tillkommit genom ändringsprotokollet den 23 februari 2021.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9972FA" w14:textId="77777777" w:rsidR="00AA700C" w:rsidRDefault="00AA700C"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843DBE" w14:textId="5E419193" w:rsidR="00AA700C" w:rsidRPr="00756E21" w:rsidRDefault="00B228BE"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4843DBE" w14:textId="5E419193" w:rsidR="00AA700C" w:rsidRPr="00756E21" w:rsidRDefault="00B228BE"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4F0108" w14:textId="77777777" w:rsidR="00AA700C" w:rsidRDefault="00AA700C"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2C1083" w14:textId="12CFC16F" w:rsidR="00AA700C" w:rsidRPr="00756E21" w:rsidRDefault="00B228BE"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C2C1083" w14:textId="12CFC16F" w:rsidR="00AA700C" w:rsidRPr="00756E21" w:rsidRDefault="00B228BE"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A4A835" w14:textId="77777777" w:rsidR="00AA700C" w:rsidRDefault="00AA700C"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246794" w14:textId="77777777" w:rsidR="00AA700C" w:rsidRDefault="00AA700C"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F302D2" w14:textId="2D21F9E2" w:rsidR="00AA700C" w:rsidRPr="00756E21" w:rsidRDefault="00B228BE" w:rsidP="00664D04">
                          <w:pPr>
                            <w:pStyle w:val="Brdtext"/>
                            <w:jc w:val="left"/>
                          </w:pPr>
                          <w:sdt>
                            <w:sdtPr>
                              <w:alias w:val="NummerEtikett"/>
                              <w:tag w:val="NummerEtikett"/>
                              <w:id w:val="-310411811"/>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539124795"/>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5F302D2" w14:textId="2D21F9E2" w:rsidR="00AA700C" w:rsidRPr="00756E21" w:rsidRDefault="00B228BE" w:rsidP="00664D04">
                    <w:pPr>
                      <w:pStyle w:val="Brdtext"/>
                      <w:jc w:val="left"/>
                    </w:pPr>
                    <w:sdt>
                      <w:sdtPr>
                        <w:alias w:val="NummerEtikett"/>
                        <w:tag w:val="NummerEtikett"/>
                        <w:id w:val="-310411811"/>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539124795"/>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B677C4" w14:textId="77777777" w:rsidR="00AA700C" w:rsidRDefault="00AA700C" w:rsidP="00EE1584">
    <w:pPr>
      <w:pStyle w:val="Brdtext"/>
    </w:pPr>
    <w:r>
      <w:rPr>
        <w:noProof/>
        <w:lang w:eastAsia="sv-SE"/>
      </w:rPr>
      <mc:AlternateContent>
        <mc:Choice Requires="wps">
          <w:drawing>
            <wp:anchor distT="0" distB="0" distL="0" distR="0" simplePos="0" relativeHeight="2516582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C8ADA3" w14:textId="46A8D338" w:rsidR="00AA700C" w:rsidRPr="00756E21" w:rsidRDefault="00B228BE" w:rsidP="00A118D8">
                          <w:pPr>
                            <w:pStyle w:val="Brdtext"/>
                            <w:jc w:val="left"/>
                          </w:pPr>
                          <w:sdt>
                            <w:sdtPr>
                              <w:alias w:val="NummerEtikett"/>
                              <w:tag w:val="NummerEtikett"/>
                              <w:id w:val="1870257458"/>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825553902"/>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8C8ADA3" w14:textId="46A8D338" w:rsidR="00AA700C" w:rsidRPr="00756E21" w:rsidRDefault="00B228BE" w:rsidP="00A118D8">
                    <w:pPr>
                      <w:pStyle w:val="Brdtext"/>
                      <w:jc w:val="left"/>
                    </w:pPr>
                    <w:sdt>
                      <w:sdtPr>
                        <w:alias w:val="NummerEtikett"/>
                        <w:tag w:val="NummerEtikett"/>
                        <w:id w:val="1870257458"/>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825553902"/>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97F756" w14:textId="77777777" w:rsidR="00AA700C" w:rsidRDefault="00AA700C"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ACA90D" w14:textId="77777777" w:rsidR="00AA700C" w:rsidRDefault="00AA700C" w:rsidP="00664D04">
    <w:pPr>
      <w:pStyle w:val="Brdtext"/>
    </w:pPr>
    <w:r>
      <w:rPr>
        <w:noProof/>
        <w:lang w:eastAsia="sv-SE"/>
      </w:rPr>
      <mc:AlternateContent>
        <mc:Choice Requires="wps">
          <w:drawing>
            <wp:anchor distT="0" distB="0" distL="0" distR="0" simplePos="0" relativeHeight="2516582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C8DD12" w14:textId="1322B811" w:rsidR="00AA700C" w:rsidRPr="00756E21" w:rsidRDefault="00B228BE" w:rsidP="00664D04">
                          <w:pPr>
                            <w:pStyle w:val="Brdtext"/>
                            <w:jc w:val="left"/>
                          </w:pPr>
                          <w:sdt>
                            <w:sdtPr>
                              <w:alias w:val="NummerEtikett"/>
                              <w:tag w:val="NummerEtikett"/>
                              <w:id w:val="-1683274276"/>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1476566467"/>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DC8DD12" w14:textId="1322B811" w:rsidR="00AA700C" w:rsidRPr="00756E21" w:rsidRDefault="00B228BE" w:rsidP="00664D04">
                    <w:pPr>
                      <w:pStyle w:val="Brdtext"/>
                      <w:jc w:val="left"/>
                    </w:pPr>
                    <w:sdt>
                      <w:sdtPr>
                        <w:alias w:val="NummerEtikett"/>
                        <w:tag w:val="NummerEtikett"/>
                        <w:id w:val="-1683274276"/>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1476566467"/>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26C4EA" w14:textId="77777777" w:rsidR="00AA700C" w:rsidRDefault="00AA700C" w:rsidP="00EE1584">
    <w:pPr>
      <w:pStyle w:val="Brdtext"/>
    </w:pPr>
    <w:r>
      <w:rPr>
        <w:noProof/>
        <w:lang w:eastAsia="sv-SE"/>
      </w:rPr>
      <mc:AlternateContent>
        <mc:Choice Requires="wps">
          <w:drawing>
            <wp:anchor distT="0" distB="0" distL="0" distR="0" simplePos="0" relativeHeight="25165825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CF8E0C" w14:textId="3BC29B43" w:rsidR="00AA700C" w:rsidRPr="00756E21" w:rsidRDefault="00B228BE" w:rsidP="00A118D8">
                          <w:pPr>
                            <w:pStyle w:val="Brdtext"/>
                            <w:jc w:val="left"/>
                          </w:pPr>
                          <w:sdt>
                            <w:sdtPr>
                              <w:alias w:val="NummerEtikett"/>
                              <w:tag w:val="NummerEtikett"/>
                              <w:id w:val="-955173530"/>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749579367"/>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06CF8E0C" w14:textId="3BC29B43" w:rsidR="00AA700C" w:rsidRPr="00756E21" w:rsidRDefault="00B228BE" w:rsidP="00A118D8">
                    <w:pPr>
                      <w:pStyle w:val="Brdtext"/>
                      <w:jc w:val="left"/>
                    </w:pPr>
                    <w:sdt>
                      <w:sdtPr>
                        <w:alias w:val="NummerEtikett"/>
                        <w:tag w:val="NummerEtikett"/>
                        <w:id w:val="-955173530"/>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749579367"/>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02A3CB" w14:textId="77777777" w:rsidR="00AA700C" w:rsidRDefault="00AA700C"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718ABD" w14:textId="77777777" w:rsidR="00AA700C" w:rsidRDefault="00AA700C" w:rsidP="00664D04">
    <w:pPr>
      <w:pStyle w:val="Brdtext"/>
    </w:pPr>
    <w:r>
      <w:rPr>
        <w:noProof/>
        <w:lang w:eastAsia="sv-SE"/>
      </w:rPr>
      <mc:AlternateContent>
        <mc:Choice Requires="wps">
          <w:drawing>
            <wp:anchor distT="0" distB="0" distL="0" distR="0" simplePos="0" relativeHeight="25165825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F8F2F4" w14:textId="090204A5" w:rsidR="00AA700C" w:rsidRDefault="00B228BE" w:rsidP="00664D04">
                          <w:pPr>
                            <w:pStyle w:val="Brdtext"/>
                            <w:jc w:val="left"/>
                          </w:pPr>
                          <w:sdt>
                            <w:sdtPr>
                              <w:alias w:val="NummerEtikett"/>
                              <w:tag w:val="NummerEtikett"/>
                              <w:id w:val="1394236864"/>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703327050"/>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p w14:paraId="6B5A6F1C" w14:textId="28BB2AC7" w:rsidR="00AA700C" w:rsidRPr="00C7375F" w:rsidRDefault="00B228BE" w:rsidP="003E7EC8">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AA700C">
                                <w:t>Bilaga</w:t>
                              </w:r>
                            </w:sdtContent>
                          </w:sdt>
                          <w:r w:rsidR="00AA700C">
                            <w:t xml:space="preserve"> </w:t>
                          </w:r>
                          <w:sdt>
                            <w:sdtPr>
                              <w:alias w:val="BilageNummer"/>
                              <w:tag w:val="BilageNummer"/>
                              <w:id w:val="568394623"/>
                              <w:lock w:val="sdtContentLocked"/>
                              <w:showingPlcHdr/>
                              <w:dataBinding w:prefixMappings="xmlns:ns0='http://rkdhs/mallar/lagstiftning/Prop/Prop.xsd'" w:xpath="/ns0:dokumentvärden[1]/ns0:bilagor[1]/ns0:bilaga[1]/@bilagenummer" w:storeItemID="{068625C3-B546-44A5-B525-B7CC092E5AD6}"/>
                              <w:text/>
                            </w:sdtPr>
                            <w:sdtEndPr/>
                            <w:sdtContent>
                              <w:r w:rsidR="00AA700C">
                                <w:rPr>
                                  <w:rStyle w:val="Platshllartext"/>
                                  <w:rFonts w:eastAsiaTheme="minorHAnsi"/>
                                </w:rPr>
                                <w:t xml:space="preserve"> </w:t>
                              </w:r>
                              <w:r w:rsidR="00AA700C"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0F8F2F4" w14:textId="090204A5" w:rsidR="00AA700C" w:rsidRDefault="00B228BE" w:rsidP="00664D04">
                    <w:pPr>
                      <w:pStyle w:val="Brdtext"/>
                      <w:jc w:val="left"/>
                    </w:pPr>
                    <w:sdt>
                      <w:sdtPr>
                        <w:alias w:val="NummerEtikett"/>
                        <w:tag w:val="NummerEtikett"/>
                        <w:id w:val="1394236864"/>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703327050"/>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p w14:paraId="6B5A6F1C" w14:textId="28BB2AC7" w:rsidR="00AA700C" w:rsidRPr="00C7375F" w:rsidRDefault="00B228BE" w:rsidP="003E7EC8">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AA700C">
                          <w:t>Bilaga</w:t>
                        </w:r>
                      </w:sdtContent>
                    </w:sdt>
                    <w:r w:rsidR="00AA700C">
                      <w:t xml:space="preserve"> </w:t>
                    </w:r>
                    <w:sdt>
                      <w:sdtPr>
                        <w:alias w:val="BilageNummer"/>
                        <w:tag w:val="BilageNummer"/>
                        <w:id w:val="568394623"/>
                        <w:lock w:val="sdtContentLocked"/>
                        <w:showingPlcHdr/>
                        <w:dataBinding w:prefixMappings="xmlns:ns0='http://rkdhs/mallar/lagstiftning/Prop/Prop.xsd'" w:xpath="/ns0:dokumentvärden[1]/ns0:bilagor[1]/ns0:bilaga[1]/@bilagenummer" w:storeItemID="{068625C3-B546-44A5-B525-B7CC092E5AD6}"/>
                        <w:text/>
                      </w:sdtPr>
                      <w:sdtEndPr/>
                      <w:sdtContent>
                        <w:r w:rsidR="00AA700C">
                          <w:rPr>
                            <w:rStyle w:val="Platshllartext"/>
                            <w:rFonts w:eastAsiaTheme="minorHAnsi"/>
                          </w:rPr>
                          <w:t xml:space="preserve"> </w:t>
                        </w:r>
                        <w:r w:rsidR="00AA700C"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6E16C4" w14:textId="77777777" w:rsidR="00AA700C" w:rsidRDefault="00AA700C" w:rsidP="00EE1584">
    <w:pPr>
      <w:pStyle w:val="Brdtext"/>
    </w:pPr>
    <w:r>
      <w:rPr>
        <w:noProof/>
        <w:lang w:eastAsia="sv-SE"/>
      </w:rPr>
      <mc:AlternateContent>
        <mc:Choice Requires="wps">
          <w:drawing>
            <wp:anchor distT="0" distB="0" distL="0" distR="0" simplePos="0" relativeHeight="2516582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460090" w14:textId="1EFE54A5" w:rsidR="00AA700C" w:rsidRDefault="00B228BE" w:rsidP="00A118D8">
                          <w:pPr>
                            <w:pStyle w:val="Brdtext"/>
                            <w:jc w:val="left"/>
                          </w:pPr>
                          <w:sdt>
                            <w:sdtPr>
                              <w:alias w:val="NummerEtikett"/>
                              <w:tag w:val="NummerEtikett"/>
                              <w:id w:val="153119273"/>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146180808"/>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p w14:paraId="42CAC964" w14:textId="0F56C4D0" w:rsidR="00AA700C" w:rsidRPr="00C7375F" w:rsidRDefault="00B228BE" w:rsidP="003E7EC8">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AA700C">
                                <w:t>Bilaga</w:t>
                              </w:r>
                            </w:sdtContent>
                          </w:sdt>
                          <w:r w:rsidR="00AA700C">
                            <w:t xml:space="preserve"> </w:t>
                          </w:r>
                          <w:sdt>
                            <w:sdtPr>
                              <w:alias w:val="BilageNummer"/>
                              <w:tag w:val="BilageNummer"/>
                              <w:id w:val="7733761"/>
                              <w:lock w:val="sdtContentLocked"/>
                              <w:showingPlcHdr/>
                              <w:dataBinding w:prefixMappings="xmlns:ns0='http://rkdhs/mallar/lagstiftning/Prop/Prop.xsd'" w:xpath="/ns0:dokumentvärden[1]/ns0:bilagor[1]/ns0:bilaga[1]/@bilagenummer" w:storeItemID="{068625C3-B546-44A5-B525-B7CC092E5AD6}"/>
                              <w:text/>
                            </w:sdtPr>
                            <w:sdtEndPr/>
                            <w:sdtContent>
                              <w:r w:rsidR="00AA700C">
                                <w:rPr>
                                  <w:rStyle w:val="Platshllartext"/>
                                  <w:rFonts w:eastAsiaTheme="minorHAnsi"/>
                                </w:rPr>
                                <w:t xml:space="preserve"> </w:t>
                              </w:r>
                              <w:r w:rsidR="00AA700C"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C460090" w14:textId="1EFE54A5" w:rsidR="00AA700C" w:rsidRDefault="00B228BE" w:rsidP="00A118D8">
                    <w:pPr>
                      <w:pStyle w:val="Brdtext"/>
                      <w:jc w:val="left"/>
                    </w:pPr>
                    <w:sdt>
                      <w:sdtPr>
                        <w:alias w:val="NummerEtikett"/>
                        <w:tag w:val="NummerEtikett"/>
                        <w:id w:val="153119273"/>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146180808"/>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p w14:paraId="42CAC964" w14:textId="0F56C4D0" w:rsidR="00AA700C" w:rsidRPr="00C7375F" w:rsidRDefault="00B228BE" w:rsidP="003E7EC8">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AA700C">
                          <w:t>Bilaga</w:t>
                        </w:r>
                      </w:sdtContent>
                    </w:sdt>
                    <w:r w:rsidR="00AA700C">
                      <w:t xml:space="preserve"> </w:t>
                    </w:r>
                    <w:sdt>
                      <w:sdtPr>
                        <w:alias w:val="BilageNummer"/>
                        <w:tag w:val="BilageNummer"/>
                        <w:id w:val="7733761"/>
                        <w:lock w:val="sdtContentLocked"/>
                        <w:showingPlcHdr/>
                        <w:dataBinding w:prefixMappings="xmlns:ns0='http://rkdhs/mallar/lagstiftning/Prop/Prop.xsd'" w:xpath="/ns0:dokumentvärden[1]/ns0:bilagor[1]/ns0:bilaga[1]/@bilagenummer" w:storeItemID="{068625C3-B546-44A5-B525-B7CC092E5AD6}"/>
                        <w:text/>
                      </w:sdtPr>
                      <w:sdtEndPr/>
                      <w:sdtContent>
                        <w:r w:rsidR="00AA700C">
                          <w:rPr>
                            <w:rStyle w:val="Platshllartext"/>
                            <w:rFonts w:eastAsiaTheme="minorHAnsi"/>
                          </w:rPr>
                          <w:t xml:space="preserve"> </w:t>
                        </w:r>
                        <w:r w:rsidR="00AA700C"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FA4561" w14:textId="77777777" w:rsidR="00AA700C" w:rsidRDefault="00AA700C"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CAB7E2" w14:textId="77777777" w:rsidR="00AA700C" w:rsidRDefault="00AA700C" w:rsidP="00664D04">
    <w:pPr>
      <w:pStyle w:val="Brdtext"/>
    </w:pPr>
    <w:r>
      <w:rPr>
        <w:noProof/>
        <w:lang w:eastAsia="sv-SE"/>
      </w:rPr>
      <mc:AlternateContent>
        <mc:Choice Requires="wps">
          <w:drawing>
            <wp:anchor distT="0" distB="0" distL="0" distR="0" simplePos="0" relativeHeight="2516582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C9B993" w14:textId="50AAAD16" w:rsidR="00AA700C" w:rsidRPr="00756E21" w:rsidRDefault="00B228BE" w:rsidP="00664D04">
                          <w:pPr>
                            <w:pStyle w:val="Brdtext"/>
                            <w:jc w:val="left"/>
                          </w:pPr>
                          <w:sdt>
                            <w:sdtPr>
                              <w:alias w:val="NummerEtikett"/>
                              <w:tag w:val="NummerEtikett"/>
                              <w:id w:val="1774286380"/>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1009910293"/>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6BC9B993" w14:textId="50AAAD16" w:rsidR="00AA700C" w:rsidRPr="00756E21" w:rsidRDefault="00B228BE" w:rsidP="00664D04">
                    <w:pPr>
                      <w:pStyle w:val="Brdtext"/>
                      <w:jc w:val="left"/>
                    </w:pPr>
                    <w:sdt>
                      <w:sdtPr>
                        <w:alias w:val="NummerEtikett"/>
                        <w:tag w:val="NummerEtikett"/>
                        <w:id w:val="1774286380"/>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1009910293"/>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B3AB3C" w14:textId="77777777" w:rsidR="00AA700C" w:rsidRDefault="00AA700C" w:rsidP="00EE1584">
    <w:pPr>
      <w:pStyle w:val="Brdtext"/>
    </w:pPr>
    <w:r>
      <w:rPr>
        <w:noProof/>
        <w:lang w:eastAsia="sv-SE"/>
      </w:rPr>
      <mc:AlternateContent>
        <mc:Choice Requires="wps">
          <w:drawing>
            <wp:anchor distT="0" distB="0" distL="0" distR="0" simplePos="0" relativeHeight="25165825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65440B" w14:textId="42C12657" w:rsidR="00AA700C" w:rsidRPr="00756E21" w:rsidRDefault="00B228BE" w:rsidP="00A118D8">
                          <w:pPr>
                            <w:pStyle w:val="Brdtext"/>
                            <w:jc w:val="left"/>
                          </w:pPr>
                          <w:sdt>
                            <w:sdtPr>
                              <w:alias w:val="NummerEtikett"/>
                              <w:tag w:val="NummerEtikett"/>
                              <w:id w:val="1843358286"/>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2130516495"/>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B65440B" w14:textId="42C12657" w:rsidR="00AA700C" w:rsidRPr="00756E21" w:rsidRDefault="00B228BE" w:rsidP="00A118D8">
                    <w:pPr>
                      <w:pStyle w:val="Brdtext"/>
                      <w:jc w:val="left"/>
                    </w:pPr>
                    <w:sdt>
                      <w:sdtPr>
                        <w:alias w:val="NummerEtikett"/>
                        <w:tag w:val="NummerEtikett"/>
                        <w:id w:val="1843358286"/>
                        <w:lock w:val="sdtContentLocked"/>
                        <w:dataBinding w:prefixMappings="xmlns:ns0='http://rkdhs/mallar/lagstiftning/Prop/Prop.xsd'" w:xpath="/ns0:dokumentvärden[1]/ns0:dokumentnummer[1]/@etikett" w:storeItemID="{068625C3-B546-44A5-B525-B7CC092E5AD6}"/>
                        <w:text/>
                      </w:sdtPr>
                      <w:sdtEndPr/>
                      <w:sdtContent>
                        <w:r w:rsidR="00AA700C">
                          <w:t>Prop.</w:t>
                        </w:r>
                      </w:sdtContent>
                    </w:sdt>
                    <w:r w:rsidR="00AA700C">
                      <w:t xml:space="preserve"> </w:t>
                    </w:r>
                    <w:sdt>
                      <w:sdtPr>
                        <w:alias w:val="Nummer"/>
                        <w:tag w:val="Nummer"/>
                        <w:id w:val="2130516495"/>
                        <w:lock w:val="sdtContentLocked"/>
                        <w:dataBinding w:prefixMappings="xmlns:ns0='http://rkdhs/mallar/lagstiftning/Prop/Prop.xsd'" w:xpath="/ns0:dokumentvärden[1]/ns0:dokumentnummer[1]" w:storeItemID="{068625C3-B546-44A5-B525-B7CC092E5AD6}"/>
                        <w:text/>
                      </w:sdtPr>
                      <w:sdtEndPr/>
                      <w:sdtContent>
                        <w:r w:rsidR="00AA700C">
                          <w:t>2021/22:4</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3265E0" w14:textId="77777777" w:rsidR="00AA700C" w:rsidRDefault="00AA700C"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1068" w:hanging="360"/>
      </w:pPr>
      <w:rPr>
        <w:rFonts w:ascii="Times New Roman" w:hAnsi="Times New Roman" w:hint="default"/>
        <w:sz w:val="20"/>
      </w:rPr>
    </w:lvl>
    <w:lvl w:ilvl="1" w:tplc="041D0019" w:tentative="1">
      <w:start w:val="1"/>
      <w:numFmt w:val="lowerLetter"/>
      <w:lvlText w:val="%2."/>
      <w:lvlJc w:val="left"/>
      <w:pPr>
        <w:ind w:left="1788" w:hanging="360"/>
      </w:pPr>
    </w:lvl>
    <w:lvl w:ilvl="2" w:tplc="041D001B" w:tentative="1">
      <w:start w:val="1"/>
      <w:numFmt w:val="lowerRoman"/>
      <w:lvlText w:val="%3."/>
      <w:lvlJc w:val="right"/>
      <w:pPr>
        <w:ind w:left="2508" w:hanging="180"/>
      </w:pPr>
    </w:lvl>
    <w:lvl w:ilvl="3" w:tplc="041D000F" w:tentative="1">
      <w:start w:val="1"/>
      <w:numFmt w:val="decimal"/>
      <w:lvlText w:val="%4."/>
      <w:lvlJc w:val="left"/>
      <w:pPr>
        <w:ind w:left="3228" w:hanging="360"/>
      </w:pPr>
    </w:lvl>
    <w:lvl w:ilvl="4" w:tplc="041D0019" w:tentative="1">
      <w:start w:val="1"/>
      <w:numFmt w:val="lowerLetter"/>
      <w:lvlText w:val="%5."/>
      <w:lvlJc w:val="left"/>
      <w:pPr>
        <w:ind w:left="3948" w:hanging="360"/>
      </w:pPr>
    </w:lvl>
    <w:lvl w:ilvl="5" w:tplc="041D001B" w:tentative="1">
      <w:start w:val="1"/>
      <w:numFmt w:val="lowerRoman"/>
      <w:lvlText w:val="%6."/>
      <w:lvlJc w:val="right"/>
      <w:pPr>
        <w:ind w:left="4668" w:hanging="180"/>
      </w:pPr>
    </w:lvl>
    <w:lvl w:ilvl="6" w:tplc="041D000F" w:tentative="1">
      <w:start w:val="1"/>
      <w:numFmt w:val="decimal"/>
      <w:lvlText w:val="%7."/>
      <w:lvlJc w:val="left"/>
      <w:pPr>
        <w:ind w:left="5388" w:hanging="360"/>
      </w:pPr>
    </w:lvl>
    <w:lvl w:ilvl="7" w:tplc="041D0019" w:tentative="1">
      <w:start w:val="1"/>
      <w:numFmt w:val="lowerLetter"/>
      <w:lvlText w:val="%8."/>
      <w:lvlJc w:val="left"/>
      <w:pPr>
        <w:ind w:left="6108" w:hanging="360"/>
      </w:pPr>
    </w:lvl>
    <w:lvl w:ilvl="8" w:tplc="041D001B" w:tentative="1">
      <w:start w:val="1"/>
      <w:numFmt w:val="lowerRoman"/>
      <w:lvlText w:val="%9."/>
      <w:lvlJc w:val="right"/>
      <w:pPr>
        <w:ind w:left="6828"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proofState w:spelling="clean" w:grammar="clean"/>
  <w:defaultTabStop w:val="1304"/>
  <w:hyphenationZone w:val="425"/>
  <w:evenAndOddHeaders/>
  <w:characterSpacingControl w:val="doNotCompress"/>
  <w:hdrShapeDefaults>
    <o:shapedefaults v:ext="edit" spidmax="2252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D1B5A"/>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2B66"/>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829"/>
    <w:rsid w:val="00157EF7"/>
    <w:rsid w:val="00162BB7"/>
    <w:rsid w:val="001632DB"/>
    <w:rsid w:val="00163D57"/>
    <w:rsid w:val="00166139"/>
    <w:rsid w:val="00174E46"/>
    <w:rsid w:val="00175A45"/>
    <w:rsid w:val="00175DFF"/>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0563"/>
    <w:rsid w:val="00211E15"/>
    <w:rsid w:val="002132D5"/>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477C"/>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5DC7"/>
    <w:rsid w:val="00376669"/>
    <w:rsid w:val="00377979"/>
    <w:rsid w:val="00381C02"/>
    <w:rsid w:val="0038525D"/>
    <w:rsid w:val="00385C7A"/>
    <w:rsid w:val="0038735C"/>
    <w:rsid w:val="00390A6D"/>
    <w:rsid w:val="00397521"/>
    <w:rsid w:val="003A1544"/>
    <w:rsid w:val="003A5107"/>
    <w:rsid w:val="003B024C"/>
    <w:rsid w:val="003B0EF7"/>
    <w:rsid w:val="003B26C6"/>
    <w:rsid w:val="003B735E"/>
    <w:rsid w:val="003C0194"/>
    <w:rsid w:val="003D02E8"/>
    <w:rsid w:val="003D0E6F"/>
    <w:rsid w:val="003D565A"/>
    <w:rsid w:val="003D6631"/>
    <w:rsid w:val="003E1270"/>
    <w:rsid w:val="003E2A03"/>
    <w:rsid w:val="003E2E9A"/>
    <w:rsid w:val="003E3D11"/>
    <w:rsid w:val="003E4276"/>
    <w:rsid w:val="003E7EC8"/>
    <w:rsid w:val="003E7F54"/>
    <w:rsid w:val="003F2744"/>
    <w:rsid w:val="003F3D8A"/>
    <w:rsid w:val="003F4295"/>
    <w:rsid w:val="003F6CBA"/>
    <w:rsid w:val="00405FF9"/>
    <w:rsid w:val="00414A77"/>
    <w:rsid w:val="004158C3"/>
    <w:rsid w:val="00416819"/>
    <w:rsid w:val="0042549F"/>
    <w:rsid w:val="0042561B"/>
    <w:rsid w:val="0042584F"/>
    <w:rsid w:val="0042772F"/>
    <w:rsid w:val="00432371"/>
    <w:rsid w:val="00443AFF"/>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45F"/>
    <w:rsid w:val="004C6EBB"/>
    <w:rsid w:val="004C70F2"/>
    <w:rsid w:val="004C7B78"/>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0B91"/>
    <w:rsid w:val="00552E8C"/>
    <w:rsid w:val="00556424"/>
    <w:rsid w:val="00561D74"/>
    <w:rsid w:val="0056410E"/>
    <w:rsid w:val="00564D4D"/>
    <w:rsid w:val="005652A9"/>
    <w:rsid w:val="005722ED"/>
    <w:rsid w:val="00574282"/>
    <w:rsid w:val="00574F50"/>
    <w:rsid w:val="00584E27"/>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1B5A"/>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56C5"/>
    <w:rsid w:val="00676699"/>
    <w:rsid w:val="00676752"/>
    <w:rsid w:val="00684F41"/>
    <w:rsid w:val="0068579B"/>
    <w:rsid w:val="00692171"/>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15A9F"/>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67E7"/>
    <w:rsid w:val="008478BB"/>
    <w:rsid w:val="008524DA"/>
    <w:rsid w:val="00853C1F"/>
    <w:rsid w:val="008568B8"/>
    <w:rsid w:val="0085711F"/>
    <w:rsid w:val="00862380"/>
    <w:rsid w:val="00863AA1"/>
    <w:rsid w:val="00863C1F"/>
    <w:rsid w:val="00863FAF"/>
    <w:rsid w:val="00866913"/>
    <w:rsid w:val="0087615E"/>
    <w:rsid w:val="00876795"/>
    <w:rsid w:val="00882820"/>
    <w:rsid w:val="00884D66"/>
    <w:rsid w:val="008857B8"/>
    <w:rsid w:val="00890F70"/>
    <w:rsid w:val="008937E3"/>
    <w:rsid w:val="00897BD6"/>
    <w:rsid w:val="008A1705"/>
    <w:rsid w:val="008A2497"/>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2F3D"/>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31F2"/>
    <w:rsid w:val="00A46AD1"/>
    <w:rsid w:val="00A476E3"/>
    <w:rsid w:val="00A51BC6"/>
    <w:rsid w:val="00A538A3"/>
    <w:rsid w:val="00A640C6"/>
    <w:rsid w:val="00A643CF"/>
    <w:rsid w:val="00A7165A"/>
    <w:rsid w:val="00A738F0"/>
    <w:rsid w:val="00A73FCD"/>
    <w:rsid w:val="00A76360"/>
    <w:rsid w:val="00A77512"/>
    <w:rsid w:val="00A7786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A700C"/>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097A"/>
    <w:rsid w:val="00B21971"/>
    <w:rsid w:val="00B21F89"/>
    <w:rsid w:val="00B22069"/>
    <w:rsid w:val="00B228BE"/>
    <w:rsid w:val="00B32167"/>
    <w:rsid w:val="00B36F45"/>
    <w:rsid w:val="00B40CA5"/>
    <w:rsid w:val="00B425C2"/>
    <w:rsid w:val="00B42712"/>
    <w:rsid w:val="00B439B9"/>
    <w:rsid w:val="00B43E6A"/>
    <w:rsid w:val="00B444D4"/>
    <w:rsid w:val="00B50A9C"/>
    <w:rsid w:val="00B50C12"/>
    <w:rsid w:val="00B50DBD"/>
    <w:rsid w:val="00B519E5"/>
    <w:rsid w:val="00B61F4F"/>
    <w:rsid w:val="00B62FDA"/>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1D7D"/>
    <w:rsid w:val="00BE673F"/>
    <w:rsid w:val="00BE67A7"/>
    <w:rsid w:val="00BF40F4"/>
    <w:rsid w:val="00BF449B"/>
    <w:rsid w:val="00BF5F66"/>
    <w:rsid w:val="00C015F7"/>
    <w:rsid w:val="00C026B4"/>
    <w:rsid w:val="00C0514A"/>
    <w:rsid w:val="00C05B93"/>
    <w:rsid w:val="00C06FD5"/>
    <w:rsid w:val="00C13B63"/>
    <w:rsid w:val="00C16701"/>
    <w:rsid w:val="00C17119"/>
    <w:rsid w:val="00C213D7"/>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5E14"/>
    <w:rsid w:val="00C76EC8"/>
    <w:rsid w:val="00C779B1"/>
    <w:rsid w:val="00C77C20"/>
    <w:rsid w:val="00C8425B"/>
    <w:rsid w:val="00C92EDF"/>
    <w:rsid w:val="00C95AD1"/>
    <w:rsid w:val="00C97F02"/>
    <w:rsid w:val="00CA161B"/>
    <w:rsid w:val="00CA1B36"/>
    <w:rsid w:val="00CA644F"/>
    <w:rsid w:val="00CA71C5"/>
    <w:rsid w:val="00CB3855"/>
    <w:rsid w:val="00CB67B4"/>
    <w:rsid w:val="00CC3895"/>
    <w:rsid w:val="00CC7E2B"/>
    <w:rsid w:val="00CD2958"/>
    <w:rsid w:val="00CD3194"/>
    <w:rsid w:val="00CD41FA"/>
    <w:rsid w:val="00CE0113"/>
    <w:rsid w:val="00CE501F"/>
    <w:rsid w:val="00CE5186"/>
    <w:rsid w:val="00CE5F1A"/>
    <w:rsid w:val="00CF0598"/>
    <w:rsid w:val="00CF1CB5"/>
    <w:rsid w:val="00CF2B9C"/>
    <w:rsid w:val="00CF302F"/>
    <w:rsid w:val="00CF3744"/>
    <w:rsid w:val="00D04A06"/>
    <w:rsid w:val="00D04A47"/>
    <w:rsid w:val="00D04EC3"/>
    <w:rsid w:val="00D13204"/>
    <w:rsid w:val="00D143D5"/>
    <w:rsid w:val="00D332B5"/>
    <w:rsid w:val="00D42F0C"/>
    <w:rsid w:val="00D45DEE"/>
    <w:rsid w:val="00D465BF"/>
    <w:rsid w:val="00D477A5"/>
    <w:rsid w:val="00D50784"/>
    <w:rsid w:val="00D51C77"/>
    <w:rsid w:val="00D51E13"/>
    <w:rsid w:val="00D53197"/>
    <w:rsid w:val="00D6091E"/>
    <w:rsid w:val="00D75981"/>
    <w:rsid w:val="00D76584"/>
    <w:rsid w:val="00D81660"/>
    <w:rsid w:val="00D9256D"/>
    <w:rsid w:val="00D92C98"/>
    <w:rsid w:val="00D9410D"/>
    <w:rsid w:val="00D947BA"/>
    <w:rsid w:val="00DA524D"/>
    <w:rsid w:val="00DA612D"/>
    <w:rsid w:val="00DB088B"/>
    <w:rsid w:val="00DB3C2B"/>
    <w:rsid w:val="00DB5937"/>
    <w:rsid w:val="00DB62B9"/>
    <w:rsid w:val="00DC55EB"/>
    <w:rsid w:val="00DD1584"/>
    <w:rsid w:val="00DD26CE"/>
    <w:rsid w:val="00DD706C"/>
    <w:rsid w:val="00DD7177"/>
    <w:rsid w:val="00DE28E0"/>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3C63"/>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4CB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E61C7"/>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2529"/>
    <o:shapelayout v:ext="edit">
      <o:idmap v:ext="edit" data="1"/>
    </o:shapelayout>
  </w:shapeDefaults>
  <w:decimalSymbol w:val=","/>
  <w:listSeparator w:val=";"/>
  <w14:docId w14:val="148CC909"/>
  <w15:docId w15:val="{A596B964-CC2F-436F-89D8-CD183B7594E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character" w:styleId="Kommentarsreferens">
    <w:name w:val="annotation reference"/>
    <w:basedOn w:val="Standardstycketeckensnitt"/>
    <w:uiPriority w:val="99"/>
    <w:semiHidden/>
    <w:rsid w:val="00692171"/>
    <w:rPr>
      <w:sz w:val="16"/>
      <w:szCs w:val="16"/>
    </w:rPr>
  </w:style>
  <w:style w:type="paragraph" w:styleId="Kommentarer">
    <w:name w:val="annotation text"/>
    <w:basedOn w:val="Normal"/>
    <w:link w:val="KommentarerChar"/>
    <w:uiPriority w:val="99"/>
    <w:semiHidden/>
    <w:rsid w:val="00692171"/>
    <w:pPr>
      <w:spacing w:line="240" w:lineRule="auto"/>
    </w:pPr>
    <w:rPr>
      <w:sz w:val="20"/>
    </w:rPr>
  </w:style>
  <w:style w:type="character" w:customStyle="1" w:styleId="KommentarerChar">
    <w:name w:val="Kommentarer Char"/>
    <w:basedOn w:val="Standardstycketeckensnitt"/>
    <w:link w:val="Kommentarer"/>
    <w:uiPriority w:val="99"/>
    <w:semiHidden/>
    <w:rsid w:val="00692171"/>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692171"/>
    <w:rPr>
      <w:b/>
      <w:bCs/>
    </w:rPr>
  </w:style>
  <w:style w:type="character" w:customStyle="1" w:styleId="KommentarsmneChar">
    <w:name w:val="Kommentarsämne Char"/>
    <w:basedOn w:val="KommentarerChar"/>
    <w:link w:val="Kommentarsmne"/>
    <w:uiPriority w:val="99"/>
    <w:semiHidden/>
    <w:rsid w:val="00692171"/>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header" Target="header13.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header" Target="header11.xml"/><Relationship Id="rId42" Type="http://schemas.openxmlformats.org/officeDocument/2006/relationships/footer" Target="footer1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41" Type="http://schemas.openxmlformats.org/officeDocument/2006/relationships/footer" Target="footer1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header" Target="header14.xml"/><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4"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header" Target="header15.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Baylan, Hultqvist, Andersson, Damberg, Shekarabi, Ygeman, Linde, Ekström, Eneroth, Dahlgren, Ernkrans, Lindhagen, Hallberg, Nordmark, Micko, Stenevi,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Finansdepartementet"/>
  <dokumentnummer etikett="Prop.">2021/22:4</dokumentnummer>
  <titel>Ändring i skatteavtalet mellan Sverige samt Storbritannien och Nordirland</titel>
  <template id="14"/>
  <kapitel/>
  <avsnitt/>
  <fastaavsnitt/>
  <bilagor>
    <bilaga bilagenummer="" bilageetikett="Bilaga"/>
  </bilagor>
</dokumentvärde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6VV7YVCVAJZ7-373442560-9902</_dlc_DocId>
    <_dlc_DocIdUrl xmlns="4f5ca95d-8798-43a8-9b50-3b2f8b9416bf">
      <Url>https://dhs.sp.regeringskansliet.se/yta/sb-gransk/_layouts/15/DocIdRedir.aspx?ID=6VV7YVCVAJZ7-373442560-9902</Url>
      <Description>6VV7YVCVAJZ7-373442560-9902</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4" ma:contentTypeDescription="Skapa ett nytt dokument." ma:contentTypeScope="" ma:versionID="3af8a78cd08f5101624b161cc68f2ba1">
  <xsd:schema xmlns:xsd="http://www.w3.org/2001/XMLSchema" xmlns:xs="http://www.w3.org/2001/XMLSchema" xmlns:p="http://schemas.microsoft.com/office/2006/metadata/properties" xmlns:ns2="4e9c2f0c-7bf8-49af-8356-cbf363fc78a7" xmlns:ns4="cc625d36-bb37-4650-91b9-0c96159295ba" xmlns:ns5="18f3d968-6251-40b0-9f11-012b293496c2" xmlns:ns6="4f5ca95d-8798-43a8-9b50-3b2f8b9416bf" targetNamespace="http://schemas.microsoft.com/office/2006/metadata/properties" ma:root="true" ma:fieldsID="4895fc4f8fb269a120ee3f0e10331539" ns2:_="" ns4:_="" ns5:_="" ns6:_="">
    <xsd:import namespace="4e9c2f0c-7bf8-49af-8356-cbf363fc78a7"/>
    <xsd:import namespace="cc625d36-bb37-4650-91b9-0c96159295ba"/>
    <xsd:import namespace="18f3d968-6251-40b0-9f11-012b293496c2"/>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7" nillable="true" ma:displayName="Dokument-ID-värde" ma:description="Värdet för dokument-ID som tilldelats till det här objektet." ma:internalName="_dlc_DocId" ma:readOnly="true">
      <xsd:simpleType>
        <xsd:restriction base="dms:Text"/>
      </xsd:simpleType>
    </xsd:element>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d07acfae-4dfa-4949-99a8-259efd31a6ae" ContentTypeId="0x010100BBA312BF02777149882D207184EC35C0" PreviousValue="false"/>
</file>

<file path=customXml/itemProps1.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2.xml><?xml version="1.0" encoding="utf-8"?>
<ds:datastoreItem xmlns:ds="http://schemas.openxmlformats.org/officeDocument/2006/customXml" ds:itemID="{CEED09D1-D23F-455C-A658-535934E8CF72}">
  <ds:schemaRefs>
    <ds:schemaRef ds:uri="http://schemas.microsoft.com/sharepoint/v3/contenttype/forms"/>
  </ds:schemaRefs>
</ds:datastoreItem>
</file>

<file path=customXml/itemProps3.xml><?xml version="1.0" encoding="utf-8"?>
<ds:datastoreItem xmlns:ds="http://schemas.openxmlformats.org/officeDocument/2006/customXml" ds:itemID="{20911194-4E14-4FA8-A846-300ED869E0C2}">
  <ds:schemaRefs>
    <ds:schemaRef ds:uri="http://schemas.openxmlformats.org/package/2006/metadata/core-properties"/>
    <ds:schemaRef ds:uri="http://schemas.microsoft.com/office/2006/documentManagement/types"/>
    <ds:schemaRef ds:uri="4f5ca95d-8798-43a8-9b50-3b2f8b9416bf"/>
    <ds:schemaRef ds:uri="http://purl.org/dc/elements/1.1/"/>
    <ds:schemaRef ds:uri="http://schemas.microsoft.com/office/2006/metadata/properties"/>
    <ds:schemaRef ds:uri="cc625d36-bb37-4650-91b9-0c96159295ba"/>
    <ds:schemaRef ds:uri="http://schemas.microsoft.com/office/infopath/2007/PartnerControls"/>
    <ds:schemaRef ds:uri="18f3d968-6251-40b0-9f11-012b293496c2"/>
    <ds:schemaRef ds:uri="http://purl.org/dc/terms/"/>
    <ds:schemaRef ds:uri="4e9c2f0c-7bf8-49af-8356-cbf363fc78a7"/>
    <ds:schemaRef ds:uri="http://www.w3.org/XML/1998/namespace"/>
    <ds:schemaRef ds:uri="http://purl.org/dc/dcmitype/"/>
  </ds:schemaRefs>
</ds:datastoreItem>
</file>

<file path=customXml/itemProps4.xml><?xml version="1.0" encoding="utf-8"?>
<ds:datastoreItem xmlns:ds="http://schemas.openxmlformats.org/officeDocument/2006/customXml" ds:itemID="{23EC8182-D829-4197-AB01-FA8D26AA3DA6}">
  <ds:schemaRefs>
    <ds:schemaRef ds:uri="http://schemas.openxmlformats.org/officeDocument/2006/bibliography"/>
  </ds:schemaRefs>
</ds:datastoreItem>
</file>

<file path=customXml/itemProps5.xml><?xml version="1.0" encoding="utf-8"?>
<ds:datastoreItem xmlns:ds="http://schemas.openxmlformats.org/officeDocument/2006/customXml" ds:itemID="{3BB95468-83AF-47F0-A81C-124F0366FFEF}">
  <ds:schemaRefs>
    <ds:schemaRef ds:uri="http://schemas.microsoft.com/sharepoint/events"/>
  </ds:schemaRefs>
</ds:datastoreItem>
</file>

<file path=customXml/itemProps6.xml><?xml version="1.0" encoding="utf-8"?>
<ds:datastoreItem xmlns:ds="http://schemas.openxmlformats.org/officeDocument/2006/customXml" ds:itemID="{AD754775-2C24-4552-A41F-38F79DB413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4f5ca95d-8798-43a8-9b50-3b2f8b9416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C6F272E7-D175-4FF5-B761-5C505F317969}">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26</Pages>
  <Words>9428</Words>
  <Characters>49973</Characters>
  <Application>Microsoft Office Word</Application>
  <DocSecurity>4</DocSecurity>
  <Lines>416</Lines>
  <Paragraphs>118</Paragraphs>
  <ScaleCrop>false</ScaleCrop>
  <HeadingPairs>
    <vt:vector size="2" baseType="variant">
      <vt:variant>
        <vt:lpstr>Rubrik</vt:lpstr>
      </vt:variant>
      <vt:variant>
        <vt:i4>1</vt:i4>
      </vt:variant>
    </vt:vector>
  </HeadingPairs>
  <TitlesOfParts>
    <vt:vector size="1" baseType="lpstr">
      <vt:lpstr>Ändring i skatteavtalet mellan Sverige samt Storbritannien och Nordirland</vt:lpstr>
    </vt:vector>
  </TitlesOfParts>
  <Company>Regeringskansliet</Company>
  <LinksUpToDate>false</LinksUpToDate>
  <CharactersWithSpaces>59283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Ändring i skatteavtalet mellan Sverige samt Storbritannien och Nordirland</dc:title>
  <dc:creator>Lotta Nordqvist</dc:creator>
  <dc:description/>
  <cp:lastModifiedBy>Mona Wiklund</cp:lastModifiedBy>
  <cp:revision>2</cp:revision>
  <dcterms:created xsi:type="dcterms:W3CDTF">2021-09-16T08:22:00Z</dcterms:created>
  <dcterms:modified xsi:type="dcterms:W3CDTF">2021-09-16T08:22:00Z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0477d0ae-b2c5-49a4-a945-6d6b746058f8</vt:lpwstr>
  </property>
  <property fmtid="{D5CDD505-2E9C-101B-9397-08002B2CF9AE}" pid="4" name="Organisation">
    <vt:lpwstr>25;#Finansdepartementet|0b2f41b1-db50-472c-80a1-d21b0254fb2b</vt:lpwstr>
  </property>
  <property fmtid="{D5CDD505-2E9C-101B-9397-08002B2CF9AE}" pid="5" name="ActivityCategory">
    <vt:lpwstr/>
  </property>
</Properties>
</file>