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bookmarkStart w:id="0" w:name="_Toc73717920"/>
    <w:bookmarkStart w:id="1" w:name="_Toc74157406"/>
    <w:p w14:paraId="20486EAE" w14:textId="77777777" w:rsidR="00CA3E39" w:rsidRDefault="000E5392" w:rsidP="00562E45">
      <w:pPr>
        <w:pStyle w:val="Prophuvudrubrik"/>
      </w:pPr>
      <w:sdt>
        <w:sdtPr>
          <w:alias w:val="Publikation"/>
          <w:tag w:val="Publikation"/>
          <w:id w:val="577641782"/>
          <w:lock w:val="contentLocked"/>
          <w:text/>
        </w:sdtPr>
        <w:sdtEndPr/>
        <w:sdtContent>
          <w:r w:rsidR="00CA3E39">
            <w:t>Regeringens skrivelse</w:t>
          </w:r>
        </w:sdtContent>
      </w:sdt>
      <w:r w:rsidR="00CA3E39">
        <w:rPr>
          <w:noProof/>
          <w:lang w:eastAsia="sv-SE"/>
        </w:rPr>
        <mc:AlternateContent>
          <mc:Choice Requires="wps">
            <w:drawing>
              <wp:anchor distT="0" distB="0" distL="114300" distR="114300" simplePos="0" relativeHeight="251658240" behindDoc="1" locked="0" layoutInCell="1" allowOverlap="1" wp14:anchorId="49A90B70" wp14:editId="75289B3B">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750FF4D" w14:textId="77777777" w:rsidR="00DF49C5" w:rsidRPr="00811BB8" w:rsidRDefault="00DF49C5" w:rsidP="00562E45">
                                <w:pPr>
                                  <w:pStyle w:val="Brdtext"/>
                                </w:pPr>
                                <w:r>
                                  <w:rPr>
                                    <w:noProof/>
                                    <w:lang w:eastAsia="sv-SE"/>
                                  </w:rPr>
                                  <w:drawing>
                                    <wp:inline distT="0" distB="0" distL="0" distR="0" wp14:anchorId="0DA38A97" wp14:editId="560887A3">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9A90B70"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750FF4D" w14:textId="77777777" w:rsidR="00DF49C5" w:rsidRPr="00811BB8" w:rsidRDefault="00DF49C5" w:rsidP="00562E45">
                          <w:pPr>
                            <w:pStyle w:val="Brdtext"/>
                          </w:pPr>
                          <w:r>
                            <w:rPr>
                              <w:noProof/>
                              <w:lang w:eastAsia="sv-SE"/>
                            </w:rPr>
                            <w:drawing>
                              <wp:inline distT="0" distB="0" distL="0" distR="0" wp14:anchorId="0DA38A97" wp14:editId="560887A3">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bookmarkEnd w:id="0"/>
      <w:bookmarkEnd w:id="1"/>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15CAC35C" w14:textId="46D20260" w:rsidR="00CA3E39" w:rsidRDefault="001C48F7" w:rsidP="00562E45">
          <w:pPr>
            <w:pStyle w:val="Prophuvudrubrik"/>
          </w:pPr>
          <w:r>
            <w:t>2020/21:212</w:t>
          </w:r>
        </w:p>
      </w:sdtContent>
    </w:sdt>
    <w:p w14:paraId="1EB5521A" w14:textId="77777777" w:rsidR="00CA3E39" w:rsidRPr="00D01F17" w:rsidRDefault="00CA3E39" w:rsidP="00562E45">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CA3E39" w14:paraId="07CB269E" w14:textId="77777777" w:rsidTr="00562E45">
        <w:tc>
          <w:tcPr>
            <w:tcW w:w="5834" w:type="dxa"/>
            <w:tcMar>
              <w:left w:w="0" w:type="dxa"/>
            </w:tcMar>
          </w:tcPr>
          <w:p w14:paraId="2D1B7355" w14:textId="6A926BBF" w:rsidR="00CA3E39" w:rsidRDefault="00CD0FF2" w:rsidP="00562E45">
            <w:pPr>
              <w:pStyle w:val="Proprubrik"/>
              <w:spacing w:after="20"/>
            </w:pPr>
            <w:bookmarkStart w:id="2" w:name="_Toc73717921"/>
            <w:bookmarkStart w:id="3" w:name="_Toc74157407"/>
            <w:r>
              <w:t>M</w:t>
            </w:r>
            <w:bookmarkEnd w:id="2"/>
            <w:r>
              <w:t>eddelande om kommande förslag om begränsning av avdragsrätten för underskott från tidigare år</w:t>
            </w:r>
            <w:bookmarkEnd w:id="3"/>
          </w:p>
        </w:tc>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11244D16" w14:textId="4764EEAC" w:rsidR="00CA3E39" w:rsidRDefault="001C48F7" w:rsidP="00562E45">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38AE0A3A" w14:textId="4E2A7058" w:rsidR="00CA3E39" w:rsidRPr="00141F91" w:rsidRDefault="001C48F7" w:rsidP="00562E45">
                <w:pPr>
                  <w:pStyle w:val="Proprubrik"/>
                  <w:rPr>
                    <w:szCs w:val="26"/>
                  </w:rPr>
                </w:pPr>
                <w:r>
                  <w:rPr>
                    <w:szCs w:val="26"/>
                  </w:rPr>
                  <w:t>2020/21:212</w:t>
                </w:r>
              </w:p>
            </w:sdtContent>
          </w:sdt>
        </w:tc>
      </w:tr>
    </w:tbl>
    <w:p w14:paraId="1795432F" w14:textId="77777777" w:rsidR="00CA3E39" w:rsidRDefault="00CA3E39" w:rsidP="00562E45">
      <w:pPr>
        <w:pStyle w:val="Brdtext"/>
        <w:spacing w:before="60"/>
      </w:pPr>
    </w:p>
    <w:p w14:paraId="543F1600" w14:textId="77777777" w:rsidR="00CA3E39" w:rsidRDefault="00CA3E39" w:rsidP="00562E45">
      <w:pPr>
        <w:pStyle w:val="Brdtext"/>
      </w:pPr>
      <w:r>
        <w:t>Regeringen överlämnar denna skrivelse till riksdagen.</w:t>
      </w:r>
    </w:p>
    <w:p w14:paraId="133BD31F" w14:textId="77777777" w:rsidR="00CA3E39" w:rsidRDefault="00CA3E39" w:rsidP="00562E45">
      <w:pPr>
        <w:pStyle w:val="Brdtext"/>
      </w:pPr>
    </w:p>
    <w:p w14:paraId="791F0CEC" w14:textId="3D986928" w:rsidR="00CA3E39" w:rsidRDefault="00CA3E39" w:rsidP="00562E45">
      <w:pPr>
        <w:pStyle w:val="Brdtext"/>
      </w:pPr>
      <w:r>
        <w:t xml:space="preserve">Stockholm </w:t>
      </w:r>
      <w:sdt>
        <w:sdtPr>
          <w:alias w:val="Datum"/>
          <w:tag w:val="Datum"/>
          <w:id w:val="750776800"/>
          <w:date w:fullDate="2021-06-10T00:00:00Z">
            <w:dateFormat w:val="'den' d MMMM yyyy"/>
            <w:lid w:val="sv-SE"/>
            <w:storeMappedDataAs w:val="dateTime"/>
            <w:calendar w:val="gregorian"/>
          </w:date>
        </w:sdtPr>
        <w:sdtEndPr/>
        <w:sdtContent>
          <w:r w:rsidR="00CD0FF2">
            <w:t>den 10 juni 2021</w:t>
          </w:r>
        </w:sdtContent>
      </w:sdt>
    </w:p>
    <w:p w14:paraId="373FB092" w14:textId="77777777" w:rsidR="00CA3E39" w:rsidRDefault="00CA3E39" w:rsidP="00562E45">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2165AE2D" w14:textId="130DFF6C" w:rsidR="00CA3E39" w:rsidRDefault="001C48F7" w:rsidP="00562E45">
          <w:pPr>
            <w:pStyle w:val="Propnamnunderskrift1"/>
          </w:pPr>
          <w:r>
            <w:t>Stefan Löfven</w:t>
          </w:r>
        </w:p>
      </w:sdtContent>
    </w:sdt>
    <w:p w14:paraId="54D7C5B8" w14:textId="00F0EC8C" w:rsidR="00CA3E39" w:rsidRDefault="00CA3E39" w:rsidP="00562E45">
      <w:pPr>
        <w:pStyle w:val="Propnamnunderskrift2"/>
        <w:tabs>
          <w:tab w:val="clear" w:pos="2693"/>
          <w:tab w:val="clear" w:pos="7474"/>
          <w:tab w:val="left" w:pos="2126"/>
        </w:tabs>
      </w:pPr>
      <w:r>
        <w:tab/>
      </w:r>
      <w:sdt>
        <w:sdtPr>
          <w:alias w:val="Namnunderskrift2"/>
          <w:tag w:val="Namnunderskrift2"/>
          <w:id w:val="-873931827"/>
          <w:text/>
        </w:sdtPr>
        <w:sdtEndPr/>
        <w:sdtContent>
          <w:r w:rsidR="001C48F7">
            <w:t>Magdalena Andersson</w:t>
          </w:r>
        </w:sdtContent>
      </w:sdt>
    </w:p>
    <w:p w14:paraId="74C907B8" w14:textId="51C8D506" w:rsidR="00CA3E39" w:rsidRPr="008C3EC0" w:rsidRDefault="00CA3E39" w:rsidP="00562E45">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1C48F7">
            <w:rPr>
              <w:i w:val="0"/>
            </w:rPr>
            <w:t>Finansdepartementet</w:t>
          </w:r>
        </w:sdtContent>
      </w:sdt>
      <w:r w:rsidRPr="008C3EC0">
        <w:rPr>
          <w:i w:val="0"/>
          <w:iCs w:val="0"/>
        </w:rPr>
        <w:t>)</w:t>
      </w:r>
    </w:p>
    <w:p w14:paraId="5F3A22EA" w14:textId="77777777" w:rsidR="00CA3E39" w:rsidRDefault="00CA3E39" w:rsidP="00562E45">
      <w:pPr>
        <w:pStyle w:val="Proprubrik"/>
        <w:spacing w:before="80" w:after="400"/>
      </w:pPr>
      <w:bookmarkStart w:id="4" w:name="_Toc74157408"/>
      <w:r>
        <w:t>Skrivelsens huvudsakliga innehåll</w:t>
      </w:r>
      <w:bookmarkEnd w:id="4"/>
    </w:p>
    <w:p w14:paraId="4E1CF754" w14:textId="7DAE7506" w:rsidR="00E16BE3" w:rsidRDefault="00E16BE3" w:rsidP="00E16BE3">
      <w:pPr>
        <w:pStyle w:val="Brdtext"/>
      </w:pPr>
      <w:bookmarkStart w:id="5" w:name="_Hlk73973507"/>
      <w:r>
        <w:t xml:space="preserve">I skrivelsen aviseras kommande förslag om en särskild begränsningsregel </w:t>
      </w:r>
      <w:r w:rsidR="00FA2A5B">
        <w:t>för</w:t>
      </w:r>
      <w:r>
        <w:t xml:space="preserve"> underskott från tidigare år. Förslaget innebär att möjligheten att utnyttja tidigare års underskott upphör </w:t>
      </w:r>
      <w:r w:rsidR="00344C4A">
        <w:t>efter en ägarförändring,</w:t>
      </w:r>
      <w:r>
        <w:t xml:space="preserve"> om </w:t>
      </w:r>
      <w:r w:rsidR="00344C4A">
        <w:t xml:space="preserve">underskotten </w:t>
      </w:r>
      <w:r>
        <w:t xml:space="preserve">med hänsyn till omständigheterna kan antas ha utgjort det övervägande skälet till att ägarförändringen har skett. </w:t>
      </w:r>
      <w:bookmarkStart w:id="6" w:name="_Hlk58399617"/>
    </w:p>
    <w:bookmarkEnd w:id="6"/>
    <w:p w14:paraId="3BF9BDBF" w14:textId="027D0249" w:rsidR="00E16BE3" w:rsidRDefault="00E16BE3" w:rsidP="00E16BE3">
      <w:pPr>
        <w:pStyle w:val="Brdtextmedindrag"/>
      </w:pPr>
      <w:r>
        <w:t xml:space="preserve">Syftet med det </w:t>
      </w:r>
      <w:r w:rsidR="0014316E">
        <w:t xml:space="preserve">kommande </w:t>
      </w:r>
      <w:r>
        <w:t xml:space="preserve">förslaget är att motverka handel med underskottsföretag och att beloppsspärren kringgås, vilket medför </w:t>
      </w:r>
      <w:r w:rsidR="00604947">
        <w:t xml:space="preserve">stor risk för ett </w:t>
      </w:r>
      <w:r>
        <w:t xml:space="preserve">betydande skattebortfall. </w:t>
      </w:r>
      <w:r w:rsidRPr="00547B3E">
        <w:t xml:space="preserve">Om åtgärder inte omedelbart vidtas finns det </w:t>
      </w:r>
      <w:r w:rsidR="006A2ADD" w:rsidRPr="00547B3E">
        <w:t xml:space="preserve">även </w:t>
      </w:r>
      <w:r w:rsidRPr="00547B3E">
        <w:t xml:space="preserve">stor risk för </w:t>
      </w:r>
      <w:r w:rsidR="00B159ED" w:rsidRPr="00547B3E">
        <w:t>betydande</w:t>
      </w:r>
      <w:r w:rsidRPr="00547B3E">
        <w:t xml:space="preserve"> </w:t>
      </w:r>
      <w:r w:rsidR="00B159ED" w:rsidRPr="00547B3E" w:rsidDel="00604947">
        <w:t xml:space="preserve">framtida </w:t>
      </w:r>
      <w:r w:rsidRPr="00547B3E">
        <w:t>skattebortfall.</w:t>
      </w:r>
      <w:r>
        <w:t xml:space="preserve"> Det finns därför enligt regeringens mening särskilda skäl för att med stöd av undantagsbestämmelsen i 2 kap. 10 § andra stycket regeringsformen tillämpa det kommande förslaget från och med dagen efter det att denna skrivelse överlämnats till riksdagen, dvs</w:t>
      </w:r>
      <w:r w:rsidR="00C10C40">
        <w:t>.</w:t>
      </w:r>
      <w:r>
        <w:t xml:space="preserve"> från och med den </w:t>
      </w:r>
      <w:r w:rsidRPr="001C63FA">
        <w:t>11 juni 2021</w:t>
      </w:r>
      <w:r>
        <w:t>.</w:t>
      </w:r>
    </w:p>
    <w:bookmarkEnd w:id="5"/>
    <w:p w14:paraId="76F117BC" w14:textId="77777777" w:rsidR="00E16BE3" w:rsidRDefault="00E16BE3" w:rsidP="00E16BE3">
      <w:pPr>
        <w:pStyle w:val="Brdtext"/>
      </w:pP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1A286EDA" w14:textId="77777777" w:rsidR="00E16BE3" w:rsidRPr="00773619" w:rsidRDefault="00E16BE3" w:rsidP="00E16BE3">
          <w:pPr>
            <w:pStyle w:val="Innehllsfrteckning"/>
            <w:pageBreakBefore/>
            <w:rPr>
              <w:sz w:val="30"/>
              <w:szCs w:val="30"/>
            </w:rPr>
          </w:pPr>
          <w:r w:rsidRPr="00773619">
            <w:rPr>
              <w:rFonts w:eastAsiaTheme="minorHAnsi"/>
              <w:noProof/>
              <w:sz w:val="30"/>
              <w:szCs w:val="30"/>
            </w:rPr>
            <w:t>Innehållsförteckning</w:t>
          </w:r>
        </w:p>
        <w:p w14:paraId="3302C753" w14:textId="00304DDD" w:rsidR="00DF49C5" w:rsidRDefault="00E16BE3" w:rsidP="00CE4D7D">
          <w:pPr>
            <w:pStyle w:val="Innehll1"/>
            <w:ind w:left="0" w:firstLine="0"/>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p>
        <w:p w14:paraId="0CA58C01" w14:textId="09D47D27" w:rsidR="00DF49C5" w:rsidRDefault="000E5392">
          <w:pPr>
            <w:pStyle w:val="Innehll1"/>
            <w:rPr>
              <w:rFonts w:asciiTheme="minorHAnsi" w:eastAsiaTheme="minorEastAsia" w:hAnsiTheme="minorHAnsi"/>
              <w:sz w:val="22"/>
              <w:lang w:eastAsia="sv-SE"/>
            </w:rPr>
          </w:pPr>
          <w:hyperlink w:anchor="_Toc74157409" w:history="1">
            <w:r w:rsidR="00DF49C5" w:rsidRPr="004D3095">
              <w:rPr>
                <w:rStyle w:val="Hyperlnk"/>
              </w:rPr>
              <w:t>1</w:t>
            </w:r>
            <w:r w:rsidR="00DF49C5">
              <w:rPr>
                <w:rFonts w:asciiTheme="minorHAnsi" w:eastAsiaTheme="minorEastAsia" w:hAnsiTheme="minorHAnsi"/>
                <w:sz w:val="22"/>
                <w:lang w:eastAsia="sv-SE"/>
              </w:rPr>
              <w:tab/>
            </w:r>
            <w:r w:rsidR="00DF49C5" w:rsidRPr="004D3095">
              <w:rPr>
                <w:rStyle w:val="Hyperlnk"/>
              </w:rPr>
              <w:t>Inledning</w:t>
            </w:r>
            <w:r w:rsidR="00DF49C5">
              <w:rPr>
                <w:webHidden/>
              </w:rPr>
              <w:tab/>
            </w:r>
            <w:r w:rsidR="00DF49C5">
              <w:rPr>
                <w:webHidden/>
              </w:rPr>
              <w:fldChar w:fldCharType="begin"/>
            </w:r>
            <w:r w:rsidR="00DF49C5">
              <w:rPr>
                <w:webHidden/>
              </w:rPr>
              <w:instrText xml:space="preserve"> PAGEREF _Toc74157409 \h </w:instrText>
            </w:r>
            <w:r w:rsidR="00DF49C5">
              <w:rPr>
                <w:webHidden/>
              </w:rPr>
            </w:r>
            <w:r w:rsidR="00DF49C5">
              <w:rPr>
                <w:webHidden/>
              </w:rPr>
              <w:fldChar w:fldCharType="separate"/>
            </w:r>
            <w:r w:rsidR="003014CD">
              <w:rPr>
                <w:webHidden/>
              </w:rPr>
              <w:t>3</w:t>
            </w:r>
            <w:r w:rsidR="00DF49C5">
              <w:rPr>
                <w:webHidden/>
              </w:rPr>
              <w:fldChar w:fldCharType="end"/>
            </w:r>
          </w:hyperlink>
        </w:p>
        <w:p w14:paraId="45F8B577" w14:textId="5189EC4A" w:rsidR="00DF49C5" w:rsidRDefault="000E5392">
          <w:pPr>
            <w:pStyle w:val="Innehll1"/>
            <w:rPr>
              <w:rFonts w:asciiTheme="minorHAnsi" w:eastAsiaTheme="minorEastAsia" w:hAnsiTheme="minorHAnsi"/>
              <w:sz w:val="22"/>
              <w:lang w:eastAsia="sv-SE"/>
            </w:rPr>
          </w:pPr>
          <w:hyperlink w:anchor="_Toc74157410" w:history="1">
            <w:r w:rsidR="00DF49C5" w:rsidRPr="004D3095">
              <w:rPr>
                <w:rStyle w:val="Hyperlnk"/>
              </w:rPr>
              <w:t>2</w:t>
            </w:r>
            <w:r w:rsidR="00DF49C5">
              <w:rPr>
                <w:rFonts w:asciiTheme="minorHAnsi" w:eastAsiaTheme="minorEastAsia" w:hAnsiTheme="minorHAnsi"/>
                <w:sz w:val="22"/>
                <w:lang w:eastAsia="sv-SE"/>
              </w:rPr>
              <w:tab/>
            </w:r>
            <w:r w:rsidR="00DF49C5" w:rsidRPr="004D3095">
              <w:rPr>
                <w:rStyle w:val="Hyperlnk"/>
              </w:rPr>
              <w:t>Det aktuella förfarandet och det kommande förslaget</w:t>
            </w:r>
            <w:r w:rsidR="00DF49C5">
              <w:rPr>
                <w:webHidden/>
              </w:rPr>
              <w:tab/>
            </w:r>
            <w:r w:rsidR="00DF49C5">
              <w:rPr>
                <w:webHidden/>
              </w:rPr>
              <w:fldChar w:fldCharType="begin"/>
            </w:r>
            <w:r w:rsidR="00DF49C5">
              <w:rPr>
                <w:webHidden/>
              </w:rPr>
              <w:instrText xml:space="preserve"> PAGEREF _Toc74157410 \h </w:instrText>
            </w:r>
            <w:r w:rsidR="00DF49C5">
              <w:rPr>
                <w:webHidden/>
              </w:rPr>
            </w:r>
            <w:r w:rsidR="00DF49C5">
              <w:rPr>
                <w:webHidden/>
              </w:rPr>
              <w:fldChar w:fldCharType="separate"/>
            </w:r>
            <w:r w:rsidR="003014CD">
              <w:rPr>
                <w:webHidden/>
              </w:rPr>
              <w:t>3</w:t>
            </w:r>
            <w:r w:rsidR="00DF49C5">
              <w:rPr>
                <w:webHidden/>
              </w:rPr>
              <w:fldChar w:fldCharType="end"/>
            </w:r>
          </w:hyperlink>
        </w:p>
        <w:p w14:paraId="71566B6C" w14:textId="6F768A8E" w:rsidR="00DF49C5" w:rsidRDefault="000E5392">
          <w:pPr>
            <w:pStyle w:val="Innehll1"/>
            <w:rPr>
              <w:rFonts w:asciiTheme="minorHAnsi" w:eastAsiaTheme="minorEastAsia" w:hAnsiTheme="minorHAnsi"/>
              <w:sz w:val="22"/>
              <w:lang w:eastAsia="sv-SE"/>
            </w:rPr>
          </w:pPr>
          <w:hyperlink w:anchor="_Toc74157411" w:history="1">
            <w:r w:rsidR="00DF49C5" w:rsidRPr="004D3095">
              <w:rPr>
                <w:rStyle w:val="Hyperlnk"/>
              </w:rPr>
              <w:t>3</w:t>
            </w:r>
            <w:r w:rsidR="00DF49C5">
              <w:rPr>
                <w:rFonts w:asciiTheme="minorHAnsi" w:eastAsiaTheme="minorEastAsia" w:hAnsiTheme="minorHAnsi"/>
                <w:sz w:val="22"/>
                <w:lang w:eastAsia="sv-SE"/>
              </w:rPr>
              <w:tab/>
            </w:r>
            <w:r w:rsidR="00DF49C5" w:rsidRPr="004D3095">
              <w:rPr>
                <w:rStyle w:val="Hyperlnk"/>
              </w:rPr>
              <w:t>Ikraftträdandebestämmelser</w:t>
            </w:r>
            <w:r w:rsidR="00DF49C5">
              <w:rPr>
                <w:webHidden/>
              </w:rPr>
              <w:tab/>
            </w:r>
            <w:r w:rsidR="00DF49C5">
              <w:rPr>
                <w:webHidden/>
              </w:rPr>
              <w:fldChar w:fldCharType="begin"/>
            </w:r>
            <w:r w:rsidR="00DF49C5">
              <w:rPr>
                <w:webHidden/>
              </w:rPr>
              <w:instrText xml:space="preserve"> PAGEREF _Toc74157411 \h </w:instrText>
            </w:r>
            <w:r w:rsidR="00DF49C5">
              <w:rPr>
                <w:webHidden/>
              </w:rPr>
            </w:r>
            <w:r w:rsidR="00DF49C5">
              <w:rPr>
                <w:webHidden/>
              </w:rPr>
              <w:fldChar w:fldCharType="separate"/>
            </w:r>
            <w:r w:rsidR="003014CD">
              <w:rPr>
                <w:webHidden/>
              </w:rPr>
              <w:t>5</w:t>
            </w:r>
            <w:r w:rsidR="00DF49C5">
              <w:rPr>
                <w:webHidden/>
              </w:rPr>
              <w:fldChar w:fldCharType="end"/>
            </w:r>
          </w:hyperlink>
        </w:p>
        <w:p w14:paraId="7BD34633" w14:textId="77777777" w:rsidR="00E16BE3" w:rsidRPr="009A4FDE" w:rsidRDefault="00E16BE3" w:rsidP="00CE4D7D">
          <w:pPr>
            <w:pStyle w:val="Innehll1"/>
            <w:spacing w:after="280"/>
            <w:ind w:left="0" w:firstLine="0"/>
            <w:rPr>
              <w:sz w:val="27"/>
              <w:szCs w:val="27"/>
            </w:rPr>
          </w:pPr>
          <w:r>
            <w:rPr>
              <w:b/>
              <w:sz w:val="25"/>
              <w:szCs w:val="25"/>
            </w:rPr>
            <w:fldChar w:fldCharType="end"/>
          </w:r>
        </w:p>
      </w:sdtContent>
    </w:sdt>
    <w:p w14:paraId="73391905" w14:textId="77777777" w:rsidR="00E16BE3" w:rsidRPr="00C55592" w:rsidRDefault="00E16BE3" w:rsidP="00E16BE3">
      <w:pPr>
        <w:pStyle w:val="Rubrik1"/>
        <w:numPr>
          <w:ilvl w:val="0"/>
          <w:numId w:val="0"/>
        </w:numPr>
        <w:ind w:left="907" w:hanging="907"/>
      </w:pPr>
      <w:r>
        <w:br w:type="page"/>
      </w:r>
    </w:p>
    <w:p w14:paraId="7081D6D0" w14:textId="77777777" w:rsidR="00E16BE3" w:rsidRDefault="00E16BE3" w:rsidP="00E16BE3">
      <w:pPr>
        <w:pStyle w:val="Rubrik1"/>
      </w:pPr>
      <w:bookmarkStart w:id="7" w:name="_Toc74157409"/>
      <w:r>
        <w:lastRenderedPageBreak/>
        <w:t>Inledning</w:t>
      </w:r>
      <w:bookmarkEnd w:id="7"/>
    </w:p>
    <w:p w14:paraId="401AEF76" w14:textId="5CA2C8C7" w:rsidR="00E16BE3" w:rsidRDefault="00E16BE3" w:rsidP="00E16BE3">
      <w:pPr>
        <w:pStyle w:val="Brdtext"/>
      </w:pPr>
      <w:r>
        <w:t xml:space="preserve">Regeringen aviserar i denna skrivelse kommande förslag om ändringar i bestämmelserna </w:t>
      </w:r>
      <w:r w:rsidR="000936FC">
        <w:t xml:space="preserve">om </w:t>
      </w:r>
      <w:r>
        <w:t>avdragsrätten för underskott från tidigare år.</w:t>
      </w:r>
    </w:p>
    <w:p w14:paraId="64614C1F" w14:textId="056F4589" w:rsidR="00E16BE3" w:rsidRDefault="00E16BE3" w:rsidP="00E16BE3">
      <w:pPr>
        <w:pStyle w:val="Brdtextmedindrag"/>
      </w:pPr>
      <w:r>
        <w:t xml:space="preserve">Förslaget innebär att det införs en särskild begränsningsregel som innebär att möjligheten att utnyttja tidigare års underskott efter en ägarförändring upphör om underskottet med hänsyn till omständigheterna kan antas ha utgjort det övervägande skälet till att ägarförändringen har skett. Vid bedömningen </w:t>
      </w:r>
      <w:r w:rsidR="00F94ED7">
        <w:t>ska</w:t>
      </w:r>
      <w:r>
        <w:t xml:space="preserve"> det särskilt beaktas </w:t>
      </w:r>
      <w:r w:rsidR="0054607F" w:rsidRPr="0054607F">
        <w:t>om</w:t>
      </w:r>
      <w:r>
        <w:t xml:space="preserve"> förvärvaren genom ägarförändringen</w:t>
      </w:r>
      <w:r w:rsidR="0054607F" w:rsidRPr="0054607F">
        <w:t xml:space="preserve"> har erhållit andra tillgångar eller rättigheter än kontanter och fordringar på företag som ingick i samma koncern som underskottsföretaget före ägarförändringen, eller erhållit något företag som bedriver rörelse</w:t>
      </w:r>
      <w:r>
        <w:t xml:space="preserve">. </w:t>
      </w:r>
    </w:p>
    <w:p w14:paraId="03B21B54" w14:textId="61D31E16" w:rsidR="00E16BE3" w:rsidRDefault="00E16BE3" w:rsidP="00E16BE3">
      <w:pPr>
        <w:pStyle w:val="Brdtextmedindrag"/>
      </w:pPr>
      <w:r>
        <w:t xml:space="preserve">Förslaget har sin grund i behovet av att förhindra kringgående av beloppsspärren, som reglerar hur stor del av ett underskott från tidigare år som får dras av efter en ägarförändring. Kringgående av beloppsspärren medför </w:t>
      </w:r>
      <w:r w:rsidR="00746030">
        <w:t>sto</w:t>
      </w:r>
      <w:r w:rsidR="0001701A">
        <w:t>r</w:t>
      </w:r>
      <w:r w:rsidR="00746030">
        <w:t xml:space="preserve"> </w:t>
      </w:r>
      <w:r>
        <w:t>risk för betydande skattebortfall</w:t>
      </w:r>
      <w:r w:rsidR="001D42AC">
        <w:t>.</w:t>
      </w:r>
      <w:r w:rsidR="00CF2429">
        <w:t xml:space="preserve"> </w:t>
      </w:r>
      <w:r w:rsidR="00812C67">
        <w:t>O</w:t>
      </w:r>
      <w:r>
        <w:t xml:space="preserve">m åtgärder inte omedelbart vidtas finns det </w:t>
      </w:r>
      <w:r w:rsidR="001D42AC">
        <w:t xml:space="preserve">även </w:t>
      </w:r>
      <w:r>
        <w:t xml:space="preserve">stor risk för </w:t>
      </w:r>
      <w:r w:rsidR="006D7663">
        <w:t>betydande</w:t>
      </w:r>
      <w:r w:rsidR="001D42AC">
        <w:t xml:space="preserve"> framtida </w:t>
      </w:r>
      <w:r>
        <w:t xml:space="preserve">skattebortfall. </w:t>
      </w:r>
    </w:p>
    <w:p w14:paraId="62CF25BA" w14:textId="77777777" w:rsidR="00E16BE3" w:rsidRDefault="00E16BE3" w:rsidP="00E16BE3">
      <w:pPr>
        <w:pStyle w:val="Brdtextmedindrag"/>
      </w:pPr>
      <w:r>
        <w:t xml:space="preserve">En promemoria med det nu aviserade förslaget har utarbetats inom Regeringskansliet. Promemorian med förslaget kommer att sändas ut på remiss inom kort. Regeringen avser att under kommande riksmöte återkomma till riksdagen med det nu aviserade förslaget. </w:t>
      </w:r>
    </w:p>
    <w:p w14:paraId="3FE743F6" w14:textId="0F895722" w:rsidR="00E16BE3" w:rsidRDefault="00E16BE3" w:rsidP="00E16BE3">
      <w:pPr>
        <w:pStyle w:val="Brdtextmedindrag"/>
      </w:pPr>
      <w:r>
        <w:t xml:space="preserve">Syftet med förslaget är som nämnts ovan att motverka att de nu gällande reglerna kringgås med betydande skattebortfall som följd. Det </w:t>
      </w:r>
      <w:r w:rsidR="004C4B39">
        <w:t>finns</w:t>
      </w:r>
      <w:r>
        <w:t xml:space="preserve"> därför enligt regeringens mening särskilda skäl för att med stöd av undantagsbestämmelsen i 2 kap. 10 § andra stycket regeringsformen tillämpa det kommande förslaget från och med dagen efter det att denna skrivelse överlämnats till riksdagen.</w:t>
      </w:r>
    </w:p>
    <w:p w14:paraId="262703B8" w14:textId="77777777" w:rsidR="00E16BE3" w:rsidRDefault="00E16BE3" w:rsidP="00E16BE3">
      <w:pPr>
        <w:pStyle w:val="Rubrik1"/>
      </w:pPr>
      <w:bookmarkStart w:id="8" w:name="_Toc74157410"/>
      <w:r>
        <w:t>Det aktuella förfarandet och det kommande förslaget</w:t>
      </w:r>
      <w:bookmarkEnd w:id="8"/>
    </w:p>
    <w:p w14:paraId="41C66B08" w14:textId="7F15BB0C" w:rsidR="00E16BE3" w:rsidRDefault="00E16BE3" w:rsidP="00E16BE3">
      <w:pPr>
        <w:pStyle w:val="Brdtextmedindrag"/>
        <w:ind w:firstLine="0"/>
      </w:pPr>
      <w:r>
        <w:t>I 40 kap. inkomstskattelagen (1999:1229)</w:t>
      </w:r>
      <w:r w:rsidR="00C10C40">
        <w:t>, förkortad IL,</w:t>
      </w:r>
      <w:r>
        <w:t xml:space="preserve"> finns bestämmelser om hur och när tidigare års underskott får dras av. Reglerna gäller bl.a. aktiebolag och ekonomiska föreningar. Huvudregeln är att underskott från tidigare år ska dras av. Vid ägarförändringar, som innebär att bl.a. ett företag får det bestämmande inflytandet över ett underskottsföretag, inträder det en beloppsspärr. Beloppsspärren innebär att underskottsföretaget inte får dra av underskott som uppkommit före det beskattningsår då spärren inträder till den del underskotten överstiger 200 procent av utgiften för att förvärva det bestämmande inflytandet över underskottsföretaget. Bestämmelsen utgår från att ju högre köpeskillingen för aktierna i ett företag är i förhållande till värdet av underskottet, desto mer substans finns det i bolaget och behovet av en beloppsspärr blir då mindre (prop. 1993/94:50 s. 259). Syftet med bestämmelserna är att förhindra att handel sker med underskottsföretag.  </w:t>
      </w:r>
    </w:p>
    <w:p w14:paraId="7404ECCB" w14:textId="3A246A58" w:rsidR="00E16BE3" w:rsidRDefault="00E16BE3" w:rsidP="00E16BE3">
      <w:pPr>
        <w:pStyle w:val="Brdtextmedindrag"/>
      </w:pPr>
      <w:r>
        <w:lastRenderedPageBreak/>
        <w:t xml:space="preserve">Högsta förvaltningsdomstolen har i en dom den 3 juni 2021 prövat en fråga om tillämpning av </w:t>
      </w:r>
      <w:r w:rsidR="0024375B" w:rsidRPr="0024375B">
        <w:t xml:space="preserve">reglerna i 40 kap. IL och </w:t>
      </w:r>
      <w:r w:rsidR="0045078C">
        <w:t xml:space="preserve">lagen </w:t>
      </w:r>
      <w:r>
        <w:t>(1995:575)</w:t>
      </w:r>
      <w:r w:rsidR="0045078C">
        <w:t xml:space="preserve"> mot skatteflykt (skatteflyktslagen)</w:t>
      </w:r>
      <w:r>
        <w:t xml:space="preserve">. </w:t>
      </w:r>
      <w:r w:rsidR="00960E40">
        <w:t xml:space="preserve">Bakgrunden till målet är att ett underskottsföretag genom koncerninterna transaktioner hade avyttrat samtliga sina tillgångar och därefter endast hade en fordran på sitt moderbolag och en uppskjuten skattefordran hänförlig till underskott från tidigare år. Vid den efterföljande ägarförändringen skedde betalning bl.a. genom att köparen tog över betalningsansvaret för skulden till underskottsföretaget från det tidigare moderbolaget. </w:t>
      </w:r>
    </w:p>
    <w:p w14:paraId="7BFD0E3F" w14:textId="093A3647" w:rsidR="00E16BE3" w:rsidRDefault="00E16BE3" w:rsidP="00E16BE3">
      <w:pPr>
        <w:pStyle w:val="Brdtextmedindrag"/>
      </w:pPr>
      <w:r>
        <w:t xml:space="preserve">Högsta förvaltningsdomstolen har funnit att </w:t>
      </w:r>
      <w:r w:rsidR="0024375B">
        <w:t xml:space="preserve">varken </w:t>
      </w:r>
      <w:r w:rsidR="0024375B" w:rsidRPr="0024375B">
        <w:t xml:space="preserve">beloppsspärren eller </w:t>
      </w:r>
      <w:r>
        <w:t xml:space="preserve">skatteflyktslagen </w:t>
      </w:r>
      <w:r w:rsidR="0024375B">
        <w:t>kan</w:t>
      </w:r>
      <w:r>
        <w:t xml:space="preserve"> tillämp</w:t>
      </w:r>
      <w:r w:rsidR="0024375B">
        <w:t>as</w:t>
      </w:r>
      <w:r>
        <w:t xml:space="preserve"> på förfarandet.</w:t>
      </w:r>
      <w:r w:rsidRPr="00DF36B4">
        <w:t xml:space="preserve"> </w:t>
      </w:r>
      <w:r w:rsidRPr="006419B9">
        <w:t>Högsta förvaltnings</w:t>
      </w:r>
      <w:r w:rsidR="0029743F">
        <w:softHyphen/>
      </w:r>
      <w:r w:rsidRPr="006419B9">
        <w:t>domstolen konstaterar i avgörandet att det genom lagstiftning 2009 uttryckligen reglera</w:t>
      </w:r>
      <w:r w:rsidR="005456EE">
        <w:t>t</w:t>
      </w:r>
      <w:r w:rsidRPr="006419B9">
        <w:t>s en situation då utgiften för att förvärva det bestämmande inflytandet över ett s.k. skalbolag ska minskas</w:t>
      </w:r>
      <w:r w:rsidR="00285A5D">
        <w:t xml:space="preserve"> vid tillämpning av beloppsspärren</w:t>
      </w:r>
      <w:r w:rsidR="00605826">
        <w:t>.</w:t>
      </w:r>
      <w:r w:rsidRPr="006419B9">
        <w:t xml:space="preserve"> Vidare anges att den </w:t>
      </w:r>
      <w:r w:rsidR="009F4BC0">
        <w:t>i målet</w:t>
      </w:r>
      <w:r w:rsidRPr="006419B9">
        <w:t xml:space="preserve"> aktuella situationen, att ett förvärv sker genom att köparen övertar säljarens skuld till det förvärvade bolaget, inte är ovanlig och inte kan ha varit okänd för lagstiftaren. Avsikten kan därmed inte, enligt Högsta förvaltningsdomstolen, ha varit att begränsa skalbolagens rätt till underskottsavdrag i den aktuella situationen. </w:t>
      </w:r>
    </w:p>
    <w:p w14:paraId="3618734F" w14:textId="77777777" w:rsidR="00E16BE3" w:rsidRPr="00494D4E" w:rsidRDefault="00E16BE3" w:rsidP="00E16BE3">
      <w:pPr>
        <w:pStyle w:val="Brdtextmedindrag"/>
      </w:pPr>
      <w:r>
        <w:t xml:space="preserve">Följande exempel kan åskådliggöra hur beloppsspärren kan kringgås enligt nu gällande regler. </w:t>
      </w:r>
    </w:p>
    <w:p w14:paraId="630C713E" w14:textId="15B3ACED" w:rsidR="00E16BE3" w:rsidRDefault="00E16BE3" w:rsidP="00E16BE3">
      <w:pPr>
        <w:pStyle w:val="Brdtextmedindrag"/>
      </w:pPr>
      <w:r>
        <w:t xml:space="preserve">A AB äger ett underskottsföretag U AB som har ett underskott från tidigare år om 100 miljoner kronor. U AB har utöver underskottet från tidigare år även egen verksamhet och tillgångar. Genom en underprisöverlåtelse överlåter U AB sin verksamhet och sina tillgångar till ett nybildat bolag, NY AB. Efter underprisöverlåtelsen till NY AB förvärvar A AB aktierna i NY AB från U AB till ett pris om 50 miljoner kronor, vilket motsvarar värdet av tillgångarna och verksamheten. A AB betalar genom att ställa ut en fordran om 50 miljoner kronor till U AB. U AB:s tillgångar består därefter av en uppskjuten skattefordran om ca 20 miljoner kronor hänförlig till de skattemässiga underskotten från tidigare år samt en fordran på moderbolaget, A AB, om 50 miljoner kronor. </w:t>
      </w:r>
      <w:r w:rsidR="00E83F30">
        <w:t xml:space="preserve">A AB </w:t>
      </w:r>
      <w:r>
        <w:t xml:space="preserve">avyttrar </w:t>
      </w:r>
      <w:r w:rsidR="00E83F30">
        <w:t>därefter</w:t>
      </w:r>
      <w:r>
        <w:t xml:space="preserve"> U AB till X AB för ett pris om 60 miljoner kronor vilket motsvarar värdet på fordran på A AB samt en del av den uppskjutna skattefordran. X AB betalar för U AB genom en kontant betalning för premien om 10 miljoner kronor, hänförlig till underskottet från tidigare år, till A AB samt genom att lösa ut A AB:s skuld till U AB. </w:t>
      </w:r>
      <w:r w:rsidDel="00116ED9">
        <w:t xml:space="preserve">Genom betalningen tillförs U AB kontanta medel om 50 miljoner kronor. </w:t>
      </w:r>
    </w:p>
    <w:p w14:paraId="6F6145AA" w14:textId="374E4E7D" w:rsidR="00E16BE3" w:rsidRDefault="00E16BE3" w:rsidP="00E16BE3">
      <w:pPr>
        <w:pStyle w:val="Brdtextmedindrag"/>
      </w:pPr>
      <w:r>
        <w:t xml:space="preserve">Beloppsspärren blir inte aktuell vid denna ägarförändring eftersom underskottet </w:t>
      </w:r>
      <w:r w:rsidR="00693C25">
        <w:t xml:space="preserve">ryms inom beloppsspärren, dvs. </w:t>
      </w:r>
      <w:r>
        <w:t xml:space="preserve">200 procent av utgiften för att förvärva U AB. Begränsningsreglerna i 40 kap. 15 a och 16 §§ aktualiseras inte heller då underskottsföretaget inte har mottagit något kapitaltillskott före eller i samband med ägarförändringen. </w:t>
      </w:r>
    </w:p>
    <w:p w14:paraId="3B815D08" w14:textId="276C188D" w:rsidR="003046C4" w:rsidRDefault="00E16BE3" w:rsidP="003046C4">
      <w:pPr>
        <w:pStyle w:val="Brdtextmedindrag"/>
      </w:pPr>
      <w:r>
        <w:t>Syftet med beloppsspärren är framförallt att motverka handel med underskott</w:t>
      </w:r>
      <w:r w:rsidR="007343C7">
        <w:t>sföretag</w:t>
      </w:r>
      <w:r>
        <w:t xml:space="preserve">. </w:t>
      </w:r>
      <w:bookmarkStart w:id="9" w:name="_Hlk73681264"/>
      <w:r w:rsidRPr="006419B9">
        <w:t>Regeringen konstaterar att en konsekvens av Högsta förvaltnings</w:t>
      </w:r>
      <w:r w:rsidRPr="006419B9">
        <w:softHyphen/>
        <w:t>domstolens avgörande är att handel med underskotts</w:t>
      </w:r>
      <w:r w:rsidRPr="006419B9">
        <w:softHyphen/>
        <w:t>företag i vissa fall kan ske utan att belopps</w:t>
      </w:r>
      <w:r w:rsidRPr="006419B9">
        <w:softHyphen/>
        <w:t>spärren aktualiseras. Detta beror på att</w:t>
      </w:r>
      <w:r w:rsidRPr="006419B9" w:rsidDel="0078761A">
        <w:t xml:space="preserve"> </w:t>
      </w:r>
      <w:r w:rsidRPr="006419B9">
        <w:t xml:space="preserve">underskottsföretagets värde inför försäljningen </w:t>
      </w:r>
      <w:r w:rsidR="00AF4BED">
        <w:t xml:space="preserve">kan </w:t>
      </w:r>
      <w:r w:rsidRPr="006419B9">
        <w:t xml:space="preserve">anpassas till underskottens storlek och beloppsspärrens utformning på annat sätt än genom att det lämnas kapitaltillskott till underskottsföretaget, och att det </w:t>
      </w:r>
      <w:r w:rsidRPr="006419B9">
        <w:lastRenderedPageBreak/>
        <w:t xml:space="preserve">aktuella förfarandet inte </w:t>
      </w:r>
      <w:r w:rsidR="00C75BBE">
        <w:t xml:space="preserve">har </w:t>
      </w:r>
      <w:r w:rsidRPr="006419B9">
        <w:t>bedöm</w:t>
      </w:r>
      <w:r w:rsidR="00C75BBE">
        <w:t>t</w:t>
      </w:r>
      <w:r w:rsidRPr="006419B9">
        <w:t>s strida mot lagstiftningens syfte. Detta trots att skatteförmånen, dvs. underskotten från tidigare år, framstår som det övervägande skälet till att transaktionen har ägt rum.</w:t>
      </w:r>
      <w:r>
        <w:t xml:space="preserve"> </w:t>
      </w:r>
      <w:bookmarkEnd w:id="9"/>
    </w:p>
    <w:p w14:paraId="284190A6" w14:textId="7BF54449" w:rsidR="003046C4" w:rsidRPr="00812C67" w:rsidRDefault="00113B05" w:rsidP="003046C4">
      <w:pPr>
        <w:pStyle w:val="Brdtextmedindrag"/>
      </w:pPr>
      <w:r>
        <w:t>Högsta förvaltningsdomstolens a</w:t>
      </w:r>
      <w:r w:rsidR="000C08AE" w:rsidRPr="000C08AE">
        <w:t>vgörande visar på en brist i lagstiftningen</w:t>
      </w:r>
      <w:r w:rsidR="00D6094E">
        <w:t>. Enligt regeringens bedömning är</w:t>
      </w:r>
      <w:r w:rsidR="000C08AE" w:rsidRPr="000C08AE">
        <w:t xml:space="preserve"> de tillämpliga reglerna för snävt avgränsade för att uppnå sitt syfte, nämligen att förhindra handel med underskott</w:t>
      </w:r>
      <w:r w:rsidR="007343C7">
        <w:t>sföretag</w:t>
      </w:r>
      <w:r w:rsidR="000C08AE" w:rsidRPr="000C08AE">
        <w:t xml:space="preserve">. </w:t>
      </w:r>
      <w:r w:rsidR="00D334C3">
        <w:t xml:space="preserve">Därför finns det ett behov av att införa en särskild </w:t>
      </w:r>
      <w:r w:rsidR="00D334C3" w:rsidRPr="00812C67">
        <w:t xml:space="preserve">begränsningsregel, som säkerställer att beloppsspärren inte kan kringgås. </w:t>
      </w:r>
      <w:r w:rsidR="00334D11" w:rsidRPr="00812C67">
        <w:t xml:space="preserve">De fulla effekterna av rättsläget är svåra att överblicka men det föreligger en </w:t>
      </w:r>
      <w:r w:rsidR="00604947" w:rsidRPr="00812C67">
        <w:t xml:space="preserve">stor </w:t>
      </w:r>
      <w:r w:rsidR="00334D11" w:rsidRPr="00812C67">
        <w:t xml:space="preserve">risk för ett </w:t>
      </w:r>
      <w:r w:rsidR="00A114AE" w:rsidRPr="00812C67">
        <w:t>betydande</w:t>
      </w:r>
      <w:r w:rsidR="00334D11" w:rsidRPr="00812C67">
        <w:t xml:space="preserve"> skattebortfall. </w:t>
      </w:r>
      <w:r w:rsidR="003046C4" w:rsidRPr="00812C67">
        <w:t>D</w:t>
      </w:r>
      <w:r w:rsidR="00334D11" w:rsidRPr="00812C67">
        <w:t xml:space="preserve">essa </w:t>
      </w:r>
      <w:r w:rsidR="003046C4" w:rsidRPr="00812C67">
        <w:t>omständighet</w:t>
      </w:r>
      <w:r w:rsidR="00334D11" w:rsidRPr="00812C67">
        <w:t>er</w:t>
      </w:r>
      <w:r w:rsidR="003046C4" w:rsidRPr="00812C67">
        <w:t xml:space="preserve"> utgör enligt regeringens bedömning särskilda skäl för att tillämpa det kommande förslaget från och med dagen efter överlämnandet av denna skrivelse.</w:t>
      </w:r>
      <w:r w:rsidR="00CA7155" w:rsidRPr="00812C67">
        <w:t xml:space="preserve"> </w:t>
      </w:r>
    </w:p>
    <w:p w14:paraId="2084B1BF" w14:textId="073E6495" w:rsidR="00747B2C" w:rsidRDefault="00E16BE3" w:rsidP="00EF2E17">
      <w:pPr>
        <w:pStyle w:val="Brdtextmedindrag"/>
      </w:pPr>
      <w:r w:rsidRPr="00812C67">
        <w:t xml:space="preserve">Det förslag som regeringen avser att återkomma </w:t>
      </w:r>
      <w:r w:rsidR="00CA0952" w:rsidRPr="00812C67">
        <w:t>till riksdagen</w:t>
      </w:r>
      <w:r w:rsidRPr="00812C67">
        <w:t xml:space="preserve"> med är att det införs en särskild begränsningsregel</w:t>
      </w:r>
      <w:r>
        <w:t xml:space="preserve"> som innebär att möjligheten att utnyttja tidigare års underskott </w:t>
      </w:r>
      <w:r w:rsidR="000F2B6D">
        <w:t xml:space="preserve">upphör </w:t>
      </w:r>
      <w:r>
        <w:t>efter en ägarförändring</w:t>
      </w:r>
      <w:r w:rsidR="000F2B6D">
        <w:t>,</w:t>
      </w:r>
      <w:r>
        <w:t xml:space="preserve"> om underskotte</w:t>
      </w:r>
      <w:r w:rsidR="0004227C">
        <w:t>n</w:t>
      </w:r>
      <w:r>
        <w:t xml:space="preserve"> med hänsyn till omständigheterna kan antas ha utgjort det övervägande skälet till att ägarförändringen har skett. </w:t>
      </w:r>
      <w:r w:rsidR="00747B2C">
        <w:t xml:space="preserve">Vid bedömningen </w:t>
      </w:r>
      <w:r w:rsidR="00EE6529">
        <w:t>ska</w:t>
      </w:r>
      <w:r w:rsidR="00747B2C">
        <w:t xml:space="preserve"> </w:t>
      </w:r>
      <w:r>
        <w:t xml:space="preserve">det särskilt </w:t>
      </w:r>
      <w:r w:rsidR="00747B2C">
        <w:t xml:space="preserve">beaktas </w:t>
      </w:r>
      <w:r w:rsidR="00EC1252" w:rsidRPr="00EC1252">
        <w:t>om förvärvaren genom ägarförändringen har erhållit andra tillgångar eller rättigheter än kontanter och fordringar på företag som ingick i samma koncern som underskottsföretaget före ägarförändringen, eller erhållit något företag som bedriver rörelse</w:t>
      </w:r>
      <w:r w:rsidR="00747B2C">
        <w:t>.</w:t>
      </w:r>
    </w:p>
    <w:p w14:paraId="7B16A13C" w14:textId="77777777" w:rsidR="00E16BE3" w:rsidRDefault="00E16BE3" w:rsidP="00E16BE3">
      <w:pPr>
        <w:pStyle w:val="Rubrik1"/>
      </w:pPr>
      <w:bookmarkStart w:id="10" w:name="_Toc74157411"/>
      <w:r>
        <w:t>Ikraftträdandebestämmelser</w:t>
      </w:r>
      <w:bookmarkEnd w:id="10"/>
    </w:p>
    <w:p w14:paraId="2E348497" w14:textId="512B68F4" w:rsidR="00E16BE3" w:rsidRDefault="004C4B39" w:rsidP="00E16BE3">
      <w:pPr>
        <w:pStyle w:val="Brdtext"/>
      </w:pPr>
      <w:r>
        <w:t>Att kringgå beloppsspärren genom det förfarande som beskrivs i denna skrivelse</w:t>
      </w:r>
      <w:r w:rsidR="00E16BE3">
        <w:t xml:space="preserve"> ger effekter som inte bör godtas. Det är nödvändigt att vidta åtgärder för att förhindra ett kringgående av regelverket. </w:t>
      </w:r>
      <w:r w:rsidR="00604947" w:rsidRPr="00547B3E">
        <w:t>Förfarande</w:t>
      </w:r>
      <w:r w:rsidR="006567C5">
        <w:t>n</w:t>
      </w:r>
      <w:r w:rsidR="00604947" w:rsidRPr="00547B3E">
        <w:t xml:space="preserve"> </w:t>
      </w:r>
      <w:r w:rsidR="00E16BE3" w:rsidRPr="00547B3E">
        <w:t xml:space="preserve">som innebär att beloppsspärren kringgås medför </w:t>
      </w:r>
      <w:r w:rsidR="00604947" w:rsidRPr="00547B3E">
        <w:t xml:space="preserve">stor </w:t>
      </w:r>
      <w:r w:rsidR="00E16BE3" w:rsidRPr="00547B3E">
        <w:t>risk för</w:t>
      </w:r>
      <w:r w:rsidR="00604947" w:rsidRPr="00547B3E">
        <w:t xml:space="preserve"> ett</w:t>
      </w:r>
      <w:r w:rsidR="00E16BE3" w:rsidRPr="00547B3E">
        <w:t xml:space="preserve"> betydande skattebortfall.</w:t>
      </w:r>
      <w:r w:rsidR="00E16BE3">
        <w:t xml:space="preserve"> Efter Högsta </w:t>
      </w:r>
      <w:r w:rsidR="00CA1182">
        <w:t>f</w:t>
      </w:r>
      <w:r w:rsidR="00E16BE3">
        <w:t>örvaltnings</w:t>
      </w:r>
      <w:r w:rsidR="00E16BE3">
        <w:softHyphen/>
        <w:t xml:space="preserve">domstolens avgörande den 3 juni 2021 kan sådana förfaranden antas öka. </w:t>
      </w:r>
      <w:r w:rsidR="006E5938">
        <w:t xml:space="preserve">Det finns </w:t>
      </w:r>
      <w:r w:rsidR="00604947">
        <w:t xml:space="preserve">således </w:t>
      </w:r>
      <w:r w:rsidR="006E5938" w:rsidRPr="00547B3E">
        <w:t>ä</w:t>
      </w:r>
      <w:r w:rsidR="00E16BE3" w:rsidRPr="00547B3E">
        <w:t xml:space="preserve">ven </w:t>
      </w:r>
      <w:r w:rsidR="00604947" w:rsidRPr="00547B3E">
        <w:t xml:space="preserve">stor </w:t>
      </w:r>
      <w:r w:rsidR="006E5938" w:rsidRPr="00547B3E">
        <w:t>risk</w:t>
      </w:r>
      <w:r w:rsidR="00E16BE3" w:rsidRPr="00547B3E">
        <w:t xml:space="preserve"> för </w:t>
      </w:r>
      <w:r w:rsidR="00604947" w:rsidRPr="00547B3E">
        <w:t xml:space="preserve">betydande </w:t>
      </w:r>
      <w:r w:rsidR="00E16BE3" w:rsidRPr="00547B3E">
        <w:t>framtid</w:t>
      </w:r>
      <w:r w:rsidR="006E5938" w:rsidRPr="00547B3E">
        <w:t>a</w:t>
      </w:r>
      <w:r w:rsidR="00E16BE3" w:rsidRPr="00547B3E">
        <w:t xml:space="preserve"> skattebortfall.</w:t>
      </w:r>
      <w:r w:rsidR="00E16BE3">
        <w:t xml:space="preserve"> Det föreligger därför enligt regeringens mening särskilda skäl för att tillämpa undantagsbestämmelsen i 2 kap. 10</w:t>
      </w:r>
      <w:r w:rsidR="00CC3B98">
        <w:t> </w:t>
      </w:r>
      <w:r w:rsidR="00E16BE3">
        <w:t xml:space="preserve">§ andra stycket regeringsformen. </w:t>
      </w:r>
    </w:p>
    <w:p w14:paraId="545A5BA0" w14:textId="6F415E9E" w:rsidR="00CA3E39" w:rsidRDefault="00E16BE3" w:rsidP="00E16BE3">
      <w:pPr>
        <w:pStyle w:val="Brdtextmedindrag"/>
      </w:pPr>
      <w:r>
        <w:t xml:space="preserve">De kommande regeländringarna föreslås tillämpas vid ägarförändringar som sker från och med dagen efter dagen </w:t>
      </w:r>
      <w:r w:rsidR="007D580D">
        <w:t xml:space="preserve">för </w:t>
      </w:r>
      <w:r>
        <w:t xml:space="preserve">överlämnandet av denna skrivelse till riksdagen. Regeringen kommer att överlämna skrivelsen till riksdagen den </w:t>
      </w:r>
      <w:r w:rsidRPr="009B2468">
        <w:t xml:space="preserve">10 </w:t>
      </w:r>
      <w:r>
        <w:t xml:space="preserve">juni 2021. De nya reglerna tillämpas således från och med den </w:t>
      </w:r>
      <w:r w:rsidRPr="009B2468">
        <w:t>11</w:t>
      </w:r>
      <w:r>
        <w:t xml:space="preserve"> juni 2021. </w:t>
      </w:r>
    </w:p>
    <w:p w14:paraId="46EABD74" w14:textId="2109E0B5" w:rsidR="00DB62B9" w:rsidRPr="00E16BE3" w:rsidRDefault="00DB62B9" w:rsidP="00E16BE3">
      <w:pPr>
        <w:pStyle w:val="Brdtextmedindrag"/>
        <w:ind w:firstLine="0"/>
        <w:sectPr w:rsidR="00DB62B9" w:rsidRPr="00E16BE3"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bookmarkStart w:id="11" w:name="_Toc337537303"/>
      <w:bookmarkEnd w:id="11"/>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4B0FC748" w14:textId="4BE68CE8" w:rsidR="00126A6C" w:rsidRDefault="001C48F7" w:rsidP="00757C2B">
          <w:pPr>
            <w:pStyle w:val="Proprubrik"/>
            <w:spacing w:after="190"/>
          </w:pPr>
          <w:r>
            <w:t>Finansdepartementet</w:t>
          </w:r>
        </w:p>
      </w:sdtContent>
    </w:sdt>
    <w:p w14:paraId="375CF298" w14:textId="3B698BA1" w:rsidR="00126A6C" w:rsidRDefault="00757C2B" w:rsidP="000641A6">
      <w:pPr>
        <w:pStyle w:val="Proputdrag"/>
      </w:pPr>
      <w:r>
        <w:t xml:space="preserve">Utdrag ur protokoll vid regeringssammanträde </w:t>
      </w:r>
      <w:sdt>
        <w:sdtPr>
          <w:alias w:val="Datum"/>
          <w:tag w:val="Datum"/>
          <w:id w:val="1508867760"/>
          <w:date w:fullDate="2021-06-10T00:00:00Z">
            <w:dateFormat w:val="'den' d MMMM yyyy"/>
            <w:lid w:val="sv-SE"/>
            <w:storeMappedDataAs w:val="dateTime"/>
            <w:calendar w:val="gregorian"/>
          </w:date>
        </w:sdtPr>
        <w:sdtEndPr/>
        <w:sdtContent>
          <w:r>
            <w:t>den 10 juni 2021</w:t>
          </w:r>
        </w:sdtContent>
      </w:sdt>
    </w:p>
    <w:p w14:paraId="03D3781B" w14:textId="77777777" w:rsidR="00126A6C" w:rsidRDefault="000E5392" w:rsidP="000641A6">
      <w:pPr>
        <w:pStyle w:val="Brdtext"/>
        <w:jc w:val="left"/>
      </w:pPr>
    </w:p>
    <w:p w14:paraId="62B350D7" w14:textId="40C7BC6E" w:rsidR="00126A6C" w:rsidRDefault="00757C2B"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7A066F">
            <w:t>statsminister Löfven, ordförande, och statsråden  Johansson, Baylan, Hultqvist, Andersson, Damberg, Shekarabi, Ygeman, Linde, Ekström, Eneroth, Dahlgren, Nilsson, Ernkrans, Lindhagen, Lind, Nordmark, Micko, Stenevi, Olsson Fridh</w:t>
          </w:r>
        </w:sdtContent>
      </w:sdt>
    </w:p>
    <w:p w14:paraId="14312851" w14:textId="77777777" w:rsidR="00126A6C" w:rsidRDefault="000E5392" w:rsidP="000641A6">
      <w:pPr>
        <w:pStyle w:val="Brdtext"/>
        <w:jc w:val="left"/>
      </w:pPr>
    </w:p>
    <w:p w14:paraId="3CE46798" w14:textId="15E1B3B8" w:rsidR="00126A6C" w:rsidRDefault="00757C2B" w:rsidP="000641A6">
      <w:pPr>
        <w:pStyle w:val="Brdtext"/>
        <w:jc w:val="left"/>
      </w:pPr>
      <w:r>
        <w:t xml:space="preserve">Föredragande: statsrådet </w:t>
      </w:r>
      <w:sdt>
        <w:sdtPr>
          <w:alias w:val="Foredragande"/>
          <w:tag w:val="Foredragande"/>
          <w:id w:val="-1423715855"/>
          <w:text w:multiLine="1"/>
        </w:sdtPr>
        <w:sdtEndPr/>
        <w:sdtContent>
          <w:r>
            <w:t>Andersson</w:t>
          </w:r>
        </w:sdtContent>
      </w:sdt>
    </w:p>
    <w:p w14:paraId="21670697" w14:textId="77777777" w:rsidR="00126A6C" w:rsidRPr="00827386" w:rsidRDefault="000E5392" w:rsidP="000641A6">
      <w:pPr>
        <w:pStyle w:val="Brdtext"/>
        <w:jc w:val="left"/>
        <w:rPr>
          <w:szCs w:val="21"/>
        </w:rPr>
      </w:pPr>
    </w:p>
    <w:p w14:paraId="08749691" w14:textId="77777777" w:rsidR="00126A6C" w:rsidRPr="008B7E85" w:rsidRDefault="00757C2B" w:rsidP="0044419F">
      <w:pPr>
        <w:pStyle w:val="Slutstreck"/>
      </w:pPr>
      <w:r w:rsidRPr="008B7E85">
        <w:t>                    </w:t>
      </w:r>
    </w:p>
    <w:p w14:paraId="7BC0E5A1" w14:textId="77777777" w:rsidR="00126A6C" w:rsidRPr="006E102E" w:rsidRDefault="000E5392" w:rsidP="000641A6">
      <w:pPr>
        <w:pStyle w:val="Brdtext"/>
        <w:jc w:val="left"/>
        <w:rPr>
          <w:sz w:val="18"/>
          <w:szCs w:val="18"/>
        </w:rPr>
      </w:pPr>
    </w:p>
    <w:p w14:paraId="32365118" w14:textId="77777777" w:rsidR="00126A6C" w:rsidRDefault="000E5392" w:rsidP="000641A6">
      <w:pPr>
        <w:pStyle w:val="Brdtext"/>
        <w:jc w:val="left"/>
      </w:pPr>
    </w:p>
    <w:p w14:paraId="68D1C614" w14:textId="151968D8" w:rsidR="00126A6C" w:rsidRDefault="00757C2B" w:rsidP="000641A6">
      <w:pPr>
        <w:pStyle w:val="Brdtext"/>
        <w:jc w:val="left"/>
      </w:pPr>
      <w:r>
        <w:t>Regeringen beslutar skrivelse</w:t>
      </w:r>
      <w:r w:rsidRPr="004C0F53">
        <w:t xml:space="preserve"> </w:t>
      </w:r>
      <w:r>
        <w:t xml:space="preserve">2020/21:212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rsidR="001C48F7">
            <w:t>Meddelande om kommande förslag om begränsning av avdragsrätten för underskott från tidigare år</w:t>
          </w:r>
        </w:sdtContent>
      </w:sdt>
    </w:p>
    <w:p w14:paraId="52A8EE97" w14:textId="77777777" w:rsidR="00126A6C" w:rsidRDefault="000E5392" w:rsidP="000641A6">
      <w:pPr>
        <w:pStyle w:val="Brdtext"/>
      </w:pPr>
    </w:p>
    <w:p w14:paraId="04327535" w14:textId="77777777" w:rsidR="00DB62B9" w:rsidRPr="00152749" w:rsidRDefault="00DB62B9" w:rsidP="00152749">
      <w:pPr>
        <w:pStyle w:val="Brdtextmedindrag"/>
      </w:pPr>
    </w:p>
    <w:sectPr w:rsidR="00DB62B9" w:rsidRPr="00152749" w:rsidSect="00155500">
      <w:headerReference w:type="even" r:id="rId21"/>
      <w:headerReference w:type="default" r:id="rId22"/>
      <w:footerReference w:type="even" r:id="rId23"/>
      <w:footerReference w:type="default" r:id="rId24"/>
      <w:headerReference w:type="first" r:id="rId25"/>
      <w:footerReference w:type="first" r:id="rId26"/>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3C46B991" w14:textId="77777777" w:rsidR="00DF49C5" w:rsidRDefault="00DF49C5" w:rsidP="00F8009C">
      <w:r>
        <w:separator/>
      </w:r>
    </w:p>
  </w:endnote>
  <w:endnote w:type="continuationSeparator" w:id="0">
    <w:p w14:paraId="290F86C6" w14:textId="77777777" w:rsidR="00DF49C5" w:rsidRDefault="00DF49C5" w:rsidP="00F8009C">
      <w:r>
        <w:continuationSeparator/>
      </w:r>
    </w:p>
  </w:endnote>
  <w:endnote w:type="continuationNotice" w:id="1">
    <w:p w14:paraId="75119CCA" w14:textId="77777777" w:rsidR="00DF49C5" w:rsidRDefault="00DF49C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E90477" w14:textId="77777777" w:rsidR="00244011" w:rsidRDefault="00244011" w:rsidP="009C2B67">
    <w:pPr>
      <w:pStyle w:val="Brdtext"/>
    </w:pPr>
    <w:r>
      <w:rPr>
        <w:noProof/>
        <w:lang w:eastAsia="sv-SE"/>
      </w:rPr>
      <mc:AlternateContent>
        <mc:Choice Requires="wps">
          <w:drawing>
            <wp:anchor distT="0" distB="0" distL="0" distR="0" simplePos="0" relativeHeight="2516613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9AE4C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UWjRjgIAAJA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AL&#10;zqyo6YmWqkW/oftPIjuNC1MCPTqCYfsZWnrl4TzQYSy61b6OfyqHkZ143u25pWBM0uHZeX46IYsk&#10;Uz7OL8aJ++zg7HzALwpqFhcF9/R0iVGxvQ1IFyHoAIm5ApiqvKmMSZsoF3VlPNsKemiD6Yrk8QfK&#10;WNYU/Pz0bJQCW4juXWRjYxiVBNOni4V3BaYV7oyKGGO/KU2EpTpfyS2kVHafP6EjSlOqtzj2+MOt&#10;3uLc1UEeKTNY3DvXlQWfqk8ddqCs/DFQpjs8EX5Ud1xiu2qTUsbD+6+g3JEsPHRtFZy8qejxbkXA&#10;B+Gpj+i9aTbgPX20ASIf+hVna/C/XjuPeJI3WTlrqC8LHn5uhFecma+WhH+RT6KMMG0mZx9JR8wf&#10;W1bHFrupr4AUkdMUcjItIx7NsNQe6icaIYuYlUzCSspdcByWV9hNCxpBUi0WCUSt6wTe2kcnY+jI&#10;cpTmsn0S3vX6RRL+HQwdLKYvZNxho2dwiw2SFJPGI88dqz3/1PZJ+v2IinPleJ9Qh0E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DlFo0Y4CAACQ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09AE4C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82F7D2" w14:textId="77777777" w:rsidR="00244011" w:rsidRDefault="00244011" w:rsidP="00EE1584">
    <w:pPr>
      <w:pStyle w:val="Brdtext"/>
    </w:pPr>
    <w:r>
      <w:rPr>
        <w:noProof/>
        <w:lang w:eastAsia="sv-SE"/>
      </w:rPr>
      <mc:AlternateContent>
        <mc:Choice Requires="wps">
          <w:drawing>
            <wp:anchor distT="0" distB="0" distL="0" distR="0" simplePos="0" relativeHeight="251653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5DC21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4F6jjQIAAJE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rx&#10;dqBHsxpv9CTa4DYoII/0NNZPgVpY4EL72bSADuceh7HqVro6/lEPgR2RdntyEYxwHJ6d55NTWDhM&#10;+Ti/GCfys4OzdT58EaYmcVFQh7dLlLLtnQ+4CKADJObyRlXlbaVU2kS9iGvlyJbhpVVIV4THHyil&#10;SVPQ88nZKAXWJrp3kZWOYURSTJ8uFt4VmFZhp0TEKP1NSDCW6nwlN+Nc6H3+hI4oiVRvcezxh1u9&#10;xbmrAx4ps9Fh71xX2rhUfWqxA2Xlj4Ey2eFB+FHdcRnaZZukMhnef2nKHWThTNdX3vLbCo93x3x4&#10;ZA6NhPfGcAgP+EhlQL7pV5Ssjfv12nnEQ9+wUtKgMQvqf26YE5SorxrKv8hPo4xC2pyefYSOiDu2&#10;LI8telNfGygixxiyPC0jPqhhKZ2pnzFD5jErTExz5C5oGJbXoRsXmEFczOcJhN61LNzpheUxdGQ5&#10;SvOpfWbO9voNEP69GVqYTV/IuMNGT2/nmwApJo1HnjtWe/7R90n6/YyKg+V4n1CHSTr7DQ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EPgXqO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185DC21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FD0CBA" w14:textId="77777777" w:rsidR="00244011" w:rsidRDefault="00244011" w:rsidP="00EE1584">
    <w:pPr>
      <w:pStyle w:val="Brdtext"/>
    </w:pPr>
    <w:r>
      <w:rPr>
        <w:noProof/>
        <w:lang w:eastAsia="sv-SE"/>
      </w:rPr>
      <mc:AlternateContent>
        <mc:Choice Requires="wps">
          <w:drawing>
            <wp:anchor distT="0" distB="0" distL="0" distR="0" simplePos="0" relativeHeight="251654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17ECF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sybhjgIAAJA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olGa1WjRk2iD2+D+eWSnsX4K0KMFLLSfTYsuD+ceh7HoVro6/lEOgR087/bcIhjhODw7z08nsHCY&#10;8nF+MU7cZwdn63z4IkxN4qKgDq1LjLLtrQ+4CKADJObyRlXlTaVU2kS5iCvlyJah0SqkK8LjD5TS&#10;pCno+enZKAXWJrp3kZWOYUQSTJ8uFt4VmFZhp0TEKP1NSBCW6nwlN+Nc6H3+hI4oiVRvcezxh1u9&#10;xbmrAx4ps9Fh71xX2rhUfXphB8rKHwNlssOD8KO64zK0yzYpZTL0f2nKHWThTPesvOU3FZp3y3x4&#10;YA7vCP3GbAj3+EhlQL7pV5Ssjfv12nnEQ96wUtLgXRbU/9wwJyhRXzWEf5FPooxC2kzOPkJHxB1b&#10;lscWvamvDBSRYwpZnpYRH9SwlM7Uzxghi5gVJqY5chc0DMur0E0LjCAuFosEwtO1LNzqR8tj6Mhy&#10;lOZT+8yc7fUbIPw7M7xgNn0h4w4bPb1dbAKkmDQeee5Y7fnHs0/S70dUnCvH+4Q6DNL5b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GsybhjgIAAJA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717ECF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221564" w14:textId="77777777" w:rsidR="00244011" w:rsidRDefault="00244011" w:rsidP="009C2B67">
    <w:pPr>
      <w:pStyle w:val="Brdtext"/>
    </w:pPr>
    <w:r>
      <w:rPr>
        <w:noProof/>
        <w:lang w:eastAsia="sv-SE"/>
      </w:rPr>
      <mc:AlternateContent>
        <mc:Choice Requires="wps">
          <w:drawing>
            <wp:anchor distT="0" distB="0" distL="0" distR="0" simplePos="0" relativeHeight="2516623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8FE28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8uj2jgIAAJE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aUaFbjjR5FG9waBUwiPY31U6AWFrjQfjEtoMO5x2GsupWujn/UQ2AH0dsduQhGOA5PTvPjCSwc&#10;pnycn48T+dne2TofvgpTk7goqMPbJUrZ5tYHXATQARJzeaOq8qZSKm2iXsSVcmTD8NIqpCvC4w+U&#10;0qQp6OnxySgF1ia6d5GVjmFEUkyfLhbeFZhWYatExCj9XUgwlup8IzfjXOhd/oSOKIlU73Hs8ftb&#10;vce5qwMeKbPRYedcV9q4VH1qsT1l5c+BMtnhQfhB3XEZ2mWbpHI2vP/SlFvIwpmur7zlNxUe75b5&#10;8MAcGgnvjeEQ7vGRyoB8068oWRn3+63ziIe+YaWkQWMW1P9aMycoUd80lH+eT6KMQtpMTs6gI+IO&#10;LctDi17XVwaKyDGGLE/LiA9qWEpn6ifMkHnMChPTHLkLGoblVejGBWYQF/N5AqF3LQu3emF5DB1Z&#10;jtJ8bJ+Ys71+A4R/Z4YWZtNXMu6w0dPb+TpAiknjkeeO1Z5/9H2Sfj+j4mA53CfUfpLOXg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ePLo9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598FE28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0BFD41F" w14:textId="77777777" w:rsidR="00244011" w:rsidRDefault="00244011" w:rsidP="00EE1584">
    <w:pPr>
      <w:pStyle w:val="Brdtext"/>
    </w:pPr>
    <w:r>
      <w:rPr>
        <w:noProof/>
        <w:lang w:eastAsia="sv-SE"/>
      </w:rPr>
      <mc:AlternateContent>
        <mc:Choice Requires="wps">
          <w:drawing>
            <wp:anchor distT="0" distB="0" distL="0" distR="0" simplePos="0" relativeHeight="2516551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2A7FE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LiEPjgIAAJE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V4&#10;u2NKNKvxRk+iDW6NAvJIT2P9BKhHC1xov5gW0OHc4zBW3UpXxz/qIbCD6O2OXAQjHIenZ/nxCSwc&#10;pnycX4wT+dne2TofvgpTk7goqMPbJUrZ5tYHXATQARJzeaOq8qZSKm2iXsSVcmTD8NIqpCvC4w+U&#10;0qQp6Nnx6SgF1ia6d5GVjmFEUkyfLhbeFZhWYatExCj9XUgwlup8IzfjXOhd/oSOKIlU73Hs8ftb&#10;vce5qwMeKbPRYedcV9q4VH1qsT1l5c+BMtnhQfhB3XEZ2kWbpHI+vP/ClFvIwpmur7zlNxUe75b5&#10;8MAcGgnvjeEQ7vGRyoB8068oWRn3+63ziIe+YaWkQWMW1P9aMycoUd80lH+Rn0QZhbQ5Of0MHRF3&#10;aFkcWvS6vjJQRI4xZHlaRnxQw1I6Uz9jhsxjVpiY5shd0DAsr0I3LjCDuJjPEwi9a1m41Y+Wx9CR&#10;5SjNp/aZOdvrN0D4d2ZoYTZ5JeMOGz29na8DpJg0HnnuWO35R98n6fczKg6Ww31C7Sfp7AU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yLiEP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92A7FE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5EC0F1" w14:textId="77777777" w:rsidR="00244011" w:rsidRDefault="00244011" w:rsidP="00EE1584">
    <w:pPr>
      <w:pStyle w:val="Brdtext"/>
    </w:pPr>
    <w:r>
      <w:rPr>
        <w:noProof/>
        <w:lang w:eastAsia="sv-SE"/>
      </w:rPr>
      <mc:AlternateContent>
        <mc:Choice Requires="wps">
          <w:drawing>
            <wp:anchor distT="0" distB="0" distL="0" distR="0" simplePos="0" relativeHeight="2516561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E9498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faV0jAIAAJE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YnY5&#10;JZrVmNGTaIPboIE80tNYPwXq0QIX2s+mBXQ49ziMXbfS1fGPfgjsIHq3JxfBCMfh+UV+egYLhykf&#10;55NxIj87OFvnwxdhahIXBXWYXaKUbW99QCGADpCYyxtVlTeVUmkT9SKulCNbhkmrkEqExx8opUlT&#10;0IvT81EKrE107yIrHcOIpJg+XWy8azCtwk6JiFH6m5BgLPX5Sm7GudD7/AkdURKp3uLY4w9VvcW5&#10;6wMeKbPRYe9cV9q41H26YgfKyh8DZbLDg/CjvuMytMs2SWUyzH9pyh1k4Ux3r7zlNxWGd8t8eGAO&#10;FwnzxuMQ7vGRyoB8068oWRv367XziIe+YaWkwcUsqP+5YU5Qor5qKH+Sn0UZhbQ5O/8IHRF3bFke&#10;W/SmvjJQBMSN6tIy4oMaltKZ+hlvyCJmhYlpjtwFDcPyKnTPBd4gLhaLBMLdtSzc6kfLY+jIcpTm&#10;U/vMnO31GyD8OzNcYTZ9IeMOGz29XWwCpJg0HnnuWO35x71P0u/fqPiwHO8T6vCSzn8DAAD//wMA&#10;UEsDBBQABgAIAAAAIQDv05ii4QAAAA0BAAAPAAAAZHJzL2Rvd25yZXYueG1sTI/BTsMwEETvSPyD&#10;tUjcqNMoNFGIUwGCA5WqihaJqxsvcUS8jmKnDX/P9gTHnRnNvqnWs+vFCcfQeVKwXCQgkBpvOmoV&#10;fBxe7woQIWoyuveECn4wwLq+vqp0afyZ3vG0j63gEgqlVmBjHEopQ2PR6bDwAxJ7X350OvI5ttKM&#10;+szlrpdpkqyk0x3xB6sHfLbYfO8np+CwfTKTNLN5e2m2mx1+yo3Ndkrd3syPDyAizvEvDBd8Roea&#10;mY5+IhNEryAvVrwlspGm6T0IjhR5loE4XqRsmYOsK/l/Rf0LAAD//wMAUEsBAi0AFAAGAAgAAAAh&#10;ALaDOJL+AAAA4QEAABMAAAAAAAAAAAAAAAAAAAAAAFtDb250ZW50X1R5cGVzXS54bWxQSwECLQAU&#10;AAYACAAAACEAOP0h/9YAAACUAQAACwAAAAAAAAAAAAAAAAAvAQAAX3JlbHMvLnJlbHNQSwECLQAU&#10;AAYACAAAACEA+n2ldIwCAACRBQAADgAAAAAAAAAAAAAAAAAuAgAAZHJzL2Uyb0RvYy54bWxQSwEC&#10;LQAUAAYACAAAACEA79OYouEAAAANAQAADwAAAAAAAAAAAAAAAADmBAAAZHJzL2Rvd25yZXYueG1s&#10;UEsFBgAAAAAEAAQA8wAAAPQFAAAAAA==&#10;" o:allowoverlap="f" fillcolor="white [3201]" stroked="f" strokeweight=".5pt">
              <v:textbox style="mso-fit-shape-to-text:t">
                <w:txbxContent>
                  <w:p w14:paraId="7CE9498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2905D053" w14:textId="77777777" w:rsidR="00DF49C5" w:rsidRDefault="00DF49C5" w:rsidP="006923D1">
      <w:pPr>
        <w:pStyle w:val="Sidfot"/>
      </w:pPr>
    </w:p>
  </w:footnote>
  <w:footnote w:type="continuationSeparator" w:id="0">
    <w:p w14:paraId="610E7CD6" w14:textId="77777777" w:rsidR="00DF49C5" w:rsidRPr="006923D1" w:rsidRDefault="00DF49C5" w:rsidP="006923D1">
      <w:pPr>
        <w:pStyle w:val="Sidfot"/>
      </w:pPr>
    </w:p>
  </w:footnote>
  <w:footnote w:type="continuationNotice" w:id="1">
    <w:p w14:paraId="11EB2227" w14:textId="77777777" w:rsidR="00DF49C5" w:rsidRDefault="00DF49C5"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643CDA"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D8479C" w14:textId="33062FD4" w:rsidR="00244011" w:rsidRPr="00756E21" w:rsidRDefault="000E5392"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1C48F7">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1C48F7">
                                <w:t>2020/21:212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2D8479C" w14:textId="33062FD4" w:rsidR="00244011" w:rsidRPr="00756E21" w:rsidRDefault="000E5392"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1C48F7">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1C48F7">
                          <w:t>2020/21:212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746126" w14:textId="77777777" w:rsidR="00244011" w:rsidRDefault="00244011" w:rsidP="00EE1584">
    <w:pPr>
      <w:pStyle w:val="Brdtext"/>
    </w:pPr>
    <w:r>
      <w:rPr>
        <w:noProof/>
        <w:lang w:eastAsia="sv-SE"/>
      </w:rPr>
      <mc:AlternateContent>
        <mc:Choice Requires="wps">
          <w:drawing>
            <wp:anchor distT="0" distB="0" distL="0" distR="0" simplePos="0" relativeHeight="2516592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6C9946" w14:textId="2C0B3543" w:rsidR="00244011" w:rsidRPr="00756E21" w:rsidRDefault="000E5392"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1C48F7">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1C48F7">
                                <w:t>2020/21:212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E6C9946" w14:textId="2C0B3543" w:rsidR="00244011" w:rsidRPr="00756E21" w:rsidRDefault="000E5392"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1C48F7">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1C48F7">
                          <w:t>2020/21:212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335E4C"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72F269"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AB0370" w14:textId="2B2F45D1" w:rsidR="00244011" w:rsidRPr="00756E21" w:rsidRDefault="000E5392" w:rsidP="00664D04">
                          <w:pPr>
                            <w:pStyle w:val="Brdtext"/>
                            <w:jc w:val="left"/>
                          </w:pPr>
                          <w:sdt>
                            <w:sdtPr>
                              <w:alias w:val="NummerEtikett"/>
                              <w:tag w:val="NummerEtikett"/>
                              <w:id w:val="1432314465"/>
                              <w:lock w:val="sdtContentLocked"/>
                              <w:dataBinding w:prefixMappings="xmlns:ns0='http://rkdhs/mallar/lagstiftning/Skr/Skr.xsd'" w:xpath="/ns0:dokumentvärden[1]/ns0:dokumentnummer[1]/@etikett" w:storeItemID="{068625C3-B546-44A5-B525-B7CC092E5AD6}"/>
                              <w:text/>
                            </w:sdtPr>
                            <w:sdtEndPr/>
                            <w:sdtContent>
                              <w:r w:rsidR="001C48F7">
                                <w:t>Skr.</w:t>
                              </w:r>
                            </w:sdtContent>
                          </w:sdt>
                          <w:r w:rsidR="00244011">
                            <w:t xml:space="preserve"> </w:t>
                          </w:r>
                          <w:sdt>
                            <w:sdtPr>
                              <w:alias w:val="Nummer"/>
                              <w:tag w:val="Nummer"/>
                              <w:id w:val="-2072342513"/>
                              <w:lock w:val="sdtContentLocked"/>
                              <w:dataBinding w:prefixMappings="xmlns:ns0='http://rkdhs/mallar/lagstiftning/Skr/Skr.xsd'" w:xpath="/ns0:dokumentvärden[1]/ns0:dokumentnummer[1]" w:storeItemID="{068625C3-B546-44A5-B525-B7CC092E5AD6}"/>
                              <w:text/>
                            </w:sdtPr>
                            <w:sdtEndPr/>
                            <w:sdtContent>
                              <w:r w:rsidR="001C48F7">
                                <w:t>2020/21:212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BAB0370" w14:textId="2B2F45D1" w:rsidR="00244011" w:rsidRPr="00756E21" w:rsidRDefault="000E5392" w:rsidP="00664D04">
                    <w:pPr>
                      <w:pStyle w:val="Brdtext"/>
                      <w:jc w:val="left"/>
                    </w:pPr>
                    <w:sdt>
                      <w:sdtPr>
                        <w:alias w:val="NummerEtikett"/>
                        <w:tag w:val="NummerEtikett"/>
                        <w:id w:val="1432314465"/>
                        <w:lock w:val="sdtContentLocked"/>
                        <w:dataBinding w:prefixMappings="xmlns:ns0='http://rkdhs/mallar/lagstiftning/Skr/Skr.xsd'" w:xpath="/ns0:dokumentvärden[1]/ns0:dokumentnummer[1]/@etikett" w:storeItemID="{068625C3-B546-44A5-B525-B7CC092E5AD6}"/>
                        <w:text/>
                      </w:sdtPr>
                      <w:sdtEndPr/>
                      <w:sdtContent>
                        <w:r w:rsidR="001C48F7">
                          <w:t>Skr.</w:t>
                        </w:r>
                      </w:sdtContent>
                    </w:sdt>
                    <w:r w:rsidR="00244011">
                      <w:t xml:space="preserve"> </w:t>
                    </w:r>
                    <w:sdt>
                      <w:sdtPr>
                        <w:alias w:val="Nummer"/>
                        <w:tag w:val="Nummer"/>
                        <w:id w:val="-2072342513"/>
                        <w:lock w:val="sdtContentLocked"/>
                        <w:dataBinding w:prefixMappings="xmlns:ns0='http://rkdhs/mallar/lagstiftning/Skr/Skr.xsd'" w:xpath="/ns0:dokumentvärden[1]/ns0:dokumentnummer[1]" w:storeItemID="{068625C3-B546-44A5-B525-B7CC092E5AD6}"/>
                        <w:text/>
                      </w:sdtPr>
                      <w:sdtEndPr/>
                      <w:sdtContent>
                        <w:r w:rsidR="001C48F7">
                          <w:t>2020/21:212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63BFCD" w14:textId="77777777" w:rsidR="00244011" w:rsidRDefault="00244011" w:rsidP="00EE1584">
    <w:pPr>
      <w:pStyle w:val="Brdtext"/>
    </w:pPr>
    <w:r>
      <w:rPr>
        <w:noProof/>
        <w:lang w:eastAsia="sv-SE"/>
      </w:rPr>
      <mc:AlternateContent>
        <mc:Choice Requires="wps">
          <w:drawing>
            <wp:anchor distT="0" distB="0" distL="0" distR="0" simplePos="0" relativeHeight="2516602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30A293" w14:textId="2BDE3B62" w:rsidR="00244011" w:rsidRPr="00756E21" w:rsidRDefault="000E5392" w:rsidP="00A118D8">
                          <w:pPr>
                            <w:pStyle w:val="Brdtext"/>
                            <w:jc w:val="left"/>
                          </w:pPr>
                          <w:sdt>
                            <w:sdtPr>
                              <w:alias w:val="NummerEtikett"/>
                              <w:tag w:val="NummerEtikett"/>
                              <w:id w:val="-1563325077"/>
                              <w:lock w:val="sdtContentLocked"/>
                              <w:dataBinding w:prefixMappings="xmlns:ns0='http://rkdhs/mallar/lagstiftning/Skr/Skr.xsd'" w:xpath="/ns0:dokumentvärden[1]/ns0:dokumentnummer[1]/@etikett" w:storeItemID="{068625C3-B546-44A5-B525-B7CC092E5AD6}"/>
                              <w:text/>
                            </w:sdtPr>
                            <w:sdtEndPr/>
                            <w:sdtContent>
                              <w:r w:rsidR="001C48F7">
                                <w:t>Skr.</w:t>
                              </w:r>
                            </w:sdtContent>
                          </w:sdt>
                          <w:r w:rsidR="00244011">
                            <w:t xml:space="preserve"> </w:t>
                          </w:r>
                          <w:sdt>
                            <w:sdtPr>
                              <w:alias w:val="Nummer"/>
                              <w:tag w:val="Nummer"/>
                              <w:id w:val="-1569641081"/>
                              <w:lock w:val="sdtContentLocked"/>
                              <w:dataBinding w:prefixMappings="xmlns:ns0='http://rkdhs/mallar/lagstiftning/Skr/Skr.xsd'" w:xpath="/ns0:dokumentvärden[1]/ns0:dokumentnummer[1]" w:storeItemID="{068625C3-B546-44A5-B525-B7CC092E5AD6}"/>
                              <w:text/>
                            </w:sdtPr>
                            <w:sdtEndPr/>
                            <w:sdtContent>
                              <w:r w:rsidR="001C48F7">
                                <w:t>2020/21:212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E30A293" w14:textId="2BDE3B62" w:rsidR="00244011" w:rsidRPr="00756E21" w:rsidRDefault="000E5392" w:rsidP="00A118D8">
                    <w:pPr>
                      <w:pStyle w:val="Brdtext"/>
                      <w:jc w:val="left"/>
                    </w:pPr>
                    <w:sdt>
                      <w:sdtPr>
                        <w:alias w:val="NummerEtikett"/>
                        <w:tag w:val="NummerEtikett"/>
                        <w:id w:val="-1563325077"/>
                        <w:lock w:val="sdtContentLocked"/>
                        <w:dataBinding w:prefixMappings="xmlns:ns0='http://rkdhs/mallar/lagstiftning/Skr/Skr.xsd'" w:xpath="/ns0:dokumentvärden[1]/ns0:dokumentnummer[1]/@etikett" w:storeItemID="{068625C3-B546-44A5-B525-B7CC092E5AD6}"/>
                        <w:text/>
                      </w:sdtPr>
                      <w:sdtEndPr/>
                      <w:sdtContent>
                        <w:r w:rsidR="001C48F7">
                          <w:t>Skr.</w:t>
                        </w:r>
                      </w:sdtContent>
                    </w:sdt>
                    <w:r w:rsidR="00244011">
                      <w:t xml:space="preserve"> </w:t>
                    </w:r>
                    <w:sdt>
                      <w:sdtPr>
                        <w:alias w:val="Nummer"/>
                        <w:tag w:val="Nummer"/>
                        <w:id w:val="-1569641081"/>
                        <w:lock w:val="sdtContentLocked"/>
                        <w:dataBinding w:prefixMappings="xmlns:ns0='http://rkdhs/mallar/lagstiftning/Skr/Skr.xsd'" w:xpath="/ns0:dokumentvärden[1]/ns0:dokumentnummer[1]" w:storeItemID="{068625C3-B546-44A5-B525-B7CC092E5AD6}"/>
                        <w:text/>
                      </w:sdtPr>
                      <w:sdtEndPr/>
                      <w:sdtContent>
                        <w:r w:rsidR="001C48F7">
                          <w:t>2020/21:212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1B1B47"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mirrorMargins/>
  <w:attachedTemplate r:id="rId1"/>
  <w:defaultTabStop w:val="1304"/>
  <w:hyphenationZone w:val="425"/>
  <w:evenAndOddHeaders/>
  <w:characterSpacingControl w:val="doNotCompress"/>
  <w:hdrShapeDefaults>
    <o:shapedefaults v:ext="edit" spidmax="552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A3E39"/>
    <w:rsid w:val="00002169"/>
    <w:rsid w:val="000023F8"/>
    <w:rsid w:val="000070E2"/>
    <w:rsid w:val="0000783D"/>
    <w:rsid w:val="000106C3"/>
    <w:rsid w:val="000127FF"/>
    <w:rsid w:val="000140A3"/>
    <w:rsid w:val="000163C7"/>
    <w:rsid w:val="0001701A"/>
    <w:rsid w:val="000211BF"/>
    <w:rsid w:val="00023569"/>
    <w:rsid w:val="00025171"/>
    <w:rsid w:val="000276E3"/>
    <w:rsid w:val="00032E6D"/>
    <w:rsid w:val="00040234"/>
    <w:rsid w:val="0004031F"/>
    <w:rsid w:val="00040A0F"/>
    <w:rsid w:val="0004227C"/>
    <w:rsid w:val="00043AB1"/>
    <w:rsid w:val="00046417"/>
    <w:rsid w:val="00047664"/>
    <w:rsid w:val="00055486"/>
    <w:rsid w:val="00061989"/>
    <w:rsid w:val="000631A9"/>
    <w:rsid w:val="00067524"/>
    <w:rsid w:val="00070DFE"/>
    <w:rsid w:val="00071C0C"/>
    <w:rsid w:val="00072689"/>
    <w:rsid w:val="00075F2D"/>
    <w:rsid w:val="000761F8"/>
    <w:rsid w:val="00076B4B"/>
    <w:rsid w:val="0007794D"/>
    <w:rsid w:val="0008203A"/>
    <w:rsid w:val="00085ABB"/>
    <w:rsid w:val="00085AEF"/>
    <w:rsid w:val="00085EFF"/>
    <w:rsid w:val="000879B3"/>
    <w:rsid w:val="00090712"/>
    <w:rsid w:val="000936FC"/>
    <w:rsid w:val="0009544E"/>
    <w:rsid w:val="00096CFD"/>
    <w:rsid w:val="000978DE"/>
    <w:rsid w:val="000A1209"/>
    <w:rsid w:val="000A40DD"/>
    <w:rsid w:val="000A6489"/>
    <w:rsid w:val="000A66BE"/>
    <w:rsid w:val="000A6F2D"/>
    <w:rsid w:val="000B1795"/>
    <w:rsid w:val="000B282E"/>
    <w:rsid w:val="000B3DDA"/>
    <w:rsid w:val="000B7DEE"/>
    <w:rsid w:val="000C0142"/>
    <w:rsid w:val="000C0772"/>
    <w:rsid w:val="000C08AE"/>
    <w:rsid w:val="000C5CDD"/>
    <w:rsid w:val="000C7233"/>
    <w:rsid w:val="000E5392"/>
    <w:rsid w:val="000E67B7"/>
    <w:rsid w:val="000E6A30"/>
    <w:rsid w:val="000E7DA9"/>
    <w:rsid w:val="000F2B6D"/>
    <w:rsid w:val="000F4DD6"/>
    <w:rsid w:val="000F73EB"/>
    <w:rsid w:val="00100475"/>
    <w:rsid w:val="00101EB9"/>
    <w:rsid w:val="001028C5"/>
    <w:rsid w:val="00107129"/>
    <w:rsid w:val="00110724"/>
    <w:rsid w:val="00110C85"/>
    <w:rsid w:val="001121C7"/>
    <w:rsid w:val="00113B05"/>
    <w:rsid w:val="00113CC6"/>
    <w:rsid w:val="00114FD7"/>
    <w:rsid w:val="00115516"/>
    <w:rsid w:val="00116299"/>
    <w:rsid w:val="001166EB"/>
    <w:rsid w:val="00116ED9"/>
    <w:rsid w:val="0012094D"/>
    <w:rsid w:val="00122565"/>
    <w:rsid w:val="0012360F"/>
    <w:rsid w:val="001246D5"/>
    <w:rsid w:val="00125F18"/>
    <w:rsid w:val="00127836"/>
    <w:rsid w:val="00130D6B"/>
    <w:rsid w:val="00130EF2"/>
    <w:rsid w:val="001311A9"/>
    <w:rsid w:val="00131972"/>
    <w:rsid w:val="0013464D"/>
    <w:rsid w:val="00135343"/>
    <w:rsid w:val="0014316E"/>
    <w:rsid w:val="00144361"/>
    <w:rsid w:val="001456A0"/>
    <w:rsid w:val="00152749"/>
    <w:rsid w:val="00152818"/>
    <w:rsid w:val="00152BB9"/>
    <w:rsid w:val="001531B4"/>
    <w:rsid w:val="00155500"/>
    <w:rsid w:val="00157EF7"/>
    <w:rsid w:val="00162BB7"/>
    <w:rsid w:val="00162BDB"/>
    <w:rsid w:val="00163D57"/>
    <w:rsid w:val="00164686"/>
    <w:rsid w:val="001654B0"/>
    <w:rsid w:val="00166139"/>
    <w:rsid w:val="00174E46"/>
    <w:rsid w:val="00175A45"/>
    <w:rsid w:val="00176E54"/>
    <w:rsid w:val="00181DAB"/>
    <w:rsid w:val="00185AD6"/>
    <w:rsid w:val="0019074D"/>
    <w:rsid w:val="001929BC"/>
    <w:rsid w:val="00194C95"/>
    <w:rsid w:val="00195571"/>
    <w:rsid w:val="001A0FB9"/>
    <w:rsid w:val="001A45AF"/>
    <w:rsid w:val="001A465E"/>
    <w:rsid w:val="001A4767"/>
    <w:rsid w:val="001A5048"/>
    <w:rsid w:val="001A6FAB"/>
    <w:rsid w:val="001B7CDA"/>
    <w:rsid w:val="001C0D83"/>
    <w:rsid w:val="001C4647"/>
    <w:rsid w:val="001C48F7"/>
    <w:rsid w:val="001D0157"/>
    <w:rsid w:val="001D0638"/>
    <w:rsid w:val="001D0C2A"/>
    <w:rsid w:val="001D1007"/>
    <w:rsid w:val="001D3465"/>
    <w:rsid w:val="001D4287"/>
    <w:rsid w:val="001D42AC"/>
    <w:rsid w:val="001D4368"/>
    <w:rsid w:val="001D4C59"/>
    <w:rsid w:val="001D7D3E"/>
    <w:rsid w:val="001F03BA"/>
    <w:rsid w:val="001F183F"/>
    <w:rsid w:val="001F5CE5"/>
    <w:rsid w:val="001F6300"/>
    <w:rsid w:val="001F782A"/>
    <w:rsid w:val="002001F8"/>
    <w:rsid w:val="00203904"/>
    <w:rsid w:val="00203FAB"/>
    <w:rsid w:val="0020502C"/>
    <w:rsid w:val="0020543F"/>
    <w:rsid w:val="00210EB2"/>
    <w:rsid w:val="00211E15"/>
    <w:rsid w:val="002132D5"/>
    <w:rsid w:val="002139DC"/>
    <w:rsid w:val="0022157E"/>
    <w:rsid w:val="00224187"/>
    <w:rsid w:val="00226978"/>
    <w:rsid w:val="00233E31"/>
    <w:rsid w:val="00234221"/>
    <w:rsid w:val="00235765"/>
    <w:rsid w:val="0023630B"/>
    <w:rsid w:val="002367E5"/>
    <w:rsid w:val="002405D8"/>
    <w:rsid w:val="002415B9"/>
    <w:rsid w:val="0024375B"/>
    <w:rsid w:val="00244011"/>
    <w:rsid w:val="00252C4D"/>
    <w:rsid w:val="002603EF"/>
    <w:rsid w:val="00263274"/>
    <w:rsid w:val="00263328"/>
    <w:rsid w:val="00263817"/>
    <w:rsid w:val="002675C4"/>
    <w:rsid w:val="002818CA"/>
    <w:rsid w:val="00285949"/>
    <w:rsid w:val="002859A1"/>
    <w:rsid w:val="00285A5D"/>
    <w:rsid w:val="00285A6F"/>
    <w:rsid w:val="00287045"/>
    <w:rsid w:val="002910ED"/>
    <w:rsid w:val="0029293D"/>
    <w:rsid w:val="00292E0F"/>
    <w:rsid w:val="0029329C"/>
    <w:rsid w:val="00294B19"/>
    <w:rsid w:val="00295225"/>
    <w:rsid w:val="00295C59"/>
    <w:rsid w:val="0029743F"/>
    <w:rsid w:val="00297A80"/>
    <w:rsid w:val="002A10DF"/>
    <w:rsid w:val="002A1E80"/>
    <w:rsid w:val="002B01BF"/>
    <w:rsid w:val="002B12FD"/>
    <w:rsid w:val="002B7D21"/>
    <w:rsid w:val="002B7EB5"/>
    <w:rsid w:val="002C14EF"/>
    <w:rsid w:val="002C1EBF"/>
    <w:rsid w:val="002C3347"/>
    <w:rsid w:val="002C34B6"/>
    <w:rsid w:val="002C49A5"/>
    <w:rsid w:val="002C6EFC"/>
    <w:rsid w:val="002C6F70"/>
    <w:rsid w:val="002D09C9"/>
    <w:rsid w:val="002D2ED8"/>
    <w:rsid w:val="002D6A16"/>
    <w:rsid w:val="002D6D84"/>
    <w:rsid w:val="002E219E"/>
    <w:rsid w:val="002E57AD"/>
    <w:rsid w:val="002E5CE3"/>
    <w:rsid w:val="002E5F6A"/>
    <w:rsid w:val="002E60D4"/>
    <w:rsid w:val="002F073E"/>
    <w:rsid w:val="002F434A"/>
    <w:rsid w:val="002F4A14"/>
    <w:rsid w:val="002F4DD9"/>
    <w:rsid w:val="002F7DC8"/>
    <w:rsid w:val="003014CD"/>
    <w:rsid w:val="00301C2A"/>
    <w:rsid w:val="003046C4"/>
    <w:rsid w:val="00304D58"/>
    <w:rsid w:val="00305FE2"/>
    <w:rsid w:val="0031012B"/>
    <w:rsid w:val="00312E5A"/>
    <w:rsid w:val="00315B97"/>
    <w:rsid w:val="00317CC4"/>
    <w:rsid w:val="00320896"/>
    <w:rsid w:val="00327E6C"/>
    <w:rsid w:val="00332455"/>
    <w:rsid w:val="00332DE2"/>
    <w:rsid w:val="00334D11"/>
    <w:rsid w:val="00342D4D"/>
    <w:rsid w:val="00344C4A"/>
    <w:rsid w:val="00344E28"/>
    <w:rsid w:val="0034791C"/>
    <w:rsid w:val="00351E66"/>
    <w:rsid w:val="00352C5F"/>
    <w:rsid w:val="0035347F"/>
    <w:rsid w:val="0035356C"/>
    <w:rsid w:val="00355582"/>
    <w:rsid w:val="003560DC"/>
    <w:rsid w:val="00356D82"/>
    <w:rsid w:val="003605D4"/>
    <w:rsid w:val="00360677"/>
    <w:rsid w:val="003612EA"/>
    <w:rsid w:val="00361ABA"/>
    <w:rsid w:val="00362009"/>
    <w:rsid w:val="00362B62"/>
    <w:rsid w:val="0037021E"/>
    <w:rsid w:val="00371D07"/>
    <w:rsid w:val="003736F1"/>
    <w:rsid w:val="00374B6C"/>
    <w:rsid w:val="00376669"/>
    <w:rsid w:val="00381C02"/>
    <w:rsid w:val="00383E15"/>
    <w:rsid w:val="00384030"/>
    <w:rsid w:val="0038525D"/>
    <w:rsid w:val="00385C7A"/>
    <w:rsid w:val="00386198"/>
    <w:rsid w:val="0038735C"/>
    <w:rsid w:val="00390A6D"/>
    <w:rsid w:val="00390D06"/>
    <w:rsid w:val="00397521"/>
    <w:rsid w:val="003A1544"/>
    <w:rsid w:val="003A2088"/>
    <w:rsid w:val="003B024C"/>
    <w:rsid w:val="003B0EF7"/>
    <w:rsid w:val="003B26C6"/>
    <w:rsid w:val="003B735E"/>
    <w:rsid w:val="003B7366"/>
    <w:rsid w:val="003C0194"/>
    <w:rsid w:val="003C615F"/>
    <w:rsid w:val="003C71F6"/>
    <w:rsid w:val="003D02E8"/>
    <w:rsid w:val="003D0E6F"/>
    <w:rsid w:val="003D565A"/>
    <w:rsid w:val="003D6631"/>
    <w:rsid w:val="003E1270"/>
    <w:rsid w:val="003E2E9A"/>
    <w:rsid w:val="003E34F3"/>
    <w:rsid w:val="003E3D11"/>
    <w:rsid w:val="003E4276"/>
    <w:rsid w:val="003F00C5"/>
    <w:rsid w:val="003F1332"/>
    <w:rsid w:val="003F2744"/>
    <w:rsid w:val="003F3D8A"/>
    <w:rsid w:val="003F4295"/>
    <w:rsid w:val="003F6C42"/>
    <w:rsid w:val="003F6CBA"/>
    <w:rsid w:val="004043DE"/>
    <w:rsid w:val="00406923"/>
    <w:rsid w:val="00411E1F"/>
    <w:rsid w:val="00414A77"/>
    <w:rsid w:val="004158C3"/>
    <w:rsid w:val="00420E30"/>
    <w:rsid w:val="0042549F"/>
    <w:rsid w:val="0042561B"/>
    <w:rsid w:val="0042584F"/>
    <w:rsid w:val="004265EA"/>
    <w:rsid w:val="00432371"/>
    <w:rsid w:val="00433E9F"/>
    <w:rsid w:val="004363C1"/>
    <w:rsid w:val="004457A0"/>
    <w:rsid w:val="00445801"/>
    <w:rsid w:val="00446747"/>
    <w:rsid w:val="00450482"/>
    <w:rsid w:val="004506DF"/>
    <w:rsid w:val="0045078C"/>
    <w:rsid w:val="00451C3E"/>
    <w:rsid w:val="00452D99"/>
    <w:rsid w:val="00453181"/>
    <w:rsid w:val="00454D1F"/>
    <w:rsid w:val="0045622C"/>
    <w:rsid w:val="0046183A"/>
    <w:rsid w:val="00462B1F"/>
    <w:rsid w:val="00464AF4"/>
    <w:rsid w:val="00465E66"/>
    <w:rsid w:val="00467DF6"/>
    <w:rsid w:val="004727BD"/>
    <w:rsid w:val="004734CD"/>
    <w:rsid w:val="004738C6"/>
    <w:rsid w:val="00473E9A"/>
    <w:rsid w:val="00474983"/>
    <w:rsid w:val="00477ABF"/>
    <w:rsid w:val="004814AE"/>
    <w:rsid w:val="00484FCB"/>
    <w:rsid w:val="00487BE9"/>
    <w:rsid w:val="00490ACA"/>
    <w:rsid w:val="004917D3"/>
    <w:rsid w:val="004A4D23"/>
    <w:rsid w:val="004B070B"/>
    <w:rsid w:val="004B2304"/>
    <w:rsid w:val="004B5C2E"/>
    <w:rsid w:val="004B6A37"/>
    <w:rsid w:val="004B771E"/>
    <w:rsid w:val="004C3AEF"/>
    <w:rsid w:val="004C4B39"/>
    <w:rsid w:val="004C6EBB"/>
    <w:rsid w:val="004C70F2"/>
    <w:rsid w:val="004D4FB7"/>
    <w:rsid w:val="004D6D83"/>
    <w:rsid w:val="004D7475"/>
    <w:rsid w:val="004D7A3D"/>
    <w:rsid w:val="004E0091"/>
    <w:rsid w:val="004E0277"/>
    <w:rsid w:val="004E20E2"/>
    <w:rsid w:val="004E62A0"/>
    <w:rsid w:val="004F013F"/>
    <w:rsid w:val="004F29B2"/>
    <w:rsid w:val="004F4804"/>
    <w:rsid w:val="00500B7A"/>
    <w:rsid w:val="0050181A"/>
    <w:rsid w:val="00504ADE"/>
    <w:rsid w:val="00506A6B"/>
    <w:rsid w:val="0050742E"/>
    <w:rsid w:val="00510DD2"/>
    <w:rsid w:val="0051351F"/>
    <w:rsid w:val="00513F14"/>
    <w:rsid w:val="00515EC7"/>
    <w:rsid w:val="00523B3E"/>
    <w:rsid w:val="00525230"/>
    <w:rsid w:val="005311C5"/>
    <w:rsid w:val="00533460"/>
    <w:rsid w:val="0053355B"/>
    <w:rsid w:val="00535212"/>
    <w:rsid w:val="005358B1"/>
    <w:rsid w:val="005364D9"/>
    <w:rsid w:val="00536700"/>
    <w:rsid w:val="00537022"/>
    <w:rsid w:val="00537049"/>
    <w:rsid w:val="00537B6B"/>
    <w:rsid w:val="00540DF7"/>
    <w:rsid w:val="0054196B"/>
    <w:rsid w:val="005429E7"/>
    <w:rsid w:val="00542DDB"/>
    <w:rsid w:val="00544938"/>
    <w:rsid w:val="005456EE"/>
    <w:rsid w:val="0054607F"/>
    <w:rsid w:val="00547B3E"/>
    <w:rsid w:val="00552E8C"/>
    <w:rsid w:val="00556424"/>
    <w:rsid w:val="00560F86"/>
    <w:rsid w:val="00561D74"/>
    <w:rsid w:val="00562E45"/>
    <w:rsid w:val="0056410E"/>
    <w:rsid w:val="00564D4D"/>
    <w:rsid w:val="005652A9"/>
    <w:rsid w:val="00571838"/>
    <w:rsid w:val="005722ED"/>
    <w:rsid w:val="00572F19"/>
    <w:rsid w:val="00573FCE"/>
    <w:rsid w:val="00574282"/>
    <w:rsid w:val="00574F50"/>
    <w:rsid w:val="00577DDF"/>
    <w:rsid w:val="00580C28"/>
    <w:rsid w:val="00584FCD"/>
    <w:rsid w:val="005859BD"/>
    <w:rsid w:val="00585E8A"/>
    <w:rsid w:val="005870F4"/>
    <w:rsid w:val="005926A7"/>
    <w:rsid w:val="005932F4"/>
    <w:rsid w:val="00593454"/>
    <w:rsid w:val="00595D2B"/>
    <w:rsid w:val="005A0098"/>
    <w:rsid w:val="005A267E"/>
    <w:rsid w:val="005A2C12"/>
    <w:rsid w:val="005A3B52"/>
    <w:rsid w:val="005A3B8A"/>
    <w:rsid w:val="005A3D3A"/>
    <w:rsid w:val="005A72C8"/>
    <w:rsid w:val="005A7626"/>
    <w:rsid w:val="005A7EB1"/>
    <w:rsid w:val="005B0695"/>
    <w:rsid w:val="005B49A2"/>
    <w:rsid w:val="005C0FDC"/>
    <w:rsid w:val="005C11AF"/>
    <w:rsid w:val="005C2E5B"/>
    <w:rsid w:val="005C5DD2"/>
    <w:rsid w:val="005D31A4"/>
    <w:rsid w:val="005D3B15"/>
    <w:rsid w:val="005D484D"/>
    <w:rsid w:val="005E1131"/>
    <w:rsid w:val="005E3665"/>
    <w:rsid w:val="005E3C60"/>
    <w:rsid w:val="005E3C87"/>
    <w:rsid w:val="005E3E5A"/>
    <w:rsid w:val="005E4147"/>
    <w:rsid w:val="005E48B1"/>
    <w:rsid w:val="005E5E8D"/>
    <w:rsid w:val="005E7780"/>
    <w:rsid w:val="005F089D"/>
    <w:rsid w:val="005F121F"/>
    <w:rsid w:val="005F13BA"/>
    <w:rsid w:val="005F2844"/>
    <w:rsid w:val="005F344E"/>
    <w:rsid w:val="005F48D9"/>
    <w:rsid w:val="005F4EBB"/>
    <w:rsid w:val="005F7145"/>
    <w:rsid w:val="005F7386"/>
    <w:rsid w:val="0060029C"/>
    <w:rsid w:val="00601BA2"/>
    <w:rsid w:val="00602FF7"/>
    <w:rsid w:val="006042E5"/>
    <w:rsid w:val="00604947"/>
    <w:rsid w:val="00604CB8"/>
    <w:rsid w:val="00605826"/>
    <w:rsid w:val="0060650E"/>
    <w:rsid w:val="00607E10"/>
    <w:rsid w:val="006115D2"/>
    <w:rsid w:val="006122E7"/>
    <w:rsid w:val="00613168"/>
    <w:rsid w:val="00617215"/>
    <w:rsid w:val="00617A89"/>
    <w:rsid w:val="00617D56"/>
    <w:rsid w:val="00626B7E"/>
    <w:rsid w:val="00633869"/>
    <w:rsid w:val="00634C6C"/>
    <w:rsid w:val="00640C08"/>
    <w:rsid w:val="00641C34"/>
    <w:rsid w:val="0064389E"/>
    <w:rsid w:val="0064723F"/>
    <w:rsid w:val="00650A95"/>
    <w:rsid w:val="0065293C"/>
    <w:rsid w:val="00652B2E"/>
    <w:rsid w:val="006567C5"/>
    <w:rsid w:val="0066069C"/>
    <w:rsid w:val="00664D04"/>
    <w:rsid w:val="0066533B"/>
    <w:rsid w:val="00667FC2"/>
    <w:rsid w:val="006703BD"/>
    <w:rsid w:val="00670FDB"/>
    <w:rsid w:val="006737AA"/>
    <w:rsid w:val="00674574"/>
    <w:rsid w:val="00674583"/>
    <w:rsid w:val="00676699"/>
    <w:rsid w:val="00676752"/>
    <w:rsid w:val="0068411F"/>
    <w:rsid w:val="00684F41"/>
    <w:rsid w:val="0068579B"/>
    <w:rsid w:val="00686A48"/>
    <w:rsid w:val="006923D1"/>
    <w:rsid w:val="00693C25"/>
    <w:rsid w:val="006949B8"/>
    <w:rsid w:val="0069529C"/>
    <w:rsid w:val="006A0759"/>
    <w:rsid w:val="006A1EEA"/>
    <w:rsid w:val="006A2ADD"/>
    <w:rsid w:val="006A2EEC"/>
    <w:rsid w:val="006A6FF1"/>
    <w:rsid w:val="006B2E43"/>
    <w:rsid w:val="006B3DEC"/>
    <w:rsid w:val="006B6F5C"/>
    <w:rsid w:val="006C671A"/>
    <w:rsid w:val="006D232A"/>
    <w:rsid w:val="006D48C9"/>
    <w:rsid w:val="006D4A59"/>
    <w:rsid w:val="006D4C91"/>
    <w:rsid w:val="006D6F79"/>
    <w:rsid w:val="006D7663"/>
    <w:rsid w:val="006E0779"/>
    <w:rsid w:val="006E0B12"/>
    <w:rsid w:val="006E234F"/>
    <w:rsid w:val="006E345B"/>
    <w:rsid w:val="006E34F6"/>
    <w:rsid w:val="006E3915"/>
    <w:rsid w:val="006E4743"/>
    <w:rsid w:val="006E5938"/>
    <w:rsid w:val="006E5A48"/>
    <w:rsid w:val="006E5BA0"/>
    <w:rsid w:val="006F1889"/>
    <w:rsid w:val="006F2296"/>
    <w:rsid w:val="006F4745"/>
    <w:rsid w:val="006F7CA5"/>
    <w:rsid w:val="007020D6"/>
    <w:rsid w:val="007030C4"/>
    <w:rsid w:val="007064DA"/>
    <w:rsid w:val="00712EDD"/>
    <w:rsid w:val="007150B1"/>
    <w:rsid w:val="007159FE"/>
    <w:rsid w:val="007343C7"/>
    <w:rsid w:val="00735F7E"/>
    <w:rsid w:val="007428B6"/>
    <w:rsid w:val="00746030"/>
    <w:rsid w:val="00747B2C"/>
    <w:rsid w:val="00751306"/>
    <w:rsid w:val="007524F1"/>
    <w:rsid w:val="0075343D"/>
    <w:rsid w:val="00753EFC"/>
    <w:rsid w:val="00756E53"/>
    <w:rsid w:val="00756EAD"/>
    <w:rsid w:val="00757C2B"/>
    <w:rsid w:val="00762CDA"/>
    <w:rsid w:val="00763A3D"/>
    <w:rsid w:val="00764107"/>
    <w:rsid w:val="007648F2"/>
    <w:rsid w:val="00764F1E"/>
    <w:rsid w:val="007700BA"/>
    <w:rsid w:val="007705A3"/>
    <w:rsid w:val="00773619"/>
    <w:rsid w:val="0077500F"/>
    <w:rsid w:val="007751D7"/>
    <w:rsid w:val="007754D6"/>
    <w:rsid w:val="00777AB3"/>
    <w:rsid w:val="00781161"/>
    <w:rsid w:val="00782B00"/>
    <w:rsid w:val="00782D59"/>
    <w:rsid w:val="00787718"/>
    <w:rsid w:val="00787806"/>
    <w:rsid w:val="00787BEC"/>
    <w:rsid w:val="00791898"/>
    <w:rsid w:val="00795E1D"/>
    <w:rsid w:val="007A040D"/>
    <w:rsid w:val="007A066F"/>
    <w:rsid w:val="007A0AC8"/>
    <w:rsid w:val="007A2097"/>
    <w:rsid w:val="007A4089"/>
    <w:rsid w:val="007A6A2E"/>
    <w:rsid w:val="007C1483"/>
    <w:rsid w:val="007C15BE"/>
    <w:rsid w:val="007C3677"/>
    <w:rsid w:val="007C3BDE"/>
    <w:rsid w:val="007C42EF"/>
    <w:rsid w:val="007C6631"/>
    <w:rsid w:val="007C6E37"/>
    <w:rsid w:val="007C752B"/>
    <w:rsid w:val="007D045C"/>
    <w:rsid w:val="007D159B"/>
    <w:rsid w:val="007D25ED"/>
    <w:rsid w:val="007D580D"/>
    <w:rsid w:val="007E44F8"/>
    <w:rsid w:val="007E5A7B"/>
    <w:rsid w:val="007E70C6"/>
    <w:rsid w:val="007F4250"/>
    <w:rsid w:val="007F5652"/>
    <w:rsid w:val="008054AE"/>
    <w:rsid w:val="00806287"/>
    <w:rsid w:val="00810BCE"/>
    <w:rsid w:val="00811E52"/>
    <w:rsid w:val="00812C67"/>
    <w:rsid w:val="008141FF"/>
    <w:rsid w:val="0081778B"/>
    <w:rsid w:val="008212D3"/>
    <w:rsid w:val="00822600"/>
    <w:rsid w:val="00823968"/>
    <w:rsid w:val="00827943"/>
    <w:rsid w:val="00830602"/>
    <w:rsid w:val="008321F8"/>
    <w:rsid w:val="00834815"/>
    <w:rsid w:val="008449F4"/>
    <w:rsid w:val="008463D8"/>
    <w:rsid w:val="008478BB"/>
    <w:rsid w:val="00851C8E"/>
    <w:rsid w:val="008524DA"/>
    <w:rsid w:val="00852754"/>
    <w:rsid w:val="00853C1F"/>
    <w:rsid w:val="008568B8"/>
    <w:rsid w:val="0085711F"/>
    <w:rsid w:val="00862380"/>
    <w:rsid w:val="00863AA1"/>
    <w:rsid w:val="00863C1F"/>
    <w:rsid w:val="00863FAF"/>
    <w:rsid w:val="008750CB"/>
    <w:rsid w:val="0087615E"/>
    <w:rsid w:val="00876795"/>
    <w:rsid w:val="00882820"/>
    <w:rsid w:val="00884D66"/>
    <w:rsid w:val="008857B8"/>
    <w:rsid w:val="00890F70"/>
    <w:rsid w:val="008928CA"/>
    <w:rsid w:val="008937E3"/>
    <w:rsid w:val="00893DF3"/>
    <w:rsid w:val="00895F7C"/>
    <w:rsid w:val="00897BD6"/>
    <w:rsid w:val="008A1705"/>
    <w:rsid w:val="008A2254"/>
    <w:rsid w:val="008A48C1"/>
    <w:rsid w:val="008B1C1B"/>
    <w:rsid w:val="008B48D7"/>
    <w:rsid w:val="008B52F5"/>
    <w:rsid w:val="008B5B8D"/>
    <w:rsid w:val="008B5BD2"/>
    <w:rsid w:val="008B6943"/>
    <w:rsid w:val="008C169C"/>
    <w:rsid w:val="008C6FA5"/>
    <w:rsid w:val="008C728F"/>
    <w:rsid w:val="008D5418"/>
    <w:rsid w:val="008D5AB2"/>
    <w:rsid w:val="008E1047"/>
    <w:rsid w:val="008E3691"/>
    <w:rsid w:val="008E434C"/>
    <w:rsid w:val="008E643A"/>
    <w:rsid w:val="008E6D22"/>
    <w:rsid w:val="008F0389"/>
    <w:rsid w:val="008F0733"/>
    <w:rsid w:val="008F16BD"/>
    <w:rsid w:val="008F2013"/>
    <w:rsid w:val="008F61C6"/>
    <w:rsid w:val="008F6391"/>
    <w:rsid w:val="008F7951"/>
    <w:rsid w:val="00900A87"/>
    <w:rsid w:val="009026BB"/>
    <w:rsid w:val="00906FC8"/>
    <w:rsid w:val="00906FDE"/>
    <w:rsid w:val="0090780B"/>
    <w:rsid w:val="0091104A"/>
    <w:rsid w:val="0091172E"/>
    <w:rsid w:val="00912D53"/>
    <w:rsid w:val="00914A74"/>
    <w:rsid w:val="00915BF3"/>
    <w:rsid w:val="009161B5"/>
    <w:rsid w:val="00920097"/>
    <w:rsid w:val="009205B3"/>
    <w:rsid w:val="00922E83"/>
    <w:rsid w:val="0093096C"/>
    <w:rsid w:val="00932F55"/>
    <w:rsid w:val="00935A9C"/>
    <w:rsid w:val="00936B1B"/>
    <w:rsid w:val="009415C3"/>
    <w:rsid w:val="0094324D"/>
    <w:rsid w:val="009446CC"/>
    <w:rsid w:val="00947731"/>
    <w:rsid w:val="00951955"/>
    <w:rsid w:val="00952E1E"/>
    <w:rsid w:val="00953D04"/>
    <w:rsid w:val="00955249"/>
    <w:rsid w:val="00960E40"/>
    <w:rsid w:val="00960FDF"/>
    <w:rsid w:val="00972588"/>
    <w:rsid w:val="009736ED"/>
    <w:rsid w:val="00975EA3"/>
    <w:rsid w:val="00980016"/>
    <w:rsid w:val="00981CF6"/>
    <w:rsid w:val="009831A0"/>
    <w:rsid w:val="00984D8A"/>
    <w:rsid w:val="00985FDE"/>
    <w:rsid w:val="00987008"/>
    <w:rsid w:val="00993949"/>
    <w:rsid w:val="009A4473"/>
    <w:rsid w:val="009A46D7"/>
    <w:rsid w:val="009A4FDE"/>
    <w:rsid w:val="009A51D0"/>
    <w:rsid w:val="009A7B86"/>
    <w:rsid w:val="009B4711"/>
    <w:rsid w:val="009C0F31"/>
    <w:rsid w:val="009C2B67"/>
    <w:rsid w:val="009C32A2"/>
    <w:rsid w:val="009C38E8"/>
    <w:rsid w:val="009C5051"/>
    <w:rsid w:val="009C52B1"/>
    <w:rsid w:val="009C61A6"/>
    <w:rsid w:val="009C6229"/>
    <w:rsid w:val="009D1AD6"/>
    <w:rsid w:val="009D6A5E"/>
    <w:rsid w:val="009D7B25"/>
    <w:rsid w:val="009D7EF0"/>
    <w:rsid w:val="009E0E5C"/>
    <w:rsid w:val="009E7B4C"/>
    <w:rsid w:val="009F1D46"/>
    <w:rsid w:val="009F2AC6"/>
    <w:rsid w:val="009F31D4"/>
    <w:rsid w:val="009F38FB"/>
    <w:rsid w:val="009F4BC0"/>
    <w:rsid w:val="009F55F6"/>
    <w:rsid w:val="00A114AE"/>
    <w:rsid w:val="00A118D8"/>
    <w:rsid w:val="00A11C77"/>
    <w:rsid w:val="00A13A71"/>
    <w:rsid w:val="00A13B51"/>
    <w:rsid w:val="00A16183"/>
    <w:rsid w:val="00A177C7"/>
    <w:rsid w:val="00A20FD6"/>
    <w:rsid w:val="00A2108E"/>
    <w:rsid w:val="00A22920"/>
    <w:rsid w:val="00A22B78"/>
    <w:rsid w:val="00A27C03"/>
    <w:rsid w:val="00A30AE8"/>
    <w:rsid w:val="00A32406"/>
    <w:rsid w:val="00A32BF1"/>
    <w:rsid w:val="00A40190"/>
    <w:rsid w:val="00A401C4"/>
    <w:rsid w:val="00A4086F"/>
    <w:rsid w:val="00A44399"/>
    <w:rsid w:val="00A445A8"/>
    <w:rsid w:val="00A46AD1"/>
    <w:rsid w:val="00A476E3"/>
    <w:rsid w:val="00A51BC6"/>
    <w:rsid w:val="00A538A3"/>
    <w:rsid w:val="00A640C6"/>
    <w:rsid w:val="00A643CF"/>
    <w:rsid w:val="00A7165A"/>
    <w:rsid w:val="00A738F0"/>
    <w:rsid w:val="00A73FCD"/>
    <w:rsid w:val="00A7627E"/>
    <w:rsid w:val="00A76360"/>
    <w:rsid w:val="00A77512"/>
    <w:rsid w:val="00A80877"/>
    <w:rsid w:val="00A82617"/>
    <w:rsid w:val="00A851EA"/>
    <w:rsid w:val="00A8548C"/>
    <w:rsid w:val="00A856B5"/>
    <w:rsid w:val="00A858C5"/>
    <w:rsid w:val="00A8707F"/>
    <w:rsid w:val="00A91872"/>
    <w:rsid w:val="00A93215"/>
    <w:rsid w:val="00A932B0"/>
    <w:rsid w:val="00A937DF"/>
    <w:rsid w:val="00A94369"/>
    <w:rsid w:val="00A950D5"/>
    <w:rsid w:val="00AA1AF4"/>
    <w:rsid w:val="00AA2A75"/>
    <w:rsid w:val="00AA5B79"/>
    <w:rsid w:val="00AA5DA5"/>
    <w:rsid w:val="00AB2596"/>
    <w:rsid w:val="00AB2D59"/>
    <w:rsid w:val="00AB35DF"/>
    <w:rsid w:val="00AB67EF"/>
    <w:rsid w:val="00AC0393"/>
    <w:rsid w:val="00AC259F"/>
    <w:rsid w:val="00AC3E3B"/>
    <w:rsid w:val="00AC484C"/>
    <w:rsid w:val="00AC64FC"/>
    <w:rsid w:val="00AD086F"/>
    <w:rsid w:val="00AD6662"/>
    <w:rsid w:val="00AE121A"/>
    <w:rsid w:val="00AE3D49"/>
    <w:rsid w:val="00AE41F9"/>
    <w:rsid w:val="00AE553C"/>
    <w:rsid w:val="00AF1194"/>
    <w:rsid w:val="00AF283E"/>
    <w:rsid w:val="00AF2C80"/>
    <w:rsid w:val="00AF3376"/>
    <w:rsid w:val="00AF4655"/>
    <w:rsid w:val="00AF4BED"/>
    <w:rsid w:val="00AF509E"/>
    <w:rsid w:val="00AF7BE2"/>
    <w:rsid w:val="00B0103B"/>
    <w:rsid w:val="00B0163B"/>
    <w:rsid w:val="00B02947"/>
    <w:rsid w:val="00B0345D"/>
    <w:rsid w:val="00B03F58"/>
    <w:rsid w:val="00B04D10"/>
    <w:rsid w:val="00B07126"/>
    <w:rsid w:val="00B07A32"/>
    <w:rsid w:val="00B159ED"/>
    <w:rsid w:val="00B17946"/>
    <w:rsid w:val="00B21971"/>
    <w:rsid w:val="00B21F89"/>
    <w:rsid w:val="00B22069"/>
    <w:rsid w:val="00B22E9C"/>
    <w:rsid w:val="00B25D4B"/>
    <w:rsid w:val="00B32167"/>
    <w:rsid w:val="00B36F45"/>
    <w:rsid w:val="00B40CA5"/>
    <w:rsid w:val="00B425C2"/>
    <w:rsid w:val="00B42712"/>
    <w:rsid w:val="00B439B9"/>
    <w:rsid w:val="00B43E6A"/>
    <w:rsid w:val="00B444D4"/>
    <w:rsid w:val="00B50A9C"/>
    <w:rsid w:val="00B50C12"/>
    <w:rsid w:val="00B50DBD"/>
    <w:rsid w:val="00B57FDB"/>
    <w:rsid w:val="00B61F4F"/>
    <w:rsid w:val="00B6470E"/>
    <w:rsid w:val="00B66357"/>
    <w:rsid w:val="00B669F3"/>
    <w:rsid w:val="00B711B7"/>
    <w:rsid w:val="00B72B1A"/>
    <w:rsid w:val="00B76245"/>
    <w:rsid w:val="00B7625D"/>
    <w:rsid w:val="00B82B71"/>
    <w:rsid w:val="00B849B0"/>
    <w:rsid w:val="00B87498"/>
    <w:rsid w:val="00B9008C"/>
    <w:rsid w:val="00B90F63"/>
    <w:rsid w:val="00B92D32"/>
    <w:rsid w:val="00B937F4"/>
    <w:rsid w:val="00B9461D"/>
    <w:rsid w:val="00B94D57"/>
    <w:rsid w:val="00B95BFB"/>
    <w:rsid w:val="00BA350A"/>
    <w:rsid w:val="00BA6701"/>
    <w:rsid w:val="00BA6DA2"/>
    <w:rsid w:val="00BA760C"/>
    <w:rsid w:val="00BA79AD"/>
    <w:rsid w:val="00BB3F51"/>
    <w:rsid w:val="00BB4010"/>
    <w:rsid w:val="00BB646C"/>
    <w:rsid w:val="00BC0372"/>
    <w:rsid w:val="00BC06AC"/>
    <w:rsid w:val="00BC2840"/>
    <w:rsid w:val="00BC4B2B"/>
    <w:rsid w:val="00BC4EBF"/>
    <w:rsid w:val="00BC5E96"/>
    <w:rsid w:val="00BC67EB"/>
    <w:rsid w:val="00BD0368"/>
    <w:rsid w:val="00BD1624"/>
    <w:rsid w:val="00BD3326"/>
    <w:rsid w:val="00BD6947"/>
    <w:rsid w:val="00BD794E"/>
    <w:rsid w:val="00BE673F"/>
    <w:rsid w:val="00BE67A7"/>
    <w:rsid w:val="00BF15DD"/>
    <w:rsid w:val="00BF40F4"/>
    <w:rsid w:val="00BF449B"/>
    <w:rsid w:val="00BF5F66"/>
    <w:rsid w:val="00C015F7"/>
    <w:rsid w:val="00C026B4"/>
    <w:rsid w:val="00C04FB2"/>
    <w:rsid w:val="00C0514A"/>
    <w:rsid w:val="00C05B93"/>
    <w:rsid w:val="00C06FD5"/>
    <w:rsid w:val="00C10C40"/>
    <w:rsid w:val="00C1152B"/>
    <w:rsid w:val="00C13B63"/>
    <w:rsid w:val="00C17119"/>
    <w:rsid w:val="00C22958"/>
    <w:rsid w:val="00C24C3D"/>
    <w:rsid w:val="00C250F3"/>
    <w:rsid w:val="00C3241F"/>
    <w:rsid w:val="00C33033"/>
    <w:rsid w:val="00C3538E"/>
    <w:rsid w:val="00C3691B"/>
    <w:rsid w:val="00C46413"/>
    <w:rsid w:val="00C47A8A"/>
    <w:rsid w:val="00C511B9"/>
    <w:rsid w:val="00C544DB"/>
    <w:rsid w:val="00C54F93"/>
    <w:rsid w:val="00C57856"/>
    <w:rsid w:val="00C57E30"/>
    <w:rsid w:val="00C60629"/>
    <w:rsid w:val="00C61076"/>
    <w:rsid w:val="00C6365E"/>
    <w:rsid w:val="00C67150"/>
    <w:rsid w:val="00C70289"/>
    <w:rsid w:val="00C71644"/>
    <w:rsid w:val="00C716D6"/>
    <w:rsid w:val="00C746D2"/>
    <w:rsid w:val="00C75B2E"/>
    <w:rsid w:val="00C75BBE"/>
    <w:rsid w:val="00C76EC8"/>
    <w:rsid w:val="00C779B1"/>
    <w:rsid w:val="00C77C20"/>
    <w:rsid w:val="00C8425B"/>
    <w:rsid w:val="00C92EDF"/>
    <w:rsid w:val="00C95AD1"/>
    <w:rsid w:val="00C97F02"/>
    <w:rsid w:val="00CA0952"/>
    <w:rsid w:val="00CA098F"/>
    <w:rsid w:val="00CA1182"/>
    <w:rsid w:val="00CA161B"/>
    <w:rsid w:val="00CA1B36"/>
    <w:rsid w:val="00CA3E39"/>
    <w:rsid w:val="00CA644F"/>
    <w:rsid w:val="00CA7155"/>
    <w:rsid w:val="00CA71C5"/>
    <w:rsid w:val="00CB26CB"/>
    <w:rsid w:val="00CB605C"/>
    <w:rsid w:val="00CB67B4"/>
    <w:rsid w:val="00CB75E4"/>
    <w:rsid w:val="00CC3895"/>
    <w:rsid w:val="00CC3B98"/>
    <w:rsid w:val="00CC7E2B"/>
    <w:rsid w:val="00CD0FF2"/>
    <w:rsid w:val="00CD2A7C"/>
    <w:rsid w:val="00CD3194"/>
    <w:rsid w:val="00CD41FA"/>
    <w:rsid w:val="00CD476A"/>
    <w:rsid w:val="00CD4926"/>
    <w:rsid w:val="00CD4DB9"/>
    <w:rsid w:val="00CE0113"/>
    <w:rsid w:val="00CE4D7D"/>
    <w:rsid w:val="00CE501F"/>
    <w:rsid w:val="00CE5186"/>
    <w:rsid w:val="00CE5F1A"/>
    <w:rsid w:val="00CF0598"/>
    <w:rsid w:val="00CF0F77"/>
    <w:rsid w:val="00CF1CB5"/>
    <w:rsid w:val="00CF2429"/>
    <w:rsid w:val="00CF2B9C"/>
    <w:rsid w:val="00CF3744"/>
    <w:rsid w:val="00D00B7A"/>
    <w:rsid w:val="00D04A06"/>
    <w:rsid w:val="00D04A47"/>
    <w:rsid w:val="00D04EC3"/>
    <w:rsid w:val="00D13403"/>
    <w:rsid w:val="00D143D5"/>
    <w:rsid w:val="00D21298"/>
    <w:rsid w:val="00D24AFD"/>
    <w:rsid w:val="00D27CEC"/>
    <w:rsid w:val="00D332B5"/>
    <w:rsid w:val="00D334C3"/>
    <w:rsid w:val="00D42F0C"/>
    <w:rsid w:val="00D43295"/>
    <w:rsid w:val="00D45DEE"/>
    <w:rsid w:val="00D465BF"/>
    <w:rsid w:val="00D468BC"/>
    <w:rsid w:val="00D477A5"/>
    <w:rsid w:val="00D50784"/>
    <w:rsid w:val="00D51C77"/>
    <w:rsid w:val="00D51E13"/>
    <w:rsid w:val="00D525EE"/>
    <w:rsid w:val="00D53197"/>
    <w:rsid w:val="00D6094E"/>
    <w:rsid w:val="00D716B5"/>
    <w:rsid w:val="00D75981"/>
    <w:rsid w:val="00D76584"/>
    <w:rsid w:val="00D81053"/>
    <w:rsid w:val="00D91729"/>
    <w:rsid w:val="00D9256D"/>
    <w:rsid w:val="00D92C98"/>
    <w:rsid w:val="00D9410D"/>
    <w:rsid w:val="00D947BA"/>
    <w:rsid w:val="00DA524D"/>
    <w:rsid w:val="00DA612D"/>
    <w:rsid w:val="00DB3C2B"/>
    <w:rsid w:val="00DB5937"/>
    <w:rsid w:val="00DB62B9"/>
    <w:rsid w:val="00DC1454"/>
    <w:rsid w:val="00DC2D86"/>
    <w:rsid w:val="00DC55EB"/>
    <w:rsid w:val="00DD11E3"/>
    <w:rsid w:val="00DD1584"/>
    <w:rsid w:val="00DD26CE"/>
    <w:rsid w:val="00DD650B"/>
    <w:rsid w:val="00DD706C"/>
    <w:rsid w:val="00DD7177"/>
    <w:rsid w:val="00DE38F4"/>
    <w:rsid w:val="00DE4A8A"/>
    <w:rsid w:val="00DE5254"/>
    <w:rsid w:val="00DE581C"/>
    <w:rsid w:val="00DE62BC"/>
    <w:rsid w:val="00DE6481"/>
    <w:rsid w:val="00DE7626"/>
    <w:rsid w:val="00DF49C5"/>
    <w:rsid w:val="00DF5E55"/>
    <w:rsid w:val="00E01018"/>
    <w:rsid w:val="00E03D8B"/>
    <w:rsid w:val="00E05B09"/>
    <w:rsid w:val="00E07DD1"/>
    <w:rsid w:val="00E11D76"/>
    <w:rsid w:val="00E121E7"/>
    <w:rsid w:val="00E169B3"/>
    <w:rsid w:val="00E16BE3"/>
    <w:rsid w:val="00E17915"/>
    <w:rsid w:val="00E22AC9"/>
    <w:rsid w:val="00E24CE3"/>
    <w:rsid w:val="00E2570A"/>
    <w:rsid w:val="00E257CC"/>
    <w:rsid w:val="00E2734F"/>
    <w:rsid w:val="00E371B7"/>
    <w:rsid w:val="00E444C3"/>
    <w:rsid w:val="00E46004"/>
    <w:rsid w:val="00E462C7"/>
    <w:rsid w:val="00E465F6"/>
    <w:rsid w:val="00E52261"/>
    <w:rsid w:val="00E57C43"/>
    <w:rsid w:val="00E62585"/>
    <w:rsid w:val="00E672A6"/>
    <w:rsid w:val="00E678BE"/>
    <w:rsid w:val="00E72942"/>
    <w:rsid w:val="00E76B18"/>
    <w:rsid w:val="00E77951"/>
    <w:rsid w:val="00E77BE5"/>
    <w:rsid w:val="00E80DA0"/>
    <w:rsid w:val="00E81F6B"/>
    <w:rsid w:val="00E822C7"/>
    <w:rsid w:val="00E823D2"/>
    <w:rsid w:val="00E82E21"/>
    <w:rsid w:val="00E83F30"/>
    <w:rsid w:val="00E851F0"/>
    <w:rsid w:val="00E8782D"/>
    <w:rsid w:val="00E90753"/>
    <w:rsid w:val="00E93706"/>
    <w:rsid w:val="00EA1F6C"/>
    <w:rsid w:val="00EA3FCB"/>
    <w:rsid w:val="00EA4366"/>
    <w:rsid w:val="00EA7762"/>
    <w:rsid w:val="00EB2528"/>
    <w:rsid w:val="00EB6A3A"/>
    <w:rsid w:val="00EC1252"/>
    <w:rsid w:val="00EC2C56"/>
    <w:rsid w:val="00EC3063"/>
    <w:rsid w:val="00EC442C"/>
    <w:rsid w:val="00ED08E0"/>
    <w:rsid w:val="00ED28B5"/>
    <w:rsid w:val="00ED28E7"/>
    <w:rsid w:val="00ED5748"/>
    <w:rsid w:val="00ED633C"/>
    <w:rsid w:val="00EE1584"/>
    <w:rsid w:val="00EE5A95"/>
    <w:rsid w:val="00EE5DA5"/>
    <w:rsid w:val="00EE6529"/>
    <w:rsid w:val="00EF2E17"/>
    <w:rsid w:val="00EF34A0"/>
    <w:rsid w:val="00EF37DD"/>
    <w:rsid w:val="00EF4F11"/>
    <w:rsid w:val="00EF587B"/>
    <w:rsid w:val="00EF74DE"/>
    <w:rsid w:val="00F007F3"/>
    <w:rsid w:val="00F00C64"/>
    <w:rsid w:val="00F039B2"/>
    <w:rsid w:val="00F05B4E"/>
    <w:rsid w:val="00F10357"/>
    <w:rsid w:val="00F11470"/>
    <w:rsid w:val="00F11605"/>
    <w:rsid w:val="00F12A03"/>
    <w:rsid w:val="00F13B4D"/>
    <w:rsid w:val="00F16A9C"/>
    <w:rsid w:val="00F214E2"/>
    <w:rsid w:val="00F216FE"/>
    <w:rsid w:val="00F2564E"/>
    <w:rsid w:val="00F261C1"/>
    <w:rsid w:val="00F301F8"/>
    <w:rsid w:val="00F30EA2"/>
    <w:rsid w:val="00F31501"/>
    <w:rsid w:val="00F323C1"/>
    <w:rsid w:val="00F42D02"/>
    <w:rsid w:val="00F44DC6"/>
    <w:rsid w:val="00F471C3"/>
    <w:rsid w:val="00F50DDC"/>
    <w:rsid w:val="00F615FB"/>
    <w:rsid w:val="00F65D5F"/>
    <w:rsid w:val="00F66903"/>
    <w:rsid w:val="00F67AA9"/>
    <w:rsid w:val="00F7204B"/>
    <w:rsid w:val="00F72DEB"/>
    <w:rsid w:val="00F8009C"/>
    <w:rsid w:val="00F8033E"/>
    <w:rsid w:val="00F83776"/>
    <w:rsid w:val="00F85211"/>
    <w:rsid w:val="00F853D0"/>
    <w:rsid w:val="00F862EE"/>
    <w:rsid w:val="00F874C2"/>
    <w:rsid w:val="00F925FA"/>
    <w:rsid w:val="00F93877"/>
    <w:rsid w:val="00F94ED7"/>
    <w:rsid w:val="00F965F7"/>
    <w:rsid w:val="00F97407"/>
    <w:rsid w:val="00F9798D"/>
    <w:rsid w:val="00FA1E93"/>
    <w:rsid w:val="00FA2081"/>
    <w:rsid w:val="00FA2A5B"/>
    <w:rsid w:val="00FA586B"/>
    <w:rsid w:val="00FA60BB"/>
    <w:rsid w:val="00FA63CA"/>
    <w:rsid w:val="00FB0984"/>
    <w:rsid w:val="00FB2317"/>
    <w:rsid w:val="00FB2D6C"/>
    <w:rsid w:val="00FB78A1"/>
    <w:rsid w:val="00FB7BD8"/>
    <w:rsid w:val="00FC0765"/>
    <w:rsid w:val="00FC2CFD"/>
    <w:rsid w:val="00FC6786"/>
    <w:rsid w:val="00FC67BC"/>
    <w:rsid w:val="00FC6F89"/>
    <w:rsid w:val="00FC7922"/>
    <w:rsid w:val="00FD5004"/>
    <w:rsid w:val="00FD695E"/>
    <w:rsid w:val="00FE09D4"/>
    <w:rsid w:val="00FE0AB2"/>
    <w:rsid w:val="00FE0C4D"/>
    <w:rsid w:val="00FE104B"/>
    <w:rsid w:val="00FE2333"/>
    <w:rsid w:val="00FE3BCC"/>
    <w:rsid w:val="00FE41DC"/>
    <w:rsid w:val="00FE7759"/>
    <w:rsid w:val="00FF3248"/>
    <w:rsid w:val="00FF50B8"/>
    <w:rsid w:val="00FF7693"/>
    <w:rsid w:val="00FF7F2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55297"/>
    <o:shapelayout v:ext="edit">
      <o:idmap v:ext="edit" data="1"/>
    </o:shapelayout>
  </w:shapeDefaults>
  <w:decimalSymbol w:val=","/>
  <w:listSeparator w:val=";"/>
  <w14:docId w14:val="788F9EF1"/>
  <w15:docId w15:val="{619FBB01-3690-41FC-9739-C59C3E748C9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semiHidden/>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semiHidden/>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semiHidden/>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69484393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1/Personbeskattning1/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dokumentvärden xmlns="http://rkdhs/mallar/lagstiftning/Skr/Skr.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Johansson, Baylan, Hultqvist, Andersson, Damberg, Shekarabi, Ygeman, Linde, Ekström, Eneroth, Dahlgren, Nilsson, Ernkrans, Lindhagen, Lind, Nordmark, Micko, Stenevi, Olsson Fridh</närvarande>
  <föredragande>statsminister Löfven, ordförande, och statsråden Bolund, Johansson, Baylan, Hallengren, Hultqvist, Andersson, Damberg, Shekarabi, Ygeman, Linde, Ekström, Eneroth, Dahlgren, Nilsson, Ernkrans, Lindhagen, Lind, Hallberg, Nordmark, Micko, Stenevi, Olsson Fridh</föredragande>
  <departementsenhet id="Finansdepartementet"/>
  <dokumentnummer etikett="Skr.">2020/21:212</dokumentnummer>
  <titel>Meddelande om kommande förslag om begränsning av avdragsrätten för underskott från tidigare år</titel>
  <template id="16"/>
  <kapitel/>
  <avsnitt/>
  <fastaavsnitt/>
  <bilagor/>
</dokumentvärden>
</file>

<file path=customXml/item2.xml><?xml version="1.0" encoding="utf-8"?>
<p:properties xmlns:p="http://schemas.microsoft.com/office/2006/metadata/properties" xmlns:xsi="http://www.w3.org/2001/XMLSchema-instance" xmlns:pc="http://schemas.microsoft.com/office/infopath/2007/PartnerControls">
  <documentManagement>
    <RecordNumber xmlns="4e9c2f0c-7bf8-49af-8356-cbf363fc78a7">2020/21:212</RecordNumber>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6VV7YVCVAJZ7-373442560-9858</_dlc_DocId>
    <_dlc_DocIdUrl xmlns="4f5ca95d-8798-43a8-9b50-3b2f8b9416bf">
      <Url>https://dhs.sp.regeringskansliet.se/yta/sb-gransk/_layouts/15/DocIdRedir.aspx?ID=6VV7YVCVAJZ7-373442560-9858</Url>
      <Description>6VV7YVCVAJZ7-373442560-9858</Description>
    </_dlc_DocIdUrl>
  </documentManagement>
</p:propertie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3" ma:contentTypeDescription="Skapa nytt dokument med möjlighet att välja RK-mall" ma:contentTypeScope="" ma:versionID="1ad917d293cd48ea62fe9ecfd907942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2.xml><?xml version="1.0" encoding="utf-8"?>
<ds:datastoreItem xmlns:ds="http://schemas.openxmlformats.org/officeDocument/2006/customXml" ds:itemID="{824382ED-52B8-4B9B-8AEA-3E2253346FC9}">
  <ds:schemaRefs>
    <ds:schemaRef ds:uri="http://schemas.microsoft.com/office/infopath/2007/PartnerControls"/>
    <ds:schemaRef ds:uri="4e9c2f0c-7bf8-49af-8356-cbf363fc78a7"/>
    <ds:schemaRef ds:uri="http://purl.org/dc/terms/"/>
    <ds:schemaRef ds:uri="cc625d36-bb37-4650-91b9-0c96159295ba"/>
    <ds:schemaRef ds:uri="http://schemas.microsoft.com/office/2006/documentManagement/types"/>
    <ds:schemaRef ds:uri="http://schemas.openxmlformats.org/package/2006/metadata/core-properties"/>
    <ds:schemaRef ds:uri="84a146bb-e433-4be7-93e4-049a36845c6a"/>
    <ds:schemaRef ds:uri="http://purl.org/dc/elements/1.1/"/>
    <ds:schemaRef ds:uri="18f3d968-6251-40b0-9f11-012b293496c2"/>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8C071104-9B0B-4C55-8365-B24AB7272B95}">
  <ds:schemaRefs>
    <ds:schemaRef ds:uri="http://schemas.microsoft.com/office/2006/metadata/customXsn"/>
  </ds:schemaRefs>
</ds:datastoreItem>
</file>

<file path=customXml/itemProps4.xml><?xml version="1.0" encoding="utf-8"?>
<ds:datastoreItem xmlns:ds="http://schemas.openxmlformats.org/officeDocument/2006/customXml" ds:itemID="{3C319F98-AD0B-4F33-8D26-B433569AAC85}"/>
</file>

<file path=customXml/itemProps5.xml><?xml version="1.0" encoding="utf-8"?>
<ds:datastoreItem xmlns:ds="http://schemas.openxmlformats.org/officeDocument/2006/customXml" ds:itemID="{02B2EA92-34CA-444E-9679-3D4B015D489B}">
  <ds:schemaRefs>
    <ds:schemaRef ds:uri="http://schemas.microsoft.com/sharepoint/v3/contenttype/forms"/>
  </ds:schemaRefs>
</ds:datastoreItem>
</file>

<file path=customXml/itemProps6.xml><?xml version="1.0" encoding="utf-8"?>
<ds:datastoreItem xmlns:ds="http://schemas.openxmlformats.org/officeDocument/2006/customXml" ds:itemID="{6A2EECD8-8119-4AB9-A6DD-11090AC5C7B1}"/>
</file>

<file path=customXml/itemProps7.xml><?xml version="1.0" encoding="utf-8"?>
<ds:datastoreItem xmlns:ds="http://schemas.openxmlformats.org/officeDocument/2006/customXml" ds:itemID="{11A1493F-CC76-4126-8D2B-6322DFA699FA}">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6</Pages>
  <Words>1718</Words>
  <Characters>9110</Characters>
  <Application>Microsoft Office Word</Application>
  <DocSecurity>0</DocSecurity>
  <Lines>75</Lines>
  <Paragraphs>21</Paragraphs>
  <ScaleCrop>false</ScaleCrop>
  <HeadingPairs>
    <vt:vector size="2" baseType="variant">
      <vt:variant>
        <vt:lpstr>Rubrik</vt:lpstr>
      </vt:variant>
      <vt:variant>
        <vt:i4>1</vt:i4>
      </vt:variant>
    </vt:vector>
  </HeadingPairs>
  <TitlesOfParts>
    <vt:vector size="1" baseType="lpstr">
      <vt:lpstr>Meddelande om kommande förslag om begränsning av avdragsrätten för underskott från tidigare år</vt:lpstr>
    </vt:vector>
  </TitlesOfParts>
  <Company>Regeringskansliet</Company>
  <LinksUpToDate>false</LinksUpToDate>
  <CharactersWithSpaces>10807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Meddelande om kommande förslag om begränsning av avdragsrätten för underskott från tidigare år</dc:title>
  <dc:creator>Eva-Lisa Olsson</dc:creator>
  <dc:description/>
  <cp:lastModifiedBy>Jonna Söderman</cp:lastModifiedBy>
  <cp:revision>2</cp:revision>
  <cp:lastPrinted>2021-06-10T12:22:00Z</cp:lastPrinted>
  <dcterms:created xsi:type="dcterms:W3CDTF">2021-06-11T08:28:00Z</dcterms:created>
  <dcterms:modified xsi:type="dcterms:W3CDTF">2021-06-11T08:28:00Z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086adf81-b8cb-439a-bbb8-698349e2b299</vt:lpwstr>
  </property>
  <property fmtid="{D5CDD505-2E9C-101B-9397-08002B2CF9AE}" pid="4" name="Organisation">
    <vt:lpwstr>25;#Finansdepartementet|0b2f41b1-db50-472c-80a1-d21b0254fb2b</vt:lpwstr>
  </property>
  <property fmtid="{D5CDD505-2E9C-101B-9397-08002B2CF9AE}" pid="5" name="ActivityCategory">
    <vt:lpwstr/>
  </property>
</Properties>
</file>