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3.xml" ContentType="application/vnd.openxmlformats-officedocument.wordprocessingml.header+xml"/>
  <Override PartName="/word/footer24.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6.xml" ContentType="application/vnd.openxmlformats-officedocument.wordprocessingml.header+xml"/>
  <Override PartName="/word/footer2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A8B7370" w14:textId="77777777" w:rsidR="00655933" w:rsidRDefault="00655933"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1EDD9B26" wp14:editId="3695CE22">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6ED9A5CB" w14:textId="77777777" w:rsidR="00655933" w:rsidRPr="00811BB8" w:rsidRDefault="00655933" w:rsidP="00C37AA0">
                                <w:pPr>
                                  <w:pStyle w:val="Brdtext"/>
                                </w:pPr>
                                <w:r>
                                  <w:rPr>
                                    <w:noProof/>
                                    <w:lang w:eastAsia="sv-SE"/>
                                  </w:rPr>
                                  <w:drawing>
                                    <wp:inline distT="0" distB="0" distL="0" distR="0" wp14:anchorId="3B4B0D87" wp14:editId="4952DA3F">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EDD9B26"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6ED9A5CB" w14:textId="77777777" w:rsidR="00655933" w:rsidRPr="00811BB8" w:rsidRDefault="00655933" w:rsidP="00C37AA0">
                          <w:pPr>
                            <w:pStyle w:val="Brdtext"/>
                          </w:pPr>
                          <w:r>
                            <w:rPr>
                              <w:noProof/>
                              <w:lang w:eastAsia="sv-SE"/>
                            </w:rPr>
                            <w:drawing>
                              <wp:inline distT="0" distB="0" distL="0" distR="0" wp14:anchorId="3B4B0D87" wp14:editId="4952DA3F">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22D84D48" w14:textId="59BBD34D" w:rsidR="00655933" w:rsidRDefault="00E678F6" w:rsidP="00333C9D">
          <w:pPr>
            <w:pStyle w:val="Prophuvudrubrik"/>
          </w:pPr>
          <w:r>
            <w:t>2021/22:129</w:t>
          </w:r>
        </w:p>
      </w:sdtContent>
    </w:sdt>
    <w:p w14:paraId="5F198278" w14:textId="77777777" w:rsidR="00655933" w:rsidRPr="005F407A" w:rsidRDefault="00655933"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655933" w14:paraId="6F612320"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70AF2216" w14:textId="2E270B93" w:rsidR="00655933" w:rsidRDefault="00E678F6" w:rsidP="00333C9D">
                <w:pPr>
                  <w:pStyle w:val="Proprubrik"/>
                  <w:spacing w:after="20"/>
                </w:pPr>
                <w:r>
                  <w:t>Borttagande av bosättningsprincipen vid sprututbyte</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09BBA6CC" w14:textId="42BFF4FE" w:rsidR="00655933" w:rsidRDefault="00E678F6"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7EFA9CDF" w14:textId="24D74783" w:rsidR="00655933" w:rsidRPr="00141F91" w:rsidRDefault="00E678F6" w:rsidP="00333C9D">
                <w:pPr>
                  <w:pStyle w:val="Proprubrik"/>
                  <w:rPr>
                    <w:szCs w:val="26"/>
                  </w:rPr>
                </w:pPr>
                <w:r>
                  <w:rPr>
                    <w:szCs w:val="26"/>
                  </w:rPr>
                  <w:t>2021/22:129</w:t>
                </w:r>
              </w:p>
            </w:sdtContent>
          </w:sdt>
        </w:tc>
      </w:tr>
    </w:tbl>
    <w:p w14:paraId="7C8D763C" w14:textId="77777777" w:rsidR="00655933" w:rsidRDefault="00655933" w:rsidP="00333C9D">
      <w:pPr>
        <w:pStyle w:val="Brdtext"/>
        <w:spacing w:before="60"/>
      </w:pPr>
    </w:p>
    <w:p w14:paraId="59FDE67D" w14:textId="77777777" w:rsidR="00655933" w:rsidRDefault="00655933" w:rsidP="00333C9D">
      <w:pPr>
        <w:pStyle w:val="Brdtext"/>
      </w:pPr>
      <w:r>
        <w:t>Regeringen överlämnar denna proposition till riksdagen.</w:t>
      </w:r>
    </w:p>
    <w:p w14:paraId="7C802BA3" w14:textId="77777777" w:rsidR="00655933" w:rsidRDefault="00655933" w:rsidP="00333C9D">
      <w:pPr>
        <w:pStyle w:val="Brdtext"/>
      </w:pPr>
    </w:p>
    <w:p w14:paraId="5C171170" w14:textId="6E28B797" w:rsidR="00655933" w:rsidRDefault="00655933" w:rsidP="00333C9D">
      <w:pPr>
        <w:pStyle w:val="Brdtext"/>
      </w:pPr>
      <w:r>
        <w:t xml:space="preserve">Stockholm </w:t>
      </w:r>
      <w:sdt>
        <w:sdtPr>
          <w:alias w:val="Datum"/>
          <w:tag w:val="Datum"/>
          <w:id w:val="-1894106154"/>
          <w:date w:fullDate="2022-02-24T00:00:00Z">
            <w:dateFormat w:val="'den' d MMMM yyyy"/>
            <w:lid w:val="sv-SE"/>
            <w:storeMappedDataAs w:val="dateTime"/>
            <w:calendar w:val="gregorian"/>
          </w:date>
        </w:sdtPr>
        <w:sdtEndPr/>
        <w:sdtContent>
          <w:r>
            <w:t>den 24 februari 2022</w:t>
          </w:r>
        </w:sdtContent>
      </w:sdt>
    </w:p>
    <w:p w14:paraId="7C04CE06" w14:textId="77777777" w:rsidR="00655933" w:rsidRDefault="00655933" w:rsidP="00333C9D">
      <w:pPr>
        <w:pStyle w:val="Brdtextmedindrag"/>
      </w:pPr>
    </w:p>
    <w:p w14:paraId="5F60C24D" w14:textId="3512EAA5" w:rsidR="00655933" w:rsidRDefault="00655933" w:rsidP="00333C9D">
      <w:pPr>
        <w:pStyle w:val="Propnamnunderskrift1"/>
      </w:pPr>
      <w:r>
        <w:t>Magdalena Andersson</w:t>
      </w:r>
    </w:p>
    <w:p w14:paraId="1E0AE335" w14:textId="6EF34BCC" w:rsidR="00655933" w:rsidRDefault="00655933" w:rsidP="00333C9D">
      <w:pPr>
        <w:pStyle w:val="Propnamnunderskrift2"/>
        <w:tabs>
          <w:tab w:val="clear" w:pos="2693"/>
          <w:tab w:val="clear" w:pos="7474"/>
          <w:tab w:val="left" w:pos="2126"/>
        </w:tabs>
      </w:pPr>
      <w:r>
        <w:tab/>
        <w:t>Lena Hallengren</w:t>
      </w:r>
    </w:p>
    <w:p w14:paraId="22BB3CED" w14:textId="753DB5E5" w:rsidR="00655933" w:rsidRPr="008624B2" w:rsidRDefault="00655933"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E678F6">
            <w:rPr>
              <w:i w:val="0"/>
            </w:rPr>
            <w:t>Socialdepartementet</w:t>
          </w:r>
        </w:sdtContent>
      </w:sdt>
      <w:r w:rsidRPr="008F01E7">
        <w:rPr>
          <w:i w:val="0"/>
          <w:iCs w:val="0"/>
        </w:rPr>
        <w:t>)</w:t>
      </w:r>
    </w:p>
    <w:p w14:paraId="041D0D51" w14:textId="77777777" w:rsidR="00655933" w:rsidRDefault="00655933" w:rsidP="00333C9D">
      <w:pPr>
        <w:pStyle w:val="Proprubrik"/>
        <w:spacing w:before="80" w:after="400"/>
      </w:pPr>
      <w:r>
        <w:t>Propositionens huvudsakliga innehåll</w:t>
      </w:r>
    </w:p>
    <w:p w14:paraId="0183A938" w14:textId="77777777" w:rsidR="00655933" w:rsidRDefault="00655933" w:rsidP="00655933">
      <w:pPr>
        <w:pStyle w:val="Brdtext"/>
      </w:pPr>
      <w:r>
        <w:t>I propositionen föreslås att kravet på att vara bosatt i en region för att kunna delta i sprututbytesverksamhet där tas bort. I dag gäller att endast personer som kan anses bosatta i en region som har beviljats tillstånd enligt lagen (2006:323) om utbyte av sprutor och kanyler får delta i sprututbytes</w:t>
      </w:r>
      <w:r>
        <w:softHyphen/>
        <w:t>verksamhet i den regionen. Förslaget syftar till att öka tillgängligheten till sprututbyten och därigenom underlätta ett effektivt smittskyddsarbete.</w:t>
      </w:r>
    </w:p>
    <w:p w14:paraId="69949F42" w14:textId="32FF6A2A" w:rsidR="00655933" w:rsidRDefault="00655933" w:rsidP="00952274">
      <w:pPr>
        <w:pStyle w:val="Brdtextmedindrag"/>
      </w:pPr>
      <w:r>
        <w:t>Lagändringen föreslås träda i kraft den 1 augusti 2022.</w:t>
      </w:r>
    </w:p>
    <w:p w14:paraId="05AEA815" w14:textId="77777777" w:rsidR="00655933" w:rsidRPr="008F2013" w:rsidRDefault="00655933" w:rsidP="005E3C60">
      <w:pPr>
        <w:pStyle w:val="Innehllsfrteckning"/>
        <w:pageBreakBefore/>
        <w:rPr>
          <w:sz w:val="30"/>
          <w:szCs w:val="30"/>
        </w:rPr>
      </w:pPr>
      <w:r>
        <w:rPr>
          <w:rFonts w:eastAsiaTheme="minorHAnsi"/>
        </w:rPr>
        <w:lastRenderedPageBreak/>
        <w:t>Innehållsförteckning</w:t>
      </w:r>
    </w:p>
    <w:p w14:paraId="5EE67BD2" w14:textId="39C06967" w:rsidR="00E678F6" w:rsidRDefault="00655933">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96505448" w:history="1">
        <w:r w:rsidR="00E678F6" w:rsidRPr="003E306D">
          <w:rPr>
            <w:rStyle w:val="Hyperlnk"/>
          </w:rPr>
          <w:t>1</w:t>
        </w:r>
        <w:r w:rsidR="00E678F6">
          <w:rPr>
            <w:rFonts w:asciiTheme="minorHAnsi" w:eastAsiaTheme="minorEastAsia" w:hAnsiTheme="minorHAnsi"/>
            <w:sz w:val="22"/>
            <w:lang w:eastAsia="sv-SE"/>
          </w:rPr>
          <w:tab/>
        </w:r>
        <w:r w:rsidR="00E678F6" w:rsidRPr="003E306D">
          <w:rPr>
            <w:rStyle w:val="Hyperlnk"/>
          </w:rPr>
          <w:t>Förslag till riksdagsbeslut</w:t>
        </w:r>
        <w:r w:rsidR="00E678F6">
          <w:rPr>
            <w:webHidden/>
          </w:rPr>
          <w:tab/>
        </w:r>
        <w:r w:rsidR="00E678F6">
          <w:rPr>
            <w:webHidden/>
          </w:rPr>
          <w:fldChar w:fldCharType="begin"/>
        </w:r>
        <w:r w:rsidR="00E678F6">
          <w:rPr>
            <w:webHidden/>
          </w:rPr>
          <w:instrText xml:space="preserve"> PAGEREF _Toc96505448 \h </w:instrText>
        </w:r>
        <w:r w:rsidR="00E678F6">
          <w:rPr>
            <w:webHidden/>
          </w:rPr>
        </w:r>
        <w:r w:rsidR="00E678F6">
          <w:rPr>
            <w:webHidden/>
          </w:rPr>
          <w:fldChar w:fldCharType="separate"/>
        </w:r>
        <w:r w:rsidR="00E678F6">
          <w:rPr>
            <w:webHidden/>
          </w:rPr>
          <w:t>3</w:t>
        </w:r>
        <w:r w:rsidR="00E678F6">
          <w:rPr>
            <w:webHidden/>
          </w:rPr>
          <w:fldChar w:fldCharType="end"/>
        </w:r>
      </w:hyperlink>
    </w:p>
    <w:p w14:paraId="4B291309" w14:textId="4C809A4C" w:rsidR="00E678F6" w:rsidRDefault="00D54DD4">
      <w:pPr>
        <w:pStyle w:val="Innehll1"/>
        <w:rPr>
          <w:rFonts w:asciiTheme="minorHAnsi" w:eastAsiaTheme="minorEastAsia" w:hAnsiTheme="minorHAnsi"/>
          <w:sz w:val="22"/>
          <w:lang w:eastAsia="sv-SE"/>
        </w:rPr>
      </w:pPr>
      <w:hyperlink w:anchor="_Toc96505449" w:history="1">
        <w:r w:rsidR="00E678F6" w:rsidRPr="003E306D">
          <w:rPr>
            <w:rStyle w:val="Hyperlnk"/>
          </w:rPr>
          <w:t>2</w:t>
        </w:r>
        <w:r w:rsidR="00E678F6">
          <w:rPr>
            <w:rFonts w:asciiTheme="minorHAnsi" w:eastAsiaTheme="minorEastAsia" w:hAnsiTheme="minorHAnsi"/>
            <w:sz w:val="22"/>
            <w:lang w:eastAsia="sv-SE"/>
          </w:rPr>
          <w:tab/>
        </w:r>
        <w:r w:rsidR="00E678F6" w:rsidRPr="003E306D">
          <w:rPr>
            <w:rStyle w:val="Hyperlnk"/>
          </w:rPr>
          <w:t>Förslag till lag om ändring i lagen (2006:323) om utbyte av sprutor och kanyler</w:t>
        </w:r>
        <w:r w:rsidR="00E678F6">
          <w:rPr>
            <w:webHidden/>
          </w:rPr>
          <w:tab/>
        </w:r>
        <w:r w:rsidR="00E678F6">
          <w:rPr>
            <w:webHidden/>
          </w:rPr>
          <w:fldChar w:fldCharType="begin"/>
        </w:r>
        <w:r w:rsidR="00E678F6">
          <w:rPr>
            <w:webHidden/>
          </w:rPr>
          <w:instrText xml:space="preserve"> PAGEREF _Toc96505449 \h </w:instrText>
        </w:r>
        <w:r w:rsidR="00E678F6">
          <w:rPr>
            <w:webHidden/>
          </w:rPr>
        </w:r>
        <w:r w:rsidR="00E678F6">
          <w:rPr>
            <w:webHidden/>
          </w:rPr>
          <w:fldChar w:fldCharType="separate"/>
        </w:r>
        <w:r w:rsidR="00E678F6">
          <w:rPr>
            <w:webHidden/>
          </w:rPr>
          <w:t>4</w:t>
        </w:r>
        <w:r w:rsidR="00E678F6">
          <w:rPr>
            <w:webHidden/>
          </w:rPr>
          <w:fldChar w:fldCharType="end"/>
        </w:r>
      </w:hyperlink>
    </w:p>
    <w:p w14:paraId="01CC21C1" w14:textId="0752D89B" w:rsidR="00E678F6" w:rsidRDefault="00D54DD4">
      <w:pPr>
        <w:pStyle w:val="Innehll1"/>
        <w:rPr>
          <w:rFonts w:asciiTheme="minorHAnsi" w:eastAsiaTheme="minorEastAsia" w:hAnsiTheme="minorHAnsi"/>
          <w:sz w:val="22"/>
          <w:lang w:eastAsia="sv-SE"/>
        </w:rPr>
      </w:pPr>
      <w:hyperlink w:anchor="_Toc96505450" w:history="1">
        <w:r w:rsidR="00E678F6" w:rsidRPr="003E306D">
          <w:rPr>
            <w:rStyle w:val="Hyperlnk"/>
          </w:rPr>
          <w:t>3</w:t>
        </w:r>
        <w:r w:rsidR="00E678F6">
          <w:rPr>
            <w:rFonts w:asciiTheme="minorHAnsi" w:eastAsiaTheme="minorEastAsia" w:hAnsiTheme="minorHAnsi"/>
            <w:sz w:val="22"/>
            <w:lang w:eastAsia="sv-SE"/>
          </w:rPr>
          <w:tab/>
        </w:r>
        <w:r w:rsidR="00E678F6" w:rsidRPr="003E306D">
          <w:rPr>
            <w:rStyle w:val="Hyperlnk"/>
          </w:rPr>
          <w:t>Ärendet och dess beredning</w:t>
        </w:r>
        <w:r w:rsidR="00E678F6">
          <w:rPr>
            <w:webHidden/>
          </w:rPr>
          <w:tab/>
        </w:r>
        <w:r w:rsidR="00E678F6">
          <w:rPr>
            <w:webHidden/>
          </w:rPr>
          <w:fldChar w:fldCharType="begin"/>
        </w:r>
        <w:r w:rsidR="00E678F6">
          <w:rPr>
            <w:webHidden/>
          </w:rPr>
          <w:instrText xml:space="preserve"> PAGEREF _Toc96505450 \h </w:instrText>
        </w:r>
        <w:r w:rsidR="00E678F6">
          <w:rPr>
            <w:webHidden/>
          </w:rPr>
        </w:r>
        <w:r w:rsidR="00E678F6">
          <w:rPr>
            <w:webHidden/>
          </w:rPr>
          <w:fldChar w:fldCharType="separate"/>
        </w:r>
        <w:r w:rsidR="00E678F6">
          <w:rPr>
            <w:webHidden/>
          </w:rPr>
          <w:t>5</w:t>
        </w:r>
        <w:r w:rsidR="00E678F6">
          <w:rPr>
            <w:webHidden/>
          </w:rPr>
          <w:fldChar w:fldCharType="end"/>
        </w:r>
      </w:hyperlink>
    </w:p>
    <w:p w14:paraId="0F37A8A8" w14:textId="304C2324" w:rsidR="00E678F6" w:rsidRDefault="00D54DD4">
      <w:pPr>
        <w:pStyle w:val="Innehll1"/>
        <w:rPr>
          <w:rFonts w:asciiTheme="minorHAnsi" w:eastAsiaTheme="minorEastAsia" w:hAnsiTheme="minorHAnsi"/>
          <w:sz w:val="22"/>
          <w:lang w:eastAsia="sv-SE"/>
        </w:rPr>
      </w:pPr>
      <w:hyperlink w:anchor="_Toc96505451" w:history="1">
        <w:r w:rsidR="00E678F6" w:rsidRPr="003E306D">
          <w:rPr>
            <w:rStyle w:val="Hyperlnk"/>
          </w:rPr>
          <w:t>4</w:t>
        </w:r>
        <w:r w:rsidR="00E678F6">
          <w:rPr>
            <w:rFonts w:asciiTheme="minorHAnsi" w:eastAsiaTheme="minorEastAsia" w:hAnsiTheme="minorHAnsi"/>
            <w:sz w:val="22"/>
            <w:lang w:eastAsia="sv-SE"/>
          </w:rPr>
          <w:tab/>
        </w:r>
        <w:r w:rsidR="00E678F6" w:rsidRPr="003E306D">
          <w:rPr>
            <w:rStyle w:val="Hyperlnk"/>
          </w:rPr>
          <w:t>Förutsättningar för sprututbyte</w:t>
        </w:r>
        <w:r w:rsidR="00E678F6">
          <w:rPr>
            <w:webHidden/>
          </w:rPr>
          <w:tab/>
        </w:r>
        <w:r w:rsidR="00E678F6">
          <w:rPr>
            <w:webHidden/>
          </w:rPr>
          <w:fldChar w:fldCharType="begin"/>
        </w:r>
        <w:r w:rsidR="00E678F6">
          <w:rPr>
            <w:webHidden/>
          </w:rPr>
          <w:instrText xml:space="preserve"> PAGEREF _Toc96505451 \h </w:instrText>
        </w:r>
        <w:r w:rsidR="00E678F6">
          <w:rPr>
            <w:webHidden/>
          </w:rPr>
        </w:r>
        <w:r w:rsidR="00E678F6">
          <w:rPr>
            <w:webHidden/>
          </w:rPr>
          <w:fldChar w:fldCharType="separate"/>
        </w:r>
        <w:r w:rsidR="00E678F6">
          <w:rPr>
            <w:webHidden/>
          </w:rPr>
          <w:t>5</w:t>
        </w:r>
        <w:r w:rsidR="00E678F6">
          <w:rPr>
            <w:webHidden/>
          </w:rPr>
          <w:fldChar w:fldCharType="end"/>
        </w:r>
      </w:hyperlink>
    </w:p>
    <w:p w14:paraId="654DE9B5" w14:textId="2C6DB11C" w:rsidR="00E678F6" w:rsidRDefault="00D54DD4">
      <w:pPr>
        <w:pStyle w:val="Innehll2"/>
        <w:rPr>
          <w:rFonts w:asciiTheme="minorHAnsi" w:eastAsiaTheme="minorEastAsia" w:hAnsiTheme="minorHAnsi" w:cstheme="minorBidi"/>
          <w:sz w:val="22"/>
          <w:szCs w:val="22"/>
          <w:lang w:eastAsia="sv-SE"/>
        </w:rPr>
      </w:pPr>
      <w:hyperlink w:anchor="_Toc96505452" w:history="1">
        <w:r w:rsidR="00E678F6" w:rsidRPr="003E306D">
          <w:rPr>
            <w:rStyle w:val="Hyperlnk"/>
            <w:rFonts w:eastAsiaTheme="majorEastAsia"/>
          </w:rPr>
          <w:t>4.1</w:t>
        </w:r>
        <w:r w:rsidR="00E678F6">
          <w:rPr>
            <w:rFonts w:asciiTheme="minorHAnsi" w:eastAsiaTheme="minorEastAsia" w:hAnsiTheme="minorHAnsi" w:cstheme="minorBidi"/>
            <w:sz w:val="22"/>
            <w:szCs w:val="22"/>
            <w:lang w:eastAsia="sv-SE"/>
          </w:rPr>
          <w:tab/>
        </w:r>
        <w:r w:rsidR="00E678F6" w:rsidRPr="003E306D">
          <w:rPr>
            <w:rStyle w:val="Hyperlnk"/>
            <w:rFonts w:eastAsiaTheme="majorEastAsia"/>
          </w:rPr>
          <w:t>En restriktiv men hälsofrämjande narkotikapolitik</w:t>
        </w:r>
        <w:r w:rsidR="00E678F6">
          <w:rPr>
            <w:webHidden/>
          </w:rPr>
          <w:tab/>
        </w:r>
        <w:r w:rsidR="00E678F6">
          <w:rPr>
            <w:webHidden/>
          </w:rPr>
          <w:fldChar w:fldCharType="begin"/>
        </w:r>
        <w:r w:rsidR="00E678F6">
          <w:rPr>
            <w:webHidden/>
          </w:rPr>
          <w:instrText xml:space="preserve"> PAGEREF _Toc96505452 \h </w:instrText>
        </w:r>
        <w:r w:rsidR="00E678F6">
          <w:rPr>
            <w:webHidden/>
          </w:rPr>
        </w:r>
        <w:r w:rsidR="00E678F6">
          <w:rPr>
            <w:webHidden/>
          </w:rPr>
          <w:fldChar w:fldCharType="separate"/>
        </w:r>
        <w:r w:rsidR="00E678F6">
          <w:rPr>
            <w:webHidden/>
          </w:rPr>
          <w:t>5</w:t>
        </w:r>
        <w:r w:rsidR="00E678F6">
          <w:rPr>
            <w:webHidden/>
          </w:rPr>
          <w:fldChar w:fldCharType="end"/>
        </w:r>
      </w:hyperlink>
    </w:p>
    <w:p w14:paraId="790BA9D4" w14:textId="724BC438" w:rsidR="00E678F6" w:rsidRDefault="00D54DD4">
      <w:pPr>
        <w:pStyle w:val="Innehll2"/>
        <w:rPr>
          <w:rFonts w:asciiTheme="minorHAnsi" w:eastAsiaTheme="minorEastAsia" w:hAnsiTheme="minorHAnsi" w:cstheme="minorBidi"/>
          <w:sz w:val="22"/>
          <w:szCs w:val="22"/>
          <w:lang w:eastAsia="sv-SE"/>
        </w:rPr>
      </w:pPr>
      <w:hyperlink w:anchor="_Toc96505453" w:history="1">
        <w:r w:rsidR="00E678F6" w:rsidRPr="003E306D">
          <w:rPr>
            <w:rStyle w:val="Hyperlnk"/>
            <w:rFonts w:eastAsiaTheme="majorEastAsia"/>
          </w:rPr>
          <w:t>4.2</w:t>
        </w:r>
        <w:r w:rsidR="00E678F6">
          <w:rPr>
            <w:rFonts w:asciiTheme="minorHAnsi" w:eastAsiaTheme="minorEastAsia" w:hAnsiTheme="minorHAnsi" w:cstheme="minorBidi"/>
            <w:sz w:val="22"/>
            <w:szCs w:val="22"/>
            <w:lang w:eastAsia="sv-SE"/>
          </w:rPr>
          <w:tab/>
        </w:r>
        <w:r w:rsidR="00E678F6" w:rsidRPr="003E306D">
          <w:rPr>
            <w:rStyle w:val="Hyperlnk"/>
            <w:rFonts w:eastAsiaTheme="majorEastAsia"/>
          </w:rPr>
          <w:t>Regelverket för sprututbytesprogrammen</w:t>
        </w:r>
        <w:r w:rsidR="00E678F6">
          <w:rPr>
            <w:webHidden/>
          </w:rPr>
          <w:tab/>
        </w:r>
        <w:r w:rsidR="00E678F6">
          <w:rPr>
            <w:webHidden/>
          </w:rPr>
          <w:fldChar w:fldCharType="begin"/>
        </w:r>
        <w:r w:rsidR="00E678F6">
          <w:rPr>
            <w:webHidden/>
          </w:rPr>
          <w:instrText xml:space="preserve"> PAGEREF _Toc96505453 \h </w:instrText>
        </w:r>
        <w:r w:rsidR="00E678F6">
          <w:rPr>
            <w:webHidden/>
          </w:rPr>
        </w:r>
        <w:r w:rsidR="00E678F6">
          <w:rPr>
            <w:webHidden/>
          </w:rPr>
          <w:fldChar w:fldCharType="separate"/>
        </w:r>
        <w:r w:rsidR="00E678F6">
          <w:rPr>
            <w:webHidden/>
          </w:rPr>
          <w:t>6</w:t>
        </w:r>
        <w:r w:rsidR="00E678F6">
          <w:rPr>
            <w:webHidden/>
          </w:rPr>
          <w:fldChar w:fldCharType="end"/>
        </w:r>
      </w:hyperlink>
    </w:p>
    <w:p w14:paraId="4F7F2B7E" w14:textId="23364CD6" w:rsidR="00E678F6" w:rsidRDefault="00D54DD4">
      <w:pPr>
        <w:pStyle w:val="Innehll2"/>
        <w:rPr>
          <w:rFonts w:asciiTheme="minorHAnsi" w:eastAsiaTheme="minorEastAsia" w:hAnsiTheme="minorHAnsi" w:cstheme="minorBidi"/>
          <w:sz w:val="22"/>
          <w:szCs w:val="22"/>
          <w:lang w:eastAsia="sv-SE"/>
        </w:rPr>
      </w:pPr>
      <w:hyperlink w:anchor="_Toc96505454" w:history="1">
        <w:r w:rsidR="00E678F6" w:rsidRPr="003E306D">
          <w:rPr>
            <w:rStyle w:val="Hyperlnk"/>
            <w:rFonts w:eastAsiaTheme="majorEastAsia"/>
          </w:rPr>
          <w:t>4.3</w:t>
        </w:r>
        <w:r w:rsidR="00E678F6">
          <w:rPr>
            <w:rFonts w:asciiTheme="minorHAnsi" w:eastAsiaTheme="minorEastAsia" w:hAnsiTheme="minorHAnsi" w:cstheme="minorBidi"/>
            <w:sz w:val="22"/>
            <w:szCs w:val="22"/>
            <w:lang w:eastAsia="sv-SE"/>
          </w:rPr>
          <w:tab/>
        </w:r>
        <w:r w:rsidR="00E678F6" w:rsidRPr="003E306D">
          <w:rPr>
            <w:rStyle w:val="Hyperlnk"/>
            <w:rFonts w:eastAsiaTheme="majorEastAsia"/>
          </w:rPr>
          <w:t>God tillgänglighet till sprututbyte är en viktig smittskyddsfråga</w:t>
        </w:r>
        <w:r w:rsidR="00E678F6">
          <w:rPr>
            <w:webHidden/>
          </w:rPr>
          <w:tab/>
        </w:r>
        <w:r w:rsidR="00E678F6">
          <w:rPr>
            <w:webHidden/>
          </w:rPr>
          <w:fldChar w:fldCharType="begin"/>
        </w:r>
        <w:r w:rsidR="00E678F6">
          <w:rPr>
            <w:webHidden/>
          </w:rPr>
          <w:instrText xml:space="preserve"> PAGEREF _Toc96505454 \h </w:instrText>
        </w:r>
        <w:r w:rsidR="00E678F6">
          <w:rPr>
            <w:webHidden/>
          </w:rPr>
        </w:r>
        <w:r w:rsidR="00E678F6">
          <w:rPr>
            <w:webHidden/>
          </w:rPr>
          <w:fldChar w:fldCharType="separate"/>
        </w:r>
        <w:r w:rsidR="00E678F6">
          <w:rPr>
            <w:webHidden/>
          </w:rPr>
          <w:t>7</w:t>
        </w:r>
        <w:r w:rsidR="00E678F6">
          <w:rPr>
            <w:webHidden/>
          </w:rPr>
          <w:fldChar w:fldCharType="end"/>
        </w:r>
      </w:hyperlink>
    </w:p>
    <w:p w14:paraId="5CB455D1" w14:textId="10574F54" w:rsidR="00E678F6" w:rsidRDefault="00D54DD4">
      <w:pPr>
        <w:pStyle w:val="Innehll2"/>
        <w:rPr>
          <w:rFonts w:asciiTheme="minorHAnsi" w:eastAsiaTheme="minorEastAsia" w:hAnsiTheme="minorHAnsi" w:cstheme="minorBidi"/>
          <w:sz w:val="22"/>
          <w:szCs w:val="22"/>
          <w:lang w:eastAsia="sv-SE"/>
        </w:rPr>
      </w:pPr>
      <w:hyperlink w:anchor="_Toc96505455" w:history="1">
        <w:r w:rsidR="00E678F6" w:rsidRPr="003E306D">
          <w:rPr>
            <w:rStyle w:val="Hyperlnk"/>
            <w:rFonts w:eastAsiaTheme="majorEastAsia"/>
          </w:rPr>
          <w:t>4.4</w:t>
        </w:r>
        <w:r w:rsidR="00E678F6">
          <w:rPr>
            <w:rFonts w:asciiTheme="minorHAnsi" w:eastAsiaTheme="minorEastAsia" w:hAnsiTheme="minorHAnsi" w:cstheme="minorBidi"/>
            <w:sz w:val="22"/>
            <w:szCs w:val="22"/>
            <w:lang w:eastAsia="sv-SE"/>
          </w:rPr>
          <w:tab/>
        </w:r>
        <w:r w:rsidR="00E678F6" w:rsidRPr="003E306D">
          <w:rPr>
            <w:rStyle w:val="Hyperlnk"/>
            <w:rFonts w:eastAsiaTheme="majorEastAsia"/>
          </w:rPr>
          <w:t>Regeringen genomför flera insatser på narkotikaområdet</w:t>
        </w:r>
        <w:r w:rsidR="00E678F6">
          <w:rPr>
            <w:webHidden/>
          </w:rPr>
          <w:tab/>
        </w:r>
        <w:r w:rsidR="00E678F6">
          <w:rPr>
            <w:webHidden/>
          </w:rPr>
          <w:fldChar w:fldCharType="begin"/>
        </w:r>
        <w:r w:rsidR="00E678F6">
          <w:rPr>
            <w:webHidden/>
          </w:rPr>
          <w:instrText xml:space="preserve"> PAGEREF _Toc96505455 \h </w:instrText>
        </w:r>
        <w:r w:rsidR="00E678F6">
          <w:rPr>
            <w:webHidden/>
          </w:rPr>
        </w:r>
        <w:r w:rsidR="00E678F6">
          <w:rPr>
            <w:webHidden/>
          </w:rPr>
          <w:fldChar w:fldCharType="separate"/>
        </w:r>
        <w:r w:rsidR="00E678F6">
          <w:rPr>
            <w:webHidden/>
          </w:rPr>
          <w:t>10</w:t>
        </w:r>
        <w:r w:rsidR="00E678F6">
          <w:rPr>
            <w:webHidden/>
          </w:rPr>
          <w:fldChar w:fldCharType="end"/>
        </w:r>
      </w:hyperlink>
    </w:p>
    <w:p w14:paraId="0D4D12FD" w14:textId="21793A84" w:rsidR="00E678F6" w:rsidRDefault="00D54DD4">
      <w:pPr>
        <w:pStyle w:val="Innehll1"/>
        <w:rPr>
          <w:rFonts w:asciiTheme="minorHAnsi" w:eastAsiaTheme="minorEastAsia" w:hAnsiTheme="minorHAnsi"/>
          <w:sz w:val="22"/>
          <w:lang w:eastAsia="sv-SE"/>
        </w:rPr>
      </w:pPr>
      <w:hyperlink w:anchor="_Toc96505456" w:history="1">
        <w:r w:rsidR="00E678F6" w:rsidRPr="003E306D">
          <w:rPr>
            <w:rStyle w:val="Hyperlnk"/>
          </w:rPr>
          <w:t>5</w:t>
        </w:r>
        <w:r w:rsidR="00E678F6">
          <w:rPr>
            <w:rFonts w:asciiTheme="minorHAnsi" w:eastAsiaTheme="minorEastAsia" w:hAnsiTheme="minorHAnsi"/>
            <w:sz w:val="22"/>
            <w:lang w:eastAsia="sv-SE"/>
          </w:rPr>
          <w:tab/>
        </w:r>
        <w:r w:rsidR="00E678F6" w:rsidRPr="003E306D">
          <w:rPr>
            <w:rStyle w:val="Hyperlnk"/>
          </w:rPr>
          <w:t>Bosättningsprincipen tas bort</w:t>
        </w:r>
        <w:r w:rsidR="00E678F6">
          <w:rPr>
            <w:webHidden/>
          </w:rPr>
          <w:tab/>
        </w:r>
        <w:r w:rsidR="00E678F6">
          <w:rPr>
            <w:webHidden/>
          </w:rPr>
          <w:fldChar w:fldCharType="begin"/>
        </w:r>
        <w:r w:rsidR="00E678F6">
          <w:rPr>
            <w:webHidden/>
          </w:rPr>
          <w:instrText xml:space="preserve"> PAGEREF _Toc96505456 \h </w:instrText>
        </w:r>
        <w:r w:rsidR="00E678F6">
          <w:rPr>
            <w:webHidden/>
          </w:rPr>
        </w:r>
        <w:r w:rsidR="00E678F6">
          <w:rPr>
            <w:webHidden/>
          </w:rPr>
          <w:fldChar w:fldCharType="separate"/>
        </w:r>
        <w:r w:rsidR="00E678F6">
          <w:rPr>
            <w:webHidden/>
          </w:rPr>
          <w:t>10</w:t>
        </w:r>
        <w:r w:rsidR="00E678F6">
          <w:rPr>
            <w:webHidden/>
          </w:rPr>
          <w:fldChar w:fldCharType="end"/>
        </w:r>
      </w:hyperlink>
    </w:p>
    <w:p w14:paraId="60DE2224" w14:textId="2354D7A3" w:rsidR="00E678F6" w:rsidRDefault="00D54DD4">
      <w:pPr>
        <w:pStyle w:val="Innehll1"/>
        <w:rPr>
          <w:rFonts w:asciiTheme="minorHAnsi" w:eastAsiaTheme="minorEastAsia" w:hAnsiTheme="minorHAnsi"/>
          <w:sz w:val="22"/>
          <w:lang w:eastAsia="sv-SE"/>
        </w:rPr>
      </w:pPr>
      <w:hyperlink w:anchor="_Toc96505457" w:history="1">
        <w:r w:rsidR="00E678F6" w:rsidRPr="003E306D">
          <w:rPr>
            <w:rStyle w:val="Hyperlnk"/>
          </w:rPr>
          <w:t>6</w:t>
        </w:r>
        <w:r w:rsidR="00E678F6">
          <w:rPr>
            <w:rFonts w:asciiTheme="minorHAnsi" w:eastAsiaTheme="minorEastAsia" w:hAnsiTheme="minorHAnsi"/>
            <w:sz w:val="22"/>
            <w:lang w:eastAsia="sv-SE"/>
          </w:rPr>
          <w:tab/>
        </w:r>
        <w:r w:rsidR="00E678F6" w:rsidRPr="003E306D">
          <w:rPr>
            <w:rStyle w:val="Hyperlnk"/>
          </w:rPr>
          <w:t>Ikraftträdande- och övergångsbestämmelser</w:t>
        </w:r>
        <w:r w:rsidR="00E678F6">
          <w:rPr>
            <w:webHidden/>
          </w:rPr>
          <w:tab/>
        </w:r>
        <w:r w:rsidR="00E678F6">
          <w:rPr>
            <w:webHidden/>
          </w:rPr>
          <w:fldChar w:fldCharType="begin"/>
        </w:r>
        <w:r w:rsidR="00E678F6">
          <w:rPr>
            <w:webHidden/>
          </w:rPr>
          <w:instrText xml:space="preserve"> PAGEREF _Toc96505457 \h </w:instrText>
        </w:r>
        <w:r w:rsidR="00E678F6">
          <w:rPr>
            <w:webHidden/>
          </w:rPr>
        </w:r>
        <w:r w:rsidR="00E678F6">
          <w:rPr>
            <w:webHidden/>
          </w:rPr>
          <w:fldChar w:fldCharType="separate"/>
        </w:r>
        <w:r w:rsidR="00E678F6">
          <w:rPr>
            <w:webHidden/>
          </w:rPr>
          <w:t>15</w:t>
        </w:r>
        <w:r w:rsidR="00E678F6">
          <w:rPr>
            <w:webHidden/>
          </w:rPr>
          <w:fldChar w:fldCharType="end"/>
        </w:r>
      </w:hyperlink>
    </w:p>
    <w:p w14:paraId="44D09BB1" w14:textId="47A7A726" w:rsidR="00E678F6" w:rsidRDefault="00D54DD4">
      <w:pPr>
        <w:pStyle w:val="Innehll1"/>
        <w:rPr>
          <w:rFonts w:asciiTheme="minorHAnsi" w:eastAsiaTheme="minorEastAsia" w:hAnsiTheme="minorHAnsi"/>
          <w:sz w:val="22"/>
          <w:lang w:eastAsia="sv-SE"/>
        </w:rPr>
      </w:pPr>
      <w:hyperlink w:anchor="_Toc96505458" w:history="1">
        <w:r w:rsidR="00E678F6" w:rsidRPr="003E306D">
          <w:rPr>
            <w:rStyle w:val="Hyperlnk"/>
          </w:rPr>
          <w:t>7</w:t>
        </w:r>
        <w:r w:rsidR="00E678F6">
          <w:rPr>
            <w:rFonts w:asciiTheme="minorHAnsi" w:eastAsiaTheme="minorEastAsia" w:hAnsiTheme="minorHAnsi"/>
            <w:sz w:val="22"/>
            <w:lang w:eastAsia="sv-SE"/>
          </w:rPr>
          <w:tab/>
        </w:r>
        <w:r w:rsidR="00E678F6" w:rsidRPr="003E306D">
          <w:rPr>
            <w:rStyle w:val="Hyperlnk"/>
          </w:rPr>
          <w:t>Konsekvenser av lagförslaget</w:t>
        </w:r>
        <w:r w:rsidR="00E678F6">
          <w:rPr>
            <w:webHidden/>
          </w:rPr>
          <w:tab/>
        </w:r>
        <w:r w:rsidR="00E678F6">
          <w:rPr>
            <w:webHidden/>
          </w:rPr>
          <w:fldChar w:fldCharType="begin"/>
        </w:r>
        <w:r w:rsidR="00E678F6">
          <w:rPr>
            <w:webHidden/>
          </w:rPr>
          <w:instrText xml:space="preserve"> PAGEREF _Toc96505458 \h </w:instrText>
        </w:r>
        <w:r w:rsidR="00E678F6">
          <w:rPr>
            <w:webHidden/>
          </w:rPr>
        </w:r>
        <w:r w:rsidR="00E678F6">
          <w:rPr>
            <w:webHidden/>
          </w:rPr>
          <w:fldChar w:fldCharType="separate"/>
        </w:r>
        <w:r w:rsidR="00E678F6">
          <w:rPr>
            <w:webHidden/>
          </w:rPr>
          <w:t>16</w:t>
        </w:r>
        <w:r w:rsidR="00E678F6">
          <w:rPr>
            <w:webHidden/>
          </w:rPr>
          <w:fldChar w:fldCharType="end"/>
        </w:r>
      </w:hyperlink>
    </w:p>
    <w:p w14:paraId="11F19C43" w14:textId="60E20DD6" w:rsidR="00E678F6" w:rsidRDefault="00D54DD4">
      <w:pPr>
        <w:pStyle w:val="Innehll1"/>
        <w:rPr>
          <w:rFonts w:asciiTheme="minorHAnsi" w:eastAsiaTheme="minorEastAsia" w:hAnsiTheme="minorHAnsi"/>
          <w:sz w:val="22"/>
          <w:lang w:eastAsia="sv-SE"/>
        </w:rPr>
      </w:pPr>
      <w:hyperlink w:anchor="_Toc96505459" w:history="1">
        <w:r w:rsidR="00E678F6" w:rsidRPr="003E306D">
          <w:rPr>
            <w:rStyle w:val="Hyperlnk"/>
          </w:rPr>
          <w:t>8</w:t>
        </w:r>
        <w:r w:rsidR="00E678F6">
          <w:rPr>
            <w:rFonts w:asciiTheme="minorHAnsi" w:eastAsiaTheme="minorEastAsia" w:hAnsiTheme="minorHAnsi"/>
            <w:sz w:val="22"/>
            <w:lang w:eastAsia="sv-SE"/>
          </w:rPr>
          <w:tab/>
        </w:r>
        <w:r w:rsidR="00E678F6" w:rsidRPr="003E306D">
          <w:rPr>
            <w:rStyle w:val="Hyperlnk"/>
          </w:rPr>
          <w:t>Författningskommentar</w:t>
        </w:r>
        <w:r w:rsidR="00E678F6">
          <w:rPr>
            <w:webHidden/>
          </w:rPr>
          <w:tab/>
        </w:r>
        <w:r w:rsidR="00E678F6">
          <w:rPr>
            <w:webHidden/>
          </w:rPr>
          <w:fldChar w:fldCharType="begin"/>
        </w:r>
        <w:r w:rsidR="00E678F6">
          <w:rPr>
            <w:webHidden/>
          </w:rPr>
          <w:instrText xml:space="preserve"> PAGEREF _Toc96505459 \h </w:instrText>
        </w:r>
        <w:r w:rsidR="00E678F6">
          <w:rPr>
            <w:webHidden/>
          </w:rPr>
        </w:r>
        <w:r w:rsidR="00E678F6">
          <w:rPr>
            <w:webHidden/>
          </w:rPr>
          <w:fldChar w:fldCharType="separate"/>
        </w:r>
        <w:r w:rsidR="00E678F6">
          <w:rPr>
            <w:webHidden/>
          </w:rPr>
          <w:t>18</w:t>
        </w:r>
        <w:r w:rsidR="00E678F6">
          <w:rPr>
            <w:webHidden/>
          </w:rPr>
          <w:fldChar w:fldCharType="end"/>
        </w:r>
      </w:hyperlink>
    </w:p>
    <w:p w14:paraId="7D046A56" w14:textId="3A3484A7" w:rsidR="00E678F6" w:rsidRDefault="00D54DD4">
      <w:pPr>
        <w:pStyle w:val="Innehll4"/>
        <w:rPr>
          <w:rFonts w:asciiTheme="minorHAnsi" w:eastAsiaTheme="minorEastAsia" w:hAnsiTheme="minorHAnsi"/>
          <w:noProof/>
          <w:sz w:val="22"/>
          <w:lang w:eastAsia="sv-SE"/>
        </w:rPr>
      </w:pPr>
      <w:hyperlink w:anchor="_Toc96505460" w:history="1">
        <w:r w:rsidR="00E678F6" w:rsidRPr="003E306D">
          <w:rPr>
            <w:rStyle w:val="Hyperlnk"/>
            <w:noProof/>
          </w:rPr>
          <w:t>Sammanfattning av promemorian Förslag om ändring av lagen om utbyte av sprutor och kanyler (2006:323)</w:t>
        </w:r>
        <w:r w:rsidR="00E678F6">
          <w:rPr>
            <w:noProof/>
            <w:webHidden/>
          </w:rPr>
          <w:tab/>
        </w:r>
        <w:r w:rsidR="00E678F6">
          <w:rPr>
            <w:noProof/>
            <w:webHidden/>
          </w:rPr>
          <w:fldChar w:fldCharType="begin"/>
        </w:r>
        <w:r w:rsidR="00E678F6">
          <w:rPr>
            <w:noProof/>
            <w:webHidden/>
          </w:rPr>
          <w:instrText xml:space="preserve"> PAGEREF _Toc96505460 \h </w:instrText>
        </w:r>
        <w:r w:rsidR="00E678F6">
          <w:rPr>
            <w:noProof/>
            <w:webHidden/>
          </w:rPr>
        </w:r>
        <w:r w:rsidR="00E678F6">
          <w:rPr>
            <w:noProof/>
            <w:webHidden/>
          </w:rPr>
          <w:fldChar w:fldCharType="separate"/>
        </w:r>
        <w:r w:rsidR="00E678F6">
          <w:rPr>
            <w:noProof/>
            <w:webHidden/>
          </w:rPr>
          <w:t>19</w:t>
        </w:r>
        <w:r w:rsidR="00E678F6">
          <w:rPr>
            <w:noProof/>
            <w:webHidden/>
          </w:rPr>
          <w:fldChar w:fldCharType="end"/>
        </w:r>
      </w:hyperlink>
    </w:p>
    <w:p w14:paraId="2D7067B2" w14:textId="62C8FE69" w:rsidR="00E678F6" w:rsidRDefault="00D54DD4">
      <w:pPr>
        <w:pStyle w:val="Innehll4"/>
        <w:rPr>
          <w:rFonts w:asciiTheme="minorHAnsi" w:eastAsiaTheme="minorEastAsia" w:hAnsiTheme="minorHAnsi"/>
          <w:noProof/>
          <w:sz w:val="22"/>
          <w:lang w:eastAsia="sv-SE"/>
        </w:rPr>
      </w:pPr>
      <w:hyperlink w:anchor="_Toc96505461" w:history="1">
        <w:r w:rsidR="00E678F6" w:rsidRPr="003E306D">
          <w:rPr>
            <w:rStyle w:val="Hyperlnk"/>
            <w:noProof/>
          </w:rPr>
          <w:t>Promemorians lagförslag</w:t>
        </w:r>
        <w:r w:rsidR="00E678F6">
          <w:rPr>
            <w:noProof/>
            <w:webHidden/>
          </w:rPr>
          <w:tab/>
        </w:r>
        <w:r w:rsidR="00E678F6">
          <w:rPr>
            <w:noProof/>
            <w:webHidden/>
          </w:rPr>
          <w:fldChar w:fldCharType="begin"/>
        </w:r>
        <w:r w:rsidR="00E678F6">
          <w:rPr>
            <w:noProof/>
            <w:webHidden/>
          </w:rPr>
          <w:instrText xml:space="preserve"> PAGEREF _Toc96505461 \h </w:instrText>
        </w:r>
        <w:r w:rsidR="00E678F6">
          <w:rPr>
            <w:noProof/>
            <w:webHidden/>
          </w:rPr>
        </w:r>
        <w:r w:rsidR="00E678F6">
          <w:rPr>
            <w:noProof/>
            <w:webHidden/>
          </w:rPr>
          <w:fldChar w:fldCharType="separate"/>
        </w:r>
        <w:r w:rsidR="00E678F6">
          <w:rPr>
            <w:noProof/>
            <w:webHidden/>
          </w:rPr>
          <w:t>20</w:t>
        </w:r>
        <w:r w:rsidR="00E678F6">
          <w:rPr>
            <w:noProof/>
            <w:webHidden/>
          </w:rPr>
          <w:fldChar w:fldCharType="end"/>
        </w:r>
      </w:hyperlink>
    </w:p>
    <w:p w14:paraId="4C46D448" w14:textId="79D8DF7A" w:rsidR="00E678F6" w:rsidRDefault="00D54DD4">
      <w:pPr>
        <w:pStyle w:val="Innehll4"/>
        <w:rPr>
          <w:rFonts w:asciiTheme="minorHAnsi" w:eastAsiaTheme="minorEastAsia" w:hAnsiTheme="minorHAnsi"/>
          <w:noProof/>
          <w:sz w:val="22"/>
          <w:lang w:eastAsia="sv-SE"/>
        </w:rPr>
      </w:pPr>
      <w:hyperlink w:anchor="_Toc96505462" w:history="1">
        <w:r w:rsidR="00E678F6" w:rsidRPr="003E306D">
          <w:rPr>
            <w:rStyle w:val="Hyperlnk"/>
            <w:noProof/>
          </w:rPr>
          <w:t>Förteckning över remissinstanserna</w:t>
        </w:r>
        <w:r w:rsidR="00E678F6">
          <w:rPr>
            <w:noProof/>
            <w:webHidden/>
          </w:rPr>
          <w:tab/>
        </w:r>
        <w:r w:rsidR="00E678F6">
          <w:rPr>
            <w:noProof/>
            <w:webHidden/>
          </w:rPr>
          <w:fldChar w:fldCharType="begin"/>
        </w:r>
        <w:r w:rsidR="00E678F6">
          <w:rPr>
            <w:noProof/>
            <w:webHidden/>
          </w:rPr>
          <w:instrText xml:space="preserve"> PAGEREF _Toc96505462 \h </w:instrText>
        </w:r>
        <w:r w:rsidR="00E678F6">
          <w:rPr>
            <w:noProof/>
            <w:webHidden/>
          </w:rPr>
        </w:r>
        <w:r w:rsidR="00E678F6">
          <w:rPr>
            <w:noProof/>
            <w:webHidden/>
          </w:rPr>
          <w:fldChar w:fldCharType="separate"/>
        </w:r>
        <w:r w:rsidR="00E678F6">
          <w:rPr>
            <w:noProof/>
            <w:webHidden/>
          </w:rPr>
          <w:t>21</w:t>
        </w:r>
        <w:r w:rsidR="00E678F6">
          <w:rPr>
            <w:noProof/>
            <w:webHidden/>
          </w:rPr>
          <w:fldChar w:fldCharType="end"/>
        </w:r>
      </w:hyperlink>
    </w:p>
    <w:p w14:paraId="544AA5F9" w14:textId="14DCCCA9" w:rsidR="00E678F6" w:rsidRDefault="00D54DD4">
      <w:pPr>
        <w:pStyle w:val="Innehll4"/>
        <w:rPr>
          <w:rFonts w:asciiTheme="minorHAnsi" w:eastAsiaTheme="minorEastAsia" w:hAnsiTheme="minorHAnsi"/>
          <w:noProof/>
          <w:sz w:val="22"/>
          <w:lang w:eastAsia="sv-SE"/>
        </w:rPr>
      </w:pPr>
      <w:hyperlink w:anchor="_Toc96505463" w:history="1">
        <w:r w:rsidR="00E678F6" w:rsidRPr="003E306D">
          <w:rPr>
            <w:rStyle w:val="Hyperlnk"/>
            <w:noProof/>
          </w:rPr>
          <w:t>Lagrådets yttrande</w:t>
        </w:r>
        <w:r w:rsidR="00E678F6">
          <w:rPr>
            <w:noProof/>
            <w:webHidden/>
          </w:rPr>
          <w:tab/>
        </w:r>
        <w:r w:rsidR="00E678F6">
          <w:rPr>
            <w:noProof/>
            <w:webHidden/>
          </w:rPr>
          <w:fldChar w:fldCharType="begin"/>
        </w:r>
        <w:r w:rsidR="00E678F6">
          <w:rPr>
            <w:noProof/>
            <w:webHidden/>
          </w:rPr>
          <w:instrText xml:space="preserve"> PAGEREF _Toc96505463 \h </w:instrText>
        </w:r>
        <w:r w:rsidR="00E678F6">
          <w:rPr>
            <w:noProof/>
            <w:webHidden/>
          </w:rPr>
        </w:r>
        <w:r w:rsidR="00E678F6">
          <w:rPr>
            <w:noProof/>
            <w:webHidden/>
          </w:rPr>
          <w:fldChar w:fldCharType="separate"/>
        </w:r>
        <w:r w:rsidR="00E678F6">
          <w:rPr>
            <w:noProof/>
            <w:webHidden/>
          </w:rPr>
          <w:t>22</w:t>
        </w:r>
        <w:r w:rsidR="00E678F6">
          <w:rPr>
            <w:noProof/>
            <w:webHidden/>
          </w:rPr>
          <w:fldChar w:fldCharType="end"/>
        </w:r>
      </w:hyperlink>
    </w:p>
    <w:p w14:paraId="4ECE16CD" w14:textId="160B83B5" w:rsidR="00E678F6" w:rsidRDefault="00D54DD4" w:rsidP="00E678F6">
      <w:pPr>
        <w:pStyle w:val="Innehll5"/>
        <w:ind w:left="0" w:firstLine="0"/>
        <w:rPr>
          <w:rFonts w:asciiTheme="minorHAnsi" w:eastAsiaTheme="minorEastAsia" w:hAnsiTheme="minorHAnsi"/>
          <w:noProof/>
          <w:sz w:val="22"/>
          <w:lang w:eastAsia="sv-SE"/>
        </w:rPr>
      </w:pPr>
      <w:hyperlink w:anchor="_Toc96505464" w:history="1">
        <w:r w:rsidR="00E678F6" w:rsidRPr="003E306D">
          <w:rPr>
            <w:rStyle w:val="Hyperlnk"/>
            <w:noProof/>
          </w:rPr>
          <w:t xml:space="preserve">Utdrag ur protokoll vid regeringssammanträde </w:t>
        </w:r>
        <w:r w:rsidR="00E678F6">
          <w:rPr>
            <w:rStyle w:val="Hyperlnk"/>
            <w:noProof/>
          </w:rPr>
          <w:br/>
        </w:r>
        <w:r w:rsidR="00E678F6" w:rsidRPr="003E306D">
          <w:rPr>
            <w:rStyle w:val="Hyperlnk"/>
            <w:noProof/>
          </w:rPr>
          <w:t>den 24 februari 2022</w:t>
        </w:r>
        <w:r w:rsidR="00E678F6">
          <w:rPr>
            <w:noProof/>
            <w:webHidden/>
          </w:rPr>
          <w:tab/>
        </w:r>
        <w:r w:rsidR="00E678F6">
          <w:rPr>
            <w:noProof/>
            <w:webHidden/>
          </w:rPr>
          <w:fldChar w:fldCharType="begin"/>
        </w:r>
        <w:r w:rsidR="00E678F6">
          <w:rPr>
            <w:noProof/>
            <w:webHidden/>
          </w:rPr>
          <w:instrText xml:space="preserve"> PAGEREF _Toc96505464 \h </w:instrText>
        </w:r>
        <w:r w:rsidR="00E678F6">
          <w:rPr>
            <w:noProof/>
            <w:webHidden/>
          </w:rPr>
        </w:r>
        <w:r w:rsidR="00E678F6">
          <w:rPr>
            <w:noProof/>
            <w:webHidden/>
          </w:rPr>
          <w:fldChar w:fldCharType="separate"/>
        </w:r>
        <w:r w:rsidR="00E678F6">
          <w:rPr>
            <w:noProof/>
            <w:webHidden/>
          </w:rPr>
          <w:t>23</w:t>
        </w:r>
        <w:r w:rsidR="00E678F6">
          <w:rPr>
            <w:noProof/>
            <w:webHidden/>
          </w:rPr>
          <w:fldChar w:fldCharType="end"/>
        </w:r>
      </w:hyperlink>
    </w:p>
    <w:p w14:paraId="0A01BCAF" w14:textId="534D8C0A" w:rsidR="00655933" w:rsidRDefault="00655933" w:rsidP="005E3C60">
      <w:pPr>
        <w:pStyle w:val="Brdtext"/>
      </w:pPr>
      <w:r>
        <w:fldChar w:fldCharType="end"/>
      </w:r>
    </w:p>
    <w:p w14:paraId="7FB031EE" w14:textId="77777777" w:rsidR="00655933" w:rsidRPr="005A72C8" w:rsidRDefault="00655933" w:rsidP="00333C9D">
      <w:pPr>
        <w:pStyle w:val="Rubrik1"/>
      </w:pPr>
      <w:r>
        <w:br w:type="page"/>
      </w:r>
      <w:bookmarkStart w:id="0" w:name="_Toc337112318"/>
      <w:bookmarkStart w:id="1" w:name="_Toc4079163"/>
      <w:bookmarkStart w:id="2" w:name="_Toc96505448"/>
      <w:r w:rsidRPr="005A72C8">
        <w:lastRenderedPageBreak/>
        <w:t>Förslag till riksdagsbeslut</w:t>
      </w:r>
      <w:bookmarkEnd w:id="0"/>
      <w:bookmarkEnd w:id="1"/>
      <w:bookmarkEnd w:id="2"/>
    </w:p>
    <w:p w14:paraId="257865AF" w14:textId="77777777" w:rsidR="00655933" w:rsidRDefault="00655933" w:rsidP="00333C9D">
      <w:pPr>
        <w:pStyle w:val="Brdtext"/>
      </w:pPr>
      <w:r w:rsidRPr="009831A0">
        <w:t>Regeringens förslag:</w:t>
      </w:r>
    </w:p>
    <w:p w14:paraId="16E1A58C" w14:textId="523319A0" w:rsidR="00655933" w:rsidRPr="00144361" w:rsidRDefault="00BF0DCB" w:rsidP="00333C9D">
      <w:pPr>
        <w:pStyle w:val="Brdtextmedindrag"/>
      </w:pPr>
      <w:r>
        <w:t xml:space="preserve">Riksdagen antar regeringens förslag till lag om ändring i lagen </w:t>
      </w:r>
      <w:r w:rsidRPr="00354C74">
        <w:t>(2006:323) om utbyte av sprutor och kanyler</w:t>
      </w:r>
      <w:r>
        <w:t>.</w:t>
      </w:r>
    </w:p>
    <w:p w14:paraId="69989D76" w14:textId="77777777" w:rsidR="00655933" w:rsidRPr="00152749" w:rsidRDefault="00655933" w:rsidP="00152749">
      <w:pPr>
        <w:pStyle w:val="Brdtextmedindrag"/>
      </w:pPr>
      <w:r>
        <w:br w:type="page"/>
      </w:r>
    </w:p>
    <w:p w14:paraId="7663D43C" w14:textId="77777777" w:rsidR="00DB62B9" w:rsidRPr="00152749" w:rsidRDefault="00DB62B9" w:rsidP="00152749">
      <w:pPr>
        <w:pStyle w:val="Brdtextmedindrag"/>
        <w:sectPr w:rsidR="00DB62B9" w:rsidRPr="00152749"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0156D967" w14:textId="7201BC7D" w:rsidR="00DB62B9" w:rsidRDefault="00E678F6" w:rsidP="00C64F5D">
      <w:pPr>
        <w:pStyle w:val="Rubrik1"/>
        <w:spacing w:before="0"/>
      </w:pPr>
      <w:bookmarkStart w:id="3" w:name="_Toc96505449"/>
      <w:r w:rsidRPr="00386CD0">
        <w:lastRenderedPageBreak/>
        <w:t>Förslag till lag om ändring i lagen (2006:323) om utbyte av sprutor och kanyler</w:t>
      </w:r>
      <w:bookmarkEnd w:id="3"/>
    </w:p>
    <w:p w14:paraId="14FA57C7" w14:textId="77777777" w:rsidR="00386CD0" w:rsidRDefault="00E678F6" w:rsidP="00386CD0">
      <w:pPr>
        <w:pStyle w:val="Brdtext"/>
      </w:pPr>
      <w:r>
        <w:t>Härigenom föreskrivs att 6 § lagen (2006:323) om utbyte av sprutor och kanyler ska ha följande lydelse.</w:t>
      </w:r>
    </w:p>
    <w:p w14:paraId="63062A22" w14:textId="77777777" w:rsidR="00386CD0" w:rsidRDefault="00D54DD4" w:rsidP="00386CD0">
      <w:pPr>
        <w:pStyle w:val="Brdtext"/>
      </w:pPr>
    </w:p>
    <w:tbl>
      <w:tblPr>
        <w:tblW w:w="5000" w:type="pct"/>
        <w:tblLook w:val="0000" w:firstRow="0" w:lastRow="0" w:firstColumn="0" w:lastColumn="0" w:noHBand="0" w:noVBand="0"/>
      </w:tblPr>
      <w:tblGrid>
        <w:gridCol w:w="2948"/>
        <w:gridCol w:w="2949"/>
      </w:tblGrid>
      <w:tr w:rsidR="00386CD0" w:rsidRPr="0049408E" w14:paraId="6987F0F1" w14:textId="77777777" w:rsidTr="00EC0CB2">
        <w:tc>
          <w:tcPr>
            <w:tcW w:w="2500" w:type="pct"/>
            <w:shd w:val="clear" w:color="auto" w:fill="auto"/>
            <w:tcMar>
              <w:left w:w="0" w:type="dxa"/>
            </w:tcMar>
          </w:tcPr>
          <w:p w14:paraId="7E8B4712" w14:textId="77777777" w:rsidR="00386CD0" w:rsidRPr="0049408E" w:rsidRDefault="00E678F6" w:rsidP="00EC0CB2">
            <w:pPr>
              <w:pStyle w:val="Brdtext"/>
              <w:rPr>
                <w:i/>
              </w:rPr>
            </w:pPr>
            <w:r w:rsidRPr="0049408E">
              <w:rPr>
                <w:i/>
              </w:rPr>
              <w:t>Nuvarande lydelse</w:t>
            </w:r>
          </w:p>
        </w:tc>
        <w:tc>
          <w:tcPr>
            <w:tcW w:w="2500" w:type="pct"/>
            <w:shd w:val="clear" w:color="auto" w:fill="auto"/>
            <w:tcMar>
              <w:right w:w="0" w:type="dxa"/>
            </w:tcMar>
          </w:tcPr>
          <w:p w14:paraId="40326CE2" w14:textId="77777777" w:rsidR="00386CD0" w:rsidRPr="0049408E" w:rsidRDefault="00E678F6" w:rsidP="00EC0CB2">
            <w:pPr>
              <w:pStyle w:val="Brdtext"/>
              <w:rPr>
                <w:i/>
              </w:rPr>
            </w:pPr>
            <w:r w:rsidRPr="0049408E">
              <w:rPr>
                <w:i/>
              </w:rPr>
              <w:t>Föreslagen lydelse</w:t>
            </w:r>
          </w:p>
        </w:tc>
      </w:tr>
    </w:tbl>
    <w:p w14:paraId="1F333B66" w14:textId="77777777" w:rsidR="00386CD0" w:rsidRPr="00301D27" w:rsidRDefault="00E678F6" w:rsidP="00386CD0">
      <w:pPr>
        <w:pStyle w:val="Brdtext"/>
        <w:spacing w:before="270"/>
        <w:jc w:val="center"/>
        <w:rPr>
          <w:b/>
          <w:bCs/>
        </w:rPr>
      </w:pPr>
      <w:r w:rsidRPr="00301D27">
        <w:rPr>
          <w:b/>
          <w:bCs/>
        </w:rPr>
        <w:t>6 §</w:t>
      </w:r>
      <w:r w:rsidRPr="00B7653B">
        <w:rPr>
          <w:rStyle w:val="Fotnotsreferens"/>
        </w:rPr>
        <w:footnoteReference w:id="2"/>
      </w:r>
    </w:p>
    <w:tbl>
      <w:tblPr>
        <w:tblW w:w="5000" w:type="pct"/>
        <w:tblLook w:val="04A0" w:firstRow="1" w:lastRow="0" w:firstColumn="1" w:lastColumn="0" w:noHBand="0" w:noVBand="1"/>
      </w:tblPr>
      <w:tblGrid>
        <w:gridCol w:w="2947"/>
        <w:gridCol w:w="2950"/>
      </w:tblGrid>
      <w:tr w:rsidR="00386CD0" w:rsidRPr="001746B0" w14:paraId="00F6C6B2" w14:textId="77777777" w:rsidTr="00EC0CB2">
        <w:trPr>
          <w:trHeight w:val="851"/>
        </w:trPr>
        <w:tc>
          <w:tcPr>
            <w:tcW w:w="5000" w:type="pct"/>
            <w:gridSpan w:val="2"/>
            <w:tcBorders>
              <w:top w:val="nil"/>
              <w:left w:val="nil"/>
              <w:bottom w:val="nil"/>
              <w:right w:val="nil"/>
            </w:tcBorders>
            <w:tcMar>
              <w:left w:w="0" w:type="dxa"/>
            </w:tcMar>
          </w:tcPr>
          <w:p w14:paraId="0B7A7679" w14:textId="77777777" w:rsidR="00386CD0" w:rsidRDefault="00E678F6" w:rsidP="00EC0CB2">
            <w:pPr>
              <w:pStyle w:val="Brdtextmedindrag"/>
              <w:ind w:firstLine="0"/>
            </w:pPr>
            <w:r>
              <w:t xml:space="preserve">En spruta eller en kanyl får lämnas ut av regionen endast om en begagnad spruta eller kanyl samtidigt lämnas in. Utlämnande får dock ske om det finns särskilda </w:t>
            </w:r>
            <w:proofErr w:type="gramStart"/>
            <w:r>
              <w:t>skäl till varför</w:t>
            </w:r>
            <w:proofErr w:type="gramEnd"/>
            <w:r>
              <w:t xml:space="preserve"> motsvarande begagnade sprutor och kanyler inte kan lämnas in.</w:t>
            </w:r>
          </w:p>
          <w:p w14:paraId="741FBF32" w14:textId="77777777" w:rsidR="00386CD0" w:rsidRPr="001746B0" w:rsidRDefault="00E678F6" w:rsidP="00EC0CB2">
            <w:pPr>
              <w:pStyle w:val="Brdtextmedindrag"/>
              <w:rPr>
                <w:szCs w:val="25"/>
              </w:rPr>
            </w:pPr>
            <w:r>
              <w:t>Sprutor eller kanyler får lämnas ut endast till den som har fyllt 18 år. Utlämnande får ske endast vid personligt besök.</w:t>
            </w:r>
          </w:p>
        </w:tc>
      </w:tr>
      <w:tr w:rsidR="00386CD0" w:rsidRPr="001746B0" w14:paraId="3BB1FFA5" w14:textId="77777777" w:rsidTr="00EC0CB2">
        <w:trPr>
          <w:trHeight w:val="369"/>
        </w:trPr>
        <w:tc>
          <w:tcPr>
            <w:tcW w:w="2499" w:type="pct"/>
            <w:tcBorders>
              <w:top w:val="nil"/>
              <w:left w:val="nil"/>
              <w:bottom w:val="nil"/>
              <w:right w:val="nil"/>
            </w:tcBorders>
            <w:tcMar>
              <w:left w:w="0" w:type="dxa"/>
            </w:tcMar>
            <w:hideMark/>
          </w:tcPr>
          <w:p w14:paraId="163152F0" w14:textId="58EF96B1" w:rsidR="00386CD0" w:rsidRPr="001746B0" w:rsidRDefault="00E678F6" w:rsidP="00EC0CB2">
            <w:pPr>
              <w:pStyle w:val="Brdtextmedindrag"/>
              <w:rPr>
                <w:i/>
                <w:iCs/>
                <w:szCs w:val="25"/>
              </w:rPr>
            </w:pPr>
            <w:r w:rsidRPr="001746B0">
              <w:rPr>
                <w:i/>
                <w:iCs/>
              </w:rPr>
              <w:t>Endast personer som kan anses bosatta i en region som har beviljats tillstånd får delta i sprut</w:t>
            </w:r>
            <w:r>
              <w:rPr>
                <w:i/>
                <w:iCs/>
              </w:rPr>
              <w:softHyphen/>
            </w:r>
            <w:r w:rsidRPr="001746B0">
              <w:rPr>
                <w:i/>
                <w:iCs/>
              </w:rPr>
              <w:t>utbytesverksamhet i den regionen.</w:t>
            </w:r>
          </w:p>
        </w:tc>
        <w:tc>
          <w:tcPr>
            <w:tcW w:w="2501" w:type="pct"/>
            <w:tcBorders>
              <w:top w:val="nil"/>
              <w:left w:val="nil"/>
              <w:bottom w:val="nil"/>
              <w:right w:val="nil"/>
            </w:tcBorders>
          </w:tcPr>
          <w:p w14:paraId="7D478479" w14:textId="77777777" w:rsidR="00386CD0" w:rsidRPr="001746B0" w:rsidRDefault="00D54DD4" w:rsidP="00EC0CB2">
            <w:pPr>
              <w:pStyle w:val="Brdtext"/>
              <w:rPr>
                <w:i/>
                <w:iCs/>
              </w:rPr>
            </w:pPr>
          </w:p>
        </w:tc>
      </w:tr>
    </w:tbl>
    <w:p w14:paraId="36A92B8B" w14:textId="77777777" w:rsidR="00386CD0" w:rsidRPr="009F0C87" w:rsidRDefault="00E678F6" w:rsidP="00386CD0">
      <w:pPr>
        <w:pStyle w:val="Slutstreck"/>
        <w:spacing w:line="232" w:lineRule="exact"/>
      </w:pPr>
      <w:r w:rsidRPr="009F0C87">
        <w:t>                      </w:t>
      </w:r>
    </w:p>
    <w:p w14:paraId="12F83BBB" w14:textId="77777777" w:rsidR="00386CD0" w:rsidRPr="00152749" w:rsidRDefault="00E678F6" w:rsidP="00386CD0">
      <w:pPr>
        <w:pStyle w:val="Brdtextmedindrag"/>
      </w:pPr>
      <w:r w:rsidRPr="001746B0">
        <w:t xml:space="preserve">Denna lag träder i kraft den 1 </w:t>
      </w:r>
      <w:r>
        <w:t xml:space="preserve">augusti </w:t>
      </w:r>
      <w:r w:rsidRPr="001746B0">
        <w:t>20</w:t>
      </w:r>
      <w:r>
        <w:t>22.</w:t>
      </w:r>
    </w:p>
    <w:p w14:paraId="2E4541A9" w14:textId="77777777" w:rsidR="00386CD0" w:rsidRPr="00386CD0" w:rsidRDefault="00D54DD4" w:rsidP="00386CD0">
      <w:pPr>
        <w:pStyle w:val="Brdtextmedindrag"/>
        <w:ind w:firstLine="0"/>
        <w:sectPr w:rsidR="00386CD0" w:rsidRPr="00386CD0"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405D04BA" w14:textId="0969AFCD" w:rsidR="00DB62B9" w:rsidRDefault="00DB62B9" w:rsidP="00152749">
      <w:pPr>
        <w:pStyle w:val="Brdtextmedindrag"/>
      </w:pPr>
    </w:p>
    <w:p w14:paraId="3E7B38B9" w14:textId="77777777" w:rsidR="00E678F6" w:rsidRDefault="00E678F6">
      <w:pPr>
        <w:spacing w:line="2" w:lineRule="auto"/>
        <w:rPr>
          <w:rFonts w:ascii="Times New Roman" w:eastAsiaTheme="minorHAnsi" w:hAnsi="Times New Roman" w:cstheme="minorBidi"/>
          <w:kern w:val="28"/>
          <w:sz w:val="30"/>
          <w:szCs w:val="22"/>
        </w:rPr>
      </w:pPr>
      <w:r>
        <w:br w:type="page"/>
      </w:r>
    </w:p>
    <w:p w14:paraId="6503F919" w14:textId="56A62235" w:rsidR="00762FA6" w:rsidRDefault="00E678F6" w:rsidP="00762FA6">
      <w:pPr>
        <w:pStyle w:val="Rubrik1"/>
        <w:spacing w:before="0"/>
      </w:pPr>
      <w:bookmarkStart w:id="4" w:name="_Toc96505450"/>
      <w:r>
        <w:lastRenderedPageBreak/>
        <w:t>Ärendet och dess beredning</w:t>
      </w:r>
      <w:bookmarkEnd w:id="4"/>
    </w:p>
    <w:p w14:paraId="6478163C" w14:textId="77777777" w:rsidR="00762FA6" w:rsidRDefault="00E678F6" w:rsidP="00762FA6">
      <w:pPr>
        <w:pStyle w:val="Brdtext"/>
      </w:pPr>
      <w:r w:rsidRPr="00866164">
        <w:t xml:space="preserve">Den 1 mars 2017 trädde ändringar i lagen (2006:323) om utbyte av sprutor och kanyler i kraft. </w:t>
      </w:r>
      <w:r>
        <w:t>Socialstyrelsen har under 2019 på regeringens uppdrag följt upp konsekvenserna av lagändringarna. I slutrapporten, Ändringar i lagen om utbyte av sprutor och kanyler – förslag till systematisk och samordnad uppföljning av sprututbytesverksamhet i Sverige, föreslår Socialstyrelsen att kravet att endast personer som anses bosatta i regionen ska få delta i sprututbytesverksamheten i den regionen, tas bort.</w:t>
      </w:r>
    </w:p>
    <w:p w14:paraId="6DF9FA0C" w14:textId="77777777" w:rsidR="00762FA6" w:rsidRPr="006D66BB" w:rsidRDefault="00E678F6" w:rsidP="00762FA6">
      <w:pPr>
        <w:pStyle w:val="Brdtextmedindrag"/>
      </w:pPr>
      <w:r w:rsidRPr="007B4C85">
        <w:t xml:space="preserve">Inom Socialdepartementet har det därefter utarbetats en promemoria, </w:t>
      </w:r>
      <w:r w:rsidRPr="006D66BB">
        <w:t>Förslag om ändring av lagen om utbyte av sprutor och kanyler (2006:323) (S2021/06088</w:t>
      </w:r>
      <w:r>
        <w:t>)</w:t>
      </w:r>
      <w:r w:rsidRPr="006D66BB">
        <w:t xml:space="preserve">. En sammanfattning av promemorian finns i </w:t>
      </w:r>
      <w:r w:rsidRPr="006D66BB">
        <w:rPr>
          <w:i/>
          <w:iCs/>
        </w:rPr>
        <w:t>bilaga 1</w:t>
      </w:r>
      <w:r w:rsidRPr="006D66BB">
        <w:t xml:space="preserve">. Promemorians lagförslag </w:t>
      </w:r>
      <w:r>
        <w:t xml:space="preserve">finns i </w:t>
      </w:r>
      <w:r w:rsidRPr="00E83156">
        <w:rPr>
          <w:i/>
          <w:iCs/>
        </w:rPr>
        <w:t>bilaga 2</w:t>
      </w:r>
      <w:r>
        <w:t>.</w:t>
      </w:r>
      <w:r w:rsidRPr="006D66BB">
        <w:t xml:space="preserve"> Promemorian har remissbehand</w:t>
      </w:r>
      <w:r>
        <w:softHyphen/>
      </w:r>
      <w:r w:rsidRPr="006D66BB">
        <w:t xml:space="preserve">lats. En förteckning över remissinstanserna finns i </w:t>
      </w:r>
      <w:r w:rsidRPr="006D66BB">
        <w:rPr>
          <w:i/>
          <w:iCs/>
        </w:rPr>
        <w:t xml:space="preserve">bilaga </w:t>
      </w:r>
      <w:r>
        <w:rPr>
          <w:i/>
          <w:iCs/>
        </w:rPr>
        <w:t>3</w:t>
      </w:r>
      <w:r w:rsidRPr="006D66BB">
        <w:t>. Remiss</w:t>
      </w:r>
      <w:r>
        <w:softHyphen/>
      </w:r>
      <w:r w:rsidRPr="006D66BB">
        <w:t xml:space="preserve">yttrandena finns tillgängliga </w:t>
      </w:r>
      <w:hyperlink r:id="rId28" w:history="1"/>
      <w:r w:rsidRPr="006D66BB">
        <w:t xml:space="preserve"> i Socialdepartementet (S2021/06088).</w:t>
      </w:r>
    </w:p>
    <w:p w14:paraId="2C33DB2D" w14:textId="5122464A" w:rsidR="001F22FA" w:rsidRPr="006D66BB" w:rsidRDefault="00E678F6" w:rsidP="00762FA6">
      <w:pPr>
        <w:pStyle w:val="Brdtextmedindrag"/>
      </w:pPr>
      <w:r>
        <w:t>I denna proposition behandlas promemorians förslag.</w:t>
      </w:r>
    </w:p>
    <w:p w14:paraId="6EAF40DD" w14:textId="77777777" w:rsidR="00E30B36" w:rsidRDefault="00E678F6" w:rsidP="00E30B36">
      <w:pPr>
        <w:pStyle w:val="Rubrik5utannumrering"/>
      </w:pPr>
      <w:r>
        <w:t>Lagrådet</w:t>
      </w:r>
    </w:p>
    <w:p w14:paraId="25B226FB" w14:textId="2C410CBB" w:rsidR="00E30B36" w:rsidRDefault="00E678F6" w:rsidP="00003A4C">
      <w:pPr>
        <w:pStyle w:val="Brdtextmedindrag"/>
        <w:ind w:firstLine="0"/>
      </w:pPr>
      <w:bookmarkStart w:id="5" w:name="markering"/>
      <w:r>
        <w:t>Regeringen beslutade den 27 januari 2022 att inhämta Lagrådets yttrande över ett lagförslag som är likalydande med lagförslaget i denna proposi</w:t>
      </w:r>
      <w:r>
        <w:softHyphen/>
        <w:t xml:space="preserve">tion. Lagrådets yttrande finns i </w:t>
      </w:r>
      <w:r w:rsidRPr="00E30B36">
        <w:rPr>
          <w:i/>
          <w:iCs/>
        </w:rPr>
        <w:t>bilaga</w:t>
      </w:r>
      <w:r>
        <w:t xml:space="preserve"> </w:t>
      </w:r>
      <w:r>
        <w:rPr>
          <w:i/>
          <w:iCs/>
        </w:rPr>
        <w:t>4</w:t>
      </w:r>
      <w:r>
        <w:t>. Lagrådet lämnade förslaget utan erinran.</w:t>
      </w:r>
    </w:p>
    <w:p w14:paraId="2039D6B1" w14:textId="174FD57D" w:rsidR="00C26EBC" w:rsidRDefault="00E678F6" w:rsidP="00C26EBC">
      <w:pPr>
        <w:pStyle w:val="Rubrik1"/>
      </w:pPr>
      <w:bookmarkStart w:id="6" w:name="_Toc96505451"/>
      <w:bookmarkStart w:id="7" w:name="_Hlk89857761"/>
      <w:bookmarkEnd w:id="5"/>
      <w:r>
        <w:t>Förutsättningar för sprututbyte</w:t>
      </w:r>
      <w:bookmarkEnd w:id="6"/>
    </w:p>
    <w:p w14:paraId="65EE0629" w14:textId="77777777" w:rsidR="00C26EBC" w:rsidRDefault="00E678F6" w:rsidP="00C26EBC">
      <w:pPr>
        <w:pStyle w:val="Rubrik2"/>
        <w:spacing w:before="0"/>
      </w:pPr>
      <w:bookmarkStart w:id="8" w:name="_Toc96505452"/>
      <w:r>
        <w:t>En restriktiv men hälsofrämjande narkotikapolitik</w:t>
      </w:r>
      <w:bookmarkEnd w:id="8"/>
    </w:p>
    <w:p w14:paraId="776F4622" w14:textId="77777777" w:rsidR="00C26EBC" w:rsidRDefault="00E678F6" w:rsidP="00C26EBC">
      <w:pPr>
        <w:pStyle w:val="Brdtextmedindrag"/>
        <w:ind w:firstLine="0"/>
      </w:pPr>
      <w:r w:rsidRPr="004E0FB9">
        <w:t xml:space="preserve">Den svenska narkotikapolitiken syftar till att skapa </w:t>
      </w:r>
      <w:r>
        <w:t xml:space="preserve">ett </w:t>
      </w:r>
      <w:r w:rsidRPr="004E0FB9">
        <w:t>samhälle fritt från narkotika</w:t>
      </w:r>
      <w:r w:rsidRPr="007335D4">
        <w:t>. Det har fastslagits i regeringens proposition En samlad strategi för alkohol-, narkotika-, dopnings- och tobakspolitiken (prop. 2010/11:47 s. 23</w:t>
      </w:r>
      <w:r>
        <w:t>, 36 och 42</w:t>
      </w:r>
      <w:r w:rsidRPr="007335D4">
        <w:t xml:space="preserve">). </w:t>
      </w:r>
      <w:r w:rsidRPr="004E0FB9">
        <w:t>Av strategin framgår att tyngdpunkten inom narkotika</w:t>
      </w:r>
      <w:r>
        <w:softHyphen/>
      </w:r>
      <w:r w:rsidRPr="004E0FB9">
        <w:t>politiken ska ligga på förebyggande åtgärder och tidig upptäckt eftersom d</w:t>
      </w:r>
      <w:r w:rsidRPr="007335D4">
        <w:t>etta har avgörande betydelse för att minska nyrekrytering till missbruk eller beroende.</w:t>
      </w:r>
    </w:p>
    <w:p w14:paraId="02E26E22" w14:textId="56921F73" w:rsidR="00C26EBC" w:rsidRPr="00763183" w:rsidRDefault="00E678F6" w:rsidP="00C26EBC">
      <w:pPr>
        <w:pStyle w:val="Brdtextmedindrag"/>
      </w:pPr>
      <w:r>
        <w:t>N</w:t>
      </w:r>
      <w:r w:rsidRPr="00763183">
        <w:t>arkotikapolitiken är en del av folkhälsopolitiken. Ambitionen är att begränsa tillgång</w:t>
      </w:r>
      <w:r>
        <w:t>en</w:t>
      </w:r>
      <w:r w:rsidRPr="00763183">
        <w:t xml:space="preserve"> till och förebygga användning</w:t>
      </w:r>
      <w:r>
        <w:t>en</w:t>
      </w:r>
      <w:r w:rsidRPr="00763183">
        <w:t xml:space="preserve"> av narkotika, erbjuda vård och </w:t>
      </w:r>
      <w:r w:rsidRPr="00963E03">
        <w:t xml:space="preserve">stöd för missbruk och beroende samt minska </w:t>
      </w:r>
      <w:r w:rsidRPr="00763183">
        <w:t>skador och dödsfall till följd av narkotikabruk. Sverige för en balanserad narkotikapolitik som består av olika insatser inom narkotikaområdet och där tillgångsbegräns</w:t>
      </w:r>
      <w:r>
        <w:softHyphen/>
      </w:r>
      <w:r w:rsidRPr="00763183">
        <w:t>ning och efterfrågeminskning är likvärdiga beståndsdelar. Den balanse</w:t>
      </w:r>
      <w:r>
        <w:softHyphen/>
      </w:r>
      <w:r w:rsidRPr="00763183">
        <w:t>rade narkotikapolitiken är hälsofrämjande och restriktiv. Insatserna ska bidra till det folkhälsopolitiska målet att skapa samhälleliga förutsätt</w:t>
      </w:r>
      <w:r>
        <w:softHyphen/>
      </w:r>
      <w:r w:rsidRPr="00763183">
        <w:t xml:space="preserve">ningar för en god och jämlik hälsa i hela befolkningen och till att sluta de påverkbara hälsoklyftorna inom en generation. </w:t>
      </w:r>
    </w:p>
    <w:p w14:paraId="43A7B17E" w14:textId="77777777" w:rsidR="00C26EBC" w:rsidRPr="00763183" w:rsidRDefault="00E678F6" w:rsidP="00C26EBC">
      <w:pPr>
        <w:pStyle w:val="Brdtextmedindrag"/>
      </w:pPr>
      <w:r w:rsidRPr="00763183">
        <w:t xml:space="preserve">Sprututbytesverksamhet är en </w:t>
      </w:r>
      <w:r>
        <w:t xml:space="preserve">åtgärd som syftar till att </w:t>
      </w:r>
      <w:r w:rsidRPr="00763183">
        <w:t xml:space="preserve">förebygga </w:t>
      </w:r>
      <w:r>
        <w:t>ohälsa hos personer som injicerar droger</w:t>
      </w:r>
      <w:r w:rsidRPr="00763183">
        <w:t xml:space="preserve">. </w:t>
      </w:r>
      <w:r>
        <w:t>Den är</w:t>
      </w:r>
      <w:r w:rsidRPr="00963E03">
        <w:t xml:space="preserve"> ett </w:t>
      </w:r>
      <w:r w:rsidRPr="00763183">
        <w:t xml:space="preserve">komplement till, men inte på </w:t>
      </w:r>
      <w:r w:rsidRPr="00763183">
        <w:lastRenderedPageBreak/>
        <w:t>något vis en ersättning för</w:t>
      </w:r>
      <w:r>
        <w:t>,</w:t>
      </w:r>
      <w:r w:rsidRPr="00763183">
        <w:t xml:space="preserve"> vård- och behandlingsinsatser för missbruk</w:t>
      </w:r>
      <w:r w:rsidRPr="00963E03">
        <w:t xml:space="preserve"> eller beroende i regioners och kommuners re</w:t>
      </w:r>
      <w:r w:rsidRPr="00763183">
        <w:t>gi. Det är viktigt att det finns ett brett och individanpassat utbud av vård och stödinsatser för personer som injicerar droger. Socialstyrelsen har tagit fram nationella riktlinjer för vård och stöd vid missbruk och beroende.</w:t>
      </w:r>
    </w:p>
    <w:p w14:paraId="13510FE3" w14:textId="77777777" w:rsidR="00C26EBC" w:rsidRDefault="00E678F6" w:rsidP="00C26EBC">
      <w:pPr>
        <w:pStyle w:val="Rubrik2"/>
      </w:pPr>
      <w:bookmarkStart w:id="9" w:name="_Toc96505453"/>
      <w:r>
        <w:t>Regelverket</w:t>
      </w:r>
      <w:r w:rsidRPr="001A1922">
        <w:t xml:space="preserve"> för sprututbytesprogrammen</w:t>
      </w:r>
      <w:bookmarkEnd w:id="9"/>
    </w:p>
    <w:p w14:paraId="27DB2B2B" w14:textId="77777777" w:rsidR="00C26EBC" w:rsidRDefault="00E678F6" w:rsidP="00C26EBC">
      <w:pPr>
        <w:pStyle w:val="Brdtext"/>
      </w:pPr>
      <w:r>
        <w:t>Lagen om utbyte av sprutor och kanyler reglerar verksamhet med utbyte av sprutor och kanyler i syfte att förebygga spridning av hivinfektion och andra blodburna infektioner bland personer som missbrukar eller är beroende av narkotika. Utbyte av sprutor och kanyler inom sprututbytes</w:t>
      </w:r>
      <w:r>
        <w:softHyphen/>
        <w:t>verksamheterna är i första hand en smittskyddsåtgärd. Sprututbytes</w:t>
      </w:r>
      <w:r>
        <w:softHyphen/>
        <w:t>mottagningarna kan även bidra till att göra hälso- och sjukvård mer till</w:t>
      </w:r>
      <w:r>
        <w:softHyphen/>
        <w:t>gänglig för den som uppsöker mottagningen samt motivera deltagare i sprututbytesverksamheten till behandling och sociala insatser mot miss</w:t>
      </w:r>
      <w:r>
        <w:softHyphen/>
        <w:t>bruk och beroende.</w:t>
      </w:r>
    </w:p>
    <w:p w14:paraId="1E13D0D6" w14:textId="77777777" w:rsidR="00C26EBC" w:rsidRDefault="00E678F6" w:rsidP="00C26EBC">
      <w:pPr>
        <w:pStyle w:val="Brdtextmedindrag"/>
      </w:pPr>
      <w:r>
        <w:t xml:space="preserve">Verksamheten ska enligt 1 § andra stycket lagen om utbyte av sprutor och kanyler bedrivas på ett sådant sätt att den enskilde motiveras för vård och behandling. </w:t>
      </w:r>
      <w:r w:rsidRPr="00EF0787">
        <w:t xml:space="preserve">Sprututbytesverksamhet får </w:t>
      </w:r>
      <w:r>
        <w:t xml:space="preserve">enligt 2 § samma lag endast </w:t>
      </w:r>
      <w:r w:rsidRPr="00EF0787">
        <w:t xml:space="preserve">bedrivas av regioner inom ramen för deras hälso- och sjukvård och sedan Inspektionen för vård och omsorg </w:t>
      </w:r>
      <w:r>
        <w:t xml:space="preserve">(IVO) </w:t>
      </w:r>
      <w:r w:rsidRPr="00EF0787">
        <w:t>har gett tillstånd till verksam</w:t>
      </w:r>
      <w:r>
        <w:softHyphen/>
      </w:r>
      <w:r w:rsidRPr="00EF0787">
        <w:t>heten.</w:t>
      </w:r>
      <w:r w:rsidRPr="00A00F71">
        <w:t xml:space="preserve"> Endast personer som kan anses bosatta i en region som har beviljats tillstånd får enligt </w:t>
      </w:r>
      <w:r>
        <w:t xml:space="preserve">6 § </w:t>
      </w:r>
      <w:r w:rsidRPr="00A00F71">
        <w:t xml:space="preserve">lagen om utbyte av sprutor och kanyler delta i sprututbytesverksamhet i den regionen. </w:t>
      </w:r>
      <w:r>
        <w:t>Kravet på bosättning inom regionen brukar kallas bosättningsprincipen.</w:t>
      </w:r>
    </w:p>
    <w:p w14:paraId="793F6EC4" w14:textId="77777777" w:rsidR="00C26EBC" w:rsidRDefault="00E678F6" w:rsidP="00C26EBC">
      <w:pPr>
        <w:pStyle w:val="Brdtextmedindrag"/>
      </w:pPr>
      <w:r w:rsidRPr="00EF0787">
        <w:t xml:space="preserve">Den 1 mars 2017 trädde ett </w:t>
      </w:r>
      <w:r>
        <w:t>par</w:t>
      </w:r>
      <w:r w:rsidRPr="00EF0787">
        <w:t xml:space="preserve"> ändringar i lagen om utbyte av sprutor och kanyler i kraft. </w:t>
      </w:r>
      <w:r w:rsidRPr="005A7CDA">
        <w:t>I propositionen Ökad tillgänglighet till sprututbytes</w:t>
      </w:r>
      <w:r>
        <w:softHyphen/>
      </w:r>
      <w:r w:rsidRPr="005A7CDA">
        <w:t xml:space="preserve">verksamhet i Sverige </w:t>
      </w:r>
      <w:r>
        <w:t>(prop. 2016/17:</w:t>
      </w:r>
      <w:r w:rsidRPr="00A50029">
        <w:t xml:space="preserve">15 s. 38) konstaterade regeringen att syftet med lagändringarna var att förbättra tillgången </w:t>
      </w:r>
      <w:r w:rsidRPr="005A7CDA">
        <w:t xml:space="preserve">till sprututbyten i hela landet. </w:t>
      </w:r>
      <w:r w:rsidRPr="00EF0787">
        <w:t>Ändringarna inneb</w:t>
      </w:r>
      <w:r>
        <w:t>a</w:t>
      </w:r>
      <w:r w:rsidRPr="00EF0787">
        <w:t>r att ansvaret för sprututbytesverksam</w:t>
      </w:r>
      <w:r>
        <w:softHyphen/>
      </w:r>
      <w:r w:rsidRPr="00EF0787">
        <w:t>heterna renodla</w:t>
      </w:r>
      <w:r>
        <w:t>de</w:t>
      </w:r>
      <w:r w:rsidRPr="00EF0787">
        <w:t>s till regionen samt att den tidigare åldersgränsen sänk</w:t>
      </w:r>
      <w:r>
        <w:t>te</w:t>
      </w:r>
      <w:r w:rsidRPr="00EF0787">
        <w:t>s från 20 till 18 år</w:t>
      </w:r>
      <w:r>
        <w:t>.</w:t>
      </w:r>
      <w:r w:rsidRPr="00EF0787">
        <w:t xml:space="preserve"> </w:t>
      </w:r>
      <w:r>
        <w:t>F</w:t>
      </w:r>
      <w:r w:rsidRPr="00EF0787">
        <w:t xml:space="preserve">ortfarande </w:t>
      </w:r>
      <w:r>
        <w:t xml:space="preserve">gäller dock </w:t>
      </w:r>
      <w:r w:rsidRPr="00EF0787">
        <w:t xml:space="preserve">att endast personer som anses bosatta i </w:t>
      </w:r>
      <w:r>
        <w:t>d</w:t>
      </w:r>
      <w:r w:rsidRPr="00EF0787">
        <w:t>en region som har beviljats tillstånd att bedriva sprututbyte får delta i sprututbytesverksamhet i regionen.</w:t>
      </w:r>
    </w:p>
    <w:p w14:paraId="11894AEB" w14:textId="5F2C8CFA" w:rsidR="00C26EBC" w:rsidRDefault="00E678F6" w:rsidP="00C26EBC">
      <w:pPr>
        <w:pStyle w:val="Brdtextmedindrag"/>
      </w:pPr>
      <w:r w:rsidRPr="00B70DE9">
        <w:t>Socialstyrelsen har på regeringens uppdrag följt upp konsekvenserna av lagändringarna</w:t>
      </w:r>
      <w:r>
        <w:t xml:space="preserve"> från 2017</w:t>
      </w:r>
      <w:r w:rsidRPr="00B70DE9">
        <w:t xml:space="preserve">. </w:t>
      </w:r>
      <w:r>
        <w:t>S</w:t>
      </w:r>
      <w:r w:rsidRPr="00B70DE9">
        <w:t>lutrapporten över uppdraget</w:t>
      </w:r>
      <w:r>
        <w:t xml:space="preserve"> fick namnet Ändringar i lagen om utbyte av sprutor och kanyler – förslag till syste</w:t>
      </w:r>
      <w:r>
        <w:softHyphen/>
        <w:t>matisk och samordnad uppföljning av sprututbytesverksamhet i Sverige och presenterades i slutet av 2019. Rapporten visar att</w:t>
      </w:r>
      <w:r w:rsidRPr="008B4398">
        <w:t xml:space="preserve"> lagändringarna har </w:t>
      </w:r>
      <w:r>
        <w:t xml:space="preserve">gett </w:t>
      </w:r>
      <w:r w:rsidRPr="008B4398">
        <w:t>personer som injicerar droger</w:t>
      </w:r>
      <w:r w:rsidRPr="00B95D6B">
        <w:t xml:space="preserve"> </w:t>
      </w:r>
      <w:r w:rsidRPr="008B4398">
        <w:t>ökad tillgänglighet till sprututbytes</w:t>
      </w:r>
      <w:r>
        <w:softHyphen/>
      </w:r>
      <w:r w:rsidRPr="008B4398">
        <w:t>verksamhet</w:t>
      </w:r>
      <w:r>
        <w:t xml:space="preserve">. </w:t>
      </w:r>
      <w:r w:rsidRPr="00387C7C">
        <w:t xml:space="preserve">Enligt myndighetens kartläggning ökade antalet regioner med sprututbytesverksamhet från åtta före lagändringen </w:t>
      </w:r>
      <w:r>
        <w:t xml:space="preserve">2017 </w:t>
      </w:r>
      <w:r w:rsidRPr="00387C7C">
        <w:t xml:space="preserve">till sexton regioner 2019. </w:t>
      </w:r>
      <w:r w:rsidRPr="00645AE2">
        <w:t xml:space="preserve">I dagsläget </w:t>
      </w:r>
      <w:r>
        <w:t xml:space="preserve">har </w:t>
      </w:r>
      <w:r w:rsidRPr="00645AE2">
        <w:t>20 av 21 regioner tillstånd att bedriva sprut</w:t>
      </w:r>
      <w:r>
        <w:softHyphen/>
      </w:r>
      <w:r w:rsidRPr="00645AE2">
        <w:t xml:space="preserve">utbytesverksamhet enligt </w:t>
      </w:r>
      <w:r>
        <w:t xml:space="preserve">uppgift från </w:t>
      </w:r>
      <w:r w:rsidRPr="00645AE2">
        <w:t>Inspektionen för vård och omsorg</w:t>
      </w:r>
      <w:r>
        <w:t>, som ansvarar för tillståndsgivningen.</w:t>
      </w:r>
    </w:p>
    <w:p w14:paraId="5B0BDAA2" w14:textId="77777777" w:rsidR="00C26EBC" w:rsidRDefault="00E678F6" w:rsidP="00C26EBC">
      <w:pPr>
        <w:pStyle w:val="Brdtextmedindrag"/>
      </w:pPr>
      <w:r>
        <w:t xml:space="preserve">Socialstyrelsen föreslår i sin rapport att </w:t>
      </w:r>
      <w:r w:rsidRPr="00281B5C">
        <w:t xml:space="preserve">kravet att endast personer som anses bosatta i </w:t>
      </w:r>
      <w:r>
        <w:t xml:space="preserve">regionen </w:t>
      </w:r>
      <w:r w:rsidRPr="00281B5C">
        <w:t>ska få delta i verksamheten med utbyte av sprutor och kanyler tas bort. Bosättningsprincipen utgör</w:t>
      </w:r>
      <w:r>
        <w:t xml:space="preserve"> enligt Socialstyrelsen</w:t>
      </w:r>
      <w:r w:rsidRPr="00281B5C">
        <w:t xml:space="preserve"> ett </w:t>
      </w:r>
      <w:r w:rsidRPr="00281B5C">
        <w:lastRenderedPageBreak/>
        <w:t>hinder för personer att besöka sprututbytesverksamhet utanför</w:t>
      </w:r>
      <w:r>
        <w:t xml:space="preserve"> sin hem</w:t>
      </w:r>
      <w:r>
        <w:softHyphen/>
        <w:t>region,</w:t>
      </w:r>
      <w:r w:rsidRPr="00281B5C">
        <w:t xml:space="preserve"> vilket kan försvåra ett effektivt smittskyddsarbete i enlighet med smittskyddslagen</w:t>
      </w:r>
      <w:r>
        <w:t xml:space="preserve"> </w:t>
      </w:r>
      <w:r w:rsidRPr="00140C3E">
        <w:t>(2004:168)</w:t>
      </w:r>
      <w:r w:rsidRPr="00281B5C">
        <w:t xml:space="preserve">. </w:t>
      </w:r>
      <w:r>
        <w:t>M</w:t>
      </w:r>
      <w:r w:rsidRPr="00281B5C">
        <w:t>öjligheten för individen att skydda sig själv och andra mot smitta</w:t>
      </w:r>
      <w:r>
        <w:t xml:space="preserve"> skulle enligt rapporten öka om bosättnings</w:t>
      </w:r>
      <w:r>
        <w:softHyphen/>
        <w:t>principen tas bort</w:t>
      </w:r>
      <w:r w:rsidRPr="00281B5C">
        <w:t>.</w:t>
      </w:r>
    </w:p>
    <w:p w14:paraId="70CF5AB5" w14:textId="77777777" w:rsidR="00C26EBC" w:rsidRDefault="00E678F6" w:rsidP="00C26EBC">
      <w:pPr>
        <w:pStyle w:val="Rubrik2"/>
      </w:pPr>
      <w:bookmarkStart w:id="10" w:name="_Toc96505454"/>
      <w:r>
        <w:t>God tillgänglighet till sprututbyte är en viktig smittskyddsfråga</w:t>
      </w:r>
      <w:bookmarkEnd w:id="10"/>
    </w:p>
    <w:p w14:paraId="5DD7B422" w14:textId="1F4AF1B5" w:rsidR="00C26EBC" w:rsidRDefault="00E678F6" w:rsidP="00C26EBC">
      <w:pPr>
        <w:pStyle w:val="Brdtextmedindrag"/>
        <w:ind w:firstLine="0"/>
      </w:pPr>
      <w:r w:rsidRPr="007335D4">
        <w:t>Befolkningens behov av skydd mot spridning av smittsamma sjukdomar ska enligt smittskyddslagen tillgodoses av samhällets smittskydd. Därut</w:t>
      </w:r>
      <w:r>
        <w:softHyphen/>
      </w:r>
      <w:r w:rsidRPr="007335D4">
        <w:t xml:space="preserve">över har var och en skyldighet att medverka till att förhindra spridning av smittsamma sjukdomar. </w:t>
      </w:r>
      <w:r>
        <w:t xml:space="preserve">Personer som injicerar droger är en utsatt och sårbar grupp. Jämfört med befolkningen i stort löper de högre risk att drabbas av både smittsamma och icke-smittsamma infektionssjukdomar som behöver behandling. </w:t>
      </w:r>
      <w:r w:rsidRPr="00281B5C">
        <w:t xml:space="preserve">Delning av </w:t>
      </w:r>
      <w:r>
        <w:t>icke-</w:t>
      </w:r>
      <w:r w:rsidRPr="00281B5C">
        <w:t>sterila injektionsverktyg med andra personer utgör den främsta orsaken till att hepatit och hivinfektion sprids inom gruppen personer som injicerar droger. Genom att tillhanda</w:t>
      </w:r>
      <w:r>
        <w:softHyphen/>
      </w:r>
      <w:r w:rsidRPr="00281B5C">
        <w:t xml:space="preserve">hålla sterila injektionsverktyg går det att reducera riskbeteenden, minska antalet nya fall av </w:t>
      </w:r>
      <w:r>
        <w:t xml:space="preserve">till exempel </w:t>
      </w:r>
      <w:r w:rsidRPr="00281B5C">
        <w:t xml:space="preserve">hepatit C eller hiv och stärka en persons eget skydd vid eventuella sjukdomsutbrott. </w:t>
      </w:r>
      <w:r>
        <w:t>Sprututbytesverksamheter ut</w:t>
      </w:r>
      <w:r>
        <w:softHyphen/>
        <w:t xml:space="preserve">gör ett värdefullt komplement till övriga smittskyddsinsatser som bedrivs i regionernas regi. </w:t>
      </w:r>
    </w:p>
    <w:p w14:paraId="37266939" w14:textId="77777777" w:rsidR="00C26EBC" w:rsidRDefault="00E678F6" w:rsidP="00C26EBC">
      <w:pPr>
        <w:pStyle w:val="Brdtextmedindrag"/>
      </w:pPr>
      <w:r>
        <w:t>År 2019 deltog 4 817 personer i sprututbytesverksamhet e</w:t>
      </w:r>
      <w:r w:rsidRPr="007C517F">
        <w:t>nligt Social</w:t>
      </w:r>
      <w:r>
        <w:softHyphen/>
      </w:r>
      <w:r w:rsidRPr="007C517F">
        <w:t xml:space="preserve">styrelsens rapport Missbruk, substansrelaterade diagnoser och spel om pengar </w:t>
      </w:r>
      <w:r>
        <w:t>–</w:t>
      </w:r>
      <w:r w:rsidRPr="007C517F">
        <w:t xml:space="preserve"> </w:t>
      </w:r>
      <w:r>
        <w:t>T</w:t>
      </w:r>
      <w:r w:rsidRPr="007C517F">
        <w:t>ematisk uppföljning av behov, vård</w:t>
      </w:r>
      <w:r w:rsidRPr="00A05E24">
        <w:t xml:space="preserve"> och stöd i förhållande till det nationella ANDT-arbetet och spel om pengar. Av dessa var en klar majoritet män.</w:t>
      </w:r>
      <w:r w:rsidRPr="00934978">
        <w:t xml:space="preserve"> </w:t>
      </w:r>
      <w:r>
        <w:t>Andelen besökare som var kvinnor varierade mellan 19 och 33 procent och andelen män mellan 67 och 81 procent.</w:t>
      </w:r>
      <w:r w:rsidRPr="003371CB">
        <w:t xml:space="preserve"> </w:t>
      </w:r>
      <w:r>
        <w:t xml:space="preserve">Den vanligaste substansen som injiceras är amfetamin följt av </w:t>
      </w:r>
      <w:proofErr w:type="spellStart"/>
      <w:r>
        <w:t>opioider</w:t>
      </w:r>
      <w:proofErr w:type="spellEnd"/>
      <w:r>
        <w:t xml:space="preserve"> i någon form. </w:t>
      </w:r>
    </w:p>
    <w:p w14:paraId="579F869F" w14:textId="77777777" w:rsidR="00C26EBC" w:rsidRDefault="00E678F6" w:rsidP="00C26EBC">
      <w:pPr>
        <w:pStyle w:val="Rubrik5utannumrering"/>
      </w:pPr>
      <w:r w:rsidRPr="002F53E3">
        <w:t xml:space="preserve">Lagstiftning som reglerar smittskydd </w:t>
      </w:r>
    </w:p>
    <w:p w14:paraId="1DFC7694" w14:textId="61F2FB9F" w:rsidR="00C26EBC" w:rsidRDefault="00E678F6" w:rsidP="00C26EBC">
      <w:pPr>
        <w:pStyle w:val="Brdtextmedindrag"/>
        <w:ind w:firstLine="0"/>
      </w:pPr>
      <w:r w:rsidRPr="00E4252F">
        <w:t>Sprututbyte är</w:t>
      </w:r>
      <w:r>
        <w:t>, som framgår ovan, i första hand en smittskyddsåtgärd.</w:t>
      </w:r>
      <w:r w:rsidRPr="00E4252F">
        <w:t xml:space="preserve"> </w:t>
      </w:r>
      <w:r w:rsidRPr="00AF3D53">
        <w:t>Grundläggande regler om smittskydd finns i smittskyddslagen. Lagen innehåller bestämmelser om åtgärder och förhållningsregler då en smitt</w:t>
      </w:r>
      <w:r>
        <w:softHyphen/>
      </w:r>
      <w:r w:rsidRPr="00AF3D53">
        <w:t xml:space="preserve">sam sjukdom misstänks eller </w:t>
      </w:r>
      <w:r>
        <w:t xml:space="preserve">har </w:t>
      </w:r>
      <w:r w:rsidRPr="00AF3D53">
        <w:t>konstaterats samt regler om hur spridning av sådana sjukdomar ska motverkas. Med smittsam sjukdom avses enligt 1</w:t>
      </w:r>
      <w:r>
        <w:t> </w:t>
      </w:r>
      <w:r w:rsidRPr="00AF3D53">
        <w:t>kap. 3</w:t>
      </w:r>
      <w:r>
        <w:t xml:space="preserve"> § smittskyddslagen </w:t>
      </w:r>
      <w:r w:rsidRPr="00AF3D53">
        <w:t>alla sjukdomar som kan överföras till eller mellan människor och som innebär ett inte ringa hot mot människors hälsa. Särskilda regler finns för s.k. allmänfarliga respektive samhällsfarliga sjukdomar. De</w:t>
      </w:r>
      <w:r>
        <w:t xml:space="preserve"> </w:t>
      </w:r>
      <w:r w:rsidRPr="00AF3D53">
        <w:t>allmänfarliga och</w:t>
      </w:r>
      <w:r>
        <w:t xml:space="preserve"> </w:t>
      </w:r>
      <w:r w:rsidRPr="00AF3D53">
        <w:t>samhällsfarliga sjukdomarna anges i bilagor till smittskyddslagen.</w:t>
      </w:r>
      <w:r>
        <w:t xml:space="preserve"> Till de allmänfarliga sjukdomarna räknas bland annat hepatit A–E och hivinfektion.</w:t>
      </w:r>
    </w:p>
    <w:p w14:paraId="795DC60F" w14:textId="09E8E412" w:rsidR="00C26EBC" w:rsidRPr="007C517F" w:rsidRDefault="00E678F6" w:rsidP="00C26EBC">
      <w:pPr>
        <w:pStyle w:val="Brdtextmedindrag"/>
      </w:pPr>
      <w:r w:rsidRPr="007C517F">
        <w:t>Smittskyddslagen är inte utformad på ett sätt som begränsar smitt</w:t>
      </w:r>
      <w:r>
        <w:softHyphen/>
      </w:r>
      <w:r w:rsidRPr="007C517F">
        <w:t>skyddsinsatserna utifrån bosättning. Varje region ansvarar enligt 1</w:t>
      </w:r>
      <w:r>
        <w:t> </w:t>
      </w:r>
      <w:r w:rsidRPr="007C517F">
        <w:t>kap. 8</w:t>
      </w:r>
      <w:r>
        <w:t> </w:t>
      </w:r>
      <w:r w:rsidRPr="007C517F">
        <w:t>§ smittskyddslagen för att behövliga smittskyddsåtgärder vidtas inom regionen. Myndigheter inom smittskyddet, andra berörda myndigheter, läkare samt annan hälso- och sjukvårdspersonal ska enligt 1</w:t>
      </w:r>
      <w:r>
        <w:t> </w:t>
      </w:r>
      <w:r w:rsidRPr="007C517F">
        <w:t>kap. 10</w:t>
      </w:r>
      <w:r>
        <w:t> </w:t>
      </w:r>
      <w:r w:rsidRPr="007C517F">
        <w:t xml:space="preserve">§ smittskyddslagen samverka för att förebygga och begränsa utbrott eller </w:t>
      </w:r>
      <w:r w:rsidRPr="007C517F">
        <w:lastRenderedPageBreak/>
        <w:t>spridning av smittsamma sjukdomar. Regionerna och smittskyddsläkarna ska enligt 2 kap. 3 § smittskyddslagen se till att allmänheten har den information som krävs för att var och en ska kunna skydda sig mot smitta som kan hota liv eller hälsa.</w:t>
      </w:r>
    </w:p>
    <w:p w14:paraId="1D84136E" w14:textId="41ABDF60" w:rsidR="00C26EBC" w:rsidRDefault="00E678F6" w:rsidP="00C26EBC">
      <w:pPr>
        <w:pStyle w:val="Brdtextmedindrag"/>
      </w:pPr>
      <w:r>
        <w:t>Enligt 2 kap. 1 § smittskyddslagen är varje enskild individ skyldig att genom uppmärksamhet och rimliga försiktighetsåtgärder medverka till att förhindra spridning av smittsamma sjukdomar. Den som vet att han eller hon har en smittsam sjukdom, eller som misstänker att så är fallet, ska enligt 2 kap. 2 § smittskyddslagen vidta de åtgärder som krävs för att skydda andra mot smitta. Om det är fråga om en allmänfarlig sjukdom ska den smittade lämna information om smittan till de människor i omgiv</w:t>
      </w:r>
      <w:r>
        <w:softHyphen/>
        <w:t>ningen som han eller hon kan riskera att smitta.</w:t>
      </w:r>
    </w:p>
    <w:p w14:paraId="6EEA1EAD" w14:textId="77777777" w:rsidR="00C26EBC" w:rsidRDefault="00E678F6" w:rsidP="00C26EBC">
      <w:pPr>
        <w:pStyle w:val="Rubrik5utannumrering"/>
      </w:pPr>
      <w:r>
        <w:t xml:space="preserve">Reglering av försäljning av sprutor och kanyler  </w:t>
      </w:r>
    </w:p>
    <w:p w14:paraId="26A7CA23" w14:textId="77777777" w:rsidR="00C26EBC" w:rsidRDefault="00E678F6" w:rsidP="00C26EBC">
      <w:pPr>
        <w:pStyle w:val="Brdtext"/>
      </w:pPr>
      <w:r>
        <w:t>Av 3 § lagen (2012:595) om införsel av och handel med sprutor och kanyler framgår vem</w:t>
      </w:r>
      <w:r w:rsidRPr="008E7356">
        <w:t xml:space="preserve"> som får bedriva handel i Sverige med sprutor och kanyler</w:t>
      </w:r>
      <w:r>
        <w:t xml:space="preserve">. Bestämmelsen innebär bland annat att sprutor och kanyler får säljas på apotek. Försäljning får inte ske när omständigheter ger anledning till misstanke att varan kan komma till användning vid missbruk av narkotika eller dopningsmedel, vilket framgår av 3 § i förordningen (2012:596) </w:t>
      </w:r>
      <w:r w:rsidRPr="007E04B2">
        <w:t>om införsel av och handel med sprutor och kanyler</w:t>
      </w:r>
      <w:r>
        <w:t xml:space="preserve">. Den som har ett missbruk eller ett beroende har därmed begränsade möjligheter att lagligt köpa sterila </w:t>
      </w:r>
      <w:r w:rsidRPr="00F92B5B">
        <w:t>injektionsverktyg</w:t>
      </w:r>
      <w:r>
        <w:t xml:space="preserve">. </w:t>
      </w:r>
    </w:p>
    <w:p w14:paraId="0E025ACA" w14:textId="77777777" w:rsidR="00C26EBC" w:rsidRDefault="00E678F6" w:rsidP="00C26EBC">
      <w:pPr>
        <w:pStyle w:val="Rubrik5utannumrering"/>
      </w:pPr>
      <w:r>
        <w:t xml:space="preserve">Lagstiftning som reglerar </w:t>
      </w:r>
      <w:r w:rsidRPr="002F53E3">
        <w:t>hälso- och sjukvård</w:t>
      </w:r>
    </w:p>
    <w:p w14:paraId="0B61A218" w14:textId="77777777" w:rsidR="00C26EBC" w:rsidRPr="007D1939" w:rsidRDefault="00E678F6" w:rsidP="00C26EBC">
      <w:pPr>
        <w:pStyle w:val="Brdtextmedindrag"/>
        <w:ind w:firstLine="0"/>
      </w:pPr>
      <w:r>
        <w:t>Narkotikapolitiken har en nära koppling till hälso- och sjukvården. H</w:t>
      </w:r>
      <w:r w:rsidRPr="00CF43D9">
        <w:t>älso- och sjukvårdslag</w:t>
      </w:r>
      <w:r>
        <w:t>en</w:t>
      </w:r>
      <w:r w:rsidRPr="00CF43D9">
        <w:t xml:space="preserve"> (2017:30)</w:t>
      </w:r>
      <w:r>
        <w:t>, förkortad HSL, fastställer att h</w:t>
      </w:r>
      <w:r w:rsidRPr="00CF43D9">
        <w:t>älso- och sjukvården ska arbeta för att förebygga ohälsa.</w:t>
      </w:r>
      <w:r>
        <w:t xml:space="preserve"> Sprututbytesverksamhet är en viktig komponent i en beroendevård präglad av ett förebyggande och skadereducerade perspektiv.</w:t>
      </w:r>
    </w:p>
    <w:p w14:paraId="3B943ABA" w14:textId="77777777" w:rsidR="00C26EBC" w:rsidRDefault="00E678F6" w:rsidP="00C26EBC">
      <w:pPr>
        <w:pStyle w:val="Brdtextmedindrag"/>
      </w:pPr>
      <w:r>
        <w:t>Målet med hälso- och sjukvården är enligt 3 kap. 1 § HSL en god hälsa och vård på lika villkor för hela befolkningen. Vården ska bygga på respekt för patientens självbestämmande och integritet, främja goda kon</w:t>
      </w:r>
      <w:r>
        <w:softHyphen/>
        <w:t>takter mellan patienten och hälso- och sjukvårdspersonalen samt vara lätt tillgänglig.</w:t>
      </w:r>
    </w:p>
    <w:p w14:paraId="409DBA67" w14:textId="7624BF71" w:rsidR="00C26EBC" w:rsidRDefault="00E678F6" w:rsidP="00C26EBC">
      <w:pPr>
        <w:pStyle w:val="Brdtextmedindrag"/>
      </w:pPr>
      <w:r>
        <w:t>Begreppet hälso- och sjukvård innefattar enligt 2 kap. 1 § HSL bland annat åtgärder för att medicinskt förebygga, utreda och behandla sjuk</w:t>
      </w:r>
      <w:r>
        <w:softHyphen/>
        <w:t>domar och skador. Som exempel på förebyggande individinriktade åt</w:t>
      </w:r>
      <w:r>
        <w:softHyphen/>
        <w:t>gärder nämns i förarbetena allmänna och riktade hälsokontroller, vaccina</w:t>
      </w:r>
      <w:r>
        <w:softHyphen/>
        <w:t>tioner samt hälsoupplysning. Utbytet av sprutor och kanyler är inte en verksamhet som definieras som hälso- och sjukvård eftersom det inte är en vårdande eller behandlande insats. Sprututbytesverksamheterna anses dock som en viktig plattform för att förbättra hälsostatusen hos personer med ett skadligt bruk, missbruk eller beroende av narkotika. Vid sprut</w:t>
      </w:r>
      <w:r>
        <w:softHyphen/>
        <w:t xml:space="preserve">utbytesverksamheterna erbjuds ofta förebyggande insatser som </w:t>
      </w:r>
      <w:r w:rsidRPr="00EA545F">
        <w:t>vaccina</w:t>
      </w:r>
      <w:r>
        <w:softHyphen/>
      </w:r>
      <w:r w:rsidRPr="00EA545F">
        <w:t>tion, riskreducerande rådgivning och testning</w:t>
      </w:r>
      <w:r>
        <w:t xml:space="preserve">. Vid vissa sprututbyten erbjuds även behandling mot hepatit C. Sprututbytesverksamheterna bedöms även skapa en kontaktyta för hälso- och sjukvården när det gäller personer som är svåra att nå med andra insatser. </w:t>
      </w:r>
    </w:p>
    <w:p w14:paraId="7E04CA2B" w14:textId="77777777" w:rsidR="00C26EBC" w:rsidRDefault="00E678F6" w:rsidP="00C26EBC">
      <w:pPr>
        <w:pStyle w:val="Brdtextmedindrag"/>
      </w:pPr>
      <w:r w:rsidRPr="00B74C8C">
        <w:lastRenderedPageBreak/>
        <w:t xml:space="preserve">I förarbetena till lagen om utbyte av sprutor och kanyler </w:t>
      </w:r>
      <w:r>
        <w:t>framfördes</w:t>
      </w:r>
      <w:r w:rsidRPr="00B74C8C">
        <w:t xml:space="preserve"> att den kontaktmöjlighet som skapas inom ramen för sprututbytet aktivt bör användas till att motivera patienterna till vård- och behandlingsinsatser som ska leda till drogfrihet</w:t>
      </w:r>
      <w:r>
        <w:t xml:space="preserve"> (</w:t>
      </w:r>
      <w:r w:rsidRPr="002159E9">
        <w:t>prop. 2005/06:60 s. 1</w:t>
      </w:r>
      <w:r w:rsidRPr="00B74C8C">
        <w:t>29</w:t>
      </w:r>
      <w:r>
        <w:t>).</w:t>
      </w:r>
      <w:r w:rsidRPr="00B74C8C">
        <w:t xml:space="preserve"> </w:t>
      </w:r>
      <w:r>
        <w:t xml:space="preserve">En utgångspunkt för lagstiftaren var att det i </w:t>
      </w:r>
      <w:r w:rsidRPr="00B74C8C">
        <w:t xml:space="preserve">de </w:t>
      </w:r>
      <w:r>
        <w:t>regioner</w:t>
      </w:r>
      <w:r w:rsidRPr="00B74C8C">
        <w:t xml:space="preserve"> där sprututbytesverksamhet ska bedrivas måste finnas fungerande vårdkedjor med abstinensvård, vård och behandling samt eftervård</w:t>
      </w:r>
      <w:r>
        <w:t xml:space="preserve"> (samma prop. s. 131)</w:t>
      </w:r>
      <w:r w:rsidRPr="00B74C8C">
        <w:t>.</w:t>
      </w:r>
    </w:p>
    <w:p w14:paraId="18CCE223" w14:textId="75589798" w:rsidR="00C26EBC" w:rsidRDefault="00E678F6" w:rsidP="00C26EBC">
      <w:pPr>
        <w:pStyle w:val="Brdtextmedindrag"/>
      </w:pPr>
      <w:r>
        <w:t xml:space="preserve">Regionens skyldighet att erbjuda en hälso- och sjukvård omfattar enligt 8 kap. 1 § HSL i första hand den som är bosatt inom regionen </w:t>
      </w:r>
      <w:r w:rsidRPr="0002448D">
        <w:t>samt den som både har skyddad folkbokföring och</w:t>
      </w:r>
      <w:r>
        <w:t xml:space="preserve"> som</w:t>
      </w:r>
      <w:r w:rsidRPr="0002448D">
        <w:t xml:space="preserve"> stadigvarande</w:t>
      </w:r>
      <w:r>
        <w:t xml:space="preserve"> vistas inom regionen. Därutöver ska regionen enligt 8 kap. 2 § HSL även erbjuda hälso- och sjukvård åt vissa andra personer som inte är bosatta i Sverige. Regionen ska dock enligt 8 kap. 3 § HSL även erbjuda öppen vård åt personer som omfattas av en annan regions ansvar för hälso- och sjukvård. Dessa patienter omfattas inte av regionens vårdgaranti, men ska i övrigt ges vård på samma villkor som gäller för regionens egna invånare. Som huvudregel faller ansvaret för kostnaderna för vård i en annan region på den region som enligt 8 kap. 1 § har ansvaret för patientens hälso- och sjukvård. I förhållande till sprututbytesverksamheterna innebär detta att personer som är bosatta i en annan region har rätt att ta del av hälso- och sjukvårdande insatser som erbjuds i anslutning till en sprututbytesverk</w:t>
      </w:r>
      <w:r>
        <w:softHyphen/>
        <w:t>samhet.</w:t>
      </w:r>
    </w:p>
    <w:p w14:paraId="070C1EC7" w14:textId="77777777" w:rsidR="00C26EBC" w:rsidRDefault="00E678F6" w:rsidP="00C26EBC">
      <w:pPr>
        <w:pStyle w:val="Brdtextmedindrag"/>
      </w:pPr>
      <w:r>
        <w:t xml:space="preserve">Även </w:t>
      </w:r>
      <w:proofErr w:type="spellStart"/>
      <w:r>
        <w:t>patientlagens</w:t>
      </w:r>
      <w:proofErr w:type="spellEnd"/>
      <w:r>
        <w:t xml:space="preserve"> (</w:t>
      </w:r>
      <w:r w:rsidRPr="00A30F98">
        <w:t>2014:821</w:t>
      </w:r>
      <w:r>
        <w:t>)</w:t>
      </w:r>
      <w:r w:rsidRPr="004217A4">
        <w:t xml:space="preserve"> </w:t>
      </w:r>
      <w:r>
        <w:t xml:space="preserve">bestämmelser medför att det måste finnas en beredskap för att ta emot patienter från andra regioner. </w:t>
      </w:r>
      <w:r w:rsidRPr="000D359B">
        <w:t>E</w:t>
      </w:r>
      <w:r>
        <w:t xml:space="preserve">nligt 9 kap. 1 § </w:t>
      </w:r>
      <w:proofErr w:type="spellStart"/>
      <w:r>
        <w:t>patientlagen</w:t>
      </w:r>
      <w:proofErr w:type="spellEnd"/>
      <w:r>
        <w:t xml:space="preserve"> ska e</w:t>
      </w:r>
      <w:r w:rsidRPr="000D359B">
        <w:t>n patient</w:t>
      </w:r>
      <w:r>
        <w:t>,</w:t>
      </w:r>
      <w:r w:rsidRPr="000D359B">
        <w:t xml:space="preserve"> som omfattas av en regions ansvar för hälso- och sjukvård</w:t>
      </w:r>
      <w:r>
        <w:t>,</w:t>
      </w:r>
      <w:r w:rsidRPr="000D359B">
        <w:t xml:space="preserve"> inom eller utom denna region få möjlighet att välja utförare av offentligt finansierad öppen vård</w:t>
      </w:r>
      <w:r>
        <w:t xml:space="preserve">. </w:t>
      </w:r>
    </w:p>
    <w:p w14:paraId="77056566" w14:textId="77777777" w:rsidR="00C26EBC" w:rsidRDefault="00E678F6" w:rsidP="00C26EBC">
      <w:pPr>
        <w:pStyle w:val="Rubrik5utannumrering"/>
      </w:pPr>
      <w:r w:rsidRPr="00A65E7F">
        <w:t>Lagstiftning</w:t>
      </w:r>
      <w:r>
        <w:t xml:space="preserve"> som avser insatser mot </w:t>
      </w:r>
      <w:r w:rsidRPr="00A65E7F">
        <w:t>missbruk och beroende</w:t>
      </w:r>
    </w:p>
    <w:p w14:paraId="250FE13C" w14:textId="77777777" w:rsidR="00C26EBC" w:rsidRDefault="00E678F6" w:rsidP="00C26EBC">
      <w:pPr>
        <w:pStyle w:val="Brdtextmedindrag"/>
        <w:ind w:firstLine="0"/>
      </w:pPr>
      <w:r w:rsidRPr="00B74C8C">
        <w:t>Även om sprututbytesverksamhet primärt är att betrakta som en smitt</w:t>
      </w:r>
      <w:r>
        <w:softHyphen/>
      </w:r>
      <w:r w:rsidRPr="00B74C8C">
        <w:t>skyddsinsats</w:t>
      </w:r>
      <w:r>
        <w:t xml:space="preserve"> </w:t>
      </w:r>
      <w:r w:rsidRPr="00B74C8C">
        <w:t xml:space="preserve">är verksamheten också en möjlig kontaktyta för att motivera till vård och behandling för missbruk eller beroende. </w:t>
      </w:r>
      <w:r>
        <w:t xml:space="preserve">Genom att </w:t>
      </w:r>
      <w:r w:rsidRPr="005852F6">
        <w:t>bygg</w:t>
      </w:r>
      <w:r>
        <w:t>a</w:t>
      </w:r>
      <w:r w:rsidRPr="005852F6">
        <w:t xml:space="preserve"> upp en förtroendefull relation och visa på allas lika rätt till en god vård</w:t>
      </w:r>
      <w:r>
        <w:t xml:space="preserve"> ökar </w:t>
      </w:r>
      <w:r w:rsidRPr="005852F6">
        <w:t>chanserna att nå fram med insatser som hjälper personer att hantera</w:t>
      </w:r>
      <w:r>
        <w:t>,</w:t>
      </w:r>
      <w:r w:rsidRPr="005852F6">
        <w:t xml:space="preserve"> eller på sikt att ta sig ur</w:t>
      </w:r>
      <w:r>
        <w:t>,</w:t>
      </w:r>
      <w:r w:rsidRPr="005852F6">
        <w:t xml:space="preserve"> ett drogberoende</w:t>
      </w:r>
      <w:r>
        <w:t>.</w:t>
      </w:r>
    </w:p>
    <w:p w14:paraId="6D4072EA" w14:textId="77777777" w:rsidR="00C26EBC" w:rsidRDefault="00E678F6" w:rsidP="00C26EBC">
      <w:pPr>
        <w:pStyle w:val="Brdtextmedindrag"/>
      </w:pPr>
      <w:r>
        <w:t>Såväl kommuner som regioner har a</w:t>
      </w:r>
      <w:r w:rsidRPr="007B3640">
        <w:t xml:space="preserve">nsvar för </w:t>
      </w:r>
      <w:r>
        <w:t xml:space="preserve">att erbjuda </w:t>
      </w:r>
      <w:r w:rsidRPr="00A65E7F">
        <w:t xml:space="preserve">personer med </w:t>
      </w:r>
      <w:r>
        <w:t xml:space="preserve">skadligt bruk, </w:t>
      </w:r>
      <w:r w:rsidRPr="00A65E7F">
        <w:t xml:space="preserve">missbruk eller beroende av </w:t>
      </w:r>
      <w:r>
        <w:t xml:space="preserve">narkotika </w:t>
      </w:r>
      <w:r w:rsidRPr="00A65E7F">
        <w:t>medicinska</w:t>
      </w:r>
      <w:r>
        <w:t xml:space="preserve"> </w:t>
      </w:r>
      <w:r w:rsidRPr="00A65E7F">
        <w:t>eller sociala insatser.</w:t>
      </w:r>
      <w:r>
        <w:t xml:space="preserve"> </w:t>
      </w:r>
      <w:r w:rsidRPr="006F76A3">
        <w:t xml:space="preserve"> </w:t>
      </w:r>
      <w:r w:rsidRPr="00B74C8C">
        <w:t xml:space="preserve">I de allra flesta fall ansvarar </w:t>
      </w:r>
      <w:r>
        <w:t>regionerna</w:t>
      </w:r>
      <w:r w:rsidRPr="00B74C8C">
        <w:t xml:space="preserve"> för abstinensvård samt i många fall läkemedelsassisterad behandling. Kommunerna ansvarar för annan typ av behandling samt övriga sociala insatser</w:t>
      </w:r>
      <w:r>
        <w:t xml:space="preserve">. </w:t>
      </w:r>
    </w:p>
    <w:p w14:paraId="5C857D15" w14:textId="62EF7B29" w:rsidR="00C26EBC" w:rsidRDefault="00E678F6" w:rsidP="00C26EBC">
      <w:pPr>
        <w:pStyle w:val="Brdtextmedindrag"/>
      </w:pPr>
      <w:r w:rsidRPr="00A550B7">
        <w:t xml:space="preserve">Socialnämnden har enligt </w:t>
      </w:r>
      <w:r w:rsidRPr="00A65E7F">
        <w:t>5 kap. 9 § socialtjänstlagen (2001:453)</w:t>
      </w:r>
      <w:r>
        <w:t>, för</w:t>
      </w:r>
      <w:r>
        <w:softHyphen/>
        <w:t xml:space="preserve">kortad </w:t>
      </w:r>
      <w:proofErr w:type="spellStart"/>
      <w:r w:rsidRPr="00A65E7F">
        <w:t>So</w:t>
      </w:r>
      <w:r>
        <w:t>L</w:t>
      </w:r>
      <w:proofErr w:type="spellEnd"/>
      <w:r>
        <w:t xml:space="preserve">, </w:t>
      </w:r>
      <w:r w:rsidRPr="00A550B7">
        <w:t>ett särskilt ansvar för insatser åt den som till följd av missbruk har behov av särskilda åtgärder till stöd och hjälp</w:t>
      </w:r>
      <w:r>
        <w:t xml:space="preserve"> för att komma ifrån miss</w:t>
      </w:r>
      <w:r>
        <w:softHyphen/>
        <w:t>bruket</w:t>
      </w:r>
      <w:r w:rsidRPr="00A65E7F">
        <w:t>.</w:t>
      </w:r>
      <w:r>
        <w:t xml:space="preserve"> Socialnämnden ska även </w:t>
      </w:r>
      <w:r w:rsidRPr="00A65E7F">
        <w:t>arbeta för att förebygga och motverka missbruk av</w:t>
      </w:r>
      <w:r>
        <w:t xml:space="preserve"> </w:t>
      </w:r>
      <w:r w:rsidRPr="00A65E7F">
        <w:t>alkohol och andra beroendeframkallande medel</w:t>
      </w:r>
      <w:r>
        <w:t xml:space="preserve"> samt miss</w:t>
      </w:r>
      <w:r>
        <w:softHyphen/>
        <w:t xml:space="preserve">bruk av spel om pengar, vilket framgår av </w:t>
      </w:r>
      <w:r w:rsidRPr="00A65E7F">
        <w:t>3 kap. 7 §</w:t>
      </w:r>
      <w:r>
        <w:t xml:space="preserve"> </w:t>
      </w:r>
      <w:proofErr w:type="spellStart"/>
      <w:r>
        <w:t>SoL.</w:t>
      </w:r>
      <w:proofErr w:type="spellEnd"/>
    </w:p>
    <w:p w14:paraId="081C750F" w14:textId="77777777" w:rsidR="00C26EBC" w:rsidRDefault="00E678F6" w:rsidP="00C26EBC">
      <w:pPr>
        <w:pStyle w:val="Brdtextmedindrag"/>
      </w:pPr>
      <w:r>
        <w:t>En k</w:t>
      </w:r>
      <w:r w:rsidRPr="00A65E7F">
        <w:t>ommun har enligt 2 kap. 1 §</w:t>
      </w:r>
      <w:r>
        <w:t xml:space="preserve"> </w:t>
      </w:r>
      <w:proofErr w:type="spellStart"/>
      <w:r>
        <w:t>SoL</w:t>
      </w:r>
      <w:proofErr w:type="spellEnd"/>
      <w:r>
        <w:t xml:space="preserve"> </w:t>
      </w:r>
      <w:r w:rsidRPr="00A65E7F">
        <w:t>ansvaret för socialtjänsten</w:t>
      </w:r>
      <w:r>
        <w:t xml:space="preserve"> </w:t>
      </w:r>
      <w:r w:rsidRPr="00A65E7F">
        <w:t>inom sitt område och det yttersta ansvaret för att enskilda får det</w:t>
      </w:r>
      <w:r>
        <w:t xml:space="preserve"> </w:t>
      </w:r>
      <w:r w:rsidRPr="00A65E7F">
        <w:t xml:space="preserve">stöd och den hjälp som de behöver. </w:t>
      </w:r>
      <w:r>
        <w:t xml:space="preserve">Utgångspunkten i 2 a kap. 1 § </w:t>
      </w:r>
      <w:proofErr w:type="spellStart"/>
      <w:r>
        <w:t>SoL</w:t>
      </w:r>
      <w:proofErr w:type="spellEnd"/>
      <w:r>
        <w:t xml:space="preserve"> är att </w:t>
      </w:r>
      <w:r w:rsidRPr="00C4550B">
        <w:t>ansvar</w:t>
      </w:r>
      <w:r>
        <w:t>et</w:t>
      </w:r>
      <w:r w:rsidRPr="00C4550B">
        <w:t xml:space="preserve"> för </w:t>
      </w:r>
      <w:r>
        <w:t xml:space="preserve">att den enskilde får </w:t>
      </w:r>
      <w:r w:rsidRPr="00C4550B">
        <w:t>stöd och hjälp</w:t>
      </w:r>
      <w:r w:rsidDel="00D96F21">
        <w:t xml:space="preserve"> </w:t>
      </w:r>
      <w:r>
        <w:t xml:space="preserve">ligger på den </w:t>
      </w:r>
      <w:r w:rsidRPr="00C4550B">
        <w:t xml:space="preserve">kommun där den </w:t>
      </w:r>
      <w:r w:rsidRPr="00C4550B">
        <w:lastRenderedPageBreak/>
        <w:t>enskilde vistas</w:t>
      </w:r>
      <w:r>
        <w:t>,</w:t>
      </w:r>
      <w:r w:rsidRPr="00C4550B">
        <w:t xml:space="preserve"> </w:t>
      </w:r>
      <w:r>
        <w:t>om det inte står klart att en annan kommun bär ansvaret.</w:t>
      </w:r>
      <w:r w:rsidRPr="00A550B7">
        <w:t xml:space="preserve"> </w:t>
      </w:r>
      <w:r w:rsidRPr="00C66298">
        <w:t>I förarbetena uttalas att det är av grundläggande betydelse att den enskilde</w:t>
      </w:r>
      <w:r>
        <w:t xml:space="preserve"> alltid ska </w:t>
      </w:r>
      <w:r w:rsidRPr="00191F39">
        <w:t xml:space="preserve">garanteras omedelbar hjälp oavsett i vilken kommun </w:t>
      </w:r>
      <w:r>
        <w:t>personen</w:t>
      </w:r>
      <w:r w:rsidRPr="00191F39">
        <w:t xml:space="preserve"> befinner sig. </w:t>
      </w:r>
      <w:r>
        <w:t>E</w:t>
      </w:r>
      <w:r w:rsidRPr="00191F39">
        <w:t xml:space="preserve">n </w:t>
      </w:r>
      <w:r>
        <w:t xml:space="preserve">kommun kan </w:t>
      </w:r>
      <w:r w:rsidRPr="00191F39">
        <w:t xml:space="preserve">aldrig neka bistånd med </w:t>
      </w:r>
      <w:r>
        <w:t xml:space="preserve">hänvisning till </w:t>
      </w:r>
      <w:r w:rsidRPr="00191F39">
        <w:t xml:space="preserve">att behovet kan tillgodoses i en annan kommun, om det inte står klart vilken </w:t>
      </w:r>
      <w:r>
        <w:t xml:space="preserve">annan </w:t>
      </w:r>
      <w:r w:rsidRPr="00191F39">
        <w:t xml:space="preserve">kommun som </w:t>
      </w:r>
      <w:r>
        <w:t xml:space="preserve">bär </w:t>
      </w:r>
      <w:r w:rsidRPr="00191F39">
        <w:t>ansvaret</w:t>
      </w:r>
      <w:r>
        <w:t xml:space="preserve"> </w:t>
      </w:r>
      <w:r w:rsidRPr="00191F39">
        <w:t>(prop. 2010/11:49 s. 35</w:t>
      </w:r>
      <w:r>
        <w:t>).</w:t>
      </w:r>
    </w:p>
    <w:p w14:paraId="46C37F8A" w14:textId="77777777" w:rsidR="00C26EBC" w:rsidRDefault="00E678F6" w:rsidP="00C26EBC">
      <w:pPr>
        <w:pStyle w:val="Rubrik2"/>
      </w:pPr>
      <w:bookmarkStart w:id="11" w:name="_Toc96505455"/>
      <w:r>
        <w:t>Regeringen genomför flera insatser på narkotikaområdet</w:t>
      </w:r>
      <w:bookmarkEnd w:id="11"/>
    </w:p>
    <w:p w14:paraId="5500A8B9" w14:textId="3C220668" w:rsidR="00C26EBC" w:rsidRDefault="00E678F6" w:rsidP="00C26EBC">
      <w:pPr>
        <w:pStyle w:val="Brdtextmedindrag"/>
        <w:ind w:firstLine="0"/>
      </w:pPr>
      <w:bookmarkStart w:id="12" w:name="_Hlk89848620"/>
      <w:bookmarkStart w:id="13" w:name="_Hlk89847495"/>
      <w:r>
        <w:t>Regeringen ser behov av att utreda ytterligare frågor som rör narkotika</w:t>
      </w:r>
      <w:r>
        <w:softHyphen/>
        <w:t xml:space="preserve">området. </w:t>
      </w:r>
      <w:bookmarkStart w:id="14" w:name="_Hlk93059940"/>
      <w:bookmarkStart w:id="15" w:name="_Hlk93060068"/>
      <w:bookmarkEnd w:id="12"/>
      <w:bookmarkEnd w:id="13"/>
      <w:r w:rsidRPr="00E91795">
        <w:t xml:space="preserve">Regeringen avser </w:t>
      </w:r>
      <w:r>
        <w:t xml:space="preserve">därför </w:t>
      </w:r>
      <w:r w:rsidRPr="00E91795">
        <w:t xml:space="preserve">att tillsätta en utredning med syfte att utvärdera den svenska narkotikapolitiken. Utgångspunkt för </w:t>
      </w:r>
      <w:r>
        <w:t>den komman</w:t>
      </w:r>
      <w:r>
        <w:softHyphen/>
        <w:t xml:space="preserve">de </w:t>
      </w:r>
      <w:r w:rsidRPr="00E91795">
        <w:t>utredningen är</w:t>
      </w:r>
      <w:r>
        <w:t xml:space="preserve"> tänkt att vara</w:t>
      </w:r>
      <w:r w:rsidRPr="00E91795">
        <w:t xml:space="preserve"> att en fortsatt restriktiv narkotikapolitik måste kombineras med en god missbruks- och beroendevård som inne</w:t>
      </w:r>
      <w:r>
        <w:softHyphen/>
      </w:r>
      <w:r w:rsidRPr="00E91795">
        <w:t xml:space="preserve">håller insatser för skademinimering. </w:t>
      </w:r>
      <w:r>
        <w:t xml:space="preserve">Den </w:t>
      </w:r>
      <w:r w:rsidRPr="00E91795">
        <w:t>nuvarande narkotikapolitiken bör utvärderas i syfte att säkerställa att den är förenlig med kraven på evidensbaserad vård, beprövad erfarenhet och skademinimering</w:t>
      </w:r>
      <w:r>
        <w:t>.</w:t>
      </w:r>
      <w:bookmarkEnd w:id="14"/>
      <w:bookmarkEnd w:id="15"/>
    </w:p>
    <w:p w14:paraId="1555A803" w14:textId="77777777" w:rsidR="00C26EBC" w:rsidRPr="00963B5B" w:rsidRDefault="00E678F6" w:rsidP="00C26EBC">
      <w:pPr>
        <w:pStyle w:val="Brdtextmedindrag"/>
      </w:pPr>
      <w:r w:rsidRPr="00963B5B">
        <w:t>I november 2021 lämnade Samsjuklighetsutredningen sitt betänkande Från delar till helhet – En reform för samordnade, behovsanpassade och personcentrerade insatser till personer med samsjuklighet (SOU 2021:93). Samsjuklighetsutredningen föreslår en genomgripande reform av sam</w:t>
      </w:r>
      <w:r>
        <w:softHyphen/>
      </w:r>
      <w:r w:rsidRPr="00963B5B">
        <w:t>hällets insatser till personer med samsjuklighet. Reformen ska bidra till ökad samordning, behovsanpassning och personcentrering. Reformen förutsätter ett förändrat huvudmannaskap för vård och stöd till alla per</w:t>
      </w:r>
      <w:r>
        <w:softHyphen/>
      </w:r>
      <w:r w:rsidRPr="00963B5B">
        <w:t>soner med skadligt bruk eller beroende. Betänkandet har remitterats och bereds för närvarande i Regeringskansliet.</w:t>
      </w:r>
      <w:bookmarkEnd w:id="7"/>
    </w:p>
    <w:p w14:paraId="2A04AAD0" w14:textId="22EA6D28" w:rsidR="00C26EBC" w:rsidRDefault="00E678F6" w:rsidP="00C26EBC">
      <w:pPr>
        <w:pStyle w:val="Rubrik1"/>
      </w:pPr>
      <w:bookmarkStart w:id="16" w:name="_Toc96505456"/>
      <w:r>
        <w:t>Bosättningsprincipen tas bort</w:t>
      </w:r>
      <w:bookmarkEnd w:id="16"/>
    </w:p>
    <w:p w14:paraId="1019BDF7" w14:textId="77777777" w:rsidR="00C26EBC" w:rsidRPr="00FD0B1B" w:rsidRDefault="00E678F6" w:rsidP="00C26EBC">
      <w:pPr>
        <w:pStyle w:val="Brdtextram"/>
        <w:ind w:left="0"/>
        <w:rPr>
          <w:i/>
          <w:iCs/>
        </w:rPr>
      </w:pPr>
      <w:r>
        <w:rPr>
          <w:b/>
          <w:bCs/>
        </w:rPr>
        <w:t>Regeringens f</w:t>
      </w:r>
      <w:r w:rsidRPr="00B439B1">
        <w:rPr>
          <w:b/>
          <w:bCs/>
        </w:rPr>
        <w:t>örslag</w:t>
      </w:r>
      <w:r w:rsidRPr="00B439B1">
        <w:t xml:space="preserve">: </w:t>
      </w:r>
      <w:r>
        <w:t>Även</w:t>
      </w:r>
      <w:r w:rsidRPr="00590450">
        <w:t xml:space="preserve"> personer som </w:t>
      </w:r>
      <w:r>
        <w:t xml:space="preserve">inte </w:t>
      </w:r>
      <w:r w:rsidRPr="00590450">
        <w:t xml:space="preserve">kan anses bosatta i </w:t>
      </w:r>
      <w:r>
        <w:t>d</w:t>
      </w:r>
      <w:r w:rsidRPr="00590450">
        <w:t xml:space="preserve">en region som har beviljats tillstånd </w:t>
      </w:r>
      <w:r>
        <w:t xml:space="preserve">för </w:t>
      </w:r>
      <w:r w:rsidRPr="00590450">
        <w:t xml:space="preserve">sprututbytesverksamhet </w:t>
      </w:r>
      <w:r>
        <w:t xml:space="preserve">ska </w:t>
      </w:r>
      <w:r w:rsidRPr="00590450">
        <w:t xml:space="preserve">få delta i </w:t>
      </w:r>
      <w:r>
        <w:t xml:space="preserve">sådan verksamhet </w:t>
      </w:r>
      <w:r w:rsidRPr="00590450">
        <w:t>i regionen.</w:t>
      </w:r>
      <w:r w:rsidRPr="00FD0B1B">
        <w:t xml:space="preserve"> </w:t>
      </w:r>
    </w:p>
    <w:p w14:paraId="46995C63" w14:textId="77777777" w:rsidR="00C26EBC" w:rsidRDefault="00D54DD4" w:rsidP="00C26EBC">
      <w:pPr>
        <w:pStyle w:val="Brdtext"/>
      </w:pPr>
    </w:p>
    <w:p w14:paraId="047A0986" w14:textId="77777777" w:rsidR="00C26EBC" w:rsidRPr="00C70B07" w:rsidRDefault="00E678F6" w:rsidP="00C26EBC">
      <w:pPr>
        <w:pStyle w:val="Brdtextmedindrag"/>
        <w:rPr>
          <w:b/>
          <w:bCs/>
        </w:rPr>
      </w:pPr>
      <w:r w:rsidRPr="00C70B07">
        <w:rPr>
          <w:b/>
          <w:bCs/>
        </w:rPr>
        <w:t xml:space="preserve">Promemorians förslag </w:t>
      </w:r>
      <w:r w:rsidRPr="00C70B07">
        <w:t>överensstämmer med regeringens förslag</w:t>
      </w:r>
      <w:r w:rsidRPr="00C70B07">
        <w:rPr>
          <w:b/>
          <w:bCs/>
        </w:rPr>
        <w:t xml:space="preserve">. </w:t>
      </w:r>
    </w:p>
    <w:p w14:paraId="58CC1F10" w14:textId="1854B0BC" w:rsidR="00C26EBC" w:rsidRDefault="00E678F6" w:rsidP="00C26EBC">
      <w:pPr>
        <w:pStyle w:val="Brdtextmedindrag"/>
      </w:pPr>
      <w:r w:rsidRPr="00C70B07">
        <w:rPr>
          <w:b/>
          <w:bCs/>
        </w:rPr>
        <w:t>Remissinstanserna:</w:t>
      </w:r>
      <w:r w:rsidRPr="00C70B07">
        <w:t xml:space="preserve"> Samtliga </w:t>
      </w:r>
      <w:r w:rsidRPr="00D42349">
        <w:t>remissinstanser som har yttrat sig till</w:t>
      </w:r>
      <w:r>
        <w:softHyphen/>
      </w:r>
      <w:r w:rsidRPr="00D42349">
        <w:t>styrker eller har inga invändningar mot förslaget.</w:t>
      </w:r>
      <w:r w:rsidRPr="00D42349" w:rsidDel="00DB7178">
        <w:t xml:space="preserve"> </w:t>
      </w:r>
      <w:r w:rsidRPr="00D42349">
        <w:t>Det gäller bland annat</w:t>
      </w:r>
      <w:r>
        <w:t xml:space="preserve"> </w:t>
      </w:r>
      <w:r w:rsidRPr="009C407E">
        <w:rPr>
          <w:i/>
          <w:iCs/>
        </w:rPr>
        <w:t>Folkhälsomyndigheten</w:t>
      </w:r>
      <w:r w:rsidRPr="00D42349">
        <w:t xml:space="preserve">, </w:t>
      </w:r>
      <w:r w:rsidRPr="009C407E">
        <w:rPr>
          <w:i/>
          <w:iCs/>
        </w:rPr>
        <w:t>Socialstyrelsen</w:t>
      </w:r>
      <w:r w:rsidRPr="00D42349">
        <w:t xml:space="preserve">, </w:t>
      </w:r>
      <w:r w:rsidRPr="009C407E">
        <w:rPr>
          <w:i/>
          <w:iCs/>
        </w:rPr>
        <w:t>Sveriges Läkarförbund</w:t>
      </w:r>
      <w:r w:rsidRPr="00D42349">
        <w:t xml:space="preserve">, </w:t>
      </w:r>
      <w:r w:rsidRPr="009C407E">
        <w:rPr>
          <w:i/>
          <w:iCs/>
        </w:rPr>
        <w:t>Smitt</w:t>
      </w:r>
      <w:r>
        <w:rPr>
          <w:i/>
          <w:iCs/>
        </w:rPr>
        <w:softHyphen/>
      </w:r>
      <w:r w:rsidRPr="009C407E">
        <w:rPr>
          <w:i/>
          <w:iCs/>
        </w:rPr>
        <w:t>skyddsläkarföreningen</w:t>
      </w:r>
      <w:r w:rsidRPr="00D42349">
        <w:t xml:space="preserve">, </w:t>
      </w:r>
      <w:proofErr w:type="gramStart"/>
      <w:r w:rsidRPr="009C407E">
        <w:rPr>
          <w:i/>
          <w:iCs/>
        </w:rPr>
        <w:t>Svensk</w:t>
      </w:r>
      <w:proofErr w:type="gramEnd"/>
      <w:r w:rsidRPr="009C407E">
        <w:rPr>
          <w:i/>
          <w:iCs/>
        </w:rPr>
        <w:t xml:space="preserve"> förening för beroendemedicin</w:t>
      </w:r>
      <w:r w:rsidRPr="00D42349">
        <w:t xml:space="preserve">, </w:t>
      </w:r>
      <w:r w:rsidRPr="004200A5">
        <w:rPr>
          <w:i/>
          <w:iCs/>
        </w:rPr>
        <w:t>Sveriges Kommuner och Regioner</w:t>
      </w:r>
      <w:r>
        <w:rPr>
          <w:i/>
          <w:iCs/>
        </w:rPr>
        <w:t>,</w:t>
      </w:r>
      <w:r>
        <w:t xml:space="preserve"> de universitet</w:t>
      </w:r>
      <w:r w:rsidRPr="00D42349">
        <w:t xml:space="preserve"> som besvarat remissen</w:t>
      </w:r>
      <w:r>
        <w:t xml:space="preserve"> liksom </w:t>
      </w:r>
      <w:r w:rsidRPr="00D42349">
        <w:t>samtliga regioner och kommuner</w:t>
      </w:r>
      <w:r>
        <w:t xml:space="preserve"> som inkommit med svar</w:t>
      </w:r>
      <w:r w:rsidRPr="00D42349">
        <w:t xml:space="preserve">. </w:t>
      </w:r>
      <w:bookmarkStart w:id="17" w:name="_Hlk68341587"/>
    </w:p>
    <w:p w14:paraId="29D08A4C" w14:textId="77777777" w:rsidR="00C26EBC" w:rsidRPr="00D42349" w:rsidRDefault="00E678F6" w:rsidP="00C26EBC">
      <w:pPr>
        <w:pStyle w:val="Brdtextmedindrag"/>
      </w:pPr>
      <w:r>
        <w:t>Som nationell samordnare av smittskyddsarbetet ser Folkhälsomyndig</w:t>
      </w:r>
      <w:r>
        <w:softHyphen/>
        <w:t xml:space="preserve">heten </w:t>
      </w:r>
      <w:r w:rsidRPr="00832377">
        <w:t>positivt på förslaget. Folkhälsomyndigheten instämmer i bedöm</w:t>
      </w:r>
      <w:r>
        <w:softHyphen/>
      </w:r>
      <w:r w:rsidRPr="00832377">
        <w:t>ningen att den nuvarande s.k. bosättningsprincipen kan försvåra ett effektivt smittskyddsarbete i enlighet med smittskyddslagen</w:t>
      </w:r>
      <w:r>
        <w:t>.</w:t>
      </w:r>
      <w:r w:rsidRPr="00832377">
        <w:t xml:space="preserve"> </w:t>
      </w:r>
      <w:r w:rsidRPr="00D42349">
        <w:t>Socialstyrel</w:t>
      </w:r>
      <w:r>
        <w:softHyphen/>
      </w:r>
      <w:r w:rsidRPr="00D42349">
        <w:t xml:space="preserve">sen anser att fördelarna ur ett smittförebyggande perspektiv väger tyngre </w:t>
      </w:r>
      <w:r w:rsidRPr="00D42349">
        <w:lastRenderedPageBreak/>
        <w:t>än de eventuella nackdelar som ett borttagande av principen möjligtvis skulle kunna få. Smittskyddsläkarföreningen lyfter fram att lågtröskel</w:t>
      </w:r>
      <w:r>
        <w:softHyphen/>
      </w:r>
      <w:r w:rsidRPr="00D42349">
        <w:t xml:space="preserve">verksamheter med utbyte av sprutor och kanyler som är öppna för personer som injicerar droger är ett viktigt instrument för att minska risken för att infektioner, såsom till exempel blodsmitta, sprids. </w:t>
      </w:r>
    </w:p>
    <w:p w14:paraId="40564526" w14:textId="77777777" w:rsidR="00C26EBC" w:rsidRPr="00D42349" w:rsidRDefault="00E678F6" w:rsidP="00C26EBC">
      <w:pPr>
        <w:pStyle w:val="Brdtextmedindrag"/>
      </w:pPr>
      <w:r w:rsidRPr="00C0795F">
        <w:t>Flera regioner, bland annat</w:t>
      </w:r>
      <w:r>
        <w:rPr>
          <w:i/>
          <w:iCs/>
        </w:rPr>
        <w:t xml:space="preserve"> Region Stockholm </w:t>
      </w:r>
      <w:r w:rsidRPr="00C0795F">
        <w:t>är positivt inställda till förslaget</w:t>
      </w:r>
      <w:r w:rsidRPr="00D42349">
        <w:t>. Region Stockholm anser att förslag</w:t>
      </w:r>
      <w:r>
        <w:t>et</w:t>
      </w:r>
      <w:r w:rsidRPr="00D42349">
        <w:t xml:space="preserve"> till lagändring kommer att möjliggöra en förbättrad tillgänglighet och därmed bättre smittskydds</w:t>
      </w:r>
      <w:r>
        <w:softHyphen/>
      </w:r>
      <w:r w:rsidRPr="00D42349">
        <w:t>arbete på lokalt, regionalt och nationellt plan till stor nytta för den enskild</w:t>
      </w:r>
      <w:r>
        <w:t>a</w:t>
      </w:r>
      <w:r w:rsidRPr="00D42349">
        <w:t xml:space="preserve"> individen och samhället. </w:t>
      </w:r>
      <w:r w:rsidRPr="009C407E">
        <w:rPr>
          <w:i/>
          <w:iCs/>
        </w:rPr>
        <w:t>Region Västerbotten</w:t>
      </w:r>
      <w:r w:rsidRPr="00D42349">
        <w:t xml:space="preserve"> anser att tillgängligheten ska prioriteras högt för att öka jämlikheten avseende tillgång </w:t>
      </w:r>
      <w:r>
        <w:t>till</w:t>
      </w:r>
      <w:r w:rsidRPr="00D42349">
        <w:t xml:space="preserve"> rena sprutor och kanyler samt för att förhindra spridning av blodsmitt</w:t>
      </w:r>
      <w:r>
        <w:t>a</w:t>
      </w:r>
      <w:r w:rsidRPr="00D42349">
        <w:t xml:space="preserve">. </w:t>
      </w:r>
    </w:p>
    <w:p w14:paraId="48A79DD8" w14:textId="34CA10D1" w:rsidR="00C26EBC" w:rsidRPr="00D42349" w:rsidRDefault="00E678F6" w:rsidP="00C26EBC">
      <w:pPr>
        <w:pStyle w:val="Brdtextmedindrag"/>
      </w:pPr>
      <w:r w:rsidRPr="00D42349">
        <w:t xml:space="preserve">Samtliga kommuner som besvarat remissen är positiva eller har inga </w:t>
      </w:r>
      <w:r>
        <w:t>invändningar mot</w:t>
      </w:r>
      <w:r w:rsidRPr="00D42349">
        <w:t xml:space="preserve"> förslage</w:t>
      </w:r>
      <w:r>
        <w:t>t</w:t>
      </w:r>
      <w:r w:rsidRPr="00D42349">
        <w:t xml:space="preserve"> i promemorian. </w:t>
      </w:r>
      <w:r>
        <w:rPr>
          <w:i/>
          <w:iCs/>
        </w:rPr>
        <w:t>Lunds kommun</w:t>
      </w:r>
      <w:r>
        <w:t xml:space="preserve"> lyfter fram att procentuellt sett färre droginjicerande män och kvinnor i Skåne än i övriga landet uppger att de har delat spruta. Kommunen anser att det kan kopplas till den sprututbytesverksamhet som har pågått under mycket lång tid i Skåne</w:t>
      </w:r>
    </w:p>
    <w:p w14:paraId="615F358B" w14:textId="35195063" w:rsidR="00C26EBC" w:rsidRPr="00D42349" w:rsidRDefault="00E678F6" w:rsidP="00C26EBC">
      <w:pPr>
        <w:pStyle w:val="Brdtextmedindrag"/>
      </w:pPr>
      <w:r w:rsidRPr="00EB685A">
        <w:rPr>
          <w:i/>
          <w:iCs/>
        </w:rPr>
        <w:t>Piteå kommun</w:t>
      </w:r>
      <w:r w:rsidRPr="00D42349">
        <w:t xml:space="preserve"> har inget att </w:t>
      </w:r>
      <w:r>
        <w:t>invända</w:t>
      </w:r>
      <w:r w:rsidRPr="00D42349">
        <w:t xml:space="preserve"> mot förslaget i promemorian. Kommunen anser dock att den delen av sprututbytesmottagningarnas verksamhet som bidrar till att göra hälso- och sjukvården mer tillgänglig</w:t>
      </w:r>
      <w:r>
        <w:t>,</w:t>
      </w:r>
      <w:r w:rsidRPr="00D42349">
        <w:t xml:space="preserve"> samt motiverar den som deltar i utbytet till behandling av och sociala insatser mot missbruk och beroende</w:t>
      </w:r>
      <w:r>
        <w:t>,</w:t>
      </w:r>
      <w:r w:rsidRPr="00D42349">
        <w:t xml:space="preserve"> borde tydliggöras och säkerställas. Piteå kommun anser vidare att det är av vikt att en spruta endast får lämnas ut om en begagnad spruta eller kanyl samtidigt lämnas in och att ålders</w:t>
      </w:r>
      <w:r>
        <w:softHyphen/>
      </w:r>
      <w:r w:rsidRPr="00D42349">
        <w:t xml:space="preserve">gränsen 18 år </w:t>
      </w:r>
      <w:r>
        <w:t>följ</w:t>
      </w:r>
      <w:r w:rsidRPr="00D42349">
        <w:t>s</w:t>
      </w:r>
      <w:r>
        <w:t>.</w:t>
      </w:r>
      <w:r w:rsidRPr="00D42349">
        <w:t xml:space="preserve"> </w:t>
      </w:r>
      <w:r>
        <w:t xml:space="preserve"> </w:t>
      </w:r>
      <w:r w:rsidRPr="009C407E">
        <w:rPr>
          <w:i/>
          <w:iCs/>
        </w:rPr>
        <w:t>Region Kronoberg</w:t>
      </w:r>
      <w:r w:rsidRPr="00D42349">
        <w:t xml:space="preserve"> ställer sig bakom förslaget om för</w:t>
      </w:r>
      <w:r>
        <w:softHyphen/>
      </w:r>
      <w:r w:rsidRPr="00D42349">
        <w:t xml:space="preserve">ändring i lagen om utbyte av sprutor och kanyler. Regionen efterlyser dock ett förtydligande av om dagens krav på motprestation </w:t>
      </w:r>
      <w:r>
        <w:t>för</w:t>
      </w:r>
      <w:r w:rsidRPr="00D42349">
        <w:t xml:space="preserve"> personer som besöker sprututbytet</w:t>
      </w:r>
      <w:r>
        <w:t>,</w:t>
      </w:r>
      <w:r w:rsidRPr="00D42349">
        <w:t xml:space="preserve"> som innebär att de ska lämna tillbaka använda sprutor och kanyler för att få nya, även ska gälla för personer som endast besöker sprut</w:t>
      </w:r>
      <w:r>
        <w:t>utbytes</w:t>
      </w:r>
      <w:r w:rsidRPr="00D42349">
        <w:t xml:space="preserve">verksamheten vid enstaka tillfällen. </w:t>
      </w:r>
    </w:p>
    <w:p w14:paraId="1C95F9AD" w14:textId="1B832867" w:rsidR="00C26EBC" w:rsidRPr="00D42349" w:rsidRDefault="00E678F6" w:rsidP="00C26EBC">
      <w:pPr>
        <w:pStyle w:val="Brdtextmedindrag"/>
      </w:pPr>
      <w:r w:rsidRPr="00EB685A">
        <w:rPr>
          <w:i/>
          <w:iCs/>
        </w:rPr>
        <w:t>Uppsala kommun</w:t>
      </w:r>
      <w:r w:rsidRPr="00D42349">
        <w:t xml:space="preserve"> är positiva till den lagändring som föreslås i prome</w:t>
      </w:r>
      <w:r>
        <w:softHyphen/>
      </w:r>
      <w:r w:rsidRPr="00D42349">
        <w:t xml:space="preserve">morian </w:t>
      </w:r>
      <w:r>
        <w:t xml:space="preserve">och som kommunen bedömer </w:t>
      </w:r>
      <w:r w:rsidRPr="00D42349">
        <w:t>bör leda till en ökad tillgänglighet</w:t>
      </w:r>
      <w:r>
        <w:t>,</w:t>
      </w:r>
      <w:r w:rsidRPr="00D42349">
        <w:t xml:space="preserve"> minska</w:t>
      </w:r>
      <w:r>
        <w:t>d</w:t>
      </w:r>
      <w:r w:rsidRPr="00D42349">
        <w:t xml:space="preserve"> smitta samt</w:t>
      </w:r>
      <w:r>
        <w:t xml:space="preserve"> att </w:t>
      </w:r>
      <w:r w:rsidRPr="00D42349">
        <w:t xml:space="preserve">fler ges tillgång till stöd och hjälp för att förändra sin situation. </w:t>
      </w:r>
    </w:p>
    <w:p w14:paraId="40983611" w14:textId="1D5788F3" w:rsidR="00C26EBC" w:rsidRDefault="00E678F6" w:rsidP="00C26EBC">
      <w:pPr>
        <w:pStyle w:val="Brdtextmedindrag"/>
      </w:pPr>
      <w:r w:rsidRPr="003F441D">
        <w:t>Samtliga universitet som besvarat remissen är positiva eller har inga invändningar mot förslage</w:t>
      </w:r>
      <w:r>
        <w:t>t</w:t>
      </w:r>
      <w:r>
        <w:rPr>
          <w:i/>
          <w:iCs/>
        </w:rPr>
        <w:t>.</w:t>
      </w:r>
      <w:r w:rsidRPr="00D42349">
        <w:t xml:space="preserve"> </w:t>
      </w:r>
      <w:r w:rsidRPr="003A2F94">
        <w:rPr>
          <w:i/>
          <w:iCs/>
        </w:rPr>
        <w:t>Göteborgs universitet (CERA)</w:t>
      </w:r>
      <w:r>
        <w:t xml:space="preserve"> anser samman</w:t>
      </w:r>
      <w:r>
        <w:softHyphen/>
        <w:t>taget att de överväganden som görs i promemorian är välgrundade och tillstyrker därför förslaget.</w:t>
      </w:r>
      <w:r w:rsidRPr="006A1C4E">
        <w:t xml:space="preserve"> </w:t>
      </w:r>
      <w:r w:rsidRPr="003A2F94">
        <w:rPr>
          <w:i/>
          <w:iCs/>
        </w:rPr>
        <w:t>Stockholms universitet (</w:t>
      </w:r>
      <w:proofErr w:type="spellStart"/>
      <w:r w:rsidRPr="003A2F94">
        <w:rPr>
          <w:i/>
          <w:iCs/>
        </w:rPr>
        <w:t>SoRAD</w:t>
      </w:r>
      <w:proofErr w:type="spellEnd"/>
      <w:r w:rsidRPr="003A2F94">
        <w:rPr>
          <w:i/>
          <w:iCs/>
        </w:rPr>
        <w:t>)</w:t>
      </w:r>
      <w:r>
        <w:t xml:space="preserve"> anser att god tillgänglighet är av största vikt för smittskyddsinsatser, förebyggande insatser och skadereducerande insatser och tillstyrker att bosättnings</w:t>
      </w:r>
      <w:r>
        <w:softHyphen/>
        <w:t xml:space="preserve">principen tas bort. Även </w:t>
      </w:r>
      <w:r w:rsidRPr="00EB685A">
        <w:rPr>
          <w:i/>
          <w:iCs/>
        </w:rPr>
        <w:t>Örebro universitet</w:t>
      </w:r>
      <w:r w:rsidRPr="00D42349">
        <w:t xml:space="preserve"> ställer sig positivt till den före</w:t>
      </w:r>
      <w:r>
        <w:softHyphen/>
      </w:r>
      <w:r w:rsidRPr="00D42349">
        <w:t xml:space="preserve">slagna lagändringen. Örebro universitet instämmer i </w:t>
      </w:r>
      <w:r>
        <w:t xml:space="preserve">bedömningen i </w:t>
      </w:r>
      <w:r w:rsidRPr="00D42349">
        <w:t xml:space="preserve">Socialstyrelsens </w:t>
      </w:r>
      <w:r>
        <w:t>rapport</w:t>
      </w:r>
      <w:r w:rsidRPr="00D42349">
        <w:t xml:space="preserve"> att bosättningskravet utgör ett hinder för personer att besöka sprututbytesverksamhet utanför sin hemregion, vilket kan för</w:t>
      </w:r>
      <w:r>
        <w:softHyphen/>
      </w:r>
      <w:r w:rsidRPr="00D42349">
        <w:t>svåra ett effektivt smittskyddsarbete i enlighet med smittskyddslagen. Örebro universitet anser att förslaget bidrar till jämlik vård för de personer som i dag inte kan ta del av sprututbytesverksamhet på grund av bosätt</w:t>
      </w:r>
      <w:r>
        <w:softHyphen/>
      </w:r>
      <w:r w:rsidRPr="00D42349">
        <w:t>ningskravet</w:t>
      </w:r>
      <w:r>
        <w:t>.</w:t>
      </w:r>
    </w:p>
    <w:p w14:paraId="2A5F0A4F" w14:textId="0983DA67" w:rsidR="00C26EBC" w:rsidRDefault="00E678F6" w:rsidP="00C26EBC">
      <w:pPr>
        <w:pStyle w:val="Brdtextmedindrag"/>
      </w:pPr>
      <w:r w:rsidRPr="00F925BD">
        <w:rPr>
          <w:i/>
          <w:iCs/>
        </w:rPr>
        <w:t>Sveriges Apoteksförening</w:t>
      </w:r>
      <w:r>
        <w:t xml:space="preserve"> vill att begränsningen </w:t>
      </w:r>
      <w:r w:rsidRPr="000007BE">
        <w:t>för privatpersoner att köpa kanyler på apotek</w:t>
      </w:r>
      <w:r>
        <w:t xml:space="preserve"> ses över. Begränsningen leder, enligt föreningen, </w:t>
      </w:r>
      <w:r>
        <w:lastRenderedPageBreak/>
        <w:t xml:space="preserve">till låg tillgänglighet till rena kanyler i landet och att det ibland kan </w:t>
      </w:r>
      <w:r w:rsidRPr="000007BE">
        <w:t>uppstå hotfulla situationer på apoteken när apotekspersonal vägra sälja pro</w:t>
      </w:r>
      <w:r>
        <w:softHyphen/>
      </w:r>
      <w:r w:rsidRPr="000007BE">
        <w:t xml:space="preserve">dukterna. </w:t>
      </w:r>
      <w:r w:rsidRPr="00C0795F">
        <w:t>Även</w:t>
      </w:r>
      <w:r>
        <w:rPr>
          <w:i/>
          <w:iCs/>
        </w:rPr>
        <w:t xml:space="preserve"> </w:t>
      </w:r>
      <w:proofErr w:type="gramStart"/>
      <w:r w:rsidRPr="009D0BB7">
        <w:t>Svensk</w:t>
      </w:r>
      <w:proofErr w:type="gramEnd"/>
      <w:r w:rsidRPr="009D0BB7">
        <w:t xml:space="preserve"> förening för beroendemedicin</w:t>
      </w:r>
      <w:r w:rsidRPr="00D42349">
        <w:t xml:space="preserve"> lyfter fr</w:t>
      </w:r>
      <w:r>
        <w:t xml:space="preserve">am </w:t>
      </w:r>
      <w:r w:rsidRPr="00D42349">
        <w:t xml:space="preserve">att fler individer i risk för blodsmitta skulle kunna nås genom att de erbjuds möjligheten att köpa sprutor och nålar relaterat till injektionsbruk på apotek. Föreningen </w:t>
      </w:r>
      <w:r>
        <w:t xml:space="preserve">lyfter även </w:t>
      </w:r>
      <w:r w:rsidRPr="00D42349">
        <w:t xml:space="preserve">frågan om anonymitet </w:t>
      </w:r>
      <w:r>
        <w:t xml:space="preserve">och </w:t>
      </w:r>
      <w:r w:rsidRPr="00D42349">
        <w:t>om brukarrum.</w:t>
      </w:r>
    </w:p>
    <w:bookmarkEnd w:id="17"/>
    <w:p w14:paraId="1B1B5444" w14:textId="77777777" w:rsidR="00C26EBC" w:rsidRDefault="00E678F6" w:rsidP="00C26EBC">
      <w:pPr>
        <w:pStyle w:val="Brdtextmedindrag"/>
      </w:pPr>
      <w:r w:rsidRPr="00D41F50">
        <w:rPr>
          <w:b/>
          <w:bCs/>
        </w:rPr>
        <w:t>Skälen för regeringens förslag:</w:t>
      </w:r>
      <w:r>
        <w:rPr>
          <w:b/>
          <w:bCs/>
        </w:rPr>
        <w:t xml:space="preserve"> </w:t>
      </w:r>
      <w:bookmarkStart w:id="18" w:name="_Hlk90201079"/>
      <w:r>
        <w:t>Förslaget innebär att bosättnings</w:t>
      </w:r>
      <w:r>
        <w:softHyphen/>
        <w:t xml:space="preserve">principen tas bort. Bosättningsprincipen innebär att </w:t>
      </w:r>
      <w:r w:rsidRPr="00393835">
        <w:t xml:space="preserve">endast personer som anses bosatta i </w:t>
      </w:r>
      <w:r>
        <w:t>d</w:t>
      </w:r>
      <w:r w:rsidRPr="00393835">
        <w:t>en region som har beviljats tillstånd att bedriva sprututbyte får delta i sprututbytesverksamhet i regione</w:t>
      </w:r>
      <w:r>
        <w:t xml:space="preserve">n (6 § tredje stycket lagen om utbyte av sprutor och kanyler). Förslaget syftar till att öka tillgängligheten till sprututbyten och därigenom underlätta ett effektivt smittskyddsarbete. </w:t>
      </w:r>
      <w:bookmarkEnd w:id="18"/>
      <w:r>
        <w:t xml:space="preserve">Regeringen delar den bedömning som framgår av promemorian och av flera remissyttranden, att bosättningsprincipen kan försvåra ett effektivt smittskyddsarbete i enlighet med smittskyddslagen. </w:t>
      </w:r>
    </w:p>
    <w:p w14:paraId="027C66D6" w14:textId="422DA2AD" w:rsidR="00C26EBC" w:rsidRDefault="00E678F6" w:rsidP="00C26EBC">
      <w:pPr>
        <w:pStyle w:val="Brdtextmedindrag"/>
      </w:pPr>
      <w:r w:rsidRPr="000E5495">
        <w:t xml:space="preserve">Personer som injicerar droger är bland de mest utsatta i samhället. </w:t>
      </w:r>
      <w:r>
        <w:t>D</w:t>
      </w:r>
      <w:r w:rsidRPr="000E5495">
        <w:t xml:space="preserve">en främsta orsaken till att hepatit och hivinfektion sprids inom den gruppen </w:t>
      </w:r>
      <w:r>
        <w:t>är d</w:t>
      </w:r>
      <w:r w:rsidRPr="000E5495">
        <w:t xml:space="preserve">elning av icke-sterila injektionsverktyg med andra personer. Genom att bosättningsprincipen tas bort </w:t>
      </w:r>
      <w:r>
        <w:t xml:space="preserve">får personer med ett beroende lättare tillgång till sprututbyte och därmed </w:t>
      </w:r>
      <w:r w:rsidRPr="000E5495">
        <w:t>ökar möjligheten för individe</w:t>
      </w:r>
      <w:r>
        <w:t>r</w:t>
      </w:r>
      <w:r w:rsidRPr="000E5495">
        <w:t xml:space="preserve"> att skydda sig själv</w:t>
      </w:r>
      <w:r>
        <w:t>a</w:t>
      </w:r>
      <w:r w:rsidRPr="000E5495">
        <w:t xml:space="preserve"> och andra mot smitta</w:t>
      </w:r>
      <w:r>
        <w:t>.</w:t>
      </w:r>
    </w:p>
    <w:p w14:paraId="7981C0B5" w14:textId="74B38EB6" w:rsidR="00C26EBC" w:rsidRPr="000E5495" w:rsidRDefault="00E678F6" w:rsidP="00C26EBC">
      <w:pPr>
        <w:pStyle w:val="Brdtextmedindrag"/>
      </w:pPr>
      <w:r w:rsidRPr="000E5495">
        <w:t>Bosättningsprincipen har tidigare varit föremål för diskussion i en rad olika sammanhang. Redan vid tillkomsten av lagen om utbyte av sprutor och kanyler konstaterades att det ur ett smittskyddsperspektiv kunde vara mest effektivt att inte begränsa tillgängligheten till sprututbytesverksam</w:t>
      </w:r>
      <w:r>
        <w:softHyphen/>
      </w:r>
      <w:r w:rsidRPr="000E5495">
        <w:t xml:space="preserve">het genom krav på bosättningsort (prop. 2005/06:60 s. 136). De bärande skälen för </w:t>
      </w:r>
      <w:r>
        <w:t xml:space="preserve">att ändå införa </w:t>
      </w:r>
      <w:r w:rsidRPr="000E5495">
        <w:t>ett s.k. bosättningskrav var att kravet bedömdes främja missbruksvården genom att underlätta dels långsiktigt motivations</w:t>
      </w:r>
      <w:r>
        <w:softHyphen/>
      </w:r>
      <w:r w:rsidRPr="000E5495">
        <w:t>arbete och samverkan med hemkommunen, dels den tillståndsprövande myndighetens bedömning av om resurserna för avgiftning och vård kunde anses tillräckliga.</w:t>
      </w:r>
    </w:p>
    <w:p w14:paraId="01CADCF7" w14:textId="77777777" w:rsidR="00C26EBC" w:rsidRDefault="00E678F6" w:rsidP="00C26EBC">
      <w:pPr>
        <w:pStyle w:val="Brdtextmedindrag"/>
      </w:pPr>
      <w:r w:rsidRPr="000E5495">
        <w:t>I betänkandet Bättre insatser vid missbruk och beroende (SOU 2011:35) föreslog Missbruksutredningen att personer som vistas i en region med sprututbytesverksamhet ska kunna delta i verksamheten. Utredningen anförde att verksamheten därmed även kan nå personer med intravenöst missbruk som rör sig mellan olika regioner och</w:t>
      </w:r>
      <w:r>
        <w:t xml:space="preserve"> mellan </w:t>
      </w:r>
      <w:r w:rsidRPr="000E5495">
        <w:t>olika länder. När vissa ändringar i lagen om utbyte av sprutor och kanyler trädde i kraft den 1</w:t>
      </w:r>
      <w:r>
        <w:t> </w:t>
      </w:r>
      <w:r w:rsidRPr="000E5495">
        <w:t>mars 2017 lämnades dock bosättningsprincipen oförändrad. Skälen var i huvudsak desamma som vid lagens tillkomst</w:t>
      </w:r>
      <w:r>
        <w:t xml:space="preserve">. Som framgår ovan ansågs bosättningsprincipen då bland annat viktigt för att tillståndsprövande myndighet ska kunna göra en korrekt bedömning av om de samlade resurserna för avgiftning och vård är tillräckliga när tillstånd beviljas </w:t>
      </w:r>
      <w:r w:rsidRPr="00B36375">
        <w:t>(prop. 2005/06:60 s. 136)</w:t>
      </w:r>
      <w:r>
        <w:t>. Vid 2017 års lagändring framfördes även att bosättningsprincipen kunde fungera som ett incitament för att fler regioner skulle ansöka om och upprätta sprututbytesverksamhet. Regeringen lyfte dock att det fanns skäl att följa upp och utvärdera genomförandet av propositionen och konsekvenserna av bibehållet krav på bosättning som huvudprincip (p</w:t>
      </w:r>
      <w:r w:rsidRPr="008422B7">
        <w:t>rop. 2016/17:15</w:t>
      </w:r>
      <w:r>
        <w:t xml:space="preserve"> s. 26–28)</w:t>
      </w:r>
      <w:r w:rsidRPr="000E5495">
        <w:t>.</w:t>
      </w:r>
      <w:r>
        <w:t xml:space="preserve"> </w:t>
      </w:r>
    </w:p>
    <w:p w14:paraId="5E8BA7DA" w14:textId="52270214" w:rsidR="00C26EBC" w:rsidRDefault="00E678F6" w:rsidP="00C26EBC">
      <w:pPr>
        <w:pStyle w:val="Brdtextmedindrag"/>
      </w:pPr>
      <w:r>
        <w:t>Socialstyrelsen gjorde 2019 en uppföljning av lagändringen. Myndig</w:t>
      </w:r>
      <w:r>
        <w:softHyphen/>
        <w:t xml:space="preserve">heten föreslog i sin slutrapport Ändringar i lagen om utbyte av sprutor och </w:t>
      </w:r>
      <w:r>
        <w:lastRenderedPageBreak/>
        <w:t>kanyler – förslag till systematisk och samordnad uppföljning av sprut</w:t>
      </w:r>
      <w:r>
        <w:softHyphen/>
        <w:t xml:space="preserve">utbytesverksamhet i Sverige att bosättningsprincipen skulle tas bort. </w:t>
      </w:r>
    </w:p>
    <w:p w14:paraId="2EB331E9" w14:textId="77777777" w:rsidR="00C26EBC" w:rsidRDefault="00E678F6" w:rsidP="00C26EBC">
      <w:pPr>
        <w:pStyle w:val="Brdtextmedindrag"/>
      </w:pPr>
      <w:r>
        <w:t xml:space="preserve">Efter lagändringen 2017 har </w:t>
      </w:r>
      <w:r w:rsidRPr="000E5495">
        <w:t xml:space="preserve">antalet regioner med </w:t>
      </w:r>
      <w:r>
        <w:t xml:space="preserve">tillstånd att bedriva </w:t>
      </w:r>
      <w:r w:rsidRPr="000E5495">
        <w:t xml:space="preserve">sprututbytesverksamhet ökat från åtta till </w:t>
      </w:r>
      <w:r>
        <w:t>20</w:t>
      </w:r>
      <w:r w:rsidRPr="000E5495">
        <w:t xml:space="preserve"> av totalt 21 regioner</w:t>
      </w:r>
      <w:r>
        <w:t xml:space="preserve">. </w:t>
      </w:r>
      <w:r w:rsidRPr="000E5495">
        <w:t xml:space="preserve">Under en lång tid dessförinnan var Skåne </w:t>
      </w:r>
      <w:r>
        <w:t xml:space="preserve">den enda regionen som bedrev </w:t>
      </w:r>
      <w:r w:rsidRPr="000E5495">
        <w:t>sprutut</w:t>
      </w:r>
      <w:r>
        <w:softHyphen/>
      </w:r>
      <w:r w:rsidRPr="000E5495">
        <w:t>bytesverksamhet. Numera</w:t>
      </w:r>
      <w:r>
        <w:t xml:space="preserve"> bedriver </w:t>
      </w:r>
      <w:r w:rsidRPr="000E5495">
        <w:t xml:space="preserve">en klar majoritet av regionerna </w:t>
      </w:r>
      <w:r>
        <w:t xml:space="preserve">en </w:t>
      </w:r>
      <w:r w:rsidRPr="000E5495">
        <w:t>sådan verksamhet</w:t>
      </w:r>
      <w:r>
        <w:t>. Regeringen anser därmed att det inte längre är motive</w:t>
      </w:r>
      <w:r>
        <w:softHyphen/>
        <w:t>rat att upprätthålla bosättningsprincipen av det skälet att den skulle fungera som incitament för regionerna att inrätta sprututbyte.</w:t>
      </w:r>
    </w:p>
    <w:p w14:paraId="2B8E8EB6" w14:textId="0BAF8D86" w:rsidR="00C26EBC" w:rsidRDefault="00E678F6" w:rsidP="00C26EBC">
      <w:pPr>
        <w:pStyle w:val="Brdtextmedindrag"/>
      </w:pPr>
      <w:r>
        <w:t xml:space="preserve">Ett annat skäl som har anförts för att behålla bosättningsprincipen är att den skulle underlätta </w:t>
      </w:r>
      <w:proofErr w:type="spellStart"/>
      <w:r>
        <w:t>IVO:s</w:t>
      </w:r>
      <w:proofErr w:type="spellEnd"/>
      <w:r>
        <w:t xml:space="preserve"> bedömning av om de samlade resurserna för avgiftning och vård är tillräckliga när tillstånd beviljas. </w:t>
      </w:r>
      <w:r w:rsidRPr="000E5495">
        <w:t xml:space="preserve">Socialstyrelsen </w:t>
      </w:r>
      <w:r>
        <w:t xml:space="preserve">konstaterar </w:t>
      </w:r>
      <w:r w:rsidRPr="000E5495">
        <w:t xml:space="preserve">i sin uppföljning att narkotikaanvändning genom injektion förekommer i samtliga regioner, men det är svårt att beräkna antalet brukare och hur de är fördelade över landet. Vårdbehovet påverkas av fler faktorer än populationens storlek och är svårt att beräkna för en given tidsperiod. </w:t>
      </w:r>
    </w:p>
    <w:p w14:paraId="1705B882" w14:textId="77777777" w:rsidR="00C26EBC" w:rsidRDefault="00E678F6" w:rsidP="00C26EBC">
      <w:pPr>
        <w:pStyle w:val="Brdtextmedindrag"/>
      </w:pPr>
      <w:r>
        <w:t xml:space="preserve">Regioner som bedriver verksamhet med utbyte av sprutor och kanyler ska </w:t>
      </w:r>
      <w:r w:rsidRPr="001A643F">
        <w:t>årligen inkomma med en verksamhetsberättelse till IVO.</w:t>
      </w:r>
      <w:r>
        <w:t xml:space="preserve"> Uppgift om antalet </w:t>
      </w:r>
      <w:r w:rsidRPr="00565E4C">
        <w:t>deltagare som besöker en sprututbytesverksamhet</w:t>
      </w:r>
      <w:r>
        <w:t>,</w:t>
      </w:r>
      <w:r w:rsidRPr="00565E4C">
        <w:t xml:space="preserve"> men som är skriv</w:t>
      </w:r>
      <w:r>
        <w:t>na</w:t>
      </w:r>
      <w:r w:rsidRPr="00565E4C">
        <w:t xml:space="preserve"> på annan ort</w:t>
      </w:r>
      <w:r>
        <w:t>,</w:t>
      </w:r>
      <w:r w:rsidRPr="00565E4C">
        <w:t xml:space="preserve"> ingår inte </w:t>
      </w:r>
      <w:r>
        <w:t xml:space="preserve">bland de uppgifter </w:t>
      </w:r>
      <w:r w:rsidRPr="00565E4C">
        <w:t xml:space="preserve">som </w:t>
      </w:r>
      <w:r>
        <w:t xml:space="preserve">är </w:t>
      </w:r>
      <w:r w:rsidRPr="00565E4C">
        <w:t>obligatorisk</w:t>
      </w:r>
      <w:r>
        <w:t>a</w:t>
      </w:r>
      <w:r w:rsidRPr="00565E4C">
        <w:t xml:space="preserve"> </w:t>
      </w:r>
      <w:r>
        <w:t xml:space="preserve">att rapportera </w:t>
      </w:r>
      <w:r w:rsidRPr="00565E4C">
        <w:t xml:space="preserve">och rapporteras därför inte av alla verksamheter. </w:t>
      </w:r>
      <w:r>
        <w:t>Av de till</w:t>
      </w:r>
      <w:r>
        <w:softHyphen/>
        <w:t>gängliga uppgifterna framgår att m</w:t>
      </w:r>
      <w:r w:rsidRPr="00565E4C">
        <w:t>ajoriteten</w:t>
      </w:r>
      <w:r>
        <w:t xml:space="preserve"> </w:t>
      </w:r>
      <w:r w:rsidRPr="00565E4C">
        <w:t>av deltagarna i sprututbyte var folkbokförda och bosatta i den region där de besökte sprututbytet. Personer som besöker sprututbytet på annan ort än i hemregionen uppger att motivet till besöket är att de vill skydda sig själva och andra från blod</w:t>
      </w:r>
      <w:r>
        <w:softHyphen/>
      </w:r>
      <w:r w:rsidRPr="00565E4C">
        <w:t>smitta när de vistas under en kortare tid på annan ort.</w:t>
      </w:r>
      <w:r>
        <w:t xml:space="preserve"> Enligt </w:t>
      </w:r>
      <w:r w:rsidRPr="00F21DDC">
        <w:t>de verksam</w:t>
      </w:r>
      <w:r>
        <w:softHyphen/>
      </w:r>
      <w:r w:rsidRPr="00F21DDC">
        <w:t>hetsberättelser som lämnat</w:t>
      </w:r>
      <w:r>
        <w:t>s till IVO</w:t>
      </w:r>
      <w:r w:rsidRPr="00F21DDC">
        <w:t xml:space="preserve"> </w:t>
      </w:r>
      <w:r>
        <w:t>för</w:t>
      </w:r>
      <w:r w:rsidRPr="00F21DDC">
        <w:t xml:space="preserve"> år 2018 </w:t>
      </w:r>
      <w:r>
        <w:t xml:space="preserve">var </w:t>
      </w:r>
      <w:r w:rsidRPr="00F21DDC">
        <w:t xml:space="preserve">mellan 6 och 21 procent av deltagarna som besökte ett sprututbyte skrivna på annan ort. </w:t>
      </w:r>
    </w:p>
    <w:p w14:paraId="50CB5B85" w14:textId="00D2B3A9" w:rsidR="00C26EBC" w:rsidRDefault="00E678F6" w:rsidP="00C26EBC">
      <w:pPr>
        <w:pStyle w:val="Brdtextmedindrag"/>
      </w:pPr>
      <w:r w:rsidRPr="000E5495">
        <w:t xml:space="preserve">Bosättningsprincipen är dessutom svår att tillämpa i verksamheterna. </w:t>
      </w:r>
      <w:r>
        <w:t xml:space="preserve">Kravet på bosättning i regionen innebär oftast att </w:t>
      </w:r>
      <w:r w:rsidRPr="00257AC6">
        <w:t xml:space="preserve">endast </w:t>
      </w:r>
      <w:r>
        <w:t xml:space="preserve">den </w:t>
      </w:r>
      <w:r w:rsidRPr="00257AC6">
        <w:t xml:space="preserve">som </w:t>
      </w:r>
      <w:r>
        <w:t xml:space="preserve">är </w:t>
      </w:r>
      <w:r w:rsidRPr="00257AC6">
        <w:t>folk</w:t>
      </w:r>
      <w:r>
        <w:softHyphen/>
      </w:r>
      <w:r w:rsidRPr="00257AC6">
        <w:t>bokför</w:t>
      </w:r>
      <w:r>
        <w:t xml:space="preserve">d </w:t>
      </w:r>
      <w:r w:rsidRPr="00257AC6">
        <w:t xml:space="preserve">i </w:t>
      </w:r>
      <w:r>
        <w:t xml:space="preserve">regionen </w:t>
      </w:r>
      <w:r w:rsidRPr="00257AC6">
        <w:t xml:space="preserve">får delta. Att någon inte rent faktiskt är folkbokförd </w:t>
      </w:r>
      <w:r>
        <w:t xml:space="preserve">i regionen </w:t>
      </w:r>
      <w:r w:rsidRPr="00257AC6">
        <w:t>utgör</w:t>
      </w:r>
      <w:r>
        <w:t xml:space="preserve"> dock</w:t>
      </w:r>
      <w:r w:rsidRPr="00257AC6">
        <w:t xml:space="preserve">, </w:t>
      </w:r>
      <w:r>
        <w:t>enligt förarbetena till lagen</w:t>
      </w:r>
      <w:r w:rsidRPr="00257AC6">
        <w:t>,</w:t>
      </w:r>
      <w:r w:rsidRPr="00257AC6" w:rsidDel="00F969E4">
        <w:t xml:space="preserve"> </w:t>
      </w:r>
      <w:r w:rsidRPr="00257AC6">
        <w:t>inget hinder mot del</w:t>
      </w:r>
      <w:r>
        <w:softHyphen/>
      </w:r>
      <w:r w:rsidRPr="00257AC6">
        <w:t xml:space="preserve">tagande under förutsättning att </w:t>
      </w:r>
      <w:r>
        <w:t xml:space="preserve">personen </w:t>
      </w:r>
      <w:r w:rsidRPr="00257AC6">
        <w:t>kan göra sannolikt att förutsätt</w:t>
      </w:r>
      <w:r>
        <w:softHyphen/>
      </w:r>
      <w:r w:rsidRPr="00257AC6">
        <w:t>ningarna för folkbokföring finns</w:t>
      </w:r>
      <w:r>
        <w:t xml:space="preserve"> (prop. 2005/06:60 s. 165).</w:t>
      </w:r>
      <w:r w:rsidRPr="00257AC6">
        <w:t xml:space="preserve"> </w:t>
      </w:r>
      <w:r>
        <w:t xml:space="preserve">Bedömningen av om personen gjort sannolikt att den är bosatt i regionen lämnar ett visst utrymme för tolkning. Tolkningsutrymmet kan, i avsaknad av en tydlig praxis, </w:t>
      </w:r>
      <w:r w:rsidRPr="000E5495">
        <w:t xml:space="preserve">resultera i </w:t>
      </w:r>
      <w:r>
        <w:t>regionala</w:t>
      </w:r>
      <w:r w:rsidRPr="000E5495">
        <w:t xml:space="preserve"> skillnader</w:t>
      </w:r>
      <w:r>
        <w:t xml:space="preserve">, vilket kan medföra att tillgången till smittförebyggande åtgärder blir </w:t>
      </w:r>
      <w:r w:rsidRPr="000E5495">
        <w:t xml:space="preserve">ojämlik. </w:t>
      </w:r>
      <w:r>
        <w:t>Av Socialstyrelsens nyss nämnda slutrapport framgår att IVO</w:t>
      </w:r>
      <w:r w:rsidRPr="000E5495">
        <w:t xml:space="preserve"> har uppmärksammat att bosättnings</w:t>
      </w:r>
      <w:r>
        <w:softHyphen/>
      </w:r>
      <w:r w:rsidRPr="000E5495">
        <w:t xml:space="preserve">principen inte </w:t>
      </w:r>
      <w:r>
        <w:t>alltid upprätthålls, möjligen på grund av att det i den prak</w:t>
      </w:r>
      <w:r>
        <w:softHyphen/>
        <w:t>tiska verksamheten anses viktigare att f</w:t>
      </w:r>
      <w:r w:rsidRPr="000E5495">
        <w:t xml:space="preserve">örhindra smittspridning </w:t>
      </w:r>
      <w:r>
        <w:t xml:space="preserve">än att utreda </w:t>
      </w:r>
      <w:r w:rsidRPr="000E5495">
        <w:t xml:space="preserve">i vilken region en person </w:t>
      </w:r>
      <w:r>
        <w:t xml:space="preserve">ska anses </w:t>
      </w:r>
      <w:r w:rsidRPr="000E5495">
        <w:t>bo</w:t>
      </w:r>
      <w:r>
        <w:t>satt</w:t>
      </w:r>
      <w:r w:rsidRPr="000E5495">
        <w:t xml:space="preserve">. Detta </w:t>
      </w:r>
      <w:r>
        <w:t>speglar de svårig</w:t>
      </w:r>
      <w:r>
        <w:softHyphen/>
        <w:t>heter</w:t>
      </w:r>
      <w:r w:rsidRPr="000E5495">
        <w:t xml:space="preserve"> som bosättningsprincipen</w:t>
      </w:r>
      <w:r>
        <w:t xml:space="preserve"> för med sig</w:t>
      </w:r>
      <w:r w:rsidRPr="000E5495">
        <w:t>.</w:t>
      </w:r>
      <w:r w:rsidRPr="004F4024">
        <w:t xml:space="preserve"> </w:t>
      </w:r>
      <w:r>
        <w:t xml:space="preserve">Mot bakgrund av att det varken finns något rakt samband mellan populationens storlek och behovet av missbruksvård, eller något krav på folkbokföring inom regionen för att uppsöka en sprututbytesverksamhet, anser regeringen </w:t>
      </w:r>
      <w:r w:rsidRPr="000E5495">
        <w:t>att kravet på bosätt</w:t>
      </w:r>
      <w:r>
        <w:softHyphen/>
      </w:r>
      <w:r w:rsidRPr="000E5495">
        <w:t xml:space="preserve">ning är av begränsad nytta när </w:t>
      </w:r>
      <w:r>
        <w:t>IVO</w:t>
      </w:r>
      <w:r w:rsidRPr="000E5495">
        <w:t xml:space="preserve"> ska avgöra om vårdresurserna är till</w:t>
      </w:r>
      <w:r>
        <w:softHyphen/>
      </w:r>
      <w:r w:rsidRPr="000E5495">
        <w:t>räckliga för att tillåta ett sprututbytes</w:t>
      </w:r>
      <w:r>
        <w:softHyphen/>
      </w:r>
      <w:r w:rsidRPr="000E5495">
        <w:t xml:space="preserve">program. </w:t>
      </w:r>
      <w:r>
        <w:t>Vidare är regionernas skyldighet att erbjuda hälso- och sjukvård inte begränsad till de personer som är bosatta i regionen.</w:t>
      </w:r>
    </w:p>
    <w:p w14:paraId="2482D848" w14:textId="6D5A2740" w:rsidR="00C26EBC" w:rsidRDefault="00E678F6" w:rsidP="00C26EBC">
      <w:pPr>
        <w:pStyle w:val="Brdtextmedindrag"/>
      </w:pPr>
      <w:r>
        <w:lastRenderedPageBreak/>
        <w:t xml:space="preserve">På sprututbytesmottagningarna erbjuds inte bara utbyte av sprutor och kanyler utan även </w:t>
      </w:r>
      <w:r w:rsidRPr="000E5495">
        <w:t>vårdåtgärder</w:t>
      </w:r>
      <w:r>
        <w:t>,</w:t>
      </w:r>
      <w:r w:rsidRPr="000E5495">
        <w:t xml:space="preserve"> såsom testning, vaccinationer, somatisk vård</w:t>
      </w:r>
      <w:r>
        <w:t xml:space="preserve"> och</w:t>
      </w:r>
      <w:r w:rsidRPr="000E5495">
        <w:t xml:space="preserve"> behandling.</w:t>
      </w:r>
      <w:r>
        <w:t xml:space="preserve"> Regionerna ska enligt hälso- och sjukvårdslagen ge öppen vård och omedelbar vård till personer som inte är bosatta i den egna regionen (8 kap. 3 § HSL). </w:t>
      </w:r>
      <w:r w:rsidRPr="000E5495">
        <w:t xml:space="preserve">Enligt 9 kap. 1 § </w:t>
      </w:r>
      <w:proofErr w:type="spellStart"/>
      <w:r w:rsidRPr="000E5495">
        <w:t>patientlagen</w:t>
      </w:r>
      <w:proofErr w:type="spellEnd"/>
      <w:r w:rsidRPr="000E5495">
        <w:t xml:space="preserve"> ska </w:t>
      </w:r>
      <w:r>
        <w:t xml:space="preserve">dessutom </w:t>
      </w:r>
      <w:r w:rsidRPr="000E5495">
        <w:t xml:space="preserve">en patient ha möjlighet att välja utförare av hälso- och sjukvård inom eller utom sin egen region. </w:t>
      </w:r>
      <w:r>
        <w:t>Personer från en annan region har därmed redan i dag möjlighet att ta del av hälso- och sjukvård som erbjuds på sprut</w:t>
      </w:r>
      <w:r>
        <w:softHyphen/>
        <w:t>utbytesmottagningarna, trots att de inte kan delta i själva sprututbytesverk</w:t>
      </w:r>
      <w:r>
        <w:softHyphen/>
        <w:t>samheten. Regionerna bör därmed, oavsett om de infört sprututbytes</w:t>
      </w:r>
      <w:r>
        <w:softHyphen/>
        <w:t>verksamheten eller inte, ha en beredskap för att personer som inte är bo</w:t>
      </w:r>
      <w:r>
        <w:softHyphen/>
        <w:t>satta inom den egna regionen kan ta del av hälso- och sjukvårdande insatser som erbjuds.</w:t>
      </w:r>
    </w:p>
    <w:p w14:paraId="4AB00943" w14:textId="6DC038F2" w:rsidR="00C26EBC" w:rsidRDefault="00E678F6" w:rsidP="00C26EBC">
      <w:pPr>
        <w:pStyle w:val="Brdtextmedindrag"/>
      </w:pPr>
      <w:r>
        <w:t>Den del av verksamheten på sprututbytesmottagningarna som avser just u</w:t>
      </w:r>
      <w:r w:rsidRPr="000E5495">
        <w:t>tbyt</w:t>
      </w:r>
      <w:r>
        <w:t>e</w:t>
      </w:r>
      <w:r w:rsidRPr="000E5495">
        <w:t xml:space="preserve"> av sprutor och kanyler </w:t>
      </w:r>
      <w:r>
        <w:t>utgör inte hälso- och sjukvård. D</w:t>
      </w:r>
      <w:r w:rsidRPr="000E5495">
        <w:t xml:space="preserve">et primära målet med </w:t>
      </w:r>
      <w:r>
        <w:t>sprututbytes</w:t>
      </w:r>
      <w:r w:rsidRPr="000E5495">
        <w:t>verksamhet</w:t>
      </w:r>
      <w:r>
        <w:t>e</w:t>
      </w:r>
      <w:r w:rsidRPr="000E5495">
        <w:t xml:space="preserve">n är </w:t>
      </w:r>
      <w:r>
        <w:t xml:space="preserve">dock </w:t>
      </w:r>
      <w:r w:rsidRPr="000E5495">
        <w:t>att begränsa smitta och smitt</w:t>
      </w:r>
      <w:r>
        <w:softHyphen/>
      </w:r>
      <w:r w:rsidRPr="000E5495">
        <w:t>spridning</w:t>
      </w:r>
      <w:r>
        <w:t>. Regeringen anser att det är rimligt att den som besöker en sprututbytesmottagning i en annan region kan ta del av både sprututbyte och de hälso- och sjukvårdande insatser som erbjuds i anslutning till detta</w:t>
      </w:r>
      <w:r w:rsidRPr="000E5495">
        <w:t>.</w:t>
      </w:r>
      <w:r w:rsidRPr="004F4024">
        <w:t xml:space="preserve"> </w:t>
      </w:r>
      <w:r>
        <w:t>Förenklade regler för vem som får delta i sprututbytesverksamheterna kan förhoppningsvis leda till att fler personer får en första kontakt med vården och att vissa av dessa i förlängningen kan motiveras till kontakt med beroendevården.</w:t>
      </w:r>
    </w:p>
    <w:p w14:paraId="5E6037A3" w14:textId="77777777" w:rsidR="00C26EBC" w:rsidRDefault="00E678F6" w:rsidP="00C26EBC">
      <w:pPr>
        <w:pStyle w:val="Brdtextmedindrag"/>
      </w:pPr>
      <w:r>
        <w:t xml:space="preserve">Samtliga remissinstanser som yttrar sig </w:t>
      </w:r>
      <w:r w:rsidRPr="00D42349">
        <w:t>tillstyrker eller har inga invänd</w:t>
      </w:r>
      <w:r>
        <w:softHyphen/>
      </w:r>
      <w:r w:rsidRPr="00D42349">
        <w:t xml:space="preserve">ningar mot </w:t>
      </w:r>
      <w:r>
        <w:t>förslaget. Flera remissinstanser, som i grunden är positiva till förslaget, tar även upp aspekter och närliggande frågor som de anser bör beaktas ytterligare.</w:t>
      </w:r>
    </w:p>
    <w:p w14:paraId="2C43626D" w14:textId="77777777" w:rsidR="00C26EBC" w:rsidRDefault="00E678F6" w:rsidP="00C26EBC">
      <w:pPr>
        <w:pStyle w:val="Brdtextmedindrag"/>
      </w:pPr>
      <w:r w:rsidRPr="00D50ED8">
        <w:rPr>
          <w:i/>
          <w:iCs/>
        </w:rPr>
        <w:t>Region Kronoberg</w:t>
      </w:r>
      <w:r>
        <w:t xml:space="preserve"> och </w:t>
      </w:r>
      <w:r w:rsidRPr="00D50ED8">
        <w:rPr>
          <w:i/>
          <w:iCs/>
        </w:rPr>
        <w:t>Piteå kommun</w:t>
      </w:r>
      <w:r>
        <w:t xml:space="preserve"> lyfter frågan om det alltid ska krävas att </w:t>
      </w:r>
      <w:r w:rsidRPr="00D42349">
        <w:t>en begagnad spruta eller kanyl lämnas in</w:t>
      </w:r>
      <w:r>
        <w:t xml:space="preserve"> för att en ny spruta ska få lämnas ut, dock med olika utgångspunkter. Vad gäller denna fråga kon</w:t>
      </w:r>
      <w:r>
        <w:softHyphen/>
        <w:t xml:space="preserve">staterar regeringen att ingen ändring föreslås i den delen. </w:t>
      </w:r>
      <w:r w:rsidRPr="00EF4747">
        <w:t>En</w:t>
      </w:r>
      <w:r>
        <w:t>ligt nuvarande bestämmelse får en</w:t>
      </w:r>
      <w:r w:rsidRPr="00EF4747">
        <w:t xml:space="preserve"> spruta eller en kanyl lämnas ut endast om en begagnad spruta eller kanyl samtidigt lämnas in</w:t>
      </w:r>
      <w:r>
        <w:t xml:space="preserve">, om det inte </w:t>
      </w:r>
      <w:r w:rsidRPr="00EF4747">
        <w:t xml:space="preserve">finns särskilda skäl till att </w:t>
      </w:r>
      <w:r>
        <w:t xml:space="preserve">personen inte kan lämna in </w:t>
      </w:r>
      <w:r w:rsidRPr="00EF4747">
        <w:t>motsvarande begagnade sprutor och kanyler.</w:t>
      </w:r>
    </w:p>
    <w:p w14:paraId="3023ACE4" w14:textId="77777777" w:rsidR="00C26EBC" w:rsidRDefault="00E678F6" w:rsidP="00C26EBC">
      <w:pPr>
        <w:pStyle w:val="Brdtextmedindrag"/>
      </w:pPr>
      <w:r w:rsidRPr="00F925BD">
        <w:rPr>
          <w:i/>
          <w:iCs/>
        </w:rPr>
        <w:t>Sveriges Apoteksförening</w:t>
      </w:r>
      <w:r>
        <w:t xml:space="preserve"> påpekar att det i dag </w:t>
      </w:r>
      <w:r w:rsidRPr="000007BE">
        <w:t>finns begränsning för privatpersoner att köpa kanyler på apotek. Detta leder</w:t>
      </w:r>
      <w:r>
        <w:t xml:space="preserve"> enligt föreningen</w:t>
      </w:r>
      <w:r w:rsidRPr="000007BE">
        <w:t xml:space="preserve"> till att tillgängligheten till rena kanyler blir låg i Sverige</w:t>
      </w:r>
      <w:r>
        <w:t>,</w:t>
      </w:r>
      <w:r w:rsidRPr="000007BE">
        <w:t xml:space="preserve"> vilket ökar risken för överföring av smittsamma sjukdomar. Dessutom kan det uppstå hotfulla situationer på apoteken när apotekspersonal vägra sälja produkterna. Sverige</w:t>
      </w:r>
      <w:r>
        <w:t>s</w:t>
      </w:r>
      <w:r w:rsidRPr="000007BE">
        <w:t xml:space="preserve"> Apoteksförening </w:t>
      </w:r>
      <w:r>
        <w:t xml:space="preserve">förordar en översyn av </w:t>
      </w:r>
      <w:r w:rsidRPr="000007BE">
        <w:t>om nyttan med begräns</w:t>
      </w:r>
      <w:r>
        <w:softHyphen/>
      </w:r>
      <w:r w:rsidRPr="000007BE">
        <w:t>ningen överstiger de negativa effekter det kan ha på folkhälsan i ökad smitta samt de arbetsmiljörisker som uppstår på apotek</w:t>
      </w:r>
      <w:r>
        <w:t>.</w:t>
      </w:r>
    </w:p>
    <w:p w14:paraId="63AC70A1" w14:textId="4EC37F20" w:rsidR="00C26EBC" w:rsidRDefault="00E678F6" w:rsidP="00C26EBC">
      <w:pPr>
        <w:pStyle w:val="Brdtextmedindrag"/>
      </w:pPr>
      <w:r w:rsidRPr="00D50ED8">
        <w:rPr>
          <w:i/>
          <w:iCs/>
        </w:rPr>
        <w:t>Svensk förening för beroendemedicin</w:t>
      </w:r>
      <w:r w:rsidRPr="00D42349">
        <w:t xml:space="preserve"> lyfter fram att fler individer i risk för blodsmitta skulle kunna nås genom att de erbjuds möjligheten att köpa sprutor och nålar relaterat till injektionsbruk på apotek. Föreningen lyfter också fram att man internationellt, med stöd i aktuell forskning, alltmer gått ifrån utbyte 1:1 av nålar och sprutor. </w:t>
      </w:r>
      <w:r>
        <w:t>Det krävs med andra ord inte att en använd spruta eller kanyl lämnas in för att en ny ska lämnas ut</w:t>
      </w:r>
      <w:r w:rsidRPr="00D42349">
        <w:t>. Svensk förening för beroende</w:t>
      </w:r>
      <w:r>
        <w:softHyphen/>
      </w:r>
      <w:r w:rsidRPr="00D42349">
        <w:t xml:space="preserve">medicin </w:t>
      </w:r>
      <w:r>
        <w:t xml:space="preserve">lyfter även </w:t>
      </w:r>
      <w:r w:rsidRPr="00D42349">
        <w:t xml:space="preserve">frågan om anonymitet </w:t>
      </w:r>
      <w:r>
        <w:t xml:space="preserve">och </w:t>
      </w:r>
      <w:r w:rsidRPr="00D42349">
        <w:t>om brukarrum.</w:t>
      </w:r>
    </w:p>
    <w:p w14:paraId="6969CD77" w14:textId="06A55115" w:rsidR="00C26EBC" w:rsidRDefault="00E678F6" w:rsidP="00C26EBC">
      <w:pPr>
        <w:pStyle w:val="Brdtextmedindrag"/>
      </w:pPr>
      <w:r>
        <w:lastRenderedPageBreak/>
        <w:t>När det gäller frågan om anonymitet anser regeringen i likhet med Folkhälsomyndigheten att möjligheten att vända sig till en sprututbytes</w:t>
      </w:r>
      <w:r>
        <w:softHyphen/>
        <w:t xml:space="preserve">verksamhet i annan region kan skapa tillräcklig anonymitet för de aktuella brukarna. </w:t>
      </w:r>
      <w:r w:rsidRPr="007B4C85">
        <w:t xml:space="preserve">Regeringen konstaterar </w:t>
      </w:r>
      <w:r>
        <w:t xml:space="preserve">vidare </w:t>
      </w:r>
      <w:r w:rsidRPr="007B4C85">
        <w:t xml:space="preserve">att </w:t>
      </w:r>
      <w:r>
        <w:t xml:space="preserve">de övriga </w:t>
      </w:r>
      <w:r w:rsidRPr="007B4C85">
        <w:t>fråg</w:t>
      </w:r>
      <w:r>
        <w:t>or</w:t>
      </w:r>
      <w:r w:rsidRPr="007B4C85">
        <w:t xml:space="preserve"> </w:t>
      </w:r>
      <w:r>
        <w:t>s</w:t>
      </w:r>
      <w:r w:rsidRPr="007B4C85">
        <w:t xml:space="preserve">om </w:t>
      </w:r>
      <w:r>
        <w:t>remiss</w:t>
      </w:r>
      <w:r>
        <w:softHyphen/>
        <w:t xml:space="preserve">instanserna lyfter, till exempel frågan om förbud mot försäljning av sprutor och kanyler, </w:t>
      </w:r>
      <w:r w:rsidRPr="007B4C85">
        <w:t xml:space="preserve">kräver en fördjupad analys som inte är möjlig att göra i detta lagstiftningsärende. </w:t>
      </w:r>
      <w:bookmarkStart w:id="19" w:name="_Hlk89848256"/>
      <w:r>
        <w:t xml:space="preserve">Regeringen ser behov av att utreda fler frågor som har bäring på narkotikaområdet. </w:t>
      </w:r>
      <w:r w:rsidRPr="00E91795">
        <w:t xml:space="preserve">Regeringen avser </w:t>
      </w:r>
      <w:r>
        <w:t xml:space="preserve">därför </w:t>
      </w:r>
      <w:r w:rsidRPr="00E91795">
        <w:t>att tillsätta en utred</w:t>
      </w:r>
      <w:r>
        <w:softHyphen/>
      </w:r>
      <w:r w:rsidRPr="00E91795">
        <w:t>ning med syfte att utvärdera den svenska narkotikapolitiken. Utgångs</w:t>
      </w:r>
      <w:r>
        <w:softHyphen/>
      </w:r>
      <w:r w:rsidRPr="00E91795">
        <w:t xml:space="preserve">punkt för </w:t>
      </w:r>
      <w:r>
        <w:t xml:space="preserve">den kommande </w:t>
      </w:r>
      <w:r w:rsidRPr="00E91795">
        <w:t xml:space="preserve">utredningen är </w:t>
      </w:r>
      <w:r>
        <w:t xml:space="preserve">tänkt </w:t>
      </w:r>
      <w:r w:rsidRPr="00E91795">
        <w:t xml:space="preserve">att </w:t>
      </w:r>
      <w:r>
        <w:t xml:space="preserve">vara </w:t>
      </w:r>
      <w:r w:rsidRPr="00E91795">
        <w:t>en fortsatt restriktiv narkotikapolitik måste kombineras med en god missbruks- och beroende</w:t>
      </w:r>
      <w:r>
        <w:softHyphen/>
      </w:r>
      <w:r w:rsidRPr="00E91795">
        <w:t xml:space="preserve">vård som innehåller insatser för skademinimering. </w:t>
      </w:r>
      <w:r>
        <w:t xml:space="preserve">Den </w:t>
      </w:r>
      <w:r w:rsidRPr="00E91795">
        <w:t>nuvarande narko</w:t>
      </w:r>
      <w:r>
        <w:softHyphen/>
      </w:r>
      <w:r w:rsidRPr="00E91795">
        <w:t>tikapolitiken bör utvärderas i syfte att säkerställa att den är förenlig med kraven på evidensbaserad vård, beprövad erfarenhet och skademini</w:t>
      </w:r>
      <w:r>
        <w:softHyphen/>
      </w:r>
      <w:r w:rsidRPr="00E91795">
        <w:t>mering</w:t>
      </w:r>
      <w:r>
        <w:t>.</w:t>
      </w:r>
    </w:p>
    <w:p w14:paraId="1AFC4D89" w14:textId="77777777" w:rsidR="00C26EBC" w:rsidRPr="000E5495" w:rsidRDefault="00E678F6" w:rsidP="00C26EBC">
      <w:pPr>
        <w:pStyle w:val="Brdtextmedindrag"/>
      </w:pPr>
      <w:r w:rsidRPr="001308CA">
        <w:t>I november 2021 lämnade Samsjuklighetsutredningen sitt betänkande Från delar till helhet – En reform för samordnade, behovsanpassade och personcentrerade insatser till personer med samsjuklighet (SOU 2021:93). Utredningen föreslår en genomgripande reform av samhällets insatser till personer med samsjuklighet. Reformen ska bidra till ökad samordning, behovsanpassning och personcentrering. Reformen förutsätter ett för</w:t>
      </w:r>
      <w:r w:rsidRPr="001308CA">
        <w:softHyphen/>
        <w:t>ändrat huvudmannaskap för vård och stöd till alla personer med skadligt bruk eller beroende. Betänkandet har remissbehandlats och bereds för när</w:t>
      </w:r>
      <w:r w:rsidRPr="001308CA">
        <w:softHyphen/>
        <w:t>varande i Regeringskansliet.</w:t>
      </w:r>
      <w:bookmarkEnd w:id="19"/>
    </w:p>
    <w:p w14:paraId="5C374B8C" w14:textId="77777777" w:rsidR="00C26EBC" w:rsidRDefault="00E678F6" w:rsidP="00C26EBC">
      <w:pPr>
        <w:pStyle w:val="Brdtextmedindrag"/>
      </w:pPr>
      <w:r>
        <w:t>Sammanfattningsvis konstaterar regeringen att e</w:t>
      </w:r>
      <w:r w:rsidRPr="000E5495">
        <w:t>rfarenheterna av sprut</w:t>
      </w:r>
      <w:r>
        <w:softHyphen/>
      </w:r>
      <w:r w:rsidRPr="000E5495">
        <w:t>utbytesverksamheterna är goda – inte minst ur ett smittförebyggande perspektiv</w:t>
      </w:r>
      <w:r>
        <w:t xml:space="preserve">. Mot bakgrund av att merparten av </w:t>
      </w:r>
      <w:r w:rsidRPr="000E5495">
        <w:t>regioner</w:t>
      </w:r>
      <w:r>
        <w:t>na</w:t>
      </w:r>
      <w:r w:rsidRPr="000E5495">
        <w:t xml:space="preserve"> numera bedriver sprututbytesverksamhet har bosättningsprincipen </w:t>
      </w:r>
      <w:r>
        <w:t>spelat ut sin roll</w:t>
      </w:r>
      <w:r w:rsidRPr="000E5495">
        <w:t>. För</w:t>
      </w:r>
      <w:r>
        <w:softHyphen/>
      </w:r>
      <w:r w:rsidRPr="000E5495">
        <w:t xml:space="preserve">delarna ur ett smittförebyggande perspektiv väger tyngre än de eventuella nackdelar </w:t>
      </w:r>
      <w:r>
        <w:t xml:space="preserve">det </w:t>
      </w:r>
      <w:r w:rsidRPr="000E5495">
        <w:t xml:space="preserve">möjligtvis skulle kunna </w:t>
      </w:r>
      <w:r>
        <w:t>medföra att ta bort kravet på bosätt</w:t>
      </w:r>
      <w:r>
        <w:softHyphen/>
        <w:t>ning</w:t>
      </w:r>
      <w:r w:rsidRPr="000E5495">
        <w:t xml:space="preserve">. </w:t>
      </w:r>
      <w:r>
        <w:t>B</w:t>
      </w:r>
      <w:r w:rsidRPr="000E5495">
        <w:t xml:space="preserve">osättningsprincipen </w:t>
      </w:r>
      <w:r>
        <w:t xml:space="preserve">bör </w:t>
      </w:r>
      <w:r w:rsidRPr="000E5495">
        <w:t>därför tas bort.</w:t>
      </w:r>
    </w:p>
    <w:p w14:paraId="2E233C6F" w14:textId="543D4F90" w:rsidR="00C26EBC" w:rsidRDefault="00E678F6" w:rsidP="00C26EBC">
      <w:pPr>
        <w:pStyle w:val="Rubrik1"/>
      </w:pPr>
      <w:bookmarkStart w:id="20" w:name="_Toc414372867"/>
      <w:bookmarkStart w:id="21" w:name="_Toc96505457"/>
      <w:r>
        <w:t>Ikraftträdande- och övergångsbestämmelser</w:t>
      </w:r>
      <w:bookmarkEnd w:id="20"/>
      <w:bookmarkEnd w:id="21"/>
    </w:p>
    <w:p w14:paraId="18D24279" w14:textId="77777777" w:rsidR="00C26EBC" w:rsidRDefault="00E678F6" w:rsidP="00C26EBC">
      <w:pPr>
        <w:pStyle w:val="Brdtextram"/>
      </w:pPr>
      <w:r>
        <w:rPr>
          <w:b/>
          <w:bCs/>
        </w:rPr>
        <w:t xml:space="preserve">Regeringens förslag: </w:t>
      </w:r>
      <w:r>
        <w:t>Lagändringen ska träda i kraft den 1 augusti 2022.</w:t>
      </w:r>
    </w:p>
    <w:p w14:paraId="554CCEC2" w14:textId="77777777" w:rsidR="00C26EBC" w:rsidRDefault="00E678F6" w:rsidP="00C26EBC">
      <w:pPr>
        <w:pStyle w:val="Brdtextmedindragram"/>
      </w:pPr>
      <w:r>
        <w:rPr>
          <w:b/>
        </w:rPr>
        <w:t xml:space="preserve">Regeringens bedömning: </w:t>
      </w:r>
      <w:r>
        <w:t>Det behövs inga övergångsbestämmelser.</w:t>
      </w:r>
    </w:p>
    <w:p w14:paraId="7EA4C828" w14:textId="77777777" w:rsidR="00C26EBC" w:rsidRDefault="00D54DD4" w:rsidP="00C26EBC">
      <w:pPr>
        <w:pStyle w:val="Brdtextmedindrag"/>
      </w:pPr>
    </w:p>
    <w:p w14:paraId="129FA503" w14:textId="77777777" w:rsidR="00C26EBC" w:rsidRDefault="00E678F6" w:rsidP="00C26EBC">
      <w:pPr>
        <w:pStyle w:val="Brdtextmedindrag"/>
      </w:pPr>
      <w:r>
        <w:rPr>
          <w:b/>
          <w:bCs/>
        </w:rPr>
        <w:t xml:space="preserve">Promemorians förslag och bedömning </w:t>
      </w:r>
      <w:r>
        <w:t>överensstämmer inte med regeringens förslag men överensstämmer med regeringens bedömning. I promemorian föreslås att lagändringen ska träda i kraft den 1 juli 2022.</w:t>
      </w:r>
    </w:p>
    <w:p w14:paraId="118A2EF2" w14:textId="77777777" w:rsidR="00C26EBC" w:rsidRDefault="00E678F6" w:rsidP="00C26EBC">
      <w:pPr>
        <w:pStyle w:val="Brdtextmedindrag"/>
      </w:pPr>
      <w:r>
        <w:rPr>
          <w:b/>
          <w:bCs/>
        </w:rPr>
        <w:t>Remissinstanserna</w:t>
      </w:r>
      <w:r>
        <w:t>: Remissinstanserna har inte lämnat några syn</w:t>
      </w:r>
      <w:r>
        <w:softHyphen/>
        <w:t xml:space="preserve">punkter på förslaget eller bedömningen. </w:t>
      </w:r>
    </w:p>
    <w:p w14:paraId="7D37BEFF" w14:textId="77777777" w:rsidR="00C26EBC" w:rsidRDefault="00E678F6" w:rsidP="00C26EBC">
      <w:pPr>
        <w:pStyle w:val="Brdtextmedindrag"/>
      </w:pPr>
      <w:r>
        <w:rPr>
          <w:b/>
          <w:bCs/>
        </w:rPr>
        <w:t>Skälen för regeringens förslag och bedömning:</w:t>
      </w:r>
      <w:r>
        <w:t xml:space="preserve"> Ändringen ska träda i kraft så snart som möjligt och därför föreslås ikraftträdandet till den 1 augusti 2022. Det bedöms inte finnas behov av övergångsbestämmelser.</w:t>
      </w:r>
    </w:p>
    <w:p w14:paraId="49BABE5B" w14:textId="6B760FA6" w:rsidR="00C26EBC" w:rsidRDefault="00E678F6" w:rsidP="00C26EBC">
      <w:pPr>
        <w:pStyle w:val="Rubrik1"/>
      </w:pPr>
      <w:bookmarkStart w:id="22" w:name="_Toc96505458"/>
      <w:r>
        <w:lastRenderedPageBreak/>
        <w:t>Konsekvenser av lagförslaget</w:t>
      </w:r>
      <w:bookmarkEnd w:id="22"/>
    </w:p>
    <w:p w14:paraId="1C2577D0" w14:textId="77777777" w:rsidR="00C26EBC" w:rsidRDefault="00E678F6" w:rsidP="00C26EBC">
      <w:pPr>
        <w:pStyle w:val="Brdtextram"/>
        <w:rPr>
          <w:bCs/>
        </w:rPr>
      </w:pPr>
      <w:r>
        <w:rPr>
          <w:b/>
        </w:rPr>
        <w:t xml:space="preserve">Regeringens bedömning: </w:t>
      </w:r>
      <w:r>
        <w:rPr>
          <w:bCs/>
        </w:rPr>
        <w:t>Förslaget bedöms få positiv inverkan på tillgängligheten till sprututbytesverksamhet för personer som injicerar droger. Det bedöms leda till en minskad spridning av smittsamma sjukdomar. Förslaget bedöms vidare ha positiv inverkan på jämlikhet och viss positiv inverkan på jämställdheten.</w:t>
      </w:r>
    </w:p>
    <w:p w14:paraId="6472165D" w14:textId="6287F4FF" w:rsidR="00C26EBC" w:rsidRDefault="00E678F6" w:rsidP="00C26EBC">
      <w:pPr>
        <w:pStyle w:val="Brdtextmedindragram"/>
      </w:pPr>
      <w:r>
        <w:t>Förslaget bedöms ha ringa organisatoriska och ekonomiska konse</w:t>
      </w:r>
      <w:r>
        <w:softHyphen/>
        <w:t>kvenser för regionerna. Förslaget bedöms inte heller få några konse</w:t>
      </w:r>
      <w:r>
        <w:softHyphen/>
        <w:t>kvenser för statens finanser. Över tid bedöms ökad tillgång till sprut</w:t>
      </w:r>
      <w:r>
        <w:softHyphen/>
        <w:t>utbyte leda till minskad spridning av smittsamma sjukdomar såsom hepatit C, med minskade kostnader för hälso- och sjukvård inklusive läkemedels</w:t>
      </w:r>
      <w:r>
        <w:softHyphen/>
        <w:t>kostnader på detta område som följd.</w:t>
      </w:r>
    </w:p>
    <w:p w14:paraId="07D0E9A5" w14:textId="77777777" w:rsidR="00C26EBC" w:rsidRDefault="00D54DD4" w:rsidP="00C26EBC">
      <w:pPr>
        <w:pStyle w:val="Brdtextmedindrag"/>
        <w:rPr>
          <w:sz w:val="8"/>
          <w:szCs w:val="8"/>
        </w:rPr>
      </w:pPr>
    </w:p>
    <w:p w14:paraId="74A01C14" w14:textId="77777777" w:rsidR="00C26EBC" w:rsidRDefault="00E678F6" w:rsidP="00C26EBC">
      <w:pPr>
        <w:pStyle w:val="Brdtextmedindrag"/>
      </w:pPr>
      <w:bookmarkStart w:id="23" w:name="_Hlk91062677"/>
      <w:r>
        <w:rPr>
          <w:b/>
        </w:rPr>
        <w:t>Promemorians bedömning</w:t>
      </w:r>
      <w:r>
        <w:t xml:space="preserve"> överensstämmer i huvudsak med rege</w:t>
      </w:r>
      <w:r>
        <w:softHyphen/>
        <w:t>ringens bedömning. I promemorian görs inte bedömningen att förslaget har viss positiv effekt på jämställdheten.</w:t>
      </w:r>
    </w:p>
    <w:p w14:paraId="3D6233DC" w14:textId="12C8EFF5" w:rsidR="00C26EBC" w:rsidRDefault="00E678F6" w:rsidP="00C26EBC">
      <w:pPr>
        <w:pStyle w:val="Brdtextmedindrag"/>
      </w:pPr>
      <w:r>
        <w:rPr>
          <w:b/>
          <w:bCs/>
        </w:rPr>
        <w:t>Remissinstanserna</w:t>
      </w:r>
      <w:r>
        <w:t xml:space="preserve">: Majoriteten av remissinstanserna har inte några synpunkter på promemorians bedömning. Flera remissinstanser, bland annat </w:t>
      </w:r>
      <w:r>
        <w:rPr>
          <w:i/>
          <w:iCs/>
        </w:rPr>
        <w:t>Folkhälsomyndigheten</w:t>
      </w:r>
      <w:r>
        <w:t xml:space="preserve"> och </w:t>
      </w:r>
      <w:r>
        <w:rPr>
          <w:i/>
          <w:iCs/>
        </w:rPr>
        <w:t>Socialstyrelsen,</w:t>
      </w:r>
      <w:r>
        <w:t xml:space="preserve"> lyfter i likhet med promemorian fram att ökad tillgång till sprututbytesverksamhet innebär minskad spridning av blodsmitta som hiv, hepatiter och andra blodburna infektioner för den aktuella målgruppen.</w:t>
      </w:r>
    </w:p>
    <w:p w14:paraId="7B6C5DDA" w14:textId="77777777" w:rsidR="00C26EBC" w:rsidRDefault="00E678F6" w:rsidP="00C26EBC">
      <w:pPr>
        <w:pStyle w:val="Brdtextmedindrag"/>
      </w:pPr>
      <w:r>
        <w:rPr>
          <w:i/>
          <w:iCs/>
        </w:rPr>
        <w:t>Sveriges Kommuner och Regioner</w:t>
      </w:r>
      <w:r>
        <w:t xml:space="preserve"> instämmer i promemorians bedöm</w:t>
      </w:r>
      <w:r>
        <w:softHyphen/>
        <w:t>ning att förslaget utgör ett proportionerligt ingrepp i den kommunala själv</w:t>
      </w:r>
      <w:r>
        <w:softHyphen/>
        <w:t xml:space="preserve">styrelsen. </w:t>
      </w:r>
    </w:p>
    <w:p w14:paraId="075979B9" w14:textId="77777777" w:rsidR="00C26EBC" w:rsidRDefault="00E678F6" w:rsidP="00C26EBC">
      <w:pPr>
        <w:pStyle w:val="Brdtextmedindrag"/>
      </w:pPr>
      <w:r>
        <w:rPr>
          <w:i/>
          <w:iCs/>
        </w:rPr>
        <w:t>Uppsala kommun</w:t>
      </w:r>
      <w:r>
        <w:t xml:space="preserve"> oroar sig för att borttagandet av kravet på bosättning i regionen kan medföra att fler injektionsmissbrukare söker sig till Uppsala för att få tillgång till rena sprutor och också blir kvar i kommunen.</w:t>
      </w:r>
    </w:p>
    <w:p w14:paraId="0E9F55B3" w14:textId="107A3A77" w:rsidR="00C26EBC" w:rsidRDefault="00E678F6" w:rsidP="00C26EBC">
      <w:pPr>
        <w:pStyle w:val="Brdtextmedindrag"/>
      </w:pPr>
      <w:r>
        <w:rPr>
          <w:b/>
          <w:bCs/>
        </w:rPr>
        <w:t>Skälen för regeringens bedömning</w:t>
      </w:r>
      <w:r>
        <w:t xml:space="preserve">: </w:t>
      </w:r>
      <w:bookmarkEnd w:id="23"/>
      <w:r>
        <w:t>Regeringen bedömer, i likhet med vad som framgår av promemorian, att förslaget har positiv inverkan på tillgänglighet för de personer som är målgruppen för sprututbytesverk</w:t>
      </w:r>
      <w:r>
        <w:softHyphen/>
        <w:t xml:space="preserve">samheterna. Personer som redan deltar i sprututbytesverksamhet får, genom förslaget, tillgång till sprututbyte även om de vistas på annan ort. Förslaget innebär också att den som är bosatta i en region som ännu inte infört sprututbytesverksamhet får tillgång till sprututbyte. </w:t>
      </w:r>
    </w:p>
    <w:p w14:paraId="11A75CF1" w14:textId="2A27E288" w:rsidR="00C26EBC" w:rsidRDefault="00E678F6" w:rsidP="00C26EBC">
      <w:pPr>
        <w:pStyle w:val="Brdtextmedindrag"/>
      </w:pPr>
      <w:r>
        <w:t xml:space="preserve">Flera remissinstanser, bland annat </w:t>
      </w:r>
      <w:r>
        <w:rPr>
          <w:i/>
          <w:iCs/>
        </w:rPr>
        <w:t>Folkhälsomyndigheten</w:t>
      </w:r>
      <w:r>
        <w:t xml:space="preserve"> och </w:t>
      </w:r>
      <w:r>
        <w:rPr>
          <w:i/>
          <w:iCs/>
        </w:rPr>
        <w:t>Social</w:t>
      </w:r>
      <w:r>
        <w:rPr>
          <w:i/>
          <w:iCs/>
        </w:rPr>
        <w:softHyphen/>
        <w:t>styrelsen,</w:t>
      </w:r>
      <w:r>
        <w:t xml:space="preserve"> lyfter i likhet med promemorian fram att ökad tillgång till sprut</w:t>
      </w:r>
      <w:r>
        <w:softHyphen/>
        <w:t>utbytesverksamhet innebär minskad spridning av blodsmitta som hiv, hepatiter och andra blodburna infektioner för den aktuella målgruppen. Förutom att personerna erbjuds rena sprutor minskar spridningen av smitt</w:t>
      </w:r>
      <w:r>
        <w:softHyphen/>
        <w:t>samma sjukdomar då verksamheterna ska erbjuda personerna vaccina</w:t>
      </w:r>
      <w:r>
        <w:softHyphen/>
        <w:t>tioner mot hepatit B och regelbundet erbjuda rådgivning och provtagning för hiv, hepatit B och hepatit C. Verksamheterna ska även motivera personerna till annan vård och behandling vilket ökar möjligheten att per</w:t>
      </w:r>
      <w:r>
        <w:softHyphen/>
        <w:t>sonerna frivilligt deltar i ett program som kan bryta det aktiva beroendet eller minska omfattningen av det skadliga bruket. Genom att det nuvar</w:t>
      </w:r>
      <w:r>
        <w:softHyphen/>
        <w:t xml:space="preserve">ande bosättningskravet tas bort ökar tillgängligheten, något vilket kan bidra till att Världshälsoorganisationens (WHO) mål om 300 utdelade enheter per person och år uppnås. WHO har satt målet för att påverka </w:t>
      </w:r>
      <w:r>
        <w:lastRenderedPageBreak/>
        <w:t>smittspridningen. Enligt Socialstyrelsen var det under 2019 få sprut</w:t>
      </w:r>
      <w:r>
        <w:softHyphen/>
        <w:t>utbytesverksamheter som nådde upp till målet.</w:t>
      </w:r>
    </w:p>
    <w:p w14:paraId="5CA543C5" w14:textId="2DC31E1A" w:rsidR="00C26EBC" w:rsidRDefault="00E678F6" w:rsidP="00C26EBC">
      <w:pPr>
        <w:pStyle w:val="Brdtextmedindrag"/>
      </w:pPr>
      <w:r>
        <w:t>Regeringen bedömer, i likhet med vad som framgår av promemorian, att ett borttagande av dagens bosättningskrav har en positiv inverkan på jäm</w:t>
      </w:r>
      <w:r>
        <w:softHyphen/>
        <w:t>likheten eftersom det kommer att finnas möjlighet till sprututbyte oavsett var i landet en person bor. Regeringen bedömer också i likhet med Folk</w:t>
      </w:r>
      <w:r>
        <w:softHyphen/>
        <w:t>hälsomyndigheten att förslaget har viss positiv inverkan på jämställdheten mellan kvinnor och män. Enligt Folkhälsomyndighetens remissvar visar studier att kvinnor är mindre benägna att uppsöka sprututbytesverk</w:t>
      </w:r>
      <w:r>
        <w:softHyphen/>
        <w:t>samheter på grund av rädsla för sociala konsekvenser om de blir igen</w:t>
      </w:r>
      <w:r>
        <w:softHyphen/>
        <w:t>kända. Folkhälsomyndigheten framhåller att den anonymitet som kan upp</w:t>
      </w:r>
      <w:r>
        <w:softHyphen/>
        <w:t>stå när det finns möjlighet att söka upp en annan verksamhet än den som ligger geografiskt närmast kan gynna kvinnor och skapa bättre förutsätt</w:t>
      </w:r>
      <w:r>
        <w:softHyphen/>
        <w:t xml:space="preserve">ningar för dem att ta del av verksamheten. </w:t>
      </w:r>
    </w:p>
    <w:p w14:paraId="4B25BB93" w14:textId="77777777" w:rsidR="00C26EBC" w:rsidRDefault="00E678F6" w:rsidP="00C26EBC">
      <w:pPr>
        <w:pStyle w:val="Brdtextmedindrag"/>
      </w:pPr>
      <w:r>
        <w:t>Regeringen bedömer vidare i likhet med vad som framgår av prome</w:t>
      </w:r>
      <w:r>
        <w:softHyphen/>
        <w:t>morian att förslaget har ringa organisatoriska och ekonomiska konse</w:t>
      </w:r>
      <w:r>
        <w:softHyphen/>
        <w:t>kvenser för regionerna. Regionerna kommer inte få några uppstarts</w:t>
      </w:r>
      <w:r>
        <w:softHyphen/>
        <w:t>kostnader och utomlänspatienter bör inte medföra ett ökat personalbehov i redan befintliga verksamheter. Däremot blir det vissa extrakostnader för material. Dessa bedöms dock vara försumbara mot bakgrund av storleken på den målgrupp som är berörda av förslaget. En ökad tillgång till sprut</w:t>
      </w:r>
      <w:r>
        <w:softHyphen/>
        <w:t>utbyte för personer med ett beroende bör på sikt minska regionernas kost</w:t>
      </w:r>
      <w:r>
        <w:softHyphen/>
        <w:t>nader för smittsamma sjukdomar eftersom sprututbytesverksamheten minskar förekomsten av sådana sjukdomar.</w:t>
      </w:r>
    </w:p>
    <w:p w14:paraId="0199DC89" w14:textId="4F9E69D2" w:rsidR="00C26EBC" w:rsidRDefault="00E678F6" w:rsidP="00C26EBC">
      <w:pPr>
        <w:pStyle w:val="Brdtextmedindrag"/>
      </w:pPr>
      <w:r>
        <w:t>Regionerna får till följd av förslaget lämna ut sprutor och kanyler även till den som inte är bosatt i regionen, vilket innebär en viss inskränkning av den kommunala självstyrelsen. Regeringen konstaterar i likhet med vad som framgår av promemorian att inskränkningen kan motiveras med hän</w:t>
      </w:r>
      <w:r>
        <w:softHyphen/>
        <w:t>visning till behovet av smittskydd. Sprututbytesverksamheten kan också bidra till minskade kostnader för sjukvård och läkemedel i regionerna. I dag har regionerna en årlig kostnad på 360 miljoner för hepatit-C-läke</w:t>
      </w:r>
      <w:r>
        <w:softHyphen/>
        <w:t>medel, vilket utgör 30 procent av den totala läkemedelskostnaden. Sam</w:t>
      </w:r>
      <w:r>
        <w:softHyphen/>
        <w:t>mantaget bedömer regeringen att de positiva konsekvenser som bort</w:t>
      </w:r>
      <w:r>
        <w:softHyphen/>
        <w:t xml:space="preserve">tagandet av bosättningsprincipen bedöms medföra i förhållande till den begränsade inverkan som förslaget väntas få för regionerna, innebär att det är ett proportionerligt ingrepp i den kommunala självstyrelsen. </w:t>
      </w:r>
      <w:r>
        <w:rPr>
          <w:i/>
          <w:iCs/>
        </w:rPr>
        <w:t>Sveriges Kommuner och Regioner</w:t>
      </w:r>
      <w:r>
        <w:t xml:space="preserve"> gör i sitt </w:t>
      </w:r>
      <w:proofErr w:type="gramStart"/>
      <w:r>
        <w:t>remissvar bedömningen</w:t>
      </w:r>
      <w:proofErr w:type="gramEnd"/>
      <w:r>
        <w:t xml:space="preserve"> att ingreppet i den kommunala självstyrelsen är proportionerlig.</w:t>
      </w:r>
    </w:p>
    <w:p w14:paraId="06AE16FD" w14:textId="3DEFC560" w:rsidR="00C26EBC" w:rsidRDefault="00E678F6" w:rsidP="00C26EBC">
      <w:pPr>
        <w:pStyle w:val="Brdtextmedindrag"/>
      </w:pPr>
      <w:r>
        <w:rPr>
          <w:i/>
          <w:iCs/>
        </w:rPr>
        <w:t>Uppsala kommun</w:t>
      </w:r>
      <w:r>
        <w:t xml:space="preserve"> oroar sig för att borttagandet av kravet på bosättning i regionen kan medföra att fler injektionsmissbrukare söker sig till Uppsala för att få tillgång till rena sprutor och också blir kvar i kommunen. Enligt Uppsala kommun är anledningen till denna oro att tillgången till sprut</w:t>
      </w:r>
      <w:r>
        <w:softHyphen/>
        <w:t>utbytesverksamhet är begränsad i Stockholms norrförorter. Regeringen konstaterar att det i dagsläget inte går att göra en bedömning av om föränd</w:t>
      </w:r>
      <w:r>
        <w:softHyphen/>
        <w:t>ringen kommer att öka inflödet av utomlänspatienter för vissa regioner. Det går inte heller att göra en bedömning av om det finns ett omfattande uppdämt behov i de regioner som inte infört sprututbytesverksamhet eller om bosättningskravet medfört att personer i behov av sprututbyte bosatt sig i regioner med pågående verksamhet. Den målgrupp det gäller är dock liten och ändringen borde därför medföra begränsat flöde mellan regionerna.</w:t>
      </w:r>
    </w:p>
    <w:p w14:paraId="5FB4A99F" w14:textId="3A0AB06D" w:rsidR="00C26EBC" w:rsidRDefault="00E678F6" w:rsidP="00C26EBC">
      <w:pPr>
        <w:pStyle w:val="Brdtextmedindrag"/>
      </w:pPr>
      <w:r>
        <w:lastRenderedPageBreak/>
        <w:t>Regeringen bedömer i likhet med vad som framgår av promemorian att förslaget inte får några konsekvenser för de statliga myndigheterna. Inspektionen för vård och omsorg är den myndighet som ansvarar för till</w:t>
      </w:r>
      <w:r>
        <w:softHyphen/>
        <w:t>ståndsplikten och tillsyn över sprututbytesverksamheten. Merparten av regionerna har redan i dag pågående verksamhet vilket innebär att myndig</w:t>
      </w:r>
      <w:r>
        <w:softHyphen/>
        <w:t>heten redan gett tillstånd och bedriver tillsyn. Att bosättnings</w:t>
      </w:r>
      <w:r>
        <w:softHyphen/>
        <w:t xml:space="preserve">principen tas bort påverkar inte nödvändigtvis antalet verksamheter eller behovet av att granska verksamheterna. Dessutom är bosättningsprincipen ett trubbigt verktyg för att bedöma behovet av vård och omsorg för de personer som utgör målgruppen för sprututbytesverksamheten. Detta eftersom det samlade behovet inom en region inte behöver stå i relation till antalet invånare, utan kan bero på andra faktorer. </w:t>
      </w:r>
    </w:p>
    <w:p w14:paraId="30DC2991" w14:textId="77777777" w:rsidR="00C26EBC" w:rsidRDefault="00E678F6" w:rsidP="00C26EBC">
      <w:pPr>
        <w:pStyle w:val="Brdtextmedindrag"/>
      </w:pPr>
      <w:r>
        <w:t>Förslaget bedöms inte heller få några konsekvenser för statens finanser. Över tid bör ökad tillgång till sprututbyte leda till minskad spridning av smittsamma sjukdomar såsom hepatit C, vilket i sin tur borde minska kostnader för hälso- och sjukvård inklusive läkemedelskostnader på detta område.</w:t>
      </w:r>
    </w:p>
    <w:p w14:paraId="683FADD1" w14:textId="2FC8DF67" w:rsidR="00203A18" w:rsidRDefault="00E678F6" w:rsidP="00203A18">
      <w:pPr>
        <w:pStyle w:val="Rubrik1"/>
      </w:pPr>
      <w:bookmarkStart w:id="24" w:name="_Toc96505459"/>
      <w:r>
        <w:t>Författningskommentar</w:t>
      </w:r>
      <w:bookmarkEnd w:id="24"/>
    </w:p>
    <w:p w14:paraId="6DFC0F41" w14:textId="77777777" w:rsidR="00203A18" w:rsidRDefault="00E678F6" w:rsidP="00203A18">
      <w:pPr>
        <w:pStyle w:val="Rubrik2utannumrering"/>
        <w:spacing w:before="0"/>
      </w:pPr>
      <w:r>
        <w:t>Förslaget till lag om ändring i lagen (2006:323) om utbyte av sprutor och kanyler</w:t>
      </w:r>
    </w:p>
    <w:p w14:paraId="79E212C4" w14:textId="77777777" w:rsidR="00203A18" w:rsidRDefault="00E678F6" w:rsidP="00203A18">
      <w:pPr>
        <w:pStyle w:val="Brdtextmedindrag"/>
        <w:ind w:firstLine="0"/>
        <w:rPr>
          <w:sz w:val="18"/>
          <w:szCs w:val="18"/>
        </w:rPr>
      </w:pPr>
      <w:r>
        <w:rPr>
          <w:b/>
          <w:bCs/>
          <w:sz w:val="18"/>
          <w:szCs w:val="18"/>
        </w:rPr>
        <w:t xml:space="preserve">6 § </w:t>
      </w:r>
      <w:r>
        <w:rPr>
          <w:sz w:val="18"/>
          <w:szCs w:val="18"/>
        </w:rPr>
        <w:t xml:space="preserve">En spruta eller en kanyl får lämnas ut av regionen endast om en begagnad spruta eller kanyl samtidigt lämnas in. Utlämnande får dock ske om det finns särskilda </w:t>
      </w:r>
      <w:proofErr w:type="gramStart"/>
      <w:r>
        <w:rPr>
          <w:sz w:val="18"/>
          <w:szCs w:val="18"/>
        </w:rPr>
        <w:t>skäl till varför</w:t>
      </w:r>
      <w:proofErr w:type="gramEnd"/>
      <w:r>
        <w:rPr>
          <w:sz w:val="18"/>
          <w:szCs w:val="18"/>
        </w:rPr>
        <w:t xml:space="preserve"> motsvarande begagnade sprutor och kanyler inte kan lämnas in.</w:t>
      </w:r>
    </w:p>
    <w:p w14:paraId="70F6E79B" w14:textId="77777777" w:rsidR="00203A18" w:rsidRDefault="00E678F6" w:rsidP="00203A18">
      <w:pPr>
        <w:pStyle w:val="Brdtextmedindrag"/>
        <w:rPr>
          <w:sz w:val="18"/>
          <w:szCs w:val="18"/>
        </w:rPr>
      </w:pPr>
      <w:r>
        <w:rPr>
          <w:sz w:val="18"/>
          <w:szCs w:val="18"/>
        </w:rPr>
        <w:t>Sprutor eller kanyler får lämnas ut endast till den som har fyllt 18 år. Utlämnande får ske endast vid personligt besök.</w:t>
      </w:r>
    </w:p>
    <w:p w14:paraId="4B200FA2" w14:textId="77777777" w:rsidR="00203A18" w:rsidRDefault="00D54DD4" w:rsidP="00203A18">
      <w:pPr>
        <w:pStyle w:val="Brdtextmedindrag"/>
        <w:ind w:firstLine="0"/>
      </w:pPr>
    </w:p>
    <w:p w14:paraId="28048A1A" w14:textId="77777777" w:rsidR="00203A18" w:rsidRDefault="00E678F6" w:rsidP="00203A18">
      <w:pPr>
        <w:pStyle w:val="Brdtextmedindrag"/>
        <w:ind w:firstLine="0"/>
      </w:pPr>
      <w:r>
        <w:t xml:space="preserve">Paragrafen anger villkor för utbyte av sprutor och kanyler. Paragrafen ändras på så sätt att </w:t>
      </w:r>
      <w:r>
        <w:rPr>
          <w:i/>
          <w:iCs/>
        </w:rPr>
        <w:t>tredje stycket</w:t>
      </w:r>
      <w:r>
        <w:t xml:space="preserve"> tas bort. Det innebär att det inte längre finns något krav på att endast personer som kan anses bosatta i den region som har beviljats tillstånd ska få delta i sprututbytesverksamhet i regionen. Även en person som inte är bosatt i regionen kan därmed besöka en sprututbytesverksamhet och där få en spruta eller en kanyl utlämnad under de förutsättningar som anges i paragrafen.</w:t>
      </w:r>
    </w:p>
    <w:p w14:paraId="5132CF87" w14:textId="77777777" w:rsidR="00203A18" w:rsidRDefault="00E678F6" w:rsidP="00203A18">
      <w:pPr>
        <w:pStyle w:val="Brdtextmedindrag"/>
        <w:sectPr w:rsidR="00203A18" w:rsidSect="00155500">
          <w:headerReference w:type="even" r:id="rId29"/>
          <w:headerReference w:type="default" r:id="rId30"/>
          <w:footerReference w:type="even" r:id="rId31"/>
          <w:footerReference w:type="default" r:id="rId32"/>
          <w:headerReference w:type="first" r:id="rId33"/>
          <w:footerReference w:type="first" r:id="rId34"/>
          <w:type w:val="continuous"/>
          <w:pgSz w:w="9356" w:h="13721" w:code="9"/>
          <w:pgMar w:top="794" w:right="2438" w:bottom="1191" w:left="1021" w:header="0" w:footer="709" w:gutter="0"/>
          <w:cols w:space="708"/>
          <w:docGrid w:linePitch="360"/>
        </w:sectPr>
      </w:pPr>
      <w:r>
        <w:t>Övervägandena finns i avsnitt 5.</w:t>
      </w:r>
    </w:p>
    <w:p w14:paraId="6A1B5B06" w14:textId="77777777" w:rsidR="006B2FDC" w:rsidRDefault="00E678F6" w:rsidP="006B2FDC">
      <w:pPr>
        <w:pStyle w:val="Bilagarubrik"/>
      </w:pPr>
      <w:bookmarkStart w:id="25" w:name="_Toc85725901"/>
      <w:bookmarkStart w:id="26" w:name="_Toc96505460"/>
      <w:r>
        <w:lastRenderedPageBreak/>
        <w:t xml:space="preserve">Sammanfattning av promemorian </w:t>
      </w:r>
      <w:bookmarkEnd w:id="25"/>
      <w:r>
        <w:t>Förslag om ändring av lagen om utbyte av sprutor och kanyler (2006:323)</w:t>
      </w:r>
      <w:bookmarkEnd w:id="26"/>
    </w:p>
    <w:p w14:paraId="367FEA4B" w14:textId="47EA794E" w:rsidR="006B2FDC" w:rsidRDefault="00E678F6" w:rsidP="006B2FDC">
      <w:pPr>
        <w:pStyle w:val="Brdtextmedindrag"/>
        <w:ind w:firstLine="0"/>
      </w:pPr>
      <w:r>
        <w:t>I promemorian föreslås ändringar som innebär att kravet på bosättning i en region för att kunna delta i sprututbytesverksamhet där tas bort. I dag gäller att endast en person som kan anses bosatta i en region som har beviljats tillstånd enligt lagen om utbyte av sprutor och kanyler får delta i sprututbytes</w:t>
      </w:r>
      <w:r>
        <w:softHyphen/>
        <w:t>verksamheten i den regionen. Förslaget syftar till att öka tillgängligheten till sprututbyten och därigenom underlätta ett effektivt smittskyddsarbete.</w:t>
      </w:r>
    </w:p>
    <w:p w14:paraId="644C1569" w14:textId="77777777" w:rsidR="006B2FDC" w:rsidRDefault="00E678F6" w:rsidP="006B2FDC">
      <w:pPr>
        <w:pStyle w:val="Brdtextmedindrag"/>
      </w:pPr>
      <w:r>
        <w:t>Ändringarna föreslås träda i kraft den 1 juli 2022.</w:t>
      </w:r>
    </w:p>
    <w:p w14:paraId="55DE5900" w14:textId="77777777" w:rsidR="006B2FDC" w:rsidRDefault="00D54DD4" w:rsidP="006B2FDC">
      <w:pPr>
        <w:spacing w:after="0" w:line="240" w:lineRule="auto"/>
        <w:rPr>
          <w:rFonts w:ascii="Times New Roman" w:hAnsi="Times New Roman"/>
          <w:sz w:val="20"/>
        </w:rPr>
        <w:sectPr w:rsidR="006B2FDC" w:rsidSect="006B2FDC">
          <w:headerReference w:type="even" r:id="rId35"/>
          <w:headerReference w:type="default" r:id="rId36"/>
          <w:footerReference w:type="even" r:id="rId37"/>
          <w:footerReference w:type="default" r:id="rId38"/>
          <w:headerReference w:type="first" r:id="rId39"/>
          <w:footerReference w:type="first" r:id="rId40"/>
          <w:pgSz w:w="9356" w:h="13721"/>
          <w:pgMar w:top="794" w:right="2438" w:bottom="1191" w:left="1021" w:header="0" w:footer="709" w:gutter="0"/>
          <w:cols w:space="720"/>
        </w:sectPr>
      </w:pPr>
    </w:p>
    <w:p w14:paraId="4E093881" w14:textId="77777777" w:rsidR="006B2FDC" w:rsidRDefault="00D54DD4" w:rsidP="006B2FDC"/>
    <w:p w14:paraId="74F0146D" w14:textId="77777777" w:rsidR="00DB62B9" w:rsidRPr="00152749" w:rsidRDefault="00DB62B9" w:rsidP="00152749">
      <w:pPr>
        <w:pStyle w:val="Brdtextmedindrag"/>
        <w:sectPr w:rsidR="00DB62B9" w:rsidRPr="00152749" w:rsidSect="00155500">
          <w:headerReference w:type="even" r:id="rId41"/>
          <w:headerReference w:type="default" r:id="rId42"/>
          <w:footerReference w:type="even" r:id="rId43"/>
          <w:footerReference w:type="default" r:id="rId44"/>
          <w:footerReference w:type="first" r:id="rId45"/>
          <w:type w:val="continuous"/>
          <w:pgSz w:w="9356" w:h="13721" w:code="9"/>
          <w:pgMar w:top="794" w:right="2438" w:bottom="1191" w:left="1021" w:header="0" w:footer="709" w:gutter="0"/>
          <w:cols w:space="708"/>
          <w:docGrid w:linePitch="360"/>
        </w:sectPr>
      </w:pPr>
    </w:p>
    <w:p w14:paraId="70BF5F20" w14:textId="7B909484" w:rsidR="00100C48" w:rsidRDefault="00E678F6" w:rsidP="00100C48">
      <w:pPr>
        <w:pStyle w:val="Bilagarubrik"/>
      </w:pPr>
      <w:bookmarkStart w:id="27" w:name="_Toc96505461"/>
      <w:r>
        <w:lastRenderedPageBreak/>
        <w:t>Promemorians lagförslag</w:t>
      </w:r>
      <w:bookmarkEnd w:id="27"/>
    </w:p>
    <w:p w14:paraId="78B13D4A" w14:textId="77777777" w:rsidR="00100C48" w:rsidRDefault="00E678F6" w:rsidP="00100C48">
      <w:pPr>
        <w:pStyle w:val="Rubrik2utannumrering"/>
        <w:spacing w:before="0"/>
      </w:pPr>
      <w:r>
        <w:t>Förslag till lag om ändring i l</w:t>
      </w:r>
      <w:r w:rsidRPr="00B95BE9">
        <w:t>ag</w:t>
      </w:r>
      <w:r>
        <w:t>en</w:t>
      </w:r>
      <w:r w:rsidRPr="00B95BE9">
        <w:t xml:space="preserve"> (2006:323) om utbyte av sprutor och kanyler</w:t>
      </w:r>
    </w:p>
    <w:p w14:paraId="42894B06" w14:textId="77777777" w:rsidR="00100C48" w:rsidRDefault="00E678F6" w:rsidP="00100C48">
      <w:pPr>
        <w:pStyle w:val="Brdtext"/>
      </w:pPr>
      <w:r>
        <w:t>Härigenom föreskrivs att 6 § lagen (2006:323) om utbyte av sprutor och kanyler ska ha följande lydelse.</w:t>
      </w:r>
    </w:p>
    <w:p w14:paraId="28100ADC" w14:textId="77777777" w:rsidR="00100C48" w:rsidRDefault="00D54DD4" w:rsidP="00100C48">
      <w:pPr>
        <w:pStyle w:val="Brdtext"/>
      </w:pPr>
    </w:p>
    <w:tbl>
      <w:tblPr>
        <w:tblW w:w="5000" w:type="pct"/>
        <w:tblLook w:val="0000" w:firstRow="0" w:lastRow="0" w:firstColumn="0" w:lastColumn="0" w:noHBand="0" w:noVBand="0"/>
      </w:tblPr>
      <w:tblGrid>
        <w:gridCol w:w="2948"/>
        <w:gridCol w:w="2949"/>
      </w:tblGrid>
      <w:tr w:rsidR="00100C48" w:rsidRPr="0049408E" w14:paraId="13F19EBD" w14:textId="77777777" w:rsidTr="00A80252">
        <w:tc>
          <w:tcPr>
            <w:tcW w:w="2500" w:type="pct"/>
            <w:shd w:val="clear" w:color="auto" w:fill="auto"/>
            <w:tcMar>
              <w:left w:w="0" w:type="dxa"/>
            </w:tcMar>
          </w:tcPr>
          <w:p w14:paraId="0A7D600F" w14:textId="77777777" w:rsidR="00100C48" w:rsidRPr="0049408E" w:rsidRDefault="00E678F6" w:rsidP="00A80252">
            <w:pPr>
              <w:pStyle w:val="Brdtext"/>
              <w:rPr>
                <w:i/>
              </w:rPr>
            </w:pPr>
            <w:r w:rsidRPr="0049408E">
              <w:rPr>
                <w:i/>
              </w:rPr>
              <w:t>Nuvarande lydelse</w:t>
            </w:r>
          </w:p>
        </w:tc>
        <w:tc>
          <w:tcPr>
            <w:tcW w:w="2500" w:type="pct"/>
            <w:shd w:val="clear" w:color="auto" w:fill="auto"/>
            <w:tcMar>
              <w:right w:w="0" w:type="dxa"/>
            </w:tcMar>
          </w:tcPr>
          <w:p w14:paraId="06DAD387" w14:textId="77777777" w:rsidR="00100C48" w:rsidRPr="0049408E" w:rsidRDefault="00E678F6" w:rsidP="00A80252">
            <w:pPr>
              <w:pStyle w:val="Brdtext"/>
              <w:rPr>
                <w:i/>
              </w:rPr>
            </w:pPr>
            <w:r w:rsidRPr="0049408E">
              <w:rPr>
                <w:i/>
              </w:rPr>
              <w:t>Föreslagen lydelse</w:t>
            </w:r>
          </w:p>
        </w:tc>
      </w:tr>
    </w:tbl>
    <w:p w14:paraId="37637115" w14:textId="77777777" w:rsidR="00100C48" w:rsidRPr="00301D27" w:rsidRDefault="00E678F6" w:rsidP="00100C48">
      <w:pPr>
        <w:pStyle w:val="Brdtext"/>
        <w:spacing w:before="270"/>
        <w:jc w:val="center"/>
        <w:rPr>
          <w:b/>
          <w:bCs/>
        </w:rPr>
      </w:pPr>
      <w:r w:rsidRPr="00301D27">
        <w:rPr>
          <w:b/>
          <w:bCs/>
        </w:rPr>
        <w:t>6 §</w:t>
      </w:r>
      <w:r w:rsidRPr="00B7653B">
        <w:rPr>
          <w:rStyle w:val="Fotnotsreferens"/>
        </w:rPr>
        <w:footnoteReference w:id="3"/>
      </w:r>
    </w:p>
    <w:tbl>
      <w:tblPr>
        <w:tblW w:w="5000" w:type="pct"/>
        <w:tblLook w:val="04A0" w:firstRow="1" w:lastRow="0" w:firstColumn="1" w:lastColumn="0" w:noHBand="0" w:noVBand="1"/>
      </w:tblPr>
      <w:tblGrid>
        <w:gridCol w:w="2947"/>
        <w:gridCol w:w="2950"/>
      </w:tblGrid>
      <w:tr w:rsidR="00100C48" w:rsidRPr="001746B0" w14:paraId="361F5DBE" w14:textId="77777777" w:rsidTr="00A80252">
        <w:trPr>
          <w:trHeight w:val="851"/>
        </w:trPr>
        <w:tc>
          <w:tcPr>
            <w:tcW w:w="5000" w:type="pct"/>
            <w:gridSpan w:val="2"/>
            <w:tcBorders>
              <w:top w:val="nil"/>
              <w:left w:val="nil"/>
              <w:bottom w:val="nil"/>
              <w:right w:val="nil"/>
            </w:tcBorders>
            <w:tcMar>
              <w:left w:w="0" w:type="dxa"/>
            </w:tcMar>
          </w:tcPr>
          <w:p w14:paraId="7CF603D9" w14:textId="77777777" w:rsidR="00100C48" w:rsidRDefault="00E678F6" w:rsidP="00A80252">
            <w:pPr>
              <w:pStyle w:val="Brdtextmedindrag"/>
              <w:ind w:firstLine="0"/>
            </w:pPr>
            <w:r>
              <w:t xml:space="preserve">En spruta eller en kanyl får lämnas ut av regionen endast om en begagnad spruta eller kanyl samtidigt lämnas in. Utlämnande får dock ske om det finns särskilda </w:t>
            </w:r>
            <w:proofErr w:type="gramStart"/>
            <w:r>
              <w:t>skäl till varför</w:t>
            </w:r>
            <w:proofErr w:type="gramEnd"/>
            <w:r>
              <w:t xml:space="preserve"> motsvarande begagnade sprutor och kany</w:t>
            </w:r>
            <w:r>
              <w:softHyphen/>
              <w:t>ler inte kan lämnas in.</w:t>
            </w:r>
          </w:p>
          <w:p w14:paraId="04FE9824" w14:textId="77777777" w:rsidR="00100C48" w:rsidRPr="001746B0" w:rsidRDefault="00E678F6" w:rsidP="00A80252">
            <w:pPr>
              <w:pStyle w:val="Brdtextmedindrag"/>
              <w:rPr>
                <w:szCs w:val="25"/>
              </w:rPr>
            </w:pPr>
            <w:r>
              <w:t>Sprutor eller kanyler får lämnas ut endast till den som har fyllt 18 år. Utlämnande får ske endast vid personligt besök.</w:t>
            </w:r>
          </w:p>
        </w:tc>
      </w:tr>
      <w:tr w:rsidR="00100C48" w:rsidRPr="001746B0" w14:paraId="2D39E223" w14:textId="77777777" w:rsidTr="00A80252">
        <w:trPr>
          <w:trHeight w:val="369"/>
        </w:trPr>
        <w:tc>
          <w:tcPr>
            <w:tcW w:w="2499" w:type="pct"/>
            <w:tcBorders>
              <w:top w:val="nil"/>
              <w:left w:val="nil"/>
              <w:bottom w:val="nil"/>
              <w:right w:val="nil"/>
            </w:tcBorders>
            <w:tcMar>
              <w:left w:w="0" w:type="dxa"/>
            </w:tcMar>
            <w:hideMark/>
          </w:tcPr>
          <w:p w14:paraId="6C5C127E" w14:textId="77777777" w:rsidR="00100C48" w:rsidRPr="001746B0" w:rsidRDefault="00E678F6" w:rsidP="00A80252">
            <w:pPr>
              <w:pStyle w:val="Brdtextmedindrag"/>
              <w:rPr>
                <w:i/>
                <w:iCs/>
                <w:szCs w:val="25"/>
              </w:rPr>
            </w:pPr>
            <w:r w:rsidRPr="001746B0">
              <w:rPr>
                <w:i/>
                <w:iCs/>
              </w:rPr>
              <w:t>Endast personer som kan anses bosatta i en region som har beviljats tillstånd får delta i sprut</w:t>
            </w:r>
            <w:r>
              <w:rPr>
                <w:i/>
                <w:iCs/>
              </w:rPr>
              <w:softHyphen/>
            </w:r>
            <w:r w:rsidRPr="001746B0">
              <w:rPr>
                <w:i/>
                <w:iCs/>
              </w:rPr>
              <w:t>utbytesverksamhet i den regionen.</w:t>
            </w:r>
          </w:p>
        </w:tc>
        <w:tc>
          <w:tcPr>
            <w:tcW w:w="2501" w:type="pct"/>
            <w:tcBorders>
              <w:top w:val="nil"/>
              <w:left w:val="nil"/>
              <w:bottom w:val="nil"/>
              <w:right w:val="nil"/>
            </w:tcBorders>
          </w:tcPr>
          <w:p w14:paraId="233E6F20" w14:textId="77777777" w:rsidR="00100C48" w:rsidRPr="001746B0" w:rsidRDefault="00D54DD4" w:rsidP="00A80252">
            <w:pPr>
              <w:pStyle w:val="Brdtext"/>
              <w:rPr>
                <w:i/>
                <w:iCs/>
              </w:rPr>
            </w:pPr>
          </w:p>
        </w:tc>
      </w:tr>
    </w:tbl>
    <w:p w14:paraId="20A52572" w14:textId="77777777" w:rsidR="00100C48" w:rsidRPr="009F0C87" w:rsidRDefault="00E678F6" w:rsidP="00100C48">
      <w:pPr>
        <w:pStyle w:val="Slutstreck"/>
        <w:spacing w:line="232" w:lineRule="exact"/>
      </w:pPr>
      <w:r w:rsidRPr="009F0C87">
        <w:t>                      </w:t>
      </w:r>
    </w:p>
    <w:p w14:paraId="7A9A39E3" w14:textId="77777777" w:rsidR="00100C48" w:rsidRPr="00152749" w:rsidRDefault="00E678F6" w:rsidP="00100C48">
      <w:pPr>
        <w:pStyle w:val="Brdtextmedindrag"/>
      </w:pPr>
      <w:r w:rsidRPr="001746B0">
        <w:t xml:space="preserve">Denna lag träder i kraft den 1 </w:t>
      </w:r>
      <w:r>
        <w:t xml:space="preserve">juli </w:t>
      </w:r>
      <w:r w:rsidRPr="001746B0">
        <w:t>20</w:t>
      </w:r>
      <w:r>
        <w:t>22.</w:t>
      </w:r>
    </w:p>
    <w:p w14:paraId="09ABB181" w14:textId="77777777" w:rsidR="00100C48" w:rsidRPr="00152749" w:rsidRDefault="00D54DD4" w:rsidP="00100C48">
      <w:pPr>
        <w:pStyle w:val="Brdtextmedindrag"/>
      </w:pPr>
    </w:p>
    <w:p w14:paraId="1AC5550B" w14:textId="77777777" w:rsidR="00100C48" w:rsidRPr="00BD6332" w:rsidRDefault="00D54DD4" w:rsidP="00100C48">
      <w:pPr>
        <w:pStyle w:val="Brdtext"/>
      </w:pPr>
    </w:p>
    <w:p w14:paraId="09149113" w14:textId="77777777" w:rsidR="00BD6332" w:rsidRPr="00100C48" w:rsidRDefault="00D54DD4" w:rsidP="00100C48">
      <w:pPr>
        <w:sectPr w:rsidR="00BD6332" w:rsidRPr="00100C48" w:rsidSect="00155500">
          <w:headerReference w:type="even" r:id="rId46"/>
          <w:headerReference w:type="default" r:id="rId47"/>
          <w:footerReference w:type="even" r:id="rId48"/>
          <w:footerReference w:type="default" r:id="rId49"/>
          <w:headerReference w:type="first" r:id="rId50"/>
          <w:footerReference w:type="first" r:id="rId51"/>
          <w:footnotePr>
            <w:numRestart w:val="eachSect"/>
          </w:footnotePr>
          <w:pgSz w:w="9356" w:h="13721" w:code="9"/>
          <w:pgMar w:top="794" w:right="2438" w:bottom="1191" w:left="1021" w:header="0" w:footer="709" w:gutter="0"/>
          <w:cols w:space="708"/>
          <w:docGrid w:linePitch="360"/>
        </w:sectPr>
      </w:pPr>
    </w:p>
    <w:p w14:paraId="5EED2FA3" w14:textId="77777777" w:rsidR="00754355" w:rsidRDefault="00E678F6" w:rsidP="00754355">
      <w:pPr>
        <w:pStyle w:val="Bilagarubrik"/>
      </w:pPr>
      <w:bookmarkStart w:id="28" w:name="_Toc96505462"/>
      <w:r>
        <w:lastRenderedPageBreak/>
        <w:t>Förteckning över remissinstanserna</w:t>
      </w:r>
      <w:bookmarkEnd w:id="28"/>
    </w:p>
    <w:p w14:paraId="4C496704" w14:textId="77777777" w:rsidR="00754355" w:rsidRDefault="00E678F6" w:rsidP="00754355">
      <w:pPr>
        <w:pStyle w:val="Rubrik4utannumrering"/>
        <w:spacing w:before="0"/>
      </w:pPr>
      <w:r>
        <w:t>Efter remiss har yttrande inkommit från:</w:t>
      </w:r>
    </w:p>
    <w:p w14:paraId="3701E663" w14:textId="77777777" w:rsidR="00754355" w:rsidRDefault="00E678F6" w:rsidP="00754355">
      <w:pPr>
        <w:pStyle w:val="Brdtextmedindrag"/>
        <w:ind w:firstLine="0"/>
      </w:pPr>
      <w:r>
        <w:t>Barnombudsmannen, Botkyrka kommun, Folkhälsomyndigheten, Grums kommun, Göteborgs kommun, Göteborgs universitet (CERA), Helsing</w:t>
      </w:r>
      <w:r>
        <w:softHyphen/>
        <w:t>borgs kommun, Härryda kommun, Inspektionen för vård och omsorg, IOGT-NTO, Jönköpings kommun, Kriminalvården, Linnéuniversitetet, Lunds kommun, Läkemedelsverket, Malmö kommun, Myndigheten för vård- och omsorgsanalys, Piteå kommun, Polismyndigheten, Region Dalarna, Region Gävleborg, Region Jämtland Härjedalen, Region Jönköpings län, Region Kalmar län, Region Kronoberg, Region Skåne, Region Stockholm, Region Sörmland, Region Uppsala, Region Värmland, Region Västerbotten, Region Västernorrland, Region Västmanland, Region Västra Götaland, Region Örebro, Region Östergötland, Riks</w:t>
      </w:r>
      <w:r>
        <w:softHyphen/>
        <w:t>dagens ombudsmän (JO), Smittskyddsläkarföreningen, Socialstyrelsen, Statens Institutionsstyrelse, Stockholms kommun, Stockholms universitet (</w:t>
      </w:r>
      <w:proofErr w:type="spellStart"/>
      <w:r>
        <w:t>SoRAD</w:t>
      </w:r>
      <w:proofErr w:type="spellEnd"/>
      <w:r>
        <w:t>), Svensk förening för beroendemedicin, Sveriges Apoteksföre</w:t>
      </w:r>
      <w:r>
        <w:softHyphen/>
        <w:t>ning, Sveriges Kommuner och Regioner, Sveriges läkarförbund, Umeå kommun, Uppsala kommun, Åklagarmyndigheten, Örebro universitet.</w:t>
      </w:r>
    </w:p>
    <w:p w14:paraId="5EF026F3" w14:textId="77777777" w:rsidR="00754355" w:rsidRDefault="00E678F6" w:rsidP="00754355">
      <w:pPr>
        <w:pStyle w:val="Rubrik4utannumrering"/>
      </w:pPr>
      <w:r>
        <w:t xml:space="preserve">Följande remissinstanser har inte svarat: </w:t>
      </w:r>
    </w:p>
    <w:p w14:paraId="3E1320F4" w14:textId="77777777" w:rsidR="00754355" w:rsidRDefault="00E678F6" w:rsidP="00754355">
      <w:pPr>
        <w:pStyle w:val="Brdtextmedindrag"/>
        <w:ind w:firstLine="0"/>
      </w:pPr>
      <w:r>
        <w:t xml:space="preserve">Alingsås kommun, Barnrättsbyrån, Bollnäs kommun, Centralförbundet för alkohol- och narkotikaupplysning (CAN), Eslövs kommun, Föreningen Sveriges Socialchefer, Gotlands kommun, </w:t>
      </w:r>
      <w:proofErr w:type="gramStart"/>
      <w:r>
        <w:t>Junis</w:t>
      </w:r>
      <w:proofErr w:type="gramEnd"/>
      <w:r>
        <w:t xml:space="preserve"> (IOGT-NTO Ungdoms</w:t>
      </w:r>
      <w:r>
        <w:softHyphen/>
        <w:t>förbund), Kalmar kommun, Kiruna kommun, Klippan kommun</w:t>
      </w:r>
    </w:p>
    <w:p w14:paraId="7EE400F6" w14:textId="77777777" w:rsidR="00754355" w:rsidRDefault="00E678F6" w:rsidP="00754355">
      <w:pPr>
        <w:pStyle w:val="Brdtextmedindrag"/>
        <w:ind w:firstLine="0"/>
      </w:pPr>
      <w:r>
        <w:t>KRIS (Kriminellas revansch i samhället), Kristianstads kommun, Landsk</w:t>
      </w:r>
      <w:r>
        <w:softHyphen/>
        <w:t>rona kommun, Lindesbergs kommun, Ludvika kommun, Nyköpings kommun, Region Blekinge, Region Halland, Region Norrbotten, Riks</w:t>
      </w:r>
      <w:r>
        <w:softHyphen/>
        <w:t>förbundet för hjälp åt narkotika- och läkemedelsberoende (RFHL), Riks</w:t>
      </w:r>
      <w:r>
        <w:softHyphen/>
        <w:t>förbundet narkotikafritt samhälle (RNS), Sandvikens kommun, Skara kommun, Stockholms Stadsmission, Svenska brukarföreningen (SBF), Svenska infektionsläkarföreningen, Svenska brukarföreningen (SBF), Svenska infektionsläkarföreningen, Verdandi, Vilhelmina kommun, Örebro kommun, Örnsköldsvik kommun, Östersunds kommun, Österåkers kommun.</w:t>
      </w:r>
    </w:p>
    <w:p w14:paraId="0C05D2C9" w14:textId="77777777" w:rsidR="00754355" w:rsidRDefault="00D54DD4" w:rsidP="00754355">
      <w:pPr>
        <w:pStyle w:val="Brdtextmedindrag"/>
        <w:ind w:firstLine="0"/>
      </w:pPr>
    </w:p>
    <w:p w14:paraId="56740E68" w14:textId="77777777" w:rsidR="00754355" w:rsidRDefault="00E678F6" w:rsidP="00754355">
      <w:pPr>
        <w:pStyle w:val="Brdtextmedindrag"/>
        <w:ind w:firstLine="0"/>
        <w:rPr>
          <w:b/>
          <w:bCs/>
        </w:rPr>
      </w:pPr>
      <w:r>
        <w:rPr>
          <w:b/>
          <w:bCs/>
        </w:rPr>
        <w:t>Remissinstanser utanför remisslistan:</w:t>
      </w:r>
    </w:p>
    <w:p w14:paraId="3D599E1F" w14:textId="77777777" w:rsidR="00754355" w:rsidRDefault="00E678F6" w:rsidP="00754355">
      <w:pPr>
        <w:pStyle w:val="Brdtextmedindrag"/>
        <w:ind w:firstLine="0"/>
      </w:pPr>
      <w:r>
        <w:t>Narkotikapolitiskt Center (NPC).</w:t>
      </w:r>
    </w:p>
    <w:p w14:paraId="2D844C23" w14:textId="77777777" w:rsidR="00754355" w:rsidRPr="00754355" w:rsidRDefault="00D54DD4" w:rsidP="00754355">
      <w:pPr>
        <w:pStyle w:val="Brdtext"/>
        <w:sectPr w:rsidR="00754355" w:rsidRPr="00754355" w:rsidSect="00155500">
          <w:headerReference w:type="even" r:id="rId52"/>
          <w:headerReference w:type="default" r:id="rId53"/>
          <w:footerReference w:type="even" r:id="rId54"/>
          <w:footerReference w:type="default" r:id="rId55"/>
          <w:headerReference w:type="first" r:id="rId56"/>
          <w:footerReference w:type="first" r:id="rId57"/>
          <w:pgSz w:w="9356" w:h="13721" w:code="9"/>
          <w:pgMar w:top="794" w:right="2438" w:bottom="1191" w:left="1021" w:header="0" w:footer="709" w:gutter="0"/>
          <w:cols w:space="708"/>
          <w:docGrid w:linePitch="360"/>
        </w:sectPr>
      </w:pPr>
    </w:p>
    <w:p w14:paraId="6404F059" w14:textId="4758811C" w:rsidR="00CF3509" w:rsidRPr="00F86664" w:rsidRDefault="00E678F6" w:rsidP="00CF3509">
      <w:pPr>
        <w:pStyle w:val="Bilagarubrik"/>
      </w:pPr>
      <w:bookmarkStart w:id="29" w:name="_Toc85725903"/>
      <w:bookmarkStart w:id="30" w:name="_Toc96505463"/>
      <w:r>
        <w:lastRenderedPageBreak/>
        <w:t>Lagrådets yttrande</w:t>
      </w:r>
      <w:bookmarkEnd w:id="29"/>
      <w:bookmarkEnd w:id="30"/>
    </w:p>
    <w:p w14:paraId="68680B4E" w14:textId="77777777" w:rsidR="00323E38" w:rsidRDefault="00E678F6" w:rsidP="00125362">
      <w:pPr>
        <w:pStyle w:val="Brdtext"/>
      </w:pPr>
      <w:r>
        <w:t>Utdrag ur protokoll vid sammanträde 2022-02-01</w:t>
      </w:r>
    </w:p>
    <w:p w14:paraId="00E8F773" w14:textId="77777777" w:rsidR="0099313C" w:rsidRDefault="00D54DD4" w:rsidP="00323E38">
      <w:pPr>
        <w:pStyle w:val="Brdtextmedindrag"/>
      </w:pPr>
    </w:p>
    <w:p w14:paraId="5D748C9B" w14:textId="716D1DE7" w:rsidR="0099313C" w:rsidRDefault="00E678F6" w:rsidP="0024642A">
      <w:pPr>
        <w:pStyle w:val="Brdtextmedindrag"/>
        <w:ind w:firstLine="0"/>
      </w:pPr>
      <w:r w:rsidRPr="0024642A">
        <w:rPr>
          <w:b/>
          <w:bCs/>
        </w:rPr>
        <w:t>Närvarande</w:t>
      </w:r>
      <w:r w:rsidRPr="0099313C">
        <w:t>:</w:t>
      </w:r>
      <w:r>
        <w:t xml:space="preserve"> </w:t>
      </w:r>
      <w:proofErr w:type="gramStart"/>
      <w:r>
        <w:t>F.d.</w:t>
      </w:r>
      <w:proofErr w:type="gramEnd"/>
      <w:r>
        <w:t xml:space="preserve"> justitierådet Ella Nyström, f.d. hovrättspresidenten Lennart Svensäter och justitierådet Kristina Svahn </w:t>
      </w:r>
      <w:proofErr w:type="spellStart"/>
      <w:r>
        <w:t>Starrsjö</w:t>
      </w:r>
      <w:proofErr w:type="spellEnd"/>
    </w:p>
    <w:p w14:paraId="54ADE17B" w14:textId="77777777" w:rsidR="00FC57C0" w:rsidRDefault="00D54DD4" w:rsidP="00FC57C0">
      <w:pPr>
        <w:pStyle w:val="Brdtext"/>
        <w:rPr>
          <w:b/>
          <w:bCs/>
        </w:rPr>
      </w:pPr>
    </w:p>
    <w:p w14:paraId="1B653A2E" w14:textId="71A4A72A" w:rsidR="00323E38" w:rsidRPr="00FC57C0" w:rsidRDefault="00E678F6" w:rsidP="00FC57C0">
      <w:pPr>
        <w:pStyle w:val="Brdtext"/>
        <w:rPr>
          <w:b/>
          <w:bCs/>
        </w:rPr>
      </w:pPr>
      <w:r w:rsidRPr="00FC57C0">
        <w:rPr>
          <w:b/>
          <w:bCs/>
        </w:rPr>
        <w:t>Borttagande av bosättningsprincipen vid sprututbyte</w:t>
      </w:r>
    </w:p>
    <w:p w14:paraId="1DA4BFEC" w14:textId="77777777" w:rsidR="00FC57C0" w:rsidRDefault="00D54DD4" w:rsidP="0024642A">
      <w:pPr>
        <w:pStyle w:val="Brdtextmedindrag"/>
        <w:ind w:firstLine="0"/>
      </w:pPr>
    </w:p>
    <w:p w14:paraId="1575AE89" w14:textId="0776B1B7" w:rsidR="00323E38" w:rsidRDefault="00E678F6" w:rsidP="0024642A">
      <w:pPr>
        <w:pStyle w:val="Brdtextmedindrag"/>
        <w:ind w:firstLine="0"/>
      </w:pPr>
      <w:r>
        <w:t>Enligt en lagrådsremiss den 27 januari 2022 har regeringen (Socialdepartementet) beslutat inhämta Lagrådets yttrande över förslag till lag om ändring i lagen (2006:323) om utbyte av sprutor och kanyler.</w:t>
      </w:r>
    </w:p>
    <w:p w14:paraId="4B7E8F82" w14:textId="77777777" w:rsidR="0024642A" w:rsidRDefault="00D54DD4" w:rsidP="0024642A">
      <w:pPr>
        <w:pStyle w:val="Brdtextmedindrag"/>
        <w:ind w:firstLine="0"/>
      </w:pPr>
    </w:p>
    <w:p w14:paraId="5EB57D9B" w14:textId="34ED10EA" w:rsidR="00323E38" w:rsidRDefault="00E678F6" w:rsidP="0024642A">
      <w:pPr>
        <w:pStyle w:val="Brdtextmedindrag"/>
        <w:ind w:firstLine="0"/>
      </w:pPr>
      <w:r>
        <w:t xml:space="preserve">Förslaget har inför Lagrådet föredragits av rättssakkunniga Monica Johansson, biträdd av kanslirådet Klara Granat. </w:t>
      </w:r>
    </w:p>
    <w:p w14:paraId="19B35A7C" w14:textId="77777777" w:rsidR="0024642A" w:rsidRDefault="00D54DD4" w:rsidP="0024642A">
      <w:pPr>
        <w:pStyle w:val="Brdtextmedindrag"/>
        <w:ind w:firstLine="0"/>
      </w:pPr>
    </w:p>
    <w:p w14:paraId="73A09A38" w14:textId="05AEB070" w:rsidR="00323E38" w:rsidRDefault="00E678F6" w:rsidP="0024642A">
      <w:pPr>
        <w:pStyle w:val="Brdtextmedindrag"/>
        <w:ind w:firstLine="0"/>
      </w:pPr>
      <w:r>
        <w:t>Lagrådet lämnar förslaget utan erinran.</w:t>
      </w:r>
    </w:p>
    <w:p w14:paraId="73493A4C" w14:textId="77777777" w:rsidR="00323E38" w:rsidRDefault="00D54DD4" w:rsidP="00323E38">
      <w:pPr>
        <w:pStyle w:val="Brdtextmedindrag"/>
      </w:pPr>
    </w:p>
    <w:p w14:paraId="33F4799B" w14:textId="77777777" w:rsidR="00323E38" w:rsidRPr="00323E38" w:rsidRDefault="00D54DD4" w:rsidP="00323E38">
      <w:pPr>
        <w:pStyle w:val="Brdtextmedindrag"/>
      </w:pPr>
    </w:p>
    <w:p w14:paraId="10D6F226" w14:textId="77777777" w:rsidR="00BB7622" w:rsidRPr="00BB7622" w:rsidRDefault="00D54DD4" w:rsidP="00BB7622">
      <w:pPr>
        <w:pStyle w:val="Brdtext"/>
        <w:sectPr w:rsidR="00BB7622" w:rsidRPr="00BB7622" w:rsidSect="00155500">
          <w:headerReference w:type="even" r:id="rId58"/>
          <w:headerReference w:type="default" r:id="rId59"/>
          <w:footerReference w:type="even" r:id="rId60"/>
          <w:footerReference w:type="default" r:id="rId61"/>
          <w:headerReference w:type="first" r:id="rId62"/>
          <w:footerReference w:type="first" r:id="rId63"/>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1A5B79AA" w14:textId="30226704" w:rsidR="00212B79" w:rsidRDefault="00E678F6" w:rsidP="00E678F6">
          <w:pPr>
            <w:pStyle w:val="Proprubrik"/>
            <w:spacing w:after="190"/>
          </w:pPr>
          <w:r>
            <w:t>Socialdepartementet</w:t>
          </w:r>
        </w:p>
      </w:sdtContent>
    </w:sdt>
    <w:p w14:paraId="42572B4D" w14:textId="36351A6E" w:rsidR="00212B79" w:rsidRDefault="00E678F6" w:rsidP="00F85486">
      <w:pPr>
        <w:pStyle w:val="Proputdrag"/>
      </w:pPr>
      <w:bookmarkStart w:id="31" w:name="_Toc96505464"/>
      <w:r>
        <w:t xml:space="preserve">Utdrag ur protokoll vid regeringssammanträde </w:t>
      </w:r>
      <w:sdt>
        <w:sdtPr>
          <w:alias w:val="Datum"/>
          <w:tag w:val="Datum"/>
          <w:id w:val="679708000"/>
          <w:date w:fullDate="2022-02-24T00:00:00Z">
            <w:dateFormat w:val="'den' d MMMM yyyy"/>
            <w:lid w:val="sv-SE"/>
            <w:storeMappedDataAs w:val="dateTime"/>
            <w:calendar w:val="gregorian"/>
          </w:date>
        </w:sdtPr>
        <w:sdtEndPr/>
        <w:sdtContent>
          <w:r>
            <w:t>den 24 februari 2022</w:t>
          </w:r>
        </w:sdtContent>
      </w:sdt>
      <w:bookmarkEnd w:id="31"/>
    </w:p>
    <w:p w14:paraId="2524F9D2" w14:textId="77777777" w:rsidR="00212B79" w:rsidRDefault="00D54DD4" w:rsidP="00F85486">
      <w:pPr>
        <w:pStyle w:val="Brdtext"/>
        <w:jc w:val="left"/>
      </w:pPr>
    </w:p>
    <w:p w14:paraId="1690C6C2" w14:textId="6B0570B2" w:rsidR="00212B79" w:rsidRDefault="00E678F6"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 xml:space="preserve">statsminister Andersson, ordförande, och statsråden Johansson, Hallengren, Hultqvist, Damberg, </w:t>
          </w:r>
          <w:proofErr w:type="spellStart"/>
          <w:r>
            <w:t>Ygeman</w:t>
          </w:r>
          <w:proofErr w:type="spellEnd"/>
          <w:r>
            <w:t xml:space="preserve">, Linde, Ekström, Strandhäll, Dahlgren, Hallberg, Nordmark, </w:t>
          </w:r>
          <w:proofErr w:type="spellStart"/>
          <w:r>
            <w:t>Sätherberg</w:t>
          </w:r>
          <w:proofErr w:type="spellEnd"/>
          <w:r>
            <w:t xml:space="preserve">, Gustafsdotter, Axelsson Kihlblom, </w:t>
          </w:r>
          <w:proofErr w:type="spellStart"/>
          <w:r>
            <w:t>Elger</w:t>
          </w:r>
          <w:proofErr w:type="spellEnd"/>
          <w:r>
            <w:t>, Farmanbar, Danielsson</w:t>
          </w:r>
        </w:sdtContent>
      </w:sdt>
    </w:p>
    <w:p w14:paraId="4B25AF4E" w14:textId="77777777" w:rsidR="00212B79" w:rsidRDefault="00D54DD4" w:rsidP="00F85486">
      <w:pPr>
        <w:pStyle w:val="Brdtext"/>
        <w:jc w:val="left"/>
      </w:pPr>
    </w:p>
    <w:p w14:paraId="7FC33154" w14:textId="3D1EE8DE" w:rsidR="00212B79" w:rsidRDefault="00E678F6" w:rsidP="00F85486">
      <w:pPr>
        <w:pStyle w:val="Brdtext"/>
        <w:jc w:val="left"/>
      </w:pPr>
      <w:r>
        <w:t xml:space="preserve">Föredragande: statsrådet </w:t>
      </w:r>
      <w:sdt>
        <w:sdtPr>
          <w:alias w:val="Foredragande"/>
          <w:tag w:val="Foredragande"/>
          <w:id w:val="1160741249"/>
          <w:text w:multiLine="1"/>
        </w:sdtPr>
        <w:sdtEndPr/>
        <w:sdtContent>
          <w:r>
            <w:t>Hallengren</w:t>
          </w:r>
        </w:sdtContent>
      </w:sdt>
    </w:p>
    <w:p w14:paraId="7E48563A" w14:textId="77777777" w:rsidR="00212B79" w:rsidRPr="00827386" w:rsidRDefault="00D54DD4" w:rsidP="00F85486">
      <w:pPr>
        <w:pStyle w:val="Brdtext"/>
        <w:jc w:val="left"/>
        <w:rPr>
          <w:szCs w:val="21"/>
        </w:rPr>
      </w:pPr>
    </w:p>
    <w:p w14:paraId="3820F2DF" w14:textId="77777777" w:rsidR="00212B79" w:rsidRPr="00915BF3" w:rsidRDefault="00E678F6" w:rsidP="00F85486">
      <w:pPr>
        <w:pStyle w:val="Slutstreck"/>
      </w:pPr>
      <w:r w:rsidRPr="008B7E85">
        <w:t>                    </w:t>
      </w:r>
    </w:p>
    <w:p w14:paraId="63121BF8" w14:textId="77777777" w:rsidR="00212B79" w:rsidRPr="006E102E" w:rsidRDefault="00D54DD4" w:rsidP="00F85486">
      <w:pPr>
        <w:pStyle w:val="Brdtext"/>
        <w:jc w:val="left"/>
        <w:rPr>
          <w:sz w:val="18"/>
          <w:szCs w:val="18"/>
        </w:rPr>
      </w:pPr>
    </w:p>
    <w:p w14:paraId="48C7D375" w14:textId="77777777" w:rsidR="00212B79" w:rsidRDefault="00D54DD4" w:rsidP="00F85486">
      <w:pPr>
        <w:pStyle w:val="Brdtext"/>
        <w:jc w:val="left"/>
      </w:pPr>
    </w:p>
    <w:p w14:paraId="35080B97" w14:textId="4A0B24E3" w:rsidR="00212B79" w:rsidRDefault="00E678F6"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Borttagande av bosättningsprincipen vid sprututbyte</w:t>
          </w:r>
        </w:sdtContent>
      </w:sdt>
    </w:p>
    <w:p w14:paraId="5688104C" w14:textId="77777777" w:rsidR="00DB62B9" w:rsidRPr="00152749" w:rsidRDefault="00DB62B9" w:rsidP="00152749">
      <w:pPr>
        <w:pStyle w:val="Brdtextmedindrag"/>
      </w:pPr>
    </w:p>
    <w:sectPr w:rsidR="00DB62B9" w:rsidRPr="00152749" w:rsidSect="00155500">
      <w:headerReference w:type="even" r:id="rId64"/>
      <w:headerReference w:type="default" r:id="rId65"/>
      <w:footerReference w:type="even" r:id="rId66"/>
      <w:footerReference w:type="default" r:id="rId67"/>
      <w:headerReference w:type="first" r:id="rId68"/>
      <w:footerReference w:type="first" r:id="rId69"/>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C28CE11" w14:textId="77777777" w:rsidR="00655933" w:rsidRDefault="00655933" w:rsidP="00F8009C">
      <w:r>
        <w:separator/>
      </w:r>
    </w:p>
  </w:endnote>
  <w:endnote w:type="continuationSeparator" w:id="0">
    <w:p w14:paraId="375C31F4" w14:textId="77777777" w:rsidR="00655933" w:rsidRDefault="00655933"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1DB7FB" w14:textId="77777777" w:rsidR="00244011" w:rsidRDefault="00244011" w:rsidP="009C2B67">
    <w:pPr>
      <w:pStyle w:val="Brdtext"/>
    </w:pPr>
    <w:r>
      <w:rPr>
        <w:noProof/>
        <w:lang w:eastAsia="sv-SE"/>
      </w:rPr>
      <mc:AlternateContent>
        <mc:Choice Requires="wps">
          <w:drawing>
            <wp:anchor distT="0" distB="0" distL="0" distR="0" simplePos="0" relativeHeight="2516720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45E7D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7yejg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8&#10;ypkVNb3Rk2rRb6iASaSncWFKqEdHOGw/Q0vPPJwHOoxVt9rX8U/1MLIT0bs9uRSMSTo8O89PJ2SR&#10;ZMrH+cU4kZ8dnJ0P+EVBzeKi4J7eLlEqtrcB6SIEHSAxVwBTlTeVMWkT9aKujGdbQS9tMF2RPP5A&#10;Gcuagp+fno1SYAvRvYtsbAyjkmL6dLHwrsC0wp1REWPsN6WJsVTnK7mFlMru8yd0RGlK9RbHHn+4&#10;1VucuzrII2UGi3vnurLgU/WpxQ6UlT8GynSHJ8KP6o5LbJdtJ5Xh/ZdQ7kgWHrq+Ck7eVPR4tyLg&#10;g/DUSPTeNBzwnj7aAJEP/YqzNfhfr51HPOmbrJw11JgFDz83wivOzFdLyr/IJ1FGmDaTs4+kI+aP&#10;Lctji93UV0CKyGkMOZmWEY9mWGoP9TPNkEXMSiZhJeUuOA7LK+zGBc0gqRaLBKLedQJv7aOTMXRk&#10;OUrzqX0W3vX6RRL+HQwtLKYvZNxho2dwiw2SFJPGI88dqz3/1PdJ+v2MioPleJ9Qh0k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Wy+8n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045E7D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FA5209" w14:textId="77777777" w:rsidR="00244011" w:rsidRDefault="00244011" w:rsidP="00EE1584">
    <w:pPr>
      <w:pStyle w:val="Brdtext"/>
    </w:pPr>
    <w:r>
      <w:rPr>
        <w:noProof/>
        <w:lang w:eastAsia="sv-SE"/>
      </w:rPr>
      <mc:AlternateContent>
        <mc:Choice Requires="wps">
          <w:drawing>
            <wp:anchor distT="0" distB="0" distL="0" distR="0" simplePos="0" relativeHeight="251635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978A5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aLB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4cyKmt7oSbXoN1RAHulpXJgS6tERDtvP0NIzD+eBDmPVrfZ1/FM9jOxE9G5PLgVjkg7PzvPTCVkk&#10;mfJxfjFO5GcHZ+cDflFQs7gouKe3S5SK7W1AughBB0jMFcBU5U1lTNpEvagr49lW0EsbTFckjz9Q&#10;xrKm4OenZ6MU2EJ07yIbG8OopJg+XSy8KzCtcGdUxBj7TWliLNX5Sm4hpbL7/AkdUZpSvcWxxx9u&#10;9Rbnrg7ySJnB4t65riz4VH1qsQNl5Y+BMt3hifCjuuMS22WbpHI6vP8Syh3JwkPXV8HJm4oe71YE&#10;fBCeGonem4YD3tNHGyDyoV9xtgb/67XziCd9k5Wzhhqz4OHnRnjFmflqSfkX+STKCNNmcvaRdMT8&#10;sWV5bLGb+gpIETmNISfTMuLRDEvtoX6mGbKIWckkrKTcBcdheYXduKAZJNVikUDUu07grX10MoaO&#10;LEdpPrX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f2iw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8978A5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E9E196" w14:textId="77777777" w:rsidR="00244011" w:rsidRDefault="00244011"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916A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zfKu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5syKmt7oSbXoN1RAHulpXJgS6tERDtvP0NIzD+eBDmPVrfZ1/FM9jOxE9G5PLgVjkg7PzvPTCVkk&#10;mfJxfjFO5GcHZ+cDflFQs7gouKe3S5SK7W1AughBB0jMFcBU5U1lTNpEvagr49lW0EsbTFckjz9Q&#10;xrKm4OenZ6MU2EJ07yIbG8OopJg+XSy8KzCtcGdUxBj7TWliLNX5Sm4hpbL7/AkdUZpSvcWxxx9u&#10;9Rbnrg7ySJnB4t65riz4VH1qsQNl5Y+BMt3hifCjuuMS22WbpDIZ3n8J5Y5k4aHrq+DkTUWPdysC&#10;PghPjUTvTcMB7+mjDRD50K84W4P/9dp5xJO+ycpZQ41Z8PBzI7zizHy1pPyLfBJlhGkzOftIOmL+&#10;2LI8tthNfQWkiJzGkJNpGfFohqX2UD/TDFnErGQSVlLuguOwvMJuXNAMkmqxSCDqXSfw1j46GUNH&#10;lqM0n9pn4V2vXyTh38HQwmL6QsYdNnoGt9ggSTFpPPLcsdrzT32fpN/PqDhYjvcJdZik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U83yr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A916A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5710C7" w14:textId="77777777" w:rsidR="00244011" w:rsidRDefault="00244011" w:rsidP="009C2B67">
    <w:pPr>
      <w:pStyle w:val="Brdtext"/>
    </w:pPr>
    <w:r>
      <w:rPr>
        <w:noProof/>
        <w:lang w:eastAsia="sv-SE"/>
      </w:rPr>
      <mc:AlternateContent>
        <mc:Choice Requires="wps">
          <w:drawing>
            <wp:anchor distT="0" distB="0" distL="0" distR="0" simplePos="0" relativeHeight="2516730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CAFE4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7xSUjwIAAJE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KWdW1PRGj6pFv6YCJpGexoUZoR4c4bD9Ai0983Ae6DBW3Wpfxz/Vw8hORG935FIwJunwZJofT8gi&#10;yZSP87NxIj/bOzsf8KuCmsVFwT29XaJUbG4C0kUIOkBirgCmKq8rY9Im6kVdGs82gl7aYLoiefyB&#10;MpY1BZ8en4xSYAvRvYtsbAyjkmL6dLHwrsC0wq1REWPsd6WJsVTnG7mFlMru8id0RGlK9R7HHr+/&#10;1XucuzrII2UGizvnurLgU/WpxfaUlT8HynSHJ8IP6o5LbJdtksrp8P5LKLckCw9dXwUnryt6vBsR&#10;8F54aiR6bxoOeEcfbYDIh37F2Qr877fOI570TVbOGmrMgodfa+EVZ+abJeWf5ZMoI0ybyckp6Yj5&#10;Q8vy0GLX9SWQInIaQ06mZcSjGZbaQ/1EM2QRs5JJWEm5C47D8hK7cUEzSKrFIoGod53AG/vgZAwd&#10;WY7SfGyfhHe9fpGEfwtDC4vZKxl32OgZ3GKNJMWk8chzx2rPP/V9kn4/o+JgOdwn1H6Szl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7vFJS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8CAFE4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220E5F" w14:textId="77777777" w:rsidR="00244011" w:rsidRDefault="00244011" w:rsidP="00EE1584">
    <w:pPr>
      <w:pStyle w:val="Brdtext"/>
    </w:pPr>
    <w:r>
      <w:rPr>
        <w:noProof/>
        <w:lang w:eastAsia="sv-SE"/>
      </w:rPr>
      <mc:AlternateContent>
        <mc:Choice Requires="wps">
          <w:drawing>
            <wp:anchor distT="0" distB="0" distL="0" distR="0" simplePos="0" relativeHeight="251637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D2BC3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37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M91tjgIAAJE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Pj7n&#10;zIqa3uhZtejXVEAe6WlcmBDqyREO28/Q0jMP54EOY9Wt9nX8Uz2M7ET0dkcuBWOSDk/P8uMTskgy&#10;5eP8cpzIz/bOzgf8oqBmcVFwT2+XKBWbu4B0EYIOkJgrgKnK28qYtIl6UdfGs42glzaYrkgef6CM&#10;ZU3Bz45PRymwhejeRTY2hlFJMX26WHhXYFrh1qiIMfab0sRYqvON3EJKZXf5EzqiNKV6j2OP39/q&#10;Pc5dHeSRMoPFnXNdWfCp+tRie8rKHwNlusMT4Qd1xyW2izZJ5WJ4/wWUW5KFh66vgpO3FT3enQj4&#10;KDw1Er03DQd8oI82QORDv+JsBf7XW+cRT/omK2cNNWbBw8+18Ioz89WS8i/zkygjTJuT03PSEfOH&#10;lsWhxa7rayBF5DSGnEzLiEczLLWH+oVmyDxmJZOwknIXHIflNXbjgmaQVPN5AlHvOoF39snJGDqy&#10;HKX53L4I73r9Ign/HoYWFpNXMu6w0TO4+RpJiknjkeeO1Z5/6vsk/X5GxcFyuE+o/SSd/Q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EM91t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DD2BC3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8A9895" w14:textId="77777777" w:rsidR="00244011" w:rsidRDefault="00244011"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6BE57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YFkWjwIAAJE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hDMranqjpWrRb6iAPNLTuDAl1KMjHLafoaVnHs4DHcaqW+3r+Kd6GNmJ6N2eXArGJB1OzvPTM7JI&#10;MuXj/GKcyM8Ozs4H/KKgZnFRcE9vlygV29uAdBGCDpCYK4CpypvKmLSJelFXxrOtoJc2mK5IHn+g&#10;jGVNwc9PJ6MU2EJ07yIbG8OopJg+XSy8KzCtcGdUxBj7TWliLNX5Sm4hpbL7/AkdUZpSvcWxxx9u&#10;9Rbnrg7ySJnB4t65riz4VH1qsQNl5Y+BMt3hifCjuuMS21WbpHIxvP8Kyh3JwkPXV8HJm4oe71YE&#10;fBCeGonem4YD3tNHGyDyoV9xtgb/67XziCd9k5Wzhhqz4OHnRnjFmflqSfkX+VmUEabN2eQj6Yj5&#10;Y8vq2GI39RWQInIaQ06mZcSjGZbaQ/1EM2QRs5JJWEm5C47D8gq7cUEzSKrFIoGod53AW/voZAwd&#10;WY7SXLZ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TGBZF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B6BE57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1D5225" w14:textId="77777777" w:rsidR="00244011" w:rsidRDefault="00244011" w:rsidP="009C2B67">
    <w:pPr>
      <w:pStyle w:val="Brdtext"/>
    </w:pPr>
    <w:r>
      <w:rPr>
        <w:noProof/>
        <w:lang w:eastAsia="sv-SE"/>
      </w:rPr>
      <mc:AlternateContent>
        <mc:Choice Requires="wps">
          <w:drawing>
            <wp:anchor distT="0" distB="0" distL="0" distR="0" simplePos="0" relativeHeight="2516741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ADCB3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6zoA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BWdW1PRGS9Wi31ABk0hP48KUUI+OcNh+hpaeeTgPdBirbrWv45/qYWQnond7cikYk3R4dp6fTsgi&#10;yZSP84txIj87ODsf8IuCmsVFwT29XaJUbG8D0kUIOkBirgCmKm8qY9Im6kVdGc+2gl7aYLoiefyB&#10;MpY1BT8/PRulwBaiexfZ2BhGJcX06WLhXYFphTujIsbYb0oTY6nOV3ILKZXd50/oiNKU6i2OPf5w&#10;q7c4d3WQR8oMFvfOdWXBp+pTix0oK38MlOkOT4Qf1R2X2K7aJJV8PAhgBeWOdOGha6zg5E1Fr3cr&#10;Aj4IT51ED07TAe/pow0Q+9CvOFuD//XaecSTwMnKWUOdWfDwcyO84sx8tST9i3wSdYRpMzn7SEJi&#10;/tiyOrbYTX0FJImc5pCTaRnxaIal9lA/0RBZxKxkElZS7oLjsLzCbl7QEJJqsUggal4n8NY+OhlD&#10;R5qjNpftk/CuFzCS8u9g6GExfa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E6zoA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AADCB3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8DCE8D" w14:textId="77777777" w:rsidR="00244011" w:rsidRDefault="00244011"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1F2B3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A4x0jwIAAJI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TkCPZjXe6Em0wW1QQB7paayfAvVogQvtZ9PimYdzj8NYdStdHf+oh8COSLs9uQhGOA7PzvPJKSwc&#10;pnycX4wT+dnB2TofvghTk7goqMPbJUrZ9tYHXATQARJzeaOq8qZSKm2iXsSVcmTL8NIqpCvC4w+U&#10;0qQp6PnkbJQCaxPdu8hKxzAiKaZPFwvvCkyrsFMiYpT+JiQYS3W+kptxLvQ+f0JHlESqtzj2+MOt&#10;3uLc1QGPlNnosHeuK21cqj612IGy8sdAmezwIPyo7rgM7bJNUskngwCWptxBF850jeUtv6nwerfM&#10;hwfm0El4cEyHcI+PVAbsm35Fydq4X6+dRzwEDislDTqzoP7nhjlBifqqIf2L/DTqKKTN6dlHCIm4&#10;Y8vy2KI39ZWBJHLMIcvTMuKDGpbSmfoZQ2QRs8LENEfugoZheRW6eYEhxMVikUBoXsvCrX60PIaO&#10;NEdtPrXPzNlewAHKvzNDD7Pp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QOMd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01F2B3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DFF8F1" w14:textId="77777777" w:rsidR="00244011" w:rsidRDefault="00244011"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18FE8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ShJw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tEpzWr06Em0wW1QQB7paayfAvVogQvtZ9OizcO5x2GsupWujn/UQ2AH0bs9uQhGOA7PzvPTCSwc&#10;pnycX4wT+dnB2TofvghTk7goqEPvEqVse+sDLgLoAIm5vFFVeVMplTZRL+JKObJl6LQK6Yrw+AOl&#10;NGkKen56NkqBtYnuXWSlYxiRFNOni4V3BaZV2CkRMUp/ExKMpTpfyc04F3qfP6EjSiLVWxx7/OFW&#10;b3Hu6oBHymx02DvXlTYuVZ+e2IGy8sdAmezwIPyo7rgM7bJNUskngwCWptxBF850D8tbflOhe7fM&#10;hwfm8JLQcEyHcI+PVAbsm35Fydq4X6+dRzwEDislDV5mQf3PDXOCEvVVQ/oX+STqKKTN5OwjhETc&#10;sWV5bNGb+spAEjnmkOVpGfFBDUvpTP2MIbKIWWFimiN3QcOwvArdvMAQ4mKxSCA8XsvCrX60PIaO&#10;NEdtPrXPzNlewAHKvzPDG2bTFzrusNHT28UmQItJ5JHojtW+AXj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lEoSc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518FE8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EA63B1" w14:textId="77777777" w:rsidR="00244011" w:rsidRDefault="00244011" w:rsidP="009C2B67">
    <w:pPr>
      <w:pStyle w:val="Brdtext"/>
    </w:pPr>
    <w:r>
      <w:rPr>
        <w:noProof/>
        <w:lang w:eastAsia="sv-SE"/>
      </w:rPr>
      <mc:AlternateContent>
        <mc:Choice Requires="wps">
          <w:drawing>
            <wp:anchor distT="0" distB="0" distL="0" distR="0" simplePos="0" relativeHeight="2516751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4EC8CA" w14:textId="77777777" w:rsidR="00244011" w:rsidRPr="00756E21" w:rsidRDefault="00244011" w:rsidP="009C2B67">
                          <w:pPr>
                            <w:pStyle w:val="Brdtext"/>
                            <w:jc w:val="right"/>
                          </w:pPr>
                          <w:r>
                            <w:fldChar w:fldCharType="begin"/>
                          </w:r>
                          <w:r>
                            <w:instrText xml:space="preserve"> PAGE   \* MERGEFORMAT </w:instrText>
                          </w:r>
                          <w:r>
                            <w:fldChar w:fldCharType="separate"/>
                          </w:r>
                          <w:r w:rsidR="00E678F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GVCR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Y86sqOmNHlWLfk0FTCI9jQtTQi0c4bD9Ai0983Ae6DBW3Wpfxz/Vw8hORG935FIwJunw5DQ/npBF&#10;kikf5+fjRH62d3Y+4FcFNYuLgnt6u0Sp2NwGpIsQdIDEXAFMVd5UxqRN1Iu6Mp5tBL20wXRF8vgD&#10;ZSxrCn56fDJKgS1E9y6ysTGMSorp08XCuwLTCrdGRYyx35UmxlKdb+QWUiq7y5/QEaUp1Xsce/z+&#10;Vu9x7uogj5QZLO6c68qCT9WnFttTVv4cKNMdngg/qDsusV22SSr52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PGVCR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A4EC8CA" w14:textId="77777777" w:rsidR="00244011" w:rsidRPr="00756E21" w:rsidRDefault="00244011" w:rsidP="009C2B67">
                    <w:pPr>
                      <w:pStyle w:val="Brdtext"/>
                      <w:jc w:val="right"/>
                    </w:pPr>
                    <w:r>
                      <w:fldChar w:fldCharType="begin"/>
                    </w:r>
                    <w:r>
                      <w:instrText xml:space="preserve"> PAGE   \* MERGEFORMAT </w:instrText>
                    </w:r>
                    <w:r>
                      <w:fldChar w:fldCharType="separate"/>
                    </w:r>
                    <w:r w:rsidR="00E678F6">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048E8D" w14:textId="77777777" w:rsidR="00244011" w:rsidRDefault="00244011"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296A14"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hv8okAIAAJIFAAAOAAAAZHJzL2Uyb0RvYy54bWysVFFP2zAQfp+0/2D5faRpg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hDMranqjR9WiX1MBeaSncWFKqIUjHLZfoKVnHs4DHcaqW+3r+Kd6GNmJ6O2OXArGJB2enOaTY7JI&#10;MuXj/HycyM/2zs4H/KqgZnFRcE9vlygVm9uAdBGCDpCYK4CpypvKmLSJelFXxrONoJc2mK5IHn+g&#10;jGVNwU8nJ6MU2EJ07yIbG8OopJg+XSy8KzCtcGtUxBj7XWliLNX5Rm4hpbK7/AkdUZpSvcexx+9v&#10;9R7nrg7ySJnB4s65riz4VH1qsT1l5c+BMt3hifCDuuMS22WbpJKfDQJYQrklXXjoGis4eVPR692K&#10;gA/CUyfRg9N0wHv6aAPEPvQrzlbgf791HvEkcLJy1lBnFjz8WguvODPfLEn/PD+OOsK0OT75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2G/y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2296A14"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DD9299" w14:textId="77777777" w:rsidR="00244011" w:rsidRDefault="00244011"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4D8A27"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WqNFjgIAAJI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Q0&#10;p0SzGjN6Em1wGzSQR3oa66dAPVrgQvvZtBjzcO5xGLtupavjH/0Q2EH0bk8ughGOw/OL/PQMFg5T&#10;Ps4n40R+dnC2zocvwtQkLgrqMLtEKdve+oBCAB0gMZc3qipvKqXSJupFXClHtgyTViGVCI8/UEqT&#10;pqAXp+ejFFib6N5FVjqGEUkxfbrYeNdgWoWdEhGj9DchwVjq85XcjHOh9/kTOqIkUr3FsccfqnqL&#10;c9cHPFJmo8Peua60can7dMUOlJU/BspkhwfhR33HZWiXbZJKPhkEsDTlDrpwprtY3vKbCtO7ZT48&#10;MIebhIHjdQj3+EhlwL7pV5Ssjfv12nnEQ+CwUtLgZhbU/9wwJyhRXzWkP8nPoo5C2pydf4SQiDu2&#10;LI8telNfGUgC6kZ1aRnxQQ1L6Uz9jEdkEbPCxDRH7oKGYXkVuvcCjxAXi0UC4fJaFm71o+UxdKQ5&#10;avOpfWbO9gIOUP6dGe4wm77QcYeNnt4uNgFaTCKPRHes9gPAxU/a7x+p+LIc7xPq8JT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MWqNF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E4D8A27"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EFDA79" w14:textId="77777777" w:rsidR="00244011" w:rsidRDefault="00244011" w:rsidP="009C2B67">
    <w:pPr>
      <w:pStyle w:val="Brdtext"/>
    </w:pPr>
    <w:r>
      <w:rPr>
        <w:noProof/>
        <w:lang w:eastAsia="sv-SE"/>
      </w:rPr>
      <mc:AlternateContent>
        <mc:Choice Requires="wps">
          <w:drawing>
            <wp:anchor distT="0" distB="0" distL="0" distR="0" simplePos="0" relativeHeight="2516761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4C960B" w14:textId="77777777" w:rsidR="00244011" w:rsidRPr="00756E21" w:rsidRDefault="00244011" w:rsidP="009C2B67">
                          <w:pPr>
                            <w:pStyle w:val="Brdtext"/>
                            <w:jc w:val="right"/>
                          </w:pPr>
                          <w:r>
                            <w:fldChar w:fldCharType="begin"/>
                          </w:r>
                          <w:r>
                            <w:instrText xml:space="preserve"> PAGE   \* MERGEFORMAT </w:instrText>
                          </w:r>
                          <w:r>
                            <w:fldChar w:fldCharType="separate"/>
                          </w:r>
                          <w:r w:rsidR="00E678F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D05z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f&#10;TjmzoqY3elQt+g0VMIn0NC7MCLV0hMP2M7T0zMN5oMNYdat9Hf9UDyM7Eb3bk0vBmKTD6Vl+OiGL&#10;JFM+zs/Hifzs4Ox8wC8KahYXBff0dolSsb0NSBch6ACJuQKYqrypjEmbqBd1ZTzbCnppg+mK5PEH&#10;yljWFPzsdDpKgS1E9y6ysTGMSorp08XCuwLTCndGRYyx35QmxlKdr+QWUiq7z5/QEaUp1Vsce/zh&#10;Vm9x7uogj5QZLO6d68qCT9WnFjtQVv4YKNMdngg/qjsusV21SSrj8SCAFZQ70oWHrrGCkzcVvd6t&#10;CPggPHUSPThNB7ynjzZA7EO/4mwN/tdr5xFPAicrZw11ZsHDz43wijPz1ZL0z/NJ1BGmzWT6kYTE&#10;/LFldWyxm/oKSBI5zSEn0zLi0QxL7aF+oiGyiFnJJKyk3AXHYXmF3bygISTVYpFA1LxO4K1dOhlD&#10;R5qjNh/bJ+FdL2Ak5d/B0MNi9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qD05z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B4C960B" w14:textId="77777777" w:rsidR="00244011" w:rsidRPr="00756E21" w:rsidRDefault="00244011" w:rsidP="009C2B67">
                    <w:pPr>
                      <w:pStyle w:val="Brdtext"/>
                      <w:jc w:val="right"/>
                    </w:pPr>
                    <w:r>
                      <w:fldChar w:fldCharType="begin"/>
                    </w:r>
                    <w:r>
                      <w:instrText xml:space="preserve"> PAGE   \* MERGEFORMAT </w:instrText>
                    </w:r>
                    <w:r>
                      <w:fldChar w:fldCharType="separate"/>
                    </w:r>
                    <w:r w:rsidR="00E678F6">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56C406" w14:textId="77777777" w:rsidR="00244011" w:rsidRDefault="00244011"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3EE3BF"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1Qj8kAIAAJIFAAAOAAAAZHJzL2Uyb0RvYy54bWysVMFu2zAMvQ/YPwi6r46TNl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0np2SR&#10;ZMrH+fk4kZ8dnJ0P+EVBzeKi4J7eLlEqtrcB6SIEHSAxVwBTlTeVMWkT9aKujGdbQS9tMF2RPP5A&#10;Gcuagk8nZ6MU2EJ07yIbG8OopJg+XSy8KzCtcGdUxBj7TWliLNX5Sm4hpbL7/AkdUZpSvcWxxx9u&#10;9Rbnrg7ySJnB4t65riz4VH1qsQNl5Y+BMt3hifCjuuMS21WbpDKeDAJYQbkjXXjoGis4eVPR692K&#10;gA/CUyfRg9N0wHv6aAPEPvQrztbgf712HvEkcLJy1lBnFjz83AivODNfLUn/PD+NOsK0OT37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rVCP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83EE3BF"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9256B0" w14:textId="77777777" w:rsidR="00244011" w:rsidRDefault="00244011"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991E18"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rmYD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x0&#10;wpkVNb3Rk2rRb6iAPNLTuDAl1KMjHLafoaVnHs4DHcaqW+3r+Kd6GNmJ6N2eXArGJB2eneenE7JI&#10;MuXj/GKcyM8Ozs4H/KKgZnFRcE9vlygV29uAdBGCDpCYK4CpypvKmLSJelFXxrOtoJc2mK5IHn+g&#10;jGVNwc9Pz0YpsIXo3kU2NoZRSTF9ulh4V2Ba4c6oiDH2m9LEWKrzldxCSmX3+RM6ojSleotjjz/c&#10;6i3OXR3kkTKDxb1zXVnwqfrUYgfKyh8DZbrDE+FHdccltss2SWU8GQSwhHJHuvDQNVZw8qai17sV&#10;AR+Ep06iB6fpgPf00QaIfehXnK3B/3rtPOJJ4GTlrKHOLHj4uRFecWa+WpL+RT6JOsK0mZx9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quZg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A991E18"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F00AF8" w14:textId="77777777" w:rsidR="00244011" w:rsidRDefault="00244011" w:rsidP="009C2B67">
    <w:pPr>
      <w:pStyle w:val="Brdtext"/>
    </w:pPr>
    <w:r>
      <w:rPr>
        <w:noProof/>
        <w:lang w:eastAsia="sv-SE"/>
      </w:rPr>
      <mc:AlternateContent>
        <mc:Choice Requires="wps">
          <w:drawing>
            <wp:anchor distT="0" distB="0" distL="0" distR="0" simplePos="0" relativeHeight="2516771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603390" w14:textId="77777777" w:rsidR="00244011" w:rsidRPr="00756E21" w:rsidRDefault="00244011" w:rsidP="009C2B67">
                          <w:pPr>
                            <w:pStyle w:val="Brdtext"/>
                            <w:jc w:val="right"/>
                          </w:pPr>
                          <w:r>
                            <w:fldChar w:fldCharType="begin"/>
                          </w:r>
                          <w:r>
                            <w:instrText xml:space="preserve"> PAGE   \* MERGEFORMAT </w:instrText>
                          </w:r>
                          <w:r>
                            <w:fldChar w:fldCharType="separate"/>
                          </w:r>
                          <w:r w:rsidR="00E678F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pV0/kA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Bid0qxGjx5FG9waBUwiPY31U6AWFrjQfjEt2jycexzGqlvp6vhHPQR2EL3dkYtghOPw5DQ/nsDC&#10;YcrH+fk4kZ/tna3z4aswNYmLgjr0LlHKNrc+4CKADpCYyxtVlTeVUmkT9SKulCMbhk6rkK4Ijz9Q&#10;SpOmoKfHJ6MUWJvo3kVWOoYRSTF9ulh4V2Baha0SEaP0dyHBWKrzjdyMc6F3+RM6oiRSvcexx+9v&#10;9R7nrg54pMxGh51zXWnjUvXpie0pK38OlMkOD8IP6o7L0C7bJJXx2SCApSm30IUz3cPylt9U6N4t&#10;8+GBObwkNBzTIdzjI5UB+6ZfUbIy7vdb5xEPgcNKSYOXWVD/a82coER905D+eT6JOgppMzk5g5CI&#10;O7QsDy16XV8ZSCLHHLI8LSM+qGEpnamfMETmMStMTHPkLmgYllehmxcYQlzM5wmEx2tZuNULy2Po&#10;SHPU5mP7xJztBRyg/DszvGE2faXjDhs9vZ2vA7SYRB6J7ljtG4CHn7TfD6k4WQ73CbUfpb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6pV0/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7603390" w14:textId="77777777" w:rsidR="00244011" w:rsidRPr="00756E21" w:rsidRDefault="00244011" w:rsidP="009C2B67">
                    <w:pPr>
                      <w:pStyle w:val="Brdtext"/>
                      <w:jc w:val="right"/>
                    </w:pPr>
                    <w:r>
                      <w:fldChar w:fldCharType="begin"/>
                    </w:r>
                    <w:r>
                      <w:instrText xml:space="preserve"> PAGE   \* MERGEFORMAT </w:instrText>
                    </w:r>
                    <w:r>
                      <w:fldChar w:fldCharType="separate"/>
                    </w:r>
                    <w:r w:rsidR="00E678F6">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34EC13"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2CEEB5"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OvKGkAIAAJIFAAAOAAAAZHJzL2Uyb0RvYy54bWysVFFP2zAQfp+0/2D5faRpg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nxy&#10;zpkVNb3Rk2rRr6mAPNLTuDAl1KMjHLZfoKVnHs4DHcaqW+3r+Kd6GNmJ6O2OXArGJB2enOaTY7JI&#10;MuXj/HycyM/2zs4H/KqgZnFRcE9vlygVm9uAdBGCDpCYK4CpypvKmLSJelFXxrONoJc2mK5IHn+g&#10;jGVNwU8nJ6MU2EJ07yIbG8OopJg+XSy8KzCtcGtUxBj7XWliLNX5Rm4hpbK7/AkdUZpSvcexx+9v&#10;9R7nrg7ySJnB4s65riz4VH1qsT1l5c+BMt3hifCDuuMS20WbpDI+GwSwgHJLuvDQNVZw8qai17sV&#10;AR+Ep06iB6fpgPf00QaIfehXnK3A/37rPOJJ4GTlrKHOLHj4tRZecWa+WZL+eX4cdYRpc3zymYTE&#10;/KFlcWix6/oKSBI5zSEn0zLi0QxL7aF+piEyj1nJJKyk3AXHYXmF3bygISTVfJ5A1LxO4K19dDKG&#10;jjRHbT61z8K7XsBIyr+DoYfF9JWOO2z0DG6+RtJiEnkkumO1fwBq/KT9fkjFyXK4T6j9KJ29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g68o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E2CEEB5"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00A7EE"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D6AFCD"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jCfNkAIAAJIFAAAOAAAAZHJzL2Uyb0RvYy54bWysVE1v2zAMvQ/YfxB0Xx0n/ViDOkXWosOA&#10;oi3WDj0rspQYk0VNYmJnv76UbCdZ10uHXWxJfCTFp0deXLa1YRvlQwW24PnRiDNlJZSVXRb8x9PN&#10;p8+cBRS2FAasKvhWBX45+/jhonFTNYYVmFJ5RkFsmDau4CtEN82yIFeqFuEInLJk1OBrgbT1y6z0&#10;oqHotcnGo9Fp1oAvnQepQqDT687IZym+1krivdZBITMFp7th+vr0XcRvNrsQ06UXblXJ/hriH25R&#10;i8pS0l2oa4GCrX31V6i6kh4CaDySUGegdSVVqoGqyUevqnlcCadSLUROcDuawv8LK+82D55VZcEn&#10;Z5xZUdMbPakW/ZoKyCM9jQtTQj06wmH7BVp65uE80GGsutW+jn+qh5GdiN7uyKVgTNLhyWk+OSaL&#10;JFM+zs/Hifxs7+x8wK8KahYXBff0dolSsbkNSBch6ACJuQKYqrypjEmbqBd1ZTzbCHppg+mK5PEH&#10;yljWFPx0cjJKgS1E9y6ysTGMSorp08XCuwLTCrdGRYyx35UmxlKdb+QWUiq7y5/QEaUp1Xsce/z+&#10;Vu9x7uogj5QZLO6c68qCT9WnFttTVv4cKNMdngg/qDsusV20SSrj80EACyi3pAsPXWMFJ28qer1b&#10;EfBBeOokenCaDnhPH22A2Id+xdkK/O+3ziOeBE5WzhrqzIKHX2vhFWfmmyXpn+fHUUeYNscnZyQk&#10;5g8ti0OLXddXQJLIaQ45mZYRj2ZYag/1Mw2RecxKJmEl5S44Dssr7OYFDSGp5vMEouZ1Am/to5Mx&#10;dKQ5avOpfRbe9QJGUv4dDD0spq903GGjZ3DzNZIWk8gj0R2r/QNQ4yft90MqTpbDfULtR+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MJ8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1D6AFCD"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164C30" w14:textId="77777777" w:rsidR="00244011" w:rsidRDefault="00244011" w:rsidP="009C2B67">
    <w:pPr>
      <w:pStyle w:val="Brdtext"/>
    </w:pPr>
    <w:r>
      <w:rPr>
        <w:noProof/>
        <w:lang w:eastAsia="sv-SE"/>
      </w:rPr>
      <mc:AlternateContent>
        <mc:Choice Requires="wps">
          <w:drawing>
            <wp:anchor distT="0" distB="0" distL="0" distR="0" simplePos="0" relativeHeight="2516782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DEFADE" w14:textId="77777777" w:rsidR="00244011" w:rsidRPr="00756E21" w:rsidRDefault="00244011" w:rsidP="009C2B67">
                          <w:pPr>
                            <w:pStyle w:val="Brdtext"/>
                            <w:jc w:val="right"/>
                          </w:pPr>
                          <w:r>
                            <w:fldChar w:fldCharType="begin"/>
                          </w:r>
                          <w:r>
                            <w:instrText xml:space="preserve"> PAGE   \* MERGEFORMAT </w:instrText>
                          </w:r>
                          <w:r>
                            <w:fldChar w:fldCharType="separate"/>
                          </w:r>
                          <w:r w:rsidR="00E678F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flQf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k&#10;p0SzGjN6Em1wGzQwifQ01k+BerTAhfazaTHm4dzjMHbdSlfHP/ohsIPo3Z5cBCMch2fn+ekEFg5T&#10;Ps4vxon87OBsnQ9fhKlJXBTUYXaJUra99QGFADpAYi5vVFXeVEqlTdSLuFKObBkmrUIqER5/oJQm&#10;TUHPT89GKbA20b2LrHQMI5Ji+nSx8a7BtAo7JSJG6W9CgrHU5yu5GedC7/MndERJpHqLY48/VPUW&#10;564PeKTMRoe9c11p41L36YodKCt/DJTJDg/Cj/qOy9Au2ySV0/EggKUpd9CFM93F8pbfVJjeLfPh&#10;gTncJAwcr0O4x0cqA/ZNv6Jkbdyv184jHgKHlZIGN7Og/ueGOUGJ+qoh/Yt8EnUU0mZy9hFCIu7Y&#10;sjy26E19ZSAJqBvVpWXEBzUspTP1Mx6RRcwKE9McuQsahuVV6N4LPEJcLBYJhMtrWbjVj5bH0JHm&#10;qM2n9pk52ws4QPl3ZrjDbPpCxx02enq72ARoMYk8Et2x2g8AFz9pv3+k4styvE+ow1M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M35UH4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9DEFADE" w14:textId="77777777" w:rsidR="00244011" w:rsidRPr="00756E21" w:rsidRDefault="00244011" w:rsidP="009C2B67">
                    <w:pPr>
                      <w:pStyle w:val="Brdtext"/>
                      <w:jc w:val="right"/>
                    </w:pPr>
                    <w:r>
                      <w:fldChar w:fldCharType="begin"/>
                    </w:r>
                    <w:r>
                      <w:instrText xml:space="preserve"> PAGE   \* MERGEFORMAT </w:instrText>
                    </w:r>
                    <w:r>
                      <w:fldChar w:fldCharType="separate"/>
                    </w:r>
                    <w:r w:rsidR="00E678F6">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B41734"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7AFF5C"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pBKQkAIAAJI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x5xZUdMbPaoW/YYKyCM9jQszQi0d4bD9DC0983Ae6DBW3Wpfxz/Vw8hORO/25FIwJunw9CyfTMki&#10;yZSP8/NxIj87ODsf8IuCmsVFwT29XaJUbG8D0kUIOkBirgCmKm8qY9Im6kVdGc+2gl7aYLoiefyB&#10;MpY1BT+bnI5SYAvRvYtsbAyjkmL6dLHwrsC0wp1REWPsN6WJsVTnK7mFlMru8yd0RGlK9RbHHn+4&#10;1VucuzrII2UGi3vnurLgU/WpxQ6UlT8GynSHJ8KP6o5LbFdtkspkMghgBeWOdOGha6zg5E1Fr3cr&#10;Aj4IT51ED07TAe/pow0Q+9CvOFuD//XaecSTwMnKWUOdWfDwcyO84sx8tST983wadYRpMz3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OkEp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97AFF5C"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C8E7D0" w14:textId="77777777" w:rsidR="00244011" w:rsidRDefault="00244011"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49EFAC"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33xvjw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C&#10;9FhR0xs9qRb9hgrIIz2NC1NCPTrCYfsZWnrm4TzQYay61b6Of6qHkZ0i7fbkUjAm6fDsPD+NOSSZ&#10;8nF+MU7kZwdn5wN+UVCzuCi4p7dLlIrtbUC6CEEHSMwVwFTlTWVM2kS9qCvj2VbQSxtMVySPP1DG&#10;sqbg56dnoxTYQnTvIhsbw6ikmD5dLLwrMK1wZ1TEGPtNaWIs1flKbiGlsvv8CR1RmlK9xbHHH271&#10;FueuDvJImcHi3rmuLPhUfWqxA2Xlj4Ey3eGJ8KO64xLbZZukcjoZBLCEcke68NA1VnDypqLXuxUB&#10;H4SnTqIHp+mA9/TRBoh96FecrcH/eu084kngZOWsoc4sePi5EV5xZr5akv5FPok6wrSZnH0kITF/&#10;bFkeW+ymvgKSRE5zyMm0jHg0w1J7qJ9piCxiVjIJKyl3wXFYXmE3L2gISbVYJBA1rxN4ax+djKEj&#10;zVGbT+2z8K4XMJLy72DoYTF9oeMOGz2DW2yQtJhEHonuWO0fgBo/ab8fUnGyHO8T6jBK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o998b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F49EFAC"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3D07EF" w14:textId="77777777" w:rsidR="00244011" w:rsidRDefault="00244011" w:rsidP="009C2B67">
    <w:pPr>
      <w:pStyle w:val="Brdtext"/>
    </w:pPr>
    <w:r>
      <w:rPr>
        <w:noProof/>
        <w:lang w:eastAsia="sv-SE"/>
      </w:rPr>
      <mc:AlternateContent>
        <mc:Choice Requires="wps">
          <w:drawing>
            <wp:anchor distT="0" distB="0" distL="0" distR="0" simplePos="0" relativeHeight="2516792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555552" w14:textId="77777777" w:rsidR="00244011" w:rsidRPr="00756E21" w:rsidRDefault="00244011" w:rsidP="009C2B67">
                          <w:pPr>
                            <w:pStyle w:val="Brdtext"/>
                            <w:jc w:val="right"/>
                          </w:pPr>
                          <w:r>
                            <w:fldChar w:fldCharType="begin"/>
                          </w:r>
                          <w:r>
                            <w:instrText xml:space="preserve"> PAGE   \* MERGEFORMAT </w:instrText>
                          </w:r>
                          <w:r>
                            <w:fldChar w:fldCharType="separate"/>
                          </w:r>
                          <w:r w:rsidR="00E678F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ZZne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CWdW1PRGj6pFv6YCJpGexoUpoRaOcNh+gZaeeTgPdBirbrWv45/qYWQnorc7cikYk3R4cpofT8gi&#10;yZSP8/NxIj/bOzsf8KuCmsVFwT29XaJUbG4D0kUIOkBirgCmKm8qY9Im6kVdGc82gl7aYLoiefyB&#10;MpY1BT89PhmlwBaiexfZ2BhGJcX06WLhXYFphVujIsbY70oTY6nON3ILKZXd5U/oiNKU6j2OPX5/&#10;q/c4d3WQR8oMFnfOdWXBp+pTi+0pK38OlOkOT4Qf1B2X2C7bJJXjs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YZZn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2555552" w14:textId="77777777" w:rsidR="00244011" w:rsidRPr="00756E21" w:rsidRDefault="00244011" w:rsidP="009C2B67">
                    <w:pPr>
                      <w:pStyle w:val="Brdtext"/>
                      <w:jc w:val="right"/>
                    </w:pPr>
                    <w:r>
                      <w:fldChar w:fldCharType="begin"/>
                    </w:r>
                    <w:r>
                      <w:instrText xml:space="preserve"> PAGE   \* MERGEFORMAT </w:instrText>
                    </w:r>
                    <w:r>
                      <w:fldChar w:fldCharType="separate"/>
                    </w:r>
                    <w:r w:rsidR="00E678F6">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1FB2D6" w14:textId="77777777" w:rsidR="00244011" w:rsidRDefault="00244011" w:rsidP="00EE1584">
    <w:pPr>
      <w:pStyle w:val="Brdtext"/>
    </w:pPr>
    <w:r>
      <w:rPr>
        <w:noProof/>
        <w:lang w:eastAsia="sv-SE"/>
      </w:rPr>
      <mc:AlternateContent>
        <mc:Choice Requires="wps">
          <w:drawing>
            <wp:anchor distT="0" distB="0" distL="0" distR="0" simplePos="0" relativeHeight="251649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A96AFA"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jZn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KWdW1PRGj6pFv6YC8khP48KMUA+OcNh+gZaeeTgPdBirbrWv45/qYWQnorc7cikYk3Q4PcmPJ2SR&#10;ZMrH+dk4kZ/tnZ0P+FVBzeKi4J7eLlEqNjcB6SIEHSAxVwBTldeVMWkT9aIujWcbQS9tMF2RPP5A&#10;Gcuagp8cT0cpsIXo3kU2NoZRSTF9ulh4V2Ba4daoiDH2u9LEWKrzjdxCSmV3+RM6ojSleo9jj9/f&#10;6j3OXR3kkTKDxZ1zXVnwqfrUYnvKyp8DZbrDE+EHdccltss2SeX4dBDAEsot6cJD11jByeuKXu9G&#10;BLwXnjqJHpymA97RRxsg9qFfcbYC//ut84gngZOVs4Y6s+Dh11p4xZn5Zkn6Z/kk6gjTZjL9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r6Nm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9A96AFA"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74AB82" w14:textId="77777777" w:rsidR="00244011" w:rsidRDefault="00244011"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58481E"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2hkAIAAJIFAAAOAAAAZHJzL2Uyb0RvYy54bWysVMFu2zAMvQ/YPwi6r46Tt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jizoqY3elQt+g0VkEd6GhfmhHpwhMP2M7T0zMN5oMNYdat9Hf9UDyM7Eb3bk0vBmKTD07N8MiWL&#10;JFM+zmfjRH52cHY+4BcFNYuLgnt6u0Sp2N4EpIsQdIDEXAFMVV5XxqRN1Iu6NJ5tBb20wXRF8vgD&#10;ZSxrCn42OR2lwBaiexfZ2BhGJcX06WLhXYFphTujIsbYb0oTY6nOV3ILKZXd50/oiNKU6i2OPf5w&#10;q7c4d3WQR8oMFvfOdWXBp+pTix0oK38MlOkOT4Qf1R2X2K7aJJXJbBDACsod6cJD11jByeuKXu9G&#10;BLwXnjqJHpymA97RRxsg9qFfcbYG/+u184gngZOVs4Y6s+Dh50Z4xZn5akn6s3wadYRpMz39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b9Pa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A58481E" w14:textId="77777777" w:rsidR="00244011" w:rsidRPr="00756E21" w:rsidRDefault="00244011" w:rsidP="00A118D8">
                    <w:pPr>
                      <w:pStyle w:val="Brdtext"/>
                      <w:jc w:val="right"/>
                    </w:pPr>
                    <w:r>
                      <w:fldChar w:fldCharType="begin"/>
                    </w:r>
                    <w:r>
                      <w:instrText xml:space="preserve"> PAGE   \* MERGEFORMAT </w:instrText>
                    </w:r>
                    <w:r>
                      <w:fldChar w:fldCharType="separate"/>
                    </w:r>
                    <w:r w:rsidR="00E678F6">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1F2396" w14:textId="77777777" w:rsidR="00244011" w:rsidRDefault="00244011" w:rsidP="009C2B67">
    <w:pPr>
      <w:pStyle w:val="Brdtext"/>
    </w:pPr>
    <w:r>
      <w:rPr>
        <w:noProof/>
        <w:lang w:eastAsia="sv-SE"/>
      </w:rPr>
      <mc:AlternateContent>
        <mc:Choice Requires="wps">
          <w:drawing>
            <wp:anchor distT="0" distB="0" distL="0" distR="0" simplePos="0" relativeHeight="2516802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1CD31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KI4gjw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86sqOmNHlWLfk0FTCI9jQtTQi0c4bD9Ai0983Ae6DBW3Wpfxz/Vw8hORG935FIwJunw5DQ/npBF&#10;kikf5+fjRH62d3Y+4FcFNYuLgnt6u0Sp2NwGpIsQdIDEXAFMVd5UxqRN1Iu6Mp5tBL20wXRF8vgD&#10;ZSxrCn56fDJKgS1E9y6ysTGMSorp08XCuwLTCrdGRYyx35UmxlKdb+QWUiq7y5/QEaUp1Xsce/z+&#10;Vu9x7uogj5QZLO6c68qCT9WnFttTVv4cKNMdngg/qDsusV22nVTGgwCWUG5JFx66xgpO3lT0erci&#10;4IPw1En04DQd8J4+2gCxD/2KsxX432+dRzwJnKycNdSZBQ+/1sIrzsw3S9I/zydRR5g2k5MzEhLz&#10;h5blocWu6ysgSeQ0h5xMy4hHMyy1h/qJhsg8ZiWTsJJyFxyH5RV284KGkFTzeQJR8zqBt3bhZAwd&#10;aY7afGyfhHe9gJGUfwdDD4vpKx132OgZ3HyNpMUk8kh0x2r/ANT4Sfv9kIqT5XCfUPtROns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N4ojiC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61CD31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5DBD31" w14:textId="77777777" w:rsidR="00244011" w:rsidRDefault="00244011"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81437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mEGJ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TCSwc&#10;pnycX4wT+dnB2TofvghTk7goqEPvEqVse+sDLgLoAIm5vFFVeVMplTZRL+JKObJl6LQK6Yrw+AOl&#10;NGkKen56NkqBtYnuXWSlYxiRFNOni4V3BaZV2CkRMUp/ExKMpTpfyc04F3qfP6EjSiLVWxx7/OFW&#10;b3Hu6oBHymx02DvXlTYuVZ+e2IGy8sdAmezwIPyo7rgM7bLtpHI6CGBpyh104Uz3sLzlNxW6d8t8&#10;eGAOLwkNx3QI9/hIZcC+6VeUrI379dp5xEPgsFLS4GUW1P/cMCcoUV81pH+RT6KOQtpMzj5CSMQd&#10;W5bHFr2prwwkkWMOWZ6WER/UsJTO1M8YIouYFSamOXIXNAzLq9DNCwwhLhaLBMLjtSzc6kfLY+hI&#10;c9TmU/vMnO0FHKD8OzO8YTZ9oeMOGz29XWwCtJhEHonuWO0bgIe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hBi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D81437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945DE5" w14:textId="77777777" w:rsidR="00244011" w:rsidRDefault="00244011"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04082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iaZQjw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u2k8pkEMAKyh3pwkPXWMHJm4pe71YE&#10;fBCeOokenKYD3tNHGyD2oV9xtgb/67XziCeBk5Wzhjqz4OHnRnjFmflqSfrn+STqCNNmcvaRhMT8&#10;sWV1bLGb+gpIEjnNISfTMuLRDEvtoX6iIbKIWckkrKTcBcdheYXdvKAhJNVikUDUvE7grV06GUNH&#10;mqM2H9sn4V0vYCTl38HQw2L2QscdNnoGt9ggaTGJPBLdsdo/ADV+0n4/pOJkOd4n1GGU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TommU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104082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673307B" w14:textId="77777777" w:rsidR="00655933" w:rsidRDefault="00655933" w:rsidP="006923D1">
      <w:pPr>
        <w:pStyle w:val="Sidfot"/>
      </w:pPr>
    </w:p>
  </w:footnote>
  <w:footnote w:type="continuationSeparator" w:id="0">
    <w:p w14:paraId="7D7795C6" w14:textId="77777777" w:rsidR="00655933" w:rsidRPr="006923D1" w:rsidRDefault="00655933" w:rsidP="006923D1">
      <w:pPr>
        <w:pStyle w:val="Sidfot"/>
      </w:pPr>
    </w:p>
  </w:footnote>
  <w:footnote w:type="continuationNotice" w:id="1">
    <w:p w14:paraId="43BABD39" w14:textId="77777777" w:rsidR="00655933" w:rsidRDefault="00655933" w:rsidP="006923D1">
      <w:pPr>
        <w:pStyle w:val="RKbas"/>
      </w:pPr>
    </w:p>
  </w:footnote>
  <w:footnote w:id="2">
    <w:p w14:paraId="58182C4E" w14:textId="77777777" w:rsidR="00386CD0" w:rsidRDefault="00E678F6" w:rsidP="00386CD0">
      <w:pPr>
        <w:pStyle w:val="Fotnotstext"/>
      </w:pPr>
      <w:r>
        <w:rPr>
          <w:rStyle w:val="Fotnotsreferens"/>
        </w:rPr>
        <w:footnoteRef/>
      </w:r>
      <w:r>
        <w:t xml:space="preserve"> Senaste lydelse </w:t>
      </w:r>
      <w:r w:rsidRPr="00BA23A7">
        <w:t>2019:924</w:t>
      </w:r>
      <w:r>
        <w:t>. Ändringen innebär att tredje stycket tas bort.</w:t>
      </w:r>
    </w:p>
  </w:footnote>
  <w:footnote w:id="3">
    <w:p w14:paraId="1F5C3CCC" w14:textId="77777777" w:rsidR="00100C48" w:rsidRDefault="00E678F6" w:rsidP="00100C48">
      <w:pPr>
        <w:pStyle w:val="Fotnotstext"/>
      </w:pPr>
      <w:r>
        <w:rPr>
          <w:rStyle w:val="Fotnotsreferens"/>
        </w:rPr>
        <w:footnoteRef/>
      </w:r>
      <w:r>
        <w:t xml:space="preserve"> Senaste lydelse </w:t>
      </w:r>
      <w:r w:rsidRPr="00BA23A7">
        <w:t>2019:924</w:t>
      </w:r>
      <w:r>
        <w:t>. Ändringen innebär att tredje stycket tas bort.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579CBA" w14:textId="77777777" w:rsidR="00244011" w:rsidRDefault="00244011"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983D0D" w14:textId="49324B67" w:rsidR="00244011" w:rsidRPr="00756E21" w:rsidRDefault="00D54DD4"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1D983D0D" w14:textId="49324B67" w:rsidR="00244011" w:rsidRPr="00756E21" w:rsidRDefault="00D54DD4"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C47D0A" w14:textId="77777777" w:rsidR="00244011" w:rsidRDefault="00244011" w:rsidP="00EE1584">
    <w:pPr>
      <w:pStyle w:val="Brdtext"/>
    </w:pPr>
    <w:r>
      <w:rPr>
        <w:noProof/>
        <w:lang w:eastAsia="sv-SE"/>
      </w:rPr>
      <mc:AlternateContent>
        <mc:Choice Requires="wps">
          <w:drawing>
            <wp:anchor distT="0" distB="0" distL="0" distR="0" simplePos="0" relativeHeight="2516628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6D13E3" w14:textId="6E1A2FAE" w:rsidR="00244011" w:rsidRPr="00756E21" w:rsidRDefault="00D54DD4"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D6D13E3" w14:textId="6E1A2FAE" w:rsidR="00244011" w:rsidRPr="00756E21" w:rsidRDefault="00D54DD4"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27D4D2"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BB3198" w14:textId="77777777" w:rsidR="00244011" w:rsidRDefault="00244011"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C0A920" w14:textId="119EADB1" w:rsidR="00244011" w:rsidRPr="00756E21" w:rsidRDefault="00D54DD4" w:rsidP="00664D04">
                          <w:pPr>
                            <w:pStyle w:val="Brdtext"/>
                            <w:jc w:val="left"/>
                          </w:pPr>
                          <w:sdt>
                            <w:sdtPr>
                              <w:alias w:val="NummerEtikett"/>
                              <w:tag w:val="NummerEtikett"/>
                              <w:id w:val="-1672937224"/>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839960855"/>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64C0A920" w14:textId="119EADB1" w:rsidR="00244011" w:rsidRPr="00756E21" w:rsidRDefault="00D54DD4" w:rsidP="00664D04">
                    <w:pPr>
                      <w:pStyle w:val="Brdtext"/>
                      <w:jc w:val="left"/>
                    </w:pPr>
                    <w:sdt>
                      <w:sdtPr>
                        <w:alias w:val="NummerEtikett"/>
                        <w:tag w:val="NummerEtikett"/>
                        <w:id w:val="-1672937224"/>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839960855"/>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A3EA8E" w14:textId="77777777" w:rsidR="00244011" w:rsidRDefault="00244011" w:rsidP="00EE1584">
    <w:pPr>
      <w:pStyle w:val="Brdtext"/>
    </w:pPr>
    <w:r>
      <w:rPr>
        <w:noProof/>
        <w:lang w:eastAsia="sv-SE"/>
      </w:rPr>
      <mc:AlternateContent>
        <mc:Choice Requires="wps">
          <w:drawing>
            <wp:anchor distT="0" distB="0" distL="0" distR="0" simplePos="0" relativeHeight="2516638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2EF01B" w14:textId="515548A3" w:rsidR="00244011" w:rsidRPr="00756E21" w:rsidRDefault="00D54DD4" w:rsidP="00A118D8">
                          <w:pPr>
                            <w:pStyle w:val="Brdtext"/>
                            <w:jc w:val="left"/>
                          </w:pPr>
                          <w:sdt>
                            <w:sdtPr>
                              <w:alias w:val="NummerEtikett"/>
                              <w:tag w:val="NummerEtikett"/>
                              <w:id w:val="652796880"/>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56045936"/>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E2EF01B" w14:textId="515548A3" w:rsidR="00244011" w:rsidRPr="00756E21" w:rsidRDefault="00D54DD4" w:rsidP="00A118D8">
                    <w:pPr>
                      <w:pStyle w:val="Brdtext"/>
                      <w:jc w:val="left"/>
                    </w:pPr>
                    <w:sdt>
                      <w:sdtPr>
                        <w:alias w:val="NummerEtikett"/>
                        <w:tag w:val="NummerEtikett"/>
                        <w:id w:val="652796880"/>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56045936"/>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38492D"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3CC778"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B6FE1B" w14:textId="4DE6DBD0" w:rsidR="00244011" w:rsidRPr="00756E21" w:rsidRDefault="00D54DD4" w:rsidP="00664D04">
                          <w:pPr>
                            <w:pStyle w:val="Brdtext"/>
                            <w:jc w:val="left"/>
                          </w:pPr>
                          <w:sdt>
                            <w:sdtPr>
                              <w:alias w:val="NummerEtikett"/>
                              <w:tag w:val="NummerEtikett"/>
                              <w:id w:val="-1132630215"/>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950441664"/>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43B6FE1B" w14:textId="4DE6DBD0" w:rsidR="00244011" w:rsidRPr="00756E21" w:rsidRDefault="00D54DD4" w:rsidP="00664D04">
                    <w:pPr>
                      <w:pStyle w:val="Brdtext"/>
                      <w:jc w:val="left"/>
                    </w:pPr>
                    <w:sdt>
                      <w:sdtPr>
                        <w:alias w:val="NummerEtikett"/>
                        <w:tag w:val="NummerEtikett"/>
                        <w:id w:val="-1132630215"/>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950441664"/>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803BFA" w14:textId="77777777" w:rsidR="00244011" w:rsidRDefault="00244011"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57DA64" w14:textId="2E204569" w:rsidR="00244011" w:rsidRPr="00756E21" w:rsidRDefault="00D54DD4" w:rsidP="00A118D8">
                          <w:pPr>
                            <w:pStyle w:val="Brdtext"/>
                            <w:jc w:val="left"/>
                          </w:pPr>
                          <w:sdt>
                            <w:sdtPr>
                              <w:alias w:val="NummerEtikett"/>
                              <w:tag w:val="NummerEtikett"/>
                              <w:id w:val="1422071974"/>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202870387"/>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2957DA64" w14:textId="2E204569" w:rsidR="00244011" w:rsidRPr="00756E21" w:rsidRDefault="00D54DD4" w:rsidP="00A118D8">
                    <w:pPr>
                      <w:pStyle w:val="Brdtext"/>
                      <w:jc w:val="left"/>
                    </w:pPr>
                    <w:sdt>
                      <w:sdtPr>
                        <w:alias w:val="NummerEtikett"/>
                        <w:tag w:val="NummerEtikett"/>
                        <w:id w:val="1422071974"/>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202870387"/>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F725E4"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23AD90"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F92E94" w14:textId="1BE90A3F" w:rsidR="00244011" w:rsidRDefault="00D54DD4" w:rsidP="00664D04">
                          <w:pPr>
                            <w:pStyle w:val="Brdtext"/>
                            <w:jc w:val="left"/>
                          </w:pPr>
                          <w:sdt>
                            <w:sdtPr>
                              <w:alias w:val="NummerEtikett"/>
                              <w:tag w:val="NummerEtikett"/>
                              <w:id w:val="-1393027542"/>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764140187"/>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475F5F0F" w14:textId="5E6DFC7E" w:rsidR="00C7375F" w:rsidRPr="00C7375F" w:rsidRDefault="00D54DD4"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E678F6">
                                <w:t>Bilaga</w:t>
                              </w:r>
                            </w:sdtContent>
                          </w:sdt>
                          <w:r w:rsidR="00E678F6">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E678F6">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IOb1A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34F92E94" w14:textId="1BE90A3F" w:rsidR="00244011" w:rsidRDefault="00D54DD4" w:rsidP="00664D04">
                    <w:pPr>
                      <w:pStyle w:val="Brdtext"/>
                      <w:jc w:val="left"/>
                    </w:pPr>
                    <w:sdt>
                      <w:sdtPr>
                        <w:alias w:val="NummerEtikett"/>
                        <w:tag w:val="NummerEtikett"/>
                        <w:id w:val="-1393027542"/>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764140187"/>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475F5F0F" w14:textId="5E6DFC7E" w:rsidR="00C7375F" w:rsidRPr="00C7375F" w:rsidRDefault="00D54DD4"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E678F6">
                          <w:t>Bilaga</w:t>
                        </w:r>
                      </w:sdtContent>
                    </w:sdt>
                    <w:r w:rsidR="00E678F6">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E678F6">
                          <w:t>1</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B74F6E" w14:textId="77777777" w:rsidR="00244011" w:rsidRDefault="00244011" w:rsidP="00EE1584">
    <w:pPr>
      <w:pStyle w:val="Brdtext"/>
    </w:pPr>
    <w:r>
      <w:rPr>
        <w:noProof/>
        <w:lang w:eastAsia="sv-SE"/>
      </w:rPr>
      <mc:AlternateContent>
        <mc:Choice Requires="wps">
          <w:drawing>
            <wp:anchor distT="0" distB="0" distL="0" distR="0" simplePos="0" relativeHeight="2516659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C47FA7" w14:textId="26F517C5" w:rsidR="00244011" w:rsidRDefault="00D54DD4" w:rsidP="00A118D8">
                          <w:pPr>
                            <w:pStyle w:val="Brdtext"/>
                            <w:jc w:val="left"/>
                          </w:pPr>
                          <w:sdt>
                            <w:sdtPr>
                              <w:alias w:val="NummerEtikett"/>
                              <w:tag w:val="NummerEtikett"/>
                              <w:id w:val="-1664925778"/>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162201346"/>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5A3E5CEB" w14:textId="673DE056" w:rsidR="00C7375F" w:rsidRPr="00C7375F" w:rsidRDefault="00D54DD4"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E678F6">
                                <w:t>Bilaga</w:t>
                              </w:r>
                            </w:sdtContent>
                          </w:sdt>
                          <w:r w:rsidR="00E678F6">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E678F6">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dF9MU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35C47FA7" w14:textId="26F517C5" w:rsidR="00244011" w:rsidRDefault="00D54DD4" w:rsidP="00A118D8">
                    <w:pPr>
                      <w:pStyle w:val="Brdtext"/>
                      <w:jc w:val="left"/>
                    </w:pPr>
                    <w:sdt>
                      <w:sdtPr>
                        <w:alias w:val="NummerEtikett"/>
                        <w:tag w:val="NummerEtikett"/>
                        <w:id w:val="-1664925778"/>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162201346"/>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5A3E5CEB" w14:textId="673DE056" w:rsidR="00C7375F" w:rsidRPr="00C7375F" w:rsidRDefault="00D54DD4"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E678F6">
                          <w:t>Bilaga</w:t>
                        </w:r>
                      </w:sdtContent>
                    </w:sdt>
                    <w:r w:rsidR="00E678F6">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E678F6">
                          <w:t>1</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8C443"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4FF6E4"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1C5ED9" w14:textId="1CF22620" w:rsidR="00244011" w:rsidRDefault="00D54DD4" w:rsidP="00664D04">
                          <w:pPr>
                            <w:pStyle w:val="Brdtext"/>
                            <w:jc w:val="left"/>
                          </w:pPr>
                          <w:sdt>
                            <w:sdtPr>
                              <w:alias w:val="NummerEtikett"/>
                              <w:tag w:val="NummerEtikett"/>
                              <w:id w:val="-1461803021"/>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721637778"/>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05A0EB0F" w14:textId="20EA6DD3" w:rsidR="00C7375F" w:rsidRPr="00C7375F" w:rsidRDefault="00D54DD4" w:rsidP="00C7375F">
                          <w:pPr>
                            <w:pStyle w:val="Brdtext"/>
                          </w:pPr>
                          <w:sdt>
                            <w:sdtPr>
                              <w:alias w:val="BilageEtikett"/>
                              <w:tag w:val="BilageEtikett"/>
                              <w:id w:val="315386177"/>
                              <w:lock w:val="sdtContentLocked"/>
                              <w:dataBinding w:prefixMappings="xmlns:ns0='http://rkdhs/mallar/lagstiftning/Prop/Prop.xsd'" w:xpath="/ns0:dokumentvärden[1]/ns0:bilagor[1]/ns0:bilaga[1]/@bilageetikett" w:storeItemID="{068625C3-B546-44A5-B525-B7CC092E5AD6}"/>
                              <w:text/>
                            </w:sdtPr>
                            <w:sdtEndPr/>
                            <w:sdtContent>
                              <w:r w:rsidR="00E678F6">
                                <w:t>Bilaga</w:t>
                              </w:r>
                            </w:sdtContent>
                          </w:sdt>
                          <w:r w:rsidR="00E678F6">
                            <w:t xml:space="preserve"> </w:t>
                          </w:r>
                          <w:sdt>
                            <w:sdtPr>
                              <w:alias w:val="BilageNummer"/>
                              <w:tag w:val="BilageNummer"/>
                              <w:id w:val="1276605719"/>
                              <w:lock w:val="sdtContentLocked"/>
                              <w:dataBinding w:prefixMappings="xmlns:ns0='http://rkdhs/mallar/lagstiftning/Prop/Prop.xsd'" w:xpath="/ns0:dokumentvärden[1]/ns0:bilagor[1]/ns0:bilaga[1]/@bilagenummer" w:storeItemID="{068625C3-B546-44A5-B525-B7CC092E5AD6}"/>
                              <w:text/>
                            </w:sdtPr>
                            <w:sdtEndPr/>
                            <w:sdtContent>
                              <w:r w:rsidR="00E678F6">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UC6s6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4D1C5ED9" w14:textId="1CF22620" w:rsidR="00244011" w:rsidRDefault="00D54DD4" w:rsidP="00664D04">
                    <w:pPr>
                      <w:pStyle w:val="Brdtext"/>
                      <w:jc w:val="left"/>
                    </w:pPr>
                    <w:sdt>
                      <w:sdtPr>
                        <w:alias w:val="NummerEtikett"/>
                        <w:tag w:val="NummerEtikett"/>
                        <w:id w:val="-1461803021"/>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721637778"/>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05A0EB0F" w14:textId="20EA6DD3" w:rsidR="00C7375F" w:rsidRPr="00C7375F" w:rsidRDefault="00D54DD4" w:rsidP="00C7375F">
                    <w:pPr>
                      <w:pStyle w:val="Brdtext"/>
                    </w:pPr>
                    <w:sdt>
                      <w:sdtPr>
                        <w:alias w:val="BilageEtikett"/>
                        <w:tag w:val="BilageEtikett"/>
                        <w:id w:val="315386177"/>
                        <w:lock w:val="sdtContentLocked"/>
                        <w:dataBinding w:prefixMappings="xmlns:ns0='http://rkdhs/mallar/lagstiftning/Prop/Prop.xsd'" w:xpath="/ns0:dokumentvärden[1]/ns0:bilagor[1]/ns0:bilaga[1]/@bilageetikett" w:storeItemID="{068625C3-B546-44A5-B525-B7CC092E5AD6}"/>
                        <w:text/>
                      </w:sdtPr>
                      <w:sdtEndPr/>
                      <w:sdtContent>
                        <w:r w:rsidR="00E678F6">
                          <w:t>Bilaga</w:t>
                        </w:r>
                      </w:sdtContent>
                    </w:sdt>
                    <w:r w:rsidR="00E678F6">
                      <w:t xml:space="preserve"> </w:t>
                    </w:r>
                    <w:sdt>
                      <w:sdtPr>
                        <w:alias w:val="BilageNummer"/>
                        <w:tag w:val="BilageNummer"/>
                        <w:id w:val="1276605719"/>
                        <w:lock w:val="sdtContentLocked"/>
                        <w:dataBinding w:prefixMappings="xmlns:ns0='http://rkdhs/mallar/lagstiftning/Prop/Prop.xsd'" w:xpath="/ns0:dokumentvärden[1]/ns0:bilagor[1]/ns0:bilaga[1]/@bilagenummer" w:storeItemID="{068625C3-B546-44A5-B525-B7CC092E5AD6}"/>
                        <w:text/>
                      </w:sdtPr>
                      <w:sdtEndPr/>
                      <w:sdtContent>
                        <w:r w:rsidR="00E678F6">
                          <w:t>1</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C2EA79" w14:textId="77777777" w:rsidR="00244011" w:rsidRDefault="00244011" w:rsidP="00EE1584">
    <w:pPr>
      <w:pStyle w:val="Brdtext"/>
    </w:pPr>
    <w:r>
      <w:rPr>
        <w:noProof/>
        <w:lang w:eastAsia="sv-SE"/>
      </w:rPr>
      <mc:AlternateContent>
        <mc:Choice Requires="wps">
          <w:drawing>
            <wp:anchor distT="0" distB="0" distL="0" distR="0" simplePos="0" relativeHeight="2516669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EACEC9" w14:textId="0FA39126" w:rsidR="00244011" w:rsidRDefault="00D54DD4" w:rsidP="00A118D8">
                          <w:pPr>
                            <w:pStyle w:val="Brdtext"/>
                            <w:jc w:val="left"/>
                          </w:pPr>
                          <w:sdt>
                            <w:sdtPr>
                              <w:alias w:val="NummerEtikett"/>
                              <w:tag w:val="NummerEtikett"/>
                              <w:id w:val="1377275505"/>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56617498"/>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55E23A2B" w14:textId="5BA1E772" w:rsidR="00C7375F" w:rsidRPr="00C7375F" w:rsidRDefault="00D54DD4" w:rsidP="00C7375F">
                          <w:pPr>
                            <w:pStyle w:val="Brdtext"/>
                          </w:pPr>
                          <w:sdt>
                            <w:sdtPr>
                              <w:alias w:val="BilageEtikett"/>
                              <w:tag w:val="BilageEtikett"/>
                              <w:id w:val="-977529474"/>
                              <w:lock w:val="sdtContentLocked"/>
                              <w:dataBinding w:prefixMappings="xmlns:ns0='http://rkdhs/mallar/lagstiftning/Prop/Prop.xsd'" w:xpath="/ns0:dokumentvärden[1]/ns0:bilagor[1]/ns0:bilaga[1]/@bilageetikett" w:storeItemID="{068625C3-B546-44A5-B525-B7CC092E5AD6}"/>
                              <w:text/>
                            </w:sdtPr>
                            <w:sdtEndPr/>
                            <w:sdtContent>
                              <w:r w:rsidR="00E678F6">
                                <w:t>Bilaga</w:t>
                              </w:r>
                            </w:sdtContent>
                          </w:sdt>
                          <w:r w:rsidR="00E678F6">
                            <w:t xml:space="preserve"> </w:t>
                          </w:r>
                          <w:sdt>
                            <w:sdtPr>
                              <w:alias w:val="BilageNummer"/>
                              <w:tag w:val="BilageNummer"/>
                              <w:id w:val="-838920408"/>
                              <w:lock w:val="sdtContentLocked"/>
                              <w:dataBinding w:prefixMappings="xmlns:ns0='http://rkdhs/mallar/lagstiftning/Prop/Prop.xsd'" w:xpath="/ns0:dokumentvärden[1]/ns0:bilagor[1]/ns0:bilaga[1]/@bilagenummer" w:storeItemID="{068625C3-B546-44A5-B525-B7CC092E5AD6}"/>
                              <w:text/>
                            </w:sdtPr>
                            <w:sdtEndPr/>
                            <w:sdtContent>
                              <w:r w:rsidR="00E678F6">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u/X7y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76EACEC9" w14:textId="0FA39126" w:rsidR="00244011" w:rsidRDefault="00D54DD4" w:rsidP="00A118D8">
                    <w:pPr>
                      <w:pStyle w:val="Brdtext"/>
                      <w:jc w:val="left"/>
                    </w:pPr>
                    <w:sdt>
                      <w:sdtPr>
                        <w:alias w:val="NummerEtikett"/>
                        <w:tag w:val="NummerEtikett"/>
                        <w:id w:val="1377275505"/>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56617498"/>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55E23A2B" w14:textId="5BA1E772" w:rsidR="00C7375F" w:rsidRPr="00C7375F" w:rsidRDefault="00D54DD4" w:rsidP="00C7375F">
                    <w:pPr>
                      <w:pStyle w:val="Brdtext"/>
                    </w:pPr>
                    <w:sdt>
                      <w:sdtPr>
                        <w:alias w:val="BilageEtikett"/>
                        <w:tag w:val="BilageEtikett"/>
                        <w:id w:val="-977529474"/>
                        <w:lock w:val="sdtContentLocked"/>
                        <w:dataBinding w:prefixMappings="xmlns:ns0='http://rkdhs/mallar/lagstiftning/Prop/Prop.xsd'" w:xpath="/ns0:dokumentvärden[1]/ns0:bilagor[1]/ns0:bilaga[1]/@bilageetikett" w:storeItemID="{068625C3-B546-44A5-B525-B7CC092E5AD6}"/>
                        <w:text/>
                      </w:sdtPr>
                      <w:sdtEndPr/>
                      <w:sdtContent>
                        <w:r w:rsidR="00E678F6">
                          <w:t>Bilaga</w:t>
                        </w:r>
                      </w:sdtContent>
                    </w:sdt>
                    <w:r w:rsidR="00E678F6">
                      <w:t xml:space="preserve"> </w:t>
                    </w:r>
                    <w:sdt>
                      <w:sdtPr>
                        <w:alias w:val="BilageNummer"/>
                        <w:tag w:val="BilageNummer"/>
                        <w:id w:val="-838920408"/>
                        <w:lock w:val="sdtContentLocked"/>
                        <w:dataBinding w:prefixMappings="xmlns:ns0='http://rkdhs/mallar/lagstiftning/Prop/Prop.xsd'" w:xpath="/ns0:dokumentvärden[1]/ns0:bilagor[1]/ns0:bilaga[1]/@bilagenummer" w:storeItemID="{068625C3-B546-44A5-B525-B7CC092E5AD6}"/>
                        <w:text/>
                      </w:sdtPr>
                      <w:sdtEndPr/>
                      <w:sdtContent>
                        <w:r w:rsidR="00E678F6">
                          <w:t>1</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83587B"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267DC4" w14:textId="20A1FC48" w:rsidR="00244011" w:rsidRDefault="00D54DD4" w:rsidP="00664D04">
                          <w:pPr>
                            <w:pStyle w:val="Brdtext"/>
                            <w:jc w:val="left"/>
                          </w:pPr>
                          <w:sdt>
                            <w:sdtPr>
                              <w:alias w:val="NummerEtikett"/>
                              <w:tag w:val="NummerEtikett"/>
                              <w:id w:val="191345950"/>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607331684"/>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3E1DCAD8" w14:textId="70C264CA" w:rsidR="00C7375F" w:rsidRPr="00C7375F" w:rsidRDefault="00D54DD4" w:rsidP="00C7375F">
                          <w:pPr>
                            <w:pStyle w:val="Brdtext"/>
                          </w:pPr>
                          <w:sdt>
                            <w:sdtPr>
                              <w:alias w:val="BilageEtikett"/>
                              <w:tag w:val="BilageEtikett"/>
                              <w:id w:val="804671407"/>
                              <w:lock w:val="sdtContentLocked"/>
                              <w:dataBinding w:prefixMappings="xmlns:ns0='http://rkdhs/mallar/lagstiftning/Prop/Prop.xsd'" w:xpath="/ns0:dokumentvärden[1]/ns0:bilagor[1]/ns0:bilaga[2]/@bilageetikett" w:storeItemID="{068625C3-B546-44A5-B525-B7CC092E5AD6}"/>
                              <w:text/>
                            </w:sdtPr>
                            <w:sdtEndPr/>
                            <w:sdtContent>
                              <w:r w:rsidR="00E678F6">
                                <w:t>Bilaga</w:t>
                              </w:r>
                            </w:sdtContent>
                          </w:sdt>
                          <w:r w:rsidR="00E678F6">
                            <w:t xml:space="preserve"> </w:t>
                          </w:r>
                          <w:sdt>
                            <w:sdtPr>
                              <w:alias w:val="BilageNummer"/>
                              <w:tag w:val="BilageNummer"/>
                              <w:id w:val="860012022"/>
                              <w:lock w:val="sdtContentLocked"/>
                              <w:dataBinding w:prefixMappings="xmlns:ns0='http://rkdhs/mallar/lagstiftning/Prop/Prop.xsd'" w:xpath="/ns0:dokumentvärden[1]/ns0:bilagor[1]/ns0:bilaga[2]/@bilagenummer" w:storeItemID="{068625C3-B546-44A5-B525-B7CC092E5AD6}"/>
                              <w:text/>
                            </w:sdtPr>
                            <w:sdtEndPr/>
                            <w:sdtContent>
                              <w:r w:rsidR="00E678F6">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GI9IBW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E267DC4" w14:textId="20A1FC48" w:rsidR="00244011" w:rsidRDefault="00D54DD4" w:rsidP="00664D04">
                    <w:pPr>
                      <w:pStyle w:val="Brdtext"/>
                      <w:jc w:val="left"/>
                    </w:pPr>
                    <w:sdt>
                      <w:sdtPr>
                        <w:alias w:val="NummerEtikett"/>
                        <w:tag w:val="NummerEtikett"/>
                        <w:id w:val="191345950"/>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607331684"/>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3E1DCAD8" w14:textId="70C264CA" w:rsidR="00C7375F" w:rsidRPr="00C7375F" w:rsidRDefault="00D54DD4" w:rsidP="00C7375F">
                    <w:pPr>
                      <w:pStyle w:val="Brdtext"/>
                    </w:pPr>
                    <w:sdt>
                      <w:sdtPr>
                        <w:alias w:val="BilageEtikett"/>
                        <w:tag w:val="BilageEtikett"/>
                        <w:id w:val="804671407"/>
                        <w:lock w:val="sdtContentLocked"/>
                        <w:dataBinding w:prefixMappings="xmlns:ns0='http://rkdhs/mallar/lagstiftning/Prop/Prop.xsd'" w:xpath="/ns0:dokumentvärden[1]/ns0:bilagor[1]/ns0:bilaga[2]/@bilageetikett" w:storeItemID="{068625C3-B546-44A5-B525-B7CC092E5AD6}"/>
                        <w:text/>
                      </w:sdtPr>
                      <w:sdtEndPr/>
                      <w:sdtContent>
                        <w:r w:rsidR="00E678F6">
                          <w:t>Bilaga</w:t>
                        </w:r>
                      </w:sdtContent>
                    </w:sdt>
                    <w:r w:rsidR="00E678F6">
                      <w:t xml:space="preserve"> </w:t>
                    </w:r>
                    <w:sdt>
                      <w:sdtPr>
                        <w:alias w:val="BilageNummer"/>
                        <w:tag w:val="BilageNummer"/>
                        <w:id w:val="860012022"/>
                        <w:lock w:val="sdtContentLocked"/>
                        <w:dataBinding w:prefixMappings="xmlns:ns0='http://rkdhs/mallar/lagstiftning/Prop/Prop.xsd'" w:xpath="/ns0:dokumentvärden[1]/ns0:bilagor[1]/ns0:bilaga[2]/@bilagenummer" w:storeItemID="{068625C3-B546-44A5-B525-B7CC092E5AD6}"/>
                        <w:text/>
                      </w:sdtPr>
                      <w:sdtEndPr/>
                      <w:sdtContent>
                        <w:r w:rsidR="00E678F6">
                          <w:t>2</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F9951B" w14:textId="77777777" w:rsidR="00244011" w:rsidRDefault="00244011" w:rsidP="00EE1584">
    <w:pPr>
      <w:pStyle w:val="Brdtext"/>
    </w:pPr>
    <w:r>
      <w:rPr>
        <w:noProof/>
        <w:lang w:eastAsia="sv-SE"/>
      </w:rPr>
      <mc:AlternateContent>
        <mc:Choice Requires="wps">
          <w:drawing>
            <wp:anchor distT="0" distB="0" distL="0" distR="0" simplePos="0" relativeHeight="2516679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DE592D" w14:textId="531A2138" w:rsidR="00244011" w:rsidRDefault="00D54DD4" w:rsidP="00A118D8">
                          <w:pPr>
                            <w:pStyle w:val="Brdtext"/>
                            <w:jc w:val="left"/>
                          </w:pPr>
                          <w:sdt>
                            <w:sdtPr>
                              <w:alias w:val="NummerEtikett"/>
                              <w:tag w:val="NummerEtikett"/>
                              <w:id w:val="1243599463"/>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846600366"/>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120DCB03" w14:textId="60E79B12" w:rsidR="00C7375F" w:rsidRPr="00C7375F" w:rsidRDefault="00D54DD4" w:rsidP="00C7375F">
                          <w:pPr>
                            <w:pStyle w:val="Brdtext"/>
                          </w:pPr>
                          <w:sdt>
                            <w:sdtPr>
                              <w:alias w:val="BilageEtikett"/>
                              <w:tag w:val="BilageEtikett"/>
                              <w:id w:val="1818453443"/>
                              <w:lock w:val="sdtContentLocked"/>
                              <w:dataBinding w:prefixMappings="xmlns:ns0='http://rkdhs/mallar/lagstiftning/Prop/Prop.xsd'" w:xpath="/ns0:dokumentvärden[1]/ns0:bilagor[1]/ns0:bilaga[2]/@bilageetikett" w:storeItemID="{068625C3-B546-44A5-B525-B7CC092E5AD6}"/>
                              <w:text/>
                            </w:sdtPr>
                            <w:sdtEndPr/>
                            <w:sdtContent>
                              <w:r w:rsidR="00E678F6">
                                <w:t>Bilaga</w:t>
                              </w:r>
                            </w:sdtContent>
                          </w:sdt>
                          <w:r w:rsidR="00E678F6">
                            <w:t xml:space="preserve"> </w:t>
                          </w:r>
                          <w:sdt>
                            <w:sdtPr>
                              <w:alias w:val="BilageNummer"/>
                              <w:tag w:val="BilageNummer"/>
                              <w:id w:val="1026747480"/>
                              <w:lock w:val="sdtContentLocked"/>
                              <w:dataBinding w:prefixMappings="xmlns:ns0='http://rkdhs/mallar/lagstiftning/Prop/Prop.xsd'" w:xpath="/ns0:dokumentvärden[1]/ns0:bilagor[1]/ns0:bilaga[2]/@bilagenummer" w:storeItemID="{068625C3-B546-44A5-B525-B7CC092E5AD6}"/>
                              <w:text/>
                            </w:sdtPr>
                            <w:sdtEndPr/>
                            <w:sdtContent>
                              <w:r w:rsidR="00E678F6">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aEmU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18DE592D" w14:textId="531A2138" w:rsidR="00244011" w:rsidRDefault="00D54DD4" w:rsidP="00A118D8">
                    <w:pPr>
                      <w:pStyle w:val="Brdtext"/>
                      <w:jc w:val="left"/>
                    </w:pPr>
                    <w:sdt>
                      <w:sdtPr>
                        <w:alias w:val="NummerEtikett"/>
                        <w:tag w:val="NummerEtikett"/>
                        <w:id w:val="1243599463"/>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846600366"/>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120DCB03" w14:textId="60E79B12" w:rsidR="00C7375F" w:rsidRPr="00C7375F" w:rsidRDefault="00D54DD4" w:rsidP="00C7375F">
                    <w:pPr>
                      <w:pStyle w:val="Brdtext"/>
                    </w:pPr>
                    <w:sdt>
                      <w:sdtPr>
                        <w:alias w:val="BilageEtikett"/>
                        <w:tag w:val="BilageEtikett"/>
                        <w:id w:val="1818453443"/>
                        <w:lock w:val="sdtContentLocked"/>
                        <w:dataBinding w:prefixMappings="xmlns:ns0='http://rkdhs/mallar/lagstiftning/Prop/Prop.xsd'" w:xpath="/ns0:dokumentvärden[1]/ns0:bilagor[1]/ns0:bilaga[2]/@bilageetikett" w:storeItemID="{068625C3-B546-44A5-B525-B7CC092E5AD6}"/>
                        <w:text/>
                      </w:sdtPr>
                      <w:sdtEndPr/>
                      <w:sdtContent>
                        <w:r w:rsidR="00E678F6">
                          <w:t>Bilaga</w:t>
                        </w:r>
                      </w:sdtContent>
                    </w:sdt>
                    <w:r w:rsidR="00E678F6">
                      <w:t xml:space="preserve"> </w:t>
                    </w:r>
                    <w:sdt>
                      <w:sdtPr>
                        <w:alias w:val="BilageNummer"/>
                        <w:tag w:val="BilageNummer"/>
                        <w:id w:val="1026747480"/>
                        <w:lock w:val="sdtContentLocked"/>
                        <w:dataBinding w:prefixMappings="xmlns:ns0='http://rkdhs/mallar/lagstiftning/Prop/Prop.xsd'" w:xpath="/ns0:dokumentvärden[1]/ns0:bilagor[1]/ns0:bilaga[2]/@bilagenummer" w:storeItemID="{068625C3-B546-44A5-B525-B7CC092E5AD6}"/>
                        <w:text/>
                      </w:sdtPr>
                      <w:sdtEndPr/>
                      <w:sdtContent>
                        <w:r w:rsidR="00E678F6">
                          <w:t>2</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D34919" w14:textId="77777777" w:rsidR="00244011" w:rsidRDefault="00244011"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5C897C"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67200E" w14:textId="23C366E5" w:rsidR="00244011" w:rsidRDefault="00D54DD4" w:rsidP="00664D04">
                          <w:pPr>
                            <w:pStyle w:val="Brdtext"/>
                            <w:jc w:val="left"/>
                          </w:pPr>
                          <w:sdt>
                            <w:sdtPr>
                              <w:alias w:val="NummerEtikett"/>
                              <w:tag w:val="NummerEtikett"/>
                              <w:id w:val="-24487949"/>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589883918"/>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71C41FC0" w14:textId="0D24FA4E" w:rsidR="00C7375F" w:rsidRPr="00C7375F" w:rsidRDefault="00D54DD4" w:rsidP="00C7375F">
                          <w:pPr>
                            <w:pStyle w:val="Brdtext"/>
                          </w:pPr>
                          <w:sdt>
                            <w:sdtPr>
                              <w:alias w:val="BilageEtikett"/>
                              <w:tag w:val="BilageEtikett"/>
                              <w:id w:val="403034025"/>
                              <w:lock w:val="sdtContentLocked"/>
                              <w:dataBinding w:prefixMappings="xmlns:ns0='http://rkdhs/mallar/lagstiftning/Prop/Prop.xsd'" w:xpath="/ns0:dokumentvärden[1]/ns0:bilagor[1]/ns0:bilaga[3]/@bilageetikett" w:storeItemID="{068625C3-B546-44A5-B525-B7CC092E5AD6}"/>
                              <w:text/>
                            </w:sdtPr>
                            <w:sdtEndPr/>
                            <w:sdtContent>
                              <w:r w:rsidR="00E678F6">
                                <w:t>Bilaga</w:t>
                              </w:r>
                            </w:sdtContent>
                          </w:sdt>
                          <w:r w:rsidR="00E678F6">
                            <w:t xml:space="preserve"> </w:t>
                          </w:r>
                          <w:sdt>
                            <w:sdtPr>
                              <w:alias w:val="BilageNummer"/>
                              <w:tag w:val="BilageNummer"/>
                              <w:id w:val="-385884669"/>
                              <w:lock w:val="sdtContentLocked"/>
                              <w:dataBinding w:prefixMappings="xmlns:ns0='http://rkdhs/mallar/lagstiftning/Prop/Prop.xsd'" w:xpath="/ns0:dokumentvärden[1]/ns0:bilagor[1]/ns0:bilaga[3]/@bilagenummer" w:storeItemID="{068625C3-B546-44A5-B525-B7CC092E5AD6}"/>
                              <w:text/>
                            </w:sdtPr>
                            <w:sdtEndPr/>
                            <w:sdtContent>
                              <w:r w:rsidR="00E678F6">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bbXWp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3067200E" w14:textId="23C366E5" w:rsidR="00244011" w:rsidRDefault="00D54DD4" w:rsidP="00664D04">
                    <w:pPr>
                      <w:pStyle w:val="Brdtext"/>
                      <w:jc w:val="left"/>
                    </w:pPr>
                    <w:sdt>
                      <w:sdtPr>
                        <w:alias w:val="NummerEtikett"/>
                        <w:tag w:val="NummerEtikett"/>
                        <w:id w:val="-24487949"/>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589883918"/>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71C41FC0" w14:textId="0D24FA4E" w:rsidR="00C7375F" w:rsidRPr="00C7375F" w:rsidRDefault="00D54DD4" w:rsidP="00C7375F">
                    <w:pPr>
                      <w:pStyle w:val="Brdtext"/>
                    </w:pPr>
                    <w:sdt>
                      <w:sdtPr>
                        <w:alias w:val="BilageEtikett"/>
                        <w:tag w:val="BilageEtikett"/>
                        <w:id w:val="403034025"/>
                        <w:lock w:val="sdtContentLocked"/>
                        <w:dataBinding w:prefixMappings="xmlns:ns0='http://rkdhs/mallar/lagstiftning/Prop/Prop.xsd'" w:xpath="/ns0:dokumentvärden[1]/ns0:bilagor[1]/ns0:bilaga[3]/@bilageetikett" w:storeItemID="{068625C3-B546-44A5-B525-B7CC092E5AD6}"/>
                        <w:text/>
                      </w:sdtPr>
                      <w:sdtEndPr/>
                      <w:sdtContent>
                        <w:r w:rsidR="00E678F6">
                          <w:t>Bilaga</w:t>
                        </w:r>
                      </w:sdtContent>
                    </w:sdt>
                    <w:r w:rsidR="00E678F6">
                      <w:t xml:space="preserve"> </w:t>
                    </w:r>
                    <w:sdt>
                      <w:sdtPr>
                        <w:alias w:val="BilageNummer"/>
                        <w:tag w:val="BilageNummer"/>
                        <w:id w:val="-385884669"/>
                        <w:lock w:val="sdtContentLocked"/>
                        <w:dataBinding w:prefixMappings="xmlns:ns0='http://rkdhs/mallar/lagstiftning/Prop/Prop.xsd'" w:xpath="/ns0:dokumentvärden[1]/ns0:bilagor[1]/ns0:bilaga[3]/@bilagenummer" w:storeItemID="{068625C3-B546-44A5-B525-B7CC092E5AD6}"/>
                        <w:text/>
                      </w:sdtPr>
                      <w:sdtEndPr/>
                      <w:sdtContent>
                        <w:r w:rsidR="00E678F6">
                          <w:t>3</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BEC15C" w14:textId="77777777" w:rsidR="00244011" w:rsidRDefault="00244011" w:rsidP="00EE1584">
    <w:pPr>
      <w:pStyle w:val="Brdtext"/>
    </w:pPr>
    <w:r>
      <w:rPr>
        <w:noProof/>
        <w:lang w:eastAsia="sv-SE"/>
      </w:rPr>
      <mc:AlternateContent>
        <mc:Choice Requires="wps">
          <w:drawing>
            <wp:anchor distT="0" distB="0" distL="0" distR="0" simplePos="0" relativeHeight="2516689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77EA8B" w14:textId="20360A16" w:rsidR="00244011" w:rsidRDefault="00D54DD4" w:rsidP="00A118D8">
                          <w:pPr>
                            <w:pStyle w:val="Brdtext"/>
                            <w:jc w:val="left"/>
                          </w:pPr>
                          <w:sdt>
                            <w:sdtPr>
                              <w:alias w:val="NummerEtikett"/>
                              <w:tag w:val="NummerEtikett"/>
                              <w:id w:val="-2099625387"/>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05546563"/>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062E7AFC" w14:textId="5A74B1F4" w:rsidR="00C7375F" w:rsidRPr="00C7375F" w:rsidRDefault="00D54DD4" w:rsidP="00C7375F">
                          <w:pPr>
                            <w:pStyle w:val="Brdtext"/>
                          </w:pPr>
                          <w:sdt>
                            <w:sdtPr>
                              <w:alias w:val="BilageEtikett"/>
                              <w:tag w:val="BilageEtikett"/>
                              <w:id w:val="-2141171669"/>
                              <w:lock w:val="sdtContentLocked"/>
                              <w:dataBinding w:prefixMappings="xmlns:ns0='http://rkdhs/mallar/lagstiftning/Prop/Prop.xsd'" w:xpath="/ns0:dokumentvärden[1]/ns0:bilagor[1]/ns0:bilaga[3]/@bilageetikett" w:storeItemID="{068625C3-B546-44A5-B525-B7CC092E5AD6}"/>
                              <w:text/>
                            </w:sdtPr>
                            <w:sdtEndPr/>
                            <w:sdtContent>
                              <w:r w:rsidR="00E678F6">
                                <w:t>Bilaga</w:t>
                              </w:r>
                            </w:sdtContent>
                          </w:sdt>
                          <w:r w:rsidR="00E678F6">
                            <w:t xml:space="preserve"> </w:t>
                          </w:r>
                          <w:sdt>
                            <w:sdtPr>
                              <w:alias w:val="BilageNummer"/>
                              <w:tag w:val="BilageNummer"/>
                              <w:id w:val="-599487462"/>
                              <w:lock w:val="sdtContentLocked"/>
                              <w:dataBinding w:prefixMappings="xmlns:ns0='http://rkdhs/mallar/lagstiftning/Prop/Prop.xsd'" w:xpath="/ns0:dokumentvärden[1]/ns0:bilagor[1]/ns0:bilaga[3]/@bilagenummer" w:storeItemID="{068625C3-B546-44A5-B525-B7CC092E5AD6}"/>
                              <w:text/>
                            </w:sdtPr>
                            <w:sdtEndPr/>
                            <w:sdtContent>
                              <w:r w:rsidR="00E678F6">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hm6Bh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0677EA8B" w14:textId="20360A16" w:rsidR="00244011" w:rsidRDefault="00D54DD4" w:rsidP="00A118D8">
                    <w:pPr>
                      <w:pStyle w:val="Brdtext"/>
                      <w:jc w:val="left"/>
                    </w:pPr>
                    <w:sdt>
                      <w:sdtPr>
                        <w:alias w:val="NummerEtikett"/>
                        <w:tag w:val="NummerEtikett"/>
                        <w:id w:val="-2099625387"/>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05546563"/>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062E7AFC" w14:textId="5A74B1F4" w:rsidR="00C7375F" w:rsidRPr="00C7375F" w:rsidRDefault="00D54DD4" w:rsidP="00C7375F">
                    <w:pPr>
                      <w:pStyle w:val="Brdtext"/>
                    </w:pPr>
                    <w:sdt>
                      <w:sdtPr>
                        <w:alias w:val="BilageEtikett"/>
                        <w:tag w:val="BilageEtikett"/>
                        <w:id w:val="-2141171669"/>
                        <w:lock w:val="sdtContentLocked"/>
                        <w:dataBinding w:prefixMappings="xmlns:ns0='http://rkdhs/mallar/lagstiftning/Prop/Prop.xsd'" w:xpath="/ns0:dokumentvärden[1]/ns0:bilagor[1]/ns0:bilaga[3]/@bilageetikett" w:storeItemID="{068625C3-B546-44A5-B525-B7CC092E5AD6}"/>
                        <w:text/>
                      </w:sdtPr>
                      <w:sdtEndPr/>
                      <w:sdtContent>
                        <w:r w:rsidR="00E678F6">
                          <w:t>Bilaga</w:t>
                        </w:r>
                      </w:sdtContent>
                    </w:sdt>
                    <w:r w:rsidR="00E678F6">
                      <w:t xml:space="preserve"> </w:t>
                    </w:r>
                    <w:sdt>
                      <w:sdtPr>
                        <w:alias w:val="BilageNummer"/>
                        <w:tag w:val="BilageNummer"/>
                        <w:id w:val="-599487462"/>
                        <w:lock w:val="sdtContentLocked"/>
                        <w:dataBinding w:prefixMappings="xmlns:ns0='http://rkdhs/mallar/lagstiftning/Prop/Prop.xsd'" w:xpath="/ns0:dokumentvärden[1]/ns0:bilagor[1]/ns0:bilaga[3]/@bilagenummer" w:storeItemID="{068625C3-B546-44A5-B525-B7CC092E5AD6}"/>
                        <w:text/>
                      </w:sdtPr>
                      <w:sdtEndPr/>
                      <w:sdtContent>
                        <w:r w:rsidR="00E678F6">
                          <w:t>3</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080CFC" w14:textId="77777777" w:rsidR="00244011" w:rsidRDefault="00244011"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E24C81" w14:textId="77777777" w:rsidR="00244011" w:rsidRDefault="00244011"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ACB0BB" w14:textId="7D473CF8" w:rsidR="00244011" w:rsidRDefault="00D54DD4" w:rsidP="00664D04">
                          <w:pPr>
                            <w:pStyle w:val="Brdtext"/>
                            <w:jc w:val="left"/>
                          </w:pPr>
                          <w:sdt>
                            <w:sdtPr>
                              <w:alias w:val="NummerEtikett"/>
                              <w:tag w:val="NummerEtikett"/>
                              <w:id w:val="1477028251"/>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25325216"/>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57E9E75C" w14:textId="5ED3CF3E" w:rsidR="00C7375F" w:rsidRPr="00C7375F" w:rsidRDefault="00D54DD4" w:rsidP="00C7375F">
                          <w:pPr>
                            <w:pStyle w:val="Brdtext"/>
                          </w:pPr>
                          <w:sdt>
                            <w:sdtPr>
                              <w:alias w:val="BilageEtikett"/>
                              <w:tag w:val="BilageEtikett"/>
                              <w:id w:val="-2034567713"/>
                              <w:lock w:val="sdtContentLocked"/>
                              <w:dataBinding w:prefixMappings="xmlns:ns0='http://rkdhs/mallar/lagstiftning/Prop/Prop.xsd'" w:xpath="/ns0:dokumentvärden[1]/ns0:bilagor[1]/ns0:bilaga[4]/@bilageetikett" w:storeItemID="{068625C3-B546-44A5-B525-B7CC092E5AD6}"/>
                              <w:text/>
                            </w:sdtPr>
                            <w:sdtEndPr/>
                            <w:sdtContent>
                              <w:r w:rsidR="00E678F6">
                                <w:t>Bilaga</w:t>
                              </w:r>
                            </w:sdtContent>
                          </w:sdt>
                          <w:r w:rsidR="00E678F6">
                            <w:t xml:space="preserve"> </w:t>
                          </w:r>
                          <w:sdt>
                            <w:sdtPr>
                              <w:alias w:val="BilageNummer"/>
                              <w:tag w:val="BilageNummer"/>
                              <w:id w:val="-738331226"/>
                              <w:lock w:val="sdtContentLocked"/>
                              <w:dataBinding w:prefixMappings="xmlns:ns0='http://rkdhs/mallar/lagstiftning/Prop/Prop.xsd'" w:xpath="/ns0:dokumentvärden[1]/ns0:bilagor[1]/ns0:bilaga[4]/@bilagenummer" w:storeItemID="{068625C3-B546-44A5-B525-B7CC092E5AD6}"/>
                              <w:text/>
                            </w:sdtPr>
                            <w:sdtEndPr/>
                            <w:sdtContent>
                              <w:r w:rsidR="00E678F6">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a0ACc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0ACB0BB" w14:textId="7D473CF8" w:rsidR="00244011" w:rsidRDefault="00D54DD4" w:rsidP="00664D04">
                    <w:pPr>
                      <w:pStyle w:val="Brdtext"/>
                      <w:jc w:val="left"/>
                    </w:pPr>
                    <w:sdt>
                      <w:sdtPr>
                        <w:alias w:val="NummerEtikett"/>
                        <w:tag w:val="NummerEtikett"/>
                        <w:id w:val="1477028251"/>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125325216"/>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57E9E75C" w14:textId="5ED3CF3E" w:rsidR="00C7375F" w:rsidRPr="00C7375F" w:rsidRDefault="00D54DD4" w:rsidP="00C7375F">
                    <w:pPr>
                      <w:pStyle w:val="Brdtext"/>
                    </w:pPr>
                    <w:sdt>
                      <w:sdtPr>
                        <w:alias w:val="BilageEtikett"/>
                        <w:tag w:val="BilageEtikett"/>
                        <w:id w:val="-2034567713"/>
                        <w:lock w:val="sdtContentLocked"/>
                        <w:dataBinding w:prefixMappings="xmlns:ns0='http://rkdhs/mallar/lagstiftning/Prop/Prop.xsd'" w:xpath="/ns0:dokumentvärden[1]/ns0:bilagor[1]/ns0:bilaga[4]/@bilageetikett" w:storeItemID="{068625C3-B546-44A5-B525-B7CC092E5AD6}"/>
                        <w:text/>
                      </w:sdtPr>
                      <w:sdtEndPr/>
                      <w:sdtContent>
                        <w:r w:rsidR="00E678F6">
                          <w:t>Bilaga</w:t>
                        </w:r>
                      </w:sdtContent>
                    </w:sdt>
                    <w:r w:rsidR="00E678F6">
                      <w:t xml:space="preserve"> </w:t>
                    </w:r>
                    <w:sdt>
                      <w:sdtPr>
                        <w:alias w:val="BilageNummer"/>
                        <w:tag w:val="BilageNummer"/>
                        <w:id w:val="-738331226"/>
                        <w:lock w:val="sdtContentLocked"/>
                        <w:dataBinding w:prefixMappings="xmlns:ns0='http://rkdhs/mallar/lagstiftning/Prop/Prop.xsd'" w:xpath="/ns0:dokumentvärden[1]/ns0:bilagor[1]/ns0:bilaga[4]/@bilagenummer" w:storeItemID="{068625C3-B546-44A5-B525-B7CC092E5AD6}"/>
                        <w:text/>
                      </w:sdtPr>
                      <w:sdtEndPr/>
                      <w:sdtContent>
                        <w:r w:rsidR="00E678F6">
                          <w:t>4</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AB28E8" w14:textId="77777777" w:rsidR="00244011" w:rsidRDefault="00244011"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9CFEDC" w14:textId="58F9C1C6" w:rsidR="00244011" w:rsidRDefault="00D54DD4" w:rsidP="00A118D8">
                          <w:pPr>
                            <w:pStyle w:val="Brdtext"/>
                            <w:jc w:val="left"/>
                          </w:pPr>
                          <w:sdt>
                            <w:sdtPr>
                              <w:alias w:val="NummerEtikett"/>
                              <w:tag w:val="NummerEtikett"/>
                              <w:id w:val="433330388"/>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664782234"/>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537CE52B" w14:textId="1E26A1A3" w:rsidR="00C7375F" w:rsidRPr="00C7375F" w:rsidRDefault="00D54DD4" w:rsidP="00C7375F">
                          <w:pPr>
                            <w:pStyle w:val="Brdtext"/>
                          </w:pPr>
                          <w:sdt>
                            <w:sdtPr>
                              <w:alias w:val="BilageEtikett"/>
                              <w:tag w:val="BilageEtikett"/>
                              <w:id w:val="-220143960"/>
                              <w:lock w:val="sdtContentLocked"/>
                              <w:dataBinding w:prefixMappings="xmlns:ns0='http://rkdhs/mallar/lagstiftning/Prop/Prop.xsd'" w:xpath="/ns0:dokumentvärden[1]/ns0:bilagor[1]/ns0:bilaga[4]/@bilageetikett" w:storeItemID="{068625C3-B546-44A5-B525-B7CC092E5AD6}"/>
                              <w:text/>
                            </w:sdtPr>
                            <w:sdtEndPr/>
                            <w:sdtContent>
                              <w:r w:rsidR="00E678F6">
                                <w:t>Bilaga</w:t>
                              </w:r>
                            </w:sdtContent>
                          </w:sdt>
                          <w:r w:rsidR="00E678F6">
                            <w:t xml:space="preserve"> </w:t>
                          </w:r>
                          <w:sdt>
                            <w:sdtPr>
                              <w:alias w:val="BilageNummer"/>
                              <w:tag w:val="BilageNummer"/>
                              <w:id w:val="792490756"/>
                              <w:lock w:val="sdtContentLocked"/>
                              <w:dataBinding w:prefixMappings="xmlns:ns0='http://rkdhs/mallar/lagstiftning/Prop/Prop.xsd'" w:xpath="/ns0:dokumentvärden[1]/ns0:bilagor[1]/ns0:bilaga[4]/@bilagenummer" w:storeItemID="{068625C3-B546-44A5-B525-B7CC092E5AD6}"/>
                              <w:text/>
                            </w:sdtPr>
                            <w:sdtEndPr/>
                            <w:sdtContent>
                              <w:r w:rsidR="00E678F6">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5puc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679CFEDC" w14:textId="58F9C1C6" w:rsidR="00244011" w:rsidRDefault="00D54DD4" w:rsidP="00A118D8">
                    <w:pPr>
                      <w:pStyle w:val="Brdtext"/>
                      <w:jc w:val="left"/>
                    </w:pPr>
                    <w:sdt>
                      <w:sdtPr>
                        <w:alias w:val="NummerEtikett"/>
                        <w:tag w:val="NummerEtikett"/>
                        <w:id w:val="433330388"/>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664782234"/>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p w14:paraId="537CE52B" w14:textId="1E26A1A3" w:rsidR="00C7375F" w:rsidRPr="00C7375F" w:rsidRDefault="00D54DD4" w:rsidP="00C7375F">
                    <w:pPr>
                      <w:pStyle w:val="Brdtext"/>
                    </w:pPr>
                    <w:sdt>
                      <w:sdtPr>
                        <w:alias w:val="BilageEtikett"/>
                        <w:tag w:val="BilageEtikett"/>
                        <w:id w:val="-220143960"/>
                        <w:lock w:val="sdtContentLocked"/>
                        <w:dataBinding w:prefixMappings="xmlns:ns0='http://rkdhs/mallar/lagstiftning/Prop/Prop.xsd'" w:xpath="/ns0:dokumentvärden[1]/ns0:bilagor[1]/ns0:bilaga[4]/@bilageetikett" w:storeItemID="{068625C3-B546-44A5-B525-B7CC092E5AD6}"/>
                        <w:text/>
                      </w:sdtPr>
                      <w:sdtEndPr/>
                      <w:sdtContent>
                        <w:r w:rsidR="00E678F6">
                          <w:t>Bilaga</w:t>
                        </w:r>
                      </w:sdtContent>
                    </w:sdt>
                    <w:r w:rsidR="00E678F6">
                      <w:t xml:space="preserve"> </w:t>
                    </w:r>
                    <w:sdt>
                      <w:sdtPr>
                        <w:alias w:val="BilageNummer"/>
                        <w:tag w:val="BilageNummer"/>
                        <w:id w:val="792490756"/>
                        <w:lock w:val="sdtContentLocked"/>
                        <w:dataBinding w:prefixMappings="xmlns:ns0='http://rkdhs/mallar/lagstiftning/Prop/Prop.xsd'" w:xpath="/ns0:dokumentvärden[1]/ns0:bilagor[1]/ns0:bilaga[4]/@bilagenummer" w:storeItemID="{068625C3-B546-44A5-B525-B7CC092E5AD6}"/>
                        <w:text/>
                      </w:sdtPr>
                      <w:sdtEndPr/>
                      <w:sdtContent>
                        <w:r w:rsidR="00E678F6">
                          <w:t>4</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26C46F" w14:textId="77777777" w:rsidR="00244011" w:rsidRDefault="00244011"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C9C36D" w14:textId="77777777" w:rsidR="00244011" w:rsidRDefault="00244011"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347E0E" w14:textId="0B686948" w:rsidR="00244011" w:rsidRPr="00756E21" w:rsidRDefault="00D54DD4" w:rsidP="00664D04">
                          <w:pPr>
                            <w:pStyle w:val="Brdtext"/>
                            <w:jc w:val="left"/>
                          </w:pPr>
                          <w:sdt>
                            <w:sdtPr>
                              <w:alias w:val="NummerEtikett"/>
                              <w:tag w:val="NummerEtikett"/>
                              <w:id w:val="1034535758"/>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396818501"/>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5E347E0E" w14:textId="0B686948" w:rsidR="00244011" w:rsidRPr="00756E21" w:rsidRDefault="00D54DD4" w:rsidP="00664D04">
                    <w:pPr>
                      <w:pStyle w:val="Brdtext"/>
                      <w:jc w:val="left"/>
                    </w:pPr>
                    <w:sdt>
                      <w:sdtPr>
                        <w:alias w:val="NummerEtikett"/>
                        <w:tag w:val="NummerEtikett"/>
                        <w:id w:val="1034535758"/>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396818501"/>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28BCD4" w14:textId="77777777" w:rsidR="00244011" w:rsidRDefault="00244011" w:rsidP="00EE1584">
    <w:pPr>
      <w:pStyle w:val="Brdtext"/>
    </w:pPr>
    <w:r>
      <w:rPr>
        <w:noProof/>
        <w:lang w:eastAsia="sv-SE"/>
      </w:rPr>
      <mc:AlternateContent>
        <mc:Choice Requires="wps">
          <w:drawing>
            <wp:anchor distT="0" distB="0" distL="0" distR="0" simplePos="0" relativeHeight="2516710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C1E8B3" w14:textId="4F8D2B9A" w:rsidR="00244011" w:rsidRPr="00756E21" w:rsidRDefault="00D54DD4" w:rsidP="00A118D8">
                          <w:pPr>
                            <w:pStyle w:val="Brdtext"/>
                            <w:jc w:val="left"/>
                          </w:pPr>
                          <w:sdt>
                            <w:sdtPr>
                              <w:alias w:val="NummerEtikett"/>
                              <w:tag w:val="NummerEtikett"/>
                              <w:id w:val="-401593287"/>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802919249"/>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52C1E8B3" w14:textId="4F8D2B9A" w:rsidR="00244011" w:rsidRPr="00756E21" w:rsidRDefault="00D54DD4" w:rsidP="00A118D8">
                    <w:pPr>
                      <w:pStyle w:val="Brdtext"/>
                      <w:jc w:val="left"/>
                    </w:pPr>
                    <w:sdt>
                      <w:sdtPr>
                        <w:alias w:val="NummerEtikett"/>
                        <w:tag w:val="NummerEtikett"/>
                        <w:id w:val="-401593287"/>
                        <w:lock w:val="sdtContentLocked"/>
                        <w:dataBinding w:prefixMappings="xmlns:ns0='http://rkdhs/mallar/lagstiftning/Prop/Prop.xsd'" w:xpath="/ns0:dokumentvärden[1]/ns0:dokumentnummer[1]/@etikett" w:storeItemID="{068625C3-B546-44A5-B525-B7CC092E5AD6}"/>
                        <w:text/>
                      </w:sdtPr>
                      <w:sdtEndPr/>
                      <w:sdtContent>
                        <w:r w:rsidR="00E678F6">
                          <w:t>Prop.</w:t>
                        </w:r>
                      </w:sdtContent>
                    </w:sdt>
                    <w:r w:rsidR="00244011">
                      <w:t xml:space="preserve"> </w:t>
                    </w:r>
                    <w:sdt>
                      <w:sdtPr>
                        <w:alias w:val="Nummer"/>
                        <w:tag w:val="Nummer"/>
                        <w:id w:val="-802919249"/>
                        <w:lock w:val="sdtContentLocked"/>
                        <w:dataBinding w:prefixMappings="xmlns:ns0='http://rkdhs/mallar/lagstiftning/Prop/Prop.xsd'" w:xpath="/ns0:dokumentvärden[1]/ns0:dokumentnummer[1]" w:storeItemID="{068625C3-B546-44A5-B525-B7CC092E5AD6}"/>
                        <w:text/>
                      </w:sdtPr>
                      <w:sdtEndPr/>
                      <w:sdtContent>
                        <w:r w:rsidR="00E678F6">
                          <w:t>2021/22:129</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CD3450"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mirrorMargins/>
  <w:proofState w:spelling="clean" w:grammar="clean"/>
  <w:attachedTemplate r:id="rId1"/>
  <w:defaultTabStop w:val="1304"/>
  <w:hyphenationZone w:val="425"/>
  <w:evenAndOddHeaders/>
  <w:characterSpacingControl w:val="doNotCompress"/>
  <w:hdrShapeDefaults>
    <o:shapedefaults v:ext="edit" spidmax="10241"/>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55933"/>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33E31"/>
    <w:rsid w:val="00235765"/>
    <w:rsid w:val="002367E5"/>
    <w:rsid w:val="002405D8"/>
    <w:rsid w:val="00244011"/>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40C08"/>
    <w:rsid w:val="0064389E"/>
    <w:rsid w:val="0064723F"/>
    <w:rsid w:val="00650A95"/>
    <w:rsid w:val="0065293C"/>
    <w:rsid w:val="00652B2E"/>
    <w:rsid w:val="00655933"/>
    <w:rsid w:val="00664D04"/>
    <w:rsid w:val="0066533B"/>
    <w:rsid w:val="00667FC2"/>
    <w:rsid w:val="00670FDB"/>
    <w:rsid w:val="006737AA"/>
    <w:rsid w:val="00674574"/>
    <w:rsid w:val="00676699"/>
    <w:rsid w:val="00676752"/>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70C6"/>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682C"/>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274"/>
    <w:rsid w:val="00952E1E"/>
    <w:rsid w:val="00953D04"/>
    <w:rsid w:val="00955249"/>
    <w:rsid w:val="00960FDF"/>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0DCB"/>
    <w:rsid w:val="00BF40F4"/>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32B5"/>
    <w:rsid w:val="00D42F0C"/>
    <w:rsid w:val="00D45DEE"/>
    <w:rsid w:val="00D465BF"/>
    <w:rsid w:val="00D477A5"/>
    <w:rsid w:val="00D50784"/>
    <w:rsid w:val="00D51C77"/>
    <w:rsid w:val="00D51E13"/>
    <w:rsid w:val="00D53197"/>
    <w:rsid w:val="00D54DD4"/>
    <w:rsid w:val="00D75981"/>
    <w:rsid w:val="00D76584"/>
    <w:rsid w:val="00D9256D"/>
    <w:rsid w:val="00D92C98"/>
    <w:rsid w:val="00D9410D"/>
    <w:rsid w:val="00D947BA"/>
    <w:rsid w:val="00DA524D"/>
    <w:rsid w:val="00DA612D"/>
    <w:rsid w:val="00DB3C2B"/>
    <w:rsid w:val="00DB5937"/>
    <w:rsid w:val="00DB62B9"/>
    <w:rsid w:val="00DC55EB"/>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62B9"/>
    <w:rsid w:val="00E2734F"/>
    <w:rsid w:val="00E371B7"/>
    <w:rsid w:val="00E444C3"/>
    <w:rsid w:val="00E46004"/>
    <w:rsid w:val="00E465F6"/>
    <w:rsid w:val="00E52261"/>
    <w:rsid w:val="00E57C43"/>
    <w:rsid w:val="00E672A6"/>
    <w:rsid w:val="00E678BE"/>
    <w:rsid w:val="00E678F6"/>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0241"/>
    <o:shapelayout v:ext="edit">
      <o:idmap v:ext="edit" data="1"/>
    </o:shapelayout>
  </w:shapeDefaults>
  <w:decimalSymbol w:val=","/>
  <w:listSeparator w:val=";"/>
  <w14:docId w14:val="25DABE32"/>
  <w15:docId w15:val="{F77BEC5B-9EBE-4039-8C51-5D62EC61374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header" Target="header12.xml"/><Relationship Id="rId21" Type="http://schemas.openxmlformats.org/officeDocument/2006/relationships/footer" Target="footer3.xml"/><Relationship Id="rId34" Type="http://schemas.openxmlformats.org/officeDocument/2006/relationships/footer" Target="footer9.xml"/><Relationship Id="rId42" Type="http://schemas.openxmlformats.org/officeDocument/2006/relationships/header" Target="header14.xml"/><Relationship Id="rId47" Type="http://schemas.openxmlformats.org/officeDocument/2006/relationships/header" Target="header16.xml"/><Relationship Id="rId50" Type="http://schemas.openxmlformats.org/officeDocument/2006/relationships/header" Target="header17.xml"/><Relationship Id="rId55" Type="http://schemas.openxmlformats.org/officeDocument/2006/relationships/footer" Target="footer20.xml"/><Relationship Id="rId63" Type="http://schemas.openxmlformats.org/officeDocument/2006/relationships/footer" Target="footer24.xml"/><Relationship Id="rId68" Type="http://schemas.openxmlformats.org/officeDocument/2006/relationships/header" Target="header26.xml"/><Relationship Id="rId7" Type="http://schemas.openxmlformats.org/officeDocument/2006/relationships/customXml" Target="../customXml/item7.xml"/><Relationship Id="rId71"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footer" Target="footer8.xml"/><Relationship Id="rId37" Type="http://schemas.openxmlformats.org/officeDocument/2006/relationships/footer" Target="footer10.xml"/><Relationship Id="rId40" Type="http://schemas.openxmlformats.org/officeDocument/2006/relationships/footer" Target="footer12.xml"/><Relationship Id="rId45" Type="http://schemas.openxmlformats.org/officeDocument/2006/relationships/footer" Target="footer15.xml"/><Relationship Id="rId53" Type="http://schemas.openxmlformats.org/officeDocument/2006/relationships/header" Target="header19.xml"/><Relationship Id="rId58" Type="http://schemas.openxmlformats.org/officeDocument/2006/relationships/header" Target="header21.xml"/><Relationship Id="rId66" Type="http://schemas.openxmlformats.org/officeDocument/2006/relationships/footer" Target="footer25.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yperlink" Target="http://i" TargetMode="External"/><Relationship Id="rId36" Type="http://schemas.openxmlformats.org/officeDocument/2006/relationships/header" Target="header11.xml"/><Relationship Id="rId49" Type="http://schemas.openxmlformats.org/officeDocument/2006/relationships/footer" Target="footer17.xml"/><Relationship Id="rId57" Type="http://schemas.openxmlformats.org/officeDocument/2006/relationships/footer" Target="footer21.xml"/><Relationship Id="rId61" Type="http://schemas.openxmlformats.org/officeDocument/2006/relationships/footer" Target="footer23.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footer" Target="footer7.xml"/><Relationship Id="rId44" Type="http://schemas.openxmlformats.org/officeDocument/2006/relationships/footer" Target="footer14.xml"/><Relationship Id="rId52" Type="http://schemas.openxmlformats.org/officeDocument/2006/relationships/header" Target="header18.xml"/><Relationship Id="rId60" Type="http://schemas.openxmlformats.org/officeDocument/2006/relationships/footer" Target="footer22.xml"/><Relationship Id="rId65" Type="http://schemas.openxmlformats.org/officeDocument/2006/relationships/header" Target="header25.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header" Target="header8.xml"/><Relationship Id="rId35" Type="http://schemas.openxmlformats.org/officeDocument/2006/relationships/header" Target="header10.xml"/><Relationship Id="rId43" Type="http://schemas.openxmlformats.org/officeDocument/2006/relationships/footer" Target="footer13.xml"/><Relationship Id="rId48" Type="http://schemas.openxmlformats.org/officeDocument/2006/relationships/footer" Target="footer16.xml"/><Relationship Id="rId56" Type="http://schemas.openxmlformats.org/officeDocument/2006/relationships/header" Target="header20.xml"/><Relationship Id="rId64" Type="http://schemas.openxmlformats.org/officeDocument/2006/relationships/header" Target="header24.xml"/><Relationship Id="rId69" Type="http://schemas.openxmlformats.org/officeDocument/2006/relationships/footer" Target="footer27.xml"/><Relationship Id="rId8" Type="http://schemas.openxmlformats.org/officeDocument/2006/relationships/customXml" Target="../customXml/item8.xml"/><Relationship Id="rId51" Type="http://schemas.openxmlformats.org/officeDocument/2006/relationships/footer" Target="footer18.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footer" Target="footer11.xml"/><Relationship Id="rId46" Type="http://schemas.openxmlformats.org/officeDocument/2006/relationships/header" Target="header15.xml"/><Relationship Id="rId59" Type="http://schemas.openxmlformats.org/officeDocument/2006/relationships/header" Target="header22.xml"/><Relationship Id="rId67" Type="http://schemas.openxmlformats.org/officeDocument/2006/relationships/footer" Target="footer26.xml"/><Relationship Id="rId20" Type="http://schemas.openxmlformats.org/officeDocument/2006/relationships/header" Target="header3.xml"/><Relationship Id="rId41" Type="http://schemas.openxmlformats.org/officeDocument/2006/relationships/header" Target="header13.xml"/><Relationship Id="rId54" Type="http://schemas.openxmlformats.org/officeDocument/2006/relationships/footer" Target="footer19.xml"/><Relationship Id="rId62" Type="http://schemas.openxmlformats.org/officeDocument/2006/relationships/header" Target="header23.xml"/><Relationship Id="rId70"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s/FS_RS_prop/Borttagande%20av%20bosttningsprincipen%20vid%20sprututbyte/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haredContentType xmlns="Microsoft.SharePoint.Taxonomy.ContentTypeSync" SourceId="d07acfae-4dfa-4949-99a8-259efd31a6ae" ContentTypeId="0x010100BBA312BF02777149882D207184EC35C032" PreviousValue="false"/>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dokumentvärden xmlns="http://rkdhs/mallar/lagstiftning/Prop/Prop.xsd">
  <departementsnamn>Socialdepartementet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Andersson, ordförande, och statsråden Johansson, Hallengren, Hultqvist, Damberg, Ygeman, Linde, Ekström, Strandhäll, Dahlgren, Hallberg, Nordmark, Sätherberg, Gustafsdotter, Axelsson Kihlblom, Elger, Farmanbar, Danielsson</närvarande>
  <föredragande>statsminister Andersson, ordförande, och statsråden Johansson, Hallengren, Hultqvist, Damberg, Shekarabi, Ygeman, Linde, Ekström, Strandhäll, Eneroth, Dahlgren, Ernkrans, Hallberg, Nordmark, Sätherberg, Thorwaldsson, Gustafsdotter, Axelsson Kihlblom, Elger, Farmanbar, Danielsson, Karkiainen </föredragande>
  <departementsenhet id="Socialdepartementet"/>
  <dokumentnummer etikett="Prop.">2021/22:129</dokumentnummer>
  <titel>Borttagande av bosättningsprincipen vid sprututbyte</titel>
  <template id="14"/>
  <kapitel/>
  <avsnitt/>
  <fastaavsnitt/>
  <bilagor>
    <bilaga bilagenummer="1" bilageetikett="Bilaga"/>
    <bilaga bilagenummer="2" bilageetikett="Bilaga"/>
    <bilaga bilagenummer="3" bilageetikett="Bilaga"/>
    <bilaga bilagenummer="4" bilageetikett="Bilaga"/>
  </bilagor>
</dokumentvärde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Socialdepartementet</TermName>
          <TermId xmlns="http://schemas.microsoft.com/office/infopath/2007/PartnerControls">e02aa9d6-2d54-471b-a43b-d13dc9454930</TermId>
        </TermInfo>
      </Terms>
    </k46d94c0acf84ab9a79866a9d8b1905f>
    <TaxCatchAll xmlns="cc625d36-bb37-4650-91b9-0c96159295ba">
      <Value>26</Value>
    </TaxCatchAll>
    <DirtyMigration xmlns="4e9c2f0c-7bf8-49af-8356-cbf363fc78a7">false</DirtyMigration>
    <RKNyckelord xmlns="18f3d968-6251-40b0-9f11-012b293496c2" xsi:nil="true"/>
    <edbe0b5c82304c8e847ab7b8c02a77c3 xmlns="cc625d36-bb37-4650-91b9-0c96159295ba">
      <Terms xmlns="http://schemas.microsoft.com/office/infopath/2007/PartnerControls"/>
    </edbe0b5c82304c8e847ab7b8c02a77c3>
    <_dlc_DocId xmlns="4f5ca95d-8798-43a8-9b50-3b2f8b9416bf">6VV7YVCVAJZ7-373442560-10428</_dlc_DocId>
    <_dlc_DocIdUrl xmlns="4f5ca95d-8798-43a8-9b50-3b2f8b9416bf">
      <Url>https://dhs.sp.regeringskansliet.se/yta/sb-gransk/_layouts/15/DocIdRedir.aspx?ID=6VV7YVCVAJZ7-373442560-10428</Url>
      <Description>6VV7YVCVAJZ7-373442560-10428</Description>
    </_dlc_DocIdUrl>
  </documentManagement>
</p:properties>
</file>

<file path=customXml/item7.xml><?xml version="1.0" encoding="utf-8"?>
<?mso-contentType ?>
<customXsn xmlns="http://schemas.microsoft.com/office/2006/metadata/customXsn">
  <xsnLocation/>
  <cached>True</cached>
  <openByDefault>False</openByDefault>
  <xsnScope/>
</customXsn>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8" ma:contentTypeDescription="Skapa nytt dokument med möjlighet att välja RK-mall" ma:contentTypeScope="" ma:versionID="7eb0ca854e9200630794cb76d0a0c041">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B47C120-D013-45CD-9365-614C4256BEB4}"/>
</file>

<file path=customXml/itemProps2.xml><?xml version="1.0" encoding="utf-8"?>
<ds:datastoreItem xmlns:ds="http://schemas.openxmlformats.org/officeDocument/2006/customXml" ds:itemID="{6FC45E48-FB1B-47FC-B730-CEE675A2FEF2}">
  <ds:schemaRefs>
    <ds:schemaRef ds:uri="http://schemas.microsoft.com/sharepoint/events"/>
  </ds:schemaRefs>
</ds:datastoreItem>
</file>

<file path=customXml/itemProps3.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4.xml><?xml version="1.0" encoding="utf-8"?>
<ds:datastoreItem xmlns:ds="http://schemas.openxmlformats.org/officeDocument/2006/customXml" ds:itemID="{5ECD89A6-3EC8-4578-B819-1D1AB83FE25A}">
  <ds:schemaRefs>
    <ds:schemaRef ds:uri="http://schemas.microsoft.com/sharepoint/v3/contenttype/forms"/>
  </ds:schemaRefs>
</ds:datastoreItem>
</file>

<file path=customXml/itemProps5.xml><?xml version="1.0" encoding="utf-8"?>
<ds:datastoreItem xmlns:ds="http://schemas.openxmlformats.org/officeDocument/2006/customXml" ds:itemID="{B8253C8A-3B47-4A63-8FB2-CC71EDF5200D}">
  <ds:schemaRefs>
    <ds:schemaRef ds:uri="http://schemas.openxmlformats.org/officeDocument/2006/bibliography"/>
  </ds:schemaRefs>
</ds:datastoreItem>
</file>

<file path=customXml/itemProps6.xml><?xml version="1.0" encoding="utf-8"?>
<ds:datastoreItem xmlns:ds="http://schemas.openxmlformats.org/officeDocument/2006/customXml" ds:itemID="{4882F565-17FF-4F79-94A3-F2622299BA6C}">
  <ds:schemaRefs>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4e9c2f0c-7bf8-49af-8356-cbf363fc78a7"/>
    <ds:schemaRef ds:uri="http://schemas.microsoft.com/office/2006/metadata/properties"/>
    <ds:schemaRef ds:uri="http://purl.org/dc/elements/1.1/"/>
    <ds:schemaRef ds:uri="a68c6c55-4fbb-48c7-bd04-03a904b43046"/>
    <ds:schemaRef ds:uri="18f3d968-6251-40b0-9f11-012b293496c2"/>
    <ds:schemaRef ds:uri="cc625d36-bb37-4650-91b9-0c96159295ba"/>
    <ds:schemaRef ds:uri="http://www.w3.org/XML/1998/namespace"/>
    <ds:schemaRef ds:uri="http://purl.org/dc/dcmitype/"/>
  </ds:schemaRefs>
</ds:datastoreItem>
</file>

<file path=customXml/itemProps7.xml><?xml version="1.0" encoding="utf-8"?>
<ds:datastoreItem xmlns:ds="http://schemas.openxmlformats.org/officeDocument/2006/customXml" ds:itemID="{A7EB18C5-8881-44F3-957B-16EE894FC239}">
  <ds:schemaRefs>
    <ds:schemaRef ds:uri="http://schemas.microsoft.com/office/2006/metadata/customXsn"/>
  </ds:schemaRefs>
</ds:datastoreItem>
</file>

<file path=customXml/itemProps8.xml><?xml version="1.0" encoding="utf-8"?>
<ds:datastoreItem xmlns:ds="http://schemas.openxmlformats.org/officeDocument/2006/customXml" ds:itemID="{CADBA471-8372-4D95-8739-9609E45D79B4}"/>
</file>

<file path=docProps/app.xml><?xml version="1.0" encoding="utf-8"?>
<Properties xmlns="http://schemas.openxmlformats.org/officeDocument/2006/extended-properties" xmlns:vt="http://schemas.openxmlformats.org/officeDocument/2006/docPropsVTypes">
  <Template>Prop-samling</Template>
  <TotalTime>0</TotalTime>
  <Pages>23</Pages>
  <Words>8231</Words>
  <Characters>43625</Characters>
  <Application>Microsoft Office Word</Application>
  <DocSecurity>0</DocSecurity>
  <Lines>363</Lines>
  <Paragraphs>103</Paragraphs>
  <ScaleCrop>false</ScaleCrop>
  <HeadingPairs>
    <vt:vector size="2" baseType="variant">
      <vt:variant>
        <vt:lpstr>Rubrik</vt:lpstr>
      </vt:variant>
      <vt:variant>
        <vt:i4>1</vt:i4>
      </vt:variant>
    </vt:vector>
  </HeadingPairs>
  <TitlesOfParts>
    <vt:vector size="1" baseType="lpstr">
      <vt:lpstr/>
    </vt:vector>
  </TitlesOfParts>
  <Company>Regeringskansliet</Company>
  <LinksUpToDate>false</LinksUpToDate>
  <CharactersWithSpaces>51753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Borttagande av bosättningsprincipen vid sprututbyte</dc:title>
  <dc:creator>Helen Rudberg</dc:creator>
  <dc:description/>
  <cp:lastModifiedBy>Helen Rudberg</cp:lastModifiedBy>
  <cp:revision>2</cp:revision>
  <dcterms:created xsi:type="dcterms:W3CDTF">2022-02-24T09:11:00Z</dcterms:created>
  <dcterms:modified xsi:type="dcterms:W3CDTF">2022-02-24T09:11:00Z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Mallversion">
    <vt:lpwstr>2.1.11</vt:lpwstr>
  </property>
  <property fmtid="{D5CDD505-2E9C-101B-9397-08002B2CF9AE}" pid="4" name="Organisation">
    <vt:lpwstr>26;#Socialdepartementet|e02aa9d6-2d54-471b-a43b-d13dc9454930</vt:lpwstr>
  </property>
  <property fmtid="{D5CDD505-2E9C-101B-9397-08002B2CF9AE}" pid="5" name="ActivityCategory">
    <vt:lpwstr/>
  </property>
  <property fmtid="{D5CDD505-2E9C-101B-9397-08002B2CF9AE}" pid="6" name="_dlc_DocIdItemGuid">
    <vt:lpwstr>bb7122bf-26ad-49b0-8921-5f19fcaed75e</vt:lpwstr>
  </property>
  <property fmtid="{D5CDD505-2E9C-101B-9397-08002B2CF9AE}" pid="7" name="TaxKeyword">
    <vt:lpwstr/>
  </property>
  <property fmtid="{D5CDD505-2E9C-101B-9397-08002B2CF9AE}" pid="8" name="TaxKeywordTaxHTField">
    <vt:lpwstr/>
  </property>
</Properties>
</file>