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charts/chart1.xml" ContentType="application/vnd.openxmlformats-officedocument.drawingml.chart+xml"/>
  <Override PartName="/word/drawings/drawing1.xml" ContentType="application/vnd.openxmlformats-officedocument.drawingml.chartshapes+xml"/>
  <Override PartName="/word/charts/chart2.xml" ContentType="application/vnd.openxmlformats-officedocument.drawingml.chart+xml"/>
  <Override PartName="/word/drawings/drawing2.xml" ContentType="application/vnd.openxmlformats-officedocument.drawingml.chartshapes+xml"/>
  <Override PartName="/word/header9.xml" ContentType="application/vnd.openxmlformats-officedocument.wordprocessingml.header+xml"/>
  <Override PartName="/word/header10.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2.xml" ContentType="application/vnd.openxmlformats-officedocument.wordprocessingml.header+xml"/>
  <Override PartName="/word/footer24.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5.xml" ContentType="application/vnd.openxmlformats-officedocument.wordprocessingml.header+xml"/>
  <Override PartName="/word/footer27.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footer30.xml" ContentType="application/vnd.openxmlformats-officedocument.wordprocessingml.footer+xml"/>
  <Override PartName="/word/header28.xml" ContentType="application/vnd.openxmlformats-officedocument.wordprocessingml.header+xml"/>
  <Override PartName="/word/header29.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footer33.xml" ContentType="application/vnd.openxmlformats-officedocument.wordprocessingml.footer+xml"/>
  <Override PartName="/word/header30.xml" ContentType="application/vnd.openxmlformats-officedocument.wordprocessingml.header+xml"/>
  <Override PartName="/word/header31.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2.xml" ContentType="application/vnd.openxmlformats-officedocument.wordprocessingml.header+xml"/>
  <Override PartName="/word/footer36.xml" ContentType="application/vnd.openxmlformats-officedocument.wordprocessingml.footer+xml"/>
  <Override PartName="/word/header33.xml" ContentType="application/vnd.openxmlformats-officedocument.wordprocessingml.header+xml"/>
  <Override PartName="/word/header34.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35.xml" ContentType="application/vnd.openxmlformats-officedocument.wordprocessingml.header+xml"/>
  <Override PartName="/word/footer3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AB05188" w14:textId="77777777" w:rsidR="00491BB3" w:rsidRDefault="00491BB3"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594BC112" wp14:editId="4A3AB24B">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AC779EE" w14:textId="77777777" w:rsidR="00491BB3" w:rsidRPr="00811BB8" w:rsidRDefault="00491BB3" w:rsidP="00C37AA0">
                                <w:pPr>
                                  <w:pStyle w:val="Brdtext"/>
                                </w:pPr>
                                <w:r>
                                  <w:rPr>
                                    <w:noProof/>
                                    <w:lang w:eastAsia="sv-SE"/>
                                  </w:rPr>
                                  <w:drawing>
                                    <wp:inline distT="0" distB="0" distL="0" distR="0" wp14:anchorId="7300DC99" wp14:editId="031BC063">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94BC112"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AC779EE" w14:textId="77777777" w:rsidR="00491BB3" w:rsidRPr="00811BB8" w:rsidRDefault="00491BB3" w:rsidP="00C37AA0">
                          <w:pPr>
                            <w:pStyle w:val="Brdtext"/>
                          </w:pPr>
                          <w:r>
                            <w:rPr>
                              <w:noProof/>
                              <w:lang w:eastAsia="sv-SE"/>
                            </w:rPr>
                            <w:drawing>
                              <wp:inline distT="0" distB="0" distL="0" distR="0" wp14:anchorId="7300DC99" wp14:editId="031BC063">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5"/>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3934B7C2" w14:textId="0779E3DB" w:rsidR="00491BB3" w:rsidRDefault="003A5E6B" w:rsidP="00333C9D">
          <w:pPr>
            <w:pStyle w:val="Prophuvudrubrik"/>
          </w:pPr>
          <w:r>
            <w:t>2021/22:126</w:t>
          </w:r>
        </w:p>
      </w:sdtContent>
    </w:sdt>
    <w:p w14:paraId="367A66CB" w14:textId="77777777" w:rsidR="00491BB3" w:rsidRPr="005F407A" w:rsidRDefault="00491BB3"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491BB3" w14:paraId="560E5B3E"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10C64102" w14:textId="314DE69A" w:rsidR="00491BB3" w:rsidRDefault="003A5E6B" w:rsidP="00333C9D">
                <w:pPr>
                  <w:pStyle w:val="Proprubrik"/>
                  <w:spacing w:after="20"/>
                </w:pPr>
                <w:r>
                  <w:t>Skattereduktion för avgift till arbetslöshetskassa</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20B8933D" w14:textId="14CF0E8B" w:rsidR="00491BB3" w:rsidRDefault="003A5E6B"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63F556C3" w14:textId="4BA5E0B2" w:rsidR="00491BB3" w:rsidRPr="00141F91" w:rsidRDefault="003A5E6B" w:rsidP="00333C9D">
                <w:pPr>
                  <w:pStyle w:val="Proprubrik"/>
                  <w:rPr>
                    <w:szCs w:val="26"/>
                  </w:rPr>
                </w:pPr>
                <w:r>
                  <w:rPr>
                    <w:szCs w:val="26"/>
                  </w:rPr>
                  <w:t>2021/22:126</w:t>
                </w:r>
              </w:p>
            </w:sdtContent>
          </w:sdt>
        </w:tc>
      </w:tr>
    </w:tbl>
    <w:p w14:paraId="7FCF42A5" w14:textId="77777777" w:rsidR="00491BB3" w:rsidRDefault="00491BB3" w:rsidP="00333C9D">
      <w:pPr>
        <w:pStyle w:val="Brdtext"/>
        <w:spacing w:before="60"/>
      </w:pPr>
    </w:p>
    <w:p w14:paraId="4D3CAE13" w14:textId="77777777" w:rsidR="00491BB3" w:rsidRDefault="00491BB3" w:rsidP="00333C9D">
      <w:pPr>
        <w:pStyle w:val="Brdtext"/>
      </w:pPr>
      <w:r>
        <w:t>Regeringen överlämnar denna proposition till riksdagen.</w:t>
      </w:r>
    </w:p>
    <w:p w14:paraId="2BEEEBBD" w14:textId="77777777" w:rsidR="00491BB3" w:rsidRDefault="00491BB3" w:rsidP="00333C9D">
      <w:pPr>
        <w:pStyle w:val="Brdtext"/>
      </w:pPr>
    </w:p>
    <w:p w14:paraId="07D68D87" w14:textId="4DDA7524" w:rsidR="00491BB3" w:rsidRDefault="00491BB3" w:rsidP="00333C9D">
      <w:pPr>
        <w:pStyle w:val="Brdtext"/>
      </w:pPr>
      <w:r>
        <w:t xml:space="preserve">Stockholm </w:t>
      </w:r>
      <w:sdt>
        <w:sdtPr>
          <w:alias w:val="Datum"/>
          <w:tag w:val="Datum"/>
          <w:id w:val="-1894106154"/>
          <w:date w:fullDate="2022-03-03T00:00:00Z">
            <w:dateFormat w:val="'den' d MMMM yyyy"/>
            <w:lid w:val="sv-SE"/>
            <w:storeMappedDataAs w:val="dateTime"/>
            <w:calendar w:val="gregorian"/>
          </w:date>
        </w:sdtPr>
        <w:sdtEndPr/>
        <w:sdtContent>
          <w:r w:rsidR="003A5E6B">
            <w:t>den 3 mars 2022</w:t>
          </w:r>
        </w:sdtContent>
      </w:sdt>
    </w:p>
    <w:p w14:paraId="4D001BAE" w14:textId="77777777" w:rsidR="00491BB3" w:rsidRDefault="00491BB3" w:rsidP="00333C9D">
      <w:pPr>
        <w:pStyle w:val="Brdtextmedindrag"/>
      </w:pPr>
    </w:p>
    <w:p w14:paraId="1832BF6D" w14:textId="087AEE81" w:rsidR="00491BB3" w:rsidRDefault="003A5E6B" w:rsidP="00333C9D">
      <w:pPr>
        <w:pStyle w:val="Propnamnunderskrift1"/>
      </w:pPr>
      <w:r>
        <w:t>Magdalena Andersson</w:t>
      </w:r>
    </w:p>
    <w:p w14:paraId="6DE66A93" w14:textId="2949B19B" w:rsidR="00491BB3" w:rsidRDefault="00491BB3" w:rsidP="00333C9D">
      <w:pPr>
        <w:pStyle w:val="Propnamnunderskrift2"/>
        <w:tabs>
          <w:tab w:val="clear" w:pos="2693"/>
          <w:tab w:val="clear" w:pos="7474"/>
          <w:tab w:val="left" w:pos="2126"/>
        </w:tabs>
      </w:pPr>
      <w:r>
        <w:tab/>
      </w:r>
      <w:r w:rsidR="003A5E6B">
        <w:t>Mikael Damberg</w:t>
      </w:r>
    </w:p>
    <w:p w14:paraId="3B936929" w14:textId="40FB92EB" w:rsidR="00491BB3" w:rsidRPr="008624B2" w:rsidRDefault="00491BB3"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3A5E6B">
            <w:rPr>
              <w:i w:val="0"/>
            </w:rPr>
            <w:t>Finansdepartementet</w:t>
          </w:r>
        </w:sdtContent>
      </w:sdt>
      <w:r w:rsidRPr="008F01E7">
        <w:rPr>
          <w:i w:val="0"/>
          <w:iCs w:val="0"/>
        </w:rPr>
        <w:t>)</w:t>
      </w:r>
    </w:p>
    <w:p w14:paraId="21362921" w14:textId="77777777" w:rsidR="00491BB3" w:rsidRDefault="00491BB3" w:rsidP="00333C9D">
      <w:pPr>
        <w:pStyle w:val="Proprubrik"/>
        <w:spacing w:before="80" w:after="400"/>
      </w:pPr>
      <w:r>
        <w:t>Propositionens huvudsakliga innehåll</w:t>
      </w:r>
    </w:p>
    <w:p w14:paraId="1207F005" w14:textId="2C7F7EE4" w:rsidR="00491BB3" w:rsidRDefault="00491BB3" w:rsidP="00491BB3">
      <w:pPr>
        <w:pStyle w:val="Brdtext"/>
      </w:pPr>
      <w:r>
        <w:t xml:space="preserve">I </w:t>
      </w:r>
      <w:r w:rsidR="002B614F">
        <w:t xml:space="preserve">denna </w:t>
      </w:r>
      <w:r>
        <w:t>proposition föreslås en skattereduktion för avgift till arbetslöshets</w:t>
      </w:r>
      <w:r>
        <w:softHyphen/>
        <w:t>kassa. Förslaget innebär att 25 procent av den avgift som en medlem under året har betalat till en svensk arbetslöshetskassa ger rätt till en avräkning mot den beräknade skatten. I underlaget för skatte</w:t>
      </w:r>
      <w:r>
        <w:softHyphen/>
        <w:t>reduktion ska efter begäran även avgift till en utländsk arbetslöshetskassa medräknas.</w:t>
      </w:r>
    </w:p>
    <w:p w14:paraId="558FA790" w14:textId="5441F86E" w:rsidR="00491BB3" w:rsidRPr="002B614F" w:rsidRDefault="00491BB3" w:rsidP="002B614F">
      <w:pPr>
        <w:pStyle w:val="Brdtextmedindrag"/>
      </w:pPr>
      <w:r w:rsidRPr="002B614F">
        <w:t>Förslaget innebär även en skyldighet för arbetslöshets</w:t>
      </w:r>
      <w:r w:rsidRPr="002B614F">
        <w:softHyphen/>
        <w:t>kassor att lämna kontroll</w:t>
      </w:r>
      <w:r w:rsidRPr="002B614F">
        <w:softHyphen/>
        <w:t>uppgift om avgift till arbets</w:t>
      </w:r>
      <w:r w:rsidRPr="002B614F">
        <w:softHyphen/>
        <w:t>löshets</w:t>
      </w:r>
      <w:r w:rsidRPr="002B614F">
        <w:softHyphen/>
        <w:t>kassa. Kontroll</w:t>
      </w:r>
      <w:r w:rsidRPr="002B614F">
        <w:softHyphen/>
        <w:t>uppgift ska dock inte lämnas för en medlem som skriftligen har begärt detta hos arbets</w:t>
      </w:r>
      <w:r w:rsidR="00D54D5F">
        <w:softHyphen/>
      </w:r>
      <w:r w:rsidRPr="002B614F">
        <w:t>lös</w:t>
      </w:r>
      <w:r w:rsidR="00D54D5F">
        <w:softHyphen/>
      </w:r>
      <w:r w:rsidRPr="002B614F">
        <w:t>hets</w:t>
      </w:r>
      <w:r w:rsidR="00D54D5F">
        <w:softHyphen/>
      </w:r>
      <w:r w:rsidRPr="002B614F">
        <w:t>kassan. Dessutom föreslås en uppgifts</w:t>
      </w:r>
      <w:r w:rsidRPr="002B614F">
        <w:softHyphen/>
        <w:t>skyldighet i inkomst</w:t>
      </w:r>
      <w:r w:rsidR="00D54D5F">
        <w:softHyphen/>
      </w:r>
      <w:r w:rsidRPr="002B614F">
        <w:t>deklarationen om avgift till utländsk arbets</w:t>
      </w:r>
      <w:r w:rsidRPr="002B614F">
        <w:softHyphen/>
        <w:t>löshets</w:t>
      </w:r>
      <w:r w:rsidRPr="002B614F">
        <w:softHyphen/>
        <w:t>kassa.</w:t>
      </w:r>
    </w:p>
    <w:p w14:paraId="35D4ABA8" w14:textId="15BDD6B9" w:rsidR="00491BB3" w:rsidRDefault="00491BB3" w:rsidP="002B614F">
      <w:pPr>
        <w:pStyle w:val="Brdtextmedindrag"/>
      </w:pPr>
      <w:r w:rsidRPr="002B614F">
        <w:t>De nya bestämmelserna föreslås träda i kraft den 1 juli 2022 och tillämpas på avgifter som betalas efter den 30 juni 2022.</w:t>
      </w:r>
    </w:p>
    <w:p w14:paraId="3ACA2F9D" w14:textId="77777777" w:rsidR="00491BB3" w:rsidRPr="008F2013" w:rsidRDefault="00491BB3" w:rsidP="005E3C60">
      <w:pPr>
        <w:pStyle w:val="Innehllsfrteckning"/>
        <w:pageBreakBefore/>
        <w:rPr>
          <w:sz w:val="30"/>
          <w:szCs w:val="30"/>
        </w:rPr>
      </w:pPr>
      <w:r>
        <w:rPr>
          <w:rFonts w:eastAsiaTheme="minorHAnsi"/>
        </w:rPr>
        <w:lastRenderedPageBreak/>
        <w:t>Innehållsförteckning</w:t>
      </w:r>
    </w:p>
    <w:p w14:paraId="0FC8ABF7" w14:textId="7E82DC90" w:rsidR="004671A5" w:rsidRDefault="00491BB3">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95743419" w:history="1">
        <w:r w:rsidR="004671A5" w:rsidRPr="006842C4">
          <w:rPr>
            <w:rStyle w:val="Hyperlnk"/>
          </w:rPr>
          <w:t>1</w:t>
        </w:r>
        <w:r w:rsidR="004671A5">
          <w:rPr>
            <w:rFonts w:asciiTheme="minorHAnsi" w:eastAsiaTheme="minorEastAsia" w:hAnsiTheme="minorHAnsi"/>
            <w:sz w:val="22"/>
            <w:lang w:eastAsia="sv-SE"/>
          </w:rPr>
          <w:tab/>
        </w:r>
        <w:r w:rsidR="004671A5" w:rsidRPr="006842C4">
          <w:rPr>
            <w:rStyle w:val="Hyperlnk"/>
          </w:rPr>
          <w:t>Förslag till riksdagsbeslut</w:t>
        </w:r>
        <w:r w:rsidR="004671A5">
          <w:rPr>
            <w:webHidden/>
          </w:rPr>
          <w:tab/>
        </w:r>
        <w:r w:rsidR="004671A5">
          <w:rPr>
            <w:webHidden/>
          </w:rPr>
          <w:fldChar w:fldCharType="begin"/>
        </w:r>
        <w:r w:rsidR="004671A5">
          <w:rPr>
            <w:webHidden/>
          </w:rPr>
          <w:instrText xml:space="preserve"> PAGEREF _Toc95743419 \h </w:instrText>
        </w:r>
        <w:r w:rsidR="004671A5">
          <w:rPr>
            <w:webHidden/>
          </w:rPr>
        </w:r>
        <w:r w:rsidR="004671A5">
          <w:rPr>
            <w:webHidden/>
          </w:rPr>
          <w:fldChar w:fldCharType="separate"/>
        </w:r>
        <w:r w:rsidR="008015F9">
          <w:rPr>
            <w:webHidden/>
          </w:rPr>
          <w:t>3</w:t>
        </w:r>
        <w:r w:rsidR="004671A5">
          <w:rPr>
            <w:webHidden/>
          </w:rPr>
          <w:fldChar w:fldCharType="end"/>
        </w:r>
      </w:hyperlink>
    </w:p>
    <w:p w14:paraId="2079CCFE" w14:textId="4603CF8E" w:rsidR="004671A5" w:rsidRDefault="008015F9">
      <w:pPr>
        <w:pStyle w:val="Innehll1"/>
        <w:rPr>
          <w:rFonts w:asciiTheme="minorHAnsi" w:eastAsiaTheme="minorEastAsia" w:hAnsiTheme="minorHAnsi"/>
          <w:sz w:val="22"/>
          <w:lang w:eastAsia="sv-SE"/>
        </w:rPr>
      </w:pPr>
      <w:hyperlink w:anchor="_Toc95743420" w:history="1">
        <w:r w:rsidR="004671A5" w:rsidRPr="006842C4">
          <w:rPr>
            <w:rStyle w:val="Hyperlnk"/>
          </w:rPr>
          <w:t>2</w:t>
        </w:r>
        <w:r w:rsidR="004671A5">
          <w:rPr>
            <w:rFonts w:asciiTheme="minorHAnsi" w:eastAsiaTheme="minorEastAsia" w:hAnsiTheme="minorHAnsi"/>
            <w:sz w:val="22"/>
            <w:lang w:eastAsia="sv-SE"/>
          </w:rPr>
          <w:tab/>
        </w:r>
        <w:r w:rsidR="004671A5" w:rsidRPr="006842C4">
          <w:rPr>
            <w:rStyle w:val="Hyperlnk"/>
          </w:rPr>
          <w:t>Lagtext</w:t>
        </w:r>
        <w:r w:rsidR="004671A5">
          <w:rPr>
            <w:webHidden/>
          </w:rPr>
          <w:tab/>
        </w:r>
        <w:r w:rsidR="004671A5">
          <w:rPr>
            <w:webHidden/>
          </w:rPr>
          <w:fldChar w:fldCharType="begin"/>
        </w:r>
        <w:r w:rsidR="004671A5">
          <w:rPr>
            <w:webHidden/>
          </w:rPr>
          <w:instrText xml:space="preserve"> PAGEREF _Toc95743420 \h </w:instrText>
        </w:r>
        <w:r w:rsidR="004671A5">
          <w:rPr>
            <w:webHidden/>
          </w:rPr>
        </w:r>
        <w:r w:rsidR="004671A5">
          <w:rPr>
            <w:webHidden/>
          </w:rPr>
          <w:fldChar w:fldCharType="separate"/>
        </w:r>
        <w:r>
          <w:rPr>
            <w:webHidden/>
          </w:rPr>
          <w:t>4</w:t>
        </w:r>
        <w:r w:rsidR="004671A5">
          <w:rPr>
            <w:webHidden/>
          </w:rPr>
          <w:fldChar w:fldCharType="end"/>
        </w:r>
      </w:hyperlink>
    </w:p>
    <w:p w14:paraId="7BB9F0D4" w14:textId="438F905F" w:rsidR="004671A5" w:rsidRDefault="008015F9">
      <w:pPr>
        <w:pStyle w:val="Innehll2"/>
        <w:rPr>
          <w:rFonts w:asciiTheme="minorHAnsi" w:eastAsiaTheme="minorEastAsia" w:hAnsiTheme="minorHAnsi" w:cstheme="minorBidi"/>
          <w:sz w:val="22"/>
          <w:szCs w:val="22"/>
          <w:lang w:eastAsia="sv-SE"/>
        </w:rPr>
      </w:pPr>
      <w:hyperlink w:anchor="_Toc95743421" w:history="1">
        <w:r w:rsidR="004671A5" w:rsidRPr="006842C4">
          <w:rPr>
            <w:rStyle w:val="Hyperlnk"/>
            <w:rFonts w:eastAsiaTheme="majorEastAsia"/>
          </w:rPr>
          <w:t>2.1</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Förslag till lag om ändring i inkomstskattelagen (1999:1229)</w:t>
        </w:r>
        <w:r w:rsidR="004671A5">
          <w:rPr>
            <w:webHidden/>
          </w:rPr>
          <w:tab/>
        </w:r>
        <w:r w:rsidR="004671A5">
          <w:rPr>
            <w:webHidden/>
          </w:rPr>
          <w:fldChar w:fldCharType="begin"/>
        </w:r>
        <w:r w:rsidR="004671A5">
          <w:rPr>
            <w:webHidden/>
          </w:rPr>
          <w:instrText xml:space="preserve"> PAGEREF _Toc95743421 \h </w:instrText>
        </w:r>
        <w:r w:rsidR="004671A5">
          <w:rPr>
            <w:webHidden/>
          </w:rPr>
        </w:r>
        <w:r w:rsidR="004671A5">
          <w:rPr>
            <w:webHidden/>
          </w:rPr>
          <w:fldChar w:fldCharType="separate"/>
        </w:r>
        <w:r>
          <w:rPr>
            <w:webHidden/>
          </w:rPr>
          <w:t>4</w:t>
        </w:r>
        <w:r w:rsidR="004671A5">
          <w:rPr>
            <w:webHidden/>
          </w:rPr>
          <w:fldChar w:fldCharType="end"/>
        </w:r>
      </w:hyperlink>
    </w:p>
    <w:p w14:paraId="2758FCF0" w14:textId="703233E7" w:rsidR="004671A5" w:rsidRDefault="008015F9">
      <w:pPr>
        <w:pStyle w:val="Innehll2"/>
        <w:rPr>
          <w:rFonts w:asciiTheme="minorHAnsi" w:eastAsiaTheme="minorEastAsia" w:hAnsiTheme="minorHAnsi" w:cstheme="minorBidi"/>
          <w:sz w:val="22"/>
          <w:szCs w:val="22"/>
          <w:lang w:eastAsia="sv-SE"/>
        </w:rPr>
      </w:pPr>
      <w:hyperlink w:anchor="_Toc95743422" w:history="1">
        <w:r w:rsidR="004671A5" w:rsidRPr="006842C4">
          <w:rPr>
            <w:rStyle w:val="Hyperlnk"/>
            <w:rFonts w:eastAsiaTheme="majorEastAsia"/>
          </w:rPr>
          <w:t>2.2</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Förslag till lag om ändring i skatteförfarandelagen (2011:1244)</w:t>
        </w:r>
        <w:r w:rsidR="004671A5">
          <w:rPr>
            <w:webHidden/>
          </w:rPr>
          <w:tab/>
        </w:r>
        <w:r w:rsidR="004671A5">
          <w:rPr>
            <w:webHidden/>
          </w:rPr>
          <w:fldChar w:fldCharType="begin"/>
        </w:r>
        <w:r w:rsidR="004671A5">
          <w:rPr>
            <w:webHidden/>
          </w:rPr>
          <w:instrText xml:space="preserve"> PAGEREF _Toc95743422 \h </w:instrText>
        </w:r>
        <w:r w:rsidR="004671A5">
          <w:rPr>
            <w:webHidden/>
          </w:rPr>
        </w:r>
        <w:r w:rsidR="004671A5">
          <w:rPr>
            <w:webHidden/>
          </w:rPr>
          <w:fldChar w:fldCharType="separate"/>
        </w:r>
        <w:r>
          <w:rPr>
            <w:webHidden/>
          </w:rPr>
          <w:t>7</w:t>
        </w:r>
        <w:r w:rsidR="004671A5">
          <w:rPr>
            <w:webHidden/>
          </w:rPr>
          <w:fldChar w:fldCharType="end"/>
        </w:r>
      </w:hyperlink>
    </w:p>
    <w:p w14:paraId="1BEC49D9" w14:textId="3E3C8688" w:rsidR="004671A5" w:rsidRDefault="008015F9">
      <w:pPr>
        <w:pStyle w:val="Innehll1"/>
        <w:rPr>
          <w:rFonts w:asciiTheme="minorHAnsi" w:eastAsiaTheme="minorEastAsia" w:hAnsiTheme="minorHAnsi"/>
          <w:sz w:val="22"/>
          <w:lang w:eastAsia="sv-SE"/>
        </w:rPr>
      </w:pPr>
      <w:hyperlink w:anchor="_Toc95743423" w:history="1">
        <w:r w:rsidR="004671A5" w:rsidRPr="006842C4">
          <w:rPr>
            <w:rStyle w:val="Hyperlnk"/>
          </w:rPr>
          <w:t>3</w:t>
        </w:r>
        <w:r w:rsidR="004671A5">
          <w:rPr>
            <w:rFonts w:asciiTheme="minorHAnsi" w:eastAsiaTheme="minorEastAsia" w:hAnsiTheme="minorHAnsi"/>
            <w:sz w:val="22"/>
            <w:lang w:eastAsia="sv-SE"/>
          </w:rPr>
          <w:tab/>
        </w:r>
        <w:r w:rsidR="004671A5" w:rsidRPr="006842C4">
          <w:rPr>
            <w:rStyle w:val="Hyperlnk"/>
          </w:rPr>
          <w:t>Ärendet och dess beredning</w:t>
        </w:r>
        <w:r w:rsidR="004671A5">
          <w:rPr>
            <w:webHidden/>
          </w:rPr>
          <w:tab/>
        </w:r>
        <w:r w:rsidR="004671A5">
          <w:rPr>
            <w:webHidden/>
          </w:rPr>
          <w:fldChar w:fldCharType="begin"/>
        </w:r>
        <w:r w:rsidR="004671A5">
          <w:rPr>
            <w:webHidden/>
          </w:rPr>
          <w:instrText xml:space="preserve"> PAGEREF _Toc95743423 \h </w:instrText>
        </w:r>
        <w:r w:rsidR="004671A5">
          <w:rPr>
            <w:webHidden/>
          </w:rPr>
        </w:r>
        <w:r w:rsidR="004671A5">
          <w:rPr>
            <w:webHidden/>
          </w:rPr>
          <w:fldChar w:fldCharType="separate"/>
        </w:r>
        <w:r>
          <w:rPr>
            <w:webHidden/>
          </w:rPr>
          <w:t>10</w:t>
        </w:r>
        <w:r w:rsidR="004671A5">
          <w:rPr>
            <w:webHidden/>
          </w:rPr>
          <w:fldChar w:fldCharType="end"/>
        </w:r>
      </w:hyperlink>
    </w:p>
    <w:p w14:paraId="52D9C852" w14:textId="689DA73E" w:rsidR="004671A5" w:rsidRDefault="008015F9">
      <w:pPr>
        <w:pStyle w:val="Innehll1"/>
        <w:rPr>
          <w:rFonts w:asciiTheme="minorHAnsi" w:eastAsiaTheme="minorEastAsia" w:hAnsiTheme="minorHAnsi"/>
          <w:sz w:val="22"/>
          <w:lang w:eastAsia="sv-SE"/>
        </w:rPr>
      </w:pPr>
      <w:hyperlink w:anchor="_Toc95743424" w:history="1">
        <w:r w:rsidR="004671A5" w:rsidRPr="006842C4">
          <w:rPr>
            <w:rStyle w:val="Hyperlnk"/>
          </w:rPr>
          <w:t>4</w:t>
        </w:r>
        <w:r w:rsidR="004671A5">
          <w:rPr>
            <w:rFonts w:asciiTheme="minorHAnsi" w:eastAsiaTheme="minorEastAsia" w:hAnsiTheme="minorHAnsi"/>
            <w:sz w:val="22"/>
            <w:lang w:eastAsia="sv-SE"/>
          </w:rPr>
          <w:tab/>
        </w:r>
        <w:r w:rsidR="004671A5" w:rsidRPr="006842C4">
          <w:rPr>
            <w:rStyle w:val="Hyperlnk"/>
          </w:rPr>
          <w:t>Tidigare skattereduktion för avgift till arbetslöshetskassa</w:t>
        </w:r>
        <w:r w:rsidR="004671A5">
          <w:rPr>
            <w:webHidden/>
          </w:rPr>
          <w:tab/>
        </w:r>
        <w:r w:rsidR="004671A5">
          <w:rPr>
            <w:webHidden/>
          </w:rPr>
          <w:fldChar w:fldCharType="begin"/>
        </w:r>
        <w:r w:rsidR="004671A5">
          <w:rPr>
            <w:webHidden/>
          </w:rPr>
          <w:instrText xml:space="preserve"> PAGEREF _Toc95743424 \h </w:instrText>
        </w:r>
        <w:r w:rsidR="004671A5">
          <w:rPr>
            <w:webHidden/>
          </w:rPr>
        </w:r>
        <w:r w:rsidR="004671A5">
          <w:rPr>
            <w:webHidden/>
          </w:rPr>
          <w:fldChar w:fldCharType="separate"/>
        </w:r>
        <w:r>
          <w:rPr>
            <w:webHidden/>
          </w:rPr>
          <w:t>10</w:t>
        </w:r>
        <w:r w:rsidR="004671A5">
          <w:rPr>
            <w:webHidden/>
          </w:rPr>
          <w:fldChar w:fldCharType="end"/>
        </w:r>
      </w:hyperlink>
    </w:p>
    <w:p w14:paraId="07E6DE5D" w14:textId="5E544027" w:rsidR="004671A5" w:rsidRDefault="008015F9">
      <w:pPr>
        <w:pStyle w:val="Innehll1"/>
        <w:rPr>
          <w:rFonts w:asciiTheme="minorHAnsi" w:eastAsiaTheme="minorEastAsia" w:hAnsiTheme="minorHAnsi"/>
          <w:sz w:val="22"/>
          <w:lang w:eastAsia="sv-SE"/>
        </w:rPr>
      </w:pPr>
      <w:hyperlink w:anchor="_Toc95743425" w:history="1">
        <w:r w:rsidR="004671A5" w:rsidRPr="006842C4">
          <w:rPr>
            <w:rStyle w:val="Hyperlnk"/>
          </w:rPr>
          <w:t>5</w:t>
        </w:r>
        <w:r w:rsidR="004671A5">
          <w:rPr>
            <w:rFonts w:asciiTheme="minorHAnsi" w:eastAsiaTheme="minorEastAsia" w:hAnsiTheme="minorHAnsi"/>
            <w:sz w:val="22"/>
            <w:lang w:eastAsia="sv-SE"/>
          </w:rPr>
          <w:tab/>
        </w:r>
        <w:r w:rsidR="004671A5" w:rsidRPr="006842C4">
          <w:rPr>
            <w:rStyle w:val="Hyperlnk"/>
          </w:rPr>
          <w:t>Skattelättnad för avgift till arbetslöshetskassa</w:t>
        </w:r>
        <w:r w:rsidR="004671A5">
          <w:rPr>
            <w:webHidden/>
          </w:rPr>
          <w:tab/>
        </w:r>
        <w:r w:rsidR="004671A5">
          <w:rPr>
            <w:webHidden/>
          </w:rPr>
          <w:fldChar w:fldCharType="begin"/>
        </w:r>
        <w:r w:rsidR="004671A5">
          <w:rPr>
            <w:webHidden/>
          </w:rPr>
          <w:instrText xml:space="preserve"> PAGEREF _Toc95743425 \h </w:instrText>
        </w:r>
        <w:r w:rsidR="004671A5">
          <w:rPr>
            <w:webHidden/>
          </w:rPr>
        </w:r>
        <w:r w:rsidR="004671A5">
          <w:rPr>
            <w:webHidden/>
          </w:rPr>
          <w:fldChar w:fldCharType="separate"/>
        </w:r>
        <w:r>
          <w:rPr>
            <w:webHidden/>
          </w:rPr>
          <w:t>11</w:t>
        </w:r>
        <w:r w:rsidR="004671A5">
          <w:rPr>
            <w:webHidden/>
          </w:rPr>
          <w:fldChar w:fldCharType="end"/>
        </w:r>
      </w:hyperlink>
    </w:p>
    <w:p w14:paraId="3EED50D4" w14:textId="3B5F3741" w:rsidR="004671A5" w:rsidRDefault="008015F9">
      <w:pPr>
        <w:pStyle w:val="Innehll2"/>
        <w:rPr>
          <w:rFonts w:asciiTheme="minorHAnsi" w:eastAsiaTheme="minorEastAsia" w:hAnsiTheme="minorHAnsi" w:cstheme="minorBidi"/>
          <w:sz w:val="22"/>
          <w:szCs w:val="22"/>
          <w:lang w:eastAsia="sv-SE"/>
        </w:rPr>
      </w:pPr>
      <w:hyperlink w:anchor="_Toc95743426" w:history="1">
        <w:r w:rsidR="004671A5" w:rsidRPr="006842C4">
          <w:rPr>
            <w:rStyle w:val="Hyperlnk"/>
            <w:rFonts w:eastAsiaTheme="majorEastAsia"/>
          </w:rPr>
          <w:t>5.1</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En skattereduktion för avgift till arbetslöshetskassa ska införas</w:t>
        </w:r>
        <w:r w:rsidR="004671A5">
          <w:rPr>
            <w:webHidden/>
          </w:rPr>
          <w:tab/>
        </w:r>
        <w:r w:rsidR="004671A5">
          <w:rPr>
            <w:webHidden/>
          </w:rPr>
          <w:fldChar w:fldCharType="begin"/>
        </w:r>
        <w:r w:rsidR="004671A5">
          <w:rPr>
            <w:webHidden/>
          </w:rPr>
          <w:instrText xml:space="preserve"> PAGEREF _Toc95743426 \h </w:instrText>
        </w:r>
        <w:r w:rsidR="004671A5">
          <w:rPr>
            <w:webHidden/>
          </w:rPr>
        </w:r>
        <w:r w:rsidR="004671A5">
          <w:rPr>
            <w:webHidden/>
          </w:rPr>
          <w:fldChar w:fldCharType="separate"/>
        </w:r>
        <w:r>
          <w:rPr>
            <w:webHidden/>
          </w:rPr>
          <w:t>11</w:t>
        </w:r>
        <w:r w:rsidR="004671A5">
          <w:rPr>
            <w:webHidden/>
          </w:rPr>
          <w:fldChar w:fldCharType="end"/>
        </w:r>
      </w:hyperlink>
    </w:p>
    <w:p w14:paraId="3142B3F3" w14:textId="3F033ED9" w:rsidR="004671A5" w:rsidRDefault="008015F9">
      <w:pPr>
        <w:pStyle w:val="Innehll2"/>
        <w:rPr>
          <w:rFonts w:asciiTheme="minorHAnsi" w:eastAsiaTheme="minorEastAsia" w:hAnsiTheme="minorHAnsi" w:cstheme="minorBidi"/>
          <w:sz w:val="22"/>
          <w:szCs w:val="22"/>
          <w:lang w:eastAsia="sv-SE"/>
        </w:rPr>
      </w:pPr>
      <w:hyperlink w:anchor="_Toc95743427" w:history="1">
        <w:r w:rsidR="004671A5" w:rsidRPr="006842C4">
          <w:rPr>
            <w:rStyle w:val="Hyperlnk"/>
            <w:rFonts w:eastAsiaTheme="majorEastAsia"/>
          </w:rPr>
          <w:t>5.2</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Vilka ska ha rätt till skattereduktionen?</w:t>
        </w:r>
        <w:r w:rsidR="004671A5">
          <w:rPr>
            <w:webHidden/>
          </w:rPr>
          <w:tab/>
        </w:r>
        <w:r w:rsidR="004671A5">
          <w:rPr>
            <w:webHidden/>
          </w:rPr>
          <w:fldChar w:fldCharType="begin"/>
        </w:r>
        <w:r w:rsidR="004671A5">
          <w:rPr>
            <w:webHidden/>
          </w:rPr>
          <w:instrText xml:space="preserve"> PAGEREF _Toc95743427 \h </w:instrText>
        </w:r>
        <w:r w:rsidR="004671A5">
          <w:rPr>
            <w:webHidden/>
          </w:rPr>
        </w:r>
        <w:r w:rsidR="004671A5">
          <w:rPr>
            <w:webHidden/>
          </w:rPr>
          <w:fldChar w:fldCharType="separate"/>
        </w:r>
        <w:r>
          <w:rPr>
            <w:webHidden/>
          </w:rPr>
          <w:t>14</w:t>
        </w:r>
        <w:r w:rsidR="004671A5">
          <w:rPr>
            <w:webHidden/>
          </w:rPr>
          <w:fldChar w:fldCharType="end"/>
        </w:r>
      </w:hyperlink>
    </w:p>
    <w:p w14:paraId="66FE506F" w14:textId="5607363E" w:rsidR="004671A5" w:rsidRDefault="008015F9">
      <w:pPr>
        <w:pStyle w:val="Innehll2"/>
        <w:rPr>
          <w:rFonts w:asciiTheme="minorHAnsi" w:eastAsiaTheme="minorEastAsia" w:hAnsiTheme="minorHAnsi" w:cstheme="minorBidi"/>
          <w:sz w:val="22"/>
          <w:szCs w:val="22"/>
          <w:lang w:eastAsia="sv-SE"/>
        </w:rPr>
      </w:pPr>
      <w:hyperlink w:anchor="_Toc95743428" w:history="1">
        <w:r w:rsidR="004671A5" w:rsidRPr="006842C4">
          <w:rPr>
            <w:rStyle w:val="Hyperlnk"/>
            <w:rFonts w:eastAsiaTheme="majorEastAsia"/>
          </w:rPr>
          <w:t>5.3</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Obegränsat skattskyldiga under en del av året</w:t>
        </w:r>
        <w:r w:rsidR="004671A5">
          <w:rPr>
            <w:webHidden/>
          </w:rPr>
          <w:tab/>
        </w:r>
        <w:r w:rsidR="004671A5">
          <w:rPr>
            <w:webHidden/>
          </w:rPr>
          <w:fldChar w:fldCharType="begin"/>
        </w:r>
        <w:r w:rsidR="004671A5">
          <w:rPr>
            <w:webHidden/>
          </w:rPr>
          <w:instrText xml:space="preserve"> PAGEREF _Toc95743428 \h </w:instrText>
        </w:r>
        <w:r w:rsidR="004671A5">
          <w:rPr>
            <w:webHidden/>
          </w:rPr>
        </w:r>
        <w:r w:rsidR="004671A5">
          <w:rPr>
            <w:webHidden/>
          </w:rPr>
          <w:fldChar w:fldCharType="separate"/>
        </w:r>
        <w:r>
          <w:rPr>
            <w:webHidden/>
          </w:rPr>
          <w:t>15</w:t>
        </w:r>
        <w:r w:rsidR="004671A5">
          <w:rPr>
            <w:webHidden/>
          </w:rPr>
          <w:fldChar w:fldCharType="end"/>
        </w:r>
      </w:hyperlink>
    </w:p>
    <w:p w14:paraId="4560A663" w14:textId="6621A324" w:rsidR="004671A5" w:rsidRDefault="008015F9">
      <w:pPr>
        <w:pStyle w:val="Innehll2"/>
        <w:rPr>
          <w:rFonts w:asciiTheme="minorHAnsi" w:eastAsiaTheme="minorEastAsia" w:hAnsiTheme="minorHAnsi" w:cstheme="minorBidi"/>
          <w:sz w:val="22"/>
          <w:szCs w:val="22"/>
          <w:lang w:eastAsia="sv-SE"/>
        </w:rPr>
      </w:pPr>
      <w:hyperlink w:anchor="_Toc95743429" w:history="1">
        <w:r w:rsidR="004671A5" w:rsidRPr="006842C4">
          <w:rPr>
            <w:rStyle w:val="Hyperlnk"/>
            <w:rFonts w:eastAsiaTheme="majorEastAsia"/>
          </w:rPr>
          <w:t>5.4</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Avgift till en utländsk arbetslöshetskassa</w:t>
        </w:r>
        <w:r w:rsidR="004671A5">
          <w:rPr>
            <w:webHidden/>
          </w:rPr>
          <w:tab/>
        </w:r>
        <w:r w:rsidR="004671A5">
          <w:rPr>
            <w:webHidden/>
          </w:rPr>
          <w:fldChar w:fldCharType="begin"/>
        </w:r>
        <w:r w:rsidR="004671A5">
          <w:rPr>
            <w:webHidden/>
          </w:rPr>
          <w:instrText xml:space="preserve"> PAGEREF _Toc95743429 \h </w:instrText>
        </w:r>
        <w:r w:rsidR="004671A5">
          <w:rPr>
            <w:webHidden/>
          </w:rPr>
        </w:r>
        <w:r w:rsidR="004671A5">
          <w:rPr>
            <w:webHidden/>
          </w:rPr>
          <w:fldChar w:fldCharType="separate"/>
        </w:r>
        <w:r>
          <w:rPr>
            <w:webHidden/>
          </w:rPr>
          <w:t>16</w:t>
        </w:r>
        <w:r w:rsidR="004671A5">
          <w:rPr>
            <w:webHidden/>
          </w:rPr>
          <w:fldChar w:fldCharType="end"/>
        </w:r>
      </w:hyperlink>
    </w:p>
    <w:p w14:paraId="27DC0BAB" w14:textId="4D595547" w:rsidR="004671A5" w:rsidRDefault="008015F9">
      <w:pPr>
        <w:pStyle w:val="Innehll2"/>
        <w:rPr>
          <w:rFonts w:asciiTheme="minorHAnsi" w:eastAsiaTheme="minorEastAsia" w:hAnsiTheme="minorHAnsi" w:cstheme="minorBidi"/>
          <w:sz w:val="22"/>
          <w:szCs w:val="22"/>
          <w:lang w:eastAsia="sv-SE"/>
        </w:rPr>
      </w:pPr>
      <w:hyperlink w:anchor="_Toc95743430" w:history="1">
        <w:r w:rsidR="004671A5" w:rsidRPr="006842C4">
          <w:rPr>
            <w:rStyle w:val="Hyperlnk"/>
            <w:rFonts w:eastAsiaTheme="majorEastAsia"/>
          </w:rPr>
          <w:t>5.5</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I vilken ordning och mot vilka skatter ska avräkningen göras?</w:t>
        </w:r>
        <w:r w:rsidR="004671A5">
          <w:rPr>
            <w:webHidden/>
          </w:rPr>
          <w:tab/>
        </w:r>
        <w:r w:rsidR="004671A5">
          <w:rPr>
            <w:webHidden/>
          </w:rPr>
          <w:fldChar w:fldCharType="begin"/>
        </w:r>
        <w:r w:rsidR="004671A5">
          <w:rPr>
            <w:webHidden/>
          </w:rPr>
          <w:instrText xml:space="preserve"> PAGEREF _Toc95743430 \h </w:instrText>
        </w:r>
        <w:r w:rsidR="004671A5">
          <w:rPr>
            <w:webHidden/>
          </w:rPr>
        </w:r>
        <w:r w:rsidR="004671A5">
          <w:rPr>
            <w:webHidden/>
          </w:rPr>
          <w:fldChar w:fldCharType="separate"/>
        </w:r>
        <w:r>
          <w:rPr>
            <w:webHidden/>
          </w:rPr>
          <w:t>17</w:t>
        </w:r>
        <w:r w:rsidR="004671A5">
          <w:rPr>
            <w:webHidden/>
          </w:rPr>
          <w:fldChar w:fldCharType="end"/>
        </w:r>
      </w:hyperlink>
    </w:p>
    <w:p w14:paraId="3FB86195" w14:textId="0A0BF3EC" w:rsidR="004671A5" w:rsidRDefault="008015F9">
      <w:pPr>
        <w:pStyle w:val="Innehll1"/>
        <w:rPr>
          <w:rFonts w:asciiTheme="minorHAnsi" w:eastAsiaTheme="minorEastAsia" w:hAnsiTheme="minorHAnsi"/>
          <w:sz w:val="22"/>
          <w:lang w:eastAsia="sv-SE"/>
        </w:rPr>
      </w:pPr>
      <w:hyperlink w:anchor="_Toc95743431" w:history="1">
        <w:r w:rsidR="004671A5" w:rsidRPr="006842C4">
          <w:rPr>
            <w:rStyle w:val="Hyperlnk"/>
          </w:rPr>
          <w:t>6</w:t>
        </w:r>
        <w:r w:rsidR="004671A5">
          <w:rPr>
            <w:rFonts w:asciiTheme="minorHAnsi" w:eastAsiaTheme="minorEastAsia" w:hAnsiTheme="minorHAnsi"/>
            <w:sz w:val="22"/>
            <w:lang w:eastAsia="sv-SE"/>
          </w:rPr>
          <w:tab/>
        </w:r>
        <w:r w:rsidR="004671A5" w:rsidRPr="006842C4">
          <w:rPr>
            <w:rStyle w:val="Hyperlnk"/>
          </w:rPr>
          <w:t>Skatteförfarandet</w:t>
        </w:r>
        <w:r w:rsidR="004671A5">
          <w:rPr>
            <w:webHidden/>
          </w:rPr>
          <w:tab/>
        </w:r>
        <w:r w:rsidR="004671A5">
          <w:rPr>
            <w:webHidden/>
          </w:rPr>
          <w:fldChar w:fldCharType="begin"/>
        </w:r>
        <w:r w:rsidR="004671A5">
          <w:rPr>
            <w:webHidden/>
          </w:rPr>
          <w:instrText xml:space="preserve"> PAGEREF _Toc95743431 \h </w:instrText>
        </w:r>
        <w:r w:rsidR="004671A5">
          <w:rPr>
            <w:webHidden/>
          </w:rPr>
        </w:r>
        <w:r w:rsidR="004671A5">
          <w:rPr>
            <w:webHidden/>
          </w:rPr>
          <w:fldChar w:fldCharType="separate"/>
        </w:r>
        <w:r>
          <w:rPr>
            <w:webHidden/>
          </w:rPr>
          <w:t>18</w:t>
        </w:r>
        <w:r w:rsidR="004671A5">
          <w:rPr>
            <w:webHidden/>
          </w:rPr>
          <w:fldChar w:fldCharType="end"/>
        </w:r>
      </w:hyperlink>
    </w:p>
    <w:p w14:paraId="1F846F64" w14:textId="21E25565" w:rsidR="004671A5" w:rsidRDefault="008015F9">
      <w:pPr>
        <w:pStyle w:val="Innehll2"/>
        <w:rPr>
          <w:rFonts w:asciiTheme="minorHAnsi" w:eastAsiaTheme="minorEastAsia" w:hAnsiTheme="minorHAnsi" w:cstheme="minorBidi"/>
          <w:sz w:val="22"/>
          <w:szCs w:val="22"/>
          <w:lang w:eastAsia="sv-SE"/>
        </w:rPr>
      </w:pPr>
      <w:hyperlink w:anchor="_Toc95743432" w:history="1">
        <w:r w:rsidR="004671A5" w:rsidRPr="006842C4">
          <w:rPr>
            <w:rStyle w:val="Hyperlnk"/>
            <w:rFonts w:eastAsiaTheme="majorEastAsia"/>
          </w:rPr>
          <w:t>6.1</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Kontrolluppgiftsskyldighet och personuppgiftsbehandling</w:t>
        </w:r>
        <w:r w:rsidR="004671A5">
          <w:rPr>
            <w:webHidden/>
          </w:rPr>
          <w:tab/>
        </w:r>
        <w:r w:rsidR="004671A5">
          <w:rPr>
            <w:webHidden/>
          </w:rPr>
          <w:fldChar w:fldCharType="begin"/>
        </w:r>
        <w:r w:rsidR="004671A5">
          <w:rPr>
            <w:webHidden/>
          </w:rPr>
          <w:instrText xml:space="preserve"> PAGEREF _Toc95743432 \h </w:instrText>
        </w:r>
        <w:r w:rsidR="004671A5">
          <w:rPr>
            <w:webHidden/>
          </w:rPr>
        </w:r>
        <w:r w:rsidR="004671A5">
          <w:rPr>
            <w:webHidden/>
          </w:rPr>
          <w:fldChar w:fldCharType="separate"/>
        </w:r>
        <w:r>
          <w:rPr>
            <w:webHidden/>
          </w:rPr>
          <w:t>18</w:t>
        </w:r>
        <w:r w:rsidR="004671A5">
          <w:rPr>
            <w:webHidden/>
          </w:rPr>
          <w:fldChar w:fldCharType="end"/>
        </w:r>
      </w:hyperlink>
    </w:p>
    <w:p w14:paraId="36B21623" w14:textId="3504F74F" w:rsidR="004671A5" w:rsidRDefault="008015F9">
      <w:pPr>
        <w:pStyle w:val="Innehll2"/>
        <w:rPr>
          <w:rFonts w:asciiTheme="minorHAnsi" w:eastAsiaTheme="minorEastAsia" w:hAnsiTheme="minorHAnsi" w:cstheme="minorBidi"/>
          <w:sz w:val="22"/>
          <w:szCs w:val="22"/>
          <w:lang w:eastAsia="sv-SE"/>
        </w:rPr>
      </w:pPr>
      <w:hyperlink w:anchor="_Toc95743433" w:history="1">
        <w:r w:rsidR="004671A5" w:rsidRPr="006842C4">
          <w:rPr>
            <w:rStyle w:val="Hyperlnk"/>
            <w:rFonts w:eastAsiaTheme="majorEastAsia"/>
          </w:rPr>
          <w:t>6.2</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Uppgiftsskyldighet i inkomstdeklaration</w:t>
        </w:r>
        <w:r w:rsidR="004671A5">
          <w:rPr>
            <w:webHidden/>
          </w:rPr>
          <w:tab/>
        </w:r>
        <w:r w:rsidR="004671A5">
          <w:rPr>
            <w:webHidden/>
          </w:rPr>
          <w:fldChar w:fldCharType="begin"/>
        </w:r>
        <w:r w:rsidR="004671A5">
          <w:rPr>
            <w:webHidden/>
          </w:rPr>
          <w:instrText xml:space="preserve"> PAGEREF _Toc95743433 \h </w:instrText>
        </w:r>
        <w:r w:rsidR="004671A5">
          <w:rPr>
            <w:webHidden/>
          </w:rPr>
        </w:r>
        <w:r w:rsidR="004671A5">
          <w:rPr>
            <w:webHidden/>
          </w:rPr>
          <w:fldChar w:fldCharType="separate"/>
        </w:r>
        <w:r>
          <w:rPr>
            <w:webHidden/>
          </w:rPr>
          <w:t>21</w:t>
        </w:r>
        <w:r w:rsidR="004671A5">
          <w:rPr>
            <w:webHidden/>
          </w:rPr>
          <w:fldChar w:fldCharType="end"/>
        </w:r>
      </w:hyperlink>
    </w:p>
    <w:p w14:paraId="69080924" w14:textId="328E6965" w:rsidR="004671A5" w:rsidRDefault="008015F9">
      <w:pPr>
        <w:pStyle w:val="Innehll1"/>
        <w:rPr>
          <w:rFonts w:asciiTheme="minorHAnsi" w:eastAsiaTheme="minorEastAsia" w:hAnsiTheme="minorHAnsi"/>
          <w:sz w:val="22"/>
          <w:lang w:eastAsia="sv-SE"/>
        </w:rPr>
      </w:pPr>
      <w:hyperlink w:anchor="_Toc95743434" w:history="1">
        <w:r w:rsidR="004671A5" w:rsidRPr="006842C4">
          <w:rPr>
            <w:rStyle w:val="Hyperlnk"/>
          </w:rPr>
          <w:t>7</w:t>
        </w:r>
        <w:r w:rsidR="004671A5">
          <w:rPr>
            <w:rFonts w:asciiTheme="minorHAnsi" w:eastAsiaTheme="minorEastAsia" w:hAnsiTheme="minorHAnsi"/>
            <w:sz w:val="22"/>
            <w:lang w:eastAsia="sv-SE"/>
          </w:rPr>
          <w:tab/>
        </w:r>
        <w:r w:rsidR="004671A5" w:rsidRPr="006842C4">
          <w:rPr>
            <w:rStyle w:val="Hyperlnk"/>
          </w:rPr>
          <w:t>Ikraftträdande- och övergångsbestämmelser</w:t>
        </w:r>
        <w:r w:rsidR="004671A5">
          <w:rPr>
            <w:webHidden/>
          </w:rPr>
          <w:tab/>
        </w:r>
        <w:r w:rsidR="004671A5">
          <w:rPr>
            <w:webHidden/>
          </w:rPr>
          <w:fldChar w:fldCharType="begin"/>
        </w:r>
        <w:r w:rsidR="004671A5">
          <w:rPr>
            <w:webHidden/>
          </w:rPr>
          <w:instrText xml:space="preserve"> PAGEREF _Toc95743434 \h </w:instrText>
        </w:r>
        <w:r w:rsidR="004671A5">
          <w:rPr>
            <w:webHidden/>
          </w:rPr>
        </w:r>
        <w:r w:rsidR="004671A5">
          <w:rPr>
            <w:webHidden/>
          </w:rPr>
          <w:fldChar w:fldCharType="separate"/>
        </w:r>
        <w:r>
          <w:rPr>
            <w:webHidden/>
          </w:rPr>
          <w:t>22</w:t>
        </w:r>
        <w:r w:rsidR="004671A5">
          <w:rPr>
            <w:webHidden/>
          </w:rPr>
          <w:fldChar w:fldCharType="end"/>
        </w:r>
      </w:hyperlink>
    </w:p>
    <w:p w14:paraId="74538E67" w14:textId="44D03532" w:rsidR="004671A5" w:rsidRDefault="008015F9">
      <w:pPr>
        <w:pStyle w:val="Innehll1"/>
        <w:rPr>
          <w:rFonts w:asciiTheme="minorHAnsi" w:eastAsiaTheme="minorEastAsia" w:hAnsiTheme="minorHAnsi"/>
          <w:sz w:val="22"/>
          <w:lang w:eastAsia="sv-SE"/>
        </w:rPr>
      </w:pPr>
      <w:hyperlink w:anchor="_Toc95743435" w:history="1">
        <w:r w:rsidR="004671A5" w:rsidRPr="006842C4">
          <w:rPr>
            <w:rStyle w:val="Hyperlnk"/>
          </w:rPr>
          <w:t>8</w:t>
        </w:r>
        <w:r w:rsidR="004671A5">
          <w:rPr>
            <w:rFonts w:asciiTheme="minorHAnsi" w:eastAsiaTheme="minorEastAsia" w:hAnsiTheme="minorHAnsi"/>
            <w:sz w:val="22"/>
            <w:lang w:eastAsia="sv-SE"/>
          </w:rPr>
          <w:tab/>
        </w:r>
        <w:r w:rsidR="004671A5" w:rsidRPr="006842C4">
          <w:rPr>
            <w:rStyle w:val="Hyperlnk"/>
          </w:rPr>
          <w:t>Konsekvensanalys</w:t>
        </w:r>
        <w:r w:rsidR="004671A5">
          <w:rPr>
            <w:webHidden/>
          </w:rPr>
          <w:tab/>
        </w:r>
        <w:r w:rsidR="004671A5">
          <w:rPr>
            <w:webHidden/>
          </w:rPr>
          <w:fldChar w:fldCharType="begin"/>
        </w:r>
        <w:r w:rsidR="004671A5">
          <w:rPr>
            <w:webHidden/>
          </w:rPr>
          <w:instrText xml:space="preserve"> PAGEREF _Toc95743435 \h </w:instrText>
        </w:r>
        <w:r w:rsidR="004671A5">
          <w:rPr>
            <w:webHidden/>
          </w:rPr>
        </w:r>
        <w:r w:rsidR="004671A5">
          <w:rPr>
            <w:webHidden/>
          </w:rPr>
          <w:fldChar w:fldCharType="separate"/>
        </w:r>
        <w:r>
          <w:rPr>
            <w:webHidden/>
          </w:rPr>
          <w:t>23</w:t>
        </w:r>
        <w:r w:rsidR="004671A5">
          <w:rPr>
            <w:webHidden/>
          </w:rPr>
          <w:fldChar w:fldCharType="end"/>
        </w:r>
      </w:hyperlink>
    </w:p>
    <w:p w14:paraId="448B0DF0" w14:textId="3F103910" w:rsidR="004671A5" w:rsidRDefault="008015F9">
      <w:pPr>
        <w:pStyle w:val="Innehll1"/>
        <w:rPr>
          <w:rFonts w:asciiTheme="minorHAnsi" w:eastAsiaTheme="minorEastAsia" w:hAnsiTheme="minorHAnsi"/>
          <w:sz w:val="22"/>
          <w:lang w:eastAsia="sv-SE"/>
        </w:rPr>
      </w:pPr>
      <w:hyperlink w:anchor="_Toc95743436" w:history="1">
        <w:r w:rsidR="004671A5" w:rsidRPr="006842C4">
          <w:rPr>
            <w:rStyle w:val="Hyperlnk"/>
          </w:rPr>
          <w:t>9</w:t>
        </w:r>
        <w:r w:rsidR="004671A5">
          <w:rPr>
            <w:rFonts w:asciiTheme="minorHAnsi" w:eastAsiaTheme="minorEastAsia" w:hAnsiTheme="minorHAnsi"/>
            <w:sz w:val="22"/>
            <w:lang w:eastAsia="sv-SE"/>
          </w:rPr>
          <w:tab/>
        </w:r>
        <w:r w:rsidR="004671A5" w:rsidRPr="006842C4">
          <w:rPr>
            <w:rStyle w:val="Hyperlnk"/>
          </w:rPr>
          <w:t>Författningskommentar</w:t>
        </w:r>
        <w:r w:rsidR="004671A5">
          <w:rPr>
            <w:webHidden/>
          </w:rPr>
          <w:tab/>
        </w:r>
        <w:r w:rsidR="004671A5">
          <w:rPr>
            <w:webHidden/>
          </w:rPr>
          <w:fldChar w:fldCharType="begin"/>
        </w:r>
        <w:r w:rsidR="004671A5">
          <w:rPr>
            <w:webHidden/>
          </w:rPr>
          <w:instrText xml:space="preserve"> PAGEREF _Toc95743436 \h </w:instrText>
        </w:r>
        <w:r w:rsidR="004671A5">
          <w:rPr>
            <w:webHidden/>
          </w:rPr>
        </w:r>
        <w:r w:rsidR="004671A5">
          <w:rPr>
            <w:webHidden/>
          </w:rPr>
          <w:fldChar w:fldCharType="separate"/>
        </w:r>
        <w:r>
          <w:rPr>
            <w:webHidden/>
          </w:rPr>
          <w:t>28</w:t>
        </w:r>
        <w:r w:rsidR="004671A5">
          <w:rPr>
            <w:webHidden/>
          </w:rPr>
          <w:fldChar w:fldCharType="end"/>
        </w:r>
      </w:hyperlink>
    </w:p>
    <w:p w14:paraId="25A2883B" w14:textId="37BBF4C4" w:rsidR="004671A5" w:rsidRDefault="008015F9">
      <w:pPr>
        <w:pStyle w:val="Innehll2"/>
        <w:rPr>
          <w:rFonts w:asciiTheme="minorHAnsi" w:eastAsiaTheme="minorEastAsia" w:hAnsiTheme="minorHAnsi" w:cstheme="minorBidi"/>
          <w:sz w:val="22"/>
          <w:szCs w:val="22"/>
          <w:lang w:eastAsia="sv-SE"/>
        </w:rPr>
      </w:pPr>
      <w:hyperlink w:anchor="_Toc95743437" w:history="1">
        <w:r w:rsidR="004671A5" w:rsidRPr="006842C4">
          <w:rPr>
            <w:rStyle w:val="Hyperlnk"/>
            <w:rFonts w:eastAsiaTheme="majorEastAsia"/>
          </w:rPr>
          <w:t>9.1</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Förslaget till lag om ändring i inkomstskattelagen (1999:1229)</w:t>
        </w:r>
        <w:r w:rsidR="004671A5">
          <w:rPr>
            <w:webHidden/>
          </w:rPr>
          <w:tab/>
        </w:r>
        <w:r w:rsidR="004671A5">
          <w:rPr>
            <w:webHidden/>
          </w:rPr>
          <w:fldChar w:fldCharType="begin"/>
        </w:r>
        <w:r w:rsidR="004671A5">
          <w:rPr>
            <w:webHidden/>
          </w:rPr>
          <w:instrText xml:space="preserve"> PAGEREF _Toc95743437 \h </w:instrText>
        </w:r>
        <w:r w:rsidR="004671A5">
          <w:rPr>
            <w:webHidden/>
          </w:rPr>
        </w:r>
        <w:r w:rsidR="004671A5">
          <w:rPr>
            <w:webHidden/>
          </w:rPr>
          <w:fldChar w:fldCharType="separate"/>
        </w:r>
        <w:r>
          <w:rPr>
            <w:webHidden/>
          </w:rPr>
          <w:t>28</w:t>
        </w:r>
        <w:r w:rsidR="004671A5">
          <w:rPr>
            <w:webHidden/>
          </w:rPr>
          <w:fldChar w:fldCharType="end"/>
        </w:r>
      </w:hyperlink>
    </w:p>
    <w:p w14:paraId="67510351" w14:textId="4F35C4CE" w:rsidR="004671A5" w:rsidRDefault="008015F9">
      <w:pPr>
        <w:pStyle w:val="Innehll2"/>
        <w:rPr>
          <w:rFonts w:asciiTheme="minorHAnsi" w:eastAsiaTheme="minorEastAsia" w:hAnsiTheme="minorHAnsi" w:cstheme="minorBidi"/>
          <w:sz w:val="22"/>
          <w:szCs w:val="22"/>
          <w:lang w:eastAsia="sv-SE"/>
        </w:rPr>
      </w:pPr>
      <w:hyperlink w:anchor="_Toc95743438" w:history="1">
        <w:r w:rsidR="004671A5" w:rsidRPr="006842C4">
          <w:rPr>
            <w:rStyle w:val="Hyperlnk"/>
            <w:rFonts w:eastAsiaTheme="majorEastAsia"/>
          </w:rPr>
          <w:t>9.2</w:t>
        </w:r>
        <w:r w:rsidR="004671A5">
          <w:rPr>
            <w:rFonts w:asciiTheme="minorHAnsi" w:eastAsiaTheme="minorEastAsia" w:hAnsiTheme="minorHAnsi" w:cstheme="minorBidi"/>
            <w:sz w:val="22"/>
            <w:szCs w:val="22"/>
            <w:lang w:eastAsia="sv-SE"/>
          </w:rPr>
          <w:tab/>
        </w:r>
        <w:r w:rsidR="004671A5" w:rsidRPr="006842C4">
          <w:rPr>
            <w:rStyle w:val="Hyperlnk"/>
            <w:rFonts w:eastAsiaTheme="majorEastAsia"/>
          </w:rPr>
          <w:t>Förslaget till lag om ändring i skatteförfarandelagen (2011:1244)</w:t>
        </w:r>
        <w:r w:rsidR="004671A5">
          <w:rPr>
            <w:webHidden/>
          </w:rPr>
          <w:tab/>
        </w:r>
        <w:r w:rsidR="004671A5">
          <w:rPr>
            <w:webHidden/>
          </w:rPr>
          <w:fldChar w:fldCharType="begin"/>
        </w:r>
        <w:r w:rsidR="004671A5">
          <w:rPr>
            <w:webHidden/>
          </w:rPr>
          <w:instrText xml:space="preserve"> PAGEREF _Toc95743438 \h </w:instrText>
        </w:r>
        <w:r w:rsidR="004671A5">
          <w:rPr>
            <w:webHidden/>
          </w:rPr>
        </w:r>
        <w:r w:rsidR="004671A5">
          <w:rPr>
            <w:webHidden/>
          </w:rPr>
          <w:fldChar w:fldCharType="separate"/>
        </w:r>
        <w:r>
          <w:rPr>
            <w:webHidden/>
          </w:rPr>
          <w:t>31</w:t>
        </w:r>
        <w:r w:rsidR="004671A5">
          <w:rPr>
            <w:webHidden/>
          </w:rPr>
          <w:fldChar w:fldCharType="end"/>
        </w:r>
      </w:hyperlink>
    </w:p>
    <w:p w14:paraId="29F929FF" w14:textId="18B61E54" w:rsidR="004671A5" w:rsidRDefault="008015F9">
      <w:pPr>
        <w:pStyle w:val="Innehll4"/>
        <w:rPr>
          <w:rFonts w:asciiTheme="minorHAnsi" w:eastAsiaTheme="minorEastAsia" w:hAnsiTheme="minorHAnsi"/>
          <w:noProof/>
          <w:sz w:val="22"/>
          <w:lang w:eastAsia="sv-SE"/>
        </w:rPr>
      </w:pPr>
      <w:hyperlink w:anchor="_Toc95743439" w:history="1">
        <w:r w:rsidR="004671A5" w:rsidRPr="006842C4">
          <w:rPr>
            <w:rStyle w:val="Hyperlnk"/>
            <w:noProof/>
          </w:rPr>
          <w:t>Sammanfattning av promemorian Skattereduktion för avgift till arbetslöshetskassa</w:t>
        </w:r>
        <w:r w:rsidR="004671A5">
          <w:rPr>
            <w:noProof/>
            <w:webHidden/>
          </w:rPr>
          <w:tab/>
        </w:r>
        <w:r w:rsidR="004671A5">
          <w:rPr>
            <w:noProof/>
            <w:webHidden/>
          </w:rPr>
          <w:fldChar w:fldCharType="begin"/>
        </w:r>
        <w:r w:rsidR="004671A5">
          <w:rPr>
            <w:noProof/>
            <w:webHidden/>
          </w:rPr>
          <w:instrText xml:space="preserve"> PAGEREF _Toc95743439 \h </w:instrText>
        </w:r>
        <w:r w:rsidR="004671A5">
          <w:rPr>
            <w:noProof/>
            <w:webHidden/>
          </w:rPr>
        </w:r>
        <w:r w:rsidR="004671A5">
          <w:rPr>
            <w:noProof/>
            <w:webHidden/>
          </w:rPr>
          <w:fldChar w:fldCharType="separate"/>
        </w:r>
        <w:r>
          <w:rPr>
            <w:noProof/>
            <w:webHidden/>
          </w:rPr>
          <w:t>34</w:t>
        </w:r>
        <w:r w:rsidR="004671A5">
          <w:rPr>
            <w:noProof/>
            <w:webHidden/>
          </w:rPr>
          <w:fldChar w:fldCharType="end"/>
        </w:r>
      </w:hyperlink>
    </w:p>
    <w:p w14:paraId="56CCE0DF" w14:textId="74A34F2E" w:rsidR="004671A5" w:rsidRDefault="008015F9">
      <w:pPr>
        <w:pStyle w:val="Innehll4"/>
        <w:rPr>
          <w:rFonts w:asciiTheme="minorHAnsi" w:eastAsiaTheme="minorEastAsia" w:hAnsiTheme="minorHAnsi"/>
          <w:noProof/>
          <w:sz w:val="22"/>
          <w:lang w:eastAsia="sv-SE"/>
        </w:rPr>
      </w:pPr>
      <w:hyperlink w:anchor="_Toc95743440" w:history="1">
        <w:r w:rsidR="004671A5" w:rsidRPr="006842C4">
          <w:rPr>
            <w:rStyle w:val="Hyperlnk"/>
            <w:noProof/>
          </w:rPr>
          <w:t>Promemorians lagförslag</w:t>
        </w:r>
        <w:r w:rsidR="004671A5">
          <w:rPr>
            <w:noProof/>
            <w:webHidden/>
          </w:rPr>
          <w:tab/>
        </w:r>
        <w:r w:rsidR="004671A5">
          <w:rPr>
            <w:noProof/>
            <w:webHidden/>
          </w:rPr>
          <w:fldChar w:fldCharType="begin"/>
        </w:r>
        <w:r w:rsidR="004671A5">
          <w:rPr>
            <w:noProof/>
            <w:webHidden/>
          </w:rPr>
          <w:instrText xml:space="preserve"> PAGEREF _Toc95743440 \h </w:instrText>
        </w:r>
        <w:r w:rsidR="004671A5">
          <w:rPr>
            <w:noProof/>
            <w:webHidden/>
          </w:rPr>
        </w:r>
        <w:r w:rsidR="004671A5">
          <w:rPr>
            <w:noProof/>
            <w:webHidden/>
          </w:rPr>
          <w:fldChar w:fldCharType="separate"/>
        </w:r>
        <w:r>
          <w:rPr>
            <w:noProof/>
            <w:webHidden/>
          </w:rPr>
          <w:t>35</w:t>
        </w:r>
        <w:r w:rsidR="004671A5">
          <w:rPr>
            <w:noProof/>
            <w:webHidden/>
          </w:rPr>
          <w:fldChar w:fldCharType="end"/>
        </w:r>
      </w:hyperlink>
    </w:p>
    <w:p w14:paraId="0CDB9E8F" w14:textId="79A016D7" w:rsidR="004671A5" w:rsidRDefault="008015F9">
      <w:pPr>
        <w:pStyle w:val="Innehll4"/>
        <w:rPr>
          <w:rFonts w:asciiTheme="minorHAnsi" w:eastAsiaTheme="minorEastAsia" w:hAnsiTheme="minorHAnsi"/>
          <w:noProof/>
          <w:sz w:val="22"/>
          <w:lang w:eastAsia="sv-SE"/>
        </w:rPr>
      </w:pPr>
      <w:hyperlink w:anchor="_Toc95743441" w:history="1">
        <w:r w:rsidR="004671A5" w:rsidRPr="006842C4">
          <w:rPr>
            <w:rStyle w:val="Hyperlnk"/>
            <w:noProof/>
          </w:rPr>
          <w:t>Förteckning över remissinstanserna</w:t>
        </w:r>
        <w:r w:rsidR="004671A5">
          <w:rPr>
            <w:noProof/>
            <w:webHidden/>
          </w:rPr>
          <w:tab/>
        </w:r>
        <w:r w:rsidR="004671A5">
          <w:rPr>
            <w:noProof/>
            <w:webHidden/>
          </w:rPr>
          <w:fldChar w:fldCharType="begin"/>
        </w:r>
        <w:r w:rsidR="004671A5">
          <w:rPr>
            <w:noProof/>
            <w:webHidden/>
          </w:rPr>
          <w:instrText xml:space="preserve"> PAGEREF _Toc95743441 \h </w:instrText>
        </w:r>
        <w:r w:rsidR="004671A5">
          <w:rPr>
            <w:noProof/>
            <w:webHidden/>
          </w:rPr>
        </w:r>
        <w:r w:rsidR="004671A5">
          <w:rPr>
            <w:noProof/>
            <w:webHidden/>
          </w:rPr>
          <w:fldChar w:fldCharType="separate"/>
        </w:r>
        <w:r>
          <w:rPr>
            <w:noProof/>
            <w:webHidden/>
          </w:rPr>
          <w:t>41</w:t>
        </w:r>
        <w:r w:rsidR="004671A5">
          <w:rPr>
            <w:noProof/>
            <w:webHidden/>
          </w:rPr>
          <w:fldChar w:fldCharType="end"/>
        </w:r>
      </w:hyperlink>
    </w:p>
    <w:p w14:paraId="605E9BBB" w14:textId="49D3A5B9" w:rsidR="004671A5" w:rsidRDefault="008015F9">
      <w:pPr>
        <w:pStyle w:val="Innehll4"/>
        <w:rPr>
          <w:rFonts w:asciiTheme="minorHAnsi" w:eastAsiaTheme="minorEastAsia" w:hAnsiTheme="minorHAnsi"/>
          <w:noProof/>
          <w:sz w:val="22"/>
          <w:lang w:eastAsia="sv-SE"/>
        </w:rPr>
      </w:pPr>
      <w:hyperlink w:anchor="_Toc95743442" w:history="1">
        <w:r w:rsidR="004671A5" w:rsidRPr="006842C4">
          <w:rPr>
            <w:rStyle w:val="Hyperlnk"/>
            <w:noProof/>
          </w:rPr>
          <w:t>Lagrådsremissens lagförslag</w:t>
        </w:r>
        <w:r w:rsidR="004671A5">
          <w:rPr>
            <w:noProof/>
            <w:webHidden/>
          </w:rPr>
          <w:tab/>
        </w:r>
        <w:r w:rsidR="004671A5">
          <w:rPr>
            <w:noProof/>
            <w:webHidden/>
          </w:rPr>
          <w:fldChar w:fldCharType="begin"/>
        </w:r>
        <w:r w:rsidR="004671A5">
          <w:rPr>
            <w:noProof/>
            <w:webHidden/>
          </w:rPr>
          <w:instrText xml:space="preserve"> PAGEREF _Toc95743442 \h </w:instrText>
        </w:r>
        <w:r w:rsidR="004671A5">
          <w:rPr>
            <w:noProof/>
            <w:webHidden/>
          </w:rPr>
        </w:r>
        <w:r w:rsidR="004671A5">
          <w:rPr>
            <w:noProof/>
            <w:webHidden/>
          </w:rPr>
          <w:fldChar w:fldCharType="separate"/>
        </w:r>
        <w:r>
          <w:rPr>
            <w:noProof/>
            <w:webHidden/>
          </w:rPr>
          <w:t>42</w:t>
        </w:r>
        <w:r w:rsidR="004671A5">
          <w:rPr>
            <w:noProof/>
            <w:webHidden/>
          </w:rPr>
          <w:fldChar w:fldCharType="end"/>
        </w:r>
      </w:hyperlink>
    </w:p>
    <w:p w14:paraId="28892F39" w14:textId="54339428" w:rsidR="004671A5" w:rsidRDefault="008015F9">
      <w:pPr>
        <w:pStyle w:val="Innehll4"/>
        <w:rPr>
          <w:rFonts w:asciiTheme="minorHAnsi" w:eastAsiaTheme="minorEastAsia" w:hAnsiTheme="minorHAnsi"/>
          <w:noProof/>
          <w:sz w:val="22"/>
          <w:lang w:eastAsia="sv-SE"/>
        </w:rPr>
      </w:pPr>
      <w:hyperlink w:anchor="_Toc95743443" w:history="1">
        <w:r w:rsidR="004671A5" w:rsidRPr="006842C4">
          <w:rPr>
            <w:rStyle w:val="Hyperlnk"/>
            <w:noProof/>
          </w:rPr>
          <w:t>Lagrådets yttrande</w:t>
        </w:r>
        <w:r w:rsidR="004671A5">
          <w:rPr>
            <w:noProof/>
            <w:webHidden/>
          </w:rPr>
          <w:tab/>
        </w:r>
        <w:r w:rsidR="004671A5">
          <w:rPr>
            <w:noProof/>
            <w:webHidden/>
          </w:rPr>
          <w:fldChar w:fldCharType="begin"/>
        </w:r>
        <w:r w:rsidR="004671A5">
          <w:rPr>
            <w:noProof/>
            <w:webHidden/>
          </w:rPr>
          <w:instrText xml:space="preserve"> PAGEREF _Toc95743443 \h </w:instrText>
        </w:r>
        <w:r w:rsidR="004671A5">
          <w:rPr>
            <w:noProof/>
            <w:webHidden/>
          </w:rPr>
        </w:r>
        <w:r w:rsidR="004671A5">
          <w:rPr>
            <w:noProof/>
            <w:webHidden/>
          </w:rPr>
          <w:fldChar w:fldCharType="separate"/>
        </w:r>
        <w:r>
          <w:rPr>
            <w:noProof/>
            <w:webHidden/>
          </w:rPr>
          <w:t>48</w:t>
        </w:r>
        <w:r w:rsidR="004671A5">
          <w:rPr>
            <w:noProof/>
            <w:webHidden/>
          </w:rPr>
          <w:fldChar w:fldCharType="end"/>
        </w:r>
      </w:hyperlink>
    </w:p>
    <w:p w14:paraId="31E572D4" w14:textId="5AC68EAC" w:rsidR="004671A5" w:rsidRDefault="008015F9">
      <w:pPr>
        <w:pStyle w:val="Innehll5"/>
        <w:rPr>
          <w:rFonts w:asciiTheme="minorHAnsi" w:eastAsiaTheme="minorEastAsia" w:hAnsiTheme="minorHAnsi"/>
          <w:noProof/>
          <w:sz w:val="22"/>
          <w:lang w:eastAsia="sv-SE"/>
        </w:rPr>
      </w:pPr>
      <w:hyperlink w:anchor="_Toc95743444" w:history="1">
        <w:r w:rsidR="004671A5" w:rsidRPr="006842C4">
          <w:rPr>
            <w:rStyle w:val="Hyperlnk"/>
            <w:noProof/>
          </w:rPr>
          <w:t>Utdrag ur protokoll vid regeringssammanträde den 3 mars 2022</w:t>
        </w:r>
        <w:r w:rsidR="004671A5">
          <w:rPr>
            <w:noProof/>
            <w:webHidden/>
          </w:rPr>
          <w:tab/>
        </w:r>
        <w:r w:rsidR="004671A5">
          <w:rPr>
            <w:noProof/>
            <w:webHidden/>
          </w:rPr>
          <w:fldChar w:fldCharType="begin"/>
        </w:r>
        <w:r w:rsidR="004671A5">
          <w:rPr>
            <w:noProof/>
            <w:webHidden/>
          </w:rPr>
          <w:instrText xml:space="preserve"> PAGEREF _Toc95743444 \h </w:instrText>
        </w:r>
        <w:r w:rsidR="004671A5">
          <w:rPr>
            <w:noProof/>
            <w:webHidden/>
          </w:rPr>
        </w:r>
        <w:r w:rsidR="004671A5">
          <w:rPr>
            <w:noProof/>
            <w:webHidden/>
          </w:rPr>
          <w:fldChar w:fldCharType="separate"/>
        </w:r>
        <w:r>
          <w:rPr>
            <w:noProof/>
            <w:webHidden/>
          </w:rPr>
          <w:t>50</w:t>
        </w:r>
        <w:r w:rsidR="004671A5">
          <w:rPr>
            <w:noProof/>
            <w:webHidden/>
          </w:rPr>
          <w:fldChar w:fldCharType="end"/>
        </w:r>
      </w:hyperlink>
    </w:p>
    <w:p w14:paraId="58A4B1C0" w14:textId="4A72EFAE" w:rsidR="00491BB3" w:rsidRDefault="00491BB3" w:rsidP="005E3C60">
      <w:pPr>
        <w:pStyle w:val="Brdtext"/>
      </w:pPr>
      <w:r>
        <w:fldChar w:fldCharType="end"/>
      </w:r>
    </w:p>
    <w:p w14:paraId="4143EB64" w14:textId="77777777" w:rsidR="00491BB3" w:rsidRPr="005A72C8" w:rsidRDefault="00491BB3" w:rsidP="00333C9D">
      <w:pPr>
        <w:pStyle w:val="Rubrik1"/>
      </w:pPr>
      <w:r>
        <w:br w:type="page"/>
      </w:r>
      <w:bookmarkStart w:id="0" w:name="_Toc337112318"/>
      <w:bookmarkStart w:id="1" w:name="_Toc4079163"/>
      <w:bookmarkStart w:id="2" w:name="_Toc95743419"/>
      <w:r w:rsidRPr="005A72C8">
        <w:lastRenderedPageBreak/>
        <w:t>Förslag till riksdagsbeslut</w:t>
      </w:r>
      <w:bookmarkEnd w:id="0"/>
      <w:bookmarkEnd w:id="1"/>
      <w:bookmarkEnd w:id="2"/>
    </w:p>
    <w:p w14:paraId="65AA3098" w14:textId="77777777" w:rsidR="00491BB3" w:rsidRDefault="00491BB3" w:rsidP="00333C9D">
      <w:pPr>
        <w:pStyle w:val="Brdtext"/>
      </w:pPr>
      <w:r w:rsidRPr="009831A0">
        <w:t>Regeringens förslag:</w:t>
      </w:r>
    </w:p>
    <w:p w14:paraId="4D172C2E" w14:textId="28B83D30" w:rsidR="00491BB3" w:rsidRDefault="00491BB3" w:rsidP="00491BB3">
      <w:pPr>
        <w:pStyle w:val="Numreradlista"/>
      </w:pPr>
      <w:r>
        <w:t>Riksdagen antar regeringens förslag till lag om ändring i inkomst</w:t>
      </w:r>
      <w:r>
        <w:softHyphen/>
        <w:t>skatte</w:t>
      </w:r>
      <w:r>
        <w:softHyphen/>
        <w:t>lagen (1999:1229).</w:t>
      </w:r>
    </w:p>
    <w:p w14:paraId="3F1021B2" w14:textId="63FE95B1" w:rsidR="00491BB3" w:rsidRPr="00144361" w:rsidRDefault="00491BB3" w:rsidP="00491BB3">
      <w:pPr>
        <w:pStyle w:val="Numreradlista"/>
      </w:pPr>
      <w:r>
        <w:t>Riksdagen antar regeringens förslag till lag om ändring i skatte</w:t>
      </w:r>
      <w:r>
        <w:softHyphen/>
        <w:t>förfarandelagen (2011:1244).</w:t>
      </w:r>
    </w:p>
    <w:p w14:paraId="0D06CF4F" w14:textId="77777777" w:rsidR="00491BB3" w:rsidRPr="00152749" w:rsidRDefault="00491BB3" w:rsidP="00152749">
      <w:pPr>
        <w:pStyle w:val="Brdtextmedindrag"/>
      </w:pPr>
      <w:r>
        <w:br w:type="page"/>
      </w:r>
    </w:p>
    <w:p w14:paraId="7FDC882F" w14:textId="77777777" w:rsidR="00DB62B9" w:rsidRPr="00152749" w:rsidRDefault="00DB62B9" w:rsidP="00152749">
      <w:pPr>
        <w:pStyle w:val="Brdtextmedindrag"/>
        <w:sectPr w:rsidR="00DB62B9" w:rsidRPr="00152749"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79CD073A" w14:textId="77777777" w:rsidR="00CA01F6" w:rsidRDefault="00CD1B09" w:rsidP="002405D8">
      <w:pPr>
        <w:pStyle w:val="Rubrik1"/>
        <w:spacing w:before="0"/>
      </w:pPr>
      <w:bookmarkStart w:id="3" w:name="_Toc95743420"/>
      <w:r>
        <w:lastRenderedPageBreak/>
        <w:t>Lagtext</w:t>
      </w:r>
      <w:bookmarkEnd w:id="3"/>
    </w:p>
    <w:p w14:paraId="499B2EB6" w14:textId="77777777" w:rsidR="00CA01F6" w:rsidRDefault="00CD1B09" w:rsidP="002405D8">
      <w:pPr>
        <w:pStyle w:val="Brdtext"/>
      </w:pPr>
      <w:r>
        <w:t>Regeringen har följande förslag till lagtext.</w:t>
      </w:r>
    </w:p>
    <w:p w14:paraId="615BE996" w14:textId="60BD447A" w:rsidR="00CA01F6" w:rsidRPr="00DC06CD" w:rsidRDefault="00CD1B09" w:rsidP="00DC06CD">
      <w:pPr>
        <w:pStyle w:val="Rubrik2"/>
      </w:pPr>
      <w:bookmarkStart w:id="4" w:name="_Toc95743421"/>
      <w:r>
        <w:t>Förslag till lag om ändring i inkomstskattelagen (1999:1229)</w:t>
      </w:r>
      <w:bookmarkEnd w:id="4"/>
    </w:p>
    <w:p w14:paraId="65AFD123" w14:textId="77777777" w:rsidR="00CA01F6" w:rsidRDefault="00CD1B09" w:rsidP="00CA01F6">
      <w:pPr>
        <w:pStyle w:val="Brdtext"/>
      </w:pPr>
      <w:r>
        <w:t>Härigenom föreskrivs i fråga om inkomstskattelagen (1999:1229)</w:t>
      </w:r>
      <w:r>
        <w:rPr>
          <w:rStyle w:val="Fotnotsreferens"/>
        </w:rPr>
        <w:footnoteReference w:id="2"/>
      </w:r>
    </w:p>
    <w:p w14:paraId="24F70ED9" w14:textId="77777777" w:rsidR="00CA01F6" w:rsidRDefault="00CD1B09" w:rsidP="00CA01F6">
      <w:pPr>
        <w:pStyle w:val="Brdtextmedindrag"/>
      </w:pPr>
      <w:r w:rsidRPr="00340C98">
        <w:rPr>
          <w:i/>
          <w:iCs/>
        </w:rPr>
        <w:t>del</w:t>
      </w:r>
      <w:r>
        <w:rPr>
          <w:i/>
          <w:iCs/>
        </w:rPr>
        <w:t xml:space="preserve">s </w:t>
      </w:r>
      <w:r w:rsidRPr="003C5A6D">
        <w:t>att</w:t>
      </w:r>
      <w:r>
        <w:rPr>
          <w:i/>
          <w:iCs/>
        </w:rPr>
        <w:t xml:space="preserve"> </w:t>
      </w:r>
      <w:r>
        <w:t>1 kap. 11 § och 67 kap. 1 och 2 §§ ska ha följande lydelse,</w:t>
      </w:r>
    </w:p>
    <w:p w14:paraId="35015A39" w14:textId="77777777" w:rsidR="00CA01F6" w:rsidRPr="00CE5F1A" w:rsidRDefault="00CD1B09" w:rsidP="00CA01F6">
      <w:pPr>
        <w:pStyle w:val="Brdtextmedindrag"/>
      </w:pPr>
      <w:r>
        <w:rPr>
          <w:i/>
          <w:iCs/>
        </w:rPr>
        <w:t xml:space="preserve">dels </w:t>
      </w:r>
      <w:r>
        <w:t>att det ska införas fyra nya paragrafer, 67 kap. 49–52 §§, och närmast efter 67 kap. 48 § och närmast före 67 kap. 49–52 §§ nya rubriker av följande lydelse.</w:t>
      </w:r>
    </w:p>
    <w:p w14:paraId="0FEF09D0" w14:textId="77777777" w:rsidR="00CA01F6" w:rsidRPr="00DC06CD" w:rsidRDefault="008015F9" w:rsidP="00CA01F6">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CA01F6" w:rsidRPr="005B0E77" w14:paraId="642CC9DD" w14:textId="77777777" w:rsidTr="002A3247">
        <w:tc>
          <w:tcPr>
            <w:tcW w:w="2500" w:type="pct"/>
            <w:shd w:val="clear" w:color="auto" w:fill="auto"/>
            <w:tcMar>
              <w:left w:w="0" w:type="dxa"/>
            </w:tcMar>
          </w:tcPr>
          <w:p w14:paraId="60582084" w14:textId="77777777" w:rsidR="00CA01F6" w:rsidRPr="005B0E77" w:rsidRDefault="00CD1B09" w:rsidP="002A3247">
            <w:pPr>
              <w:pStyle w:val="Brdtext"/>
              <w:rPr>
                <w:i/>
              </w:rPr>
            </w:pPr>
            <w:r w:rsidRPr="005B0E77">
              <w:rPr>
                <w:i/>
              </w:rPr>
              <w:t>Nuvarande lydelse</w:t>
            </w:r>
          </w:p>
        </w:tc>
        <w:tc>
          <w:tcPr>
            <w:tcW w:w="2500" w:type="pct"/>
            <w:shd w:val="clear" w:color="auto" w:fill="auto"/>
            <w:tcMar>
              <w:right w:w="0" w:type="dxa"/>
            </w:tcMar>
          </w:tcPr>
          <w:p w14:paraId="2FE44B62" w14:textId="77777777" w:rsidR="00CA01F6" w:rsidRPr="005B0E77" w:rsidRDefault="00CD1B09" w:rsidP="002A3247">
            <w:pPr>
              <w:pStyle w:val="Brdtext"/>
              <w:rPr>
                <w:i/>
              </w:rPr>
            </w:pPr>
            <w:r w:rsidRPr="005B0E77">
              <w:rPr>
                <w:i/>
              </w:rPr>
              <w:t>Föreslagen lydelse</w:t>
            </w:r>
          </w:p>
        </w:tc>
      </w:tr>
    </w:tbl>
    <w:p w14:paraId="25490644" w14:textId="77777777" w:rsidR="00CA01F6" w:rsidRDefault="00CD1B09" w:rsidP="00CA01F6">
      <w:pPr>
        <w:pStyle w:val="Brdtext"/>
        <w:spacing w:before="230"/>
        <w:jc w:val="center"/>
        <w:rPr>
          <w:b/>
        </w:rPr>
      </w:pPr>
      <w:r>
        <w:rPr>
          <w:b/>
        </w:rPr>
        <w:t>1 kap.</w:t>
      </w:r>
    </w:p>
    <w:p w14:paraId="7D823684" w14:textId="77777777" w:rsidR="00CA01F6" w:rsidRDefault="00CD1B09" w:rsidP="00CA01F6">
      <w:pPr>
        <w:pStyle w:val="Brdtext"/>
        <w:jc w:val="center"/>
      </w:pPr>
      <w:r>
        <w:t>11 §</w:t>
      </w:r>
      <w:r>
        <w:rPr>
          <w:rStyle w:val="Fotnotsreferens"/>
        </w:rPr>
        <w:footnoteReference w:id="3"/>
      </w:r>
    </w:p>
    <w:p w14:paraId="077261AA" w14:textId="77777777" w:rsidR="00CA01F6" w:rsidRDefault="00CD1B09" w:rsidP="00CA01F6">
      <w:pPr>
        <w:pStyle w:val="Brdtextmedindrag"/>
      </w:pPr>
      <w:r w:rsidRPr="002867BC">
        <w:t>Bestämmelser om hur skatten ska beräknas finns i 65 kap</w:t>
      </w:r>
      <w:r>
        <w:t>.</w:t>
      </w:r>
    </w:p>
    <w:p w14:paraId="4A19660A" w14:textId="77777777" w:rsidR="00CA01F6" w:rsidRPr="002867BC" w:rsidRDefault="00CD1B09" w:rsidP="00CA01F6">
      <w:pPr>
        <w:pStyle w:val="Brdtextmedindrag"/>
      </w:pPr>
      <w:r w:rsidRPr="002867BC">
        <w:t>Bestämmelser om beräkning av skatt på ackumulerad inkomst finns i 66</w:t>
      </w:r>
      <w:r>
        <w:t> </w:t>
      </w:r>
      <w:r w:rsidRPr="002867BC">
        <w:t>kap</w:t>
      </w:r>
      <w:r>
        <w:t>.</w:t>
      </w:r>
    </w:p>
    <w:tbl>
      <w:tblPr>
        <w:tblW w:w="5000" w:type="pct"/>
        <w:tblCellMar>
          <w:left w:w="125" w:type="dxa"/>
          <w:right w:w="125" w:type="dxa"/>
        </w:tblCellMar>
        <w:tblLook w:val="0000" w:firstRow="0" w:lastRow="0" w:firstColumn="0" w:lastColumn="0" w:noHBand="0" w:noVBand="0"/>
      </w:tblPr>
      <w:tblGrid>
        <w:gridCol w:w="2948"/>
        <w:gridCol w:w="2949"/>
      </w:tblGrid>
      <w:tr w:rsidR="00CA01F6" w14:paraId="4A6DA36B" w14:textId="77777777" w:rsidTr="002A3247">
        <w:tc>
          <w:tcPr>
            <w:tcW w:w="2500" w:type="pct"/>
            <w:shd w:val="clear" w:color="auto" w:fill="auto"/>
            <w:tcMar>
              <w:left w:w="0" w:type="dxa"/>
            </w:tcMar>
          </w:tcPr>
          <w:p w14:paraId="4B6C58B6" w14:textId="77777777" w:rsidR="00CA01F6" w:rsidRDefault="00CD1B09" w:rsidP="002A3247">
            <w:pPr>
              <w:pStyle w:val="Brdtextmedindrag"/>
            </w:pPr>
            <w:r w:rsidRPr="002867BC">
              <w:t>Bestämmelser om skatte</w:t>
            </w:r>
            <w:r>
              <w:softHyphen/>
            </w:r>
            <w:r w:rsidRPr="002867BC">
              <w:t>reduktion</w:t>
            </w:r>
            <w:r>
              <w:t xml:space="preserve"> </w:t>
            </w:r>
            <w:r w:rsidRPr="002867BC">
              <w:t>för underskott av kapital, arbetsinkomst (jobbskatteavdrag), sjuk</w:t>
            </w:r>
            <w:r>
              <w:softHyphen/>
            </w:r>
            <w:r w:rsidRPr="002867BC">
              <w:t>ersättning och aktivitets</w:t>
            </w:r>
            <w:r>
              <w:softHyphen/>
            </w:r>
            <w:r w:rsidRPr="002867BC">
              <w:t>ersättning, förvärvsinkomst, boen</w:t>
            </w:r>
            <w:r>
              <w:softHyphen/>
            </w:r>
            <w:r w:rsidRPr="002867BC">
              <w:t>de i vissa områden (regional skatte</w:t>
            </w:r>
            <w:r>
              <w:softHyphen/>
            </w:r>
            <w:r w:rsidRPr="002867BC">
              <w:t>reduktion), allmän pensions</w:t>
            </w:r>
            <w:r>
              <w:softHyphen/>
            </w:r>
            <w:r w:rsidRPr="002867BC">
              <w:t>avgift, sjöinkomst, hushållsarbete, in</w:t>
            </w:r>
            <w:r>
              <w:softHyphen/>
            </w:r>
            <w:r w:rsidRPr="002867BC">
              <w:t>stalla</w:t>
            </w:r>
            <w:r>
              <w:softHyphen/>
            </w:r>
            <w:r w:rsidRPr="002867BC">
              <w:t xml:space="preserve">tion av grön teknik, gåva </w:t>
            </w:r>
            <w:r w:rsidRPr="00533F2F">
              <w:rPr>
                <w:i/>
                <w:iCs/>
              </w:rPr>
              <w:t>och</w:t>
            </w:r>
            <w:r w:rsidRPr="002867BC">
              <w:t xml:space="preserve"> mikroproduktion av förnybar el finns i 67 kap</w:t>
            </w:r>
            <w:r>
              <w:t>.</w:t>
            </w:r>
          </w:p>
        </w:tc>
        <w:tc>
          <w:tcPr>
            <w:tcW w:w="2500" w:type="pct"/>
            <w:shd w:val="clear" w:color="auto" w:fill="auto"/>
            <w:tcMar>
              <w:right w:w="0" w:type="dxa"/>
            </w:tcMar>
          </w:tcPr>
          <w:p w14:paraId="1694181C" w14:textId="77777777" w:rsidR="00CA01F6" w:rsidRDefault="00CD1B09" w:rsidP="002A3247">
            <w:pPr>
              <w:pStyle w:val="Brdtextmedindrag"/>
            </w:pPr>
            <w:r w:rsidRPr="002867BC">
              <w:t>Bestämmelser om skatte</w:t>
            </w:r>
            <w:r>
              <w:softHyphen/>
            </w:r>
            <w:r w:rsidRPr="002867BC">
              <w:t>reduktion</w:t>
            </w:r>
            <w:r>
              <w:t xml:space="preserve"> </w:t>
            </w:r>
            <w:r w:rsidRPr="002867BC">
              <w:t>för underskott av kapital, arbetsinkomst (jobbskatteavdrag), sjuk</w:t>
            </w:r>
            <w:r>
              <w:softHyphen/>
            </w:r>
            <w:r w:rsidRPr="002867BC">
              <w:t>ersättning och aktivitets</w:t>
            </w:r>
            <w:r>
              <w:softHyphen/>
            </w:r>
            <w:r w:rsidRPr="002867BC">
              <w:t>ersättning, förvärvsinkomst, boen</w:t>
            </w:r>
            <w:r>
              <w:softHyphen/>
            </w:r>
            <w:r w:rsidRPr="002867BC">
              <w:t>de i vissa områden (regional skatte</w:t>
            </w:r>
            <w:r>
              <w:softHyphen/>
            </w:r>
            <w:r w:rsidRPr="002867BC">
              <w:t>reduktion), allmän pensions</w:t>
            </w:r>
            <w:r>
              <w:softHyphen/>
            </w:r>
            <w:r w:rsidRPr="002867BC">
              <w:t>avgift, sjöinkomst, hushållsarbete, in</w:t>
            </w:r>
            <w:r>
              <w:softHyphen/>
            </w:r>
            <w:r w:rsidRPr="002867BC">
              <w:t>stalla</w:t>
            </w:r>
            <w:r>
              <w:softHyphen/>
            </w:r>
            <w:r w:rsidRPr="002867BC">
              <w:t>tion av grön teknik, gåva</w:t>
            </w:r>
            <w:r>
              <w:rPr>
                <w:i/>
                <w:iCs/>
              </w:rPr>
              <w:t>,</w:t>
            </w:r>
            <w:r w:rsidRPr="002867BC">
              <w:t xml:space="preserve"> mikroproduktion av förnybar el </w:t>
            </w:r>
            <w:r>
              <w:rPr>
                <w:i/>
                <w:iCs/>
              </w:rPr>
              <w:t xml:space="preserve">och avgift till arbetslöshetskassa </w:t>
            </w:r>
            <w:r w:rsidRPr="002867BC">
              <w:t>finns i 67 kap</w:t>
            </w:r>
            <w:r>
              <w:t>.</w:t>
            </w:r>
          </w:p>
        </w:tc>
      </w:tr>
    </w:tbl>
    <w:p w14:paraId="6B231104" w14:textId="77777777" w:rsidR="00CA01F6" w:rsidRDefault="00CD1B09" w:rsidP="00CA01F6">
      <w:pPr>
        <w:pStyle w:val="Brdtext"/>
        <w:spacing w:before="230"/>
        <w:jc w:val="center"/>
        <w:rPr>
          <w:b/>
        </w:rPr>
      </w:pPr>
      <w:r>
        <w:rPr>
          <w:b/>
        </w:rPr>
        <w:t>67 kap.</w:t>
      </w:r>
    </w:p>
    <w:p w14:paraId="3B50BBCB" w14:textId="77777777" w:rsidR="00CA01F6" w:rsidRDefault="00CD1B09" w:rsidP="00CA01F6">
      <w:pPr>
        <w:pStyle w:val="Brdtext"/>
        <w:jc w:val="center"/>
      </w:pPr>
      <w:r>
        <w:t>1 §</w:t>
      </w:r>
      <w:r>
        <w:rPr>
          <w:rStyle w:val="Fotnotsreferens"/>
        </w:rPr>
        <w:footnoteReference w:id="4"/>
      </w:r>
    </w:p>
    <w:tbl>
      <w:tblPr>
        <w:tblW w:w="5000" w:type="pct"/>
        <w:tblCellMar>
          <w:left w:w="125" w:type="dxa"/>
          <w:right w:w="125" w:type="dxa"/>
        </w:tblCellMar>
        <w:tblLook w:val="0600" w:firstRow="0" w:lastRow="0" w:firstColumn="0" w:lastColumn="0" w:noHBand="1" w:noVBand="1"/>
      </w:tblPr>
      <w:tblGrid>
        <w:gridCol w:w="2948"/>
        <w:gridCol w:w="2949"/>
      </w:tblGrid>
      <w:tr w:rsidR="00CA01F6" w14:paraId="34BFC343" w14:textId="77777777" w:rsidTr="002A3247">
        <w:tc>
          <w:tcPr>
            <w:tcW w:w="2500" w:type="pct"/>
            <w:shd w:val="clear" w:color="auto" w:fill="auto"/>
            <w:tcMar>
              <w:left w:w="0" w:type="dxa"/>
            </w:tcMar>
          </w:tcPr>
          <w:p w14:paraId="23411F9B" w14:textId="77777777" w:rsidR="00CA01F6" w:rsidRDefault="00CD1B09" w:rsidP="002A3247">
            <w:pPr>
              <w:pStyle w:val="Brdtextmedindrag"/>
            </w:pPr>
            <w:r w:rsidRPr="002A16DD">
              <w:t>I detta kapitel finns bestämmelser om skattereduktion för fysiska personer i 2–</w:t>
            </w:r>
            <w:r w:rsidRPr="002A16DD">
              <w:rPr>
                <w:i/>
                <w:iCs/>
              </w:rPr>
              <w:t>48</w:t>
            </w:r>
            <w:r w:rsidRPr="002A16DD">
              <w:t xml:space="preserve"> §§ och för juridiska personer i 2 och 27–33 §§</w:t>
            </w:r>
            <w:r>
              <w:t>.</w:t>
            </w:r>
          </w:p>
        </w:tc>
        <w:tc>
          <w:tcPr>
            <w:tcW w:w="2500" w:type="pct"/>
            <w:shd w:val="clear" w:color="auto" w:fill="auto"/>
            <w:tcMar>
              <w:right w:w="0" w:type="dxa"/>
            </w:tcMar>
          </w:tcPr>
          <w:p w14:paraId="14665461" w14:textId="77777777" w:rsidR="00CA01F6" w:rsidRDefault="00CD1B09" w:rsidP="002A3247">
            <w:pPr>
              <w:pStyle w:val="Brdtextmedindrag"/>
            </w:pPr>
            <w:r w:rsidRPr="002A16DD">
              <w:t>I detta kapitel finns bestämmelser om skattereduktion för fysiska personer i 2–</w:t>
            </w:r>
            <w:r>
              <w:rPr>
                <w:i/>
                <w:iCs/>
              </w:rPr>
              <w:t>52</w:t>
            </w:r>
            <w:r w:rsidRPr="002A16DD">
              <w:t xml:space="preserve"> §§ och för juridiska personer i 2 och 27–33 §§</w:t>
            </w:r>
            <w:r>
              <w:t>.</w:t>
            </w:r>
          </w:p>
        </w:tc>
      </w:tr>
    </w:tbl>
    <w:p w14:paraId="3BB2B9C1" w14:textId="77777777" w:rsidR="00CA01F6" w:rsidRDefault="00CD1B09" w:rsidP="00CA01F6">
      <w:pPr>
        <w:pStyle w:val="Brdtextmedindrag"/>
      </w:pPr>
      <w:r w:rsidRPr="002A16DD">
        <w:t xml:space="preserve">Skattereduktion ska anges i hela krontal så att </w:t>
      </w:r>
      <w:proofErr w:type="spellStart"/>
      <w:r w:rsidRPr="002A16DD">
        <w:t>öretal</w:t>
      </w:r>
      <w:proofErr w:type="spellEnd"/>
      <w:r w:rsidRPr="002A16DD">
        <w:t xml:space="preserve"> faller bort</w:t>
      </w:r>
      <w:r>
        <w:t>.</w:t>
      </w:r>
    </w:p>
    <w:p w14:paraId="528D07D7" w14:textId="77777777" w:rsidR="00CA01F6" w:rsidRPr="002A16DD" w:rsidRDefault="008015F9" w:rsidP="00CA01F6">
      <w:pPr>
        <w:pStyle w:val="Brdtextmedindrag"/>
      </w:pPr>
    </w:p>
    <w:p w14:paraId="07729E12" w14:textId="77777777" w:rsidR="00CA01F6" w:rsidRDefault="00CD1B09" w:rsidP="00CA01F6">
      <w:pPr>
        <w:pStyle w:val="Brdtext"/>
        <w:jc w:val="center"/>
      </w:pPr>
      <w:r>
        <w:t>2 §</w:t>
      </w:r>
      <w:r>
        <w:rPr>
          <w:rStyle w:val="Fotnotsreferens"/>
        </w:rPr>
        <w:footnoteReference w:id="5"/>
      </w:r>
    </w:p>
    <w:tbl>
      <w:tblPr>
        <w:tblW w:w="5000" w:type="pct"/>
        <w:tblCellMar>
          <w:left w:w="125" w:type="dxa"/>
          <w:right w:w="125" w:type="dxa"/>
        </w:tblCellMar>
        <w:tblLook w:val="0600" w:firstRow="0" w:lastRow="0" w:firstColumn="0" w:lastColumn="0" w:noHBand="1" w:noVBand="1"/>
      </w:tblPr>
      <w:tblGrid>
        <w:gridCol w:w="2948"/>
        <w:gridCol w:w="2949"/>
      </w:tblGrid>
      <w:tr w:rsidR="00CA01F6" w14:paraId="6AF60F5E" w14:textId="77777777" w:rsidTr="002A3247">
        <w:tc>
          <w:tcPr>
            <w:tcW w:w="2500" w:type="pct"/>
            <w:shd w:val="clear" w:color="auto" w:fill="auto"/>
            <w:tcMar>
              <w:left w:w="0" w:type="dxa"/>
            </w:tcMar>
          </w:tcPr>
          <w:p w14:paraId="5326DFA5" w14:textId="77777777" w:rsidR="00CA01F6" w:rsidRDefault="00CD1B09" w:rsidP="002A3247">
            <w:pPr>
              <w:pStyle w:val="Brdtextmedindrag"/>
            </w:pPr>
            <w:r w:rsidRPr="00016E7D">
              <w:t>Skattereduktion ska göras för sjö</w:t>
            </w:r>
            <w:r>
              <w:softHyphen/>
            </w:r>
            <w:r w:rsidRPr="00016E7D">
              <w:t xml:space="preserve">inkomst, allmän pensionsavgift, </w:t>
            </w:r>
            <w:r w:rsidRPr="00016E7D">
              <w:lastRenderedPageBreak/>
              <w:t>arbets</w:t>
            </w:r>
            <w:r>
              <w:softHyphen/>
            </w:r>
            <w:r w:rsidRPr="00016E7D">
              <w:t>inkomst (jobbskatteavdrag), sjuk</w:t>
            </w:r>
            <w:r>
              <w:softHyphen/>
            </w:r>
            <w:r w:rsidRPr="00016E7D">
              <w:t>ersättning och aktivitets</w:t>
            </w:r>
            <w:r>
              <w:softHyphen/>
            </w:r>
            <w:r w:rsidRPr="00016E7D">
              <w:t>ersättning, förvärvsinkomst, boen</w:t>
            </w:r>
            <w:r>
              <w:softHyphen/>
            </w:r>
            <w:r w:rsidRPr="00016E7D">
              <w:t>de i vissa områden (regional skatte</w:t>
            </w:r>
            <w:r>
              <w:softHyphen/>
            </w:r>
            <w:r w:rsidRPr="00016E7D">
              <w:t xml:space="preserve">reduktion), underskott av kapital, hushållsarbete, installation av grön teknik, gåva </w:t>
            </w:r>
            <w:r w:rsidRPr="00533F2F">
              <w:rPr>
                <w:i/>
                <w:iCs/>
              </w:rPr>
              <w:t>och</w:t>
            </w:r>
            <w:r w:rsidRPr="00016E7D">
              <w:t xml:space="preserve"> mikro</w:t>
            </w:r>
            <w:r>
              <w:softHyphen/>
            </w:r>
            <w:r w:rsidRPr="00016E7D">
              <w:t>produktion av förnybar el i nu nämnd ordning</w:t>
            </w:r>
            <w:r>
              <w:t>.</w:t>
            </w:r>
          </w:p>
        </w:tc>
        <w:tc>
          <w:tcPr>
            <w:tcW w:w="2500" w:type="pct"/>
            <w:shd w:val="clear" w:color="auto" w:fill="auto"/>
            <w:tcMar>
              <w:right w:w="0" w:type="dxa"/>
            </w:tcMar>
          </w:tcPr>
          <w:p w14:paraId="155EA53F" w14:textId="77777777" w:rsidR="00CA01F6" w:rsidRDefault="00CD1B09" w:rsidP="002A3247">
            <w:pPr>
              <w:pStyle w:val="Brdtextmedindrag"/>
            </w:pPr>
            <w:r w:rsidRPr="00016E7D">
              <w:lastRenderedPageBreak/>
              <w:t>Skattereduktion ska göras för sjö</w:t>
            </w:r>
            <w:r>
              <w:softHyphen/>
            </w:r>
            <w:r w:rsidRPr="00016E7D">
              <w:t xml:space="preserve">inkomst, allmän pensionsavgift, </w:t>
            </w:r>
            <w:r w:rsidRPr="00016E7D">
              <w:lastRenderedPageBreak/>
              <w:t>arbets</w:t>
            </w:r>
            <w:r>
              <w:softHyphen/>
            </w:r>
            <w:r w:rsidRPr="00016E7D">
              <w:t>inkomst (jobbskatteavdrag), sjuk</w:t>
            </w:r>
            <w:r>
              <w:softHyphen/>
            </w:r>
            <w:r w:rsidRPr="00016E7D">
              <w:t>ersättning och aktivitets</w:t>
            </w:r>
            <w:r>
              <w:softHyphen/>
            </w:r>
            <w:r w:rsidRPr="00016E7D">
              <w:t>ersättning, förvärvsinkomst, boen</w:t>
            </w:r>
            <w:r>
              <w:softHyphen/>
            </w:r>
            <w:r w:rsidRPr="00016E7D">
              <w:t>de i vissa områden (regional skatte</w:t>
            </w:r>
            <w:r>
              <w:softHyphen/>
            </w:r>
            <w:r w:rsidRPr="00016E7D">
              <w:t>reduktion), underskott av kapital, hushållsarbete, installation av grön teknik, gåva</w:t>
            </w:r>
            <w:r>
              <w:rPr>
                <w:i/>
                <w:iCs/>
              </w:rPr>
              <w:t>,</w:t>
            </w:r>
            <w:r w:rsidRPr="00016E7D">
              <w:t xml:space="preserve"> </w:t>
            </w:r>
            <w:r>
              <w:t>m</w:t>
            </w:r>
            <w:r w:rsidRPr="00016E7D">
              <w:t>ikro</w:t>
            </w:r>
            <w:r>
              <w:softHyphen/>
            </w:r>
            <w:r w:rsidRPr="00016E7D">
              <w:t>produktion av förnybar el</w:t>
            </w:r>
            <w:r>
              <w:t xml:space="preserve"> </w:t>
            </w:r>
            <w:r>
              <w:rPr>
                <w:i/>
                <w:iCs/>
              </w:rPr>
              <w:t>och avgift till arbets</w:t>
            </w:r>
            <w:r>
              <w:rPr>
                <w:i/>
                <w:iCs/>
              </w:rPr>
              <w:softHyphen/>
              <w:t>löshetskassa</w:t>
            </w:r>
            <w:r w:rsidRPr="00016E7D">
              <w:t xml:space="preserve"> i nu nämnd ordning</w:t>
            </w:r>
            <w:r>
              <w:t>.</w:t>
            </w:r>
          </w:p>
        </w:tc>
      </w:tr>
    </w:tbl>
    <w:p w14:paraId="7CB86CCD" w14:textId="77777777" w:rsidR="00CA01F6" w:rsidRDefault="00CD1B09" w:rsidP="00CA01F6">
      <w:pPr>
        <w:pStyle w:val="Brdtextmedindrag"/>
      </w:pPr>
      <w:r w:rsidRPr="00D52861">
        <w:lastRenderedPageBreak/>
        <w:t>Skattereduktion ska räknas av mot kommunal och statlig inkomstskatt som beräknats enligt 65 kap., mot statlig fastighetsskatt enligt lagen (1984:1052) om statlig fastighetsskatt samt mot kommunal fastighets</w:t>
      </w:r>
      <w:r>
        <w:softHyphen/>
      </w:r>
      <w:r w:rsidRPr="00D52861">
        <w:t>avgift enligt lagen (2007:1398) om kommunal fastighetsavgift. Skatte</w:t>
      </w:r>
      <w:r>
        <w:softHyphen/>
      </w:r>
      <w:r w:rsidRPr="00D52861">
        <w:t>reduktion enligt 5–9 d, 34, 35 och 46–48 §§ ska dock räknas av endast mot kommunal inkomstskatt</w:t>
      </w:r>
      <w:r>
        <w:t>.</w:t>
      </w:r>
    </w:p>
    <w:p w14:paraId="4A32E4CA" w14:textId="77777777" w:rsidR="00CA01F6" w:rsidRDefault="008015F9" w:rsidP="00CA01F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CA01F6" w14:paraId="11FE29E3" w14:textId="77777777" w:rsidTr="002A3247">
        <w:tc>
          <w:tcPr>
            <w:tcW w:w="2500" w:type="pct"/>
            <w:shd w:val="clear" w:color="auto" w:fill="auto"/>
            <w:tcMar>
              <w:left w:w="0" w:type="dxa"/>
            </w:tcMar>
          </w:tcPr>
          <w:p w14:paraId="1D7FFE04" w14:textId="77777777" w:rsidR="00CA01F6" w:rsidRDefault="008015F9" w:rsidP="002A3247">
            <w:pPr>
              <w:pStyle w:val="Brdtextmedindrag"/>
            </w:pPr>
          </w:p>
        </w:tc>
        <w:tc>
          <w:tcPr>
            <w:tcW w:w="2500" w:type="pct"/>
            <w:shd w:val="clear" w:color="auto" w:fill="auto"/>
            <w:tcMar>
              <w:right w:w="0" w:type="dxa"/>
            </w:tcMar>
          </w:tcPr>
          <w:p w14:paraId="524090C1" w14:textId="77777777" w:rsidR="00CA01F6" w:rsidRPr="008672AD" w:rsidRDefault="00CD1B09" w:rsidP="002A3247">
            <w:pPr>
              <w:pStyle w:val="Brdtextmedindrag"/>
              <w:ind w:firstLine="0"/>
              <w:rPr>
                <w:b/>
                <w:bCs/>
                <w:i/>
                <w:iCs/>
              </w:rPr>
            </w:pPr>
            <w:r>
              <w:rPr>
                <w:b/>
                <w:bCs/>
                <w:i/>
                <w:iCs/>
              </w:rPr>
              <w:t>Avgift till arbetslöshetskassa</w:t>
            </w:r>
          </w:p>
        </w:tc>
      </w:tr>
    </w:tbl>
    <w:p w14:paraId="5E99A0E9" w14:textId="77777777" w:rsidR="00CA01F6" w:rsidRPr="00016E7D" w:rsidRDefault="008015F9" w:rsidP="00CA01F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CA01F6" w14:paraId="07392F0F" w14:textId="77777777" w:rsidTr="002A3247">
        <w:tc>
          <w:tcPr>
            <w:tcW w:w="2500" w:type="pct"/>
            <w:shd w:val="clear" w:color="auto" w:fill="auto"/>
            <w:tcMar>
              <w:left w:w="0" w:type="dxa"/>
            </w:tcMar>
          </w:tcPr>
          <w:p w14:paraId="46BEF45E" w14:textId="77777777" w:rsidR="00CA01F6" w:rsidRDefault="008015F9" w:rsidP="002A3247">
            <w:pPr>
              <w:pStyle w:val="Brdtextmedindrag"/>
            </w:pPr>
          </w:p>
        </w:tc>
        <w:tc>
          <w:tcPr>
            <w:tcW w:w="2500" w:type="pct"/>
            <w:shd w:val="clear" w:color="auto" w:fill="auto"/>
            <w:tcMar>
              <w:right w:w="0" w:type="dxa"/>
            </w:tcMar>
          </w:tcPr>
          <w:p w14:paraId="26B19F4E" w14:textId="77777777" w:rsidR="00CA01F6" w:rsidRDefault="00CD1B09" w:rsidP="002A3247">
            <w:pPr>
              <w:pStyle w:val="Brdtextmedindrag"/>
              <w:ind w:firstLine="0"/>
            </w:pPr>
            <w:r>
              <w:rPr>
                <w:i/>
                <w:iCs/>
                <w:u w:val="single"/>
              </w:rPr>
              <w:t>Vilka som kan få skattereduktion</w:t>
            </w:r>
          </w:p>
        </w:tc>
      </w:tr>
    </w:tbl>
    <w:p w14:paraId="37CEFD02" w14:textId="77777777" w:rsidR="00CA01F6" w:rsidRDefault="008015F9" w:rsidP="00CA01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A01F6" w14:paraId="53166346" w14:textId="77777777" w:rsidTr="002A3247">
        <w:tc>
          <w:tcPr>
            <w:tcW w:w="2498" w:type="pct"/>
            <w:shd w:val="clear" w:color="auto" w:fill="auto"/>
            <w:tcMar>
              <w:left w:w="0" w:type="dxa"/>
            </w:tcMar>
          </w:tcPr>
          <w:p w14:paraId="1ACD1629" w14:textId="77777777" w:rsidR="00CA01F6" w:rsidRDefault="008015F9" w:rsidP="002A3247">
            <w:pPr>
              <w:pStyle w:val="Brdtextmedindrag"/>
            </w:pPr>
          </w:p>
        </w:tc>
        <w:tc>
          <w:tcPr>
            <w:tcW w:w="2502" w:type="pct"/>
            <w:shd w:val="clear" w:color="auto" w:fill="auto"/>
            <w:tcMar>
              <w:right w:w="0" w:type="dxa"/>
            </w:tcMar>
          </w:tcPr>
          <w:p w14:paraId="48D7F3F7" w14:textId="77777777" w:rsidR="00CA01F6" w:rsidRDefault="00CD1B09" w:rsidP="002A3247">
            <w:pPr>
              <w:pStyle w:val="Brdtext"/>
              <w:rPr>
                <w:i/>
              </w:rPr>
            </w:pPr>
            <w:r>
              <w:rPr>
                <w:i/>
              </w:rPr>
              <w:t>49 </w:t>
            </w:r>
            <w:r w:rsidRPr="00574282">
              <w:rPr>
                <w:i/>
              </w:rPr>
              <w:t>§</w:t>
            </w:r>
          </w:p>
          <w:p w14:paraId="1FB7391A" w14:textId="77777777" w:rsidR="00CA01F6" w:rsidRPr="00574282" w:rsidRDefault="00CD1B09" w:rsidP="002A3247">
            <w:pPr>
              <w:pStyle w:val="Brdtextmedindrag"/>
              <w:rPr>
                <w:i/>
              </w:rPr>
            </w:pPr>
            <w:r>
              <w:rPr>
                <w:i/>
              </w:rPr>
              <w:t>De som är obegränsat skatt</w:t>
            </w:r>
            <w:r>
              <w:rPr>
                <w:i/>
              </w:rPr>
              <w:softHyphen/>
              <w:t>skyldiga under någon del av beskattnings</w:t>
            </w:r>
            <w:r>
              <w:rPr>
                <w:i/>
              </w:rPr>
              <w:softHyphen/>
              <w:t>året, har rätt till skatte</w:t>
            </w:r>
            <w:r>
              <w:rPr>
                <w:i/>
              </w:rPr>
              <w:softHyphen/>
            </w:r>
            <w:r>
              <w:rPr>
                <w:i/>
              </w:rPr>
              <w:softHyphen/>
              <w:t>reduktion för avgift till arbets</w:t>
            </w:r>
            <w:r>
              <w:rPr>
                <w:i/>
              </w:rPr>
              <w:softHyphen/>
            </w:r>
            <w:r>
              <w:rPr>
                <w:i/>
              </w:rPr>
              <w:softHyphen/>
            </w:r>
            <w:r>
              <w:rPr>
                <w:i/>
              </w:rPr>
              <w:softHyphen/>
              <w:t xml:space="preserve">löshetskassa. </w:t>
            </w:r>
          </w:p>
        </w:tc>
      </w:tr>
      <w:tr w:rsidR="00CA01F6" w14:paraId="57F66AFF" w14:textId="77777777" w:rsidTr="002A3247">
        <w:tblPrEx>
          <w:tblLook w:val="0600" w:firstRow="0" w:lastRow="0" w:firstColumn="0" w:lastColumn="0" w:noHBand="1" w:noVBand="1"/>
        </w:tblPrEx>
        <w:tc>
          <w:tcPr>
            <w:tcW w:w="2500" w:type="pct"/>
            <w:shd w:val="clear" w:color="auto" w:fill="auto"/>
            <w:tcMar>
              <w:left w:w="0" w:type="dxa"/>
            </w:tcMar>
          </w:tcPr>
          <w:p w14:paraId="1CEB638D" w14:textId="77777777" w:rsidR="00CA01F6" w:rsidRDefault="008015F9" w:rsidP="002A3247">
            <w:pPr>
              <w:pStyle w:val="Brdtextmedindrag"/>
            </w:pPr>
          </w:p>
        </w:tc>
        <w:tc>
          <w:tcPr>
            <w:tcW w:w="2500" w:type="pct"/>
            <w:shd w:val="clear" w:color="auto" w:fill="auto"/>
            <w:tcMar>
              <w:right w:w="0" w:type="dxa"/>
            </w:tcMar>
          </w:tcPr>
          <w:p w14:paraId="0D56DA03" w14:textId="77777777" w:rsidR="00CA01F6" w:rsidRPr="000024EB" w:rsidRDefault="00CD1B09" w:rsidP="002A3247">
            <w:pPr>
              <w:pStyle w:val="Brdtextmedindrag"/>
              <w:rPr>
                <w:i/>
                <w:iCs/>
              </w:rPr>
            </w:pPr>
            <w:r w:rsidRPr="000024EB">
              <w:rPr>
                <w:i/>
                <w:iCs/>
              </w:rPr>
              <w:t>Sådan rätt till skattereduktion har också de som är begränsat skatt</w:t>
            </w:r>
            <w:r>
              <w:rPr>
                <w:i/>
                <w:iCs/>
              </w:rPr>
              <w:softHyphen/>
            </w:r>
            <w:r>
              <w:rPr>
                <w:i/>
                <w:iCs/>
              </w:rPr>
              <w:softHyphen/>
            </w:r>
            <w:r w:rsidRPr="000024EB">
              <w:rPr>
                <w:i/>
                <w:iCs/>
              </w:rPr>
              <w:t>skyldiga enligt 3 kap. 18</w:t>
            </w:r>
            <w:r>
              <w:rPr>
                <w:i/>
                <w:iCs/>
              </w:rPr>
              <w:t> </w:t>
            </w:r>
            <w:r w:rsidRPr="000024EB">
              <w:rPr>
                <w:i/>
                <w:iCs/>
              </w:rPr>
              <w:t>§ första stycket 1, 2 eller 3, om deras över</w:t>
            </w:r>
            <w:r>
              <w:rPr>
                <w:i/>
                <w:iCs/>
              </w:rPr>
              <w:softHyphen/>
            </w:r>
            <w:r w:rsidRPr="000024EB">
              <w:rPr>
                <w:i/>
                <w:iCs/>
              </w:rPr>
              <w:t>skott av förvärvs</w:t>
            </w:r>
            <w:r>
              <w:rPr>
                <w:i/>
                <w:iCs/>
              </w:rPr>
              <w:softHyphen/>
            </w:r>
            <w:r w:rsidRPr="000024EB">
              <w:rPr>
                <w:i/>
                <w:iCs/>
              </w:rPr>
              <w:t>inkomster i Sverige och i andra länder, ute</w:t>
            </w:r>
            <w:r>
              <w:rPr>
                <w:i/>
                <w:iCs/>
              </w:rPr>
              <w:softHyphen/>
            </w:r>
            <w:r w:rsidRPr="000024EB">
              <w:rPr>
                <w:i/>
                <w:iCs/>
              </w:rPr>
              <w:t>slutande eller så gott som ute</w:t>
            </w:r>
            <w:r>
              <w:rPr>
                <w:i/>
                <w:iCs/>
              </w:rPr>
              <w:softHyphen/>
            </w:r>
            <w:r w:rsidRPr="000024EB">
              <w:rPr>
                <w:i/>
                <w:iCs/>
              </w:rPr>
              <w:t>slutande, utgörs av överskott av för</w:t>
            </w:r>
            <w:r>
              <w:rPr>
                <w:i/>
                <w:iCs/>
              </w:rPr>
              <w:softHyphen/>
            </w:r>
            <w:r w:rsidRPr="000024EB">
              <w:rPr>
                <w:i/>
                <w:iCs/>
              </w:rPr>
              <w:t>värvs</w:t>
            </w:r>
            <w:r>
              <w:rPr>
                <w:i/>
                <w:iCs/>
              </w:rPr>
              <w:softHyphen/>
            </w:r>
            <w:r w:rsidRPr="000024EB">
              <w:rPr>
                <w:i/>
                <w:iCs/>
              </w:rPr>
              <w:t>inkomster i Sverige.</w:t>
            </w:r>
          </w:p>
        </w:tc>
      </w:tr>
    </w:tbl>
    <w:p w14:paraId="2373A489" w14:textId="77777777" w:rsidR="00CA01F6" w:rsidRDefault="008015F9" w:rsidP="00CA01F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CA01F6" w14:paraId="5F43E8D9" w14:textId="77777777" w:rsidTr="002A3247">
        <w:tc>
          <w:tcPr>
            <w:tcW w:w="2500" w:type="pct"/>
            <w:shd w:val="clear" w:color="auto" w:fill="auto"/>
            <w:tcMar>
              <w:left w:w="0" w:type="dxa"/>
            </w:tcMar>
          </w:tcPr>
          <w:p w14:paraId="267BE4D4" w14:textId="77777777" w:rsidR="00CA01F6" w:rsidRDefault="008015F9" w:rsidP="002A3247">
            <w:pPr>
              <w:pStyle w:val="Brdtextmedindrag"/>
            </w:pPr>
          </w:p>
        </w:tc>
        <w:tc>
          <w:tcPr>
            <w:tcW w:w="2500" w:type="pct"/>
            <w:shd w:val="clear" w:color="auto" w:fill="auto"/>
            <w:tcMar>
              <w:right w:w="0" w:type="dxa"/>
            </w:tcMar>
          </w:tcPr>
          <w:p w14:paraId="7A06504F" w14:textId="77777777" w:rsidR="00CA01F6" w:rsidRPr="000024EB" w:rsidRDefault="00CD1B09" w:rsidP="002A3247">
            <w:pPr>
              <w:pStyle w:val="Brdtextmedindrag"/>
              <w:ind w:firstLine="0"/>
              <w:rPr>
                <w:i/>
                <w:iCs/>
                <w:u w:val="single"/>
              </w:rPr>
            </w:pPr>
            <w:r>
              <w:rPr>
                <w:i/>
                <w:iCs/>
                <w:u w:val="single"/>
              </w:rPr>
              <w:t>Underlag för skattereduktion</w:t>
            </w:r>
          </w:p>
        </w:tc>
      </w:tr>
    </w:tbl>
    <w:p w14:paraId="4B48BA4D" w14:textId="77777777" w:rsidR="00CA01F6" w:rsidRDefault="008015F9" w:rsidP="00CA01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A01F6" w14:paraId="65CFFFCB" w14:textId="77777777" w:rsidTr="008C700A">
        <w:tc>
          <w:tcPr>
            <w:tcW w:w="2500" w:type="pct"/>
            <w:shd w:val="clear" w:color="auto" w:fill="auto"/>
            <w:tcMar>
              <w:left w:w="0" w:type="dxa"/>
            </w:tcMar>
          </w:tcPr>
          <w:p w14:paraId="40200446" w14:textId="77777777" w:rsidR="00CA01F6" w:rsidRDefault="008015F9" w:rsidP="002A3247">
            <w:pPr>
              <w:pStyle w:val="Brdtextmedindrag"/>
            </w:pPr>
          </w:p>
        </w:tc>
        <w:tc>
          <w:tcPr>
            <w:tcW w:w="2500" w:type="pct"/>
            <w:shd w:val="clear" w:color="auto" w:fill="auto"/>
            <w:tcMar>
              <w:right w:w="0" w:type="dxa"/>
            </w:tcMar>
          </w:tcPr>
          <w:p w14:paraId="2750C547" w14:textId="77777777" w:rsidR="00CA01F6" w:rsidRDefault="00CD1B09" w:rsidP="002A3247">
            <w:pPr>
              <w:pStyle w:val="Brdtext"/>
              <w:rPr>
                <w:i/>
              </w:rPr>
            </w:pPr>
            <w:r>
              <w:rPr>
                <w:i/>
              </w:rPr>
              <w:t>50 </w:t>
            </w:r>
            <w:r w:rsidRPr="00574282">
              <w:rPr>
                <w:i/>
              </w:rPr>
              <w:t>§</w:t>
            </w:r>
          </w:p>
          <w:p w14:paraId="60ACF215" w14:textId="336EEB69" w:rsidR="00CA01F6" w:rsidRPr="00574282" w:rsidRDefault="00CD1B09" w:rsidP="002A3247">
            <w:pPr>
              <w:pStyle w:val="Brdtextmedindrag"/>
              <w:rPr>
                <w:i/>
              </w:rPr>
            </w:pPr>
            <w:r>
              <w:rPr>
                <w:i/>
              </w:rPr>
              <w:t>Underlaget för skattereduktion består av avgift som under beskatt</w:t>
            </w:r>
            <w:r>
              <w:rPr>
                <w:i/>
              </w:rPr>
              <w:softHyphen/>
              <w:t>nings</w:t>
            </w:r>
            <w:r>
              <w:rPr>
                <w:i/>
              </w:rPr>
              <w:softHyphen/>
              <w:t>året betalas till en svensk arbets</w:t>
            </w:r>
            <w:r>
              <w:rPr>
                <w:i/>
              </w:rPr>
              <w:softHyphen/>
              <w:t>löshetskassa.</w:t>
            </w:r>
          </w:p>
        </w:tc>
      </w:tr>
      <w:tr w:rsidR="00CA01F6" w14:paraId="265FE772" w14:textId="77777777" w:rsidTr="008C700A">
        <w:tblPrEx>
          <w:tblLook w:val="0600" w:firstRow="0" w:lastRow="0" w:firstColumn="0" w:lastColumn="0" w:noHBand="1" w:noVBand="1"/>
        </w:tblPrEx>
        <w:tc>
          <w:tcPr>
            <w:tcW w:w="2500" w:type="pct"/>
            <w:shd w:val="clear" w:color="auto" w:fill="auto"/>
            <w:tcMar>
              <w:left w:w="0" w:type="dxa"/>
            </w:tcMar>
          </w:tcPr>
          <w:p w14:paraId="77950BB9" w14:textId="77777777" w:rsidR="00CA01F6" w:rsidRDefault="008015F9" w:rsidP="002A3247">
            <w:pPr>
              <w:pStyle w:val="Brdtextmedindrag"/>
            </w:pPr>
          </w:p>
        </w:tc>
        <w:tc>
          <w:tcPr>
            <w:tcW w:w="2500" w:type="pct"/>
            <w:shd w:val="clear" w:color="auto" w:fill="auto"/>
            <w:tcMar>
              <w:right w:w="0" w:type="dxa"/>
            </w:tcMar>
          </w:tcPr>
          <w:p w14:paraId="2BEFB783" w14:textId="1FA48A0E" w:rsidR="00CA01F6" w:rsidRPr="000024EB" w:rsidRDefault="00CD1B09" w:rsidP="002A3247">
            <w:pPr>
              <w:pStyle w:val="Brdtextmedindrag"/>
              <w:rPr>
                <w:i/>
                <w:iCs/>
              </w:rPr>
            </w:pPr>
            <w:r>
              <w:rPr>
                <w:i/>
                <w:iCs/>
              </w:rPr>
              <w:t>Avgift till en utländsk arbets</w:t>
            </w:r>
            <w:r>
              <w:rPr>
                <w:i/>
                <w:iCs/>
              </w:rPr>
              <w:softHyphen/>
              <w:t>löshets</w:t>
            </w:r>
            <w:r>
              <w:rPr>
                <w:i/>
                <w:iCs/>
              </w:rPr>
              <w:softHyphen/>
              <w:t>kassa eller motsvarande av</w:t>
            </w:r>
            <w:r>
              <w:rPr>
                <w:i/>
                <w:iCs/>
              </w:rPr>
              <w:softHyphen/>
              <w:t>gift enligt en utländsk stats arbets</w:t>
            </w:r>
            <w:r>
              <w:rPr>
                <w:i/>
                <w:iCs/>
              </w:rPr>
              <w:softHyphen/>
              <w:t>lös</w:t>
            </w:r>
            <w:r>
              <w:rPr>
                <w:i/>
                <w:iCs/>
              </w:rPr>
              <w:softHyphen/>
              <w:t>hets</w:t>
            </w:r>
            <w:r>
              <w:rPr>
                <w:i/>
                <w:iCs/>
              </w:rPr>
              <w:softHyphen/>
              <w:t>försäkring som betalas under beskattningsåret ska efter begäran med</w:t>
            </w:r>
            <w:r>
              <w:rPr>
                <w:i/>
                <w:iCs/>
              </w:rPr>
              <w:softHyphen/>
              <w:t>räknas i under</w:t>
            </w:r>
            <w:r>
              <w:rPr>
                <w:i/>
                <w:iCs/>
              </w:rPr>
              <w:softHyphen/>
              <w:t>laget.</w:t>
            </w:r>
          </w:p>
        </w:tc>
      </w:tr>
    </w:tbl>
    <w:p w14:paraId="483EC57F" w14:textId="00D6851C" w:rsidR="00CA01F6" w:rsidRDefault="008015F9" w:rsidP="00CA01F6">
      <w:pPr>
        <w:pStyle w:val="Brdtextmedindrag"/>
      </w:pPr>
    </w:p>
    <w:p w14:paraId="40BD44F6" w14:textId="77777777" w:rsidR="00380B6D" w:rsidRDefault="008015F9" w:rsidP="00CA01F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CA01F6" w14:paraId="37EA7EB4" w14:textId="77777777" w:rsidTr="002A3247">
        <w:tc>
          <w:tcPr>
            <w:tcW w:w="2500" w:type="pct"/>
            <w:shd w:val="clear" w:color="auto" w:fill="auto"/>
            <w:tcMar>
              <w:left w:w="0" w:type="dxa"/>
            </w:tcMar>
          </w:tcPr>
          <w:p w14:paraId="2B2B851C" w14:textId="77777777" w:rsidR="00CA01F6" w:rsidRDefault="008015F9" w:rsidP="002A3247">
            <w:pPr>
              <w:pStyle w:val="Brdtextmedindrag"/>
            </w:pPr>
          </w:p>
        </w:tc>
        <w:tc>
          <w:tcPr>
            <w:tcW w:w="2500" w:type="pct"/>
            <w:shd w:val="clear" w:color="auto" w:fill="auto"/>
            <w:tcMar>
              <w:right w:w="0" w:type="dxa"/>
            </w:tcMar>
          </w:tcPr>
          <w:p w14:paraId="3F9E5332" w14:textId="77777777" w:rsidR="00CA01F6" w:rsidRPr="00265762" w:rsidRDefault="00CD1B09" w:rsidP="002A3247">
            <w:pPr>
              <w:pStyle w:val="Brdtextmedindrag"/>
              <w:ind w:firstLine="0"/>
              <w:rPr>
                <w:i/>
                <w:iCs/>
                <w:u w:val="single"/>
              </w:rPr>
            </w:pPr>
            <w:r>
              <w:rPr>
                <w:i/>
                <w:iCs/>
                <w:u w:val="single"/>
              </w:rPr>
              <w:t>Skattereduktionens storlek</w:t>
            </w:r>
          </w:p>
        </w:tc>
      </w:tr>
    </w:tbl>
    <w:p w14:paraId="3A0B9B8E" w14:textId="77777777" w:rsidR="00CA01F6" w:rsidRDefault="008015F9" w:rsidP="00CA01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A01F6" w14:paraId="48CD394E" w14:textId="77777777" w:rsidTr="002A3247">
        <w:tc>
          <w:tcPr>
            <w:tcW w:w="2500" w:type="pct"/>
            <w:shd w:val="clear" w:color="auto" w:fill="auto"/>
            <w:tcMar>
              <w:left w:w="0" w:type="dxa"/>
            </w:tcMar>
          </w:tcPr>
          <w:p w14:paraId="6A5B5A18" w14:textId="77777777" w:rsidR="00CA01F6" w:rsidRDefault="008015F9" w:rsidP="002A3247">
            <w:pPr>
              <w:pStyle w:val="Brdtextmedindrag"/>
            </w:pPr>
          </w:p>
        </w:tc>
        <w:tc>
          <w:tcPr>
            <w:tcW w:w="2500" w:type="pct"/>
            <w:shd w:val="clear" w:color="auto" w:fill="auto"/>
            <w:tcMar>
              <w:right w:w="0" w:type="dxa"/>
            </w:tcMar>
          </w:tcPr>
          <w:p w14:paraId="4D9C3DCF" w14:textId="77777777" w:rsidR="00CA01F6" w:rsidRDefault="00CD1B09" w:rsidP="002A3247">
            <w:pPr>
              <w:pStyle w:val="Brdtext"/>
              <w:rPr>
                <w:i/>
              </w:rPr>
            </w:pPr>
            <w:r>
              <w:rPr>
                <w:i/>
              </w:rPr>
              <w:t>51 </w:t>
            </w:r>
            <w:r w:rsidRPr="00574282">
              <w:rPr>
                <w:i/>
              </w:rPr>
              <w:t>§</w:t>
            </w:r>
          </w:p>
          <w:p w14:paraId="7DFC0809" w14:textId="77777777" w:rsidR="00CA01F6" w:rsidRPr="00574282" w:rsidRDefault="00CD1B09" w:rsidP="002A3247">
            <w:pPr>
              <w:pStyle w:val="Brdtextmedindrag"/>
              <w:rPr>
                <w:i/>
              </w:rPr>
            </w:pPr>
            <w:r>
              <w:rPr>
                <w:i/>
              </w:rPr>
              <w:t>Skattereduktionen uppgår till 25 procent av underlaget.</w:t>
            </w:r>
          </w:p>
        </w:tc>
      </w:tr>
    </w:tbl>
    <w:p w14:paraId="041C3EE1" w14:textId="77777777" w:rsidR="00CA01F6" w:rsidRDefault="008015F9" w:rsidP="00CA01F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CA01F6" w14:paraId="1CFB5EAC" w14:textId="77777777" w:rsidTr="002A3247">
        <w:tc>
          <w:tcPr>
            <w:tcW w:w="2500" w:type="pct"/>
            <w:shd w:val="clear" w:color="auto" w:fill="auto"/>
            <w:tcMar>
              <w:left w:w="0" w:type="dxa"/>
            </w:tcMar>
          </w:tcPr>
          <w:p w14:paraId="4AA4F389" w14:textId="77777777" w:rsidR="00CA01F6" w:rsidRDefault="008015F9" w:rsidP="002A3247">
            <w:pPr>
              <w:pStyle w:val="Brdtextmedindrag"/>
            </w:pPr>
          </w:p>
        </w:tc>
        <w:tc>
          <w:tcPr>
            <w:tcW w:w="2500" w:type="pct"/>
            <w:shd w:val="clear" w:color="auto" w:fill="auto"/>
            <w:tcMar>
              <w:right w:w="0" w:type="dxa"/>
            </w:tcMar>
          </w:tcPr>
          <w:p w14:paraId="351FB8A5" w14:textId="77777777" w:rsidR="00CA01F6" w:rsidRPr="00C41638" w:rsidRDefault="00CD1B09" w:rsidP="002A3247">
            <w:pPr>
              <w:pStyle w:val="Brdtextmedindrag"/>
              <w:ind w:firstLine="0"/>
              <w:rPr>
                <w:i/>
                <w:iCs/>
                <w:u w:val="single"/>
              </w:rPr>
            </w:pPr>
            <w:r>
              <w:rPr>
                <w:i/>
                <w:iCs/>
                <w:u w:val="single"/>
              </w:rPr>
              <w:t>Obegränsat skattskyldiga under en del av beskattningsåret</w:t>
            </w:r>
          </w:p>
        </w:tc>
      </w:tr>
    </w:tbl>
    <w:p w14:paraId="726B9FF5" w14:textId="77777777" w:rsidR="00CA01F6" w:rsidRDefault="008015F9" w:rsidP="00CA01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A01F6" w14:paraId="3DDAB451" w14:textId="77777777" w:rsidTr="002A3247">
        <w:tc>
          <w:tcPr>
            <w:tcW w:w="2500" w:type="pct"/>
            <w:shd w:val="clear" w:color="auto" w:fill="auto"/>
            <w:tcMar>
              <w:left w:w="0" w:type="dxa"/>
            </w:tcMar>
          </w:tcPr>
          <w:p w14:paraId="25E4720A" w14:textId="77777777" w:rsidR="00CA01F6" w:rsidRDefault="008015F9" w:rsidP="002A3247">
            <w:pPr>
              <w:pStyle w:val="Brdtextmedindrag"/>
            </w:pPr>
          </w:p>
        </w:tc>
        <w:tc>
          <w:tcPr>
            <w:tcW w:w="2500" w:type="pct"/>
            <w:shd w:val="clear" w:color="auto" w:fill="auto"/>
            <w:tcMar>
              <w:right w:w="0" w:type="dxa"/>
            </w:tcMar>
          </w:tcPr>
          <w:p w14:paraId="47F7C32C" w14:textId="77777777" w:rsidR="00CA01F6" w:rsidRDefault="00CD1B09" w:rsidP="002A3247">
            <w:pPr>
              <w:pStyle w:val="Brdtext"/>
              <w:rPr>
                <w:i/>
              </w:rPr>
            </w:pPr>
            <w:r>
              <w:rPr>
                <w:i/>
              </w:rPr>
              <w:t>52 </w:t>
            </w:r>
            <w:r w:rsidRPr="00574282">
              <w:rPr>
                <w:i/>
              </w:rPr>
              <w:t>§</w:t>
            </w:r>
          </w:p>
          <w:p w14:paraId="07074B26" w14:textId="77777777" w:rsidR="00CA01F6" w:rsidRPr="00574282" w:rsidRDefault="00CD1B09" w:rsidP="002A3247">
            <w:pPr>
              <w:pStyle w:val="Brdtextmedindrag"/>
              <w:rPr>
                <w:i/>
              </w:rPr>
            </w:pPr>
            <w:r w:rsidRPr="00265762">
              <w:rPr>
                <w:i/>
              </w:rPr>
              <w:t>De som är obegränsat skatt</w:t>
            </w:r>
            <w:r>
              <w:rPr>
                <w:i/>
              </w:rPr>
              <w:softHyphen/>
            </w:r>
            <w:r w:rsidRPr="00265762">
              <w:rPr>
                <w:i/>
              </w:rPr>
              <w:t>skyl</w:t>
            </w:r>
            <w:r>
              <w:rPr>
                <w:i/>
              </w:rPr>
              <w:softHyphen/>
            </w:r>
            <w:r w:rsidRPr="00265762">
              <w:rPr>
                <w:i/>
              </w:rPr>
              <w:t>diga bara under en del av beskatt</w:t>
            </w:r>
            <w:r>
              <w:rPr>
                <w:i/>
              </w:rPr>
              <w:softHyphen/>
            </w:r>
            <w:r w:rsidRPr="00265762">
              <w:rPr>
                <w:i/>
              </w:rPr>
              <w:t>ningsåret, har rätt till</w:t>
            </w:r>
            <w:r>
              <w:rPr>
                <w:i/>
              </w:rPr>
              <w:t xml:space="preserve"> </w:t>
            </w:r>
            <w:r w:rsidRPr="00265762">
              <w:rPr>
                <w:i/>
              </w:rPr>
              <w:t>skatte</w:t>
            </w:r>
            <w:r>
              <w:rPr>
                <w:i/>
              </w:rPr>
              <w:softHyphen/>
            </w:r>
            <w:r w:rsidRPr="00265762">
              <w:rPr>
                <w:i/>
              </w:rPr>
              <w:t>re</w:t>
            </w:r>
            <w:r>
              <w:rPr>
                <w:i/>
              </w:rPr>
              <w:softHyphen/>
            </w:r>
            <w:r w:rsidRPr="00265762">
              <w:rPr>
                <w:i/>
              </w:rPr>
              <w:t xml:space="preserve">duktion enligt </w:t>
            </w:r>
            <w:r>
              <w:rPr>
                <w:i/>
              </w:rPr>
              <w:t>49</w:t>
            </w:r>
            <w:r w:rsidRPr="00265762">
              <w:rPr>
                <w:i/>
              </w:rPr>
              <w:t>–</w:t>
            </w:r>
            <w:r>
              <w:rPr>
                <w:i/>
              </w:rPr>
              <w:t>51 </w:t>
            </w:r>
            <w:r w:rsidRPr="00265762">
              <w:rPr>
                <w:i/>
              </w:rPr>
              <w:t>§§</w:t>
            </w:r>
            <w:r>
              <w:rPr>
                <w:i/>
              </w:rPr>
              <w:t xml:space="preserve"> </w:t>
            </w:r>
            <w:r w:rsidRPr="00265762">
              <w:rPr>
                <w:i/>
              </w:rPr>
              <w:t>med en tolfte</w:t>
            </w:r>
            <w:r>
              <w:rPr>
                <w:i/>
              </w:rPr>
              <w:softHyphen/>
            </w:r>
            <w:r w:rsidRPr="00265762">
              <w:rPr>
                <w:i/>
              </w:rPr>
              <w:t>del av den skatte</w:t>
            </w:r>
            <w:r>
              <w:rPr>
                <w:i/>
              </w:rPr>
              <w:softHyphen/>
            </w:r>
            <w:r w:rsidRPr="00265762">
              <w:rPr>
                <w:i/>
              </w:rPr>
              <w:t>reduktion som skulle ha tillgodo</w:t>
            </w:r>
            <w:r>
              <w:rPr>
                <w:i/>
              </w:rPr>
              <w:softHyphen/>
            </w:r>
            <w:r w:rsidRPr="00265762">
              <w:rPr>
                <w:i/>
              </w:rPr>
              <w:t>förts dem om de varit obegränsat</w:t>
            </w:r>
            <w:r>
              <w:rPr>
                <w:i/>
              </w:rPr>
              <w:t xml:space="preserve"> </w:t>
            </w:r>
            <w:r w:rsidRPr="00265762">
              <w:rPr>
                <w:i/>
              </w:rPr>
              <w:t>skattskyldiga under hela beskatt</w:t>
            </w:r>
            <w:r>
              <w:rPr>
                <w:i/>
              </w:rPr>
              <w:softHyphen/>
            </w:r>
            <w:r w:rsidRPr="00265762">
              <w:rPr>
                <w:i/>
              </w:rPr>
              <w:t>nings</w:t>
            </w:r>
            <w:r>
              <w:rPr>
                <w:i/>
              </w:rPr>
              <w:softHyphen/>
            </w:r>
            <w:r w:rsidRPr="00265762">
              <w:rPr>
                <w:i/>
              </w:rPr>
              <w:t>året, för varje kalen</w:t>
            </w:r>
            <w:r>
              <w:rPr>
                <w:i/>
              </w:rPr>
              <w:softHyphen/>
            </w:r>
            <w:r w:rsidRPr="00265762">
              <w:rPr>
                <w:i/>
              </w:rPr>
              <w:t>der</w:t>
            </w:r>
            <w:r>
              <w:rPr>
                <w:i/>
              </w:rPr>
              <w:softHyphen/>
            </w:r>
            <w:r w:rsidRPr="00265762">
              <w:rPr>
                <w:i/>
              </w:rPr>
              <w:t>månad</w:t>
            </w:r>
            <w:r>
              <w:rPr>
                <w:i/>
              </w:rPr>
              <w:t xml:space="preserve"> </w:t>
            </w:r>
            <w:r w:rsidRPr="00265762">
              <w:rPr>
                <w:i/>
              </w:rPr>
              <w:t>eller del där</w:t>
            </w:r>
            <w:r>
              <w:rPr>
                <w:i/>
              </w:rPr>
              <w:softHyphen/>
            </w:r>
            <w:r w:rsidRPr="00265762">
              <w:rPr>
                <w:i/>
              </w:rPr>
              <w:t>av under vilken de är</w:t>
            </w:r>
            <w:r>
              <w:rPr>
                <w:i/>
              </w:rPr>
              <w:t xml:space="preserve"> </w:t>
            </w:r>
            <w:r w:rsidRPr="00265762">
              <w:rPr>
                <w:i/>
              </w:rPr>
              <w:t>obegränsat skatt</w:t>
            </w:r>
            <w:r>
              <w:rPr>
                <w:i/>
              </w:rPr>
              <w:softHyphen/>
            </w:r>
            <w:r w:rsidRPr="00265762">
              <w:rPr>
                <w:i/>
              </w:rPr>
              <w:t>skyldiga.</w:t>
            </w:r>
          </w:p>
        </w:tc>
      </w:tr>
      <w:tr w:rsidR="00CA01F6" w14:paraId="64EDBC66" w14:textId="77777777" w:rsidTr="002A3247">
        <w:tblPrEx>
          <w:tblLook w:val="0600" w:firstRow="0" w:lastRow="0" w:firstColumn="0" w:lastColumn="0" w:noHBand="1" w:noVBand="1"/>
        </w:tblPrEx>
        <w:tc>
          <w:tcPr>
            <w:tcW w:w="2500" w:type="pct"/>
            <w:shd w:val="clear" w:color="auto" w:fill="auto"/>
            <w:tcMar>
              <w:left w:w="0" w:type="dxa"/>
            </w:tcMar>
          </w:tcPr>
          <w:p w14:paraId="0A445428" w14:textId="77777777" w:rsidR="00CA01F6" w:rsidRDefault="008015F9" w:rsidP="002A3247">
            <w:pPr>
              <w:pStyle w:val="Brdtextmedindrag"/>
            </w:pPr>
          </w:p>
        </w:tc>
        <w:tc>
          <w:tcPr>
            <w:tcW w:w="2500" w:type="pct"/>
            <w:shd w:val="clear" w:color="auto" w:fill="auto"/>
            <w:tcMar>
              <w:right w:w="0" w:type="dxa"/>
            </w:tcMar>
          </w:tcPr>
          <w:p w14:paraId="7A5D3601" w14:textId="77777777" w:rsidR="00CA01F6" w:rsidRPr="00265762" w:rsidRDefault="00CD1B09" w:rsidP="002A3247">
            <w:pPr>
              <w:pStyle w:val="Brdtextmedindrag"/>
              <w:rPr>
                <w:i/>
                <w:iCs/>
              </w:rPr>
            </w:pPr>
            <w:r w:rsidRPr="00265762">
              <w:rPr>
                <w:i/>
                <w:iCs/>
              </w:rPr>
              <w:t>Om de skattskyldigas överskott av förvärvsinkomster i Sverige och i andra länder, uteslutande eller så gott som uteslutande, utgörs av över</w:t>
            </w:r>
            <w:r>
              <w:rPr>
                <w:i/>
                <w:iCs/>
              </w:rPr>
              <w:softHyphen/>
            </w:r>
            <w:r w:rsidRPr="00265762">
              <w:rPr>
                <w:i/>
                <w:iCs/>
              </w:rPr>
              <w:t>skott av förvärvsinkomster i Sverige, ska dock bestämmelserna i 49–51 §§ tillämpas utan de be</w:t>
            </w:r>
            <w:r>
              <w:rPr>
                <w:i/>
                <w:iCs/>
              </w:rPr>
              <w:softHyphen/>
            </w:r>
            <w:r w:rsidRPr="00265762">
              <w:rPr>
                <w:i/>
                <w:iCs/>
              </w:rPr>
              <w:t>gräns</w:t>
            </w:r>
            <w:r>
              <w:rPr>
                <w:i/>
                <w:iCs/>
              </w:rPr>
              <w:softHyphen/>
            </w:r>
            <w:r w:rsidRPr="00265762">
              <w:rPr>
                <w:i/>
                <w:iCs/>
              </w:rPr>
              <w:t>ningar som anges i första stycket.</w:t>
            </w:r>
          </w:p>
        </w:tc>
      </w:tr>
    </w:tbl>
    <w:p w14:paraId="0F616E99" w14:textId="77777777" w:rsidR="00CA01F6" w:rsidRPr="00811E52" w:rsidRDefault="00CD1B09" w:rsidP="00CA01F6">
      <w:pPr>
        <w:pStyle w:val="Slutstreck"/>
      </w:pPr>
      <w:r w:rsidRPr="00811E52">
        <w:t>                      </w:t>
      </w:r>
    </w:p>
    <w:p w14:paraId="27DC9962" w14:textId="77777777" w:rsidR="00CA01F6" w:rsidRDefault="00CD1B09" w:rsidP="00CA01F6">
      <w:pPr>
        <w:pStyle w:val="Brdtextmedindrag"/>
      </w:pPr>
      <w:r>
        <w:t>1. Denna lag träder i kraft den 1 juli 2022.</w:t>
      </w:r>
    </w:p>
    <w:p w14:paraId="54F5081C" w14:textId="77777777" w:rsidR="00CA01F6" w:rsidRDefault="00CD1B09" w:rsidP="00CA01F6">
      <w:pPr>
        <w:pStyle w:val="Brdtextmedindrag"/>
      </w:pPr>
      <w:r>
        <w:t>2. Lagen tillämpas första gången på avgifter som betalas efter den 30 juni 2022.</w:t>
      </w:r>
    </w:p>
    <w:p w14:paraId="57450D43" w14:textId="77777777" w:rsidR="00CA01F6" w:rsidRPr="005E0018" w:rsidRDefault="008015F9" w:rsidP="00CA01F6">
      <w:pPr>
        <w:pStyle w:val="Brdtext"/>
      </w:pPr>
    </w:p>
    <w:p w14:paraId="0F1A9D2F" w14:textId="77777777" w:rsidR="00CA01F6" w:rsidRDefault="008015F9" w:rsidP="00CA01F6">
      <w:pPr>
        <w:pStyle w:val="Brdtextmedindrag"/>
      </w:pPr>
    </w:p>
    <w:p w14:paraId="0B0CBF63" w14:textId="77777777" w:rsidR="00CA01F6" w:rsidRDefault="008015F9" w:rsidP="00CA01F6">
      <w:pPr>
        <w:pStyle w:val="Brdtextmedindrag"/>
      </w:pPr>
    </w:p>
    <w:p w14:paraId="0316EBFF" w14:textId="77777777" w:rsidR="00CA01F6" w:rsidRDefault="008015F9" w:rsidP="00CA01F6">
      <w:pPr>
        <w:pStyle w:val="Brdtextmedindrag"/>
        <w:sectPr w:rsidR="00CA01F6" w:rsidSect="00155500">
          <w:headerReference w:type="even" r:id="rId22"/>
          <w:headerReference w:type="default" r:id="rId23"/>
          <w:footerReference w:type="even" r:id="rId24"/>
          <w:footerReference w:type="default" r:id="rId25"/>
          <w:headerReference w:type="first" r:id="rId26"/>
          <w:footerReference w:type="first" r:id="rId27"/>
          <w:footnotePr>
            <w:numRestart w:val="eachSect"/>
          </w:footnotePr>
          <w:type w:val="continuous"/>
          <w:pgSz w:w="9356" w:h="13721" w:code="9"/>
          <w:pgMar w:top="794" w:right="2438" w:bottom="1191" w:left="1021" w:header="0" w:footer="709" w:gutter="0"/>
          <w:cols w:space="708"/>
          <w:docGrid w:linePitch="360"/>
        </w:sectPr>
      </w:pPr>
    </w:p>
    <w:p w14:paraId="011E9BA4" w14:textId="77777777" w:rsidR="007F0066" w:rsidRDefault="007F0066">
      <w:pPr>
        <w:spacing w:line="2" w:lineRule="auto"/>
        <w:rPr>
          <w:rFonts w:ascii="Times New Roman" w:eastAsiaTheme="minorHAnsi" w:hAnsi="Times New Roman" w:cstheme="minorBidi"/>
          <w:sz w:val="26"/>
          <w:szCs w:val="22"/>
        </w:rPr>
      </w:pPr>
      <w:r>
        <w:br w:type="page"/>
      </w:r>
    </w:p>
    <w:p w14:paraId="21683D80" w14:textId="14FE76C2" w:rsidR="00CA01F6" w:rsidRDefault="00CD1B09" w:rsidP="00CA01F6">
      <w:pPr>
        <w:pStyle w:val="Rubrik2"/>
        <w:spacing w:before="0"/>
      </w:pPr>
      <w:bookmarkStart w:id="5" w:name="_Toc95743422"/>
      <w:r>
        <w:lastRenderedPageBreak/>
        <w:t>Förslag till lag om ändring i skatteförfarandelagen (2011:1244)</w:t>
      </w:r>
      <w:bookmarkEnd w:id="5"/>
    </w:p>
    <w:p w14:paraId="370C2341" w14:textId="77777777" w:rsidR="00CA01F6" w:rsidRDefault="00CD1B09" w:rsidP="00CA01F6">
      <w:pPr>
        <w:pStyle w:val="Brdtext"/>
      </w:pPr>
      <w:r>
        <w:t>Härigenom föreskrivs i fråga om skatteförfarandelagen (2011:1244)</w:t>
      </w:r>
    </w:p>
    <w:p w14:paraId="67B15797" w14:textId="77777777" w:rsidR="00CA01F6" w:rsidRDefault="00CD1B09" w:rsidP="00CA01F6">
      <w:pPr>
        <w:pStyle w:val="Brdtextmedindrag"/>
      </w:pPr>
      <w:r w:rsidRPr="00340C98">
        <w:rPr>
          <w:i/>
          <w:iCs/>
        </w:rPr>
        <w:t>del</w:t>
      </w:r>
      <w:r>
        <w:rPr>
          <w:i/>
          <w:iCs/>
        </w:rPr>
        <w:t xml:space="preserve">s </w:t>
      </w:r>
      <w:r w:rsidRPr="003C5A6D">
        <w:t>att</w:t>
      </w:r>
      <w:r>
        <w:rPr>
          <w:i/>
          <w:iCs/>
        </w:rPr>
        <w:t xml:space="preserve"> </w:t>
      </w:r>
      <w:r>
        <w:t>22 kap. 1 §, 23 kap. 2 § och 31 kap. 1 § ska ha följande lydelse,</w:t>
      </w:r>
    </w:p>
    <w:p w14:paraId="197A3A0A" w14:textId="77777777" w:rsidR="00CA01F6" w:rsidRPr="00CE5F1A" w:rsidRDefault="00CD1B09" w:rsidP="00CA01F6">
      <w:pPr>
        <w:pStyle w:val="Brdtextmedindrag"/>
      </w:pPr>
      <w:r>
        <w:rPr>
          <w:i/>
          <w:iCs/>
        </w:rPr>
        <w:t xml:space="preserve">dels </w:t>
      </w:r>
      <w:r>
        <w:t>att det ska införas två nya paragrafer, 22 kap. 27 § och 31 kap. 33 d §, och närmast före 22 kap. 27 § en ny rubrik av följande lydelse.</w:t>
      </w:r>
    </w:p>
    <w:p w14:paraId="0111409E" w14:textId="77777777" w:rsidR="00CA01F6" w:rsidRPr="00DC06CD" w:rsidRDefault="008015F9" w:rsidP="00CA01F6">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CA01F6" w:rsidRPr="005B0E77" w14:paraId="59B2B47B" w14:textId="77777777" w:rsidTr="002A3247">
        <w:tc>
          <w:tcPr>
            <w:tcW w:w="2500" w:type="pct"/>
            <w:shd w:val="clear" w:color="auto" w:fill="auto"/>
            <w:tcMar>
              <w:left w:w="0" w:type="dxa"/>
            </w:tcMar>
          </w:tcPr>
          <w:p w14:paraId="0DE89C9B" w14:textId="77777777" w:rsidR="00CA01F6" w:rsidRPr="005B0E77" w:rsidRDefault="00CD1B09" w:rsidP="002A3247">
            <w:pPr>
              <w:pStyle w:val="Brdtext"/>
              <w:rPr>
                <w:i/>
              </w:rPr>
            </w:pPr>
            <w:r w:rsidRPr="005B0E77">
              <w:rPr>
                <w:i/>
              </w:rPr>
              <w:t>Nuvarande lydelse</w:t>
            </w:r>
          </w:p>
        </w:tc>
        <w:tc>
          <w:tcPr>
            <w:tcW w:w="2500" w:type="pct"/>
            <w:shd w:val="clear" w:color="auto" w:fill="auto"/>
            <w:tcMar>
              <w:right w:w="0" w:type="dxa"/>
            </w:tcMar>
          </w:tcPr>
          <w:p w14:paraId="2FCCAA6C" w14:textId="77777777" w:rsidR="00CA01F6" w:rsidRPr="005B0E77" w:rsidRDefault="00CD1B09" w:rsidP="002A3247">
            <w:pPr>
              <w:pStyle w:val="Brdtext"/>
              <w:rPr>
                <w:i/>
              </w:rPr>
            </w:pPr>
            <w:r w:rsidRPr="005B0E77">
              <w:rPr>
                <w:i/>
              </w:rPr>
              <w:t>Föreslagen lydelse</w:t>
            </w:r>
          </w:p>
        </w:tc>
      </w:tr>
    </w:tbl>
    <w:p w14:paraId="37C2C091" w14:textId="77777777" w:rsidR="00CA01F6" w:rsidRDefault="00CD1B09" w:rsidP="00CA01F6">
      <w:pPr>
        <w:pStyle w:val="Brdtext"/>
        <w:spacing w:before="230"/>
        <w:jc w:val="center"/>
        <w:rPr>
          <w:b/>
        </w:rPr>
      </w:pPr>
      <w:r>
        <w:rPr>
          <w:b/>
        </w:rPr>
        <w:t>22 kap.</w:t>
      </w:r>
    </w:p>
    <w:p w14:paraId="45624FCB" w14:textId="77777777" w:rsidR="00CA01F6" w:rsidRDefault="00CD1B09" w:rsidP="00CA01F6">
      <w:pPr>
        <w:pStyle w:val="Brdtext"/>
        <w:jc w:val="center"/>
      </w:pPr>
      <w:r>
        <w:t>1 §</w:t>
      </w:r>
      <w:r>
        <w:rPr>
          <w:rStyle w:val="Fotnotsreferens"/>
        </w:rPr>
        <w:footnoteReference w:id="6"/>
      </w:r>
    </w:p>
    <w:p w14:paraId="679C05C5" w14:textId="77777777" w:rsidR="00CA01F6" w:rsidRDefault="00CD1B09" w:rsidP="00CA01F6">
      <w:pPr>
        <w:pStyle w:val="Brdtextmedindrag"/>
      </w:pPr>
      <w:r>
        <w:t>I detta kapitel finns bestämmelser om skyldighet att lämna kontroll</w:t>
      </w:r>
      <w:r>
        <w:softHyphen/>
        <w:t>uppgift om</w:t>
      </w:r>
    </w:p>
    <w:p w14:paraId="67964D67" w14:textId="77777777" w:rsidR="00CA01F6" w:rsidRDefault="00CD1B09" w:rsidP="00CA01F6">
      <w:pPr>
        <w:pStyle w:val="Brdtextmedindrag"/>
      </w:pPr>
      <w:r w:rsidRPr="004F0706">
        <w:rPr>
          <w:iCs/>
        </w:rPr>
        <w:t>– </w:t>
      </w:r>
      <w:r>
        <w:t>överlåtelse av privatbostadsrätt och andelar i vissa bostadsföretag (2 och 3 §§),</w:t>
      </w:r>
    </w:p>
    <w:p w14:paraId="0C244568" w14:textId="77777777" w:rsidR="00CA01F6" w:rsidRDefault="00CD1B09" w:rsidP="00CA01F6">
      <w:pPr>
        <w:pStyle w:val="Brdtextmedindrag"/>
      </w:pPr>
      <w:r w:rsidRPr="004F0706">
        <w:rPr>
          <w:iCs/>
        </w:rPr>
        <w:t>– </w:t>
      </w:r>
      <w:r>
        <w:t>samfällighet (5 och 6 §§),</w:t>
      </w:r>
    </w:p>
    <w:p w14:paraId="66876A37" w14:textId="77777777" w:rsidR="00CA01F6" w:rsidRDefault="00CD1B09" w:rsidP="00CA01F6">
      <w:pPr>
        <w:pStyle w:val="Brdtextmedindrag"/>
      </w:pPr>
      <w:r w:rsidRPr="004F0706">
        <w:rPr>
          <w:iCs/>
        </w:rPr>
        <w:t>– </w:t>
      </w:r>
      <w:r>
        <w:t>räntebidrag (7 §),</w:t>
      </w:r>
    </w:p>
    <w:p w14:paraId="7402AC19" w14:textId="77777777" w:rsidR="00CA01F6" w:rsidRDefault="00CD1B09" w:rsidP="00CA01F6">
      <w:pPr>
        <w:pStyle w:val="Brdtextmedindrag"/>
      </w:pPr>
      <w:r w:rsidRPr="004F0706">
        <w:rPr>
          <w:iCs/>
        </w:rPr>
        <w:t>– </w:t>
      </w:r>
      <w:r>
        <w:t>pensionsförsäkringar och pensionssparkonton (8 och 9 §§),</w:t>
      </w:r>
    </w:p>
    <w:p w14:paraId="25913F68" w14:textId="77777777" w:rsidR="00CA01F6" w:rsidRDefault="00CD1B09" w:rsidP="00CA01F6">
      <w:pPr>
        <w:pStyle w:val="Brdtextmedindrag"/>
      </w:pPr>
      <w:r w:rsidRPr="004F0706">
        <w:rPr>
          <w:iCs/>
        </w:rPr>
        <w:t>– </w:t>
      </w:r>
      <w:proofErr w:type="spellStart"/>
      <w:r>
        <w:t>avskattning</w:t>
      </w:r>
      <w:proofErr w:type="spellEnd"/>
      <w:r>
        <w:t xml:space="preserve"> av pensionsförsäkring (10 §),</w:t>
      </w:r>
    </w:p>
    <w:p w14:paraId="503A4A3A" w14:textId="77777777" w:rsidR="00CA01F6" w:rsidRDefault="00CD1B09" w:rsidP="00CA01F6">
      <w:pPr>
        <w:pStyle w:val="Brdtextmedindrag"/>
      </w:pPr>
      <w:r w:rsidRPr="004F0706">
        <w:rPr>
          <w:iCs/>
        </w:rPr>
        <w:t>– </w:t>
      </w:r>
      <w:r>
        <w:t>tjänstepensionsavtal (11 §),</w:t>
      </w:r>
    </w:p>
    <w:p w14:paraId="673E7DEA" w14:textId="77777777" w:rsidR="00CA01F6" w:rsidRDefault="00CD1B09" w:rsidP="00CA01F6">
      <w:pPr>
        <w:pStyle w:val="Brdtextmedindrag"/>
      </w:pPr>
      <w:r w:rsidRPr="004F0706">
        <w:rPr>
          <w:iCs/>
        </w:rPr>
        <w:t>– </w:t>
      </w:r>
      <w:r>
        <w:t>underlag för avkastningsskatt på livförsäkringar (12 §),</w:t>
      </w:r>
    </w:p>
    <w:p w14:paraId="63717AF5" w14:textId="77777777" w:rsidR="00CA01F6" w:rsidRDefault="00CD1B09" w:rsidP="00CA01F6">
      <w:pPr>
        <w:pStyle w:val="Brdtextmedindrag"/>
      </w:pPr>
      <w:r w:rsidRPr="004F0706">
        <w:rPr>
          <w:iCs/>
        </w:rPr>
        <w:t>– </w:t>
      </w:r>
      <w:r>
        <w:t>skattereduktion för förmån av hushållsarbete (13 §),</w:t>
      </w:r>
    </w:p>
    <w:p w14:paraId="1386FA00" w14:textId="77777777" w:rsidR="00CA01F6" w:rsidRDefault="00CD1B09" w:rsidP="00CA01F6">
      <w:pPr>
        <w:pStyle w:val="Brdtextmedindrag"/>
      </w:pPr>
      <w:r w:rsidRPr="004F0706">
        <w:rPr>
          <w:iCs/>
        </w:rPr>
        <w:t>– </w:t>
      </w:r>
      <w:r>
        <w:t>elcertifikat (14 §),</w:t>
      </w:r>
    </w:p>
    <w:p w14:paraId="3C31822E" w14:textId="77777777" w:rsidR="00CA01F6" w:rsidRDefault="00CD1B09" w:rsidP="00CA01F6">
      <w:pPr>
        <w:pStyle w:val="Brdtextmedindrag"/>
      </w:pPr>
      <w:r w:rsidRPr="004F0706">
        <w:rPr>
          <w:iCs/>
        </w:rPr>
        <w:t>– </w:t>
      </w:r>
      <w:r>
        <w:t>utsläppsrätter, utsläppsminskningsenheter och certifierade utsläpps</w:t>
      </w:r>
      <w:r>
        <w:softHyphen/>
        <w:t>minskningar (15 §),</w:t>
      </w:r>
    </w:p>
    <w:p w14:paraId="525BF0AF" w14:textId="77777777" w:rsidR="00CA01F6" w:rsidRDefault="00CD1B09" w:rsidP="00CA01F6">
      <w:pPr>
        <w:pStyle w:val="Brdtextmedindrag"/>
      </w:pPr>
      <w:r w:rsidRPr="004F0706">
        <w:rPr>
          <w:iCs/>
        </w:rPr>
        <w:t>– </w:t>
      </w:r>
      <w:r>
        <w:t>schablonintäkt vid innehav av ett investeringssparkonto (16 §),</w:t>
      </w:r>
    </w:p>
    <w:p w14:paraId="2C2D387A" w14:textId="77777777" w:rsidR="00CA01F6" w:rsidRDefault="00CD1B09" w:rsidP="00CA01F6">
      <w:pPr>
        <w:pStyle w:val="Brdtextmedindrag"/>
      </w:pPr>
      <w:r w:rsidRPr="004F0706">
        <w:rPr>
          <w:iCs/>
        </w:rPr>
        <w:t>– </w:t>
      </w:r>
      <w:r>
        <w:t>schablonintäkt vid innehav av andelar i värdepappersfonder, fond</w:t>
      </w:r>
      <w:r>
        <w:softHyphen/>
        <w:t>företag, specialfonder och utländska specialfonder (17–21 §§),</w:t>
      </w:r>
    </w:p>
    <w:p w14:paraId="5DDC5E0F" w14:textId="77777777" w:rsidR="00CA01F6" w:rsidRDefault="00CD1B09" w:rsidP="00CA01F6">
      <w:pPr>
        <w:pStyle w:val="Brdtextmedindrag"/>
      </w:pPr>
      <w:r w:rsidRPr="004F0706">
        <w:rPr>
          <w:iCs/>
        </w:rPr>
        <w:t>– </w:t>
      </w:r>
      <w:r>
        <w:t>gåva (22 §),</w:t>
      </w:r>
    </w:p>
    <w:p w14:paraId="6A115910" w14:textId="77777777" w:rsidR="00CA01F6" w:rsidRPr="004F0706" w:rsidRDefault="00CD1B09" w:rsidP="00CA01F6">
      <w:pPr>
        <w:pStyle w:val="Brdtextmedindrag"/>
      </w:pPr>
      <w:r w:rsidRPr="004F0706">
        <w:rPr>
          <w:iCs/>
        </w:rPr>
        <w:t>– </w:t>
      </w:r>
      <w:r>
        <w:t>investeraravdrag (23 och 24 §§),</w:t>
      </w:r>
    </w:p>
    <w:tbl>
      <w:tblPr>
        <w:tblW w:w="5000" w:type="pct"/>
        <w:tblCellMar>
          <w:left w:w="125" w:type="dxa"/>
          <w:right w:w="125" w:type="dxa"/>
        </w:tblCellMar>
        <w:tblLook w:val="0000" w:firstRow="0" w:lastRow="0" w:firstColumn="0" w:lastColumn="0" w:noHBand="0" w:noVBand="0"/>
      </w:tblPr>
      <w:tblGrid>
        <w:gridCol w:w="2948"/>
        <w:gridCol w:w="2949"/>
      </w:tblGrid>
      <w:tr w:rsidR="00CA01F6" w14:paraId="0F41270D" w14:textId="77777777" w:rsidTr="008C700A">
        <w:tc>
          <w:tcPr>
            <w:tcW w:w="2500" w:type="pct"/>
            <w:shd w:val="clear" w:color="auto" w:fill="auto"/>
            <w:tcMar>
              <w:left w:w="0" w:type="dxa"/>
            </w:tcMar>
          </w:tcPr>
          <w:p w14:paraId="36929F11" w14:textId="77777777" w:rsidR="00CA01F6" w:rsidRDefault="00CD1B09" w:rsidP="002A3247">
            <w:pPr>
              <w:pStyle w:val="Brdtextmedindrag"/>
            </w:pPr>
            <w:r w:rsidRPr="004F0706">
              <w:rPr>
                <w:iCs/>
              </w:rPr>
              <w:t>– </w:t>
            </w:r>
            <w:r>
              <w:t>skattereduktion för mikro</w:t>
            </w:r>
            <w:r>
              <w:softHyphen/>
              <w:t xml:space="preserve">produktion av förnybar el (25 §), </w:t>
            </w:r>
            <w:r w:rsidRPr="004F0706">
              <w:rPr>
                <w:i/>
                <w:iCs/>
              </w:rPr>
              <w:t>och</w:t>
            </w:r>
          </w:p>
        </w:tc>
        <w:tc>
          <w:tcPr>
            <w:tcW w:w="2500" w:type="pct"/>
            <w:shd w:val="clear" w:color="auto" w:fill="auto"/>
            <w:tcMar>
              <w:right w:w="0" w:type="dxa"/>
            </w:tcMar>
          </w:tcPr>
          <w:p w14:paraId="31ED2A5D" w14:textId="77777777" w:rsidR="00CA01F6" w:rsidRDefault="00CD1B09" w:rsidP="002A3247">
            <w:pPr>
              <w:pStyle w:val="Brdtextmedindrag"/>
            </w:pPr>
            <w:r>
              <w:t>– skattereduktion för mikro</w:t>
            </w:r>
            <w:r>
              <w:softHyphen/>
              <w:t>produktion av förnybar el (25 §),</w:t>
            </w:r>
          </w:p>
          <w:p w14:paraId="727F0DCB" w14:textId="77777777" w:rsidR="00CA01F6" w:rsidRPr="004F0706" w:rsidRDefault="008015F9" w:rsidP="002A3247">
            <w:pPr>
              <w:pStyle w:val="Brdtextmedindrag"/>
              <w:rPr>
                <w:i/>
                <w:iCs/>
              </w:rPr>
            </w:pPr>
          </w:p>
        </w:tc>
      </w:tr>
      <w:tr w:rsidR="00CA01F6" w14:paraId="67251C9E" w14:textId="77777777" w:rsidTr="008C700A">
        <w:tblPrEx>
          <w:tblLook w:val="0600" w:firstRow="0" w:lastRow="0" w:firstColumn="0" w:lastColumn="0" w:noHBand="1" w:noVBand="1"/>
        </w:tblPrEx>
        <w:tc>
          <w:tcPr>
            <w:tcW w:w="2500" w:type="pct"/>
            <w:shd w:val="clear" w:color="auto" w:fill="auto"/>
            <w:tcMar>
              <w:left w:w="0" w:type="dxa"/>
            </w:tcMar>
          </w:tcPr>
          <w:p w14:paraId="5183CC67" w14:textId="77777777" w:rsidR="00CA01F6" w:rsidRDefault="00CD1B09" w:rsidP="002A3247">
            <w:pPr>
              <w:pStyle w:val="Brdtextmedindrag"/>
            </w:pPr>
            <w:r w:rsidRPr="004F0706">
              <w:rPr>
                <w:iCs/>
              </w:rPr>
              <w:t>– </w:t>
            </w:r>
            <w:r>
              <w:t>utnyttjande av vissa personal</w:t>
            </w:r>
            <w:r>
              <w:softHyphen/>
              <w:t>optioner (26 §)</w:t>
            </w:r>
            <w:r w:rsidRPr="004F0706">
              <w:rPr>
                <w:i/>
                <w:iCs/>
              </w:rPr>
              <w:t>.</w:t>
            </w:r>
          </w:p>
        </w:tc>
        <w:tc>
          <w:tcPr>
            <w:tcW w:w="2500" w:type="pct"/>
            <w:shd w:val="clear" w:color="auto" w:fill="auto"/>
            <w:tcMar>
              <w:right w:w="0" w:type="dxa"/>
            </w:tcMar>
          </w:tcPr>
          <w:p w14:paraId="48456B7A" w14:textId="77777777" w:rsidR="00CA01F6" w:rsidRDefault="00CD1B09" w:rsidP="002A3247">
            <w:pPr>
              <w:pStyle w:val="Brdtextmedindrag"/>
              <w:rPr>
                <w:i/>
                <w:iCs/>
              </w:rPr>
            </w:pPr>
            <w:r>
              <w:t>– utnyttjande av vissa personal</w:t>
            </w:r>
            <w:r>
              <w:softHyphen/>
              <w:t>optioner (26 §)</w:t>
            </w:r>
            <w:r>
              <w:rPr>
                <w:i/>
                <w:iCs/>
              </w:rPr>
              <w:t>, och</w:t>
            </w:r>
          </w:p>
          <w:p w14:paraId="2A38FBEA" w14:textId="420A090B" w:rsidR="00CA01F6" w:rsidRDefault="00CD1B09" w:rsidP="002A3247">
            <w:pPr>
              <w:pStyle w:val="Brdtextmedindrag"/>
            </w:pPr>
            <w:r w:rsidRPr="004F0706">
              <w:rPr>
                <w:i/>
                <w:iCs/>
              </w:rPr>
              <w:t>– </w:t>
            </w:r>
            <w:r>
              <w:rPr>
                <w:i/>
                <w:iCs/>
              </w:rPr>
              <w:t>avgift till arbetslöshetskassa (27 §).</w:t>
            </w:r>
          </w:p>
        </w:tc>
      </w:tr>
    </w:tbl>
    <w:p w14:paraId="15C7C6B9" w14:textId="77777777" w:rsidR="00CA01F6" w:rsidRDefault="008015F9" w:rsidP="00CA01F6">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CA01F6" w14:paraId="37E3D883" w14:textId="77777777" w:rsidTr="008C700A">
        <w:tc>
          <w:tcPr>
            <w:tcW w:w="2500" w:type="pct"/>
            <w:shd w:val="clear" w:color="auto" w:fill="auto"/>
            <w:tcMar>
              <w:left w:w="0" w:type="dxa"/>
            </w:tcMar>
          </w:tcPr>
          <w:p w14:paraId="2C1F5B35" w14:textId="77777777" w:rsidR="00CA01F6" w:rsidRDefault="008015F9" w:rsidP="002A3247">
            <w:pPr>
              <w:pStyle w:val="Brdtextmedindrag"/>
            </w:pPr>
          </w:p>
        </w:tc>
        <w:tc>
          <w:tcPr>
            <w:tcW w:w="2500" w:type="pct"/>
            <w:shd w:val="clear" w:color="auto" w:fill="auto"/>
            <w:tcMar>
              <w:right w:w="0" w:type="dxa"/>
            </w:tcMar>
          </w:tcPr>
          <w:p w14:paraId="49FADC57" w14:textId="382F2036" w:rsidR="00CA01F6" w:rsidRPr="00C01A4C" w:rsidRDefault="00CD1B09" w:rsidP="002A3247">
            <w:pPr>
              <w:pStyle w:val="Brdtextmedindrag"/>
              <w:ind w:firstLine="0"/>
              <w:rPr>
                <w:b/>
                <w:bCs/>
                <w:i/>
                <w:iCs/>
              </w:rPr>
            </w:pPr>
            <w:r>
              <w:rPr>
                <w:b/>
                <w:bCs/>
                <w:i/>
                <w:iCs/>
              </w:rPr>
              <w:t>Avgift till arbetslöshetskassa</w:t>
            </w:r>
          </w:p>
        </w:tc>
      </w:tr>
    </w:tbl>
    <w:p w14:paraId="3AF5EA70" w14:textId="77777777" w:rsidR="00CA01F6" w:rsidRDefault="008015F9" w:rsidP="00CA01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A01F6" w14:paraId="116C593A" w14:textId="77777777" w:rsidTr="008C700A">
        <w:tc>
          <w:tcPr>
            <w:tcW w:w="2500" w:type="pct"/>
            <w:shd w:val="clear" w:color="auto" w:fill="auto"/>
            <w:tcMar>
              <w:left w:w="0" w:type="dxa"/>
            </w:tcMar>
          </w:tcPr>
          <w:p w14:paraId="072FA428" w14:textId="77777777" w:rsidR="00CA01F6" w:rsidRDefault="008015F9" w:rsidP="002A3247">
            <w:pPr>
              <w:pStyle w:val="Brdtextmedindrag"/>
            </w:pPr>
          </w:p>
        </w:tc>
        <w:tc>
          <w:tcPr>
            <w:tcW w:w="2500" w:type="pct"/>
            <w:shd w:val="clear" w:color="auto" w:fill="auto"/>
            <w:tcMar>
              <w:right w:w="0" w:type="dxa"/>
            </w:tcMar>
          </w:tcPr>
          <w:p w14:paraId="49B9415C" w14:textId="77777777" w:rsidR="00CA01F6" w:rsidRDefault="00CD1B09" w:rsidP="002A3247">
            <w:pPr>
              <w:pStyle w:val="Brdtext"/>
              <w:rPr>
                <w:i/>
              </w:rPr>
            </w:pPr>
            <w:r>
              <w:rPr>
                <w:i/>
              </w:rPr>
              <w:t>27 </w:t>
            </w:r>
            <w:r w:rsidRPr="00574282">
              <w:rPr>
                <w:i/>
              </w:rPr>
              <w:t>§</w:t>
            </w:r>
            <w:r w:rsidRPr="006379F3">
              <w:rPr>
                <w:rStyle w:val="Fotnotsreferens"/>
                <w:iCs/>
              </w:rPr>
              <w:footnoteReference w:id="7"/>
            </w:r>
          </w:p>
          <w:p w14:paraId="630D546A" w14:textId="13B45C74" w:rsidR="00CA01F6" w:rsidRPr="00574282" w:rsidRDefault="00CD1B09" w:rsidP="002A3247">
            <w:pPr>
              <w:pStyle w:val="Brdtextmedindrag"/>
              <w:rPr>
                <w:i/>
              </w:rPr>
            </w:pPr>
            <w:r w:rsidRPr="002D5347">
              <w:rPr>
                <w:i/>
              </w:rPr>
              <w:t xml:space="preserve">Kontrolluppgift ska lämnas </w:t>
            </w:r>
            <w:r w:rsidR="004671A5" w:rsidRPr="002D5347">
              <w:rPr>
                <w:i/>
              </w:rPr>
              <w:t>om</w:t>
            </w:r>
            <w:r w:rsidR="004671A5">
              <w:rPr>
                <w:i/>
              </w:rPr>
              <w:t xml:space="preserve"> sådan</w:t>
            </w:r>
            <w:r>
              <w:rPr>
                <w:i/>
              </w:rPr>
              <w:t xml:space="preserve"> </w:t>
            </w:r>
            <w:r w:rsidRPr="002D5347">
              <w:rPr>
                <w:i/>
              </w:rPr>
              <w:t>avgift</w:t>
            </w:r>
            <w:r>
              <w:rPr>
                <w:i/>
              </w:rPr>
              <w:t xml:space="preserve"> till arbets</w:t>
            </w:r>
            <w:r>
              <w:rPr>
                <w:i/>
              </w:rPr>
              <w:softHyphen/>
            </w:r>
            <w:r>
              <w:rPr>
                <w:i/>
              </w:rPr>
              <w:softHyphen/>
              <w:t>löshetskassa</w:t>
            </w:r>
            <w:r w:rsidRPr="002D5347">
              <w:rPr>
                <w:i/>
              </w:rPr>
              <w:t xml:space="preserve"> </w:t>
            </w:r>
            <w:r>
              <w:rPr>
                <w:i/>
              </w:rPr>
              <w:t xml:space="preserve">som avses i </w:t>
            </w:r>
            <w:r w:rsidRPr="002D5347">
              <w:rPr>
                <w:i/>
              </w:rPr>
              <w:t>67</w:t>
            </w:r>
            <w:r>
              <w:rPr>
                <w:i/>
              </w:rPr>
              <w:t> </w:t>
            </w:r>
            <w:r w:rsidRPr="002D5347">
              <w:rPr>
                <w:i/>
              </w:rPr>
              <w:t>kap.</w:t>
            </w:r>
            <w:r>
              <w:rPr>
                <w:i/>
              </w:rPr>
              <w:t xml:space="preserve"> 50 § första stycket</w:t>
            </w:r>
            <w:r w:rsidRPr="002D5347">
              <w:rPr>
                <w:i/>
              </w:rPr>
              <w:t xml:space="preserve"> inkomst</w:t>
            </w:r>
            <w:r>
              <w:rPr>
                <w:i/>
              </w:rPr>
              <w:softHyphen/>
            </w:r>
            <w:r w:rsidRPr="002D5347">
              <w:rPr>
                <w:i/>
              </w:rPr>
              <w:t>skattelagen (1999:1229)</w:t>
            </w:r>
            <w:r>
              <w:rPr>
                <w:i/>
              </w:rPr>
              <w:t>.</w:t>
            </w:r>
          </w:p>
        </w:tc>
      </w:tr>
      <w:tr w:rsidR="00CA01F6" w14:paraId="0FCFF4DE" w14:textId="77777777" w:rsidTr="002A3247">
        <w:tblPrEx>
          <w:tblLook w:val="0600" w:firstRow="0" w:lastRow="0" w:firstColumn="0" w:lastColumn="0" w:noHBand="1" w:noVBand="1"/>
        </w:tblPrEx>
        <w:tc>
          <w:tcPr>
            <w:tcW w:w="2500" w:type="pct"/>
            <w:shd w:val="clear" w:color="auto" w:fill="auto"/>
            <w:tcMar>
              <w:left w:w="0" w:type="dxa"/>
            </w:tcMar>
          </w:tcPr>
          <w:p w14:paraId="04A7BD12" w14:textId="77777777" w:rsidR="00CA01F6" w:rsidRDefault="008015F9" w:rsidP="002A3247">
            <w:pPr>
              <w:pStyle w:val="Brdtextmedindrag"/>
            </w:pPr>
          </w:p>
        </w:tc>
        <w:tc>
          <w:tcPr>
            <w:tcW w:w="2500" w:type="pct"/>
            <w:shd w:val="clear" w:color="auto" w:fill="auto"/>
            <w:tcMar>
              <w:right w:w="0" w:type="dxa"/>
            </w:tcMar>
          </w:tcPr>
          <w:p w14:paraId="320D1B74" w14:textId="77777777" w:rsidR="00CA01F6" w:rsidRDefault="00CD1B09" w:rsidP="002A3247">
            <w:pPr>
              <w:pStyle w:val="Brdtextmedindrag"/>
              <w:rPr>
                <w:i/>
              </w:rPr>
            </w:pPr>
            <w:r w:rsidRPr="002D5347">
              <w:rPr>
                <w:i/>
                <w:iCs/>
              </w:rPr>
              <w:t>Kontrolluppgift ska lämnas för fysiska personer och dödsbon av svenska arbetslöshetskassor.</w:t>
            </w:r>
            <w:r>
              <w:rPr>
                <w:i/>
              </w:rPr>
              <w:t xml:space="preserve"> </w:t>
            </w:r>
          </w:p>
          <w:p w14:paraId="3BE308A8" w14:textId="77777777" w:rsidR="00CA01F6" w:rsidRPr="002D5347" w:rsidRDefault="00CD1B09" w:rsidP="002A3247">
            <w:pPr>
              <w:pStyle w:val="Brdtextmedindrag"/>
              <w:rPr>
                <w:i/>
                <w:iCs/>
              </w:rPr>
            </w:pPr>
            <w:r>
              <w:rPr>
                <w:i/>
              </w:rPr>
              <w:t>Kontrolluppgift ska dock inte lämnas för en medlem som skrift</w:t>
            </w:r>
            <w:r>
              <w:rPr>
                <w:i/>
              </w:rPr>
              <w:softHyphen/>
              <w:t>ligen har begärt detta hos arbets</w:t>
            </w:r>
            <w:r>
              <w:rPr>
                <w:i/>
              </w:rPr>
              <w:softHyphen/>
              <w:t>löshets</w:t>
            </w:r>
            <w:r>
              <w:rPr>
                <w:i/>
              </w:rPr>
              <w:softHyphen/>
              <w:t>kassan.</w:t>
            </w:r>
          </w:p>
        </w:tc>
      </w:tr>
      <w:tr w:rsidR="00CA01F6" w14:paraId="75812E2D" w14:textId="77777777" w:rsidTr="002A3247">
        <w:tblPrEx>
          <w:tblLook w:val="0600" w:firstRow="0" w:lastRow="0" w:firstColumn="0" w:lastColumn="0" w:noHBand="1" w:noVBand="1"/>
        </w:tblPrEx>
        <w:tc>
          <w:tcPr>
            <w:tcW w:w="2500" w:type="pct"/>
            <w:shd w:val="clear" w:color="auto" w:fill="auto"/>
            <w:tcMar>
              <w:left w:w="0" w:type="dxa"/>
            </w:tcMar>
          </w:tcPr>
          <w:p w14:paraId="37F1A857" w14:textId="77777777" w:rsidR="00CA01F6" w:rsidRDefault="008015F9" w:rsidP="002A3247">
            <w:pPr>
              <w:pStyle w:val="Brdtextmedindrag"/>
            </w:pPr>
          </w:p>
        </w:tc>
        <w:tc>
          <w:tcPr>
            <w:tcW w:w="2500" w:type="pct"/>
            <w:shd w:val="clear" w:color="auto" w:fill="auto"/>
            <w:tcMar>
              <w:right w:w="0" w:type="dxa"/>
            </w:tcMar>
          </w:tcPr>
          <w:p w14:paraId="4CD3D437" w14:textId="77777777" w:rsidR="00CA01F6" w:rsidRPr="002D5347" w:rsidRDefault="00CD1B09" w:rsidP="002A3247">
            <w:pPr>
              <w:pStyle w:val="Brdtextmedindrag"/>
              <w:rPr>
                <w:i/>
                <w:iCs/>
              </w:rPr>
            </w:pPr>
            <w:r w:rsidRPr="002D5347">
              <w:rPr>
                <w:i/>
                <w:iCs/>
              </w:rPr>
              <w:t>I kontrolluppgiften ska uppgift lämnas om avgifter som har be</w:t>
            </w:r>
            <w:r>
              <w:rPr>
                <w:i/>
                <w:iCs/>
              </w:rPr>
              <w:softHyphen/>
            </w:r>
            <w:r w:rsidRPr="002D5347">
              <w:rPr>
                <w:i/>
                <w:iCs/>
              </w:rPr>
              <w:t>talats till arbetslöshets</w:t>
            </w:r>
            <w:r>
              <w:rPr>
                <w:i/>
                <w:iCs/>
              </w:rPr>
              <w:softHyphen/>
            </w:r>
            <w:r w:rsidRPr="002D5347">
              <w:rPr>
                <w:i/>
                <w:iCs/>
              </w:rPr>
              <w:t>kassan under året.</w:t>
            </w:r>
          </w:p>
        </w:tc>
      </w:tr>
    </w:tbl>
    <w:p w14:paraId="77D55946" w14:textId="77777777" w:rsidR="00CA01F6" w:rsidRPr="00C01A4C" w:rsidRDefault="00CD1B09" w:rsidP="00CA01F6">
      <w:pPr>
        <w:pStyle w:val="Brdtext"/>
        <w:spacing w:before="230"/>
        <w:jc w:val="center"/>
        <w:rPr>
          <w:b/>
        </w:rPr>
      </w:pPr>
      <w:r>
        <w:rPr>
          <w:b/>
        </w:rPr>
        <w:t>23 kap.</w:t>
      </w:r>
    </w:p>
    <w:p w14:paraId="4ECEC60B" w14:textId="77777777" w:rsidR="00CA01F6" w:rsidRDefault="00CD1B09" w:rsidP="00CA01F6">
      <w:pPr>
        <w:pStyle w:val="Brdtext"/>
        <w:jc w:val="center"/>
      </w:pPr>
      <w:r>
        <w:t>2 §</w:t>
      </w:r>
      <w:r>
        <w:rPr>
          <w:rStyle w:val="Fotnotsreferens"/>
        </w:rPr>
        <w:footnoteReference w:id="8"/>
      </w:r>
    </w:p>
    <w:tbl>
      <w:tblPr>
        <w:tblW w:w="5000" w:type="pct"/>
        <w:tblCellMar>
          <w:left w:w="125" w:type="dxa"/>
          <w:right w:w="125" w:type="dxa"/>
        </w:tblCellMar>
        <w:tblLook w:val="0600" w:firstRow="0" w:lastRow="0" w:firstColumn="0" w:lastColumn="0" w:noHBand="1" w:noVBand="1"/>
      </w:tblPr>
      <w:tblGrid>
        <w:gridCol w:w="2948"/>
        <w:gridCol w:w="2949"/>
      </w:tblGrid>
      <w:tr w:rsidR="00CA01F6" w14:paraId="6C7DB0BD" w14:textId="77777777" w:rsidTr="002A3247">
        <w:tc>
          <w:tcPr>
            <w:tcW w:w="2500" w:type="pct"/>
            <w:shd w:val="clear" w:color="auto" w:fill="auto"/>
            <w:tcMar>
              <w:left w:w="0" w:type="dxa"/>
            </w:tcMar>
          </w:tcPr>
          <w:p w14:paraId="6D907853" w14:textId="77777777" w:rsidR="00CA01F6" w:rsidRDefault="00CD1B09" w:rsidP="002A3247">
            <w:pPr>
              <w:pStyle w:val="Brdtextmedindrag"/>
            </w:pPr>
            <w:r w:rsidRPr="00C01A4C">
              <w:t>Kontrolluppgifter enligt 15</w:t>
            </w:r>
            <w:r>
              <w:t> </w:t>
            </w:r>
            <w:r w:rsidRPr="00C01A4C">
              <w:t>kap., 16</w:t>
            </w:r>
            <w:r>
              <w:t> </w:t>
            </w:r>
            <w:r w:rsidRPr="00C01A4C">
              <w:t>kap. 1</w:t>
            </w:r>
            <w:r>
              <w:t> </w:t>
            </w:r>
            <w:r w:rsidRPr="00C01A4C">
              <w:t>§ om ersättning som avses i 16</w:t>
            </w:r>
            <w:r>
              <w:t> </w:t>
            </w:r>
            <w:r w:rsidRPr="00C01A4C">
              <w:t>kap. 3</w:t>
            </w:r>
            <w:r>
              <w:t> </w:t>
            </w:r>
            <w:r w:rsidRPr="00C01A4C">
              <w:t>§ 2 samt 4</w:t>
            </w:r>
            <w:r>
              <w:t> </w:t>
            </w:r>
            <w:r w:rsidRPr="00C01A4C">
              <w:t>§ 1</w:t>
            </w:r>
            <w:r>
              <w:t> </w:t>
            </w:r>
            <w:r w:rsidRPr="00C01A4C">
              <w:t>a, 2</w:t>
            </w:r>
            <w:r>
              <w:t> </w:t>
            </w:r>
            <w:r w:rsidRPr="00C01A4C">
              <w:t>a och 3</w:t>
            </w:r>
            <w:r>
              <w:t> </w:t>
            </w:r>
            <w:r w:rsidRPr="00C01A4C">
              <w:t>a, 17, 19, 20, 21</w:t>
            </w:r>
            <w:r>
              <w:t> </w:t>
            </w:r>
            <w:r w:rsidRPr="00C01A4C">
              <w:t>kap., 22</w:t>
            </w:r>
            <w:r>
              <w:t> </w:t>
            </w:r>
            <w:r w:rsidRPr="00C01A4C">
              <w:t>kap. 2, 3, 9–11, 17–21 och 23–</w:t>
            </w:r>
            <w:r w:rsidRPr="00C01A4C">
              <w:rPr>
                <w:i/>
                <w:iCs/>
              </w:rPr>
              <w:t>26</w:t>
            </w:r>
            <w:r>
              <w:t> </w:t>
            </w:r>
            <w:r w:rsidRPr="00C01A4C">
              <w:t>§§, 22</w:t>
            </w:r>
            <w:r>
              <w:t> </w:t>
            </w:r>
            <w:r w:rsidRPr="00C01A4C">
              <w:t>a kap. samt 22</w:t>
            </w:r>
            <w:r>
              <w:t> </w:t>
            </w:r>
            <w:r w:rsidRPr="00C01A4C">
              <w:t>b kap. ska även lämnas för fysiska personer som är begränsat skattskyldiga</w:t>
            </w:r>
            <w:r>
              <w:t>.</w:t>
            </w:r>
          </w:p>
        </w:tc>
        <w:tc>
          <w:tcPr>
            <w:tcW w:w="2500" w:type="pct"/>
            <w:shd w:val="clear" w:color="auto" w:fill="auto"/>
            <w:tcMar>
              <w:right w:w="0" w:type="dxa"/>
            </w:tcMar>
          </w:tcPr>
          <w:p w14:paraId="5A64EA4F" w14:textId="77777777" w:rsidR="00CA01F6" w:rsidRDefault="00CD1B09" w:rsidP="002A3247">
            <w:pPr>
              <w:pStyle w:val="Brdtextmedindrag"/>
            </w:pPr>
            <w:r w:rsidRPr="00C01A4C">
              <w:t>Kontrolluppgifter enligt 15</w:t>
            </w:r>
            <w:r>
              <w:t> </w:t>
            </w:r>
            <w:r w:rsidRPr="00C01A4C">
              <w:t>kap., 16</w:t>
            </w:r>
            <w:r>
              <w:t> </w:t>
            </w:r>
            <w:r w:rsidRPr="00C01A4C">
              <w:t>kap. 1</w:t>
            </w:r>
            <w:r>
              <w:t> </w:t>
            </w:r>
            <w:r w:rsidRPr="00C01A4C">
              <w:t>§ om ersättning som avses i 16</w:t>
            </w:r>
            <w:r>
              <w:t> </w:t>
            </w:r>
            <w:r w:rsidRPr="00C01A4C">
              <w:t>kap. 3</w:t>
            </w:r>
            <w:r>
              <w:t> </w:t>
            </w:r>
            <w:r w:rsidRPr="00C01A4C">
              <w:t>§ 2 samt 4</w:t>
            </w:r>
            <w:r>
              <w:t> </w:t>
            </w:r>
            <w:r w:rsidRPr="00C01A4C">
              <w:t>§ 1</w:t>
            </w:r>
            <w:r>
              <w:t> </w:t>
            </w:r>
            <w:r w:rsidRPr="00C01A4C">
              <w:t>a, 2</w:t>
            </w:r>
            <w:r>
              <w:t> </w:t>
            </w:r>
            <w:r w:rsidRPr="00C01A4C">
              <w:t>a och 3</w:t>
            </w:r>
            <w:r>
              <w:t> </w:t>
            </w:r>
            <w:r w:rsidRPr="00C01A4C">
              <w:t>a, 17, 19, 20, 21</w:t>
            </w:r>
            <w:r>
              <w:t> </w:t>
            </w:r>
            <w:r w:rsidRPr="00C01A4C">
              <w:t>kap., 22</w:t>
            </w:r>
            <w:r>
              <w:t> </w:t>
            </w:r>
            <w:r w:rsidRPr="00C01A4C">
              <w:t>kap. 2, 3, 9–11, 17–21 och 23–</w:t>
            </w:r>
            <w:r>
              <w:rPr>
                <w:i/>
                <w:iCs/>
              </w:rPr>
              <w:t>27</w:t>
            </w:r>
            <w:r>
              <w:t> </w:t>
            </w:r>
            <w:r w:rsidRPr="00C01A4C">
              <w:t>§§, 22</w:t>
            </w:r>
            <w:r>
              <w:t> </w:t>
            </w:r>
            <w:r w:rsidRPr="00C01A4C">
              <w:t>a kap. samt 22</w:t>
            </w:r>
            <w:r>
              <w:t> </w:t>
            </w:r>
            <w:r w:rsidRPr="00C01A4C">
              <w:t>b kap. ska även lämnas för fysiska personer som är begränsat skattskyldiga</w:t>
            </w:r>
            <w:r>
              <w:t>.</w:t>
            </w:r>
          </w:p>
        </w:tc>
      </w:tr>
    </w:tbl>
    <w:p w14:paraId="2CF22CE9" w14:textId="77777777" w:rsidR="00CA01F6" w:rsidRDefault="00CD1B09" w:rsidP="00CA01F6">
      <w:pPr>
        <w:pStyle w:val="Brdtextmedindrag"/>
      </w:pPr>
      <w:r w:rsidRPr="00C01A4C">
        <w:t>Kontrolluppgift enligt 22</w:t>
      </w:r>
      <w:r>
        <w:t> </w:t>
      </w:r>
      <w:r w:rsidRPr="00C01A4C">
        <w:t>kap. 10</w:t>
      </w:r>
      <w:r>
        <w:t> </w:t>
      </w:r>
      <w:r w:rsidRPr="00C01A4C">
        <w:t xml:space="preserve">§ ska också avse omständigheter som medför eller kan medföra </w:t>
      </w:r>
      <w:proofErr w:type="spellStart"/>
      <w:r w:rsidRPr="00C01A4C">
        <w:t>avskattning</w:t>
      </w:r>
      <w:proofErr w:type="spellEnd"/>
      <w:r w:rsidRPr="00C01A4C">
        <w:t xml:space="preserve"> enligt 5 § första stycket 6, 6 a eller 7 lagen (1991:586) om särskild inkomstskatt för utomlands bosatta</w:t>
      </w:r>
      <w:r>
        <w:t>.</w:t>
      </w:r>
    </w:p>
    <w:p w14:paraId="61B1AFFF" w14:textId="77777777" w:rsidR="00CA01F6" w:rsidRDefault="00CD1B09" w:rsidP="00CA01F6">
      <w:pPr>
        <w:pStyle w:val="Brdtext"/>
        <w:spacing w:before="230"/>
        <w:jc w:val="center"/>
        <w:rPr>
          <w:b/>
        </w:rPr>
      </w:pPr>
      <w:r>
        <w:rPr>
          <w:b/>
        </w:rPr>
        <w:t>31 kap.</w:t>
      </w:r>
    </w:p>
    <w:p w14:paraId="78B9C32B" w14:textId="77777777" w:rsidR="00CA01F6" w:rsidRDefault="00CD1B09" w:rsidP="00CA01F6">
      <w:pPr>
        <w:pStyle w:val="Brdtext"/>
        <w:jc w:val="center"/>
      </w:pPr>
      <w:r>
        <w:t>1 §</w:t>
      </w:r>
      <w:r>
        <w:rPr>
          <w:rStyle w:val="Fotnotsreferens"/>
        </w:rPr>
        <w:footnoteReference w:id="9"/>
      </w:r>
    </w:p>
    <w:p w14:paraId="09813A4A" w14:textId="77777777" w:rsidR="00CA01F6" w:rsidRDefault="00CD1B09" w:rsidP="00CA01F6">
      <w:pPr>
        <w:pStyle w:val="Brdtextmedindrag"/>
      </w:pPr>
      <w:r>
        <w:t>I detta kapitel finns bestämmelser om</w:t>
      </w:r>
    </w:p>
    <w:p w14:paraId="3DA5F17D" w14:textId="77777777" w:rsidR="00CA01F6" w:rsidRDefault="00CD1B09" w:rsidP="00CA01F6">
      <w:pPr>
        <w:pStyle w:val="Brdtextmedindrag"/>
      </w:pPr>
      <w:r w:rsidRPr="004F0706">
        <w:rPr>
          <w:iCs/>
        </w:rPr>
        <w:t>– </w:t>
      </w:r>
      <w:r>
        <w:t>uppgifter som ska lämnas i samtliga inkomstdeklarationer (2 och 3 §§),</w:t>
      </w:r>
    </w:p>
    <w:p w14:paraId="222E22A0" w14:textId="77777777" w:rsidR="00CA01F6" w:rsidRDefault="00CD1B09" w:rsidP="00CA01F6">
      <w:pPr>
        <w:pStyle w:val="Brdtextmedindrag"/>
      </w:pPr>
      <w:r w:rsidRPr="004F0706">
        <w:rPr>
          <w:iCs/>
        </w:rPr>
        <w:t>– </w:t>
      </w:r>
      <w:r>
        <w:t>uppgifter som fysiska personer och dödsbon ska underrättas om och godkänna eller lämna (4 och 5 §§),</w:t>
      </w:r>
    </w:p>
    <w:p w14:paraId="5EF32246" w14:textId="77777777" w:rsidR="00CA01F6" w:rsidRDefault="00CD1B09" w:rsidP="00CA01F6">
      <w:pPr>
        <w:pStyle w:val="Brdtextmedindrag"/>
      </w:pPr>
      <w:r w:rsidRPr="004F0706">
        <w:rPr>
          <w:iCs/>
        </w:rPr>
        <w:t>– </w:t>
      </w:r>
      <w:r>
        <w:t>uppgift som ska lämnas om inkomstslaget tjänst (6 §),</w:t>
      </w:r>
    </w:p>
    <w:p w14:paraId="3076C294" w14:textId="77777777" w:rsidR="00CA01F6" w:rsidRDefault="00CD1B09" w:rsidP="00CA01F6">
      <w:pPr>
        <w:pStyle w:val="Brdtextmedindrag"/>
      </w:pPr>
      <w:r w:rsidRPr="004F0706">
        <w:rPr>
          <w:iCs/>
        </w:rPr>
        <w:t>– </w:t>
      </w:r>
      <w:r>
        <w:t>uppgifter som ska lämnas om inkomstslaget näringsverksamhet (7–15 a §§),</w:t>
      </w:r>
    </w:p>
    <w:p w14:paraId="571377DD" w14:textId="77777777" w:rsidR="00CA01F6" w:rsidRDefault="00CD1B09" w:rsidP="00CA01F6">
      <w:pPr>
        <w:pStyle w:val="Brdtextmedindrag"/>
      </w:pPr>
      <w:r w:rsidRPr="004F0706">
        <w:rPr>
          <w:iCs/>
        </w:rPr>
        <w:t>– </w:t>
      </w:r>
      <w:r>
        <w:t>uppgifter som ska lämnas om inkomstslaget kapital (16–19 b §§),</w:t>
      </w:r>
    </w:p>
    <w:p w14:paraId="20EA39CC" w14:textId="77777777" w:rsidR="00CA01F6" w:rsidRDefault="00CD1B09" w:rsidP="00CA01F6">
      <w:pPr>
        <w:pStyle w:val="Brdtextmedindrag"/>
      </w:pPr>
      <w:r w:rsidRPr="004F0706">
        <w:rPr>
          <w:iCs/>
        </w:rPr>
        <w:t>– </w:t>
      </w:r>
      <w:r>
        <w:t>uppgift om tillkommande belopp (20 §),</w:t>
      </w:r>
    </w:p>
    <w:p w14:paraId="54B7F8C9" w14:textId="77777777" w:rsidR="00CA01F6" w:rsidRDefault="00CD1B09" w:rsidP="00CA01F6">
      <w:pPr>
        <w:pStyle w:val="Brdtextmedindrag"/>
      </w:pPr>
      <w:r w:rsidRPr="004F0706">
        <w:rPr>
          <w:iCs/>
        </w:rPr>
        <w:t>– </w:t>
      </w:r>
      <w:r>
        <w:t xml:space="preserve">uppgifter om vissa andelsavyttringar </w:t>
      </w:r>
      <w:proofErr w:type="gramStart"/>
      <w:r>
        <w:t>m.m.</w:t>
      </w:r>
      <w:proofErr w:type="gramEnd"/>
      <w:r>
        <w:t xml:space="preserve"> (21–24 §§),</w:t>
      </w:r>
    </w:p>
    <w:p w14:paraId="30D02145" w14:textId="77777777" w:rsidR="00CA01F6" w:rsidRDefault="00CD1B09" w:rsidP="00CA01F6">
      <w:pPr>
        <w:pStyle w:val="Brdtextmedindrag"/>
      </w:pPr>
      <w:r w:rsidRPr="004F0706">
        <w:rPr>
          <w:iCs/>
        </w:rPr>
        <w:t>– </w:t>
      </w:r>
      <w:r>
        <w:t>uppgifter för beräkning av egenavgifter (25 och 26 §§),</w:t>
      </w:r>
    </w:p>
    <w:p w14:paraId="3B991D46" w14:textId="77777777" w:rsidR="00CA01F6" w:rsidRDefault="00CD1B09" w:rsidP="00CA01F6">
      <w:pPr>
        <w:pStyle w:val="Brdtextmedindrag"/>
      </w:pPr>
      <w:r w:rsidRPr="004F0706">
        <w:rPr>
          <w:iCs/>
        </w:rPr>
        <w:t>– </w:t>
      </w:r>
      <w:r>
        <w:t>uppgifter som fåmansföretag samt företagsledare och delägare ska lämna (27–29 §§),</w:t>
      </w:r>
    </w:p>
    <w:p w14:paraId="7C04CBA9" w14:textId="77777777" w:rsidR="00CA01F6" w:rsidRDefault="00CD1B09" w:rsidP="00CA01F6">
      <w:pPr>
        <w:pStyle w:val="Brdtextmedindrag"/>
      </w:pPr>
      <w:r w:rsidRPr="004F0706">
        <w:rPr>
          <w:iCs/>
        </w:rPr>
        <w:t>– </w:t>
      </w:r>
      <w:r>
        <w:t>uppgift om tillskott och uttag (30 §),</w:t>
      </w:r>
    </w:p>
    <w:p w14:paraId="5F060C4D" w14:textId="77777777" w:rsidR="00CA01F6" w:rsidRDefault="00CD1B09" w:rsidP="00CA01F6">
      <w:pPr>
        <w:pStyle w:val="Brdtextmedindrag"/>
      </w:pPr>
      <w:r w:rsidRPr="004F0706">
        <w:rPr>
          <w:iCs/>
        </w:rPr>
        <w:t>– </w:t>
      </w:r>
      <w:r>
        <w:t>uppgift om betalning till utlandet (31 §),</w:t>
      </w:r>
    </w:p>
    <w:p w14:paraId="0612D432" w14:textId="77777777" w:rsidR="00CA01F6" w:rsidRDefault="00CD1B09" w:rsidP="00CA01F6">
      <w:pPr>
        <w:pStyle w:val="Brdtextmedindrag"/>
      </w:pPr>
      <w:r w:rsidRPr="004F0706">
        <w:rPr>
          <w:iCs/>
        </w:rPr>
        <w:t>– </w:t>
      </w:r>
      <w:r>
        <w:t>uppgift som ekonomiska föreningar ska lämna (32 §),</w:t>
      </w:r>
    </w:p>
    <w:tbl>
      <w:tblPr>
        <w:tblW w:w="5000" w:type="pct"/>
        <w:tblCellMar>
          <w:left w:w="125" w:type="dxa"/>
          <w:right w:w="125" w:type="dxa"/>
        </w:tblCellMar>
        <w:tblLook w:val="0600" w:firstRow="0" w:lastRow="0" w:firstColumn="0" w:lastColumn="0" w:noHBand="1" w:noVBand="1"/>
      </w:tblPr>
      <w:tblGrid>
        <w:gridCol w:w="2948"/>
        <w:gridCol w:w="2949"/>
      </w:tblGrid>
      <w:tr w:rsidR="00CA01F6" w14:paraId="73EAB1D0" w14:textId="77777777" w:rsidTr="002A3247">
        <w:tc>
          <w:tcPr>
            <w:tcW w:w="2500" w:type="pct"/>
            <w:shd w:val="clear" w:color="auto" w:fill="auto"/>
            <w:tcMar>
              <w:left w:w="0" w:type="dxa"/>
            </w:tcMar>
          </w:tcPr>
          <w:p w14:paraId="1B633D0F" w14:textId="77777777" w:rsidR="00CA01F6" w:rsidRDefault="00CD1B09" w:rsidP="002A3247">
            <w:pPr>
              <w:pStyle w:val="Brdtextmedindrag"/>
            </w:pPr>
            <w:r w:rsidRPr="006254EA">
              <w:t>–</w:t>
            </w:r>
            <w:r>
              <w:t> </w:t>
            </w:r>
            <w:r w:rsidRPr="006254EA">
              <w:t>uppgifter om skattereduktion (33–</w:t>
            </w:r>
            <w:r w:rsidRPr="001B3D3A">
              <w:t>33</w:t>
            </w:r>
            <w:r w:rsidRPr="006254EA">
              <w:rPr>
                <w:i/>
                <w:iCs/>
              </w:rPr>
              <w:t xml:space="preserve"> c</w:t>
            </w:r>
            <w:r w:rsidRPr="006254EA">
              <w:t xml:space="preserve"> §§), och</w:t>
            </w:r>
          </w:p>
        </w:tc>
        <w:tc>
          <w:tcPr>
            <w:tcW w:w="2500" w:type="pct"/>
            <w:shd w:val="clear" w:color="auto" w:fill="auto"/>
            <w:tcMar>
              <w:right w:w="0" w:type="dxa"/>
            </w:tcMar>
          </w:tcPr>
          <w:p w14:paraId="492A3972" w14:textId="77777777" w:rsidR="00CA01F6" w:rsidRDefault="00CD1B09" w:rsidP="002A3247">
            <w:pPr>
              <w:pStyle w:val="Brdtextmedindrag"/>
            </w:pPr>
            <w:r w:rsidRPr="006254EA">
              <w:t>–</w:t>
            </w:r>
            <w:r>
              <w:t> </w:t>
            </w:r>
            <w:r w:rsidRPr="006254EA">
              <w:t>uppgifter om skattereduktion (33–</w:t>
            </w:r>
            <w:r w:rsidRPr="001B3D3A">
              <w:t>33</w:t>
            </w:r>
            <w:r w:rsidRPr="006254EA">
              <w:rPr>
                <w:i/>
                <w:iCs/>
              </w:rPr>
              <w:t xml:space="preserve"> d</w:t>
            </w:r>
            <w:r w:rsidRPr="006254EA">
              <w:t xml:space="preserve"> §§), och</w:t>
            </w:r>
          </w:p>
        </w:tc>
      </w:tr>
    </w:tbl>
    <w:p w14:paraId="0DB46BE1" w14:textId="77777777" w:rsidR="00CA01F6" w:rsidRDefault="00CD1B09" w:rsidP="00CA01F6">
      <w:pPr>
        <w:pStyle w:val="Brdtextmedindrag"/>
      </w:pPr>
      <w:r w:rsidRPr="004F0706">
        <w:rPr>
          <w:iCs/>
        </w:rPr>
        <w:lastRenderedPageBreak/>
        <w:t>– </w:t>
      </w:r>
      <w:r>
        <w:t>uppgifter om prissättningsbesked (34 §).</w:t>
      </w:r>
    </w:p>
    <w:p w14:paraId="5D9B5F31" w14:textId="77777777" w:rsidR="00CA01F6" w:rsidRDefault="008015F9" w:rsidP="00CA01F6">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CA01F6" w14:paraId="514395EB" w14:textId="77777777" w:rsidTr="002A3247">
        <w:tc>
          <w:tcPr>
            <w:tcW w:w="2500" w:type="pct"/>
            <w:shd w:val="clear" w:color="auto" w:fill="auto"/>
            <w:tcMar>
              <w:left w:w="0" w:type="dxa"/>
            </w:tcMar>
          </w:tcPr>
          <w:p w14:paraId="2C9FCD71" w14:textId="77777777" w:rsidR="00CA01F6" w:rsidRDefault="008015F9" w:rsidP="002A3247">
            <w:pPr>
              <w:pStyle w:val="Brdtextmedindrag"/>
            </w:pPr>
          </w:p>
        </w:tc>
        <w:tc>
          <w:tcPr>
            <w:tcW w:w="2500" w:type="pct"/>
            <w:shd w:val="clear" w:color="auto" w:fill="auto"/>
            <w:tcMar>
              <w:right w:w="0" w:type="dxa"/>
            </w:tcMar>
          </w:tcPr>
          <w:p w14:paraId="09993E72" w14:textId="77777777" w:rsidR="00CA01F6" w:rsidRDefault="00CD1B09" w:rsidP="002A3247">
            <w:pPr>
              <w:pStyle w:val="Brdtext"/>
              <w:rPr>
                <w:i/>
              </w:rPr>
            </w:pPr>
            <w:r>
              <w:rPr>
                <w:i/>
              </w:rPr>
              <w:t xml:space="preserve">33 d </w:t>
            </w:r>
            <w:r w:rsidRPr="00574282">
              <w:rPr>
                <w:i/>
              </w:rPr>
              <w:t>§</w:t>
            </w:r>
          </w:p>
          <w:p w14:paraId="56FD5F73" w14:textId="77777777" w:rsidR="00CA01F6" w:rsidRPr="00574282" w:rsidRDefault="00CD1B09" w:rsidP="002A3247">
            <w:pPr>
              <w:pStyle w:val="Brdtextmedindrag"/>
              <w:rPr>
                <w:i/>
              </w:rPr>
            </w:pPr>
            <w:r>
              <w:rPr>
                <w:i/>
              </w:rPr>
              <w:t>Den som begär att avgift till en utländsk arbetslöshetskassa</w:t>
            </w:r>
            <w:r>
              <w:t xml:space="preserve"> </w:t>
            </w:r>
            <w:r w:rsidRPr="00091287">
              <w:rPr>
                <w:i/>
              </w:rPr>
              <w:t>eller motsvarande avgift enligt en ut</w:t>
            </w:r>
            <w:r>
              <w:rPr>
                <w:i/>
              </w:rPr>
              <w:softHyphen/>
            </w:r>
            <w:r w:rsidRPr="00091287">
              <w:rPr>
                <w:i/>
              </w:rPr>
              <w:t>ländsk stats arbetslöshets</w:t>
            </w:r>
            <w:r>
              <w:rPr>
                <w:i/>
              </w:rPr>
              <w:softHyphen/>
            </w:r>
            <w:r w:rsidRPr="00091287">
              <w:rPr>
                <w:i/>
              </w:rPr>
              <w:t>för</w:t>
            </w:r>
            <w:r>
              <w:rPr>
                <w:i/>
              </w:rPr>
              <w:softHyphen/>
            </w:r>
            <w:r w:rsidRPr="00091287">
              <w:rPr>
                <w:i/>
              </w:rPr>
              <w:t>säkring</w:t>
            </w:r>
            <w:r>
              <w:rPr>
                <w:i/>
              </w:rPr>
              <w:t xml:space="preserve"> ska medräknas i underlaget för skatte</w:t>
            </w:r>
            <w:r>
              <w:rPr>
                <w:i/>
              </w:rPr>
              <w:softHyphen/>
              <w:t>reduktion enligt 67 kap. 50 § andra stycket inkomst</w:t>
            </w:r>
            <w:r>
              <w:rPr>
                <w:i/>
              </w:rPr>
              <w:softHyphen/>
              <w:t>skatte</w:t>
            </w:r>
            <w:r>
              <w:rPr>
                <w:i/>
              </w:rPr>
              <w:softHyphen/>
              <w:t>lagen (1999:1229) ska lämna upp</w:t>
            </w:r>
            <w:r>
              <w:rPr>
                <w:i/>
              </w:rPr>
              <w:softHyphen/>
              <w:t>gift om underlaget för skatte</w:t>
            </w:r>
            <w:r>
              <w:rPr>
                <w:i/>
              </w:rPr>
              <w:softHyphen/>
              <w:t>reduktionen.</w:t>
            </w:r>
          </w:p>
        </w:tc>
      </w:tr>
    </w:tbl>
    <w:p w14:paraId="28DB3BBA" w14:textId="77777777" w:rsidR="00CA01F6" w:rsidRPr="00811E52" w:rsidRDefault="00CD1B09" w:rsidP="00CA01F6">
      <w:pPr>
        <w:pStyle w:val="Slutstreck"/>
      </w:pPr>
      <w:r w:rsidRPr="00811E52">
        <w:t>                      </w:t>
      </w:r>
    </w:p>
    <w:p w14:paraId="7D8F22DC" w14:textId="77777777" w:rsidR="00CA01F6" w:rsidRDefault="00CD1B09" w:rsidP="00CA01F6">
      <w:pPr>
        <w:pStyle w:val="Brdtextmedindrag"/>
      </w:pPr>
      <w:r>
        <w:t>1. Denna lag träder i kraft den 1 juli 2022.</w:t>
      </w:r>
    </w:p>
    <w:p w14:paraId="77395F62" w14:textId="6541149F" w:rsidR="00CA01F6" w:rsidRDefault="00CD1B09" w:rsidP="008C700A">
      <w:pPr>
        <w:pStyle w:val="Brdtextmedindrag"/>
      </w:pPr>
      <w:r>
        <w:t xml:space="preserve">2. De nya bestämmelserna i 22 kap. 27 § och 31 kap. 33 d § och den nya lydelsen av 23 kap. 2 § tillämpas första gången på uppgifter som avser kalenderåret 2022. </w:t>
      </w:r>
    </w:p>
    <w:p w14:paraId="6F0D3067" w14:textId="0CC0F1E7" w:rsidR="00CA01F6" w:rsidRDefault="00CD1B09" w:rsidP="008C700A">
      <w:pPr>
        <w:pStyle w:val="Brdtextmedindrag"/>
      </w:pPr>
      <w:r w:rsidRPr="00F42C44">
        <w:t>3.</w:t>
      </w:r>
      <w:r>
        <w:t> </w:t>
      </w:r>
      <w:r w:rsidRPr="00F42C44">
        <w:t>I en kontrolluppgift enligt 22 kap. 27 § som avser kalenderåret 2022 ska uppgift lämnas endast om avgifter som betalas efter den 30 juni 2022.</w:t>
      </w:r>
    </w:p>
    <w:p w14:paraId="6806DEB8" w14:textId="77777777" w:rsidR="00CA01F6" w:rsidRPr="005E0018" w:rsidRDefault="008015F9" w:rsidP="00CA01F6">
      <w:pPr>
        <w:pStyle w:val="Brdtext"/>
      </w:pPr>
    </w:p>
    <w:p w14:paraId="72667686" w14:textId="77777777" w:rsidR="00D20B88" w:rsidRDefault="008015F9" w:rsidP="00DC06CD">
      <w:pPr>
        <w:pStyle w:val="Brdtext"/>
        <w:sectPr w:rsidR="00D20B88" w:rsidSect="00155500">
          <w:headerReference w:type="even" r:id="rId28"/>
          <w:headerReference w:type="default" r:id="rId29"/>
          <w:footerReference w:type="even" r:id="rId30"/>
          <w:footerReference w:type="default" r:id="rId31"/>
          <w:footerReference w:type="first" r:id="rId32"/>
          <w:footnotePr>
            <w:numRestart w:val="eachSect"/>
          </w:footnotePr>
          <w:type w:val="continuous"/>
          <w:pgSz w:w="9356" w:h="13721" w:code="9"/>
          <w:pgMar w:top="794" w:right="2438" w:bottom="1191" w:left="1021" w:header="0" w:footer="709" w:gutter="0"/>
          <w:cols w:space="708"/>
          <w:docGrid w:linePitch="360"/>
        </w:sectPr>
      </w:pPr>
    </w:p>
    <w:p w14:paraId="3128E683" w14:textId="0A8A302A" w:rsidR="00CA01F6" w:rsidRPr="00DC06CD" w:rsidRDefault="008015F9" w:rsidP="00DC06CD">
      <w:pPr>
        <w:pStyle w:val="Brdtext"/>
      </w:pPr>
    </w:p>
    <w:p w14:paraId="301DC5E1" w14:textId="77777777" w:rsidR="007F0066" w:rsidRDefault="007F0066">
      <w:pPr>
        <w:spacing w:line="2" w:lineRule="auto"/>
        <w:rPr>
          <w:rFonts w:ascii="Times New Roman" w:eastAsiaTheme="minorHAnsi" w:hAnsi="Times New Roman" w:cstheme="minorBidi"/>
          <w:kern w:val="28"/>
          <w:sz w:val="30"/>
          <w:szCs w:val="22"/>
        </w:rPr>
      </w:pPr>
      <w:r>
        <w:br w:type="page"/>
      </w:r>
    </w:p>
    <w:p w14:paraId="4A70DB51" w14:textId="5A775C53" w:rsidR="00532933" w:rsidRDefault="00CD1B09" w:rsidP="00532933">
      <w:pPr>
        <w:pStyle w:val="Rubrik1"/>
      </w:pPr>
      <w:bookmarkStart w:id="6" w:name="_Toc95743423"/>
      <w:r>
        <w:lastRenderedPageBreak/>
        <w:t>Ärendet och dess beredning</w:t>
      </w:r>
      <w:bookmarkEnd w:id="6"/>
    </w:p>
    <w:p w14:paraId="669A903C" w14:textId="77777777" w:rsidR="00532933" w:rsidRDefault="00CD1B09" w:rsidP="00532933">
      <w:pPr>
        <w:pStyle w:val="Brdtext"/>
      </w:pPr>
      <w:bookmarkStart w:id="7" w:name="_Hlk89185608"/>
      <w:r>
        <w:t>I budgetpropositionen för 2022 (prop. 2021/22:1 Förslag till statens budget, finansplan och skattefrågor avsnitt 11.3) har aviserats att en skatte</w:t>
      </w:r>
      <w:r>
        <w:softHyphen/>
        <w:t xml:space="preserve">reduktion för avgift till arbetslöshetskassa bör införas den 1 juli 2022. </w:t>
      </w:r>
    </w:p>
    <w:p w14:paraId="529C3785" w14:textId="788D7FDF" w:rsidR="00532933" w:rsidRDefault="00CD1B09" w:rsidP="00532933">
      <w:pPr>
        <w:pStyle w:val="Brdtextmedindrag"/>
      </w:pPr>
      <w:r>
        <w:t xml:space="preserve">Inom Finansdepartementet har promemorian Skattereduktion för avgift till arbetslöshetskassa utarbetats. En sammanfattning av promemorian finns i </w:t>
      </w:r>
      <w:r>
        <w:rPr>
          <w:i/>
          <w:iCs/>
        </w:rPr>
        <w:t>bilaga 1</w:t>
      </w:r>
      <w:r>
        <w:t xml:space="preserve">. Promemorians lagförslag finns i </w:t>
      </w:r>
      <w:r>
        <w:rPr>
          <w:i/>
          <w:iCs/>
        </w:rPr>
        <w:t>bilaga 2</w:t>
      </w:r>
      <w:r>
        <w:t xml:space="preserve">. Promemorian har remissbehandlats. En förteckning av remissinstanserna finns i </w:t>
      </w:r>
      <w:r>
        <w:rPr>
          <w:i/>
          <w:iCs/>
        </w:rPr>
        <w:t>bi</w:t>
      </w:r>
      <w:r>
        <w:rPr>
          <w:i/>
          <w:iCs/>
        </w:rPr>
        <w:softHyphen/>
        <w:t>laga 3</w:t>
      </w:r>
      <w:r>
        <w:t>. Remissvaren finns tillgängliga i Finansdepartementet (Fi2021/03234).</w:t>
      </w:r>
    </w:p>
    <w:p w14:paraId="676F7E54" w14:textId="4B82319E" w:rsidR="00532933" w:rsidRDefault="00CD1B09" w:rsidP="008C700A">
      <w:pPr>
        <w:pStyle w:val="Rubrik5utannumrering"/>
      </w:pPr>
      <w:r>
        <w:t>Lagrådet</w:t>
      </w:r>
    </w:p>
    <w:p w14:paraId="5CB64FBE" w14:textId="34793D9F" w:rsidR="00532933" w:rsidRDefault="00CD1B09" w:rsidP="008C700A">
      <w:pPr>
        <w:pStyle w:val="Brdtext"/>
      </w:pPr>
      <w:r>
        <w:t xml:space="preserve">Regeringen beslutade den 27 januari 2022 att inhämta Lagrådets yttrande över lagförslagen i </w:t>
      </w:r>
      <w:r>
        <w:rPr>
          <w:i/>
          <w:iCs/>
        </w:rPr>
        <w:t xml:space="preserve">bilaga 4. </w:t>
      </w:r>
      <w:r>
        <w:t xml:space="preserve">Lagrådets yttrande finns i </w:t>
      </w:r>
      <w:r>
        <w:rPr>
          <w:i/>
          <w:iCs/>
        </w:rPr>
        <w:t>bilaga 5</w:t>
      </w:r>
      <w:r>
        <w:t xml:space="preserve">. Regeringen har följt Lagrådets förslag. Lagrådets synpunkter behandlas i avsnitt </w:t>
      </w:r>
      <w:r>
        <w:fldChar w:fldCharType="begin"/>
      </w:r>
      <w:r>
        <w:instrText xml:space="preserve"> REF _Ref94799492 \r \h </w:instrText>
      </w:r>
      <w:r>
        <w:fldChar w:fldCharType="separate"/>
      </w:r>
      <w:r w:rsidR="008015F9">
        <w:t>5.1</w:t>
      </w:r>
      <w:r>
        <w:fldChar w:fldCharType="end"/>
      </w:r>
      <w:r>
        <w:t xml:space="preserve">, </w:t>
      </w:r>
      <w:r>
        <w:fldChar w:fldCharType="begin"/>
      </w:r>
      <w:r>
        <w:instrText xml:space="preserve"> REF _Ref81229841 \r \h </w:instrText>
      </w:r>
      <w:r>
        <w:fldChar w:fldCharType="separate"/>
      </w:r>
      <w:r w:rsidR="008015F9">
        <w:t>5.4</w:t>
      </w:r>
      <w:r>
        <w:fldChar w:fldCharType="end"/>
      </w:r>
      <w:r>
        <w:t xml:space="preserve"> och </w:t>
      </w:r>
      <w:r>
        <w:fldChar w:fldCharType="begin"/>
      </w:r>
      <w:r>
        <w:instrText xml:space="preserve"> REF _Ref81558891 \r \h </w:instrText>
      </w:r>
      <w:r>
        <w:fldChar w:fldCharType="separate"/>
      </w:r>
      <w:r w:rsidR="008015F9">
        <w:t>6.1</w:t>
      </w:r>
      <w:r>
        <w:fldChar w:fldCharType="end"/>
      </w:r>
      <w:r>
        <w:t xml:space="preserve"> och i författningskommentaren (avsnitt </w:t>
      </w:r>
      <w:r>
        <w:fldChar w:fldCharType="begin"/>
      </w:r>
      <w:r>
        <w:instrText xml:space="preserve"> REF _Ref95303183 \r \h </w:instrText>
      </w:r>
      <w:r>
        <w:fldChar w:fldCharType="separate"/>
      </w:r>
      <w:r w:rsidR="008015F9">
        <w:t>9.1</w:t>
      </w:r>
      <w:r>
        <w:fldChar w:fldCharType="end"/>
      </w:r>
      <w:r>
        <w:t xml:space="preserve"> och </w:t>
      </w:r>
      <w:r>
        <w:fldChar w:fldCharType="begin"/>
      </w:r>
      <w:r>
        <w:instrText xml:space="preserve"> REF _Ref95303193 \r \h </w:instrText>
      </w:r>
      <w:r>
        <w:fldChar w:fldCharType="separate"/>
      </w:r>
      <w:r w:rsidR="008015F9">
        <w:t>9.2</w:t>
      </w:r>
      <w:r>
        <w:fldChar w:fldCharType="end"/>
      </w:r>
      <w:r>
        <w:t>).</w:t>
      </w:r>
    </w:p>
    <w:p w14:paraId="29E3DF97" w14:textId="730601E3" w:rsidR="00C4065A" w:rsidRPr="00C4065A" w:rsidRDefault="00CD1B09" w:rsidP="008C700A">
      <w:pPr>
        <w:pStyle w:val="Brdtextmedindrag"/>
      </w:pPr>
      <w:r>
        <w:t>I förhållande till lagrådsremissen har dessutom vissa mindre språkliga ändringar gjorts.</w:t>
      </w:r>
    </w:p>
    <w:p w14:paraId="0F9FB3AE" w14:textId="77777777" w:rsidR="00532933" w:rsidRDefault="00CD1B09" w:rsidP="00532933">
      <w:pPr>
        <w:pStyle w:val="Rubrik1"/>
      </w:pPr>
      <w:bookmarkStart w:id="8" w:name="_Toc95743424"/>
      <w:bookmarkEnd w:id="7"/>
      <w:r>
        <w:t>Tidigare skattereduktion för avgift till arbetslöshetskassa</w:t>
      </w:r>
      <w:bookmarkEnd w:id="8"/>
    </w:p>
    <w:p w14:paraId="7CBCC4C4" w14:textId="77777777" w:rsidR="00532933" w:rsidRDefault="00CD1B09" w:rsidP="00532933">
      <w:pPr>
        <w:pStyle w:val="Brdtext"/>
      </w:pPr>
      <w:bookmarkStart w:id="9" w:name="_Hlk81308687"/>
      <w:r>
        <w:t>Den 1 januari 2002 infördes en skattereduktion för avgift till arbets</w:t>
      </w:r>
      <w:r>
        <w:softHyphen/>
        <w:t>löshets</w:t>
      </w:r>
      <w:r>
        <w:softHyphen/>
        <w:t xml:space="preserve">kassa </w:t>
      </w:r>
      <w:bookmarkEnd w:id="9"/>
      <w:r>
        <w:t xml:space="preserve">(prop. </w:t>
      </w:r>
      <w:bookmarkStart w:id="10" w:name="_Hlk81308712"/>
      <w:r>
        <w:t>2001/02:36</w:t>
      </w:r>
      <w:bookmarkEnd w:id="10"/>
      <w:r>
        <w:t>, bet. 2001/</w:t>
      </w:r>
      <w:proofErr w:type="gramStart"/>
      <w:r>
        <w:t>02:SkU</w:t>
      </w:r>
      <w:proofErr w:type="gramEnd"/>
      <w:r>
        <w:t>6, rskr. </w:t>
      </w:r>
      <w:r w:rsidRPr="00F61242">
        <w:t>2001/02:119</w:t>
      </w:r>
      <w:r>
        <w:t xml:space="preserve">, </w:t>
      </w:r>
      <w:r w:rsidRPr="00F61242">
        <w:t>SFS 2001:1168</w:t>
      </w:r>
      <w:r>
        <w:t xml:space="preserve">). Samtidigt avskaffades avdragsrätten för sådan avgift. Ändringarna motiverades </w:t>
      </w:r>
      <w:proofErr w:type="gramStart"/>
      <w:r>
        <w:t>bl.a.</w:t>
      </w:r>
      <w:proofErr w:type="gramEnd"/>
      <w:r>
        <w:t xml:space="preserve"> av att förutsättningarna för avdrags</w:t>
      </w:r>
      <w:r>
        <w:softHyphen/>
        <w:t>rätten successivt hade försämrats. Enbart ett begränsat antal skattskyldiga om</w:t>
      </w:r>
      <w:r>
        <w:softHyphen/>
        <w:t>fattades av avdragsrätten eftersom det krävdes för avdragsrätt att avdrags</w:t>
      </w:r>
      <w:r>
        <w:softHyphen/>
        <w:t>gilla s.k. övriga kostnader uppgick till minst 1 000 kronor. För att säker</w:t>
      </w:r>
      <w:r>
        <w:softHyphen/>
        <w:t>ställa värdet av avdrags</w:t>
      </w:r>
      <w:r>
        <w:softHyphen/>
        <w:t>rätten ersattes den därför av en skattereduktion (samma prop. s. 13–15). Bestämmelserna infördes i 65 kap. 11 b och 11 c §§ inkomst</w:t>
      </w:r>
      <w:r>
        <w:softHyphen/>
        <w:t>skatte</w:t>
      </w:r>
      <w:r>
        <w:softHyphen/>
        <w:t>lagen (1999:1229), förkortad IL.</w:t>
      </w:r>
    </w:p>
    <w:p w14:paraId="70D599FF" w14:textId="77777777" w:rsidR="00532933" w:rsidRDefault="00CD1B09" w:rsidP="00532933">
      <w:pPr>
        <w:pStyle w:val="Brdtextmedindrag"/>
      </w:pPr>
      <w:r>
        <w:t>Underlaget för skattereduktionen utgjordes av de avgifter som betalats till en svensk arbetslöshetskassa under året. I underlaget ingick under vissa förutsättningar även medlemsavgiften till en utländsk arbets</w:t>
      </w:r>
      <w:r>
        <w:softHyphen/>
        <w:t>löshets</w:t>
      </w:r>
      <w:r>
        <w:softHyphen/>
        <w:t>kassa. Skattereduktionens storlek var 40 procent av underlaget.</w:t>
      </w:r>
      <w:r w:rsidRPr="00E12976">
        <w:t xml:space="preserve"> </w:t>
      </w:r>
      <w:r>
        <w:t>Arbetslöshets</w:t>
      </w:r>
      <w:r>
        <w:softHyphen/>
        <w:t>kassorna var skyldiga att lämna kontrolluppgift till Skatte</w:t>
      </w:r>
      <w:r>
        <w:softHyphen/>
        <w:t>verket. Kontroll</w:t>
      </w:r>
      <w:r>
        <w:softHyphen/>
        <w:t>uppgiften skulle innehålla uppgift om betald medlems</w:t>
      </w:r>
      <w:r>
        <w:softHyphen/>
        <w:t>avgift.</w:t>
      </w:r>
    </w:p>
    <w:p w14:paraId="4D81C326" w14:textId="77777777" w:rsidR="00532933" w:rsidRDefault="00CD1B09" w:rsidP="00532933">
      <w:pPr>
        <w:pStyle w:val="Brdtextmedindrag"/>
      </w:pPr>
      <w:r>
        <w:t>Den 1 januari 2005 anpassades bestämmelserna med anledning av de krav som följer av EU-rätten (</w:t>
      </w:r>
      <w:bookmarkStart w:id="11" w:name="_Hlk81289861"/>
      <w:r>
        <w:t xml:space="preserve">prop. 2004/05:19, </w:t>
      </w:r>
      <w:r w:rsidRPr="00C57F73">
        <w:t>bet. 2004/</w:t>
      </w:r>
      <w:proofErr w:type="gramStart"/>
      <w:r w:rsidRPr="00C57F73">
        <w:t>05:SkU</w:t>
      </w:r>
      <w:proofErr w:type="gramEnd"/>
      <w:r w:rsidRPr="00C57F73">
        <w:t>9, rskr. 2004/05:74</w:t>
      </w:r>
      <w:r>
        <w:t>, SFS</w:t>
      </w:r>
      <w:r w:rsidRPr="00C57F73">
        <w:t xml:space="preserve"> 2004:1139</w:t>
      </w:r>
      <w:bookmarkEnd w:id="11"/>
      <w:r>
        <w:t>). Anpassningarna inne</w:t>
      </w:r>
      <w:r>
        <w:softHyphen/>
        <w:t xml:space="preserve">bar </w:t>
      </w:r>
      <w:proofErr w:type="gramStart"/>
      <w:r>
        <w:t>bl.a.</w:t>
      </w:r>
      <w:proofErr w:type="gramEnd"/>
      <w:r>
        <w:t xml:space="preserve"> att även begränsat skattskyldiga under vissa förutsättningar kunde få skatte</w:t>
      </w:r>
      <w:r>
        <w:softHyphen/>
        <w:t>reduktion för avgiften till en utländsk arbetslöshetskassa.</w:t>
      </w:r>
    </w:p>
    <w:p w14:paraId="062857DC" w14:textId="77777777" w:rsidR="00532933" w:rsidRPr="00F61242" w:rsidRDefault="00CD1B09" w:rsidP="00532933">
      <w:pPr>
        <w:pStyle w:val="Brdtextmedindrag"/>
      </w:pPr>
      <w:bookmarkStart w:id="12" w:name="_Hlk81308790"/>
      <w:r>
        <w:lastRenderedPageBreak/>
        <w:t>Skattereduktionen avskaffades den 1 januari 2007 av finansieringsskäl (prop. 2006/07:1 Skattefrågor avsnitt 5.2.3</w:t>
      </w:r>
      <w:bookmarkEnd w:id="12"/>
      <w:r>
        <w:t>, bet. 2007/</w:t>
      </w:r>
      <w:proofErr w:type="gramStart"/>
      <w:r>
        <w:t>07:FiU</w:t>
      </w:r>
      <w:proofErr w:type="gramEnd"/>
      <w:r>
        <w:t>1, rskr. 2006/07:9, SFS 2006:1344).</w:t>
      </w:r>
    </w:p>
    <w:p w14:paraId="54BF383C" w14:textId="77777777" w:rsidR="00532933" w:rsidRDefault="00CD1B09" w:rsidP="00532933">
      <w:pPr>
        <w:pStyle w:val="Rubrik1"/>
      </w:pPr>
      <w:bookmarkStart w:id="13" w:name="_Toc95743425"/>
      <w:r>
        <w:t>Skattelättnad för avgift till arbetslöshetskassa</w:t>
      </w:r>
      <w:bookmarkEnd w:id="13"/>
    </w:p>
    <w:p w14:paraId="46DD412B" w14:textId="77777777" w:rsidR="00532933" w:rsidRDefault="00CD1B09" w:rsidP="00532933">
      <w:pPr>
        <w:pStyle w:val="Rubrik2"/>
        <w:spacing w:before="0"/>
      </w:pPr>
      <w:bookmarkStart w:id="14" w:name="_Ref94799492"/>
      <w:bookmarkStart w:id="15" w:name="_Toc95743426"/>
      <w:r>
        <w:t>En skattereduktion för avgift till arbetslöshetskassa ska införas</w:t>
      </w:r>
      <w:bookmarkEnd w:id="14"/>
      <w:bookmarkEnd w:id="15"/>
    </w:p>
    <w:p w14:paraId="3119F3A0" w14:textId="77777777" w:rsidR="00532933" w:rsidRDefault="00CD1B09" w:rsidP="00532933">
      <w:pPr>
        <w:pStyle w:val="Brdtextram"/>
      </w:pPr>
      <w:r>
        <w:rPr>
          <w:b/>
          <w:bCs/>
        </w:rPr>
        <w:t>Regeringens förslag: </w:t>
      </w:r>
      <w:r>
        <w:t>En skattereduktion för avgift till arbets</w:t>
      </w:r>
      <w:r>
        <w:softHyphen/>
        <w:t>löshets</w:t>
      </w:r>
      <w:r>
        <w:softHyphen/>
        <w:t>kassa ska införas.</w:t>
      </w:r>
    </w:p>
    <w:p w14:paraId="4BA41545" w14:textId="5BC966A9" w:rsidR="00532933" w:rsidRPr="00661D18" w:rsidRDefault="00CD1B09" w:rsidP="00532933">
      <w:pPr>
        <w:pStyle w:val="Brdtextmedindragram"/>
      </w:pPr>
      <w:r>
        <w:t>Underlaget för skattereduktionen ska bestå av den avgift som en medlem under beskattningsåret betalar till en svensk arbetslöshetskassa och skattereduktionens storlek ska uppgå till 25 procent av underlaget.</w:t>
      </w:r>
    </w:p>
    <w:p w14:paraId="70D0D13A" w14:textId="77777777" w:rsidR="00532933" w:rsidRPr="000C1D58" w:rsidRDefault="008015F9" w:rsidP="00532933">
      <w:pPr>
        <w:tabs>
          <w:tab w:val="left" w:pos="2268"/>
        </w:tabs>
        <w:overflowPunct w:val="0"/>
        <w:autoSpaceDE w:val="0"/>
        <w:autoSpaceDN w:val="0"/>
        <w:adjustRightInd w:val="0"/>
        <w:spacing w:after="0" w:line="240" w:lineRule="auto"/>
        <w:ind w:left="170"/>
        <w:jc w:val="both"/>
        <w:textAlignment w:val="baseline"/>
        <w:rPr>
          <w:rFonts w:ascii="Times New Roman" w:hAnsi="Times New Roman"/>
          <w:sz w:val="8"/>
          <w:szCs w:val="8"/>
        </w:rPr>
      </w:pPr>
    </w:p>
    <w:p w14:paraId="15F7A41F" w14:textId="1F437F43" w:rsidR="00532933" w:rsidRDefault="00CD1B09" w:rsidP="00532933">
      <w:pPr>
        <w:pStyle w:val="Brdtextmedindrag"/>
      </w:pPr>
      <w:r>
        <w:rPr>
          <w:b/>
          <w:bCs/>
        </w:rPr>
        <w:t xml:space="preserve">Promemorians förslag </w:t>
      </w:r>
      <w:r>
        <w:t xml:space="preserve">överensstämmer </w:t>
      </w:r>
      <w:r w:rsidR="002D64A3">
        <w:t xml:space="preserve">i sak </w:t>
      </w:r>
      <w:r>
        <w:t>med regeringens förslag.</w:t>
      </w:r>
    </w:p>
    <w:p w14:paraId="585FEB16" w14:textId="77777777" w:rsidR="00532933" w:rsidRDefault="00CD1B09" w:rsidP="00532933">
      <w:pPr>
        <w:pStyle w:val="Brdtextmedindrag"/>
      </w:pPr>
      <w:r>
        <w:rPr>
          <w:b/>
          <w:bCs/>
        </w:rPr>
        <w:t xml:space="preserve">Remissinstanserna: </w:t>
      </w:r>
      <w:r w:rsidRPr="007842B8">
        <w:t xml:space="preserve">En </w:t>
      </w:r>
      <w:r>
        <w:t>majoritet av remissinstanserna tillstyrker eller är positiva till förslaget om en skatte</w:t>
      </w:r>
      <w:r>
        <w:softHyphen/>
        <w:t>reduktion för avgift till arbets</w:t>
      </w:r>
      <w:r>
        <w:softHyphen/>
        <w:t>lös</w:t>
      </w:r>
      <w:r>
        <w:softHyphen/>
        <w:t>hets</w:t>
      </w:r>
      <w:r>
        <w:softHyphen/>
        <w:t xml:space="preserve">kassa. </w:t>
      </w:r>
      <w:bookmarkStart w:id="16" w:name="_Hlk88726380"/>
      <w:r>
        <w:t>Det gäller</w:t>
      </w:r>
      <w:r>
        <w:rPr>
          <w:i/>
          <w:iCs/>
        </w:rPr>
        <w:t xml:space="preserve"> Akademikerförbundet SSR</w:t>
      </w:r>
      <w:r>
        <w:t xml:space="preserve">, </w:t>
      </w:r>
      <w:r>
        <w:rPr>
          <w:i/>
          <w:iCs/>
        </w:rPr>
        <w:t>Arbets</w:t>
      </w:r>
      <w:r>
        <w:rPr>
          <w:i/>
          <w:iCs/>
        </w:rPr>
        <w:softHyphen/>
        <w:t>för</w:t>
      </w:r>
      <w:r>
        <w:rPr>
          <w:i/>
          <w:iCs/>
        </w:rPr>
        <w:softHyphen/>
        <w:t>med</w:t>
      </w:r>
      <w:r>
        <w:rPr>
          <w:i/>
          <w:iCs/>
        </w:rPr>
        <w:softHyphen/>
        <w:t>lingen, Ekonomi</w:t>
      </w:r>
      <w:r>
        <w:rPr>
          <w:i/>
          <w:iCs/>
        </w:rPr>
        <w:softHyphen/>
      </w:r>
      <w:r>
        <w:rPr>
          <w:i/>
          <w:iCs/>
        </w:rPr>
        <w:softHyphen/>
      </w:r>
      <w:r>
        <w:rPr>
          <w:i/>
          <w:iCs/>
        </w:rPr>
        <w:softHyphen/>
        <w:t>styrningsverket, Konjun</w:t>
      </w:r>
      <w:r>
        <w:rPr>
          <w:i/>
          <w:iCs/>
        </w:rPr>
        <w:softHyphen/>
        <w:t>k</w:t>
      </w:r>
      <w:r>
        <w:rPr>
          <w:i/>
          <w:iCs/>
        </w:rPr>
        <w:softHyphen/>
        <w:t>tur</w:t>
      </w:r>
      <w:r>
        <w:rPr>
          <w:i/>
          <w:iCs/>
        </w:rPr>
        <w:softHyphen/>
        <w:t>institutet</w:t>
      </w:r>
      <w:r>
        <w:t xml:space="preserve">, </w:t>
      </w:r>
      <w:r>
        <w:rPr>
          <w:i/>
          <w:iCs/>
        </w:rPr>
        <w:t xml:space="preserve">Landsorganisationen i Sverige (LO), </w:t>
      </w:r>
      <w:r w:rsidRPr="001831F6">
        <w:rPr>
          <w:i/>
          <w:iCs/>
        </w:rPr>
        <w:t>Sveriges akademikers centralorganisation</w:t>
      </w:r>
      <w:r>
        <w:rPr>
          <w:i/>
          <w:iCs/>
        </w:rPr>
        <w:t xml:space="preserve"> (Saco), Sveriges a-kassor </w:t>
      </w:r>
      <w:r>
        <w:t xml:space="preserve">och </w:t>
      </w:r>
      <w:r>
        <w:rPr>
          <w:i/>
          <w:iCs/>
        </w:rPr>
        <w:t>Tjänste</w:t>
      </w:r>
      <w:r>
        <w:rPr>
          <w:i/>
          <w:iCs/>
        </w:rPr>
        <w:softHyphen/>
        <w:t>männens centralorganisation (TCO)</w:t>
      </w:r>
      <w:r>
        <w:t xml:space="preserve">. </w:t>
      </w:r>
      <w:bookmarkEnd w:id="16"/>
      <w:r>
        <w:t xml:space="preserve">Bland andra </w:t>
      </w:r>
      <w:r w:rsidRPr="0018419B">
        <w:t>Akademiker</w:t>
      </w:r>
      <w:r>
        <w:softHyphen/>
      </w:r>
      <w:r>
        <w:softHyphen/>
      </w:r>
      <w:r w:rsidRPr="0018419B">
        <w:t>förbundet</w:t>
      </w:r>
      <w:r>
        <w:t xml:space="preserve"> SSR, Saco, Sveriges a-kassor och TCO fram</w:t>
      </w:r>
      <w:r>
        <w:softHyphen/>
        <w:t>häver de positiva effekterna av en hög anslut</w:t>
      </w:r>
      <w:r>
        <w:softHyphen/>
        <w:t>nings</w:t>
      </w:r>
      <w:r>
        <w:softHyphen/>
        <w:t>grad till arbets</w:t>
      </w:r>
      <w:r>
        <w:softHyphen/>
        <w:t>löshets</w:t>
      </w:r>
      <w:r>
        <w:softHyphen/>
      </w:r>
      <w:r>
        <w:softHyphen/>
        <w:t>kassorna.</w:t>
      </w:r>
      <w:r w:rsidRPr="0018419B">
        <w:t xml:space="preserve"> </w:t>
      </w:r>
      <w:bookmarkStart w:id="17" w:name="_Hlk88826554"/>
      <w:r>
        <w:t xml:space="preserve">Saco lyfter fram att medlemsantalen ökat under pandemin och att förslaget kan motverka ett utflöde av medlemmar när osäkerheten runt pandemin lagt sig. </w:t>
      </w:r>
      <w:bookmarkEnd w:id="17"/>
      <w:r>
        <w:t xml:space="preserve">Även </w:t>
      </w:r>
      <w:r w:rsidRPr="0058219A">
        <w:t>Ekonomi</w:t>
      </w:r>
      <w:r w:rsidRPr="0058219A">
        <w:softHyphen/>
        <w:t>styrnings</w:t>
      </w:r>
      <w:r w:rsidRPr="0058219A">
        <w:softHyphen/>
        <w:t>verket</w:t>
      </w:r>
      <w:r>
        <w:rPr>
          <w:i/>
          <w:iCs/>
        </w:rPr>
        <w:t xml:space="preserve"> </w:t>
      </w:r>
      <w:r>
        <w:t>instämmer i att det är viktigt med en hög anslutnings</w:t>
      </w:r>
      <w:r>
        <w:softHyphen/>
        <w:t>grad till arbets</w:t>
      </w:r>
      <w:r>
        <w:softHyphen/>
        <w:t>löshets</w:t>
      </w:r>
      <w:r>
        <w:softHyphen/>
        <w:t>försäkringen, men ställer sig frågande till om förslaget är ett effektivt styrmedel för detta och om för</w:t>
      </w:r>
      <w:r>
        <w:softHyphen/>
        <w:t>slaget därmed är ändamåls</w:t>
      </w:r>
      <w:r>
        <w:softHyphen/>
        <w:t>enligt. Verket saknar därtill en diskussion om för- och nack</w:t>
      </w:r>
      <w:r>
        <w:softHyphen/>
        <w:t>delar med förslaget jämfört med en sänkt finansierings</w:t>
      </w:r>
      <w:r>
        <w:softHyphen/>
        <w:t>avgift. Ekonomi</w:t>
      </w:r>
      <w:r>
        <w:softHyphen/>
        <w:t>styrningsverket lyfter dock fram, i likhet med Akademiker</w:t>
      </w:r>
      <w:r>
        <w:softHyphen/>
      </w:r>
      <w:r>
        <w:softHyphen/>
      </w:r>
      <w:r>
        <w:softHyphen/>
        <w:t>för</w:t>
      </w:r>
      <w:r>
        <w:softHyphen/>
        <w:t xml:space="preserve">bundet SSR, </w:t>
      </w:r>
      <w:bookmarkStart w:id="18" w:name="_Hlk88817147"/>
      <w:r>
        <w:t xml:space="preserve">att </w:t>
      </w:r>
      <w:r w:rsidRPr="00324373">
        <w:t>förslaget bidrar till en bättre symmetri i skatte</w:t>
      </w:r>
      <w:r>
        <w:softHyphen/>
      </w:r>
      <w:r>
        <w:softHyphen/>
      </w:r>
      <w:r w:rsidRPr="00324373">
        <w:t>systemet</w:t>
      </w:r>
      <w:r>
        <w:t xml:space="preserve">, </w:t>
      </w:r>
      <w:proofErr w:type="gramStart"/>
      <w:r>
        <w:t>bl.a.</w:t>
      </w:r>
      <w:proofErr w:type="gramEnd"/>
      <w:r>
        <w:t xml:space="preserve"> eftersom den arbetsmarknads</w:t>
      </w:r>
      <w:r>
        <w:softHyphen/>
        <w:t>avgift som arbets</w:t>
      </w:r>
      <w:r>
        <w:softHyphen/>
      </w:r>
      <w:r>
        <w:softHyphen/>
        <w:t>givarna betalar är avdrags</w:t>
      </w:r>
      <w:r>
        <w:softHyphen/>
        <w:t xml:space="preserve">gill. </w:t>
      </w:r>
      <w:bookmarkEnd w:id="18"/>
      <w:r>
        <w:t>Konjunktur</w:t>
      </w:r>
      <w:r>
        <w:softHyphen/>
        <w:t>institutet anser att förslaget till viss del kan ses som ett steg mot en obligatorisk arbetslöshetsförsäkring. LO konstaterar att det hade varit mer fördelaktigt för den som arbetar heltid under hela året med en motsvarande avdragsrätt i stället för en skatte</w:t>
      </w:r>
      <w:r>
        <w:softHyphen/>
        <w:t>reduktion och beklagar att den föreslagna storleken på skatte</w:t>
      </w:r>
      <w:r>
        <w:softHyphen/>
        <w:t>reduktionen inte utförligare motiverats.</w:t>
      </w:r>
    </w:p>
    <w:p w14:paraId="72CAA32D" w14:textId="77777777" w:rsidR="00532933" w:rsidRPr="007F16BD" w:rsidRDefault="00CD1B09" w:rsidP="00532933">
      <w:pPr>
        <w:pStyle w:val="Brdtextmedindrag"/>
        <w:rPr>
          <w:b/>
          <w:bCs/>
          <w:i/>
          <w:iCs/>
        </w:rPr>
      </w:pPr>
      <w:r>
        <w:rPr>
          <w:i/>
          <w:iCs/>
        </w:rPr>
        <w:t xml:space="preserve">Arbetsgivarverket </w:t>
      </w:r>
      <w:r>
        <w:t>tar inte ställning till förslaget men påpekar att det har både för- och nackdelar ur ett arbetsgivarperspektiv. Å ena sidan anser verket att det är viktigt att så många som möjligt är försäkrade och att för</w:t>
      </w:r>
      <w:r>
        <w:softHyphen/>
        <w:t>slaget ökar incitamenten till detta, å andra sidan framförs att försäkrings</w:t>
      </w:r>
      <w:r>
        <w:softHyphen/>
        <w:t xml:space="preserve">mässigheten i arbetslöshetsförsäkringen minskar eftersom den andel av kostnaderna för försäkringen som bärs av </w:t>
      </w:r>
      <w:proofErr w:type="spellStart"/>
      <w:r>
        <w:t>ersätt</w:t>
      </w:r>
      <w:r>
        <w:softHyphen/>
        <w:t>nings</w:t>
      </w:r>
      <w:r>
        <w:softHyphen/>
        <w:t>tagarna</w:t>
      </w:r>
      <w:proofErr w:type="spellEnd"/>
      <w:r>
        <w:t xml:space="preserve"> blir mindre. </w:t>
      </w:r>
      <w:r>
        <w:lastRenderedPageBreak/>
        <w:t xml:space="preserve">Även </w:t>
      </w:r>
      <w:r>
        <w:rPr>
          <w:i/>
          <w:iCs/>
        </w:rPr>
        <w:t xml:space="preserve">Näringslivets skattedelegation (NSD), </w:t>
      </w:r>
      <w:r>
        <w:t xml:space="preserve">till vars yttrande </w:t>
      </w:r>
      <w:r>
        <w:rPr>
          <w:i/>
          <w:iCs/>
        </w:rPr>
        <w:t xml:space="preserve">Svenskt </w:t>
      </w:r>
      <w:r w:rsidRPr="00586115">
        <w:rPr>
          <w:i/>
          <w:iCs/>
        </w:rPr>
        <w:t>Närings</w:t>
      </w:r>
      <w:r>
        <w:rPr>
          <w:i/>
          <w:iCs/>
        </w:rPr>
        <w:softHyphen/>
      </w:r>
      <w:r w:rsidRPr="00586115">
        <w:rPr>
          <w:i/>
          <w:iCs/>
        </w:rPr>
        <w:t>liv</w:t>
      </w:r>
      <w:r>
        <w:rPr>
          <w:i/>
          <w:iCs/>
        </w:rPr>
        <w:t xml:space="preserve"> </w:t>
      </w:r>
      <w:r>
        <w:t>ansluter sig, lyfter fram att förslaget har såväl fördelar som nackdelar. NSD för fram att förslaget</w:t>
      </w:r>
      <w:r w:rsidRPr="00586115">
        <w:t xml:space="preserve"> </w:t>
      </w:r>
      <w:r>
        <w:t xml:space="preserve">å ena sidan </w:t>
      </w:r>
      <w:r w:rsidRPr="00586115">
        <w:t>kan göra inkomst</w:t>
      </w:r>
      <w:r>
        <w:softHyphen/>
      </w:r>
      <w:r w:rsidRPr="00586115">
        <w:t>beskattningen svårare att överblicka för den enskilde</w:t>
      </w:r>
      <w:r>
        <w:t xml:space="preserve"> och minskar incitamenten för arbetslöshetskassorna att be</w:t>
      </w:r>
      <w:r>
        <w:softHyphen/>
        <w:t>driva verksamheten på ett kostnadseffektivt sätt samt att det hade varit önsk</w:t>
      </w:r>
      <w:r>
        <w:softHyphen/>
        <w:t>värt att prioritera andra skatte</w:t>
      </w:r>
      <w:r>
        <w:softHyphen/>
      </w:r>
      <w:r>
        <w:softHyphen/>
        <w:t>lättnader. Å andra sidan konstaterar NSD att det finns för</w:t>
      </w:r>
      <w:r>
        <w:softHyphen/>
        <w:t>delar med förslaget och framför att delegationen, trots vissa invänd</w:t>
      </w:r>
      <w:r>
        <w:softHyphen/>
        <w:t>ningar, inte ser tillräckliga skäl för att avstyrka förslaget. NSD menar dock att en annan konstruktion på skatte</w:t>
      </w:r>
      <w:r>
        <w:softHyphen/>
        <w:t xml:space="preserve">lättnaden bör övervägas och framför att en motsvarande avdragsrätt hade varit befogad. </w:t>
      </w:r>
      <w:bookmarkStart w:id="19" w:name="_Hlk88726490"/>
      <w:r w:rsidRPr="00586115">
        <w:rPr>
          <w:i/>
          <w:iCs/>
        </w:rPr>
        <w:t>Skatte</w:t>
      </w:r>
      <w:r>
        <w:rPr>
          <w:i/>
          <w:iCs/>
        </w:rPr>
        <w:softHyphen/>
      </w:r>
      <w:r w:rsidRPr="00586115">
        <w:rPr>
          <w:i/>
          <w:iCs/>
        </w:rPr>
        <w:t>verket</w:t>
      </w:r>
      <w:r>
        <w:t xml:space="preserve">, </w:t>
      </w:r>
      <w:r>
        <w:rPr>
          <w:i/>
          <w:iCs/>
        </w:rPr>
        <w:t>Inspektionen för arbets</w:t>
      </w:r>
      <w:r>
        <w:rPr>
          <w:i/>
          <w:iCs/>
        </w:rPr>
        <w:softHyphen/>
        <w:t>lös</w:t>
      </w:r>
      <w:r>
        <w:rPr>
          <w:i/>
          <w:iCs/>
        </w:rPr>
        <w:softHyphen/>
        <w:t>hets</w:t>
      </w:r>
      <w:r>
        <w:rPr>
          <w:i/>
          <w:iCs/>
        </w:rPr>
        <w:softHyphen/>
        <w:t xml:space="preserve">försäkringen </w:t>
      </w:r>
      <w:r>
        <w:t xml:space="preserve">och </w:t>
      </w:r>
      <w:r>
        <w:rPr>
          <w:i/>
          <w:iCs/>
        </w:rPr>
        <w:t>Integritets</w:t>
      </w:r>
      <w:r>
        <w:rPr>
          <w:i/>
          <w:iCs/>
        </w:rPr>
        <w:softHyphen/>
        <w:t>skydds</w:t>
      </w:r>
      <w:r>
        <w:rPr>
          <w:i/>
          <w:iCs/>
        </w:rPr>
        <w:softHyphen/>
        <w:t xml:space="preserve">myndigheten </w:t>
      </w:r>
      <w:r>
        <w:t>har inga invändningar mot att förslaget genom</w:t>
      </w:r>
      <w:r>
        <w:softHyphen/>
        <w:t>förs.</w:t>
      </w:r>
      <w:bookmarkEnd w:id="19"/>
    </w:p>
    <w:p w14:paraId="62E2DCAC" w14:textId="77777777" w:rsidR="00532933" w:rsidRDefault="00CD1B09" w:rsidP="00532933">
      <w:pPr>
        <w:pStyle w:val="Rubrik4utannumrering"/>
      </w:pPr>
      <w:r>
        <w:t>Skälen för regeringens förslag</w:t>
      </w:r>
    </w:p>
    <w:p w14:paraId="34389EE8" w14:textId="77777777" w:rsidR="00532933" w:rsidRPr="006E3128" w:rsidRDefault="00CD1B09" w:rsidP="00532933">
      <w:pPr>
        <w:pStyle w:val="Rubrik5utannumrering"/>
        <w:spacing w:before="0"/>
      </w:pPr>
      <w:r>
        <w:t>Betydelsen av att vara medlem i en arbetslöshetskassa för arbetslöshetsförsäkringen</w:t>
      </w:r>
    </w:p>
    <w:p w14:paraId="7B34FDC0" w14:textId="77777777" w:rsidR="00532933" w:rsidRDefault="00CD1B09" w:rsidP="00532933">
      <w:pPr>
        <w:pStyle w:val="Brdtext"/>
      </w:pPr>
      <w:r w:rsidRPr="006E3128">
        <w:t>Lagen (1997:238) om arbets</w:t>
      </w:r>
      <w:r w:rsidRPr="006E3128">
        <w:softHyphen/>
        <w:t>lös</w:t>
      </w:r>
      <w:r w:rsidRPr="006E3128">
        <w:softHyphen/>
        <w:t>hets</w:t>
      </w:r>
      <w:r w:rsidRPr="006E3128">
        <w:softHyphen/>
      </w:r>
      <w:r w:rsidRPr="006E3128">
        <w:softHyphen/>
        <w:t>försäkring, förkortad ALF,</w:t>
      </w:r>
      <w:r>
        <w:t xml:space="preserve"> innehåller de regler och krav som ställs för rätt till arbetslöshetsersättning. </w:t>
      </w:r>
      <w:r w:rsidRPr="008833F9">
        <w:t>Arbets</w:t>
      </w:r>
      <w:r>
        <w:softHyphen/>
      </w:r>
      <w:r w:rsidRPr="008833F9">
        <w:t>löshetsförsäkringen handhas</w:t>
      </w:r>
      <w:r>
        <w:t xml:space="preserve"> i sin tur</w:t>
      </w:r>
      <w:r w:rsidRPr="008833F9">
        <w:t xml:space="preserve"> av arbetslöshetskassor</w:t>
      </w:r>
      <w:r>
        <w:t xml:space="preserve"> (5 § ALF)</w:t>
      </w:r>
      <w:r w:rsidRPr="008833F9">
        <w:t>. Bestämmelser</w:t>
      </w:r>
      <w:r>
        <w:t>na</w:t>
      </w:r>
      <w:r w:rsidRPr="008833F9">
        <w:t xml:space="preserve"> om arbetslöshetskassor finns i lagen (1997:239) om arbets</w:t>
      </w:r>
      <w:r>
        <w:softHyphen/>
      </w:r>
      <w:r w:rsidRPr="008833F9">
        <w:t>löshets</w:t>
      </w:r>
      <w:r>
        <w:softHyphen/>
      </w:r>
      <w:r w:rsidRPr="008833F9">
        <w:t>kassor</w:t>
      </w:r>
      <w:r>
        <w:t>, förkortad LAK</w:t>
      </w:r>
      <w:r w:rsidRPr="008833F9">
        <w:t>.</w:t>
      </w:r>
      <w:r>
        <w:t xml:space="preserve"> I LAK finns </w:t>
      </w:r>
      <w:proofErr w:type="gramStart"/>
      <w:r>
        <w:t>bl.a.</w:t>
      </w:r>
      <w:proofErr w:type="gramEnd"/>
      <w:r>
        <w:t xml:space="preserve"> bestämmelser om rätten till medlemskap i en kassa (34–36 §§).</w:t>
      </w:r>
    </w:p>
    <w:p w14:paraId="3AF795ED" w14:textId="77777777" w:rsidR="00532933" w:rsidRDefault="00CD1B09" w:rsidP="00532933">
      <w:pPr>
        <w:pStyle w:val="Brdtextmedindrag"/>
      </w:pPr>
      <w:r>
        <w:t>A</w:t>
      </w:r>
      <w:r w:rsidRPr="008833F9">
        <w:t>rbetslöshets</w:t>
      </w:r>
      <w:r>
        <w:softHyphen/>
      </w:r>
      <w:r w:rsidRPr="008833F9">
        <w:t>försäkringen består av en grundförsäkring och en inkomst</w:t>
      </w:r>
      <w:r>
        <w:softHyphen/>
      </w:r>
      <w:r w:rsidRPr="008833F9">
        <w:t>bort</w:t>
      </w:r>
      <w:r>
        <w:softHyphen/>
      </w:r>
      <w:r w:rsidRPr="008833F9">
        <w:t>falls</w:t>
      </w:r>
      <w:r>
        <w:softHyphen/>
      </w:r>
      <w:r w:rsidRPr="008833F9">
        <w:t>försäkring</w:t>
      </w:r>
      <w:r>
        <w:t xml:space="preserve"> (4 § ALF). Ett av kraven för ersättning enligt inkomst</w:t>
      </w:r>
      <w:r>
        <w:softHyphen/>
        <w:t>bortfalls</w:t>
      </w:r>
      <w:r>
        <w:softHyphen/>
        <w:t>för</w:t>
      </w:r>
      <w:r>
        <w:softHyphen/>
        <w:t>säkringen är</w:t>
      </w:r>
      <w:r w:rsidRPr="008833F9">
        <w:t xml:space="preserve"> medlem</w:t>
      </w:r>
      <w:r>
        <w:t>skap</w:t>
      </w:r>
      <w:r w:rsidRPr="008833F9">
        <w:t xml:space="preserve"> i en arbetslöshetskassa under minst tolv sammanhängande månader, under förutsättning att medlemmen efter det senaste inträdet i kassan uppfyllt arbets</w:t>
      </w:r>
      <w:r>
        <w:softHyphen/>
      </w:r>
      <w:r w:rsidRPr="008833F9">
        <w:t>villkor</w:t>
      </w:r>
      <w:r>
        <w:t>et</w:t>
      </w:r>
      <w:r w:rsidRPr="008833F9">
        <w:t xml:space="preserve"> </w:t>
      </w:r>
      <w:r>
        <w:t>i 12–14 §§ ALF</w:t>
      </w:r>
      <w:r w:rsidRPr="008833F9">
        <w:t>.</w:t>
      </w:r>
      <w:r>
        <w:t xml:space="preserve"> Det framgår av det s.k. medlems</w:t>
      </w:r>
      <w:r>
        <w:softHyphen/>
        <w:t>villkoret i 7 § ALF.</w:t>
      </w:r>
      <w:r w:rsidRPr="00E538D0">
        <w:t xml:space="preserve"> </w:t>
      </w:r>
      <w:r w:rsidRPr="006E3128">
        <w:t>Ett medlemskap i en arbets</w:t>
      </w:r>
      <w:r>
        <w:softHyphen/>
      </w:r>
      <w:r w:rsidRPr="006E3128">
        <w:t>löshetskassa är</w:t>
      </w:r>
      <w:r>
        <w:t xml:space="preserve"> således</w:t>
      </w:r>
      <w:r w:rsidRPr="006E3128">
        <w:t xml:space="preserve"> av avgörande betydelse för vilken ersättning som kan lämnas vid arbetslöshet eftersom medlem</w:t>
      </w:r>
      <w:r>
        <w:softHyphen/>
      </w:r>
      <w:r w:rsidRPr="006E3128">
        <w:t>skapet avgör om inkomst</w:t>
      </w:r>
      <w:r>
        <w:softHyphen/>
      </w:r>
      <w:r w:rsidRPr="006E3128">
        <w:t>relaterad ersättning kan lämnas.</w:t>
      </w:r>
      <w:r>
        <w:t xml:space="preserve"> </w:t>
      </w:r>
    </w:p>
    <w:p w14:paraId="473F8395" w14:textId="77777777" w:rsidR="00532933" w:rsidRDefault="00CD1B09" w:rsidP="00532933">
      <w:pPr>
        <w:pStyle w:val="Brdtextmedindrag"/>
      </w:pPr>
      <w:r>
        <w:t>Mot bakgrund av vikten av ett medlemskap i en arbetslöshetskassa genom</w:t>
      </w:r>
      <w:r>
        <w:softHyphen/>
      </w:r>
      <w:r>
        <w:softHyphen/>
        <w:t xml:space="preserve">fördes med anledning av </w:t>
      </w:r>
      <w:r w:rsidRPr="00ED3049">
        <w:t>covid-19</w:t>
      </w:r>
      <w:r>
        <w:t>-pandemin en tillfällig förändring av medlemsvillkoret i syfte att fler skulle kunna få rätt till inkomst</w:t>
      </w:r>
      <w:r>
        <w:softHyphen/>
        <w:t>relaterad ersättning. U</w:t>
      </w:r>
      <w:r w:rsidRPr="00ED3049">
        <w:t>nder perioden mars–december 2020 till</w:t>
      </w:r>
      <w:r>
        <w:softHyphen/>
      </w:r>
      <w:r w:rsidRPr="00ED3049">
        <w:t>godo</w:t>
      </w:r>
      <w:r>
        <w:softHyphen/>
      </w:r>
      <w:r w:rsidRPr="00ED3049">
        <w:t xml:space="preserve">räknades en sökande för varje </w:t>
      </w:r>
      <w:r>
        <w:t xml:space="preserve">faktisk </w:t>
      </w:r>
      <w:r w:rsidRPr="00ED3049">
        <w:t>medlemsmånad ytterligare tre månader</w:t>
      </w:r>
      <w:r>
        <w:t>s medlems</w:t>
      </w:r>
      <w:r>
        <w:softHyphen/>
        <w:t>tid</w:t>
      </w:r>
      <w:r w:rsidRPr="00ED3049">
        <w:t xml:space="preserve"> (prop. 2019/20:146, bet. 2019/</w:t>
      </w:r>
      <w:proofErr w:type="gramStart"/>
      <w:r w:rsidRPr="00ED3049">
        <w:t>20:FiU</w:t>
      </w:r>
      <w:proofErr w:type="gramEnd"/>
      <w:r w:rsidRPr="00ED3049">
        <w:t xml:space="preserve">56, rskr. 2019/20:212, SFS 2020:217 och SFS 2020:218). På så sätt </w:t>
      </w:r>
      <w:r>
        <w:t>kunde</w:t>
      </w:r>
      <w:r w:rsidRPr="00ED3049">
        <w:t xml:space="preserve"> medlems</w:t>
      </w:r>
      <w:r>
        <w:softHyphen/>
      </w:r>
      <w:r w:rsidRPr="00ED3049">
        <w:t>villkoret under denna period uppfyll</w:t>
      </w:r>
      <w:r>
        <w:t xml:space="preserve">as </w:t>
      </w:r>
      <w:r w:rsidRPr="00ED3049">
        <w:t>redan efter tre månaders medlem</w:t>
      </w:r>
      <w:r>
        <w:softHyphen/>
      </w:r>
      <w:r w:rsidRPr="00ED3049">
        <w:t>skap i en arbetslöshetskassa (</w:t>
      </w:r>
      <w:r>
        <w:t xml:space="preserve">samma </w:t>
      </w:r>
      <w:r w:rsidRPr="00ED3049">
        <w:t>prop.</w:t>
      </w:r>
      <w:r w:rsidRPr="00295062">
        <w:t xml:space="preserve"> </w:t>
      </w:r>
      <w:r w:rsidRPr="00ED3049">
        <w:t xml:space="preserve">s. 18 och 19). Även andra </w:t>
      </w:r>
      <w:r>
        <w:t>till</w:t>
      </w:r>
      <w:r>
        <w:softHyphen/>
        <w:t xml:space="preserve">fälliga </w:t>
      </w:r>
      <w:r w:rsidRPr="00ED3049">
        <w:t>särskilda åtgärder</w:t>
      </w:r>
      <w:r>
        <w:t xml:space="preserve"> i arbetslöshetsförsäkringen</w:t>
      </w:r>
      <w:r w:rsidRPr="00ED3049">
        <w:t xml:space="preserve"> genom</w:t>
      </w:r>
      <w:r>
        <w:softHyphen/>
      </w:r>
      <w:r w:rsidRPr="00ED3049">
        <w:t>för</w:t>
      </w:r>
      <w:r>
        <w:t>de</w:t>
      </w:r>
      <w:r w:rsidRPr="00ED3049">
        <w:t xml:space="preserve">s </w:t>
      </w:r>
      <w:r>
        <w:t>med</w:t>
      </w:r>
      <w:r w:rsidRPr="00ED3049">
        <w:t xml:space="preserve"> anledning av pandemin, </w:t>
      </w:r>
      <w:proofErr w:type="gramStart"/>
      <w:r w:rsidRPr="00ED3049">
        <w:t>bl.a.</w:t>
      </w:r>
      <w:proofErr w:type="gramEnd"/>
      <w:r w:rsidRPr="00ED3049">
        <w:t xml:space="preserve"> en lättnad i arbetsvillkoret</w:t>
      </w:r>
      <w:r>
        <w:t xml:space="preserve"> (samma prop. s. 19–24)</w:t>
      </w:r>
      <w:r w:rsidRPr="00ED3049">
        <w:t>.</w:t>
      </w:r>
    </w:p>
    <w:p w14:paraId="6AA7C6D7" w14:textId="77777777" w:rsidR="00532933" w:rsidRDefault="00CD1B09" w:rsidP="00532933">
      <w:pPr>
        <w:pStyle w:val="Rubrik5utannumrering"/>
      </w:pPr>
      <w:r>
        <w:t>En skattereduktion för avgiften till en arbetslöshetskassa ska införas</w:t>
      </w:r>
    </w:p>
    <w:p w14:paraId="41840C88" w14:textId="77777777" w:rsidR="00532933" w:rsidRDefault="00CD1B09" w:rsidP="00532933">
      <w:pPr>
        <w:pStyle w:val="Brdtext"/>
      </w:pPr>
      <w:r w:rsidRPr="006E3128">
        <w:t xml:space="preserve">Det ligger i samhällets intresse att </w:t>
      </w:r>
      <w:r>
        <w:t xml:space="preserve">underlätta och </w:t>
      </w:r>
      <w:r w:rsidRPr="006E3128">
        <w:t xml:space="preserve">uppmuntra </w:t>
      </w:r>
      <w:r>
        <w:t>till att fler ansluter sig till arbetslöshetsförsäkringen eftersom det är viktigt att enskilda omfattas av ett försäkringsskydd vid arbetslöshet som i sin tur upprätt</w:t>
      </w:r>
      <w:r>
        <w:softHyphen/>
        <w:t>håller konsumtions</w:t>
      </w:r>
      <w:r>
        <w:softHyphen/>
        <w:t>förmågan och köpkraften. En hög anslutnings</w:t>
      </w:r>
      <w:r>
        <w:softHyphen/>
      </w:r>
      <w:r>
        <w:lastRenderedPageBreak/>
        <w:t>grad bidrar, förutom till ekonomisk stabilitet under lågkonjunkturer, även till att upprätthålla legitimiteten och försäkrings</w:t>
      </w:r>
      <w:r>
        <w:softHyphen/>
        <w:t>mässigheten i arbets</w:t>
      </w:r>
      <w:r>
        <w:softHyphen/>
        <w:t>löshets</w:t>
      </w:r>
      <w:r>
        <w:softHyphen/>
        <w:t xml:space="preserve">försäkringen. </w:t>
      </w:r>
    </w:p>
    <w:p w14:paraId="01E1A2DD" w14:textId="77777777" w:rsidR="00532933" w:rsidRDefault="00CD1B09" w:rsidP="00532933">
      <w:pPr>
        <w:pStyle w:val="Brdtextmedindrag"/>
      </w:pPr>
      <w:r w:rsidRPr="007C191A">
        <w:t xml:space="preserve">Flera remissinstanser </w:t>
      </w:r>
      <w:r>
        <w:t>delar</w:t>
      </w:r>
      <w:r w:rsidRPr="007C191A">
        <w:t xml:space="preserve"> bedömning</w:t>
      </w:r>
      <w:r>
        <w:t>en</w:t>
      </w:r>
      <w:r w:rsidRPr="007C191A">
        <w:t xml:space="preserve"> om vikten av en hög anslut</w:t>
      </w:r>
      <w:r>
        <w:softHyphen/>
      </w:r>
      <w:r w:rsidRPr="007C191A">
        <w:t>nings</w:t>
      </w:r>
      <w:r>
        <w:softHyphen/>
      </w:r>
      <w:r w:rsidRPr="007C191A">
        <w:t>grad till arbetslöshetskassorna.</w:t>
      </w:r>
      <w:r>
        <w:t xml:space="preserve"> </w:t>
      </w:r>
      <w:r w:rsidRPr="007C191A">
        <w:t xml:space="preserve">Det gäller </w:t>
      </w:r>
      <w:proofErr w:type="gramStart"/>
      <w:r w:rsidRPr="007C191A">
        <w:t>t.ex.</w:t>
      </w:r>
      <w:proofErr w:type="gramEnd"/>
      <w:r w:rsidRPr="007C191A">
        <w:t xml:space="preserve"> </w:t>
      </w:r>
      <w:r w:rsidRPr="00343E7E">
        <w:rPr>
          <w:i/>
          <w:iCs/>
        </w:rPr>
        <w:t>Arbets</w:t>
      </w:r>
      <w:r>
        <w:rPr>
          <w:i/>
          <w:iCs/>
        </w:rPr>
        <w:softHyphen/>
      </w:r>
      <w:r w:rsidRPr="00343E7E">
        <w:rPr>
          <w:i/>
          <w:iCs/>
        </w:rPr>
        <w:t>för</w:t>
      </w:r>
      <w:r>
        <w:rPr>
          <w:i/>
          <w:iCs/>
        </w:rPr>
        <w:softHyphen/>
      </w:r>
      <w:r w:rsidRPr="00343E7E">
        <w:rPr>
          <w:i/>
          <w:iCs/>
        </w:rPr>
        <w:t>medlingen</w:t>
      </w:r>
      <w:r w:rsidRPr="007C191A">
        <w:t xml:space="preserve">, </w:t>
      </w:r>
      <w:r w:rsidRPr="00343E7E">
        <w:rPr>
          <w:i/>
          <w:iCs/>
        </w:rPr>
        <w:t>Arbetsgivarverket</w:t>
      </w:r>
      <w:r w:rsidRPr="007C191A">
        <w:t xml:space="preserve">, </w:t>
      </w:r>
      <w:r w:rsidRPr="00343E7E">
        <w:rPr>
          <w:i/>
          <w:iCs/>
        </w:rPr>
        <w:t>Akademikerförbundet SSR</w:t>
      </w:r>
      <w:r w:rsidRPr="007C191A">
        <w:t>,</w:t>
      </w:r>
      <w:r>
        <w:t xml:space="preserve"> </w:t>
      </w:r>
      <w:r>
        <w:rPr>
          <w:i/>
          <w:iCs/>
        </w:rPr>
        <w:t>Ekonomi</w:t>
      </w:r>
      <w:r>
        <w:rPr>
          <w:i/>
          <w:iCs/>
        </w:rPr>
        <w:softHyphen/>
        <w:t>styrnings</w:t>
      </w:r>
      <w:r>
        <w:rPr>
          <w:i/>
          <w:iCs/>
        </w:rPr>
        <w:softHyphen/>
        <w:t>verket,</w:t>
      </w:r>
      <w:r w:rsidRPr="007C191A">
        <w:t xml:space="preserve"> </w:t>
      </w:r>
      <w:r w:rsidRPr="00343E7E">
        <w:rPr>
          <w:i/>
          <w:iCs/>
        </w:rPr>
        <w:t>Konjunk</w:t>
      </w:r>
      <w:r>
        <w:rPr>
          <w:i/>
          <w:iCs/>
        </w:rPr>
        <w:softHyphen/>
      </w:r>
      <w:r w:rsidRPr="00343E7E">
        <w:rPr>
          <w:i/>
          <w:iCs/>
        </w:rPr>
        <w:t>tur</w:t>
      </w:r>
      <w:r>
        <w:rPr>
          <w:i/>
          <w:iCs/>
        </w:rPr>
        <w:softHyphen/>
      </w:r>
      <w:r w:rsidRPr="00343E7E">
        <w:rPr>
          <w:i/>
          <w:iCs/>
        </w:rPr>
        <w:t>institutet</w:t>
      </w:r>
      <w:r w:rsidRPr="007C191A">
        <w:t xml:space="preserve">, </w:t>
      </w:r>
      <w:r>
        <w:rPr>
          <w:i/>
          <w:iCs/>
        </w:rPr>
        <w:t>Sveriges akademikers central</w:t>
      </w:r>
      <w:r>
        <w:rPr>
          <w:i/>
          <w:iCs/>
        </w:rPr>
        <w:softHyphen/>
      </w:r>
      <w:r>
        <w:rPr>
          <w:i/>
          <w:iCs/>
        </w:rPr>
        <w:softHyphen/>
        <w:t>organisation (Saco)</w:t>
      </w:r>
      <w:r w:rsidRPr="007C191A">
        <w:t xml:space="preserve"> och </w:t>
      </w:r>
      <w:r w:rsidRPr="00343E7E">
        <w:rPr>
          <w:i/>
          <w:iCs/>
        </w:rPr>
        <w:t>Sveriges a-kassor</w:t>
      </w:r>
      <w:r w:rsidRPr="007C191A">
        <w:t>.</w:t>
      </w:r>
      <w:r>
        <w:t xml:space="preserve"> Arbets</w:t>
      </w:r>
      <w:r>
        <w:softHyphen/>
        <w:t>givar</w:t>
      </w:r>
      <w:r>
        <w:softHyphen/>
        <w:t xml:space="preserve">verket tillägger </w:t>
      </w:r>
      <w:proofErr w:type="gramStart"/>
      <w:r>
        <w:t>bl.a.</w:t>
      </w:r>
      <w:proofErr w:type="gramEnd"/>
      <w:r>
        <w:t xml:space="preserve"> att försäkringen ger bättre möjligheter för den försäkrade att matcha sin kompetens med lediga jobb, vilket i sin tur ökar produktiviteten och förbättrar kompetens</w:t>
      </w:r>
      <w:r>
        <w:softHyphen/>
        <w:t>försörjningen.</w:t>
      </w:r>
    </w:p>
    <w:p w14:paraId="4831A983" w14:textId="77777777" w:rsidR="00532933" w:rsidRDefault="00CD1B09" w:rsidP="00532933">
      <w:pPr>
        <w:pStyle w:val="Brdtextmedindrag"/>
      </w:pPr>
      <w:r>
        <w:t xml:space="preserve">En skattelättnad </w:t>
      </w:r>
      <w:r w:rsidRPr="00E538D0">
        <w:t xml:space="preserve">för avgiften till en arbetslöshetskassa </w:t>
      </w:r>
      <w:r>
        <w:t>kan utgöra en upp</w:t>
      </w:r>
      <w:r>
        <w:softHyphen/>
        <w:t>muntran till medlems</w:t>
      </w:r>
      <w:r>
        <w:softHyphen/>
        <w:t>anslutning och därmed även ett incitament till att skaffa ett försäkringsskydd mot de ekonomiska följderna av arbets</w:t>
      </w:r>
      <w:r>
        <w:softHyphen/>
        <w:t>löshet. En majoritet av remissinstanserna tillstyrker även införandet av en sådan skatte</w:t>
      </w:r>
      <w:r>
        <w:softHyphen/>
        <w:t xml:space="preserve">lättnad. Det är visserligen ett fåtal remissinstanser som lyfter fram vissa nackdelar med förslaget, </w:t>
      </w:r>
      <w:proofErr w:type="gramStart"/>
      <w:r>
        <w:t>t.ex.</w:t>
      </w:r>
      <w:proofErr w:type="gramEnd"/>
      <w:r>
        <w:t xml:space="preserve"> </w:t>
      </w:r>
      <w:r>
        <w:rPr>
          <w:i/>
          <w:iCs/>
        </w:rPr>
        <w:t>Närings</w:t>
      </w:r>
      <w:r>
        <w:rPr>
          <w:i/>
          <w:iCs/>
        </w:rPr>
        <w:softHyphen/>
        <w:t>livets skatte</w:t>
      </w:r>
      <w:r>
        <w:rPr>
          <w:i/>
          <w:iCs/>
        </w:rPr>
        <w:softHyphen/>
        <w:t xml:space="preserve">delegation (NSD) </w:t>
      </w:r>
      <w:r>
        <w:t>som bl.a. framför att skattelättnaden kan bidra till att göra inkomst</w:t>
      </w:r>
      <w:r>
        <w:softHyphen/>
        <w:t>beskattningen svårare att överblicka. Även de remissinstanser som framför kritik av sådant slag framhåller dock samtidigt fördelar med förslaget.</w:t>
      </w:r>
    </w:p>
    <w:p w14:paraId="3440ED65" w14:textId="77777777" w:rsidR="00532933" w:rsidRDefault="00CD1B09" w:rsidP="00532933">
      <w:pPr>
        <w:pStyle w:val="Brdtextmedindrag"/>
      </w:pPr>
      <w:r>
        <w:t>Ekonomistyrningsverket ifrågasätter visserligen om en skatte</w:t>
      </w:r>
      <w:r>
        <w:softHyphen/>
      </w:r>
      <w:r>
        <w:softHyphen/>
        <w:t>lättnad är ett effektivt styrmedel för att medlemsanslutningen ska öka, men framför samtidigt att en sådan skatte</w:t>
      </w:r>
      <w:r>
        <w:softHyphen/>
        <w:t>lättnad bidrar till en bättre symmetri i skatte</w:t>
      </w:r>
      <w:r>
        <w:softHyphen/>
        <w:t>systemet för arbetslöshetsförsäkringens finansiering. Även andra remiss</w:t>
      </w:r>
      <w:r>
        <w:softHyphen/>
        <w:t xml:space="preserve">instanser, </w:t>
      </w:r>
      <w:proofErr w:type="gramStart"/>
      <w:r>
        <w:t>t.ex.</w:t>
      </w:r>
      <w:proofErr w:type="gramEnd"/>
      <w:r>
        <w:t xml:space="preserve"> </w:t>
      </w:r>
      <w:r w:rsidRPr="004B1729">
        <w:t>Akademikerförbundet SSR</w:t>
      </w:r>
      <w:r>
        <w:t>, NSD</w:t>
      </w:r>
      <w:r>
        <w:rPr>
          <w:i/>
          <w:iCs/>
        </w:rPr>
        <w:t xml:space="preserve"> </w:t>
      </w:r>
      <w:r>
        <w:t>och Saco</w:t>
      </w:r>
      <w:r>
        <w:rPr>
          <w:i/>
          <w:iCs/>
        </w:rPr>
        <w:t xml:space="preserve">, </w:t>
      </w:r>
      <w:r>
        <w:t>argumenterar för skattelättnaden utifrån skatte- eller socialförsäkrings</w:t>
      </w:r>
      <w:r>
        <w:softHyphen/>
        <w:t>systemens utform</w:t>
      </w:r>
      <w:r>
        <w:softHyphen/>
        <w:t>ning i övrigt. Regeringen in</w:t>
      </w:r>
      <w:r>
        <w:softHyphen/>
        <w:t>stämmer i vad som framförs om att en skatte</w:t>
      </w:r>
      <w:r>
        <w:softHyphen/>
        <w:t>lättnad för avgiften till en arbetslöshetskassa kan</w:t>
      </w:r>
      <w:r w:rsidRPr="009E7B0A">
        <w:t xml:space="preserve"> </w:t>
      </w:r>
      <w:r>
        <w:t>bidra till en bättre symmetri i skatte</w:t>
      </w:r>
      <w:r>
        <w:softHyphen/>
        <w:t>systemet, efter</w:t>
      </w:r>
      <w:r>
        <w:softHyphen/>
        <w:t>som finansieringen i övrigt av arbets</w:t>
      </w:r>
      <w:r>
        <w:softHyphen/>
        <w:t>löshets</w:t>
      </w:r>
      <w:r>
        <w:softHyphen/>
      </w:r>
      <w:r>
        <w:softHyphen/>
        <w:t>försäkringen genom arbets</w:t>
      </w:r>
      <w:r>
        <w:softHyphen/>
      </w:r>
      <w:r>
        <w:softHyphen/>
        <w:t>marknads</w:t>
      </w:r>
      <w:r>
        <w:softHyphen/>
        <w:t>avgiften är avdrags</w:t>
      </w:r>
      <w:r>
        <w:softHyphen/>
        <w:t>gill. Som Saco framför kan skatte</w:t>
      </w:r>
      <w:r>
        <w:softHyphen/>
        <w:t>lättnaden även minska risken för att de som blivit nya medlemmar under pandemin lämnar arbetslöshets</w:t>
      </w:r>
      <w:r>
        <w:softHyphen/>
        <w:t xml:space="preserve">försäkringen när osäkerheten lagt sig. Det föreslås därför att det ska införas en skattelättnad för avgift till en arbetslöshetskassa. </w:t>
      </w:r>
      <w:bookmarkStart w:id="20" w:name="_Hlk88817360"/>
    </w:p>
    <w:p w14:paraId="39E00E43" w14:textId="357F33FE" w:rsidR="00532933" w:rsidRDefault="00CD1B09" w:rsidP="00532933">
      <w:pPr>
        <w:pStyle w:val="Brdtextmedindrag"/>
      </w:pPr>
      <w:r>
        <w:t xml:space="preserve">Regeringen anser vidare, till skillnad </w:t>
      </w:r>
      <w:r w:rsidR="00D839E1">
        <w:t>från</w:t>
      </w:r>
      <w:r>
        <w:t xml:space="preserve"> </w:t>
      </w:r>
      <w:r>
        <w:rPr>
          <w:i/>
          <w:iCs/>
        </w:rPr>
        <w:t xml:space="preserve">Landsorganisationen i Sverige (LO) </w:t>
      </w:r>
      <w:r>
        <w:t>och NSD, att det är lämpligt att skattelättnaden utformas som en skatte</w:t>
      </w:r>
      <w:r>
        <w:softHyphen/>
        <w:t>reduktion. En skattereduktion för avgiften till en arbetslöshetskassa är nämligen att föredra jämfört med en motsvarande avdragsrätt. Ett skäl till det är att en skattereduktion är mer skattemässigt neutral för olika inkomstlägen.</w:t>
      </w:r>
      <w:r w:rsidRPr="004F4FA7">
        <w:t xml:space="preserve"> </w:t>
      </w:r>
      <w:r>
        <w:t>En motsvarande avdragsrätt hade visser</w:t>
      </w:r>
      <w:r>
        <w:softHyphen/>
        <w:t>ligen kunnat vara mer ekonomiskt för</w:t>
      </w:r>
      <w:r>
        <w:softHyphen/>
        <w:t>del</w:t>
      </w:r>
      <w:r>
        <w:softHyphen/>
        <w:t>aktig för en stor andel av de försäkrade, men genom att utforma</w:t>
      </w:r>
      <w:r w:rsidRPr="004F4FA7">
        <w:t xml:space="preserve"> skatte</w:t>
      </w:r>
      <w:r>
        <w:softHyphen/>
        <w:t>lättnaden som en skattereduktion</w:t>
      </w:r>
      <w:r w:rsidRPr="004F4FA7">
        <w:t xml:space="preserve"> </w:t>
      </w:r>
      <w:r>
        <w:t>blir</w:t>
      </w:r>
      <w:r w:rsidRPr="004F4FA7">
        <w:t xml:space="preserve"> det</w:t>
      </w:r>
      <w:r>
        <w:t xml:space="preserve"> i stället</w:t>
      </w:r>
      <w:r w:rsidRPr="004F4FA7">
        <w:t xml:space="preserve"> enklare för </w:t>
      </w:r>
      <w:r>
        <w:t>en</w:t>
      </w:r>
      <w:r w:rsidRPr="004F4FA7">
        <w:t xml:space="preserve"> medlem att </w:t>
      </w:r>
      <w:r>
        <w:t xml:space="preserve">på egen hand </w:t>
      </w:r>
      <w:r w:rsidRPr="004F4FA7">
        <w:t>värdera skatte</w:t>
      </w:r>
      <w:r>
        <w:softHyphen/>
      </w:r>
      <w:r w:rsidRPr="004F4FA7">
        <w:t xml:space="preserve">lättnadens storlek och på så sätt </w:t>
      </w:r>
      <w:r>
        <w:t xml:space="preserve">blir det även </w:t>
      </w:r>
      <w:r w:rsidRPr="004F4FA7">
        <w:t xml:space="preserve">lättare </w:t>
      </w:r>
      <w:r>
        <w:t xml:space="preserve">för medlemmen </w:t>
      </w:r>
      <w:r w:rsidRPr="004F4FA7">
        <w:t>att bedöma den faktiska kostnaden för medlemskapet.</w:t>
      </w:r>
    </w:p>
    <w:bookmarkEnd w:id="20"/>
    <w:p w14:paraId="6390009F" w14:textId="77777777" w:rsidR="00532933" w:rsidRDefault="00CD1B09" w:rsidP="00532933">
      <w:pPr>
        <w:pStyle w:val="Brdtextmedindrag"/>
      </w:pPr>
      <w:r>
        <w:t>Mot denna bakgrund föreslås att det ska införas en skattereduktion för avgift till arbetslöshetskassa.</w:t>
      </w:r>
    </w:p>
    <w:p w14:paraId="2674BD43" w14:textId="77777777" w:rsidR="00532933" w:rsidRDefault="00CD1B09" w:rsidP="00532933">
      <w:pPr>
        <w:pStyle w:val="Rubrik5utannumrering"/>
      </w:pPr>
      <w:r>
        <w:lastRenderedPageBreak/>
        <w:t>Underlaget för skattereduktionen och skattereduktionens storlek</w:t>
      </w:r>
    </w:p>
    <w:p w14:paraId="678D8396" w14:textId="5E6F5F86" w:rsidR="00532933" w:rsidRDefault="00CD1B09" w:rsidP="008C700A">
      <w:pPr>
        <w:pStyle w:val="Brdtext"/>
      </w:pPr>
      <w:r>
        <w:t>Det föreslås att underlaget för skattereduktionen består av den avgift som betalas till en svensk arbetslöshets</w:t>
      </w:r>
      <w:r>
        <w:softHyphen/>
        <w:t>kassa. Med det avses de avgifter som</w:t>
      </w:r>
      <w:r w:rsidRPr="009B47EC">
        <w:t xml:space="preserve"> en arbets</w:t>
      </w:r>
      <w:r>
        <w:softHyphen/>
      </w:r>
      <w:r w:rsidRPr="009B47EC">
        <w:t>löshets</w:t>
      </w:r>
      <w:r>
        <w:softHyphen/>
      </w:r>
      <w:r w:rsidRPr="009B47EC">
        <w:t>kassa ta</w:t>
      </w:r>
      <w:r>
        <w:t>r</w:t>
      </w:r>
      <w:r w:rsidRPr="009B47EC">
        <w:t xml:space="preserve"> ut</w:t>
      </w:r>
      <w:r>
        <w:t xml:space="preserve"> av</w:t>
      </w:r>
      <w:r w:rsidRPr="009B47EC">
        <w:t xml:space="preserve"> </w:t>
      </w:r>
      <w:r>
        <w:t xml:space="preserve">sina </w:t>
      </w:r>
      <w:r w:rsidRPr="009B47EC">
        <w:t>medlemmar</w:t>
      </w:r>
      <w:r>
        <w:t xml:space="preserve"> och</w:t>
      </w:r>
      <w:r w:rsidRPr="009B47EC">
        <w:t xml:space="preserve"> </w:t>
      </w:r>
      <w:r>
        <w:t>som</w:t>
      </w:r>
      <w:r w:rsidRPr="009B47EC">
        <w:t xml:space="preserve"> bestäms så att de i förening med andra inkomster täcker kassans förvaltnings</w:t>
      </w:r>
      <w:r>
        <w:softHyphen/>
      </w:r>
      <w:r w:rsidRPr="009B47EC">
        <w:t>kostnader, betalningen av finansieringsavgift och övriga utgifter</w:t>
      </w:r>
      <w:r>
        <w:t xml:space="preserve"> (</w:t>
      </w:r>
      <w:r w:rsidRPr="009B47EC">
        <w:t>41</w:t>
      </w:r>
      <w:r>
        <w:t> </w:t>
      </w:r>
      <w:r w:rsidRPr="009B47EC">
        <w:t>§ LAK</w:t>
      </w:r>
      <w:r>
        <w:t>)</w:t>
      </w:r>
      <w:r w:rsidRPr="009B47EC">
        <w:t>.</w:t>
      </w:r>
      <w:r>
        <w:t xml:space="preserve"> </w:t>
      </w:r>
      <w:r w:rsidRPr="0065665F">
        <w:t xml:space="preserve">En arbetslöshetskassa får även besluta om särskild uttaxering (42 § LAK) om arbetslöshetskassans tillgångar är otillräckliga för verksamhetens behöriga utövande. En medlem som inte inom </w:t>
      </w:r>
      <w:r w:rsidR="00D839E1">
        <w:t xml:space="preserve">en </w:t>
      </w:r>
      <w:r w:rsidRPr="0065665F">
        <w:t>viss tid betalar dessa belopp och som inte har anmält ett förhållande på vilket befrielse från betalningsskyldighet kan grundas ska anses ha trätt ur arbetslöshetskassan.</w:t>
      </w:r>
      <w:r>
        <w:t xml:space="preserve"> Regeringen instämmer i den synpunkt som </w:t>
      </w:r>
      <w:r>
        <w:rPr>
          <w:i/>
          <w:iCs/>
        </w:rPr>
        <w:t xml:space="preserve">Lagrådet </w:t>
      </w:r>
      <w:r>
        <w:t xml:space="preserve">framför om att det klart bör framgå av den aktuella bestämmelsen att vad som räknas in i underlaget är avgift som betalas under beskattningsåret och följer därmed Lagrådets föreslagna utformning av bestämmelsen. </w:t>
      </w:r>
      <w:r w:rsidRPr="009B47EC">
        <w:t>Att avgift</w:t>
      </w:r>
      <w:r>
        <w:t>en</w:t>
      </w:r>
      <w:r w:rsidRPr="009B47EC">
        <w:t xml:space="preserve"> till en utländsk arbetslöshetskassa under vissa förutsättningar </w:t>
      </w:r>
      <w:r>
        <w:t xml:space="preserve">ska </w:t>
      </w:r>
      <w:r w:rsidRPr="009B47EC">
        <w:t>få medräknas i underlaget behandlas i avsnitt</w:t>
      </w:r>
      <w:r>
        <w:t xml:space="preserve"> </w:t>
      </w:r>
      <w:r>
        <w:fldChar w:fldCharType="begin"/>
      </w:r>
      <w:r>
        <w:instrText xml:space="preserve"> REF _Ref81229841 \r \p \h </w:instrText>
      </w:r>
      <w:r>
        <w:fldChar w:fldCharType="separate"/>
      </w:r>
      <w:r w:rsidR="008015F9">
        <w:t>5.4 nedan</w:t>
      </w:r>
      <w:r>
        <w:fldChar w:fldCharType="end"/>
      </w:r>
      <w:r w:rsidRPr="009B47EC">
        <w:t>.</w:t>
      </w:r>
    </w:p>
    <w:p w14:paraId="3AFDFFF0" w14:textId="1A271F15" w:rsidR="00532933" w:rsidRPr="009B47EC" w:rsidRDefault="00CD1B09" w:rsidP="00532933">
      <w:pPr>
        <w:pStyle w:val="Brdtextmedindrag"/>
      </w:pPr>
      <w:r>
        <w:t xml:space="preserve">Regeringen bedömer, till skillnad </w:t>
      </w:r>
      <w:r w:rsidR="00D839E1">
        <w:t>från</w:t>
      </w:r>
      <w:r>
        <w:t xml:space="preserve"> LO, det som lämpligt att skatte</w:t>
      </w:r>
      <w:r>
        <w:softHyphen/>
        <w:t xml:space="preserve">reduktionens storlek uppgår till 25 procent av underlaget. Den föreslagna nivån är en rimlig avvägning mellan att uppmuntra medlemsanslutning och att begränsa förslagets negativa effekter på de offentliga finanserna. Angående den effekt som lyfts fram av </w:t>
      </w:r>
      <w:r w:rsidRPr="00437CC3">
        <w:t>Arbetsgivarverket</w:t>
      </w:r>
      <w:r>
        <w:t xml:space="preserve"> om att förslaget kan minska försäkrings</w:t>
      </w:r>
      <w:r>
        <w:softHyphen/>
      </w:r>
      <w:r>
        <w:softHyphen/>
        <w:t>mässigheten i arbetslöshetsförsäkringen så bedöms det, med hänsyn till den föreslagna storleken på skattelättnaden, att en sådan effekt får anses vara mycket begränsad.</w:t>
      </w:r>
      <w:bookmarkStart w:id="21" w:name="_Hlk89184606"/>
      <w:r>
        <w:t xml:space="preserve"> De försäkrade kommer fort</w:t>
      </w:r>
      <w:r>
        <w:softHyphen/>
        <w:t>farande stå för en så pass stor andel av försäkringens kostnader att för</w:t>
      </w:r>
      <w:r>
        <w:softHyphen/>
        <w:t xml:space="preserve">slaget, till skillnad </w:t>
      </w:r>
      <w:r w:rsidR="00D839E1">
        <w:t>från</w:t>
      </w:r>
      <w:r>
        <w:t xml:space="preserve"> vad Konjunkturinstitutet framför, inte heller kan anses utgöra ett steg mot en obligatorisk försäkring.</w:t>
      </w:r>
    </w:p>
    <w:bookmarkEnd w:id="21"/>
    <w:p w14:paraId="3D5069FD" w14:textId="77777777" w:rsidR="00532933" w:rsidRDefault="00CD1B09" w:rsidP="00532933">
      <w:pPr>
        <w:pStyle w:val="Rubrik5utannumrering"/>
      </w:pPr>
      <w:r>
        <w:t>Lagförslag</w:t>
      </w:r>
    </w:p>
    <w:p w14:paraId="50FED38B" w14:textId="77777777" w:rsidR="00532933" w:rsidRPr="00A13438" w:rsidRDefault="00CD1B09" w:rsidP="00532933">
      <w:pPr>
        <w:pStyle w:val="Brdtext"/>
      </w:pPr>
      <w:r>
        <w:t>Förslaget medför ändringar i 1 kap. 11 § och 67 kap. 1 §</w:t>
      </w:r>
      <w:r w:rsidDel="00CE09BD">
        <w:t xml:space="preserve"> </w:t>
      </w:r>
      <w:r>
        <w:t xml:space="preserve">IL och </w:t>
      </w:r>
      <w:r w:rsidRPr="00661D18">
        <w:t>att två nya paragrafer, 67</w:t>
      </w:r>
      <w:r>
        <w:t> </w:t>
      </w:r>
      <w:r w:rsidRPr="00661D18">
        <w:t>kap. 50 och 51</w:t>
      </w:r>
      <w:r>
        <w:t> </w:t>
      </w:r>
      <w:r w:rsidRPr="00661D18">
        <w:t xml:space="preserve">§§, införs i </w:t>
      </w:r>
      <w:r>
        <w:t>samma lag</w:t>
      </w:r>
      <w:r w:rsidRPr="00661D18">
        <w:t>.</w:t>
      </w:r>
    </w:p>
    <w:p w14:paraId="5B066405" w14:textId="77777777" w:rsidR="00532933" w:rsidRDefault="00CD1B09" w:rsidP="00532933">
      <w:pPr>
        <w:pStyle w:val="Rubrik2"/>
      </w:pPr>
      <w:bookmarkStart w:id="22" w:name="_Ref94799593"/>
      <w:bookmarkStart w:id="23" w:name="_Toc95743427"/>
      <w:r>
        <w:t>Vilka ska ha rätt till skattereduktionen?</w:t>
      </w:r>
      <w:bookmarkEnd w:id="22"/>
      <w:bookmarkEnd w:id="23"/>
    </w:p>
    <w:p w14:paraId="1F37FC92" w14:textId="77777777" w:rsidR="00532933" w:rsidRDefault="00CD1B09" w:rsidP="00532933">
      <w:pPr>
        <w:pStyle w:val="Brdtextram"/>
      </w:pPr>
      <w:r>
        <w:rPr>
          <w:b/>
          <w:bCs/>
        </w:rPr>
        <w:t>Regeringens förslag:</w:t>
      </w:r>
      <w:r>
        <w:t> De som är obegränsat skattskyldiga under någon del av beskattningsåret ska ha rätt till skattereduktion för avgift till arbetslöshetskassa.</w:t>
      </w:r>
    </w:p>
    <w:p w14:paraId="41E11DF8" w14:textId="77777777" w:rsidR="00532933" w:rsidRPr="00772B98" w:rsidRDefault="00CD1B09" w:rsidP="00532933">
      <w:pPr>
        <w:pStyle w:val="Brdtextmedindragram"/>
      </w:pPr>
      <w:r>
        <w:t>Sådan rätt till skattereduktion ska också gälla för dem som är begränsat skatt</w:t>
      </w:r>
      <w:r>
        <w:softHyphen/>
        <w:t>skyldiga enligt 3 kap. 18 § första stycket 1, 2 eller 3 inkomst</w:t>
      </w:r>
      <w:r>
        <w:softHyphen/>
        <w:t>skatte</w:t>
      </w:r>
      <w:r>
        <w:softHyphen/>
        <w:t>lagen, om deras överskott av förvärvsinkomster i Sverige och i andra länder, uteslutande eller så gott som uteslutande, utgörs av överskott i Sverige.</w:t>
      </w:r>
    </w:p>
    <w:p w14:paraId="74477E05" w14:textId="77777777" w:rsidR="00532933" w:rsidRPr="002F6E11" w:rsidRDefault="008015F9" w:rsidP="00532933">
      <w:pPr>
        <w:tabs>
          <w:tab w:val="left" w:pos="2268"/>
        </w:tabs>
        <w:overflowPunct w:val="0"/>
        <w:autoSpaceDE w:val="0"/>
        <w:autoSpaceDN w:val="0"/>
        <w:adjustRightInd w:val="0"/>
        <w:spacing w:after="0" w:line="240" w:lineRule="auto"/>
        <w:ind w:left="170"/>
        <w:jc w:val="both"/>
        <w:textAlignment w:val="baseline"/>
        <w:rPr>
          <w:rFonts w:ascii="Times New Roman" w:hAnsi="Times New Roman"/>
          <w:sz w:val="8"/>
          <w:szCs w:val="8"/>
        </w:rPr>
      </w:pPr>
    </w:p>
    <w:p w14:paraId="75BA783B" w14:textId="77777777" w:rsidR="00532933" w:rsidRDefault="00CD1B09" w:rsidP="00532933">
      <w:pPr>
        <w:pStyle w:val="Brdtextmedindrag"/>
      </w:pPr>
      <w:r>
        <w:rPr>
          <w:b/>
          <w:bCs/>
        </w:rPr>
        <w:t xml:space="preserve">Promemorians förslag </w:t>
      </w:r>
      <w:r>
        <w:t>överensstämmer med regeringens.</w:t>
      </w:r>
    </w:p>
    <w:p w14:paraId="0DA3575D" w14:textId="77777777" w:rsidR="00532933" w:rsidRDefault="00CD1B09" w:rsidP="00532933">
      <w:pPr>
        <w:pStyle w:val="Brdtextmedindrag"/>
        <w:rPr>
          <w:b/>
          <w:bCs/>
        </w:rPr>
      </w:pPr>
      <w:r>
        <w:rPr>
          <w:b/>
          <w:bCs/>
        </w:rPr>
        <w:t xml:space="preserve">Remissinstanserna: </w:t>
      </w:r>
      <w:r w:rsidRPr="007842B8">
        <w:t xml:space="preserve">Ingen remissinstans </w:t>
      </w:r>
      <w:r>
        <w:t>yttrar sig</w:t>
      </w:r>
      <w:r w:rsidRPr="007842B8">
        <w:t xml:space="preserve"> särskilt över förslaget.</w:t>
      </w:r>
    </w:p>
    <w:p w14:paraId="4E5B3BDD" w14:textId="1989C6C9" w:rsidR="00532933" w:rsidRDefault="00CD1B09" w:rsidP="00532933">
      <w:pPr>
        <w:pStyle w:val="Brdtextmedindrag"/>
      </w:pPr>
      <w:r>
        <w:rPr>
          <w:b/>
          <w:bCs/>
        </w:rPr>
        <w:t xml:space="preserve">Skälen för regeringens förslag: </w:t>
      </w:r>
      <w:r w:rsidRPr="00245E27">
        <w:t xml:space="preserve">Skattereduktionen för </w:t>
      </w:r>
      <w:r>
        <w:t>avgift till arbets</w:t>
      </w:r>
      <w:r>
        <w:softHyphen/>
        <w:t xml:space="preserve">löshetskassa bör gälla för fysiska personer som betalar sådan avgift om de </w:t>
      </w:r>
      <w:r>
        <w:lastRenderedPageBreak/>
        <w:t>är inkomstskattskyldiga i Sverige. Skattereduktionen ska därför gälla den som betalat avgift till en arbetslöshetskassa och som under någon del av beskattningsåret varit obegränsat skattskyldig. Frågan om i vilken utsträckning som en person som enbart varit obegränsat skatt</w:t>
      </w:r>
      <w:r>
        <w:softHyphen/>
        <w:t xml:space="preserve">skyldig under en del av beskattningsåret ska ha rätt till skattereduktion behandlas i avsnitt </w:t>
      </w:r>
      <w:r>
        <w:fldChar w:fldCharType="begin"/>
      </w:r>
      <w:r>
        <w:instrText xml:space="preserve"> REF _Ref81289184 \r \p \h </w:instrText>
      </w:r>
      <w:r>
        <w:fldChar w:fldCharType="separate"/>
      </w:r>
      <w:r w:rsidR="008015F9">
        <w:t>5.3 nedan</w:t>
      </w:r>
      <w:r>
        <w:fldChar w:fldCharType="end"/>
      </w:r>
      <w:r>
        <w:t>.</w:t>
      </w:r>
    </w:p>
    <w:p w14:paraId="1D146627" w14:textId="77777777" w:rsidR="00532933" w:rsidRDefault="00CD1B09" w:rsidP="00532933">
      <w:pPr>
        <w:pStyle w:val="Brdtextmedindrag"/>
      </w:pPr>
      <w:r w:rsidRPr="000A6A01">
        <w:t xml:space="preserve">Rätten till skattereduktion </w:t>
      </w:r>
      <w:r>
        <w:t>ska</w:t>
      </w:r>
      <w:r w:rsidRPr="000A6A01">
        <w:t xml:space="preserve"> på motsvarande sätt även gälla de</w:t>
      </w:r>
      <w:r>
        <w:t>m</w:t>
      </w:r>
      <w:r w:rsidRPr="000A6A01">
        <w:t xml:space="preserve"> som</w:t>
      </w:r>
      <w:r>
        <w:t xml:space="preserve"> betalat sådan avgift och som</w:t>
      </w:r>
      <w:r w:rsidRPr="000A6A01">
        <w:t xml:space="preserve"> är begränsat skattskyldiga enligt 3</w:t>
      </w:r>
      <w:r>
        <w:t> </w:t>
      </w:r>
      <w:r w:rsidRPr="000A6A01">
        <w:t>kap. 18</w:t>
      </w:r>
      <w:r>
        <w:t> </w:t>
      </w:r>
      <w:r w:rsidRPr="000A6A01">
        <w:t xml:space="preserve">§ första stycket 1, 2 eller 3 </w:t>
      </w:r>
      <w:r>
        <w:t>IL. Det ska dock enbart gälla</w:t>
      </w:r>
      <w:r w:rsidRPr="000A6A01">
        <w:t xml:space="preserve"> om deras överskott av förvärvsinkomster i Sverige och i andra länder, uteslutande eller så gott som uteslutande, utgörs av överskott av förvärvs</w:t>
      </w:r>
      <w:r>
        <w:softHyphen/>
      </w:r>
      <w:r w:rsidRPr="000A6A01">
        <w:t xml:space="preserve">inkomster i Sverige. </w:t>
      </w:r>
      <w:r>
        <w:t>Rätten till skatte</w:t>
      </w:r>
      <w:r>
        <w:softHyphen/>
        <w:t xml:space="preserve">reduktion för begränsat skattskyldiga utformas med denna begränsning på motsvarande sätt som gäller för </w:t>
      </w:r>
      <w:proofErr w:type="gramStart"/>
      <w:r>
        <w:t>t.ex.</w:t>
      </w:r>
      <w:proofErr w:type="gramEnd"/>
      <w:r>
        <w:t xml:space="preserve"> rätten till grund</w:t>
      </w:r>
      <w:r>
        <w:softHyphen/>
        <w:t>avdraget (63 kap. 2 § IL), jobbskatte</w:t>
      </w:r>
      <w:r>
        <w:softHyphen/>
        <w:t>avdraget (67 kap. 5 § IL), skatte</w:t>
      </w:r>
      <w:r>
        <w:softHyphen/>
        <w:t>reduktionen för sjuk</w:t>
      </w:r>
      <w:r>
        <w:softHyphen/>
        <w:t>ersättning och aktivitetsersättning (67 kap. 9 a § IL) och skatte</w:t>
      </w:r>
      <w:r>
        <w:softHyphen/>
        <w:t>reduktionen för förvärvs</w:t>
      </w:r>
      <w:r>
        <w:softHyphen/>
        <w:t xml:space="preserve">inkomster (67 kap. 46 § IL). Det är således en sedan tidigare etablerad reglering vars syfte är att förhindra att s.k. personliga avdrag, </w:t>
      </w:r>
      <w:proofErr w:type="gramStart"/>
      <w:r>
        <w:t>t.ex.</w:t>
      </w:r>
      <w:proofErr w:type="gramEnd"/>
      <w:r>
        <w:t xml:space="preserve"> grundavdrag, medges i såväl arbets- som hemvist</w:t>
      </w:r>
      <w:r>
        <w:softHyphen/>
        <w:t xml:space="preserve">staten (prop. 2004/05:19 s. 44). </w:t>
      </w:r>
      <w:bookmarkStart w:id="24" w:name="_Hlk81339682"/>
      <w:r>
        <w:t>Samma begränsning gällde för övrigt även för den tidigare skattereduktionen för avgift till arbets</w:t>
      </w:r>
      <w:r>
        <w:softHyphen/>
        <w:t>löshets</w:t>
      </w:r>
      <w:r>
        <w:softHyphen/>
        <w:t>kassa efter den EU-anpassning som gjordes av den dåvarande skatte</w:t>
      </w:r>
      <w:r>
        <w:softHyphen/>
        <w:t>reduktionen år 2005 (</w:t>
      </w:r>
      <w:r w:rsidRPr="0072005A">
        <w:t>prop. 2004/05:19, bet. 2004/</w:t>
      </w:r>
      <w:proofErr w:type="gramStart"/>
      <w:r w:rsidRPr="0072005A">
        <w:t>05:SkU</w:t>
      </w:r>
      <w:proofErr w:type="gramEnd"/>
      <w:r w:rsidRPr="0072005A">
        <w:t>9, rskr. 2004/05:74, SFS 2004:1139</w:t>
      </w:r>
      <w:r>
        <w:t>).</w:t>
      </w:r>
    </w:p>
    <w:bookmarkEnd w:id="24"/>
    <w:p w14:paraId="329FA9FB" w14:textId="77777777" w:rsidR="00532933" w:rsidRDefault="00CD1B09" w:rsidP="00532933">
      <w:pPr>
        <w:pStyle w:val="Rubrik5utannumrering"/>
      </w:pPr>
      <w:r>
        <w:t>Lagförslag</w:t>
      </w:r>
    </w:p>
    <w:p w14:paraId="3248C46C" w14:textId="77777777" w:rsidR="00532933" w:rsidRPr="00A13438" w:rsidRDefault="00CD1B09" w:rsidP="00532933">
      <w:pPr>
        <w:pStyle w:val="Brdtext"/>
      </w:pPr>
      <w:r>
        <w:t>Förslaget medför att en ny paragraf, 67 kap. 49 §, införs i IL.</w:t>
      </w:r>
    </w:p>
    <w:p w14:paraId="2CA42C97" w14:textId="77777777" w:rsidR="00532933" w:rsidRDefault="00CD1B09" w:rsidP="00532933">
      <w:pPr>
        <w:pStyle w:val="Rubrik2"/>
      </w:pPr>
      <w:bookmarkStart w:id="25" w:name="_Ref81289184"/>
      <w:bookmarkStart w:id="26" w:name="_Toc95743428"/>
      <w:r>
        <w:t>Obegränsat skattskyldiga under en del av året</w:t>
      </w:r>
      <w:bookmarkEnd w:id="25"/>
      <w:bookmarkEnd w:id="26"/>
    </w:p>
    <w:p w14:paraId="314F7007" w14:textId="77777777" w:rsidR="00532933" w:rsidRDefault="00CD1B09" w:rsidP="00532933">
      <w:pPr>
        <w:pStyle w:val="Brdtextram"/>
      </w:pPr>
      <w:r>
        <w:rPr>
          <w:b/>
          <w:bCs/>
        </w:rPr>
        <w:t xml:space="preserve">Regeringens förslag: </w:t>
      </w:r>
      <w:r w:rsidRPr="00B52A70">
        <w:t xml:space="preserve">De som är obegränsat skattskyldiga bara under en del av beskattningsåret, </w:t>
      </w:r>
      <w:r>
        <w:t xml:space="preserve">ska </w:t>
      </w:r>
      <w:r w:rsidRPr="00B52A70">
        <w:t>ha rätt till skattereduktion med en tolfte</w:t>
      </w:r>
      <w:r>
        <w:softHyphen/>
      </w:r>
      <w:r w:rsidRPr="00B52A70">
        <w:t>del av den skattereduktion som skulle ha tillgodoförts dem om de varit obegränsat skattskyldiga under hela beskattningsåret, för varje kalen</w:t>
      </w:r>
      <w:r>
        <w:softHyphen/>
      </w:r>
      <w:r w:rsidRPr="00B52A70">
        <w:t>der</w:t>
      </w:r>
      <w:r>
        <w:softHyphen/>
      </w:r>
      <w:r w:rsidRPr="00B52A70">
        <w:t>månad eller del därav under vilken de är obegränsat skattskyldiga.</w:t>
      </w:r>
    </w:p>
    <w:p w14:paraId="4F8987D8" w14:textId="77777777" w:rsidR="00532933" w:rsidRDefault="00CD1B09" w:rsidP="00532933">
      <w:pPr>
        <w:pStyle w:val="Brdtextmedindragram"/>
        <w:rPr>
          <w:b/>
          <w:bCs/>
        </w:rPr>
      </w:pPr>
      <w:r w:rsidRPr="00B52A70">
        <w:t>Om de skattskyldigas överskott av förvärvsinkomster i Sverige och i andra länder, uteslutande eller så gott som uteslutande, utgörs av över</w:t>
      </w:r>
      <w:r>
        <w:softHyphen/>
      </w:r>
      <w:r w:rsidRPr="00B52A70">
        <w:t xml:space="preserve">skott av förvärvsinkomster i Sverige, ska dock bestämmelserna </w:t>
      </w:r>
      <w:r>
        <w:t>om skatte</w:t>
      </w:r>
      <w:r>
        <w:softHyphen/>
        <w:t>reduktionen gälla</w:t>
      </w:r>
      <w:r w:rsidRPr="00B52A70">
        <w:t xml:space="preserve"> utan </w:t>
      </w:r>
      <w:r>
        <w:t>sådana</w:t>
      </w:r>
      <w:r w:rsidRPr="00B52A70">
        <w:t xml:space="preserve"> begränsningar.</w:t>
      </w:r>
    </w:p>
    <w:p w14:paraId="6A2D585C" w14:textId="77777777" w:rsidR="00532933" w:rsidRPr="002F6E11" w:rsidRDefault="008015F9" w:rsidP="00532933">
      <w:pPr>
        <w:tabs>
          <w:tab w:val="left" w:pos="2268"/>
        </w:tabs>
        <w:overflowPunct w:val="0"/>
        <w:autoSpaceDE w:val="0"/>
        <w:autoSpaceDN w:val="0"/>
        <w:adjustRightInd w:val="0"/>
        <w:spacing w:after="0" w:line="240" w:lineRule="auto"/>
        <w:ind w:left="170"/>
        <w:jc w:val="both"/>
        <w:textAlignment w:val="baseline"/>
        <w:rPr>
          <w:rFonts w:ascii="Times New Roman" w:hAnsi="Times New Roman"/>
          <w:sz w:val="8"/>
          <w:szCs w:val="8"/>
        </w:rPr>
      </w:pPr>
    </w:p>
    <w:p w14:paraId="68A3BB07" w14:textId="77777777" w:rsidR="00532933" w:rsidRDefault="00CD1B09" w:rsidP="00532933">
      <w:pPr>
        <w:pStyle w:val="Brdtextmedindrag"/>
      </w:pPr>
      <w:r>
        <w:rPr>
          <w:b/>
          <w:bCs/>
        </w:rPr>
        <w:t xml:space="preserve">Promemorians förslag </w:t>
      </w:r>
      <w:r>
        <w:t>överensstämmer med regeringens.</w:t>
      </w:r>
    </w:p>
    <w:p w14:paraId="6C4AF42D" w14:textId="77777777" w:rsidR="00532933" w:rsidRPr="00C53C4B" w:rsidRDefault="00CD1B09" w:rsidP="00532933">
      <w:pPr>
        <w:pStyle w:val="Brdtextmedindrag"/>
      </w:pPr>
      <w:r>
        <w:rPr>
          <w:b/>
          <w:bCs/>
        </w:rPr>
        <w:t xml:space="preserve">Remissinstanserna: </w:t>
      </w:r>
      <w:r>
        <w:t>Ingen remissinstans yttrar sig särskilt över förslaget.</w:t>
      </w:r>
    </w:p>
    <w:p w14:paraId="12864D20" w14:textId="77777777" w:rsidR="00532933" w:rsidRDefault="00CD1B09" w:rsidP="00532933">
      <w:pPr>
        <w:pStyle w:val="Brdtextmedindrag"/>
      </w:pPr>
      <w:r>
        <w:rPr>
          <w:b/>
          <w:bCs/>
        </w:rPr>
        <w:t>Skälen för regeringens förslag: </w:t>
      </w:r>
      <w:r>
        <w:t>Vad</w:t>
      </w:r>
      <w:r w:rsidRPr="00570110">
        <w:t xml:space="preserve"> gäller grund</w:t>
      </w:r>
      <w:r>
        <w:softHyphen/>
      </w:r>
      <w:r w:rsidRPr="00570110">
        <w:t>avdraget</w:t>
      </w:r>
      <w:r>
        <w:t xml:space="preserve"> (63 kap. 4 § IL), jobbskatteavdraget (67 kap. 9 § IL), </w:t>
      </w:r>
      <w:r w:rsidRPr="00570110">
        <w:t>skatte</w:t>
      </w:r>
      <w:r>
        <w:softHyphen/>
      </w:r>
      <w:r w:rsidRPr="00570110">
        <w:t>reduktionen för sjuk</w:t>
      </w:r>
      <w:r>
        <w:softHyphen/>
      </w:r>
      <w:r w:rsidRPr="00570110">
        <w:t>ersättning och aktivitetsersättning</w:t>
      </w:r>
      <w:r>
        <w:t xml:space="preserve"> (67 kap. 9 d § IL)</w:t>
      </w:r>
      <w:r w:rsidRPr="00570110">
        <w:t xml:space="preserve"> och skattereduktionen för förvärvsinkomster</w:t>
      </w:r>
      <w:r>
        <w:t xml:space="preserve"> (67 kap. 48 § IL)</w:t>
      </w:r>
      <w:r w:rsidRPr="00570110">
        <w:t xml:space="preserve"> fördelas</w:t>
      </w:r>
      <w:r>
        <w:t xml:space="preserve"> dessa utifrån </w:t>
      </w:r>
      <w:r w:rsidRPr="00570110">
        <w:t xml:space="preserve">den tid </w:t>
      </w:r>
      <w:r>
        <w:t xml:space="preserve">som </w:t>
      </w:r>
      <w:r w:rsidRPr="00570110">
        <w:t xml:space="preserve">den skattskyldige varit obegränsat skattskyldig i landet. </w:t>
      </w:r>
      <w:r w:rsidRPr="006D79B9">
        <w:t xml:space="preserve">Med hänsyn till att detta är en redan etablerad reglering är det lämpligt att motsvarande gäller även för skattereduktionen för avgift till arbetslöshetskassa. </w:t>
      </w:r>
      <w:r>
        <w:t xml:space="preserve">Det </w:t>
      </w:r>
      <w:r>
        <w:lastRenderedPageBreak/>
        <w:t>innebär att om den skattskyldige enbart varit obegränsat skattskyldig under en del av beskattningsåret, så ska rätten till skattereduktion gälla med en tolftedel</w:t>
      </w:r>
      <w:r w:rsidRPr="00570110">
        <w:t xml:space="preserve"> av den skattereduktion som skulle ha tillgodoförts om </w:t>
      </w:r>
      <w:r>
        <w:t>han eller hon</w:t>
      </w:r>
      <w:r w:rsidRPr="00570110">
        <w:t xml:space="preserve"> varit obegränsat skattskyldig under hela beskattningsåret, för varje kalender</w:t>
      </w:r>
      <w:r>
        <w:softHyphen/>
      </w:r>
      <w:r w:rsidRPr="00570110">
        <w:t>månad eller del därav under vilken de</w:t>
      </w:r>
      <w:r>
        <w:t>n skattskyldige</w:t>
      </w:r>
      <w:r w:rsidRPr="00570110">
        <w:t xml:space="preserve"> </w:t>
      </w:r>
      <w:r>
        <w:t>varit</w:t>
      </w:r>
      <w:r w:rsidRPr="00570110">
        <w:t xml:space="preserve"> obegränsat skatt</w:t>
      </w:r>
      <w:r>
        <w:softHyphen/>
      </w:r>
      <w:r w:rsidRPr="00570110">
        <w:t>skyldig.</w:t>
      </w:r>
    </w:p>
    <w:p w14:paraId="454971F5" w14:textId="5EE3EAD8" w:rsidR="00532933" w:rsidRDefault="00CD1B09" w:rsidP="00532933">
      <w:pPr>
        <w:pStyle w:val="Brdtextmedindrag"/>
      </w:pPr>
      <w:r>
        <w:t>En sådan begränsning av rätten till skattereduktion</w:t>
      </w:r>
      <w:r w:rsidRPr="00570110">
        <w:t xml:space="preserve"> </w:t>
      </w:r>
      <w:r>
        <w:t>ska</w:t>
      </w:r>
      <w:r w:rsidRPr="00570110">
        <w:t xml:space="preserve"> dock</w:t>
      </w:r>
      <w:r>
        <w:t xml:space="preserve"> inte </w:t>
      </w:r>
      <w:r w:rsidRPr="00570110">
        <w:t xml:space="preserve">gälla om den skattskyldige har sin förvärvsinkomst uteslutande eller så gott som uteslutande från Sverige. I </w:t>
      </w:r>
      <w:r w:rsidR="00D839E1">
        <w:t xml:space="preserve">ett </w:t>
      </w:r>
      <w:r w:rsidRPr="00570110">
        <w:t xml:space="preserve">sådant fall ska skattereduktionen beräknas som om </w:t>
      </w:r>
      <w:r>
        <w:t>den skattskyldige</w:t>
      </w:r>
      <w:r w:rsidRPr="00570110">
        <w:t xml:space="preserve"> varit obegränsat skattskyldig under hela beskatt</w:t>
      </w:r>
      <w:r>
        <w:softHyphen/>
      </w:r>
      <w:r w:rsidRPr="00570110">
        <w:t>nings</w:t>
      </w:r>
      <w:r>
        <w:softHyphen/>
      </w:r>
      <w:r w:rsidRPr="00570110">
        <w:t>året</w:t>
      </w:r>
      <w:r>
        <w:t xml:space="preserve">. Även i det avseendet </w:t>
      </w:r>
      <w:r w:rsidRPr="006D79B9">
        <w:t xml:space="preserve">bedöms det som lämpligt att </w:t>
      </w:r>
      <w:r>
        <w:t>förslaget motsvarar vad som gäller för grundavdraget och de ovan nämnda skatte</w:t>
      </w:r>
      <w:r>
        <w:softHyphen/>
        <w:t>reduktionerna.</w:t>
      </w:r>
    </w:p>
    <w:p w14:paraId="2DA599B9" w14:textId="77777777" w:rsidR="00532933" w:rsidRPr="00A13438" w:rsidRDefault="00CD1B09" w:rsidP="00532933">
      <w:pPr>
        <w:pStyle w:val="Rubrik5utannumrering"/>
      </w:pPr>
      <w:r>
        <w:t>Lagförslag</w:t>
      </w:r>
    </w:p>
    <w:p w14:paraId="45072041" w14:textId="77777777" w:rsidR="00532933" w:rsidRPr="00A13438" w:rsidRDefault="00CD1B09" w:rsidP="00532933">
      <w:pPr>
        <w:pStyle w:val="Brdtext"/>
      </w:pPr>
      <w:r>
        <w:t>Förslaget medför att en ny paragraf, 67 kap. 52 §, införs i IL.</w:t>
      </w:r>
    </w:p>
    <w:p w14:paraId="3D6D337B" w14:textId="77777777" w:rsidR="00532933" w:rsidRDefault="00CD1B09" w:rsidP="00532933">
      <w:pPr>
        <w:pStyle w:val="Rubrik2"/>
      </w:pPr>
      <w:bookmarkStart w:id="27" w:name="_Ref81229841"/>
      <w:bookmarkStart w:id="28" w:name="_Toc95743429"/>
      <w:r>
        <w:t>Avgift till en utländsk arbetslöshetskassa</w:t>
      </w:r>
      <w:bookmarkEnd w:id="27"/>
      <w:bookmarkEnd w:id="28"/>
    </w:p>
    <w:p w14:paraId="215CD5AB" w14:textId="52380735" w:rsidR="00532933" w:rsidRPr="000F4C08" w:rsidRDefault="00CD1B09" w:rsidP="00532933">
      <w:pPr>
        <w:pStyle w:val="Brdtextram"/>
      </w:pPr>
      <w:bookmarkStart w:id="29" w:name="_Hlk80870487"/>
      <w:r>
        <w:rPr>
          <w:b/>
          <w:bCs/>
        </w:rPr>
        <w:t>Regeringens förslag:</w:t>
      </w:r>
      <w:r w:rsidRPr="00F206A7">
        <w:t xml:space="preserve"> </w:t>
      </w:r>
      <w:r>
        <w:t>A</w:t>
      </w:r>
      <w:r w:rsidRPr="004C6376">
        <w:t>vgift till en utländsk arbetslöshetskassa eller motsvarande avgift enligt en utländsk stats arbetslöshetshetsförsäkring</w:t>
      </w:r>
      <w:r>
        <w:t xml:space="preserve"> som betalas under beskattningsåret</w:t>
      </w:r>
      <w:r w:rsidRPr="004C6376">
        <w:t xml:space="preserve"> </w:t>
      </w:r>
      <w:r>
        <w:t xml:space="preserve">ska efter begäran </w:t>
      </w:r>
      <w:r w:rsidRPr="004C6376">
        <w:t>medräknas i underlaget för skattereduktion</w:t>
      </w:r>
      <w:r>
        <w:t>.</w:t>
      </w:r>
    </w:p>
    <w:p w14:paraId="017DCEC0" w14:textId="77777777" w:rsidR="00532933" w:rsidRPr="002F6E11" w:rsidRDefault="008015F9" w:rsidP="00532933">
      <w:pPr>
        <w:tabs>
          <w:tab w:val="left" w:pos="2268"/>
        </w:tabs>
        <w:overflowPunct w:val="0"/>
        <w:autoSpaceDE w:val="0"/>
        <w:autoSpaceDN w:val="0"/>
        <w:adjustRightInd w:val="0"/>
        <w:spacing w:after="0" w:line="240" w:lineRule="auto"/>
        <w:ind w:left="170"/>
        <w:jc w:val="both"/>
        <w:textAlignment w:val="baseline"/>
        <w:rPr>
          <w:rFonts w:ascii="Times New Roman" w:hAnsi="Times New Roman"/>
          <w:sz w:val="8"/>
          <w:szCs w:val="8"/>
        </w:rPr>
      </w:pPr>
    </w:p>
    <w:p w14:paraId="5271561E" w14:textId="4C80989E" w:rsidR="00532933" w:rsidRDefault="00CD1B09" w:rsidP="00532933">
      <w:pPr>
        <w:pStyle w:val="Brdtextmedindrag"/>
      </w:pPr>
      <w:r>
        <w:rPr>
          <w:b/>
          <w:bCs/>
        </w:rPr>
        <w:t xml:space="preserve">Promemorians förslag </w:t>
      </w:r>
      <w:r>
        <w:t xml:space="preserve">överensstämmer </w:t>
      </w:r>
      <w:r w:rsidR="002D64A3">
        <w:t xml:space="preserve">i sak </w:t>
      </w:r>
      <w:r>
        <w:t>med regeringens.</w:t>
      </w:r>
    </w:p>
    <w:p w14:paraId="6101A9D8" w14:textId="77777777" w:rsidR="00532933" w:rsidRPr="00C53C4B" w:rsidRDefault="00CD1B09" w:rsidP="00532933">
      <w:pPr>
        <w:pStyle w:val="Brdtextmedindrag"/>
        <w:rPr>
          <w:b/>
          <w:bCs/>
          <w:i/>
          <w:iCs/>
        </w:rPr>
      </w:pPr>
      <w:r>
        <w:rPr>
          <w:b/>
          <w:bCs/>
        </w:rPr>
        <w:t xml:space="preserve">Remissinstanserna: </w:t>
      </w:r>
      <w:r w:rsidRPr="00C53C4B">
        <w:rPr>
          <w:i/>
          <w:iCs/>
        </w:rPr>
        <w:t>La</w:t>
      </w:r>
      <w:r>
        <w:rPr>
          <w:i/>
          <w:iCs/>
        </w:rPr>
        <w:t xml:space="preserve">ndsorganisationen i Sverige </w:t>
      </w:r>
      <w:r>
        <w:t>tillstyrker för</w:t>
      </w:r>
      <w:r>
        <w:softHyphen/>
        <w:t xml:space="preserve">slaget. </w:t>
      </w:r>
      <w:r w:rsidRPr="00C53C4B">
        <w:rPr>
          <w:i/>
          <w:iCs/>
        </w:rPr>
        <w:t>Sk</w:t>
      </w:r>
      <w:r>
        <w:rPr>
          <w:i/>
          <w:iCs/>
        </w:rPr>
        <w:t xml:space="preserve">atteverket </w:t>
      </w:r>
      <w:r>
        <w:t>föreslår en justering av den föreslagna bestämmelsen som förtydligar att det, för rätt till skattereduktion, krävs en särskild begäran även i de fall den skattskyldige begärt att en svensk arbets</w:t>
      </w:r>
      <w:r>
        <w:softHyphen/>
        <w:t>löshets</w:t>
      </w:r>
      <w:r>
        <w:softHyphen/>
        <w:t>kassa inte ska lämna kontroll</w:t>
      </w:r>
      <w:r>
        <w:softHyphen/>
        <w:t>uppgift. Övriga remissinstanser har inte särskilt yttrat sig över förslaget.</w:t>
      </w:r>
    </w:p>
    <w:p w14:paraId="17DDACD2" w14:textId="77777777" w:rsidR="00532933" w:rsidRDefault="00CD1B09" w:rsidP="00532933">
      <w:pPr>
        <w:pStyle w:val="Brdtextmedindrag"/>
      </w:pPr>
      <w:r>
        <w:rPr>
          <w:b/>
          <w:bCs/>
        </w:rPr>
        <w:t xml:space="preserve">Skälen för regeringens förslag: </w:t>
      </w:r>
      <w:r>
        <w:t>Vid den senaste perioden med en skattereduktion för avgift till arbetslöshetskassa</w:t>
      </w:r>
      <w:r w:rsidRPr="006D1C7B">
        <w:t xml:space="preserve"> kunde såväl obegränsat som begränsat skattskyldiga få skattereduktion för avgift som betalats till en utländsk </w:t>
      </w:r>
      <w:r>
        <w:t>arbetslöshetskassa</w:t>
      </w:r>
      <w:r w:rsidRPr="006D1C7B">
        <w:t xml:space="preserve"> om vissa, i lagen angivna, förutsättningar var uppfyllda.</w:t>
      </w:r>
      <w:r>
        <w:t xml:space="preserve"> Det gällde efter EU-anpassningen av bestämmelserna den 1 januari 2005 </w:t>
      </w:r>
      <w:r w:rsidRPr="009B6AAE">
        <w:t>(prop. 2004/05:19, bet. 2004/</w:t>
      </w:r>
      <w:proofErr w:type="gramStart"/>
      <w:r w:rsidRPr="009B6AAE">
        <w:t>05:SkU</w:t>
      </w:r>
      <w:proofErr w:type="gramEnd"/>
      <w:r w:rsidRPr="009B6AAE">
        <w:t>9, rskr. 2004/05:74, SFS 2004:1139)</w:t>
      </w:r>
      <w:r>
        <w:t xml:space="preserve">. </w:t>
      </w:r>
    </w:p>
    <w:p w14:paraId="2E3BB69A" w14:textId="77777777" w:rsidR="00532933" w:rsidRDefault="00CD1B09" w:rsidP="00532933">
      <w:pPr>
        <w:pStyle w:val="Brdtextmedindrag"/>
      </w:pPr>
      <w:r>
        <w:t xml:space="preserve">Det krävdes för rätt till den dåvarande skattereduktionen att avgiften betalades till en utländsk arbetslöshetskassa eller att det var fråga om en motsvarande avgift enligt en utländsk </w:t>
      </w:r>
      <w:proofErr w:type="gramStart"/>
      <w:r>
        <w:t>stats system</w:t>
      </w:r>
      <w:proofErr w:type="gramEnd"/>
      <w:r>
        <w:t xml:space="preserve"> för arbetslöshets</w:t>
      </w:r>
      <w:r>
        <w:softHyphen/>
        <w:t>försäkring.</w:t>
      </w:r>
      <w:r w:rsidRPr="006D1C7B">
        <w:t xml:space="preserve"> En sådan ordning bedöms </w:t>
      </w:r>
      <w:r>
        <w:t>även nu</w:t>
      </w:r>
      <w:r w:rsidRPr="006D1C7B">
        <w:t xml:space="preserve"> vara lämplig och nödvändig för att uppfylla EU-rättens krav på </w:t>
      </w:r>
      <w:proofErr w:type="gramStart"/>
      <w:r w:rsidRPr="006D1C7B">
        <w:t>bl.a.</w:t>
      </w:r>
      <w:proofErr w:type="gramEnd"/>
      <w:r w:rsidRPr="006D1C7B">
        <w:t xml:space="preserve"> ickediskriminering</w:t>
      </w:r>
      <w:r>
        <w:t xml:space="preserve"> (jfr Högsta förvaltningsdomstolens avgörande RÅ 2004 ref. 86). I annat fall skulle förslaget kunna missgynna </w:t>
      </w:r>
      <w:proofErr w:type="gramStart"/>
      <w:r>
        <w:t>t.ex.</w:t>
      </w:r>
      <w:proofErr w:type="gramEnd"/>
      <w:r>
        <w:t xml:space="preserve"> den som är bosatt i Sverige och som där</w:t>
      </w:r>
      <w:r>
        <w:softHyphen/>
        <w:t>med är obegränsat skattskyldig här men som på grund av arbete i en annan medlemsstat omfattas av den statens (arbetslandets) arbetslöshets</w:t>
      </w:r>
      <w:r>
        <w:softHyphen/>
        <w:t>försäkring och därför anslutit sig som medlem i en arbetslöshets</w:t>
      </w:r>
      <w:r>
        <w:softHyphen/>
        <w:t>kassa i arbetslandet (jfr artikel 11.3.a Europaparlamentets och rådets för</w:t>
      </w:r>
      <w:r>
        <w:softHyphen/>
        <w:t xml:space="preserve">ordning </w:t>
      </w:r>
      <w:r>
        <w:rPr>
          <w:sz w:val="18"/>
          <w:szCs w:val="18"/>
        </w:rPr>
        <w:lastRenderedPageBreak/>
        <w:t>(</w:t>
      </w:r>
      <w:r>
        <w:t>EG) nr 883/2004 av den 29 april 2004 om de sociala trygghets</w:t>
      </w:r>
      <w:r>
        <w:softHyphen/>
        <w:t xml:space="preserve">systemen). Missgynnandet skulle kunna uppstå i förhållande till den som både är bosatt och har sitt arbete i Sverige och som därför anslutit sig till en svensk arbetslöshetskassa. </w:t>
      </w:r>
    </w:p>
    <w:p w14:paraId="43D90245" w14:textId="4F49ECFD" w:rsidR="00532933" w:rsidRDefault="00CD1B09" w:rsidP="008C700A">
      <w:pPr>
        <w:pStyle w:val="Brdtextmedindrag"/>
      </w:pPr>
      <w:r>
        <w:t>I underlaget för skatte</w:t>
      </w:r>
      <w:r>
        <w:softHyphen/>
        <w:t>reduktion ska det därför även ingå avgift till en utländsk arbetslöshets</w:t>
      </w:r>
      <w:r>
        <w:softHyphen/>
        <w:t xml:space="preserve">kassa eller motsvarande avgift enligt en utländsk </w:t>
      </w:r>
      <w:proofErr w:type="gramStart"/>
      <w:r>
        <w:t>stats system</w:t>
      </w:r>
      <w:proofErr w:type="gramEnd"/>
      <w:r>
        <w:t xml:space="preserve"> för arbets</w:t>
      </w:r>
      <w:r>
        <w:softHyphen/>
        <w:t>löshets</w:t>
      </w:r>
      <w:r>
        <w:softHyphen/>
        <w:t xml:space="preserve">försäkring. </w:t>
      </w:r>
      <w:bookmarkStart w:id="30" w:name="_Hlk81468968"/>
      <w:r>
        <w:t>Det bör i förekommande fall vara den skattskyldiges ansvar att visa att avgift som han eller hon betalat är av sådant slag att den är jämförbar med avgiften till en svensk arbets</w:t>
      </w:r>
      <w:r>
        <w:softHyphen/>
        <w:t>löshets</w:t>
      </w:r>
      <w:r>
        <w:softHyphen/>
        <w:t>kassa.</w:t>
      </w:r>
      <w:bookmarkEnd w:id="30"/>
      <w:r w:rsidRPr="00D209B3">
        <w:t xml:space="preserve"> </w:t>
      </w:r>
      <w:r>
        <w:t xml:space="preserve">Regeringen instämmer i </w:t>
      </w:r>
      <w:r>
        <w:rPr>
          <w:i/>
          <w:iCs/>
        </w:rPr>
        <w:t xml:space="preserve">Lagrådets </w:t>
      </w:r>
      <w:r>
        <w:t>synpunkt om att det klart bör framgå att det är sådana avgifter som betalas under beskattningsåret som kan medräknas i underlaget för skattereduktion och justerar den aktuella bestämmelsen i enlighet med denna synpunkt.</w:t>
      </w:r>
    </w:p>
    <w:p w14:paraId="7738E01D" w14:textId="524324AC" w:rsidR="00532933" w:rsidRDefault="00CD1B09" w:rsidP="00532933">
      <w:pPr>
        <w:pStyle w:val="Brdtextmedindrag"/>
      </w:pPr>
      <w:r>
        <w:t>Det föreslås även för såväl obegränsat som begränsat skattskyldiga att det ska krävas att en begäran framställs för att skattereduktion ska kunna göras för sådan utländsk avgift. Det motsvarar vad som gäller enligt skatte</w:t>
      </w:r>
      <w:r>
        <w:softHyphen/>
        <w:t xml:space="preserve">reduktionen för sjukersättning och aktivitetsersättning för den som begär att en motsvarande utländsk ersättning ska medräknas i underlaget (67 kap. 9 b § andra stycket IL). Se mer om kravet på begäran i avsnitt </w:t>
      </w:r>
      <w:r>
        <w:fldChar w:fldCharType="begin"/>
      </w:r>
      <w:r>
        <w:instrText xml:space="preserve"> REF _Ref81405485 \r \p \h </w:instrText>
      </w:r>
      <w:r>
        <w:fldChar w:fldCharType="separate"/>
      </w:r>
      <w:r w:rsidR="008015F9">
        <w:t>6.2 nedan</w:t>
      </w:r>
      <w:r>
        <w:fldChar w:fldCharType="end"/>
      </w:r>
      <w:r>
        <w:t>.</w:t>
      </w:r>
    </w:p>
    <w:p w14:paraId="5BFAAA93" w14:textId="383DE50D" w:rsidR="00532933" w:rsidRPr="006D1C7B" w:rsidRDefault="00CD1B09" w:rsidP="00532933">
      <w:pPr>
        <w:pStyle w:val="Brdtextmedindrag"/>
      </w:pPr>
      <w:r>
        <w:t xml:space="preserve">I avsnitt </w:t>
      </w:r>
      <w:r>
        <w:fldChar w:fldCharType="begin"/>
      </w:r>
      <w:r>
        <w:instrText xml:space="preserve"> REF _Ref81558891 \r \p \h </w:instrText>
      </w:r>
      <w:r>
        <w:fldChar w:fldCharType="separate"/>
      </w:r>
      <w:r w:rsidR="008015F9">
        <w:t>6.1 nedan</w:t>
      </w:r>
      <w:r>
        <w:fldChar w:fldCharType="end"/>
      </w:r>
      <w:r>
        <w:t xml:space="preserve"> föreslås en möjlighet för en medlem i en svensk arbets</w:t>
      </w:r>
      <w:r>
        <w:softHyphen/>
      </w:r>
      <w:r>
        <w:softHyphen/>
        <w:t>löshetskassa att begära att arbetslöshetskassan inte lämnar kontroll</w:t>
      </w:r>
      <w:r>
        <w:softHyphen/>
        <w:t>uppgift om skattereduktion för avgift till arbetslöshetskassa. Om en med</w:t>
      </w:r>
      <w:r>
        <w:softHyphen/>
        <w:t>lem på sådant sätt begär att kontrolluppgift inte lämnas behöver med</w:t>
      </w:r>
      <w:r>
        <w:softHyphen/>
        <w:t>lemmen, för att tillgodoräknas skattereduktionen, på annat sätt visa att avgift har betalats. Regeringen anser dock inte att det finns någon otydlighet i promemorians lagförslag om att en medlem kan ha rätt till skatte</w:t>
      </w:r>
      <w:r>
        <w:softHyphen/>
        <w:t>reduktion även om han eller hon har begärt att arbetslöshetskassan inte lämnar kontroll</w:t>
      </w:r>
      <w:r>
        <w:softHyphen/>
        <w:t xml:space="preserve">uppgift. Det saknas därför anledning till justering i förhållande till promemorians förslag på det sätt som </w:t>
      </w:r>
      <w:r>
        <w:rPr>
          <w:i/>
          <w:iCs/>
        </w:rPr>
        <w:t xml:space="preserve">Skatteverket </w:t>
      </w:r>
      <w:r>
        <w:t>föreslår.</w:t>
      </w:r>
    </w:p>
    <w:bookmarkEnd w:id="29"/>
    <w:p w14:paraId="3A6EB4ED" w14:textId="77777777" w:rsidR="00532933" w:rsidRDefault="00CD1B09" w:rsidP="00532933">
      <w:pPr>
        <w:pStyle w:val="Rubrik5utannumrering"/>
      </w:pPr>
      <w:r>
        <w:t>Lagförslag</w:t>
      </w:r>
    </w:p>
    <w:p w14:paraId="441FB4AD" w14:textId="77777777" w:rsidR="00532933" w:rsidRPr="00A13438" w:rsidRDefault="00CD1B09" w:rsidP="00532933">
      <w:pPr>
        <w:pStyle w:val="Brdtext"/>
      </w:pPr>
      <w:r>
        <w:t>Förslaget medför att en ny bestämmelse, 67 kap. 50 § andra stycket, införs i den paragraf i IL som föreslås ovan.</w:t>
      </w:r>
    </w:p>
    <w:p w14:paraId="0F631CC1" w14:textId="77777777" w:rsidR="00532933" w:rsidRDefault="00CD1B09" w:rsidP="00532933">
      <w:pPr>
        <w:pStyle w:val="Rubrik2"/>
      </w:pPr>
      <w:bookmarkStart w:id="31" w:name="_Ref94799571"/>
      <w:bookmarkStart w:id="32" w:name="_Toc95743430"/>
      <w:r>
        <w:t>I vilken ordning och mot vilka skatter ska avräkningen göras?</w:t>
      </w:r>
      <w:bookmarkEnd w:id="31"/>
      <w:bookmarkEnd w:id="32"/>
    </w:p>
    <w:p w14:paraId="6852CBA9" w14:textId="77777777" w:rsidR="00532933" w:rsidRPr="00CA403A" w:rsidRDefault="00CD1B09" w:rsidP="00532933">
      <w:pPr>
        <w:pStyle w:val="Brdtextram"/>
      </w:pPr>
      <w:r>
        <w:rPr>
          <w:b/>
          <w:bCs/>
        </w:rPr>
        <w:t xml:space="preserve">Regeringens förslag: </w:t>
      </w:r>
      <w:r>
        <w:t>Skattereduktionen för avgift till arbetslöshets</w:t>
      </w:r>
      <w:r>
        <w:softHyphen/>
        <w:t>kassa ska göras efter övriga skattereduktioner i inkomst</w:t>
      </w:r>
      <w:r>
        <w:softHyphen/>
        <w:t>skatte</w:t>
      </w:r>
      <w:r>
        <w:softHyphen/>
        <w:t xml:space="preserve">lagen och mot </w:t>
      </w:r>
      <w:r w:rsidRPr="00CA403A">
        <w:t xml:space="preserve">kommunal och statlig inkomstskatt, statlig fastighetsskatt </w:t>
      </w:r>
      <w:r>
        <w:t>och</w:t>
      </w:r>
      <w:r w:rsidRPr="00CA403A">
        <w:t xml:space="preserve"> kommunal fastighetsavgift</w:t>
      </w:r>
      <w:r>
        <w:t>.</w:t>
      </w:r>
    </w:p>
    <w:p w14:paraId="4B5C1166" w14:textId="77777777" w:rsidR="00532933" w:rsidRPr="002F6E11" w:rsidRDefault="008015F9" w:rsidP="00532933">
      <w:pPr>
        <w:tabs>
          <w:tab w:val="left" w:pos="2268"/>
        </w:tabs>
        <w:overflowPunct w:val="0"/>
        <w:autoSpaceDE w:val="0"/>
        <w:autoSpaceDN w:val="0"/>
        <w:adjustRightInd w:val="0"/>
        <w:spacing w:after="0" w:line="240" w:lineRule="auto"/>
        <w:ind w:left="170"/>
        <w:jc w:val="both"/>
        <w:textAlignment w:val="baseline"/>
        <w:rPr>
          <w:rFonts w:ascii="Times New Roman" w:hAnsi="Times New Roman"/>
          <w:sz w:val="8"/>
          <w:szCs w:val="8"/>
        </w:rPr>
      </w:pPr>
    </w:p>
    <w:p w14:paraId="26144B53" w14:textId="77777777" w:rsidR="00532933" w:rsidRDefault="00CD1B09" w:rsidP="00532933">
      <w:pPr>
        <w:pStyle w:val="Brdtextmedindrag"/>
        <w:rPr>
          <w:b/>
          <w:bCs/>
        </w:rPr>
      </w:pPr>
      <w:r>
        <w:rPr>
          <w:b/>
          <w:bCs/>
        </w:rPr>
        <w:t xml:space="preserve">Promemorians förslag </w:t>
      </w:r>
      <w:r>
        <w:t>överensstämmer med regeringens.</w:t>
      </w:r>
    </w:p>
    <w:p w14:paraId="739A7DC0" w14:textId="679D6D5E" w:rsidR="00532933" w:rsidRPr="007842B8" w:rsidRDefault="00CD1B09" w:rsidP="00532933">
      <w:pPr>
        <w:pStyle w:val="Brdtextmedindrag"/>
      </w:pPr>
      <w:r>
        <w:rPr>
          <w:b/>
          <w:bCs/>
        </w:rPr>
        <w:t xml:space="preserve">Remissinstanserna: </w:t>
      </w:r>
      <w:r>
        <w:t>Ingen remissinstans yttrar sig särskilt över förslaget.</w:t>
      </w:r>
    </w:p>
    <w:p w14:paraId="08D71D59" w14:textId="77777777" w:rsidR="00532933" w:rsidRDefault="00CD1B09" w:rsidP="00532933">
      <w:pPr>
        <w:pStyle w:val="Brdtextmedindrag"/>
      </w:pPr>
      <w:r>
        <w:rPr>
          <w:b/>
          <w:bCs/>
        </w:rPr>
        <w:t xml:space="preserve">Skälen för regeringens förslag: </w:t>
      </w:r>
      <w:r w:rsidRPr="00BF0EB1">
        <w:t>I 67</w:t>
      </w:r>
      <w:r>
        <w:t> </w:t>
      </w:r>
      <w:r w:rsidRPr="00BF0EB1">
        <w:t>kap. 2</w:t>
      </w:r>
      <w:r>
        <w:t> </w:t>
      </w:r>
      <w:r w:rsidRPr="00BF0EB1">
        <w:t>§ första stycket IL anges att de skattereduktioner som framgår av kapit</w:t>
      </w:r>
      <w:r>
        <w:t>let</w:t>
      </w:r>
      <w:r w:rsidRPr="00BF0EB1">
        <w:t xml:space="preserve"> i förhållande till varandra ska göras i en viss ordning. </w:t>
      </w:r>
      <w:r>
        <w:t>Avräknings</w:t>
      </w:r>
      <w:r>
        <w:softHyphen/>
        <w:t>ordningen har betydelse om en skatt</w:t>
      </w:r>
      <w:r>
        <w:softHyphen/>
      </w:r>
      <w:r>
        <w:lastRenderedPageBreak/>
        <w:t>skyldig har rätt till flera skatte</w:t>
      </w:r>
      <w:r>
        <w:softHyphen/>
        <w:t>reduktioner. Skattereduktionen för avgift till arbets</w:t>
      </w:r>
      <w:r>
        <w:softHyphen/>
        <w:t>löshets</w:t>
      </w:r>
      <w:r>
        <w:softHyphen/>
        <w:t>kassa ska göras efter övriga skattereduktioner som framgår av 67 kap. IL.</w:t>
      </w:r>
    </w:p>
    <w:p w14:paraId="3F8D96B4" w14:textId="77777777" w:rsidR="00532933" w:rsidRPr="00BF0EB1" w:rsidRDefault="00CD1B09" w:rsidP="00532933">
      <w:pPr>
        <w:pStyle w:val="Brdtextmedindrag"/>
      </w:pPr>
      <w:r>
        <w:t>Av 67 kap. 2 § andra stycket IL framgår att skattereduktionerna som fram</w:t>
      </w:r>
      <w:r>
        <w:softHyphen/>
        <w:t>går av kapitlet som huvudregel ska räknas av mot kommunal och statlig inkomstskatt, statlig fastighetsskatt och kommunal fastighets</w:t>
      </w:r>
      <w:r>
        <w:softHyphen/>
        <w:t xml:space="preserve">avgift. Det är lämpligt att samma huvudregel ska gälla för skattereduktionen för avgift till arbetslöshetskassa. </w:t>
      </w:r>
    </w:p>
    <w:p w14:paraId="35DB5A26" w14:textId="77777777" w:rsidR="00532933" w:rsidRDefault="00CD1B09" w:rsidP="00532933">
      <w:pPr>
        <w:pStyle w:val="Rubrik5utannumrering"/>
      </w:pPr>
      <w:r>
        <w:t>Lagförslag</w:t>
      </w:r>
    </w:p>
    <w:p w14:paraId="3B1E26B7" w14:textId="77777777" w:rsidR="00532933" w:rsidRPr="00A13438" w:rsidRDefault="00CD1B09" w:rsidP="00532933">
      <w:pPr>
        <w:pStyle w:val="Brdtext"/>
      </w:pPr>
      <w:r>
        <w:t>Förslaget medför en ändring i 67 kap. 2 § första stycket IL.</w:t>
      </w:r>
    </w:p>
    <w:p w14:paraId="0EC01C31" w14:textId="77777777" w:rsidR="00532933" w:rsidRDefault="00CD1B09" w:rsidP="00532933">
      <w:pPr>
        <w:pStyle w:val="Rubrik1"/>
      </w:pPr>
      <w:bookmarkStart w:id="33" w:name="_Toc95743431"/>
      <w:r>
        <w:t>Skatteförfarandet</w:t>
      </w:r>
      <w:bookmarkEnd w:id="33"/>
    </w:p>
    <w:p w14:paraId="7B0631E1" w14:textId="77777777" w:rsidR="00532933" w:rsidRDefault="00CD1B09" w:rsidP="00532933">
      <w:pPr>
        <w:pStyle w:val="Rubrik2"/>
        <w:spacing w:before="0"/>
      </w:pPr>
      <w:bookmarkStart w:id="34" w:name="_Ref81558891"/>
      <w:bookmarkStart w:id="35" w:name="_Toc95743432"/>
      <w:r>
        <w:t>Kontrolluppgiftsskyldighet och personuppgiftsbehandling</w:t>
      </w:r>
      <w:bookmarkEnd w:id="34"/>
      <w:bookmarkEnd w:id="35"/>
    </w:p>
    <w:p w14:paraId="37B479C7" w14:textId="0C9E2444" w:rsidR="00532933" w:rsidRDefault="00CD1B09" w:rsidP="00532933">
      <w:pPr>
        <w:pStyle w:val="Brdtextram"/>
      </w:pPr>
      <w:r>
        <w:rPr>
          <w:b/>
          <w:bCs/>
        </w:rPr>
        <w:t xml:space="preserve">Regeringens förslag: </w:t>
      </w:r>
      <w:r>
        <w:t>En kontrolluppgiftsskyldighet om avgift till arbets</w:t>
      </w:r>
      <w:r w:rsidR="00D54D5F">
        <w:softHyphen/>
      </w:r>
      <w:r>
        <w:softHyphen/>
        <w:t>löshetskassa ska införas. Kontroll</w:t>
      </w:r>
      <w:r>
        <w:softHyphen/>
        <w:t>uppgift ska lämnas för fysiska personer och dödsbon av svenska arbets</w:t>
      </w:r>
      <w:r>
        <w:softHyphen/>
        <w:t>löshets</w:t>
      </w:r>
      <w:r>
        <w:softHyphen/>
        <w:t>kassor. I kontroll</w:t>
      </w:r>
      <w:r>
        <w:softHyphen/>
        <w:t>uppgiften ska uppgift lämnas om avgifter som betalats till arbets</w:t>
      </w:r>
      <w:r>
        <w:softHyphen/>
        <w:t>löshets</w:t>
      </w:r>
      <w:r>
        <w:softHyphen/>
        <w:t xml:space="preserve">kassan under året. </w:t>
      </w:r>
    </w:p>
    <w:p w14:paraId="21B096A5" w14:textId="77777777" w:rsidR="00532933" w:rsidRDefault="00CD1B09" w:rsidP="00532933">
      <w:pPr>
        <w:pStyle w:val="Brdtextmedindragram"/>
      </w:pPr>
      <w:r>
        <w:t>Kontrolluppgifter ska lämnas även för begränsat skattskyldiga personer.</w:t>
      </w:r>
    </w:p>
    <w:p w14:paraId="0E8FF922" w14:textId="77777777" w:rsidR="00532933" w:rsidRDefault="00CD1B09" w:rsidP="00532933">
      <w:pPr>
        <w:pStyle w:val="Brdtextmedindragram"/>
      </w:pPr>
      <w:r>
        <w:t>Kontrolluppgift ska inte lämnas för en medlem som skriftligen har begärt detta hos arbetslöshetskassan.</w:t>
      </w:r>
    </w:p>
    <w:p w14:paraId="445541E0" w14:textId="77777777" w:rsidR="00532933" w:rsidRPr="004A666D" w:rsidRDefault="00CD1B09" w:rsidP="00532933">
      <w:pPr>
        <w:pStyle w:val="Brdtextmedindragram"/>
      </w:pPr>
      <w:r>
        <w:rPr>
          <w:b/>
          <w:bCs/>
        </w:rPr>
        <w:t xml:space="preserve">Regeringens bedömning: </w:t>
      </w:r>
      <w:r w:rsidRPr="004A666D">
        <w:t>Den behandling av personuppgifter som förslaget om en kontrolluppgiftsskyldighet ger upphov till är förenlig med EU:s dataskyddsförordning och medför inte något behov av ändringar i lagen om behandling av uppgifter i Skatteverkets beskattnings</w:t>
      </w:r>
      <w:r>
        <w:softHyphen/>
      </w:r>
      <w:r w:rsidRPr="004A666D">
        <w:t>verksamhet.</w:t>
      </w:r>
    </w:p>
    <w:p w14:paraId="15CD14E1" w14:textId="77777777" w:rsidR="00532933" w:rsidRPr="005A5D1F" w:rsidRDefault="008015F9" w:rsidP="00532933">
      <w:pPr>
        <w:tabs>
          <w:tab w:val="left" w:pos="2268"/>
        </w:tabs>
        <w:overflowPunct w:val="0"/>
        <w:autoSpaceDE w:val="0"/>
        <w:autoSpaceDN w:val="0"/>
        <w:adjustRightInd w:val="0"/>
        <w:spacing w:after="0" w:line="240" w:lineRule="auto"/>
        <w:ind w:left="170"/>
        <w:jc w:val="both"/>
        <w:textAlignment w:val="baseline"/>
        <w:rPr>
          <w:rFonts w:ascii="Times New Roman" w:hAnsi="Times New Roman"/>
          <w:sz w:val="8"/>
          <w:szCs w:val="8"/>
        </w:rPr>
      </w:pPr>
    </w:p>
    <w:p w14:paraId="77A6C1CB" w14:textId="0B1992CE" w:rsidR="00532933" w:rsidRDefault="00CD1B09" w:rsidP="00532933">
      <w:pPr>
        <w:pStyle w:val="Brdtextmedindrag"/>
      </w:pPr>
      <w:r>
        <w:rPr>
          <w:b/>
          <w:bCs/>
        </w:rPr>
        <w:t xml:space="preserve">Promemorians förslag och bedömning </w:t>
      </w:r>
      <w:r>
        <w:t>överensstämmer</w:t>
      </w:r>
      <w:r w:rsidR="002D64A3">
        <w:t xml:space="preserve"> i sak</w:t>
      </w:r>
      <w:r>
        <w:t xml:space="preserve"> med regeringens</w:t>
      </w:r>
      <w:r w:rsidR="002D64A3">
        <w:t xml:space="preserve"> förslag och med regeringens bedömning</w:t>
      </w:r>
      <w:r>
        <w:t>.</w:t>
      </w:r>
    </w:p>
    <w:p w14:paraId="53658294" w14:textId="77777777" w:rsidR="00532933" w:rsidRPr="00F50EC5" w:rsidRDefault="00CD1B09" w:rsidP="00532933">
      <w:pPr>
        <w:pStyle w:val="Brdtextmedindrag"/>
        <w:rPr>
          <w:i/>
          <w:iCs/>
        </w:rPr>
      </w:pPr>
      <w:r>
        <w:rPr>
          <w:b/>
          <w:bCs/>
        </w:rPr>
        <w:t xml:space="preserve">Remissinstanserna: </w:t>
      </w:r>
      <w:r>
        <w:rPr>
          <w:i/>
          <w:iCs/>
        </w:rPr>
        <w:t xml:space="preserve">Landsorganisationen i Sverige </w:t>
      </w:r>
      <w:r>
        <w:t>tillstyrker kontroll</w:t>
      </w:r>
      <w:r>
        <w:softHyphen/>
        <w:t>uppgiftsskyldigheten och möjligheten att begära att kontroll</w:t>
      </w:r>
      <w:r>
        <w:softHyphen/>
        <w:t xml:space="preserve">uppgift inte lämnas. </w:t>
      </w:r>
      <w:r w:rsidRPr="003B5AF5">
        <w:t>Övriga remissinstanser har inte yttrat sig särskilt över förslaget</w:t>
      </w:r>
      <w:r>
        <w:t xml:space="preserve"> eller bedömningen</w:t>
      </w:r>
      <w:r w:rsidRPr="003B5AF5">
        <w:t>.</w:t>
      </w:r>
    </w:p>
    <w:p w14:paraId="784F4F17" w14:textId="77777777" w:rsidR="00532933" w:rsidRDefault="00CD1B09" w:rsidP="00532933">
      <w:pPr>
        <w:pStyle w:val="Rubrik4utannumrering"/>
      </w:pPr>
      <w:r>
        <w:t>Skälen för regeringens förslag och bedömning</w:t>
      </w:r>
    </w:p>
    <w:p w14:paraId="159A11B4" w14:textId="77777777" w:rsidR="00532933" w:rsidRPr="00C607C6" w:rsidRDefault="00CD1B09" w:rsidP="00532933">
      <w:pPr>
        <w:pStyle w:val="Rubrik5utannumrering"/>
        <w:spacing w:before="0"/>
      </w:pPr>
      <w:r>
        <w:t>En kontrolluppgiftsskyldighet ska införas</w:t>
      </w:r>
    </w:p>
    <w:p w14:paraId="52A5F30B" w14:textId="77777777" w:rsidR="00532933" w:rsidRDefault="00CD1B09" w:rsidP="00532933">
      <w:pPr>
        <w:pStyle w:val="Brdtext"/>
      </w:pPr>
      <w:r>
        <w:t>Av 24 kap. 1 § skatteförfarandelagen (2011:1244), förkortad SFL, framgår att k</w:t>
      </w:r>
      <w:r w:rsidRPr="002B5C1F">
        <w:t>ontrolluppgifter ska lämnas för varje kalenderår och som huvudregel ha kommit in till Skatteverket senast den 31 januari närmast följande</w:t>
      </w:r>
      <w:r>
        <w:t xml:space="preserve"> </w:t>
      </w:r>
      <w:r w:rsidRPr="002B5C1F">
        <w:t>kalenderår.</w:t>
      </w:r>
      <w:r>
        <w:t xml:space="preserve"> Alla kontrolluppgifter ska innehålla </w:t>
      </w:r>
      <w:proofErr w:type="gramStart"/>
      <w:r>
        <w:t>bl.a.</w:t>
      </w:r>
      <w:proofErr w:type="gramEnd"/>
      <w:r>
        <w:t xml:space="preserve"> nödvändiga identi</w:t>
      </w:r>
      <w:r>
        <w:softHyphen/>
        <w:t>fika</w:t>
      </w:r>
      <w:r>
        <w:softHyphen/>
        <w:t>tions</w:t>
      </w:r>
      <w:r>
        <w:softHyphen/>
        <w:t xml:space="preserve">uppgifter för såväl den uppgiftsskyldige som för den som </w:t>
      </w:r>
      <w:r>
        <w:lastRenderedPageBreak/>
        <w:t>kontroll</w:t>
      </w:r>
      <w:r>
        <w:softHyphen/>
        <w:t>uppgiften lämnas för (24 kap. 4 § 1 SFL). Den som är skyldig att lämna kontrolluppgift ska som huvudregel senast samma datum informera den som uppgiften avser om de uppgifter som har lämnats i kontroll</w:t>
      </w:r>
      <w:r>
        <w:softHyphen/>
        <w:t>uppgiften (</w:t>
      </w:r>
      <w:bookmarkStart w:id="36" w:name="_Hlk81821749"/>
      <w:r>
        <w:t>34 kap. 3 § första stycket SFL</w:t>
      </w:r>
      <w:bookmarkEnd w:id="36"/>
      <w:r>
        <w:t xml:space="preserve">). Rubriken till 22 kap. SFL är ”Kontrolluppgift om vissa andra förhållanden” och i kapitlet finns </w:t>
      </w:r>
      <w:proofErr w:type="gramStart"/>
      <w:r>
        <w:t>bl.a.</w:t>
      </w:r>
      <w:proofErr w:type="gramEnd"/>
      <w:r>
        <w:t xml:space="preserve"> bestämmelser om skyldighet att lämna kontrolluppgift om skattereduktion för </w:t>
      </w:r>
      <w:r w:rsidRPr="00713C13">
        <w:t>förmån av hushållsarbete</w:t>
      </w:r>
      <w:r>
        <w:t xml:space="preserve"> (13 §), </w:t>
      </w:r>
      <w:r w:rsidRPr="00713C13">
        <w:t>gåva</w:t>
      </w:r>
      <w:r>
        <w:t xml:space="preserve"> (22 §) och skattereduktion för mikroproduktion av förnybar el (25 §).</w:t>
      </w:r>
    </w:p>
    <w:p w14:paraId="4369BFDE" w14:textId="706D7C9E" w:rsidR="00532933" w:rsidRDefault="00CD1B09" w:rsidP="008C700A">
      <w:pPr>
        <w:pStyle w:val="Brdtextmedindrag"/>
      </w:pPr>
      <w:r>
        <w:t>I likhet med vad som gällde för den senaste skattereduktionen för avgift till arbetslöshetskassa, som avskaffades 2007, ska även den nu föreslagna skattereduktionen förenas med en kontrolluppgiftsskyldighet. En sådan ordning innebär att uppgifterna inte behöver lämnas i inkomstdeklara</w:t>
      </w:r>
      <w:r>
        <w:softHyphen/>
        <w:t>tionen av den skatt</w:t>
      </w:r>
      <w:r>
        <w:softHyphen/>
        <w:t>skyldige vilket i sin tur minskar såväl den adminis</w:t>
      </w:r>
      <w:r>
        <w:softHyphen/>
        <w:t>trativa bördan som risken för att felaktiga uppgifter lämnas. Kontroll</w:t>
      </w:r>
      <w:r>
        <w:softHyphen/>
        <w:t>uppgiften ska lämnas för fysiska personer och dödsbon av svenska arbets</w:t>
      </w:r>
      <w:r>
        <w:softHyphen/>
        <w:t>löshets</w:t>
      </w:r>
      <w:r>
        <w:softHyphen/>
        <w:t>kassor och ska inne</w:t>
      </w:r>
      <w:r>
        <w:softHyphen/>
        <w:t>hålla uppgift om avgifter som betalats till arbets</w:t>
      </w:r>
      <w:r>
        <w:softHyphen/>
        <w:t>löshetskassan under året. Sådana kontroll</w:t>
      </w:r>
      <w:r>
        <w:softHyphen/>
        <w:t>uppgifter ska även lämnas för begränsat skatt</w:t>
      </w:r>
      <w:r>
        <w:softHyphen/>
        <w:t xml:space="preserve">skyldiga. Regeringen instämmer i </w:t>
      </w:r>
      <w:r w:rsidRPr="00D748F3">
        <w:rPr>
          <w:i/>
          <w:iCs/>
        </w:rPr>
        <w:t>Lagrådets</w:t>
      </w:r>
      <w:r>
        <w:t xml:space="preserve"> synpunkt om att det av bestämmelsen tydligt ska framgå att kontrolluppgifts</w:t>
      </w:r>
      <w:r>
        <w:softHyphen/>
        <w:t>skyldig</w:t>
      </w:r>
      <w:r w:rsidR="00D839E1">
        <w:softHyphen/>
      </w:r>
      <w:r>
        <w:t>heten avser betald avgift och följer därmed Lagrådets föreslagna utformning av bestämmelsen.</w:t>
      </w:r>
    </w:p>
    <w:p w14:paraId="4AF27D71" w14:textId="77777777" w:rsidR="00532933" w:rsidRDefault="00CD1B09" w:rsidP="00532933">
      <w:pPr>
        <w:pStyle w:val="Brdtextmedindrag"/>
      </w:pPr>
      <w:r>
        <w:t xml:space="preserve">Kontrolluppgift ska dock inte lämnas, om medlemmen skriftligen har begärt detta hos arbetslöshetskassan. Förslaget motiveras närmare nedan. </w:t>
      </w:r>
    </w:p>
    <w:p w14:paraId="53C33111" w14:textId="77777777" w:rsidR="00532933" w:rsidRPr="003939AB" w:rsidRDefault="00CD1B09" w:rsidP="00532933">
      <w:pPr>
        <w:pStyle w:val="Brdtextmedindrag"/>
        <w:rPr>
          <w:i/>
        </w:rPr>
      </w:pPr>
      <w:r>
        <w:t>I samband med att en arbetslöshetskassa lämnar kontrolluppgift till Skatte</w:t>
      </w:r>
      <w:r>
        <w:softHyphen/>
        <w:t xml:space="preserve">verket ska kassan informera </w:t>
      </w:r>
      <w:r w:rsidRPr="00BA0751">
        <w:t>den som uppgiften avser</w:t>
      </w:r>
      <w:r>
        <w:t>, dvs. medlemmen, om de uppgifter som har lämnats till Skatteverket (</w:t>
      </w:r>
      <w:r w:rsidRPr="004F56DE">
        <w:t>34</w:t>
      </w:r>
      <w:r>
        <w:t> </w:t>
      </w:r>
      <w:r w:rsidRPr="004F56DE">
        <w:t>kap. 3</w:t>
      </w:r>
      <w:r>
        <w:t> </w:t>
      </w:r>
      <w:r w:rsidRPr="004F56DE">
        <w:t>§ första stycket SFL</w:t>
      </w:r>
      <w:r>
        <w:t>). Skatteverket ska även underrätta fysiska personer och dödsbon som kan antas vara deklarations</w:t>
      </w:r>
      <w:r>
        <w:softHyphen/>
        <w:t>skyldiga om de kontroll</w:t>
      </w:r>
      <w:r>
        <w:softHyphen/>
        <w:t xml:space="preserve">uppgifter som har kommit in till verket (31 kap. 4 § SFL). </w:t>
      </w:r>
    </w:p>
    <w:p w14:paraId="023E2AED" w14:textId="77777777" w:rsidR="00532933" w:rsidRPr="000217D5" w:rsidRDefault="00CD1B09" w:rsidP="00532933">
      <w:pPr>
        <w:pStyle w:val="Rubrik5utannumrering"/>
      </w:pPr>
      <w:r>
        <w:t>En möjlighet ska införas för medlemmar att begära att kontrolluppgift inte lämnas</w:t>
      </w:r>
    </w:p>
    <w:p w14:paraId="26018018" w14:textId="2A1B0043" w:rsidR="00532933" w:rsidRDefault="00CD1B09" w:rsidP="00D4310F">
      <w:pPr>
        <w:pStyle w:val="Brdtextmedindrag"/>
        <w:ind w:firstLine="0"/>
      </w:pPr>
      <w:r>
        <w:t xml:space="preserve">Den föreslagna kontrolluppgiftsskyldigheten </w:t>
      </w:r>
      <w:r w:rsidRPr="00C607C6">
        <w:t>ger upphov till att person</w:t>
      </w:r>
      <w:r>
        <w:softHyphen/>
      </w:r>
      <w:r w:rsidRPr="00C607C6">
        <w:t>uppgifter måste behandlas.</w:t>
      </w:r>
      <w:r>
        <w:t xml:space="preserve"> I kontrolluppgiften ska arbetslöshetskassan lämna identifikationsuppgifter och uppgift om betald avgift till arbetslöshetskassa. Förutom att arbetslöshetskassorna ska lämna kontroll</w:t>
      </w:r>
      <w:r>
        <w:softHyphen/>
        <w:t xml:space="preserve">uppgift ska personuppgifter även behandlas av Skatteverket i beskattningsdatabasen. Det rör sig därför om en </w:t>
      </w:r>
      <w:r w:rsidRPr="00C607C6">
        <w:t>sådan personuppgifts</w:t>
      </w:r>
      <w:r>
        <w:softHyphen/>
      </w:r>
      <w:r w:rsidRPr="00C607C6">
        <w:t xml:space="preserve">behandling </w:t>
      </w:r>
      <w:bookmarkStart w:id="37" w:name="_Hlk81922802"/>
      <w:r w:rsidRPr="00C607C6">
        <w:t>som omfattas av Europaparlamentets och rådets förordning (EU) 2016/679 av den 27 april 2016 om skydd för fysiska personer med avseende på behandling av personuppgifter och om det fria flödet av sådana uppgifter och om upphävande av direktiv 95/46/EG (allmän dataskyddsförordning), nedan kallad EU:s dataskyddsförordning</w:t>
      </w:r>
      <w:r>
        <w:t>.</w:t>
      </w:r>
    </w:p>
    <w:bookmarkEnd w:id="37"/>
    <w:p w14:paraId="229BE2D4" w14:textId="77777777" w:rsidR="00532933" w:rsidRDefault="00CD1B09" w:rsidP="00532933">
      <w:pPr>
        <w:pStyle w:val="Brdtextmedindrag"/>
      </w:pPr>
      <w:r w:rsidRPr="004606C2">
        <w:t>För Skatteverkets personuppgiftsbehandling i beskattnings</w:t>
      </w:r>
      <w:r>
        <w:softHyphen/>
      </w:r>
      <w:r w:rsidRPr="004606C2">
        <w:t>verk</w:t>
      </w:r>
      <w:r>
        <w:softHyphen/>
      </w:r>
      <w:r w:rsidRPr="004606C2">
        <w:t>samheten gäller även lagen (2001:181) om behandling av uppgifter i Skatte</w:t>
      </w:r>
      <w:r>
        <w:softHyphen/>
      </w:r>
      <w:r w:rsidRPr="004606C2">
        <w:t>verkets beskattningsverksamhet som innehåller bestämmelser som kompletterar EU:s dataskyddsförordning.</w:t>
      </w:r>
      <w:r>
        <w:t xml:space="preserve"> </w:t>
      </w:r>
      <w:r w:rsidRPr="004A666D">
        <w:t>Förutom vid behandling av person</w:t>
      </w:r>
      <w:r>
        <w:softHyphen/>
      </w:r>
      <w:r w:rsidRPr="004A666D">
        <w:t xml:space="preserve">uppgifter om enskilda personer gäller vissa bestämmelser i lagen även vid behandling av uppgifter om juridiska personer (se 1 kap. 1 § andra stycket). </w:t>
      </w:r>
    </w:p>
    <w:p w14:paraId="51599BC8" w14:textId="77777777" w:rsidR="00532933" w:rsidRDefault="00CD1B09" w:rsidP="00532933">
      <w:pPr>
        <w:pStyle w:val="Brdtextmedindrag"/>
      </w:pPr>
      <w:r w:rsidRPr="004606C2">
        <w:lastRenderedPageBreak/>
        <w:t xml:space="preserve">Behandlingen av personuppgifter </w:t>
      </w:r>
      <w:r>
        <w:t xml:space="preserve">hos arbetslöshetskassorna </w:t>
      </w:r>
      <w:r w:rsidRPr="004606C2">
        <w:t>bedöms ha rättslig grund på det sätt som krävs enligt artikel 6 i EU:s dataskydds</w:t>
      </w:r>
      <w:r>
        <w:softHyphen/>
      </w:r>
      <w:r w:rsidRPr="004606C2">
        <w:t>förordning</w:t>
      </w:r>
      <w:r>
        <w:t>.</w:t>
      </w:r>
      <w:r w:rsidRPr="00B42423">
        <w:t xml:space="preserve"> </w:t>
      </w:r>
      <w:r>
        <w:t>Den rättsliga grunden för behandlingen hos arbetslöshets</w:t>
      </w:r>
      <w:r>
        <w:softHyphen/>
        <w:t xml:space="preserve">kassorna är i första hand att den är nödvändig för att fullgöra en rättslig förpliktelse (dvs. att lämna kontrolluppgift) på det sätt som anges i artikel </w:t>
      </w:r>
      <w:proofErr w:type="gramStart"/>
      <w:r>
        <w:t>6.1</w:t>
      </w:r>
      <w:proofErr w:type="gramEnd"/>
      <w:r>
        <w:t xml:space="preserve"> c i EU:s data</w:t>
      </w:r>
      <w:r>
        <w:softHyphen/>
        <w:t>skydds</w:t>
      </w:r>
      <w:r>
        <w:softHyphen/>
        <w:t>förordning. G</w:t>
      </w:r>
      <w:r w:rsidRPr="004606C2">
        <w:t xml:space="preserve">runden för behandlingen är </w:t>
      </w:r>
      <w:r>
        <w:t xml:space="preserve">vidare </w:t>
      </w:r>
      <w:r w:rsidRPr="004606C2">
        <w:t xml:space="preserve">fastställd i den nationella rätten </w:t>
      </w:r>
      <w:r>
        <w:t xml:space="preserve">på det sätt </w:t>
      </w:r>
      <w:r w:rsidRPr="004606C2">
        <w:t>som krävs enligt artikel 6.3</w:t>
      </w:r>
      <w:r w:rsidRPr="00383EF4">
        <w:t xml:space="preserve"> </w:t>
      </w:r>
      <w:r w:rsidRPr="004606C2">
        <w:t>i EU:s data</w:t>
      </w:r>
      <w:r>
        <w:softHyphen/>
      </w:r>
      <w:r w:rsidRPr="004606C2">
        <w:t>skydds</w:t>
      </w:r>
      <w:r>
        <w:softHyphen/>
      </w:r>
      <w:r w:rsidRPr="004606C2">
        <w:t xml:space="preserve">förordning. </w:t>
      </w:r>
      <w:r>
        <w:t>Den rättsliga grunden framgår av förslaget till lag om ändring i inkomstskattelagen och förslaget till lag om ändring i skatte</w:t>
      </w:r>
      <w:r>
        <w:softHyphen/>
        <w:t>förfarande</w:t>
      </w:r>
      <w:r>
        <w:softHyphen/>
        <w:t xml:space="preserve">lagen där även syftet med behandlingen framgår. </w:t>
      </w:r>
    </w:p>
    <w:p w14:paraId="75BA2D68" w14:textId="77777777" w:rsidR="00532933" w:rsidRDefault="00CD1B09" w:rsidP="00532933">
      <w:pPr>
        <w:pStyle w:val="Brdtextmedindrag"/>
      </w:pPr>
      <w:r>
        <w:t>Den behandling som förslaget ger upphov till hos arbetslöshetskassorna i samband med att kontrolluppgift lämnas till Skatteverket</w:t>
      </w:r>
      <w:r w:rsidRPr="004606C2">
        <w:t xml:space="preserve"> avser</w:t>
      </w:r>
      <w:r>
        <w:t xml:space="preserve"> </w:t>
      </w:r>
      <w:proofErr w:type="gramStart"/>
      <w:r>
        <w:t>bl.a.</w:t>
      </w:r>
      <w:proofErr w:type="gramEnd"/>
      <w:r w:rsidRPr="004606C2">
        <w:t xml:space="preserve"> uppgift om</w:t>
      </w:r>
      <w:r>
        <w:t xml:space="preserve"> medlemskap</w:t>
      </w:r>
      <w:r w:rsidRPr="004606C2">
        <w:t xml:space="preserve"> i arbetslöshetskassa och </w:t>
      </w:r>
      <w:r>
        <w:t xml:space="preserve">det </w:t>
      </w:r>
      <w:r w:rsidRPr="004606C2">
        <w:t>utgör inte en sådan särskild kategori av personuppgifter som avses i artikel 9.1</w:t>
      </w:r>
      <w:r>
        <w:t xml:space="preserve"> i</w:t>
      </w:r>
      <w:r w:rsidRPr="004606C2">
        <w:t xml:space="preserve"> EU:s data</w:t>
      </w:r>
      <w:r>
        <w:softHyphen/>
      </w:r>
      <w:r w:rsidRPr="004606C2">
        <w:t>skydds</w:t>
      </w:r>
      <w:r>
        <w:softHyphen/>
      </w:r>
      <w:r w:rsidRPr="004606C2">
        <w:t>förordning</w:t>
      </w:r>
      <w:r>
        <w:t xml:space="preserve"> och som är förbjuden om inte ytterligare villkor är uppfyllda</w:t>
      </w:r>
      <w:r w:rsidRPr="004606C2">
        <w:t xml:space="preserve">. Detta hindrar dock inte att känsliga personuppgifter ändå kan förekomma i ett enskilt fall. Bland annat är det enligt 41 § </w:t>
      </w:r>
      <w:r>
        <w:t>LAK</w:t>
      </w:r>
      <w:r w:rsidRPr="004606C2">
        <w:t xml:space="preserve"> möjligt för en arbetslöshetskassa att besluta om olika medlemsavgifter för olika medlems</w:t>
      </w:r>
      <w:r>
        <w:softHyphen/>
      </w:r>
      <w:r w:rsidRPr="004606C2">
        <w:t>kategorier, om det finns skäl till det. Härigenom skulle ett medlemskap till fackförening kunna komma att utläsas indirekt</w:t>
      </w:r>
      <w:r>
        <w:t xml:space="preserve"> utifrån avgiftens storlek som ligger till grund för den kontrolluppgift som arbets</w:t>
      </w:r>
      <w:r>
        <w:softHyphen/>
        <w:t>löshets</w:t>
      </w:r>
      <w:r>
        <w:softHyphen/>
        <w:t>kassan ska lämna till Skatteverket. Behandling av känsliga person</w:t>
      </w:r>
      <w:r>
        <w:softHyphen/>
        <w:t>uppgifter är i detta fall nödvändig för att fastställa, göra gällande eller för</w:t>
      </w:r>
      <w:r>
        <w:softHyphen/>
        <w:t xml:space="preserve">svara rättsliga anspråk (anspråket på skattereduktion) på det sätt som anges i artikel </w:t>
      </w:r>
      <w:proofErr w:type="gramStart"/>
      <w:r>
        <w:t>9.2</w:t>
      </w:r>
      <w:proofErr w:type="gramEnd"/>
      <w:r>
        <w:t xml:space="preserve"> f i EU:s dataskyddsförordning. Behandlingen hos arbets</w:t>
      </w:r>
      <w:r>
        <w:softHyphen/>
        <w:t>lös</w:t>
      </w:r>
      <w:r>
        <w:softHyphen/>
        <w:t>hets</w:t>
      </w:r>
      <w:r>
        <w:softHyphen/>
      </w:r>
      <w:r>
        <w:softHyphen/>
        <w:t>kassorna är mot denna bakgrund förenlig med EU:s data</w:t>
      </w:r>
      <w:r>
        <w:softHyphen/>
        <w:t>skydds</w:t>
      </w:r>
      <w:r>
        <w:softHyphen/>
        <w:t xml:space="preserve">förordning. </w:t>
      </w:r>
    </w:p>
    <w:p w14:paraId="026CE240" w14:textId="77777777" w:rsidR="00532933" w:rsidRDefault="00CD1B09" w:rsidP="00532933">
      <w:pPr>
        <w:pStyle w:val="Brdtextmedindrag"/>
      </w:pPr>
      <w:bookmarkStart w:id="38" w:name="_Hlk83881381"/>
      <w:r>
        <w:t xml:space="preserve">För personuppgiftsbehandlingen hos Skatteverket är den rättsliga grunden i första hand artikel 6.1 e i EU:s dataskyddsförordning, dvs. att behandlingen är nödvändig för att utföra en uppgift av allmänt intresse eller som ett led i den personuppgiftsansvariges myndighetsutövning. Grunden för behandlingen är vidare fastställd i den nationella rätten på det sätt som krävs enligt artikel 6.3 genom förordningen (2017:154) med instruktion för Skatteverket och skatteförfarandelagen. </w:t>
      </w:r>
      <w:bookmarkEnd w:id="38"/>
    </w:p>
    <w:p w14:paraId="26306148" w14:textId="77777777" w:rsidR="00532933" w:rsidRDefault="00CD1B09" w:rsidP="00532933">
      <w:pPr>
        <w:pStyle w:val="Brdtextmedindrag"/>
      </w:pPr>
      <w:bookmarkStart w:id="39" w:name="_Hlk83881413"/>
      <w:bookmarkStart w:id="40" w:name="_Hlk83823448"/>
      <w:bookmarkStart w:id="41" w:name="_Hlk83881456"/>
      <w:r>
        <w:t xml:space="preserve">Som anges ovan kan behandling av känsliga personuppgifter i den mening som avses i artikel 9.1 i EU:s dataskyddsförordning aktualiseras. </w:t>
      </w:r>
      <w:bookmarkEnd w:id="39"/>
      <w:r>
        <w:t xml:space="preserve">Behandlingen hos Skatteverket </w:t>
      </w:r>
      <w:bookmarkEnd w:id="40"/>
      <w:r>
        <w:t xml:space="preserve">av känsliga personuppgifter är i detta fall nödvändig för att fastställa, göra gällande eller försvara rättsliga anspråk (anspråket på skattereduktion) på det sätt som anges i artikel </w:t>
      </w:r>
      <w:proofErr w:type="gramStart"/>
      <w:r>
        <w:t>9.2</w:t>
      </w:r>
      <w:proofErr w:type="gramEnd"/>
      <w:r>
        <w:t xml:space="preserve"> f i EU:s dataskyddsförordning. Det finns således stöd för sådan behandling.</w:t>
      </w:r>
      <w:bookmarkEnd w:id="41"/>
    </w:p>
    <w:p w14:paraId="2910CB32" w14:textId="77777777" w:rsidR="00532933" w:rsidRDefault="00CD1B09" w:rsidP="00532933">
      <w:pPr>
        <w:pStyle w:val="Brdtextmedindrag"/>
      </w:pPr>
      <w:r w:rsidRPr="004606C2">
        <w:t xml:space="preserve">En möjlig åtgärd för att säkerställa </w:t>
      </w:r>
      <w:bookmarkStart w:id="42" w:name="_Hlk81923188"/>
      <w:r>
        <w:t xml:space="preserve">att personuppgiftsbehandlingen är proportionerlig mot det mål som eftersträvas </w:t>
      </w:r>
      <w:bookmarkEnd w:id="42"/>
      <w:r w:rsidRPr="004606C2">
        <w:t>är att införa en möjlighet för medlem</w:t>
      </w:r>
      <w:r>
        <w:t>men</w:t>
      </w:r>
      <w:r w:rsidRPr="004606C2">
        <w:t xml:space="preserve"> att </w:t>
      </w:r>
      <w:r>
        <w:t xml:space="preserve">till arbetslöshetskassan </w:t>
      </w:r>
      <w:r w:rsidRPr="004606C2">
        <w:t xml:space="preserve">begära att kontrolluppgift avseende betald avgift inte ska lämnas. En sådan åtgärd bedöms medföra endast marginellt ökad administration hos arbetslöshetskassorna. </w:t>
      </w:r>
      <w:r>
        <w:t>Det föreslås därför att en medlem skriftligen ska kunna begära till arbets</w:t>
      </w:r>
      <w:r>
        <w:softHyphen/>
        <w:t>lös</w:t>
      </w:r>
      <w:r>
        <w:softHyphen/>
        <w:t>hets</w:t>
      </w:r>
      <w:r>
        <w:softHyphen/>
      </w:r>
      <w:r>
        <w:softHyphen/>
        <w:t>kassan att kontrolluppgift inte lämnas.</w:t>
      </w:r>
      <w:r w:rsidRPr="004606C2">
        <w:t xml:space="preserve"> E</w:t>
      </w:r>
      <w:r>
        <w:t>n</w:t>
      </w:r>
      <w:r w:rsidRPr="004606C2">
        <w:t xml:space="preserve"> sådan </w:t>
      </w:r>
      <w:r>
        <w:t xml:space="preserve">möjlighet </w:t>
      </w:r>
      <w:r w:rsidRPr="004606C2">
        <w:t>på</w:t>
      </w:r>
      <w:r>
        <w:softHyphen/>
      </w:r>
      <w:r w:rsidRPr="004606C2">
        <w:t xml:space="preserve">verkar inte </w:t>
      </w:r>
      <w:r>
        <w:t>rätten</w:t>
      </w:r>
      <w:r w:rsidRPr="004606C2">
        <w:t xml:space="preserve"> </w:t>
      </w:r>
      <w:r>
        <w:t>till</w:t>
      </w:r>
      <w:r w:rsidRPr="004606C2">
        <w:t xml:space="preserve"> skattereduktion om han eller hon i beskattnings</w:t>
      </w:r>
      <w:r>
        <w:softHyphen/>
      </w:r>
      <w:r w:rsidRPr="004606C2">
        <w:t>ärendet styrker att avgift har betalats och förutsättningarna för skatte</w:t>
      </w:r>
      <w:r>
        <w:softHyphen/>
      </w:r>
      <w:r w:rsidRPr="004606C2">
        <w:t>reduktion i övrigt är uppfyllda.</w:t>
      </w:r>
      <w:r w:rsidRPr="00B42423">
        <w:t xml:space="preserve"> </w:t>
      </w:r>
      <w:r>
        <w:t>Mot bakgrund av detta och att behandlingen av person</w:t>
      </w:r>
      <w:r>
        <w:softHyphen/>
        <w:t xml:space="preserve">uppgifter hos Skatteverket sker i syfte att fastställa en skattemässig förmån </w:t>
      </w:r>
      <w:r>
        <w:lastRenderedPageBreak/>
        <w:t>för den enskilde, dvs. skattereduktion för avgift till arbetslöshetskassa, bedöms behandlingen vara proportionerlig. Behandlingen hos Skatte</w:t>
      </w:r>
      <w:r>
        <w:softHyphen/>
        <w:t>verket bedöms mot denna bakgrund vara förenlig med EU:s dataskydds</w:t>
      </w:r>
      <w:r>
        <w:softHyphen/>
        <w:t>förordning.</w:t>
      </w:r>
    </w:p>
    <w:p w14:paraId="045004F3" w14:textId="77777777" w:rsidR="00532933" w:rsidRDefault="00CD1B09" w:rsidP="00532933">
      <w:pPr>
        <w:pStyle w:val="Brdtextmedindrag"/>
      </w:pPr>
      <w:r>
        <w:t>Av 1 kap. 4 § lagen om behandling av uppgifter i Skatteverkets beskatt</w:t>
      </w:r>
      <w:r>
        <w:softHyphen/>
        <w:t>nings</w:t>
      </w:r>
      <w:r>
        <w:softHyphen/>
        <w:t xml:space="preserve">verksamhet framgår att uppgifter </w:t>
      </w:r>
      <w:proofErr w:type="gramStart"/>
      <w:r>
        <w:t>bl.a.</w:t>
      </w:r>
      <w:proofErr w:type="gramEnd"/>
      <w:r>
        <w:t xml:space="preserve"> får behandlas för att till</w:t>
      </w:r>
      <w:r>
        <w:softHyphen/>
        <w:t>handa</w:t>
      </w:r>
      <w:r>
        <w:softHyphen/>
        <w:t>hålla information som behövs hos Skatteverket för fastställande av underlag för samt bestämmande, redovisning, betalning och åter</w:t>
      </w:r>
      <w:r>
        <w:softHyphen/>
        <w:t>betalning av skatter och avgifter samt för revision och annan kontrollverksamhet. Av 2 kap. 2 § samma lag framgår vidare att i beskattnings</w:t>
      </w:r>
      <w:r>
        <w:softHyphen/>
        <w:t>databasen får uppgifter behandlas om personer som omfattas av verksamhet enligt 1 kap. 4 § 1–9. I 2 kap. 3 § i den lagen och i 2 § förordningen (2001:588) om behandling av uppgifter i Skatteverkets beskattningsverksamhet finns bestämmelser om vilka uppgifter som får behandlas i beskattnings</w:t>
      </w:r>
      <w:r>
        <w:softHyphen/>
        <w:t>databasen. Den behandling av personuppgifter som förslaget ger upphov till hos Skatteverket är tillåten enligt de angivna bestämmelserna. Även i de fall det rör sig om känsliga personuppgifter så finns det stöd för behandlingen. Av 1 kap. 7 § lagen om behandling av uppgifter i Skatte</w:t>
      </w:r>
      <w:r>
        <w:softHyphen/>
        <w:t>verkets beskattningsverksamhet följer att känsliga personuppgifter får behandlas endast om uppgifterna har lämnats i ett ärende eller är nöd</w:t>
      </w:r>
      <w:r>
        <w:softHyphen/>
        <w:t>vändiga för behandlingen av det, eller om det särskilt anges i 2 kap. I 2 kap. 4 § samma lag anges att en handling som har kommit in i ett ärende får behandlas i beskattningsdatabasen och får innehålla sådana uppgifter som avses i 1 kap. 7 §.</w:t>
      </w:r>
    </w:p>
    <w:p w14:paraId="0CDA9235" w14:textId="77777777" w:rsidR="00532933" w:rsidRPr="00024950" w:rsidRDefault="00CD1B09" w:rsidP="00532933">
      <w:pPr>
        <w:pStyle w:val="Brdtextmedindrag"/>
      </w:pPr>
      <w:r>
        <w:t>Sammanfattningsvis görs bedömningen att den personuppgifts</w:t>
      </w:r>
      <w:r>
        <w:softHyphen/>
        <w:t>behandling som förslaget ger upphov till är förenlig med EU:s dataskydds</w:t>
      </w:r>
      <w:r>
        <w:softHyphen/>
        <w:t xml:space="preserve">förordning och inte medför något behov av ändringar i lagen om behandling av uppgifter i Skatteverkets beskattningsverksamhet. </w:t>
      </w:r>
    </w:p>
    <w:p w14:paraId="3827AA03" w14:textId="77777777" w:rsidR="00532933" w:rsidRDefault="00CD1B09" w:rsidP="00532933">
      <w:pPr>
        <w:pStyle w:val="Rubrik5utannumrering"/>
      </w:pPr>
      <w:r>
        <w:t>Lagförslag</w:t>
      </w:r>
    </w:p>
    <w:p w14:paraId="64B1F5C0" w14:textId="3932E438" w:rsidR="00532933" w:rsidRPr="00A13438" w:rsidRDefault="00CD1B09" w:rsidP="00532933">
      <w:pPr>
        <w:pStyle w:val="Brdtext"/>
      </w:pPr>
      <w:r>
        <w:t xml:space="preserve">Förslaget medför ändringar i 22 kap. 1 § och 23 kap. 2 § SFL </w:t>
      </w:r>
      <w:r w:rsidR="00D839E1">
        <w:t>och</w:t>
      </w:r>
      <w:r>
        <w:t xml:space="preserve"> att en ny paragraf, 22 kap. 27 §, införs i samma lag. </w:t>
      </w:r>
    </w:p>
    <w:p w14:paraId="1A2DBD97" w14:textId="77777777" w:rsidR="00532933" w:rsidRDefault="00CD1B09" w:rsidP="00532933">
      <w:pPr>
        <w:pStyle w:val="Rubrik2"/>
      </w:pPr>
      <w:bookmarkStart w:id="43" w:name="_Ref81405485"/>
      <w:bookmarkStart w:id="44" w:name="_Toc95743433"/>
      <w:r>
        <w:t>Uppgiftsskyldighet i inkomstdeklaration</w:t>
      </w:r>
      <w:bookmarkEnd w:id="43"/>
      <w:bookmarkEnd w:id="44"/>
    </w:p>
    <w:p w14:paraId="67CF007A" w14:textId="77777777" w:rsidR="00532933" w:rsidRPr="001E7894" w:rsidRDefault="00CD1B09" w:rsidP="00532933">
      <w:pPr>
        <w:pStyle w:val="Brdtextram"/>
      </w:pPr>
      <w:r>
        <w:rPr>
          <w:b/>
          <w:bCs/>
        </w:rPr>
        <w:t xml:space="preserve">Regeringens förslag: </w:t>
      </w:r>
      <w:r>
        <w:t>Den som begär att avgift till</w:t>
      </w:r>
      <w:r w:rsidRPr="001E7894">
        <w:t xml:space="preserve"> en utländsk arbets</w:t>
      </w:r>
      <w:r>
        <w:softHyphen/>
      </w:r>
      <w:r w:rsidRPr="001E7894">
        <w:t>löshetskassa eller motsvarande avgift enligt en utländsk stats arbets</w:t>
      </w:r>
      <w:r>
        <w:softHyphen/>
      </w:r>
      <w:r w:rsidRPr="001E7894">
        <w:t>löshets</w:t>
      </w:r>
      <w:r>
        <w:softHyphen/>
      </w:r>
      <w:r w:rsidRPr="001E7894">
        <w:t>försäkring ska medräknas i underlaget för skatte</w:t>
      </w:r>
      <w:r>
        <w:softHyphen/>
      </w:r>
      <w:r w:rsidRPr="001E7894">
        <w:t>reduktion</w:t>
      </w:r>
      <w:r>
        <w:t>en</w:t>
      </w:r>
      <w:r w:rsidRPr="001E7894">
        <w:t xml:space="preserve"> ska lämna uppgift om underlaget i inkomstdeklarationen.</w:t>
      </w:r>
    </w:p>
    <w:p w14:paraId="0B52321F" w14:textId="77777777" w:rsidR="00532933" w:rsidRPr="002F6E11" w:rsidRDefault="008015F9" w:rsidP="00532933">
      <w:pPr>
        <w:tabs>
          <w:tab w:val="left" w:pos="2268"/>
        </w:tabs>
        <w:overflowPunct w:val="0"/>
        <w:autoSpaceDE w:val="0"/>
        <w:autoSpaceDN w:val="0"/>
        <w:adjustRightInd w:val="0"/>
        <w:spacing w:after="0" w:line="240" w:lineRule="auto"/>
        <w:ind w:left="170"/>
        <w:jc w:val="both"/>
        <w:textAlignment w:val="baseline"/>
        <w:rPr>
          <w:rFonts w:ascii="Times New Roman" w:hAnsi="Times New Roman"/>
          <w:sz w:val="8"/>
          <w:szCs w:val="8"/>
        </w:rPr>
      </w:pPr>
    </w:p>
    <w:p w14:paraId="6B599505" w14:textId="77777777" w:rsidR="00532933" w:rsidRDefault="00CD1B09" w:rsidP="00532933">
      <w:pPr>
        <w:pStyle w:val="Brdtextmedindrag"/>
        <w:rPr>
          <w:b/>
          <w:bCs/>
        </w:rPr>
      </w:pPr>
      <w:r>
        <w:rPr>
          <w:b/>
          <w:bCs/>
        </w:rPr>
        <w:t xml:space="preserve">Promemorians förslag </w:t>
      </w:r>
      <w:r>
        <w:t>överensstämmer med regeringens.</w:t>
      </w:r>
    </w:p>
    <w:p w14:paraId="66B6BEC6" w14:textId="77777777" w:rsidR="00532933" w:rsidRPr="007842B8" w:rsidRDefault="00CD1B09" w:rsidP="00532933">
      <w:pPr>
        <w:pStyle w:val="Brdtextmedindrag"/>
      </w:pPr>
      <w:r>
        <w:rPr>
          <w:b/>
          <w:bCs/>
        </w:rPr>
        <w:t xml:space="preserve">Remissinstanserna: </w:t>
      </w:r>
      <w:r>
        <w:t>Ingen remissinstans yttrar sig särskilt över förslaget.</w:t>
      </w:r>
    </w:p>
    <w:p w14:paraId="0BC1A9BE" w14:textId="1F6AAC74" w:rsidR="00532933" w:rsidRDefault="00CD1B09" w:rsidP="00532933">
      <w:pPr>
        <w:pStyle w:val="Brdtextmedindrag"/>
      </w:pPr>
      <w:r>
        <w:rPr>
          <w:b/>
          <w:bCs/>
        </w:rPr>
        <w:t xml:space="preserve">Skälen för regeringens förslag: </w:t>
      </w:r>
      <w:r>
        <w:t xml:space="preserve">I avsnitt </w:t>
      </w:r>
      <w:r>
        <w:fldChar w:fldCharType="begin"/>
      </w:r>
      <w:r>
        <w:instrText xml:space="preserve"> REF _Ref81558891 \r \p \h </w:instrText>
      </w:r>
      <w:r>
        <w:fldChar w:fldCharType="separate"/>
      </w:r>
      <w:r w:rsidR="008015F9">
        <w:t>6.1 ovan</w:t>
      </w:r>
      <w:r>
        <w:fldChar w:fldCharType="end"/>
      </w:r>
      <w:r>
        <w:t xml:space="preserve"> föreslås införandet av en kontrolluppgiftsskyldighet för svenska arbetslöshets</w:t>
      </w:r>
      <w:r>
        <w:softHyphen/>
        <w:t>kassor. Det fram</w:t>
      </w:r>
      <w:r>
        <w:softHyphen/>
        <w:t>står inte som rimligt med en sådan skyldighet även för utländska arbets</w:t>
      </w:r>
      <w:r>
        <w:softHyphen/>
      </w:r>
      <w:r>
        <w:softHyphen/>
      </w:r>
      <w:r>
        <w:softHyphen/>
        <w:t>löshetskassor. För att Skatteverket ska kunna beräkna skatte</w:t>
      </w:r>
      <w:r>
        <w:softHyphen/>
        <w:t>reduk</w:t>
      </w:r>
      <w:r>
        <w:softHyphen/>
        <w:t>tionen i dessa fall föreslås i stället att den som begär att avgift till en utländsk arbetslöshetskassa</w:t>
      </w:r>
      <w:r w:rsidRPr="001E7894">
        <w:t xml:space="preserve"> eller motsvarande avgift enligt en utländsk </w:t>
      </w:r>
      <w:r w:rsidRPr="001E7894">
        <w:lastRenderedPageBreak/>
        <w:t>stats arbetslöshetsförsäkring</w:t>
      </w:r>
      <w:r>
        <w:t xml:space="preserve"> ska medräknas i underlaget för skatte</w:t>
      </w:r>
      <w:r>
        <w:softHyphen/>
        <w:t>reduktion för avgift till arbetslöshetskassa ska lämna uppgift om under</w:t>
      </w:r>
      <w:r>
        <w:softHyphen/>
        <w:t>laget för skattereduktionen i inkomstdeklarationen.</w:t>
      </w:r>
    </w:p>
    <w:p w14:paraId="7B78EB31" w14:textId="706A1CF8" w:rsidR="00957ABE" w:rsidRPr="0078184A" w:rsidRDefault="00CD1B09" w:rsidP="008C700A">
      <w:pPr>
        <w:pStyle w:val="Brdtextmedindrag"/>
      </w:pPr>
      <w:r>
        <w:t>Uppgift om underlag för skattereduktion för avgift till arbetslöshets</w:t>
      </w:r>
      <w:r>
        <w:softHyphen/>
        <w:t xml:space="preserve">kassa som en svensk arbetslöshetskassa lämnat kontrolluppgift för bör anges i det fastställda formuläret för inkomstdeklarationen. En sådan reglering kan övervägas att införas i förordning. I de fall en skattskyldig person har betalat avgift till såväl en svensk som </w:t>
      </w:r>
      <w:r w:rsidR="00D839E1">
        <w:t xml:space="preserve">en </w:t>
      </w:r>
      <w:r>
        <w:t>utländsk arbetslöshets</w:t>
      </w:r>
      <w:r>
        <w:softHyphen/>
        <w:t>kassa under samma beskattningsår, kommer således endast den avgift som betalats till en svensk arbetslöshetskassa att vara förtryckt på inkomst</w:t>
      </w:r>
      <w:r>
        <w:softHyphen/>
        <w:t xml:space="preserve">deklarationen. En skattskyldig person som begär att även avgift till en utländsk arbetslöshetskassa ska ingå i underlaget för skattereduktion ska därför i inkomstdeklarationen lämna uppgift om hela underlaget för skattereduktion. </w:t>
      </w:r>
    </w:p>
    <w:p w14:paraId="1F99A283" w14:textId="77777777" w:rsidR="00532933" w:rsidRDefault="00CD1B09" w:rsidP="00532933">
      <w:pPr>
        <w:pStyle w:val="Rubrik5utannumrering"/>
      </w:pPr>
      <w:r>
        <w:t>Lagförslag</w:t>
      </w:r>
    </w:p>
    <w:p w14:paraId="63FC2FD0" w14:textId="5FFF5144" w:rsidR="00532933" w:rsidRPr="009152DD" w:rsidRDefault="00CD1B09" w:rsidP="00532933">
      <w:pPr>
        <w:pStyle w:val="Brdtext"/>
      </w:pPr>
      <w:r>
        <w:t xml:space="preserve">Förslaget medför en ändring i 31 kap. 1 § SFL </w:t>
      </w:r>
      <w:r w:rsidR="00D839E1">
        <w:t>och</w:t>
      </w:r>
      <w:r>
        <w:t xml:space="preserve"> att en ny paragraf, 31 kap. 33 d §, införs i samma lag.</w:t>
      </w:r>
    </w:p>
    <w:p w14:paraId="5CC32F8E" w14:textId="77777777" w:rsidR="00532933" w:rsidRDefault="00CD1B09" w:rsidP="00532933">
      <w:pPr>
        <w:pStyle w:val="Rubrik1"/>
      </w:pPr>
      <w:bookmarkStart w:id="45" w:name="_Toc95743434"/>
      <w:r>
        <w:t>Ikraftträdande- och övergångsbestämmelser</w:t>
      </w:r>
      <w:bookmarkEnd w:id="45"/>
    </w:p>
    <w:p w14:paraId="47043121" w14:textId="77777777" w:rsidR="00532933" w:rsidRDefault="00CD1B09" w:rsidP="00532933">
      <w:pPr>
        <w:pStyle w:val="Brdtextram"/>
      </w:pPr>
      <w:r>
        <w:rPr>
          <w:b/>
          <w:bCs/>
        </w:rPr>
        <w:t xml:space="preserve">Regeringens förslag: </w:t>
      </w:r>
      <w:r>
        <w:t>Lagändringarna ska träda i kraft den 1 juli 2022.</w:t>
      </w:r>
    </w:p>
    <w:p w14:paraId="06DD90F7" w14:textId="77777777" w:rsidR="00532933" w:rsidRDefault="00CD1B09" w:rsidP="00532933">
      <w:pPr>
        <w:pStyle w:val="Brdtextmedindragram"/>
      </w:pPr>
      <w:r>
        <w:t>Bestämmelserna i inkomstskattelagen om skattereduktion för avgift till arbetslöshetskassa ska tillämpas på avgifter som betalas efter den 30 juni 2022.</w:t>
      </w:r>
    </w:p>
    <w:p w14:paraId="7D0EFC43" w14:textId="77777777" w:rsidR="00532933" w:rsidRPr="00E259C3" w:rsidRDefault="00CD1B09" w:rsidP="00532933">
      <w:pPr>
        <w:pStyle w:val="Brdtextmedindragram"/>
      </w:pPr>
      <w:r>
        <w:t>Uppgifter om skattereduktionen ska lämnas till Skatteverket för kalenderåret 2022, men begränsas till att omfatta avgiftsbetalningar som görs efter den 30 juni 2022.</w:t>
      </w:r>
    </w:p>
    <w:p w14:paraId="42F0A0CF" w14:textId="77777777" w:rsidR="00532933" w:rsidRPr="002F6E11" w:rsidRDefault="008015F9" w:rsidP="00532933">
      <w:pPr>
        <w:tabs>
          <w:tab w:val="left" w:pos="2268"/>
        </w:tabs>
        <w:overflowPunct w:val="0"/>
        <w:autoSpaceDE w:val="0"/>
        <w:autoSpaceDN w:val="0"/>
        <w:adjustRightInd w:val="0"/>
        <w:spacing w:after="0" w:line="240" w:lineRule="auto"/>
        <w:ind w:left="170"/>
        <w:jc w:val="both"/>
        <w:textAlignment w:val="baseline"/>
        <w:rPr>
          <w:rFonts w:ascii="Times New Roman" w:hAnsi="Times New Roman"/>
          <w:sz w:val="8"/>
          <w:szCs w:val="8"/>
        </w:rPr>
      </w:pPr>
    </w:p>
    <w:p w14:paraId="2455F274" w14:textId="10171EB9" w:rsidR="00532933" w:rsidRPr="005A5D1F" w:rsidRDefault="00CD1B09" w:rsidP="00532933">
      <w:pPr>
        <w:pStyle w:val="Brdtextmedindrag"/>
      </w:pPr>
      <w:r>
        <w:rPr>
          <w:b/>
          <w:bCs/>
        </w:rPr>
        <w:t xml:space="preserve">Promemorians förslag </w:t>
      </w:r>
      <w:r>
        <w:t xml:space="preserve">överensstämmer </w:t>
      </w:r>
      <w:r w:rsidR="002D64A3">
        <w:t xml:space="preserve">i sak </w:t>
      </w:r>
      <w:r>
        <w:t>med regeringens.</w:t>
      </w:r>
    </w:p>
    <w:p w14:paraId="10430A09" w14:textId="77777777" w:rsidR="00532933" w:rsidRDefault="00CD1B09" w:rsidP="00532933">
      <w:pPr>
        <w:pStyle w:val="Brdtextmedindrag"/>
        <w:rPr>
          <w:b/>
          <w:bCs/>
        </w:rPr>
      </w:pPr>
      <w:r>
        <w:rPr>
          <w:b/>
          <w:bCs/>
        </w:rPr>
        <w:t xml:space="preserve">Remissinstanserna: </w:t>
      </w:r>
      <w:r>
        <w:rPr>
          <w:i/>
          <w:iCs/>
        </w:rPr>
        <w:t xml:space="preserve">Skatteverket </w:t>
      </w:r>
      <w:r>
        <w:t>anser att de nya reglerna bör träda i kraft den 1 januari 2023 med hänsyn till att ett ikraftträdande vid ett halv</w:t>
      </w:r>
      <w:r>
        <w:softHyphen/>
        <w:t xml:space="preserve">årsskifte gör att det blir svårare för </w:t>
      </w:r>
      <w:proofErr w:type="gramStart"/>
      <w:r>
        <w:t>bl.a.</w:t>
      </w:r>
      <w:proofErr w:type="gramEnd"/>
      <w:r>
        <w:t xml:space="preserve"> de enskilda att få en överblick över vilka regler som gäller. Skatteverket påpekar även att ett ikraftträdande vid ett halvårsskifte med</w:t>
      </w:r>
      <w:r>
        <w:softHyphen/>
        <w:t>för ökade införandekostnader jämfört med ett ikraft</w:t>
      </w:r>
      <w:r>
        <w:softHyphen/>
        <w:t>trädande vid ett års</w:t>
      </w:r>
      <w:r>
        <w:softHyphen/>
        <w:t xml:space="preserve">skifte. </w:t>
      </w:r>
      <w:r w:rsidRPr="003B5AF5">
        <w:t>Övriga remissinstanser har inte yttrat sig särskilt över förslaget.</w:t>
      </w:r>
    </w:p>
    <w:p w14:paraId="76E4B017" w14:textId="77777777" w:rsidR="00532933" w:rsidRDefault="00CD1B09" w:rsidP="00532933">
      <w:pPr>
        <w:pStyle w:val="Brdtextmedindrag"/>
      </w:pPr>
      <w:r>
        <w:rPr>
          <w:b/>
          <w:bCs/>
        </w:rPr>
        <w:t xml:space="preserve">Skälen för regeringens förslag: </w:t>
      </w:r>
      <w:r w:rsidRPr="004450CE">
        <w:t xml:space="preserve">Även med beaktande av </w:t>
      </w:r>
      <w:r>
        <w:t xml:space="preserve">synpunkterna från </w:t>
      </w:r>
      <w:r w:rsidRPr="004450CE">
        <w:rPr>
          <w:i/>
          <w:iCs/>
        </w:rPr>
        <w:t>Skatteverket</w:t>
      </w:r>
      <w:r>
        <w:t xml:space="preserve"> om att ett ikraftträdande vid ett helårsskifte vore önskvärt anser regeringen att ä</w:t>
      </w:r>
      <w:r w:rsidRPr="00B0725A">
        <w:t>ndringarna bör träda i kraft snarast möjligt.</w:t>
      </w:r>
      <w:r>
        <w:t xml:space="preserve"> </w:t>
      </w:r>
      <w:r w:rsidRPr="00EA0F15">
        <w:t>Vad gäller synpunkten om att enskilda kan få det svårare att överblicka vilka regler som gäller kan det dessutom nämnas att skattelättnaden utformas på ett sådant sätt att den i de allra flesta fallen kommer att tillgodoföras de enskilda genom att arbetslöshetskassan lämnar kontrolluppgift om de avgifter som medlemmen betalat och alltså inte kräver att den enskilde själv lämnar sådan uppgift.</w:t>
      </w:r>
    </w:p>
    <w:p w14:paraId="3E4464BB" w14:textId="77777777" w:rsidR="00532933" w:rsidRPr="00B0725A" w:rsidRDefault="00CD1B09" w:rsidP="00532933">
      <w:pPr>
        <w:pStyle w:val="Brdtextmedindrag"/>
      </w:pPr>
      <w:r>
        <w:lastRenderedPageBreak/>
        <w:t>I syfte att få en enkel start på systemet bedöms det som lämpligast att låta betalningsdatumet vara avgörande för vilka avgifter som skatte</w:t>
      </w:r>
      <w:r>
        <w:softHyphen/>
        <w:t>reduktionen ska tillämpas. Skattereduktionen ska därför tillämpas första gången på avgifter som betalas efter den 30 juni 2022.</w:t>
      </w:r>
    </w:p>
    <w:p w14:paraId="60D935DE" w14:textId="77777777" w:rsidR="00532933" w:rsidRPr="003C1541" w:rsidRDefault="00CD1B09" w:rsidP="00532933">
      <w:pPr>
        <w:pStyle w:val="Brdtextmedindrag"/>
      </w:pPr>
      <w:r>
        <w:t>Ändringarna i skatteförfarandelagen om uppgiftsskyldighet i kontroll</w:t>
      </w:r>
      <w:r>
        <w:softHyphen/>
        <w:t>uppgift och i inkomstdeklaration om skattereduktion för avgift till arbets</w:t>
      </w:r>
      <w:r>
        <w:softHyphen/>
        <w:t>löshets</w:t>
      </w:r>
      <w:r>
        <w:softHyphen/>
        <w:t>kassa ska tillämpas första gången på uppgifter som avser kalender</w:t>
      </w:r>
      <w:r>
        <w:softHyphen/>
        <w:t>året 2022. Kontrolluppgiftsskyldigheten för kalenderåret 2022 ska dock begränsas till att avse sådana betalningar för vilka skattereduktion kan göras, dvs. till betalningar som görs efter den 30 juni 2022.</w:t>
      </w:r>
    </w:p>
    <w:p w14:paraId="2D2F8975" w14:textId="77777777" w:rsidR="00532933" w:rsidRDefault="00CD1B09" w:rsidP="00532933">
      <w:pPr>
        <w:pStyle w:val="Rubrik1"/>
      </w:pPr>
      <w:bookmarkStart w:id="46" w:name="_Toc95743435"/>
      <w:r>
        <w:t>Konsekvensanalys</w:t>
      </w:r>
      <w:bookmarkEnd w:id="46"/>
    </w:p>
    <w:p w14:paraId="13B928D8" w14:textId="77777777" w:rsidR="00532933" w:rsidRPr="00F95F21" w:rsidRDefault="00CD1B09" w:rsidP="00532933">
      <w:pPr>
        <w:pStyle w:val="Brdtext"/>
      </w:pPr>
      <w:r w:rsidRPr="00F95F21">
        <w:t>I detta avsnitt redogörs för förslagets effekter i den omfattning som bedöms lämpligt i det aktuella lagstiftningsärendet och med beaktande av förordningen (2007:1244) om konsekvensutredning vid regelgivning.</w:t>
      </w:r>
    </w:p>
    <w:p w14:paraId="4160AA0E" w14:textId="77777777" w:rsidR="00532933" w:rsidRDefault="00CD1B09" w:rsidP="00532933">
      <w:pPr>
        <w:pStyle w:val="Brdtextmedindrag"/>
      </w:pPr>
      <w:r w:rsidRPr="00F95F21">
        <w:t>De offentligfinansiella effekterna till följd av ändrade skatte- och avgifts</w:t>
      </w:r>
      <w:r>
        <w:softHyphen/>
      </w:r>
      <w:r w:rsidRPr="00F95F21">
        <w:t>regler beräknas i enlighet med Finansdepartementets beräknings</w:t>
      </w:r>
      <w:r>
        <w:softHyphen/>
      </w:r>
      <w:r w:rsidRPr="00F95F21">
        <w:t>konventioner. Beräkningarna görs i ikraftträdandeårets priser och volymer och utgår vanligtvis från att beteendet hos individer och företag inte ändras till följd av förändringarna i skattereglerna. Antagandet om oförändrat beteende ger en god uppskattning av åtgärdernas effekt på kort och medel</w:t>
      </w:r>
      <w:r>
        <w:softHyphen/>
      </w:r>
      <w:r w:rsidRPr="00F95F21">
        <w:t>lång sikt. På längre sikt, och för att analysera andra konsekvenser än de offentlig</w:t>
      </w:r>
      <w:r>
        <w:softHyphen/>
      </w:r>
      <w:r w:rsidRPr="00F95F21">
        <w:t>finansiella effekterna, kan ett mer dynamiskt synsätt behöva användas, där skattebaser tillåts påverkas av regeländringen</w:t>
      </w:r>
      <w:r>
        <w:t xml:space="preserve">. </w:t>
      </w:r>
    </w:p>
    <w:p w14:paraId="3468AEC8" w14:textId="77777777" w:rsidR="00532933" w:rsidRDefault="00CD1B09" w:rsidP="00532933">
      <w:pPr>
        <w:pStyle w:val="Rubrik4utannumrering"/>
      </w:pPr>
      <w:r w:rsidRPr="001114FA">
        <w:t>Syfte och alternativa lösningar</w:t>
      </w:r>
    </w:p>
    <w:p w14:paraId="2F060460" w14:textId="77777777" w:rsidR="00532933" w:rsidRPr="00912DB2" w:rsidRDefault="00CD1B09" w:rsidP="00532933">
      <w:pPr>
        <w:pStyle w:val="Brdtextmedindrag"/>
        <w:ind w:firstLine="0"/>
        <w:rPr>
          <w:rFonts w:eastAsiaTheme="minorHAnsi" w:cstheme="minorBidi"/>
          <w:b/>
          <w:szCs w:val="22"/>
        </w:rPr>
      </w:pPr>
      <w:r>
        <w:t xml:space="preserve">Syftet med förslaget är att </w:t>
      </w:r>
      <w:r w:rsidRPr="00912DB2">
        <w:t>uppmuntra till medlemsanslutning</w:t>
      </w:r>
      <w:r>
        <w:t xml:space="preserve"> </w:t>
      </w:r>
      <w:r w:rsidRPr="00912DB2">
        <w:t>till arbets</w:t>
      </w:r>
      <w:r>
        <w:softHyphen/>
      </w:r>
      <w:r w:rsidRPr="00912DB2">
        <w:t>löshetskassorna och</w:t>
      </w:r>
      <w:r>
        <w:t xml:space="preserve"> förslaget</w:t>
      </w:r>
      <w:r w:rsidRPr="00912DB2">
        <w:t xml:space="preserve"> </w:t>
      </w:r>
      <w:r>
        <w:t xml:space="preserve">är </w:t>
      </w:r>
      <w:r w:rsidRPr="00912DB2">
        <w:t>därmed även ett incitament till att skaffa ett försäkringsskydd mot de ekonomiska följderna av arbetslöshet. Det ligger i samhällets intresse att uppmuntra medlemsanslutning till arbets</w:t>
      </w:r>
      <w:r>
        <w:softHyphen/>
      </w:r>
      <w:r w:rsidRPr="00912DB2">
        <w:t>lös</w:t>
      </w:r>
      <w:r>
        <w:softHyphen/>
      </w:r>
      <w:r w:rsidRPr="00912DB2">
        <w:t>hets</w:t>
      </w:r>
      <w:r>
        <w:softHyphen/>
      </w:r>
      <w:r w:rsidRPr="00912DB2">
        <w:t>kassorna eftersom det är viktigt att enskilda omfattas av ett försäkrings</w:t>
      </w:r>
      <w:r>
        <w:softHyphen/>
      </w:r>
      <w:r w:rsidRPr="00912DB2">
        <w:t>skydd vid arbetslöshet som i sin tur upprätthåller konsumtions</w:t>
      </w:r>
      <w:r>
        <w:softHyphen/>
      </w:r>
      <w:r w:rsidRPr="00912DB2">
        <w:t>förmågan och köpkraften. En hög anslutningsgrad bidrar, förutom</w:t>
      </w:r>
      <w:r w:rsidRPr="00912DB2" w:rsidDel="00E60DA6">
        <w:t xml:space="preserve"> </w:t>
      </w:r>
      <w:r w:rsidRPr="00912DB2">
        <w:t xml:space="preserve">till ekonomisk stabilitet under lågkonjunkturer, även till att upprätthålla legitimiteten och försäkringsmässigheten i arbetslöshetsförsäkringen. </w:t>
      </w:r>
    </w:p>
    <w:p w14:paraId="14E2A8ED" w14:textId="77777777" w:rsidR="00532933" w:rsidRDefault="00CD1B09" w:rsidP="00532933">
      <w:pPr>
        <w:pStyle w:val="Brdtextmedindrag"/>
      </w:pPr>
      <w:r>
        <w:t xml:space="preserve">En alternativ lösning hade varit att ge avdragsrätt för medlemsavgiften. Fördelar med en sådan lösning lyfts av </w:t>
      </w:r>
      <w:r w:rsidRPr="00EB1D1C">
        <w:rPr>
          <w:i/>
          <w:iCs/>
        </w:rPr>
        <w:t>LO</w:t>
      </w:r>
      <w:r>
        <w:t xml:space="preserve"> och </w:t>
      </w:r>
      <w:r w:rsidRPr="00EB1D1C">
        <w:rPr>
          <w:i/>
          <w:iCs/>
        </w:rPr>
        <w:t>NSD</w:t>
      </w:r>
      <w:r>
        <w:t xml:space="preserve">. Regeringen anser att skattelättnaden ska utformas som en skattereduktion. </w:t>
      </w:r>
      <w:r w:rsidRPr="00912DB2">
        <w:t>En skattereduktion är</w:t>
      </w:r>
      <w:r>
        <w:t xml:space="preserve"> </w:t>
      </w:r>
      <w:r w:rsidRPr="00912DB2">
        <w:t>att föredra jämfört med en motsvarande avdragsrätt</w:t>
      </w:r>
      <w:r>
        <w:t xml:space="preserve"> då</w:t>
      </w:r>
      <w:r w:rsidRPr="002C1832">
        <w:t xml:space="preserve"> en skatte</w:t>
      </w:r>
      <w:r>
        <w:softHyphen/>
      </w:r>
      <w:r w:rsidRPr="002C1832">
        <w:t>reduktion är mer skattemässigt neutral för olika inkomstlägen</w:t>
      </w:r>
      <w:r w:rsidRPr="00912DB2">
        <w:t>.</w:t>
      </w:r>
      <w:r>
        <w:t xml:space="preserve"> En mot</w:t>
      </w:r>
      <w:r>
        <w:softHyphen/>
        <w:t>svarande avdragsrätt hade visser</w:t>
      </w:r>
      <w:r>
        <w:softHyphen/>
        <w:t>ligen kunnat vara mer ekonomiskt för</w:t>
      </w:r>
      <w:r>
        <w:softHyphen/>
        <w:t>del</w:t>
      </w:r>
      <w:r>
        <w:softHyphen/>
        <w:t>aktig för en stor andel av de försäkrade, men genom att utforma</w:t>
      </w:r>
      <w:r w:rsidRPr="004F4FA7">
        <w:t xml:space="preserve"> skatte</w:t>
      </w:r>
      <w:r>
        <w:softHyphen/>
        <w:t>lättnaden som en skattereduktion</w:t>
      </w:r>
      <w:r w:rsidRPr="004F4FA7">
        <w:t xml:space="preserve"> </w:t>
      </w:r>
      <w:r>
        <w:t>blir</w:t>
      </w:r>
      <w:r w:rsidRPr="004F4FA7">
        <w:t xml:space="preserve"> det</w:t>
      </w:r>
      <w:r>
        <w:t xml:space="preserve"> i stället</w:t>
      </w:r>
      <w:r w:rsidRPr="004F4FA7">
        <w:t xml:space="preserve"> enklare för </w:t>
      </w:r>
      <w:r>
        <w:t>en</w:t>
      </w:r>
      <w:r w:rsidRPr="004F4FA7">
        <w:t xml:space="preserve"> medlem att </w:t>
      </w:r>
      <w:r>
        <w:t xml:space="preserve">på egen hand </w:t>
      </w:r>
      <w:r w:rsidRPr="004F4FA7">
        <w:t>värdera skatte</w:t>
      </w:r>
      <w:r>
        <w:softHyphen/>
      </w:r>
      <w:r w:rsidRPr="004F4FA7">
        <w:t xml:space="preserve">lättnadens storlek och på så sätt </w:t>
      </w:r>
      <w:r>
        <w:t xml:space="preserve">blir det även </w:t>
      </w:r>
      <w:r w:rsidRPr="004F4FA7">
        <w:t xml:space="preserve">lättare </w:t>
      </w:r>
      <w:r>
        <w:t xml:space="preserve">för medlemmen </w:t>
      </w:r>
      <w:r w:rsidRPr="004F4FA7">
        <w:t xml:space="preserve">att bedöma den faktiska </w:t>
      </w:r>
      <w:r>
        <w:t>kostnaden</w:t>
      </w:r>
      <w:r w:rsidRPr="004F4FA7">
        <w:t xml:space="preserve"> för medlemskapet.</w:t>
      </w:r>
    </w:p>
    <w:p w14:paraId="56773B9A" w14:textId="2F5704C2" w:rsidR="00532933" w:rsidRDefault="00CD1B09" w:rsidP="00532933">
      <w:pPr>
        <w:pStyle w:val="Brdtextmedindrag"/>
      </w:pPr>
      <w:r w:rsidRPr="009F49F8">
        <w:rPr>
          <w:i/>
          <w:iCs/>
        </w:rPr>
        <w:lastRenderedPageBreak/>
        <w:t>Ekonomistyrningsverket</w:t>
      </w:r>
      <w:r>
        <w:t xml:space="preserve"> påpekar att en alternativ lösning skulle kunna vara att sänka arbetslöshetskassornas finansieringsavgift. Vid en sådan lösning skulle dock den ökade symmetri i skattesystemet som förslaget bidrar till, och som lyfts fram av Ekonomistyrningsverket och </w:t>
      </w:r>
      <w:r w:rsidRPr="00AC5133">
        <w:rPr>
          <w:i/>
          <w:iCs/>
        </w:rPr>
        <w:t>Akademiker</w:t>
      </w:r>
      <w:r>
        <w:rPr>
          <w:i/>
          <w:iCs/>
        </w:rPr>
        <w:softHyphen/>
      </w:r>
      <w:r>
        <w:rPr>
          <w:i/>
          <w:iCs/>
        </w:rPr>
        <w:softHyphen/>
      </w:r>
      <w:r w:rsidRPr="00AC5133">
        <w:rPr>
          <w:i/>
          <w:iCs/>
        </w:rPr>
        <w:t>förbundet SSR</w:t>
      </w:r>
      <w:r>
        <w:rPr>
          <w:i/>
          <w:iCs/>
        </w:rPr>
        <w:t>,</w:t>
      </w:r>
      <w:r w:rsidRPr="00BB3225">
        <w:t xml:space="preserve"> </w:t>
      </w:r>
      <w:r>
        <w:t xml:space="preserve">inte uppstå (se även avsnitt </w:t>
      </w:r>
      <w:r>
        <w:fldChar w:fldCharType="begin"/>
      </w:r>
      <w:r>
        <w:instrText xml:space="preserve"> REF _Ref94799492 \r \p \h </w:instrText>
      </w:r>
      <w:r>
        <w:fldChar w:fldCharType="separate"/>
      </w:r>
      <w:r w:rsidR="008015F9">
        <w:t>5.1 ovan</w:t>
      </w:r>
      <w:r>
        <w:fldChar w:fldCharType="end"/>
      </w:r>
      <w:r>
        <w:t>). Skulle ingen förändring komma till stånd uteblir de av förslaget förväntade effekterna som beskrivs nedan. Förslaget innebär också att en ny skatte</w:t>
      </w:r>
      <w:r>
        <w:softHyphen/>
        <w:t>utgift uppstår.</w:t>
      </w:r>
    </w:p>
    <w:p w14:paraId="373662EE" w14:textId="77777777" w:rsidR="00532933" w:rsidRDefault="00CD1B09" w:rsidP="00532933">
      <w:pPr>
        <w:pStyle w:val="Rubrik4utannumrering"/>
      </w:pPr>
      <w:r>
        <w:t>Offentligfinansiella effekter</w:t>
      </w:r>
    </w:p>
    <w:p w14:paraId="3C7E1216" w14:textId="77777777" w:rsidR="00532933" w:rsidRDefault="00CD1B09" w:rsidP="00532933">
      <w:pPr>
        <w:pStyle w:val="Brdtextmedindrag"/>
        <w:ind w:firstLine="0"/>
      </w:pPr>
      <w:bookmarkStart w:id="47" w:name="_Hlk81918776"/>
      <w:r w:rsidRPr="0098356F">
        <w:t xml:space="preserve">Den offentligfinansiella effekten av en skattereduktion på 25 procent av avgiften för medlemskap i arbetslöshetskassa beräknas uppgå till -1,62 </w:t>
      </w:r>
      <w:r>
        <w:t>miljarder kronor</w:t>
      </w:r>
      <w:r w:rsidRPr="0098356F">
        <w:t xml:space="preserve"> årligen. Med ett ikraftträdande </w:t>
      </w:r>
      <w:r>
        <w:t xml:space="preserve">den </w:t>
      </w:r>
      <w:r w:rsidRPr="0098356F">
        <w:t xml:space="preserve">1 juli 2022 beräknas den offentligfinansiella effekten uppgå till -0,81 </w:t>
      </w:r>
      <w:r>
        <w:t>miljarder kronor</w:t>
      </w:r>
      <w:r w:rsidRPr="0098356F">
        <w:t xml:space="preserve"> 2022. </w:t>
      </w:r>
      <w:r>
        <w:t>Skattereduktionen påverkar inte kommunernas skatteintäkter utan minskar statens totala skatteintäkter.</w:t>
      </w:r>
      <w:r w:rsidRPr="0098356F">
        <w:t xml:space="preserve"> Beräkningarna är baserade på </w:t>
      </w:r>
      <w:r>
        <w:t xml:space="preserve">statistik från Inspektionen för arbetslöshetsförsäkringen (IAF) över </w:t>
      </w:r>
      <w:r w:rsidRPr="0098356F">
        <w:t>medlemstal och avgifter i juli 2021.</w:t>
      </w:r>
      <w:r>
        <w:t xml:space="preserve"> </w:t>
      </w:r>
    </w:p>
    <w:p w14:paraId="4B88B6B9" w14:textId="5532365D" w:rsidR="00532933" w:rsidRDefault="00CD1B09" w:rsidP="00532933">
      <w:pPr>
        <w:pStyle w:val="Brdtextmedindrag"/>
      </w:pPr>
      <w:r>
        <w:t xml:space="preserve">Då skattereduktionen sänker kostnaden för </w:t>
      </w:r>
      <w:r w:rsidRPr="00F04944">
        <w:t>medlemskap i en arbets</w:t>
      </w:r>
      <w:r>
        <w:softHyphen/>
      </w:r>
      <w:r w:rsidRPr="00F04944">
        <w:t>lös</w:t>
      </w:r>
      <w:r>
        <w:softHyphen/>
      </w:r>
      <w:r w:rsidRPr="00F04944">
        <w:t>hets</w:t>
      </w:r>
      <w:r>
        <w:softHyphen/>
      </w:r>
      <w:r>
        <w:softHyphen/>
      </w:r>
      <w:r w:rsidRPr="00F04944">
        <w:t>kassa</w:t>
      </w:r>
      <w:r>
        <w:t xml:space="preserve"> innebär det att en viss ökning av medlemsantalet i a-kassorna kan förväntas på sikt (se även ”</w:t>
      </w:r>
      <w:r w:rsidRPr="006E59EC">
        <w:t>Effekter för sysselsättningen</w:t>
      </w:r>
      <w:r>
        <w:t>” och ”</w:t>
      </w:r>
      <w:r w:rsidRPr="006E59EC">
        <w:t>Effekter för arbetslöshetshetskassor och arbetstagarorganisationer</w:t>
      </w:r>
      <w:r>
        <w:t>” nedan). Ökade medlemstal skulle innebära en högre offentligfinansiell kostnad än vad som redovisas här. Effekten skulle för det första bestå av att fler personer blir berättigad</w:t>
      </w:r>
      <w:r w:rsidR="00D839E1">
        <w:t>e till</w:t>
      </w:r>
      <w:r>
        <w:t xml:space="preserve"> skattereduktion. För det andra skulle, som </w:t>
      </w:r>
      <w:r w:rsidRPr="003F5B20">
        <w:rPr>
          <w:i/>
          <w:iCs/>
        </w:rPr>
        <w:t>Arbets</w:t>
      </w:r>
      <w:r>
        <w:rPr>
          <w:i/>
          <w:iCs/>
        </w:rPr>
        <w:softHyphen/>
      </w:r>
      <w:r w:rsidRPr="003F5B20">
        <w:rPr>
          <w:i/>
          <w:iCs/>
        </w:rPr>
        <w:t>förmedlingen</w:t>
      </w:r>
      <w:r>
        <w:t xml:space="preserve"> skriver, fler personer förväntas uppfylla medlems</w:t>
      </w:r>
      <w:r>
        <w:softHyphen/>
        <w:t>villkoret för inkomstrelaterad arbetslöshetsersättning. Fler personer med inkomst</w:t>
      </w:r>
      <w:r>
        <w:softHyphen/>
        <w:t>relaterad ersättning innebär en högre genomsnittlig arbets</w:t>
      </w:r>
      <w:r>
        <w:softHyphen/>
        <w:t>löshets</w:t>
      </w:r>
      <w:r>
        <w:softHyphen/>
        <w:t>ersättning vilket i sin tur ökar de offentliga utgifterna kopplade till Arbets</w:t>
      </w:r>
      <w:r>
        <w:softHyphen/>
        <w:t>för</w:t>
      </w:r>
      <w:r>
        <w:softHyphen/>
        <w:t>medlingens anslag gällande bidrag till arbetslöshetsersättning och aktivitets</w:t>
      </w:r>
      <w:r>
        <w:softHyphen/>
        <w:t xml:space="preserve">stöd. Som </w:t>
      </w:r>
      <w:r w:rsidRPr="002729EE">
        <w:rPr>
          <w:i/>
          <w:iCs/>
        </w:rPr>
        <w:t>Konjunkturinstitutet</w:t>
      </w:r>
      <w:r>
        <w:t xml:space="preserve"> skriver beror den offentlig</w:t>
      </w:r>
      <w:r>
        <w:softHyphen/>
        <w:t>finansiella effekten vid ökat antal medlemmar på de nya medlemmarnas position på arbets</w:t>
      </w:r>
      <w:r>
        <w:softHyphen/>
        <w:t>marknaden och arbetslöshetsrisk. Skulle nya medlemmar ha högre arbets</w:t>
      </w:r>
      <w:r>
        <w:softHyphen/>
        <w:t>löshets</w:t>
      </w:r>
      <w:r>
        <w:softHyphen/>
        <w:t xml:space="preserve">risk än nuvarande medlemmar blir statens kostnader för de nya medlemmarna högre. Som </w:t>
      </w:r>
      <w:r w:rsidRPr="00373E1B">
        <w:t>Konjunkturinstitutet</w:t>
      </w:r>
      <w:r>
        <w:t xml:space="preserve"> påpekar måste denna ökade kostnad för staten ställas mot eventuella minskade kostnader för ekonomiskt bistånd i kommunerna. Har i stället de nya medlemmarna låg arbetslöshetsrisk kommer kostnaden för de nya medlemmarna vara lägre. </w:t>
      </w:r>
    </w:p>
    <w:p w14:paraId="56D6C427" w14:textId="77777777" w:rsidR="00532933" w:rsidRPr="008830D3" w:rsidRDefault="00CD1B09" w:rsidP="00532933">
      <w:pPr>
        <w:pStyle w:val="Brdtextmedindrag"/>
      </w:pPr>
      <w:r>
        <w:t xml:space="preserve">Det finns emellertid också faktorer som kan medföra att medlemstalet i arbetslöshetskassorna sjunker och den offentligfinansiella kostnaden på sikt blir lägre. I samband med att </w:t>
      </w:r>
      <w:r w:rsidRPr="0013781F">
        <w:t>covid-19-pandemin</w:t>
      </w:r>
      <w:r>
        <w:t xml:space="preserve"> bröt ut och regeringen tillfälligt gjorde regelverket kring arbetslöshetsförsäkringen mer generöst ökade medlemstalen i arbetslöshetskassorna kraftigt. </w:t>
      </w:r>
      <w:r w:rsidRPr="00497F6B">
        <w:t>I</w:t>
      </w:r>
      <w:r>
        <w:t xml:space="preserve"> juli 2021 hade arbetslöshetskassorna ca 276 000 fler medlemmar än i juli 2019. En viss del av denna uppgång i medlemstal är sannolikt temporär vilket talar för en viss minskning av antalet medlemmar de närmaste åren givet att återhämtningen håller i sig. Färre medlemmar skulle inne</w:t>
      </w:r>
      <w:r>
        <w:softHyphen/>
        <w:t xml:space="preserve">bära en lägre offentligfinansiell effekt av förslaget än vad som redovisas här. </w:t>
      </w:r>
    </w:p>
    <w:bookmarkEnd w:id="47"/>
    <w:p w14:paraId="082FEA0F" w14:textId="77777777" w:rsidR="00532933" w:rsidRDefault="00CD1B09" w:rsidP="00532933">
      <w:pPr>
        <w:pStyle w:val="Rubrik4utannumrering"/>
      </w:pPr>
      <w:r>
        <w:lastRenderedPageBreak/>
        <w:t>Effekter för enskilda</w:t>
      </w:r>
    </w:p>
    <w:p w14:paraId="3132E56B" w14:textId="77777777" w:rsidR="00532933" w:rsidRPr="00A62C20" w:rsidRDefault="00CD1B09" w:rsidP="00532933">
      <w:pPr>
        <w:pStyle w:val="Brdtext"/>
      </w:pPr>
      <w:r w:rsidRPr="00A62C20">
        <w:t xml:space="preserve">Förslaget gynnar de individer som är eller blir medlemmar i </w:t>
      </w:r>
      <w:r>
        <w:t>en arbets</w:t>
      </w:r>
      <w:r>
        <w:softHyphen/>
        <w:t>lös</w:t>
      </w:r>
      <w:r>
        <w:softHyphen/>
        <w:t>hets</w:t>
      </w:r>
      <w:r>
        <w:softHyphen/>
        <w:t>kassa</w:t>
      </w:r>
      <w:r w:rsidRPr="00A62C20">
        <w:t xml:space="preserve">. Förslaget innebär att kostnaden för </w:t>
      </w:r>
      <w:r>
        <w:t>medlemskapet i en arbets</w:t>
      </w:r>
      <w:r>
        <w:softHyphen/>
        <w:t>löshetskassa</w:t>
      </w:r>
      <w:r w:rsidRPr="00A62C20">
        <w:t xml:space="preserve"> minskar med 25 procent</w:t>
      </w:r>
      <w:r>
        <w:t>.</w:t>
      </w:r>
      <w:r w:rsidRPr="00A62C20">
        <w:t xml:space="preserve"> En person som betalar </w:t>
      </w:r>
      <w:r>
        <w:t>140</w:t>
      </w:r>
      <w:r w:rsidRPr="00A62C20">
        <w:t xml:space="preserve"> kronor</w:t>
      </w:r>
      <w:r>
        <w:t xml:space="preserve"> per månad</w:t>
      </w:r>
      <w:r w:rsidRPr="00A62C20">
        <w:t xml:space="preserve"> i </w:t>
      </w:r>
      <w:r>
        <w:t>medlemsavgift kommer</w:t>
      </w:r>
      <w:r w:rsidRPr="00A62C20">
        <w:t xml:space="preserve"> således att </w:t>
      </w:r>
      <w:r>
        <w:t>få</w:t>
      </w:r>
      <w:r w:rsidRPr="00A62C20">
        <w:t xml:space="preserve"> en skatte</w:t>
      </w:r>
      <w:r>
        <w:softHyphen/>
      </w:r>
      <w:r w:rsidRPr="00A62C20">
        <w:t xml:space="preserve">reduktion på </w:t>
      </w:r>
      <w:r>
        <w:t>35</w:t>
      </w:r>
      <w:r w:rsidRPr="00A62C20">
        <w:t xml:space="preserve"> kronor i månaden</w:t>
      </w:r>
      <w:r>
        <w:t>,</w:t>
      </w:r>
      <w:r w:rsidRPr="00A62C20">
        <w:t xml:space="preserve"> </w:t>
      </w:r>
      <w:r>
        <w:t>eller 420 kronor per år.</w:t>
      </w:r>
    </w:p>
    <w:p w14:paraId="0897F48B" w14:textId="77777777" w:rsidR="00532933" w:rsidRDefault="00CD1B09" w:rsidP="00532933">
      <w:pPr>
        <w:pStyle w:val="Rubrik4utannumrering"/>
      </w:pPr>
      <w:r>
        <w:t>Effekter för sysselsättningen</w:t>
      </w:r>
    </w:p>
    <w:p w14:paraId="488D3497" w14:textId="77777777" w:rsidR="00532933" w:rsidRDefault="00CD1B09" w:rsidP="00532933">
      <w:pPr>
        <w:pStyle w:val="Brdtext"/>
      </w:pPr>
      <w:r w:rsidRPr="00F96FD4">
        <w:t xml:space="preserve">Skattereduktionen bedöms inte få några betydande effekter </w:t>
      </w:r>
      <w:r>
        <w:t>för</w:t>
      </w:r>
      <w:r w:rsidRPr="00F96FD4">
        <w:t xml:space="preserve"> syssel</w:t>
      </w:r>
      <w:r>
        <w:softHyphen/>
      </w:r>
      <w:r w:rsidRPr="00F96FD4">
        <w:t>sättning</w:t>
      </w:r>
      <w:r>
        <w:t>,</w:t>
      </w:r>
      <w:r w:rsidRPr="00F96FD4">
        <w:t xml:space="preserve"> arbetade timmar</w:t>
      </w:r>
      <w:r>
        <w:t xml:space="preserve"> eller arbetslöshet</w:t>
      </w:r>
      <w:r w:rsidRPr="00F96FD4">
        <w:t xml:space="preserve">. </w:t>
      </w:r>
    </w:p>
    <w:p w14:paraId="6C275241" w14:textId="77777777" w:rsidR="00532933" w:rsidRDefault="00CD1B09" w:rsidP="00532933">
      <w:pPr>
        <w:pStyle w:val="Brdtextmedindrag"/>
      </w:pPr>
      <w:r w:rsidRPr="00F96FD4">
        <w:t xml:space="preserve">Eftersom skattereduktionen är lika stor för den som är i arbete som för den som är arbetslös </w:t>
      </w:r>
      <w:proofErr w:type="gramStart"/>
      <w:r w:rsidRPr="00F96FD4">
        <w:t>påverkar</w:t>
      </w:r>
      <w:r w:rsidRPr="00F96FD4" w:rsidDel="00457A46">
        <w:t xml:space="preserve"> </w:t>
      </w:r>
      <w:r w:rsidRPr="00F96FD4">
        <w:t>skattereduktionen</w:t>
      </w:r>
      <w:proofErr w:type="gramEnd"/>
      <w:r w:rsidRPr="00F96FD4">
        <w:t xml:space="preserve"> i sig inte lönsamheten i att arbeta jämfört med att vara arbetslös.</w:t>
      </w:r>
      <w:r>
        <w:t xml:space="preserve"> För dem som arbetar och är med i en arbetslöshetskassa gör skattereduktionen att samma nettoinkomst kan uppnås med färre arbetade timmar, vilket skulle kunna leda till ett minskat arbets</w:t>
      </w:r>
      <w:r>
        <w:softHyphen/>
        <w:t xml:space="preserve">utbud bland dessa personer. Skattereduktionen förväntas i viss utsträckning även öka värdet av att delta i arbetskraften. Då förslaget beräknas innebära en skattereduktion på i genomsnitt ca 415 kronor per person och år förväntas emellertid både eventuella positiva effekter på arbetskraftsdeltagande och negativa effekter på arbetade timmar bland dem som arbetar vara begränsade. </w:t>
      </w:r>
    </w:p>
    <w:p w14:paraId="3B8B79CE" w14:textId="77777777" w:rsidR="00532933" w:rsidRDefault="00CD1B09" w:rsidP="00532933">
      <w:pPr>
        <w:pStyle w:val="Brdtextmedindrag"/>
      </w:pPr>
      <w:r>
        <w:t xml:space="preserve">I den mån anslutningsgraden till arbetslöshetskassorna ökar till </w:t>
      </w:r>
      <w:r w:rsidRPr="007621A4">
        <w:t xml:space="preserve">följd av förslaget minskar </w:t>
      </w:r>
      <w:r>
        <w:t xml:space="preserve">den </w:t>
      </w:r>
      <w:r w:rsidRPr="007621A4">
        <w:t>förväntade kostnad</w:t>
      </w:r>
      <w:r>
        <w:t>en</w:t>
      </w:r>
      <w:r w:rsidRPr="007621A4">
        <w:t xml:space="preserve"> vid arbetslöshet</w:t>
      </w:r>
      <w:r>
        <w:t xml:space="preserve"> för fler personer</w:t>
      </w:r>
      <w:r w:rsidRPr="007621A4">
        <w:t>.</w:t>
      </w:r>
      <w:r>
        <w:t xml:space="preserve"> Detta kan leda till högre arbetslöshet om dessa personer i högre utsträckning väljer bort arbeten de skulle kunna få eller söker arbete i mindre utsträckning.</w:t>
      </w:r>
      <w:r w:rsidRPr="007621A4">
        <w:t xml:space="preserve"> </w:t>
      </w:r>
      <w:r>
        <w:t>Vidare skulle en högre anslutningsgrad kunna leda till högre löner i ekonomin och därmed en högre arbetslöshet. Anledningar till att lönerna skulle kunna öka när anslutningsgraden ökar kan exempel</w:t>
      </w:r>
      <w:r>
        <w:softHyphen/>
        <w:t>vis vara att fackföreningars eller individers förhandlingsposition gentemot arbetsgivarna förbättras när kostnaden förknippad med arbets</w:t>
      </w:r>
      <w:r>
        <w:softHyphen/>
        <w:t xml:space="preserve">löshet minskar. </w:t>
      </w:r>
      <w:r w:rsidRPr="00F04944">
        <w:t>År 2007 höjdes medlemsavgiften till arbetslöshets</w:t>
      </w:r>
      <w:r>
        <w:softHyphen/>
      </w:r>
      <w:r w:rsidRPr="00F04944">
        <w:t>kassorna och samtidigt togs den dåvarande skattereduktionen för medlems</w:t>
      </w:r>
      <w:r>
        <w:softHyphen/>
      </w:r>
      <w:r w:rsidRPr="00F04944">
        <w:t>avgiften bort. Detta innebar att kostnaden för medlemskap ökade kraftigt. Den ökade kostnaden ledde till att anslutningsgraden till arbets</w:t>
      </w:r>
      <w:r>
        <w:softHyphen/>
      </w:r>
      <w:r w:rsidRPr="00F04944">
        <w:t>löshetskassorna sjönk med ca 10 procentenheter vilket i sin tur innebar lägre löneökningar efter</w:t>
      </w:r>
      <w:r>
        <w:softHyphen/>
      </w:r>
      <w:r w:rsidRPr="00F04944">
        <w:t>följande år</w:t>
      </w:r>
      <w:r>
        <w:t>.</w:t>
      </w:r>
      <w:r>
        <w:rPr>
          <w:rStyle w:val="Fotnotsreferens"/>
        </w:rPr>
        <w:footnoteReference w:id="10"/>
      </w:r>
      <w:r>
        <w:t xml:space="preserve"> </w:t>
      </w:r>
      <w:r w:rsidRPr="00F04944">
        <w:t xml:space="preserve">Jämfört med reformerna 2007 innebär det aktuella </w:t>
      </w:r>
      <w:r>
        <w:t>förslaget emellertid en relativt begränsad förändring</w:t>
      </w:r>
      <w:r w:rsidRPr="00B33951">
        <w:t xml:space="preserve"> av </w:t>
      </w:r>
      <w:r>
        <w:t xml:space="preserve">kostnaden för medlemskap i en arbetslöshetskassa. Det är därmed </w:t>
      </w:r>
      <w:r w:rsidRPr="00B33951">
        <w:t>sannolikt att effekte</w:t>
      </w:r>
      <w:r>
        <w:t>n</w:t>
      </w:r>
      <w:r w:rsidRPr="00B33951">
        <w:t xml:space="preserve"> på anslutning</w:t>
      </w:r>
      <w:r>
        <w:t>s</w:t>
      </w:r>
      <w:r>
        <w:softHyphen/>
        <w:t>graden till arbetslöshetskassorna är mindre och att förslaget</w:t>
      </w:r>
      <w:r w:rsidRPr="00B33951">
        <w:t xml:space="preserve"> inte innebär mer än försumbara effekter på </w:t>
      </w:r>
      <w:r>
        <w:t>löner och arbetslöshet</w:t>
      </w:r>
      <w:r w:rsidRPr="00B33951">
        <w:t>.</w:t>
      </w:r>
    </w:p>
    <w:p w14:paraId="70CCA6C7" w14:textId="77777777" w:rsidR="00532933" w:rsidRDefault="00CD1B09" w:rsidP="00532933">
      <w:pPr>
        <w:pStyle w:val="Rubrik4utannumrering"/>
      </w:pPr>
      <w:bookmarkStart w:id="48" w:name="_Hlk82769846"/>
      <w:bookmarkEnd w:id="48"/>
      <w:r>
        <w:t>Fördelningseffekter</w:t>
      </w:r>
    </w:p>
    <w:p w14:paraId="7627236A" w14:textId="4DE34334" w:rsidR="00532933" w:rsidRDefault="00CD1B09" w:rsidP="00532933">
      <w:pPr>
        <w:pStyle w:val="Brdtext"/>
      </w:pPr>
      <w:r>
        <w:t xml:space="preserve">Medlemskap i en arbetslöshetskassa är mindre utbrett i den nedre delen av inkomstfördelningen. Procentuellt sett gynnar förslaget därför främst personer i mitten av inkomstfördelningen (se </w:t>
      </w:r>
      <w:r>
        <w:fldChar w:fldCharType="begin"/>
      </w:r>
      <w:r>
        <w:instrText xml:space="preserve"> REF  _Ref81466677 \* Lower \h </w:instrText>
      </w:r>
      <w:r>
        <w:fldChar w:fldCharType="separate"/>
      </w:r>
      <w:r w:rsidR="008015F9">
        <w:t xml:space="preserve">figur </w:t>
      </w:r>
      <w:r w:rsidR="008015F9">
        <w:rPr>
          <w:noProof/>
        </w:rPr>
        <w:t>8</w:t>
      </w:r>
      <w:r w:rsidR="008015F9">
        <w:t>.</w:t>
      </w:r>
      <w:r w:rsidR="008015F9">
        <w:rPr>
          <w:noProof/>
        </w:rPr>
        <w:t>1</w:t>
      </w:r>
      <w:r>
        <w:fldChar w:fldCharType="end"/>
      </w:r>
      <w:r>
        <w:t xml:space="preserve">). För personer i </w:t>
      </w:r>
      <w:r>
        <w:lastRenderedPageBreak/>
        <w:t>inkomst</w:t>
      </w:r>
      <w:r>
        <w:softHyphen/>
        <w:t>grupp 4–6 höjer förslaget den ekonomiska standarden med ca 0,08–0,09 procent. Den lägsta procentuella ökningen av ekonomisk standard sker bland personer med de högsta inkomsterna. I den högsta inkomst</w:t>
      </w:r>
      <w:r>
        <w:softHyphen/>
        <w:t xml:space="preserve">gruppen ökar den ekonomiska standarden i genomsnitt med ca 0,03 procent till följd av förslaget.   </w:t>
      </w:r>
    </w:p>
    <w:p w14:paraId="568694EA" w14:textId="2AE73A11" w:rsidR="00532933" w:rsidRDefault="00CD1B09" w:rsidP="00532933">
      <w:pPr>
        <w:pStyle w:val="FigurRubrik"/>
      </w:pPr>
      <w:bookmarkStart w:id="49" w:name="_Ref81466677"/>
      <w:r>
        <w:t xml:space="preserve">Figur </w:t>
      </w:r>
      <w:r w:rsidR="008015F9">
        <w:fldChar w:fldCharType="begin"/>
      </w:r>
      <w:r w:rsidR="008015F9">
        <w:instrText xml:space="preserve"> STYLEREF 1 \s </w:instrText>
      </w:r>
      <w:r w:rsidR="008015F9">
        <w:fldChar w:fldCharType="separate"/>
      </w:r>
      <w:r w:rsidR="008015F9">
        <w:rPr>
          <w:noProof/>
        </w:rPr>
        <w:t>8</w:t>
      </w:r>
      <w:r w:rsidR="008015F9">
        <w:rPr>
          <w:noProof/>
        </w:rPr>
        <w:fldChar w:fldCharType="end"/>
      </w:r>
      <w:r>
        <w:t>.</w:t>
      </w:r>
      <w:r w:rsidR="008015F9">
        <w:fldChar w:fldCharType="begin"/>
      </w:r>
      <w:r w:rsidR="008015F9">
        <w:instrText xml:space="preserve"> SEQ Figur \* Arabic \s 1  \* MERGEFORMAT </w:instrText>
      </w:r>
      <w:r w:rsidR="008015F9">
        <w:fldChar w:fldCharType="separate"/>
      </w:r>
      <w:r w:rsidR="008015F9">
        <w:rPr>
          <w:noProof/>
        </w:rPr>
        <w:t>1</w:t>
      </w:r>
      <w:r w:rsidR="008015F9">
        <w:rPr>
          <w:noProof/>
        </w:rPr>
        <w:fldChar w:fldCharType="end"/>
      </w:r>
      <w:bookmarkEnd w:id="49"/>
      <w:r>
        <w:tab/>
        <w:t>Genomsnittlig effekt på ekonomisk standard i olika inkomstgrupper till följd av förslaget om skattereduktion för medlemsavgiften till en arbetslöshetskassa</w:t>
      </w:r>
    </w:p>
    <w:p w14:paraId="040BB525" w14:textId="77777777" w:rsidR="00532933" w:rsidRDefault="00CD1B09" w:rsidP="00532933">
      <w:pPr>
        <w:pStyle w:val="FigurUnderrubrik"/>
        <w:ind w:left="0"/>
      </w:pPr>
      <w:r>
        <w:t>Procent</w:t>
      </w:r>
    </w:p>
    <w:p w14:paraId="503101A4" w14:textId="77777777" w:rsidR="00532933" w:rsidRDefault="00CD1B09" w:rsidP="00532933">
      <w:pPr>
        <w:pStyle w:val="Brdtext"/>
      </w:pPr>
      <w:r>
        <w:rPr>
          <w:noProof/>
        </w:rPr>
        <w:drawing>
          <wp:inline distT="0" distB="0" distL="0" distR="0" wp14:anchorId="55FF410F" wp14:editId="3C6FBADC">
            <wp:extent cx="3744595" cy="2019300"/>
            <wp:effectExtent l="0" t="0" r="8255" b="0"/>
            <wp:docPr id="4" name="Diagram 5" descr="Figur Genomsnittliga effekter på ekonomisk standard till följd av förslaget om skattereduktion för medlemsavgifter till en arbetslöshetskassa">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0318C913" w14:textId="77777777" w:rsidR="00532933" w:rsidRDefault="00CD1B09" w:rsidP="00532933">
      <w:pPr>
        <w:pStyle w:val="FigurFotnot"/>
      </w:pPr>
      <w:r>
        <w:t>Anm.: Ekonomisk standard är summan av hushållets samtliga inkomster minus skatter justerat för hushållets storlek och sammansättning.</w:t>
      </w:r>
    </w:p>
    <w:p w14:paraId="68E67EDE" w14:textId="77777777" w:rsidR="00532933" w:rsidRDefault="00CD1B09" w:rsidP="00532933">
      <w:pPr>
        <w:pStyle w:val="FigurFotnot"/>
      </w:pPr>
      <w:r>
        <w:t>Källa: Statistiska centralbyrån och egna beräkningar.</w:t>
      </w:r>
    </w:p>
    <w:p w14:paraId="6D9E07DA" w14:textId="77777777" w:rsidR="00532933" w:rsidRDefault="00CD1B09" w:rsidP="00532933">
      <w:pPr>
        <w:pStyle w:val="Rubrik4utannumrering"/>
      </w:pPr>
      <w:r>
        <w:t>Effekter för den ekonomiska jämställdheten</w:t>
      </w:r>
    </w:p>
    <w:p w14:paraId="62A03B0B" w14:textId="77777777" w:rsidR="00532933" w:rsidRDefault="00CD1B09" w:rsidP="00532933">
      <w:pPr>
        <w:pStyle w:val="Brdtext"/>
      </w:pPr>
      <w:r>
        <w:t>Det är något fler män än kvinnor som är medlemmar i en arbetslöshets</w:t>
      </w:r>
      <w:r>
        <w:softHyphen/>
        <w:t>kassa. I juli 2021 var ca 1 951 000 kvinnor medlemmar i en arbetslöshets</w:t>
      </w:r>
      <w:r>
        <w:softHyphen/>
        <w:t xml:space="preserve">kassa jämfört med ca 1 963 000 män. </w:t>
      </w:r>
      <w:r w:rsidRPr="001C400B">
        <w:t xml:space="preserve">Anslutningsgraden är dock högre bland kvinnor. Bland personer i arbetskraften mellan </w:t>
      </w:r>
      <w:r>
        <w:t>20</w:t>
      </w:r>
      <w:r w:rsidRPr="001C400B">
        <w:t xml:space="preserve"> och </w:t>
      </w:r>
      <w:r>
        <w:t>6</w:t>
      </w:r>
      <w:r w:rsidRPr="001C400B">
        <w:t xml:space="preserve">4 år var i juli 2021 ca </w:t>
      </w:r>
      <w:r>
        <w:t>78</w:t>
      </w:r>
      <w:r w:rsidRPr="001C400B">
        <w:t xml:space="preserve"> procent av kvinnorna och ca 7</w:t>
      </w:r>
      <w:r>
        <w:t>2</w:t>
      </w:r>
      <w:r w:rsidRPr="001C400B">
        <w:t xml:space="preserve"> procent av männen med i en arbetslöshetskassa</w:t>
      </w:r>
      <w:r>
        <w:t xml:space="preserve">. </w:t>
      </w:r>
    </w:p>
    <w:p w14:paraId="3805F0C9" w14:textId="77777777" w:rsidR="00532933" w:rsidRDefault="00CD1B09" w:rsidP="00532933">
      <w:pPr>
        <w:pStyle w:val="Brdtextmedindrag"/>
      </w:pPr>
      <w:r>
        <w:t>Kvinnliga medlemmar i en arbetslöshetskassa betalade i juli 2021 i genom</w:t>
      </w:r>
      <w:r>
        <w:softHyphen/>
        <w:t xml:space="preserve">snitt 136 kronor per månad i avgift och manliga medlemmar betalade 140 kronor per månad i genomsnitt. Skillnaden beror på att kvinnor och män i viss utsträckning tillhör olika arbetslöshetskassor med olika avgiftsnivåer. Detta är i sin tur en konsekvens av yrkessegregationen på den svenska arbetsmarknaden. Exempelvis </w:t>
      </w:r>
      <w:proofErr w:type="gramStart"/>
      <w:r>
        <w:t>arbetar kvinnor</w:t>
      </w:r>
      <w:proofErr w:type="gramEnd"/>
      <w:r>
        <w:t xml:space="preserve"> i betydligt större utsträckning än män i branscher knutna till Kommunals arbets</w:t>
      </w:r>
      <w:r>
        <w:softHyphen/>
        <w:t>lös</w:t>
      </w:r>
      <w:r>
        <w:softHyphen/>
        <w:t>hets</w:t>
      </w:r>
      <w:r>
        <w:softHyphen/>
      </w:r>
      <w:r>
        <w:softHyphen/>
        <w:t xml:space="preserve">kassa vars avgift är relativt låg. Det innebär att skattereduktion för män i genomsnitt är något högre, 420 kronor per år för män jämfört med 408 kronor per år för kvinnor. </w:t>
      </w:r>
    </w:p>
    <w:p w14:paraId="56F3160D" w14:textId="2565E656" w:rsidR="00532933" w:rsidRPr="00130280" w:rsidRDefault="00CD1B09" w:rsidP="00532933">
      <w:pPr>
        <w:pStyle w:val="Brdtextmedindrag"/>
      </w:pPr>
      <w:r>
        <w:t xml:space="preserve">Även om den föreslagna skattereduktionen förväntas bli något lägre för kvinnor än för män i kronor räknat så blir den procentuella ökningen av den individuella disponibla inkomsten till följd av förslaget högre för kvinnor än för män då kvinnors inkomster i genomsnitt är lägre än mäns. </w:t>
      </w:r>
      <w:r>
        <w:lastRenderedPageBreak/>
        <w:t xml:space="preserve">I genomsnitt ökar förslaget den individuella disponibla inkomsten med ca 0,07 procent för kvinnor och ca 0,05 procent för män (se </w:t>
      </w:r>
      <w:r>
        <w:fldChar w:fldCharType="begin"/>
      </w:r>
      <w:r>
        <w:instrText xml:space="preserve"> REF  _Ref81920838 \* Lower \h </w:instrText>
      </w:r>
      <w:r>
        <w:fldChar w:fldCharType="separate"/>
      </w:r>
      <w:r w:rsidR="008015F9">
        <w:t xml:space="preserve">figur </w:t>
      </w:r>
      <w:r w:rsidR="008015F9">
        <w:rPr>
          <w:noProof/>
        </w:rPr>
        <w:t>8</w:t>
      </w:r>
      <w:r w:rsidR="008015F9">
        <w:t>.</w:t>
      </w:r>
      <w:r w:rsidR="008015F9">
        <w:rPr>
          <w:noProof/>
        </w:rPr>
        <w:t>2</w:t>
      </w:r>
      <w:r>
        <w:fldChar w:fldCharType="end"/>
      </w:r>
      <w:r>
        <w:t xml:space="preserve">.) </w:t>
      </w:r>
    </w:p>
    <w:p w14:paraId="46A1D20E" w14:textId="45DDBD1F" w:rsidR="00532933" w:rsidRDefault="00CD1B09" w:rsidP="00532933">
      <w:pPr>
        <w:pStyle w:val="FigurRubrik"/>
      </w:pPr>
      <w:bookmarkStart w:id="50" w:name="_Ref81920838"/>
      <w:r>
        <w:t xml:space="preserve">Figur </w:t>
      </w:r>
      <w:r w:rsidR="008015F9">
        <w:fldChar w:fldCharType="begin"/>
      </w:r>
      <w:r w:rsidR="008015F9">
        <w:instrText xml:space="preserve"> STYLEREF 1 \s </w:instrText>
      </w:r>
      <w:r w:rsidR="008015F9">
        <w:fldChar w:fldCharType="separate"/>
      </w:r>
      <w:r w:rsidR="008015F9">
        <w:rPr>
          <w:noProof/>
        </w:rPr>
        <w:t>8</w:t>
      </w:r>
      <w:r w:rsidR="008015F9">
        <w:rPr>
          <w:noProof/>
        </w:rPr>
        <w:fldChar w:fldCharType="end"/>
      </w:r>
      <w:r>
        <w:t>.</w:t>
      </w:r>
      <w:r w:rsidR="008015F9">
        <w:fldChar w:fldCharType="begin"/>
      </w:r>
      <w:r w:rsidR="008015F9">
        <w:instrText xml:space="preserve"> </w:instrText>
      </w:r>
      <w:r w:rsidR="008015F9">
        <w:instrText xml:space="preserve">SEQ Figur \* Arabic \s 1  \* MERGEFORMAT </w:instrText>
      </w:r>
      <w:r w:rsidR="008015F9">
        <w:fldChar w:fldCharType="separate"/>
      </w:r>
      <w:r w:rsidR="008015F9">
        <w:rPr>
          <w:noProof/>
        </w:rPr>
        <w:t>2</w:t>
      </w:r>
      <w:r w:rsidR="008015F9">
        <w:rPr>
          <w:noProof/>
        </w:rPr>
        <w:fldChar w:fldCharType="end"/>
      </w:r>
      <w:bookmarkEnd w:id="50"/>
      <w:r>
        <w:tab/>
        <w:t xml:space="preserve">Genomsnittlig effekt på individuell disponibel inkomst för kvinnor och män av förslaget om en skattereduktion för medlemsavgiften till en arbetslöshetskassa  </w:t>
      </w:r>
    </w:p>
    <w:p w14:paraId="49043B0D" w14:textId="77777777" w:rsidR="00532933" w:rsidRDefault="00CD1B09" w:rsidP="00532933">
      <w:pPr>
        <w:pStyle w:val="FigurUnderrubrik"/>
        <w:ind w:left="0"/>
      </w:pPr>
      <w:r>
        <w:t>Procent</w:t>
      </w:r>
    </w:p>
    <w:p w14:paraId="425A4501" w14:textId="77777777" w:rsidR="00532933" w:rsidRDefault="00CD1B09" w:rsidP="00532933">
      <w:pPr>
        <w:pStyle w:val="Brdtext"/>
      </w:pPr>
      <w:r>
        <w:rPr>
          <w:noProof/>
        </w:rPr>
        <w:drawing>
          <wp:inline distT="0" distB="0" distL="0" distR="0" wp14:anchorId="25605EAB" wp14:editId="7D1C8A4D">
            <wp:extent cx="3744595" cy="1872615"/>
            <wp:effectExtent l="0" t="0" r="8255" b="0"/>
            <wp:docPr id="5" name="Diagram 7" descr="Figur Genomsnittlig effekt på individuell disponibel inkomst för kvinnor och män av förslaget om en skattereduktion för medlemsavgiften till en arbetslöshetskassa">
              <a:extLst xmlns:a="http://schemas.openxmlformats.org/drawingml/2006/main">
                <a:ext uri="{FF2B5EF4-FFF2-40B4-BE49-F238E27FC236}">
                  <a16:creationId xmlns:a16="http://schemas.microsoft.com/office/drawing/2014/main" id="{21C074E8-ABEF-4B8F-A7E3-4A9BE4B9F8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1C1604B1" w14:textId="77777777" w:rsidR="00532933" w:rsidRDefault="00CD1B09" w:rsidP="00532933">
      <w:pPr>
        <w:pStyle w:val="FigurFotnot"/>
      </w:pPr>
      <w:r>
        <w:t>Anm.: Befolkningen 20 år och äldre. Individuell disponibel inkomst är summan av individens inkomster minus skatter. Transfereringar som går till hushållet eller barn delas lika mellan sammanboende par.</w:t>
      </w:r>
    </w:p>
    <w:p w14:paraId="13BEBF2A" w14:textId="77777777" w:rsidR="00532933" w:rsidRDefault="00CD1B09" w:rsidP="00532933">
      <w:pPr>
        <w:pStyle w:val="FigurFotnot"/>
      </w:pPr>
      <w:r>
        <w:t>Källa: Statistiska centralbyrån och egna beräkningar.</w:t>
      </w:r>
    </w:p>
    <w:p w14:paraId="17B85EF7" w14:textId="77777777" w:rsidR="00532933" w:rsidRPr="00F479A7" w:rsidRDefault="008015F9" w:rsidP="00532933">
      <w:pPr>
        <w:pStyle w:val="Brdtext"/>
      </w:pPr>
    </w:p>
    <w:p w14:paraId="171FDFC2" w14:textId="77777777" w:rsidR="00532933" w:rsidRDefault="00CD1B09" w:rsidP="00532933">
      <w:pPr>
        <w:pStyle w:val="Rubrik4utannumrering"/>
      </w:pPr>
      <w:r>
        <w:t>Effekter för arbetslöshetshetskassor och arbetstagarorganisationer</w:t>
      </w:r>
    </w:p>
    <w:p w14:paraId="3CD7C787" w14:textId="77777777" w:rsidR="00532933" w:rsidRDefault="00CD1B09" w:rsidP="00532933">
      <w:pPr>
        <w:pStyle w:val="Brdtext"/>
      </w:pPr>
      <w:r>
        <w:t>Förslaget innebär att det införs en kontrolluppgiftsskyldighet för arbets</w:t>
      </w:r>
      <w:r>
        <w:softHyphen/>
        <w:t>löshets</w:t>
      </w:r>
      <w:r>
        <w:softHyphen/>
        <w:t>kassorna. Då det rör sig om uppgifter som arbetslöshets</w:t>
      </w:r>
      <w:r>
        <w:softHyphen/>
        <w:t>kassorna redan samlar in bedöms den administrativa kostnaden vara begränsad.</w:t>
      </w:r>
    </w:p>
    <w:p w14:paraId="3D0E6CC5" w14:textId="77777777" w:rsidR="00532933" w:rsidRPr="00C4600E" w:rsidRDefault="00CD1B09" w:rsidP="00532933">
      <w:pPr>
        <w:pStyle w:val="Brdtextmedindrag"/>
      </w:pPr>
      <w:r>
        <w:t>Då f</w:t>
      </w:r>
      <w:r w:rsidDel="00CB15F0">
        <w:t xml:space="preserve">örslaget </w:t>
      </w:r>
      <w:r w:rsidRPr="00F04944">
        <w:t xml:space="preserve">minskar kostnaden för medlemskap i en arbetslöshetskassa </w:t>
      </w:r>
      <w:r>
        <w:t>förväntas</w:t>
      </w:r>
      <w:r w:rsidDel="00CB15F0">
        <w:t xml:space="preserve"> medlemsantalet i arbetslöshetskassorna </w:t>
      </w:r>
      <w:r>
        <w:t>öka</w:t>
      </w:r>
      <w:r w:rsidDel="00CB15F0">
        <w:t>.</w:t>
      </w:r>
      <w:r>
        <w:t xml:space="preserve"> </w:t>
      </w:r>
      <w:r w:rsidRPr="00F04944">
        <w:t>Jämfört med de förändringar av kostnaden för medlemskap som genomfördes 2007 är kostnadsförändringen relativt liten och medlemsökningen bedöms därför</w:t>
      </w:r>
      <w:r>
        <w:t xml:space="preserve"> bli</w:t>
      </w:r>
      <w:r w:rsidRPr="00F04944">
        <w:t xml:space="preserve"> </w:t>
      </w:r>
      <w:r>
        <w:t>mindre</w:t>
      </w:r>
      <w:r w:rsidRPr="00F04944">
        <w:t xml:space="preserve"> (se ”Effekter för sysselsättning” ovan)</w:t>
      </w:r>
      <w:r>
        <w:t>.</w:t>
      </w:r>
      <w:r w:rsidDel="00CB15F0">
        <w:t xml:space="preserve"> </w:t>
      </w:r>
      <w:r>
        <w:t>Då medlemskap i en arbets</w:t>
      </w:r>
      <w:r>
        <w:softHyphen/>
        <w:t>löshetskassa är nära sammankopplat till medlemskap i en arbets</w:t>
      </w:r>
      <w:r>
        <w:softHyphen/>
        <w:t>tagar</w:t>
      </w:r>
      <w:r>
        <w:softHyphen/>
        <w:t xml:space="preserve">organisation (fackförening) kan förslaget även leda till en viss ökning av medlemsantalet i dessa organisationer. </w:t>
      </w:r>
    </w:p>
    <w:p w14:paraId="6D6F9C87" w14:textId="77777777" w:rsidR="00532933" w:rsidRDefault="00CD1B09" w:rsidP="00532933">
      <w:pPr>
        <w:pStyle w:val="Rubrik4utannumrering"/>
      </w:pPr>
      <w:r w:rsidRPr="00537CE9">
        <w:t>Förslagets förenlighet med EU-rätten</w:t>
      </w:r>
    </w:p>
    <w:p w14:paraId="6DD4D483" w14:textId="77777777" w:rsidR="00532933" w:rsidRDefault="00CD1B09" w:rsidP="00532933">
      <w:pPr>
        <w:pStyle w:val="Brdtext"/>
      </w:pPr>
      <w:r w:rsidRPr="00B824F6">
        <w:t>Förslaget bedöms vara förenligt med den fria rörligheten för arbetstagare och även i övrigt förenlig</w:t>
      </w:r>
      <w:r>
        <w:t>t</w:t>
      </w:r>
      <w:r w:rsidRPr="00B824F6">
        <w:t xml:space="preserve"> med det EU-rättsliga regelverket</w:t>
      </w:r>
      <w:r>
        <w:t>.</w:t>
      </w:r>
    </w:p>
    <w:p w14:paraId="18E98DF8" w14:textId="77777777" w:rsidR="00532933" w:rsidRDefault="00CD1B09" w:rsidP="00532933">
      <w:pPr>
        <w:pStyle w:val="Rubrik4utannumrering"/>
      </w:pPr>
      <w:r>
        <w:t>Effekter för Skatteverket och de allmänna förvaltningsdomstolarna</w:t>
      </w:r>
    </w:p>
    <w:p w14:paraId="52F8179E" w14:textId="77777777" w:rsidR="00532933" w:rsidRDefault="00CD1B09" w:rsidP="00532933">
      <w:pPr>
        <w:pStyle w:val="Brdtext"/>
      </w:pPr>
      <w:r>
        <w:t xml:space="preserve">Enligt </w:t>
      </w:r>
      <w:r w:rsidRPr="006F3BDF">
        <w:rPr>
          <w:i/>
          <w:iCs/>
        </w:rPr>
        <w:t>Skatteverket</w:t>
      </w:r>
      <w:r>
        <w:t xml:space="preserve"> medför förslaget ökade kostnader för myndigheten i form av informationsåtgärder och </w:t>
      </w:r>
      <w:proofErr w:type="spellStart"/>
      <w:r>
        <w:t>it-utveckling</w:t>
      </w:r>
      <w:proofErr w:type="spellEnd"/>
      <w:r>
        <w:t xml:space="preserve"> till en engångskostnad av 2,7 miljoner kronor. Tillkommande kostnader kan hanteras inom befintliga ekonomiska ramar. </w:t>
      </w:r>
    </w:p>
    <w:p w14:paraId="12AEEEE7" w14:textId="77777777" w:rsidR="00532933" w:rsidRPr="00AC551A" w:rsidRDefault="00CD1B09" w:rsidP="00532933">
      <w:pPr>
        <w:pStyle w:val="Brdtextmedindrag"/>
      </w:pPr>
      <w:r>
        <w:lastRenderedPageBreak/>
        <w:t>Förslaget uppskattas öka måltillströmingen till de allmänna förvalt</w:t>
      </w:r>
      <w:r>
        <w:softHyphen/>
        <w:t>nings</w:t>
      </w:r>
      <w:r>
        <w:softHyphen/>
        <w:t xml:space="preserve">domstolarna marginellt. Eventuella kostnadsökningar bedöms rymmas inom befintliga ekonomiska ramar.  </w:t>
      </w:r>
    </w:p>
    <w:p w14:paraId="5C0FD9F9" w14:textId="77777777" w:rsidR="00532933" w:rsidRPr="007531ED" w:rsidRDefault="00CD1B09" w:rsidP="00532933">
      <w:pPr>
        <w:pStyle w:val="Rubrik4utannumrering"/>
      </w:pPr>
      <w:r>
        <w:t xml:space="preserve">Övriga effekter </w:t>
      </w:r>
    </w:p>
    <w:p w14:paraId="672A1F4A" w14:textId="77777777" w:rsidR="00532933" w:rsidRPr="001114FA" w:rsidRDefault="00CD1B09" w:rsidP="00532933">
      <w:pPr>
        <w:pStyle w:val="Brdtext"/>
      </w:pPr>
      <w:r>
        <w:t xml:space="preserve">Förslaget bedöms inte ha några direkta effekter för företag eller miljö. </w:t>
      </w:r>
    </w:p>
    <w:p w14:paraId="7ADBB900" w14:textId="77777777" w:rsidR="00532933" w:rsidRDefault="00CD1B09" w:rsidP="00532933">
      <w:pPr>
        <w:pStyle w:val="Rubrik1"/>
      </w:pPr>
      <w:bookmarkStart w:id="51" w:name="_Toc95743436"/>
      <w:r>
        <w:t>Författningskommentar</w:t>
      </w:r>
      <w:bookmarkEnd w:id="51"/>
    </w:p>
    <w:p w14:paraId="5A552F0F" w14:textId="77777777" w:rsidR="00532933" w:rsidRDefault="00CD1B09" w:rsidP="00532933">
      <w:pPr>
        <w:pStyle w:val="Rubrik2"/>
        <w:spacing w:before="0"/>
      </w:pPr>
      <w:bookmarkStart w:id="52" w:name="_Ref95303183"/>
      <w:bookmarkStart w:id="53" w:name="_Toc95743437"/>
      <w:r>
        <w:t>Förslaget till lag om ändring i inkomstskattelagen (1999:1229)</w:t>
      </w:r>
      <w:bookmarkEnd w:id="52"/>
      <w:bookmarkEnd w:id="53"/>
    </w:p>
    <w:p w14:paraId="10FB283F" w14:textId="77777777" w:rsidR="00532933" w:rsidRPr="001D1D70" w:rsidRDefault="00CD1B09" w:rsidP="00532933">
      <w:pPr>
        <w:pStyle w:val="Brdtext"/>
        <w:rPr>
          <w:b/>
          <w:bCs/>
        </w:rPr>
      </w:pPr>
      <w:r w:rsidRPr="001D1D70">
        <w:rPr>
          <w:b/>
          <w:bCs/>
        </w:rPr>
        <w:t xml:space="preserve">1 kap. </w:t>
      </w:r>
    </w:p>
    <w:p w14:paraId="0E43AB8B" w14:textId="77777777" w:rsidR="00532933" w:rsidRPr="00896AA2" w:rsidRDefault="00CD1B09" w:rsidP="00532933">
      <w:pPr>
        <w:pStyle w:val="Brdtext"/>
        <w:rPr>
          <w:rFonts w:eastAsiaTheme="minorHAnsi" w:cstheme="minorBidi"/>
          <w:iCs/>
          <w:sz w:val="18"/>
          <w:szCs w:val="18"/>
        </w:rPr>
      </w:pPr>
      <w:r w:rsidRPr="00896AA2">
        <w:rPr>
          <w:rFonts w:eastAsiaTheme="minorHAnsi" w:cstheme="minorBidi"/>
          <w:b/>
          <w:bCs/>
          <w:iCs/>
          <w:sz w:val="18"/>
          <w:szCs w:val="18"/>
        </w:rPr>
        <w:t xml:space="preserve">11 § </w:t>
      </w:r>
      <w:r w:rsidRPr="00896AA2">
        <w:rPr>
          <w:rFonts w:eastAsiaTheme="minorHAnsi" w:cstheme="minorBidi"/>
          <w:iCs/>
          <w:sz w:val="18"/>
          <w:szCs w:val="18"/>
        </w:rPr>
        <w:t>Bestämmelser om hur skatten ska beräknas finns i 65 kap.</w:t>
      </w:r>
    </w:p>
    <w:p w14:paraId="55189EE1" w14:textId="77777777" w:rsidR="00532933" w:rsidRPr="00896AA2" w:rsidRDefault="00CD1B09" w:rsidP="00532933">
      <w:pPr>
        <w:pStyle w:val="Brdtextmedindrag"/>
        <w:rPr>
          <w:rFonts w:eastAsiaTheme="minorHAnsi"/>
          <w:sz w:val="18"/>
          <w:szCs w:val="18"/>
        </w:rPr>
      </w:pPr>
      <w:r w:rsidRPr="00896AA2">
        <w:rPr>
          <w:rFonts w:eastAsiaTheme="minorHAnsi"/>
          <w:sz w:val="18"/>
          <w:szCs w:val="18"/>
        </w:rPr>
        <w:t>Bestämmelser om beräkning av skatt på ackumulerad inkomst finns i 66 kap.</w:t>
      </w:r>
    </w:p>
    <w:p w14:paraId="2C93FE19" w14:textId="77777777" w:rsidR="00532933" w:rsidRPr="00896AA2" w:rsidRDefault="00CD1B09" w:rsidP="00532933">
      <w:pPr>
        <w:pStyle w:val="Brdtextmedindrag"/>
        <w:rPr>
          <w:rFonts w:eastAsiaTheme="minorHAnsi"/>
          <w:sz w:val="18"/>
          <w:szCs w:val="18"/>
        </w:rPr>
      </w:pPr>
      <w:r w:rsidRPr="00896AA2">
        <w:rPr>
          <w:rFonts w:eastAsiaTheme="minorHAnsi"/>
          <w:sz w:val="18"/>
          <w:szCs w:val="18"/>
        </w:rPr>
        <w:t>Bestämmelser om skattereduktion för underskott av kapital, arbets</w:t>
      </w:r>
      <w:r w:rsidRPr="00896AA2">
        <w:rPr>
          <w:rFonts w:eastAsiaTheme="minorHAnsi"/>
          <w:sz w:val="18"/>
          <w:szCs w:val="18"/>
        </w:rPr>
        <w:softHyphen/>
        <w:t>inkomst (jobbskatteavdrag), sjukersättning och aktivitetsersättning, för</w:t>
      </w:r>
      <w:r w:rsidRPr="00896AA2">
        <w:rPr>
          <w:rFonts w:eastAsiaTheme="minorHAnsi"/>
          <w:sz w:val="18"/>
          <w:szCs w:val="18"/>
        </w:rPr>
        <w:softHyphen/>
        <w:t>värvs</w:t>
      </w:r>
      <w:r w:rsidRPr="00896AA2">
        <w:rPr>
          <w:rFonts w:eastAsiaTheme="minorHAnsi"/>
          <w:sz w:val="18"/>
          <w:szCs w:val="18"/>
        </w:rPr>
        <w:softHyphen/>
        <w:t xml:space="preserve">inkomst, boende i vissa områden (regional skattereduktion), allmän pensionsavgift, sjöinkomst, hushållsarbete, installation av grön teknik, gåva, mikroproduktion av förnybar el </w:t>
      </w:r>
      <w:r w:rsidRPr="00896AA2">
        <w:rPr>
          <w:rFonts w:eastAsiaTheme="minorHAnsi"/>
          <w:i/>
          <w:iCs/>
          <w:sz w:val="18"/>
          <w:szCs w:val="18"/>
        </w:rPr>
        <w:t>och avgift till arbets</w:t>
      </w:r>
      <w:r w:rsidRPr="00896AA2">
        <w:rPr>
          <w:rFonts w:eastAsiaTheme="minorHAnsi"/>
          <w:i/>
          <w:iCs/>
          <w:sz w:val="18"/>
          <w:szCs w:val="18"/>
        </w:rPr>
        <w:softHyphen/>
        <w:t>löshets</w:t>
      </w:r>
      <w:r w:rsidRPr="00896AA2">
        <w:rPr>
          <w:rFonts w:eastAsiaTheme="minorHAnsi"/>
          <w:i/>
          <w:iCs/>
          <w:sz w:val="18"/>
          <w:szCs w:val="18"/>
        </w:rPr>
        <w:softHyphen/>
        <w:t>kassa</w:t>
      </w:r>
      <w:r w:rsidRPr="00896AA2">
        <w:rPr>
          <w:rFonts w:eastAsiaTheme="minorHAnsi"/>
          <w:sz w:val="18"/>
          <w:szCs w:val="18"/>
        </w:rPr>
        <w:t xml:space="preserve"> finns i 67 kap.</w:t>
      </w:r>
    </w:p>
    <w:p w14:paraId="4487CF30" w14:textId="77777777" w:rsidR="00532933" w:rsidRPr="001C3BDA" w:rsidRDefault="008015F9" w:rsidP="00532933">
      <w:pPr>
        <w:pStyle w:val="Brdtextmedindrag"/>
        <w:rPr>
          <w:rFonts w:eastAsiaTheme="minorHAnsi"/>
        </w:rPr>
      </w:pPr>
    </w:p>
    <w:p w14:paraId="29243091" w14:textId="77777777" w:rsidR="00532933" w:rsidRDefault="00CD1B09" w:rsidP="00532933">
      <w:pPr>
        <w:pStyle w:val="Brdtext"/>
      </w:pPr>
      <w:r w:rsidRPr="006718A1">
        <w:t>I paragrafen</w:t>
      </w:r>
      <w:r>
        <w:t xml:space="preserve"> </w:t>
      </w:r>
      <w:r w:rsidRPr="006718A1">
        <w:t>ges upplysningar om vilka skattereduktioner som finns</w:t>
      </w:r>
      <w:r>
        <w:t xml:space="preserve"> i lagen</w:t>
      </w:r>
      <w:r w:rsidRPr="006718A1">
        <w:t>.</w:t>
      </w:r>
      <w:r>
        <w:t xml:space="preserve"> </w:t>
      </w:r>
    </w:p>
    <w:p w14:paraId="6C67F321" w14:textId="77777777" w:rsidR="00532933" w:rsidRDefault="00CD1B09" w:rsidP="00532933">
      <w:pPr>
        <w:pStyle w:val="Brdtextmedindrag"/>
      </w:pPr>
      <w:r>
        <w:t xml:space="preserve">Ändringen i </w:t>
      </w:r>
      <w:r w:rsidRPr="0024228F">
        <w:rPr>
          <w:i/>
          <w:iCs/>
        </w:rPr>
        <w:t>tredje stycket</w:t>
      </w:r>
      <w:r>
        <w:t xml:space="preserve"> innebär att även skattereduktion för avgift till arbetslöshets</w:t>
      </w:r>
      <w:r>
        <w:softHyphen/>
        <w:t>kassa tas med i uppräkningen.</w:t>
      </w:r>
    </w:p>
    <w:p w14:paraId="6AE72BA0" w14:textId="4B08F84E" w:rsidR="00532933" w:rsidRDefault="00CD1B09" w:rsidP="00532933">
      <w:pPr>
        <w:pStyle w:val="Brdtextmedindrag"/>
      </w:pPr>
      <w:r>
        <w:t xml:space="preserve">Övervägandena finns i avsnitt </w:t>
      </w:r>
      <w:r>
        <w:fldChar w:fldCharType="begin"/>
      </w:r>
      <w:r>
        <w:instrText xml:space="preserve"> REF _Ref94799492 \r \h </w:instrText>
      </w:r>
      <w:r>
        <w:fldChar w:fldCharType="separate"/>
      </w:r>
      <w:r w:rsidR="008015F9">
        <w:t>5.1</w:t>
      </w:r>
      <w:r>
        <w:fldChar w:fldCharType="end"/>
      </w:r>
      <w:r>
        <w:t>.</w:t>
      </w:r>
    </w:p>
    <w:p w14:paraId="41819608" w14:textId="77777777" w:rsidR="00532933" w:rsidRDefault="008015F9" w:rsidP="00532933">
      <w:pPr>
        <w:pStyle w:val="Brdtextmedindrag"/>
      </w:pPr>
    </w:p>
    <w:p w14:paraId="236582F4" w14:textId="7203038C" w:rsidR="00532933" w:rsidRPr="001D1D70" w:rsidRDefault="00CD1B09" w:rsidP="00532933">
      <w:pPr>
        <w:pStyle w:val="Brdtext"/>
        <w:rPr>
          <w:rFonts w:eastAsiaTheme="minorHAnsi"/>
          <w:b/>
          <w:bCs/>
        </w:rPr>
      </w:pPr>
      <w:r w:rsidRPr="001D1D70">
        <w:rPr>
          <w:rFonts w:eastAsiaTheme="minorHAnsi"/>
          <w:b/>
          <w:bCs/>
        </w:rPr>
        <w:t>67 kap.</w:t>
      </w:r>
    </w:p>
    <w:p w14:paraId="085DA083" w14:textId="77777777" w:rsidR="00532933" w:rsidRPr="00896AA2" w:rsidRDefault="00CD1B09" w:rsidP="00532933">
      <w:pPr>
        <w:pStyle w:val="Brdtext"/>
        <w:rPr>
          <w:rFonts w:eastAsiaTheme="minorHAnsi"/>
          <w:sz w:val="18"/>
          <w:szCs w:val="18"/>
        </w:rPr>
      </w:pPr>
      <w:r w:rsidRPr="00896AA2">
        <w:rPr>
          <w:rFonts w:eastAsiaTheme="minorHAnsi"/>
          <w:b/>
          <w:bCs/>
          <w:sz w:val="18"/>
          <w:szCs w:val="18"/>
        </w:rPr>
        <w:t xml:space="preserve">1 § </w:t>
      </w:r>
      <w:r w:rsidRPr="00896AA2">
        <w:rPr>
          <w:rFonts w:eastAsiaTheme="minorHAnsi"/>
          <w:sz w:val="18"/>
          <w:szCs w:val="18"/>
        </w:rPr>
        <w:t>I detta kapitel finns bestämmelser om skattereduktion för fysiska personer i 2–</w:t>
      </w:r>
      <w:r w:rsidRPr="00896AA2">
        <w:rPr>
          <w:rFonts w:eastAsiaTheme="minorHAnsi"/>
          <w:i/>
          <w:iCs/>
          <w:sz w:val="18"/>
          <w:szCs w:val="18"/>
        </w:rPr>
        <w:t>52</w:t>
      </w:r>
      <w:r w:rsidRPr="00896AA2">
        <w:rPr>
          <w:rFonts w:eastAsiaTheme="minorHAnsi"/>
          <w:sz w:val="18"/>
          <w:szCs w:val="18"/>
        </w:rPr>
        <w:t xml:space="preserve"> §§ och för juridiska personer i 2 och 27–33 §§.</w:t>
      </w:r>
    </w:p>
    <w:p w14:paraId="0AE37B37" w14:textId="77777777" w:rsidR="00532933" w:rsidRPr="00896AA2" w:rsidRDefault="00CD1B09" w:rsidP="00532933">
      <w:pPr>
        <w:pStyle w:val="Brdtextmedindrag"/>
        <w:rPr>
          <w:rFonts w:eastAsiaTheme="minorHAnsi"/>
          <w:sz w:val="18"/>
          <w:szCs w:val="18"/>
        </w:rPr>
      </w:pPr>
      <w:r w:rsidRPr="00896AA2">
        <w:rPr>
          <w:rFonts w:eastAsiaTheme="minorHAnsi"/>
          <w:sz w:val="18"/>
          <w:szCs w:val="18"/>
        </w:rPr>
        <w:t xml:space="preserve">Skattereduktion ska anges i hela krontal så att </w:t>
      </w:r>
      <w:proofErr w:type="spellStart"/>
      <w:r w:rsidRPr="00896AA2">
        <w:rPr>
          <w:rFonts w:eastAsiaTheme="minorHAnsi"/>
          <w:sz w:val="18"/>
          <w:szCs w:val="18"/>
        </w:rPr>
        <w:t>öretal</w:t>
      </w:r>
      <w:proofErr w:type="spellEnd"/>
      <w:r w:rsidRPr="00896AA2">
        <w:rPr>
          <w:rFonts w:eastAsiaTheme="minorHAnsi"/>
          <w:sz w:val="18"/>
          <w:szCs w:val="18"/>
        </w:rPr>
        <w:t xml:space="preserve"> faller bort.</w:t>
      </w:r>
    </w:p>
    <w:p w14:paraId="53FA943E" w14:textId="77777777" w:rsidR="00532933" w:rsidRPr="001C3BDA" w:rsidRDefault="008015F9" w:rsidP="00532933">
      <w:pPr>
        <w:pStyle w:val="Brdtextmedindrag"/>
        <w:rPr>
          <w:rFonts w:eastAsiaTheme="minorHAnsi"/>
        </w:rPr>
      </w:pPr>
    </w:p>
    <w:p w14:paraId="4F15EF41" w14:textId="77777777" w:rsidR="00532933" w:rsidRDefault="00CD1B09" w:rsidP="00532933">
      <w:pPr>
        <w:pStyle w:val="Brdtext"/>
      </w:pPr>
      <w:r w:rsidRPr="00D9431A">
        <w:t xml:space="preserve">I paragrafen </w:t>
      </w:r>
      <w:r>
        <w:t xml:space="preserve">regleras </w:t>
      </w:r>
      <w:r w:rsidRPr="00D9431A">
        <w:t>vilka</w:t>
      </w:r>
      <w:r>
        <w:t xml:space="preserve"> av</w:t>
      </w:r>
      <w:r w:rsidRPr="00D9431A">
        <w:t xml:space="preserve"> bestämmelser</w:t>
      </w:r>
      <w:r>
        <w:t xml:space="preserve">na </w:t>
      </w:r>
      <w:r w:rsidRPr="00D9431A">
        <w:t xml:space="preserve">i kapitlet </w:t>
      </w:r>
      <w:r>
        <w:t>om skatte</w:t>
      </w:r>
      <w:r>
        <w:softHyphen/>
        <w:t>reduktioner</w:t>
      </w:r>
      <w:r w:rsidRPr="00D9431A">
        <w:t xml:space="preserve"> som </w:t>
      </w:r>
      <w:r>
        <w:t>gäller</w:t>
      </w:r>
      <w:r w:rsidRPr="00D9431A">
        <w:t xml:space="preserve"> för fysiska respektive juridiska personer. </w:t>
      </w:r>
    </w:p>
    <w:p w14:paraId="17887D90" w14:textId="77777777" w:rsidR="00532933" w:rsidRDefault="00CD1B09" w:rsidP="00532933">
      <w:pPr>
        <w:pStyle w:val="Brdtextmedindrag"/>
      </w:pPr>
      <w:r>
        <w:t xml:space="preserve">Ändringen i </w:t>
      </w:r>
      <w:r>
        <w:rPr>
          <w:i/>
          <w:iCs/>
        </w:rPr>
        <w:t>första stycket</w:t>
      </w:r>
      <w:r w:rsidRPr="00D9431A">
        <w:t xml:space="preserve"> innebär att en hänvisning görs till bestämmelserna om</w:t>
      </w:r>
      <w:r>
        <w:t xml:space="preserve"> skatte</w:t>
      </w:r>
      <w:r>
        <w:softHyphen/>
        <w:t>reduktion för</w:t>
      </w:r>
      <w:r w:rsidRPr="00D9431A">
        <w:t xml:space="preserve"> </w:t>
      </w:r>
      <w:r>
        <w:t>avgift till arbetslöshets</w:t>
      </w:r>
      <w:r>
        <w:softHyphen/>
        <w:t>kassa på så sätt att skatte</w:t>
      </w:r>
      <w:r>
        <w:softHyphen/>
        <w:t>reduktionen gäller för fysiska personer.</w:t>
      </w:r>
    </w:p>
    <w:p w14:paraId="6A45B4D5" w14:textId="28576D20" w:rsidR="00532933" w:rsidRDefault="00CD1B09" w:rsidP="00532933">
      <w:pPr>
        <w:pStyle w:val="Brdtextmedindrag"/>
      </w:pPr>
      <w:r>
        <w:t xml:space="preserve">Övervägandena finns i avsnitt </w:t>
      </w:r>
      <w:r>
        <w:fldChar w:fldCharType="begin"/>
      </w:r>
      <w:r>
        <w:instrText xml:space="preserve"> REF _Ref94799492 \r \h </w:instrText>
      </w:r>
      <w:r>
        <w:fldChar w:fldCharType="separate"/>
      </w:r>
      <w:r w:rsidR="008015F9">
        <w:t>5.1</w:t>
      </w:r>
      <w:r>
        <w:fldChar w:fldCharType="end"/>
      </w:r>
      <w:r>
        <w:t>.</w:t>
      </w:r>
    </w:p>
    <w:p w14:paraId="0F374013" w14:textId="77777777" w:rsidR="00532933" w:rsidRDefault="008015F9" w:rsidP="00532933">
      <w:pPr>
        <w:pStyle w:val="Brdtextmedindrag"/>
      </w:pPr>
    </w:p>
    <w:p w14:paraId="55A1D392" w14:textId="77777777" w:rsidR="00532933" w:rsidRPr="00896AA2" w:rsidRDefault="00CD1B09" w:rsidP="00532933">
      <w:pPr>
        <w:pStyle w:val="Brdtext"/>
        <w:rPr>
          <w:rFonts w:eastAsiaTheme="minorHAnsi"/>
          <w:b/>
          <w:bCs/>
          <w:sz w:val="18"/>
          <w:szCs w:val="18"/>
        </w:rPr>
      </w:pPr>
      <w:r w:rsidRPr="00896AA2">
        <w:rPr>
          <w:rFonts w:eastAsiaTheme="minorHAnsi"/>
          <w:b/>
          <w:bCs/>
          <w:sz w:val="18"/>
          <w:szCs w:val="18"/>
        </w:rPr>
        <w:t xml:space="preserve">2 § </w:t>
      </w:r>
      <w:r w:rsidRPr="00896AA2">
        <w:rPr>
          <w:rFonts w:eastAsiaTheme="minorHAnsi"/>
          <w:sz w:val="18"/>
          <w:szCs w:val="18"/>
        </w:rPr>
        <w:t>Skattereduktion ska göras för sjöinkomst, allmän pensionsavgift, arbets</w:t>
      </w:r>
      <w:r w:rsidRPr="00896AA2">
        <w:rPr>
          <w:rFonts w:eastAsiaTheme="minorHAnsi"/>
          <w:sz w:val="18"/>
          <w:szCs w:val="18"/>
        </w:rPr>
        <w:softHyphen/>
      </w:r>
      <w:r w:rsidRPr="00896AA2">
        <w:rPr>
          <w:rFonts w:eastAsiaTheme="minorHAnsi"/>
          <w:sz w:val="18"/>
          <w:szCs w:val="18"/>
        </w:rPr>
        <w:softHyphen/>
        <w:t>inkomst (jobbskatteavdrag), sjukersättning och aktivitetsersättning, förvärvs</w:t>
      </w:r>
      <w:r>
        <w:rPr>
          <w:rFonts w:eastAsiaTheme="minorHAnsi"/>
          <w:sz w:val="18"/>
          <w:szCs w:val="18"/>
        </w:rPr>
        <w:softHyphen/>
      </w:r>
      <w:r w:rsidRPr="00896AA2">
        <w:rPr>
          <w:rFonts w:eastAsiaTheme="minorHAnsi"/>
          <w:sz w:val="18"/>
          <w:szCs w:val="18"/>
        </w:rPr>
        <w:t>inkomst, boende i vissa områden (regional skattereduktion), under</w:t>
      </w:r>
      <w:r w:rsidRPr="00896AA2">
        <w:rPr>
          <w:rFonts w:eastAsiaTheme="minorHAnsi"/>
          <w:sz w:val="18"/>
          <w:szCs w:val="18"/>
        </w:rPr>
        <w:softHyphen/>
        <w:t>skott av kapital, hushållsarbete, installation av grön teknik, gåva, mikro</w:t>
      </w:r>
      <w:r w:rsidRPr="00896AA2">
        <w:rPr>
          <w:rFonts w:eastAsiaTheme="minorHAnsi"/>
          <w:sz w:val="18"/>
          <w:szCs w:val="18"/>
        </w:rPr>
        <w:softHyphen/>
        <w:t xml:space="preserve">produktion av förnybar el </w:t>
      </w:r>
      <w:r w:rsidRPr="00896AA2">
        <w:rPr>
          <w:rFonts w:eastAsiaTheme="minorHAnsi"/>
          <w:i/>
          <w:iCs/>
          <w:sz w:val="18"/>
          <w:szCs w:val="18"/>
        </w:rPr>
        <w:t>och avgift till arbetslöshetskassa</w:t>
      </w:r>
      <w:r w:rsidRPr="00896AA2">
        <w:rPr>
          <w:rFonts w:eastAsiaTheme="minorHAnsi"/>
          <w:sz w:val="18"/>
          <w:szCs w:val="18"/>
        </w:rPr>
        <w:t xml:space="preserve"> i nu nämnd ordning.</w:t>
      </w:r>
    </w:p>
    <w:p w14:paraId="3C3E6A7F" w14:textId="77777777" w:rsidR="00532933" w:rsidRPr="00896AA2" w:rsidRDefault="00CD1B09" w:rsidP="00532933">
      <w:pPr>
        <w:pStyle w:val="Brdtextmedindrag"/>
        <w:rPr>
          <w:rFonts w:eastAsiaTheme="minorHAnsi"/>
          <w:sz w:val="18"/>
          <w:szCs w:val="18"/>
        </w:rPr>
      </w:pPr>
      <w:r w:rsidRPr="00896AA2">
        <w:rPr>
          <w:rFonts w:eastAsiaTheme="minorHAnsi"/>
          <w:sz w:val="18"/>
          <w:szCs w:val="18"/>
        </w:rPr>
        <w:t>Skattereduktion ska räknas av mot kommunal och statlig inkomstskatt som beräknats enligt 65 kap., mot statlig fastighetsskatt enligt lagen (1984:1052) om statlig fastighetsskatt samt mot kommunal fastighets</w:t>
      </w:r>
      <w:r w:rsidRPr="00896AA2">
        <w:rPr>
          <w:rFonts w:eastAsiaTheme="minorHAnsi"/>
          <w:sz w:val="18"/>
          <w:szCs w:val="18"/>
        </w:rPr>
        <w:softHyphen/>
        <w:t>avgift enligt lagen (2007:1398) om kommunal fastighetsavgift. Skatte</w:t>
      </w:r>
      <w:r w:rsidRPr="00896AA2">
        <w:rPr>
          <w:rFonts w:eastAsiaTheme="minorHAnsi"/>
          <w:sz w:val="18"/>
          <w:szCs w:val="18"/>
        </w:rPr>
        <w:softHyphen/>
        <w:t>reduktion enligt 5–9 d, 34, 35 och 46–48 §§ ska dock räknas av endast mot kommunal inkomstskatt.</w:t>
      </w:r>
    </w:p>
    <w:p w14:paraId="4188578A" w14:textId="77777777" w:rsidR="00532933" w:rsidRPr="001C3BDA" w:rsidRDefault="008015F9" w:rsidP="00532933">
      <w:pPr>
        <w:pStyle w:val="Brdtextmedindrag"/>
        <w:rPr>
          <w:rFonts w:eastAsiaTheme="minorHAnsi"/>
        </w:rPr>
      </w:pPr>
    </w:p>
    <w:p w14:paraId="269314F6" w14:textId="77777777" w:rsidR="00532933" w:rsidRPr="006718A1" w:rsidRDefault="00CD1B09" w:rsidP="00532933">
      <w:pPr>
        <w:pStyle w:val="Brdtext"/>
      </w:pPr>
      <w:r w:rsidRPr="00D9431A">
        <w:t>I paragrafen anges i vilken ordning skattereduktionerna görs när en skatt</w:t>
      </w:r>
      <w:r>
        <w:softHyphen/>
      </w:r>
      <w:r w:rsidRPr="00D9431A">
        <w:t>skyldig har rätt till flera skattereduktioner</w:t>
      </w:r>
      <w:r>
        <w:t>.</w:t>
      </w:r>
    </w:p>
    <w:p w14:paraId="7397F44F" w14:textId="77777777" w:rsidR="00532933" w:rsidRDefault="00CD1B09" w:rsidP="00532933">
      <w:pPr>
        <w:pStyle w:val="Brdtextmedindrag"/>
      </w:pPr>
      <w:r>
        <w:t xml:space="preserve">Ändringen i </w:t>
      </w:r>
      <w:r w:rsidRPr="001A0383">
        <w:rPr>
          <w:i/>
          <w:iCs/>
        </w:rPr>
        <w:t>första stycket</w:t>
      </w:r>
      <w:r>
        <w:t xml:space="preserve"> innebär att skattereduktion för avgift till arbets</w:t>
      </w:r>
      <w:r>
        <w:softHyphen/>
        <w:t>löshets</w:t>
      </w:r>
      <w:r>
        <w:softHyphen/>
        <w:t xml:space="preserve">kassa förs in i uppräkningen på så sätt att den görs efter de övriga skattereduktionerna i kapitlet. </w:t>
      </w:r>
    </w:p>
    <w:p w14:paraId="27847DD3" w14:textId="17A5099E" w:rsidR="00532933" w:rsidRDefault="00CD1B09" w:rsidP="00532933">
      <w:pPr>
        <w:pStyle w:val="Brdtextmedindrag"/>
      </w:pPr>
      <w:r>
        <w:t xml:space="preserve">Övervägandena finns i avsnitt </w:t>
      </w:r>
      <w:r>
        <w:fldChar w:fldCharType="begin"/>
      </w:r>
      <w:r>
        <w:instrText xml:space="preserve"> REF _Ref94799571 \r \h </w:instrText>
      </w:r>
      <w:r>
        <w:fldChar w:fldCharType="separate"/>
      </w:r>
      <w:r w:rsidR="008015F9">
        <w:t>5.5</w:t>
      </w:r>
      <w:r>
        <w:fldChar w:fldCharType="end"/>
      </w:r>
      <w:r>
        <w:t>.</w:t>
      </w:r>
    </w:p>
    <w:p w14:paraId="20DBDCB3" w14:textId="77777777" w:rsidR="00532933" w:rsidRPr="00896AA2" w:rsidRDefault="00CD1B09" w:rsidP="00532933">
      <w:pPr>
        <w:pStyle w:val="Rubrik4utannumrering"/>
        <w:rPr>
          <w:i/>
          <w:iCs/>
          <w:sz w:val="18"/>
          <w:szCs w:val="18"/>
        </w:rPr>
      </w:pPr>
      <w:r w:rsidRPr="00896AA2">
        <w:rPr>
          <w:i/>
          <w:iCs/>
          <w:sz w:val="18"/>
          <w:szCs w:val="18"/>
        </w:rPr>
        <w:t>Avgift till arbetslöshetskassa</w:t>
      </w:r>
    </w:p>
    <w:p w14:paraId="2DAE78B9" w14:textId="77777777" w:rsidR="00532933" w:rsidRPr="00896AA2" w:rsidRDefault="00CD1B09" w:rsidP="00532933">
      <w:pPr>
        <w:pStyle w:val="Rubrik5utannumrering"/>
        <w:rPr>
          <w:sz w:val="18"/>
          <w:szCs w:val="18"/>
        </w:rPr>
      </w:pPr>
      <w:r w:rsidRPr="00896AA2">
        <w:rPr>
          <w:sz w:val="18"/>
          <w:szCs w:val="18"/>
        </w:rPr>
        <w:t>Vilka som kan få skattereduktion</w:t>
      </w:r>
    </w:p>
    <w:p w14:paraId="195A25CE" w14:textId="77777777" w:rsidR="00532933" w:rsidRPr="00896AA2" w:rsidRDefault="00CD1B09" w:rsidP="00532933">
      <w:pPr>
        <w:pStyle w:val="Brdtext"/>
        <w:rPr>
          <w:rFonts w:eastAsiaTheme="minorHAnsi"/>
          <w:b/>
          <w:bCs/>
          <w:sz w:val="18"/>
          <w:szCs w:val="18"/>
        </w:rPr>
      </w:pPr>
      <w:r w:rsidRPr="00896AA2">
        <w:rPr>
          <w:rFonts w:eastAsiaTheme="minorHAnsi"/>
          <w:b/>
          <w:bCs/>
          <w:sz w:val="18"/>
          <w:szCs w:val="18"/>
        </w:rPr>
        <w:t xml:space="preserve">49 § </w:t>
      </w:r>
      <w:r w:rsidRPr="00896AA2">
        <w:rPr>
          <w:rFonts w:eastAsiaTheme="minorHAnsi"/>
          <w:i/>
          <w:iCs/>
          <w:sz w:val="18"/>
          <w:szCs w:val="18"/>
        </w:rPr>
        <w:t>De som är obegränsat skattskyldiga under någon del av beskattningsåret, har rätt till skattereduktion för avgift till arbetslöshets</w:t>
      </w:r>
      <w:r w:rsidRPr="00896AA2">
        <w:rPr>
          <w:rFonts w:eastAsiaTheme="minorHAnsi"/>
          <w:i/>
          <w:iCs/>
          <w:sz w:val="18"/>
          <w:szCs w:val="18"/>
        </w:rPr>
        <w:softHyphen/>
        <w:t>kassa.</w:t>
      </w:r>
    </w:p>
    <w:p w14:paraId="32690616" w14:textId="77777777" w:rsidR="00532933" w:rsidRPr="00896AA2" w:rsidRDefault="00CD1B09" w:rsidP="00532933">
      <w:pPr>
        <w:pStyle w:val="Brdtextmedindrag"/>
        <w:rPr>
          <w:rFonts w:eastAsiaTheme="minorHAnsi"/>
          <w:i/>
          <w:iCs/>
          <w:sz w:val="18"/>
          <w:szCs w:val="18"/>
        </w:rPr>
      </w:pPr>
      <w:r w:rsidRPr="00896AA2">
        <w:rPr>
          <w:rFonts w:eastAsiaTheme="minorHAnsi"/>
          <w:i/>
          <w:iCs/>
          <w:sz w:val="18"/>
          <w:szCs w:val="18"/>
        </w:rPr>
        <w:t>Sådan rätt till skattereduktion har också de som är begränsat skatt</w:t>
      </w:r>
      <w:r w:rsidRPr="00896AA2">
        <w:rPr>
          <w:rFonts w:eastAsiaTheme="minorHAnsi"/>
          <w:i/>
          <w:iCs/>
          <w:sz w:val="18"/>
          <w:szCs w:val="18"/>
        </w:rPr>
        <w:softHyphen/>
        <w:t>skyldiga enligt 3 kap. 18 § första stycket 1, 2 eller 3, om deras överskott av förvärvs</w:t>
      </w:r>
      <w:r>
        <w:rPr>
          <w:rFonts w:eastAsiaTheme="minorHAnsi"/>
          <w:i/>
          <w:iCs/>
          <w:sz w:val="18"/>
          <w:szCs w:val="18"/>
        </w:rPr>
        <w:softHyphen/>
      </w:r>
      <w:r w:rsidRPr="00896AA2">
        <w:rPr>
          <w:rFonts w:eastAsiaTheme="minorHAnsi"/>
          <w:i/>
          <w:iCs/>
          <w:sz w:val="18"/>
          <w:szCs w:val="18"/>
        </w:rPr>
        <w:t>inkomster i Sverige och i andra länder, uteslutande eller så gott som uteslutande, utgörs av överskott av förvärvsinkomster i Sverige.</w:t>
      </w:r>
    </w:p>
    <w:p w14:paraId="021B40F4" w14:textId="77777777" w:rsidR="00532933" w:rsidRPr="001C3BDA" w:rsidRDefault="008015F9" w:rsidP="00532933">
      <w:pPr>
        <w:pStyle w:val="Brdtextmedindrag"/>
        <w:rPr>
          <w:rFonts w:eastAsiaTheme="minorHAnsi"/>
        </w:rPr>
      </w:pPr>
    </w:p>
    <w:p w14:paraId="6A9784A3" w14:textId="77777777" w:rsidR="00532933" w:rsidRDefault="00CD1B09" w:rsidP="00532933">
      <w:pPr>
        <w:pStyle w:val="Brdtext"/>
      </w:pPr>
      <w:r>
        <w:t>Paragrafen är ny och reglerar vem som kan få skattereduktion för avgift till arbetslöshetskassa.</w:t>
      </w:r>
    </w:p>
    <w:p w14:paraId="51C863AB" w14:textId="77777777" w:rsidR="00532933" w:rsidRDefault="00CD1B09" w:rsidP="00532933">
      <w:pPr>
        <w:pStyle w:val="Brdtextmedindrag"/>
      </w:pPr>
      <w:r>
        <w:t xml:space="preserve">Av </w:t>
      </w:r>
      <w:r>
        <w:rPr>
          <w:i/>
          <w:iCs/>
        </w:rPr>
        <w:t xml:space="preserve">första stycket </w:t>
      </w:r>
      <w:r>
        <w:t>framgår att den som är obegränsat skatt</w:t>
      </w:r>
      <w:r>
        <w:softHyphen/>
        <w:t>skyldig under någon del av beskattningsåret har rätt till skattereduktion för avgift till arbets</w:t>
      </w:r>
      <w:r>
        <w:softHyphen/>
        <w:t>löshetskassa. Av 52 § framgår i vilken utsträckning som en fysisk person har rätt till skattereduktion om personen varit obegränsat skatt</w:t>
      </w:r>
      <w:r>
        <w:softHyphen/>
        <w:t>skyldig under bara någon del av beskattningsåret, se kommentaren till 52 §.</w:t>
      </w:r>
    </w:p>
    <w:p w14:paraId="0FA46AAB" w14:textId="77777777" w:rsidR="00532933" w:rsidRPr="00125D33" w:rsidRDefault="00CD1B09" w:rsidP="00532933">
      <w:pPr>
        <w:pStyle w:val="Brdtextmedindrag"/>
      </w:pPr>
      <w:r>
        <w:t xml:space="preserve">Av </w:t>
      </w:r>
      <w:r>
        <w:rPr>
          <w:i/>
          <w:iCs/>
        </w:rPr>
        <w:t xml:space="preserve">andra stycket </w:t>
      </w:r>
      <w:r>
        <w:t>framgår att även begränsat skattskyldiga personer kan ha rätt till skattereduktionen. Det gäller om personen är begränsat skatt</w:t>
      </w:r>
      <w:r>
        <w:softHyphen/>
        <w:t xml:space="preserve">skyldig enligt </w:t>
      </w:r>
      <w:r w:rsidRPr="00125D33">
        <w:t xml:space="preserve">3 kap. 18 § första stycket 1, 2 eller 3 </w:t>
      </w:r>
      <w:r>
        <w:t>och dennes</w:t>
      </w:r>
      <w:r w:rsidRPr="00125D33">
        <w:t xml:space="preserve"> överskott av förvärvsinkomster i Sverige och i andra länder, uteslutande eller så gott som uteslutande, utgörs av överskott av förvärvsinkomster i Sverige.</w:t>
      </w:r>
      <w:r>
        <w:t xml:space="preserve"> </w:t>
      </w:r>
      <w:r w:rsidRPr="00125D33">
        <w:t xml:space="preserve">De som omfattas av bestämmelserna i 3 kap. 18 § första stycket 1, 2 eller 3 är utomlands bosatta personer som begärt att få sina tjänsteinkomster beskattade enligt inkomstskattelagen i stället för enligt lagen (1991:586) om särskild inkomstskatt för utomlands bosatta eller lagen (1991:591) om särskild inkomstskatt för utomlands bosatta artister </w:t>
      </w:r>
      <w:proofErr w:type="gramStart"/>
      <w:r w:rsidRPr="00125D33">
        <w:t>m.fl.</w:t>
      </w:r>
      <w:proofErr w:type="gramEnd"/>
      <w:r w:rsidRPr="00125D33">
        <w:t xml:space="preserve"> samt skatt</w:t>
      </w:r>
      <w:r>
        <w:softHyphen/>
      </w:r>
      <w:r w:rsidRPr="00125D33">
        <w:t>skyldiga som beskattas i inkomstslaget näringsverksamhet för inkomster från ett fast driftställe eller en fastighet i Sverige. Med överskott av för</w:t>
      </w:r>
      <w:r>
        <w:softHyphen/>
      </w:r>
      <w:r w:rsidRPr="00125D33">
        <w:t>värvs</w:t>
      </w:r>
      <w:r>
        <w:softHyphen/>
      </w:r>
      <w:r>
        <w:softHyphen/>
      </w:r>
      <w:r>
        <w:softHyphen/>
      </w:r>
      <w:r w:rsidRPr="00125D33">
        <w:t>inkomster avses summan av tjänsteintäkter och intäkter av närings</w:t>
      </w:r>
      <w:r>
        <w:softHyphen/>
      </w:r>
      <w:r>
        <w:softHyphen/>
      </w:r>
      <w:r w:rsidRPr="00125D33">
        <w:t>verksamhet efter avdrag för kostnader i respektive inkomstslag. Det ankommer på den skattskyldige att ange vilka inkomster denne uppbär utomlands.</w:t>
      </w:r>
    </w:p>
    <w:p w14:paraId="319CE9E7" w14:textId="7BECDEE8" w:rsidR="00532933" w:rsidRDefault="00CD1B09" w:rsidP="00532933">
      <w:pPr>
        <w:pStyle w:val="Brdtextmedindrag"/>
      </w:pPr>
      <w:r>
        <w:t xml:space="preserve">Övervägandena finns i avsnitt </w:t>
      </w:r>
      <w:r>
        <w:fldChar w:fldCharType="begin"/>
      </w:r>
      <w:r>
        <w:instrText xml:space="preserve"> REF _Ref94799593 \r \h </w:instrText>
      </w:r>
      <w:r>
        <w:fldChar w:fldCharType="separate"/>
      </w:r>
      <w:r w:rsidR="008015F9">
        <w:t>5.2</w:t>
      </w:r>
      <w:r>
        <w:fldChar w:fldCharType="end"/>
      </w:r>
      <w:r>
        <w:t>.</w:t>
      </w:r>
    </w:p>
    <w:p w14:paraId="6BC61D34" w14:textId="77777777" w:rsidR="00532933" w:rsidRPr="00896AA2" w:rsidRDefault="00CD1B09" w:rsidP="00532933">
      <w:pPr>
        <w:pStyle w:val="Rubrik5utannumrering"/>
        <w:rPr>
          <w:sz w:val="18"/>
          <w:szCs w:val="18"/>
        </w:rPr>
      </w:pPr>
      <w:r w:rsidRPr="00896AA2">
        <w:rPr>
          <w:sz w:val="18"/>
          <w:szCs w:val="18"/>
        </w:rPr>
        <w:t>Underlag för skattereduktion</w:t>
      </w:r>
    </w:p>
    <w:p w14:paraId="2A5B4F60" w14:textId="1A5C5327" w:rsidR="00532933" w:rsidRPr="00896AA2" w:rsidRDefault="00CD1B09" w:rsidP="008C700A">
      <w:pPr>
        <w:pStyle w:val="Brdtext"/>
        <w:rPr>
          <w:rFonts w:eastAsiaTheme="minorHAnsi"/>
          <w:i/>
          <w:iCs/>
          <w:sz w:val="18"/>
          <w:szCs w:val="18"/>
        </w:rPr>
      </w:pPr>
      <w:r w:rsidRPr="00896AA2">
        <w:rPr>
          <w:rFonts w:eastAsiaTheme="minorHAnsi"/>
          <w:b/>
          <w:bCs/>
          <w:sz w:val="18"/>
          <w:szCs w:val="18"/>
        </w:rPr>
        <w:t xml:space="preserve">50 § </w:t>
      </w:r>
      <w:r w:rsidRPr="00896AA2">
        <w:rPr>
          <w:rFonts w:eastAsiaTheme="minorHAnsi"/>
          <w:i/>
          <w:iCs/>
          <w:sz w:val="18"/>
          <w:szCs w:val="18"/>
        </w:rPr>
        <w:t xml:space="preserve">Underlaget för skattereduktion består av avgift som </w:t>
      </w:r>
      <w:r w:rsidRPr="004250F0">
        <w:rPr>
          <w:i/>
          <w:sz w:val="18"/>
          <w:szCs w:val="18"/>
        </w:rPr>
        <w:t>under beskattningsåret</w:t>
      </w:r>
      <w:r>
        <w:rPr>
          <w:i/>
        </w:rPr>
        <w:t xml:space="preserve"> </w:t>
      </w:r>
      <w:r w:rsidRPr="00896AA2">
        <w:rPr>
          <w:rFonts w:eastAsiaTheme="minorHAnsi"/>
          <w:i/>
          <w:iCs/>
          <w:sz w:val="18"/>
          <w:szCs w:val="18"/>
        </w:rPr>
        <w:t>betalas till en svensk arbetslöshetskassa.</w:t>
      </w:r>
    </w:p>
    <w:p w14:paraId="0C00D68B" w14:textId="1BD912DA" w:rsidR="00532933" w:rsidRPr="00896AA2" w:rsidRDefault="00CD1B09" w:rsidP="008C700A">
      <w:pPr>
        <w:pStyle w:val="Brdtextmedindrag"/>
        <w:rPr>
          <w:rFonts w:eastAsiaTheme="minorHAnsi"/>
          <w:i/>
          <w:iCs/>
          <w:sz w:val="18"/>
          <w:szCs w:val="18"/>
        </w:rPr>
      </w:pPr>
      <w:r w:rsidRPr="00896AA2">
        <w:rPr>
          <w:rFonts w:eastAsiaTheme="minorHAnsi"/>
          <w:i/>
          <w:iCs/>
          <w:sz w:val="18"/>
          <w:szCs w:val="18"/>
        </w:rPr>
        <w:t>Avgift till en utländsk arbetslöshetskassa eller motsvarande avgift enligt en utländsk stats arbetslöshetsförsäkring</w:t>
      </w:r>
      <w:r>
        <w:rPr>
          <w:rFonts w:eastAsiaTheme="minorHAnsi"/>
          <w:i/>
          <w:iCs/>
          <w:sz w:val="18"/>
          <w:szCs w:val="18"/>
        </w:rPr>
        <w:t xml:space="preserve"> som betalas under beskattningsåret</w:t>
      </w:r>
      <w:r w:rsidRPr="00896AA2">
        <w:rPr>
          <w:rFonts w:eastAsiaTheme="minorHAnsi"/>
          <w:i/>
          <w:iCs/>
          <w:sz w:val="18"/>
          <w:szCs w:val="18"/>
        </w:rPr>
        <w:t xml:space="preserve"> ska efter begäran medräknas i underlaget.</w:t>
      </w:r>
    </w:p>
    <w:p w14:paraId="17333C9C" w14:textId="77777777" w:rsidR="00532933" w:rsidRPr="001C3BDA" w:rsidRDefault="008015F9" w:rsidP="00532933">
      <w:pPr>
        <w:pStyle w:val="Brdtextmedindrag"/>
        <w:rPr>
          <w:rFonts w:eastAsiaTheme="minorHAnsi"/>
        </w:rPr>
      </w:pPr>
    </w:p>
    <w:p w14:paraId="23A8E34C" w14:textId="392DA6F2" w:rsidR="00532933" w:rsidRDefault="00CD1B09" w:rsidP="008C700A">
      <w:pPr>
        <w:pStyle w:val="Brdtext"/>
      </w:pPr>
      <w:r>
        <w:lastRenderedPageBreak/>
        <w:t xml:space="preserve">Paragrafen, som utformas enligt </w:t>
      </w:r>
      <w:r w:rsidRPr="009F79B3">
        <w:rPr>
          <w:i/>
          <w:iCs/>
        </w:rPr>
        <w:t>Lagrådets</w:t>
      </w:r>
      <w:r>
        <w:t xml:space="preserve"> förslag, är ny och reglerar hur underlaget för skattereduktionen för avgift till arbetslöshetskassa bestäms.</w:t>
      </w:r>
    </w:p>
    <w:p w14:paraId="21249E0C" w14:textId="2720ACDC" w:rsidR="00532933" w:rsidRDefault="00CD1B09" w:rsidP="008C700A">
      <w:pPr>
        <w:pStyle w:val="Brdtextmedindrag"/>
      </w:pPr>
      <w:r>
        <w:t xml:space="preserve">Av </w:t>
      </w:r>
      <w:r>
        <w:rPr>
          <w:i/>
          <w:iCs/>
        </w:rPr>
        <w:t xml:space="preserve">första stycket </w:t>
      </w:r>
      <w:r>
        <w:t>framgår att underlaget för skattereduktionen består av den avgift som under beskattningsåret betalas till en svensk arbetslöshets</w:t>
      </w:r>
      <w:r>
        <w:softHyphen/>
        <w:t xml:space="preserve">kassa. </w:t>
      </w:r>
      <w:r w:rsidRPr="00BC23FC">
        <w:t>Med det avses de avgifter som en arbetslöshetskassa tar ut av sina medlemmar och som bestäms så att de i förening med andra inkomster täcker kassans förvalt</w:t>
      </w:r>
      <w:r>
        <w:softHyphen/>
      </w:r>
      <w:r w:rsidRPr="00BC23FC">
        <w:t>nings</w:t>
      </w:r>
      <w:r>
        <w:softHyphen/>
      </w:r>
      <w:r w:rsidRPr="00BC23FC">
        <w:t>kostnader, betalningen av finansieringsavgift och övriga utgifter (41</w:t>
      </w:r>
      <w:r>
        <w:t> </w:t>
      </w:r>
      <w:r w:rsidRPr="00BC23FC">
        <w:t xml:space="preserve">§ </w:t>
      </w:r>
      <w:r>
        <w:t>lagen [1997:239] om arbetslöshetskassor, LAK</w:t>
      </w:r>
      <w:r w:rsidRPr="00BC23FC">
        <w:t>). Det avser också särskilt uttaxerat belopp som en arbets</w:t>
      </w:r>
      <w:r>
        <w:softHyphen/>
      </w:r>
      <w:r w:rsidRPr="00BC23FC">
        <w:t>lös</w:t>
      </w:r>
      <w:r>
        <w:softHyphen/>
      </w:r>
      <w:r w:rsidRPr="00BC23FC">
        <w:t>hets</w:t>
      </w:r>
      <w:r>
        <w:softHyphen/>
      </w:r>
      <w:r w:rsidRPr="00BC23FC">
        <w:t>kassa får besluta om (42 § LAK).</w:t>
      </w:r>
      <w:r w:rsidDel="00BC23FC">
        <w:t xml:space="preserve"> </w:t>
      </w:r>
    </w:p>
    <w:p w14:paraId="14CFF81F" w14:textId="59D7D11B" w:rsidR="00532933" w:rsidRPr="00A22CD7" w:rsidRDefault="00CD1B09" w:rsidP="008C700A">
      <w:pPr>
        <w:pStyle w:val="Brdtextmedindrag"/>
      </w:pPr>
      <w:r>
        <w:t xml:space="preserve">Av </w:t>
      </w:r>
      <w:r>
        <w:rPr>
          <w:i/>
          <w:iCs/>
        </w:rPr>
        <w:t xml:space="preserve">andra stycket </w:t>
      </w:r>
      <w:r>
        <w:t>framgår att a</w:t>
      </w:r>
      <w:r w:rsidRPr="00A22CD7">
        <w:t>vgift till en utländsk arbets</w:t>
      </w:r>
      <w:r>
        <w:softHyphen/>
      </w:r>
      <w:r w:rsidRPr="00A22CD7">
        <w:t>löshets</w:t>
      </w:r>
      <w:r>
        <w:softHyphen/>
      </w:r>
      <w:r w:rsidRPr="00A22CD7">
        <w:t>kassa eller motsvarande avgift enligt en utländsk stats arbets</w:t>
      </w:r>
      <w:r>
        <w:softHyphen/>
      </w:r>
      <w:r w:rsidRPr="00A22CD7">
        <w:t>löshets</w:t>
      </w:r>
      <w:r>
        <w:softHyphen/>
      </w:r>
      <w:r w:rsidRPr="00A22CD7">
        <w:t>försäkring ska medräknas i underlaget</w:t>
      </w:r>
      <w:r>
        <w:t xml:space="preserve"> om avgifterna betalas under beskattningsåret.</w:t>
      </w:r>
      <w:r w:rsidRPr="00A22CD7">
        <w:t xml:space="preserve"> </w:t>
      </w:r>
      <w:r w:rsidRPr="007E0B9B">
        <w:t xml:space="preserve">Det </w:t>
      </w:r>
      <w:r>
        <w:t>är den</w:t>
      </w:r>
      <w:r w:rsidRPr="007E0B9B">
        <w:t xml:space="preserve"> skatt</w:t>
      </w:r>
      <w:r>
        <w:softHyphen/>
      </w:r>
      <w:r w:rsidRPr="007E0B9B">
        <w:t>skyldiges ansvar att visa att avgift som han eller hon betalat är av sådant slag att den är jämförbar med avgiften till en svensk arbets</w:t>
      </w:r>
      <w:r>
        <w:softHyphen/>
      </w:r>
      <w:r w:rsidRPr="007E0B9B">
        <w:t>löshets</w:t>
      </w:r>
      <w:r>
        <w:softHyphen/>
      </w:r>
      <w:r w:rsidRPr="007E0B9B">
        <w:t>kassa.</w:t>
      </w:r>
      <w:r>
        <w:t xml:space="preserve"> </w:t>
      </w:r>
      <w:r w:rsidRPr="00A22CD7">
        <w:t>Av bestämmelsen framgår även att det krävs en begäran frå</w:t>
      </w:r>
      <w:r>
        <w:t>n den skatt</w:t>
      </w:r>
      <w:r>
        <w:softHyphen/>
        <w:t>skyldige för att en utländsk avgift ska medräknas i underlaget, se kommentaren till 31 kap. 33 d § skatte</w:t>
      </w:r>
      <w:r>
        <w:softHyphen/>
        <w:t>förfarande</w:t>
      </w:r>
      <w:r>
        <w:softHyphen/>
        <w:t>lagen (2011:1244).</w:t>
      </w:r>
    </w:p>
    <w:p w14:paraId="096E74DD" w14:textId="2D947B21" w:rsidR="00532933" w:rsidRDefault="00CD1B09" w:rsidP="00532933">
      <w:pPr>
        <w:pStyle w:val="Brdtextmedindrag"/>
      </w:pPr>
      <w:r>
        <w:t xml:space="preserve">Övervägandena finns i avsnitt </w:t>
      </w:r>
      <w:r>
        <w:fldChar w:fldCharType="begin"/>
      </w:r>
      <w:r>
        <w:instrText xml:space="preserve"> REF _Ref94799492 \r \h </w:instrText>
      </w:r>
      <w:r>
        <w:fldChar w:fldCharType="separate"/>
      </w:r>
      <w:r w:rsidR="008015F9">
        <w:t>5.1</w:t>
      </w:r>
      <w:r>
        <w:fldChar w:fldCharType="end"/>
      </w:r>
      <w:r>
        <w:t xml:space="preserve"> och </w:t>
      </w:r>
      <w:r>
        <w:fldChar w:fldCharType="begin"/>
      </w:r>
      <w:r>
        <w:instrText xml:space="preserve"> REF _Ref81229841 \r \h </w:instrText>
      </w:r>
      <w:r>
        <w:fldChar w:fldCharType="separate"/>
      </w:r>
      <w:r w:rsidR="008015F9">
        <w:t>5.4</w:t>
      </w:r>
      <w:r>
        <w:fldChar w:fldCharType="end"/>
      </w:r>
      <w:r>
        <w:t>.</w:t>
      </w:r>
    </w:p>
    <w:p w14:paraId="6D85ED37" w14:textId="77777777" w:rsidR="00532933" w:rsidRPr="00896AA2" w:rsidRDefault="00CD1B09" w:rsidP="00532933">
      <w:pPr>
        <w:pStyle w:val="Rubrik5utannumrering"/>
        <w:rPr>
          <w:sz w:val="18"/>
          <w:szCs w:val="18"/>
        </w:rPr>
      </w:pPr>
      <w:r w:rsidRPr="00896AA2">
        <w:rPr>
          <w:sz w:val="18"/>
          <w:szCs w:val="18"/>
        </w:rPr>
        <w:t>Skattereduktionens storlek</w:t>
      </w:r>
    </w:p>
    <w:p w14:paraId="45EA5A41" w14:textId="77777777" w:rsidR="00532933" w:rsidRPr="00896AA2" w:rsidRDefault="00CD1B09" w:rsidP="00532933">
      <w:pPr>
        <w:pStyle w:val="Brdtext"/>
        <w:rPr>
          <w:rFonts w:eastAsiaTheme="minorHAnsi"/>
          <w:i/>
          <w:iCs/>
          <w:sz w:val="18"/>
          <w:szCs w:val="18"/>
        </w:rPr>
      </w:pPr>
      <w:r w:rsidRPr="00896AA2">
        <w:rPr>
          <w:rFonts w:eastAsiaTheme="minorHAnsi"/>
          <w:b/>
          <w:bCs/>
          <w:sz w:val="18"/>
          <w:szCs w:val="18"/>
        </w:rPr>
        <w:t xml:space="preserve">51 § </w:t>
      </w:r>
      <w:r w:rsidRPr="00896AA2">
        <w:rPr>
          <w:rFonts w:eastAsiaTheme="minorHAnsi"/>
          <w:i/>
          <w:iCs/>
          <w:sz w:val="18"/>
          <w:szCs w:val="18"/>
        </w:rPr>
        <w:t>Skattereduktionen uppgår till 25 procent av underlaget.</w:t>
      </w:r>
    </w:p>
    <w:p w14:paraId="4A955272" w14:textId="77777777" w:rsidR="00532933" w:rsidRPr="001C3BDA" w:rsidRDefault="008015F9" w:rsidP="00532933">
      <w:pPr>
        <w:pStyle w:val="Brdtextmedindrag"/>
        <w:rPr>
          <w:rFonts w:eastAsiaTheme="minorHAnsi"/>
        </w:rPr>
      </w:pPr>
    </w:p>
    <w:p w14:paraId="5D88A94B" w14:textId="77777777" w:rsidR="00532933" w:rsidRPr="007009BB" w:rsidRDefault="00CD1B09" w:rsidP="00532933">
      <w:pPr>
        <w:pStyle w:val="Brdtext"/>
      </w:pPr>
      <w:r>
        <w:t xml:space="preserve">Paragrafen är ny och reglerar skattereduktionens storlek. Av paragrafen framgår att skattereduktionens storlek är 25 procent av underlaget. </w:t>
      </w:r>
    </w:p>
    <w:p w14:paraId="5ED37FD4" w14:textId="42B2E27B" w:rsidR="00532933" w:rsidRDefault="00CD1B09" w:rsidP="00532933">
      <w:pPr>
        <w:pStyle w:val="Brdtextmedindrag"/>
      </w:pPr>
      <w:r>
        <w:t xml:space="preserve">Övervägandena finns i avsnitt </w:t>
      </w:r>
      <w:r>
        <w:fldChar w:fldCharType="begin"/>
      </w:r>
      <w:r>
        <w:instrText xml:space="preserve"> REF _Ref94799492 \r \h </w:instrText>
      </w:r>
      <w:r>
        <w:fldChar w:fldCharType="separate"/>
      </w:r>
      <w:r w:rsidR="008015F9">
        <w:t>5.1</w:t>
      </w:r>
      <w:r>
        <w:fldChar w:fldCharType="end"/>
      </w:r>
      <w:r>
        <w:t>.</w:t>
      </w:r>
    </w:p>
    <w:p w14:paraId="72DBE332" w14:textId="77777777" w:rsidR="00532933" w:rsidRPr="00896AA2" w:rsidRDefault="00CD1B09" w:rsidP="00532933">
      <w:pPr>
        <w:pStyle w:val="Rubrik5utannumrering"/>
        <w:rPr>
          <w:sz w:val="18"/>
          <w:szCs w:val="18"/>
        </w:rPr>
      </w:pPr>
      <w:r w:rsidRPr="00896AA2">
        <w:rPr>
          <w:sz w:val="18"/>
          <w:szCs w:val="18"/>
        </w:rPr>
        <w:t>Obegränsat skattskyldiga under en del av beskattningsåret</w:t>
      </w:r>
    </w:p>
    <w:p w14:paraId="78A7E6AD" w14:textId="77777777" w:rsidR="00532933" w:rsidRPr="00896AA2" w:rsidRDefault="00CD1B09" w:rsidP="00532933">
      <w:pPr>
        <w:pStyle w:val="Brdtext"/>
        <w:rPr>
          <w:rFonts w:eastAsiaTheme="minorHAnsi"/>
          <w:i/>
          <w:iCs/>
          <w:sz w:val="18"/>
          <w:szCs w:val="18"/>
        </w:rPr>
      </w:pPr>
      <w:r w:rsidRPr="00896AA2">
        <w:rPr>
          <w:rFonts w:eastAsiaTheme="minorHAnsi"/>
          <w:b/>
          <w:bCs/>
          <w:sz w:val="18"/>
          <w:szCs w:val="18"/>
        </w:rPr>
        <w:t xml:space="preserve">52 § </w:t>
      </w:r>
      <w:r w:rsidRPr="00896AA2">
        <w:rPr>
          <w:rFonts w:eastAsiaTheme="minorHAnsi"/>
          <w:i/>
          <w:iCs/>
          <w:sz w:val="18"/>
          <w:szCs w:val="18"/>
        </w:rPr>
        <w:t>De som är obegränsat skattskyldiga bara under en del av beskatt</w:t>
      </w:r>
      <w:r w:rsidRPr="00896AA2">
        <w:rPr>
          <w:rFonts w:eastAsiaTheme="minorHAnsi"/>
          <w:i/>
          <w:iCs/>
          <w:sz w:val="18"/>
          <w:szCs w:val="18"/>
        </w:rPr>
        <w:softHyphen/>
        <w:t>ningsåret, har rätt till skattereduktion enligt 49–51 §§ med en tolftedel av den skattereduktion som skulle ha tillgodoförts dem om de varit obegränsat skattskyldiga under hela beskattningsåret, för varje kalendermånad eller del därav under vilken de är obegränsat skattskyldiga.</w:t>
      </w:r>
    </w:p>
    <w:p w14:paraId="5C49823E" w14:textId="77777777" w:rsidR="00532933" w:rsidRPr="00896AA2" w:rsidRDefault="00CD1B09" w:rsidP="00532933">
      <w:pPr>
        <w:pStyle w:val="Brdtextmedindrag"/>
        <w:rPr>
          <w:rFonts w:eastAsiaTheme="minorHAnsi"/>
          <w:i/>
          <w:iCs/>
          <w:sz w:val="18"/>
          <w:szCs w:val="18"/>
        </w:rPr>
      </w:pPr>
      <w:r w:rsidRPr="00896AA2">
        <w:rPr>
          <w:rFonts w:eastAsiaTheme="minorHAnsi"/>
          <w:i/>
          <w:iCs/>
          <w:sz w:val="18"/>
          <w:szCs w:val="18"/>
        </w:rPr>
        <w:t>Om de skattskyldigas överskott av förvärvsinkomster i Sverige och i andra länder, uteslutande eller så gott som uteslutande, utgörs av över</w:t>
      </w:r>
      <w:r w:rsidRPr="00896AA2">
        <w:rPr>
          <w:rFonts w:eastAsiaTheme="minorHAnsi"/>
          <w:i/>
          <w:iCs/>
          <w:sz w:val="18"/>
          <w:szCs w:val="18"/>
        </w:rPr>
        <w:softHyphen/>
        <w:t>skott av förvärvs</w:t>
      </w:r>
      <w:r>
        <w:rPr>
          <w:rFonts w:eastAsiaTheme="minorHAnsi"/>
          <w:i/>
          <w:iCs/>
          <w:sz w:val="18"/>
          <w:szCs w:val="18"/>
        </w:rPr>
        <w:softHyphen/>
      </w:r>
      <w:r w:rsidRPr="00896AA2">
        <w:rPr>
          <w:rFonts w:eastAsiaTheme="minorHAnsi"/>
          <w:i/>
          <w:iCs/>
          <w:sz w:val="18"/>
          <w:szCs w:val="18"/>
        </w:rPr>
        <w:t>inkomster i Sverige, ska dock bestämmelserna i 49–51 §§ tillämpas utan de begränsningar som anges i första stycket.</w:t>
      </w:r>
    </w:p>
    <w:p w14:paraId="0B16670F" w14:textId="77777777" w:rsidR="00532933" w:rsidRPr="001C3BDA" w:rsidRDefault="008015F9" w:rsidP="00532933">
      <w:pPr>
        <w:pStyle w:val="Brdtextmedindrag"/>
        <w:rPr>
          <w:rFonts w:eastAsiaTheme="minorHAnsi"/>
        </w:rPr>
      </w:pPr>
    </w:p>
    <w:p w14:paraId="757C5874" w14:textId="77777777" w:rsidR="00532933" w:rsidRDefault="00CD1B09" w:rsidP="00532933">
      <w:pPr>
        <w:pStyle w:val="Brdtext"/>
      </w:pPr>
      <w:r>
        <w:t xml:space="preserve">Paragrafen är ny. </w:t>
      </w:r>
      <w:r w:rsidRPr="007009BB">
        <w:t>Paragrafen innehåller bestämmelser för hur skatte</w:t>
      </w:r>
      <w:r>
        <w:softHyphen/>
      </w:r>
      <w:r w:rsidRPr="007009BB">
        <w:t>reduktionen ska beräknas när de som är obegränsat skattskyldiga bara varit det en del av beskattningsåret</w:t>
      </w:r>
      <w:r>
        <w:t>.</w:t>
      </w:r>
    </w:p>
    <w:p w14:paraId="3E5A4836" w14:textId="77777777" w:rsidR="00532933" w:rsidRDefault="00CD1B09" w:rsidP="00532933">
      <w:pPr>
        <w:pStyle w:val="Brdtextmedindrag"/>
      </w:pPr>
      <w:r>
        <w:t xml:space="preserve">Av </w:t>
      </w:r>
      <w:r>
        <w:rPr>
          <w:i/>
          <w:iCs/>
        </w:rPr>
        <w:t xml:space="preserve">första stycket </w:t>
      </w:r>
      <w:r>
        <w:t>framgår i vilken utsträckning d</w:t>
      </w:r>
      <w:r w:rsidRPr="00737E14">
        <w:t>e som är obegränsat skatt</w:t>
      </w:r>
      <w:r>
        <w:softHyphen/>
      </w:r>
      <w:r w:rsidRPr="00737E14">
        <w:t>skyldiga bara under en del av beskattningsåret</w:t>
      </w:r>
      <w:r>
        <w:t xml:space="preserve"> har rätt till skatte</w:t>
      </w:r>
      <w:r>
        <w:softHyphen/>
        <w:t>reduktion.</w:t>
      </w:r>
      <w:r w:rsidRPr="00737E14">
        <w:t xml:space="preserve"> </w:t>
      </w:r>
      <w:r>
        <w:t>S</w:t>
      </w:r>
      <w:r w:rsidRPr="00737E14">
        <w:t>kattereduktion enligt 49–51 §§</w:t>
      </w:r>
      <w:r>
        <w:t xml:space="preserve"> görs i sådana fall</w:t>
      </w:r>
      <w:r w:rsidRPr="00737E14">
        <w:t xml:space="preserve"> med en tolfte</w:t>
      </w:r>
      <w:r>
        <w:softHyphen/>
      </w:r>
      <w:r w:rsidRPr="00737E14">
        <w:t>del av den skattereduktion som skulle ha tillgodoförts dem om de varit obegränsat skattskyldiga under hela beskattningsåret, för varje kalender</w:t>
      </w:r>
      <w:r>
        <w:softHyphen/>
      </w:r>
      <w:r w:rsidRPr="00737E14">
        <w:t>månad eller del därav under vilken de är obegränsat skattskyldiga.</w:t>
      </w:r>
    </w:p>
    <w:p w14:paraId="28911304" w14:textId="77777777" w:rsidR="00532933" w:rsidRDefault="00CD1B09" w:rsidP="00532933">
      <w:pPr>
        <w:pStyle w:val="Brdtextmedindrag"/>
      </w:pPr>
      <w:r>
        <w:t xml:space="preserve">Av </w:t>
      </w:r>
      <w:r>
        <w:rPr>
          <w:i/>
          <w:iCs/>
        </w:rPr>
        <w:t xml:space="preserve">andra stycket </w:t>
      </w:r>
      <w:r>
        <w:t>framgår att den som varit obegränsat skattskyldig under enbart en del av beskattningsåret ändå kan ha rätt till full skatte</w:t>
      </w:r>
      <w:r>
        <w:softHyphen/>
        <w:t>reduktion för avgift till arbetslöshetskassa. Det gäller om den skatt</w:t>
      </w:r>
      <w:r>
        <w:softHyphen/>
        <w:t xml:space="preserve">skyldiges överskott av förvärvsinkomster i Sverige och i andra länder, </w:t>
      </w:r>
      <w:r>
        <w:lastRenderedPageBreak/>
        <w:t>uteslutande eller så gott som uteslutande, utgörs av överskott av förvärvs</w:t>
      </w:r>
      <w:r>
        <w:softHyphen/>
        <w:t>inkomster i Sverige.</w:t>
      </w:r>
    </w:p>
    <w:p w14:paraId="60933A4C" w14:textId="26844B7A" w:rsidR="00532933" w:rsidRDefault="00CD1B09" w:rsidP="00532933">
      <w:pPr>
        <w:pStyle w:val="Brdtextmedindrag"/>
      </w:pPr>
      <w:r>
        <w:t xml:space="preserve">Övervägandena finns i avsnitt </w:t>
      </w:r>
      <w:r>
        <w:fldChar w:fldCharType="begin"/>
      </w:r>
      <w:r>
        <w:instrText xml:space="preserve"> REF _Ref81289184 \r \h </w:instrText>
      </w:r>
      <w:r>
        <w:fldChar w:fldCharType="separate"/>
      </w:r>
      <w:r w:rsidR="008015F9">
        <w:t>5.3</w:t>
      </w:r>
      <w:r>
        <w:fldChar w:fldCharType="end"/>
      </w:r>
      <w:r>
        <w:t>.</w:t>
      </w:r>
    </w:p>
    <w:p w14:paraId="0B305825" w14:textId="77777777" w:rsidR="00532933" w:rsidRDefault="00CD1B09" w:rsidP="00532933">
      <w:pPr>
        <w:pStyle w:val="Rubrik2"/>
      </w:pPr>
      <w:bookmarkStart w:id="54" w:name="_Ref95303193"/>
      <w:bookmarkStart w:id="55" w:name="_Toc95743438"/>
      <w:r>
        <w:t>Förslaget till lag om ändring i skatteförfarandelagen (2011:1244)</w:t>
      </w:r>
      <w:bookmarkEnd w:id="54"/>
      <w:bookmarkEnd w:id="55"/>
    </w:p>
    <w:p w14:paraId="58B23172" w14:textId="77777777" w:rsidR="00532933" w:rsidRPr="00242FE2" w:rsidRDefault="00CD1B09" w:rsidP="008C700A">
      <w:pPr>
        <w:pStyle w:val="Brdtext"/>
        <w:rPr>
          <w:bCs/>
        </w:rPr>
      </w:pPr>
      <w:r w:rsidRPr="00257439">
        <w:rPr>
          <w:b/>
          <w:bCs/>
        </w:rPr>
        <w:t>22 kap.</w:t>
      </w:r>
    </w:p>
    <w:p w14:paraId="471FD07C" w14:textId="77777777" w:rsidR="00532933" w:rsidRPr="00896AA2" w:rsidRDefault="00CD1B09" w:rsidP="008C700A">
      <w:pPr>
        <w:pStyle w:val="Brdtext"/>
        <w:rPr>
          <w:sz w:val="18"/>
          <w:szCs w:val="18"/>
        </w:rPr>
      </w:pPr>
      <w:r w:rsidRPr="00896AA2">
        <w:rPr>
          <w:rFonts w:eastAsiaTheme="minorHAnsi" w:cstheme="minorBidi"/>
          <w:b/>
          <w:bCs/>
          <w:iCs/>
          <w:sz w:val="18"/>
          <w:szCs w:val="18"/>
        </w:rPr>
        <w:t xml:space="preserve">1 § </w:t>
      </w:r>
      <w:r w:rsidRPr="00896AA2">
        <w:rPr>
          <w:sz w:val="18"/>
          <w:szCs w:val="18"/>
        </w:rPr>
        <w:t>I detta kapitel finns bestämmelser om skyldighet att lämna kontroll</w:t>
      </w:r>
      <w:r w:rsidRPr="00896AA2">
        <w:rPr>
          <w:sz w:val="18"/>
          <w:szCs w:val="18"/>
        </w:rPr>
        <w:softHyphen/>
        <w:t>uppgift om</w:t>
      </w:r>
    </w:p>
    <w:p w14:paraId="2A8DF85E"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överlåtelse av privatbostadsrätt och andelar i vissa bostadsföretag (2 och 3 §§),</w:t>
      </w:r>
    </w:p>
    <w:p w14:paraId="237E0764"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samfällighet (5 och 6 §§),</w:t>
      </w:r>
    </w:p>
    <w:p w14:paraId="34EE479E"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räntebidrag (7 §),</w:t>
      </w:r>
    </w:p>
    <w:p w14:paraId="343E4C65"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pensionsförsäkringar och pensionssparkonton (8 och 9 §§),</w:t>
      </w:r>
    </w:p>
    <w:p w14:paraId="550589EB" w14:textId="77777777" w:rsidR="00532933" w:rsidRPr="00896AA2" w:rsidRDefault="00CD1B09" w:rsidP="008C700A">
      <w:pPr>
        <w:pStyle w:val="Brdtextmedindrag"/>
        <w:rPr>
          <w:sz w:val="18"/>
          <w:szCs w:val="18"/>
        </w:rPr>
      </w:pPr>
      <w:r w:rsidRPr="00896AA2">
        <w:rPr>
          <w:iCs/>
          <w:sz w:val="18"/>
          <w:szCs w:val="18"/>
        </w:rPr>
        <w:t>– </w:t>
      </w:r>
      <w:proofErr w:type="spellStart"/>
      <w:r w:rsidRPr="00896AA2">
        <w:rPr>
          <w:sz w:val="18"/>
          <w:szCs w:val="18"/>
        </w:rPr>
        <w:t>avskattning</w:t>
      </w:r>
      <w:proofErr w:type="spellEnd"/>
      <w:r w:rsidRPr="00896AA2">
        <w:rPr>
          <w:sz w:val="18"/>
          <w:szCs w:val="18"/>
        </w:rPr>
        <w:t xml:space="preserve"> av pensionsförsäkring (10 §),</w:t>
      </w:r>
    </w:p>
    <w:p w14:paraId="5088E44C"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tjänstepensionsavtal (11 §),</w:t>
      </w:r>
    </w:p>
    <w:p w14:paraId="2EAB0EFA"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underlag för avkastningsskatt på livförsäkringar (12 §),</w:t>
      </w:r>
    </w:p>
    <w:p w14:paraId="736A5EB7"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skattereduktion för förmån av hushållsarbete (13 §),</w:t>
      </w:r>
    </w:p>
    <w:p w14:paraId="52C080C6"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elcertifikat (14 §),</w:t>
      </w:r>
    </w:p>
    <w:p w14:paraId="3E191428"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utsläppsrätter, utsläppsminskningsenheter och certifierade utsläpps</w:t>
      </w:r>
      <w:r w:rsidRPr="00896AA2">
        <w:rPr>
          <w:sz w:val="18"/>
          <w:szCs w:val="18"/>
        </w:rPr>
        <w:softHyphen/>
        <w:t>minskningar (15 §),</w:t>
      </w:r>
    </w:p>
    <w:p w14:paraId="63270F68"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schablonintäkt vid innehav av ett investeringssparkonto (16 §),</w:t>
      </w:r>
    </w:p>
    <w:p w14:paraId="6C86F08E"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schablonintäkt vid innehav av andelar i värdepappersfonder, fond</w:t>
      </w:r>
      <w:r w:rsidRPr="00896AA2">
        <w:rPr>
          <w:sz w:val="18"/>
          <w:szCs w:val="18"/>
        </w:rPr>
        <w:softHyphen/>
        <w:t>företag, specialfonder och utländska specialfonder (17–21 §§),</w:t>
      </w:r>
    </w:p>
    <w:p w14:paraId="0FC76762"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gåva (22 §),</w:t>
      </w:r>
    </w:p>
    <w:p w14:paraId="6FD5CE60" w14:textId="77777777" w:rsidR="00532933" w:rsidRPr="00896AA2" w:rsidRDefault="00CD1B09" w:rsidP="008C700A">
      <w:pPr>
        <w:pStyle w:val="Brdtextmedindrag"/>
        <w:rPr>
          <w:sz w:val="18"/>
          <w:szCs w:val="18"/>
        </w:rPr>
      </w:pPr>
      <w:r w:rsidRPr="00896AA2">
        <w:rPr>
          <w:iCs/>
          <w:sz w:val="18"/>
          <w:szCs w:val="18"/>
        </w:rPr>
        <w:t>– </w:t>
      </w:r>
      <w:r w:rsidRPr="00896AA2">
        <w:rPr>
          <w:sz w:val="18"/>
          <w:szCs w:val="18"/>
        </w:rPr>
        <w:t>investeraravdrag (23 och 24 §§),</w:t>
      </w:r>
    </w:p>
    <w:p w14:paraId="785B266B" w14:textId="77777777" w:rsidR="00532933" w:rsidRPr="00896AA2" w:rsidRDefault="00CD1B09" w:rsidP="008C700A">
      <w:pPr>
        <w:pStyle w:val="Brdtextmedindrag"/>
        <w:rPr>
          <w:rFonts w:eastAsiaTheme="minorHAnsi" w:cstheme="minorBidi"/>
          <w:b/>
          <w:bCs/>
          <w:iCs/>
          <w:sz w:val="18"/>
          <w:szCs w:val="18"/>
        </w:rPr>
      </w:pPr>
      <w:r w:rsidRPr="00896AA2">
        <w:rPr>
          <w:sz w:val="18"/>
          <w:szCs w:val="18"/>
        </w:rPr>
        <w:t>– skattereduktion för mikroproduktion av förnybar el (25 §),</w:t>
      </w:r>
    </w:p>
    <w:p w14:paraId="5BDDC64A" w14:textId="77777777" w:rsidR="00532933" w:rsidRPr="00896AA2" w:rsidRDefault="00CD1B09" w:rsidP="008C700A">
      <w:pPr>
        <w:pStyle w:val="Brdtextmedindrag"/>
        <w:rPr>
          <w:i/>
          <w:iCs/>
          <w:sz w:val="18"/>
          <w:szCs w:val="18"/>
        </w:rPr>
      </w:pPr>
      <w:r w:rsidRPr="00896AA2">
        <w:rPr>
          <w:sz w:val="18"/>
          <w:szCs w:val="18"/>
        </w:rPr>
        <w:t>– utnyttjande av vissa personal</w:t>
      </w:r>
      <w:r w:rsidRPr="00896AA2">
        <w:rPr>
          <w:sz w:val="18"/>
          <w:szCs w:val="18"/>
        </w:rPr>
        <w:softHyphen/>
        <w:t>optioner (26 §)</w:t>
      </w:r>
      <w:r w:rsidRPr="00896AA2">
        <w:rPr>
          <w:i/>
          <w:iCs/>
          <w:sz w:val="18"/>
          <w:szCs w:val="18"/>
        </w:rPr>
        <w:t>, och</w:t>
      </w:r>
    </w:p>
    <w:p w14:paraId="660CE29E" w14:textId="35E171EE" w:rsidR="00532933" w:rsidRPr="00896AA2" w:rsidRDefault="00CD1B09" w:rsidP="008C700A">
      <w:pPr>
        <w:pStyle w:val="Brdtextmedindrag"/>
        <w:rPr>
          <w:rFonts w:eastAsiaTheme="minorHAnsi"/>
          <w:sz w:val="18"/>
          <w:szCs w:val="18"/>
        </w:rPr>
      </w:pPr>
      <w:r w:rsidRPr="00896AA2">
        <w:rPr>
          <w:i/>
          <w:iCs/>
          <w:sz w:val="18"/>
          <w:szCs w:val="18"/>
        </w:rPr>
        <w:t>– avgift till arbetslöshetskassa (27 §).</w:t>
      </w:r>
    </w:p>
    <w:p w14:paraId="175EAA28" w14:textId="77777777" w:rsidR="00532933" w:rsidRPr="001C3BDA" w:rsidRDefault="008015F9" w:rsidP="00532933">
      <w:pPr>
        <w:pStyle w:val="Brdtextmedindrag"/>
        <w:rPr>
          <w:rFonts w:eastAsiaTheme="minorHAnsi"/>
        </w:rPr>
      </w:pPr>
    </w:p>
    <w:p w14:paraId="25B28372" w14:textId="7DDD6FD7" w:rsidR="00532933" w:rsidRDefault="00CD1B09" w:rsidP="008C700A">
      <w:pPr>
        <w:pStyle w:val="Brdtext"/>
      </w:pPr>
      <w:r>
        <w:t>I paragrafen anges innehållet i kapitlet som avser skyldighet att lämna kontroll</w:t>
      </w:r>
      <w:r>
        <w:softHyphen/>
        <w:t>uppgift om vissa andra förhållanden.</w:t>
      </w:r>
    </w:p>
    <w:p w14:paraId="40D80304" w14:textId="2522BD31" w:rsidR="00254F4F" w:rsidRDefault="00CD1B09" w:rsidP="008C700A">
      <w:pPr>
        <w:pStyle w:val="Brdtextmedindrag"/>
      </w:pPr>
      <w:r w:rsidRPr="00D40607">
        <w:t>Ändringen innebär att en ny strecksats införs som anger att det i 27</w:t>
      </w:r>
      <w:r>
        <w:t> </w:t>
      </w:r>
      <w:r w:rsidRPr="00D40607">
        <w:t>§ finns en bestämmelse om skyldighet att lämna kontrolluppgift om avgift till arbetslöshetskassa.</w:t>
      </w:r>
      <w:r>
        <w:t xml:space="preserve"> Paragrafen utformas efter synpunkter från </w:t>
      </w:r>
      <w:r w:rsidRPr="006212B1">
        <w:rPr>
          <w:i/>
          <w:iCs/>
        </w:rPr>
        <w:t>Lagrådet</w:t>
      </w:r>
      <w:r>
        <w:t>.</w:t>
      </w:r>
    </w:p>
    <w:p w14:paraId="02BE51ED" w14:textId="6E39E6C7" w:rsidR="00532933" w:rsidRDefault="00CD1B09" w:rsidP="00532933">
      <w:pPr>
        <w:pStyle w:val="Brdtextmedindrag"/>
      </w:pPr>
      <w:r>
        <w:t xml:space="preserve">Övervägandena finns i avsnitt </w:t>
      </w:r>
      <w:r>
        <w:fldChar w:fldCharType="begin"/>
      </w:r>
      <w:r>
        <w:instrText xml:space="preserve"> REF _Ref81558891 \r \h </w:instrText>
      </w:r>
      <w:r>
        <w:fldChar w:fldCharType="separate"/>
      </w:r>
      <w:r w:rsidR="008015F9">
        <w:t>6.1</w:t>
      </w:r>
      <w:r>
        <w:fldChar w:fldCharType="end"/>
      </w:r>
      <w:r>
        <w:t>.</w:t>
      </w:r>
    </w:p>
    <w:p w14:paraId="5A599968" w14:textId="3CF615C3" w:rsidR="00532933" w:rsidRPr="00896AA2" w:rsidRDefault="00CD1B09" w:rsidP="008C700A">
      <w:pPr>
        <w:pStyle w:val="Rubrik4utannumrering"/>
        <w:rPr>
          <w:sz w:val="18"/>
          <w:szCs w:val="18"/>
        </w:rPr>
      </w:pPr>
      <w:r>
        <w:rPr>
          <w:i/>
          <w:iCs/>
          <w:sz w:val="18"/>
          <w:szCs w:val="18"/>
        </w:rPr>
        <w:t>A</w:t>
      </w:r>
      <w:r w:rsidRPr="00896AA2">
        <w:rPr>
          <w:i/>
          <w:iCs/>
          <w:sz w:val="18"/>
          <w:szCs w:val="18"/>
        </w:rPr>
        <w:t>vgift till arbetslöshetskassa</w:t>
      </w:r>
    </w:p>
    <w:p w14:paraId="3A5F2059" w14:textId="4A7FB958" w:rsidR="00532933" w:rsidRPr="00896AA2" w:rsidRDefault="00CD1B09" w:rsidP="008C700A">
      <w:pPr>
        <w:pStyle w:val="Brdtext"/>
        <w:rPr>
          <w:rFonts w:eastAsiaTheme="minorHAnsi"/>
          <w:i/>
          <w:iCs/>
          <w:sz w:val="18"/>
          <w:szCs w:val="18"/>
        </w:rPr>
      </w:pPr>
      <w:r w:rsidRPr="00896AA2">
        <w:rPr>
          <w:rFonts w:eastAsiaTheme="minorHAnsi"/>
          <w:b/>
          <w:bCs/>
          <w:sz w:val="18"/>
          <w:szCs w:val="18"/>
        </w:rPr>
        <w:t xml:space="preserve">27 § </w:t>
      </w:r>
      <w:r w:rsidRPr="00896AA2">
        <w:rPr>
          <w:rFonts w:eastAsiaTheme="minorHAnsi"/>
          <w:i/>
          <w:iCs/>
          <w:sz w:val="18"/>
          <w:szCs w:val="18"/>
        </w:rPr>
        <w:t xml:space="preserve">Kontrolluppgift ska lämnas om </w:t>
      </w:r>
      <w:r>
        <w:rPr>
          <w:rFonts w:eastAsiaTheme="minorHAnsi"/>
          <w:i/>
          <w:iCs/>
          <w:sz w:val="18"/>
          <w:szCs w:val="18"/>
        </w:rPr>
        <w:t xml:space="preserve">sådan </w:t>
      </w:r>
      <w:r w:rsidRPr="00896AA2">
        <w:rPr>
          <w:rFonts w:eastAsiaTheme="minorHAnsi"/>
          <w:i/>
          <w:iCs/>
          <w:sz w:val="18"/>
          <w:szCs w:val="18"/>
        </w:rPr>
        <w:t>avgift till arbets</w:t>
      </w:r>
      <w:r w:rsidRPr="00896AA2">
        <w:rPr>
          <w:rFonts w:eastAsiaTheme="minorHAnsi"/>
          <w:i/>
          <w:iCs/>
          <w:sz w:val="18"/>
          <w:szCs w:val="18"/>
        </w:rPr>
        <w:softHyphen/>
        <w:t xml:space="preserve">löshetskassa </w:t>
      </w:r>
      <w:r>
        <w:rPr>
          <w:rFonts w:eastAsiaTheme="minorHAnsi"/>
          <w:i/>
          <w:iCs/>
          <w:sz w:val="18"/>
          <w:szCs w:val="18"/>
        </w:rPr>
        <w:t xml:space="preserve">som avses i </w:t>
      </w:r>
      <w:r w:rsidRPr="00896AA2">
        <w:rPr>
          <w:rFonts w:eastAsiaTheme="minorHAnsi"/>
          <w:i/>
          <w:iCs/>
          <w:sz w:val="18"/>
          <w:szCs w:val="18"/>
        </w:rPr>
        <w:t xml:space="preserve">67 kap. </w:t>
      </w:r>
      <w:r>
        <w:rPr>
          <w:rFonts w:eastAsiaTheme="minorHAnsi"/>
          <w:i/>
          <w:iCs/>
          <w:sz w:val="18"/>
          <w:szCs w:val="18"/>
        </w:rPr>
        <w:t xml:space="preserve">50 § första stycket </w:t>
      </w:r>
      <w:r w:rsidRPr="00896AA2">
        <w:rPr>
          <w:rFonts w:eastAsiaTheme="minorHAnsi"/>
          <w:i/>
          <w:iCs/>
          <w:sz w:val="18"/>
          <w:szCs w:val="18"/>
        </w:rPr>
        <w:t>inkomstskattelagen (1999:1229).</w:t>
      </w:r>
    </w:p>
    <w:p w14:paraId="6E68C095" w14:textId="77777777" w:rsidR="00532933" w:rsidRPr="00896AA2" w:rsidRDefault="00CD1B09" w:rsidP="00532933">
      <w:pPr>
        <w:pStyle w:val="Brdtextmedindrag"/>
        <w:rPr>
          <w:rFonts w:eastAsiaTheme="minorHAnsi"/>
          <w:i/>
          <w:iCs/>
          <w:sz w:val="18"/>
          <w:szCs w:val="18"/>
        </w:rPr>
      </w:pPr>
      <w:r w:rsidRPr="00896AA2">
        <w:rPr>
          <w:rFonts w:eastAsiaTheme="minorHAnsi"/>
          <w:i/>
          <w:iCs/>
          <w:sz w:val="18"/>
          <w:szCs w:val="18"/>
        </w:rPr>
        <w:t>Kontrolluppgift ska lämnas för fysiska personer och dödsbon av svenska arbets</w:t>
      </w:r>
      <w:r>
        <w:rPr>
          <w:rFonts w:eastAsiaTheme="minorHAnsi"/>
          <w:i/>
          <w:iCs/>
          <w:sz w:val="18"/>
          <w:szCs w:val="18"/>
        </w:rPr>
        <w:softHyphen/>
      </w:r>
      <w:r w:rsidRPr="00896AA2">
        <w:rPr>
          <w:rFonts w:eastAsiaTheme="minorHAnsi"/>
          <w:i/>
          <w:iCs/>
          <w:sz w:val="18"/>
          <w:szCs w:val="18"/>
        </w:rPr>
        <w:t>löshets</w:t>
      </w:r>
      <w:r>
        <w:rPr>
          <w:rFonts w:eastAsiaTheme="minorHAnsi"/>
          <w:i/>
          <w:iCs/>
          <w:sz w:val="18"/>
          <w:szCs w:val="18"/>
        </w:rPr>
        <w:softHyphen/>
      </w:r>
      <w:r w:rsidRPr="00896AA2">
        <w:rPr>
          <w:rFonts w:eastAsiaTheme="minorHAnsi"/>
          <w:i/>
          <w:iCs/>
          <w:sz w:val="18"/>
          <w:szCs w:val="18"/>
        </w:rPr>
        <w:t xml:space="preserve">kassor. </w:t>
      </w:r>
    </w:p>
    <w:p w14:paraId="43B1148E" w14:textId="77777777" w:rsidR="00532933" w:rsidRPr="00896AA2" w:rsidRDefault="00CD1B09" w:rsidP="00532933">
      <w:pPr>
        <w:pStyle w:val="Brdtextmedindrag"/>
        <w:rPr>
          <w:rFonts w:eastAsiaTheme="minorHAnsi"/>
          <w:i/>
          <w:iCs/>
          <w:sz w:val="18"/>
          <w:szCs w:val="18"/>
        </w:rPr>
      </w:pPr>
      <w:r w:rsidRPr="00896AA2">
        <w:rPr>
          <w:rFonts w:eastAsiaTheme="minorHAnsi"/>
          <w:i/>
          <w:iCs/>
          <w:sz w:val="18"/>
          <w:szCs w:val="18"/>
        </w:rPr>
        <w:t>Kontrolluppgift ska dock inte lämnas för en medlem som skriftligen har begärt detta hos arbetslöshetskassan.</w:t>
      </w:r>
    </w:p>
    <w:p w14:paraId="7B6E724F" w14:textId="77777777" w:rsidR="00532933" w:rsidRPr="00896AA2" w:rsidRDefault="00CD1B09" w:rsidP="00532933">
      <w:pPr>
        <w:pStyle w:val="Brdtextmedindrag"/>
        <w:rPr>
          <w:rFonts w:eastAsiaTheme="minorHAnsi"/>
          <w:i/>
          <w:iCs/>
          <w:sz w:val="18"/>
          <w:szCs w:val="18"/>
        </w:rPr>
      </w:pPr>
      <w:r w:rsidRPr="00896AA2">
        <w:rPr>
          <w:rFonts w:eastAsiaTheme="minorHAnsi"/>
          <w:i/>
          <w:iCs/>
          <w:sz w:val="18"/>
          <w:szCs w:val="18"/>
        </w:rPr>
        <w:t>I kontrolluppgiften ska uppgift lämnas om avgifter som har betalats till arbetslöshetskassan under året.</w:t>
      </w:r>
    </w:p>
    <w:p w14:paraId="57244206" w14:textId="77777777" w:rsidR="00532933" w:rsidRPr="001C3BDA" w:rsidRDefault="008015F9" w:rsidP="00532933">
      <w:pPr>
        <w:pStyle w:val="Brdtextmedindrag"/>
        <w:rPr>
          <w:rFonts w:eastAsiaTheme="minorHAnsi"/>
        </w:rPr>
      </w:pPr>
    </w:p>
    <w:p w14:paraId="2505CDCD" w14:textId="1069806B" w:rsidR="00532933" w:rsidRDefault="00CD1B09" w:rsidP="008C700A">
      <w:pPr>
        <w:pStyle w:val="Brdtext"/>
      </w:pPr>
      <w:r>
        <w:t xml:space="preserve">Paragrafen, som utformas enligt </w:t>
      </w:r>
      <w:r w:rsidRPr="003579E9">
        <w:rPr>
          <w:i/>
          <w:iCs/>
        </w:rPr>
        <w:t>Lagrådets</w:t>
      </w:r>
      <w:r>
        <w:t xml:space="preserve"> förslag, är ny och innehåller bestämmelser om kontrolluppgifts</w:t>
      </w:r>
      <w:r>
        <w:softHyphen/>
        <w:t>skyldighet om avgift till arbetslöshets</w:t>
      </w:r>
      <w:r>
        <w:softHyphen/>
        <w:t>kassa.</w:t>
      </w:r>
    </w:p>
    <w:p w14:paraId="6AB50158" w14:textId="39C791D9" w:rsidR="00532933" w:rsidRDefault="00CD1B09" w:rsidP="008C700A">
      <w:pPr>
        <w:pStyle w:val="Brdtextmedindrag"/>
      </w:pPr>
      <w:r>
        <w:lastRenderedPageBreak/>
        <w:t xml:space="preserve">Av </w:t>
      </w:r>
      <w:r>
        <w:rPr>
          <w:i/>
          <w:iCs/>
        </w:rPr>
        <w:t xml:space="preserve">första stycket </w:t>
      </w:r>
      <w:r>
        <w:t xml:space="preserve">framgår att kontrolluppgift ska lämnas om sådan avgift till arbetslöshetskassa som avses i 67 kap. 50 § första stycket </w:t>
      </w:r>
      <w:r w:rsidRPr="00375AEF">
        <w:t>inkomst</w:t>
      </w:r>
      <w:r>
        <w:softHyphen/>
      </w:r>
      <w:r w:rsidRPr="00375AEF">
        <w:t>skatte</w:t>
      </w:r>
      <w:r>
        <w:softHyphen/>
      </w:r>
      <w:r w:rsidRPr="00375AEF">
        <w:t>lagen (1999:1229)</w:t>
      </w:r>
      <w:r>
        <w:t>. Bestämmelserna om skattereduktion för avgift till arbetslöshetskassa finns i 67 kap. 49–52 §§ samma lag.</w:t>
      </w:r>
    </w:p>
    <w:p w14:paraId="3D017EEF" w14:textId="77777777" w:rsidR="00532933" w:rsidRDefault="00CD1B09" w:rsidP="00532933">
      <w:pPr>
        <w:pStyle w:val="Brdtextmedindrag"/>
      </w:pPr>
      <w:r>
        <w:t xml:space="preserve">Enligt </w:t>
      </w:r>
      <w:r>
        <w:rPr>
          <w:i/>
          <w:iCs/>
        </w:rPr>
        <w:t xml:space="preserve">andra stycket </w:t>
      </w:r>
      <w:r>
        <w:t>lämnas kontrolluppgift för fysiska personer och dödsbon av svenska arbetslöshetskassor.</w:t>
      </w:r>
      <w:r w:rsidRPr="00D40607">
        <w:t xml:space="preserve"> </w:t>
      </w:r>
    </w:p>
    <w:p w14:paraId="7D6F7B3A" w14:textId="77777777" w:rsidR="00532933" w:rsidRDefault="00CD1B09" w:rsidP="00532933">
      <w:pPr>
        <w:pStyle w:val="Brdtextmedindrag"/>
      </w:pPr>
      <w:r>
        <w:t xml:space="preserve">Av </w:t>
      </w:r>
      <w:r>
        <w:rPr>
          <w:i/>
          <w:iCs/>
        </w:rPr>
        <w:t>tredje</w:t>
      </w:r>
      <w:r w:rsidRPr="00783B38">
        <w:rPr>
          <w:i/>
          <w:iCs/>
        </w:rPr>
        <w:t xml:space="preserve"> stycket</w:t>
      </w:r>
      <w:r>
        <w:t xml:space="preserve"> framgår att en medlem har rätt att skriftligen hos arbets</w:t>
      </w:r>
      <w:r>
        <w:softHyphen/>
        <w:t>löshetskassan begära att kontrolluppgift avseende betald avgift inte ska lämnas. En medlem som på sådant sätt begär att kontrolluppgift inte lämnas kan fortfarande ha rätt till skattereduktion för avgift till arbets</w:t>
      </w:r>
      <w:r>
        <w:softHyphen/>
        <w:t>löshets</w:t>
      </w:r>
      <w:r>
        <w:softHyphen/>
        <w:t>kassa. Det krävs då i stället att medlemmen själv visar att avgift har betalats.</w:t>
      </w:r>
    </w:p>
    <w:p w14:paraId="38D74932" w14:textId="77777777" w:rsidR="00532933" w:rsidRPr="00C62A0F" w:rsidRDefault="00CD1B09" w:rsidP="00532933">
      <w:pPr>
        <w:pStyle w:val="Brdtextmedindrag"/>
      </w:pPr>
      <w:r>
        <w:t xml:space="preserve">I </w:t>
      </w:r>
      <w:r>
        <w:rPr>
          <w:i/>
          <w:iCs/>
        </w:rPr>
        <w:t xml:space="preserve">fjärde stycket </w:t>
      </w:r>
      <w:r>
        <w:t>anges vad kontrolluppgiften ska innehålla. Kontroll</w:t>
      </w:r>
      <w:r>
        <w:softHyphen/>
        <w:t>uppgiften ska innehålla uppgift om avgifter som har betalats till arbets</w:t>
      </w:r>
      <w:r>
        <w:softHyphen/>
        <w:t>löshets</w:t>
      </w:r>
      <w:r>
        <w:softHyphen/>
        <w:t>kassan under året. Med året avses kalenderåret. Av 24 kap. 4 § fram</w:t>
      </w:r>
      <w:r>
        <w:softHyphen/>
        <w:t>går att kontrolluppgift också ska innehålla nödvändiga identifi</w:t>
      </w:r>
      <w:r>
        <w:softHyphen/>
        <w:t>kations</w:t>
      </w:r>
      <w:r>
        <w:softHyphen/>
      </w:r>
      <w:r>
        <w:softHyphen/>
        <w:t>uppgifter för den uppgiftsskyldige och den som kontroll</w:t>
      </w:r>
      <w:r>
        <w:softHyphen/>
        <w:t>uppgiften lämnas för.</w:t>
      </w:r>
    </w:p>
    <w:p w14:paraId="361FD702" w14:textId="3666192E" w:rsidR="00532933" w:rsidRDefault="00CD1B09" w:rsidP="00532933">
      <w:pPr>
        <w:pStyle w:val="Brdtextmedindrag"/>
      </w:pPr>
      <w:r>
        <w:t xml:space="preserve">Övervägandena finns i avsnitt </w:t>
      </w:r>
      <w:r>
        <w:fldChar w:fldCharType="begin"/>
      </w:r>
      <w:r>
        <w:instrText xml:space="preserve"> REF _Ref81558891 \r \h </w:instrText>
      </w:r>
      <w:r>
        <w:fldChar w:fldCharType="separate"/>
      </w:r>
      <w:r w:rsidR="008015F9">
        <w:t>6.1</w:t>
      </w:r>
      <w:r>
        <w:fldChar w:fldCharType="end"/>
      </w:r>
      <w:r>
        <w:t>.</w:t>
      </w:r>
    </w:p>
    <w:p w14:paraId="7E884B61" w14:textId="77777777" w:rsidR="00532933" w:rsidRDefault="008015F9" w:rsidP="00532933">
      <w:pPr>
        <w:pStyle w:val="Brdtextmedindrag"/>
      </w:pPr>
    </w:p>
    <w:p w14:paraId="4DC0B868" w14:textId="77777777" w:rsidR="00532933" w:rsidRPr="00242FE2" w:rsidRDefault="00CD1B09" w:rsidP="00532933">
      <w:pPr>
        <w:pStyle w:val="Brdtext"/>
        <w:rPr>
          <w:bCs/>
        </w:rPr>
      </w:pPr>
      <w:r w:rsidRPr="00257439">
        <w:rPr>
          <w:b/>
          <w:bCs/>
        </w:rPr>
        <w:t>23 kap.</w:t>
      </w:r>
    </w:p>
    <w:p w14:paraId="756F4478" w14:textId="77777777" w:rsidR="00532933" w:rsidRPr="00896AA2" w:rsidRDefault="00CD1B09" w:rsidP="00532933">
      <w:pPr>
        <w:pStyle w:val="Brdtext"/>
        <w:rPr>
          <w:rFonts w:eastAsiaTheme="minorHAnsi" w:cstheme="minorBidi"/>
          <w:iCs/>
          <w:sz w:val="18"/>
          <w:szCs w:val="18"/>
        </w:rPr>
      </w:pPr>
      <w:r w:rsidRPr="00896AA2">
        <w:rPr>
          <w:rFonts w:eastAsiaTheme="minorHAnsi" w:cstheme="minorBidi"/>
          <w:b/>
          <w:bCs/>
          <w:iCs/>
          <w:sz w:val="18"/>
          <w:szCs w:val="18"/>
        </w:rPr>
        <w:t xml:space="preserve">2 § </w:t>
      </w:r>
      <w:r w:rsidRPr="00896AA2">
        <w:rPr>
          <w:rFonts w:eastAsiaTheme="minorHAnsi" w:cstheme="minorBidi"/>
          <w:iCs/>
          <w:sz w:val="18"/>
          <w:szCs w:val="18"/>
        </w:rPr>
        <w:t>Kontrolluppgifter enligt 15 kap., 16 kap. 1 § om ersättning som avses i 16 kap. 3 § 2 samt 4 § 1 a, 2 a och 3 a, 17, 19, 20, 21 kap., 22 kap. 2, 3, 9–11, 17–21 och 23–</w:t>
      </w:r>
      <w:r w:rsidRPr="00896AA2">
        <w:rPr>
          <w:rFonts w:eastAsiaTheme="minorHAnsi" w:cstheme="minorBidi"/>
          <w:i/>
          <w:sz w:val="18"/>
          <w:szCs w:val="18"/>
        </w:rPr>
        <w:t>27</w:t>
      </w:r>
      <w:r w:rsidRPr="00896AA2">
        <w:rPr>
          <w:rFonts w:eastAsiaTheme="minorHAnsi" w:cstheme="minorBidi"/>
          <w:iCs/>
          <w:sz w:val="18"/>
          <w:szCs w:val="18"/>
        </w:rPr>
        <w:t xml:space="preserve"> §§, 22 a kap. samt 22 b kap. ska även lämnas för fysiska personer som är begränsat skattskyldiga.</w:t>
      </w:r>
    </w:p>
    <w:p w14:paraId="48A2B5DD" w14:textId="77777777" w:rsidR="00532933" w:rsidRPr="00896AA2" w:rsidRDefault="00CD1B09" w:rsidP="00532933">
      <w:pPr>
        <w:pStyle w:val="Brdtextmedindrag"/>
        <w:rPr>
          <w:rFonts w:eastAsiaTheme="minorHAnsi"/>
          <w:sz w:val="18"/>
          <w:szCs w:val="18"/>
        </w:rPr>
      </w:pPr>
      <w:r w:rsidRPr="00896AA2">
        <w:rPr>
          <w:rFonts w:eastAsiaTheme="minorHAnsi"/>
          <w:sz w:val="18"/>
          <w:szCs w:val="18"/>
        </w:rPr>
        <w:t xml:space="preserve">Kontrolluppgift enligt 22 kap. 10 § ska också avse omständigheter som medför eller kan medföra </w:t>
      </w:r>
      <w:proofErr w:type="spellStart"/>
      <w:r w:rsidRPr="00896AA2">
        <w:rPr>
          <w:rFonts w:eastAsiaTheme="minorHAnsi"/>
          <w:sz w:val="18"/>
          <w:szCs w:val="18"/>
        </w:rPr>
        <w:t>avskattning</w:t>
      </w:r>
      <w:proofErr w:type="spellEnd"/>
      <w:r w:rsidRPr="00896AA2">
        <w:rPr>
          <w:rFonts w:eastAsiaTheme="minorHAnsi"/>
          <w:sz w:val="18"/>
          <w:szCs w:val="18"/>
        </w:rPr>
        <w:t xml:space="preserve"> enligt 5 § första stycket 6, 6 a eller 7 lagen (1991:586) om särskild inkomstskatt för utomlands bosatta.</w:t>
      </w:r>
    </w:p>
    <w:p w14:paraId="2527CC4F" w14:textId="77777777" w:rsidR="00532933" w:rsidRPr="001C3BDA" w:rsidRDefault="008015F9" w:rsidP="00532933">
      <w:pPr>
        <w:pStyle w:val="Brdtextmedindrag"/>
        <w:rPr>
          <w:rFonts w:eastAsiaTheme="minorHAnsi"/>
        </w:rPr>
      </w:pPr>
    </w:p>
    <w:p w14:paraId="02D5B132" w14:textId="77777777" w:rsidR="00532933" w:rsidRDefault="00CD1B09" w:rsidP="00532933">
      <w:pPr>
        <w:pStyle w:val="Brdtext"/>
      </w:pPr>
      <w:r>
        <w:t xml:space="preserve">I paragrafen regleras kontrolluppgiftsskyldigheten avseende fysiska personer som är begränsat skattskyldiga. </w:t>
      </w:r>
    </w:p>
    <w:p w14:paraId="5AFB6B02" w14:textId="77777777" w:rsidR="00532933" w:rsidRDefault="00CD1B09" w:rsidP="00532933">
      <w:pPr>
        <w:pStyle w:val="Brdtextmedindrag"/>
      </w:pPr>
      <w:r w:rsidRPr="00D40607">
        <w:t>Ändringen i första stycket är föranledd av den nya kontroll</w:t>
      </w:r>
      <w:r>
        <w:softHyphen/>
      </w:r>
      <w:r w:rsidRPr="00D40607">
        <w:t>uppgifts</w:t>
      </w:r>
      <w:r>
        <w:softHyphen/>
      </w:r>
      <w:r w:rsidRPr="00D40607">
        <w:t>skyldigheten som införs i 22</w:t>
      </w:r>
      <w:r>
        <w:t> </w:t>
      </w:r>
      <w:r w:rsidRPr="00D40607">
        <w:t>kap. 27</w:t>
      </w:r>
      <w:r>
        <w:t> </w:t>
      </w:r>
      <w:r w:rsidRPr="00D40607">
        <w:t>§ och innebär att denna kontroll</w:t>
      </w:r>
      <w:r>
        <w:softHyphen/>
      </w:r>
      <w:r w:rsidRPr="00D40607">
        <w:t>uppgifts</w:t>
      </w:r>
      <w:r>
        <w:softHyphen/>
      </w:r>
      <w:r w:rsidRPr="00D40607">
        <w:t>skyldighet även gäller för fysiska personer som är begränsat skatt</w:t>
      </w:r>
      <w:r>
        <w:softHyphen/>
      </w:r>
      <w:r w:rsidRPr="00D40607">
        <w:t>skyldiga.</w:t>
      </w:r>
    </w:p>
    <w:p w14:paraId="7A450D22" w14:textId="1E14EEE7" w:rsidR="00532933" w:rsidRDefault="00CD1B09" w:rsidP="00532933">
      <w:pPr>
        <w:pStyle w:val="Brdtextmedindrag"/>
      </w:pPr>
      <w:r>
        <w:t xml:space="preserve">Övervägandena finns i avsnitt </w:t>
      </w:r>
      <w:r>
        <w:fldChar w:fldCharType="begin"/>
      </w:r>
      <w:r>
        <w:instrText xml:space="preserve"> REF _Ref81558891 \r \h </w:instrText>
      </w:r>
      <w:r>
        <w:fldChar w:fldCharType="separate"/>
      </w:r>
      <w:r w:rsidR="008015F9">
        <w:t>6.1</w:t>
      </w:r>
      <w:r>
        <w:fldChar w:fldCharType="end"/>
      </w:r>
      <w:r>
        <w:t>.</w:t>
      </w:r>
    </w:p>
    <w:p w14:paraId="4615C74A" w14:textId="77777777" w:rsidR="00532933" w:rsidRDefault="008015F9" w:rsidP="00532933">
      <w:pPr>
        <w:pStyle w:val="Brdtextmedindrag"/>
      </w:pPr>
    </w:p>
    <w:p w14:paraId="4C8B3820" w14:textId="77777777" w:rsidR="00532933" w:rsidRPr="00242FE2" w:rsidRDefault="00CD1B09" w:rsidP="00532933">
      <w:pPr>
        <w:pStyle w:val="Brdtext"/>
        <w:rPr>
          <w:bCs/>
        </w:rPr>
      </w:pPr>
      <w:r w:rsidRPr="00257439">
        <w:rPr>
          <w:b/>
          <w:bCs/>
        </w:rPr>
        <w:t>31 kap.</w:t>
      </w:r>
    </w:p>
    <w:p w14:paraId="13F50017" w14:textId="77777777" w:rsidR="00532933" w:rsidRPr="00896AA2" w:rsidRDefault="00CD1B09" w:rsidP="00532933">
      <w:pPr>
        <w:pStyle w:val="Brdtext"/>
        <w:rPr>
          <w:sz w:val="18"/>
          <w:szCs w:val="18"/>
        </w:rPr>
      </w:pPr>
      <w:r w:rsidRPr="00896AA2">
        <w:rPr>
          <w:rFonts w:eastAsiaTheme="minorHAnsi" w:cstheme="minorBidi"/>
          <w:b/>
          <w:bCs/>
          <w:iCs/>
          <w:sz w:val="18"/>
          <w:szCs w:val="18"/>
        </w:rPr>
        <w:t xml:space="preserve">1 § </w:t>
      </w:r>
      <w:r w:rsidRPr="00896AA2">
        <w:rPr>
          <w:sz w:val="18"/>
          <w:szCs w:val="18"/>
        </w:rPr>
        <w:t>I detta kapitel finns bestämmelser om</w:t>
      </w:r>
    </w:p>
    <w:p w14:paraId="39112B60"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uppgifter som ska lämnas i samtliga inkomstdeklarationer (2 och 3 §§),</w:t>
      </w:r>
    </w:p>
    <w:p w14:paraId="62B9E47B"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uppgifter som fysiska personer och dödsbon ska underrättas om och godkänna eller lämna (4 och 5 §§),</w:t>
      </w:r>
    </w:p>
    <w:p w14:paraId="107F1E06"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 som ska lämnas om inkomstslaget tjänst (6 §),</w:t>
      </w:r>
    </w:p>
    <w:p w14:paraId="77AF8FC3"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uppgifter som ska lämnas om inkomstslaget näringsverksamhet (7–15 a §§),</w:t>
      </w:r>
    </w:p>
    <w:p w14:paraId="252B25E6"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uppgifter som ska lämnas om inkomstslaget kapital (16–19 b §§),</w:t>
      </w:r>
    </w:p>
    <w:p w14:paraId="0359BE5A"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 om tillkommande belopp (20 §),</w:t>
      </w:r>
    </w:p>
    <w:p w14:paraId="24E83559"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 xml:space="preserve">uppgifter om vissa andelsavyttringar </w:t>
      </w:r>
      <w:proofErr w:type="gramStart"/>
      <w:r w:rsidRPr="00896AA2">
        <w:rPr>
          <w:sz w:val="18"/>
          <w:szCs w:val="18"/>
        </w:rPr>
        <w:t>m.m.</w:t>
      </w:r>
      <w:proofErr w:type="gramEnd"/>
      <w:r w:rsidRPr="00896AA2">
        <w:rPr>
          <w:sz w:val="18"/>
          <w:szCs w:val="18"/>
        </w:rPr>
        <w:t xml:space="preserve"> (21–24 §§),</w:t>
      </w:r>
    </w:p>
    <w:p w14:paraId="7B536913"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uppgifter för beräkning av egenavgifter (25 och 26 §§),</w:t>
      </w:r>
    </w:p>
    <w:p w14:paraId="49F304A0"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uppgifter som fåmansföretag samt företagsledare och delägare ska lämna (27–29 §§),</w:t>
      </w:r>
    </w:p>
    <w:p w14:paraId="0B053862"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 om tillskott och uttag (30 §),</w:t>
      </w:r>
    </w:p>
    <w:p w14:paraId="6250BB4D"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 om betalning till utlandet (31 §),</w:t>
      </w:r>
    </w:p>
    <w:p w14:paraId="4E2E5F8D" w14:textId="77777777" w:rsidR="00532933" w:rsidRPr="00896AA2" w:rsidRDefault="00CD1B09" w:rsidP="00532933">
      <w:pPr>
        <w:pStyle w:val="Brdtextmedindrag"/>
        <w:rPr>
          <w:sz w:val="18"/>
          <w:szCs w:val="18"/>
        </w:rPr>
      </w:pPr>
      <w:r w:rsidRPr="00896AA2">
        <w:rPr>
          <w:iCs/>
          <w:sz w:val="18"/>
          <w:szCs w:val="18"/>
        </w:rPr>
        <w:t>– </w:t>
      </w:r>
      <w:r w:rsidRPr="00896AA2">
        <w:rPr>
          <w:sz w:val="18"/>
          <w:szCs w:val="18"/>
        </w:rPr>
        <w:t>uppgift som ekonomiska föreningar ska lämna (32 §),</w:t>
      </w:r>
    </w:p>
    <w:p w14:paraId="6414713F" w14:textId="77777777" w:rsidR="00532933" w:rsidRPr="00896AA2" w:rsidRDefault="00CD1B09" w:rsidP="00532933">
      <w:pPr>
        <w:pStyle w:val="Brdtextmedindrag"/>
        <w:rPr>
          <w:sz w:val="18"/>
          <w:szCs w:val="18"/>
        </w:rPr>
      </w:pPr>
      <w:r w:rsidRPr="00896AA2">
        <w:rPr>
          <w:sz w:val="18"/>
          <w:szCs w:val="18"/>
        </w:rPr>
        <w:lastRenderedPageBreak/>
        <w:t>– uppgifter om skattereduktion (33–</w:t>
      </w:r>
      <w:r w:rsidRPr="00D62865">
        <w:rPr>
          <w:sz w:val="18"/>
          <w:szCs w:val="18"/>
        </w:rPr>
        <w:t>33</w:t>
      </w:r>
      <w:r w:rsidRPr="00896AA2">
        <w:rPr>
          <w:i/>
          <w:iCs/>
          <w:sz w:val="18"/>
          <w:szCs w:val="18"/>
        </w:rPr>
        <w:t xml:space="preserve"> d</w:t>
      </w:r>
      <w:r w:rsidRPr="00896AA2">
        <w:rPr>
          <w:sz w:val="18"/>
          <w:szCs w:val="18"/>
        </w:rPr>
        <w:t xml:space="preserve"> §§), och</w:t>
      </w:r>
    </w:p>
    <w:p w14:paraId="7F497398" w14:textId="77777777" w:rsidR="00532933" w:rsidRPr="00896AA2" w:rsidRDefault="00CD1B09" w:rsidP="00532933">
      <w:pPr>
        <w:pStyle w:val="Brdtextmedindrag"/>
        <w:rPr>
          <w:rFonts w:eastAsiaTheme="minorHAnsi" w:cstheme="minorBidi"/>
          <w:b/>
          <w:bCs/>
          <w:iCs/>
          <w:sz w:val="18"/>
          <w:szCs w:val="18"/>
        </w:rPr>
      </w:pPr>
      <w:r w:rsidRPr="00896AA2">
        <w:rPr>
          <w:iCs/>
          <w:sz w:val="18"/>
          <w:szCs w:val="18"/>
        </w:rPr>
        <w:t>– </w:t>
      </w:r>
      <w:r w:rsidRPr="00896AA2">
        <w:rPr>
          <w:sz w:val="18"/>
          <w:szCs w:val="18"/>
        </w:rPr>
        <w:t>uppgifter om prissättningsbesked (34 §).</w:t>
      </w:r>
    </w:p>
    <w:p w14:paraId="3FE49C22" w14:textId="77777777" w:rsidR="00532933" w:rsidRPr="001C3BDA" w:rsidRDefault="008015F9" w:rsidP="00532933">
      <w:pPr>
        <w:pStyle w:val="Brdtextmedindrag"/>
        <w:rPr>
          <w:rFonts w:eastAsiaTheme="minorHAnsi"/>
        </w:rPr>
      </w:pPr>
    </w:p>
    <w:p w14:paraId="40469F64" w14:textId="77777777" w:rsidR="00532933" w:rsidRDefault="00CD1B09" w:rsidP="00532933">
      <w:pPr>
        <w:pStyle w:val="Brdtext"/>
      </w:pPr>
      <w:r>
        <w:t>I paragrafen anges innehållet i kapitlet som avser vad en inkomst</w:t>
      </w:r>
      <w:r>
        <w:softHyphen/>
        <w:t>deklaration ska innehålla.</w:t>
      </w:r>
    </w:p>
    <w:p w14:paraId="705D8D67" w14:textId="77777777" w:rsidR="00532933" w:rsidRDefault="00CD1B09" w:rsidP="00532933">
      <w:pPr>
        <w:pStyle w:val="Brdtextmedindrag"/>
      </w:pPr>
      <w:r w:rsidRPr="00D40607">
        <w:t>Ändringen i den trettonde strecksatsen innebär att en hänvisning även görs till den nya 33</w:t>
      </w:r>
      <w:r>
        <w:t> </w:t>
      </w:r>
      <w:r w:rsidRPr="00D40607">
        <w:t>d</w:t>
      </w:r>
      <w:r>
        <w:t> </w:t>
      </w:r>
      <w:r w:rsidRPr="00D40607">
        <w:t>§ i kapitlet som innehåller en uppgiftsskyldighet i inkomst</w:t>
      </w:r>
      <w:r>
        <w:softHyphen/>
      </w:r>
      <w:r w:rsidRPr="00D40607">
        <w:t>deklarationen för den som begär att avgift till utländsk arbets</w:t>
      </w:r>
      <w:r>
        <w:softHyphen/>
      </w:r>
      <w:r w:rsidRPr="00D40607">
        <w:t>löshets</w:t>
      </w:r>
      <w:r>
        <w:softHyphen/>
      </w:r>
      <w:r w:rsidRPr="00D40607">
        <w:t>kassa eller motsvarande uppgift enligt en utländsk stats arbets</w:t>
      </w:r>
      <w:r>
        <w:softHyphen/>
      </w:r>
      <w:r w:rsidRPr="00D40607">
        <w:t>löshets</w:t>
      </w:r>
      <w:r>
        <w:softHyphen/>
      </w:r>
      <w:r w:rsidRPr="00D40607">
        <w:t>försäkring ska medräknas i underlaget för skattereduktionen för avgift till arbetslöshetskassa.</w:t>
      </w:r>
    </w:p>
    <w:p w14:paraId="50068C99" w14:textId="2A652697" w:rsidR="00532933" w:rsidRDefault="00CD1B09" w:rsidP="00532933">
      <w:pPr>
        <w:pStyle w:val="Brdtextmedindrag"/>
      </w:pPr>
      <w:r>
        <w:t xml:space="preserve">Övervägandena finns i avsnitt </w:t>
      </w:r>
      <w:r>
        <w:fldChar w:fldCharType="begin"/>
      </w:r>
      <w:r>
        <w:instrText xml:space="preserve"> REF _Ref81405485 \r \h </w:instrText>
      </w:r>
      <w:r>
        <w:fldChar w:fldCharType="separate"/>
      </w:r>
      <w:r w:rsidR="008015F9">
        <w:t>6.2</w:t>
      </w:r>
      <w:r>
        <w:fldChar w:fldCharType="end"/>
      </w:r>
      <w:r>
        <w:t>.</w:t>
      </w:r>
    </w:p>
    <w:p w14:paraId="264C9DE1" w14:textId="77777777" w:rsidR="00532933" w:rsidRDefault="008015F9" w:rsidP="00532933">
      <w:pPr>
        <w:pStyle w:val="Brdtextmedindrag"/>
      </w:pPr>
    </w:p>
    <w:p w14:paraId="64518179" w14:textId="77777777" w:rsidR="00532933" w:rsidRPr="00896AA2" w:rsidRDefault="00CD1B09" w:rsidP="00532933">
      <w:pPr>
        <w:pStyle w:val="Brdtext"/>
        <w:rPr>
          <w:i/>
          <w:sz w:val="18"/>
          <w:szCs w:val="18"/>
        </w:rPr>
      </w:pPr>
      <w:r w:rsidRPr="00896AA2">
        <w:rPr>
          <w:rFonts w:eastAsiaTheme="minorHAnsi"/>
          <w:b/>
          <w:bCs/>
          <w:sz w:val="18"/>
          <w:szCs w:val="18"/>
        </w:rPr>
        <w:t xml:space="preserve">33 d § </w:t>
      </w:r>
      <w:r w:rsidRPr="00896AA2">
        <w:rPr>
          <w:i/>
          <w:sz w:val="18"/>
          <w:szCs w:val="18"/>
        </w:rPr>
        <w:t>Den som begär att avgift till en utländsk arbetslöshetskassa</w:t>
      </w:r>
      <w:r w:rsidRPr="00896AA2">
        <w:rPr>
          <w:sz w:val="18"/>
          <w:szCs w:val="18"/>
        </w:rPr>
        <w:t xml:space="preserve"> </w:t>
      </w:r>
      <w:r w:rsidRPr="00896AA2">
        <w:rPr>
          <w:i/>
          <w:sz w:val="18"/>
          <w:szCs w:val="18"/>
        </w:rPr>
        <w:t>eller motsvarande avgift enligt en utländsk stats arbetslöshetsförsäkring ska medräknas i underlaget för skatte</w:t>
      </w:r>
      <w:r w:rsidRPr="00896AA2">
        <w:rPr>
          <w:i/>
          <w:sz w:val="18"/>
          <w:szCs w:val="18"/>
        </w:rPr>
        <w:softHyphen/>
        <w:t>reduktion enligt 67 kap. 50 § andra stycket inkomst</w:t>
      </w:r>
      <w:r>
        <w:rPr>
          <w:i/>
          <w:sz w:val="18"/>
          <w:szCs w:val="18"/>
        </w:rPr>
        <w:softHyphen/>
      </w:r>
      <w:r w:rsidRPr="00896AA2">
        <w:rPr>
          <w:i/>
          <w:sz w:val="18"/>
          <w:szCs w:val="18"/>
        </w:rPr>
        <w:t>skattelagen (1999:1229) ska lämna uppgift om underlaget för skattereduktionen.</w:t>
      </w:r>
    </w:p>
    <w:p w14:paraId="25E0FCC3" w14:textId="77777777" w:rsidR="00532933" w:rsidRPr="001C3BDA" w:rsidRDefault="008015F9" w:rsidP="00532933">
      <w:pPr>
        <w:pStyle w:val="Brdtextmedindrag"/>
        <w:rPr>
          <w:rFonts w:eastAsiaTheme="minorHAnsi"/>
        </w:rPr>
      </w:pPr>
    </w:p>
    <w:p w14:paraId="434D9DB4" w14:textId="77777777" w:rsidR="00532933" w:rsidRDefault="00CD1B09" w:rsidP="00532933">
      <w:pPr>
        <w:pStyle w:val="Brdtext"/>
      </w:pPr>
      <w:r>
        <w:t>Paragrafen är ny. I paragrafen anges en uppgiftsskyldighet i inkomst</w:t>
      </w:r>
      <w:r>
        <w:softHyphen/>
        <w:t>deklarationen för den som begär att avgift till utländsk arbetslöshetskassa eller motsvarande avgift enligt en utländsk stats arbetslöshetsförsäkring ska medräknas i underlaget för skattereduktionen för avgift till arbets</w:t>
      </w:r>
      <w:r>
        <w:softHyphen/>
        <w:t>löshets</w:t>
      </w:r>
      <w:r>
        <w:softHyphen/>
        <w:t xml:space="preserve">kassa. Att </w:t>
      </w:r>
      <w:r w:rsidRPr="00A343EE">
        <w:t>avgift till utländsk arbetslöshetskassa eller motsvarande avgift enligt en utländsk stats arbetslöshetsförsäkring</w:t>
      </w:r>
      <w:r>
        <w:t xml:space="preserve"> efter begäran kan medräknas i ett sådant underlag framgår av 67 kap. 50 § andra stycket </w:t>
      </w:r>
      <w:r w:rsidRPr="00375AEF">
        <w:t>inkomstskattelagen (1999:1229)</w:t>
      </w:r>
      <w:r>
        <w:t>.</w:t>
      </w:r>
    </w:p>
    <w:p w14:paraId="69DE0EFB" w14:textId="0AA59197" w:rsidR="00DB62B9" w:rsidRPr="00152749" w:rsidRDefault="00CD1B09" w:rsidP="00152749">
      <w:pPr>
        <w:pStyle w:val="Brdtextmedindrag"/>
        <w:sectPr w:rsidR="00DB62B9" w:rsidRPr="00152749" w:rsidSect="00155500">
          <w:headerReference w:type="even" r:id="rId35"/>
          <w:headerReference w:type="default" r:id="rId36"/>
          <w:footerReference w:type="even" r:id="rId37"/>
          <w:footerReference w:type="default" r:id="rId38"/>
          <w:headerReference w:type="first" r:id="rId39"/>
          <w:footerReference w:type="first" r:id="rId40"/>
          <w:footnotePr>
            <w:numRestart w:val="eachSect"/>
          </w:footnotePr>
          <w:type w:val="continuous"/>
          <w:pgSz w:w="9356" w:h="13721" w:code="9"/>
          <w:pgMar w:top="794" w:right="2438" w:bottom="1191" w:left="1021" w:header="0" w:footer="709" w:gutter="0"/>
          <w:cols w:space="708"/>
          <w:docGrid w:linePitch="360"/>
        </w:sectPr>
      </w:pPr>
      <w:r>
        <w:t xml:space="preserve">Övervägandena finns i avsnitt </w:t>
      </w:r>
      <w:r>
        <w:fldChar w:fldCharType="begin"/>
      </w:r>
      <w:r>
        <w:instrText xml:space="preserve"> REF _Ref81405485 \r \h </w:instrText>
      </w:r>
      <w:r>
        <w:fldChar w:fldCharType="separate"/>
      </w:r>
      <w:r w:rsidR="008015F9">
        <w:t>6.2</w:t>
      </w:r>
      <w:r>
        <w:fldChar w:fldCharType="end"/>
      </w:r>
      <w:r>
        <w:t>.</w:t>
      </w:r>
    </w:p>
    <w:p w14:paraId="1F5849D6" w14:textId="35D51AEC" w:rsidR="00DB62B9" w:rsidRDefault="00CD1B09" w:rsidP="00C64045">
      <w:pPr>
        <w:pStyle w:val="Bilagarubrik"/>
      </w:pPr>
      <w:bookmarkStart w:id="56" w:name="_Toc95743439"/>
      <w:r w:rsidRPr="00D3598C">
        <w:lastRenderedPageBreak/>
        <w:t>Sammanfattning av promemorian Skattereduktion för avgift till arbetslöshetskassa</w:t>
      </w:r>
      <w:bookmarkEnd w:id="56"/>
    </w:p>
    <w:p w14:paraId="29CE8345" w14:textId="7AC961AE" w:rsidR="00C64045" w:rsidRPr="00C64045" w:rsidRDefault="00CD1B09" w:rsidP="00C64045">
      <w:pPr>
        <w:pStyle w:val="Brdtext"/>
      </w:pPr>
      <w:r w:rsidRPr="00C64045">
        <w:t>I denna promemoria föreslås att det ska införas en skattereduktion för avgift till arbetslöshetskassa. Förslaget innebär att 25 procent av den avgift som en medlem under året har betalat till en svensk arbetslöshetskassa ger rätt till en avräkning mot den beräknade skatten. I underlaget för skatte</w:t>
      </w:r>
      <w:r>
        <w:softHyphen/>
      </w:r>
      <w:r w:rsidRPr="00C64045">
        <w:t>reduktion ska efter begäran även avgift till en utländsk arbetslöshetskassa medräknas.</w:t>
      </w:r>
    </w:p>
    <w:p w14:paraId="728EBBD7" w14:textId="5B8E5011" w:rsidR="00C64045" w:rsidRPr="00C64045" w:rsidRDefault="00CD1B09" w:rsidP="00C64045">
      <w:pPr>
        <w:pStyle w:val="Brdtextmedindrag"/>
      </w:pPr>
      <w:r w:rsidRPr="00C64045">
        <w:t>Förslaget innebär även att det införs en skyldighet för arbetslöshets</w:t>
      </w:r>
      <w:r>
        <w:softHyphen/>
      </w:r>
      <w:r w:rsidRPr="00C64045">
        <w:t>kassor att lämna kontrolluppgift om skattereduktion för avgift till arbets</w:t>
      </w:r>
      <w:r>
        <w:softHyphen/>
      </w:r>
      <w:r w:rsidRPr="00C64045">
        <w:t>löshets</w:t>
      </w:r>
      <w:r>
        <w:softHyphen/>
      </w:r>
      <w:r w:rsidRPr="00C64045">
        <w:t>kassa. Kontrolluppgift ska dock inte lämnas för en medlem som skriftligen har begärt detta hos arbetslöshetskassan. Dessutom föreslås en uppgifts</w:t>
      </w:r>
      <w:r>
        <w:softHyphen/>
      </w:r>
      <w:r w:rsidRPr="00C64045">
        <w:t>skyldighet i inkomstdeklarationen om avgift till utländsk arbets</w:t>
      </w:r>
      <w:r>
        <w:softHyphen/>
      </w:r>
      <w:r w:rsidRPr="00C64045">
        <w:t>löshetskassa.</w:t>
      </w:r>
    </w:p>
    <w:p w14:paraId="4B768F59" w14:textId="68C915C6" w:rsidR="00C64045" w:rsidRPr="00C64045" w:rsidRDefault="00CD1B09" w:rsidP="00C64045">
      <w:pPr>
        <w:pStyle w:val="Brdtextmedindrag"/>
        <w:sectPr w:rsidR="00C64045" w:rsidRPr="00C64045" w:rsidSect="00155500">
          <w:headerReference w:type="even" r:id="rId41"/>
          <w:headerReference w:type="default" r:id="rId42"/>
          <w:footerReference w:type="even" r:id="rId43"/>
          <w:footerReference w:type="default" r:id="rId44"/>
          <w:headerReference w:type="first" r:id="rId45"/>
          <w:footerReference w:type="first" r:id="rId46"/>
          <w:pgSz w:w="9356" w:h="13721" w:code="9"/>
          <w:pgMar w:top="794" w:right="2438" w:bottom="1191" w:left="1021" w:header="0" w:footer="709" w:gutter="0"/>
          <w:cols w:space="708"/>
          <w:docGrid w:linePitch="360"/>
        </w:sectPr>
      </w:pPr>
      <w:r w:rsidRPr="00C64045">
        <w:t>De nya bestämmelserna föreslås träda i kraft den 1 juli 2022 och tillämpas på avgifter som betalas efter den 30 juni 2022.</w:t>
      </w:r>
    </w:p>
    <w:p w14:paraId="0ACAA820" w14:textId="3F55988E" w:rsidR="00DB62B9" w:rsidRDefault="00CD1B09" w:rsidP="00ED68EF">
      <w:pPr>
        <w:pStyle w:val="Bilagarubrik"/>
      </w:pPr>
      <w:bookmarkStart w:id="57" w:name="_Toc95743440"/>
      <w:r>
        <w:lastRenderedPageBreak/>
        <w:t>Promemorians lagförslag</w:t>
      </w:r>
      <w:bookmarkEnd w:id="57"/>
    </w:p>
    <w:p w14:paraId="7112E95E" w14:textId="77777777" w:rsidR="00ED68EF" w:rsidRPr="00DC06CD" w:rsidRDefault="00CD1B09" w:rsidP="00ED68EF">
      <w:pPr>
        <w:pStyle w:val="Rubrik2utannumrering"/>
        <w:spacing w:before="0"/>
      </w:pPr>
      <w:r>
        <w:t>Förslag till lag om ändring i inkomstskattelagen (1999:1229)</w:t>
      </w:r>
    </w:p>
    <w:p w14:paraId="7D8FA924" w14:textId="77777777" w:rsidR="00ED68EF" w:rsidRDefault="00CD1B09" w:rsidP="00ED68EF">
      <w:pPr>
        <w:pStyle w:val="Brdtext"/>
      </w:pPr>
      <w:r>
        <w:t>Härigenom föreskrivs i fråga om inkomstskattelagen (1999:1229)</w:t>
      </w:r>
      <w:r>
        <w:rPr>
          <w:rStyle w:val="Fotnotsreferens"/>
        </w:rPr>
        <w:footnoteReference w:id="11"/>
      </w:r>
    </w:p>
    <w:p w14:paraId="0B58BCCC" w14:textId="77777777" w:rsidR="00ED68EF" w:rsidRDefault="00CD1B09" w:rsidP="00ED68EF">
      <w:pPr>
        <w:pStyle w:val="Brdtextmedindrag"/>
      </w:pPr>
      <w:r w:rsidRPr="00340C98">
        <w:rPr>
          <w:i/>
          <w:iCs/>
        </w:rPr>
        <w:t>del</w:t>
      </w:r>
      <w:r>
        <w:rPr>
          <w:i/>
          <w:iCs/>
        </w:rPr>
        <w:t xml:space="preserve">s </w:t>
      </w:r>
      <w:r w:rsidRPr="003C5A6D">
        <w:t>att</w:t>
      </w:r>
      <w:r>
        <w:rPr>
          <w:i/>
          <w:iCs/>
        </w:rPr>
        <w:t xml:space="preserve"> </w:t>
      </w:r>
      <w:r>
        <w:t>1 kap. 11 § och 67 kap. 1 och 2 §§ ska ha följande lydelse,</w:t>
      </w:r>
    </w:p>
    <w:p w14:paraId="664F952E" w14:textId="77777777" w:rsidR="00ED68EF" w:rsidRPr="00CE5F1A" w:rsidRDefault="00CD1B09" w:rsidP="00ED68EF">
      <w:pPr>
        <w:pStyle w:val="Brdtextmedindrag"/>
      </w:pPr>
      <w:r>
        <w:rPr>
          <w:i/>
          <w:iCs/>
        </w:rPr>
        <w:t xml:space="preserve">dels </w:t>
      </w:r>
      <w:r>
        <w:t>att det i lagen ska införas fyra nya paragrafer, 67 kap. 49–52 §§, och närmast efter 67 kap. 48 § och närmast före 67 kap. 49–52 §§ nya rubriker av följande lydelse.</w:t>
      </w:r>
    </w:p>
    <w:p w14:paraId="161AF2F6" w14:textId="77777777" w:rsidR="00ED68EF" w:rsidRPr="00DC06CD" w:rsidRDefault="008015F9" w:rsidP="00ED68EF">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ED68EF" w:rsidRPr="005B0E77" w14:paraId="76C5E5DE" w14:textId="77777777" w:rsidTr="003A25A0">
        <w:tc>
          <w:tcPr>
            <w:tcW w:w="2500" w:type="pct"/>
            <w:shd w:val="clear" w:color="auto" w:fill="auto"/>
            <w:tcMar>
              <w:left w:w="0" w:type="dxa"/>
            </w:tcMar>
          </w:tcPr>
          <w:p w14:paraId="22E77467" w14:textId="77777777" w:rsidR="00ED68EF" w:rsidRPr="005B0E77" w:rsidRDefault="00CD1B09" w:rsidP="003A25A0">
            <w:pPr>
              <w:pStyle w:val="Brdtext"/>
              <w:rPr>
                <w:i/>
              </w:rPr>
            </w:pPr>
            <w:r w:rsidRPr="005B0E77">
              <w:rPr>
                <w:i/>
              </w:rPr>
              <w:t>Nuvarande lydelse</w:t>
            </w:r>
          </w:p>
        </w:tc>
        <w:tc>
          <w:tcPr>
            <w:tcW w:w="2500" w:type="pct"/>
            <w:shd w:val="clear" w:color="auto" w:fill="auto"/>
            <w:tcMar>
              <w:right w:w="0" w:type="dxa"/>
            </w:tcMar>
          </w:tcPr>
          <w:p w14:paraId="24694D44" w14:textId="77777777" w:rsidR="00ED68EF" w:rsidRPr="005B0E77" w:rsidRDefault="00CD1B09" w:rsidP="003A25A0">
            <w:pPr>
              <w:pStyle w:val="Brdtext"/>
              <w:rPr>
                <w:i/>
              </w:rPr>
            </w:pPr>
            <w:r w:rsidRPr="005B0E77">
              <w:rPr>
                <w:i/>
              </w:rPr>
              <w:t>Föreslagen lydelse</w:t>
            </w:r>
          </w:p>
        </w:tc>
      </w:tr>
    </w:tbl>
    <w:p w14:paraId="21107062" w14:textId="77777777" w:rsidR="00ED68EF" w:rsidRDefault="00CD1B09" w:rsidP="00ED68EF">
      <w:pPr>
        <w:pStyle w:val="Brdtext"/>
        <w:spacing w:before="230"/>
        <w:jc w:val="center"/>
        <w:rPr>
          <w:b/>
        </w:rPr>
      </w:pPr>
      <w:r>
        <w:rPr>
          <w:b/>
        </w:rPr>
        <w:t>1 kap.</w:t>
      </w:r>
    </w:p>
    <w:p w14:paraId="0EB42776" w14:textId="77777777" w:rsidR="00ED68EF" w:rsidRDefault="00CD1B09" w:rsidP="00ED68EF">
      <w:pPr>
        <w:pStyle w:val="Brdtext"/>
        <w:jc w:val="center"/>
      </w:pPr>
      <w:r>
        <w:t>11 §</w:t>
      </w:r>
      <w:r>
        <w:rPr>
          <w:rStyle w:val="Fotnotsreferens"/>
        </w:rPr>
        <w:footnoteReference w:id="12"/>
      </w:r>
    </w:p>
    <w:p w14:paraId="305A94C3" w14:textId="77777777" w:rsidR="00ED68EF" w:rsidRDefault="00CD1B09" w:rsidP="00ED68EF">
      <w:pPr>
        <w:pStyle w:val="Brdtextmedindrag"/>
      </w:pPr>
      <w:r w:rsidRPr="002867BC">
        <w:t>Bestämmelser om hur skatten ska beräknas finns i 65 kap</w:t>
      </w:r>
      <w:r>
        <w:t>.</w:t>
      </w:r>
    </w:p>
    <w:p w14:paraId="1E09CDD7" w14:textId="77777777" w:rsidR="00ED68EF" w:rsidRPr="002867BC" w:rsidRDefault="00CD1B09" w:rsidP="00ED68EF">
      <w:pPr>
        <w:pStyle w:val="Brdtextmedindrag"/>
      </w:pPr>
      <w:r w:rsidRPr="002867BC">
        <w:t>Bestämmelser om beräkning av skatt på ackumulerad inkomst finns i 66</w:t>
      </w:r>
      <w:r>
        <w:t> </w:t>
      </w:r>
      <w:r w:rsidRPr="002867BC">
        <w:t>kap</w:t>
      </w:r>
      <w:r>
        <w:t>.</w:t>
      </w:r>
    </w:p>
    <w:tbl>
      <w:tblPr>
        <w:tblW w:w="5000" w:type="pct"/>
        <w:tblCellMar>
          <w:left w:w="125" w:type="dxa"/>
          <w:right w:w="125" w:type="dxa"/>
        </w:tblCellMar>
        <w:tblLook w:val="0000" w:firstRow="0" w:lastRow="0" w:firstColumn="0" w:lastColumn="0" w:noHBand="0" w:noVBand="0"/>
      </w:tblPr>
      <w:tblGrid>
        <w:gridCol w:w="2948"/>
        <w:gridCol w:w="2949"/>
      </w:tblGrid>
      <w:tr w:rsidR="00ED68EF" w14:paraId="30536526" w14:textId="77777777" w:rsidTr="003A25A0">
        <w:tc>
          <w:tcPr>
            <w:tcW w:w="2500" w:type="pct"/>
            <w:shd w:val="clear" w:color="auto" w:fill="auto"/>
            <w:tcMar>
              <w:left w:w="0" w:type="dxa"/>
            </w:tcMar>
          </w:tcPr>
          <w:p w14:paraId="792A7224" w14:textId="77777777" w:rsidR="00ED68EF" w:rsidRDefault="00CD1B09" w:rsidP="003A25A0">
            <w:pPr>
              <w:pStyle w:val="Brdtextmedindrag"/>
            </w:pPr>
            <w:r w:rsidRPr="002867BC">
              <w:t>Bestämmelser om skatte</w:t>
            </w:r>
            <w:r>
              <w:softHyphen/>
            </w:r>
            <w:r w:rsidRPr="002867BC">
              <w:t>reduktion</w:t>
            </w:r>
            <w:r>
              <w:t xml:space="preserve"> </w:t>
            </w:r>
            <w:r w:rsidRPr="002867BC">
              <w:t>för underskott av kapital, arbetsinkomst (jobbskatteavdrag), sjuk</w:t>
            </w:r>
            <w:r>
              <w:softHyphen/>
            </w:r>
            <w:r w:rsidRPr="002867BC">
              <w:t>ersättning och aktivitets</w:t>
            </w:r>
            <w:r>
              <w:softHyphen/>
            </w:r>
            <w:r w:rsidRPr="002867BC">
              <w:t>ersättning, förvärvsinkomst, boende i vissa områden (regional skatte</w:t>
            </w:r>
            <w:r>
              <w:softHyphen/>
            </w:r>
            <w:r w:rsidRPr="002867BC">
              <w:t>reduktion), allmän pensions</w:t>
            </w:r>
            <w:r>
              <w:softHyphen/>
            </w:r>
            <w:r w:rsidRPr="002867BC">
              <w:t xml:space="preserve">avgift, sjöinkomst, hushållsarbete, installation av grön teknik, gåva </w:t>
            </w:r>
            <w:r w:rsidRPr="00533F2F">
              <w:rPr>
                <w:i/>
                <w:iCs/>
              </w:rPr>
              <w:t>och</w:t>
            </w:r>
            <w:r w:rsidRPr="002867BC">
              <w:t xml:space="preserve"> mikroproduktion av förnybar el finns i 67 kap</w:t>
            </w:r>
            <w:r>
              <w:t>.</w:t>
            </w:r>
          </w:p>
        </w:tc>
        <w:tc>
          <w:tcPr>
            <w:tcW w:w="2500" w:type="pct"/>
            <w:shd w:val="clear" w:color="auto" w:fill="auto"/>
            <w:tcMar>
              <w:right w:w="0" w:type="dxa"/>
            </w:tcMar>
          </w:tcPr>
          <w:p w14:paraId="6C69C264" w14:textId="77777777" w:rsidR="00ED68EF" w:rsidRDefault="00CD1B09" w:rsidP="003A25A0">
            <w:pPr>
              <w:pStyle w:val="Brdtextmedindrag"/>
            </w:pPr>
            <w:r w:rsidRPr="002867BC">
              <w:t>Bestämmelser om skatte</w:t>
            </w:r>
            <w:r>
              <w:softHyphen/>
            </w:r>
            <w:r w:rsidRPr="002867BC">
              <w:t>reduktion</w:t>
            </w:r>
            <w:r>
              <w:t xml:space="preserve"> </w:t>
            </w:r>
            <w:r w:rsidRPr="002867BC">
              <w:t>för underskott av kapital, arbetsinkomst (jobbskatteavdrag), sjuk</w:t>
            </w:r>
            <w:r>
              <w:softHyphen/>
            </w:r>
            <w:r w:rsidRPr="002867BC">
              <w:t>ersättning och aktivitets</w:t>
            </w:r>
            <w:r>
              <w:softHyphen/>
            </w:r>
            <w:r w:rsidRPr="002867BC">
              <w:t>ersättning, förvärvsinkomst, boende i vissa områden (regional skatte</w:t>
            </w:r>
            <w:r>
              <w:softHyphen/>
            </w:r>
            <w:r w:rsidRPr="002867BC">
              <w:t>reduktion), allmän pensions</w:t>
            </w:r>
            <w:r>
              <w:softHyphen/>
            </w:r>
            <w:r w:rsidRPr="002867BC">
              <w:t>avgift, sjöinkomst, hushållsarbete, installation av grön teknik, gåva</w:t>
            </w:r>
            <w:r>
              <w:rPr>
                <w:i/>
                <w:iCs/>
              </w:rPr>
              <w:t>,</w:t>
            </w:r>
            <w:r w:rsidRPr="002867BC">
              <w:t xml:space="preserve"> mikroproduktion av förnybar el </w:t>
            </w:r>
            <w:r>
              <w:rPr>
                <w:i/>
                <w:iCs/>
              </w:rPr>
              <w:t xml:space="preserve">och avgift till arbetslöshetskassa </w:t>
            </w:r>
            <w:r w:rsidRPr="002867BC">
              <w:t>finns i 67 kap</w:t>
            </w:r>
            <w:r>
              <w:t>.</w:t>
            </w:r>
          </w:p>
        </w:tc>
      </w:tr>
    </w:tbl>
    <w:p w14:paraId="0A5C2F29" w14:textId="77777777" w:rsidR="00ED68EF" w:rsidRDefault="00CD1B09" w:rsidP="00ED68EF">
      <w:pPr>
        <w:pStyle w:val="Brdtext"/>
        <w:spacing w:before="230"/>
        <w:jc w:val="center"/>
        <w:rPr>
          <w:b/>
        </w:rPr>
      </w:pPr>
      <w:r>
        <w:rPr>
          <w:b/>
        </w:rPr>
        <w:t>67 kap.</w:t>
      </w:r>
    </w:p>
    <w:p w14:paraId="0D89EEE5" w14:textId="77777777" w:rsidR="00ED68EF" w:rsidRDefault="00CD1B09" w:rsidP="00ED68EF">
      <w:pPr>
        <w:pStyle w:val="Brdtext"/>
        <w:jc w:val="center"/>
      </w:pPr>
      <w:r>
        <w:t>1 §</w:t>
      </w:r>
      <w:r>
        <w:rPr>
          <w:rStyle w:val="Fotnotsreferens"/>
        </w:rPr>
        <w:footnoteReference w:id="13"/>
      </w:r>
    </w:p>
    <w:tbl>
      <w:tblPr>
        <w:tblW w:w="5000" w:type="pct"/>
        <w:tblCellMar>
          <w:left w:w="125" w:type="dxa"/>
          <w:right w:w="125" w:type="dxa"/>
        </w:tblCellMar>
        <w:tblLook w:val="0600" w:firstRow="0" w:lastRow="0" w:firstColumn="0" w:lastColumn="0" w:noHBand="1" w:noVBand="1"/>
      </w:tblPr>
      <w:tblGrid>
        <w:gridCol w:w="2948"/>
        <w:gridCol w:w="2949"/>
      </w:tblGrid>
      <w:tr w:rsidR="00ED68EF" w14:paraId="6810C5FC" w14:textId="77777777" w:rsidTr="003A25A0">
        <w:tc>
          <w:tcPr>
            <w:tcW w:w="2500" w:type="pct"/>
            <w:shd w:val="clear" w:color="auto" w:fill="auto"/>
            <w:tcMar>
              <w:left w:w="0" w:type="dxa"/>
            </w:tcMar>
          </w:tcPr>
          <w:p w14:paraId="7F9E871A" w14:textId="77777777" w:rsidR="00ED68EF" w:rsidRDefault="00CD1B09" w:rsidP="003A25A0">
            <w:pPr>
              <w:pStyle w:val="Brdtextmedindrag"/>
            </w:pPr>
            <w:r w:rsidRPr="002A16DD">
              <w:t>I detta kapitel finns bestämmelser om skattereduktion för fysiska personer i 2–</w:t>
            </w:r>
            <w:r w:rsidRPr="002A16DD">
              <w:rPr>
                <w:i/>
                <w:iCs/>
              </w:rPr>
              <w:t>48</w:t>
            </w:r>
            <w:r w:rsidRPr="002A16DD">
              <w:t xml:space="preserve"> §§ och för juridiska personer i 2 och 27–33 §§</w:t>
            </w:r>
            <w:r>
              <w:t>.</w:t>
            </w:r>
          </w:p>
        </w:tc>
        <w:tc>
          <w:tcPr>
            <w:tcW w:w="2500" w:type="pct"/>
            <w:shd w:val="clear" w:color="auto" w:fill="auto"/>
            <w:tcMar>
              <w:right w:w="0" w:type="dxa"/>
            </w:tcMar>
          </w:tcPr>
          <w:p w14:paraId="7FB1EE52" w14:textId="77777777" w:rsidR="00ED68EF" w:rsidRDefault="00CD1B09" w:rsidP="003A25A0">
            <w:pPr>
              <w:pStyle w:val="Brdtextmedindrag"/>
            </w:pPr>
            <w:r w:rsidRPr="002A16DD">
              <w:t>I detta kapitel finns bestämmelser om skattereduktion för fysiska personer i 2–</w:t>
            </w:r>
            <w:r>
              <w:rPr>
                <w:i/>
                <w:iCs/>
              </w:rPr>
              <w:t>52</w:t>
            </w:r>
            <w:r w:rsidRPr="002A16DD">
              <w:t xml:space="preserve"> §§ och för juridiska personer i 2 och 27–33 §§</w:t>
            </w:r>
            <w:r>
              <w:t>.</w:t>
            </w:r>
          </w:p>
        </w:tc>
      </w:tr>
    </w:tbl>
    <w:p w14:paraId="66883AAC" w14:textId="77777777" w:rsidR="00ED68EF" w:rsidRDefault="00CD1B09" w:rsidP="00ED68EF">
      <w:pPr>
        <w:pStyle w:val="Brdtextmedindrag"/>
      </w:pPr>
      <w:r w:rsidRPr="002A16DD">
        <w:t xml:space="preserve">Skattereduktion ska anges i hela krontal så att </w:t>
      </w:r>
      <w:proofErr w:type="spellStart"/>
      <w:r w:rsidRPr="002A16DD">
        <w:t>öretal</w:t>
      </w:r>
      <w:proofErr w:type="spellEnd"/>
      <w:r w:rsidRPr="002A16DD">
        <w:t xml:space="preserve"> faller bort</w:t>
      </w:r>
      <w:r>
        <w:t>.</w:t>
      </w:r>
    </w:p>
    <w:p w14:paraId="133FC86E" w14:textId="77777777" w:rsidR="00ED68EF" w:rsidRPr="002A16DD" w:rsidRDefault="008015F9" w:rsidP="00ED68EF">
      <w:pPr>
        <w:pStyle w:val="Brdtextmedindrag"/>
      </w:pPr>
    </w:p>
    <w:p w14:paraId="10F8E5AD" w14:textId="77777777" w:rsidR="00ED68EF" w:rsidRDefault="00CD1B09" w:rsidP="00ED68EF">
      <w:pPr>
        <w:pStyle w:val="Brdtext"/>
        <w:jc w:val="center"/>
      </w:pPr>
      <w:r>
        <w:t>2 §</w:t>
      </w:r>
      <w:r>
        <w:rPr>
          <w:rStyle w:val="Fotnotsreferens"/>
        </w:rPr>
        <w:footnoteReference w:id="14"/>
      </w:r>
    </w:p>
    <w:tbl>
      <w:tblPr>
        <w:tblW w:w="5000" w:type="pct"/>
        <w:tblCellMar>
          <w:left w:w="125" w:type="dxa"/>
          <w:right w:w="125" w:type="dxa"/>
        </w:tblCellMar>
        <w:tblLook w:val="0600" w:firstRow="0" w:lastRow="0" w:firstColumn="0" w:lastColumn="0" w:noHBand="1" w:noVBand="1"/>
      </w:tblPr>
      <w:tblGrid>
        <w:gridCol w:w="2948"/>
        <w:gridCol w:w="2949"/>
      </w:tblGrid>
      <w:tr w:rsidR="00ED68EF" w14:paraId="574C7750" w14:textId="77777777" w:rsidTr="003A25A0">
        <w:tc>
          <w:tcPr>
            <w:tcW w:w="2500" w:type="pct"/>
            <w:shd w:val="clear" w:color="auto" w:fill="auto"/>
            <w:tcMar>
              <w:left w:w="0" w:type="dxa"/>
            </w:tcMar>
          </w:tcPr>
          <w:p w14:paraId="378FDCCA" w14:textId="77777777" w:rsidR="00ED68EF" w:rsidRDefault="00CD1B09" w:rsidP="003A25A0">
            <w:pPr>
              <w:pStyle w:val="Brdtextmedindrag"/>
            </w:pPr>
            <w:r w:rsidRPr="00016E7D">
              <w:t>Skattereduktion ska göras för sjö</w:t>
            </w:r>
            <w:r>
              <w:softHyphen/>
            </w:r>
            <w:r w:rsidRPr="00016E7D">
              <w:t>inkomst, allmän pensionsavgift, arbets</w:t>
            </w:r>
            <w:r>
              <w:softHyphen/>
            </w:r>
            <w:r w:rsidRPr="00016E7D">
              <w:t>inkomst (jobbskatteavdrag), sjuk</w:t>
            </w:r>
            <w:r>
              <w:softHyphen/>
            </w:r>
            <w:r w:rsidRPr="00016E7D">
              <w:t>ersättning och aktivitets</w:t>
            </w:r>
            <w:r>
              <w:softHyphen/>
            </w:r>
            <w:r w:rsidRPr="00016E7D">
              <w:t xml:space="preserve">ersättning, förvärvsinkomst, </w:t>
            </w:r>
            <w:r w:rsidRPr="00016E7D">
              <w:lastRenderedPageBreak/>
              <w:t>boende i vissa områden (regional skatte</w:t>
            </w:r>
            <w:r>
              <w:softHyphen/>
            </w:r>
            <w:r w:rsidRPr="00016E7D">
              <w:t xml:space="preserve">reduktion), underskott av kapital, hushållsarbete, installation av grön teknik, gåva </w:t>
            </w:r>
            <w:r w:rsidRPr="00533F2F">
              <w:rPr>
                <w:i/>
                <w:iCs/>
              </w:rPr>
              <w:t>och</w:t>
            </w:r>
            <w:r w:rsidRPr="00016E7D">
              <w:t xml:space="preserve"> mikro</w:t>
            </w:r>
            <w:r>
              <w:softHyphen/>
            </w:r>
            <w:r w:rsidRPr="00016E7D">
              <w:t>produktion av förnybar el i nu nämnd ordning</w:t>
            </w:r>
            <w:r>
              <w:t>.</w:t>
            </w:r>
          </w:p>
        </w:tc>
        <w:tc>
          <w:tcPr>
            <w:tcW w:w="2500" w:type="pct"/>
            <w:shd w:val="clear" w:color="auto" w:fill="auto"/>
            <w:tcMar>
              <w:right w:w="0" w:type="dxa"/>
            </w:tcMar>
          </w:tcPr>
          <w:p w14:paraId="2515FB0A" w14:textId="77777777" w:rsidR="00ED68EF" w:rsidRDefault="00CD1B09" w:rsidP="003A25A0">
            <w:pPr>
              <w:pStyle w:val="Brdtextmedindrag"/>
            </w:pPr>
            <w:r w:rsidRPr="00016E7D">
              <w:lastRenderedPageBreak/>
              <w:t>Skattereduktion ska göras för sjö</w:t>
            </w:r>
            <w:r>
              <w:softHyphen/>
            </w:r>
            <w:r w:rsidRPr="00016E7D">
              <w:t>inkomst, allmän pensionsavgift, arbets</w:t>
            </w:r>
            <w:r>
              <w:softHyphen/>
            </w:r>
            <w:r w:rsidRPr="00016E7D">
              <w:t>inkomst (jobbskatteavdrag), sjuk</w:t>
            </w:r>
            <w:r>
              <w:softHyphen/>
            </w:r>
            <w:r w:rsidRPr="00016E7D">
              <w:t>ersättning och aktivitets</w:t>
            </w:r>
            <w:r>
              <w:softHyphen/>
            </w:r>
            <w:r w:rsidRPr="00016E7D">
              <w:t xml:space="preserve">ersättning, förvärvsinkomst, </w:t>
            </w:r>
            <w:r w:rsidRPr="00016E7D">
              <w:lastRenderedPageBreak/>
              <w:t>boende i vissa områden (regional skatte</w:t>
            </w:r>
            <w:r>
              <w:softHyphen/>
            </w:r>
            <w:r w:rsidRPr="00016E7D">
              <w:t>reduktion), underskott av kapital, hushållsarbete, installation av grön teknik, gåva</w:t>
            </w:r>
            <w:r>
              <w:rPr>
                <w:i/>
                <w:iCs/>
              </w:rPr>
              <w:t>,</w:t>
            </w:r>
            <w:r w:rsidRPr="00016E7D">
              <w:t xml:space="preserve"> </w:t>
            </w:r>
            <w:r>
              <w:t>m</w:t>
            </w:r>
            <w:r w:rsidRPr="00016E7D">
              <w:t>ikro</w:t>
            </w:r>
            <w:r>
              <w:softHyphen/>
            </w:r>
            <w:r w:rsidRPr="00016E7D">
              <w:t>produktion av förnybar el</w:t>
            </w:r>
            <w:r>
              <w:t xml:space="preserve"> </w:t>
            </w:r>
            <w:r>
              <w:rPr>
                <w:i/>
                <w:iCs/>
              </w:rPr>
              <w:t>och avgift till arbetslöshetskassa</w:t>
            </w:r>
            <w:r w:rsidRPr="00016E7D">
              <w:t xml:space="preserve"> i nu nämnd ordning</w:t>
            </w:r>
            <w:r>
              <w:t>.</w:t>
            </w:r>
          </w:p>
        </w:tc>
      </w:tr>
    </w:tbl>
    <w:p w14:paraId="2B8A193F" w14:textId="77777777" w:rsidR="00ED68EF" w:rsidRDefault="00CD1B09" w:rsidP="00ED68EF">
      <w:pPr>
        <w:pStyle w:val="Brdtextmedindrag"/>
      </w:pPr>
      <w:r w:rsidRPr="00D52861">
        <w:lastRenderedPageBreak/>
        <w:t>Skattereduktion ska räknas av mot kommunal och statlig inkomstskatt som beräknats enligt 65 kap., mot statlig fastighetsskatt enligt lagen (1984:1052) om statlig fastighetsskatt samt mot kommunal fastighets</w:t>
      </w:r>
      <w:r>
        <w:softHyphen/>
      </w:r>
      <w:r w:rsidRPr="00D52861">
        <w:t>avgift enligt lagen (2007:1398) om kommunal fastighetsavgift. Skatte</w:t>
      </w:r>
      <w:r>
        <w:softHyphen/>
      </w:r>
      <w:r w:rsidRPr="00D52861">
        <w:t>reduktion enligt 5–9 d, 34, 35 och 46–48 §§ ska dock räknas av endast mot kommunal inkomstskatt</w:t>
      </w:r>
      <w:r>
        <w:t>.</w:t>
      </w:r>
    </w:p>
    <w:p w14:paraId="6BF74FEA" w14:textId="77777777" w:rsidR="00ED68EF" w:rsidRDefault="008015F9" w:rsidP="00ED68E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D68EF" w14:paraId="1B362F53" w14:textId="77777777" w:rsidTr="003A25A0">
        <w:tc>
          <w:tcPr>
            <w:tcW w:w="2500" w:type="pct"/>
            <w:shd w:val="clear" w:color="auto" w:fill="auto"/>
            <w:tcMar>
              <w:left w:w="0" w:type="dxa"/>
            </w:tcMar>
          </w:tcPr>
          <w:p w14:paraId="09C1AF89" w14:textId="77777777" w:rsidR="00ED68EF" w:rsidRDefault="008015F9" w:rsidP="003A25A0">
            <w:pPr>
              <w:pStyle w:val="Brdtextmedindrag"/>
            </w:pPr>
          </w:p>
        </w:tc>
        <w:tc>
          <w:tcPr>
            <w:tcW w:w="2500" w:type="pct"/>
            <w:shd w:val="clear" w:color="auto" w:fill="auto"/>
            <w:tcMar>
              <w:right w:w="0" w:type="dxa"/>
            </w:tcMar>
          </w:tcPr>
          <w:p w14:paraId="6677C10E" w14:textId="77777777" w:rsidR="00ED68EF" w:rsidRPr="008672AD" w:rsidRDefault="00CD1B09" w:rsidP="003A25A0">
            <w:pPr>
              <w:pStyle w:val="Brdtextmedindrag"/>
              <w:ind w:firstLine="0"/>
              <w:rPr>
                <w:b/>
                <w:bCs/>
                <w:i/>
                <w:iCs/>
              </w:rPr>
            </w:pPr>
            <w:r>
              <w:rPr>
                <w:b/>
                <w:bCs/>
                <w:i/>
                <w:iCs/>
              </w:rPr>
              <w:t>Avgift till arbetslöshetskassa</w:t>
            </w:r>
          </w:p>
        </w:tc>
      </w:tr>
    </w:tbl>
    <w:p w14:paraId="08C23296" w14:textId="77777777" w:rsidR="00ED68EF" w:rsidRPr="00016E7D" w:rsidRDefault="008015F9" w:rsidP="00ED68E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D68EF" w14:paraId="1D4029CC" w14:textId="77777777" w:rsidTr="003A25A0">
        <w:tc>
          <w:tcPr>
            <w:tcW w:w="2500" w:type="pct"/>
            <w:shd w:val="clear" w:color="auto" w:fill="auto"/>
            <w:tcMar>
              <w:left w:w="0" w:type="dxa"/>
            </w:tcMar>
          </w:tcPr>
          <w:p w14:paraId="1D1B5725" w14:textId="77777777" w:rsidR="00ED68EF" w:rsidRDefault="008015F9" w:rsidP="003A25A0">
            <w:pPr>
              <w:pStyle w:val="Brdtextmedindrag"/>
            </w:pPr>
          </w:p>
        </w:tc>
        <w:tc>
          <w:tcPr>
            <w:tcW w:w="2500" w:type="pct"/>
            <w:shd w:val="clear" w:color="auto" w:fill="auto"/>
            <w:tcMar>
              <w:right w:w="0" w:type="dxa"/>
            </w:tcMar>
          </w:tcPr>
          <w:p w14:paraId="3CEAF830" w14:textId="77777777" w:rsidR="00ED68EF" w:rsidRDefault="00CD1B09" w:rsidP="003A25A0">
            <w:pPr>
              <w:pStyle w:val="Brdtextmedindrag"/>
              <w:ind w:firstLine="0"/>
            </w:pPr>
            <w:r>
              <w:rPr>
                <w:i/>
                <w:iCs/>
                <w:u w:val="single"/>
              </w:rPr>
              <w:t>Vilka som kan få skattereduktion</w:t>
            </w:r>
          </w:p>
        </w:tc>
      </w:tr>
    </w:tbl>
    <w:p w14:paraId="41904137" w14:textId="77777777" w:rsidR="00ED68EF" w:rsidRDefault="008015F9" w:rsidP="00ED68E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D68EF" w14:paraId="27A77E99" w14:textId="77777777" w:rsidTr="003A25A0">
        <w:tc>
          <w:tcPr>
            <w:tcW w:w="2498" w:type="pct"/>
            <w:shd w:val="clear" w:color="auto" w:fill="auto"/>
            <w:tcMar>
              <w:left w:w="0" w:type="dxa"/>
            </w:tcMar>
          </w:tcPr>
          <w:p w14:paraId="5622A71B" w14:textId="77777777" w:rsidR="00ED68EF" w:rsidRDefault="008015F9" w:rsidP="003A25A0">
            <w:pPr>
              <w:pStyle w:val="Brdtextmedindrag"/>
            </w:pPr>
          </w:p>
        </w:tc>
        <w:tc>
          <w:tcPr>
            <w:tcW w:w="2502" w:type="pct"/>
            <w:shd w:val="clear" w:color="auto" w:fill="auto"/>
            <w:tcMar>
              <w:right w:w="0" w:type="dxa"/>
            </w:tcMar>
          </w:tcPr>
          <w:p w14:paraId="0A71A5A2" w14:textId="77777777" w:rsidR="00ED68EF" w:rsidRDefault="00CD1B09" w:rsidP="003A25A0">
            <w:pPr>
              <w:pStyle w:val="Brdtext"/>
              <w:rPr>
                <w:i/>
              </w:rPr>
            </w:pPr>
            <w:r>
              <w:rPr>
                <w:i/>
              </w:rPr>
              <w:t>49 </w:t>
            </w:r>
            <w:r w:rsidRPr="00574282">
              <w:rPr>
                <w:i/>
              </w:rPr>
              <w:t>§</w:t>
            </w:r>
          </w:p>
          <w:p w14:paraId="44EBDDC4" w14:textId="77777777" w:rsidR="00ED68EF" w:rsidRPr="00574282" w:rsidRDefault="00CD1B09" w:rsidP="003A25A0">
            <w:pPr>
              <w:pStyle w:val="Brdtextmedindrag"/>
              <w:rPr>
                <w:i/>
              </w:rPr>
            </w:pPr>
            <w:r>
              <w:rPr>
                <w:i/>
              </w:rPr>
              <w:t>De som är obegränsat skatt</w:t>
            </w:r>
            <w:r>
              <w:rPr>
                <w:i/>
              </w:rPr>
              <w:softHyphen/>
              <w:t>skyldiga under någon del av beskattnings</w:t>
            </w:r>
            <w:r>
              <w:rPr>
                <w:i/>
              </w:rPr>
              <w:softHyphen/>
              <w:t>året, har rätt till skatte</w:t>
            </w:r>
            <w:r>
              <w:rPr>
                <w:i/>
              </w:rPr>
              <w:softHyphen/>
              <w:t>reduktion för avgift till arbets</w:t>
            </w:r>
            <w:r>
              <w:rPr>
                <w:i/>
              </w:rPr>
              <w:softHyphen/>
            </w:r>
            <w:r>
              <w:rPr>
                <w:i/>
              </w:rPr>
              <w:softHyphen/>
              <w:t xml:space="preserve">löshetskassa. </w:t>
            </w:r>
          </w:p>
        </w:tc>
      </w:tr>
      <w:tr w:rsidR="00ED68EF" w14:paraId="1565F47E" w14:textId="77777777" w:rsidTr="003A25A0">
        <w:tblPrEx>
          <w:tblLook w:val="0600" w:firstRow="0" w:lastRow="0" w:firstColumn="0" w:lastColumn="0" w:noHBand="1" w:noVBand="1"/>
        </w:tblPrEx>
        <w:tc>
          <w:tcPr>
            <w:tcW w:w="2500" w:type="pct"/>
            <w:shd w:val="clear" w:color="auto" w:fill="auto"/>
            <w:tcMar>
              <w:left w:w="0" w:type="dxa"/>
            </w:tcMar>
          </w:tcPr>
          <w:p w14:paraId="5FB0779E" w14:textId="77777777" w:rsidR="00ED68EF" w:rsidRDefault="008015F9" w:rsidP="003A25A0">
            <w:pPr>
              <w:pStyle w:val="Brdtextmedindrag"/>
            </w:pPr>
          </w:p>
        </w:tc>
        <w:tc>
          <w:tcPr>
            <w:tcW w:w="2500" w:type="pct"/>
            <w:shd w:val="clear" w:color="auto" w:fill="auto"/>
            <w:tcMar>
              <w:right w:w="0" w:type="dxa"/>
            </w:tcMar>
          </w:tcPr>
          <w:p w14:paraId="0FE9BF8B" w14:textId="77777777" w:rsidR="00ED68EF" w:rsidRPr="000024EB" w:rsidRDefault="00CD1B09" w:rsidP="003A25A0">
            <w:pPr>
              <w:pStyle w:val="Brdtextmedindrag"/>
              <w:rPr>
                <w:i/>
                <w:iCs/>
              </w:rPr>
            </w:pPr>
            <w:r w:rsidRPr="000024EB">
              <w:rPr>
                <w:i/>
                <w:iCs/>
              </w:rPr>
              <w:t>Sådan rätt till skattereduktion har också de som är begränsat skatt</w:t>
            </w:r>
            <w:r>
              <w:rPr>
                <w:i/>
                <w:iCs/>
              </w:rPr>
              <w:softHyphen/>
            </w:r>
            <w:r w:rsidRPr="000024EB">
              <w:rPr>
                <w:i/>
                <w:iCs/>
              </w:rPr>
              <w:t>skyldiga enligt 3 kap. 18</w:t>
            </w:r>
            <w:r>
              <w:rPr>
                <w:i/>
                <w:iCs/>
              </w:rPr>
              <w:t> </w:t>
            </w:r>
            <w:r w:rsidRPr="000024EB">
              <w:rPr>
                <w:i/>
                <w:iCs/>
              </w:rPr>
              <w:t>§ första stycket 1, 2 eller 3, om deras över</w:t>
            </w:r>
            <w:r>
              <w:rPr>
                <w:i/>
                <w:iCs/>
              </w:rPr>
              <w:softHyphen/>
            </w:r>
            <w:r w:rsidRPr="000024EB">
              <w:rPr>
                <w:i/>
                <w:iCs/>
              </w:rPr>
              <w:t>skott av förvärvs</w:t>
            </w:r>
            <w:r>
              <w:rPr>
                <w:i/>
                <w:iCs/>
              </w:rPr>
              <w:softHyphen/>
            </w:r>
            <w:r w:rsidRPr="000024EB">
              <w:rPr>
                <w:i/>
                <w:iCs/>
              </w:rPr>
              <w:t>inkomster i Sverige och i andra länder, ute</w:t>
            </w:r>
            <w:r>
              <w:rPr>
                <w:i/>
                <w:iCs/>
              </w:rPr>
              <w:softHyphen/>
            </w:r>
            <w:r w:rsidRPr="000024EB">
              <w:rPr>
                <w:i/>
                <w:iCs/>
              </w:rPr>
              <w:t>slutande eller så gott som ute</w:t>
            </w:r>
            <w:r>
              <w:rPr>
                <w:i/>
                <w:iCs/>
              </w:rPr>
              <w:softHyphen/>
            </w:r>
            <w:r w:rsidRPr="000024EB">
              <w:rPr>
                <w:i/>
                <w:iCs/>
              </w:rPr>
              <w:t>slutande, utgörs av överskott av för</w:t>
            </w:r>
            <w:r>
              <w:rPr>
                <w:i/>
                <w:iCs/>
              </w:rPr>
              <w:softHyphen/>
            </w:r>
            <w:r w:rsidRPr="000024EB">
              <w:rPr>
                <w:i/>
                <w:iCs/>
              </w:rPr>
              <w:t>värvs</w:t>
            </w:r>
            <w:r>
              <w:rPr>
                <w:i/>
                <w:iCs/>
              </w:rPr>
              <w:softHyphen/>
            </w:r>
            <w:r w:rsidRPr="000024EB">
              <w:rPr>
                <w:i/>
                <w:iCs/>
              </w:rPr>
              <w:t>inkomster i Sverige.</w:t>
            </w:r>
          </w:p>
        </w:tc>
      </w:tr>
    </w:tbl>
    <w:p w14:paraId="036133B5" w14:textId="77777777" w:rsidR="00ED68EF" w:rsidRDefault="008015F9" w:rsidP="00ED68E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D68EF" w14:paraId="177E2AD9" w14:textId="77777777" w:rsidTr="003A25A0">
        <w:tc>
          <w:tcPr>
            <w:tcW w:w="2500" w:type="pct"/>
            <w:shd w:val="clear" w:color="auto" w:fill="auto"/>
            <w:tcMar>
              <w:left w:w="0" w:type="dxa"/>
            </w:tcMar>
          </w:tcPr>
          <w:p w14:paraId="4309677E" w14:textId="77777777" w:rsidR="00ED68EF" w:rsidRDefault="008015F9" w:rsidP="003A25A0">
            <w:pPr>
              <w:pStyle w:val="Brdtextmedindrag"/>
            </w:pPr>
          </w:p>
        </w:tc>
        <w:tc>
          <w:tcPr>
            <w:tcW w:w="2500" w:type="pct"/>
            <w:shd w:val="clear" w:color="auto" w:fill="auto"/>
            <w:tcMar>
              <w:right w:w="0" w:type="dxa"/>
            </w:tcMar>
          </w:tcPr>
          <w:p w14:paraId="5AD42437" w14:textId="77777777" w:rsidR="00ED68EF" w:rsidRPr="000024EB" w:rsidRDefault="00CD1B09" w:rsidP="003A25A0">
            <w:pPr>
              <w:pStyle w:val="Brdtextmedindrag"/>
              <w:ind w:firstLine="0"/>
              <w:rPr>
                <w:i/>
                <w:iCs/>
                <w:u w:val="single"/>
              </w:rPr>
            </w:pPr>
            <w:r>
              <w:rPr>
                <w:i/>
                <w:iCs/>
                <w:u w:val="single"/>
              </w:rPr>
              <w:t>Underlag för skattereduktion</w:t>
            </w:r>
          </w:p>
        </w:tc>
      </w:tr>
    </w:tbl>
    <w:p w14:paraId="5E3E8AA4" w14:textId="77777777" w:rsidR="00ED68EF" w:rsidRDefault="008015F9" w:rsidP="00ED68E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D68EF" w14:paraId="32E358A3" w14:textId="77777777" w:rsidTr="003A25A0">
        <w:tc>
          <w:tcPr>
            <w:tcW w:w="2500" w:type="pct"/>
            <w:shd w:val="clear" w:color="auto" w:fill="auto"/>
            <w:tcMar>
              <w:left w:w="0" w:type="dxa"/>
            </w:tcMar>
          </w:tcPr>
          <w:p w14:paraId="20599E2E" w14:textId="77777777" w:rsidR="00ED68EF" w:rsidRDefault="008015F9" w:rsidP="003A25A0">
            <w:pPr>
              <w:pStyle w:val="Brdtextmedindrag"/>
            </w:pPr>
          </w:p>
        </w:tc>
        <w:tc>
          <w:tcPr>
            <w:tcW w:w="2500" w:type="pct"/>
            <w:shd w:val="clear" w:color="auto" w:fill="auto"/>
            <w:tcMar>
              <w:right w:w="0" w:type="dxa"/>
            </w:tcMar>
          </w:tcPr>
          <w:p w14:paraId="29161411" w14:textId="77777777" w:rsidR="00ED68EF" w:rsidRDefault="00CD1B09" w:rsidP="003A25A0">
            <w:pPr>
              <w:pStyle w:val="Brdtext"/>
              <w:rPr>
                <w:i/>
              </w:rPr>
            </w:pPr>
            <w:r>
              <w:rPr>
                <w:i/>
              </w:rPr>
              <w:t>50 </w:t>
            </w:r>
            <w:r w:rsidRPr="00574282">
              <w:rPr>
                <w:i/>
              </w:rPr>
              <w:t>§</w:t>
            </w:r>
          </w:p>
          <w:p w14:paraId="4F0CA358" w14:textId="77777777" w:rsidR="00ED68EF" w:rsidRPr="00574282" w:rsidRDefault="00CD1B09" w:rsidP="003A25A0">
            <w:pPr>
              <w:pStyle w:val="Brdtextmedindrag"/>
              <w:rPr>
                <w:i/>
              </w:rPr>
            </w:pPr>
            <w:r>
              <w:rPr>
                <w:i/>
              </w:rPr>
              <w:t>Underlaget för skattereduktion består av avgift som betalas till en svensk arbetslöshetskassa.</w:t>
            </w:r>
          </w:p>
        </w:tc>
      </w:tr>
      <w:tr w:rsidR="00ED68EF" w14:paraId="16A7D820" w14:textId="77777777" w:rsidTr="003A25A0">
        <w:tblPrEx>
          <w:tblLook w:val="0600" w:firstRow="0" w:lastRow="0" w:firstColumn="0" w:lastColumn="0" w:noHBand="1" w:noVBand="1"/>
        </w:tblPrEx>
        <w:tc>
          <w:tcPr>
            <w:tcW w:w="2500" w:type="pct"/>
            <w:shd w:val="clear" w:color="auto" w:fill="auto"/>
            <w:tcMar>
              <w:left w:w="0" w:type="dxa"/>
            </w:tcMar>
          </w:tcPr>
          <w:p w14:paraId="56CC2DBF" w14:textId="77777777" w:rsidR="00ED68EF" w:rsidRDefault="008015F9" w:rsidP="003A25A0">
            <w:pPr>
              <w:pStyle w:val="Brdtextmedindrag"/>
            </w:pPr>
          </w:p>
        </w:tc>
        <w:tc>
          <w:tcPr>
            <w:tcW w:w="2500" w:type="pct"/>
            <w:shd w:val="clear" w:color="auto" w:fill="auto"/>
            <w:tcMar>
              <w:right w:w="0" w:type="dxa"/>
            </w:tcMar>
          </w:tcPr>
          <w:p w14:paraId="7203CBA1" w14:textId="77777777" w:rsidR="00ED68EF" w:rsidRPr="000024EB" w:rsidRDefault="00CD1B09" w:rsidP="003A25A0">
            <w:pPr>
              <w:pStyle w:val="Brdtextmedindrag"/>
              <w:rPr>
                <w:i/>
                <w:iCs/>
              </w:rPr>
            </w:pPr>
            <w:r>
              <w:rPr>
                <w:i/>
                <w:iCs/>
              </w:rPr>
              <w:t>Avgift till en utländsk arbets</w:t>
            </w:r>
            <w:r>
              <w:rPr>
                <w:i/>
                <w:iCs/>
              </w:rPr>
              <w:softHyphen/>
              <w:t>löshets</w:t>
            </w:r>
            <w:r>
              <w:rPr>
                <w:i/>
                <w:iCs/>
              </w:rPr>
              <w:softHyphen/>
              <w:t>kassa eller motsvarande av</w:t>
            </w:r>
            <w:r>
              <w:rPr>
                <w:i/>
                <w:iCs/>
              </w:rPr>
              <w:softHyphen/>
              <w:t>gift enligt en utländsk stats arbets</w:t>
            </w:r>
            <w:r>
              <w:rPr>
                <w:i/>
                <w:iCs/>
              </w:rPr>
              <w:softHyphen/>
              <w:t>löshetsförsäkring ska efter begäran medräknas i under</w:t>
            </w:r>
            <w:r>
              <w:rPr>
                <w:i/>
                <w:iCs/>
              </w:rPr>
              <w:softHyphen/>
              <w:t>laget.</w:t>
            </w:r>
          </w:p>
        </w:tc>
      </w:tr>
    </w:tbl>
    <w:p w14:paraId="401B082F" w14:textId="77777777" w:rsidR="00ED68EF" w:rsidRDefault="008015F9" w:rsidP="00ED68E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D68EF" w14:paraId="7A25CD56" w14:textId="77777777" w:rsidTr="003A25A0">
        <w:tc>
          <w:tcPr>
            <w:tcW w:w="2500" w:type="pct"/>
            <w:shd w:val="clear" w:color="auto" w:fill="auto"/>
            <w:tcMar>
              <w:left w:w="0" w:type="dxa"/>
            </w:tcMar>
          </w:tcPr>
          <w:p w14:paraId="6815D4A1" w14:textId="77777777" w:rsidR="00ED68EF" w:rsidRDefault="008015F9" w:rsidP="003A25A0">
            <w:pPr>
              <w:pStyle w:val="Brdtextmedindrag"/>
            </w:pPr>
          </w:p>
        </w:tc>
        <w:tc>
          <w:tcPr>
            <w:tcW w:w="2500" w:type="pct"/>
            <w:shd w:val="clear" w:color="auto" w:fill="auto"/>
            <w:tcMar>
              <w:right w:w="0" w:type="dxa"/>
            </w:tcMar>
          </w:tcPr>
          <w:p w14:paraId="288B115C" w14:textId="77777777" w:rsidR="00ED68EF" w:rsidRPr="00265762" w:rsidRDefault="00CD1B09" w:rsidP="003A25A0">
            <w:pPr>
              <w:pStyle w:val="Brdtextmedindrag"/>
              <w:ind w:firstLine="0"/>
              <w:rPr>
                <w:i/>
                <w:iCs/>
                <w:u w:val="single"/>
              </w:rPr>
            </w:pPr>
            <w:r>
              <w:rPr>
                <w:i/>
                <w:iCs/>
                <w:u w:val="single"/>
              </w:rPr>
              <w:t>Skattereduktionens storlek</w:t>
            </w:r>
          </w:p>
        </w:tc>
      </w:tr>
    </w:tbl>
    <w:p w14:paraId="1743510F" w14:textId="77777777" w:rsidR="00ED68EF" w:rsidRDefault="008015F9" w:rsidP="00ED68E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D68EF" w14:paraId="439115E2" w14:textId="77777777" w:rsidTr="003A25A0">
        <w:tc>
          <w:tcPr>
            <w:tcW w:w="2500" w:type="pct"/>
            <w:shd w:val="clear" w:color="auto" w:fill="auto"/>
            <w:tcMar>
              <w:left w:w="0" w:type="dxa"/>
            </w:tcMar>
          </w:tcPr>
          <w:p w14:paraId="0C8966D2" w14:textId="77777777" w:rsidR="00ED68EF" w:rsidRDefault="008015F9" w:rsidP="003A25A0">
            <w:pPr>
              <w:pStyle w:val="Brdtextmedindrag"/>
            </w:pPr>
          </w:p>
        </w:tc>
        <w:tc>
          <w:tcPr>
            <w:tcW w:w="2500" w:type="pct"/>
            <w:shd w:val="clear" w:color="auto" w:fill="auto"/>
            <w:tcMar>
              <w:right w:w="0" w:type="dxa"/>
            </w:tcMar>
          </w:tcPr>
          <w:p w14:paraId="0E3A4CE0" w14:textId="77777777" w:rsidR="00ED68EF" w:rsidRDefault="00CD1B09" w:rsidP="003A25A0">
            <w:pPr>
              <w:pStyle w:val="Brdtext"/>
              <w:rPr>
                <w:i/>
              </w:rPr>
            </w:pPr>
            <w:r>
              <w:rPr>
                <w:i/>
              </w:rPr>
              <w:t>51 </w:t>
            </w:r>
            <w:r w:rsidRPr="00574282">
              <w:rPr>
                <w:i/>
              </w:rPr>
              <w:t>§</w:t>
            </w:r>
          </w:p>
          <w:p w14:paraId="6DA3E4E5" w14:textId="77777777" w:rsidR="00ED68EF" w:rsidRPr="00574282" w:rsidRDefault="00CD1B09" w:rsidP="003A25A0">
            <w:pPr>
              <w:pStyle w:val="Brdtextmedindrag"/>
              <w:rPr>
                <w:i/>
              </w:rPr>
            </w:pPr>
            <w:r>
              <w:rPr>
                <w:i/>
              </w:rPr>
              <w:t>Skattereduktionen uppgår till 25 procent av underlaget.</w:t>
            </w:r>
          </w:p>
        </w:tc>
      </w:tr>
    </w:tbl>
    <w:p w14:paraId="30016023" w14:textId="77777777" w:rsidR="00ED68EF" w:rsidRDefault="008015F9" w:rsidP="00ED68E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D68EF" w14:paraId="2AF153C6" w14:textId="77777777" w:rsidTr="003A25A0">
        <w:tc>
          <w:tcPr>
            <w:tcW w:w="2500" w:type="pct"/>
            <w:shd w:val="clear" w:color="auto" w:fill="auto"/>
            <w:tcMar>
              <w:left w:w="0" w:type="dxa"/>
            </w:tcMar>
          </w:tcPr>
          <w:p w14:paraId="3FD1DACF" w14:textId="77777777" w:rsidR="00ED68EF" w:rsidRDefault="008015F9" w:rsidP="003A25A0">
            <w:pPr>
              <w:pStyle w:val="Brdtextmedindrag"/>
            </w:pPr>
          </w:p>
        </w:tc>
        <w:tc>
          <w:tcPr>
            <w:tcW w:w="2500" w:type="pct"/>
            <w:shd w:val="clear" w:color="auto" w:fill="auto"/>
            <w:tcMar>
              <w:right w:w="0" w:type="dxa"/>
            </w:tcMar>
          </w:tcPr>
          <w:p w14:paraId="70C40499" w14:textId="77777777" w:rsidR="00ED68EF" w:rsidRPr="00C41638" w:rsidRDefault="00CD1B09" w:rsidP="003A25A0">
            <w:pPr>
              <w:pStyle w:val="Brdtextmedindrag"/>
              <w:ind w:firstLine="0"/>
              <w:rPr>
                <w:i/>
                <w:iCs/>
                <w:u w:val="single"/>
              </w:rPr>
            </w:pPr>
            <w:r>
              <w:rPr>
                <w:i/>
                <w:iCs/>
                <w:u w:val="single"/>
              </w:rPr>
              <w:t>Obegränsat skattskyldiga under en del av beskattningsåret</w:t>
            </w:r>
          </w:p>
        </w:tc>
      </w:tr>
    </w:tbl>
    <w:p w14:paraId="0727A5E1" w14:textId="77777777" w:rsidR="00ED68EF" w:rsidRDefault="008015F9" w:rsidP="00ED68E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D68EF" w14:paraId="7F8E3894" w14:textId="77777777" w:rsidTr="003A25A0">
        <w:tc>
          <w:tcPr>
            <w:tcW w:w="2500" w:type="pct"/>
            <w:shd w:val="clear" w:color="auto" w:fill="auto"/>
            <w:tcMar>
              <w:left w:w="0" w:type="dxa"/>
            </w:tcMar>
          </w:tcPr>
          <w:p w14:paraId="17135F24" w14:textId="77777777" w:rsidR="00ED68EF" w:rsidRDefault="008015F9" w:rsidP="003A25A0">
            <w:pPr>
              <w:pStyle w:val="Brdtextmedindrag"/>
            </w:pPr>
          </w:p>
        </w:tc>
        <w:tc>
          <w:tcPr>
            <w:tcW w:w="2500" w:type="pct"/>
            <w:shd w:val="clear" w:color="auto" w:fill="auto"/>
            <w:tcMar>
              <w:right w:w="0" w:type="dxa"/>
            </w:tcMar>
          </w:tcPr>
          <w:p w14:paraId="5D35969B" w14:textId="77777777" w:rsidR="00ED68EF" w:rsidRDefault="00CD1B09" w:rsidP="003A25A0">
            <w:pPr>
              <w:pStyle w:val="Brdtext"/>
              <w:rPr>
                <w:i/>
              </w:rPr>
            </w:pPr>
            <w:r>
              <w:rPr>
                <w:i/>
              </w:rPr>
              <w:t>52 </w:t>
            </w:r>
            <w:r w:rsidRPr="00574282">
              <w:rPr>
                <w:i/>
              </w:rPr>
              <w:t>§</w:t>
            </w:r>
          </w:p>
          <w:p w14:paraId="6BDFB0CA" w14:textId="77777777" w:rsidR="00ED68EF" w:rsidRPr="00574282" w:rsidRDefault="00CD1B09" w:rsidP="003A25A0">
            <w:pPr>
              <w:pStyle w:val="Brdtextmedindrag"/>
              <w:rPr>
                <w:i/>
              </w:rPr>
            </w:pPr>
            <w:r w:rsidRPr="00265762">
              <w:rPr>
                <w:i/>
              </w:rPr>
              <w:t>De som är obegränsat skatt</w:t>
            </w:r>
            <w:r>
              <w:rPr>
                <w:i/>
              </w:rPr>
              <w:softHyphen/>
            </w:r>
            <w:r w:rsidRPr="00265762">
              <w:rPr>
                <w:i/>
              </w:rPr>
              <w:t>skyldiga bara under en del av beskattningsåret, har rätt till</w:t>
            </w:r>
            <w:r>
              <w:rPr>
                <w:i/>
              </w:rPr>
              <w:t xml:space="preserve"> </w:t>
            </w:r>
            <w:r w:rsidRPr="00265762">
              <w:rPr>
                <w:i/>
              </w:rPr>
              <w:t>skatte</w:t>
            </w:r>
            <w:r>
              <w:rPr>
                <w:i/>
              </w:rPr>
              <w:softHyphen/>
            </w:r>
            <w:r w:rsidRPr="00265762">
              <w:rPr>
                <w:i/>
              </w:rPr>
              <w:t xml:space="preserve">reduktion enligt </w:t>
            </w:r>
            <w:r>
              <w:rPr>
                <w:i/>
              </w:rPr>
              <w:t>49</w:t>
            </w:r>
            <w:r w:rsidRPr="00265762">
              <w:rPr>
                <w:i/>
              </w:rPr>
              <w:t>–</w:t>
            </w:r>
            <w:r>
              <w:rPr>
                <w:i/>
              </w:rPr>
              <w:t>51</w:t>
            </w:r>
            <w:r w:rsidRPr="00265762">
              <w:rPr>
                <w:i/>
              </w:rPr>
              <w:t xml:space="preserve"> §§</w:t>
            </w:r>
            <w:r>
              <w:rPr>
                <w:i/>
              </w:rPr>
              <w:t xml:space="preserve"> </w:t>
            </w:r>
            <w:r w:rsidRPr="00265762">
              <w:rPr>
                <w:i/>
              </w:rPr>
              <w:t>med en tolftedel av den skatte</w:t>
            </w:r>
            <w:r>
              <w:rPr>
                <w:i/>
              </w:rPr>
              <w:softHyphen/>
            </w:r>
            <w:r w:rsidRPr="00265762">
              <w:rPr>
                <w:i/>
              </w:rPr>
              <w:t>reduktion som skulle ha tillgodo</w:t>
            </w:r>
            <w:r>
              <w:rPr>
                <w:i/>
              </w:rPr>
              <w:softHyphen/>
            </w:r>
            <w:r w:rsidRPr="00265762">
              <w:rPr>
                <w:i/>
              </w:rPr>
              <w:t>förts dem om de varit obegränsat</w:t>
            </w:r>
            <w:r>
              <w:rPr>
                <w:i/>
              </w:rPr>
              <w:t xml:space="preserve"> </w:t>
            </w:r>
            <w:r w:rsidRPr="00265762">
              <w:rPr>
                <w:i/>
              </w:rPr>
              <w:t>skattskyldiga under hela beskatt</w:t>
            </w:r>
            <w:r>
              <w:rPr>
                <w:i/>
              </w:rPr>
              <w:softHyphen/>
            </w:r>
            <w:r w:rsidRPr="00265762">
              <w:rPr>
                <w:i/>
              </w:rPr>
              <w:t>nings</w:t>
            </w:r>
            <w:r>
              <w:rPr>
                <w:i/>
              </w:rPr>
              <w:softHyphen/>
            </w:r>
            <w:r w:rsidRPr="00265762">
              <w:rPr>
                <w:i/>
              </w:rPr>
              <w:t>året, för varje kalen</w:t>
            </w:r>
            <w:r>
              <w:rPr>
                <w:i/>
              </w:rPr>
              <w:softHyphen/>
            </w:r>
            <w:r w:rsidRPr="00265762">
              <w:rPr>
                <w:i/>
              </w:rPr>
              <w:t>der</w:t>
            </w:r>
            <w:r>
              <w:rPr>
                <w:i/>
              </w:rPr>
              <w:softHyphen/>
            </w:r>
            <w:r w:rsidRPr="00265762">
              <w:rPr>
                <w:i/>
              </w:rPr>
              <w:t>månad</w:t>
            </w:r>
            <w:r>
              <w:rPr>
                <w:i/>
              </w:rPr>
              <w:t xml:space="preserve"> </w:t>
            </w:r>
            <w:r w:rsidRPr="00265762">
              <w:rPr>
                <w:i/>
              </w:rPr>
              <w:t>eller del därav under vilken de är</w:t>
            </w:r>
            <w:r>
              <w:rPr>
                <w:i/>
              </w:rPr>
              <w:t xml:space="preserve"> </w:t>
            </w:r>
            <w:r w:rsidRPr="00265762">
              <w:rPr>
                <w:i/>
              </w:rPr>
              <w:t>obegränsat skatt</w:t>
            </w:r>
            <w:r>
              <w:rPr>
                <w:i/>
              </w:rPr>
              <w:softHyphen/>
            </w:r>
            <w:r w:rsidRPr="00265762">
              <w:rPr>
                <w:i/>
              </w:rPr>
              <w:t>skyldiga.</w:t>
            </w:r>
          </w:p>
        </w:tc>
      </w:tr>
      <w:tr w:rsidR="00ED68EF" w14:paraId="12A94968" w14:textId="77777777" w:rsidTr="003A25A0">
        <w:tblPrEx>
          <w:tblLook w:val="0600" w:firstRow="0" w:lastRow="0" w:firstColumn="0" w:lastColumn="0" w:noHBand="1" w:noVBand="1"/>
        </w:tblPrEx>
        <w:tc>
          <w:tcPr>
            <w:tcW w:w="2500" w:type="pct"/>
            <w:shd w:val="clear" w:color="auto" w:fill="auto"/>
            <w:tcMar>
              <w:left w:w="0" w:type="dxa"/>
            </w:tcMar>
          </w:tcPr>
          <w:p w14:paraId="0E1D8812" w14:textId="77777777" w:rsidR="00ED68EF" w:rsidRDefault="008015F9" w:rsidP="003A25A0">
            <w:pPr>
              <w:pStyle w:val="Brdtextmedindrag"/>
            </w:pPr>
          </w:p>
        </w:tc>
        <w:tc>
          <w:tcPr>
            <w:tcW w:w="2500" w:type="pct"/>
            <w:shd w:val="clear" w:color="auto" w:fill="auto"/>
            <w:tcMar>
              <w:right w:w="0" w:type="dxa"/>
            </w:tcMar>
          </w:tcPr>
          <w:p w14:paraId="1DF9C939" w14:textId="77777777" w:rsidR="00ED68EF" w:rsidRPr="00265762" w:rsidRDefault="00CD1B09" w:rsidP="003A25A0">
            <w:pPr>
              <w:pStyle w:val="Brdtextmedindrag"/>
              <w:rPr>
                <w:i/>
                <w:iCs/>
              </w:rPr>
            </w:pPr>
            <w:r w:rsidRPr="00265762">
              <w:rPr>
                <w:i/>
                <w:iCs/>
              </w:rPr>
              <w:t>Om de skattskyldigas överskott av förvärvsinkomster i Sverige och i andra länder, uteslutande eller så gott som uteslutande, utgörs av över</w:t>
            </w:r>
            <w:r>
              <w:rPr>
                <w:i/>
                <w:iCs/>
              </w:rPr>
              <w:softHyphen/>
            </w:r>
            <w:r w:rsidRPr="00265762">
              <w:rPr>
                <w:i/>
                <w:iCs/>
              </w:rPr>
              <w:t>skott av förvärvsinkomster i Sverige, ska dock bestämmelserna i 49–51 §§ tillämpas utan de begränsningar som anges i första stycket.</w:t>
            </w:r>
          </w:p>
        </w:tc>
      </w:tr>
    </w:tbl>
    <w:p w14:paraId="0371C904" w14:textId="77777777" w:rsidR="00ED68EF" w:rsidRDefault="008015F9" w:rsidP="00ED68EF">
      <w:pPr>
        <w:pStyle w:val="Brdtextmedindrag"/>
      </w:pPr>
    </w:p>
    <w:p w14:paraId="3F3954B4" w14:textId="77777777" w:rsidR="00ED68EF" w:rsidRPr="00811E52" w:rsidRDefault="00CD1B09" w:rsidP="00ED68EF">
      <w:pPr>
        <w:pStyle w:val="Slutstreck"/>
      </w:pPr>
      <w:r w:rsidRPr="00811E52">
        <w:t>                      </w:t>
      </w:r>
    </w:p>
    <w:p w14:paraId="1573445A" w14:textId="77777777" w:rsidR="00ED68EF" w:rsidRDefault="00CD1B09" w:rsidP="00ED68EF">
      <w:pPr>
        <w:pStyle w:val="Brdtextmedindrag"/>
      </w:pPr>
      <w:r>
        <w:t>1. Denna lag träder i kraft den 1 juli 2022.</w:t>
      </w:r>
    </w:p>
    <w:p w14:paraId="0211E4B3" w14:textId="77777777" w:rsidR="00ED68EF" w:rsidRDefault="00CD1B09" w:rsidP="00ED68EF">
      <w:pPr>
        <w:pStyle w:val="Brdtextmedindrag"/>
      </w:pPr>
      <w:r>
        <w:t>2. Lagen tillämpas första gången på avgifter som betalas efter den 30 juni 2022.</w:t>
      </w:r>
    </w:p>
    <w:p w14:paraId="037F5CC1" w14:textId="77777777" w:rsidR="00ED68EF" w:rsidRPr="005E0018" w:rsidRDefault="008015F9" w:rsidP="00ED68EF">
      <w:pPr>
        <w:pStyle w:val="Brdtext"/>
      </w:pPr>
    </w:p>
    <w:p w14:paraId="481614A8" w14:textId="77777777" w:rsidR="00ED68EF" w:rsidRDefault="008015F9" w:rsidP="00ED68EF">
      <w:pPr>
        <w:pStyle w:val="Brdtextmedindrag"/>
      </w:pPr>
    </w:p>
    <w:p w14:paraId="122358E0" w14:textId="77777777" w:rsidR="00ED68EF" w:rsidRDefault="008015F9" w:rsidP="00ED68EF">
      <w:pPr>
        <w:pStyle w:val="Brdtextmedindrag"/>
      </w:pPr>
    </w:p>
    <w:p w14:paraId="71154A7C" w14:textId="77777777" w:rsidR="00ED68EF" w:rsidRDefault="008015F9" w:rsidP="00ED68EF">
      <w:pPr>
        <w:pStyle w:val="Brdtextmedindrag"/>
        <w:sectPr w:rsidR="00ED68EF" w:rsidSect="00155500">
          <w:headerReference w:type="even" r:id="rId47"/>
          <w:headerReference w:type="default" r:id="rId48"/>
          <w:footerReference w:type="even" r:id="rId49"/>
          <w:footerReference w:type="default" r:id="rId50"/>
          <w:headerReference w:type="first" r:id="rId51"/>
          <w:footerReference w:type="first" r:id="rId52"/>
          <w:footnotePr>
            <w:numRestart w:val="eachSect"/>
          </w:footnotePr>
          <w:pgSz w:w="9356" w:h="13721" w:code="9"/>
          <w:pgMar w:top="794" w:right="2438" w:bottom="1191" w:left="1021" w:header="0" w:footer="709" w:gutter="0"/>
          <w:cols w:space="708"/>
          <w:docGrid w:linePitch="360"/>
        </w:sectPr>
      </w:pPr>
    </w:p>
    <w:p w14:paraId="58D77154" w14:textId="77777777" w:rsidR="00ED68EF" w:rsidRDefault="00CD1B09" w:rsidP="00ED68EF">
      <w:pPr>
        <w:spacing w:line="2" w:lineRule="auto"/>
        <w:rPr>
          <w:rFonts w:ascii="Times New Roman" w:eastAsiaTheme="minorHAnsi" w:hAnsi="Times New Roman" w:cstheme="minorBidi"/>
          <w:sz w:val="26"/>
          <w:szCs w:val="22"/>
        </w:rPr>
      </w:pPr>
      <w:r>
        <w:br w:type="page"/>
      </w:r>
    </w:p>
    <w:p w14:paraId="5C238E23" w14:textId="77777777" w:rsidR="00ED68EF" w:rsidRDefault="00CD1B09" w:rsidP="00ED68EF">
      <w:pPr>
        <w:pStyle w:val="Rubrik2utannumrering"/>
      </w:pPr>
      <w:r>
        <w:lastRenderedPageBreak/>
        <w:t>Förslag till lag om ändring i skatteförfarandelagen (2011:1244)</w:t>
      </w:r>
    </w:p>
    <w:p w14:paraId="5B10C0C3" w14:textId="77777777" w:rsidR="00ED68EF" w:rsidRDefault="00CD1B09" w:rsidP="00ED68EF">
      <w:pPr>
        <w:pStyle w:val="Brdtext"/>
      </w:pPr>
      <w:r>
        <w:t>Härigenom föreskrivs i fråga om skatteförfarandelagen (2011:1244)</w:t>
      </w:r>
    </w:p>
    <w:p w14:paraId="2CBFCFD5" w14:textId="77777777" w:rsidR="00ED68EF" w:rsidRDefault="00CD1B09" w:rsidP="00ED68EF">
      <w:pPr>
        <w:pStyle w:val="Brdtextmedindrag"/>
      </w:pPr>
      <w:r w:rsidRPr="00340C98">
        <w:rPr>
          <w:i/>
          <w:iCs/>
        </w:rPr>
        <w:t>del</w:t>
      </w:r>
      <w:r>
        <w:rPr>
          <w:i/>
          <w:iCs/>
        </w:rPr>
        <w:t xml:space="preserve">s </w:t>
      </w:r>
      <w:r w:rsidRPr="003C5A6D">
        <w:t>att</w:t>
      </w:r>
      <w:r>
        <w:rPr>
          <w:i/>
          <w:iCs/>
        </w:rPr>
        <w:t xml:space="preserve"> </w:t>
      </w:r>
      <w:r>
        <w:t>22 kap. 1 §, 23 kap. 2 § och 31 kap. 1 § ska ha följande lydelse,</w:t>
      </w:r>
    </w:p>
    <w:p w14:paraId="5594F3CC" w14:textId="77777777" w:rsidR="00ED68EF" w:rsidRPr="00CE5F1A" w:rsidRDefault="00CD1B09" w:rsidP="00ED68EF">
      <w:pPr>
        <w:pStyle w:val="Brdtextmedindrag"/>
      </w:pPr>
      <w:r>
        <w:rPr>
          <w:i/>
          <w:iCs/>
        </w:rPr>
        <w:t xml:space="preserve">dels </w:t>
      </w:r>
      <w:r>
        <w:t>att det ska införas två nya paragrafer, 22 kap. 27 § och 31 kap. 33 d §, och närmast före 22 kap. 27 § en ny rubrik av följande lydelse.</w:t>
      </w:r>
    </w:p>
    <w:p w14:paraId="4E59B5A5" w14:textId="77777777" w:rsidR="00ED68EF" w:rsidRPr="00DC06CD" w:rsidRDefault="008015F9" w:rsidP="00ED68EF">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ED68EF" w:rsidRPr="005B0E77" w14:paraId="4ABFD9A5" w14:textId="77777777" w:rsidTr="003A25A0">
        <w:tc>
          <w:tcPr>
            <w:tcW w:w="2500" w:type="pct"/>
            <w:shd w:val="clear" w:color="auto" w:fill="auto"/>
            <w:tcMar>
              <w:left w:w="0" w:type="dxa"/>
            </w:tcMar>
          </w:tcPr>
          <w:p w14:paraId="629A614B" w14:textId="77777777" w:rsidR="00ED68EF" w:rsidRPr="005B0E77" w:rsidRDefault="00CD1B09" w:rsidP="003A25A0">
            <w:pPr>
              <w:pStyle w:val="Brdtext"/>
              <w:rPr>
                <w:i/>
              </w:rPr>
            </w:pPr>
            <w:r w:rsidRPr="005B0E77">
              <w:rPr>
                <w:i/>
              </w:rPr>
              <w:t>Nuvarande lydelse</w:t>
            </w:r>
          </w:p>
        </w:tc>
        <w:tc>
          <w:tcPr>
            <w:tcW w:w="2500" w:type="pct"/>
            <w:shd w:val="clear" w:color="auto" w:fill="auto"/>
            <w:tcMar>
              <w:right w:w="0" w:type="dxa"/>
            </w:tcMar>
          </w:tcPr>
          <w:p w14:paraId="579358BB" w14:textId="77777777" w:rsidR="00ED68EF" w:rsidRPr="005B0E77" w:rsidRDefault="00CD1B09" w:rsidP="003A25A0">
            <w:pPr>
              <w:pStyle w:val="Brdtext"/>
              <w:rPr>
                <w:i/>
              </w:rPr>
            </w:pPr>
            <w:r w:rsidRPr="005B0E77">
              <w:rPr>
                <w:i/>
              </w:rPr>
              <w:t>Föreslagen lydelse</w:t>
            </w:r>
          </w:p>
        </w:tc>
      </w:tr>
    </w:tbl>
    <w:p w14:paraId="3D0D755E" w14:textId="77777777" w:rsidR="00ED68EF" w:rsidRDefault="00CD1B09" w:rsidP="00ED68EF">
      <w:pPr>
        <w:pStyle w:val="Brdtext"/>
        <w:spacing w:before="230"/>
        <w:jc w:val="center"/>
        <w:rPr>
          <w:b/>
        </w:rPr>
      </w:pPr>
      <w:r>
        <w:rPr>
          <w:b/>
        </w:rPr>
        <w:t>22 kap.</w:t>
      </w:r>
    </w:p>
    <w:p w14:paraId="485C7C9A" w14:textId="77777777" w:rsidR="00ED68EF" w:rsidRDefault="00CD1B09" w:rsidP="00ED68EF">
      <w:pPr>
        <w:pStyle w:val="Brdtext"/>
        <w:jc w:val="center"/>
      </w:pPr>
      <w:r>
        <w:t>1 §</w:t>
      </w:r>
      <w:r>
        <w:rPr>
          <w:rStyle w:val="Fotnotsreferens"/>
        </w:rPr>
        <w:footnoteReference w:id="15"/>
      </w:r>
    </w:p>
    <w:p w14:paraId="1F24F78A" w14:textId="77777777" w:rsidR="00ED68EF" w:rsidRDefault="00CD1B09" w:rsidP="00ED68EF">
      <w:pPr>
        <w:pStyle w:val="Brdtextmedindrag"/>
      </w:pPr>
      <w:r>
        <w:t>I detta kapitel finns bestämmelser om skyldighet att lämna kontroll</w:t>
      </w:r>
      <w:r>
        <w:softHyphen/>
        <w:t>uppgift om</w:t>
      </w:r>
    </w:p>
    <w:p w14:paraId="68392992" w14:textId="77777777" w:rsidR="00ED68EF" w:rsidRDefault="00CD1B09" w:rsidP="00ED68EF">
      <w:pPr>
        <w:pStyle w:val="Brdtextmedindrag"/>
      </w:pPr>
      <w:r w:rsidRPr="004F0706">
        <w:rPr>
          <w:iCs/>
        </w:rPr>
        <w:t>– </w:t>
      </w:r>
      <w:r>
        <w:t>överlåtelse av privatbostadsrätt och andelar i vissa bostadsföretag (2 och 3 §§),</w:t>
      </w:r>
    </w:p>
    <w:p w14:paraId="73FCA7F8" w14:textId="77777777" w:rsidR="00ED68EF" w:rsidRDefault="00CD1B09" w:rsidP="00ED68EF">
      <w:pPr>
        <w:pStyle w:val="Brdtextmedindrag"/>
      </w:pPr>
      <w:r w:rsidRPr="004F0706">
        <w:rPr>
          <w:iCs/>
        </w:rPr>
        <w:t>– </w:t>
      </w:r>
      <w:r>
        <w:t>samfällighet (5 och 6 §§),</w:t>
      </w:r>
    </w:p>
    <w:p w14:paraId="3EC4BE71" w14:textId="77777777" w:rsidR="00ED68EF" w:rsidRDefault="00CD1B09" w:rsidP="00ED68EF">
      <w:pPr>
        <w:pStyle w:val="Brdtextmedindrag"/>
      </w:pPr>
      <w:r w:rsidRPr="004F0706">
        <w:rPr>
          <w:iCs/>
        </w:rPr>
        <w:t>– </w:t>
      </w:r>
      <w:r>
        <w:t>räntebidrag (7 §),</w:t>
      </w:r>
    </w:p>
    <w:p w14:paraId="1CCADDE1" w14:textId="77777777" w:rsidR="00ED68EF" w:rsidRDefault="00CD1B09" w:rsidP="00ED68EF">
      <w:pPr>
        <w:pStyle w:val="Brdtextmedindrag"/>
      </w:pPr>
      <w:r w:rsidRPr="004F0706">
        <w:rPr>
          <w:iCs/>
        </w:rPr>
        <w:t>– </w:t>
      </w:r>
      <w:r>
        <w:t>pensionsförsäkringar och pensionssparkonton (8 och 9 §§),</w:t>
      </w:r>
    </w:p>
    <w:p w14:paraId="2DAEB8A3" w14:textId="77777777" w:rsidR="00ED68EF" w:rsidRDefault="00CD1B09" w:rsidP="00ED68EF">
      <w:pPr>
        <w:pStyle w:val="Brdtextmedindrag"/>
      </w:pPr>
      <w:r w:rsidRPr="004F0706">
        <w:rPr>
          <w:iCs/>
        </w:rPr>
        <w:t>– </w:t>
      </w:r>
      <w:proofErr w:type="spellStart"/>
      <w:r>
        <w:t>avskattning</w:t>
      </w:r>
      <w:proofErr w:type="spellEnd"/>
      <w:r>
        <w:t xml:space="preserve"> av pensionsförsäkring (10 §),</w:t>
      </w:r>
    </w:p>
    <w:p w14:paraId="22EE0C06" w14:textId="77777777" w:rsidR="00ED68EF" w:rsidRDefault="00CD1B09" w:rsidP="00ED68EF">
      <w:pPr>
        <w:pStyle w:val="Brdtextmedindrag"/>
      </w:pPr>
      <w:r w:rsidRPr="004F0706">
        <w:rPr>
          <w:iCs/>
        </w:rPr>
        <w:t>– </w:t>
      </w:r>
      <w:r>
        <w:t>tjänstepensionsavtal (11 §),</w:t>
      </w:r>
    </w:p>
    <w:p w14:paraId="21500E9C" w14:textId="77777777" w:rsidR="00ED68EF" w:rsidRDefault="00CD1B09" w:rsidP="00ED68EF">
      <w:pPr>
        <w:pStyle w:val="Brdtextmedindrag"/>
      </w:pPr>
      <w:r w:rsidRPr="004F0706">
        <w:rPr>
          <w:iCs/>
        </w:rPr>
        <w:t>– </w:t>
      </w:r>
      <w:r>
        <w:t>underlag för avkastningsskatt på livförsäkringar (12 §),</w:t>
      </w:r>
    </w:p>
    <w:p w14:paraId="174D34A4" w14:textId="77777777" w:rsidR="00ED68EF" w:rsidRDefault="00CD1B09" w:rsidP="00ED68EF">
      <w:pPr>
        <w:pStyle w:val="Brdtextmedindrag"/>
      </w:pPr>
      <w:r w:rsidRPr="004F0706">
        <w:rPr>
          <w:iCs/>
        </w:rPr>
        <w:t>– </w:t>
      </w:r>
      <w:r>
        <w:t>skattereduktion för förmån av hushållsarbete (13 §),</w:t>
      </w:r>
    </w:p>
    <w:p w14:paraId="07E93360" w14:textId="77777777" w:rsidR="00ED68EF" w:rsidRDefault="00CD1B09" w:rsidP="00ED68EF">
      <w:pPr>
        <w:pStyle w:val="Brdtextmedindrag"/>
      </w:pPr>
      <w:r w:rsidRPr="004F0706">
        <w:rPr>
          <w:iCs/>
        </w:rPr>
        <w:t>– </w:t>
      </w:r>
      <w:r>
        <w:t>elcertifikat (14 §),</w:t>
      </w:r>
    </w:p>
    <w:p w14:paraId="18649B68" w14:textId="77777777" w:rsidR="00ED68EF" w:rsidRDefault="00CD1B09" w:rsidP="00ED68EF">
      <w:pPr>
        <w:pStyle w:val="Brdtextmedindrag"/>
      </w:pPr>
      <w:r w:rsidRPr="004F0706">
        <w:rPr>
          <w:iCs/>
        </w:rPr>
        <w:t>– </w:t>
      </w:r>
      <w:r>
        <w:t>utsläppsrätter, utsläppsminskningsenheter och certifierade utsläpps</w:t>
      </w:r>
      <w:r>
        <w:softHyphen/>
        <w:t>minskningar (15 §),</w:t>
      </w:r>
    </w:p>
    <w:p w14:paraId="66AA9ABA" w14:textId="77777777" w:rsidR="00ED68EF" w:rsidRDefault="00CD1B09" w:rsidP="00ED68EF">
      <w:pPr>
        <w:pStyle w:val="Brdtextmedindrag"/>
      </w:pPr>
      <w:r w:rsidRPr="004F0706">
        <w:rPr>
          <w:iCs/>
        </w:rPr>
        <w:t>– </w:t>
      </w:r>
      <w:r>
        <w:t>schablonintäkt vid innehav av ett investeringssparkonto (16 §),</w:t>
      </w:r>
    </w:p>
    <w:p w14:paraId="39FEC962" w14:textId="77777777" w:rsidR="00ED68EF" w:rsidRDefault="00CD1B09" w:rsidP="00ED68EF">
      <w:pPr>
        <w:pStyle w:val="Brdtextmedindrag"/>
      </w:pPr>
      <w:r w:rsidRPr="004F0706">
        <w:rPr>
          <w:iCs/>
        </w:rPr>
        <w:t>– </w:t>
      </w:r>
      <w:r>
        <w:t>schablonintäkt vid innehav av andelar i värdepappersfonder, fond</w:t>
      </w:r>
      <w:r>
        <w:softHyphen/>
        <w:t>företag, specialfonder och utländska specialfonder (17–21 §§),</w:t>
      </w:r>
    </w:p>
    <w:p w14:paraId="7E807915" w14:textId="77777777" w:rsidR="00ED68EF" w:rsidRDefault="00CD1B09" w:rsidP="00ED68EF">
      <w:pPr>
        <w:pStyle w:val="Brdtextmedindrag"/>
      </w:pPr>
      <w:r w:rsidRPr="004F0706">
        <w:rPr>
          <w:iCs/>
        </w:rPr>
        <w:t>– </w:t>
      </w:r>
      <w:r>
        <w:t>gåva (22 §),</w:t>
      </w:r>
    </w:p>
    <w:p w14:paraId="21B21B95" w14:textId="77777777" w:rsidR="00ED68EF" w:rsidRPr="004F0706" w:rsidRDefault="00CD1B09" w:rsidP="00ED68EF">
      <w:pPr>
        <w:pStyle w:val="Brdtextmedindrag"/>
      </w:pPr>
      <w:r w:rsidRPr="004F0706">
        <w:rPr>
          <w:iCs/>
        </w:rPr>
        <w:t>– </w:t>
      </w:r>
      <w:r>
        <w:t>investeraravdrag (23 och 24 §§),</w:t>
      </w:r>
    </w:p>
    <w:tbl>
      <w:tblPr>
        <w:tblW w:w="5000" w:type="pct"/>
        <w:tblCellMar>
          <w:left w:w="125" w:type="dxa"/>
          <w:right w:w="125" w:type="dxa"/>
        </w:tblCellMar>
        <w:tblLook w:val="0000" w:firstRow="0" w:lastRow="0" w:firstColumn="0" w:lastColumn="0" w:noHBand="0" w:noVBand="0"/>
      </w:tblPr>
      <w:tblGrid>
        <w:gridCol w:w="2948"/>
        <w:gridCol w:w="2949"/>
      </w:tblGrid>
      <w:tr w:rsidR="00ED68EF" w14:paraId="4E3CA37C" w14:textId="77777777" w:rsidTr="003A25A0">
        <w:tc>
          <w:tcPr>
            <w:tcW w:w="2500" w:type="pct"/>
            <w:shd w:val="clear" w:color="auto" w:fill="auto"/>
            <w:tcMar>
              <w:left w:w="0" w:type="dxa"/>
            </w:tcMar>
          </w:tcPr>
          <w:p w14:paraId="48D8EDD5" w14:textId="77777777" w:rsidR="00ED68EF" w:rsidRDefault="00CD1B09" w:rsidP="003A25A0">
            <w:pPr>
              <w:pStyle w:val="Brdtextmedindrag"/>
            </w:pPr>
            <w:r w:rsidRPr="004F0706">
              <w:rPr>
                <w:iCs/>
              </w:rPr>
              <w:t>– </w:t>
            </w:r>
            <w:r>
              <w:t>skattereduktion för mikro</w:t>
            </w:r>
            <w:r>
              <w:softHyphen/>
              <w:t xml:space="preserve">produktion av förnybar el (25 §), </w:t>
            </w:r>
            <w:r w:rsidRPr="004F0706">
              <w:rPr>
                <w:i/>
                <w:iCs/>
              </w:rPr>
              <w:t>och</w:t>
            </w:r>
          </w:p>
        </w:tc>
        <w:tc>
          <w:tcPr>
            <w:tcW w:w="2500" w:type="pct"/>
            <w:shd w:val="clear" w:color="auto" w:fill="auto"/>
            <w:tcMar>
              <w:right w:w="0" w:type="dxa"/>
            </w:tcMar>
          </w:tcPr>
          <w:p w14:paraId="4528E1E4" w14:textId="77777777" w:rsidR="00ED68EF" w:rsidRDefault="00CD1B09" w:rsidP="003A25A0">
            <w:pPr>
              <w:pStyle w:val="Brdtextmedindrag"/>
            </w:pPr>
            <w:r>
              <w:t>– skattereduktion för mikro</w:t>
            </w:r>
            <w:r>
              <w:softHyphen/>
              <w:t>produktion av förnybar el (25 §),</w:t>
            </w:r>
          </w:p>
          <w:p w14:paraId="4C6EB5AE" w14:textId="77777777" w:rsidR="00ED68EF" w:rsidRPr="004F0706" w:rsidRDefault="008015F9" w:rsidP="003A25A0">
            <w:pPr>
              <w:pStyle w:val="Brdtextmedindrag"/>
              <w:rPr>
                <w:i/>
                <w:iCs/>
              </w:rPr>
            </w:pPr>
          </w:p>
        </w:tc>
      </w:tr>
      <w:tr w:rsidR="00ED68EF" w14:paraId="436F035C" w14:textId="77777777" w:rsidTr="003A25A0">
        <w:tblPrEx>
          <w:tblLook w:val="0600" w:firstRow="0" w:lastRow="0" w:firstColumn="0" w:lastColumn="0" w:noHBand="1" w:noVBand="1"/>
        </w:tblPrEx>
        <w:tc>
          <w:tcPr>
            <w:tcW w:w="2500" w:type="pct"/>
            <w:shd w:val="clear" w:color="auto" w:fill="auto"/>
            <w:tcMar>
              <w:left w:w="0" w:type="dxa"/>
            </w:tcMar>
          </w:tcPr>
          <w:p w14:paraId="0758ACA2" w14:textId="77777777" w:rsidR="00ED68EF" w:rsidRDefault="00CD1B09" w:rsidP="003A25A0">
            <w:pPr>
              <w:pStyle w:val="Brdtextmedindrag"/>
            </w:pPr>
            <w:r w:rsidRPr="004F0706">
              <w:rPr>
                <w:iCs/>
              </w:rPr>
              <w:t>– </w:t>
            </w:r>
            <w:r>
              <w:t>utnyttjande av vissa personal</w:t>
            </w:r>
            <w:r>
              <w:softHyphen/>
              <w:t>optioner (26 §)</w:t>
            </w:r>
            <w:r w:rsidRPr="004F0706">
              <w:rPr>
                <w:i/>
                <w:iCs/>
              </w:rPr>
              <w:t>.</w:t>
            </w:r>
          </w:p>
        </w:tc>
        <w:tc>
          <w:tcPr>
            <w:tcW w:w="2500" w:type="pct"/>
            <w:shd w:val="clear" w:color="auto" w:fill="auto"/>
            <w:tcMar>
              <w:right w:w="0" w:type="dxa"/>
            </w:tcMar>
          </w:tcPr>
          <w:p w14:paraId="6FE37B7F" w14:textId="77777777" w:rsidR="00ED68EF" w:rsidRDefault="00CD1B09" w:rsidP="003A25A0">
            <w:pPr>
              <w:pStyle w:val="Brdtextmedindrag"/>
              <w:rPr>
                <w:i/>
                <w:iCs/>
              </w:rPr>
            </w:pPr>
            <w:r>
              <w:t>– utnyttjande av vissa personal</w:t>
            </w:r>
            <w:r>
              <w:softHyphen/>
              <w:t>optioner (26 §)</w:t>
            </w:r>
            <w:r>
              <w:rPr>
                <w:i/>
                <w:iCs/>
              </w:rPr>
              <w:t>, och</w:t>
            </w:r>
          </w:p>
          <w:p w14:paraId="05059D45" w14:textId="77777777" w:rsidR="00ED68EF" w:rsidRDefault="00CD1B09" w:rsidP="003A25A0">
            <w:pPr>
              <w:pStyle w:val="Brdtextmedindrag"/>
            </w:pPr>
            <w:r w:rsidRPr="004F0706">
              <w:rPr>
                <w:i/>
                <w:iCs/>
              </w:rPr>
              <w:t>– </w:t>
            </w:r>
            <w:r>
              <w:rPr>
                <w:i/>
                <w:iCs/>
              </w:rPr>
              <w:t>skattereduktion för avgift till arbetslöshetskassa (27 §).</w:t>
            </w:r>
          </w:p>
        </w:tc>
      </w:tr>
    </w:tbl>
    <w:p w14:paraId="14E0A91B" w14:textId="77777777" w:rsidR="00ED68EF" w:rsidRDefault="008015F9" w:rsidP="00ED68EF">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ED68EF" w14:paraId="060A787B" w14:textId="77777777" w:rsidTr="003A25A0">
        <w:tc>
          <w:tcPr>
            <w:tcW w:w="2500" w:type="pct"/>
            <w:shd w:val="clear" w:color="auto" w:fill="auto"/>
            <w:tcMar>
              <w:left w:w="0" w:type="dxa"/>
            </w:tcMar>
          </w:tcPr>
          <w:p w14:paraId="09C42BA2" w14:textId="77777777" w:rsidR="00ED68EF" w:rsidRDefault="008015F9" w:rsidP="003A25A0">
            <w:pPr>
              <w:pStyle w:val="Brdtextmedindrag"/>
            </w:pPr>
          </w:p>
        </w:tc>
        <w:tc>
          <w:tcPr>
            <w:tcW w:w="2500" w:type="pct"/>
            <w:shd w:val="clear" w:color="auto" w:fill="auto"/>
            <w:tcMar>
              <w:right w:w="0" w:type="dxa"/>
            </w:tcMar>
          </w:tcPr>
          <w:p w14:paraId="45CA8984" w14:textId="77777777" w:rsidR="00ED68EF" w:rsidRPr="00C01A4C" w:rsidRDefault="00CD1B09" w:rsidP="003A25A0">
            <w:pPr>
              <w:pStyle w:val="Brdtextmedindrag"/>
              <w:ind w:firstLine="0"/>
              <w:rPr>
                <w:b/>
                <w:bCs/>
                <w:i/>
                <w:iCs/>
              </w:rPr>
            </w:pPr>
            <w:r>
              <w:rPr>
                <w:b/>
                <w:bCs/>
                <w:i/>
                <w:iCs/>
              </w:rPr>
              <w:t>Skattereduktion för avgift till arbetslöshetskassa</w:t>
            </w:r>
          </w:p>
        </w:tc>
      </w:tr>
    </w:tbl>
    <w:p w14:paraId="5ABCACE5" w14:textId="77777777" w:rsidR="00ED68EF" w:rsidRDefault="008015F9" w:rsidP="00ED68E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D68EF" w14:paraId="3FB9E0DC" w14:textId="77777777" w:rsidTr="003A25A0">
        <w:tc>
          <w:tcPr>
            <w:tcW w:w="2500" w:type="pct"/>
            <w:shd w:val="clear" w:color="auto" w:fill="auto"/>
            <w:tcMar>
              <w:left w:w="0" w:type="dxa"/>
            </w:tcMar>
          </w:tcPr>
          <w:p w14:paraId="1341BF76" w14:textId="77777777" w:rsidR="00ED68EF" w:rsidRDefault="008015F9" w:rsidP="003A25A0">
            <w:pPr>
              <w:pStyle w:val="Brdtextmedindrag"/>
            </w:pPr>
          </w:p>
        </w:tc>
        <w:tc>
          <w:tcPr>
            <w:tcW w:w="2500" w:type="pct"/>
            <w:shd w:val="clear" w:color="auto" w:fill="auto"/>
            <w:tcMar>
              <w:right w:w="0" w:type="dxa"/>
            </w:tcMar>
          </w:tcPr>
          <w:p w14:paraId="5C5AC56B" w14:textId="77777777" w:rsidR="00ED68EF" w:rsidRDefault="00CD1B09" w:rsidP="003A25A0">
            <w:pPr>
              <w:pStyle w:val="Brdtext"/>
              <w:rPr>
                <w:i/>
              </w:rPr>
            </w:pPr>
            <w:r>
              <w:rPr>
                <w:i/>
              </w:rPr>
              <w:t>27 </w:t>
            </w:r>
            <w:r w:rsidRPr="00574282">
              <w:rPr>
                <w:i/>
              </w:rPr>
              <w:t>§</w:t>
            </w:r>
            <w:r>
              <w:rPr>
                <w:rStyle w:val="Fotnotsreferens"/>
                <w:i/>
              </w:rPr>
              <w:footnoteReference w:id="16"/>
            </w:r>
          </w:p>
          <w:p w14:paraId="21547283" w14:textId="77777777" w:rsidR="00ED68EF" w:rsidRPr="00574282" w:rsidRDefault="00CD1B09" w:rsidP="003A25A0">
            <w:pPr>
              <w:pStyle w:val="Brdtextmedindrag"/>
              <w:rPr>
                <w:i/>
              </w:rPr>
            </w:pPr>
            <w:r w:rsidRPr="002D5347">
              <w:rPr>
                <w:i/>
              </w:rPr>
              <w:t>Kontrolluppgift ska lämnas om</w:t>
            </w:r>
            <w:r>
              <w:rPr>
                <w:i/>
              </w:rPr>
              <w:t xml:space="preserve"> </w:t>
            </w:r>
            <w:r w:rsidRPr="002D5347">
              <w:rPr>
                <w:i/>
              </w:rPr>
              <w:t>skatte</w:t>
            </w:r>
            <w:r>
              <w:rPr>
                <w:i/>
              </w:rPr>
              <w:softHyphen/>
            </w:r>
            <w:r w:rsidRPr="002D5347">
              <w:rPr>
                <w:i/>
              </w:rPr>
              <w:t>reduktion för avgift</w:t>
            </w:r>
            <w:r>
              <w:rPr>
                <w:i/>
              </w:rPr>
              <w:t xml:space="preserve"> till arbets</w:t>
            </w:r>
            <w:r>
              <w:rPr>
                <w:i/>
              </w:rPr>
              <w:softHyphen/>
              <w:t>löshetskassa</w:t>
            </w:r>
            <w:r w:rsidRPr="002D5347">
              <w:rPr>
                <w:i/>
              </w:rPr>
              <w:t xml:space="preserve"> enligt 67 kap. inkomst</w:t>
            </w:r>
            <w:r>
              <w:rPr>
                <w:i/>
              </w:rPr>
              <w:softHyphen/>
            </w:r>
            <w:r w:rsidRPr="002D5347">
              <w:rPr>
                <w:i/>
              </w:rPr>
              <w:t>skattelagen (1999:1229)</w:t>
            </w:r>
            <w:r>
              <w:rPr>
                <w:i/>
              </w:rPr>
              <w:t>.</w:t>
            </w:r>
          </w:p>
        </w:tc>
      </w:tr>
      <w:tr w:rsidR="00ED68EF" w14:paraId="12D48DFF" w14:textId="77777777" w:rsidTr="003A25A0">
        <w:tblPrEx>
          <w:tblLook w:val="0600" w:firstRow="0" w:lastRow="0" w:firstColumn="0" w:lastColumn="0" w:noHBand="1" w:noVBand="1"/>
        </w:tblPrEx>
        <w:tc>
          <w:tcPr>
            <w:tcW w:w="2500" w:type="pct"/>
            <w:shd w:val="clear" w:color="auto" w:fill="auto"/>
            <w:tcMar>
              <w:left w:w="0" w:type="dxa"/>
            </w:tcMar>
          </w:tcPr>
          <w:p w14:paraId="58F42685" w14:textId="77777777" w:rsidR="00ED68EF" w:rsidRDefault="008015F9" w:rsidP="003A25A0">
            <w:pPr>
              <w:pStyle w:val="Brdtextmedindrag"/>
            </w:pPr>
          </w:p>
        </w:tc>
        <w:tc>
          <w:tcPr>
            <w:tcW w:w="2500" w:type="pct"/>
            <w:shd w:val="clear" w:color="auto" w:fill="auto"/>
            <w:tcMar>
              <w:right w:w="0" w:type="dxa"/>
            </w:tcMar>
          </w:tcPr>
          <w:p w14:paraId="2976AAEA" w14:textId="77777777" w:rsidR="00ED68EF" w:rsidRDefault="00CD1B09" w:rsidP="003A25A0">
            <w:pPr>
              <w:pStyle w:val="Brdtextmedindrag"/>
              <w:rPr>
                <w:i/>
              </w:rPr>
            </w:pPr>
            <w:r w:rsidRPr="002D5347">
              <w:rPr>
                <w:i/>
                <w:iCs/>
              </w:rPr>
              <w:t>Kontrolluppgift ska lämnas för fysiska personer och dödsbon av svenska arbetslöshetskassor.</w:t>
            </w:r>
            <w:r>
              <w:rPr>
                <w:i/>
              </w:rPr>
              <w:t xml:space="preserve"> </w:t>
            </w:r>
          </w:p>
          <w:p w14:paraId="48878A61" w14:textId="77777777" w:rsidR="00ED68EF" w:rsidRPr="002D5347" w:rsidRDefault="00CD1B09" w:rsidP="003A25A0">
            <w:pPr>
              <w:pStyle w:val="Brdtextmedindrag"/>
              <w:rPr>
                <w:i/>
                <w:iCs/>
              </w:rPr>
            </w:pPr>
            <w:r>
              <w:rPr>
                <w:i/>
              </w:rPr>
              <w:t>Kontrolluppgift ska dock inte lämnas för en medlem som skriftligen har begärt detta hos arbetslöshetskassan.</w:t>
            </w:r>
          </w:p>
        </w:tc>
      </w:tr>
      <w:tr w:rsidR="00ED68EF" w14:paraId="6440BD1E" w14:textId="77777777" w:rsidTr="003A25A0">
        <w:tblPrEx>
          <w:tblLook w:val="0600" w:firstRow="0" w:lastRow="0" w:firstColumn="0" w:lastColumn="0" w:noHBand="1" w:noVBand="1"/>
        </w:tblPrEx>
        <w:tc>
          <w:tcPr>
            <w:tcW w:w="2500" w:type="pct"/>
            <w:shd w:val="clear" w:color="auto" w:fill="auto"/>
            <w:tcMar>
              <w:left w:w="0" w:type="dxa"/>
            </w:tcMar>
          </w:tcPr>
          <w:p w14:paraId="7F58328B" w14:textId="77777777" w:rsidR="00ED68EF" w:rsidRDefault="008015F9" w:rsidP="003A25A0">
            <w:pPr>
              <w:pStyle w:val="Brdtextmedindrag"/>
            </w:pPr>
          </w:p>
        </w:tc>
        <w:tc>
          <w:tcPr>
            <w:tcW w:w="2500" w:type="pct"/>
            <w:shd w:val="clear" w:color="auto" w:fill="auto"/>
            <w:tcMar>
              <w:right w:w="0" w:type="dxa"/>
            </w:tcMar>
          </w:tcPr>
          <w:p w14:paraId="75980690" w14:textId="77777777" w:rsidR="00ED68EF" w:rsidRPr="002D5347" w:rsidRDefault="00CD1B09" w:rsidP="003A25A0">
            <w:pPr>
              <w:pStyle w:val="Brdtextmedindrag"/>
              <w:rPr>
                <w:i/>
                <w:iCs/>
              </w:rPr>
            </w:pPr>
            <w:r w:rsidRPr="002D5347">
              <w:rPr>
                <w:i/>
                <w:iCs/>
              </w:rPr>
              <w:t>I kontrolluppgiften ska uppgift lämnas om avgifter som har betalats till arbetslöshets</w:t>
            </w:r>
            <w:r>
              <w:rPr>
                <w:i/>
                <w:iCs/>
              </w:rPr>
              <w:softHyphen/>
            </w:r>
            <w:r w:rsidRPr="002D5347">
              <w:rPr>
                <w:i/>
                <w:iCs/>
              </w:rPr>
              <w:t>kassan under året.</w:t>
            </w:r>
          </w:p>
        </w:tc>
      </w:tr>
    </w:tbl>
    <w:p w14:paraId="22A41D03" w14:textId="77777777" w:rsidR="00ED68EF" w:rsidRPr="00C01A4C" w:rsidRDefault="00CD1B09" w:rsidP="00ED68EF">
      <w:pPr>
        <w:pStyle w:val="Brdtext"/>
        <w:spacing w:before="230"/>
        <w:jc w:val="center"/>
        <w:rPr>
          <w:b/>
        </w:rPr>
      </w:pPr>
      <w:r>
        <w:rPr>
          <w:b/>
        </w:rPr>
        <w:t>23 kap.</w:t>
      </w:r>
    </w:p>
    <w:p w14:paraId="0CF9D243" w14:textId="77777777" w:rsidR="00ED68EF" w:rsidRDefault="00CD1B09" w:rsidP="00ED68EF">
      <w:pPr>
        <w:pStyle w:val="Brdtext"/>
        <w:jc w:val="center"/>
      </w:pPr>
      <w:r>
        <w:t>2 §</w:t>
      </w:r>
      <w:r>
        <w:rPr>
          <w:rStyle w:val="Fotnotsreferens"/>
        </w:rPr>
        <w:footnoteReference w:id="17"/>
      </w:r>
    </w:p>
    <w:tbl>
      <w:tblPr>
        <w:tblW w:w="5000" w:type="pct"/>
        <w:tblCellMar>
          <w:left w:w="125" w:type="dxa"/>
          <w:right w:w="125" w:type="dxa"/>
        </w:tblCellMar>
        <w:tblLook w:val="0600" w:firstRow="0" w:lastRow="0" w:firstColumn="0" w:lastColumn="0" w:noHBand="1" w:noVBand="1"/>
      </w:tblPr>
      <w:tblGrid>
        <w:gridCol w:w="2948"/>
        <w:gridCol w:w="2949"/>
      </w:tblGrid>
      <w:tr w:rsidR="00ED68EF" w14:paraId="1FBEFF51" w14:textId="77777777" w:rsidTr="003A25A0">
        <w:tc>
          <w:tcPr>
            <w:tcW w:w="2500" w:type="pct"/>
            <w:shd w:val="clear" w:color="auto" w:fill="auto"/>
            <w:tcMar>
              <w:left w:w="0" w:type="dxa"/>
            </w:tcMar>
          </w:tcPr>
          <w:p w14:paraId="67040378" w14:textId="77777777" w:rsidR="00ED68EF" w:rsidRDefault="00CD1B09" w:rsidP="003A25A0">
            <w:pPr>
              <w:pStyle w:val="Brdtextmedindrag"/>
            </w:pPr>
            <w:r w:rsidRPr="00C01A4C">
              <w:t>Kontrolluppgifter enligt 15</w:t>
            </w:r>
            <w:r>
              <w:t> </w:t>
            </w:r>
            <w:r w:rsidRPr="00C01A4C">
              <w:t>kap., 16</w:t>
            </w:r>
            <w:r>
              <w:t> </w:t>
            </w:r>
            <w:r w:rsidRPr="00C01A4C">
              <w:t>kap. 1</w:t>
            </w:r>
            <w:r>
              <w:t> </w:t>
            </w:r>
            <w:r w:rsidRPr="00C01A4C">
              <w:t>§ om ersättning som avses i 16</w:t>
            </w:r>
            <w:r>
              <w:t> </w:t>
            </w:r>
            <w:r w:rsidRPr="00C01A4C">
              <w:t>kap. 3</w:t>
            </w:r>
            <w:r>
              <w:t> </w:t>
            </w:r>
            <w:r w:rsidRPr="00C01A4C">
              <w:t>§ 2 samt 4</w:t>
            </w:r>
            <w:r>
              <w:t> </w:t>
            </w:r>
            <w:r w:rsidRPr="00C01A4C">
              <w:t>§ 1 a, 2</w:t>
            </w:r>
            <w:r>
              <w:t> </w:t>
            </w:r>
            <w:r w:rsidRPr="00C01A4C">
              <w:t>a och 3</w:t>
            </w:r>
            <w:r>
              <w:t> </w:t>
            </w:r>
            <w:r w:rsidRPr="00C01A4C">
              <w:t>a, 17, 19, 20, 21</w:t>
            </w:r>
            <w:r>
              <w:t> </w:t>
            </w:r>
            <w:r w:rsidRPr="00C01A4C">
              <w:t>kap., 22</w:t>
            </w:r>
            <w:r>
              <w:t> </w:t>
            </w:r>
            <w:r w:rsidRPr="00C01A4C">
              <w:t>kap. 2, 3, 9–11, 17–21 och 23–</w:t>
            </w:r>
            <w:r w:rsidRPr="00C01A4C">
              <w:rPr>
                <w:i/>
                <w:iCs/>
              </w:rPr>
              <w:t>26</w:t>
            </w:r>
            <w:r w:rsidRPr="00C01A4C">
              <w:t xml:space="preserve"> §§, 22</w:t>
            </w:r>
            <w:r>
              <w:t> </w:t>
            </w:r>
            <w:r w:rsidRPr="00C01A4C">
              <w:t>a kap. samt 22</w:t>
            </w:r>
            <w:r>
              <w:t> </w:t>
            </w:r>
            <w:r w:rsidRPr="00C01A4C">
              <w:t>b kap. ska även lämnas för fysiska personer som är begränsat skattskyldiga</w:t>
            </w:r>
            <w:r>
              <w:t>.</w:t>
            </w:r>
          </w:p>
        </w:tc>
        <w:tc>
          <w:tcPr>
            <w:tcW w:w="2500" w:type="pct"/>
            <w:shd w:val="clear" w:color="auto" w:fill="auto"/>
            <w:tcMar>
              <w:right w:w="0" w:type="dxa"/>
            </w:tcMar>
          </w:tcPr>
          <w:p w14:paraId="2005F61A" w14:textId="77777777" w:rsidR="00ED68EF" w:rsidRDefault="00CD1B09" w:rsidP="003A25A0">
            <w:pPr>
              <w:pStyle w:val="Brdtextmedindrag"/>
            </w:pPr>
            <w:r w:rsidRPr="00C01A4C">
              <w:t>Kontrolluppgifter enligt 15</w:t>
            </w:r>
            <w:r>
              <w:t> </w:t>
            </w:r>
            <w:r w:rsidRPr="00C01A4C">
              <w:t>kap., 16</w:t>
            </w:r>
            <w:r>
              <w:t> </w:t>
            </w:r>
            <w:r w:rsidRPr="00C01A4C">
              <w:t>kap. 1</w:t>
            </w:r>
            <w:r>
              <w:t> </w:t>
            </w:r>
            <w:r w:rsidRPr="00C01A4C">
              <w:t>§ om ersättning som avses i 16</w:t>
            </w:r>
            <w:r>
              <w:t> </w:t>
            </w:r>
            <w:r w:rsidRPr="00C01A4C">
              <w:t>kap. 3</w:t>
            </w:r>
            <w:r>
              <w:t> </w:t>
            </w:r>
            <w:r w:rsidRPr="00C01A4C">
              <w:t>§ 2 samt 4</w:t>
            </w:r>
            <w:r>
              <w:t> </w:t>
            </w:r>
            <w:r w:rsidRPr="00C01A4C">
              <w:t>§ 1 a, 2</w:t>
            </w:r>
            <w:r>
              <w:t> </w:t>
            </w:r>
            <w:r w:rsidRPr="00C01A4C">
              <w:t>a och 3</w:t>
            </w:r>
            <w:r>
              <w:t> </w:t>
            </w:r>
            <w:r w:rsidRPr="00C01A4C">
              <w:t>a, 17, 19, 20, 21</w:t>
            </w:r>
            <w:r>
              <w:t> </w:t>
            </w:r>
            <w:r w:rsidRPr="00C01A4C">
              <w:t>kap., 22</w:t>
            </w:r>
            <w:r>
              <w:t> </w:t>
            </w:r>
            <w:r w:rsidRPr="00C01A4C">
              <w:t>kap. 2, 3, 9–11, 17–21 och 23–</w:t>
            </w:r>
            <w:r>
              <w:rPr>
                <w:i/>
                <w:iCs/>
              </w:rPr>
              <w:t>27</w:t>
            </w:r>
            <w:r w:rsidRPr="00C01A4C">
              <w:t xml:space="preserve"> §§, 22</w:t>
            </w:r>
            <w:r>
              <w:t> </w:t>
            </w:r>
            <w:r w:rsidRPr="00C01A4C">
              <w:t>a kap. samt 22</w:t>
            </w:r>
            <w:r>
              <w:t> </w:t>
            </w:r>
            <w:r w:rsidRPr="00C01A4C">
              <w:t>b kap. ska även lämnas för fysiska personer som är begränsat skattskyldiga</w:t>
            </w:r>
            <w:r>
              <w:t>.</w:t>
            </w:r>
          </w:p>
        </w:tc>
      </w:tr>
    </w:tbl>
    <w:p w14:paraId="7D557EEB" w14:textId="77777777" w:rsidR="00ED68EF" w:rsidRDefault="00CD1B09" w:rsidP="00ED68EF">
      <w:pPr>
        <w:pStyle w:val="Brdtextmedindrag"/>
      </w:pPr>
      <w:r w:rsidRPr="00C01A4C">
        <w:t xml:space="preserve">Kontrolluppgift enligt 22 kap. 10 § ska också avse omständigheter som medför eller kan medföra </w:t>
      </w:r>
      <w:proofErr w:type="spellStart"/>
      <w:r w:rsidRPr="00C01A4C">
        <w:t>avskattning</w:t>
      </w:r>
      <w:proofErr w:type="spellEnd"/>
      <w:r w:rsidRPr="00C01A4C">
        <w:t xml:space="preserve"> enligt 5 § första stycket 6, 6 a eller 7 lagen (1991:586) om särskild inkomstskatt för utomlands bosatta</w:t>
      </w:r>
      <w:r>
        <w:t>.</w:t>
      </w:r>
    </w:p>
    <w:p w14:paraId="53F2FBED" w14:textId="77777777" w:rsidR="00ED68EF" w:rsidRDefault="00CD1B09" w:rsidP="00ED68EF">
      <w:pPr>
        <w:pStyle w:val="Brdtext"/>
        <w:spacing w:before="230"/>
        <w:jc w:val="center"/>
        <w:rPr>
          <w:b/>
        </w:rPr>
      </w:pPr>
      <w:r>
        <w:rPr>
          <w:b/>
        </w:rPr>
        <w:t>31 kap.</w:t>
      </w:r>
    </w:p>
    <w:p w14:paraId="2BB784FF" w14:textId="77777777" w:rsidR="00ED68EF" w:rsidRDefault="00CD1B09" w:rsidP="00ED68EF">
      <w:pPr>
        <w:pStyle w:val="Brdtext"/>
        <w:jc w:val="center"/>
      </w:pPr>
      <w:r>
        <w:t>1 §</w:t>
      </w:r>
      <w:r>
        <w:rPr>
          <w:rStyle w:val="Fotnotsreferens"/>
        </w:rPr>
        <w:footnoteReference w:id="18"/>
      </w:r>
    </w:p>
    <w:p w14:paraId="3A75F292" w14:textId="77777777" w:rsidR="00ED68EF" w:rsidRDefault="00CD1B09" w:rsidP="00ED68EF">
      <w:pPr>
        <w:pStyle w:val="Brdtextmedindrag"/>
      </w:pPr>
      <w:r>
        <w:t>I detta kapitel finns bestämmelser om</w:t>
      </w:r>
    </w:p>
    <w:p w14:paraId="59E78CE6" w14:textId="77777777" w:rsidR="00ED68EF" w:rsidRDefault="00CD1B09" w:rsidP="00ED68EF">
      <w:pPr>
        <w:pStyle w:val="Brdtextmedindrag"/>
      </w:pPr>
      <w:r w:rsidRPr="004F0706">
        <w:rPr>
          <w:iCs/>
        </w:rPr>
        <w:t>– </w:t>
      </w:r>
      <w:r>
        <w:t>uppgifter som ska lämnas i samtliga inkomstdeklarationer (2 och 3 §§),</w:t>
      </w:r>
    </w:p>
    <w:p w14:paraId="231546CC" w14:textId="77777777" w:rsidR="00ED68EF" w:rsidRDefault="00CD1B09" w:rsidP="00ED68EF">
      <w:pPr>
        <w:pStyle w:val="Brdtextmedindrag"/>
      </w:pPr>
      <w:r w:rsidRPr="004F0706">
        <w:rPr>
          <w:iCs/>
        </w:rPr>
        <w:t>– </w:t>
      </w:r>
      <w:r>
        <w:t>uppgifter som fysiska personer och dödsbon ska underrättas om och godkänna eller lämna (4 och 5 §§),</w:t>
      </w:r>
    </w:p>
    <w:p w14:paraId="0249C187" w14:textId="77777777" w:rsidR="00ED68EF" w:rsidRDefault="00CD1B09" w:rsidP="00ED68EF">
      <w:pPr>
        <w:pStyle w:val="Brdtextmedindrag"/>
      </w:pPr>
      <w:r w:rsidRPr="004F0706">
        <w:rPr>
          <w:iCs/>
        </w:rPr>
        <w:t>– </w:t>
      </w:r>
      <w:r>
        <w:t>uppgift som ska lämnas om inkomstslaget tjänst (6 §),</w:t>
      </w:r>
    </w:p>
    <w:p w14:paraId="6291FB1C" w14:textId="77777777" w:rsidR="00ED68EF" w:rsidRDefault="00CD1B09" w:rsidP="00ED68EF">
      <w:pPr>
        <w:pStyle w:val="Brdtextmedindrag"/>
      </w:pPr>
      <w:r w:rsidRPr="004F0706">
        <w:rPr>
          <w:iCs/>
        </w:rPr>
        <w:t>– </w:t>
      </w:r>
      <w:r>
        <w:t>uppgifter som ska lämnas om inkomstslaget näringsverksamhet (7–15 a §§),</w:t>
      </w:r>
    </w:p>
    <w:p w14:paraId="155B3B51" w14:textId="77777777" w:rsidR="00ED68EF" w:rsidRDefault="00CD1B09" w:rsidP="00ED68EF">
      <w:pPr>
        <w:pStyle w:val="Brdtextmedindrag"/>
      </w:pPr>
      <w:r w:rsidRPr="004F0706">
        <w:rPr>
          <w:iCs/>
        </w:rPr>
        <w:t>– </w:t>
      </w:r>
      <w:r>
        <w:t>uppgifter som ska lämnas om inkomstslaget kapital (16–19 b §§),</w:t>
      </w:r>
    </w:p>
    <w:p w14:paraId="67FF4A3F" w14:textId="77777777" w:rsidR="00ED68EF" w:rsidRDefault="00CD1B09" w:rsidP="00ED68EF">
      <w:pPr>
        <w:pStyle w:val="Brdtextmedindrag"/>
      </w:pPr>
      <w:r w:rsidRPr="004F0706">
        <w:rPr>
          <w:iCs/>
        </w:rPr>
        <w:t>– </w:t>
      </w:r>
      <w:r>
        <w:t>uppgift om tillkommande belopp (20 §),</w:t>
      </w:r>
    </w:p>
    <w:p w14:paraId="47D03917" w14:textId="77777777" w:rsidR="00ED68EF" w:rsidRDefault="00CD1B09" w:rsidP="00ED68EF">
      <w:pPr>
        <w:pStyle w:val="Brdtextmedindrag"/>
      </w:pPr>
      <w:r w:rsidRPr="004F0706">
        <w:rPr>
          <w:iCs/>
        </w:rPr>
        <w:t>– </w:t>
      </w:r>
      <w:r>
        <w:t xml:space="preserve">uppgifter om vissa andelsavyttringar </w:t>
      </w:r>
      <w:proofErr w:type="gramStart"/>
      <w:r>
        <w:t>m.m.</w:t>
      </w:r>
      <w:proofErr w:type="gramEnd"/>
      <w:r>
        <w:t xml:space="preserve"> (21–24 §§),</w:t>
      </w:r>
    </w:p>
    <w:p w14:paraId="1A2AF7E8" w14:textId="77777777" w:rsidR="00ED68EF" w:rsidRDefault="00CD1B09" w:rsidP="00ED68EF">
      <w:pPr>
        <w:pStyle w:val="Brdtextmedindrag"/>
      </w:pPr>
      <w:r w:rsidRPr="004F0706">
        <w:rPr>
          <w:iCs/>
        </w:rPr>
        <w:t>– </w:t>
      </w:r>
      <w:r>
        <w:t>uppgifter för beräkning av egenavgifter (25 och 26 §§),</w:t>
      </w:r>
    </w:p>
    <w:p w14:paraId="7D753CDE" w14:textId="77777777" w:rsidR="00ED68EF" w:rsidRDefault="00CD1B09" w:rsidP="00ED68EF">
      <w:pPr>
        <w:pStyle w:val="Brdtextmedindrag"/>
      </w:pPr>
      <w:r w:rsidRPr="004F0706">
        <w:rPr>
          <w:iCs/>
        </w:rPr>
        <w:t>– </w:t>
      </w:r>
      <w:r>
        <w:t>uppgifter som fåmansföretag samt företagsledare och delägare ska lämna (27–29 §§),</w:t>
      </w:r>
    </w:p>
    <w:p w14:paraId="15AD1CB1" w14:textId="77777777" w:rsidR="00ED68EF" w:rsidRDefault="00CD1B09" w:rsidP="00ED68EF">
      <w:pPr>
        <w:pStyle w:val="Brdtextmedindrag"/>
      </w:pPr>
      <w:r w:rsidRPr="004F0706">
        <w:rPr>
          <w:iCs/>
        </w:rPr>
        <w:t>– </w:t>
      </w:r>
      <w:r>
        <w:t>uppgift om tillskott och uttag (30 §),</w:t>
      </w:r>
    </w:p>
    <w:p w14:paraId="2D327883" w14:textId="77777777" w:rsidR="00ED68EF" w:rsidRDefault="00CD1B09" w:rsidP="00ED68EF">
      <w:pPr>
        <w:pStyle w:val="Brdtextmedindrag"/>
      </w:pPr>
      <w:r w:rsidRPr="004F0706">
        <w:rPr>
          <w:iCs/>
        </w:rPr>
        <w:t>– </w:t>
      </w:r>
      <w:r>
        <w:t>uppgift om betalning till utlandet (31 §),</w:t>
      </w:r>
    </w:p>
    <w:p w14:paraId="0445F4A3" w14:textId="77777777" w:rsidR="00ED68EF" w:rsidRDefault="00CD1B09" w:rsidP="00ED68EF">
      <w:pPr>
        <w:pStyle w:val="Brdtextmedindrag"/>
      </w:pPr>
      <w:r w:rsidRPr="004F0706">
        <w:rPr>
          <w:iCs/>
        </w:rPr>
        <w:t>– </w:t>
      </w:r>
      <w:r>
        <w:t>uppgift som ekonomiska föreningar ska lämna (32 §),</w:t>
      </w:r>
    </w:p>
    <w:tbl>
      <w:tblPr>
        <w:tblW w:w="5000" w:type="pct"/>
        <w:tblCellMar>
          <w:left w:w="125" w:type="dxa"/>
          <w:right w:w="125" w:type="dxa"/>
        </w:tblCellMar>
        <w:tblLook w:val="0600" w:firstRow="0" w:lastRow="0" w:firstColumn="0" w:lastColumn="0" w:noHBand="1" w:noVBand="1"/>
      </w:tblPr>
      <w:tblGrid>
        <w:gridCol w:w="2948"/>
        <w:gridCol w:w="2949"/>
      </w:tblGrid>
      <w:tr w:rsidR="00ED68EF" w14:paraId="0ADEC96A" w14:textId="77777777" w:rsidTr="003A25A0">
        <w:tc>
          <w:tcPr>
            <w:tcW w:w="2500" w:type="pct"/>
            <w:shd w:val="clear" w:color="auto" w:fill="auto"/>
            <w:tcMar>
              <w:left w:w="0" w:type="dxa"/>
            </w:tcMar>
          </w:tcPr>
          <w:p w14:paraId="0AC6C9CA" w14:textId="77777777" w:rsidR="00ED68EF" w:rsidRDefault="00CD1B09" w:rsidP="003A25A0">
            <w:pPr>
              <w:pStyle w:val="Brdtextmedindrag"/>
            </w:pPr>
            <w:r w:rsidRPr="006254EA">
              <w:t>–</w:t>
            </w:r>
            <w:r>
              <w:t> </w:t>
            </w:r>
            <w:r w:rsidRPr="006254EA">
              <w:t>uppgifter om skattereduktion (33–</w:t>
            </w:r>
            <w:r w:rsidRPr="006254EA">
              <w:rPr>
                <w:i/>
                <w:iCs/>
              </w:rPr>
              <w:t>33 c</w:t>
            </w:r>
            <w:r w:rsidRPr="006254EA">
              <w:t xml:space="preserve"> §§), och</w:t>
            </w:r>
          </w:p>
        </w:tc>
        <w:tc>
          <w:tcPr>
            <w:tcW w:w="2500" w:type="pct"/>
            <w:shd w:val="clear" w:color="auto" w:fill="auto"/>
            <w:tcMar>
              <w:right w:w="0" w:type="dxa"/>
            </w:tcMar>
          </w:tcPr>
          <w:p w14:paraId="0738032F" w14:textId="77777777" w:rsidR="00ED68EF" w:rsidRDefault="00CD1B09" w:rsidP="003A25A0">
            <w:pPr>
              <w:pStyle w:val="Brdtextmedindrag"/>
            </w:pPr>
            <w:r w:rsidRPr="006254EA">
              <w:t>–</w:t>
            </w:r>
            <w:r>
              <w:t> </w:t>
            </w:r>
            <w:r w:rsidRPr="006254EA">
              <w:t>uppgifter om skattereduktion (33–</w:t>
            </w:r>
            <w:r w:rsidRPr="006254EA">
              <w:rPr>
                <w:i/>
                <w:iCs/>
              </w:rPr>
              <w:t>33 d</w:t>
            </w:r>
            <w:r w:rsidRPr="006254EA">
              <w:t xml:space="preserve"> §§), och</w:t>
            </w:r>
          </w:p>
        </w:tc>
      </w:tr>
    </w:tbl>
    <w:p w14:paraId="1FE1A8D9" w14:textId="77777777" w:rsidR="00ED68EF" w:rsidRDefault="00CD1B09" w:rsidP="00ED68EF">
      <w:pPr>
        <w:pStyle w:val="Brdtextmedindrag"/>
      </w:pPr>
      <w:r w:rsidRPr="004F0706">
        <w:rPr>
          <w:iCs/>
        </w:rPr>
        <w:lastRenderedPageBreak/>
        <w:t>– </w:t>
      </w:r>
      <w:r>
        <w:t>uppgifter om prissättningsbesked (34 §).</w:t>
      </w:r>
    </w:p>
    <w:p w14:paraId="2F174F4B" w14:textId="77777777" w:rsidR="00ED68EF" w:rsidRDefault="008015F9" w:rsidP="00ED68EF">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ED68EF" w14:paraId="3437D9FE" w14:textId="77777777" w:rsidTr="003A25A0">
        <w:tc>
          <w:tcPr>
            <w:tcW w:w="2500" w:type="pct"/>
            <w:shd w:val="clear" w:color="auto" w:fill="auto"/>
            <w:tcMar>
              <w:left w:w="0" w:type="dxa"/>
            </w:tcMar>
          </w:tcPr>
          <w:p w14:paraId="2C49CE82" w14:textId="77777777" w:rsidR="00ED68EF" w:rsidRDefault="008015F9" w:rsidP="003A25A0">
            <w:pPr>
              <w:pStyle w:val="Brdtextmedindrag"/>
            </w:pPr>
          </w:p>
        </w:tc>
        <w:tc>
          <w:tcPr>
            <w:tcW w:w="2500" w:type="pct"/>
            <w:shd w:val="clear" w:color="auto" w:fill="auto"/>
            <w:tcMar>
              <w:right w:w="0" w:type="dxa"/>
            </w:tcMar>
          </w:tcPr>
          <w:p w14:paraId="26841809" w14:textId="77777777" w:rsidR="00ED68EF" w:rsidRDefault="00CD1B09" w:rsidP="003A25A0">
            <w:pPr>
              <w:pStyle w:val="Brdtext"/>
              <w:rPr>
                <w:i/>
              </w:rPr>
            </w:pPr>
            <w:r>
              <w:rPr>
                <w:i/>
              </w:rPr>
              <w:t xml:space="preserve">33 d </w:t>
            </w:r>
            <w:r w:rsidRPr="00574282">
              <w:rPr>
                <w:i/>
              </w:rPr>
              <w:t>§</w:t>
            </w:r>
          </w:p>
          <w:p w14:paraId="349ADDB3" w14:textId="77777777" w:rsidR="00ED68EF" w:rsidRPr="00574282" w:rsidRDefault="00CD1B09" w:rsidP="003A25A0">
            <w:pPr>
              <w:pStyle w:val="Brdtextmedindrag"/>
              <w:rPr>
                <w:i/>
              </w:rPr>
            </w:pPr>
            <w:r>
              <w:rPr>
                <w:i/>
              </w:rPr>
              <w:t>Den som begär att avgift till en utländsk arbetslöshetskassa</w:t>
            </w:r>
            <w:r>
              <w:t xml:space="preserve"> </w:t>
            </w:r>
            <w:r w:rsidRPr="00091287">
              <w:rPr>
                <w:i/>
              </w:rPr>
              <w:t>eller motsvarande avgift enligt en ut</w:t>
            </w:r>
            <w:r>
              <w:rPr>
                <w:i/>
              </w:rPr>
              <w:softHyphen/>
            </w:r>
            <w:r w:rsidRPr="00091287">
              <w:rPr>
                <w:i/>
              </w:rPr>
              <w:t>ländsk stats arbetslöshets</w:t>
            </w:r>
            <w:r>
              <w:rPr>
                <w:i/>
              </w:rPr>
              <w:softHyphen/>
            </w:r>
            <w:r w:rsidRPr="00091287">
              <w:rPr>
                <w:i/>
              </w:rPr>
              <w:t>för</w:t>
            </w:r>
            <w:r>
              <w:rPr>
                <w:i/>
              </w:rPr>
              <w:softHyphen/>
            </w:r>
            <w:r w:rsidRPr="00091287">
              <w:rPr>
                <w:i/>
              </w:rPr>
              <w:t>säkring</w:t>
            </w:r>
            <w:r>
              <w:rPr>
                <w:i/>
              </w:rPr>
              <w:t xml:space="preserve"> ska medräknas i underlaget för skatte</w:t>
            </w:r>
            <w:r>
              <w:rPr>
                <w:i/>
              </w:rPr>
              <w:softHyphen/>
              <w:t>reduktion enligt 67 kap. 50 § andra stycket inkomst</w:t>
            </w:r>
            <w:r>
              <w:rPr>
                <w:i/>
              </w:rPr>
              <w:softHyphen/>
              <w:t>skatte</w:t>
            </w:r>
            <w:r>
              <w:rPr>
                <w:i/>
              </w:rPr>
              <w:softHyphen/>
              <w:t>lagen (1999:1229) ska lämna upp</w:t>
            </w:r>
            <w:r>
              <w:rPr>
                <w:i/>
              </w:rPr>
              <w:softHyphen/>
              <w:t>gift om underlaget för skatte</w:t>
            </w:r>
            <w:r>
              <w:rPr>
                <w:i/>
              </w:rPr>
              <w:softHyphen/>
              <w:t>reduktionen.</w:t>
            </w:r>
          </w:p>
        </w:tc>
      </w:tr>
    </w:tbl>
    <w:p w14:paraId="5DB2C76E" w14:textId="77777777" w:rsidR="00ED68EF" w:rsidRDefault="008015F9" w:rsidP="00ED68EF">
      <w:pPr>
        <w:pStyle w:val="Brdtextmedindrag"/>
      </w:pPr>
    </w:p>
    <w:p w14:paraId="2E999EDA" w14:textId="77777777" w:rsidR="00ED68EF" w:rsidRPr="00811E52" w:rsidRDefault="00CD1B09" w:rsidP="00ED68EF">
      <w:pPr>
        <w:pStyle w:val="Slutstreck"/>
      </w:pPr>
      <w:r w:rsidRPr="00811E52">
        <w:t>                      </w:t>
      </w:r>
    </w:p>
    <w:p w14:paraId="566FED82" w14:textId="77777777" w:rsidR="00ED68EF" w:rsidRDefault="00CD1B09" w:rsidP="00ED68EF">
      <w:pPr>
        <w:pStyle w:val="Brdtextmedindrag"/>
      </w:pPr>
      <w:r>
        <w:t>1. Denna lag träder i kraft den 1 juli 2022.</w:t>
      </w:r>
    </w:p>
    <w:p w14:paraId="1EF765AD" w14:textId="77777777" w:rsidR="00ED68EF" w:rsidRDefault="00CD1B09" w:rsidP="00ED68EF">
      <w:pPr>
        <w:pStyle w:val="Brdtextmedindrag"/>
      </w:pPr>
      <w:r>
        <w:t xml:space="preserve">2. De nya bestämmelserna i 22 kap. 27 § och 31 kap. 33 d § och bestämmelserna i 23 kap. 2 § i den nya lydelsen tillämpas första gången på uppgifter som avser kalenderåret 2022. </w:t>
      </w:r>
    </w:p>
    <w:p w14:paraId="14046256" w14:textId="77777777" w:rsidR="00ED68EF" w:rsidRDefault="00CD1B09" w:rsidP="00ED68EF">
      <w:pPr>
        <w:pStyle w:val="Brdtextmedindrag"/>
      </w:pPr>
      <w:r w:rsidRPr="00F42C44">
        <w:t>3.</w:t>
      </w:r>
      <w:r>
        <w:t> </w:t>
      </w:r>
      <w:r w:rsidRPr="00F42C44">
        <w:t>I en kontrolluppgift enligt 22 kap. 27 § som avser kalenderåret 2022 ska uppgift endast lämnas om avgifter som betalas efter den 30 juni 2022.</w:t>
      </w:r>
    </w:p>
    <w:p w14:paraId="073D3179" w14:textId="77777777" w:rsidR="00ED68EF" w:rsidRPr="005F336D" w:rsidRDefault="008015F9" w:rsidP="00ED68EF">
      <w:pPr>
        <w:pStyle w:val="Brdtext"/>
      </w:pPr>
    </w:p>
    <w:p w14:paraId="51CA4BDD" w14:textId="77777777" w:rsidR="00ED68EF" w:rsidRPr="00ED68EF" w:rsidRDefault="008015F9" w:rsidP="00ED68EF">
      <w:pPr>
        <w:pStyle w:val="Brdtext"/>
        <w:sectPr w:rsidR="00ED68EF" w:rsidRPr="00ED68EF" w:rsidSect="00155500">
          <w:headerReference w:type="even" r:id="rId53"/>
          <w:headerReference w:type="default" r:id="rId54"/>
          <w:footerReference w:type="even" r:id="rId55"/>
          <w:footerReference w:type="default" r:id="rId56"/>
          <w:footerReference w:type="first" r:id="rId57"/>
          <w:footnotePr>
            <w:numRestart w:val="eachSect"/>
          </w:footnotePr>
          <w:type w:val="continuous"/>
          <w:pgSz w:w="9356" w:h="13721" w:code="9"/>
          <w:pgMar w:top="794" w:right="2438" w:bottom="1191" w:left="1021" w:header="0" w:footer="709" w:gutter="0"/>
          <w:cols w:space="708"/>
          <w:docGrid w:linePitch="360"/>
        </w:sectPr>
      </w:pPr>
    </w:p>
    <w:p w14:paraId="69209DF5" w14:textId="4904C0E9" w:rsidR="00DB62B9" w:rsidRDefault="00CD1B09" w:rsidP="00024BBB">
      <w:pPr>
        <w:pStyle w:val="Bilagarubrik"/>
      </w:pPr>
      <w:bookmarkStart w:id="58" w:name="_Toc95743441"/>
      <w:r>
        <w:lastRenderedPageBreak/>
        <w:t>Förteckning över remissinstanserna</w:t>
      </w:r>
      <w:bookmarkEnd w:id="58"/>
    </w:p>
    <w:p w14:paraId="1D33131F" w14:textId="77777777" w:rsidR="00024BBB" w:rsidRDefault="00CD1B09" w:rsidP="00024BBB">
      <w:pPr>
        <w:pStyle w:val="Brdtext"/>
      </w:pPr>
      <w:r w:rsidRPr="00973C2F">
        <w:t>Efter remiss har yttranden över promemorian</w:t>
      </w:r>
      <w:r>
        <w:t xml:space="preserve"> Skattereduktion för avgift till arbetslöshetskassa inkommit från Arbets</w:t>
      </w:r>
      <w:r>
        <w:softHyphen/>
        <w:t>givarverket, Arbets</w:t>
      </w:r>
      <w:r>
        <w:softHyphen/>
        <w:t>för</w:t>
      </w:r>
      <w:r>
        <w:softHyphen/>
        <w:t>med</w:t>
      </w:r>
      <w:r>
        <w:softHyphen/>
        <w:t>lingen, Ekonomistyrningsverket, Inspektionen för arbetslöshets</w:t>
      </w:r>
      <w:r>
        <w:softHyphen/>
        <w:t>för</w:t>
      </w:r>
      <w:r>
        <w:softHyphen/>
        <w:t>säk</w:t>
      </w:r>
      <w:r>
        <w:softHyphen/>
        <w:t>ringen, Integritetsskyddsmyndigheten, Konjunktur</w:t>
      </w:r>
      <w:r>
        <w:softHyphen/>
        <w:t>institutet, Lands</w:t>
      </w:r>
      <w:r>
        <w:softHyphen/>
        <w:t>organisationen i Sverige, Näringslivets skattedelegation, Skatte</w:t>
      </w:r>
      <w:r>
        <w:softHyphen/>
        <w:t xml:space="preserve">verket, Svenskt Näringsliv, </w:t>
      </w:r>
      <w:r w:rsidRPr="004E2BAF">
        <w:t>Sveriges akademikers central</w:t>
      </w:r>
      <w:r>
        <w:softHyphen/>
      </w:r>
      <w:r w:rsidRPr="004E2BAF">
        <w:t>organisation</w:t>
      </w:r>
      <w:r>
        <w:t>, Sveriges a-kassor och Tjänstemännens central</w:t>
      </w:r>
      <w:r>
        <w:softHyphen/>
        <w:t>organisation.</w:t>
      </w:r>
    </w:p>
    <w:p w14:paraId="4B7147D4" w14:textId="77777777" w:rsidR="00024BBB" w:rsidRDefault="00CD1B09" w:rsidP="00024BBB">
      <w:pPr>
        <w:pStyle w:val="Brdtextmedindrag"/>
      </w:pPr>
      <w:r>
        <w:t>Därutöver har svar inkommit från</w:t>
      </w:r>
      <w:r w:rsidRPr="004E2BAF">
        <w:t xml:space="preserve"> </w:t>
      </w:r>
      <w:r>
        <w:t>Akademikerförbundet SSR.</w:t>
      </w:r>
    </w:p>
    <w:p w14:paraId="53DD795D" w14:textId="77777777" w:rsidR="00024BBB" w:rsidRPr="00973C2F" w:rsidRDefault="00CD1B09" w:rsidP="00024BBB">
      <w:pPr>
        <w:pStyle w:val="Brdtextmedindrag"/>
      </w:pPr>
      <w:r>
        <w:t>Följande remissinstanser har inte svarat eller angett att de avstår från att lämna synpunkter: Företagarna, Förvaltningsrätten i Härnösand, Institutet för arbetsmarknads- och utbild</w:t>
      </w:r>
      <w:r>
        <w:softHyphen/>
        <w:t>nings</w:t>
      </w:r>
      <w:r>
        <w:softHyphen/>
        <w:t>politisk utvärdering och Små</w:t>
      </w:r>
      <w:r>
        <w:softHyphen/>
        <w:t>före</w:t>
      </w:r>
      <w:r>
        <w:softHyphen/>
        <w:t>tagarnas riksförbund.</w:t>
      </w:r>
    </w:p>
    <w:p w14:paraId="566975B9" w14:textId="77777777" w:rsidR="00024BBB" w:rsidRPr="00024BBB" w:rsidRDefault="008015F9" w:rsidP="00024BBB">
      <w:pPr>
        <w:pStyle w:val="Brdtext"/>
        <w:sectPr w:rsidR="00024BBB" w:rsidRPr="00024BBB" w:rsidSect="00155500">
          <w:headerReference w:type="even" r:id="rId58"/>
          <w:headerReference w:type="default" r:id="rId59"/>
          <w:footerReference w:type="even" r:id="rId60"/>
          <w:footerReference w:type="default" r:id="rId61"/>
          <w:headerReference w:type="first" r:id="rId62"/>
          <w:footerReference w:type="first" r:id="rId63"/>
          <w:pgSz w:w="9356" w:h="13721" w:code="9"/>
          <w:pgMar w:top="794" w:right="2438" w:bottom="1191" w:left="1021" w:header="0" w:footer="709" w:gutter="0"/>
          <w:cols w:space="708"/>
          <w:docGrid w:linePitch="360"/>
        </w:sectPr>
      </w:pPr>
    </w:p>
    <w:p w14:paraId="627AF948" w14:textId="26DBCAFD" w:rsidR="00DB62B9" w:rsidRDefault="00CD1B09" w:rsidP="000C18C8">
      <w:pPr>
        <w:pStyle w:val="Bilagarubrik"/>
      </w:pPr>
      <w:bookmarkStart w:id="59" w:name="_Toc95743442"/>
      <w:r>
        <w:lastRenderedPageBreak/>
        <w:t>Lagrådsremissens lagförslag</w:t>
      </w:r>
      <w:bookmarkEnd w:id="59"/>
    </w:p>
    <w:p w14:paraId="1AEA557A" w14:textId="77777777" w:rsidR="000C18C8" w:rsidRPr="00D7741C" w:rsidRDefault="00CD1B09" w:rsidP="000C18C8">
      <w:pPr>
        <w:pStyle w:val="Brdtext"/>
      </w:pPr>
      <w:r>
        <w:t>Regeringen har följande förslag till lagtext.</w:t>
      </w:r>
    </w:p>
    <w:p w14:paraId="2ADDD8C0" w14:textId="77777777" w:rsidR="000C18C8" w:rsidRPr="00DC06CD" w:rsidRDefault="00CD1B09" w:rsidP="000C18C8">
      <w:pPr>
        <w:pStyle w:val="Rubrik2utannumrering"/>
      </w:pPr>
      <w:r w:rsidRPr="00D7741C">
        <w:t>Förslag</w:t>
      </w:r>
      <w:r>
        <w:t xml:space="preserve"> till lag om ändring i inkomstskattelagen (1999:1229)</w:t>
      </w:r>
    </w:p>
    <w:p w14:paraId="1BD116C4" w14:textId="77777777" w:rsidR="000C18C8" w:rsidRDefault="00CD1B09" w:rsidP="000C18C8">
      <w:pPr>
        <w:pStyle w:val="Brdtext"/>
      </w:pPr>
      <w:r>
        <w:t>Härigenom föreskrivs i fråga om inkomstskattelagen (1999:1229)</w:t>
      </w:r>
      <w:r>
        <w:rPr>
          <w:rStyle w:val="Fotnotsreferens"/>
        </w:rPr>
        <w:footnoteReference w:id="19"/>
      </w:r>
    </w:p>
    <w:p w14:paraId="3F632EF3" w14:textId="77777777" w:rsidR="000C18C8" w:rsidRDefault="00CD1B09" w:rsidP="000C18C8">
      <w:pPr>
        <w:pStyle w:val="Brdtextmedindrag"/>
      </w:pPr>
      <w:r w:rsidRPr="00340C98">
        <w:rPr>
          <w:i/>
          <w:iCs/>
        </w:rPr>
        <w:t>del</w:t>
      </w:r>
      <w:r>
        <w:rPr>
          <w:i/>
          <w:iCs/>
        </w:rPr>
        <w:t xml:space="preserve">s </w:t>
      </w:r>
      <w:r w:rsidRPr="003C5A6D">
        <w:t>att</w:t>
      </w:r>
      <w:r>
        <w:rPr>
          <w:i/>
          <w:iCs/>
        </w:rPr>
        <w:t xml:space="preserve"> </w:t>
      </w:r>
      <w:r>
        <w:t>1 kap. 11 § och 67 kap. 1 och 2 §§ ska ha följande lydelse,</w:t>
      </w:r>
    </w:p>
    <w:p w14:paraId="5B0D00A2" w14:textId="77777777" w:rsidR="000C18C8" w:rsidRPr="00CE5F1A" w:rsidRDefault="00CD1B09" w:rsidP="000C18C8">
      <w:pPr>
        <w:pStyle w:val="Brdtextmedindrag"/>
      </w:pPr>
      <w:r>
        <w:rPr>
          <w:i/>
          <w:iCs/>
        </w:rPr>
        <w:t xml:space="preserve">dels </w:t>
      </w:r>
      <w:r>
        <w:t>att det ska införas fyra nya paragrafer, 67 kap. 49–52 §§, och närmast efter 67 kap. 48 § och närmast före 67 kap. 49–52 §§ nya rubriker av följande lydelse.</w:t>
      </w:r>
    </w:p>
    <w:p w14:paraId="1CDE3752" w14:textId="77777777" w:rsidR="000C18C8" w:rsidRPr="00DC06CD" w:rsidRDefault="008015F9" w:rsidP="000C18C8">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0C18C8" w:rsidRPr="005B0E77" w14:paraId="11F7C44C" w14:textId="77777777" w:rsidTr="003A25A0">
        <w:tc>
          <w:tcPr>
            <w:tcW w:w="2500" w:type="pct"/>
            <w:shd w:val="clear" w:color="auto" w:fill="auto"/>
            <w:tcMar>
              <w:left w:w="0" w:type="dxa"/>
            </w:tcMar>
          </w:tcPr>
          <w:p w14:paraId="13FD10EB" w14:textId="77777777" w:rsidR="000C18C8" w:rsidRPr="005B0E77" w:rsidRDefault="00CD1B09" w:rsidP="003A25A0">
            <w:pPr>
              <w:pStyle w:val="Brdtext"/>
              <w:rPr>
                <w:i/>
              </w:rPr>
            </w:pPr>
            <w:r w:rsidRPr="005B0E77">
              <w:rPr>
                <w:i/>
              </w:rPr>
              <w:t>Nuvarande lydelse</w:t>
            </w:r>
          </w:p>
        </w:tc>
        <w:tc>
          <w:tcPr>
            <w:tcW w:w="2500" w:type="pct"/>
            <w:shd w:val="clear" w:color="auto" w:fill="auto"/>
            <w:tcMar>
              <w:right w:w="0" w:type="dxa"/>
            </w:tcMar>
          </w:tcPr>
          <w:p w14:paraId="6E7ECFD3" w14:textId="77777777" w:rsidR="000C18C8" w:rsidRPr="005B0E77" w:rsidRDefault="00CD1B09" w:rsidP="003A25A0">
            <w:pPr>
              <w:pStyle w:val="Brdtext"/>
              <w:rPr>
                <w:i/>
              </w:rPr>
            </w:pPr>
            <w:r w:rsidRPr="005B0E77">
              <w:rPr>
                <w:i/>
              </w:rPr>
              <w:t>Föreslagen lydelse</w:t>
            </w:r>
          </w:p>
        </w:tc>
      </w:tr>
    </w:tbl>
    <w:p w14:paraId="693247C9" w14:textId="77777777" w:rsidR="000C18C8" w:rsidRDefault="00CD1B09" w:rsidP="000C18C8">
      <w:pPr>
        <w:pStyle w:val="Brdtext"/>
        <w:spacing w:before="230"/>
        <w:jc w:val="center"/>
        <w:rPr>
          <w:b/>
        </w:rPr>
      </w:pPr>
      <w:r>
        <w:rPr>
          <w:b/>
        </w:rPr>
        <w:t>1 kap.</w:t>
      </w:r>
    </w:p>
    <w:p w14:paraId="48F8E25B" w14:textId="77777777" w:rsidR="000C18C8" w:rsidRDefault="00CD1B09" w:rsidP="000C18C8">
      <w:pPr>
        <w:pStyle w:val="Brdtext"/>
        <w:jc w:val="center"/>
      </w:pPr>
      <w:r>
        <w:t>11 §</w:t>
      </w:r>
      <w:r>
        <w:rPr>
          <w:rStyle w:val="Fotnotsreferens"/>
        </w:rPr>
        <w:footnoteReference w:id="20"/>
      </w:r>
    </w:p>
    <w:p w14:paraId="0F108BF6" w14:textId="77777777" w:rsidR="000C18C8" w:rsidRDefault="00CD1B09" w:rsidP="000C18C8">
      <w:pPr>
        <w:pStyle w:val="Brdtextmedindrag"/>
      </w:pPr>
      <w:r w:rsidRPr="002867BC">
        <w:t>Bestämmelser om hur skatten ska beräknas finns i 65 kap</w:t>
      </w:r>
      <w:r>
        <w:t>.</w:t>
      </w:r>
    </w:p>
    <w:p w14:paraId="08D61A1D" w14:textId="77777777" w:rsidR="000C18C8" w:rsidRPr="002867BC" w:rsidRDefault="00CD1B09" w:rsidP="000C18C8">
      <w:pPr>
        <w:pStyle w:val="Brdtextmedindrag"/>
      </w:pPr>
      <w:r w:rsidRPr="002867BC">
        <w:t>Bestämmelser om beräkning av skatt på ackumulerad inkomst finns i 66</w:t>
      </w:r>
      <w:r>
        <w:t> </w:t>
      </w:r>
      <w:r w:rsidRPr="002867BC">
        <w:t>kap</w:t>
      </w:r>
      <w:r>
        <w:t>.</w:t>
      </w:r>
    </w:p>
    <w:tbl>
      <w:tblPr>
        <w:tblW w:w="5000" w:type="pct"/>
        <w:tblCellMar>
          <w:left w:w="125" w:type="dxa"/>
          <w:right w:w="125" w:type="dxa"/>
        </w:tblCellMar>
        <w:tblLook w:val="0000" w:firstRow="0" w:lastRow="0" w:firstColumn="0" w:lastColumn="0" w:noHBand="0" w:noVBand="0"/>
      </w:tblPr>
      <w:tblGrid>
        <w:gridCol w:w="2948"/>
        <w:gridCol w:w="2949"/>
      </w:tblGrid>
      <w:tr w:rsidR="000C18C8" w14:paraId="319B3699" w14:textId="77777777" w:rsidTr="003A25A0">
        <w:tc>
          <w:tcPr>
            <w:tcW w:w="2500" w:type="pct"/>
            <w:shd w:val="clear" w:color="auto" w:fill="auto"/>
            <w:tcMar>
              <w:left w:w="0" w:type="dxa"/>
            </w:tcMar>
          </w:tcPr>
          <w:p w14:paraId="18B4716D" w14:textId="77777777" w:rsidR="000C18C8" w:rsidRDefault="00CD1B09" w:rsidP="003A25A0">
            <w:pPr>
              <w:pStyle w:val="Brdtextmedindrag"/>
            </w:pPr>
            <w:r w:rsidRPr="002867BC">
              <w:t>Bestämmelser om skatte</w:t>
            </w:r>
            <w:r>
              <w:softHyphen/>
            </w:r>
            <w:r w:rsidRPr="002867BC">
              <w:t>reduktion</w:t>
            </w:r>
            <w:r>
              <w:t xml:space="preserve"> </w:t>
            </w:r>
            <w:r w:rsidRPr="002867BC">
              <w:t>för underskott av kapital, arbetsinkomst (jobbskatteavdrag), sjuk</w:t>
            </w:r>
            <w:r>
              <w:softHyphen/>
            </w:r>
            <w:r w:rsidRPr="002867BC">
              <w:t>ersättning och aktivitets</w:t>
            </w:r>
            <w:r>
              <w:softHyphen/>
            </w:r>
            <w:r w:rsidRPr="002867BC">
              <w:t>ersättning, förvärvsinkomst, boen</w:t>
            </w:r>
            <w:r>
              <w:softHyphen/>
            </w:r>
            <w:r w:rsidRPr="002867BC">
              <w:t>de i vissa områden (regional skatte</w:t>
            </w:r>
            <w:r>
              <w:softHyphen/>
            </w:r>
            <w:r w:rsidRPr="002867BC">
              <w:t>reduktion), allmän pensions</w:t>
            </w:r>
            <w:r>
              <w:softHyphen/>
            </w:r>
            <w:r w:rsidRPr="002867BC">
              <w:t>avgift, sjöinkomst, hushållsarbete, in</w:t>
            </w:r>
            <w:r>
              <w:softHyphen/>
            </w:r>
            <w:r w:rsidRPr="002867BC">
              <w:t>stalla</w:t>
            </w:r>
            <w:r>
              <w:softHyphen/>
            </w:r>
            <w:r w:rsidRPr="002867BC">
              <w:t xml:space="preserve">tion av grön teknik, gåva </w:t>
            </w:r>
            <w:r w:rsidRPr="00533F2F">
              <w:rPr>
                <w:i/>
                <w:iCs/>
              </w:rPr>
              <w:t>och</w:t>
            </w:r>
            <w:r w:rsidRPr="002867BC">
              <w:t xml:space="preserve"> mikroproduktion av förnybar el finns i 67 kap</w:t>
            </w:r>
            <w:r>
              <w:t>.</w:t>
            </w:r>
          </w:p>
        </w:tc>
        <w:tc>
          <w:tcPr>
            <w:tcW w:w="2500" w:type="pct"/>
            <w:shd w:val="clear" w:color="auto" w:fill="auto"/>
            <w:tcMar>
              <w:right w:w="0" w:type="dxa"/>
            </w:tcMar>
          </w:tcPr>
          <w:p w14:paraId="5D70207D" w14:textId="77777777" w:rsidR="000C18C8" w:rsidRDefault="00CD1B09" w:rsidP="003A25A0">
            <w:pPr>
              <w:pStyle w:val="Brdtextmedindrag"/>
            </w:pPr>
            <w:r w:rsidRPr="002867BC">
              <w:t>Bestämmelser om skatte</w:t>
            </w:r>
            <w:r>
              <w:softHyphen/>
            </w:r>
            <w:r w:rsidRPr="002867BC">
              <w:t>reduktion</w:t>
            </w:r>
            <w:r>
              <w:t xml:space="preserve"> </w:t>
            </w:r>
            <w:r w:rsidRPr="002867BC">
              <w:t>för underskott av kapital, arbetsinkomst (jobbskatteavdrag), sjuk</w:t>
            </w:r>
            <w:r>
              <w:softHyphen/>
            </w:r>
            <w:r w:rsidRPr="002867BC">
              <w:t>ersättning och aktivitets</w:t>
            </w:r>
            <w:r>
              <w:softHyphen/>
            </w:r>
            <w:r w:rsidRPr="002867BC">
              <w:t>ersättning, förvärvsinkomst, boen</w:t>
            </w:r>
            <w:r>
              <w:softHyphen/>
            </w:r>
            <w:r w:rsidRPr="002867BC">
              <w:t>de i vissa områden (regional skatte</w:t>
            </w:r>
            <w:r>
              <w:softHyphen/>
            </w:r>
            <w:r w:rsidRPr="002867BC">
              <w:t>reduktion), allmän pensions</w:t>
            </w:r>
            <w:r>
              <w:softHyphen/>
            </w:r>
            <w:r w:rsidRPr="002867BC">
              <w:t>avgift, sjöinkomst, hushållsarbete, in</w:t>
            </w:r>
            <w:r>
              <w:softHyphen/>
            </w:r>
            <w:r w:rsidRPr="002867BC">
              <w:t>stalla</w:t>
            </w:r>
            <w:r>
              <w:softHyphen/>
            </w:r>
            <w:r w:rsidRPr="002867BC">
              <w:t>tion av grön teknik, gåva</w:t>
            </w:r>
            <w:r>
              <w:rPr>
                <w:i/>
                <w:iCs/>
              </w:rPr>
              <w:t>,</w:t>
            </w:r>
            <w:r w:rsidRPr="002867BC">
              <w:t xml:space="preserve"> mikroproduktion av förnybar el </w:t>
            </w:r>
            <w:r>
              <w:rPr>
                <w:i/>
                <w:iCs/>
              </w:rPr>
              <w:t xml:space="preserve">och avgift till arbetslöshetskassa </w:t>
            </w:r>
            <w:r w:rsidRPr="002867BC">
              <w:t>finns i 67 kap</w:t>
            </w:r>
            <w:r>
              <w:t>.</w:t>
            </w:r>
          </w:p>
        </w:tc>
      </w:tr>
    </w:tbl>
    <w:p w14:paraId="2A8A6798" w14:textId="77777777" w:rsidR="000C18C8" w:rsidRDefault="00CD1B09" w:rsidP="000C18C8">
      <w:pPr>
        <w:pStyle w:val="Brdtext"/>
        <w:spacing w:before="230"/>
        <w:jc w:val="center"/>
        <w:rPr>
          <w:b/>
        </w:rPr>
      </w:pPr>
      <w:r>
        <w:rPr>
          <w:b/>
        </w:rPr>
        <w:t>67 kap.</w:t>
      </w:r>
    </w:p>
    <w:p w14:paraId="1AB50E29" w14:textId="77777777" w:rsidR="000C18C8" w:rsidRDefault="00CD1B09" w:rsidP="000C18C8">
      <w:pPr>
        <w:pStyle w:val="Brdtext"/>
        <w:jc w:val="center"/>
      </w:pPr>
      <w:r>
        <w:t>1 §</w:t>
      </w:r>
      <w:r>
        <w:rPr>
          <w:rStyle w:val="Fotnotsreferens"/>
        </w:rPr>
        <w:footnoteReference w:id="21"/>
      </w:r>
    </w:p>
    <w:tbl>
      <w:tblPr>
        <w:tblW w:w="5000" w:type="pct"/>
        <w:tblCellMar>
          <w:left w:w="125" w:type="dxa"/>
          <w:right w:w="125" w:type="dxa"/>
        </w:tblCellMar>
        <w:tblLook w:val="0600" w:firstRow="0" w:lastRow="0" w:firstColumn="0" w:lastColumn="0" w:noHBand="1" w:noVBand="1"/>
      </w:tblPr>
      <w:tblGrid>
        <w:gridCol w:w="2948"/>
        <w:gridCol w:w="2949"/>
      </w:tblGrid>
      <w:tr w:rsidR="000C18C8" w14:paraId="4DD7F592" w14:textId="77777777" w:rsidTr="003A25A0">
        <w:tc>
          <w:tcPr>
            <w:tcW w:w="2500" w:type="pct"/>
            <w:shd w:val="clear" w:color="auto" w:fill="auto"/>
            <w:tcMar>
              <w:left w:w="0" w:type="dxa"/>
            </w:tcMar>
          </w:tcPr>
          <w:p w14:paraId="2EECE980" w14:textId="77777777" w:rsidR="000C18C8" w:rsidRDefault="00CD1B09" w:rsidP="003A25A0">
            <w:pPr>
              <w:pStyle w:val="Brdtextmedindrag"/>
            </w:pPr>
            <w:r w:rsidRPr="002A16DD">
              <w:t>I detta kapitel finns bestämmelser om skattereduktion för fysiska personer i 2–</w:t>
            </w:r>
            <w:r w:rsidRPr="002A16DD">
              <w:rPr>
                <w:i/>
                <w:iCs/>
              </w:rPr>
              <w:t>48</w:t>
            </w:r>
            <w:r w:rsidRPr="002A16DD">
              <w:t xml:space="preserve"> §§ och för juridiska personer i 2 och 27–33 §§</w:t>
            </w:r>
            <w:r>
              <w:t>.</w:t>
            </w:r>
          </w:p>
        </w:tc>
        <w:tc>
          <w:tcPr>
            <w:tcW w:w="2500" w:type="pct"/>
            <w:shd w:val="clear" w:color="auto" w:fill="auto"/>
            <w:tcMar>
              <w:right w:w="0" w:type="dxa"/>
            </w:tcMar>
          </w:tcPr>
          <w:p w14:paraId="51C6AC97" w14:textId="77777777" w:rsidR="000C18C8" w:rsidRDefault="00CD1B09" w:rsidP="003A25A0">
            <w:pPr>
              <w:pStyle w:val="Brdtextmedindrag"/>
            </w:pPr>
            <w:r w:rsidRPr="002A16DD">
              <w:t>I detta kapitel finns bestämmelser om skattereduktion för fysiska personer i 2–</w:t>
            </w:r>
            <w:r>
              <w:rPr>
                <w:i/>
                <w:iCs/>
              </w:rPr>
              <w:t>52</w:t>
            </w:r>
            <w:r w:rsidRPr="002A16DD">
              <w:t xml:space="preserve"> §§ och för juridiska personer i 2 och 27–33 §§</w:t>
            </w:r>
            <w:r>
              <w:t>.</w:t>
            </w:r>
          </w:p>
        </w:tc>
      </w:tr>
    </w:tbl>
    <w:p w14:paraId="70F4BE46" w14:textId="77777777" w:rsidR="000C18C8" w:rsidRDefault="00CD1B09" w:rsidP="000C18C8">
      <w:pPr>
        <w:pStyle w:val="Brdtextmedindrag"/>
      </w:pPr>
      <w:r w:rsidRPr="002A16DD">
        <w:t xml:space="preserve">Skattereduktion ska anges i hela krontal så att </w:t>
      </w:r>
      <w:proofErr w:type="spellStart"/>
      <w:r w:rsidRPr="002A16DD">
        <w:t>öretal</w:t>
      </w:r>
      <w:proofErr w:type="spellEnd"/>
      <w:r w:rsidRPr="002A16DD">
        <w:t xml:space="preserve"> faller bort</w:t>
      </w:r>
      <w:r>
        <w:t>.</w:t>
      </w:r>
    </w:p>
    <w:p w14:paraId="78347445" w14:textId="77777777" w:rsidR="000C18C8" w:rsidRPr="002A16DD" w:rsidRDefault="008015F9" w:rsidP="000C18C8">
      <w:pPr>
        <w:pStyle w:val="Brdtextmedindrag"/>
      </w:pPr>
    </w:p>
    <w:p w14:paraId="0F5D6A30" w14:textId="77777777" w:rsidR="000C18C8" w:rsidRDefault="00CD1B09" w:rsidP="000C18C8">
      <w:pPr>
        <w:pStyle w:val="Brdtext"/>
        <w:jc w:val="center"/>
      </w:pPr>
      <w:r>
        <w:t>2 §</w:t>
      </w:r>
      <w:r>
        <w:rPr>
          <w:rStyle w:val="Fotnotsreferens"/>
        </w:rPr>
        <w:footnoteReference w:id="22"/>
      </w:r>
    </w:p>
    <w:tbl>
      <w:tblPr>
        <w:tblW w:w="5000" w:type="pct"/>
        <w:tblCellMar>
          <w:left w:w="125" w:type="dxa"/>
          <w:right w:w="125" w:type="dxa"/>
        </w:tblCellMar>
        <w:tblLook w:val="0600" w:firstRow="0" w:lastRow="0" w:firstColumn="0" w:lastColumn="0" w:noHBand="1" w:noVBand="1"/>
      </w:tblPr>
      <w:tblGrid>
        <w:gridCol w:w="2948"/>
        <w:gridCol w:w="2949"/>
      </w:tblGrid>
      <w:tr w:rsidR="000C18C8" w14:paraId="7F7C879B" w14:textId="77777777" w:rsidTr="003A25A0">
        <w:tc>
          <w:tcPr>
            <w:tcW w:w="2500" w:type="pct"/>
            <w:shd w:val="clear" w:color="auto" w:fill="auto"/>
            <w:tcMar>
              <w:left w:w="0" w:type="dxa"/>
            </w:tcMar>
          </w:tcPr>
          <w:p w14:paraId="0DBF754E" w14:textId="77777777" w:rsidR="000C18C8" w:rsidRDefault="00CD1B09" w:rsidP="003A25A0">
            <w:pPr>
              <w:pStyle w:val="Brdtextmedindrag"/>
            </w:pPr>
            <w:r w:rsidRPr="00016E7D">
              <w:t>Skattereduktion ska göras för sjö</w:t>
            </w:r>
            <w:r>
              <w:softHyphen/>
            </w:r>
            <w:r w:rsidRPr="00016E7D">
              <w:t xml:space="preserve">inkomst, allmän pensionsavgift, </w:t>
            </w:r>
            <w:r w:rsidRPr="00016E7D">
              <w:lastRenderedPageBreak/>
              <w:t>arbets</w:t>
            </w:r>
            <w:r>
              <w:softHyphen/>
            </w:r>
            <w:r w:rsidRPr="00016E7D">
              <w:t>inkomst (jobbskatteavdrag), sjuk</w:t>
            </w:r>
            <w:r>
              <w:softHyphen/>
            </w:r>
            <w:r w:rsidRPr="00016E7D">
              <w:t>ersättning och aktivitets</w:t>
            </w:r>
            <w:r>
              <w:softHyphen/>
            </w:r>
            <w:r w:rsidRPr="00016E7D">
              <w:t>ersättning, förvärvsinkomst, boen</w:t>
            </w:r>
            <w:r>
              <w:softHyphen/>
            </w:r>
            <w:r w:rsidRPr="00016E7D">
              <w:t>de i vissa områden (regional skatte</w:t>
            </w:r>
            <w:r>
              <w:softHyphen/>
            </w:r>
            <w:r w:rsidRPr="00016E7D">
              <w:t xml:space="preserve">reduktion), underskott av kapital, hushållsarbete, installation av grön teknik, gåva </w:t>
            </w:r>
            <w:r w:rsidRPr="00533F2F">
              <w:rPr>
                <w:i/>
                <w:iCs/>
              </w:rPr>
              <w:t>och</w:t>
            </w:r>
            <w:r w:rsidRPr="00016E7D">
              <w:t xml:space="preserve"> mikro</w:t>
            </w:r>
            <w:r>
              <w:softHyphen/>
            </w:r>
            <w:r w:rsidRPr="00016E7D">
              <w:t>produktion av förnybar el i nu nämnd ordning</w:t>
            </w:r>
            <w:r>
              <w:t>.</w:t>
            </w:r>
          </w:p>
        </w:tc>
        <w:tc>
          <w:tcPr>
            <w:tcW w:w="2500" w:type="pct"/>
            <w:shd w:val="clear" w:color="auto" w:fill="auto"/>
            <w:tcMar>
              <w:right w:w="0" w:type="dxa"/>
            </w:tcMar>
          </w:tcPr>
          <w:p w14:paraId="0503D7DA" w14:textId="77777777" w:rsidR="000C18C8" w:rsidRDefault="00CD1B09" w:rsidP="003A25A0">
            <w:pPr>
              <w:pStyle w:val="Brdtextmedindrag"/>
            </w:pPr>
            <w:r w:rsidRPr="00016E7D">
              <w:lastRenderedPageBreak/>
              <w:t>Skattereduktion ska göras för sjö</w:t>
            </w:r>
            <w:r>
              <w:softHyphen/>
            </w:r>
            <w:r w:rsidRPr="00016E7D">
              <w:t xml:space="preserve">inkomst, allmän pensionsavgift, </w:t>
            </w:r>
            <w:r w:rsidRPr="00016E7D">
              <w:lastRenderedPageBreak/>
              <w:t>arbets</w:t>
            </w:r>
            <w:r>
              <w:softHyphen/>
            </w:r>
            <w:r w:rsidRPr="00016E7D">
              <w:t>inkomst (jobbskatteavdrag), sjuk</w:t>
            </w:r>
            <w:r>
              <w:softHyphen/>
            </w:r>
            <w:r w:rsidRPr="00016E7D">
              <w:t>ersättning och aktivitets</w:t>
            </w:r>
            <w:r>
              <w:softHyphen/>
            </w:r>
            <w:r w:rsidRPr="00016E7D">
              <w:t>ersättning, förvärvsinkomst, boen</w:t>
            </w:r>
            <w:r>
              <w:softHyphen/>
            </w:r>
            <w:r w:rsidRPr="00016E7D">
              <w:t>de i vissa områden (regional skatte</w:t>
            </w:r>
            <w:r>
              <w:softHyphen/>
            </w:r>
            <w:r w:rsidRPr="00016E7D">
              <w:t>reduktion), underskott av kapital, hushållsarbete, installation av grön teknik, gåva</w:t>
            </w:r>
            <w:r>
              <w:rPr>
                <w:i/>
                <w:iCs/>
              </w:rPr>
              <w:t>,</w:t>
            </w:r>
            <w:r w:rsidRPr="00016E7D">
              <w:t xml:space="preserve"> </w:t>
            </w:r>
            <w:r>
              <w:t>m</w:t>
            </w:r>
            <w:r w:rsidRPr="00016E7D">
              <w:t>ikro</w:t>
            </w:r>
            <w:r>
              <w:softHyphen/>
            </w:r>
            <w:r w:rsidRPr="00016E7D">
              <w:t>produktion av förnybar el</w:t>
            </w:r>
            <w:r>
              <w:t xml:space="preserve"> </w:t>
            </w:r>
            <w:r>
              <w:rPr>
                <w:i/>
                <w:iCs/>
              </w:rPr>
              <w:t>och avgift till arbets</w:t>
            </w:r>
            <w:r>
              <w:rPr>
                <w:i/>
                <w:iCs/>
              </w:rPr>
              <w:softHyphen/>
              <w:t>löshetskassa</w:t>
            </w:r>
            <w:r w:rsidRPr="00016E7D">
              <w:t xml:space="preserve"> i nu nämnd ordning</w:t>
            </w:r>
            <w:r>
              <w:t>.</w:t>
            </w:r>
          </w:p>
        </w:tc>
      </w:tr>
    </w:tbl>
    <w:p w14:paraId="676B3519" w14:textId="77777777" w:rsidR="000C18C8" w:rsidRDefault="00CD1B09" w:rsidP="000C18C8">
      <w:pPr>
        <w:pStyle w:val="Brdtextmedindrag"/>
      </w:pPr>
      <w:r w:rsidRPr="00D52861">
        <w:lastRenderedPageBreak/>
        <w:t xml:space="preserve">Skattereduktion ska räknas av mot </w:t>
      </w:r>
      <w:bookmarkStart w:id="60" w:name="_Hlk81230070"/>
      <w:r w:rsidRPr="00D52861">
        <w:t>kommunal och statlig inkomstskatt som beräknats enligt 65 kap., mot statlig fastighetsskatt enligt lagen (1984:1052) om statlig fastighetsskatt samt mot kommunal fastighets</w:t>
      </w:r>
      <w:r>
        <w:softHyphen/>
      </w:r>
      <w:r w:rsidRPr="00D52861">
        <w:t xml:space="preserve">avgift </w:t>
      </w:r>
      <w:bookmarkEnd w:id="60"/>
      <w:r w:rsidRPr="00D52861">
        <w:t>enligt lagen (2007:1398) om kommunal fastighetsavgift. Skatte</w:t>
      </w:r>
      <w:r>
        <w:softHyphen/>
      </w:r>
      <w:r w:rsidRPr="00D52861">
        <w:t>reduktion enligt 5–9 d, 34, 35 och 46–48 §§ ska dock räknas av endast mot kommunal inkomstskatt</w:t>
      </w:r>
      <w:r>
        <w:t>.</w:t>
      </w:r>
    </w:p>
    <w:p w14:paraId="16E10096" w14:textId="77777777" w:rsidR="000C18C8" w:rsidRDefault="008015F9" w:rsidP="000C18C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0C18C8" w14:paraId="462785D6" w14:textId="77777777" w:rsidTr="003A25A0">
        <w:tc>
          <w:tcPr>
            <w:tcW w:w="2500" w:type="pct"/>
            <w:shd w:val="clear" w:color="auto" w:fill="auto"/>
            <w:tcMar>
              <w:left w:w="0" w:type="dxa"/>
            </w:tcMar>
          </w:tcPr>
          <w:p w14:paraId="50E041AC" w14:textId="77777777" w:rsidR="000C18C8" w:rsidRDefault="008015F9" w:rsidP="003A25A0">
            <w:pPr>
              <w:pStyle w:val="Brdtextmedindrag"/>
            </w:pPr>
          </w:p>
        </w:tc>
        <w:tc>
          <w:tcPr>
            <w:tcW w:w="2500" w:type="pct"/>
            <w:shd w:val="clear" w:color="auto" w:fill="auto"/>
            <w:tcMar>
              <w:right w:w="0" w:type="dxa"/>
            </w:tcMar>
          </w:tcPr>
          <w:p w14:paraId="464452C1" w14:textId="77777777" w:rsidR="000C18C8" w:rsidRPr="008672AD" w:rsidRDefault="00CD1B09" w:rsidP="003A25A0">
            <w:pPr>
              <w:pStyle w:val="Brdtextmedindrag"/>
              <w:ind w:firstLine="0"/>
              <w:rPr>
                <w:b/>
                <w:bCs/>
                <w:i/>
                <w:iCs/>
              </w:rPr>
            </w:pPr>
            <w:r>
              <w:rPr>
                <w:b/>
                <w:bCs/>
                <w:i/>
                <w:iCs/>
              </w:rPr>
              <w:t>Avgift till arbetslöshetskassa</w:t>
            </w:r>
          </w:p>
        </w:tc>
      </w:tr>
    </w:tbl>
    <w:p w14:paraId="754646C5" w14:textId="77777777" w:rsidR="000C18C8" w:rsidRPr="00016E7D" w:rsidRDefault="008015F9" w:rsidP="000C18C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0C18C8" w14:paraId="2B402DD4" w14:textId="77777777" w:rsidTr="003A25A0">
        <w:tc>
          <w:tcPr>
            <w:tcW w:w="2500" w:type="pct"/>
            <w:shd w:val="clear" w:color="auto" w:fill="auto"/>
            <w:tcMar>
              <w:left w:w="0" w:type="dxa"/>
            </w:tcMar>
          </w:tcPr>
          <w:p w14:paraId="2415E037" w14:textId="77777777" w:rsidR="000C18C8" w:rsidRDefault="008015F9" w:rsidP="003A25A0">
            <w:pPr>
              <w:pStyle w:val="Brdtextmedindrag"/>
            </w:pPr>
          </w:p>
        </w:tc>
        <w:tc>
          <w:tcPr>
            <w:tcW w:w="2500" w:type="pct"/>
            <w:shd w:val="clear" w:color="auto" w:fill="auto"/>
            <w:tcMar>
              <w:right w:w="0" w:type="dxa"/>
            </w:tcMar>
          </w:tcPr>
          <w:p w14:paraId="76476024" w14:textId="77777777" w:rsidR="000C18C8" w:rsidRDefault="00CD1B09" w:rsidP="003A25A0">
            <w:pPr>
              <w:pStyle w:val="Brdtextmedindrag"/>
              <w:ind w:firstLine="0"/>
            </w:pPr>
            <w:r>
              <w:rPr>
                <w:i/>
                <w:iCs/>
                <w:u w:val="single"/>
              </w:rPr>
              <w:t>Vilka som kan få skattereduktion</w:t>
            </w:r>
          </w:p>
        </w:tc>
      </w:tr>
    </w:tbl>
    <w:p w14:paraId="582AF575" w14:textId="77777777" w:rsidR="000C18C8" w:rsidRDefault="008015F9" w:rsidP="000C18C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18C8" w14:paraId="01E6F0B1" w14:textId="77777777" w:rsidTr="003A25A0">
        <w:tc>
          <w:tcPr>
            <w:tcW w:w="2498" w:type="pct"/>
            <w:shd w:val="clear" w:color="auto" w:fill="auto"/>
            <w:tcMar>
              <w:left w:w="0" w:type="dxa"/>
            </w:tcMar>
          </w:tcPr>
          <w:p w14:paraId="0317625F" w14:textId="77777777" w:rsidR="000C18C8" w:rsidRDefault="008015F9" w:rsidP="003A25A0">
            <w:pPr>
              <w:pStyle w:val="Brdtextmedindrag"/>
            </w:pPr>
          </w:p>
        </w:tc>
        <w:tc>
          <w:tcPr>
            <w:tcW w:w="2502" w:type="pct"/>
            <w:shd w:val="clear" w:color="auto" w:fill="auto"/>
            <w:tcMar>
              <w:right w:w="0" w:type="dxa"/>
            </w:tcMar>
          </w:tcPr>
          <w:p w14:paraId="33259A53" w14:textId="77777777" w:rsidR="000C18C8" w:rsidRDefault="00CD1B09" w:rsidP="003A25A0">
            <w:pPr>
              <w:pStyle w:val="Brdtext"/>
              <w:rPr>
                <w:i/>
              </w:rPr>
            </w:pPr>
            <w:r>
              <w:rPr>
                <w:i/>
              </w:rPr>
              <w:t>49 </w:t>
            </w:r>
            <w:r w:rsidRPr="00574282">
              <w:rPr>
                <w:i/>
              </w:rPr>
              <w:t>§</w:t>
            </w:r>
          </w:p>
          <w:p w14:paraId="449E2464" w14:textId="77777777" w:rsidR="000C18C8" w:rsidRPr="00574282" w:rsidRDefault="00CD1B09" w:rsidP="003A25A0">
            <w:pPr>
              <w:pStyle w:val="Brdtextmedindrag"/>
              <w:rPr>
                <w:i/>
              </w:rPr>
            </w:pPr>
            <w:r>
              <w:rPr>
                <w:i/>
              </w:rPr>
              <w:t>De som är obegränsat skatt</w:t>
            </w:r>
            <w:r>
              <w:rPr>
                <w:i/>
              </w:rPr>
              <w:softHyphen/>
              <w:t>skyldiga under någon del av beskattnings</w:t>
            </w:r>
            <w:r>
              <w:rPr>
                <w:i/>
              </w:rPr>
              <w:softHyphen/>
              <w:t>året, har rätt till skatte</w:t>
            </w:r>
            <w:r>
              <w:rPr>
                <w:i/>
              </w:rPr>
              <w:softHyphen/>
            </w:r>
            <w:r>
              <w:rPr>
                <w:i/>
              </w:rPr>
              <w:softHyphen/>
              <w:t>reduktion för avgift till arbets</w:t>
            </w:r>
            <w:r>
              <w:rPr>
                <w:i/>
              </w:rPr>
              <w:softHyphen/>
            </w:r>
            <w:r>
              <w:rPr>
                <w:i/>
              </w:rPr>
              <w:softHyphen/>
            </w:r>
            <w:r>
              <w:rPr>
                <w:i/>
              </w:rPr>
              <w:softHyphen/>
              <w:t xml:space="preserve">löshetskassa. </w:t>
            </w:r>
          </w:p>
        </w:tc>
      </w:tr>
      <w:tr w:rsidR="000C18C8" w14:paraId="6B01BF15" w14:textId="77777777" w:rsidTr="003A25A0">
        <w:tblPrEx>
          <w:tblLook w:val="0600" w:firstRow="0" w:lastRow="0" w:firstColumn="0" w:lastColumn="0" w:noHBand="1" w:noVBand="1"/>
        </w:tblPrEx>
        <w:tc>
          <w:tcPr>
            <w:tcW w:w="2500" w:type="pct"/>
            <w:shd w:val="clear" w:color="auto" w:fill="auto"/>
            <w:tcMar>
              <w:left w:w="0" w:type="dxa"/>
            </w:tcMar>
          </w:tcPr>
          <w:p w14:paraId="13AC5A0B" w14:textId="77777777" w:rsidR="000C18C8" w:rsidRDefault="008015F9" w:rsidP="003A25A0">
            <w:pPr>
              <w:pStyle w:val="Brdtextmedindrag"/>
            </w:pPr>
          </w:p>
        </w:tc>
        <w:tc>
          <w:tcPr>
            <w:tcW w:w="2500" w:type="pct"/>
            <w:shd w:val="clear" w:color="auto" w:fill="auto"/>
            <w:tcMar>
              <w:right w:w="0" w:type="dxa"/>
            </w:tcMar>
          </w:tcPr>
          <w:p w14:paraId="56072420" w14:textId="77777777" w:rsidR="000C18C8" w:rsidRPr="000024EB" w:rsidRDefault="00CD1B09" w:rsidP="003A25A0">
            <w:pPr>
              <w:pStyle w:val="Brdtextmedindrag"/>
              <w:rPr>
                <w:i/>
                <w:iCs/>
              </w:rPr>
            </w:pPr>
            <w:r w:rsidRPr="000024EB">
              <w:rPr>
                <w:i/>
                <w:iCs/>
              </w:rPr>
              <w:t>Sådan rätt till skattereduktion har också de som är begränsat skatt</w:t>
            </w:r>
            <w:r>
              <w:rPr>
                <w:i/>
                <w:iCs/>
              </w:rPr>
              <w:softHyphen/>
            </w:r>
            <w:r>
              <w:rPr>
                <w:i/>
                <w:iCs/>
              </w:rPr>
              <w:softHyphen/>
            </w:r>
            <w:r w:rsidRPr="000024EB">
              <w:rPr>
                <w:i/>
                <w:iCs/>
              </w:rPr>
              <w:t>skyldiga enligt 3 kap. 18</w:t>
            </w:r>
            <w:r>
              <w:rPr>
                <w:i/>
                <w:iCs/>
              </w:rPr>
              <w:t> </w:t>
            </w:r>
            <w:r w:rsidRPr="000024EB">
              <w:rPr>
                <w:i/>
                <w:iCs/>
              </w:rPr>
              <w:t>§ första stycket 1, 2 eller 3, om deras över</w:t>
            </w:r>
            <w:r>
              <w:rPr>
                <w:i/>
                <w:iCs/>
              </w:rPr>
              <w:softHyphen/>
            </w:r>
            <w:r w:rsidRPr="000024EB">
              <w:rPr>
                <w:i/>
                <w:iCs/>
              </w:rPr>
              <w:t>skott av förvärvs</w:t>
            </w:r>
            <w:r>
              <w:rPr>
                <w:i/>
                <w:iCs/>
              </w:rPr>
              <w:softHyphen/>
            </w:r>
            <w:r w:rsidRPr="000024EB">
              <w:rPr>
                <w:i/>
                <w:iCs/>
              </w:rPr>
              <w:t>inkomster i Sverige och i andra länder, ute</w:t>
            </w:r>
            <w:r>
              <w:rPr>
                <w:i/>
                <w:iCs/>
              </w:rPr>
              <w:softHyphen/>
            </w:r>
            <w:r w:rsidRPr="000024EB">
              <w:rPr>
                <w:i/>
                <w:iCs/>
              </w:rPr>
              <w:t>slutande eller så gott som ute</w:t>
            </w:r>
            <w:r>
              <w:rPr>
                <w:i/>
                <w:iCs/>
              </w:rPr>
              <w:softHyphen/>
            </w:r>
            <w:r w:rsidRPr="000024EB">
              <w:rPr>
                <w:i/>
                <w:iCs/>
              </w:rPr>
              <w:t>slutande, utgörs av överskott av för</w:t>
            </w:r>
            <w:r>
              <w:rPr>
                <w:i/>
                <w:iCs/>
              </w:rPr>
              <w:softHyphen/>
            </w:r>
            <w:r w:rsidRPr="000024EB">
              <w:rPr>
                <w:i/>
                <w:iCs/>
              </w:rPr>
              <w:t>värvs</w:t>
            </w:r>
            <w:r>
              <w:rPr>
                <w:i/>
                <w:iCs/>
              </w:rPr>
              <w:softHyphen/>
            </w:r>
            <w:r w:rsidRPr="000024EB">
              <w:rPr>
                <w:i/>
                <w:iCs/>
              </w:rPr>
              <w:t>inkomster i Sverige.</w:t>
            </w:r>
          </w:p>
        </w:tc>
      </w:tr>
    </w:tbl>
    <w:p w14:paraId="3D0C7234" w14:textId="77777777" w:rsidR="000C18C8" w:rsidRDefault="008015F9" w:rsidP="000C18C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0C18C8" w14:paraId="20211C6B" w14:textId="77777777" w:rsidTr="003A25A0">
        <w:tc>
          <w:tcPr>
            <w:tcW w:w="2500" w:type="pct"/>
            <w:shd w:val="clear" w:color="auto" w:fill="auto"/>
            <w:tcMar>
              <w:left w:w="0" w:type="dxa"/>
            </w:tcMar>
          </w:tcPr>
          <w:p w14:paraId="21860C2F" w14:textId="77777777" w:rsidR="000C18C8" w:rsidRDefault="008015F9" w:rsidP="003A25A0">
            <w:pPr>
              <w:pStyle w:val="Brdtextmedindrag"/>
            </w:pPr>
          </w:p>
        </w:tc>
        <w:tc>
          <w:tcPr>
            <w:tcW w:w="2500" w:type="pct"/>
            <w:shd w:val="clear" w:color="auto" w:fill="auto"/>
            <w:tcMar>
              <w:right w:w="0" w:type="dxa"/>
            </w:tcMar>
          </w:tcPr>
          <w:p w14:paraId="2E8E3201" w14:textId="77777777" w:rsidR="000C18C8" w:rsidRPr="000024EB" w:rsidRDefault="00CD1B09" w:rsidP="003A25A0">
            <w:pPr>
              <w:pStyle w:val="Brdtextmedindrag"/>
              <w:ind w:firstLine="0"/>
              <w:rPr>
                <w:i/>
                <w:iCs/>
                <w:u w:val="single"/>
              </w:rPr>
            </w:pPr>
            <w:r>
              <w:rPr>
                <w:i/>
                <w:iCs/>
                <w:u w:val="single"/>
              </w:rPr>
              <w:t>Underlag för skattereduktion</w:t>
            </w:r>
          </w:p>
        </w:tc>
      </w:tr>
    </w:tbl>
    <w:p w14:paraId="314BF65C" w14:textId="77777777" w:rsidR="000C18C8" w:rsidRDefault="008015F9" w:rsidP="000C18C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18C8" w14:paraId="50E6205C" w14:textId="77777777" w:rsidTr="003A25A0">
        <w:tc>
          <w:tcPr>
            <w:tcW w:w="2500" w:type="pct"/>
            <w:shd w:val="clear" w:color="auto" w:fill="auto"/>
            <w:tcMar>
              <w:left w:w="0" w:type="dxa"/>
            </w:tcMar>
          </w:tcPr>
          <w:p w14:paraId="4A36F7D2" w14:textId="77777777" w:rsidR="000C18C8" w:rsidRDefault="008015F9" w:rsidP="003A25A0">
            <w:pPr>
              <w:pStyle w:val="Brdtextmedindrag"/>
            </w:pPr>
          </w:p>
        </w:tc>
        <w:tc>
          <w:tcPr>
            <w:tcW w:w="2500" w:type="pct"/>
            <w:shd w:val="clear" w:color="auto" w:fill="auto"/>
            <w:tcMar>
              <w:right w:w="0" w:type="dxa"/>
            </w:tcMar>
          </w:tcPr>
          <w:p w14:paraId="39CE094F" w14:textId="77777777" w:rsidR="000C18C8" w:rsidRDefault="00CD1B09" w:rsidP="003A25A0">
            <w:pPr>
              <w:pStyle w:val="Brdtext"/>
              <w:rPr>
                <w:i/>
              </w:rPr>
            </w:pPr>
            <w:r>
              <w:rPr>
                <w:i/>
              </w:rPr>
              <w:t>50 </w:t>
            </w:r>
            <w:r w:rsidRPr="00574282">
              <w:rPr>
                <w:i/>
              </w:rPr>
              <w:t>§</w:t>
            </w:r>
          </w:p>
          <w:p w14:paraId="3047E342" w14:textId="77777777" w:rsidR="000C18C8" w:rsidRPr="00574282" w:rsidRDefault="00CD1B09" w:rsidP="003A25A0">
            <w:pPr>
              <w:pStyle w:val="Brdtextmedindrag"/>
              <w:rPr>
                <w:i/>
              </w:rPr>
            </w:pPr>
            <w:r>
              <w:rPr>
                <w:i/>
              </w:rPr>
              <w:t>Underlaget för skattereduktion består av avgift som betalas till en svensk arbetslöshetskassa.</w:t>
            </w:r>
          </w:p>
        </w:tc>
      </w:tr>
      <w:tr w:rsidR="000C18C8" w14:paraId="13D10454" w14:textId="77777777" w:rsidTr="003A25A0">
        <w:tblPrEx>
          <w:tblLook w:val="0600" w:firstRow="0" w:lastRow="0" w:firstColumn="0" w:lastColumn="0" w:noHBand="1" w:noVBand="1"/>
        </w:tblPrEx>
        <w:tc>
          <w:tcPr>
            <w:tcW w:w="2500" w:type="pct"/>
            <w:shd w:val="clear" w:color="auto" w:fill="auto"/>
            <w:tcMar>
              <w:left w:w="0" w:type="dxa"/>
            </w:tcMar>
          </w:tcPr>
          <w:p w14:paraId="27744AE8" w14:textId="77777777" w:rsidR="000C18C8" w:rsidRDefault="008015F9" w:rsidP="003A25A0">
            <w:pPr>
              <w:pStyle w:val="Brdtextmedindrag"/>
            </w:pPr>
          </w:p>
        </w:tc>
        <w:tc>
          <w:tcPr>
            <w:tcW w:w="2500" w:type="pct"/>
            <w:shd w:val="clear" w:color="auto" w:fill="auto"/>
            <w:tcMar>
              <w:right w:w="0" w:type="dxa"/>
            </w:tcMar>
          </w:tcPr>
          <w:p w14:paraId="336A65D2" w14:textId="77777777" w:rsidR="000C18C8" w:rsidRPr="000024EB" w:rsidRDefault="00CD1B09" w:rsidP="003A25A0">
            <w:pPr>
              <w:pStyle w:val="Brdtextmedindrag"/>
              <w:rPr>
                <w:i/>
                <w:iCs/>
              </w:rPr>
            </w:pPr>
            <w:bookmarkStart w:id="61" w:name="_Hlk81405933"/>
            <w:r>
              <w:rPr>
                <w:i/>
                <w:iCs/>
              </w:rPr>
              <w:t>Avgift till en utländsk arbets</w:t>
            </w:r>
            <w:r>
              <w:rPr>
                <w:i/>
                <w:iCs/>
              </w:rPr>
              <w:softHyphen/>
              <w:t>löshets</w:t>
            </w:r>
            <w:r>
              <w:rPr>
                <w:i/>
                <w:iCs/>
              </w:rPr>
              <w:softHyphen/>
              <w:t xml:space="preserve">kassa </w:t>
            </w:r>
            <w:bookmarkStart w:id="62" w:name="_Hlk81559297"/>
            <w:r>
              <w:rPr>
                <w:i/>
                <w:iCs/>
              </w:rPr>
              <w:t>eller motsvarande av</w:t>
            </w:r>
            <w:r>
              <w:rPr>
                <w:i/>
                <w:iCs/>
              </w:rPr>
              <w:softHyphen/>
              <w:t>gift enligt en utländsk stats arbets</w:t>
            </w:r>
            <w:r>
              <w:rPr>
                <w:i/>
                <w:iCs/>
              </w:rPr>
              <w:softHyphen/>
              <w:t>löshets</w:t>
            </w:r>
            <w:r>
              <w:rPr>
                <w:i/>
                <w:iCs/>
              </w:rPr>
              <w:softHyphen/>
              <w:t xml:space="preserve">försäkring </w:t>
            </w:r>
            <w:bookmarkEnd w:id="62"/>
            <w:r>
              <w:rPr>
                <w:i/>
                <w:iCs/>
              </w:rPr>
              <w:t>ska efter begäran med</w:t>
            </w:r>
            <w:r>
              <w:rPr>
                <w:i/>
                <w:iCs/>
              </w:rPr>
              <w:softHyphen/>
              <w:t>räknas i under</w:t>
            </w:r>
            <w:r>
              <w:rPr>
                <w:i/>
                <w:iCs/>
              </w:rPr>
              <w:softHyphen/>
              <w:t>laget</w:t>
            </w:r>
            <w:bookmarkEnd w:id="61"/>
            <w:r>
              <w:rPr>
                <w:i/>
                <w:iCs/>
              </w:rPr>
              <w:t>.</w:t>
            </w:r>
          </w:p>
        </w:tc>
      </w:tr>
    </w:tbl>
    <w:p w14:paraId="549FD897" w14:textId="77777777" w:rsidR="000C18C8" w:rsidRDefault="008015F9" w:rsidP="000C18C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0C18C8" w14:paraId="5CE7998B" w14:textId="77777777" w:rsidTr="003A25A0">
        <w:tc>
          <w:tcPr>
            <w:tcW w:w="2500" w:type="pct"/>
            <w:shd w:val="clear" w:color="auto" w:fill="auto"/>
            <w:tcMar>
              <w:left w:w="0" w:type="dxa"/>
            </w:tcMar>
          </w:tcPr>
          <w:p w14:paraId="1344FD0A" w14:textId="77777777" w:rsidR="000C18C8" w:rsidRDefault="008015F9" w:rsidP="003A25A0">
            <w:pPr>
              <w:pStyle w:val="Brdtextmedindrag"/>
            </w:pPr>
          </w:p>
        </w:tc>
        <w:tc>
          <w:tcPr>
            <w:tcW w:w="2500" w:type="pct"/>
            <w:shd w:val="clear" w:color="auto" w:fill="auto"/>
            <w:tcMar>
              <w:right w:w="0" w:type="dxa"/>
            </w:tcMar>
          </w:tcPr>
          <w:p w14:paraId="58AC167D" w14:textId="77777777" w:rsidR="000C18C8" w:rsidRPr="00265762" w:rsidRDefault="00CD1B09" w:rsidP="003A25A0">
            <w:pPr>
              <w:pStyle w:val="Brdtextmedindrag"/>
              <w:ind w:firstLine="0"/>
              <w:rPr>
                <w:i/>
                <w:iCs/>
                <w:u w:val="single"/>
              </w:rPr>
            </w:pPr>
            <w:r>
              <w:rPr>
                <w:i/>
                <w:iCs/>
                <w:u w:val="single"/>
              </w:rPr>
              <w:t>Skattereduktionens storlek</w:t>
            </w:r>
          </w:p>
        </w:tc>
      </w:tr>
    </w:tbl>
    <w:p w14:paraId="3BFA450F" w14:textId="77777777" w:rsidR="000C18C8" w:rsidRDefault="008015F9" w:rsidP="000C18C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18C8" w14:paraId="06F03B66" w14:textId="77777777" w:rsidTr="003A25A0">
        <w:tc>
          <w:tcPr>
            <w:tcW w:w="2500" w:type="pct"/>
            <w:shd w:val="clear" w:color="auto" w:fill="auto"/>
            <w:tcMar>
              <w:left w:w="0" w:type="dxa"/>
            </w:tcMar>
          </w:tcPr>
          <w:p w14:paraId="0B3828F1" w14:textId="77777777" w:rsidR="000C18C8" w:rsidRDefault="008015F9" w:rsidP="003A25A0">
            <w:pPr>
              <w:pStyle w:val="Brdtextmedindrag"/>
            </w:pPr>
          </w:p>
        </w:tc>
        <w:tc>
          <w:tcPr>
            <w:tcW w:w="2500" w:type="pct"/>
            <w:shd w:val="clear" w:color="auto" w:fill="auto"/>
            <w:tcMar>
              <w:right w:w="0" w:type="dxa"/>
            </w:tcMar>
          </w:tcPr>
          <w:p w14:paraId="04876CE3" w14:textId="77777777" w:rsidR="000C18C8" w:rsidRDefault="00CD1B09" w:rsidP="003A25A0">
            <w:pPr>
              <w:pStyle w:val="Brdtext"/>
              <w:rPr>
                <w:i/>
              </w:rPr>
            </w:pPr>
            <w:r>
              <w:rPr>
                <w:i/>
              </w:rPr>
              <w:t>51 </w:t>
            </w:r>
            <w:r w:rsidRPr="00574282">
              <w:rPr>
                <w:i/>
              </w:rPr>
              <w:t>§</w:t>
            </w:r>
          </w:p>
          <w:p w14:paraId="5A68F0F1" w14:textId="77777777" w:rsidR="000C18C8" w:rsidRPr="00574282" w:rsidRDefault="00CD1B09" w:rsidP="003A25A0">
            <w:pPr>
              <w:pStyle w:val="Brdtextmedindrag"/>
              <w:rPr>
                <w:i/>
              </w:rPr>
            </w:pPr>
            <w:r>
              <w:rPr>
                <w:i/>
              </w:rPr>
              <w:lastRenderedPageBreak/>
              <w:t>Skattereduktionen uppgår till 25 procent av underlaget.</w:t>
            </w:r>
          </w:p>
        </w:tc>
      </w:tr>
    </w:tbl>
    <w:p w14:paraId="49237678" w14:textId="77777777" w:rsidR="000C18C8" w:rsidRDefault="008015F9" w:rsidP="000C18C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0C18C8" w14:paraId="527E52EF" w14:textId="77777777" w:rsidTr="003A25A0">
        <w:tc>
          <w:tcPr>
            <w:tcW w:w="2500" w:type="pct"/>
            <w:shd w:val="clear" w:color="auto" w:fill="auto"/>
            <w:tcMar>
              <w:left w:w="0" w:type="dxa"/>
            </w:tcMar>
          </w:tcPr>
          <w:p w14:paraId="7084BF32" w14:textId="77777777" w:rsidR="000C18C8" w:rsidRDefault="008015F9" w:rsidP="003A25A0">
            <w:pPr>
              <w:pStyle w:val="Brdtextmedindrag"/>
            </w:pPr>
          </w:p>
        </w:tc>
        <w:tc>
          <w:tcPr>
            <w:tcW w:w="2500" w:type="pct"/>
            <w:shd w:val="clear" w:color="auto" w:fill="auto"/>
            <w:tcMar>
              <w:right w:w="0" w:type="dxa"/>
            </w:tcMar>
          </w:tcPr>
          <w:p w14:paraId="2FA7C6B1" w14:textId="77777777" w:rsidR="000C18C8" w:rsidRPr="00C41638" w:rsidRDefault="00CD1B09" w:rsidP="003A25A0">
            <w:pPr>
              <w:pStyle w:val="Brdtextmedindrag"/>
              <w:ind w:firstLine="0"/>
              <w:rPr>
                <w:i/>
                <w:iCs/>
                <w:u w:val="single"/>
              </w:rPr>
            </w:pPr>
            <w:r>
              <w:rPr>
                <w:i/>
                <w:iCs/>
                <w:u w:val="single"/>
              </w:rPr>
              <w:t>Obegränsat skattskyldiga under en del av beskattningsåret</w:t>
            </w:r>
          </w:p>
        </w:tc>
      </w:tr>
    </w:tbl>
    <w:p w14:paraId="53408479" w14:textId="77777777" w:rsidR="000C18C8" w:rsidRDefault="008015F9" w:rsidP="000C18C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18C8" w14:paraId="57B57658" w14:textId="77777777" w:rsidTr="003A25A0">
        <w:tc>
          <w:tcPr>
            <w:tcW w:w="2500" w:type="pct"/>
            <w:shd w:val="clear" w:color="auto" w:fill="auto"/>
            <w:tcMar>
              <w:left w:w="0" w:type="dxa"/>
            </w:tcMar>
          </w:tcPr>
          <w:p w14:paraId="6D26F424" w14:textId="77777777" w:rsidR="000C18C8" w:rsidRDefault="008015F9" w:rsidP="003A25A0">
            <w:pPr>
              <w:pStyle w:val="Brdtextmedindrag"/>
            </w:pPr>
          </w:p>
        </w:tc>
        <w:tc>
          <w:tcPr>
            <w:tcW w:w="2500" w:type="pct"/>
            <w:shd w:val="clear" w:color="auto" w:fill="auto"/>
            <w:tcMar>
              <w:right w:w="0" w:type="dxa"/>
            </w:tcMar>
          </w:tcPr>
          <w:p w14:paraId="0A70EF49" w14:textId="77777777" w:rsidR="000C18C8" w:rsidRDefault="00CD1B09" w:rsidP="003A25A0">
            <w:pPr>
              <w:pStyle w:val="Brdtext"/>
              <w:rPr>
                <w:i/>
              </w:rPr>
            </w:pPr>
            <w:r>
              <w:rPr>
                <w:i/>
              </w:rPr>
              <w:t>52 </w:t>
            </w:r>
            <w:r w:rsidRPr="00574282">
              <w:rPr>
                <w:i/>
              </w:rPr>
              <w:t>§</w:t>
            </w:r>
          </w:p>
          <w:p w14:paraId="29986DB5" w14:textId="77777777" w:rsidR="000C18C8" w:rsidRPr="00574282" w:rsidRDefault="00CD1B09" w:rsidP="003A25A0">
            <w:pPr>
              <w:pStyle w:val="Brdtextmedindrag"/>
              <w:rPr>
                <w:i/>
              </w:rPr>
            </w:pPr>
            <w:bookmarkStart w:id="63" w:name="_Hlk81333771"/>
            <w:r w:rsidRPr="00265762">
              <w:rPr>
                <w:i/>
              </w:rPr>
              <w:t>De som är obegränsat skatt</w:t>
            </w:r>
            <w:r>
              <w:rPr>
                <w:i/>
              </w:rPr>
              <w:softHyphen/>
            </w:r>
            <w:r w:rsidRPr="00265762">
              <w:rPr>
                <w:i/>
              </w:rPr>
              <w:t>skyl</w:t>
            </w:r>
            <w:r>
              <w:rPr>
                <w:i/>
              </w:rPr>
              <w:softHyphen/>
            </w:r>
            <w:r w:rsidRPr="00265762">
              <w:rPr>
                <w:i/>
              </w:rPr>
              <w:t>diga bara under en del av beskatt</w:t>
            </w:r>
            <w:r>
              <w:rPr>
                <w:i/>
              </w:rPr>
              <w:softHyphen/>
            </w:r>
            <w:r w:rsidRPr="00265762">
              <w:rPr>
                <w:i/>
              </w:rPr>
              <w:t>ningsåret, har rätt till</w:t>
            </w:r>
            <w:r>
              <w:rPr>
                <w:i/>
              </w:rPr>
              <w:t xml:space="preserve"> </w:t>
            </w:r>
            <w:r w:rsidRPr="00265762">
              <w:rPr>
                <w:i/>
              </w:rPr>
              <w:t>skatte</w:t>
            </w:r>
            <w:r>
              <w:rPr>
                <w:i/>
              </w:rPr>
              <w:softHyphen/>
            </w:r>
            <w:r w:rsidRPr="00265762">
              <w:rPr>
                <w:i/>
              </w:rPr>
              <w:t>re</w:t>
            </w:r>
            <w:r>
              <w:rPr>
                <w:i/>
              </w:rPr>
              <w:softHyphen/>
            </w:r>
            <w:r w:rsidRPr="00265762">
              <w:rPr>
                <w:i/>
              </w:rPr>
              <w:t xml:space="preserve">duktion enligt </w:t>
            </w:r>
            <w:r>
              <w:rPr>
                <w:i/>
              </w:rPr>
              <w:t>49</w:t>
            </w:r>
            <w:r w:rsidRPr="00265762">
              <w:rPr>
                <w:i/>
              </w:rPr>
              <w:t>–</w:t>
            </w:r>
            <w:r>
              <w:rPr>
                <w:i/>
              </w:rPr>
              <w:t>51 </w:t>
            </w:r>
            <w:r w:rsidRPr="00265762">
              <w:rPr>
                <w:i/>
              </w:rPr>
              <w:t>§§</w:t>
            </w:r>
            <w:r>
              <w:rPr>
                <w:i/>
              </w:rPr>
              <w:t xml:space="preserve"> </w:t>
            </w:r>
            <w:r w:rsidRPr="00265762">
              <w:rPr>
                <w:i/>
              </w:rPr>
              <w:t>med en tolfte</w:t>
            </w:r>
            <w:r>
              <w:rPr>
                <w:i/>
              </w:rPr>
              <w:softHyphen/>
            </w:r>
            <w:r w:rsidRPr="00265762">
              <w:rPr>
                <w:i/>
              </w:rPr>
              <w:t>del av den skatte</w:t>
            </w:r>
            <w:r>
              <w:rPr>
                <w:i/>
              </w:rPr>
              <w:softHyphen/>
            </w:r>
            <w:r w:rsidRPr="00265762">
              <w:rPr>
                <w:i/>
              </w:rPr>
              <w:t>reduktion som skulle ha tillgodo</w:t>
            </w:r>
            <w:r>
              <w:rPr>
                <w:i/>
              </w:rPr>
              <w:softHyphen/>
            </w:r>
            <w:r w:rsidRPr="00265762">
              <w:rPr>
                <w:i/>
              </w:rPr>
              <w:t>förts dem om de varit obegränsat</w:t>
            </w:r>
            <w:r>
              <w:rPr>
                <w:i/>
              </w:rPr>
              <w:t xml:space="preserve"> </w:t>
            </w:r>
            <w:r w:rsidRPr="00265762">
              <w:rPr>
                <w:i/>
              </w:rPr>
              <w:t>skattskyldiga under hela beskatt</w:t>
            </w:r>
            <w:r>
              <w:rPr>
                <w:i/>
              </w:rPr>
              <w:softHyphen/>
            </w:r>
            <w:r w:rsidRPr="00265762">
              <w:rPr>
                <w:i/>
              </w:rPr>
              <w:t>nings</w:t>
            </w:r>
            <w:r>
              <w:rPr>
                <w:i/>
              </w:rPr>
              <w:softHyphen/>
            </w:r>
            <w:r w:rsidRPr="00265762">
              <w:rPr>
                <w:i/>
              </w:rPr>
              <w:t>året, för varje kalen</w:t>
            </w:r>
            <w:r>
              <w:rPr>
                <w:i/>
              </w:rPr>
              <w:softHyphen/>
            </w:r>
            <w:r w:rsidRPr="00265762">
              <w:rPr>
                <w:i/>
              </w:rPr>
              <w:t>der</w:t>
            </w:r>
            <w:r>
              <w:rPr>
                <w:i/>
              </w:rPr>
              <w:softHyphen/>
            </w:r>
            <w:r w:rsidRPr="00265762">
              <w:rPr>
                <w:i/>
              </w:rPr>
              <w:t>månad</w:t>
            </w:r>
            <w:r>
              <w:rPr>
                <w:i/>
              </w:rPr>
              <w:t xml:space="preserve"> </w:t>
            </w:r>
            <w:r w:rsidRPr="00265762">
              <w:rPr>
                <w:i/>
              </w:rPr>
              <w:t>eller del där</w:t>
            </w:r>
            <w:r>
              <w:rPr>
                <w:i/>
              </w:rPr>
              <w:softHyphen/>
            </w:r>
            <w:r w:rsidRPr="00265762">
              <w:rPr>
                <w:i/>
              </w:rPr>
              <w:t>av under vilken de är</w:t>
            </w:r>
            <w:r>
              <w:rPr>
                <w:i/>
              </w:rPr>
              <w:t xml:space="preserve"> </w:t>
            </w:r>
            <w:r w:rsidRPr="00265762">
              <w:rPr>
                <w:i/>
              </w:rPr>
              <w:t>obegränsat skatt</w:t>
            </w:r>
            <w:r>
              <w:rPr>
                <w:i/>
              </w:rPr>
              <w:softHyphen/>
            </w:r>
            <w:r w:rsidRPr="00265762">
              <w:rPr>
                <w:i/>
              </w:rPr>
              <w:t>skyldiga.</w:t>
            </w:r>
            <w:bookmarkEnd w:id="63"/>
          </w:p>
        </w:tc>
      </w:tr>
      <w:tr w:rsidR="000C18C8" w14:paraId="7F25BC1F" w14:textId="77777777" w:rsidTr="003A25A0">
        <w:tblPrEx>
          <w:tblLook w:val="0600" w:firstRow="0" w:lastRow="0" w:firstColumn="0" w:lastColumn="0" w:noHBand="1" w:noVBand="1"/>
        </w:tblPrEx>
        <w:tc>
          <w:tcPr>
            <w:tcW w:w="2500" w:type="pct"/>
            <w:shd w:val="clear" w:color="auto" w:fill="auto"/>
            <w:tcMar>
              <w:left w:w="0" w:type="dxa"/>
            </w:tcMar>
          </w:tcPr>
          <w:p w14:paraId="6789F3A5" w14:textId="77777777" w:rsidR="000C18C8" w:rsidRDefault="008015F9" w:rsidP="003A25A0">
            <w:pPr>
              <w:pStyle w:val="Brdtextmedindrag"/>
            </w:pPr>
          </w:p>
        </w:tc>
        <w:tc>
          <w:tcPr>
            <w:tcW w:w="2500" w:type="pct"/>
            <w:shd w:val="clear" w:color="auto" w:fill="auto"/>
            <w:tcMar>
              <w:right w:w="0" w:type="dxa"/>
            </w:tcMar>
          </w:tcPr>
          <w:p w14:paraId="3254ED70" w14:textId="77777777" w:rsidR="000C18C8" w:rsidRPr="00265762" w:rsidRDefault="00CD1B09" w:rsidP="003A25A0">
            <w:pPr>
              <w:pStyle w:val="Brdtextmedindrag"/>
              <w:rPr>
                <w:i/>
                <w:iCs/>
              </w:rPr>
            </w:pPr>
            <w:bookmarkStart w:id="64" w:name="_Hlk81333827"/>
            <w:r w:rsidRPr="00265762">
              <w:rPr>
                <w:i/>
                <w:iCs/>
              </w:rPr>
              <w:t>Om de skattskyldigas överskott av förvärvsinkomster i Sverige och i andra länder, uteslutande eller så gott som uteslutande, utgörs av över</w:t>
            </w:r>
            <w:r>
              <w:rPr>
                <w:i/>
                <w:iCs/>
              </w:rPr>
              <w:softHyphen/>
            </w:r>
            <w:r w:rsidRPr="00265762">
              <w:rPr>
                <w:i/>
                <w:iCs/>
              </w:rPr>
              <w:t>skott av förvärvsinkomster i Sverige, ska dock bestämmelserna i 49–51 §§ tillämpas utan de be</w:t>
            </w:r>
            <w:r>
              <w:rPr>
                <w:i/>
                <w:iCs/>
              </w:rPr>
              <w:softHyphen/>
            </w:r>
            <w:r w:rsidRPr="00265762">
              <w:rPr>
                <w:i/>
                <w:iCs/>
              </w:rPr>
              <w:t>gräns</w:t>
            </w:r>
            <w:r>
              <w:rPr>
                <w:i/>
                <w:iCs/>
              </w:rPr>
              <w:softHyphen/>
            </w:r>
            <w:r w:rsidRPr="00265762">
              <w:rPr>
                <w:i/>
                <w:iCs/>
              </w:rPr>
              <w:t>ningar som anges i första stycket.</w:t>
            </w:r>
            <w:bookmarkEnd w:id="64"/>
          </w:p>
        </w:tc>
      </w:tr>
    </w:tbl>
    <w:p w14:paraId="65AEFAAE" w14:textId="77777777" w:rsidR="000C18C8" w:rsidRPr="00811E52" w:rsidRDefault="00CD1B09" w:rsidP="000C18C8">
      <w:pPr>
        <w:pStyle w:val="Slutstreck"/>
      </w:pPr>
      <w:r w:rsidRPr="00811E52">
        <w:t>                      </w:t>
      </w:r>
    </w:p>
    <w:p w14:paraId="04D3C426" w14:textId="77777777" w:rsidR="000C18C8" w:rsidRDefault="00CD1B09" w:rsidP="000C18C8">
      <w:pPr>
        <w:pStyle w:val="Brdtextmedindrag"/>
      </w:pPr>
      <w:r>
        <w:t>1. Denna lag träder i kraft den 1 juli 2022.</w:t>
      </w:r>
    </w:p>
    <w:p w14:paraId="4B189E9A" w14:textId="77777777" w:rsidR="000C18C8" w:rsidRDefault="00CD1B09" w:rsidP="000C18C8">
      <w:pPr>
        <w:pStyle w:val="Brdtextmedindrag"/>
      </w:pPr>
      <w:r>
        <w:t>2. Lagen tillämpas första gången på avgifter som betalas efter den 30 juni 2022.</w:t>
      </w:r>
    </w:p>
    <w:p w14:paraId="0A8947A6" w14:textId="77777777" w:rsidR="000C18C8" w:rsidRPr="005E0018" w:rsidRDefault="008015F9" w:rsidP="000C18C8">
      <w:pPr>
        <w:pStyle w:val="Brdtext"/>
      </w:pPr>
    </w:p>
    <w:p w14:paraId="4F8E6CA4" w14:textId="77777777" w:rsidR="000C18C8" w:rsidRDefault="008015F9" w:rsidP="000C18C8">
      <w:pPr>
        <w:pStyle w:val="Brdtextmedindrag"/>
      </w:pPr>
    </w:p>
    <w:p w14:paraId="25EAB868" w14:textId="77777777" w:rsidR="000C18C8" w:rsidRDefault="008015F9" w:rsidP="000C18C8">
      <w:pPr>
        <w:pStyle w:val="Brdtextmedindrag"/>
      </w:pPr>
    </w:p>
    <w:p w14:paraId="38B125AE" w14:textId="77777777" w:rsidR="000C18C8" w:rsidRDefault="008015F9" w:rsidP="000C18C8">
      <w:pPr>
        <w:pStyle w:val="Brdtextmedindrag"/>
        <w:sectPr w:rsidR="000C18C8" w:rsidSect="00155500">
          <w:headerReference w:type="even" r:id="rId64"/>
          <w:headerReference w:type="default" r:id="rId65"/>
          <w:footerReference w:type="even" r:id="rId66"/>
          <w:footerReference w:type="default" r:id="rId67"/>
          <w:headerReference w:type="first" r:id="rId68"/>
          <w:footerReference w:type="first" r:id="rId69"/>
          <w:footnotePr>
            <w:numRestart w:val="eachSect"/>
          </w:footnotePr>
          <w:pgSz w:w="9356" w:h="13721" w:code="9"/>
          <w:pgMar w:top="794" w:right="2438" w:bottom="1191" w:left="1021" w:header="0" w:footer="709" w:gutter="0"/>
          <w:cols w:space="708"/>
          <w:docGrid w:linePitch="360"/>
        </w:sectPr>
      </w:pPr>
    </w:p>
    <w:p w14:paraId="7EFF4B04" w14:textId="77777777" w:rsidR="000C18C8" w:rsidRPr="000C18C8" w:rsidRDefault="00CD1B09" w:rsidP="000C18C8">
      <w:pPr>
        <w:pStyle w:val="Rubrik2utannumrering"/>
        <w:spacing w:before="0"/>
      </w:pPr>
      <w:r w:rsidRPr="000C18C8">
        <w:lastRenderedPageBreak/>
        <w:t>Förslag till lag om ändring i</w:t>
      </w:r>
      <w:r>
        <w:t xml:space="preserve"> </w:t>
      </w:r>
      <w:r w:rsidRPr="000C18C8">
        <w:t>skatteförfarandelagen (2011:1244)</w:t>
      </w:r>
    </w:p>
    <w:p w14:paraId="22EDCB3F" w14:textId="77777777" w:rsidR="000C18C8" w:rsidRDefault="00CD1B09" w:rsidP="000C18C8">
      <w:pPr>
        <w:pStyle w:val="Brdtext"/>
      </w:pPr>
      <w:r>
        <w:t>Härigenom föreskrivs i fråga om skatteförfarandelagen (2011:1244)</w:t>
      </w:r>
    </w:p>
    <w:p w14:paraId="179AEDDB" w14:textId="77777777" w:rsidR="000C18C8" w:rsidRDefault="00CD1B09" w:rsidP="000C18C8">
      <w:pPr>
        <w:pStyle w:val="Brdtextmedindrag"/>
      </w:pPr>
      <w:r w:rsidRPr="00340C98">
        <w:rPr>
          <w:i/>
          <w:iCs/>
        </w:rPr>
        <w:t>del</w:t>
      </w:r>
      <w:r>
        <w:rPr>
          <w:i/>
          <w:iCs/>
        </w:rPr>
        <w:t xml:space="preserve">s </w:t>
      </w:r>
      <w:r w:rsidRPr="003C5A6D">
        <w:t>att</w:t>
      </w:r>
      <w:r>
        <w:rPr>
          <w:i/>
          <w:iCs/>
        </w:rPr>
        <w:t xml:space="preserve"> </w:t>
      </w:r>
      <w:r>
        <w:t>22 kap. 1 §, 23 kap. 2 § och 31 kap. 1 § ska ha följande lydelse,</w:t>
      </w:r>
    </w:p>
    <w:p w14:paraId="2DA3A65A" w14:textId="77777777" w:rsidR="000C18C8" w:rsidRPr="00CE5F1A" w:rsidRDefault="00CD1B09" w:rsidP="000C18C8">
      <w:pPr>
        <w:pStyle w:val="Brdtextmedindrag"/>
      </w:pPr>
      <w:r>
        <w:rPr>
          <w:i/>
          <w:iCs/>
        </w:rPr>
        <w:t xml:space="preserve">dels </w:t>
      </w:r>
      <w:r>
        <w:t>att det ska införas två nya paragrafer, 22 kap. 27 § och 31 kap. 33 d §, och närmast före 22 kap. 27 § en ny rubrik av följande lydelse.</w:t>
      </w:r>
    </w:p>
    <w:p w14:paraId="7A31A295" w14:textId="77777777" w:rsidR="000C18C8" w:rsidRPr="00DC06CD" w:rsidRDefault="008015F9" w:rsidP="000C18C8">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0C18C8" w:rsidRPr="005B0E77" w14:paraId="34DB5501" w14:textId="77777777" w:rsidTr="003A25A0">
        <w:tc>
          <w:tcPr>
            <w:tcW w:w="2500" w:type="pct"/>
            <w:shd w:val="clear" w:color="auto" w:fill="auto"/>
            <w:tcMar>
              <w:left w:w="0" w:type="dxa"/>
            </w:tcMar>
          </w:tcPr>
          <w:p w14:paraId="5D3730CD" w14:textId="77777777" w:rsidR="000C18C8" w:rsidRPr="005B0E77" w:rsidRDefault="00CD1B09" w:rsidP="003A25A0">
            <w:pPr>
              <w:pStyle w:val="Brdtext"/>
              <w:rPr>
                <w:i/>
              </w:rPr>
            </w:pPr>
            <w:r w:rsidRPr="005B0E77">
              <w:rPr>
                <w:i/>
              </w:rPr>
              <w:t>Nuvarande lydelse</w:t>
            </w:r>
          </w:p>
        </w:tc>
        <w:tc>
          <w:tcPr>
            <w:tcW w:w="2500" w:type="pct"/>
            <w:shd w:val="clear" w:color="auto" w:fill="auto"/>
            <w:tcMar>
              <w:right w:w="0" w:type="dxa"/>
            </w:tcMar>
          </w:tcPr>
          <w:p w14:paraId="29582049" w14:textId="77777777" w:rsidR="000C18C8" w:rsidRPr="005B0E77" w:rsidRDefault="00CD1B09" w:rsidP="003A25A0">
            <w:pPr>
              <w:pStyle w:val="Brdtext"/>
              <w:rPr>
                <w:i/>
              </w:rPr>
            </w:pPr>
            <w:r w:rsidRPr="005B0E77">
              <w:rPr>
                <w:i/>
              </w:rPr>
              <w:t>Föreslagen lydelse</w:t>
            </w:r>
          </w:p>
        </w:tc>
      </w:tr>
    </w:tbl>
    <w:p w14:paraId="5D58E1F3" w14:textId="77777777" w:rsidR="000C18C8" w:rsidRDefault="00CD1B09" w:rsidP="000C18C8">
      <w:pPr>
        <w:pStyle w:val="Brdtext"/>
        <w:spacing w:before="230"/>
        <w:jc w:val="center"/>
        <w:rPr>
          <w:b/>
        </w:rPr>
      </w:pPr>
      <w:r>
        <w:rPr>
          <w:b/>
        </w:rPr>
        <w:t>22 kap.</w:t>
      </w:r>
    </w:p>
    <w:p w14:paraId="35E11845" w14:textId="77777777" w:rsidR="000C18C8" w:rsidRDefault="00CD1B09" w:rsidP="000C18C8">
      <w:pPr>
        <w:pStyle w:val="Brdtext"/>
        <w:jc w:val="center"/>
      </w:pPr>
      <w:r>
        <w:t>1 §</w:t>
      </w:r>
      <w:r>
        <w:rPr>
          <w:rStyle w:val="Fotnotsreferens"/>
        </w:rPr>
        <w:footnoteReference w:id="23"/>
      </w:r>
    </w:p>
    <w:p w14:paraId="176CE59D" w14:textId="77777777" w:rsidR="000C18C8" w:rsidRDefault="00CD1B09" w:rsidP="000C18C8">
      <w:pPr>
        <w:pStyle w:val="Brdtextmedindrag"/>
      </w:pPr>
      <w:r>
        <w:t>I detta kapitel finns bestämmelser om skyldighet att lämna kontroll</w:t>
      </w:r>
      <w:r>
        <w:softHyphen/>
        <w:t>uppgift om</w:t>
      </w:r>
    </w:p>
    <w:p w14:paraId="47B163A5" w14:textId="77777777" w:rsidR="000C18C8" w:rsidRDefault="00CD1B09" w:rsidP="000C18C8">
      <w:pPr>
        <w:pStyle w:val="Brdtextmedindrag"/>
      </w:pPr>
      <w:r w:rsidRPr="004F0706">
        <w:rPr>
          <w:iCs/>
        </w:rPr>
        <w:t>– </w:t>
      </w:r>
      <w:r>
        <w:t>överlåtelse av privatbostadsrätt och andelar i vissa bostadsföretag (2 och 3 §§),</w:t>
      </w:r>
    </w:p>
    <w:p w14:paraId="7B487FD6" w14:textId="77777777" w:rsidR="000C18C8" w:rsidRDefault="00CD1B09" w:rsidP="000C18C8">
      <w:pPr>
        <w:pStyle w:val="Brdtextmedindrag"/>
      </w:pPr>
      <w:r w:rsidRPr="004F0706">
        <w:rPr>
          <w:iCs/>
        </w:rPr>
        <w:t>– </w:t>
      </w:r>
      <w:r>
        <w:t>samfällighet (5 och 6 §§),</w:t>
      </w:r>
    </w:p>
    <w:p w14:paraId="275D3F36" w14:textId="77777777" w:rsidR="000C18C8" w:rsidRDefault="00CD1B09" w:rsidP="000C18C8">
      <w:pPr>
        <w:pStyle w:val="Brdtextmedindrag"/>
      </w:pPr>
      <w:r w:rsidRPr="004F0706">
        <w:rPr>
          <w:iCs/>
        </w:rPr>
        <w:t>– </w:t>
      </w:r>
      <w:r>
        <w:t>räntebidrag (7 §),</w:t>
      </w:r>
    </w:p>
    <w:p w14:paraId="3F4EC7DE" w14:textId="77777777" w:rsidR="000C18C8" w:rsidRDefault="00CD1B09" w:rsidP="000C18C8">
      <w:pPr>
        <w:pStyle w:val="Brdtextmedindrag"/>
      </w:pPr>
      <w:r w:rsidRPr="004F0706">
        <w:rPr>
          <w:iCs/>
        </w:rPr>
        <w:t>– </w:t>
      </w:r>
      <w:r>
        <w:t>pensionsförsäkringar och pensionssparkonton (8 och 9 §§),</w:t>
      </w:r>
    </w:p>
    <w:p w14:paraId="4C5673E7" w14:textId="77777777" w:rsidR="000C18C8" w:rsidRDefault="00CD1B09" w:rsidP="000C18C8">
      <w:pPr>
        <w:pStyle w:val="Brdtextmedindrag"/>
      </w:pPr>
      <w:r w:rsidRPr="004F0706">
        <w:rPr>
          <w:iCs/>
        </w:rPr>
        <w:t>– </w:t>
      </w:r>
      <w:proofErr w:type="spellStart"/>
      <w:r>
        <w:t>avskattning</w:t>
      </w:r>
      <w:proofErr w:type="spellEnd"/>
      <w:r>
        <w:t xml:space="preserve"> av pensionsförsäkring (10 §),</w:t>
      </w:r>
    </w:p>
    <w:p w14:paraId="2BA9401B" w14:textId="77777777" w:rsidR="000C18C8" w:rsidRDefault="00CD1B09" w:rsidP="000C18C8">
      <w:pPr>
        <w:pStyle w:val="Brdtextmedindrag"/>
      </w:pPr>
      <w:r w:rsidRPr="004F0706">
        <w:rPr>
          <w:iCs/>
        </w:rPr>
        <w:t>– </w:t>
      </w:r>
      <w:r>
        <w:t>tjänstepensionsavtal (11 §),</w:t>
      </w:r>
    </w:p>
    <w:p w14:paraId="170D27D3" w14:textId="77777777" w:rsidR="000C18C8" w:rsidRDefault="00CD1B09" w:rsidP="000C18C8">
      <w:pPr>
        <w:pStyle w:val="Brdtextmedindrag"/>
      </w:pPr>
      <w:r w:rsidRPr="004F0706">
        <w:rPr>
          <w:iCs/>
        </w:rPr>
        <w:t>– </w:t>
      </w:r>
      <w:r>
        <w:t>underlag för avkastningsskatt på livförsäkringar (12 §),</w:t>
      </w:r>
    </w:p>
    <w:p w14:paraId="6EBD7F39" w14:textId="77777777" w:rsidR="000C18C8" w:rsidRDefault="00CD1B09" w:rsidP="000C18C8">
      <w:pPr>
        <w:pStyle w:val="Brdtextmedindrag"/>
      </w:pPr>
      <w:r w:rsidRPr="004F0706">
        <w:rPr>
          <w:iCs/>
        </w:rPr>
        <w:t>– </w:t>
      </w:r>
      <w:r>
        <w:t>skattereduktion för förmån av hushållsarbete (13 §),</w:t>
      </w:r>
    </w:p>
    <w:p w14:paraId="76C6A909" w14:textId="77777777" w:rsidR="000C18C8" w:rsidRDefault="00CD1B09" w:rsidP="000C18C8">
      <w:pPr>
        <w:pStyle w:val="Brdtextmedindrag"/>
      </w:pPr>
      <w:r w:rsidRPr="004F0706">
        <w:rPr>
          <w:iCs/>
        </w:rPr>
        <w:t>– </w:t>
      </w:r>
      <w:r>
        <w:t>elcertifikat (14 §),</w:t>
      </w:r>
    </w:p>
    <w:p w14:paraId="3E4FBDDF" w14:textId="77777777" w:rsidR="000C18C8" w:rsidRDefault="00CD1B09" w:rsidP="000C18C8">
      <w:pPr>
        <w:pStyle w:val="Brdtextmedindrag"/>
      </w:pPr>
      <w:r w:rsidRPr="004F0706">
        <w:rPr>
          <w:iCs/>
        </w:rPr>
        <w:t>– </w:t>
      </w:r>
      <w:r>
        <w:t>utsläppsrätter, utsläppsminskningsenheter och certifierade utsläpps</w:t>
      </w:r>
      <w:r>
        <w:softHyphen/>
        <w:t>minskningar (15 §),</w:t>
      </w:r>
    </w:p>
    <w:p w14:paraId="1433FABE" w14:textId="77777777" w:rsidR="000C18C8" w:rsidRDefault="00CD1B09" w:rsidP="000C18C8">
      <w:pPr>
        <w:pStyle w:val="Brdtextmedindrag"/>
      </w:pPr>
      <w:r w:rsidRPr="004F0706">
        <w:rPr>
          <w:iCs/>
        </w:rPr>
        <w:t>– </w:t>
      </w:r>
      <w:r>
        <w:t>schablonintäkt vid innehav av ett investeringssparkonto (16 §),</w:t>
      </w:r>
    </w:p>
    <w:p w14:paraId="2926FFA0" w14:textId="77777777" w:rsidR="000C18C8" w:rsidRDefault="00CD1B09" w:rsidP="000C18C8">
      <w:pPr>
        <w:pStyle w:val="Brdtextmedindrag"/>
      </w:pPr>
      <w:r w:rsidRPr="004F0706">
        <w:rPr>
          <w:iCs/>
        </w:rPr>
        <w:t>– </w:t>
      </w:r>
      <w:r>
        <w:t>schablonintäkt vid innehav av andelar i värdepappersfonder, fond</w:t>
      </w:r>
      <w:r>
        <w:softHyphen/>
        <w:t>företag, specialfonder och utländska specialfonder (17–21 §§),</w:t>
      </w:r>
    </w:p>
    <w:p w14:paraId="5829643B" w14:textId="77777777" w:rsidR="000C18C8" w:rsidRDefault="00CD1B09" w:rsidP="000C18C8">
      <w:pPr>
        <w:pStyle w:val="Brdtextmedindrag"/>
      </w:pPr>
      <w:r w:rsidRPr="004F0706">
        <w:rPr>
          <w:iCs/>
        </w:rPr>
        <w:t>– </w:t>
      </w:r>
      <w:r>
        <w:t>gåva (22 §),</w:t>
      </w:r>
    </w:p>
    <w:p w14:paraId="46F713BC" w14:textId="77777777" w:rsidR="000C18C8" w:rsidRPr="004F0706" w:rsidRDefault="00CD1B09" w:rsidP="000C18C8">
      <w:pPr>
        <w:pStyle w:val="Brdtextmedindrag"/>
      </w:pPr>
      <w:r w:rsidRPr="004F0706">
        <w:rPr>
          <w:iCs/>
        </w:rPr>
        <w:t>– </w:t>
      </w:r>
      <w:r>
        <w:t>investeraravdrag (23 och 24 §§),</w:t>
      </w:r>
    </w:p>
    <w:tbl>
      <w:tblPr>
        <w:tblW w:w="5000" w:type="pct"/>
        <w:tblCellMar>
          <w:left w:w="125" w:type="dxa"/>
          <w:right w:w="125" w:type="dxa"/>
        </w:tblCellMar>
        <w:tblLook w:val="0000" w:firstRow="0" w:lastRow="0" w:firstColumn="0" w:lastColumn="0" w:noHBand="0" w:noVBand="0"/>
      </w:tblPr>
      <w:tblGrid>
        <w:gridCol w:w="2948"/>
        <w:gridCol w:w="2949"/>
      </w:tblGrid>
      <w:tr w:rsidR="000C18C8" w14:paraId="4E212510" w14:textId="77777777" w:rsidTr="003A25A0">
        <w:tc>
          <w:tcPr>
            <w:tcW w:w="2500" w:type="pct"/>
            <w:shd w:val="clear" w:color="auto" w:fill="auto"/>
            <w:tcMar>
              <w:left w:w="0" w:type="dxa"/>
            </w:tcMar>
          </w:tcPr>
          <w:p w14:paraId="0FBCE725" w14:textId="77777777" w:rsidR="000C18C8" w:rsidRDefault="00CD1B09" w:rsidP="003A25A0">
            <w:pPr>
              <w:pStyle w:val="Brdtextmedindrag"/>
            </w:pPr>
            <w:r w:rsidRPr="004F0706">
              <w:rPr>
                <w:iCs/>
              </w:rPr>
              <w:t>– </w:t>
            </w:r>
            <w:r>
              <w:t>skattereduktion för mikro</w:t>
            </w:r>
            <w:r>
              <w:softHyphen/>
              <w:t xml:space="preserve">produktion av förnybar el (25 §), </w:t>
            </w:r>
            <w:r w:rsidRPr="004F0706">
              <w:rPr>
                <w:i/>
                <w:iCs/>
              </w:rPr>
              <w:t>och</w:t>
            </w:r>
          </w:p>
        </w:tc>
        <w:tc>
          <w:tcPr>
            <w:tcW w:w="2500" w:type="pct"/>
            <w:shd w:val="clear" w:color="auto" w:fill="auto"/>
            <w:tcMar>
              <w:right w:w="0" w:type="dxa"/>
            </w:tcMar>
          </w:tcPr>
          <w:p w14:paraId="5CFC33BB" w14:textId="77777777" w:rsidR="000C18C8" w:rsidRDefault="00CD1B09" w:rsidP="003A25A0">
            <w:pPr>
              <w:pStyle w:val="Brdtextmedindrag"/>
            </w:pPr>
            <w:r>
              <w:t>– skattereduktion för mikro</w:t>
            </w:r>
            <w:r>
              <w:softHyphen/>
              <w:t>produktion av förnybar el (25 §),</w:t>
            </w:r>
          </w:p>
          <w:p w14:paraId="52597D1A" w14:textId="77777777" w:rsidR="000C18C8" w:rsidRPr="004F0706" w:rsidRDefault="008015F9" w:rsidP="003A25A0">
            <w:pPr>
              <w:pStyle w:val="Brdtextmedindrag"/>
              <w:rPr>
                <w:i/>
                <w:iCs/>
              </w:rPr>
            </w:pPr>
          </w:p>
        </w:tc>
      </w:tr>
      <w:tr w:rsidR="000C18C8" w14:paraId="2937646E" w14:textId="77777777" w:rsidTr="003A25A0">
        <w:tblPrEx>
          <w:tblLook w:val="0600" w:firstRow="0" w:lastRow="0" w:firstColumn="0" w:lastColumn="0" w:noHBand="1" w:noVBand="1"/>
        </w:tblPrEx>
        <w:tc>
          <w:tcPr>
            <w:tcW w:w="2500" w:type="pct"/>
            <w:shd w:val="clear" w:color="auto" w:fill="auto"/>
            <w:tcMar>
              <w:left w:w="0" w:type="dxa"/>
            </w:tcMar>
          </w:tcPr>
          <w:p w14:paraId="6897AFC0" w14:textId="77777777" w:rsidR="000C18C8" w:rsidRDefault="00CD1B09" w:rsidP="003A25A0">
            <w:pPr>
              <w:pStyle w:val="Brdtextmedindrag"/>
            </w:pPr>
            <w:r w:rsidRPr="004F0706">
              <w:rPr>
                <w:iCs/>
              </w:rPr>
              <w:t>– </w:t>
            </w:r>
            <w:r>
              <w:t>utnyttjande av vissa personal</w:t>
            </w:r>
            <w:r>
              <w:softHyphen/>
              <w:t>optioner (26 §)</w:t>
            </w:r>
            <w:r w:rsidRPr="004F0706">
              <w:rPr>
                <w:i/>
                <w:iCs/>
              </w:rPr>
              <w:t>.</w:t>
            </w:r>
          </w:p>
        </w:tc>
        <w:tc>
          <w:tcPr>
            <w:tcW w:w="2500" w:type="pct"/>
            <w:shd w:val="clear" w:color="auto" w:fill="auto"/>
            <w:tcMar>
              <w:right w:w="0" w:type="dxa"/>
            </w:tcMar>
          </w:tcPr>
          <w:p w14:paraId="1E3E49E5" w14:textId="77777777" w:rsidR="000C18C8" w:rsidRDefault="00CD1B09" w:rsidP="003A25A0">
            <w:pPr>
              <w:pStyle w:val="Brdtextmedindrag"/>
              <w:rPr>
                <w:i/>
                <w:iCs/>
              </w:rPr>
            </w:pPr>
            <w:r>
              <w:t>– utnyttjande av vissa personal</w:t>
            </w:r>
            <w:r>
              <w:softHyphen/>
              <w:t>optioner (26 §)</w:t>
            </w:r>
            <w:r>
              <w:rPr>
                <w:i/>
                <w:iCs/>
              </w:rPr>
              <w:t>, och</w:t>
            </w:r>
          </w:p>
          <w:p w14:paraId="56A5944E" w14:textId="77777777" w:rsidR="000C18C8" w:rsidRDefault="00CD1B09" w:rsidP="003A25A0">
            <w:pPr>
              <w:pStyle w:val="Brdtextmedindrag"/>
            </w:pPr>
            <w:r w:rsidRPr="004F0706">
              <w:rPr>
                <w:i/>
                <w:iCs/>
              </w:rPr>
              <w:t>– </w:t>
            </w:r>
            <w:r>
              <w:rPr>
                <w:i/>
                <w:iCs/>
              </w:rPr>
              <w:t>skattereduktion för avgift till arbetslöshetskassa (27 §).</w:t>
            </w:r>
          </w:p>
        </w:tc>
      </w:tr>
    </w:tbl>
    <w:p w14:paraId="4D149F9C" w14:textId="77777777" w:rsidR="000C18C8" w:rsidRDefault="008015F9" w:rsidP="000C18C8">
      <w:pPr>
        <w:pStyle w:val="Brdtextmedindrag"/>
      </w:pPr>
    </w:p>
    <w:tbl>
      <w:tblPr>
        <w:tblW w:w="5000" w:type="pct"/>
        <w:tblCellMar>
          <w:left w:w="125" w:type="dxa"/>
          <w:right w:w="125" w:type="dxa"/>
        </w:tblCellMar>
        <w:tblLook w:val="0600" w:firstRow="0" w:lastRow="0" w:firstColumn="0" w:lastColumn="0" w:noHBand="1" w:noVBand="1"/>
      </w:tblPr>
      <w:tblGrid>
        <w:gridCol w:w="2948"/>
        <w:gridCol w:w="2949"/>
      </w:tblGrid>
      <w:tr w:rsidR="000C18C8" w14:paraId="4BA91907" w14:textId="77777777" w:rsidTr="003A25A0">
        <w:tc>
          <w:tcPr>
            <w:tcW w:w="2500" w:type="pct"/>
            <w:shd w:val="clear" w:color="auto" w:fill="auto"/>
            <w:tcMar>
              <w:left w:w="0" w:type="dxa"/>
            </w:tcMar>
          </w:tcPr>
          <w:p w14:paraId="2B3C00BC" w14:textId="77777777" w:rsidR="000C18C8" w:rsidRDefault="008015F9" w:rsidP="003A25A0">
            <w:pPr>
              <w:pStyle w:val="Brdtextmedindrag"/>
            </w:pPr>
          </w:p>
        </w:tc>
        <w:tc>
          <w:tcPr>
            <w:tcW w:w="2500" w:type="pct"/>
            <w:shd w:val="clear" w:color="auto" w:fill="auto"/>
            <w:tcMar>
              <w:right w:w="0" w:type="dxa"/>
            </w:tcMar>
          </w:tcPr>
          <w:p w14:paraId="37F4F6B4" w14:textId="77777777" w:rsidR="000C18C8" w:rsidRPr="00C01A4C" w:rsidRDefault="00CD1B09" w:rsidP="003A25A0">
            <w:pPr>
              <w:pStyle w:val="Brdtextmedindrag"/>
              <w:ind w:firstLine="0"/>
              <w:rPr>
                <w:b/>
                <w:bCs/>
                <w:i/>
                <w:iCs/>
              </w:rPr>
            </w:pPr>
            <w:r>
              <w:rPr>
                <w:b/>
                <w:bCs/>
                <w:i/>
                <w:iCs/>
              </w:rPr>
              <w:t>Skattereduktion för avgift till arbetslöshetskassa</w:t>
            </w:r>
          </w:p>
        </w:tc>
      </w:tr>
    </w:tbl>
    <w:p w14:paraId="3131FFE1" w14:textId="77777777" w:rsidR="000C18C8" w:rsidRDefault="008015F9" w:rsidP="000C18C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18C8" w14:paraId="413971D8" w14:textId="77777777" w:rsidTr="003A25A0">
        <w:tc>
          <w:tcPr>
            <w:tcW w:w="2500" w:type="pct"/>
            <w:shd w:val="clear" w:color="auto" w:fill="auto"/>
            <w:tcMar>
              <w:left w:w="0" w:type="dxa"/>
            </w:tcMar>
          </w:tcPr>
          <w:p w14:paraId="66322883" w14:textId="77777777" w:rsidR="000C18C8" w:rsidRDefault="008015F9" w:rsidP="003A25A0">
            <w:pPr>
              <w:pStyle w:val="Brdtextmedindrag"/>
            </w:pPr>
          </w:p>
        </w:tc>
        <w:tc>
          <w:tcPr>
            <w:tcW w:w="2500" w:type="pct"/>
            <w:shd w:val="clear" w:color="auto" w:fill="auto"/>
            <w:tcMar>
              <w:right w:w="0" w:type="dxa"/>
            </w:tcMar>
          </w:tcPr>
          <w:p w14:paraId="2D491843" w14:textId="77777777" w:rsidR="000C18C8" w:rsidRDefault="00CD1B09" w:rsidP="003A25A0">
            <w:pPr>
              <w:pStyle w:val="Brdtext"/>
              <w:rPr>
                <w:i/>
              </w:rPr>
            </w:pPr>
            <w:r>
              <w:rPr>
                <w:i/>
              </w:rPr>
              <w:t>27 </w:t>
            </w:r>
            <w:r w:rsidRPr="00574282">
              <w:rPr>
                <w:i/>
              </w:rPr>
              <w:t>§</w:t>
            </w:r>
            <w:r>
              <w:rPr>
                <w:rStyle w:val="Fotnotsreferens"/>
                <w:i/>
              </w:rPr>
              <w:footnoteReference w:id="24"/>
            </w:r>
          </w:p>
          <w:p w14:paraId="683480AE" w14:textId="77777777" w:rsidR="000C18C8" w:rsidRPr="00574282" w:rsidRDefault="00CD1B09" w:rsidP="003A25A0">
            <w:pPr>
              <w:pStyle w:val="Brdtextmedindrag"/>
              <w:rPr>
                <w:i/>
              </w:rPr>
            </w:pPr>
            <w:r w:rsidRPr="002D5347">
              <w:rPr>
                <w:i/>
              </w:rPr>
              <w:t>Kontrolluppgift ska lämnas om</w:t>
            </w:r>
            <w:r>
              <w:rPr>
                <w:i/>
              </w:rPr>
              <w:t xml:space="preserve"> </w:t>
            </w:r>
            <w:r w:rsidRPr="002D5347">
              <w:rPr>
                <w:i/>
              </w:rPr>
              <w:t>skatte</w:t>
            </w:r>
            <w:r>
              <w:rPr>
                <w:i/>
              </w:rPr>
              <w:softHyphen/>
            </w:r>
            <w:r w:rsidRPr="002D5347">
              <w:rPr>
                <w:i/>
              </w:rPr>
              <w:t>reduktion för avgift</w:t>
            </w:r>
            <w:r>
              <w:rPr>
                <w:i/>
              </w:rPr>
              <w:t xml:space="preserve"> till arbets</w:t>
            </w:r>
            <w:r>
              <w:rPr>
                <w:i/>
              </w:rPr>
              <w:softHyphen/>
            </w:r>
            <w:r>
              <w:rPr>
                <w:i/>
              </w:rPr>
              <w:softHyphen/>
              <w:t>löshetskassa</w:t>
            </w:r>
            <w:r w:rsidRPr="002D5347">
              <w:rPr>
                <w:i/>
              </w:rPr>
              <w:t xml:space="preserve"> enligt 67</w:t>
            </w:r>
            <w:r>
              <w:rPr>
                <w:i/>
              </w:rPr>
              <w:t> </w:t>
            </w:r>
            <w:r w:rsidRPr="002D5347">
              <w:rPr>
                <w:i/>
              </w:rPr>
              <w:t>kap. inkomst</w:t>
            </w:r>
            <w:r>
              <w:rPr>
                <w:i/>
              </w:rPr>
              <w:softHyphen/>
            </w:r>
            <w:r w:rsidRPr="002D5347">
              <w:rPr>
                <w:i/>
              </w:rPr>
              <w:t>skattelagen (1999:1229)</w:t>
            </w:r>
            <w:r>
              <w:rPr>
                <w:i/>
              </w:rPr>
              <w:t>.</w:t>
            </w:r>
          </w:p>
        </w:tc>
      </w:tr>
      <w:tr w:rsidR="000C18C8" w14:paraId="036C68EE" w14:textId="77777777" w:rsidTr="003A25A0">
        <w:tblPrEx>
          <w:tblLook w:val="0600" w:firstRow="0" w:lastRow="0" w:firstColumn="0" w:lastColumn="0" w:noHBand="1" w:noVBand="1"/>
        </w:tblPrEx>
        <w:tc>
          <w:tcPr>
            <w:tcW w:w="2500" w:type="pct"/>
            <w:shd w:val="clear" w:color="auto" w:fill="auto"/>
            <w:tcMar>
              <w:left w:w="0" w:type="dxa"/>
            </w:tcMar>
          </w:tcPr>
          <w:p w14:paraId="53D1551E" w14:textId="77777777" w:rsidR="000C18C8" w:rsidRDefault="008015F9" w:rsidP="003A25A0">
            <w:pPr>
              <w:pStyle w:val="Brdtextmedindrag"/>
            </w:pPr>
          </w:p>
        </w:tc>
        <w:tc>
          <w:tcPr>
            <w:tcW w:w="2500" w:type="pct"/>
            <w:shd w:val="clear" w:color="auto" w:fill="auto"/>
            <w:tcMar>
              <w:right w:w="0" w:type="dxa"/>
            </w:tcMar>
          </w:tcPr>
          <w:p w14:paraId="20BB3E16" w14:textId="77777777" w:rsidR="000C18C8" w:rsidRDefault="00CD1B09" w:rsidP="003A25A0">
            <w:pPr>
              <w:pStyle w:val="Brdtextmedindrag"/>
              <w:rPr>
                <w:i/>
              </w:rPr>
            </w:pPr>
            <w:r w:rsidRPr="002D5347">
              <w:rPr>
                <w:i/>
                <w:iCs/>
              </w:rPr>
              <w:t>Kontrolluppgift ska lämnas för fysiska personer och dödsbon av svenska arbetslöshetskassor.</w:t>
            </w:r>
            <w:r>
              <w:rPr>
                <w:i/>
              </w:rPr>
              <w:t xml:space="preserve"> </w:t>
            </w:r>
          </w:p>
          <w:p w14:paraId="4A4991D5" w14:textId="77777777" w:rsidR="000C18C8" w:rsidRPr="002D5347" w:rsidRDefault="00CD1B09" w:rsidP="003A25A0">
            <w:pPr>
              <w:pStyle w:val="Brdtextmedindrag"/>
              <w:rPr>
                <w:i/>
                <w:iCs/>
              </w:rPr>
            </w:pPr>
            <w:r>
              <w:rPr>
                <w:i/>
              </w:rPr>
              <w:t>Kontrolluppgift ska dock inte lämnas för en medlem som skrift</w:t>
            </w:r>
            <w:r>
              <w:rPr>
                <w:i/>
              </w:rPr>
              <w:softHyphen/>
              <w:t>ligen har begärt detta hos arbets</w:t>
            </w:r>
            <w:r>
              <w:rPr>
                <w:i/>
              </w:rPr>
              <w:softHyphen/>
              <w:t>löshets</w:t>
            </w:r>
            <w:r>
              <w:rPr>
                <w:i/>
              </w:rPr>
              <w:softHyphen/>
              <w:t>kassan.</w:t>
            </w:r>
          </w:p>
        </w:tc>
      </w:tr>
      <w:tr w:rsidR="000C18C8" w14:paraId="4BB85DA0" w14:textId="77777777" w:rsidTr="003A25A0">
        <w:tblPrEx>
          <w:tblLook w:val="0600" w:firstRow="0" w:lastRow="0" w:firstColumn="0" w:lastColumn="0" w:noHBand="1" w:noVBand="1"/>
        </w:tblPrEx>
        <w:tc>
          <w:tcPr>
            <w:tcW w:w="2500" w:type="pct"/>
            <w:shd w:val="clear" w:color="auto" w:fill="auto"/>
            <w:tcMar>
              <w:left w:w="0" w:type="dxa"/>
            </w:tcMar>
          </w:tcPr>
          <w:p w14:paraId="7102300D" w14:textId="77777777" w:rsidR="000C18C8" w:rsidRDefault="008015F9" w:rsidP="003A25A0">
            <w:pPr>
              <w:pStyle w:val="Brdtextmedindrag"/>
            </w:pPr>
          </w:p>
        </w:tc>
        <w:tc>
          <w:tcPr>
            <w:tcW w:w="2500" w:type="pct"/>
            <w:shd w:val="clear" w:color="auto" w:fill="auto"/>
            <w:tcMar>
              <w:right w:w="0" w:type="dxa"/>
            </w:tcMar>
          </w:tcPr>
          <w:p w14:paraId="7BFA4866" w14:textId="77777777" w:rsidR="000C18C8" w:rsidRPr="002D5347" w:rsidRDefault="00CD1B09" w:rsidP="003A25A0">
            <w:pPr>
              <w:pStyle w:val="Brdtextmedindrag"/>
              <w:rPr>
                <w:i/>
                <w:iCs/>
              </w:rPr>
            </w:pPr>
            <w:r w:rsidRPr="002D5347">
              <w:rPr>
                <w:i/>
                <w:iCs/>
              </w:rPr>
              <w:t>I kontrolluppgiften ska uppgift lämnas om avgifter som har be</w:t>
            </w:r>
            <w:r>
              <w:rPr>
                <w:i/>
                <w:iCs/>
              </w:rPr>
              <w:softHyphen/>
            </w:r>
            <w:r w:rsidRPr="002D5347">
              <w:rPr>
                <w:i/>
                <w:iCs/>
              </w:rPr>
              <w:t>talats till arbetslöshets</w:t>
            </w:r>
            <w:r>
              <w:rPr>
                <w:i/>
                <w:iCs/>
              </w:rPr>
              <w:softHyphen/>
            </w:r>
            <w:r w:rsidRPr="002D5347">
              <w:rPr>
                <w:i/>
                <w:iCs/>
              </w:rPr>
              <w:t>kassan under året.</w:t>
            </w:r>
          </w:p>
        </w:tc>
      </w:tr>
    </w:tbl>
    <w:p w14:paraId="7AECA49A" w14:textId="77777777" w:rsidR="000C18C8" w:rsidRPr="00C01A4C" w:rsidRDefault="00CD1B09" w:rsidP="000C18C8">
      <w:pPr>
        <w:pStyle w:val="Brdtext"/>
        <w:spacing w:before="230"/>
        <w:jc w:val="center"/>
        <w:rPr>
          <w:b/>
        </w:rPr>
      </w:pPr>
      <w:r>
        <w:rPr>
          <w:b/>
        </w:rPr>
        <w:t>23 kap.</w:t>
      </w:r>
    </w:p>
    <w:p w14:paraId="6373B436" w14:textId="77777777" w:rsidR="000C18C8" w:rsidRDefault="00CD1B09" w:rsidP="000C18C8">
      <w:pPr>
        <w:pStyle w:val="Brdtext"/>
        <w:jc w:val="center"/>
      </w:pPr>
      <w:r>
        <w:t>2 §</w:t>
      </w:r>
      <w:r>
        <w:rPr>
          <w:rStyle w:val="Fotnotsreferens"/>
        </w:rPr>
        <w:footnoteReference w:id="25"/>
      </w:r>
    </w:p>
    <w:tbl>
      <w:tblPr>
        <w:tblW w:w="5000" w:type="pct"/>
        <w:tblCellMar>
          <w:left w:w="125" w:type="dxa"/>
          <w:right w:w="125" w:type="dxa"/>
        </w:tblCellMar>
        <w:tblLook w:val="0600" w:firstRow="0" w:lastRow="0" w:firstColumn="0" w:lastColumn="0" w:noHBand="1" w:noVBand="1"/>
      </w:tblPr>
      <w:tblGrid>
        <w:gridCol w:w="2948"/>
        <w:gridCol w:w="2949"/>
      </w:tblGrid>
      <w:tr w:rsidR="000C18C8" w14:paraId="151DA4FE" w14:textId="77777777" w:rsidTr="003A25A0">
        <w:tc>
          <w:tcPr>
            <w:tcW w:w="2500" w:type="pct"/>
            <w:shd w:val="clear" w:color="auto" w:fill="auto"/>
            <w:tcMar>
              <w:left w:w="0" w:type="dxa"/>
            </w:tcMar>
          </w:tcPr>
          <w:p w14:paraId="68D556A7" w14:textId="77777777" w:rsidR="000C18C8" w:rsidRDefault="00CD1B09" w:rsidP="003A25A0">
            <w:pPr>
              <w:pStyle w:val="Brdtextmedindrag"/>
            </w:pPr>
            <w:r w:rsidRPr="00C01A4C">
              <w:t>Kontrolluppgifter enligt 15</w:t>
            </w:r>
            <w:r>
              <w:t> </w:t>
            </w:r>
            <w:r w:rsidRPr="00C01A4C">
              <w:t>kap., 16</w:t>
            </w:r>
            <w:r>
              <w:t> </w:t>
            </w:r>
            <w:r w:rsidRPr="00C01A4C">
              <w:t>kap. 1</w:t>
            </w:r>
            <w:r>
              <w:t> </w:t>
            </w:r>
            <w:r w:rsidRPr="00C01A4C">
              <w:t>§ om ersättning som avses i 16</w:t>
            </w:r>
            <w:r>
              <w:t> </w:t>
            </w:r>
            <w:r w:rsidRPr="00C01A4C">
              <w:t>kap. 3</w:t>
            </w:r>
            <w:r>
              <w:t> </w:t>
            </w:r>
            <w:r w:rsidRPr="00C01A4C">
              <w:t>§ 2 samt 4</w:t>
            </w:r>
            <w:r>
              <w:t> </w:t>
            </w:r>
            <w:r w:rsidRPr="00C01A4C">
              <w:t>§ 1</w:t>
            </w:r>
            <w:r>
              <w:t> </w:t>
            </w:r>
            <w:r w:rsidRPr="00C01A4C">
              <w:t>a, 2</w:t>
            </w:r>
            <w:r>
              <w:t> </w:t>
            </w:r>
            <w:r w:rsidRPr="00C01A4C">
              <w:t>a och 3</w:t>
            </w:r>
            <w:r>
              <w:t> </w:t>
            </w:r>
            <w:r w:rsidRPr="00C01A4C">
              <w:t>a, 17, 19, 20, 21</w:t>
            </w:r>
            <w:r>
              <w:t> </w:t>
            </w:r>
            <w:r w:rsidRPr="00C01A4C">
              <w:t>kap., 22</w:t>
            </w:r>
            <w:r>
              <w:t> </w:t>
            </w:r>
            <w:r w:rsidRPr="00C01A4C">
              <w:t>kap. 2, 3, 9–11, 17–21 och 23–</w:t>
            </w:r>
            <w:r w:rsidRPr="00C01A4C">
              <w:rPr>
                <w:i/>
                <w:iCs/>
              </w:rPr>
              <w:t>26</w:t>
            </w:r>
            <w:r>
              <w:t> </w:t>
            </w:r>
            <w:r w:rsidRPr="00C01A4C">
              <w:t>§§, 22</w:t>
            </w:r>
            <w:r>
              <w:t> </w:t>
            </w:r>
            <w:r w:rsidRPr="00C01A4C">
              <w:t>a kap. samt 22</w:t>
            </w:r>
            <w:r>
              <w:t> </w:t>
            </w:r>
            <w:r w:rsidRPr="00C01A4C">
              <w:t>b kap. ska även lämnas för fysiska personer som är begränsat skattskyldiga</w:t>
            </w:r>
            <w:r>
              <w:t>.</w:t>
            </w:r>
          </w:p>
        </w:tc>
        <w:tc>
          <w:tcPr>
            <w:tcW w:w="2500" w:type="pct"/>
            <w:shd w:val="clear" w:color="auto" w:fill="auto"/>
            <w:tcMar>
              <w:right w:w="0" w:type="dxa"/>
            </w:tcMar>
          </w:tcPr>
          <w:p w14:paraId="5B6A391B" w14:textId="77777777" w:rsidR="000C18C8" w:rsidRDefault="00CD1B09" w:rsidP="003A25A0">
            <w:pPr>
              <w:pStyle w:val="Brdtextmedindrag"/>
            </w:pPr>
            <w:r w:rsidRPr="00C01A4C">
              <w:t>Kontrolluppgifter enligt 15</w:t>
            </w:r>
            <w:r>
              <w:t> </w:t>
            </w:r>
            <w:r w:rsidRPr="00C01A4C">
              <w:t>kap., 16</w:t>
            </w:r>
            <w:r>
              <w:t> </w:t>
            </w:r>
            <w:r w:rsidRPr="00C01A4C">
              <w:t>kap. 1</w:t>
            </w:r>
            <w:r>
              <w:t> </w:t>
            </w:r>
            <w:r w:rsidRPr="00C01A4C">
              <w:t>§ om ersättning som avses i 16</w:t>
            </w:r>
            <w:r>
              <w:t> </w:t>
            </w:r>
            <w:r w:rsidRPr="00C01A4C">
              <w:t>kap. 3</w:t>
            </w:r>
            <w:r>
              <w:t> </w:t>
            </w:r>
            <w:r w:rsidRPr="00C01A4C">
              <w:t>§ 2 samt 4</w:t>
            </w:r>
            <w:r>
              <w:t> </w:t>
            </w:r>
            <w:r w:rsidRPr="00C01A4C">
              <w:t>§ 1</w:t>
            </w:r>
            <w:r>
              <w:t> </w:t>
            </w:r>
            <w:r w:rsidRPr="00C01A4C">
              <w:t>a, 2</w:t>
            </w:r>
            <w:r>
              <w:t> </w:t>
            </w:r>
            <w:r w:rsidRPr="00C01A4C">
              <w:t>a och 3</w:t>
            </w:r>
            <w:r>
              <w:t> </w:t>
            </w:r>
            <w:r w:rsidRPr="00C01A4C">
              <w:t>a, 17, 19, 20, 21</w:t>
            </w:r>
            <w:r>
              <w:t> </w:t>
            </w:r>
            <w:r w:rsidRPr="00C01A4C">
              <w:t>kap., 22</w:t>
            </w:r>
            <w:r>
              <w:t> </w:t>
            </w:r>
            <w:r w:rsidRPr="00C01A4C">
              <w:t>kap. 2, 3, 9–11, 17–21 och 23–</w:t>
            </w:r>
            <w:r>
              <w:rPr>
                <w:i/>
                <w:iCs/>
              </w:rPr>
              <w:t>27</w:t>
            </w:r>
            <w:r>
              <w:t> </w:t>
            </w:r>
            <w:r w:rsidRPr="00C01A4C">
              <w:t>§§, 22</w:t>
            </w:r>
            <w:r>
              <w:t> </w:t>
            </w:r>
            <w:r w:rsidRPr="00C01A4C">
              <w:t>a kap. samt 22</w:t>
            </w:r>
            <w:r>
              <w:t> </w:t>
            </w:r>
            <w:r w:rsidRPr="00C01A4C">
              <w:t>b kap. ska även lämnas för fysiska personer som är begränsat skattskyldiga</w:t>
            </w:r>
            <w:r>
              <w:t>.</w:t>
            </w:r>
          </w:p>
        </w:tc>
      </w:tr>
    </w:tbl>
    <w:p w14:paraId="2D4F5222" w14:textId="77777777" w:rsidR="000C18C8" w:rsidRDefault="00CD1B09" w:rsidP="000C18C8">
      <w:pPr>
        <w:pStyle w:val="Brdtextmedindrag"/>
      </w:pPr>
      <w:r w:rsidRPr="00C01A4C">
        <w:t>Kontrolluppgift enligt 22</w:t>
      </w:r>
      <w:r>
        <w:t> </w:t>
      </w:r>
      <w:r w:rsidRPr="00C01A4C">
        <w:t>kap. 10</w:t>
      </w:r>
      <w:r>
        <w:t> </w:t>
      </w:r>
      <w:r w:rsidRPr="00C01A4C">
        <w:t xml:space="preserve">§ ska också avse omständigheter som medför eller kan medföra </w:t>
      </w:r>
      <w:proofErr w:type="spellStart"/>
      <w:r w:rsidRPr="00C01A4C">
        <w:t>avskattning</w:t>
      </w:r>
      <w:proofErr w:type="spellEnd"/>
      <w:r w:rsidRPr="00C01A4C">
        <w:t xml:space="preserve"> enligt 5 § första stycket 6, 6 a eller 7 lagen (1991:586) om särskild inkomstskatt för utomlands bosatta</w:t>
      </w:r>
      <w:r>
        <w:t>.</w:t>
      </w:r>
    </w:p>
    <w:p w14:paraId="570E9C1F" w14:textId="77777777" w:rsidR="000C18C8" w:rsidRDefault="00CD1B09" w:rsidP="000C18C8">
      <w:pPr>
        <w:pStyle w:val="Brdtext"/>
        <w:spacing w:before="230"/>
        <w:jc w:val="center"/>
        <w:rPr>
          <w:b/>
        </w:rPr>
      </w:pPr>
      <w:r>
        <w:rPr>
          <w:b/>
        </w:rPr>
        <w:t>31 kap.</w:t>
      </w:r>
    </w:p>
    <w:p w14:paraId="66882CD2" w14:textId="77777777" w:rsidR="000C18C8" w:rsidRDefault="00CD1B09" w:rsidP="000C18C8">
      <w:pPr>
        <w:pStyle w:val="Brdtext"/>
        <w:jc w:val="center"/>
      </w:pPr>
      <w:r>
        <w:t>1 §</w:t>
      </w:r>
      <w:r>
        <w:rPr>
          <w:rStyle w:val="Fotnotsreferens"/>
        </w:rPr>
        <w:footnoteReference w:id="26"/>
      </w:r>
    </w:p>
    <w:p w14:paraId="112C7325" w14:textId="77777777" w:rsidR="000C18C8" w:rsidRDefault="00CD1B09" w:rsidP="000C18C8">
      <w:pPr>
        <w:pStyle w:val="Brdtextmedindrag"/>
      </w:pPr>
      <w:r>
        <w:t>I detta kapitel finns bestämmelser om</w:t>
      </w:r>
    </w:p>
    <w:p w14:paraId="714A19C5" w14:textId="77777777" w:rsidR="000C18C8" w:rsidRDefault="00CD1B09" w:rsidP="000C18C8">
      <w:pPr>
        <w:pStyle w:val="Brdtextmedindrag"/>
      </w:pPr>
      <w:r w:rsidRPr="004F0706">
        <w:rPr>
          <w:iCs/>
        </w:rPr>
        <w:t>– </w:t>
      </w:r>
      <w:r>
        <w:t>uppgifter som ska lämnas i samtliga inkomstdeklarationer (2 och 3 §§),</w:t>
      </w:r>
    </w:p>
    <w:p w14:paraId="42CB97C6" w14:textId="77777777" w:rsidR="000C18C8" w:rsidRDefault="00CD1B09" w:rsidP="000C18C8">
      <w:pPr>
        <w:pStyle w:val="Brdtextmedindrag"/>
      </w:pPr>
      <w:r w:rsidRPr="004F0706">
        <w:rPr>
          <w:iCs/>
        </w:rPr>
        <w:t>– </w:t>
      </w:r>
      <w:r>
        <w:t>uppgifter som fysiska personer och dödsbon ska underrättas om och godkänna eller lämna (4 och 5 §§),</w:t>
      </w:r>
    </w:p>
    <w:p w14:paraId="178A4E7D" w14:textId="77777777" w:rsidR="000C18C8" w:rsidRDefault="00CD1B09" w:rsidP="000C18C8">
      <w:pPr>
        <w:pStyle w:val="Brdtextmedindrag"/>
      </w:pPr>
      <w:r w:rsidRPr="004F0706">
        <w:rPr>
          <w:iCs/>
        </w:rPr>
        <w:t>– </w:t>
      </w:r>
      <w:r>
        <w:t>uppgift som ska lämnas om inkomstslaget tjänst (6 §),</w:t>
      </w:r>
    </w:p>
    <w:p w14:paraId="2FF1D6CC" w14:textId="77777777" w:rsidR="000C18C8" w:rsidRDefault="00CD1B09" w:rsidP="000C18C8">
      <w:pPr>
        <w:pStyle w:val="Brdtextmedindrag"/>
      </w:pPr>
      <w:r w:rsidRPr="004F0706">
        <w:rPr>
          <w:iCs/>
        </w:rPr>
        <w:t>– </w:t>
      </w:r>
      <w:r>
        <w:t>uppgifter som ska lämnas om inkomstslaget näringsverksamhet (7–15 a §§),</w:t>
      </w:r>
    </w:p>
    <w:p w14:paraId="6BCA0B3A" w14:textId="77777777" w:rsidR="000C18C8" w:rsidRDefault="00CD1B09" w:rsidP="000C18C8">
      <w:pPr>
        <w:pStyle w:val="Brdtextmedindrag"/>
      </w:pPr>
      <w:r w:rsidRPr="004F0706">
        <w:rPr>
          <w:iCs/>
        </w:rPr>
        <w:t>– </w:t>
      </w:r>
      <w:r>
        <w:t>uppgifter som ska lämnas om inkomstslaget kapital (16–19 b §§),</w:t>
      </w:r>
    </w:p>
    <w:p w14:paraId="411D95F9" w14:textId="77777777" w:rsidR="000C18C8" w:rsidRDefault="00CD1B09" w:rsidP="000C18C8">
      <w:pPr>
        <w:pStyle w:val="Brdtextmedindrag"/>
      </w:pPr>
      <w:r w:rsidRPr="004F0706">
        <w:rPr>
          <w:iCs/>
        </w:rPr>
        <w:t>– </w:t>
      </w:r>
      <w:r>
        <w:t>uppgift om tillkommande belopp (20 §),</w:t>
      </w:r>
    </w:p>
    <w:p w14:paraId="270F4C7F" w14:textId="77777777" w:rsidR="000C18C8" w:rsidRDefault="00CD1B09" w:rsidP="000C18C8">
      <w:pPr>
        <w:pStyle w:val="Brdtextmedindrag"/>
      </w:pPr>
      <w:r w:rsidRPr="004F0706">
        <w:rPr>
          <w:iCs/>
        </w:rPr>
        <w:t>– </w:t>
      </w:r>
      <w:r>
        <w:t xml:space="preserve">uppgifter om vissa andelsavyttringar </w:t>
      </w:r>
      <w:proofErr w:type="gramStart"/>
      <w:r>
        <w:t>m.m.</w:t>
      </w:r>
      <w:proofErr w:type="gramEnd"/>
      <w:r>
        <w:t xml:space="preserve"> (21–24 §§),</w:t>
      </w:r>
    </w:p>
    <w:p w14:paraId="10F67237" w14:textId="77777777" w:rsidR="000C18C8" w:rsidRDefault="00CD1B09" w:rsidP="000C18C8">
      <w:pPr>
        <w:pStyle w:val="Brdtextmedindrag"/>
      </w:pPr>
      <w:r w:rsidRPr="004F0706">
        <w:rPr>
          <w:iCs/>
        </w:rPr>
        <w:t>– </w:t>
      </w:r>
      <w:r>
        <w:t>uppgifter för beräkning av egenavgifter (25 och 26 §§),</w:t>
      </w:r>
    </w:p>
    <w:p w14:paraId="598865CC" w14:textId="77777777" w:rsidR="000C18C8" w:rsidRDefault="00CD1B09" w:rsidP="000C18C8">
      <w:pPr>
        <w:pStyle w:val="Brdtextmedindrag"/>
      </w:pPr>
      <w:r w:rsidRPr="004F0706">
        <w:rPr>
          <w:iCs/>
        </w:rPr>
        <w:t>– </w:t>
      </w:r>
      <w:r>
        <w:t>uppgifter som fåmansföretag samt företagsledare och delägare ska lämna (27–29 §§),</w:t>
      </w:r>
    </w:p>
    <w:p w14:paraId="60B61754" w14:textId="77777777" w:rsidR="000C18C8" w:rsidRDefault="00CD1B09" w:rsidP="000C18C8">
      <w:pPr>
        <w:pStyle w:val="Brdtextmedindrag"/>
      </w:pPr>
      <w:r w:rsidRPr="004F0706">
        <w:rPr>
          <w:iCs/>
        </w:rPr>
        <w:t>– </w:t>
      </w:r>
      <w:r>
        <w:t>uppgift om tillskott och uttag (30 §),</w:t>
      </w:r>
    </w:p>
    <w:p w14:paraId="44A9D1A6" w14:textId="77777777" w:rsidR="000C18C8" w:rsidRDefault="00CD1B09" w:rsidP="000C18C8">
      <w:pPr>
        <w:pStyle w:val="Brdtextmedindrag"/>
      </w:pPr>
      <w:r w:rsidRPr="004F0706">
        <w:rPr>
          <w:iCs/>
        </w:rPr>
        <w:t>– </w:t>
      </w:r>
      <w:r>
        <w:t>uppgift om betalning till utlandet (31 §),</w:t>
      </w:r>
    </w:p>
    <w:p w14:paraId="41DCA8DE" w14:textId="77777777" w:rsidR="000C18C8" w:rsidRDefault="00CD1B09" w:rsidP="000C18C8">
      <w:pPr>
        <w:pStyle w:val="Brdtextmedindrag"/>
      </w:pPr>
      <w:r w:rsidRPr="004F0706">
        <w:rPr>
          <w:iCs/>
        </w:rPr>
        <w:t>– </w:t>
      </w:r>
      <w:r>
        <w:t>uppgift som ekonomiska föreningar ska lämna (32 §),</w:t>
      </w:r>
    </w:p>
    <w:tbl>
      <w:tblPr>
        <w:tblW w:w="5000" w:type="pct"/>
        <w:tblCellMar>
          <w:left w:w="125" w:type="dxa"/>
          <w:right w:w="125" w:type="dxa"/>
        </w:tblCellMar>
        <w:tblLook w:val="0600" w:firstRow="0" w:lastRow="0" w:firstColumn="0" w:lastColumn="0" w:noHBand="1" w:noVBand="1"/>
      </w:tblPr>
      <w:tblGrid>
        <w:gridCol w:w="2948"/>
        <w:gridCol w:w="2949"/>
      </w:tblGrid>
      <w:tr w:rsidR="000C18C8" w14:paraId="4D6B9BFC" w14:textId="77777777" w:rsidTr="003A25A0">
        <w:tc>
          <w:tcPr>
            <w:tcW w:w="2500" w:type="pct"/>
            <w:shd w:val="clear" w:color="auto" w:fill="auto"/>
            <w:tcMar>
              <w:left w:w="0" w:type="dxa"/>
            </w:tcMar>
          </w:tcPr>
          <w:p w14:paraId="49472523" w14:textId="77777777" w:rsidR="000C18C8" w:rsidRDefault="00CD1B09" w:rsidP="003A25A0">
            <w:pPr>
              <w:pStyle w:val="Brdtextmedindrag"/>
            </w:pPr>
            <w:r w:rsidRPr="006254EA">
              <w:t>–</w:t>
            </w:r>
            <w:r>
              <w:t> </w:t>
            </w:r>
            <w:r w:rsidRPr="006254EA">
              <w:t>uppgifter om skattereduktion (33–</w:t>
            </w:r>
            <w:r w:rsidRPr="001B3D3A">
              <w:t>33</w:t>
            </w:r>
            <w:r w:rsidRPr="006254EA">
              <w:rPr>
                <w:i/>
                <w:iCs/>
              </w:rPr>
              <w:t xml:space="preserve"> c</w:t>
            </w:r>
            <w:r w:rsidRPr="006254EA">
              <w:t xml:space="preserve"> §§), och</w:t>
            </w:r>
          </w:p>
        </w:tc>
        <w:tc>
          <w:tcPr>
            <w:tcW w:w="2500" w:type="pct"/>
            <w:shd w:val="clear" w:color="auto" w:fill="auto"/>
            <w:tcMar>
              <w:right w:w="0" w:type="dxa"/>
            </w:tcMar>
          </w:tcPr>
          <w:p w14:paraId="49689D69" w14:textId="77777777" w:rsidR="000C18C8" w:rsidRDefault="00CD1B09" w:rsidP="003A25A0">
            <w:pPr>
              <w:pStyle w:val="Brdtextmedindrag"/>
            </w:pPr>
            <w:r w:rsidRPr="006254EA">
              <w:t>–</w:t>
            </w:r>
            <w:r>
              <w:t> </w:t>
            </w:r>
            <w:r w:rsidRPr="006254EA">
              <w:t>uppgifter om skattereduktion (33–</w:t>
            </w:r>
            <w:r w:rsidRPr="001B3D3A">
              <w:t>33</w:t>
            </w:r>
            <w:r w:rsidRPr="006254EA">
              <w:rPr>
                <w:i/>
                <w:iCs/>
              </w:rPr>
              <w:t xml:space="preserve"> d</w:t>
            </w:r>
            <w:r w:rsidRPr="006254EA">
              <w:t xml:space="preserve"> §§), och</w:t>
            </w:r>
          </w:p>
        </w:tc>
      </w:tr>
    </w:tbl>
    <w:p w14:paraId="344C0065" w14:textId="77777777" w:rsidR="000C18C8" w:rsidRDefault="00CD1B09" w:rsidP="000C18C8">
      <w:pPr>
        <w:pStyle w:val="Brdtextmedindrag"/>
      </w:pPr>
      <w:r w:rsidRPr="004F0706">
        <w:rPr>
          <w:iCs/>
        </w:rPr>
        <w:lastRenderedPageBreak/>
        <w:t>– </w:t>
      </w:r>
      <w:r>
        <w:t>uppgifter om prissättningsbesked (34 §).</w:t>
      </w:r>
    </w:p>
    <w:p w14:paraId="62B7E11B" w14:textId="77777777" w:rsidR="000C18C8" w:rsidRDefault="008015F9" w:rsidP="000C18C8">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0C18C8" w14:paraId="5A3048AD" w14:textId="77777777" w:rsidTr="003A25A0">
        <w:tc>
          <w:tcPr>
            <w:tcW w:w="2500" w:type="pct"/>
            <w:shd w:val="clear" w:color="auto" w:fill="auto"/>
            <w:tcMar>
              <w:left w:w="0" w:type="dxa"/>
            </w:tcMar>
          </w:tcPr>
          <w:p w14:paraId="4343AE69" w14:textId="77777777" w:rsidR="000C18C8" w:rsidRDefault="008015F9" w:rsidP="003A25A0">
            <w:pPr>
              <w:pStyle w:val="Brdtextmedindrag"/>
            </w:pPr>
          </w:p>
        </w:tc>
        <w:tc>
          <w:tcPr>
            <w:tcW w:w="2500" w:type="pct"/>
            <w:shd w:val="clear" w:color="auto" w:fill="auto"/>
            <w:tcMar>
              <w:right w:w="0" w:type="dxa"/>
            </w:tcMar>
          </w:tcPr>
          <w:p w14:paraId="1686D7AD" w14:textId="77777777" w:rsidR="000C18C8" w:rsidRDefault="00CD1B09" w:rsidP="003A25A0">
            <w:pPr>
              <w:pStyle w:val="Brdtext"/>
              <w:rPr>
                <w:i/>
              </w:rPr>
            </w:pPr>
            <w:r>
              <w:rPr>
                <w:i/>
              </w:rPr>
              <w:t xml:space="preserve">33 d </w:t>
            </w:r>
            <w:r w:rsidRPr="00574282">
              <w:rPr>
                <w:i/>
              </w:rPr>
              <w:t>§</w:t>
            </w:r>
          </w:p>
          <w:p w14:paraId="4E0CC00B" w14:textId="77777777" w:rsidR="000C18C8" w:rsidRPr="00574282" w:rsidRDefault="00CD1B09" w:rsidP="003A25A0">
            <w:pPr>
              <w:pStyle w:val="Brdtextmedindrag"/>
              <w:rPr>
                <w:i/>
              </w:rPr>
            </w:pPr>
            <w:r>
              <w:rPr>
                <w:i/>
              </w:rPr>
              <w:t>Den som begär att avgift till en utländsk arbetslöshetskassa</w:t>
            </w:r>
            <w:r>
              <w:t xml:space="preserve"> </w:t>
            </w:r>
            <w:r w:rsidRPr="00091287">
              <w:rPr>
                <w:i/>
              </w:rPr>
              <w:t>eller motsvarande avgift enligt en ut</w:t>
            </w:r>
            <w:r>
              <w:rPr>
                <w:i/>
              </w:rPr>
              <w:softHyphen/>
            </w:r>
            <w:r w:rsidRPr="00091287">
              <w:rPr>
                <w:i/>
              </w:rPr>
              <w:t>ländsk stats arbetslöshets</w:t>
            </w:r>
            <w:r>
              <w:rPr>
                <w:i/>
              </w:rPr>
              <w:softHyphen/>
            </w:r>
            <w:r w:rsidRPr="00091287">
              <w:rPr>
                <w:i/>
              </w:rPr>
              <w:t>för</w:t>
            </w:r>
            <w:r>
              <w:rPr>
                <w:i/>
              </w:rPr>
              <w:softHyphen/>
            </w:r>
            <w:r w:rsidRPr="00091287">
              <w:rPr>
                <w:i/>
              </w:rPr>
              <w:t>säkring</w:t>
            </w:r>
            <w:r>
              <w:rPr>
                <w:i/>
              </w:rPr>
              <w:t xml:space="preserve"> ska medräknas i underlaget för skatte</w:t>
            </w:r>
            <w:r>
              <w:rPr>
                <w:i/>
              </w:rPr>
              <w:softHyphen/>
              <w:t>reduktion enligt 67 kap. 50 § andra stycket inkomst</w:t>
            </w:r>
            <w:r>
              <w:rPr>
                <w:i/>
              </w:rPr>
              <w:softHyphen/>
              <w:t>skatte</w:t>
            </w:r>
            <w:r>
              <w:rPr>
                <w:i/>
              </w:rPr>
              <w:softHyphen/>
              <w:t>lagen (1999:1229) ska lämna upp</w:t>
            </w:r>
            <w:r>
              <w:rPr>
                <w:i/>
              </w:rPr>
              <w:softHyphen/>
              <w:t>gift om underlaget för skatte</w:t>
            </w:r>
            <w:r>
              <w:rPr>
                <w:i/>
              </w:rPr>
              <w:softHyphen/>
              <w:t>reduktionen.</w:t>
            </w:r>
          </w:p>
        </w:tc>
      </w:tr>
    </w:tbl>
    <w:p w14:paraId="0960F728" w14:textId="77777777" w:rsidR="000C18C8" w:rsidRPr="00811E52" w:rsidRDefault="00CD1B09" w:rsidP="000C18C8">
      <w:pPr>
        <w:pStyle w:val="Slutstreck"/>
      </w:pPr>
      <w:r w:rsidRPr="00811E52">
        <w:t>                      </w:t>
      </w:r>
    </w:p>
    <w:p w14:paraId="67F678FE" w14:textId="77777777" w:rsidR="000C18C8" w:rsidRDefault="00CD1B09" w:rsidP="000C18C8">
      <w:pPr>
        <w:pStyle w:val="Brdtextmedindrag"/>
      </w:pPr>
      <w:r>
        <w:t>1. Denna lag träder i kraft den 1 juli 2022.</w:t>
      </w:r>
    </w:p>
    <w:p w14:paraId="758CA2B4" w14:textId="77777777" w:rsidR="000C18C8" w:rsidRDefault="00CD1B09" w:rsidP="000C18C8">
      <w:pPr>
        <w:pStyle w:val="Brdtextmedindrag"/>
      </w:pPr>
      <w:r>
        <w:t xml:space="preserve">2. De nya bestämmelserna i 22 kap. 27 § och 31 kap. 33 d § och bestämmelserna i 23 kap. 2 § i den nya lydelsen tillämpas första gången på uppgifter som avser kalenderåret 2022. </w:t>
      </w:r>
    </w:p>
    <w:p w14:paraId="2F4ACBF4" w14:textId="77777777" w:rsidR="000C18C8" w:rsidRDefault="00CD1B09" w:rsidP="000C18C8">
      <w:pPr>
        <w:pStyle w:val="Brdtextmedindrag"/>
      </w:pPr>
      <w:r w:rsidRPr="00F42C44">
        <w:t>3.</w:t>
      </w:r>
      <w:r>
        <w:t> </w:t>
      </w:r>
      <w:r w:rsidRPr="00F42C44">
        <w:t>I en kontrolluppgift enligt 22 kap. 27 § som avser kalenderåret 2022 ska uppgift endast lämnas om avgifter som betalas efter den 30 juni 2022.</w:t>
      </w:r>
    </w:p>
    <w:p w14:paraId="637F0D28" w14:textId="77777777" w:rsidR="000C18C8" w:rsidRPr="005E0018" w:rsidRDefault="008015F9" w:rsidP="000C18C8">
      <w:pPr>
        <w:pStyle w:val="Brdtext"/>
      </w:pPr>
    </w:p>
    <w:p w14:paraId="1C28963E" w14:textId="77777777" w:rsidR="000C18C8" w:rsidRDefault="008015F9" w:rsidP="000C18C8">
      <w:pPr>
        <w:pStyle w:val="Brdtextmedindrag"/>
      </w:pPr>
    </w:p>
    <w:p w14:paraId="5C1892C7" w14:textId="77777777" w:rsidR="000C18C8" w:rsidRDefault="008015F9" w:rsidP="000C18C8">
      <w:pPr>
        <w:pStyle w:val="Brdtextmedindrag"/>
        <w:sectPr w:rsidR="000C18C8" w:rsidSect="00505590">
          <w:headerReference w:type="even" r:id="rId70"/>
          <w:headerReference w:type="default" r:id="rId71"/>
          <w:footerReference w:type="even" r:id="rId72"/>
          <w:footerReference w:type="default" r:id="rId73"/>
          <w:footerReference w:type="first" r:id="rId74"/>
          <w:footnotePr>
            <w:numRestart w:val="eachSect"/>
          </w:footnotePr>
          <w:pgSz w:w="9356" w:h="13721" w:code="9"/>
          <w:pgMar w:top="794" w:right="2438" w:bottom="1191" w:left="1021" w:header="0" w:footer="709" w:gutter="0"/>
          <w:cols w:space="708"/>
          <w:docGrid w:linePitch="360"/>
        </w:sectPr>
      </w:pPr>
    </w:p>
    <w:p w14:paraId="5907121E" w14:textId="77777777" w:rsidR="000C18C8" w:rsidRPr="000C18C8" w:rsidRDefault="008015F9" w:rsidP="000C18C8">
      <w:pPr>
        <w:pStyle w:val="Brdtext"/>
        <w:sectPr w:rsidR="000C18C8" w:rsidRPr="000C18C8" w:rsidSect="00155500">
          <w:headerReference w:type="even" r:id="rId75"/>
          <w:headerReference w:type="default" r:id="rId76"/>
          <w:footerReference w:type="even" r:id="rId77"/>
          <w:footerReference w:type="default" r:id="rId78"/>
          <w:footerReference w:type="first" r:id="rId79"/>
          <w:type w:val="continuous"/>
          <w:pgSz w:w="9356" w:h="13721" w:code="9"/>
          <w:pgMar w:top="794" w:right="2438" w:bottom="1191" w:left="1021" w:header="0" w:footer="709" w:gutter="0"/>
          <w:cols w:space="708"/>
          <w:docGrid w:linePitch="360"/>
        </w:sectPr>
      </w:pPr>
    </w:p>
    <w:p w14:paraId="12066A1B" w14:textId="2C207A3E" w:rsidR="00DB62B9" w:rsidRDefault="00CD1B09" w:rsidP="00A83727">
      <w:pPr>
        <w:pStyle w:val="Bilagarubrik"/>
        <w:jc w:val="both"/>
      </w:pPr>
      <w:bookmarkStart w:id="65" w:name="_Toc95743443"/>
      <w:r>
        <w:lastRenderedPageBreak/>
        <w:t>Lagrådets yttrande</w:t>
      </w:r>
      <w:bookmarkEnd w:id="65"/>
    </w:p>
    <w:p w14:paraId="74FE73E3" w14:textId="36BF5B9B" w:rsidR="006F5619" w:rsidRDefault="00CD1B09" w:rsidP="00A83727">
      <w:pPr>
        <w:pStyle w:val="Brdtext"/>
      </w:pPr>
      <w:r w:rsidRPr="006F5619">
        <w:t>Utdrag ur protokoll vid sammanträde 2022-02-08</w:t>
      </w:r>
    </w:p>
    <w:p w14:paraId="662A18E1" w14:textId="78096C31" w:rsidR="006F5619" w:rsidRDefault="008015F9" w:rsidP="00A83727">
      <w:pPr>
        <w:pStyle w:val="Brdtextmedindrag"/>
      </w:pPr>
    </w:p>
    <w:p w14:paraId="1C8888B1" w14:textId="53EFA94F" w:rsidR="006F5619" w:rsidRDefault="00CD1B09" w:rsidP="00A83727">
      <w:pPr>
        <w:pStyle w:val="Brdtext"/>
      </w:pPr>
      <w:r w:rsidRPr="006F5619">
        <w:rPr>
          <w:b/>
          <w:bCs/>
        </w:rPr>
        <w:t>Närvarande:</w:t>
      </w:r>
      <w:r w:rsidRPr="006F5619">
        <w:t xml:space="preserve"> </w:t>
      </w:r>
      <w:proofErr w:type="gramStart"/>
      <w:r w:rsidRPr="006F5619">
        <w:t>F.d.</w:t>
      </w:r>
      <w:proofErr w:type="gramEnd"/>
      <w:r w:rsidRPr="006F5619">
        <w:t xml:space="preserve"> justitieråden Karin Almgren och Stefan Lindskog samt justitierådet </w:t>
      </w:r>
      <w:proofErr w:type="spellStart"/>
      <w:r w:rsidRPr="006F5619">
        <w:t>Mahmut</w:t>
      </w:r>
      <w:proofErr w:type="spellEnd"/>
      <w:r w:rsidRPr="006F5619">
        <w:t xml:space="preserve"> </w:t>
      </w:r>
      <w:proofErr w:type="spellStart"/>
      <w:r w:rsidRPr="006F5619">
        <w:t>Baran</w:t>
      </w:r>
      <w:proofErr w:type="spellEnd"/>
    </w:p>
    <w:p w14:paraId="22509BB1" w14:textId="0971AA0C" w:rsidR="006F5619" w:rsidRDefault="008015F9" w:rsidP="005D2ABA">
      <w:pPr>
        <w:pStyle w:val="Brdtextmedindrag"/>
      </w:pPr>
    </w:p>
    <w:p w14:paraId="6895528B" w14:textId="1A64B0FE" w:rsidR="006F5619" w:rsidRDefault="00CD1B09">
      <w:pPr>
        <w:pStyle w:val="Brdtext"/>
        <w:rPr>
          <w:b/>
          <w:bCs/>
        </w:rPr>
      </w:pPr>
      <w:r w:rsidRPr="006F5619">
        <w:rPr>
          <w:b/>
          <w:bCs/>
        </w:rPr>
        <w:t>Skattereduktion för avgift till arbetslöshetskassa</w:t>
      </w:r>
    </w:p>
    <w:p w14:paraId="23E6BE64" w14:textId="6622CC0E" w:rsidR="006F5619" w:rsidRDefault="008015F9">
      <w:pPr>
        <w:pStyle w:val="Brdtextmedindrag"/>
      </w:pPr>
    </w:p>
    <w:p w14:paraId="5FFB2B19" w14:textId="78B2A4A3" w:rsidR="006F5619" w:rsidRDefault="00CD1B09" w:rsidP="00A83727">
      <w:pPr>
        <w:pStyle w:val="Brdtext"/>
      </w:pPr>
      <w:r w:rsidRPr="006F5619">
        <w:t>Enligt en lagrådsremiss den 27 januari 2022 har regeringen (Finansdepartementet) beslutat inhämta Lagrådets yttrande</w:t>
      </w:r>
      <w:r>
        <w:t xml:space="preserve"> </w:t>
      </w:r>
      <w:r w:rsidRPr="006F5619">
        <w:t>över förslag till</w:t>
      </w:r>
    </w:p>
    <w:p w14:paraId="17FDA514" w14:textId="77777777" w:rsidR="009F3A77" w:rsidRPr="009F3A77" w:rsidRDefault="008015F9" w:rsidP="005D2ABA">
      <w:pPr>
        <w:pStyle w:val="Brdtextmedindrag"/>
      </w:pPr>
    </w:p>
    <w:p w14:paraId="6CE749A1" w14:textId="77777777" w:rsidR="006F5619" w:rsidRDefault="00CD1B09">
      <w:pPr>
        <w:pStyle w:val="Brdtext"/>
      </w:pPr>
      <w:r>
        <w:t xml:space="preserve">1. lag om ändring i inkomstskattelagen (1999:1229), </w:t>
      </w:r>
    </w:p>
    <w:p w14:paraId="0000A313" w14:textId="77777777" w:rsidR="006F5619" w:rsidRDefault="00CD1B09">
      <w:pPr>
        <w:pStyle w:val="Brdtext"/>
      </w:pPr>
      <w:r>
        <w:t>2. lag om ändring i skatteförfarandelagen (2011:1244).</w:t>
      </w:r>
    </w:p>
    <w:p w14:paraId="5FC5F34A" w14:textId="1906DCC8" w:rsidR="006F5619" w:rsidRDefault="008015F9">
      <w:pPr>
        <w:pStyle w:val="Brdtextmedindrag"/>
      </w:pPr>
    </w:p>
    <w:p w14:paraId="3750ABC4" w14:textId="13D2ABFE" w:rsidR="006F5619" w:rsidRDefault="00CD1B09" w:rsidP="00A83727">
      <w:pPr>
        <w:pStyle w:val="Brdtext"/>
      </w:pPr>
      <w:r w:rsidRPr="006F5619">
        <w:t>Förslagen har inför Lagrådet föredragits av kanslirådet</w:t>
      </w:r>
      <w:r>
        <w:t xml:space="preserve"> </w:t>
      </w:r>
      <w:r w:rsidRPr="006F5619">
        <w:t>Andreas Hamrén och rättssakkunniga Alicia Eklund.</w:t>
      </w:r>
    </w:p>
    <w:p w14:paraId="4A8C5D1E" w14:textId="05DD2424" w:rsidR="006F5619" w:rsidRDefault="008015F9" w:rsidP="005D2ABA">
      <w:pPr>
        <w:pStyle w:val="Brdtextmedindrag"/>
      </w:pPr>
    </w:p>
    <w:p w14:paraId="0FC01D32" w14:textId="1AF504E9" w:rsidR="006F5619" w:rsidRDefault="00CD1B09">
      <w:pPr>
        <w:pStyle w:val="Brdtext"/>
      </w:pPr>
      <w:r w:rsidRPr="006F5619">
        <w:t>Förslagen föranleder följande yttrande.</w:t>
      </w:r>
    </w:p>
    <w:p w14:paraId="44CA1BC9" w14:textId="1898D041" w:rsidR="006F5619" w:rsidRDefault="008015F9">
      <w:pPr>
        <w:pStyle w:val="Brdtextmedindrag"/>
      </w:pPr>
    </w:p>
    <w:p w14:paraId="397A061C" w14:textId="320A6EA3" w:rsidR="006F5619" w:rsidRDefault="00CD1B09">
      <w:pPr>
        <w:pStyle w:val="Brdtext"/>
        <w:rPr>
          <w:u w:val="single"/>
        </w:rPr>
      </w:pPr>
      <w:r w:rsidRPr="006F5619">
        <w:rPr>
          <w:u w:val="single"/>
        </w:rPr>
        <w:t>Förslaget till lag om ändring i inkomstskattelagen</w:t>
      </w:r>
    </w:p>
    <w:p w14:paraId="554323F4" w14:textId="0BC71F16" w:rsidR="006F5619" w:rsidRDefault="008015F9">
      <w:pPr>
        <w:pStyle w:val="Brdtextmedindrag"/>
      </w:pPr>
    </w:p>
    <w:p w14:paraId="786A1C55" w14:textId="3E07AAE5" w:rsidR="006F5619" w:rsidRDefault="00CD1B09">
      <w:pPr>
        <w:pStyle w:val="Brdtext"/>
      </w:pPr>
      <w:r>
        <w:t>67 kap. 50 §</w:t>
      </w:r>
    </w:p>
    <w:p w14:paraId="4733DABF" w14:textId="77777777" w:rsidR="006F5619" w:rsidRPr="006F5619" w:rsidRDefault="008015F9">
      <w:pPr>
        <w:pStyle w:val="Brdtextmedindrag"/>
      </w:pPr>
    </w:p>
    <w:p w14:paraId="19CDE689" w14:textId="1EF9565A" w:rsidR="006F5619" w:rsidRDefault="00CD1B09" w:rsidP="00A83727">
      <w:pPr>
        <w:pStyle w:val="Brdtext"/>
      </w:pPr>
      <w:r>
        <w:t>Av paragrafens första stycke framgår att underlaget för skattereduktion består av avgift som betalas till en svensk arbetslöshetskassa. För att det klart ska framgå att vad som räknas in i underlaget är avgift som betalas under beskattningsåret bör stycket formuleras enligt följande.</w:t>
      </w:r>
    </w:p>
    <w:p w14:paraId="2CEE8FC9" w14:textId="77777777" w:rsidR="006F5619" w:rsidRPr="006F5619" w:rsidRDefault="008015F9" w:rsidP="005D2ABA">
      <w:pPr>
        <w:pStyle w:val="Brdtextmedindrag"/>
      </w:pPr>
    </w:p>
    <w:p w14:paraId="0B11E0C7" w14:textId="0BCB509E" w:rsidR="006F5619" w:rsidRPr="006F5619" w:rsidRDefault="00CD1B09" w:rsidP="00A83727">
      <w:pPr>
        <w:pStyle w:val="Brdtext"/>
        <w:rPr>
          <w:sz w:val="18"/>
          <w:szCs w:val="18"/>
        </w:rPr>
      </w:pPr>
      <w:r w:rsidRPr="006F5619">
        <w:rPr>
          <w:sz w:val="18"/>
          <w:szCs w:val="18"/>
        </w:rPr>
        <w:t xml:space="preserve">Underlaget för skattereduktion består av avgift som under beskattningsåret betalas till en svensk arbetslöshetskassa. </w:t>
      </w:r>
    </w:p>
    <w:p w14:paraId="098651F3" w14:textId="77777777" w:rsidR="009F3A77" w:rsidRDefault="008015F9" w:rsidP="005D2ABA">
      <w:pPr>
        <w:pStyle w:val="Brdtextmedindrag"/>
      </w:pPr>
    </w:p>
    <w:p w14:paraId="7100417E" w14:textId="717C1D87" w:rsidR="006F5619" w:rsidRDefault="00CD1B09">
      <w:pPr>
        <w:pStyle w:val="Brdtext"/>
      </w:pPr>
      <w:r>
        <w:t>Även paragrafens andra stycke bör justeras på motsvarande sätt.</w:t>
      </w:r>
    </w:p>
    <w:p w14:paraId="4185C525" w14:textId="43E8F515" w:rsidR="009F3A77" w:rsidRDefault="008015F9">
      <w:pPr>
        <w:pStyle w:val="Brdtextmedindrag"/>
      </w:pPr>
    </w:p>
    <w:p w14:paraId="56AD0D41" w14:textId="28A15795" w:rsidR="009F3A77" w:rsidRDefault="00CD1B09">
      <w:pPr>
        <w:pStyle w:val="Brdtext"/>
        <w:rPr>
          <w:u w:val="single"/>
        </w:rPr>
      </w:pPr>
      <w:r w:rsidRPr="009F3A77">
        <w:rPr>
          <w:u w:val="single"/>
        </w:rPr>
        <w:t>Förslaget till lag om ändring i skatteförfarandelagen</w:t>
      </w:r>
    </w:p>
    <w:p w14:paraId="50A9AA19" w14:textId="77777777" w:rsidR="009F3A77" w:rsidRPr="009F3A77" w:rsidRDefault="008015F9">
      <w:pPr>
        <w:pStyle w:val="Brdtextmedindrag"/>
      </w:pPr>
    </w:p>
    <w:p w14:paraId="47E264FC" w14:textId="17EF590D" w:rsidR="009F3A77" w:rsidRDefault="00CD1B09">
      <w:pPr>
        <w:pStyle w:val="Brdtext"/>
      </w:pPr>
      <w:r>
        <w:t>22 kap. 27 §</w:t>
      </w:r>
    </w:p>
    <w:p w14:paraId="543804A3" w14:textId="77777777" w:rsidR="009F3A77" w:rsidRPr="009F3A77" w:rsidRDefault="008015F9">
      <w:pPr>
        <w:pStyle w:val="Brdtextmedindrag"/>
      </w:pPr>
    </w:p>
    <w:p w14:paraId="5348E060" w14:textId="745AE2F4" w:rsidR="009F3A77" w:rsidRDefault="00CD1B09" w:rsidP="00A83727">
      <w:pPr>
        <w:pStyle w:val="Brdtext"/>
      </w:pPr>
      <w:r>
        <w:t>Enligt paragrafens första stycke ska svenska arbetslöshetskassor lämna kontrolluppgift om skattereduktion för avgift till arbetslöshetskassa enligt 67 kap. inkomstskattelagen. Av remissens allmänmotivering framgår dock att arbetslöshetskassans uppgift är att ge besked om storleken på den avgift till kassan som den skattskyldige har betalat in under året. Någon kännedom om skattereduktionen har kassan inte. Enligt Lagrådets mening bör stycket för att ge uttryck för den kontrolluppgiftsskyldighet som avses ges följande lydelse.</w:t>
      </w:r>
    </w:p>
    <w:p w14:paraId="45E2020C" w14:textId="77777777" w:rsidR="009F3A77" w:rsidRPr="009F3A77" w:rsidRDefault="008015F9" w:rsidP="005D2ABA">
      <w:pPr>
        <w:pStyle w:val="Brdtextmedindrag"/>
      </w:pPr>
    </w:p>
    <w:p w14:paraId="2DD4B1FF" w14:textId="0E5A76A6" w:rsidR="009F3A77" w:rsidRDefault="00CD1B09" w:rsidP="00A83727">
      <w:pPr>
        <w:pStyle w:val="Brdtext"/>
        <w:rPr>
          <w:sz w:val="18"/>
          <w:szCs w:val="18"/>
        </w:rPr>
      </w:pPr>
      <w:r w:rsidRPr="009F3A77">
        <w:rPr>
          <w:sz w:val="18"/>
          <w:szCs w:val="18"/>
        </w:rPr>
        <w:t>Kontrolluppgift ska lämnas om sådan avgift till arbetslöshetskassa som avses i 67</w:t>
      </w:r>
      <w:r>
        <w:rPr>
          <w:sz w:val="18"/>
          <w:szCs w:val="18"/>
        </w:rPr>
        <w:t> </w:t>
      </w:r>
      <w:r w:rsidRPr="009F3A77">
        <w:rPr>
          <w:sz w:val="18"/>
          <w:szCs w:val="18"/>
        </w:rPr>
        <w:t>kap. 50 § första stycket inkomstskattelagen (1999:1229).</w:t>
      </w:r>
    </w:p>
    <w:p w14:paraId="2ADABC3D" w14:textId="77777777" w:rsidR="009F3A77" w:rsidRPr="009F3A77" w:rsidRDefault="008015F9" w:rsidP="005D2ABA">
      <w:pPr>
        <w:pStyle w:val="Brdtextmedindrag"/>
      </w:pPr>
    </w:p>
    <w:p w14:paraId="5B0EFBE5" w14:textId="097CE22D" w:rsidR="009F3A77" w:rsidRPr="009F3A77" w:rsidRDefault="00CD1B09" w:rsidP="00A83727">
      <w:pPr>
        <w:pStyle w:val="Brdtext"/>
        <w:sectPr w:rsidR="009F3A77" w:rsidRPr="009F3A77" w:rsidSect="00155500">
          <w:headerReference w:type="even" r:id="rId80"/>
          <w:headerReference w:type="default" r:id="rId81"/>
          <w:footerReference w:type="even" r:id="rId82"/>
          <w:footerReference w:type="default" r:id="rId83"/>
          <w:headerReference w:type="first" r:id="rId84"/>
          <w:footerReference w:type="first" r:id="rId85"/>
          <w:pgSz w:w="9356" w:h="13721" w:code="9"/>
          <w:pgMar w:top="794" w:right="2438" w:bottom="1191" w:left="1021" w:header="0" w:footer="709" w:gutter="0"/>
          <w:cols w:space="708"/>
          <w:docGrid w:linePitch="360"/>
        </w:sectPr>
      </w:pPr>
      <w:r>
        <w:t>Även rubriken till paragrafen och innehållet i 22 kap. 1 § bör justeras för att återspegla den av Lagrådet föreslagna lydelsen.</w:t>
      </w: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4A786F6E" w14:textId="7CAD0787" w:rsidR="003F7550" w:rsidRDefault="003A5E6B" w:rsidP="00601D40">
          <w:pPr>
            <w:pStyle w:val="Proprubrik"/>
            <w:spacing w:before="720" w:after="190"/>
          </w:pPr>
          <w:r>
            <w:t>Finansdepartementet</w:t>
          </w:r>
        </w:p>
      </w:sdtContent>
    </w:sdt>
    <w:p w14:paraId="0957BA43" w14:textId="2B3DC88A" w:rsidR="003F7550" w:rsidRDefault="00CD1B09" w:rsidP="00F85486">
      <w:pPr>
        <w:pStyle w:val="Proputdrag"/>
      </w:pPr>
      <w:bookmarkStart w:id="66" w:name="_Toc95743444"/>
      <w:r>
        <w:t xml:space="preserve">Utdrag ur protokoll vid regeringssammanträde </w:t>
      </w:r>
      <w:sdt>
        <w:sdtPr>
          <w:alias w:val="Datum"/>
          <w:tag w:val="Datum"/>
          <w:id w:val="679708000"/>
          <w:date w:fullDate="2022-03-03T00:00:00Z">
            <w:dateFormat w:val="'den' d MMMM yyyy"/>
            <w:lid w:val="sv-SE"/>
            <w:storeMappedDataAs w:val="dateTime"/>
            <w:calendar w:val="gregorian"/>
          </w:date>
        </w:sdtPr>
        <w:sdtEndPr/>
        <w:sdtContent>
          <w:r w:rsidR="007F0066">
            <w:t>den 3 mars 2022</w:t>
          </w:r>
        </w:sdtContent>
      </w:sdt>
      <w:bookmarkEnd w:id="66"/>
    </w:p>
    <w:p w14:paraId="05915404" w14:textId="77777777" w:rsidR="003F7550" w:rsidRDefault="008015F9" w:rsidP="00F85486">
      <w:pPr>
        <w:pStyle w:val="Brdtext"/>
        <w:jc w:val="left"/>
      </w:pPr>
    </w:p>
    <w:p w14:paraId="3350CF5B" w14:textId="7DB98D93" w:rsidR="003F7550" w:rsidRDefault="00CD1B09"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rsidR="003A5E6B">
            <w:t xml:space="preserve">statsminister Andersson, ordförande, och statsråden Hallengren, Hultqvist, Damberg, Shekarabi, Linde, Ekström, Eneroth, Dahlgren, </w:t>
          </w:r>
          <w:proofErr w:type="spellStart"/>
          <w:r w:rsidR="003A5E6B">
            <w:t>Ernkrans</w:t>
          </w:r>
          <w:proofErr w:type="spellEnd"/>
          <w:r w:rsidR="003A5E6B">
            <w:t xml:space="preserve">, Hallberg, Nordmark, </w:t>
          </w:r>
          <w:proofErr w:type="spellStart"/>
          <w:r w:rsidR="003A5E6B">
            <w:t>Sätherberg</w:t>
          </w:r>
          <w:proofErr w:type="spellEnd"/>
          <w:r w:rsidR="003A5E6B">
            <w:t xml:space="preserve">, Thorwaldsson, Axelsson Kihlblom, Farmanbar, Danielsson, </w:t>
          </w:r>
          <w:proofErr w:type="spellStart"/>
          <w:r w:rsidR="003A5E6B">
            <w:t>Karkiainen</w:t>
          </w:r>
          <w:proofErr w:type="spellEnd"/>
          <w:r w:rsidR="003A5E6B">
            <w:t xml:space="preserve"> </w:t>
          </w:r>
        </w:sdtContent>
      </w:sdt>
    </w:p>
    <w:p w14:paraId="3E2FAED9" w14:textId="77777777" w:rsidR="003F7550" w:rsidRDefault="008015F9" w:rsidP="00F85486">
      <w:pPr>
        <w:pStyle w:val="Brdtext"/>
        <w:jc w:val="left"/>
      </w:pPr>
    </w:p>
    <w:p w14:paraId="46539E09" w14:textId="27106C1B" w:rsidR="003F7550" w:rsidRDefault="00CD1B09" w:rsidP="00F85486">
      <w:pPr>
        <w:pStyle w:val="Brdtext"/>
        <w:jc w:val="left"/>
      </w:pPr>
      <w:r>
        <w:t xml:space="preserve">Föredragande: statsrådet </w:t>
      </w:r>
      <w:sdt>
        <w:sdtPr>
          <w:alias w:val="Foredragande"/>
          <w:tag w:val="Foredragande"/>
          <w:id w:val="1160741249"/>
          <w:text w:multiLine="1"/>
        </w:sdtPr>
        <w:sdtEndPr/>
        <w:sdtContent>
          <w:r>
            <w:t>Damberg</w:t>
          </w:r>
        </w:sdtContent>
      </w:sdt>
    </w:p>
    <w:p w14:paraId="10E2ABFE" w14:textId="77777777" w:rsidR="003F7550" w:rsidRPr="00827386" w:rsidRDefault="008015F9" w:rsidP="00F85486">
      <w:pPr>
        <w:pStyle w:val="Brdtext"/>
        <w:jc w:val="left"/>
        <w:rPr>
          <w:szCs w:val="21"/>
        </w:rPr>
      </w:pPr>
    </w:p>
    <w:p w14:paraId="62ECF840" w14:textId="77777777" w:rsidR="003F7550" w:rsidRPr="00915BF3" w:rsidRDefault="00CD1B09" w:rsidP="00F85486">
      <w:pPr>
        <w:pStyle w:val="Slutstreck"/>
      </w:pPr>
      <w:r w:rsidRPr="008B7E85">
        <w:t>                    </w:t>
      </w:r>
    </w:p>
    <w:p w14:paraId="37FCAC4E" w14:textId="77777777" w:rsidR="003F7550" w:rsidRPr="006E102E" w:rsidRDefault="008015F9" w:rsidP="00F85486">
      <w:pPr>
        <w:pStyle w:val="Brdtext"/>
        <w:jc w:val="left"/>
        <w:rPr>
          <w:sz w:val="18"/>
          <w:szCs w:val="18"/>
        </w:rPr>
      </w:pPr>
    </w:p>
    <w:p w14:paraId="736B0C3E" w14:textId="77777777" w:rsidR="003F7550" w:rsidRDefault="008015F9" w:rsidP="00F85486">
      <w:pPr>
        <w:pStyle w:val="Brdtext"/>
        <w:jc w:val="left"/>
      </w:pPr>
    </w:p>
    <w:p w14:paraId="6CC1938B" w14:textId="576E5DFC" w:rsidR="003F7550" w:rsidRDefault="00CD1B09"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rsidR="003A5E6B">
            <w:t>Skattereduktion för avgift till arbetslöshetskassa</w:t>
          </w:r>
        </w:sdtContent>
      </w:sdt>
    </w:p>
    <w:p w14:paraId="10CC87E5" w14:textId="77777777" w:rsidR="00DB62B9" w:rsidRPr="00152749" w:rsidRDefault="00DB62B9" w:rsidP="00152749">
      <w:pPr>
        <w:pStyle w:val="Brdtextmedindrag"/>
      </w:pPr>
    </w:p>
    <w:sectPr w:rsidR="00DB62B9" w:rsidRPr="00152749" w:rsidSect="00155500">
      <w:headerReference w:type="even" r:id="rId86"/>
      <w:headerReference w:type="default" r:id="rId87"/>
      <w:footerReference w:type="even" r:id="rId88"/>
      <w:footerReference w:type="default" r:id="rId89"/>
      <w:headerReference w:type="first" r:id="rId90"/>
      <w:footerReference w:type="first" r:id="rId91"/>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910E7B0" w14:textId="77777777" w:rsidR="00491BB3" w:rsidRDefault="00491BB3" w:rsidP="00F8009C">
      <w:r>
        <w:separator/>
      </w:r>
    </w:p>
  </w:endnote>
  <w:endnote w:type="continuationSeparator" w:id="0">
    <w:p w14:paraId="3225B930" w14:textId="77777777" w:rsidR="00491BB3" w:rsidRDefault="00491BB3"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FD610C" w14:textId="77777777" w:rsidR="00244011" w:rsidRDefault="00244011" w:rsidP="009C2B67">
    <w:pPr>
      <w:pStyle w:val="Brdtext"/>
    </w:pPr>
    <w:r>
      <w:rPr>
        <w:noProof/>
        <w:lang w:eastAsia="sv-SE"/>
      </w:rPr>
      <mc:AlternateContent>
        <mc:Choice Requires="wps">
          <w:drawing>
            <wp:anchor distT="0" distB="0" distL="0" distR="0" simplePos="0" relativeHeight="2516797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553B0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797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vZjqjwIAAJE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Kf&#10;TjmzoqY3elQt+g0VMIn0NC7MCLV0hMP2M7T0zMN5oMNYdat9Hf9UDyM7Eb3bk0vBmKTD6Vl+OiGL&#10;JFM+zs/Hifzs4Ox8wC8KahYXBff0dolSsb0NSBch6ACJuQKYqrypjEmbqBd1ZTzbCnppg+mK5PEH&#10;yljWFPzsdDpKgS1E9y6ysTGMSorp08XCuwLTCndGRYyx35QmxlKdr+QWUiq7z5/QEaUp1Vsce/zh&#10;Vm9x7uogj5QZLO6d68qCT9WnFjtQVv4YKNMdngg/qjsusV21SSrj4f1XUO5IFh66vgpO3lT0eLci&#10;4IPw1Ej03jQc8J4+2gCRD/2KszX4X6+dRzzpm6ycNdSYBQ8/N8IrzsxXS8o/zydRRpg2k+lH0hHz&#10;x5bVscVu6isgReQ0hpxMy4hHMyy1h/qJZsgiZiWTsJJyFxyH5RV244JmkFSLRQJR7zqBt3bpZAwd&#10;WY7SfGyfhHe9fpGEfwdDC4vZCxl32OgZ3GKDJMWk8chzx2rPP/V9kn4/o+JgOd4n1GGSzn8D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DS9mOq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6A553B05"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CAC9BB" w14:textId="77777777" w:rsidR="00244011" w:rsidRDefault="00244011" w:rsidP="00EE1584">
    <w:pPr>
      <w:pStyle w:val="Brdtext"/>
    </w:pPr>
    <w:r>
      <w:rPr>
        <w:noProof/>
        <w:lang w:eastAsia="sv-SE"/>
      </w:rPr>
      <mc:AlternateContent>
        <mc:Choice Requires="wps">
          <w:drawing>
            <wp:anchor distT="0" distB="0" distL="0" distR="0" simplePos="0" relativeHeight="2516224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7396A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224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q2AzjgIAAJEFAAAOAAAAZHJzL2Uyb0RvYy54bWysVMFu2zAMvQ/YPwi6r47TNluDOEXWosOA&#10;oi3WDj0rspQYk0VNYmJnXz9KtpOs66XDLrYkPpLi0yNnl21t2Fb5UIEteH4y4kxZCWVlVwX//nTz&#10;4RNnAYUthQGrCr5TgV/O37+bNW6qxrAGUyrPKIgN08YVfI3oplkW5FrVIpyAU5aMGnwtkLZ+lZVe&#10;NBS9Ntl4NJpkDfjSeZAqBDq97ox8nuJrrSTeax0UMlNwuhumr0/fZfxm85mYrrxw60r21xD/cIta&#10;VJaS7kNdCxRs46u/QtWV9BBA44mEOgOtK6lSDVRNPnpRzeNaOJVqIXKC29MU/l9Yebd98KwqC346&#10;4cyKmt7oSbXoN1RAHulpXJgS6tERDtvP0NIzD+eBDmPVrfZ1/FM9jOxE9G5PLgVjkg7PJ/npGVkk&#10;mfJxfjFO5GcHZ+cDflFQs7gouKe3S5SK7W1AughBB0jMFcBU5U1lTNpEvagr49lW0EsbTFckjz9Q&#10;xrKm4JPT81EKbCG6d5GNjWFUUkyfLhbeFZhWuDMqYoz9pjQxlup8JbeQUtl9/oSOKE2p3uLY4w+3&#10;eotzVwd5pMxgce9cVxZ8qj612IGy8sdAme7wRPhR3XGJ7bLtpDK8/xLKHcnCQ9dXwcmbih7vVgR8&#10;EJ4aid6bhgPe00cbIPKhX3G2Bv/rtfOIJ32TlbOGGrPg4edGeMWZ+WpJ+Rf5WZQRps3Z+UfSEfPH&#10;luWxxW7qKyBF5DSGnEzLiEczLLWH+plmyCJmJZOwknIXHIflFXbjgmaQVItFAlHvOoG39tHJGDqy&#10;HKX51D4L73r9Ign/DoYWFtMXMu6w0TO4xQZJiknjkeeO1Z5/6vsk/X5GxcFyvE+owyS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1q2Az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67396A8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6B19FF3" w14:textId="77777777" w:rsidR="00244011" w:rsidRDefault="00244011" w:rsidP="00EE1584">
    <w:pPr>
      <w:pStyle w:val="Brdtext"/>
    </w:pPr>
    <w:r>
      <w:rPr>
        <w:noProof/>
        <w:lang w:eastAsia="sv-SE"/>
      </w:rPr>
      <mc:AlternateContent>
        <mc:Choice Requires="wps">
          <w:drawing>
            <wp:anchor distT="0" distB="0" distL="0" distR="0" simplePos="0" relativeHeight="2516234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7936C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234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X9bajw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x0&#10;wpkVNb3Rk2rRb6iAPNLTuDAl1KMjHLafoaVnHs4DHcaqW+3r+Kd6GNmJ6N2eXArGJB2eneenE7JI&#10;MuXj/GKcyM8Ozs4H/KKgZnFRcE9vlygV29uAdBGCDpCYK4CpypvKmLSJelFXxrOtoJc2mK5IHn+g&#10;jGVNwc9Pz0YpsIXo3kU2NoZRSTF9ulh4V2Ba4c6oiDH2m9LEWKrzldxCSmX3+RM6ojSleotjjz/c&#10;6i3OXR3kkTKDxb1zXVnwqfrUYgfKyh8DZbrDE+FHdccltss2SWUyvP8Syh3JwkPXV8HJm4oe71YE&#10;fBCeGonem4YD3tNHGyDyoV9xtgb/67XziCd9k5Wzhhqz4OHnRnjFmflqSfkX+STKCNNmcvaRdMT8&#10;sWV5bLGb+gpIETmNISfTMuLRDEvtoX6mGbKIWckkrKTcBcdheYXduKAZJNVikUDUu07grX10MoaO&#10;LEdpPrXPwrtev0jCv4OhhcX0hYw7bPQMbrFBkmLSeOS5Y7Xnn/o+Sb+fUXGwHO8T6jBJ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F/W2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07936C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86320A" w14:textId="77777777" w:rsidR="00244011" w:rsidRDefault="00244011" w:rsidP="009C2B67">
    <w:pPr>
      <w:pStyle w:val="Brdtext"/>
    </w:pPr>
    <w:r>
      <w:rPr>
        <w:noProof/>
        <w:lang w:eastAsia="sv-SE"/>
      </w:rPr>
      <mc:AlternateContent>
        <mc:Choice Requires="wps">
          <w:drawing>
            <wp:anchor distT="0" distB="0" distL="0" distR="0" simplePos="0" relativeHeight="2516807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86744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807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4w2jwIAAJEFAAAOAAAAZHJzL2Uyb0RvYy54bWysVFFP2zAQfp+0/2D5faQpBUZFijoQ0yQE&#10;aGXi2XVsGs2xPdtt0v16PjtJ2zFemPaS2L7v7nzffb6Ly7ZWZCOcr4wuaH40okRobspKPxf0x+PN&#10;p8+U+MB0yZTRoqBb4enl7OOHi8ZOxdisjCqFIwii/bSxBV2FYKdZ5vlK1MwfGSs0jNK4mgVs3XNW&#10;OtYgeq2y8Wh0mjXGldYZLrzH6XVnpLMUX0rBw72UXgSiCoq7hfR16buM32x2wabPjtlVxftrsH+4&#10;Rc0qjaS7UNcsMLJ21V+h6oo7440MR9zUmZGy4iLVgGry0atqFitmRaoF5Hi7o8n/v7D8bvPgSFUW&#10;9Bid0qxGjx5FG9waBUwiPY31U6AWFrjQfjEt2jycexzGqlvp6vhHPQR2EL3dkYtghOPw5DQ/nsDC&#10;YcrH+fk4kZ/tna3z4aswNYmLgjr0LlHKNrc+4CKADpCYyxtVlTeVUmkT9SKulCMbhk6rkK4Ijz9Q&#10;SpOmoKfHJ6MUWJvo3kVWOoYRSTF9ulh4V2Baha0SEaP0dyHBWKrzjdyMc6F3+RM6oiRSvcexx+9v&#10;9R7nrg54pMxGh51zXWnjUvXpie0pK38OlMkOD8IP6o7L0C7bJJWzof9LU24hC2e6d+Utv6nQvFvm&#10;wwNzeEjoN4ZDuMdHKgPyTb+iZGXc77fOIx76hpWSBg+zoP7XmjlBifqmofzzfBJlFNJmcnIGHRF3&#10;aFkeWvS6vjJQRI4xZHlaRnxQw1I6Uz9hhsxjVpiY5shd0DAsr0I3LjCDuJjPEwhv17JwqxeWx9CR&#10;5SjNx/aJOdvrN0D4d2Z4wmz6SsYdNnp6O18HSDFpPPLcsdrzj3efpN/PqDhYDvcJtZ+ksxcA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L7zjDaPAgAAkQ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B867443"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550B2F" w14:textId="77777777" w:rsidR="00244011" w:rsidRDefault="00244011" w:rsidP="00EE1584">
    <w:pPr>
      <w:pStyle w:val="Brdtext"/>
    </w:pPr>
    <w:r>
      <w:rPr>
        <w:noProof/>
        <w:lang w:eastAsia="sv-SE"/>
      </w:rPr>
      <mc:AlternateContent>
        <mc:Choice Requires="wps">
          <w:drawing>
            <wp:anchor distT="0" distB="0" distL="0" distR="0" simplePos="0" relativeHeight="2516244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0934B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244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L0XPjwIAAJEFAAAOAAAAZHJzL2Uyb0RvYy54bWysVFFP2zAQfp+0/2D5faRpgUFFijoQ0yQE&#10;aDDx7Dp2G83xefa1SffrOTtJ2zFemPaS2L7v7nyfv7uLy7Y2bKN8qMAWPD8acaashLKyy4L/eLr5&#10;dMZZQGFLYcCqgm9V4Jezjx8uGjdVY1iBKZVnFMSGaeMKvkJ00ywLcqVqEY7AKUtGDb4WSFu/zEov&#10;Gopem2w8Gp1mDfjSeZAqBDq97ox8luJrrSTeax0UMlNwuhumr0/fRfxmswsxXXrhVpXsryH+4Ra1&#10;qCwl3YW6FijY2ld/haor6SGAxiMJdQZaV1KlGqiafPSqmseVcCrVQuQEt6Mp/L+w8m7z4FlVFnxy&#10;zpkVNb3Rk2rRr6mAPNLTuDAl1KMjHLZfoKVnHs4DHcaqW+3r+Kd6GNmJ6O2OXArGJB2enOaTY7JI&#10;MuXj/HycyM/2zs4H/KqgZnFRcE9vlygVm9uAdBGCDpCYK4CpypvKmLSJelFXxrONoJc2mK5IHn+g&#10;jGVNwU8nJ6MU2EJ07yIbG8OopJg+XSy8KzCtcGtUxBj7XWliLNX5Rm4hpbK7/AkdUZpSvcexx+9v&#10;9R7nrg7ySJnB4s65riz4VH1qsT1l5c+BMt3hifCDuuMS20WbpHI2vP8Cyi3JwkPXV8HJm4oe71YE&#10;fBCeGonem4YD3tNHGyDyoV9xtgL/+63ziCd9k5Wzhhqz4OHXWnjFmflmSfnn+XGUEabN8cln0hHz&#10;h5bFocWu6ysgReQ0hpxMy4hHMyy1h/qZZsg8ZiWTsJJyFxyH5RV244JmkFTzeQJR7zqBt/bRyRg6&#10;shyl+dQ+C+96/SIJ/w6GFhbTVzLusNEzuPkaSYpJ45HnjtWef+r7JP1+RsXBcrhPqP0knb0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C9Fz4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10934B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9DDA44" w14:textId="77777777" w:rsidR="00244011" w:rsidRDefault="00244011" w:rsidP="00EE1584">
    <w:pPr>
      <w:pStyle w:val="Brdtext"/>
    </w:pPr>
    <w:r>
      <w:rPr>
        <w:noProof/>
        <w:lang w:eastAsia="sv-SE"/>
      </w:rPr>
      <mc:AlternateContent>
        <mc:Choice Requires="wps">
          <w:drawing>
            <wp:anchor distT="0" distB="0" distL="0" distR="0" simplePos="0" relativeHeight="25162547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C3CB3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254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NpvkjwIAAJEFAAAOAAAAZHJzL2Uyb0RvYy54bWysVE1v2zAMvQ/YfxB0Xx0n/ViDOkXWosOA&#10;oi3WDj0rspQYk0VNYmJnv76UbCdZ10uHXWxJfCTFp0deXLa1YRvlQwW24PnRiDNlJZSVXRb8x9PN&#10;p8+cBRS2FAasKvhWBX45+/jhonFTNYYVmFJ5RkFsmDau4CtEN82yIFeqFuEInLJk1OBrgbT1y6z0&#10;oqHotcnGo9Fp1oAvnQepQqDT687IZym+1krivdZBITMFp7th+vr0XcRvNrsQ06UXblXJ/hriH25R&#10;i8pS0l2oa4GCrX31V6i6kh4CaDySUGegdSVVqoGqyUevqnlcCadSLUROcDuawv8LK+82D55VZcEn&#10;Z5xZUdMbPakW/ZoKyCM9jQtTQj06wmH7BVp65uE80GGsutW+jn+qh5GdiN7uyKVgTNLhyWk+OSaL&#10;JFM+zs/Hifxs7+x8wK8KahYXBff0dolSsbkNSBch6ACJuQKYqrypjEmbqBd1ZTzbCHppg+mK5PEH&#10;yljWFPx0cjJKgS1E9y6ysTGMSorp08XCuwLTCrdGRYyx35UmxlKdb+QWUiq7y5/QEaUp1Xsce/z+&#10;Vu9x7uogj5QZLO6c68qCT9WnFttTVv4cKNMdngg/qDsusV20SSrnw/svoNySLDx0fRWcvKno8W5F&#10;wAfhqZHovWk44D19tAEiH/oVZyvwv986j3jSN1k5a6gxCx5+rYVXnJlvlpR/nh9HGWHaHJ+ckY6Y&#10;P7QsDi12XV8BKSKnMeRkWkY8mmGpPdTPNEPmMSuZhJWUu+A4LK+wGxc0g6SazxOIetcJvLWPTsbQ&#10;keUozaf2WXjX6xdJ+HcwtLCYvpJxh42ewc3XSFJMGo88d6z2/FPfJ+n3MyoOlsN9Qu0n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Dab5I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4C3CB3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966185A" w14:textId="77777777" w:rsidR="00244011" w:rsidRDefault="00244011" w:rsidP="009C2B67">
    <w:pPr>
      <w:pStyle w:val="Brdtext"/>
    </w:pPr>
    <w:r>
      <w:rPr>
        <w:noProof/>
        <w:lang w:eastAsia="sv-SE"/>
      </w:rPr>
      <mc:AlternateContent>
        <mc:Choice Requires="wps">
          <w:drawing>
            <wp:anchor distT="0" distB="0" distL="0" distR="0" simplePos="0" relativeHeight="2516817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BB52BB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817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PvtE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QwifQ01k+BerTAhfazaTHm4dzjMHbdSlfHP/ohsIPo3Z5cBCMch2fn+ekEFg5T&#10;Ps4vxon87OBsnQ9fhKlJXBTUYXaJUra99QGFADpAYi5vVFXeVEqlTdSLuFKObBkmrUIqER5/oJQm&#10;TUHPT89GKbA20b2LrHQMI5Ji+nSx8a7BtAo7JSJG6W9CgrHU5yu5GedC7/MndERJpHqLY48/VPUW&#10;564PeKTMRoe9c11p41L36YodKCt/DJTJDg/Cj/qOy9Au2ySVfDwIYGnKHXThTHexvOU3FaZ3y3x4&#10;YA43CQPH6xDu8ZHKgH3TryhZG/frtfOIh8BhpaTBzSyo/7lhTlCivmpI/yKfRB2FtJmcfYSQiDu2&#10;LI8telNfGUgC6kZ1aRnxQQ1L6Uz9jEdkEbPCxDRH7oKGYXkVuvcCjxAXi0UC4fJaFm71o+UxdKQ5&#10;avOpfWbO9gIOUP6dGe4wm77QcYeNnt4uNgFaTCKPRHes9gPAxU/a7x+p+LIc7xPq8JTOfwM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TD77R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BB52BB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C6E618" w14:textId="77777777" w:rsidR="00244011" w:rsidRDefault="00244011" w:rsidP="00EE1584">
    <w:pPr>
      <w:pStyle w:val="Brdtext"/>
    </w:pPr>
    <w:r>
      <w:rPr>
        <w:noProof/>
        <w:lang w:eastAsia="sv-SE"/>
      </w:rPr>
      <mc:AlternateContent>
        <mc:Choice Requires="wps">
          <w:drawing>
            <wp:anchor distT="0" distB="0" distL="0" distR="0" simplePos="0" relativeHeight="25162649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D79D0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264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5L3LkA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y&#10;5syKmt7oSbXoN1RAHulpXJgS6tERDtvP0NIzD+eBDmPVrfZ1/FM9jOxE9G5PLgVjkg7PzvPTCVkk&#10;mfJxfjFO5GcHZ+cDflFQs7gouKe3S5SK7W1AughBB0jMFcBU5U1lTNpEvagr49lW0EsbTFckjz9Q&#10;xrKm4OenZ6MU2EJ07yIbG8OopJg+XSy8KzCtcGdUxBj7TWliLNX5Sm4hpbL7/AkdUZpSvcWxxx9u&#10;9Rbnrg7ySJnB4t65riz4VH1qsQNl5Y+BMt3hifCjuuMS22WbpJKfDgJYQrkjXXjoGis4eVPR692K&#10;gA/CUyfRg9N0wHv6aAPEPvQrztbgf712HvEkcLJy1lBnFjz83AivODNfLUn/Ip9EHWHaTM4+kpCY&#10;P7Ysjy12U18BSSKnOeRkWkY8mmGpPdTPNEQWMSuZhJWUu+A4LK+wmxc0hKRaLBKImtcJvLWPTsbQ&#10;keaozaf2WXjXCxhJ+Xcw9LCYvt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zkvc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6D79D08"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3CA881" w14:textId="77777777" w:rsidR="00244011" w:rsidRDefault="00244011" w:rsidP="00EE1584">
    <w:pPr>
      <w:pStyle w:val="Brdtext"/>
    </w:pPr>
    <w:r>
      <w:rPr>
        <w:noProof/>
        <w:lang w:eastAsia="sv-SE"/>
      </w:rPr>
      <mc:AlternateContent>
        <mc:Choice Requires="wps">
          <w:drawing>
            <wp:anchor distT="0" distB="0" distL="0" distR="0" simplePos="0" relativeHeight="25162752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E42D4F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275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n9M0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xC&#10;9FhR0xs9qRb9hgrIIz2NC1NCPTrCYfsZWnrm4TzQYay61b6Of6qHkZ0i7fbkUjAm6fDsPD+NOSSZ&#10;8nF+MU7kZwdn5wN+UVCzuCi4p7dLlIrtbUC6CEEHSMwVwFTlTWVM2kS9qCvj2VbQSxtMVySPP1DG&#10;sqbg56dnoxTYQnTvIhsbw6ikmD5dLLwrMK1wZ1TEGPtNaWIs1flKbiGlsvv8CR1RmlK9xbHHH271&#10;FueuDvJImcHi3rmuLPhUfWqxA2Xlj4Ey3eGJ8KO64xLbZZukkk8GASyh3JEuPHSNFZy8qej1bkXA&#10;B+Gpk+jBaTrgPX20AWIf+hVna/C/XjuPeBI4WTlrqDMLHn5uhFecma+WpH+RT6KOMG0mZx9JSMwf&#10;W5bHFrupr4AkkdMccjItIx7NsNQe6mcaIouYlUzCSspdcByWV9jNCxpCUi0WCUTN6wTe2kcnY+hI&#10;c9TmU/ssvOsFjKT8Oxh6WExf6LjDRs/gFhskLSaRR6I7VvsHo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3J/TN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E42D4F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72D537" w14:textId="77777777" w:rsidR="00244011" w:rsidRDefault="00244011" w:rsidP="009C2B67">
    <w:pPr>
      <w:pStyle w:val="Brdtext"/>
    </w:pPr>
    <w:r>
      <w:rPr>
        <w:noProof/>
        <w:lang w:eastAsia="sv-SE"/>
      </w:rPr>
      <mc:AlternateContent>
        <mc:Choice Requires="wps">
          <w:drawing>
            <wp:anchor distT="0" distB="0" distL="0" distR="0" simplePos="0" relativeHeight="25168384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DBD32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838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xhkAIAAJI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CT&#10;M86sqOmNHlWLfk0FTCI9jQtTQi0c4bD9Ai0983Ae6DBW3Wpfxz/Vw8hORG935FIwJunw5DQ/npBF&#10;kikf5+fjRH62d3Y+4FcFNYuLgnt6u0Sp2NwGpIsQdIDEXAFMVd5UxqRN1Iu6Mp5tBL20wXRF8vgD&#10;ZSxrCn56fDJKgS1E9y6ysTGMSorp08XCuwLTCrdGRYyx35UmxlKdb+QWUiq7y5/QEaUp1Xsce/z+&#10;Vu9x7uogj5QZLO6c68qCT9WnFttTVv4cKNMdngg/qDsusV22SSr52SCAJZRb0oWHrrGCkzcVvd6t&#10;CPggPHUSPThNB7ynjzZA7EO/4mwF/vdb5xFPAicrZw11ZsHDr7XwijPzzZL0z/NJ1BGmzeTkjITE&#10;/KFleWix6/oKSBI5zSEn0zLi0QxL7aF+oiEyj1nJJKyk3AXHYXmF3bygISTVfJ5A1LxO4K1dOBlD&#10;R5qjNh/bJ+FdL2Ak5d/B0MNi+krHHTZ6BjdfI2kxiTwS3bHaPwA1ftJ+P6TiZDncJ9R+lM5e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Cxh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3DBD329"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0C5CA" w14:textId="77777777" w:rsidR="00244011" w:rsidRDefault="00244011" w:rsidP="00EE1584">
    <w:pPr>
      <w:pStyle w:val="Brdtext"/>
    </w:pPr>
    <w:r>
      <w:rPr>
        <w:noProof/>
        <w:lang w:eastAsia="sv-SE"/>
      </w:rPr>
      <mc:AlternateContent>
        <mc:Choice Requires="wps">
          <w:drawing>
            <wp:anchor distT="0" distB="0" distL="0" distR="0" simplePos="0" relativeHeight="25163059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525A3A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305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ZxlGjwIAAJIFAAAOAAAAZHJzL2Uyb0RvYy54bWysVFFP2zAQfp+0/2D5faQphUFFijoQ0yQE&#10;aGXi2XVsGs2xPdtt0v16PjtJ2zFemPaS2L7v7nzffb6Ly7ZWZCOcr4wuaH40okRobspKPxf0x+PN&#10;pzNKfGC6ZMpoUdCt8PRy9vHDRWOnYmxWRpXCEQTRftrYgq5CsNMs83wlauaPjBUaRmlczQK27jkr&#10;HWsQvVbZeDQ6zRrjSusMF97j9Loz0lmKL6Xg4V5KLwJRBcXdQvq69F3Gbza7YNNnx+yq4v012D/c&#10;omaVRtJdqGsWGFm76q9QdcWd8UaGI27qzEhZcZFqQDX56FU1ixWzItUCcrzd0eT/X1h+t3lwpCoL&#10;OkGnNKvRo0fRBrdGAXmkp7F+CtTCAhfaL6ZFm4dzj8NYdStdHf+oh8AOorc7chGMcByenObHE1g4&#10;TPk4Px8n8rO9s3U+fBWmJnFRUIfeJUrZ5tYHXATQARJzeaOq8qZSKm2iXsSVcmTD0GkV0hXh8QdK&#10;adIU9PT4ZJQCaxPdu8hKxzAiKaZPFwvvCkyrsFUiYpT+LiQYS3W+kZtxLvQuf0JHlESq9zj2+P2t&#10;3uPc1QGPlNnosHOuK21cqj49sT1l5c+BMtnhQfhB3XEZ2mWbpJKfDQJYmnILXTjTPSxv+U2F7t0y&#10;Hx6Yw0tCwzEdwj0+Uhmwb/oVJSvjfr91HvEQOKyUNHiZBfW/1swJStQ3Demf55Ooo5A2k5PPEBJx&#10;h5bloUWv6ysDSeSYQ5anZcQHNSylM/UThsg8ZoWJaY7cBQ3D8ip08wJDiIv5PIHweC0Lt3pheQwd&#10;aY7afGyfmLO9gAOUf2eGN8ymr3TcYaOnt/N1gBaTyCPRHat9A/Dw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GcZR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0525A3A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C9C3B6" w14:textId="77777777" w:rsidR="00244011" w:rsidRDefault="00244011" w:rsidP="00EE1584">
    <w:pPr>
      <w:pStyle w:val="Brdtext"/>
    </w:pPr>
    <w:r>
      <w:rPr>
        <w:noProof/>
        <w:lang w:eastAsia="sv-SE"/>
      </w:rPr>
      <mc:AlternateContent>
        <mc:Choice Requires="wps">
          <w:drawing>
            <wp:anchor distT="0" distB="0" distL="0" distR="0" simplePos="0" relativeHeight="25163161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8EB3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316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0cwNkAIAAJIFAAAOAAAAZHJzL2Uyb0RvYy54bWysVMFu2zAMvQ/YPwi6r47TNFuCOkXWosOA&#10;oi3WDj0rstQYk0VNYmJnXz9KtpOs66XDLrYkPpLi0yPPL9rasK3yoQJb8PxkxJmyEsrKPhf8++P1&#10;h0+cBRS2FAasKvhOBX6xeP/uvHFzNYY1mFJ5RkFsmDeu4GtEN8+yINeqFuEEnLJk1OBrgbT1z1np&#10;RUPRa5ONR6Np1oAvnQepQqDTq87IFym+1krindZBITMFp7th+vr0XcVvtjgX82cv3LqS/TXEP9yi&#10;FpWlpPtQVwIF2/jqr1B1JT0E0Hgioc5A60qqVANVk49eVPOwFk6lWoic4PY0hf8XVt5u7z2ryoJP&#10;ppxZUdMbPaoW/YYKyCM9jQtzQj04wmH7GVp65uE80GGsutW+jn+qh5GdiN7tyaVgTNLh2TQ/nZBF&#10;kikf57NxIj87ODsf8IuCmsVFwT29XaJUbG8C0kUIOkBirgCmKq8rY9Im6kVdGs+2gl7aYLoiefyB&#10;MpY1BZ+eno1SYAvRvYtsbAyjkmL6dLHwrsC0wp1REWPsN6WJsVTnK7mFlMru8yd0RGlK9RbHHn+4&#10;1VucuzrII2UGi3vnurLgU/WpxQ6UlT8GynSHJ8KP6o5LbFdtkko+GwSwgnJHuvDQNVZw8rqi17sR&#10;Ae+Fp06iB6fpgHf00QaIfehXnK3B/3rtPOJJ4GTlrKHOLHj4uRFecWa+WpL+LJ9EHWHaTM4+kpCY&#10;P7asji12U18CSSKnOeRkWkY8mmGpPdRPNESWMSuZhJWUu+A4LC+xmxc0hKRaLhOImtcJvLEPTsbQ&#10;keaozcf2SXjXCxhJ+bcw9LCYv9Bxh42ewS03SFpMIo9Ed6z2D0CNn7TfD6k4WY73CXU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BPRzA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28EB3A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4BCB48" w14:textId="77777777" w:rsidR="00244011" w:rsidRDefault="00244011" w:rsidP="009C2B67">
    <w:pPr>
      <w:pStyle w:val="Brdtext"/>
    </w:pPr>
    <w:r>
      <w:rPr>
        <w:noProof/>
        <w:lang w:eastAsia="sv-SE"/>
      </w:rPr>
      <mc:AlternateContent>
        <mc:Choice Requires="wps">
          <w:drawing>
            <wp:anchor distT="0" distB="0" distL="0" distR="0" simplePos="0" relativeHeight="25168486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8AB8ED"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848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Bw9N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EezWq80ZNog9uggEmkp7F+CtSjBS60n02LZx7OPQ5j1a10dfyjHgI7Iu325CIY4Tg8O89PJ7Bw&#10;mPJxfjFO5GcHZ+t8+CJMTeKioA5vlyhl21sfcBFAB0jM5Y2qyptKqbSJehFXypEtw0urkK4Ijz9Q&#10;SpOmoOenKDU6aRPdu8hKxxORFNOni4V3BaZV2CkRMUp/ExKMpTpfyc04F3qfP6EjSiLVWxx7/OFW&#10;b3Hu6oBHymx02DvXlTYuVZ9a7EBZ+WOgTHZ4EH5Ud1yGdtkmqYzHgwCWptxBF850jeUtv6nwerfM&#10;hwfm0El4cEyHcI+PVAbsm35Fydq4X6+dRzwEDislDTqzoP7nhjlBifqqIf2LfBJ1FNJmcvYRQiLu&#10;2LI8tuhNfWUgiRxzyPK0jPighqV0pn7GEFnErDAxzZG7oGFYXoVuXmAIcbFYJBCa17Jwqx8tj6Ej&#10;zVGbT+0zc7YXcIDy78zQw2z6QscdNnp6u9gEaDGJPBLdsdo/ABo/ab8fUnGyHO8T6jBK57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HMHD02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48AB8ED"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73A0494" w14:textId="77777777" w:rsidR="00244011" w:rsidRDefault="00244011" w:rsidP="00EE1584">
    <w:pPr>
      <w:pStyle w:val="Brdtext"/>
    </w:pPr>
    <w:r>
      <w:rPr>
        <w:noProof/>
        <w:lang w:eastAsia="sv-SE"/>
      </w:rPr>
      <mc:AlternateContent>
        <mc:Choice Requires="wps">
          <w:drawing>
            <wp:anchor distT="0" distB="0" distL="0" distR="0" simplePos="0" relativeHeight="2516326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EAF61E"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326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s1p6jgIAAJIFAAAOAAAAZHJzL2Uyb0RvYy54bWysVF1v2yAUfZ+0/4B4Xx2nT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gk&#10;p0SzGjN6Em1wGzSQR3oa66dAPVrgQvvZtBjzcO5xGLtupavjH/0Q2EH0bk8ughGOw8l5fnoGC4cp&#10;H+cX40R+dnC2zocvwtQkLgrqMLtEKdve+oBCAB0gMZc3qipvKqXSJupFXClHtgyTViGVCI8/UEqT&#10;pqDnp5NRCqxNdO8iKx3DiKSYPl1svGswrcJOiYhR+puQYCz1+UpuxrnQ+/wJHVESqd7i2OMPVb3F&#10;uesDHimz0WHvXFfauNR9umIHysofA2Wyw4Pwo77jMrTLNkllfDoIYGnKHXThTHexvOU3FaZ3y3x4&#10;YA43CQPH6xDu8ZHKgH3TryhZG/frtfOIh8BhpaTBzSyo/7lhTlCivmpI/yI/izoKaXM2+QghEXds&#10;WR5b9Ka+MpAE1I3q0jLigxqW0pn6GY/IImaFiWmO3AUNw/IqdO8FHiEuFosEwuW1LNzqR8tj6Ehz&#10;1OZT+8yc7QUcoPw7M9xhNn2h4w4bPb1dbAK0mEQeie5Y7QeAi5+03z9S8WU53ifU4Smd/w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ds1p6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0EAF61E"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FAD8A1" w14:textId="77777777" w:rsidR="00244011" w:rsidRDefault="00244011" w:rsidP="00EE1584">
    <w:pPr>
      <w:pStyle w:val="Brdtext"/>
    </w:pPr>
    <w:r>
      <w:rPr>
        <w:noProof/>
        <w:lang w:eastAsia="sv-SE"/>
      </w:rPr>
      <mc:AlternateContent>
        <mc:Choice Requires="wps">
          <w:drawing>
            <wp:anchor distT="0" distB="0" distL="0" distR="0" simplePos="0" relativeHeight="2516336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802645"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336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sR+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BWdW1PRGS9Wi31ABeaSncWFKqEdHOGw/Q0vPPJwHOoxVt9rX8U/1MLIT0bs9uRSMSTo8O89PJ2SR&#10;ZMrH+cU4kZ8dnJ0P+EVBzeKi4J7eLlEqtrcB6SIEHSAxVwBTlTeVMWkT9aKujGdbQS9tMF2RPP5A&#10;Gcuagp+fno1SYAvRvYtsbAyjkmL6dLHwrsC0wp1REWPsN6WJsVTnK7mFlMru8yd0RGlK9RbHHn+4&#10;1VucuzrII2UGi3vnurLgU/WpxQ6UlT8GynSHJ8KP6o5LbFdtksp4MghgBeWOdOGha6zg5E1Fr3cr&#10;Aj4IT51ED07TAe/pow0Q+9CvOFuD//XaecSTwMnKWUOdWfDwcyO84sx8tST9i3wSdYRpMzn7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D6xH6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4802645"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43FAAEB" w14:textId="77777777" w:rsidR="00244011" w:rsidRDefault="00244011" w:rsidP="009C2B67">
    <w:pPr>
      <w:pStyle w:val="Brdtext"/>
    </w:pPr>
    <w:r>
      <w:rPr>
        <w:noProof/>
        <w:lang w:eastAsia="sv-SE"/>
      </w:rPr>
      <mc:AlternateContent>
        <mc:Choice Requires="wps">
          <w:drawing>
            <wp:anchor distT="0" distB="0" distL="0" distR="0" simplePos="0" relativeHeight="25168588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3"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F467EA"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858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qYaf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x5xZUdMbPaoW/ZoKmER6GhdmhHpwhMP2C7T0zMN5oMNYdat9Hf9UDyM7Eb3dkUvBmKTD6Ul+PCGL&#10;JFM+zs/Gifxs7+x8wK8KahYXBff0dolSsbkJSBch6ACJuQKYqryujEmbqBd1aTzbCHppg+mK5PEH&#10;yljWFPzkeDpKgS1E9y6ysTGMSorp08XCuwLTCrdGRYyx35UmxlKdb+QWUiq7y5/QEaUp1Xsce/z+&#10;Vu9x7uogj5QZLO6c68qCT9WnFttTVv4cKNMdngg/qDsusV22SSrj00EASyi3pAsPXWMFJ68rer0b&#10;EfBeeOokenCaDnhHH22A2Id+xdkK/O+3ziOeBE5WzhrqzIKHX2vhFWfmmyXpn+WTqCNMm8n0lITE&#10;/KFleWix6/oSSBI5zSEn0zLi0QxL7aF+oiGyiFnJJKyk3AXHYXmJ3bygISTVYpFA1LxO4I19cDKG&#10;jjRHbT62T8K7XsBIyr+FoYfF7JWOO2z0DG6xRtJiEnkkumO1fwBq/KT9fkjFyXK4T6j9KJ2/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rqYaf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62F467EA"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35357E" w14:textId="77777777" w:rsidR="00244011" w:rsidRDefault="00244011" w:rsidP="00EE1584">
    <w:pPr>
      <w:pStyle w:val="Brdtext"/>
    </w:pPr>
    <w:r>
      <w:rPr>
        <w:noProof/>
        <w:lang w:eastAsia="sv-SE"/>
      </w:rPr>
      <mc:AlternateContent>
        <mc:Choice Requires="wps">
          <w:drawing>
            <wp:anchor distT="0" distB="0" distL="0" distR="0" simplePos="0" relativeHeight="2516346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4F5E8"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346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g201kAIAAJIFAAAOAAAAZHJzL2Uyb0RvYy54bWysVFFP2zAQfp+0/2D5faQpLYOKFHUgpkkI&#10;0GDi2XVsGs3xefa1SffrOTtJ2zFemPaS2L7v7nyfv7vzi7Y2bKN8qMAWPD8acaashLKyzwX/8Xj9&#10;6ZSzgMKWwoBVBd+qwC/mHz+cN26mxrACUyrPKIgNs8YVfIXoZlkW5ErVIhyBU5aMGnwtkLb+OSu9&#10;aCh6bbLxaHSSNeBL50GqEOj0qjPyeYqvtZJ4p3VQyEzB6W6Yvj59l/Gbzc/F7NkLt6pkfw3xD7eo&#10;RWUp6S7UlUDB1r76K1RdSQ8BNB5JqDPQupIq1UDV5KNX1TyshFOpFiInuB1N4f+Flbebe8+qsuDT&#10;CWdW1PRGj6pFv6YC8khP48KMUA+OcNh+gZaeeTgPdBirbrWv45/qYWQnorc7cikYk3Q4PcmPJ2SR&#10;ZMrH+dk4kZ/tnZ0P+FVBzeKi4J7eLlEqNjcB6SIEHSAxVwBTldeVMWkT9aIujWcbQS9tMF2RPP5A&#10;Gcuagp8cT0cpsIXo3kU2NoZRSTF9ulh4V2Ba4daoiDH2u9LEWKrzjdxCSmV3+RM6ojSleo9jj9/f&#10;6j3OXR3kkTKDxZ1zXVnwqfrUYnvKyp8DZbrDE+EHdccltss2SWV8OghgCeWWdOGha6zg5HVFr3cj&#10;At4LT51ED07TAe/oow0Q+9CvOFuB//3WecSTwMnKWUOdWfDway284sx8syT9s3wSdYRpM5l+JiEx&#10;f2hZHlrsur4EkkROc8jJtIx4NMNSe6ifaIgsYlYyCSspd8FxWF5iNy9oCEm1WCQQNa8TeGMfnIyh&#10;I81Rm4/tk/CuFzCS8m9h6GExe6XjDhs9g1uskbSYRB6J7ljtH4AaP2m/H1JxshzuE2o/Su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qDbT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2B4F5E8"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B5FF97" w14:textId="77777777" w:rsidR="00244011" w:rsidRDefault="00244011" w:rsidP="00EE1584">
    <w:pPr>
      <w:pStyle w:val="Brdtext"/>
    </w:pPr>
    <w:r>
      <w:rPr>
        <w:noProof/>
        <w:lang w:eastAsia="sv-SE"/>
      </w:rPr>
      <mc:AlternateContent>
        <mc:Choice Requires="wps">
          <w:drawing>
            <wp:anchor distT="0" distB="0" distL="0" distR="0" simplePos="0" relativeHeight="2516357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F1D939"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357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hGbzkAIAAJIFAAAOAAAAZHJzL2Uyb0RvYy54bWysVMFu2zAMvQ/YPwi6r47Tpl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mDMranqjpWrRb6iAPNLTuDAl1KMjHLafoaVnHs4DHcaqW+3r+Kd6GNmJ6N2eXArGJB1OzvPTM7JI&#10;MuXj/GKcyM8Ozs4H/KKgZnFRcE9vlygV29uAdBGCDpCYK4CpypvKmLSJelFXxrOtoJc2mK5IHn+g&#10;jGVNwc9PJ6MU2EJ07yIbG8OopJg+XSy8KzCtcGdUxBj7TWliLNX5Sm4hpbL7/AkdUZpSvcWxxx9u&#10;9Rbnrg7ySJnB4t65riz4VH1qsQNl5Y+BMt3hifCjuuMS21WbpDK+GASwgnJHuvDQNVZw8qai17sV&#10;AR+Ep06iB6fpgPf00QaIfehXnK3B/3rtPOJJ4GTlrKHOLHj4uRFecWa+WpL+RX4WdYRpczb5SEJi&#10;/tiyOrbYTX0FJImc5pCTaRnxaIal9lA/0RBZxKxkElZS7oLjsLzCbl7QEJJqsUggal4n8NY+OhlD&#10;R5qjNpftk/CuFzCS8u9g6GExfa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MaEZv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FF1D939"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E717963" w14:textId="77777777" w:rsidR="00244011" w:rsidRDefault="00244011" w:rsidP="009C2B67">
    <w:pPr>
      <w:pStyle w:val="Brdtext"/>
    </w:pPr>
    <w:r>
      <w:rPr>
        <w:noProof/>
        <w:lang w:eastAsia="sv-SE"/>
      </w:rPr>
      <mc:AlternateContent>
        <mc:Choice Requires="wps">
          <w:drawing>
            <wp:anchor distT="0" distB="0" distL="0" distR="0" simplePos="0" relativeHeight="25168691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CB4D34"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869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kSSe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Z5xZUdMbPaoW/YYKmER6GhfmhHpwhMP2M7T0zMN5oMNYdat9Hf9UDyM7Eb3bk0vBmKTD6Sw/nZBF&#10;kikf52fjRH52cHY+4BcFNYuLgnt6u0Sp2N4EpIsQdIDEXAFMVV5XxqRN1Iu6NJ5tBb20wXRF8vgD&#10;ZSxrCj47nY5SYAvRvYtsbAyjkmL6dLHwrsC0wp1REWPsN6WJsVTnK7mFlMru8yd0RGlK9RbHHn+4&#10;1VucuzrII2UGi3vnurLgU/WpxQ6UlT8GynSHJ8KP6o5LbFdtksrpeBDACsod6cJD11jByeuKXu9G&#10;BLwXnjqJHpymA97RRxsg9qFfcbYG/+u184gngZOVs4Y6s+Dh50Z4xZn5akn6Z/kk6gjTZjL9SEJi&#10;/tiyOrbYTX0JJImc5pCTaRnxaIal9lA/0RBZxqxkElZS7oLjsLzEbl7QEJJquUwgal4n8MY+OBlD&#10;R5qjNh/bJ+FdL2Ak5d/C0MNi/kLHHTZ6BrfcIGkxiTwS3bHaPwA1ftJ+P6TiZDneJ9RhlC5+Aw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fkSSe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79CB4D34"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560B37" w14:textId="77777777" w:rsidR="00244011" w:rsidRDefault="00244011" w:rsidP="00EE1584">
    <w:pPr>
      <w:pStyle w:val="Brdtext"/>
    </w:pPr>
    <w:r>
      <w:rPr>
        <w:noProof/>
        <w:lang w:eastAsia="sv-SE"/>
      </w:rPr>
      <mc:AlternateContent>
        <mc:Choice Requires="wps">
          <w:drawing>
            <wp:anchor distT="0" distB="0" distL="0" distR="0" simplePos="0" relativeHeight="2516367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B048D3"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367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JXGpkAIAAJIFAAAOAAAAZHJzL2Uyb0RvYy54bWysVFFP2zAQfp+0/2D5faRpK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p5xZUdMbPaoW/ZoKyCM9jQszQj04wmH7BVp65uE80GGsutW+jn+qh5GdiN7uyKVgTNLh9CSfHJNF&#10;kikf52fjRH62d3Y+4FcFNYuLgnt6u0Sp2NwEpIsQdIDEXAFMVV5XxqRN1Iu6NJ5tBL20wXRF8vgD&#10;ZSxrCn4ymY5SYAvRvYtsbAyjkmL6dLHwrsC0wq1REWPsd6WJsVTnG7mFlMru8id0RGlK9R7HHr+/&#10;1XucuzrII2UGizvnurLgU/WpxfaUlT8HynSHJ8IP6o5LbJdtkspkMghgCeWWdOGha6zg5HVFr3cj&#10;At4LT51ED07TAe/oow0Q+9CvOFuB//3WecSTwMnKWUOdWfDway284sx8syT9s/w46gjT5nh6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Elcam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AB048D3"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9206E0" w14:textId="77777777" w:rsidR="00244011" w:rsidRDefault="00244011" w:rsidP="00EE1584">
    <w:pPr>
      <w:pStyle w:val="Brdtext"/>
    </w:pPr>
    <w:r>
      <w:rPr>
        <w:noProof/>
        <w:lang w:eastAsia="sv-SE"/>
      </w:rPr>
      <mc:AlternateContent>
        <mc:Choice Requires="wps">
          <w:drawing>
            <wp:anchor distT="0" distB="0" distL="0" distR="0" simplePos="0" relativeHeight="2516377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3AE8CF"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377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Xh9W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5xZUdMbPaoW/YYKyCM9jQszQi0d4bD9DC0983Ae6DBW3Wpfxz/Vw8hORO/25FIwJulwepafTsgi&#10;yZSP8/NxIj87ODsf8IuCmsVFwT29XaJUbG8D0kUIOkBirgCmKm8qY9Im6kVdGc+2gl7aYLoiefyB&#10;MpY1BT87nY5SYAvRvYtsbAyjkmL6dLHwrsC0wp1REWPsN6WJsVTnK7mFlMru8yd0RGlK9RbHHn+4&#10;1VucuzrII2UGi3vnurLgU/WpxQ6UlT8GynSHJ8KP6o5LbFdtksrpZBDACsod6cJD11jByZuKXu9W&#10;BHwQnjqJHpymA97TRxsg9qFfcbYG/+u184gngZOVs4Y6s+Dh50Z4xZn5akn65/kk6gjTZjL9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FeH1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83AE8CF"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B9ECE6" w14:textId="77777777" w:rsidR="00244011" w:rsidRDefault="00244011" w:rsidP="009C2B67">
    <w:pPr>
      <w:pStyle w:val="Brdtext"/>
    </w:pPr>
    <w:r>
      <w:rPr>
        <w:noProof/>
        <w:lang w:eastAsia="sv-SE"/>
      </w:rPr>
      <mc:AlternateContent>
        <mc:Choice Requires="wps">
          <w:drawing>
            <wp:anchor distT="0" distB="0" distL="0" distR="0" simplePos="0" relativeHeight="25168793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0388063"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879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VSRq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Z5xZUdMbPaoW/ZoKmER6GhdmhHpwhMP2C7T0zMN5oMNYdat9Hf9UDyM7Eb3dkUvBmKTD6Ul+PCGL&#10;JFM+zs/Gifxs7+x8wK8KahYXBff0dolSsbkJSBch6ACJuQKYqryujEmbqBd1aTzbCHppg+mK5PEH&#10;yljWFPzkeDpKgS1E9y6ysTGMSorp08XCuwLTCrdGRYyx35UmxlKdb+QWUiq7y5/QEaUp1Xsce/z+&#10;Vu9x7uogj5QZLO6c68qCT9WnFttTVv4cKNMdngg/qDsusV22SSrHp4MAllBuSRceusYKTl5X9Ho3&#10;IuC98NRJ9OA0HfCOPtoAsQ/9irMV+N9vnUc8CZysnDXUmQUPv9bCK87MN0vSP8snUUeYNpPpKQmJ&#10;+UPL8tBi1/UlkCRymkNOpmXEoxmW2kP9RENkEbOSSVhJuQuOw/ISu3lBQ0iqxSKBqHmdwBv74GQM&#10;HWmO2nxsn4R3vYCRlH8LQw+L2Ssdd9joGdxijaTFJPJIdMdq/wDU+En7/ZCKk+Vwn1D7UTp/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BhVSRq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0388063"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FD26F2" w14:textId="77777777" w:rsidR="00244011" w:rsidRDefault="00244011" w:rsidP="00EE1584">
    <w:pPr>
      <w:pStyle w:val="Brdtext"/>
    </w:pPr>
    <w:r>
      <w:rPr>
        <w:noProof/>
        <w:lang w:eastAsia="sv-SE"/>
      </w:rPr>
      <mc:AlternateContent>
        <mc:Choice Requires="wps">
          <w:drawing>
            <wp:anchor distT="0" distB="0" distL="0" distR="0" simplePos="0" relativeHeight="2516387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092B4C5"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387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SmLXjwIAAJIFAAAOAAAAZHJzL2Uyb0RvYy54bWysVF1v2yAUfZ+0/4B4Xx2nH2ujOFXWqtOk&#10;qq3WTn0mGBJrGBiQ2Nmv7wHbSdb1pdNebOCeey/3cO6dXra1IhvhfGV0QfOjESVCc1NWelnQH083&#10;n84p8YHpkimjRUG3wtPL2ccP08ZOxNisjCqFIwii/aSxBV2FYCdZ5vlK1MwfGSs0jNK4mgVs3TIr&#10;HWsQvVbZeDQ6yxrjSusMF97j9Loz0lmKL6Xg4V5KLwJRBcXdQvq69F3EbzabssnSMbuqeH8N9g+3&#10;qFmlkXQX6poFRtau+itUXXFnvJHhiJs6M1JWXKQaUE0+elXN44pZkWoBOd7uaPL/Lyy/2zw4UpUF&#10;PQM9mtV4oyfRBrdGAXmkp7F+AtSjBS60X0yLZx7OPQ5j1a10dfyjHgI7Im135CIY4Tg8PcuPT2Dh&#10;MOXj/GKcyM/2ztb58FWYmsRFQR3eLlHKNrc+4CKADpCYyxtVlTeVUmkT9SKulCMbhpdWIV0RHn+g&#10;lCYNCj0+HaXA2kT3LrLSMYxIiunTxcK7AtMqbJWIGKW/CwnGUp1v5GacC73Ln9ARJZHqPY49fn+r&#10;9zh3dcAjZTY67JzrShuXqk8ttqes/DlQJjs8CD+oOy5Du2iTVI7PBwEsTLmFLpzpGstbflPh9W6Z&#10;Dw/MoZPw4JgO4R4fqQzYN/2KkpVxv986j3gIHFZKGnRmQf2vNXOCEvVNQ/oX+UnUUUibk9PPEBJx&#10;h5bFoUWv6ysDSeSYQ5anZcQHNSylM/Uzhsg8ZoWJaY7cBQ3D8ip08wJDiIv5PIHQvJaFW/1oeQwd&#10;aY7afGqfmbO9gAOUf2eGHmaTVzrusNHT2/k6QItJ5JHojtX+AdD4Sfv9kIqT5XCfUPtROns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Upi1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092B4C5"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451694" w14:textId="77777777" w:rsidR="00244011" w:rsidRDefault="00244011" w:rsidP="00EE1584">
    <w:pPr>
      <w:pStyle w:val="Brdtext"/>
    </w:pPr>
    <w:r>
      <w:rPr>
        <w:noProof/>
        <w:lang w:eastAsia="sv-SE"/>
      </w:rPr>
      <mc:AlternateContent>
        <mc:Choice Requires="wps">
          <w:drawing>
            <wp:anchor distT="0" distB="0" distL="0" distR="0" simplePos="0" relativeHeight="2516398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8359606"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398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eMQGkAIAAJIFAAAOAAAAZHJzL2Uyb0RvYy54bWysVFFv2yAQfp+0/4B4Xx2nTbdGcaqsVadJ&#10;VVutmfpMMDTWMDAgsbNfvw9sJ1nXl057sYH77o777uNml22tyFY4Xxld0PxkRInQ3JSVfi7o9+XN&#10;h0+U+MB0yZTRoqA74enl/P27WWOnYmzWRpXCEQTRftrYgq5DsNMs83wtauZPjBUaRmlczQK27jkr&#10;HWsQvVbZeDQ6zxrjSusMF97j9Loz0nmKL6Xg4V5KLwJRBcXdQvq69F3FbzafsemzY3Zd8f4a7B9u&#10;UbNKI+k+1DULjGxc9VeouuLOeCPDCTd1ZqSsuEg1oJp89KKaxzWzItUCcrzd0+T/X1h+t31wpCoL&#10;OkGnNKvRo6Vog9uggDzS01g/BerRAhfaz6ZFm4dzj8NYdStdHf+oh8AOond7chGMcBxOzvPTM1g4&#10;TPk4vxgn8rODs3U+fBGmJnFRUIfeJUrZ9tYHXATQARJzeaOq8qZSKm2iXsSVcmTL0GkV0hXh8QdK&#10;adIU9Px0MkqBtYnuXWSlYxiRFNOni4V3BaZV2CkRMUp/ExKMpTpfyc04F3qfP6EjSiLVWxx7/OFW&#10;b3Hu6oBHymx02DvXlTYuVZ+e2IGy8sdAmezwIPyo7rgM7apNUjm9GASwMuUOunCme1je8psK3btl&#10;Pjwwh5eEhmM6hHt8pDJg3/QrStbG/XrtPOIhcFgpafAyC+p/bpgTlKivGtK/yM+ijkLanE0+QkjE&#10;HVtWxxa9qa8MJJFjDlmelhEf1LCUztRPGCKLmBUmpjlyFzQMy6vQzQsMIS4WiwTC47Us3OpHy2Po&#10;SHPU5rJ9Ys72Ag5Q/p0Z3jCbvtBxh42e3i42AVpMIo9Ed6z2DcDDT9rvh1ScLMf7hDqM0vl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x4xAa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8359606"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9F506B8" w14:textId="77777777" w:rsidR="00244011" w:rsidRDefault="00244011" w:rsidP="009C2B67">
    <w:pPr>
      <w:pStyle w:val="Brdtext"/>
    </w:pPr>
    <w:r>
      <w:rPr>
        <w:noProof/>
        <w:lang w:eastAsia="sv-SE"/>
      </w:rPr>
      <mc:AlternateContent>
        <mc:Choice Requires="wps">
          <w:drawing>
            <wp:anchor distT="0" distB="0" distL="0" distR="0" simplePos="0" relativeHeight="25168896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FEDD2F"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889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mNqQ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phEehrrp0A9WuBC+9m0eObh3OMwVt1KV8c/6iGwg+jdnlwEIxyHZ+f56QQW&#10;DlM+zi/Gifzs4GydD1+EqUlcFNTh7RKlbHvrAy4C6ACJubxRVXlTKZU2US/iSjmyZXhpFdIV4fEH&#10;SmnSoNDTs1EKrE107yIrHcOIpJg+XSy8KzCtwk6JiFH6m5BgLNX5Sm7GudD7/AkdURKp3uLY4w+3&#10;eotzVwc8Umajw965rrRxqfrUYgfKyh8DZbLDg/CjuuMytMs2SWUyHgSwNOUOunCmayxv+U2F17tl&#10;Pjwwh07Cg2M6hHt8pDJg3/QrStbG/XrtPOIhcFgpadCZBfU/N8wJStRXDelf5JOoo5A2k7OPEBJx&#10;x5blsUVv6isDSeSYQ5anZcQHNSylM/UzhsgiZoWJaY7cBQ3D8ip08wJDiIvFIoHQvJaFW/1oeQwd&#10;aY7afGqfmbO9gAOUf2eGHmbTFzrusNHT28UmQItJ5JHojtX+AdD4Sfv9kIqT5XifUIdROv8N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WY2pC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0FFEDD2F"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092A4" w14:textId="77777777" w:rsidR="00244011" w:rsidRDefault="00244011" w:rsidP="00EE1584">
    <w:pPr>
      <w:pStyle w:val="Brdtext"/>
    </w:pPr>
    <w:r>
      <w:rPr>
        <w:noProof/>
        <w:lang w:eastAsia="sv-SE"/>
      </w:rPr>
      <mc:AlternateContent>
        <mc:Choice Requires="wps">
          <w:drawing>
            <wp:anchor distT="0" distB="0" distL="0" distR="0" simplePos="0" relativeHeight="2516408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2564E9"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408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LI+njwIAAJI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vz8&#10;lDMranqjJ9Wi31ABeaSncWFKqEdHOGw/Q0vPPJwHOoxVt9rX8U/1MLIT0bs9uRSMSTo8O89PJ2SR&#10;ZMrH+cU4kZ8dnJ0P+EVBzeKi4J7eLlEqtrcB6SIEHSAxVwBTlTeVMWkT9aKujGdbQS9tMF2RPP5A&#10;GcuaWOjZKAW2EN27yMbGMCoppk8XC+8KTCvcGRUxxn5TmhhLdb6SW0ip7D5/QkeUplRvcezxh1u9&#10;xbmrgzxSZrC4d64rCz5Vn1rsQFn5Y6BMd3gi/KjuuMR22SapTE4HASyh3JEuPHSNFZy8qej1bkXA&#10;B+Gpk+jBaTrgPX20AWIf+hVna/C/XjuPeBI4WTlrqDMLHn5uhFecma+WpH+RT6KOMG0mZx9JSMwf&#10;W5bHFrupr4AkkdMccjItIx7NsNQe6mcaIouYlUzCSspdcByWV9jNCxpCUi0WCUTN6wTe2kcnY+hI&#10;c9TmU/ssvOsFjKT8Oxh6WExf6LjDRs/gFhskLSaRR6I7VvsHo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yyPp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D2564E9"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2CF4671" w14:textId="77777777" w:rsidR="00244011" w:rsidRDefault="00244011" w:rsidP="00EE1584">
    <w:pPr>
      <w:pStyle w:val="Brdtext"/>
    </w:pPr>
    <w:r>
      <w:rPr>
        <w:noProof/>
        <w:lang w:eastAsia="sv-SE"/>
      </w:rPr>
      <mc:AlternateContent>
        <mc:Choice Requires="wps">
          <w:drawing>
            <wp:anchor distT="0" distB="0" distL="0" distR="0" simplePos="0" relativeHeight="2516418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E386BE"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418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V+FYjQ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5&#10;TolmNWb0JNrgNmggj/Q01k+BerTAhfazaTHm4dzjMHbdSlfHP/ohsIPo3Z5cBCMch2fn+ekEFg5T&#10;Ps4vxon87OBsnQ9fhKlJXBTUYXaJUra99QGFADpAYi5vVFXeVEqlTdSLuFKObBkmrUIqER5/oJQm&#10;DRo9PRulwNpE9y6y0jGMSIrp08XGuwbTKuyUiBilvwkJxlKfr+RmnAu9z5/QESWR6i2OPf5Q1Vuc&#10;uz7gkTIbHfbOdaWNS92nK3agrPwxUCY7PAg/6jsuQ7tsk1Qmk0EAS1PuoAtnuovlLb+pML1b5sMD&#10;c7hJGDheh3CPj1QG7Jt+RcnauF+vnUc8BA4rJQ1uZkH9zw1zghL1VUP6F/kk6iikzeTsI4RE3LFl&#10;eWzRm/rKQBJQN6pLy4gPalhKZ+pnPCKLmBUmpjlyFzQMy6vQvRd4hLhYLBIIl9eycKsfLY+hI81R&#10;m0/tM3O2F3CA8u/McIfZ9IWOO2z09HaxCdBiEnkkumO1HwAuftJ+/0jFl+V4n1CHp3T+Gw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FtX4Vi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3AE386BE"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84E17EF" w14:textId="77777777" w:rsidR="00244011" w:rsidRDefault="00244011" w:rsidP="009C2B67">
    <w:pPr>
      <w:pStyle w:val="Brdtext"/>
    </w:pPr>
    <w:r>
      <w:rPr>
        <w:noProof/>
        <w:lang w:eastAsia="sv-SE"/>
      </w:rPr>
      <mc:AlternateContent>
        <mc:Choice Requires="wps">
          <w:drawing>
            <wp:anchor distT="0" distB="0" distL="0" distR="0" simplePos="0" relativeHeight="25168998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03E572"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4" type="#_x0000_t202" style="position:absolute;left:0;text-align:left;margin-left:5.4pt;margin-top:610.95pt;width:44.2pt;height:9.6pt;z-index:2516899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7QTpjwIAAJI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MmUEs1qvNGjaINbo4BJpKexfgbUgwUutF9Mi2cezj0OY9WtdHX8ox4CO4je7shFMMJxOD3Jjyew&#10;cJjycX42TuRne2frfPgqTE3ioqAOb5coZZsbH3ARQAdIzOWNqsrrSqm0iXoRl8qRDcNLq5CuCI8/&#10;UEqTBoUeT0cpsDbRvYusdAwjkmL6dLHwrsC0ClslIkbp70KCsVTnG7kZ50Lv8id0REmkeo9jj9/f&#10;6j3OXR3wSJmNDjvnutLGpepTi+0pK38OlMkOD8IP6o7L0C7bJJXJ6SCApSm30IUzXWN5y68rvN4N&#10;8+GeOXQSHhzTIdzhI5UB+6ZfUbIy7vdb5xEPgcNKSYPOLKj/tWZOUKK+aUj/LJ9EHYW0mUxPISTi&#10;Di3LQ4te15cGksgxhyxPy4gPalhKZ+onDJFFzAoT0xy5CxqG5WXo5gWGEBeLRQKheS0LN/rB8hg6&#10;0hy1+dg+MWd7AQco/9YMPcxmr3TcYaOnt4t1gBaTyCPRHav9A6Dxk/b7IRUny+E+ofajdP4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CDtBO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1403E572"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AB132E" w14:textId="77777777" w:rsidR="00244011" w:rsidRDefault="00244011" w:rsidP="00EE1584">
    <w:pPr>
      <w:pStyle w:val="Brdtext"/>
    </w:pPr>
    <w:r>
      <w:rPr>
        <w:noProof/>
        <w:lang w:eastAsia="sv-SE"/>
      </w:rPr>
      <mc:AlternateContent>
        <mc:Choice Requires="wps">
          <w:drawing>
            <wp:anchor distT="0" distB="0" distL="0" distR="0" simplePos="0" relativeHeight="25164288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DB87EE"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5" type="#_x0000_t202" style="position:absolute;left:0;text-align:left;margin-left:393pt;margin-top:611.25pt;width:44.2pt;height:9.6pt;z-index:2516428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HLjojwIAAJIFAAAOAAAAZHJzL2Uyb0RvYy54bWysVFFP2zAQfp+0/2D5faQppYOKFHUgpkkI&#10;0GDi2XVsGs2xPdtt0v16PjtJ2zFemPaS2L7v7nyfv7vzi7ZWZCOcr4wuaH40okRobspKPxf0x+P1&#10;p1NKfGC6ZMpoUdCt8PRi/vHDeWNnYmxWRpXCEQTRftbYgq5CsLMs83wlauaPjBUaRmlczQK27jkr&#10;HWsQvVbZeDSaZo1xpXWGC+9xetUZ6TzFl1LwcCelF4GoguJuIX1d+i7jN5ufs9mzY3ZV8f4a7B9u&#10;UbNKI+ku1BULjKxd9VeouuLOeCPDETd1ZqSsuEg1oJp89KqahxWzItUCcrzd0eT/X1h+u7l3pCoL&#10;Op1SolmNN3oUbXBrFJBHehrrZ0A9WOBC+8W0eObh3OMwVt1KV8c/6iGwg+jtjlwEIxyHJ9P8eAIL&#10;hykf52fjRH62d7bOh6/C1CQuCurwdolStrnxARcBdIDEXN6oqryulEqbqBdxqRzZMLy0CumK8PgD&#10;pTRpUOjxySgF1ia6d5GVjmFEUkyfLhbeFZhWYatExCj9XUgwlup8IzfjXOhd/oSOKIlU73Hs8ftb&#10;vce5qwMeKbPRYedcV9q4VH1qsT1l5c+BMtnhQfhB3XEZ2mWbpDI5HQSwNOUWunCmayxv+XWF17th&#10;Ptwzh07Cg2M6hDt8pDJg3/QrSlbG/X7rPOIhcFgpadCZBfW/1swJStQ3Demf5ZOoo5A2k5PPEBJx&#10;h5bloUWv60sDSeSYQ5anZcQHNSylM/UThsgiZoWJaY7cBQ3D8jJ08wJDiIvFIoHQvJaFG/1geQwd&#10;aY7afGyfmLO9gAOUf2uGHmazVzrusNHT28U6QItJ5JHojtX+AdD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By46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FDB87EE"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F35A9B" w14:textId="77777777" w:rsidR="00244011" w:rsidRDefault="00244011" w:rsidP="00EE1584">
    <w:pPr>
      <w:pStyle w:val="Brdtext"/>
    </w:pPr>
    <w:r>
      <w:rPr>
        <w:noProof/>
        <w:lang w:eastAsia="sv-SE"/>
      </w:rPr>
      <mc:AlternateContent>
        <mc:Choice Requires="wps">
          <w:drawing>
            <wp:anchor distT="0" distB="0" distL="0" distR="0" simplePos="0" relativeHeight="25164390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7AA5080"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6" type="#_x0000_t202" style="position:absolute;left:0;text-align:left;margin-left:393pt;margin-top:611.25pt;width:44.2pt;height:9.6pt;z-index:2516439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wOSF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j6hRLMab7QUbXAbFJBHehrrp0A9WuBC+9m0eObh3OMwVt1KV8c/6iGwg+jdnlwEIxyHZ+f56QQW&#10;DlM+zi/Gifzs4GydD1+EqUlcFNTh7RKlbHvrAy4C6ACJubxRVXlTKZU2US/iSjmyZXhpFdIV4fEH&#10;SmnSoNDTs1EKrE107yIrHcOIpJg+XSy8KzCtwk6JiFH6m5BgLNX5Sm7GudD7/AkdURKp3uLY4w+3&#10;eotzVwc8Umajw965rrRxqfrUYgfKyh8DZbLDg/CjuuMytKs2SWVyMQhgZcoddOFM11je8psKr3fL&#10;fHhgDp2EB8d0CPf4SGXAvulXlKyN+/XaecRD4LBS0qAzC+p/bpgTlKivGtK/yCdRRyFtJmcfISTi&#10;ji2rY4ve1FcGksgxhyxPy4gPalhKZ+onDJFFzAoT0xy5CxqG5VXo5gWGEBeLRQKheS0Lt/rR8hg6&#10;0hy1uWyfmL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DcDkh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7AA5080"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C6BC8E" w14:textId="77777777" w:rsidR="00244011" w:rsidRDefault="00244011" w:rsidP="009C2B67">
    <w:pPr>
      <w:pStyle w:val="Brdtext"/>
    </w:pPr>
    <w:r>
      <w:rPr>
        <w:noProof/>
        <w:lang w:eastAsia="sv-SE"/>
      </w:rPr>
      <mc:AlternateContent>
        <mc:Choice Requires="wps">
          <w:drawing>
            <wp:anchor distT="0" distB="0" distL="0" distR="0" simplePos="0" relativeHeight="25169100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7AF67E"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79" type="#_x0000_t202" style="position:absolute;left:0;text-align:left;margin-left:5.4pt;margin-top:610.95pt;width:44.2pt;height:9.6pt;z-index:2516910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ZHhljwIAAJIFAAAOAAAAZHJzL2Uyb0RvYy54bWysVFFv2yAQfp+0/4B4Xx2nSbdGdaqsVadJ&#10;VVstnfpMMDTWMDAgsbNfvw9sJ1nXl057sYH77o777uMuLttaka1wvjK6oPnJiBKhuSkr/VzQ7483&#10;Hz5R4gPTJVNGi4LuhKeX8/fvLho7E2OzNqoUjiCI9rPGFnQdgp1lmedrUTN/YqzQMErjahawdc9Z&#10;6ViD6LXKxqPRWdYYV1pnuPAep9edkc5TfCkFD/dSehGIKijuFtLXpe8qfrP5BZs9O2bXFe+vwf7h&#10;FjWrNJLuQ12zwMjGVX+FqivujDcynHBTZ0bKiotUA6rJRy+qWa6ZFakWkOPtnib//8Lyu+2DI1VZ&#10;0DN0SrMaPXoUbXAbFDCJ9DTWz4BaWuBC+9m0aPNw7nEYq26lq+Mf9RDYQfRuTy6CEY7D6Vl+OoGF&#10;w5SP8/NxIj87OFvnwxdhahIXBXXoXaKUbW99wEUAHSAxlzeqKm8qpdIm6kVcKUe2DJ1WIV0RHn+g&#10;lCYNCj2djlJgbaJ7F1npGEYkxfTpYuFdgWkVdkpEjNLfhARjqc5XcjPOhd7nT+iIkkj1Fscef7jV&#10;W5y7OuCRMhsd9s51pY1L1acndqCs/DFQJjs8CD+qOy5Du2qTVKbjQQArU+6gC2e6h+Utv6nQvVvm&#10;wwNzeEloOKZDuMdHKgP2Tb+iZG3cr9fOIx4Ch5WSBi+zoP7nhjlBifqqIf3zfBJ1FNJmMv0IIRF3&#10;bFkdW/SmvjKQRI45ZHlaRnxQw1I6Uz9hiCxiVpiY5shd0DAsr0I3LzCEuFgsEgiP17Jwq5eWx9CR&#10;5qjNx/aJOdsLOED5d2Z4w2z2QscdNnp6u9gEaDGJPBLdsdo3AA8/ab8fUnGyHO8T6jBK578B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K9keGW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27AF67E"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8DA296" w14:textId="77777777" w:rsidR="00244011" w:rsidRDefault="00244011" w:rsidP="00EE1584">
    <w:pPr>
      <w:pStyle w:val="Brdtext"/>
    </w:pPr>
    <w:r>
      <w:rPr>
        <w:noProof/>
        <w:lang w:eastAsia="sv-SE"/>
      </w:rPr>
      <mc:AlternateContent>
        <mc:Choice Requires="wps">
          <w:drawing>
            <wp:anchor distT="0" distB="0" distL="0" distR="0" simplePos="0" relativeHeight="25164492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A5EBCC1"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449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0C1SjwIAAJI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n5BiWY13mgp2uA2KCCP9DTWT4F6tMCF9rNp8czDucdhrLqVro5/1ENgB9G7PbkIRjgOJ+f56Rks&#10;HKZ8nF+ME/nZwdk6H74IU5O4KKjD2yVK2fbWB1wE0AESc3mjqvKmUiptol7ElXJky/DSKqQrwuMP&#10;lNKkQaGnk1EKrE107yIrHcOIpJg+XSy8KzCtwk6JiFH6m5BgLNX5Sm7GudD7/AkdURKp3uLY4w+3&#10;eotzVwc8Umajw965rrRxqfrUYgfKyh8DZbLDg/CjuuMytKs2SWVyOghgZcoddOFM11je8psKr3fL&#10;fHhgDp2EB8d0CPf4SGXAvulXlKyN+/XaecRD4LBS0qAzC+p/bpgTlKivGtK/yM+ijkLanE0+QkjE&#10;HVtWxxa9qa8MJJFjDlmelhEf1LCUztRPGCKLmBUmpjlyFzQMy6vQzQsMIS4WiwRC81oWbvWj5TF0&#10;pDlqc9k+MWd7AQco/84MPcymL3TcYaOnt4tNgBaTyCPRHav9A6Dxk/b7IRUny/E+oQ6jdP4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gdAtU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A5EBCC1"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DEC672" w14:textId="77777777" w:rsidR="00244011" w:rsidRDefault="00244011" w:rsidP="00EE1584">
    <w:pPr>
      <w:pStyle w:val="Brdtext"/>
    </w:pPr>
    <w:r>
      <w:rPr>
        <w:noProof/>
        <w:lang w:eastAsia="sv-SE"/>
      </w:rPr>
      <mc:AlternateContent>
        <mc:Choice Requires="wps">
          <w:drawing>
            <wp:anchor distT="0" distB="0" distL="0" distR="0" simplePos="0" relativeHeight="2516459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E154A5"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1" type="#_x0000_t202" style="position:absolute;left:0;text-align:left;margin-left:393pt;margin-top:611.25pt;width:44.2pt;height:9.6pt;z-index:2516459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wcqLjwIAAJIFAAAOAAAAZHJzL2Uyb0RvYy54bWysVFFP2zAQfp+0/2D5faQpLYyKFHUgpkkI&#10;0GDi2XVsGs2xPdtt0v16PjtJ2zFemPaS2L7v7nyfv7vzi7ZWZCOcr4wuaH40okRobspKPxf0x+P1&#10;p8+U+MB0yZTRoqBb4enF/OOH88bOxNisjCqFIwii/ayxBV2FYGdZ5vlK1MwfGSs0jNK4mgVs3XNW&#10;OtYgeq2y8Wh0kjXGldYZLrzH6VVnpPMUX0rBw52UXgSiCoq7hfR16buM32x+zmbPjtlVxftrsH+4&#10;Rc0qjaS7UFcsMLJ21V+h6oo7440MR9zUmZGy4iLVgGry0atqHlbMilQLyPF2R5P/f2H57ebekaos&#10;6MkpJZrVeKNH0Qa3RgF5pKexfgbUgwUutF9Mi2cezj0OY9WtdHX8ox4CO4je7shFMMJxOD3Jjyew&#10;cJjycX42TuRne2frfPgqTE3ioqAOb5coZZsbH3ARQAdIzOWNqsrrSqm0iXoRl8qRDcNLq5CuCI8/&#10;UEqTBoUeT0cpsDbRvYusdAwjkmL6dLHwrsC0ClslIkbp70KCsVTnG7kZ50Lv8id0REmkeo9jj9/f&#10;6j3OXR3wSJmNDjvnutLGpepTi+0pK38OlMkOD8IP6o7L0C7bJJXpZBDA0pRb6MKZrrG85dcVXu+G&#10;+XDPHDoJD47pEO7wkcqAfdOvKFkZ9/ut84iHwGGlpEFnFtT/WjMnKFHfNKR/lk+ijkLaTKanEBJx&#10;h5bloUWv60sDSeSYQ5anZcQHNSylM/UThsgiZoWJaY7cBQ3D8jJ08wJDiIvFIoHQvJaFG/1geQwd&#10;aY7afGyfmLO9gAOUf2uGHmazVzrusNHT28U6QItJ5JHojtX+AdD4Sfv9kIqT5XCfUPtROn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8HKi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DE154A5"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F1E648" w14:textId="77777777" w:rsidR="00244011" w:rsidRDefault="00244011" w:rsidP="009C2B67">
    <w:pPr>
      <w:pStyle w:val="Brdtext"/>
    </w:pPr>
    <w:r>
      <w:rPr>
        <w:noProof/>
        <w:lang w:eastAsia="sv-SE"/>
      </w:rPr>
      <mc:AlternateContent>
        <mc:Choice Requires="wps">
          <w:drawing>
            <wp:anchor distT="0" distB="0" distL="0" distR="0" simplePos="0" relativeHeight="25169203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DD4B5B"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4" type="#_x0000_t202" style="position:absolute;left:0;text-align:left;margin-left:5.4pt;margin-top:610.95pt;width:44.2pt;height:9.6pt;z-index:2516920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AFMjgIAAJI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yoKe&#10;5pRoVmNGj6INbo0GJpGexvoZUA8WuNB+MS3GPJx7HMauW+nq+Ec/BHYQvd2Ri2CE43B6kh9PYOEw&#10;5eP8bJzIz/bO1vnwVZiaxEVBHWaXKGWbGx9QCKADJObyRlXldaVU2kS9iEvlyIZh0iqkEuHxB0pp&#10;0hT05Hg6SoG1ie5dZKVjGJEU06eLjXcNplXYKhExSn8XEoylPt/IzTgXepc/oSNKItV7HHv8vqr3&#10;OHd9wCNlNjrsnOtKG5e6T1dsT1n5c6BMdngQftB3XIZ22SapTE8HASxNuYUunOkulrf8usL0bpgP&#10;98zhJmHgeB3CHT5SGbBv+hUlK+N+v3Ue8RA4rJQ0uJkF9b/WzAlK1DcN6Z/lk6ijkDaT6SmERNyh&#10;ZXlo0ev60kASUDeqS8uID2pYSmfqJzwii5gVJqY5chc0DMvL0L0XeIS4WCwSCJfXsnCjHyyPoSPN&#10;UZuP7RNzthdwgPJvzXCH2eyVjjts9PR2sQ7QYhJ5JLpjtR8ALn7Sfv9IxZflcJ9Q+6d0/gI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vgBT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46DD4B5B" w14:textId="77777777" w:rsidR="00244011" w:rsidRPr="00756E21" w:rsidRDefault="00244011" w:rsidP="009C2B67">
                    <w:pPr>
                      <w:pStyle w:val="Brdtext"/>
                      <w:jc w:val="right"/>
                    </w:pPr>
                    <w:r>
                      <w:fldChar w:fldCharType="begin"/>
                    </w:r>
                    <w:r>
                      <w:instrText xml:space="preserve"> PAGE   \* MERGEFORMAT </w:instrText>
                    </w:r>
                    <w:r>
                      <w:fldChar w:fldCharType="separate"/>
                    </w:r>
                    <w:r w:rsidR="00CD1B09">
                      <w:rPr>
                        <w:noProof/>
                      </w:rPr>
                      <w:t>2</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F045BB" w14:textId="77777777" w:rsidR="00244011" w:rsidRDefault="00244011" w:rsidP="00EE1584">
    <w:pPr>
      <w:pStyle w:val="Brdtext"/>
    </w:pPr>
    <w:r>
      <w:rPr>
        <w:noProof/>
        <w:lang w:eastAsia="sv-SE"/>
      </w:rPr>
      <mc:AlternateContent>
        <mc:Choice Requires="wps">
          <w:drawing>
            <wp:anchor distT="0" distB="0" distL="0" distR="0" simplePos="0" relativeHeight="25164697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BF8D3D"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5" type="#_x0000_t202" style="position:absolute;left:0;text-align:left;margin-left:393pt;margin-top:611.25pt;width:44.2pt;height:9.6pt;z-index:2516469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2Cb1NkAIAAJIFAAAOAAAAZHJzL2Uyb0RvYy54bWysVE1v2zAMvQ/YfxB0Xx2nTT+COkXWosOA&#10;oi2WDj0rstQYk0VNYmJnv36UbCdZ10uHXWxJfCTFp0deXrW1YRvlQwW24PnRiDNlJZSVfSn496fb&#10;T+ecBRS2FAasKvhWBX41+/jhsnFTNYYVmFJ5RkFsmDau4CtEN82yIFeqFuEInLJk1OBrgbT1L1np&#10;RUPRa5ONR6PTrAFfOg9ShUCnN52Rz1J8rZXEB62DQmYKTnfD9PXpu4zfbHYppi9euFUl+2uIf7hF&#10;LSpLSXehbgQKtvbVX6HqSnoIoPFIQp2B1pVUqQaqJh+9qmaxEk6lWoic4HY0hf8XVt5vHj2ryoKf&#10;jTmzoqY3elIt+jUVkEd6GhemhFo4wmH7GVp65uE80GGsutW+jn+qh5GdiN7uyKVgTNLh5DQ/PiGL&#10;JFM+zi/Gifxs7+x8wC8KahYXBff0dolSsbkLSBch6ACJuQKYqrytjEmbqBd1bTzbCHppg+mK5PEH&#10;yljWFPz0eDJKgS1E9y6ysTGMSorp08XCuwLTCrdGRYyx35QmxlKdb+QWUiq7y5/QEaUp1Xsce/z+&#10;Vu9x7uogj5QZLO6c68qCT9WnFttTVv4YKNMdngg/qDsusV22SSqT80EASyi3pAsPXWMFJ28rer07&#10;EfBReOokenCaDvhAH22A2Id+xdkK/K+3ziOeBE5WzhrqzIKHn2vhFWfmqyXpX+QnUUeYNieTMxIS&#10;84eW5aHFrutrIEnkNIecTMuIRzMstYf6mYbIPGYlk7CSchcch+U1dvOChpBU83kCUfM6gXd24WQM&#10;HWmO2nxqn4V3vYCRlH8PQw+L6Ssdd9joGdx8jaTFJPJIdMdq/wDU+En7/ZCKk+Vwn1D7UTr7D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DYJvU2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4BF8D3D"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121DBD" w14:textId="77777777" w:rsidR="00244011" w:rsidRDefault="00244011" w:rsidP="00EE1584">
    <w:pPr>
      <w:pStyle w:val="Brdtext"/>
    </w:pPr>
    <w:r>
      <w:rPr>
        <w:noProof/>
        <w:lang w:eastAsia="sv-SE"/>
      </w:rPr>
      <mc:AlternateContent>
        <mc:Choice Requires="wps">
          <w:drawing>
            <wp:anchor distT="0" distB="0" distL="0" distR="0" simplePos="0" relativeHeight="25164800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066118"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480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1eEgjwIAAJIFAAAOAAAAZHJzL2Uyb0RvYy54bWysVFFP2zAQfp+0/2D5faQpFNa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os&#10;6Bno0azGGz2KNrg1CsgjPY31M6AeLHCh/WJaPPNw7nEYq26lq+Mf9RDYEWm7IxfBCMfh5DQ/PoGF&#10;w5SP8+k4kZ/tna3z4aswNYmLgjq8XaKUbW58wEUAHSAxlzeqKq8rpdIm6kVcKkc2DC+tQroiPP5A&#10;KU2agp4eT0YpsDbRvYusdAwjkmL6dLHwrsC0ClslIkbp70KCsVTnG7kZ50Lv8id0REmkeo9jj9/f&#10;6j3OXR3wSJmNDjvnutLGpepTi+0pK38OlMkOD8IP6o7L0C7bJJXJdBDA0pRb6MKZrrG85dcVXu+G&#10;+XDPHDoJD47pEO7wkcqAfdOvKFkZ9/ut84iHwGGlpEFnFtT/WjMnKFHfNKQ/zU+ijkLanEzOICTi&#10;Di3LQ4te15cGksgxhyxPy4gPalhKZ+onDJFFzAoT0xy5CxqG5WXo5gWGEBeLRQKheS0LN/rB8hg6&#10;0hy1+dg+MWd7AQco/9YMPcxmr3TcYaOnt4t1gBaTyCPRHav9A6Dxk/b7IRUny+E+ofajdP4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9XhI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7066118" w14:textId="77777777" w:rsidR="00244011" w:rsidRPr="00756E21" w:rsidRDefault="00244011" w:rsidP="00A118D8">
                    <w:pPr>
                      <w:pStyle w:val="Brdtext"/>
                      <w:jc w:val="right"/>
                    </w:pPr>
                    <w:r>
                      <w:fldChar w:fldCharType="begin"/>
                    </w:r>
                    <w:r>
                      <w:instrText xml:space="preserve"> PAGE   \* MERGEFORMAT </w:instrText>
                    </w:r>
                    <w:r>
                      <w:fldChar w:fldCharType="separate"/>
                    </w:r>
                    <w:r w:rsidR="00CD1B09">
                      <w:rPr>
                        <w:noProof/>
                      </w:rPr>
                      <w:t>1</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BCA34E4" w14:textId="77777777" w:rsidR="00244011" w:rsidRDefault="00244011" w:rsidP="009C2B67">
    <w:pPr>
      <w:pStyle w:val="Brdtext"/>
    </w:pPr>
    <w:r>
      <w:rPr>
        <w:noProof/>
        <w:lang w:eastAsia="sv-SE"/>
      </w:rPr>
      <mc:AlternateContent>
        <mc:Choice Requires="wps">
          <w:drawing>
            <wp:anchor distT="0" distB="0" distL="0" distR="0" simplePos="0" relativeHeight="25169305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F1885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89" type="#_x0000_t202" style="position:absolute;left:0;text-align:left;margin-left:5.4pt;margin-top:610.95pt;width:44.2pt;height:9.6pt;z-index:2516930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gAwW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E86sqOmNHlWLfk0FTCI9jQszQj04wmH7BVp65uE80GGsutW+jn+qh5GdiN7uyKVgTNLhyTQ/npBF&#10;kikf52fjRH62d3Y+4FcFNYuLgnt6u0Sp2NwEpIsQdIDEXAFMVV5XxqRN1Iu6NJ5tBL20wXRF8vgD&#10;ZSxrCj49PhmlwBaiexfZ2BhGJcX06WLhXYFphVujIsbY70oTY6nON3ILKZXd5U/oiNKU6j2OPX5/&#10;q/c4d3WQR8oMFnfOdWXBp+pTi+0pK38OlOkOT4Qf1B2X2C7bJJXpeBDAEsot6cJD11jByeuKXu9G&#10;BLwXnjqJHpymA97RRxsg9qFfcbYC//ut84gngZOVs4Y6s+Dh11p4xZn5Zkn6Z/kk6gjTZnJySkJi&#10;/tCyPLTYdX0JJImc5pCTaRnxaIal9lA/0RBZxKxkElZS7oLjsLzEbl7QEJJqsUggal4n8MY+OBlD&#10;R5qjNh/bJ+FdL2Ak5d/C0MNi9krHHTZ6BrdYI2kxiTwS3bHaPwA1ftJ+P6TiZDncJ9R+lM5f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BgAwW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F1885CA"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DF2B7A" w14:textId="77777777" w:rsidR="00244011" w:rsidRDefault="00244011" w:rsidP="00EE1584">
    <w:pPr>
      <w:pStyle w:val="Brdtext"/>
    </w:pPr>
    <w:r>
      <w:rPr>
        <w:noProof/>
        <w:lang w:eastAsia="sv-SE"/>
      </w:rPr>
      <mc:AlternateContent>
        <mc:Choice Requires="wps">
          <w:drawing>
            <wp:anchor distT="0" distB="0" distL="0" distR="0" simplePos="0" relativeHeight="25164902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7DBFD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0" type="#_x0000_t202" style="position:absolute;left:0;text-align:left;margin-left:393pt;margin-top:611.25pt;width:44.2pt;height:9.6pt;z-index:2516490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FkhkAIAAJIFAAAOAAAAZHJzL2Uyb0RvYy54bWysVFFP2zAQfp+0/2D5faQptI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E86sqOmNHlWLfk0F5JGexoUZoR4c4bD9Ai0983Ae6DBW3Wpfxz/Vw8hORG935FIwJulwMs2PT8gi&#10;yZSP87NxIj/bOzsf8KuCmsVFwT29XaJUbG4C0kUIOkBirgCmKq8rY9Im6kVdGs82gl7aYLoiefyB&#10;MpY1BZ8eT0YpsIXo3kU2NoZRSTF9ulh4V2Ba4daoiDH2u9LEWKrzjdxCSmV3+RM6ojSleo9jj9/f&#10;6j3OXR3kkTKDxZ1zXVnwqfrUYnvKyp8DZbrDE+EHdccltss2SWV6PAhgCeWWdOGha6zg5HVFr3cj&#10;At4LT51ED07TAe/oow0Q+9CvOFuB//3WecSTwMnKWUOdWfDway284sx8syT9s/wk6gjT5mR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80WS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37DBFD1"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7AEBC5" w14:textId="77777777" w:rsidR="00244011" w:rsidRDefault="00244011" w:rsidP="00EE1584">
    <w:pPr>
      <w:pStyle w:val="Brdtext"/>
    </w:pPr>
    <w:r>
      <w:rPr>
        <w:noProof/>
        <w:lang w:eastAsia="sv-SE"/>
      </w:rPr>
      <mc:AlternateContent>
        <mc:Choice Requires="wps">
          <w:drawing>
            <wp:anchor distT="0" distB="0" distL="0" distR="0" simplePos="0" relativeHeight="2516500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7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D76122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91" type="#_x0000_t202" style="position:absolute;left:0;text-align:left;margin-left:393pt;margin-top:611.25pt;width:44.2pt;height:9.6pt;z-index:2516500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lGB1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Cn&#10;x5xZUdMbPaoW/ZoKyCM9jQszQj04wmH7BVp65uE80GGsutW+jn+qh5GdiN7uyKVgTNLhyTQ/npBF&#10;kikf52fjRH62d3Y+4FcFNYuLgnt6u0Sp2NwEpIsQdIDEXAFMVV5XxqRN1Iu6NJ5tBL20wXRF8vgD&#10;ZSxrCj49PhmlwBaiexfZ2BhGJcX06WLhXYFphVujIsbY70oTY6nON3ILKZXd5U/oiNKU6j2OPX5/&#10;q/c4d3WQR8oMFnfOdWXBp+pTi+0pK38OlOkOT4Qf1B2X2C7bJJXpZBDAEsot6cJD11jByeuKXu9G&#10;BLwXnjqJHpymA97RRxsg9qFfcbYC//ut84gngZOVs4Y6s+Dh11p4xZn5Zkn6Z/kk6gjTZnJ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OKUYH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D761227"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6A48726" w14:textId="77777777" w:rsidR="00491BB3" w:rsidRDefault="00491BB3" w:rsidP="006923D1">
      <w:pPr>
        <w:pStyle w:val="Sidfot"/>
      </w:pPr>
    </w:p>
  </w:footnote>
  <w:footnote w:type="continuationSeparator" w:id="0">
    <w:p w14:paraId="237DAD41" w14:textId="77777777" w:rsidR="00491BB3" w:rsidRPr="006923D1" w:rsidRDefault="00491BB3" w:rsidP="006923D1">
      <w:pPr>
        <w:pStyle w:val="Sidfot"/>
      </w:pPr>
    </w:p>
  </w:footnote>
  <w:footnote w:type="continuationNotice" w:id="1">
    <w:p w14:paraId="015D3AC8" w14:textId="77777777" w:rsidR="00491BB3" w:rsidRDefault="00491BB3" w:rsidP="006923D1">
      <w:pPr>
        <w:pStyle w:val="RKbas"/>
      </w:pPr>
    </w:p>
  </w:footnote>
  <w:footnote w:id="2">
    <w:p w14:paraId="47C3792A" w14:textId="77777777" w:rsidR="00CA01F6" w:rsidRDefault="00CD1B09" w:rsidP="00CA01F6">
      <w:pPr>
        <w:pStyle w:val="Fotnotstext"/>
      </w:pPr>
      <w:r>
        <w:rPr>
          <w:rStyle w:val="Fotnotsreferens"/>
        </w:rPr>
        <w:footnoteRef/>
      </w:r>
      <w:r>
        <w:t xml:space="preserve"> Lagen omtryckt 2008:803.</w:t>
      </w:r>
    </w:p>
  </w:footnote>
  <w:footnote w:id="3">
    <w:p w14:paraId="310C1048" w14:textId="77777777" w:rsidR="00CA01F6" w:rsidRDefault="00CD1B09" w:rsidP="00CA01F6">
      <w:pPr>
        <w:pStyle w:val="Fotnotstext"/>
      </w:pPr>
      <w:r>
        <w:rPr>
          <w:rStyle w:val="Fotnotsreferens"/>
        </w:rPr>
        <w:footnoteRef/>
      </w:r>
      <w:r>
        <w:t xml:space="preserve"> Senaste lydelse 2020:1168.</w:t>
      </w:r>
    </w:p>
  </w:footnote>
  <w:footnote w:id="4">
    <w:p w14:paraId="36D973B2" w14:textId="77777777" w:rsidR="00CA01F6" w:rsidRDefault="00CD1B09" w:rsidP="00CA01F6">
      <w:pPr>
        <w:pStyle w:val="Fotnotstext"/>
      </w:pPr>
      <w:r>
        <w:rPr>
          <w:rStyle w:val="Fotnotsreferens"/>
        </w:rPr>
        <w:footnoteRef/>
      </w:r>
      <w:r>
        <w:t xml:space="preserve"> Senaste lydelse 2020:1168.</w:t>
      </w:r>
    </w:p>
  </w:footnote>
  <w:footnote w:id="5">
    <w:p w14:paraId="4F384FD3" w14:textId="77777777" w:rsidR="00CA01F6" w:rsidRDefault="00CD1B09" w:rsidP="00CA01F6">
      <w:pPr>
        <w:pStyle w:val="Fotnotstext"/>
      </w:pPr>
      <w:r>
        <w:rPr>
          <w:rStyle w:val="Fotnotsreferens"/>
        </w:rPr>
        <w:footnoteRef/>
      </w:r>
      <w:r>
        <w:t xml:space="preserve"> Senaste lydelse 2020:1168.</w:t>
      </w:r>
    </w:p>
  </w:footnote>
  <w:footnote w:id="6">
    <w:p w14:paraId="3E5B3B87" w14:textId="77777777" w:rsidR="00CA01F6" w:rsidRDefault="00CD1B09" w:rsidP="00CA01F6">
      <w:pPr>
        <w:pStyle w:val="Fotnotstext"/>
      </w:pPr>
      <w:r>
        <w:rPr>
          <w:rStyle w:val="Fotnotsreferens"/>
        </w:rPr>
        <w:footnoteRef/>
      </w:r>
      <w:r>
        <w:t xml:space="preserve"> Senaste lydelse 2019:455.</w:t>
      </w:r>
    </w:p>
  </w:footnote>
  <w:footnote w:id="7">
    <w:p w14:paraId="4D0776C5" w14:textId="77777777" w:rsidR="00CA01F6" w:rsidRDefault="00CD1B09" w:rsidP="00CA01F6">
      <w:pPr>
        <w:pStyle w:val="Fotnotstext"/>
      </w:pPr>
      <w:r>
        <w:rPr>
          <w:rStyle w:val="Fotnotsreferens"/>
        </w:rPr>
        <w:footnoteRef/>
      </w:r>
      <w:r>
        <w:t xml:space="preserve"> Tidigare 27 § upphävd genom 2019:129.</w:t>
      </w:r>
    </w:p>
  </w:footnote>
  <w:footnote w:id="8">
    <w:p w14:paraId="32643D68" w14:textId="77777777" w:rsidR="00CA01F6" w:rsidRDefault="00CD1B09" w:rsidP="00CA01F6">
      <w:pPr>
        <w:pStyle w:val="Fotnotstext"/>
      </w:pPr>
      <w:r>
        <w:rPr>
          <w:rStyle w:val="Fotnotsreferens"/>
        </w:rPr>
        <w:footnoteRef/>
      </w:r>
      <w:r>
        <w:t xml:space="preserve"> Senaste lydelse 2019:129.</w:t>
      </w:r>
    </w:p>
  </w:footnote>
  <w:footnote w:id="9">
    <w:p w14:paraId="4A949074" w14:textId="77777777" w:rsidR="00CA01F6" w:rsidRDefault="00CD1B09" w:rsidP="00CA01F6">
      <w:pPr>
        <w:pStyle w:val="Fotnotstext"/>
      </w:pPr>
      <w:r>
        <w:rPr>
          <w:rStyle w:val="Fotnotsreferens"/>
        </w:rPr>
        <w:footnoteRef/>
      </w:r>
      <w:r>
        <w:t xml:space="preserve"> Senaste lydelse 2020:865.</w:t>
      </w:r>
    </w:p>
  </w:footnote>
  <w:footnote w:id="10">
    <w:p w14:paraId="4AF2B76A" w14:textId="77777777" w:rsidR="00532933" w:rsidRDefault="00CD1B09" w:rsidP="00532933">
      <w:pPr>
        <w:pStyle w:val="Fotnotstext"/>
      </w:pPr>
      <w:r>
        <w:rPr>
          <w:rStyle w:val="Fotnotsreferens"/>
        </w:rPr>
        <w:footnoteRef/>
      </w:r>
      <w:r>
        <w:t xml:space="preserve"> </w:t>
      </w:r>
      <w:r w:rsidRPr="00B33951">
        <w:t xml:space="preserve">I </w:t>
      </w:r>
      <w:r>
        <w:t>IFAU-rapporten ”</w:t>
      </w:r>
      <w:r w:rsidRPr="00B33951">
        <w:t>Hur påverkar anslutningsgraden till a-kassan lönebildningen?</w:t>
      </w:r>
      <w:r>
        <w:t xml:space="preserve">” finner </w:t>
      </w:r>
      <w:r w:rsidRPr="00B33951">
        <w:t xml:space="preserve">von </w:t>
      </w:r>
      <w:proofErr w:type="spellStart"/>
      <w:r w:rsidRPr="00B33951">
        <w:t>Buxhoeveden</w:t>
      </w:r>
      <w:proofErr w:type="spellEnd"/>
      <w:r w:rsidRPr="00B33951">
        <w:t xml:space="preserve"> </w:t>
      </w:r>
      <w:r>
        <w:t xml:space="preserve">att </w:t>
      </w:r>
      <w:r w:rsidRPr="00B33951">
        <w:t xml:space="preserve">en minskning av anslutningsgraden med 10 procent </w:t>
      </w:r>
      <w:r>
        <w:t>kan leda till a</w:t>
      </w:r>
      <w:r w:rsidRPr="00B33951">
        <w:t>tt lönerna minska</w:t>
      </w:r>
      <w:r>
        <w:t>r me</w:t>
      </w:r>
      <w:r w:rsidRPr="00B33951">
        <w:t>d 1–5 procent.</w:t>
      </w:r>
    </w:p>
  </w:footnote>
  <w:footnote w:id="11">
    <w:p w14:paraId="519F9339" w14:textId="77777777" w:rsidR="00ED68EF" w:rsidRDefault="00CD1B09" w:rsidP="00ED68EF">
      <w:pPr>
        <w:pStyle w:val="Fotnotstext"/>
      </w:pPr>
      <w:r>
        <w:rPr>
          <w:rStyle w:val="Fotnotsreferens"/>
        </w:rPr>
        <w:footnoteRef/>
      </w:r>
      <w:r>
        <w:t xml:space="preserve"> Lagen omtryckt 2008:803.</w:t>
      </w:r>
    </w:p>
  </w:footnote>
  <w:footnote w:id="12">
    <w:p w14:paraId="71DFC83F" w14:textId="77777777" w:rsidR="00ED68EF" w:rsidRDefault="00CD1B09" w:rsidP="00ED68EF">
      <w:pPr>
        <w:pStyle w:val="Fotnotstext"/>
      </w:pPr>
      <w:r>
        <w:rPr>
          <w:rStyle w:val="Fotnotsreferens"/>
        </w:rPr>
        <w:footnoteRef/>
      </w:r>
      <w:r>
        <w:t xml:space="preserve"> Senaste lydelse 2020:1168.</w:t>
      </w:r>
    </w:p>
  </w:footnote>
  <w:footnote w:id="13">
    <w:p w14:paraId="31121139" w14:textId="77777777" w:rsidR="00ED68EF" w:rsidRDefault="00CD1B09" w:rsidP="00ED68EF">
      <w:pPr>
        <w:pStyle w:val="Fotnotstext"/>
      </w:pPr>
      <w:r>
        <w:rPr>
          <w:rStyle w:val="Fotnotsreferens"/>
        </w:rPr>
        <w:footnoteRef/>
      </w:r>
      <w:r>
        <w:t xml:space="preserve"> Senaste lydelse 2020:1168.</w:t>
      </w:r>
    </w:p>
  </w:footnote>
  <w:footnote w:id="14">
    <w:p w14:paraId="1D2B86C2" w14:textId="77777777" w:rsidR="00ED68EF" w:rsidRDefault="00CD1B09" w:rsidP="00ED68EF">
      <w:pPr>
        <w:pStyle w:val="Fotnotstext"/>
      </w:pPr>
      <w:r>
        <w:rPr>
          <w:rStyle w:val="Fotnotsreferens"/>
        </w:rPr>
        <w:footnoteRef/>
      </w:r>
      <w:r>
        <w:t xml:space="preserve"> Senaste lydelse 2020:1168.</w:t>
      </w:r>
    </w:p>
  </w:footnote>
  <w:footnote w:id="15">
    <w:p w14:paraId="29DD8C28" w14:textId="77777777" w:rsidR="00ED68EF" w:rsidRDefault="00CD1B09" w:rsidP="00ED68EF">
      <w:pPr>
        <w:pStyle w:val="Fotnotstext"/>
      </w:pPr>
      <w:r>
        <w:rPr>
          <w:rStyle w:val="Fotnotsreferens"/>
        </w:rPr>
        <w:footnoteRef/>
      </w:r>
      <w:r>
        <w:t xml:space="preserve"> Senaste lydelse 2019:455</w:t>
      </w:r>
    </w:p>
  </w:footnote>
  <w:footnote w:id="16">
    <w:p w14:paraId="33569F8B" w14:textId="77777777" w:rsidR="00ED68EF" w:rsidRDefault="00CD1B09" w:rsidP="00ED68EF">
      <w:pPr>
        <w:pStyle w:val="Fotnotstext"/>
      </w:pPr>
      <w:r>
        <w:rPr>
          <w:rStyle w:val="Fotnotsreferens"/>
        </w:rPr>
        <w:footnoteRef/>
      </w:r>
      <w:r>
        <w:t xml:space="preserve"> Tidigare 27 § upphävd genom 2019:129.</w:t>
      </w:r>
    </w:p>
  </w:footnote>
  <w:footnote w:id="17">
    <w:p w14:paraId="1D335623" w14:textId="77777777" w:rsidR="00ED68EF" w:rsidRDefault="00CD1B09" w:rsidP="00ED68EF">
      <w:pPr>
        <w:pStyle w:val="Fotnotstext"/>
      </w:pPr>
      <w:r>
        <w:rPr>
          <w:rStyle w:val="Fotnotsreferens"/>
        </w:rPr>
        <w:footnoteRef/>
      </w:r>
      <w:r>
        <w:t xml:space="preserve"> Senaste lydelse 2019:129.</w:t>
      </w:r>
    </w:p>
  </w:footnote>
  <w:footnote w:id="18">
    <w:p w14:paraId="557C50DC" w14:textId="77777777" w:rsidR="00ED68EF" w:rsidRDefault="00CD1B09" w:rsidP="00ED68EF">
      <w:pPr>
        <w:pStyle w:val="Fotnotstext"/>
      </w:pPr>
      <w:r>
        <w:rPr>
          <w:rStyle w:val="Fotnotsreferens"/>
        </w:rPr>
        <w:footnoteRef/>
      </w:r>
      <w:r>
        <w:t xml:space="preserve"> Senaste lydelse 2020:865.</w:t>
      </w:r>
    </w:p>
  </w:footnote>
  <w:footnote w:id="19">
    <w:p w14:paraId="35C3B65C" w14:textId="77777777" w:rsidR="000C18C8" w:rsidRDefault="00CD1B09" w:rsidP="000C18C8">
      <w:pPr>
        <w:pStyle w:val="Fotnotstext"/>
      </w:pPr>
      <w:r>
        <w:rPr>
          <w:rStyle w:val="Fotnotsreferens"/>
        </w:rPr>
        <w:footnoteRef/>
      </w:r>
      <w:r>
        <w:t xml:space="preserve"> Lagen omtryckt 2008:803.</w:t>
      </w:r>
    </w:p>
  </w:footnote>
  <w:footnote w:id="20">
    <w:p w14:paraId="3037A7A3" w14:textId="77777777" w:rsidR="000C18C8" w:rsidRDefault="00CD1B09" w:rsidP="000C18C8">
      <w:pPr>
        <w:pStyle w:val="Fotnotstext"/>
      </w:pPr>
      <w:r>
        <w:rPr>
          <w:rStyle w:val="Fotnotsreferens"/>
        </w:rPr>
        <w:footnoteRef/>
      </w:r>
      <w:r>
        <w:t xml:space="preserve"> Senaste lydelse 2020:1168.</w:t>
      </w:r>
    </w:p>
  </w:footnote>
  <w:footnote w:id="21">
    <w:p w14:paraId="6226E53D" w14:textId="77777777" w:rsidR="000C18C8" w:rsidRDefault="00CD1B09" w:rsidP="000C18C8">
      <w:pPr>
        <w:pStyle w:val="Fotnotstext"/>
      </w:pPr>
      <w:r>
        <w:rPr>
          <w:rStyle w:val="Fotnotsreferens"/>
        </w:rPr>
        <w:footnoteRef/>
      </w:r>
      <w:r>
        <w:t xml:space="preserve"> Senaste lydelse 2020:1168.</w:t>
      </w:r>
    </w:p>
  </w:footnote>
  <w:footnote w:id="22">
    <w:p w14:paraId="09354AE0" w14:textId="77777777" w:rsidR="000C18C8" w:rsidRDefault="00CD1B09" w:rsidP="000C18C8">
      <w:pPr>
        <w:pStyle w:val="Fotnotstext"/>
      </w:pPr>
      <w:r>
        <w:rPr>
          <w:rStyle w:val="Fotnotsreferens"/>
        </w:rPr>
        <w:footnoteRef/>
      </w:r>
      <w:r>
        <w:t xml:space="preserve"> Senaste lydelse 2020:1168.</w:t>
      </w:r>
    </w:p>
  </w:footnote>
  <w:footnote w:id="23">
    <w:p w14:paraId="5C863490" w14:textId="77777777" w:rsidR="000C18C8" w:rsidRDefault="00CD1B09" w:rsidP="000C18C8">
      <w:pPr>
        <w:pStyle w:val="Fotnotstext"/>
      </w:pPr>
      <w:r>
        <w:rPr>
          <w:rStyle w:val="Fotnotsreferens"/>
        </w:rPr>
        <w:footnoteRef/>
      </w:r>
      <w:r>
        <w:t xml:space="preserve"> Senaste lydelse 2019:455.</w:t>
      </w:r>
    </w:p>
  </w:footnote>
  <w:footnote w:id="24">
    <w:p w14:paraId="239B5334" w14:textId="77777777" w:rsidR="000C18C8" w:rsidRDefault="00CD1B09" w:rsidP="000C18C8">
      <w:pPr>
        <w:pStyle w:val="Fotnotstext"/>
      </w:pPr>
      <w:r>
        <w:rPr>
          <w:rStyle w:val="Fotnotsreferens"/>
        </w:rPr>
        <w:footnoteRef/>
      </w:r>
      <w:r>
        <w:t xml:space="preserve"> Tidigare 27 § upphävd genom 2019:129.</w:t>
      </w:r>
    </w:p>
  </w:footnote>
  <w:footnote w:id="25">
    <w:p w14:paraId="18D3B208" w14:textId="77777777" w:rsidR="000C18C8" w:rsidRDefault="00CD1B09" w:rsidP="000C18C8">
      <w:pPr>
        <w:pStyle w:val="Fotnotstext"/>
      </w:pPr>
      <w:r>
        <w:rPr>
          <w:rStyle w:val="Fotnotsreferens"/>
        </w:rPr>
        <w:footnoteRef/>
      </w:r>
      <w:r>
        <w:t xml:space="preserve"> Senaste lydelse 2019:129.</w:t>
      </w:r>
    </w:p>
  </w:footnote>
  <w:footnote w:id="26">
    <w:p w14:paraId="0C61A2F8" w14:textId="77777777" w:rsidR="000C18C8" w:rsidRDefault="00CD1B09" w:rsidP="000C18C8">
      <w:pPr>
        <w:pStyle w:val="Fotnotstext"/>
      </w:pPr>
      <w:r>
        <w:rPr>
          <w:rStyle w:val="Fotnotsreferens"/>
        </w:rPr>
        <w:footnoteRef/>
      </w:r>
      <w:r>
        <w:t xml:space="preserve"> Senaste lydelse 2020:865.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CFD4C3" w14:textId="77777777" w:rsidR="00244011" w:rsidRDefault="00244011" w:rsidP="00664D04">
    <w:pPr>
      <w:pStyle w:val="Brdtext"/>
    </w:pPr>
    <w:r>
      <w:rPr>
        <w:noProof/>
        <w:lang w:eastAsia="sv-SE"/>
      </w:rPr>
      <mc:AlternateContent>
        <mc:Choice Requires="wps">
          <w:drawing>
            <wp:anchor distT="0" distB="0" distL="0" distR="0" simplePos="0" relativeHeight="251651072"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BB263B" w14:textId="742E226B" w:rsidR="00244011" w:rsidRPr="00756E21" w:rsidRDefault="008015F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10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gUc5jAIAAIoFAAAOAAAAZHJzL2Uyb0RvYy54bWysVE1v2zAMvQ/YfxB0Xx1nabsGdYqsRYcB&#10;RVusHXpWZKkxJokapcTOfv0o2flY10uHXWxJfCTFp0eeX3TWsLXC0ICreHk04kw5CXXjniv+/fH6&#10;wyfOQhSuFgacqvhGBX4xe//uvPVTNYYlmFohoyAuTFtf8WWMfloUQS6VFeEIvHJk1IBWRNric1Gj&#10;aCm6NcV4NDopWsDaI0gVAp1e9UY+y/G1VjLeaR1UZKbidLeYv5i/i/QtZudi+ozCLxs5XEP8wy2s&#10;aBwl3YW6ElGwFTZ/hbKNRAig45EEW4DWjVS5BqqmHL2o5mEpvMq1EDnB72gK/y+svF3fI2vqip9y&#10;5oSlJ3pUXcQV3X+c2Gl9mBLowRMsdp+ho1fengc6TEV3Gm36UzmM7MTzZsctBWMyOZWTkh6MM0m2&#10;clyejTP5xd7bY4hfFFiWFhVHertMqVjfhEg3IegWkpIFME193RiTN0kv6tIgWwt6aRPzHcnjD5Rx&#10;rK34ycfjUQ7sILn3kY1LYVRWzJAuVd5XmFdxY1TCGPdNaWIsF/pKbiGlcrv8GZ1QmlK9xXHA72/1&#10;Fue+DvLImcHFnbNtHGCuPrfYnrL6x5Yy3eOJ8IO60zJ2i25QxALqDQkCoW+o4OV1Q692I0K8F0gd&#10;RA9NUyHe0UcbINZhWHG2BPz12nnCk7DJyllLHVnx8HMlUHFmvjqS/Fk5maQWzpvJ8SkJiOGhZXFo&#10;cSt7CSSFkuaPl3mZ8NFslxrBPtHwmKesZBJOUu6Kx+3yMvZzgoaPVPN5BlHTehFv3IOXKXSiN2ny&#10;sXsS6AfhRpL8LWx7V0xf6LfHJs/g56tIGsziTgT3rA7EU8NnzQ/DKU2Uw31G7Ufo7Dc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BWBRzm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5ABB263B" w14:textId="742E226B" w:rsidR="00244011" w:rsidRPr="00756E21" w:rsidRDefault="008015F9"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F91B8D" w14:textId="77777777" w:rsidR="00244011" w:rsidRDefault="00244011" w:rsidP="00EE1584">
    <w:pPr>
      <w:pStyle w:val="Brdtext"/>
    </w:pPr>
    <w:r>
      <w:rPr>
        <w:noProof/>
        <w:lang w:eastAsia="sv-SE"/>
      </w:rPr>
      <mc:AlternateContent>
        <mc:Choice Requires="wps">
          <w:drawing>
            <wp:anchor distT="0" distB="0" distL="0" distR="0" simplePos="0" relativeHeight="25166540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FCFFB4" w14:textId="216B7699" w:rsidR="00244011" w:rsidRPr="00756E21" w:rsidRDefault="008015F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54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mpE6jAIAAJEFAAAOAAAAZHJzL2Uyb0RvYy54bWysVE1PGzEQvVfqf7B8L5sNgZaIDUpBVJUQ&#10;oELF2fHaZFV/1Xaym/76Pns3H6VcqHrZtT1vZjzPb+b8otOKrIUPjTUVLY9GlAjDbd2Y54p+f7z+&#10;8ImSEJmpmbJGVHQjAr2YvX933rqpGNulVbXwBEFMmLauossY3bQoAl8KzcKRdcLAKK3XLGLrn4va&#10;sxbRtSrGo9Fp0VpfO2+5CAGnV72RznJ8KQWPd1IGEYmqKO4W89fn7yJ9i9k5mz575pYNH67B/uEW&#10;mjUGSXehrlhkZOWbv0LphnsbrIxH3OrCStlwkWtANeXoRTUPS+ZErgXkBLejKfy/sPx2fe9JU1f0&#10;lBLDNJ7oUXTRr3D/48RO68IUoAcHWOw+2w6vvD0POExFd9Lr9Ec5BHbwvNlxi2CEJ6dyUuLBKOGw&#10;lePybJzJL/bezof4RVhN0qKiHm+XKWXrmxBxE0C3kJQsWNXU141SeZP0Ii6VJ2uGl1Yx3xEef6CU&#10;IS0KPT4Z5cDGJvc+sjIpjMiKGdKlyvsK8ypulEgYZb4JCcZyoa/kZpwLs8uf0QklkeotjgN+f6u3&#10;OPd1wCNntibunHVjrM/V5xbbU1b/2FImezwIP6g7LWO36LJUdgJY2HoDXXjb91Vw/LrB492wEO+Z&#10;RyPhvTEc4h0+UlmQb4cVJUvrf712nvDQN6yUtGjMioafK+YFJeqrgfLPyskkdXLeTE4+QkfEH1oW&#10;hxaz0pcWiigxhhzPy4SParuU3uonzJB5ygoTMxy5Kxq3y8vYjwvMIC7m8wxC7zoWb8yD4yl0YjlJ&#10;87F7Yt4N+o1Q/q3dtjCbvpBxj02ewc1XEVLMGk8896wO/KPvs/SHGZUGy+E+o/aT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CRmpE6jAIAAJE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00FCFFB4" w14:textId="216B7699" w:rsidR="00244011" w:rsidRPr="00756E21" w:rsidRDefault="008015F9"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39E430"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67E78F" w14:textId="77777777" w:rsidR="00244011" w:rsidRDefault="00244011" w:rsidP="00664D04">
    <w:pPr>
      <w:pStyle w:val="Brdtext"/>
    </w:pPr>
    <w:r>
      <w:rPr>
        <w:noProof/>
        <w:lang w:eastAsia="sv-SE"/>
      </w:rPr>
      <mc:AlternateContent>
        <mc:Choice Requires="wps">
          <w:drawing>
            <wp:anchor distT="0" distB="0" distL="0" distR="0" simplePos="0" relativeHeight="25165209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61DEFB" w14:textId="7B57576D" w:rsidR="00244011" w:rsidRPr="00756E21" w:rsidRDefault="008015F9" w:rsidP="00664D04">
                          <w:pPr>
                            <w:pStyle w:val="Brdtext"/>
                            <w:jc w:val="left"/>
                          </w:pPr>
                          <w:sdt>
                            <w:sdtPr>
                              <w:alias w:val="NummerEtikett"/>
                              <w:tag w:val="NummerEtikett"/>
                              <w:id w:val="90745626"/>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470165834"/>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20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guLjgIAAJEFAAAOAAAAZHJzL2Uyb0RvYy54bWysVFFv2yAQfp+0/4B4Xx1nSbdGcaosVadJ&#10;UVutmfpMMCTWgGNAYme/vge2k6zrS6e92MB9d8d9fHfT60YrshfOV2AKml8MKBGGQ1mZTUF/rG4/&#10;fKbEB2ZKpsCIgh6Ep9ez9++mtZ2IIWxBlcIRDGL8pLYF3YZgJ1nm+VZo5i/ACoNGCU6zgFu3yUrH&#10;aoyuVTYcDC6zGlxpHXDhPZ7etEY6S/GlFDzcS+lFIKqgeLeQvi591/GbzaZssnHMbiveXYP9wy00&#10;qwwmPYa6YYGRnav+CqUr7sCDDBccdAZSVlykGrCafPCimsctsyLVguR4e6TJ/7+w/G7/4EhVFvSK&#10;EsM0PtFKNMHt8P7DyE5t/QRBjxZhofkCDb5yf+7xMBbdSKfjH8shaEeeD0duMRjh0Skf5fhglHC0&#10;5cP8apjIz07e1vnwVYAmcVFQh2+XKGX7pQ94E4T2kJjMg6rK20qptIl6EQvlyJ7hS6uQ7ogef6CU&#10;IXVBLz+OBymwgejeRlYmhhFJMV26WHlbYVqFgxIRo8x3IZGxVOgruRnnwhzzJ3RESUz1FscOf7rV&#10;W5zbOtAjZQYTjs66MuBS9anFTpSVP3vKZItHws/qjsvQrJsklXEvgDWUB9SFg7avvOW3FT7ekvnw&#10;wBw2Er43Dodwjx+pAMmHbkXJFtzv184jHvWNVkpqbMyC+l875gQl6ptB5V/lo1Hs5LQZjT+hjog7&#10;t6zPLWanF4CKyHEMWZ6WER9Uv5QO9BPOkHnMiiZmOOYuaOiXi9COC5xBXMznCYS9a1lYmkfLY+jI&#10;cpTmqnliznb6Daj8O+hbmE1eyLjFRk9v57uAUkwajzy3rHb8Y98n6XczKg6W831CnSbp7Bk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8Z4Li44CAACR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6161DEFB" w14:textId="7B57576D" w:rsidR="00244011" w:rsidRPr="00756E21" w:rsidRDefault="008015F9" w:rsidP="00664D04">
                    <w:pPr>
                      <w:pStyle w:val="Brdtext"/>
                      <w:jc w:val="left"/>
                    </w:pPr>
                    <w:sdt>
                      <w:sdtPr>
                        <w:alias w:val="NummerEtikett"/>
                        <w:tag w:val="NummerEtikett"/>
                        <w:id w:val="90745626"/>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470165834"/>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299C97" w14:textId="77777777" w:rsidR="00244011" w:rsidRDefault="00244011" w:rsidP="00EE1584">
    <w:pPr>
      <w:pStyle w:val="Brdtext"/>
    </w:pPr>
    <w:r>
      <w:rPr>
        <w:noProof/>
        <w:lang w:eastAsia="sv-SE"/>
      </w:rPr>
      <mc:AlternateContent>
        <mc:Choice Requires="wps">
          <w:drawing>
            <wp:anchor distT="0" distB="0" distL="0" distR="0" simplePos="0" relativeHeight="251666432"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FD81647" w14:textId="319DF655" w:rsidR="00244011" w:rsidRPr="00756E21" w:rsidRDefault="008015F9" w:rsidP="00A118D8">
                          <w:pPr>
                            <w:pStyle w:val="Brdtext"/>
                            <w:jc w:val="left"/>
                          </w:pPr>
                          <w:sdt>
                            <w:sdtPr>
                              <w:alias w:val="NummerEtikett"/>
                              <w:tag w:val="NummerEtikett"/>
                              <w:id w:val="1605772874"/>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075628750"/>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64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i3bjjQIAAJE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dEo&#10;zWq06Em0wW2Q/2lEp7F+CqVHC7XQfjYtujy8ezzGolvp6vhHOQRy4LzbYwtnhEejfJKjYZRwyPJx&#10;fjFO4GcHa+t8+CJMTeKhoA69S5Cy7a0PyASqg0oM5o2qyptKqXSJfBFXypEtQ6dVSDnC4g8tpUlT&#10;0PPTs1FyrE007zwrHd2IxJg+XKy8qzCdwk6JqKP0NyGBWCr0ldiMc6H38ZN21JII9RbDXv+Q1VuM&#10;uzpgkSIbHfbGdaWNS9WnETtAVv4YIJOdPgA/qjseQ7tsE1XOBwIsTbkDL5zp5spbflOhebfMhwfm&#10;MEjoN5ZDuMdHKgPwTX+iZG3cr9feoz74DSklDQazoP7nhjlBifqqwfyLfDKJk5wuk7OP4BFxx5Ll&#10;sURv6isDRuRYQ5anY9QPajhKZ+pn7JBFjAoR0xyxCxqG41Xo1gV2EBeLRVLC7FoWbvWj5dF1RDlS&#10;86l9Zs72/A1g/p0ZRphNX9C4042W3i42AVRMHI84d6j2+GPuE/X7HRUXy/E9aR026fw3AAAA//8D&#10;AFBLAwQUAAYACAAAACEAFnMSleAAAAAJAQAADwAAAGRycy9kb3ducmV2LnhtbEyPQUvDQBCF74L/&#10;YRnBm900aNKm2RQVPVgoxVbodZsds8HsbMhu2vjvHU96egzv8eZ75XpynTjjEFpPCuazBARS7U1L&#10;jYKPw+vdAkSImozuPKGCbwywrq6vSl0Yf6F3PO9jI7iEQqEV2Bj7QspQW3Q6zHyPxN6nH5yOfA6N&#10;NIO+cLnrZJokmXS6Jf5gdY/PFuuv/egUHLZPZpRmMm8v9Xazw6Pc2PudUrc30+MKRMQp/oXhF5/R&#10;oWKmkx/JBNEpyJYZb4kK8pSVA4v8IQdxUrCcpyCrUv5fUP0AAAD//wMAUEsBAi0AFAAGAAgAAAAh&#10;ALaDOJL+AAAA4QEAABMAAAAAAAAAAAAAAAAAAAAAAFtDb250ZW50X1R5cGVzXS54bWxQSwECLQAU&#10;AAYACAAAACEAOP0h/9YAAACUAQAACwAAAAAAAAAAAAAAAAAvAQAAX3JlbHMvLnJlbHNQSwECLQAU&#10;AAYACAAAACEAJ4t2440CAACRBQAADgAAAAAAAAAAAAAAAAAuAgAAZHJzL2Uyb0RvYy54bWxQSwEC&#10;LQAUAAYACAAAACEAFnMSleAAAAAJAQAADwAAAAAAAAAAAAAAAADnBAAAZHJzL2Rvd25yZXYueG1s&#10;UEsFBgAAAAAEAAQA8wAAAPQFAAAAAA==&#10;" o:allowoverlap="f" fillcolor="white [3201]" stroked="f" strokeweight=".5pt">
              <v:textbox style="mso-fit-shape-to-text:t">
                <w:txbxContent>
                  <w:p w14:paraId="4FD81647" w14:textId="319DF655" w:rsidR="00244011" w:rsidRPr="00756E21" w:rsidRDefault="008015F9" w:rsidP="00A118D8">
                    <w:pPr>
                      <w:pStyle w:val="Brdtext"/>
                      <w:jc w:val="left"/>
                    </w:pPr>
                    <w:sdt>
                      <w:sdtPr>
                        <w:alias w:val="NummerEtikett"/>
                        <w:tag w:val="NummerEtikett"/>
                        <w:id w:val="1605772874"/>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075628750"/>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43482FA"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342DBE" w14:textId="77777777" w:rsidR="00244011" w:rsidRDefault="00244011" w:rsidP="00664D04">
    <w:pPr>
      <w:pStyle w:val="Brdtext"/>
    </w:pPr>
    <w:r>
      <w:rPr>
        <w:noProof/>
        <w:lang w:eastAsia="sv-SE"/>
      </w:rPr>
      <mc:AlternateContent>
        <mc:Choice Requires="wps">
          <w:drawing>
            <wp:anchor distT="0" distB="0" distL="0" distR="0" simplePos="0" relativeHeight="25165312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CD5753" w14:textId="22135D1D" w:rsidR="00244011" w:rsidRPr="00756E21" w:rsidRDefault="008015F9" w:rsidP="00664D04">
                          <w:pPr>
                            <w:pStyle w:val="Brdtext"/>
                            <w:jc w:val="left"/>
                          </w:pPr>
                          <w:sdt>
                            <w:sdtPr>
                              <w:alias w:val="NummerEtikett"/>
                              <w:tag w:val="NummerEtikett"/>
                              <w:id w:val="-1556692158"/>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67985443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31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kWY2ig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ToXUmJ&#10;YRo9ehBd9CskME7laV2YAnXvgIvdF9sBun0PeExZd9Lr9Ec+BHIUerMrLowRnpTKSYmOUcIhK8fl&#10;6ThXv9hrOx/iV2E1SYeKejQv15Str0NEJIBuIclZsKqprxql8iURRlwoT9YMrVYxxwiNP1DKkLai&#10;Jx+PR9mwsUm9t6xMMiMyZQZ3KfM+w3yKGyUSRpnvQqJkOdFXfDPOhdn5z+iEknD1FsUBv4/qLcp9&#10;HtDInq2JO2XdGOtz9nnG9iWrf25LJns8Cn6QdzrGbtH1XMmtS08LW29ADG/7yQqOXzXo3jUL8Y55&#10;jBIajvUQb/GRyqL6djhRsrT+92vvCQ+GQ0pJi9GsaPi1Yl5Qor4ZcP+0nEzSLOfL5PgTiET8oWRx&#10;KDErfWFBCdAb0eVjwke1PUpv9SO2yDx5hYgZDt8VjdvjRewXBrYQF/N5BmF6HYvX5t7xZDqVOXHz&#10;oXtk3g0EjqD+jd0OMZu+4HGPTZrBzVcRXMwk31d1aAAmP3N/2FJptRzeM2q/S2fPAAAA//8DAFBL&#10;AwQUAAYACAAAACEAq02CE98AAAAIAQAADwAAAGRycy9kb3ducmV2LnhtbEyPwU7DMBBE70j9B2sr&#10;caNOWgohZFMVBAcqVRUtElc3XuKo8TqKnTb8PeYEx9GMZt4Uq9G24ky9bxwjpLMEBHHldMM1wsfh&#10;9SYD4YNirVrHhPBNHlbl5KpQuXYXfqfzPtQilrDPFYIJocul9JUhq/zMdcTR+3K9VSHKvpa6V5dY&#10;bls5T5I7aVXDccGojp4NVaf9YBEO2yc9SD3qt5dqu9nRp9yY2x3i9XRcP4IINIa/MPziR3QoI9PR&#10;Day9aBGWWSQPCPdpCiL680W2BHFEeEgWIMtC/j9Q/gAAAP//AwBQSwECLQAUAAYACAAAACEAtoM4&#10;kv4AAADhAQAAEwAAAAAAAAAAAAAAAAAAAAAAW0NvbnRlbnRfVHlwZXNdLnhtbFBLAQItABQABgAI&#10;AAAAIQA4/SH/1gAAAJQBAAALAAAAAAAAAAAAAAAAAC8BAABfcmVscy8ucmVsc1BLAQItABQABgAI&#10;AAAAIQAhkWY2igIAAJMFAAAOAAAAAAAAAAAAAAAAAC4CAABkcnMvZTJvRG9jLnhtbFBLAQItABQA&#10;BgAIAAAAIQCrTYIT3wAAAAgBAAAPAAAAAAAAAAAAAAAAAOQEAABkcnMvZG93bnJldi54bWxQSwUG&#10;AAAAAAQABADzAAAA8AUAAAAA&#10;" o:allowoverlap="f" fillcolor="white [3201]" stroked="f" strokeweight=".5pt">
              <v:textbox style="mso-fit-shape-to-text:t">
                <w:txbxContent>
                  <w:p w14:paraId="25CD5753" w14:textId="22135D1D" w:rsidR="00244011" w:rsidRPr="00756E21" w:rsidRDefault="008015F9" w:rsidP="00664D04">
                    <w:pPr>
                      <w:pStyle w:val="Brdtext"/>
                      <w:jc w:val="left"/>
                    </w:pPr>
                    <w:sdt>
                      <w:sdtPr>
                        <w:alias w:val="NummerEtikett"/>
                        <w:tag w:val="NummerEtikett"/>
                        <w:id w:val="-1556692158"/>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67985443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79D31F" w14:textId="77777777" w:rsidR="00244011" w:rsidRDefault="00244011" w:rsidP="00EE1584">
    <w:pPr>
      <w:pStyle w:val="Brdtext"/>
    </w:pPr>
    <w:r>
      <w:rPr>
        <w:noProof/>
        <w:lang w:eastAsia="sv-SE"/>
      </w:rPr>
      <mc:AlternateContent>
        <mc:Choice Requires="wps">
          <w:drawing>
            <wp:anchor distT="0" distB="0" distL="0" distR="0" simplePos="0" relativeHeight="25166745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2BC6E15" w14:textId="029DC4D0" w:rsidR="00244011" w:rsidRPr="00756E21" w:rsidRDefault="008015F9" w:rsidP="00A118D8">
                          <w:pPr>
                            <w:pStyle w:val="Brdtext"/>
                            <w:jc w:val="left"/>
                          </w:pPr>
                          <w:sdt>
                            <w:sdtPr>
                              <w:alias w:val="NummerEtikett"/>
                              <w:tag w:val="NummerEtikett"/>
                              <w:id w:val="-2085669139"/>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978108553"/>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74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SjEXjAIAAJMFAAAOAAAAZHJzL2Uyb0RvYy54bWysVE1PGzEQvVfqf7B8L5sNgZaIDUpBVJUQ&#10;oELF2fHaZFV/1Xaym/76Pns3H6VcqHrZtT1vZjxvnuf8otOKrIUPjTUVLY9GlAjDbd2Y54p+f7z+&#10;8ImSEJmpmbJGVHQjAr2YvX933rqpGNulVbXwBEFMmLauossY3bQoAl8KzcKRdcLAKK3XLGLrn4va&#10;sxbRtSrGo9Fp0VpfO2+5CAGnV72RznJ8KQWPd1IGEYmqKO4W89fn7yJ9i9k5mz575pYNH67B/uEW&#10;mjUGSXehrlhkZOWbv0LphnsbrIxH3OrCStlwkWtANeXoRTUPS+ZErgXkBLejKfy/sPx2fe9JU6N3&#10;oMcwjR49ii76FQo4TvS0LkyBenDAxe6z7QDdngccpqo76XX6ox4COyJtduQiGOHJqZyU6BglHLZy&#10;XJ6NM/vF3tv5EL8Iq0laVNSjeZlTtr4JETcBdAtJyYJVTX3dKJU3STDiUnmyZmi1ivmO8PgDpQxp&#10;K3p6fDLKgY1N7n1kZVIYkSUzpEuV9xXmVdwokTDKfBMSlOVCX8nNOBdmlz+jE0oi1VscB/z+Vm9x&#10;7uuAR85sTdw568ZYn6vPb2xPWf1jS5ns8SD8oO60jN2i67WyU8DC1hsIw9v+ZQXHrxt074aFeM88&#10;nhIajvEQ7/CRyoJ9O6woWVr/67XzhIfCYaWkxdOsaPi5Yl5Qor4aaP+snEwQNubN5OQjhET8oWVx&#10;aDErfWkhiRKDyPG8TPiotkvprX7CFJmnrDAxw5G7onG7vIz9wMAU4mI+zyC8XsfijXlwPIVONCdt&#10;PnZPzLtBwBHSv7XbR8ymL3TcY5NncPNVhBazyBPRPatDA/Dys/aHKZVGy+E+o/azdPYbAAD//wMA&#10;UEsDBBQABgAIAAAAIQAWcxKV4AAAAAkBAAAPAAAAZHJzL2Rvd25yZXYueG1sTI9BS8NAEIXvgv9h&#10;GcGb3TRo0qbZFBU9WCjFVuh1mx2zwexsyG7a+O8dT3p6DO/x5nvlenKdOOMQWk8K5rMEBFLtTUuN&#10;go/D690CRIiajO48oYJvDLCurq9KXRh/oXc872MjuIRCoRXYGPtCylBbdDrMfI/E3qcfnI58Do00&#10;g75wuetkmiSZdLol/mB1j88W66/96BQctk9mlGYyby/1drPDo9zY+51StzfT4wpExCn+heEXn9Gh&#10;YqaTH8kE0SnIlhlviQrylJUDi/whB3FSsJynIKtS/l9Q/QAAAP//AwBQSwECLQAUAAYACAAAACEA&#10;toM4kv4AAADhAQAAEwAAAAAAAAAAAAAAAAAAAAAAW0NvbnRlbnRfVHlwZXNdLnhtbFBLAQItABQA&#10;BgAIAAAAIQA4/SH/1gAAAJQBAAALAAAAAAAAAAAAAAAAAC8BAABfcmVscy8ucmVsc1BLAQItABQA&#10;BgAIAAAAIQDKSjEXjAIAAJMFAAAOAAAAAAAAAAAAAAAAAC4CAABkcnMvZTJvRG9jLnhtbFBLAQIt&#10;ABQABgAIAAAAIQAWcxKV4AAAAAkBAAAPAAAAAAAAAAAAAAAAAOYEAABkcnMvZG93bnJldi54bWxQ&#10;SwUGAAAAAAQABADzAAAA8wUAAAAA&#10;" o:allowoverlap="f" fillcolor="white [3201]" stroked="f" strokeweight=".5pt">
              <v:textbox style="mso-fit-shape-to-text:t">
                <w:txbxContent>
                  <w:p w14:paraId="72BC6E15" w14:textId="029DC4D0" w:rsidR="00244011" w:rsidRPr="00756E21" w:rsidRDefault="008015F9" w:rsidP="00A118D8">
                    <w:pPr>
                      <w:pStyle w:val="Brdtext"/>
                      <w:jc w:val="left"/>
                    </w:pPr>
                    <w:sdt>
                      <w:sdtPr>
                        <w:alias w:val="NummerEtikett"/>
                        <w:tag w:val="NummerEtikett"/>
                        <w:id w:val="-2085669139"/>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978108553"/>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6540F7" w14:textId="77777777" w:rsidR="00244011" w:rsidRDefault="00244011" w:rsidP="00664D04">
    <w:pPr>
      <w:pStyle w:val="Brdtext"/>
    </w:pPr>
    <w:r>
      <w:rPr>
        <w:noProof/>
        <w:lang w:eastAsia="sv-SE"/>
      </w:rPr>
      <mc:AlternateContent>
        <mc:Choice Requires="wps">
          <w:drawing>
            <wp:anchor distT="0" distB="0" distL="0" distR="0" simplePos="0" relativeHeight="25165516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D5E48D" w14:textId="62C426E3" w:rsidR="00244011" w:rsidRPr="00756E21" w:rsidRDefault="008015F9" w:rsidP="00664D04">
                          <w:pPr>
                            <w:pStyle w:val="Brdtext"/>
                            <w:jc w:val="left"/>
                          </w:pPr>
                          <w:sdt>
                            <w:sdtPr>
                              <w:alias w:val="NummerEtikett"/>
                              <w:tag w:val="NummerEtikett"/>
                              <w:id w:val="-1386560860"/>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2138795270"/>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5.55pt;width:89.85pt;height:9.6pt;z-index:2516551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XuCOjgIAAJMFAAAOAAAAZHJzL2Uyb0RvYy54bWysVMFu2zAMvQ/YPwi6r46ztFuDOEXWosOA&#10;oi3WDj0rspQYkyVNUmJnX98n2U6yrpcOu9iU+EiK5CNnF22tyFY4Xxld0PxkRInQ3JSVXhX0x+P1&#10;h8+U+MB0yZTRoqA74enF/P27WWOnYmzWRpXCETjRftrYgq5DsNMs83wtauZPjBUaSmlczQKObpWV&#10;jjXwXqtsPBqdZY1xpXWGC+9xe9Up6Tz5l1LwcCelF4GoguJtIX1d+i7jN5vP2HTlmF1XvH8G+4dX&#10;1KzSCLp3dcUCIxtX/eWqrrgz3shwwk2dGSkrLlIOyCYfvcjmYc2sSLmgON7uy+T/n1t+u713pCrR&#10;u1NKNKvRo0fRBrdBAuNYnsb6KVAPFrjQfjEtoMO9x2XMupWujn/kQ6BHoXf74sIZ4dEon+ToGCUc&#10;unycn49T9bODtXU+fBWmJlEoqEPzUk3Z9sYHvATQARKDeaOq8rpSKh0iYcSlcmTL0GoV0hth8QdK&#10;adIU9Ozj6Sg51iaad56Vjm5EokwfLmbeZZiksFMiYpT+LiRKlhJ9JTbjXOh9/ISOKIlQbzHs8YdX&#10;vcW4ywMWKbLRYW9cV9q4lH2asUPJyp9DyWSHR8GP8o5iaJftwJWeGUtT7kAMZ7rJ8pZfV+jeDfPh&#10;njmMEhqO9RDu8JHKoPqmlyhZG/f7tfuIB8OhpaTBaBbU/9owJyhR3zS4f55PJnGW02Fy+glEIu5Y&#10;szzW6E19aUCJHIvI8iRGfFCDKJ2pn7BFFjEqVExzxC5oGMTL0C0MbCEuFosEwvRaFm70g+XRdSxz&#10;5OZj+8Sc7QkcQP1bMwwxm77gcYeNlt4uNgFcTCSPhe6q2jcAk5+432+puFqOzwl12KXzZ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Al7gjo4CAACT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06D5E48D" w14:textId="62C426E3" w:rsidR="00244011" w:rsidRPr="00756E21" w:rsidRDefault="008015F9" w:rsidP="00664D04">
                    <w:pPr>
                      <w:pStyle w:val="Brdtext"/>
                      <w:jc w:val="left"/>
                    </w:pPr>
                    <w:sdt>
                      <w:sdtPr>
                        <w:alias w:val="NummerEtikett"/>
                        <w:tag w:val="NummerEtikett"/>
                        <w:id w:val="-1386560860"/>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2138795270"/>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07F157" w14:textId="77777777" w:rsidR="00244011" w:rsidRDefault="00244011" w:rsidP="00EE1584">
    <w:pPr>
      <w:pStyle w:val="Brdtext"/>
    </w:pPr>
    <w:r>
      <w:rPr>
        <w:noProof/>
        <w:lang w:eastAsia="sv-SE"/>
      </w:rPr>
      <mc:AlternateContent>
        <mc:Choice Requires="wps">
          <w:drawing>
            <wp:anchor distT="0" distB="0" distL="0" distR="0" simplePos="0" relativeHeight="25166950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73732" w14:textId="189BA666" w:rsidR="00244011" w:rsidRPr="00756E21" w:rsidRDefault="008015F9" w:rsidP="00A118D8">
                          <w:pPr>
                            <w:pStyle w:val="Brdtext"/>
                            <w:jc w:val="left"/>
                          </w:pPr>
                          <w:sdt>
                            <w:sdtPr>
                              <w:alias w:val="NummerEtikett"/>
                              <w:tag w:val="NummerEtikett"/>
                              <w:id w:val="-1001884620"/>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084725032"/>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pt;margin-top:36pt;width:89.85pt;height:9.6pt;z-index:2516695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51ne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uwklmtXo0ZNog9sggdNYnsb6KVCPFrjQfjYtoMO9x2XMupWujn/kQ6BHoXf74sIZ4dEon+ToGCUc&#10;unycX4xT9bODtXU+fBGmJlEoqEPzUk3Z9tYHvATQARKDeaOq8qZSKh0iYcSVcmTL0GoV0hth8QdK&#10;adIU9Pz0bJQcaxPNO89KRzciUaYPFzPvMkxS2CkRMUp/ExIlS4m+EptxLvQ+fkJHlESotxj2+MOr&#10;3mLc5QGLFNnosDeuK21cyj7N2KFk5Y+hZLLDo+BHeUcxtMu248r5wIClKXcghjPdZHnLbyp075b5&#10;8MAcRgkNx3oI9/hIZVB900uUrI379dp9xIPh0FLSYDQL6n9umBOUqK8a3L/IJ5M4y+kwOfsIIhF3&#10;rFkea/SmvjKgRI5FZHkSIz6oQZTO1M/YIosYFSqmOWIXNAziVegWBrYQF4tFAmF6LQu3+tHy6DqW&#10;OXLzqX1mzvYEDqD+nRmGmE1f8LjDRktvF5sALiaSx0J3Ve0bgMlP3O+3VFwtx+eEOuzS+W8A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W51ne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22B73732" w14:textId="189BA666" w:rsidR="00244011" w:rsidRPr="00756E21" w:rsidRDefault="008015F9" w:rsidP="00A118D8">
                    <w:pPr>
                      <w:pStyle w:val="Brdtext"/>
                      <w:jc w:val="left"/>
                    </w:pPr>
                    <w:sdt>
                      <w:sdtPr>
                        <w:alias w:val="NummerEtikett"/>
                        <w:tag w:val="NummerEtikett"/>
                        <w:id w:val="-1001884620"/>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084725032"/>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CC0F22" w14:textId="77777777" w:rsidR="00244011" w:rsidRDefault="00244011" w:rsidP="00EE1584">
    <w:pPr>
      <w:pStyle w:val="Brdtext"/>
    </w:pP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018DA4" w14:textId="77777777" w:rsidR="00244011" w:rsidRDefault="00244011" w:rsidP="00664D04">
    <w:pPr>
      <w:pStyle w:val="Brdtext"/>
    </w:pPr>
    <w:r>
      <w:rPr>
        <w:noProof/>
        <w:lang w:eastAsia="sv-SE"/>
      </w:rPr>
      <mc:AlternateContent>
        <mc:Choice Requires="wps">
          <w:drawing>
            <wp:anchor distT="0" distB="0" distL="0" distR="0" simplePos="0" relativeHeight="25165619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533B259" w14:textId="63F91A6E" w:rsidR="00244011" w:rsidRDefault="008015F9" w:rsidP="00664D04">
                          <w:pPr>
                            <w:pStyle w:val="Brdtext"/>
                            <w:jc w:val="left"/>
                          </w:pPr>
                          <w:sdt>
                            <w:sdtPr>
                              <w:alias w:val="NummerEtikett"/>
                              <w:tag w:val="NummerEtikett"/>
                              <w:id w:val="-157620973"/>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66080695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134ACAE9" w14:textId="16463A20" w:rsidR="00C7375F" w:rsidRPr="00C7375F" w:rsidRDefault="008015F9"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A5E6B">
                                <w:t>Bilaga</w:t>
                              </w:r>
                            </w:sdtContent>
                          </w:sdt>
                          <w:r w:rsidR="00CD1B0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3A5E6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61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lrlkiwIAAJMFAAAOAAAAZHJzL2Uyb0RvYy54bWysVFtP2zAYfZ+0/2D5faTpCoyKFHUgpkkI&#10;0GDi2XVsGs232W6T7tfv2EkvY7ww7SWx/Z3vdr7L+UWnFVkLHxprKloejSgRhtu6Mc8V/f54/eET&#10;JSEyUzNljajoRgR6MXv/7rx1UzG2S6tq4QmMmDBtXUWXMbppUQS+FJqFI+uEgVBar1nE1T8XtWct&#10;rGtVjEejk6K1vnbechECXq96IZ1l+1IKHu+kDCISVVHEFvPX5+8ifYvZOZs+e+aWDR/CYP8QhWaN&#10;gdOdqSsWGVn55i9TuuHeBivjEbe6sFI2XOQckE05epHNw5I5kXMBOcHtaAr/zyy/Xd970tSo3Skl&#10;hmnU6FF00a+QwDjR07owBerBARe7z7YDdPse8Jiy7qTX6Y98COQgerMjF8YIT0rlpETFKOGQlePy&#10;bJzZL/bazof4RVhN0qGiHsXLnLL1TYiIBNAtJDkLVjX1daNUvqSGEZfKkzVDqVXMMULjD5QypK3o&#10;ycfjUTZsbFLvLSuTzIjcMoO7lHmfYT7FjRIJo8w3IUFZTvQV34xzYXb+MzqhJFy9RXHA76N6i3Kf&#10;BzSyZ2viTlk3xvqcfZ6xPWX1jy1lsseD8IO80zF2iy73Sl+69LSw9QaN4W0/WcHx6wbVu2Eh3jOP&#10;UULBsR7iHT5SWbBvhxMlS+t/vfae8OhwSClpMZoVDT9XzAtK1FeD3j8rJ5M0y/kyOT5FNMQfShaH&#10;ErPSlxYtUWIROZ6PCR/V9ii91U/YIvPkFSJmOHxXNG6Pl7FfGNhCXMznGYTpdSzemAfHk+lEc+rN&#10;x+6JeTc0cETr39rtELPpiz7usUkzuPkqohdzk+9ZHQqAyc+9P2yptFoO7xm136Wz3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cpa5ZI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1533B259" w14:textId="63F91A6E" w:rsidR="00244011" w:rsidRDefault="008015F9" w:rsidP="00664D04">
                    <w:pPr>
                      <w:pStyle w:val="Brdtext"/>
                      <w:jc w:val="left"/>
                    </w:pPr>
                    <w:sdt>
                      <w:sdtPr>
                        <w:alias w:val="NummerEtikett"/>
                        <w:tag w:val="NummerEtikett"/>
                        <w:id w:val="-157620973"/>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66080695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134ACAE9" w14:textId="16463A20" w:rsidR="00C7375F" w:rsidRPr="00C7375F" w:rsidRDefault="008015F9"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A5E6B">
                          <w:t>Bilaga</w:t>
                        </w:r>
                      </w:sdtContent>
                    </w:sdt>
                    <w:r w:rsidR="00CD1B09">
                      <w:t xml:space="preserve"> </w:t>
                    </w:r>
                    <w:sdt>
                      <w:sdtPr>
                        <w:alias w:val="BilageNummer"/>
                        <w:tag w:val="BilageNummer"/>
                        <w:id w:val="568394623"/>
                        <w:lock w:val="sdtContentLocked"/>
                        <w:dataBinding w:prefixMappings="xmlns:ns0='http://rkdhs/mallar/lagstiftning/Prop/Prop.xsd'" w:xpath="/ns0:dokumentvärden[1]/ns0:bilagor[1]/ns0:bilaga[1]/@bilagenummer" w:storeItemID="{068625C3-B546-44A5-B525-B7CC092E5AD6}"/>
                        <w:text/>
                      </w:sdtPr>
                      <w:sdtEndPr/>
                      <w:sdtContent>
                        <w:r w:rsidR="003A5E6B">
                          <w:t>1</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191F4A" w14:textId="77777777" w:rsidR="00244011" w:rsidRDefault="00244011" w:rsidP="00EE1584">
    <w:pPr>
      <w:pStyle w:val="Brdtext"/>
    </w:pPr>
    <w:r>
      <w:rPr>
        <w:noProof/>
        <w:lang w:eastAsia="sv-SE"/>
      </w:rPr>
      <mc:AlternateContent>
        <mc:Choice Requires="wps">
          <w:drawing>
            <wp:anchor distT="0" distB="0" distL="0" distR="0" simplePos="0" relativeHeight="25167052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4651D7" w14:textId="42D9C291" w:rsidR="00244011" w:rsidRDefault="008015F9" w:rsidP="00A118D8">
                          <w:pPr>
                            <w:pStyle w:val="Brdtext"/>
                            <w:jc w:val="left"/>
                          </w:pPr>
                          <w:sdt>
                            <w:sdtPr>
                              <w:alias w:val="NummerEtikett"/>
                              <w:tag w:val="NummerEtikett"/>
                              <w:id w:val="-1384329519"/>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206910467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739A9E47" w14:textId="359FD02B" w:rsidR="00C7375F" w:rsidRPr="00C7375F" w:rsidRDefault="008015F9"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A5E6B">
                                <w:t>Bilaga</w:t>
                              </w:r>
                            </w:sdtContent>
                          </w:sdt>
                          <w:r w:rsidR="00CD1B0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3A5E6B">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705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Te5Fjg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gyV8Y7BixsvQExvO0nKzh+3aB7NyzE&#10;e+YxSmg41kO8w0cqi+rbQaJkaf2v1+4THgyHlpIWo1nR8HPFvKBEfTXg/lk5maRZzofJyUcQifhD&#10;zeJQY1b60oISJRaR41lM+Ki2ovRWP2GLzFNUqJjhiF3RuBUvY78wsIW4mM8zCNPrWLwxD44n16nM&#10;iZuP3RPzbiBwBPVv7XaI2fQFj3tssgxuvorgYiZ5KnRf1aEBmPzM/WFLpdVyeM6o/S6d/QY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mU3uRY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5A4651D7" w14:textId="42D9C291" w:rsidR="00244011" w:rsidRDefault="008015F9" w:rsidP="00A118D8">
                    <w:pPr>
                      <w:pStyle w:val="Brdtext"/>
                      <w:jc w:val="left"/>
                    </w:pPr>
                    <w:sdt>
                      <w:sdtPr>
                        <w:alias w:val="NummerEtikett"/>
                        <w:tag w:val="NummerEtikett"/>
                        <w:id w:val="-1384329519"/>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206910467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739A9E47" w14:textId="359FD02B" w:rsidR="00C7375F" w:rsidRPr="00C7375F" w:rsidRDefault="008015F9"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A5E6B">
                          <w:t>Bilaga</w:t>
                        </w:r>
                      </w:sdtContent>
                    </w:sdt>
                    <w:r w:rsidR="00CD1B09">
                      <w:t xml:space="preserve"> </w:t>
                    </w:r>
                    <w:sdt>
                      <w:sdtPr>
                        <w:alias w:val="BilageNummer"/>
                        <w:tag w:val="BilageNummer"/>
                        <w:id w:val="7733761"/>
                        <w:lock w:val="sdtContentLocked"/>
                        <w:dataBinding w:prefixMappings="xmlns:ns0='http://rkdhs/mallar/lagstiftning/Prop/Prop.xsd'" w:xpath="/ns0:dokumentvärden[1]/ns0:bilagor[1]/ns0:bilaga[1]/@bilagenummer" w:storeItemID="{068625C3-B546-44A5-B525-B7CC092E5AD6}"/>
                        <w:text/>
                      </w:sdtPr>
                      <w:sdtEndPr/>
                      <w:sdtContent>
                        <w:r w:rsidR="003A5E6B">
                          <w:t>1</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E258886" w14:textId="77777777" w:rsidR="00244011" w:rsidRDefault="00244011"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E0ADF2" w14:textId="77777777" w:rsidR="00244011" w:rsidRDefault="00244011" w:rsidP="00664D04">
    <w:pPr>
      <w:pStyle w:val="Brdtext"/>
    </w:pPr>
    <w:r>
      <w:rPr>
        <w:noProof/>
        <w:lang w:eastAsia="sv-SE"/>
      </w:rPr>
      <mc:AlternateContent>
        <mc:Choice Requires="wps">
          <w:drawing>
            <wp:anchor distT="0" distB="0" distL="0" distR="0" simplePos="0" relativeHeight="25165721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19C8B02" w14:textId="60D242FF" w:rsidR="00244011" w:rsidRDefault="008015F9" w:rsidP="00664D04">
                          <w:pPr>
                            <w:pStyle w:val="Brdtext"/>
                            <w:jc w:val="left"/>
                          </w:pPr>
                          <w:sdt>
                            <w:sdtPr>
                              <w:alias w:val="NummerEtikett"/>
                              <w:tag w:val="NummerEtikett"/>
                              <w:id w:val="-618999943"/>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803389380"/>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44DC9AA6" w14:textId="31598028" w:rsidR="00C7375F" w:rsidRPr="00C7375F" w:rsidRDefault="008015F9" w:rsidP="00C7375F">
                          <w:pPr>
                            <w:pStyle w:val="Brdtext"/>
                          </w:pPr>
                          <w:sdt>
                            <w:sdtPr>
                              <w:alias w:val="BilageEtikett"/>
                              <w:tag w:val="BilageEtikett"/>
                              <w:id w:val="-1135949775"/>
                              <w:lock w:val="sdtContentLocked"/>
                              <w:dataBinding w:prefixMappings="xmlns:ns0='http://rkdhs/mallar/lagstiftning/Prop/Prop.xsd'" w:xpath="/ns0:dokumentvärden[1]/ns0:bilagor[1]/ns0:bilaga[2]/@bilageetikett" w:storeItemID="{068625C3-B546-44A5-B525-B7CC092E5AD6}"/>
                              <w:text/>
                            </w:sdtPr>
                            <w:sdtEndPr/>
                            <w:sdtContent>
                              <w:r w:rsidR="003A5E6B">
                                <w:t>Bilaga</w:t>
                              </w:r>
                            </w:sdtContent>
                          </w:sdt>
                          <w:r w:rsidR="00CD1B09">
                            <w:t xml:space="preserve"> </w:t>
                          </w:r>
                          <w:sdt>
                            <w:sdtPr>
                              <w:alias w:val="BilageNummer"/>
                              <w:tag w:val="BilageNummer"/>
                              <w:id w:val="1961913736"/>
                              <w:lock w:val="sdtContentLocked"/>
                              <w:dataBinding w:prefixMappings="xmlns:ns0='http://rkdhs/mallar/lagstiftning/Prop/Prop.xsd'" w:xpath="/ns0:dokumentvärden[1]/ns0:bilagor[1]/ns0:bilaga[2]/@bilagenummer" w:storeItemID="{068625C3-B546-44A5-B525-B7CC092E5AD6}"/>
                              <w:text/>
                            </w:sdtPr>
                            <w:sdtEndPr/>
                            <w:sdtContent>
                              <w:r w:rsidR="003A5E6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72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829cjwIAAJMFAAAOAAAAZHJzL2Uyb0RvYy54bWysVMFu2zAMvQ/YPwi6r46ztFuDOkWWosOA&#10;oi3WDj0rspQYkyVNUmJnX98n2U6yrpcOu9iU+EiK5CMvLttaka1wvjK6oPnJiBKhuSkrvSroj8fr&#10;D58p8YHpkimjRUF3wtPL2ft3F42dirFZG1UKR+BE+2ljC7oOwU6zzPO1qJk/MVZoKKVxNQs4ulVW&#10;OtbAe62y8Wh0ljXGldYZLrzH7VWnpLPkX0rBw52UXgSiCoq3hfR16buM32x2waYrx+y64v0z2D+8&#10;omaVRtC9qysWGNm46i9XdcWd8UaGE27qzEhZcZFyQDb56EU2D2tmRcoFxfF2Xyb//9zy2+29I1WJ&#10;3p1TolmNHj2KNrgNEhjH8jTWT4F6sMCF9otpAR3uPS5j1q10dfwjHwI9Cr3bFxfOCI9G+SRHxyjh&#10;0OXj/Hycqp8drK3z4aswNYlCQR2al2rKtjc+4CWADpAYzBtVldeVUukQCSMWypEtQ6tVSG+ExR8o&#10;pUlT0LOPp6PkWJto3nlWOroRiTJ9uJh5l2GSwk6JiFH6u5AoWUr0ldiMc6H38RM6oiRCvcWwxx9e&#10;9RbjLg9YpMhGh71xXWnjUvZpxg4lK38OJZMdHgU/yjuKoV22iSvj04EBS1PuQAxnusnyll9X6N4N&#10;8+GeOYwSGo71EO7wkcqg+qaXKFkb9/u1+4gHw6GlpMFoFtT/2jAnKFHfNLh/nk8mcZbTYXL6CUQi&#10;7lizPNboTb0woESORWR5EiM+qEGUztRP2CLzGBUqpjliFzQM4iJ0CwNbiIv5PIEwvZaFG/1geXQd&#10;yxy5+dg+MWd7AgdQ/9YMQ8ymL3jcYaOlt/NNABcTyWOhu6r2DcDkJ+73WyquluNzQh126ewZ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EXzb1y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019C8B02" w14:textId="60D242FF" w:rsidR="00244011" w:rsidRDefault="008015F9" w:rsidP="00664D04">
                    <w:pPr>
                      <w:pStyle w:val="Brdtext"/>
                      <w:jc w:val="left"/>
                    </w:pPr>
                    <w:sdt>
                      <w:sdtPr>
                        <w:alias w:val="NummerEtikett"/>
                        <w:tag w:val="NummerEtikett"/>
                        <w:id w:val="-618999943"/>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803389380"/>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44DC9AA6" w14:textId="31598028" w:rsidR="00C7375F" w:rsidRPr="00C7375F" w:rsidRDefault="008015F9" w:rsidP="00C7375F">
                    <w:pPr>
                      <w:pStyle w:val="Brdtext"/>
                    </w:pPr>
                    <w:sdt>
                      <w:sdtPr>
                        <w:alias w:val="BilageEtikett"/>
                        <w:tag w:val="BilageEtikett"/>
                        <w:id w:val="-1135949775"/>
                        <w:lock w:val="sdtContentLocked"/>
                        <w:dataBinding w:prefixMappings="xmlns:ns0='http://rkdhs/mallar/lagstiftning/Prop/Prop.xsd'" w:xpath="/ns0:dokumentvärden[1]/ns0:bilagor[1]/ns0:bilaga[2]/@bilageetikett" w:storeItemID="{068625C3-B546-44A5-B525-B7CC092E5AD6}"/>
                        <w:text/>
                      </w:sdtPr>
                      <w:sdtEndPr/>
                      <w:sdtContent>
                        <w:r w:rsidR="003A5E6B">
                          <w:t>Bilaga</w:t>
                        </w:r>
                      </w:sdtContent>
                    </w:sdt>
                    <w:r w:rsidR="00CD1B09">
                      <w:t xml:space="preserve"> </w:t>
                    </w:r>
                    <w:sdt>
                      <w:sdtPr>
                        <w:alias w:val="BilageNummer"/>
                        <w:tag w:val="BilageNummer"/>
                        <w:id w:val="1961913736"/>
                        <w:lock w:val="sdtContentLocked"/>
                        <w:dataBinding w:prefixMappings="xmlns:ns0='http://rkdhs/mallar/lagstiftning/Prop/Prop.xsd'" w:xpath="/ns0:dokumentvärden[1]/ns0:bilagor[1]/ns0:bilaga[2]/@bilagenummer" w:storeItemID="{068625C3-B546-44A5-B525-B7CC092E5AD6}"/>
                        <w:text/>
                      </w:sdtPr>
                      <w:sdtEndPr/>
                      <w:sdtContent>
                        <w:r w:rsidR="003A5E6B">
                          <w:t>2</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E55096" w14:textId="77777777" w:rsidR="00244011" w:rsidRDefault="00244011" w:rsidP="00EE1584">
    <w:pPr>
      <w:pStyle w:val="Brdtext"/>
    </w:pPr>
    <w:r>
      <w:rPr>
        <w:noProof/>
        <w:lang w:eastAsia="sv-SE"/>
      </w:rPr>
      <mc:AlternateContent>
        <mc:Choice Requires="wps">
          <w:drawing>
            <wp:anchor distT="0" distB="0" distL="0" distR="0" simplePos="0" relativeHeight="25167155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C9A3CE" w14:textId="6F928649" w:rsidR="00244011" w:rsidRDefault="008015F9" w:rsidP="00A118D8">
                          <w:pPr>
                            <w:pStyle w:val="Brdtext"/>
                            <w:jc w:val="left"/>
                          </w:pPr>
                          <w:sdt>
                            <w:sdtPr>
                              <w:alias w:val="NummerEtikett"/>
                              <w:tag w:val="NummerEtikett"/>
                              <w:id w:val="-482629880"/>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359241630"/>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22BA48E9" w14:textId="1E6244EC" w:rsidR="00C7375F" w:rsidRPr="00C7375F" w:rsidRDefault="008015F9" w:rsidP="00C7375F">
                          <w:pPr>
                            <w:pStyle w:val="Brdtext"/>
                          </w:pPr>
                          <w:sdt>
                            <w:sdtPr>
                              <w:alias w:val="BilageEtikett"/>
                              <w:tag w:val="BilageEtikett"/>
                              <w:id w:val="-1089000658"/>
                              <w:lock w:val="sdtContentLocked"/>
                              <w:dataBinding w:prefixMappings="xmlns:ns0='http://rkdhs/mallar/lagstiftning/Prop/Prop.xsd'" w:xpath="/ns0:dokumentvärden[1]/ns0:bilagor[1]/ns0:bilaga[2]/@bilageetikett" w:storeItemID="{068625C3-B546-44A5-B525-B7CC092E5AD6}"/>
                              <w:text/>
                            </w:sdtPr>
                            <w:sdtEndPr/>
                            <w:sdtContent>
                              <w:r w:rsidR="003A5E6B">
                                <w:t>Bilaga</w:t>
                              </w:r>
                            </w:sdtContent>
                          </w:sdt>
                          <w:r w:rsidR="00CD1B09">
                            <w:t xml:space="preserve"> </w:t>
                          </w:r>
                          <w:sdt>
                            <w:sdtPr>
                              <w:alias w:val="BilageNummer"/>
                              <w:tag w:val="BilageNummer"/>
                              <w:id w:val="-497576228"/>
                              <w:lock w:val="sdtContentLocked"/>
                              <w:dataBinding w:prefixMappings="xmlns:ns0='http://rkdhs/mallar/lagstiftning/Prop/Prop.xsd'" w:xpath="/ns0:dokumentvärden[1]/ns0:bilagor[1]/ns0:bilaga[2]/@bilagenummer" w:storeItemID="{068625C3-B546-44A5-B525-B7CC092E5AD6}"/>
                              <w:text/>
                            </w:sdtPr>
                            <w:sdtEndPr/>
                            <w:sdtContent>
                              <w:r w:rsidR="003A5E6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715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StYMjwIAAJMFAAAOAAAAZHJzL2Uyb0RvYy54bWysVMFu2zAMvQ/YPwi6r47TtFuDOEXWosOA&#10;oi3WDj0rspQYkyVNUmJnX78n2U6yrpcOu9iU+EiK5CNnl22tyFY4Xxld0PxkRInQ3JSVXhX0+9PN&#10;h0+U+MB0yZTRoqA74enl/P27WWOnYmzWRpXCETjRftrYgq5DsNMs83wtauZPjBUaSmlczQKObpWV&#10;jjXwXqtsPBqdZ41xpXWGC+9xe90p6Tz5l1LwcC+lF4GoguJtIX1d+i7jN5vP2HTlmF1XvH8G+4dX&#10;1KzSCLp3dc0CIxtX/eWqrrgz3shwwk2dGSkrLlIOyCYfvcjmcc2sSLmgON7uy+T/n1t+t31wpCrR&#10;O3RKsxo9ehJtcBskcBrL01g/BerRAhfaz6YFdLj3uIxZt9LV8Y98CPQo9G5fXDgjPBrlkxwdo4RD&#10;l4/zi3Gqfnawts6HL8LUJAoFdWheqinb3vqAlwA6QGIwb1RV3lRKpUMkjLhSjmwZWq1CeiMs/kAp&#10;TZqCnp+ejZJjbaJ551np6EYkyvThYuZdhkkKOyUiRulvQqJkKdFXYjPOhd7HT+iIkgj1FsMef3jV&#10;W4y7PGCRIhsd9sZ1pY1L2acZO5Ss/DGUTHZ4FPwo7yiGdtkmrozPBwYsTbkDMZzpJstbflOhe7fM&#10;hwfmMEpoONZDuMdHKoPqm16iZG3cr9fuIx4Mh5aSBqNZUP9zw5ygRH3V4P5FPpnEWU6HydlHEIm4&#10;Y83yWKM39ZUBJXIsIsuTGPFBDaJ0pn7GFlnEqFAxzRG7oGEQr0K3MLCFuFgsEgjTa1m41Y+WR9ex&#10;zJGbT+0zc7YncAD178wwxGz6gscdNlp6u9gEcDGRPBa6q2rfAEx+4n6/peJqOT4n1GGXzn8D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BFK1gy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BC9A3CE" w14:textId="6F928649" w:rsidR="00244011" w:rsidRDefault="008015F9" w:rsidP="00A118D8">
                    <w:pPr>
                      <w:pStyle w:val="Brdtext"/>
                      <w:jc w:val="left"/>
                    </w:pPr>
                    <w:sdt>
                      <w:sdtPr>
                        <w:alias w:val="NummerEtikett"/>
                        <w:tag w:val="NummerEtikett"/>
                        <w:id w:val="-482629880"/>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359241630"/>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22BA48E9" w14:textId="1E6244EC" w:rsidR="00C7375F" w:rsidRPr="00C7375F" w:rsidRDefault="008015F9" w:rsidP="00C7375F">
                    <w:pPr>
                      <w:pStyle w:val="Brdtext"/>
                    </w:pPr>
                    <w:sdt>
                      <w:sdtPr>
                        <w:alias w:val="BilageEtikett"/>
                        <w:tag w:val="BilageEtikett"/>
                        <w:id w:val="-1089000658"/>
                        <w:lock w:val="sdtContentLocked"/>
                        <w:dataBinding w:prefixMappings="xmlns:ns0='http://rkdhs/mallar/lagstiftning/Prop/Prop.xsd'" w:xpath="/ns0:dokumentvärden[1]/ns0:bilagor[1]/ns0:bilaga[2]/@bilageetikett" w:storeItemID="{068625C3-B546-44A5-B525-B7CC092E5AD6}"/>
                        <w:text/>
                      </w:sdtPr>
                      <w:sdtEndPr/>
                      <w:sdtContent>
                        <w:r w:rsidR="003A5E6B">
                          <w:t>Bilaga</w:t>
                        </w:r>
                      </w:sdtContent>
                    </w:sdt>
                    <w:r w:rsidR="00CD1B09">
                      <w:t xml:space="preserve"> </w:t>
                    </w:r>
                    <w:sdt>
                      <w:sdtPr>
                        <w:alias w:val="BilageNummer"/>
                        <w:tag w:val="BilageNummer"/>
                        <w:id w:val="-497576228"/>
                        <w:lock w:val="sdtContentLocked"/>
                        <w:dataBinding w:prefixMappings="xmlns:ns0='http://rkdhs/mallar/lagstiftning/Prop/Prop.xsd'" w:xpath="/ns0:dokumentvärden[1]/ns0:bilagor[1]/ns0:bilaga[2]/@bilagenummer" w:storeItemID="{068625C3-B546-44A5-B525-B7CC092E5AD6}"/>
                        <w:text/>
                      </w:sdtPr>
                      <w:sdtEndPr/>
                      <w:sdtContent>
                        <w:r w:rsidR="003A5E6B">
                          <w:t>2</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E88880" w14:textId="77777777" w:rsidR="00244011" w:rsidRDefault="00244011"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CA67E81" w14:textId="77777777" w:rsidR="00244011" w:rsidRDefault="00244011" w:rsidP="00664D04">
    <w:pPr>
      <w:pStyle w:val="Brdtext"/>
    </w:pPr>
    <w:r>
      <w:rPr>
        <w:noProof/>
        <w:lang w:eastAsia="sv-SE"/>
      </w:rPr>
      <mc:AlternateContent>
        <mc:Choice Requires="wps">
          <w:drawing>
            <wp:anchor distT="0" distB="0" distL="0" distR="0" simplePos="0" relativeHeight="25165824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585A71" w14:textId="6483B05B" w:rsidR="00244011" w:rsidRDefault="008015F9" w:rsidP="00664D04">
                          <w:pPr>
                            <w:pStyle w:val="Brdtext"/>
                            <w:jc w:val="left"/>
                          </w:pPr>
                          <w:sdt>
                            <w:sdtPr>
                              <w:alias w:val="NummerEtikett"/>
                              <w:tag w:val="NummerEtikett"/>
                              <w:id w:val="-954007373"/>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685412423"/>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267A46D7" w14:textId="5CA20280" w:rsidR="00C7375F" w:rsidRPr="00C7375F" w:rsidRDefault="008015F9" w:rsidP="00C7375F">
                          <w:pPr>
                            <w:pStyle w:val="Brdtext"/>
                          </w:pPr>
                          <w:sdt>
                            <w:sdtPr>
                              <w:alias w:val="BilageEtikett"/>
                              <w:tag w:val="BilageEtikett"/>
                              <w:id w:val="2012788975"/>
                              <w:lock w:val="sdtContentLocked"/>
                              <w:dataBinding w:prefixMappings="xmlns:ns0='http://rkdhs/mallar/lagstiftning/Prop/Prop.xsd'" w:xpath="/ns0:dokumentvärden[1]/ns0:bilagor[1]/ns0:bilaga[2]/@bilageetikett" w:storeItemID="{068625C3-B546-44A5-B525-B7CC092E5AD6}"/>
                              <w:text/>
                            </w:sdtPr>
                            <w:sdtEndPr/>
                            <w:sdtContent>
                              <w:r w:rsidR="003A5E6B">
                                <w:t>Bilaga</w:t>
                              </w:r>
                            </w:sdtContent>
                          </w:sdt>
                          <w:r w:rsidR="00CD1B09">
                            <w:t xml:space="preserve"> </w:t>
                          </w:r>
                          <w:sdt>
                            <w:sdtPr>
                              <w:alias w:val="BilageNummer"/>
                              <w:tag w:val="BilageNummer"/>
                              <w:id w:val="461391541"/>
                              <w:lock w:val="sdtContentLocked"/>
                              <w:dataBinding w:prefixMappings="xmlns:ns0='http://rkdhs/mallar/lagstiftning/Prop/Prop.xsd'" w:xpath="/ns0:dokumentvärden[1]/ns0:bilagor[1]/ns0:bilaga[2]/@bilagenummer" w:storeItemID="{068625C3-B546-44A5-B525-B7CC092E5AD6}"/>
                              <w:text/>
                            </w:sdtPr>
                            <w:sdtEndPr/>
                            <w:sdtContent>
                              <w:r w:rsidR="003A5E6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bkUyjAIAAJMFAAAOAAAAZHJzL2Uyb0RvYy54bWysVFtP2zAUfp+0/2D5faQphY2KFHUgpkkI&#10;0GDi2XVsGs232W6T7tfvs5Nexnhh2kti+3zn/p1zftFpRdbCh8aaipZHI0qE4bZuzHNFvz9ef/hE&#10;SYjM1ExZIyq6EYFezN6/O2/dVIzt0qpaeAIjJkxbV9FljG5aFIEvhWbhyDphIJTWaxZx9c9F7VkL&#10;61oV49HotGitr523XISA16teSGfZvpSCxzspg4hEVRSxxfz1+btI32J2zqbPnrllw4cw2D9EoVlj&#10;4HRn6opFRla++cuUbri3wcp4xK0urJQNFzkHZFOOXmTzsGRO5FxQnOB2ZQr/zyy/Xd970tQVHZeU&#10;GKbRo0fRRb9CAuNUntaFKVAPDrjYfbYd2rx9D3hMWXfS6/RHPgRyFHqzKy6MEZ6UykmJjlHCISvH&#10;5dk4V7/Yazsf4hdhNUmHino0L9eUrW9CRCSAbiHJWbCqqa8bpfIlEUZcKk/WDK1WMccIjT9QypC2&#10;oqfHJ6Ns2Nik3ltWJpkRmTKDu5R5n2E+xY0SCaPMNyFRspzoK74Z58Ls/Gd0Qkm4eovigN9H9Rbl&#10;Pg9oZM/WxJ2yboz1Ofs8Y/uS1T+2JZM9HgU/yDsdY7foMleOc+vS08LWGxDD236yguPXDbp3w0K8&#10;Zx6jhIZjPcQ7fKSyqL4dTpQsrf/12nvCg+GQUtJiNCsafq6YF5SorwbcPysnkzTL+TI5+QgiEX8o&#10;WRxKzEpfWlAC9EZ0+ZjwUW2P0lv9hC0yT14hYobDd0Xj9ngZ+4WBLcTFfJ5BmF7H4o15cDyZTmVO&#10;3Hzsnph3A4EjqH9rt0PMpi943GOTZnDzVQQXM8n3VR0agMnP3B+2VFoth/eM2u/S2W8AAAD//wMA&#10;UEsDBBQABgAIAAAAIQCTpHj03wAAAAgBAAAPAAAAZHJzL2Rvd25yZXYueG1sTI/BTsMwEETvSPyD&#10;tUjcqEOhxU2zqQDBgUpVRYvUqxsvcUS8jmKnDX+POcFxNKOZN8VqdK04UR8azwi3kwwEceVNwzXC&#10;x/71RoEIUbPRrWdC+KYAq/LyotC58Wd+p9Mu1iKVcMg1go2xy6UMlSWnw8R3xMn79L3TMcm+lqbX&#10;51TuWjnNsrl0uuG0YHVHz5aqr93gEPabJzNIM5q3l2qz3tJBru39FvH6anxcgog0xr8w/OIndCgT&#10;09EPbIJoEWYqkUeE+eIBRPKnd2oG4oig1AJkWcj/B8ofAAAA//8DAFBLAQItABQABgAIAAAAIQC2&#10;gziS/gAAAOEBAAATAAAAAAAAAAAAAAAAAAAAAABbQ29udGVudF9UeXBlc10ueG1sUEsBAi0AFAAG&#10;AAgAAAAhADj9If/WAAAAlAEAAAsAAAAAAAAAAAAAAAAALwEAAF9yZWxzLy5yZWxzUEsBAi0AFAAG&#10;AAgAAAAhAGduRTKMAgAAkwUAAA4AAAAAAAAAAAAAAAAALgIAAGRycy9lMm9Eb2MueG1sUEsBAi0A&#10;FAAGAAgAAAAhAJOkePTfAAAACAEAAA8AAAAAAAAAAAAAAAAA5gQAAGRycy9kb3ducmV2LnhtbFBL&#10;BQYAAAAABAAEAPMAAADyBQAAAAA=&#10;" o:allowoverlap="f" fillcolor="white [3201]" stroked="f" strokeweight=".5pt">
              <v:textbox style="mso-fit-shape-to-text:t">
                <w:txbxContent>
                  <w:p w14:paraId="07585A71" w14:textId="6483B05B" w:rsidR="00244011" w:rsidRDefault="008015F9" w:rsidP="00664D04">
                    <w:pPr>
                      <w:pStyle w:val="Brdtext"/>
                      <w:jc w:val="left"/>
                    </w:pPr>
                    <w:sdt>
                      <w:sdtPr>
                        <w:alias w:val="NummerEtikett"/>
                        <w:tag w:val="NummerEtikett"/>
                        <w:id w:val="-954007373"/>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685412423"/>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267A46D7" w14:textId="5CA20280" w:rsidR="00C7375F" w:rsidRPr="00C7375F" w:rsidRDefault="008015F9" w:rsidP="00C7375F">
                    <w:pPr>
                      <w:pStyle w:val="Brdtext"/>
                    </w:pPr>
                    <w:sdt>
                      <w:sdtPr>
                        <w:alias w:val="BilageEtikett"/>
                        <w:tag w:val="BilageEtikett"/>
                        <w:id w:val="2012788975"/>
                        <w:lock w:val="sdtContentLocked"/>
                        <w:dataBinding w:prefixMappings="xmlns:ns0='http://rkdhs/mallar/lagstiftning/Prop/Prop.xsd'" w:xpath="/ns0:dokumentvärden[1]/ns0:bilagor[1]/ns0:bilaga[2]/@bilageetikett" w:storeItemID="{068625C3-B546-44A5-B525-B7CC092E5AD6}"/>
                        <w:text/>
                      </w:sdtPr>
                      <w:sdtEndPr/>
                      <w:sdtContent>
                        <w:r w:rsidR="003A5E6B">
                          <w:t>Bilaga</w:t>
                        </w:r>
                      </w:sdtContent>
                    </w:sdt>
                    <w:r w:rsidR="00CD1B09">
                      <w:t xml:space="preserve"> </w:t>
                    </w:r>
                    <w:sdt>
                      <w:sdtPr>
                        <w:alias w:val="BilageNummer"/>
                        <w:tag w:val="BilageNummer"/>
                        <w:id w:val="461391541"/>
                        <w:lock w:val="sdtContentLocked"/>
                        <w:dataBinding w:prefixMappings="xmlns:ns0='http://rkdhs/mallar/lagstiftning/Prop/Prop.xsd'" w:xpath="/ns0:dokumentvärden[1]/ns0:bilagor[1]/ns0:bilaga[2]/@bilagenummer" w:storeItemID="{068625C3-B546-44A5-B525-B7CC092E5AD6}"/>
                        <w:text/>
                      </w:sdtPr>
                      <w:sdtEndPr/>
                      <w:sdtContent>
                        <w:r w:rsidR="003A5E6B">
                          <w:t>2</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237245" w14:textId="77777777" w:rsidR="00244011" w:rsidRDefault="00244011" w:rsidP="00EE1584">
    <w:pPr>
      <w:pStyle w:val="Brdtext"/>
    </w:pPr>
    <w:r>
      <w:rPr>
        <w:noProof/>
        <w:lang w:eastAsia="sv-SE"/>
      </w:rPr>
      <mc:AlternateContent>
        <mc:Choice Requires="wps">
          <w:drawing>
            <wp:anchor distT="0" distB="0" distL="0" distR="0" simplePos="0" relativeHeight="25167257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5656CF" w14:textId="2672A880" w:rsidR="00244011" w:rsidRDefault="008015F9" w:rsidP="00A118D8">
                          <w:pPr>
                            <w:pStyle w:val="Brdtext"/>
                            <w:jc w:val="left"/>
                          </w:pPr>
                          <w:sdt>
                            <w:sdtPr>
                              <w:alias w:val="NummerEtikett"/>
                              <w:tag w:val="NummerEtikett"/>
                              <w:id w:val="1922676381"/>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7400946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73B25E20" w14:textId="749306B0" w:rsidR="00C7375F" w:rsidRPr="00C7375F" w:rsidRDefault="008015F9" w:rsidP="00C7375F">
                          <w:pPr>
                            <w:pStyle w:val="Brdtext"/>
                          </w:pPr>
                          <w:sdt>
                            <w:sdtPr>
                              <w:alias w:val="BilageEtikett"/>
                              <w:tag w:val="BilageEtikett"/>
                              <w:id w:val="967012871"/>
                              <w:lock w:val="sdtContentLocked"/>
                              <w:dataBinding w:prefixMappings="xmlns:ns0='http://rkdhs/mallar/lagstiftning/Prop/Prop.xsd'" w:xpath="/ns0:dokumentvärden[1]/ns0:bilagor[1]/ns0:bilaga[2]/@bilageetikett" w:storeItemID="{068625C3-B546-44A5-B525-B7CC092E5AD6}"/>
                              <w:text/>
                            </w:sdtPr>
                            <w:sdtEndPr/>
                            <w:sdtContent>
                              <w:r w:rsidR="003A5E6B">
                                <w:t>Bilaga</w:t>
                              </w:r>
                            </w:sdtContent>
                          </w:sdt>
                          <w:r w:rsidR="00CD1B09">
                            <w:t xml:space="preserve"> </w:t>
                          </w:r>
                          <w:sdt>
                            <w:sdtPr>
                              <w:alias w:val="BilageNummer"/>
                              <w:tag w:val="BilageNummer"/>
                              <w:id w:val="-653683853"/>
                              <w:lock w:val="sdtContentLocked"/>
                              <w:dataBinding w:prefixMappings="xmlns:ns0='http://rkdhs/mallar/lagstiftning/Prop/Prop.xsd'" w:xpath="/ns0:dokumentvärden[1]/ns0:bilagor[1]/ns0:bilaga[2]/@bilagenummer" w:storeItemID="{068625C3-B546-44A5-B525-B7CC092E5AD6}"/>
                              <w:text/>
                            </w:sdtPr>
                            <w:sdtEndPr/>
                            <w:sdtContent>
                              <w:r w:rsidR="003A5E6B">
                                <w:t>2</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725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tRIT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l7lyvGPAAuoNESNAP1nRy+uGuncjIt6L&#10;QKNEDaf1gHf00Qao+jBInC0h/HrtPtkTw0nLWUujWfH4cyWC4sx8dcT9s3IyIVjMh8nJx8TccKhZ&#10;HGrcyl4CUaKkReRlFpM9mq2oA9gn2iLzFJVUwkmKXXHcipfYLwzaQlLN59mIptcLvHEPXiboVObE&#10;zcfuSQQ/EBiJ+rewHWIxfcHj3jZ5Rj9fIXExkzwVuq/q0ACa/Dwmw5ZKq+XwnK32u3T2Gw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CMtRIT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065656CF" w14:textId="2672A880" w:rsidR="00244011" w:rsidRDefault="008015F9" w:rsidP="00A118D8">
                    <w:pPr>
                      <w:pStyle w:val="Brdtext"/>
                      <w:jc w:val="left"/>
                    </w:pPr>
                    <w:sdt>
                      <w:sdtPr>
                        <w:alias w:val="NummerEtikett"/>
                        <w:tag w:val="NummerEtikett"/>
                        <w:id w:val="1922676381"/>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7400946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73B25E20" w14:textId="749306B0" w:rsidR="00C7375F" w:rsidRPr="00C7375F" w:rsidRDefault="008015F9" w:rsidP="00C7375F">
                    <w:pPr>
                      <w:pStyle w:val="Brdtext"/>
                    </w:pPr>
                    <w:sdt>
                      <w:sdtPr>
                        <w:alias w:val="BilageEtikett"/>
                        <w:tag w:val="BilageEtikett"/>
                        <w:id w:val="967012871"/>
                        <w:lock w:val="sdtContentLocked"/>
                        <w:dataBinding w:prefixMappings="xmlns:ns0='http://rkdhs/mallar/lagstiftning/Prop/Prop.xsd'" w:xpath="/ns0:dokumentvärden[1]/ns0:bilagor[1]/ns0:bilaga[2]/@bilageetikett" w:storeItemID="{068625C3-B546-44A5-B525-B7CC092E5AD6}"/>
                        <w:text/>
                      </w:sdtPr>
                      <w:sdtEndPr/>
                      <w:sdtContent>
                        <w:r w:rsidR="003A5E6B">
                          <w:t>Bilaga</w:t>
                        </w:r>
                      </w:sdtContent>
                    </w:sdt>
                    <w:r w:rsidR="00CD1B09">
                      <w:t xml:space="preserve"> </w:t>
                    </w:r>
                    <w:sdt>
                      <w:sdtPr>
                        <w:alias w:val="BilageNummer"/>
                        <w:tag w:val="BilageNummer"/>
                        <w:id w:val="-653683853"/>
                        <w:lock w:val="sdtContentLocked"/>
                        <w:dataBinding w:prefixMappings="xmlns:ns0='http://rkdhs/mallar/lagstiftning/Prop/Prop.xsd'" w:xpath="/ns0:dokumentvärden[1]/ns0:bilagor[1]/ns0:bilaga[2]/@bilagenummer" w:storeItemID="{068625C3-B546-44A5-B525-B7CC092E5AD6}"/>
                        <w:text/>
                      </w:sdtPr>
                      <w:sdtEndPr/>
                      <w:sdtContent>
                        <w:r w:rsidR="003A5E6B">
                          <w:t>2</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72FDD8" w14:textId="77777777" w:rsidR="00244011" w:rsidRDefault="00244011" w:rsidP="00664D04">
    <w:pPr>
      <w:pStyle w:val="Brdtext"/>
    </w:pPr>
    <w:r>
      <w:rPr>
        <w:noProof/>
        <w:lang w:eastAsia="sv-SE"/>
      </w:rPr>
      <mc:AlternateContent>
        <mc:Choice Requires="wps">
          <w:drawing>
            <wp:anchor distT="0" distB="0" distL="0" distR="0" simplePos="0" relativeHeight="251659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DA74F94" w14:textId="4262046F" w:rsidR="00244011" w:rsidRDefault="008015F9" w:rsidP="00664D04">
                          <w:pPr>
                            <w:pStyle w:val="Brdtext"/>
                            <w:jc w:val="left"/>
                          </w:pPr>
                          <w:sdt>
                            <w:sdtPr>
                              <w:alias w:val="NummerEtikett"/>
                              <w:tag w:val="NummerEtikett"/>
                              <w:id w:val="222947591"/>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460856178"/>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16B9610A" w14:textId="54D81221" w:rsidR="00C7375F" w:rsidRPr="00C7375F" w:rsidRDefault="008015F9" w:rsidP="00C7375F">
                          <w:pPr>
                            <w:pStyle w:val="Brdtext"/>
                          </w:pPr>
                          <w:sdt>
                            <w:sdtPr>
                              <w:alias w:val="BilageEtikett"/>
                              <w:tag w:val="BilageEtikett"/>
                              <w:id w:val="-1046986636"/>
                              <w:lock w:val="sdtContentLocked"/>
                              <w:dataBinding w:prefixMappings="xmlns:ns0='http://rkdhs/mallar/lagstiftning/Prop/Prop.xsd'" w:xpath="/ns0:dokumentvärden[1]/ns0:bilagor[1]/ns0:bilaga[3]/@bilageetikett" w:storeItemID="{068625C3-B546-44A5-B525-B7CC092E5AD6}"/>
                              <w:text/>
                            </w:sdtPr>
                            <w:sdtEndPr/>
                            <w:sdtContent>
                              <w:r w:rsidR="003A5E6B">
                                <w:t>Bilaga</w:t>
                              </w:r>
                            </w:sdtContent>
                          </w:sdt>
                          <w:r w:rsidR="00CD1B09">
                            <w:t xml:space="preserve"> </w:t>
                          </w:r>
                          <w:sdt>
                            <w:sdtPr>
                              <w:alias w:val="BilageNummer"/>
                              <w:tag w:val="BilageNummer"/>
                              <w:id w:val="-215972328"/>
                              <w:lock w:val="sdtContentLocked"/>
                              <w:dataBinding w:prefixMappings="xmlns:ns0='http://rkdhs/mallar/lagstiftning/Prop/Prop.xsd'" w:xpath="/ns0:dokumentvärden[1]/ns0:bilagor[1]/ns0:bilaga[3]/@bilagenummer" w:storeItemID="{068625C3-B546-44A5-B525-B7CC092E5AD6}"/>
                              <w:text/>
                            </w:sdtPr>
                            <w:sdtEndPr/>
                            <w:sdtContent>
                              <w:r w:rsidR="003A5E6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9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xdxDkAIAAJMFAAAOAAAAZHJzL2Uyb0RvYy54bWysVN9v2jAQfp+0/8Hy+xpCoVsRoWKtOk1C&#10;bTWY+mwcG6LZPs82JOyv39lJgHV96bSX5Oz75fvuu5veNFqRvXC+AlPQ/GJAiTAcyspsCvp9df/h&#10;EyU+MFMyBUYU9CA8vZm9fzet7UQMYQuqFI5gEOMntS3oNgQ7yTLPt0IzfwFWGFRKcJoFPLpNVjpW&#10;Y3StsuFgcJXV4ErrgAvv8fauVdJZii+l4OFRSi8CUQXFt4X0dem7jt9sNmWTjWN2W/HuGewfXqFZ&#10;ZTDpMdQdC4zsXPVXKF1xBx5kuOCgM5Cy4iLVgNXkgxfVLLfMilQLguPtESb//8Lyh/2TI1VZ0OEl&#10;JYZp7NFKNMHtsIBhhKe2foJWS4t2ofkMDba5v/d4GatupNPxj/UQ1CPQhyO4GIzw6JSPcuwYJRx1&#10;+TC/Hib0s5O3dT58EaBJFArqsHkJU7Zf+IAvQdPeJCbzoKryvlIqHSJhxK1yZM+w1SqkN6LHH1bK&#10;kLqgV5fjQQpsILq3kZWJYUSiTJcuVt5WmKRwUCLaKPNNSIQsFfpKbsa5MMf8yTpaSUz1FsfO/vSq&#10;tzi3daBHygwmHJ11ZcCl6tOMnSArf/SQydYeAT+rO4qhWTeJK5fjngFrKA9IDAftZHnL7yvs3oL5&#10;8MQcjhI2HNdDeMSPVIDoQydRsgX367X7aI8MRy0lNY5mQf3PHXOCEvXVIPev89EoznI6jMYfkUjE&#10;nWvW5xqz07eAlMhxEVmexGgfVC9KB/oZt8g8ZkUVMxxzFzT04m1oFwZuIS7m82SE02tZWJil5TF0&#10;hDlyc9U8M2c7Agek/gP0Q8wmL3jc2kZPb+e7gFxMJI9At6h2DcDJT9zvtlRcLefnZHXapbPf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3xdxD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2DA74F94" w14:textId="4262046F" w:rsidR="00244011" w:rsidRDefault="008015F9" w:rsidP="00664D04">
                    <w:pPr>
                      <w:pStyle w:val="Brdtext"/>
                      <w:jc w:val="left"/>
                    </w:pPr>
                    <w:sdt>
                      <w:sdtPr>
                        <w:alias w:val="NummerEtikett"/>
                        <w:tag w:val="NummerEtikett"/>
                        <w:id w:val="222947591"/>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460856178"/>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16B9610A" w14:textId="54D81221" w:rsidR="00C7375F" w:rsidRPr="00C7375F" w:rsidRDefault="008015F9" w:rsidP="00C7375F">
                    <w:pPr>
                      <w:pStyle w:val="Brdtext"/>
                    </w:pPr>
                    <w:sdt>
                      <w:sdtPr>
                        <w:alias w:val="BilageEtikett"/>
                        <w:tag w:val="BilageEtikett"/>
                        <w:id w:val="-1046986636"/>
                        <w:lock w:val="sdtContentLocked"/>
                        <w:dataBinding w:prefixMappings="xmlns:ns0='http://rkdhs/mallar/lagstiftning/Prop/Prop.xsd'" w:xpath="/ns0:dokumentvärden[1]/ns0:bilagor[1]/ns0:bilaga[3]/@bilageetikett" w:storeItemID="{068625C3-B546-44A5-B525-B7CC092E5AD6}"/>
                        <w:text/>
                      </w:sdtPr>
                      <w:sdtEndPr/>
                      <w:sdtContent>
                        <w:r w:rsidR="003A5E6B">
                          <w:t>Bilaga</w:t>
                        </w:r>
                      </w:sdtContent>
                    </w:sdt>
                    <w:r w:rsidR="00CD1B09">
                      <w:t xml:space="preserve"> </w:t>
                    </w:r>
                    <w:sdt>
                      <w:sdtPr>
                        <w:alias w:val="BilageNummer"/>
                        <w:tag w:val="BilageNummer"/>
                        <w:id w:val="-215972328"/>
                        <w:lock w:val="sdtContentLocked"/>
                        <w:dataBinding w:prefixMappings="xmlns:ns0='http://rkdhs/mallar/lagstiftning/Prop/Prop.xsd'" w:xpath="/ns0:dokumentvärden[1]/ns0:bilagor[1]/ns0:bilaga[3]/@bilagenummer" w:storeItemID="{068625C3-B546-44A5-B525-B7CC092E5AD6}"/>
                        <w:text/>
                      </w:sdtPr>
                      <w:sdtEndPr/>
                      <w:sdtContent>
                        <w:r w:rsidR="003A5E6B">
                          <w:t>3</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26FBCD" w14:textId="77777777" w:rsidR="00244011" w:rsidRDefault="00244011" w:rsidP="00EE1584">
    <w:pPr>
      <w:pStyle w:val="Brdtext"/>
    </w:pPr>
    <w:r>
      <w:rPr>
        <w:noProof/>
        <w:lang w:eastAsia="sv-SE"/>
      </w:rPr>
      <mc:AlternateContent>
        <mc:Choice Requires="wps">
          <w:drawing>
            <wp:anchor distT="0" distB="0" distL="0" distR="0" simplePos="0" relativeHeight="25167360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E9A370" w14:textId="3ABD9313" w:rsidR="00244011" w:rsidRDefault="008015F9" w:rsidP="00A118D8">
                          <w:pPr>
                            <w:pStyle w:val="Brdtext"/>
                            <w:jc w:val="left"/>
                          </w:pPr>
                          <w:sdt>
                            <w:sdtPr>
                              <w:alias w:val="NummerEtikett"/>
                              <w:tag w:val="NummerEtikett"/>
                              <w:id w:val="1818219702"/>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013148036"/>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3CFCDA5A" w14:textId="11DC0BA4" w:rsidR="00C7375F" w:rsidRPr="00C7375F" w:rsidRDefault="008015F9" w:rsidP="00C7375F">
                          <w:pPr>
                            <w:pStyle w:val="Brdtext"/>
                          </w:pPr>
                          <w:sdt>
                            <w:sdtPr>
                              <w:alias w:val="BilageEtikett"/>
                              <w:tag w:val="BilageEtikett"/>
                              <w:id w:val="-1767759123"/>
                              <w:lock w:val="sdtContentLocked"/>
                              <w:dataBinding w:prefixMappings="xmlns:ns0='http://rkdhs/mallar/lagstiftning/Prop/Prop.xsd'" w:xpath="/ns0:dokumentvärden[1]/ns0:bilagor[1]/ns0:bilaga[3]/@bilageetikett" w:storeItemID="{068625C3-B546-44A5-B525-B7CC092E5AD6}"/>
                              <w:text/>
                            </w:sdtPr>
                            <w:sdtEndPr/>
                            <w:sdtContent>
                              <w:r w:rsidR="003A5E6B">
                                <w:t>Bilaga</w:t>
                              </w:r>
                            </w:sdtContent>
                          </w:sdt>
                          <w:r w:rsidR="00CD1B09">
                            <w:t xml:space="preserve"> </w:t>
                          </w:r>
                          <w:sdt>
                            <w:sdtPr>
                              <w:alias w:val="BilageNummer"/>
                              <w:tag w:val="BilageNummer"/>
                              <w:id w:val="1017042858"/>
                              <w:lock w:val="sdtContentLocked"/>
                              <w:dataBinding w:prefixMappings="xmlns:ns0='http://rkdhs/mallar/lagstiftning/Prop/Prop.xsd'" w:xpath="/ns0:dokumentvärden[1]/ns0:bilagor[1]/ns0:bilaga[3]/@bilagenummer" w:storeItemID="{068625C3-B546-44A5-B525-B7CC092E5AD6}"/>
                              <w:text/>
                            </w:sdtPr>
                            <w:sdtEndPr/>
                            <w:sdtContent>
                              <w:r w:rsidR="003A5E6B">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736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fGUTkAIAAJMFAAAOAAAAZHJzL2Uyb0RvYy54bWysVN9v2jAQfp+0/8Hy+xpCKVsRoWKtOk1C&#10;bTWY+mwcG6LZPs82JOyv39lJgHV96bSX5Oz75fvuu5veNFqRvXC+AlPQ/GJAiTAcyspsCvp9df/h&#10;EyU+MFMyBUYU9CA8vZm9fzet7UQMYQuqFI5gEOMntS3oNgQ7yTLPt0IzfwFWGFRKcJoFPLpNVjpW&#10;Y3StsuFgMM5qcKV1wIX3eHvXKuksxZdS8PAopReBqILi20L6uvRdx282m7LJxjG7rXj3DPYPr9Cs&#10;Mpj0GOqOBUZ2rvorlK64Aw8yXHDQGUhZcZFqwGrywYtqlltmRaoFwfH2CJP/f2H5w/7Jkaos6HBI&#10;iWEae7QSTXA7LOAywlNbP0GrpUW70HyGBtvc33u8jFU30un4x3oI6hHowxFcDEZ4dMpHOXaMEo66&#10;fJhfDxP62cnbOh++CNAkCgV12LyEKdsvfMCXoGlvEpN5UFV5XymVDpEw4lY5smfYahXSG9HjDytl&#10;SF3Q8eXVIAU2EN3byMrEMCJRpksXK28rTFI4KBFtlPkmJEKWCn0lN+NcmGP+ZB2tJKZ6i2Nnf3rV&#10;W5zbOtAjZQYTjs66MuBS9WnGTpCVP3rIZGuPgJ/VHcXQrJvElctxz4A1lAckhoN2srzl9xV2b8F8&#10;eGIORwkbjushPOJHKkD0oZMo2YL79dp9tEeGo5aSGkezoP7njjlBifpqkPvX+WgUZzkdRlcfkUjE&#10;nWvW5xqz07eAlMhxEVmexGgfVC9KB/oZt8g8ZkUVMxxzFzT04m1oFwZuIS7m82SE02tZWJil5TF0&#10;hDlyc9U8M2c7Agek/gP0Q8wmL3jc2kZPb+e7gFxMJI9At6h2DcDJT9zvtlRcLefnZHXapb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jfGUT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78E9A370" w14:textId="3ABD9313" w:rsidR="00244011" w:rsidRDefault="008015F9" w:rsidP="00A118D8">
                    <w:pPr>
                      <w:pStyle w:val="Brdtext"/>
                      <w:jc w:val="left"/>
                    </w:pPr>
                    <w:sdt>
                      <w:sdtPr>
                        <w:alias w:val="NummerEtikett"/>
                        <w:tag w:val="NummerEtikett"/>
                        <w:id w:val="1818219702"/>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013148036"/>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3CFCDA5A" w14:textId="11DC0BA4" w:rsidR="00C7375F" w:rsidRPr="00C7375F" w:rsidRDefault="008015F9" w:rsidP="00C7375F">
                    <w:pPr>
                      <w:pStyle w:val="Brdtext"/>
                    </w:pPr>
                    <w:sdt>
                      <w:sdtPr>
                        <w:alias w:val="BilageEtikett"/>
                        <w:tag w:val="BilageEtikett"/>
                        <w:id w:val="-1767759123"/>
                        <w:lock w:val="sdtContentLocked"/>
                        <w:dataBinding w:prefixMappings="xmlns:ns0='http://rkdhs/mallar/lagstiftning/Prop/Prop.xsd'" w:xpath="/ns0:dokumentvärden[1]/ns0:bilagor[1]/ns0:bilaga[3]/@bilageetikett" w:storeItemID="{068625C3-B546-44A5-B525-B7CC092E5AD6}"/>
                        <w:text/>
                      </w:sdtPr>
                      <w:sdtEndPr/>
                      <w:sdtContent>
                        <w:r w:rsidR="003A5E6B">
                          <w:t>Bilaga</w:t>
                        </w:r>
                      </w:sdtContent>
                    </w:sdt>
                    <w:r w:rsidR="00CD1B09">
                      <w:t xml:space="preserve"> </w:t>
                    </w:r>
                    <w:sdt>
                      <w:sdtPr>
                        <w:alias w:val="BilageNummer"/>
                        <w:tag w:val="BilageNummer"/>
                        <w:id w:val="1017042858"/>
                        <w:lock w:val="sdtContentLocked"/>
                        <w:dataBinding w:prefixMappings="xmlns:ns0='http://rkdhs/mallar/lagstiftning/Prop/Prop.xsd'" w:xpath="/ns0:dokumentvärden[1]/ns0:bilagor[1]/ns0:bilaga[3]/@bilagenummer" w:storeItemID="{068625C3-B546-44A5-B525-B7CC092E5AD6}"/>
                        <w:text/>
                      </w:sdtPr>
                      <w:sdtEndPr/>
                      <w:sdtContent>
                        <w:r w:rsidR="003A5E6B">
                          <w:t>3</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B2D9C6" w14:textId="77777777" w:rsidR="00244011" w:rsidRDefault="00244011" w:rsidP="00EE1584">
    <w:pPr>
      <w:pStyle w:val="Brdtext"/>
    </w:pP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A568E8" w14:textId="77777777" w:rsidR="00244011" w:rsidRDefault="00244011" w:rsidP="00664D04">
    <w:pPr>
      <w:pStyle w:val="Brdtext"/>
    </w:pPr>
    <w:r>
      <w:rPr>
        <w:noProof/>
        <w:lang w:eastAsia="sv-SE"/>
      </w:rPr>
      <mc:AlternateContent>
        <mc:Choice Requires="wps">
          <w:drawing>
            <wp:anchor distT="0" distB="0" distL="0" distR="0" simplePos="0" relativeHeight="251660288"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AEDF441" w14:textId="2C096777" w:rsidR="00244011" w:rsidRDefault="008015F9" w:rsidP="00664D04">
                          <w:pPr>
                            <w:pStyle w:val="Brdtext"/>
                            <w:jc w:val="left"/>
                          </w:pPr>
                          <w:sdt>
                            <w:sdtPr>
                              <w:alias w:val="NummerEtikett"/>
                              <w:tag w:val="NummerEtikett"/>
                              <w:id w:val="1266727354"/>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946572402"/>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4B520B3F" w14:textId="3DD8AB65" w:rsidR="00C7375F" w:rsidRPr="00C7375F" w:rsidRDefault="008015F9" w:rsidP="00C7375F">
                          <w:pPr>
                            <w:pStyle w:val="Brdtext"/>
                          </w:pPr>
                          <w:sdt>
                            <w:sdtPr>
                              <w:alias w:val="BilageEtikett"/>
                              <w:tag w:val="BilageEtikett"/>
                              <w:id w:val="1259101558"/>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1113672140"/>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4.85pt;width:89.85pt;height:9.6pt;z-index:251660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Nc6QjQIAAJM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d8fMyZ&#10;E5Z69KA6DCtKYJzK0/o4JdS9Jxx2X6CjNm/fIz2mrDsdbPpTPozkVOjNrrhkjMmkVE5K6hhnkmTl&#10;uDwd5+oXe20fIn5VYFk6VDxQ83JNxfo6IkVC0C0kOYtgmvqqMSZfEmHUhQlsLajVBnOMpPEHyjjW&#10;Vvzk4/EoG3aQ1HvLxiUzKlNmcJcy7zPMJ9wYlTDGfVeaSpYTfcW3kFK5nf+MTihNrt6iOOD3Ub1F&#10;uc+DNLJncLhTto2DkLPPM7YvWf1zWzLd46ngB3mnI3aLLnNlkluXnhZQb4gYAfrJil5eNdS9axHx&#10;TgQaJWo4rQe8pY82QNWH4cTZEsLv194TnhhOUs5aGs2Kx18rERRn5psj7p+WEwqAYb5Mjj8RkVg4&#10;lCwOJW5lL4AoUdIi8jIfEx7N9qgD2EfaIvPklUTCSfJdcdweL7BfGLSFpJrPM4im1wu8dvdeJtOp&#10;zImbD92jCH4gMBL1b2A7xGL6gsc9NmlGP18hcTGTfF/VoQE0+Zn7w5ZKq+XwnlH7XTp7Bg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DbNc6Q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4AEDF441" w14:textId="2C096777" w:rsidR="00244011" w:rsidRDefault="008015F9" w:rsidP="00664D04">
                    <w:pPr>
                      <w:pStyle w:val="Brdtext"/>
                      <w:jc w:val="left"/>
                    </w:pPr>
                    <w:sdt>
                      <w:sdtPr>
                        <w:alias w:val="NummerEtikett"/>
                        <w:tag w:val="NummerEtikett"/>
                        <w:id w:val="1266727354"/>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946572402"/>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4B520B3F" w14:textId="3DD8AB65" w:rsidR="00C7375F" w:rsidRPr="00C7375F" w:rsidRDefault="008015F9" w:rsidP="00C7375F">
                    <w:pPr>
                      <w:pStyle w:val="Brdtext"/>
                    </w:pPr>
                    <w:sdt>
                      <w:sdtPr>
                        <w:alias w:val="BilageEtikett"/>
                        <w:tag w:val="BilageEtikett"/>
                        <w:id w:val="1259101558"/>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1113672140"/>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E42CA5" w14:textId="77777777" w:rsidR="00244011" w:rsidRDefault="00244011" w:rsidP="00EE1584">
    <w:pPr>
      <w:pStyle w:val="Brdtext"/>
    </w:pPr>
    <w:r>
      <w:rPr>
        <w:noProof/>
        <w:lang w:eastAsia="sv-SE"/>
      </w:rPr>
      <mc:AlternateContent>
        <mc:Choice Requires="wps">
          <w:drawing>
            <wp:anchor distT="0" distB="0" distL="0" distR="0" simplePos="0" relativeHeight="251674624"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B92356" w14:textId="5804F2A2" w:rsidR="00244011" w:rsidRDefault="008015F9" w:rsidP="00A118D8">
                          <w:pPr>
                            <w:pStyle w:val="Brdtext"/>
                            <w:jc w:val="left"/>
                          </w:pPr>
                          <w:sdt>
                            <w:sdtPr>
                              <w:alias w:val="NummerEtikett"/>
                              <w:tag w:val="NummerEtikett"/>
                              <w:id w:val="555365621"/>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464889715"/>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38359A0C" w14:textId="768CBF9D" w:rsidR="00C7375F" w:rsidRPr="00C7375F" w:rsidRDefault="008015F9" w:rsidP="00C7375F">
                          <w:pPr>
                            <w:pStyle w:val="Brdtext"/>
                          </w:pPr>
                          <w:sdt>
                            <w:sdtPr>
                              <w:alias w:val="BilageEtikett"/>
                              <w:tag w:val="BilageEtikett"/>
                              <w:id w:val="-154767440"/>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51306394"/>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15pt;margin-top:35.45pt;width:89.85pt;height:9.6pt;z-index:2516746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7pmx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HjC&#10;mROWevSoOgwrKuA4wdP6OCWrB0922H2Gjtq8vY90marudLDpT/Uw0hPQmx24FIzJ5FROSuoYZ5J0&#10;5bg8G2f0i723DxG/KLAsCRUP1LyMqVjfRKSXkOnWJCWLYJr6ujEmHxJh1KUJbC2o1QbzG8njDyvj&#10;WFvx0+OTUQ7sILn3kY1LYVSmzJAuVd5XmCXcGJVsjPumNEGWC30lt5BSuV3+bJ2sNKV6i+Ngv3/V&#10;W5z7OsgjZwaHO2fbOAi5+jxje8jqH1vIdG9PgB/UnUTsFl3mymTHgAXUGyJGgH6yopfXDXXvRkS8&#10;F4FGiRpO6wHv6KMNEPowSJwtIfx67T7ZE8NJy1lLo1nx+HMlguLMfHXE/bNyMkmznA+Tk49EJBYO&#10;NYtDjVvZSyBKlLSIvMxiskezFXUA+0RbZJ6ykko4SbkrjlvxEvuFQVtIqvk8G9H0eoE37sHLFDrB&#10;nLj52D2J4AcCI1H/FrZDLKYveNzbJs/o5yskLmaSJ6B7VIcG0ORn7g9bKq2Ww3O22u/S2W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DumbG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23B92356" w14:textId="5804F2A2" w:rsidR="00244011" w:rsidRDefault="008015F9" w:rsidP="00A118D8">
                    <w:pPr>
                      <w:pStyle w:val="Brdtext"/>
                      <w:jc w:val="left"/>
                    </w:pPr>
                    <w:sdt>
                      <w:sdtPr>
                        <w:alias w:val="NummerEtikett"/>
                        <w:tag w:val="NummerEtikett"/>
                        <w:id w:val="555365621"/>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464889715"/>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38359A0C" w14:textId="768CBF9D" w:rsidR="00C7375F" w:rsidRPr="00C7375F" w:rsidRDefault="008015F9" w:rsidP="00C7375F">
                    <w:pPr>
                      <w:pStyle w:val="Brdtext"/>
                    </w:pPr>
                    <w:sdt>
                      <w:sdtPr>
                        <w:alias w:val="BilageEtikett"/>
                        <w:tag w:val="BilageEtikett"/>
                        <w:id w:val="-154767440"/>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51306394"/>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04D8A97" w14:textId="77777777" w:rsidR="00244011" w:rsidRDefault="00244011" w:rsidP="00EE1584">
    <w:pPr>
      <w:pStyle w:val="Brdtext"/>
    </w:pPr>
    <w:r>
      <w:t xml:space="preserve"> </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7E730F" w14:textId="77777777" w:rsidR="00244011" w:rsidRDefault="00244011" w:rsidP="00664D04">
    <w:pPr>
      <w:pStyle w:val="Brdtext"/>
    </w:pPr>
    <w:r>
      <w:rPr>
        <w:noProof/>
        <w:lang w:eastAsia="sv-SE"/>
      </w:rPr>
      <mc:AlternateContent>
        <mc:Choice Requires="wps">
          <w:drawing>
            <wp:anchor distT="0" distB="0" distL="0" distR="0" simplePos="0" relativeHeight="25166131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CE405AB" w14:textId="3AA8412B" w:rsidR="00244011" w:rsidRDefault="008015F9" w:rsidP="00664D04">
                          <w:pPr>
                            <w:pStyle w:val="Brdtext"/>
                            <w:jc w:val="left"/>
                          </w:pPr>
                          <w:sdt>
                            <w:sdtPr>
                              <w:alias w:val="NummerEtikett"/>
                              <w:tag w:val="NummerEtikett"/>
                              <w:id w:val="-982302531"/>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549229134"/>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493B2EA8" w14:textId="76F1A174" w:rsidR="00C7375F" w:rsidRPr="00C7375F" w:rsidRDefault="008015F9" w:rsidP="00C7375F">
                          <w:pPr>
                            <w:pStyle w:val="Brdtext"/>
                          </w:pPr>
                          <w:sdt>
                            <w:sdtPr>
                              <w:alias w:val="BilageEtikett"/>
                              <w:tag w:val="BilageEtikett"/>
                              <w:id w:val="-51232254"/>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1450706979"/>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2" type="#_x0000_t202" style="position:absolute;left:0;text-align:left;margin-left:29.4pt;margin-top:34.85pt;width:89.85pt;height:9.6pt;z-index:251661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nlfhkAIAAJMFAAAOAAAAZHJzL2Uyb0RvYy54bWysVN9v2jAQfp+0/8Hy+whh0K6IUDEqpklV&#10;W62d+mwcG6LZPs82JOyv39lJgHV96bSX5Oz75fvuu5tdN1qRvXC+AlPQfDCkRBgOZWU2Bf3+tPrw&#10;iRIfmCmZAiMKehCeXs/fv5vVdipGsAVVCkcwiPHT2hZ0G4KdZpnnW6GZH4AVBpUSnGYBj26TlY7V&#10;GF2rbDQcXmQ1uNI64MJ7vL1plXSe4kspeLiX0otAVEHxbSF9Xfqu4zebz9h045jdVrx7BvuHV2hW&#10;GUx6DHXDAiM7V/0VSlfcgQcZBhx0BlJWXKQasJp8+KKaxy2zItWC4Hh7hMn/v7D8bv/gSFUWdHRJ&#10;iWEae/QkmuB2WMAowlNbP0WrR4t2ofkMDba5v/d4GatupNPxj/UQ1CPQhyO4GIzw6JSPc+wYJRx1&#10;+Si/GiX0s5O3dT58EaBJFArqsHkJU7a/9QFfgqa9SUzmQVXlqlIqHSJhxFI5smfYahXSG9HjDytl&#10;SF3Qi4+TYQpsILq3kZWJYUSiTJcuVt5WmKRwUCLaKPNNSIQsFfpKbsa5MMf8yTpaSUz1FsfO/vSq&#10;tzi3daBHygwmHJ11ZcCl6tOMnSArf/SQydYeAT+rO4qhWTeJK+NJz4A1lAckhoN2srzlqwq7d8t8&#10;eGAORwkbjush3ONHKkD0oZMo2YL79dp9tEeGo5aSGkezoP7njjlBifpqkPtX+XgcZzkdxpNLJBJx&#10;55r1ucbs9BKQEjkuIsuTGO2D6kXpQD/jFlnErKhihmPugoZeXIZ2YeAW4mKxSEY4vZaFW/NoeQwd&#10;YY7cfGqembMdgQNS/w76IWbTFzxubaOnt4tdQC4mkkegW1S7BuDkJ+53WyqulvNzsjrt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Lnlfh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4CE405AB" w14:textId="3AA8412B" w:rsidR="00244011" w:rsidRDefault="008015F9" w:rsidP="00664D04">
                    <w:pPr>
                      <w:pStyle w:val="Brdtext"/>
                      <w:jc w:val="left"/>
                    </w:pPr>
                    <w:sdt>
                      <w:sdtPr>
                        <w:alias w:val="NummerEtikett"/>
                        <w:tag w:val="NummerEtikett"/>
                        <w:id w:val="-982302531"/>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549229134"/>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493B2EA8" w14:textId="76F1A174" w:rsidR="00C7375F" w:rsidRPr="00C7375F" w:rsidRDefault="008015F9" w:rsidP="00C7375F">
                    <w:pPr>
                      <w:pStyle w:val="Brdtext"/>
                    </w:pPr>
                    <w:sdt>
                      <w:sdtPr>
                        <w:alias w:val="BilageEtikett"/>
                        <w:tag w:val="BilageEtikett"/>
                        <w:id w:val="-51232254"/>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1450706979"/>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v:textbox>
              <w10:wrap type="square" anchorx="page" anchory="page"/>
            </v:shape>
          </w:pict>
        </mc:Fallback>
      </mc:AlternateContent>
    </w:r>
    <w:r>
      <w:t xml:space="preserve"> </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592DD86" w14:textId="77777777" w:rsidR="00244011" w:rsidRDefault="00244011" w:rsidP="00EE1584">
    <w:pPr>
      <w:pStyle w:val="Brdtext"/>
    </w:pPr>
    <w:r>
      <w:rPr>
        <w:noProof/>
        <w:lang w:eastAsia="sv-SE"/>
      </w:rPr>
      <mc:AlternateContent>
        <mc:Choice Requires="wps">
          <w:drawing>
            <wp:anchor distT="0" distB="0" distL="0" distR="0" simplePos="0" relativeHeight="25167564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2B0B30" w14:textId="1E51B1DA" w:rsidR="00244011" w:rsidRDefault="008015F9" w:rsidP="00A118D8">
                          <w:pPr>
                            <w:pStyle w:val="Brdtext"/>
                            <w:jc w:val="left"/>
                          </w:pPr>
                          <w:sdt>
                            <w:sdtPr>
                              <w:alias w:val="NummerEtikett"/>
                              <w:tag w:val="NummerEtikett"/>
                              <w:id w:val="11656779"/>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405337754"/>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1F985EB9" w14:textId="240AC531" w:rsidR="00C7375F" w:rsidRPr="00C7375F" w:rsidRDefault="008015F9" w:rsidP="00C7375F">
                          <w:pPr>
                            <w:pStyle w:val="Brdtext"/>
                          </w:pPr>
                          <w:sdt>
                            <w:sdtPr>
                              <w:alias w:val="BilageEtikett"/>
                              <w:tag w:val="BilageEtikett"/>
                              <w:id w:val="1726796315"/>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1322181857"/>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3" type="#_x0000_t202" style="position:absolute;left:0;text-align:left;margin-left:348.15pt;margin-top:35.45pt;width:89.85pt;height:9.6pt;z-index:2516756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J+6xkAIAAJMFAAAOAAAAZHJzL2Uyb0RvYy54bWysVE1v2zAMvQ/YfxB0Xx2nabYacYqsRYcB&#10;RVssGXpWZKkxJomapMTOfv0o2U6yrpcOu9iU+CU+PnJ21WpFdsL5GkxJ87MRJcJwqGrzXNLvq9sP&#10;nyjxgZmKKTCipHvh6dX8/btZYwsxhg2oSjiCQYwvGlvSTQi2yDLPN0IzfwZWGFRKcJoFPLrnrHKs&#10;wehaZePRaJo14CrrgAvv8famU9J5ii+l4OFBSi8CUSXFt4X0dem7jt9sPmPFs2N2U/P+GewfXqFZ&#10;bTDpIdQNC4xsXf1XKF1zBx5kOOOgM5Cy5iLVgNXkoxfVLDfMilQLguPtASb//8Ly+92jI3VV0vGU&#10;EsM09mgl2uC2WMB5hKexvkCrpUW70H6GFts83Hu8jFW30un4x3oI6hHo/QFcDEZ4dMonOXaMEo66&#10;fJxfjhP62dHbOh++CNAkCiV12LyEKdvd+YAvQdPBJCbzoOrqtlYqHSJhxLVyZMew1SqkN6LHH1bK&#10;kKak0/OLUQpsILp3kZWJYUSiTJ8uVt5VmKSwVyLaKPNNSIQsFfpKbsa5MIf8yTpaSUz1Fsfe/viq&#10;tzh3daBHygwmHJx1bcCl6tOMHSGrfgyQyc4eAT+pO4qhXbeJK5PpwIA1VHskhoNusrzltzV27475&#10;8MgcjhI2HNdDeMCPVIDoQy9RsgH367X7aI8MRy0lDY5mSf3PLXOCEvXVIPcv88kkznI6TC4+IpGI&#10;O9WsTzVmq68BKZHjIrI8idE+qEGUDvQTbpFFzIoqZjjmLmkYxOvQLQzcQlwsFskIp9eycGeWlsfQ&#10;EebIzVX7xJztCRyQ+vcwDDErXvC4s42e3i62AbmYSB6B7lDtG4CTn7jfb6m4Wk7Pyeq4S+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fJ+6x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A2B0B30" w14:textId="1E51B1DA" w:rsidR="00244011" w:rsidRDefault="008015F9" w:rsidP="00A118D8">
                    <w:pPr>
                      <w:pStyle w:val="Brdtext"/>
                      <w:jc w:val="left"/>
                    </w:pPr>
                    <w:sdt>
                      <w:sdtPr>
                        <w:alias w:val="NummerEtikett"/>
                        <w:tag w:val="NummerEtikett"/>
                        <w:id w:val="11656779"/>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405337754"/>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1F985EB9" w14:textId="240AC531" w:rsidR="00C7375F" w:rsidRPr="00C7375F" w:rsidRDefault="008015F9" w:rsidP="00C7375F">
                    <w:pPr>
                      <w:pStyle w:val="Brdtext"/>
                    </w:pPr>
                    <w:sdt>
                      <w:sdtPr>
                        <w:alias w:val="BilageEtikett"/>
                        <w:tag w:val="BilageEtikett"/>
                        <w:id w:val="1726796315"/>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1322181857"/>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v:textbox>
              <w10:wrap type="square" anchorx="page" anchory="page"/>
            </v:shape>
          </w:pict>
        </mc:Fallback>
      </mc:AlternateContent>
    </w:r>
    <w:r>
      <w:t xml:space="preserve"> </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F34C0D8" w14:textId="77777777" w:rsidR="00244011" w:rsidRDefault="00244011" w:rsidP="00664D04">
    <w:pPr>
      <w:pStyle w:val="Brdtext"/>
    </w:pPr>
    <w:r>
      <w:rPr>
        <w:noProof/>
        <w:lang w:eastAsia="sv-SE"/>
      </w:rPr>
      <mc:AlternateContent>
        <mc:Choice Requires="wps">
          <w:drawing>
            <wp:anchor distT="0" distB="0" distL="0" distR="0" simplePos="0" relativeHeight="251662336"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84971C" w14:textId="3E3E26A0" w:rsidR="00244011" w:rsidRDefault="008015F9" w:rsidP="00664D04">
                          <w:pPr>
                            <w:pStyle w:val="Brdtext"/>
                            <w:jc w:val="left"/>
                          </w:pPr>
                          <w:sdt>
                            <w:sdtPr>
                              <w:alias w:val="NummerEtikett"/>
                              <w:tag w:val="NummerEtikett"/>
                              <w:id w:val="625675384"/>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301532438"/>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71BF0960" w14:textId="32D3D3A0" w:rsidR="00C7375F" w:rsidRPr="00C7375F" w:rsidRDefault="008015F9" w:rsidP="00C7375F">
                          <w:pPr>
                            <w:pStyle w:val="Brdtext"/>
                          </w:pPr>
                          <w:sdt>
                            <w:sdtPr>
                              <w:alias w:val="BilageEtikett"/>
                              <w:tag w:val="BilageEtikett"/>
                              <w:id w:val="-1850859482"/>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1320190372"/>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77" type="#_x0000_t202" style="position:absolute;left:0;text-align:left;margin-left:29.4pt;margin-top:34.85pt;width:89.85pt;height:9.6pt;z-index:2516623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2O4ZjwIAAJMFAAAOAAAAZHJzL2Uyb0RvYy54bWysVNtOGzEQfa/Uf7D8XjabBloiNigFUVVC&#10;gAoVz47XJqv6VtvJbvr1HHs3l1JeqPqyO/bcPGfOzNl5pxVZCx8aaypaHo0oEYbbujFPFf3xcPXh&#10;MyUhMlMzZY2o6EYEej57/+6sdVMxtkurauEJgpgwbV1FlzG6aVEEvhSahSPrhIFSWq9ZxNE/FbVn&#10;LaJrVYxHo5Oitb523nIRAm4veyWd5fhSCh5vpQwiElVRvC3mr8/fRfoWszM2ffLMLRs+PIP9wys0&#10;awyS7kJdssjIyjd/hdIN9zZYGY+41YWVsuEi14BqytGLau6XzIlcC8AJbgdT+H9h+c36zpOmruj4&#10;lBLDNHr0ILroVyhgnOBpXZjC6t7BLnZfbIc2b+8DLlPVnfQ6/VEPgR5Ab3bgIhjhyamclOgYJRy6&#10;clyejjP6xd7b+RC/CqtJEirq0byMKVtfh4iXwHRrkpIFq5r6qlEqHxJhxIXyZM3QahXzG+Hxh5Uy&#10;pK3oycfjUQ5sbHLvIyuTwohMmSFdqryvMEtxo0SyUea7kIAsF/pKbsa5MLv82TpZSaR6i+Ngv3/V&#10;W5z7OuCRM1sTd866Mdbn6vOM7SGrf24hk709AD+oO4mxW3SZK8BvYMbC1hsQw9t+soLjVw26d81C&#10;vGMeo4SGYz3EW3ykskDfDhIlS+t/v3af7MFwaClpMZoVDb9WzAtK1DcD7p+Wk0ma5XyYHH8CkYg/&#10;1CwONWalLywoUWIROZ7FZB/VVpTe6kdskXnKChUzHLkrGrfiRewXBrYQF/N5NsL0Ohavzb3jKXSC&#10;OXHzoXtk3g0EjqD+jd0OMZu+4HFvmzyDm68iuJhJnoDuUR0agMnP3B+2VFoth+dstd+ls2cA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OPY7hm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6D84971C" w14:textId="3E3E26A0" w:rsidR="00244011" w:rsidRDefault="008015F9" w:rsidP="00664D04">
                    <w:pPr>
                      <w:pStyle w:val="Brdtext"/>
                      <w:jc w:val="left"/>
                    </w:pPr>
                    <w:sdt>
                      <w:sdtPr>
                        <w:alias w:val="NummerEtikett"/>
                        <w:tag w:val="NummerEtikett"/>
                        <w:id w:val="625675384"/>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301532438"/>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71BF0960" w14:textId="32D3D3A0" w:rsidR="00C7375F" w:rsidRPr="00C7375F" w:rsidRDefault="008015F9" w:rsidP="00C7375F">
                    <w:pPr>
                      <w:pStyle w:val="Brdtext"/>
                    </w:pPr>
                    <w:sdt>
                      <w:sdtPr>
                        <w:alias w:val="BilageEtikett"/>
                        <w:tag w:val="BilageEtikett"/>
                        <w:id w:val="-1850859482"/>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1320190372"/>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v:textbox>
              <w10:wrap type="square" anchorx="page" anchory="page"/>
            </v:shape>
          </w:pict>
        </mc:Fallback>
      </mc:AlternateContent>
    </w:r>
    <w:r>
      <w:t xml:space="preserve"> </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F8C4E0" w14:textId="77777777" w:rsidR="00244011" w:rsidRDefault="00244011" w:rsidP="00EE1584">
    <w:pPr>
      <w:pStyle w:val="Brdtext"/>
    </w:pPr>
    <w:r>
      <w:rPr>
        <w:noProof/>
        <w:lang w:eastAsia="sv-SE"/>
      </w:rPr>
      <mc:AlternateContent>
        <mc:Choice Requires="wps">
          <w:drawing>
            <wp:anchor distT="0" distB="0" distL="0" distR="0" simplePos="0" relativeHeight="2516766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9B03C0" w14:textId="5D5033CD" w:rsidR="00244011" w:rsidRDefault="008015F9" w:rsidP="00A118D8">
                          <w:pPr>
                            <w:pStyle w:val="Brdtext"/>
                            <w:jc w:val="left"/>
                          </w:pPr>
                          <w:sdt>
                            <w:sdtPr>
                              <w:alias w:val="NummerEtikett"/>
                              <w:tag w:val="NummerEtikett"/>
                              <w:id w:val="-1814635556"/>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16072395"/>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67329183" w14:textId="5259B03B" w:rsidR="00C7375F" w:rsidRPr="00C7375F" w:rsidRDefault="008015F9" w:rsidP="00C7375F">
                          <w:pPr>
                            <w:pStyle w:val="Brdtext"/>
                          </w:pPr>
                          <w:sdt>
                            <w:sdtPr>
                              <w:alias w:val="BilageEtikett"/>
                              <w:tag w:val="BilageEtikett"/>
                              <w:id w:val="873115245"/>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541291316"/>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78" type="#_x0000_t202" style="position:absolute;left:0;text-align:left;margin-left:348.15pt;margin-top:35.45pt;width:89.85pt;height:9.6pt;z-index:2516766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7k4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crJjwMLWGxDD236yguPXDbp3w0K8&#10;Zx6jhIZjPcQ7fKSyQN8OEiVL63+9dp/swXBoKWkxmhUNP1fMC0rUVwPun5WTSZrlfJicfASRiD/U&#10;LA41ZqUvLShRYhE5nsVkH9VWlN7qJ2yRecoKFTMcuSsat+Jl7BcGthAX83k2wvQ6Fm/Mg+MpdII5&#10;cfOxe2LeDQSOoP6t3Q4xm77gcW+bPIObryK4mEmegO5RHRqAyc/cH7ZUWi2H52y136Wz3wAAAP//&#10;AwBQSwMEFAAGAAgAAAAhADqKEcLfAAAACQEAAA8AAABkcnMvZG93bnJldi54bWxMj8FOwzAQRO9I&#10;/IO1SNyoXUBpE7KpAMGBSlVFi8TVjZc4Iraj2GnD37OcynG1TzNvytXkOnGkIbbBI8xnCgT5OpjW&#10;Nwgf+9ebJYiYtDe6C54QfijCqrq8KHVhwsm/03GXGsEhPhYawabUF1LG2pLTcRZ68vz7CoPTic+h&#10;kWbQJw53nbxVKpNOt54brO7p2VL9vRsdwn7zZEZpJvP2Um/WW/qUa3u/Rby+mh4fQCSa0hmGP31W&#10;h4qdDmH0JooOIcuzO0YRFioHwcBykfG4A0Ku5iCrUv5fUP0CAAD//wMAUEsBAi0AFAAGAAgAAAAh&#10;ALaDOJL+AAAA4QEAABMAAAAAAAAAAAAAAAAAAAAAAFtDb250ZW50X1R5cGVzXS54bWxQSwECLQAU&#10;AAYACAAAACEAOP0h/9YAAACUAQAACwAAAAAAAAAAAAAAAAAvAQAAX3JlbHMvLnJlbHNQSwECLQAU&#10;AAYACAAAACEACAO5OI4CAACTBQAADgAAAAAAAAAAAAAAAAAuAgAAZHJzL2Uyb0RvYy54bWxQSwEC&#10;LQAUAAYACAAAACEAOooRwt8AAAAJAQAADwAAAAAAAAAAAAAAAADoBAAAZHJzL2Rvd25yZXYueG1s&#10;UEsFBgAAAAAEAAQA8wAAAPQFAAAAAA==&#10;" o:allowoverlap="f" fillcolor="white [3201]" stroked="f" strokeweight=".5pt">
              <v:textbox style="mso-fit-shape-to-text:t">
                <w:txbxContent>
                  <w:p w14:paraId="049B03C0" w14:textId="5D5033CD" w:rsidR="00244011" w:rsidRDefault="008015F9" w:rsidP="00A118D8">
                    <w:pPr>
                      <w:pStyle w:val="Brdtext"/>
                      <w:jc w:val="left"/>
                    </w:pPr>
                    <w:sdt>
                      <w:sdtPr>
                        <w:alias w:val="NummerEtikett"/>
                        <w:tag w:val="NummerEtikett"/>
                        <w:id w:val="-1814635556"/>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16072395"/>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67329183" w14:textId="5259B03B" w:rsidR="00C7375F" w:rsidRPr="00C7375F" w:rsidRDefault="008015F9" w:rsidP="00C7375F">
                    <w:pPr>
                      <w:pStyle w:val="Brdtext"/>
                    </w:pPr>
                    <w:sdt>
                      <w:sdtPr>
                        <w:alias w:val="BilageEtikett"/>
                        <w:tag w:val="BilageEtikett"/>
                        <w:id w:val="873115245"/>
                        <w:lock w:val="sdtContentLocked"/>
                        <w:dataBinding w:prefixMappings="xmlns:ns0='http://rkdhs/mallar/lagstiftning/Prop/Prop.xsd'" w:xpath="/ns0:dokumentvärden[1]/ns0:bilagor[1]/ns0:bilaga[4]/@bilageetikett" w:storeItemID="{068625C3-B546-44A5-B525-B7CC092E5AD6}"/>
                        <w:text/>
                      </w:sdtPr>
                      <w:sdtEndPr/>
                      <w:sdtContent>
                        <w:r w:rsidR="003A5E6B">
                          <w:t>Bilaga</w:t>
                        </w:r>
                      </w:sdtContent>
                    </w:sdt>
                    <w:r w:rsidR="00CD1B09">
                      <w:t xml:space="preserve"> </w:t>
                    </w:r>
                    <w:sdt>
                      <w:sdtPr>
                        <w:alias w:val="BilageNummer"/>
                        <w:tag w:val="BilageNummer"/>
                        <w:id w:val="-541291316"/>
                        <w:lock w:val="sdtContentLocked"/>
                        <w:dataBinding w:prefixMappings="xmlns:ns0='http://rkdhs/mallar/lagstiftning/Prop/Prop.xsd'" w:xpath="/ns0:dokumentvärden[1]/ns0:bilagor[1]/ns0:bilaga[4]/@bilagenummer" w:storeItemID="{068625C3-B546-44A5-B525-B7CC092E5AD6}"/>
                        <w:text/>
                      </w:sdtPr>
                      <w:sdtEndPr/>
                      <w:sdtContent>
                        <w:r w:rsidR="003A5E6B">
                          <w:t>4</w:t>
                        </w:r>
                      </w:sdtContent>
                    </w:sdt>
                  </w:p>
                </w:txbxContent>
              </v:textbox>
              <w10:wrap type="square" anchorx="page" anchory="page"/>
            </v:shape>
          </w:pict>
        </mc:Fallback>
      </mc:AlternateContent>
    </w:r>
    <w:r>
      <w:t xml:space="preserve"> </w:t>
    </w: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2915F05" w14:textId="77777777" w:rsidR="00244011" w:rsidRDefault="00244011" w:rsidP="00664D04">
    <w:pPr>
      <w:pStyle w:val="Brdtext"/>
    </w:pPr>
    <w:r>
      <w:rPr>
        <w:noProof/>
        <w:lang w:eastAsia="sv-SE"/>
      </w:rPr>
      <mc:AlternateContent>
        <mc:Choice Requires="wps">
          <w:drawing>
            <wp:anchor distT="0" distB="0" distL="0" distR="0" simplePos="0" relativeHeight="2516633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3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49B56E" w14:textId="0753693F" w:rsidR="00244011" w:rsidRDefault="008015F9" w:rsidP="00664D04">
                          <w:pPr>
                            <w:pStyle w:val="Brdtext"/>
                            <w:jc w:val="left"/>
                          </w:pPr>
                          <w:sdt>
                            <w:sdtPr>
                              <w:alias w:val="NummerEtikett"/>
                              <w:tag w:val="NummerEtikett"/>
                              <w:id w:val="-1853642757"/>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68766859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2B026556" w14:textId="521B062E" w:rsidR="00C7375F" w:rsidRPr="00C7375F" w:rsidRDefault="008015F9" w:rsidP="00C7375F">
                          <w:pPr>
                            <w:pStyle w:val="Brdtext"/>
                          </w:pPr>
                          <w:sdt>
                            <w:sdtPr>
                              <w:alias w:val="BilageEtikett"/>
                              <w:tag w:val="BilageEtikett"/>
                              <w:id w:val="736906783"/>
                              <w:lock w:val="sdtContentLocked"/>
                              <w:dataBinding w:prefixMappings="xmlns:ns0='http://rkdhs/mallar/lagstiftning/Prop/Prop.xsd'" w:xpath="/ns0:dokumentvärden[1]/ns0:bilagor[1]/ns0:bilaga[5]/@bilageetikett" w:storeItemID="{068625C3-B546-44A5-B525-B7CC092E5AD6}"/>
                              <w:text/>
                            </w:sdtPr>
                            <w:sdtEndPr/>
                            <w:sdtContent>
                              <w:r w:rsidR="003A5E6B">
                                <w:t>Bilaga</w:t>
                              </w:r>
                            </w:sdtContent>
                          </w:sdt>
                          <w:r w:rsidR="00CD1B09">
                            <w:t xml:space="preserve"> </w:t>
                          </w:r>
                          <w:sdt>
                            <w:sdtPr>
                              <w:alias w:val="BilageNummer"/>
                              <w:tag w:val="BilageNummer"/>
                              <w:id w:val="1221097257"/>
                              <w:lock w:val="sdtContentLocked"/>
                              <w:dataBinding w:prefixMappings="xmlns:ns0='http://rkdhs/mallar/lagstiftning/Prop/Prop.xsd'" w:xpath="/ns0:dokumentvärden[1]/ns0:bilagor[1]/ns0:bilaga[5]/@bilagenummer" w:storeItemID="{068625C3-B546-44A5-B525-B7CC092E5AD6}"/>
                              <w:text/>
                            </w:sdtPr>
                            <w:sdtEndPr/>
                            <w:sdtContent>
                              <w:r w:rsidR="003A5E6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2" type="#_x0000_t202" style="position:absolute;left:0;text-align:left;margin-left:29.4pt;margin-top:34.85pt;width:89.85pt;height:9.6pt;z-index:2516633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TFzdkAIAAJMFAAAOAAAAZHJzL2Uyb0RvYy54bWysVFFv2yAQfp+0/4B4Xx2nSbdGdaqsVadJ&#10;VVstnfpMMDTWMDAgsbNfvw9sJ1nXl057sYH77o777jsuLttaka1wvjK6oPnJiBKhuSkr/VzQ7483&#10;Hz5R4gPTJVNGi4LuhKeX8/fvLho7E2OzNqoUjiCI9rPGFnQdgp1lmedrUTN/YqzQMErjahawdc9Z&#10;6ViD6LXKxqPRWdYYV1pnuPAep9edkc5TfCkFD/dSehGIKijuFtLXpe8qfrP5BZs9O2bXFe+vwf7h&#10;FjWrNJLuQ12zwMjGVX+FqivujDcynHBTZ0bKiotUA6rJRy+qWa6ZFakWkOPtnib//8Lyu+2DI1VZ&#10;0NOcEs1q9OhRtMFtUMA40tNYPwNqaYEL7WfTos3DucdhrLqVro5/1ENgB9G7PbkIRnh0yic5OkYJ&#10;hy0f5+fjxH528LbOhy/C1CQuCurQvMQp2976gJsAOkBiMm9UVd5USqVNFIy4Uo5sGVqtQrojPP5A&#10;KU2agp6dTkcpsDbRvYusdAwjkmT6dLHyrsK0CjslIkbpb0KCslToK7kZ50Lv8yd0REmkeotjjz/c&#10;6i3OXR3wSJmNDnvnutLGperTjB0oK38MlMkOD8KP6o7L0K7apJXpdFDAypQ7CMOZbrK85TcVunfL&#10;fHhgDqOEhuN5CPf4SGXAvulXlKyN+/XaecRD4bBS0mA0C+p/bpgTlKivGto/zyeTOMtpM5l+hJCI&#10;O7asji16U18ZSALyxu3SMuKDGpbSmfoJr8giZoWJaY7cBQ3D8ip0DwZeIS4WiwTC9FoWbvXS8hg6&#10;0hy1+dg+MWd7AQdI/84MQ8xmL3TcYaOnt4tNgBaTyCPRHat9AzD5Sfv9KxWfluN9Qh3e0vlv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DwTFzd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0A49B56E" w14:textId="0753693F" w:rsidR="00244011" w:rsidRDefault="008015F9" w:rsidP="00664D04">
                    <w:pPr>
                      <w:pStyle w:val="Brdtext"/>
                      <w:jc w:val="left"/>
                    </w:pPr>
                    <w:sdt>
                      <w:sdtPr>
                        <w:alias w:val="NummerEtikett"/>
                        <w:tag w:val="NummerEtikett"/>
                        <w:id w:val="-1853642757"/>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687668591"/>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2B026556" w14:textId="521B062E" w:rsidR="00C7375F" w:rsidRPr="00C7375F" w:rsidRDefault="008015F9" w:rsidP="00C7375F">
                    <w:pPr>
                      <w:pStyle w:val="Brdtext"/>
                    </w:pPr>
                    <w:sdt>
                      <w:sdtPr>
                        <w:alias w:val="BilageEtikett"/>
                        <w:tag w:val="BilageEtikett"/>
                        <w:id w:val="736906783"/>
                        <w:lock w:val="sdtContentLocked"/>
                        <w:dataBinding w:prefixMappings="xmlns:ns0='http://rkdhs/mallar/lagstiftning/Prop/Prop.xsd'" w:xpath="/ns0:dokumentvärden[1]/ns0:bilagor[1]/ns0:bilaga[5]/@bilageetikett" w:storeItemID="{068625C3-B546-44A5-B525-B7CC092E5AD6}"/>
                        <w:text/>
                      </w:sdtPr>
                      <w:sdtEndPr/>
                      <w:sdtContent>
                        <w:r w:rsidR="003A5E6B">
                          <w:t>Bilaga</w:t>
                        </w:r>
                      </w:sdtContent>
                    </w:sdt>
                    <w:r w:rsidR="00CD1B09">
                      <w:t xml:space="preserve"> </w:t>
                    </w:r>
                    <w:sdt>
                      <w:sdtPr>
                        <w:alias w:val="BilageNummer"/>
                        <w:tag w:val="BilageNummer"/>
                        <w:id w:val="1221097257"/>
                        <w:lock w:val="sdtContentLocked"/>
                        <w:dataBinding w:prefixMappings="xmlns:ns0='http://rkdhs/mallar/lagstiftning/Prop/Prop.xsd'" w:xpath="/ns0:dokumentvärden[1]/ns0:bilagor[1]/ns0:bilaga[5]/@bilagenummer" w:storeItemID="{068625C3-B546-44A5-B525-B7CC092E5AD6}"/>
                        <w:text/>
                      </w:sdtPr>
                      <w:sdtEndPr/>
                      <w:sdtContent>
                        <w:r w:rsidR="003A5E6B">
                          <w:t>5</w:t>
                        </w:r>
                      </w:sdtContent>
                    </w:sdt>
                  </w:p>
                </w:txbxContent>
              </v:textbox>
              <w10:wrap type="square" anchorx="page" anchory="page"/>
            </v:shape>
          </w:pict>
        </mc:Fallback>
      </mc:AlternateContent>
    </w:r>
    <w:r>
      <w:t xml:space="preserve"> </w:t>
    </w: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7279CA" w14:textId="77777777" w:rsidR="00244011" w:rsidRDefault="00244011" w:rsidP="00EE1584">
    <w:pPr>
      <w:pStyle w:val="Brdtext"/>
    </w:pPr>
    <w:r>
      <w:rPr>
        <w:noProof/>
        <w:lang w:eastAsia="sv-SE"/>
      </w:rPr>
      <mc:AlternateContent>
        <mc:Choice Requires="wps">
          <w:drawing>
            <wp:anchor distT="0" distB="0" distL="0" distR="0" simplePos="0" relativeHeight="251677696"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3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B3A52F" w14:textId="509714D9" w:rsidR="00244011" w:rsidRDefault="008015F9" w:rsidP="00A118D8">
                          <w:pPr>
                            <w:pStyle w:val="Brdtext"/>
                            <w:jc w:val="left"/>
                          </w:pPr>
                          <w:sdt>
                            <w:sdtPr>
                              <w:alias w:val="NummerEtikett"/>
                              <w:tag w:val="NummerEtikett"/>
                              <w:id w:val="531226278"/>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252202209"/>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110E9DF7" w14:textId="4F7E1CDC" w:rsidR="00C7375F" w:rsidRPr="00C7375F" w:rsidRDefault="008015F9" w:rsidP="00C7375F">
                          <w:pPr>
                            <w:pStyle w:val="Brdtext"/>
                          </w:pPr>
                          <w:sdt>
                            <w:sdtPr>
                              <w:alias w:val="BilageEtikett"/>
                              <w:tag w:val="BilageEtikett"/>
                              <w:id w:val="-241409967"/>
                              <w:lock w:val="sdtContentLocked"/>
                              <w:dataBinding w:prefixMappings="xmlns:ns0='http://rkdhs/mallar/lagstiftning/Prop/Prop.xsd'" w:xpath="/ns0:dokumentvärden[1]/ns0:bilagor[1]/ns0:bilaga[5]/@bilageetikett" w:storeItemID="{068625C3-B546-44A5-B525-B7CC092E5AD6}"/>
                              <w:text/>
                            </w:sdtPr>
                            <w:sdtEndPr/>
                            <w:sdtContent>
                              <w:r w:rsidR="003A5E6B">
                                <w:t>Bilaga</w:t>
                              </w:r>
                            </w:sdtContent>
                          </w:sdt>
                          <w:r w:rsidR="00CD1B09">
                            <w:t xml:space="preserve"> </w:t>
                          </w:r>
                          <w:sdt>
                            <w:sdtPr>
                              <w:alias w:val="BilageNummer"/>
                              <w:tag w:val="BilageNummer"/>
                              <w:id w:val="1699192893"/>
                              <w:lock w:val="sdtContentLocked"/>
                              <w:dataBinding w:prefixMappings="xmlns:ns0='http://rkdhs/mallar/lagstiftning/Prop/Prop.xsd'" w:xpath="/ns0:dokumentvärden[1]/ns0:bilagor[1]/ns0:bilaga[5]/@bilagenummer" w:storeItemID="{068625C3-B546-44A5-B525-B7CC092E5AD6}"/>
                              <w:text/>
                            </w:sdtPr>
                            <w:sdtEndPr/>
                            <w:sdtContent>
                              <w:r w:rsidR="003A5E6B">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3" type="#_x0000_t202" style="position:absolute;left:0;text-align:left;margin-left:348.15pt;margin-top:35.45pt;width:89.85pt;height:9.6pt;z-index:2516776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9eWNkAIAAJM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oIezWr06Em0wW1QwGmkp7F+CtSjBS60n02LNg/nHoex6la6Ov5RD4EdkXZ7chGM8OiUT3J0jBIO&#10;Wz7OL8aJ/ezgbZ0PX4SpSVwU1KF5iVO2vfUBNwF0gMRk3qiqvKmUSpsoGHGlHNkytFqFdEd4/IFS&#10;mjQFPT89G6XA2kT3LrLSMYxIkunTxcq7CtMq7JSIGKW/CQnKUqGv5GacC73Pn9ARJZHqLY49/nCr&#10;tzh3dcAjZTY67J3rShuXqk9v7EBZ+WOgTHZ4EH5Ud1yGdtkmrZydDwpYmnIHYTjTvSxv+U2F7t0y&#10;Hx6Yw1NCwzEewj0+Uhmwb/oVJWvjfr12HvFQOKyUNHiaBfU/N8wJStRXDe1f5JMJwoa0mZx9hJCI&#10;O7Ysjy16U18ZSCLHILI8LSM+qGEpnamfMUUWMStMTHPkLmgYllehGxiYQlwsFgmE12tZuNWPlsfQ&#10;keaozaf2mTnbCzhA+ndmeMRs+kLHHTZ6ervYBGgxiTwS3bHaNwAvP2m/n1JxtBzvE+owS+e/AQ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Ck9eWN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1DB3A52F" w14:textId="509714D9" w:rsidR="00244011" w:rsidRDefault="008015F9" w:rsidP="00A118D8">
                    <w:pPr>
                      <w:pStyle w:val="Brdtext"/>
                      <w:jc w:val="left"/>
                    </w:pPr>
                    <w:sdt>
                      <w:sdtPr>
                        <w:alias w:val="NummerEtikett"/>
                        <w:tag w:val="NummerEtikett"/>
                        <w:id w:val="531226278"/>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252202209"/>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p w14:paraId="110E9DF7" w14:textId="4F7E1CDC" w:rsidR="00C7375F" w:rsidRPr="00C7375F" w:rsidRDefault="008015F9" w:rsidP="00C7375F">
                    <w:pPr>
                      <w:pStyle w:val="Brdtext"/>
                    </w:pPr>
                    <w:sdt>
                      <w:sdtPr>
                        <w:alias w:val="BilageEtikett"/>
                        <w:tag w:val="BilageEtikett"/>
                        <w:id w:val="-241409967"/>
                        <w:lock w:val="sdtContentLocked"/>
                        <w:dataBinding w:prefixMappings="xmlns:ns0='http://rkdhs/mallar/lagstiftning/Prop/Prop.xsd'" w:xpath="/ns0:dokumentvärden[1]/ns0:bilagor[1]/ns0:bilaga[5]/@bilageetikett" w:storeItemID="{068625C3-B546-44A5-B525-B7CC092E5AD6}"/>
                        <w:text/>
                      </w:sdtPr>
                      <w:sdtEndPr/>
                      <w:sdtContent>
                        <w:r w:rsidR="003A5E6B">
                          <w:t>Bilaga</w:t>
                        </w:r>
                      </w:sdtContent>
                    </w:sdt>
                    <w:r w:rsidR="00CD1B09">
                      <w:t xml:space="preserve"> </w:t>
                    </w:r>
                    <w:sdt>
                      <w:sdtPr>
                        <w:alias w:val="BilageNummer"/>
                        <w:tag w:val="BilageNummer"/>
                        <w:id w:val="1699192893"/>
                        <w:lock w:val="sdtContentLocked"/>
                        <w:dataBinding w:prefixMappings="xmlns:ns0='http://rkdhs/mallar/lagstiftning/Prop/Prop.xsd'" w:xpath="/ns0:dokumentvärden[1]/ns0:bilagor[1]/ns0:bilaga[5]/@bilagenummer" w:storeItemID="{068625C3-B546-44A5-B525-B7CC092E5AD6}"/>
                        <w:text/>
                      </w:sdtPr>
                      <w:sdtEndPr/>
                      <w:sdtContent>
                        <w:r w:rsidR="003A5E6B">
                          <w:t>5</w:t>
                        </w:r>
                      </w:sdtContent>
                    </w:sdt>
                  </w:p>
                </w:txbxContent>
              </v:textbox>
              <w10:wrap type="square" anchorx="page" anchory="page"/>
            </v:shape>
          </w:pict>
        </mc:Fallback>
      </mc:AlternateContent>
    </w:r>
    <w:r>
      <w:t xml:space="preserve"> </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26E835" w14:textId="77777777" w:rsidR="00244011" w:rsidRDefault="00244011" w:rsidP="00EE1584">
    <w:pPr>
      <w:pStyle w:val="Brdtext"/>
    </w:pPr>
    <w:r>
      <w:t xml:space="preserve"> </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D8F350" w14:textId="77777777" w:rsidR="00244011" w:rsidRDefault="00244011" w:rsidP="00664D04">
    <w:pPr>
      <w:pStyle w:val="Brdtext"/>
    </w:pPr>
    <w:r>
      <w:rPr>
        <w:noProof/>
        <w:lang w:eastAsia="sv-SE"/>
      </w:rPr>
      <mc:AlternateContent>
        <mc:Choice Requires="wps">
          <w:drawing>
            <wp:anchor distT="0" distB="0" distL="0" distR="0" simplePos="0" relativeHeight="25166438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3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8423E8" w14:textId="76064EFA" w:rsidR="00244011" w:rsidRPr="00756E21" w:rsidRDefault="008015F9" w:rsidP="00664D04">
                          <w:pPr>
                            <w:pStyle w:val="Brdtext"/>
                            <w:jc w:val="left"/>
                          </w:pPr>
                          <w:sdt>
                            <w:sdtPr>
                              <w:alias w:val="NummerEtikett"/>
                              <w:tag w:val="NummerEtikett"/>
                              <w:id w:val="1220861238"/>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026863562"/>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87" type="#_x0000_t202" style="position:absolute;left:0;text-align:left;margin-left:29.4pt;margin-top:35.55pt;width:89.85pt;height:9.6pt;z-index:2516643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hAU3jwIAAJMFAAAOAAAAZHJzL2Uyb0RvYy54bWysVE1v2zAMvQ/YfxB0Xx2nabcGdYqsRYcB&#10;RVusHXpWZKkxJokapcTOfv0o2flY10uHXWxKfCRF8pHnF501bK0wNOAqXh6NOFNOQt2454p/f7z+&#10;8ImzEIWrhQGnKr5RgV/M3r87b/1UjWEJplbIyIkL09ZXfBmjnxZFkEtlRTgCrxwpNaAVkY74XNQo&#10;WvJuTTEejU6LFrD2CFKFQLdXvZLPsn+tlYx3WgcVmak4vS3mL+bvIn2L2bmYPqPwy0YOzxD/8Aor&#10;GkdBd66uRBRshc1frmwjEQLoeCTBFqB1I1XOgbIpRy+yeVgKr3IuVJzgd2UK/8+tvF3fI2vqih8f&#10;c+aEpR49qi7iihIYp/K0PkwJ9eAJF7vP0FGbt/eBLlPWnUab/pQPIz0VerMrLjljMhmVk5I6xpkk&#10;XTkuz8a5+sXe2mOIXxRYloSKIzUv11Ssb0KklxB0C0nBApimvm6MyYdEGHVpkK0FtdrE/Eay+ANl&#10;HGsrfnp8MsqOHSTz3rNxyY3KlBnCpcz7DLMUN0YljHHflKaS5URfiS2kVG4XP6MTSlOotxgO+P2r&#10;3mLc50EWOTK4uDO2jQPM2ecZ25es/rEtme7xVPCDvJMYu0WXuXKaW5euFlBviBgI/WQFL68b6t6N&#10;CPFeII0SNZzWQ7yjjzZA1YdB4mwJ+Ou1+4QnhpOWs5ZGs+Lh50qg4sx8dcT9s3IySbOcD5OTj0Qk&#10;hoeaxaHGrewlECVKWkReZjHho9mKGsE+0RaZp6ikEk5S7IrHrXgZ+4VBW0iq+TyDaHq9iDfuwcvk&#10;OpU5cfOxexLoBwJHov4tbIdYTF/wuMcmy+Dnq0hczCTfV3VoAE1+5v6wpdJqOTxn1H6Xzn4DAAD/&#10;/wMAUEsDBBQABgAIAAAAIQCrTYIT3wAAAAgBAAAPAAAAZHJzL2Rvd25yZXYueG1sTI/BTsMwEETv&#10;SP0Haytxo05aCiFkUxUEBypVFS0SVzde4qjxOoqdNvw95gTH0Yxm3hSr0bbiTL1vHCOkswQEceV0&#10;wzXCx+H1JgPhg2KtWseE8E0eVuXkqlC5dhd+p/M+1CKWsM8Vggmhy6X0lSGr/Mx1xNH7cr1VIcq+&#10;lrpXl1huWzlPkjtpVcNxwaiOng1Vp/1gEQ7bJz1IPeq3l2q72dGn3JjbHeL1dFw/ggg0hr8w/OJH&#10;dCgj09ENrL1oEZZZJA8I92kKIvrzRbYEcUR4SBYgy0L+P1D+AAAA//8DAFBLAQItABQABgAIAAAA&#10;IQC2gziS/gAAAOEBAAATAAAAAAAAAAAAAAAAAAAAAABbQ29udGVudF9UeXBlc10ueG1sUEsBAi0A&#10;FAAGAAgAAAAhADj9If/WAAAAlAEAAAsAAAAAAAAAAAAAAAAALwEAAF9yZWxzLy5yZWxzUEsBAi0A&#10;FAAGAAgAAAAhAICEBTePAgAAkwUAAA4AAAAAAAAAAAAAAAAALgIAAGRycy9lMm9Eb2MueG1sUEsB&#10;Ai0AFAAGAAgAAAAhAKtNghPfAAAACAEAAA8AAAAAAAAAAAAAAAAA6QQAAGRycy9kb3ducmV2Lnht&#10;bFBLBQYAAAAABAAEAPMAAAD1BQAAAAA=&#10;" o:allowoverlap="f" fillcolor="white [3201]" stroked="f" strokeweight=".5pt">
              <v:textbox style="mso-fit-shape-to-text:t">
                <w:txbxContent>
                  <w:p w14:paraId="6C8423E8" w14:textId="76064EFA" w:rsidR="00244011" w:rsidRPr="00756E21" w:rsidRDefault="008015F9" w:rsidP="00664D04">
                    <w:pPr>
                      <w:pStyle w:val="Brdtext"/>
                      <w:jc w:val="left"/>
                    </w:pPr>
                    <w:sdt>
                      <w:sdtPr>
                        <w:alias w:val="NummerEtikett"/>
                        <w:tag w:val="NummerEtikett"/>
                        <w:id w:val="1220861238"/>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1026863562"/>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4597CB" w14:textId="77777777" w:rsidR="00244011" w:rsidRDefault="00244011" w:rsidP="00EE1584">
    <w:pPr>
      <w:pStyle w:val="Brdtext"/>
    </w:pPr>
    <w:r>
      <w:rPr>
        <w:noProof/>
        <w:lang w:eastAsia="sv-SE"/>
      </w:rPr>
      <mc:AlternateContent>
        <mc:Choice Requires="wps">
          <w:drawing>
            <wp:anchor distT="0" distB="0" distL="0" distR="0" simplePos="0" relativeHeight="25167872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3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53DBF8" w14:textId="7D43002F" w:rsidR="00244011" w:rsidRPr="00756E21" w:rsidRDefault="008015F9" w:rsidP="00A118D8">
                          <w:pPr>
                            <w:pStyle w:val="Brdtext"/>
                            <w:jc w:val="left"/>
                          </w:pPr>
                          <w:sdt>
                            <w:sdtPr>
                              <w:alias w:val="NummerEtikett"/>
                              <w:tag w:val="NummerEtikett"/>
                              <w:id w:val="643086642"/>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714547316"/>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88" type="#_x0000_t202" style="position:absolute;left:0;text-align:left;margin-left:348pt;margin-top:36pt;width:89.85pt;height:9.6pt;z-index:2516787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X1IWjwIAAJMFAAAOAAAAZHJzL2Uyb0RvYy54bWysVEtPGzEQvlfqf7B8L5sNgZaIDUpBVJUQ&#10;oELF2fHaZFXb49qT7Ka/vmPv5lHKhaqX3bHn5fnmmzm/6KxhaxViA67i5dGIM+Uk1I17rvj3x+sP&#10;nziLKFwtDDhV8Y2K/GL2/t1566dqDEswtQqMgrg4bX3Fl4h+WhRRLpUV8Qi8cqTUEKxAOobnog6i&#10;pejWFOPR6LRoIdQ+gFQx0u1Vr+SzHF9rJfFO66iQmYrT2zB/Q/4u0reYnYvpcxB+2cjhGeIfXmFF&#10;4yjpLtSVQMFWofkrlG1kgAgajyTYArRupMo1UDXl6EU1D0vhVa6FwIl+B1P8f2Hl7fo+sKau+PGY&#10;Mycs9ehRdRhWVMBxgqf1cUpWD57ssPsMHbV5ex/pMlXd6WDTn+phpCegNztwKRiTyamclNQxziTp&#10;ynF5Ns7oF3tvHyJ+UWBZEioeqHkZU7G+iUgvIdOtSUoWwTT1dWNMPiTCqEsT2FpQqw3mN5LHH1bG&#10;sbbip8cnoxzYQXLvIxuXwqhMmSFdqryvMEu4MSrZGPdNaYIsF/pKbiGlcrv82TpZaUr1FsfBfv+q&#10;tzj3dZBHzgwOd862cRBy9XnG9pDVP7aQ6d6eAD+oO4nYLbrMldMdAxZQb4gYAfrJil5eN9S9GxHx&#10;XgQaJWo4rQe8o482QOjDIHG2hPDrtftkTwwnLWctjWbF48+VCIoz89UR98/KySTNcj5MTj4SkVg4&#10;1CwONW5lL4EoUdIi8jKLyR7NVtQB7BNtkXnKSirhJOWuOG7FS+wXBm0hqebzbETT6wXeuAcvU+gE&#10;c+LmY/ckgh8IjET9W9gOsZi+4HFvmzyjn6+QuJhJnoDuUR0aQJOfuT9sqbRaDs/Zar9LZ78BAAD/&#10;/wMAUEsDBBQABgAIAAAAIQAWcxKV4AAAAAkBAAAPAAAAZHJzL2Rvd25yZXYueG1sTI9BS8NAEIXv&#10;gv9hGcGb3TRo0qbZFBU9WCjFVuh1mx2zwexsyG7a+O8dT3p6DO/x5nvlenKdOOMQWk8K5rMEBFLt&#10;TUuNgo/D690CRIiajO48oYJvDLCurq9KXRh/oXc872MjuIRCoRXYGPtCylBbdDrMfI/E3qcfnI58&#10;Do00g75wuetkmiSZdLol/mB1j88W66/96BQctk9mlGYyby/1drPDo9zY+51StzfT4wpExCn+heEX&#10;n9GhYqaTH8kE0SnIlhlviQrylJUDi/whB3FSsJynIKtS/l9Q/QAAAP//AwBQSwECLQAUAAYACAAA&#10;ACEAtoM4kv4AAADhAQAAEwAAAAAAAAAAAAAAAAAAAAAAW0NvbnRlbnRfVHlwZXNdLnhtbFBLAQIt&#10;ABQABgAIAAAAIQA4/SH/1gAAAJQBAAALAAAAAAAAAAAAAAAAAC8BAABfcmVscy8ucmVsc1BLAQIt&#10;ABQABgAIAAAAIQBrX1IWjwIAAJMFAAAOAAAAAAAAAAAAAAAAAC4CAABkcnMvZTJvRG9jLnhtbFBL&#10;AQItABQABgAIAAAAIQAWcxKV4AAAAAkBAAAPAAAAAAAAAAAAAAAAAOkEAABkcnMvZG93bnJldi54&#10;bWxQSwUGAAAAAAQABADzAAAA9gUAAAAA&#10;" o:allowoverlap="f" fillcolor="white [3201]" stroked="f" strokeweight=".5pt">
              <v:textbox style="mso-fit-shape-to-text:t">
                <w:txbxContent>
                  <w:p w14:paraId="1353DBF8" w14:textId="7D43002F" w:rsidR="00244011" w:rsidRPr="00756E21" w:rsidRDefault="008015F9" w:rsidP="00A118D8">
                    <w:pPr>
                      <w:pStyle w:val="Brdtext"/>
                      <w:jc w:val="left"/>
                    </w:pPr>
                    <w:sdt>
                      <w:sdtPr>
                        <w:alias w:val="NummerEtikett"/>
                        <w:tag w:val="NummerEtikett"/>
                        <w:id w:val="643086642"/>
                        <w:lock w:val="sdtContentLocked"/>
                        <w:dataBinding w:prefixMappings="xmlns:ns0='http://rkdhs/mallar/lagstiftning/Prop/Prop.xsd'" w:xpath="/ns0:dokumentvärden[1]/ns0:dokumentnummer[1]/@etikett" w:storeItemID="{068625C3-B546-44A5-B525-B7CC092E5AD6}"/>
                        <w:text/>
                      </w:sdtPr>
                      <w:sdtEndPr/>
                      <w:sdtContent>
                        <w:r w:rsidR="003A5E6B">
                          <w:t>Prop.</w:t>
                        </w:r>
                      </w:sdtContent>
                    </w:sdt>
                    <w:r w:rsidR="00244011">
                      <w:t xml:space="preserve"> </w:t>
                    </w:r>
                    <w:sdt>
                      <w:sdtPr>
                        <w:alias w:val="Nummer"/>
                        <w:tag w:val="Nummer"/>
                        <w:id w:val="714547316"/>
                        <w:lock w:val="sdtContentLocked"/>
                        <w:dataBinding w:prefixMappings="xmlns:ns0='http://rkdhs/mallar/lagstiftning/Prop/Prop.xsd'" w:xpath="/ns0:dokumentvärden[1]/ns0:dokumentnummer[1]" w:storeItemID="{068625C3-B546-44A5-B525-B7CC092E5AD6}"/>
                        <w:text/>
                      </w:sdtPr>
                      <w:sdtEndPr/>
                      <w:sdtContent>
                        <w:r w:rsidR="003A5E6B">
                          <w:t>2021/22:126</w:t>
                        </w:r>
                      </w:sdtContent>
                    </w:sdt>
                  </w:p>
                </w:txbxContent>
              </v:textbox>
              <w10:wrap type="square" anchorx="page" anchory="page"/>
            </v:shape>
          </w:pict>
        </mc:Fallback>
      </mc:AlternateContent>
    </w:r>
    <w:r>
      <w:t xml:space="preserve"> </w:t>
    </w: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5ED6D1"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1"/>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7"/>
  </w:num>
  <w:num w:numId="17">
    <w:abstractNumId w:val="32"/>
  </w:num>
  <w:num w:numId="18">
    <w:abstractNumId w:val="8"/>
  </w:num>
  <w:num w:numId="19">
    <w:abstractNumId w:val="38"/>
  </w:num>
  <w:num w:numId="20">
    <w:abstractNumId w:val="36"/>
  </w:num>
  <w:num w:numId="21">
    <w:abstractNumId w:val="14"/>
  </w:num>
  <w:num w:numId="22">
    <w:abstractNumId w:val="20"/>
  </w:num>
  <w:num w:numId="23">
    <w:abstractNumId w:val="16"/>
  </w:num>
  <w:num w:numId="24">
    <w:abstractNumId w:val="4"/>
  </w:num>
  <w:num w:numId="25">
    <w:abstractNumId w:val="22"/>
  </w:num>
  <w:num w:numId="26">
    <w:abstractNumId w:val="33"/>
  </w:num>
  <w:num w:numId="27">
    <w:abstractNumId w:val="1"/>
  </w:num>
  <w:num w:numId="28">
    <w:abstractNumId w:val="30"/>
  </w:num>
  <w:num w:numId="29">
    <w:abstractNumId w:val="19"/>
  </w:num>
  <w:num w:numId="30">
    <w:abstractNumId w:val="24"/>
  </w:num>
  <w:num w:numId="31">
    <w:abstractNumId w:val="34"/>
  </w:num>
  <w:num w:numId="32">
    <w:abstractNumId w:val="35"/>
  </w:num>
  <w:num w:numId="33">
    <w:abstractNumId w:val="37"/>
  </w:num>
  <w:num w:numId="34">
    <w:abstractNumId w:val="25"/>
  </w:num>
  <w:num w:numId="35">
    <w:abstractNumId w:val="29"/>
  </w:num>
  <w:num w:numId="36">
    <w:abstractNumId w:val="26"/>
  </w:num>
  <w:num w:numId="37">
    <w:abstractNumId w:val="6"/>
  </w:num>
  <w:num w:numId="38">
    <w:abstractNumId w:val="5"/>
  </w:num>
  <w:num w:numId="39">
    <w:abstractNumId w:val="2"/>
  </w:num>
  <w:num w:numId="40">
    <w:abstractNumId w:val="17"/>
  </w:num>
  <w:num w:numId="41">
    <w:abstractNumId w:val="28"/>
  </w:num>
  <w:num w:numId="42">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mirrorMargins/>
  <w:proofState w:spelling="clean" w:grammar="clean"/>
  <w:attachedTemplate r:id="rId1"/>
  <w:defaultTabStop w:val="1304"/>
  <w:hyphenationZone w:val="425"/>
  <w:evenAndOddHeaders/>
  <w:characterSpacingControl w:val="doNotCompress"/>
  <w:hdrShapeDefaults>
    <o:shapedefaults v:ext="edit" spidmax="16385"/>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91BB3"/>
    <w:rsid w:val="000023F8"/>
    <w:rsid w:val="000070E2"/>
    <w:rsid w:val="0000783D"/>
    <w:rsid w:val="000106C3"/>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5ABB"/>
    <w:rsid w:val="00085AEF"/>
    <w:rsid w:val="00085EFF"/>
    <w:rsid w:val="000879B3"/>
    <w:rsid w:val="0009544E"/>
    <w:rsid w:val="00096CFD"/>
    <w:rsid w:val="000978DE"/>
    <w:rsid w:val="000A1209"/>
    <w:rsid w:val="000A40DD"/>
    <w:rsid w:val="000A6489"/>
    <w:rsid w:val="000A66BE"/>
    <w:rsid w:val="000A6F2D"/>
    <w:rsid w:val="000B3DDA"/>
    <w:rsid w:val="000B7DEE"/>
    <w:rsid w:val="000C0142"/>
    <w:rsid w:val="000C0772"/>
    <w:rsid w:val="000C5CDD"/>
    <w:rsid w:val="000C7233"/>
    <w:rsid w:val="000E67B7"/>
    <w:rsid w:val="000E6A30"/>
    <w:rsid w:val="000E7DA9"/>
    <w:rsid w:val="000F4DD6"/>
    <w:rsid w:val="000F73EB"/>
    <w:rsid w:val="001028C5"/>
    <w:rsid w:val="00107129"/>
    <w:rsid w:val="00110C85"/>
    <w:rsid w:val="00113CC6"/>
    <w:rsid w:val="00115516"/>
    <w:rsid w:val="00116299"/>
    <w:rsid w:val="001166EB"/>
    <w:rsid w:val="0012094D"/>
    <w:rsid w:val="00122565"/>
    <w:rsid w:val="0012360F"/>
    <w:rsid w:val="00125F18"/>
    <w:rsid w:val="00127836"/>
    <w:rsid w:val="00131972"/>
    <w:rsid w:val="0013464D"/>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DAB"/>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614F"/>
    <w:rsid w:val="002B7EB5"/>
    <w:rsid w:val="002C14EF"/>
    <w:rsid w:val="002C1EBF"/>
    <w:rsid w:val="002C49A5"/>
    <w:rsid w:val="002D09C9"/>
    <w:rsid w:val="002D2ED8"/>
    <w:rsid w:val="002D64A3"/>
    <w:rsid w:val="002D6A16"/>
    <w:rsid w:val="002E219E"/>
    <w:rsid w:val="002E57AD"/>
    <w:rsid w:val="002E5F6A"/>
    <w:rsid w:val="002E60D4"/>
    <w:rsid w:val="002F073E"/>
    <w:rsid w:val="002F434A"/>
    <w:rsid w:val="002F4A14"/>
    <w:rsid w:val="002F4DD9"/>
    <w:rsid w:val="0031012B"/>
    <w:rsid w:val="00312E5A"/>
    <w:rsid w:val="00317CC4"/>
    <w:rsid w:val="00320896"/>
    <w:rsid w:val="00327E6C"/>
    <w:rsid w:val="00332455"/>
    <w:rsid w:val="00332DE2"/>
    <w:rsid w:val="00342D4D"/>
    <w:rsid w:val="00344E28"/>
    <w:rsid w:val="0034791C"/>
    <w:rsid w:val="00351E66"/>
    <w:rsid w:val="0035347F"/>
    <w:rsid w:val="0035356C"/>
    <w:rsid w:val="00355582"/>
    <w:rsid w:val="003605D4"/>
    <w:rsid w:val="00360677"/>
    <w:rsid w:val="003612EA"/>
    <w:rsid w:val="00361ABA"/>
    <w:rsid w:val="00362009"/>
    <w:rsid w:val="00362B62"/>
    <w:rsid w:val="0037021E"/>
    <w:rsid w:val="00371D07"/>
    <w:rsid w:val="00376669"/>
    <w:rsid w:val="00381C02"/>
    <w:rsid w:val="0038525D"/>
    <w:rsid w:val="00385C7A"/>
    <w:rsid w:val="0038735C"/>
    <w:rsid w:val="00390A6D"/>
    <w:rsid w:val="00397521"/>
    <w:rsid w:val="003A1544"/>
    <w:rsid w:val="003A5E6B"/>
    <w:rsid w:val="003B024C"/>
    <w:rsid w:val="003B0EF7"/>
    <w:rsid w:val="003B26C6"/>
    <w:rsid w:val="003B735E"/>
    <w:rsid w:val="003C0194"/>
    <w:rsid w:val="003D02E8"/>
    <w:rsid w:val="003D0E6F"/>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32371"/>
    <w:rsid w:val="004457A0"/>
    <w:rsid w:val="00445801"/>
    <w:rsid w:val="00446747"/>
    <w:rsid w:val="00450482"/>
    <w:rsid w:val="004506DF"/>
    <w:rsid w:val="00451C3E"/>
    <w:rsid w:val="00452D99"/>
    <w:rsid w:val="00454D1F"/>
    <w:rsid w:val="00465E66"/>
    <w:rsid w:val="004671A5"/>
    <w:rsid w:val="004727BD"/>
    <w:rsid w:val="004734CD"/>
    <w:rsid w:val="004738C6"/>
    <w:rsid w:val="00474983"/>
    <w:rsid w:val="00477ABF"/>
    <w:rsid w:val="00484FCB"/>
    <w:rsid w:val="00487BE9"/>
    <w:rsid w:val="00490ACA"/>
    <w:rsid w:val="004917D3"/>
    <w:rsid w:val="00491BB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311C5"/>
    <w:rsid w:val="00533460"/>
    <w:rsid w:val="0053355B"/>
    <w:rsid w:val="00535212"/>
    <w:rsid w:val="005358B1"/>
    <w:rsid w:val="00536700"/>
    <w:rsid w:val="00537022"/>
    <w:rsid w:val="00537049"/>
    <w:rsid w:val="00540DF7"/>
    <w:rsid w:val="0054196B"/>
    <w:rsid w:val="005429E7"/>
    <w:rsid w:val="00542DDB"/>
    <w:rsid w:val="00544938"/>
    <w:rsid w:val="00552E8C"/>
    <w:rsid w:val="00556424"/>
    <w:rsid w:val="00561D74"/>
    <w:rsid w:val="0056410E"/>
    <w:rsid w:val="00564D4D"/>
    <w:rsid w:val="005652A9"/>
    <w:rsid w:val="005722ED"/>
    <w:rsid w:val="00574282"/>
    <w:rsid w:val="00574F50"/>
    <w:rsid w:val="00584FCD"/>
    <w:rsid w:val="005870F4"/>
    <w:rsid w:val="005926A7"/>
    <w:rsid w:val="005A0098"/>
    <w:rsid w:val="005A2C12"/>
    <w:rsid w:val="005A3B52"/>
    <w:rsid w:val="005A3B8A"/>
    <w:rsid w:val="005A72C8"/>
    <w:rsid w:val="005A7EB1"/>
    <w:rsid w:val="005B49A2"/>
    <w:rsid w:val="005C0FDC"/>
    <w:rsid w:val="005C11AF"/>
    <w:rsid w:val="005C2E5B"/>
    <w:rsid w:val="005C5DD2"/>
    <w:rsid w:val="005D31A4"/>
    <w:rsid w:val="005D3B15"/>
    <w:rsid w:val="005E1131"/>
    <w:rsid w:val="005E3665"/>
    <w:rsid w:val="005E3C60"/>
    <w:rsid w:val="005E3C87"/>
    <w:rsid w:val="005E5E8D"/>
    <w:rsid w:val="005E7780"/>
    <w:rsid w:val="005F089D"/>
    <w:rsid w:val="005F121F"/>
    <w:rsid w:val="005F13BA"/>
    <w:rsid w:val="005F2844"/>
    <w:rsid w:val="005F48D9"/>
    <w:rsid w:val="005F4EBB"/>
    <w:rsid w:val="005F7386"/>
    <w:rsid w:val="00601BA2"/>
    <w:rsid w:val="00602FF7"/>
    <w:rsid w:val="006042E5"/>
    <w:rsid w:val="0060650E"/>
    <w:rsid w:val="006115D2"/>
    <w:rsid w:val="00613168"/>
    <w:rsid w:val="00617215"/>
    <w:rsid w:val="00617D56"/>
    <w:rsid w:val="00626B7E"/>
    <w:rsid w:val="00634C6C"/>
    <w:rsid w:val="006379F3"/>
    <w:rsid w:val="00640C08"/>
    <w:rsid w:val="0064389E"/>
    <w:rsid w:val="0064723F"/>
    <w:rsid w:val="00650A95"/>
    <w:rsid w:val="0065293C"/>
    <w:rsid w:val="00652B2E"/>
    <w:rsid w:val="00664D04"/>
    <w:rsid w:val="0066533B"/>
    <w:rsid w:val="00667FC2"/>
    <w:rsid w:val="00670FDB"/>
    <w:rsid w:val="006737AA"/>
    <w:rsid w:val="00674574"/>
    <w:rsid w:val="00676699"/>
    <w:rsid w:val="00676752"/>
    <w:rsid w:val="00684F41"/>
    <w:rsid w:val="0068579B"/>
    <w:rsid w:val="006923D1"/>
    <w:rsid w:val="006949B8"/>
    <w:rsid w:val="006A0759"/>
    <w:rsid w:val="006A2EEC"/>
    <w:rsid w:val="006A6FF1"/>
    <w:rsid w:val="006B2E43"/>
    <w:rsid w:val="006B6F5C"/>
    <w:rsid w:val="006C671A"/>
    <w:rsid w:val="006D232A"/>
    <w:rsid w:val="006D4A59"/>
    <w:rsid w:val="006D4C91"/>
    <w:rsid w:val="006D6F79"/>
    <w:rsid w:val="006E0779"/>
    <w:rsid w:val="006E0B12"/>
    <w:rsid w:val="006E234F"/>
    <w:rsid w:val="006E345B"/>
    <w:rsid w:val="006E34F6"/>
    <w:rsid w:val="006E4743"/>
    <w:rsid w:val="006E5A48"/>
    <w:rsid w:val="006E5BA0"/>
    <w:rsid w:val="006F1889"/>
    <w:rsid w:val="006F2296"/>
    <w:rsid w:val="006F4745"/>
    <w:rsid w:val="007020D6"/>
    <w:rsid w:val="007030C4"/>
    <w:rsid w:val="007064DA"/>
    <w:rsid w:val="00712EDD"/>
    <w:rsid w:val="007159FE"/>
    <w:rsid w:val="00735F7E"/>
    <w:rsid w:val="007428B6"/>
    <w:rsid w:val="00751306"/>
    <w:rsid w:val="007524F1"/>
    <w:rsid w:val="00753EFC"/>
    <w:rsid w:val="00756E53"/>
    <w:rsid w:val="00756EAD"/>
    <w:rsid w:val="00762CDA"/>
    <w:rsid w:val="00763A3D"/>
    <w:rsid w:val="007648F2"/>
    <w:rsid w:val="007705A3"/>
    <w:rsid w:val="00773619"/>
    <w:rsid w:val="0077500F"/>
    <w:rsid w:val="007751D7"/>
    <w:rsid w:val="007754D6"/>
    <w:rsid w:val="00777AB3"/>
    <w:rsid w:val="00781161"/>
    <w:rsid w:val="00782D59"/>
    <w:rsid w:val="00787BEC"/>
    <w:rsid w:val="00791898"/>
    <w:rsid w:val="007A040D"/>
    <w:rsid w:val="007A0AC8"/>
    <w:rsid w:val="007A2097"/>
    <w:rsid w:val="007A4089"/>
    <w:rsid w:val="007C1483"/>
    <w:rsid w:val="007C15BE"/>
    <w:rsid w:val="007C6631"/>
    <w:rsid w:val="007C6E37"/>
    <w:rsid w:val="007D045C"/>
    <w:rsid w:val="007D25ED"/>
    <w:rsid w:val="007E44F8"/>
    <w:rsid w:val="007E70C6"/>
    <w:rsid w:val="007F0066"/>
    <w:rsid w:val="007F5652"/>
    <w:rsid w:val="008015F9"/>
    <w:rsid w:val="008054AE"/>
    <w:rsid w:val="00806287"/>
    <w:rsid w:val="00811E52"/>
    <w:rsid w:val="008141FF"/>
    <w:rsid w:val="0081778B"/>
    <w:rsid w:val="008212D3"/>
    <w:rsid w:val="00823968"/>
    <w:rsid w:val="00830602"/>
    <w:rsid w:val="008321F8"/>
    <w:rsid w:val="00834815"/>
    <w:rsid w:val="008449F4"/>
    <w:rsid w:val="008463D8"/>
    <w:rsid w:val="008478BB"/>
    <w:rsid w:val="008524DA"/>
    <w:rsid w:val="00853C1F"/>
    <w:rsid w:val="008568B8"/>
    <w:rsid w:val="0085711F"/>
    <w:rsid w:val="00862380"/>
    <w:rsid w:val="00863AA1"/>
    <w:rsid w:val="00863C1F"/>
    <w:rsid w:val="00863FAF"/>
    <w:rsid w:val="0087615E"/>
    <w:rsid w:val="00876795"/>
    <w:rsid w:val="00882820"/>
    <w:rsid w:val="00884D66"/>
    <w:rsid w:val="008857B8"/>
    <w:rsid w:val="00890F70"/>
    <w:rsid w:val="008937E3"/>
    <w:rsid w:val="00897BD6"/>
    <w:rsid w:val="008A1705"/>
    <w:rsid w:val="008A48C1"/>
    <w:rsid w:val="008B1C1B"/>
    <w:rsid w:val="008B48D7"/>
    <w:rsid w:val="008B5B8D"/>
    <w:rsid w:val="008B6943"/>
    <w:rsid w:val="008C6FA5"/>
    <w:rsid w:val="008C700A"/>
    <w:rsid w:val="008C728F"/>
    <w:rsid w:val="008D5418"/>
    <w:rsid w:val="008E1047"/>
    <w:rsid w:val="008E3691"/>
    <w:rsid w:val="008E434C"/>
    <w:rsid w:val="008E643A"/>
    <w:rsid w:val="008F0389"/>
    <w:rsid w:val="008F0733"/>
    <w:rsid w:val="008F2013"/>
    <w:rsid w:val="008F61C6"/>
    <w:rsid w:val="008F6391"/>
    <w:rsid w:val="008F7951"/>
    <w:rsid w:val="00900A87"/>
    <w:rsid w:val="009026BB"/>
    <w:rsid w:val="00906FC8"/>
    <w:rsid w:val="00906FDE"/>
    <w:rsid w:val="0091172E"/>
    <w:rsid w:val="00914A74"/>
    <w:rsid w:val="00915BF3"/>
    <w:rsid w:val="009161B5"/>
    <w:rsid w:val="00920097"/>
    <w:rsid w:val="009205B3"/>
    <w:rsid w:val="00922E83"/>
    <w:rsid w:val="0093096C"/>
    <w:rsid w:val="00932F55"/>
    <w:rsid w:val="00936B1B"/>
    <w:rsid w:val="009415C3"/>
    <w:rsid w:val="0094324D"/>
    <w:rsid w:val="00947731"/>
    <w:rsid w:val="00951955"/>
    <w:rsid w:val="00952E1E"/>
    <w:rsid w:val="00953D04"/>
    <w:rsid w:val="00955249"/>
    <w:rsid w:val="00960FDF"/>
    <w:rsid w:val="00975EA3"/>
    <w:rsid w:val="00980016"/>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AD6"/>
    <w:rsid w:val="009D6A5E"/>
    <w:rsid w:val="009D7B25"/>
    <w:rsid w:val="009D7EF0"/>
    <w:rsid w:val="009F2AC6"/>
    <w:rsid w:val="009F38FB"/>
    <w:rsid w:val="00A118D8"/>
    <w:rsid w:val="00A11C77"/>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33BB"/>
    <w:rsid w:val="00A46AD1"/>
    <w:rsid w:val="00A476E3"/>
    <w:rsid w:val="00A51BC6"/>
    <w:rsid w:val="00A538A3"/>
    <w:rsid w:val="00A640C6"/>
    <w:rsid w:val="00A643CF"/>
    <w:rsid w:val="00A7165A"/>
    <w:rsid w:val="00A738F0"/>
    <w:rsid w:val="00A73FCD"/>
    <w:rsid w:val="00A76360"/>
    <w:rsid w:val="00A77512"/>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7EF"/>
    <w:rsid w:val="00AC0393"/>
    <w:rsid w:val="00AC259F"/>
    <w:rsid w:val="00AC3E3B"/>
    <w:rsid w:val="00AC484C"/>
    <w:rsid w:val="00AC64FC"/>
    <w:rsid w:val="00AD6662"/>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61F4F"/>
    <w:rsid w:val="00B6470E"/>
    <w:rsid w:val="00B66357"/>
    <w:rsid w:val="00B669F3"/>
    <w:rsid w:val="00B711B7"/>
    <w:rsid w:val="00B72B1A"/>
    <w:rsid w:val="00B76245"/>
    <w:rsid w:val="00B7625D"/>
    <w:rsid w:val="00B82B71"/>
    <w:rsid w:val="00B849B0"/>
    <w:rsid w:val="00B87498"/>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41F"/>
    <w:rsid w:val="00C3691B"/>
    <w:rsid w:val="00C47A8A"/>
    <w:rsid w:val="00C511B9"/>
    <w:rsid w:val="00C544DB"/>
    <w:rsid w:val="00C54F93"/>
    <w:rsid w:val="00C57856"/>
    <w:rsid w:val="00C57E30"/>
    <w:rsid w:val="00C60629"/>
    <w:rsid w:val="00C6365E"/>
    <w:rsid w:val="00C67150"/>
    <w:rsid w:val="00C70289"/>
    <w:rsid w:val="00C71644"/>
    <w:rsid w:val="00C716D6"/>
    <w:rsid w:val="00C746D2"/>
    <w:rsid w:val="00C75B2E"/>
    <w:rsid w:val="00C76EC8"/>
    <w:rsid w:val="00C779B1"/>
    <w:rsid w:val="00C77C20"/>
    <w:rsid w:val="00C8425B"/>
    <w:rsid w:val="00C92EDF"/>
    <w:rsid w:val="00C95AD1"/>
    <w:rsid w:val="00C97F02"/>
    <w:rsid w:val="00CA161B"/>
    <w:rsid w:val="00CA1B36"/>
    <w:rsid w:val="00CA644F"/>
    <w:rsid w:val="00CA71C5"/>
    <w:rsid w:val="00CB67B4"/>
    <w:rsid w:val="00CC3895"/>
    <w:rsid w:val="00CC7E2B"/>
    <w:rsid w:val="00CD1B09"/>
    <w:rsid w:val="00CD3194"/>
    <w:rsid w:val="00CD41FA"/>
    <w:rsid w:val="00CE0113"/>
    <w:rsid w:val="00CE501F"/>
    <w:rsid w:val="00CE5186"/>
    <w:rsid w:val="00CE5F1A"/>
    <w:rsid w:val="00CF0598"/>
    <w:rsid w:val="00CF1CB5"/>
    <w:rsid w:val="00CF2B9C"/>
    <w:rsid w:val="00CF3744"/>
    <w:rsid w:val="00D04A06"/>
    <w:rsid w:val="00D04A47"/>
    <w:rsid w:val="00D04EC3"/>
    <w:rsid w:val="00D143D5"/>
    <w:rsid w:val="00D332B5"/>
    <w:rsid w:val="00D42F0C"/>
    <w:rsid w:val="00D45DEE"/>
    <w:rsid w:val="00D465BF"/>
    <w:rsid w:val="00D477A5"/>
    <w:rsid w:val="00D50784"/>
    <w:rsid w:val="00D51C77"/>
    <w:rsid w:val="00D51E13"/>
    <w:rsid w:val="00D53197"/>
    <w:rsid w:val="00D54D5F"/>
    <w:rsid w:val="00D75981"/>
    <w:rsid w:val="00D76584"/>
    <w:rsid w:val="00D839E1"/>
    <w:rsid w:val="00D9256D"/>
    <w:rsid w:val="00D92C98"/>
    <w:rsid w:val="00D9410D"/>
    <w:rsid w:val="00D947BA"/>
    <w:rsid w:val="00DA4542"/>
    <w:rsid w:val="00DA524D"/>
    <w:rsid w:val="00DA612D"/>
    <w:rsid w:val="00DB3C2B"/>
    <w:rsid w:val="00DB5937"/>
    <w:rsid w:val="00DB62B9"/>
    <w:rsid w:val="00DC55EB"/>
    <w:rsid w:val="00DD1584"/>
    <w:rsid w:val="00DD26CE"/>
    <w:rsid w:val="00DD706C"/>
    <w:rsid w:val="00DD7177"/>
    <w:rsid w:val="00DE4A8A"/>
    <w:rsid w:val="00DE581C"/>
    <w:rsid w:val="00DE62BC"/>
    <w:rsid w:val="00DE6481"/>
    <w:rsid w:val="00DF5E55"/>
    <w:rsid w:val="00E01018"/>
    <w:rsid w:val="00E05B09"/>
    <w:rsid w:val="00E07DD1"/>
    <w:rsid w:val="00E169B3"/>
    <w:rsid w:val="00E22AC9"/>
    <w:rsid w:val="00E24CE3"/>
    <w:rsid w:val="00E2570A"/>
    <w:rsid w:val="00E257CC"/>
    <w:rsid w:val="00E2734F"/>
    <w:rsid w:val="00E371B7"/>
    <w:rsid w:val="00E444C3"/>
    <w:rsid w:val="00E46004"/>
    <w:rsid w:val="00E465F6"/>
    <w:rsid w:val="00E52261"/>
    <w:rsid w:val="00E57C43"/>
    <w:rsid w:val="00E672A6"/>
    <w:rsid w:val="00E678BE"/>
    <w:rsid w:val="00E70688"/>
    <w:rsid w:val="00E72942"/>
    <w:rsid w:val="00E77951"/>
    <w:rsid w:val="00E77BE5"/>
    <w:rsid w:val="00E80DA0"/>
    <w:rsid w:val="00E81F6B"/>
    <w:rsid w:val="00E823D2"/>
    <w:rsid w:val="00E90753"/>
    <w:rsid w:val="00E93706"/>
    <w:rsid w:val="00EA1F6C"/>
    <w:rsid w:val="00EA4366"/>
    <w:rsid w:val="00EA7762"/>
    <w:rsid w:val="00EB2528"/>
    <w:rsid w:val="00EC3063"/>
    <w:rsid w:val="00EC442C"/>
    <w:rsid w:val="00ED5748"/>
    <w:rsid w:val="00ED633C"/>
    <w:rsid w:val="00EE1584"/>
    <w:rsid w:val="00EE5DA5"/>
    <w:rsid w:val="00EF34A0"/>
    <w:rsid w:val="00EF37DD"/>
    <w:rsid w:val="00EF4F11"/>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44DC6"/>
    <w:rsid w:val="00F50DDC"/>
    <w:rsid w:val="00F615FB"/>
    <w:rsid w:val="00F65D5F"/>
    <w:rsid w:val="00F66903"/>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60BB"/>
    <w:rsid w:val="00FA63CA"/>
    <w:rsid w:val="00FB0984"/>
    <w:rsid w:val="00FB2317"/>
    <w:rsid w:val="00FB2D6C"/>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16385"/>
    <o:shapelayout v:ext="edit">
      <o:idmap v:ext="edit" data="1"/>
    </o:shapelayout>
  </w:shapeDefaults>
  <w:decimalSymbol w:val=","/>
  <w:listSeparator w:val=";"/>
  <w14:docId w14:val="3D201CDD"/>
  <w15:docId w15:val="{D6B654D7-03BE-461A-A9FE-D458BEAB09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semiHidden/>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header" Target="header11.xml"/><Relationship Id="rId21" Type="http://schemas.openxmlformats.org/officeDocument/2006/relationships/footer" Target="footer3.xml"/><Relationship Id="rId34" Type="http://schemas.openxmlformats.org/officeDocument/2006/relationships/chart" Target="charts/chart2.xml"/><Relationship Id="rId42" Type="http://schemas.openxmlformats.org/officeDocument/2006/relationships/header" Target="header13.xml"/><Relationship Id="rId47" Type="http://schemas.openxmlformats.org/officeDocument/2006/relationships/header" Target="header15.xml"/><Relationship Id="rId50" Type="http://schemas.openxmlformats.org/officeDocument/2006/relationships/footer" Target="footer17.xml"/><Relationship Id="rId55" Type="http://schemas.openxmlformats.org/officeDocument/2006/relationships/footer" Target="footer19.xml"/><Relationship Id="rId63" Type="http://schemas.openxmlformats.org/officeDocument/2006/relationships/footer" Target="footer24.xml"/><Relationship Id="rId68" Type="http://schemas.openxmlformats.org/officeDocument/2006/relationships/header" Target="header25.xml"/><Relationship Id="rId76" Type="http://schemas.openxmlformats.org/officeDocument/2006/relationships/header" Target="header29.xml"/><Relationship Id="rId84" Type="http://schemas.openxmlformats.org/officeDocument/2006/relationships/header" Target="header32.xml"/><Relationship Id="rId89" Type="http://schemas.openxmlformats.org/officeDocument/2006/relationships/footer" Target="footer38.xml"/><Relationship Id="rId7" Type="http://schemas.openxmlformats.org/officeDocument/2006/relationships/customXml" Target="../customXml/item7.xml"/><Relationship Id="rId71" Type="http://schemas.openxmlformats.org/officeDocument/2006/relationships/header" Target="header27.xml"/><Relationship Id="rId92"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footer" Target="footer9.xml"/><Relationship Id="rId37" Type="http://schemas.openxmlformats.org/officeDocument/2006/relationships/footer" Target="footer10.xml"/><Relationship Id="rId40" Type="http://schemas.openxmlformats.org/officeDocument/2006/relationships/footer" Target="footer12.xml"/><Relationship Id="rId45" Type="http://schemas.openxmlformats.org/officeDocument/2006/relationships/header" Target="header14.xml"/><Relationship Id="rId53" Type="http://schemas.openxmlformats.org/officeDocument/2006/relationships/header" Target="header18.xml"/><Relationship Id="rId58" Type="http://schemas.openxmlformats.org/officeDocument/2006/relationships/header" Target="header20.xml"/><Relationship Id="rId66" Type="http://schemas.openxmlformats.org/officeDocument/2006/relationships/footer" Target="footer25.xml"/><Relationship Id="rId74" Type="http://schemas.openxmlformats.org/officeDocument/2006/relationships/footer" Target="footer30.xml"/><Relationship Id="rId79" Type="http://schemas.openxmlformats.org/officeDocument/2006/relationships/footer" Target="footer33.xml"/><Relationship Id="rId87" Type="http://schemas.openxmlformats.org/officeDocument/2006/relationships/header" Target="header34.xml"/><Relationship Id="rId5" Type="http://schemas.openxmlformats.org/officeDocument/2006/relationships/customXml" Target="../customXml/item5.xml"/><Relationship Id="rId61" Type="http://schemas.openxmlformats.org/officeDocument/2006/relationships/footer" Target="footer23.xml"/><Relationship Id="rId82" Type="http://schemas.openxmlformats.org/officeDocument/2006/relationships/footer" Target="footer34.xml"/><Relationship Id="rId90" Type="http://schemas.openxmlformats.org/officeDocument/2006/relationships/header" Target="header35.xml"/><Relationship Id="rId19" Type="http://schemas.openxmlformats.org/officeDocument/2006/relationships/footer" Target="footer2.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9.xml"/><Relationship Id="rId43" Type="http://schemas.openxmlformats.org/officeDocument/2006/relationships/footer" Target="footer13.xml"/><Relationship Id="rId48" Type="http://schemas.openxmlformats.org/officeDocument/2006/relationships/header" Target="header16.xml"/><Relationship Id="rId56" Type="http://schemas.openxmlformats.org/officeDocument/2006/relationships/footer" Target="footer20.xml"/><Relationship Id="rId64" Type="http://schemas.openxmlformats.org/officeDocument/2006/relationships/header" Target="header23.xml"/><Relationship Id="rId69" Type="http://schemas.openxmlformats.org/officeDocument/2006/relationships/footer" Target="footer27.xml"/><Relationship Id="rId77" Type="http://schemas.openxmlformats.org/officeDocument/2006/relationships/footer" Target="footer31.xml"/><Relationship Id="rId8" Type="http://schemas.openxmlformats.org/officeDocument/2006/relationships/customXml" Target="../customXml/item8.xml"/><Relationship Id="rId51" Type="http://schemas.openxmlformats.org/officeDocument/2006/relationships/header" Target="header17.xml"/><Relationship Id="rId72" Type="http://schemas.openxmlformats.org/officeDocument/2006/relationships/footer" Target="footer28.xml"/><Relationship Id="rId80" Type="http://schemas.openxmlformats.org/officeDocument/2006/relationships/header" Target="header30.xml"/><Relationship Id="rId85" Type="http://schemas.openxmlformats.org/officeDocument/2006/relationships/footer" Target="footer36.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chart" Target="charts/chart1.xml"/><Relationship Id="rId38" Type="http://schemas.openxmlformats.org/officeDocument/2006/relationships/footer" Target="footer11.xml"/><Relationship Id="rId46" Type="http://schemas.openxmlformats.org/officeDocument/2006/relationships/footer" Target="footer15.xml"/><Relationship Id="rId59" Type="http://schemas.openxmlformats.org/officeDocument/2006/relationships/header" Target="header21.xml"/><Relationship Id="rId67" Type="http://schemas.openxmlformats.org/officeDocument/2006/relationships/footer" Target="footer26.xml"/><Relationship Id="rId20" Type="http://schemas.openxmlformats.org/officeDocument/2006/relationships/header" Target="header3.xml"/><Relationship Id="rId41" Type="http://schemas.openxmlformats.org/officeDocument/2006/relationships/header" Target="header12.xml"/><Relationship Id="rId54" Type="http://schemas.openxmlformats.org/officeDocument/2006/relationships/header" Target="header19.xml"/><Relationship Id="rId62" Type="http://schemas.openxmlformats.org/officeDocument/2006/relationships/header" Target="header22.xml"/><Relationship Id="rId70" Type="http://schemas.openxmlformats.org/officeDocument/2006/relationships/header" Target="header26.xml"/><Relationship Id="rId75" Type="http://schemas.openxmlformats.org/officeDocument/2006/relationships/header" Target="header28.xml"/><Relationship Id="rId83" Type="http://schemas.openxmlformats.org/officeDocument/2006/relationships/footer" Target="footer35.xml"/><Relationship Id="rId88" Type="http://schemas.openxmlformats.org/officeDocument/2006/relationships/footer" Target="footer37.xml"/><Relationship Id="rId91" Type="http://schemas.openxmlformats.org/officeDocument/2006/relationships/footer" Target="footer39.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header" Target="header10.xml"/><Relationship Id="rId49" Type="http://schemas.openxmlformats.org/officeDocument/2006/relationships/footer" Target="footer16.xml"/><Relationship Id="rId57" Type="http://schemas.openxmlformats.org/officeDocument/2006/relationships/footer" Target="footer21.xml"/><Relationship Id="rId10" Type="http://schemas.openxmlformats.org/officeDocument/2006/relationships/styles" Target="styles.xml"/><Relationship Id="rId31" Type="http://schemas.openxmlformats.org/officeDocument/2006/relationships/footer" Target="footer8.xml"/><Relationship Id="rId44" Type="http://schemas.openxmlformats.org/officeDocument/2006/relationships/footer" Target="footer14.xml"/><Relationship Id="rId52" Type="http://schemas.openxmlformats.org/officeDocument/2006/relationships/footer" Target="footer18.xml"/><Relationship Id="rId60" Type="http://schemas.openxmlformats.org/officeDocument/2006/relationships/footer" Target="footer22.xml"/><Relationship Id="rId65" Type="http://schemas.openxmlformats.org/officeDocument/2006/relationships/header" Target="header24.xml"/><Relationship Id="rId73" Type="http://schemas.openxmlformats.org/officeDocument/2006/relationships/footer" Target="footer29.xml"/><Relationship Id="rId78" Type="http://schemas.openxmlformats.org/officeDocument/2006/relationships/footer" Target="footer32.xml"/><Relationship Id="rId81" Type="http://schemas.openxmlformats.org/officeDocument/2006/relationships/header" Target="header31.xml"/><Relationship Id="rId86" Type="http://schemas.openxmlformats.org/officeDocument/2006/relationships/header" Target="header33.xml"/><Relationship Id="rId4" Type="http://schemas.openxmlformats.org/officeDocument/2006/relationships/customXml" Target="../customXml/item4.xml"/><Relationship Id="rId9" Type="http://schemas.openxmlformats.org/officeDocument/2006/relationships/numbering" Target="numbering.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1/Personbeskattning1/Forms/Prop-samling/Prop-samling.dotx" TargetMode="External"/></Relationships>
</file>

<file path=word/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regeringskansliet.se\Userdata\PRG0606A\Documents\a-kassa\f&#246;rdelning_akassa.xlsx" TargetMode="External"/></Relationships>
</file>

<file path=word/charts/_rels/chart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file:///\\regeringskansliet.se\Userdata\PRG0606A\Documents\a-kassa\kvman_akassa.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9.142216982076834E-2"/>
          <c:y val="2.7014957264957264E-2"/>
          <c:w val="0.8944540063745211"/>
          <c:h val="0.71366562670232259"/>
        </c:manualLayout>
      </c:layout>
      <c:barChart>
        <c:barDir val="col"/>
        <c:grouping val="clustered"/>
        <c:varyColors val="0"/>
        <c:ser>
          <c:idx val="0"/>
          <c:order val="0"/>
          <c:tx>
            <c:strRef>
              <c:f>[fördelning_akassa.xlsx]Budgetmallar!$B$9</c:f>
              <c:strCache>
                <c:ptCount val="1"/>
                <c:pt idx="0">
                  <c:v>Exempel 1</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22F3-4DF1-9AAA-474827DB61AC}"/>
              </c:ext>
            </c:extLst>
          </c:dPt>
          <c:dPt>
            <c:idx val="1"/>
            <c:invertIfNegative val="0"/>
            <c:bubble3D val="0"/>
            <c:extLst>
              <c:ext xmlns:c16="http://schemas.microsoft.com/office/drawing/2014/chart" uri="{C3380CC4-5D6E-409C-BE32-E72D297353CC}">
                <c16:uniqueId val="{00000001-22F3-4DF1-9AAA-474827DB61AC}"/>
              </c:ext>
            </c:extLst>
          </c:dPt>
          <c:dPt>
            <c:idx val="2"/>
            <c:invertIfNegative val="0"/>
            <c:bubble3D val="0"/>
            <c:extLst>
              <c:ext xmlns:c16="http://schemas.microsoft.com/office/drawing/2014/chart" uri="{C3380CC4-5D6E-409C-BE32-E72D297353CC}">
                <c16:uniqueId val="{00000002-22F3-4DF1-9AAA-474827DB61AC}"/>
              </c:ext>
            </c:extLst>
          </c:dPt>
          <c:dPt>
            <c:idx val="3"/>
            <c:invertIfNegative val="0"/>
            <c:bubble3D val="0"/>
            <c:extLst>
              <c:ext xmlns:c16="http://schemas.microsoft.com/office/drawing/2014/chart" uri="{C3380CC4-5D6E-409C-BE32-E72D297353CC}">
                <c16:uniqueId val="{00000003-22F3-4DF1-9AAA-474827DB61AC}"/>
              </c:ext>
            </c:extLst>
          </c:dPt>
          <c:dPt>
            <c:idx val="4"/>
            <c:invertIfNegative val="0"/>
            <c:bubble3D val="0"/>
            <c:extLst>
              <c:ext xmlns:c16="http://schemas.microsoft.com/office/drawing/2014/chart" uri="{C3380CC4-5D6E-409C-BE32-E72D297353CC}">
                <c16:uniqueId val="{00000004-22F3-4DF1-9AAA-474827DB61AC}"/>
              </c:ext>
            </c:extLst>
          </c:dPt>
          <c:dPt>
            <c:idx val="5"/>
            <c:invertIfNegative val="0"/>
            <c:bubble3D val="0"/>
            <c:extLst>
              <c:ext xmlns:c16="http://schemas.microsoft.com/office/drawing/2014/chart" uri="{C3380CC4-5D6E-409C-BE32-E72D297353CC}">
                <c16:uniqueId val="{00000005-22F3-4DF1-9AAA-474827DB61AC}"/>
              </c:ext>
            </c:extLst>
          </c:dPt>
          <c:dPt>
            <c:idx val="6"/>
            <c:invertIfNegative val="0"/>
            <c:bubble3D val="0"/>
            <c:extLst>
              <c:ext xmlns:c16="http://schemas.microsoft.com/office/drawing/2014/chart" uri="{C3380CC4-5D6E-409C-BE32-E72D297353CC}">
                <c16:uniqueId val="{00000006-22F3-4DF1-9AAA-474827DB61AC}"/>
              </c:ext>
            </c:extLst>
          </c:dPt>
          <c:dPt>
            <c:idx val="7"/>
            <c:invertIfNegative val="0"/>
            <c:bubble3D val="0"/>
            <c:extLst>
              <c:ext xmlns:c16="http://schemas.microsoft.com/office/drawing/2014/chart" uri="{C3380CC4-5D6E-409C-BE32-E72D297353CC}">
                <c16:uniqueId val="{00000007-22F3-4DF1-9AAA-474827DB61AC}"/>
              </c:ext>
            </c:extLst>
          </c:dPt>
          <c:dPt>
            <c:idx val="8"/>
            <c:invertIfNegative val="0"/>
            <c:bubble3D val="0"/>
            <c:extLst>
              <c:ext xmlns:c16="http://schemas.microsoft.com/office/drawing/2014/chart" uri="{C3380CC4-5D6E-409C-BE32-E72D297353CC}">
                <c16:uniqueId val="{00000008-22F3-4DF1-9AAA-474827DB61AC}"/>
              </c:ext>
            </c:extLst>
          </c:dPt>
          <c:dPt>
            <c:idx val="9"/>
            <c:invertIfNegative val="0"/>
            <c:bubble3D val="0"/>
            <c:extLst>
              <c:ext xmlns:c16="http://schemas.microsoft.com/office/drawing/2014/chart" uri="{C3380CC4-5D6E-409C-BE32-E72D297353CC}">
                <c16:uniqueId val="{00000009-22F3-4DF1-9AAA-474827DB61AC}"/>
              </c:ext>
            </c:extLst>
          </c:dPt>
          <c:dPt>
            <c:idx val="10"/>
            <c:invertIfNegative val="0"/>
            <c:bubble3D val="0"/>
            <c:extLst>
              <c:ext xmlns:c16="http://schemas.microsoft.com/office/drawing/2014/chart" uri="{C3380CC4-5D6E-409C-BE32-E72D297353CC}">
                <c16:uniqueId val="{0000000A-22F3-4DF1-9AAA-474827DB61AC}"/>
              </c:ext>
            </c:extLst>
          </c:dPt>
          <c:cat>
            <c:numRef>
              <c:f>[fördelning_akassa.xlsx]Budgetmallar!$A$10:$A$19</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[fördelning_akassa.xlsx]Budgetmallar!$B$10:$B$19</c:f>
              <c:numCache>
                <c:formatCode>General</c:formatCode>
                <c:ptCount val="10"/>
                <c:pt idx="0">
                  <c:v>7.2623999999999994E-2</c:v>
                </c:pt>
                <c:pt idx="1">
                  <c:v>6.5196000000000004E-2</c:v>
                </c:pt>
                <c:pt idx="2">
                  <c:v>7.3596999999999996E-2</c:v>
                </c:pt>
                <c:pt idx="3">
                  <c:v>8.3333000000000004E-2</c:v>
                </c:pt>
                <c:pt idx="4">
                  <c:v>8.6606000000000002E-2</c:v>
                </c:pt>
                <c:pt idx="5">
                  <c:v>8.4455000000000002E-2</c:v>
                </c:pt>
                <c:pt idx="6">
                  <c:v>7.9006999999999994E-2</c:v>
                </c:pt>
                <c:pt idx="7">
                  <c:v>7.5384999999999994E-2</c:v>
                </c:pt>
                <c:pt idx="8">
                  <c:v>6.5894999999999995E-2</c:v>
                </c:pt>
                <c:pt idx="9">
                  <c:v>2.7948000000000001E-2</c:v>
                </c:pt>
              </c:numCache>
            </c:numRef>
          </c:val>
          <c:extLst>
            <c:ext xmlns:c16="http://schemas.microsoft.com/office/drawing/2014/chart" uri="{C3380CC4-5D6E-409C-BE32-E72D297353CC}">
              <c16:uniqueId val="{0000000B-22F3-4DF1-9AAA-474827DB61AC}"/>
            </c:ext>
          </c:extLst>
        </c:ser>
        <c:dLbls>
          <c:showLegendKey val="0"/>
          <c:showVal val="0"/>
          <c:showCatName val="0"/>
          <c:showSerName val="0"/>
          <c:showPercent val="0"/>
          <c:showBubbleSize val="0"/>
        </c:dLbls>
        <c:gapWidth val="130"/>
        <c:axId val="82464768"/>
        <c:axId val="82466304"/>
        <c:extLst>
          <c:ext xmlns:c15="http://schemas.microsoft.com/office/drawing/2012/chart" uri="{02D57815-91ED-43cb-92C2-25804820EDAC}">
            <c15:filteredBarSeries>
              <c15:ser>
                <c:idx val="1"/>
                <c:order val="1"/>
                <c:tx>
                  <c:strRef>
                    <c:extLst>
                      <c:ext uri="{02D57815-91ED-43cb-92C2-25804820EDAC}">
                        <c15:formulaRef>
                          <c15:sqref>[fördelning_akassa.xlsx]Budgetmallar!$C$9</c15:sqref>
                        </c15:formulaRef>
                      </c:ext>
                    </c:extLst>
                    <c:strCache>
                      <c:ptCount val="1"/>
                      <c:pt idx="0">
                        <c:v>Exempel 2</c:v>
                      </c:pt>
                    </c:strCache>
                  </c:strRef>
                </c:tx>
                <c:spPr>
                  <a:solidFill>
                    <a:srgbClr val="B4B4B4"/>
                  </a:solidFill>
                  <a:ln w="3175">
                    <a:solidFill>
                      <a:sysClr val="windowText" lastClr="000000">
                        <a:lumMod val="100000"/>
                      </a:sysClr>
                    </a:solidFill>
                  </a:ln>
                </c:spPr>
                <c:invertIfNegative val="0"/>
                <c:cat>
                  <c:numRef>
                    <c:extLst>
                      <c:ext uri="{02D57815-91ED-43cb-92C2-25804820EDAC}">
                        <c15:formulaRef>
                          <c15:sqref>[fördelning_akassa.xlsx]Budgetmallar!$A$10:$A$19</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extLst>
                      <c:ext uri="{02D57815-91ED-43cb-92C2-25804820EDAC}">
                        <c15:formulaRef>
                          <c15:sqref>[fördelning_akassa.xlsx]Budgetmallar!$C$10:$C$15</c15:sqref>
                        </c15:formulaRef>
                      </c:ext>
                    </c:extLst>
                    <c:numCache>
                      <c:formatCode>General</c:formatCode>
                      <c:ptCount val="6"/>
                      <c:pt idx="0">
                        <c:v>39</c:v>
                      </c:pt>
                      <c:pt idx="1">
                        <c:v>70</c:v>
                      </c:pt>
                      <c:pt idx="2">
                        <c:v>14</c:v>
                      </c:pt>
                      <c:pt idx="3">
                        <c:v>73</c:v>
                      </c:pt>
                      <c:pt idx="4">
                        <c:v>67</c:v>
                      </c:pt>
                      <c:pt idx="5">
                        <c:v>19</c:v>
                      </c:pt>
                    </c:numCache>
                  </c:numRef>
                </c:val>
                <c:extLst>
                  <c:ext xmlns:c16="http://schemas.microsoft.com/office/drawing/2014/chart" uri="{C3380CC4-5D6E-409C-BE32-E72D297353CC}">
                    <c16:uniqueId val="{0000000C-22F3-4DF1-9AAA-474827DB61AC}"/>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[fördelning_akassa.xlsx]Budgetmallar!$D$9</c15:sqref>
                        </c15:formulaRef>
                      </c:ext>
                    </c:extLst>
                    <c:strCache>
                      <c:ptCount val="1"/>
                      <c:pt idx="0">
                        <c:v>Exempel 3</c:v>
                      </c:pt>
                    </c:strCache>
                  </c:strRef>
                </c:tx>
                <c:spPr>
                  <a:solidFill>
                    <a:srgbClr val="5A5A5A"/>
                  </a:solid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[fördelning_akassa.xlsx]Budgetmallar!$A$10:$A$19</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extLst xmlns:c15="http://schemas.microsoft.com/office/drawing/2012/chart">
                      <c:ext xmlns:c15="http://schemas.microsoft.com/office/drawing/2012/chart" uri="{02D57815-91ED-43cb-92C2-25804820EDAC}">
                        <c15:formulaRef>
                          <c15:sqref>[fördelning_akassa.xlsx]Budgetmallar!$D$10:$D$15</c15:sqref>
                        </c15:formulaRef>
                      </c:ext>
                    </c:extLst>
                    <c:numCache>
                      <c:formatCode>General</c:formatCode>
                      <c:ptCount val="6"/>
                      <c:pt idx="0">
                        <c:v>33</c:v>
                      </c:pt>
                      <c:pt idx="1">
                        <c:v>39</c:v>
                      </c:pt>
                      <c:pt idx="2">
                        <c:v>66</c:v>
                      </c:pt>
                      <c:pt idx="3">
                        <c:v>81</c:v>
                      </c:pt>
                      <c:pt idx="4">
                        <c:v>53</c:v>
                      </c:pt>
                      <c:pt idx="5">
                        <c:v>85</c:v>
                      </c:pt>
                    </c:numCache>
                  </c:numRef>
                </c:val>
                <c:extLst xmlns:c15="http://schemas.microsoft.com/office/drawing/2012/chart">
                  <c:ext xmlns:c16="http://schemas.microsoft.com/office/drawing/2014/chart" uri="{C3380CC4-5D6E-409C-BE32-E72D297353CC}">
                    <c16:uniqueId val="{0000000D-22F3-4DF1-9AAA-474827DB61AC}"/>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[fördelning_akassa.xlsx]Budgetmallar!$E$9</c15:sqref>
                        </c15:formulaRef>
                      </c:ext>
                    </c:extLst>
                    <c:strCache>
                      <c:ptCount val="1"/>
                      <c:pt idx="0">
                        <c:v>Exempel 4</c:v>
                      </c:pt>
                    </c:strCache>
                  </c:strRef>
                </c:tx>
                <c:spPr>
                  <a:solidFill>
                    <a:sysClr val="window" lastClr="FFFFFF"/>
                  </a:solid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[fördelning_akassa.xlsx]Budgetmallar!$A$10:$A$19</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extLst xmlns:c15="http://schemas.microsoft.com/office/drawing/2012/chart">
                      <c:ext xmlns:c15="http://schemas.microsoft.com/office/drawing/2012/chart" uri="{02D57815-91ED-43cb-92C2-25804820EDAC}">
                        <c15:formulaRef>
                          <c15:sqref>[fördelning_akassa.xlsx]Budgetmallar!$E$10:$E$15</c15:sqref>
                        </c15:formulaRef>
                      </c:ext>
                    </c:extLst>
                    <c:numCache>
                      <c:formatCode>General</c:formatCode>
                      <c:ptCount val="6"/>
                      <c:pt idx="0">
                        <c:v>31</c:v>
                      </c:pt>
                      <c:pt idx="1">
                        <c:v>64</c:v>
                      </c:pt>
                      <c:pt idx="2">
                        <c:v>69</c:v>
                      </c:pt>
                      <c:pt idx="3">
                        <c:v>49</c:v>
                      </c:pt>
                      <c:pt idx="4">
                        <c:v>72</c:v>
                      </c:pt>
                      <c:pt idx="5">
                        <c:v>37</c:v>
                      </c:pt>
                    </c:numCache>
                  </c:numRef>
                </c:val>
                <c:extLst xmlns:c15="http://schemas.microsoft.com/office/drawing/2012/chart">
                  <c:ext xmlns:c16="http://schemas.microsoft.com/office/drawing/2014/chart" uri="{C3380CC4-5D6E-409C-BE32-E72D297353CC}">
                    <c16:uniqueId val="{0000000E-22F3-4DF1-9AAA-474827DB61AC}"/>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[fördelning_akassa.xlsx]Budgetmallar!$F$9</c15:sqref>
                        </c15:formulaRef>
                      </c:ext>
                    </c:extLst>
                    <c:strCache>
                      <c:ptCount val="1"/>
                      <c:pt idx="0">
                        <c:v>Exempel 5</c:v>
                      </c:pt>
                    </c:strCache>
                  </c:strRef>
                </c:tx>
                <c:spPr>
                  <a:pattFill prst="wdUpDiag">
                    <a:fgClr>
                      <a:srgbClr val="000000"/>
                    </a:fgClr>
                    <a:bgClr>
                      <a:sysClr val="window" lastClr="FFFFFF"/>
                    </a:bgClr>
                  </a:patt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[fördelning_akassa.xlsx]Budgetmallar!$A$10:$A$19</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extLst xmlns:c15="http://schemas.microsoft.com/office/drawing/2012/chart">
                      <c:ext xmlns:c15="http://schemas.microsoft.com/office/drawing/2012/chart" uri="{02D57815-91ED-43cb-92C2-25804820EDAC}">
                        <c15:formulaRef>
                          <c15:sqref>[fördelning_akassa.xlsx]Budgetmallar!$F$10:$F$15</c15:sqref>
                        </c15:formulaRef>
                      </c:ext>
                    </c:extLst>
                    <c:numCache>
                      <c:formatCode>General</c:formatCode>
                      <c:ptCount val="6"/>
                      <c:pt idx="0">
                        <c:v>83</c:v>
                      </c:pt>
                      <c:pt idx="1">
                        <c:v>10</c:v>
                      </c:pt>
                      <c:pt idx="2">
                        <c:v>95</c:v>
                      </c:pt>
                      <c:pt idx="3">
                        <c:v>72</c:v>
                      </c:pt>
                      <c:pt idx="4">
                        <c:v>88</c:v>
                      </c:pt>
                      <c:pt idx="5">
                        <c:v>22</c:v>
                      </c:pt>
                    </c:numCache>
                  </c:numRef>
                </c:val>
                <c:extLst xmlns:c15="http://schemas.microsoft.com/office/drawing/2012/chart">
                  <c:ext xmlns:c16="http://schemas.microsoft.com/office/drawing/2014/chart" uri="{C3380CC4-5D6E-409C-BE32-E72D297353CC}">
                    <c16:uniqueId val="{0000000F-22F3-4DF1-9AAA-474827DB61AC}"/>
                  </c:ext>
                </c:extLst>
              </c15:ser>
            </c15:filteredBarSeries>
            <c15:filteredBarSeries>
              <c15:ser>
                <c:idx val="5"/>
                <c:order val="5"/>
                <c:tx>
                  <c:strRef>
                    <c:extLst xmlns:c15="http://schemas.microsoft.com/office/drawing/2012/chart">
                      <c:ext xmlns:c15="http://schemas.microsoft.com/office/drawing/2012/chart" uri="{02D57815-91ED-43cb-92C2-25804820EDAC}">
                        <c15:formulaRef>
                          <c15:sqref>[fördelning_akassa.xlsx]Budgetmallar!$G$9</c15:sqref>
                        </c15:formulaRef>
                      </c:ext>
                    </c:extLst>
                    <c:strCache>
                      <c:ptCount val="1"/>
                      <c:pt idx="0">
                        <c:v>Exempel 6</c:v>
                      </c:pt>
                    </c:strCache>
                  </c:strRef>
                </c:tx>
                <c:spPr>
                  <a:pattFill prst="pct20">
                    <a:fgClr>
                      <a:srgbClr val="000000"/>
                    </a:fgClr>
                    <a:bgClr>
                      <a:sysClr val="window" lastClr="FFFFFF"/>
                    </a:bgClr>
                  </a:patt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[fördelning_akassa.xlsx]Budgetmallar!$A$10:$A$19</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extLst xmlns:c15="http://schemas.microsoft.com/office/drawing/2012/chart">
                      <c:ext xmlns:c15="http://schemas.microsoft.com/office/drawing/2012/chart" uri="{02D57815-91ED-43cb-92C2-25804820EDAC}">
                        <c15:formulaRef>
                          <c15:sqref>[fördelning_akassa.xlsx]Budgetmallar!$G$10:$G$15</c15:sqref>
                        </c15:formulaRef>
                      </c:ext>
                    </c:extLst>
                    <c:numCache>
                      <c:formatCode>General</c:formatCode>
                      <c:ptCount val="6"/>
                      <c:pt idx="0">
                        <c:v>47</c:v>
                      </c:pt>
                      <c:pt idx="1">
                        <c:v>77</c:v>
                      </c:pt>
                      <c:pt idx="2">
                        <c:v>53</c:v>
                      </c:pt>
                      <c:pt idx="3">
                        <c:v>69</c:v>
                      </c:pt>
                      <c:pt idx="4">
                        <c:v>67</c:v>
                      </c:pt>
                      <c:pt idx="5">
                        <c:v>74</c:v>
                      </c:pt>
                    </c:numCache>
                  </c:numRef>
                </c:val>
                <c:extLst xmlns:c15="http://schemas.microsoft.com/office/drawing/2012/chart">
                  <c:ext xmlns:c16="http://schemas.microsoft.com/office/drawing/2014/chart" uri="{C3380CC4-5D6E-409C-BE32-E72D297353CC}">
                    <c16:uniqueId val="{00000010-22F3-4DF1-9AAA-474827DB61AC}"/>
                  </c:ext>
                </c:extLst>
              </c15:ser>
            </c15:filteredBarSeries>
            <c15:filteredBarSeries>
              <c15:ser>
                <c:idx val="6"/>
                <c:order val="6"/>
                <c:tx>
                  <c:strRef>
                    <c:extLst xmlns:c15="http://schemas.microsoft.com/office/drawing/2012/chart">
                      <c:ext xmlns:c15="http://schemas.microsoft.com/office/drawing/2012/chart" uri="{02D57815-91ED-43cb-92C2-25804820EDAC}">
                        <c15:formulaRef>
                          <c15:sqref>[fördelning_akassa.xlsx]Budgetmallar!$H$9</c15:sqref>
                        </c15:formulaRef>
                      </c:ext>
                    </c:extLst>
                    <c:strCache>
                      <c:ptCount val="1"/>
                      <c:pt idx="0">
                        <c:v>Exempel 7</c:v>
                      </c:pt>
                    </c:strCache>
                  </c:strRef>
                </c:tx>
                <c:spPr>
                  <a:pattFill prst="zigZag">
                    <a:fgClr>
                      <a:srgbClr val="000000"/>
                    </a:fgClr>
                    <a:bgClr>
                      <a:sysClr val="window" lastClr="FFFFFF"/>
                    </a:bgClr>
                  </a:patt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[fördelning_akassa.xlsx]Budgetmallar!$A$10:$A$19</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extLst xmlns:c15="http://schemas.microsoft.com/office/drawing/2012/chart">
                      <c:ext xmlns:c15="http://schemas.microsoft.com/office/drawing/2012/chart" uri="{02D57815-91ED-43cb-92C2-25804820EDAC}">
                        <c15:formulaRef>
                          <c15:sqref>[fördelning_akassa.xlsx]Budgetmallar!$H$10:$H$15</c15:sqref>
                        </c15:formulaRef>
                      </c:ext>
                    </c:extLst>
                    <c:numCache>
                      <c:formatCode>General</c:formatCode>
                      <c:ptCount val="6"/>
                      <c:pt idx="0">
                        <c:v>42</c:v>
                      </c:pt>
                      <c:pt idx="1">
                        <c:v>36</c:v>
                      </c:pt>
                      <c:pt idx="2">
                        <c:v>96</c:v>
                      </c:pt>
                      <c:pt idx="3">
                        <c:v>98</c:v>
                      </c:pt>
                      <c:pt idx="4">
                        <c:v>37</c:v>
                      </c:pt>
                      <c:pt idx="5">
                        <c:v>18</c:v>
                      </c:pt>
                    </c:numCache>
                  </c:numRef>
                </c:val>
                <c:extLst xmlns:c15="http://schemas.microsoft.com/office/drawing/2012/chart">
                  <c:ext xmlns:c16="http://schemas.microsoft.com/office/drawing/2014/chart" uri="{C3380CC4-5D6E-409C-BE32-E72D297353CC}">
                    <c16:uniqueId val="{00000011-22F3-4DF1-9AAA-474827DB61AC}"/>
                  </c:ext>
                </c:extLst>
              </c15:ser>
            </c15:filteredBarSeries>
            <c15:filteredBarSeries>
              <c15:ser>
                <c:idx val="7"/>
                <c:order val="7"/>
                <c:tx>
                  <c:strRef>
                    <c:extLst xmlns:c15="http://schemas.microsoft.com/office/drawing/2012/chart">
                      <c:ext xmlns:c15="http://schemas.microsoft.com/office/drawing/2012/chart" uri="{02D57815-91ED-43cb-92C2-25804820EDAC}">
                        <c15:formulaRef>
                          <c15:sqref>[fördelning_akassa.xlsx]Budgetmallar!$I$9</c15:sqref>
                        </c15:formulaRef>
                      </c:ext>
                    </c:extLst>
                    <c:strCache>
                      <c:ptCount val="1"/>
                      <c:pt idx="0">
                        <c:v>Exempel 8</c:v>
                      </c:pt>
                    </c:strCache>
                  </c:strRef>
                </c:tx>
                <c:spPr>
                  <a:pattFill prst="ltHorz">
                    <a:fgClr>
                      <a:srgbClr val="000000"/>
                    </a:fgClr>
                    <a:bgClr>
                      <a:sysClr val="window" lastClr="FFFFFF"/>
                    </a:bgClr>
                  </a:patt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[fördelning_akassa.xlsx]Budgetmallar!$A$10:$A$19</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extLst xmlns:c15="http://schemas.microsoft.com/office/drawing/2012/chart">
                      <c:ext xmlns:c15="http://schemas.microsoft.com/office/drawing/2012/chart" uri="{02D57815-91ED-43cb-92C2-25804820EDAC}">
                        <c15:formulaRef>
                          <c15:sqref>[fördelning_akassa.xlsx]Budgetmallar!$I$10:$I$15</c15:sqref>
                        </c15:formulaRef>
                      </c:ext>
                    </c:extLst>
                    <c:numCache>
                      <c:formatCode>General</c:formatCode>
                      <c:ptCount val="6"/>
                      <c:pt idx="0">
                        <c:v>11</c:v>
                      </c:pt>
                      <c:pt idx="1">
                        <c:v>43</c:v>
                      </c:pt>
                      <c:pt idx="2">
                        <c:v>52</c:v>
                      </c:pt>
                      <c:pt idx="3">
                        <c:v>41</c:v>
                      </c:pt>
                      <c:pt idx="4">
                        <c:v>61</c:v>
                      </c:pt>
                      <c:pt idx="5">
                        <c:v>91</c:v>
                      </c:pt>
                    </c:numCache>
                  </c:numRef>
                </c:val>
                <c:extLst xmlns:c15="http://schemas.microsoft.com/office/drawing/2012/chart">
                  <c:ext xmlns:c16="http://schemas.microsoft.com/office/drawing/2014/chart" uri="{C3380CC4-5D6E-409C-BE32-E72D297353CC}">
                    <c16:uniqueId val="{00000012-22F3-4DF1-9AAA-474827DB61AC}"/>
                  </c:ext>
                </c:extLst>
              </c15:ser>
            </c15:filteredBarSeries>
          </c:ext>
        </c:extLst>
      </c:barChart>
      <c:catAx>
        <c:axId val="82464768"/>
        <c:scaling>
          <c:orientation val="minMax"/>
        </c:scaling>
        <c:delete val="0"/>
        <c:axPos val="b"/>
        <c:title>
          <c:tx>
            <c:rich>
              <a:bodyPr/>
              <a:lstStyle/>
              <a:p>
                <a:pPr>
                  <a:defRPr/>
                </a:pPr>
                <a:r>
                  <a:rPr lang="sv-SE"/>
                  <a:t>Inkomstgrupp (ekonomisk standard)</a:t>
                </a:r>
              </a:p>
            </c:rich>
          </c:tx>
          <c:layout>
            <c:manualLayout>
              <c:xMode val="edge"/>
              <c:yMode val="edge"/>
              <c:x val="0.28311232589906249"/>
              <c:y val="0.86290546228891196"/>
            </c:manualLayout>
          </c:layout>
          <c:overlay val="0"/>
        </c:title>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0.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userShapes r:id="rId2"/>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1"/>
    </mc:Choice>
    <mc:Fallback>
      <c:style val="1"/>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7.8286324786324787E-2"/>
          <c:y val="2.7014957264957264E-2"/>
          <c:w val="0.90802022648644243"/>
          <c:h val="0.73734536997727773"/>
        </c:manualLayout>
      </c:layout>
      <c:barChart>
        <c:barDir val="col"/>
        <c:grouping val="clustered"/>
        <c:varyColors val="0"/>
        <c:ser>
          <c:idx val="0"/>
          <c:order val="0"/>
          <c:tx>
            <c:strRef>
              <c:f>[kvman_akassa.xlsx]Budgetmallar!$B$9</c:f>
              <c:strCache>
                <c:ptCount val="1"/>
                <c:pt idx="0">
                  <c:v>Kvinnor</c:v>
                </c:pt>
              </c:strCache>
            </c:strRef>
          </c:tx>
          <c:spPr>
            <a:solidFill>
              <a:srgbClr val="000000"/>
            </a:solidFill>
            <a:ln w="3175">
              <a:solidFill>
                <a:sysClr val="windowText" lastClr="000000">
                  <a:lumMod val="100000"/>
                </a:sysClr>
              </a:solidFill>
            </a:ln>
          </c:spPr>
          <c:invertIfNegative val="0"/>
          <c:dPt>
            <c:idx val="0"/>
            <c:invertIfNegative val="0"/>
            <c:bubble3D val="0"/>
            <c:extLst>
              <c:ext xmlns:c16="http://schemas.microsoft.com/office/drawing/2014/chart" uri="{C3380CC4-5D6E-409C-BE32-E72D297353CC}">
                <c16:uniqueId val="{00000000-6BDA-415A-A5A0-D87CEED38E06}"/>
              </c:ext>
            </c:extLst>
          </c:dPt>
          <c:dPt>
            <c:idx val="1"/>
            <c:invertIfNegative val="0"/>
            <c:bubble3D val="0"/>
            <c:extLst>
              <c:ext xmlns:c16="http://schemas.microsoft.com/office/drawing/2014/chart" uri="{C3380CC4-5D6E-409C-BE32-E72D297353CC}">
                <c16:uniqueId val="{00000001-6BDA-415A-A5A0-D87CEED38E06}"/>
              </c:ext>
            </c:extLst>
          </c:dPt>
          <c:dPt>
            <c:idx val="2"/>
            <c:invertIfNegative val="0"/>
            <c:bubble3D val="0"/>
            <c:extLst>
              <c:ext xmlns:c16="http://schemas.microsoft.com/office/drawing/2014/chart" uri="{C3380CC4-5D6E-409C-BE32-E72D297353CC}">
                <c16:uniqueId val="{00000002-6BDA-415A-A5A0-D87CEED38E06}"/>
              </c:ext>
            </c:extLst>
          </c:dPt>
          <c:dPt>
            <c:idx val="3"/>
            <c:invertIfNegative val="0"/>
            <c:bubble3D val="0"/>
            <c:extLst>
              <c:ext xmlns:c16="http://schemas.microsoft.com/office/drawing/2014/chart" uri="{C3380CC4-5D6E-409C-BE32-E72D297353CC}">
                <c16:uniqueId val="{00000003-6BDA-415A-A5A0-D87CEED38E06}"/>
              </c:ext>
            </c:extLst>
          </c:dPt>
          <c:dPt>
            <c:idx val="4"/>
            <c:invertIfNegative val="0"/>
            <c:bubble3D val="0"/>
            <c:extLst>
              <c:ext xmlns:c16="http://schemas.microsoft.com/office/drawing/2014/chart" uri="{C3380CC4-5D6E-409C-BE32-E72D297353CC}">
                <c16:uniqueId val="{00000004-6BDA-415A-A5A0-D87CEED38E06}"/>
              </c:ext>
            </c:extLst>
          </c:dPt>
          <c:dPt>
            <c:idx val="5"/>
            <c:invertIfNegative val="0"/>
            <c:bubble3D val="0"/>
            <c:extLst>
              <c:ext xmlns:c16="http://schemas.microsoft.com/office/drawing/2014/chart" uri="{C3380CC4-5D6E-409C-BE32-E72D297353CC}">
                <c16:uniqueId val="{00000005-6BDA-415A-A5A0-D87CEED38E06}"/>
              </c:ext>
            </c:extLst>
          </c:dPt>
          <c:dPt>
            <c:idx val="6"/>
            <c:invertIfNegative val="0"/>
            <c:bubble3D val="0"/>
            <c:extLst>
              <c:ext xmlns:c16="http://schemas.microsoft.com/office/drawing/2014/chart" uri="{C3380CC4-5D6E-409C-BE32-E72D297353CC}">
                <c16:uniqueId val="{00000006-6BDA-415A-A5A0-D87CEED38E06}"/>
              </c:ext>
            </c:extLst>
          </c:dPt>
          <c:dPt>
            <c:idx val="7"/>
            <c:invertIfNegative val="0"/>
            <c:bubble3D val="0"/>
            <c:extLst>
              <c:ext xmlns:c16="http://schemas.microsoft.com/office/drawing/2014/chart" uri="{C3380CC4-5D6E-409C-BE32-E72D297353CC}">
                <c16:uniqueId val="{00000007-6BDA-415A-A5A0-D87CEED38E06}"/>
              </c:ext>
            </c:extLst>
          </c:dPt>
          <c:dPt>
            <c:idx val="8"/>
            <c:invertIfNegative val="0"/>
            <c:bubble3D val="0"/>
            <c:extLst>
              <c:ext xmlns:c16="http://schemas.microsoft.com/office/drawing/2014/chart" uri="{C3380CC4-5D6E-409C-BE32-E72D297353CC}">
                <c16:uniqueId val="{00000008-6BDA-415A-A5A0-D87CEED38E06}"/>
              </c:ext>
            </c:extLst>
          </c:dPt>
          <c:dPt>
            <c:idx val="9"/>
            <c:invertIfNegative val="0"/>
            <c:bubble3D val="0"/>
            <c:extLst>
              <c:ext xmlns:c16="http://schemas.microsoft.com/office/drawing/2014/chart" uri="{C3380CC4-5D6E-409C-BE32-E72D297353CC}">
                <c16:uniqueId val="{00000009-6BDA-415A-A5A0-D87CEED38E06}"/>
              </c:ext>
            </c:extLst>
          </c:dPt>
          <c:dPt>
            <c:idx val="10"/>
            <c:invertIfNegative val="0"/>
            <c:bubble3D val="0"/>
            <c:extLst>
              <c:ext xmlns:c16="http://schemas.microsoft.com/office/drawing/2014/chart" uri="{C3380CC4-5D6E-409C-BE32-E72D297353CC}">
                <c16:uniqueId val="{0000000A-6BDA-415A-A5A0-D87CEED38E06}"/>
              </c:ext>
            </c:extLst>
          </c:dPt>
          <c:cat>
            <c:numRef>
              <c:f>[kvman_akassa.xlsx]Budgetmallar!$A$10</c:f>
              <c:numCache>
                <c:formatCode>General</c:formatCode>
                <c:ptCount val="1"/>
              </c:numCache>
            </c:numRef>
          </c:cat>
          <c:val>
            <c:numRef>
              <c:f>[kvman_akassa.xlsx]Budgetmallar!$B$10</c:f>
              <c:numCache>
                <c:formatCode>General</c:formatCode>
                <c:ptCount val="1"/>
                <c:pt idx="0">
                  <c:v>7.1058999999999997E-2</c:v>
                </c:pt>
              </c:numCache>
            </c:numRef>
          </c:val>
          <c:extLst>
            <c:ext xmlns:c16="http://schemas.microsoft.com/office/drawing/2014/chart" uri="{C3380CC4-5D6E-409C-BE32-E72D297353CC}">
              <c16:uniqueId val="{0000000B-6BDA-415A-A5A0-D87CEED38E06}"/>
            </c:ext>
          </c:extLst>
        </c:ser>
        <c:ser>
          <c:idx val="1"/>
          <c:order val="1"/>
          <c:tx>
            <c:strRef>
              <c:f>[kvman_akassa.xlsx]Budgetmallar!$C$9</c:f>
              <c:strCache>
                <c:ptCount val="1"/>
                <c:pt idx="0">
                  <c:v>Män</c:v>
                </c:pt>
              </c:strCache>
            </c:strRef>
          </c:tx>
          <c:spPr>
            <a:solidFill>
              <a:srgbClr val="B4B4B4"/>
            </a:solidFill>
            <a:ln w="3175">
              <a:solidFill>
                <a:sysClr val="windowText" lastClr="000000">
                  <a:lumMod val="100000"/>
                </a:sysClr>
              </a:solidFill>
            </a:ln>
          </c:spPr>
          <c:invertIfNegative val="0"/>
          <c:cat>
            <c:numRef>
              <c:f>[kvman_akassa.xlsx]Budgetmallar!$A$10</c:f>
              <c:numCache>
                <c:formatCode>General</c:formatCode>
                <c:ptCount val="1"/>
              </c:numCache>
            </c:numRef>
          </c:cat>
          <c:val>
            <c:numRef>
              <c:f>[kvman_akassa.xlsx]Budgetmallar!$C$10</c:f>
              <c:numCache>
                <c:formatCode>General</c:formatCode>
                <c:ptCount val="1"/>
                <c:pt idx="0">
                  <c:v>5.4614000000000003E-2</c:v>
                </c:pt>
              </c:numCache>
            </c:numRef>
          </c:val>
          <c:extLst>
            <c:ext xmlns:c16="http://schemas.microsoft.com/office/drawing/2014/chart" uri="{C3380CC4-5D6E-409C-BE32-E72D297353CC}">
              <c16:uniqueId val="{0000000C-6BDA-415A-A5A0-D87CEED38E06}"/>
            </c:ext>
          </c:extLst>
        </c:ser>
        <c:dLbls>
          <c:showLegendKey val="0"/>
          <c:showVal val="0"/>
          <c:showCatName val="0"/>
          <c:showSerName val="0"/>
          <c:showPercent val="0"/>
          <c:showBubbleSize val="0"/>
        </c:dLbls>
        <c:gapWidth val="130"/>
        <c:overlap val="-94"/>
        <c:axId val="82464768"/>
        <c:axId val="82466304"/>
        <c:extLst>
          <c:ext xmlns:c15="http://schemas.microsoft.com/office/drawing/2012/chart" uri="{02D57815-91ED-43cb-92C2-25804820EDAC}">
            <c15:filteredBarSeries>
              <c15:ser>
                <c:idx val="2"/>
                <c:order val="2"/>
                <c:tx>
                  <c:strRef>
                    <c:extLst>
                      <c:ext uri="{02D57815-91ED-43cb-92C2-25804820EDAC}">
                        <c15:formulaRef>
                          <c15:sqref>[kvman_akassa.xlsx]Budgetmallar!$D$9</c15:sqref>
                        </c15:formulaRef>
                      </c:ext>
                    </c:extLst>
                    <c:strCache>
                      <c:ptCount val="1"/>
                      <c:pt idx="0">
                        <c:v>Exempel 3</c:v>
                      </c:pt>
                    </c:strCache>
                  </c:strRef>
                </c:tx>
                <c:spPr>
                  <a:solidFill>
                    <a:srgbClr val="5A5A5A"/>
                  </a:solidFill>
                  <a:ln w="3175">
                    <a:solidFill>
                      <a:srgbClr val="000000"/>
                    </a:solidFill>
                  </a:ln>
                </c:spPr>
                <c:invertIfNegative val="0"/>
                <c:cat>
                  <c:numRef>
                    <c:extLst>
                      <c:ext uri="{02D57815-91ED-43cb-92C2-25804820EDAC}">
                        <c15:formulaRef>
                          <c15:sqref>[kvman_akassa.xlsx]Budgetmallar!$A$10</c15:sqref>
                        </c15:formulaRef>
                      </c:ext>
                    </c:extLst>
                    <c:numCache>
                      <c:formatCode>General</c:formatCode>
                      <c:ptCount val="1"/>
                    </c:numCache>
                  </c:numRef>
                </c:cat>
                <c:val>
                  <c:numRef>
                    <c:extLst>
                      <c:ext uri="{02D57815-91ED-43cb-92C2-25804820EDAC}">
                        <c15:formulaRef>
                          <c15:sqref>[kvman_akassa.xlsx]Budgetmallar!$D$10:$D$15</c15:sqref>
                        </c15:formulaRef>
                      </c:ext>
                    </c:extLst>
                    <c:numCache>
                      <c:formatCode>General</c:formatCode>
                      <c:ptCount val="6"/>
                      <c:pt idx="0">
                        <c:v>33</c:v>
                      </c:pt>
                      <c:pt idx="1">
                        <c:v>39</c:v>
                      </c:pt>
                      <c:pt idx="2">
                        <c:v>66</c:v>
                      </c:pt>
                      <c:pt idx="3">
                        <c:v>81</c:v>
                      </c:pt>
                      <c:pt idx="4">
                        <c:v>53</c:v>
                      </c:pt>
                      <c:pt idx="5">
                        <c:v>85</c:v>
                      </c:pt>
                    </c:numCache>
                  </c:numRef>
                </c:val>
                <c:extLst>
                  <c:ext xmlns:c16="http://schemas.microsoft.com/office/drawing/2014/chart" uri="{C3380CC4-5D6E-409C-BE32-E72D297353CC}">
                    <c16:uniqueId val="{0000000D-6BDA-415A-A5A0-D87CEED38E06}"/>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[kvman_akassa.xlsx]Budgetmallar!$E$9</c15:sqref>
                        </c15:formulaRef>
                      </c:ext>
                    </c:extLst>
                    <c:strCache>
                      <c:ptCount val="1"/>
                      <c:pt idx="0">
                        <c:v>Exempel 4</c:v>
                      </c:pt>
                    </c:strCache>
                  </c:strRef>
                </c:tx>
                <c:spPr>
                  <a:solidFill>
                    <a:sysClr val="window" lastClr="FFFFFF"/>
                  </a:solid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[kvman_akassa.xlsx]Budgetmallar!$A$10</c15:sqref>
                        </c15:formulaRef>
                      </c:ext>
                    </c:extLst>
                    <c:numCache>
                      <c:formatCode>General</c:formatCode>
                      <c:ptCount val="1"/>
                    </c:numCache>
                  </c:numRef>
                </c:cat>
                <c:val>
                  <c:numRef>
                    <c:extLst xmlns:c15="http://schemas.microsoft.com/office/drawing/2012/chart">
                      <c:ext xmlns:c15="http://schemas.microsoft.com/office/drawing/2012/chart" uri="{02D57815-91ED-43cb-92C2-25804820EDAC}">
                        <c15:formulaRef>
                          <c15:sqref>[kvman_akassa.xlsx]Budgetmallar!$E$10:$E$15</c15:sqref>
                        </c15:formulaRef>
                      </c:ext>
                    </c:extLst>
                    <c:numCache>
                      <c:formatCode>General</c:formatCode>
                      <c:ptCount val="6"/>
                      <c:pt idx="0">
                        <c:v>31</c:v>
                      </c:pt>
                      <c:pt idx="1">
                        <c:v>64</c:v>
                      </c:pt>
                      <c:pt idx="2">
                        <c:v>69</c:v>
                      </c:pt>
                      <c:pt idx="3">
                        <c:v>49</c:v>
                      </c:pt>
                      <c:pt idx="4">
                        <c:v>72</c:v>
                      </c:pt>
                      <c:pt idx="5">
                        <c:v>37</c:v>
                      </c:pt>
                    </c:numCache>
                  </c:numRef>
                </c:val>
                <c:extLst xmlns:c15="http://schemas.microsoft.com/office/drawing/2012/chart">
                  <c:ext xmlns:c16="http://schemas.microsoft.com/office/drawing/2014/chart" uri="{C3380CC4-5D6E-409C-BE32-E72D297353CC}">
                    <c16:uniqueId val="{0000000E-6BDA-415A-A5A0-D87CEED38E06}"/>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[kvman_akassa.xlsx]Budgetmallar!$F$9</c15:sqref>
                        </c15:formulaRef>
                      </c:ext>
                    </c:extLst>
                    <c:strCache>
                      <c:ptCount val="1"/>
                      <c:pt idx="0">
                        <c:v>Exempel 5</c:v>
                      </c:pt>
                    </c:strCache>
                  </c:strRef>
                </c:tx>
                <c:spPr>
                  <a:pattFill prst="wdUpDiag">
                    <a:fgClr>
                      <a:srgbClr val="000000"/>
                    </a:fgClr>
                    <a:bgClr>
                      <a:sysClr val="window" lastClr="FFFFFF"/>
                    </a:bgClr>
                  </a:patt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[kvman_akassa.xlsx]Budgetmallar!$A$10</c15:sqref>
                        </c15:formulaRef>
                      </c:ext>
                    </c:extLst>
                    <c:numCache>
                      <c:formatCode>General</c:formatCode>
                      <c:ptCount val="1"/>
                    </c:numCache>
                  </c:numRef>
                </c:cat>
                <c:val>
                  <c:numRef>
                    <c:extLst xmlns:c15="http://schemas.microsoft.com/office/drawing/2012/chart">
                      <c:ext xmlns:c15="http://schemas.microsoft.com/office/drawing/2012/chart" uri="{02D57815-91ED-43cb-92C2-25804820EDAC}">
                        <c15:formulaRef>
                          <c15:sqref>[kvman_akassa.xlsx]Budgetmallar!$F$10:$F$15</c15:sqref>
                        </c15:formulaRef>
                      </c:ext>
                    </c:extLst>
                    <c:numCache>
                      <c:formatCode>General</c:formatCode>
                      <c:ptCount val="6"/>
                      <c:pt idx="0">
                        <c:v>83</c:v>
                      </c:pt>
                      <c:pt idx="1">
                        <c:v>10</c:v>
                      </c:pt>
                      <c:pt idx="2">
                        <c:v>95</c:v>
                      </c:pt>
                      <c:pt idx="3">
                        <c:v>72</c:v>
                      </c:pt>
                      <c:pt idx="4">
                        <c:v>88</c:v>
                      </c:pt>
                      <c:pt idx="5">
                        <c:v>22</c:v>
                      </c:pt>
                    </c:numCache>
                  </c:numRef>
                </c:val>
                <c:extLst xmlns:c15="http://schemas.microsoft.com/office/drawing/2012/chart">
                  <c:ext xmlns:c16="http://schemas.microsoft.com/office/drawing/2014/chart" uri="{C3380CC4-5D6E-409C-BE32-E72D297353CC}">
                    <c16:uniqueId val="{0000000F-6BDA-415A-A5A0-D87CEED38E06}"/>
                  </c:ext>
                </c:extLst>
              </c15:ser>
            </c15:filteredBarSeries>
            <c15:filteredBarSeries>
              <c15:ser>
                <c:idx val="5"/>
                <c:order val="5"/>
                <c:tx>
                  <c:strRef>
                    <c:extLst xmlns:c15="http://schemas.microsoft.com/office/drawing/2012/chart">
                      <c:ext xmlns:c15="http://schemas.microsoft.com/office/drawing/2012/chart" uri="{02D57815-91ED-43cb-92C2-25804820EDAC}">
                        <c15:formulaRef>
                          <c15:sqref>[kvman_akassa.xlsx]Budgetmallar!$G$9</c15:sqref>
                        </c15:formulaRef>
                      </c:ext>
                    </c:extLst>
                    <c:strCache>
                      <c:ptCount val="1"/>
                      <c:pt idx="0">
                        <c:v>Exempel 6</c:v>
                      </c:pt>
                    </c:strCache>
                  </c:strRef>
                </c:tx>
                <c:spPr>
                  <a:pattFill prst="pct20">
                    <a:fgClr>
                      <a:srgbClr val="000000"/>
                    </a:fgClr>
                    <a:bgClr>
                      <a:sysClr val="window" lastClr="FFFFFF"/>
                    </a:bgClr>
                  </a:patt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[kvman_akassa.xlsx]Budgetmallar!$A$10</c15:sqref>
                        </c15:formulaRef>
                      </c:ext>
                    </c:extLst>
                    <c:numCache>
                      <c:formatCode>General</c:formatCode>
                      <c:ptCount val="1"/>
                    </c:numCache>
                  </c:numRef>
                </c:cat>
                <c:val>
                  <c:numRef>
                    <c:extLst xmlns:c15="http://schemas.microsoft.com/office/drawing/2012/chart">
                      <c:ext xmlns:c15="http://schemas.microsoft.com/office/drawing/2012/chart" uri="{02D57815-91ED-43cb-92C2-25804820EDAC}">
                        <c15:formulaRef>
                          <c15:sqref>[kvman_akassa.xlsx]Budgetmallar!$G$10:$G$15</c15:sqref>
                        </c15:formulaRef>
                      </c:ext>
                    </c:extLst>
                    <c:numCache>
                      <c:formatCode>General</c:formatCode>
                      <c:ptCount val="6"/>
                      <c:pt idx="0">
                        <c:v>47</c:v>
                      </c:pt>
                      <c:pt idx="1">
                        <c:v>77</c:v>
                      </c:pt>
                      <c:pt idx="2">
                        <c:v>53</c:v>
                      </c:pt>
                      <c:pt idx="3">
                        <c:v>69</c:v>
                      </c:pt>
                      <c:pt idx="4">
                        <c:v>67</c:v>
                      </c:pt>
                      <c:pt idx="5">
                        <c:v>74</c:v>
                      </c:pt>
                    </c:numCache>
                  </c:numRef>
                </c:val>
                <c:extLst xmlns:c15="http://schemas.microsoft.com/office/drawing/2012/chart">
                  <c:ext xmlns:c16="http://schemas.microsoft.com/office/drawing/2014/chart" uri="{C3380CC4-5D6E-409C-BE32-E72D297353CC}">
                    <c16:uniqueId val="{00000010-6BDA-415A-A5A0-D87CEED38E06}"/>
                  </c:ext>
                </c:extLst>
              </c15:ser>
            </c15:filteredBarSeries>
            <c15:filteredBarSeries>
              <c15:ser>
                <c:idx val="6"/>
                <c:order val="6"/>
                <c:tx>
                  <c:strRef>
                    <c:extLst xmlns:c15="http://schemas.microsoft.com/office/drawing/2012/chart">
                      <c:ext xmlns:c15="http://schemas.microsoft.com/office/drawing/2012/chart" uri="{02D57815-91ED-43cb-92C2-25804820EDAC}">
                        <c15:formulaRef>
                          <c15:sqref>[kvman_akassa.xlsx]Budgetmallar!$H$9</c15:sqref>
                        </c15:formulaRef>
                      </c:ext>
                    </c:extLst>
                    <c:strCache>
                      <c:ptCount val="1"/>
                      <c:pt idx="0">
                        <c:v>Exempel 7</c:v>
                      </c:pt>
                    </c:strCache>
                  </c:strRef>
                </c:tx>
                <c:spPr>
                  <a:pattFill prst="zigZag">
                    <a:fgClr>
                      <a:srgbClr val="000000"/>
                    </a:fgClr>
                    <a:bgClr>
                      <a:sysClr val="window" lastClr="FFFFFF"/>
                    </a:bgClr>
                  </a:patt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[kvman_akassa.xlsx]Budgetmallar!$A$10</c15:sqref>
                        </c15:formulaRef>
                      </c:ext>
                    </c:extLst>
                    <c:numCache>
                      <c:formatCode>General</c:formatCode>
                      <c:ptCount val="1"/>
                    </c:numCache>
                  </c:numRef>
                </c:cat>
                <c:val>
                  <c:numRef>
                    <c:extLst xmlns:c15="http://schemas.microsoft.com/office/drawing/2012/chart">
                      <c:ext xmlns:c15="http://schemas.microsoft.com/office/drawing/2012/chart" uri="{02D57815-91ED-43cb-92C2-25804820EDAC}">
                        <c15:formulaRef>
                          <c15:sqref>[kvman_akassa.xlsx]Budgetmallar!$H$10:$H$15</c15:sqref>
                        </c15:formulaRef>
                      </c:ext>
                    </c:extLst>
                    <c:numCache>
                      <c:formatCode>General</c:formatCode>
                      <c:ptCount val="6"/>
                      <c:pt idx="0">
                        <c:v>42</c:v>
                      </c:pt>
                      <c:pt idx="1">
                        <c:v>36</c:v>
                      </c:pt>
                      <c:pt idx="2">
                        <c:v>96</c:v>
                      </c:pt>
                      <c:pt idx="3">
                        <c:v>98</c:v>
                      </c:pt>
                      <c:pt idx="4">
                        <c:v>37</c:v>
                      </c:pt>
                      <c:pt idx="5">
                        <c:v>18</c:v>
                      </c:pt>
                    </c:numCache>
                  </c:numRef>
                </c:val>
                <c:extLst xmlns:c15="http://schemas.microsoft.com/office/drawing/2012/chart">
                  <c:ext xmlns:c16="http://schemas.microsoft.com/office/drawing/2014/chart" uri="{C3380CC4-5D6E-409C-BE32-E72D297353CC}">
                    <c16:uniqueId val="{00000011-6BDA-415A-A5A0-D87CEED38E06}"/>
                  </c:ext>
                </c:extLst>
              </c15:ser>
            </c15:filteredBarSeries>
            <c15:filteredBarSeries>
              <c15:ser>
                <c:idx val="7"/>
                <c:order val="7"/>
                <c:tx>
                  <c:strRef>
                    <c:extLst xmlns:c15="http://schemas.microsoft.com/office/drawing/2012/chart">
                      <c:ext xmlns:c15="http://schemas.microsoft.com/office/drawing/2012/chart" uri="{02D57815-91ED-43cb-92C2-25804820EDAC}">
                        <c15:formulaRef>
                          <c15:sqref>[kvman_akassa.xlsx]Budgetmallar!$I$9</c15:sqref>
                        </c15:formulaRef>
                      </c:ext>
                    </c:extLst>
                    <c:strCache>
                      <c:ptCount val="1"/>
                      <c:pt idx="0">
                        <c:v>Exempel 8</c:v>
                      </c:pt>
                    </c:strCache>
                  </c:strRef>
                </c:tx>
                <c:spPr>
                  <a:pattFill prst="ltHorz">
                    <a:fgClr>
                      <a:srgbClr val="000000"/>
                    </a:fgClr>
                    <a:bgClr>
                      <a:sysClr val="window" lastClr="FFFFFF"/>
                    </a:bgClr>
                  </a:pattFill>
                  <a:ln w="3175">
                    <a:solidFill>
                      <a:srgbClr val="000000"/>
                    </a:solidFill>
                  </a:ln>
                </c:spPr>
                <c:invertIfNegative val="0"/>
                <c:cat>
                  <c:numRef>
                    <c:extLst xmlns:c15="http://schemas.microsoft.com/office/drawing/2012/chart">
                      <c:ext xmlns:c15="http://schemas.microsoft.com/office/drawing/2012/chart" uri="{02D57815-91ED-43cb-92C2-25804820EDAC}">
                        <c15:formulaRef>
                          <c15:sqref>[kvman_akassa.xlsx]Budgetmallar!$A$10</c15:sqref>
                        </c15:formulaRef>
                      </c:ext>
                    </c:extLst>
                    <c:numCache>
                      <c:formatCode>General</c:formatCode>
                      <c:ptCount val="1"/>
                    </c:numCache>
                  </c:numRef>
                </c:cat>
                <c:val>
                  <c:numRef>
                    <c:extLst xmlns:c15="http://schemas.microsoft.com/office/drawing/2012/chart">
                      <c:ext xmlns:c15="http://schemas.microsoft.com/office/drawing/2012/chart" uri="{02D57815-91ED-43cb-92C2-25804820EDAC}">
                        <c15:formulaRef>
                          <c15:sqref>[kvman_akassa.xlsx]Budgetmallar!$I$10:$I$15</c15:sqref>
                        </c15:formulaRef>
                      </c:ext>
                    </c:extLst>
                    <c:numCache>
                      <c:formatCode>General</c:formatCode>
                      <c:ptCount val="6"/>
                      <c:pt idx="0">
                        <c:v>11</c:v>
                      </c:pt>
                      <c:pt idx="1">
                        <c:v>43</c:v>
                      </c:pt>
                      <c:pt idx="2">
                        <c:v>52</c:v>
                      </c:pt>
                      <c:pt idx="3">
                        <c:v>41</c:v>
                      </c:pt>
                      <c:pt idx="4">
                        <c:v>61</c:v>
                      </c:pt>
                      <c:pt idx="5">
                        <c:v>91</c:v>
                      </c:pt>
                    </c:numCache>
                  </c:numRef>
                </c:val>
                <c:extLst xmlns:c15="http://schemas.microsoft.com/office/drawing/2012/chart">
                  <c:ext xmlns:c16="http://schemas.microsoft.com/office/drawing/2014/chart" uri="{C3380CC4-5D6E-409C-BE32-E72D297353CC}">
                    <c16:uniqueId val="{00000012-6BDA-415A-A5A0-D87CEED38E06}"/>
                  </c:ext>
                </c:extLst>
              </c15:ser>
            </c15:filteredBarSeries>
          </c:ext>
        </c:extLst>
      </c:barChart>
      <c:catAx>
        <c:axId val="82464768"/>
        <c:scaling>
          <c:orientation val="minMax"/>
        </c:scaling>
        <c:delete val="0"/>
        <c:axPos val="b"/>
        <c:numFmt formatCode="General" sourceLinked="0"/>
        <c:majorTickMark val="cross"/>
        <c:minorTickMark val="none"/>
        <c:tickLblPos val="nextTo"/>
        <c:spPr>
          <a:ln w="3175" cmpd="sng">
            <a:solidFill>
              <a:sysClr val="windowText" lastClr="000000">
                <a:lumMod val="100000"/>
              </a:sysClr>
            </a:solidFill>
          </a:ln>
        </c:spPr>
        <c:txPr>
          <a:bodyPr rot="0" vert="horz"/>
          <a:lstStyle/>
          <a:p>
            <a:pPr>
              <a:defRPr/>
            </a:pPr>
            <a:endParaRPr lang="sv-SE"/>
          </a:p>
        </c:txPr>
        <c:crossAx val="82466304"/>
        <c:crosses val="autoZero"/>
        <c:auto val="1"/>
        <c:lblAlgn val="ctr"/>
        <c:lblOffset val="100"/>
        <c:noMultiLvlLbl val="1"/>
      </c:catAx>
      <c:valAx>
        <c:axId val="82466304"/>
        <c:scaling>
          <c:orientation val="minMax"/>
        </c:scaling>
        <c:delete val="0"/>
        <c:axPos val="l"/>
        <c:numFmt formatCode="#,##0.00" sourceLinked="0"/>
        <c:majorTickMark val="in"/>
        <c:minorTickMark val="none"/>
        <c:tickLblPos val="nextTo"/>
        <c:spPr>
          <a:ln w="3175" cmpd="sng">
            <a:solidFill>
              <a:sysClr val="windowText" lastClr="000000">
                <a:lumMod val="100000"/>
              </a:sysClr>
            </a:solidFill>
          </a:ln>
        </c:spPr>
        <c:txPr>
          <a:bodyPr rot="0" vert="horz"/>
          <a:lstStyle/>
          <a:p>
            <a:pPr>
              <a:defRPr/>
            </a:pPr>
            <a:endParaRPr lang="sv-SE"/>
          </a:p>
        </c:txPr>
        <c:crossAx val="82464768"/>
        <c:crossesAt val="1"/>
        <c:crossBetween val="between"/>
      </c:valAx>
      <c:spPr>
        <a:noFill/>
        <a:ln w="3175">
          <a:solidFill>
            <a:srgbClr val="000000"/>
          </a:solidFill>
          <a:prstDash val="solid"/>
        </a:ln>
      </c:spPr>
    </c:plotArea>
    <c:plotVisOnly val="1"/>
    <c:dispBlanksAs val="gap"/>
    <c:showDLblsOverMax val="0"/>
  </c:chart>
  <c:spPr>
    <a:noFill/>
    <a:ln w="25400">
      <a:noFill/>
    </a:ln>
  </c:spPr>
  <c:txPr>
    <a:bodyPr/>
    <a:lstStyle/>
    <a:p>
      <a:pPr>
        <a:defRPr sz="800">
          <a:latin typeface="Arial" panose="020B0604020202020204" pitchFamily="34" charset="0"/>
          <a:ea typeface="TradeGothic CondEighteen"/>
          <a:cs typeface="Arial" panose="020B0604020202020204" pitchFamily="34" charset="0"/>
        </a:defRPr>
      </a:pPr>
      <a:endParaRPr lang="sv-SE"/>
    </a:p>
  </c:txPr>
  <c:externalData r:id="rId1">
    <c:autoUpdate val="0"/>
  </c:externalData>
  <c:userShapes r:id="rId2"/>
</c:chartSpace>
</file>

<file path=word/drawings/drawing1.xml><?xml version="1.0" encoding="utf-8"?>
<c:userShapes xmlns:c="http://schemas.openxmlformats.org/drawingml/2006/chart">
  <cdr:relSizeAnchor xmlns:cdr="http://schemas.openxmlformats.org/drawingml/2006/chartDrawing">
    <cdr:from>
      <cdr:x>0.05291</cdr:x>
      <cdr:y>0.83598</cdr:y>
    </cdr:from>
    <cdr:to>
      <cdr:x>0.31541</cdr:x>
      <cdr:y>0.94793</cdr:y>
    </cdr:to>
    <cdr:sp macro="" textlink="">
      <cdr:nvSpPr>
        <cdr:cNvPr id="2" name="textruta 1">
          <a:extLst xmlns:a="http://schemas.openxmlformats.org/drawingml/2006/main">
            <a:ext uri="{FF2B5EF4-FFF2-40B4-BE49-F238E27FC236}">
              <a16:creationId xmlns:a16="http://schemas.microsoft.com/office/drawing/2014/main" id="{BBFB574F-016E-4BB9-94CA-78987842512F}"/>
            </a:ext>
          </a:extLst>
        </cdr:cNvPr>
        <cdr:cNvSpPr txBox="1"/>
      </cdr:nvSpPr>
      <cdr:spPr>
        <a:xfrm xmlns:a="http://schemas.openxmlformats.org/drawingml/2006/main">
          <a:off x="198136" y="1688090"/>
          <a:ext cx="982963" cy="22606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sv-SE" sz="1000"/>
            <a:t>Låg inkomst</a:t>
          </a:r>
        </a:p>
      </cdr:txBody>
    </cdr:sp>
  </cdr:relSizeAnchor>
  <cdr:relSizeAnchor xmlns:cdr="http://schemas.openxmlformats.org/drawingml/2006/chartDrawing">
    <cdr:from>
      <cdr:x>0.76564</cdr:x>
      <cdr:y>0.83436</cdr:y>
    </cdr:from>
    <cdr:to>
      <cdr:x>1</cdr:x>
      <cdr:y>0.9717</cdr:y>
    </cdr:to>
    <cdr:sp macro="" textlink="">
      <cdr:nvSpPr>
        <cdr:cNvPr id="3" name="textruta 2">
          <a:extLst xmlns:a="http://schemas.openxmlformats.org/drawingml/2006/main">
            <a:ext uri="{FF2B5EF4-FFF2-40B4-BE49-F238E27FC236}">
              <a16:creationId xmlns:a16="http://schemas.microsoft.com/office/drawing/2014/main" id="{B3DEF5C2-254E-4538-AB4E-EB12111F8D5C}"/>
            </a:ext>
          </a:extLst>
        </cdr:cNvPr>
        <cdr:cNvSpPr txBox="1"/>
      </cdr:nvSpPr>
      <cdr:spPr>
        <a:xfrm xmlns:a="http://schemas.openxmlformats.org/drawingml/2006/main">
          <a:off x="2867024" y="1684829"/>
          <a:ext cx="877571" cy="277321"/>
        </a:xfrm>
        <a:prstGeom xmlns:a="http://schemas.openxmlformats.org/drawingml/2006/main" prst="rect">
          <a:avLst/>
        </a:prstGeom>
      </cdr:spPr>
      <cdr:txBody>
        <a:bodyPr xmlns:a="http://schemas.openxmlformats.org/drawingml/2006/main" vertOverflow="clip" wrap="square" lIns="180000" rIns="0" rtlCol="0"/>
        <a:lstStyle xmlns:a="http://schemas.openxmlformats.org/drawingml/2006/main"/>
        <a:p xmlns:a="http://schemas.openxmlformats.org/drawingml/2006/main">
          <a:r>
            <a:rPr lang="sv-SE" sz="1000"/>
            <a:t>Hög inkomst</a:t>
          </a:r>
        </a:p>
      </cdr:txBody>
    </cdr:sp>
  </cdr:relSizeAnchor>
</c:userShapes>
</file>

<file path=word/drawings/drawing2.xml><?xml version="1.0" encoding="utf-8"?>
<c:userShapes xmlns:c="http://schemas.openxmlformats.org/drawingml/2006/chart">
  <cdr:relSizeAnchor xmlns:cdr="http://schemas.openxmlformats.org/drawingml/2006/chartDrawing">
    <cdr:from>
      <cdr:x>0.65433</cdr:x>
      <cdr:y>0.85684</cdr:y>
    </cdr:from>
    <cdr:to>
      <cdr:x>0.79477</cdr:x>
      <cdr:y>0.89348</cdr:y>
    </cdr:to>
    <cdr:sp macro="" textlink="">
      <cdr:nvSpPr>
        <cdr:cNvPr id="4" name="textruta 3">
          <a:extLst xmlns:a="http://schemas.openxmlformats.org/drawingml/2006/main">
            <a:ext uri="{FF2B5EF4-FFF2-40B4-BE49-F238E27FC236}">
              <a16:creationId xmlns:a16="http://schemas.microsoft.com/office/drawing/2014/main" id="{B4D288EA-D916-438A-A88B-E5B66DD70931}"/>
            </a:ext>
          </a:extLst>
        </cdr:cNvPr>
        <cdr:cNvSpPr txBox="1"/>
      </cdr:nvSpPr>
      <cdr:spPr>
        <a:xfrm xmlns:a="http://schemas.openxmlformats.org/drawingml/2006/main">
          <a:off x="3062282" y="2005013"/>
          <a:ext cx="657225" cy="8572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sv-SE" sz="1100"/>
            <a:t>Män</a:t>
          </a:r>
        </a:p>
      </cdr:txBody>
    </cdr:sp>
  </cdr:relSizeAnchor>
  <cdr:relSizeAnchor xmlns:cdr="http://schemas.openxmlformats.org/drawingml/2006/chartDrawing">
    <cdr:from>
      <cdr:x>0.69656</cdr:x>
      <cdr:y>0.80902</cdr:y>
    </cdr:from>
    <cdr:to>
      <cdr:x>0.89398</cdr:x>
      <cdr:y>0.92299</cdr:y>
    </cdr:to>
    <cdr:sp macro="" textlink="">
      <cdr:nvSpPr>
        <cdr:cNvPr id="5" name="textruta 4">
          <a:extLst xmlns:a="http://schemas.openxmlformats.org/drawingml/2006/main">
            <a:ext uri="{FF2B5EF4-FFF2-40B4-BE49-F238E27FC236}">
              <a16:creationId xmlns:a16="http://schemas.microsoft.com/office/drawing/2014/main" id="{E1E68B0D-EE31-4C5D-ACB4-51A0356856BD}"/>
            </a:ext>
          </a:extLst>
        </cdr:cNvPr>
        <cdr:cNvSpPr txBox="1"/>
      </cdr:nvSpPr>
      <cdr:spPr>
        <a:xfrm xmlns:a="http://schemas.openxmlformats.org/drawingml/2006/main">
          <a:off x="2608339" y="1514984"/>
          <a:ext cx="739258" cy="21342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sv-SE" sz="1100"/>
            <a:t>Män</a:t>
          </a:r>
        </a:p>
      </cdr:txBody>
    </cdr:sp>
  </cdr:relSizeAnchor>
  <cdr:relSizeAnchor xmlns:cdr="http://schemas.openxmlformats.org/drawingml/2006/chartDrawing">
    <cdr:from>
      <cdr:x>0.24674</cdr:x>
      <cdr:y>0.80875</cdr:y>
    </cdr:from>
    <cdr:to>
      <cdr:x>0.51382</cdr:x>
      <cdr:y>0.98983</cdr:y>
    </cdr:to>
    <cdr:sp macro="" textlink="">
      <cdr:nvSpPr>
        <cdr:cNvPr id="2" name="Textruta 1"/>
        <cdr:cNvSpPr txBox="1"/>
      </cdr:nvSpPr>
      <cdr:spPr>
        <a:xfrm xmlns:a="http://schemas.openxmlformats.org/drawingml/2006/main">
          <a:off x="923925" y="1514475"/>
          <a:ext cx="1000125" cy="33909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sv-SE" sz="1100"/>
            <a:t>Kvinnor</a:t>
          </a:r>
        </a:p>
      </cdr:txBody>
    </cdr:sp>
  </cdr:relSizeAnchor>
</c:userShape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38" ma:contentTypeDescription="Skapa nytt dokument med möjlighet att välja RK-mall" ma:contentTypeScope="" ma:versionID="7eb0ca854e9200630794cb76d0a0c041">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customXsn xmlns="http://schemas.microsoft.com/office/2006/metadata/customXsn">
  <xsnLocation/>
  <cached>True</cached>
  <openByDefault>False</openByDefault>
  <xsnScope/>
</customXsn>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p:properties xmlns:p="http://schemas.microsoft.com/office/2006/metadata/properties" xmlns:xsi="http://www.w3.org/2001/XMLSchema-instance" xmlns:pc="http://schemas.microsoft.com/office/infopath/2007/PartnerControls">
  <documentManagement>
    <RecordNumber xmlns="4e9c2f0c-7bf8-49af-8356-cbf363fc78a7" xsi:nil="true"/>
    <edbe0b5c82304c8e847ab7b8c02a77c3 xmlns="cc625d36-bb37-4650-91b9-0c96159295ba">
      <Terms xmlns="http://schemas.microsoft.com/office/infopath/2007/PartnerControls">
        <TermInfo xmlns="http://schemas.microsoft.com/office/infopath/2007/PartnerControls">
          <TermName xmlns="http://schemas.microsoft.com/office/infopath/2007/PartnerControls">1.5. Propositioner och skrivelser</TermName>
          <TermId xmlns="http://schemas.microsoft.com/office/infopath/2007/PartnerControls">e0ed1fa4-2a40-4485-b88d-43bea3df6f7f</TermId>
        </TermInfo>
      </Terms>
    </edbe0b5c82304c8e847ab7b8c02a77c3>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22</Value>
      <Value>25</Value>
    </TaxCatchAll>
    <DirtyMigration xmlns="4e9c2f0c-7bf8-49af-8356-cbf363fc78a7">false</DirtyMigration>
    <RKNyckelord xmlns="18f3d968-6251-40b0-9f11-012b293496c2" xsi:nil="true"/>
    <_dlc_DocId xmlns="4f5ca95d-8798-43a8-9b50-3b2f8b9416bf">6VV7YVCVAJZ7-373442560-10454</_dlc_DocId>
    <_dlc_DocIdUrl xmlns="4f5ca95d-8798-43a8-9b50-3b2f8b9416bf">
      <Url>https://dhs.sp.regeringskansliet.se/yta/sb-gransk/_layouts/15/DocIdRedir.aspx?ID=6VV7YVCVAJZ7-373442560-10454</Url>
      <Description>6VV7YVCVAJZ7-373442560-10454</Description>
    </_dlc_DocIdUrl>
  </documentManagement>
</p:properties>
</file>

<file path=customXml/item6.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Andersson, ordförande, och statsråden Hallengren, Hultqvist, Damberg, Shekarabi, Linde, Ekström, Eneroth, Dahlgren, Ernkrans, Hallberg, Nordmark, Sätherberg, Thorwaldsson, Axelsson Kihlblom, Farmanbar, Danielsson, Karkiainen </närvarande>
  <föredragande>statsminister Andersson, ordförande, och statsråden Johansson, Hallengren, Hultqvist, Damberg, Shekarabi, Ygeman, Linde, Ekström, Strandhäll, Eneroth, Dahlgren, Ernkrans, Hallberg, Nordmark, Sätherberg, Thorwaldsson, Gustafsdotter, Axelsson Kihlblom, Elger, Farmanbar, Danielsson, Karkiainen </föredragande>
  <departementsenhet id="Finansdepartementet"/>
  <dokumentnummer etikett="Prop.">2021/22:126</dokumentnummer>
  <titel>Skattereduktion för avgift till arbetslöshetskassa</titel>
  <template id="14"/>
  <kapitel/>
  <avsnitt/>
  <fastaavsnitt/>
  <bilagor>
    <bilaga bilagenummer="1" bilageetikett="Bilaga"/>
    <bilaga bilagenummer="2" bilageetikett="Bilaga"/>
    <bilaga bilagenummer="3" bilageetikett="Bilaga"/>
    <bilaga bilagenummer="4" bilageetikett="Bilaga"/>
    <bilaga bilagenummer="5" bilageetikett="Bilaga"/>
  </bilagor>
</dokumentvärden>
</file>

<file path=customXml/item7.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ED850B6E-4039-4EF5-8A70-A520E255386D}"/>
</file>

<file path=customXml/itemProps2.xml><?xml version="1.0" encoding="utf-8"?>
<ds:datastoreItem xmlns:ds="http://schemas.openxmlformats.org/officeDocument/2006/customXml" ds:itemID="{26065A3C-AD3F-4E3F-BF12-7B9F7B4A1221}">
  <ds:schemaRefs>
    <ds:schemaRef ds:uri="http://schemas.microsoft.com/sharepoint/v3/contenttype/forms"/>
  </ds:schemaRefs>
</ds:datastoreItem>
</file>

<file path=customXml/itemProps3.xml><?xml version="1.0" encoding="utf-8"?>
<ds:datastoreItem xmlns:ds="http://schemas.openxmlformats.org/officeDocument/2006/customXml" ds:itemID="{5D2CD501-3724-4027-8FB4-D0A58DAEBEC3}">
  <ds:schemaRefs>
    <ds:schemaRef ds:uri="http://schemas.microsoft.com/office/2006/metadata/customXsn"/>
  </ds:schemaRefs>
</ds:datastoreItem>
</file>

<file path=customXml/itemProps4.xml><?xml version="1.0" encoding="utf-8"?>
<ds:datastoreItem xmlns:ds="http://schemas.openxmlformats.org/officeDocument/2006/customXml" ds:itemID="{811C2661-B757-4362-ABCA-397F46D96B4E}"/>
</file>

<file path=customXml/itemProps5.xml><?xml version="1.0" encoding="utf-8"?>
<ds:datastoreItem xmlns:ds="http://schemas.openxmlformats.org/officeDocument/2006/customXml" ds:itemID="{98826F07-1EC2-4645-91F8-A77F305FE0C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cc625d36-bb37-4650-91b9-0c96159295ba"/>
    <ds:schemaRef ds:uri="84a146bb-e433-4be7-93e4-049a36845c6a"/>
    <ds:schemaRef ds:uri="18f3d968-6251-40b0-9f11-012b293496c2"/>
    <ds:schemaRef ds:uri="4e9c2f0c-7bf8-49af-8356-cbf363fc78a7"/>
    <ds:schemaRef ds:uri="http://www.w3.org/XML/1998/namespace"/>
    <ds:schemaRef ds:uri="http://purl.org/dc/dcmitype/"/>
  </ds:schemaRefs>
</ds:datastoreItem>
</file>

<file path=customXml/itemProps6.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customXml/itemProps7.xml><?xml version="1.0" encoding="utf-8"?>
<ds:datastoreItem xmlns:ds="http://schemas.openxmlformats.org/officeDocument/2006/customXml" ds:itemID="{5EFD0B04-E0FB-49A5-98A1-21A82AC2EC3D}">
  <ds:schemaRefs>
    <ds:schemaRef ds:uri="http://schemas.microsoft.com/sharepoint/events"/>
  </ds:schemaRefs>
</ds:datastoreItem>
</file>

<file path=customXml/itemProps8.xml><?xml version="1.0" encoding="utf-8"?>
<ds:datastoreItem xmlns:ds="http://schemas.openxmlformats.org/officeDocument/2006/customXml" ds:itemID="{ADDCFD59-84FD-44F7-9B0F-802736700B1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50</Pages>
  <Words>16244</Words>
  <Characters>86097</Characters>
  <Application>Microsoft Office Word</Application>
  <DocSecurity>0</DocSecurity>
  <Lines>717</Lines>
  <Paragraphs>204</Paragraphs>
  <ScaleCrop>false</ScaleCrop>
  <HeadingPairs>
    <vt:vector size="2" baseType="variant">
      <vt:variant>
        <vt:lpstr>Rubrik</vt:lpstr>
      </vt:variant>
      <vt:variant>
        <vt:i4>1</vt:i4>
      </vt:variant>
    </vt:vector>
  </HeadingPairs>
  <TitlesOfParts>
    <vt:vector size="1" baseType="lpstr">
      <vt:lpstr>Skattereduktion för avgift till arbetslöshetskassa</vt:lpstr>
    </vt:vector>
  </TitlesOfParts>
  <Company>Regeringskansliet</Company>
  <LinksUpToDate>false</LinksUpToDate>
  <CharactersWithSpaces>102137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Skattereduktion för avgift till arbetslöshetskassa</dc:title>
  <dc:creator>Andreas Hamrén</dc:creator>
  <dc:description/>
  <cp:lastModifiedBy>Jonna Söderman</cp:lastModifiedBy>
  <cp:revision>3</cp:revision>
  <cp:lastPrinted>2022-03-03T09:55:00Z</cp:lastPrinted>
  <dcterms:created xsi:type="dcterms:W3CDTF">2022-03-03T09:53:00Z</dcterms:created>
  <dcterms:modified xsi:type="dcterms:W3CDTF">2022-03-03T09:57:00Z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eac287c2-0f64-4510-a497-d1b8b9e74287</vt:lpwstr>
  </property>
  <property fmtid="{D5CDD505-2E9C-101B-9397-08002B2CF9AE}" pid="4" name="Organisation">
    <vt:lpwstr>25;#Finansdepartementet|0b2f41b1-db50-472c-80a1-d21b0254fb2b</vt:lpwstr>
  </property>
  <property fmtid="{D5CDD505-2E9C-101B-9397-08002B2CF9AE}" pid="5" name="ActivityCategory">
    <vt:lpwstr>22;#1.5. Propositioner och skrivelser|e0ed1fa4-2a40-4485-b88d-43bea3df6f7f</vt:lpwstr>
  </property>
</Properties>
</file>