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7902B52" w14:textId="77777777" w:rsidR="007B5786" w:rsidRDefault="007B5786"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7C98DB79" wp14:editId="0F28AE04">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11A0988" w14:textId="77777777" w:rsidR="007B5786" w:rsidRPr="00811BB8" w:rsidRDefault="007B5786" w:rsidP="00C37AA0">
                                <w:pPr>
                                  <w:pStyle w:val="Brdtext"/>
                                </w:pPr>
                                <w:r>
                                  <w:rPr>
                                    <w:noProof/>
                                    <w:lang w:eastAsia="sv-SE"/>
                                  </w:rPr>
                                  <w:drawing>
                                    <wp:inline distT="0" distB="0" distL="0" distR="0" wp14:anchorId="4ED34728" wp14:editId="1A5DB25C">
                                      <wp:extent cx="514155" cy="921598"/>
                                      <wp:effectExtent l="0" t="0" r="635" b="0"/>
                                      <wp:docPr id="2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C98DB79"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11A0988" w14:textId="77777777" w:rsidR="007B5786" w:rsidRPr="00811BB8" w:rsidRDefault="007B5786" w:rsidP="00C37AA0">
                          <w:pPr>
                            <w:pStyle w:val="Brdtext"/>
                          </w:pPr>
                          <w:r>
                            <w:rPr>
                              <w:noProof/>
                              <w:lang w:eastAsia="sv-SE"/>
                            </w:rPr>
                            <w:drawing>
                              <wp:inline distT="0" distB="0" distL="0" distR="0" wp14:anchorId="4ED34728" wp14:editId="1A5DB25C">
                                <wp:extent cx="514155" cy="921598"/>
                                <wp:effectExtent l="0" t="0" r="635" b="0"/>
                                <wp:docPr id="2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0DAAF99" w14:textId="297BBD70" w:rsidR="007B5786" w:rsidRDefault="00812303" w:rsidP="00333C9D">
          <w:pPr>
            <w:pStyle w:val="Prophuvudrubrik"/>
          </w:pPr>
          <w:r>
            <w:t>2021/22:274</w:t>
          </w:r>
        </w:p>
      </w:sdtContent>
    </w:sdt>
    <w:p w14:paraId="308F4D03" w14:textId="77777777" w:rsidR="007B5786" w:rsidRPr="005F407A" w:rsidRDefault="007B5786"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7B5786" w14:paraId="73C7FDD1" w14:textId="77777777" w:rsidTr="00333C9D">
        <w:tc>
          <w:tcPr>
            <w:tcW w:w="5834" w:type="dxa"/>
            <w:tcMar>
              <w:left w:w="0" w:type="dxa"/>
            </w:tcMar>
          </w:tcPr>
          <w:p w14:paraId="048A2A0F" w14:textId="3BC81963" w:rsidR="007B5786" w:rsidRDefault="007B5786" w:rsidP="00333C9D">
            <w:pPr>
              <w:pStyle w:val="Proprubrik"/>
              <w:spacing w:after="20"/>
            </w:pPr>
            <w:r>
              <w:t>Protokoll om privilegier och immunitet för den enhetliga patentdomstolen</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37C3D3E" w14:textId="53215321" w:rsidR="007B5786" w:rsidRDefault="003D0B85"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0464B6B" w14:textId="314D0AF0" w:rsidR="007B5786" w:rsidRPr="00141F91" w:rsidRDefault="00812303" w:rsidP="00333C9D">
                <w:pPr>
                  <w:pStyle w:val="Proprubrik"/>
                  <w:rPr>
                    <w:szCs w:val="26"/>
                  </w:rPr>
                </w:pPr>
                <w:r>
                  <w:rPr>
                    <w:szCs w:val="26"/>
                  </w:rPr>
                  <w:t>2021/22:274</w:t>
                </w:r>
              </w:p>
            </w:sdtContent>
          </w:sdt>
        </w:tc>
      </w:tr>
    </w:tbl>
    <w:p w14:paraId="5A6132BC" w14:textId="77777777" w:rsidR="007B5786" w:rsidRDefault="007B5786" w:rsidP="00333C9D">
      <w:pPr>
        <w:pStyle w:val="Brdtext"/>
        <w:spacing w:before="60"/>
      </w:pPr>
    </w:p>
    <w:p w14:paraId="5DE44138" w14:textId="77777777" w:rsidR="007B5786" w:rsidRDefault="007B5786" w:rsidP="00333C9D">
      <w:pPr>
        <w:pStyle w:val="Brdtext"/>
      </w:pPr>
      <w:r>
        <w:t>Regeringen överlämnar denna proposition till riksdagen.</w:t>
      </w:r>
    </w:p>
    <w:p w14:paraId="18A6E2E7" w14:textId="77777777" w:rsidR="007B5786" w:rsidRDefault="007B5786" w:rsidP="00333C9D">
      <w:pPr>
        <w:pStyle w:val="Brdtext"/>
      </w:pPr>
    </w:p>
    <w:p w14:paraId="555B7E6D" w14:textId="0944A656" w:rsidR="007B5786" w:rsidRDefault="007B5786" w:rsidP="00333C9D">
      <w:pPr>
        <w:pStyle w:val="Brdtext"/>
      </w:pPr>
      <w:r>
        <w:t xml:space="preserve">Stockholm </w:t>
      </w:r>
      <w:sdt>
        <w:sdtPr>
          <w:alias w:val="Datum"/>
          <w:tag w:val="Datum"/>
          <w:id w:val="-1894106154"/>
          <w:date w:fullDate="2022-06-30T00:00:00Z">
            <w:dateFormat w:val="'den' d MMMM yyyy"/>
            <w:lid w:val="sv-SE"/>
            <w:storeMappedDataAs w:val="dateTime"/>
            <w:calendar w:val="gregorian"/>
          </w:date>
        </w:sdtPr>
        <w:sdtEndPr/>
        <w:sdtContent>
          <w:r w:rsidR="003E076B">
            <w:t>den 30 juni 2022</w:t>
          </w:r>
        </w:sdtContent>
      </w:sdt>
    </w:p>
    <w:p w14:paraId="320DF284" w14:textId="50707A1D" w:rsidR="007B5786" w:rsidRDefault="003E076B" w:rsidP="003E076B">
      <w:pPr>
        <w:pStyle w:val="Brdtextmedindrag"/>
        <w:tabs>
          <w:tab w:val="clear" w:pos="2268"/>
          <w:tab w:val="left" w:pos="4575"/>
        </w:tabs>
      </w:pPr>
      <w:r>
        <w:tab/>
      </w:r>
    </w:p>
    <w:p w14:paraId="5C1D8067" w14:textId="710EFE2F" w:rsidR="007B5786" w:rsidRDefault="000E6643" w:rsidP="00333C9D">
      <w:pPr>
        <w:pStyle w:val="Propnamnunderskrift1"/>
      </w:pPr>
      <w:r>
        <w:t>Morgan Johansson</w:t>
      </w:r>
    </w:p>
    <w:p w14:paraId="72D3D013" w14:textId="1C9D6E8A" w:rsidR="007B5786" w:rsidRDefault="007B5786" w:rsidP="00333C9D">
      <w:pPr>
        <w:pStyle w:val="Propnamnunderskrift2"/>
        <w:tabs>
          <w:tab w:val="clear" w:pos="2693"/>
          <w:tab w:val="clear" w:pos="7474"/>
          <w:tab w:val="left" w:pos="2126"/>
        </w:tabs>
      </w:pPr>
      <w:r>
        <w:tab/>
      </w:r>
      <w:r w:rsidR="00853320">
        <w:t>Anders Ygeman</w:t>
      </w:r>
    </w:p>
    <w:p w14:paraId="42E24EE1" w14:textId="6BC85E75" w:rsidR="007B5786" w:rsidRPr="008624B2" w:rsidRDefault="007B5786"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3D0B85">
            <w:rPr>
              <w:i w:val="0"/>
            </w:rPr>
            <w:t>Justitiedepartementet</w:t>
          </w:r>
        </w:sdtContent>
      </w:sdt>
      <w:r w:rsidRPr="008F01E7">
        <w:rPr>
          <w:i w:val="0"/>
          <w:iCs w:val="0"/>
        </w:rPr>
        <w:t>)</w:t>
      </w:r>
    </w:p>
    <w:p w14:paraId="7EF8EFD1" w14:textId="77777777" w:rsidR="007B5786" w:rsidRDefault="007B5786" w:rsidP="00333C9D">
      <w:pPr>
        <w:pStyle w:val="Proprubrik"/>
        <w:spacing w:before="80" w:after="400"/>
      </w:pPr>
      <w:r>
        <w:t>Propositionens huvudsakliga innehåll</w:t>
      </w:r>
    </w:p>
    <w:p w14:paraId="59E3A199" w14:textId="3B596163" w:rsidR="0088606B" w:rsidRDefault="007B5786" w:rsidP="00333C9D">
      <w:pPr>
        <w:pStyle w:val="Brdtext"/>
      </w:pPr>
      <w:bookmarkStart w:id="0" w:name="_Hlk105667259"/>
      <w:r w:rsidRPr="007B5786">
        <w:t xml:space="preserve">Regeringen har undertecknat ett protokoll om privilegier och immunitet för den enhetliga patentdomstolen. Protokollet innebär </w:t>
      </w:r>
      <w:proofErr w:type="gramStart"/>
      <w:r w:rsidRPr="007B5786">
        <w:t>bl.a.</w:t>
      </w:r>
      <w:proofErr w:type="gramEnd"/>
      <w:r w:rsidRPr="007B5786">
        <w:t xml:space="preserve"> att den enhetliga patentdomstolen, domarna, kanslichefen, biträdande kansli</w:t>
      </w:r>
      <w:r w:rsidR="00853320">
        <w:softHyphen/>
      </w:r>
      <w:r w:rsidRPr="007B5786">
        <w:t>chef</w:t>
      </w:r>
      <w:r>
        <w:t>en</w:t>
      </w:r>
      <w:r w:rsidRPr="007B5786">
        <w:t xml:space="preserve"> och andra </w:t>
      </w:r>
      <w:r w:rsidR="0035537D">
        <w:t xml:space="preserve">som är </w:t>
      </w:r>
      <w:r w:rsidRPr="007B5786">
        <w:t>anställda av domstolen ska ha viss immunitet och vissa privilegier i Sverige. I propositionen föreslå</w:t>
      </w:r>
      <w:r w:rsidR="0088606B">
        <w:t>r regeringen</w:t>
      </w:r>
      <w:r w:rsidRPr="007B5786">
        <w:t xml:space="preserve"> att riksdagen godkänner protokollet. </w:t>
      </w:r>
    </w:p>
    <w:p w14:paraId="2F151C37" w14:textId="15BCCEE7" w:rsidR="007B5786" w:rsidRDefault="0088606B" w:rsidP="007202AB">
      <w:pPr>
        <w:pStyle w:val="Brdtextmedindrag"/>
      </w:pPr>
      <w:r>
        <w:t>Regeringen föreslår</w:t>
      </w:r>
      <w:r w:rsidR="007B5786" w:rsidRPr="007B5786">
        <w:t xml:space="preserve"> också en ändring i lagen (1976:661) om immunitet och privilegier i vissa fall. Lagändringen föreslås träda i kraft den dag som regeringen bestämmer.</w:t>
      </w:r>
    </w:p>
    <w:bookmarkEnd w:id="0"/>
    <w:p w14:paraId="57E8240C" w14:textId="77777777" w:rsidR="007B5786" w:rsidRPr="008F2013" w:rsidRDefault="007B5786" w:rsidP="005E3C60">
      <w:pPr>
        <w:pStyle w:val="Innehllsfrteckning"/>
        <w:pageBreakBefore/>
        <w:rPr>
          <w:sz w:val="30"/>
          <w:szCs w:val="30"/>
        </w:rPr>
      </w:pPr>
      <w:r>
        <w:rPr>
          <w:rFonts w:eastAsiaTheme="minorHAnsi"/>
        </w:rPr>
        <w:lastRenderedPageBreak/>
        <w:t>Innehållsförteckning</w:t>
      </w:r>
    </w:p>
    <w:p w14:paraId="7BF92823" w14:textId="78156D11" w:rsidR="00971D81" w:rsidRDefault="007B5786">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07491854" w:history="1">
        <w:r w:rsidR="00971D81" w:rsidRPr="00F124DA">
          <w:rPr>
            <w:rStyle w:val="Hyperlnk"/>
          </w:rPr>
          <w:t>1</w:t>
        </w:r>
        <w:r w:rsidR="00971D81">
          <w:rPr>
            <w:rFonts w:asciiTheme="minorHAnsi" w:eastAsiaTheme="minorEastAsia" w:hAnsiTheme="minorHAnsi"/>
            <w:sz w:val="22"/>
            <w:lang w:eastAsia="sv-SE"/>
          </w:rPr>
          <w:tab/>
        </w:r>
        <w:r w:rsidR="00971D81" w:rsidRPr="00F124DA">
          <w:rPr>
            <w:rStyle w:val="Hyperlnk"/>
          </w:rPr>
          <w:t>Förslag till riksdagsbeslut</w:t>
        </w:r>
        <w:r w:rsidR="00971D81">
          <w:rPr>
            <w:webHidden/>
          </w:rPr>
          <w:tab/>
        </w:r>
        <w:r w:rsidR="00971D81">
          <w:rPr>
            <w:webHidden/>
          </w:rPr>
          <w:fldChar w:fldCharType="begin"/>
        </w:r>
        <w:r w:rsidR="00971D81">
          <w:rPr>
            <w:webHidden/>
          </w:rPr>
          <w:instrText xml:space="preserve"> PAGEREF _Toc107491854 \h </w:instrText>
        </w:r>
        <w:r w:rsidR="00971D81">
          <w:rPr>
            <w:webHidden/>
          </w:rPr>
        </w:r>
        <w:r w:rsidR="00971D81">
          <w:rPr>
            <w:webHidden/>
          </w:rPr>
          <w:fldChar w:fldCharType="separate"/>
        </w:r>
        <w:r w:rsidR="00971D81">
          <w:rPr>
            <w:webHidden/>
          </w:rPr>
          <w:t>3</w:t>
        </w:r>
        <w:r w:rsidR="00971D81">
          <w:rPr>
            <w:webHidden/>
          </w:rPr>
          <w:fldChar w:fldCharType="end"/>
        </w:r>
      </w:hyperlink>
    </w:p>
    <w:p w14:paraId="2085B815" w14:textId="7A4D34FE" w:rsidR="00971D81" w:rsidRDefault="002E1195">
      <w:pPr>
        <w:pStyle w:val="Innehll1"/>
        <w:rPr>
          <w:rFonts w:asciiTheme="minorHAnsi" w:eastAsiaTheme="minorEastAsia" w:hAnsiTheme="minorHAnsi"/>
          <w:sz w:val="22"/>
          <w:lang w:eastAsia="sv-SE"/>
        </w:rPr>
      </w:pPr>
      <w:hyperlink w:anchor="_Toc107491855" w:history="1">
        <w:r w:rsidR="00971D81" w:rsidRPr="00F124DA">
          <w:rPr>
            <w:rStyle w:val="Hyperlnk"/>
          </w:rPr>
          <w:t>2</w:t>
        </w:r>
        <w:r w:rsidR="00971D81">
          <w:rPr>
            <w:rFonts w:asciiTheme="minorHAnsi" w:eastAsiaTheme="minorEastAsia" w:hAnsiTheme="minorHAnsi"/>
            <w:sz w:val="22"/>
            <w:lang w:eastAsia="sv-SE"/>
          </w:rPr>
          <w:tab/>
        </w:r>
        <w:r w:rsidR="00971D81" w:rsidRPr="00F124DA">
          <w:rPr>
            <w:rStyle w:val="Hyperlnk"/>
          </w:rPr>
          <w:t>Förslag till lag om ändring i lagen (1976:661) om immunitet och privilegier i vissa fall</w:t>
        </w:r>
        <w:r w:rsidR="00971D81">
          <w:rPr>
            <w:webHidden/>
          </w:rPr>
          <w:tab/>
        </w:r>
        <w:r w:rsidR="00971D81">
          <w:rPr>
            <w:webHidden/>
          </w:rPr>
          <w:fldChar w:fldCharType="begin"/>
        </w:r>
        <w:r w:rsidR="00971D81">
          <w:rPr>
            <w:webHidden/>
          </w:rPr>
          <w:instrText xml:space="preserve"> PAGEREF _Toc107491855 \h </w:instrText>
        </w:r>
        <w:r w:rsidR="00971D81">
          <w:rPr>
            <w:webHidden/>
          </w:rPr>
        </w:r>
        <w:r w:rsidR="00971D81">
          <w:rPr>
            <w:webHidden/>
          </w:rPr>
          <w:fldChar w:fldCharType="separate"/>
        </w:r>
        <w:r w:rsidR="00971D81">
          <w:rPr>
            <w:webHidden/>
          </w:rPr>
          <w:t>4</w:t>
        </w:r>
        <w:r w:rsidR="00971D81">
          <w:rPr>
            <w:webHidden/>
          </w:rPr>
          <w:fldChar w:fldCharType="end"/>
        </w:r>
      </w:hyperlink>
    </w:p>
    <w:p w14:paraId="44F3D0B9" w14:textId="63165DC1" w:rsidR="00971D81" w:rsidRDefault="002E1195">
      <w:pPr>
        <w:pStyle w:val="Innehll1"/>
        <w:rPr>
          <w:rFonts w:asciiTheme="minorHAnsi" w:eastAsiaTheme="minorEastAsia" w:hAnsiTheme="minorHAnsi"/>
          <w:sz w:val="22"/>
          <w:lang w:eastAsia="sv-SE"/>
        </w:rPr>
      </w:pPr>
      <w:hyperlink w:anchor="_Toc107491856" w:history="1">
        <w:r w:rsidR="00971D81" w:rsidRPr="00F124DA">
          <w:rPr>
            <w:rStyle w:val="Hyperlnk"/>
          </w:rPr>
          <w:t>3</w:t>
        </w:r>
        <w:r w:rsidR="00971D81">
          <w:rPr>
            <w:rFonts w:asciiTheme="minorHAnsi" w:eastAsiaTheme="minorEastAsia" w:hAnsiTheme="minorHAnsi"/>
            <w:sz w:val="22"/>
            <w:lang w:eastAsia="sv-SE"/>
          </w:rPr>
          <w:tab/>
        </w:r>
        <w:r w:rsidR="00971D81" w:rsidRPr="00F124DA">
          <w:rPr>
            <w:rStyle w:val="Hyperlnk"/>
          </w:rPr>
          <w:t>Ärendet och dess beredning</w:t>
        </w:r>
        <w:r w:rsidR="00971D81">
          <w:rPr>
            <w:webHidden/>
          </w:rPr>
          <w:tab/>
        </w:r>
        <w:r w:rsidR="00971D81">
          <w:rPr>
            <w:webHidden/>
          </w:rPr>
          <w:fldChar w:fldCharType="begin"/>
        </w:r>
        <w:r w:rsidR="00971D81">
          <w:rPr>
            <w:webHidden/>
          </w:rPr>
          <w:instrText xml:space="preserve"> PAGEREF _Toc107491856 \h </w:instrText>
        </w:r>
        <w:r w:rsidR="00971D81">
          <w:rPr>
            <w:webHidden/>
          </w:rPr>
        </w:r>
        <w:r w:rsidR="00971D81">
          <w:rPr>
            <w:webHidden/>
          </w:rPr>
          <w:fldChar w:fldCharType="separate"/>
        </w:r>
        <w:r w:rsidR="00971D81">
          <w:rPr>
            <w:webHidden/>
          </w:rPr>
          <w:t>5</w:t>
        </w:r>
        <w:r w:rsidR="00971D81">
          <w:rPr>
            <w:webHidden/>
          </w:rPr>
          <w:fldChar w:fldCharType="end"/>
        </w:r>
      </w:hyperlink>
    </w:p>
    <w:p w14:paraId="589B33E7" w14:textId="5F01F63E" w:rsidR="00971D81" w:rsidRDefault="002E1195">
      <w:pPr>
        <w:pStyle w:val="Innehll1"/>
        <w:rPr>
          <w:rFonts w:asciiTheme="minorHAnsi" w:eastAsiaTheme="minorEastAsia" w:hAnsiTheme="minorHAnsi"/>
          <w:sz w:val="22"/>
          <w:lang w:eastAsia="sv-SE"/>
        </w:rPr>
      </w:pPr>
      <w:hyperlink w:anchor="_Toc107491857" w:history="1">
        <w:r w:rsidR="00971D81" w:rsidRPr="00F124DA">
          <w:rPr>
            <w:rStyle w:val="Hyperlnk"/>
          </w:rPr>
          <w:t>4</w:t>
        </w:r>
        <w:r w:rsidR="00971D81">
          <w:rPr>
            <w:rFonts w:asciiTheme="minorHAnsi" w:eastAsiaTheme="minorEastAsia" w:hAnsiTheme="minorHAnsi"/>
            <w:sz w:val="22"/>
            <w:lang w:eastAsia="sv-SE"/>
          </w:rPr>
          <w:tab/>
        </w:r>
        <w:r w:rsidR="00971D81" w:rsidRPr="00F124DA">
          <w:rPr>
            <w:rStyle w:val="Hyperlnk"/>
          </w:rPr>
          <w:t>Protokollet om privilegier och immunitet för den enhetliga patentdomstolen</w:t>
        </w:r>
        <w:r w:rsidR="00971D81">
          <w:rPr>
            <w:webHidden/>
          </w:rPr>
          <w:tab/>
        </w:r>
        <w:r w:rsidR="00971D81">
          <w:rPr>
            <w:webHidden/>
          </w:rPr>
          <w:fldChar w:fldCharType="begin"/>
        </w:r>
        <w:r w:rsidR="00971D81">
          <w:rPr>
            <w:webHidden/>
          </w:rPr>
          <w:instrText xml:space="preserve"> PAGEREF _Toc107491857 \h </w:instrText>
        </w:r>
        <w:r w:rsidR="00971D81">
          <w:rPr>
            <w:webHidden/>
          </w:rPr>
        </w:r>
        <w:r w:rsidR="00971D81">
          <w:rPr>
            <w:webHidden/>
          </w:rPr>
          <w:fldChar w:fldCharType="separate"/>
        </w:r>
        <w:r w:rsidR="00971D81">
          <w:rPr>
            <w:webHidden/>
          </w:rPr>
          <w:t>5</w:t>
        </w:r>
        <w:r w:rsidR="00971D81">
          <w:rPr>
            <w:webHidden/>
          </w:rPr>
          <w:fldChar w:fldCharType="end"/>
        </w:r>
      </w:hyperlink>
    </w:p>
    <w:p w14:paraId="552317EF" w14:textId="5238695A" w:rsidR="00971D81" w:rsidRDefault="002E1195">
      <w:pPr>
        <w:pStyle w:val="Innehll2"/>
        <w:rPr>
          <w:rFonts w:asciiTheme="minorHAnsi" w:eastAsiaTheme="minorEastAsia" w:hAnsiTheme="minorHAnsi" w:cstheme="minorBidi"/>
          <w:sz w:val="22"/>
          <w:szCs w:val="22"/>
          <w:lang w:eastAsia="sv-SE"/>
        </w:rPr>
      </w:pPr>
      <w:hyperlink w:anchor="_Toc107491858" w:history="1">
        <w:r w:rsidR="00971D81" w:rsidRPr="00F124DA">
          <w:rPr>
            <w:rStyle w:val="Hyperlnk"/>
            <w:rFonts w:eastAsiaTheme="majorEastAsia"/>
          </w:rPr>
          <w:t>4.1</w:t>
        </w:r>
        <w:r w:rsidR="00971D81">
          <w:rPr>
            <w:rFonts w:asciiTheme="minorHAnsi" w:eastAsiaTheme="minorEastAsia" w:hAnsiTheme="minorHAnsi" w:cstheme="minorBidi"/>
            <w:sz w:val="22"/>
            <w:szCs w:val="22"/>
            <w:lang w:eastAsia="sv-SE"/>
          </w:rPr>
          <w:tab/>
        </w:r>
        <w:r w:rsidR="00971D81" w:rsidRPr="00F124DA">
          <w:rPr>
            <w:rStyle w:val="Hyperlnk"/>
            <w:rFonts w:eastAsiaTheme="majorEastAsia"/>
          </w:rPr>
          <w:t>Protokollets huvudsakliga innehåll</w:t>
        </w:r>
        <w:r w:rsidR="00971D81">
          <w:rPr>
            <w:webHidden/>
          </w:rPr>
          <w:tab/>
        </w:r>
        <w:r w:rsidR="00971D81">
          <w:rPr>
            <w:webHidden/>
          </w:rPr>
          <w:fldChar w:fldCharType="begin"/>
        </w:r>
        <w:r w:rsidR="00971D81">
          <w:rPr>
            <w:webHidden/>
          </w:rPr>
          <w:instrText xml:space="preserve"> PAGEREF _Toc107491858 \h </w:instrText>
        </w:r>
        <w:r w:rsidR="00971D81">
          <w:rPr>
            <w:webHidden/>
          </w:rPr>
        </w:r>
        <w:r w:rsidR="00971D81">
          <w:rPr>
            <w:webHidden/>
          </w:rPr>
          <w:fldChar w:fldCharType="separate"/>
        </w:r>
        <w:r w:rsidR="00971D81">
          <w:rPr>
            <w:webHidden/>
          </w:rPr>
          <w:t>5</w:t>
        </w:r>
        <w:r w:rsidR="00971D81">
          <w:rPr>
            <w:webHidden/>
          </w:rPr>
          <w:fldChar w:fldCharType="end"/>
        </w:r>
      </w:hyperlink>
    </w:p>
    <w:p w14:paraId="3E59FEB2" w14:textId="66FB4BCD" w:rsidR="00971D81" w:rsidRDefault="002E1195">
      <w:pPr>
        <w:pStyle w:val="Innehll2"/>
        <w:rPr>
          <w:rFonts w:asciiTheme="minorHAnsi" w:eastAsiaTheme="minorEastAsia" w:hAnsiTheme="minorHAnsi" w:cstheme="minorBidi"/>
          <w:sz w:val="22"/>
          <w:szCs w:val="22"/>
          <w:lang w:eastAsia="sv-SE"/>
        </w:rPr>
      </w:pPr>
      <w:hyperlink w:anchor="_Toc107491859" w:history="1">
        <w:r w:rsidR="00971D81" w:rsidRPr="00F124DA">
          <w:rPr>
            <w:rStyle w:val="Hyperlnk"/>
            <w:rFonts w:eastAsiaTheme="majorEastAsia"/>
          </w:rPr>
          <w:t>4.2</w:t>
        </w:r>
        <w:r w:rsidR="00971D81">
          <w:rPr>
            <w:rFonts w:asciiTheme="minorHAnsi" w:eastAsiaTheme="minorEastAsia" w:hAnsiTheme="minorHAnsi" w:cstheme="minorBidi"/>
            <w:sz w:val="22"/>
            <w:szCs w:val="22"/>
            <w:lang w:eastAsia="sv-SE"/>
          </w:rPr>
          <w:tab/>
        </w:r>
        <w:r w:rsidR="00971D81" w:rsidRPr="00F124DA">
          <w:rPr>
            <w:rStyle w:val="Hyperlnk"/>
            <w:rFonts w:eastAsiaTheme="majorEastAsia"/>
          </w:rPr>
          <w:t>Godkännande av protokollet</w:t>
        </w:r>
        <w:r w:rsidR="00971D81">
          <w:rPr>
            <w:webHidden/>
          </w:rPr>
          <w:tab/>
        </w:r>
        <w:r w:rsidR="00971D81">
          <w:rPr>
            <w:webHidden/>
          </w:rPr>
          <w:fldChar w:fldCharType="begin"/>
        </w:r>
        <w:r w:rsidR="00971D81">
          <w:rPr>
            <w:webHidden/>
          </w:rPr>
          <w:instrText xml:space="preserve"> PAGEREF _Toc107491859 \h </w:instrText>
        </w:r>
        <w:r w:rsidR="00971D81">
          <w:rPr>
            <w:webHidden/>
          </w:rPr>
        </w:r>
        <w:r w:rsidR="00971D81">
          <w:rPr>
            <w:webHidden/>
          </w:rPr>
          <w:fldChar w:fldCharType="separate"/>
        </w:r>
        <w:r w:rsidR="00971D81">
          <w:rPr>
            <w:webHidden/>
          </w:rPr>
          <w:t>8</w:t>
        </w:r>
        <w:r w:rsidR="00971D81">
          <w:rPr>
            <w:webHidden/>
          </w:rPr>
          <w:fldChar w:fldCharType="end"/>
        </w:r>
      </w:hyperlink>
    </w:p>
    <w:p w14:paraId="1D8CC876" w14:textId="4CC38801" w:rsidR="00971D81" w:rsidRDefault="002E1195">
      <w:pPr>
        <w:pStyle w:val="Innehll1"/>
        <w:rPr>
          <w:rFonts w:asciiTheme="minorHAnsi" w:eastAsiaTheme="minorEastAsia" w:hAnsiTheme="minorHAnsi"/>
          <w:sz w:val="22"/>
          <w:lang w:eastAsia="sv-SE"/>
        </w:rPr>
      </w:pPr>
      <w:hyperlink w:anchor="_Toc107491860" w:history="1">
        <w:r w:rsidR="00971D81" w:rsidRPr="00F124DA">
          <w:rPr>
            <w:rStyle w:val="Hyperlnk"/>
          </w:rPr>
          <w:t>5</w:t>
        </w:r>
        <w:r w:rsidR="00971D81">
          <w:rPr>
            <w:rFonts w:asciiTheme="minorHAnsi" w:eastAsiaTheme="minorEastAsia" w:hAnsiTheme="minorHAnsi"/>
            <w:sz w:val="22"/>
            <w:lang w:eastAsia="sv-SE"/>
          </w:rPr>
          <w:tab/>
        </w:r>
        <w:r w:rsidR="00971D81" w:rsidRPr="00F124DA">
          <w:rPr>
            <w:rStyle w:val="Hyperlnk"/>
          </w:rPr>
          <w:t>Ändring i lagen om immunitet och privilegier i vissa fall</w:t>
        </w:r>
        <w:r w:rsidR="00971D81">
          <w:rPr>
            <w:webHidden/>
          </w:rPr>
          <w:tab/>
        </w:r>
        <w:r w:rsidR="00971D81">
          <w:rPr>
            <w:webHidden/>
          </w:rPr>
          <w:fldChar w:fldCharType="begin"/>
        </w:r>
        <w:r w:rsidR="00971D81">
          <w:rPr>
            <w:webHidden/>
          </w:rPr>
          <w:instrText xml:space="preserve"> PAGEREF _Toc107491860 \h </w:instrText>
        </w:r>
        <w:r w:rsidR="00971D81">
          <w:rPr>
            <w:webHidden/>
          </w:rPr>
        </w:r>
        <w:r w:rsidR="00971D81">
          <w:rPr>
            <w:webHidden/>
          </w:rPr>
          <w:fldChar w:fldCharType="separate"/>
        </w:r>
        <w:r w:rsidR="00971D81">
          <w:rPr>
            <w:webHidden/>
          </w:rPr>
          <w:t>8</w:t>
        </w:r>
        <w:r w:rsidR="00971D81">
          <w:rPr>
            <w:webHidden/>
          </w:rPr>
          <w:fldChar w:fldCharType="end"/>
        </w:r>
      </w:hyperlink>
    </w:p>
    <w:p w14:paraId="3CF30985" w14:textId="75D82344" w:rsidR="00971D81" w:rsidRDefault="002E1195">
      <w:pPr>
        <w:pStyle w:val="Innehll1"/>
        <w:rPr>
          <w:rFonts w:asciiTheme="minorHAnsi" w:eastAsiaTheme="minorEastAsia" w:hAnsiTheme="minorHAnsi"/>
          <w:sz w:val="22"/>
          <w:lang w:eastAsia="sv-SE"/>
        </w:rPr>
      </w:pPr>
      <w:hyperlink w:anchor="_Toc107491861" w:history="1">
        <w:r w:rsidR="00971D81" w:rsidRPr="00F124DA">
          <w:rPr>
            <w:rStyle w:val="Hyperlnk"/>
          </w:rPr>
          <w:t>6</w:t>
        </w:r>
        <w:r w:rsidR="00971D81">
          <w:rPr>
            <w:rFonts w:asciiTheme="minorHAnsi" w:eastAsiaTheme="minorEastAsia" w:hAnsiTheme="minorHAnsi"/>
            <w:sz w:val="22"/>
            <w:lang w:eastAsia="sv-SE"/>
          </w:rPr>
          <w:tab/>
        </w:r>
        <w:r w:rsidR="00971D81" w:rsidRPr="00F124DA">
          <w:rPr>
            <w:rStyle w:val="Hyperlnk"/>
          </w:rPr>
          <w:t>Ikraftträdande</w:t>
        </w:r>
        <w:r w:rsidR="00971D81">
          <w:rPr>
            <w:webHidden/>
          </w:rPr>
          <w:tab/>
        </w:r>
        <w:r w:rsidR="00971D81">
          <w:rPr>
            <w:webHidden/>
          </w:rPr>
          <w:fldChar w:fldCharType="begin"/>
        </w:r>
        <w:r w:rsidR="00971D81">
          <w:rPr>
            <w:webHidden/>
          </w:rPr>
          <w:instrText xml:space="preserve"> PAGEREF _Toc107491861 \h </w:instrText>
        </w:r>
        <w:r w:rsidR="00971D81">
          <w:rPr>
            <w:webHidden/>
          </w:rPr>
        </w:r>
        <w:r w:rsidR="00971D81">
          <w:rPr>
            <w:webHidden/>
          </w:rPr>
          <w:fldChar w:fldCharType="separate"/>
        </w:r>
        <w:r w:rsidR="00971D81">
          <w:rPr>
            <w:webHidden/>
          </w:rPr>
          <w:t>10</w:t>
        </w:r>
        <w:r w:rsidR="00971D81">
          <w:rPr>
            <w:webHidden/>
          </w:rPr>
          <w:fldChar w:fldCharType="end"/>
        </w:r>
      </w:hyperlink>
    </w:p>
    <w:p w14:paraId="52C10510" w14:textId="18C806B9" w:rsidR="00971D81" w:rsidRDefault="002E1195">
      <w:pPr>
        <w:pStyle w:val="Innehll1"/>
        <w:rPr>
          <w:rFonts w:asciiTheme="minorHAnsi" w:eastAsiaTheme="minorEastAsia" w:hAnsiTheme="minorHAnsi"/>
          <w:sz w:val="22"/>
          <w:lang w:eastAsia="sv-SE"/>
        </w:rPr>
      </w:pPr>
      <w:hyperlink w:anchor="_Toc107491862" w:history="1">
        <w:r w:rsidR="00971D81" w:rsidRPr="00F124DA">
          <w:rPr>
            <w:rStyle w:val="Hyperlnk"/>
          </w:rPr>
          <w:t>7</w:t>
        </w:r>
        <w:r w:rsidR="00971D81">
          <w:rPr>
            <w:rFonts w:asciiTheme="minorHAnsi" w:eastAsiaTheme="minorEastAsia" w:hAnsiTheme="minorHAnsi"/>
            <w:sz w:val="22"/>
            <w:lang w:eastAsia="sv-SE"/>
          </w:rPr>
          <w:tab/>
        </w:r>
        <w:r w:rsidR="00971D81" w:rsidRPr="00F124DA">
          <w:rPr>
            <w:rStyle w:val="Hyperlnk"/>
          </w:rPr>
          <w:t>Konsekvenser</w:t>
        </w:r>
        <w:r w:rsidR="00971D81">
          <w:rPr>
            <w:webHidden/>
          </w:rPr>
          <w:tab/>
        </w:r>
        <w:r w:rsidR="00971D81">
          <w:rPr>
            <w:webHidden/>
          </w:rPr>
          <w:fldChar w:fldCharType="begin"/>
        </w:r>
        <w:r w:rsidR="00971D81">
          <w:rPr>
            <w:webHidden/>
          </w:rPr>
          <w:instrText xml:space="preserve"> PAGEREF _Toc107491862 \h </w:instrText>
        </w:r>
        <w:r w:rsidR="00971D81">
          <w:rPr>
            <w:webHidden/>
          </w:rPr>
        </w:r>
        <w:r w:rsidR="00971D81">
          <w:rPr>
            <w:webHidden/>
          </w:rPr>
          <w:fldChar w:fldCharType="separate"/>
        </w:r>
        <w:r w:rsidR="00971D81">
          <w:rPr>
            <w:webHidden/>
          </w:rPr>
          <w:t>10</w:t>
        </w:r>
        <w:r w:rsidR="00971D81">
          <w:rPr>
            <w:webHidden/>
          </w:rPr>
          <w:fldChar w:fldCharType="end"/>
        </w:r>
      </w:hyperlink>
    </w:p>
    <w:p w14:paraId="51EC172B" w14:textId="13C383F9" w:rsidR="00971D81" w:rsidRDefault="002E1195">
      <w:pPr>
        <w:pStyle w:val="Innehll1"/>
        <w:rPr>
          <w:rFonts w:asciiTheme="minorHAnsi" w:eastAsiaTheme="minorEastAsia" w:hAnsiTheme="minorHAnsi"/>
          <w:sz w:val="22"/>
          <w:lang w:eastAsia="sv-SE"/>
        </w:rPr>
      </w:pPr>
      <w:hyperlink w:anchor="_Toc107491863" w:history="1">
        <w:r w:rsidR="00971D81" w:rsidRPr="00F124DA">
          <w:rPr>
            <w:rStyle w:val="Hyperlnk"/>
          </w:rPr>
          <w:t>8</w:t>
        </w:r>
        <w:r w:rsidR="00971D81">
          <w:rPr>
            <w:rFonts w:asciiTheme="minorHAnsi" w:eastAsiaTheme="minorEastAsia" w:hAnsiTheme="minorHAnsi"/>
            <w:sz w:val="22"/>
            <w:lang w:eastAsia="sv-SE"/>
          </w:rPr>
          <w:tab/>
        </w:r>
        <w:r w:rsidR="00971D81" w:rsidRPr="00F124DA">
          <w:rPr>
            <w:rStyle w:val="Hyperlnk"/>
          </w:rPr>
          <w:t>Författningskommentar</w:t>
        </w:r>
        <w:r w:rsidR="00971D81">
          <w:rPr>
            <w:webHidden/>
          </w:rPr>
          <w:tab/>
        </w:r>
        <w:r w:rsidR="00971D81">
          <w:rPr>
            <w:webHidden/>
          </w:rPr>
          <w:fldChar w:fldCharType="begin"/>
        </w:r>
        <w:r w:rsidR="00971D81">
          <w:rPr>
            <w:webHidden/>
          </w:rPr>
          <w:instrText xml:space="preserve"> PAGEREF _Toc107491863 \h </w:instrText>
        </w:r>
        <w:r w:rsidR="00971D81">
          <w:rPr>
            <w:webHidden/>
          </w:rPr>
        </w:r>
        <w:r w:rsidR="00971D81">
          <w:rPr>
            <w:webHidden/>
          </w:rPr>
          <w:fldChar w:fldCharType="separate"/>
        </w:r>
        <w:r w:rsidR="00971D81">
          <w:rPr>
            <w:webHidden/>
          </w:rPr>
          <w:t>11</w:t>
        </w:r>
        <w:r w:rsidR="00971D81">
          <w:rPr>
            <w:webHidden/>
          </w:rPr>
          <w:fldChar w:fldCharType="end"/>
        </w:r>
      </w:hyperlink>
    </w:p>
    <w:p w14:paraId="6941BD16" w14:textId="0553AE7A" w:rsidR="00971D81" w:rsidRDefault="002E1195">
      <w:pPr>
        <w:pStyle w:val="Innehll4"/>
        <w:rPr>
          <w:rFonts w:asciiTheme="minorHAnsi" w:eastAsiaTheme="minorEastAsia" w:hAnsiTheme="minorHAnsi"/>
          <w:noProof/>
          <w:sz w:val="22"/>
          <w:lang w:eastAsia="sv-SE"/>
        </w:rPr>
      </w:pPr>
      <w:hyperlink w:anchor="_Toc107491864" w:history="1">
        <w:r w:rsidR="00971D81" w:rsidRPr="00F124DA">
          <w:rPr>
            <w:rStyle w:val="Hyperlnk"/>
            <w:noProof/>
          </w:rPr>
          <w:t>Protokoll om privilegier och immunitet för den enhetliga patentdomstolen</w:t>
        </w:r>
        <w:r w:rsidR="00971D81">
          <w:rPr>
            <w:noProof/>
            <w:webHidden/>
          </w:rPr>
          <w:tab/>
        </w:r>
        <w:r w:rsidR="00971D81">
          <w:rPr>
            <w:noProof/>
            <w:webHidden/>
          </w:rPr>
          <w:fldChar w:fldCharType="begin"/>
        </w:r>
        <w:r w:rsidR="00971D81">
          <w:rPr>
            <w:noProof/>
            <w:webHidden/>
          </w:rPr>
          <w:instrText xml:space="preserve"> PAGEREF _Toc107491864 \h </w:instrText>
        </w:r>
        <w:r w:rsidR="00971D81">
          <w:rPr>
            <w:noProof/>
            <w:webHidden/>
          </w:rPr>
        </w:r>
        <w:r w:rsidR="00971D81">
          <w:rPr>
            <w:noProof/>
            <w:webHidden/>
          </w:rPr>
          <w:fldChar w:fldCharType="separate"/>
        </w:r>
        <w:r w:rsidR="00971D81">
          <w:rPr>
            <w:noProof/>
            <w:webHidden/>
          </w:rPr>
          <w:t>13</w:t>
        </w:r>
        <w:r w:rsidR="00971D81">
          <w:rPr>
            <w:noProof/>
            <w:webHidden/>
          </w:rPr>
          <w:fldChar w:fldCharType="end"/>
        </w:r>
      </w:hyperlink>
    </w:p>
    <w:p w14:paraId="19FFE77C" w14:textId="592E15E1" w:rsidR="00971D81" w:rsidRDefault="002E1195">
      <w:pPr>
        <w:pStyle w:val="Innehll5"/>
        <w:rPr>
          <w:rFonts w:asciiTheme="minorHAnsi" w:eastAsiaTheme="minorEastAsia" w:hAnsiTheme="minorHAnsi"/>
          <w:noProof/>
          <w:sz w:val="22"/>
          <w:lang w:eastAsia="sv-SE"/>
        </w:rPr>
      </w:pPr>
      <w:hyperlink w:anchor="_Toc107491865" w:history="1">
        <w:r w:rsidR="00971D81" w:rsidRPr="00F124DA">
          <w:rPr>
            <w:rStyle w:val="Hyperlnk"/>
            <w:noProof/>
          </w:rPr>
          <w:t>Utdrag ur protokoll vid regeringssammanträde den 30 juni 2022</w:t>
        </w:r>
        <w:r w:rsidR="00971D81">
          <w:rPr>
            <w:noProof/>
            <w:webHidden/>
          </w:rPr>
          <w:tab/>
        </w:r>
        <w:r w:rsidR="00971D81">
          <w:rPr>
            <w:noProof/>
            <w:webHidden/>
          </w:rPr>
          <w:fldChar w:fldCharType="begin"/>
        </w:r>
        <w:r w:rsidR="00971D81">
          <w:rPr>
            <w:noProof/>
            <w:webHidden/>
          </w:rPr>
          <w:instrText xml:space="preserve"> PAGEREF _Toc107491865 \h </w:instrText>
        </w:r>
        <w:r w:rsidR="00971D81">
          <w:rPr>
            <w:noProof/>
            <w:webHidden/>
          </w:rPr>
        </w:r>
        <w:r w:rsidR="00971D81">
          <w:rPr>
            <w:noProof/>
            <w:webHidden/>
          </w:rPr>
          <w:fldChar w:fldCharType="separate"/>
        </w:r>
        <w:r w:rsidR="00971D81">
          <w:rPr>
            <w:noProof/>
            <w:webHidden/>
          </w:rPr>
          <w:t>27</w:t>
        </w:r>
        <w:r w:rsidR="00971D81">
          <w:rPr>
            <w:noProof/>
            <w:webHidden/>
          </w:rPr>
          <w:fldChar w:fldCharType="end"/>
        </w:r>
      </w:hyperlink>
    </w:p>
    <w:p w14:paraId="0CD1A2E8" w14:textId="09604882" w:rsidR="0080578D" w:rsidRDefault="007B5786" w:rsidP="00E52789">
      <w:pPr>
        <w:pStyle w:val="Brdtext"/>
      </w:pPr>
      <w:r>
        <w:fldChar w:fldCharType="end"/>
      </w:r>
      <w:r>
        <w:br w:type="page"/>
      </w:r>
      <w:bookmarkStart w:id="1" w:name="_Toc337112318"/>
      <w:bookmarkStart w:id="2" w:name="_Toc4079163"/>
    </w:p>
    <w:p w14:paraId="3D43CE9E" w14:textId="3A8C75D7" w:rsidR="0080578D" w:rsidRDefault="0080578D" w:rsidP="0080578D">
      <w:pPr>
        <w:pStyle w:val="Rubrik1"/>
      </w:pPr>
      <w:bookmarkStart w:id="3" w:name="_Toc107491854"/>
      <w:r>
        <w:lastRenderedPageBreak/>
        <w:t>Förslag till riksdagsbeslut</w:t>
      </w:r>
      <w:bookmarkEnd w:id="3"/>
    </w:p>
    <w:bookmarkEnd w:id="1"/>
    <w:bookmarkEnd w:id="2"/>
    <w:p w14:paraId="711B568F" w14:textId="77777777" w:rsidR="007B5786" w:rsidRDefault="007B5786" w:rsidP="00333C9D">
      <w:pPr>
        <w:pStyle w:val="Brdtext"/>
      </w:pPr>
      <w:r w:rsidRPr="009831A0">
        <w:t>Regeringens förslag:</w:t>
      </w:r>
    </w:p>
    <w:p w14:paraId="113D53CE" w14:textId="34D18225" w:rsidR="004428ED" w:rsidRDefault="002E39C5" w:rsidP="002E39C5">
      <w:pPr>
        <w:pStyle w:val="Numreradlista"/>
      </w:pPr>
      <w:r>
        <w:t>Riksdagen godkänner protokollet om privilegier och immunitet för den enhetliga patentdomstolen (avsnitt 4.2).</w:t>
      </w:r>
    </w:p>
    <w:p w14:paraId="647A885A" w14:textId="1821F573" w:rsidR="002E39C5" w:rsidRPr="00981798" w:rsidRDefault="002E39C5" w:rsidP="002E39C5">
      <w:pPr>
        <w:pStyle w:val="Numreradlista"/>
      </w:pPr>
      <w:r>
        <w:t xml:space="preserve">Riksdagen antar regeringens förslag till lag om ändring i lagen (1976:661) om immunitet och privilegier i vissa fall. </w:t>
      </w:r>
    </w:p>
    <w:p w14:paraId="35A4568B" w14:textId="77777777" w:rsidR="007B5786" w:rsidRPr="00152749" w:rsidRDefault="007B5786" w:rsidP="00152749">
      <w:pPr>
        <w:pStyle w:val="Brdtextmedindrag"/>
      </w:pPr>
      <w:r>
        <w:br w:type="page"/>
      </w:r>
    </w:p>
    <w:p w14:paraId="162627EC" w14:textId="77777777" w:rsidR="001D006E" w:rsidRDefault="001D006E" w:rsidP="001D006E">
      <w:pPr>
        <w:pStyle w:val="Rubrik1"/>
        <w:spacing w:before="0"/>
      </w:pPr>
      <w:bookmarkStart w:id="4" w:name="_Toc105445037"/>
      <w:bookmarkStart w:id="5" w:name="_Toc107491855"/>
      <w:r>
        <w:lastRenderedPageBreak/>
        <w:t>Förslag till lag om ändring i lagen (1976:661) om immunitet och privilegier i vissa fall</w:t>
      </w:r>
      <w:bookmarkEnd w:id="4"/>
      <w:bookmarkEnd w:id="5"/>
    </w:p>
    <w:p w14:paraId="50D63AF0" w14:textId="77777777" w:rsidR="001D006E" w:rsidRDefault="001D006E" w:rsidP="001D006E">
      <w:pPr>
        <w:pStyle w:val="Brdtext"/>
      </w:pPr>
      <w:r>
        <w:t>Härigenom föreskrivs att bilagan till lagen (1976:661) om immunitet och privilegier i vissa fall</w:t>
      </w:r>
      <w:r>
        <w:rPr>
          <w:rStyle w:val="Fotnotsreferens"/>
        </w:rPr>
        <w:footnoteReference w:id="2"/>
      </w:r>
      <w:r>
        <w:t xml:space="preserve"> ska ha följande lydelse.</w:t>
      </w:r>
    </w:p>
    <w:p w14:paraId="459FD77D" w14:textId="77777777" w:rsidR="001D006E" w:rsidRPr="00811E52" w:rsidRDefault="001D006E" w:rsidP="001D006E">
      <w:pPr>
        <w:pStyle w:val="Slutstreck"/>
      </w:pPr>
      <w:r w:rsidRPr="00811E52">
        <w:t>                      </w:t>
      </w:r>
    </w:p>
    <w:p w14:paraId="201AA922" w14:textId="5B69C399" w:rsidR="001D006E" w:rsidRDefault="001D006E" w:rsidP="001D006E">
      <w:pPr>
        <w:pStyle w:val="Brdtextmedindrag"/>
      </w:pPr>
      <w:r>
        <w:t xml:space="preserve">Denna lag träder i kraft den dag </w:t>
      </w:r>
      <w:r w:rsidR="00C15458">
        <w:t xml:space="preserve">som </w:t>
      </w:r>
      <w:r>
        <w:t>regeringen bestämmer.</w:t>
      </w:r>
    </w:p>
    <w:p w14:paraId="39D74535" w14:textId="77777777" w:rsidR="001D006E" w:rsidRPr="00380950" w:rsidRDefault="001D006E" w:rsidP="001D006E">
      <w:pPr>
        <w:pStyle w:val="Brdtextmedindrag"/>
        <w:ind w:firstLine="0"/>
      </w:pPr>
    </w:p>
    <w:tbl>
      <w:tblPr>
        <w:tblW w:w="0" w:type="auto"/>
        <w:tblLook w:val="04A0" w:firstRow="1" w:lastRow="0" w:firstColumn="1" w:lastColumn="0" w:noHBand="0" w:noVBand="1"/>
      </w:tblPr>
      <w:tblGrid>
        <w:gridCol w:w="1989"/>
        <w:gridCol w:w="1947"/>
        <w:gridCol w:w="1961"/>
      </w:tblGrid>
      <w:tr w:rsidR="001D006E" w14:paraId="36D44D81" w14:textId="77777777" w:rsidTr="00F865F7">
        <w:tc>
          <w:tcPr>
            <w:tcW w:w="1989" w:type="dxa"/>
            <w:tcBorders>
              <w:top w:val="nil"/>
              <w:left w:val="nil"/>
              <w:bottom w:val="single" w:sz="4" w:space="0" w:color="auto"/>
              <w:right w:val="nil"/>
            </w:tcBorders>
            <w:shd w:val="clear" w:color="auto" w:fill="auto"/>
          </w:tcPr>
          <w:p w14:paraId="1286E384" w14:textId="77777777" w:rsidR="001D006E" w:rsidRDefault="001D006E" w:rsidP="00F865F7">
            <w:pPr>
              <w:pStyle w:val="Brdtext"/>
            </w:pPr>
            <w:r>
              <w:rPr>
                <w:i/>
              </w:rPr>
              <w:t xml:space="preserve">Lydelse enligt </w:t>
            </w:r>
            <w:bookmarkStart w:id="6" w:name="_Hlk107481910"/>
            <w:r>
              <w:rPr>
                <w:i/>
              </w:rPr>
              <w:t xml:space="preserve">prop. </w:t>
            </w:r>
            <w:r w:rsidRPr="00053790">
              <w:rPr>
                <w:i/>
              </w:rPr>
              <w:t>2021/22:223</w:t>
            </w:r>
            <w:bookmarkEnd w:id="6"/>
          </w:p>
          <w:p w14:paraId="5BD2E996" w14:textId="77777777" w:rsidR="001D006E" w:rsidRDefault="001D006E" w:rsidP="00F865F7">
            <w:pPr>
              <w:pStyle w:val="Brdtextmedindrag"/>
            </w:pPr>
          </w:p>
          <w:p w14:paraId="455806E5" w14:textId="77777777" w:rsidR="001D006E" w:rsidRPr="00380950" w:rsidRDefault="001D006E" w:rsidP="00F865F7">
            <w:pPr>
              <w:pStyle w:val="Brdtextmedindrag"/>
            </w:pPr>
          </w:p>
        </w:tc>
        <w:tc>
          <w:tcPr>
            <w:tcW w:w="1947" w:type="dxa"/>
            <w:tcBorders>
              <w:top w:val="nil"/>
              <w:left w:val="nil"/>
              <w:bottom w:val="single" w:sz="4" w:space="0" w:color="auto"/>
              <w:right w:val="nil"/>
            </w:tcBorders>
          </w:tcPr>
          <w:p w14:paraId="5D0D4C24" w14:textId="77777777" w:rsidR="001D006E" w:rsidRDefault="001D006E" w:rsidP="00F865F7">
            <w:pPr>
              <w:pStyle w:val="Brdtext"/>
            </w:pPr>
          </w:p>
        </w:tc>
        <w:tc>
          <w:tcPr>
            <w:tcW w:w="1961" w:type="dxa"/>
            <w:tcBorders>
              <w:top w:val="nil"/>
              <w:left w:val="nil"/>
              <w:bottom w:val="single" w:sz="4" w:space="0" w:color="auto"/>
              <w:right w:val="nil"/>
            </w:tcBorders>
          </w:tcPr>
          <w:p w14:paraId="622EEFD2" w14:textId="77777777" w:rsidR="001D006E" w:rsidRDefault="001D006E" w:rsidP="00F865F7">
            <w:pPr>
              <w:pStyle w:val="Brdtext"/>
              <w:jc w:val="right"/>
            </w:pPr>
          </w:p>
          <w:p w14:paraId="3DB336F6" w14:textId="77777777" w:rsidR="001D006E" w:rsidRDefault="001D006E" w:rsidP="00F865F7">
            <w:pPr>
              <w:pStyle w:val="Brdtextmedindrag"/>
            </w:pPr>
          </w:p>
          <w:p w14:paraId="1F5055E2" w14:textId="77777777" w:rsidR="001D006E" w:rsidRDefault="001D006E" w:rsidP="00F865F7">
            <w:pPr>
              <w:pStyle w:val="Brdtextmedindrag"/>
              <w:jc w:val="right"/>
              <w:rPr>
                <w:i/>
              </w:rPr>
            </w:pPr>
            <w:r w:rsidRPr="00380950">
              <w:rPr>
                <w:i/>
              </w:rPr>
              <w:t>Bilag</w:t>
            </w:r>
            <w:r>
              <w:rPr>
                <w:i/>
              </w:rPr>
              <w:t>a</w:t>
            </w:r>
          </w:p>
          <w:p w14:paraId="67FB82C2" w14:textId="77777777" w:rsidR="001D006E" w:rsidRPr="00380950" w:rsidRDefault="001D006E" w:rsidP="00F865F7">
            <w:pPr>
              <w:pStyle w:val="Brdtextmedindrag"/>
              <w:jc w:val="right"/>
              <w:rPr>
                <w:i/>
              </w:rPr>
            </w:pPr>
          </w:p>
        </w:tc>
      </w:tr>
      <w:tr w:rsidR="001D006E" w14:paraId="542A2BE3" w14:textId="77777777" w:rsidTr="00F865F7">
        <w:tc>
          <w:tcPr>
            <w:tcW w:w="3936" w:type="dxa"/>
            <w:gridSpan w:val="2"/>
            <w:tcBorders>
              <w:top w:val="single" w:sz="4" w:space="0" w:color="auto"/>
              <w:left w:val="nil"/>
              <w:bottom w:val="single" w:sz="4" w:space="0" w:color="auto"/>
              <w:right w:val="nil"/>
            </w:tcBorders>
            <w:shd w:val="clear" w:color="auto" w:fill="auto"/>
          </w:tcPr>
          <w:p w14:paraId="09AE1F77" w14:textId="77777777" w:rsidR="001D006E" w:rsidRDefault="001D006E" w:rsidP="00F865F7">
            <w:pPr>
              <w:pStyle w:val="Brdtext"/>
            </w:pPr>
            <w:r>
              <w:t>Immunitet och/eller privilegier gäller för</w:t>
            </w:r>
          </w:p>
          <w:p w14:paraId="77F9C449" w14:textId="77777777" w:rsidR="001D006E" w:rsidRPr="00380950" w:rsidRDefault="001D006E" w:rsidP="00F865F7">
            <w:pPr>
              <w:pStyle w:val="Brdtext"/>
            </w:pPr>
            <w:r>
              <w:t>följande</w:t>
            </w:r>
          </w:p>
        </w:tc>
        <w:tc>
          <w:tcPr>
            <w:tcW w:w="1961" w:type="dxa"/>
            <w:tcBorders>
              <w:top w:val="single" w:sz="4" w:space="0" w:color="auto"/>
              <w:left w:val="nil"/>
              <w:bottom w:val="nil"/>
              <w:right w:val="nil"/>
            </w:tcBorders>
          </w:tcPr>
          <w:p w14:paraId="43EC1D3B" w14:textId="0B34BE88" w:rsidR="001D006E" w:rsidRPr="00380950" w:rsidRDefault="001D006E" w:rsidP="00F865F7">
            <w:pPr>
              <w:pStyle w:val="Brdtext"/>
            </w:pPr>
            <w:r>
              <w:t>Tillämplig internationell överenskommelse</w:t>
            </w:r>
          </w:p>
        </w:tc>
      </w:tr>
      <w:tr w:rsidR="001D006E" w14:paraId="576164DE" w14:textId="77777777" w:rsidTr="00F865F7">
        <w:tc>
          <w:tcPr>
            <w:tcW w:w="1989" w:type="dxa"/>
            <w:tcBorders>
              <w:top w:val="single" w:sz="4" w:space="0" w:color="auto"/>
              <w:left w:val="nil"/>
              <w:bottom w:val="single" w:sz="4" w:space="0" w:color="auto"/>
              <w:right w:val="nil"/>
            </w:tcBorders>
            <w:shd w:val="clear" w:color="auto" w:fill="auto"/>
          </w:tcPr>
          <w:p w14:paraId="70E279EE" w14:textId="77777777" w:rsidR="001D006E" w:rsidRDefault="001D006E" w:rsidP="00F865F7">
            <w:pPr>
              <w:pStyle w:val="Brdtext"/>
            </w:pPr>
            <w:r>
              <w:t>Internationella organ</w:t>
            </w:r>
          </w:p>
        </w:tc>
        <w:tc>
          <w:tcPr>
            <w:tcW w:w="1947" w:type="dxa"/>
            <w:tcBorders>
              <w:top w:val="single" w:sz="4" w:space="0" w:color="auto"/>
              <w:left w:val="nil"/>
              <w:bottom w:val="single" w:sz="4" w:space="0" w:color="auto"/>
              <w:right w:val="nil"/>
            </w:tcBorders>
            <w:shd w:val="clear" w:color="auto" w:fill="auto"/>
          </w:tcPr>
          <w:p w14:paraId="3B6C90D4" w14:textId="77777777" w:rsidR="001D006E" w:rsidRDefault="001D006E" w:rsidP="00F865F7">
            <w:pPr>
              <w:pStyle w:val="Brdtext"/>
            </w:pPr>
            <w:r>
              <w:t>Fysiska personer</w:t>
            </w:r>
          </w:p>
        </w:tc>
        <w:tc>
          <w:tcPr>
            <w:tcW w:w="1961" w:type="dxa"/>
            <w:tcBorders>
              <w:top w:val="nil"/>
              <w:left w:val="nil"/>
              <w:bottom w:val="nil"/>
              <w:right w:val="nil"/>
            </w:tcBorders>
          </w:tcPr>
          <w:p w14:paraId="4EFCE81C" w14:textId="77777777" w:rsidR="001D006E" w:rsidRPr="00380950" w:rsidRDefault="001D006E" w:rsidP="00F865F7">
            <w:pPr>
              <w:pStyle w:val="Brdtext"/>
            </w:pPr>
          </w:p>
        </w:tc>
      </w:tr>
    </w:tbl>
    <w:p w14:paraId="4E678BAA" w14:textId="77777777" w:rsidR="001D006E" w:rsidRDefault="001D006E" w:rsidP="001D006E">
      <w:pPr>
        <w:pStyle w:val="Brdtext"/>
      </w:pPr>
      <w:r>
        <w:t>– – – – – – – – – – – – – – – – – – – – – – – – – – – – – – – – – – – –– – – –</w:t>
      </w:r>
    </w:p>
    <w:p w14:paraId="7565CBA0" w14:textId="77777777" w:rsidR="001D006E" w:rsidRPr="009A7FC1" w:rsidRDefault="001D006E" w:rsidP="001D006E">
      <w:pPr>
        <w:pStyle w:val="Brdtextmedindrag"/>
      </w:pPr>
    </w:p>
    <w:tbl>
      <w:tblPr>
        <w:tblW w:w="0" w:type="auto"/>
        <w:tblLook w:val="04A0" w:firstRow="1" w:lastRow="0" w:firstColumn="1" w:lastColumn="0" w:noHBand="0" w:noVBand="1"/>
      </w:tblPr>
      <w:tblGrid>
        <w:gridCol w:w="1989"/>
        <w:gridCol w:w="1947"/>
        <w:gridCol w:w="1961"/>
      </w:tblGrid>
      <w:tr w:rsidR="001D006E" w14:paraId="5103067F" w14:textId="77777777" w:rsidTr="00F865F7">
        <w:tc>
          <w:tcPr>
            <w:tcW w:w="1989" w:type="dxa"/>
            <w:tcBorders>
              <w:top w:val="nil"/>
              <w:left w:val="nil"/>
              <w:bottom w:val="single" w:sz="4" w:space="0" w:color="auto"/>
              <w:right w:val="nil"/>
            </w:tcBorders>
            <w:shd w:val="clear" w:color="auto" w:fill="auto"/>
          </w:tcPr>
          <w:p w14:paraId="5D41B548" w14:textId="77777777" w:rsidR="001D006E" w:rsidRDefault="001D006E" w:rsidP="00F865F7">
            <w:pPr>
              <w:pStyle w:val="Brdtext"/>
            </w:pPr>
            <w:bookmarkStart w:id="7" w:name="_Hlk105004708"/>
            <w:r w:rsidRPr="00380950">
              <w:rPr>
                <w:i/>
              </w:rPr>
              <w:t>Föreslagen lydelse</w:t>
            </w:r>
          </w:p>
          <w:p w14:paraId="3CD4643F" w14:textId="77777777" w:rsidR="001D006E" w:rsidRDefault="001D006E" w:rsidP="00F865F7">
            <w:pPr>
              <w:pStyle w:val="Brdtextmedindrag"/>
            </w:pPr>
          </w:p>
          <w:p w14:paraId="3B169D9A" w14:textId="77777777" w:rsidR="001D006E" w:rsidRPr="00380950" w:rsidRDefault="001D006E" w:rsidP="00F865F7">
            <w:pPr>
              <w:pStyle w:val="Brdtextmedindrag"/>
            </w:pPr>
          </w:p>
        </w:tc>
        <w:tc>
          <w:tcPr>
            <w:tcW w:w="1947" w:type="dxa"/>
            <w:tcBorders>
              <w:top w:val="nil"/>
              <w:left w:val="nil"/>
              <w:bottom w:val="single" w:sz="4" w:space="0" w:color="auto"/>
              <w:right w:val="nil"/>
            </w:tcBorders>
          </w:tcPr>
          <w:p w14:paraId="6DA8F92E" w14:textId="77777777" w:rsidR="001D006E" w:rsidRDefault="001D006E" w:rsidP="00F865F7">
            <w:pPr>
              <w:pStyle w:val="Brdtext"/>
            </w:pPr>
          </w:p>
        </w:tc>
        <w:tc>
          <w:tcPr>
            <w:tcW w:w="1961" w:type="dxa"/>
            <w:tcBorders>
              <w:top w:val="nil"/>
              <w:left w:val="nil"/>
              <w:bottom w:val="single" w:sz="4" w:space="0" w:color="auto"/>
              <w:right w:val="nil"/>
            </w:tcBorders>
          </w:tcPr>
          <w:p w14:paraId="066C4A8F" w14:textId="77777777" w:rsidR="001D006E" w:rsidRDefault="001D006E" w:rsidP="00F865F7">
            <w:pPr>
              <w:pStyle w:val="Brdtext"/>
              <w:jc w:val="right"/>
            </w:pPr>
          </w:p>
          <w:p w14:paraId="0374F258" w14:textId="77777777" w:rsidR="001D006E" w:rsidRDefault="001D006E" w:rsidP="00F865F7">
            <w:pPr>
              <w:pStyle w:val="Brdtextmedindrag"/>
            </w:pPr>
          </w:p>
          <w:p w14:paraId="3881DBC2" w14:textId="68A8DC58" w:rsidR="001D006E" w:rsidRDefault="001D006E" w:rsidP="00F865F7">
            <w:pPr>
              <w:pStyle w:val="Brdtextmedindrag"/>
              <w:jc w:val="right"/>
              <w:rPr>
                <w:i/>
              </w:rPr>
            </w:pPr>
            <w:r w:rsidRPr="00380950">
              <w:rPr>
                <w:i/>
              </w:rPr>
              <w:t>Bilaga</w:t>
            </w:r>
          </w:p>
          <w:p w14:paraId="68D86762" w14:textId="77777777" w:rsidR="001D006E" w:rsidRPr="00380950" w:rsidRDefault="001D006E" w:rsidP="00F865F7">
            <w:pPr>
              <w:pStyle w:val="Brdtextmedindrag"/>
              <w:jc w:val="right"/>
              <w:rPr>
                <w:i/>
              </w:rPr>
            </w:pPr>
          </w:p>
        </w:tc>
      </w:tr>
      <w:tr w:rsidR="001D006E" w14:paraId="1027D5A0" w14:textId="77777777" w:rsidTr="00F865F7">
        <w:tc>
          <w:tcPr>
            <w:tcW w:w="3936" w:type="dxa"/>
            <w:gridSpan w:val="2"/>
            <w:tcBorders>
              <w:top w:val="single" w:sz="4" w:space="0" w:color="auto"/>
              <w:left w:val="nil"/>
              <w:bottom w:val="single" w:sz="4" w:space="0" w:color="auto"/>
              <w:right w:val="nil"/>
            </w:tcBorders>
            <w:shd w:val="clear" w:color="auto" w:fill="auto"/>
          </w:tcPr>
          <w:p w14:paraId="7C1D258D" w14:textId="77777777" w:rsidR="001D006E" w:rsidRDefault="001D006E" w:rsidP="00F865F7">
            <w:pPr>
              <w:pStyle w:val="Brdtext"/>
            </w:pPr>
            <w:r>
              <w:t>Immunitet och/eller privilegier gäller för</w:t>
            </w:r>
          </w:p>
          <w:p w14:paraId="05369640" w14:textId="77777777" w:rsidR="001D006E" w:rsidRPr="00380950" w:rsidRDefault="001D006E" w:rsidP="00F865F7">
            <w:pPr>
              <w:pStyle w:val="Brdtext"/>
            </w:pPr>
            <w:r>
              <w:t>följande</w:t>
            </w:r>
          </w:p>
        </w:tc>
        <w:tc>
          <w:tcPr>
            <w:tcW w:w="1961" w:type="dxa"/>
            <w:tcBorders>
              <w:top w:val="single" w:sz="4" w:space="0" w:color="auto"/>
              <w:left w:val="nil"/>
              <w:bottom w:val="nil"/>
              <w:right w:val="nil"/>
            </w:tcBorders>
          </w:tcPr>
          <w:p w14:paraId="1A2ECAD4" w14:textId="77777777" w:rsidR="001D006E" w:rsidRPr="00380950" w:rsidRDefault="001D006E" w:rsidP="00F865F7">
            <w:pPr>
              <w:pStyle w:val="Brdtext"/>
            </w:pPr>
            <w:r>
              <w:t>Tillämplig internationell överenskommelse</w:t>
            </w:r>
          </w:p>
        </w:tc>
      </w:tr>
      <w:tr w:rsidR="001D006E" w14:paraId="09AFB2A9" w14:textId="77777777" w:rsidTr="00F865F7">
        <w:tc>
          <w:tcPr>
            <w:tcW w:w="1989" w:type="dxa"/>
            <w:tcBorders>
              <w:top w:val="single" w:sz="4" w:space="0" w:color="auto"/>
              <w:left w:val="nil"/>
              <w:bottom w:val="single" w:sz="4" w:space="0" w:color="auto"/>
              <w:right w:val="nil"/>
            </w:tcBorders>
            <w:shd w:val="clear" w:color="auto" w:fill="auto"/>
          </w:tcPr>
          <w:p w14:paraId="633B0DDA" w14:textId="77777777" w:rsidR="001D006E" w:rsidRDefault="001D006E" w:rsidP="00F865F7">
            <w:pPr>
              <w:pStyle w:val="Brdtext"/>
            </w:pPr>
            <w:r>
              <w:t>Internationella organ</w:t>
            </w:r>
          </w:p>
        </w:tc>
        <w:tc>
          <w:tcPr>
            <w:tcW w:w="1947" w:type="dxa"/>
            <w:tcBorders>
              <w:top w:val="single" w:sz="4" w:space="0" w:color="auto"/>
              <w:left w:val="nil"/>
              <w:bottom w:val="single" w:sz="4" w:space="0" w:color="auto"/>
              <w:right w:val="nil"/>
            </w:tcBorders>
            <w:shd w:val="clear" w:color="auto" w:fill="auto"/>
          </w:tcPr>
          <w:p w14:paraId="6B8F3CE8" w14:textId="77777777" w:rsidR="001D006E" w:rsidRDefault="001D006E" w:rsidP="00F865F7">
            <w:pPr>
              <w:pStyle w:val="Brdtext"/>
            </w:pPr>
            <w:r>
              <w:t>Fysiska personer</w:t>
            </w:r>
          </w:p>
        </w:tc>
        <w:tc>
          <w:tcPr>
            <w:tcW w:w="1961" w:type="dxa"/>
            <w:tcBorders>
              <w:top w:val="nil"/>
              <w:left w:val="nil"/>
              <w:bottom w:val="nil"/>
              <w:right w:val="nil"/>
            </w:tcBorders>
          </w:tcPr>
          <w:p w14:paraId="712092E1" w14:textId="77777777" w:rsidR="001D006E" w:rsidRPr="00380950" w:rsidRDefault="001D006E" w:rsidP="00F865F7">
            <w:pPr>
              <w:pStyle w:val="Brdtext"/>
            </w:pPr>
          </w:p>
        </w:tc>
      </w:tr>
    </w:tbl>
    <w:p w14:paraId="3465A6AE" w14:textId="77777777" w:rsidR="001D006E" w:rsidRDefault="001D006E" w:rsidP="001D006E">
      <w:pPr>
        <w:pStyle w:val="Brdtext"/>
      </w:pPr>
      <w:r>
        <w:t>– – – – – – – – – – – – – – – – – – – – – – – – – – – – – – – – – – – –– – – –</w:t>
      </w:r>
    </w:p>
    <w:p w14:paraId="3AB83E46" w14:textId="77777777" w:rsidR="001D006E" w:rsidRPr="008C7F34" w:rsidRDefault="001D006E" w:rsidP="001D006E">
      <w:pPr>
        <w:pStyle w:val="Brdtextmedindrag"/>
      </w:pPr>
    </w:p>
    <w:tbl>
      <w:tblPr>
        <w:tblW w:w="0" w:type="auto"/>
        <w:tblLayout w:type="fixed"/>
        <w:tblLook w:val="04A0" w:firstRow="1" w:lastRow="0" w:firstColumn="1" w:lastColumn="0" w:noHBand="0" w:noVBand="1"/>
      </w:tblPr>
      <w:tblGrid>
        <w:gridCol w:w="1965"/>
        <w:gridCol w:w="1966"/>
        <w:gridCol w:w="1966"/>
      </w:tblGrid>
      <w:tr w:rsidR="001D006E" w:rsidRPr="009B11F1" w14:paraId="4E08A33B" w14:textId="77777777" w:rsidTr="00F865F7">
        <w:tc>
          <w:tcPr>
            <w:tcW w:w="1965" w:type="dxa"/>
          </w:tcPr>
          <w:p w14:paraId="4939CDD5" w14:textId="77777777" w:rsidR="001D006E" w:rsidRPr="008C3651" w:rsidRDefault="001D006E" w:rsidP="00F865F7">
            <w:pPr>
              <w:pStyle w:val="Brdtext"/>
              <w:rPr>
                <w:i/>
                <w:iCs/>
              </w:rPr>
            </w:pPr>
            <w:bookmarkStart w:id="8" w:name="_Hlk105006770"/>
            <w:r w:rsidRPr="008C3651">
              <w:rPr>
                <w:i/>
                <w:iCs/>
              </w:rPr>
              <w:t>8</w:t>
            </w:r>
            <w:r>
              <w:rPr>
                <w:i/>
                <w:iCs/>
              </w:rPr>
              <w:t>3.</w:t>
            </w:r>
            <w:r w:rsidRPr="008C3651">
              <w:rPr>
                <w:i/>
                <w:iCs/>
              </w:rPr>
              <w:t> Enhetliga patentdomstolen</w:t>
            </w:r>
          </w:p>
        </w:tc>
        <w:tc>
          <w:tcPr>
            <w:tcW w:w="1966" w:type="dxa"/>
          </w:tcPr>
          <w:p w14:paraId="499A4C61" w14:textId="06C72CC6" w:rsidR="001D006E" w:rsidRPr="008C3651" w:rsidRDefault="001D006E" w:rsidP="00F526C9">
            <w:pPr>
              <w:pStyle w:val="Brdtext"/>
              <w:rPr>
                <w:i/>
                <w:iCs/>
              </w:rPr>
            </w:pPr>
            <w:r>
              <w:rPr>
                <w:i/>
                <w:iCs/>
              </w:rPr>
              <w:t>Medlemsstaternas</w:t>
            </w:r>
            <w:r w:rsidRPr="008C3651">
              <w:rPr>
                <w:i/>
                <w:iCs/>
              </w:rPr>
              <w:t xml:space="preserve"> representanter</w:t>
            </w:r>
            <w:r>
              <w:rPr>
                <w:i/>
                <w:iCs/>
              </w:rPr>
              <w:t xml:space="preserve"> </w:t>
            </w:r>
            <w:r w:rsidRPr="008C3651">
              <w:rPr>
                <w:i/>
                <w:iCs/>
              </w:rPr>
              <w:t>i ad</w:t>
            </w:r>
            <w:r w:rsidR="00C15458">
              <w:rPr>
                <w:i/>
                <w:iCs/>
              </w:rPr>
              <w:softHyphen/>
            </w:r>
            <w:r w:rsidRPr="008C3651">
              <w:rPr>
                <w:i/>
                <w:iCs/>
              </w:rPr>
              <w:t>ministrativa kom</w:t>
            </w:r>
            <w:r w:rsidR="00C15458">
              <w:rPr>
                <w:i/>
                <w:iCs/>
              </w:rPr>
              <w:softHyphen/>
            </w:r>
            <w:r w:rsidRPr="008C3651">
              <w:rPr>
                <w:i/>
                <w:iCs/>
              </w:rPr>
              <w:t>mitté</w:t>
            </w:r>
            <w:r>
              <w:rPr>
                <w:i/>
                <w:iCs/>
              </w:rPr>
              <w:t>n</w:t>
            </w:r>
            <w:r w:rsidRPr="008C3651">
              <w:rPr>
                <w:i/>
                <w:iCs/>
              </w:rPr>
              <w:t>, budgetkom</w:t>
            </w:r>
            <w:r w:rsidR="00C15458">
              <w:rPr>
                <w:i/>
                <w:iCs/>
              </w:rPr>
              <w:softHyphen/>
            </w:r>
            <w:r w:rsidRPr="008C3651">
              <w:rPr>
                <w:i/>
                <w:iCs/>
              </w:rPr>
              <w:t>mitté</w:t>
            </w:r>
            <w:r>
              <w:rPr>
                <w:i/>
                <w:iCs/>
              </w:rPr>
              <w:t>n</w:t>
            </w:r>
            <w:r w:rsidRPr="008C3651">
              <w:rPr>
                <w:i/>
                <w:iCs/>
              </w:rPr>
              <w:t xml:space="preserve"> och</w:t>
            </w:r>
            <w:r>
              <w:rPr>
                <w:i/>
                <w:iCs/>
              </w:rPr>
              <w:t xml:space="preserve"> </w:t>
            </w:r>
            <w:r w:rsidRPr="008C3651">
              <w:rPr>
                <w:i/>
                <w:iCs/>
              </w:rPr>
              <w:t>råd</w:t>
            </w:r>
            <w:r w:rsidR="00C15458">
              <w:rPr>
                <w:i/>
                <w:iCs/>
              </w:rPr>
              <w:softHyphen/>
            </w:r>
            <w:r w:rsidRPr="008C3651">
              <w:rPr>
                <w:i/>
                <w:iCs/>
              </w:rPr>
              <w:t>givande</w:t>
            </w:r>
            <w:r w:rsidR="00160AEC">
              <w:rPr>
                <w:i/>
                <w:iCs/>
              </w:rPr>
              <w:t xml:space="preserve"> </w:t>
            </w:r>
            <w:r w:rsidRPr="008C3651">
              <w:rPr>
                <w:i/>
                <w:iCs/>
              </w:rPr>
              <w:t>kommitté</w:t>
            </w:r>
            <w:r>
              <w:rPr>
                <w:i/>
                <w:iCs/>
              </w:rPr>
              <w:t>n. D</w:t>
            </w:r>
            <w:r w:rsidRPr="008C3651">
              <w:rPr>
                <w:i/>
                <w:iCs/>
              </w:rPr>
              <w:t xml:space="preserve">omare, </w:t>
            </w:r>
            <w:r>
              <w:rPr>
                <w:i/>
                <w:iCs/>
              </w:rPr>
              <w:t>kanslichef</w:t>
            </w:r>
            <w:r w:rsidR="00C15458">
              <w:rPr>
                <w:i/>
                <w:iCs/>
              </w:rPr>
              <w:t xml:space="preserve"> och </w:t>
            </w:r>
            <w:r>
              <w:rPr>
                <w:i/>
                <w:iCs/>
              </w:rPr>
              <w:t>biträdande kanslichef</w:t>
            </w:r>
            <w:r w:rsidRPr="008C3651">
              <w:rPr>
                <w:i/>
                <w:iCs/>
              </w:rPr>
              <w:t xml:space="preserve"> </w:t>
            </w:r>
            <w:r>
              <w:rPr>
                <w:i/>
                <w:iCs/>
              </w:rPr>
              <w:t>samt tjäns</w:t>
            </w:r>
            <w:r w:rsidR="00C15458">
              <w:rPr>
                <w:i/>
                <w:iCs/>
              </w:rPr>
              <w:softHyphen/>
            </w:r>
            <w:r>
              <w:rPr>
                <w:i/>
                <w:iCs/>
              </w:rPr>
              <w:t>temän och övrig per</w:t>
            </w:r>
            <w:r w:rsidR="00C15458">
              <w:rPr>
                <w:i/>
                <w:iCs/>
              </w:rPr>
              <w:softHyphen/>
            </w:r>
            <w:r>
              <w:rPr>
                <w:i/>
                <w:iCs/>
              </w:rPr>
              <w:t xml:space="preserve">sonal </w:t>
            </w:r>
            <w:r w:rsidR="00F069AD">
              <w:rPr>
                <w:i/>
                <w:iCs/>
              </w:rPr>
              <w:t xml:space="preserve">som är </w:t>
            </w:r>
            <w:r>
              <w:rPr>
                <w:i/>
                <w:iCs/>
              </w:rPr>
              <w:t>anställda av</w:t>
            </w:r>
            <w:r w:rsidRPr="008C3651">
              <w:rPr>
                <w:i/>
                <w:iCs/>
              </w:rPr>
              <w:t xml:space="preserve"> </w:t>
            </w:r>
            <w:r>
              <w:rPr>
                <w:i/>
                <w:iCs/>
              </w:rPr>
              <w:t>dom</w:t>
            </w:r>
            <w:r w:rsidR="00C15458">
              <w:rPr>
                <w:i/>
                <w:iCs/>
              </w:rPr>
              <w:softHyphen/>
            </w:r>
            <w:r>
              <w:rPr>
                <w:i/>
                <w:iCs/>
              </w:rPr>
              <w:t>stolen</w:t>
            </w:r>
            <w:r w:rsidRPr="008C3651">
              <w:rPr>
                <w:i/>
                <w:iCs/>
              </w:rPr>
              <w:t>.</w:t>
            </w:r>
          </w:p>
        </w:tc>
        <w:tc>
          <w:tcPr>
            <w:tcW w:w="1966" w:type="dxa"/>
          </w:tcPr>
          <w:p w14:paraId="6DA2EC2D" w14:textId="296AC767" w:rsidR="001D006E" w:rsidRPr="008C3651" w:rsidRDefault="001D006E" w:rsidP="00F865F7">
            <w:pPr>
              <w:pStyle w:val="Brdtext"/>
              <w:rPr>
                <w:i/>
                <w:iCs/>
                <w:szCs w:val="18"/>
              </w:rPr>
            </w:pPr>
            <w:r w:rsidRPr="008C3651">
              <w:rPr>
                <w:i/>
                <w:iCs/>
                <w:szCs w:val="18"/>
              </w:rPr>
              <w:t>Protokoll av den 29 juni 2016 om privi</w:t>
            </w:r>
            <w:r w:rsidR="008C6FF2">
              <w:rPr>
                <w:i/>
                <w:iCs/>
                <w:szCs w:val="18"/>
              </w:rPr>
              <w:softHyphen/>
            </w:r>
            <w:r w:rsidRPr="008C3651">
              <w:rPr>
                <w:i/>
                <w:iCs/>
                <w:szCs w:val="18"/>
              </w:rPr>
              <w:t>legier och immunitet för den enhetliga patentdomstolen</w:t>
            </w:r>
            <w:r>
              <w:rPr>
                <w:i/>
                <w:iCs/>
                <w:szCs w:val="18"/>
              </w:rPr>
              <w:t xml:space="preserve"> med de undantag för immunitet och privi</w:t>
            </w:r>
            <w:r w:rsidR="008C6FF2">
              <w:rPr>
                <w:i/>
                <w:iCs/>
                <w:szCs w:val="18"/>
              </w:rPr>
              <w:softHyphen/>
            </w:r>
            <w:r>
              <w:rPr>
                <w:i/>
                <w:iCs/>
                <w:szCs w:val="18"/>
              </w:rPr>
              <w:t>legier som följer av artiklarna 6.3 och 10.3</w:t>
            </w:r>
            <w:r w:rsidRPr="008C3651">
              <w:rPr>
                <w:i/>
                <w:iCs/>
                <w:szCs w:val="18"/>
              </w:rPr>
              <w:t>.</w:t>
            </w:r>
          </w:p>
          <w:p w14:paraId="1E4B6905" w14:textId="77777777" w:rsidR="001D006E" w:rsidRPr="008C3651" w:rsidRDefault="001D006E" w:rsidP="00F865F7">
            <w:pPr>
              <w:pStyle w:val="Brdtextmedindrag"/>
              <w:rPr>
                <w:i/>
                <w:iCs/>
              </w:rPr>
            </w:pPr>
          </w:p>
        </w:tc>
      </w:tr>
      <w:bookmarkEnd w:id="7"/>
      <w:bookmarkEnd w:id="8"/>
    </w:tbl>
    <w:p w14:paraId="3C6AF409" w14:textId="77777777" w:rsidR="001D006E" w:rsidRDefault="001D006E" w:rsidP="001D006E">
      <w:pPr>
        <w:pStyle w:val="Brdtextmedindrag"/>
        <w:ind w:firstLine="0"/>
        <w:sectPr w:rsidR="001D006E"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1C8189E4" w14:textId="77777777" w:rsidR="001D006E" w:rsidRDefault="001D006E" w:rsidP="00F069AD">
      <w:pPr>
        <w:pStyle w:val="Brdtextmedindrag"/>
        <w:ind w:firstLine="0"/>
      </w:pPr>
    </w:p>
    <w:p w14:paraId="0367122B" w14:textId="77777777" w:rsidR="001D006E" w:rsidRDefault="001D006E" w:rsidP="001D006E">
      <w:pPr>
        <w:pStyle w:val="Rubrik1"/>
      </w:pPr>
      <w:bookmarkStart w:id="9" w:name="_Toc105445038"/>
      <w:bookmarkStart w:id="10" w:name="_Toc107491856"/>
      <w:r>
        <w:lastRenderedPageBreak/>
        <w:t>Ärendet och dess beredning</w:t>
      </w:r>
      <w:bookmarkEnd w:id="9"/>
      <w:bookmarkEnd w:id="10"/>
    </w:p>
    <w:p w14:paraId="24309DB7" w14:textId="4A9B9524" w:rsidR="001D006E" w:rsidRDefault="001D006E" w:rsidP="00014BD8">
      <w:pPr>
        <w:pStyle w:val="Brdtext"/>
      </w:pPr>
      <w:r>
        <w:t xml:space="preserve">Genom ett fördjupat samarbete mellan 24 medlemsstater i EU </w:t>
      </w:r>
      <w:r w:rsidR="003E28A2">
        <w:t xml:space="preserve">kommer ett </w:t>
      </w:r>
      <w:r>
        <w:t>enhetligt patentskydd</w:t>
      </w:r>
      <w:r w:rsidR="003E28A2">
        <w:t xml:space="preserve"> att införas</w:t>
      </w:r>
      <w:r>
        <w:t xml:space="preserve">. </w:t>
      </w:r>
      <w:r w:rsidRPr="00D377A8">
        <w:t>Parallellt med det enhetliga patentskyddet inrättas en enhetlig patentdomstol</w:t>
      </w:r>
      <w:r w:rsidR="00014BD8">
        <w:t>.</w:t>
      </w:r>
    </w:p>
    <w:p w14:paraId="781F41C1" w14:textId="3F2EECD8" w:rsidR="001D006E" w:rsidRPr="00C30623" w:rsidRDefault="001D006E" w:rsidP="001D006E">
      <w:pPr>
        <w:pStyle w:val="Brdtextmedindrag"/>
      </w:pPr>
      <w:r>
        <w:t xml:space="preserve">Regeringen föreslog i propositionen Ett enhetligt patentskydd i EU (prop. 2013/14:89) att riksdagen </w:t>
      </w:r>
      <w:proofErr w:type="gramStart"/>
      <w:r>
        <w:t>bl.a.</w:t>
      </w:r>
      <w:proofErr w:type="gramEnd"/>
      <w:r>
        <w:t xml:space="preserve"> skulle godkänna </w:t>
      </w:r>
      <w:r w:rsidR="00F069AD">
        <w:t xml:space="preserve">avtalet om en enhetlig patentdomstol som undertecknades </w:t>
      </w:r>
      <w:r>
        <w:t xml:space="preserve">i Bryssel den 19 februari 2013 (domstolsavtalet) och </w:t>
      </w:r>
      <w:r w:rsidR="00D000E6">
        <w:t xml:space="preserve">avtalet om inrättande av en nordisk-baltisk regional avdelning i den enhetliga patentdomstolen som undertecknades </w:t>
      </w:r>
      <w:r>
        <w:t>i Bryssel den 4 mars 2014. Propositionen har behandlats i riksdagen</w:t>
      </w:r>
      <w:r w:rsidRPr="004A3387">
        <w:t xml:space="preserve"> (bet. 2013/14:NU21, rskr. 2013/14:268</w:t>
      </w:r>
      <w:r>
        <w:t>). Domstolsavtalet är ett mellanstatligt avtal och genom det inrättas en enhetlig patentdomstol</w:t>
      </w:r>
      <w:r w:rsidR="00B6580A">
        <w:t xml:space="preserve"> för medlemsstaterna i EU</w:t>
      </w:r>
      <w:r>
        <w:t>. Avtalet om en nordisk-baltisk regional avdelning innebär att Estland, Lettland, Litauen och Sverige inrättar en avdelning i domstolens första instans med säte i Stockholm.</w:t>
      </w:r>
    </w:p>
    <w:p w14:paraId="622A85DE" w14:textId="3243958C" w:rsidR="001D006E" w:rsidRPr="00AF0E90" w:rsidRDefault="001D006E" w:rsidP="001D006E">
      <w:pPr>
        <w:pStyle w:val="Brdtextmedindrag"/>
      </w:pPr>
      <w:bookmarkStart w:id="11" w:name="_Hlk104237572"/>
      <w:r>
        <w:t xml:space="preserve">Enligt domstolsavtalet är protokollet om Europeiska unionens immunitet och privilegier tillämpligt på domarna vid domstolen. För de deltagande medlemsstaterna har det varit angeläget att även tydliggöra vilka regler om immunitet och privilegier som gäller för domstolen, dess tillgångar och övrig personal. </w:t>
      </w:r>
      <w:r w:rsidR="007F0EC1">
        <w:t>Ett protokoll</w:t>
      </w:r>
      <w:r>
        <w:t xml:space="preserve"> om privilegier och immunitet för den enhetliga patentdomstolen förhandlades därför fram och undertecknades av tolv medlemsstater, däribland Sverige, i Bryssel den 29 juni 2016. Protokollet har trätt i kraft den 27 oktober 2021 och hittills har åtta medlemsstater anslutit sig till protokollet. </w:t>
      </w:r>
    </w:p>
    <w:bookmarkEnd w:id="11"/>
    <w:p w14:paraId="145E8020" w14:textId="3AA036F2" w:rsidR="001D006E" w:rsidRDefault="001D006E" w:rsidP="001D006E">
      <w:pPr>
        <w:pStyle w:val="Brdtextmedindrag"/>
      </w:pPr>
      <w:r>
        <w:t xml:space="preserve">Protokollet finns på engelska och </w:t>
      </w:r>
      <w:r w:rsidRPr="00A66812">
        <w:t xml:space="preserve">i svensk översättning </w:t>
      </w:r>
      <w:r>
        <w:t xml:space="preserve">i </w:t>
      </w:r>
      <w:r w:rsidRPr="00AF0E90">
        <w:rPr>
          <w:i/>
          <w:iCs/>
        </w:rPr>
        <w:t>bilag</w:t>
      </w:r>
      <w:r w:rsidR="00B434F8">
        <w:rPr>
          <w:i/>
          <w:iCs/>
        </w:rPr>
        <w:t>a 1</w:t>
      </w:r>
      <w:r>
        <w:t xml:space="preserve">. </w:t>
      </w:r>
    </w:p>
    <w:p w14:paraId="697E087A" w14:textId="5FE3CF5F" w:rsidR="00084FBC" w:rsidRDefault="00084FBC" w:rsidP="001D006E">
      <w:pPr>
        <w:pStyle w:val="Brdtextmedindrag"/>
      </w:pPr>
      <w:r w:rsidRPr="008B19E1">
        <w:t>Ett utkast till proposition har underhand beretts med Skatteverket.</w:t>
      </w:r>
      <w:r>
        <w:t xml:space="preserve"> </w:t>
      </w:r>
    </w:p>
    <w:p w14:paraId="08660360" w14:textId="77777777" w:rsidR="001D006E" w:rsidRDefault="001D006E" w:rsidP="001D006E">
      <w:pPr>
        <w:pStyle w:val="Rubrik5utannumrering"/>
      </w:pPr>
      <w:r>
        <w:t>Lagrådet</w:t>
      </w:r>
    </w:p>
    <w:p w14:paraId="4C9C32BF" w14:textId="77777777" w:rsidR="001D006E" w:rsidRDefault="001D006E" w:rsidP="001D006E">
      <w:pPr>
        <w:pStyle w:val="Brdtext"/>
      </w:pPr>
      <w:r>
        <w:t>Lagförslaget är författningstekniskt och även i övrigt av sådan beskaffenhet att Lagrådets granskning skulle sakna betydelse. Regeringen har därför inte inhämtat Lagrådets yttrande.</w:t>
      </w:r>
    </w:p>
    <w:p w14:paraId="1F539E0F" w14:textId="77777777" w:rsidR="001D006E" w:rsidRDefault="001D006E" w:rsidP="001D006E">
      <w:pPr>
        <w:pStyle w:val="Rubrik1"/>
      </w:pPr>
      <w:bookmarkStart w:id="12" w:name="_Toc105445039"/>
      <w:bookmarkStart w:id="13" w:name="_Toc107491857"/>
      <w:r>
        <w:t>Protokollet om privilegier och immunitet för den enhetliga patentdomstolen</w:t>
      </w:r>
      <w:bookmarkEnd w:id="12"/>
      <w:bookmarkEnd w:id="13"/>
    </w:p>
    <w:p w14:paraId="65E362AA" w14:textId="77777777" w:rsidR="001D006E" w:rsidRDefault="001D006E" w:rsidP="008B19E1">
      <w:pPr>
        <w:pStyle w:val="Rubrik2"/>
        <w:spacing w:before="0"/>
      </w:pPr>
      <w:bookmarkStart w:id="14" w:name="_Toc105445040"/>
      <w:bookmarkStart w:id="15" w:name="_Toc107491858"/>
      <w:r>
        <w:t>Protokollets huvudsakliga innehåll</w:t>
      </w:r>
      <w:bookmarkEnd w:id="14"/>
      <w:bookmarkEnd w:id="15"/>
    </w:p>
    <w:p w14:paraId="5F4CFCF5" w14:textId="1C688EE2" w:rsidR="001D006E" w:rsidRDefault="001D006E" w:rsidP="001D006E">
      <w:pPr>
        <w:pStyle w:val="Brdtext"/>
      </w:pPr>
      <w:r>
        <w:t xml:space="preserve">Genom domstolsavtalet </w:t>
      </w:r>
      <w:r w:rsidRPr="00083390">
        <w:t>inrättas en enhetlig patentdomstol för att lösa tvister om europeiska patent och europeiska patent med enhetlig verkan</w:t>
      </w:r>
      <w:r>
        <w:t xml:space="preserve"> (artikel 1)</w:t>
      </w:r>
      <w:r w:rsidRPr="00083390">
        <w:t>.</w:t>
      </w:r>
      <w:r>
        <w:t xml:space="preserve"> Domstolen består av en första instans, en </w:t>
      </w:r>
      <w:r w:rsidR="007B07D9">
        <w:t>över</w:t>
      </w:r>
      <w:r>
        <w:t>instans och ett kansli. Av domstolsavtalet framgår att d</w:t>
      </w:r>
      <w:r w:rsidRPr="00573296">
        <w:t xml:space="preserve">omstolen ska </w:t>
      </w:r>
      <w:r>
        <w:t>ha</w:t>
      </w:r>
      <w:r w:rsidRPr="00573296">
        <w:t xml:space="preserve"> status som juridisk person i varje avtalsslutande medlemsstat och ha den mest vittgående rättskapacitet som tillerkänns juridiska personer enligt den nationella lagstiftningen i den staten</w:t>
      </w:r>
      <w:r>
        <w:t xml:space="preserve"> (artikel 4)</w:t>
      </w:r>
      <w:r w:rsidRPr="00573296">
        <w:t>.</w:t>
      </w:r>
      <w:r w:rsidRPr="00C04D2C">
        <w:t xml:space="preserve"> </w:t>
      </w:r>
      <w:r>
        <w:t>Av domstolsavtalet framgår också att a</w:t>
      </w:r>
      <w:r w:rsidRPr="00C04D2C">
        <w:t xml:space="preserve">vtalsslutande medlemsstater </w:t>
      </w:r>
      <w:r>
        <w:t xml:space="preserve">kan begära att inrätta lokala eller regionala avdelningar i domstolens första instans och att </w:t>
      </w:r>
      <w:r>
        <w:lastRenderedPageBreak/>
        <w:t xml:space="preserve">medlemsstaterna </w:t>
      </w:r>
      <w:r w:rsidRPr="00C04D2C">
        <w:t xml:space="preserve">ska tillhandahålla de faciliteter som är nödvändiga </w:t>
      </w:r>
      <w:r>
        <w:t>för avdelningarnas verksamhet (artiklarna 7 och 37</w:t>
      </w:r>
      <w:r>
        <w:rPr>
          <w:sz w:val="22"/>
          <w:szCs w:val="22"/>
        </w:rPr>
        <w:t>)</w:t>
      </w:r>
      <w:r w:rsidRPr="00C04D2C">
        <w:t>.</w:t>
      </w:r>
      <w:r w:rsidRPr="00573296">
        <w:t xml:space="preserve"> </w:t>
      </w:r>
      <w:r>
        <w:t xml:space="preserve">Domstolsavtalet reglerar </w:t>
      </w:r>
      <w:r w:rsidRPr="00F010CD">
        <w:t xml:space="preserve">också </w:t>
      </w:r>
      <w:r>
        <w:t xml:space="preserve">immunitet och privilegier för domarna. Enligt artikel 8 i stadgan till domstolsavtalet ska domarna ha immunitet mot rättsliga förfaranden. Det finns dock en möjlighet för </w:t>
      </w:r>
      <w:r w:rsidRPr="00A66812">
        <w:t>presidiet</w:t>
      </w:r>
      <w:r>
        <w:t xml:space="preserve"> (en sammansättning av domare och ordförandena i de två instanserna) att häva immuniteten. Vidare framgår det att protokollet om Europeiska unionens immunitet och privilegier ska vara tillämpligt på domarna vid domstolen. </w:t>
      </w:r>
    </w:p>
    <w:p w14:paraId="27911DBE" w14:textId="28D94FCF" w:rsidR="001D006E" w:rsidRPr="001577E4" w:rsidRDefault="001D006E" w:rsidP="001D006E">
      <w:pPr>
        <w:pStyle w:val="Brdtextmedindrag"/>
      </w:pPr>
      <w:r>
        <w:t xml:space="preserve">Av domstolsavtalet framgår inte vad som gäller för domstolen, kanslichefen, biträdande kanslichefen och övrig personal. Det regleras i stället i protokollet om privilegier och immunitet för den enhetliga patentdomstolen. I protokollet finns också vissa förtydliganden av de privilegier och den immunitet som gäller för domarna. Protokollet följer till struktur och innehåll många andra överenskommelser om immunitet och privilegier för internationella organisationer. </w:t>
      </w:r>
    </w:p>
    <w:p w14:paraId="052EDA98" w14:textId="77777777" w:rsidR="001D006E" w:rsidRDefault="001D006E" w:rsidP="00A84600">
      <w:pPr>
        <w:pStyle w:val="Rubrik3utannumrering"/>
      </w:pPr>
      <w:r>
        <w:t>Immunitet och privilegier för domstolen</w:t>
      </w:r>
    </w:p>
    <w:p w14:paraId="08274E41" w14:textId="5DC83386" w:rsidR="001D006E" w:rsidRPr="00BD3AB9" w:rsidRDefault="001D006E" w:rsidP="00552CF9">
      <w:pPr>
        <w:pStyle w:val="Brdtext"/>
      </w:pPr>
      <w:r>
        <w:t xml:space="preserve">Enligt protokollet ska den enhetliga patentdomstolen inom varje parts territorium ha immunitet och privilegier som är nödvändiga för dess officiella verksamhet (artikel 2). Domstolens lokaler ska vara okränkbara om inte annat </w:t>
      </w:r>
      <w:r w:rsidR="007F0EC1">
        <w:t xml:space="preserve">har </w:t>
      </w:r>
      <w:r>
        <w:t xml:space="preserve">avtalats mellan domstolen och den medlemsstat som är värdland för </w:t>
      </w:r>
      <w:proofErr w:type="gramStart"/>
      <w:r>
        <w:t>t.ex.</w:t>
      </w:r>
      <w:proofErr w:type="gramEnd"/>
      <w:r>
        <w:t xml:space="preserve"> en lokal eller regional avdelning (artikel 3).</w:t>
      </w:r>
      <w:r w:rsidR="00552CF9">
        <w:t xml:space="preserve"> </w:t>
      </w:r>
      <w:r>
        <w:t>Även domstolens arkiv och handlingar ska vara okränkbara (artikel 4).</w:t>
      </w:r>
    </w:p>
    <w:p w14:paraId="66F1DB78" w14:textId="77777777" w:rsidR="001D006E" w:rsidRDefault="001D006E" w:rsidP="001D006E">
      <w:pPr>
        <w:pStyle w:val="Brdtextmedindrag"/>
      </w:pPr>
      <w:r>
        <w:t xml:space="preserve">Med vissa, i protokollet angivna, undantag ska domstolen, dess egendom, </w:t>
      </w:r>
      <w:r w:rsidRPr="00237C29">
        <w:t>medel</w:t>
      </w:r>
      <w:r w:rsidRPr="00A83563">
        <w:t xml:space="preserve"> </w:t>
      </w:r>
      <w:r>
        <w:t xml:space="preserve">och övriga tillgångar ha immunitet mot rättsliga förfaranden (artikel 5). Exempel på undantag som räknas upp är fall då domstolen uttryckligen avsagt sig immuniteten eller där någon annan än domstolens domare, kanslichef, biträdande kanslichef eller övrig personal väcker talan mot domstolen avseende avtalsförpliktelser. </w:t>
      </w:r>
    </w:p>
    <w:p w14:paraId="677D6BD9" w14:textId="77777777" w:rsidR="001D006E" w:rsidRDefault="001D006E" w:rsidP="001D006E">
      <w:pPr>
        <w:pStyle w:val="Brdtextmedindrag"/>
      </w:pPr>
      <w:r>
        <w:t xml:space="preserve">Domstolen, dess egendom, </w:t>
      </w:r>
      <w:r w:rsidRPr="00237C29">
        <w:t>medel</w:t>
      </w:r>
      <w:r>
        <w:t xml:space="preserve"> och övriga tillgångar ska också undantas från direkta skatter. M</w:t>
      </w:r>
      <w:r w:rsidRPr="00A42CDC">
        <w:t xml:space="preserve">ed förbehåll för de begränsningar som fastställts av </w:t>
      </w:r>
      <w:r>
        <w:t>värdlandet ska domstolen också vara befriad från, eller få återbetalat, mervärdesskatt vid betydande inköp av varor eller tjänster som är nödvändiga för domstolens officiella verksamhet. Domstolen är dock inte befriad från skatter och avgifter som avser allmännyttiga tjänster. I protokollet regleras också hur anskaffade varor får säljas eller på annat sätt avyttras (artikel 7).</w:t>
      </w:r>
    </w:p>
    <w:p w14:paraId="697A4E33" w14:textId="51A7EB9D" w:rsidR="001D006E" w:rsidRDefault="00EA56CE" w:rsidP="005B1368">
      <w:pPr>
        <w:pStyle w:val="Brdtextmedindrag"/>
      </w:pPr>
      <w:r>
        <w:t>Parterna ska vidare bevilja d</w:t>
      </w:r>
      <w:r w:rsidR="001D006E">
        <w:t xml:space="preserve">omstolen </w:t>
      </w:r>
      <w:r>
        <w:t>befrielse</w:t>
      </w:r>
      <w:r w:rsidR="001D006E">
        <w:t xml:space="preserve"> från valutarestriktioner som är nödvändiga för den officiella verksamheten (artikel 8).</w:t>
      </w:r>
    </w:p>
    <w:p w14:paraId="1416EDD8" w14:textId="3206CB6A" w:rsidR="001D006E" w:rsidRDefault="001D006E" w:rsidP="00A84600">
      <w:pPr>
        <w:pStyle w:val="Rubrik3utannumrering"/>
      </w:pPr>
      <w:r w:rsidRPr="0031331F">
        <w:t xml:space="preserve">Immunitet </w:t>
      </w:r>
      <w:r>
        <w:t>för representanter från medlemsstaterna</w:t>
      </w:r>
    </w:p>
    <w:p w14:paraId="4EAF3FD9" w14:textId="342E5669" w:rsidR="001D006E" w:rsidRDefault="001D006E" w:rsidP="001D006E">
      <w:pPr>
        <w:pStyle w:val="Brdtext"/>
      </w:pPr>
      <w:bookmarkStart w:id="16" w:name="_Hlk104802035"/>
      <w:r>
        <w:t xml:space="preserve">Medlemsstaters </w:t>
      </w:r>
      <w:bookmarkStart w:id="17" w:name="_Hlk104838268"/>
      <w:r>
        <w:t xml:space="preserve">representanter i den administrativa kommittén, budgetkommittén och den rådgivande kommittén </w:t>
      </w:r>
      <w:bookmarkEnd w:id="17"/>
      <w:r>
        <w:t xml:space="preserve">ska i vissa fall ha immunitet från rättsliga förfaranden. Officiella handlingar och dokument tillhörande representanterna ska vara okränkbara (artiklarna 6.1 och 6.2). </w:t>
      </w:r>
      <w:r w:rsidR="00C80CCC">
        <w:t>En</w:t>
      </w:r>
      <w:r>
        <w:t xml:space="preserve"> avtalsslutande medlemsstat får undanta egna medborgare eller personer som när de utför sina uppdrag är stadigvarande bosatta i medlemsstaten från immunitet</w:t>
      </w:r>
      <w:r w:rsidR="00C80CCC">
        <w:t>en</w:t>
      </w:r>
      <w:bookmarkEnd w:id="16"/>
      <w:r w:rsidR="00C80CCC">
        <w:t xml:space="preserve"> (artikel 6.3)</w:t>
      </w:r>
      <w:r>
        <w:t>.</w:t>
      </w:r>
    </w:p>
    <w:p w14:paraId="34315381" w14:textId="27B3BB73" w:rsidR="001D006E" w:rsidRPr="00E52789" w:rsidRDefault="001D006E" w:rsidP="00A84600">
      <w:pPr>
        <w:pStyle w:val="Rubrik3utannumrering"/>
      </w:pPr>
      <w:r w:rsidRPr="00E52789">
        <w:lastRenderedPageBreak/>
        <w:t>Immunitet och privilegier för domare</w:t>
      </w:r>
      <w:r w:rsidR="00264FD7">
        <w:t xml:space="preserve"> och kanslichef</w:t>
      </w:r>
    </w:p>
    <w:p w14:paraId="635D5660" w14:textId="78EC2ACC" w:rsidR="001D006E" w:rsidRPr="00090B38" w:rsidRDefault="001D006E" w:rsidP="00472053">
      <w:pPr>
        <w:pStyle w:val="Brdtext"/>
      </w:pPr>
      <w:r>
        <w:t xml:space="preserve">När det gäller immunitet och privilegier för domarna framgår det av protokollet att dessa frågor regleras i artikel 8 i stadgan till domstolsavtalet där en hänvisning görs till protokollet om Europeiska unionens immunitet och privilegier. Samma regler ska gälla för kanslichefen och den biträdande kanslichefen. I det ifrågavarande protokollet anges vilka artiklar i protokollet om Europeiska unionens immunitet och privilegier som ska tillämpas och vilka konsekvenser det får för domarna, kanslichefen och den biträdande kanslichefen. Det innebär </w:t>
      </w:r>
      <w:proofErr w:type="gramStart"/>
      <w:r>
        <w:t>bl.a.</w:t>
      </w:r>
      <w:proofErr w:type="gramEnd"/>
      <w:r>
        <w:t xml:space="preserve"> att de ska vara skyldiga att betala intern skatt för lön och övriga arvoden som betalas av domstolen. </w:t>
      </w:r>
      <w:r w:rsidR="00472053">
        <w:t>Det</w:t>
      </w:r>
      <w:r w:rsidR="00C751C4">
        <w:t xml:space="preserve"> interna skattesystemet </w:t>
      </w:r>
      <w:r w:rsidR="00472053">
        <w:t xml:space="preserve">beslutas av den administrativa kommittén och innebär att </w:t>
      </w:r>
      <w:r w:rsidR="00C751C4">
        <w:t>löner och arvoden</w:t>
      </w:r>
      <w:r w:rsidR="00472053">
        <w:t xml:space="preserve"> beskattas</w:t>
      </w:r>
      <w:r w:rsidR="00C751C4">
        <w:t xml:space="preserve"> internt </w:t>
      </w:r>
      <w:r w:rsidR="00472053">
        <w:t>till förmån för</w:t>
      </w:r>
      <w:r w:rsidR="00C751C4">
        <w:t xml:space="preserve"> domstolen. </w:t>
      </w:r>
      <w:r w:rsidR="00472053">
        <w:t>D</w:t>
      </w:r>
      <w:r>
        <w:t xml:space="preserve">omarna, kanslichefen och den biträdande kanslichefen </w:t>
      </w:r>
      <w:r w:rsidR="00C80CCC">
        <w:t xml:space="preserve">ska </w:t>
      </w:r>
      <w:r w:rsidR="00472053">
        <w:t xml:space="preserve">också </w:t>
      </w:r>
      <w:r>
        <w:t xml:space="preserve">från den dag bestämmelserna om intern skatt gäller undantas från att betala nationell inkomstskatt. Skattebefrielsen gäller dock inte för pensioner och livräntor som betalas av domstolen. </w:t>
      </w:r>
      <w:bookmarkStart w:id="18" w:name="_Hlk103797695"/>
      <w:r>
        <w:t xml:space="preserve">Från det att domarna, kanslichefen och den biträdande kanslichefen omfattas av domstolens socialförsäkringssystem </w:t>
      </w:r>
      <w:r w:rsidR="00C80CCC">
        <w:t xml:space="preserve">ska de </w:t>
      </w:r>
      <w:r>
        <w:t xml:space="preserve">undantas från skyldigheten att betala motsvarande nationella socialförsäkringsskydd </w:t>
      </w:r>
      <w:r w:rsidRPr="009F4C52">
        <w:t>(artikel 9).</w:t>
      </w:r>
      <w:r>
        <w:t xml:space="preserve"> </w:t>
      </w:r>
    </w:p>
    <w:bookmarkEnd w:id="18"/>
    <w:p w14:paraId="0EC78AE7" w14:textId="77777777" w:rsidR="001D006E" w:rsidRDefault="001D006E" w:rsidP="00A84600">
      <w:pPr>
        <w:pStyle w:val="Rubrik3utannumrering"/>
      </w:pPr>
      <w:r>
        <w:t>Immunitet och privilegier för andra anställda av domstolen</w:t>
      </w:r>
    </w:p>
    <w:p w14:paraId="18287438" w14:textId="35F3977F" w:rsidR="001D006E" w:rsidRPr="00090B38" w:rsidRDefault="001D006E" w:rsidP="001D006E">
      <w:pPr>
        <w:pStyle w:val="Brdtext"/>
      </w:pPr>
      <w:r>
        <w:t xml:space="preserve">Även </w:t>
      </w:r>
      <w:r w:rsidR="00264FD7">
        <w:t>annan</w:t>
      </w:r>
      <w:r w:rsidR="00517B34">
        <w:t xml:space="preserve"> övrig</w:t>
      </w:r>
      <w:r>
        <w:t xml:space="preserve"> personal som är anställd</w:t>
      </w:r>
      <w:r w:rsidR="00517B34">
        <w:t>a</w:t>
      </w:r>
      <w:r>
        <w:t xml:space="preserve"> av domstolen ska ha immunitet och privilegier. Det innebär </w:t>
      </w:r>
      <w:proofErr w:type="gramStart"/>
      <w:r>
        <w:t>bl.a.</w:t>
      </w:r>
      <w:proofErr w:type="gramEnd"/>
      <w:r>
        <w:t xml:space="preserve"> att personalen ska ha immunitet mot rättsliga förfaranden </w:t>
      </w:r>
      <w:r w:rsidR="004B5B03">
        <w:t xml:space="preserve">för </w:t>
      </w:r>
      <w:r>
        <w:t>handlingar som de vidtagit inom ramen för sin tjänst, inbegripet muntliga och skriftliga uttalanden</w:t>
      </w:r>
      <w:r w:rsidR="00C80CCC">
        <w:t xml:space="preserve"> (artikel 10.1)</w:t>
      </w:r>
      <w:r>
        <w:t xml:space="preserve">. När det gäller privilegier ska personalen vara befriad från </w:t>
      </w:r>
      <w:r w:rsidRPr="00420B0F">
        <w:t xml:space="preserve">nationell </w:t>
      </w:r>
      <w:r>
        <w:t>inkomst</w:t>
      </w:r>
      <w:r w:rsidRPr="00420B0F">
        <w:t>skatt</w:t>
      </w:r>
      <w:r>
        <w:t xml:space="preserve"> på löner, arvoden och ersättningar </w:t>
      </w:r>
      <w:r w:rsidRPr="007E092E">
        <w:t>u</w:t>
      </w:r>
      <w:r>
        <w:t xml:space="preserve">nder förutsättning att de beskattas internt av domstolen. Skattebefrielsen gäller dock inte för pensioner och livräntor som betalas av domstolen. Från det att personalen omfattas av domstolens socialförsäkringssystem undantas de från skyldigheten att betala motsvarande nationella socialförsäkringsskydd </w:t>
      </w:r>
      <w:r w:rsidRPr="009F4C52">
        <w:t xml:space="preserve">(artikel </w:t>
      </w:r>
      <w:r>
        <w:t>10</w:t>
      </w:r>
      <w:r w:rsidR="00C80CCC">
        <w:t>.2</w:t>
      </w:r>
      <w:r w:rsidRPr="009F4C52">
        <w:t>).</w:t>
      </w:r>
      <w:r>
        <w:t xml:space="preserve"> </w:t>
      </w:r>
    </w:p>
    <w:p w14:paraId="62FF59F0" w14:textId="7ADFB832" w:rsidR="001D006E" w:rsidRPr="00E13AF4" w:rsidRDefault="00C80CCC" w:rsidP="001D006E">
      <w:pPr>
        <w:pStyle w:val="Brdtextmedindrag"/>
      </w:pPr>
      <w:r>
        <w:t>En</w:t>
      </w:r>
      <w:r w:rsidR="001D006E">
        <w:t xml:space="preserve"> medlemsstat får undanta sina egna medborgare och personer som omedelbart före sin anställning i domstolen var bosatta i medlemsstaten från privilegierna </w:t>
      </w:r>
      <w:r>
        <w:t>(artikel 10.3)</w:t>
      </w:r>
      <w:r w:rsidR="001D006E">
        <w:t xml:space="preserve">. </w:t>
      </w:r>
    </w:p>
    <w:p w14:paraId="792A44F8" w14:textId="77777777" w:rsidR="001D006E" w:rsidRDefault="001D006E" w:rsidP="00A84600">
      <w:pPr>
        <w:pStyle w:val="Rubrik3utannumrering"/>
      </w:pPr>
      <w:r>
        <w:t>Användning av flagga och emblem</w:t>
      </w:r>
    </w:p>
    <w:p w14:paraId="65A4D6CD" w14:textId="41648A07" w:rsidR="001D006E" w:rsidRPr="00130877" w:rsidRDefault="00D51E77" w:rsidP="001D006E">
      <w:pPr>
        <w:pStyle w:val="Brdtext"/>
      </w:pPr>
      <w:r>
        <w:t>I enlighet med vad som framgår av protokollet får d</w:t>
      </w:r>
      <w:r w:rsidR="001D006E">
        <w:t xml:space="preserve">omstolen använda </w:t>
      </w:r>
      <w:r w:rsidR="004B5B03">
        <w:t xml:space="preserve">sitt </w:t>
      </w:r>
      <w:r w:rsidR="001D006E">
        <w:t xml:space="preserve">emblem och </w:t>
      </w:r>
      <w:r w:rsidR="004B5B03">
        <w:t xml:space="preserve">sin </w:t>
      </w:r>
      <w:r w:rsidR="001D006E">
        <w:t xml:space="preserve">flagga i domstolens lokaler, på fordon som används för officiella ändamål, på domstolens </w:t>
      </w:r>
      <w:r w:rsidR="004B5B03">
        <w:t xml:space="preserve">webbplats </w:t>
      </w:r>
      <w:r w:rsidR="001D006E">
        <w:t xml:space="preserve">och på dokument (artikel 11). </w:t>
      </w:r>
    </w:p>
    <w:p w14:paraId="7FD16849" w14:textId="77777777" w:rsidR="001D006E" w:rsidRDefault="001D006E" w:rsidP="00A84600">
      <w:pPr>
        <w:pStyle w:val="Rubrik3utannumrering"/>
      </w:pPr>
      <w:r>
        <w:t xml:space="preserve">Vissa övriga bestämmelser </w:t>
      </w:r>
    </w:p>
    <w:p w14:paraId="1F9AB55A" w14:textId="2E31434F" w:rsidR="001D006E" w:rsidRDefault="001D006E" w:rsidP="001D006E">
      <w:pPr>
        <w:pStyle w:val="Brdtextmedindrag"/>
        <w:ind w:firstLine="0"/>
      </w:pPr>
      <w:r>
        <w:t xml:space="preserve">Protokollet innehåller också bestämmelser om samarbete med berörda myndigheter i en medlemsstat för att underlätta verkställighet av lagar och förhindra missbruk av den immunitet och de privilegier som följer av protokollet (artikel 12). </w:t>
      </w:r>
    </w:p>
    <w:p w14:paraId="0D2C08DA" w14:textId="4942ABDC" w:rsidR="001D006E" w:rsidRDefault="001D006E" w:rsidP="001D006E">
      <w:pPr>
        <w:pStyle w:val="Brdtextmedindrag"/>
      </w:pPr>
      <w:r>
        <w:lastRenderedPageBreak/>
        <w:t>Av protokollet följer också att reglerna om immunitet och privilegier är till för domstolen och inte för de personer som gynnas av bestämmelserna. Domstolen kan därför i vissa fall undanta domare, kanslichef</w:t>
      </w:r>
      <w:r w:rsidR="001B35AC">
        <w:t>, biträdande kanslichef och</w:t>
      </w:r>
      <w:r>
        <w:t xml:space="preserve"> övrig personal från den immunitet som följer av protokollet (artikel 13). </w:t>
      </w:r>
    </w:p>
    <w:p w14:paraId="6D5C4DC9" w14:textId="42E7188F" w:rsidR="001D006E" w:rsidRDefault="001D006E" w:rsidP="001D006E">
      <w:pPr>
        <w:pStyle w:val="Brdtextmedindrag"/>
      </w:pPr>
      <w:r>
        <w:t xml:space="preserve">Enligt protokollet ska en medlemsstat underlätta inresa, utresa och vistelse inom medlemsstatens territorium för </w:t>
      </w:r>
      <w:proofErr w:type="gramStart"/>
      <w:r>
        <w:t>bl.a.</w:t>
      </w:r>
      <w:proofErr w:type="gramEnd"/>
      <w:r>
        <w:t xml:space="preserve"> domare</w:t>
      </w:r>
      <w:r w:rsidR="00264FD7">
        <w:t xml:space="preserve"> </w:t>
      </w:r>
      <w:r>
        <w:t xml:space="preserve">och </w:t>
      </w:r>
      <w:r w:rsidR="00687088">
        <w:t>övrig</w:t>
      </w:r>
      <w:r>
        <w:t xml:space="preserve"> per</w:t>
      </w:r>
      <w:r w:rsidR="00264FD7">
        <w:softHyphen/>
      </w:r>
      <w:r>
        <w:t xml:space="preserve">sonal samt deras familjemedlemmar (artikel 14). </w:t>
      </w:r>
    </w:p>
    <w:p w14:paraId="092119E0" w14:textId="36A5F06E" w:rsidR="001D006E" w:rsidRDefault="001D006E" w:rsidP="001D006E">
      <w:pPr>
        <w:pStyle w:val="Brdtextmedindrag"/>
      </w:pPr>
      <w:r>
        <w:t>I artiklarna 15 och 16 finns bestämmelser om underrättelse av vilka per</w:t>
      </w:r>
      <w:r w:rsidR="00264FD7">
        <w:softHyphen/>
      </w:r>
      <w:r>
        <w:t xml:space="preserve">soner som ska omfattas av protokollets bestämmelser och vissa regler om tvistlösning. </w:t>
      </w:r>
    </w:p>
    <w:p w14:paraId="55EA519C" w14:textId="77777777" w:rsidR="001D006E" w:rsidRDefault="001D006E" w:rsidP="001D006E">
      <w:pPr>
        <w:pStyle w:val="Rubrik2"/>
      </w:pPr>
      <w:bookmarkStart w:id="19" w:name="_Toc104234850"/>
      <w:bookmarkStart w:id="20" w:name="_Toc104234851"/>
      <w:bookmarkStart w:id="21" w:name="_Toc104234852"/>
      <w:bookmarkStart w:id="22" w:name="_Toc105445041"/>
      <w:bookmarkStart w:id="23" w:name="_Toc107491859"/>
      <w:bookmarkEnd w:id="19"/>
      <w:bookmarkEnd w:id="20"/>
      <w:bookmarkEnd w:id="21"/>
      <w:r>
        <w:t>Godkännande av protokollet</w:t>
      </w:r>
      <w:bookmarkEnd w:id="22"/>
      <w:bookmarkEnd w:id="23"/>
    </w:p>
    <w:p w14:paraId="1949A018" w14:textId="77777777" w:rsidR="001D006E" w:rsidRPr="00A76360" w:rsidRDefault="001D006E" w:rsidP="001D006E">
      <w:pPr>
        <w:pStyle w:val="Brdtextram"/>
      </w:pPr>
      <w:r w:rsidRPr="00420062">
        <w:rPr>
          <w:b/>
        </w:rPr>
        <w:t>Regeringens förslag:</w:t>
      </w:r>
      <w:r>
        <w:t xml:space="preserve"> Riksdagen godkänner protokollet om privilegier och immunitet för den enhetliga patentdomstolen. </w:t>
      </w:r>
    </w:p>
    <w:p w14:paraId="388F8B11" w14:textId="77777777" w:rsidR="001D006E" w:rsidRPr="00A76360" w:rsidRDefault="001D006E" w:rsidP="001D006E">
      <w:pPr>
        <w:pStyle w:val="Brdtextmedindrag"/>
        <w:rPr>
          <w:sz w:val="8"/>
          <w:szCs w:val="8"/>
        </w:rPr>
      </w:pPr>
      <w:bookmarkStart w:id="24" w:name="_Hlk102740873"/>
    </w:p>
    <w:p w14:paraId="0CD7836D" w14:textId="4A11FD4F" w:rsidR="00C80CCC" w:rsidRDefault="001D006E" w:rsidP="001D006E">
      <w:pPr>
        <w:pStyle w:val="Brdtextmedindrag"/>
      </w:pPr>
      <w:r>
        <w:rPr>
          <w:b/>
        </w:rPr>
        <w:t>Skälen för regeringens förslag</w:t>
      </w:r>
      <w:r w:rsidRPr="0006285B">
        <w:rPr>
          <w:b/>
        </w:rPr>
        <w:t>:</w:t>
      </w:r>
      <w:r>
        <w:t xml:space="preserve"> </w:t>
      </w:r>
      <w:bookmarkEnd w:id="24"/>
      <w:r>
        <w:t>Protokollet om privilegier och immunitet för den enhetliga patentdomstolen är nödvändigt för den en</w:t>
      </w:r>
      <w:r w:rsidR="00264FD7">
        <w:softHyphen/>
      </w:r>
      <w:r>
        <w:t xml:space="preserve">hetliga patentdomstolens verksamhet. </w:t>
      </w:r>
      <w:r w:rsidRPr="00D82922">
        <w:t>Den immunitet och de privilegier som ges till domstolen och dess personal i protokollet motsvarar i huvud</w:t>
      </w:r>
      <w:r w:rsidR="00B756E6">
        <w:softHyphen/>
      </w:r>
      <w:r w:rsidRPr="00D82922">
        <w:t>sak vad som gäller för andra internationella organ av liknande karaktär.</w:t>
      </w:r>
      <w:r>
        <w:t xml:space="preserve"> Regeringen beslutade den 16 juni 2016 att protokollet skulle undertecknas. Protokollet undertecknades </w:t>
      </w:r>
      <w:r w:rsidRPr="00D82922">
        <w:t>i Bryssel den 29 juni 2016</w:t>
      </w:r>
      <w:r w:rsidR="00A84600">
        <w:t>,</w:t>
      </w:r>
      <w:r w:rsidRPr="00D82922">
        <w:t xml:space="preserve"> och den 27 oktober 2021 trädde protokollet i kraft</w:t>
      </w:r>
      <w:r>
        <w:t>.</w:t>
      </w:r>
      <w:bookmarkStart w:id="25" w:name="_Hlk104237782"/>
      <w:r>
        <w:t xml:space="preserve"> För att bestämmelserna i protokollet om privilegier och immunitet ska kunna tillämpas i Sverige krävs vissa lag</w:t>
      </w:r>
      <w:r w:rsidR="00B756E6">
        <w:softHyphen/>
      </w:r>
      <w:r>
        <w:t xml:space="preserve">ändringar i </w:t>
      </w:r>
      <w:r w:rsidRPr="0066402D">
        <w:t>lagen (1976:661) om immunitet och privilegier i vissa fall</w:t>
      </w:r>
      <w:r>
        <w:t>. Riksdagens godkännande av protokollet krävs därför (10 kap. 3 § regeringsformen).</w:t>
      </w:r>
    </w:p>
    <w:p w14:paraId="4DF1D516" w14:textId="1975AFFF" w:rsidR="001D006E" w:rsidRDefault="001D006E" w:rsidP="001D006E">
      <w:pPr>
        <w:pStyle w:val="Rubrik1"/>
      </w:pPr>
      <w:bookmarkStart w:id="26" w:name="_Toc105445042"/>
      <w:bookmarkStart w:id="27" w:name="_Toc107491860"/>
      <w:bookmarkEnd w:id="25"/>
      <w:r>
        <w:t xml:space="preserve">Ändring i </w:t>
      </w:r>
      <w:bookmarkStart w:id="28" w:name="_Hlk100172313"/>
      <w:r>
        <w:t>lagen om immunitet och privilegier i vissa fall</w:t>
      </w:r>
      <w:bookmarkEnd w:id="26"/>
      <w:bookmarkEnd w:id="28"/>
      <w:bookmarkEnd w:id="27"/>
    </w:p>
    <w:p w14:paraId="7FBB3B6D" w14:textId="734130EB" w:rsidR="004B5B03" w:rsidRDefault="001D006E" w:rsidP="001D006E">
      <w:pPr>
        <w:pStyle w:val="Brdtextram"/>
      </w:pPr>
      <w:r w:rsidRPr="00420062">
        <w:rPr>
          <w:b/>
        </w:rPr>
        <w:t>Regeringens förslag:</w:t>
      </w:r>
      <w:r>
        <w:t xml:space="preserve"> Lagen om immunitet och privilegier i vissa fall ändras så att den </w:t>
      </w:r>
      <w:r w:rsidR="004B5B03">
        <w:t xml:space="preserve">i enlighet med protokollet av den 29 juni 2016 om privilegier och immunitet för den enhetliga patentdomstolen, </w:t>
      </w:r>
      <w:r w:rsidR="004B5B03" w:rsidRPr="00164EF6">
        <w:t>med de</w:t>
      </w:r>
      <w:r w:rsidR="004B5B03">
        <w:t xml:space="preserve"> </w:t>
      </w:r>
      <w:r w:rsidR="004B5B03" w:rsidRPr="00164EF6">
        <w:t xml:space="preserve">undantag </w:t>
      </w:r>
      <w:r w:rsidR="004B5B03">
        <w:t>som följer av artiklarna 6.3 och 10.3 i protokollet</w:t>
      </w:r>
      <w:r w:rsidR="00C6189F">
        <w:t>,</w:t>
      </w:r>
      <w:r w:rsidR="004B5B03">
        <w:t xml:space="preserve"> </w:t>
      </w:r>
      <w:r>
        <w:t>omfattar</w:t>
      </w:r>
    </w:p>
    <w:p w14:paraId="193F609C" w14:textId="685C8D51" w:rsidR="004B5B03" w:rsidRDefault="00C80CCC" w:rsidP="00C80CCC">
      <w:pPr>
        <w:pStyle w:val="Punktlistaram"/>
        <w:numPr>
          <w:ilvl w:val="0"/>
          <w:numId w:val="0"/>
        </w:numPr>
        <w:ind w:left="113"/>
      </w:pPr>
      <w:r>
        <w:t>– </w:t>
      </w:r>
      <w:r w:rsidR="001D006E">
        <w:t xml:space="preserve">den enhetliga patentdomstolen, </w:t>
      </w:r>
    </w:p>
    <w:p w14:paraId="3E807287" w14:textId="2E2C3A4C" w:rsidR="004B5B03" w:rsidRDefault="00C80CCC" w:rsidP="0035537D">
      <w:pPr>
        <w:pStyle w:val="Brdtextmedindragram"/>
        <w:ind w:firstLine="0"/>
      </w:pPr>
      <w:r>
        <w:t>– </w:t>
      </w:r>
      <w:r w:rsidR="001D006E">
        <w:t>m</w:t>
      </w:r>
      <w:r w:rsidR="001D006E" w:rsidRPr="0087461D">
        <w:t xml:space="preserve">edlemsstaternas representanter i </w:t>
      </w:r>
      <w:r w:rsidR="001D006E">
        <w:t>domstolens</w:t>
      </w:r>
      <w:r w:rsidR="001D006E" w:rsidRPr="0087461D">
        <w:t xml:space="preserve"> administrativa kommitté, budgetkommitté och rådgivande kommitté</w:t>
      </w:r>
      <w:r w:rsidR="004B5B03">
        <w:t>, och</w:t>
      </w:r>
    </w:p>
    <w:p w14:paraId="51887C31" w14:textId="74B839C8" w:rsidR="001D006E" w:rsidRPr="005D6E28" w:rsidRDefault="00C80CCC" w:rsidP="00C80CCC">
      <w:pPr>
        <w:pStyle w:val="Punktlistaram"/>
        <w:numPr>
          <w:ilvl w:val="0"/>
          <w:numId w:val="0"/>
        </w:numPr>
        <w:ind w:left="113"/>
      </w:pPr>
      <w:r>
        <w:t>– </w:t>
      </w:r>
      <w:r w:rsidR="001D006E" w:rsidRPr="0087461D">
        <w:t>domare, kanslichef</w:t>
      </w:r>
      <w:r w:rsidR="001D006E">
        <w:t xml:space="preserve">, </w:t>
      </w:r>
      <w:r w:rsidR="001D006E" w:rsidRPr="0087461D">
        <w:t>biträdande kanslichef</w:t>
      </w:r>
      <w:r w:rsidR="004B5B03">
        <w:t xml:space="preserve"> samt </w:t>
      </w:r>
      <w:r w:rsidR="001D006E">
        <w:t xml:space="preserve">tjänstemän och övrig personal </w:t>
      </w:r>
      <w:r w:rsidR="00A84600">
        <w:t xml:space="preserve">som är </w:t>
      </w:r>
      <w:r w:rsidR="001D006E" w:rsidRPr="0087461D">
        <w:t>anställd</w:t>
      </w:r>
      <w:r w:rsidR="001D006E">
        <w:t>a</w:t>
      </w:r>
      <w:r w:rsidR="001D006E" w:rsidRPr="0087461D">
        <w:t xml:space="preserve"> av domstolen</w:t>
      </w:r>
      <w:r w:rsidR="00A84600">
        <w:t>.</w:t>
      </w:r>
      <w:r w:rsidR="001D006E">
        <w:t xml:space="preserve"> </w:t>
      </w:r>
    </w:p>
    <w:p w14:paraId="7C113D69" w14:textId="77777777" w:rsidR="001D006E" w:rsidRPr="00A76360" w:rsidRDefault="001D006E" w:rsidP="001D006E">
      <w:pPr>
        <w:pStyle w:val="Brdtextmedindrag"/>
        <w:rPr>
          <w:sz w:val="8"/>
          <w:szCs w:val="8"/>
        </w:rPr>
      </w:pPr>
    </w:p>
    <w:p w14:paraId="3C6DEEA3" w14:textId="77777777" w:rsidR="001D006E" w:rsidRPr="00CC08C0" w:rsidRDefault="001D006E" w:rsidP="001D006E">
      <w:pPr>
        <w:pStyle w:val="Brdtextmedindrag"/>
        <w:rPr>
          <w:b/>
        </w:rPr>
      </w:pPr>
      <w:r>
        <w:rPr>
          <w:b/>
        </w:rPr>
        <w:t>Skälen för regeringens förslag</w:t>
      </w:r>
      <w:r w:rsidRPr="0006285B">
        <w:rPr>
          <w:b/>
        </w:rPr>
        <w:t>:</w:t>
      </w:r>
      <w:r>
        <w:t xml:space="preserve"> Frågor om immunitet och privilegier för internationella organ regleras i lagen (1976:661) om immunitet och privilegier i vissa fall. Av 4 § följer att internationella organ och personer </w:t>
      </w:r>
      <w:r>
        <w:lastRenderedPageBreak/>
        <w:t>med anknytning till sådana organ som anges i bilagan till lagen har immunitet och privilegier i enlighet med vad som bestämts i stadga eller avtal som är i kraft i förhållande till Sverige. På vilket sätt immunitet och privilegier regleras framgår av den internationella överenskommelsen.</w:t>
      </w:r>
    </w:p>
    <w:p w14:paraId="6068C90A" w14:textId="77777777" w:rsidR="001D006E" w:rsidRDefault="001D006E" w:rsidP="001D006E">
      <w:pPr>
        <w:pStyle w:val="Brdtextmedindrag"/>
      </w:pPr>
      <w:r>
        <w:t xml:space="preserve">För att bestämmelserna i protokollet om privilegier och immunitet för den enhetliga patentdomstolen ska bli tillämpliga i Sverige krävs alltså att de införlivas i svensk rätt. </w:t>
      </w:r>
    </w:p>
    <w:p w14:paraId="2EF57F11" w14:textId="38B513D5" w:rsidR="001D006E" w:rsidRDefault="001D006E" w:rsidP="001D006E">
      <w:pPr>
        <w:pStyle w:val="Brdtextmedindrag"/>
      </w:pPr>
      <w:r>
        <w:t xml:space="preserve">Enligt protokollet har representanter som deltar i möten i den administrativa kommittén, budgetkommittén och den rådgivande kommittén immunitet mot rättsliga förfaranden (artikel 6.1). Även representanternas officiella handlingar och dokument ska vara okränkbara (artikel 6.2). Av tredje punkten framgår dock att en medlemsstat inte är skyldig att utsträcka immuniteten till sina egna medborgare eller personer som är stadigvarande bosatta i medlemsstaten när de utför uppdrag i kommittéerna. </w:t>
      </w:r>
    </w:p>
    <w:p w14:paraId="1B188160" w14:textId="77777777" w:rsidR="001D006E" w:rsidRDefault="001D006E" w:rsidP="001D006E">
      <w:pPr>
        <w:pStyle w:val="Brdtextmedindrag"/>
      </w:pPr>
      <w:r>
        <w:t>De svenska representanterna i den administrativa kommittén och budgetkommittén utses av regeringen och företräder Sverige. Den svenska representanten i den rådgivande kommittén nomineras av regeringen och utses av den administrativa kommittén. Enligt regeringen är det inte motiverat att de svenska representanterna i de tre kommittéerna ska ha sådan immunitet som framgår av första och andra punkten. Även i andra internationella organisationer representeras Sverige av personer utsedda av regeringen utan att de omfattas av immunitet. Svenska medborgare och personer stadigvarande bosatta i Sverige bör därmed undantas från bestämmelserna om immunitet i enlighet med artikel 6.3 när de utför sina uppdrag i kommittéerna.</w:t>
      </w:r>
    </w:p>
    <w:p w14:paraId="1627FD52" w14:textId="77777777" w:rsidR="001D006E" w:rsidRDefault="001D006E" w:rsidP="001D006E">
      <w:pPr>
        <w:pStyle w:val="Brdtextmedindrag"/>
      </w:pPr>
      <w:r>
        <w:t xml:space="preserve">Enligt protokollet omfattas personer anställda av domstolen i vissa fall av skatteprivilegier (artikel 10.2). När det gäller annan personal än domare, kanslichef och biträdande kanslichef är medlemsstaterna inte skyldiga att utsträcka dessa privilegier till egna medborgare och personer som omedelbart före sin anställning i domstolen var bosatta i medlemsstaten (artikel 10.3). </w:t>
      </w:r>
    </w:p>
    <w:p w14:paraId="172DE42B" w14:textId="77777777" w:rsidR="001D006E" w:rsidRDefault="001D006E" w:rsidP="001D006E">
      <w:pPr>
        <w:pStyle w:val="Brdtextmedindrag"/>
      </w:pPr>
      <w:r>
        <w:t>Den administrativa stödpersonalen i de lokala och regionala avdelningarna kommer under en övergångsperiod om i vart fall sju år att tillhandahållas och finansieras av de medlemsstater som inrättar dessa avdelningar (artikel 37.1 i domstolsavtalet). För Sveriges del innebär det att Sverige kommer att finansiera den administrativa stödpersonalen vid den nordisk-baltiska regionala avdelningens säte i Stockholm. Under övergångstiden kommer personerna därför att omfattas av den svenska skattelagstiftningen. Efter övergångstiden kommer den administrativa stödpersonalen i stället anställas och finansieras av domstolen.</w:t>
      </w:r>
    </w:p>
    <w:p w14:paraId="569713FF" w14:textId="77777777" w:rsidR="001D006E" w:rsidRDefault="001D006E" w:rsidP="001D006E">
      <w:pPr>
        <w:pStyle w:val="Brdtextmedindrag"/>
      </w:pPr>
      <w:r>
        <w:t xml:space="preserve">Huvudregeln i Sverige är att personer bosatta i Sverige också är skattskyldiga här. Regeln om skatteprivilegier i protokollet skulle innebära att det görs undantag från detta. Enligt regeringen är det dock inte motiverat att svenska medborgare och personer bosatta här medges undantag från de svenska skattereglerna. </w:t>
      </w:r>
    </w:p>
    <w:p w14:paraId="7CE6F753" w14:textId="77777777" w:rsidR="001D006E" w:rsidRDefault="001D006E" w:rsidP="001D006E">
      <w:pPr>
        <w:pStyle w:val="Brdtextmedindrag"/>
      </w:pPr>
      <w:r>
        <w:t xml:space="preserve">Regeringen föreslår därför att bilagan till lagen om immunitet och privilegier i vissa fall ändras så att den omfattar den enhetliga patentdomstolen, </w:t>
      </w:r>
      <w:r w:rsidRPr="00F60437">
        <w:t xml:space="preserve">medlemsstaternas representanter i domstolens administrativa kommitté, budgetkommitté och rådgivande kommitté och domare, kanslichef, biträdande kanslichef samt tjänstemän och övrig </w:t>
      </w:r>
      <w:r w:rsidRPr="00F60437">
        <w:lastRenderedPageBreak/>
        <w:t>personal anställda av domstolen</w:t>
      </w:r>
      <w:r>
        <w:t xml:space="preserve"> i enlighet med vad som anges i protokollet av den 29 juni 2016 om privilegier och immunitet för den enhetliga patentdomstolen, </w:t>
      </w:r>
      <w:r w:rsidRPr="00164EF6">
        <w:t>med de undantag som följer av artikl</w:t>
      </w:r>
      <w:r>
        <w:t>arna</w:t>
      </w:r>
      <w:r w:rsidRPr="00164EF6">
        <w:t xml:space="preserve"> 6.3 </w:t>
      </w:r>
      <w:r>
        <w:t xml:space="preserve">och 10.3 i protokollet. </w:t>
      </w:r>
    </w:p>
    <w:p w14:paraId="43AB1540" w14:textId="77777777" w:rsidR="001D006E" w:rsidRDefault="001D006E" w:rsidP="001D006E">
      <w:pPr>
        <w:pStyle w:val="Rubrik1"/>
      </w:pPr>
      <w:bookmarkStart w:id="29" w:name="_Toc105445043"/>
      <w:bookmarkStart w:id="30" w:name="_Toc107491861"/>
      <w:r>
        <w:t>Ikraftträdande</w:t>
      </w:r>
      <w:bookmarkEnd w:id="29"/>
      <w:bookmarkEnd w:id="30"/>
    </w:p>
    <w:p w14:paraId="155B19E2" w14:textId="77777777" w:rsidR="001D006E" w:rsidRDefault="001D006E" w:rsidP="001D006E">
      <w:pPr>
        <w:pStyle w:val="Brdtextram"/>
      </w:pPr>
      <w:r w:rsidRPr="00420062">
        <w:rPr>
          <w:b/>
        </w:rPr>
        <w:t>Regeringens förslag:</w:t>
      </w:r>
      <w:r>
        <w:t xml:space="preserve"> Ändringen i lagen om immunitet och privilegier i vissa fall ska träda i kraft den dag som regeringen bestämmer. </w:t>
      </w:r>
    </w:p>
    <w:p w14:paraId="62FCC093" w14:textId="77777777" w:rsidR="001D006E" w:rsidRPr="00A76360" w:rsidRDefault="001D006E" w:rsidP="001D006E">
      <w:pPr>
        <w:pStyle w:val="Brdtextmedindrag"/>
        <w:rPr>
          <w:sz w:val="8"/>
          <w:szCs w:val="8"/>
        </w:rPr>
      </w:pPr>
    </w:p>
    <w:p w14:paraId="1574C090" w14:textId="40340DC2" w:rsidR="001D006E" w:rsidRDefault="001D006E" w:rsidP="001D006E">
      <w:pPr>
        <w:pStyle w:val="Brdtextmedindrag"/>
      </w:pPr>
      <w:r>
        <w:rPr>
          <w:b/>
        </w:rPr>
        <w:t>Skälen för regeringens</w:t>
      </w:r>
      <w:r w:rsidRPr="0006285B">
        <w:rPr>
          <w:b/>
        </w:rPr>
        <w:t xml:space="preserve"> förslag:</w:t>
      </w:r>
      <w:r>
        <w:t xml:space="preserve"> Protokollet om privilegier och immunitet för den enhetliga patendomstolen </w:t>
      </w:r>
      <w:r w:rsidR="004B5B03">
        <w:t xml:space="preserve">trädde </w:t>
      </w:r>
      <w:r>
        <w:t xml:space="preserve">i kraft den 27 oktober 2021. </w:t>
      </w:r>
      <w:bookmarkStart w:id="31" w:name="_Hlk104238025"/>
      <w:r>
        <w:t xml:space="preserve">För en medlemsstat som ansluter sig till protokollet efter att det trätt i kraft, träder protokollet i kraft 30 dagar efter den dag som medlemsstaten deponerat sitt ratifikations-, godtagande-, godkännande- eller anslutningsinstrument (artikel 18 i protokollet). </w:t>
      </w:r>
    </w:p>
    <w:p w14:paraId="3B0C2323" w14:textId="39427C2E" w:rsidR="001D006E" w:rsidRDefault="001D006E" w:rsidP="001D006E">
      <w:pPr>
        <w:pStyle w:val="Brdtextmedindrag"/>
      </w:pPr>
      <w:r>
        <w:t xml:space="preserve">Bestämmelserna om immunitet och privilegier ska tillämpas för domstolen, domarna, kanslichefen, biträdande kanslichef </w:t>
      </w:r>
      <w:r w:rsidR="002D43CD">
        <w:t xml:space="preserve">samt tjänstemän och </w:t>
      </w:r>
      <w:r>
        <w:t>övrig personal som är anställd</w:t>
      </w:r>
      <w:r w:rsidR="002D43CD">
        <w:t>a</w:t>
      </w:r>
      <w:r>
        <w:t xml:space="preserve"> av domstolen. </w:t>
      </w:r>
      <w:r w:rsidRPr="000E5F4F">
        <w:t>Det är därför lämpligt att reglerna träder i</w:t>
      </w:r>
      <w:r>
        <w:t> </w:t>
      </w:r>
      <w:r w:rsidRPr="000E5F4F">
        <w:t xml:space="preserve">kraft samtidigt som domstolsavtalet. </w:t>
      </w:r>
      <w:r>
        <w:t>För närvarande tillämpas d</w:t>
      </w:r>
      <w:r w:rsidRPr="000E5F4F">
        <w:t xml:space="preserve">omstolsavtalet </w:t>
      </w:r>
      <w:r>
        <w:t xml:space="preserve">provisoriskt för att domstolen ska kunna slutföra det sista förberedelsearbetet, </w:t>
      </w:r>
      <w:proofErr w:type="gramStart"/>
      <w:r>
        <w:t>t.ex.</w:t>
      </w:r>
      <w:proofErr w:type="gramEnd"/>
      <w:r>
        <w:t xml:space="preserve"> rekrytera domare och kanslichef. Domstolsavtalet </w:t>
      </w:r>
      <w:r w:rsidRPr="000E5F4F">
        <w:t>träder i</w:t>
      </w:r>
      <w:r>
        <w:t> </w:t>
      </w:r>
      <w:r w:rsidRPr="000E5F4F">
        <w:t xml:space="preserve">kraft </w:t>
      </w:r>
      <w:r w:rsidRPr="00975D54">
        <w:t>den första dagen i den fjärde månaden efter det att</w:t>
      </w:r>
      <w:r>
        <w:t xml:space="preserve"> </w:t>
      </w:r>
      <w:r w:rsidRPr="00A71463">
        <w:t>13 medlemsstater ratificerat avtalet varav tre av dem ska vara Tyskland, Frankrike och Italien (artikel 89 i domstolsavtalet</w:t>
      </w:r>
      <w:r>
        <w:t xml:space="preserve">). När detta kommer att ske är ännu inte klart. Mot bakgrund av att det i nuläget inte kan anges när </w:t>
      </w:r>
      <w:r w:rsidR="002D43CD">
        <w:t>domstolsavtalet träder i kraft</w:t>
      </w:r>
      <w:r>
        <w:t xml:space="preserve"> bör den föreslagna lagändringen träda i kraft den dag som regeringen bestämmer</w:t>
      </w:r>
      <w:bookmarkEnd w:id="31"/>
      <w:r>
        <w:t>.</w:t>
      </w:r>
    </w:p>
    <w:p w14:paraId="5BACD2D9" w14:textId="77777777" w:rsidR="001D006E" w:rsidRDefault="001D006E" w:rsidP="001D006E">
      <w:pPr>
        <w:pStyle w:val="Rubrik1"/>
      </w:pPr>
      <w:bookmarkStart w:id="32" w:name="_Toc105445044"/>
      <w:bookmarkStart w:id="33" w:name="_Toc107491862"/>
      <w:r>
        <w:t>Konsekvenser</w:t>
      </w:r>
      <w:bookmarkEnd w:id="32"/>
      <w:bookmarkEnd w:id="33"/>
    </w:p>
    <w:p w14:paraId="1021C692" w14:textId="0F4349F0" w:rsidR="001D006E" w:rsidRPr="00A76360" w:rsidRDefault="001D006E" w:rsidP="001D006E">
      <w:pPr>
        <w:pStyle w:val="Brdtextram"/>
      </w:pPr>
      <w:r w:rsidRPr="00420062">
        <w:rPr>
          <w:b/>
        </w:rPr>
        <w:t xml:space="preserve">Regeringens </w:t>
      </w:r>
      <w:r>
        <w:rPr>
          <w:b/>
        </w:rPr>
        <w:t>bedömning</w:t>
      </w:r>
      <w:r w:rsidRPr="00420062">
        <w:rPr>
          <w:b/>
        </w:rPr>
        <w:t>:</w:t>
      </w:r>
      <w:r>
        <w:t xml:space="preserve"> Förslagen bedöms inte få några </w:t>
      </w:r>
      <w:r w:rsidR="007B07D9">
        <w:t>direkta</w:t>
      </w:r>
      <w:r>
        <w:t xml:space="preserve"> effekter för det allmänna. </w:t>
      </w:r>
    </w:p>
    <w:p w14:paraId="7ACB8C8D" w14:textId="77777777" w:rsidR="001D006E" w:rsidRPr="00A76360" w:rsidRDefault="001D006E" w:rsidP="001D006E">
      <w:pPr>
        <w:pStyle w:val="Brdtextmedindrag"/>
        <w:rPr>
          <w:sz w:val="8"/>
          <w:szCs w:val="8"/>
        </w:rPr>
      </w:pPr>
    </w:p>
    <w:p w14:paraId="2C50E7DD" w14:textId="11AA240D" w:rsidR="001D006E" w:rsidRDefault="001D006E" w:rsidP="007B07D9">
      <w:pPr>
        <w:pStyle w:val="Brdtextmedindrag"/>
      </w:pPr>
      <w:r>
        <w:rPr>
          <w:b/>
        </w:rPr>
        <w:t>Skälen för regeringens bedömning</w:t>
      </w:r>
      <w:r w:rsidRPr="0006285B">
        <w:rPr>
          <w:b/>
        </w:rPr>
        <w:t>:</w:t>
      </w:r>
      <w:r>
        <w:t xml:space="preserve"> I den enhetliga patentdomstolens första instans kommer en nordisk-baltisk regional avdelning att inrättas med säte i Stockholm. Protokollet innehåller regler om privilegier i form av skattebefrielse för domstolen, domarna, kanslichefen, biträdande kanslichefen </w:t>
      </w:r>
      <w:r w:rsidR="002A69F0">
        <w:t>samt tjänstemän och övrig</w:t>
      </w:r>
      <w:r>
        <w:t xml:space="preserve"> personal som är anställd</w:t>
      </w:r>
      <w:r w:rsidR="002A69F0">
        <w:t>a</w:t>
      </w:r>
      <w:r>
        <w:t xml:space="preserve"> av domstolen. Bestämmelserna innebär i någon mån att Sveriges skatteintäkter påverkas. </w:t>
      </w:r>
      <w:r w:rsidR="007B07D9">
        <w:t>Protokollet</w:t>
      </w:r>
      <w:r w:rsidRPr="00D72C5B">
        <w:t xml:space="preserve"> medger</w:t>
      </w:r>
      <w:r w:rsidR="007B07D9">
        <w:t xml:space="preserve"> dock</w:t>
      </w:r>
      <w:r w:rsidRPr="00D72C5B">
        <w:t xml:space="preserve"> att medlemsstaterna gör undantag från</w:t>
      </w:r>
      <w:r>
        <w:t xml:space="preserve"> privilegier i form av skattebefrielse och befrielse från att betala nationella socialavgifter</w:t>
      </w:r>
      <w:r w:rsidRPr="00D72C5B">
        <w:t xml:space="preserve"> för annan personal än domarna, kanslichefen och biträdande kanslichefen när dessa är egna medborgare eller omedelbart före en anställning i domstolen varit bosatt</w:t>
      </w:r>
      <w:r>
        <w:t>a</w:t>
      </w:r>
      <w:r w:rsidRPr="00D72C5B">
        <w:t xml:space="preserve"> i </w:t>
      </w:r>
      <w:r w:rsidRPr="00D72C5B">
        <w:lastRenderedPageBreak/>
        <w:t>medlemsstaten</w:t>
      </w:r>
      <w:r w:rsidR="009F0846">
        <w:t>, n</w:t>
      </w:r>
      <w:r>
        <w:t>ågot som</w:t>
      </w:r>
      <w:r w:rsidR="007B07D9">
        <w:t xml:space="preserve"> regeringen föreslår i avsnitt 5. Under alla förhållanden</w:t>
      </w:r>
      <w:r>
        <w:t xml:space="preserve"> bedöms förslagen inte få några </w:t>
      </w:r>
      <w:r w:rsidR="007B07D9">
        <w:t>direkta</w:t>
      </w:r>
      <w:r>
        <w:t xml:space="preserve"> effekter för det allmänna. </w:t>
      </w:r>
    </w:p>
    <w:p w14:paraId="7B462476" w14:textId="77777777" w:rsidR="001D006E" w:rsidRDefault="001D006E" w:rsidP="001D006E">
      <w:pPr>
        <w:pStyle w:val="Rubrik1"/>
      </w:pPr>
      <w:bookmarkStart w:id="34" w:name="_Toc105445045"/>
      <w:bookmarkStart w:id="35" w:name="_Toc107491863"/>
      <w:r>
        <w:t>Författningskommentar</w:t>
      </w:r>
      <w:bookmarkEnd w:id="34"/>
      <w:bookmarkEnd w:id="35"/>
    </w:p>
    <w:p w14:paraId="4CF1BD00" w14:textId="77777777" w:rsidR="001D006E" w:rsidRDefault="001D006E" w:rsidP="008B19E1">
      <w:pPr>
        <w:pStyle w:val="Rubrik2utannumrering"/>
        <w:spacing w:before="0"/>
      </w:pPr>
      <w:r>
        <w:t>Förslaget till lag om ändring i lagen (1976:661) om immunitet och privilegier i vissa fall</w:t>
      </w:r>
    </w:p>
    <w:tbl>
      <w:tblPr>
        <w:tblW w:w="0" w:type="auto"/>
        <w:tblLook w:val="04A0" w:firstRow="1" w:lastRow="0" w:firstColumn="1" w:lastColumn="0" w:noHBand="0" w:noVBand="1"/>
      </w:tblPr>
      <w:tblGrid>
        <w:gridCol w:w="1989"/>
        <w:gridCol w:w="1947"/>
        <w:gridCol w:w="1961"/>
      </w:tblGrid>
      <w:tr w:rsidR="001D006E" w14:paraId="4B9DBDCE" w14:textId="77777777" w:rsidTr="00F865F7">
        <w:tc>
          <w:tcPr>
            <w:tcW w:w="1989" w:type="dxa"/>
            <w:tcBorders>
              <w:top w:val="nil"/>
              <w:left w:val="nil"/>
              <w:bottom w:val="single" w:sz="4" w:space="0" w:color="auto"/>
              <w:right w:val="nil"/>
            </w:tcBorders>
            <w:shd w:val="clear" w:color="auto" w:fill="auto"/>
          </w:tcPr>
          <w:p w14:paraId="28898E76" w14:textId="77777777" w:rsidR="001D006E" w:rsidRPr="00380950" w:rsidRDefault="001D006E" w:rsidP="00F865F7">
            <w:pPr>
              <w:pStyle w:val="Brdtextmedindrag"/>
            </w:pPr>
          </w:p>
        </w:tc>
        <w:tc>
          <w:tcPr>
            <w:tcW w:w="1947" w:type="dxa"/>
            <w:tcBorders>
              <w:top w:val="nil"/>
              <w:left w:val="nil"/>
              <w:bottom w:val="single" w:sz="4" w:space="0" w:color="auto"/>
              <w:right w:val="nil"/>
            </w:tcBorders>
          </w:tcPr>
          <w:p w14:paraId="402B09A7" w14:textId="77777777" w:rsidR="001D006E" w:rsidRDefault="001D006E" w:rsidP="00F865F7">
            <w:pPr>
              <w:pStyle w:val="Brdtext"/>
            </w:pPr>
          </w:p>
        </w:tc>
        <w:tc>
          <w:tcPr>
            <w:tcW w:w="1961" w:type="dxa"/>
            <w:tcBorders>
              <w:top w:val="nil"/>
              <w:left w:val="nil"/>
              <w:bottom w:val="single" w:sz="4" w:space="0" w:color="auto"/>
              <w:right w:val="nil"/>
            </w:tcBorders>
          </w:tcPr>
          <w:p w14:paraId="1BCE956A" w14:textId="77777777" w:rsidR="008B19E1" w:rsidRDefault="008B19E1" w:rsidP="00F865F7">
            <w:pPr>
              <w:pStyle w:val="Brdtextmedindrag"/>
              <w:jc w:val="right"/>
              <w:rPr>
                <w:i/>
              </w:rPr>
            </w:pPr>
          </w:p>
          <w:p w14:paraId="736D3428" w14:textId="23DE2217" w:rsidR="001D006E" w:rsidRDefault="001D006E" w:rsidP="00F865F7">
            <w:pPr>
              <w:pStyle w:val="Brdtextmedindrag"/>
              <w:jc w:val="right"/>
              <w:rPr>
                <w:i/>
              </w:rPr>
            </w:pPr>
            <w:r w:rsidRPr="00380950">
              <w:rPr>
                <w:i/>
              </w:rPr>
              <w:t>Bilaga</w:t>
            </w:r>
          </w:p>
          <w:p w14:paraId="3F76CCDB" w14:textId="77777777" w:rsidR="001D006E" w:rsidRPr="00380950" w:rsidRDefault="001D006E" w:rsidP="00F865F7">
            <w:pPr>
              <w:pStyle w:val="Brdtextmedindrag"/>
              <w:jc w:val="right"/>
              <w:rPr>
                <w:i/>
              </w:rPr>
            </w:pPr>
          </w:p>
        </w:tc>
      </w:tr>
      <w:tr w:rsidR="001D006E" w14:paraId="36B5539D" w14:textId="77777777" w:rsidTr="00F865F7">
        <w:tc>
          <w:tcPr>
            <w:tcW w:w="3936" w:type="dxa"/>
            <w:gridSpan w:val="2"/>
            <w:tcBorders>
              <w:top w:val="single" w:sz="4" w:space="0" w:color="auto"/>
              <w:left w:val="nil"/>
              <w:bottom w:val="single" w:sz="4" w:space="0" w:color="auto"/>
              <w:right w:val="nil"/>
            </w:tcBorders>
            <w:shd w:val="clear" w:color="auto" w:fill="auto"/>
          </w:tcPr>
          <w:p w14:paraId="7D877647" w14:textId="77777777" w:rsidR="001D006E" w:rsidRDefault="001D006E" w:rsidP="00F865F7">
            <w:pPr>
              <w:pStyle w:val="Brdtext"/>
            </w:pPr>
            <w:r>
              <w:t>Immunitet och/eller privilegier gäller för</w:t>
            </w:r>
          </w:p>
          <w:p w14:paraId="50D177F4" w14:textId="77777777" w:rsidR="001D006E" w:rsidRPr="00380950" w:rsidRDefault="001D006E" w:rsidP="00F865F7">
            <w:pPr>
              <w:pStyle w:val="Brdtext"/>
            </w:pPr>
            <w:r>
              <w:t>följande</w:t>
            </w:r>
          </w:p>
        </w:tc>
        <w:tc>
          <w:tcPr>
            <w:tcW w:w="1961" w:type="dxa"/>
            <w:tcBorders>
              <w:top w:val="single" w:sz="4" w:space="0" w:color="auto"/>
              <w:left w:val="nil"/>
              <w:bottom w:val="nil"/>
              <w:right w:val="nil"/>
            </w:tcBorders>
          </w:tcPr>
          <w:p w14:paraId="0EF3B6B7" w14:textId="77777777" w:rsidR="001D006E" w:rsidRPr="00380950" w:rsidRDefault="001D006E" w:rsidP="00F865F7">
            <w:pPr>
              <w:pStyle w:val="Brdtext"/>
            </w:pPr>
            <w:r>
              <w:t>Tillämplig internationell överenskommelse</w:t>
            </w:r>
          </w:p>
        </w:tc>
      </w:tr>
      <w:tr w:rsidR="001D006E" w14:paraId="62EC985B" w14:textId="77777777" w:rsidTr="00F865F7">
        <w:tc>
          <w:tcPr>
            <w:tcW w:w="1989" w:type="dxa"/>
            <w:tcBorders>
              <w:top w:val="single" w:sz="4" w:space="0" w:color="auto"/>
              <w:left w:val="nil"/>
              <w:bottom w:val="single" w:sz="4" w:space="0" w:color="auto"/>
              <w:right w:val="nil"/>
            </w:tcBorders>
            <w:shd w:val="clear" w:color="auto" w:fill="auto"/>
          </w:tcPr>
          <w:p w14:paraId="65556C4C" w14:textId="77777777" w:rsidR="001D006E" w:rsidRDefault="001D006E" w:rsidP="00F865F7">
            <w:pPr>
              <w:pStyle w:val="Brdtext"/>
            </w:pPr>
            <w:r>
              <w:t>Internationella organ</w:t>
            </w:r>
          </w:p>
        </w:tc>
        <w:tc>
          <w:tcPr>
            <w:tcW w:w="1947" w:type="dxa"/>
            <w:tcBorders>
              <w:top w:val="single" w:sz="4" w:space="0" w:color="auto"/>
              <w:left w:val="nil"/>
              <w:bottom w:val="single" w:sz="4" w:space="0" w:color="auto"/>
              <w:right w:val="nil"/>
            </w:tcBorders>
            <w:shd w:val="clear" w:color="auto" w:fill="auto"/>
          </w:tcPr>
          <w:p w14:paraId="19289DA4" w14:textId="77777777" w:rsidR="001D006E" w:rsidRDefault="001D006E" w:rsidP="00F865F7">
            <w:pPr>
              <w:pStyle w:val="Brdtext"/>
            </w:pPr>
            <w:r>
              <w:t>Fysiska personer</w:t>
            </w:r>
          </w:p>
        </w:tc>
        <w:tc>
          <w:tcPr>
            <w:tcW w:w="1961" w:type="dxa"/>
            <w:tcBorders>
              <w:top w:val="nil"/>
              <w:left w:val="nil"/>
              <w:bottom w:val="nil"/>
              <w:right w:val="nil"/>
            </w:tcBorders>
          </w:tcPr>
          <w:p w14:paraId="463463FC" w14:textId="77777777" w:rsidR="001D006E" w:rsidRPr="00380950" w:rsidRDefault="001D006E" w:rsidP="00F865F7">
            <w:pPr>
              <w:pStyle w:val="Brdtext"/>
            </w:pPr>
          </w:p>
        </w:tc>
      </w:tr>
    </w:tbl>
    <w:p w14:paraId="299DC4C9" w14:textId="77777777" w:rsidR="001D006E" w:rsidRDefault="001D006E" w:rsidP="001D006E">
      <w:pPr>
        <w:pStyle w:val="Brdtext"/>
      </w:pPr>
      <w:r>
        <w:t>– – – – – – – – – – – – – – – – – – – – – – – – – – – – – – – – – – – –– – – –</w:t>
      </w:r>
    </w:p>
    <w:p w14:paraId="249311D0" w14:textId="77777777" w:rsidR="001D006E" w:rsidRPr="008C7F34" w:rsidRDefault="001D006E" w:rsidP="001D006E">
      <w:pPr>
        <w:pStyle w:val="Brdtextmedindrag"/>
      </w:pPr>
    </w:p>
    <w:tbl>
      <w:tblPr>
        <w:tblW w:w="0" w:type="auto"/>
        <w:tblLayout w:type="fixed"/>
        <w:tblLook w:val="04A0" w:firstRow="1" w:lastRow="0" w:firstColumn="1" w:lastColumn="0" w:noHBand="0" w:noVBand="1"/>
      </w:tblPr>
      <w:tblGrid>
        <w:gridCol w:w="1965"/>
        <w:gridCol w:w="1966"/>
        <w:gridCol w:w="1966"/>
      </w:tblGrid>
      <w:tr w:rsidR="001D006E" w:rsidRPr="009B11F1" w14:paraId="4EF49BDC" w14:textId="77777777" w:rsidTr="00F865F7">
        <w:tc>
          <w:tcPr>
            <w:tcW w:w="1965" w:type="dxa"/>
          </w:tcPr>
          <w:p w14:paraId="391F1448" w14:textId="77777777" w:rsidR="001D006E" w:rsidRPr="008C3651" w:rsidRDefault="001D006E" w:rsidP="00F865F7">
            <w:pPr>
              <w:pStyle w:val="Brdtext"/>
              <w:rPr>
                <w:i/>
                <w:iCs/>
              </w:rPr>
            </w:pPr>
            <w:r w:rsidRPr="008C3651">
              <w:rPr>
                <w:i/>
                <w:iCs/>
              </w:rPr>
              <w:t>8</w:t>
            </w:r>
            <w:r>
              <w:rPr>
                <w:i/>
                <w:iCs/>
              </w:rPr>
              <w:t>3.</w:t>
            </w:r>
            <w:r w:rsidRPr="008C3651">
              <w:rPr>
                <w:i/>
                <w:iCs/>
              </w:rPr>
              <w:t> Enhetliga patentdomstolen</w:t>
            </w:r>
          </w:p>
        </w:tc>
        <w:tc>
          <w:tcPr>
            <w:tcW w:w="1966" w:type="dxa"/>
          </w:tcPr>
          <w:p w14:paraId="7859DF13" w14:textId="1567480A" w:rsidR="001D006E" w:rsidRPr="008C3651" w:rsidRDefault="00C15458" w:rsidP="00F526C9">
            <w:pPr>
              <w:pStyle w:val="Brdtext"/>
              <w:rPr>
                <w:i/>
                <w:iCs/>
              </w:rPr>
            </w:pPr>
            <w:r>
              <w:rPr>
                <w:i/>
                <w:iCs/>
              </w:rPr>
              <w:t>Medlemsstaternas</w:t>
            </w:r>
            <w:r w:rsidRPr="008C3651">
              <w:rPr>
                <w:i/>
                <w:iCs/>
              </w:rPr>
              <w:t xml:space="preserve"> representanter</w:t>
            </w:r>
            <w:r>
              <w:rPr>
                <w:i/>
                <w:iCs/>
              </w:rPr>
              <w:t xml:space="preserve"> </w:t>
            </w:r>
            <w:r w:rsidRPr="008C3651">
              <w:rPr>
                <w:i/>
                <w:iCs/>
              </w:rPr>
              <w:t>i ad</w:t>
            </w:r>
            <w:r>
              <w:rPr>
                <w:i/>
                <w:iCs/>
              </w:rPr>
              <w:softHyphen/>
            </w:r>
            <w:r w:rsidRPr="008C3651">
              <w:rPr>
                <w:i/>
                <w:iCs/>
              </w:rPr>
              <w:t>ministrativa kom</w:t>
            </w:r>
            <w:r>
              <w:rPr>
                <w:i/>
                <w:iCs/>
              </w:rPr>
              <w:softHyphen/>
            </w:r>
            <w:r w:rsidRPr="008C3651">
              <w:rPr>
                <w:i/>
                <w:iCs/>
              </w:rPr>
              <w:t>mitté</w:t>
            </w:r>
            <w:r>
              <w:rPr>
                <w:i/>
                <w:iCs/>
              </w:rPr>
              <w:t>n</w:t>
            </w:r>
            <w:r w:rsidRPr="008C3651">
              <w:rPr>
                <w:i/>
                <w:iCs/>
              </w:rPr>
              <w:t>, budgetkom</w:t>
            </w:r>
            <w:r>
              <w:rPr>
                <w:i/>
                <w:iCs/>
              </w:rPr>
              <w:softHyphen/>
            </w:r>
            <w:r w:rsidRPr="008C3651">
              <w:rPr>
                <w:i/>
                <w:iCs/>
              </w:rPr>
              <w:t>mitté</w:t>
            </w:r>
            <w:r>
              <w:rPr>
                <w:i/>
                <w:iCs/>
              </w:rPr>
              <w:t>n</w:t>
            </w:r>
            <w:r w:rsidRPr="008C3651">
              <w:rPr>
                <w:i/>
                <w:iCs/>
              </w:rPr>
              <w:t xml:space="preserve"> och</w:t>
            </w:r>
            <w:r>
              <w:rPr>
                <w:i/>
                <w:iCs/>
              </w:rPr>
              <w:t xml:space="preserve"> </w:t>
            </w:r>
            <w:r w:rsidRPr="008C3651">
              <w:rPr>
                <w:i/>
                <w:iCs/>
              </w:rPr>
              <w:t>råd</w:t>
            </w:r>
            <w:r>
              <w:rPr>
                <w:i/>
                <w:iCs/>
              </w:rPr>
              <w:softHyphen/>
            </w:r>
            <w:r w:rsidRPr="008C3651">
              <w:rPr>
                <w:i/>
                <w:iCs/>
              </w:rPr>
              <w:t>givande</w:t>
            </w:r>
            <w:r>
              <w:rPr>
                <w:i/>
                <w:iCs/>
              </w:rPr>
              <w:t xml:space="preserve"> </w:t>
            </w:r>
            <w:r w:rsidRPr="008C3651">
              <w:rPr>
                <w:i/>
                <w:iCs/>
              </w:rPr>
              <w:t>kommitté</w:t>
            </w:r>
            <w:r>
              <w:rPr>
                <w:i/>
                <w:iCs/>
              </w:rPr>
              <w:t>n. D</w:t>
            </w:r>
            <w:r w:rsidRPr="008C3651">
              <w:rPr>
                <w:i/>
                <w:iCs/>
              </w:rPr>
              <w:t xml:space="preserve">omare, </w:t>
            </w:r>
            <w:r>
              <w:rPr>
                <w:i/>
                <w:iCs/>
              </w:rPr>
              <w:t>kanslichef och biträdande kanslichef</w:t>
            </w:r>
            <w:r w:rsidRPr="008C3651">
              <w:rPr>
                <w:i/>
                <w:iCs/>
              </w:rPr>
              <w:t xml:space="preserve"> </w:t>
            </w:r>
            <w:r>
              <w:rPr>
                <w:i/>
                <w:iCs/>
              </w:rPr>
              <w:t>samt tjäns</w:t>
            </w:r>
            <w:r>
              <w:rPr>
                <w:i/>
                <w:iCs/>
              </w:rPr>
              <w:softHyphen/>
              <w:t>temän och övrig per</w:t>
            </w:r>
            <w:r>
              <w:rPr>
                <w:i/>
                <w:iCs/>
              </w:rPr>
              <w:softHyphen/>
              <w:t>sonal som är anställda av</w:t>
            </w:r>
            <w:r w:rsidRPr="008C3651">
              <w:rPr>
                <w:i/>
                <w:iCs/>
              </w:rPr>
              <w:t xml:space="preserve"> </w:t>
            </w:r>
            <w:r>
              <w:rPr>
                <w:i/>
                <w:iCs/>
              </w:rPr>
              <w:t>dom</w:t>
            </w:r>
            <w:r>
              <w:rPr>
                <w:i/>
                <w:iCs/>
              </w:rPr>
              <w:softHyphen/>
              <w:t>stolen</w:t>
            </w:r>
            <w:r w:rsidRPr="008C3651">
              <w:rPr>
                <w:i/>
                <w:iCs/>
              </w:rPr>
              <w:t>.</w:t>
            </w:r>
          </w:p>
        </w:tc>
        <w:tc>
          <w:tcPr>
            <w:tcW w:w="1966" w:type="dxa"/>
          </w:tcPr>
          <w:p w14:paraId="0FE49353" w14:textId="064B9127" w:rsidR="001D006E" w:rsidRPr="008C6FF2" w:rsidRDefault="008C6FF2" w:rsidP="008C6FF2">
            <w:pPr>
              <w:pStyle w:val="Brdtext"/>
              <w:rPr>
                <w:i/>
                <w:iCs/>
                <w:szCs w:val="18"/>
              </w:rPr>
            </w:pPr>
            <w:r w:rsidRPr="008C3651">
              <w:rPr>
                <w:i/>
                <w:iCs/>
                <w:szCs w:val="18"/>
              </w:rPr>
              <w:t>Protokoll av den 29 juni 2016 om privi</w:t>
            </w:r>
            <w:r>
              <w:rPr>
                <w:i/>
                <w:iCs/>
                <w:szCs w:val="18"/>
              </w:rPr>
              <w:softHyphen/>
            </w:r>
            <w:r w:rsidRPr="008C3651">
              <w:rPr>
                <w:i/>
                <w:iCs/>
                <w:szCs w:val="18"/>
              </w:rPr>
              <w:t>legier och immunitet för den enhetliga patentdomstolen</w:t>
            </w:r>
            <w:r>
              <w:rPr>
                <w:i/>
                <w:iCs/>
                <w:szCs w:val="18"/>
              </w:rPr>
              <w:t xml:space="preserve"> med de undantag för immunitet och privi</w:t>
            </w:r>
            <w:r>
              <w:rPr>
                <w:i/>
                <w:iCs/>
                <w:szCs w:val="18"/>
              </w:rPr>
              <w:softHyphen/>
              <w:t>legier som följer av artiklarna 6.3 och 10.3</w:t>
            </w:r>
            <w:r w:rsidRPr="008C3651">
              <w:rPr>
                <w:i/>
                <w:iCs/>
                <w:szCs w:val="18"/>
              </w:rPr>
              <w:t>.</w:t>
            </w:r>
          </w:p>
        </w:tc>
      </w:tr>
    </w:tbl>
    <w:p w14:paraId="190C366B" w14:textId="77777777" w:rsidR="001D006E" w:rsidRDefault="001D006E" w:rsidP="001D006E">
      <w:pPr>
        <w:pStyle w:val="Brdtextmedindrag"/>
        <w:ind w:firstLine="0"/>
      </w:pPr>
    </w:p>
    <w:p w14:paraId="04906524" w14:textId="1CA809DE" w:rsidR="001D006E" w:rsidRDefault="001D006E" w:rsidP="001D006E">
      <w:pPr>
        <w:pStyle w:val="Brdtextmedindrag"/>
        <w:ind w:firstLine="0"/>
      </w:pPr>
      <w:r>
        <w:t xml:space="preserve">Bilagan innehåller bestämmelser om vilka internationella organ och personer som i vissa fall har rätt till immunitet och privilegier enligt vad som bestämts i olika internationella överenskommelser som gäller för Sverige. Genom en ny </w:t>
      </w:r>
      <w:r w:rsidRPr="00D76EE6">
        <w:rPr>
          <w:i/>
          <w:iCs/>
        </w:rPr>
        <w:t>punkt 83</w:t>
      </w:r>
      <w:r>
        <w:t xml:space="preserve"> tas den enhetliga patentdomstolen, m</w:t>
      </w:r>
      <w:r w:rsidRPr="0087461D">
        <w:t xml:space="preserve">edlemsstaternas representanter i </w:t>
      </w:r>
      <w:r>
        <w:t>domstolens</w:t>
      </w:r>
      <w:r w:rsidRPr="0087461D">
        <w:t xml:space="preserve"> administrativa kommitté, budgetkommitté och rådgivande kommitté </w:t>
      </w:r>
      <w:r>
        <w:t>samt</w:t>
      </w:r>
      <w:r w:rsidRPr="0087461D">
        <w:t xml:space="preserve"> domare, kanslichef</w:t>
      </w:r>
      <w:r>
        <w:t xml:space="preserve">, </w:t>
      </w:r>
      <w:r w:rsidRPr="0087461D">
        <w:t xml:space="preserve">biträdande kanslichef </w:t>
      </w:r>
      <w:r w:rsidR="00BA2390">
        <w:t>samt tjänstemän och</w:t>
      </w:r>
      <w:r w:rsidRPr="0087461D">
        <w:t xml:space="preserve"> </w:t>
      </w:r>
      <w:r w:rsidR="00BA2390">
        <w:t>övrig personal som är</w:t>
      </w:r>
      <w:r w:rsidRPr="0087461D">
        <w:t xml:space="preserve"> anställda av domstolen</w:t>
      </w:r>
      <w:r>
        <w:t xml:space="preserve"> i enlighet med protokollet av den 29 juni 2016 om privilegier och immunitet för den enhetliga patentdomstolen med i bilagan. Protokollet finns i originaltext på engelska, franska och tyska. Originaltexterna är lika giltiga.</w:t>
      </w:r>
    </w:p>
    <w:p w14:paraId="3284C762" w14:textId="375FB4F0" w:rsidR="001D006E" w:rsidRDefault="001D006E" w:rsidP="001D006E">
      <w:pPr>
        <w:pStyle w:val="Brdtextmedindrag"/>
      </w:pPr>
      <w:r>
        <w:t xml:space="preserve">Enligt protokollet har medlemsstater möjlighet att göra vissa undantag från reglerna om immunitet och privilegier. Genom </w:t>
      </w:r>
      <w:r w:rsidR="00D83352">
        <w:t xml:space="preserve">tillägget </w:t>
      </w:r>
      <w:r>
        <w:t xml:space="preserve">i bilagan undantas svenska representanter, som är svenska medborgare eller stadigvarande bosatta i Sverige, från bestämmelserna om immunitet när de </w:t>
      </w:r>
      <w:r>
        <w:lastRenderedPageBreak/>
        <w:t xml:space="preserve">deltar i möten i domstolens administrativa kommitté, budgetkommitté och rådgivande kommitté (se artikel 6.3). </w:t>
      </w:r>
    </w:p>
    <w:p w14:paraId="5C68A90D" w14:textId="3F2CE4E7" w:rsidR="001D006E" w:rsidRPr="00152749" w:rsidRDefault="001D006E" w:rsidP="001D006E">
      <w:pPr>
        <w:pStyle w:val="Brdtextmedindrag"/>
        <w:sectPr w:rsidR="001D006E" w:rsidRPr="00152749" w:rsidSect="00155500">
          <w:headerReference w:type="even" r:id="rId22"/>
          <w:headerReference w:type="default" r:id="rId23"/>
          <w:footerReference w:type="even" r:id="rId24"/>
          <w:footerReference w:type="default" r:id="rId25"/>
          <w:footerReference w:type="first" r:id="rId26"/>
          <w:type w:val="continuous"/>
          <w:pgSz w:w="9356" w:h="13721" w:code="9"/>
          <w:pgMar w:top="794" w:right="2438" w:bottom="1191" w:left="1021" w:header="0" w:footer="709" w:gutter="0"/>
          <w:cols w:space="708"/>
          <w:docGrid w:linePitch="360"/>
        </w:sectPr>
      </w:pPr>
      <w:r>
        <w:t xml:space="preserve">Genom </w:t>
      </w:r>
      <w:r w:rsidR="00D83352">
        <w:t xml:space="preserve">tillägget </w:t>
      </w:r>
      <w:r>
        <w:t xml:space="preserve">undantas också vid domstolen anställda tjänstemän och övrig personal, som är svenska medborgare eller som omedelbart före sin anställning varit bosatta i Sverige, från bestämmelserna om skatteprivilegier i protokollet (se artikel 10.3). Undantaget omfattar inte domare, kanslichef och biträdande kanslichef. </w:t>
      </w:r>
    </w:p>
    <w:tbl>
      <w:tblPr>
        <w:tblW w:w="6089" w:type="dxa"/>
        <w:tblLook w:val="04A0" w:firstRow="1" w:lastRow="0" w:firstColumn="1" w:lastColumn="0" w:noHBand="0" w:noVBand="1"/>
      </w:tblPr>
      <w:tblGrid>
        <w:gridCol w:w="3056"/>
        <w:gridCol w:w="3033"/>
      </w:tblGrid>
      <w:tr w:rsidR="00262818" w:rsidRPr="00262818" w14:paraId="1528737E" w14:textId="67E15977" w:rsidTr="00262818">
        <w:tc>
          <w:tcPr>
            <w:tcW w:w="3056" w:type="dxa"/>
          </w:tcPr>
          <w:p w14:paraId="16D2DEED" w14:textId="6C9629BF" w:rsidR="00262818" w:rsidRPr="00D10D08" w:rsidRDefault="00853320" w:rsidP="00967B09">
            <w:pPr>
              <w:pStyle w:val="Brdtext"/>
              <w:jc w:val="left"/>
              <w:rPr>
                <w:sz w:val="30"/>
                <w:szCs w:val="30"/>
                <w:lang w:val="en-GB"/>
              </w:rPr>
            </w:pPr>
            <w:r w:rsidRPr="00D10D08">
              <w:rPr>
                <w:sz w:val="30"/>
                <w:szCs w:val="30"/>
                <w:lang w:val="en-GB"/>
              </w:rPr>
              <w:lastRenderedPageBreak/>
              <w:t>Protocol on Privileges and Immunities of the Unified Patent Court</w:t>
            </w:r>
          </w:p>
          <w:p w14:paraId="12BEDA99" w14:textId="77777777" w:rsidR="00262818" w:rsidRPr="00262818" w:rsidRDefault="002E1195" w:rsidP="00967B09">
            <w:pPr>
              <w:pStyle w:val="Brdtext"/>
              <w:jc w:val="left"/>
              <w:rPr>
                <w:lang w:val="en-GB"/>
              </w:rPr>
            </w:pPr>
          </w:p>
        </w:tc>
        <w:tc>
          <w:tcPr>
            <w:tcW w:w="3033" w:type="dxa"/>
          </w:tcPr>
          <w:p w14:paraId="4D87EAF2" w14:textId="2BFD45AB" w:rsidR="00262818" w:rsidRPr="00262818" w:rsidRDefault="00853320" w:rsidP="00967B09">
            <w:pPr>
              <w:pStyle w:val="Bilagarubrik"/>
            </w:pPr>
            <w:bookmarkStart w:id="36" w:name="_Toc107491864"/>
            <w:r w:rsidRPr="00262818">
              <w:t>Protokoll om privilegier och immunitet för den enhetliga patentdomstolen</w:t>
            </w:r>
            <w:bookmarkEnd w:id="36"/>
          </w:p>
        </w:tc>
      </w:tr>
      <w:tr w:rsidR="00262818" w:rsidRPr="00262818" w14:paraId="1E65C68B" w14:textId="77777777" w:rsidTr="00262818">
        <w:tc>
          <w:tcPr>
            <w:tcW w:w="3056" w:type="dxa"/>
          </w:tcPr>
          <w:p w14:paraId="417E8016" w14:textId="77777777" w:rsidR="00262818" w:rsidRPr="00262818" w:rsidRDefault="00853320" w:rsidP="00B434F8">
            <w:pPr>
              <w:pStyle w:val="Brdtext"/>
              <w:rPr>
                <w:lang w:val="en-GB"/>
              </w:rPr>
            </w:pPr>
            <w:r w:rsidRPr="00262818">
              <w:rPr>
                <w:lang w:val="en-GB"/>
              </w:rPr>
              <w:t>The undersigning Contracting Member States of the Agreement on a Unified Patent Court,</w:t>
            </w:r>
          </w:p>
          <w:p w14:paraId="0A0A7FD8" w14:textId="77777777" w:rsidR="00262818" w:rsidRPr="00262818" w:rsidRDefault="002E1195" w:rsidP="00B434F8">
            <w:pPr>
              <w:pStyle w:val="Brdtext"/>
              <w:rPr>
                <w:lang w:val="en-GB"/>
              </w:rPr>
            </w:pPr>
          </w:p>
        </w:tc>
        <w:tc>
          <w:tcPr>
            <w:tcW w:w="3033" w:type="dxa"/>
          </w:tcPr>
          <w:p w14:paraId="67614729" w14:textId="2E667D66" w:rsidR="00262818" w:rsidRPr="00262818" w:rsidRDefault="00853320" w:rsidP="00B434F8">
            <w:pPr>
              <w:pStyle w:val="Brdtext"/>
            </w:pPr>
            <w:r w:rsidRPr="00262818">
              <w:t xml:space="preserve">De undertecknande avtalsslutande medlemsstaterna till avtalet om en enhetlig patentdomstol, </w:t>
            </w:r>
          </w:p>
        </w:tc>
      </w:tr>
      <w:tr w:rsidR="00262818" w:rsidRPr="00262818" w14:paraId="327BE274" w14:textId="77777777" w:rsidTr="00262818">
        <w:tc>
          <w:tcPr>
            <w:tcW w:w="3056" w:type="dxa"/>
          </w:tcPr>
          <w:p w14:paraId="55AB3CCE" w14:textId="77777777" w:rsidR="00262818" w:rsidRPr="00262818" w:rsidRDefault="00853320" w:rsidP="00B434F8">
            <w:pPr>
              <w:pStyle w:val="Brdtext"/>
              <w:rPr>
                <w:lang w:val="en-GB"/>
              </w:rPr>
            </w:pPr>
            <w:r w:rsidRPr="00262818">
              <w:rPr>
                <w:lang w:val="en-GB"/>
              </w:rPr>
              <w:t xml:space="preserve">CONSIDERING that the Unified Patent Court has been established by the Agreement on a Unified Patent Court of 19 February 2013 as an international organisation with legal personality in each Contracting Member </w:t>
            </w:r>
            <w:proofErr w:type="gramStart"/>
            <w:r w:rsidRPr="00262818">
              <w:rPr>
                <w:lang w:val="en-GB"/>
              </w:rPr>
              <w:t>State;</w:t>
            </w:r>
            <w:proofErr w:type="gramEnd"/>
          </w:p>
          <w:p w14:paraId="0C7B60CD" w14:textId="77777777" w:rsidR="00262818" w:rsidRPr="00262818" w:rsidRDefault="002E1195" w:rsidP="00B434F8">
            <w:pPr>
              <w:pStyle w:val="Brdtext"/>
              <w:rPr>
                <w:lang w:val="en-GB"/>
              </w:rPr>
            </w:pPr>
          </w:p>
        </w:tc>
        <w:tc>
          <w:tcPr>
            <w:tcW w:w="3033" w:type="dxa"/>
          </w:tcPr>
          <w:p w14:paraId="1FF1E714" w14:textId="2CE58873" w:rsidR="00262818" w:rsidRPr="00262818" w:rsidRDefault="00853320" w:rsidP="00B434F8">
            <w:pPr>
              <w:pStyle w:val="Brdtext"/>
            </w:pPr>
            <w:r w:rsidRPr="00262818">
              <w:t>BEAKTAR att den enhetliga patentdomstolen genom avtalet om en enhetlig patentdomstol av den 19 februari 2013 har inrättats som en internationell organisation med status som juridisk person i varje avtalsslutande medlemsstat;</w:t>
            </w:r>
          </w:p>
        </w:tc>
      </w:tr>
      <w:tr w:rsidR="00262818" w:rsidRPr="00262818" w14:paraId="6C73B9D5" w14:textId="77777777" w:rsidTr="00262818">
        <w:tc>
          <w:tcPr>
            <w:tcW w:w="3056" w:type="dxa"/>
          </w:tcPr>
          <w:p w14:paraId="2EAD0336" w14:textId="77777777" w:rsidR="00262818" w:rsidRPr="00262818" w:rsidRDefault="00853320" w:rsidP="00B434F8">
            <w:pPr>
              <w:pStyle w:val="Brdtext"/>
              <w:rPr>
                <w:lang w:val="en-GB"/>
              </w:rPr>
            </w:pPr>
            <w:r w:rsidRPr="00262818">
              <w:rPr>
                <w:lang w:val="en-GB"/>
              </w:rPr>
              <w:t xml:space="preserve">RECALLING that the Agreement on a Unified Patent Court provides, in Article 37(1), that Contracting Member States hosting the central division of the Court of First Instance or one of its sections, a local or regional division of the Court of First Instance or the Court of Appeal of the Unified Patent Court shall provide facilities and, during the initial seven years, also administrative support </w:t>
            </w:r>
            <w:proofErr w:type="gramStart"/>
            <w:r w:rsidRPr="00262818">
              <w:rPr>
                <w:lang w:val="en-GB"/>
              </w:rPr>
              <w:t>staff;</w:t>
            </w:r>
            <w:proofErr w:type="gramEnd"/>
          </w:p>
          <w:p w14:paraId="3E60F892" w14:textId="77777777" w:rsidR="00262818" w:rsidRPr="00262818" w:rsidRDefault="002E1195" w:rsidP="00B434F8">
            <w:pPr>
              <w:pStyle w:val="Brdtext"/>
              <w:rPr>
                <w:lang w:val="en-GB"/>
              </w:rPr>
            </w:pPr>
          </w:p>
          <w:p w14:paraId="1292D1A3" w14:textId="77777777" w:rsidR="00262818" w:rsidRPr="00262818" w:rsidRDefault="002E1195" w:rsidP="00B434F8">
            <w:pPr>
              <w:pStyle w:val="Brdtext"/>
              <w:rPr>
                <w:lang w:val="en-GB"/>
              </w:rPr>
            </w:pPr>
          </w:p>
        </w:tc>
        <w:tc>
          <w:tcPr>
            <w:tcW w:w="3033" w:type="dxa"/>
          </w:tcPr>
          <w:p w14:paraId="71AB2306" w14:textId="35616024" w:rsidR="00262818" w:rsidRDefault="00853320" w:rsidP="00B434F8">
            <w:pPr>
              <w:pStyle w:val="Brdtext"/>
            </w:pPr>
            <w:r w:rsidRPr="00262818">
              <w:t>ERINRAR OM att det i artikel 37</w:t>
            </w:r>
            <w:r w:rsidR="000D44D9">
              <w:t>(</w:t>
            </w:r>
            <w:r w:rsidRPr="00262818">
              <w:t>1</w:t>
            </w:r>
            <w:r w:rsidR="000D44D9">
              <w:t>)</w:t>
            </w:r>
            <w:r w:rsidRPr="00262818">
              <w:t xml:space="preserve"> i avtalet om en enhetlig patentdomstol föreskrivs att avtals</w:t>
            </w:r>
            <w:r w:rsidR="00BA2390">
              <w:softHyphen/>
            </w:r>
            <w:r w:rsidRPr="00262818">
              <w:t>slutande medlemsstater som är värd för den centrala avdelningen vid förstainstansrätten eller någon av dess sektioner, för en lokal eller regional avdelning vid första</w:t>
            </w:r>
            <w:r w:rsidR="00BA2390">
              <w:softHyphen/>
            </w:r>
            <w:r w:rsidRPr="00262818">
              <w:t>instansrätten eller för den enhetliga patentdomstolens överinstansrätt ska tillhandahålla faciliteter och, under de inledande sju åren, också administrativ stödpersonal;</w:t>
            </w:r>
          </w:p>
          <w:p w14:paraId="37F2A187" w14:textId="5A6BB928" w:rsidR="00262818" w:rsidRPr="00262818" w:rsidRDefault="002E1195" w:rsidP="00B434F8">
            <w:pPr>
              <w:pStyle w:val="Brdtextmedindrag"/>
            </w:pPr>
          </w:p>
        </w:tc>
      </w:tr>
      <w:tr w:rsidR="00262818" w:rsidRPr="00262818" w14:paraId="3806C64E" w14:textId="77777777" w:rsidTr="00262818">
        <w:tc>
          <w:tcPr>
            <w:tcW w:w="3056" w:type="dxa"/>
          </w:tcPr>
          <w:p w14:paraId="50469904" w14:textId="4365CCC6" w:rsidR="00262818" w:rsidRPr="00262818" w:rsidRDefault="00853320" w:rsidP="00B434F8">
            <w:pPr>
              <w:pStyle w:val="Brdtext"/>
              <w:rPr>
                <w:lang w:val="en-GB"/>
              </w:rPr>
            </w:pPr>
            <w:r w:rsidRPr="00262818">
              <w:rPr>
                <w:lang w:val="en-GB"/>
              </w:rPr>
              <w:t xml:space="preserve">RECALLING that the Statute of the Unified Patent Court provides, in Article 8, that the Protocol on the privileges and immunities of the European Union shall apply to the judges of the Unified Patent </w:t>
            </w:r>
            <w:proofErr w:type="gramStart"/>
            <w:r w:rsidRPr="00262818">
              <w:rPr>
                <w:lang w:val="en-GB"/>
              </w:rPr>
              <w:t>Court;</w:t>
            </w:r>
            <w:proofErr w:type="gramEnd"/>
          </w:p>
          <w:p w14:paraId="5BE0EEFD" w14:textId="77777777" w:rsidR="00262818" w:rsidRPr="00262818" w:rsidRDefault="002E1195" w:rsidP="00B434F8">
            <w:pPr>
              <w:pStyle w:val="Brdtext"/>
              <w:rPr>
                <w:lang w:val="en-GB"/>
              </w:rPr>
            </w:pPr>
          </w:p>
        </w:tc>
        <w:tc>
          <w:tcPr>
            <w:tcW w:w="3033" w:type="dxa"/>
          </w:tcPr>
          <w:p w14:paraId="2ED93B5A" w14:textId="5B2303B8" w:rsidR="00262818" w:rsidRDefault="00853320" w:rsidP="00B434F8">
            <w:pPr>
              <w:pStyle w:val="Brdtext"/>
            </w:pPr>
            <w:r w:rsidRPr="00262818">
              <w:t>ERINRAR OM att stadgan för den enhetliga patentdomstolen före</w:t>
            </w:r>
            <w:r w:rsidR="00BA2390">
              <w:softHyphen/>
            </w:r>
            <w:r w:rsidRPr="00262818">
              <w:t>skriver, i artikel 8, att protokollet om Europeiska unionens immunitet och privilegier ska vara tillämpligt för domarna vid den enhetliga patentdomstolen;</w:t>
            </w:r>
          </w:p>
          <w:p w14:paraId="7ACACD87" w14:textId="35E1B493" w:rsidR="00293BD9" w:rsidRPr="00293BD9" w:rsidRDefault="00293BD9" w:rsidP="00B434F8">
            <w:pPr>
              <w:pStyle w:val="Brdtextmedindrag"/>
            </w:pPr>
          </w:p>
        </w:tc>
      </w:tr>
      <w:tr w:rsidR="00262818" w:rsidRPr="00262818" w14:paraId="0CD7D175" w14:textId="77777777" w:rsidTr="00262818">
        <w:tc>
          <w:tcPr>
            <w:tcW w:w="3056" w:type="dxa"/>
          </w:tcPr>
          <w:p w14:paraId="4E8B2588" w14:textId="5372720A" w:rsidR="00262818" w:rsidRPr="00262818" w:rsidRDefault="00AA7F2D" w:rsidP="00B434F8">
            <w:pPr>
              <w:pStyle w:val="Brdtext"/>
              <w:rPr>
                <w:lang w:val="en-GB"/>
              </w:rPr>
            </w:pPr>
            <w:r>
              <w:rPr>
                <w:lang w:val="en-GB"/>
              </w:rPr>
              <w:t>R</w:t>
            </w:r>
            <w:r w:rsidR="00853320" w:rsidRPr="00262818">
              <w:rPr>
                <w:lang w:val="en-GB"/>
              </w:rPr>
              <w:t xml:space="preserve">ECALLING that Article 8(4) of the Statute of the Unified Patent Court covers both the privileges and immunities of the judges of the Unified Patent Court and that the application of the Protocol on the privileges and immunities of the European Union to the judges of the </w:t>
            </w:r>
            <w:r w:rsidR="00853320" w:rsidRPr="00262818">
              <w:rPr>
                <w:lang w:val="en-GB"/>
              </w:rPr>
              <w:lastRenderedPageBreak/>
              <w:t>Unified Patent Court has been foreseen because of the intrinsic link of the latter with the European patent with unitary effect and cannot create any precedent for the application of that Protocol to other international organizations with regard to the host nation policies of the Contracting Member States;</w:t>
            </w:r>
          </w:p>
          <w:p w14:paraId="4B2BBCCE" w14:textId="77777777" w:rsidR="00262818" w:rsidRPr="00262818" w:rsidRDefault="002E1195" w:rsidP="00B434F8">
            <w:pPr>
              <w:pStyle w:val="Brdtext"/>
              <w:rPr>
                <w:lang w:val="en-GB"/>
              </w:rPr>
            </w:pPr>
          </w:p>
          <w:p w14:paraId="7C9B3437" w14:textId="77777777" w:rsidR="00262818" w:rsidRPr="00262818" w:rsidRDefault="002E1195" w:rsidP="00B434F8">
            <w:pPr>
              <w:pStyle w:val="Brdtext"/>
              <w:rPr>
                <w:lang w:val="en-GB"/>
              </w:rPr>
            </w:pPr>
          </w:p>
        </w:tc>
        <w:tc>
          <w:tcPr>
            <w:tcW w:w="3033" w:type="dxa"/>
          </w:tcPr>
          <w:p w14:paraId="0E5CE5D4" w14:textId="7BC413E7" w:rsidR="00262818" w:rsidRDefault="00853320" w:rsidP="00B434F8">
            <w:pPr>
              <w:pStyle w:val="Brdtext"/>
            </w:pPr>
            <w:r w:rsidRPr="00262818">
              <w:lastRenderedPageBreak/>
              <w:t>ERINRAR OM att artikel 8</w:t>
            </w:r>
            <w:r w:rsidR="000D44D9">
              <w:t>(</w:t>
            </w:r>
            <w:r w:rsidRPr="00262818">
              <w:t>4</w:t>
            </w:r>
            <w:r w:rsidR="000D44D9">
              <w:t>)</w:t>
            </w:r>
            <w:r w:rsidRPr="00262818">
              <w:t xml:space="preserve"> i stadgan för den enhetliga patent</w:t>
            </w:r>
            <w:r w:rsidR="00BA2390">
              <w:softHyphen/>
            </w:r>
            <w:r w:rsidRPr="00262818">
              <w:t>domstolen omfattar både privi</w:t>
            </w:r>
            <w:r w:rsidR="00BA2390">
              <w:softHyphen/>
            </w:r>
            <w:r w:rsidRPr="00262818">
              <w:t xml:space="preserve">legier och immunitet för domarna vid den enhetliga patentdomstolen och att tillämpningen av protokollet om Europeiska unionens immunitet och privilegier på domarna vid den </w:t>
            </w:r>
            <w:r w:rsidRPr="00262818">
              <w:lastRenderedPageBreak/>
              <w:t>enhetliga patentdomstolen har fastställts, med hänsyn till  dom</w:t>
            </w:r>
            <w:r w:rsidR="00BA2390">
              <w:softHyphen/>
            </w:r>
            <w:r w:rsidRPr="00262818">
              <w:t xml:space="preserve">stolens nära koppling till det europeiska patentet med enhetlig verkan och </w:t>
            </w:r>
            <w:r w:rsidR="00C57175">
              <w:t xml:space="preserve">att </w:t>
            </w:r>
            <w:r w:rsidRPr="00262818">
              <w:t xml:space="preserve">tillämpningen av protokollet inte kan utgöra prejudikat på andra internationella organisationer med </w:t>
            </w:r>
            <w:r w:rsidR="00C57175">
              <w:t>hänsyn till</w:t>
            </w:r>
            <w:r w:rsidRPr="00262818">
              <w:t xml:space="preserve"> de avtalsslutande medlemsstaternas </w:t>
            </w:r>
            <w:proofErr w:type="spellStart"/>
            <w:r w:rsidR="00C57175" w:rsidRPr="00262818">
              <w:t>värdlands</w:t>
            </w:r>
            <w:r w:rsidR="00C57175">
              <w:t>principer</w:t>
            </w:r>
            <w:proofErr w:type="spellEnd"/>
            <w:r w:rsidRPr="00262818">
              <w:t>;</w:t>
            </w:r>
            <w:r w:rsidR="00C57175">
              <w:t xml:space="preserve"> </w:t>
            </w:r>
          </w:p>
          <w:p w14:paraId="11F94C2A" w14:textId="336D9794" w:rsidR="00262818" w:rsidRPr="00262818" w:rsidRDefault="002E1195" w:rsidP="00B434F8">
            <w:pPr>
              <w:pStyle w:val="Brdtextmedindrag"/>
            </w:pPr>
          </w:p>
        </w:tc>
      </w:tr>
      <w:tr w:rsidR="00262818" w:rsidRPr="00262818" w14:paraId="01B50795" w14:textId="77777777" w:rsidTr="00262818">
        <w:tc>
          <w:tcPr>
            <w:tcW w:w="3056" w:type="dxa"/>
          </w:tcPr>
          <w:p w14:paraId="18F0A171" w14:textId="4E37C2D5" w:rsidR="00262818" w:rsidRPr="00262818" w:rsidRDefault="00853320" w:rsidP="00B434F8">
            <w:pPr>
              <w:pStyle w:val="Brdtext"/>
              <w:rPr>
                <w:lang w:val="en-GB"/>
              </w:rPr>
            </w:pPr>
            <w:r w:rsidRPr="00262818">
              <w:rPr>
                <w:lang w:val="en-GB"/>
              </w:rPr>
              <w:lastRenderedPageBreak/>
              <w:t>RECALLING that the Admin</w:t>
            </w:r>
            <w:r w:rsidR="00BA2390">
              <w:rPr>
                <w:lang w:val="en-GB"/>
              </w:rPr>
              <w:softHyphen/>
            </w:r>
            <w:r w:rsidRPr="00262818">
              <w:rPr>
                <w:lang w:val="en-GB"/>
              </w:rPr>
              <w:t xml:space="preserve">istrative Committee has the competence to set up an internal tax and a social security scheme under the powers of administration which are conferred to it by the Unified Patent Court </w:t>
            </w:r>
            <w:proofErr w:type="gramStart"/>
            <w:r w:rsidRPr="00262818">
              <w:rPr>
                <w:lang w:val="en-GB"/>
              </w:rPr>
              <w:t>Agreement;</w:t>
            </w:r>
            <w:proofErr w:type="gramEnd"/>
          </w:p>
          <w:p w14:paraId="598333AE" w14:textId="77777777" w:rsidR="00262818" w:rsidRPr="00262818" w:rsidRDefault="002E1195" w:rsidP="00B434F8">
            <w:pPr>
              <w:pStyle w:val="Brdtext"/>
              <w:rPr>
                <w:lang w:val="en-GB"/>
              </w:rPr>
            </w:pPr>
          </w:p>
        </w:tc>
        <w:tc>
          <w:tcPr>
            <w:tcW w:w="3033" w:type="dxa"/>
          </w:tcPr>
          <w:p w14:paraId="4E87B0DF" w14:textId="3775F80F" w:rsidR="00262818" w:rsidRDefault="00853320" w:rsidP="00B434F8">
            <w:pPr>
              <w:pStyle w:val="Brdtext"/>
            </w:pPr>
            <w:r w:rsidRPr="00262818">
              <w:t>ERINRAR OM att den ad</w:t>
            </w:r>
            <w:r w:rsidR="00BA2390">
              <w:softHyphen/>
            </w:r>
            <w:r w:rsidRPr="00262818">
              <w:t>ministrativa kommittén är behörig att inrätta en intern skatt och ett socialförsäkringssystem med de administrativa befogenheter som den tilldelats genom avtalet om en enhetlig patentdomstol;</w:t>
            </w:r>
          </w:p>
          <w:p w14:paraId="58702F14" w14:textId="1CE9C06C" w:rsidR="00262818" w:rsidRPr="00262818" w:rsidRDefault="002E1195" w:rsidP="00B434F8">
            <w:pPr>
              <w:pStyle w:val="Brdtextmedindrag"/>
            </w:pPr>
          </w:p>
        </w:tc>
      </w:tr>
      <w:tr w:rsidR="00262818" w:rsidRPr="00262818" w14:paraId="242C042D" w14:textId="77777777" w:rsidTr="00262818">
        <w:tc>
          <w:tcPr>
            <w:tcW w:w="3056" w:type="dxa"/>
          </w:tcPr>
          <w:p w14:paraId="47A8EB4B" w14:textId="77777777" w:rsidR="00262818" w:rsidRPr="00262818" w:rsidRDefault="00853320" w:rsidP="00B434F8">
            <w:pPr>
              <w:pStyle w:val="Brdtext"/>
              <w:rPr>
                <w:lang w:val="en-GB"/>
              </w:rPr>
            </w:pPr>
            <w:r w:rsidRPr="00262818">
              <w:rPr>
                <w:lang w:val="en-GB"/>
              </w:rPr>
              <w:t xml:space="preserve">RECALLING that the Agreement on a Unified Patent Court provides, in Article 4, that the Unified Patent Court shall enjoy the most extensive legal capacity accorded to legal persons under the national law of that </w:t>
            </w:r>
            <w:proofErr w:type="gramStart"/>
            <w:r w:rsidRPr="00262818">
              <w:rPr>
                <w:lang w:val="en-GB"/>
              </w:rPr>
              <w:t>State;</w:t>
            </w:r>
            <w:proofErr w:type="gramEnd"/>
          </w:p>
          <w:p w14:paraId="4F6FEBBC" w14:textId="77777777" w:rsidR="00262818" w:rsidRPr="00262818" w:rsidRDefault="002E1195" w:rsidP="00B434F8">
            <w:pPr>
              <w:pStyle w:val="Brdtext"/>
              <w:rPr>
                <w:lang w:val="en-GB"/>
              </w:rPr>
            </w:pPr>
          </w:p>
        </w:tc>
        <w:tc>
          <w:tcPr>
            <w:tcW w:w="3033" w:type="dxa"/>
          </w:tcPr>
          <w:p w14:paraId="7F39D91B" w14:textId="4646E1DA" w:rsidR="00262818" w:rsidRDefault="00853320" w:rsidP="00B434F8">
            <w:pPr>
              <w:pStyle w:val="Brdtext"/>
            </w:pPr>
            <w:r w:rsidRPr="00262818">
              <w:t xml:space="preserve">ERINRAR OM att </w:t>
            </w:r>
            <w:r w:rsidR="00C57175">
              <w:t xml:space="preserve">enligt artikel 4 i </w:t>
            </w:r>
            <w:r w:rsidRPr="00262818">
              <w:t>avtalet om en enhetlig patent</w:t>
            </w:r>
            <w:r w:rsidR="00C57175">
              <w:softHyphen/>
            </w:r>
            <w:r w:rsidRPr="00262818">
              <w:t>domstol</w:t>
            </w:r>
            <w:r w:rsidR="00C57175">
              <w:t>,</w:t>
            </w:r>
            <w:r w:rsidRPr="00262818">
              <w:t xml:space="preserve"> </w:t>
            </w:r>
            <w:r w:rsidR="00C57175">
              <w:t>ska</w:t>
            </w:r>
            <w:r w:rsidRPr="00262818">
              <w:t xml:space="preserve"> den enhetliga patent</w:t>
            </w:r>
            <w:r w:rsidR="00C57175">
              <w:softHyphen/>
            </w:r>
            <w:r w:rsidRPr="00262818">
              <w:t>domstolen ha den mest vittgående rättskapacitet som tillerkänns juridiska personer enligt den nationella lagstiftningen i den staten;</w:t>
            </w:r>
          </w:p>
          <w:p w14:paraId="18507EBB" w14:textId="46993959" w:rsidR="00262818" w:rsidRPr="00262818" w:rsidRDefault="002E1195" w:rsidP="00B434F8">
            <w:pPr>
              <w:pStyle w:val="Brdtextmedindrag"/>
            </w:pPr>
          </w:p>
        </w:tc>
      </w:tr>
      <w:tr w:rsidR="00262818" w:rsidRPr="00262818" w14:paraId="75AF7419" w14:textId="77777777" w:rsidTr="00262818">
        <w:tc>
          <w:tcPr>
            <w:tcW w:w="3056" w:type="dxa"/>
          </w:tcPr>
          <w:p w14:paraId="6705DD5D" w14:textId="77777777" w:rsidR="00262818" w:rsidRPr="00262818" w:rsidRDefault="00853320" w:rsidP="00B434F8">
            <w:pPr>
              <w:pStyle w:val="Brdtext"/>
              <w:rPr>
                <w:b/>
                <w:bCs/>
                <w:lang w:val="en-GB"/>
              </w:rPr>
            </w:pPr>
            <w:r w:rsidRPr="00262818">
              <w:rPr>
                <w:lang w:val="en-GB"/>
              </w:rPr>
              <w:t xml:space="preserve">RECOGNIZING that the Unified Patent Court needs to benefit from privileges and immunities which are necessary for the exercise of its </w:t>
            </w:r>
            <w:proofErr w:type="gramStart"/>
            <w:r w:rsidRPr="00262818">
              <w:rPr>
                <w:lang w:val="en-GB"/>
              </w:rPr>
              <w:t>functions;</w:t>
            </w:r>
            <w:proofErr w:type="gramEnd"/>
          </w:p>
          <w:p w14:paraId="656D3EE5" w14:textId="77777777" w:rsidR="00262818" w:rsidRPr="00262818" w:rsidRDefault="002E1195" w:rsidP="00B434F8">
            <w:pPr>
              <w:pStyle w:val="Brdtext"/>
              <w:rPr>
                <w:lang w:val="en-GB"/>
              </w:rPr>
            </w:pPr>
          </w:p>
        </w:tc>
        <w:tc>
          <w:tcPr>
            <w:tcW w:w="3033" w:type="dxa"/>
          </w:tcPr>
          <w:p w14:paraId="105A8316" w14:textId="1F784A73" w:rsidR="00262818" w:rsidRPr="00262818" w:rsidRDefault="00853320" w:rsidP="00B434F8">
            <w:pPr>
              <w:pStyle w:val="Brdtext"/>
            </w:pPr>
            <w:r w:rsidRPr="00262818">
              <w:t>ERKÄNNER att den enhetliga patentdomstolen måste åtnjuta de privilegier och den immunitet som krävs för att den ska kunna utföra sina uppgifter;</w:t>
            </w:r>
          </w:p>
        </w:tc>
      </w:tr>
      <w:tr w:rsidR="00262818" w:rsidRPr="00262818" w14:paraId="4A3BDC57" w14:textId="77777777" w:rsidTr="00262818">
        <w:tc>
          <w:tcPr>
            <w:tcW w:w="3056" w:type="dxa"/>
          </w:tcPr>
          <w:p w14:paraId="7580CD32" w14:textId="77777777" w:rsidR="00262818" w:rsidRPr="00262818" w:rsidRDefault="00853320" w:rsidP="00B434F8">
            <w:pPr>
              <w:pStyle w:val="Brdtext"/>
              <w:rPr>
                <w:lang w:val="en-GB"/>
              </w:rPr>
            </w:pPr>
            <w:r w:rsidRPr="00262818">
              <w:rPr>
                <w:lang w:val="en-GB"/>
              </w:rPr>
              <w:t xml:space="preserve">CONSIDERING that a common approach on how to address issues of privileges and immunities is essential in view of the needs of the Unified Patent Court and of the Contracting Member </w:t>
            </w:r>
            <w:proofErr w:type="gramStart"/>
            <w:r w:rsidRPr="00262818">
              <w:rPr>
                <w:lang w:val="en-GB"/>
              </w:rPr>
              <w:t>States;</w:t>
            </w:r>
            <w:proofErr w:type="gramEnd"/>
          </w:p>
          <w:p w14:paraId="7492C624" w14:textId="77777777" w:rsidR="00262818" w:rsidRPr="00262818" w:rsidRDefault="002E1195" w:rsidP="00B434F8">
            <w:pPr>
              <w:pStyle w:val="Brdtext"/>
              <w:rPr>
                <w:lang w:val="en-GB"/>
              </w:rPr>
            </w:pPr>
          </w:p>
        </w:tc>
        <w:tc>
          <w:tcPr>
            <w:tcW w:w="3033" w:type="dxa"/>
          </w:tcPr>
          <w:p w14:paraId="76066019" w14:textId="77777777" w:rsidR="00262818" w:rsidRDefault="00853320" w:rsidP="00B434F8">
            <w:pPr>
              <w:pStyle w:val="Brdtext"/>
            </w:pPr>
            <w:r w:rsidRPr="00262818">
              <w:t>BEAKTAR att en gemensam syn på hanteringen av frågor som rör privilegier och immunitet är nödvändigt med tanke på den enhetliga patentdomstolens och de avtalsslutande medlemsstaternas behov;</w:t>
            </w:r>
          </w:p>
          <w:p w14:paraId="32AFE2D7" w14:textId="694ACF7A" w:rsidR="00262818" w:rsidRPr="00262818" w:rsidRDefault="002E1195" w:rsidP="00B434F8">
            <w:pPr>
              <w:pStyle w:val="Brdtextmedindrag"/>
            </w:pPr>
          </w:p>
        </w:tc>
      </w:tr>
      <w:tr w:rsidR="00262818" w:rsidRPr="00262818" w14:paraId="6CAF1C10" w14:textId="77777777" w:rsidTr="00262818">
        <w:tc>
          <w:tcPr>
            <w:tcW w:w="3056" w:type="dxa"/>
          </w:tcPr>
          <w:p w14:paraId="14D47D56" w14:textId="77777777" w:rsidR="00262818" w:rsidRPr="00262818" w:rsidRDefault="00853320" w:rsidP="00B434F8">
            <w:pPr>
              <w:pStyle w:val="Brdtext"/>
              <w:rPr>
                <w:lang w:val="en-GB"/>
              </w:rPr>
            </w:pPr>
            <w:r w:rsidRPr="00262818">
              <w:rPr>
                <w:lang w:val="en-GB"/>
              </w:rPr>
              <w:t xml:space="preserve">RECOGNIZING that additional bilateral Headquarter Agreements may be concluded between the Unified Patent Court and Contracting Member States hosting the central division of the Court of First Instance or one of its sections, a local or regional division of the Court of First Instance or the Court </w:t>
            </w:r>
            <w:r w:rsidRPr="00262818">
              <w:rPr>
                <w:lang w:val="en-GB"/>
              </w:rPr>
              <w:lastRenderedPageBreak/>
              <w:t>of Appeal of the Unified Patent Court.</w:t>
            </w:r>
          </w:p>
          <w:p w14:paraId="725B4BB2" w14:textId="77777777" w:rsidR="00262818" w:rsidRPr="00262818" w:rsidRDefault="002E1195" w:rsidP="00B434F8">
            <w:pPr>
              <w:pStyle w:val="Brdtext"/>
              <w:rPr>
                <w:lang w:val="en-GB"/>
              </w:rPr>
            </w:pPr>
          </w:p>
        </w:tc>
        <w:tc>
          <w:tcPr>
            <w:tcW w:w="3033" w:type="dxa"/>
          </w:tcPr>
          <w:p w14:paraId="686C131A" w14:textId="5EFD628A" w:rsidR="00262818" w:rsidRDefault="00853320" w:rsidP="00B434F8">
            <w:pPr>
              <w:pStyle w:val="Brdtext"/>
            </w:pPr>
            <w:r w:rsidRPr="00262818">
              <w:lastRenderedPageBreak/>
              <w:t>ERKÄNNER att kompletterande bilaterala värdlandsavtal kan be</w:t>
            </w:r>
            <w:r w:rsidR="00BA2390">
              <w:softHyphen/>
            </w:r>
            <w:r w:rsidRPr="00262818">
              <w:t>höva ingås mellan den enhetliga patentdomstolen och avtals</w:t>
            </w:r>
            <w:r w:rsidR="00BA2390">
              <w:softHyphen/>
            </w:r>
            <w:r w:rsidRPr="00262818">
              <w:t>slutande medlemsstater som är värd för den centrala avdelningen vid förstainstansrätten eller någon av dess sektioner, för en lokal eller regional avdelning vid första</w:t>
            </w:r>
            <w:r w:rsidR="00BA2390">
              <w:softHyphen/>
            </w:r>
            <w:r w:rsidRPr="00262818">
              <w:lastRenderedPageBreak/>
              <w:t>instansrätten eller för den enhetliga patentdomstolens överinstansrätt.</w:t>
            </w:r>
          </w:p>
          <w:p w14:paraId="79FECE38" w14:textId="6DA184AF" w:rsidR="00262818" w:rsidRPr="00262818" w:rsidRDefault="002E1195" w:rsidP="00B434F8">
            <w:pPr>
              <w:pStyle w:val="Brdtextmedindrag"/>
            </w:pPr>
          </w:p>
        </w:tc>
      </w:tr>
      <w:tr w:rsidR="00262818" w:rsidRPr="00262818" w14:paraId="5C9DB543" w14:textId="77777777" w:rsidTr="00262818">
        <w:tc>
          <w:tcPr>
            <w:tcW w:w="3056" w:type="dxa"/>
          </w:tcPr>
          <w:p w14:paraId="293FA568" w14:textId="77777777" w:rsidR="00262818" w:rsidRPr="00262818" w:rsidRDefault="00853320" w:rsidP="00B434F8">
            <w:pPr>
              <w:pStyle w:val="Brdtext"/>
            </w:pPr>
            <w:proofErr w:type="spellStart"/>
            <w:r w:rsidRPr="00262818">
              <w:lastRenderedPageBreak/>
              <w:t>Have</w:t>
            </w:r>
            <w:proofErr w:type="spellEnd"/>
            <w:r w:rsidRPr="00262818">
              <w:t xml:space="preserve"> </w:t>
            </w:r>
            <w:proofErr w:type="spellStart"/>
            <w:r w:rsidRPr="00262818">
              <w:t>agreed</w:t>
            </w:r>
            <w:proofErr w:type="spellEnd"/>
            <w:r w:rsidRPr="00262818">
              <w:t xml:space="preserve"> as </w:t>
            </w:r>
            <w:proofErr w:type="spellStart"/>
            <w:r w:rsidRPr="00262818">
              <w:t>follows</w:t>
            </w:r>
            <w:proofErr w:type="spellEnd"/>
            <w:r w:rsidRPr="00262818">
              <w:t>:</w:t>
            </w:r>
          </w:p>
          <w:p w14:paraId="29033E53" w14:textId="77777777" w:rsidR="00262818" w:rsidRPr="00262818" w:rsidRDefault="002E1195" w:rsidP="00B434F8">
            <w:pPr>
              <w:pStyle w:val="Brdtext"/>
              <w:rPr>
                <w:lang w:val="en-GB"/>
              </w:rPr>
            </w:pPr>
          </w:p>
        </w:tc>
        <w:tc>
          <w:tcPr>
            <w:tcW w:w="3033" w:type="dxa"/>
          </w:tcPr>
          <w:p w14:paraId="4562A518" w14:textId="67B24C84" w:rsidR="00262818" w:rsidRPr="00262818" w:rsidRDefault="00853320" w:rsidP="00B434F8">
            <w:pPr>
              <w:pStyle w:val="Brdtext"/>
            </w:pPr>
            <w:r w:rsidRPr="00262818">
              <w:t>Har kommit överens om följande:</w:t>
            </w:r>
          </w:p>
        </w:tc>
      </w:tr>
      <w:tr w:rsidR="00262818" w:rsidRPr="00262818" w14:paraId="3650F2F3" w14:textId="77777777" w:rsidTr="00262818">
        <w:tc>
          <w:tcPr>
            <w:tcW w:w="3056" w:type="dxa"/>
          </w:tcPr>
          <w:p w14:paraId="5A8527BF" w14:textId="77777777" w:rsidR="00262818" w:rsidRPr="00262818" w:rsidRDefault="00853320" w:rsidP="00B434F8">
            <w:pPr>
              <w:pStyle w:val="Brdtext"/>
              <w:rPr>
                <w:b/>
                <w:bCs/>
                <w:lang w:val="en-GB"/>
              </w:rPr>
            </w:pPr>
            <w:r w:rsidRPr="00262818">
              <w:rPr>
                <w:b/>
                <w:bCs/>
                <w:lang w:val="en-GB"/>
              </w:rPr>
              <w:t xml:space="preserve">Article 1 </w:t>
            </w:r>
          </w:p>
          <w:p w14:paraId="4152B190" w14:textId="77777777" w:rsidR="00262818" w:rsidRPr="00262818" w:rsidRDefault="002E1195" w:rsidP="00B434F8">
            <w:pPr>
              <w:pStyle w:val="Brdtext"/>
              <w:rPr>
                <w:b/>
                <w:bCs/>
                <w:lang w:val="en-GB"/>
              </w:rPr>
            </w:pPr>
          </w:p>
          <w:p w14:paraId="1C72BFBA" w14:textId="77777777" w:rsidR="00262818" w:rsidRPr="00262818" w:rsidRDefault="00853320" w:rsidP="00B434F8">
            <w:pPr>
              <w:pStyle w:val="Brdtext"/>
              <w:rPr>
                <w:i/>
                <w:iCs/>
                <w:lang w:val="en-GB"/>
              </w:rPr>
            </w:pPr>
            <w:r w:rsidRPr="00262818">
              <w:rPr>
                <w:i/>
                <w:iCs/>
                <w:lang w:val="en-GB"/>
              </w:rPr>
              <w:t xml:space="preserve">Use of terms </w:t>
            </w:r>
          </w:p>
          <w:p w14:paraId="7931F0F3" w14:textId="77777777" w:rsidR="00262818" w:rsidRPr="00262818" w:rsidRDefault="002E1195" w:rsidP="00B434F8">
            <w:pPr>
              <w:pStyle w:val="Brdtext"/>
              <w:rPr>
                <w:lang w:val="en-GB"/>
              </w:rPr>
            </w:pPr>
          </w:p>
          <w:p w14:paraId="0BF584D4" w14:textId="2AAA2F7E" w:rsidR="00262818" w:rsidRDefault="00853320" w:rsidP="00B434F8">
            <w:pPr>
              <w:pStyle w:val="Brdtext"/>
              <w:rPr>
                <w:lang w:val="en-GB"/>
              </w:rPr>
            </w:pPr>
            <w:proofErr w:type="gramStart"/>
            <w:r w:rsidRPr="00262818">
              <w:rPr>
                <w:lang w:val="en-GB"/>
              </w:rPr>
              <w:t>For the purpose of</w:t>
            </w:r>
            <w:proofErr w:type="gramEnd"/>
            <w:r w:rsidRPr="00262818">
              <w:rPr>
                <w:lang w:val="en-GB"/>
              </w:rPr>
              <w:t xml:space="preserve"> this Protocol: </w:t>
            </w:r>
          </w:p>
          <w:p w14:paraId="5DECCF6F" w14:textId="77777777" w:rsidR="00F40E77" w:rsidRPr="00F40E77" w:rsidRDefault="00F40E77" w:rsidP="00B434F8">
            <w:pPr>
              <w:pStyle w:val="Brdtextmedindrag"/>
              <w:rPr>
                <w:lang w:val="en-GB"/>
              </w:rPr>
            </w:pPr>
          </w:p>
          <w:p w14:paraId="4F0BF3EF" w14:textId="28FB550F" w:rsidR="00932C76" w:rsidRDefault="00B45729" w:rsidP="00B434F8">
            <w:pPr>
              <w:pStyle w:val="Brdtext"/>
              <w:numPr>
                <w:ilvl w:val="0"/>
                <w:numId w:val="22"/>
              </w:numPr>
              <w:rPr>
                <w:lang w:val="en-GB"/>
              </w:rPr>
            </w:pPr>
            <w:r>
              <w:rPr>
                <w:lang w:val="en-GB"/>
              </w:rPr>
              <w:t>a)</w:t>
            </w:r>
            <w:r w:rsidR="00B434F8">
              <w:rPr>
                <w:lang w:val="en-GB"/>
              </w:rPr>
              <w:t> </w:t>
            </w:r>
            <w:r w:rsidR="00853320" w:rsidRPr="00262818">
              <w:rPr>
                <w:lang w:val="en-GB"/>
              </w:rPr>
              <w:t xml:space="preserve">“Agreement” means the Agreement on a Unified Patent Court of 19 February </w:t>
            </w:r>
            <w:proofErr w:type="gramStart"/>
            <w:r w:rsidR="00853320" w:rsidRPr="00262818">
              <w:rPr>
                <w:lang w:val="en-GB"/>
              </w:rPr>
              <w:t>2013;</w:t>
            </w:r>
            <w:proofErr w:type="gramEnd"/>
          </w:p>
          <w:p w14:paraId="4607D396" w14:textId="77777777" w:rsidR="00932C76" w:rsidRPr="00932C76" w:rsidRDefault="00932C76" w:rsidP="00B434F8">
            <w:pPr>
              <w:pStyle w:val="Brdtextmedindrag"/>
              <w:rPr>
                <w:lang w:val="en-GB"/>
              </w:rPr>
            </w:pPr>
          </w:p>
          <w:p w14:paraId="31861586" w14:textId="1E593B4A" w:rsidR="00932C76" w:rsidRDefault="00B434F8" w:rsidP="00B434F8">
            <w:pPr>
              <w:pStyle w:val="Brdtext"/>
              <w:numPr>
                <w:ilvl w:val="0"/>
                <w:numId w:val="22"/>
              </w:numPr>
              <w:rPr>
                <w:lang w:val="en-GB"/>
              </w:rPr>
            </w:pPr>
            <w:r>
              <w:rPr>
                <w:lang w:val="en-GB"/>
              </w:rPr>
              <w:t>b) </w:t>
            </w:r>
            <w:r w:rsidR="00853320" w:rsidRPr="00932C76">
              <w:rPr>
                <w:lang w:val="en-GB"/>
              </w:rPr>
              <w:t xml:space="preserve">“Statute” means the Statute of the Unified Patent Court as set out in Annex I of the </w:t>
            </w:r>
            <w:proofErr w:type="gramStart"/>
            <w:r w:rsidR="00853320" w:rsidRPr="00932C76">
              <w:rPr>
                <w:lang w:val="en-GB"/>
              </w:rPr>
              <w:t>Agreement;</w:t>
            </w:r>
            <w:proofErr w:type="gramEnd"/>
            <w:r w:rsidR="00853320" w:rsidRPr="00932C76">
              <w:rPr>
                <w:lang w:val="en-GB"/>
              </w:rPr>
              <w:t xml:space="preserve"> </w:t>
            </w:r>
          </w:p>
          <w:p w14:paraId="23077DE8" w14:textId="77777777" w:rsidR="00932C76" w:rsidRPr="00932C76" w:rsidRDefault="00932C76" w:rsidP="00B434F8">
            <w:pPr>
              <w:pStyle w:val="Brdtextmedindrag"/>
              <w:rPr>
                <w:lang w:val="en-GB"/>
              </w:rPr>
            </w:pPr>
          </w:p>
          <w:p w14:paraId="15F5714A" w14:textId="0E37D150" w:rsidR="00932C76" w:rsidRDefault="00B434F8" w:rsidP="00B434F8">
            <w:pPr>
              <w:pStyle w:val="Brdtext"/>
              <w:numPr>
                <w:ilvl w:val="0"/>
                <w:numId w:val="22"/>
              </w:numPr>
              <w:rPr>
                <w:lang w:val="en-GB"/>
              </w:rPr>
            </w:pPr>
            <w:r>
              <w:rPr>
                <w:lang w:val="en-GB"/>
              </w:rPr>
              <w:t>c) </w:t>
            </w:r>
            <w:r w:rsidR="00853320" w:rsidRPr="00932C76">
              <w:rPr>
                <w:lang w:val="en-GB"/>
              </w:rPr>
              <w:t xml:space="preserve">“State Party” means a State party to this </w:t>
            </w:r>
            <w:proofErr w:type="gramStart"/>
            <w:r w:rsidR="00853320" w:rsidRPr="00932C76">
              <w:rPr>
                <w:lang w:val="en-GB"/>
              </w:rPr>
              <w:t>Protocol;</w:t>
            </w:r>
            <w:proofErr w:type="gramEnd"/>
          </w:p>
          <w:p w14:paraId="53A673DA" w14:textId="77777777" w:rsidR="00932C76" w:rsidRPr="00932C76" w:rsidRDefault="00932C76" w:rsidP="00B434F8">
            <w:pPr>
              <w:pStyle w:val="Brdtextmedindrag"/>
              <w:rPr>
                <w:lang w:val="en-GB"/>
              </w:rPr>
            </w:pPr>
          </w:p>
          <w:p w14:paraId="54E468E1" w14:textId="04004AF4" w:rsidR="00262818" w:rsidRPr="00932C76" w:rsidRDefault="00B434F8" w:rsidP="00B434F8">
            <w:pPr>
              <w:pStyle w:val="Brdtext"/>
              <w:numPr>
                <w:ilvl w:val="0"/>
                <w:numId w:val="22"/>
              </w:numPr>
              <w:rPr>
                <w:lang w:val="en-GB"/>
              </w:rPr>
            </w:pPr>
            <w:r>
              <w:rPr>
                <w:lang w:val="en-GB"/>
              </w:rPr>
              <w:t>d) </w:t>
            </w:r>
            <w:r w:rsidR="00853320" w:rsidRPr="00932C76">
              <w:rPr>
                <w:lang w:val="en-GB"/>
              </w:rPr>
              <w:t xml:space="preserve">“Contracting Member State” means a State party to the </w:t>
            </w:r>
            <w:proofErr w:type="gramStart"/>
            <w:r w:rsidR="00853320" w:rsidRPr="00932C76">
              <w:rPr>
                <w:lang w:val="en-GB"/>
              </w:rPr>
              <w:t>Agreement;</w:t>
            </w:r>
            <w:proofErr w:type="gramEnd"/>
          </w:p>
          <w:p w14:paraId="491B8BE9" w14:textId="77777777" w:rsidR="00F40E77" w:rsidRPr="00F40E77" w:rsidRDefault="00F40E77" w:rsidP="00B434F8">
            <w:pPr>
              <w:pStyle w:val="Brdtextmedindrag"/>
              <w:rPr>
                <w:lang w:val="en-GB"/>
              </w:rPr>
            </w:pPr>
          </w:p>
          <w:p w14:paraId="599873A7" w14:textId="3E75A280" w:rsidR="00262818" w:rsidRDefault="00B434F8" w:rsidP="00B434F8">
            <w:pPr>
              <w:pStyle w:val="Brdtext"/>
              <w:numPr>
                <w:ilvl w:val="0"/>
                <w:numId w:val="21"/>
              </w:numPr>
              <w:rPr>
                <w:lang w:val="en-GB"/>
              </w:rPr>
            </w:pPr>
            <w:r>
              <w:rPr>
                <w:lang w:val="en-GB"/>
              </w:rPr>
              <w:t>e) </w:t>
            </w:r>
            <w:r w:rsidR="00853320" w:rsidRPr="00262818">
              <w:rPr>
                <w:lang w:val="en-GB"/>
              </w:rPr>
              <w:t xml:space="preserve">“Court” means the Unified Patent Court created by the </w:t>
            </w:r>
            <w:proofErr w:type="gramStart"/>
            <w:r w:rsidR="00853320" w:rsidRPr="00262818">
              <w:rPr>
                <w:lang w:val="en-GB"/>
              </w:rPr>
              <w:t>Agreement;</w:t>
            </w:r>
            <w:proofErr w:type="gramEnd"/>
          </w:p>
          <w:p w14:paraId="613A3479" w14:textId="77777777" w:rsidR="00F40E77" w:rsidRPr="00F40E77" w:rsidRDefault="00F40E77" w:rsidP="00B434F8">
            <w:pPr>
              <w:pStyle w:val="Brdtextmedindrag"/>
              <w:rPr>
                <w:lang w:val="en-GB"/>
              </w:rPr>
            </w:pPr>
          </w:p>
          <w:p w14:paraId="4899A76F" w14:textId="43AB9794" w:rsidR="00262818" w:rsidRDefault="00B434F8" w:rsidP="00B434F8">
            <w:pPr>
              <w:pStyle w:val="Brdtext"/>
              <w:numPr>
                <w:ilvl w:val="0"/>
                <w:numId w:val="21"/>
              </w:numPr>
              <w:rPr>
                <w:lang w:val="en-GB"/>
              </w:rPr>
            </w:pPr>
            <w:r>
              <w:rPr>
                <w:lang w:val="en-GB"/>
              </w:rPr>
              <w:t>f) </w:t>
            </w:r>
            <w:r w:rsidR="00853320" w:rsidRPr="00262818">
              <w:rPr>
                <w:lang w:val="en-GB"/>
              </w:rPr>
              <w:t xml:space="preserve">“Court of Appeal” means the Court of Appeal of the </w:t>
            </w:r>
            <w:proofErr w:type="gramStart"/>
            <w:r w:rsidR="00853320" w:rsidRPr="00262818">
              <w:rPr>
                <w:lang w:val="en-GB"/>
              </w:rPr>
              <w:t>Court;</w:t>
            </w:r>
            <w:proofErr w:type="gramEnd"/>
          </w:p>
          <w:p w14:paraId="0D5B04CC" w14:textId="77777777" w:rsidR="00F40E77" w:rsidRPr="00F40E77" w:rsidRDefault="00F40E77" w:rsidP="00B434F8">
            <w:pPr>
              <w:pStyle w:val="Brdtextmedindrag"/>
              <w:rPr>
                <w:lang w:val="en-GB"/>
              </w:rPr>
            </w:pPr>
          </w:p>
          <w:p w14:paraId="49B91807" w14:textId="0AE214E6" w:rsidR="00262818" w:rsidRDefault="00B434F8" w:rsidP="00B434F8">
            <w:pPr>
              <w:pStyle w:val="Brdtext"/>
              <w:numPr>
                <w:ilvl w:val="0"/>
                <w:numId w:val="21"/>
              </w:numPr>
              <w:rPr>
                <w:lang w:val="en-GB"/>
              </w:rPr>
            </w:pPr>
            <w:r>
              <w:rPr>
                <w:lang w:val="en-GB"/>
              </w:rPr>
              <w:t>g) </w:t>
            </w:r>
            <w:r w:rsidR="00853320" w:rsidRPr="00262818">
              <w:rPr>
                <w:lang w:val="en-GB"/>
              </w:rPr>
              <w:t xml:space="preserve">“The official activities of the Court” means the activities that are necessary for the fulfilment by the Court of the purposes and functions it has been entrusted with in accordance with the provisions of the </w:t>
            </w:r>
            <w:proofErr w:type="gramStart"/>
            <w:r w:rsidR="00853320" w:rsidRPr="00262818">
              <w:rPr>
                <w:lang w:val="en-GB"/>
              </w:rPr>
              <w:t>Agreement;</w:t>
            </w:r>
            <w:proofErr w:type="gramEnd"/>
          </w:p>
          <w:p w14:paraId="27283412" w14:textId="77777777" w:rsidR="00F40E77" w:rsidRPr="00F40E77" w:rsidRDefault="00F40E77" w:rsidP="00B434F8">
            <w:pPr>
              <w:pStyle w:val="Brdtextmedindrag"/>
              <w:rPr>
                <w:lang w:val="en-GB"/>
              </w:rPr>
            </w:pPr>
          </w:p>
          <w:p w14:paraId="5CDBA20D" w14:textId="68A770B4" w:rsidR="00262818" w:rsidRDefault="00B434F8" w:rsidP="00B434F8">
            <w:pPr>
              <w:pStyle w:val="Brdtext"/>
              <w:numPr>
                <w:ilvl w:val="0"/>
                <w:numId w:val="21"/>
              </w:numPr>
              <w:rPr>
                <w:lang w:val="en-GB"/>
              </w:rPr>
            </w:pPr>
            <w:r>
              <w:rPr>
                <w:lang w:val="en-GB"/>
              </w:rPr>
              <w:t>h) </w:t>
            </w:r>
            <w:r w:rsidR="00853320" w:rsidRPr="00262818">
              <w:rPr>
                <w:lang w:val="en-GB"/>
              </w:rPr>
              <w:t xml:space="preserve">“Premises of the Court” means land and buildings made available to the Court by the Contracting Member State in accordance with Article 37 of the Agreement and used for the official activities of the </w:t>
            </w:r>
            <w:proofErr w:type="gramStart"/>
            <w:r w:rsidR="00853320" w:rsidRPr="00262818">
              <w:rPr>
                <w:lang w:val="en-GB"/>
              </w:rPr>
              <w:t>Court;</w:t>
            </w:r>
            <w:proofErr w:type="gramEnd"/>
            <w:r w:rsidR="00853320" w:rsidRPr="00262818">
              <w:rPr>
                <w:lang w:val="en-GB"/>
              </w:rPr>
              <w:t xml:space="preserve"> </w:t>
            </w:r>
          </w:p>
          <w:p w14:paraId="26EAE56D" w14:textId="77777777" w:rsidR="0035537D" w:rsidRPr="008B19E1" w:rsidRDefault="0035537D" w:rsidP="00B434F8">
            <w:pPr>
              <w:pStyle w:val="Brdtextmedindrag"/>
              <w:rPr>
                <w:lang w:val="en-GB"/>
              </w:rPr>
            </w:pPr>
          </w:p>
          <w:p w14:paraId="022F3BCF" w14:textId="66756DE5" w:rsidR="00F40E77" w:rsidRPr="000469B8" w:rsidRDefault="00B434F8" w:rsidP="00B434F8">
            <w:pPr>
              <w:pStyle w:val="Brdtext"/>
              <w:numPr>
                <w:ilvl w:val="0"/>
                <w:numId w:val="21"/>
              </w:numPr>
              <w:rPr>
                <w:lang w:val="en-GB"/>
              </w:rPr>
            </w:pPr>
            <w:proofErr w:type="spellStart"/>
            <w:r w:rsidRPr="000469B8">
              <w:rPr>
                <w:lang w:val="en-GB"/>
              </w:rPr>
              <w:t>i</w:t>
            </w:r>
            <w:proofErr w:type="spellEnd"/>
            <w:r w:rsidRPr="000469B8">
              <w:rPr>
                <w:lang w:val="en-GB"/>
              </w:rPr>
              <w:t>) </w:t>
            </w:r>
            <w:r w:rsidR="00853320" w:rsidRPr="000469B8">
              <w:rPr>
                <w:lang w:val="en-GB"/>
              </w:rPr>
              <w:t>“Judge” means a Judge of the Court.</w:t>
            </w:r>
          </w:p>
          <w:p w14:paraId="12CA8677" w14:textId="5C3931D7" w:rsidR="00262818" w:rsidRDefault="00B434F8" w:rsidP="00B434F8">
            <w:pPr>
              <w:pStyle w:val="Brdtext"/>
              <w:numPr>
                <w:ilvl w:val="0"/>
                <w:numId w:val="21"/>
              </w:numPr>
              <w:rPr>
                <w:lang w:val="en-GB"/>
              </w:rPr>
            </w:pPr>
            <w:r>
              <w:rPr>
                <w:lang w:val="en-GB"/>
              </w:rPr>
              <w:lastRenderedPageBreak/>
              <w:t>j) </w:t>
            </w:r>
            <w:r w:rsidR="00853320" w:rsidRPr="00262818">
              <w:rPr>
                <w:lang w:val="en-GB"/>
              </w:rPr>
              <w:t xml:space="preserve">“Registrar” means the Registrar and the Deputy-Registrar of the Court. </w:t>
            </w:r>
          </w:p>
          <w:p w14:paraId="113C5231" w14:textId="77777777" w:rsidR="00F40E77" w:rsidRPr="00F40E77" w:rsidRDefault="00F40E77" w:rsidP="00B434F8">
            <w:pPr>
              <w:pStyle w:val="Brdtextmedindrag"/>
              <w:rPr>
                <w:lang w:val="en-GB"/>
              </w:rPr>
            </w:pPr>
          </w:p>
          <w:p w14:paraId="7E953D99" w14:textId="466FD648" w:rsidR="00262818" w:rsidRDefault="00B434F8" w:rsidP="00B434F8">
            <w:pPr>
              <w:pStyle w:val="Brdtext"/>
              <w:numPr>
                <w:ilvl w:val="0"/>
                <w:numId w:val="21"/>
              </w:numPr>
              <w:rPr>
                <w:lang w:val="en-GB"/>
              </w:rPr>
            </w:pPr>
            <w:r>
              <w:rPr>
                <w:lang w:val="en-GB"/>
              </w:rPr>
              <w:t>k) </w:t>
            </w:r>
            <w:r w:rsidR="00853320" w:rsidRPr="00262818">
              <w:rPr>
                <w:lang w:val="en-GB"/>
              </w:rPr>
              <w:t xml:space="preserve">“Staff” means all personnel employed by the Court as officials and other servants of the Court except the Judges and the Registrar. </w:t>
            </w:r>
          </w:p>
          <w:p w14:paraId="0807CC08" w14:textId="77777777" w:rsidR="00F40E77" w:rsidRPr="00F40E77" w:rsidRDefault="00F40E77" w:rsidP="00B434F8">
            <w:pPr>
              <w:pStyle w:val="Brdtextmedindrag"/>
              <w:rPr>
                <w:lang w:val="en-GB"/>
              </w:rPr>
            </w:pPr>
          </w:p>
          <w:p w14:paraId="465A785A" w14:textId="797612A0" w:rsidR="00F40E77" w:rsidRDefault="00B434F8" w:rsidP="00B434F8">
            <w:pPr>
              <w:pStyle w:val="Brdtext"/>
              <w:numPr>
                <w:ilvl w:val="0"/>
                <w:numId w:val="21"/>
              </w:numPr>
              <w:rPr>
                <w:b/>
                <w:bCs/>
                <w:lang w:val="en-GB"/>
              </w:rPr>
            </w:pPr>
            <w:r>
              <w:rPr>
                <w:lang w:val="en-GB"/>
              </w:rPr>
              <w:t>l) </w:t>
            </w:r>
            <w:r w:rsidR="00853320" w:rsidRPr="00262818">
              <w:rPr>
                <w:lang w:val="en-GB"/>
              </w:rPr>
              <w:t xml:space="preserve">“Family” means, with respect to any person, the spouse and dependent members of the immediate family of such person forming part of such person’s household, as recognised by the hosting Contracting Member </w:t>
            </w:r>
            <w:proofErr w:type="gramStart"/>
            <w:r w:rsidR="00853320" w:rsidRPr="00262818">
              <w:rPr>
                <w:lang w:val="en-GB"/>
              </w:rPr>
              <w:t>State;</w:t>
            </w:r>
            <w:proofErr w:type="gramEnd"/>
          </w:p>
          <w:p w14:paraId="3E690387" w14:textId="26C09D2C" w:rsidR="00262818" w:rsidRPr="00F40E77" w:rsidRDefault="00853320" w:rsidP="00B434F8">
            <w:pPr>
              <w:pStyle w:val="Brdtext"/>
              <w:rPr>
                <w:b/>
                <w:bCs/>
                <w:lang w:val="en-GB"/>
              </w:rPr>
            </w:pPr>
            <w:r w:rsidRPr="00F40E77">
              <w:rPr>
                <w:lang w:val="en-GB"/>
              </w:rPr>
              <w:t xml:space="preserve"> </w:t>
            </w:r>
          </w:p>
          <w:p w14:paraId="5DB93014" w14:textId="13A5374D" w:rsidR="00262818" w:rsidRPr="00262818" w:rsidRDefault="00B434F8" w:rsidP="00B434F8">
            <w:pPr>
              <w:pStyle w:val="Brdtext"/>
              <w:numPr>
                <w:ilvl w:val="0"/>
                <w:numId w:val="21"/>
              </w:numPr>
              <w:rPr>
                <w:b/>
                <w:bCs/>
                <w:lang w:val="en-GB"/>
              </w:rPr>
            </w:pPr>
            <w:r>
              <w:rPr>
                <w:lang w:val="en-GB"/>
              </w:rPr>
              <w:t>m) </w:t>
            </w:r>
            <w:r w:rsidR="00853320" w:rsidRPr="00262818">
              <w:rPr>
                <w:lang w:val="en-GB"/>
              </w:rPr>
              <w:t>“Representatives of the parties” means the lawyers, European patent attorneys or patent attorneys authorised to practice or assist before the Court under Article 48 of the Agreement.</w:t>
            </w:r>
          </w:p>
          <w:p w14:paraId="0962315D" w14:textId="77777777" w:rsidR="00262818" w:rsidRPr="00262818" w:rsidRDefault="002E1195" w:rsidP="00B434F8">
            <w:pPr>
              <w:pStyle w:val="Brdtext"/>
              <w:rPr>
                <w:lang w:val="en-GB"/>
              </w:rPr>
            </w:pPr>
          </w:p>
        </w:tc>
        <w:tc>
          <w:tcPr>
            <w:tcW w:w="3033" w:type="dxa"/>
          </w:tcPr>
          <w:p w14:paraId="3E2E3F37" w14:textId="77777777" w:rsidR="00262818" w:rsidRPr="00262818" w:rsidRDefault="00853320" w:rsidP="00B434F8">
            <w:pPr>
              <w:pStyle w:val="Brdtext"/>
              <w:rPr>
                <w:b/>
                <w:bCs/>
              </w:rPr>
            </w:pPr>
            <w:r w:rsidRPr="00262818">
              <w:rPr>
                <w:b/>
                <w:bCs/>
              </w:rPr>
              <w:lastRenderedPageBreak/>
              <w:t>Artikel 1</w:t>
            </w:r>
          </w:p>
          <w:p w14:paraId="0F3C03F7" w14:textId="77777777" w:rsidR="00262818" w:rsidRPr="00262818" w:rsidRDefault="002E1195" w:rsidP="00B434F8">
            <w:pPr>
              <w:pStyle w:val="Brdtext"/>
            </w:pPr>
          </w:p>
          <w:p w14:paraId="0C70CC30" w14:textId="77777777" w:rsidR="00262818" w:rsidRPr="00262818" w:rsidRDefault="00853320" w:rsidP="00B434F8">
            <w:pPr>
              <w:pStyle w:val="Brdtext"/>
              <w:rPr>
                <w:i/>
                <w:iCs/>
              </w:rPr>
            </w:pPr>
            <w:r w:rsidRPr="00262818">
              <w:rPr>
                <w:i/>
                <w:iCs/>
              </w:rPr>
              <w:t>Användning av termer</w:t>
            </w:r>
          </w:p>
          <w:p w14:paraId="5E55FC6B" w14:textId="77777777" w:rsidR="00262818" w:rsidRPr="00262818" w:rsidRDefault="002E1195" w:rsidP="00B434F8">
            <w:pPr>
              <w:pStyle w:val="Brdtext"/>
            </w:pPr>
          </w:p>
          <w:p w14:paraId="23C16A71" w14:textId="577C1ADC" w:rsidR="00262818" w:rsidRDefault="00853320" w:rsidP="00B434F8">
            <w:pPr>
              <w:pStyle w:val="Brdtext"/>
            </w:pPr>
            <w:r w:rsidRPr="00262818">
              <w:t>I detta protokoll avses med</w:t>
            </w:r>
          </w:p>
          <w:p w14:paraId="4F1F4602" w14:textId="77777777" w:rsidR="009F3DC4" w:rsidRPr="009F3DC4" w:rsidRDefault="009F3DC4" w:rsidP="00B434F8">
            <w:pPr>
              <w:pStyle w:val="Brdtextmedindrag"/>
            </w:pPr>
          </w:p>
          <w:p w14:paraId="24E62217" w14:textId="54142EE0" w:rsidR="00932C76" w:rsidRDefault="00B434F8" w:rsidP="00B434F8">
            <w:pPr>
              <w:pStyle w:val="Brdtext"/>
            </w:pPr>
            <w:r w:rsidRPr="00BA2390">
              <w:t>a)</w:t>
            </w:r>
            <w:r>
              <w:rPr>
                <w:sz w:val="22"/>
                <w:szCs w:val="22"/>
              </w:rPr>
              <w:t> </w:t>
            </w:r>
            <w:r w:rsidR="00853320" w:rsidRPr="006A4D5B">
              <w:rPr>
                <w:i/>
                <w:iCs/>
              </w:rPr>
              <w:t>avtalet</w:t>
            </w:r>
            <w:r w:rsidR="00853320" w:rsidRPr="00262818">
              <w:t>: avtalet om en enhetlig patentdomstol av den 19 februari 2013,</w:t>
            </w:r>
          </w:p>
          <w:p w14:paraId="34B6293D" w14:textId="77777777" w:rsidR="002A489F" w:rsidRPr="002A489F" w:rsidRDefault="002A489F" w:rsidP="00B434F8">
            <w:pPr>
              <w:pStyle w:val="Brdtextmedindrag"/>
            </w:pPr>
          </w:p>
          <w:p w14:paraId="3376B999" w14:textId="620F181A" w:rsidR="00262818" w:rsidRPr="00932C76" w:rsidRDefault="00B434F8" w:rsidP="00B434F8">
            <w:pPr>
              <w:pStyle w:val="Brdtext"/>
              <w:rPr>
                <w:i/>
                <w:iCs/>
              </w:rPr>
            </w:pPr>
            <w:r>
              <w:t>b) </w:t>
            </w:r>
            <w:r w:rsidR="00853320" w:rsidRPr="00932C76">
              <w:rPr>
                <w:i/>
                <w:iCs/>
              </w:rPr>
              <w:t>stadgan</w:t>
            </w:r>
            <w:r w:rsidR="00853320" w:rsidRPr="00262818">
              <w:t>:</w:t>
            </w:r>
            <w:r w:rsidR="006A4D5B">
              <w:t xml:space="preserve"> </w:t>
            </w:r>
            <w:r w:rsidR="00853320" w:rsidRPr="00262818">
              <w:t>stadgan för den en</w:t>
            </w:r>
            <w:r w:rsidR="00293BD9">
              <w:softHyphen/>
            </w:r>
            <w:r w:rsidR="00853320" w:rsidRPr="00262818">
              <w:t>hetliga patentdomstolen enligt bilaga I till avtalet,</w:t>
            </w:r>
          </w:p>
          <w:p w14:paraId="6CBAF740" w14:textId="77777777" w:rsidR="00262818" w:rsidRPr="00262818" w:rsidRDefault="002E1195" w:rsidP="00B434F8">
            <w:pPr>
              <w:pStyle w:val="Brdtext"/>
            </w:pPr>
          </w:p>
          <w:p w14:paraId="5BAC35D4" w14:textId="3B71218A" w:rsidR="00262818" w:rsidRDefault="00B434F8" w:rsidP="006A4D5B">
            <w:pPr>
              <w:pStyle w:val="Brdtext"/>
            </w:pPr>
            <w:r>
              <w:t>c) </w:t>
            </w:r>
            <w:r w:rsidR="00853320" w:rsidRPr="00262818">
              <w:rPr>
                <w:i/>
                <w:iCs/>
              </w:rPr>
              <w:t>part</w:t>
            </w:r>
            <w:r w:rsidR="00853320" w:rsidRPr="00262818">
              <w:t>: en stat som är part till detta protokoll,</w:t>
            </w:r>
          </w:p>
          <w:p w14:paraId="54F8EB20" w14:textId="77777777" w:rsidR="009F3DC4" w:rsidRPr="009F3DC4" w:rsidRDefault="009F3DC4" w:rsidP="00B434F8">
            <w:pPr>
              <w:pStyle w:val="Brdtextmedindrag"/>
            </w:pPr>
          </w:p>
          <w:p w14:paraId="6A02E8E5" w14:textId="184A14C3" w:rsidR="00932C76" w:rsidRDefault="00B434F8" w:rsidP="00B434F8">
            <w:pPr>
              <w:pStyle w:val="Brdtext"/>
              <w:numPr>
                <w:ilvl w:val="0"/>
                <w:numId w:val="23"/>
              </w:numPr>
            </w:pPr>
            <w:r>
              <w:t>d) </w:t>
            </w:r>
            <w:r w:rsidR="00853320" w:rsidRPr="00262818">
              <w:rPr>
                <w:i/>
                <w:iCs/>
              </w:rPr>
              <w:t>avtalsslutande medlemsstat</w:t>
            </w:r>
            <w:r w:rsidR="00853320" w:rsidRPr="00262818">
              <w:t>: stat som är part till avtalet,</w:t>
            </w:r>
          </w:p>
          <w:p w14:paraId="76BCBA13" w14:textId="413B5E5E" w:rsidR="002A489F" w:rsidRDefault="002A489F" w:rsidP="00B434F8">
            <w:pPr>
              <w:pStyle w:val="Brdtextmedindrag"/>
            </w:pPr>
          </w:p>
          <w:p w14:paraId="1DA0128B" w14:textId="77777777" w:rsidR="002A489F" w:rsidRPr="002A489F" w:rsidRDefault="002A489F" w:rsidP="00B434F8">
            <w:pPr>
              <w:pStyle w:val="Brdtextmedindrag"/>
            </w:pPr>
          </w:p>
          <w:p w14:paraId="437BFB45" w14:textId="0ABF2D3A" w:rsidR="00932C76" w:rsidRDefault="00B434F8" w:rsidP="00B434F8">
            <w:pPr>
              <w:pStyle w:val="Brdtext"/>
              <w:numPr>
                <w:ilvl w:val="0"/>
                <w:numId w:val="23"/>
              </w:numPr>
            </w:pPr>
            <w:r>
              <w:t>e) </w:t>
            </w:r>
            <w:r w:rsidR="00853320" w:rsidRPr="00932C76">
              <w:rPr>
                <w:i/>
                <w:iCs/>
              </w:rPr>
              <w:t>domstolen</w:t>
            </w:r>
            <w:r w:rsidR="00853320" w:rsidRPr="00262818">
              <w:t>: den enhetliga patent</w:t>
            </w:r>
            <w:r w:rsidR="00293BD9">
              <w:softHyphen/>
            </w:r>
            <w:r w:rsidR="00853320" w:rsidRPr="00262818">
              <w:t>domstolen som inrättats genom avtalet,</w:t>
            </w:r>
          </w:p>
          <w:p w14:paraId="34655FEB" w14:textId="77777777" w:rsidR="002A489F" w:rsidRPr="002A489F" w:rsidRDefault="002A489F" w:rsidP="00B434F8">
            <w:pPr>
              <w:pStyle w:val="Brdtextmedindrag"/>
            </w:pPr>
          </w:p>
          <w:p w14:paraId="1A763688" w14:textId="46F8F657" w:rsidR="00932C76" w:rsidRDefault="00B434F8" w:rsidP="00B434F8">
            <w:pPr>
              <w:pStyle w:val="Brdtext"/>
              <w:numPr>
                <w:ilvl w:val="0"/>
                <w:numId w:val="23"/>
              </w:numPr>
            </w:pPr>
            <w:r>
              <w:t>f) </w:t>
            </w:r>
            <w:r w:rsidR="00853320" w:rsidRPr="00932C76">
              <w:rPr>
                <w:i/>
                <w:iCs/>
              </w:rPr>
              <w:t>överinstansrätten</w:t>
            </w:r>
            <w:r w:rsidR="00853320" w:rsidRPr="00262818">
              <w:t>: domstolens överinstansrätt,</w:t>
            </w:r>
          </w:p>
          <w:p w14:paraId="664867BF" w14:textId="77777777" w:rsidR="002A489F" w:rsidRPr="002A489F" w:rsidRDefault="002A489F" w:rsidP="00B434F8">
            <w:pPr>
              <w:pStyle w:val="Brdtextmedindrag"/>
            </w:pPr>
          </w:p>
          <w:p w14:paraId="3E662C4A" w14:textId="04245C23" w:rsidR="00932C76" w:rsidRDefault="00B434F8" w:rsidP="00B434F8">
            <w:pPr>
              <w:pStyle w:val="Brdtext"/>
              <w:numPr>
                <w:ilvl w:val="0"/>
                <w:numId w:val="23"/>
              </w:numPr>
            </w:pPr>
            <w:r>
              <w:t>g) </w:t>
            </w:r>
            <w:r w:rsidR="00853320" w:rsidRPr="006A4D5B">
              <w:rPr>
                <w:i/>
                <w:iCs/>
              </w:rPr>
              <w:t>domstolens</w:t>
            </w:r>
            <w:r w:rsidR="00853320" w:rsidRPr="00932C76">
              <w:rPr>
                <w:i/>
                <w:iCs/>
              </w:rPr>
              <w:t xml:space="preserve"> officiella verksam</w:t>
            </w:r>
            <w:r>
              <w:rPr>
                <w:i/>
                <w:iCs/>
              </w:rPr>
              <w:softHyphen/>
            </w:r>
            <w:r w:rsidR="00853320" w:rsidRPr="00932C76">
              <w:rPr>
                <w:i/>
                <w:iCs/>
              </w:rPr>
              <w:t>het</w:t>
            </w:r>
            <w:r w:rsidR="00853320" w:rsidRPr="00262818">
              <w:t>: den verksamhet som är nöd</w:t>
            </w:r>
            <w:r>
              <w:softHyphen/>
            </w:r>
            <w:r w:rsidR="00853320" w:rsidRPr="00262818">
              <w:t>vändig för att domstolen ska kunna uppfylla de syften och uppgifter den tilldelats i enlighet med bestämmelserna i avtalet,</w:t>
            </w:r>
          </w:p>
          <w:p w14:paraId="40A96C95" w14:textId="0A094761" w:rsidR="002A489F" w:rsidRDefault="002A489F" w:rsidP="00B434F8">
            <w:pPr>
              <w:pStyle w:val="Brdtextmedindrag"/>
            </w:pPr>
          </w:p>
          <w:p w14:paraId="21041B46" w14:textId="77777777" w:rsidR="002A489F" w:rsidRPr="002A489F" w:rsidRDefault="002A489F" w:rsidP="00B434F8">
            <w:pPr>
              <w:pStyle w:val="Brdtextmedindrag"/>
            </w:pPr>
          </w:p>
          <w:p w14:paraId="0858DD7B" w14:textId="53C9E110" w:rsidR="00262818" w:rsidRPr="00932C76" w:rsidRDefault="00B434F8" w:rsidP="00B434F8">
            <w:pPr>
              <w:pStyle w:val="Brdtext"/>
              <w:numPr>
                <w:ilvl w:val="0"/>
                <w:numId w:val="23"/>
              </w:numPr>
              <w:rPr>
                <w:i/>
                <w:iCs/>
              </w:rPr>
            </w:pPr>
            <w:r>
              <w:t>h) </w:t>
            </w:r>
            <w:r w:rsidR="00853320" w:rsidRPr="00932C76">
              <w:rPr>
                <w:i/>
                <w:iCs/>
              </w:rPr>
              <w:t>domstolens lokaler</w:t>
            </w:r>
            <w:r w:rsidR="00853320" w:rsidRPr="00262818">
              <w:t>: de mark</w:t>
            </w:r>
            <w:r w:rsidR="00293BD9">
              <w:softHyphen/>
            </w:r>
            <w:r w:rsidR="00853320" w:rsidRPr="00262818">
              <w:t>områden och byggnader som en avtalsslutande medlemsstat ställer till domstolens förfogande i enlighet med artikel 37 i avtalet och som används för domstolens officiella verksamhet,</w:t>
            </w:r>
          </w:p>
          <w:p w14:paraId="39D7B661" w14:textId="77777777" w:rsidR="009F3DC4" w:rsidRPr="009F3DC4" w:rsidRDefault="009F3DC4" w:rsidP="00B434F8">
            <w:pPr>
              <w:pStyle w:val="Brdtextmedindrag"/>
            </w:pPr>
          </w:p>
          <w:p w14:paraId="36299A3C" w14:textId="684534DD" w:rsidR="009F3DC4" w:rsidRPr="009F3DC4" w:rsidRDefault="00B434F8" w:rsidP="00B434F8">
            <w:pPr>
              <w:pStyle w:val="Brdtext"/>
              <w:numPr>
                <w:ilvl w:val="0"/>
                <w:numId w:val="23"/>
              </w:numPr>
            </w:pPr>
            <w:r>
              <w:t>i) </w:t>
            </w:r>
            <w:r w:rsidR="00853320" w:rsidRPr="000469B8">
              <w:rPr>
                <w:i/>
                <w:iCs/>
              </w:rPr>
              <w:t>domare</w:t>
            </w:r>
            <w:r w:rsidR="00853320" w:rsidRPr="00262818">
              <w:t>: domare vid domstolen,</w:t>
            </w:r>
          </w:p>
          <w:p w14:paraId="21C14588" w14:textId="0B2B74AF" w:rsidR="00262818" w:rsidRDefault="00B434F8" w:rsidP="00B434F8">
            <w:pPr>
              <w:pStyle w:val="Brdtext"/>
              <w:numPr>
                <w:ilvl w:val="0"/>
                <w:numId w:val="23"/>
              </w:numPr>
            </w:pPr>
            <w:r>
              <w:lastRenderedPageBreak/>
              <w:t>j) </w:t>
            </w:r>
            <w:r w:rsidR="00853320" w:rsidRPr="00262818">
              <w:rPr>
                <w:i/>
                <w:iCs/>
              </w:rPr>
              <w:t>kanslichef</w:t>
            </w:r>
            <w:r w:rsidR="00853320" w:rsidRPr="00262818">
              <w:t>: domstolens kansli</w:t>
            </w:r>
            <w:r w:rsidR="00BE16AA">
              <w:softHyphen/>
            </w:r>
            <w:r w:rsidR="00853320" w:rsidRPr="00262818">
              <w:t>chef och biträdande kanslichef,</w:t>
            </w:r>
          </w:p>
          <w:p w14:paraId="1F93EF29" w14:textId="1BF80432" w:rsidR="009F3DC4" w:rsidRDefault="009F3DC4" w:rsidP="00B434F8">
            <w:pPr>
              <w:pStyle w:val="Brdtextmedindrag"/>
            </w:pPr>
          </w:p>
          <w:p w14:paraId="14C5B7B3" w14:textId="77777777" w:rsidR="00B434F8" w:rsidRPr="009F3DC4" w:rsidRDefault="00B434F8" w:rsidP="00B434F8">
            <w:pPr>
              <w:pStyle w:val="Brdtextmedindrag"/>
            </w:pPr>
          </w:p>
          <w:p w14:paraId="0EB2348C" w14:textId="4A35CF3D" w:rsidR="00262818" w:rsidRDefault="00B434F8" w:rsidP="00B434F8">
            <w:pPr>
              <w:pStyle w:val="Brdtext"/>
              <w:numPr>
                <w:ilvl w:val="0"/>
                <w:numId w:val="23"/>
              </w:numPr>
            </w:pPr>
            <w:r>
              <w:t>k) </w:t>
            </w:r>
            <w:r w:rsidR="00853320" w:rsidRPr="00262818">
              <w:rPr>
                <w:i/>
                <w:iCs/>
              </w:rPr>
              <w:t>personal</w:t>
            </w:r>
            <w:r w:rsidR="00853320" w:rsidRPr="00262818">
              <w:t>: all personal anställd av domstolen som tjänstemän och övrig personal, utom domarna och kanslichef,</w:t>
            </w:r>
          </w:p>
          <w:p w14:paraId="1765D0E4" w14:textId="77777777" w:rsidR="009F3DC4" w:rsidRPr="009F3DC4" w:rsidRDefault="009F3DC4" w:rsidP="00B434F8">
            <w:pPr>
              <w:pStyle w:val="Brdtextmedindrag"/>
            </w:pPr>
          </w:p>
          <w:p w14:paraId="65969BED" w14:textId="4C1B54D4" w:rsidR="00262818" w:rsidRDefault="00B434F8" w:rsidP="00B434F8">
            <w:pPr>
              <w:pStyle w:val="Brdtext"/>
              <w:numPr>
                <w:ilvl w:val="0"/>
                <w:numId w:val="23"/>
              </w:numPr>
            </w:pPr>
            <w:r>
              <w:t>l) </w:t>
            </w:r>
            <w:r w:rsidR="00853320" w:rsidRPr="00262818">
              <w:rPr>
                <w:i/>
                <w:iCs/>
              </w:rPr>
              <w:t>familj</w:t>
            </w:r>
            <w:r w:rsidR="00853320" w:rsidRPr="00262818">
              <w:t>: med respekt för varje per</w:t>
            </w:r>
            <w:r>
              <w:softHyphen/>
            </w:r>
            <w:r w:rsidR="00853320" w:rsidRPr="00262818">
              <w:t xml:space="preserve">son, make/maka och närstående familjemedlemmar som personen försörjer, som ingår i personens hushåll och som erkänns av det avtalsslutande värdlandet, </w:t>
            </w:r>
          </w:p>
          <w:p w14:paraId="556103AC" w14:textId="2B6418CA" w:rsidR="0035537D" w:rsidRDefault="0035537D" w:rsidP="00B434F8">
            <w:pPr>
              <w:pStyle w:val="Brdtextmedindrag"/>
            </w:pPr>
          </w:p>
          <w:p w14:paraId="3A17B727" w14:textId="77777777" w:rsidR="009F3DC4" w:rsidRPr="0035537D" w:rsidRDefault="009F3DC4" w:rsidP="00B434F8">
            <w:pPr>
              <w:pStyle w:val="Brdtextmedindrag"/>
            </w:pPr>
          </w:p>
          <w:p w14:paraId="50DFA62B" w14:textId="7850BACD" w:rsidR="00262818" w:rsidRPr="00262818" w:rsidRDefault="00B434F8" w:rsidP="00B434F8">
            <w:pPr>
              <w:pStyle w:val="Brdtext"/>
              <w:numPr>
                <w:ilvl w:val="0"/>
                <w:numId w:val="23"/>
              </w:numPr>
            </w:pPr>
            <w:r>
              <w:t>m) </w:t>
            </w:r>
            <w:r w:rsidR="00853320" w:rsidRPr="00262818">
              <w:rPr>
                <w:i/>
                <w:iCs/>
              </w:rPr>
              <w:t>företrädare för parterna</w:t>
            </w:r>
            <w:r w:rsidR="00853320" w:rsidRPr="00262818">
              <w:t>: de jurister, europeiska patentombud eller patentombud som enligt artikel 48 i avtalet har rätt att processa eller biträda i domstolen.</w:t>
            </w:r>
          </w:p>
        </w:tc>
      </w:tr>
      <w:tr w:rsidR="00262818" w:rsidRPr="00262818" w14:paraId="3D1958A4" w14:textId="77777777" w:rsidTr="00262818">
        <w:tc>
          <w:tcPr>
            <w:tcW w:w="3056" w:type="dxa"/>
          </w:tcPr>
          <w:p w14:paraId="106A523D" w14:textId="77777777" w:rsidR="00262818" w:rsidRPr="008B19E1" w:rsidRDefault="00853320" w:rsidP="00B434F8">
            <w:pPr>
              <w:pStyle w:val="Brdtext"/>
              <w:rPr>
                <w:b/>
                <w:bCs/>
                <w:lang w:val="en-GB"/>
              </w:rPr>
            </w:pPr>
            <w:r w:rsidRPr="008B19E1">
              <w:rPr>
                <w:b/>
                <w:bCs/>
                <w:lang w:val="en-GB"/>
              </w:rPr>
              <w:lastRenderedPageBreak/>
              <w:t>Article 2</w:t>
            </w:r>
          </w:p>
          <w:p w14:paraId="59E1ACA6" w14:textId="77777777" w:rsidR="00262818" w:rsidRPr="00262818" w:rsidRDefault="002E1195" w:rsidP="00B434F8">
            <w:pPr>
              <w:pStyle w:val="Brdtext"/>
              <w:rPr>
                <w:b/>
                <w:bCs/>
                <w:lang w:val="en-GB"/>
              </w:rPr>
            </w:pPr>
          </w:p>
          <w:p w14:paraId="41A948E0" w14:textId="77777777" w:rsidR="00262818" w:rsidRPr="00262818" w:rsidRDefault="00853320" w:rsidP="00B434F8">
            <w:pPr>
              <w:pStyle w:val="Brdtext"/>
              <w:rPr>
                <w:b/>
                <w:bCs/>
                <w:i/>
                <w:iCs/>
                <w:lang w:val="en-GB"/>
              </w:rPr>
            </w:pPr>
            <w:r w:rsidRPr="00262818">
              <w:rPr>
                <w:i/>
                <w:iCs/>
                <w:lang w:val="en-GB"/>
              </w:rPr>
              <w:t>General provisions on privileges and immunities of the Court</w:t>
            </w:r>
          </w:p>
          <w:p w14:paraId="08921D5C" w14:textId="77777777" w:rsidR="00E150B4" w:rsidRPr="00E150B4" w:rsidRDefault="00E150B4" w:rsidP="00B434F8">
            <w:pPr>
              <w:pStyle w:val="Brdtextmedindrag"/>
              <w:ind w:firstLine="0"/>
              <w:rPr>
                <w:lang w:val="en-GB"/>
              </w:rPr>
            </w:pPr>
          </w:p>
          <w:p w14:paraId="2007C998" w14:textId="77777777" w:rsidR="00262818" w:rsidRPr="00262818" w:rsidRDefault="00853320" w:rsidP="00B434F8">
            <w:pPr>
              <w:pStyle w:val="Brdtext"/>
              <w:rPr>
                <w:lang w:val="en-GB"/>
              </w:rPr>
            </w:pPr>
            <w:r w:rsidRPr="00262818">
              <w:rPr>
                <w:lang w:val="en-GB"/>
              </w:rPr>
              <w:t>The Court shall enjoy in the territory of each State Party such privileges and immunities as are necessary for the exercise of its official activities.</w:t>
            </w:r>
          </w:p>
          <w:p w14:paraId="35982CDF" w14:textId="77777777" w:rsidR="00262818" w:rsidRPr="00262818" w:rsidRDefault="002E1195" w:rsidP="00B434F8">
            <w:pPr>
              <w:pStyle w:val="Brdtext"/>
              <w:rPr>
                <w:lang w:val="en-GB"/>
              </w:rPr>
            </w:pPr>
          </w:p>
        </w:tc>
        <w:tc>
          <w:tcPr>
            <w:tcW w:w="3033" w:type="dxa"/>
          </w:tcPr>
          <w:p w14:paraId="4275E267" w14:textId="77777777" w:rsidR="00262818" w:rsidRPr="00262818" w:rsidRDefault="00853320" w:rsidP="00B434F8">
            <w:pPr>
              <w:pStyle w:val="Brdtext"/>
              <w:rPr>
                <w:b/>
                <w:bCs/>
              </w:rPr>
            </w:pPr>
            <w:r w:rsidRPr="00262818">
              <w:rPr>
                <w:b/>
                <w:bCs/>
              </w:rPr>
              <w:t>Artikel 2</w:t>
            </w:r>
          </w:p>
          <w:p w14:paraId="3F7B613C" w14:textId="77777777" w:rsidR="00262818" w:rsidRPr="00262818" w:rsidRDefault="002E1195" w:rsidP="00B434F8">
            <w:pPr>
              <w:pStyle w:val="Brdtext"/>
            </w:pPr>
          </w:p>
          <w:p w14:paraId="7B4E1023" w14:textId="0BC8FDC3" w:rsidR="00262818" w:rsidRPr="00262818" w:rsidRDefault="00853320" w:rsidP="00B434F8">
            <w:pPr>
              <w:pStyle w:val="Brdtext"/>
              <w:rPr>
                <w:i/>
                <w:iCs/>
              </w:rPr>
            </w:pPr>
            <w:r w:rsidRPr="00262818">
              <w:rPr>
                <w:i/>
                <w:iCs/>
              </w:rPr>
              <w:t>Allmänna bestämmelser om dom</w:t>
            </w:r>
            <w:r w:rsidR="00293BD9">
              <w:rPr>
                <w:i/>
                <w:iCs/>
              </w:rPr>
              <w:softHyphen/>
            </w:r>
            <w:r w:rsidRPr="00262818">
              <w:rPr>
                <w:i/>
                <w:iCs/>
              </w:rPr>
              <w:t>stolens privilegier och immunitet</w:t>
            </w:r>
          </w:p>
          <w:p w14:paraId="7CCE0AA5" w14:textId="77777777" w:rsidR="00262818" w:rsidRPr="00262818" w:rsidRDefault="002E1195" w:rsidP="00B434F8">
            <w:pPr>
              <w:pStyle w:val="Brdtext"/>
            </w:pPr>
          </w:p>
          <w:p w14:paraId="67F772FA" w14:textId="077B4691" w:rsidR="00262818" w:rsidRPr="00262818" w:rsidRDefault="00853320" w:rsidP="00B434F8">
            <w:pPr>
              <w:pStyle w:val="Brdtext"/>
            </w:pPr>
            <w:r w:rsidRPr="00262818">
              <w:t>Domstolen ska inom varje parts territorium ha sådana privilegier och immunitet som är nödvändiga för utövandet av dess officiella verksamhet.</w:t>
            </w:r>
          </w:p>
        </w:tc>
      </w:tr>
      <w:tr w:rsidR="00262818" w:rsidRPr="00262818" w14:paraId="3D631458" w14:textId="77777777" w:rsidTr="00262818">
        <w:tc>
          <w:tcPr>
            <w:tcW w:w="3056" w:type="dxa"/>
          </w:tcPr>
          <w:p w14:paraId="1D105048" w14:textId="77777777" w:rsidR="00262818" w:rsidRPr="008B19E1" w:rsidRDefault="00853320" w:rsidP="00B434F8">
            <w:pPr>
              <w:pStyle w:val="Brdtext"/>
              <w:rPr>
                <w:b/>
                <w:bCs/>
                <w:lang w:val="en-GB"/>
              </w:rPr>
            </w:pPr>
            <w:r w:rsidRPr="008B19E1">
              <w:rPr>
                <w:b/>
                <w:bCs/>
                <w:lang w:val="en-GB"/>
              </w:rPr>
              <w:t>Article 3</w:t>
            </w:r>
          </w:p>
          <w:p w14:paraId="15E4AB9B" w14:textId="77777777" w:rsidR="00262818" w:rsidRPr="00262818" w:rsidRDefault="002E1195" w:rsidP="00B434F8">
            <w:pPr>
              <w:pStyle w:val="Brdtext"/>
              <w:rPr>
                <w:i/>
                <w:iCs/>
                <w:lang w:val="en-GB"/>
              </w:rPr>
            </w:pPr>
          </w:p>
          <w:p w14:paraId="00981DCC" w14:textId="77777777" w:rsidR="00262818" w:rsidRPr="00262818" w:rsidRDefault="00853320" w:rsidP="00B434F8">
            <w:pPr>
              <w:pStyle w:val="Brdtext"/>
              <w:rPr>
                <w:b/>
                <w:bCs/>
                <w:i/>
                <w:iCs/>
                <w:lang w:val="en-GB"/>
              </w:rPr>
            </w:pPr>
            <w:r w:rsidRPr="00262818">
              <w:rPr>
                <w:i/>
                <w:iCs/>
                <w:lang w:val="en-GB"/>
              </w:rPr>
              <w:t>Inviolability of the premises of the Court</w:t>
            </w:r>
          </w:p>
          <w:p w14:paraId="66BBCF55" w14:textId="77777777" w:rsidR="00262818" w:rsidRPr="00262818" w:rsidRDefault="002E1195" w:rsidP="00B434F8">
            <w:pPr>
              <w:pStyle w:val="Brdtext"/>
              <w:rPr>
                <w:lang w:val="en-GB"/>
              </w:rPr>
            </w:pPr>
          </w:p>
          <w:p w14:paraId="4E0DE0DF" w14:textId="77777777" w:rsidR="00262818" w:rsidRPr="00262818" w:rsidRDefault="00853320" w:rsidP="00B434F8">
            <w:pPr>
              <w:pStyle w:val="Brdtext"/>
              <w:rPr>
                <w:b/>
                <w:bCs/>
                <w:lang w:val="en-GB"/>
              </w:rPr>
            </w:pPr>
            <w:r w:rsidRPr="00262818">
              <w:rPr>
                <w:lang w:val="en-GB"/>
              </w:rPr>
              <w:t xml:space="preserve">The premises of the Court shall be inviolable, subject to such conditions as may be agreed with the State Party concerned and subject to the responsibility of the State Party hosting the central division of the Court of First Instance or one of its sections, a local or regional division of the Court of First Instance or the Court of Appeal with respect to the </w:t>
            </w:r>
            <w:r w:rsidRPr="00262818">
              <w:rPr>
                <w:lang w:val="en-GB"/>
              </w:rPr>
              <w:lastRenderedPageBreak/>
              <w:t>facilities that are to be provided by such a State Party.</w:t>
            </w:r>
          </w:p>
          <w:p w14:paraId="66E06B98" w14:textId="77777777" w:rsidR="00262818" w:rsidRPr="00262818" w:rsidRDefault="002E1195" w:rsidP="00B434F8">
            <w:pPr>
              <w:pStyle w:val="Brdtext"/>
              <w:rPr>
                <w:lang w:val="en-GB"/>
              </w:rPr>
            </w:pPr>
          </w:p>
        </w:tc>
        <w:tc>
          <w:tcPr>
            <w:tcW w:w="3033" w:type="dxa"/>
          </w:tcPr>
          <w:p w14:paraId="1F4EEE70" w14:textId="77777777" w:rsidR="00262818" w:rsidRPr="00262818" w:rsidRDefault="00853320" w:rsidP="00B434F8">
            <w:pPr>
              <w:pStyle w:val="Brdtext"/>
              <w:rPr>
                <w:b/>
                <w:bCs/>
              </w:rPr>
            </w:pPr>
            <w:r w:rsidRPr="00262818">
              <w:rPr>
                <w:b/>
                <w:bCs/>
              </w:rPr>
              <w:lastRenderedPageBreak/>
              <w:t>Artikel 3</w:t>
            </w:r>
          </w:p>
          <w:p w14:paraId="321DF649" w14:textId="77777777" w:rsidR="00262818" w:rsidRPr="00262818" w:rsidRDefault="002E1195" w:rsidP="00B434F8">
            <w:pPr>
              <w:pStyle w:val="Brdtext"/>
            </w:pPr>
          </w:p>
          <w:p w14:paraId="427E1FD1" w14:textId="1FB0ABB1" w:rsidR="00262818" w:rsidRPr="00262818" w:rsidRDefault="00853320" w:rsidP="00B434F8">
            <w:pPr>
              <w:pStyle w:val="Brdtext"/>
              <w:rPr>
                <w:i/>
                <w:iCs/>
              </w:rPr>
            </w:pPr>
            <w:r w:rsidRPr="00262818">
              <w:rPr>
                <w:i/>
                <w:iCs/>
              </w:rPr>
              <w:t>Okränkbarhet för domstolens lo</w:t>
            </w:r>
            <w:r w:rsidR="001D0125">
              <w:rPr>
                <w:i/>
                <w:iCs/>
              </w:rPr>
              <w:softHyphen/>
            </w:r>
            <w:r w:rsidRPr="00262818">
              <w:rPr>
                <w:i/>
                <w:iCs/>
              </w:rPr>
              <w:t>kaler</w:t>
            </w:r>
          </w:p>
          <w:p w14:paraId="7B9771D5" w14:textId="77777777" w:rsidR="00262818" w:rsidRPr="00262818" w:rsidRDefault="002E1195" w:rsidP="00B434F8">
            <w:pPr>
              <w:pStyle w:val="Brdtext"/>
            </w:pPr>
          </w:p>
          <w:p w14:paraId="37A37293" w14:textId="5552F81F" w:rsidR="00262818" w:rsidRDefault="00853320" w:rsidP="00B434F8">
            <w:pPr>
              <w:pStyle w:val="Brdtext"/>
            </w:pPr>
            <w:r w:rsidRPr="00262818">
              <w:t>Domstolens lokaler är okränkbara, med förbehåll för eventuella villkor som överenskommits med den berörda parten, och med förbehåll för det ansvar som värdlandet för den centrala avdelningen vid förstainstansrätten eller någon av dess sektioner, för en lokal eller regional avdelning vid första</w:t>
            </w:r>
            <w:r w:rsidR="00293BD9">
              <w:softHyphen/>
            </w:r>
            <w:r w:rsidRPr="00262818">
              <w:t xml:space="preserve">instansrätten eller för den enhetliga patentdomstolens överinstansrätt </w:t>
            </w:r>
            <w:r w:rsidRPr="00262818">
              <w:lastRenderedPageBreak/>
              <w:t>har beträffande de faciliteter som tillhandahålls av den parten.</w:t>
            </w:r>
          </w:p>
          <w:p w14:paraId="554C7929" w14:textId="72EAE015" w:rsidR="0035537D" w:rsidRPr="0035537D" w:rsidRDefault="0035537D" w:rsidP="00B434F8">
            <w:pPr>
              <w:pStyle w:val="Brdtextmedindrag"/>
            </w:pPr>
          </w:p>
        </w:tc>
      </w:tr>
      <w:tr w:rsidR="00262818" w:rsidRPr="00262818" w14:paraId="67B95BA4" w14:textId="77777777" w:rsidTr="00262818">
        <w:tc>
          <w:tcPr>
            <w:tcW w:w="3056" w:type="dxa"/>
          </w:tcPr>
          <w:p w14:paraId="4CFD88EE" w14:textId="77777777" w:rsidR="00262818" w:rsidRPr="00E150B4" w:rsidRDefault="00853320" w:rsidP="00B434F8">
            <w:pPr>
              <w:pStyle w:val="Brdtext"/>
              <w:rPr>
                <w:b/>
                <w:bCs/>
                <w:lang w:val="en-GB"/>
              </w:rPr>
            </w:pPr>
            <w:r w:rsidRPr="008B19E1">
              <w:rPr>
                <w:b/>
                <w:bCs/>
                <w:lang w:val="en-GB"/>
              </w:rPr>
              <w:lastRenderedPageBreak/>
              <w:t>Article 4</w:t>
            </w:r>
          </w:p>
          <w:p w14:paraId="357AF0F2" w14:textId="77777777" w:rsidR="00262818" w:rsidRPr="00262818" w:rsidRDefault="002E1195" w:rsidP="00B434F8">
            <w:pPr>
              <w:pStyle w:val="Brdtext"/>
              <w:rPr>
                <w:lang w:val="en-GB"/>
              </w:rPr>
            </w:pPr>
          </w:p>
          <w:p w14:paraId="487A4FA0" w14:textId="77777777" w:rsidR="00262818" w:rsidRPr="00262818" w:rsidRDefault="00853320" w:rsidP="00B434F8">
            <w:pPr>
              <w:pStyle w:val="Brdtext"/>
              <w:rPr>
                <w:i/>
                <w:iCs/>
                <w:lang w:val="en-GB"/>
              </w:rPr>
            </w:pPr>
            <w:r w:rsidRPr="00262818">
              <w:rPr>
                <w:i/>
                <w:iCs/>
                <w:lang w:val="en-GB"/>
              </w:rPr>
              <w:t>Inviolability of archives and documents</w:t>
            </w:r>
          </w:p>
          <w:p w14:paraId="174D938E" w14:textId="77777777" w:rsidR="00262818" w:rsidRPr="00262818" w:rsidRDefault="002E1195" w:rsidP="00B434F8">
            <w:pPr>
              <w:pStyle w:val="Brdtext"/>
              <w:rPr>
                <w:b/>
                <w:bCs/>
                <w:i/>
                <w:iCs/>
                <w:lang w:val="en-GB"/>
              </w:rPr>
            </w:pPr>
          </w:p>
          <w:p w14:paraId="16226DAE" w14:textId="77777777" w:rsidR="00262818" w:rsidRPr="00262818" w:rsidRDefault="00853320" w:rsidP="00B434F8">
            <w:pPr>
              <w:pStyle w:val="Brdtext"/>
              <w:rPr>
                <w:lang w:val="en-GB"/>
              </w:rPr>
            </w:pPr>
            <w:r w:rsidRPr="00262818">
              <w:rPr>
                <w:lang w:val="en-GB"/>
              </w:rPr>
              <w:t xml:space="preserve">The archives of the Court, and all papers and documents in whatever form belonging to it, held by </w:t>
            </w:r>
            <w:proofErr w:type="gramStart"/>
            <w:r w:rsidRPr="00262818">
              <w:rPr>
                <w:lang w:val="en-GB"/>
              </w:rPr>
              <w:t>it</w:t>
            </w:r>
            <w:proofErr w:type="gramEnd"/>
            <w:r w:rsidRPr="00262818">
              <w:rPr>
                <w:lang w:val="en-GB"/>
              </w:rPr>
              <w:t xml:space="preserve"> or addressed to it shall be inviolable at all times and wherever they may be located.</w:t>
            </w:r>
          </w:p>
          <w:p w14:paraId="317EE9F6" w14:textId="77777777" w:rsidR="00262818" w:rsidRPr="00262818" w:rsidRDefault="002E1195" w:rsidP="00B434F8">
            <w:pPr>
              <w:pStyle w:val="Brdtext"/>
              <w:rPr>
                <w:lang w:val="en-GB"/>
              </w:rPr>
            </w:pPr>
          </w:p>
        </w:tc>
        <w:tc>
          <w:tcPr>
            <w:tcW w:w="3033" w:type="dxa"/>
          </w:tcPr>
          <w:p w14:paraId="4E042E5B" w14:textId="77777777" w:rsidR="00262818" w:rsidRPr="00262818" w:rsidRDefault="00853320" w:rsidP="00B434F8">
            <w:pPr>
              <w:pStyle w:val="Brdtext"/>
              <w:rPr>
                <w:b/>
                <w:bCs/>
              </w:rPr>
            </w:pPr>
            <w:r w:rsidRPr="00262818">
              <w:rPr>
                <w:b/>
                <w:bCs/>
              </w:rPr>
              <w:t>Artikel 4</w:t>
            </w:r>
          </w:p>
          <w:p w14:paraId="11733DB1" w14:textId="77777777" w:rsidR="00262818" w:rsidRPr="00262818" w:rsidRDefault="002E1195" w:rsidP="00B434F8">
            <w:pPr>
              <w:pStyle w:val="Brdtext"/>
            </w:pPr>
          </w:p>
          <w:p w14:paraId="0D12609B" w14:textId="456C33D6" w:rsidR="00262818" w:rsidRPr="00262818" w:rsidRDefault="00853320" w:rsidP="00B434F8">
            <w:pPr>
              <w:pStyle w:val="Brdtext"/>
              <w:rPr>
                <w:i/>
                <w:iCs/>
              </w:rPr>
            </w:pPr>
            <w:r w:rsidRPr="00262818">
              <w:rPr>
                <w:i/>
                <w:iCs/>
              </w:rPr>
              <w:t>Okränkbarhet för arkiv och doku</w:t>
            </w:r>
            <w:r w:rsidR="001D0125">
              <w:rPr>
                <w:i/>
                <w:iCs/>
              </w:rPr>
              <w:softHyphen/>
            </w:r>
            <w:r w:rsidRPr="00262818">
              <w:rPr>
                <w:i/>
                <w:iCs/>
              </w:rPr>
              <w:t>ment</w:t>
            </w:r>
          </w:p>
          <w:p w14:paraId="1510E1B8" w14:textId="77777777" w:rsidR="00262818" w:rsidRPr="00262818" w:rsidRDefault="002E1195" w:rsidP="00B434F8">
            <w:pPr>
              <w:pStyle w:val="Brdtext"/>
            </w:pPr>
          </w:p>
          <w:p w14:paraId="16D6680C" w14:textId="0269A7B8" w:rsidR="00262818" w:rsidRPr="00262818" w:rsidRDefault="00853320" w:rsidP="00B434F8">
            <w:pPr>
              <w:pStyle w:val="Brdtext"/>
            </w:pPr>
            <w:r w:rsidRPr="00262818">
              <w:t>Domstolens arkiv och alla hand</w:t>
            </w:r>
            <w:r w:rsidR="00293BD9">
              <w:softHyphen/>
            </w:r>
            <w:r w:rsidRPr="00262818">
              <w:t>lingar och dokument, oavsett form, som tillhör, innehas av eller är riktade till domstolen, är okränk</w:t>
            </w:r>
            <w:r w:rsidR="001D0125">
              <w:softHyphen/>
            </w:r>
            <w:r w:rsidRPr="00262818">
              <w:t>bara vid varje tidpunkt och oavsett var de finns.</w:t>
            </w:r>
          </w:p>
        </w:tc>
      </w:tr>
      <w:tr w:rsidR="00262818" w:rsidRPr="00262818" w14:paraId="5182DBCC" w14:textId="77777777" w:rsidTr="00262818">
        <w:tc>
          <w:tcPr>
            <w:tcW w:w="3056" w:type="dxa"/>
          </w:tcPr>
          <w:p w14:paraId="2437133A" w14:textId="77777777" w:rsidR="00262818" w:rsidRPr="008B19E1" w:rsidRDefault="00853320" w:rsidP="00B434F8">
            <w:pPr>
              <w:pStyle w:val="Brdtext"/>
              <w:rPr>
                <w:b/>
                <w:bCs/>
                <w:lang w:val="en-GB"/>
              </w:rPr>
            </w:pPr>
            <w:r w:rsidRPr="008B19E1">
              <w:rPr>
                <w:b/>
                <w:bCs/>
                <w:lang w:val="en-GB"/>
              </w:rPr>
              <w:t>Article 5</w:t>
            </w:r>
          </w:p>
          <w:p w14:paraId="6FE9640C" w14:textId="77777777" w:rsidR="00262818" w:rsidRPr="00262818" w:rsidRDefault="002E1195" w:rsidP="00B434F8">
            <w:pPr>
              <w:pStyle w:val="Brdtext"/>
              <w:rPr>
                <w:b/>
                <w:bCs/>
                <w:lang w:val="en-GB"/>
              </w:rPr>
            </w:pPr>
          </w:p>
          <w:p w14:paraId="67B0013D" w14:textId="77777777" w:rsidR="00262818" w:rsidRPr="00262818" w:rsidRDefault="00853320" w:rsidP="00B434F8">
            <w:pPr>
              <w:pStyle w:val="Brdtext"/>
              <w:rPr>
                <w:b/>
                <w:bCs/>
                <w:i/>
                <w:iCs/>
                <w:lang w:val="en-GB"/>
              </w:rPr>
            </w:pPr>
            <w:r w:rsidRPr="00262818">
              <w:rPr>
                <w:i/>
                <w:iCs/>
                <w:lang w:val="en-GB"/>
              </w:rPr>
              <w:t xml:space="preserve">Immunity of the Court, its property, </w:t>
            </w:r>
            <w:proofErr w:type="gramStart"/>
            <w:r w:rsidRPr="00262818">
              <w:rPr>
                <w:i/>
                <w:iCs/>
                <w:lang w:val="en-GB"/>
              </w:rPr>
              <w:t>assets</w:t>
            </w:r>
            <w:proofErr w:type="gramEnd"/>
            <w:r w:rsidRPr="00262818">
              <w:rPr>
                <w:i/>
                <w:iCs/>
                <w:lang w:val="en-GB"/>
              </w:rPr>
              <w:t xml:space="preserve"> and funds</w:t>
            </w:r>
          </w:p>
          <w:p w14:paraId="662C7C1E" w14:textId="700DA0CE" w:rsidR="00262818" w:rsidRDefault="002E1195" w:rsidP="00B434F8">
            <w:pPr>
              <w:pStyle w:val="Brdtext"/>
              <w:rPr>
                <w:b/>
                <w:bCs/>
                <w:lang w:val="en-GB"/>
              </w:rPr>
            </w:pPr>
          </w:p>
          <w:p w14:paraId="55DEE02B" w14:textId="77777777" w:rsidR="00E150B4" w:rsidRPr="008B19E1" w:rsidRDefault="00E150B4" w:rsidP="00B434F8">
            <w:pPr>
              <w:pStyle w:val="Brdtextmedindrag"/>
              <w:rPr>
                <w:lang w:val="en-GB"/>
              </w:rPr>
            </w:pPr>
          </w:p>
          <w:p w14:paraId="53A26782" w14:textId="25DB83C7" w:rsidR="00262818" w:rsidRDefault="001D0125" w:rsidP="001D0125">
            <w:pPr>
              <w:pStyle w:val="Brdtext"/>
              <w:rPr>
                <w:lang w:val="en-GB"/>
              </w:rPr>
            </w:pPr>
            <w:r>
              <w:rPr>
                <w:lang w:val="en-GB"/>
              </w:rPr>
              <w:t>1. </w:t>
            </w:r>
            <w:r w:rsidR="00853320" w:rsidRPr="00262818">
              <w:rPr>
                <w:lang w:val="en-GB"/>
              </w:rPr>
              <w:t>The Court shall enjoy immunity from legal process, except:</w:t>
            </w:r>
          </w:p>
          <w:p w14:paraId="3C6E8B4B" w14:textId="58853ED7" w:rsidR="009F3DC4" w:rsidRDefault="009F3DC4" w:rsidP="00B434F8">
            <w:pPr>
              <w:pStyle w:val="Brdtextmedindrag"/>
              <w:rPr>
                <w:lang w:val="en-GB"/>
              </w:rPr>
            </w:pPr>
          </w:p>
          <w:p w14:paraId="0AC8A882" w14:textId="77777777" w:rsidR="009F3DC4" w:rsidRPr="009F3DC4" w:rsidRDefault="009F3DC4" w:rsidP="00B434F8">
            <w:pPr>
              <w:pStyle w:val="Brdtextmedindrag"/>
              <w:rPr>
                <w:lang w:val="en-GB"/>
              </w:rPr>
            </w:pPr>
          </w:p>
          <w:p w14:paraId="1869D38D" w14:textId="12FE1337" w:rsidR="00262818" w:rsidRDefault="001D0125" w:rsidP="00B434F8">
            <w:pPr>
              <w:pStyle w:val="Brdtext"/>
              <w:numPr>
                <w:ilvl w:val="0"/>
                <w:numId w:val="7"/>
              </w:numPr>
              <w:rPr>
                <w:lang w:val="en-GB"/>
              </w:rPr>
            </w:pPr>
            <w:r>
              <w:rPr>
                <w:lang w:val="en-GB"/>
              </w:rPr>
              <w:t>a. </w:t>
            </w:r>
            <w:r w:rsidR="00853320" w:rsidRPr="00262818">
              <w:rPr>
                <w:lang w:val="en-GB"/>
              </w:rPr>
              <w:t xml:space="preserve">insofar as in any particular case it has expressly waived its </w:t>
            </w:r>
            <w:proofErr w:type="gramStart"/>
            <w:r w:rsidR="00853320" w:rsidRPr="00262818">
              <w:rPr>
                <w:lang w:val="en-GB"/>
              </w:rPr>
              <w:t>immunity;</w:t>
            </w:r>
            <w:proofErr w:type="gramEnd"/>
            <w:r w:rsidR="00853320" w:rsidRPr="00262818">
              <w:rPr>
                <w:lang w:val="en-GB"/>
              </w:rPr>
              <w:t xml:space="preserve"> </w:t>
            </w:r>
          </w:p>
          <w:p w14:paraId="0A55F6FB" w14:textId="669F271D" w:rsidR="00293BD9" w:rsidRDefault="00293BD9" w:rsidP="001D0125">
            <w:pPr>
              <w:pStyle w:val="Brdtextmedindrag"/>
              <w:ind w:firstLine="0"/>
              <w:rPr>
                <w:lang w:val="en-GB"/>
              </w:rPr>
            </w:pPr>
          </w:p>
          <w:p w14:paraId="02AC60FA" w14:textId="77777777" w:rsidR="001D0125" w:rsidRPr="009F3DC4" w:rsidRDefault="001D0125" w:rsidP="001D0125">
            <w:pPr>
              <w:pStyle w:val="Brdtextmedindrag"/>
              <w:ind w:firstLine="0"/>
              <w:rPr>
                <w:lang w:val="en-GB"/>
              </w:rPr>
            </w:pPr>
          </w:p>
          <w:p w14:paraId="2EE57C39" w14:textId="1610EA09" w:rsidR="00262818" w:rsidRDefault="002A489F" w:rsidP="00B434F8">
            <w:pPr>
              <w:pStyle w:val="Brdtext"/>
              <w:numPr>
                <w:ilvl w:val="0"/>
                <w:numId w:val="7"/>
              </w:numPr>
              <w:rPr>
                <w:lang w:val="en-GB"/>
              </w:rPr>
            </w:pPr>
            <w:r>
              <w:rPr>
                <w:lang w:val="en-GB"/>
              </w:rPr>
              <w:t>b</w:t>
            </w:r>
            <w:r w:rsidR="001D0125">
              <w:rPr>
                <w:lang w:val="en-GB"/>
              </w:rPr>
              <w:t>. </w:t>
            </w:r>
            <w:r w:rsidR="00853320" w:rsidRPr="00262818">
              <w:rPr>
                <w:lang w:val="en-GB"/>
              </w:rPr>
              <w:t xml:space="preserve">as in the event of civil proceedings against it with respect to contractual liability brought by persons others than the Judges, the Registrar or the Staff of the </w:t>
            </w:r>
            <w:proofErr w:type="gramStart"/>
            <w:r w:rsidR="00853320" w:rsidRPr="00262818">
              <w:rPr>
                <w:lang w:val="en-GB"/>
              </w:rPr>
              <w:t>Court;</w:t>
            </w:r>
            <w:proofErr w:type="gramEnd"/>
          </w:p>
          <w:p w14:paraId="7A6036E3" w14:textId="77777777" w:rsidR="009F3DC4" w:rsidRPr="009F3DC4" w:rsidRDefault="009F3DC4" w:rsidP="00B434F8">
            <w:pPr>
              <w:pStyle w:val="Brdtextmedindrag"/>
              <w:rPr>
                <w:lang w:val="en-GB"/>
              </w:rPr>
            </w:pPr>
          </w:p>
          <w:p w14:paraId="34DB72CB" w14:textId="5B53349D" w:rsidR="00262818" w:rsidRDefault="002A489F" w:rsidP="00B434F8">
            <w:pPr>
              <w:pStyle w:val="Brdtext"/>
              <w:numPr>
                <w:ilvl w:val="0"/>
                <w:numId w:val="7"/>
              </w:numPr>
              <w:rPr>
                <w:lang w:val="en-GB"/>
              </w:rPr>
            </w:pPr>
            <w:r>
              <w:rPr>
                <w:lang w:val="en-GB"/>
              </w:rPr>
              <w:t>c</w:t>
            </w:r>
            <w:r w:rsidR="001D0125">
              <w:rPr>
                <w:lang w:val="en-GB"/>
              </w:rPr>
              <w:t>. </w:t>
            </w:r>
            <w:r w:rsidR="00853320" w:rsidRPr="00262818">
              <w:rPr>
                <w:lang w:val="en-GB"/>
              </w:rPr>
              <w:t xml:space="preserve">as in cases of civil proceedings against it with respect to non-contractual liability except where the claim is based on the performance of the Court’s jurisprudence or </w:t>
            </w:r>
          </w:p>
          <w:p w14:paraId="032CF546" w14:textId="77777777" w:rsidR="009F3DC4" w:rsidRPr="009F3DC4" w:rsidRDefault="009F3DC4" w:rsidP="00B434F8">
            <w:pPr>
              <w:pStyle w:val="Brdtextmedindrag"/>
              <w:rPr>
                <w:lang w:val="en-GB"/>
              </w:rPr>
            </w:pPr>
          </w:p>
          <w:p w14:paraId="3DA5A42F" w14:textId="23D2B324" w:rsidR="00720C6A" w:rsidRPr="000469B8" w:rsidRDefault="002A489F" w:rsidP="00720C6A">
            <w:pPr>
              <w:pStyle w:val="Brdtext"/>
              <w:numPr>
                <w:ilvl w:val="0"/>
                <w:numId w:val="7"/>
              </w:numPr>
              <w:rPr>
                <w:lang w:val="en-GB"/>
              </w:rPr>
            </w:pPr>
            <w:r w:rsidRPr="000469B8">
              <w:rPr>
                <w:lang w:val="en-GB"/>
              </w:rPr>
              <w:t>d</w:t>
            </w:r>
            <w:r w:rsidR="001D0125" w:rsidRPr="000469B8">
              <w:rPr>
                <w:lang w:val="en-GB"/>
              </w:rPr>
              <w:t>. </w:t>
            </w:r>
            <w:r w:rsidR="00853320" w:rsidRPr="000469B8">
              <w:rPr>
                <w:lang w:val="en-GB"/>
              </w:rPr>
              <w:t>in the case of a civil proceeding brought by a third party for damages resulting from an accident caused by a motor vehicle belonging to, or operated on behalf of, the Court, or in respect of a motor traffic offence involving such a vehicle.</w:t>
            </w:r>
          </w:p>
          <w:p w14:paraId="78EBAF83" w14:textId="22FDC525" w:rsidR="00262818" w:rsidRDefault="001D0125" w:rsidP="00B434F8">
            <w:pPr>
              <w:pStyle w:val="Numreradlista"/>
              <w:numPr>
                <w:ilvl w:val="0"/>
                <w:numId w:val="24"/>
              </w:numPr>
              <w:rPr>
                <w:lang w:val="en-GB"/>
              </w:rPr>
            </w:pPr>
            <w:r>
              <w:rPr>
                <w:lang w:val="en-GB"/>
              </w:rPr>
              <w:lastRenderedPageBreak/>
              <w:t>2. </w:t>
            </w:r>
            <w:r w:rsidR="00853320" w:rsidRPr="00262818">
              <w:rPr>
                <w:lang w:val="en-GB"/>
              </w:rPr>
              <w:t xml:space="preserve">The Court shall enjoy immunity from legal process in respect of search, requisition, confiscation, </w:t>
            </w:r>
            <w:proofErr w:type="gramStart"/>
            <w:r w:rsidR="00853320" w:rsidRPr="00262818">
              <w:rPr>
                <w:lang w:val="en-GB"/>
              </w:rPr>
              <w:t>seizure</w:t>
            </w:r>
            <w:proofErr w:type="gramEnd"/>
            <w:r w:rsidR="00853320" w:rsidRPr="00262818">
              <w:rPr>
                <w:lang w:val="en-GB"/>
              </w:rPr>
              <w:t xml:space="preserve"> or expropriation of, or any other form of interference with, the property, assets and funds of the Court, wherever located, without the authorisation of the Court.</w:t>
            </w:r>
          </w:p>
          <w:p w14:paraId="5548F5D9" w14:textId="77777777" w:rsidR="009F3DC4" w:rsidRPr="009F3DC4" w:rsidRDefault="009F3DC4" w:rsidP="00B434F8">
            <w:pPr>
              <w:pStyle w:val="Brdtextmedindrag"/>
              <w:rPr>
                <w:lang w:val="en-GB"/>
              </w:rPr>
            </w:pPr>
          </w:p>
          <w:p w14:paraId="04B9346C" w14:textId="4569353B" w:rsidR="00262818" w:rsidRPr="00262818" w:rsidRDefault="001D0125" w:rsidP="00B434F8">
            <w:pPr>
              <w:pStyle w:val="Brdtext"/>
              <w:numPr>
                <w:ilvl w:val="0"/>
                <w:numId w:val="24"/>
              </w:numPr>
              <w:rPr>
                <w:b/>
                <w:bCs/>
                <w:lang w:val="en-GB"/>
              </w:rPr>
            </w:pPr>
            <w:r>
              <w:rPr>
                <w:lang w:val="en-GB"/>
              </w:rPr>
              <w:t>3. </w:t>
            </w:r>
            <w:r w:rsidR="00853320" w:rsidRPr="00262818">
              <w:rPr>
                <w:lang w:val="en-GB"/>
              </w:rPr>
              <w:t xml:space="preserve">To the extent necessary to exercise its official activities, the property, </w:t>
            </w:r>
            <w:proofErr w:type="gramStart"/>
            <w:r w:rsidR="00853320" w:rsidRPr="00262818">
              <w:rPr>
                <w:lang w:val="en-GB"/>
              </w:rPr>
              <w:t>assets</w:t>
            </w:r>
            <w:proofErr w:type="gramEnd"/>
            <w:r w:rsidR="00853320" w:rsidRPr="00262818">
              <w:rPr>
                <w:lang w:val="en-GB"/>
              </w:rPr>
              <w:t xml:space="preserve"> and funds of the Court shall be exempt from restrictions, regulations, controls and moratoria of any nature.</w:t>
            </w:r>
          </w:p>
          <w:p w14:paraId="553D33F4" w14:textId="77777777" w:rsidR="00262818" w:rsidRPr="00262818" w:rsidRDefault="002E1195" w:rsidP="00B434F8">
            <w:pPr>
              <w:pStyle w:val="Brdtext"/>
              <w:rPr>
                <w:lang w:val="en-GB"/>
              </w:rPr>
            </w:pPr>
          </w:p>
        </w:tc>
        <w:tc>
          <w:tcPr>
            <w:tcW w:w="3033" w:type="dxa"/>
          </w:tcPr>
          <w:p w14:paraId="53148B9B" w14:textId="77777777" w:rsidR="00262818" w:rsidRPr="00262818" w:rsidRDefault="00853320" w:rsidP="00B434F8">
            <w:pPr>
              <w:pStyle w:val="Brdtext"/>
              <w:rPr>
                <w:b/>
                <w:bCs/>
              </w:rPr>
            </w:pPr>
            <w:r w:rsidRPr="00262818">
              <w:rPr>
                <w:b/>
                <w:bCs/>
              </w:rPr>
              <w:lastRenderedPageBreak/>
              <w:t>Artikel 5</w:t>
            </w:r>
          </w:p>
          <w:p w14:paraId="563C9E76" w14:textId="77777777" w:rsidR="00262818" w:rsidRPr="00262818" w:rsidRDefault="002E1195" w:rsidP="00B434F8">
            <w:pPr>
              <w:pStyle w:val="Brdtext"/>
            </w:pPr>
          </w:p>
          <w:p w14:paraId="6E97F6F2" w14:textId="77777777" w:rsidR="00262818" w:rsidRPr="00262818" w:rsidRDefault="00853320" w:rsidP="00B434F8">
            <w:pPr>
              <w:pStyle w:val="Brdtext"/>
              <w:rPr>
                <w:i/>
                <w:iCs/>
              </w:rPr>
            </w:pPr>
            <w:r w:rsidRPr="00262818">
              <w:rPr>
                <w:i/>
                <w:iCs/>
              </w:rPr>
              <w:t>Immunitet för domstolen, dess egendom, medel och övriga tillgångar</w:t>
            </w:r>
          </w:p>
          <w:p w14:paraId="56E99933" w14:textId="77777777" w:rsidR="00262818" w:rsidRPr="00262818" w:rsidRDefault="002E1195" w:rsidP="00B434F8">
            <w:pPr>
              <w:pStyle w:val="Brdtext"/>
            </w:pPr>
          </w:p>
          <w:p w14:paraId="5AA719F5" w14:textId="3DC40CB3" w:rsidR="00262818" w:rsidRDefault="001D0125" w:rsidP="001D0125">
            <w:pPr>
              <w:pStyle w:val="Brdtext"/>
            </w:pPr>
            <w:r>
              <w:t>1. </w:t>
            </w:r>
            <w:r w:rsidR="00853320" w:rsidRPr="00262818">
              <w:t>Domstolen har immunitet mot rättsliga förfaranden, utom i de fall där</w:t>
            </w:r>
          </w:p>
          <w:p w14:paraId="2807A07E" w14:textId="77777777" w:rsidR="009F3DC4" w:rsidRPr="009F3DC4" w:rsidRDefault="009F3DC4" w:rsidP="00B434F8">
            <w:pPr>
              <w:pStyle w:val="Brdtextmedindrag"/>
            </w:pPr>
          </w:p>
          <w:p w14:paraId="579BC370" w14:textId="37CD34A2" w:rsidR="00262818" w:rsidRDefault="001D0125" w:rsidP="001D0125">
            <w:pPr>
              <w:pStyle w:val="Brdtext"/>
            </w:pPr>
            <w:r>
              <w:t>a. </w:t>
            </w:r>
            <w:r w:rsidR="00853320" w:rsidRPr="00262818">
              <w:t>domstolen uttryckligen har av</w:t>
            </w:r>
            <w:r w:rsidR="00293BD9">
              <w:softHyphen/>
            </w:r>
            <w:r w:rsidR="00853320" w:rsidRPr="00262818">
              <w:t>sagt sig sin immunitet i ett enskilt fall,</w:t>
            </w:r>
          </w:p>
          <w:p w14:paraId="616A1A5E" w14:textId="77777777" w:rsidR="009F3DC4" w:rsidRPr="009F3DC4" w:rsidRDefault="009F3DC4" w:rsidP="00B434F8">
            <w:pPr>
              <w:pStyle w:val="Brdtextmedindrag"/>
            </w:pPr>
          </w:p>
          <w:p w14:paraId="23479E48" w14:textId="6D404E19" w:rsidR="00262818" w:rsidRDefault="001D0125" w:rsidP="001D0125">
            <w:pPr>
              <w:pStyle w:val="Brdtext"/>
            </w:pPr>
            <w:r>
              <w:t>b. </w:t>
            </w:r>
            <w:r w:rsidR="00853320" w:rsidRPr="00262818">
              <w:t>någon annan än domstolens domare, kanslichef eller personal inleder ett civilrättsligt förfarande om avtalsförpliktelser mot dom</w:t>
            </w:r>
            <w:r w:rsidR="00293BD9">
              <w:softHyphen/>
            </w:r>
            <w:r w:rsidR="00853320" w:rsidRPr="00262818">
              <w:t>stolen,</w:t>
            </w:r>
          </w:p>
          <w:p w14:paraId="18AD58BA" w14:textId="77777777" w:rsidR="009F3DC4" w:rsidRPr="009F3DC4" w:rsidRDefault="009F3DC4" w:rsidP="00B434F8">
            <w:pPr>
              <w:pStyle w:val="Brdtextmedindrag"/>
            </w:pPr>
          </w:p>
          <w:p w14:paraId="0D8FF8EA" w14:textId="4CF8248E" w:rsidR="00262818" w:rsidRDefault="001D0125" w:rsidP="001D0125">
            <w:pPr>
              <w:pStyle w:val="Brdtext"/>
            </w:pPr>
            <w:r>
              <w:t>c. </w:t>
            </w:r>
            <w:r w:rsidR="00853320" w:rsidRPr="00262818">
              <w:t>ett civilrättsligt förfarande om utomobligatoriskt ansvar inleds mot domstolen och yrkandet inte grundar sig på domstolens utövande av rättskipning, eller</w:t>
            </w:r>
          </w:p>
          <w:p w14:paraId="4AB64FAE" w14:textId="76FF4AB6" w:rsidR="009F3DC4" w:rsidRDefault="009F3DC4" w:rsidP="00B434F8">
            <w:pPr>
              <w:pStyle w:val="Brdtextmedindrag"/>
            </w:pPr>
          </w:p>
          <w:p w14:paraId="3AE213B7" w14:textId="77777777" w:rsidR="00293BD9" w:rsidRPr="009F3DC4" w:rsidRDefault="00293BD9" w:rsidP="00B434F8">
            <w:pPr>
              <w:pStyle w:val="Brdtextmedindrag"/>
            </w:pPr>
          </w:p>
          <w:p w14:paraId="05495E61" w14:textId="746B8261" w:rsidR="00720C6A" w:rsidRPr="00720C6A" w:rsidRDefault="001D0125" w:rsidP="000469B8">
            <w:pPr>
              <w:pStyle w:val="Brdtext"/>
            </w:pPr>
            <w:r>
              <w:t>d. </w:t>
            </w:r>
            <w:r w:rsidR="00853320" w:rsidRPr="00262818">
              <w:t>en tredje part inleder ett civilrättsligt förfarande på grund av en trafikskada som orsakats av ett motorfordon som hör till domstolen eller som används för dess räkning, eller om det är fråga om en sådan trafikförseelse där ett sådant fordon har varit inblandat i.</w:t>
            </w:r>
          </w:p>
          <w:p w14:paraId="0CD85A05" w14:textId="6ED8C4D9" w:rsidR="00262818" w:rsidRPr="00262818" w:rsidRDefault="001D0125" w:rsidP="00B434F8">
            <w:pPr>
              <w:pStyle w:val="Numreradlista"/>
              <w:numPr>
                <w:ilvl w:val="0"/>
                <w:numId w:val="25"/>
              </w:numPr>
            </w:pPr>
            <w:r>
              <w:lastRenderedPageBreak/>
              <w:t>2. </w:t>
            </w:r>
            <w:r w:rsidR="00853320" w:rsidRPr="00262818">
              <w:t>Domstolen har immunitet mot rättsliga förfaranden utan dom</w:t>
            </w:r>
            <w:r w:rsidR="00293BD9">
              <w:softHyphen/>
            </w:r>
            <w:r w:rsidR="00853320" w:rsidRPr="00262818">
              <w:t xml:space="preserve">stolens tillstånd i fråga om husrannsakan, </w:t>
            </w:r>
            <w:r w:rsidR="009C2655">
              <w:t xml:space="preserve">rekvisition, </w:t>
            </w:r>
            <w:r w:rsidR="00853320" w:rsidRPr="00262818">
              <w:t>beslag, ut</w:t>
            </w:r>
            <w:r w:rsidR="00BA041B">
              <w:t>mätning</w:t>
            </w:r>
            <w:r w:rsidR="00853320" w:rsidRPr="00262818">
              <w:t xml:space="preserve"> och expropriation av egendom, medel och övriga tillgångar, oavsett var de finns.</w:t>
            </w:r>
          </w:p>
          <w:p w14:paraId="63023759" w14:textId="277D1DA5" w:rsidR="00262818" w:rsidRDefault="002E1195" w:rsidP="00B434F8">
            <w:pPr>
              <w:pStyle w:val="Brdtext"/>
            </w:pPr>
          </w:p>
          <w:p w14:paraId="05E6FAEB" w14:textId="77777777" w:rsidR="009C2655" w:rsidRPr="009C2655" w:rsidRDefault="009C2655" w:rsidP="009C2655">
            <w:pPr>
              <w:pStyle w:val="Brdtextmedindrag"/>
            </w:pPr>
          </w:p>
          <w:p w14:paraId="713F1B6D" w14:textId="5DEE3A39" w:rsidR="00262818" w:rsidRDefault="001D0125" w:rsidP="00B434F8">
            <w:pPr>
              <w:pStyle w:val="Brdtext"/>
              <w:numPr>
                <w:ilvl w:val="0"/>
                <w:numId w:val="25"/>
              </w:numPr>
            </w:pPr>
            <w:r>
              <w:t>3. </w:t>
            </w:r>
            <w:r w:rsidR="00853320" w:rsidRPr="00262818">
              <w:t>I den mån det är nödvändigt för att domstolen ska kunna bedriva sin officiella verksamhet ska dom</w:t>
            </w:r>
            <w:r w:rsidR="00D36409">
              <w:softHyphen/>
            </w:r>
            <w:r w:rsidR="00853320" w:rsidRPr="00262818">
              <w:t>stolens egendom, medel och övriga tillgångar vara undantagna från alla slags restriktioner, föreskrifter, kontroller och moratorier.</w:t>
            </w:r>
          </w:p>
          <w:p w14:paraId="6B2FB9A7" w14:textId="1FDCB602" w:rsidR="00CB523B" w:rsidRPr="00CB523B" w:rsidRDefault="00CB523B" w:rsidP="00B434F8">
            <w:pPr>
              <w:pStyle w:val="Brdtextmedindrag"/>
            </w:pPr>
          </w:p>
        </w:tc>
      </w:tr>
      <w:tr w:rsidR="00262818" w:rsidRPr="00262818" w14:paraId="3D5CE0B7" w14:textId="77777777" w:rsidTr="00262818">
        <w:tc>
          <w:tcPr>
            <w:tcW w:w="3056" w:type="dxa"/>
          </w:tcPr>
          <w:p w14:paraId="2F25AE6A" w14:textId="77777777" w:rsidR="00262818" w:rsidRPr="008B19E1" w:rsidRDefault="00853320" w:rsidP="00B434F8">
            <w:pPr>
              <w:pStyle w:val="Brdtext"/>
              <w:rPr>
                <w:b/>
                <w:bCs/>
                <w:lang w:val="en-GB"/>
              </w:rPr>
            </w:pPr>
            <w:r w:rsidRPr="008B19E1">
              <w:rPr>
                <w:b/>
                <w:bCs/>
                <w:lang w:val="en-GB"/>
              </w:rPr>
              <w:lastRenderedPageBreak/>
              <w:t>Article 6</w:t>
            </w:r>
          </w:p>
          <w:p w14:paraId="53A0DB7E" w14:textId="77777777" w:rsidR="00262818" w:rsidRPr="00262818" w:rsidRDefault="002E1195" w:rsidP="00B434F8">
            <w:pPr>
              <w:pStyle w:val="Brdtext"/>
              <w:rPr>
                <w:b/>
                <w:bCs/>
                <w:lang w:val="en-GB"/>
              </w:rPr>
            </w:pPr>
          </w:p>
          <w:p w14:paraId="5D115972" w14:textId="77777777" w:rsidR="00262818" w:rsidRPr="00262818" w:rsidRDefault="00853320" w:rsidP="00B434F8">
            <w:pPr>
              <w:pStyle w:val="Brdtext"/>
              <w:rPr>
                <w:b/>
                <w:bCs/>
                <w:i/>
                <w:iCs/>
                <w:lang w:val="en-GB"/>
              </w:rPr>
            </w:pPr>
            <w:r w:rsidRPr="00262818">
              <w:rPr>
                <w:i/>
                <w:iCs/>
                <w:lang w:val="en-GB"/>
              </w:rPr>
              <w:t>Immunity of Representatives of a State Party</w:t>
            </w:r>
          </w:p>
          <w:p w14:paraId="7DA16119" w14:textId="1D0C275A" w:rsidR="00262818" w:rsidRDefault="002E1195" w:rsidP="00B434F8">
            <w:pPr>
              <w:pStyle w:val="Brdtext"/>
              <w:rPr>
                <w:b/>
                <w:bCs/>
                <w:lang w:val="en-GB"/>
              </w:rPr>
            </w:pPr>
          </w:p>
          <w:p w14:paraId="3316F17F" w14:textId="05DDD7D9" w:rsidR="00262818" w:rsidRDefault="001D0125" w:rsidP="00B434F8">
            <w:pPr>
              <w:pStyle w:val="Brdtext"/>
              <w:numPr>
                <w:ilvl w:val="0"/>
                <w:numId w:val="26"/>
              </w:numPr>
              <w:rPr>
                <w:lang w:val="en-GB"/>
              </w:rPr>
            </w:pPr>
            <w:r>
              <w:rPr>
                <w:lang w:val="en-GB"/>
              </w:rPr>
              <w:t>1. </w:t>
            </w:r>
            <w:r w:rsidR="00853320" w:rsidRPr="00262818">
              <w:rPr>
                <w:lang w:val="en-GB"/>
              </w:rPr>
              <w:t xml:space="preserve">Representatives of a State Party shall enjoy, while attending meetings of the Administrative Committee, the Budget </w:t>
            </w:r>
            <w:proofErr w:type="gramStart"/>
            <w:r w:rsidR="00853320" w:rsidRPr="00262818">
              <w:rPr>
                <w:lang w:val="en-GB"/>
              </w:rPr>
              <w:t>Committee</w:t>
            </w:r>
            <w:proofErr w:type="gramEnd"/>
            <w:r w:rsidR="00853320" w:rsidRPr="00262818">
              <w:rPr>
                <w:lang w:val="en-GB"/>
              </w:rPr>
              <w:t xml:space="preserve"> and the Advisory Committee immunities from legal process in respect of all acts performed by them in their official capacity, including their words spoken or written. This immunity shall continue to be accorded even after the termination of their mission.</w:t>
            </w:r>
          </w:p>
          <w:p w14:paraId="139D5F4C" w14:textId="77777777" w:rsidR="009F3DC4" w:rsidRPr="009F3DC4" w:rsidRDefault="009F3DC4" w:rsidP="00B434F8">
            <w:pPr>
              <w:pStyle w:val="Brdtextmedindrag"/>
              <w:rPr>
                <w:lang w:val="en-GB"/>
              </w:rPr>
            </w:pPr>
          </w:p>
          <w:p w14:paraId="141A00EF" w14:textId="1D517D77" w:rsidR="00967B09" w:rsidRDefault="001D0125" w:rsidP="00B434F8">
            <w:pPr>
              <w:pStyle w:val="Numreradlista"/>
              <w:numPr>
                <w:ilvl w:val="0"/>
                <w:numId w:val="26"/>
              </w:numPr>
              <w:rPr>
                <w:lang w:val="en-GB"/>
              </w:rPr>
            </w:pPr>
            <w:r>
              <w:rPr>
                <w:lang w:val="en-GB"/>
              </w:rPr>
              <w:t>2. </w:t>
            </w:r>
            <w:r w:rsidR="00853320" w:rsidRPr="00262818">
              <w:rPr>
                <w:lang w:val="en-GB"/>
              </w:rPr>
              <w:t>Their official papers and documents shall be inviolable</w:t>
            </w:r>
            <w:r w:rsidR="00967B09">
              <w:rPr>
                <w:lang w:val="en-GB"/>
              </w:rPr>
              <w:t>.</w:t>
            </w:r>
            <w:r w:rsidR="00B9001E">
              <w:rPr>
                <w:lang w:val="en-GB"/>
              </w:rPr>
              <w:br/>
            </w:r>
          </w:p>
          <w:p w14:paraId="459405F2" w14:textId="49D1CD49" w:rsidR="00262818" w:rsidRDefault="001D0125" w:rsidP="00B434F8">
            <w:pPr>
              <w:pStyle w:val="Numreradlista"/>
              <w:numPr>
                <w:ilvl w:val="0"/>
                <w:numId w:val="26"/>
              </w:numPr>
              <w:rPr>
                <w:lang w:val="en-GB"/>
              </w:rPr>
            </w:pPr>
            <w:r>
              <w:rPr>
                <w:lang w:val="en-GB"/>
              </w:rPr>
              <w:t>3. </w:t>
            </w:r>
            <w:r w:rsidR="00853320" w:rsidRPr="00967B09">
              <w:rPr>
                <w:lang w:val="en-GB"/>
              </w:rPr>
              <w:t>No State Party is obliged to extend the immunities referred to in paragraph 1 and 2 to its own nationals or any person who at the time of taking up his functions with the Court has his permanent residence in that State.</w:t>
            </w:r>
          </w:p>
          <w:p w14:paraId="10BD3BCB" w14:textId="399C0F64" w:rsidR="00A97C20" w:rsidRDefault="00A97C20" w:rsidP="00A97C20">
            <w:pPr>
              <w:pStyle w:val="Numreradlista"/>
              <w:numPr>
                <w:ilvl w:val="0"/>
                <w:numId w:val="0"/>
              </w:numPr>
              <w:ind w:left="284" w:hanging="284"/>
              <w:rPr>
                <w:lang w:val="en-GB"/>
              </w:rPr>
            </w:pPr>
          </w:p>
          <w:p w14:paraId="33073D1B" w14:textId="05621485" w:rsidR="00A97C20" w:rsidRDefault="00A97C20" w:rsidP="00A97C20">
            <w:pPr>
              <w:pStyle w:val="Numreradlista"/>
              <w:numPr>
                <w:ilvl w:val="0"/>
                <w:numId w:val="0"/>
              </w:numPr>
              <w:ind w:left="284" w:hanging="284"/>
              <w:rPr>
                <w:lang w:val="en-GB"/>
              </w:rPr>
            </w:pPr>
          </w:p>
          <w:p w14:paraId="1EB9DC94" w14:textId="77777777" w:rsidR="000469B8" w:rsidRDefault="000469B8" w:rsidP="00A97C20">
            <w:pPr>
              <w:pStyle w:val="Numreradlista"/>
              <w:numPr>
                <w:ilvl w:val="0"/>
                <w:numId w:val="0"/>
              </w:numPr>
              <w:ind w:left="284" w:hanging="284"/>
              <w:rPr>
                <w:lang w:val="en-GB"/>
              </w:rPr>
            </w:pPr>
          </w:p>
          <w:p w14:paraId="0E76F585" w14:textId="0BD8ABD8" w:rsidR="00A97C20" w:rsidRDefault="00A97C20" w:rsidP="00A97C20">
            <w:pPr>
              <w:pStyle w:val="Numreradlista"/>
              <w:numPr>
                <w:ilvl w:val="0"/>
                <w:numId w:val="0"/>
              </w:numPr>
              <w:ind w:left="284" w:hanging="284"/>
              <w:rPr>
                <w:lang w:val="en-GB"/>
              </w:rPr>
            </w:pPr>
          </w:p>
          <w:p w14:paraId="12453046" w14:textId="77777777" w:rsidR="00A97C20" w:rsidRPr="00A97C20" w:rsidRDefault="00A97C20" w:rsidP="00A97C20">
            <w:pPr>
              <w:pStyle w:val="Numreradlista"/>
              <w:numPr>
                <w:ilvl w:val="0"/>
                <w:numId w:val="0"/>
              </w:numPr>
              <w:ind w:left="284" w:hanging="284"/>
              <w:rPr>
                <w:lang w:val="en-GB"/>
              </w:rPr>
            </w:pPr>
          </w:p>
          <w:p w14:paraId="6C1A8110" w14:textId="1E51DCE5" w:rsidR="00657253" w:rsidRPr="00657253" w:rsidRDefault="00657253" w:rsidP="00657253">
            <w:pPr>
              <w:pStyle w:val="Brdtextmedindrag"/>
              <w:rPr>
                <w:lang w:val="en-GB"/>
              </w:rPr>
            </w:pPr>
          </w:p>
        </w:tc>
        <w:tc>
          <w:tcPr>
            <w:tcW w:w="3033" w:type="dxa"/>
          </w:tcPr>
          <w:p w14:paraId="424AE369" w14:textId="77777777" w:rsidR="00262818" w:rsidRPr="00262818" w:rsidRDefault="00853320" w:rsidP="00B434F8">
            <w:pPr>
              <w:pStyle w:val="Brdtext"/>
              <w:rPr>
                <w:b/>
                <w:bCs/>
              </w:rPr>
            </w:pPr>
            <w:r w:rsidRPr="00262818">
              <w:rPr>
                <w:b/>
                <w:bCs/>
              </w:rPr>
              <w:t>Artikel 6</w:t>
            </w:r>
          </w:p>
          <w:p w14:paraId="4E030EEE" w14:textId="77777777" w:rsidR="00262818" w:rsidRPr="00262818" w:rsidRDefault="002E1195" w:rsidP="00B434F8">
            <w:pPr>
              <w:pStyle w:val="Brdtext"/>
            </w:pPr>
          </w:p>
          <w:p w14:paraId="6660ADDB" w14:textId="77777777" w:rsidR="00262818" w:rsidRPr="00262818" w:rsidRDefault="00853320" w:rsidP="00B434F8">
            <w:pPr>
              <w:pStyle w:val="Brdtext"/>
              <w:rPr>
                <w:i/>
                <w:iCs/>
              </w:rPr>
            </w:pPr>
            <w:r w:rsidRPr="00262818">
              <w:rPr>
                <w:i/>
                <w:iCs/>
              </w:rPr>
              <w:t>Immunitet för representanter för en part</w:t>
            </w:r>
          </w:p>
          <w:p w14:paraId="6D255D0F" w14:textId="77777777" w:rsidR="00967B09" w:rsidRDefault="00967B09" w:rsidP="00B434F8">
            <w:pPr>
              <w:pStyle w:val="Brdtext"/>
            </w:pPr>
          </w:p>
          <w:p w14:paraId="67B75B6D" w14:textId="455BB7B3" w:rsidR="000E7976" w:rsidRDefault="001D0125" w:rsidP="00B434F8">
            <w:pPr>
              <w:pStyle w:val="Brdtext"/>
              <w:numPr>
                <w:ilvl w:val="0"/>
                <w:numId w:val="27"/>
              </w:numPr>
            </w:pPr>
            <w:r>
              <w:t>1. </w:t>
            </w:r>
            <w:r w:rsidR="00853320" w:rsidRPr="00262818">
              <w:t>Representanter för en part har vid deltagande i administrativa kom</w:t>
            </w:r>
            <w:r>
              <w:softHyphen/>
            </w:r>
            <w:r w:rsidR="00853320" w:rsidRPr="00262818">
              <w:t>mitténs, budgetkommitténs eller rådgivande kommitténs möten immunitet mot rättsliga för</w:t>
            </w:r>
            <w:r w:rsidR="00D36409">
              <w:softHyphen/>
            </w:r>
            <w:r w:rsidR="00853320" w:rsidRPr="00262818">
              <w:t xml:space="preserve">faranden avseende handlingar som de vidtagit i tjänsten, inbegripet muntliga och skriftliga uttalanden. Immuniteten ska fortsätta att gälla även efter det att deras uppdrag har upphört. </w:t>
            </w:r>
          </w:p>
          <w:p w14:paraId="5F68497F" w14:textId="3ED86E52" w:rsidR="000E7976" w:rsidRDefault="000E7976" w:rsidP="00B434F8">
            <w:pPr>
              <w:pStyle w:val="Brdtextmedindrag"/>
            </w:pPr>
          </w:p>
          <w:p w14:paraId="100D09D2" w14:textId="77777777" w:rsidR="000E7976" w:rsidRPr="000E7976" w:rsidRDefault="000E7976" w:rsidP="00B434F8">
            <w:pPr>
              <w:pStyle w:val="Brdtextmedindrag"/>
            </w:pPr>
          </w:p>
          <w:p w14:paraId="1EB569FC" w14:textId="6983ED37" w:rsidR="000E7976" w:rsidRDefault="001D0125" w:rsidP="00B434F8">
            <w:pPr>
              <w:pStyle w:val="Brdtext"/>
              <w:numPr>
                <w:ilvl w:val="0"/>
                <w:numId w:val="27"/>
              </w:numPr>
            </w:pPr>
            <w:r>
              <w:t>2. </w:t>
            </w:r>
            <w:r w:rsidR="00853320" w:rsidRPr="00262818">
              <w:t>Deras officiella handlingar och dokument ska vara okränkbara.</w:t>
            </w:r>
          </w:p>
          <w:p w14:paraId="1E3B98FC" w14:textId="79A6C753" w:rsidR="000E7976" w:rsidRDefault="000E7976" w:rsidP="00B434F8">
            <w:pPr>
              <w:pStyle w:val="Brdtextmedindrag"/>
            </w:pPr>
          </w:p>
          <w:p w14:paraId="53F68A34" w14:textId="1AF48CA8" w:rsidR="00CB523B" w:rsidRPr="00CB523B" w:rsidRDefault="001D0125" w:rsidP="00A97C20">
            <w:pPr>
              <w:pStyle w:val="Brdtext"/>
              <w:numPr>
                <w:ilvl w:val="0"/>
                <w:numId w:val="27"/>
              </w:numPr>
            </w:pPr>
            <w:r>
              <w:t>3. </w:t>
            </w:r>
            <w:r w:rsidR="00853320" w:rsidRPr="00262818">
              <w:t>Ingen part är skyldig att utsträcka den immunitet som avses i punkterna 1 och 2 till sina egna medborgare eller till personer som när de utför sitt uppdrag vid domstolen är stadigvarande bosatta i den staten.</w:t>
            </w:r>
          </w:p>
        </w:tc>
      </w:tr>
      <w:tr w:rsidR="00262818" w:rsidRPr="00262818" w14:paraId="01BFBDAA" w14:textId="77777777" w:rsidTr="00262818">
        <w:tc>
          <w:tcPr>
            <w:tcW w:w="3056" w:type="dxa"/>
          </w:tcPr>
          <w:p w14:paraId="33DBCB5F" w14:textId="77777777" w:rsidR="00262818" w:rsidRPr="008B19E1" w:rsidRDefault="00853320" w:rsidP="00B434F8">
            <w:pPr>
              <w:pStyle w:val="Brdtext"/>
              <w:rPr>
                <w:b/>
                <w:bCs/>
                <w:lang w:val="en-GB"/>
              </w:rPr>
            </w:pPr>
            <w:r w:rsidRPr="008B19E1">
              <w:rPr>
                <w:b/>
                <w:bCs/>
                <w:lang w:val="en-GB"/>
              </w:rPr>
              <w:lastRenderedPageBreak/>
              <w:t>Article 7</w:t>
            </w:r>
          </w:p>
          <w:p w14:paraId="1215C03A" w14:textId="77777777" w:rsidR="00262818" w:rsidRPr="00262818" w:rsidRDefault="002E1195" w:rsidP="00B434F8">
            <w:pPr>
              <w:pStyle w:val="Brdtext"/>
              <w:rPr>
                <w:b/>
                <w:bCs/>
                <w:lang w:val="en-GB"/>
              </w:rPr>
            </w:pPr>
          </w:p>
          <w:p w14:paraId="677C2AD7" w14:textId="77777777" w:rsidR="00262818" w:rsidRPr="00262818" w:rsidRDefault="00853320" w:rsidP="00B434F8">
            <w:pPr>
              <w:pStyle w:val="Brdtext"/>
              <w:rPr>
                <w:b/>
                <w:bCs/>
                <w:i/>
                <w:iCs/>
                <w:lang w:val="en-GB"/>
              </w:rPr>
            </w:pPr>
            <w:r w:rsidRPr="00262818">
              <w:rPr>
                <w:i/>
                <w:iCs/>
                <w:lang w:val="en-GB"/>
              </w:rPr>
              <w:t>Exemption from taxes</w:t>
            </w:r>
          </w:p>
          <w:p w14:paraId="218455AC" w14:textId="77777777" w:rsidR="00262818" w:rsidRPr="00262818" w:rsidRDefault="002E1195" w:rsidP="00B434F8">
            <w:pPr>
              <w:pStyle w:val="Brdtext"/>
              <w:rPr>
                <w:b/>
                <w:bCs/>
                <w:lang w:val="en-GB"/>
              </w:rPr>
            </w:pPr>
          </w:p>
          <w:p w14:paraId="04071AF6" w14:textId="70507864" w:rsidR="000E7976" w:rsidRDefault="001D0125" w:rsidP="00B434F8">
            <w:pPr>
              <w:pStyle w:val="Brdtext"/>
              <w:numPr>
                <w:ilvl w:val="0"/>
                <w:numId w:val="28"/>
              </w:numPr>
              <w:rPr>
                <w:lang w:val="en-GB"/>
              </w:rPr>
            </w:pPr>
            <w:r>
              <w:rPr>
                <w:lang w:val="en-GB"/>
              </w:rPr>
              <w:t>1. </w:t>
            </w:r>
            <w:r w:rsidR="00853320" w:rsidRPr="0090538D">
              <w:rPr>
                <w:lang w:val="en-GB"/>
              </w:rPr>
              <w:t xml:space="preserve">The Court, its </w:t>
            </w:r>
            <w:proofErr w:type="gramStart"/>
            <w:r w:rsidR="00853320" w:rsidRPr="0090538D">
              <w:rPr>
                <w:lang w:val="en-GB"/>
              </w:rPr>
              <w:t>property</w:t>
            </w:r>
            <w:proofErr w:type="gramEnd"/>
            <w:r w:rsidR="00853320" w:rsidRPr="0090538D">
              <w:rPr>
                <w:lang w:val="en-GB"/>
              </w:rPr>
              <w:t xml:space="preserve"> and assets, shall be exempt from all direct taxes.</w:t>
            </w:r>
          </w:p>
          <w:p w14:paraId="4FF30282" w14:textId="77777777" w:rsidR="000E7976" w:rsidRPr="000E7976" w:rsidRDefault="000E7976" w:rsidP="00B434F8">
            <w:pPr>
              <w:pStyle w:val="Brdtextmedindrag"/>
              <w:rPr>
                <w:lang w:val="en-GB"/>
              </w:rPr>
            </w:pPr>
          </w:p>
          <w:p w14:paraId="33A923FE" w14:textId="0D0833FA" w:rsidR="00262818" w:rsidRPr="000E7976" w:rsidRDefault="001D0125" w:rsidP="00B434F8">
            <w:pPr>
              <w:pStyle w:val="Brdtext"/>
              <w:numPr>
                <w:ilvl w:val="0"/>
                <w:numId w:val="28"/>
              </w:numPr>
              <w:rPr>
                <w:lang w:val="en-GB"/>
              </w:rPr>
            </w:pPr>
            <w:r>
              <w:rPr>
                <w:lang w:val="en-GB"/>
              </w:rPr>
              <w:t>2. </w:t>
            </w:r>
            <w:r w:rsidR="00853320" w:rsidRPr="000E7976">
              <w:rPr>
                <w:lang w:val="en-GB"/>
              </w:rPr>
              <w:t>The Court shall</w:t>
            </w:r>
          </w:p>
          <w:p w14:paraId="4A6F8AE2" w14:textId="77777777" w:rsidR="0090538D" w:rsidRPr="0090538D" w:rsidRDefault="0090538D" w:rsidP="00B434F8">
            <w:pPr>
              <w:pStyle w:val="Brdtextmedindrag"/>
              <w:rPr>
                <w:lang w:val="en-GB"/>
              </w:rPr>
            </w:pPr>
          </w:p>
          <w:p w14:paraId="2A065ED3" w14:textId="11F1B2CB" w:rsidR="00A857E4" w:rsidRDefault="000E7976" w:rsidP="001D0125">
            <w:pPr>
              <w:pStyle w:val="Brdtext"/>
              <w:rPr>
                <w:lang w:val="en-GB"/>
              </w:rPr>
            </w:pPr>
            <w:r>
              <w:rPr>
                <w:lang w:val="en-GB"/>
              </w:rPr>
              <w:t>a</w:t>
            </w:r>
            <w:r w:rsidR="001D0125">
              <w:rPr>
                <w:lang w:val="en-GB"/>
              </w:rPr>
              <w:t>. </w:t>
            </w:r>
            <w:r w:rsidR="00853320" w:rsidRPr="00262818">
              <w:rPr>
                <w:lang w:val="en-GB"/>
              </w:rPr>
              <w:t xml:space="preserve">be exempt from or accorded a refund of value added taxes paid on any substantial purchase of goods and services which are necessary and supplied for the official activities of the Court, subject to the limitations laid down by the host State </w:t>
            </w:r>
            <w:proofErr w:type="gramStart"/>
            <w:r w:rsidR="00853320" w:rsidRPr="00262818">
              <w:rPr>
                <w:lang w:val="en-GB"/>
              </w:rPr>
              <w:t>Party;</w:t>
            </w:r>
            <w:proofErr w:type="gramEnd"/>
          </w:p>
          <w:p w14:paraId="4E748030" w14:textId="77777777" w:rsidR="0090538D" w:rsidRPr="0090538D" w:rsidRDefault="0090538D" w:rsidP="00B434F8">
            <w:pPr>
              <w:pStyle w:val="Brdtextmedindrag"/>
              <w:rPr>
                <w:lang w:val="en-GB"/>
              </w:rPr>
            </w:pPr>
          </w:p>
          <w:p w14:paraId="19A986D4" w14:textId="77777777" w:rsidR="0090538D" w:rsidRDefault="0090538D" w:rsidP="00B434F8">
            <w:pPr>
              <w:pStyle w:val="Brdtext"/>
              <w:rPr>
                <w:lang w:val="en-GB"/>
              </w:rPr>
            </w:pPr>
          </w:p>
          <w:p w14:paraId="5FB19851" w14:textId="77777777" w:rsidR="0090538D" w:rsidRDefault="0090538D" w:rsidP="00B434F8">
            <w:pPr>
              <w:pStyle w:val="Brdtext"/>
              <w:rPr>
                <w:lang w:val="en-GB"/>
              </w:rPr>
            </w:pPr>
          </w:p>
          <w:p w14:paraId="0C4FA1A7" w14:textId="351709D1" w:rsidR="00A857E4" w:rsidRDefault="000E7976" w:rsidP="001D0125">
            <w:pPr>
              <w:pStyle w:val="Brdtext"/>
              <w:rPr>
                <w:lang w:val="en-GB"/>
              </w:rPr>
            </w:pPr>
            <w:r>
              <w:rPr>
                <w:lang w:val="en-GB"/>
              </w:rPr>
              <w:t>b</w:t>
            </w:r>
            <w:r w:rsidR="001D0125">
              <w:rPr>
                <w:lang w:val="en-GB"/>
              </w:rPr>
              <w:t>. </w:t>
            </w:r>
            <w:r w:rsidR="00853320" w:rsidRPr="0090538D">
              <w:rPr>
                <w:lang w:val="en-GB"/>
              </w:rPr>
              <w:t>however not be exempt from taxes and dues which amount to charges for public utility services.</w:t>
            </w:r>
          </w:p>
          <w:p w14:paraId="17974119" w14:textId="77777777" w:rsidR="0090538D" w:rsidRPr="0090538D" w:rsidRDefault="0090538D" w:rsidP="00B434F8">
            <w:pPr>
              <w:pStyle w:val="Brdtextmedindrag"/>
              <w:rPr>
                <w:lang w:val="en-GB"/>
              </w:rPr>
            </w:pPr>
          </w:p>
          <w:p w14:paraId="691E275B" w14:textId="4AAE03C5" w:rsidR="00262818" w:rsidRDefault="001D0125" w:rsidP="00B434F8">
            <w:pPr>
              <w:pStyle w:val="Brdtext"/>
              <w:numPr>
                <w:ilvl w:val="0"/>
                <w:numId w:val="28"/>
              </w:numPr>
              <w:rPr>
                <w:lang w:val="en-GB"/>
              </w:rPr>
            </w:pPr>
            <w:r>
              <w:rPr>
                <w:lang w:val="en-GB"/>
              </w:rPr>
              <w:t>3. </w:t>
            </w:r>
            <w:r w:rsidR="00853320" w:rsidRPr="00262818">
              <w:rPr>
                <w:lang w:val="en-GB"/>
              </w:rPr>
              <w:t xml:space="preserve">Goods purchased under such an exemption or reimbursement shall not be sold or otherwise disposed of in that State Party or in another Member State of the European Union, except in accordance with the conditions laid down by the State Party which granted the exemption or reimbursement. </w:t>
            </w:r>
          </w:p>
          <w:p w14:paraId="11424D10" w14:textId="77777777" w:rsidR="0090538D" w:rsidRPr="0090538D" w:rsidRDefault="0090538D" w:rsidP="00B434F8">
            <w:pPr>
              <w:pStyle w:val="Brdtextmedindrag"/>
              <w:rPr>
                <w:lang w:val="en-GB"/>
              </w:rPr>
            </w:pPr>
          </w:p>
          <w:p w14:paraId="3DCA6B01" w14:textId="3A05533A" w:rsidR="00657253" w:rsidRPr="000469B8" w:rsidRDefault="001D0125" w:rsidP="00657253">
            <w:pPr>
              <w:pStyle w:val="Brdtext"/>
              <w:numPr>
                <w:ilvl w:val="0"/>
                <w:numId w:val="28"/>
              </w:numPr>
              <w:rPr>
                <w:b/>
                <w:bCs/>
                <w:lang w:val="en-GB"/>
              </w:rPr>
            </w:pPr>
            <w:r>
              <w:rPr>
                <w:lang w:val="en-GB"/>
              </w:rPr>
              <w:t>4. </w:t>
            </w:r>
            <w:r w:rsidR="00853320" w:rsidRPr="00262818">
              <w:rPr>
                <w:lang w:val="en-GB"/>
              </w:rPr>
              <w:t>Without prejudice to the obligations arising for the State Parties under European Union law and the application of laws and regulations, the conditions and procedure shall be determined by the competent fiscal authorities of each State Party.</w:t>
            </w:r>
          </w:p>
          <w:p w14:paraId="20B4280B" w14:textId="00119694" w:rsidR="00657253" w:rsidRPr="0090538D" w:rsidRDefault="00657253" w:rsidP="00657253">
            <w:pPr>
              <w:pStyle w:val="Brdtextmedindrag"/>
              <w:ind w:firstLine="0"/>
              <w:rPr>
                <w:lang w:val="en-GB"/>
              </w:rPr>
            </w:pPr>
          </w:p>
        </w:tc>
        <w:tc>
          <w:tcPr>
            <w:tcW w:w="3033" w:type="dxa"/>
          </w:tcPr>
          <w:p w14:paraId="11F8C587" w14:textId="77777777" w:rsidR="00262818" w:rsidRPr="00262818" w:rsidRDefault="00853320" w:rsidP="00B434F8">
            <w:pPr>
              <w:pStyle w:val="Brdtext"/>
              <w:rPr>
                <w:b/>
                <w:bCs/>
              </w:rPr>
            </w:pPr>
            <w:r w:rsidRPr="00262818">
              <w:rPr>
                <w:b/>
                <w:bCs/>
              </w:rPr>
              <w:t>Artikel 7</w:t>
            </w:r>
          </w:p>
          <w:p w14:paraId="0FBE79FA" w14:textId="77777777" w:rsidR="00262818" w:rsidRPr="00262818" w:rsidRDefault="002E1195" w:rsidP="00B434F8">
            <w:pPr>
              <w:pStyle w:val="Brdtext"/>
            </w:pPr>
          </w:p>
          <w:p w14:paraId="44940D34" w14:textId="77777777" w:rsidR="000E7976" w:rsidRDefault="00853320" w:rsidP="00B434F8">
            <w:pPr>
              <w:pStyle w:val="Brdtext"/>
              <w:rPr>
                <w:i/>
                <w:iCs/>
              </w:rPr>
            </w:pPr>
            <w:r w:rsidRPr="00262818">
              <w:rPr>
                <w:i/>
                <w:iCs/>
              </w:rPr>
              <w:t>Befrielse från skatt</w:t>
            </w:r>
          </w:p>
          <w:p w14:paraId="43937332" w14:textId="0DD53A2B" w:rsidR="0090538D" w:rsidRPr="0090538D" w:rsidRDefault="001D0125" w:rsidP="00B434F8">
            <w:pPr>
              <w:pStyle w:val="Brdtextefternumreradlista"/>
              <w:numPr>
                <w:ilvl w:val="0"/>
                <w:numId w:val="29"/>
              </w:numPr>
            </w:pPr>
            <w:r>
              <w:t>1. </w:t>
            </w:r>
            <w:r w:rsidR="00853320" w:rsidRPr="00262818">
              <w:t>Domstolen, dess egendom, medel och övriga tillgångar är befriade från alla direkta skatter.</w:t>
            </w:r>
          </w:p>
          <w:p w14:paraId="60CAABF9" w14:textId="17310F6D" w:rsidR="00262818" w:rsidRDefault="001D0125" w:rsidP="00B434F8">
            <w:pPr>
              <w:pStyle w:val="Brdtextefternumreradlista"/>
            </w:pPr>
            <w:r>
              <w:t>2. </w:t>
            </w:r>
            <w:r w:rsidR="00853320" w:rsidRPr="00262818">
              <w:t>Domstolen</w:t>
            </w:r>
          </w:p>
          <w:p w14:paraId="7DBDA0D4" w14:textId="77777777" w:rsidR="0090538D" w:rsidRPr="0090538D" w:rsidRDefault="0090538D" w:rsidP="00B434F8">
            <w:pPr>
              <w:pStyle w:val="Brdtextmedindrag"/>
            </w:pPr>
          </w:p>
          <w:p w14:paraId="5A34580E" w14:textId="352F4564" w:rsidR="00262818" w:rsidRDefault="000E7976" w:rsidP="00B434F8">
            <w:pPr>
              <w:pStyle w:val="Brdtext"/>
              <w:numPr>
                <w:ilvl w:val="0"/>
                <w:numId w:val="10"/>
              </w:numPr>
            </w:pPr>
            <w:r>
              <w:t>a</w:t>
            </w:r>
            <w:r w:rsidR="001D0125">
              <w:t>. </w:t>
            </w:r>
            <w:r w:rsidR="00853320" w:rsidRPr="00262818">
              <w:t>är befriad från eller ska ges återbetalning av mervärdesskatt som har betalats för betydande anskaffningar av varor och tjänster som är nödvändiga och som tillhandahållits för domstolens officiella verksamhet, med förbehåll för de begränsningar som fastställts av den part som är värdland,</w:t>
            </w:r>
          </w:p>
          <w:p w14:paraId="260AA75F" w14:textId="77777777" w:rsidR="0090538D" w:rsidRPr="0090538D" w:rsidRDefault="0090538D" w:rsidP="00B434F8">
            <w:pPr>
              <w:pStyle w:val="Brdtextmedindrag"/>
            </w:pPr>
          </w:p>
          <w:p w14:paraId="252300CE" w14:textId="6C9E4B8D" w:rsidR="00262818" w:rsidRDefault="000E7976" w:rsidP="00B434F8">
            <w:pPr>
              <w:pStyle w:val="Brdtext"/>
              <w:numPr>
                <w:ilvl w:val="0"/>
                <w:numId w:val="10"/>
              </w:numPr>
            </w:pPr>
            <w:r>
              <w:t>b</w:t>
            </w:r>
            <w:r w:rsidR="001D0125">
              <w:t>. </w:t>
            </w:r>
            <w:r w:rsidR="00853320" w:rsidRPr="00262818">
              <w:t>är dock inte befriad från sådana skatter och avgifter som avser avgifter för allmännyttiga tjänster.</w:t>
            </w:r>
          </w:p>
          <w:p w14:paraId="4AE2B202" w14:textId="5C70E1E1" w:rsidR="00262818" w:rsidRPr="00262818" w:rsidRDefault="001D0125" w:rsidP="00B434F8">
            <w:pPr>
              <w:pStyle w:val="Brdtextefternumreradlista"/>
            </w:pPr>
            <w:r>
              <w:t>3. </w:t>
            </w:r>
            <w:r w:rsidR="00853320" w:rsidRPr="00262818">
              <w:t>Varor som anskaffats med stöd av en sådan befrielse eller återbetalning får säljas eller på annat sätt avyttras i parten i fråga eller i någon annan medlemsstat i Europeiska unionen endast på de villkor som den part som beviljat undantaget eller återbetalningen har fastställt.</w:t>
            </w:r>
          </w:p>
          <w:p w14:paraId="73D5FC83" w14:textId="5E7988FD" w:rsidR="00262818" w:rsidRPr="00262818" w:rsidRDefault="001D0125" w:rsidP="00B434F8">
            <w:pPr>
              <w:pStyle w:val="Brdtextefternumreradlista"/>
            </w:pPr>
            <w:r>
              <w:t>4. </w:t>
            </w:r>
            <w:r w:rsidR="00853320" w:rsidRPr="00262818">
              <w:t>Varje parts behöriga skatte</w:t>
            </w:r>
            <w:r>
              <w:softHyphen/>
            </w:r>
            <w:r w:rsidR="00853320" w:rsidRPr="00262818">
              <w:t>myndigheter ska fastställa villkor och förfaranden utan att det påverkar parternas skyldigheter enligt unionsrätten eller till</w:t>
            </w:r>
            <w:r>
              <w:softHyphen/>
            </w:r>
            <w:r w:rsidR="00853320" w:rsidRPr="00262818">
              <w:t>ämpningen av lagar och bes</w:t>
            </w:r>
            <w:r>
              <w:softHyphen/>
            </w:r>
            <w:r w:rsidR="00853320" w:rsidRPr="00262818">
              <w:t>tämmelser.</w:t>
            </w:r>
          </w:p>
        </w:tc>
      </w:tr>
      <w:tr w:rsidR="00262818" w:rsidRPr="00262818" w14:paraId="1C62ED08" w14:textId="77777777" w:rsidTr="00262818">
        <w:tc>
          <w:tcPr>
            <w:tcW w:w="3056" w:type="dxa"/>
          </w:tcPr>
          <w:p w14:paraId="1A2C06E1" w14:textId="77777777" w:rsidR="00262818" w:rsidRPr="008B19E1" w:rsidRDefault="00853320" w:rsidP="00B434F8">
            <w:pPr>
              <w:pStyle w:val="Brdtext"/>
              <w:rPr>
                <w:b/>
                <w:bCs/>
                <w:lang w:val="en-GB"/>
              </w:rPr>
            </w:pPr>
            <w:r w:rsidRPr="008B19E1">
              <w:rPr>
                <w:b/>
                <w:bCs/>
                <w:lang w:val="en-GB"/>
              </w:rPr>
              <w:t>Article 8</w:t>
            </w:r>
          </w:p>
          <w:p w14:paraId="26109758" w14:textId="77777777" w:rsidR="00262818" w:rsidRPr="00262818" w:rsidRDefault="002E1195" w:rsidP="00B434F8">
            <w:pPr>
              <w:pStyle w:val="Brdtext"/>
              <w:rPr>
                <w:b/>
                <w:bCs/>
                <w:lang w:val="en-GB"/>
              </w:rPr>
            </w:pPr>
          </w:p>
          <w:p w14:paraId="658AC7E2" w14:textId="77777777" w:rsidR="00262818" w:rsidRPr="00262818" w:rsidRDefault="00853320" w:rsidP="00B434F8">
            <w:pPr>
              <w:pStyle w:val="Brdtext"/>
              <w:rPr>
                <w:i/>
                <w:iCs/>
                <w:lang w:val="en-GB"/>
              </w:rPr>
            </w:pPr>
            <w:r w:rsidRPr="00262818">
              <w:rPr>
                <w:i/>
                <w:iCs/>
                <w:lang w:val="en-GB"/>
              </w:rPr>
              <w:t>Funds and freedom from currency restrictions</w:t>
            </w:r>
          </w:p>
          <w:p w14:paraId="18231CCB" w14:textId="77777777" w:rsidR="00262818" w:rsidRPr="00262818" w:rsidRDefault="002E1195" w:rsidP="00B434F8">
            <w:pPr>
              <w:pStyle w:val="Brdtext"/>
              <w:rPr>
                <w:b/>
                <w:bCs/>
                <w:lang w:val="en-GB"/>
              </w:rPr>
            </w:pPr>
          </w:p>
          <w:p w14:paraId="26317D61" w14:textId="2CE558CF" w:rsidR="00262818" w:rsidRPr="00262818" w:rsidRDefault="00853320" w:rsidP="00B434F8">
            <w:pPr>
              <w:pStyle w:val="Brdtext"/>
              <w:rPr>
                <w:lang w:val="en-GB"/>
              </w:rPr>
            </w:pPr>
            <w:r w:rsidRPr="00262818">
              <w:rPr>
                <w:lang w:val="en-GB"/>
              </w:rPr>
              <w:t>The State Parties shall accord the Court the freedom of currency rest</w:t>
            </w:r>
            <w:r w:rsidR="00657253">
              <w:rPr>
                <w:lang w:val="en-GB"/>
              </w:rPr>
              <w:softHyphen/>
            </w:r>
            <w:r w:rsidRPr="00262818">
              <w:rPr>
                <w:lang w:val="en-GB"/>
              </w:rPr>
              <w:lastRenderedPageBreak/>
              <w:t>rictions which is</w:t>
            </w:r>
            <w:r w:rsidR="00657253">
              <w:rPr>
                <w:lang w:val="en-GB"/>
              </w:rPr>
              <w:t xml:space="preserve"> n</w:t>
            </w:r>
            <w:r w:rsidRPr="00262818">
              <w:rPr>
                <w:lang w:val="en-GB"/>
              </w:rPr>
              <w:t>ecessary for the exercise of its official activities.</w:t>
            </w:r>
          </w:p>
          <w:p w14:paraId="77386359" w14:textId="77777777" w:rsidR="00262818" w:rsidRPr="00262818" w:rsidRDefault="002E1195" w:rsidP="00B434F8">
            <w:pPr>
              <w:pStyle w:val="Brdtext"/>
              <w:rPr>
                <w:lang w:val="en-GB"/>
              </w:rPr>
            </w:pPr>
          </w:p>
        </w:tc>
        <w:tc>
          <w:tcPr>
            <w:tcW w:w="3033" w:type="dxa"/>
          </w:tcPr>
          <w:p w14:paraId="19F11CEF" w14:textId="77777777" w:rsidR="00262818" w:rsidRPr="00262818" w:rsidRDefault="00853320" w:rsidP="00B434F8">
            <w:pPr>
              <w:pStyle w:val="Brdtext"/>
              <w:rPr>
                <w:b/>
                <w:bCs/>
              </w:rPr>
            </w:pPr>
            <w:r w:rsidRPr="00262818">
              <w:rPr>
                <w:b/>
                <w:bCs/>
              </w:rPr>
              <w:lastRenderedPageBreak/>
              <w:t>Artikel 8</w:t>
            </w:r>
          </w:p>
          <w:p w14:paraId="51EFCF18" w14:textId="77777777" w:rsidR="00262818" w:rsidRPr="00262818" w:rsidRDefault="002E1195" w:rsidP="00B434F8">
            <w:pPr>
              <w:pStyle w:val="Brdtext"/>
            </w:pPr>
          </w:p>
          <w:p w14:paraId="35ADD365" w14:textId="53B568E7" w:rsidR="00262818" w:rsidRPr="00262818" w:rsidRDefault="00853320" w:rsidP="00B434F8">
            <w:pPr>
              <w:pStyle w:val="Brdtext"/>
            </w:pPr>
            <w:r w:rsidRPr="00262818">
              <w:rPr>
                <w:i/>
                <w:iCs/>
              </w:rPr>
              <w:t>Medel och befrielse från valuta</w:t>
            </w:r>
            <w:r w:rsidR="00BE16AA">
              <w:rPr>
                <w:i/>
                <w:iCs/>
              </w:rPr>
              <w:softHyphen/>
            </w:r>
            <w:r w:rsidRPr="00262818">
              <w:rPr>
                <w:i/>
                <w:iCs/>
              </w:rPr>
              <w:t>restriktioner</w:t>
            </w:r>
          </w:p>
          <w:p w14:paraId="68939870" w14:textId="77777777" w:rsidR="00262818" w:rsidRPr="00262818" w:rsidRDefault="002E1195" w:rsidP="00B434F8">
            <w:pPr>
              <w:pStyle w:val="Brdtext"/>
            </w:pPr>
          </w:p>
          <w:p w14:paraId="374510E4" w14:textId="68BBA8AD" w:rsidR="00262818" w:rsidRPr="00262818" w:rsidRDefault="00853320" w:rsidP="00B434F8">
            <w:pPr>
              <w:pStyle w:val="Brdtext"/>
            </w:pPr>
            <w:r w:rsidRPr="00262818">
              <w:t>Parterna ska bevilja domstolen sådan befrielse från valuta</w:t>
            </w:r>
            <w:r w:rsidR="00657253">
              <w:softHyphen/>
            </w:r>
            <w:r w:rsidRPr="00262818">
              <w:lastRenderedPageBreak/>
              <w:t>restriktioner som är nödvändig för dess officiella verksamhet.</w:t>
            </w:r>
          </w:p>
        </w:tc>
      </w:tr>
      <w:tr w:rsidR="00262818" w:rsidRPr="00262818" w14:paraId="124A4C3E" w14:textId="77777777" w:rsidTr="00262818">
        <w:tc>
          <w:tcPr>
            <w:tcW w:w="3056" w:type="dxa"/>
          </w:tcPr>
          <w:p w14:paraId="475B9FB2" w14:textId="77777777" w:rsidR="00262818" w:rsidRPr="008B19E1" w:rsidRDefault="00853320" w:rsidP="00B434F8">
            <w:pPr>
              <w:pStyle w:val="Brdtext"/>
              <w:rPr>
                <w:b/>
                <w:bCs/>
                <w:lang w:val="en-GB"/>
              </w:rPr>
            </w:pPr>
            <w:r w:rsidRPr="008B19E1">
              <w:rPr>
                <w:b/>
                <w:bCs/>
                <w:lang w:val="en-GB"/>
              </w:rPr>
              <w:lastRenderedPageBreak/>
              <w:t>Article 9</w:t>
            </w:r>
          </w:p>
          <w:p w14:paraId="210A39D8" w14:textId="77777777" w:rsidR="00262818" w:rsidRPr="00262818" w:rsidRDefault="002E1195" w:rsidP="00B434F8">
            <w:pPr>
              <w:pStyle w:val="Brdtext"/>
              <w:rPr>
                <w:b/>
                <w:bCs/>
                <w:lang w:val="en-GB"/>
              </w:rPr>
            </w:pPr>
          </w:p>
          <w:p w14:paraId="33EF0D03" w14:textId="71EDD5B6" w:rsidR="00262818" w:rsidRPr="00ED293F" w:rsidRDefault="00853320" w:rsidP="00B434F8">
            <w:pPr>
              <w:pStyle w:val="Brdtext"/>
              <w:rPr>
                <w:b/>
                <w:bCs/>
                <w:i/>
                <w:iCs/>
                <w:lang w:val="en-GB"/>
              </w:rPr>
            </w:pPr>
            <w:r w:rsidRPr="00262818">
              <w:rPr>
                <w:i/>
                <w:iCs/>
                <w:lang w:val="en-GB"/>
              </w:rPr>
              <w:t>Privileges and Immunities of the Judges and the Registrar</w:t>
            </w:r>
          </w:p>
          <w:p w14:paraId="74D2F8BD" w14:textId="773BE6EE" w:rsidR="00262818" w:rsidRPr="00ED293F" w:rsidRDefault="001D0125" w:rsidP="00B434F8">
            <w:pPr>
              <w:pStyle w:val="Brdtextefternumreradlista"/>
              <w:numPr>
                <w:ilvl w:val="0"/>
                <w:numId w:val="30"/>
              </w:numPr>
              <w:rPr>
                <w:lang w:val="en-GB"/>
              </w:rPr>
            </w:pPr>
            <w:r>
              <w:rPr>
                <w:lang w:val="en-GB"/>
              </w:rPr>
              <w:t>1. </w:t>
            </w:r>
            <w:r w:rsidR="00853320" w:rsidRPr="00ED293F">
              <w:rPr>
                <w:lang w:val="en-GB"/>
              </w:rPr>
              <w:t xml:space="preserve">The privileges and immunities of the Judges are governed by Article 8 of the Statute and by reference in Article 8 of the Statute by the Protocol on the privileges and immunities of the European Union. </w:t>
            </w:r>
          </w:p>
          <w:p w14:paraId="176920CD" w14:textId="77777777" w:rsidR="0090538D" w:rsidRPr="0090538D" w:rsidRDefault="0090538D" w:rsidP="00B434F8">
            <w:pPr>
              <w:pStyle w:val="Brdtextmedindrag"/>
              <w:rPr>
                <w:lang w:val="en-GB"/>
              </w:rPr>
            </w:pPr>
          </w:p>
          <w:p w14:paraId="5C9D63E5" w14:textId="325FB2A3" w:rsidR="00262818" w:rsidRDefault="001D0125" w:rsidP="00B434F8">
            <w:pPr>
              <w:pStyle w:val="Brdtextefternumreradlista"/>
              <w:rPr>
                <w:lang w:val="en-GB"/>
              </w:rPr>
            </w:pPr>
            <w:r>
              <w:rPr>
                <w:lang w:val="en-GB"/>
              </w:rPr>
              <w:t>2. </w:t>
            </w:r>
            <w:r w:rsidR="00853320" w:rsidRPr="00262818">
              <w:rPr>
                <w:lang w:val="en-GB"/>
              </w:rPr>
              <w:t xml:space="preserve">Article 8 of the Statute and the Protocol on the privileges and immunities of the European Union shall apply to the Registrar. </w:t>
            </w:r>
          </w:p>
          <w:p w14:paraId="24D22A15" w14:textId="77777777" w:rsidR="0090538D" w:rsidRPr="0090538D" w:rsidRDefault="0090538D" w:rsidP="00B434F8">
            <w:pPr>
              <w:pStyle w:val="Brdtextmedindrag"/>
              <w:rPr>
                <w:lang w:val="en-GB"/>
              </w:rPr>
            </w:pPr>
          </w:p>
          <w:p w14:paraId="1D0E1E23" w14:textId="729BF002" w:rsidR="00262818" w:rsidRDefault="001D0125" w:rsidP="00B434F8">
            <w:pPr>
              <w:pStyle w:val="Brdtextefternumreradlista"/>
              <w:rPr>
                <w:lang w:val="en-GB"/>
              </w:rPr>
            </w:pPr>
            <w:r>
              <w:rPr>
                <w:lang w:val="en-GB"/>
              </w:rPr>
              <w:t>3. </w:t>
            </w:r>
            <w:r w:rsidR="00853320" w:rsidRPr="00262818">
              <w:rPr>
                <w:lang w:val="en-GB"/>
              </w:rPr>
              <w:t xml:space="preserve">When applied in accordance with paragraph 1 and 2, only Article 11(b-e) to 14 of the Protocol on the privileges and immunities of the European Union are to be applied in analogy adapted to the specific circumstances of the Court. This means </w:t>
            </w:r>
            <w:proofErr w:type="gramStart"/>
            <w:r w:rsidR="00853320" w:rsidRPr="00262818">
              <w:rPr>
                <w:lang w:val="en-GB"/>
              </w:rPr>
              <w:t>in particular that</w:t>
            </w:r>
            <w:proofErr w:type="gramEnd"/>
            <w:r w:rsidR="00853320" w:rsidRPr="00262818">
              <w:rPr>
                <w:lang w:val="en-GB"/>
              </w:rPr>
              <w:t xml:space="preserve"> the Judges and the Registrar shall:</w:t>
            </w:r>
          </w:p>
          <w:p w14:paraId="60F37635" w14:textId="77777777" w:rsidR="0090538D" w:rsidRPr="0090538D" w:rsidRDefault="0090538D" w:rsidP="00B434F8">
            <w:pPr>
              <w:pStyle w:val="Brdtextmedindrag"/>
              <w:rPr>
                <w:lang w:val="en-GB"/>
              </w:rPr>
            </w:pPr>
          </w:p>
          <w:p w14:paraId="41A6E54E" w14:textId="1ED52C98" w:rsidR="00262818" w:rsidRDefault="00ED293F" w:rsidP="00B434F8">
            <w:pPr>
              <w:pStyle w:val="Brdtext"/>
              <w:numPr>
                <w:ilvl w:val="0"/>
                <w:numId w:val="11"/>
              </w:numPr>
              <w:rPr>
                <w:lang w:val="en-GB"/>
              </w:rPr>
            </w:pPr>
            <w:r>
              <w:rPr>
                <w:lang w:val="en-GB"/>
              </w:rPr>
              <w:t>a</w:t>
            </w:r>
            <w:r w:rsidR="001D0125">
              <w:rPr>
                <w:lang w:val="en-GB"/>
              </w:rPr>
              <w:t>. </w:t>
            </w:r>
            <w:r w:rsidR="00853320" w:rsidRPr="00262818">
              <w:rPr>
                <w:lang w:val="en-GB"/>
              </w:rPr>
              <w:t xml:space="preserve">be liable to an internal tax for the benefit of the Court on salaries, wages and emoluments paid to them by the </w:t>
            </w:r>
            <w:proofErr w:type="gramStart"/>
            <w:r w:rsidR="00853320" w:rsidRPr="00262818">
              <w:rPr>
                <w:lang w:val="en-GB"/>
              </w:rPr>
              <w:t>Court;</w:t>
            </w:r>
            <w:proofErr w:type="gramEnd"/>
          </w:p>
          <w:p w14:paraId="45F23E58" w14:textId="77777777" w:rsidR="00A857E4" w:rsidRPr="008B19E1" w:rsidRDefault="00A857E4" w:rsidP="00B434F8">
            <w:pPr>
              <w:pStyle w:val="Brdtextmedindrag"/>
              <w:rPr>
                <w:lang w:val="en-GB"/>
              </w:rPr>
            </w:pPr>
          </w:p>
          <w:p w14:paraId="3AB7AAD7" w14:textId="3494B81A" w:rsidR="00262818" w:rsidRDefault="00ED293F" w:rsidP="00B434F8">
            <w:pPr>
              <w:pStyle w:val="Brdtext"/>
              <w:numPr>
                <w:ilvl w:val="0"/>
                <w:numId w:val="11"/>
              </w:numPr>
              <w:rPr>
                <w:lang w:val="en-GB"/>
              </w:rPr>
            </w:pPr>
            <w:r>
              <w:rPr>
                <w:lang w:val="en-GB"/>
              </w:rPr>
              <w:t>b</w:t>
            </w:r>
            <w:r w:rsidR="001D0125">
              <w:rPr>
                <w:lang w:val="en-GB"/>
              </w:rPr>
              <w:t>. </w:t>
            </w:r>
            <w:r w:rsidR="00853320" w:rsidRPr="00262818">
              <w:rPr>
                <w:lang w:val="en-GB"/>
              </w:rPr>
              <w:t xml:space="preserve">from the date on which the internal tax under letter (a) is applied, be exempted from national taxation on the salaries, wages and emoluments, paid to them by the Court, but not on pensions and annuities, paid to them by the </w:t>
            </w:r>
            <w:proofErr w:type="gramStart"/>
            <w:r w:rsidR="00853320" w:rsidRPr="00262818">
              <w:rPr>
                <w:lang w:val="en-GB"/>
              </w:rPr>
              <w:t>Court;</w:t>
            </w:r>
            <w:proofErr w:type="gramEnd"/>
          </w:p>
          <w:p w14:paraId="72241610" w14:textId="77777777" w:rsidR="00A857E4" w:rsidRPr="008B19E1" w:rsidRDefault="00A857E4" w:rsidP="00B434F8">
            <w:pPr>
              <w:pStyle w:val="Brdtextmedindrag"/>
              <w:rPr>
                <w:lang w:val="en-GB"/>
              </w:rPr>
            </w:pPr>
          </w:p>
          <w:p w14:paraId="3321DB37" w14:textId="57AB41AF" w:rsidR="00262818" w:rsidRPr="00262818" w:rsidRDefault="00ED293F" w:rsidP="00B434F8">
            <w:pPr>
              <w:pStyle w:val="Brdtext"/>
              <w:numPr>
                <w:ilvl w:val="0"/>
                <w:numId w:val="11"/>
              </w:numPr>
              <w:rPr>
                <w:b/>
                <w:bCs/>
                <w:lang w:val="en-GB"/>
              </w:rPr>
            </w:pPr>
            <w:r>
              <w:rPr>
                <w:lang w:val="en-GB"/>
              </w:rPr>
              <w:t>c</w:t>
            </w:r>
            <w:r w:rsidR="001D0125">
              <w:rPr>
                <w:lang w:val="en-GB"/>
              </w:rPr>
              <w:t>. </w:t>
            </w:r>
            <w:r w:rsidR="00853320" w:rsidRPr="00262818">
              <w:rPr>
                <w:lang w:val="en-GB"/>
              </w:rPr>
              <w:t xml:space="preserve">from the date on which the Judges and the Registrar are subject to a social security and health scheme established by the Court, with respect to services rendered </w:t>
            </w:r>
            <w:r w:rsidR="00853320" w:rsidRPr="00262818">
              <w:rPr>
                <w:lang w:val="en-GB"/>
              </w:rPr>
              <w:lastRenderedPageBreak/>
              <w:t>for the Court, be exempted from all compulsory contributions to national social security and health schemes.</w:t>
            </w:r>
          </w:p>
          <w:p w14:paraId="6BCE1711" w14:textId="77777777" w:rsidR="00262818" w:rsidRPr="00262818" w:rsidRDefault="002E1195" w:rsidP="00B434F8">
            <w:pPr>
              <w:pStyle w:val="Brdtext"/>
              <w:rPr>
                <w:lang w:val="en-GB"/>
              </w:rPr>
            </w:pPr>
          </w:p>
        </w:tc>
        <w:tc>
          <w:tcPr>
            <w:tcW w:w="3033" w:type="dxa"/>
          </w:tcPr>
          <w:p w14:paraId="5B3E22D6" w14:textId="77777777" w:rsidR="00262818" w:rsidRPr="00262818" w:rsidRDefault="00853320" w:rsidP="00B434F8">
            <w:pPr>
              <w:pStyle w:val="Brdtext"/>
              <w:rPr>
                <w:b/>
                <w:bCs/>
              </w:rPr>
            </w:pPr>
            <w:r w:rsidRPr="00262818">
              <w:rPr>
                <w:b/>
                <w:bCs/>
              </w:rPr>
              <w:lastRenderedPageBreak/>
              <w:t>Artikel 9</w:t>
            </w:r>
          </w:p>
          <w:p w14:paraId="79CB4F3F" w14:textId="77777777" w:rsidR="00262818" w:rsidRPr="00262818" w:rsidRDefault="002E1195" w:rsidP="00B434F8">
            <w:pPr>
              <w:pStyle w:val="Brdtext"/>
            </w:pPr>
          </w:p>
          <w:p w14:paraId="6F2B57F8" w14:textId="12735673" w:rsidR="00262818" w:rsidRPr="00ED293F" w:rsidRDefault="00853320" w:rsidP="00B434F8">
            <w:pPr>
              <w:pStyle w:val="Brdtext"/>
              <w:rPr>
                <w:i/>
                <w:iCs/>
              </w:rPr>
            </w:pPr>
            <w:r w:rsidRPr="00262818">
              <w:rPr>
                <w:i/>
                <w:iCs/>
              </w:rPr>
              <w:t>Privilegier och immunitet för domarna och kanslichefen</w:t>
            </w:r>
          </w:p>
          <w:p w14:paraId="1D0F861E" w14:textId="53E18FA0" w:rsidR="00262818" w:rsidRDefault="001D0125" w:rsidP="00B434F8">
            <w:pPr>
              <w:pStyle w:val="Brdtextefternumreradlista"/>
              <w:numPr>
                <w:ilvl w:val="0"/>
                <w:numId w:val="31"/>
              </w:numPr>
            </w:pPr>
            <w:r>
              <w:t>1. </w:t>
            </w:r>
            <w:r w:rsidR="00853320" w:rsidRPr="00262818">
              <w:t xml:space="preserve">För domarna regleras privilegier och immunitet i artikel 8 i stadgan och, genom hänvisning i artikel 8 i stadgan, </w:t>
            </w:r>
            <w:r w:rsidR="00BA041B">
              <w:t xml:space="preserve">i </w:t>
            </w:r>
            <w:r w:rsidR="00853320" w:rsidRPr="00262818">
              <w:t>protokollet om Europeiska unionens immunitet och privilegier.</w:t>
            </w:r>
          </w:p>
          <w:p w14:paraId="7574BC27" w14:textId="77777777" w:rsidR="0090538D" w:rsidRPr="0090538D" w:rsidRDefault="0090538D" w:rsidP="00B434F8">
            <w:pPr>
              <w:pStyle w:val="Brdtextmedindrag"/>
              <w:ind w:firstLine="0"/>
            </w:pPr>
          </w:p>
          <w:p w14:paraId="7798FA25" w14:textId="238231DB" w:rsidR="00262818" w:rsidRDefault="001D0125" w:rsidP="00B434F8">
            <w:pPr>
              <w:pStyle w:val="Brdtextefternumreradlista"/>
            </w:pPr>
            <w:r>
              <w:t>2. </w:t>
            </w:r>
            <w:r w:rsidR="00853320" w:rsidRPr="00262818">
              <w:t>Artikel 8 i stadgan och proto</w:t>
            </w:r>
            <w:r w:rsidR="00D36409">
              <w:softHyphen/>
            </w:r>
            <w:r w:rsidR="00853320" w:rsidRPr="00262818">
              <w:t>kollet om Europeiska unionens immunitet och privilegier ska tillämpas på kanslichefen.</w:t>
            </w:r>
          </w:p>
          <w:p w14:paraId="4DE2EDED" w14:textId="0E6CFB93" w:rsidR="0090538D" w:rsidRDefault="0090538D" w:rsidP="00B434F8">
            <w:pPr>
              <w:pStyle w:val="Brdtextmedindrag"/>
            </w:pPr>
          </w:p>
          <w:p w14:paraId="533B5C4D" w14:textId="7A6604C6" w:rsidR="00A857E4" w:rsidRPr="00A857E4" w:rsidRDefault="001D0125" w:rsidP="00B434F8">
            <w:pPr>
              <w:pStyle w:val="Brdtextefternumreradlista"/>
            </w:pPr>
            <w:r>
              <w:t>3. </w:t>
            </w:r>
            <w:r w:rsidR="00853320" w:rsidRPr="00262818">
              <w:t xml:space="preserve">Vid tillämpning av punkterna 1 och 2 ska endast artiklarna 11 (b-e) </w:t>
            </w:r>
            <w:r w:rsidR="007F35E4">
              <w:t xml:space="preserve">till </w:t>
            </w:r>
            <w:r w:rsidR="00853320" w:rsidRPr="00262818">
              <w:t>14 i protokollet om Europeiska unionens immunitet och privi</w:t>
            </w:r>
            <w:r w:rsidR="00D36409">
              <w:softHyphen/>
            </w:r>
            <w:r w:rsidR="00853320" w:rsidRPr="00262818">
              <w:t>legier, anpassade till domstolens särskilda omständigheter, tillämpas analogt. Det innebär särskilt att domarna och kanslichefen</w:t>
            </w:r>
            <w:r w:rsidR="007F35E4">
              <w:t>:</w:t>
            </w:r>
          </w:p>
          <w:p w14:paraId="35864569" w14:textId="1C4D89DC" w:rsidR="0090538D" w:rsidRDefault="0090538D" w:rsidP="00B434F8">
            <w:pPr>
              <w:pStyle w:val="Brdtextmedindrag"/>
            </w:pPr>
          </w:p>
          <w:p w14:paraId="65AE8F44" w14:textId="77777777" w:rsidR="00D36409" w:rsidRPr="0090538D" w:rsidRDefault="00D36409" w:rsidP="00B434F8">
            <w:pPr>
              <w:pStyle w:val="Brdtextmedindrag"/>
            </w:pPr>
          </w:p>
          <w:p w14:paraId="1315B55E" w14:textId="26A0753A" w:rsidR="00262818" w:rsidRDefault="00ED293F" w:rsidP="00B434F8">
            <w:pPr>
              <w:pStyle w:val="Brdtext"/>
              <w:numPr>
                <w:ilvl w:val="0"/>
                <w:numId w:val="12"/>
              </w:numPr>
            </w:pPr>
            <w:r>
              <w:t>a</w:t>
            </w:r>
            <w:r w:rsidR="001D0125">
              <w:t>. </w:t>
            </w:r>
            <w:r w:rsidR="00853320" w:rsidRPr="00262818">
              <w:t>är skyldiga att betala intern skatt till förmån för domstolen på de löner och arvoden som domstolen betalar till dem,</w:t>
            </w:r>
          </w:p>
          <w:p w14:paraId="4B418920" w14:textId="77777777" w:rsidR="0090538D" w:rsidRPr="0090538D" w:rsidRDefault="0090538D" w:rsidP="00B434F8">
            <w:pPr>
              <w:pStyle w:val="Brdtextmedindrag"/>
            </w:pPr>
          </w:p>
          <w:p w14:paraId="42DB8288" w14:textId="655D3224" w:rsidR="00262818" w:rsidRDefault="00ED293F" w:rsidP="00B434F8">
            <w:pPr>
              <w:pStyle w:val="Brdtext"/>
              <w:numPr>
                <w:ilvl w:val="0"/>
                <w:numId w:val="12"/>
              </w:numPr>
            </w:pPr>
            <w:r>
              <w:t>b</w:t>
            </w:r>
            <w:r w:rsidR="001D0125">
              <w:t>. </w:t>
            </w:r>
            <w:r w:rsidR="00853320" w:rsidRPr="00262818">
              <w:t xml:space="preserve">från dagen den interna skatten som avses i punkt </w:t>
            </w:r>
            <w:r w:rsidR="000D44D9">
              <w:t>(</w:t>
            </w:r>
            <w:r w:rsidR="00853320" w:rsidRPr="00262818">
              <w:t>a) börjar tillämpas, är befriade från nationell inkomstskatt på de löner och arvoden som domstolen betalar till dem, men inte på de pensioner och livräntor som domstolen betalar till dem,</w:t>
            </w:r>
          </w:p>
          <w:p w14:paraId="2DD0AF0C" w14:textId="77777777" w:rsidR="0090538D" w:rsidRPr="0090538D" w:rsidRDefault="0090538D" w:rsidP="00B434F8">
            <w:pPr>
              <w:pStyle w:val="Brdtextmedindrag"/>
            </w:pPr>
          </w:p>
          <w:p w14:paraId="1C7B3F7A" w14:textId="09EC94AA" w:rsidR="00262818" w:rsidRPr="00262818" w:rsidRDefault="00ED293F" w:rsidP="00B434F8">
            <w:pPr>
              <w:pStyle w:val="Brdtext"/>
              <w:numPr>
                <w:ilvl w:val="0"/>
                <w:numId w:val="12"/>
              </w:numPr>
            </w:pPr>
            <w:r>
              <w:t>c</w:t>
            </w:r>
            <w:r w:rsidR="001D0125">
              <w:t>. </w:t>
            </w:r>
            <w:r w:rsidR="00853320" w:rsidRPr="00262818">
              <w:t xml:space="preserve">från dagen då domarna och kanslichefen omfattas av ett socialförsäkringssystem inrättat av domstolen, i fråga om utförda tjänster till domstolen, är befriade </w:t>
            </w:r>
            <w:r w:rsidR="00853320" w:rsidRPr="00262818">
              <w:lastRenderedPageBreak/>
              <w:t>från alla obligatoriska avgifter till nationella socialförsäkringssystem.</w:t>
            </w:r>
          </w:p>
        </w:tc>
      </w:tr>
      <w:tr w:rsidR="00262818" w:rsidRPr="00262818" w14:paraId="280EC3F3" w14:textId="77777777" w:rsidTr="00262818">
        <w:tc>
          <w:tcPr>
            <w:tcW w:w="3056" w:type="dxa"/>
          </w:tcPr>
          <w:p w14:paraId="598011C0" w14:textId="77777777" w:rsidR="00262818" w:rsidRPr="008B19E1" w:rsidRDefault="00853320" w:rsidP="00B434F8">
            <w:pPr>
              <w:pStyle w:val="Brdtext"/>
              <w:rPr>
                <w:b/>
                <w:bCs/>
                <w:lang w:val="en-GB"/>
              </w:rPr>
            </w:pPr>
            <w:r w:rsidRPr="008B19E1">
              <w:rPr>
                <w:b/>
                <w:bCs/>
                <w:lang w:val="en-GB"/>
              </w:rPr>
              <w:lastRenderedPageBreak/>
              <w:t>Article 10</w:t>
            </w:r>
          </w:p>
          <w:p w14:paraId="2135CFBD" w14:textId="77777777" w:rsidR="00262818" w:rsidRPr="00262818" w:rsidRDefault="002E1195" w:rsidP="00B434F8">
            <w:pPr>
              <w:pStyle w:val="Brdtext"/>
              <w:rPr>
                <w:i/>
                <w:iCs/>
                <w:lang w:val="en-GB"/>
              </w:rPr>
            </w:pPr>
          </w:p>
          <w:p w14:paraId="505409D7" w14:textId="00C3488E" w:rsidR="00262818" w:rsidRPr="00B7078D" w:rsidRDefault="00853320" w:rsidP="00B434F8">
            <w:pPr>
              <w:pStyle w:val="Brdtext"/>
              <w:rPr>
                <w:b/>
                <w:bCs/>
                <w:i/>
                <w:iCs/>
                <w:lang w:val="en-GB"/>
              </w:rPr>
            </w:pPr>
            <w:r w:rsidRPr="00262818">
              <w:rPr>
                <w:i/>
                <w:iCs/>
                <w:lang w:val="en-GB"/>
              </w:rPr>
              <w:t>Immunities and privileges of the Staff</w:t>
            </w:r>
          </w:p>
          <w:p w14:paraId="231578C6" w14:textId="2EE318BF" w:rsidR="00CB2E83" w:rsidRPr="00B7078D" w:rsidRDefault="001D0125" w:rsidP="00B434F8">
            <w:pPr>
              <w:pStyle w:val="Brdtextefternumreradlista"/>
              <w:numPr>
                <w:ilvl w:val="0"/>
                <w:numId w:val="33"/>
              </w:numPr>
              <w:rPr>
                <w:lang w:val="en-GB"/>
              </w:rPr>
            </w:pPr>
            <w:r>
              <w:rPr>
                <w:lang w:val="en-GB"/>
              </w:rPr>
              <w:t>1. </w:t>
            </w:r>
            <w:r w:rsidR="00853320" w:rsidRPr="00B7078D">
              <w:rPr>
                <w:lang w:val="en-GB"/>
              </w:rPr>
              <w:t>The Staff shall be immune from legal process in respect of all acts performed by them in their official capacity, including their words spoken or written. This immunity shall continue to be accorded even after the termination of their employment with the Court.</w:t>
            </w:r>
          </w:p>
          <w:p w14:paraId="7F546C78" w14:textId="3D7F32DF" w:rsidR="00262818" w:rsidRDefault="001D0125" w:rsidP="00B434F8">
            <w:pPr>
              <w:pStyle w:val="Brdtextefternumreradlista"/>
              <w:numPr>
                <w:ilvl w:val="0"/>
                <w:numId w:val="33"/>
              </w:numPr>
              <w:rPr>
                <w:lang w:val="en-GB"/>
              </w:rPr>
            </w:pPr>
            <w:r>
              <w:rPr>
                <w:lang w:val="en-GB"/>
              </w:rPr>
              <w:t>2. </w:t>
            </w:r>
            <w:r w:rsidR="00853320" w:rsidRPr="00262818">
              <w:rPr>
                <w:lang w:val="en-GB"/>
              </w:rPr>
              <w:t xml:space="preserve">The Staff shall, </w:t>
            </w:r>
          </w:p>
          <w:p w14:paraId="0C3A6080" w14:textId="77777777" w:rsidR="00CB2E83" w:rsidRPr="00CB2E83" w:rsidRDefault="00CB2E83" w:rsidP="00B434F8">
            <w:pPr>
              <w:pStyle w:val="Brdtextmedindrag"/>
              <w:rPr>
                <w:lang w:val="en-GB"/>
              </w:rPr>
            </w:pPr>
          </w:p>
          <w:p w14:paraId="64D23ADE" w14:textId="03361602" w:rsidR="00262818" w:rsidRDefault="00B7078D" w:rsidP="00B434F8">
            <w:pPr>
              <w:pStyle w:val="Brdtext"/>
              <w:numPr>
                <w:ilvl w:val="0"/>
                <w:numId w:val="13"/>
              </w:numPr>
              <w:rPr>
                <w:lang w:val="en-GB"/>
              </w:rPr>
            </w:pPr>
            <w:r>
              <w:rPr>
                <w:lang w:val="en-GB"/>
              </w:rPr>
              <w:t>a</w:t>
            </w:r>
            <w:r w:rsidR="001D0125">
              <w:rPr>
                <w:lang w:val="en-GB"/>
              </w:rPr>
              <w:t>. </w:t>
            </w:r>
            <w:r w:rsidR="00853320" w:rsidRPr="00262818">
              <w:rPr>
                <w:lang w:val="en-GB"/>
              </w:rPr>
              <w:t xml:space="preserve">be liable to an internal tax for the benefit of the Court on salaries, wages and emoluments paid to them by the </w:t>
            </w:r>
            <w:proofErr w:type="gramStart"/>
            <w:r w:rsidR="00853320" w:rsidRPr="00262818">
              <w:rPr>
                <w:lang w:val="en-GB"/>
              </w:rPr>
              <w:t>Court;</w:t>
            </w:r>
            <w:proofErr w:type="gramEnd"/>
          </w:p>
          <w:p w14:paraId="0DADB339" w14:textId="77777777" w:rsidR="00DB1DAB" w:rsidRPr="008B19E1" w:rsidRDefault="00DB1DAB" w:rsidP="00B434F8">
            <w:pPr>
              <w:pStyle w:val="Brdtextmedindrag"/>
              <w:rPr>
                <w:lang w:val="en-GB"/>
              </w:rPr>
            </w:pPr>
          </w:p>
          <w:p w14:paraId="7029397A" w14:textId="420CDB43" w:rsidR="00262818" w:rsidRDefault="001D0125" w:rsidP="00B434F8">
            <w:pPr>
              <w:pStyle w:val="Brdtext"/>
              <w:numPr>
                <w:ilvl w:val="0"/>
                <w:numId w:val="34"/>
              </w:numPr>
              <w:rPr>
                <w:lang w:val="en-GB"/>
              </w:rPr>
            </w:pPr>
            <w:r>
              <w:rPr>
                <w:lang w:val="en-GB"/>
              </w:rPr>
              <w:t>b. </w:t>
            </w:r>
            <w:r w:rsidR="00853320" w:rsidRPr="00262818">
              <w:rPr>
                <w:lang w:val="en-GB"/>
              </w:rPr>
              <w:t xml:space="preserve">from the date on which the internal tax under letter (a) is applied, be exempted from national taxation on the salaries, wages and emoluments, but not on pensions and annuities, paid to them by the Court; these salaries, wages and emoluments may be taken into account by the State Parties for the purpose of assessing the amount of taxation to be applied to income from other </w:t>
            </w:r>
            <w:proofErr w:type="gramStart"/>
            <w:r w:rsidR="00853320" w:rsidRPr="00262818">
              <w:rPr>
                <w:lang w:val="en-GB"/>
              </w:rPr>
              <w:t>sources;</w:t>
            </w:r>
            <w:proofErr w:type="gramEnd"/>
          </w:p>
          <w:p w14:paraId="7680DBD7" w14:textId="77777777" w:rsidR="00B7078D" w:rsidRPr="00B7078D" w:rsidRDefault="00B7078D" w:rsidP="00B434F8">
            <w:pPr>
              <w:pStyle w:val="Brdtextmedindrag"/>
              <w:rPr>
                <w:lang w:val="en-GB"/>
              </w:rPr>
            </w:pPr>
          </w:p>
          <w:p w14:paraId="788EED8F" w14:textId="0539722C" w:rsidR="00262818" w:rsidRDefault="005D052A" w:rsidP="00B434F8">
            <w:pPr>
              <w:pStyle w:val="Brdtext"/>
              <w:numPr>
                <w:ilvl w:val="0"/>
                <w:numId w:val="34"/>
              </w:numPr>
              <w:rPr>
                <w:lang w:val="en-GB"/>
              </w:rPr>
            </w:pPr>
            <w:r>
              <w:rPr>
                <w:lang w:val="en-GB"/>
              </w:rPr>
              <w:t>c. </w:t>
            </w:r>
            <w:r w:rsidR="00853320" w:rsidRPr="00262818">
              <w:rPr>
                <w:lang w:val="en-GB"/>
              </w:rPr>
              <w:t>from the date on which the Staff is subject to a social security and health scheme established by the Court, with respect to services rendered for the Court, be exempted from all compulsory contributions to national social security and health schemes.</w:t>
            </w:r>
          </w:p>
          <w:p w14:paraId="1D25D5C5" w14:textId="77777777" w:rsidR="00CB2E83" w:rsidRPr="00CB2E83" w:rsidRDefault="00CB2E83" w:rsidP="00B434F8">
            <w:pPr>
              <w:pStyle w:val="Brdtextmedindrag"/>
              <w:rPr>
                <w:lang w:val="en-GB"/>
              </w:rPr>
            </w:pPr>
          </w:p>
          <w:p w14:paraId="1E3C8B0D" w14:textId="58EF9B7E" w:rsidR="00262818" w:rsidRPr="00262818" w:rsidRDefault="005D052A" w:rsidP="00B434F8">
            <w:pPr>
              <w:pStyle w:val="Brdtext"/>
              <w:numPr>
                <w:ilvl w:val="0"/>
                <w:numId w:val="33"/>
              </w:numPr>
              <w:rPr>
                <w:lang w:val="en-GB"/>
              </w:rPr>
            </w:pPr>
            <w:r>
              <w:rPr>
                <w:lang w:val="en-GB"/>
              </w:rPr>
              <w:t>3. </w:t>
            </w:r>
            <w:r w:rsidR="00853320" w:rsidRPr="00262818">
              <w:rPr>
                <w:lang w:val="en-GB"/>
              </w:rPr>
              <w:t xml:space="preserve">No State Party is obliged to extend the privileges referred to in paragraph 2 to its own nationals or </w:t>
            </w:r>
            <w:r w:rsidR="00853320" w:rsidRPr="00262818">
              <w:rPr>
                <w:lang w:val="en-GB"/>
              </w:rPr>
              <w:lastRenderedPageBreak/>
              <w:t>to a person who immediately prior to the employment by the Court was a resident of that State Party.</w:t>
            </w:r>
          </w:p>
          <w:p w14:paraId="256A5010" w14:textId="77777777" w:rsidR="00262818" w:rsidRPr="00262818" w:rsidRDefault="002E1195" w:rsidP="00B434F8">
            <w:pPr>
              <w:pStyle w:val="Brdtext"/>
              <w:rPr>
                <w:lang w:val="en-GB"/>
              </w:rPr>
            </w:pPr>
          </w:p>
        </w:tc>
        <w:tc>
          <w:tcPr>
            <w:tcW w:w="3033" w:type="dxa"/>
          </w:tcPr>
          <w:p w14:paraId="7137D84E" w14:textId="77777777" w:rsidR="00262818" w:rsidRPr="00262818" w:rsidRDefault="00853320" w:rsidP="00B434F8">
            <w:pPr>
              <w:pStyle w:val="Brdtext"/>
              <w:rPr>
                <w:b/>
                <w:bCs/>
              </w:rPr>
            </w:pPr>
            <w:r w:rsidRPr="00262818">
              <w:rPr>
                <w:b/>
                <w:bCs/>
              </w:rPr>
              <w:lastRenderedPageBreak/>
              <w:t>Artikel 10</w:t>
            </w:r>
          </w:p>
          <w:p w14:paraId="06721AE8" w14:textId="77777777" w:rsidR="00262818" w:rsidRPr="00262818" w:rsidRDefault="002E1195" w:rsidP="00B434F8">
            <w:pPr>
              <w:pStyle w:val="Brdtext"/>
            </w:pPr>
          </w:p>
          <w:p w14:paraId="627EDF6A" w14:textId="77777777" w:rsidR="00262818" w:rsidRPr="00262818" w:rsidRDefault="00853320" w:rsidP="00B434F8">
            <w:pPr>
              <w:pStyle w:val="Brdtext"/>
              <w:rPr>
                <w:i/>
                <w:iCs/>
              </w:rPr>
            </w:pPr>
            <w:r w:rsidRPr="00262818">
              <w:rPr>
                <w:i/>
                <w:iCs/>
              </w:rPr>
              <w:t>Privilegier och immunitet för personalen</w:t>
            </w:r>
          </w:p>
          <w:p w14:paraId="384DDAFF" w14:textId="77777777" w:rsidR="00262818" w:rsidRPr="00262818" w:rsidRDefault="002E1195" w:rsidP="00B434F8">
            <w:pPr>
              <w:pStyle w:val="Brdtext"/>
            </w:pPr>
          </w:p>
          <w:p w14:paraId="1DD73B49" w14:textId="36752E13" w:rsidR="00262818" w:rsidRDefault="001D0125" w:rsidP="00B434F8">
            <w:pPr>
              <w:pStyle w:val="Brdtext"/>
              <w:numPr>
                <w:ilvl w:val="0"/>
                <w:numId w:val="32"/>
              </w:numPr>
            </w:pPr>
            <w:r>
              <w:t>1. </w:t>
            </w:r>
            <w:r w:rsidR="00853320" w:rsidRPr="00262818">
              <w:t>Personalen har immunitet vad avser handlingar de vidtagit i tjänsten, inbegripet muntliga och skriftliga uttalanden. De ska omfattas av denna immunitet även efter deras anställningsförhållande vid domstolen har upphört.</w:t>
            </w:r>
          </w:p>
          <w:p w14:paraId="389AFF20" w14:textId="531F3FCA" w:rsidR="00DB1DAB" w:rsidRDefault="00DB1DAB" w:rsidP="00B434F8">
            <w:pPr>
              <w:pStyle w:val="Brdtextmedindrag"/>
              <w:ind w:firstLine="0"/>
            </w:pPr>
          </w:p>
          <w:p w14:paraId="70DF0990" w14:textId="77777777" w:rsidR="00CB2E83" w:rsidRPr="00DB1DAB" w:rsidRDefault="00CB2E83" w:rsidP="00B434F8">
            <w:pPr>
              <w:pStyle w:val="Brdtextmedindrag"/>
              <w:ind w:firstLine="0"/>
            </w:pPr>
          </w:p>
          <w:p w14:paraId="650A2068" w14:textId="01D18D26" w:rsidR="00262818" w:rsidRDefault="001D0125" w:rsidP="00B434F8">
            <w:pPr>
              <w:pStyle w:val="Brdtext"/>
              <w:numPr>
                <w:ilvl w:val="0"/>
                <w:numId w:val="32"/>
              </w:numPr>
            </w:pPr>
            <w:r>
              <w:t>2. </w:t>
            </w:r>
            <w:r w:rsidR="00853320" w:rsidRPr="00262818">
              <w:t>Personalen</w:t>
            </w:r>
          </w:p>
          <w:p w14:paraId="54567C9B" w14:textId="77777777" w:rsidR="00CB2E83" w:rsidRPr="00CB2E83" w:rsidRDefault="00CB2E83" w:rsidP="00B434F8">
            <w:pPr>
              <w:pStyle w:val="Brdtextmedindrag"/>
            </w:pPr>
          </w:p>
          <w:p w14:paraId="5D40C484" w14:textId="384F7BEA" w:rsidR="00262818" w:rsidRDefault="00B7078D" w:rsidP="001D0125">
            <w:pPr>
              <w:pStyle w:val="Brdtext"/>
            </w:pPr>
            <w:r>
              <w:t>a</w:t>
            </w:r>
            <w:r w:rsidR="001D0125">
              <w:t>. </w:t>
            </w:r>
            <w:r w:rsidR="00853320" w:rsidRPr="00262818">
              <w:t>är skyldig att betala intern skatt till förmån för domstolen på de löner och arvoden som domstolen betalar till dem,</w:t>
            </w:r>
          </w:p>
          <w:p w14:paraId="3B3071AF" w14:textId="77777777" w:rsidR="00CB2E83" w:rsidRPr="00CB2E83" w:rsidRDefault="00CB2E83" w:rsidP="00B434F8">
            <w:pPr>
              <w:pStyle w:val="Brdtextmedindrag"/>
            </w:pPr>
          </w:p>
          <w:p w14:paraId="18BFE6E1" w14:textId="5681A308" w:rsidR="00262818" w:rsidRPr="00262818" w:rsidRDefault="001D0125" w:rsidP="001D0125">
            <w:pPr>
              <w:pStyle w:val="Brdtext"/>
            </w:pPr>
            <w:r>
              <w:t>b. </w:t>
            </w:r>
            <w:r w:rsidR="00853320" w:rsidRPr="00262818">
              <w:t xml:space="preserve">är från dagen den interna skatten som avses i punk </w:t>
            </w:r>
            <w:r w:rsidR="000D44D9">
              <w:t>(</w:t>
            </w:r>
            <w:r w:rsidR="00853320" w:rsidRPr="00262818">
              <w:t>a) tillämpas befriad från nationell inkomstskatt på de löner och arvoden som domstolen betalar till dem, men inte på de pensioner och livräntor som domstolen betalar till dem; parterna får beakta dessa löner och arvoden i beräkningen av det skattebelopp som ska betalas på inkomster från andra källor,</w:t>
            </w:r>
          </w:p>
          <w:p w14:paraId="150900EF" w14:textId="487EBB05" w:rsidR="00262818" w:rsidRDefault="002E1195" w:rsidP="00B434F8">
            <w:pPr>
              <w:pStyle w:val="Brdtext"/>
            </w:pPr>
          </w:p>
          <w:p w14:paraId="171000CB" w14:textId="77777777" w:rsidR="00B7078D" w:rsidRPr="00B7078D" w:rsidRDefault="00B7078D" w:rsidP="00B434F8">
            <w:pPr>
              <w:pStyle w:val="Brdtextmedindrag"/>
            </w:pPr>
          </w:p>
          <w:p w14:paraId="15759756" w14:textId="075C5BFD" w:rsidR="00262818" w:rsidRPr="00262818" w:rsidRDefault="005D052A" w:rsidP="005D052A">
            <w:pPr>
              <w:pStyle w:val="Brdtext"/>
            </w:pPr>
            <w:r>
              <w:t>c. </w:t>
            </w:r>
            <w:r w:rsidR="00853320" w:rsidRPr="00262818">
              <w:t>är från dagen då personalen omfattas av ett socialförsäkrings</w:t>
            </w:r>
            <w:r w:rsidR="00CB2E83">
              <w:softHyphen/>
            </w:r>
            <w:r w:rsidR="00853320" w:rsidRPr="00262818">
              <w:t>system inrättat av domstolen, i fråga om utförda tjänster till domstolen, befriad från alla obligatoriska avgifter till nationella socialförsäkringssystem.</w:t>
            </w:r>
          </w:p>
          <w:p w14:paraId="6192DF27" w14:textId="406DD009" w:rsidR="00CB2E83" w:rsidRDefault="00CB2E83" w:rsidP="00B434F8">
            <w:pPr>
              <w:pStyle w:val="Brdtextmedindrag"/>
              <w:ind w:firstLine="0"/>
            </w:pPr>
          </w:p>
          <w:p w14:paraId="4FD2C20F" w14:textId="77777777" w:rsidR="005D052A" w:rsidRPr="00DB1DAB" w:rsidRDefault="005D052A" w:rsidP="00B434F8">
            <w:pPr>
              <w:pStyle w:val="Brdtextmedindrag"/>
              <w:ind w:firstLine="0"/>
            </w:pPr>
          </w:p>
          <w:p w14:paraId="24A8CAE8" w14:textId="1ED7308A" w:rsidR="00262818" w:rsidRDefault="005D052A" w:rsidP="00B434F8">
            <w:pPr>
              <w:pStyle w:val="Brdtext"/>
              <w:numPr>
                <w:ilvl w:val="0"/>
                <w:numId w:val="32"/>
              </w:numPr>
            </w:pPr>
            <w:r>
              <w:t>3. </w:t>
            </w:r>
            <w:r w:rsidR="00853320" w:rsidRPr="00262818">
              <w:t xml:space="preserve">Ingen part är skyldig att utsträcka de privilegier som avses i punkt 2 till sina egna medborgare </w:t>
            </w:r>
            <w:r w:rsidR="00853320" w:rsidRPr="00262818">
              <w:lastRenderedPageBreak/>
              <w:t>eller till personer som omedelbart före sin anställning vid domstolen har varit bosatta i staten i fråga.</w:t>
            </w:r>
          </w:p>
          <w:p w14:paraId="5A96ACC6" w14:textId="414F9235" w:rsidR="00CB2E83" w:rsidRPr="00CB2E83" w:rsidRDefault="00CB2E83" w:rsidP="00B434F8">
            <w:pPr>
              <w:pStyle w:val="Brdtextmedindrag"/>
            </w:pPr>
          </w:p>
        </w:tc>
      </w:tr>
      <w:tr w:rsidR="00262818" w:rsidRPr="00262818" w14:paraId="0F602CC4" w14:textId="77777777" w:rsidTr="00262818">
        <w:tc>
          <w:tcPr>
            <w:tcW w:w="3056" w:type="dxa"/>
          </w:tcPr>
          <w:p w14:paraId="77A2065C" w14:textId="77777777" w:rsidR="00262818" w:rsidRPr="008B19E1" w:rsidRDefault="00853320" w:rsidP="00B434F8">
            <w:pPr>
              <w:pStyle w:val="Brdtext"/>
              <w:rPr>
                <w:b/>
                <w:bCs/>
                <w:lang w:val="en-GB"/>
              </w:rPr>
            </w:pPr>
            <w:r w:rsidRPr="008B19E1">
              <w:rPr>
                <w:b/>
                <w:bCs/>
                <w:lang w:val="en-GB"/>
              </w:rPr>
              <w:lastRenderedPageBreak/>
              <w:t>Article 11</w:t>
            </w:r>
          </w:p>
          <w:p w14:paraId="1DDAE93E" w14:textId="77777777" w:rsidR="00262818" w:rsidRPr="00262818" w:rsidRDefault="002E1195" w:rsidP="00B434F8">
            <w:pPr>
              <w:pStyle w:val="Brdtext"/>
              <w:rPr>
                <w:b/>
                <w:bCs/>
                <w:lang w:val="en-GB"/>
              </w:rPr>
            </w:pPr>
          </w:p>
          <w:p w14:paraId="72329FB3" w14:textId="77777777" w:rsidR="00262818" w:rsidRPr="00262818" w:rsidRDefault="00853320" w:rsidP="00B434F8">
            <w:pPr>
              <w:pStyle w:val="Brdtext"/>
              <w:rPr>
                <w:i/>
                <w:iCs/>
                <w:lang w:val="en-GB"/>
              </w:rPr>
            </w:pPr>
            <w:r w:rsidRPr="00262818">
              <w:rPr>
                <w:i/>
                <w:iCs/>
                <w:lang w:val="en-GB"/>
              </w:rPr>
              <w:t>Emblem and flag</w:t>
            </w:r>
          </w:p>
          <w:p w14:paraId="1B258E5D" w14:textId="77777777" w:rsidR="00262818" w:rsidRPr="00262818" w:rsidRDefault="002E1195" w:rsidP="00B434F8">
            <w:pPr>
              <w:pStyle w:val="Brdtext"/>
              <w:rPr>
                <w:b/>
                <w:bCs/>
                <w:lang w:val="en-GB"/>
              </w:rPr>
            </w:pPr>
          </w:p>
          <w:p w14:paraId="0AD354D7" w14:textId="77777777" w:rsidR="00262818" w:rsidRPr="00262818" w:rsidRDefault="00853320" w:rsidP="00B434F8">
            <w:pPr>
              <w:pStyle w:val="Brdtext"/>
              <w:rPr>
                <w:lang w:val="en-GB"/>
              </w:rPr>
            </w:pPr>
            <w:r w:rsidRPr="00262818">
              <w:rPr>
                <w:lang w:val="en-GB"/>
              </w:rPr>
              <w:t>The Court shall be entitled to display its emblem and flag at its premises subject to such conditions as may be agreed with the State Party concerned, on vehicles used for official purposes as well as on its website and documents.</w:t>
            </w:r>
          </w:p>
          <w:p w14:paraId="686A616B" w14:textId="77777777" w:rsidR="00262818" w:rsidRPr="00262818" w:rsidRDefault="002E1195" w:rsidP="00B434F8">
            <w:pPr>
              <w:pStyle w:val="Brdtext"/>
              <w:rPr>
                <w:lang w:val="en-GB"/>
              </w:rPr>
            </w:pPr>
          </w:p>
          <w:p w14:paraId="267765EE" w14:textId="77777777" w:rsidR="00262818" w:rsidRPr="00262818" w:rsidRDefault="002E1195" w:rsidP="00B434F8">
            <w:pPr>
              <w:pStyle w:val="Brdtext"/>
              <w:rPr>
                <w:lang w:val="en-GB"/>
              </w:rPr>
            </w:pPr>
          </w:p>
        </w:tc>
        <w:tc>
          <w:tcPr>
            <w:tcW w:w="3033" w:type="dxa"/>
          </w:tcPr>
          <w:p w14:paraId="7E038C9A" w14:textId="77777777" w:rsidR="00262818" w:rsidRPr="00262818" w:rsidRDefault="00853320" w:rsidP="00B434F8">
            <w:pPr>
              <w:pStyle w:val="Brdtext"/>
              <w:rPr>
                <w:b/>
                <w:bCs/>
              </w:rPr>
            </w:pPr>
            <w:r w:rsidRPr="00262818">
              <w:rPr>
                <w:b/>
                <w:bCs/>
              </w:rPr>
              <w:t>Artikel 11</w:t>
            </w:r>
          </w:p>
          <w:p w14:paraId="6935FC49" w14:textId="77777777" w:rsidR="00262818" w:rsidRPr="00262818" w:rsidRDefault="002E1195" w:rsidP="00B434F8">
            <w:pPr>
              <w:pStyle w:val="Brdtext"/>
            </w:pPr>
          </w:p>
          <w:p w14:paraId="571C5E99" w14:textId="77777777" w:rsidR="00262818" w:rsidRPr="00262818" w:rsidRDefault="00853320" w:rsidP="00B434F8">
            <w:pPr>
              <w:pStyle w:val="Brdtext"/>
              <w:rPr>
                <w:i/>
                <w:iCs/>
              </w:rPr>
            </w:pPr>
            <w:r w:rsidRPr="00262818">
              <w:rPr>
                <w:i/>
                <w:iCs/>
              </w:rPr>
              <w:t>Emblem och flagga</w:t>
            </w:r>
          </w:p>
          <w:p w14:paraId="76660ADD" w14:textId="77777777" w:rsidR="00262818" w:rsidRPr="00262818" w:rsidRDefault="002E1195" w:rsidP="00B434F8">
            <w:pPr>
              <w:pStyle w:val="Brdtext"/>
            </w:pPr>
          </w:p>
          <w:p w14:paraId="5FDF5321" w14:textId="4FAFE20F" w:rsidR="00262818" w:rsidRDefault="00853320" w:rsidP="00B434F8">
            <w:pPr>
              <w:pStyle w:val="Brdtext"/>
            </w:pPr>
            <w:r w:rsidRPr="00262818">
              <w:t>Domstolen har rätt att använda sitt emblem och sin flagga i domstolens lokaler, med förbehåll för eventuella villkor som överens</w:t>
            </w:r>
            <w:r w:rsidR="005D052A">
              <w:softHyphen/>
            </w:r>
            <w:r w:rsidRPr="00262818">
              <w:t>kommits med den berörda parten, och på fordon avsedda för användning i tjänsten, på dom</w:t>
            </w:r>
            <w:r w:rsidR="005D052A">
              <w:softHyphen/>
            </w:r>
            <w:r w:rsidRPr="00262818">
              <w:t>stolens webbplats och domstolens handlingar.</w:t>
            </w:r>
          </w:p>
          <w:p w14:paraId="767540BD" w14:textId="45476AF7" w:rsidR="00DB1DAB" w:rsidRPr="00DB1DAB" w:rsidRDefault="00DB1DAB" w:rsidP="00B434F8">
            <w:pPr>
              <w:pStyle w:val="Brdtextmedindrag"/>
            </w:pPr>
          </w:p>
        </w:tc>
      </w:tr>
      <w:tr w:rsidR="00262818" w:rsidRPr="00262818" w14:paraId="0007BC2B" w14:textId="77777777" w:rsidTr="00262818">
        <w:tc>
          <w:tcPr>
            <w:tcW w:w="3056" w:type="dxa"/>
          </w:tcPr>
          <w:p w14:paraId="43CA79A4" w14:textId="77777777" w:rsidR="00262818" w:rsidRPr="008B19E1" w:rsidRDefault="00853320" w:rsidP="00B434F8">
            <w:pPr>
              <w:pStyle w:val="Brdtext"/>
              <w:rPr>
                <w:b/>
                <w:bCs/>
                <w:lang w:val="en-GB"/>
              </w:rPr>
            </w:pPr>
            <w:r w:rsidRPr="008B19E1">
              <w:rPr>
                <w:b/>
                <w:bCs/>
                <w:lang w:val="en-GB"/>
              </w:rPr>
              <w:t>Article 12</w:t>
            </w:r>
          </w:p>
          <w:p w14:paraId="49A94F03" w14:textId="77777777" w:rsidR="00262818" w:rsidRPr="00262818" w:rsidRDefault="002E1195" w:rsidP="00B434F8">
            <w:pPr>
              <w:pStyle w:val="Brdtext"/>
              <w:rPr>
                <w:b/>
                <w:bCs/>
                <w:lang w:val="en-GB"/>
              </w:rPr>
            </w:pPr>
          </w:p>
          <w:p w14:paraId="7F4903AC" w14:textId="77777777" w:rsidR="00262818" w:rsidRPr="00262818" w:rsidRDefault="00853320" w:rsidP="00B434F8">
            <w:pPr>
              <w:pStyle w:val="Brdtext"/>
              <w:rPr>
                <w:i/>
                <w:iCs/>
                <w:lang w:val="en-GB"/>
              </w:rPr>
            </w:pPr>
            <w:r w:rsidRPr="00262818">
              <w:rPr>
                <w:i/>
                <w:iCs/>
                <w:lang w:val="en-GB"/>
              </w:rPr>
              <w:t>Cooperation with the authorities of State Parties</w:t>
            </w:r>
          </w:p>
          <w:p w14:paraId="2F1ED8AB" w14:textId="77777777" w:rsidR="00262818" w:rsidRPr="00262818" w:rsidRDefault="002E1195" w:rsidP="00B434F8">
            <w:pPr>
              <w:pStyle w:val="Brdtext"/>
              <w:rPr>
                <w:b/>
                <w:bCs/>
                <w:lang w:val="en-GB"/>
              </w:rPr>
            </w:pPr>
          </w:p>
          <w:p w14:paraId="4D6AE346" w14:textId="7CE21F17" w:rsidR="00262818" w:rsidRDefault="00B7078D" w:rsidP="005D052A">
            <w:pPr>
              <w:pStyle w:val="Brdtext"/>
              <w:rPr>
                <w:lang w:val="en-GB"/>
              </w:rPr>
            </w:pPr>
            <w:r>
              <w:rPr>
                <w:lang w:val="en-GB"/>
              </w:rPr>
              <w:t>1.</w:t>
            </w:r>
            <w:r w:rsidR="005D052A">
              <w:rPr>
                <w:lang w:val="en-GB"/>
              </w:rPr>
              <w:t> </w:t>
            </w:r>
            <w:r w:rsidR="00853320" w:rsidRPr="00262818">
              <w:rPr>
                <w:lang w:val="en-GB"/>
              </w:rPr>
              <w:t>Without prejudice to their privileges and immunities, it is the duty of all persons enjoying privileges and immunities under Article 6, 9 and 10 to respect the laws and regulations of the State Party in whose territory they may operate in their official capacity.</w:t>
            </w:r>
          </w:p>
          <w:p w14:paraId="5548F2F0" w14:textId="77777777" w:rsidR="00CB2E83" w:rsidRPr="00CB2E83" w:rsidRDefault="00CB2E83" w:rsidP="00B434F8">
            <w:pPr>
              <w:pStyle w:val="Brdtextmedindrag"/>
              <w:rPr>
                <w:lang w:val="en-GB"/>
              </w:rPr>
            </w:pPr>
          </w:p>
          <w:p w14:paraId="027F599B" w14:textId="1375FF5C" w:rsidR="00262818" w:rsidRPr="00262818" w:rsidRDefault="00B7078D" w:rsidP="00B434F8">
            <w:pPr>
              <w:pStyle w:val="Brdtext"/>
              <w:rPr>
                <w:lang w:val="en-GB"/>
              </w:rPr>
            </w:pPr>
            <w:r>
              <w:rPr>
                <w:lang w:val="en-GB"/>
              </w:rPr>
              <w:t>2.</w:t>
            </w:r>
            <w:r w:rsidR="005D052A">
              <w:rPr>
                <w:lang w:val="en-GB"/>
              </w:rPr>
              <w:t> </w:t>
            </w:r>
            <w:r w:rsidR="00853320" w:rsidRPr="00262818">
              <w:rPr>
                <w:lang w:val="en-GB"/>
              </w:rPr>
              <w:t xml:space="preserve">The Court shall </w:t>
            </w:r>
            <w:proofErr w:type="gramStart"/>
            <w:r w:rsidR="00853320" w:rsidRPr="00262818">
              <w:rPr>
                <w:lang w:val="en-GB"/>
              </w:rPr>
              <w:t>cooperate at all times</w:t>
            </w:r>
            <w:proofErr w:type="gramEnd"/>
            <w:r w:rsidR="00853320" w:rsidRPr="00262818">
              <w:rPr>
                <w:lang w:val="en-GB"/>
              </w:rPr>
              <w:t xml:space="preserve"> with the appropriate authorities of State Parties to facilitate the enforcement of their laws and to prevent the occurrence of any abuse in connection with the privileges, immunities and facilities referred to in this Protocol.</w:t>
            </w:r>
          </w:p>
        </w:tc>
        <w:tc>
          <w:tcPr>
            <w:tcW w:w="3033" w:type="dxa"/>
          </w:tcPr>
          <w:p w14:paraId="15D141C7" w14:textId="77777777" w:rsidR="00262818" w:rsidRPr="00262818" w:rsidRDefault="00853320" w:rsidP="00B434F8">
            <w:pPr>
              <w:pStyle w:val="Brdtext"/>
              <w:rPr>
                <w:b/>
                <w:bCs/>
              </w:rPr>
            </w:pPr>
            <w:r w:rsidRPr="00262818">
              <w:rPr>
                <w:b/>
                <w:bCs/>
              </w:rPr>
              <w:t>Artikel 12</w:t>
            </w:r>
          </w:p>
          <w:p w14:paraId="17D53E45" w14:textId="77777777" w:rsidR="00262818" w:rsidRPr="00262818" w:rsidRDefault="002E1195" w:rsidP="00B434F8">
            <w:pPr>
              <w:pStyle w:val="Brdtext"/>
            </w:pPr>
          </w:p>
          <w:p w14:paraId="6AC2A1C6" w14:textId="7AF39C2E" w:rsidR="00262818" w:rsidRPr="00262818" w:rsidRDefault="00853320" w:rsidP="00B434F8">
            <w:pPr>
              <w:pStyle w:val="Brdtext"/>
              <w:rPr>
                <w:i/>
                <w:iCs/>
              </w:rPr>
            </w:pPr>
            <w:r w:rsidRPr="00262818">
              <w:rPr>
                <w:i/>
                <w:iCs/>
              </w:rPr>
              <w:t>Samarbete med parternas myndig</w:t>
            </w:r>
            <w:r w:rsidR="00D36409">
              <w:rPr>
                <w:i/>
                <w:iCs/>
              </w:rPr>
              <w:softHyphen/>
            </w:r>
            <w:r w:rsidRPr="00262818">
              <w:rPr>
                <w:i/>
                <w:iCs/>
              </w:rPr>
              <w:t>heter</w:t>
            </w:r>
          </w:p>
          <w:p w14:paraId="6F46CBDC" w14:textId="77777777" w:rsidR="00262818" w:rsidRPr="00262818" w:rsidRDefault="002E1195" w:rsidP="00B434F8">
            <w:pPr>
              <w:pStyle w:val="Brdtext"/>
            </w:pPr>
          </w:p>
          <w:p w14:paraId="0A07B4F4" w14:textId="2EC4A392" w:rsidR="00262818" w:rsidRDefault="00B7078D" w:rsidP="005D052A">
            <w:pPr>
              <w:pStyle w:val="Brdtext"/>
            </w:pPr>
            <w:r>
              <w:t>1.</w:t>
            </w:r>
            <w:r w:rsidR="005D052A">
              <w:t> </w:t>
            </w:r>
            <w:r w:rsidR="00853320" w:rsidRPr="00262818">
              <w:t>Utan att det påverkar deras privilegier och immunitet är alla personer som har privilegier och immunitet enligt artiklarna 6, 9 och 10 skyldiga att följa den parts lagar och bestämmelser på vars territorium de får utöva sin officiella kapacitet.</w:t>
            </w:r>
          </w:p>
          <w:p w14:paraId="30B0D9C4" w14:textId="77777777" w:rsidR="00DB1DAB" w:rsidRPr="00DB1DAB" w:rsidRDefault="00DB1DAB" w:rsidP="00B434F8">
            <w:pPr>
              <w:pStyle w:val="Brdtextmedindrag"/>
            </w:pPr>
          </w:p>
          <w:p w14:paraId="065D43E4" w14:textId="51C815A8" w:rsidR="00262818" w:rsidRDefault="005D052A" w:rsidP="005D052A">
            <w:pPr>
              <w:pStyle w:val="Brdtext"/>
            </w:pPr>
            <w:r>
              <w:t>2. </w:t>
            </w:r>
            <w:r w:rsidR="00853320" w:rsidRPr="00262818">
              <w:t xml:space="preserve">Domstolen ska vid varje tidpunkt samarbeta med parternas behöriga myndigheter för att underlätta verkställandet av partens lagar och förhindra missbruk av de privilegier, den </w:t>
            </w:r>
            <w:r w:rsidR="00B7078D">
              <w:t>i</w:t>
            </w:r>
            <w:r w:rsidR="00853320" w:rsidRPr="00262818">
              <w:t>mmunitet och de lättnader som avses i detta protokoll.</w:t>
            </w:r>
          </w:p>
          <w:p w14:paraId="6199DABB" w14:textId="7415EA98" w:rsidR="00D36409" w:rsidRPr="00D36409" w:rsidRDefault="00D36409" w:rsidP="00B434F8">
            <w:pPr>
              <w:pStyle w:val="Brdtextmedindrag"/>
            </w:pPr>
          </w:p>
        </w:tc>
      </w:tr>
      <w:tr w:rsidR="00262818" w:rsidRPr="00262818" w14:paraId="1BDA8FC3" w14:textId="77777777" w:rsidTr="00262818">
        <w:tc>
          <w:tcPr>
            <w:tcW w:w="3056" w:type="dxa"/>
          </w:tcPr>
          <w:p w14:paraId="2AC9FC9D" w14:textId="77777777" w:rsidR="00262818" w:rsidRPr="008B19E1" w:rsidRDefault="00853320" w:rsidP="00B434F8">
            <w:pPr>
              <w:pStyle w:val="Brdtext"/>
              <w:rPr>
                <w:b/>
                <w:bCs/>
                <w:lang w:val="en-GB"/>
              </w:rPr>
            </w:pPr>
            <w:r w:rsidRPr="008B19E1">
              <w:rPr>
                <w:b/>
                <w:bCs/>
                <w:lang w:val="en-GB"/>
              </w:rPr>
              <w:t>Article 13</w:t>
            </w:r>
          </w:p>
          <w:p w14:paraId="21ECE589" w14:textId="77777777" w:rsidR="00262818" w:rsidRPr="00262818" w:rsidRDefault="002E1195" w:rsidP="00B434F8">
            <w:pPr>
              <w:pStyle w:val="Brdtext"/>
              <w:rPr>
                <w:b/>
                <w:bCs/>
                <w:lang w:val="en-GB"/>
              </w:rPr>
            </w:pPr>
          </w:p>
          <w:p w14:paraId="182E6BB9" w14:textId="77777777" w:rsidR="00262818" w:rsidRPr="00262818" w:rsidRDefault="00853320" w:rsidP="00B434F8">
            <w:pPr>
              <w:pStyle w:val="Brdtext"/>
              <w:rPr>
                <w:b/>
                <w:bCs/>
                <w:i/>
                <w:iCs/>
                <w:lang w:val="en-GB"/>
              </w:rPr>
            </w:pPr>
            <w:r w:rsidRPr="00262818">
              <w:rPr>
                <w:i/>
                <w:iCs/>
                <w:lang w:val="en-GB"/>
              </w:rPr>
              <w:t>Purpose and waiver of privileges and immunities provided for in Article 6, 9 and 10</w:t>
            </w:r>
          </w:p>
          <w:p w14:paraId="47E75F77" w14:textId="77777777" w:rsidR="00262818" w:rsidRPr="00262818" w:rsidRDefault="002E1195" w:rsidP="00B434F8">
            <w:pPr>
              <w:pStyle w:val="Brdtext"/>
              <w:rPr>
                <w:b/>
                <w:bCs/>
                <w:lang w:val="en-GB"/>
              </w:rPr>
            </w:pPr>
          </w:p>
          <w:p w14:paraId="1246281B" w14:textId="7FA901E8" w:rsidR="00262818" w:rsidRDefault="00B7078D" w:rsidP="005D052A">
            <w:pPr>
              <w:pStyle w:val="Brdtext"/>
              <w:rPr>
                <w:lang w:val="en-GB"/>
              </w:rPr>
            </w:pPr>
            <w:r>
              <w:rPr>
                <w:lang w:val="en-GB"/>
              </w:rPr>
              <w:t>1.</w:t>
            </w:r>
            <w:r w:rsidR="005D052A">
              <w:rPr>
                <w:lang w:val="en-GB"/>
              </w:rPr>
              <w:t> </w:t>
            </w:r>
            <w:r w:rsidR="00853320" w:rsidRPr="00262818">
              <w:rPr>
                <w:lang w:val="en-GB"/>
              </w:rPr>
              <w:t xml:space="preserve">The privileges and immunities provided for in this Protocol are not established for the personal benefit of those persons in whose favour </w:t>
            </w:r>
            <w:r w:rsidR="00853320" w:rsidRPr="00262818">
              <w:rPr>
                <w:lang w:val="en-GB"/>
              </w:rPr>
              <w:lastRenderedPageBreak/>
              <w:t>they are granted. Their purpose is solely in the interest of the Court, especially to ensure, in all circumstances, the freedom of action of the Court and the complete independence of the persons concerned.</w:t>
            </w:r>
          </w:p>
          <w:p w14:paraId="3DC8A432" w14:textId="77777777" w:rsidR="00CB2E83" w:rsidRPr="00CB2E83" w:rsidRDefault="00CB2E83" w:rsidP="00B434F8">
            <w:pPr>
              <w:pStyle w:val="Brdtextmedindrag"/>
              <w:rPr>
                <w:lang w:val="en-GB"/>
              </w:rPr>
            </w:pPr>
          </w:p>
          <w:p w14:paraId="287D5F6A" w14:textId="3DFAD4F3" w:rsidR="00262818" w:rsidRPr="00262818" w:rsidRDefault="00B7078D" w:rsidP="005D052A">
            <w:pPr>
              <w:pStyle w:val="Brdtext"/>
              <w:rPr>
                <w:b/>
                <w:bCs/>
                <w:lang w:val="en-GB"/>
              </w:rPr>
            </w:pPr>
            <w:r>
              <w:rPr>
                <w:lang w:val="en-GB"/>
              </w:rPr>
              <w:t>2.</w:t>
            </w:r>
            <w:r w:rsidR="005D052A">
              <w:rPr>
                <w:lang w:val="en-GB"/>
              </w:rPr>
              <w:t> </w:t>
            </w:r>
            <w:r w:rsidR="00853320" w:rsidRPr="00262818">
              <w:rPr>
                <w:lang w:val="en-GB"/>
              </w:rPr>
              <w:t xml:space="preserve">The Presidium of the Court shall have not only the right but also the duty to waive the immunity of Judges, the </w:t>
            </w:r>
            <w:proofErr w:type="gramStart"/>
            <w:r w:rsidR="00853320" w:rsidRPr="00262818">
              <w:rPr>
                <w:lang w:val="en-GB"/>
              </w:rPr>
              <w:t>Registrar</w:t>
            </w:r>
            <w:proofErr w:type="gramEnd"/>
            <w:r w:rsidR="00853320" w:rsidRPr="00262818">
              <w:rPr>
                <w:lang w:val="en-GB"/>
              </w:rPr>
              <w:t xml:space="preserve"> and the Staff under Articles 9 and 10, when it considers that such immunity would hinder the normal course of justice, and that it is possible to waive such immunity without prejudicing the interests of the Court. A State Party has the same right regarding its representatives in the Administrative Committee and the Budget Committee (Article 6). The</w:t>
            </w:r>
            <w:r w:rsidR="00DB1DAB">
              <w:rPr>
                <w:lang w:val="en-GB"/>
              </w:rPr>
              <w:t xml:space="preserve"> </w:t>
            </w:r>
            <w:r w:rsidR="00853320" w:rsidRPr="00262818">
              <w:rPr>
                <w:lang w:val="en-GB"/>
              </w:rPr>
              <w:t>Administrative Committee shall have the same right and obligation regarding the members of the Advisory Committee.</w:t>
            </w:r>
          </w:p>
          <w:p w14:paraId="0FF76416" w14:textId="77777777" w:rsidR="00262818" w:rsidRPr="00262818" w:rsidRDefault="002E1195" w:rsidP="00B434F8">
            <w:pPr>
              <w:pStyle w:val="Brdtext"/>
              <w:rPr>
                <w:lang w:val="en-GB"/>
              </w:rPr>
            </w:pPr>
          </w:p>
        </w:tc>
        <w:tc>
          <w:tcPr>
            <w:tcW w:w="3033" w:type="dxa"/>
          </w:tcPr>
          <w:p w14:paraId="2B01B5EA" w14:textId="77777777" w:rsidR="00262818" w:rsidRPr="00262818" w:rsidRDefault="00853320" w:rsidP="00B434F8">
            <w:pPr>
              <w:pStyle w:val="Brdtext"/>
              <w:rPr>
                <w:b/>
                <w:bCs/>
              </w:rPr>
            </w:pPr>
            <w:r w:rsidRPr="00262818">
              <w:rPr>
                <w:b/>
                <w:bCs/>
              </w:rPr>
              <w:lastRenderedPageBreak/>
              <w:t>Artikel 13</w:t>
            </w:r>
          </w:p>
          <w:p w14:paraId="7BAC8D1F" w14:textId="77777777" w:rsidR="00262818" w:rsidRPr="00262818" w:rsidRDefault="002E1195" w:rsidP="00B434F8">
            <w:pPr>
              <w:pStyle w:val="Brdtext"/>
            </w:pPr>
          </w:p>
          <w:p w14:paraId="25AEEA88" w14:textId="77777777" w:rsidR="00262818" w:rsidRPr="00262818" w:rsidRDefault="00853320" w:rsidP="00B434F8">
            <w:pPr>
              <w:pStyle w:val="Brdtext"/>
              <w:rPr>
                <w:i/>
                <w:iCs/>
              </w:rPr>
            </w:pPr>
            <w:r w:rsidRPr="00262818">
              <w:rPr>
                <w:i/>
                <w:iCs/>
              </w:rPr>
              <w:t xml:space="preserve">Syftet med och hävande av privilegier och immunitet enligt artiklarna 6, 9 och 10 </w:t>
            </w:r>
          </w:p>
          <w:p w14:paraId="2E70ABB5" w14:textId="77777777" w:rsidR="00262818" w:rsidRPr="00262818" w:rsidRDefault="002E1195" w:rsidP="00B434F8">
            <w:pPr>
              <w:pStyle w:val="Brdtext"/>
            </w:pPr>
          </w:p>
          <w:p w14:paraId="3377FC92" w14:textId="759A2E98" w:rsidR="00262818" w:rsidRPr="00262818" w:rsidRDefault="00B7078D" w:rsidP="00B434F8">
            <w:pPr>
              <w:pStyle w:val="Brdtext"/>
              <w:numPr>
                <w:ilvl w:val="0"/>
                <w:numId w:val="18"/>
              </w:numPr>
            </w:pPr>
            <w:r>
              <w:t>1.</w:t>
            </w:r>
            <w:r w:rsidR="005D052A">
              <w:t> </w:t>
            </w:r>
            <w:r w:rsidR="00853320" w:rsidRPr="00262818">
              <w:t xml:space="preserve">Privilegier och immunitet enligt detta protokoll är inte avsedda att gynna mottagarna personligen. De syftar enbart till att tjäna </w:t>
            </w:r>
            <w:r w:rsidR="00853320" w:rsidRPr="00262818">
              <w:lastRenderedPageBreak/>
              <w:t>domstolens intressen och i synnerhet till, att under alla omständigheter, säkerställa dom</w:t>
            </w:r>
            <w:r w:rsidR="00D36409">
              <w:softHyphen/>
            </w:r>
            <w:r w:rsidR="00853320" w:rsidRPr="00262818">
              <w:t>stolens handlingsfrihet och de berörda personernas fullständiga oberoende.</w:t>
            </w:r>
          </w:p>
          <w:p w14:paraId="1D214143" w14:textId="6CF79B29" w:rsidR="00262818" w:rsidRDefault="002E1195" w:rsidP="00B434F8">
            <w:pPr>
              <w:pStyle w:val="Brdtext"/>
            </w:pPr>
          </w:p>
          <w:p w14:paraId="72085C91" w14:textId="77777777" w:rsidR="00CB2E83" w:rsidRPr="00CB2E83" w:rsidRDefault="00CB2E83" w:rsidP="00B434F8">
            <w:pPr>
              <w:pStyle w:val="Brdtextmedindrag"/>
            </w:pPr>
          </w:p>
          <w:p w14:paraId="0CDD2EAA" w14:textId="7C1D5F14" w:rsidR="00262818" w:rsidRPr="00262818" w:rsidRDefault="005D052A" w:rsidP="005D052A">
            <w:pPr>
              <w:pStyle w:val="Brdtext"/>
            </w:pPr>
            <w:r>
              <w:t>2. </w:t>
            </w:r>
            <w:r w:rsidR="00853320" w:rsidRPr="00262818">
              <w:t xml:space="preserve">Domstolens presidium har inte endast rätt utan också skyldighet att häva immuniteten för domare, kanslichef och personal enligt artiklarna 9 och 10, om presidiet anser att immuniteten hindrar rättvisans gång och om den kan hävas utan att detta påverkar domstolens intressen. Parterna har samma rättighet i förhållande till sina representanter i administrativa kommittén och budgetkommittén (artikel 6). </w:t>
            </w:r>
            <w:r w:rsidR="009179AE">
              <w:t>Den a</w:t>
            </w:r>
            <w:r w:rsidR="00853320" w:rsidRPr="00262818">
              <w:t>dministrativa kommittén har samma rättighet och skyldighet i förhållande till med</w:t>
            </w:r>
            <w:r w:rsidR="00D36409">
              <w:softHyphen/>
            </w:r>
            <w:r w:rsidR="00853320" w:rsidRPr="00262818">
              <w:t xml:space="preserve">lemmarna i </w:t>
            </w:r>
            <w:r w:rsidR="009179AE">
              <w:t xml:space="preserve">den </w:t>
            </w:r>
            <w:r w:rsidR="00853320" w:rsidRPr="00262818">
              <w:t>rådgivande kommittén.</w:t>
            </w:r>
          </w:p>
        </w:tc>
      </w:tr>
      <w:tr w:rsidR="00262818" w:rsidRPr="00262818" w14:paraId="1E5B3635" w14:textId="77777777" w:rsidTr="00262818">
        <w:tc>
          <w:tcPr>
            <w:tcW w:w="3056" w:type="dxa"/>
          </w:tcPr>
          <w:p w14:paraId="2C3B5683" w14:textId="77777777" w:rsidR="00262818" w:rsidRPr="008B19E1" w:rsidRDefault="00853320" w:rsidP="00B434F8">
            <w:pPr>
              <w:pStyle w:val="Brdtext"/>
              <w:rPr>
                <w:b/>
                <w:bCs/>
                <w:lang w:val="en-GB"/>
              </w:rPr>
            </w:pPr>
            <w:r w:rsidRPr="008B19E1">
              <w:rPr>
                <w:b/>
                <w:bCs/>
                <w:lang w:val="en-GB"/>
              </w:rPr>
              <w:lastRenderedPageBreak/>
              <w:t>Article 14</w:t>
            </w:r>
          </w:p>
          <w:p w14:paraId="7B72AF76" w14:textId="77777777" w:rsidR="00262818" w:rsidRPr="00262818" w:rsidRDefault="002E1195" w:rsidP="00B434F8">
            <w:pPr>
              <w:pStyle w:val="Brdtext"/>
              <w:rPr>
                <w:b/>
                <w:bCs/>
                <w:lang w:val="en-GB"/>
              </w:rPr>
            </w:pPr>
          </w:p>
          <w:p w14:paraId="79C233D4" w14:textId="77777777" w:rsidR="00262818" w:rsidRPr="00262818" w:rsidRDefault="00853320" w:rsidP="00B434F8">
            <w:pPr>
              <w:pStyle w:val="Brdtext"/>
              <w:rPr>
                <w:i/>
                <w:iCs/>
                <w:lang w:val="en-GB"/>
              </w:rPr>
            </w:pPr>
            <w:r w:rsidRPr="00262818">
              <w:rPr>
                <w:i/>
                <w:iCs/>
                <w:lang w:val="en-GB"/>
              </w:rPr>
              <w:t xml:space="preserve">Access, </w:t>
            </w:r>
            <w:proofErr w:type="gramStart"/>
            <w:r w:rsidRPr="00262818">
              <w:rPr>
                <w:i/>
                <w:iCs/>
                <w:lang w:val="en-GB"/>
              </w:rPr>
              <w:t>residence</w:t>
            </w:r>
            <w:proofErr w:type="gramEnd"/>
            <w:r w:rsidRPr="00262818">
              <w:rPr>
                <w:i/>
                <w:iCs/>
                <w:lang w:val="en-GB"/>
              </w:rPr>
              <w:t xml:space="preserve"> and departure</w:t>
            </w:r>
          </w:p>
          <w:p w14:paraId="2A4B56DC" w14:textId="77777777" w:rsidR="00262818" w:rsidRPr="00262818" w:rsidRDefault="002E1195" w:rsidP="00B434F8">
            <w:pPr>
              <w:pStyle w:val="Brdtext"/>
              <w:rPr>
                <w:b/>
                <w:bCs/>
                <w:lang w:val="en-GB"/>
              </w:rPr>
            </w:pPr>
          </w:p>
          <w:p w14:paraId="274FFFBA" w14:textId="77777777" w:rsidR="00262818" w:rsidRPr="00262818" w:rsidRDefault="00853320" w:rsidP="00B434F8">
            <w:pPr>
              <w:pStyle w:val="Brdtext"/>
              <w:rPr>
                <w:b/>
                <w:bCs/>
                <w:lang w:val="en-GB"/>
              </w:rPr>
            </w:pPr>
            <w:r w:rsidRPr="00262818">
              <w:rPr>
                <w:lang w:val="en-GB"/>
              </w:rPr>
              <w:t xml:space="preserve">Without prejudice to European Union law, the concerned State Party shall take all the </w:t>
            </w:r>
          </w:p>
          <w:p w14:paraId="43125930" w14:textId="7C08F13D" w:rsidR="00262818" w:rsidRDefault="00853320" w:rsidP="00B434F8">
            <w:pPr>
              <w:pStyle w:val="Brdtext"/>
              <w:rPr>
                <w:lang w:val="en-GB"/>
              </w:rPr>
            </w:pPr>
            <w:r w:rsidRPr="00262818">
              <w:rPr>
                <w:lang w:val="en-GB"/>
              </w:rPr>
              <w:t xml:space="preserve">necessary steps to </w:t>
            </w:r>
            <w:proofErr w:type="gramStart"/>
            <w:r w:rsidRPr="00262818">
              <w:rPr>
                <w:lang w:val="en-GB"/>
              </w:rPr>
              <w:t>facilitate;</w:t>
            </w:r>
            <w:proofErr w:type="gramEnd"/>
          </w:p>
          <w:p w14:paraId="4B87FA61" w14:textId="77777777" w:rsidR="00CB2E83" w:rsidRPr="008B19E1" w:rsidRDefault="00CB2E83" w:rsidP="005D052A">
            <w:pPr>
              <w:pStyle w:val="Brdtextmedindrag"/>
              <w:ind w:firstLine="0"/>
              <w:rPr>
                <w:lang w:val="en-GB"/>
              </w:rPr>
            </w:pPr>
          </w:p>
          <w:p w14:paraId="31F45F61" w14:textId="00B9EA70" w:rsidR="00262818" w:rsidRPr="00262818" w:rsidRDefault="00B7078D" w:rsidP="00B434F8">
            <w:pPr>
              <w:pStyle w:val="Brdtext"/>
              <w:numPr>
                <w:ilvl w:val="0"/>
                <w:numId w:val="19"/>
              </w:numPr>
              <w:rPr>
                <w:lang w:val="en-GB"/>
              </w:rPr>
            </w:pPr>
            <w:r>
              <w:rPr>
                <w:lang w:val="en-GB"/>
              </w:rPr>
              <w:t>a</w:t>
            </w:r>
            <w:r w:rsidR="000D44D9">
              <w:rPr>
                <w:lang w:val="en-GB"/>
              </w:rPr>
              <w:t>.</w:t>
            </w:r>
            <w:r w:rsidR="005D052A">
              <w:rPr>
                <w:lang w:val="en-GB"/>
              </w:rPr>
              <w:t> </w:t>
            </w:r>
            <w:r w:rsidR="00853320" w:rsidRPr="00262818">
              <w:rPr>
                <w:lang w:val="en-GB"/>
              </w:rPr>
              <w:t>the entry into, departure from and residence in its territory of all persons who are performing official duties for the Court, namely the Judges, the Registrar, Staff employed by the Court and staff provided by the State Parties as well as, where persons performing official duties for the Court are based in the State Party and are not nationals or permanent residents of that State Party, dependent members of their families, and</w:t>
            </w:r>
          </w:p>
          <w:p w14:paraId="7D08D670" w14:textId="6A271282" w:rsidR="005D052A" w:rsidRDefault="005D052A" w:rsidP="000D44D9">
            <w:pPr>
              <w:pStyle w:val="Brdtextmedindrag"/>
              <w:ind w:firstLine="0"/>
              <w:rPr>
                <w:lang w:val="en-GB"/>
              </w:rPr>
            </w:pPr>
          </w:p>
          <w:p w14:paraId="77FE0700" w14:textId="77777777" w:rsidR="00BA2390" w:rsidRPr="00CB2E83" w:rsidRDefault="00BA2390" w:rsidP="00B434F8">
            <w:pPr>
              <w:pStyle w:val="Brdtextmedindrag"/>
              <w:rPr>
                <w:lang w:val="en-GB"/>
              </w:rPr>
            </w:pPr>
          </w:p>
          <w:p w14:paraId="421BD28E" w14:textId="6BC0FF64" w:rsidR="00262818" w:rsidRPr="00262818" w:rsidRDefault="005D052A" w:rsidP="005D052A">
            <w:pPr>
              <w:pStyle w:val="Brdtext"/>
              <w:rPr>
                <w:lang w:val="en-GB"/>
              </w:rPr>
            </w:pPr>
            <w:r>
              <w:rPr>
                <w:lang w:val="en-GB"/>
              </w:rPr>
              <w:lastRenderedPageBreak/>
              <w:t>b</w:t>
            </w:r>
            <w:r w:rsidR="000D44D9">
              <w:rPr>
                <w:lang w:val="en-GB"/>
              </w:rPr>
              <w:t>.</w:t>
            </w:r>
            <w:r>
              <w:rPr>
                <w:lang w:val="en-GB"/>
              </w:rPr>
              <w:t> </w:t>
            </w:r>
            <w:r w:rsidR="00853320" w:rsidRPr="00262818">
              <w:rPr>
                <w:lang w:val="en-GB"/>
              </w:rPr>
              <w:t xml:space="preserve">the entry into and departure from its territory of all persons who are called to or summoned by the Court in an official capacity, namely parties, Representatives of parties, interpreters, </w:t>
            </w:r>
            <w:proofErr w:type="gramStart"/>
            <w:r w:rsidR="00853320" w:rsidRPr="00262818">
              <w:rPr>
                <w:lang w:val="en-GB"/>
              </w:rPr>
              <w:t>witnesses</w:t>
            </w:r>
            <w:proofErr w:type="gramEnd"/>
            <w:r w:rsidR="00853320" w:rsidRPr="00262818">
              <w:rPr>
                <w:lang w:val="en-GB"/>
              </w:rPr>
              <w:t xml:space="preserve"> and experts before the Court.</w:t>
            </w:r>
          </w:p>
          <w:p w14:paraId="523BA50F" w14:textId="77777777" w:rsidR="00262818" w:rsidRPr="00262818" w:rsidRDefault="002E1195" w:rsidP="00B434F8">
            <w:pPr>
              <w:pStyle w:val="Brdtext"/>
              <w:rPr>
                <w:lang w:val="en-GB"/>
              </w:rPr>
            </w:pPr>
          </w:p>
        </w:tc>
        <w:tc>
          <w:tcPr>
            <w:tcW w:w="3033" w:type="dxa"/>
          </w:tcPr>
          <w:p w14:paraId="3E874ABC" w14:textId="77777777" w:rsidR="00262818" w:rsidRPr="00262818" w:rsidRDefault="00853320" w:rsidP="00B434F8">
            <w:pPr>
              <w:pStyle w:val="Brdtext"/>
              <w:rPr>
                <w:b/>
                <w:bCs/>
              </w:rPr>
            </w:pPr>
            <w:r w:rsidRPr="00262818">
              <w:rPr>
                <w:b/>
                <w:bCs/>
              </w:rPr>
              <w:lastRenderedPageBreak/>
              <w:t>Artikel 14</w:t>
            </w:r>
          </w:p>
          <w:p w14:paraId="674AE6C9" w14:textId="77777777" w:rsidR="00262818" w:rsidRPr="00262818" w:rsidRDefault="002E1195" w:rsidP="00B434F8">
            <w:pPr>
              <w:pStyle w:val="Brdtext"/>
            </w:pPr>
          </w:p>
          <w:p w14:paraId="3F849AB7" w14:textId="77777777" w:rsidR="00262818" w:rsidRPr="00262818" w:rsidRDefault="00853320" w:rsidP="00B434F8">
            <w:pPr>
              <w:pStyle w:val="Brdtext"/>
              <w:rPr>
                <w:i/>
                <w:iCs/>
              </w:rPr>
            </w:pPr>
            <w:r w:rsidRPr="00262818">
              <w:rPr>
                <w:i/>
                <w:iCs/>
              </w:rPr>
              <w:t>Inresa, vistelse och utresa</w:t>
            </w:r>
          </w:p>
          <w:p w14:paraId="5D303552" w14:textId="77777777" w:rsidR="00262818" w:rsidRPr="00262818" w:rsidRDefault="002E1195" w:rsidP="00B434F8">
            <w:pPr>
              <w:pStyle w:val="Brdtext"/>
            </w:pPr>
          </w:p>
          <w:p w14:paraId="1D7A78A3" w14:textId="0DD58A1D" w:rsidR="00262818" w:rsidRDefault="00853320" w:rsidP="00B434F8">
            <w:pPr>
              <w:pStyle w:val="Brdtext"/>
            </w:pPr>
            <w:r w:rsidRPr="00262818">
              <w:t>Utan att det påverkar tillämpningen av unionsrätten ska den berörda parten vidta alla nödvändiga åtgärder för att underlätta</w:t>
            </w:r>
            <w:r w:rsidR="009179AE">
              <w:t>;</w:t>
            </w:r>
          </w:p>
          <w:p w14:paraId="40461D58" w14:textId="77777777" w:rsidR="00D36409" w:rsidRPr="00CB2E83" w:rsidRDefault="00D36409" w:rsidP="005D052A">
            <w:pPr>
              <w:pStyle w:val="Brdtextmedindrag"/>
              <w:ind w:firstLine="0"/>
            </w:pPr>
          </w:p>
          <w:p w14:paraId="133A064A" w14:textId="2970B19B" w:rsidR="000D44D9" w:rsidRPr="00CB2E83" w:rsidRDefault="00B7078D" w:rsidP="000D44D9">
            <w:pPr>
              <w:pStyle w:val="Brdtext"/>
              <w:numPr>
                <w:ilvl w:val="0"/>
                <w:numId w:val="20"/>
              </w:numPr>
            </w:pPr>
            <w:r>
              <w:t>a</w:t>
            </w:r>
            <w:r w:rsidR="000D44D9">
              <w:t>.</w:t>
            </w:r>
            <w:r w:rsidR="005D052A">
              <w:t> </w:t>
            </w:r>
            <w:r w:rsidR="00853320" w:rsidRPr="00262818">
              <w:t>inresa till, utresa från och vistelse inom partens territorium för alla personer som utför officiella uppdrag för domstolen, det vill säga för domarna, kanslichefen, den personal som är anställd av domstolen och den personal som tillhandahålls av parterna, liksom även familjemedlemmar de för</w:t>
            </w:r>
            <w:r w:rsidR="000D44D9">
              <w:softHyphen/>
            </w:r>
            <w:r w:rsidR="00853320" w:rsidRPr="00262818">
              <w:t xml:space="preserve">sörjer, när personer som utför officiella uppdrag vid domstolen är stationerade </w:t>
            </w:r>
            <w:r w:rsidR="005631D5">
              <w:t>inom</w:t>
            </w:r>
            <w:r w:rsidR="00853320" w:rsidRPr="00262818">
              <w:t xml:space="preserve"> partens terri</w:t>
            </w:r>
            <w:r w:rsidR="005631D5">
              <w:softHyphen/>
            </w:r>
            <w:r w:rsidR="00853320" w:rsidRPr="00262818">
              <w:t>torium och inte är medborgare i den staten eller stadigvarande bosatta inom den partens territorium, och</w:t>
            </w:r>
          </w:p>
          <w:p w14:paraId="7B8ECB10" w14:textId="697B1D5E" w:rsidR="00262818" w:rsidRDefault="005D052A" w:rsidP="005D052A">
            <w:pPr>
              <w:pStyle w:val="Brdtext"/>
            </w:pPr>
            <w:r>
              <w:lastRenderedPageBreak/>
              <w:t>b</w:t>
            </w:r>
            <w:r w:rsidR="000D44D9">
              <w:t>.</w:t>
            </w:r>
            <w:r>
              <w:t> </w:t>
            </w:r>
            <w:r w:rsidR="00853320" w:rsidRPr="00262818">
              <w:t>inresa till och utresa från partens territorium för alla personer som kallas till eller stäms inför domstolen i en officiell kapacitet, det vill säga för parter, företrädare för parterna, tolkar, vittnen och sakkunniga som uppträder vid domstolen.</w:t>
            </w:r>
          </w:p>
          <w:p w14:paraId="6C9D9994" w14:textId="469C7705" w:rsidR="00DB1DAB" w:rsidRPr="00DB1DAB" w:rsidRDefault="00DB1DAB" w:rsidP="00B434F8">
            <w:pPr>
              <w:pStyle w:val="Brdtextmedindrag"/>
            </w:pPr>
          </w:p>
        </w:tc>
      </w:tr>
      <w:tr w:rsidR="00262818" w:rsidRPr="00262818" w14:paraId="75EE828B" w14:textId="77777777" w:rsidTr="00262818">
        <w:tc>
          <w:tcPr>
            <w:tcW w:w="3056" w:type="dxa"/>
          </w:tcPr>
          <w:p w14:paraId="5A130B40" w14:textId="77777777" w:rsidR="00262818" w:rsidRPr="008B19E1" w:rsidRDefault="00853320" w:rsidP="00B434F8">
            <w:pPr>
              <w:pStyle w:val="Brdtext"/>
              <w:rPr>
                <w:b/>
                <w:bCs/>
                <w:lang w:val="en-GB"/>
              </w:rPr>
            </w:pPr>
            <w:r w:rsidRPr="008B19E1">
              <w:rPr>
                <w:b/>
                <w:bCs/>
                <w:lang w:val="en-GB"/>
              </w:rPr>
              <w:lastRenderedPageBreak/>
              <w:t>Article 15</w:t>
            </w:r>
          </w:p>
          <w:p w14:paraId="27A380BA" w14:textId="77777777" w:rsidR="00262818" w:rsidRPr="00262818" w:rsidRDefault="002E1195" w:rsidP="00B434F8">
            <w:pPr>
              <w:pStyle w:val="Brdtext"/>
              <w:rPr>
                <w:b/>
                <w:bCs/>
                <w:lang w:val="en-GB"/>
              </w:rPr>
            </w:pPr>
          </w:p>
          <w:p w14:paraId="468E1751" w14:textId="77777777" w:rsidR="00262818" w:rsidRPr="00262818" w:rsidRDefault="00853320" w:rsidP="00B434F8">
            <w:pPr>
              <w:pStyle w:val="Brdtext"/>
              <w:rPr>
                <w:i/>
                <w:iCs/>
                <w:lang w:val="en-GB"/>
              </w:rPr>
            </w:pPr>
            <w:r w:rsidRPr="00262818">
              <w:rPr>
                <w:i/>
                <w:iCs/>
                <w:lang w:val="en-GB"/>
              </w:rPr>
              <w:t>Notification</w:t>
            </w:r>
          </w:p>
          <w:p w14:paraId="54215DA9" w14:textId="77777777" w:rsidR="00262818" w:rsidRPr="00262818" w:rsidRDefault="002E1195" w:rsidP="00B434F8">
            <w:pPr>
              <w:pStyle w:val="Brdtext"/>
              <w:rPr>
                <w:b/>
                <w:bCs/>
                <w:lang w:val="en-GB"/>
              </w:rPr>
            </w:pPr>
          </w:p>
          <w:p w14:paraId="1F12F111" w14:textId="77777777" w:rsidR="00262818" w:rsidRPr="00262818" w:rsidRDefault="00853320" w:rsidP="00B434F8">
            <w:pPr>
              <w:pStyle w:val="Brdtext"/>
              <w:rPr>
                <w:lang w:val="en-GB"/>
              </w:rPr>
            </w:pPr>
            <w:r w:rsidRPr="00262818">
              <w:rPr>
                <w:lang w:val="en-GB"/>
              </w:rPr>
              <w:t xml:space="preserve">The Registrar shall communicate within one month of the entry into force of this Protocol to all State Parties the names of the Judges, the </w:t>
            </w:r>
            <w:proofErr w:type="gramStart"/>
            <w:r w:rsidRPr="00262818">
              <w:rPr>
                <w:lang w:val="en-GB"/>
              </w:rPr>
              <w:t>Registrar</w:t>
            </w:r>
            <w:proofErr w:type="gramEnd"/>
            <w:r w:rsidRPr="00262818">
              <w:rPr>
                <w:lang w:val="en-GB"/>
              </w:rPr>
              <w:t xml:space="preserve"> and the Staff to whom this Protocol applies. In addition to above, appointment/arrival of any Judge, Registrar or Staff to the Court and any change of circumstances shall be reported as soon as possible and at the latest within one month of the date of the relevant change of circumstance.</w:t>
            </w:r>
          </w:p>
          <w:p w14:paraId="774B7380" w14:textId="77777777" w:rsidR="00262818" w:rsidRPr="00262818" w:rsidRDefault="002E1195" w:rsidP="00B434F8">
            <w:pPr>
              <w:pStyle w:val="Brdtext"/>
              <w:rPr>
                <w:lang w:val="en-GB"/>
              </w:rPr>
            </w:pPr>
          </w:p>
        </w:tc>
        <w:tc>
          <w:tcPr>
            <w:tcW w:w="3033" w:type="dxa"/>
          </w:tcPr>
          <w:p w14:paraId="7579A0E1" w14:textId="77777777" w:rsidR="00262818" w:rsidRPr="00262818" w:rsidRDefault="00853320" w:rsidP="00B434F8">
            <w:pPr>
              <w:pStyle w:val="Brdtext"/>
              <w:rPr>
                <w:b/>
                <w:bCs/>
              </w:rPr>
            </w:pPr>
            <w:r w:rsidRPr="00262818">
              <w:rPr>
                <w:b/>
                <w:bCs/>
              </w:rPr>
              <w:t>Artikel 15</w:t>
            </w:r>
          </w:p>
          <w:p w14:paraId="561DDCA9" w14:textId="77777777" w:rsidR="00262818" w:rsidRPr="00262818" w:rsidRDefault="002E1195" w:rsidP="00B434F8">
            <w:pPr>
              <w:pStyle w:val="Brdtext"/>
            </w:pPr>
          </w:p>
          <w:p w14:paraId="52A72239" w14:textId="77777777" w:rsidR="00262818" w:rsidRPr="00262818" w:rsidRDefault="00853320" w:rsidP="00B434F8">
            <w:pPr>
              <w:pStyle w:val="Brdtext"/>
              <w:rPr>
                <w:i/>
                <w:iCs/>
              </w:rPr>
            </w:pPr>
            <w:r w:rsidRPr="00262818">
              <w:rPr>
                <w:i/>
                <w:iCs/>
              </w:rPr>
              <w:t>Underrättelse</w:t>
            </w:r>
          </w:p>
          <w:p w14:paraId="70D8D4F2" w14:textId="77777777" w:rsidR="00262818" w:rsidRPr="00262818" w:rsidRDefault="002E1195" w:rsidP="00B434F8">
            <w:pPr>
              <w:pStyle w:val="Brdtext"/>
            </w:pPr>
          </w:p>
          <w:p w14:paraId="408154C0" w14:textId="08EBE950" w:rsidR="00262818" w:rsidRPr="00262818" w:rsidRDefault="00853320" w:rsidP="00B434F8">
            <w:pPr>
              <w:pStyle w:val="Brdtext"/>
            </w:pPr>
            <w:r w:rsidRPr="00262818">
              <w:t>Kanslichefen ska inom en månad efter detta protokolls ikraftträdande underrätta alla parter namnen på de domare, kanslichef och den personal som detta protokoll är tillämpligt på. Ytterligare ut</w:t>
            </w:r>
            <w:r w:rsidR="00D36409">
              <w:softHyphen/>
            </w:r>
            <w:r w:rsidRPr="00262818">
              <w:t>nämningar av domare, kanslichef eller personal som anställs av domstolen och varje ändring i dessa förhållanden ska meddelas så snart som möjligt och senast en månad efter den dag ändringen av förhållandena gjordes.</w:t>
            </w:r>
          </w:p>
        </w:tc>
      </w:tr>
      <w:tr w:rsidR="00262818" w:rsidRPr="00262818" w14:paraId="3F4148A2" w14:textId="77777777" w:rsidTr="00262818">
        <w:tc>
          <w:tcPr>
            <w:tcW w:w="3056" w:type="dxa"/>
          </w:tcPr>
          <w:p w14:paraId="468C501C" w14:textId="77777777" w:rsidR="00262818" w:rsidRPr="008B19E1" w:rsidRDefault="00853320" w:rsidP="00B434F8">
            <w:pPr>
              <w:pStyle w:val="Brdtext"/>
              <w:rPr>
                <w:b/>
                <w:bCs/>
                <w:lang w:val="en-GB"/>
              </w:rPr>
            </w:pPr>
            <w:r w:rsidRPr="008B19E1">
              <w:rPr>
                <w:b/>
                <w:bCs/>
                <w:lang w:val="en-GB"/>
              </w:rPr>
              <w:t>Article 16</w:t>
            </w:r>
          </w:p>
          <w:p w14:paraId="0FEA132C" w14:textId="77777777" w:rsidR="00262818" w:rsidRPr="00262818" w:rsidRDefault="002E1195" w:rsidP="00B434F8">
            <w:pPr>
              <w:pStyle w:val="Brdtext"/>
              <w:rPr>
                <w:b/>
                <w:bCs/>
                <w:lang w:val="en-GB"/>
              </w:rPr>
            </w:pPr>
          </w:p>
          <w:p w14:paraId="21EE4006" w14:textId="77777777" w:rsidR="00262818" w:rsidRPr="00262818" w:rsidRDefault="00853320" w:rsidP="00B434F8">
            <w:pPr>
              <w:pStyle w:val="Brdtext"/>
              <w:rPr>
                <w:b/>
                <w:bCs/>
                <w:i/>
                <w:iCs/>
                <w:lang w:val="en-GB"/>
              </w:rPr>
            </w:pPr>
            <w:r w:rsidRPr="00262818">
              <w:rPr>
                <w:i/>
                <w:iCs/>
                <w:lang w:val="en-GB"/>
              </w:rPr>
              <w:t xml:space="preserve">Settlement of disputes </w:t>
            </w:r>
          </w:p>
          <w:p w14:paraId="4C1AF321" w14:textId="77777777" w:rsidR="00262818" w:rsidRPr="00262818" w:rsidRDefault="002E1195" w:rsidP="00B434F8">
            <w:pPr>
              <w:pStyle w:val="Brdtext"/>
              <w:rPr>
                <w:b/>
                <w:bCs/>
                <w:lang w:val="en-GB"/>
              </w:rPr>
            </w:pPr>
          </w:p>
          <w:p w14:paraId="77FC9531" w14:textId="3206982C" w:rsidR="009B6793" w:rsidRDefault="005D052A" w:rsidP="000469B8">
            <w:pPr>
              <w:pStyle w:val="Brdtext"/>
              <w:rPr>
                <w:lang w:val="en-GB"/>
              </w:rPr>
            </w:pPr>
            <w:r>
              <w:rPr>
                <w:lang w:val="en-GB"/>
              </w:rPr>
              <w:t>1. </w:t>
            </w:r>
            <w:r w:rsidR="00853320" w:rsidRPr="00262818">
              <w:rPr>
                <w:lang w:val="en-GB"/>
              </w:rPr>
              <w:t>The Court shall make provisions for appropriate modes of settlement of disputes involving any person referred to in this Protocol who by reason of his or her official position enjoys immunity or the Court in cases when it enjoys immunity under Article 5, if such immunity has not been waived.</w:t>
            </w:r>
          </w:p>
          <w:p w14:paraId="420895E5" w14:textId="741D123E" w:rsidR="000469B8" w:rsidRPr="000469B8" w:rsidRDefault="000469B8" w:rsidP="000469B8">
            <w:pPr>
              <w:pStyle w:val="Brdtextmedindrag"/>
              <w:rPr>
                <w:lang w:val="en-GB"/>
              </w:rPr>
            </w:pPr>
          </w:p>
          <w:p w14:paraId="0B771C9C" w14:textId="475FC390" w:rsidR="00262818" w:rsidRPr="009B6793" w:rsidRDefault="005D052A" w:rsidP="005D052A">
            <w:pPr>
              <w:pStyle w:val="Brdtext"/>
              <w:rPr>
                <w:lang w:val="en-GB"/>
              </w:rPr>
            </w:pPr>
            <w:r>
              <w:rPr>
                <w:lang w:val="en-GB"/>
              </w:rPr>
              <w:t>2. </w:t>
            </w:r>
            <w:r w:rsidR="00853320" w:rsidRPr="009B6793">
              <w:rPr>
                <w:lang w:val="en-GB"/>
              </w:rPr>
              <w:t xml:space="preserve">All disputes arising out of the interpretation or application of this Protocol shall be referred to an arbitral tribunal unless the parties have agreed to another mode of settlement. If a dispute arises between the Court and a State Party which is not settled by consultation, negotiation or other agreed mode of settlement within three months </w:t>
            </w:r>
            <w:r w:rsidR="00853320" w:rsidRPr="009B6793">
              <w:rPr>
                <w:lang w:val="en-GB"/>
              </w:rPr>
              <w:lastRenderedPageBreak/>
              <w:t>following a request by one of the parties to the dispute, it shall at the request of either party be referred for final decision to a panel of three arbitrators: one to be chosen by the Court, one to be chosen by the State Party and the third, who shall be Chairman of the panel, to be chosen by the first two arbitrators. If either party has failed to make its appointment of an arbitrator within two months of the appointment of an arbitrator by the other party, the President of the European Court of Justice shall make such appointment. Should the first two arbitrators fail to agree upon the appointment of the third arbitrator within three months following the appointment of the first two arbitrators the third arbitrator shall be chosen by the President of the European Court of Justice upon the request of the Court or the State Party.</w:t>
            </w:r>
          </w:p>
          <w:p w14:paraId="5C076D38" w14:textId="77777777" w:rsidR="00262818" w:rsidRPr="00262818" w:rsidRDefault="002E1195" w:rsidP="00B434F8">
            <w:pPr>
              <w:pStyle w:val="Brdtext"/>
              <w:rPr>
                <w:lang w:val="en-GB"/>
              </w:rPr>
            </w:pPr>
          </w:p>
        </w:tc>
        <w:tc>
          <w:tcPr>
            <w:tcW w:w="3033" w:type="dxa"/>
          </w:tcPr>
          <w:p w14:paraId="2761322E" w14:textId="77777777" w:rsidR="00262818" w:rsidRPr="00262818" w:rsidRDefault="00853320" w:rsidP="00B434F8">
            <w:pPr>
              <w:pStyle w:val="Brdtext"/>
              <w:rPr>
                <w:b/>
                <w:bCs/>
              </w:rPr>
            </w:pPr>
            <w:r w:rsidRPr="00262818">
              <w:rPr>
                <w:b/>
                <w:bCs/>
              </w:rPr>
              <w:lastRenderedPageBreak/>
              <w:t>Artikel 16</w:t>
            </w:r>
          </w:p>
          <w:p w14:paraId="56CEE0D5" w14:textId="77777777" w:rsidR="00262818" w:rsidRPr="00262818" w:rsidRDefault="002E1195" w:rsidP="00B434F8">
            <w:pPr>
              <w:pStyle w:val="Brdtext"/>
            </w:pPr>
          </w:p>
          <w:p w14:paraId="59942837" w14:textId="77777777" w:rsidR="00262818" w:rsidRPr="00262818" w:rsidRDefault="00853320" w:rsidP="00B434F8">
            <w:pPr>
              <w:pStyle w:val="Brdtext"/>
              <w:rPr>
                <w:i/>
                <w:iCs/>
              </w:rPr>
            </w:pPr>
            <w:r w:rsidRPr="00262818">
              <w:rPr>
                <w:i/>
                <w:iCs/>
              </w:rPr>
              <w:t>Tvistlösning</w:t>
            </w:r>
          </w:p>
          <w:p w14:paraId="23D7A1D8" w14:textId="77777777" w:rsidR="00262818" w:rsidRPr="00262818" w:rsidRDefault="002E1195" w:rsidP="00B434F8">
            <w:pPr>
              <w:pStyle w:val="Brdtext"/>
            </w:pPr>
          </w:p>
          <w:p w14:paraId="065BF7ED" w14:textId="722E4001" w:rsidR="009B6793" w:rsidRDefault="005D052A" w:rsidP="000469B8">
            <w:pPr>
              <w:pStyle w:val="Brdtext"/>
            </w:pPr>
            <w:r>
              <w:t>1. </w:t>
            </w:r>
            <w:r w:rsidR="00853320" w:rsidRPr="00262818">
              <w:t xml:space="preserve">Domstolen ska vidta lämpliga åtgärder för att lösa sådana tvister där en person som avses i detta protokoll och som har immunitet på grund av sin officiella </w:t>
            </w:r>
            <w:r w:rsidR="005631D5">
              <w:t>ställning</w:t>
            </w:r>
            <w:r w:rsidR="00853320" w:rsidRPr="00262818">
              <w:t xml:space="preserve"> är delaktig, eller där domstolen är delaktig i de fall där den har immunitet enligt artikel 5, om inte </w:t>
            </w:r>
            <w:r w:rsidR="005631D5">
              <w:t>sådan</w:t>
            </w:r>
            <w:r w:rsidR="00853320" w:rsidRPr="00262818">
              <w:t xml:space="preserve"> immunitet har hävts.</w:t>
            </w:r>
          </w:p>
          <w:p w14:paraId="735A5DCC" w14:textId="5F8D4686" w:rsidR="000469B8" w:rsidRPr="000469B8" w:rsidRDefault="000469B8" w:rsidP="000469B8">
            <w:pPr>
              <w:pStyle w:val="Brdtextmedindrag"/>
            </w:pPr>
          </w:p>
          <w:p w14:paraId="0D4BB4E7" w14:textId="53A0E020" w:rsidR="004C1D2C" w:rsidRDefault="005D052A" w:rsidP="005D052A">
            <w:pPr>
              <w:pStyle w:val="Brdtext"/>
            </w:pPr>
            <w:r>
              <w:t>2. </w:t>
            </w:r>
            <w:r w:rsidR="00853320" w:rsidRPr="00262818">
              <w:t xml:space="preserve">Alla tvister som uppstår vid tolkningen eller tillämpningen av detta protokoll ska hänskjutas till skiljedomstol, om inte parterna i tvisten har kommit överens om något annat sätt att lösa tvisten på. Om det uppstår en sådan tvist mellan domstolen och en part som inte kan lösas genom konsultationer, samråd eller på </w:t>
            </w:r>
            <w:r w:rsidR="00853320" w:rsidRPr="00262818">
              <w:lastRenderedPageBreak/>
              <w:t>något annat överenskommet sätt inom tre månader från det att någondera parten i tvisten har begärt att tvisten ska lösas, ska tvisten på begäran av endera parten hänskjutas till en nämnd med tre skiljemän för slutligt avgörande: en skiljeman utses av domstolen, en av parten och den tredje, som är ordförande för nämnden, av de två första skiljemännen. Om någon</w:t>
            </w:r>
            <w:r w:rsidR="00D36409">
              <w:softHyphen/>
            </w:r>
            <w:r w:rsidR="00853320" w:rsidRPr="00262818">
              <w:t>dera parten i tvisten inte har utsett en skiljeman inom två månader från det att den andra parten i tvisten har utsett en skiljeman, ska ordföranden för Europeiska unionens domstol utse en skilje</w:t>
            </w:r>
            <w:r w:rsidR="00D36409">
              <w:softHyphen/>
            </w:r>
            <w:r w:rsidR="00853320" w:rsidRPr="00262818">
              <w:t>man. Om de två första skilje</w:t>
            </w:r>
            <w:r w:rsidR="00D36409">
              <w:softHyphen/>
            </w:r>
            <w:r w:rsidR="00853320" w:rsidRPr="00262818">
              <w:t>männen inte kan enas om att utse en tredje skiljeman inom tre månader från det att de två första skilje</w:t>
            </w:r>
            <w:r w:rsidR="00D36409">
              <w:softHyphen/>
            </w:r>
            <w:r w:rsidR="00853320" w:rsidRPr="00262818">
              <w:t>männen utsågs, ska ordföranden i Europeiska unionens domstol välja den tredje skiljemannen på begäran av domstolen eller den berörda parten.</w:t>
            </w:r>
          </w:p>
          <w:p w14:paraId="13676B40" w14:textId="3111A74B" w:rsidR="004C1D2C" w:rsidRPr="004C1D2C" w:rsidRDefault="004C1D2C" w:rsidP="00B434F8">
            <w:pPr>
              <w:pStyle w:val="Brdtextmedindrag"/>
            </w:pPr>
          </w:p>
        </w:tc>
      </w:tr>
      <w:tr w:rsidR="00262818" w:rsidRPr="00262818" w14:paraId="6F3AC4B7" w14:textId="77777777" w:rsidTr="00262818">
        <w:tc>
          <w:tcPr>
            <w:tcW w:w="3056" w:type="dxa"/>
          </w:tcPr>
          <w:p w14:paraId="3C9981BD" w14:textId="77777777" w:rsidR="00262818" w:rsidRPr="008B19E1" w:rsidRDefault="00853320" w:rsidP="00B434F8">
            <w:pPr>
              <w:pStyle w:val="Brdtext"/>
              <w:rPr>
                <w:b/>
                <w:bCs/>
                <w:lang w:val="en-GB"/>
              </w:rPr>
            </w:pPr>
            <w:r w:rsidRPr="008B19E1">
              <w:rPr>
                <w:b/>
                <w:bCs/>
                <w:lang w:val="en-GB"/>
              </w:rPr>
              <w:lastRenderedPageBreak/>
              <w:t>Article 17</w:t>
            </w:r>
          </w:p>
          <w:p w14:paraId="681300CE" w14:textId="77777777" w:rsidR="00262818" w:rsidRPr="00262818" w:rsidRDefault="002E1195" w:rsidP="00B434F8">
            <w:pPr>
              <w:pStyle w:val="Brdtext"/>
              <w:rPr>
                <w:b/>
                <w:bCs/>
                <w:lang w:val="en-GB"/>
              </w:rPr>
            </w:pPr>
          </w:p>
          <w:p w14:paraId="3C12D42D" w14:textId="77777777" w:rsidR="00262818" w:rsidRPr="00262818" w:rsidRDefault="00853320" w:rsidP="00B434F8">
            <w:pPr>
              <w:pStyle w:val="Brdtext"/>
              <w:rPr>
                <w:b/>
                <w:bCs/>
                <w:i/>
                <w:iCs/>
                <w:lang w:val="en-GB"/>
              </w:rPr>
            </w:pPr>
            <w:r w:rsidRPr="00262818">
              <w:rPr>
                <w:i/>
                <w:iCs/>
                <w:lang w:val="en-GB"/>
              </w:rPr>
              <w:t>Signature, ratification, acceptance, approval or accession and deposition</w:t>
            </w:r>
          </w:p>
          <w:p w14:paraId="3962870F" w14:textId="77777777" w:rsidR="00262818" w:rsidRPr="00262818" w:rsidRDefault="002E1195" w:rsidP="00B434F8">
            <w:pPr>
              <w:pStyle w:val="Brdtext"/>
              <w:rPr>
                <w:lang w:val="en-GB"/>
              </w:rPr>
            </w:pPr>
          </w:p>
          <w:p w14:paraId="60BE59FE" w14:textId="421E4303" w:rsidR="009B6793" w:rsidRDefault="005D052A" w:rsidP="000D44D9">
            <w:pPr>
              <w:pStyle w:val="Brdtext"/>
              <w:rPr>
                <w:lang w:val="en-GB"/>
              </w:rPr>
            </w:pPr>
            <w:r>
              <w:rPr>
                <w:lang w:val="en-GB"/>
              </w:rPr>
              <w:t>1. </w:t>
            </w:r>
            <w:r w:rsidR="00853320" w:rsidRPr="00262818">
              <w:rPr>
                <w:lang w:val="en-GB"/>
              </w:rPr>
              <w:t>This Protocol shall be open for signature by all Contracting Member States from 29 June 2016 until 29 June 2017 at the Council of the European Union in Brussels.</w:t>
            </w:r>
          </w:p>
          <w:p w14:paraId="3DBBEDD5" w14:textId="77777777" w:rsidR="005D052A" w:rsidRDefault="005D052A" w:rsidP="00B434F8">
            <w:pPr>
              <w:pStyle w:val="Brdtextmedindrag"/>
              <w:rPr>
                <w:lang w:val="en-GB"/>
              </w:rPr>
            </w:pPr>
          </w:p>
          <w:p w14:paraId="67616E3A" w14:textId="77777777" w:rsidR="00BE16AA" w:rsidRDefault="00BE16AA" w:rsidP="00B434F8">
            <w:pPr>
              <w:pStyle w:val="Brdtextmedindrag"/>
              <w:rPr>
                <w:lang w:val="en-GB"/>
              </w:rPr>
            </w:pPr>
          </w:p>
          <w:p w14:paraId="41DFC79A" w14:textId="3F90E792" w:rsidR="009B6793" w:rsidRDefault="005D052A" w:rsidP="00B434F8">
            <w:pPr>
              <w:pStyle w:val="Brdtext"/>
              <w:rPr>
                <w:lang w:val="en-GB"/>
              </w:rPr>
            </w:pPr>
            <w:r>
              <w:rPr>
                <w:lang w:val="en-GB"/>
              </w:rPr>
              <w:t>2. </w:t>
            </w:r>
            <w:r w:rsidR="00853320" w:rsidRPr="009B6793">
              <w:rPr>
                <w:lang w:val="en-GB"/>
              </w:rPr>
              <w:t xml:space="preserve">This Protocol is subject to ratification, </w:t>
            </w:r>
            <w:proofErr w:type="gramStart"/>
            <w:r w:rsidR="00853320" w:rsidRPr="009B6793">
              <w:rPr>
                <w:lang w:val="en-GB"/>
              </w:rPr>
              <w:t>acceptance</w:t>
            </w:r>
            <w:proofErr w:type="gramEnd"/>
            <w:r w:rsidR="00853320" w:rsidRPr="009B6793">
              <w:rPr>
                <w:lang w:val="en-GB"/>
              </w:rPr>
              <w:t xml:space="preserve"> or approval. Instruments of ratification, acceptance or approval shall be deposited with the General Secretariat of the Council of the European Union, hereinafter referred to as the depositary.</w:t>
            </w:r>
          </w:p>
          <w:p w14:paraId="3433FF4A" w14:textId="77777777" w:rsidR="009B6793" w:rsidRPr="009B6793" w:rsidRDefault="009B6793" w:rsidP="00B434F8">
            <w:pPr>
              <w:pStyle w:val="Brdtextmedindrag"/>
              <w:rPr>
                <w:lang w:val="en-GB"/>
              </w:rPr>
            </w:pPr>
          </w:p>
          <w:p w14:paraId="005419D4" w14:textId="6A5BFEA3" w:rsidR="00262818" w:rsidRDefault="005D052A" w:rsidP="000469B8">
            <w:pPr>
              <w:pStyle w:val="Brdtext"/>
              <w:rPr>
                <w:lang w:val="en-GB"/>
              </w:rPr>
            </w:pPr>
            <w:r>
              <w:rPr>
                <w:lang w:val="en-GB"/>
              </w:rPr>
              <w:t>3. </w:t>
            </w:r>
            <w:r w:rsidR="00853320" w:rsidRPr="009B6793">
              <w:rPr>
                <w:lang w:val="en-GB"/>
              </w:rPr>
              <w:t xml:space="preserve">After 29 June 2017 this Protocol shall remain open for accession by </w:t>
            </w:r>
            <w:r w:rsidR="00853320" w:rsidRPr="009B6793">
              <w:rPr>
                <w:lang w:val="en-GB"/>
              </w:rPr>
              <w:lastRenderedPageBreak/>
              <w:t>all Contracting Member States. The instruments of accession shall be deposited with the depositary.</w:t>
            </w:r>
          </w:p>
          <w:p w14:paraId="5724DE09" w14:textId="6FBADB5E" w:rsidR="00262818" w:rsidRPr="00262818" w:rsidRDefault="002E1195" w:rsidP="00B434F8">
            <w:pPr>
              <w:pStyle w:val="Brdtext"/>
              <w:rPr>
                <w:lang w:val="en-GB"/>
              </w:rPr>
            </w:pPr>
          </w:p>
        </w:tc>
        <w:tc>
          <w:tcPr>
            <w:tcW w:w="3033" w:type="dxa"/>
          </w:tcPr>
          <w:p w14:paraId="6961E02D" w14:textId="77777777" w:rsidR="00262818" w:rsidRPr="00262818" w:rsidRDefault="00853320" w:rsidP="00B434F8">
            <w:pPr>
              <w:pStyle w:val="Brdtext"/>
              <w:rPr>
                <w:b/>
                <w:bCs/>
              </w:rPr>
            </w:pPr>
            <w:r w:rsidRPr="00262818">
              <w:rPr>
                <w:b/>
                <w:bCs/>
              </w:rPr>
              <w:lastRenderedPageBreak/>
              <w:t>Artikel 17</w:t>
            </w:r>
          </w:p>
          <w:p w14:paraId="6AE1FE1B" w14:textId="77777777" w:rsidR="00262818" w:rsidRPr="00262818" w:rsidRDefault="002E1195" w:rsidP="00B434F8">
            <w:pPr>
              <w:pStyle w:val="Brdtext"/>
            </w:pPr>
          </w:p>
          <w:p w14:paraId="7ADE30E4" w14:textId="22FF967F" w:rsidR="00262818" w:rsidRPr="00262818" w:rsidRDefault="00853320" w:rsidP="00B434F8">
            <w:pPr>
              <w:pStyle w:val="Brdtext"/>
              <w:rPr>
                <w:i/>
                <w:iCs/>
              </w:rPr>
            </w:pPr>
            <w:r w:rsidRPr="00262818">
              <w:rPr>
                <w:i/>
                <w:iCs/>
              </w:rPr>
              <w:t>Undertecknande, ratifikation, god</w:t>
            </w:r>
            <w:r w:rsidR="00D36409">
              <w:rPr>
                <w:i/>
                <w:iCs/>
              </w:rPr>
              <w:softHyphen/>
            </w:r>
            <w:r w:rsidRPr="00262818">
              <w:rPr>
                <w:i/>
                <w:iCs/>
              </w:rPr>
              <w:t>tagande, godkännande eller anslutning samt deponering</w:t>
            </w:r>
          </w:p>
          <w:p w14:paraId="39068800" w14:textId="77777777" w:rsidR="00262818" w:rsidRPr="00262818" w:rsidRDefault="002E1195" w:rsidP="00B434F8">
            <w:pPr>
              <w:pStyle w:val="Brdtext"/>
            </w:pPr>
          </w:p>
          <w:p w14:paraId="3DB3FF8B" w14:textId="4BC2097E" w:rsidR="009B6793" w:rsidRDefault="005D052A" w:rsidP="005D052A">
            <w:pPr>
              <w:pStyle w:val="Brdtext"/>
            </w:pPr>
            <w:r>
              <w:t>1. </w:t>
            </w:r>
            <w:r w:rsidR="00853320" w:rsidRPr="00262818">
              <w:t>Detta protokoll är öppet för undertecknande av alla avtals</w:t>
            </w:r>
            <w:r w:rsidR="00D36409">
              <w:softHyphen/>
            </w:r>
            <w:r w:rsidR="00853320" w:rsidRPr="00262818">
              <w:t>slutande medlemsstater från och med den 29 juni 2016 till och med den 29 juni 2017 i Europeiska unionens råd i Bryssel.</w:t>
            </w:r>
          </w:p>
          <w:p w14:paraId="49064FA7" w14:textId="77777777" w:rsidR="009B6793" w:rsidRPr="009B6793" w:rsidRDefault="009B6793" w:rsidP="00B434F8">
            <w:pPr>
              <w:pStyle w:val="Brdtextmedindrag"/>
            </w:pPr>
          </w:p>
          <w:p w14:paraId="4ABA2E4E" w14:textId="3089BA9C" w:rsidR="009B6793" w:rsidRDefault="005D052A" w:rsidP="000469B8">
            <w:pPr>
              <w:pStyle w:val="Brdtext"/>
            </w:pPr>
            <w:r>
              <w:t>2. </w:t>
            </w:r>
            <w:r w:rsidR="00853320" w:rsidRPr="00262818">
              <w:t>Detta protokoll ska ratificeras, godtas eller godkännas. Ratifikations-, godtagande- eller godkännandeinstrumenten ska deponeras hos generalsekretariatet vid Europeiska unionens råd</w:t>
            </w:r>
            <w:r w:rsidR="000469B8">
              <w:t>, fortsättningsvis</w:t>
            </w:r>
            <w:r w:rsidR="00853320" w:rsidRPr="00262818">
              <w:t xml:space="preserve"> kallad </w:t>
            </w:r>
            <w:proofErr w:type="spellStart"/>
            <w:r w:rsidR="00853320" w:rsidRPr="00262818">
              <w:t>deposi</w:t>
            </w:r>
            <w:r w:rsidR="000469B8">
              <w:softHyphen/>
            </w:r>
            <w:r w:rsidR="00853320" w:rsidRPr="00262818">
              <w:t>tarien</w:t>
            </w:r>
            <w:proofErr w:type="spellEnd"/>
            <w:r w:rsidR="00853320" w:rsidRPr="00262818">
              <w:t>.</w:t>
            </w:r>
          </w:p>
          <w:p w14:paraId="321F0EE5" w14:textId="77777777" w:rsidR="009B6793" w:rsidRPr="009B6793" w:rsidRDefault="009B6793" w:rsidP="00B434F8">
            <w:pPr>
              <w:pStyle w:val="Brdtextmedindrag"/>
            </w:pPr>
          </w:p>
          <w:p w14:paraId="2ADD0411" w14:textId="4F684796" w:rsidR="00262818" w:rsidRPr="008B19E1" w:rsidRDefault="005D052A" w:rsidP="005D052A">
            <w:pPr>
              <w:pStyle w:val="Brdtext"/>
            </w:pPr>
            <w:r>
              <w:t>3. </w:t>
            </w:r>
            <w:r w:rsidR="00853320" w:rsidRPr="00262818">
              <w:t xml:space="preserve">Efter den 29 juni 2017 ska detta protokoll vara öppet för anslutning </w:t>
            </w:r>
            <w:r w:rsidR="00853320" w:rsidRPr="00262818">
              <w:lastRenderedPageBreak/>
              <w:t>för alla avtalsslutande medlems</w:t>
            </w:r>
            <w:r w:rsidR="00657253">
              <w:softHyphen/>
            </w:r>
            <w:r w:rsidR="00853320" w:rsidRPr="00262818">
              <w:t xml:space="preserve">stater. Anslutningsinstrumenten ska deponeras hos </w:t>
            </w:r>
            <w:proofErr w:type="spellStart"/>
            <w:r w:rsidR="00853320" w:rsidRPr="00262818">
              <w:t>depositarien</w:t>
            </w:r>
            <w:proofErr w:type="spellEnd"/>
            <w:r w:rsidR="00853320" w:rsidRPr="00262818">
              <w:t>.</w:t>
            </w:r>
          </w:p>
        </w:tc>
      </w:tr>
      <w:tr w:rsidR="00262818" w:rsidRPr="00262818" w14:paraId="56F4E124" w14:textId="77777777" w:rsidTr="00262818">
        <w:tc>
          <w:tcPr>
            <w:tcW w:w="3056" w:type="dxa"/>
          </w:tcPr>
          <w:p w14:paraId="0B6E0C7B" w14:textId="77777777" w:rsidR="00262818" w:rsidRPr="008B19E1" w:rsidRDefault="00853320" w:rsidP="00B434F8">
            <w:pPr>
              <w:pStyle w:val="Brdtext"/>
              <w:rPr>
                <w:b/>
                <w:bCs/>
                <w:lang w:val="en-GB"/>
              </w:rPr>
            </w:pPr>
            <w:r w:rsidRPr="008B19E1">
              <w:rPr>
                <w:b/>
                <w:bCs/>
                <w:lang w:val="en-GB"/>
              </w:rPr>
              <w:lastRenderedPageBreak/>
              <w:t>Article 18</w:t>
            </w:r>
          </w:p>
          <w:p w14:paraId="17E17B77" w14:textId="77777777" w:rsidR="00262818" w:rsidRPr="00262818" w:rsidRDefault="002E1195" w:rsidP="00B434F8">
            <w:pPr>
              <w:pStyle w:val="Brdtext"/>
              <w:rPr>
                <w:b/>
                <w:bCs/>
                <w:lang w:val="en-GB"/>
              </w:rPr>
            </w:pPr>
          </w:p>
          <w:p w14:paraId="404A4139" w14:textId="77777777" w:rsidR="00262818" w:rsidRPr="00262818" w:rsidRDefault="00853320" w:rsidP="00B434F8">
            <w:pPr>
              <w:pStyle w:val="Brdtext"/>
              <w:rPr>
                <w:i/>
                <w:iCs/>
                <w:lang w:val="en-GB"/>
              </w:rPr>
            </w:pPr>
            <w:r w:rsidRPr="00262818">
              <w:rPr>
                <w:i/>
                <w:iCs/>
                <w:lang w:val="en-GB"/>
              </w:rPr>
              <w:t>Entry into force</w:t>
            </w:r>
          </w:p>
          <w:p w14:paraId="7BB4FBFF" w14:textId="77777777" w:rsidR="00262818" w:rsidRPr="00262818" w:rsidRDefault="002E1195" w:rsidP="00B434F8">
            <w:pPr>
              <w:pStyle w:val="Brdtext"/>
              <w:rPr>
                <w:b/>
                <w:bCs/>
                <w:lang w:val="en-GB"/>
              </w:rPr>
            </w:pPr>
          </w:p>
          <w:p w14:paraId="3F73637E" w14:textId="17CFC29A" w:rsidR="009B6793" w:rsidRDefault="00B434F8" w:rsidP="00B434F8">
            <w:pPr>
              <w:pStyle w:val="Brdtext"/>
              <w:rPr>
                <w:lang w:val="en-GB"/>
              </w:rPr>
            </w:pPr>
            <w:r>
              <w:rPr>
                <w:lang w:val="en-GB"/>
              </w:rPr>
              <w:t>1. </w:t>
            </w:r>
            <w:r w:rsidR="00853320" w:rsidRPr="00262818">
              <w:rPr>
                <w:lang w:val="en-GB"/>
              </w:rPr>
              <w:t xml:space="preserve">This Protocol shall enter into force 30 days after the date on which the last of the four State Parties – France, Germany, </w:t>
            </w:r>
            <w:proofErr w:type="gramStart"/>
            <w:r w:rsidR="00853320" w:rsidRPr="00262818">
              <w:rPr>
                <w:lang w:val="en-GB"/>
              </w:rPr>
              <w:t>Luxemburg</w:t>
            </w:r>
            <w:proofErr w:type="gramEnd"/>
            <w:r w:rsidR="00853320" w:rsidRPr="00262818">
              <w:rPr>
                <w:lang w:val="en-GB"/>
              </w:rPr>
              <w:t xml:space="preserve"> and the United Kingdom – has deposited its instrument of ratification, acceptance approval or accession.</w:t>
            </w:r>
          </w:p>
          <w:p w14:paraId="4E250503" w14:textId="77777777" w:rsidR="009B6793" w:rsidRPr="009B6793" w:rsidRDefault="009B6793" w:rsidP="00B434F8">
            <w:pPr>
              <w:pStyle w:val="Brdtextmedindrag"/>
              <w:rPr>
                <w:lang w:val="en-GB"/>
              </w:rPr>
            </w:pPr>
          </w:p>
          <w:p w14:paraId="1C3083E4" w14:textId="6555EB4D" w:rsidR="00262818" w:rsidRPr="009B6793" w:rsidRDefault="00B434F8" w:rsidP="00B434F8">
            <w:pPr>
              <w:pStyle w:val="Brdtext"/>
              <w:rPr>
                <w:b/>
                <w:bCs/>
                <w:lang w:val="en-GB"/>
              </w:rPr>
            </w:pPr>
            <w:r>
              <w:rPr>
                <w:lang w:val="en-GB"/>
              </w:rPr>
              <w:t>2. </w:t>
            </w:r>
            <w:r w:rsidR="00853320" w:rsidRPr="009B6793">
              <w:rPr>
                <w:lang w:val="en-GB"/>
              </w:rPr>
              <w:t xml:space="preserve">For each State Party, which deposits its instrument after the date referred to in paragraph 1, this Protocol shall enter into force 30 days after the date of deposit of its instrument of ratification, acceptance, </w:t>
            </w:r>
            <w:proofErr w:type="gramStart"/>
            <w:r w:rsidR="00853320" w:rsidRPr="009B6793">
              <w:rPr>
                <w:lang w:val="en-GB"/>
              </w:rPr>
              <w:t>approval</w:t>
            </w:r>
            <w:proofErr w:type="gramEnd"/>
            <w:r w:rsidR="00853320" w:rsidRPr="009B6793">
              <w:rPr>
                <w:lang w:val="en-GB"/>
              </w:rPr>
              <w:t xml:space="preserve"> or accession.</w:t>
            </w:r>
          </w:p>
          <w:p w14:paraId="4C19C137" w14:textId="77777777" w:rsidR="00262818" w:rsidRPr="00262818" w:rsidRDefault="002E1195" w:rsidP="00B434F8">
            <w:pPr>
              <w:pStyle w:val="Brdtext"/>
              <w:rPr>
                <w:lang w:val="en-GB"/>
              </w:rPr>
            </w:pPr>
          </w:p>
        </w:tc>
        <w:tc>
          <w:tcPr>
            <w:tcW w:w="3033" w:type="dxa"/>
          </w:tcPr>
          <w:p w14:paraId="6BCFB8B4" w14:textId="77777777" w:rsidR="00262818" w:rsidRPr="00262818" w:rsidRDefault="00853320" w:rsidP="00B434F8">
            <w:pPr>
              <w:pStyle w:val="Brdtext"/>
              <w:rPr>
                <w:b/>
                <w:bCs/>
              </w:rPr>
            </w:pPr>
            <w:r w:rsidRPr="00262818">
              <w:rPr>
                <w:b/>
                <w:bCs/>
              </w:rPr>
              <w:t>Artikel 18</w:t>
            </w:r>
          </w:p>
          <w:p w14:paraId="1AEDD0B2" w14:textId="77777777" w:rsidR="00262818" w:rsidRPr="00262818" w:rsidRDefault="002E1195" w:rsidP="00B434F8">
            <w:pPr>
              <w:pStyle w:val="Brdtext"/>
            </w:pPr>
          </w:p>
          <w:p w14:paraId="306C0785" w14:textId="77777777" w:rsidR="00262818" w:rsidRPr="00262818" w:rsidRDefault="00853320" w:rsidP="00B434F8">
            <w:pPr>
              <w:pStyle w:val="Brdtext"/>
              <w:rPr>
                <w:i/>
                <w:iCs/>
              </w:rPr>
            </w:pPr>
            <w:r w:rsidRPr="00262818">
              <w:rPr>
                <w:i/>
                <w:iCs/>
              </w:rPr>
              <w:t>Ikraftträdande</w:t>
            </w:r>
          </w:p>
          <w:p w14:paraId="3B693E67" w14:textId="77777777" w:rsidR="00262818" w:rsidRPr="00262818" w:rsidRDefault="002E1195" w:rsidP="00B434F8">
            <w:pPr>
              <w:pStyle w:val="Brdtext"/>
            </w:pPr>
          </w:p>
          <w:p w14:paraId="02A88A1D" w14:textId="15406F56" w:rsidR="009B6793" w:rsidRDefault="00B434F8" w:rsidP="00B434F8">
            <w:pPr>
              <w:pStyle w:val="Brdtext"/>
            </w:pPr>
            <w:r>
              <w:t>1. </w:t>
            </w:r>
            <w:r w:rsidR="00853320" w:rsidRPr="00262818">
              <w:t>Detta protokoll träder i kraft 30 dagar efter det att den sista av de fyra parterna – Frankrike, Tyskland, Luxemburg och Förenade kungariket – har deponerat sina ratifikations-, godtagande-, godkännande- eller anslutningsinstrument.</w:t>
            </w:r>
          </w:p>
          <w:p w14:paraId="0CA96784" w14:textId="77777777" w:rsidR="009B6793" w:rsidRPr="009B6793" w:rsidRDefault="009B6793" w:rsidP="00B434F8">
            <w:pPr>
              <w:pStyle w:val="Brdtextmedindrag"/>
            </w:pPr>
          </w:p>
          <w:p w14:paraId="47CBC152" w14:textId="4F1ECD6C" w:rsidR="009B6793" w:rsidRPr="009B6793" w:rsidRDefault="00B434F8" w:rsidP="000469B8">
            <w:pPr>
              <w:pStyle w:val="Brdtext"/>
            </w:pPr>
            <w:r>
              <w:t>2. </w:t>
            </w:r>
            <w:r w:rsidR="00853320" w:rsidRPr="00262818">
              <w:t>För en part som deponerar sitt ratifikations-, godtagande-, godkännande- eller anslutnings</w:t>
            </w:r>
            <w:r w:rsidR="00BE16AA">
              <w:softHyphen/>
            </w:r>
            <w:r w:rsidR="00853320" w:rsidRPr="00262818">
              <w:t>instrument efter den dag som avses i punkt 1 träder detta protokoll i kraft 30 dagar efter deponerings</w:t>
            </w:r>
            <w:r>
              <w:softHyphen/>
            </w:r>
            <w:r w:rsidR="00853320" w:rsidRPr="00262818">
              <w:t>dagen.</w:t>
            </w:r>
          </w:p>
          <w:p w14:paraId="4CAAED12" w14:textId="5B0DBD64" w:rsidR="00AD3DB3" w:rsidRPr="00AD3DB3" w:rsidRDefault="00AD3DB3" w:rsidP="00B434F8">
            <w:pPr>
              <w:pStyle w:val="Brdtextmedindrag"/>
            </w:pPr>
          </w:p>
        </w:tc>
      </w:tr>
      <w:tr w:rsidR="00262818" w:rsidRPr="00262818" w14:paraId="052C84C0" w14:textId="77777777" w:rsidTr="00262818">
        <w:tc>
          <w:tcPr>
            <w:tcW w:w="3056" w:type="dxa"/>
          </w:tcPr>
          <w:p w14:paraId="17ED6702" w14:textId="77777777" w:rsidR="00262818" w:rsidRPr="008B19E1" w:rsidRDefault="00853320" w:rsidP="00B434F8">
            <w:pPr>
              <w:pStyle w:val="Brdtext"/>
              <w:rPr>
                <w:b/>
                <w:bCs/>
                <w:lang w:val="en-GB"/>
              </w:rPr>
            </w:pPr>
            <w:r w:rsidRPr="008B19E1">
              <w:rPr>
                <w:b/>
                <w:bCs/>
                <w:lang w:val="en-GB"/>
              </w:rPr>
              <w:t>Article 19</w:t>
            </w:r>
          </w:p>
          <w:p w14:paraId="0995867B" w14:textId="77777777" w:rsidR="00262818" w:rsidRPr="00262818" w:rsidRDefault="002E1195" w:rsidP="00B434F8">
            <w:pPr>
              <w:pStyle w:val="Brdtext"/>
              <w:rPr>
                <w:b/>
                <w:bCs/>
                <w:lang w:val="en-GB"/>
              </w:rPr>
            </w:pPr>
          </w:p>
          <w:p w14:paraId="4854CC7D" w14:textId="77777777" w:rsidR="00262818" w:rsidRPr="00262818" w:rsidRDefault="00853320" w:rsidP="00B434F8">
            <w:pPr>
              <w:pStyle w:val="Brdtext"/>
              <w:rPr>
                <w:i/>
                <w:iCs/>
                <w:lang w:val="en-GB"/>
              </w:rPr>
            </w:pPr>
            <w:r w:rsidRPr="00262818">
              <w:rPr>
                <w:i/>
                <w:iCs/>
                <w:lang w:val="en-GB"/>
              </w:rPr>
              <w:t>Provisional application</w:t>
            </w:r>
          </w:p>
          <w:p w14:paraId="7835ACE6" w14:textId="77777777" w:rsidR="00262818" w:rsidRPr="00262818" w:rsidRDefault="002E1195" w:rsidP="00B434F8">
            <w:pPr>
              <w:pStyle w:val="Brdtext"/>
              <w:rPr>
                <w:b/>
                <w:bCs/>
                <w:lang w:val="en-GB"/>
              </w:rPr>
            </w:pPr>
          </w:p>
          <w:p w14:paraId="3E36FD6C" w14:textId="77777777" w:rsidR="00262818" w:rsidRPr="00262818" w:rsidRDefault="00853320" w:rsidP="00B434F8">
            <w:pPr>
              <w:pStyle w:val="Brdtext"/>
              <w:rPr>
                <w:lang w:val="en-GB"/>
              </w:rPr>
            </w:pPr>
            <w:r w:rsidRPr="00262818">
              <w:rPr>
                <w:lang w:val="en-GB"/>
              </w:rPr>
              <w:t>A Contracting Member State may at any time notify the depositary that it will apply this Protocol provisionally.</w:t>
            </w:r>
          </w:p>
          <w:p w14:paraId="1B7E637D" w14:textId="77777777" w:rsidR="00262818" w:rsidRPr="00262818" w:rsidRDefault="002E1195" w:rsidP="00B434F8">
            <w:pPr>
              <w:pStyle w:val="Brdtext"/>
              <w:rPr>
                <w:lang w:val="en-GB"/>
              </w:rPr>
            </w:pPr>
          </w:p>
        </w:tc>
        <w:tc>
          <w:tcPr>
            <w:tcW w:w="3033" w:type="dxa"/>
          </w:tcPr>
          <w:p w14:paraId="0EBD4125" w14:textId="77777777" w:rsidR="00262818" w:rsidRPr="00262818" w:rsidRDefault="00853320" w:rsidP="00B434F8">
            <w:pPr>
              <w:pStyle w:val="Brdtext"/>
              <w:rPr>
                <w:b/>
                <w:bCs/>
              </w:rPr>
            </w:pPr>
            <w:r w:rsidRPr="00262818">
              <w:rPr>
                <w:b/>
                <w:bCs/>
              </w:rPr>
              <w:t>Artikel 19</w:t>
            </w:r>
          </w:p>
          <w:p w14:paraId="0D78EBF5" w14:textId="77777777" w:rsidR="00262818" w:rsidRPr="00262818" w:rsidRDefault="002E1195" w:rsidP="00B434F8">
            <w:pPr>
              <w:pStyle w:val="Brdtext"/>
            </w:pPr>
          </w:p>
          <w:p w14:paraId="7300BC5D" w14:textId="77777777" w:rsidR="00262818" w:rsidRPr="00262818" w:rsidRDefault="00853320" w:rsidP="00B434F8">
            <w:pPr>
              <w:pStyle w:val="Brdtext"/>
              <w:rPr>
                <w:i/>
                <w:iCs/>
              </w:rPr>
            </w:pPr>
            <w:r w:rsidRPr="00262818">
              <w:rPr>
                <w:i/>
                <w:iCs/>
              </w:rPr>
              <w:t>Provisorisk tillämpning</w:t>
            </w:r>
          </w:p>
          <w:p w14:paraId="7E473BFC" w14:textId="77777777" w:rsidR="00262818" w:rsidRPr="00262818" w:rsidRDefault="002E1195" w:rsidP="00B434F8">
            <w:pPr>
              <w:pStyle w:val="Brdtext"/>
            </w:pPr>
          </w:p>
          <w:p w14:paraId="4E9D27DC" w14:textId="0DD52AA9" w:rsidR="00262818" w:rsidRPr="00262818" w:rsidRDefault="00853320" w:rsidP="00B434F8">
            <w:pPr>
              <w:pStyle w:val="Brdtext"/>
            </w:pPr>
            <w:r w:rsidRPr="00262818">
              <w:t xml:space="preserve">En avtalsslutande medlemsstat får när som helst underrätta </w:t>
            </w:r>
            <w:proofErr w:type="spellStart"/>
            <w:r w:rsidRPr="00262818">
              <w:t>depositarien</w:t>
            </w:r>
            <w:proofErr w:type="spellEnd"/>
            <w:r w:rsidRPr="00262818">
              <w:t xml:space="preserve"> om att den tillämpar detta protokoll provisoriskt.</w:t>
            </w:r>
          </w:p>
        </w:tc>
      </w:tr>
      <w:tr w:rsidR="00262818" w:rsidRPr="00262818" w14:paraId="32DD7D9B" w14:textId="77777777" w:rsidTr="00262818">
        <w:tc>
          <w:tcPr>
            <w:tcW w:w="3056" w:type="dxa"/>
          </w:tcPr>
          <w:p w14:paraId="762864B8" w14:textId="77777777" w:rsidR="00262818" w:rsidRPr="00262818" w:rsidRDefault="00853320" w:rsidP="00B434F8">
            <w:pPr>
              <w:pStyle w:val="Brdtext"/>
              <w:rPr>
                <w:lang w:val="en-GB"/>
              </w:rPr>
            </w:pPr>
            <w:r w:rsidRPr="00262818">
              <w:rPr>
                <w:lang w:val="en-GB"/>
              </w:rPr>
              <w:t>IN WITNESS WHEREOF, the undersigned, being duly authorized thereto, have signed this Protocol.</w:t>
            </w:r>
          </w:p>
          <w:p w14:paraId="06ACD6A4" w14:textId="77777777" w:rsidR="00262818" w:rsidRPr="00262818" w:rsidRDefault="002E1195" w:rsidP="00B434F8">
            <w:pPr>
              <w:pStyle w:val="Brdtext"/>
              <w:rPr>
                <w:lang w:val="en-GB"/>
              </w:rPr>
            </w:pPr>
          </w:p>
          <w:p w14:paraId="6790E4C1" w14:textId="77777777" w:rsidR="00262818" w:rsidRPr="00262818" w:rsidRDefault="002E1195" w:rsidP="00B434F8">
            <w:pPr>
              <w:pStyle w:val="Brdtext"/>
              <w:rPr>
                <w:lang w:val="en-GB"/>
              </w:rPr>
            </w:pPr>
          </w:p>
        </w:tc>
        <w:tc>
          <w:tcPr>
            <w:tcW w:w="3033" w:type="dxa"/>
          </w:tcPr>
          <w:p w14:paraId="1C47BD38" w14:textId="45D24F77" w:rsidR="00262818" w:rsidRPr="00262818" w:rsidRDefault="00853320" w:rsidP="00B434F8">
            <w:pPr>
              <w:pStyle w:val="Brdtext"/>
            </w:pPr>
            <w:r w:rsidRPr="00262818">
              <w:t>TILL BEKRÄFTELSE HÄRAV har undertecknade, därtill vederbörligen befullmäktigade, undertecknat detta protokoll.</w:t>
            </w:r>
          </w:p>
        </w:tc>
      </w:tr>
      <w:tr w:rsidR="00262818" w:rsidRPr="00262818" w14:paraId="3B73F20D" w14:textId="77777777" w:rsidTr="00262818">
        <w:tc>
          <w:tcPr>
            <w:tcW w:w="3056" w:type="dxa"/>
          </w:tcPr>
          <w:p w14:paraId="005A85B1" w14:textId="6A19B2AA" w:rsidR="00262818" w:rsidRPr="00262818" w:rsidRDefault="00853320" w:rsidP="00B434F8">
            <w:pPr>
              <w:pStyle w:val="Brdtext"/>
              <w:rPr>
                <w:lang w:val="en-GB"/>
              </w:rPr>
            </w:pPr>
            <w:r w:rsidRPr="00262818">
              <w:rPr>
                <w:lang w:val="en-GB"/>
              </w:rPr>
              <w:t xml:space="preserve">Done at Brussels this 29th of June 2016 in the English, </w:t>
            </w:r>
            <w:proofErr w:type="gramStart"/>
            <w:r w:rsidRPr="00262818">
              <w:rPr>
                <w:lang w:val="en-GB"/>
              </w:rPr>
              <w:t>French</w:t>
            </w:r>
            <w:proofErr w:type="gramEnd"/>
            <w:r w:rsidRPr="00262818">
              <w:rPr>
                <w:lang w:val="en-GB"/>
              </w:rPr>
              <w:t xml:space="preserve"> and German languages, all three texts being equally authentic, in a single copy, which shall be deposited with the depositary who shall transmit a certified true copy to all signatory and acceding States.</w:t>
            </w:r>
          </w:p>
        </w:tc>
        <w:tc>
          <w:tcPr>
            <w:tcW w:w="3033" w:type="dxa"/>
          </w:tcPr>
          <w:p w14:paraId="1411728B" w14:textId="0933836D" w:rsidR="00DB1DAB" w:rsidRPr="00DB1DAB" w:rsidRDefault="00853320" w:rsidP="00B434F8">
            <w:pPr>
              <w:pStyle w:val="Brdtext"/>
            </w:pPr>
            <w:r w:rsidRPr="00262818">
              <w:t xml:space="preserve">Upprättat i Bryssel den 29 juni 2016 på engelska, franska och tyska, vilka alla tre texter är lika giltiga, i ett enda exemplar som deponeras hos </w:t>
            </w:r>
            <w:proofErr w:type="spellStart"/>
            <w:r w:rsidRPr="00262818">
              <w:t>depositarien</w:t>
            </w:r>
            <w:proofErr w:type="spellEnd"/>
            <w:r w:rsidRPr="00262818">
              <w:t xml:space="preserve">. </w:t>
            </w:r>
            <w:proofErr w:type="spellStart"/>
            <w:r w:rsidRPr="00262818">
              <w:t>Depositarien</w:t>
            </w:r>
            <w:proofErr w:type="spellEnd"/>
            <w:r w:rsidRPr="00262818">
              <w:t xml:space="preserve"> ska lämna en bestyrkt kopia till alla stater som har undertecknat protokollet eller som ansluter sig till det. </w:t>
            </w:r>
          </w:p>
        </w:tc>
      </w:tr>
    </w:tbl>
    <w:p w14:paraId="6153096D" w14:textId="3F5CF71A" w:rsidR="007323B3" w:rsidRPr="00262818" w:rsidRDefault="002E1195" w:rsidP="00262818">
      <w:pPr>
        <w:pStyle w:val="Brdtext"/>
        <w:jc w:val="left"/>
        <w:sectPr w:rsidR="007323B3" w:rsidRPr="00262818" w:rsidSect="00155500">
          <w:headerReference w:type="even" r:id="rId27"/>
          <w:headerReference w:type="default" r:id="rId28"/>
          <w:footerReference w:type="even" r:id="rId29"/>
          <w:footerReference w:type="default" r:id="rId30"/>
          <w:headerReference w:type="first" r:id="rId31"/>
          <w:footerReference w:type="first" r:id="rId32"/>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3D08EF9" w14:textId="3BCD9EB1" w:rsidR="00BC0B58" w:rsidRDefault="003D0B85" w:rsidP="00601D40">
          <w:pPr>
            <w:pStyle w:val="Proprubrik"/>
            <w:spacing w:before="720" w:after="190"/>
          </w:pPr>
          <w:r>
            <w:t>Justitiedepartementet</w:t>
          </w:r>
        </w:p>
      </w:sdtContent>
    </w:sdt>
    <w:p w14:paraId="5309E28A" w14:textId="25546343" w:rsidR="00BC0B58" w:rsidRDefault="00853320" w:rsidP="00F85486">
      <w:pPr>
        <w:pStyle w:val="Proputdrag"/>
      </w:pPr>
      <w:bookmarkStart w:id="37" w:name="_Toc107491865"/>
      <w:r>
        <w:t xml:space="preserve">Utdrag ur protokoll vid regeringssammanträde </w:t>
      </w:r>
      <w:sdt>
        <w:sdtPr>
          <w:alias w:val="Datum"/>
          <w:tag w:val="Datum"/>
          <w:id w:val="679708000"/>
          <w:date w:fullDate="2022-06-30T00:00:00Z">
            <w:dateFormat w:val="'den' d MMMM yyyy"/>
            <w:lid w:val="sv-SE"/>
            <w:storeMappedDataAs w:val="dateTime"/>
            <w:calendar w:val="gregorian"/>
          </w:date>
        </w:sdtPr>
        <w:sdtEndPr/>
        <w:sdtContent>
          <w:r w:rsidR="00792070">
            <w:t>den 30 juni 2022</w:t>
          </w:r>
        </w:sdtContent>
      </w:sdt>
      <w:bookmarkEnd w:id="37"/>
    </w:p>
    <w:p w14:paraId="3D449A2E" w14:textId="77777777" w:rsidR="00BC0B58" w:rsidRDefault="002E1195" w:rsidP="00F85486">
      <w:pPr>
        <w:pStyle w:val="Brdtext"/>
        <w:jc w:val="left"/>
      </w:pPr>
    </w:p>
    <w:p w14:paraId="0BDBAC95" w14:textId="243D3C53" w:rsidR="00BC0B58" w:rsidRDefault="00853320"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0D44D9">
            <w:t xml:space="preserve">statsråden Johansson, ordförande, Hallengren, Damberg, Ygeman, Ekström, Strandhäll, </w:t>
          </w:r>
          <w:proofErr w:type="spellStart"/>
          <w:r w:rsidR="000D44D9">
            <w:t>Ernkrans</w:t>
          </w:r>
          <w:proofErr w:type="spellEnd"/>
          <w:r w:rsidR="000D44D9">
            <w:t xml:space="preserve">, </w:t>
          </w:r>
          <w:proofErr w:type="spellStart"/>
          <w:r w:rsidR="000D44D9">
            <w:t>Sätherberg</w:t>
          </w:r>
          <w:proofErr w:type="spellEnd"/>
          <w:r w:rsidR="000D44D9">
            <w:t>, Axelsson Kihlblom</w:t>
          </w:r>
        </w:sdtContent>
      </w:sdt>
    </w:p>
    <w:p w14:paraId="057889C1" w14:textId="77777777" w:rsidR="00BC0B58" w:rsidRDefault="002E1195" w:rsidP="00F85486">
      <w:pPr>
        <w:pStyle w:val="Brdtext"/>
        <w:jc w:val="left"/>
      </w:pPr>
    </w:p>
    <w:p w14:paraId="7C49585F" w14:textId="50ECEC09" w:rsidR="00BC0B58" w:rsidRDefault="00853320" w:rsidP="00F85486">
      <w:pPr>
        <w:pStyle w:val="Brdtext"/>
        <w:jc w:val="left"/>
      </w:pPr>
      <w:r>
        <w:t xml:space="preserve">Föredragande: statsrådet </w:t>
      </w:r>
      <w:sdt>
        <w:sdtPr>
          <w:alias w:val="Foredragande"/>
          <w:tag w:val="Foredragande"/>
          <w:id w:val="1160741249"/>
          <w:placeholder>
            <w:docPart w:val="5F70E06F01CE4B1D9A112F59ADE84C0B"/>
          </w:placeholder>
          <w:text w:multiLine="1"/>
        </w:sdtPr>
        <w:sdtEndPr/>
        <w:sdtContent>
          <w:r w:rsidR="000D44D9">
            <w:t>Ygeman</w:t>
          </w:r>
        </w:sdtContent>
      </w:sdt>
    </w:p>
    <w:p w14:paraId="24D03B9C" w14:textId="77777777" w:rsidR="00BC0B58" w:rsidRPr="00827386" w:rsidRDefault="002E1195" w:rsidP="00F85486">
      <w:pPr>
        <w:pStyle w:val="Brdtext"/>
        <w:jc w:val="left"/>
        <w:rPr>
          <w:szCs w:val="21"/>
        </w:rPr>
      </w:pPr>
    </w:p>
    <w:p w14:paraId="638B9654" w14:textId="77777777" w:rsidR="00BC0B58" w:rsidRPr="00915BF3" w:rsidRDefault="00853320" w:rsidP="00F85486">
      <w:pPr>
        <w:pStyle w:val="Slutstreck"/>
      </w:pPr>
      <w:r w:rsidRPr="008B7E85">
        <w:t>                    </w:t>
      </w:r>
    </w:p>
    <w:p w14:paraId="7D12F95E" w14:textId="77777777" w:rsidR="00BC0B58" w:rsidRPr="006E102E" w:rsidRDefault="002E1195" w:rsidP="00F85486">
      <w:pPr>
        <w:pStyle w:val="Brdtext"/>
        <w:jc w:val="left"/>
        <w:rPr>
          <w:sz w:val="18"/>
          <w:szCs w:val="18"/>
        </w:rPr>
      </w:pPr>
    </w:p>
    <w:p w14:paraId="5BF577B8" w14:textId="77777777" w:rsidR="00BC0B58" w:rsidRDefault="002E1195" w:rsidP="00F85486">
      <w:pPr>
        <w:pStyle w:val="Brdtext"/>
        <w:jc w:val="left"/>
      </w:pPr>
    </w:p>
    <w:p w14:paraId="72FEAF53" w14:textId="01C9B7B2" w:rsidR="00BC0B58" w:rsidRDefault="00853320"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3D0B85">
            <w:t>Protokoll om privilegier och immunitet för den enhetliga patentdomstolen</w:t>
          </w:r>
        </w:sdtContent>
      </w:sdt>
    </w:p>
    <w:p w14:paraId="3A848C42" w14:textId="77777777" w:rsidR="00DB62B9" w:rsidRPr="00152749" w:rsidRDefault="00DB62B9" w:rsidP="00152749">
      <w:pPr>
        <w:pStyle w:val="Brdtextmedindrag"/>
      </w:pPr>
    </w:p>
    <w:sectPr w:rsidR="00DB62B9" w:rsidRPr="00152749"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81729A" w14:textId="77777777" w:rsidR="007B5786" w:rsidRDefault="007B5786" w:rsidP="00F8009C">
      <w:r>
        <w:separator/>
      </w:r>
    </w:p>
  </w:endnote>
  <w:endnote w:type="continuationSeparator" w:id="0">
    <w:p w14:paraId="6B41C498" w14:textId="77777777" w:rsidR="007B5786" w:rsidRDefault="007B5786"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6ACD6" w14:textId="77777777" w:rsidR="00244011" w:rsidRDefault="00244011" w:rsidP="009C2B67">
    <w:pPr>
      <w:pStyle w:val="Brdtext"/>
    </w:pPr>
    <w:r>
      <w:rPr>
        <w:noProof/>
        <w:lang w:eastAsia="sv-SE"/>
      </w:rPr>
      <mc:AlternateContent>
        <mc:Choice Requires="wps">
          <w:drawing>
            <wp:anchor distT="0" distB="0" distL="0" distR="0" simplePos="0" relativeHeight="251664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A1CA9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9qZ6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SklmtV4oyfRBrdBAZNIT2P9FKhHC1xoP5sW0OHc4zBW3UpXxz/qIbCD6N2eXAQjHIdn5/npBBYO&#10;Uz7OL8aJ/OzgbJ0PX4SpSVwU1OHtEqVse+sDLgLoAIm5vFFVeVMplTZRL+JKObJleGkV0hXh8QdK&#10;adIU9Pz0bJQCaxPdu8hKxzAiKaZPFwvvCkyrsFMiYpT+JiQYS3W+kptxLvQ+f0JHlESqtzj2+MOt&#10;3uLc1QGPlNnosHeuK21cqj612IGy8sdAmezwIPyo7rgM7bJNUhkP77805Q6ycKbrK2/5TYXHu2U+&#10;PDCHRsJ7YziEe3ykMiDf9CtK1sb9eu084qFvWClp0JgF9T83zAlK1FcN5V/kkyijkDaTs4/QEXHH&#10;luWxRW/qKwNF5BhDlqdlxAc1LKUz9TNmyCJmhYlpjtwFDcPyKnTjAjOIi8UigdC7loVb/Wh5DB1Z&#10;jtJ8ap+Zs71+A4R/Z4YWZtMXMu6w0dPbxSZAiknjkeeO1Z5/9H2Sfj+j4mA53ifUYZL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vame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6A1CA9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9384D2"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B507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Lgl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E6H91+acgdZONP1lbf8psLj3TIf&#10;HphDI+G9MRzCPT5SGZBv+hUla+N+vXYe8dA3rJQ0aMyC+p8b5gQl6quG8i/ySZRRSJvJ2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sJLg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7B507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3817CC"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9BB0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FOhK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Zg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KFOhK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29BB0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A938DA" w14:textId="77777777" w:rsidR="00244011" w:rsidRDefault="00244011" w:rsidP="009C2B67">
    <w:pPr>
      <w:pStyle w:val="Brdtext"/>
    </w:pPr>
    <w:r>
      <w:rPr>
        <w:noProof/>
        <w:lang w:eastAsia="sv-SE"/>
      </w:rPr>
      <mc:AlternateContent>
        <mc:Choice Requires="wps">
          <w:drawing>
            <wp:anchor distT="0" distB="0" distL="0" distR="0" simplePos="0" relativeHeight="251665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9FAA3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Ng5wjgIAAJE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aUaFbjjR5FG9waBUwiPY31M6AeLHCh/WJaQIdzj8NYdStdHf+oh8AOorc7chGMcByeTPPjCSwc&#10;pnycn40T+dne2TofvgpTk7goqMPbJUrZ5sYHXATQARJzeaOq8rpSKm2iXsSlcmTD8NIqpCvC4w+U&#10;0qQp6PT4ZJQCaxPdu8hKxzAiKaZPFwvvCkyrsFUiYpT+LiQYS3W+kZtxLvQuf0JHlESq9zj2+P2t&#10;3uPc1QGPlNnosHOuK21cqj612J6y8udAmezwIPyg7rgM7bJNUjkd3n9pyi1k4UzXV97y6wqPd8N8&#10;uGcOjYT3xnAId/hIZUC+6VeUrIz7/dZ5xEPfsFLSoDEL6n+tmROUqG8ayj/LJ1FGIW0mJ6fQEXGH&#10;luWhRa/rSwNF5BhDlqdlxAc1LKUz9RNmyCJmhYlpjtwFDcPyMnTjAjOIi8UigdC7loUb/WB5DB1Z&#10;jtJ8bJ+Ys71+A4R/a4YWZrNXMu6w0dPbxTpAiknjkeeO1Z5/9H2Sfj+j4mA53CfUfpLOX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zYOc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79FAA3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80E36C"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AC47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seJjQIAAJE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OSWa1XijZ9EGt0YBeaSnsX4C1JMFLrSfTQvocO5xGKtupavjH/UQ2EH0dkcughGOw9Oz/PgEFg5T&#10;Ps4vx4n8bO9snQ9fhKlJXBTU4e0SpWxz5wMuAugAibm8UVV5WymVNlEv4lo5smF4aRXSFeHxB0pp&#10;0hT07Ph0lAJrE927yErHMCIppk8XC+8KTKuwVSJilP4mJBhLdb6Rm3Eu9C5/QkeURKr3OPb4/a3e&#10;49zVAY+U2eiwc64rbVyqPrXYnrLyx0CZ7PAg/KDuuAztok1SuRjef2HKLWThTNdX3vLbCo93x3x4&#10;ZA6NhPfGcAgP+EhlQL7pV5SsjPv11nnEQ9+wUtKgMQvqf66ZE5SorxrKv8xPooxC2pycnkNHxB1a&#10;FocWva6vDRSRYwxZnpYRH9SwlM7UL5gh85gVJqY5chc0DMvr0I0LzCAu5vMEQu9aFu70k+UxdGQ5&#10;SvO5fWHO9voNEP69GVqYTV7JuMNGT2/n6wApJo1HnjtWe/7R90n6/YyKg+Vwn1D7STr7D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J3qx4m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2AC47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4D5C28"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C91F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UPyjgIAAJE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NKNKvxRkvRBrdBAXmkp7F+CtSjBS60n00L6HDucRirbqWr4x/1ENhB9G5PLoIRjsPJeX56BguH&#10;KR/nF+NEfnZwts6HL8LUJC4K6vB2iVK2vfUBFwF0gMRc3qiqvKmUSpuoF3GlHNkyvLQK6Yrw+AOl&#10;NGkKen46GaXA2kT3LrLSMYxIiunTxcK7AtMq7JSIGKW/CQnGUp2v5GacC73Pn9ARJZHqLY49/nCr&#10;tzh3dcAjZTY67J3rShuXqk8tdqCs/DFQJjs8CD+qOy5Du2qTVC6G91+ZcgdZONP1lbf8psLj3TIf&#10;HphDI+G9MRzCPT5SGZBv+hUla+N+vXYe8dA3rJQ0aMyC+p8b5gQl6quG8i/ysyijkDZnk4/QEXHH&#10;ltWxRW/qKwNF5BhDlqdlxAc1LKUz9RNmyCJmhYlpjtwFDcPyKnTjAjOIi8UigdC7loVb/Wh5DB1Z&#10;jtJctk/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uUPy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FC91F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4EB8A9" w14:textId="77777777" w:rsidR="00244011" w:rsidRDefault="00244011" w:rsidP="009C2B67">
    <w:pPr>
      <w:pStyle w:val="Brdtext"/>
    </w:pPr>
    <w:r>
      <w:rPr>
        <w:noProof/>
        <w:lang w:eastAsia="sv-SE"/>
      </w:rPr>
      <mc:AlternateContent>
        <mc:Choice Requires="wps">
          <w:drawing>
            <wp:anchor distT="0" distB="0" distL="0" distR="0" simplePos="0" relativeHeight="251666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4F25D4" w14:textId="77777777" w:rsidR="00244011" w:rsidRPr="00756E21" w:rsidRDefault="00244011" w:rsidP="009C2B67">
                          <w:pPr>
                            <w:pStyle w:val="Brdtext"/>
                            <w:jc w:val="right"/>
                          </w:pPr>
                          <w:r>
                            <w:fldChar w:fldCharType="begin"/>
                          </w:r>
                          <w:r>
                            <w:instrText xml:space="preserve"> PAGE   \* MERGEFORMAT </w:instrText>
                          </w:r>
                          <w:r>
                            <w:fldChar w:fldCharType="separate"/>
                          </w:r>
                          <w:r w:rsidR="0085332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2g2Jjg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eUaFbjjZaiDW6DAiaRnsb6KVCPFrjQfjYtoMO5x2GsupWujn/UQ2AH0bs9uQhGOA7PzvPTCSwc&#10;pnycX4wT+dnB2TofvghTk7goqMPbJUrZ9tYHXATQARJzeaOq8qZSKm2iXsSVcmTL8NIqpCvC4w+U&#10;0qQp6Pnp2SgF1ia6d5GVjmFEUkyfLhbeFZhWYadExCj9TUgwlup8JTfjXOh9/oSOKIlUb3Hs8Ydb&#10;vcW5qwMeKbPRYe9cV9q4VH1qsQNl5Y+BMtnhQfhR3XEZ2lXbSWU8CGBlyh104UzXWN7ymwqvd8t8&#10;eGAOnYQHx3QI9/hIZcC+6VeUrI379dp5xEPgsFLSoDML6n9umBOUqK8a0r/IJ1FHIW0mZx8hJOKO&#10;Latji97UVwaSyDGHLE/LiA9qWEpn6icMkUXMChPTHLkLGoblVejmBYYQF4tFAqF5LQu3+tHyGDrS&#10;HLW5bJ+Ys72AA5R/Z4YeZtMXOu6w0dPbxSZAi0nkkeiO1f4B0PhJ+/2QipPleJ9Qh1E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PdoNi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84F25D4" w14:textId="77777777" w:rsidR="00244011" w:rsidRPr="00756E21" w:rsidRDefault="00244011" w:rsidP="009C2B67">
                    <w:pPr>
                      <w:pStyle w:val="Brdtext"/>
                      <w:jc w:val="right"/>
                    </w:pPr>
                    <w:r>
                      <w:fldChar w:fldCharType="begin"/>
                    </w:r>
                    <w:r>
                      <w:instrText xml:space="preserve"> PAGE   \* MERGEFORMAT </w:instrText>
                    </w:r>
                    <w:r>
                      <w:fldChar w:fldCharType="separate"/>
                    </w:r>
                    <w:r w:rsidR="00853320">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88879"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A0A5E4" w14:textId="77777777" w:rsidR="00244011" w:rsidRPr="00756E21" w:rsidRDefault="00244011" w:rsidP="00A118D8">
                          <w:pPr>
                            <w:pStyle w:val="Brdtext"/>
                            <w:jc w:val="right"/>
                          </w:pPr>
                          <w:r>
                            <w:fldChar w:fldCharType="begin"/>
                          </w:r>
                          <w:r>
                            <w:instrText xml:space="preserve"> PAGE   \* MERGEFORMAT </w:instrText>
                          </w:r>
                          <w:r>
                            <w:fldChar w:fldCharType="separate"/>
                          </w:r>
                          <w:r w:rsidR="0085332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7rG6jgIAAJIFAAAOAAAAZHJzL2Uyb0RvYy54bWysVMFu2zAMvQ/YPwi6r46TtluDOkXWosOA&#10;oi2WDj0rspQYk0VNYmJnXz9KtpOs66XDLjYlPpIi+cjLq7Y2bKt8qMAWPD8ZcaashLKyq4J/f7r9&#10;8ImzgMKWwoBVBd+pwK9m799dNm6qxrAGUyrPyIkN08YVfI3oplkW5FrVIpyAU5aUGnwtkI5+lZVe&#10;NOS9Ntl4NDrPGvCl8yBVCHR70yn5LPnXWkl80DooZKbg9DZMX5++y/jNZpdiuvLCrSvZP0P8wytq&#10;UVkKund1I1Cwja/+clVX0kMAjScS6gy0rqRKOVA2+ehFNou1cCrlQsUJbl+m8P/cyvvto2dVWfAx&#10;lceKmnr0pFr0G0ogj+VpXJgSauEIh+1naKnNw32gy5h1q30d/5QPIz152u2LS86YpMuz83xyShpJ&#10;qnycX1A88p4djJ0P+EVBzaJQcE+9SyUV27uAHXSAxFgBTFXeVsakQ+SLujaebQV12mB6Ijn/A2Us&#10;awp+PjkbJccWonnn2djoRiXG9OFi4l2CScKdURFj7DelqWIpz1diCymV3cdP6IjSFOothj3+8Kq3&#10;GHd5kEWKDBb3xnVlwafs04gdSlb+GEqmOzz15ijvKGK7bBNV8slAgCWUO+KFh26wgpO3FXXvTgR8&#10;FJ4miRpO2wEf6KMNUPWhlzhbg//12n3EE8FJy1lDk1nw8HMjvOLMfLVE/Yv8NPII0+H07GMkrj/W&#10;LI81dlNfA1Eipz3kZBIjHs0gag/1My2ReYxKKmElxS44DuI1dvuClpBU83kC0fA6gXd24WR0Hcsc&#10;ufnUPgvvegIjMf8ehhkW0xc87rDRMrj5BomLieSx0F1V+wbQ4Kcx6ZdU3CzH54Q6rNLZ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R7rG6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2A0A5E4" w14:textId="77777777" w:rsidR="00244011" w:rsidRPr="00756E21" w:rsidRDefault="00244011" w:rsidP="00A118D8">
                    <w:pPr>
                      <w:pStyle w:val="Brdtext"/>
                      <w:jc w:val="right"/>
                    </w:pPr>
                    <w:r>
                      <w:fldChar w:fldCharType="begin"/>
                    </w:r>
                    <w:r>
                      <w:instrText xml:space="preserve"> PAGE   \* MERGEFORMAT </w:instrText>
                    </w:r>
                    <w:r>
                      <w:fldChar w:fldCharType="separate"/>
                    </w:r>
                    <w:r w:rsidR="00853320">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18685C"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7701B3" w14:textId="77777777" w:rsidR="00244011" w:rsidRPr="00756E21" w:rsidRDefault="00244011" w:rsidP="00A118D8">
                          <w:pPr>
                            <w:pStyle w:val="Brdtext"/>
                            <w:jc w:val="right"/>
                          </w:pPr>
                          <w:r>
                            <w:fldChar w:fldCharType="begin"/>
                          </w:r>
                          <w:r>
                            <w:instrText xml:space="preserve"> PAGE   \* MERGEFORMAT </w:instrText>
                          </w:r>
                          <w:r>
                            <w:fldChar w:fldCharType="separate"/>
                          </w:r>
                          <w:r w:rsidR="0085332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yX5jg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p3SrEaPnkQb3AYF5JGexvopUI8WuNB+Ni2gw7nHYay6la6Of9RDYAfRuz25CEY4Ds/O89MJLBym&#10;fJxfjBP52cHZOh++CFOTuCioQ+8SpWx76wMuAugAibm8UVV5UymVNlEv4ko5smXotArpivD4A6U0&#10;aQp6fno2SoG1ie5dZKVjGJEU06eLhXcFplXYKRExSn8TEoylOl/JzTgXep8/oSNKItVbHHv84VZv&#10;ce7qgEfKbHTYO9eVNi5Vn57YgbLyx0CZ7PAg/KjuuAztsu2kMhkEsDTlDrpwpntY3vKbCt27ZT48&#10;MIeXhIZjOoR7fKQyYN/0K0rWxv167TziIXBYKWnwMgvqf26YE5SorxrSv8gnUUchbSZnHyEk4o4t&#10;y2OL3tRXBpLIMYcsT8uID2pYSmfqZwyRRcwKE9McuQsahuVV6OYFhhAXi0UC4fFaFm71o+UxdKQ5&#10;avOpfWbO9gIOUP6dGd4wm77QcYeNnt4uNgFaTCKPRHes9g3Aw0/a74dUnCzH+4Q6jNL5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teyX5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27701B3" w14:textId="77777777" w:rsidR="00244011" w:rsidRPr="00756E21" w:rsidRDefault="00244011" w:rsidP="00A118D8">
                    <w:pPr>
                      <w:pStyle w:val="Brdtext"/>
                      <w:jc w:val="right"/>
                    </w:pPr>
                    <w:r>
                      <w:fldChar w:fldCharType="begin"/>
                    </w:r>
                    <w:r>
                      <w:instrText xml:space="preserve"> PAGE   \* MERGEFORMAT </w:instrText>
                    </w:r>
                    <w:r>
                      <w:fldChar w:fldCharType="separate"/>
                    </w:r>
                    <w:r w:rsidR="00853320">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96D277"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282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9G1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9G1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E7282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09B4A7"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E700A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a8LmkA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nx8&#10;zJkVNb3Rk2rRr6mAPNLTuDAh1KMjHLZfoKVnHs4DHcaqW+3r+Kd6GNmJ6O2OXArGJB2enuXHJ2SR&#10;ZMrH+cU4kZ/tnZ0P+FVBzeKi4J7eLlEqNrcB6SIEHSAxVwBTlTeVMWkT9aKujGcbQS9tMF2RPP5A&#10;Gcuagp8dn45SYAvRvYtsbAyjkmL6dLHwrsC0wq1REWPsd6WJsVTnG7mFlMru8id0RGlK9R7HHr+/&#10;1XucuzrII2UGizvnurLgU/WpxfaUlT8HynSHJ8IP6o5LbBdtkkp+PghgAeWWdOGha6zg5E1Fr3cr&#10;Aj4IT51ED07TAe/pow0Q+9CvOFuB//3WecSTwMnKWUOdWfDway284sx8syT9i/wk6gjT5uT0MwmJ&#10;+UPL4tBi1/UVkCRymkNOpmXEoxmW2kP9TENkHrOSSVhJuQuOw/IKu3lBQ0iq+TyBqHmdwFv76GQM&#10;HWmO2nxqn4V3vYCRlH8HQw+LySsdd9joGdx8jaTFJPJIdMdq/wDU+En7/ZCKk+Vwn1D7U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Vrwu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E700A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4ABA8"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2390F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56L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Sc&#10;U6JZjRk9iTa4DRrIIz2N9VOgHi1wof1sWox5OPc4jF230tXxj34I7CB6tycXwQjH4flFfnoGC4cp&#10;H+eTcSI/Ozhb58MXYWoSFwV1mF2ilG1vfUAhgA6QmMsbVZU3lVJpE/UirpQjW4ZJq5BKhMcfKKVJ&#10;U9CL0/NRCqxNdO8iKx3DiKSYPl1svGswrcJOiYhR+puQYCz1+UpuxrnQ+/wJHVESqd7i2OMPVb3F&#10;uesDHimz0WHvXFfauNR9umIHysofA2Wyw4Pwo77jMrTLNkklnwwCWJpyB104010sb/lNhendMh8e&#10;mMNNwsDxOoR7fKQyYN/0K0rWxv167TziIXBYKWlwMwvqf26YE5SorxrSn+RnUUchbc7OP0JIxB1b&#10;lscWvamvDCQBdaO6tIz4oIaldKZ+xiOyiFlhYpojd0HDsLwK3XuBR4iLxSKBcHktC7f60fIYOtIc&#10;tfnUPjNnewEHKP/ODHeYTV/ouMNGT28XmwAtJpFHojtW+wHg4ift949UfFmO9wl1eEr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kt56L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72390F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724D590" w14:textId="77777777" w:rsidR="007B5786" w:rsidRDefault="007B5786" w:rsidP="006923D1">
      <w:pPr>
        <w:pStyle w:val="Sidfot"/>
      </w:pPr>
    </w:p>
  </w:footnote>
  <w:footnote w:type="continuationSeparator" w:id="0">
    <w:p w14:paraId="66B3CF46" w14:textId="77777777" w:rsidR="007B5786" w:rsidRPr="006923D1" w:rsidRDefault="007B5786" w:rsidP="006923D1">
      <w:pPr>
        <w:pStyle w:val="Sidfot"/>
      </w:pPr>
    </w:p>
  </w:footnote>
  <w:footnote w:type="continuationNotice" w:id="1">
    <w:p w14:paraId="428F9048" w14:textId="77777777" w:rsidR="007B5786" w:rsidRDefault="007B5786" w:rsidP="006923D1">
      <w:pPr>
        <w:pStyle w:val="RKbas"/>
      </w:pPr>
    </w:p>
  </w:footnote>
  <w:footnote w:id="2">
    <w:p w14:paraId="6E20E2CB" w14:textId="77777777" w:rsidR="001D006E" w:rsidRDefault="001D006E" w:rsidP="001D006E">
      <w:pPr>
        <w:pStyle w:val="Fotnotstext"/>
      </w:pPr>
      <w:r>
        <w:rPr>
          <w:rStyle w:val="Fotnotsreferens"/>
        </w:rPr>
        <w:footnoteRef/>
      </w:r>
      <w:r>
        <w:t xml:space="preserve"> Lagen omtryckt 1994:717.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F85C55"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D48D25" w14:textId="4873BBCF" w:rsidR="00244011" w:rsidRPr="00756E21" w:rsidRDefault="002E119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CD48D25" w14:textId="4873BBCF" w:rsidR="00244011" w:rsidRPr="00756E21" w:rsidRDefault="002E119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422B7E" w14:textId="77777777" w:rsidR="00244011" w:rsidRDefault="00244011" w:rsidP="00EE1584">
    <w:pPr>
      <w:pStyle w:val="Brdtext"/>
    </w:pPr>
    <w:r>
      <w:rPr>
        <w:noProof/>
        <w:lang w:eastAsia="sv-SE"/>
      </w:rPr>
      <mc:AlternateContent>
        <mc:Choice Requires="wps">
          <w:drawing>
            <wp:anchor distT="0" distB="0" distL="0" distR="0" simplePos="0" relativeHeight="251660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800287" w14:textId="53AC6255" w:rsidR="00244011" w:rsidRPr="00756E21" w:rsidRDefault="002E119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A800287" w14:textId="53AC6255" w:rsidR="00244011" w:rsidRPr="00756E21" w:rsidRDefault="002E119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78A797"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DDAE58"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50658D" w14:textId="56F1976B" w:rsidR="00244011" w:rsidRPr="00756E21" w:rsidRDefault="002E1195" w:rsidP="00664D04">
                          <w:pPr>
                            <w:pStyle w:val="Brdtext"/>
                            <w:jc w:val="left"/>
                          </w:pPr>
                          <w:sdt>
                            <w:sdtPr>
                              <w:alias w:val="NummerEtikett"/>
                              <w:tag w:val="NummerEtikett"/>
                              <w:id w:val="313074912"/>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53140282"/>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A50658D" w14:textId="56F1976B" w:rsidR="00244011" w:rsidRPr="00756E21" w:rsidRDefault="002E1195" w:rsidP="00664D04">
                    <w:pPr>
                      <w:pStyle w:val="Brdtext"/>
                      <w:jc w:val="left"/>
                    </w:pPr>
                    <w:sdt>
                      <w:sdtPr>
                        <w:alias w:val="NummerEtikett"/>
                        <w:tag w:val="NummerEtikett"/>
                        <w:id w:val="313074912"/>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53140282"/>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B931A3" w14:textId="77777777" w:rsidR="00244011" w:rsidRDefault="00244011" w:rsidP="00EE1584">
    <w:pPr>
      <w:pStyle w:val="Brdtext"/>
    </w:pPr>
    <w:r>
      <w:rPr>
        <w:noProof/>
        <w:lang w:eastAsia="sv-SE"/>
      </w:rPr>
      <mc:AlternateContent>
        <mc:Choice Requires="wps">
          <w:drawing>
            <wp:anchor distT="0" distB="0" distL="0" distR="0" simplePos="0" relativeHeight="251661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4CB47E" w14:textId="06516CD2" w:rsidR="00244011" w:rsidRPr="00756E21" w:rsidRDefault="002E1195" w:rsidP="00A118D8">
                          <w:pPr>
                            <w:pStyle w:val="Brdtext"/>
                            <w:jc w:val="left"/>
                          </w:pPr>
                          <w:sdt>
                            <w:sdtPr>
                              <w:alias w:val="NummerEtikett"/>
                              <w:tag w:val="NummerEtikett"/>
                              <w:id w:val="-580293906"/>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2107762499"/>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94CB47E" w14:textId="06516CD2" w:rsidR="00244011" w:rsidRPr="00756E21" w:rsidRDefault="002E1195" w:rsidP="00A118D8">
                    <w:pPr>
                      <w:pStyle w:val="Brdtext"/>
                      <w:jc w:val="left"/>
                    </w:pPr>
                    <w:sdt>
                      <w:sdtPr>
                        <w:alias w:val="NummerEtikett"/>
                        <w:tag w:val="NummerEtikett"/>
                        <w:id w:val="-580293906"/>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2107762499"/>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DA0E5"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36C378" w14:textId="2F21FD4D" w:rsidR="00244011" w:rsidRDefault="002E1195" w:rsidP="00664D04">
                          <w:pPr>
                            <w:pStyle w:val="Brdtext"/>
                            <w:jc w:val="left"/>
                          </w:pPr>
                          <w:sdt>
                            <w:sdtPr>
                              <w:alias w:val="NummerEtikett"/>
                              <w:tag w:val="NummerEtikett"/>
                              <w:id w:val="1139529746"/>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648584746"/>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p w14:paraId="22E45D95" w14:textId="4BE7B589" w:rsidR="00C7375F" w:rsidRPr="00C7375F" w:rsidRDefault="002E119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D0B85">
                                <w:t>Bilaga</w:t>
                              </w:r>
                            </w:sdtContent>
                          </w:sdt>
                          <w:r w:rsidR="0085332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D0B8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dIkV6MAgAAkg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7A36C378" w14:textId="2F21FD4D" w:rsidR="00244011" w:rsidRDefault="002E1195" w:rsidP="00664D04">
                    <w:pPr>
                      <w:pStyle w:val="Brdtext"/>
                      <w:jc w:val="left"/>
                    </w:pPr>
                    <w:sdt>
                      <w:sdtPr>
                        <w:alias w:val="NummerEtikett"/>
                        <w:tag w:val="NummerEtikett"/>
                        <w:id w:val="1139529746"/>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648584746"/>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p w14:paraId="22E45D95" w14:textId="4BE7B589" w:rsidR="00C7375F" w:rsidRPr="00C7375F" w:rsidRDefault="002E119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D0B85">
                          <w:t>Bilaga</w:t>
                        </w:r>
                      </w:sdtContent>
                    </w:sdt>
                    <w:r w:rsidR="00853320">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D0B85">
                          <w:t>1</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A636AD"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BDBABD" w14:textId="696FD011" w:rsidR="00244011" w:rsidRDefault="002E1195" w:rsidP="00A118D8">
                          <w:pPr>
                            <w:pStyle w:val="Brdtext"/>
                            <w:jc w:val="left"/>
                          </w:pPr>
                          <w:sdt>
                            <w:sdtPr>
                              <w:alias w:val="NummerEtikett"/>
                              <w:tag w:val="NummerEtikett"/>
                              <w:id w:val="1331941766"/>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618258635"/>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p w14:paraId="4C8C3CC5" w14:textId="6F512769" w:rsidR="00C7375F" w:rsidRPr="00C7375F" w:rsidRDefault="002E119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D0B85">
                                <w:t>Bilaga</w:t>
                              </w:r>
                            </w:sdtContent>
                          </w:sdt>
                          <w:r w:rsidR="0085332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D0B8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ByTxn+MAgAAkg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36BDBABD" w14:textId="696FD011" w:rsidR="00244011" w:rsidRDefault="002E1195" w:rsidP="00A118D8">
                    <w:pPr>
                      <w:pStyle w:val="Brdtext"/>
                      <w:jc w:val="left"/>
                    </w:pPr>
                    <w:sdt>
                      <w:sdtPr>
                        <w:alias w:val="NummerEtikett"/>
                        <w:tag w:val="NummerEtikett"/>
                        <w:id w:val="1331941766"/>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1618258635"/>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p w14:paraId="4C8C3CC5" w14:textId="6F512769" w:rsidR="00C7375F" w:rsidRPr="00C7375F" w:rsidRDefault="002E119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D0B85">
                          <w:t>Bilaga</w:t>
                        </w:r>
                      </w:sdtContent>
                    </w:sdt>
                    <w:r w:rsidR="00853320">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D0B85">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71DA6" w14:textId="77777777" w:rsidR="00244011" w:rsidRDefault="0024401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1D8CB8"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DE99BB" w14:textId="413765B1" w:rsidR="00244011" w:rsidRPr="00756E21" w:rsidRDefault="002E1195" w:rsidP="00664D04">
                          <w:pPr>
                            <w:pStyle w:val="Brdtext"/>
                            <w:jc w:val="left"/>
                          </w:pPr>
                          <w:sdt>
                            <w:sdtPr>
                              <w:alias w:val="NummerEtikett"/>
                              <w:tag w:val="NummerEtikett"/>
                              <w:id w:val="-1283957092"/>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721744879"/>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FDE99BB" w14:textId="413765B1" w:rsidR="00244011" w:rsidRPr="00756E21" w:rsidRDefault="002E1195" w:rsidP="00664D04">
                    <w:pPr>
                      <w:pStyle w:val="Brdtext"/>
                      <w:jc w:val="left"/>
                    </w:pPr>
                    <w:sdt>
                      <w:sdtPr>
                        <w:alias w:val="NummerEtikett"/>
                        <w:tag w:val="NummerEtikett"/>
                        <w:id w:val="-1283957092"/>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721744879"/>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F59DB7"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8A0AB" w14:textId="43200CB3" w:rsidR="00244011" w:rsidRPr="00756E21" w:rsidRDefault="002E1195" w:rsidP="00A118D8">
                          <w:pPr>
                            <w:pStyle w:val="Brdtext"/>
                            <w:jc w:val="left"/>
                          </w:pPr>
                          <w:sdt>
                            <w:sdtPr>
                              <w:alias w:val="NummerEtikett"/>
                              <w:tag w:val="NummerEtikett"/>
                              <w:id w:val="-36670867"/>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353999933"/>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E68A0AB" w14:textId="43200CB3" w:rsidR="00244011" w:rsidRPr="00756E21" w:rsidRDefault="002E1195" w:rsidP="00A118D8">
                    <w:pPr>
                      <w:pStyle w:val="Brdtext"/>
                      <w:jc w:val="left"/>
                    </w:pPr>
                    <w:sdt>
                      <w:sdtPr>
                        <w:alias w:val="NummerEtikett"/>
                        <w:tag w:val="NummerEtikett"/>
                        <w:id w:val="-36670867"/>
                        <w:lock w:val="sdtContentLocked"/>
                        <w:dataBinding w:prefixMappings="xmlns:ns0='http://rkdhs/mallar/lagstiftning/Prop/Prop.xsd'" w:xpath="/ns0:dokumentvärden[1]/ns0:dokumentnummer[1]/@etikett" w:storeItemID="{068625C3-B546-44A5-B525-B7CC092E5AD6}"/>
                        <w:text/>
                      </w:sdtPr>
                      <w:sdtEndPr/>
                      <w:sdtContent>
                        <w:r w:rsidR="003D0B85">
                          <w:t>Prop.</w:t>
                        </w:r>
                      </w:sdtContent>
                    </w:sdt>
                    <w:r w:rsidR="00244011">
                      <w:t xml:space="preserve"> </w:t>
                    </w:r>
                    <w:sdt>
                      <w:sdtPr>
                        <w:alias w:val="Nummer"/>
                        <w:tag w:val="Nummer"/>
                        <w:id w:val="353999933"/>
                        <w:lock w:val="sdtContentLocked"/>
                        <w:dataBinding w:prefixMappings="xmlns:ns0='http://rkdhs/mallar/lagstiftning/Prop/Prop.xsd'" w:xpath="/ns0:dokumentvärden[1]/ns0:dokumentnummer[1]" w:storeItemID="{068625C3-B546-44A5-B525-B7CC092E5AD6}"/>
                        <w:text/>
                      </w:sdtPr>
                      <w:sdtEndPr/>
                      <w:sdtContent>
                        <w:r w:rsidR="00812303">
                          <w:t>2021/22:274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177226"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B064D1"/>
    <w:multiLevelType w:val="multilevel"/>
    <w:tmpl w:val="4B9E585A"/>
    <w:numStyleLink w:val="RKnummerlista"/>
  </w:abstractNum>
  <w:abstractNum w:abstractNumId="1" w15:restartNumberingAfterBreak="0">
    <w:nsid w:val="026161C1"/>
    <w:multiLevelType w:val="multilevel"/>
    <w:tmpl w:val="089CCD3C"/>
    <w:numStyleLink w:val="RKpunktlistaram"/>
  </w:abstractNum>
  <w:abstractNum w:abstractNumId="2"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0">
    <w:nsid w:val="045727E5"/>
    <w:multiLevelType w:val="multilevel"/>
    <w:tmpl w:val="2EB89F6E"/>
    <w:numStyleLink w:val="RKrubrik1-4"/>
  </w:abstractNum>
  <w:abstractNum w:abstractNumId="4"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5" w15:restartNumberingAfterBreak="0">
    <w:nsid w:val="06441E01"/>
    <w:multiLevelType w:val="multilevel"/>
    <w:tmpl w:val="07E8A37C"/>
    <w:numStyleLink w:val="RKstrecklistaram"/>
  </w:abstractNum>
  <w:abstractNum w:abstractNumId="6" w15:restartNumberingAfterBreak="0">
    <w:nsid w:val="07BB4EFC"/>
    <w:multiLevelType w:val="multilevel"/>
    <w:tmpl w:val="63669BA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0C484E05"/>
    <w:multiLevelType w:val="multilevel"/>
    <w:tmpl w:val="85CA2C1E"/>
    <w:numStyleLink w:val="RKpunktlista"/>
  </w:abstractNum>
  <w:abstractNum w:abstractNumId="8"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9"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0"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2" w15:restartNumberingAfterBreak="0">
    <w:nsid w:val="1D324031"/>
    <w:multiLevelType w:val="multilevel"/>
    <w:tmpl w:val="77F4358A"/>
    <w:numStyleLink w:val="RKnumreradlistaram"/>
  </w:abstractNum>
  <w:abstractNum w:abstractNumId="13" w15:restartNumberingAfterBreak="0">
    <w:nsid w:val="1EAD06AE"/>
    <w:multiLevelType w:val="multilevel"/>
    <w:tmpl w:val="07E8A37C"/>
    <w:numStyleLink w:val="RKstrecklistaram"/>
  </w:abstractNum>
  <w:abstractNum w:abstractNumId="14"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5" w15:restartNumberingAfterBreak="0">
    <w:nsid w:val="24F04E30"/>
    <w:multiLevelType w:val="multilevel"/>
    <w:tmpl w:val="07E8A37C"/>
    <w:numStyleLink w:val="RKstrecklistaram"/>
  </w:abstractNum>
  <w:abstractNum w:abstractNumId="16" w15:restartNumberingAfterBreak="0">
    <w:nsid w:val="2A1355EC"/>
    <w:multiLevelType w:val="multilevel"/>
    <w:tmpl w:val="77F4358A"/>
    <w:numStyleLink w:val="RKnumreradlistaram"/>
  </w:abstractNum>
  <w:abstractNum w:abstractNumId="17"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8"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19"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0"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1" w15:restartNumberingAfterBreak="0">
    <w:nsid w:val="3FD21564"/>
    <w:multiLevelType w:val="multilevel"/>
    <w:tmpl w:val="85CA2C1E"/>
    <w:numStyleLink w:val="RKpunktlista"/>
  </w:abstractNum>
  <w:abstractNum w:abstractNumId="22"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43612E31"/>
    <w:multiLevelType w:val="multilevel"/>
    <w:tmpl w:val="089CCD3C"/>
    <w:numStyleLink w:val="RKpunktlistaram"/>
  </w:abstractNum>
  <w:abstractNum w:abstractNumId="24" w15:restartNumberingAfterBreak="0">
    <w:nsid w:val="45A626CA"/>
    <w:multiLevelType w:val="multilevel"/>
    <w:tmpl w:val="4B9E585A"/>
    <w:numStyleLink w:val="RKnummerlista"/>
  </w:abstractNum>
  <w:abstractNum w:abstractNumId="25" w15:restartNumberingAfterBreak="0">
    <w:nsid w:val="489C4783"/>
    <w:multiLevelType w:val="multilevel"/>
    <w:tmpl w:val="70D898A8"/>
    <w:numStyleLink w:val="RKstrecklista"/>
  </w:abstractNum>
  <w:abstractNum w:abstractNumId="26" w15:restartNumberingAfterBreak="0">
    <w:nsid w:val="4CD01921"/>
    <w:multiLevelType w:val="multilevel"/>
    <w:tmpl w:val="089CCD3C"/>
    <w:numStyleLink w:val="RKpunktlistaram"/>
  </w:abstractNum>
  <w:abstractNum w:abstractNumId="27" w15:restartNumberingAfterBreak="0">
    <w:nsid w:val="53191FCC"/>
    <w:multiLevelType w:val="multilevel"/>
    <w:tmpl w:val="77F4358A"/>
    <w:numStyleLink w:val="RKnumreradlistaram"/>
  </w:abstractNum>
  <w:abstractNum w:abstractNumId="28"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29" w15:restartNumberingAfterBreak="0">
    <w:nsid w:val="59A00B31"/>
    <w:multiLevelType w:val="multilevel"/>
    <w:tmpl w:val="4B9E585A"/>
    <w:numStyleLink w:val="RKnummerlista"/>
  </w:abstractNum>
  <w:abstractNum w:abstractNumId="30" w15:restartNumberingAfterBreak="0">
    <w:nsid w:val="603A5610"/>
    <w:multiLevelType w:val="multilevel"/>
    <w:tmpl w:val="85CA2C1E"/>
    <w:numStyleLink w:val="RKpunktlista"/>
  </w:abstractNum>
  <w:abstractNum w:abstractNumId="31" w15:restartNumberingAfterBreak="0">
    <w:nsid w:val="621E5655"/>
    <w:multiLevelType w:val="multilevel"/>
    <w:tmpl w:val="85CA2C1E"/>
    <w:numStyleLink w:val="RKpunktlista"/>
  </w:abstractNum>
  <w:abstractNum w:abstractNumId="32" w15:restartNumberingAfterBreak="0">
    <w:nsid w:val="6D1E7806"/>
    <w:multiLevelType w:val="multilevel"/>
    <w:tmpl w:val="70D898A8"/>
    <w:numStyleLink w:val="RKstrecklista"/>
  </w:abstractNum>
  <w:abstractNum w:abstractNumId="33" w15:restartNumberingAfterBreak="0">
    <w:nsid w:val="755223B5"/>
    <w:multiLevelType w:val="multilevel"/>
    <w:tmpl w:val="70D898A8"/>
    <w:numStyleLink w:val="RKstrecklista"/>
  </w:abstractNum>
  <w:num w:numId="1">
    <w:abstractNumId w:val="9"/>
  </w:num>
  <w:num w:numId="2">
    <w:abstractNumId w:val="10"/>
  </w:num>
  <w:num w:numId="3">
    <w:abstractNumId w:val="8"/>
  </w:num>
  <w:num w:numId="4">
    <w:abstractNumId w:val="2"/>
  </w:num>
  <w:num w:numId="5">
    <w:abstractNumId w:val="20"/>
  </w:num>
  <w:num w:numId="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abstractNumId w:val="28"/>
  </w:num>
  <w:num w:numId="8">
    <w:abstractNumId w:val="18"/>
  </w:num>
  <w:num w:numId="9">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24"/>
  </w:num>
  <w:num w:numId="11">
    <w:abstractNumId w:val="7"/>
  </w:num>
  <w:num w:numId="12">
    <w:abstractNumId w:val="33"/>
  </w:num>
  <w:num w:numId="13">
    <w:abstractNumId w:val="12"/>
  </w:num>
  <w:num w:numId="14">
    <w:abstractNumId w:val="17"/>
  </w:num>
  <w:num w:numId="15">
    <w:abstractNumId w:val="14"/>
  </w:num>
  <w:num w:numId="16">
    <w:abstractNumId w:val="3"/>
  </w:num>
  <w:num w:numId="17">
    <w:abstractNumId w:val="19"/>
  </w:num>
  <w:num w:numId="18">
    <w:abstractNumId w:val="29"/>
  </w:num>
  <w:num w:numId="19">
    <w:abstractNumId w:val="0"/>
  </w:num>
  <w:num w:numId="20">
    <w:abstractNumId w:val="27"/>
  </w:num>
  <w:num w:numId="21">
    <w:abstractNumId w:val="16"/>
  </w:num>
  <w:num w:numId="22">
    <w:abstractNumId w:val="21"/>
  </w:num>
  <w:num w:numId="23">
    <w:abstractNumId w:val="30"/>
  </w:num>
  <w:num w:numId="24">
    <w:abstractNumId w:val="31"/>
  </w:num>
  <w:num w:numId="25">
    <w:abstractNumId w:val="32"/>
  </w:num>
  <w:num w:numId="26">
    <w:abstractNumId w:val="22"/>
  </w:num>
  <w:num w:numId="27">
    <w:abstractNumId w:val="26"/>
  </w:num>
  <w:num w:numId="28">
    <w:abstractNumId w:val="23"/>
  </w:num>
  <w:num w:numId="29">
    <w:abstractNumId w:val="5"/>
  </w:num>
  <w:num w:numId="30">
    <w:abstractNumId w:val="4"/>
  </w:num>
  <w:num w:numId="31">
    <w:abstractNumId w:val="1"/>
  </w:num>
  <w:num w:numId="32">
    <w:abstractNumId w:val="15"/>
  </w:num>
  <w:num w:numId="33">
    <w:abstractNumId w:val="25"/>
  </w:num>
  <w:num w:numId="34">
    <w:abstractNumId w:val="13"/>
  </w:num>
  <w:num w:numId="35">
    <w:abstractNumId w:val="6"/>
  </w:num>
  <w:num w:numId="36">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5734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5786"/>
    <w:rsid w:val="000023F8"/>
    <w:rsid w:val="000070E2"/>
    <w:rsid w:val="0000783D"/>
    <w:rsid w:val="000106C3"/>
    <w:rsid w:val="00010AEF"/>
    <w:rsid w:val="000127FF"/>
    <w:rsid w:val="00013DC6"/>
    <w:rsid w:val="000140A3"/>
    <w:rsid w:val="00014BD8"/>
    <w:rsid w:val="000163C7"/>
    <w:rsid w:val="000211BF"/>
    <w:rsid w:val="00025171"/>
    <w:rsid w:val="000276E3"/>
    <w:rsid w:val="00032E6D"/>
    <w:rsid w:val="00040A0F"/>
    <w:rsid w:val="00043AB1"/>
    <w:rsid w:val="00046417"/>
    <w:rsid w:val="000469B8"/>
    <w:rsid w:val="00047664"/>
    <w:rsid w:val="00055486"/>
    <w:rsid w:val="00061989"/>
    <w:rsid w:val="000631A9"/>
    <w:rsid w:val="000658DD"/>
    <w:rsid w:val="00066AFF"/>
    <w:rsid w:val="00067524"/>
    <w:rsid w:val="00070DFE"/>
    <w:rsid w:val="00072689"/>
    <w:rsid w:val="00075F2D"/>
    <w:rsid w:val="000761F8"/>
    <w:rsid w:val="0008203A"/>
    <w:rsid w:val="00084FBC"/>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D44D9"/>
    <w:rsid w:val="000E6643"/>
    <w:rsid w:val="000E67B7"/>
    <w:rsid w:val="000E6A30"/>
    <w:rsid w:val="000E7976"/>
    <w:rsid w:val="000E7DA9"/>
    <w:rsid w:val="000F4DD6"/>
    <w:rsid w:val="000F73EB"/>
    <w:rsid w:val="001028C5"/>
    <w:rsid w:val="00107129"/>
    <w:rsid w:val="00110C85"/>
    <w:rsid w:val="00113CC6"/>
    <w:rsid w:val="00113D97"/>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0AEC"/>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35AC"/>
    <w:rsid w:val="001B7CDA"/>
    <w:rsid w:val="001C0D83"/>
    <w:rsid w:val="001C4647"/>
    <w:rsid w:val="001D006E"/>
    <w:rsid w:val="001D0125"/>
    <w:rsid w:val="001D0157"/>
    <w:rsid w:val="001D0638"/>
    <w:rsid w:val="001D1007"/>
    <w:rsid w:val="001D3465"/>
    <w:rsid w:val="001D4287"/>
    <w:rsid w:val="001D7D3E"/>
    <w:rsid w:val="001F5CE5"/>
    <w:rsid w:val="001F782A"/>
    <w:rsid w:val="002001F8"/>
    <w:rsid w:val="00203904"/>
    <w:rsid w:val="00203FAB"/>
    <w:rsid w:val="002041F7"/>
    <w:rsid w:val="0020543F"/>
    <w:rsid w:val="00211E15"/>
    <w:rsid w:val="002132D5"/>
    <w:rsid w:val="00233E31"/>
    <w:rsid w:val="00235765"/>
    <w:rsid w:val="002367E5"/>
    <w:rsid w:val="002405D8"/>
    <w:rsid w:val="00244011"/>
    <w:rsid w:val="00252C4D"/>
    <w:rsid w:val="002603EF"/>
    <w:rsid w:val="00263274"/>
    <w:rsid w:val="00263817"/>
    <w:rsid w:val="00264FD7"/>
    <w:rsid w:val="002675C4"/>
    <w:rsid w:val="002744A5"/>
    <w:rsid w:val="002818CA"/>
    <w:rsid w:val="002859A1"/>
    <w:rsid w:val="00285A6F"/>
    <w:rsid w:val="00287045"/>
    <w:rsid w:val="0029293D"/>
    <w:rsid w:val="00292E0F"/>
    <w:rsid w:val="00293BD9"/>
    <w:rsid w:val="00294B19"/>
    <w:rsid w:val="00295225"/>
    <w:rsid w:val="00295C59"/>
    <w:rsid w:val="00297A80"/>
    <w:rsid w:val="002A1E80"/>
    <w:rsid w:val="002A489F"/>
    <w:rsid w:val="002A69F0"/>
    <w:rsid w:val="002B01BF"/>
    <w:rsid w:val="002B12FD"/>
    <w:rsid w:val="002B7EB5"/>
    <w:rsid w:val="002C14EF"/>
    <w:rsid w:val="002C1EBF"/>
    <w:rsid w:val="002C49A5"/>
    <w:rsid w:val="002D09C9"/>
    <w:rsid w:val="002D2ED8"/>
    <w:rsid w:val="002D43CD"/>
    <w:rsid w:val="002D6A16"/>
    <w:rsid w:val="002E1195"/>
    <w:rsid w:val="002E219E"/>
    <w:rsid w:val="002E39C5"/>
    <w:rsid w:val="002E57AD"/>
    <w:rsid w:val="002E5F6A"/>
    <w:rsid w:val="002E60D4"/>
    <w:rsid w:val="002F073E"/>
    <w:rsid w:val="002F196A"/>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37D"/>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B85"/>
    <w:rsid w:val="003D0E6F"/>
    <w:rsid w:val="003D565A"/>
    <w:rsid w:val="003D6631"/>
    <w:rsid w:val="003D6812"/>
    <w:rsid w:val="003E076B"/>
    <w:rsid w:val="003E1270"/>
    <w:rsid w:val="003E28A2"/>
    <w:rsid w:val="003E2E9A"/>
    <w:rsid w:val="003E3D11"/>
    <w:rsid w:val="003E4276"/>
    <w:rsid w:val="003F2744"/>
    <w:rsid w:val="003F3D8A"/>
    <w:rsid w:val="003F4295"/>
    <w:rsid w:val="003F6CBA"/>
    <w:rsid w:val="00414A77"/>
    <w:rsid w:val="004158C3"/>
    <w:rsid w:val="0042549F"/>
    <w:rsid w:val="0042561B"/>
    <w:rsid w:val="0042584F"/>
    <w:rsid w:val="00432371"/>
    <w:rsid w:val="004428ED"/>
    <w:rsid w:val="004457A0"/>
    <w:rsid w:val="00445801"/>
    <w:rsid w:val="00446747"/>
    <w:rsid w:val="00450482"/>
    <w:rsid w:val="004506DF"/>
    <w:rsid w:val="00451C3E"/>
    <w:rsid w:val="00452D99"/>
    <w:rsid w:val="00454D1F"/>
    <w:rsid w:val="00465E66"/>
    <w:rsid w:val="00472053"/>
    <w:rsid w:val="004727BD"/>
    <w:rsid w:val="004734CD"/>
    <w:rsid w:val="004738C6"/>
    <w:rsid w:val="00474983"/>
    <w:rsid w:val="00477ABF"/>
    <w:rsid w:val="00484FCB"/>
    <w:rsid w:val="00487BE9"/>
    <w:rsid w:val="00490ACA"/>
    <w:rsid w:val="004917D3"/>
    <w:rsid w:val="004A4D23"/>
    <w:rsid w:val="004A76F1"/>
    <w:rsid w:val="004B5B03"/>
    <w:rsid w:val="004B5C2E"/>
    <w:rsid w:val="004B6A37"/>
    <w:rsid w:val="004B771E"/>
    <w:rsid w:val="004C1D2C"/>
    <w:rsid w:val="004C3AEF"/>
    <w:rsid w:val="004C6EBB"/>
    <w:rsid w:val="004C70F2"/>
    <w:rsid w:val="004D6D83"/>
    <w:rsid w:val="004D7475"/>
    <w:rsid w:val="004D7A3D"/>
    <w:rsid w:val="004E0277"/>
    <w:rsid w:val="004E62A0"/>
    <w:rsid w:val="004F013F"/>
    <w:rsid w:val="004F29B2"/>
    <w:rsid w:val="004F2D40"/>
    <w:rsid w:val="004F4804"/>
    <w:rsid w:val="004F4AE6"/>
    <w:rsid w:val="00500B7A"/>
    <w:rsid w:val="0050181A"/>
    <w:rsid w:val="00504ADE"/>
    <w:rsid w:val="00506A6B"/>
    <w:rsid w:val="0050742E"/>
    <w:rsid w:val="00510DD2"/>
    <w:rsid w:val="0051351F"/>
    <w:rsid w:val="00513F14"/>
    <w:rsid w:val="00515EC7"/>
    <w:rsid w:val="00517B34"/>
    <w:rsid w:val="005311C5"/>
    <w:rsid w:val="00533460"/>
    <w:rsid w:val="0053355B"/>
    <w:rsid w:val="00535212"/>
    <w:rsid w:val="005358B1"/>
    <w:rsid w:val="00536700"/>
    <w:rsid w:val="00537022"/>
    <w:rsid w:val="00537049"/>
    <w:rsid w:val="00540DF7"/>
    <w:rsid w:val="0054196B"/>
    <w:rsid w:val="005429E7"/>
    <w:rsid w:val="00542DDB"/>
    <w:rsid w:val="00544938"/>
    <w:rsid w:val="00552CF9"/>
    <w:rsid w:val="00552E8C"/>
    <w:rsid w:val="00556017"/>
    <w:rsid w:val="00556424"/>
    <w:rsid w:val="00561D74"/>
    <w:rsid w:val="005631D5"/>
    <w:rsid w:val="0056410E"/>
    <w:rsid w:val="00564D4D"/>
    <w:rsid w:val="005652A9"/>
    <w:rsid w:val="005722ED"/>
    <w:rsid w:val="00574282"/>
    <w:rsid w:val="00574F50"/>
    <w:rsid w:val="0057697A"/>
    <w:rsid w:val="00584FCD"/>
    <w:rsid w:val="005870F4"/>
    <w:rsid w:val="005926A7"/>
    <w:rsid w:val="005A0098"/>
    <w:rsid w:val="005A2C12"/>
    <w:rsid w:val="005A3B52"/>
    <w:rsid w:val="005A3B8A"/>
    <w:rsid w:val="005A72C8"/>
    <w:rsid w:val="005A7EB1"/>
    <w:rsid w:val="005B1368"/>
    <w:rsid w:val="005B49A2"/>
    <w:rsid w:val="005C0FDC"/>
    <w:rsid w:val="005C11AF"/>
    <w:rsid w:val="005C2E5B"/>
    <w:rsid w:val="005C5DD2"/>
    <w:rsid w:val="005D052A"/>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1B0D"/>
    <w:rsid w:val="00626B7E"/>
    <w:rsid w:val="00634C6C"/>
    <w:rsid w:val="00640C08"/>
    <w:rsid w:val="0064389E"/>
    <w:rsid w:val="0064723F"/>
    <w:rsid w:val="00650A95"/>
    <w:rsid w:val="0065293C"/>
    <w:rsid w:val="00652B2E"/>
    <w:rsid w:val="00657253"/>
    <w:rsid w:val="00664D04"/>
    <w:rsid w:val="0066533B"/>
    <w:rsid w:val="00667FC2"/>
    <w:rsid w:val="00670FDB"/>
    <w:rsid w:val="006737AA"/>
    <w:rsid w:val="00674574"/>
    <w:rsid w:val="00676699"/>
    <w:rsid w:val="00676752"/>
    <w:rsid w:val="00684F41"/>
    <w:rsid w:val="0068579B"/>
    <w:rsid w:val="00687088"/>
    <w:rsid w:val="006923D1"/>
    <w:rsid w:val="006949B8"/>
    <w:rsid w:val="006A0759"/>
    <w:rsid w:val="006A2EEC"/>
    <w:rsid w:val="006A4D5B"/>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17033"/>
    <w:rsid w:val="007202AB"/>
    <w:rsid w:val="00720C6A"/>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92070"/>
    <w:rsid w:val="007A040D"/>
    <w:rsid w:val="007A0AC8"/>
    <w:rsid w:val="007A2097"/>
    <w:rsid w:val="007A4089"/>
    <w:rsid w:val="007B07D9"/>
    <w:rsid w:val="007B5786"/>
    <w:rsid w:val="007B657D"/>
    <w:rsid w:val="007C1483"/>
    <w:rsid w:val="007C15BE"/>
    <w:rsid w:val="007C6631"/>
    <w:rsid w:val="007C6E37"/>
    <w:rsid w:val="007D045C"/>
    <w:rsid w:val="007D25ED"/>
    <w:rsid w:val="007E44F8"/>
    <w:rsid w:val="007E5CD0"/>
    <w:rsid w:val="007E70C6"/>
    <w:rsid w:val="007F0EC1"/>
    <w:rsid w:val="007F35E4"/>
    <w:rsid w:val="007F404D"/>
    <w:rsid w:val="007F5652"/>
    <w:rsid w:val="008054AE"/>
    <w:rsid w:val="0080578D"/>
    <w:rsid w:val="00806287"/>
    <w:rsid w:val="00811E52"/>
    <w:rsid w:val="00812303"/>
    <w:rsid w:val="008141FF"/>
    <w:rsid w:val="0081778B"/>
    <w:rsid w:val="008212D3"/>
    <w:rsid w:val="00823968"/>
    <w:rsid w:val="00830602"/>
    <w:rsid w:val="008321F8"/>
    <w:rsid w:val="00834815"/>
    <w:rsid w:val="008449F4"/>
    <w:rsid w:val="008463D8"/>
    <w:rsid w:val="008478BB"/>
    <w:rsid w:val="008524DA"/>
    <w:rsid w:val="00853320"/>
    <w:rsid w:val="00853C1F"/>
    <w:rsid w:val="008568B8"/>
    <w:rsid w:val="0085711F"/>
    <w:rsid w:val="00862380"/>
    <w:rsid w:val="00863AA1"/>
    <w:rsid w:val="00863C1F"/>
    <w:rsid w:val="00863FAF"/>
    <w:rsid w:val="0087615E"/>
    <w:rsid w:val="00876795"/>
    <w:rsid w:val="00882820"/>
    <w:rsid w:val="00884D66"/>
    <w:rsid w:val="008857B8"/>
    <w:rsid w:val="0088606B"/>
    <w:rsid w:val="00890F70"/>
    <w:rsid w:val="008937E3"/>
    <w:rsid w:val="00897BD6"/>
    <w:rsid w:val="008A1705"/>
    <w:rsid w:val="008A48C1"/>
    <w:rsid w:val="008B19E1"/>
    <w:rsid w:val="008B1C1B"/>
    <w:rsid w:val="008B48D7"/>
    <w:rsid w:val="008B5B8D"/>
    <w:rsid w:val="008B6943"/>
    <w:rsid w:val="008C6FA5"/>
    <w:rsid w:val="008C6FF2"/>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538D"/>
    <w:rsid w:val="00906FC8"/>
    <w:rsid w:val="00906FDE"/>
    <w:rsid w:val="0091172E"/>
    <w:rsid w:val="00914A74"/>
    <w:rsid w:val="00915BF3"/>
    <w:rsid w:val="009161B5"/>
    <w:rsid w:val="009179AE"/>
    <w:rsid w:val="00920097"/>
    <w:rsid w:val="009205B3"/>
    <w:rsid w:val="00922E83"/>
    <w:rsid w:val="0093096C"/>
    <w:rsid w:val="00932C76"/>
    <w:rsid w:val="00932F55"/>
    <w:rsid w:val="00936B1B"/>
    <w:rsid w:val="009415C3"/>
    <w:rsid w:val="0094324D"/>
    <w:rsid w:val="00947731"/>
    <w:rsid w:val="00951955"/>
    <w:rsid w:val="00952E1E"/>
    <w:rsid w:val="00953D04"/>
    <w:rsid w:val="00955249"/>
    <w:rsid w:val="00960FDF"/>
    <w:rsid w:val="00967B09"/>
    <w:rsid w:val="00971D81"/>
    <w:rsid w:val="00975EA3"/>
    <w:rsid w:val="00980016"/>
    <w:rsid w:val="00981CF6"/>
    <w:rsid w:val="009831A0"/>
    <w:rsid w:val="00985FDE"/>
    <w:rsid w:val="00987008"/>
    <w:rsid w:val="009A4473"/>
    <w:rsid w:val="009A46D7"/>
    <w:rsid w:val="009A4FDE"/>
    <w:rsid w:val="009A51D0"/>
    <w:rsid w:val="009A5526"/>
    <w:rsid w:val="009A7B86"/>
    <w:rsid w:val="009B6793"/>
    <w:rsid w:val="009C0F31"/>
    <w:rsid w:val="009C2655"/>
    <w:rsid w:val="009C2B67"/>
    <w:rsid w:val="009C38E8"/>
    <w:rsid w:val="009C5051"/>
    <w:rsid w:val="009C52B1"/>
    <w:rsid w:val="009C61A6"/>
    <w:rsid w:val="009C6229"/>
    <w:rsid w:val="009D1AD6"/>
    <w:rsid w:val="009D6A5E"/>
    <w:rsid w:val="009D7B25"/>
    <w:rsid w:val="009D7EF0"/>
    <w:rsid w:val="009F0846"/>
    <w:rsid w:val="009F2AC6"/>
    <w:rsid w:val="009F38FB"/>
    <w:rsid w:val="009F3DC4"/>
    <w:rsid w:val="00A118D8"/>
    <w:rsid w:val="00A11C77"/>
    <w:rsid w:val="00A13A71"/>
    <w:rsid w:val="00A16183"/>
    <w:rsid w:val="00A177C7"/>
    <w:rsid w:val="00A20FD6"/>
    <w:rsid w:val="00A2108E"/>
    <w:rsid w:val="00A22920"/>
    <w:rsid w:val="00A22B78"/>
    <w:rsid w:val="00A27C03"/>
    <w:rsid w:val="00A30AE8"/>
    <w:rsid w:val="00A32406"/>
    <w:rsid w:val="00A32BF1"/>
    <w:rsid w:val="00A3418A"/>
    <w:rsid w:val="00A40190"/>
    <w:rsid w:val="00A401C4"/>
    <w:rsid w:val="00A4086F"/>
    <w:rsid w:val="00A46AD1"/>
    <w:rsid w:val="00A476E3"/>
    <w:rsid w:val="00A51BC6"/>
    <w:rsid w:val="00A538A3"/>
    <w:rsid w:val="00A60384"/>
    <w:rsid w:val="00A640C6"/>
    <w:rsid w:val="00A643CF"/>
    <w:rsid w:val="00A7165A"/>
    <w:rsid w:val="00A738F0"/>
    <w:rsid w:val="00A73FCD"/>
    <w:rsid w:val="00A76360"/>
    <w:rsid w:val="00A77512"/>
    <w:rsid w:val="00A80877"/>
    <w:rsid w:val="00A82617"/>
    <w:rsid w:val="00A84600"/>
    <w:rsid w:val="00A84C28"/>
    <w:rsid w:val="00A851EA"/>
    <w:rsid w:val="00A8548C"/>
    <w:rsid w:val="00A856B5"/>
    <w:rsid w:val="00A857E4"/>
    <w:rsid w:val="00A858C5"/>
    <w:rsid w:val="00A8707F"/>
    <w:rsid w:val="00A93215"/>
    <w:rsid w:val="00A932B0"/>
    <w:rsid w:val="00A937DF"/>
    <w:rsid w:val="00A94369"/>
    <w:rsid w:val="00A950D5"/>
    <w:rsid w:val="00A97C20"/>
    <w:rsid w:val="00AA1AF4"/>
    <w:rsid w:val="00AA2A75"/>
    <w:rsid w:val="00AA5DA5"/>
    <w:rsid w:val="00AA7F2D"/>
    <w:rsid w:val="00AB35DF"/>
    <w:rsid w:val="00AB67EF"/>
    <w:rsid w:val="00AC0393"/>
    <w:rsid w:val="00AC259F"/>
    <w:rsid w:val="00AC3E3B"/>
    <w:rsid w:val="00AC484C"/>
    <w:rsid w:val="00AC64FC"/>
    <w:rsid w:val="00AD3DB3"/>
    <w:rsid w:val="00AD6662"/>
    <w:rsid w:val="00AE121A"/>
    <w:rsid w:val="00AE41F9"/>
    <w:rsid w:val="00AE46B3"/>
    <w:rsid w:val="00AE553C"/>
    <w:rsid w:val="00AF1194"/>
    <w:rsid w:val="00AF283E"/>
    <w:rsid w:val="00AF2C80"/>
    <w:rsid w:val="00AF4655"/>
    <w:rsid w:val="00AF4C7B"/>
    <w:rsid w:val="00AF509E"/>
    <w:rsid w:val="00AF779D"/>
    <w:rsid w:val="00AF7BE2"/>
    <w:rsid w:val="00B0103B"/>
    <w:rsid w:val="00B0163B"/>
    <w:rsid w:val="00B04D10"/>
    <w:rsid w:val="00B07126"/>
    <w:rsid w:val="00B07A32"/>
    <w:rsid w:val="00B1776B"/>
    <w:rsid w:val="00B21971"/>
    <w:rsid w:val="00B21F89"/>
    <w:rsid w:val="00B22069"/>
    <w:rsid w:val="00B32167"/>
    <w:rsid w:val="00B34402"/>
    <w:rsid w:val="00B36F45"/>
    <w:rsid w:val="00B40CA5"/>
    <w:rsid w:val="00B425C2"/>
    <w:rsid w:val="00B42712"/>
    <w:rsid w:val="00B434F8"/>
    <w:rsid w:val="00B439B9"/>
    <w:rsid w:val="00B43E6A"/>
    <w:rsid w:val="00B444D4"/>
    <w:rsid w:val="00B45729"/>
    <w:rsid w:val="00B50A9C"/>
    <w:rsid w:val="00B50C12"/>
    <w:rsid w:val="00B50DBD"/>
    <w:rsid w:val="00B61F4F"/>
    <w:rsid w:val="00B6470E"/>
    <w:rsid w:val="00B6580A"/>
    <w:rsid w:val="00B66357"/>
    <w:rsid w:val="00B669F3"/>
    <w:rsid w:val="00B7078D"/>
    <w:rsid w:val="00B711B7"/>
    <w:rsid w:val="00B72B1A"/>
    <w:rsid w:val="00B756E6"/>
    <w:rsid w:val="00B76245"/>
    <w:rsid w:val="00B7625D"/>
    <w:rsid w:val="00B82B71"/>
    <w:rsid w:val="00B849B0"/>
    <w:rsid w:val="00B87498"/>
    <w:rsid w:val="00B9001E"/>
    <w:rsid w:val="00B92D32"/>
    <w:rsid w:val="00B937F4"/>
    <w:rsid w:val="00B9461D"/>
    <w:rsid w:val="00BA041B"/>
    <w:rsid w:val="00BA2390"/>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16AA"/>
    <w:rsid w:val="00BE673F"/>
    <w:rsid w:val="00BE67A7"/>
    <w:rsid w:val="00BF40F4"/>
    <w:rsid w:val="00BF449B"/>
    <w:rsid w:val="00BF5F66"/>
    <w:rsid w:val="00C015F7"/>
    <w:rsid w:val="00C026B4"/>
    <w:rsid w:val="00C0514A"/>
    <w:rsid w:val="00C05B93"/>
    <w:rsid w:val="00C06FD5"/>
    <w:rsid w:val="00C13B63"/>
    <w:rsid w:val="00C15458"/>
    <w:rsid w:val="00C17119"/>
    <w:rsid w:val="00C22958"/>
    <w:rsid w:val="00C24C3D"/>
    <w:rsid w:val="00C250F3"/>
    <w:rsid w:val="00C3241F"/>
    <w:rsid w:val="00C3691B"/>
    <w:rsid w:val="00C47A8A"/>
    <w:rsid w:val="00C511B9"/>
    <w:rsid w:val="00C544DB"/>
    <w:rsid w:val="00C54F93"/>
    <w:rsid w:val="00C57175"/>
    <w:rsid w:val="00C57856"/>
    <w:rsid w:val="00C57E30"/>
    <w:rsid w:val="00C60629"/>
    <w:rsid w:val="00C6189F"/>
    <w:rsid w:val="00C6365E"/>
    <w:rsid w:val="00C67150"/>
    <w:rsid w:val="00C70289"/>
    <w:rsid w:val="00C71644"/>
    <w:rsid w:val="00C716D6"/>
    <w:rsid w:val="00C746D2"/>
    <w:rsid w:val="00C751C4"/>
    <w:rsid w:val="00C75B2E"/>
    <w:rsid w:val="00C76EC8"/>
    <w:rsid w:val="00C779B1"/>
    <w:rsid w:val="00C77C20"/>
    <w:rsid w:val="00C80CCC"/>
    <w:rsid w:val="00C8425B"/>
    <w:rsid w:val="00C92EDF"/>
    <w:rsid w:val="00C95AD1"/>
    <w:rsid w:val="00C97F02"/>
    <w:rsid w:val="00CA161B"/>
    <w:rsid w:val="00CA1B36"/>
    <w:rsid w:val="00CA644F"/>
    <w:rsid w:val="00CA71C5"/>
    <w:rsid w:val="00CB2E83"/>
    <w:rsid w:val="00CB523B"/>
    <w:rsid w:val="00CB67B4"/>
    <w:rsid w:val="00CC3895"/>
    <w:rsid w:val="00CC7E2B"/>
    <w:rsid w:val="00CD3194"/>
    <w:rsid w:val="00CD41FA"/>
    <w:rsid w:val="00CE0113"/>
    <w:rsid w:val="00CE501F"/>
    <w:rsid w:val="00CE5186"/>
    <w:rsid w:val="00CE5F1A"/>
    <w:rsid w:val="00CF0598"/>
    <w:rsid w:val="00CF1CB5"/>
    <w:rsid w:val="00CF2B9C"/>
    <w:rsid w:val="00CF3744"/>
    <w:rsid w:val="00D000E6"/>
    <w:rsid w:val="00D04A06"/>
    <w:rsid w:val="00D04A47"/>
    <w:rsid w:val="00D04EC3"/>
    <w:rsid w:val="00D10D08"/>
    <w:rsid w:val="00D143D5"/>
    <w:rsid w:val="00D332B5"/>
    <w:rsid w:val="00D36409"/>
    <w:rsid w:val="00D42F0C"/>
    <w:rsid w:val="00D45DEE"/>
    <w:rsid w:val="00D465BF"/>
    <w:rsid w:val="00D477A5"/>
    <w:rsid w:val="00D50784"/>
    <w:rsid w:val="00D51C77"/>
    <w:rsid w:val="00D51E13"/>
    <w:rsid w:val="00D51E77"/>
    <w:rsid w:val="00D53197"/>
    <w:rsid w:val="00D66AF8"/>
    <w:rsid w:val="00D75981"/>
    <w:rsid w:val="00D76584"/>
    <w:rsid w:val="00D76EE6"/>
    <w:rsid w:val="00D83352"/>
    <w:rsid w:val="00D9256D"/>
    <w:rsid w:val="00D92C98"/>
    <w:rsid w:val="00D9410D"/>
    <w:rsid w:val="00D947BA"/>
    <w:rsid w:val="00DA3960"/>
    <w:rsid w:val="00DA524D"/>
    <w:rsid w:val="00DA612D"/>
    <w:rsid w:val="00DA7D2B"/>
    <w:rsid w:val="00DB1DAB"/>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50B4"/>
    <w:rsid w:val="00E169B3"/>
    <w:rsid w:val="00E22AC9"/>
    <w:rsid w:val="00E24CE3"/>
    <w:rsid w:val="00E2570A"/>
    <w:rsid w:val="00E257CC"/>
    <w:rsid w:val="00E2734F"/>
    <w:rsid w:val="00E371B7"/>
    <w:rsid w:val="00E444C3"/>
    <w:rsid w:val="00E45726"/>
    <w:rsid w:val="00E46004"/>
    <w:rsid w:val="00E465F6"/>
    <w:rsid w:val="00E52261"/>
    <w:rsid w:val="00E52789"/>
    <w:rsid w:val="00E57C43"/>
    <w:rsid w:val="00E672A6"/>
    <w:rsid w:val="00E678BE"/>
    <w:rsid w:val="00E72942"/>
    <w:rsid w:val="00E77951"/>
    <w:rsid w:val="00E77BE5"/>
    <w:rsid w:val="00E80DA0"/>
    <w:rsid w:val="00E81D73"/>
    <w:rsid w:val="00E81F6B"/>
    <w:rsid w:val="00E823D2"/>
    <w:rsid w:val="00E90753"/>
    <w:rsid w:val="00E93706"/>
    <w:rsid w:val="00EA1F6C"/>
    <w:rsid w:val="00EA4366"/>
    <w:rsid w:val="00EA5426"/>
    <w:rsid w:val="00EA56CE"/>
    <w:rsid w:val="00EA7762"/>
    <w:rsid w:val="00EB2528"/>
    <w:rsid w:val="00EC3063"/>
    <w:rsid w:val="00EC442C"/>
    <w:rsid w:val="00ED293F"/>
    <w:rsid w:val="00ED5748"/>
    <w:rsid w:val="00ED633C"/>
    <w:rsid w:val="00EE1584"/>
    <w:rsid w:val="00EE5DA5"/>
    <w:rsid w:val="00EF34A0"/>
    <w:rsid w:val="00EF37DD"/>
    <w:rsid w:val="00EF4F11"/>
    <w:rsid w:val="00EF74DE"/>
    <w:rsid w:val="00F007F3"/>
    <w:rsid w:val="00F00C64"/>
    <w:rsid w:val="00F039B2"/>
    <w:rsid w:val="00F05B4E"/>
    <w:rsid w:val="00F069AD"/>
    <w:rsid w:val="00F10357"/>
    <w:rsid w:val="00F11470"/>
    <w:rsid w:val="00F11605"/>
    <w:rsid w:val="00F12A03"/>
    <w:rsid w:val="00F13B4D"/>
    <w:rsid w:val="00F16A9C"/>
    <w:rsid w:val="00F214E2"/>
    <w:rsid w:val="00F2564E"/>
    <w:rsid w:val="00F261C1"/>
    <w:rsid w:val="00F301F8"/>
    <w:rsid w:val="00F31501"/>
    <w:rsid w:val="00F323C1"/>
    <w:rsid w:val="00F40E77"/>
    <w:rsid w:val="00F44DC6"/>
    <w:rsid w:val="00F50DDC"/>
    <w:rsid w:val="00F526C9"/>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7345"/>
    <o:shapelayout v:ext="edit">
      <o:idmap v:ext="edit" data="1"/>
    </o:shapelayout>
  </w:shapeDefaults>
  <w:decimalSymbol w:val=","/>
  <w:listSeparator w:val=";"/>
  <w14:docId w14:val="2CBC14CD"/>
  <w15:docId w15:val="{030C7524-B6DA-4240-A135-E7AE8F9756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45729"/>
    <w:pPr>
      <w:spacing w:line="180" w:lineRule="exact"/>
    </w:pPr>
    <w:rPr>
      <w:rFonts w:eastAsia="Times New Roman" w:cs="Times New Roman"/>
      <w:szCs w:val="20"/>
    </w:rPr>
  </w:style>
  <w:style w:type="paragraph" w:styleId="Rubrik1">
    <w:name w:val="heading 1"/>
    <w:basedOn w:val="RKbas"/>
    <w:next w:val="Brdtext"/>
    <w:link w:val="Rubrik1Char"/>
    <w:qFormat/>
    <w:rsid w:val="00B45729"/>
    <w:pPr>
      <w:keepNext/>
      <w:numPr>
        <w:numId w:val="17"/>
      </w:numPr>
      <w:spacing w:before="720" w:after="240"/>
      <w:outlineLvl w:val="0"/>
    </w:pPr>
    <w:rPr>
      <w:kern w:val="28"/>
      <w:sz w:val="30"/>
    </w:rPr>
  </w:style>
  <w:style w:type="paragraph" w:styleId="Rubrik2">
    <w:name w:val="heading 2"/>
    <w:basedOn w:val="RKbas"/>
    <w:next w:val="Brdtext"/>
    <w:link w:val="Rubrik2Char"/>
    <w:qFormat/>
    <w:rsid w:val="00B45729"/>
    <w:pPr>
      <w:keepNext/>
      <w:numPr>
        <w:ilvl w:val="1"/>
        <w:numId w:val="17"/>
      </w:numPr>
      <w:spacing w:before="480" w:after="160"/>
      <w:outlineLvl w:val="1"/>
    </w:pPr>
    <w:rPr>
      <w:sz w:val="26"/>
    </w:rPr>
  </w:style>
  <w:style w:type="paragraph" w:styleId="Rubrik3">
    <w:name w:val="heading 3"/>
    <w:basedOn w:val="RKbas"/>
    <w:next w:val="Brdtext"/>
    <w:link w:val="Rubrik3Char"/>
    <w:qFormat/>
    <w:rsid w:val="00B45729"/>
    <w:pPr>
      <w:keepNext/>
      <w:numPr>
        <w:ilvl w:val="2"/>
        <w:numId w:val="17"/>
      </w:numPr>
      <w:spacing w:before="400" w:after="120"/>
      <w:outlineLvl w:val="2"/>
    </w:pPr>
    <w:rPr>
      <w:b/>
      <w:sz w:val="23"/>
    </w:rPr>
  </w:style>
  <w:style w:type="paragraph" w:styleId="Rubrik4">
    <w:name w:val="heading 4"/>
    <w:basedOn w:val="RKbas"/>
    <w:next w:val="Brdtext"/>
    <w:link w:val="Rubrik4Char"/>
    <w:semiHidden/>
    <w:qFormat/>
    <w:rsid w:val="00B45729"/>
    <w:pPr>
      <w:keepNext/>
      <w:numPr>
        <w:ilvl w:val="3"/>
        <w:numId w:val="17"/>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B45729"/>
    <w:pPr>
      <w:keepNext/>
      <w:keepLines/>
      <w:numPr>
        <w:ilvl w:val="4"/>
        <w:numId w:val="6"/>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B45729"/>
    <w:pPr>
      <w:keepNext/>
      <w:keepLines/>
      <w:numPr>
        <w:ilvl w:val="5"/>
        <w:numId w:val="6"/>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B45729"/>
    <w:pPr>
      <w:keepNext/>
      <w:keepLines/>
      <w:numPr>
        <w:ilvl w:val="6"/>
        <w:numId w:val="6"/>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B45729"/>
    <w:pPr>
      <w:keepNext/>
      <w:keepLines/>
      <w:numPr>
        <w:ilvl w:val="7"/>
        <w:numId w:val="6"/>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B45729"/>
    <w:pPr>
      <w:keepNext/>
      <w:keepLines/>
      <w:numPr>
        <w:ilvl w:val="8"/>
        <w:numId w:val="6"/>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B45729"/>
    <w:pPr>
      <w:spacing w:after="0" w:line="240" w:lineRule="auto"/>
    </w:pPr>
    <w:rPr>
      <w:rFonts w:ascii="Times New Roman" w:hAnsi="Times New Roman"/>
      <w:sz w:val="18"/>
    </w:rPr>
  </w:style>
  <w:style w:type="paragraph" w:styleId="Brdtext">
    <w:name w:val="Body Text"/>
    <w:basedOn w:val="RKbas"/>
    <w:next w:val="Brdtextmedindrag"/>
    <w:link w:val="BrdtextChar"/>
    <w:qFormat/>
    <w:rsid w:val="00B4572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B45729"/>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B45729"/>
    <w:pPr>
      <w:ind w:firstLine="170"/>
    </w:pPr>
  </w:style>
  <w:style w:type="character" w:customStyle="1" w:styleId="BrdtextmedindragChar">
    <w:name w:val="Brödtext med indrag Char"/>
    <w:basedOn w:val="Standardstycketeckensnitt"/>
    <w:link w:val="Brdtextmedindrag"/>
    <w:rsid w:val="00B45729"/>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45729"/>
    <w:rPr>
      <w:rFonts w:ascii="Times New Roman" w:hAnsi="Times New Roman"/>
      <w:kern w:val="28"/>
      <w:sz w:val="30"/>
    </w:rPr>
  </w:style>
  <w:style w:type="character" w:customStyle="1" w:styleId="Rubrik2Char">
    <w:name w:val="Rubrik 2 Char"/>
    <w:basedOn w:val="Standardstycketeckensnitt"/>
    <w:link w:val="Rubrik2"/>
    <w:rsid w:val="00B45729"/>
    <w:rPr>
      <w:rFonts w:ascii="Times New Roman" w:hAnsi="Times New Roman"/>
      <w:sz w:val="26"/>
    </w:rPr>
  </w:style>
  <w:style w:type="character" w:customStyle="1" w:styleId="Rubrik3Char">
    <w:name w:val="Rubrik 3 Char"/>
    <w:basedOn w:val="Standardstycketeckensnitt"/>
    <w:link w:val="Rubrik3"/>
    <w:rsid w:val="00B45729"/>
    <w:rPr>
      <w:rFonts w:ascii="Times New Roman" w:hAnsi="Times New Roman"/>
      <w:b/>
      <w:sz w:val="23"/>
    </w:rPr>
  </w:style>
  <w:style w:type="character" w:customStyle="1" w:styleId="Rubrik4Char">
    <w:name w:val="Rubrik 4 Char"/>
    <w:basedOn w:val="Standardstycketeckensnitt"/>
    <w:link w:val="Rubrik4"/>
    <w:semiHidden/>
    <w:rsid w:val="00B45729"/>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B45729"/>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B45729"/>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B45729"/>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B45729"/>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B45729"/>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B45729"/>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B45729"/>
    <w:rPr>
      <w:rFonts w:ascii="Times New Roman" w:hAnsi="Times New Roman"/>
      <w:sz w:val="18"/>
    </w:rPr>
  </w:style>
  <w:style w:type="character" w:customStyle="1" w:styleId="Rubrik1utannumreringChar">
    <w:name w:val="Rubrik 1 utan numrering Char"/>
    <w:basedOn w:val="RKbasChar"/>
    <w:link w:val="Rubrik1utannumrering"/>
    <w:uiPriority w:val="14"/>
    <w:rsid w:val="00B4572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45729"/>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B4572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5729"/>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B4572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B45729"/>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B4572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B45729"/>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B45729"/>
    <w:rPr>
      <w:rFonts w:ascii="Times New Roman" w:hAnsi="Times New Roman"/>
      <w:i/>
      <w:sz w:val="20"/>
    </w:rPr>
  </w:style>
  <w:style w:type="paragraph" w:customStyle="1" w:styleId="FigurRubrik">
    <w:name w:val="Figur Rubrik"/>
    <w:basedOn w:val="RKbas"/>
    <w:next w:val="FigurUnderrubrik"/>
    <w:link w:val="FigurRubrikChar"/>
    <w:rsid w:val="00B45729"/>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B45729"/>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B45729"/>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B45729"/>
    <w:rPr>
      <w:rFonts w:ascii="TradeGothic" w:eastAsia="Times New Roman" w:hAnsi="TradeGothic" w:cs="Times New Roman"/>
      <w:sz w:val="17"/>
      <w:szCs w:val="20"/>
    </w:rPr>
  </w:style>
  <w:style w:type="paragraph" w:styleId="Fotnotstext">
    <w:name w:val="footnote text"/>
    <w:basedOn w:val="RKbas"/>
    <w:link w:val="FotnotstextChar"/>
    <w:uiPriority w:val="4"/>
    <w:rsid w:val="00B45729"/>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B45729"/>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B45729"/>
    <w:rPr>
      <w:vertAlign w:val="superscript"/>
    </w:rPr>
  </w:style>
  <w:style w:type="paragraph" w:customStyle="1" w:styleId="Bilagarubrik">
    <w:name w:val="Bilaga rubrik"/>
    <w:basedOn w:val="Proprubrik"/>
    <w:next w:val="Brdtext"/>
    <w:link w:val="BilagarubrikChar"/>
    <w:rsid w:val="00B45729"/>
    <w:pPr>
      <w:spacing w:after="240"/>
    </w:pPr>
  </w:style>
  <w:style w:type="character" w:customStyle="1" w:styleId="BilagarubrikChar">
    <w:name w:val="Bilaga rubrik Char"/>
    <w:basedOn w:val="RKbasChar"/>
    <w:link w:val="Bilagarubrik"/>
    <w:rsid w:val="00B45729"/>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B45729"/>
    <w:pPr>
      <w:jc w:val="left"/>
      <w:outlineLvl w:val="0"/>
    </w:pPr>
    <w:rPr>
      <w:sz w:val="30"/>
    </w:rPr>
  </w:style>
  <w:style w:type="character" w:customStyle="1" w:styleId="ProprubrikChar">
    <w:name w:val="Prop. rubrik Char"/>
    <w:basedOn w:val="BrdtextChar"/>
    <w:link w:val="Proprubrik"/>
    <w:semiHidden/>
    <w:rsid w:val="00B45729"/>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B45729"/>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B4572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B45729"/>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B45729"/>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B45729"/>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B45729"/>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B45729"/>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B45729"/>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B45729"/>
    <w:pPr>
      <w:keepNext/>
    </w:pPr>
    <w:rPr>
      <w:b/>
    </w:rPr>
  </w:style>
  <w:style w:type="character" w:customStyle="1" w:styleId="TabellSlutsummaChar">
    <w:name w:val="Tabell Slutsumma Char"/>
    <w:basedOn w:val="TabellRaderChar"/>
    <w:link w:val="TabellSlutsumma"/>
    <w:rsid w:val="00B45729"/>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B45729"/>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B45729"/>
    <w:rPr>
      <w:rFonts w:ascii="TradeGothic" w:eastAsia="Times New Roman" w:hAnsi="TradeGothic" w:cs="Times New Roman"/>
      <w:b w:val="0"/>
      <w:sz w:val="17"/>
      <w:szCs w:val="20"/>
    </w:rPr>
  </w:style>
  <w:style w:type="paragraph" w:styleId="Sidhuvud">
    <w:name w:val="header"/>
    <w:basedOn w:val="Normal"/>
    <w:link w:val="SidhuvudChar"/>
    <w:semiHidden/>
    <w:rsid w:val="00B45729"/>
    <w:pPr>
      <w:tabs>
        <w:tab w:val="center" w:pos="4536"/>
        <w:tab w:val="right" w:pos="9072"/>
      </w:tabs>
    </w:pPr>
  </w:style>
  <w:style w:type="character" w:customStyle="1" w:styleId="SidhuvudChar">
    <w:name w:val="Sidhuvud Char"/>
    <w:basedOn w:val="Standardstycketeckensnitt"/>
    <w:link w:val="Sidhuvud"/>
    <w:semiHidden/>
    <w:rsid w:val="00B45729"/>
    <w:rPr>
      <w:rFonts w:eastAsia="Times New Roman" w:cs="Times New Roman"/>
      <w:szCs w:val="20"/>
    </w:rPr>
  </w:style>
  <w:style w:type="paragraph" w:styleId="Sidfot">
    <w:name w:val="footer"/>
    <w:basedOn w:val="Normal"/>
    <w:link w:val="SidfotChar"/>
    <w:semiHidden/>
    <w:rsid w:val="00B45729"/>
    <w:pPr>
      <w:tabs>
        <w:tab w:val="center" w:pos="4536"/>
        <w:tab w:val="right" w:pos="9072"/>
      </w:tabs>
    </w:pPr>
  </w:style>
  <w:style w:type="character" w:customStyle="1" w:styleId="SidfotChar">
    <w:name w:val="Sidfot Char"/>
    <w:basedOn w:val="Standardstycketeckensnitt"/>
    <w:link w:val="Sidfot"/>
    <w:semiHidden/>
    <w:rsid w:val="00B45729"/>
    <w:rPr>
      <w:rFonts w:eastAsia="Times New Roman" w:cs="Times New Roman"/>
      <w:szCs w:val="20"/>
    </w:rPr>
  </w:style>
  <w:style w:type="paragraph" w:customStyle="1" w:styleId="Prophuvudrubrik">
    <w:name w:val="Prop. huvudrubrik"/>
    <w:basedOn w:val="RKbas"/>
    <w:link w:val="ProphuvudrubrikChar"/>
    <w:semiHidden/>
    <w:rsid w:val="00B45729"/>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B45729"/>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B45729"/>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B45729"/>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B45729"/>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B45729"/>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B45729"/>
    <w:pPr>
      <w:spacing w:after="80"/>
    </w:pPr>
  </w:style>
  <w:style w:type="character" w:customStyle="1" w:styleId="ProprdatabladChar">
    <w:name w:val="Prop. rdatablad Char"/>
    <w:basedOn w:val="ProprubrikChar"/>
    <w:link w:val="Proprdatablad"/>
    <w:semiHidden/>
    <w:rsid w:val="00B45729"/>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B45729"/>
  </w:style>
  <w:style w:type="character" w:customStyle="1" w:styleId="ProputdragChar">
    <w:name w:val="Prop. utdrag Char"/>
    <w:basedOn w:val="BrdtextChar"/>
    <w:link w:val="Proputdrag"/>
    <w:semiHidden/>
    <w:rsid w:val="00B45729"/>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45729"/>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45729"/>
    <w:rPr>
      <w:rFonts w:ascii="Times New Roman" w:hAnsi="Times New Roman"/>
      <w:noProof/>
      <w:sz w:val="20"/>
    </w:rPr>
  </w:style>
  <w:style w:type="paragraph" w:styleId="Innehll2">
    <w:name w:val="toc 2"/>
    <w:basedOn w:val="RKbas"/>
    <w:next w:val="Brdtext"/>
    <w:link w:val="Innehll2Char"/>
    <w:uiPriority w:val="39"/>
    <w:rsid w:val="00B45729"/>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45729"/>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45729"/>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45729"/>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B45729"/>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B45729"/>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B45729"/>
    <w:rPr>
      <w:color w:val="808080"/>
    </w:rPr>
  </w:style>
  <w:style w:type="paragraph" w:styleId="Innehll4">
    <w:name w:val="toc 4"/>
    <w:basedOn w:val="RKbas"/>
    <w:next w:val="Brdtext"/>
    <w:link w:val="Innehll4Char"/>
    <w:uiPriority w:val="39"/>
    <w:rsid w:val="00B45729"/>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B45729"/>
    <w:rPr>
      <w:rFonts w:ascii="Times New Roman" w:hAnsi="Times New Roman"/>
      <w:sz w:val="20"/>
    </w:rPr>
  </w:style>
  <w:style w:type="paragraph" w:styleId="Innehll5">
    <w:name w:val="toc 5"/>
    <w:basedOn w:val="RKbas"/>
    <w:next w:val="Brdtext"/>
    <w:link w:val="Innehll5Char"/>
    <w:uiPriority w:val="39"/>
    <w:rsid w:val="00B45729"/>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B45729"/>
    <w:rPr>
      <w:rFonts w:ascii="Times New Roman" w:hAnsi="Times New Roman"/>
      <w:sz w:val="20"/>
    </w:rPr>
  </w:style>
  <w:style w:type="paragraph" w:styleId="Innehll6">
    <w:name w:val="toc 6"/>
    <w:basedOn w:val="RKbas"/>
    <w:next w:val="Brdtext"/>
    <w:link w:val="Innehll6Char"/>
    <w:uiPriority w:val="39"/>
    <w:semiHidden/>
    <w:rsid w:val="00B45729"/>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B45729"/>
    <w:rPr>
      <w:rFonts w:ascii="Times New Roman" w:hAnsi="Times New Roman"/>
      <w:sz w:val="20"/>
    </w:rPr>
  </w:style>
  <w:style w:type="paragraph" w:styleId="Ballongtext">
    <w:name w:val="Balloon Text"/>
    <w:basedOn w:val="Normal"/>
    <w:link w:val="BallongtextChar"/>
    <w:uiPriority w:val="99"/>
    <w:semiHidden/>
    <w:unhideWhenUsed/>
    <w:rsid w:val="00B45729"/>
    <w:rPr>
      <w:rFonts w:ascii="Tahoma" w:hAnsi="Tahoma" w:cs="Tahoma"/>
      <w:sz w:val="16"/>
      <w:szCs w:val="16"/>
    </w:rPr>
  </w:style>
  <w:style w:type="character" w:customStyle="1" w:styleId="BallongtextChar">
    <w:name w:val="Ballongtext Char"/>
    <w:basedOn w:val="Standardstycketeckensnitt"/>
    <w:link w:val="Ballongtext"/>
    <w:uiPriority w:val="99"/>
    <w:semiHidden/>
    <w:rsid w:val="00B45729"/>
    <w:rPr>
      <w:rFonts w:ascii="Tahoma" w:eastAsia="Times New Roman" w:hAnsi="Tahoma" w:cs="Tahoma"/>
      <w:sz w:val="16"/>
      <w:szCs w:val="16"/>
    </w:rPr>
  </w:style>
  <w:style w:type="numbering" w:customStyle="1" w:styleId="RKnummerlista">
    <w:name w:val="RK nummerlista"/>
    <w:uiPriority w:val="99"/>
    <w:semiHidden/>
    <w:rsid w:val="00B45729"/>
    <w:pPr>
      <w:numPr>
        <w:numId w:val="1"/>
      </w:numPr>
    </w:pPr>
  </w:style>
  <w:style w:type="numbering" w:customStyle="1" w:styleId="RKpunktlista">
    <w:name w:val="RK punktlista"/>
    <w:uiPriority w:val="99"/>
    <w:semiHidden/>
    <w:rsid w:val="00B45729"/>
    <w:pPr>
      <w:numPr>
        <w:numId w:val="2"/>
      </w:numPr>
    </w:pPr>
  </w:style>
  <w:style w:type="numbering" w:customStyle="1" w:styleId="RKstrecklista">
    <w:name w:val="RK strecklista"/>
    <w:uiPriority w:val="99"/>
    <w:semiHidden/>
    <w:rsid w:val="00B45729"/>
    <w:pPr>
      <w:numPr>
        <w:numId w:val="3"/>
      </w:numPr>
    </w:pPr>
  </w:style>
  <w:style w:type="paragraph" w:styleId="Punktlista">
    <w:name w:val="List Bullet"/>
    <w:basedOn w:val="Brdtext"/>
    <w:link w:val="PunktlistaChar"/>
    <w:uiPriority w:val="11"/>
    <w:qFormat/>
    <w:rsid w:val="00B45729"/>
    <w:pPr>
      <w:numPr>
        <w:ilvl w:val="1"/>
        <w:numId w:val="24"/>
      </w:numPr>
      <w:contextualSpacing/>
    </w:pPr>
  </w:style>
  <w:style w:type="character" w:customStyle="1" w:styleId="PunktlistaChar">
    <w:name w:val="Punktlista Char"/>
    <w:basedOn w:val="BrdtextChar"/>
    <w:link w:val="Punktlista"/>
    <w:uiPriority w:val="11"/>
    <w:rsid w:val="00B45729"/>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B45729"/>
    <w:pPr>
      <w:numPr>
        <w:numId w:val="33"/>
      </w:numPr>
    </w:pPr>
  </w:style>
  <w:style w:type="character" w:customStyle="1" w:styleId="StrecklistaChar">
    <w:name w:val="Strecklista Char"/>
    <w:basedOn w:val="PunktlistaChar"/>
    <w:link w:val="Strecklista"/>
    <w:uiPriority w:val="14"/>
    <w:rsid w:val="00B45729"/>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B45729"/>
    <w:pPr>
      <w:numPr>
        <w:ilvl w:val="1"/>
        <w:numId w:val="19"/>
      </w:numPr>
      <w:contextualSpacing/>
    </w:pPr>
  </w:style>
  <w:style w:type="character" w:customStyle="1" w:styleId="NumreradlistaChar">
    <w:name w:val="Numrerad lista Char"/>
    <w:basedOn w:val="BrdtextChar"/>
    <w:link w:val="Numreradlista"/>
    <w:uiPriority w:val="4"/>
    <w:rsid w:val="00B45729"/>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B45729"/>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B45729"/>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B45729"/>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B45729"/>
    <w:pPr>
      <w:numPr>
        <w:numId w:val="21"/>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B45729"/>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B45729"/>
    <w:pPr>
      <w:numPr>
        <w:numId w:val="34"/>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B45729"/>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B45729"/>
    <w:pPr>
      <w:numPr>
        <w:numId w:val="31"/>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B4572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B45729"/>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B45729"/>
    <w:pPr>
      <w:spacing w:after="240"/>
    </w:pPr>
    <w:rPr>
      <w:spacing w:val="34"/>
      <w:u w:val="single"/>
    </w:rPr>
  </w:style>
  <w:style w:type="character" w:customStyle="1" w:styleId="SlutstreckChar">
    <w:name w:val="Slutstreck Char"/>
    <w:basedOn w:val="BrdtextChar"/>
    <w:link w:val="Slutstreck"/>
    <w:semiHidden/>
    <w:rsid w:val="00B45729"/>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B45729"/>
    <w:pPr>
      <w:spacing w:before="120" w:after="240"/>
      <w:ind w:left="454"/>
    </w:pPr>
    <w:rPr>
      <w:iCs/>
      <w:sz w:val="19"/>
    </w:rPr>
  </w:style>
  <w:style w:type="character" w:customStyle="1" w:styleId="CitatChar">
    <w:name w:val="Citat Char"/>
    <w:basedOn w:val="Standardstycketeckensnitt"/>
    <w:link w:val="Citat"/>
    <w:uiPriority w:val="4"/>
    <w:rsid w:val="00B45729"/>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B45729"/>
    <w:pPr>
      <w:numPr>
        <w:numId w:val="7"/>
      </w:numPr>
    </w:pPr>
  </w:style>
  <w:style w:type="paragraph" w:customStyle="1" w:styleId="FigurFotnot">
    <w:name w:val="Figur Fotnot"/>
    <w:basedOn w:val="Brdtext"/>
    <w:next w:val="Brdtext"/>
    <w:link w:val="FigurFotnotChar"/>
    <w:rsid w:val="00B45729"/>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B45729"/>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45729"/>
    <w:pPr>
      <w:numPr>
        <w:numId w:val="15"/>
      </w:numPr>
    </w:pPr>
  </w:style>
  <w:style w:type="paragraph" w:customStyle="1" w:styleId="Brdtextefternumreradlista">
    <w:name w:val="Brödtext efter numrerad lista"/>
    <w:basedOn w:val="Brdtext"/>
    <w:next w:val="Brdtextmedindrag"/>
    <w:link w:val="BrdtextefternumreradlistaChar"/>
    <w:uiPriority w:val="5"/>
    <w:rsid w:val="00B45729"/>
    <w:pPr>
      <w:numPr>
        <w:numId w:val="19"/>
      </w:numPr>
      <w:spacing w:before="230"/>
    </w:pPr>
  </w:style>
  <w:style w:type="character" w:customStyle="1" w:styleId="BrdtextefternumreradlistaChar">
    <w:name w:val="Brödtext efter numrerad lista Char"/>
    <w:basedOn w:val="BrdtextChar"/>
    <w:link w:val="Brdtextefternumreradlista"/>
    <w:uiPriority w:val="5"/>
    <w:rsid w:val="00B45729"/>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B45729"/>
    <w:pPr>
      <w:numPr>
        <w:ilvl w:val="2"/>
        <w:numId w:val="19"/>
      </w:numPr>
    </w:pPr>
  </w:style>
  <w:style w:type="character" w:customStyle="1" w:styleId="StrecklistainumreradlistaChar">
    <w:name w:val="Strecklista i numrerad lista Char"/>
    <w:basedOn w:val="StrecklistaChar"/>
    <w:link w:val="Strecklistainumreradlista"/>
    <w:uiPriority w:val="8"/>
    <w:semiHidden/>
    <w:rsid w:val="00B45729"/>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B45729"/>
    <w:pPr>
      <w:numPr>
        <w:numId w:val="21"/>
      </w:numPr>
      <w:spacing w:before="90"/>
    </w:pPr>
  </w:style>
  <w:style w:type="character" w:customStyle="1" w:styleId="Brdtextefternr-listaramChar">
    <w:name w:val="Brödtext efter nr-lista ram Char"/>
    <w:basedOn w:val="BrdtextChar"/>
    <w:link w:val="Brdtextefternr-listaram"/>
    <w:uiPriority w:val="7"/>
    <w:rsid w:val="00B45729"/>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B45729"/>
    <w:pPr>
      <w:numPr>
        <w:numId w:val="24"/>
      </w:numPr>
    </w:pPr>
  </w:style>
  <w:style w:type="paragraph" w:customStyle="1" w:styleId="Brdtextefterpunktlista">
    <w:name w:val="Brödtext efter punktlista"/>
    <w:basedOn w:val="Brdtext"/>
    <w:next w:val="Brdtextmedindrag"/>
    <w:link w:val="BrdtextefterpunktlistaChar"/>
    <w:uiPriority w:val="12"/>
    <w:rsid w:val="00B45729"/>
    <w:pPr>
      <w:numPr>
        <w:numId w:val="24"/>
      </w:numPr>
      <w:spacing w:before="230"/>
    </w:pPr>
  </w:style>
  <w:style w:type="character" w:customStyle="1" w:styleId="StrecklistaipunktlistaChar">
    <w:name w:val="Strecklista i punktlista Char"/>
    <w:basedOn w:val="StrecklistainumreradlistaChar"/>
    <w:link w:val="Strecklistaipunktlista"/>
    <w:uiPriority w:val="8"/>
    <w:semiHidden/>
    <w:rsid w:val="00B45729"/>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B45729"/>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B45729"/>
    <w:pPr>
      <w:numPr>
        <w:numId w:val="33"/>
      </w:numPr>
      <w:spacing w:before="230"/>
    </w:pPr>
  </w:style>
  <w:style w:type="character" w:customStyle="1" w:styleId="BrdtextefterstrecklistaChar">
    <w:name w:val="Brödtext efter strecklista Char"/>
    <w:basedOn w:val="BrdtextChar"/>
    <w:link w:val="Brdtextefterstrecklista"/>
    <w:uiPriority w:val="15"/>
    <w:rsid w:val="00B45729"/>
    <w:rPr>
      <w:rFonts w:ascii="Times New Roman" w:eastAsia="Times New Roman" w:hAnsi="Times New Roman" w:cs="Times New Roman"/>
      <w:sz w:val="20"/>
      <w:szCs w:val="20"/>
    </w:rPr>
  </w:style>
  <w:style w:type="numbering" w:customStyle="1" w:styleId="RKpunktlistaram">
    <w:name w:val="RK punktlista ram"/>
    <w:uiPriority w:val="99"/>
    <w:semiHidden/>
    <w:rsid w:val="00B45729"/>
    <w:pPr>
      <w:numPr>
        <w:numId w:val="26"/>
      </w:numPr>
    </w:pPr>
  </w:style>
  <w:style w:type="paragraph" w:customStyle="1" w:styleId="Brdtextefterpkt-listaram">
    <w:name w:val="Brödtext efter pkt-lista ram"/>
    <w:basedOn w:val="Brdtext"/>
    <w:next w:val="Brdtextmedindrag"/>
    <w:link w:val="Brdtextefterpkt-listaramChar"/>
    <w:uiPriority w:val="13"/>
    <w:rsid w:val="00B45729"/>
    <w:pPr>
      <w:numPr>
        <w:numId w:val="31"/>
      </w:numPr>
      <w:spacing w:before="90"/>
    </w:pPr>
  </w:style>
  <w:style w:type="character" w:customStyle="1" w:styleId="Brdtextefterpkt-listaramChar">
    <w:name w:val="Brödtext efter pkt-lista ram Char"/>
    <w:basedOn w:val="BrdtextChar"/>
    <w:link w:val="Brdtextefterpkt-listaram"/>
    <w:uiPriority w:val="13"/>
    <w:rsid w:val="00B45729"/>
    <w:rPr>
      <w:rFonts w:ascii="Times New Roman" w:eastAsia="Times New Roman" w:hAnsi="Times New Roman" w:cs="Times New Roman"/>
      <w:sz w:val="20"/>
      <w:szCs w:val="20"/>
    </w:rPr>
  </w:style>
  <w:style w:type="numbering" w:customStyle="1" w:styleId="RKstrecklistaram">
    <w:name w:val="RK strecklista ram"/>
    <w:uiPriority w:val="99"/>
    <w:semiHidden/>
    <w:rsid w:val="00B45729"/>
    <w:pPr>
      <w:numPr>
        <w:numId w:val="30"/>
      </w:numPr>
    </w:pPr>
  </w:style>
  <w:style w:type="paragraph" w:customStyle="1" w:styleId="Brdtextefterstrlistaram">
    <w:name w:val="Brödtext efter str.lista ram"/>
    <w:basedOn w:val="Brdtext"/>
    <w:next w:val="Brdtextmedindrag"/>
    <w:link w:val="BrdtextefterstrlistaramChar"/>
    <w:uiPriority w:val="17"/>
    <w:rsid w:val="00B45729"/>
    <w:pPr>
      <w:numPr>
        <w:numId w:val="34"/>
      </w:numPr>
      <w:spacing w:before="90"/>
    </w:pPr>
  </w:style>
  <w:style w:type="character" w:customStyle="1" w:styleId="BrdtextefterstrlistaramChar">
    <w:name w:val="Brödtext efter str.lista ram Char"/>
    <w:basedOn w:val="BrdtextChar"/>
    <w:link w:val="Brdtextefterstrlistaram"/>
    <w:uiPriority w:val="17"/>
    <w:rsid w:val="00B45729"/>
    <w:rPr>
      <w:rFonts w:ascii="Times New Roman" w:eastAsia="Times New Roman" w:hAnsi="Times New Roman" w:cs="Times New Roman"/>
      <w:sz w:val="20"/>
      <w:szCs w:val="20"/>
    </w:rPr>
  </w:style>
  <w:style w:type="character" w:styleId="Hyperlnk">
    <w:name w:val="Hyperlink"/>
    <w:basedOn w:val="Standardstycketeckensnitt"/>
    <w:uiPriority w:val="99"/>
    <w:rsid w:val="00B45729"/>
    <w:rPr>
      <w:color w:val="0000FF" w:themeColor="hyperlink"/>
      <w:u w:val="single"/>
    </w:rPr>
  </w:style>
  <w:style w:type="paragraph" w:styleId="Rubrik">
    <w:name w:val="Title"/>
    <w:basedOn w:val="Normal"/>
    <w:next w:val="Normal"/>
    <w:link w:val="RubrikChar"/>
    <w:uiPriority w:val="10"/>
    <w:semiHidden/>
    <w:qFormat/>
    <w:rsid w:val="00B45729"/>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B45729"/>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B45729"/>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footer" Target="footer6.xml"/><Relationship Id="rId39"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footer" Target="footer7.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footer" Target="footer9.xml"/><Relationship Id="rId37" Type="http://schemas.openxmlformats.org/officeDocument/2006/relationships/header" Target="header11.xm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oter" Target="footer10.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3/Propositioner/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70E06F01CE4B1D9A112F59ADE84C0B"/>
        <w:category>
          <w:name w:val="Allmänt"/>
          <w:gallery w:val="placeholder"/>
        </w:category>
        <w:types>
          <w:type w:val="bbPlcHdr"/>
        </w:types>
        <w:behaviors>
          <w:behavior w:val="content"/>
        </w:behaviors>
        <w:guid w:val="{E2DC06C8-41DD-45F6-9118-C1E701EA69FF}"/>
      </w:docPartPr>
      <w:docPartBody>
        <w:p w:rsidR="00727528" w:rsidRDefault="00533EEE" w:rsidP="00533EEE">
          <w:pPr>
            <w:pStyle w:val="5F70E06F01CE4B1D9A112F59ADE84C0B3"/>
          </w:pPr>
          <w:r w:rsidRPr="008B48D7">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3EEE"/>
    <w:rsid w:val="00304F39"/>
    <w:rsid w:val="00533EEE"/>
    <w:rsid w:val="00727528"/>
    <w:rsid w:val="007B09A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33EEE"/>
    <w:rPr>
      <w:color w:val="808080"/>
    </w:rPr>
  </w:style>
  <w:style w:type="paragraph" w:customStyle="1" w:styleId="5F70E06F01CE4B1D9A112F59ADE84C0B3">
    <w:name w:val="5F70E06F01CE4B1D9A112F59ADE84C0B3"/>
    <w:rsid w:val="00533EEE"/>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statsråden Johansson, ordförande, Hallengren, Damberg, Ygeman, Ekström, Strandhäll, Ernkrans, Sätherberg, Axelsson Kihlblom</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Justitiedepartementet"/>
  <dokumentnummer etikett="Prop.">2021/22:274</dokumentnummer>
  <titel>Protokoll om privilegier och immunitet för den enhetliga patentdomstolen</titel>
  <template id="14"/>
  <kapitel/>
  <avsnitt/>
  <fastaavsnitt/>
  <bilagor>
    <bilaga bilagenummer="1" bilageetikett="Bilaga"/>
  </bilagor>
</dokumentvärden>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6VV7YVCVAJZ7-373442560-10766</_dlc_DocId>
    <_dlc_DocIdUrl xmlns="4f5ca95d-8798-43a8-9b50-3b2f8b9416bf">
      <Url>https://dhs.sp.regeringskansliet.se/yta/sb-gransk/_layouts/15/DocIdRedir.aspx?ID=6VV7YVCVAJZ7-373442560-10766</Url>
      <Description>6VV7YVCVAJZ7-373442560-10766</Description>
    </_dlc_DocIdUrl>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mso-contentType ?>
<SharedContentType xmlns="Microsoft.SharePoint.Taxonomy.ContentTypeSync" SourceId="d07acfae-4dfa-4949-99a8-259efd31a6ae" ContentTypeId="0x010100BBA312BF02777149882D207184EC35C032" PreviousValue="false"/>
</file>

<file path=customXml/itemProps1.xml><?xml version="1.0" encoding="utf-8"?>
<ds:datastoreItem xmlns:ds="http://schemas.openxmlformats.org/officeDocument/2006/customXml" ds:itemID="{7592605A-AF6D-48D7-ADEB-FA5E7E7EAAF4}"/>
</file>

<file path=customXml/itemProps2.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3.xml><?xml version="1.0" encoding="utf-8"?>
<ds:datastoreItem xmlns:ds="http://schemas.openxmlformats.org/officeDocument/2006/customXml" ds:itemID="{67CB1543-522E-425A-B9C6-63ADC5FE7330}">
  <ds:schemaRefs>
    <ds:schemaRef ds:uri="17e58000-eb5e-4fc4-87e3-6e5f7dc2e86c"/>
    <ds:schemaRef ds:uri="http://schemas.openxmlformats.org/package/2006/metadata/core-properties"/>
    <ds:schemaRef ds:uri="http://purl.org/dc/terms/"/>
    <ds:schemaRef ds:uri="http://schemas.microsoft.com/office/2006/metadata/properties"/>
    <ds:schemaRef ds:uri="http://schemas.microsoft.com/office/2006/documentManagement/types"/>
    <ds:schemaRef ds:uri="18f3d968-6251-40b0-9f11-012b293496c2"/>
    <ds:schemaRef ds:uri="cc625d36-bb37-4650-91b9-0c96159295ba"/>
    <ds:schemaRef ds:uri="http://purl.org/dc/elements/1.1/"/>
    <ds:schemaRef ds:uri="http://purl.org/dc/dcmitype/"/>
    <ds:schemaRef ds:uri="http://schemas.microsoft.com/office/infopath/2007/PartnerControls"/>
    <ds:schemaRef ds:uri="4e9c2f0c-7bf8-49af-8356-cbf363fc78a7"/>
    <ds:schemaRef ds:uri="http://www.w3.org/XML/1998/namespace"/>
  </ds:schemaRefs>
</ds:datastoreItem>
</file>

<file path=customXml/itemProps4.xml><?xml version="1.0" encoding="utf-8"?>
<ds:datastoreItem xmlns:ds="http://schemas.openxmlformats.org/officeDocument/2006/customXml" ds:itemID="{1CA9B928-D40D-44BD-928B-23AA65079B2F}">
  <ds:schemaRefs>
    <ds:schemaRef ds:uri="http://schemas.openxmlformats.org/officeDocument/2006/bibliography"/>
  </ds:schemaRefs>
</ds:datastoreItem>
</file>

<file path=customXml/itemProps5.xml><?xml version="1.0" encoding="utf-8"?>
<ds:datastoreItem xmlns:ds="http://schemas.openxmlformats.org/officeDocument/2006/customXml" ds:itemID="{17187494-FE88-4A33-BBAB-D9D837EDDF8D}">
  <ds:schemaRefs>
    <ds:schemaRef ds:uri="http://schemas.microsoft.com/sharepoint/events"/>
  </ds:schemaRefs>
</ds:datastoreItem>
</file>

<file path=customXml/itemProps6.xml><?xml version="1.0" encoding="utf-8"?>
<ds:datastoreItem xmlns:ds="http://schemas.openxmlformats.org/officeDocument/2006/customXml" ds:itemID="{DD69AD56-ECB6-463A-9BCF-F1E3F8C00034}">
  <ds:schemaRefs>
    <ds:schemaRef ds:uri="http://schemas.microsoft.com/sharepoint/v3/contenttype/forms"/>
  </ds:schemaRefs>
</ds:datastoreItem>
</file>

<file path=customXml/itemProps7.xml><?xml version="1.0" encoding="utf-8"?>
<ds:datastoreItem xmlns:ds="http://schemas.openxmlformats.org/officeDocument/2006/customXml" ds:itemID="{4DD51F5E-F914-4477-A67C-6BF9E527B9BF}">
  <ds:schemaRefs>
    <ds:schemaRef ds:uri="http://schemas.microsoft.com/office/2006/metadata/customXsn"/>
  </ds:schemaRefs>
</ds:datastoreItem>
</file>

<file path=customXml/itemProps8.xml><?xml version="1.0" encoding="utf-8"?>
<ds:datastoreItem xmlns:ds="http://schemas.openxmlformats.org/officeDocument/2006/customXml" ds:itemID="{E0FA013B-443C-4AB7-AA5A-A4588705B4C7}"/>
</file>

<file path=docProps/app.xml><?xml version="1.0" encoding="utf-8"?>
<Properties xmlns="http://schemas.openxmlformats.org/officeDocument/2006/extended-properties" xmlns:vt="http://schemas.openxmlformats.org/officeDocument/2006/docPropsVTypes">
  <Template>Prop-samling</Template>
  <TotalTime>0</TotalTime>
  <Pages>27</Pages>
  <Words>9220</Words>
  <Characters>48872</Characters>
  <Application>Microsoft Office Word</Application>
  <DocSecurity>0</DocSecurity>
  <Lines>407</Lines>
  <Paragraphs>115</Paragraphs>
  <ScaleCrop>false</ScaleCrop>
  <HeadingPairs>
    <vt:vector size="2" baseType="variant">
      <vt:variant>
        <vt:lpstr>Rubrik</vt:lpstr>
      </vt:variant>
      <vt:variant>
        <vt:i4>1</vt:i4>
      </vt:variant>
    </vt:vector>
  </HeadingPairs>
  <TitlesOfParts>
    <vt:vector size="1" baseType="lpstr">
      <vt:lpstr>Protokoll om privilegier och immunitet för den enhetliga patentdomstolen</vt:lpstr>
    </vt:vector>
  </TitlesOfParts>
  <Company>Regeringskansliet</Company>
  <LinksUpToDate>false</LinksUpToDate>
  <CharactersWithSpaces>57977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Protokoll om privilegier och immunitet för den enhetliga patentdomstolen</dc:title>
  <dc:creator>Marie Häggkvist</dc:creator>
  <dc:description/>
  <cp:lastModifiedBy>Kristina Teglund</cp:lastModifiedBy>
  <cp:revision>2</cp:revision>
  <cp:lastPrinted>2022-06-30T12:31:00Z</cp:lastPrinted>
  <dcterms:created xsi:type="dcterms:W3CDTF">2022-06-30T12:40:00Z</dcterms:created>
  <dcterms:modified xsi:type="dcterms:W3CDTF">2022-06-30T12:40:00Z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a36bb90d-cc04-4558-8068-36e25b46d2ef</vt:lpwstr>
  </property>
  <property fmtid="{D5CDD505-2E9C-101B-9397-08002B2CF9AE}" pid="4" name="Organisation">
    <vt:lpwstr>1;#Justitiedepartementet|75210908-dd30-49f2-afb6-71c3d988f75d</vt:lpwstr>
  </property>
  <property fmtid="{D5CDD505-2E9C-101B-9397-08002B2CF9AE}" pid="5" name="ActivityCategory">
    <vt:lpwstr/>
  </property>
</Properties>
</file>