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42.xml" ContentType="application/vnd.openxmlformats-officedocument.wordprocessingml.header+xml"/>
  <Override PartName="/word/header25.xml" ContentType="application/vnd.openxmlformats-officedocument.wordprocessingml.header+xml"/>
  <Override PartName="/word/footer1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14.xml" ContentType="application/vnd.openxmlformats-officedocument.wordprocessingml.footer+xml"/>
  <Override PartName="/word/footer13.xml" ContentType="application/vnd.openxmlformats-officedocument.wordprocessingml.footer+xml"/>
  <Override PartName="/word/header24.xml" ContentType="application/vnd.openxmlformats-officedocument.wordprocessingml.header+xml"/>
  <Override PartName="/word/footer11.xml" ContentType="application/vnd.openxmlformats-officedocument.wordprocessingml.footer+xml"/>
  <Override PartName="/word/header20.xml" ContentType="application/vnd.openxmlformats-officedocument.wordprocessingml.header+xml"/>
  <Override PartName="/word/footer12.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30.xml" ContentType="application/vnd.openxmlformats-officedocument.wordprocessingml.header+xml"/>
  <Override PartName="/word/footer21.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footer22.xml" ContentType="application/vnd.openxmlformats-officedocument.wordprocessingml.footer+xml"/>
  <Override PartName="/word/header35.xml" ContentType="application/vnd.openxmlformats-officedocument.wordprocessingml.header+xml"/>
  <Override PartName="/word/footer20.xml" ContentType="application/vnd.openxmlformats-officedocument.wordprocessingml.footer+xml"/>
  <Override PartName="/word/footer19.xml" ContentType="application/vnd.openxmlformats-officedocument.wordprocessingml.footer+xml"/>
  <Override PartName="/word/footer18.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footer10.xml" ContentType="application/vnd.openxmlformats-officedocument.wordprocessingml.footer+xml"/>
  <Override PartName="/word/header19.xml" ContentType="application/vnd.openxmlformats-officedocument.wordprocessingml.header+xml"/>
  <Override PartName="/word/header18.xml" ContentType="application/vnd.openxmlformats-officedocument.wordprocessingml.header+xml"/>
  <Override PartName="/word/header3.xml" ContentType="application/vnd.openxmlformats-officedocument.wordprocessingml.header+xml"/>
  <Override PartName="/word/header40.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2.xml" ContentType="application/vnd.openxmlformats-officedocument.wordprocessingml.footer+xml"/>
  <Override PartName="/word/footer1.xml" ContentType="application/vnd.openxmlformats-officedocument.wordprocessingml.footer+xml"/>
  <Override PartName="/word/header2.xml" ContentType="application/vnd.openxmlformats-officedocument.wordprocessingml.header+xml"/>
  <Override PartName="/word/header41.xml" ContentType="application/vnd.openxmlformats-officedocument.wordprocessingml.header+xml"/>
  <Override PartName="/word/footer24.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5.xml" ContentType="application/vnd.openxmlformats-officedocument.wordprocessingml.header+xml"/>
  <Override PartName="/word/footer9.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header14.xml" ContentType="application/vnd.openxmlformats-officedocument.wordprocessingml.header+xml"/>
  <Override PartName="/word/header13.xml" ContentType="application/vnd.openxmlformats-officedocument.wordprocessingml.header+xml"/>
  <Override PartName="/word/header1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footer2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docProps/custom.xml" ContentType="application/vnd.openxmlformats-officedocument.custom-properties+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word/stylesWithEffects.xml" ContentType="application/vnd.ms-word.stylesWithEffects+xml"/>
  <Override PartName="/docProps/app.xml" ContentType="application/vnd.openxmlformats-officedocument.extended-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EE6B13" w:rsidP="00B80C1A">
      <w:pPr>
        <w:pStyle w:val="Prophuvudrubrik"/>
      </w:pPr>
      <w:bookmarkStart w:id="0" w:name="_GoBack"/>
      <w:bookmarkEnd w:id="0"/>
      <w:r>
        <w:t>Regeringens proposition</w:t>
      </w:r>
    </w:p>
    <w:p w:rsidR="002F5464" w:rsidRDefault="00EE6B13" w:rsidP="002F5464">
      <w:pPr>
        <w:pStyle w:val="Prophuvudrubrik"/>
      </w:pPr>
      <w:r>
        <w:t>2013/14:</w:t>
      </w:r>
      <w:r w:rsidR="00B41EF5">
        <w:t>7</w:t>
      </w:r>
      <w:r>
        <w:t>0</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3"/>
        <w:gridCol w:w="1570"/>
      </w:tblGrid>
      <w:tr w:rsidR="002F5464">
        <w:tc>
          <w:tcPr>
            <w:tcW w:w="5965" w:type="dxa"/>
          </w:tcPr>
          <w:p w:rsidR="002F5464" w:rsidRDefault="00EE6B13" w:rsidP="000A13AE">
            <w:pPr>
              <w:pStyle w:val="Proprubrik"/>
            </w:pPr>
            <w:r>
              <w:t>Ökad insyn i partiers och valkandidaters finansiering</w:t>
            </w:r>
          </w:p>
        </w:tc>
        <w:tc>
          <w:tcPr>
            <w:tcW w:w="1571" w:type="dxa"/>
          </w:tcPr>
          <w:p w:rsidR="002F5464" w:rsidRDefault="00EE6B13" w:rsidP="002F5464">
            <w:pPr>
              <w:pStyle w:val="Proprubrik"/>
            </w:pPr>
            <w:r>
              <w:t>Prop.</w:t>
            </w:r>
          </w:p>
          <w:p w:rsidR="002F5464" w:rsidRPr="00141F91" w:rsidRDefault="00EE6B13" w:rsidP="00B41EF5">
            <w:pPr>
              <w:pStyle w:val="Proprubrik"/>
              <w:rPr>
                <w:szCs w:val="26"/>
              </w:rPr>
            </w:pPr>
            <w:r>
              <w:rPr>
                <w:szCs w:val="26"/>
              </w:rPr>
              <w:t>2013/14:</w:t>
            </w:r>
            <w:r w:rsidR="00B41EF5">
              <w:rPr>
                <w:szCs w:val="26"/>
              </w:rPr>
              <w:t>7</w:t>
            </w:r>
            <w:r>
              <w:rPr>
                <w:szCs w:val="26"/>
              </w:rPr>
              <w:t>0</w:t>
            </w:r>
          </w:p>
        </w:tc>
      </w:tr>
    </w:tbl>
    <w:p w:rsidR="002F5464" w:rsidRDefault="002F5464" w:rsidP="006E5DCA">
      <w:pPr>
        <w:pStyle w:val="Brdtext"/>
        <w:spacing w:before="80"/>
      </w:pPr>
    </w:p>
    <w:p w:rsidR="002F5464" w:rsidRDefault="00EE6B13"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B94D5D">
        <w:t>20 </w:t>
      </w:r>
      <w:r w:rsidR="004A447F">
        <w:t>januari</w:t>
      </w:r>
      <w:r w:rsidR="00EE6B13">
        <w:t xml:space="preserve"> 2014</w:t>
      </w:r>
    </w:p>
    <w:p w:rsidR="002F5464" w:rsidRDefault="002F5464" w:rsidP="006E5DCA">
      <w:pPr>
        <w:pStyle w:val="Brdtextmedindrag"/>
      </w:pPr>
    </w:p>
    <w:p w:rsidR="002F5464" w:rsidRDefault="00EE6B13"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EE6B13" w:rsidRPr="00B94D5D">
        <w:t>Beatrice Ask</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EE6B13">
        <w:rPr>
          <w:i w:val="0"/>
        </w:rPr>
        <w:t>Justitiedepartementet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EE6B13" w:rsidP="00F94C00">
      <w:pPr>
        <w:pStyle w:val="Proprubrik"/>
        <w:spacing w:before="80" w:after="400"/>
      </w:pPr>
      <w:r>
        <w:t>Propositionens huvudsakliga innehåll</w:t>
      </w:r>
    </w:p>
    <w:p w:rsidR="00EF58F3" w:rsidRDefault="00EF58F3" w:rsidP="00EF58F3">
      <w:pPr>
        <w:pStyle w:val="Brdtextmedindrag"/>
        <w:ind w:firstLine="0"/>
      </w:pPr>
      <w:r>
        <w:t>Det är angeläget att skapa ökad öppenhet i hur partierna finansierar sin politiska verksamhet och hur valkandi</w:t>
      </w:r>
      <w:r>
        <w:softHyphen/>
        <w:t>daterna finansierar sina person</w:t>
      </w:r>
      <w:r>
        <w:softHyphen/>
        <w:t>vals</w:t>
      </w:r>
      <w:r>
        <w:softHyphen/>
        <w:t xml:space="preserve">kampanjer. I </w:t>
      </w:r>
      <w:r w:rsidR="006A5E19">
        <w:t>propositionen</w:t>
      </w:r>
      <w:r>
        <w:t xml:space="preserve"> lämnas därför ett förslag till en ny lag om insyn i finansiering av partier</w:t>
      </w:r>
      <w:r w:rsidRPr="00922CA5">
        <w:t xml:space="preserve"> </w:t>
      </w:r>
      <w:r>
        <w:t xml:space="preserve">som ska gälla för partier som deltar i val till riksdagen eller Europaparlamentet. </w:t>
      </w:r>
    </w:p>
    <w:p w:rsidR="00EF58F3" w:rsidRDefault="00EF58F3" w:rsidP="00EF58F3">
      <w:pPr>
        <w:pStyle w:val="Brdtextmedindrag"/>
      </w:pPr>
      <w:r>
        <w:t xml:space="preserve">Enligt förslaget ska ett parti årligen till Kammarkollegiet ge in en intäktsredovisning som tydligt anger vilka intäkter som partiet har haft på central nivå. Partiets intäktsredovisning ska även innehålla uppgifter om intäkter som avser en valkandidats personvalskampanj. </w:t>
      </w:r>
    </w:p>
    <w:p w:rsidR="00EF58F3" w:rsidRDefault="00EF58F3" w:rsidP="00EF58F3">
      <w:pPr>
        <w:pStyle w:val="Brdtextmedindrag"/>
      </w:pPr>
      <w:r>
        <w:t>För att ytterligare möta högt ställda krav på öppenhet ska ett parti</w:t>
      </w:r>
      <w:r w:rsidRPr="00234183">
        <w:t xml:space="preserve"> </w:t>
      </w:r>
      <w:r>
        <w:t xml:space="preserve">som tar </w:t>
      </w:r>
      <w:r w:rsidRPr="00234183">
        <w:t xml:space="preserve">emot bidrag </w:t>
      </w:r>
      <w:r>
        <w:t>till</w:t>
      </w:r>
      <w:r w:rsidRPr="00234183">
        <w:t xml:space="preserve"> ett värde om m</w:t>
      </w:r>
      <w:r>
        <w:t>er än</w:t>
      </w:r>
      <w:r w:rsidRPr="00234183">
        <w:t xml:space="preserve"> ett halvt prisbas</w:t>
      </w:r>
      <w:r>
        <w:softHyphen/>
      </w:r>
      <w:r w:rsidRPr="00234183">
        <w:t>belopp redo</w:t>
      </w:r>
      <w:r>
        <w:softHyphen/>
      </w:r>
      <w:r w:rsidRPr="00234183">
        <w:t xml:space="preserve">visa </w:t>
      </w:r>
      <w:r>
        <w:t>bidrags</w:t>
      </w:r>
      <w:r w:rsidRPr="00234183">
        <w:t>givaren</w:t>
      </w:r>
      <w:r>
        <w:t>s identitet,</w:t>
      </w:r>
      <w:r w:rsidRPr="00234183">
        <w:t xml:space="preserve"> vad bidraget består av och </w:t>
      </w:r>
      <w:r>
        <w:t>dess</w:t>
      </w:r>
      <w:r w:rsidRPr="00234183">
        <w:t xml:space="preserve"> </w:t>
      </w:r>
      <w:r>
        <w:t>storlek</w:t>
      </w:r>
      <w:r w:rsidRPr="00234183">
        <w:t>.</w:t>
      </w:r>
    </w:p>
    <w:p w:rsidR="00EF58F3" w:rsidRPr="006A34A0" w:rsidRDefault="00EF58F3" w:rsidP="00EF58F3">
      <w:pPr>
        <w:pStyle w:val="Brdtextmedindrag"/>
      </w:pPr>
      <w:r w:rsidRPr="006A34A0">
        <w:t xml:space="preserve">Ett parti behöver inte lämna någon intäktsredovisning </w:t>
      </w:r>
      <w:r>
        <w:t xml:space="preserve">om intäkterna under redovisningsperioden, med undantag av offentligt partistöd, </w:t>
      </w:r>
      <w:r w:rsidRPr="006A34A0">
        <w:t>under</w:t>
      </w:r>
      <w:r>
        <w:softHyphen/>
      </w:r>
      <w:r w:rsidRPr="006A34A0">
        <w:t xml:space="preserve">stiger ett halvt prisbasbelopp. Partiet ska i stället göra en anmälan </w:t>
      </w:r>
      <w:r>
        <w:t xml:space="preserve">om detta </w:t>
      </w:r>
      <w:r w:rsidRPr="006A34A0">
        <w:t>till Kammarkollegiet.</w:t>
      </w:r>
    </w:p>
    <w:p w:rsidR="00EF58F3" w:rsidRPr="006A34A0" w:rsidRDefault="00EF58F3" w:rsidP="00EF58F3">
      <w:pPr>
        <w:pStyle w:val="Brdtextmedindrag"/>
      </w:pPr>
      <w:r>
        <w:t xml:space="preserve">Det ska vara enkelt för allmänheten att ta del av handlingarna och få insyn i hur den politiska verksamheten finansieras. </w:t>
      </w:r>
      <w:r w:rsidRPr="006A34A0">
        <w:t xml:space="preserve">Kammarkollegiet ska </w:t>
      </w:r>
      <w:r>
        <w:t xml:space="preserve">därför </w:t>
      </w:r>
      <w:r w:rsidRPr="006A34A0">
        <w:t>på sin webb</w:t>
      </w:r>
      <w:r>
        <w:softHyphen/>
      </w:r>
      <w:r w:rsidRPr="006A34A0">
        <w:t>plats offentliggöra intäktsredovisningarna och anmäl</w:t>
      </w:r>
      <w:r>
        <w:softHyphen/>
      </w:r>
      <w:r w:rsidRPr="006A34A0">
        <w:t>ningarna om att ett partis intäkter understiger tröskel</w:t>
      </w:r>
      <w:r>
        <w:softHyphen/>
      </w:r>
      <w:r w:rsidRPr="006A34A0">
        <w:t>värdet.</w:t>
      </w:r>
    </w:p>
    <w:p w:rsidR="00EF58F3" w:rsidRDefault="00EF58F3" w:rsidP="000A3BE5">
      <w:pPr>
        <w:pStyle w:val="Brdtextmedindrag"/>
      </w:pPr>
      <w:r>
        <w:t>Den föreslagna lagen innehåller även bestämmelser om tillsyn och sanktioner i form av förseningsavgift och särskild avgift samt om över</w:t>
      </w:r>
      <w:r>
        <w:softHyphen/>
        <w:t xml:space="preserve">klagande till allmän förvaltningsdomstol. </w:t>
      </w:r>
    </w:p>
    <w:p w:rsidR="00714DFD" w:rsidRPr="00714DFD" w:rsidRDefault="00EF58F3" w:rsidP="00EF58F3">
      <w:pPr>
        <w:pStyle w:val="Brdtextmedindrag"/>
      </w:pPr>
      <w:r>
        <w:t xml:space="preserve">Lagen föreslås träda i kraft </w:t>
      </w:r>
      <w:r w:rsidRPr="00BF2E63">
        <w:t xml:space="preserve">den </w:t>
      </w:r>
      <w:r w:rsidRPr="00390098">
        <w:t>1</w:t>
      </w:r>
      <w:r w:rsidR="00390098">
        <w:t> </w:t>
      </w:r>
      <w:r>
        <w:t>april</w:t>
      </w:r>
      <w:r w:rsidRPr="00BF2E63">
        <w:t xml:space="preserve"> 2014.</w:t>
      </w:r>
    </w:p>
    <w:p w:rsidR="00714DFD" w:rsidRDefault="00714DFD" w:rsidP="006E5DCA">
      <w:pPr>
        <w:pStyle w:val="Brdtext"/>
        <w:sectPr w:rsidR="00714DFD" w:rsidSect="00EE6B13">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4" w:name="innfört"/>
      <w:bookmarkEnd w:id="4"/>
      <w:r w:rsidRPr="00242B3E">
        <w:rPr>
          <w:sz w:val="30"/>
          <w:szCs w:val="30"/>
        </w:rPr>
        <w:lastRenderedPageBreak/>
        <w:t>Innehållsförteckning</w:t>
      </w:r>
    </w:p>
    <w:p w:rsidR="005403C4" w:rsidRDefault="005403C4" w:rsidP="005A76F9">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_Toc377720369 \h </w:instrText>
      </w:r>
      <w:r>
        <w:rPr>
          <w:webHidden/>
        </w:rPr>
      </w:r>
      <w:r>
        <w:rPr>
          <w:webHidden/>
        </w:rPr>
        <w:fldChar w:fldCharType="separate"/>
      </w:r>
      <w:r w:rsidR="00365490">
        <w:rPr>
          <w:webHidden/>
        </w:rPr>
        <w:t>4</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Förslag till lag om insyn i finansiering av partier</w:t>
      </w:r>
      <w:r>
        <w:rPr>
          <w:webHidden/>
        </w:rPr>
        <w:tab/>
      </w:r>
      <w:r>
        <w:rPr>
          <w:webHidden/>
        </w:rPr>
        <w:fldChar w:fldCharType="begin"/>
      </w:r>
      <w:r>
        <w:rPr>
          <w:webHidden/>
        </w:rPr>
        <w:instrText xml:space="preserve"> PAGEREF _Toc377720370 \h </w:instrText>
      </w:r>
      <w:r>
        <w:rPr>
          <w:webHidden/>
        </w:rPr>
      </w:r>
      <w:r>
        <w:rPr>
          <w:webHidden/>
        </w:rPr>
        <w:fldChar w:fldCharType="separate"/>
      </w:r>
      <w:r w:rsidR="00365490">
        <w:rPr>
          <w:webHidden/>
        </w:rPr>
        <w:t>5</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_Toc377720371 \h </w:instrText>
      </w:r>
      <w:r>
        <w:rPr>
          <w:webHidden/>
        </w:rPr>
      </w:r>
      <w:r>
        <w:rPr>
          <w:webHidden/>
        </w:rPr>
        <w:fldChar w:fldCharType="separate"/>
      </w:r>
      <w:r w:rsidR="00365490">
        <w:rPr>
          <w:webHidden/>
        </w:rPr>
        <w:t>9</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Insyn i finansiering av partier</w:t>
      </w:r>
      <w:r>
        <w:rPr>
          <w:webHidden/>
        </w:rPr>
        <w:tab/>
      </w:r>
      <w:r>
        <w:rPr>
          <w:webHidden/>
        </w:rPr>
        <w:fldChar w:fldCharType="begin"/>
      </w:r>
      <w:r>
        <w:rPr>
          <w:webHidden/>
        </w:rPr>
        <w:instrText xml:space="preserve"> PAGEREF _Toc377720372 \h </w:instrText>
      </w:r>
      <w:r>
        <w:rPr>
          <w:webHidden/>
        </w:rPr>
      </w:r>
      <w:r>
        <w:rPr>
          <w:webHidden/>
        </w:rPr>
        <w:fldChar w:fldCharType="separate"/>
      </w:r>
      <w:r w:rsidR="00365490">
        <w:rPr>
          <w:webHidden/>
        </w:rPr>
        <w:t>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Rättsläget och tidigare överväganden</w:t>
      </w:r>
      <w:r>
        <w:rPr>
          <w:webHidden/>
        </w:rPr>
        <w:tab/>
      </w:r>
      <w:r>
        <w:rPr>
          <w:webHidden/>
        </w:rPr>
        <w:fldChar w:fldCharType="begin"/>
      </w:r>
      <w:r>
        <w:rPr>
          <w:webHidden/>
        </w:rPr>
        <w:instrText xml:space="preserve"> PAGEREF _Toc377720373 \h </w:instrText>
      </w:r>
      <w:r>
        <w:rPr>
          <w:webHidden/>
        </w:rPr>
      </w:r>
      <w:r>
        <w:rPr>
          <w:webHidden/>
        </w:rPr>
        <w:fldChar w:fldCharType="separate"/>
      </w:r>
      <w:r w:rsidR="00365490">
        <w:rPr>
          <w:webHidden/>
        </w:rPr>
        <w:t>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Europarådets rekommendation om gemensamma regler mot korruption vid finansiering av politiska partier och valkampanjer</w:t>
      </w:r>
      <w:r>
        <w:rPr>
          <w:webHidden/>
        </w:rPr>
        <w:tab/>
      </w:r>
      <w:r>
        <w:rPr>
          <w:webHidden/>
        </w:rPr>
        <w:fldChar w:fldCharType="begin"/>
      </w:r>
      <w:r>
        <w:rPr>
          <w:webHidden/>
        </w:rPr>
        <w:instrText xml:space="preserve"> PAGEREF _Toc377720374 \h </w:instrText>
      </w:r>
      <w:r>
        <w:rPr>
          <w:webHidden/>
        </w:rPr>
      </w:r>
      <w:r>
        <w:rPr>
          <w:webHidden/>
        </w:rPr>
        <w:fldChar w:fldCharType="separate"/>
      </w:r>
      <w:r w:rsidR="00365490">
        <w:rPr>
          <w:webHidden/>
        </w:rPr>
        <w:t>12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GRECO:s utvärderingar av rekommendationen</w:t>
      </w:r>
      <w:r>
        <w:rPr>
          <w:webHidden/>
        </w:rPr>
        <w:tab/>
      </w:r>
      <w:r>
        <w:rPr>
          <w:webHidden/>
        </w:rPr>
        <w:fldChar w:fldCharType="begin"/>
      </w:r>
      <w:r>
        <w:rPr>
          <w:webHidden/>
        </w:rPr>
        <w:instrText xml:space="preserve"> PAGEREF _Toc377720375 \h </w:instrText>
      </w:r>
      <w:r>
        <w:rPr>
          <w:webHidden/>
        </w:rPr>
      </w:r>
      <w:r>
        <w:rPr>
          <w:webHidden/>
        </w:rPr>
        <w:fldChar w:fldCharType="separate"/>
      </w:r>
      <w:r w:rsidR="00365490">
        <w:rPr>
          <w:webHidden/>
        </w:rPr>
        <w:t>14</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Korruption i ett internationellt perspektiv</w:t>
      </w:r>
      <w:r>
        <w:rPr>
          <w:webHidden/>
        </w:rPr>
        <w:tab/>
      </w:r>
      <w:r>
        <w:rPr>
          <w:webHidden/>
        </w:rPr>
        <w:fldChar w:fldCharType="begin"/>
      </w:r>
      <w:r>
        <w:rPr>
          <w:webHidden/>
        </w:rPr>
        <w:instrText xml:space="preserve"> PAGEREF _Toc377720376 \h </w:instrText>
      </w:r>
      <w:r>
        <w:rPr>
          <w:webHidden/>
        </w:rPr>
      </w:r>
      <w:r>
        <w:rPr>
          <w:webHidden/>
        </w:rPr>
        <w:fldChar w:fldCharType="separate"/>
      </w:r>
      <w:r w:rsidR="00365490">
        <w:rPr>
          <w:webHidden/>
        </w:rPr>
        <w:t>16</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Straffrättsliga bestämmelser om korruption</w:t>
      </w:r>
      <w:r>
        <w:rPr>
          <w:webHidden/>
        </w:rPr>
        <w:tab/>
      </w:r>
      <w:r>
        <w:rPr>
          <w:webHidden/>
        </w:rPr>
        <w:fldChar w:fldCharType="begin"/>
      </w:r>
      <w:r>
        <w:rPr>
          <w:webHidden/>
        </w:rPr>
        <w:instrText xml:space="preserve"> PAGEREF _Toc377720377 \h </w:instrText>
      </w:r>
      <w:r>
        <w:rPr>
          <w:webHidden/>
        </w:rPr>
      </w:r>
      <w:r>
        <w:rPr>
          <w:webHidden/>
        </w:rPr>
        <w:fldChar w:fldCharType="separate"/>
      </w:r>
      <w:r w:rsidR="00365490">
        <w:rPr>
          <w:webHidden/>
        </w:rPr>
        <w:t>17</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Partiers och valkandidaters intäkter</w:t>
      </w:r>
      <w:r>
        <w:rPr>
          <w:webHidden/>
        </w:rPr>
        <w:tab/>
      </w:r>
      <w:r>
        <w:rPr>
          <w:webHidden/>
        </w:rPr>
        <w:fldChar w:fldCharType="begin"/>
      </w:r>
      <w:r>
        <w:rPr>
          <w:webHidden/>
        </w:rPr>
        <w:instrText xml:space="preserve"> PAGEREF _Toc377720378 \h </w:instrText>
      </w:r>
      <w:r>
        <w:rPr>
          <w:webHidden/>
        </w:rPr>
      </w:r>
      <w:r>
        <w:rPr>
          <w:webHidden/>
        </w:rPr>
        <w:fldChar w:fldCharType="separate"/>
      </w:r>
      <w:r w:rsidR="00365490">
        <w:rPr>
          <w:webHidden/>
        </w:rPr>
        <w:t>18</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Vad är ett parti?</w:t>
      </w:r>
      <w:r>
        <w:rPr>
          <w:webHidden/>
        </w:rPr>
        <w:tab/>
      </w:r>
      <w:r>
        <w:rPr>
          <w:webHidden/>
        </w:rPr>
        <w:fldChar w:fldCharType="begin"/>
      </w:r>
      <w:r>
        <w:rPr>
          <w:webHidden/>
        </w:rPr>
        <w:instrText xml:space="preserve"> PAGEREF _Toc377720379 \h </w:instrText>
      </w:r>
      <w:r>
        <w:rPr>
          <w:webHidden/>
        </w:rPr>
      </w:r>
      <w:r>
        <w:rPr>
          <w:webHidden/>
        </w:rPr>
        <w:fldChar w:fldCharType="separate"/>
      </w:r>
      <w:r w:rsidR="00365490">
        <w:rPr>
          <w:webHidden/>
        </w:rPr>
        <w:t>18</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Ideella föreningar</w:t>
      </w:r>
      <w:r>
        <w:rPr>
          <w:webHidden/>
        </w:rPr>
        <w:tab/>
      </w:r>
      <w:r>
        <w:rPr>
          <w:webHidden/>
        </w:rPr>
        <w:fldChar w:fldCharType="begin"/>
      </w:r>
      <w:r>
        <w:rPr>
          <w:webHidden/>
        </w:rPr>
        <w:instrText xml:space="preserve"> PAGEREF _Toc377720380 \h </w:instrText>
      </w:r>
      <w:r>
        <w:rPr>
          <w:webHidden/>
        </w:rPr>
      </w:r>
      <w:r>
        <w:rPr>
          <w:webHidden/>
        </w:rPr>
        <w:fldChar w:fldCharType="separate"/>
      </w:r>
      <w:r w:rsidR="00365490">
        <w:rPr>
          <w:webHidden/>
        </w:rPr>
        <w:t>19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Offentligt stöd till partier på central nivå</w:t>
      </w:r>
      <w:r>
        <w:rPr>
          <w:webHidden/>
        </w:rPr>
        <w:tab/>
      </w:r>
      <w:r>
        <w:rPr>
          <w:webHidden/>
        </w:rPr>
        <w:fldChar w:fldCharType="begin"/>
      </w:r>
      <w:r>
        <w:rPr>
          <w:webHidden/>
        </w:rPr>
        <w:instrText xml:space="preserve"> PAGEREF _Toc377720381 \h </w:instrText>
      </w:r>
      <w:r>
        <w:rPr>
          <w:webHidden/>
        </w:rPr>
      </w:r>
      <w:r>
        <w:rPr>
          <w:webHidden/>
        </w:rPr>
        <w:fldChar w:fldCharType="separate"/>
      </w:r>
      <w:r w:rsidR="00365490">
        <w:rPr>
          <w:webHidden/>
        </w:rPr>
        <w:t>20</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5.3.1</w:t>
      </w:r>
      <w:r>
        <w:rPr>
          <w:rFonts w:asciiTheme="minorHAnsi" w:eastAsiaTheme="minorEastAsia" w:hAnsiTheme="minorHAnsi" w:cstheme="minorBidi"/>
          <w:sz w:val="22"/>
          <w:szCs w:val="22"/>
          <w:lang w:eastAsia="sv-SE"/>
        </w:rPr>
        <w:tab/>
      </w:r>
      <w:r>
        <w:t>Statligt partistöd</w:t>
      </w:r>
      <w:r>
        <w:rPr>
          <w:webHidden/>
        </w:rPr>
        <w:tab/>
      </w:r>
      <w:r>
        <w:rPr>
          <w:webHidden/>
        </w:rPr>
        <w:fldChar w:fldCharType="begin"/>
      </w:r>
      <w:r>
        <w:rPr>
          <w:webHidden/>
        </w:rPr>
        <w:instrText xml:space="preserve"> PAGEREF _Toc377720382 \h </w:instrText>
      </w:r>
      <w:r>
        <w:rPr>
          <w:webHidden/>
        </w:rPr>
      </w:r>
      <w:r>
        <w:rPr>
          <w:webHidden/>
        </w:rPr>
        <w:fldChar w:fldCharType="separate"/>
      </w:r>
      <w:r w:rsidR="00365490">
        <w:rPr>
          <w:webHidden/>
        </w:rPr>
        <w:t>20</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5.3.2</w:t>
      </w:r>
      <w:r>
        <w:rPr>
          <w:rFonts w:asciiTheme="minorHAnsi" w:eastAsiaTheme="minorEastAsia" w:hAnsiTheme="minorHAnsi" w:cstheme="minorBidi"/>
          <w:sz w:val="22"/>
          <w:szCs w:val="22"/>
          <w:lang w:eastAsia="sv-SE"/>
        </w:rPr>
        <w:tab/>
      </w:r>
      <w:r>
        <w:t>Riksdagens stöd till partiernas riksdagsarbete</w:t>
      </w:r>
      <w:r>
        <w:rPr>
          <w:webHidden/>
        </w:rPr>
        <w:tab/>
      </w:r>
      <w:r>
        <w:rPr>
          <w:webHidden/>
        </w:rPr>
        <w:fldChar w:fldCharType="begin"/>
      </w:r>
      <w:r>
        <w:rPr>
          <w:webHidden/>
        </w:rPr>
        <w:instrText xml:space="preserve"> PAGEREF _Toc377720383 \h </w:instrText>
      </w:r>
      <w:r>
        <w:rPr>
          <w:webHidden/>
        </w:rPr>
      </w:r>
      <w:r>
        <w:rPr>
          <w:webHidden/>
        </w:rPr>
        <w:fldChar w:fldCharType="separate"/>
      </w:r>
      <w:r w:rsidR="00365490">
        <w:rPr>
          <w:webHidden/>
        </w:rPr>
        <w:t>21</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5.3.3</w:t>
      </w:r>
      <w:r>
        <w:rPr>
          <w:rFonts w:asciiTheme="minorHAnsi" w:eastAsiaTheme="minorEastAsia" w:hAnsiTheme="minorHAnsi" w:cstheme="minorBidi"/>
          <w:sz w:val="22"/>
          <w:szCs w:val="22"/>
          <w:lang w:eastAsia="sv-SE"/>
        </w:rPr>
        <w:tab/>
      </w:r>
      <w:r>
        <w:t>Stöd till riksdagspartiernas kvinnoorganisationer</w:t>
      </w:r>
      <w:r>
        <w:rPr>
          <w:webHidden/>
        </w:rPr>
        <w:tab/>
      </w:r>
      <w:r>
        <w:rPr>
          <w:webHidden/>
        </w:rPr>
        <w:fldChar w:fldCharType="begin"/>
      </w:r>
      <w:r>
        <w:rPr>
          <w:webHidden/>
        </w:rPr>
        <w:instrText xml:space="preserve"> PAGEREF _Toc377720384 \h </w:instrText>
      </w:r>
      <w:r>
        <w:rPr>
          <w:webHidden/>
        </w:rPr>
      </w:r>
      <w:r>
        <w:rPr>
          <w:webHidden/>
        </w:rPr>
        <w:fldChar w:fldCharType="separate"/>
      </w:r>
      <w:r w:rsidR="00365490">
        <w:rPr>
          <w:webHidden/>
        </w:rPr>
        <w:t>21</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Riksdagspartiers överenskommelse om redovisning av intäkter</w:t>
      </w:r>
      <w:r>
        <w:rPr>
          <w:webHidden/>
        </w:rPr>
        <w:tab/>
      </w:r>
      <w:r>
        <w:rPr>
          <w:webHidden/>
        </w:rPr>
        <w:fldChar w:fldCharType="begin"/>
      </w:r>
      <w:r>
        <w:rPr>
          <w:webHidden/>
        </w:rPr>
        <w:instrText xml:space="preserve"> PAGEREF _Toc377720385 \h </w:instrText>
      </w:r>
      <w:r>
        <w:rPr>
          <w:webHidden/>
        </w:rPr>
      </w:r>
      <w:r>
        <w:rPr>
          <w:webHidden/>
        </w:rPr>
        <w:fldChar w:fldCharType="separate"/>
      </w:r>
      <w:r w:rsidR="00365490">
        <w:rPr>
          <w:webHidden/>
        </w:rPr>
        <w:t>22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Regler för och finansiering av politiska partier på europeisk nivå</w:t>
      </w:r>
      <w:r>
        <w:rPr>
          <w:webHidden/>
        </w:rPr>
        <w:tab/>
      </w:r>
      <w:r>
        <w:rPr>
          <w:webHidden/>
        </w:rPr>
        <w:fldChar w:fldCharType="begin"/>
      </w:r>
      <w:r>
        <w:rPr>
          <w:webHidden/>
        </w:rPr>
        <w:instrText xml:space="preserve"> PAGEREF _Toc377720386 \h </w:instrText>
      </w:r>
      <w:r>
        <w:rPr>
          <w:webHidden/>
        </w:rPr>
      </w:r>
      <w:r>
        <w:rPr>
          <w:webHidden/>
        </w:rPr>
        <w:fldChar w:fldCharType="separate"/>
      </w:r>
      <w:r w:rsidR="00365490">
        <w:rPr>
          <w:webHidden/>
        </w:rPr>
        <w:t>22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Redovisning och revision i partier</w:t>
      </w:r>
      <w:r>
        <w:rPr>
          <w:webHidden/>
        </w:rPr>
        <w:tab/>
      </w:r>
      <w:r>
        <w:rPr>
          <w:webHidden/>
        </w:rPr>
        <w:fldChar w:fldCharType="begin"/>
      </w:r>
      <w:r>
        <w:rPr>
          <w:webHidden/>
        </w:rPr>
        <w:instrText xml:space="preserve"> PAGEREF _Toc377720387 \h </w:instrText>
      </w:r>
      <w:r>
        <w:rPr>
          <w:webHidden/>
        </w:rPr>
      </w:r>
      <w:r>
        <w:rPr>
          <w:webHidden/>
        </w:rPr>
        <w:fldChar w:fldCharType="separate"/>
      </w:r>
      <w:r w:rsidR="00365490">
        <w:rPr>
          <w:webHidden/>
        </w:rPr>
        <w:t>23</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5.6.1</w:t>
      </w:r>
      <w:r>
        <w:rPr>
          <w:rFonts w:asciiTheme="minorHAnsi" w:eastAsiaTheme="minorEastAsia" w:hAnsiTheme="minorHAnsi" w:cstheme="minorBidi"/>
          <w:sz w:val="22"/>
          <w:szCs w:val="22"/>
          <w:lang w:eastAsia="sv-SE"/>
        </w:rPr>
        <w:tab/>
      </w:r>
      <w:r>
        <w:t>Redovisning och revision i ideella föreningar</w:t>
      </w:r>
      <w:r>
        <w:rPr>
          <w:webHidden/>
        </w:rPr>
        <w:tab/>
      </w:r>
      <w:r>
        <w:rPr>
          <w:webHidden/>
        </w:rPr>
        <w:fldChar w:fldCharType="begin"/>
      </w:r>
      <w:r>
        <w:rPr>
          <w:webHidden/>
        </w:rPr>
        <w:instrText xml:space="preserve"> PAGEREF _Toc377720388 \h </w:instrText>
      </w:r>
      <w:r>
        <w:rPr>
          <w:webHidden/>
        </w:rPr>
      </w:r>
      <w:r>
        <w:rPr>
          <w:webHidden/>
        </w:rPr>
        <w:fldChar w:fldCharType="separate"/>
      </w:r>
      <w:r w:rsidR="00365490">
        <w:rPr>
          <w:webHidden/>
        </w:rPr>
        <w:t>23</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5.6.2</w:t>
      </w:r>
      <w:r>
        <w:rPr>
          <w:rFonts w:asciiTheme="minorHAnsi" w:eastAsiaTheme="minorEastAsia" w:hAnsiTheme="minorHAnsi" w:cstheme="minorBidi"/>
          <w:sz w:val="22"/>
          <w:szCs w:val="22"/>
          <w:lang w:eastAsia="sv-SE"/>
        </w:rPr>
        <w:tab/>
      </w:r>
      <w:r>
        <w:t>Straff för bokföringsbrott</w:t>
      </w:r>
      <w:r>
        <w:rPr>
          <w:webHidden/>
        </w:rPr>
        <w:tab/>
      </w:r>
      <w:r>
        <w:rPr>
          <w:webHidden/>
        </w:rPr>
        <w:fldChar w:fldCharType="begin"/>
      </w:r>
      <w:r>
        <w:rPr>
          <w:webHidden/>
        </w:rPr>
        <w:instrText xml:space="preserve"> PAGEREF _Toc377720389 \h </w:instrText>
      </w:r>
      <w:r>
        <w:rPr>
          <w:webHidden/>
        </w:rPr>
      </w:r>
      <w:r>
        <w:rPr>
          <w:webHidden/>
        </w:rPr>
        <w:fldChar w:fldCharType="separate"/>
      </w:r>
      <w:r w:rsidR="00365490">
        <w:rPr>
          <w:webHidden/>
        </w:rPr>
        <w:t>24</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5.6.3</w:t>
      </w:r>
      <w:r>
        <w:rPr>
          <w:rFonts w:asciiTheme="minorHAnsi" w:eastAsiaTheme="minorEastAsia" w:hAnsiTheme="minorHAnsi" w:cstheme="minorBidi"/>
          <w:sz w:val="22"/>
          <w:szCs w:val="22"/>
          <w:lang w:eastAsia="sv-SE"/>
        </w:rPr>
        <w:tab/>
      </w:r>
      <w:r>
        <w:t>Årlig redovisningsskyldighet</w:t>
      </w:r>
      <w:r>
        <w:rPr>
          <w:webHidden/>
        </w:rPr>
        <w:tab/>
      </w:r>
      <w:r>
        <w:rPr>
          <w:webHidden/>
        </w:rPr>
        <w:fldChar w:fldCharType="begin"/>
      </w:r>
      <w:r>
        <w:rPr>
          <w:webHidden/>
        </w:rPr>
        <w:instrText xml:space="preserve"> PAGEREF _Toc377720390 \h </w:instrText>
      </w:r>
      <w:r>
        <w:rPr>
          <w:webHidden/>
        </w:rPr>
      </w:r>
      <w:r>
        <w:rPr>
          <w:webHidden/>
        </w:rPr>
        <w:fldChar w:fldCharType="separate"/>
      </w:r>
      <w:r w:rsidR="00365490">
        <w:rPr>
          <w:webHidden/>
        </w:rPr>
        <w:t>24</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5.6.4</w:t>
      </w:r>
      <w:r>
        <w:rPr>
          <w:rFonts w:asciiTheme="minorHAnsi" w:eastAsiaTheme="minorEastAsia" w:hAnsiTheme="minorHAnsi" w:cstheme="minorBidi"/>
          <w:sz w:val="22"/>
          <w:szCs w:val="22"/>
          <w:lang w:eastAsia="sv-SE"/>
        </w:rPr>
        <w:tab/>
      </w:r>
      <w:r>
        <w:t>Revisorsgranskning</w:t>
      </w:r>
      <w:r>
        <w:rPr>
          <w:webHidden/>
        </w:rPr>
        <w:tab/>
      </w:r>
      <w:r>
        <w:rPr>
          <w:webHidden/>
        </w:rPr>
        <w:fldChar w:fldCharType="begin"/>
      </w:r>
      <w:r>
        <w:rPr>
          <w:webHidden/>
        </w:rPr>
        <w:instrText xml:space="preserve"> PAGEREF _Toc377720391 \h </w:instrText>
      </w:r>
      <w:r>
        <w:rPr>
          <w:webHidden/>
        </w:rPr>
      </w:r>
      <w:r>
        <w:rPr>
          <w:webHidden/>
        </w:rPr>
        <w:fldChar w:fldCharType="separate"/>
      </w:r>
      <w:r w:rsidR="00365490">
        <w:rPr>
          <w:webHidden/>
        </w:rPr>
        <w:t>25</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5.6.5</w:t>
      </w:r>
      <w:r>
        <w:rPr>
          <w:rFonts w:asciiTheme="minorHAnsi" w:eastAsiaTheme="minorEastAsia" w:hAnsiTheme="minorHAnsi" w:cstheme="minorBidi"/>
          <w:sz w:val="22"/>
          <w:szCs w:val="22"/>
          <w:lang w:eastAsia="sv-SE"/>
        </w:rPr>
        <w:tab/>
      </w:r>
      <w:r>
        <w:t>Partiföreningar är redovisningsskyldiga</w:t>
      </w:r>
      <w:r>
        <w:rPr>
          <w:webHidden/>
        </w:rPr>
        <w:tab/>
      </w:r>
      <w:r>
        <w:rPr>
          <w:webHidden/>
        </w:rPr>
        <w:fldChar w:fldCharType="begin"/>
      </w:r>
      <w:r>
        <w:rPr>
          <w:webHidden/>
        </w:rPr>
        <w:instrText xml:space="preserve"> PAGEREF _Toc377720392 \h </w:instrText>
      </w:r>
      <w:r>
        <w:rPr>
          <w:webHidden/>
        </w:rPr>
      </w:r>
      <w:r>
        <w:rPr>
          <w:webHidden/>
        </w:rPr>
        <w:fldChar w:fldCharType="separate"/>
      </w:r>
      <w:r w:rsidR="00365490">
        <w:rPr>
          <w:webHidden/>
        </w:rPr>
        <w:t>26</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5.7</w:t>
      </w:r>
      <w:r>
        <w:rPr>
          <w:rFonts w:asciiTheme="minorHAnsi" w:eastAsiaTheme="minorEastAsia" w:hAnsiTheme="minorHAnsi" w:cstheme="minorBidi"/>
          <w:sz w:val="22"/>
          <w:szCs w:val="22"/>
          <w:lang w:eastAsia="sv-SE"/>
        </w:rPr>
        <w:tab/>
      </w:r>
      <w:r>
        <w:t>Intäkter och deras värden</w:t>
      </w:r>
      <w:r>
        <w:rPr>
          <w:webHidden/>
        </w:rPr>
        <w:tab/>
      </w:r>
      <w:r>
        <w:rPr>
          <w:webHidden/>
        </w:rPr>
        <w:fldChar w:fldCharType="begin"/>
      </w:r>
      <w:r>
        <w:rPr>
          <w:webHidden/>
        </w:rPr>
        <w:instrText xml:space="preserve"> PAGEREF _Toc377720393 \h </w:instrText>
      </w:r>
      <w:r>
        <w:rPr>
          <w:webHidden/>
        </w:rPr>
      </w:r>
      <w:r>
        <w:rPr>
          <w:webHidden/>
        </w:rPr>
        <w:fldChar w:fldCharType="separate"/>
      </w:r>
      <w:r w:rsidR="00365490">
        <w:rPr>
          <w:webHidden/>
        </w:rPr>
        <w:t>26</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5.7.1</w:t>
      </w:r>
      <w:r>
        <w:rPr>
          <w:rFonts w:asciiTheme="minorHAnsi" w:eastAsiaTheme="minorEastAsia" w:hAnsiTheme="minorHAnsi" w:cstheme="minorBidi"/>
          <w:sz w:val="22"/>
          <w:szCs w:val="22"/>
          <w:lang w:eastAsia="sv-SE"/>
        </w:rPr>
        <w:tab/>
      </w:r>
      <w:r>
        <w:t>Vad är en intäkt?</w:t>
      </w:r>
      <w:r>
        <w:rPr>
          <w:webHidden/>
        </w:rPr>
        <w:tab/>
      </w:r>
      <w:r>
        <w:rPr>
          <w:webHidden/>
        </w:rPr>
        <w:fldChar w:fldCharType="begin"/>
      </w:r>
      <w:r>
        <w:rPr>
          <w:webHidden/>
        </w:rPr>
        <w:instrText xml:space="preserve"> PAGEREF _Toc377720394 \h </w:instrText>
      </w:r>
      <w:r>
        <w:rPr>
          <w:webHidden/>
        </w:rPr>
      </w:r>
      <w:r>
        <w:rPr>
          <w:webHidden/>
        </w:rPr>
        <w:fldChar w:fldCharType="separate"/>
      </w:r>
      <w:r w:rsidR="00365490">
        <w:rPr>
          <w:webHidden/>
        </w:rPr>
        <w:t>26</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5.7.2</w:t>
      </w:r>
      <w:r>
        <w:rPr>
          <w:rFonts w:asciiTheme="minorHAnsi" w:eastAsiaTheme="minorEastAsia" w:hAnsiTheme="minorHAnsi" w:cstheme="minorBidi"/>
          <w:sz w:val="22"/>
          <w:szCs w:val="22"/>
          <w:lang w:eastAsia="sv-SE"/>
        </w:rPr>
        <w:tab/>
      </w:r>
      <w:r>
        <w:t>Vad kan intäkter bestå av?</w:t>
      </w:r>
      <w:r>
        <w:rPr>
          <w:webHidden/>
        </w:rPr>
        <w:tab/>
      </w:r>
      <w:r>
        <w:rPr>
          <w:webHidden/>
        </w:rPr>
        <w:fldChar w:fldCharType="begin"/>
      </w:r>
      <w:r>
        <w:rPr>
          <w:webHidden/>
        </w:rPr>
        <w:instrText xml:space="preserve"> PAGEREF _Toc377720395 \h </w:instrText>
      </w:r>
      <w:r>
        <w:rPr>
          <w:webHidden/>
        </w:rPr>
      </w:r>
      <w:r>
        <w:rPr>
          <w:webHidden/>
        </w:rPr>
        <w:fldChar w:fldCharType="separate"/>
      </w:r>
      <w:r w:rsidR="00365490">
        <w:rPr>
          <w:webHidden/>
        </w:rPr>
        <w:t>26</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5.7.3</w:t>
      </w:r>
      <w:r>
        <w:rPr>
          <w:rFonts w:asciiTheme="minorHAnsi" w:eastAsiaTheme="minorEastAsia" w:hAnsiTheme="minorHAnsi" w:cstheme="minorBidi"/>
          <w:sz w:val="22"/>
          <w:szCs w:val="22"/>
          <w:lang w:eastAsia="sv-SE"/>
        </w:rPr>
        <w:tab/>
      </w:r>
      <w:r>
        <w:t>Hur värderas gåvor?</w:t>
      </w:r>
      <w:r>
        <w:rPr>
          <w:webHidden/>
        </w:rPr>
        <w:tab/>
      </w:r>
      <w:r>
        <w:rPr>
          <w:webHidden/>
        </w:rPr>
        <w:fldChar w:fldCharType="begin"/>
      </w:r>
      <w:r>
        <w:rPr>
          <w:webHidden/>
        </w:rPr>
        <w:instrText xml:space="preserve"> PAGEREF _Toc377720396 \h </w:instrText>
      </w:r>
      <w:r>
        <w:rPr>
          <w:webHidden/>
        </w:rPr>
      </w:r>
      <w:r>
        <w:rPr>
          <w:webHidden/>
        </w:rPr>
        <w:fldChar w:fldCharType="separate"/>
      </w:r>
      <w:r w:rsidR="00365490">
        <w:rPr>
          <w:webHidden/>
        </w:rPr>
        <w:t>27</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5.8</w:t>
      </w:r>
      <w:r>
        <w:rPr>
          <w:rFonts w:asciiTheme="minorHAnsi" w:eastAsiaTheme="minorEastAsia" w:hAnsiTheme="minorHAnsi" w:cstheme="minorBidi"/>
          <w:sz w:val="22"/>
          <w:szCs w:val="22"/>
          <w:lang w:eastAsia="sv-SE"/>
        </w:rPr>
        <w:tab/>
      </w:r>
      <w:r>
        <w:t>Insyn i partifinansiering i andra nordiska länder</w:t>
      </w:r>
      <w:r>
        <w:rPr>
          <w:webHidden/>
        </w:rPr>
        <w:tab/>
      </w:r>
      <w:r>
        <w:rPr>
          <w:webHidden/>
        </w:rPr>
        <w:fldChar w:fldCharType="begin"/>
      </w:r>
      <w:r>
        <w:rPr>
          <w:webHidden/>
        </w:rPr>
        <w:instrText xml:space="preserve"> PAGEREF _Toc377720397 \h </w:instrText>
      </w:r>
      <w:r>
        <w:rPr>
          <w:webHidden/>
        </w:rPr>
      </w:r>
      <w:r>
        <w:rPr>
          <w:webHidden/>
        </w:rPr>
        <w:fldChar w:fldCharType="separate"/>
      </w:r>
      <w:r w:rsidR="00365490">
        <w:rPr>
          <w:webHidden/>
        </w:rPr>
        <w:t>28</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5.8.1</w:t>
      </w:r>
      <w:r>
        <w:rPr>
          <w:rFonts w:asciiTheme="minorHAnsi" w:eastAsiaTheme="minorEastAsia" w:hAnsiTheme="minorHAnsi" w:cstheme="minorBidi"/>
          <w:sz w:val="22"/>
          <w:szCs w:val="22"/>
          <w:lang w:eastAsia="sv-SE"/>
        </w:rPr>
        <w:tab/>
      </w:r>
      <w:r>
        <w:t>Danmark</w:t>
      </w:r>
      <w:r>
        <w:rPr>
          <w:webHidden/>
        </w:rPr>
        <w:tab/>
      </w:r>
      <w:r>
        <w:rPr>
          <w:webHidden/>
        </w:rPr>
        <w:fldChar w:fldCharType="begin"/>
      </w:r>
      <w:r>
        <w:rPr>
          <w:webHidden/>
        </w:rPr>
        <w:instrText xml:space="preserve"> PAGEREF _Toc377720398 \h </w:instrText>
      </w:r>
      <w:r>
        <w:rPr>
          <w:webHidden/>
        </w:rPr>
      </w:r>
      <w:r>
        <w:rPr>
          <w:webHidden/>
        </w:rPr>
        <w:fldChar w:fldCharType="separate"/>
      </w:r>
      <w:r w:rsidR="00365490">
        <w:rPr>
          <w:webHidden/>
        </w:rPr>
        <w:t>28</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5.8.2</w:t>
      </w:r>
      <w:r>
        <w:rPr>
          <w:rFonts w:asciiTheme="minorHAnsi" w:eastAsiaTheme="minorEastAsia" w:hAnsiTheme="minorHAnsi" w:cstheme="minorBidi"/>
          <w:sz w:val="22"/>
          <w:szCs w:val="22"/>
          <w:lang w:eastAsia="sv-SE"/>
        </w:rPr>
        <w:tab/>
      </w:r>
      <w:r>
        <w:t>Finland</w:t>
      </w:r>
      <w:r>
        <w:rPr>
          <w:webHidden/>
        </w:rPr>
        <w:tab/>
      </w:r>
      <w:r>
        <w:rPr>
          <w:webHidden/>
        </w:rPr>
        <w:fldChar w:fldCharType="begin"/>
      </w:r>
      <w:r>
        <w:rPr>
          <w:webHidden/>
        </w:rPr>
        <w:instrText xml:space="preserve"> PAGEREF _Toc377720399 \h </w:instrText>
      </w:r>
      <w:r>
        <w:rPr>
          <w:webHidden/>
        </w:rPr>
      </w:r>
      <w:r>
        <w:rPr>
          <w:webHidden/>
        </w:rPr>
        <w:fldChar w:fldCharType="separate"/>
      </w:r>
      <w:r w:rsidR="00365490">
        <w:rPr>
          <w:webHidden/>
        </w:rPr>
        <w:t>29</w:t>
      </w:r>
      <w:r>
        <w:rPr>
          <w:webHidden/>
        </w:rPr>
        <w:fldChar w:fldCharType="end"/>
      </w:r>
    </w:p>
    <w:p w:rsidR="005403C4" w:rsidRDefault="005403C4" w:rsidP="005A76F9">
      <w:pPr>
        <w:pStyle w:val="Innehll3"/>
        <w:tabs>
          <w:tab w:val="clear" w:pos="2552"/>
          <w:tab w:val="left" w:pos="510"/>
        </w:tabs>
        <w:ind w:right="510"/>
        <w:rPr>
          <w:rFonts w:asciiTheme="minorHAnsi" w:eastAsiaTheme="minorEastAsia" w:hAnsiTheme="minorHAnsi" w:cstheme="minorBidi"/>
          <w:sz w:val="22"/>
          <w:szCs w:val="22"/>
          <w:lang w:eastAsia="sv-SE"/>
        </w:rPr>
      </w:pPr>
      <w:r>
        <w:t>5.8.3</w:t>
      </w:r>
      <w:r>
        <w:rPr>
          <w:rFonts w:asciiTheme="minorHAnsi" w:eastAsiaTheme="minorEastAsia" w:hAnsiTheme="minorHAnsi" w:cstheme="minorBidi"/>
          <w:sz w:val="22"/>
          <w:szCs w:val="22"/>
          <w:lang w:eastAsia="sv-SE"/>
        </w:rPr>
        <w:tab/>
      </w:r>
      <w:r>
        <w:t>Norge</w:t>
      </w:r>
      <w:r>
        <w:rPr>
          <w:webHidden/>
        </w:rPr>
        <w:tab/>
      </w:r>
      <w:r>
        <w:rPr>
          <w:webHidden/>
        </w:rPr>
        <w:fldChar w:fldCharType="begin"/>
      </w:r>
      <w:r>
        <w:rPr>
          <w:webHidden/>
        </w:rPr>
        <w:instrText xml:space="preserve"> PAGEREF _Toc377720400 \h </w:instrText>
      </w:r>
      <w:r>
        <w:rPr>
          <w:webHidden/>
        </w:rPr>
      </w:r>
      <w:r>
        <w:rPr>
          <w:webHidden/>
        </w:rPr>
        <w:fldChar w:fldCharType="separate"/>
      </w:r>
      <w:r w:rsidR="00365490">
        <w:rPr>
          <w:webHidden/>
        </w:rPr>
        <w:t>30</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En lag om insyn i finansiering av partier</w:t>
      </w:r>
      <w:r>
        <w:rPr>
          <w:webHidden/>
        </w:rPr>
        <w:tab/>
      </w:r>
      <w:r>
        <w:rPr>
          <w:webHidden/>
        </w:rPr>
        <w:fldChar w:fldCharType="begin"/>
      </w:r>
      <w:r>
        <w:rPr>
          <w:webHidden/>
        </w:rPr>
        <w:instrText xml:space="preserve"> PAGEREF _Toc377720401 \h </w:instrText>
      </w:r>
      <w:r>
        <w:rPr>
          <w:webHidden/>
        </w:rPr>
      </w:r>
      <w:r>
        <w:rPr>
          <w:webHidden/>
        </w:rPr>
        <w:fldChar w:fldCharType="separate"/>
      </w:r>
      <w:r w:rsidR="00365490">
        <w:rPr>
          <w:webHidden/>
        </w:rPr>
        <w:t>31</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Det behövs en lag för att tillgodose allmänhetens insynsintresse</w:t>
      </w:r>
      <w:r>
        <w:rPr>
          <w:webHidden/>
        </w:rPr>
        <w:tab/>
      </w:r>
      <w:r>
        <w:rPr>
          <w:webHidden/>
        </w:rPr>
        <w:fldChar w:fldCharType="begin"/>
      </w:r>
      <w:r>
        <w:rPr>
          <w:webHidden/>
        </w:rPr>
        <w:instrText xml:space="preserve"> PAGEREF _Toc377720402 \h </w:instrText>
      </w:r>
      <w:r>
        <w:rPr>
          <w:webHidden/>
        </w:rPr>
      </w:r>
      <w:r>
        <w:rPr>
          <w:webHidden/>
        </w:rPr>
        <w:fldChar w:fldCharType="separate"/>
      </w:r>
      <w:r w:rsidR="00365490">
        <w:rPr>
          <w:webHidden/>
        </w:rPr>
        <w:t>31</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En redovisningsskyldighet för partier som deltar eller har deltagit i val till riksdagen eller Europaparlamentet</w:t>
      </w:r>
      <w:r>
        <w:rPr>
          <w:webHidden/>
        </w:rPr>
        <w:tab/>
      </w:r>
      <w:r>
        <w:rPr>
          <w:webHidden/>
        </w:rPr>
        <w:fldChar w:fldCharType="begin"/>
      </w:r>
      <w:r>
        <w:rPr>
          <w:webHidden/>
        </w:rPr>
        <w:instrText xml:space="preserve"> PAGEREF _Toc377720403 \h </w:instrText>
      </w:r>
      <w:r>
        <w:rPr>
          <w:webHidden/>
        </w:rPr>
      </w:r>
      <w:r>
        <w:rPr>
          <w:webHidden/>
        </w:rPr>
        <w:fldChar w:fldCharType="separate"/>
      </w:r>
      <w:r w:rsidR="00365490">
        <w:rPr>
          <w:webHidden/>
        </w:rPr>
        <w:t>36</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lastRenderedPageBreak/>
        <w:t>6.3</w:t>
      </w:r>
      <w:r>
        <w:rPr>
          <w:rFonts w:asciiTheme="minorHAnsi" w:eastAsiaTheme="minorEastAsia" w:hAnsiTheme="minorHAnsi" w:cstheme="minorBidi"/>
          <w:sz w:val="22"/>
          <w:szCs w:val="22"/>
          <w:lang w:eastAsia="sv-SE"/>
        </w:rPr>
        <w:tab/>
      </w:r>
      <w:r>
        <w:t>Redovisningsskyldighet så länge som visst offentligt stöd uppbärs</w:t>
      </w:r>
      <w:r>
        <w:rPr>
          <w:webHidden/>
        </w:rPr>
        <w:tab/>
      </w:r>
      <w:r>
        <w:rPr>
          <w:webHidden/>
        </w:rPr>
        <w:fldChar w:fldCharType="begin"/>
      </w:r>
      <w:r>
        <w:rPr>
          <w:webHidden/>
        </w:rPr>
        <w:instrText xml:space="preserve"> PAGEREF _Toc377720404 \h </w:instrText>
      </w:r>
      <w:r>
        <w:rPr>
          <w:webHidden/>
        </w:rPr>
      </w:r>
      <w:r>
        <w:rPr>
          <w:webHidden/>
        </w:rPr>
        <w:fldChar w:fldCharType="separate"/>
      </w:r>
      <w:r w:rsidR="00365490">
        <w:rPr>
          <w:webHidden/>
        </w:rPr>
        <w:t>43</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6.4</w:t>
      </w:r>
      <w:r>
        <w:rPr>
          <w:rFonts w:asciiTheme="minorHAnsi" w:eastAsiaTheme="minorEastAsia" w:hAnsiTheme="minorHAnsi" w:cstheme="minorBidi"/>
          <w:sz w:val="22"/>
          <w:szCs w:val="22"/>
          <w:lang w:eastAsia="sv-SE"/>
        </w:rPr>
        <w:tab/>
      </w:r>
      <w:r>
        <w:t>Anmälningsskyldighet för partier med låga intäkter</w:t>
      </w:r>
      <w:r>
        <w:rPr>
          <w:webHidden/>
        </w:rPr>
        <w:tab/>
      </w:r>
      <w:r>
        <w:rPr>
          <w:webHidden/>
        </w:rPr>
        <w:fldChar w:fldCharType="begin"/>
      </w:r>
      <w:r>
        <w:rPr>
          <w:webHidden/>
        </w:rPr>
        <w:instrText xml:space="preserve"> PAGEREF _Toc377720405 \h </w:instrText>
      </w:r>
      <w:r>
        <w:rPr>
          <w:webHidden/>
        </w:rPr>
      </w:r>
      <w:r>
        <w:rPr>
          <w:webHidden/>
        </w:rPr>
        <w:fldChar w:fldCharType="separate"/>
      </w:r>
      <w:r w:rsidR="00365490">
        <w:rPr>
          <w:webHidden/>
        </w:rPr>
        <w:t>44</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6.5</w:t>
      </w:r>
      <w:r>
        <w:rPr>
          <w:rFonts w:asciiTheme="minorHAnsi" w:eastAsiaTheme="minorEastAsia" w:hAnsiTheme="minorHAnsi" w:cstheme="minorBidi"/>
          <w:sz w:val="22"/>
          <w:szCs w:val="22"/>
          <w:lang w:eastAsia="sv-SE"/>
        </w:rPr>
        <w:tab/>
      </w:r>
      <w:r>
        <w:t>Partierna redovisar valkandidaternas personvalskampanjer</w:t>
      </w:r>
      <w:r>
        <w:rPr>
          <w:webHidden/>
        </w:rPr>
        <w:tab/>
      </w:r>
      <w:r>
        <w:rPr>
          <w:webHidden/>
        </w:rPr>
        <w:fldChar w:fldCharType="begin"/>
      </w:r>
      <w:r>
        <w:rPr>
          <w:webHidden/>
        </w:rPr>
        <w:instrText xml:space="preserve"> PAGEREF _Toc377720406 \h </w:instrText>
      </w:r>
      <w:r>
        <w:rPr>
          <w:webHidden/>
        </w:rPr>
      </w:r>
      <w:r>
        <w:rPr>
          <w:webHidden/>
        </w:rPr>
        <w:fldChar w:fldCharType="separate"/>
      </w:r>
      <w:r w:rsidR="00365490">
        <w:rPr>
          <w:webHidden/>
        </w:rPr>
        <w:t>45</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6.6</w:t>
      </w:r>
      <w:r>
        <w:rPr>
          <w:rFonts w:asciiTheme="minorHAnsi" w:eastAsiaTheme="minorEastAsia" w:hAnsiTheme="minorHAnsi" w:cstheme="minorBidi"/>
          <w:sz w:val="22"/>
          <w:szCs w:val="22"/>
          <w:lang w:eastAsia="sv-SE"/>
        </w:rPr>
        <w:tab/>
      </w:r>
      <w:r>
        <w:t>Partiernas redovisning av intäkter</w:t>
      </w:r>
      <w:r>
        <w:rPr>
          <w:webHidden/>
        </w:rPr>
        <w:tab/>
      </w:r>
      <w:r>
        <w:rPr>
          <w:webHidden/>
        </w:rPr>
        <w:fldChar w:fldCharType="begin"/>
      </w:r>
      <w:r>
        <w:rPr>
          <w:webHidden/>
        </w:rPr>
        <w:instrText xml:space="preserve"> PAGEREF _Toc377720407 \h </w:instrText>
      </w:r>
      <w:r>
        <w:rPr>
          <w:webHidden/>
        </w:rPr>
      </w:r>
      <w:r>
        <w:rPr>
          <w:webHidden/>
        </w:rPr>
        <w:fldChar w:fldCharType="separate"/>
      </w:r>
      <w:r w:rsidR="00365490">
        <w:rPr>
          <w:webHidden/>
        </w:rPr>
        <w:t>49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6.7</w:t>
      </w:r>
      <w:r>
        <w:rPr>
          <w:rFonts w:asciiTheme="minorHAnsi" w:eastAsiaTheme="minorEastAsia" w:hAnsiTheme="minorHAnsi" w:cstheme="minorBidi"/>
          <w:sz w:val="22"/>
          <w:szCs w:val="22"/>
          <w:lang w:eastAsia="sv-SE"/>
        </w:rPr>
        <w:tab/>
      </w:r>
      <w:r>
        <w:t>Anonyma bidrag</w:t>
      </w:r>
      <w:r>
        <w:rPr>
          <w:webHidden/>
        </w:rPr>
        <w:tab/>
      </w:r>
      <w:r>
        <w:rPr>
          <w:webHidden/>
        </w:rPr>
        <w:fldChar w:fldCharType="begin"/>
      </w:r>
      <w:r>
        <w:rPr>
          <w:webHidden/>
        </w:rPr>
        <w:instrText xml:space="preserve"> PAGEREF _Toc377720408 \h </w:instrText>
      </w:r>
      <w:r>
        <w:rPr>
          <w:webHidden/>
        </w:rPr>
      </w:r>
      <w:r>
        <w:rPr>
          <w:webHidden/>
        </w:rPr>
        <w:fldChar w:fldCharType="separate"/>
      </w:r>
      <w:r w:rsidR="00365490">
        <w:rPr>
          <w:webHidden/>
        </w:rPr>
        <w:t>55</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6.8</w:t>
      </w:r>
      <w:r>
        <w:rPr>
          <w:rFonts w:asciiTheme="minorHAnsi" w:eastAsiaTheme="minorEastAsia" w:hAnsiTheme="minorHAnsi" w:cstheme="minorBidi"/>
          <w:sz w:val="22"/>
          <w:szCs w:val="22"/>
          <w:lang w:eastAsia="sv-SE"/>
        </w:rPr>
        <w:tab/>
      </w:r>
      <w:r>
        <w:t>Intäktsredovisning i valkandidaters personvalskampanjer</w:t>
      </w:r>
      <w:r>
        <w:rPr>
          <w:webHidden/>
        </w:rPr>
        <w:tab/>
      </w:r>
      <w:r>
        <w:rPr>
          <w:webHidden/>
        </w:rPr>
        <w:fldChar w:fldCharType="begin"/>
      </w:r>
      <w:r>
        <w:rPr>
          <w:webHidden/>
        </w:rPr>
        <w:instrText xml:space="preserve"> PAGEREF _Toc377720409 \h </w:instrText>
      </w:r>
      <w:r>
        <w:rPr>
          <w:webHidden/>
        </w:rPr>
      </w:r>
      <w:r>
        <w:rPr>
          <w:webHidden/>
        </w:rPr>
        <w:fldChar w:fldCharType="separate"/>
      </w:r>
      <w:r w:rsidR="00365490">
        <w:rPr>
          <w:webHidden/>
        </w:rPr>
        <w:t>57</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6.9</w:t>
      </w:r>
      <w:r>
        <w:rPr>
          <w:rFonts w:asciiTheme="minorHAnsi" w:eastAsiaTheme="minorEastAsia" w:hAnsiTheme="minorHAnsi" w:cstheme="minorBidi"/>
          <w:sz w:val="22"/>
          <w:szCs w:val="22"/>
          <w:lang w:eastAsia="sv-SE"/>
        </w:rPr>
        <w:tab/>
      </w:r>
      <w:r>
        <w:t>Värdering av bidrag</w:t>
      </w:r>
      <w:r>
        <w:rPr>
          <w:webHidden/>
        </w:rPr>
        <w:tab/>
      </w:r>
      <w:r>
        <w:rPr>
          <w:webHidden/>
        </w:rPr>
        <w:fldChar w:fldCharType="begin"/>
      </w:r>
      <w:r>
        <w:rPr>
          <w:webHidden/>
        </w:rPr>
        <w:instrText xml:space="preserve"> PAGEREF _Toc377720410 \h </w:instrText>
      </w:r>
      <w:r>
        <w:rPr>
          <w:webHidden/>
        </w:rPr>
      </w:r>
      <w:r>
        <w:rPr>
          <w:webHidden/>
        </w:rPr>
        <w:fldChar w:fldCharType="separate"/>
      </w:r>
      <w:r w:rsidR="00365490">
        <w:rPr>
          <w:webHidden/>
        </w:rPr>
        <w:t>58</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6.10</w:t>
      </w:r>
      <w:r>
        <w:rPr>
          <w:rFonts w:asciiTheme="minorHAnsi" w:eastAsiaTheme="minorEastAsia" w:hAnsiTheme="minorHAnsi" w:cstheme="minorBidi"/>
          <w:sz w:val="22"/>
          <w:szCs w:val="22"/>
          <w:lang w:eastAsia="sv-SE"/>
        </w:rPr>
        <w:tab/>
      </w:r>
      <w:r>
        <w:t>Bidragsgivarens identitet ska anges för bidrag av viss storlek</w:t>
      </w:r>
      <w:r>
        <w:rPr>
          <w:webHidden/>
        </w:rPr>
        <w:tab/>
      </w:r>
      <w:r>
        <w:rPr>
          <w:webHidden/>
        </w:rPr>
        <w:fldChar w:fldCharType="begin"/>
      </w:r>
      <w:r>
        <w:rPr>
          <w:webHidden/>
        </w:rPr>
        <w:instrText xml:space="preserve"> PAGEREF _Toc377720411 \h </w:instrText>
      </w:r>
      <w:r>
        <w:rPr>
          <w:webHidden/>
        </w:rPr>
      </w:r>
      <w:r>
        <w:rPr>
          <w:webHidden/>
        </w:rPr>
        <w:fldChar w:fldCharType="separate"/>
      </w:r>
      <w:r w:rsidR="00365490">
        <w:rPr>
          <w:webHidden/>
        </w:rPr>
        <w:t>59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6.11</w:t>
      </w:r>
      <w:r>
        <w:rPr>
          <w:rFonts w:asciiTheme="minorHAnsi" w:eastAsiaTheme="minorEastAsia" w:hAnsiTheme="minorHAnsi" w:cstheme="minorBidi"/>
          <w:sz w:val="22"/>
          <w:szCs w:val="22"/>
          <w:lang w:eastAsia="sv-SE"/>
        </w:rPr>
        <w:tab/>
      </w:r>
      <w:r>
        <w:t>Redovisningsperioder</w:t>
      </w:r>
      <w:r>
        <w:rPr>
          <w:webHidden/>
        </w:rPr>
        <w:tab/>
      </w:r>
      <w:r>
        <w:rPr>
          <w:webHidden/>
        </w:rPr>
        <w:fldChar w:fldCharType="begin"/>
      </w:r>
      <w:r>
        <w:rPr>
          <w:webHidden/>
        </w:rPr>
        <w:instrText xml:space="preserve"> PAGEREF _Toc377720412 \h </w:instrText>
      </w:r>
      <w:r>
        <w:rPr>
          <w:webHidden/>
        </w:rPr>
      </w:r>
      <w:r>
        <w:rPr>
          <w:webHidden/>
        </w:rPr>
        <w:fldChar w:fldCharType="separate"/>
      </w:r>
      <w:r w:rsidR="00365490">
        <w:rPr>
          <w:webHidden/>
        </w:rPr>
        <w:t>62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6.12</w:t>
      </w:r>
      <w:r>
        <w:rPr>
          <w:rFonts w:asciiTheme="minorHAnsi" w:eastAsiaTheme="minorEastAsia" w:hAnsiTheme="minorHAnsi" w:cstheme="minorBidi"/>
          <w:sz w:val="22"/>
          <w:szCs w:val="22"/>
          <w:lang w:eastAsia="sv-SE"/>
        </w:rPr>
        <w:tab/>
      </w:r>
      <w:r>
        <w:t>Intäktsredovisningarna skrivs under av den som är behörig företrädare för partiet</w:t>
      </w:r>
      <w:r>
        <w:rPr>
          <w:webHidden/>
        </w:rPr>
        <w:tab/>
      </w:r>
      <w:r>
        <w:rPr>
          <w:webHidden/>
        </w:rPr>
        <w:fldChar w:fldCharType="begin"/>
      </w:r>
      <w:r>
        <w:rPr>
          <w:webHidden/>
        </w:rPr>
        <w:instrText xml:space="preserve"> PAGEREF _Toc377720413 \h </w:instrText>
      </w:r>
      <w:r>
        <w:rPr>
          <w:webHidden/>
        </w:rPr>
      </w:r>
      <w:r>
        <w:rPr>
          <w:webHidden/>
        </w:rPr>
        <w:fldChar w:fldCharType="separate"/>
      </w:r>
      <w:r w:rsidR="00365490">
        <w:rPr>
          <w:webHidden/>
        </w:rPr>
        <w:t>65</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6.13</w:t>
      </w:r>
      <w:r>
        <w:rPr>
          <w:rFonts w:asciiTheme="minorHAnsi" w:eastAsiaTheme="minorEastAsia" w:hAnsiTheme="minorHAnsi" w:cstheme="minorBidi"/>
          <w:sz w:val="22"/>
          <w:szCs w:val="22"/>
          <w:lang w:eastAsia="sv-SE"/>
        </w:rPr>
        <w:tab/>
      </w:r>
      <w:r>
        <w:t>Granskning av intäktsredovisning</w:t>
      </w:r>
      <w:r>
        <w:rPr>
          <w:webHidden/>
        </w:rPr>
        <w:tab/>
      </w:r>
      <w:r>
        <w:rPr>
          <w:webHidden/>
        </w:rPr>
        <w:fldChar w:fldCharType="begin"/>
      </w:r>
      <w:r>
        <w:rPr>
          <w:webHidden/>
        </w:rPr>
        <w:instrText xml:space="preserve"> PAGEREF _Toc377720414 \h </w:instrText>
      </w:r>
      <w:r>
        <w:rPr>
          <w:webHidden/>
        </w:rPr>
      </w:r>
      <w:r>
        <w:rPr>
          <w:webHidden/>
        </w:rPr>
        <w:fldChar w:fldCharType="separate"/>
      </w:r>
      <w:r w:rsidR="00365490">
        <w:rPr>
          <w:webHidden/>
        </w:rPr>
        <w:t>67</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6.14</w:t>
      </w:r>
      <w:r>
        <w:rPr>
          <w:rFonts w:asciiTheme="minorHAnsi" w:eastAsiaTheme="minorEastAsia" w:hAnsiTheme="minorHAnsi" w:cstheme="minorBidi"/>
          <w:sz w:val="22"/>
          <w:szCs w:val="22"/>
          <w:lang w:eastAsia="sv-SE"/>
        </w:rPr>
        <w:tab/>
      </w:r>
      <w:r>
        <w:t>Offentliggörande av partiernas intäktsredovisningar</w:t>
      </w:r>
      <w:r>
        <w:rPr>
          <w:webHidden/>
        </w:rPr>
        <w:tab/>
      </w:r>
      <w:r>
        <w:rPr>
          <w:webHidden/>
        </w:rPr>
        <w:fldChar w:fldCharType="begin"/>
      </w:r>
      <w:r>
        <w:rPr>
          <w:webHidden/>
        </w:rPr>
        <w:instrText xml:space="preserve"> PAGEREF _Toc377720415 \h </w:instrText>
      </w:r>
      <w:r>
        <w:rPr>
          <w:webHidden/>
        </w:rPr>
      </w:r>
      <w:r>
        <w:rPr>
          <w:webHidden/>
        </w:rPr>
        <w:fldChar w:fldCharType="separate"/>
      </w:r>
      <w:r w:rsidR="00365490">
        <w:rPr>
          <w:webHidden/>
        </w:rPr>
        <w:t>69</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6.15</w:t>
      </w:r>
      <w:r>
        <w:rPr>
          <w:rFonts w:asciiTheme="minorHAnsi" w:eastAsiaTheme="minorEastAsia" w:hAnsiTheme="minorHAnsi" w:cstheme="minorBidi"/>
          <w:sz w:val="22"/>
          <w:szCs w:val="22"/>
          <w:lang w:eastAsia="sv-SE"/>
        </w:rPr>
        <w:tab/>
      </w:r>
      <w:r>
        <w:t>Behandling av personuppgifter</w:t>
      </w:r>
      <w:r>
        <w:rPr>
          <w:webHidden/>
        </w:rPr>
        <w:tab/>
      </w:r>
      <w:r>
        <w:rPr>
          <w:webHidden/>
        </w:rPr>
        <w:fldChar w:fldCharType="begin"/>
      </w:r>
      <w:r>
        <w:rPr>
          <w:webHidden/>
        </w:rPr>
        <w:instrText xml:space="preserve"> PAGEREF _Toc377720416 \h </w:instrText>
      </w:r>
      <w:r>
        <w:rPr>
          <w:webHidden/>
        </w:rPr>
      </w:r>
      <w:r>
        <w:rPr>
          <w:webHidden/>
        </w:rPr>
        <w:fldChar w:fldCharType="separate"/>
      </w:r>
      <w:r w:rsidR="00365490">
        <w:rPr>
          <w:webHidden/>
        </w:rPr>
        <w:t>72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6.16</w:t>
      </w:r>
      <w:r>
        <w:rPr>
          <w:rFonts w:asciiTheme="minorHAnsi" w:eastAsiaTheme="minorEastAsia" w:hAnsiTheme="minorHAnsi" w:cstheme="minorBidi"/>
          <w:sz w:val="22"/>
          <w:szCs w:val="22"/>
          <w:lang w:eastAsia="sv-SE"/>
        </w:rPr>
        <w:tab/>
      </w:r>
      <w:r>
        <w:t>Tillsyn</w:t>
      </w:r>
      <w:r>
        <w:rPr>
          <w:webHidden/>
        </w:rPr>
        <w:tab/>
      </w:r>
      <w:r>
        <w:rPr>
          <w:webHidden/>
        </w:rPr>
        <w:fldChar w:fldCharType="begin"/>
      </w:r>
      <w:r>
        <w:rPr>
          <w:webHidden/>
        </w:rPr>
        <w:instrText xml:space="preserve"> PAGEREF _Toc377720417 \h </w:instrText>
      </w:r>
      <w:r>
        <w:rPr>
          <w:webHidden/>
        </w:rPr>
      </w:r>
      <w:r>
        <w:rPr>
          <w:webHidden/>
        </w:rPr>
        <w:fldChar w:fldCharType="separate"/>
      </w:r>
      <w:r w:rsidR="00365490">
        <w:rPr>
          <w:webHidden/>
        </w:rPr>
        <w:t>76</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6.17</w:t>
      </w:r>
      <w:r>
        <w:rPr>
          <w:rFonts w:asciiTheme="minorHAnsi" w:eastAsiaTheme="minorEastAsia" w:hAnsiTheme="minorHAnsi" w:cstheme="minorBidi"/>
          <w:sz w:val="22"/>
          <w:szCs w:val="22"/>
          <w:lang w:eastAsia="sv-SE"/>
        </w:rPr>
        <w:tab/>
      </w:r>
      <w:r>
        <w:t>Sanktioner</w:t>
      </w:r>
      <w:r>
        <w:rPr>
          <w:webHidden/>
        </w:rPr>
        <w:tab/>
      </w:r>
      <w:r>
        <w:rPr>
          <w:webHidden/>
        </w:rPr>
        <w:fldChar w:fldCharType="begin"/>
      </w:r>
      <w:r>
        <w:rPr>
          <w:webHidden/>
        </w:rPr>
        <w:instrText xml:space="preserve"> PAGEREF _Toc377720418 \h </w:instrText>
      </w:r>
      <w:r>
        <w:rPr>
          <w:webHidden/>
        </w:rPr>
      </w:r>
      <w:r>
        <w:rPr>
          <w:webHidden/>
        </w:rPr>
        <w:fldChar w:fldCharType="separate"/>
      </w:r>
      <w:r w:rsidR="00365490">
        <w:rPr>
          <w:webHidden/>
        </w:rPr>
        <w:t>78</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6.17.1</w:t>
      </w:r>
      <w:r>
        <w:rPr>
          <w:rFonts w:asciiTheme="minorHAnsi" w:eastAsiaTheme="minorEastAsia" w:hAnsiTheme="minorHAnsi" w:cstheme="minorBidi"/>
          <w:sz w:val="22"/>
          <w:szCs w:val="22"/>
          <w:lang w:eastAsia="sv-SE"/>
        </w:rPr>
        <w:tab/>
      </w:r>
      <w:r>
        <w:t>Förseningsavgift</w:t>
      </w:r>
      <w:r>
        <w:rPr>
          <w:webHidden/>
        </w:rPr>
        <w:tab/>
      </w:r>
      <w:r>
        <w:rPr>
          <w:webHidden/>
        </w:rPr>
        <w:fldChar w:fldCharType="begin"/>
      </w:r>
      <w:r>
        <w:rPr>
          <w:webHidden/>
        </w:rPr>
        <w:instrText xml:space="preserve"> PAGEREF _Toc377720419 \h </w:instrText>
      </w:r>
      <w:r>
        <w:rPr>
          <w:webHidden/>
        </w:rPr>
      </w:r>
      <w:r>
        <w:rPr>
          <w:webHidden/>
        </w:rPr>
        <w:fldChar w:fldCharType="separate"/>
      </w:r>
      <w:r w:rsidR="00365490">
        <w:rPr>
          <w:webHidden/>
        </w:rPr>
        <w:t>78</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6.17.2</w:t>
      </w:r>
      <w:r>
        <w:rPr>
          <w:rFonts w:asciiTheme="minorHAnsi" w:eastAsiaTheme="minorEastAsia" w:hAnsiTheme="minorHAnsi" w:cstheme="minorBidi"/>
          <w:sz w:val="22"/>
          <w:szCs w:val="22"/>
          <w:lang w:eastAsia="sv-SE"/>
        </w:rPr>
        <w:tab/>
      </w:r>
      <w:r>
        <w:t>Särskild avgift</w:t>
      </w:r>
      <w:r>
        <w:rPr>
          <w:webHidden/>
        </w:rPr>
        <w:tab/>
      </w:r>
      <w:r>
        <w:rPr>
          <w:webHidden/>
        </w:rPr>
        <w:fldChar w:fldCharType="begin"/>
      </w:r>
      <w:r>
        <w:rPr>
          <w:webHidden/>
        </w:rPr>
        <w:instrText xml:space="preserve"> PAGEREF _Toc377720420 \h </w:instrText>
      </w:r>
      <w:r>
        <w:rPr>
          <w:webHidden/>
        </w:rPr>
      </w:r>
      <w:r>
        <w:rPr>
          <w:webHidden/>
        </w:rPr>
        <w:fldChar w:fldCharType="separate"/>
      </w:r>
      <w:r w:rsidR="00365490">
        <w:rPr>
          <w:webHidden/>
        </w:rPr>
        <w:t>81</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6.18</w:t>
      </w:r>
      <w:r>
        <w:rPr>
          <w:rFonts w:asciiTheme="minorHAnsi" w:eastAsiaTheme="minorEastAsia" w:hAnsiTheme="minorHAnsi" w:cstheme="minorBidi"/>
          <w:sz w:val="22"/>
          <w:szCs w:val="22"/>
          <w:lang w:eastAsia="sv-SE"/>
        </w:rPr>
        <w:tab/>
      </w:r>
      <w:r>
        <w:t>Överklagande</w:t>
      </w:r>
      <w:r>
        <w:rPr>
          <w:webHidden/>
        </w:rPr>
        <w:tab/>
      </w:r>
      <w:r>
        <w:rPr>
          <w:webHidden/>
        </w:rPr>
        <w:fldChar w:fldCharType="begin"/>
      </w:r>
      <w:r>
        <w:rPr>
          <w:webHidden/>
        </w:rPr>
        <w:instrText xml:space="preserve"> PAGEREF _Toc377720421 \h </w:instrText>
      </w:r>
      <w:r>
        <w:rPr>
          <w:webHidden/>
        </w:rPr>
      </w:r>
      <w:r>
        <w:rPr>
          <w:webHidden/>
        </w:rPr>
        <w:fldChar w:fldCharType="separate"/>
      </w:r>
      <w:r w:rsidR="00365490">
        <w:rPr>
          <w:webHidden/>
        </w:rPr>
        <w:t>87</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_Toc377720422 \h </w:instrText>
      </w:r>
      <w:r>
        <w:rPr>
          <w:webHidden/>
        </w:rPr>
      </w:r>
      <w:r>
        <w:rPr>
          <w:webHidden/>
        </w:rPr>
        <w:fldChar w:fldCharType="separate"/>
      </w:r>
      <w:r w:rsidR="00365490">
        <w:rPr>
          <w:webHidden/>
        </w:rPr>
        <w:t>88</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Förhållandet till regeringsformen och Europakonventionen</w:t>
      </w:r>
      <w:r>
        <w:rPr>
          <w:webHidden/>
        </w:rPr>
        <w:tab/>
      </w:r>
      <w:r>
        <w:rPr>
          <w:webHidden/>
        </w:rPr>
        <w:fldChar w:fldCharType="begin"/>
      </w:r>
      <w:r>
        <w:rPr>
          <w:webHidden/>
        </w:rPr>
        <w:instrText xml:space="preserve"> PAGEREF _Toc377720423 \h </w:instrText>
      </w:r>
      <w:r>
        <w:rPr>
          <w:webHidden/>
        </w:rPr>
      </w:r>
      <w:r>
        <w:rPr>
          <w:webHidden/>
        </w:rPr>
        <w:fldChar w:fldCharType="separate"/>
      </w:r>
      <w:r w:rsidR="00365490">
        <w:rPr>
          <w:webHidden/>
        </w:rPr>
        <w:t>90</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De politiska opinionsfriheterna</w:t>
      </w:r>
      <w:r>
        <w:rPr>
          <w:webHidden/>
        </w:rPr>
        <w:tab/>
      </w:r>
      <w:r>
        <w:rPr>
          <w:webHidden/>
        </w:rPr>
        <w:fldChar w:fldCharType="begin"/>
      </w:r>
      <w:r>
        <w:rPr>
          <w:webHidden/>
        </w:rPr>
        <w:instrText xml:space="preserve"> PAGEREF _Toc377720424 \h </w:instrText>
      </w:r>
      <w:r>
        <w:rPr>
          <w:webHidden/>
        </w:rPr>
      </w:r>
      <w:r>
        <w:rPr>
          <w:webHidden/>
        </w:rPr>
        <w:fldChar w:fldCharType="separate"/>
      </w:r>
      <w:r w:rsidR="00365490">
        <w:rPr>
          <w:webHidden/>
        </w:rPr>
        <w:t>90</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8.1.1</w:t>
      </w:r>
      <w:r>
        <w:rPr>
          <w:rFonts w:asciiTheme="minorHAnsi" w:eastAsiaTheme="minorEastAsia" w:hAnsiTheme="minorHAnsi" w:cstheme="minorBidi"/>
          <w:sz w:val="22"/>
          <w:szCs w:val="22"/>
          <w:lang w:eastAsia="sv-SE"/>
        </w:rPr>
        <w:tab/>
      </w:r>
      <w:r>
        <w:t>Regeringsformen</w:t>
      </w:r>
      <w:r>
        <w:rPr>
          <w:webHidden/>
        </w:rPr>
        <w:tab/>
      </w:r>
      <w:r>
        <w:rPr>
          <w:webHidden/>
        </w:rPr>
        <w:fldChar w:fldCharType="begin"/>
      </w:r>
      <w:r>
        <w:rPr>
          <w:webHidden/>
        </w:rPr>
        <w:instrText xml:space="preserve"> PAGEREF _Toc377720425 \h </w:instrText>
      </w:r>
      <w:r>
        <w:rPr>
          <w:webHidden/>
        </w:rPr>
      </w:r>
      <w:r>
        <w:rPr>
          <w:webHidden/>
        </w:rPr>
        <w:fldChar w:fldCharType="separate"/>
      </w:r>
      <w:r w:rsidR="00365490">
        <w:rPr>
          <w:webHidden/>
        </w:rPr>
        <w:t>90</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8.1.2</w:t>
      </w:r>
      <w:r>
        <w:rPr>
          <w:rFonts w:asciiTheme="minorHAnsi" w:eastAsiaTheme="minorEastAsia" w:hAnsiTheme="minorHAnsi" w:cstheme="minorBidi"/>
          <w:sz w:val="22"/>
          <w:szCs w:val="22"/>
          <w:lang w:eastAsia="sv-SE"/>
        </w:rPr>
        <w:tab/>
      </w:r>
      <w:r>
        <w:t>Europakonventionen</w:t>
      </w:r>
      <w:r>
        <w:rPr>
          <w:webHidden/>
        </w:rPr>
        <w:tab/>
      </w:r>
      <w:r>
        <w:rPr>
          <w:webHidden/>
        </w:rPr>
        <w:fldChar w:fldCharType="begin"/>
      </w:r>
      <w:r>
        <w:rPr>
          <w:webHidden/>
        </w:rPr>
        <w:instrText xml:space="preserve"> PAGEREF _Toc377720426 \h </w:instrText>
      </w:r>
      <w:r>
        <w:rPr>
          <w:webHidden/>
        </w:rPr>
      </w:r>
      <w:r>
        <w:rPr>
          <w:webHidden/>
        </w:rPr>
        <w:fldChar w:fldCharType="separate"/>
      </w:r>
      <w:r w:rsidR="00365490">
        <w:rPr>
          <w:webHidden/>
        </w:rPr>
        <w:t>92</w:t>
      </w:r>
      <w:r>
        <w:rPr>
          <w:webHidden/>
        </w:rPr>
        <w:fldChar w:fldCharType="end"/>
      </w:r>
    </w:p>
    <w:p w:rsidR="005403C4" w:rsidRDefault="005403C4" w:rsidP="005A76F9">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Förslaget är förenligt med regeringsformen och Europakonventionen</w:t>
      </w:r>
      <w:r>
        <w:rPr>
          <w:webHidden/>
        </w:rPr>
        <w:tab/>
      </w:r>
      <w:r>
        <w:rPr>
          <w:webHidden/>
        </w:rPr>
        <w:fldChar w:fldCharType="begin"/>
      </w:r>
      <w:r>
        <w:rPr>
          <w:webHidden/>
        </w:rPr>
        <w:instrText xml:space="preserve"> PAGEREF _Toc377720427 \h </w:instrText>
      </w:r>
      <w:r>
        <w:rPr>
          <w:webHidden/>
        </w:rPr>
      </w:r>
      <w:r>
        <w:rPr>
          <w:webHidden/>
        </w:rPr>
        <w:fldChar w:fldCharType="separate"/>
      </w:r>
      <w:r w:rsidR="00365490">
        <w:rPr>
          <w:webHidden/>
        </w:rPr>
        <w:t>94</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8.2.1</w:t>
      </w:r>
      <w:r>
        <w:rPr>
          <w:rFonts w:asciiTheme="minorHAnsi" w:eastAsiaTheme="minorEastAsia" w:hAnsiTheme="minorHAnsi" w:cstheme="minorBidi"/>
          <w:sz w:val="22"/>
          <w:szCs w:val="22"/>
          <w:lang w:eastAsia="sv-SE"/>
        </w:rPr>
        <w:tab/>
      </w:r>
      <w:r>
        <w:t>Regleringen begränsar inte föreningsfriheten</w:t>
      </w:r>
      <w:r>
        <w:rPr>
          <w:webHidden/>
        </w:rPr>
        <w:tab/>
      </w:r>
      <w:r>
        <w:rPr>
          <w:webHidden/>
        </w:rPr>
        <w:fldChar w:fldCharType="begin"/>
      </w:r>
      <w:r>
        <w:rPr>
          <w:webHidden/>
        </w:rPr>
        <w:instrText xml:space="preserve"> PAGEREF _Toc377720428 \h </w:instrText>
      </w:r>
      <w:r>
        <w:rPr>
          <w:webHidden/>
        </w:rPr>
      </w:r>
      <w:r>
        <w:rPr>
          <w:webHidden/>
        </w:rPr>
        <w:fldChar w:fldCharType="separate"/>
      </w:r>
      <w:r w:rsidR="00365490">
        <w:rPr>
          <w:webHidden/>
        </w:rPr>
        <w:t>94</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8.2.2</w:t>
      </w:r>
      <w:r>
        <w:rPr>
          <w:rFonts w:asciiTheme="minorHAnsi" w:eastAsiaTheme="minorEastAsia" w:hAnsiTheme="minorHAnsi" w:cstheme="minorBidi"/>
          <w:sz w:val="22"/>
          <w:szCs w:val="22"/>
          <w:lang w:eastAsia="sv-SE"/>
        </w:rPr>
        <w:tab/>
      </w:r>
      <w:r>
        <w:t>Regleringen innebär inget tvång att uppge politisk åskådning</w:t>
      </w:r>
      <w:r>
        <w:rPr>
          <w:webHidden/>
        </w:rPr>
        <w:tab/>
      </w:r>
      <w:r>
        <w:rPr>
          <w:webHidden/>
        </w:rPr>
        <w:fldChar w:fldCharType="begin"/>
      </w:r>
      <w:r>
        <w:rPr>
          <w:webHidden/>
        </w:rPr>
        <w:instrText xml:space="preserve"> PAGEREF _Toc377720429 \h </w:instrText>
      </w:r>
      <w:r>
        <w:rPr>
          <w:webHidden/>
        </w:rPr>
      </w:r>
      <w:r>
        <w:rPr>
          <w:webHidden/>
        </w:rPr>
        <w:fldChar w:fldCharType="separate"/>
      </w:r>
      <w:r w:rsidR="00365490">
        <w:rPr>
          <w:webHidden/>
        </w:rPr>
        <w:t>99</w:t>
      </w:r>
      <w:r>
        <w:rPr>
          <w:webHidden/>
        </w:rPr>
        <w:fldChar w:fldCharType="end"/>
      </w:r>
    </w:p>
    <w:p w:rsidR="005403C4" w:rsidRDefault="005403C4" w:rsidP="005A76F9">
      <w:pPr>
        <w:pStyle w:val="Innehll3"/>
        <w:tabs>
          <w:tab w:val="left" w:pos="510"/>
        </w:tabs>
        <w:ind w:right="510"/>
        <w:rPr>
          <w:rFonts w:asciiTheme="minorHAnsi" w:eastAsiaTheme="minorEastAsia" w:hAnsiTheme="minorHAnsi" w:cstheme="minorBidi"/>
          <w:sz w:val="22"/>
          <w:szCs w:val="22"/>
          <w:lang w:eastAsia="sv-SE"/>
        </w:rPr>
      </w:pPr>
      <w:r>
        <w:t>8.2.3</w:t>
      </w:r>
      <w:r>
        <w:rPr>
          <w:rFonts w:asciiTheme="minorHAnsi" w:eastAsiaTheme="minorEastAsia" w:hAnsiTheme="minorHAnsi" w:cstheme="minorBidi"/>
          <w:sz w:val="22"/>
          <w:szCs w:val="22"/>
          <w:lang w:eastAsia="sv-SE"/>
        </w:rPr>
        <w:tab/>
      </w:r>
      <w:r>
        <w:t>Redovisningen innebär ingen otillåten åsiktsregistrering</w:t>
      </w:r>
      <w:r>
        <w:rPr>
          <w:webHidden/>
        </w:rPr>
        <w:tab/>
      </w:r>
      <w:r>
        <w:rPr>
          <w:webHidden/>
        </w:rPr>
        <w:fldChar w:fldCharType="begin"/>
      </w:r>
      <w:r>
        <w:rPr>
          <w:webHidden/>
        </w:rPr>
        <w:instrText xml:space="preserve"> PAGEREF _Toc377720430 \h </w:instrText>
      </w:r>
      <w:r>
        <w:rPr>
          <w:webHidden/>
        </w:rPr>
      </w:r>
      <w:r>
        <w:rPr>
          <w:webHidden/>
        </w:rPr>
        <w:fldChar w:fldCharType="separate"/>
      </w:r>
      <w:r w:rsidR="00365490">
        <w:rPr>
          <w:webHidden/>
        </w:rPr>
        <w:t>102</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Konsekvenser av förslaget</w:t>
      </w:r>
      <w:r>
        <w:rPr>
          <w:webHidden/>
        </w:rPr>
        <w:tab/>
      </w:r>
      <w:r>
        <w:rPr>
          <w:webHidden/>
        </w:rPr>
        <w:fldChar w:fldCharType="begin"/>
      </w:r>
      <w:r>
        <w:rPr>
          <w:webHidden/>
        </w:rPr>
        <w:instrText xml:space="preserve"> PAGEREF _Toc377720431 \h </w:instrText>
      </w:r>
      <w:r>
        <w:rPr>
          <w:webHidden/>
        </w:rPr>
      </w:r>
      <w:r>
        <w:rPr>
          <w:webHidden/>
        </w:rPr>
        <w:fldChar w:fldCharType="separate"/>
      </w:r>
      <w:r w:rsidR="00365490">
        <w:rPr>
          <w:webHidden/>
        </w:rPr>
        <w:t>106</w:t>
      </w:r>
      <w:r>
        <w:rPr>
          <w:webHidden/>
        </w:rPr>
        <w:fldChar w:fldCharType="end"/>
      </w:r>
    </w:p>
    <w:p w:rsidR="005403C4" w:rsidRDefault="005403C4" w:rsidP="005A76F9">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_Toc377720432 \h </w:instrText>
      </w:r>
      <w:r>
        <w:rPr>
          <w:webHidden/>
        </w:rPr>
      </w:r>
      <w:r>
        <w:rPr>
          <w:webHidden/>
        </w:rPr>
        <w:fldChar w:fldCharType="separate"/>
      </w:r>
      <w:r w:rsidR="00365490">
        <w:rPr>
          <w:webHidden/>
        </w:rPr>
        <w:t>111</w:t>
      </w:r>
      <w:r>
        <w:rPr>
          <w:webHidden/>
        </w:rPr>
        <w:fldChar w:fldCharType="end"/>
      </w:r>
    </w:p>
    <w:p w:rsidR="005403C4" w:rsidRDefault="005403C4" w:rsidP="005A76F9">
      <w:pPr>
        <w:pStyle w:val="Innehll4"/>
        <w:ind w:right="510"/>
        <w:rPr>
          <w:rFonts w:asciiTheme="minorHAnsi" w:eastAsiaTheme="minorEastAsia" w:hAnsiTheme="minorHAnsi" w:cstheme="minorBidi"/>
          <w:noProof/>
          <w:sz w:val="22"/>
          <w:szCs w:val="22"/>
          <w:lang w:eastAsia="sv-SE"/>
        </w:rPr>
      </w:pPr>
      <w:r>
        <w:rPr>
          <w:noProof/>
        </w:rPr>
        <w:t>Bilaga 1</w:t>
      </w:r>
      <w:r>
        <w:rPr>
          <w:noProof/>
        </w:rPr>
        <w:tab/>
        <w:t>Sammanfattning av promemorian Allmänhetens insyn i partiers och valkandidaters finansiering (Ds 2013:31)</w:t>
      </w:r>
      <w:r>
        <w:rPr>
          <w:noProof/>
          <w:webHidden/>
        </w:rPr>
        <w:tab/>
      </w:r>
      <w:r>
        <w:rPr>
          <w:noProof/>
          <w:webHidden/>
        </w:rPr>
        <w:fldChar w:fldCharType="begin"/>
      </w:r>
      <w:r>
        <w:rPr>
          <w:noProof/>
          <w:webHidden/>
        </w:rPr>
        <w:instrText xml:space="preserve"> PAGEREF _Toc377720433 \h </w:instrText>
      </w:r>
      <w:r>
        <w:rPr>
          <w:noProof/>
          <w:webHidden/>
        </w:rPr>
      </w:r>
      <w:r>
        <w:rPr>
          <w:noProof/>
          <w:webHidden/>
        </w:rPr>
        <w:fldChar w:fldCharType="separate"/>
      </w:r>
      <w:r w:rsidR="00365490">
        <w:rPr>
          <w:noProof/>
          <w:webHidden/>
        </w:rPr>
        <w:t>126</w:t>
      </w:r>
      <w:r>
        <w:rPr>
          <w:noProof/>
          <w:webHidden/>
        </w:rPr>
        <w:fldChar w:fldCharType="end"/>
      </w:r>
    </w:p>
    <w:p w:rsidR="005403C4" w:rsidRDefault="005403C4" w:rsidP="005A76F9">
      <w:pPr>
        <w:pStyle w:val="Innehll4"/>
        <w:ind w:right="510"/>
        <w:rPr>
          <w:rFonts w:asciiTheme="minorHAnsi" w:eastAsiaTheme="minorEastAsia" w:hAnsiTheme="minorHAnsi" w:cstheme="minorBidi"/>
          <w:noProof/>
          <w:sz w:val="22"/>
          <w:szCs w:val="22"/>
          <w:lang w:eastAsia="sv-SE"/>
        </w:rPr>
      </w:pPr>
      <w:r>
        <w:rPr>
          <w:noProof/>
        </w:rPr>
        <w:t>Bilaga 2</w:t>
      </w:r>
      <w:r>
        <w:rPr>
          <w:noProof/>
        </w:rPr>
        <w:tab/>
        <w:t>Lagförslaget i Ds 2013:31</w:t>
      </w:r>
      <w:r>
        <w:rPr>
          <w:noProof/>
          <w:webHidden/>
        </w:rPr>
        <w:tab/>
      </w:r>
      <w:r>
        <w:rPr>
          <w:noProof/>
          <w:webHidden/>
        </w:rPr>
        <w:fldChar w:fldCharType="begin"/>
      </w:r>
      <w:r>
        <w:rPr>
          <w:noProof/>
          <w:webHidden/>
        </w:rPr>
        <w:instrText xml:space="preserve"> PAGEREF _Toc377720434 \h </w:instrText>
      </w:r>
      <w:r>
        <w:rPr>
          <w:noProof/>
          <w:webHidden/>
        </w:rPr>
      </w:r>
      <w:r>
        <w:rPr>
          <w:noProof/>
          <w:webHidden/>
        </w:rPr>
        <w:fldChar w:fldCharType="separate"/>
      </w:r>
      <w:r w:rsidR="00365490">
        <w:rPr>
          <w:noProof/>
          <w:webHidden/>
        </w:rPr>
        <w:t>127</w:t>
      </w:r>
      <w:r>
        <w:rPr>
          <w:noProof/>
          <w:webHidden/>
        </w:rPr>
        <w:fldChar w:fldCharType="end"/>
      </w:r>
    </w:p>
    <w:p w:rsidR="005403C4" w:rsidRDefault="005403C4" w:rsidP="005A76F9">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 (Ds 2013:31)</w:t>
      </w:r>
      <w:r>
        <w:rPr>
          <w:noProof/>
          <w:webHidden/>
        </w:rPr>
        <w:tab/>
      </w:r>
      <w:r>
        <w:rPr>
          <w:noProof/>
          <w:webHidden/>
        </w:rPr>
        <w:fldChar w:fldCharType="begin"/>
      </w:r>
      <w:r>
        <w:rPr>
          <w:noProof/>
          <w:webHidden/>
        </w:rPr>
        <w:instrText xml:space="preserve"> PAGEREF _Toc377720435 \h </w:instrText>
      </w:r>
      <w:r>
        <w:rPr>
          <w:noProof/>
          <w:webHidden/>
        </w:rPr>
      </w:r>
      <w:r>
        <w:rPr>
          <w:noProof/>
          <w:webHidden/>
        </w:rPr>
        <w:fldChar w:fldCharType="separate"/>
      </w:r>
      <w:r w:rsidR="00365490">
        <w:rPr>
          <w:noProof/>
          <w:webHidden/>
        </w:rPr>
        <w:t>131</w:t>
      </w:r>
      <w:r>
        <w:rPr>
          <w:noProof/>
          <w:webHidden/>
        </w:rPr>
        <w:fldChar w:fldCharType="end"/>
      </w:r>
    </w:p>
    <w:p w:rsidR="005403C4" w:rsidRDefault="005403C4" w:rsidP="005A76F9">
      <w:pPr>
        <w:pStyle w:val="Innehll4"/>
        <w:ind w:right="510"/>
        <w:rPr>
          <w:rFonts w:asciiTheme="minorHAnsi" w:eastAsiaTheme="minorEastAsia" w:hAnsiTheme="minorHAnsi" w:cstheme="minorBidi"/>
          <w:noProof/>
          <w:sz w:val="22"/>
          <w:szCs w:val="22"/>
          <w:lang w:eastAsia="sv-SE"/>
        </w:rPr>
      </w:pPr>
      <w:r>
        <w:rPr>
          <w:noProof/>
        </w:rPr>
        <w:t>Bilaga 4</w:t>
      </w:r>
      <w:r>
        <w:rPr>
          <w:noProof/>
        </w:rPr>
        <w:tab/>
        <w:t>Lagrådsremissens lagförslag</w:t>
      </w:r>
      <w:r>
        <w:rPr>
          <w:noProof/>
          <w:webHidden/>
        </w:rPr>
        <w:tab/>
      </w:r>
      <w:r>
        <w:rPr>
          <w:noProof/>
          <w:webHidden/>
        </w:rPr>
        <w:fldChar w:fldCharType="begin"/>
      </w:r>
      <w:r>
        <w:rPr>
          <w:noProof/>
          <w:webHidden/>
        </w:rPr>
        <w:instrText xml:space="preserve"> PAGEREF _Toc377720436 \h </w:instrText>
      </w:r>
      <w:r>
        <w:rPr>
          <w:noProof/>
          <w:webHidden/>
        </w:rPr>
      </w:r>
      <w:r>
        <w:rPr>
          <w:noProof/>
          <w:webHidden/>
        </w:rPr>
        <w:fldChar w:fldCharType="separate"/>
      </w:r>
      <w:r w:rsidR="00365490">
        <w:rPr>
          <w:noProof/>
          <w:webHidden/>
        </w:rPr>
        <w:t>132</w:t>
      </w:r>
      <w:r>
        <w:rPr>
          <w:noProof/>
          <w:webHidden/>
        </w:rPr>
        <w:fldChar w:fldCharType="end"/>
      </w:r>
    </w:p>
    <w:p w:rsidR="005403C4" w:rsidRDefault="005403C4" w:rsidP="005A76F9">
      <w:pPr>
        <w:pStyle w:val="Innehll4"/>
        <w:ind w:right="510"/>
        <w:rPr>
          <w:rFonts w:asciiTheme="minorHAnsi" w:eastAsiaTheme="minorEastAsia" w:hAnsiTheme="minorHAnsi" w:cstheme="minorBidi"/>
          <w:noProof/>
          <w:sz w:val="22"/>
          <w:szCs w:val="22"/>
          <w:lang w:eastAsia="sv-SE"/>
        </w:rPr>
      </w:pPr>
      <w:r>
        <w:rPr>
          <w:noProof/>
        </w:rPr>
        <w:t>Bilaga 5</w:t>
      </w:r>
      <w:r>
        <w:rPr>
          <w:noProof/>
        </w:rPr>
        <w:tab/>
        <w:t>Lagrådets yttrande</w:t>
      </w:r>
      <w:r>
        <w:rPr>
          <w:noProof/>
          <w:webHidden/>
        </w:rPr>
        <w:tab/>
      </w:r>
      <w:r>
        <w:rPr>
          <w:noProof/>
          <w:webHidden/>
        </w:rPr>
        <w:fldChar w:fldCharType="begin"/>
      </w:r>
      <w:r>
        <w:rPr>
          <w:noProof/>
          <w:webHidden/>
        </w:rPr>
        <w:instrText xml:space="preserve"> PAGEREF _Toc377720437 \h </w:instrText>
      </w:r>
      <w:r>
        <w:rPr>
          <w:noProof/>
          <w:webHidden/>
        </w:rPr>
      </w:r>
      <w:r>
        <w:rPr>
          <w:noProof/>
          <w:webHidden/>
        </w:rPr>
        <w:fldChar w:fldCharType="separate"/>
      </w:r>
      <w:r w:rsidR="00365490">
        <w:rPr>
          <w:noProof/>
          <w:webHidden/>
        </w:rPr>
        <w:t>136</w:t>
      </w:r>
      <w:r>
        <w:rPr>
          <w:noProof/>
          <w:webHidden/>
        </w:rPr>
        <w:fldChar w:fldCharType="end"/>
      </w:r>
    </w:p>
    <w:p w:rsidR="005403C4" w:rsidRDefault="005403C4" w:rsidP="005A76F9">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20 januari 2014</w:t>
      </w:r>
      <w:r>
        <w:rPr>
          <w:noProof/>
          <w:webHidden/>
        </w:rPr>
        <w:tab/>
      </w:r>
      <w:r>
        <w:rPr>
          <w:noProof/>
          <w:webHidden/>
        </w:rPr>
        <w:fldChar w:fldCharType="begin"/>
      </w:r>
      <w:r>
        <w:rPr>
          <w:noProof/>
          <w:webHidden/>
        </w:rPr>
        <w:instrText xml:space="preserve"> PAGEREF _Toc377720438 \h </w:instrText>
      </w:r>
      <w:r>
        <w:rPr>
          <w:noProof/>
          <w:webHidden/>
        </w:rPr>
      </w:r>
      <w:r>
        <w:rPr>
          <w:noProof/>
          <w:webHidden/>
        </w:rPr>
        <w:fldChar w:fldCharType="separate"/>
      </w:r>
      <w:r w:rsidR="00365490">
        <w:rPr>
          <w:noProof/>
          <w:webHidden/>
        </w:rPr>
        <w:t>141</w:t>
      </w:r>
      <w:r>
        <w:rPr>
          <w:noProof/>
          <w:webHidden/>
        </w:rPr>
        <w:fldChar w:fldCharType="end"/>
      </w:r>
    </w:p>
    <w:p w:rsidR="002F5464" w:rsidRDefault="005403C4" w:rsidP="005403C4">
      <w:pPr>
        <w:pStyle w:val="Innehll5"/>
        <w:ind w:right="510"/>
      </w:pPr>
      <w:r>
        <w:rPr>
          <w:noProof/>
          <w:sz w:val="25"/>
        </w:rPr>
        <w:fldChar w:fldCharType="end"/>
      </w:r>
    </w:p>
    <w:p w:rsidR="002F5464" w:rsidRDefault="002F5464" w:rsidP="00DC797D">
      <w:pPr>
        <w:pStyle w:val="Rubrik1"/>
        <w:spacing w:before="0"/>
      </w:pPr>
      <w:r>
        <w:br w:type="page"/>
      </w:r>
      <w:bookmarkStart w:id="5" w:name="_Toc375297521"/>
      <w:bookmarkStart w:id="6" w:name="_Toc376853839"/>
      <w:bookmarkStart w:id="7" w:name="_Toc376857354"/>
      <w:bookmarkStart w:id="8" w:name="_Toc376857559"/>
      <w:bookmarkStart w:id="9" w:name="_Toc376858802"/>
      <w:bookmarkStart w:id="10" w:name="_Toc376858874"/>
      <w:bookmarkStart w:id="11" w:name="_Toc376858945"/>
      <w:bookmarkStart w:id="12" w:name="_Toc376931224"/>
      <w:bookmarkStart w:id="13" w:name="_Toc377120355"/>
      <w:bookmarkStart w:id="14" w:name="_Toc377124970"/>
      <w:bookmarkStart w:id="15" w:name="_Toc377133194"/>
      <w:bookmarkStart w:id="16" w:name="_Toc377134772"/>
      <w:bookmarkStart w:id="17" w:name="_Toc377371237"/>
      <w:bookmarkStart w:id="18" w:name="_Toc377542352"/>
      <w:bookmarkStart w:id="19" w:name="_Toc377622895"/>
      <w:bookmarkStart w:id="20" w:name="_Toc377623009"/>
      <w:bookmarkStart w:id="21" w:name="_Toc377623123"/>
      <w:bookmarkStart w:id="22" w:name="_Toc377623193"/>
      <w:bookmarkStart w:id="23" w:name="_Toc377713029"/>
      <w:bookmarkStart w:id="24" w:name="_Toc377720369"/>
      <w:r w:rsidR="00EE6B13">
        <w:lastRenderedPageBreak/>
        <w:t>Förslag till riksdagsbeslut</w:t>
      </w:r>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p>
    <w:p w:rsidR="00EE6B13" w:rsidRDefault="00EE6B13" w:rsidP="00EE6B13">
      <w:pPr>
        <w:pStyle w:val="Brdtext"/>
      </w:pPr>
      <w:r>
        <w:t xml:space="preserve">Regeringen föreslår att riksdagen </w:t>
      </w:r>
      <w:r w:rsidR="00EF58F3">
        <w:t>antar regeringens f</w:t>
      </w:r>
      <w:r w:rsidR="00EF58F3" w:rsidRPr="00EF58F3">
        <w:t>örslag till lag om insyn i finansiering av partier</w:t>
      </w:r>
      <w:r w:rsidR="00EF58F3">
        <w:t>.</w:t>
      </w:r>
    </w:p>
    <w:p w:rsidR="001D640C" w:rsidRDefault="001D640C" w:rsidP="001D640C">
      <w:pPr>
        <w:sectPr w:rsidR="001D640C" w:rsidSect="00EE6B13">
          <w:headerReference w:type="even" r:id="rId15"/>
          <w:headerReference w:type="default" r:id="rId16"/>
          <w:type w:val="continuous"/>
          <w:pgSz w:w="9356" w:h="13721" w:code="9"/>
          <w:pgMar w:top="794" w:right="2438" w:bottom="1191" w:left="1020" w:header="0" w:footer="709" w:gutter="0"/>
          <w:cols w:space="720"/>
          <w:docGrid w:linePitch="245"/>
        </w:sectPr>
      </w:pPr>
    </w:p>
    <w:p w:rsidR="001D640C" w:rsidRDefault="00DC797D" w:rsidP="00B42994">
      <w:pPr>
        <w:pStyle w:val="Rubrik1"/>
        <w:spacing w:before="0"/>
      </w:pPr>
      <w:bookmarkStart w:id="25" w:name="_Toc297041602"/>
      <w:bookmarkStart w:id="26" w:name="_Toc297041921"/>
      <w:bookmarkStart w:id="27" w:name="_Toc302913373"/>
      <w:bookmarkStart w:id="28" w:name="_Toc303181049"/>
      <w:bookmarkStart w:id="29" w:name="_Toc303941216"/>
      <w:bookmarkStart w:id="30" w:name="_Toc353429381"/>
      <w:bookmarkStart w:id="31" w:name="_Toc357504301"/>
      <w:bookmarkStart w:id="32" w:name="_Toc360688821"/>
      <w:bookmarkStart w:id="33" w:name="_Toc361052633"/>
      <w:bookmarkStart w:id="34" w:name="_Toc361053123"/>
      <w:bookmarkStart w:id="35" w:name="_Toc361053203"/>
      <w:bookmarkStart w:id="36" w:name="_Toc361053810"/>
      <w:bookmarkStart w:id="37" w:name="_Toc361053972"/>
      <w:bookmarkStart w:id="38" w:name="_Toc361054054"/>
      <w:bookmarkStart w:id="39" w:name="_Toc361054216"/>
      <w:bookmarkStart w:id="40" w:name="_Toc361054378"/>
      <w:bookmarkStart w:id="41" w:name="_Toc361054455"/>
      <w:bookmarkStart w:id="42" w:name="_Toc361054536"/>
      <w:bookmarkStart w:id="43" w:name="_Toc361054618"/>
      <w:bookmarkStart w:id="44" w:name="_Toc361054701"/>
      <w:bookmarkStart w:id="45" w:name="_Toc361054783"/>
      <w:bookmarkStart w:id="46" w:name="_Toc361054865"/>
      <w:bookmarkStart w:id="47" w:name="_Toc361054947"/>
      <w:bookmarkStart w:id="48" w:name="_Toc361055029"/>
      <w:bookmarkStart w:id="49" w:name="_Toc361055111"/>
      <w:bookmarkStart w:id="50" w:name="_Toc361055194"/>
      <w:bookmarkStart w:id="51" w:name="_Toc361055276"/>
      <w:bookmarkStart w:id="52" w:name="_Toc361055358"/>
      <w:bookmarkStart w:id="53" w:name="_Toc361055440"/>
      <w:bookmarkStart w:id="54" w:name="_Toc361055604"/>
      <w:bookmarkStart w:id="55" w:name="_Toc361055685"/>
      <w:bookmarkStart w:id="56" w:name="_Toc361055767"/>
      <w:bookmarkStart w:id="57" w:name="_Toc361055848"/>
      <w:bookmarkStart w:id="58" w:name="_Toc361055930"/>
      <w:bookmarkStart w:id="59" w:name="_Toc361056012"/>
      <w:bookmarkStart w:id="60" w:name="_Toc361059166"/>
      <w:bookmarkStart w:id="61" w:name="_Toc361059290"/>
      <w:bookmarkStart w:id="62" w:name="_Toc361059707"/>
      <w:bookmarkStart w:id="63" w:name="_Toc361060260"/>
      <w:bookmarkStart w:id="64" w:name="_Toc361061130"/>
      <w:bookmarkStart w:id="65" w:name="_Toc361061621"/>
      <w:bookmarkStart w:id="66" w:name="_Toc369585988"/>
      <w:bookmarkStart w:id="67" w:name="_Toc370453772"/>
      <w:bookmarkStart w:id="68" w:name="_Toc370478920"/>
      <w:bookmarkStart w:id="69" w:name="_Toc370737885"/>
      <w:bookmarkStart w:id="70" w:name="_Toc370805294"/>
      <w:bookmarkStart w:id="71" w:name="_Toc370808791"/>
      <w:bookmarkStart w:id="72" w:name="_Toc370810214"/>
      <w:bookmarkStart w:id="73" w:name="_Toc371055486"/>
      <w:bookmarkStart w:id="74" w:name="_Toc371341011"/>
      <w:bookmarkStart w:id="75" w:name="_Toc371490784"/>
      <w:bookmarkStart w:id="76" w:name="_Toc371497248"/>
      <w:bookmarkStart w:id="77" w:name="_Toc371588383"/>
      <w:bookmarkStart w:id="78" w:name="_Toc371601018"/>
      <w:bookmarkStart w:id="79" w:name="_Toc371601723"/>
      <w:bookmarkStart w:id="80" w:name="_Toc371602658"/>
      <w:bookmarkStart w:id="81" w:name="_Toc371668273"/>
      <w:bookmarkStart w:id="82" w:name="_Toc371670207"/>
      <w:bookmarkStart w:id="83" w:name="_Toc372716173"/>
      <w:bookmarkStart w:id="84" w:name="_Toc373391496"/>
      <w:bookmarkStart w:id="85" w:name="_Toc373402149"/>
      <w:bookmarkStart w:id="86" w:name="_Toc373403444"/>
      <w:bookmarkStart w:id="87" w:name="_Toc373482574"/>
      <w:bookmarkStart w:id="88" w:name="_Toc373482758"/>
      <w:bookmarkStart w:id="89" w:name="_Toc373486664"/>
      <w:bookmarkStart w:id="90" w:name="_Toc373755684"/>
      <w:bookmarkStart w:id="91" w:name="_Toc373755961"/>
      <w:bookmarkStart w:id="92" w:name="_Toc373839915"/>
      <w:bookmarkStart w:id="93" w:name="_Toc374345719"/>
      <w:bookmarkStart w:id="94" w:name="_Toc374445302"/>
      <w:bookmarkStart w:id="95" w:name="_Toc374514947"/>
      <w:bookmarkStart w:id="96" w:name="_Toc374516443"/>
      <w:bookmarkStart w:id="97" w:name="_Toc374517116"/>
      <w:bookmarkStart w:id="98" w:name="_Toc374703294"/>
      <w:bookmarkStart w:id="99" w:name="_Toc374972299"/>
      <w:bookmarkStart w:id="100" w:name="_Toc375042161"/>
      <w:bookmarkStart w:id="101" w:name="_Toc375045392"/>
      <w:bookmarkStart w:id="102" w:name="_Toc375053131"/>
      <w:bookmarkStart w:id="103" w:name="_Toc375057232"/>
      <w:bookmarkStart w:id="104" w:name="_Toc375057300"/>
      <w:bookmarkStart w:id="105" w:name="_Toc375127826"/>
      <w:bookmarkStart w:id="106" w:name="_Toc375137064"/>
      <w:bookmarkStart w:id="107" w:name="_Toc375138411"/>
      <w:bookmarkStart w:id="108" w:name="_Toc375297522"/>
      <w:bookmarkStart w:id="109" w:name="_Toc376853840"/>
      <w:bookmarkStart w:id="110" w:name="_Toc376857355"/>
      <w:bookmarkStart w:id="111" w:name="_Toc376857560"/>
      <w:bookmarkStart w:id="112" w:name="_Toc376858803"/>
      <w:bookmarkStart w:id="113" w:name="_Toc376858875"/>
      <w:bookmarkStart w:id="114" w:name="_Toc376858946"/>
      <w:bookmarkStart w:id="115" w:name="_Toc376931225"/>
      <w:bookmarkStart w:id="116" w:name="_Toc377120356"/>
      <w:bookmarkStart w:id="117" w:name="_Toc377124971"/>
      <w:bookmarkStart w:id="118" w:name="_Toc377133195"/>
      <w:bookmarkStart w:id="119" w:name="_Toc377134773"/>
      <w:bookmarkStart w:id="120" w:name="_Toc377371238"/>
      <w:bookmarkStart w:id="121" w:name="_Toc377542353"/>
      <w:bookmarkStart w:id="122" w:name="_Toc377622896"/>
      <w:bookmarkStart w:id="123" w:name="_Toc377623010"/>
      <w:bookmarkStart w:id="124" w:name="_Toc377623124"/>
      <w:bookmarkStart w:id="125" w:name="_Toc377623194"/>
      <w:bookmarkStart w:id="126" w:name="_Toc377713030"/>
      <w:bookmarkStart w:id="127" w:name="_Toc377720370"/>
      <w:r w:rsidRPr="00C17C9B">
        <w:lastRenderedPageBreak/>
        <w:t>Förslag</w:t>
      </w:r>
      <w:r w:rsidRPr="00F87588">
        <w:t xml:space="preserve"> till lag om </w:t>
      </w:r>
      <w:bookmarkEnd w:id="25"/>
      <w:bookmarkEnd w:id="26"/>
      <w:bookmarkEnd w:id="27"/>
      <w:bookmarkEnd w:id="28"/>
      <w:bookmarkEnd w:id="29"/>
      <w:r w:rsidRPr="00F87588">
        <w:t xml:space="preserve">insyn i finansiering av </w:t>
      </w:r>
      <w:r w:rsidRPr="00C17C9B">
        <w:t>partier</w:t>
      </w:r>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p>
    <w:p w:rsidR="00EF58F3" w:rsidRDefault="00EF58F3" w:rsidP="00EF58F3">
      <w:pPr>
        <w:pStyle w:val="Brdtextmedindrag"/>
      </w:pPr>
      <w:r>
        <w:t>Härigenom föreskrivs följande.</w:t>
      </w:r>
    </w:p>
    <w:p w:rsidR="00EF58F3" w:rsidRDefault="00EF58F3" w:rsidP="00EF58F3">
      <w:pPr>
        <w:pStyle w:val="Rubrik3utannumrering"/>
      </w:pPr>
      <w:r>
        <w:t>Syftet med lagen</w:t>
      </w:r>
    </w:p>
    <w:p w:rsidR="00EF58F3" w:rsidRDefault="00EF58F3" w:rsidP="00EF58F3">
      <w:pPr>
        <w:pStyle w:val="Brdtextmedindrag"/>
        <w:ind w:firstLine="0"/>
      </w:pPr>
      <w:r w:rsidRPr="003261D0">
        <w:rPr>
          <w:b/>
        </w:rPr>
        <w:t>1 §</w:t>
      </w:r>
      <w:r>
        <w:t> Syftet med lagen är att trygga allmänhetens insyn i hur partier finansierar sin politiska verksamhet och hur valkandidater finansierar sina personvalskampanjer.</w:t>
      </w:r>
    </w:p>
    <w:p w:rsidR="00EF58F3" w:rsidRDefault="00EF58F3" w:rsidP="00EF58F3">
      <w:pPr>
        <w:pStyle w:val="Rubrik3utannumrering"/>
      </w:pPr>
      <w:r>
        <w:t>Tröskelvärde</w:t>
      </w:r>
    </w:p>
    <w:p w:rsidR="00EF58F3" w:rsidRDefault="00EF58F3" w:rsidP="00EF58F3">
      <w:pPr>
        <w:pStyle w:val="Brdtextmedindrag"/>
        <w:ind w:firstLine="0"/>
      </w:pPr>
      <w:r w:rsidRPr="003261D0">
        <w:rPr>
          <w:b/>
        </w:rPr>
        <w:t>2 §</w:t>
      </w:r>
      <w:r>
        <w:t> M</w:t>
      </w:r>
      <w:r w:rsidRPr="00B00A53">
        <w:t xml:space="preserve">ed tröskelvärde avses i denna lag </w:t>
      </w:r>
      <w:r>
        <w:t>hälften av det</w:t>
      </w:r>
      <w:r w:rsidRPr="00B00A53">
        <w:t xml:space="preserve"> pris</w:t>
      </w:r>
      <w:r>
        <w:t>basbelopp enligt 2 kap. 6 och 7 §</w:t>
      </w:r>
      <w:r w:rsidRPr="00B00A53">
        <w:t>§ socialförsäkringsbalken</w:t>
      </w:r>
      <w:r>
        <w:t xml:space="preserve"> som gäller vid utgången av det räkenskapsår eller kalenderår som avses i 5 §</w:t>
      </w:r>
      <w:r w:rsidRPr="00B00A53">
        <w:t>.</w:t>
      </w:r>
    </w:p>
    <w:p w:rsidR="00EF58F3" w:rsidRPr="00577E17" w:rsidRDefault="00EF58F3" w:rsidP="00EF58F3">
      <w:pPr>
        <w:pStyle w:val="Rubrik3utannumrering"/>
      </w:pPr>
      <w:r>
        <w:t>Tillämpningsområde</w:t>
      </w:r>
    </w:p>
    <w:p w:rsidR="00EF58F3" w:rsidRDefault="00EF58F3" w:rsidP="00EF58F3">
      <w:pPr>
        <w:pStyle w:val="Brdtextmedindrag"/>
        <w:ind w:firstLine="0"/>
      </w:pPr>
      <w:r w:rsidRPr="003261D0">
        <w:rPr>
          <w:b/>
        </w:rPr>
        <w:t>3 §</w:t>
      </w:r>
      <w:r>
        <w:t> Lagen gäller för partier som</w:t>
      </w:r>
    </w:p>
    <w:p w:rsidR="00EF58F3" w:rsidRDefault="00EF58F3" w:rsidP="00EF58F3">
      <w:pPr>
        <w:pStyle w:val="Brdtextmedindrag"/>
      </w:pPr>
      <w:r>
        <w:t>1. deltar i val till riksdagen eller Europaparlamentet,</w:t>
      </w:r>
    </w:p>
    <w:p w:rsidR="00EF58F3" w:rsidRDefault="00EF58F3" w:rsidP="00EF58F3">
      <w:pPr>
        <w:pStyle w:val="Brdtextmedindrag"/>
      </w:pPr>
      <w:r>
        <w:t>2. har mandat</w:t>
      </w:r>
      <w:r w:rsidRPr="00F37124">
        <w:t xml:space="preserve"> </w:t>
      </w:r>
      <w:r>
        <w:t>i riksdagen eller Europaparlamentet, eller</w:t>
      </w:r>
    </w:p>
    <w:p w:rsidR="00EF58F3" w:rsidRDefault="00EF58F3" w:rsidP="00EF58F3">
      <w:pPr>
        <w:pStyle w:val="Brdtextmedindrag"/>
      </w:pPr>
      <w:r>
        <w:t>3. annars får stöd enligt l</w:t>
      </w:r>
      <w:r w:rsidRPr="00B00A53">
        <w:t>ag</w:t>
      </w:r>
      <w:r>
        <w:t>en</w:t>
      </w:r>
      <w:r w:rsidRPr="00B00A53">
        <w:t xml:space="preserve"> (1972:625) om statligt stöd till </w:t>
      </w:r>
      <w:r>
        <w:t xml:space="preserve">politiska </w:t>
      </w:r>
      <w:r w:rsidRPr="00B00A53">
        <w:t>partier</w:t>
      </w:r>
      <w:r>
        <w:t>.</w:t>
      </w:r>
    </w:p>
    <w:p w:rsidR="00EF58F3" w:rsidRPr="00577E17" w:rsidRDefault="00EF58F3" w:rsidP="00EF58F3">
      <w:pPr>
        <w:pStyle w:val="Rubrik3utannumrering"/>
      </w:pPr>
      <w:r>
        <w:t>Redovisning av intäkter</w:t>
      </w:r>
    </w:p>
    <w:p w:rsidR="00EF58F3" w:rsidRPr="004D3331" w:rsidRDefault="00EF58F3" w:rsidP="00EF58F3">
      <w:pPr>
        <w:pStyle w:val="Brdtext"/>
      </w:pPr>
      <w:r w:rsidRPr="003261D0">
        <w:rPr>
          <w:b/>
        </w:rPr>
        <w:t>4 §</w:t>
      </w:r>
      <w:r>
        <w:t xml:space="preserve"> Ett parti ska redovisa till Kammarkollegiet hur det har finansierat sin politiska verksamhet. Av redovisningen ska det tydligt framgå vilka medel som har kommit verksamheten till godo och varifrån medlen kommer (intäktsredovisning). </w:t>
      </w:r>
    </w:p>
    <w:p w:rsidR="00EF58F3" w:rsidRDefault="00EF58F3" w:rsidP="00EF58F3">
      <w:pPr>
        <w:pStyle w:val="Brdtextmedindrag"/>
      </w:pPr>
      <w:r>
        <w:t>Intäktsredovisningen ska avse partiets verksamhet på central nivå.</w:t>
      </w:r>
    </w:p>
    <w:p w:rsidR="00EF58F3" w:rsidRDefault="00EF58F3" w:rsidP="000A3BE5">
      <w:pPr>
        <w:pStyle w:val="Brdtextmedindrag"/>
      </w:pPr>
      <w:r>
        <w:t>Om någon efter ett personval har utsetts till ledamot eller ersättare för en ledamot av riksdagen eller Europaparlamentet, ska partiets intäkts</w:t>
      </w:r>
      <w:r>
        <w:softHyphen/>
        <w:t>redovis</w:t>
      </w:r>
      <w:r>
        <w:softHyphen/>
        <w:t xml:space="preserve">ning avse </w:t>
      </w:r>
      <w:r w:rsidR="00B61F67">
        <w:t xml:space="preserve">även </w:t>
      </w:r>
      <w:r>
        <w:t>ledamotens eller ersättarens personvals</w:t>
      </w:r>
      <w:r>
        <w:softHyphen/>
        <w:t xml:space="preserve">kampanj. </w:t>
      </w:r>
    </w:p>
    <w:p w:rsidR="00EF58F3" w:rsidRPr="009E709F" w:rsidRDefault="00EF58F3" w:rsidP="00EF58F3">
      <w:pPr>
        <w:pStyle w:val="Brdtextmedindrag"/>
      </w:pPr>
    </w:p>
    <w:p w:rsidR="00EF58F3" w:rsidRDefault="00EF58F3" w:rsidP="00EF58F3">
      <w:pPr>
        <w:pStyle w:val="Brdtextmedindrag"/>
        <w:ind w:firstLine="0"/>
      </w:pPr>
      <w:r w:rsidRPr="003261D0">
        <w:rPr>
          <w:b/>
        </w:rPr>
        <w:t>5 §</w:t>
      </w:r>
      <w:r>
        <w:t> En intäktsredovisning ska avse räkenskapsår om partiet är bokföringsskyldigt enligt bokföringslagen (1999:1078). I annat fall ska redovisningen avse kalenderår.</w:t>
      </w:r>
    </w:p>
    <w:p w:rsidR="00EF58F3" w:rsidRDefault="00EF58F3" w:rsidP="00EF58F3">
      <w:pPr>
        <w:pStyle w:val="Brdtextmedindrag"/>
      </w:pPr>
    </w:p>
    <w:p w:rsidR="00EF58F3" w:rsidRDefault="00EF58F3" w:rsidP="00EF58F3">
      <w:pPr>
        <w:pStyle w:val="Brdtext"/>
      </w:pPr>
      <w:r w:rsidRPr="003261D0">
        <w:rPr>
          <w:b/>
        </w:rPr>
        <w:t>6 §</w:t>
      </w:r>
      <w:r>
        <w:t> En intäktsredovisning ska innehålla uppgifter om storleken av</w:t>
      </w:r>
    </w:p>
    <w:p w:rsidR="00EF58F3" w:rsidRDefault="00EF58F3" w:rsidP="00EF58F3">
      <w:pPr>
        <w:pStyle w:val="Brdtextmedindrag"/>
      </w:pPr>
      <w:r>
        <w:t>1. stöd enligt l</w:t>
      </w:r>
      <w:r w:rsidRPr="00B00A53">
        <w:t>ag</w:t>
      </w:r>
      <w:r>
        <w:t>en</w:t>
      </w:r>
      <w:r w:rsidRPr="00B00A53">
        <w:t xml:space="preserve"> (1972:625) om statligt stöd till </w:t>
      </w:r>
      <w:r>
        <w:t xml:space="preserve">politiska </w:t>
      </w:r>
      <w:r w:rsidRPr="00B00A53">
        <w:t>partier</w:t>
      </w:r>
      <w:r>
        <w:t>,</w:t>
      </w:r>
    </w:p>
    <w:p w:rsidR="00EF58F3" w:rsidRDefault="00EF58F3" w:rsidP="00EF58F3">
      <w:pPr>
        <w:pStyle w:val="Brdtextmedindrag"/>
      </w:pPr>
      <w:r>
        <w:t>2. stöd enligt lagen (1999:1209) om stöd till riksdagsledamöternas och partigruppernas arbete i riksdagen,</w:t>
      </w:r>
    </w:p>
    <w:p w:rsidR="00EF58F3" w:rsidRDefault="00EF58F3" w:rsidP="00EF58F3">
      <w:pPr>
        <w:pStyle w:val="Brdtextmedindrag"/>
      </w:pPr>
      <w:r>
        <w:t>3. stöd enligt lagen (2010:473) om statligt stöd till riksdagspartiernas kvinno</w:t>
      </w:r>
      <w:r>
        <w:softHyphen/>
        <w:t>organisationer</w:t>
      </w:r>
      <w:r w:rsidRPr="00260CCB">
        <w:t xml:space="preserve"> </w:t>
      </w:r>
      <w:r>
        <w:t>till en kvinnoorganisation inom partiet,</w:t>
      </w:r>
    </w:p>
    <w:p w:rsidR="00EF58F3" w:rsidRPr="00AE2B3F" w:rsidRDefault="00EF58F3" w:rsidP="00EF58F3">
      <w:pPr>
        <w:pStyle w:val="Brdtextmedindrag"/>
      </w:pPr>
      <w:r>
        <w:t>4. </w:t>
      </w:r>
      <w:r w:rsidRPr="00AE2B3F">
        <w:t>medlemsavgifter,</w:t>
      </w:r>
    </w:p>
    <w:p w:rsidR="00EF58F3" w:rsidRPr="00AE2B3F" w:rsidRDefault="00EF58F3" w:rsidP="000A3BE5">
      <w:pPr>
        <w:pStyle w:val="Brdtextmedindrag"/>
      </w:pPr>
      <w:r>
        <w:lastRenderedPageBreak/>
        <w:t>5</w:t>
      </w:r>
      <w:r w:rsidRPr="00AE2B3F">
        <w:t>.</w:t>
      </w:r>
      <w:r>
        <w:t> </w:t>
      </w:r>
      <w:r w:rsidRPr="00AE2B3F">
        <w:t>in</w:t>
      </w:r>
      <w:r w:rsidR="00B575D0">
        <w:t>täkter</w:t>
      </w:r>
      <w:r w:rsidRPr="00AE2B3F">
        <w:t xml:space="preserve"> från försäljningar, lotterier, insamlingar och liknande</w:t>
      </w:r>
      <w:r>
        <w:t xml:space="preserve"> verksamheter</w:t>
      </w:r>
      <w:r w:rsidRPr="00AE2B3F">
        <w:t>,</w:t>
      </w:r>
    </w:p>
    <w:p w:rsidR="00EF58F3" w:rsidRDefault="00EF58F3" w:rsidP="00EF58F3">
      <w:pPr>
        <w:pStyle w:val="Brdtextmedindrag"/>
      </w:pPr>
      <w:r>
        <w:t>6</w:t>
      </w:r>
      <w:r w:rsidRPr="00AE2B3F">
        <w:t>.</w:t>
      </w:r>
      <w:r>
        <w:t> </w:t>
      </w:r>
      <w:r w:rsidRPr="00AE2B3F">
        <w:t>bidrag från andra delar av partiets organisation</w:t>
      </w:r>
      <w:r>
        <w:t>,</w:t>
      </w:r>
      <w:r w:rsidRPr="00AE2B3F">
        <w:t xml:space="preserve"> in</w:t>
      </w:r>
      <w:r>
        <w:t xml:space="preserve">begripet </w:t>
      </w:r>
      <w:r w:rsidRPr="00AE2B3F">
        <w:t>sido</w:t>
      </w:r>
      <w:r>
        <w:softHyphen/>
      </w:r>
      <w:r w:rsidRPr="00AE2B3F">
        <w:t>organisationer,</w:t>
      </w:r>
    </w:p>
    <w:p w:rsidR="00EF58F3" w:rsidRPr="00AE2B3F" w:rsidRDefault="00EF58F3" w:rsidP="00EF58F3">
      <w:pPr>
        <w:pStyle w:val="Brdtextmedindrag"/>
      </w:pPr>
      <w:r>
        <w:t>7</w:t>
      </w:r>
      <w:r w:rsidRPr="00AE2B3F">
        <w:t>.</w:t>
      </w:r>
      <w:r>
        <w:t> </w:t>
      </w:r>
      <w:r w:rsidRPr="00AE2B3F">
        <w:t>bidrag från privatpersoner,</w:t>
      </w:r>
      <w:r>
        <w:t xml:space="preserve"> </w:t>
      </w:r>
    </w:p>
    <w:p w:rsidR="00EF58F3" w:rsidRDefault="00EF58F3" w:rsidP="00EF58F3">
      <w:pPr>
        <w:pStyle w:val="Brdtextmedindrag"/>
      </w:pPr>
      <w:r>
        <w:t>8. </w:t>
      </w:r>
      <w:r w:rsidRPr="00AE2B3F">
        <w:t>bidrag från företag, organisationer, föreningar och</w:t>
      </w:r>
      <w:r>
        <w:t xml:space="preserve"> andra </w:t>
      </w:r>
      <w:r w:rsidRPr="00AE2B3F">
        <w:t>samman</w:t>
      </w:r>
      <w:r>
        <w:softHyphen/>
      </w:r>
      <w:r w:rsidRPr="00AE2B3F">
        <w:t>slutningar samt från stiftelser och fonder</w:t>
      </w:r>
      <w:r>
        <w:t>, och</w:t>
      </w:r>
    </w:p>
    <w:p w:rsidR="00EF58F3" w:rsidRPr="00AE2B3F" w:rsidRDefault="00EF58F3" w:rsidP="00EF58F3">
      <w:pPr>
        <w:pStyle w:val="Brdtextmedindrag"/>
      </w:pPr>
      <w:r>
        <w:t>9. anonyma bidrag.</w:t>
      </w:r>
    </w:p>
    <w:p w:rsidR="00EF58F3" w:rsidRDefault="00EF58F3" w:rsidP="00EF58F3">
      <w:pPr>
        <w:pStyle w:val="Brdtextmedindrag"/>
      </w:pPr>
      <w:r>
        <w:t xml:space="preserve">Första stycket gäller </w:t>
      </w:r>
      <w:r w:rsidRPr="00AE2B3F">
        <w:t xml:space="preserve">även </w:t>
      </w:r>
      <w:r>
        <w:t xml:space="preserve">för </w:t>
      </w:r>
      <w:r w:rsidRPr="00AE2B3F">
        <w:t xml:space="preserve">intäkter i </w:t>
      </w:r>
      <w:r>
        <w:t xml:space="preserve">en </w:t>
      </w:r>
      <w:r w:rsidRPr="00AE2B3F">
        <w:t>verksamhet s</w:t>
      </w:r>
      <w:r>
        <w:t>o</w:t>
      </w:r>
      <w:r w:rsidRPr="00AE2B3F">
        <w:t>m</w:t>
      </w:r>
      <w:r>
        <w:t xml:space="preserve"> </w:t>
      </w:r>
      <w:r w:rsidRPr="00AE2B3F">
        <w:t>bedrivs i bolag eller i någon annan verksamhetsform</w:t>
      </w:r>
      <w:r>
        <w:t xml:space="preserve">, </w:t>
      </w:r>
      <w:r w:rsidRPr="00AE2B3F">
        <w:t>om partiet har ett bestäm</w:t>
      </w:r>
      <w:r>
        <w:softHyphen/>
      </w:r>
      <w:r w:rsidRPr="00AE2B3F">
        <w:t>mande inflytande över verksamheten.</w:t>
      </w:r>
      <w:r>
        <w:t xml:space="preserve"> Detsamma gäller för intäkter i en stiftelse som är knuten till partiet.</w:t>
      </w:r>
    </w:p>
    <w:p w:rsidR="00EF58F3" w:rsidRDefault="00EF58F3" w:rsidP="000A3BE5">
      <w:pPr>
        <w:pStyle w:val="Brdtextmedindrag"/>
      </w:pPr>
      <w:r>
        <w:t>Som bidrag</w:t>
      </w:r>
      <w:r w:rsidR="00B575D0">
        <w:t xml:space="preserve"> enligt första stycket 6–9</w:t>
      </w:r>
      <w:r>
        <w:t xml:space="preserve"> räknas prestationer i </w:t>
      </w:r>
      <w:r w:rsidR="00284A4B">
        <w:t xml:space="preserve">form av </w:t>
      </w:r>
      <w:r>
        <w:t>pengar, varor, tjänster och an</w:t>
      </w:r>
      <w:r w:rsidR="009F2EF6">
        <w:t>nat</w:t>
      </w:r>
      <w:r>
        <w:t xml:space="preserve"> som har tagits emot helt eller delvis utan någon motpresta</w:t>
      </w:r>
      <w:r>
        <w:softHyphen/>
        <w:t>tion med undantag för sedvanligt frivilligt arbete och sedvanliga gratis</w:t>
      </w:r>
      <w:r>
        <w:softHyphen/>
        <w:t>tjänster. Ett bidrag som inte har lämnats i pengar ska redovisas till sitt verkliga värde.</w:t>
      </w:r>
    </w:p>
    <w:p w:rsidR="00EF58F3" w:rsidRDefault="00EF58F3" w:rsidP="00EF58F3">
      <w:pPr>
        <w:pStyle w:val="Brdtextmedindrag"/>
        <w:ind w:firstLine="0"/>
      </w:pPr>
    </w:p>
    <w:p w:rsidR="00EF58F3" w:rsidRDefault="00EF58F3" w:rsidP="00EF58F3">
      <w:pPr>
        <w:pStyle w:val="Brdtextmedindrag"/>
        <w:ind w:firstLine="0"/>
      </w:pPr>
      <w:r w:rsidRPr="003261D0">
        <w:rPr>
          <w:b/>
        </w:rPr>
        <w:t>7 §</w:t>
      </w:r>
      <w:r>
        <w:t> För bidrag från enskilda som avses i 6 § första stycket </w:t>
      </w:r>
      <w:r w:rsidRPr="00953060">
        <w:t>7</w:t>
      </w:r>
      <w:r w:rsidRPr="00E63025">
        <w:t xml:space="preserve"> och 8</w:t>
      </w:r>
      <w:r>
        <w:t xml:space="preserve"> och som överstiger tröskelvärdet ska uppgift om bidragsgivarens identitet, vilket bidrag som har lämnats och bidragets storlek anges särskilt i intäktsredovisningen. Detsamma gäller om summan av flera bidrag från samma bidragsgivare överstiger tröskelvärdet under den period som intäkts</w:t>
      </w:r>
      <w:r>
        <w:softHyphen/>
        <w:t>redovisningen avser.</w:t>
      </w:r>
    </w:p>
    <w:p w:rsidR="00EF58F3" w:rsidRDefault="00EF58F3" w:rsidP="00EF58F3">
      <w:pPr>
        <w:pStyle w:val="Brdtextmedindrag"/>
      </w:pPr>
      <w:r w:rsidRPr="00416A08">
        <w:t xml:space="preserve">För </w:t>
      </w:r>
      <w:r>
        <w:t xml:space="preserve">anonyma </w:t>
      </w:r>
      <w:r w:rsidRPr="00416A08">
        <w:t>bidrag ska uppgift om vilket bidrag som har lämnats och bidragets storlek anges särskilt i intäkts</w:t>
      </w:r>
      <w:r w:rsidRPr="00416A08">
        <w:softHyphen/>
        <w:t>redovis</w:t>
      </w:r>
      <w:r w:rsidRPr="00416A08">
        <w:softHyphen/>
        <w:t xml:space="preserve">ningen. Dessutom ska uppgift om </w:t>
      </w:r>
      <w:r>
        <w:t xml:space="preserve">det </w:t>
      </w:r>
      <w:r w:rsidRPr="00416A08">
        <w:t xml:space="preserve">totala antalet </w:t>
      </w:r>
      <w:r>
        <w:t xml:space="preserve">sådana </w:t>
      </w:r>
      <w:r w:rsidRPr="00416A08">
        <w:t>bidrag anges.</w:t>
      </w:r>
      <w:r>
        <w:t xml:space="preserve"> </w:t>
      </w:r>
    </w:p>
    <w:p w:rsidR="00EF58F3" w:rsidRDefault="00EF58F3" w:rsidP="00EF58F3">
      <w:pPr>
        <w:pStyle w:val="Brdtextmedindrag"/>
        <w:ind w:firstLine="0"/>
      </w:pPr>
    </w:p>
    <w:p w:rsidR="00EF58F3" w:rsidRDefault="00EF58F3" w:rsidP="00EF58F3">
      <w:pPr>
        <w:pStyle w:val="Brdtextmedindrag"/>
        <w:ind w:firstLine="0"/>
      </w:pPr>
      <w:r w:rsidRPr="003261D0">
        <w:rPr>
          <w:b/>
        </w:rPr>
        <w:t>8 §</w:t>
      </w:r>
      <w:r>
        <w:t> En intäktsredovisning ska i fråga om personvalskampanjer innehålla uppgifter om storleken av intäkter som avses i 6 § första stycket 5–9. För bidrag till en personvalskampanj tillämpas också 7 §.</w:t>
      </w:r>
    </w:p>
    <w:p w:rsidR="00EF58F3" w:rsidRDefault="00EF58F3" w:rsidP="00EF58F3">
      <w:pPr>
        <w:pStyle w:val="Brdtextmedindrag"/>
        <w:ind w:firstLine="0"/>
      </w:pPr>
    </w:p>
    <w:p w:rsidR="00EF58F3" w:rsidRDefault="00EF58F3" w:rsidP="00EF58F3">
      <w:pPr>
        <w:pStyle w:val="Brdtext"/>
      </w:pPr>
      <w:r w:rsidRPr="003261D0">
        <w:rPr>
          <w:b/>
        </w:rPr>
        <w:t>9 §</w:t>
      </w:r>
      <w:r>
        <w:t xml:space="preserve"> En intäktsredovisning ska granskas av partiets revisor om partiet enligt stadgarna eller revisionslagen (1999:1079) är skyldigt att utse en revisor. </w:t>
      </w:r>
    </w:p>
    <w:p w:rsidR="00EF58F3" w:rsidRDefault="00EF58F3" w:rsidP="00EF58F3">
      <w:pPr>
        <w:pStyle w:val="Brdtextmedindrag"/>
      </w:pPr>
      <w:r>
        <w:t>Granskningen ska avse frågan om huruvida intäktsredovisningen har upprättats i enlighet med 4–8 §§. Granskningen ska vara så ingående och omfattande som god revisionssed kräver.</w:t>
      </w:r>
    </w:p>
    <w:p w:rsidR="00EF58F3" w:rsidRDefault="00EF58F3" w:rsidP="00EF58F3">
      <w:pPr>
        <w:pStyle w:val="Brdtextmedindrag"/>
      </w:pPr>
      <w:r>
        <w:t>Revisorn ska lämna ett skriftligt yttrande över granskningen. Yttrandet ska fogas till intäktsredovisningen.</w:t>
      </w:r>
    </w:p>
    <w:p w:rsidR="00EF58F3" w:rsidRDefault="00EF58F3" w:rsidP="00EF58F3">
      <w:pPr>
        <w:pStyle w:val="Brdtextmedindrag"/>
        <w:ind w:firstLine="0"/>
      </w:pPr>
    </w:p>
    <w:p w:rsidR="00EF58F3" w:rsidRDefault="00EF58F3" w:rsidP="00EF58F3">
      <w:pPr>
        <w:pStyle w:val="Brdtextmedindrag"/>
        <w:ind w:firstLine="0"/>
      </w:pPr>
      <w:r w:rsidRPr="003261D0">
        <w:rPr>
          <w:b/>
        </w:rPr>
        <w:t>10 §</w:t>
      </w:r>
      <w:r>
        <w:t> En intäktsredovisning ska ha kommit in till Kammar</w:t>
      </w:r>
      <w:r>
        <w:softHyphen/>
        <w:t>kollegiet senast den 1 </w:t>
      </w:r>
      <w:r w:rsidRPr="00726DD1">
        <w:t xml:space="preserve">juli </w:t>
      </w:r>
      <w:r>
        <w:t>året efter det räkenskapsår eller kalenderår som redovisningen avser.</w:t>
      </w:r>
    </w:p>
    <w:p w:rsidR="00EF58F3" w:rsidRDefault="00EF58F3" w:rsidP="00EF58F3">
      <w:pPr>
        <w:pStyle w:val="Brdtextmedindrag"/>
      </w:pPr>
      <w:r>
        <w:t>Någon intäktsredovisning behöver dock inte ges in om summan av de belopp som ska redovisas enligt 6 och 8 §§ understiger tröskelvärdet,</w:t>
      </w:r>
      <w:r w:rsidRPr="001F33AF">
        <w:t xml:space="preserve"> efter att avdrag har gjorts för stöd </w:t>
      </w:r>
      <w:r>
        <w:t xml:space="preserve">som avses i 6 § </w:t>
      </w:r>
      <w:r w:rsidRPr="00E63025">
        <w:t>första stycket 1–3</w:t>
      </w:r>
      <w:r>
        <w:t>. Partiet ska i sådant fall i stället göra en anmälan om detta till Kammar</w:t>
      </w:r>
      <w:r>
        <w:softHyphen/>
        <w:t xml:space="preserve">kollegiet. </w:t>
      </w:r>
    </w:p>
    <w:p w:rsidR="00EF58F3" w:rsidRDefault="00EF58F3" w:rsidP="00EF58F3">
      <w:pPr>
        <w:pStyle w:val="Brdtext"/>
      </w:pPr>
      <w:r w:rsidRPr="003261D0">
        <w:rPr>
          <w:b/>
        </w:rPr>
        <w:lastRenderedPageBreak/>
        <w:t>11 §</w:t>
      </w:r>
      <w:r>
        <w:t> En intäktsredovisning eller en anmälan enligt 10 § andra stycket ska skrivas under</w:t>
      </w:r>
      <w:r w:rsidRPr="000A3DA1">
        <w:t xml:space="preserve"> av </w:t>
      </w:r>
      <w:r>
        <w:t xml:space="preserve">den som är </w:t>
      </w:r>
      <w:r w:rsidRPr="000A3DA1">
        <w:t>behörig företrädare för partiet</w:t>
      </w:r>
      <w:r>
        <w:t xml:space="preserve"> på central nivå.</w:t>
      </w:r>
    </w:p>
    <w:p w:rsidR="00EF58F3" w:rsidRDefault="00EF58F3" w:rsidP="00EF58F3">
      <w:pPr>
        <w:pStyle w:val="Brdtextmedindrag"/>
      </w:pPr>
      <w:r>
        <w:t>Om en handling som avses i första stycket upprättas elektroniskt, ska den undertecknas med en avancerad elektronisk signatur enligt lagen (2000:832) om kvalificerade elektroniska signaturer.</w:t>
      </w:r>
    </w:p>
    <w:p w:rsidR="00EF58F3" w:rsidRPr="00577E17" w:rsidRDefault="00EF58F3" w:rsidP="00EF58F3">
      <w:pPr>
        <w:pStyle w:val="Rubrik3utannumrering"/>
      </w:pPr>
      <w:r>
        <w:t>Offentliggörande</w:t>
      </w:r>
    </w:p>
    <w:p w:rsidR="00EF58F3" w:rsidRDefault="00EF58F3" w:rsidP="00EF58F3">
      <w:pPr>
        <w:pStyle w:val="Brdtextmedindrag"/>
        <w:ind w:firstLine="0"/>
      </w:pPr>
      <w:r w:rsidRPr="003261D0">
        <w:rPr>
          <w:b/>
        </w:rPr>
        <w:t>12 §</w:t>
      </w:r>
      <w:r>
        <w:t> Kammarkollegiet ska göra intäktsredovisningarna samt anmälningar enligt 10 § andra stycket tillgängliga för allmänheten</w:t>
      </w:r>
      <w:r w:rsidRPr="00314A08">
        <w:t xml:space="preserve"> </w:t>
      </w:r>
      <w:r>
        <w:t>på sin webbplats. Myndigheten ska där också publicera uppgifter om vilka partier som inte har lämnat en intäktsredovisning eller gjort en anmälan.</w:t>
      </w:r>
    </w:p>
    <w:p w:rsidR="00EF58F3" w:rsidRPr="00735541" w:rsidRDefault="00EF58F3" w:rsidP="00EF58F3">
      <w:pPr>
        <w:pStyle w:val="Brdtextmedindrag"/>
      </w:pPr>
      <w:r>
        <w:t>Första stycket gäller dock inte för uppgifter om en bidrags</w:t>
      </w:r>
      <w:r>
        <w:softHyphen/>
        <w:t>givares identitet som avses i 7 § första stycket, om bidragsgivaren är en fysisk person.</w:t>
      </w:r>
    </w:p>
    <w:p w:rsidR="00EF58F3" w:rsidRDefault="00EF58F3" w:rsidP="00EF58F3">
      <w:pPr>
        <w:pStyle w:val="Rubrik3utannumrering"/>
      </w:pPr>
      <w:r>
        <w:t>Tillsyn</w:t>
      </w:r>
    </w:p>
    <w:p w:rsidR="00EF58F3" w:rsidRDefault="00EF58F3" w:rsidP="00EF58F3">
      <w:pPr>
        <w:pStyle w:val="Brdtext"/>
      </w:pPr>
      <w:r w:rsidRPr="003261D0">
        <w:rPr>
          <w:b/>
        </w:rPr>
        <w:t>13 §</w:t>
      </w:r>
      <w:r>
        <w:t> Kammarkollegiet utövar tillsyn över att denna lag och föreskrifter som har meddelats i anslutning till lagen följs.</w:t>
      </w:r>
    </w:p>
    <w:p w:rsidR="00EF58F3" w:rsidRPr="000A7408" w:rsidRDefault="00EF58F3" w:rsidP="00EF58F3">
      <w:pPr>
        <w:pStyle w:val="Brdtextmedindrag"/>
      </w:pPr>
    </w:p>
    <w:p w:rsidR="00EF58F3" w:rsidRDefault="00EF58F3" w:rsidP="00EF58F3">
      <w:pPr>
        <w:pStyle w:val="Brdtext"/>
      </w:pPr>
      <w:r w:rsidRPr="003261D0">
        <w:rPr>
          <w:b/>
        </w:rPr>
        <w:t>14 §</w:t>
      </w:r>
      <w:r>
        <w:t> Kammarkollegiet får besluta de förelägganden som behövs för till</w:t>
      </w:r>
      <w:r>
        <w:softHyphen/>
        <w:t>synen och för att partierna ska fullgöra sina skyldigheter enligt denna lag.</w:t>
      </w:r>
    </w:p>
    <w:p w:rsidR="00EF58F3" w:rsidRPr="000A3DA1" w:rsidRDefault="00EF58F3" w:rsidP="00EF58F3">
      <w:pPr>
        <w:pStyle w:val="Brdtextmedindrag"/>
      </w:pPr>
      <w:r>
        <w:t>Ett beslut om föreläggande får förenas med vite.</w:t>
      </w:r>
    </w:p>
    <w:p w:rsidR="00EF58F3" w:rsidRPr="001E0BC3" w:rsidRDefault="00EF58F3" w:rsidP="00EF58F3">
      <w:pPr>
        <w:pStyle w:val="Rubrik3utannumrering"/>
      </w:pPr>
      <w:r>
        <w:t>Försenings</w:t>
      </w:r>
      <w:r w:rsidRPr="000F39DA">
        <w:t>avgift</w:t>
      </w:r>
    </w:p>
    <w:p w:rsidR="00EF58F3" w:rsidRDefault="00EF58F3" w:rsidP="00EF58F3">
      <w:pPr>
        <w:pStyle w:val="Brdtext"/>
      </w:pPr>
      <w:r w:rsidRPr="003261D0">
        <w:rPr>
          <w:b/>
        </w:rPr>
        <w:t>15 §</w:t>
      </w:r>
      <w:r>
        <w:t> En förseningsavgift på 10 000 kronor ska tas ut av ett parti som är skyldigt att ge in en intäktsredovisning enligt denna lag eller göra en anmälan som avses i 10 § andra stycket, om redovisningen eller anmälan inte har kommit in till Kammarkollegiet inom föreskriven tid.</w:t>
      </w:r>
    </w:p>
    <w:p w:rsidR="00EF58F3" w:rsidRDefault="00EF58F3" w:rsidP="00EF58F3">
      <w:pPr>
        <w:pStyle w:val="Brdtextmedindrag"/>
      </w:pPr>
      <w:r>
        <w:t>Kammarkollegiet får besluta att sätta ned eller avstå från att ta ut en förseningsavgift om det finns synnerliga skäl för det.</w:t>
      </w:r>
    </w:p>
    <w:p w:rsidR="00EF58F3" w:rsidRDefault="00EF58F3" w:rsidP="00EF58F3">
      <w:pPr>
        <w:pStyle w:val="Brdtextmedindrag"/>
      </w:pPr>
    </w:p>
    <w:p w:rsidR="00EF58F3" w:rsidRDefault="00EF58F3" w:rsidP="00EF58F3">
      <w:pPr>
        <w:pStyle w:val="Brdtextmedindrag"/>
        <w:ind w:firstLine="0"/>
      </w:pPr>
      <w:r w:rsidRPr="003261D0">
        <w:rPr>
          <w:b/>
        </w:rPr>
        <w:t>16 §</w:t>
      </w:r>
      <w:r>
        <w:t> Förseningsavgiften ska tillfalla staten.</w:t>
      </w:r>
    </w:p>
    <w:p w:rsidR="00EF58F3" w:rsidRDefault="00EF58F3" w:rsidP="00EF58F3">
      <w:pPr>
        <w:pStyle w:val="Brdtextmedindrag"/>
      </w:pPr>
    </w:p>
    <w:p w:rsidR="00EF58F3" w:rsidRDefault="00EF58F3" w:rsidP="00EF58F3">
      <w:pPr>
        <w:pStyle w:val="Brdtext"/>
      </w:pPr>
      <w:r w:rsidRPr="003261D0">
        <w:rPr>
          <w:b/>
        </w:rPr>
        <w:t>17 §</w:t>
      </w:r>
      <w:r>
        <w:t> Kammarkollegiet prövar frågor om förseningsavgift.</w:t>
      </w:r>
    </w:p>
    <w:p w:rsidR="00EF58F3" w:rsidRDefault="00EF58F3" w:rsidP="00EF58F3">
      <w:pPr>
        <w:pStyle w:val="Rubrik3utannumrering"/>
      </w:pPr>
      <w:r>
        <w:t>Särskild avgift</w:t>
      </w:r>
    </w:p>
    <w:p w:rsidR="00EF58F3" w:rsidRDefault="00EF58F3" w:rsidP="000A3BE5">
      <w:pPr>
        <w:pStyle w:val="Brdtext"/>
      </w:pPr>
      <w:r w:rsidRPr="003261D0">
        <w:rPr>
          <w:b/>
        </w:rPr>
        <w:t>18 §</w:t>
      </w:r>
      <w:r>
        <w:t xml:space="preserve"> Om en anmälan från någon enskild </w:t>
      </w:r>
      <w:r w:rsidR="00E72F45">
        <w:t xml:space="preserve">eller andra omständigheter </w:t>
      </w:r>
      <w:r>
        <w:t>ger särskild anledning att anta att en intäktsredovisning är felaktig, ska Kammarkollegiet granska innehållet i intäktsredovisningen.</w:t>
      </w:r>
    </w:p>
    <w:p w:rsidR="00EF58F3" w:rsidRDefault="00EF58F3" w:rsidP="00EF58F3">
      <w:pPr>
        <w:pStyle w:val="Brdtextmedindrag"/>
      </w:pPr>
      <w:r>
        <w:t>Kammarkollegiet ska under samma förutsättningar utreda om en intäktsredovisning rätteligen borde ha getts in i stället för en anmälan som har gjorts enligt 10 § andra stycket.</w:t>
      </w:r>
    </w:p>
    <w:p w:rsidR="00EF58F3" w:rsidRDefault="00EF58F3" w:rsidP="00EF58F3">
      <w:pPr>
        <w:pStyle w:val="Brdtextmedindrag"/>
      </w:pPr>
    </w:p>
    <w:p w:rsidR="00EF58F3" w:rsidRDefault="00EF58F3" w:rsidP="000A3BE5">
      <w:pPr>
        <w:pStyle w:val="Brdtext"/>
      </w:pPr>
      <w:r w:rsidRPr="003261D0">
        <w:rPr>
          <w:b/>
        </w:rPr>
        <w:lastRenderedPageBreak/>
        <w:t>19 §</w:t>
      </w:r>
      <w:r>
        <w:t xml:space="preserve"> En särskild avgift ska tas ut av ett parti om en utredning enligt 18 § visar att </w:t>
      </w:r>
      <w:r w:rsidR="00B61F67">
        <w:t>partiet</w:t>
      </w:r>
    </w:p>
    <w:p w:rsidR="00EF58F3" w:rsidRDefault="00EF58F3" w:rsidP="000A3BE5">
      <w:pPr>
        <w:pStyle w:val="Brdtextmedindrag"/>
      </w:pPr>
      <w:r>
        <w:t>1. </w:t>
      </w:r>
      <w:r w:rsidR="00B61F67">
        <w:t xml:space="preserve">har utelämnat </w:t>
      </w:r>
      <w:r>
        <w:t xml:space="preserve">intäkter eller redovisat </w:t>
      </w:r>
      <w:r w:rsidR="00B61F67">
        <w:t xml:space="preserve">intäkter </w:t>
      </w:r>
      <w:r>
        <w:t>med för lågt belopp, eller</w:t>
      </w:r>
    </w:p>
    <w:p w:rsidR="00EF58F3" w:rsidRDefault="00EF58F3" w:rsidP="000A3BE5">
      <w:pPr>
        <w:pStyle w:val="Brdtextmedindrag"/>
      </w:pPr>
      <w:r>
        <w:t>2. </w:t>
      </w:r>
      <w:r w:rsidR="00B61F67">
        <w:t xml:space="preserve">inte har fullgjort </w:t>
      </w:r>
      <w:r>
        <w:t xml:space="preserve">uppgiftsskyldigheten enligt 7 § på ett korrekt sätt. </w:t>
      </w:r>
    </w:p>
    <w:p w:rsidR="00EF58F3" w:rsidRDefault="00EF58F3" w:rsidP="00EF58F3">
      <w:pPr>
        <w:pStyle w:val="Brdtextmedindrag"/>
      </w:pPr>
      <w:r>
        <w:t>En särskild avgift ska tas ut</w:t>
      </w:r>
    </w:p>
    <w:p w:rsidR="00EF58F3" w:rsidRDefault="00EF58F3" w:rsidP="00EF58F3">
      <w:pPr>
        <w:pStyle w:val="Brdtextmedindrag"/>
      </w:pPr>
      <w:r>
        <w:t>1. i fall som avses i första stycket 1: med ett belopp som motsvarar de felaktigt redovisade intäkterna, dock högst 100 000 kronor, och</w:t>
      </w:r>
    </w:p>
    <w:p w:rsidR="00EF58F3" w:rsidRDefault="00EF58F3" w:rsidP="00EF58F3">
      <w:pPr>
        <w:pStyle w:val="Brdtextmedindrag"/>
      </w:pPr>
      <w:r>
        <w:t>2. i fall</w:t>
      </w:r>
      <w:r w:rsidRPr="005C6BF7">
        <w:t xml:space="preserve"> </w:t>
      </w:r>
      <w:r>
        <w:t>som avses i första stycket 2: med ett belopp om 20 000 kronor.</w:t>
      </w:r>
    </w:p>
    <w:p w:rsidR="00EF58F3" w:rsidRDefault="00EF58F3" w:rsidP="00EF58F3">
      <w:pPr>
        <w:pStyle w:val="Brdtextmedindrag"/>
      </w:pPr>
      <w:r>
        <w:t>Kammarkollegiet får besluta att sätta ned eller avstå från att ta ut en särskild avgift om det finns synnerliga skäl för det.</w:t>
      </w:r>
    </w:p>
    <w:p w:rsidR="00EF58F3" w:rsidRDefault="00EF58F3" w:rsidP="00EF58F3">
      <w:pPr>
        <w:pStyle w:val="Brdtextmedindrag"/>
        <w:ind w:firstLine="0"/>
      </w:pPr>
    </w:p>
    <w:p w:rsidR="00EF58F3" w:rsidRDefault="00EF58F3" w:rsidP="00EF58F3">
      <w:pPr>
        <w:pStyle w:val="Brdtextmedindrag"/>
        <w:ind w:firstLine="0"/>
      </w:pPr>
      <w:r w:rsidRPr="003261D0">
        <w:rPr>
          <w:b/>
        </w:rPr>
        <w:t>20 §</w:t>
      </w:r>
      <w:r>
        <w:t> Den särskilda avgiften ska tillfalla staten.</w:t>
      </w:r>
    </w:p>
    <w:p w:rsidR="00EF58F3" w:rsidRDefault="00EF58F3" w:rsidP="00EF58F3">
      <w:pPr>
        <w:pStyle w:val="Brdtextmedindrag"/>
        <w:ind w:firstLine="0"/>
      </w:pPr>
    </w:p>
    <w:p w:rsidR="00EF58F3" w:rsidRDefault="00EF58F3" w:rsidP="00EF58F3">
      <w:pPr>
        <w:pStyle w:val="Brdtext"/>
      </w:pPr>
      <w:r w:rsidRPr="003261D0">
        <w:rPr>
          <w:b/>
        </w:rPr>
        <w:t>21 §</w:t>
      </w:r>
      <w:r>
        <w:t> Kammarkollegiet prövar frågor om särskild avgift.</w:t>
      </w:r>
    </w:p>
    <w:p w:rsidR="00EF58F3" w:rsidRDefault="00EF58F3" w:rsidP="00EF58F3">
      <w:pPr>
        <w:pStyle w:val="Rubrik3utannumrering"/>
      </w:pPr>
      <w:r>
        <w:t>Behandling av personuppgifter</w:t>
      </w:r>
    </w:p>
    <w:p w:rsidR="00EF58F3" w:rsidRPr="00A5549B" w:rsidRDefault="00EF58F3" w:rsidP="00EF58F3">
      <w:pPr>
        <w:pStyle w:val="Brdtext"/>
      </w:pPr>
      <w:r w:rsidRPr="003261D0">
        <w:rPr>
          <w:b/>
        </w:rPr>
        <w:t>22 §</w:t>
      </w:r>
      <w:r>
        <w:t> Kammarkollegiet får behandla personuppgifter som avses i 13 § personuppgiftslagen (1998:204), om uppgifterna har lämnats i en intäkts</w:t>
      </w:r>
      <w:r>
        <w:softHyphen/>
        <w:t>redovisning eller annars är nödvändiga för att Kammarkollegiet ska kunna fullgöra sina skyldigheter enligt denna lag.</w:t>
      </w:r>
    </w:p>
    <w:p w:rsidR="00EF58F3" w:rsidRDefault="00EF58F3" w:rsidP="00EF58F3">
      <w:pPr>
        <w:pStyle w:val="Rubrik3utannumrering"/>
      </w:pPr>
      <w:r>
        <w:t>Överklagande</w:t>
      </w:r>
    </w:p>
    <w:p w:rsidR="00EF58F3" w:rsidRDefault="00EF58F3" w:rsidP="00EF58F3">
      <w:pPr>
        <w:pStyle w:val="Brdtext"/>
      </w:pPr>
      <w:r w:rsidRPr="003261D0">
        <w:rPr>
          <w:b/>
        </w:rPr>
        <w:t>2</w:t>
      </w:r>
      <w:r>
        <w:rPr>
          <w:b/>
        </w:rPr>
        <w:t>3</w:t>
      </w:r>
      <w:r w:rsidRPr="003261D0">
        <w:rPr>
          <w:b/>
        </w:rPr>
        <w:t> §</w:t>
      </w:r>
      <w:r>
        <w:t> Beslut om föreläggande enligt 14 §, förseningsavgift enligt 15 § och särskild avgift enligt 19 § får överklagas till allmän förvaltningsdomstol. Andra beslut enligt denna lag får inte över</w:t>
      </w:r>
      <w:r>
        <w:softHyphen/>
        <w:t>klagas.</w:t>
      </w:r>
    </w:p>
    <w:p w:rsidR="00EF58F3" w:rsidRPr="00D86B5A" w:rsidRDefault="00EF58F3" w:rsidP="00EF58F3">
      <w:pPr>
        <w:pStyle w:val="Brdtextmedindrag"/>
      </w:pPr>
      <w:r>
        <w:t>Prövningstillstånd krävs vid överklagande till kammarrätten.</w:t>
      </w:r>
    </w:p>
    <w:p w:rsidR="00EF58F3" w:rsidRPr="00E71A4B" w:rsidRDefault="00EF58F3" w:rsidP="00EF58F3">
      <w:pPr>
        <w:pStyle w:val="Brdtext"/>
        <w:spacing w:after="120"/>
        <w:rPr>
          <w:sz w:val="19"/>
          <w:u w:val="single"/>
        </w:rPr>
      </w:pPr>
      <w:bookmarkStart w:id="128" w:name="here"/>
      <w:bookmarkEnd w:id="128"/>
      <w:r w:rsidRPr="006C39B6">
        <w:rPr>
          <w:sz w:val="19"/>
          <w:u w:val="single"/>
        </w:rPr>
        <w:t>                      </w:t>
      </w:r>
    </w:p>
    <w:p w:rsidR="00EF58F3" w:rsidRDefault="00EF58F3" w:rsidP="00EF58F3">
      <w:pPr>
        <w:pStyle w:val="Brdtextmedindrag"/>
      </w:pPr>
      <w:r>
        <w:t xml:space="preserve">1. Denna lag träder i kraft den 1 april 2014 och tillämpas första gången i fråga om intäktsredovisning </w:t>
      </w:r>
      <w:r w:rsidRPr="0052118B">
        <w:t xml:space="preserve">för </w:t>
      </w:r>
      <w:r>
        <w:t xml:space="preserve">kalenderåret 2014 eller </w:t>
      </w:r>
      <w:r w:rsidRPr="0052118B">
        <w:t>det räken</w:t>
      </w:r>
      <w:r>
        <w:softHyphen/>
      </w:r>
      <w:r w:rsidRPr="0052118B">
        <w:t xml:space="preserve">skapsår som inleds närmast efter </w:t>
      </w:r>
      <w:r>
        <w:t>den 31 december 2013.</w:t>
      </w:r>
    </w:p>
    <w:p w:rsidR="001D640C" w:rsidRDefault="00EF58F3" w:rsidP="001D640C">
      <w:pPr>
        <w:pStyle w:val="Brdtextmedindrag"/>
      </w:pPr>
      <w:r>
        <w:t>2. </w:t>
      </w:r>
      <w:r w:rsidRPr="003967A0">
        <w:t>För intäktsredovisning som avser kalenderåret 2014 eller det räken</w:t>
      </w:r>
      <w:r>
        <w:softHyphen/>
      </w:r>
      <w:r w:rsidRPr="003967A0">
        <w:t xml:space="preserve">skapsår som inleds närmast efter den 31 december 2013 gäller </w:t>
      </w:r>
      <w:r>
        <w:t>redovis</w:t>
      </w:r>
      <w:r>
        <w:softHyphen/>
        <w:t>ningsskyldigheten enligt 6</w:t>
      </w:r>
      <w:r w:rsidRPr="003967A0">
        <w:t>–</w:t>
      </w:r>
      <w:r>
        <w:t>8 §</w:t>
      </w:r>
      <w:r w:rsidRPr="003967A0">
        <w:t xml:space="preserve">§ dock endast i fråga om intäkter som har kommit den politiska verksamheten </w:t>
      </w:r>
      <w:r>
        <w:t>till godo</w:t>
      </w:r>
      <w:r w:rsidRPr="003967A0">
        <w:t xml:space="preserve"> efter utgången av </w:t>
      </w:r>
      <w:r>
        <w:t>mars</w:t>
      </w:r>
      <w:r w:rsidRPr="003967A0">
        <w:t xml:space="preserve"> 2014.</w:t>
      </w:r>
      <w:r w:rsidR="00B7338F">
        <w:t xml:space="preserve"> </w:t>
      </w:r>
    </w:p>
    <w:p w:rsidR="00DC797D" w:rsidRDefault="00DC797D">
      <w:pPr>
        <w:overflowPunct/>
        <w:autoSpaceDE/>
        <w:autoSpaceDN/>
        <w:adjustRightInd/>
        <w:textAlignment w:val="auto"/>
        <w:rPr>
          <w:kern w:val="28"/>
          <w:sz w:val="30"/>
        </w:rPr>
      </w:pPr>
      <w:bookmarkStart w:id="129" w:name="_Toc375297523"/>
      <w:r>
        <w:br w:type="page"/>
      </w:r>
    </w:p>
    <w:p w:rsidR="001D640C" w:rsidRDefault="001D640C" w:rsidP="007B3FF5">
      <w:pPr>
        <w:pStyle w:val="Rubrik1"/>
        <w:spacing w:before="0"/>
      </w:pPr>
      <w:bookmarkStart w:id="130" w:name="_Toc376853841"/>
      <w:bookmarkStart w:id="131" w:name="_Toc376857356"/>
      <w:bookmarkStart w:id="132" w:name="_Toc376857561"/>
      <w:bookmarkStart w:id="133" w:name="_Toc376858804"/>
      <w:bookmarkStart w:id="134" w:name="_Toc376858876"/>
      <w:bookmarkStart w:id="135" w:name="_Toc376858947"/>
      <w:bookmarkStart w:id="136" w:name="_Toc376931226"/>
      <w:bookmarkStart w:id="137" w:name="_Toc377120357"/>
      <w:bookmarkStart w:id="138" w:name="_Toc377124972"/>
      <w:bookmarkStart w:id="139" w:name="_Toc377133196"/>
      <w:bookmarkStart w:id="140" w:name="_Toc377134774"/>
      <w:bookmarkStart w:id="141" w:name="_Toc377371239"/>
      <w:bookmarkStart w:id="142" w:name="_Toc377542354"/>
      <w:bookmarkStart w:id="143" w:name="_Toc377622897"/>
      <w:bookmarkStart w:id="144" w:name="_Toc377623011"/>
      <w:bookmarkStart w:id="145" w:name="_Toc377623125"/>
      <w:bookmarkStart w:id="146" w:name="_Toc377623195"/>
      <w:bookmarkStart w:id="147" w:name="_Toc377713031"/>
      <w:bookmarkStart w:id="148" w:name="_Toc377720371"/>
      <w:r>
        <w:lastRenderedPageBreak/>
        <w:t>Ärendet och dess beredning</w:t>
      </w:r>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p>
    <w:p w:rsidR="00EF58F3" w:rsidRPr="00435A36" w:rsidRDefault="00EF58F3" w:rsidP="00EF58F3">
      <w:pPr>
        <w:pStyle w:val="Brdtext"/>
      </w:pPr>
      <w:r>
        <w:t>Våren</w:t>
      </w:r>
      <w:r w:rsidRPr="00435A36">
        <w:t xml:space="preserve"> 201</w:t>
      </w:r>
      <w:r>
        <w:t>3</w:t>
      </w:r>
      <w:r w:rsidRPr="00435A36">
        <w:t xml:space="preserve"> upprättades inom Justitiedepartementet departementsprome</w:t>
      </w:r>
      <w:r>
        <w:softHyphen/>
      </w:r>
      <w:r w:rsidRPr="00435A36">
        <w:t xml:space="preserve">morian </w:t>
      </w:r>
      <w:r>
        <w:t>Allmänhetens insyn i partiers och valkandidaters finansiering</w:t>
      </w:r>
      <w:r w:rsidRPr="00435A36">
        <w:t xml:space="preserve"> (Ds</w:t>
      </w:r>
      <w:r>
        <w:t> 2013</w:t>
      </w:r>
      <w:r w:rsidRPr="00435A36">
        <w:t>:3</w:t>
      </w:r>
      <w:r>
        <w:t>1</w:t>
      </w:r>
      <w:r w:rsidRPr="00435A36">
        <w:t>). Syftet med lagförslage</w:t>
      </w:r>
      <w:r>
        <w:t>t</w:t>
      </w:r>
      <w:r w:rsidRPr="00435A36">
        <w:t xml:space="preserve"> i promemorian var att </w:t>
      </w:r>
      <w:r>
        <w:t>trygga allmänhetens insyn i hur partier finansierar sin politiska verksamhet och hur valkandidater finansierar sina personvalskampanjer</w:t>
      </w:r>
      <w:r w:rsidRPr="00435A36">
        <w:t>. En samman</w:t>
      </w:r>
      <w:r>
        <w:softHyphen/>
      </w:r>
      <w:r w:rsidRPr="00435A36">
        <w:t xml:space="preserve">fattning av promemorian finns i </w:t>
      </w:r>
      <w:r>
        <w:rPr>
          <w:i/>
          <w:iCs/>
        </w:rPr>
        <w:t>bilaga </w:t>
      </w:r>
      <w:r w:rsidRPr="00435A36">
        <w:rPr>
          <w:i/>
          <w:iCs/>
        </w:rPr>
        <w:t>1</w:t>
      </w:r>
      <w:r w:rsidRPr="00435A36">
        <w:t xml:space="preserve">. Promemorians lagförslag finns i </w:t>
      </w:r>
      <w:r>
        <w:rPr>
          <w:i/>
          <w:iCs/>
        </w:rPr>
        <w:t>bilaga </w:t>
      </w:r>
      <w:r w:rsidRPr="00435A36">
        <w:rPr>
          <w:i/>
          <w:iCs/>
        </w:rPr>
        <w:t>2</w:t>
      </w:r>
      <w:r w:rsidRPr="00435A36">
        <w:t xml:space="preserve">. </w:t>
      </w:r>
    </w:p>
    <w:p w:rsidR="00EF58F3" w:rsidRDefault="00EF58F3" w:rsidP="00EF58F3">
      <w:pPr>
        <w:pStyle w:val="Brdtextmedindrag"/>
      </w:pPr>
      <w:r w:rsidRPr="00435A36">
        <w:t xml:space="preserve">Promemorian har remissbehandlats. En förteckning över remiss-instanserna finns i </w:t>
      </w:r>
      <w:r>
        <w:rPr>
          <w:i/>
          <w:iCs/>
        </w:rPr>
        <w:t>bilaga </w:t>
      </w:r>
      <w:r w:rsidRPr="00435A36">
        <w:rPr>
          <w:i/>
          <w:iCs/>
        </w:rPr>
        <w:t>3</w:t>
      </w:r>
      <w:r w:rsidRPr="00435A36">
        <w:t>. En sammanställning av remissyttrandena finns tillgänglig i Justitiedepartementet (dnr Ju201</w:t>
      </w:r>
      <w:r>
        <w:t>3</w:t>
      </w:r>
      <w:r w:rsidRPr="00435A36">
        <w:t>/</w:t>
      </w:r>
      <w:r>
        <w:t>42</w:t>
      </w:r>
      <w:r w:rsidRPr="00435A36">
        <w:t>50/L6).</w:t>
      </w:r>
    </w:p>
    <w:p w:rsidR="001D640C" w:rsidRDefault="00EF58F3" w:rsidP="00EF58F3">
      <w:pPr>
        <w:pStyle w:val="Brdtextmedindrag"/>
      </w:pPr>
      <w:r>
        <w:t xml:space="preserve">Regeringen avser att tillsätta en parlamentariskt sammansatt kommitté som ska utreda vidare bl.a. frågan om </w:t>
      </w:r>
      <w:r w:rsidRPr="0000614E">
        <w:rPr>
          <w:szCs w:val="22"/>
        </w:rPr>
        <w:t xml:space="preserve">en skyldighet för partier </w:t>
      </w:r>
      <w:r>
        <w:rPr>
          <w:szCs w:val="22"/>
        </w:rPr>
        <w:t xml:space="preserve">och valkandidater </w:t>
      </w:r>
      <w:r w:rsidRPr="0000614E">
        <w:rPr>
          <w:szCs w:val="22"/>
        </w:rPr>
        <w:t>på regional och lokal nivå</w:t>
      </w:r>
      <w:r>
        <w:rPr>
          <w:szCs w:val="22"/>
        </w:rPr>
        <w:t xml:space="preserve"> att redovisa sina intäkter för offentliggörande och frågan om ett eventuellt förbud mot att ta emot anonyma bidrag </w:t>
      </w:r>
      <w:r>
        <w:t xml:space="preserve">(se </w:t>
      </w:r>
      <w:r w:rsidRPr="009953EA">
        <w:t>avsnitten 6.2 och 6.7</w:t>
      </w:r>
      <w:r>
        <w:t>).</w:t>
      </w:r>
    </w:p>
    <w:p w:rsidR="00127182" w:rsidRDefault="00127182" w:rsidP="000A3BE5">
      <w:pPr>
        <w:pStyle w:val="Rubrik5utannumrering"/>
      </w:pPr>
      <w:r>
        <w:t>Lagrådet</w:t>
      </w:r>
    </w:p>
    <w:p w:rsidR="00B61F67" w:rsidRDefault="00D75EFB" w:rsidP="000A3BE5">
      <w:pPr>
        <w:pStyle w:val="Brdtext"/>
      </w:pPr>
      <w:r>
        <w:t xml:space="preserve">Regeringen beslutade den 19 december 2013 att inhämta Lagrådets yttrande över det förslag som finns i </w:t>
      </w:r>
      <w:r>
        <w:rPr>
          <w:i/>
        </w:rPr>
        <w:t>bilaga 4</w:t>
      </w:r>
      <w:r>
        <w:t xml:space="preserve">. Lagrådets yttrande finns i </w:t>
      </w:r>
      <w:r>
        <w:rPr>
          <w:i/>
        </w:rPr>
        <w:t>bilaga 5</w:t>
      </w:r>
      <w:r>
        <w:t xml:space="preserve">. Regeringen har </w:t>
      </w:r>
      <w:r w:rsidR="004B7406">
        <w:t>i allt väsentligt följt Lagrådets synpunkter</w:t>
      </w:r>
      <w:r w:rsidR="00F35E21">
        <w:t xml:space="preserve">. Dessa </w:t>
      </w:r>
      <w:r>
        <w:t xml:space="preserve">behandlas i avsnitt </w:t>
      </w:r>
      <w:r w:rsidR="00F30BF9">
        <w:t xml:space="preserve">6.1, </w:t>
      </w:r>
      <w:r w:rsidR="00531756">
        <w:t>6.6</w:t>
      </w:r>
      <w:r w:rsidR="00E21210">
        <w:t>, 6.17.2</w:t>
      </w:r>
      <w:r w:rsidR="00F35E21">
        <w:t xml:space="preserve"> och</w:t>
      </w:r>
      <w:r w:rsidR="004B7406">
        <w:t xml:space="preserve"> 7</w:t>
      </w:r>
      <w:r w:rsidR="00373068">
        <w:t xml:space="preserve"> samt i författnings</w:t>
      </w:r>
      <w:r w:rsidR="00F35E21">
        <w:softHyphen/>
      </w:r>
      <w:r w:rsidR="00373068">
        <w:t>kommentaren</w:t>
      </w:r>
      <w:r>
        <w:t>.</w:t>
      </w:r>
    </w:p>
    <w:p w:rsidR="00127182" w:rsidRPr="00D75EFB" w:rsidRDefault="00B61F67" w:rsidP="000A3BE5">
      <w:pPr>
        <w:pStyle w:val="Brdtextmedindrag"/>
      </w:pPr>
      <w:r>
        <w:t>I förhållande till lagrådsremissen har även vissa språkliga och redaktionella ändringar gjorts.</w:t>
      </w:r>
      <w:r w:rsidR="00D75EFB">
        <w:t xml:space="preserve"> </w:t>
      </w:r>
    </w:p>
    <w:p w:rsidR="001D640C" w:rsidRDefault="001D640C" w:rsidP="001D640C">
      <w:pPr>
        <w:pStyle w:val="Rubrik1"/>
      </w:pPr>
      <w:bookmarkStart w:id="149" w:name="_Toc375297524"/>
      <w:bookmarkStart w:id="150" w:name="_Toc376853842"/>
      <w:bookmarkStart w:id="151" w:name="_Toc376857357"/>
      <w:bookmarkStart w:id="152" w:name="_Toc376857562"/>
      <w:bookmarkStart w:id="153" w:name="_Toc376858805"/>
      <w:bookmarkStart w:id="154" w:name="_Toc376858877"/>
      <w:bookmarkStart w:id="155" w:name="_Toc376858948"/>
      <w:bookmarkStart w:id="156" w:name="_Toc376931227"/>
      <w:bookmarkStart w:id="157" w:name="_Toc377120358"/>
      <w:bookmarkStart w:id="158" w:name="_Toc377124973"/>
      <w:bookmarkStart w:id="159" w:name="_Toc377133197"/>
      <w:bookmarkStart w:id="160" w:name="_Toc377134775"/>
      <w:bookmarkStart w:id="161" w:name="_Toc377371240"/>
      <w:bookmarkStart w:id="162" w:name="_Toc377542355"/>
      <w:bookmarkStart w:id="163" w:name="_Toc377622898"/>
      <w:bookmarkStart w:id="164" w:name="_Toc377623012"/>
      <w:bookmarkStart w:id="165" w:name="_Toc377623126"/>
      <w:bookmarkStart w:id="166" w:name="_Toc377623196"/>
      <w:bookmarkStart w:id="167" w:name="_Toc377713032"/>
      <w:bookmarkStart w:id="168" w:name="_Toc377720372"/>
      <w:r>
        <w:t>Insyn i finansiering av partier</w:t>
      </w:r>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p>
    <w:p w:rsidR="00127182" w:rsidRDefault="00127182" w:rsidP="00127182">
      <w:pPr>
        <w:pStyle w:val="Rubrik2"/>
        <w:spacing w:before="0"/>
      </w:pPr>
      <w:bookmarkStart w:id="169" w:name="_Toc370737887"/>
      <w:bookmarkStart w:id="170" w:name="_Toc370805296"/>
      <w:bookmarkStart w:id="171" w:name="_Toc370808793"/>
      <w:bookmarkStart w:id="172" w:name="_Toc370810216"/>
      <w:bookmarkStart w:id="173" w:name="_Toc371055488"/>
      <w:bookmarkStart w:id="174" w:name="_Toc371341013"/>
      <w:bookmarkStart w:id="175" w:name="_Toc371490786"/>
      <w:bookmarkStart w:id="176" w:name="_Toc371497250"/>
      <w:bookmarkStart w:id="177" w:name="_Toc371588386"/>
      <w:bookmarkStart w:id="178" w:name="_Toc371601021"/>
      <w:bookmarkStart w:id="179" w:name="_Toc371601726"/>
      <w:bookmarkStart w:id="180" w:name="_Toc371602661"/>
      <w:bookmarkStart w:id="181" w:name="_Toc371668276"/>
      <w:bookmarkStart w:id="182" w:name="_Toc371670210"/>
      <w:bookmarkStart w:id="183" w:name="_Toc372716176"/>
      <w:bookmarkStart w:id="184" w:name="_Toc373391499"/>
      <w:bookmarkStart w:id="185" w:name="_Toc373402152"/>
      <w:bookmarkStart w:id="186" w:name="_Toc373403447"/>
      <w:bookmarkStart w:id="187" w:name="_Toc373482577"/>
      <w:bookmarkStart w:id="188" w:name="_Toc373482761"/>
      <w:bookmarkStart w:id="189" w:name="_Toc373486667"/>
      <w:bookmarkStart w:id="190" w:name="_Toc373755687"/>
      <w:bookmarkStart w:id="191" w:name="_Toc373755964"/>
      <w:bookmarkStart w:id="192" w:name="_Toc373839918"/>
      <w:bookmarkStart w:id="193" w:name="_Toc374345722"/>
      <w:bookmarkStart w:id="194" w:name="_Toc374445305"/>
      <w:bookmarkStart w:id="195" w:name="_Toc374514950"/>
      <w:bookmarkStart w:id="196" w:name="_Toc374516446"/>
      <w:bookmarkStart w:id="197" w:name="_Toc374517119"/>
      <w:bookmarkStart w:id="198" w:name="_Toc374703297"/>
      <w:bookmarkStart w:id="199" w:name="_Toc374972302"/>
      <w:bookmarkStart w:id="200" w:name="_Toc375042164"/>
      <w:bookmarkStart w:id="201" w:name="_Toc375045395"/>
      <w:bookmarkStart w:id="202" w:name="_Toc375053134"/>
      <w:bookmarkStart w:id="203" w:name="_Toc375057235"/>
      <w:bookmarkStart w:id="204" w:name="_Toc375057303"/>
      <w:bookmarkStart w:id="205" w:name="_Toc375127829"/>
      <w:bookmarkStart w:id="206" w:name="_Toc375137067"/>
      <w:bookmarkStart w:id="207" w:name="_Toc375138414"/>
      <w:bookmarkStart w:id="208" w:name="_Toc376853843"/>
      <w:bookmarkStart w:id="209" w:name="_Toc376857358"/>
      <w:bookmarkStart w:id="210" w:name="_Toc376857563"/>
      <w:bookmarkStart w:id="211" w:name="_Toc376858806"/>
      <w:bookmarkStart w:id="212" w:name="_Toc376858878"/>
      <w:bookmarkStart w:id="213" w:name="_Toc376858949"/>
      <w:bookmarkStart w:id="214" w:name="_Toc376931228"/>
      <w:bookmarkStart w:id="215" w:name="_Toc377120359"/>
      <w:bookmarkStart w:id="216" w:name="_Toc377124974"/>
      <w:bookmarkStart w:id="217" w:name="_Toc377133198"/>
      <w:bookmarkStart w:id="218" w:name="_Toc377134776"/>
      <w:bookmarkStart w:id="219" w:name="_Toc377371241"/>
      <w:bookmarkStart w:id="220" w:name="_Toc377542356"/>
      <w:bookmarkStart w:id="221" w:name="_Toc377622899"/>
      <w:bookmarkStart w:id="222" w:name="_Toc377623013"/>
      <w:bookmarkStart w:id="223" w:name="_Toc377623127"/>
      <w:bookmarkStart w:id="224" w:name="_Toc377623197"/>
      <w:bookmarkStart w:id="225" w:name="_Toc377713033"/>
      <w:bookmarkStart w:id="226" w:name="_Toc377720373"/>
      <w:r>
        <w:t>Rättsläget och tidigare överväganden</w:t>
      </w:r>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p>
    <w:p w:rsidR="00127182" w:rsidRPr="006E0239" w:rsidRDefault="00127182" w:rsidP="00127182">
      <w:pPr>
        <w:pStyle w:val="Rubrik4utannumrering"/>
        <w:spacing w:before="0"/>
        <w:rPr>
          <w:rStyle w:val="Rubrik4utannumreringChar2"/>
          <w:rFonts w:ascii="Times New Roman" w:hAnsi="Times New Roman"/>
        </w:rPr>
      </w:pPr>
      <w:bookmarkStart w:id="227" w:name="_Toc353429383"/>
      <w:bookmarkStart w:id="228" w:name="_Toc357504303"/>
      <w:bookmarkStart w:id="229" w:name="_Toc360688824"/>
      <w:bookmarkStart w:id="230" w:name="_Toc361052636"/>
      <w:bookmarkStart w:id="231" w:name="_Toc361053126"/>
      <w:bookmarkStart w:id="232" w:name="_Toc361053206"/>
      <w:bookmarkStart w:id="233" w:name="_Toc361053813"/>
      <w:bookmarkStart w:id="234" w:name="_Toc361053975"/>
      <w:bookmarkStart w:id="235" w:name="_Toc361054057"/>
      <w:bookmarkStart w:id="236" w:name="_Toc361054219"/>
      <w:bookmarkStart w:id="237" w:name="_Toc361054381"/>
      <w:bookmarkStart w:id="238" w:name="_Toc361054458"/>
      <w:bookmarkStart w:id="239" w:name="_Toc361054539"/>
      <w:bookmarkStart w:id="240" w:name="_Toc361054621"/>
      <w:bookmarkStart w:id="241" w:name="_Toc361054704"/>
      <w:bookmarkStart w:id="242" w:name="_Toc361054786"/>
      <w:bookmarkStart w:id="243" w:name="_Toc361054868"/>
      <w:bookmarkStart w:id="244" w:name="_Toc361054950"/>
      <w:bookmarkStart w:id="245" w:name="_Toc361055032"/>
      <w:bookmarkStart w:id="246" w:name="_Toc361055114"/>
      <w:bookmarkStart w:id="247" w:name="_Toc361055197"/>
      <w:bookmarkStart w:id="248" w:name="_Toc361055279"/>
      <w:bookmarkStart w:id="249" w:name="_Toc361055361"/>
      <w:bookmarkStart w:id="250" w:name="_Toc361055443"/>
      <w:bookmarkStart w:id="251" w:name="_Toc361055607"/>
      <w:bookmarkStart w:id="252" w:name="_Toc361055688"/>
      <w:bookmarkStart w:id="253" w:name="_Toc361055770"/>
      <w:bookmarkStart w:id="254" w:name="_Toc361055851"/>
      <w:bookmarkStart w:id="255" w:name="_Toc361055933"/>
      <w:bookmarkStart w:id="256" w:name="_Toc361056015"/>
      <w:bookmarkStart w:id="257" w:name="_Toc361059169"/>
      <w:bookmarkStart w:id="258" w:name="_Toc361059293"/>
      <w:bookmarkStart w:id="259" w:name="_Toc361059710"/>
      <w:bookmarkStart w:id="260" w:name="_Toc361060263"/>
      <w:bookmarkStart w:id="261" w:name="_Toc361061133"/>
      <w:bookmarkStart w:id="262" w:name="_Toc361061624"/>
      <w:bookmarkStart w:id="263" w:name="_Toc369585991"/>
      <w:bookmarkStart w:id="264" w:name="_Toc370453775"/>
      <w:bookmarkStart w:id="265" w:name="_Toc370478923"/>
      <w:bookmarkStart w:id="266" w:name="_Toc370737888"/>
      <w:r>
        <w:t>Rättslig reglering</w:t>
      </w:r>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p>
    <w:p w:rsidR="00127182" w:rsidRPr="00FF19CC" w:rsidRDefault="00127182" w:rsidP="00127182">
      <w:pPr>
        <w:pStyle w:val="Brdtext"/>
      </w:pPr>
      <w:r>
        <w:t xml:space="preserve">Det finns för närvarande </w:t>
      </w:r>
      <w:r w:rsidRPr="00FF19CC">
        <w:t xml:space="preserve">inte någon särskild lagstiftning </w:t>
      </w:r>
      <w:r>
        <w:t>om offentlig redovisning av hur partier finansierar sin politiska verksamhet och hur valkandidaterna finansierar sina personvals</w:t>
      </w:r>
      <w:r>
        <w:softHyphen/>
        <w:t xml:space="preserve">kampanjer. </w:t>
      </w:r>
      <w:r w:rsidRPr="00FF19CC">
        <w:t>De etablerade partierna omfattas dock av allmänna regler om bokföring och årsredovis</w:t>
      </w:r>
      <w:r>
        <w:softHyphen/>
      </w:r>
      <w:r w:rsidRPr="00FF19CC">
        <w:t>ning</w:t>
      </w:r>
      <w:r>
        <w:t xml:space="preserve"> genom att de är organiserade som ideella föreningar</w:t>
      </w:r>
      <w:r w:rsidRPr="00FF19CC">
        <w:t>. Enligt bok</w:t>
      </w:r>
      <w:r>
        <w:softHyphen/>
      </w:r>
      <w:r w:rsidRPr="00FF19CC">
        <w:t xml:space="preserve">föringslagen </w:t>
      </w:r>
      <w:r>
        <w:t xml:space="preserve">(1999:1078) </w:t>
      </w:r>
      <w:r w:rsidRPr="00FF19CC">
        <w:t xml:space="preserve">är </w:t>
      </w:r>
      <w:r>
        <w:t>en ideell förening bokföringsskyldig</w:t>
      </w:r>
      <w:r w:rsidRPr="00FF19CC">
        <w:t xml:space="preserve"> om värdet av </w:t>
      </w:r>
      <w:r>
        <w:t>föreningens</w:t>
      </w:r>
      <w:r w:rsidRPr="00FF19CC">
        <w:t xml:space="preserve"> tillgångar överstiger en och en halv miljon kronor.</w:t>
      </w:r>
      <w:r w:rsidRPr="000B2872">
        <w:t xml:space="preserve"> </w:t>
      </w:r>
      <w:r>
        <w:t>Bokföringsskyldighet föreligger också om föreningen bedriver närings</w:t>
      </w:r>
      <w:r>
        <w:softHyphen/>
        <w:t>verksamhet eller är moderföretag i en koncern.</w:t>
      </w:r>
      <w:r w:rsidRPr="00FF19CC">
        <w:t xml:space="preserve"> Bokförings</w:t>
      </w:r>
      <w:r>
        <w:softHyphen/>
      </w:r>
      <w:r w:rsidRPr="00FF19CC">
        <w:t xml:space="preserve">skyldigheten innebär </w:t>
      </w:r>
      <w:r>
        <w:t>bl.a.</w:t>
      </w:r>
      <w:r w:rsidRPr="00FF19CC">
        <w:t xml:space="preserve"> </w:t>
      </w:r>
      <w:r>
        <w:t xml:space="preserve">en </w:t>
      </w:r>
      <w:r w:rsidRPr="00FF19CC">
        <w:t>skyldig</w:t>
      </w:r>
      <w:r>
        <w:t>he</w:t>
      </w:r>
      <w:r w:rsidRPr="00FF19CC">
        <w:t>t att upprätta resultat</w:t>
      </w:r>
      <w:r>
        <w:t>räkning</w:t>
      </w:r>
      <w:r w:rsidRPr="00FF19CC">
        <w:t xml:space="preserve"> och balansräkning samt årsbokslut.</w:t>
      </w:r>
      <w:r>
        <w:t xml:space="preserve"> Större föreningar är skyldiga att upprätta och offentlig</w:t>
      </w:r>
      <w:r>
        <w:softHyphen/>
        <w:t>göra en års</w:t>
      </w:r>
      <w:r>
        <w:softHyphen/>
        <w:t>redovisning. Års</w:t>
      </w:r>
      <w:r>
        <w:softHyphen/>
        <w:t>redovisningen ska granskas av en auktori</w:t>
      </w:r>
      <w:r>
        <w:softHyphen/>
        <w:t>serad revisor eller en godkänd revisor som har avlagt revisors</w:t>
      </w:r>
      <w:r>
        <w:softHyphen/>
        <w:t>examen.</w:t>
      </w:r>
      <w:r w:rsidRPr="00FF19CC">
        <w:t xml:space="preserve"> </w:t>
      </w:r>
    </w:p>
    <w:p w:rsidR="00127182" w:rsidRDefault="00127182" w:rsidP="00127182">
      <w:pPr>
        <w:pStyle w:val="Brdtextmedindrag"/>
      </w:pPr>
      <w:r>
        <w:t xml:space="preserve">Vidare omfattas partier som har deltagit i val till riksdagen av vissa krav på revision och bokföring som följer av </w:t>
      </w:r>
      <w:r w:rsidRPr="00FF19CC">
        <w:t>lagen (1972:625) om statl</w:t>
      </w:r>
      <w:r>
        <w:t xml:space="preserve">igt </w:t>
      </w:r>
      <w:r>
        <w:lastRenderedPageBreak/>
        <w:t xml:space="preserve">stöd till politiska partier. </w:t>
      </w:r>
      <w:r w:rsidRPr="00FF19CC">
        <w:t xml:space="preserve">För att ett parti ska kunna </w:t>
      </w:r>
      <w:r>
        <w:t>få</w:t>
      </w:r>
      <w:r w:rsidRPr="00FF19CC">
        <w:t xml:space="preserve"> statligt partistöd enligt </w:t>
      </w:r>
      <w:r>
        <w:t>lagen</w:t>
      </w:r>
      <w:r w:rsidRPr="00FF19CC">
        <w:t xml:space="preserve"> måste partiet kunna visa upp en årsredovisning som </w:t>
      </w:r>
      <w:r>
        <w:t xml:space="preserve">har </w:t>
      </w:r>
      <w:r w:rsidRPr="00FF19CC">
        <w:t xml:space="preserve">granskats av en auktoriserad eller godkänd revisor. Granskningen ska vara så ingående som god revisionssed kräver. </w:t>
      </w:r>
      <w:r>
        <w:t>Något stöd</w:t>
      </w:r>
      <w:r w:rsidRPr="00FF19CC">
        <w:t xml:space="preserve"> får inte beviljas om ansökan brister i dessa avseenden</w:t>
      </w:r>
      <w:r>
        <w:t xml:space="preserve"> (se </w:t>
      </w:r>
      <w:r w:rsidRPr="009953EA">
        <w:t>avsnitt 5.3</w:t>
      </w:r>
      <w:r>
        <w:t>.1).</w:t>
      </w:r>
    </w:p>
    <w:p w:rsidR="00127182" w:rsidRDefault="00127182" w:rsidP="00127182">
      <w:pPr>
        <w:pStyle w:val="Brdtextmedindrag"/>
      </w:pPr>
      <w:r>
        <w:t xml:space="preserve">Lagstiftningen </w:t>
      </w:r>
      <w:r w:rsidRPr="00FF19CC">
        <w:t xml:space="preserve">kompletteras </w:t>
      </w:r>
      <w:r>
        <w:t>av</w:t>
      </w:r>
      <w:r w:rsidRPr="00FF19CC">
        <w:t xml:space="preserve"> </w:t>
      </w:r>
      <w:r>
        <w:t xml:space="preserve">en </w:t>
      </w:r>
      <w:r w:rsidRPr="00FF19CC">
        <w:t xml:space="preserve">frivillig överenskommelse mellan sju av </w:t>
      </w:r>
      <w:r>
        <w:t xml:space="preserve">de för närvarande åtta </w:t>
      </w:r>
      <w:r w:rsidRPr="00FF19CC">
        <w:t>riksdagspartierna om öppenhet när det gälle</w:t>
      </w:r>
      <w:r>
        <w:t xml:space="preserve">r redovisning av partiernas </w:t>
      </w:r>
      <w:r w:rsidRPr="00FF19CC">
        <w:t>intäkter.</w:t>
      </w:r>
      <w:r>
        <w:t xml:space="preserve"> Överenskommelsen gäller endast partiernas centrala verksamhet. Regionala och lokala organisationer samt sidoorganisationer uppmanas dock i överens</w:t>
      </w:r>
      <w:r>
        <w:softHyphen/>
        <w:t xml:space="preserve">kommelsen att följa den </w:t>
      </w:r>
      <w:r w:rsidRPr="00EF3006">
        <w:t xml:space="preserve">(se </w:t>
      </w:r>
      <w:r w:rsidRPr="009953EA">
        <w:t>avsnitt 5.4</w:t>
      </w:r>
      <w:r w:rsidRPr="00EF3006">
        <w:t>)</w:t>
      </w:r>
      <w:r>
        <w:t>.</w:t>
      </w:r>
    </w:p>
    <w:p w:rsidR="00127182" w:rsidRPr="00271DB6" w:rsidRDefault="00127182" w:rsidP="00051E35">
      <w:pPr>
        <w:pStyle w:val="Rubrik4utannumrering"/>
      </w:pPr>
      <w:bookmarkStart w:id="267" w:name="_Toc369585992"/>
      <w:bookmarkStart w:id="268" w:name="_Toc370453776"/>
      <w:bookmarkStart w:id="269" w:name="_Toc370478924"/>
      <w:bookmarkStart w:id="270" w:name="_Toc370737889"/>
      <w:bookmarkStart w:id="271" w:name="_Toc369585993"/>
      <w:bookmarkStart w:id="272" w:name="_Toc370453777"/>
      <w:bookmarkStart w:id="273" w:name="_Toc370478925"/>
      <w:bookmarkStart w:id="274" w:name="_Toc370737890"/>
      <w:bookmarkStart w:id="275" w:name="_Toc351468421"/>
      <w:bookmarkStart w:id="276" w:name="_Toc351537766"/>
      <w:bookmarkStart w:id="277" w:name="_Toc351546563"/>
      <w:bookmarkStart w:id="278" w:name="_Toc351546768"/>
      <w:bookmarkStart w:id="279" w:name="_Toc351558076"/>
      <w:bookmarkStart w:id="280" w:name="_Toc351558280"/>
      <w:bookmarkStart w:id="281" w:name="_Toc351558484"/>
      <w:bookmarkStart w:id="282" w:name="_Toc351629624"/>
      <w:bookmarkStart w:id="283" w:name="_Toc351629841"/>
      <w:bookmarkStart w:id="284" w:name="_Toc351630055"/>
      <w:bookmarkStart w:id="285" w:name="_Toc351633439"/>
      <w:bookmarkStart w:id="286" w:name="_Toc351633654"/>
      <w:bookmarkStart w:id="287" w:name="_Toc351633867"/>
      <w:bookmarkStart w:id="288" w:name="_Toc351634081"/>
      <w:bookmarkStart w:id="289" w:name="_Toc351634295"/>
      <w:bookmarkStart w:id="290" w:name="_Toc351634509"/>
      <w:bookmarkStart w:id="291" w:name="_Toc351634723"/>
      <w:bookmarkStart w:id="292" w:name="_Toc351634938"/>
      <w:bookmarkStart w:id="293" w:name="_Toc351635151"/>
      <w:bookmarkStart w:id="294" w:name="_Toc351637850"/>
      <w:bookmarkStart w:id="295" w:name="_Toc351638063"/>
      <w:bookmarkStart w:id="296" w:name="_Toc351699486"/>
      <w:bookmarkStart w:id="297" w:name="_Toc351699698"/>
      <w:bookmarkStart w:id="298" w:name="_Toc351701599"/>
      <w:bookmarkStart w:id="299" w:name="_Toc351709222"/>
      <w:bookmarkStart w:id="300" w:name="_Toc351720690"/>
      <w:bookmarkStart w:id="301" w:name="_Toc351468422"/>
      <w:bookmarkStart w:id="302" w:name="_Toc351537767"/>
      <w:bookmarkStart w:id="303" w:name="_Toc351546564"/>
      <w:bookmarkStart w:id="304" w:name="_Toc351546769"/>
      <w:bookmarkStart w:id="305" w:name="_Toc351558077"/>
      <w:bookmarkStart w:id="306" w:name="_Toc351558281"/>
      <w:bookmarkStart w:id="307" w:name="_Toc351558485"/>
      <w:bookmarkStart w:id="308" w:name="_Toc351629625"/>
      <w:bookmarkStart w:id="309" w:name="_Toc351629842"/>
      <w:bookmarkStart w:id="310" w:name="_Toc351630056"/>
      <w:bookmarkStart w:id="311" w:name="_Toc351633440"/>
      <w:bookmarkStart w:id="312" w:name="_Toc351633655"/>
      <w:bookmarkStart w:id="313" w:name="_Toc351633868"/>
      <w:bookmarkStart w:id="314" w:name="_Toc351634082"/>
      <w:bookmarkStart w:id="315" w:name="_Toc351634296"/>
      <w:bookmarkStart w:id="316" w:name="_Toc351634510"/>
      <w:bookmarkStart w:id="317" w:name="_Toc351634724"/>
      <w:bookmarkStart w:id="318" w:name="_Toc351634939"/>
      <w:bookmarkStart w:id="319" w:name="_Toc351635152"/>
      <w:bookmarkStart w:id="320" w:name="_Toc351637851"/>
      <w:bookmarkStart w:id="321" w:name="_Toc351638064"/>
      <w:bookmarkStart w:id="322" w:name="_Toc351699487"/>
      <w:bookmarkStart w:id="323" w:name="_Toc351699699"/>
      <w:bookmarkStart w:id="324" w:name="_Toc351701600"/>
      <w:bookmarkStart w:id="325" w:name="_Toc351709223"/>
      <w:bookmarkStart w:id="326" w:name="_Toc351720691"/>
      <w:bookmarkStart w:id="327" w:name="_Toc353429384"/>
      <w:bookmarkStart w:id="328" w:name="_Toc357504304"/>
      <w:bookmarkStart w:id="329" w:name="_Toc360688825"/>
      <w:bookmarkStart w:id="330" w:name="_Toc361052637"/>
      <w:bookmarkStart w:id="331" w:name="_Toc361053127"/>
      <w:bookmarkStart w:id="332" w:name="_Toc361053207"/>
      <w:bookmarkStart w:id="333" w:name="_Toc361053814"/>
      <w:bookmarkStart w:id="334" w:name="_Toc361053976"/>
      <w:bookmarkStart w:id="335" w:name="_Toc361054058"/>
      <w:bookmarkStart w:id="336" w:name="_Toc361054220"/>
      <w:bookmarkStart w:id="337" w:name="_Toc361054382"/>
      <w:bookmarkStart w:id="338" w:name="_Toc361054459"/>
      <w:bookmarkStart w:id="339" w:name="_Toc361054540"/>
      <w:bookmarkStart w:id="340" w:name="_Toc361054622"/>
      <w:bookmarkStart w:id="341" w:name="_Toc361054705"/>
      <w:bookmarkStart w:id="342" w:name="_Toc361054787"/>
      <w:bookmarkStart w:id="343" w:name="_Toc361054869"/>
      <w:bookmarkStart w:id="344" w:name="_Toc361054951"/>
      <w:bookmarkStart w:id="345" w:name="_Toc361055033"/>
      <w:bookmarkStart w:id="346" w:name="_Toc361055115"/>
      <w:bookmarkStart w:id="347" w:name="_Toc361055198"/>
      <w:bookmarkStart w:id="348" w:name="_Toc361055280"/>
      <w:bookmarkStart w:id="349" w:name="_Toc361055362"/>
      <w:bookmarkStart w:id="350" w:name="_Toc361055444"/>
      <w:bookmarkStart w:id="351" w:name="_Toc361055608"/>
      <w:bookmarkStart w:id="352" w:name="_Toc361055689"/>
      <w:bookmarkStart w:id="353" w:name="_Toc361055771"/>
      <w:bookmarkStart w:id="354" w:name="_Toc361055852"/>
      <w:bookmarkStart w:id="355" w:name="_Toc361055934"/>
      <w:bookmarkStart w:id="356" w:name="_Toc361056016"/>
      <w:bookmarkStart w:id="357" w:name="_Toc361059170"/>
      <w:bookmarkStart w:id="358" w:name="_Toc361059294"/>
      <w:bookmarkStart w:id="359" w:name="_Toc361059711"/>
      <w:bookmarkStart w:id="360" w:name="_Toc361060264"/>
      <w:bookmarkStart w:id="361" w:name="_Toc361061134"/>
      <w:bookmarkStart w:id="362" w:name="_Toc361061625"/>
      <w:bookmarkStart w:id="363" w:name="_Toc369585994"/>
      <w:bookmarkStart w:id="364" w:name="_Toc370453778"/>
      <w:bookmarkStart w:id="365" w:name="_Toc370478926"/>
      <w:bookmarkStart w:id="366" w:name="_Toc370737891"/>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r w:rsidRPr="00271DB6">
        <w:t>Det</w:t>
      </w:r>
      <w:r w:rsidR="00051E35">
        <w:t xml:space="preserve"> är </w:t>
      </w:r>
      <w:r w:rsidRPr="00271DB6">
        <w:t>tillåtet att lämna förmåner till partier</w:t>
      </w:r>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p>
    <w:p w:rsidR="00127182" w:rsidRPr="009A44B4" w:rsidRDefault="00127182" w:rsidP="00127182">
      <w:pPr>
        <w:pStyle w:val="Brdtext"/>
      </w:pPr>
      <w:r>
        <w:t>P</w:t>
      </w:r>
      <w:r w:rsidRPr="009A44B4">
        <w:t xml:space="preserve">artierna </w:t>
      </w:r>
      <w:r>
        <w:t>har en avgörande betydelse för</w:t>
      </w:r>
      <w:r w:rsidRPr="009A44B4">
        <w:t xml:space="preserve"> de</w:t>
      </w:r>
      <w:r>
        <w:t>n</w:t>
      </w:r>
      <w:r w:rsidRPr="009A44B4">
        <w:t xml:space="preserve"> </w:t>
      </w:r>
      <w:r>
        <w:t xml:space="preserve">svenska </w:t>
      </w:r>
      <w:r w:rsidRPr="009A44B4">
        <w:t>demokrati</w:t>
      </w:r>
      <w:r>
        <w:t>n</w:t>
      </w:r>
      <w:r w:rsidRPr="009A44B4">
        <w:t xml:space="preserve"> och det svenska politiska systemet. Det har därför ansetts angeläget att de får ekonomisk</w:t>
      </w:r>
      <w:r>
        <w:t>t</w:t>
      </w:r>
      <w:r w:rsidRPr="009A44B4">
        <w:t xml:space="preserve"> stöd för att kunna bedriva sin verksamhet. </w:t>
      </w:r>
      <w:r>
        <w:t xml:space="preserve">Bestämmelser om sådant stöd finns i bl.a. lagen </w:t>
      </w:r>
      <w:r w:rsidRPr="00B00A53">
        <w:t xml:space="preserve">(1972:625) </w:t>
      </w:r>
      <w:r w:rsidRPr="005436F1">
        <w:t>om statligt stöd till politi</w:t>
      </w:r>
      <w:r>
        <w:t xml:space="preserve">ska partier. </w:t>
      </w:r>
      <w:r w:rsidRPr="009A44B4">
        <w:t>Det f</w:t>
      </w:r>
      <w:r>
        <w:t>i</w:t>
      </w:r>
      <w:r w:rsidRPr="009A44B4">
        <w:t>nns</w:t>
      </w:r>
      <w:r>
        <w:t xml:space="preserve"> inga</w:t>
      </w:r>
      <w:r w:rsidRPr="009A44B4">
        <w:t xml:space="preserve"> </w:t>
      </w:r>
      <w:r>
        <w:t xml:space="preserve">rättsliga </w:t>
      </w:r>
      <w:r w:rsidRPr="009A44B4">
        <w:t>hinder mot att företag och privatpersoner utan krav på motprestation lämnar ekonomiskt stöd till partier och val</w:t>
      </w:r>
      <w:r>
        <w:softHyphen/>
      </w:r>
      <w:r w:rsidRPr="009A44B4">
        <w:t>kampanjer. Det</w:t>
      </w:r>
      <w:r>
        <w:t xml:space="preserve"> är alltså</w:t>
      </w:r>
      <w:r w:rsidRPr="009A44B4">
        <w:t xml:space="preserve"> tillåtet för privatpersoner, företag och bransch</w:t>
      </w:r>
      <w:r>
        <w:softHyphen/>
      </w:r>
      <w:r w:rsidRPr="009A44B4">
        <w:t>organisationer att ge gåvor till ett parti eller en val</w:t>
      </w:r>
      <w:r>
        <w:softHyphen/>
      </w:r>
      <w:r w:rsidRPr="009A44B4">
        <w:t xml:space="preserve">kandidat. </w:t>
      </w:r>
    </w:p>
    <w:p w:rsidR="00127182" w:rsidRDefault="00127182" w:rsidP="00127182">
      <w:pPr>
        <w:pStyle w:val="Brdtextmedindrag"/>
      </w:pPr>
      <w:r w:rsidRPr="009A44B4">
        <w:t>Att villkorslöst lämna en förmån till ett parti i syfte att främja partiets målsättning faller utanför det straffrättsliga området för tagande av muta och givande av muta. Sådana bidrag är som regel avsedda att bekosta partiets allmänna opinions</w:t>
      </w:r>
      <w:r>
        <w:softHyphen/>
      </w:r>
      <w:r w:rsidRPr="009A44B4">
        <w:t xml:space="preserve">bildande verksamhet. </w:t>
      </w:r>
      <w:r>
        <w:t xml:space="preserve">Om syftet med ett bidrag till ett parti är att påverka partiets allmänna hållning i någon fråga måste bidrag också godtas enligt nuvarande mutbrottslagstiftning så länge som det inte går att identifiera någon som påverkas ekonomiskt eller på annat sätt av partiets inställning. </w:t>
      </w:r>
    </w:p>
    <w:p w:rsidR="00127182" w:rsidRPr="007676EF" w:rsidRDefault="00127182" w:rsidP="00127182">
      <w:pPr>
        <w:pStyle w:val="Rubrik4utannumrering"/>
      </w:pPr>
      <w:bookmarkStart w:id="367" w:name="_Toc351468424"/>
      <w:bookmarkStart w:id="368" w:name="_Toc351537769"/>
      <w:bookmarkStart w:id="369" w:name="_Toc351546566"/>
      <w:bookmarkStart w:id="370" w:name="_Toc351546771"/>
      <w:bookmarkStart w:id="371" w:name="_Toc351558079"/>
      <w:bookmarkStart w:id="372" w:name="_Toc351558283"/>
      <w:bookmarkStart w:id="373" w:name="_Toc351558487"/>
      <w:bookmarkStart w:id="374" w:name="_Toc351629627"/>
      <w:bookmarkStart w:id="375" w:name="_Toc351629844"/>
      <w:bookmarkStart w:id="376" w:name="_Toc351630058"/>
      <w:bookmarkStart w:id="377" w:name="_Toc351633442"/>
      <w:bookmarkStart w:id="378" w:name="_Toc351633657"/>
      <w:bookmarkStart w:id="379" w:name="_Toc351633870"/>
      <w:bookmarkStart w:id="380" w:name="_Toc351634084"/>
      <w:bookmarkStart w:id="381" w:name="_Toc351634298"/>
      <w:bookmarkStart w:id="382" w:name="_Toc351634512"/>
      <w:bookmarkStart w:id="383" w:name="_Toc351634726"/>
      <w:bookmarkStart w:id="384" w:name="_Toc351634941"/>
      <w:bookmarkStart w:id="385" w:name="_Toc351635154"/>
      <w:bookmarkStart w:id="386" w:name="_Toc351637853"/>
      <w:bookmarkStart w:id="387" w:name="_Toc351638066"/>
      <w:bookmarkStart w:id="388" w:name="_Toc351699489"/>
      <w:bookmarkStart w:id="389" w:name="_Toc351699701"/>
      <w:bookmarkStart w:id="390" w:name="_Toc351701602"/>
      <w:bookmarkStart w:id="391" w:name="_Toc351709225"/>
      <w:bookmarkStart w:id="392" w:name="_Toc351720693"/>
      <w:bookmarkStart w:id="393" w:name="_Toc351468425"/>
      <w:bookmarkStart w:id="394" w:name="_Toc351537770"/>
      <w:bookmarkStart w:id="395" w:name="_Toc351546567"/>
      <w:bookmarkStart w:id="396" w:name="_Toc351546772"/>
      <w:bookmarkStart w:id="397" w:name="_Toc351558080"/>
      <w:bookmarkStart w:id="398" w:name="_Toc351558284"/>
      <w:bookmarkStart w:id="399" w:name="_Toc351558488"/>
      <w:bookmarkStart w:id="400" w:name="_Toc351629628"/>
      <w:bookmarkStart w:id="401" w:name="_Toc351629845"/>
      <w:bookmarkStart w:id="402" w:name="_Toc351630059"/>
      <w:bookmarkStart w:id="403" w:name="_Toc351633443"/>
      <w:bookmarkStart w:id="404" w:name="_Toc351633658"/>
      <w:bookmarkStart w:id="405" w:name="_Toc351633871"/>
      <w:bookmarkStart w:id="406" w:name="_Toc351634085"/>
      <w:bookmarkStart w:id="407" w:name="_Toc351634299"/>
      <w:bookmarkStart w:id="408" w:name="_Toc351634513"/>
      <w:bookmarkStart w:id="409" w:name="_Toc351634727"/>
      <w:bookmarkStart w:id="410" w:name="_Toc351634942"/>
      <w:bookmarkStart w:id="411" w:name="_Toc351635155"/>
      <w:bookmarkStart w:id="412" w:name="_Toc351637854"/>
      <w:bookmarkStart w:id="413" w:name="_Toc351638067"/>
      <w:bookmarkStart w:id="414" w:name="_Toc351699490"/>
      <w:bookmarkStart w:id="415" w:name="_Toc351699702"/>
      <w:bookmarkStart w:id="416" w:name="_Toc351701603"/>
      <w:bookmarkStart w:id="417" w:name="_Toc351709226"/>
      <w:bookmarkStart w:id="418" w:name="_Toc351720694"/>
      <w:bookmarkStart w:id="419" w:name="_Toc353429385"/>
      <w:bookmarkStart w:id="420" w:name="_Toc357504305"/>
      <w:bookmarkStart w:id="421" w:name="_Toc360688826"/>
      <w:bookmarkStart w:id="422" w:name="_Toc361052638"/>
      <w:bookmarkStart w:id="423" w:name="_Toc361053128"/>
      <w:bookmarkStart w:id="424" w:name="_Toc361053208"/>
      <w:bookmarkStart w:id="425" w:name="_Toc361053815"/>
      <w:bookmarkStart w:id="426" w:name="_Toc361053977"/>
      <w:bookmarkStart w:id="427" w:name="_Toc361054059"/>
      <w:bookmarkStart w:id="428" w:name="_Toc361054221"/>
      <w:bookmarkStart w:id="429" w:name="_Toc361054383"/>
      <w:bookmarkStart w:id="430" w:name="_Toc361054460"/>
      <w:bookmarkStart w:id="431" w:name="_Toc361054541"/>
      <w:bookmarkStart w:id="432" w:name="_Toc361054623"/>
      <w:bookmarkStart w:id="433" w:name="_Toc361054706"/>
      <w:bookmarkStart w:id="434" w:name="_Toc361054788"/>
      <w:bookmarkStart w:id="435" w:name="_Toc361054870"/>
      <w:bookmarkStart w:id="436" w:name="_Toc361054952"/>
      <w:bookmarkStart w:id="437" w:name="_Toc361055034"/>
      <w:bookmarkStart w:id="438" w:name="_Toc361055116"/>
      <w:bookmarkStart w:id="439" w:name="_Toc361055199"/>
      <w:bookmarkStart w:id="440" w:name="_Toc361055281"/>
      <w:bookmarkStart w:id="441" w:name="_Toc361055363"/>
      <w:bookmarkStart w:id="442" w:name="_Toc361055445"/>
      <w:bookmarkStart w:id="443" w:name="_Toc361055609"/>
      <w:bookmarkStart w:id="444" w:name="_Toc361055690"/>
      <w:bookmarkStart w:id="445" w:name="_Toc361055772"/>
      <w:bookmarkStart w:id="446" w:name="_Toc361055853"/>
      <w:bookmarkStart w:id="447" w:name="_Toc361055935"/>
      <w:bookmarkStart w:id="448" w:name="_Toc361056017"/>
      <w:bookmarkStart w:id="449" w:name="_Toc361059171"/>
      <w:bookmarkStart w:id="450" w:name="_Toc361059295"/>
      <w:bookmarkStart w:id="451" w:name="_Toc361059712"/>
      <w:bookmarkStart w:id="452" w:name="_Toc361060265"/>
      <w:bookmarkStart w:id="453" w:name="_Toc361061135"/>
      <w:bookmarkStart w:id="454" w:name="_Toc361061626"/>
      <w:bookmarkStart w:id="455" w:name="_Toc369585995"/>
      <w:bookmarkStart w:id="456" w:name="_Toc370453779"/>
      <w:bookmarkStart w:id="457" w:name="_Toc370478927"/>
      <w:bookmarkStart w:id="458" w:name="_Toc370737892"/>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r w:rsidRPr="004C234A">
        <w:t>Utredningen</w:t>
      </w:r>
      <w:r>
        <w:t xml:space="preserve"> om offentlighet för partiers och valkandidaters intäkter</w:t>
      </w:r>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p>
    <w:p w:rsidR="00127182" w:rsidRDefault="00127182" w:rsidP="00127182">
      <w:pPr>
        <w:pStyle w:val="Brdtext"/>
      </w:pPr>
      <w:r w:rsidRPr="009A44B4">
        <w:t xml:space="preserve">Frågan om att skapa </w:t>
      </w:r>
      <w:r>
        <w:t xml:space="preserve">ökad </w:t>
      </w:r>
      <w:r w:rsidRPr="009A44B4">
        <w:t>öppenhet kring partiers och val</w:t>
      </w:r>
      <w:r>
        <w:softHyphen/>
      </w:r>
      <w:r w:rsidRPr="009A44B4">
        <w:t xml:space="preserve">kandidaters finansiering </w:t>
      </w:r>
      <w:r>
        <w:t>har tidigare utretts</w:t>
      </w:r>
      <w:r w:rsidRPr="009A44B4">
        <w:t xml:space="preserve"> av Utredningen om offentlighet för partiers och valkandidaters intäkter (</w:t>
      </w:r>
      <w:r>
        <w:t>Ju 2002:07</w:t>
      </w:r>
      <w:r w:rsidRPr="009A44B4">
        <w:t xml:space="preserve">). Utredningen föreslog </w:t>
      </w:r>
      <w:r>
        <w:t>i sitt betänkande Allmänhetens insyn i partiers och valkandidaters intäkter (</w:t>
      </w:r>
      <w:r w:rsidRPr="009A44B4">
        <w:t>SOU</w:t>
      </w:r>
      <w:r>
        <w:t> </w:t>
      </w:r>
      <w:r w:rsidRPr="009A44B4">
        <w:t>2004:22</w:t>
      </w:r>
      <w:r>
        <w:t xml:space="preserve">) </w:t>
      </w:r>
      <w:r w:rsidRPr="009A44B4">
        <w:t>att allmän</w:t>
      </w:r>
      <w:r>
        <w:softHyphen/>
      </w:r>
      <w:r w:rsidRPr="009A44B4">
        <w:t>hetens insyn i hur partierna finansierar sin politiska verksamhet och hur valkandidaterna finansierar sina kampanjer skulle säker</w:t>
      </w:r>
      <w:r>
        <w:softHyphen/>
      </w:r>
      <w:r w:rsidRPr="009A44B4">
        <w:t xml:space="preserve">ställas genom författningsreglering. Förslaget innebar </w:t>
      </w:r>
      <w:r>
        <w:t xml:space="preserve">i fråga om </w:t>
      </w:r>
      <w:r w:rsidRPr="009A44B4">
        <w:t xml:space="preserve">partiernas redovisningar att partierna skulle redovisa vissa intäkter, </w:t>
      </w:r>
      <w:r>
        <w:t>bl.a.</w:t>
      </w:r>
      <w:r w:rsidRPr="009A44B4">
        <w:t xml:space="preserve"> offentligt partistöd, medlemsavgifter, inkomster från försäljningar, lotterier, insamlingar och liknande</w:t>
      </w:r>
      <w:r>
        <w:t xml:space="preserve"> samt</w:t>
      </w:r>
      <w:r w:rsidRPr="009A44B4">
        <w:t xml:space="preserve"> bidrag från privatpersoner, företag, organisationer, föreningar och sammanslutningar. Redovisning</w:t>
      </w:r>
      <w:r>
        <w:softHyphen/>
      </w:r>
      <w:r w:rsidRPr="009A44B4">
        <w:t xml:space="preserve">arna skulle skickas in till den </w:t>
      </w:r>
      <w:r>
        <w:t xml:space="preserve">beslutande politiska </w:t>
      </w:r>
      <w:r w:rsidRPr="009A44B4">
        <w:t xml:space="preserve">församling som </w:t>
      </w:r>
      <w:r>
        <w:t>partiet</w:t>
      </w:r>
      <w:r w:rsidRPr="009A44B4">
        <w:t xml:space="preserve"> tagit plats i. Respektive </w:t>
      </w:r>
      <w:r>
        <w:t xml:space="preserve">politisk </w:t>
      </w:r>
      <w:r w:rsidRPr="009A44B4">
        <w:t xml:space="preserve">församling skulle </w:t>
      </w:r>
      <w:r>
        <w:t xml:space="preserve">enligt förslaget </w:t>
      </w:r>
      <w:r w:rsidRPr="009A44B4">
        <w:t>avgöra om redovisningarna skulle vara tillgängliga för allmänheten på något annat sätt än genom offentlighets</w:t>
      </w:r>
      <w:r>
        <w:softHyphen/>
      </w:r>
      <w:r w:rsidRPr="009A44B4">
        <w:t>principen, t.ex. genom att finnas till</w:t>
      </w:r>
      <w:r>
        <w:softHyphen/>
      </w:r>
      <w:r w:rsidRPr="009A44B4">
        <w:t>gängliga på internet. Värdet av varje bidrag och namnet på givaren skulle offentliggöras om värdet under året uppgick till minst 20 000</w:t>
      </w:r>
      <w:r>
        <w:t> kr</w:t>
      </w:r>
      <w:r w:rsidRPr="009A44B4">
        <w:t xml:space="preserve">. För valkandidaterna föreslogs en liknande reglering. Utredningens lagförslag </w:t>
      </w:r>
      <w:r>
        <w:lastRenderedPageBreak/>
        <w:t xml:space="preserve">innehöll inte några bestämmelser om förbud mot </w:t>
      </w:r>
      <w:r w:rsidRPr="009A44B4">
        <w:t xml:space="preserve">anonyma bidrag </w:t>
      </w:r>
      <w:r>
        <w:t xml:space="preserve">eller om </w:t>
      </w:r>
      <w:r w:rsidRPr="009A44B4">
        <w:t xml:space="preserve">sanktioner. </w:t>
      </w:r>
    </w:p>
    <w:p w:rsidR="00127182" w:rsidRDefault="00127182" w:rsidP="00127182">
      <w:pPr>
        <w:pStyle w:val="Brdtextmedindrag"/>
        <w:rPr>
          <w:szCs w:val="22"/>
        </w:rPr>
      </w:pPr>
      <w:r w:rsidRPr="009A44B4">
        <w:rPr>
          <w:szCs w:val="22"/>
        </w:rPr>
        <w:t xml:space="preserve">Utfallet av remissbehandlingen av betänkandet var blandat. </w:t>
      </w:r>
      <w:r>
        <w:rPr>
          <w:szCs w:val="22"/>
        </w:rPr>
        <w:t>Flera av de</w:t>
      </w:r>
      <w:r w:rsidRPr="009A44B4">
        <w:rPr>
          <w:szCs w:val="22"/>
        </w:rPr>
        <w:t xml:space="preserve"> remissinstanser som var kritiska till lagförslaget ansåg att det saknades en fördjupad analys av hur förslaget förhöll sig till </w:t>
      </w:r>
      <w:r>
        <w:rPr>
          <w:szCs w:val="22"/>
        </w:rPr>
        <w:t xml:space="preserve">bestämmelserna i regeringsformen om </w:t>
      </w:r>
      <w:r w:rsidRPr="009A44B4">
        <w:rPr>
          <w:szCs w:val="22"/>
        </w:rPr>
        <w:t xml:space="preserve">föreningsfriheten, förbudet mot åsiktsregistrering, valhemligheten och den negativa yttrandefriheten. </w:t>
      </w:r>
    </w:p>
    <w:p w:rsidR="00127182" w:rsidRDefault="00127182" w:rsidP="00127182">
      <w:pPr>
        <w:pStyle w:val="Brdtextmedindrag"/>
        <w:rPr>
          <w:szCs w:val="22"/>
        </w:rPr>
      </w:pPr>
      <w:r w:rsidRPr="007A2D07">
        <w:rPr>
          <w:szCs w:val="22"/>
        </w:rPr>
        <w:t xml:space="preserve">I sitt remissvar </w:t>
      </w:r>
      <w:r>
        <w:rPr>
          <w:szCs w:val="22"/>
        </w:rPr>
        <w:t>framhöll</w:t>
      </w:r>
      <w:r w:rsidRPr="007A2D07">
        <w:rPr>
          <w:szCs w:val="22"/>
        </w:rPr>
        <w:t xml:space="preserve"> </w:t>
      </w:r>
      <w:r>
        <w:rPr>
          <w:szCs w:val="22"/>
        </w:rPr>
        <w:t>Riksdagens ombudsmän (</w:t>
      </w:r>
      <w:r w:rsidRPr="007A2D07">
        <w:rPr>
          <w:szCs w:val="22"/>
        </w:rPr>
        <w:t>JO</w:t>
      </w:r>
      <w:r>
        <w:rPr>
          <w:szCs w:val="22"/>
        </w:rPr>
        <w:t>)</w:t>
      </w:r>
      <w:r w:rsidRPr="007A2D07">
        <w:rPr>
          <w:szCs w:val="22"/>
        </w:rPr>
        <w:t xml:space="preserve"> </w:t>
      </w:r>
      <w:r>
        <w:rPr>
          <w:szCs w:val="22"/>
        </w:rPr>
        <w:t>bl.a.</w:t>
      </w:r>
      <w:r w:rsidRPr="007A2D07">
        <w:rPr>
          <w:szCs w:val="22"/>
        </w:rPr>
        <w:t xml:space="preserve"> </w:t>
      </w:r>
      <w:r>
        <w:rPr>
          <w:szCs w:val="22"/>
        </w:rPr>
        <w:t xml:space="preserve">att det hade </w:t>
      </w:r>
      <w:r w:rsidRPr="007A2D07">
        <w:rPr>
          <w:szCs w:val="22"/>
        </w:rPr>
        <w:t xml:space="preserve">varit värdefullt om analysen hade utvidgats </w:t>
      </w:r>
      <w:r>
        <w:rPr>
          <w:szCs w:val="22"/>
        </w:rPr>
        <w:t xml:space="preserve">till </w:t>
      </w:r>
      <w:r w:rsidRPr="007A2D07">
        <w:rPr>
          <w:szCs w:val="22"/>
        </w:rPr>
        <w:t xml:space="preserve">att också avse frågan i vad mån lagstiftningen är förenlig inte endast med regeringsformens särskilda bestämmelser utan också med de grunder som ligger bakom dem. </w:t>
      </w:r>
      <w:r>
        <w:rPr>
          <w:szCs w:val="22"/>
        </w:rPr>
        <w:t xml:space="preserve">JO </w:t>
      </w:r>
      <w:r w:rsidRPr="007A2D07">
        <w:rPr>
          <w:szCs w:val="22"/>
        </w:rPr>
        <w:t>ansåg att utredningens förslag inte utan ytterligare ö</w:t>
      </w:r>
      <w:r>
        <w:rPr>
          <w:szCs w:val="22"/>
        </w:rPr>
        <w:t>ver</w:t>
      </w:r>
      <w:r>
        <w:rPr>
          <w:szCs w:val="22"/>
        </w:rPr>
        <w:softHyphen/>
        <w:t>väg</w:t>
      </w:r>
      <w:r>
        <w:rPr>
          <w:szCs w:val="22"/>
        </w:rPr>
        <w:softHyphen/>
        <w:t>anden i grundlagsfrågan bo</w:t>
      </w:r>
      <w:r w:rsidRPr="007A2D07">
        <w:rPr>
          <w:szCs w:val="22"/>
        </w:rPr>
        <w:t>r</w:t>
      </w:r>
      <w:r>
        <w:rPr>
          <w:szCs w:val="22"/>
        </w:rPr>
        <w:t>de</w:t>
      </w:r>
      <w:r w:rsidRPr="007A2D07">
        <w:rPr>
          <w:szCs w:val="22"/>
        </w:rPr>
        <w:t xml:space="preserve"> läggas till grund för lagstiftning.</w:t>
      </w:r>
    </w:p>
    <w:p w:rsidR="00127182" w:rsidRDefault="00127182" w:rsidP="00127182">
      <w:pPr>
        <w:pStyle w:val="Brdtextmedindrag"/>
        <w:rPr>
          <w:szCs w:val="22"/>
        </w:rPr>
      </w:pPr>
      <w:r w:rsidRPr="007A2D07">
        <w:rPr>
          <w:szCs w:val="22"/>
        </w:rPr>
        <w:t xml:space="preserve">Svea </w:t>
      </w:r>
      <w:r>
        <w:rPr>
          <w:szCs w:val="22"/>
        </w:rPr>
        <w:t>h</w:t>
      </w:r>
      <w:r w:rsidRPr="007A2D07">
        <w:rPr>
          <w:szCs w:val="22"/>
        </w:rPr>
        <w:t xml:space="preserve">ovrätt ansåg att utredningens argumentation beträffande föreningsfriheten inte </w:t>
      </w:r>
      <w:r>
        <w:rPr>
          <w:szCs w:val="22"/>
        </w:rPr>
        <w:t>var</w:t>
      </w:r>
      <w:r w:rsidRPr="007A2D07">
        <w:rPr>
          <w:szCs w:val="22"/>
        </w:rPr>
        <w:t xml:space="preserve"> övertygande och att behovet av en grundl</w:t>
      </w:r>
      <w:r>
        <w:rPr>
          <w:szCs w:val="22"/>
        </w:rPr>
        <w:t>ags</w:t>
      </w:r>
      <w:r>
        <w:rPr>
          <w:szCs w:val="22"/>
        </w:rPr>
        <w:softHyphen/>
        <w:t>ändring i denna del därför bo</w:t>
      </w:r>
      <w:r w:rsidRPr="007A2D07">
        <w:rPr>
          <w:szCs w:val="22"/>
        </w:rPr>
        <w:t>r</w:t>
      </w:r>
      <w:r>
        <w:rPr>
          <w:szCs w:val="22"/>
        </w:rPr>
        <w:t>de</w:t>
      </w:r>
      <w:r w:rsidRPr="007A2D07">
        <w:rPr>
          <w:szCs w:val="22"/>
        </w:rPr>
        <w:t xml:space="preserve"> över</w:t>
      </w:r>
      <w:r>
        <w:rPr>
          <w:szCs w:val="22"/>
        </w:rPr>
        <w:softHyphen/>
      </w:r>
      <w:r w:rsidRPr="007A2D07">
        <w:rPr>
          <w:szCs w:val="22"/>
        </w:rPr>
        <w:t>vägas ytterligare under den fortsatta beredningen av ärendet.</w:t>
      </w:r>
    </w:p>
    <w:p w:rsidR="00127182" w:rsidRPr="007A2D07" w:rsidRDefault="00127182" w:rsidP="00127182">
      <w:pPr>
        <w:pStyle w:val="Brdtextmedindrag"/>
        <w:rPr>
          <w:szCs w:val="22"/>
        </w:rPr>
      </w:pPr>
      <w:r w:rsidRPr="007A2D07">
        <w:rPr>
          <w:szCs w:val="22"/>
        </w:rPr>
        <w:t>Juridiska fakultet</w:t>
      </w:r>
      <w:r>
        <w:rPr>
          <w:szCs w:val="22"/>
        </w:rPr>
        <w:t>sstyrelsen</w:t>
      </w:r>
      <w:r w:rsidRPr="007A2D07">
        <w:rPr>
          <w:szCs w:val="22"/>
        </w:rPr>
        <w:t xml:space="preserve"> vid Lunds universitet avvisade utred</w:t>
      </w:r>
      <w:r>
        <w:rPr>
          <w:szCs w:val="22"/>
        </w:rPr>
        <w:softHyphen/>
      </w:r>
      <w:r w:rsidRPr="007A2D07">
        <w:rPr>
          <w:szCs w:val="22"/>
        </w:rPr>
        <w:t>ningens slutsats om förslagets förenlighet med 2</w:t>
      </w:r>
      <w:r>
        <w:rPr>
          <w:szCs w:val="22"/>
        </w:rPr>
        <w:t> kap.</w:t>
      </w:r>
      <w:r w:rsidRPr="007A2D07">
        <w:rPr>
          <w:szCs w:val="22"/>
        </w:rPr>
        <w:t xml:space="preserve"> 2</w:t>
      </w:r>
      <w:r>
        <w:rPr>
          <w:szCs w:val="22"/>
        </w:rPr>
        <w:t xml:space="preserve"> och </w:t>
      </w:r>
      <w:r w:rsidRPr="007A2D07">
        <w:rPr>
          <w:szCs w:val="22"/>
        </w:rPr>
        <w:t>3</w:t>
      </w:r>
      <w:r>
        <w:rPr>
          <w:szCs w:val="22"/>
        </w:rPr>
        <w:t> §</w:t>
      </w:r>
      <w:r w:rsidRPr="007A2D07">
        <w:rPr>
          <w:szCs w:val="22"/>
        </w:rPr>
        <w:t xml:space="preserve">§ </w:t>
      </w:r>
      <w:r>
        <w:rPr>
          <w:szCs w:val="22"/>
        </w:rPr>
        <w:t>reger</w:t>
      </w:r>
      <w:r>
        <w:rPr>
          <w:szCs w:val="22"/>
        </w:rPr>
        <w:softHyphen/>
        <w:t>ingsformen (RF), dvs. skyddet mot att enskilda tvingas tillkännage sin politiska åskådning och mot anteckning om medborgare i allmänt register som sker utan samtycke och grundat enbart på politisk åskådning</w:t>
      </w:r>
      <w:r w:rsidRPr="007A2D07">
        <w:rPr>
          <w:szCs w:val="22"/>
        </w:rPr>
        <w:t xml:space="preserve">. Enligt fakultetsstyrelsen </w:t>
      </w:r>
      <w:r>
        <w:rPr>
          <w:szCs w:val="22"/>
        </w:rPr>
        <w:t>borde</w:t>
      </w:r>
      <w:r w:rsidRPr="007A2D07">
        <w:rPr>
          <w:szCs w:val="22"/>
        </w:rPr>
        <w:t xml:space="preserve"> grundlags</w:t>
      </w:r>
      <w:r>
        <w:rPr>
          <w:szCs w:val="22"/>
        </w:rPr>
        <w:softHyphen/>
      </w:r>
      <w:r w:rsidRPr="007A2D07">
        <w:rPr>
          <w:szCs w:val="22"/>
        </w:rPr>
        <w:t xml:space="preserve">regleringen tolkas i rättighetsstärkande och skyddande riktning. Fakultetsstyrelsen </w:t>
      </w:r>
      <w:r>
        <w:rPr>
          <w:szCs w:val="22"/>
        </w:rPr>
        <w:t>ansåg</w:t>
      </w:r>
      <w:r w:rsidRPr="007A2D07">
        <w:rPr>
          <w:szCs w:val="22"/>
        </w:rPr>
        <w:t xml:space="preserve"> även att skyddet för åsiktsfriheten </w:t>
      </w:r>
      <w:r>
        <w:rPr>
          <w:szCs w:val="22"/>
        </w:rPr>
        <w:t>och den enskildes integritet motiverade ytterligare</w:t>
      </w:r>
      <w:r w:rsidRPr="007A2D07">
        <w:rPr>
          <w:szCs w:val="22"/>
        </w:rPr>
        <w:t xml:space="preserve"> över</w:t>
      </w:r>
      <w:r>
        <w:rPr>
          <w:szCs w:val="22"/>
        </w:rPr>
        <w:softHyphen/>
      </w:r>
      <w:r w:rsidRPr="007A2D07">
        <w:rPr>
          <w:szCs w:val="22"/>
        </w:rPr>
        <w:t>väga</w:t>
      </w:r>
      <w:r>
        <w:rPr>
          <w:szCs w:val="22"/>
        </w:rPr>
        <w:t>nden av frågan</w:t>
      </w:r>
      <w:r w:rsidRPr="007A2D07">
        <w:rPr>
          <w:szCs w:val="22"/>
        </w:rPr>
        <w:t>. V</w:t>
      </w:r>
      <w:r>
        <w:rPr>
          <w:szCs w:val="22"/>
        </w:rPr>
        <w:t>idare ansåg fakultetsstyrelsen att det var tveksamt om det va</w:t>
      </w:r>
      <w:r w:rsidRPr="007A2D07">
        <w:rPr>
          <w:szCs w:val="22"/>
        </w:rPr>
        <w:t>r önskvärt att möjliggöra en registrering genom en grundlags</w:t>
      </w:r>
      <w:r>
        <w:rPr>
          <w:szCs w:val="22"/>
        </w:rPr>
        <w:softHyphen/>
      </w:r>
      <w:r w:rsidRPr="007A2D07">
        <w:rPr>
          <w:szCs w:val="22"/>
        </w:rPr>
        <w:t>ändr</w:t>
      </w:r>
      <w:r>
        <w:rPr>
          <w:szCs w:val="22"/>
        </w:rPr>
        <w:t>ing mot bakgrund av att nyttan va</w:t>
      </w:r>
      <w:r w:rsidRPr="007A2D07">
        <w:rPr>
          <w:szCs w:val="22"/>
        </w:rPr>
        <w:t xml:space="preserve">r liten i förhållande </w:t>
      </w:r>
      <w:r>
        <w:rPr>
          <w:szCs w:val="22"/>
        </w:rPr>
        <w:t>till den inskränkning det enligt styrelsens uppfattning inneba</w:t>
      </w:r>
      <w:r w:rsidRPr="007A2D07">
        <w:rPr>
          <w:szCs w:val="22"/>
        </w:rPr>
        <w:t xml:space="preserve">r för den enskilde. </w:t>
      </w:r>
    </w:p>
    <w:p w:rsidR="00127182" w:rsidRDefault="00127182" w:rsidP="00127182">
      <w:pPr>
        <w:pStyle w:val="Brdtextmedindrag"/>
        <w:rPr>
          <w:szCs w:val="22"/>
        </w:rPr>
      </w:pPr>
      <w:r w:rsidRPr="007A2D07">
        <w:rPr>
          <w:szCs w:val="22"/>
        </w:rPr>
        <w:t>Justitiekanslern (JK) övervägde särskilt frågan om ett krav på redovisning av</w:t>
      </w:r>
      <w:r>
        <w:rPr>
          <w:szCs w:val="22"/>
        </w:rPr>
        <w:t xml:space="preserve"> bidrag från fysiska personer ku</w:t>
      </w:r>
      <w:r w:rsidRPr="007A2D07">
        <w:rPr>
          <w:szCs w:val="22"/>
        </w:rPr>
        <w:t>n</w:t>
      </w:r>
      <w:r>
        <w:rPr>
          <w:szCs w:val="22"/>
        </w:rPr>
        <w:t>de</w:t>
      </w:r>
      <w:r w:rsidRPr="007A2D07">
        <w:rPr>
          <w:szCs w:val="22"/>
        </w:rPr>
        <w:t xml:space="preserve"> komma i konflikt med 2</w:t>
      </w:r>
      <w:r>
        <w:rPr>
          <w:szCs w:val="22"/>
        </w:rPr>
        <w:t> kap. </w:t>
      </w:r>
      <w:r w:rsidRPr="007A2D07">
        <w:rPr>
          <w:szCs w:val="22"/>
        </w:rPr>
        <w:t>2</w:t>
      </w:r>
      <w:r>
        <w:rPr>
          <w:szCs w:val="22"/>
        </w:rPr>
        <w:t> § RF</w:t>
      </w:r>
      <w:r w:rsidRPr="007A2D07">
        <w:rPr>
          <w:szCs w:val="22"/>
        </w:rPr>
        <w:t xml:space="preserve">. </w:t>
      </w:r>
      <w:r>
        <w:rPr>
          <w:szCs w:val="22"/>
        </w:rPr>
        <w:t>Även om JK förhöll sig skeptisk</w:t>
      </w:r>
      <w:r w:rsidRPr="007A2D07">
        <w:rPr>
          <w:szCs w:val="22"/>
        </w:rPr>
        <w:t xml:space="preserve"> till utredningens argu</w:t>
      </w:r>
      <w:r>
        <w:rPr>
          <w:szCs w:val="22"/>
        </w:rPr>
        <w:softHyphen/>
      </w:r>
      <w:r w:rsidRPr="007A2D07">
        <w:rPr>
          <w:szCs w:val="22"/>
        </w:rPr>
        <w:t xml:space="preserve">ment att ett bidrag till ett visst politiskt parti eller till en valkandidat inte automatiskt kan tas till intäkt för att bidragsgivaren tillhör partiet i fråga ansåg JK att ett sådant indirekt krav inte torde kunna anses stå i strid med </w:t>
      </w:r>
      <w:r>
        <w:rPr>
          <w:szCs w:val="22"/>
        </w:rPr>
        <w:t>bestämmelsen i regeringsformen.</w:t>
      </w:r>
    </w:p>
    <w:p w:rsidR="00127182" w:rsidRPr="007A2D07" w:rsidRDefault="00127182" w:rsidP="00127182">
      <w:pPr>
        <w:pStyle w:val="Brdtextmedindrag"/>
        <w:rPr>
          <w:szCs w:val="22"/>
        </w:rPr>
      </w:pPr>
      <w:r w:rsidRPr="007A2D07">
        <w:rPr>
          <w:szCs w:val="22"/>
        </w:rPr>
        <w:t>Riksåklagaren delade utredningens bedömningar och fann de redo</w:t>
      </w:r>
      <w:r>
        <w:rPr>
          <w:szCs w:val="22"/>
        </w:rPr>
        <w:softHyphen/>
      </w:r>
      <w:r w:rsidRPr="007A2D07">
        <w:rPr>
          <w:szCs w:val="22"/>
        </w:rPr>
        <w:t>visade skälen för förslagen övertygande</w:t>
      </w:r>
      <w:r>
        <w:rPr>
          <w:szCs w:val="22"/>
        </w:rPr>
        <w:t>. Enligt Riks</w:t>
      </w:r>
      <w:r>
        <w:rPr>
          <w:szCs w:val="22"/>
        </w:rPr>
        <w:softHyphen/>
        <w:t xml:space="preserve">åklagaren borde dock </w:t>
      </w:r>
      <w:r w:rsidRPr="007A2D07">
        <w:rPr>
          <w:szCs w:val="22"/>
        </w:rPr>
        <w:t>partier</w:t>
      </w:r>
      <w:r>
        <w:rPr>
          <w:szCs w:val="22"/>
        </w:rPr>
        <w:t>na</w:t>
      </w:r>
      <w:r w:rsidRPr="007A2D07">
        <w:rPr>
          <w:szCs w:val="22"/>
        </w:rPr>
        <w:t>s och valkandidater</w:t>
      </w:r>
      <w:r>
        <w:rPr>
          <w:szCs w:val="22"/>
        </w:rPr>
        <w:t>na</w:t>
      </w:r>
      <w:r w:rsidRPr="007A2D07">
        <w:rPr>
          <w:szCs w:val="22"/>
        </w:rPr>
        <w:t>s skyldighet att offe</w:t>
      </w:r>
      <w:r>
        <w:rPr>
          <w:szCs w:val="22"/>
        </w:rPr>
        <w:t xml:space="preserve">ntligt redovisa sina intäkter </w:t>
      </w:r>
      <w:r w:rsidRPr="007A2D07">
        <w:rPr>
          <w:szCs w:val="22"/>
        </w:rPr>
        <w:t xml:space="preserve">vara </w:t>
      </w:r>
      <w:r>
        <w:rPr>
          <w:szCs w:val="22"/>
        </w:rPr>
        <w:t>kopplat till någon form av sanktionssystem</w:t>
      </w:r>
      <w:r w:rsidRPr="007A2D07">
        <w:rPr>
          <w:szCs w:val="22"/>
        </w:rPr>
        <w:t>.</w:t>
      </w:r>
    </w:p>
    <w:p w:rsidR="00127182" w:rsidRPr="007A2D07" w:rsidRDefault="00127182" w:rsidP="00127182">
      <w:pPr>
        <w:pStyle w:val="Brdtextmedindrag"/>
        <w:rPr>
          <w:szCs w:val="22"/>
        </w:rPr>
      </w:pPr>
      <w:r w:rsidRPr="007A2D07">
        <w:rPr>
          <w:szCs w:val="22"/>
        </w:rPr>
        <w:t xml:space="preserve">Utöver </w:t>
      </w:r>
      <w:r>
        <w:rPr>
          <w:szCs w:val="22"/>
        </w:rPr>
        <w:t xml:space="preserve">frågan om förslagets förenlighet med </w:t>
      </w:r>
      <w:r w:rsidRPr="007A2D07">
        <w:rPr>
          <w:szCs w:val="22"/>
        </w:rPr>
        <w:t>grundlag</w:t>
      </w:r>
      <w:r>
        <w:rPr>
          <w:szCs w:val="22"/>
        </w:rPr>
        <w:t>arna</w:t>
      </w:r>
      <w:r w:rsidRPr="007A2D07">
        <w:rPr>
          <w:szCs w:val="22"/>
        </w:rPr>
        <w:t xml:space="preserve"> pekade </w:t>
      </w:r>
      <w:r>
        <w:rPr>
          <w:szCs w:val="22"/>
        </w:rPr>
        <w:t>bl.a.</w:t>
      </w:r>
      <w:r w:rsidRPr="007A2D07">
        <w:rPr>
          <w:szCs w:val="22"/>
        </w:rPr>
        <w:t xml:space="preserve"> JO och juridiska fakultetsnämnden vid Stockholms universitet på brister i utredningens förslag vad gäller möjlig</w:t>
      </w:r>
      <w:r>
        <w:rPr>
          <w:szCs w:val="22"/>
        </w:rPr>
        <w:softHyphen/>
      </w:r>
      <w:r w:rsidRPr="007A2D07">
        <w:rPr>
          <w:szCs w:val="22"/>
        </w:rPr>
        <w:t>heterna att kringgå författnings</w:t>
      </w:r>
      <w:r>
        <w:rPr>
          <w:szCs w:val="22"/>
        </w:rPr>
        <w:softHyphen/>
      </w:r>
      <w:r w:rsidRPr="007A2D07">
        <w:rPr>
          <w:szCs w:val="22"/>
        </w:rPr>
        <w:t>regleringen om redo</w:t>
      </w:r>
      <w:r>
        <w:rPr>
          <w:szCs w:val="22"/>
        </w:rPr>
        <w:t>visnings</w:t>
      </w:r>
      <w:r>
        <w:rPr>
          <w:szCs w:val="22"/>
        </w:rPr>
        <w:softHyphen/>
        <w:t>krav. Exempelvis ansåg</w:t>
      </w:r>
      <w:r w:rsidRPr="007A2D07">
        <w:rPr>
          <w:szCs w:val="22"/>
        </w:rPr>
        <w:t xml:space="preserve"> JO </w:t>
      </w:r>
      <w:r>
        <w:rPr>
          <w:szCs w:val="22"/>
        </w:rPr>
        <w:t xml:space="preserve">att </w:t>
      </w:r>
      <w:r w:rsidRPr="007A2D07">
        <w:rPr>
          <w:szCs w:val="22"/>
        </w:rPr>
        <w:t xml:space="preserve">utredningens förslag </w:t>
      </w:r>
      <w:r>
        <w:rPr>
          <w:szCs w:val="22"/>
        </w:rPr>
        <w:t xml:space="preserve">om </w:t>
      </w:r>
      <w:r w:rsidRPr="007A2D07">
        <w:rPr>
          <w:szCs w:val="22"/>
        </w:rPr>
        <w:t xml:space="preserve">rätt till anonymitet </w:t>
      </w:r>
      <w:r>
        <w:rPr>
          <w:szCs w:val="22"/>
        </w:rPr>
        <w:t xml:space="preserve">innebar </w:t>
      </w:r>
      <w:r w:rsidRPr="007A2D07">
        <w:rPr>
          <w:szCs w:val="22"/>
        </w:rPr>
        <w:t>att redovisningarna kunde komma att bli missvisande eller till och med utan möjlighet till den insyn som eftersträva</w:t>
      </w:r>
      <w:r>
        <w:rPr>
          <w:szCs w:val="22"/>
        </w:rPr>
        <w:t>t</w:t>
      </w:r>
      <w:r w:rsidRPr="007A2D07">
        <w:rPr>
          <w:szCs w:val="22"/>
        </w:rPr>
        <w:t>s.</w:t>
      </w:r>
    </w:p>
    <w:p w:rsidR="00127182" w:rsidRPr="0071759F" w:rsidRDefault="00127182" w:rsidP="00127182">
      <w:pPr>
        <w:pStyle w:val="Brdtextmedindrag"/>
      </w:pPr>
      <w:r>
        <w:rPr>
          <w:szCs w:val="22"/>
        </w:rPr>
        <w:t xml:space="preserve">Regeringen beslutade den 8 december 2009 </w:t>
      </w:r>
      <w:r>
        <w:t>att inte gå vidare med utredningens förslag i betänkandet och skrev av ärendet (dnr Ju2004/2098/L6) mot propositionen En reformerad grund</w:t>
      </w:r>
      <w:r>
        <w:softHyphen/>
        <w:t>lag (prop. 2009/10:80).</w:t>
      </w:r>
    </w:p>
    <w:p w:rsidR="00127182" w:rsidRDefault="00127182" w:rsidP="00127182">
      <w:pPr>
        <w:pStyle w:val="Rubrik2"/>
      </w:pPr>
      <w:bookmarkStart w:id="459" w:name="_Toc353429386"/>
      <w:bookmarkStart w:id="460" w:name="_Toc357504306"/>
      <w:bookmarkStart w:id="461" w:name="_Toc360688827"/>
      <w:bookmarkStart w:id="462" w:name="_Toc361052639"/>
      <w:bookmarkStart w:id="463" w:name="_Toc361053129"/>
      <w:bookmarkStart w:id="464" w:name="_Toc361053209"/>
      <w:bookmarkStart w:id="465" w:name="_Toc361053816"/>
      <w:bookmarkStart w:id="466" w:name="_Toc361053978"/>
      <w:bookmarkStart w:id="467" w:name="_Toc361054060"/>
      <w:bookmarkStart w:id="468" w:name="_Toc361054222"/>
      <w:bookmarkStart w:id="469" w:name="_Toc361054384"/>
      <w:bookmarkStart w:id="470" w:name="_Toc361054461"/>
      <w:bookmarkStart w:id="471" w:name="_Toc361054542"/>
      <w:bookmarkStart w:id="472" w:name="_Toc361054624"/>
      <w:bookmarkStart w:id="473" w:name="_Toc361054707"/>
      <w:bookmarkStart w:id="474" w:name="_Toc361054789"/>
      <w:bookmarkStart w:id="475" w:name="_Toc361054871"/>
      <w:bookmarkStart w:id="476" w:name="_Toc361054953"/>
      <w:bookmarkStart w:id="477" w:name="_Toc361055035"/>
      <w:bookmarkStart w:id="478" w:name="_Toc361055117"/>
      <w:bookmarkStart w:id="479" w:name="_Toc361055200"/>
      <w:bookmarkStart w:id="480" w:name="_Toc361055282"/>
      <w:bookmarkStart w:id="481" w:name="_Toc361055364"/>
      <w:bookmarkStart w:id="482" w:name="_Toc361055446"/>
      <w:bookmarkStart w:id="483" w:name="_Toc361055610"/>
      <w:bookmarkStart w:id="484" w:name="_Toc361055691"/>
      <w:bookmarkStart w:id="485" w:name="_Toc361055773"/>
      <w:bookmarkStart w:id="486" w:name="_Toc361055854"/>
      <w:bookmarkStart w:id="487" w:name="_Toc361055936"/>
      <w:bookmarkStart w:id="488" w:name="_Toc361056018"/>
      <w:bookmarkStart w:id="489" w:name="_Toc361059172"/>
      <w:bookmarkStart w:id="490" w:name="_Toc361059296"/>
      <w:bookmarkStart w:id="491" w:name="_Toc361059713"/>
      <w:bookmarkStart w:id="492" w:name="_Toc361060266"/>
      <w:bookmarkStart w:id="493" w:name="_Toc361061136"/>
      <w:bookmarkStart w:id="494" w:name="_Toc361061627"/>
      <w:bookmarkStart w:id="495" w:name="_Toc369585996"/>
      <w:bookmarkStart w:id="496" w:name="_Toc370453780"/>
      <w:bookmarkStart w:id="497" w:name="_Toc370478928"/>
      <w:bookmarkStart w:id="498" w:name="_Toc370737893"/>
      <w:bookmarkStart w:id="499" w:name="_Toc370805297"/>
      <w:bookmarkStart w:id="500" w:name="_Toc370808794"/>
      <w:bookmarkStart w:id="501" w:name="_Toc370810217"/>
      <w:bookmarkStart w:id="502" w:name="_Toc371055489"/>
      <w:bookmarkStart w:id="503" w:name="_Toc371341014"/>
      <w:bookmarkStart w:id="504" w:name="_Toc371490787"/>
      <w:bookmarkStart w:id="505" w:name="_Toc371497251"/>
      <w:bookmarkStart w:id="506" w:name="_Toc371588387"/>
      <w:bookmarkStart w:id="507" w:name="_Toc371601022"/>
      <w:bookmarkStart w:id="508" w:name="_Toc371601727"/>
      <w:bookmarkStart w:id="509" w:name="_Toc371602662"/>
      <w:bookmarkStart w:id="510" w:name="_Toc371668277"/>
      <w:bookmarkStart w:id="511" w:name="_Toc371670211"/>
      <w:bookmarkStart w:id="512" w:name="_Toc372716177"/>
      <w:bookmarkStart w:id="513" w:name="_Toc373391500"/>
      <w:bookmarkStart w:id="514" w:name="_Toc373402153"/>
      <w:bookmarkStart w:id="515" w:name="_Toc373403448"/>
      <w:bookmarkStart w:id="516" w:name="_Toc373482578"/>
      <w:bookmarkStart w:id="517" w:name="_Toc373482762"/>
      <w:bookmarkStart w:id="518" w:name="_Toc373486668"/>
      <w:bookmarkStart w:id="519" w:name="_Toc373755688"/>
      <w:bookmarkStart w:id="520" w:name="_Toc373755965"/>
      <w:bookmarkStart w:id="521" w:name="_Toc373839919"/>
      <w:bookmarkStart w:id="522" w:name="_Toc374345723"/>
      <w:bookmarkStart w:id="523" w:name="_Toc374445306"/>
      <w:bookmarkStart w:id="524" w:name="_Toc374514951"/>
      <w:bookmarkStart w:id="525" w:name="_Toc374516447"/>
      <w:bookmarkStart w:id="526" w:name="_Toc374517120"/>
      <w:bookmarkStart w:id="527" w:name="_Toc374703298"/>
      <w:bookmarkStart w:id="528" w:name="_Toc374972303"/>
      <w:bookmarkStart w:id="529" w:name="_Toc375042165"/>
      <w:bookmarkStart w:id="530" w:name="_Toc375045396"/>
      <w:bookmarkStart w:id="531" w:name="_Toc375053135"/>
      <w:bookmarkStart w:id="532" w:name="_Toc375057236"/>
      <w:bookmarkStart w:id="533" w:name="_Toc375057304"/>
      <w:bookmarkStart w:id="534" w:name="_Toc375127830"/>
      <w:bookmarkStart w:id="535" w:name="_Toc375137068"/>
      <w:bookmarkStart w:id="536" w:name="_Toc375138415"/>
      <w:bookmarkStart w:id="537" w:name="_Toc376853844"/>
      <w:bookmarkStart w:id="538" w:name="_Toc376857359"/>
      <w:bookmarkStart w:id="539" w:name="_Toc376857564"/>
      <w:bookmarkStart w:id="540" w:name="_Toc376858807"/>
      <w:bookmarkStart w:id="541" w:name="_Toc376858879"/>
      <w:bookmarkStart w:id="542" w:name="_Toc376858950"/>
      <w:bookmarkStart w:id="543" w:name="_Toc376931229"/>
      <w:bookmarkStart w:id="544" w:name="_Toc377120360"/>
      <w:bookmarkStart w:id="545" w:name="_Toc377124975"/>
      <w:bookmarkStart w:id="546" w:name="_Toc377133199"/>
      <w:bookmarkStart w:id="547" w:name="_Toc377134777"/>
      <w:bookmarkStart w:id="548" w:name="_Toc377371242"/>
      <w:bookmarkStart w:id="549" w:name="_Toc377542357"/>
      <w:bookmarkStart w:id="550" w:name="_Toc377622900"/>
      <w:bookmarkStart w:id="551" w:name="_Toc377623014"/>
      <w:bookmarkStart w:id="552" w:name="_Toc377623128"/>
      <w:bookmarkStart w:id="553" w:name="_Toc377623198"/>
      <w:bookmarkStart w:id="554" w:name="_Toc377713034"/>
      <w:bookmarkStart w:id="555" w:name="_Toc377720374"/>
      <w:r>
        <w:lastRenderedPageBreak/>
        <w:t>Europarådets r</w:t>
      </w:r>
      <w:r w:rsidRPr="00C00E66">
        <w:t>ekommendation</w:t>
      </w:r>
      <w:r>
        <w:br/>
        <w:t xml:space="preserve">om </w:t>
      </w:r>
      <w:r w:rsidRPr="004C234A">
        <w:t>gemensamma</w:t>
      </w:r>
      <w:r>
        <w:t xml:space="preserve"> regler mot korruption</w:t>
      </w:r>
      <w:r>
        <w:br/>
        <w:t>vid finansiering av politiska partier</w:t>
      </w:r>
      <w:r>
        <w:br/>
        <w:t>och valkampanjer</w:t>
      </w:r>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p>
    <w:p w:rsidR="00127182" w:rsidRPr="00DB77B2" w:rsidRDefault="00127182" w:rsidP="00127182">
      <w:pPr>
        <w:pStyle w:val="Rubrik4utannumrering"/>
        <w:spacing w:before="0"/>
      </w:pPr>
      <w:r>
        <w:t>Allmänt om rekommendationen</w:t>
      </w:r>
    </w:p>
    <w:p w:rsidR="00127182" w:rsidRDefault="00127182" w:rsidP="00127182">
      <w:pPr>
        <w:pStyle w:val="Brdtext"/>
      </w:pPr>
      <w:r w:rsidRPr="009A44B4">
        <w:t xml:space="preserve">Europarådets ministerkommitté </w:t>
      </w:r>
      <w:r>
        <w:t xml:space="preserve">beslutade </w:t>
      </w:r>
      <w:r w:rsidRPr="009A44B4">
        <w:t xml:space="preserve">2003 </w:t>
      </w:r>
      <w:r>
        <w:t xml:space="preserve">att anta </w:t>
      </w:r>
      <w:r w:rsidRPr="009A44B4">
        <w:t>en rekommen</w:t>
      </w:r>
      <w:r>
        <w:softHyphen/>
      </w:r>
      <w:r w:rsidRPr="009A44B4">
        <w:t>dation (Rec[2003]4) om gemensamma regler mot korruption vid finansieringen av politiska partier och valkampanjer. Övergripande syftar rekommendationen till att säkerställa politiska partiers oberoende och bekämpa korruption i medlemsländerna. Rekommendationen gäller behovet av öppenhet och offentlighet i fråga om partiers finansiering av sin verksamhet och valkandidaters finansiering av sina valkampanjer.</w:t>
      </w:r>
      <w:r w:rsidRPr="006124FE">
        <w:t xml:space="preserve"> </w:t>
      </w:r>
      <w:r>
        <w:t>Rekommendationen innebär bl.a. att medlemsländerna bör se till att bidrag till partier offentliggörs och att hemliga bidrag förhindras.</w:t>
      </w:r>
    </w:p>
    <w:p w:rsidR="00127182" w:rsidRDefault="00127182" w:rsidP="00127182">
      <w:pPr>
        <w:pStyle w:val="Brdtextmedindrag"/>
        <w:rPr>
          <w:szCs w:val="22"/>
        </w:rPr>
      </w:pPr>
      <w:r>
        <w:rPr>
          <w:szCs w:val="22"/>
        </w:rPr>
        <w:t>Begreppet korruption definieras inte i 2003 års rekommen</w:t>
      </w:r>
      <w:r>
        <w:rPr>
          <w:szCs w:val="22"/>
        </w:rPr>
        <w:softHyphen/>
        <w:t xml:space="preserve">dation. Någon enhetlig definition av detta begrepp finns heller inte. Europarådets civilrättsliga konvention om korruption från 1999 (ETS nr 174) definierar korruption som </w:t>
      </w:r>
      <w:r w:rsidRPr="009A44B4">
        <w:rPr>
          <w:szCs w:val="22"/>
        </w:rPr>
        <w:t>”</w:t>
      </w:r>
      <w:r>
        <w:rPr>
          <w:szCs w:val="22"/>
        </w:rPr>
        <w:t>begäran, erbjudande, lämnande eller mottag</w:t>
      </w:r>
      <w:r>
        <w:rPr>
          <w:szCs w:val="22"/>
        </w:rPr>
        <w:softHyphen/>
        <w:t>ande, direkt eller indirekt, av muta eller annan otillbörlig förmån eller förespegling om sådan förmån som får till följd att den som tar emot mutan, den otillbörliga förmånen eller förespeglingen om sådan förmån inte utför en uppgift på rätt sätt eller uppträder så som det förutsätts</w:t>
      </w:r>
      <w:r w:rsidRPr="009A44B4">
        <w:rPr>
          <w:szCs w:val="22"/>
        </w:rPr>
        <w:t>”. Definitionen mot</w:t>
      </w:r>
      <w:r>
        <w:rPr>
          <w:szCs w:val="22"/>
        </w:rPr>
        <w:t>svarar i princip definitionen i Europarådets</w:t>
      </w:r>
      <w:r w:rsidRPr="009A44B4">
        <w:rPr>
          <w:szCs w:val="22"/>
        </w:rPr>
        <w:t xml:space="preserve"> straff</w:t>
      </w:r>
      <w:r>
        <w:rPr>
          <w:szCs w:val="22"/>
        </w:rPr>
        <w:softHyphen/>
      </w:r>
      <w:r w:rsidRPr="009A44B4">
        <w:rPr>
          <w:szCs w:val="22"/>
        </w:rPr>
        <w:t>rättsl</w:t>
      </w:r>
      <w:r>
        <w:rPr>
          <w:szCs w:val="22"/>
        </w:rPr>
        <w:t>iga konvention om korruption från 1999 (ETS nr 173). Syftet med de båda konven</w:t>
      </w:r>
      <w:r>
        <w:rPr>
          <w:szCs w:val="22"/>
        </w:rPr>
        <w:softHyphen/>
        <w:t>tionerna är att bidra till kampen mot korruption, främst genom regler om straff och skadestånd för korruptionshandlingar.</w:t>
      </w:r>
      <w:r w:rsidRPr="00E85804">
        <w:rPr>
          <w:szCs w:val="22"/>
        </w:rPr>
        <w:t xml:space="preserve"> </w:t>
      </w:r>
    </w:p>
    <w:p w:rsidR="00127182" w:rsidRPr="00211E3F" w:rsidRDefault="00127182" w:rsidP="00127182">
      <w:pPr>
        <w:pStyle w:val="Brdtextmedindrag"/>
        <w:rPr>
          <w:szCs w:val="22"/>
        </w:rPr>
      </w:pPr>
      <w:r>
        <w:t>I 2003 års rekommendation framhålls att en ökad medveten</w:t>
      </w:r>
      <w:r>
        <w:softHyphen/>
        <w:t>het om värdet av att förebygga och bekämpa korruption i samband med finans</w:t>
      </w:r>
      <w:r>
        <w:softHyphen/>
        <w:t>ieringen av politiska partier är av avgörande betydelse för de demo</w:t>
      </w:r>
      <w:r>
        <w:softHyphen/>
        <w:t>kratiska institutionerna i samhället.</w:t>
      </w:r>
    </w:p>
    <w:p w:rsidR="00127182" w:rsidRDefault="00127182" w:rsidP="00127182">
      <w:pPr>
        <w:pStyle w:val="Brdtextmedindrag"/>
      </w:pPr>
      <w:r>
        <w:t>I en bilaga till rekommendationen finns allmänna bestämmelser om extern finansiering av politiska partier respektive valkandidater och för</w:t>
      </w:r>
      <w:r>
        <w:softHyphen/>
        <w:t>troendevalda, kampanjkostnader, öppenhet, tillsyn och sanktioner. Medlemsländerna rekommenderas att i sin nationella rätt införa regler som motsvarar innehållet i bilagan, i den mån man inte redan har sådana regler eller andra förfaranden eller system som fyller samma funktion.</w:t>
      </w:r>
      <w:r w:rsidRPr="006124FE">
        <w:t xml:space="preserve"> </w:t>
      </w:r>
    </w:p>
    <w:p w:rsidR="00127182" w:rsidRPr="00406A0F" w:rsidRDefault="00127182" w:rsidP="00127182">
      <w:pPr>
        <w:pStyle w:val="Rubrik4utannumrering"/>
      </w:pPr>
      <w:bookmarkStart w:id="556" w:name="_Toc351466543"/>
      <w:bookmarkStart w:id="557" w:name="_Toc351467132"/>
      <w:bookmarkStart w:id="558" w:name="_Toc351468428"/>
      <w:bookmarkStart w:id="559" w:name="_Toc351537773"/>
      <w:bookmarkStart w:id="560" w:name="_Toc351546570"/>
      <w:bookmarkStart w:id="561" w:name="_Toc351546775"/>
      <w:bookmarkStart w:id="562" w:name="_Toc351558083"/>
      <w:bookmarkStart w:id="563" w:name="_Toc351558287"/>
      <w:bookmarkStart w:id="564" w:name="_Toc351558491"/>
      <w:bookmarkStart w:id="565" w:name="_Toc351629631"/>
      <w:bookmarkStart w:id="566" w:name="_Toc351629848"/>
      <w:bookmarkStart w:id="567" w:name="_Toc351630062"/>
      <w:bookmarkStart w:id="568" w:name="_Toc351633446"/>
      <w:bookmarkStart w:id="569" w:name="_Toc351633661"/>
      <w:bookmarkStart w:id="570" w:name="_Toc351633874"/>
      <w:bookmarkStart w:id="571" w:name="_Toc351634088"/>
      <w:bookmarkStart w:id="572" w:name="_Toc351634302"/>
      <w:bookmarkStart w:id="573" w:name="_Toc351634516"/>
      <w:bookmarkStart w:id="574" w:name="_Toc351634730"/>
      <w:bookmarkStart w:id="575" w:name="_Toc351634945"/>
      <w:bookmarkStart w:id="576" w:name="_Toc351635158"/>
      <w:bookmarkStart w:id="577" w:name="_Toc351637857"/>
      <w:bookmarkStart w:id="578" w:name="_Toc351638070"/>
      <w:bookmarkStart w:id="579" w:name="_Toc351699493"/>
      <w:bookmarkStart w:id="580" w:name="_Toc351699705"/>
      <w:bookmarkStart w:id="581" w:name="_Toc351701606"/>
      <w:bookmarkStart w:id="582" w:name="_Toc351709229"/>
      <w:bookmarkStart w:id="583" w:name="_Toc351720697"/>
      <w:bookmarkStart w:id="584" w:name="_Toc351466544"/>
      <w:bookmarkStart w:id="585" w:name="_Toc351467133"/>
      <w:bookmarkStart w:id="586" w:name="_Toc351468429"/>
      <w:bookmarkStart w:id="587" w:name="_Toc351537774"/>
      <w:bookmarkStart w:id="588" w:name="_Toc351546571"/>
      <w:bookmarkStart w:id="589" w:name="_Toc351546776"/>
      <w:bookmarkStart w:id="590" w:name="_Toc351558084"/>
      <w:bookmarkStart w:id="591" w:name="_Toc351558288"/>
      <w:bookmarkStart w:id="592" w:name="_Toc351558492"/>
      <w:bookmarkStart w:id="593" w:name="_Toc351629632"/>
      <w:bookmarkStart w:id="594" w:name="_Toc351629849"/>
      <w:bookmarkStart w:id="595" w:name="_Toc351630063"/>
      <w:bookmarkStart w:id="596" w:name="_Toc351633447"/>
      <w:bookmarkStart w:id="597" w:name="_Toc351633662"/>
      <w:bookmarkStart w:id="598" w:name="_Toc351633875"/>
      <w:bookmarkStart w:id="599" w:name="_Toc351634089"/>
      <w:bookmarkStart w:id="600" w:name="_Toc351634303"/>
      <w:bookmarkStart w:id="601" w:name="_Toc351634517"/>
      <w:bookmarkStart w:id="602" w:name="_Toc351634731"/>
      <w:bookmarkStart w:id="603" w:name="_Toc351634946"/>
      <w:bookmarkStart w:id="604" w:name="_Toc351635159"/>
      <w:bookmarkStart w:id="605" w:name="_Toc351637858"/>
      <w:bookmarkStart w:id="606" w:name="_Toc351638071"/>
      <w:bookmarkStart w:id="607" w:name="_Toc351699494"/>
      <w:bookmarkStart w:id="608" w:name="_Toc351699706"/>
      <w:bookmarkStart w:id="609" w:name="_Toc351701607"/>
      <w:bookmarkStart w:id="610" w:name="_Toc351709230"/>
      <w:bookmarkStart w:id="611" w:name="_Toc351720698"/>
      <w:bookmarkStart w:id="612" w:name="_Toc353429387"/>
      <w:bookmarkStart w:id="613" w:name="_Toc357504307"/>
      <w:bookmarkStart w:id="614" w:name="_Toc360688828"/>
      <w:bookmarkStart w:id="615" w:name="_Toc361052640"/>
      <w:bookmarkStart w:id="616" w:name="_Toc361053130"/>
      <w:bookmarkStart w:id="617" w:name="_Toc361053210"/>
      <w:bookmarkStart w:id="618" w:name="_Toc361053817"/>
      <w:bookmarkStart w:id="619" w:name="_Toc361053979"/>
      <w:bookmarkStart w:id="620" w:name="_Toc361054061"/>
      <w:bookmarkStart w:id="621" w:name="_Toc361054223"/>
      <w:bookmarkStart w:id="622" w:name="_Toc361054385"/>
      <w:bookmarkStart w:id="623" w:name="_Toc361054462"/>
      <w:bookmarkStart w:id="624" w:name="_Toc361054543"/>
      <w:bookmarkStart w:id="625" w:name="_Toc361054625"/>
      <w:bookmarkStart w:id="626" w:name="_Toc361054708"/>
      <w:bookmarkStart w:id="627" w:name="_Toc361054790"/>
      <w:bookmarkStart w:id="628" w:name="_Toc361054872"/>
      <w:bookmarkStart w:id="629" w:name="_Toc361054954"/>
      <w:bookmarkStart w:id="630" w:name="_Toc361055036"/>
      <w:bookmarkStart w:id="631" w:name="_Toc361055118"/>
      <w:bookmarkStart w:id="632" w:name="_Toc361055201"/>
      <w:bookmarkStart w:id="633" w:name="_Toc361055283"/>
      <w:bookmarkStart w:id="634" w:name="_Toc361055365"/>
      <w:bookmarkStart w:id="635" w:name="_Toc361055447"/>
      <w:bookmarkStart w:id="636" w:name="_Toc361055611"/>
      <w:bookmarkStart w:id="637" w:name="_Toc361055692"/>
      <w:bookmarkStart w:id="638" w:name="_Toc361055774"/>
      <w:bookmarkStart w:id="639" w:name="_Toc361055855"/>
      <w:bookmarkStart w:id="640" w:name="_Toc361055937"/>
      <w:bookmarkStart w:id="641" w:name="_Toc361056019"/>
      <w:bookmarkStart w:id="642" w:name="_Toc361059173"/>
      <w:bookmarkStart w:id="643" w:name="_Toc361059297"/>
      <w:bookmarkStart w:id="644" w:name="_Toc361059714"/>
      <w:bookmarkStart w:id="645" w:name="_Toc361060267"/>
      <w:bookmarkStart w:id="646" w:name="_Toc361061137"/>
      <w:bookmarkStart w:id="647" w:name="_Toc361061628"/>
      <w:bookmarkStart w:id="648" w:name="_Toc369585997"/>
      <w:bookmarkStart w:id="649" w:name="_Toc370453781"/>
      <w:bookmarkStart w:id="650" w:name="_Toc370478929"/>
      <w:bookmarkStart w:id="651" w:name="_Toc370737894"/>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r w:rsidRPr="00406A0F">
        <w:t xml:space="preserve">Extern </w:t>
      </w:r>
      <w:r w:rsidRPr="004C234A">
        <w:t>finansiering</w:t>
      </w:r>
      <w:r w:rsidRPr="00406A0F">
        <w:t xml:space="preserve"> av politiska partier, valkandidater och förtroendevalda</w:t>
      </w:r>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p>
    <w:p w:rsidR="00127182" w:rsidRDefault="00127182" w:rsidP="00127182">
      <w:pPr>
        <w:pStyle w:val="Brdtext"/>
      </w:pPr>
      <w:r>
        <w:t>I artikel 1 i bilagan till Europarådets r</w:t>
      </w:r>
      <w:r w:rsidRPr="00C00E66">
        <w:t>ekommendation</w:t>
      </w:r>
      <w:r>
        <w:t xml:space="preserve"> om gemensamma regler mot korruption vid finansiering av politiska partier och val</w:t>
      </w:r>
      <w:r>
        <w:softHyphen/>
        <w:t>kam</w:t>
      </w:r>
      <w:r>
        <w:softHyphen/>
        <w:t>panjer behandlas frågor om statligt och privat stöd till politiska partier. Inledningsvis slås det fast att både staten och dess medborgare har rätt att stödja politiska partier. Vidare framhålls att staten bör tillhanda</w:t>
      </w:r>
      <w:r>
        <w:softHyphen/>
        <w:t>hålla stöd till politiska partier och att ett sådant stöd får vara ekonomiskt. Objek</w:t>
      </w:r>
      <w:r>
        <w:softHyphen/>
        <w:t>tiva, rättvisa och skäliga villkor ska tillämpas för statligt stöd. Staterna bör säkerställa att stöd från staten eller med</w:t>
      </w:r>
      <w:r>
        <w:softHyphen/>
        <w:t>borgarna inte påverkar de politiska partiernas oberoende.</w:t>
      </w:r>
    </w:p>
    <w:p w:rsidR="00127182" w:rsidRDefault="00127182" w:rsidP="00127182">
      <w:pPr>
        <w:pStyle w:val="Brdtextmedindrag"/>
      </w:pPr>
      <w:r>
        <w:lastRenderedPageBreak/>
        <w:t>I artikel 2 definieras uttrycket bidrag till ett politiskt parti. Med bidrag avses varje avsiktlig handling som är ägnad att ge en fördel, ekonomiskt eller på annat sätt, till ett politiskt parti.</w:t>
      </w:r>
    </w:p>
    <w:p w:rsidR="00127182" w:rsidRDefault="00127182" w:rsidP="00127182">
      <w:pPr>
        <w:pStyle w:val="Brdtextmedindrag"/>
      </w:pPr>
      <w:r>
        <w:t>I artikel 3 behandlas allmänna principer för bidrag. De åtgärder som staterna vidtar för att reglera bidrag till politiska partier bör innebära att det föreskrivs särskilda regler för att undvika intressekonflikter, säker</w:t>
      </w:r>
      <w:r>
        <w:softHyphen/>
        <w:t>ställa öppenhet i fråga om bidrag och förhindra hemliga bidrag, undvika partiskhet i politiska partiers agerande och säkerställa politiska partiers oberoende. Vidare bör staterna säkerställa att bidrag till politiska partier offentlig</w:t>
      </w:r>
      <w:r>
        <w:softHyphen/>
        <w:t>görs. Det anges att detta gäller särskilt i fråga om bidrag som överstiger ett visst bestämt belopp. Staterna bör överväga möjlig</w:t>
      </w:r>
      <w:r>
        <w:softHyphen/>
        <w:t>heten att införa begränsnings</w:t>
      </w:r>
      <w:r>
        <w:softHyphen/>
        <w:t>regler för bidragens värde och bör även vidta åtgärder för att förhindra kringgående av begräns</w:t>
      </w:r>
      <w:r>
        <w:softHyphen/>
        <w:t>nings</w:t>
      </w:r>
      <w:r>
        <w:softHyphen/>
        <w:t xml:space="preserve">regler. </w:t>
      </w:r>
    </w:p>
    <w:p w:rsidR="00127182" w:rsidRDefault="00127182" w:rsidP="00127182">
      <w:pPr>
        <w:pStyle w:val="Brdtextmedindrag"/>
      </w:pPr>
      <w:r>
        <w:t xml:space="preserve">Enligt artikel 4 bör skattereduktion för bidrag till politiska partier vara begränsad om den tillåts i nationell skattelagstiftning. </w:t>
      </w:r>
    </w:p>
    <w:p w:rsidR="00127182" w:rsidRDefault="00127182" w:rsidP="00127182">
      <w:pPr>
        <w:pStyle w:val="Brdtextmedindrag"/>
      </w:pPr>
      <w:r>
        <w:t>I artikel 5 behandlas frågan om bidrag från juridiska personer. Utöver de allmänna principerna för bidrag som anges i artikel 3 bör staterna säkerställa att bidrag från juridiska personer till politiska partier bokförs i de juridiska personernas räkenskaper och att aktieägare eller bolagsmän blir informerade om sådana bidrag. Staterna bör vidare vidta åtgärder i syfte att begränsa, förbjuda eller på annat sätt strikt reglera bidrag från juridiska personer som tillhandahåller varor eller tjänster för den offent</w:t>
      </w:r>
      <w:r>
        <w:softHyphen/>
        <w:t>liga sektorn. Staterna bör också förbjuda att juridiska personer som staten eller någon myndighet har ett bestämmande inflytande över ger bidrag till politiska partier.</w:t>
      </w:r>
    </w:p>
    <w:p w:rsidR="00127182" w:rsidRDefault="00127182" w:rsidP="00127182">
      <w:pPr>
        <w:pStyle w:val="Brdtextmedindrag"/>
      </w:pPr>
      <w:r>
        <w:t>Enligt artikel 6 bör bestämmelser om bidrag till politiska partier som huvudregel omfatta även organisa</w:t>
      </w:r>
      <w:r>
        <w:softHyphen/>
        <w:t>tioner som direkt eller indirekt är kopplade till ett parti eller annars står under dess kontroll. Detta gäller dock inte i fråga om sådan reglering om skatte</w:t>
      </w:r>
      <w:r>
        <w:softHyphen/>
        <w:t>reduktion som avses i artikel 4.</w:t>
      </w:r>
    </w:p>
    <w:p w:rsidR="00127182" w:rsidRDefault="00127182" w:rsidP="00127182">
      <w:pPr>
        <w:pStyle w:val="Brdtextmedindrag"/>
      </w:pPr>
      <w:r>
        <w:t xml:space="preserve">I artikel 7 anges att staterna bör särskilt begränsa, förbjuda eller på annat sätt reglera bidrag från utländska bidragsgivare. </w:t>
      </w:r>
    </w:p>
    <w:p w:rsidR="00127182" w:rsidRDefault="00127182" w:rsidP="00127182">
      <w:pPr>
        <w:pStyle w:val="Brdtextmedindrag"/>
      </w:pPr>
      <w:r>
        <w:t>Enligt artikel 8 ska bestämmelserna om finansiering av politiska partier till</w:t>
      </w:r>
      <w:r>
        <w:softHyphen/>
        <w:t xml:space="preserve">ämpas </w:t>
      </w:r>
      <w:r w:rsidRPr="00884D7F">
        <w:rPr>
          <w:i/>
        </w:rPr>
        <w:t>mutatis mutandis</w:t>
      </w:r>
      <w:r>
        <w:t xml:space="preserve"> på finansiering av valkandidaters val</w:t>
      </w:r>
      <w:r>
        <w:softHyphen/>
        <w:t>kam</w:t>
      </w:r>
      <w:r>
        <w:softHyphen/>
        <w:t>panjer och finansiering av förtroende</w:t>
      </w:r>
      <w:r>
        <w:softHyphen/>
        <w:t>valdas politiska aktivi</w:t>
      </w:r>
      <w:r>
        <w:softHyphen/>
        <w:t>teter.</w:t>
      </w:r>
    </w:p>
    <w:p w:rsidR="00127182" w:rsidRDefault="00127182" w:rsidP="00127182">
      <w:pPr>
        <w:pStyle w:val="Brdtextmedindrag"/>
      </w:pPr>
      <w:r>
        <w:t>I artikel 9 anges att staterna bör överväga att vidta åtgärder för att förebygga att politiska partier får behov av överfinansiering, exempelvis genom att införa begränsningar för utgifter som avser valkampanjer.</w:t>
      </w:r>
    </w:p>
    <w:p w:rsidR="00127182" w:rsidRDefault="00127182" w:rsidP="00127182">
      <w:pPr>
        <w:pStyle w:val="Brdtextmedindrag"/>
      </w:pPr>
      <w:r>
        <w:t>Enligt artikel 10 bör staterna kräva att det förs särskilda register över samtliga utgifter, direkta och indirekta, i valkampanjer för varje politiskt parti, varje kandidatlista och varje kandidat.</w:t>
      </w:r>
    </w:p>
    <w:p w:rsidR="00127182" w:rsidRPr="00B52649" w:rsidRDefault="00127182" w:rsidP="00127182">
      <w:pPr>
        <w:pStyle w:val="Rubrik4utannumrering"/>
      </w:pPr>
      <w:bookmarkStart w:id="652" w:name="_Toc351466546"/>
      <w:bookmarkStart w:id="653" w:name="_Toc351467135"/>
      <w:bookmarkStart w:id="654" w:name="_Toc351468431"/>
      <w:bookmarkStart w:id="655" w:name="_Toc351537776"/>
      <w:bookmarkStart w:id="656" w:name="_Toc351546573"/>
      <w:bookmarkStart w:id="657" w:name="_Toc351546778"/>
      <w:bookmarkStart w:id="658" w:name="_Toc351558086"/>
      <w:bookmarkStart w:id="659" w:name="_Toc351558290"/>
      <w:bookmarkStart w:id="660" w:name="_Toc351558494"/>
      <w:bookmarkStart w:id="661" w:name="_Toc351629634"/>
      <w:bookmarkStart w:id="662" w:name="_Toc351629851"/>
      <w:bookmarkStart w:id="663" w:name="_Toc351630065"/>
      <w:bookmarkStart w:id="664" w:name="_Toc351633449"/>
      <w:bookmarkStart w:id="665" w:name="_Toc351633664"/>
      <w:bookmarkStart w:id="666" w:name="_Toc351633877"/>
      <w:bookmarkStart w:id="667" w:name="_Toc351634091"/>
      <w:bookmarkStart w:id="668" w:name="_Toc351634305"/>
      <w:bookmarkStart w:id="669" w:name="_Toc351634519"/>
      <w:bookmarkStart w:id="670" w:name="_Toc351634733"/>
      <w:bookmarkStart w:id="671" w:name="_Toc351634948"/>
      <w:bookmarkStart w:id="672" w:name="_Toc351635161"/>
      <w:bookmarkStart w:id="673" w:name="_Toc351637860"/>
      <w:bookmarkStart w:id="674" w:name="_Toc351638073"/>
      <w:bookmarkStart w:id="675" w:name="_Toc351699496"/>
      <w:bookmarkStart w:id="676" w:name="_Toc351699708"/>
      <w:bookmarkStart w:id="677" w:name="_Toc351701609"/>
      <w:bookmarkStart w:id="678" w:name="_Toc351709232"/>
      <w:bookmarkStart w:id="679" w:name="_Toc351720700"/>
      <w:bookmarkStart w:id="680" w:name="_Toc351466547"/>
      <w:bookmarkStart w:id="681" w:name="_Toc351467136"/>
      <w:bookmarkStart w:id="682" w:name="_Toc351468432"/>
      <w:bookmarkStart w:id="683" w:name="_Toc351537777"/>
      <w:bookmarkStart w:id="684" w:name="_Toc351546574"/>
      <w:bookmarkStart w:id="685" w:name="_Toc351546779"/>
      <w:bookmarkStart w:id="686" w:name="_Toc351558087"/>
      <w:bookmarkStart w:id="687" w:name="_Toc351558291"/>
      <w:bookmarkStart w:id="688" w:name="_Toc351558495"/>
      <w:bookmarkStart w:id="689" w:name="_Toc351629635"/>
      <w:bookmarkStart w:id="690" w:name="_Toc351629852"/>
      <w:bookmarkStart w:id="691" w:name="_Toc351630066"/>
      <w:bookmarkStart w:id="692" w:name="_Toc351633450"/>
      <w:bookmarkStart w:id="693" w:name="_Toc351633665"/>
      <w:bookmarkStart w:id="694" w:name="_Toc351633878"/>
      <w:bookmarkStart w:id="695" w:name="_Toc351634092"/>
      <w:bookmarkStart w:id="696" w:name="_Toc351634306"/>
      <w:bookmarkStart w:id="697" w:name="_Toc351634520"/>
      <w:bookmarkStart w:id="698" w:name="_Toc351634734"/>
      <w:bookmarkStart w:id="699" w:name="_Toc351634949"/>
      <w:bookmarkStart w:id="700" w:name="_Toc351635162"/>
      <w:bookmarkStart w:id="701" w:name="_Toc351637861"/>
      <w:bookmarkStart w:id="702" w:name="_Toc351638074"/>
      <w:bookmarkStart w:id="703" w:name="_Toc351699497"/>
      <w:bookmarkStart w:id="704" w:name="_Toc351699709"/>
      <w:bookmarkStart w:id="705" w:name="_Toc351701610"/>
      <w:bookmarkStart w:id="706" w:name="_Toc351709233"/>
      <w:bookmarkStart w:id="707" w:name="_Toc351720701"/>
      <w:bookmarkStart w:id="708" w:name="_Toc353429388"/>
      <w:bookmarkStart w:id="709" w:name="_Toc357504308"/>
      <w:bookmarkStart w:id="710" w:name="_Toc360688829"/>
      <w:bookmarkStart w:id="711" w:name="_Toc361052641"/>
      <w:bookmarkStart w:id="712" w:name="_Toc361053131"/>
      <w:bookmarkStart w:id="713" w:name="_Toc361053211"/>
      <w:bookmarkStart w:id="714" w:name="_Toc361053818"/>
      <w:bookmarkStart w:id="715" w:name="_Toc361053980"/>
      <w:bookmarkStart w:id="716" w:name="_Toc361054062"/>
      <w:bookmarkStart w:id="717" w:name="_Toc361054224"/>
      <w:bookmarkStart w:id="718" w:name="_Toc361054386"/>
      <w:bookmarkStart w:id="719" w:name="_Toc361054463"/>
      <w:bookmarkStart w:id="720" w:name="_Toc361054544"/>
      <w:bookmarkStart w:id="721" w:name="_Toc361054626"/>
      <w:bookmarkStart w:id="722" w:name="_Toc361054709"/>
      <w:bookmarkStart w:id="723" w:name="_Toc361054791"/>
      <w:bookmarkStart w:id="724" w:name="_Toc361054873"/>
      <w:bookmarkStart w:id="725" w:name="_Toc361054955"/>
      <w:bookmarkStart w:id="726" w:name="_Toc361055037"/>
      <w:bookmarkStart w:id="727" w:name="_Toc361055119"/>
      <w:bookmarkStart w:id="728" w:name="_Toc361055202"/>
      <w:bookmarkStart w:id="729" w:name="_Toc361055284"/>
      <w:bookmarkStart w:id="730" w:name="_Toc361055366"/>
      <w:bookmarkStart w:id="731" w:name="_Toc361055448"/>
      <w:bookmarkStart w:id="732" w:name="_Toc361055612"/>
      <w:bookmarkStart w:id="733" w:name="_Toc361055693"/>
      <w:bookmarkStart w:id="734" w:name="_Toc361055775"/>
      <w:bookmarkStart w:id="735" w:name="_Toc361055856"/>
      <w:bookmarkStart w:id="736" w:name="_Toc361055938"/>
      <w:bookmarkStart w:id="737" w:name="_Toc361056020"/>
      <w:bookmarkStart w:id="738" w:name="_Toc361059174"/>
      <w:bookmarkStart w:id="739" w:name="_Toc361059298"/>
      <w:bookmarkStart w:id="740" w:name="_Toc361059715"/>
      <w:bookmarkStart w:id="741" w:name="_Toc361060268"/>
      <w:bookmarkStart w:id="742" w:name="_Toc361061138"/>
      <w:bookmarkStart w:id="743" w:name="_Toc361061629"/>
      <w:bookmarkStart w:id="744" w:name="_Toc369585998"/>
      <w:bookmarkStart w:id="745" w:name="_Toc370453782"/>
      <w:bookmarkStart w:id="746" w:name="_Toc370478930"/>
      <w:bookmarkStart w:id="747" w:name="_Toc370737895"/>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r w:rsidRPr="004C234A">
        <w:t>Öppenhet</w:t>
      </w:r>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p>
    <w:p w:rsidR="00127182" w:rsidRDefault="00127182" w:rsidP="00127182">
      <w:pPr>
        <w:pStyle w:val="Brdtext"/>
      </w:pPr>
      <w:r>
        <w:t xml:space="preserve">Enligt artikel 11 </w:t>
      </w:r>
      <w:r w:rsidRPr="00947AD4">
        <w:t xml:space="preserve">i </w:t>
      </w:r>
      <w:r>
        <w:t xml:space="preserve">bilagan till </w:t>
      </w:r>
      <w:r w:rsidRPr="00947AD4">
        <w:t>Europarådets rekommendation om gemen</w:t>
      </w:r>
      <w:r>
        <w:softHyphen/>
      </w:r>
      <w:r w:rsidRPr="00947AD4">
        <w:t xml:space="preserve">samma regler mot korruption vid finansiering av politiska partier och valkampanjer </w:t>
      </w:r>
      <w:r>
        <w:t>bör staterna se till att partier och deras närstående organisa</w:t>
      </w:r>
      <w:r>
        <w:softHyphen/>
        <w:t>tioner är bokförings- och redovisnings</w:t>
      </w:r>
      <w:r>
        <w:softHyphen/>
        <w:t>skyldiga. Partiernas redovisningar bör vara konsoliderade och, på lämpligt sätt, även inne</w:t>
      </w:r>
      <w:r>
        <w:softHyphen/>
        <w:t>hålla närstående organisa</w:t>
      </w:r>
      <w:r>
        <w:softHyphen/>
        <w:t xml:space="preserve">tioners räkenskaper. </w:t>
      </w:r>
    </w:p>
    <w:p w:rsidR="00127182" w:rsidRDefault="00127182" w:rsidP="00127182">
      <w:pPr>
        <w:pStyle w:val="Brdtextmedindrag"/>
      </w:pPr>
      <w:r>
        <w:lastRenderedPageBreak/>
        <w:t>Enligt artikel 12 bör staterna kräva att ett politiskt parti i sina räken</w:t>
      </w:r>
      <w:r>
        <w:softHyphen/>
        <w:t>skaper anger varje bidrag som partiet har tagit emot, inklusive bidragets beskaffenhet och värde. För det fall det är fråga om bidrag över ett visst värde, ska givaren kunna identifieras i räken</w:t>
      </w:r>
      <w:r>
        <w:softHyphen/>
        <w:t xml:space="preserve">skaperna. </w:t>
      </w:r>
    </w:p>
    <w:p w:rsidR="00127182" w:rsidRDefault="00127182" w:rsidP="00127182">
      <w:pPr>
        <w:pStyle w:val="Brdtextmedindrag"/>
      </w:pPr>
      <w:r>
        <w:t>I artikel 13 ställs det bl.a. krav på att partierna regelbundet och i vart fall en gång per år ska offentliggöra sina redovisningar, eller åtminstone en sammanfattning av redovisningen. En sådan sammanfattning ska inne</w:t>
      </w:r>
      <w:r>
        <w:softHyphen/>
        <w:t xml:space="preserve">hålla bl.a. uppgifter om bidrag och bidragsgivare enligt artikel 12. </w:t>
      </w:r>
    </w:p>
    <w:p w:rsidR="00127182" w:rsidRPr="00B52649" w:rsidRDefault="00127182" w:rsidP="00127182">
      <w:pPr>
        <w:pStyle w:val="Rubrik4utannumrering"/>
      </w:pPr>
      <w:bookmarkStart w:id="748" w:name="_Toc351466549"/>
      <w:bookmarkStart w:id="749" w:name="_Toc351467138"/>
      <w:bookmarkStart w:id="750" w:name="_Toc351468434"/>
      <w:bookmarkStart w:id="751" w:name="_Toc351537779"/>
      <w:bookmarkStart w:id="752" w:name="_Toc351546576"/>
      <w:bookmarkStart w:id="753" w:name="_Toc351546781"/>
      <w:bookmarkStart w:id="754" w:name="_Toc351558089"/>
      <w:bookmarkStart w:id="755" w:name="_Toc351558293"/>
      <w:bookmarkStart w:id="756" w:name="_Toc351558497"/>
      <w:bookmarkStart w:id="757" w:name="_Toc351629637"/>
      <w:bookmarkStart w:id="758" w:name="_Toc351629854"/>
      <w:bookmarkStart w:id="759" w:name="_Toc351630068"/>
      <w:bookmarkStart w:id="760" w:name="_Toc351633452"/>
      <w:bookmarkStart w:id="761" w:name="_Toc351633667"/>
      <w:bookmarkStart w:id="762" w:name="_Toc351633880"/>
      <w:bookmarkStart w:id="763" w:name="_Toc351634094"/>
      <w:bookmarkStart w:id="764" w:name="_Toc351634308"/>
      <w:bookmarkStart w:id="765" w:name="_Toc351634522"/>
      <w:bookmarkStart w:id="766" w:name="_Toc351634736"/>
      <w:bookmarkStart w:id="767" w:name="_Toc351634951"/>
      <w:bookmarkStart w:id="768" w:name="_Toc351635164"/>
      <w:bookmarkStart w:id="769" w:name="_Toc351637863"/>
      <w:bookmarkStart w:id="770" w:name="_Toc351638076"/>
      <w:bookmarkStart w:id="771" w:name="_Toc351699499"/>
      <w:bookmarkStart w:id="772" w:name="_Toc351699711"/>
      <w:bookmarkStart w:id="773" w:name="_Toc351701612"/>
      <w:bookmarkStart w:id="774" w:name="_Toc351709235"/>
      <w:bookmarkStart w:id="775" w:name="_Toc351720703"/>
      <w:bookmarkStart w:id="776" w:name="_Toc351466550"/>
      <w:bookmarkStart w:id="777" w:name="_Toc351467139"/>
      <w:bookmarkStart w:id="778" w:name="_Toc351468435"/>
      <w:bookmarkStart w:id="779" w:name="_Toc351537780"/>
      <w:bookmarkStart w:id="780" w:name="_Toc351546577"/>
      <w:bookmarkStart w:id="781" w:name="_Toc351546782"/>
      <w:bookmarkStart w:id="782" w:name="_Toc351558090"/>
      <w:bookmarkStart w:id="783" w:name="_Toc351558294"/>
      <w:bookmarkStart w:id="784" w:name="_Toc351558498"/>
      <w:bookmarkStart w:id="785" w:name="_Toc351629638"/>
      <w:bookmarkStart w:id="786" w:name="_Toc351629855"/>
      <w:bookmarkStart w:id="787" w:name="_Toc351630069"/>
      <w:bookmarkStart w:id="788" w:name="_Toc351633453"/>
      <w:bookmarkStart w:id="789" w:name="_Toc351633668"/>
      <w:bookmarkStart w:id="790" w:name="_Toc351633881"/>
      <w:bookmarkStart w:id="791" w:name="_Toc351634095"/>
      <w:bookmarkStart w:id="792" w:name="_Toc351634309"/>
      <w:bookmarkStart w:id="793" w:name="_Toc351634523"/>
      <w:bookmarkStart w:id="794" w:name="_Toc351634737"/>
      <w:bookmarkStart w:id="795" w:name="_Toc351634952"/>
      <w:bookmarkStart w:id="796" w:name="_Toc351635165"/>
      <w:bookmarkStart w:id="797" w:name="_Toc351637864"/>
      <w:bookmarkStart w:id="798" w:name="_Toc351638077"/>
      <w:bookmarkStart w:id="799" w:name="_Toc351699500"/>
      <w:bookmarkStart w:id="800" w:name="_Toc351699712"/>
      <w:bookmarkStart w:id="801" w:name="_Toc351701613"/>
      <w:bookmarkStart w:id="802" w:name="_Toc351709236"/>
      <w:bookmarkStart w:id="803" w:name="_Toc351720704"/>
      <w:bookmarkStart w:id="804" w:name="_Toc353429389"/>
      <w:bookmarkStart w:id="805" w:name="_Toc357504309"/>
      <w:bookmarkStart w:id="806" w:name="_Toc360688830"/>
      <w:bookmarkStart w:id="807" w:name="_Toc361052642"/>
      <w:bookmarkStart w:id="808" w:name="_Toc361053132"/>
      <w:bookmarkStart w:id="809" w:name="_Toc361053212"/>
      <w:bookmarkStart w:id="810" w:name="_Toc361053819"/>
      <w:bookmarkStart w:id="811" w:name="_Toc361053981"/>
      <w:bookmarkStart w:id="812" w:name="_Toc361054063"/>
      <w:bookmarkStart w:id="813" w:name="_Toc361054225"/>
      <w:bookmarkStart w:id="814" w:name="_Toc361054387"/>
      <w:bookmarkStart w:id="815" w:name="_Toc361054464"/>
      <w:bookmarkStart w:id="816" w:name="_Toc361054545"/>
      <w:bookmarkStart w:id="817" w:name="_Toc361054627"/>
      <w:bookmarkStart w:id="818" w:name="_Toc361054710"/>
      <w:bookmarkStart w:id="819" w:name="_Toc361054792"/>
      <w:bookmarkStart w:id="820" w:name="_Toc361054874"/>
      <w:bookmarkStart w:id="821" w:name="_Toc361054956"/>
      <w:bookmarkStart w:id="822" w:name="_Toc361055038"/>
      <w:bookmarkStart w:id="823" w:name="_Toc361055120"/>
      <w:bookmarkStart w:id="824" w:name="_Toc361055203"/>
      <w:bookmarkStart w:id="825" w:name="_Toc361055285"/>
      <w:bookmarkStart w:id="826" w:name="_Toc361055367"/>
      <w:bookmarkStart w:id="827" w:name="_Toc361055449"/>
      <w:bookmarkStart w:id="828" w:name="_Toc361055613"/>
      <w:bookmarkStart w:id="829" w:name="_Toc361055694"/>
      <w:bookmarkStart w:id="830" w:name="_Toc361055776"/>
      <w:bookmarkStart w:id="831" w:name="_Toc361055857"/>
      <w:bookmarkStart w:id="832" w:name="_Toc361055939"/>
      <w:bookmarkStart w:id="833" w:name="_Toc361056021"/>
      <w:bookmarkStart w:id="834" w:name="_Toc361059175"/>
      <w:bookmarkStart w:id="835" w:name="_Toc361059299"/>
      <w:bookmarkStart w:id="836" w:name="_Toc361059716"/>
      <w:bookmarkStart w:id="837" w:name="_Toc361060269"/>
      <w:bookmarkStart w:id="838" w:name="_Toc361061139"/>
      <w:bookmarkStart w:id="839" w:name="_Toc361061630"/>
      <w:bookmarkStart w:id="840" w:name="_Toc369585999"/>
      <w:bookmarkStart w:id="841" w:name="_Toc370453783"/>
      <w:bookmarkStart w:id="842" w:name="_Toc370478931"/>
      <w:bookmarkStart w:id="843" w:name="_Toc370737896"/>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r>
        <w:t>Övervakning</w:t>
      </w:r>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p>
    <w:p w:rsidR="00127182" w:rsidRDefault="00127182" w:rsidP="00127182">
      <w:pPr>
        <w:pStyle w:val="Brdtext"/>
      </w:pPr>
      <w:r>
        <w:t xml:space="preserve">Enligt artikel 14 </w:t>
      </w:r>
      <w:r w:rsidRPr="00947AD4">
        <w:t xml:space="preserve">i </w:t>
      </w:r>
      <w:r>
        <w:t xml:space="preserve">bilagan till </w:t>
      </w:r>
      <w:r w:rsidRPr="00947AD4">
        <w:t>Europarådets rekommendation om gemen</w:t>
      </w:r>
      <w:r>
        <w:softHyphen/>
      </w:r>
      <w:r w:rsidRPr="00947AD4">
        <w:t xml:space="preserve">samma regler mot korruption vid finansiering av politiska partier och valkampanjer </w:t>
      </w:r>
      <w:r>
        <w:t>bör det finnas en oberoende övervakning i fråga om finansiering av partier och valkampanjer. Övervakningen bör omfatta tillsyn över partiernas räkenskaper och utgifter för valkampanjer samt över hur räkenskaperna redovisas och offentliggörs.</w:t>
      </w:r>
    </w:p>
    <w:p w:rsidR="00127182" w:rsidRDefault="00127182" w:rsidP="00127182">
      <w:pPr>
        <w:pStyle w:val="Brdtextmedindrag"/>
      </w:pPr>
      <w:bookmarkStart w:id="844" w:name="_Toc351466552"/>
      <w:bookmarkStart w:id="845" w:name="_Toc351467141"/>
      <w:bookmarkStart w:id="846" w:name="_Toc351468437"/>
      <w:bookmarkStart w:id="847" w:name="_Toc351537782"/>
      <w:bookmarkStart w:id="848" w:name="_Toc351546579"/>
      <w:bookmarkStart w:id="849" w:name="_Toc351546784"/>
      <w:bookmarkStart w:id="850" w:name="_Toc351558092"/>
      <w:bookmarkStart w:id="851" w:name="_Toc351558296"/>
      <w:bookmarkStart w:id="852" w:name="_Toc351558500"/>
      <w:bookmarkStart w:id="853" w:name="_Toc351629640"/>
      <w:bookmarkStart w:id="854" w:name="_Toc351629857"/>
      <w:bookmarkStart w:id="855" w:name="_Toc351630071"/>
      <w:bookmarkStart w:id="856" w:name="_Toc351633455"/>
      <w:bookmarkStart w:id="857" w:name="_Toc351633670"/>
      <w:bookmarkStart w:id="858" w:name="_Toc351633883"/>
      <w:bookmarkStart w:id="859" w:name="_Toc351634097"/>
      <w:bookmarkStart w:id="860" w:name="_Toc351634311"/>
      <w:bookmarkStart w:id="861" w:name="_Toc351634525"/>
      <w:bookmarkStart w:id="862" w:name="_Toc351634739"/>
      <w:bookmarkStart w:id="863" w:name="_Toc351634954"/>
      <w:bookmarkStart w:id="864" w:name="_Toc351635167"/>
      <w:bookmarkStart w:id="865" w:name="_Toc351637866"/>
      <w:bookmarkStart w:id="866" w:name="_Toc351638079"/>
      <w:bookmarkStart w:id="867" w:name="_Toc351699502"/>
      <w:bookmarkStart w:id="868" w:name="_Toc351699714"/>
      <w:bookmarkStart w:id="869" w:name="_Toc351701615"/>
      <w:bookmarkStart w:id="870" w:name="_Toc351709238"/>
      <w:bookmarkStart w:id="871" w:name="_Toc351720706"/>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r>
        <w:t>Enligt artikel 15 bör staterna verka för en specialisering av domare, poliser och annan personal i kampen mot illegal finansiering av politiska partier och valkampanjer.</w:t>
      </w:r>
    </w:p>
    <w:p w:rsidR="00127182" w:rsidRPr="0015499A" w:rsidRDefault="00127182" w:rsidP="00127182">
      <w:pPr>
        <w:pStyle w:val="Rubrik4utannumrering"/>
      </w:pPr>
      <w:bookmarkStart w:id="872" w:name="_Toc351466554"/>
      <w:bookmarkStart w:id="873" w:name="_Toc351467143"/>
      <w:bookmarkStart w:id="874" w:name="_Toc351468439"/>
      <w:bookmarkStart w:id="875" w:name="_Toc351537784"/>
      <w:bookmarkStart w:id="876" w:name="_Toc351546581"/>
      <w:bookmarkStart w:id="877" w:name="_Toc351546786"/>
      <w:bookmarkStart w:id="878" w:name="_Toc351558094"/>
      <w:bookmarkStart w:id="879" w:name="_Toc351558298"/>
      <w:bookmarkStart w:id="880" w:name="_Toc351558502"/>
      <w:bookmarkStart w:id="881" w:name="_Toc351629642"/>
      <w:bookmarkStart w:id="882" w:name="_Toc351629859"/>
      <w:bookmarkStart w:id="883" w:name="_Toc351630073"/>
      <w:bookmarkStart w:id="884" w:name="_Toc351633457"/>
      <w:bookmarkStart w:id="885" w:name="_Toc351633672"/>
      <w:bookmarkStart w:id="886" w:name="_Toc351633885"/>
      <w:bookmarkStart w:id="887" w:name="_Toc351634099"/>
      <w:bookmarkStart w:id="888" w:name="_Toc351634313"/>
      <w:bookmarkStart w:id="889" w:name="_Toc351634527"/>
      <w:bookmarkStart w:id="890" w:name="_Toc351634741"/>
      <w:bookmarkStart w:id="891" w:name="_Toc351634956"/>
      <w:bookmarkStart w:id="892" w:name="_Toc351635169"/>
      <w:bookmarkStart w:id="893" w:name="_Toc351637868"/>
      <w:bookmarkStart w:id="894" w:name="_Toc351638081"/>
      <w:bookmarkStart w:id="895" w:name="_Toc351699504"/>
      <w:bookmarkStart w:id="896" w:name="_Toc351699716"/>
      <w:bookmarkStart w:id="897" w:name="_Toc351701617"/>
      <w:bookmarkStart w:id="898" w:name="_Toc351709240"/>
      <w:bookmarkStart w:id="899" w:name="_Toc351720708"/>
      <w:bookmarkStart w:id="900" w:name="_Toc353429391"/>
      <w:bookmarkStart w:id="901" w:name="_Toc357504311"/>
      <w:bookmarkStart w:id="902" w:name="_Toc360688832"/>
      <w:bookmarkStart w:id="903" w:name="_Toc361052644"/>
      <w:bookmarkStart w:id="904" w:name="_Toc361053134"/>
      <w:bookmarkStart w:id="905" w:name="_Toc361053214"/>
      <w:bookmarkStart w:id="906" w:name="_Toc361053821"/>
      <w:bookmarkStart w:id="907" w:name="_Toc361053983"/>
      <w:bookmarkStart w:id="908" w:name="_Toc361054065"/>
      <w:bookmarkStart w:id="909" w:name="_Toc361054227"/>
      <w:bookmarkStart w:id="910" w:name="_Toc361054389"/>
      <w:bookmarkStart w:id="911" w:name="_Toc361054466"/>
      <w:bookmarkStart w:id="912" w:name="_Toc361054547"/>
      <w:bookmarkStart w:id="913" w:name="_Toc361054629"/>
      <w:bookmarkStart w:id="914" w:name="_Toc361054712"/>
      <w:bookmarkStart w:id="915" w:name="_Toc361054794"/>
      <w:bookmarkStart w:id="916" w:name="_Toc361054876"/>
      <w:bookmarkStart w:id="917" w:name="_Toc361054958"/>
      <w:bookmarkStart w:id="918" w:name="_Toc361055040"/>
      <w:bookmarkStart w:id="919" w:name="_Toc361055122"/>
      <w:bookmarkStart w:id="920" w:name="_Toc361055205"/>
      <w:bookmarkStart w:id="921" w:name="_Toc361055287"/>
      <w:bookmarkStart w:id="922" w:name="_Toc361055369"/>
      <w:bookmarkStart w:id="923" w:name="_Toc361055451"/>
      <w:bookmarkStart w:id="924" w:name="_Toc361055615"/>
      <w:bookmarkStart w:id="925" w:name="_Toc361055696"/>
      <w:bookmarkStart w:id="926" w:name="_Toc361055778"/>
      <w:bookmarkStart w:id="927" w:name="_Toc361055859"/>
      <w:bookmarkStart w:id="928" w:name="_Toc361055941"/>
      <w:bookmarkStart w:id="929" w:name="_Toc361056023"/>
      <w:bookmarkStart w:id="930" w:name="_Toc361059177"/>
      <w:bookmarkStart w:id="931" w:name="_Toc361059301"/>
      <w:bookmarkStart w:id="932" w:name="_Toc361059718"/>
      <w:bookmarkStart w:id="933" w:name="_Toc361060271"/>
      <w:bookmarkStart w:id="934" w:name="_Toc361061141"/>
      <w:bookmarkStart w:id="935" w:name="_Toc361061632"/>
      <w:bookmarkStart w:id="936" w:name="_Toc369586001"/>
      <w:bookmarkStart w:id="937" w:name="_Toc370453785"/>
      <w:bookmarkStart w:id="938" w:name="_Toc370478933"/>
      <w:bookmarkStart w:id="939" w:name="_Toc370737898"/>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r w:rsidRPr="00414AB0">
        <w:t>Sanktioner</w:t>
      </w:r>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p>
    <w:p w:rsidR="00127182" w:rsidRDefault="00127182" w:rsidP="00127182">
      <w:pPr>
        <w:pStyle w:val="Brdtext"/>
        <w:rPr>
          <w:szCs w:val="22"/>
        </w:rPr>
      </w:pPr>
      <w:r>
        <w:t xml:space="preserve">I artikel 16 </w:t>
      </w:r>
      <w:r w:rsidRPr="00947AD4">
        <w:t xml:space="preserve">i </w:t>
      </w:r>
      <w:r>
        <w:t xml:space="preserve">bilagan till </w:t>
      </w:r>
      <w:r w:rsidRPr="00947AD4">
        <w:t>Europarådets rekommendation om gemensamma regler mot korruption vid finansiering av politiska partier och valkam</w:t>
      </w:r>
      <w:r>
        <w:softHyphen/>
      </w:r>
      <w:r w:rsidRPr="00947AD4">
        <w:t xml:space="preserve">panjer </w:t>
      </w:r>
      <w:r>
        <w:t>anges att staterna bör se till att överträdelser av regler om finansi</w:t>
      </w:r>
      <w:r>
        <w:softHyphen/>
        <w:t>ering av politiska partier och valkampanjer blir föremål för effektiva, proportionella och avskräckande sanktioner.</w:t>
      </w:r>
    </w:p>
    <w:p w:rsidR="00127182" w:rsidRDefault="00127182" w:rsidP="00127182">
      <w:pPr>
        <w:pStyle w:val="Rubrik2"/>
      </w:pPr>
      <w:bookmarkStart w:id="940" w:name="_Toc370805298"/>
      <w:bookmarkStart w:id="941" w:name="_Toc370808795"/>
      <w:bookmarkStart w:id="942" w:name="_Toc370810218"/>
      <w:bookmarkStart w:id="943" w:name="_Toc371055490"/>
      <w:bookmarkStart w:id="944" w:name="_Toc371341015"/>
      <w:bookmarkStart w:id="945" w:name="_Toc371490788"/>
      <w:bookmarkStart w:id="946" w:name="_Toc371497252"/>
      <w:bookmarkStart w:id="947" w:name="_Toc371588388"/>
      <w:bookmarkStart w:id="948" w:name="_Toc371601023"/>
      <w:bookmarkStart w:id="949" w:name="_Toc353429392"/>
      <w:bookmarkStart w:id="950" w:name="_Toc357504312"/>
      <w:bookmarkStart w:id="951" w:name="_Toc360688833"/>
      <w:bookmarkStart w:id="952" w:name="_Toc361052645"/>
      <w:bookmarkStart w:id="953" w:name="_Toc361053135"/>
      <w:bookmarkStart w:id="954" w:name="_Toc361053215"/>
      <w:bookmarkStart w:id="955" w:name="_Toc361053822"/>
      <w:bookmarkStart w:id="956" w:name="_Toc361053984"/>
      <w:bookmarkStart w:id="957" w:name="_Toc361054066"/>
      <w:bookmarkStart w:id="958" w:name="_Toc361054228"/>
      <w:bookmarkStart w:id="959" w:name="_Toc361054390"/>
      <w:bookmarkStart w:id="960" w:name="_Toc361054467"/>
      <w:bookmarkStart w:id="961" w:name="_Toc361054548"/>
      <w:bookmarkStart w:id="962" w:name="_Toc361054630"/>
      <w:bookmarkStart w:id="963" w:name="_Toc361054713"/>
      <w:bookmarkStart w:id="964" w:name="_Toc361054795"/>
      <w:bookmarkStart w:id="965" w:name="_Toc361054877"/>
      <w:bookmarkStart w:id="966" w:name="_Toc361054959"/>
      <w:bookmarkStart w:id="967" w:name="_Toc361055041"/>
      <w:bookmarkStart w:id="968" w:name="_Toc361055123"/>
      <w:bookmarkStart w:id="969" w:name="_Toc361055206"/>
      <w:bookmarkStart w:id="970" w:name="_Toc361055288"/>
      <w:bookmarkStart w:id="971" w:name="_Toc361055370"/>
      <w:bookmarkStart w:id="972" w:name="_Toc361055452"/>
      <w:bookmarkStart w:id="973" w:name="_Toc361055616"/>
      <w:bookmarkStart w:id="974" w:name="_Toc361055697"/>
      <w:bookmarkStart w:id="975" w:name="_Toc361055779"/>
      <w:bookmarkStart w:id="976" w:name="_Toc361055860"/>
      <w:bookmarkStart w:id="977" w:name="_Toc361055942"/>
      <w:bookmarkStart w:id="978" w:name="_Toc361056024"/>
      <w:bookmarkStart w:id="979" w:name="_Toc361059178"/>
      <w:bookmarkStart w:id="980" w:name="_Toc361059302"/>
      <w:bookmarkStart w:id="981" w:name="_Toc361059719"/>
      <w:bookmarkStart w:id="982" w:name="_Toc361060272"/>
      <w:bookmarkStart w:id="983" w:name="_Toc361061142"/>
      <w:bookmarkStart w:id="984" w:name="_Toc361061633"/>
      <w:bookmarkStart w:id="985" w:name="_Toc369586002"/>
      <w:bookmarkStart w:id="986" w:name="_Toc370453786"/>
      <w:bookmarkStart w:id="987" w:name="_Toc370478934"/>
      <w:bookmarkStart w:id="988" w:name="_Toc370737899"/>
      <w:bookmarkStart w:id="989" w:name="_Toc371601728"/>
      <w:bookmarkStart w:id="990" w:name="_Toc371602663"/>
      <w:bookmarkStart w:id="991" w:name="_Toc371668278"/>
      <w:bookmarkStart w:id="992" w:name="_Toc371670212"/>
      <w:bookmarkStart w:id="993" w:name="_Toc372716178"/>
      <w:bookmarkStart w:id="994" w:name="_Toc373391501"/>
      <w:bookmarkStart w:id="995" w:name="_Toc373402154"/>
      <w:bookmarkStart w:id="996" w:name="_Toc373403449"/>
      <w:bookmarkStart w:id="997" w:name="_Toc373482579"/>
      <w:bookmarkStart w:id="998" w:name="_Toc373482763"/>
      <w:bookmarkStart w:id="999" w:name="_Toc373486669"/>
      <w:bookmarkStart w:id="1000" w:name="_Toc373755689"/>
      <w:bookmarkStart w:id="1001" w:name="_Toc373755966"/>
      <w:bookmarkStart w:id="1002" w:name="_Toc373839920"/>
      <w:bookmarkStart w:id="1003" w:name="_Toc374345724"/>
      <w:bookmarkStart w:id="1004" w:name="_Toc374445307"/>
      <w:bookmarkStart w:id="1005" w:name="_Toc374514952"/>
      <w:bookmarkStart w:id="1006" w:name="_Toc374516448"/>
      <w:bookmarkStart w:id="1007" w:name="_Toc374517121"/>
      <w:bookmarkStart w:id="1008" w:name="_Toc374703299"/>
      <w:bookmarkStart w:id="1009" w:name="_Toc374972304"/>
      <w:bookmarkStart w:id="1010" w:name="_Toc375042166"/>
      <w:bookmarkStart w:id="1011" w:name="_Toc375045397"/>
      <w:bookmarkStart w:id="1012" w:name="_Toc375053136"/>
      <w:bookmarkStart w:id="1013" w:name="_Toc375057237"/>
      <w:bookmarkStart w:id="1014" w:name="_Toc375057305"/>
      <w:bookmarkStart w:id="1015" w:name="_Toc375127831"/>
      <w:bookmarkStart w:id="1016" w:name="_Toc375137069"/>
      <w:bookmarkStart w:id="1017" w:name="_Toc375138416"/>
      <w:bookmarkStart w:id="1018" w:name="_Toc376853845"/>
      <w:bookmarkStart w:id="1019" w:name="_Toc376857360"/>
      <w:bookmarkStart w:id="1020" w:name="_Toc376857565"/>
      <w:bookmarkStart w:id="1021" w:name="_Toc376858808"/>
      <w:bookmarkStart w:id="1022" w:name="_Toc376858880"/>
      <w:bookmarkStart w:id="1023" w:name="_Toc376858951"/>
      <w:bookmarkStart w:id="1024" w:name="_Toc376931230"/>
      <w:bookmarkStart w:id="1025" w:name="_Toc377120361"/>
      <w:bookmarkStart w:id="1026" w:name="_Toc377124976"/>
      <w:bookmarkStart w:id="1027" w:name="_Toc377133200"/>
      <w:bookmarkStart w:id="1028" w:name="_Toc377134778"/>
      <w:bookmarkStart w:id="1029" w:name="_Toc377371243"/>
      <w:bookmarkStart w:id="1030" w:name="_Toc377542358"/>
      <w:bookmarkStart w:id="1031" w:name="_Toc377622901"/>
      <w:bookmarkStart w:id="1032" w:name="_Toc377623015"/>
      <w:bookmarkStart w:id="1033" w:name="_Toc377623129"/>
      <w:bookmarkStart w:id="1034" w:name="_Toc377623199"/>
      <w:bookmarkStart w:id="1035" w:name="_Toc377713035"/>
      <w:bookmarkStart w:id="1036" w:name="_Toc377720375"/>
      <w:r>
        <w:t xml:space="preserve">GRECO:s </w:t>
      </w:r>
      <w:r w:rsidRPr="00414AB0">
        <w:t>utvärderingar</w:t>
      </w:r>
      <w:r>
        <w:t xml:space="preserve"> av rekommendationen</w:t>
      </w:r>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p>
    <w:p w:rsidR="00127182" w:rsidRPr="00DB77B2" w:rsidRDefault="00127182" w:rsidP="00127182">
      <w:pPr>
        <w:pStyle w:val="Rubrik4utannumrering"/>
        <w:spacing w:before="0"/>
      </w:pPr>
      <w:r>
        <w:t>Allmänt om GRECO</w:t>
      </w:r>
    </w:p>
    <w:p w:rsidR="00127182" w:rsidRDefault="00127182" w:rsidP="00127182">
      <w:pPr>
        <w:pStyle w:val="Brdtext"/>
      </w:pPr>
      <w:r w:rsidRPr="009A44B4">
        <w:t>Inom Europarådet utvärderas medlemsländernas efterlevnad av 2003 års rekommendation</w:t>
      </w:r>
      <w:r w:rsidRPr="00947AD4">
        <w:t xml:space="preserve"> </w:t>
      </w:r>
      <w:r>
        <w:t>om gemensamma regler mot korruption vid finansiering av politiska partier och valkampanjer</w:t>
      </w:r>
      <w:r w:rsidRPr="009A44B4">
        <w:t>, liksom andra konventioner och rekommendationer på korruptionsbekämpningens område, av Europa</w:t>
      </w:r>
      <w:r>
        <w:softHyphen/>
      </w:r>
      <w:r w:rsidRPr="009A44B4">
        <w:t>rådets kontroll</w:t>
      </w:r>
      <w:r>
        <w:softHyphen/>
      </w:r>
      <w:r w:rsidRPr="009A44B4">
        <w:t>organ GRECO (</w:t>
      </w:r>
      <w:r w:rsidRPr="009A44B4">
        <w:rPr>
          <w:i/>
        </w:rPr>
        <w:t>Groupe d'Etats contre la corruption</w:t>
      </w:r>
      <w:r w:rsidRPr="007566FB">
        <w:t>,</w:t>
      </w:r>
      <w:r w:rsidRPr="009A44B4">
        <w:rPr>
          <w:i/>
        </w:rPr>
        <w:t xml:space="preserve"> Group of States ag</w:t>
      </w:r>
      <w:r>
        <w:rPr>
          <w:i/>
        </w:rPr>
        <w:t>a</w:t>
      </w:r>
      <w:r w:rsidRPr="009A44B4">
        <w:rPr>
          <w:i/>
        </w:rPr>
        <w:t>inst Corruption</w:t>
      </w:r>
      <w:r w:rsidRPr="009A44B4">
        <w:t xml:space="preserve">). </w:t>
      </w:r>
      <w:r>
        <w:t xml:space="preserve">Sverige har varit medlem i GRECO sedan GRECO:s tillkomst 1999. </w:t>
      </w:r>
      <w:r w:rsidRPr="00C302A9">
        <w:t>Under åren 2007</w:t>
      </w:r>
      <w:r>
        <w:t>–</w:t>
      </w:r>
      <w:r w:rsidRPr="00C302A9">
        <w:t>2011 genom</w:t>
      </w:r>
      <w:r>
        <w:softHyphen/>
      </w:r>
      <w:r w:rsidRPr="00C302A9">
        <w:t>förde GRECO utvärdering</w:t>
      </w:r>
      <w:r>
        <w:t>ar</w:t>
      </w:r>
      <w:r w:rsidRPr="00C302A9">
        <w:t xml:space="preserve"> </w:t>
      </w:r>
      <w:r>
        <w:t>av</w:t>
      </w:r>
      <w:r w:rsidRPr="00C302A9">
        <w:t xml:space="preserve"> medlemsländernas efterlevnad av </w:t>
      </w:r>
      <w:r>
        <w:t xml:space="preserve">2003 års </w:t>
      </w:r>
      <w:r w:rsidRPr="00C302A9">
        <w:t xml:space="preserve">rekommendation. GRECO har </w:t>
      </w:r>
      <w:r>
        <w:t>i</w:t>
      </w:r>
      <w:r w:rsidRPr="00C302A9">
        <w:t xml:space="preserve"> offentliga rapporter redovisat utvärder</w:t>
      </w:r>
      <w:r>
        <w:softHyphen/>
      </w:r>
      <w:r w:rsidRPr="00C302A9">
        <w:t xml:space="preserve">ingarna och även lämnat rekommendationer om åtgärder. </w:t>
      </w:r>
      <w:r>
        <w:t xml:space="preserve">GRECO har därefter </w:t>
      </w:r>
      <w:r w:rsidRPr="00C302A9">
        <w:t>i uppföljande offentliga rapporter redovisat hur medlems</w:t>
      </w:r>
      <w:r>
        <w:softHyphen/>
      </w:r>
      <w:r>
        <w:softHyphen/>
      </w:r>
      <w:r w:rsidRPr="00C302A9">
        <w:t>länderna har uppfyllt</w:t>
      </w:r>
      <w:r>
        <w:t xml:space="preserve"> de lämnade rekommendationerna.</w:t>
      </w:r>
    </w:p>
    <w:p w:rsidR="00127182" w:rsidRPr="007676EF" w:rsidRDefault="00127182" w:rsidP="00127182">
      <w:pPr>
        <w:pStyle w:val="Rubrik4utannumrering"/>
      </w:pPr>
      <w:bookmarkStart w:id="1037" w:name="_Toc353429393"/>
      <w:bookmarkStart w:id="1038" w:name="_Toc357504313"/>
      <w:bookmarkStart w:id="1039" w:name="_Toc360688834"/>
      <w:bookmarkStart w:id="1040" w:name="_Toc361052646"/>
      <w:bookmarkStart w:id="1041" w:name="_Toc361053136"/>
      <w:bookmarkStart w:id="1042" w:name="_Toc361053216"/>
      <w:bookmarkStart w:id="1043" w:name="_Toc361053823"/>
      <w:bookmarkStart w:id="1044" w:name="_Toc361053985"/>
      <w:bookmarkStart w:id="1045" w:name="_Toc361054067"/>
      <w:bookmarkStart w:id="1046" w:name="_Toc361054229"/>
      <w:bookmarkStart w:id="1047" w:name="_Toc361054391"/>
      <w:bookmarkStart w:id="1048" w:name="_Toc361054468"/>
      <w:bookmarkStart w:id="1049" w:name="_Toc361054549"/>
      <w:bookmarkStart w:id="1050" w:name="_Toc361054631"/>
      <w:bookmarkStart w:id="1051" w:name="_Toc361054714"/>
      <w:bookmarkStart w:id="1052" w:name="_Toc361054796"/>
      <w:bookmarkStart w:id="1053" w:name="_Toc361054878"/>
      <w:bookmarkStart w:id="1054" w:name="_Toc361054960"/>
      <w:bookmarkStart w:id="1055" w:name="_Toc361055042"/>
      <w:bookmarkStart w:id="1056" w:name="_Toc361055124"/>
      <w:bookmarkStart w:id="1057" w:name="_Toc361055207"/>
      <w:bookmarkStart w:id="1058" w:name="_Toc361055289"/>
      <w:bookmarkStart w:id="1059" w:name="_Toc361055371"/>
      <w:bookmarkStart w:id="1060" w:name="_Toc361055453"/>
      <w:bookmarkStart w:id="1061" w:name="_Toc361055617"/>
      <w:bookmarkStart w:id="1062" w:name="_Toc361055698"/>
      <w:bookmarkStart w:id="1063" w:name="_Toc361055780"/>
      <w:bookmarkStart w:id="1064" w:name="_Toc361055861"/>
      <w:bookmarkStart w:id="1065" w:name="_Toc361055943"/>
      <w:bookmarkStart w:id="1066" w:name="_Toc361056025"/>
      <w:bookmarkStart w:id="1067" w:name="_Toc361059179"/>
      <w:bookmarkStart w:id="1068" w:name="_Toc361059303"/>
      <w:bookmarkStart w:id="1069" w:name="_Toc361059720"/>
      <w:bookmarkStart w:id="1070" w:name="_Toc361060273"/>
      <w:bookmarkStart w:id="1071" w:name="_Toc361061143"/>
      <w:bookmarkStart w:id="1072" w:name="_Toc361061634"/>
      <w:bookmarkStart w:id="1073" w:name="_Toc369586003"/>
      <w:bookmarkStart w:id="1074" w:name="_Toc370453787"/>
      <w:bookmarkStart w:id="1075" w:name="_Toc370478935"/>
      <w:bookmarkStart w:id="1076" w:name="_Toc370737900"/>
      <w:r w:rsidRPr="004C234A">
        <w:t>GRECO</w:t>
      </w:r>
      <w:r>
        <w:t xml:space="preserve">:s kritik </w:t>
      </w:r>
      <w:r w:rsidRPr="00414AB0">
        <w:t>av</w:t>
      </w:r>
      <w:r>
        <w:t xml:space="preserve"> det svenska systemet</w:t>
      </w:r>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p>
    <w:p w:rsidR="00127182" w:rsidRPr="007D5298" w:rsidRDefault="00127182" w:rsidP="00127182">
      <w:pPr>
        <w:pStyle w:val="Brdtext"/>
      </w:pPr>
      <w:r w:rsidRPr="00C302A9">
        <w:t>GRECO riktade i en rapport i februari 2009 sju rekommen</w:t>
      </w:r>
      <w:r>
        <w:softHyphen/>
      </w:r>
      <w:r w:rsidRPr="00C302A9">
        <w:t>dationer till Sverige om åtgärder som bör vidtas för att skapa</w:t>
      </w:r>
      <w:r>
        <w:t xml:space="preserve"> ökad</w:t>
      </w:r>
      <w:r w:rsidRPr="00C302A9">
        <w:t xml:space="preserve"> insyn i de politiska partiernas och valkandidaternas finansiering. GRECO:s bedömning var </w:t>
      </w:r>
      <w:r w:rsidRPr="00C302A9">
        <w:lastRenderedPageBreak/>
        <w:t xml:space="preserve">att det nuvarande svenska systemet inte uppfyller </w:t>
      </w:r>
      <w:r>
        <w:t xml:space="preserve">2003 års </w:t>
      </w:r>
      <w:r w:rsidRPr="00C302A9">
        <w:t>rekommen</w:t>
      </w:r>
      <w:r>
        <w:softHyphen/>
      </w:r>
      <w:r w:rsidRPr="00C302A9">
        <w:t>dation. GRECO:s rekommendationer har i huvudsak följande inne</w:t>
      </w:r>
      <w:r>
        <w:softHyphen/>
      </w:r>
      <w:r w:rsidRPr="00C302A9">
        <w:t>håll</w:t>
      </w:r>
      <w:r>
        <w:t>:</w:t>
      </w:r>
    </w:p>
    <w:p w:rsidR="00127182" w:rsidRPr="00C302A9" w:rsidRDefault="00127182" w:rsidP="00127182">
      <w:pPr>
        <w:pStyle w:val="Brdtext"/>
        <w:numPr>
          <w:ilvl w:val="0"/>
          <w:numId w:val="31"/>
        </w:numPr>
      </w:pPr>
      <w:r w:rsidRPr="00C302A9">
        <w:rPr>
          <w:i/>
        </w:rPr>
        <w:t xml:space="preserve">Bokföring och redovisning för partier på samtliga nivåer. </w:t>
      </w:r>
      <w:r w:rsidRPr="00C302A9">
        <w:t>Kravet på politiska partier att upprätta bokföring och föra räkenskaper, även i samband med valkampanjer, bör täcka fler partier och gälla på central, regional och lokal nivå. Vidare bör det säkerställas att inkomster, utgifter, tillgångar och skulder redovisas på ett hel</w:t>
      </w:r>
      <w:r>
        <w:softHyphen/>
      </w:r>
      <w:r w:rsidRPr="00C302A9">
        <w:t>täck</w:t>
      </w:r>
      <w:r>
        <w:softHyphen/>
      </w:r>
      <w:r w:rsidRPr="00C302A9">
        <w:t>ande och enhetligt sätt. Räkenskaperna bör omfatta partiernas lokal</w:t>
      </w:r>
      <w:r>
        <w:softHyphen/>
      </w:r>
      <w:r w:rsidRPr="00C302A9">
        <w:t>avdelningar och andra enheter som är direkt eller indirekt kopplade till ett politiskt parti eller står under partiets kontroll. Det bör säker</w:t>
      </w:r>
      <w:r w:rsidR="00B7338F">
        <w:softHyphen/>
      </w:r>
      <w:r w:rsidRPr="00C302A9">
        <w:t>ställas att årsredovis</w:t>
      </w:r>
      <w:r>
        <w:softHyphen/>
      </w:r>
      <w:r w:rsidRPr="00C302A9">
        <w:t>ningar offentliggörs på ett sådant sätt att det är enkelt för allmänheten att få tillgång till dem.</w:t>
      </w:r>
    </w:p>
    <w:p w:rsidR="00127182" w:rsidRPr="00C302A9" w:rsidRDefault="00127182" w:rsidP="00127182">
      <w:pPr>
        <w:pStyle w:val="Brdtext"/>
        <w:numPr>
          <w:ilvl w:val="0"/>
          <w:numId w:val="31"/>
        </w:numPr>
      </w:pPr>
      <w:r w:rsidRPr="00C302A9">
        <w:rPr>
          <w:i/>
        </w:rPr>
        <w:t xml:space="preserve">Redovisning av valkampanjer. </w:t>
      </w:r>
      <w:r w:rsidRPr="00C302A9">
        <w:t>Det bör övervägas att införa ett system för att, med lämpliga tidsintervaller, redovisa inkomster och utgifter i samband med valkampanjer samt säkerställas att allmänheten enkelt kan få tillgång till relevanta uppgifter.</w:t>
      </w:r>
    </w:p>
    <w:p w:rsidR="00127182" w:rsidRPr="00C302A9" w:rsidRDefault="00127182" w:rsidP="00127182">
      <w:pPr>
        <w:pStyle w:val="Brdtext"/>
        <w:numPr>
          <w:ilvl w:val="0"/>
          <w:numId w:val="31"/>
        </w:numPr>
      </w:pPr>
      <w:r w:rsidRPr="00C302A9">
        <w:rPr>
          <w:i/>
        </w:rPr>
        <w:t>Krav på redovisning av anonyma bidrag och av bidrag som över</w:t>
      </w:r>
      <w:r>
        <w:rPr>
          <w:i/>
        </w:rPr>
        <w:softHyphen/>
      </w:r>
      <w:r w:rsidRPr="00C302A9">
        <w:rPr>
          <w:i/>
        </w:rPr>
        <w:t xml:space="preserve">stiger ett tröskelvärde. </w:t>
      </w:r>
      <w:r w:rsidRPr="00C302A9">
        <w:t>Det bör införas ett förbud mot anonyma bidrag och ett krav på partier och kandidater att redovisa bidrag som över</w:t>
      </w:r>
      <w:r>
        <w:softHyphen/>
      </w:r>
      <w:r w:rsidRPr="00C302A9">
        <w:t>stiger ett tröskelvärde tillsammans med uppgift om bidrags</w:t>
      </w:r>
      <w:r>
        <w:softHyphen/>
      </w:r>
      <w:r w:rsidRPr="00C302A9">
        <w:t>givarens identitet.</w:t>
      </w:r>
    </w:p>
    <w:p w:rsidR="00127182" w:rsidRPr="00C302A9" w:rsidRDefault="00127182" w:rsidP="00127182">
      <w:pPr>
        <w:pStyle w:val="Brdtext"/>
        <w:numPr>
          <w:ilvl w:val="0"/>
          <w:numId w:val="31"/>
        </w:numPr>
      </w:pPr>
      <w:r w:rsidRPr="00C302A9">
        <w:rPr>
          <w:i/>
        </w:rPr>
        <w:t>Offentlig redovisning ska vara lättillgänglig för allmän</w:t>
      </w:r>
      <w:r>
        <w:rPr>
          <w:i/>
        </w:rPr>
        <w:softHyphen/>
      </w:r>
      <w:r w:rsidRPr="00C302A9">
        <w:rPr>
          <w:i/>
        </w:rPr>
        <w:t xml:space="preserve">heten. </w:t>
      </w:r>
      <w:r w:rsidRPr="00C302A9">
        <w:t>I syfte att underlätta allmänhetens tillgång till redovisningar bör ett sam</w:t>
      </w:r>
      <w:r>
        <w:softHyphen/>
      </w:r>
      <w:r w:rsidRPr="00C302A9">
        <w:t>ord</w:t>
      </w:r>
      <w:r>
        <w:softHyphen/>
      </w:r>
      <w:r w:rsidRPr="00C302A9">
        <w:t>nat tillvägagångssätt för offentliggörande av redovisningarna över</w:t>
      </w:r>
      <w:r>
        <w:softHyphen/>
      </w:r>
      <w:r w:rsidRPr="00C302A9">
        <w:t xml:space="preserve">vägas. </w:t>
      </w:r>
    </w:p>
    <w:p w:rsidR="00127182" w:rsidRPr="00C302A9" w:rsidRDefault="00127182" w:rsidP="00127182">
      <w:pPr>
        <w:pStyle w:val="Brdtext"/>
        <w:numPr>
          <w:ilvl w:val="0"/>
          <w:numId w:val="31"/>
        </w:numPr>
      </w:pPr>
      <w:r w:rsidRPr="00C302A9">
        <w:rPr>
          <w:i/>
        </w:rPr>
        <w:t>Oberoende revision i fråga om upprättandet av bokföring och räken</w:t>
      </w:r>
      <w:r>
        <w:rPr>
          <w:i/>
        </w:rPr>
        <w:softHyphen/>
      </w:r>
      <w:r w:rsidRPr="00C302A9">
        <w:rPr>
          <w:i/>
        </w:rPr>
        <w:t xml:space="preserve">skaper. </w:t>
      </w:r>
      <w:r w:rsidRPr="00C302A9">
        <w:t>Det bör ställas krav på oberoende revision i fråga om polit</w:t>
      </w:r>
      <w:r>
        <w:softHyphen/>
      </w:r>
      <w:r w:rsidRPr="00C302A9">
        <w:t>iska partier som är skyldiga att upprätta bokföring och räken</w:t>
      </w:r>
      <w:r>
        <w:softHyphen/>
      </w:r>
      <w:r w:rsidRPr="00C302A9">
        <w:t>skaper.</w:t>
      </w:r>
    </w:p>
    <w:p w:rsidR="00127182" w:rsidRPr="00C302A9" w:rsidRDefault="00127182" w:rsidP="00127182">
      <w:pPr>
        <w:pStyle w:val="Brdtext"/>
        <w:numPr>
          <w:ilvl w:val="0"/>
          <w:numId w:val="31"/>
        </w:numPr>
      </w:pPr>
      <w:r w:rsidRPr="00C302A9">
        <w:rPr>
          <w:i/>
        </w:rPr>
        <w:t xml:space="preserve">Oberoende övervakning i fråga om upprättandet av bokföring och räkenskaper. </w:t>
      </w:r>
      <w:r w:rsidRPr="00C302A9">
        <w:t>Det bör ställas krav på en oberoende över</w:t>
      </w:r>
      <w:r>
        <w:softHyphen/>
      </w:r>
      <w:r w:rsidRPr="00C302A9">
        <w:t>vakning av finansieringen av politiska partier och valkandidater.</w:t>
      </w:r>
    </w:p>
    <w:p w:rsidR="00127182" w:rsidRDefault="00127182" w:rsidP="00127182">
      <w:pPr>
        <w:pStyle w:val="Brdtext"/>
        <w:numPr>
          <w:ilvl w:val="0"/>
          <w:numId w:val="31"/>
        </w:numPr>
      </w:pPr>
      <w:r w:rsidRPr="00C302A9">
        <w:rPr>
          <w:i/>
        </w:rPr>
        <w:t xml:space="preserve">Införande av sanktioner. </w:t>
      </w:r>
      <w:r w:rsidRPr="00C302A9">
        <w:t>Det bör införas effektiva, proportionel</w:t>
      </w:r>
      <w:r>
        <w:t>l</w:t>
      </w:r>
      <w:r w:rsidRPr="00C302A9">
        <w:t>a och avskräckande sanktioner mot partier och valkandidater som inte följer reglerna om finansiering av politiska partier och valkampanjer. Det är tillräckligt med administrativa sanktioner.</w:t>
      </w:r>
    </w:p>
    <w:p w:rsidR="00127182" w:rsidRPr="007676EF" w:rsidRDefault="00127182" w:rsidP="00127182">
      <w:pPr>
        <w:pStyle w:val="Rubrik4utannumrering"/>
      </w:pPr>
      <w:bookmarkStart w:id="1077" w:name="_Toc351468443"/>
      <w:bookmarkStart w:id="1078" w:name="_Toc351537788"/>
      <w:bookmarkStart w:id="1079" w:name="_Toc351546585"/>
      <w:bookmarkStart w:id="1080" w:name="_Toc351546790"/>
      <w:bookmarkStart w:id="1081" w:name="_Toc351558098"/>
      <w:bookmarkStart w:id="1082" w:name="_Toc351558302"/>
      <w:bookmarkStart w:id="1083" w:name="_Toc351558506"/>
      <w:bookmarkStart w:id="1084" w:name="_Toc351629646"/>
      <w:bookmarkStart w:id="1085" w:name="_Toc351629863"/>
      <w:bookmarkStart w:id="1086" w:name="_Toc351630077"/>
      <w:bookmarkStart w:id="1087" w:name="_Toc351633461"/>
      <w:bookmarkStart w:id="1088" w:name="_Toc351633676"/>
      <w:bookmarkStart w:id="1089" w:name="_Toc351633889"/>
      <w:bookmarkStart w:id="1090" w:name="_Toc351634103"/>
      <w:bookmarkStart w:id="1091" w:name="_Toc351634317"/>
      <w:bookmarkStart w:id="1092" w:name="_Toc351634531"/>
      <w:bookmarkStart w:id="1093" w:name="_Toc351634745"/>
      <w:bookmarkStart w:id="1094" w:name="_Toc351634960"/>
      <w:bookmarkStart w:id="1095" w:name="_Toc351635173"/>
      <w:bookmarkStart w:id="1096" w:name="_Toc351637872"/>
      <w:bookmarkStart w:id="1097" w:name="_Toc351638085"/>
      <w:bookmarkStart w:id="1098" w:name="_Toc351699508"/>
      <w:bookmarkStart w:id="1099" w:name="_Toc351699720"/>
      <w:bookmarkStart w:id="1100" w:name="_Toc351701621"/>
      <w:bookmarkStart w:id="1101" w:name="_Toc351709244"/>
      <w:bookmarkStart w:id="1102" w:name="_Toc351720712"/>
      <w:bookmarkStart w:id="1103" w:name="_Toc353429394"/>
      <w:bookmarkStart w:id="1104" w:name="_Toc357504314"/>
      <w:bookmarkStart w:id="1105" w:name="_Toc360688835"/>
      <w:bookmarkStart w:id="1106" w:name="_Toc361052647"/>
      <w:bookmarkStart w:id="1107" w:name="_Toc361053137"/>
      <w:bookmarkStart w:id="1108" w:name="_Toc361053217"/>
      <w:bookmarkStart w:id="1109" w:name="_Toc361053824"/>
      <w:bookmarkStart w:id="1110" w:name="_Toc361053986"/>
      <w:bookmarkStart w:id="1111" w:name="_Toc361054068"/>
      <w:bookmarkStart w:id="1112" w:name="_Toc361054230"/>
      <w:bookmarkStart w:id="1113" w:name="_Toc361054392"/>
      <w:bookmarkStart w:id="1114" w:name="_Toc361054469"/>
      <w:bookmarkStart w:id="1115" w:name="_Toc361054550"/>
      <w:bookmarkStart w:id="1116" w:name="_Toc361054632"/>
      <w:bookmarkStart w:id="1117" w:name="_Toc361054715"/>
      <w:bookmarkStart w:id="1118" w:name="_Toc361054797"/>
      <w:bookmarkStart w:id="1119" w:name="_Toc361054879"/>
      <w:bookmarkStart w:id="1120" w:name="_Toc361054961"/>
      <w:bookmarkStart w:id="1121" w:name="_Toc361055043"/>
      <w:bookmarkStart w:id="1122" w:name="_Toc361055125"/>
      <w:bookmarkStart w:id="1123" w:name="_Toc361055208"/>
      <w:bookmarkStart w:id="1124" w:name="_Toc361055290"/>
      <w:bookmarkStart w:id="1125" w:name="_Toc361055372"/>
      <w:bookmarkStart w:id="1126" w:name="_Toc361055454"/>
      <w:bookmarkStart w:id="1127" w:name="_Toc361055618"/>
      <w:bookmarkStart w:id="1128" w:name="_Toc361055699"/>
      <w:bookmarkStart w:id="1129" w:name="_Toc361055781"/>
      <w:bookmarkStart w:id="1130" w:name="_Toc361055862"/>
      <w:bookmarkStart w:id="1131" w:name="_Toc361055944"/>
      <w:bookmarkStart w:id="1132" w:name="_Toc361056026"/>
      <w:bookmarkStart w:id="1133" w:name="_Toc361059180"/>
      <w:bookmarkStart w:id="1134" w:name="_Toc361059304"/>
      <w:bookmarkStart w:id="1135" w:name="_Toc361059721"/>
      <w:bookmarkStart w:id="1136" w:name="_Toc361060274"/>
      <w:bookmarkStart w:id="1137" w:name="_Toc361061144"/>
      <w:bookmarkStart w:id="1138" w:name="_Toc361061635"/>
      <w:bookmarkStart w:id="1139" w:name="_Toc369586004"/>
      <w:bookmarkStart w:id="1140" w:name="_Toc370453788"/>
      <w:bookmarkStart w:id="1141" w:name="_Toc370478936"/>
      <w:bookmarkStart w:id="1142" w:name="_Toc370737901"/>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r>
        <w:t xml:space="preserve">GRECO:s uppföljning av </w:t>
      </w:r>
      <w:r w:rsidRPr="00414AB0">
        <w:t>rekommendationerna</w:t>
      </w:r>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p>
    <w:p w:rsidR="00127182" w:rsidRPr="00C302A9" w:rsidRDefault="00127182" w:rsidP="00127182">
      <w:pPr>
        <w:pStyle w:val="Brdtext"/>
      </w:pPr>
      <w:r w:rsidRPr="00C302A9">
        <w:t xml:space="preserve">GRECO återkom i en uppföljningsrapport i december 2011 med allvarlig kritik mot Sverige för bristande efterlevnad av rekommendationerna och krävde svar på frågan </w:t>
      </w:r>
      <w:r>
        <w:t xml:space="preserve">om </w:t>
      </w:r>
      <w:r w:rsidRPr="00C302A9">
        <w:t xml:space="preserve">vilka åtgärder Sverige avsåg att vidta för att genomföra rekommendationerna. </w:t>
      </w:r>
      <w:r>
        <w:t>Regeringen</w:t>
      </w:r>
      <w:r w:rsidRPr="00C302A9">
        <w:t xml:space="preserve"> </w:t>
      </w:r>
      <w:r>
        <w:t>uppgav</w:t>
      </w:r>
      <w:r w:rsidRPr="00C302A9">
        <w:t xml:space="preserve"> i </w:t>
      </w:r>
      <w:r>
        <w:t xml:space="preserve">ett skriftligt </w:t>
      </w:r>
      <w:r w:rsidRPr="00C302A9">
        <w:t>svar till GRECO i september 2012 att det numera pågår ett lagstiftnings</w:t>
      </w:r>
      <w:r>
        <w:softHyphen/>
      </w:r>
      <w:r w:rsidRPr="00C302A9">
        <w:t>arbete i syfte att öka allmän</w:t>
      </w:r>
      <w:r w:rsidRPr="00C302A9">
        <w:softHyphen/>
        <w:t>hetens insyn i partifinansiering och att majoriteten av riksdagspartierna stöder det aktuella initiativet. I svaret ang</w:t>
      </w:r>
      <w:r>
        <w:t>av</w:t>
      </w:r>
      <w:r w:rsidRPr="00C302A9">
        <w:t xml:space="preserve">s vidare att GRECO:s rekommendationer utgör ett viktigt underlag i detta arbete. </w:t>
      </w:r>
    </w:p>
    <w:p w:rsidR="00127182" w:rsidRDefault="00127182" w:rsidP="00127182">
      <w:pPr>
        <w:pStyle w:val="Brdtextmedindrag"/>
        <w:rPr>
          <w:szCs w:val="22"/>
        </w:rPr>
      </w:pPr>
      <w:r>
        <w:rPr>
          <w:szCs w:val="22"/>
        </w:rPr>
        <w:t>I</w:t>
      </w:r>
      <w:r w:rsidRPr="00C302A9">
        <w:rPr>
          <w:szCs w:val="22"/>
        </w:rPr>
        <w:t xml:space="preserve"> en </w:t>
      </w:r>
      <w:r>
        <w:rPr>
          <w:szCs w:val="22"/>
        </w:rPr>
        <w:t xml:space="preserve">andra </w:t>
      </w:r>
      <w:r w:rsidRPr="00C302A9">
        <w:rPr>
          <w:szCs w:val="22"/>
        </w:rPr>
        <w:t xml:space="preserve">uppföljningsrapport </w:t>
      </w:r>
      <w:r>
        <w:rPr>
          <w:szCs w:val="22"/>
        </w:rPr>
        <w:t xml:space="preserve">i december 2012 </w:t>
      </w:r>
      <w:r w:rsidRPr="00C302A9">
        <w:rPr>
          <w:szCs w:val="22"/>
        </w:rPr>
        <w:t>välkomna</w:t>
      </w:r>
      <w:r>
        <w:rPr>
          <w:szCs w:val="22"/>
        </w:rPr>
        <w:t>de</w:t>
      </w:r>
      <w:r w:rsidRPr="00C302A9">
        <w:rPr>
          <w:szCs w:val="22"/>
        </w:rPr>
        <w:t xml:space="preserve"> GRECO initiativet till lagstiftning på området</w:t>
      </w:r>
      <w:r>
        <w:rPr>
          <w:szCs w:val="22"/>
        </w:rPr>
        <w:t>, men konstaterade</w:t>
      </w:r>
      <w:r w:rsidRPr="00C302A9">
        <w:rPr>
          <w:szCs w:val="22"/>
        </w:rPr>
        <w:t xml:space="preserve"> samtid</w:t>
      </w:r>
      <w:r>
        <w:rPr>
          <w:szCs w:val="22"/>
        </w:rPr>
        <w:softHyphen/>
      </w:r>
      <w:r w:rsidRPr="00C302A9">
        <w:rPr>
          <w:szCs w:val="22"/>
        </w:rPr>
        <w:t>igt att Sverige fortfarande inte ha</w:t>
      </w:r>
      <w:r>
        <w:rPr>
          <w:szCs w:val="22"/>
        </w:rPr>
        <w:t>de</w:t>
      </w:r>
      <w:r w:rsidRPr="00C302A9">
        <w:rPr>
          <w:szCs w:val="22"/>
        </w:rPr>
        <w:t xml:space="preserve"> uppfyllt någon av de sju rekommenda</w:t>
      </w:r>
      <w:r>
        <w:rPr>
          <w:szCs w:val="22"/>
        </w:rPr>
        <w:softHyphen/>
      </w:r>
      <w:r w:rsidRPr="00C302A9">
        <w:rPr>
          <w:szCs w:val="22"/>
        </w:rPr>
        <w:t>tion</w:t>
      </w:r>
      <w:r>
        <w:rPr>
          <w:szCs w:val="22"/>
        </w:rPr>
        <w:softHyphen/>
      </w:r>
      <w:r w:rsidRPr="00C302A9">
        <w:rPr>
          <w:szCs w:val="22"/>
        </w:rPr>
        <w:t>erna</w:t>
      </w:r>
      <w:r>
        <w:rPr>
          <w:szCs w:val="22"/>
        </w:rPr>
        <w:t xml:space="preserve"> från 2009</w:t>
      </w:r>
      <w:r w:rsidRPr="00C302A9">
        <w:rPr>
          <w:szCs w:val="22"/>
        </w:rPr>
        <w:t xml:space="preserve">. GRECO </w:t>
      </w:r>
      <w:r>
        <w:rPr>
          <w:szCs w:val="22"/>
        </w:rPr>
        <w:t xml:space="preserve">begärde därför på nytt </w:t>
      </w:r>
      <w:r w:rsidRPr="00C302A9">
        <w:rPr>
          <w:szCs w:val="22"/>
        </w:rPr>
        <w:t xml:space="preserve">svar från Sverige på frågan om vilka åtgärder som vidtagits för att </w:t>
      </w:r>
      <w:r>
        <w:rPr>
          <w:szCs w:val="22"/>
        </w:rPr>
        <w:t>genomföra</w:t>
      </w:r>
      <w:r w:rsidRPr="00C302A9">
        <w:rPr>
          <w:szCs w:val="22"/>
        </w:rPr>
        <w:t xml:space="preserve"> rekommen</w:t>
      </w:r>
      <w:r>
        <w:rPr>
          <w:szCs w:val="22"/>
        </w:rPr>
        <w:softHyphen/>
      </w:r>
      <w:r w:rsidRPr="00C302A9">
        <w:rPr>
          <w:szCs w:val="22"/>
        </w:rPr>
        <w:t>da</w:t>
      </w:r>
      <w:r>
        <w:rPr>
          <w:szCs w:val="22"/>
        </w:rPr>
        <w:softHyphen/>
      </w:r>
      <w:r w:rsidRPr="00C302A9">
        <w:rPr>
          <w:szCs w:val="22"/>
        </w:rPr>
        <w:lastRenderedPageBreak/>
        <w:t>tioner</w:t>
      </w:r>
      <w:r>
        <w:rPr>
          <w:szCs w:val="22"/>
        </w:rPr>
        <w:t>na</w:t>
      </w:r>
      <w:r w:rsidRPr="00C302A9">
        <w:rPr>
          <w:szCs w:val="22"/>
        </w:rPr>
        <w:t xml:space="preserve">. </w:t>
      </w:r>
      <w:r>
        <w:rPr>
          <w:szCs w:val="22"/>
        </w:rPr>
        <w:t>Regeringen lämnade i ett skriftligt svar till GRECO i september 2013 kompletterande informa</w:t>
      </w:r>
      <w:r>
        <w:rPr>
          <w:szCs w:val="22"/>
        </w:rPr>
        <w:softHyphen/>
        <w:t>tion om det pågående lagstift</w:t>
      </w:r>
      <w:r>
        <w:rPr>
          <w:szCs w:val="22"/>
        </w:rPr>
        <w:softHyphen/>
        <w:t>nings</w:t>
      </w:r>
      <w:r>
        <w:rPr>
          <w:szCs w:val="22"/>
        </w:rPr>
        <w:softHyphen/>
        <w:t>arbetet, inbegripet en övergripande beskrivning av lagför</w:t>
      </w:r>
      <w:r>
        <w:rPr>
          <w:szCs w:val="22"/>
        </w:rPr>
        <w:softHyphen/>
        <w:t>slaget i Ds 2013:31, samt redovisade ambitionen att ha en ny lagstiftning på plats före 2014 års val till bl.a. riks</w:t>
      </w:r>
      <w:r>
        <w:rPr>
          <w:szCs w:val="22"/>
        </w:rPr>
        <w:softHyphen/>
        <w:t>dagen och Europa</w:t>
      </w:r>
      <w:r>
        <w:rPr>
          <w:szCs w:val="22"/>
        </w:rPr>
        <w:softHyphen/>
        <w:t>parlamentet.</w:t>
      </w:r>
    </w:p>
    <w:p w:rsidR="00127182" w:rsidRDefault="00127182" w:rsidP="00127182">
      <w:pPr>
        <w:pStyle w:val="Brdtextmedindrag"/>
        <w:rPr>
          <w:szCs w:val="22"/>
        </w:rPr>
      </w:pPr>
      <w:r>
        <w:rPr>
          <w:szCs w:val="22"/>
        </w:rPr>
        <w:t xml:space="preserve">GRECO konstaterade i en tredje uppföljningsrapport i december 2013 att Sverige </w:t>
      </w:r>
      <w:r w:rsidRPr="000758A2">
        <w:rPr>
          <w:szCs w:val="22"/>
        </w:rPr>
        <w:t xml:space="preserve">tagit betydelsefulla steg i rätt riktning, men att det fortfarande saknas ett slutligt lagförslag eller lagstiftning. GRECO </w:t>
      </w:r>
      <w:r>
        <w:rPr>
          <w:szCs w:val="22"/>
        </w:rPr>
        <w:t xml:space="preserve">har därför begärt att Sverige senast den 30 september 2014 redovisar </w:t>
      </w:r>
      <w:r w:rsidRPr="00C302A9">
        <w:rPr>
          <w:szCs w:val="22"/>
        </w:rPr>
        <w:t xml:space="preserve">vilka åtgärder som vidtagits för att </w:t>
      </w:r>
      <w:r>
        <w:rPr>
          <w:szCs w:val="22"/>
        </w:rPr>
        <w:t>genomföra</w:t>
      </w:r>
      <w:r w:rsidRPr="00C302A9">
        <w:rPr>
          <w:szCs w:val="22"/>
        </w:rPr>
        <w:t xml:space="preserve"> rekommen</w:t>
      </w:r>
      <w:r>
        <w:rPr>
          <w:szCs w:val="22"/>
        </w:rPr>
        <w:softHyphen/>
      </w:r>
      <w:r w:rsidRPr="00C302A9">
        <w:rPr>
          <w:szCs w:val="22"/>
        </w:rPr>
        <w:t>da</w:t>
      </w:r>
      <w:r>
        <w:rPr>
          <w:szCs w:val="22"/>
        </w:rPr>
        <w:softHyphen/>
      </w:r>
      <w:r w:rsidRPr="00C302A9">
        <w:rPr>
          <w:szCs w:val="22"/>
        </w:rPr>
        <w:t>tioner</w:t>
      </w:r>
      <w:r>
        <w:rPr>
          <w:szCs w:val="22"/>
        </w:rPr>
        <w:t>na.</w:t>
      </w:r>
    </w:p>
    <w:p w:rsidR="00127182" w:rsidRPr="007676EF" w:rsidRDefault="00127182" w:rsidP="00127182">
      <w:pPr>
        <w:pStyle w:val="Rubrik2"/>
      </w:pPr>
      <w:bookmarkStart w:id="1143" w:name="_Toc353429395"/>
      <w:bookmarkStart w:id="1144" w:name="_Toc357504315"/>
      <w:bookmarkStart w:id="1145" w:name="_Toc360688836"/>
      <w:bookmarkStart w:id="1146" w:name="_Toc361052648"/>
      <w:bookmarkStart w:id="1147" w:name="_Toc361053138"/>
      <w:bookmarkStart w:id="1148" w:name="_Toc361053218"/>
      <w:bookmarkStart w:id="1149" w:name="_Toc361053825"/>
      <w:bookmarkStart w:id="1150" w:name="_Toc361053987"/>
      <w:bookmarkStart w:id="1151" w:name="_Toc361054069"/>
      <w:bookmarkStart w:id="1152" w:name="_Toc361054231"/>
      <w:bookmarkStart w:id="1153" w:name="_Toc361054393"/>
      <w:bookmarkStart w:id="1154" w:name="_Toc361054470"/>
      <w:bookmarkStart w:id="1155" w:name="_Toc361054551"/>
      <w:bookmarkStart w:id="1156" w:name="_Toc361054633"/>
      <w:bookmarkStart w:id="1157" w:name="_Toc361054716"/>
      <w:bookmarkStart w:id="1158" w:name="_Toc361054798"/>
      <w:bookmarkStart w:id="1159" w:name="_Toc361054880"/>
      <w:bookmarkStart w:id="1160" w:name="_Toc361054962"/>
      <w:bookmarkStart w:id="1161" w:name="_Toc361055044"/>
      <w:bookmarkStart w:id="1162" w:name="_Toc361055126"/>
      <w:bookmarkStart w:id="1163" w:name="_Toc361055209"/>
      <w:bookmarkStart w:id="1164" w:name="_Toc361055291"/>
      <w:bookmarkStart w:id="1165" w:name="_Toc361055373"/>
      <w:bookmarkStart w:id="1166" w:name="_Toc361055455"/>
      <w:bookmarkStart w:id="1167" w:name="_Toc361055619"/>
      <w:bookmarkStart w:id="1168" w:name="_Toc361055700"/>
      <w:bookmarkStart w:id="1169" w:name="_Toc361055782"/>
      <w:bookmarkStart w:id="1170" w:name="_Toc361055863"/>
      <w:bookmarkStart w:id="1171" w:name="_Toc361055945"/>
      <w:bookmarkStart w:id="1172" w:name="_Toc361056027"/>
      <w:bookmarkStart w:id="1173" w:name="_Toc361059181"/>
      <w:bookmarkStart w:id="1174" w:name="_Toc361059305"/>
      <w:bookmarkStart w:id="1175" w:name="_Toc361059722"/>
      <w:bookmarkStart w:id="1176" w:name="_Toc361060275"/>
      <w:bookmarkStart w:id="1177" w:name="_Toc361061145"/>
      <w:bookmarkStart w:id="1178" w:name="_Toc361061636"/>
      <w:bookmarkStart w:id="1179" w:name="_Toc369586005"/>
      <w:bookmarkStart w:id="1180" w:name="_Toc370453789"/>
      <w:bookmarkStart w:id="1181" w:name="_Toc370478937"/>
      <w:bookmarkStart w:id="1182" w:name="_Toc370737902"/>
      <w:bookmarkStart w:id="1183" w:name="_Toc370805299"/>
      <w:bookmarkStart w:id="1184" w:name="_Toc370808796"/>
      <w:bookmarkStart w:id="1185" w:name="_Toc370810219"/>
      <w:bookmarkStart w:id="1186" w:name="_Toc371055491"/>
      <w:bookmarkStart w:id="1187" w:name="_Toc371341016"/>
      <w:bookmarkStart w:id="1188" w:name="_Toc371490789"/>
      <w:bookmarkStart w:id="1189" w:name="_Toc371497253"/>
      <w:bookmarkStart w:id="1190" w:name="_Toc371588389"/>
      <w:bookmarkStart w:id="1191" w:name="_Toc371601024"/>
      <w:bookmarkStart w:id="1192" w:name="_Toc371601729"/>
      <w:bookmarkStart w:id="1193" w:name="_Toc371602664"/>
      <w:bookmarkStart w:id="1194" w:name="_Toc371668279"/>
      <w:bookmarkStart w:id="1195" w:name="_Toc371670213"/>
      <w:bookmarkStart w:id="1196" w:name="_Toc372716179"/>
      <w:bookmarkStart w:id="1197" w:name="_Toc373391502"/>
      <w:bookmarkStart w:id="1198" w:name="_Toc373402155"/>
      <w:bookmarkStart w:id="1199" w:name="_Toc373403450"/>
      <w:bookmarkStart w:id="1200" w:name="_Toc373482580"/>
      <w:bookmarkStart w:id="1201" w:name="_Toc373482764"/>
      <w:bookmarkStart w:id="1202" w:name="_Toc373486670"/>
      <w:bookmarkStart w:id="1203" w:name="_Toc373755690"/>
      <w:bookmarkStart w:id="1204" w:name="_Toc373755967"/>
      <w:bookmarkStart w:id="1205" w:name="_Toc373839921"/>
      <w:bookmarkStart w:id="1206" w:name="_Toc374345725"/>
      <w:bookmarkStart w:id="1207" w:name="_Toc374445308"/>
      <w:bookmarkStart w:id="1208" w:name="_Toc374514953"/>
      <w:bookmarkStart w:id="1209" w:name="_Toc374516449"/>
      <w:bookmarkStart w:id="1210" w:name="_Toc374517122"/>
      <w:bookmarkStart w:id="1211" w:name="_Toc374703300"/>
      <w:bookmarkStart w:id="1212" w:name="_Toc374972305"/>
      <w:bookmarkStart w:id="1213" w:name="_Toc375042167"/>
      <w:bookmarkStart w:id="1214" w:name="_Toc375045398"/>
      <w:bookmarkStart w:id="1215" w:name="_Toc375053137"/>
      <w:bookmarkStart w:id="1216" w:name="_Toc375057238"/>
      <w:bookmarkStart w:id="1217" w:name="_Toc375057306"/>
      <w:bookmarkStart w:id="1218" w:name="_Toc375127832"/>
      <w:bookmarkStart w:id="1219" w:name="_Toc375137070"/>
      <w:bookmarkStart w:id="1220" w:name="_Toc375138417"/>
      <w:bookmarkStart w:id="1221" w:name="_Toc376853846"/>
      <w:bookmarkStart w:id="1222" w:name="_Toc376857361"/>
      <w:bookmarkStart w:id="1223" w:name="_Toc376857566"/>
      <w:bookmarkStart w:id="1224" w:name="_Toc376858809"/>
      <w:bookmarkStart w:id="1225" w:name="_Toc376858881"/>
      <w:bookmarkStart w:id="1226" w:name="_Toc376858952"/>
      <w:bookmarkStart w:id="1227" w:name="_Toc376931231"/>
      <w:bookmarkStart w:id="1228" w:name="_Toc377120362"/>
      <w:bookmarkStart w:id="1229" w:name="_Toc377124977"/>
      <w:bookmarkStart w:id="1230" w:name="_Toc377133201"/>
      <w:bookmarkStart w:id="1231" w:name="_Toc377134779"/>
      <w:bookmarkStart w:id="1232" w:name="_Toc377371244"/>
      <w:bookmarkStart w:id="1233" w:name="_Toc377542359"/>
      <w:bookmarkStart w:id="1234" w:name="_Toc377622902"/>
      <w:bookmarkStart w:id="1235" w:name="_Toc377623016"/>
      <w:bookmarkStart w:id="1236" w:name="_Toc377623130"/>
      <w:bookmarkStart w:id="1237" w:name="_Toc377623200"/>
      <w:bookmarkStart w:id="1238" w:name="_Toc377713036"/>
      <w:bookmarkStart w:id="1239" w:name="_Toc377720376"/>
      <w:r w:rsidRPr="00414AB0">
        <w:t>Korruption</w:t>
      </w:r>
      <w:r>
        <w:t xml:space="preserve"> i ett internationellt perspektiv</w:t>
      </w:r>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p>
    <w:p w:rsidR="00127182" w:rsidRPr="00414AB0" w:rsidRDefault="00127182" w:rsidP="00127182">
      <w:pPr>
        <w:pStyle w:val="Brdtext"/>
      </w:pPr>
      <w:r w:rsidRPr="00414AB0">
        <w:t xml:space="preserve">Det finns sedan slutet </w:t>
      </w:r>
      <w:r>
        <w:t>av</w:t>
      </w:r>
      <w:r w:rsidRPr="00414AB0">
        <w:t xml:space="preserve"> 1990-talet flera konventioner och andra instru</w:t>
      </w:r>
      <w:r>
        <w:softHyphen/>
      </w:r>
      <w:r w:rsidRPr="00414AB0">
        <w:t xml:space="preserve">ment för att förebygga och bekämpa korruption. Inom Europarådet antogs, som nämns </w:t>
      </w:r>
      <w:r>
        <w:t xml:space="preserve">i </w:t>
      </w:r>
      <w:r w:rsidRPr="009953EA">
        <w:t>avsnitt 4.2</w:t>
      </w:r>
      <w:r w:rsidRPr="00414AB0">
        <w:t>, 1999 dels en straff</w:t>
      </w:r>
      <w:r w:rsidRPr="00414AB0">
        <w:softHyphen/>
        <w:t>rättslig, dels en civil</w:t>
      </w:r>
      <w:r>
        <w:softHyphen/>
      </w:r>
      <w:r w:rsidRPr="00414AB0">
        <w:t>rätts</w:t>
      </w:r>
      <w:r>
        <w:softHyphen/>
      </w:r>
      <w:r w:rsidRPr="00414AB0">
        <w:t>lig konvention om korruption. Genom att ratificera den straffrättsliga konventionen och dess tilläggsprotokoll förbinder sig medlemsstaterna att samordna kriminaliseringen av korruption och att förbättra det inter</w:t>
      </w:r>
      <w:r w:rsidRPr="00414AB0">
        <w:softHyphen/>
        <w:t>nationella straffrättsliga samarbetet för att bekämpa korruption. Den civil</w:t>
      </w:r>
      <w:r>
        <w:softHyphen/>
      </w:r>
      <w:r w:rsidRPr="00414AB0">
        <w:t>rättsliga konventionen bygger vidare på och kompletterar den straff</w:t>
      </w:r>
      <w:r>
        <w:softHyphen/>
      </w:r>
      <w:r w:rsidRPr="00414AB0">
        <w:t>rättsliga konventionen. De civilrättsliga bestämmelserna reglerar i första hand möjligheterna för den som har lidit skada till följd av korruption att få ersättning för sina skador. Sverige har ratificerat båda konventionerna samt den straffrättsliga konventionens tilläggsprotokoll.</w:t>
      </w:r>
    </w:p>
    <w:p w:rsidR="00127182" w:rsidRPr="00414AB0" w:rsidRDefault="00127182" w:rsidP="00127182">
      <w:pPr>
        <w:pStyle w:val="Brdtextmedindrag"/>
      </w:pPr>
      <w:r>
        <w:t>Vidare antog Förenta nationerna (</w:t>
      </w:r>
      <w:r w:rsidRPr="00414AB0">
        <w:t>FN</w:t>
      </w:r>
      <w:r>
        <w:t xml:space="preserve">) </w:t>
      </w:r>
      <w:r w:rsidRPr="00414AB0">
        <w:t>2003 en konvention mot korrup</w:t>
      </w:r>
      <w:r>
        <w:softHyphen/>
      </w:r>
      <w:r w:rsidRPr="00414AB0">
        <w:t>tion, som trädde i kraft 2005. Sverige har ratificerat konventionen. I konven</w:t>
      </w:r>
      <w:r>
        <w:softHyphen/>
      </w:r>
      <w:r w:rsidRPr="00414AB0">
        <w:t>tionen finns bl.a. bestämmelser om att varje stat ska överväga att vidta ändamåls</w:t>
      </w:r>
      <w:r w:rsidRPr="00414AB0">
        <w:softHyphen/>
        <w:t>enliga rättsliga eller andra åtgärder för att åstadkomma insyn i hur valkandi</w:t>
      </w:r>
      <w:r>
        <w:softHyphen/>
      </w:r>
      <w:r w:rsidRPr="00414AB0">
        <w:t>dater finansierar sina kampanjer och, i den utsträck</w:t>
      </w:r>
      <w:r>
        <w:softHyphen/>
      </w:r>
      <w:r w:rsidRPr="00414AB0">
        <w:t>ning det är möjligt, i hur de politiska partierna finansierar sin verksam</w:t>
      </w:r>
      <w:r>
        <w:softHyphen/>
      </w:r>
      <w:r w:rsidRPr="00414AB0">
        <w:t xml:space="preserve">het. Det rör sig således inte om några bindande åtaganden. </w:t>
      </w:r>
    </w:p>
    <w:p w:rsidR="00127182" w:rsidRPr="000D4047" w:rsidRDefault="00127182" w:rsidP="00127182">
      <w:pPr>
        <w:pStyle w:val="Brdtextmedindrag"/>
      </w:pPr>
      <w:r>
        <w:t>Utöver antikorruptionsarbetet inom Europarådet och FN har det i</w:t>
      </w:r>
      <w:r w:rsidRPr="000D4047">
        <w:t xml:space="preserve">nom EU </w:t>
      </w:r>
      <w:r>
        <w:t>antagits</w:t>
      </w:r>
      <w:r w:rsidRPr="000D4047">
        <w:t xml:space="preserve"> flera instrument för </w:t>
      </w:r>
      <w:r>
        <w:t xml:space="preserve">förebyggande och </w:t>
      </w:r>
      <w:r w:rsidRPr="000D4047">
        <w:t>bekämpa</w:t>
      </w:r>
      <w:r>
        <w:t>nde</w:t>
      </w:r>
      <w:r w:rsidRPr="000D4047">
        <w:t xml:space="preserve"> </w:t>
      </w:r>
      <w:r>
        <w:t xml:space="preserve">av </w:t>
      </w:r>
      <w:r w:rsidRPr="000D4047">
        <w:t xml:space="preserve">korruption. </w:t>
      </w:r>
      <w:r>
        <w:t xml:space="preserve">År </w:t>
      </w:r>
      <w:r w:rsidRPr="000D4047">
        <w:t>1995 utarbetades en konvention om skydd av EU</w:t>
      </w:r>
      <w:r>
        <w:t>:</w:t>
      </w:r>
      <w:r w:rsidRPr="000D4047">
        <w:t xml:space="preserve">s finansiella intressen (bedrägerikonventionen). </w:t>
      </w:r>
      <w:r>
        <w:t xml:space="preserve">År </w:t>
      </w:r>
      <w:r w:rsidRPr="000D4047">
        <w:t>2002 trädde ett proto</w:t>
      </w:r>
      <w:r>
        <w:softHyphen/>
      </w:r>
      <w:r w:rsidRPr="000D4047">
        <w:t>koll till nämnda konvention i kraft. Protokollet innehåller definitioner och harmoniserade straff för mutbrott som kan skada EU</w:t>
      </w:r>
      <w:r>
        <w:t>:</w:t>
      </w:r>
      <w:r w:rsidRPr="000D4047">
        <w:t xml:space="preserve">s finansiella intressen. </w:t>
      </w:r>
      <w:r>
        <w:t>E</w:t>
      </w:r>
      <w:r w:rsidRPr="000D4047">
        <w:t>n konvention om kamp mot korruption i syfte att förbättra det rättsliga samarbetet</w:t>
      </w:r>
      <w:r>
        <w:t xml:space="preserve"> undertecknades 1997</w:t>
      </w:r>
      <w:r w:rsidRPr="000D4047">
        <w:t xml:space="preserve">. </w:t>
      </w:r>
      <w:r>
        <w:t>D</w:t>
      </w:r>
      <w:r w:rsidRPr="000D4047">
        <w:t>essutom</w:t>
      </w:r>
      <w:r>
        <w:t xml:space="preserve"> </w:t>
      </w:r>
      <w:r w:rsidRPr="000D4047">
        <w:t xml:space="preserve">antog EU 2003 ett rambeslut mot korruption inom den privata sektorn. </w:t>
      </w:r>
      <w:r>
        <w:t>Vidare lanserade Europeiska k</w:t>
      </w:r>
      <w:r w:rsidRPr="000D4047">
        <w:t xml:space="preserve">ommissionen </w:t>
      </w:r>
      <w:r>
        <w:t xml:space="preserve">2011 </w:t>
      </w:r>
      <w:r w:rsidRPr="000D4047">
        <w:t>ett övergripande anti</w:t>
      </w:r>
      <w:r>
        <w:softHyphen/>
      </w:r>
      <w:r w:rsidRPr="000D4047">
        <w:t>korruptions</w:t>
      </w:r>
      <w:r>
        <w:softHyphen/>
      </w:r>
      <w:r w:rsidRPr="000D4047">
        <w:t>paket</w:t>
      </w:r>
      <w:r>
        <w:t xml:space="preserve"> som bl.a. innebär att k</w:t>
      </w:r>
      <w:r w:rsidRPr="000D4047">
        <w:t xml:space="preserve">ommissionen </w:t>
      </w:r>
      <w:r>
        <w:t xml:space="preserve">ska </w:t>
      </w:r>
      <w:r w:rsidRPr="000D4047">
        <w:t>utvärdera medlemsstaternas anti</w:t>
      </w:r>
      <w:r>
        <w:t>korruptionsarbete</w:t>
      </w:r>
      <w:r w:rsidRPr="000D4047">
        <w:t>.</w:t>
      </w:r>
      <w:r w:rsidRPr="00684C41">
        <w:t xml:space="preserve"> </w:t>
      </w:r>
      <w:r>
        <w:t>Även OECD utvärderar sina medlemsstater utifrån hur de lever upp till sina åtaganden för att bekämpa korruption. Sverige har tillträtt en konvention som</w:t>
      </w:r>
      <w:r w:rsidRPr="00635E37">
        <w:t xml:space="preserve"> </w:t>
      </w:r>
      <w:r>
        <w:t xml:space="preserve">OECD har antagit om bekämpande av bestickning av utländska offentliga tjänstemän inom internationella affärsförbindelser. </w:t>
      </w:r>
    </w:p>
    <w:p w:rsidR="00127182" w:rsidRDefault="00127182" w:rsidP="00127182">
      <w:pPr>
        <w:pStyle w:val="Rubrik2"/>
      </w:pPr>
      <w:bookmarkStart w:id="1240" w:name="_Toc353429396"/>
      <w:bookmarkStart w:id="1241" w:name="_Toc357504316"/>
      <w:bookmarkStart w:id="1242" w:name="_Toc360688837"/>
      <w:bookmarkStart w:id="1243" w:name="_Toc361052649"/>
      <w:bookmarkStart w:id="1244" w:name="_Toc361053139"/>
      <w:bookmarkStart w:id="1245" w:name="_Toc361053219"/>
      <w:bookmarkStart w:id="1246" w:name="_Toc361053826"/>
      <w:bookmarkStart w:id="1247" w:name="_Toc361053988"/>
      <w:bookmarkStart w:id="1248" w:name="_Toc361054070"/>
      <w:bookmarkStart w:id="1249" w:name="_Toc361054232"/>
      <w:bookmarkStart w:id="1250" w:name="_Toc361054394"/>
      <w:bookmarkStart w:id="1251" w:name="_Toc361054471"/>
      <w:bookmarkStart w:id="1252" w:name="_Toc361054552"/>
      <w:bookmarkStart w:id="1253" w:name="_Toc361054634"/>
      <w:bookmarkStart w:id="1254" w:name="_Toc361054717"/>
      <w:bookmarkStart w:id="1255" w:name="_Toc361054799"/>
      <w:bookmarkStart w:id="1256" w:name="_Toc361054881"/>
      <w:bookmarkStart w:id="1257" w:name="_Toc361054963"/>
      <w:bookmarkStart w:id="1258" w:name="_Toc361055045"/>
      <w:bookmarkStart w:id="1259" w:name="_Toc361055127"/>
      <w:bookmarkStart w:id="1260" w:name="_Toc361055210"/>
      <w:bookmarkStart w:id="1261" w:name="_Toc361055292"/>
      <w:bookmarkStart w:id="1262" w:name="_Toc361055374"/>
      <w:bookmarkStart w:id="1263" w:name="_Toc361055456"/>
      <w:bookmarkStart w:id="1264" w:name="_Toc361055620"/>
      <w:bookmarkStart w:id="1265" w:name="_Toc361055701"/>
      <w:bookmarkStart w:id="1266" w:name="_Toc361055783"/>
      <w:bookmarkStart w:id="1267" w:name="_Toc361055864"/>
      <w:bookmarkStart w:id="1268" w:name="_Toc361055946"/>
      <w:bookmarkStart w:id="1269" w:name="_Toc361056028"/>
      <w:bookmarkStart w:id="1270" w:name="_Toc361059182"/>
      <w:bookmarkStart w:id="1271" w:name="_Toc361059306"/>
      <w:bookmarkStart w:id="1272" w:name="_Toc361059723"/>
      <w:bookmarkStart w:id="1273" w:name="_Toc361060276"/>
      <w:bookmarkStart w:id="1274" w:name="_Toc361061146"/>
      <w:bookmarkStart w:id="1275" w:name="_Toc361061637"/>
      <w:bookmarkStart w:id="1276" w:name="_Toc369586006"/>
      <w:bookmarkStart w:id="1277" w:name="_Toc370453790"/>
      <w:bookmarkStart w:id="1278" w:name="_Toc370478938"/>
      <w:bookmarkStart w:id="1279" w:name="_Toc370737903"/>
      <w:bookmarkStart w:id="1280" w:name="_Toc370805300"/>
      <w:bookmarkStart w:id="1281" w:name="_Toc370808797"/>
      <w:bookmarkStart w:id="1282" w:name="_Toc370810220"/>
      <w:bookmarkStart w:id="1283" w:name="_Toc371055492"/>
      <w:bookmarkStart w:id="1284" w:name="_Toc371341017"/>
      <w:bookmarkStart w:id="1285" w:name="_Toc371490790"/>
      <w:bookmarkStart w:id="1286" w:name="_Toc371497254"/>
      <w:bookmarkStart w:id="1287" w:name="_Toc371588390"/>
      <w:bookmarkStart w:id="1288" w:name="_Toc371601025"/>
      <w:bookmarkStart w:id="1289" w:name="_Toc371601730"/>
      <w:bookmarkStart w:id="1290" w:name="_Toc371602665"/>
      <w:bookmarkStart w:id="1291" w:name="_Toc371668280"/>
      <w:bookmarkStart w:id="1292" w:name="_Toc371670214"/>
      <w:bookmarkStart w:id="1293" w:name="_Toc372716180"/>
      <w:bookmarkStart w:id="1294" w:name="_Toc373391503"/>
      <w:bookmarkStart w:id="1295" w:name="_Toc373402156"/>
      <w:bookmarkStart w:id="1296" w:name="_Toc373403451"/>
      <w:bookmarkStart w:id="1297" w:name="_Toc373482581"/>
      <w:bookmarkStart w:id="1298" w:name="_Toc373482765"/>
      <w:bookmarkStart w:id="1299" w:name="_Toc373486671"/>
      <w:bookmarkStart w:id="1300" w:name="_Toc373755691"/>
      <w:bookmarkStart w:id="1301" w:name="_Toc373755968"/>
      <w:bookmarkStart w:id="1302" w:name="_Toc373839922"/>
      <w:bookmarkStart w:id="1303" w:name="_Toc374345726"/>
      <w:bookmarkStart w:id="1304" w:name="_Toc374445309"/>
      <w:bookmarkStart w:id="1305" w:name="_Toc374514954"/>
      <w:bookmarkStart w:id="1306" w:name="_Toc374516450"/>
      <w:bookmarkStart w:id="1307" w:name="_Toc374517123"/>
      <w:bookmarkStart w:id="1308" w:name="_Toc374703301"/>
      <w:bookmarkStart w:id="1309" w:name="_Toc374972306"/>
      <w:bookmarkStart w:id="1310" w:name="_Toc375042168"/>
      <w:bookmarkStart w:id="1311" w:name="_Toc375045399"/>
      <w:bookmarkStart w:id="1312" w:name="_Toc375053138"/>
      <w:bookmarkStart w:id="1313" w:name="_Toc375057239"/>
      <w:bookmarkStart w:id="1314" w:name="_Toc375057307"/>
      <w:bookmarkStart w:id="1315" w:name="_Toc375127833"/>
      <w:bookmarkStart w:id="1316" w:name="_Toc375137071"/>
      <w:bookmarkStart w:id="1317" w:name="_Toc375138418"/>
      <w:bookmarkStart w:id="1318" w:name="_Toc376853847"/>
      <w:bookmarkStart w:id="1319" w:name="_Toc376857362"/>
      <w:bookmarkStart w:id="1320" w:name="_Toc376857567"/>
      <w:bookmarkStart w:id="1321" w:name="_Toc376858810"/>
      <w:bookmarkStart w:id="1322" w:name="_Toc376858882"/>
      <w:bookmarkStart w:id="1323" w:name="_Toc376858953"/>
      <w:bookmarkStart w:id="1324" w:name="_Toc376931232"/>
      <w:bookmarkStart w:id="1325" w:name="_Toc377120363"/>
      <w:bookmarkStart w:id="1326" w:name="_Toc377124978"/>
      <w:bookmarkStart w:id="1327" w:name="_Toc377133202"/>
      <w:bookmarkStart w:id="1328" w:name="_Toc377134780"/>
      <w:bookmarkStart w:id="1329" w:name="_Toc377371245"/>
      <w:bookmarkStart w:id="1330" w:name="_Toc377542360"/>
      <w:bookmarkStart w:id="1331" w:name="_Toc377622903"/>
      <w:bookmarkStart w:id="1332" w:name="_Toc377623017"/>
      <w:bookmarkStart w:id="1333" w:name="_Toc377623131"/>
      <w:bookmarkStart w:id="1334" w:name="_Toc377623201"/>
      <w:bookmarkStart w:id="1335" w:name="_Toc377713037"/>
      <w:bookmarkStart w:id="1336" w:name="_Toc377720377"/>
      <w:r w:rsidRPr="00414AB0">
        <w:lastRenderedPageBreak/>
        <w:t>Straffrättsliga</w:t>
      </w:r>
      <w:r>
        <w:t xml:space="preserve"> bestämmelser om korruption</w:t>
      </w:r>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p>
    <w:p w:rsidR="00127182" w:rsidRPr="009A44B4" w:rsidRDefault="00127182" w:rsidP="00127182">
      <w:pPr>
        <w:pStyle w:val="Brdtext"/>
        <w:rPr>
          <w:lang w:eastAsia="sv-SE"/>
        </w:rPr>
      </w:pPr>
      <w:r w:rsidRPr="009A44B4">
        <w:rPr>
          <w:lang w:eastAsia="sv-SE"/>
        </w:rPr>
        <w:t>De svenska reglerna om straffansvar för korruption</w:t>
      </w:r>
      <w:r>
        <w:rPr>
          <w:lang w:eastAsia="sv-SE"/>
        </w:rPr>
        <w:t>srelaterad brottslighet</w:t>
      </w:r>
      <w:r w:rsidRPr="009A44B4">
        <w:rPr>
          <w:lang w:eastAsia="sv-SE"/>
        </w:rPr>
        <w:t xml:space="preserve"> </w:t>
      </w:r>
      <w:r>
        <w:rPr>
          <w:lang w:eastAsia="sv-SE"/>
        </w:rPr>
        <w:t xml:space="preserve">utgörs </w:t>
      </w:r>
      <w:r w:rsidRPr="009A44B4">
        <w:rPr>
          <w:lang w:eastAsia="sv-SE"/>
        </w:rPr>
        <w:t xml:space="preserve">framför allt av brottsbalkens bestämmelser om tagande av muta och givande </w:t>
      </w:r>
      <w:r>
        <w:rPr>
          <w:lang w:eastAsia="sv-SE"/>
        </w:rPr>
        <w:t>av muta (</w:t>
      </w:r>
      <w:r w:rsidRPr="009A44B4">
        <w:rPr>
          <w:lang w:eastAsia="sv-SE"/>
        </w:rPr>
        <w:t>10</w:t>
      </w:r>
      <w:r>
        <w:rPr>
          <w:lang w:eastAsia="sv-SE"/>
        </w:rPr>
        <w:t> kap.</w:t>
      </w:r>
      <w:r w:rsidRPr="009A44B4">
        <w:rPr>
          <w:lang w:eastAsia="sv-SE"/>
        </w:rPr>
        <w:t xml:space="preserve"> 5</w:t>
      </w:r>
      <w:r>
        <w:rPr>
          <w:lang w:eastAsia="sv-SE"/>
        </w:rPr>
        <w:t> </w:t>
      </w:r>
      <w:r w:rsidRPr="009A44B4">
        <w:rPr>
          <w:lang w:eastAsia="sv-SE"/>
        </w:rPr>
        <w:t>a</w:t>
      </w:r>
      <w:r>
        <w:rPr>
          <w:lang w:eastAsia="sv-SE"/>
        </w:rPr>
        <w:t> § respektive 10 kap. 5 b §</w:t>
      </w:r>
      <w:r w:rsidRPr="009A44B4">
        <w:rPr>
          <w:lang w:eastAsia="sv-SE"/>
        </w:rPr>
        <w:t>). Brotten benämndes tidigare mutbrott och bestickning och var placerade i olika kapitel i brottsbalken (20</w:t>
      </w:r>
      <w:r>
        <w:rPr>
          <w:lang w:eastAsia="sv-SE"/>
        </w:rPr>
        <w:t> kap.</w:t>
      </w:r>
      <w:r w:rsidRPr="009A44B4">
        <w:rPr>
          <w:lang w:eastAsia="sv-SE"/>
        </w:rPr>
        <w:t xml:space="preserve"> 2</w:t>
      </w:r>
      <w:r>
        <w:rPr>
          <w:lang w:eastAsia="sv-SE"/>
        </w:rPr>
        <w:t> §</w:t>
      </w:r>
      <w:r w:rsidRPr="009A44B4">
        <w:rPr>
          <w:lang w:eastAsia="sv-SE"/>
        </w:rPr>
        <w:t xml:space="preserve"> respektive 17</w:t>
      </w:r>
      <w:r>
        <w:rPr>
          <w:lang w:eastAsia="sv-SE"/>
        </w:rPr>
        <w:t> kap.</w:t>
      </w:r>
      <w:r w:rsidRPr="009A44B4">
        <w:rPr>
          <w:lang w:eastAsia="sv-SE"/>
        </w:rPr>
        <w:t xml:space="preserve"> 7</w:t>
      </w:r>
      <w:r>
        <w:rPr>
          <w:lang w:eastAsia="sv-SE"/>
        </w:rPr>
        <w:t> §</w:t>
      </w:r>
      <w:r w:rsidRPr="009A44B4">
        <w:rPr>
          <w:lang w:eastAsia="sv-SE"/>
        </w:rPr>
        <w:t>). De nya brotts</w:t>
      </w:r>
      <w:r>
        <w:rPr>
          <w:lang w:eastAsia="sv-SE"/>
        </w:rPr>
        <w:softHyphen/>
      </w:r>
      <w:r w:rsidRPr="009A44B4">
        <w:rPr>
          <w:lang w:eastAsia="sv-SE"/>
        </w:rPr>
        <w:t>benämningarna infördes 2012 (prop.</w:t>
      </w:r>
      <w:r>
        <w:rPr>
          <w:lang w:eastAsia="sv-SE"/>
        </w:rPr>
        <w:t> </w:t>
      </w:r>
      <w:r w:rsidRPr="009A44B4">
        <w:rPr>
          <w:lang w:eastAsia="sv-SE"/>
        </w:rPr>
        <w:t>2011/12:79</w:t>
      </w:r>
      <w:r>
        <w:rPr>
          <w:lang w:eastAsia="sv-SE"/>
        </w:rPr>
        <w:t>, bet.</w:t>
      </w:r>
      <w:r w:rsidRPr="009A44B4">
        <w:rPr>
          <w:lang w:eastAsia="sv-SE"/>
        </w:rPr>
        <w:t xml:space="preserve"> 20</w:t>
      </w:r>
      <w:r>
        <w:rPr>
          <w:lang w:eastAsia="sv-SE"/>
        </w:rPr>
        <w:t>11/12:JuU23, rskr. 2011/12:222). Straffskalan för tagande av muta och givande av muta</w:t>
      </w:r>
      <w:r w:rsidRPr="009A44B4">
        <w:rPr>
          <w:lang w:eastAsia="sv-SE"/>
        </w:rPr>
        <w:t xml:space="preserve"> </w:t>
      </w:r>
      <w:r>
        <w:rPr>
          <w:lang w:eastAsia="sv-SE"/>
        </w:rPr>
        <w:t xml:space="preserve">uppgår i likhet med de tidigare bestämmelserna </w:t>
      </w:r>
      <w:r w:rsidRPr="009A44B4">
        <w:rPr>
          <w:lang w:eastAsia="sv-SE"/>
        </w:rPr>
        <w:t>till böter eller fängelse i högst två år.</w:t>
      </w:r>
      <w:r>
        <w:rPr>
          <w:lang w:eastAsia="sv-SE"/>
        </w:rPr>
        <w:t xml:space="preserve"> Är brott som avses i 5 a eller 5 b § att anse som grovt, döms enligt 5 c § för grovt tagande av muta eller grovt givande av muta till fängelse i lägst sex månader och högst sex år. </w:t>
      </w:r>
    </w:p>
    <w:p w:rsidR="00127182" w:rsidRPr="00414AB0" w:rsidRDefault="00127182" w:rsidP="00127182">
      <w:pPr>
        <w:pStyle w:val="Brdtextmedindrag"/>
      </w:pPr>
      <w:r w:rsidRPr="00414AB0">
        <w:t>En ny straffbestämmelse om s.k. handel med inflytande infördes 2012 i 10 kap. 5 d § brottsbalken. Enligt bestämmelsen ska ansvar träffa den som – i annat fall än som avses med bestämmelserna om tagande av muta och givande av muta – tar emot, godtar ett löfte om eller begär respektive lämnar, utlovar eller erbjuder någon en otillbörlig förmån för att påverka annans beslut eller åtgärd vid myndighetsutövning eller offentlig upphandling. Vidare omfattar straffansvaret enligt samma bestämmelse den som lämnar, utlovar eller erbjuder någon en otillbörlig förmån för att han eller hon ska påverka annans beslut eller åtgärd vid myndighets</w:t>
      </w:r>
      <w:r w:rsidRPr="00414AB0">
        <w:softHyphen/>
        <w:t>utövning eller offentlig upphandling. Straffskalan är densamma som för de andra mutbrotten. Bestämmelsen har en förebild i artikel 12 i den tidigare nämnda straff</w:t>
      </w:r>
      <w:r w:rsidRPr="00414AB0">
        <w:softHyphen/>
        <w:t>rättsliga konventionen från 1999 av Europarådet som ålägger medlemsstaterna att kriminalisera handel med inflytande.</w:t>
      </w:r>
    </w:p>
    <w:p w:rsidR="00127182" w:rsidRDefault="00127182" w:rsidP="00127182">
      <w:pPr>
        <w:pStyle w:val="Brdtextmedindrag"/>
      </w:pPr>
      <w:r>
        <w:rPr>
          <w:lang w:eastAsia="sv-SE"/>
        </w:rPr>
        <w:t>Syftet med bestämmelserna i artikel 12 i den straffrättsliga konven</w:t>
      </w:r>
      <w:r>
        <w:rPr>
          <w:lang w:eastAsia="sv-SE"/>
        </w:rPr>
        <w:softHyphen/>
        <w:t>tionen är bl.a. att förhindra att företag och företrädare för särintressen kan köpa sig inflytande genom att ge bidrag till partier och personvals</w:t>
      </w:r>
      <w:r>
        <w:rPr>
          <w:lang w:eastAsia="sv-SE"/>
        </w:rPr>
        <w:softHyphen/>
        <w:t xml:space="preserve">kandidater eller genom att köpa tjänster från inflytelserika personer. </w:t>
      </w:r>
      <w:r w:rsidRPr="00010CA6">
        <w:rPr>
          <w:lang w:eastAsia="sv-SE"/>
        </w:rPr>
        <w:t xml:space="preserve">Sverige har </w:t>
      </w:r>
      <w:r>
        <w:rPr>
          <w:lang w:eastAsia="sv-SE"/>
        </w:rPr>
        <w:t xml:space="preserve">emellertid </w:t>
      </w:r>
      <w:r w:rsidRPr="00010CA6">
        <w:rPr>
          <w:lang w:eastAsia="sv-SE"/>
        </w:rPr>
        <w:t>utnyttjat möjligheten att</w:t>
      </w:r>
      <w:r>
        <w:rPr>
          <w:lang w:eastAsia="sv-SE"/>
        </w:rPr>
        <w:t xml:space="preserve"> reservera sig mot kravet på in</w:t>
      </w:r>
      <w:r w:rsidRPr="00010CA6">
        <w:rPr>
          <w:lang w:eastAsia="sv-SE"/>
        </w:rPr>
        <w:t>förande av en sådan straffbestämmelse</w:t>
      </w:r>
      <w:r>
        <w:rPr>
          <w:lang w:eastAsia="sv-SE"/>
        </w:rPr>
        <w:t xml:space="preserve"> som avses i artikel 12 i den straffrättsliga konventionen</w:t>
      </w:r>
      <w:r w:rsidRPr="00010CA6">
        <w:rPr>
          <w:lang w:eastAsia="sv-SE"/>
        </w:rPr>
        <w:t xml:space="preserve">. </w:t>
      </w:r>
      <w:r>
        <w:t>Den svenska straff</w:t>
      </w:r>
      <w:r>
        <w:softHyphen/>
        <w:t xml:space="preserve">bestämmelsen i 10 kap. 5 d § brottsbalken </w:t>
      </w:r>
      <w:r w:rsidRPr="00010CA6">
        <w:rPr>
          <w:lang w:eastAsia="sv-SE"/>
        </w:rPr>
        <w:t>innebär en kriminalisering av endast vissa av de förfaranden som avses med konventionsbestämmelsen</w:t>
      </w:r>
      <w:r>
        <w:rPr>
          <w:lang w:eastAsia="sv-SE"/>
        </w:rPr>
        <w:t xml:space="preserve">. Bestämmelsen </w:t>
      </w:r>
      <w:r>
        <w:t>tar sikte på förfaranden som avser myndighets</w:t>
      </w:r>
      <w:r>
        <w:softHyphen/>
        <w:t>utövning och offentlig upp</w:t>
      </w:r>
      <w:r>
        <w:softHyphen/>
        <w:t>handling och är således i princip inte tillämplig i förhållande till partier.</w:t>
      </w:r>
    </w:p>
    <w:p w:rsidR="00C00AA4" w:rsidRDefault="00127182" w:rsidP="00127182">
      <w:pPr>
        <w:pStyle w:val="Brdtextmedindrag"/>
      </w:pPr>
      <w:r>
        <w:rPr>
          <w:lang w:eastAsia="sv-SE"/>
        </w:rPr>
        <w:t xml:space="preserve">Andra gärningstyper i brottsbalken som innefattar förtroendemissbruk eller som på annat sätt har korruptionsanknytning är bl.a. trolöshet mot huvudman (10 kap. 5 §), </w:t>
      </w:r>
      <w:r w:rsidRPr="009A44B4">
        <w:rPr>
          <w:lang w:eastAsia="sv-SE"/>
        </w:rPr>
        <w:t>otillbörlig belöning vid röstning (17</w:t>
      </w:r>
      <w:r>
        <w:rPr>
          <w:lang w:eastAsia="sv-SE"/>
        </w:rPr>
        <w:t> kap.</w:t>
      </w:r>
      <w:r w:rsidRPr="009A44B4">
        <w:rPr>
          <w:lang w:eastAsia="sv-SE"/>
        </w:rPr>
        <w:t xml:space="preserve"> 8</w:t>
      </w:r>
      <w:r>
        <w:rPr>
          <w:lang w:eastAsia="sv-SE"/>
        </w:rPr>
        <w:t> §</w:t>
      </w:r>
      <w:r w:rsidRPr="009A44B4">
        <w:rPr>
          <w:lang w:eastAsia="sv-SE"/>
        </w:rPr>
        <w:t>)</w:t>
      </w:r>
      <w:r>
        <w:rPr>
          <w:lang w:eastAsia="sv-SE"/>
        </w:rPr>
        <w:t xml:space="preserve"> och tjänstefel (20 kap. 1 §)</w:t>
      </w:r>
      <w:r w:rsidRPr="009A44B4">
        <w:rPr>
          <w:lang w:eastAsia="sv-SE"/>
        </w:rPr>
        <w:t>. Vidare inne</w:t>
      </w:r>
      <w:r>
        <w:rPr>
          <w:lang w:eastAsia="sv-SE"/>
        </w:rPr>
        <w:softHyphen/>
      </w:r>
      <w:r w:rsidRPr="009A44B4">
        <w:rPr>
          <w:lang w:eastAsia="sv-SE"/>
        </w:rPr>
        <w:t>håller brottsbalken</w:t>
      </w:r>
      <w:r w:rsidRPr="009A44B4">
        <w:t xml:space="preserve"> en bestäm</w:t>
      </w:r>
      <w:r>
        <w:softHyphen/>
      </w:r>
      <w:r w:rsidRPr="009A44B4">
        <w:t>melse om straff för tagande av utländskt understöd (19</w:t>
      </w:r>
      <w:r>
        <w:t> kap.</w:t>
      </w:r>
      <w:r w:rsidRPr="009A44B4">
        <w:t xml:space="preserve"> 13</w:t>
      </w:r>
      <w:r>
        <w:t> §</w:t>
      </w:r>
      <w:r w:rsidRPr="009A44B4">
        <w:t xml:space="preserve">). </w:t>
      </w:r>
      <w:r>
        <w:t>Bestämmelsen straff</w:t>
      </w:r>
      <w:r>
        <w:softHyphen/>
        <w:t>belägger finansierad propa</w:t>
      </w:r>
      <w:r>
        <w:softHyphen/>
        <w:t>ganda av utländsk makt som genom sin omfattning och inriktning syftar till att inkräkta på den fria menings</w:t>
      </w:r>
      <w:r>
        <w:softHyphen/>
        <w:t>bildningen i Sverige i politiska frågor som rör stats</w:t>
      </w:r>
      <w:r>
        <w:softHyphen/>
        <w:t>skickets grunder.</w:t>
      </w:r>
      <w:bookmarkStart w:id="1337" w:name="_Toc350867150"/>
      <w:bookmarkStart w:id="1338" w:name="_Toc351102179"/>
      <w:bookmarkStart w:id="1339" w:name="_Toc351363306"/>
      <w:bookmarkStart w:id="1340" w:name="_Toc350867151"/>
      <w:bookmarkStart w:id="1341" w:name="_Toc351102180"/>
      <w:bookmarkStart w:id="1342" w:name="_Toc351363307"/>
      <w:bookmarkStart w:id="1343" w:name="_Toc350867153"/>
      <w:bookmarkStart w:id="1344" w:name="_Toc351102182"/>
      <w:bookmarkStart w:id="1345" w:name="_Toc351363309"/>
      <w:bookmarkStart w:id="1346" w:name="_Toc350867154"/>
      <w:bookmarkStart w:id="1347" w:name="_Toc351102183"/>
      <w:bookmarkStart w:id="1348" w:name="_Toc351363310"/>
      <w:bookmarkStart w:id="1349" w:name="_Toc350867155"/>
      <w:bookmarkStart w:id="1350" w:name="_Toc351102184"/>
      <w:bookmarkStart w:id="1351" w:name="_Toc351363311"/>
      <w:bookmarkStart w:id="1352" w:name="_Toc350867156"/>
      <w:bookmarkStart w:id="1353" w:name="_Toc351102185"/>
      <w:bookmarkStart w:id="1354" w:name="_Toc351363312"/>
      <w:bookmarkStart w:id="1355" w:name="_Toc350867157"/>
      <w:bookmarkStart w:id="1356" w:name="_Toc351102186"/>
      <w:bookmarkStart w:id="1357" w:name="_Toc351363313"/>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p>
    <w:p w:rsidR="00127182" w:rsidRDefault="001D640C" w:rsidP="00C00AA4">
      <w:pPr>
        <w:pStyle w:val="Rubrik1"/>
      </w:pPr>
      <w:bookmarkStart w:id="1358" w:name="_Toc377120364"/>
      <w:bookmarkStart w:id="1359" w:name="_Toc377124979"/>
      <w:bookmarkStart w:id="1360" w:name="_Toc377133203"/>
      <w:bookmarkStart w:id="1361" w:name="_Toc377134781"/>
      <w:bookmarkStart w:id="1362" w:name="_Toc375297525"/>
      <w:bookmarkStart w:id="1363" w:name="_Toc376853848"/>
      <w:bookmarkStart w:id="1364" w:name="_Toc376857363"/>
      <w:bookmarkStart w:id="1365" w:name="_Toc376857568"/>
      <w:bookmarkStart w:id="1366" w:name="_Toc376858811"/>
      <w:bookmarkStart w:id="1367" w:name="_Toc376858883"/>
      <w:bookmarkStart w:id="1368" w:name="_Toc376858954"/>
      <w:bookmarkStart w:id="1369" w:name="_Toc376931233"/>
      <w:bookmarkStart w:id="1370" w:name="_Toc377120365"/>
      <w:bookmarkStart w:id="1371" w:name="_Toc377124980"/>
      <w:bookmarkStart w:id="1372" w:name="_Toc377133204"/>
      <w:bookmarkStart w:id="1373" w:name="_Toc377134782"/>
      <w:bookmarkStart w:id="1374" w:name="_Toc377371246"/>
      <w:bookmarkStart w:id="1375" w:name="_Toc377542361"/>
      <w:bookmarkStart w:id="1376" w:name="_Toc377622904"/>
      <w:bookmarkStart w:id="1377" w:name="_Toc377623018"/>
      <w:bookmarkStart w:id="1378" w:name="_Toc377623132"/>
      <w:bookmarkStart w:id="1379" w:name="_Toc377623202"/>
      <w:bookmarkStart w:id="1380" w:name="_Toc377713038"/>
      <w:bookmarkStart w:id="1381" w:name="_Toc377720378"/>
      <w:bookmarkEnd w:id="1358"/>
      <w:bookmarkEnd w:id="1359"/>
      <w:bookmarkEnd w:id="1360"/>
      <w:bookmarkEnd w:id="1361"/>
      <w:r>
        <w:lastRenderedPageBreak/>
        <w:t xml:space="preserve">Partiers och </w:t>
      </w:r>
      <w:r w:rsidRPr="00495975">
        <w:t>valkandidaters</w:t>
      </w:r>
      <w:r>
        <w:t xml:space="preserve"> intäkter</w:t>
      </w:r>
      <w:bookmarkStart w:id="1382" w:name="_Toc353429405"/>
      <w:bookmarkStart w:id="1383" w:name="_Toc357504325"/>
      <w:bookmarkStart w:id="1384" w:name="_Toc360688846"/>
      <w:bookmarkStart w:id="1385" w:name="_Toc361052658"/>
      <w:bookmarkStart w:id="1386" w:name="_Toc361053148"/>
      <w:bookmarkStart w:id="1387" w:name="_Toc361053228"/>
      <w:bookmarkStart w:id="1388" w:name="_Toc361053835"/>
      <w:bookmarkStart w:id="1389" w:name="_Toc361053997"/>
      <w:bookmarkStart w:id="1390" w:name="_Toc361054079"/>
      <w:bookmarkStart w:id="1391" w:name="_Toc361054241"/>
      <w:bookmarkStart w:id="1392" w:name="_Toc361054403"/>
      <w:bookmarkStart w:id="1393" w:name="_Toc361054480"/>
      <w:bookmarkStart w:id="1394" w:name="_Toc361054561"/>
      <w:bookmarkStart w:id="1395" w:name="_Toc361054643"/>
      <w:bookmarkStart w:id="1396" w:name="_Toc361054726"/>
      <w:bookmarkStart w:id="1397" w:name="_Toc361054808"/>
      <w:bookmarkStart w:id="1398" w:name="_Toc361054890"/>
      <w:bookmarkStart w:id="1399" w:name="_Toc361054972"/>
      <w:bookmarkStart w:id="1400" w:name="_Toc361055054"/>
      <w:bookmarkStart w:id="1401" w:name="_Toc361055136"/>
      <w:bookmarkStart w:id="1402" w:name="_Toc361055219"/>
      <w:bookmarkStart w:id="1403" w:name="_Toc361055301"/>
      <w:bookmarkStart w:id="1404" w:name="_Toc361055383"/>
      <w:bookmarkStart w:id="1405" w:name="_Toc361055465"/>
      <w:bookmarkStart w:id="1406" w:name="_Toc361055629"/>
      <w:bookmarkStart w:id="1407" w:name="_Toc361055710"/>
      <w:bookmarkStart w:id="1408" w:name="_Toc361055792"/>
      <w:bookmarkStart w:id="1409" w:name="_Toc361055873"/>
      <w:bookmarkStart w:id="1410" w:name="_Toc361055955"/>
      <w:bookmarkStart w:id="1411" w:name="_Toc361056037"/>
      <w:bookmarkStart w:id="1412" w:name="_Toc361059191"/>
      <w:bookmarkStart w:id="1413" w:name="_Toc361059315"/>
      <w:bookmarkStart w:id="1414" w:name="_Toc361059732"/>
      <w:bookmarkStart w:id="1415" w:name="_Toc361060285"/>
      <w:bookmarkStart w:id="1416" w:name="_Toc361061155"/>
      <w:bookmarkStart w:id="1417" w:name="_Toc361061646"/>
      <w:bookmarkStart w:id="1418" w:name="_Toc369586015"/>
      <w:bookmarkStart w:id="1419" w:name="_Toc370453799"/>
      <w:bookmarkStart w:id="1420" w:name="_Toc370478947"/>
      <w:bookmarkStart w:id="1421" w:name="_Toc370737912"/>
      <w:bookmarkStart w:id="1422" w:name="_Toc370805302"/>
      <w:bookmarkStart w:id="1423" w:name="_Toc370808799"/>
      <w:bookmarkStart w:id="1424" w:name="_Toc370810222"/>
      <w:bookmarkStart w:id="1425" w:name="_Toc371055494"/>
      <w:bookmarkStart w:id="1426" w:name="_Toc371341019"/>
      <w:bookmarkStart w:id="1427" w:name="_Toc371490792"/>
      <w:bookmarkStart w:id="1428" w:name="_Toc371497256"/>
      <w:bookmarkStart w:id="1429" w:name="_Toc371588392"/>
      <w:bookmarkStart w:id="1430" w:name="_Toc371601027"/>
      <w:bookmarkStart w:id="1431" w:name="_Toc371601732"/>
      <w:bookmarkStart w:id="1432" w:name="_Toc371602667"/>
      <w:bookmarkStart w:id="1433" w:name="_Toc371668282"/>
      <w:bookmarkStart w:id="1434" w:name="_Toc371670216"/>
      <w:bookmarkStart w:id="1435" w:name="_Toc372716182"/>
      <w:bookmarkStart w:id="1436" w:name="_Toc373391505"/>
      <w:bookmarkStart w:id="1437" w:name="_Toc373402158"/>
      <w:bookmarkStart w:id="1438" w:name="_Toc373403453"/>
      <w:bookmarkStart w:id="1439" w:name="_Toc373482583"/>
      <w:bookmarkStart w:id="1440" w:name="_Toc373482767"/>
      <w:bookmarkStart w:id="1441" w:name="_Toc373486673"/>
      <w:bookmarkStart w:id="1442" w:name="_Toc373755693"/>
      <w:bookmarkStart w:id="1443" w:name="_Toc373755970"/>
      <w:bookmarkStart w:id="1444" w:name="_Toc373839924"/>
      <w:bookmarkStart w:id="1445" w:name="_Toc374345728"/>
      <w:bookmarkStart w:id="1446" w:name="_Toc374445311"/>
      <w:bookmarkStart w:id="1447" w:name="_Toc374514956"/>
      <w:bookmarkStart w:id="1448" w:name="_Toc374516452"/>
      <w:bookmarkStart w:id="1449" w:name="_Toc374517125"/>
      <w:bookmarkStart w:id="1450" w:name="_Toc374703303"/>
      <w:bookmarkStart w:id="1451" w:name="_Toc374972308"/>
      <w:bookmarkStart w:id="1452" w:name="_Toc375042170"/>
      <w:bookmarkStart w:id="1453" w:name="_Toc375045401"/>
      <w:bookmarkStart w:id="1454" w:name="_Toc375053140"/>
      <w:bookmarkStart w:id="1455" w:name="_Toc375057241"/>
      <w:bookmarkStart w:id="1456" w:name="_Toc375057309"/>
      <w:bookmarkStart w:id="1457" w:name="_Toc375127835"/>
      <w:bookmarkStart w:id="1458" w:name="_Toc375137073"/>
      <w:bookmarkStart w:id="1459" w:name="_Toc375138420"/>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p>
    <w:p w:rsidR="00127182" w:rsidRPr="007A0C0E" w:rsidRDefault="00127182" w:rsidP="00127182">
      <w:pPr>
        <w:pStyle w:val="Rubrik2"/>
        <w:spacing w:before="0"/>
      </w:pPr>
      <w:bookmarkStart w:id="1460" w:name="_Toc376853849"/>
      <w:bookmarkStart w:id="1461" w:name="_Toc376857364"/>
      <w:bookmarkStart w:id="1462" w:name="_Toc376857569"/>
      <w:bookmarkStart w:id="1463" w:name="_Toc376858812"/>
      <w:bookmarkStart w:id="1464" w:name="_Toc376858884"/>
      <w:bookmarkStart w:id="1465" w:name="_Toc376858955"/>
      <w:bookmarkStart w:id="1466" w:name="_Toc376931234"/>
      <w:bookmarkStart w:id="1467" w:name="_Toc377120366"/>
      <w:bookmarkStart w:id="1468" w:name="_Toc377124981"/>
      <w:bookmarkStart w:id="1469" w:name="_Toc377133205"/>
      <w:bookmarkStart w:id="1470" w:name="_Toc377134783"/>
      <w:bookmarkStart w:id="1471" w:name="_Toc377371247"/>
      <w:bookmarkStart w:id="1472" w:name="_Toc377542362"/>
      <w:bookmarkStart w:id="1473" w:name="_Toc377622905"/>
      <w:bookmarkStart w:id="1474" w:name="_Toc377623019"/>
      <w:bookmarkStart w:id="1475" w:name="_Toc377623133"/>
      <w:bookmarkStart w:id="1476" w:name="_Toc377623203"/>
      <w:bookmarkStart w:id="1477" w:name="_Toc377713039"/>
      <w:bookmarkStart w:id="1478" w:name="_Toc377720379"/>
      <w:r w:rsidRPr="007A0C0E">
        <w:t>Vad är ett parti?</w:t>
      </w:r>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p>
    <w:p w:rsidR="00127182" w:rsidRDefault="00127182" w:rsidP="00127182">
      <w:pPr>
        <w:pStyle w:val="Brdtext"/>
      </w:pPr>
      <w:r>
        <w:t>Enligt regeringsformen är ett parti varje sammanslutning eller grupp av väljare som uppträder i val under särskild beteckning (3 kap. 1 § tredje stycket RF). Att ett parti uppträder i val kan innebära att partiet uppträder i kampanjer inför ett val eller att det har fått röster i valet. Det finns således inga krav på särskild storlek eller form för att ett parti ska anses föreligga. Det krävs inte heller att partiet har ett politiskt program. Vidare behöver ett parti inte ha några stadgar eller någon styrelse. Det innebär att kriterierna för en juridisk person inte behöver vara uppfyllda för att det ska vara fråga om ett parti i regerings</w:t>
      </w:r>
      <w:r>
        <w:softHyphen/>
        <w:t xml:space="preserve">formens mening. </w:t>
      </w:r>
    </w:p>
    <w:p w:rsidR="00127182" w:rsidRPr="00414AB0" w:rsidRDefault="00127182" w:rsidP="00127182">
      <w:pPr>
        <w:pStyle w:val="Brdtextmedindrag"/>
      </w:pPr>
      <w:r w:rsidRPr="00414AB0">
        <w:t>Folkstyrelsekommittén anförde i betänkandet Folkstyrelsens villkor (SOU 1987:6 s. 12</w:t>
      </w:r>
      <w:r>
        <w:t>2–123</w:t>
      </w:r>
      <w:r w:rsidRPr="00414AB0">
        <w:t>) att ett parti i regeringsformens mening konsti</w:t>
      </w:r>
      <w:r w:rsidRPr="00414AB0">
        <w:softHyphen/>
        <w:t>tu</w:t>
      </w:r>
      <w:r>
        <w:softHyphen/>
      </w:r>
      <w:r w:rsidRPr="00414AB0">
        <w:t xml:space="preserve">eras av sina väljare och inte av sina medlemmar </w:t>
      </w:r>
      <w:r>
        <w:t>och</w:t>
      </w:r>
      <w:r w:rsidRPr="00414AB0">
        <w:t xml:space="preserve"> att ett parti i denna mening utgörs av de valsedlar med gemensam beteckning som vid röstsammanräkningen läggs till grund för fördelningen av mandaten. Väljarna kan alltså så sent som på valdagen bilda ett nytt parti och ställa upp i valet. Principen om den fria nomineringsrätten innebär att det </w:t>
      </w:r>
      <w:r>
        <w:t xml:space="preserve">för närvarande </w:t>
      </w:r>
      <w:r w:rsidRPr="00414AB0">
        <w:t>inte finns några krav på t.ex. registrering av partier eller förhands</w:t>
      </w:r>
      <w:r w:rsidRPr="00414AB0">
        <w:softHyphen/>
        <w:t>anmälan av kandidater för att ett parti eller en valkandidat ska kunna ställa upp och vara valbar i ett val. Väljarna kan alltså på en blank valsedel ange vilken partibeteckning och vilket kandidat</w:t>
      </w:r>
      <w:r w:rsidRPr="00414AB0">
        <w:softHyphen/>
        <w:t>namn som helst. Det innebär att den angivna beteckningen räknas som en röst på partiet och det angivna namnet som en kandidatnominering och en personröst på den personen.</w:t>
      </w:r>
      <w:r>
        <w:t xml:space="preserve"> (Se dock nedan om </w:t>
      </w:r>
      <w:r w:rsidRPr="00305F95">
        <w:t>prop. 2013/14:</w:t>
      </w:r>
      <w:r>
        <w:t>48.)</w:t>
      </w:r>
      <w:r w:rsidRPr="00414AB0">
        <w:t xml:space="preserve"> </w:t>
      </w:r>
    </w:p>
    <w:p w:rsidR="00127182" w:rsidRPr="00414AB0" w:rsidRDefault="00127182" w:rsidP="00127182">
      <w:pPr>
        <w:pStyle w:val="Brdtextmedindrag"/>
      </w:pPr>
      <w:r>
        <w:t>P</w:t>
      </w:r>
      <w:r w:rsidRPr="00414AB0">
        <w:t xml:space="preserve">artibegreppet </w:t>
      </w:r>
      <w:r>
        <w:t xml:space="preserve">uttrycks </w:t>
      </w:r>
      <w:r w:rsidRPr="00414AB0">
        <w:t xml:space="preserve">i regeringsformen </w:t>
      </w:r>
      <w:r>
        <w:t xml:space="preserve">på ett sätt som </w:t>
      </w:r>
      <w:r w:rsidRPr="00414AB0">
        <w:t>samman</w:t>
      </w:r>
      <w:r>
        <w:softHyphen/>
      </w:r>
      <w:r w:rsidRPr="00414AB0">
        <w:t>faller med val</w:t>
      </w:r>
      <w:r>
        <w:softHyphen/>
      </w:r>
      <w:r w:rsidRPr="00414AB0">
        <w:t>lagens (2005:837) terminologi</w:t>
      </w:r>
      <w:r>
        <w:t xml:space="preserve"> i fråga om förutsättningarna för fördelning av mandat</w:t>
      </w:r>
      <w:r w:rsidRPr="00414AB0">
        <w:t>. Vallagen innehåller dock till skillnad från reger</w:t>
      </w:r>
      <w:r>
        <w:softHyphen/>
      </w:r>
      <w:r w:rsidRPr="00414AB0">
        <w:t>ingsformen även bestämmelser som förutsätter att partierna existerar som organisa</w:t>
      </w:r>
      <w:r>
        <w:softHyphen/>
      </w:r>
      <w:r w:rsidRPr="00414AB0">
        <w:t>tioner mellan valen. Enligt vallagen kan partierna välja att registrera sin partibeteckning och anmäla sina kandidater i de val som partierna ställer upp i. I regeringsformens mening räknas sådana samman</w:t>
      </w:r>
      <w:r w:rsidRPr="00414AB0">
        <w:softHyphen/>
        <w:t>slutningar inte som partier förrän de ställer upp i ett val. Vilka partier som har deltagit i ett val fastställs slutligt i samband med valresultatet. Regeringsformens partibegrepp kan därmed sägas vara valtekniskt betingat. Detta innebär inte att regeringsformen och vallagen tillämpar olika partibegrepp. Regeringsformens partibegrepp förutsätter deltagande i val medan vallagen utgår från två partibegrepp. Det ena begreppet överensstämmer med regerings</w:t>
      </w:r>
      <w:r>
        <w:softHyphen/>
      </w:r>
      <w:r w:rsidRPr="00414AB0">
        <w:t>formen och det andra definieras inte men förutsätter att partierna utgör en organiserad sammanslutning (SOU 2012:94 s. 129). När ett parti uppträder i val under en särskild beteckning sammanfaller vallagens bestämmelser med regeringsformens partibegrepp.</w:t>
      </w:r>
    </w:p>
    <w:p w:rsidR="00127182" w:rsidRDefault="00127182" w:rsidP="00127182">
      <w:pPr>
        <w:pStyle w:val="Brdtextmedindrag"/>
      </w:pPr>
      <w:r>
        <w:t>Begreppet parti definieras inte heller i kommunallagen (1991:900). Enligt förarbetena till kommunallagen ska detta begrepp bedömas med utgångs</w:t>
      </w:r>
      <w:r>
        <w:softHyphen/>
        <w:t>punkt från den definition som fanns i 16 § i 1866 års riksdags</w:t>
      </w:r>
      <w:r>
        <w:softHyphen/>
        <w:t xml:space="preserve">ordning och som numera finns i 3 kap. 1 § tredje stycket RF. </w:t>
      </w:r>
    </w:p>
    <w:p w:rsidR="00127182" w:rsidRDefault="00127182" w:rsidP="00127182">
      <w:pPr>
        <w:pStyle w:val="Brdtextmedindrag"/>
      </w:pPr>
      <w:r>
        <w:lastRenderedPageBreak/>
        <w:t>Att begreppet parti inte är närmare definierat i lag är ett uttryck för att det i vårt land sedan lång tid har ansetts vara en viktig princip att partier</w:t>
      </w:r>
      <w:r>
        <w:softHyphen/>
        <w:t>nas verksamhet ska regleras med försiktighet med hänsyn till vikten av en fri åsiktsbildning. Det finns därför exempelvis inte några särskilda regler för just partiers verksamhet. Några rättsliga begräns</w:t>
      </w:r>
      <w:r>
        <w:softHyphen/>
        <w:t>ningar avseende partiers ideologier finns inte heller. Avsaknaden av restrik</w:t>
      </w:r>
      <w:r>
        <w:softHyphen/>
        <w:t>tioner vad gäller parti</w:t>
      </w:r>
      <w:r>
        <w:softHyphen/>
        <w:t>bildning ska således ses i ljuset av regerings</w:t>
      </w:r>
      <w:r>
        <w:softHyphen/>
        <w:t>formens starka skydd för föreningsfriheten, som tillförsäkrar var och en frihet gentemot det allmänna att sammansluta sig med andra för allmänna och enskilda syften. Föreningsfriheten anses grund</w:t>
      </w:r>
      <w:r>
        <w:softHyphen/>
        <w:t>läggande för den polit</w:t>
      </w:r>
      <w:r>
        <w:softHyphen/>
        <w:t>iska verksam</w:t>
      </w:r>
      <w:r>
        <w:softHyphen/>
        <w:t>heten eftersom politiska partier är att anse som fören</w:t>
      </w:r>
      <w:r>
        <w:softHyphen/>
        <w:t>ingar (prop. 1973:90 s. 240). Det ska emellertid betonas att allmänna lagar och andra bindande föreskrifter naturligtvis gäller fullt ut för partier och deras företrädare liksom för andra organisationer och deras före</w:t>
      </w:r>
      <w:r>
        <w:softHyphen/>
        <w:t>trädare.</w:t>
      </w:r>
      <w:r w:rsidRPr="00EC57F2">
        <w:t xml:space="preserve"> </w:t>
      </w:r>
    </w:p>
    <w:p w:rsidR="00127182" w:rsidRDefault="00127182" w:rsidP="00127182">
      <w:pPr>
        <w:pStyle w:val="Brdtextmedindrag"/>
      </w:pPr>
      <w:r>
        <w:t xml:space="preserve">Regeringen har i prop. 2013/14:48 Proportionell fördelning av mandat och förhandsanmälan av partier i val föreslagit </w:t>
      </w:r>
      <w:r w:rsidRPr="00590F24">
        <w:t>att den fria nominer</w:t>
      </w:r>
      <w:r>
        <w:softHyphen/>
      </w:r>
      <w:r w:rsidRPr="00590F24">
        <w:t xml:space="preserve">ingsrätten </w:t>
      </w:r>
      <w:r>
        <w:t>inskränks</w:t>
      </w:r>
      <w:r w:rsidRPr="00590F24">
        <w:t xml:space="preserve"> och att p</w:t>
      </w:r>
      <w:r w:rsidRPr="00BD36E2">
        <w:t>arti</w:t>
      </w:r>
      <w:r>
        <w:softHyphen/>
      </w:r>
      <w:r w:rsidRPr="00BD36E2">
        <w:t xml:space="preserve">definitionen i 3 kap. 1 § tredje stycket RF </w:t>
      </w:r>
      <w:r>
        <w:t>utgår</w:t>
      </w:r>
      <w:r w:rsidRPr="00BD36E2">
        <w:t xml:space="preserve">. </w:t>
      </w:r>
      <w:r>
        <w:t xml:space="preserve">I propositionen föreslås vidare att </w:t>
      </w:r>
      <w:r w:rsidRPr="00BD36E2">
        <w:t xml:space="preserve">det </w:t>
      </w:r>
      <w:r>
        <w:t xml:space="preserve">i stället införs en regel </w:t>
      </w:r>
      <w:r w:rsidRPr="00BD36E2">
        <w:t>i 3 kap. 7 § första stycket RF om att mandaten ska fördelas mellan partier som anmält sitt deltagande i valet i enlighet med bestämmelser som med</w:t>
      </w:r>
      <w:r>
        <w:softHyphen/>
      </w:r>
      <w:r w:rsidRPr="00BD36E2">
        <w:t>delas i särskild lag, dvs. i vallagen.</w:t>
      </w:r>
      <w:r>
        <w:t xml:space="preserve"> Regeringens förslag, som grun</w:t>
      </w:r>
      <w:r>
        <w:softHyphen/>
        <w:t>dar sig på 2011 års v</w:t>
      </w:r>
      <w:r w:rsidRPr="00590F24">
        <w:t>allagskommittés delbetänkande Proportionalitet i val samt förhandsanmälan av partier och kandidater (SOU</w:t>
      </w:r>
      <w:r>
        <w:t> </w:t>
      </w:r>
      <w:r w:rsidRPr="00590F24">
        <w:t>2012:94)</w:t>
      </w:r>
      <w:r>
        <w:t xml:space="preserve">, </w:t>
      </w:r>
      <w:r w:rsidRPr="00590F24">
        <w:t>innebär att partier som inte anmält sig inte får delta i mandat</w:t>
      </w:r>
      <w:r>
        <w:softHyphen/>
      </w:r>
      <w:r w:rsidRPr="00590F24">
        <w:t>fördel</w:t>
      </w:r>
      <w:r>
        <w:softHyphen/>
      </w:r>
      <w:r w:rsidRPr="00590F24">
        <w:t xml:space="preserve">ningen. Det ska därmed inte längre vara möjligt för väljarna att på en blank valsedel ange vilken partibeteckning som helst med den verkan att den tillskrivna beteckningen räknas som en röst på partiet. Vidare </w:t>
      </w:r>
      <w:r>
        <w:t>ska</w:t>
      </w:r>
      <w:r w:rsidRPr="00590F24">
        <w:t xml:space="preserve"> bara den som senast fredagen före valdagen skriftligen har samtyckt till att kandidera i valet kunna utses till ledamot eller ersättare för ledamot. Ett sådant samtycke för valkandidater är för närvarande inte obliga</w:t>
      </w:r>
      <w:r>
        <w:softHyphen/>
      </w:r>
      <w:r w:rsidRPr="00590F24">
        <w:t xml:space="preserve">toriskt. </w:t>
      </w:r>
    </w:p>
    <w:p w:rsidR="00127182" w:rsidRPr="008318EF" w:rsidRDefault="00127182" w:rsidP="00127182">
      <w:pPr>
        <w:pStyle w:val="Rubrik2"/>
      </w:pPr>
      <w:bookmarkStart w:id="1479" w:name="_Toc351364981"/>
      <w:bookmarkStart w:id="1480" w:name="_Toc351365278"/>
      <w:bookmarkStart w:id="1481" w:name="_Toc351440866"/>
      <w:bookmarkStart w:id="1482" w:name="_Toc351466572"/>
      <w:bookmarkStart w:id="1483" w:name="_Toc351467161"/>
      <w:bookmarkStart w:id="1484" w:name="_Toc351468459"/>
      <w:bookmarkStart w:id="1485" w:name="_Toc351537804"/>
      <w:bookmarkStart w:id="1486" w:name="_Toc351546601"/>
      <w:bookmarkStart w:id="1487" w:name="_Toc351546806"/>
      <w:bookmarkStart w:id="1488" w:name="_Toc351558114"/>
      <w:bookmarkStart w:id="1489" w:name="_Toc351558318"/>
      <w:bookmarkStart w:id="1490" w:name="_Toc351558522"/>
      <w:bookmarkStart w:id="1491" w:name="_Toc351629664"/>
      <w:bookmarkStart w:id="1492" w:name="_Toc351629881"/>
      <w:bookmarkStart w:id="1493" w:name="_Toc351630095"/>
      <w:bookmarkStart w:id="1494" w:name="_Toc351633479"/>
      <w:bookmarkStart w:id="1495" w:name="_Toc351633694"/>
      <w:bookmarkStart w:id="1496" w:name="_Toc351633907"/>
      <w:bookmarkStart w:id="1497" w:name="_Toc351634121"/>
      <w:bookmarkStart w:id="1498" w:name="_Toc351634335"/>
      <w:bookmarkStart w:id="1499" w:name="_Toc351634549"/>
      <w:bookmarkStart w:id="1500" w:name="_Toc351634763"/>
      <w:bookmarkStart w:id="1501" w:name="_Toc351634978"/>
      <w:bookmarkStart w:id="1502" w:name="_Toc351635191"/>
      <w:bookmarkStart w:id="1503" w:name="_Toc351637890"/>
      <w:bookmarkStart w:id="1504" w:name="_Toc351638103"/>
      <w:bookmarkStart w:id="1505" w:name="_Toc351699526"/>
      <w:bookmarkStart w:id="1506" w:name="_Toc351699738"/>
      <w:bookmarkStart w:id="1507" w:name="_Toc351701639"/>
      <w:bookmarkStart w:id="1508" w:name="_Toc351709262"/>
      <w:bookmarkStart w:id="1509" w:name="_Toc351720730"/>
      <w:bookmarkStart w:id="1510" w:name="_Toc353429406"/>
      <w:bookmarkStart w:id="1511" w:name="_Toc357504326"/>
      <w:bookmarkStart w:id="1512" w:name="_Toc360688847"/>
      <w:bookmarkStart w:id="1513" w:name="_Toc361052659"/>
      <w:bookmarkStart w:id="1514" w:name="_Toc361053149"/>
      <w:bookmarkStart w:id="1515" w:name="_Toc361053229"/>
      <w:bookmarkStart w:id="1516" w:name="_Toc361053836"/>
      <w:bookmarkStart w:id="1517" w:name="_Toc361053998"/>
      <w:bookmarkStart w:id="1518" w:name="_Toc361054080"/>
      <w:bookmarkStart w:id="1519" w:name="_Toc361054242"/>
      <w:bookmarkStart w:id="1520" w:name="_Toc361054404"/>
      <w:bookmarkStart w:id="1521" w:name="_Toc361054481"/>
      <w:bookmarkStart w:id="1522" w:name="_Toc361054562"/>
      <w:bookmarkStart w:id="1523" w:name="_Toc361054644"/>
      <w:bookmarkStart w:id="1524" w:name="_Toc361054727"/>
      <w:bookmarkStart w:id="1525" w:name="_Toc361054809"/>
      <w:bookmarkStart w:id="1526" w:name="_Toc361054891"/>
      <w:bookmarkStart w:id="1527" w:name="_Toc361054973"/>
      <w:bookmarkStart w:id="1528" w:name="_Toc361055055"/>
      <w:bookmarkStart w:id="1529" w:name="_Toc361055137"/>
      <w:bookmarkStart w:id="1530" w:name="_Toc361055220"/>
      <w:bookmarkStart w:id="1531" w:name="_Toc361055302"/>
      <w:bookmarkStart w:id="1532" w:name="_Toc361055384"/>
      <w:bookmarkStart w:id="1533" w:name="_Toc361055466"/>
      <w:bookmarkStart w:id="1534" w:name="_Toc361055630"/>
      <w:bookmarkStart w:id="1535" w:name="_Toc361055711"/>
      <w:bookmarkStart w:id="1536" w:name="_Toc361055793"/>
      <w:bookmarkStart w:id="1537" w:name="_Toc361055874"/>
      <w:bookmarkStart w:id="1538" w:name="_Toc361055956"/>
      <w:bookmarkStart w:id="1539" w:name="_Toc361056038"/>
      <w:bookmarkStart w:id="1540" w:name="_Toc361059192"/>
      <w:bookmarkStart w:id="1541" w:name="_Toc361059316"/>
      <w:bookmarkStart w:id="1542" w:name="_Toc361059733"/>
      <w:bookmarkStart w:id="1543" w:name="_Toc361060286"/>
      <w:bookmarkStart w:id="1544" w:name="_Toc361061156"/>
      <w:bookmarkStart w:id="1545" w:name="_Toc361061647"/>
      <w:bookmarkStart w:id="1546" w:name="_Toc369586016"/>
      <w:bookmarkStart w:id="1547" w:name="_Toc370453800"/>
      <w:bookmarkStart w:id="1548" w:name="_Toc370478948"/>
      <w:bookmarkStart w:id="1549" w:name="_Toc370737913"/>
      <w:bookmarkStart w:id="1550" w:name="_Toc370805303"/>
      <w:bookmarkStart w:id="1551" w:name="_Toc370808800"/>
      <w:bookmarkStart w:id="1552" w:name="_Toc370810223"/>
      <w:bookmarkStart w:id="1553" w:name="_Toc371055495"/>
      <w:bookmarkStart w:id="1554" w:name="_Toc371341020"/>
      <w:bookmarkStart w:id="1555" w:name="_Toc371490793"/>
      <w:bookmarkStart w:id="1556" w:name="_Toc371497257"/>
      <w:bookmarkStart w:id="1557" w:name="_Toc371588393"/>
      <w:bookmarkStart w:id="1558" w:name="_Toc371601028"/>
      <w:bookmarkStart w:id="1559" w:name="_Toc371601733"/>
      <w:bookmarkStart w:id="1560" w:name="_Toc371602668"/>
      <w:bookmarkStart w:id="1561" w:name="_Toc371668283"/>
      <w:bookmarkStart w:id="1562" w:name="_Toc371670217"/>
      <w:bookmarkStart w:id="1563" w:name="_Toc372716183"/>
      <w:bookmarkStart w:id="1564" w:name="_Toc373391506"/>
      <w:bookmarkStart w:id="1565" w:name="_Toc373402159"/>
      <w:bookmarkStart w:id="1566" w:name="_Toc373403454"/>
      <w:bookmarkStart w:id="1567" w:name="_Toc373482584"/>
      <w:bookmarkStart w:id="1568" w:name="_Toc373482768"/>
      <w:bookmarkStart w:id="1569" w:name="_Toc373486674"/>
      <w:bookmarkStart w:id="1570" w:name="_Toc373755694"/>
      <w:bookmarkStart w:id="1571" w:name="_Toc373755971"/>
      <w:bookmarkStart w:id="1572" w:name="_Toc373839925"/>
      <w:bookmarkStart w:id="1573" w:name="_Toc374345729"/>
      <w:bookmarkStart w:id="1574" w:name="_Toc374445312"/>
      <w:bookmarkStart w:id="1575" w:name="_Toc374514957"/>
      <w:bookmarkStart w:id="1576" w:name="_Toc374516453"/>
      <w:bookmarkStart w:id="1577" w:name="_Toc374517126"/>
      <w:bookmarkStart w:id="1578" w:name="_Toc374703304"/>
      <w:bookmarkStart w:id="1579" w:name="_Toc374972309"/>
      <w:bookmarkStart w:id="1580" w:name="_Toc375042171"/>
      <w:bookmarkStart w:id="1581" w:name="_Toc375045402"/>
      <w:bookmarkStart w:id="1582" w:name="_Toc375053141"/>
      <w:bookmarkStart w:id="1583" w:name="_Toc375057242"/>
      <w:bookmarkStart w:id="1584" w:name="_Toc375057310"/>
      <w:bookmarkStart w:id="1585" w:name="_Toc375127836"/>
      <w:bookmarkStart w:id="1586" w:name="_Toc375137074"/>
      <w:bookmarkStart w:id="1587" w:name="_Toc375138421"/>
      <w:bookmarkStart w:id="1588" w:name="_Toc376853850"/>
      <w:bookmarkStart w:id="1589" w:name="_Toc376857365"/>
      <w:bookmarkStart w:id="1590" w:name="_Toc376857570"/>
      <w:bookmarkStart w:id="1591" w:name="_Toc376858813"/>
      <w:bookmarkStart w:id="1592" w:name="_Toc376858885"/>
      <w:bookmarkStart w:id="1593" w:name="_Toc376858956"/>
      <w:bookmarkStart w:id="1594" w:name="_Toc376931235"/>
      <w:bookmarkStart w:id="1595" w:name="_Toc377120367"/>
      <w:bookmarkStart w:id="1596" w:name="_Toc377124982"/>
      <w:bookmarkStart w:id="1597" w:name="_Toc377133206"/>
      <w:bookmarkStart w:id="1598" w:name="_Toc377134784"/>
      <w:bookmarkStart w:id="1599" w:name="_Toc377371248"/>
      <w:bookmarkStart w:id="1600" w:name="_Toc377542363"/>
      <w:bookmarkStart w:id="1601" w:name="_Toc377622906"/>
      <w:bookmarkStart w:id="1602" w:name="_Toc377623020"/>
      <w:bookmarkStart w:id="1603" w:name="_Toc377623134"/>
      <w:bookmarkStart w:id="1604" w:name="_Toc377623204"/>
      <w:bookmarkStart w:id="1605" w:name="_Toc377713040"/>
      <w:bookmarkStart w:id="1606" w:name="_Toc377720380"/>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r w:rsidRPr="004C234A">
        <w:t>Ideella</w:t>
      </w:r>
      <w:r w:rsidRPr="008318EF">
        <w:t xml:space="preserve"> </w:t>
      </w:r>
      <w:r w:rsidRPr="00414AB0">
        <w:t>föreningar</w:t>
      </w:r>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p>
    <w:p w:rsidR="00127182" w:rsidRDefault="00127182" w:rsidP="00127182">
      <w:pPr>
        <w:pStyle w:val="Brdtext"/>
      </w:pPr>
      <w:r>
        <w:t xml:space="preserve">De etablerade partierna är normalt organiserade i form av ett antal ideella föreningar på central, </w:t>
      </w:r>
      <w:r w:rsidRPr="009D1CE7">
        <w:t xml:space="preserve">regional och lokal nivå som var och en är en juridisk person. Det finns inte någon lag </w:t>
      </w:r>
      <w:r>
        <w:t>som reglerar ideella föreningars uppkomst, verksamhet och upphörande. Ett grundläggande karaktärsdrag för en ideell förening är dock att den ska ha medlemmar.</w:t>
      </w:r>
    </w:p>
    <w:p w:rsidR="00127182" w:rsidRPr="00994B5F" w:rsidRDefault="00127182" w:rsidP="00127182">
      <w:pPr>
        <w:pStyle w:val="Brdtextmedindrag"/>
      </w:pPr>
      <w:r>
        <w:t xml:space="preserve">Ett annat utmärkande karaktärsdrag för en ideell förening är just den ”ideella” karaktären. Denna innebär att föreningen antingen har en ideell målsättning, oavsett om den bedriver ekonomisk verksamhet eller inte, eller att den främjar sina medlemmars ekonomiska intressen men utan att bedriva ekonomisk verksamhet. Med ekonomisk </w:t>
      </w:r>
      <w:r w:rsidRPr="00B402B8">
        <w:rPr>
          <w:szCs w:val="22"/>
        </w:rPr>
        <w:t xml:space="preserve">verksamhet avses en affärsmässigt organiserad och bedriven verksamhet. </w:t>
      </w:r>
      <w:r w:rsidRPr="00994B5F">
        <w:t>En ideell förening kan alltså inte både bedriva ekonomisk verksamhet och syfta till att främja sina medlemmar ekonomiskt.</w:t>
      </w:r>
    </w:p>
    <w:p w:rsidR="00127182" w:rsidRPr="00414AB0" w:rsidRDefault="00127182" w:rsidP="00127182">
      <w:pPr>
        <w:pStyle w:val="Brdtextmedindrag"/>
      </w:pPr>
      <w:r w:rsidRPr="00414AB0">
        <w:t xml:space="preserve">En ideell förening blir en juridisk person redan när den bildas av medlemmarna. Till skillnad från vad som gäller för t.ex. ekonomiska föreningar finns det alltså inte något krav på registrering av en ideell </w:t>
      </w:r>
      <w:r w:rsidRPr="00414AB0">
        <w:lastRenderedPageBreak/>
        <w:t xml:space="preserve">förening. För att en ideell förening ska bildas i juridisk mening </w:t>
      </w:r>
      <w:r>
        <w:t>krävs</w:t>
      </w:r>
      <w:r w:rsidRPr="00414AB0">
        <w:t xml:space="preserve"> att ett antal individer eller juridiska personer kommer överens om att samverka för en gemensam målsättning. Denna överens</w:t>
      </w:r>
      <w:r w:rsidRPr="00414AB0">
        <w:softHyphen/>
        <w:t>kommelse måste ha formaliserats i stadgar. Stadgarna är normalt skriftliga och ska inne</w:t>
      </w:r>
      <w:r>
        <w:softHyphen/>
      </w:r>
      <w:r w:rsidRPr="00414AB0">
        <w:t xml:space="preserve">hålla föreningens namn och ändamål samt bestämmelser om hur beslut i föreningens angelägenheter ska fattas. Vidare får det anses vara ett krav för en ideell förening att den har någon form av styrelse eller </w:t>
      </w:r>
      <w:r>
        <w:t xml:space="preserve">annat </w:t>
      </w:r>
      <w:r w:rsidRPr="00414AB0">
        <w:t>lednings</w:t>
      </w:r>
      <w:r>
        <w:softHyphen/>
      </w:r>
      <w:r w:rsidRPr="00414AB0">
        <w:t>organ som kan företräda föreningen. När dessa förutsättningar är uppfyllda blir föreningen en juridisk person och får rättskapacitet, dvs. kan ingå avtal, äga egendom, ansöka om bidrag, ha anställda och upp</w:t>
      </w:r>
      <w:r>
        <w:softHyphen/>
      </w:r>
      <w:r w:rsidRPr="00414AB0">
        <w:t>träda som part i domstol.</w:t>
      </w:r>
    </w:p>
    <w:p w:rsidR="00127182" w:rsidRDefault="00127182" w:rsidP="00127182">
      <w:pPr>
        <w:pStyle w:val="Brdtextmedindrag"/>
      </w:pPr>
      <w:r>
        <w:t>En ideell förenings viktigaste regelverk skapas genom de stadgar som medlemmarna väljer att formulera och anta. Vissa grundläggande regler för ideella föreningar har också utvecklats i rättspraxis.</w:t>
      </w:r>
    </w:p>
    <w:p w:rsidR="00127182" w:rsidRDefault="00127182" w:rsidP="00127182">
      <w:pPr>
        <w:pStyle w:val="Brdtextmedindrag"/>
      </w:pPr>
      <w:r>
        <w:t>Det kan tilläggas att ideella föreningar som bedriver ekonomisk verksamhet, precis som andra associationsformer, omfattas av särskilda regler om näringsverksamhet. Närings</w:t>
      </w:r>
      <w:r>
        <w:softHyphen/>
        <w:t>drivande ideella föreningar är således bokföringsskyldiga och omfattas av regler om skatte</w:t>
      </w:r>
      <w:r>
        <w:softHyphen/>
        <w:t>inbetalning, registrering i handelsregistret m.m. Vidare gäller allmänna associations</w:t>
      </w:r>
      <w:r>
        <w:softHyphen/>
        <w:t>rättsliga och skatterättsliga krav för verksamhet som partier bedriver genom t.ex. aktiebolag och andra bolag eller ekonomiska fören</w:t>
      </w:r>
      <w:r>
        <w:softHyphen/>
        <w:t>ingar. För partier som har stiftelser knutna till sig gäller att stiftel</w:t>
      </w:r>
      <w:r>
        <w:softHyphen/>
        <w:t>sernas verksamhet regleras av de bestämmelser som gäller för stiftelser i allmänhet.</w:t>
      </w:r>
    </w:p>
    <w:p w:rsidR="00127182" w:rsidRPr="00FE76C3" w:rsidRDefault="00127182" w:rsidP="00127182">
      <w:pPr>
        <w:pStyle w:val="Rubrik2"/>
      </w:pPr>
      <w:bookmarkStart w:id="1607" w:name="_Toc353429407"/>
      <w:bookmarkStart w:id="1608" w:name="_Toc357504327"/>
      <w:bookmarkStart w:id="1609" w:name="_Toc360688848"/>
      <w:bookmarkStart w:id="1610" w:name="_Toc361052660"/>
      <w:bookmarkStart w:id="1611" w:name="_Toc361053150"/>
      <w:bookmarkStart w:id="1612" w:name="_Toc361053230"/>
      <w:bookmarkStart w:id="1613" w:name="_Toc361053837"/>
      <w:bookmarkStart w:id="1614" w:name="_Toc361053999"/>
      <w:bookmarkStart w:id="1615" w:name="_Toc361054081"/>
      <w:bookmarkStart w:id="1616" w:name="_Toc361054243"/>
      <w:bookmarkStart w:id="1617" w:name="_Toc361054405"/>
      <w:bookmarkStart w:id="1618" w:name="_Toc361054482"/>
      <w:bookmarkStart w:id="1619" w:name="_Toc361054563"/>
      <w:bookmarkStart w:id="1620" w:name="_Toc361054645"/>
      <w:bookmarkStart w:id="1621" w:name="_Toc361054728"/>
      <w:bookmarkStart w:id="1622" w:name="_Toc361054810"/>
      <w:bookmarkStart w:id="1623" w:name="_Toc361054892"/>
      <w:bookmarkStart w:id="1624" w:name="_Toc361054974"/>
      <w:bookmarkStart w:id="1625" w:name="_Toc361055056"/>
      <w:bookmarkStart w:id="1626" w:name="_Toc361055138"/>
      <w:bookmarkStart w:id="1627" w:name="_Toc361055221"/>
      <w:bookmarkStart w:id="1628" w:name="_Toc361055303"/>
      <w:bookmarkStart w:id="1629" w:name="_Toc361055385"/>
      <w:bookmarkStart w:id="1630" w:name="_Toc361055467"/>
      <w:bookmarkStart w:id="1631" w:name="_Toc361055631"/>
      <w:bookmarkStart w:id="1632" w:name="_Toc361055712"/>
      <w:bookmarkStart w:id="1633" w:name="_Toc361055794"/>
      <w:bookmarkStart w:id="1634" w:name="_Toc361055875"/>
      <w:bookmarkStart w:id="1635" w:name="_Toc361055957"/>
      <w:bookmarkStart w:id="1636" w:name="_Toc361056039"/>
      <w:bookmarkStart w:id="1637" w:name="_Toc361059193"/>
      <w:bookmarkStart w:id="1638" w:name="_Toc361059317"/>
      <w:bookmarkStart w:id="1639" w:name="_Toc361059734"/>
      <w:bookmarkStart w:id="1640" w:name="_Toc361060287"/>
      <w:bookmarkStart w:id="1641" w:name="_Toc361061157"/>
      <w:bookmarkStart w:id="1642" w:name="_Toc361061648"/>
      <w:bookmarkStart w:id="1643" w:name="_Toc369586017"/>
      <w:bookmarkStart w:id="1644" w:name="_Toc370453801"/>
      <w:bookmarkStart w:id="1645" w:name="_Toc370478949"/>
      <w:bookmarkStart w:id="1646" w:name="_Toc370737914"/>
      <w:bookmarkStart w:id="1647" w:name="_Toc370805304"/>
      <w:bookmarkStart w:id="1648" w:name="_Toc370808801"/>
      <w:bookmarkStart w:id="1649" w:name="_Toc370810224"/>
      <w:bookmarkStart w:id="1650" w:name="_Toc371055496"/>
      <w:bookmarkStart w:id="1651" w:name="_Toc371341021"/>
      <w:bookmarkStart w:id="1652" w:name="_Toc371490794"/>
      <w:bookmarkStart w:id="1653" w:name="_Toc371497258"/>
      <w:bookmarkStart w:id="1654" w:name="_Toc371588394"/>
      <w:bookmarkStart w:id="1655" w:name="_Toc371601029"/>
      <w:bookmarkStart w:id="1656" w:name="_Toc371601734"/>
      <w:bookmarkStart w:id="1657" w:name="_Toc371602669"/>
      <w:bookmarkStart w:id="1658" w:name="_Toc371668284"/>
      <w:bookmarkStart w:id="1659" w:name="_Toc371670218"/>
      <w:bookmarkStart w:id="1660" w:name="_Toc372716184"/>
      <w:bookmarkStart w:id="1661" w:name="_Toc373391507"/>
      <w:bookmarkStart w:id="1662" w:name="_Toc373402160"/>
      <w:bookmarkStart w:id="1663" w:name="_Toc373403455"/>
      <w:bookmarkStart w:id="1664" w:name="_Toc373482585"/>
      <w:bookmarkStart w:id="1665" w:name="_Toc373482769"/>
      <w:bookmarkStart w:id="1666" w:name="_Toc373486675"/>
      <w:bookmarkStart w:id="1667" w:name="_Toc373755695"/>
      <w:bookmarkStart w:id="1668" w:name="_Toc373755972"/>
      <w:bookmarkStart w:id="1669" w:name="_Toc373839926"/>
      <w:bookmarkStart w:id="1670" w:name="_Toc374345730"/>
      <w:bookmarkStart w:id="1671" w:name="_Toc374445313"/>
      <w:bookmarkStart w:id="1672" w:name="_Toc374514958"/>
      <w:bookmarkStart w:id="1673" w:name="_Toc374516454"/>
      <w:bookmarkStart w:id="1674" w:name="_Toc374517127"/>
      <w:bookmarkStart w:id="1675" w:name="_Toc374703305"/>
      <w:bookmarkStart w:id="1676" w:name="_Toc374972310"/>
      <w:bookmarkStart w:id="1677" w:name="_Toc375042172"/>
      <w:bookmarkStart w:id="1678" w:name="_Toc375045403"/>
      <w:bookmarkStart w:id="1679" w:name="_Toc375053142"/>
      <w:bookmarkStart w:id="1680" w:name="_Toc375057243"/>
      <w:bookmarkStart w:id="1681" w:name="_Toc375057311"/>
      <w:bookmarkStart w:id="1682" w:name="_Toc375127837"/>
      <w:bookmarkStart w:id="1683" w:name="_Toc375137075"/>
      <w:bookmarkStart w:id="1684" w:name="_Toc375138422"/>
      <w:bookmarkStart w:id="1685" w:name="_Toc376853851"/>
      <w:bookmarkStart w:id="1686" w:name="_Toc376857366"/>
      <w:bookmarkStart w:id="1687" w:name="_Toc376857571"/>
      <w:bookmarkStart w:id="1688" w:name="_Toc376858814"/>
      <w:bookmarkStart w:id="1689" w:name="_Toc376858886"/>
      <w:bookmarkStart w:id="1690" w:name="_Toc376858957"/>
      <w:bookmarkStart w:id="1691" w:name="_Toc376931236"/>
      <w:bookmarkStart w:id="1692" w:name="_Toc377120368"/>
      <w:bookmarkStart w:id="1693" w:name="_Toc377124983"/>
      <w:bookmarkStart w:id="1694" w:name="_Toc377133207"/>
      <w:bookmarkStart w:id="1695" w:name="_Toc377134785"/>
      <w:bookmarkStart w:id="1696" w:name="_Toc377371249"/>
      <w:bookmarkStart w:id="1697" w:name="_Toc377542364"/>
      <w:bookmarkStart w:id="1698" w:name="_Toc377622907"/>
      <w:bookmarkStart w:id="1699" w:name="_Toc377623021"/>
      <w:bookmarkStart w:id="1700" w:name="_Toc377623135"/>
      <w:bookmarkStart w:id="1701" w:name="_Toc377623205"/>
      <w:bookmarkStart w:id="1702" w:name="_Toc377713041"/>
      <w:bookmarkStart w:id="1703" w:name="_Toc377720381"/>
      <w:r w:rsidRPr="00414AB0">
        <w:t>Offentligt</w:t>
      </w:r>
      <w:r>
        <w:t xml:space="preserve"> stöd till partier</w:t>
      </w:r>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r>
        <w:t xml:space="preserve"> på central nivå</w:t>
      </w:r>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p>
    <w:p w:rsidR="00127182" w:rsidRPr="00C5791C" w:rsidRDefault="00127182" w:rsidP="00127182">
      <w:pPr>
        <w:pStyle w:val="Rubrik3"/>
        <w:spacing w:before="0"/>
      </w:pPr>
      <w:bookmarkStart w:id="1704" w:name="_Toc351364984"/>
      <w:bookmarkStart w:id="1705" w:name="_Toc351365281"/>
      <w:bookmarkStart w:id="1706" w:name="_Toc351440869"/>
      <w:bookmarkStart w:id="1707" w:name="_Toc351466575"/>
      <w:bookmarkStart w:id="1708" w:name="_Toc351467164"/>
      <w:bookmarkStart w:id="1709" w:name="_Toc351468462"/>
      <w:bookmarkStart w:id="1710" w:name="_Toc351537807"/>
      <w:bookmarkStart w:id="1711" w:name="_Toc351546604"/>
      <w:bookmarkStart w:id="1712" w:name="_Toc351546809"/>
      <w:bookmarkStart w:id="1713" w:name="_Toc351558117"/>
      <w:bookmarkStart w:id="1714" w:name="_Toc351558321"/>
      <w:bookmarkStart w:id="1715" w:name="_Toc351558525"/>
      <w:bookmarkStart w:id="1716" w:name="_Toc351629668"/>
      <w:bookmarkStart w:id="1717" w:name="_Toc351629885"/>
      <w:bookmarkStart w:id="1718" w:name="_Toc351630099"/>
      <w:bookmarkStart w:id="1719" w:name="_Toc351633483"/>
      <w:bookmarkStart w:id="1720" w:name="_Toc351633698"/>
      <w:bookmarkStart w:id="1721" w:name="_Toc351633911"/>
      <w:bookmarkStart w:id="1722" w:name="_Toc351634125"/>
      <w:bookmarkStart w:id="1723" w:name="_Toc351634339"/>
      <w:bookmarkStart w:id="1724" w:name="_Toc351634553"/>
      <w:bookmarkStart w:id="1725" w:name="_Toc351634767"/>
      <w:bookmarkStart w:id="1726" w:name="_Toc351634982"/>
      <w:bookmarkStart w:id="1727" w:name="_Toc351635195"/>
      <w:bookmarkStart w:id="1728" w:name="_Toc351637894"/>
      <w:bookmarkStart w:id="1729" w:name="_Toc351638107"/>
      <w:bookmarkStart w:id="1730" w:name="_Toc351699530"/>
      <w:bookmarkStart w:id="1731" w:name="_Toc351699742"/>
      <w:bookmarkStart w:id="1732" w:name="_Toc351701643"/>
      <w:bookmarkStart w:id="1733" w:name="_Toc351709266"/>
      <w:bookmarkStart w:id="1734" w:name="_Toc351720734"/>
      <w:bookmarkStart w:id="1735" w:name="_Toc351364985"/>
      <w:bookmarkStart w:id="1736" w:name="_Toc351365282"/>
      <w:bookmarkStart w:id="1737" w:name="_Toc351440870"/>
      <w:bookmarkStart w:id="1738" w:name="_Toc351466576"/>
      <w:bookmarkStart w:id="1739" w:name="_Toc351467165"/>
      <w:bookmarkStart w:id="1740" w:name="_Toc351468463"/>
      <w:bookmarkStart w:id="1741" w:name="_Toc351537808"/>
      <w:bookmarkStart w:id="1742" w:name="_Toc351546605"/>
      <w:bookmarkStart w:id="1743" w:name="_Toc351546810"/>
      <w:bookmarkStart w:id="1744" w:name="_Toc351558118"/>
      <w:bookmarkStart w:id="1745" w:name="_Toc351558322"/>
      <w:bookmarkStart w:id="1746" w:name="_Toc351558526"/>
      <w:bookmarkStart w:id="1747" w:name="_Toc351629669"/>
      <w:bookmarkStart w:id="1748" w:name="_Toc351629886"/>
      <w:bookmarkStart w:id="1749" w:name="_Toc351630100"/>
      <w:bookmarkStart w:id="1750" w:name="_Toc351633484"/>
      <w:bookmarkStart w:id="1751" w:name="_Toc351633699"/>
      <w:bookmarkStart w:id="1752" w:name="_Toc351633912"/>
      <w:bookmarkStart w:id="1753" w:name="_Toc351634126"/>
      <w:bookmarkStart w:id="1754" w:name="_Toc351634340"/>
      <w:bookmarkStart w:id="1755" w:name="_Toc351634554"/>
      <w:bookmarkStart w:id="1756" w:name="_Toc351634768"/>
      <w:bookmarkStart w:id="1757" w:name="_Toc351634983"/>
      <w:bookmarkStart w:id="1758" w:name="_Toc351635196"/>
      <w:bookmarkStart w:id="1759" w:name="_Toc351637895"/>
      <w:bookmarkStart w:id="1760" w:name="_Toc351638108"/>
      <w:bookmarkStart w:id="1761" w:name="_Toc351699531"/>
      <w:bookmarkStart w:id="1762" w:name="_Toc351699743"/>
      <w:bookmarkStart w:id="1763" w:name="_Toc351701644"/>
      <w:bookmarkStart w:id="1764" w:name="_Toc351709267"/>
      <w:bookmarkStart w:id="1765" w:name="_Toc351720735"/>
      <w:bookmarkStart w:id="1766" w:name="_Toc353429408"/>
      <w:bookmarkStart w:id="1767" w:name="_Toc357504328"/>
      <w:bookmarkStart w:id="1768" w:name="_Toc360688849"/>
      <w:bookmarkStart w:id="1769" w:name="_Toc361052661"/>
      <w:bookmarkStart w:id="1770" w:name="_Toc361053151"/>
      <w:bookmarkStart w:id="1771" w:name="_Toc361053231"/>
      <w:bookmarkStart w:id="1772" w:name="_Toc361053838"/>
      <w:bookmarkStart w:id="1773" w:name="_Toc361054000"/>
      <w:bookmarkStart w:id="1774" w:name="_Toc361054082"/>
      <w:bookmarkStart w:id="1775" w:name="_Toc361054244"/>
      <w:bookmarkStart w:id="1776" w:name="_Toc361054406"/>
      <w:bookmarkStart w:id="1777" w:name="_Toc361054483"/>
      <w:bookmarkStart w:id="1778" w:name="_Toc361054564"/>
      <w:bookmarkStart w:id="1779" w:name="_Toc361054646"/>
      <w:bookmarkStart w:id="1780" w:name="_Toc361054729"/>
      <w:bookmarkStart w:id="1781" w:name="_Toc361054811"/>
      <w:bookmarkStart w:id="1782" w:name="_Toc361054893"/>
      <w:bookmarkStart w:id="1783" w:name="_Toc361054975"/>
      <w:bookmarkStart w:id="1784" w:name="_Toc361055057"/>
      <w:bookmarkStart w:id="1785" w:name="_Toc361055139"/>
      <w:bookmarkStart w:id="1786" w:name="_Toc361055222"/>
      <w:bookmarkStart w:id="1787" w:name="_Toc361055304"/>
      <w:bookmarkStart w:id="1788" w:name="_Toc361055386"/>
      <w:bookmarkStart w:id="1789" w:name="_Toc361055468"/>
      <w:bookmarkStart w:id="1790" w:name="_Toc361055632"/>
      <w:bookmarkStart w:id="1791" w:name="_Toc361055713"/>
      <w:bookmarkStart w:id="1792" w:name="_Toc361055795"/>
      <w:bookmarkStart w:id="1793" w:name="_Toc361055876"/>
      <w:bookmarkStart w:id="1794" w:name="_Toc361055958"/>
      <w:bookmarkStart w:id="1795" w:name="_Toc361056040"/>
      <w:bookmarkStart w:id="1796" w:name="_Toc361059194"/>
      <w:bookmarkStart w:id="1797" w:name="_Toc361059318"/>
      <w:bookmarkStart w:id="1798" w:name="_Toc361059735"/>
      <w:bookmarkStart w:id="1799" w:name="_Toc361060288"/>
      <w:bookmarkStart w:id="1800" w:name="_Toc361061158"/>
      <w:bookmarkStart w:id="1801" w:name="_Toc361061649"/>
      <w:bookmarkStart w:id="1802" w:name="_Toc369586018"/>
      <w:bookmarkStart w:id="1803" w:name="_Toc370453802"/>
      <w:bookmarkStart w:id="1804" w:name="_Toc370478950"/>
      <w:bookmarkStart w:id="1805" w:name="_Toc370737915"/>
      <w:bookmarkStart w:id="1806" w:name="_Toc370805305"/>
      <w:bookmarkStart w:id="1807" w:name="_Toc370808802"/>
      <w:bookmarkStart w:id="1808" w:name="_Toc370810225"/>
      <w:bookmarkStart w:id="1809" w:name="_Toc371055497"/>
      <w:bookmarkStart w:id="1810" w:name="_Toc371341022"/>
      <w:bookmarkStart w:id="1811" w:name="_Toc371490795"/>
      <w:bookmarkStart w:id="1812" w:name="_Toc371497259"/>
      <w:bookmarkStart w:id="1813" w:name="_Toc371588395"/>
      <w:bookmarkStart w:id="1814" w:name="_Toc371601030"/>
      <w:bookmarkStart w:id="1815" w:name="_Toc371601735"/>
      <w:bookmarkStart w:id="1816" w:name="_Toc371602670"/>
      <w:bookmarkStart w:id="1817" w:name="_Toc371668285"/>
      <w:bookmarkStart w:id="1818" w:name="_Toc371670219"/>
      <w:bookmarkStart w:id="1819" w:name="_Toc372716185"/>
      <w:bookmarkStart w:id="1820" w:name="_Toc373391508"/>
      <w:bookmarkStart w:id="1821" w:name="_Toc373402161"/>
      <w:bookmarkStart w:id="1822" w:name="_Toc373403456"/>
      <w:bookmarkStart w:id="1823" w:name="_Toc373482586"/>
      <w:bookmarkStart w:id="1824" w:name="_Toc373482770"/>
      <w:bookmarkStart w:id="1825" w:name="_Toc373486676"/>
      <w:bookmarkStart w:id="1826" w:name="_Toc373755696"/>
      <w:bookmarkStart w:id="1827" w:name="_Toc373755973"/>
      <w:bookmarkStart w:id="1828" w:name="_Toc373839927"/>
      <w:bookmarkStart w:id="1829" w:name="_Toc374345731"/>
      <w:bookmarkStart w:id="1830" w:name="_Toc374445314"/>
      <w:bookmarkStart w:id="1831" w:name="_Toc374514959"/>
      <w:bookmarkStart w:id="1832" w:name="_Toc374516455"/>
      <w:bookmarkStart w:id="1833" w:name="_Toc374517128"/>
      <w:bookmarkStart w:id="1834" w:name="_Toc374703306"/>
      <w:bookmarkStart w:id="1835" w:name="_Toc374972311"/>
      <w:bookmarkStart w:id="1836" w:name="_Toc375042173"/>
      <w:bookmarkStart w:id="1837" w:name="_Toc375045404"/>
      <w:bookmarkStart w:id="1838" w:name="_Toc375053143"/>
      <w:bookmarkStart w:id="1839" w:name="_Toc375057244"/>
      <w:bookmarkStart w:id="1840" w:name="_Toc375057312"/>
      <w:bookmarkStart w:id="1841" w:name="_Toc375127838"/>
      <w:bookmarkStart w:id="1842" w:name="_Toc375137076"/>
      <w:bookmarkStart w:id="1843" w:name="_Toc375138423"/>
      <w:bookmarkStart w:id="1844" w:name="_Toc376853852"/>
      <w:bookmarkStart w:id="1845" w:name="_Toc376857367"/>
      <w:bookmarkStart w:id="1846" w:name="_Toc376857572"/>
      <w:bookmarkStart w:id="1847" w:name="_Toc376858815"/>
      <w:bookmarkStart w:id="1848" w:name="_Toc376858887"/>
      <w:bookmarkStart w:id="1849" w:name="_Toc376858958"/>
      <w:bookmarkStart w:id="1850" w:name="_Toc376931237"/>
      <w:bookmarkStart w:id="1851" w:name="_Toc377120369"/>
      <w:bookmarkStart w:id="1852" w:name="_Toc377124984"/>
      <w:bookmarkStart w:id="1853" w:name="_Toc377133208"/>
      <w:bookmarkStart w:id="1854" w:name="_Toc377134786"/>
      <w:bookmarkStart w:id="1855" w:name="_Toc377371250"/>
      <w:bookmarkStart w:id="1856" w:name="_Toc377542365"/>
      <w:bookmarkStart w:id="1857" w:name="_Toc377622908"/>
      <w:bookmarkStart w:id="1858" w:name="_Toc377623022"/>
      <w:bookmarkStart w:id="1859" w:name="_Toc377623136"/>
      <w:bookmarkStart w:id="1860" w:name="_Toc377623206"/>
      <w:bookmarkStart w:id="1861" w:name="_Toc377713042"/>
      <w:bookmarkStart w:id="1862" w:name="_Toc377720382"/>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r w:rsidRPr="00414AB0">
        <w:t>Statligt</w:t>
      </w:r>
      <w:r w:rsidRPr="00C5791C">
        <w:t xml:space="preserve"> part</w:t>
      </w:r>
      <w:r w:rsidRPr="005F43BC">
        <w:t>i</w:t>
      </w:r>
      <w:r w:rsidRPr="00C5791C">
        <w:t>stöd</w:t>
      </w:r>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p>
    <w:p w:rsidR="00127182" w:rsidRPr="005436F1" w:rsidRDefault="00127182" w:rsidP="00127182">
      <w:pPr>
        <w:pStyle w:val="Brdtext"/>
      </w:pPr>
      <w:r w:rsidRPr="005436F1">
        <w:t xml:space="preserve">Enligt </w:t>
      </w:r>
      <w:r>
        <w:t xml:space="preserve">lagen </w:t>
      </w:r>
      <w:r w:rsidRPr="00B00A53">
        <w:t xml:space="preserve">(1972:625) </w:t>
      </w:r>
      <w:r w:rsidRPr="005436F1">
        <w:t>om statligt stöd till politi</w:t>
      </w:r>
      <w:r>
        <w:t xml:space="preserve">ska partier utgår statligt </w:t>
      </w:r>
      <w:r w:rsidRPr="005436F1">
        <w:t>stöd till parti som deltagit i val till riksdagen</w:t>
      </w:r>
      <w:r>
        <w:t xml:space="preserve"> </w:t>
      </w:r>
      <w:r>
        <w:rPr>
          <w:rFonts w:cs="OrigGarmnd BT"/>
          <w:lang w:eastAsia="sv-SE"/>
        </w:rPr>
        <w:t>och uppnått en viss procent</w:t>
      </w:r>
      <w:r w:rsidR="00937973">
        <w:rPr>
          <w:rFonts w:cs="OrigGarmnd BT"/>
          <w:lang w:eastAsia="sv-SE"/>
        </w:rPr>
        <w:softHyphen/>
        <w:t>andel</w:t>
      </w:r>
      <w:r>
        <w:rPr>
          <w:rFonts w:cs="OrigGarmnd BT"/>
          <w:lang w:eastAsia="sv-SE"/>
        </w:rPr>
        <w:t xml:space="preserve"> av röstetalet</w:t>
      </w:r>
      <w:r w:rsidRPr="005436F1">
        <w:t>. Stödformerna är partistöd och kanslistöd (2 och 5</w:t>
      </w:r>
      <w:r>
        <w:t> §</w:t>
      </w:r>
      <w:r w:rsidRPr="005436F1">
        <w:t xml:space="preserve">§). </w:t>
      </w:r>
      <w:r w:rsidRPr="00E34049">
        <w:t>Ansökan om stöd enligt lag</w:t>
      </w:r>
      <w:r>
        <w:t xml:space="preserve">en </w:t>
      </w:r>
      <w:r w:rsidRPr="00E34049">
        <w:t>görs skriftligen varje år hos Partibidrags</w:t>
      </w:r>
      <w:r>
        <w:softHyphen/>
      </w:r>
      <w:r w:rsidRPr="00E34049">
        <w:t>nämnden</w:t>
      </w:r>
      <w:r>
        <w:t xml:space="preserve"> (14 §)</w:t>
      </w:r>
      <w:r w:rsidRPr="00E34049">
        <w:t>.</w:t>
      </w:r>
    </w:p>
    <w:p w:rsidR="00127182" w:rsidRPr="00865894" w:rsidRDefault="00127182" w:rsidP="00127182">
      <w:pPr>
        <w:pStyle w:val="Brdtextmedindrag"/>
        <w:rPr>
          <w:rFonts w:cs="OrigGarmnd BT"/>
          <w:sz w:val="21"/>
          <w:lang w:eastAsia="sv-SE"/>
        </w:rPr>
      </w:pPr>
      <w:r w:rsidRPr="005436F1">
        <w:t xml:space="preserve">Partistödet lämnas som mandatbidrag. </w:t>
      </w:r>
      <w:r w:rsidRPr="005436F1">
        <w:rPr>
          <w:rFonts w:cs="Verdana"/>
          <w:lang w:eastAsia="sv-SE"/>
        </w:rPr>
        <w:t>Varje mandatbidrag utgör</w:t>
      </w:r>
      <w:r>
        <w:rPr>
          <w:rFonts w:cs="Verdana"/>
          <w:lang w:eastAsia="sv-SE"/>
        </w:rPr>
        <w:t xml:space="preserve"> för närvarande</w:t>
      </w:r>
      <w:r w:rsidRPr="005436F1">
        <w:rPr>
          <w:rFonts w:cs="Verdana"/>
          <w:lang w:eastAsia="sv-SE"/>
        </w:rPr>
        <w:t xml:space="preserve"> 333</w:t>
      </w:r>
      <w:r>
        <w:rPr>
          <w:rFonts w:cs="Verdana"/>
          <w:lang w:eastAsia="sv-SE"/>
        </w:rPr>
        <w:t> </w:t>
      </w:r>
      <w:r w:rsidRPr="005436F1">
        <w:rPr>
          <w:rFonts w:cs="Verdana"/>
          <w:lang w:eastAsia="sv-SE"/>
        </w:rPr>
        <w:t>300</w:t>
      </w:r>
      <w:r>
        <w:rPr>
          <w:rFonts w:cs="Verdana"/>
          <w:lang w:eastAsia="sv-SE"/>
        </w:rPr>
        <w:t> kr</w:t>
      </w:r>
      <w:r w:rsidRPr="005436F1">
        <w:rPr>
          <w:rFonts w:cs="Verdana"/>
          <w:lang w:eastAsia="sv-SE"/>
        </w:rPr>
        <w:t xml:space="preserve"> (2</w:t>
      </w:r>
      <w:r>
        <w:rPr>
          <w:rFonts w:cs="Verdana"/>
          <w:lang w:eastAsia="sv-SE"/>
        </w:rPr>
        <w:t> §</w:t>
      </w:r>
      <w:r w:rsidRPr="005436F1">
        <w:rPr>
          <w:rFonts w:cs="Verdana"/>
          <w:lang w:eastAsia="sv-SE"/>
        </w:rPr>
        <w:t xml:space="preserve">). </w:t>
      </w:r>
      <w:r w:rsidRPr="005436F1">
        <w:t xml:space="preserve">Det antal mandatbidrag som ett parti ska få bestäms varje år med hänsyn till resultatet i de två närmast föregående ordinarie valen. </w:t>
      </w:r>
      <w:r>
        <w:rPr>
          <w:rFonts w:cs="OrigGarmnd BT"/>
          <w:lang w:eastAsia="sv-SE"/>
        </w:rPr>
        <w:t>Om ett parti inte har fått mandat i riksdagen i det närmast föregående valet men ändå fått mer än 2,5 procent av de sammanlagda rösterna i hela landet, har partiet rätt att få partistöd beräknat enligt särskilda bestämmelser om detta. Det finns även särskilda beräknings</w:t>
      </w:r>
      <w:r>
        <w:rPr>
          <w:rFonts w:cs="OrigGarmnd BT"/>
          <w:lang w:eastAsia="sv-SE"/>
        </w:rPr>
        <w:softHyphen/>
        <w:t>grunder för stöd till partier som har fått mandat i riksdagen i något av de två närmast föregående ordinarie valen men som inte fått 4 procent av rösterna i hela landet (3 och 4 §§).</w:t>
      </w:r>
    </w:p>
    <w:p w:rsidR="00127182" w:rsidRPr="00865894" w:rsidRDefault="00127182" w:rsidP="00127182">
      <w:pPr>
        <w:pStyle w:val="Brdtextmedindrag"/>
        <w:rPr>
          <w:sz w:val="21"/>
          <w:lang w:eastAsia="sv-SE"/>
        </w:rPr>
      </w:pPr>
      <w:r w:rsidRPr="005436F1">
        <w:t>Kanslistödet utgår som grundstöd och tilläggsstöd (5</w:t>
      </w:r>
      <w:r>
        <w:t> §</w:t>
      </w:r>
      <w:r w:rsidRPr="005436F1">
        <w:t xml:space="preserve">). Ett parti som fått minst 4 procent av rösterna i hela landet får </w:t>
      </w:r>
      <w:r>
        <w:t xml:space="preserve">ett årligt </w:t>
      </w:r>
      <w:r w:rsidRPr="005436F1">
        <w:t xml:space="preserve">grundstöd. Grundstödet uppgår för närvarande till </w:t>
      </w:r>
      <w:r w:rsidRPr="005436F1">
        <w:rPr>
          <w:rFonts w:cs="Verdana"/>
          <w:lang w:eastAsia="sv-SE"/>
        </w:rPr>
        <w:t>5</w:t>
      </w:r>
      <w:r>
        <w:rPr>
          <w:rFonts w:cs="Verdana"/>
          <w:lang w:eastAsia="sv-SE"/>
        </w:rPr>
        <w:t> </w:t>
      </w:r>
      <w:r w:rsidRPr="005436F1">
        <w:rPr>
          <w:rFonts w:cs="Verdana"/>
          <w:lang w:eastAsia="sv-SE"/>
        </w:rPr>
        <w:t>8</w:t>
      </w:r>
      <w:r>
        <w:rPr>
          <w:rFonts w:cs="Verdana"/>
          <w:lang w:eastAsia="sv-SE"/>
        </w:rPr>
        <w:t xml:space="preserve">03 200 kr (6 §). </w:t>
      </w:r>
      <w:r>
        <w:rPr>
          <w:lang w:eastAsia="sv-SE"/>
        </w:rPr>
        <w:t xml:space="preserve">Ett parti som har fått mandat i riksdagen men som inte fått 4 procent av rösterna i hela landet får för varje år grundstöd enligt en särskild beräkningsgrund (7 §). </w:t>
      </w:r>
      <w:r>
        <w:rPr>
          <w:rFonts w:cs="Verdana"/>
          <w:lang w:eastAsia="sv-SE"/>
        </w:rPr>
        <w:t>Tilläggs</w:t>
      </w:r>
      <w:r>
        <w:rPr>
          <w:rFonts w:cs="Verdana"/>
          <w:lang w:eastAsia="sv-SE"/>
        </w:rPr>
        <w:softHyphen/>
        <w:t>stödet upp</w:t>
      </w:r>
      <w:r w:rsidRPr="005436F1">
        <w:rPr>
          <w:rFonts w:cs="Verdana"/>
          <w:lang w:eastAsia="sv-SE"/>
        </w:rPr>
        <w:t>går för närvarande till 16</w:t>
      </w:r>
      <w:r>
        <w:rPr>
          <w:rFonts w:cs="Verdana"/>
          <w:lang w:eastAsia="sv-SE"/>
        </w:rPr>
        <w:t> </w:t>
      </w:r>
      <w:r w:rsidRPr="005436F1">
        <w:rPr>
          <w:rFonts w:cs="Verdana"/>
          <w:lang w:eastAsia="sv-SE"/>
        </w:rPr>
        <w:t>350</w:t>
      </w:r>
      <w:r>
        <w:rPr>
          <w:rFonts w:cs="Verdana"/>
          <w:lang w:eastAsia="sv-SE"/>
        </w:rPr>
        <w:t> kr</w:t>
      </w:r>
      <w:r w:rsidRPr="005436F1">
        <w:rPr>
          <w:rFonts w:cs="Verdana"/>
          <w:lang w:eastAsia="sv-SE"/>
        </w:rPr>
        <w:t xml:space="preserve"> för varje vunnet mandat, om partiet är företrätt i regeringen och annars </w:t>
      </w:r>
      <w:r>
        <w:rPr>
          <w:rFonts w:cs="Verdana"/>
          <w:lang w:eastAsia="sv-SE"/>
        </w:rPr>
        <w:t xml:space="preserve">till </w:t>
      </w:r>
      <w:r w:rsidRPr="005436F1">
        <w:rPr>
          <w:rFonts w:cs="Verdana"/>
          <w:lang w:eastAsia="sv-SE"/>
        </w:rPr>
        <w:t>24</w:t>
      </w:r>
      <w:r>
        <w:rPr>
          <w:rFonts w:cs="Verdana"/>
          <w:lang w:eastAsia="sv-SE"/>
        </w:rPr>
        <w:t> </w:t>
      </w:r>
      <w:r w:rsidRPr="005436F1">
        <w:rPr>
          <w:rFonts w:cs="Verdana"/>
          <w:lang w:eastAsia="sv-SE"/>
        </w:rPr>
        <w:t>300</w:t>
      </w:r>
      <w:r>
        <w:rPr>
          <w:rFonts w:cs="Verdana"/>
          <w:lang w:eastAsia="sv-SE"/>
        </w:rPr>
        <w:t> kr</w:t>
      </w:r>
      <w:r w:rsidRPr="005436F1">
        <w:rPr>
          <w:rFonts w:cs="Verdana"/>
          <w:lang w:eastAsia="sv-SE"/>
        </w:rPr>
        <w:t xml:space="preserve"> för </w:t>
      </w:r>
      <w:r w:rsidRPr="005436F1">
        <w:rPr>
          <w:rFonts w:cs="Verdana"/>
          <w:lang w:eastAsia="sv-SE"/>
        </w:rPr>
        <w:lastRenderedPageBreak/>
        <w:t>varje vunnet mandat</w:t>
      </w:r>
      <w:r>
        <w:rPr>
          <w:rFonts w:cs="Verdana"/>
          <w:lang w:eastAsia="sv-SE"/>
        </w:rPr>
        <w:t xml:space="preserve"> (8 §)</w:t>
      </w:r>
      <w:r w:rsidRPr="005436F1">
        <w:rPr>
          <w:rFonts w:cs="Verdana"/>
          <w:lang w:eastAsia="sv-SE"/>
        </w:rPr>
        <w:t>.</w:t>
      </w:r>
      <w:r>
        <w:rPr>
          <w:rFonts w:cs="Verdana"/>
          <w:lang w:eastAsia="sv-SE"/>
        </w:rPr>
        <w:t xml:space="preserve"> </w:t>
      </w:r>
      <w:r>
        <w:rPr>
          <w:lang w:eastAsia="sv-SE"/>
        </w:rPr>
        <w:t>Om ett parti vid val till riksdagen har fått minst 4 procent av rösterna i hela landet i ett val och sedan får en lägre procentandel vid nästa val, utgår ett avtrappat grundstöd för de fyra därpå följande åren (9 §).</w:t>
      </w:r>
      <w:r>
        <w:t xml:space="preserve"> </w:t>
      </w:r>
      <w:r w:rsidRPr="005436F1">
        <w:t>Såväl partistödet som kanslistödet g</w:t>
      </w:r>
      <w:r>
        <w:t>es</w:t>
      </w:r>
      <w:r w:rsidRPr="005436F1">
        <w:t xml:space="preserve"> till partiernas allmänna verksamhet och partierna bestämmer själva hur </w:t>
      </w:r>
      <w:r>
        <w:t>det mottagna stö</w:t>
      </w:r>
      <w:r w:rsidRPr="005436F1">
        <w:t xml:space="preserve">det ska användas. </w:t>
      </w:r>
    </w:p>
    <w:p w:rsidR="00127182" w:rsidRPr="005436F1" w:rsidRDefault="00127182" w:rsidP="00127182">
      <w:pPr>
        <w:pStyle w:val="Brdtextmedindrag"/>
      </w:pPr>
      <w:r w:rsidRPr="005436F1">
        <w:t>Partibidrags</w:t>
      </w:r>
      <w:r>
        <w:softHyphen/>
      </w:r>
      <w:r w:rsidRPr="005436F1">
        <w:t>nämn</w:t>
      </w:r>
      <w:r>
        <w:softHyphen/>
      </w:r>
      <w:r w:rsidRPr="005436F1">
        <w:t>den pröva</w:t>
      </w:r>
      <w:r>
        <w:t>r</w:t>
      </w:r>
      <w:r w:rsidRPr="005436F1">
        <w:t xml:space="preserve"> </w:t>
      </w:r>
      <w:r>
        <w:t>f</w:t>
      </w:r>
      <w:r w:rsidRPr="005436F1">
        <w:t xml:space="preserve">rågor om stöd </w:t>
      </w:r>
      <w:r>
        <w:t>enligt lagen</w:t>
      </w:r>
      <w:r w:rsidRPr="005436F1">
        <w:t xml:space="preserve"> (13</w:t>
      </w:r>
      <w:r>
        <w:t> §</w:t>
      </w:r>
      <w:r w:rsidRPr="005436F1">
        <w:t xml:space="preserve">). </w:t>
      </w:r>
    </w:p>
    <w:p w:rsidR="00127182" w:rsidRPr="005436F1" w:rsidRDefault="00127182" w:rsidP="00127182">
      <w:pPr>
        <w:pStyle w:val="Brdtextmedindrag"/>
      </w:pPr>
      <w:r w:rsidRPr="005436F1">
        <w:t xml:space="preserve">Stöd </w:t>
      </w:r>
      <w:r>
        <w:t xml:space="preserve">enligt lagen </w:t>
      </w:r>
      <w:r w:rsidRPr="005436F1">
        <w:t xml:space="preserve">får beviljas endast </w:t>
      </w:r>
      <w:r>
        <w:t xml:space="preserve">till </w:t>
      </w:r>
      <w:r w:rsidRPr="005436F1">
        <w:t xml:space="preserve">ett parti som till sin ansökan har bifogat </w:t>
      </w:r>
      <w:r>
        <w:t xml:space="preserve">partiets </w:t>
      </w:r>
      <w:r w:rsidRPr="005436F1">
        <w:t>årsredovisning för det senast avslutade räken</w:t>
      </w:r>
      <w:r>
        <w:softHyphen/>
      </w:r>
      <w:r w:rsidRPr="005436F1">
        <w:t>skaps</w:t>
      </w:r>
      <w:r>
        <w:softHyphen/>
      </w:r>
      <w:r w:rsidRPr="005436F1">
        <w:t xml:space="preserve">året. Räkenskaperna ska ha granskats av </w:t>
      </w:r>
      <w:r>
        <w:t xml:space="preserve">en </w:t>
      </w:r>
      <w:r w:rsidRPr="005436F1">
        <w:t>auktoriserad eller godkänd revisor. Granskningen ska vara så ingående och omfattande som god revisionssed kräver. Om ansökan brister i dessa avseenden får stöd inte beviljas (14</w:t>
      </w:r>
      <w:r>
        <w:t> § andra stycket</w:t>
      </w:r>
      <w:r w:rsidRPr="005436F1">
        <w:t>).</w:t>
      </w:r>
      <w:r>
        <w:t xml:space="preserve"> </w:t>
      </w:r>
      <w:r w:rsidRPr="005436F1">
        <w:t>I förarbetena</w:t>
      </w:r>
      <w:r>
        <w:t xml:space="preserve"> till lagen</w:t>
      </w:r>
      <w:r w:rsidRPr="005436F1">
        <w:t xml:space="preserve"> betonade regeringen att detta inte syftade till att försöka kontrollera partiernas verksamhet, utan att avsikten med bestämmelsen endast var att införa en regel som bidrar till att varje politiskt parti som tar emot statligt partistöd vinn</w:t>
      </w:r>
      <w:r w:rsidR="008F1A0B">
        <w:softHyphen/>
      </w:r>
      <w:r w:rsidRPr="005436F1">
        <w:t>lägger sig om att ha sådana rutiner som måste anses normala för större organisationer</w:t>
      </w:r>
      <w:r>
        <w:t xml:space="preserve"> </w:t>
      </w:r>
      <w:r w:rsidRPr="005436F1">
        <w:t>(prop. 2</w:t>
      </w:r>
      <w:r>
        <w:t>001/02:53 s. 93)</w:t>
      </w:r>
      <w:r w:rsidRPr="005436F1">
        <w:t xml:space="preserve">. </w:t>
      </w:r>
    </w:p>
    <w:p w:rsidR="00127182" w:rsidRPr="009953EA" w:rsidRDefault="00127182" w:rsidP="00127182">
      <w:pPr>
        <w:pStyle w:val="Brdtextmedindrag"/>
      </w:pPr>
      <w:r w:rsidRPr="005436F1">
        <w:t xml:space="preserve">Beviljat stöd </w:t>
      </w:r>
      <w:r w:rsidRPr="00594A5D">
        <w:t>betalas</w:t>
      </w:r>
      <w:r w:rsidRPr="005436F1">
        <w:t xml:space="preserve"> </w:t>
      </w:r>
      <w:r>
        <w:t xml:space="preserve">ut </w:t>
      </w:r>
      <w:r w:rsidRPr="005436F1">
        <w:t>till respektive partis riksorganisation</w:t>
      </w:r>
      <w:r>
        <w:t>. Kansli</w:t>
      </w:r>
      <w:r>
        <w:softHyphen/>
        <w:t>s</w:t>
      </w:r>
      <w:r w:rsidRPr="005436F1">
        <w:t xml:space="preserve">tödet </w:t>
      </w:r>
      <w:r>
        <w:t xml:space="preserve">kan dock </w:t>
      </w:r>
      <w:r w:rsidRPr="005436F1">
        <w:t xml:space="preserve">på </w:t>
      </w:r>
      <w:r w:rsidRPr="00326F51">
        <w:t>begäran</w:t>
      </w:r>
      <w:r w:rsidRPr="005436F1">
        <w:t xml:space="preserve"> betalas ut </w:t>
      </w:r>
      <w:r>
        <w:t xml:space="preserve">helt eller delvis </w:t>
      </w:r>
      <w:r w:rsidRPr="005436F1">
        <w:t>till riksdags</w:t>
      </w:r>
      <w:r>
        <w:softHyphen/>
      </w:r>
      <w:r w:rsidRPr="005436F1">
        <w:t>gruppens kansli (14</w:t>
      </w:r>
      <w:r>
        <w:t> §</w:t>
      </w:r>
      <w:r w:rsidRPr="005436F1">
        <w:t xml:space="preserve">). </w:t>
      </w:r>
    </w:p>
    <w:p w:rsidR="00127182" w:rsidRPr="00C5791C" w:rsidRDefault="00127182" w:rsidP="00127182">
      <w:pPr>
        <w:pStyle w:val="Rubrik3"/>
      </w:pPr>
      <w:bookmarkStart w:id="1863" w:name="_Toc353429409"/>
      <w:bookmarkStart w:id="1864" w:name="_Toc357504329"/>
      <w:bookmarkStart w:id="1865" w:name="_Toc360688850"/>
      <w:bookmarkStart w:id="1866" w:name="_Toc361052662"/>
      <w:bookmarkStart w:id="1867" w:name="_Toc361053152"/>
      <w:bookmarkStart w:id="1868" w:name="_Toc361053232"/>
      <w:bookmarkStart w:id="1869" w:name="_Toc361053839"/>
      <w:bookmarkStart w:id="1870" w:name="_Toc361054001"/>
      <w:bookmarkStart w:id="1871" w:name="_Toc361054083"/>
      <w:bookmarkStart w:id="1872" w:name="_Toc361054245"/>
      <w:bookmarkStart w:id="1873" w:name="_Toc361054407"/>
      <w:bookmarkStart w:id="1874" w:name="_Toc361054484"/>
      <w:bookmarkStart w:id="1875" w:name="_Toc361054565"/>
      <w:bookmarkStart w:id="1876" w:name="_Toc361054647"/>
      <w:bookmarkStart w:id="1877" w:name="_Toc361054730"/>
      <w:bookmarkStart w:id="1878" w:name="_Toc361054812"/>
      <w:bookmarkStart w:id="1879" w:name="_Toc361054894"/>
      <w:bookmarkStart w:id="1880" w:name="_Toc361054976"/>
      <w:bookmarkStart w:id="1881" w:name="_Toc361055058"/>
      <w:bookmarkStart w:id="1882" w:name="_Toc361055140"/>
      <w:bookmarkStart w:id="1883" w:name="_Toc361055223"/>
      <w:bookmarkStart w:id="1884" w:name="_Toc361055305"/>
      <w:bookmarkStart w:id="1885" w:name="_Toc361055387"/>
      <w:bookmarkStart w:id="1886" w:name="_Toc361055469"/>
      <w:bookmarkStart w:id="1887" w:name="_Toc361055633"/>
      <w:bookmarkStart w:id="1888" w:name="_Toc361055714"/>
      <w:bookmarkStart w:id="1889" w:name="_Toc361055796"/>
      <w:bookmarkStart w:id="1890" w:name="_Toc361055877"/>
      <w:bookmarkStart w:id="1891" w:name="_Toc361055959"/>
      <w:bookmarkStart w:id="1892" w:name="_Toc361056041"/>
      <w:bookmarkStart w:id="1893" w:name="_Toc361059195"/>
      <w:bookmarkStart w:id="1894" w:name="_Toc361059319"/>
      <w:bookmarkStart w:id="1895" w:name="_Toc361059736"/>
      <w:bookmarkStart w:id="1896" w:name="_Toc361060289"/>
      <w:bookmarkStart w:id="1897" w:name="_Toc361061159"/>
      <w:bookmarkStart w:id="1898" w:name="_Toc361061650"/>
      <w:bookmarkStart w:id="1899" w:name="_Toc369586019"/>
      <w:bookmarkStart w:id="1900" w:name="_Toc370453803"/>
      <w:bookmarkStart w:id="1901" w:name="_Toc370478951"/>
      <w:bookmarkStart w:id="1902" w:name="_Toc370737916"/>
      <w:bookmarkStart w:id="1903" w:name="_Toc370805306"/>
      <w:bookmarkStart w:id="1904" w:name="_Toc370808803"/>
      <w:bookmarkStart w:id="1905" w:name="_Toc370810226"/>
      <w:bookmarkStart w:id="1906" w:name="_Toc371055498"/>
      <w:bookmarkStart w:id="1907" w:name="_Toc371341023"/>
      <w:bookmarkStart w:id="1908" w:name="_Toc371490796"/>
      <w:bookmarkStart w:id="1909" w:name="_Toc371497260"/>
      <w:bookmarkStart w:id="1910" w:name="_Toc371588396"/>
      <w:bookmarkStart w:id="1911" w:name="_Toc371601031"/>
      <w:bookmarkStart w:id="1912" w:name="_Toc371601736"/>
      <w:bookmarkStart w:id="1913" w:name="_Toc371602671"/>
      <w:bookmarkStart w:id="1914" w:name="_Toc371668286"/>
      <w:bookmarkStart w:id="1915" w:name="_Toc371670220"/>
      <w:bookmarkStart w:id="1916" w:name="_Toc372716186"/>
      <w:bookmarkStart w:id="1917" w:name="_Toc373391509"/>
      <w:bookmarkStart w:id="1918" w:name="_Toc373402162"/>
      <w:bookmarkStart w:id="1919" w:name="_Toc373403457"/>
      <w:bookmarkStart w:id="1920" w:name="_Toc373482587"/>
      <w:bookmarkStart w:id="1921" w:name="_Toc373482771"/>
      <w:bookmarkStart w:id="1922" w:name="_Toc373486677"/>
      <w:bookmarkStart w:id="1923" w:name="_Toc373755697"/>
      <w:bookmarkStart w:id="1924" w:name="_Toc373755974"/>
      <w:bookmarkStart w:id="1925" w:name="_Toc373839928"/>
      <w:bookmarkStart w:id="1926" w:name="_Toc374345732"/>
      <w:bookmarkStart w:id="1927" w:name="_Toc374445315"/>
      <w:bookmarkStart w:id="1928" w:name="_Toc374514960"/>
      <w:bookmarkStart w:id="1929" w:name="_Toc374516456"/>
      <w:bookmarkStart w:id="1930" w:name="_Toc374517129"/>
      <w:bookmarkStart w:id="1931" w:name="_Toc374703307"/>
      <w:bookmarkStart w:id="1932" w:name="_Toc374972312"/>
      <w:bookmarkStart w:id="1933" w:name="_Toc375042174"/>
      <w:bookmarkStart w:id="1934" w:name="_Toc375045405"/>
      <w:bookmarkStart w:id="1935" w:name="_Toc375053144"/>
      <w:bookmarkStart w:id="1936" w:name="_Toc375057245"/>
      <w:bookmarkStart w:id="1937" w:name="_Toc375057313"/>
      <w:bookmarkStart w:id="1938" w:name="_Toc375127839"/>
      <w:bookmarkStart w:id="1939" w:name="_Toc375137077"/>
      <w:bookmarkStart w:id="1940" w:name="_Toc375138424"/>
      <w:bookmarkStart w:id="1941" w:name="_Toc376853853"/>
      <w:bookmarkStart w:id="1942" w:name="_Toc376857368"/>
      <w:bookmarkStart w:id="1943" w:name="_Toc376857573"/>
      <w:bookmarkStart w:id="1944" w:name="_Toc376858816"/>
      <w:bookmarkStart w:id="1945" w:name="_Toc376858888"/>
      <w:bookmarkStart w:id="1946" w:name="_Toc376858959"/>
      <w:bookmarkStart w:id="1947" w:name="_Toc376931238"/>
      <w:bookmarkStart w:id="1948" w:name="_Toc377120370"/>
      <w:bookmarkStart w:id="1949" w:name="_Toc377124985"/>
      <w:bookmarkStart w:id="1950" w:name="_Toc377133209"/>
      <w:bookmarkStart w:id="1951" w:name="_Toc377134787"/>
      <w:bookmarkStart w:id="1952" w:name="_Toc377371251"/>
      <w:bookmarkStart w:id="1953" w:name="_Toc377542366"/>
      <w:bookmarkStart w:id="1954" w:name="_Toc377622909"/>
      <w:bookmarkStart w:id="1955" w:name="_Toc377623023"/>
      <w:bookmarkStart w:id="1956" w:name="_Toc377623137"/>
      <w:bookmarkStart w:id="1957" w:name="_Toc377623207"/>
      <w:bookmarkStart w:id="1958" w:name="_Toc377713043"/>
      <w:bookmarkStart w:id="1959" w:name="_Toc377720383"/>
      <w:r w:rsidRPr="00AD41D6">
        <w:t>Riksdagens</w:t>
      </w:r>
      <w:r w:rsidRPr="00C5791C">
        <w:t xml:space="preserve"> stöd till partiernas riksdagsarbete</w:t>
      </w:r>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p>
    <w:p w:rsidR="00127182" w:rsidRPr="005436F1" w:rsidRDefault="00127182" w:rsidP="00127182">
      <w:pPr>
        <w:pStyle w:val="Brdtext"/>
      </w:pPr>
      <w:r>
        <w:t>R</w:t>
      </w:r>
      <w:r w:rsidRPr="005436F1">
        <w:t xml:space="preserve">iksdagen ger </w:t>
      </w:r>
      <w:r>
        <w:t xml:space="preserve">ekonomiskt </w:t>
      </w:r>
      <w:r w:rsidRPr="005436F1">
        <w:t>stöd till riksdagspartierna enligt lagen (1999:1209) om stöd till riksdagsledamöternas och parti</w:t>
      </w:r>
      <w:r>
        <w:softHyphen/>
      </w:r>
      <w:r w:rsidRPr="005436F1">
        <w:t xml:space="preserve">gruppernas arbete i riksdagen. </w:t>
      </w:r>
      <w:r>
        <w:t>Med partigrupp avses i riksdags</w:t>
      </w:r>
      <w:r>
        <w:softHyphen/>
        <w:t xml:space="preserve">ordningen ett parti som har tagit plats i riksdagen (1 kap. 7 § första stycket RO). </w:t>
      </w:r>
      <w:r w:rsidRPr="005436F1">
        <w:t>Till parti</w:t>
      </w:r>
      <w:r>
        <w:softHyphen/>
      </w:r>
      <w:r w:rsidRPr="005436F1">
        <w:t xml:space="preserve">grupperna lämnas </w:t>
      </w:r>
      <w:r>
        <w:t>enligt</w:t>
      </w:r>
      <w:r w:rsidRPr="003201B3">
        <w:t xml:space="preserve"> </w:t>
      </w:r>
      <w:r>
        <w:t xml:space="preserve">lagen </w:t>
      </w:r>
      <w:r w:rsidRPr="005436F1">
        <w:t>om stöd till riksdagsledamöternas och parti</w:t>
      </w:r>
      <w:r>
        <w:softHyphen/>
      </w:r>
      <w:r w:rsidRPr="005436F1">
        <w:t>gruppernas arbete i riksdagen</w:t>
      </w:r>
      <w:r>
        <w:t xml:space="preserve"> </w:t>
      </w:r>
      <w:r w:rsidRPr="005436F1">
        <w:t>ett basstöd som består av ett grund</w:t>
      </w:r>
      <w:r>
        <w:softHyphen/>
      </w:r>
      <w:r w:rsidRPr="005436F1">
        <w:t xml:space="preserve">belopp </w:t>
      </w:r>
      <w:r>
        <w:t>samt</w:t>
      </w:r>
      <w:r w:rsidRPr="005436F1">
        <w:t xml:space="preserve"> ett tilläggsbelopp som bestäms efter hur många ledamöter partiet har (4</w:t>
      </w:r>
      <w:r>
        <w:t> §</w:t>
      </w:r>
      <w:r w:rsidRPr="005436F1">
        <w:t>). Avvecklingsstöd lämnas till partigruppen för ett parti som inte återkommer till riksdagen efter ett val (8</w:t>
      </w:r>
      <w:r>
        <w:t> §</w:t>
      </w:r>
      <w:r w:rsidRPr="005436F1">
        <w:t>). För att bekosta handläggarhjälp åt riksdagsledamöterna finns ett särskilt stöd som avses motsvara kostnaden för en politisk sekreterare per ledamot (10</w:t>
      </w:r>
      <w:r>
        <w:t> §</w:t>
      </w:r>
      <w:r w:rsidRPr="005436F1">
        <w:t>). Leda</w:t>
      </w:r>
      <w:r>
        <w:softHyphen/>
      </w:r>
      <w:r w:rsidRPr="005436F1">
        <w:t>möterna ges även stöd till kostnader för resor för deltagande i samarbetet inom EU och för deltagande i internationella konferenser utomlands och andra utrikesresor (14 och 15</w:t>
      </w:r>
      <w:r>
        <w:t> §</w:t>
      </w:r>
      <w:r w:rsidRPr="005436F1">
        <w:t>§).</w:t>
      </w:r>
    </w:p>
    <w:p w:rsidR="00127182" w:rsidRPr="005436F1" w:rsidRDefault="00127182" w:rsidP="00127182">
      <w:pPr>
        <w:pStyle w:val="Brdtextmedindrag"/>
      </w:pPr>
      <w:r w:rsidRPr="005436F1">
        <w:t xml:space="preserve">Partigrupperna ska varje år till </w:t>
      </w:r>
      <w:r>
        <w:t>R</w:t>
      </w:r>
      <w:r w:rsidRPr="005436F1">
        <w:t>iksdagsförvaltningen redovisa hur ut</w:t>
      </w:r>
      <w:r>
        <w:softHyphen/>
      </w:r>
      <w:r w:rsidRPr="005436F1">
        <w:t>betalt resestöd har använts under det föregående budget</w:t>
      </w:r>
      <w:r>
        <w:softHyphen/>
      </w:r>
      <w:r w:rsidRPr="005436F1">
        <w:t>året (16</w:t>
      </w:r>
      <w:r>
        <w:t> §</w:t>
      </w:r>
      <w:r w:rsidRPr="005436F1">
        <w:t>).</w:t>
      </w:r>
      <w:r>
        <w:t xml:space="preserve"> Några andra redovisningskrav finns inte i lagen.</w:t>
      </w:r>
    </w:p>
    <w:p w:rsidR="00127182" w:rsidRPr="003545B1" w:rsidRDefault="00127182" w:rsidP="00127182">
      <w:pPr>
        <w:pStyle w:val="Rubrik3"/>
      </w:pPr>
      <w:bookmarkStart w:id="1960" w:name="_Toc351364988"/>
      <w:bookmarkStart w:id="1961" w:name="_Toc351365285"/>
      <w:bookmarkStart w:id="1962" w:name="_Toc351440873"/>
      <w:bookmarkStart w:id="1963" w:name="_Toc351466579"/>
      <w:bookmarkStart w:id="1964" w:name="_Toc351467168"/>
      <w:bookmarkStart w:id="1965" w:name="_Toc351468466"/>
      <w:bookmarkStart w:id="1966" w:name="_Toc351537811"/>
      <w:bookmarkStart w:id="1967" w:name="_Toc351546608"/>
      <w:bookmarkStart w:id="1968" w:name="_Toc351546813"/>
      <w:bookmarkStart w:id="1969" w:name="_Toc351558121"/>
      <w:bookmarkStart w:id="1970" w:name="_Toc351558325"/>
      <w:bookmarkStart w:id="1971" w:name="_Toc351558529"/>
      <w:bookmarkStart w:id="1972" w:name="_Toc351629672"/>
      <w:bookmarkStart w:id="1973" w:name="_Toc351629889"/>
      <w:bookmarkStart w:id="1974" w:name="_Toc351630103"/>
      <w:bookmarkStart w:id="1975" w:name="_Toc351633487"/>
      <w:bookmarkStart w:id="1976" w:name="_Toc351633702"/>
      <w:bookmarkStart w:id="1977" w:name="_Toc351633915"/>
      <w:bookmarkStart w:id="1978" w:name="_Toc351634129"/>
      <w:bookmarkStart w:id="1979" w:name="_Toc351634343"/>
      <w:bookmarkStart w:id="1980" w:name="_Toc351634557"/>
      <w:bookmarkStart w:id="1981" w:name="_Toc351634771"/>
      <w:bookmarkStart w:id="1982" w:name="_Toc351634986"/>
      <w:bookmarkStart w:id="1983" w:name="_Toc351635199"/>
      <w:bookmarkStart w:id="1984" w:name="_Toc351637898"/>
      <w:bookmarkStart w:id="1985" w:name="_Toc351638111"/>
      <w:bookmarkStart w:id="1986" w:name="_Toc351699534"/>
      <w:bookmarkStart w:id="1987" w:name="_Toc351699746"/>
      <w:bookmarkStart w:id="1988" w:name="_Toc351701647"/>
      <w:bookmarkStart w:id="1989" w:name="_Toc351709270"/>
      <w:bookmarkStart w:id="1990" w:name="_Toc351720738"/>
      <w:bookmarkStart w:id="1991" w:name="_Toc351364989"/>
      <w:bookmarkStart w:id="1992" w:name="_Toc351365286"/>
      <w:bookmarkStart w:id="1993" w:name="_Toc351440874"/>
      <w:bookmarkStart w:id="1994" w:name="_Toc351466580"/>
      <w:bookmarkStart w:id="1995" w:name="_Toc351467169"/>
      <w:bookmarkStart w:id="1996" w:name="_Toc351468467"/>
      <w:bookmarkStart w:id="1997" w:name="_Toc351537812"/>
      <w:bookmarkStart w:id="1998" w:name="_Toc351546609"/>
      <w:bookmarkStart w:id="1999" w:name="_Toc351546814"/>
      <w:bookmarkStart w:id="2000" w:name="_Toc351558122"/>
      <w:bookmarkStart w:id="2001" w:name="_Toc351558326"/>
      <w:bookmarkStart w:id="2002" w:name="_Toc351558530"/>
      <w:bookmarkStart w:id="2003" w:name="_Toc351629673"/>
      <w:bookmarkStart w:id="2004" w:name="_Toc351629890"/>
      <w:bookmarkStart w:id="2005" w:name="_Toc351630104"/>
      <w:bookmarkStart w:id="2006" w:name="_Toc351633488"/>
      <w:bookmarkStart w:id="2007" w:name="_Toc351633703"/>
      <w:bookmarkStart w:id="2008" w:name="_Toc351633916"/>
      <w:bookmarkStart w:id="2009" w:name="_Toc351634130"/>
      <w:bookmarkStart w:id="2010" w:name="_Toc351634344"/>
      <w:bookmarkStart w:id="2011" w:name="_Toc351634558"/>
      <w:bookmarkStart w:id="2012" w:name="_Toc351634772"/>
      <w:bookmarkStart w:id="2013" w:name="_Toc351634987"/>
      <w:bookmarkStart w:id="2014" w:name="_Toc351635200"/>
      <w:bookmarkStart w:id="2015" w:name="_Toc351637899"/>
      <w:bookmarkStart w:id="2016" w:name="_Toc351638112"/>
      <w:bookmarkStart w:id="2017" w:name="_Toc351699535"/>
      <w:bookmarkStart w:id="2018" w:name="_Toc351699747"/>
      <w:bookmarkStart w:id="2019" w:name="_Toc351701648"/>
      <w:bookmarkStart w:id="2020" w:name="_Toc351709271"/>
      <w:bookmarkStart w:id="2021" w:name="_Toc351720739"/>
      <w:bookmarkStart w:id="2022" w:name="_Toc370808804"/>
      <w:bookmarkStart w:id="2023" w:name="_Toc370810227"/>
      <w:bookmarkStart w:id="2024" w:name="_Toc371055499"/>
      <w:bookmarkStart w:id="2025" w:name="_Toc371341024"/>
      <w:bookmarkStart w:id="2026" w:name="_Toc371490797"/>
      <w:bookmarkStart w:id="2027" w:name="_Toc371497261"/>
      <w:bookmarkStart w:id="2028" w:name="_Toc371588397"/>
      <w:bookmarkStart w:id="2029" w:name="_Toc371601032"/>
      <w:bookmarkStart w:id="2030" w:name="_Toc370808805"/>
      <w:bookmarkStart w:id="2031" w:name="_Toc370810228"/>
      <w:bookmarkStart w:id="2032" w:name="_Toc371055500"/>
      <w:bookmarkStart w:id="2033" w:name="_Toc371341025"/>
      <w:bookmarkStart w:id="2034" w:name="_Toc371490798"/>
      <w:bookmarkStart w:id="2035" w:name="_Toc371497262"/>
      <w:bookmarkStart w:id="2036" w:name="_Toc371588398"/>
      <w:bookmarkStart w:id="2037" w:name="_Toc371601033"/>
      <w:bookmarkStart w:id="2038" w:name="_Toc370808806"/>
      <w:bookmarkStart w:id="2039" w:name="_Toc370810229"/>
      <w:bookmarkStart w:id="2040" w:name="_Toc371055501"/>
      <w:bookmarkStart w:id="2041" w:name="_Toc371341026"/>
      <w:bookmarkStart w:id="2042" w:name="_Toc371490799"/>
      <w:bookmarkStart w:id="2043" w:name="_Toc371497263"/>
      <w:bookmarkStart w:id="2044" w:name="_Toc371588399"/>
      <w:bookmarkStart w:id="2045" w:name="_Toc371601034"/>
      <w:bookmarkStart w:id="2046" w:name="_Toc370808807"/>
      <w:bookmarkStart w:id="2047" w:name="_Toc370810230"/>
      <w:bookmarkStart w:id="2048" w:name="_Toc371055502"/>
      <w:bookmarkStart w:id="2049" w:name="_Toc371341027"/>
      <w:bookmarkStart w:id="2050" w:name="_Toc371490800"/>
      <w:bookmarkStart w:id="2051" w:name="_Toc371497264"/>
      <w:bookmarkStart w:id="2052" w:name="_Toc371588400"/>
      <w:bookmarkStart w:id="2053" w:name="_Toc371601035"/>
      <w:bookmarkStart w:id="2054" w:name="_Toc370808808"/>
      <w:bookmarkStart w:id="2055" w:name="_Toc370810231"/>
      <w:bookmarkStart w:id="2056" w:name="_Toc371055503"/>
      <w:bookmarkStart w:id="2057" w:name="_Toc371341028"/>
      <w:bookmarkStart w:id="2058" w:name="_Toc371490801"/>
      <w:bookmarkStart w:id="2059" w:name="_Toc371497265"/>
      <w:bookmarkStart w:id="2060" w:name="_Toc371588401"/>
      <w:bookmarkStart w:id="2061" w:name="_Toc371601036"/>
      <w:bookmarkStart w:id="2062" w:name="_Toc351364991"/>
      <w:bookmarkStart w:id="2063" w:name="_Toc351365288"/>
      <w:bookmarkStart w:id="2064" w:name="_Toc351440876"/>
      <w:bookmarkStart w:id="2065" w:name="_Toc351466582"/>
      <w:bookmarkStart w:id="2066" w:name="_Toc351467171"/>
      <w:bookmarkStart w:id="2067" w:name="_Toc351468469"/>
      <w:bookmarkStart w:id="2068" w:name="_Toc351537814"/>
      <w:bookmarkStart w:id="2069" w:name="_Toc351546611"/>
      <w:bookmarkStart w:id="2070" w:name="_Toc351546816"/>
      <w:bookmarkStart w:id="2071" w:name="_Toc351558124"/>
      <w:bookmarkStart w:id="2072" w:name="_Toc351558328"/>
      <w:bookmarkStart w:id="2073" w:name="_Toc351558532"/>
      <w:bookmarkStart w:id="2074" w:name="_Toc351629675"/>
      <w:bookmarkStart w:id="2075" w:name="_Toc351629892"/>
      <w:bookmarkStart w:id="2076" w:name="_Toc351630106"/>
      <w:bookmarkStart w:id="2077" w:name="_Toc351633490"/>
      <w:bookmarkStart w:id="2078" w:name="_Toc351633705"/>
      <w:bookmarkStart w:id="2079" w:name="_Toc351633918"/>
      <w:bookmarkStart w:id="2080" w:name="_Toc351634132"/>
      <w:bookmarkStart w:id="2081" w:name="_Toc351634346"/>
      <w:bookmarkStart w:id="2082" w:name="_Toc351634560"/>
      <w:bookmarkStart w:id="2083" w:name="_Toc351634774"/>
      <w:bookmarkStart w:id="2084" w:name="_Toc351634989"/>
      <w:bookmarkStart w:id="2085" w:name="_Toc351635202"/>
      <w:bookmarkStart w:id="2086" w:name="_Toc351637901"/>
      <w:bookmarkStart w:id="2087" w:name="_Toc351638114"/>
      <w:bookmarkStart w:id="2088" w:name="_Toc351699537"/>
      <w:bookmarkStart w:id="2089" w:name="_Toc351699749"/>
      <w:bookmarkStart w:id="2090" w:name="_Toc351701650"/>
      <w:bookmarkStart w:id="2091" w:name="_Toc351709273"/>
      <w:bookmarkStart w:id="2092" w:name="_Toc351720741"/>
      <w:bookmarkStart w:id="2093" w:name="_Toc351364992"/>
      <w:bookmarkStart w:id="2094" w:name="_Toc351365289"/>
      <w:bookmarkStart w:id="2095" w:name="_Toc351440877"/>
      <w:bookmarkStart w:id="2096" w:name="_Toc351466583"/>
      <w:bookmarkStart w:id="2097" w:name="_Toc351467172"/>
      <w:bookmarkStart w:id="2098" w:name="_Toc351468470"/>
      <w:bookmarkStart w:id="2099" w:name="_Toc351537815"/>
      <w:bookmarkStart w:id="2100" w:name="_Toc351546612"/>
      <w:bookmarkStart w:id="2101" w:name="_Toc351546817"/>
      <w:bookmarkStart w:id="2102" w:name="_Toc351558125"/>
      <w:bookmarkStart w:id="2103" w:name="_Toc351558329"/>
      <w:bookmarkStart w:id="2104" w:name="_Toc351558533"/>
      <w:bookmarkStart w:id="2105" w:name="_Toc351629676"/>
      <w:bookmarkStart w:id="2106" w:name="_Toc351629893"/>
      <w:bookmarkStart w:id="2107" w:name="_Toc351630107"/>
      <w:bookmarkStart w:id="2108" w:name="_Toc351633491"/>
      <w:bookmarkStart w:id="2109" w:name="_Toc351633706"/>
      <w:bookmarkStart w:id="2110" w:name="_Toc351633919"/>
      <w:bookmarkStart w:id="2111" w:name="_Toc351634133"/>
      <w:bookmarkStart w:id="2112" w:name="_Toc351634347"/>
      <w:bookmarkStart w:id="2113" w:name="_Toc351634561"/>
      <w:bookmarkStart w:id="2114" w:name="_Toc351634775"/>
      <w:bookmarkStart w:id="2115" w:name="_Toc351634990"/>
      <w:bookmarkStart w:id="2116" w:name="_Toc351635203"/>
      <w:bookmarkStart w:id="2117" w:name="_Toc351637902"/>
      <w:bookmarkStart w:id="2118" w:name="_Toc351638115"/>
      <w:bookmarkStart w:id="2119" w:name="_Toc351699538"/>
      <w:bookmarkStart w:id="2120" w:name="_Toc351699750"/>
      <w:bookmarkStart w:id="2121" w:name="_Toc351701651"/>
      <w:bookmarkStart w:id="2122" w:name="_Toc351709274"/>
      <w:bookmarkStart w:id="2123" w:name="_Toc351720742"/>
      <w:bookmarkStart w:id="2124" w:name="_Toc353429411"/>
      <w:bookmarkStart w:id="2125" w:name="_Toc357504331"/>
      <w:bookmarkStart w:id="2126" w:name="_Toc360688852"/>
      <w:bookmarkStart w:id="2127" w:name="_Toc361052664"/>
      <w:bookmarkStart w:id="2128" w:name="_Toc361053154"/>
      <w:bookmarkStart w:id="2129" w:name="_Toc361053234"/>
      <w:bookmarkStart w:id="2130" w:name="_Toc361053841"/>
      <w:bookmarkStart w:id="2131" w:name="_Toc361054003"/>
      <w:bookmarkStart w:id="2132" w:name="_Toc361054085"/>
      <w:bookmarkStart w:id="2133" w:name="_Toc361054247"/>
      <w:bookmarkStart w:id="2134" w:name="_Toc361054409"/>
      <w:bookmarkStart w:id="2135" w:name="_Toc361054486"/>
      <w:bookmarkStart w:id="2136" w:name="_Toc361054567"/>
      <w:bookmarkStart w:id="2137" w:name="_Toc361054649"/>
      <w:bookmarkStart w:id="2138" w:name="_Toc361054732"/>
      <w:bookmarkStart w:id="2139" w:name="_Toc361054814"/>
      <w:bookmarkStart w:id="2140" w:name="_Toc361054896"/>
      <w:bookmarkStart w:id="2141" w:name="_Toc361054978"/>
      <w:bookmarkStart w:id="2142" w:name="_Toc361055060"/>
      <w:bookmarkStart w:id="2143" w:name="_Toc361055142"/>
      <w:bookmarkStart w:id="2144" w:name="_Toc361055225"/>
      <w:bookmarkStart w:id="2145" w:name="_Toc361055307"/>
      <w:bookmarkStart w:id="2146" w:name="_Toc361055389"/>
      <w:bookmarkStart w:id="2147" w:name="_Toc361055471"/>
      <w:bookmarkStart w:id="2148" w:name="_Toc361055635"/>
      <w:bookmarkStart w:id="2149" w:name="_Toc361055716"/>
      <w:bookmarkStart w:id="2150" w:name="_Toc361055798"/>
      <w:bookmarkStart w:id="2151" w:name="_Toc361055879"/>
      <w:bookmarkStart w:id="2152" w:name="_Toc361055961"/>
      <w:bookmarkStart w:id="2153" w:name="_Toc361056043"/>
      <w:bookmarkStart w:id="2154" w:name="_Toc361059197"/>
      <w:bookmarkStart w:id="2155" w:name="_Toc361059321"/>
      <w:bookmarkStart w:id="2156" w:name="_Toc361059738"/>
      <w:bookmarkStart w:id="2157" w:name="_Toc361060291"/>
      <w:bookmarkStart w:id="2158" w:name="_Toc361061161"/>
      <w:bookmarkStart w:id="2159" w:name="_Toc361061652"/>
      <w:bookmarkStart w:id="2160" w:name="_Toc369586021"/>
      <w:bookmarkStart w:id="2161" w:name="_Toc370453805"/>
      <w:bookmarkStart w:id="2162" w:name="_Toc370478953"/>
      <w:bookmarkStart w:id="2163" w:name="_Toc370737918"/>
      <w:bookmarkStart w:id="2164" w:name="_Toc370805308"/>
      <w:bookmarkStart w:id="2165" w:name="_Toc370808809"/>
      <w:bookmarkStart w:id="2166" w:name="_Toc370810232"/>
      <w:bookmarkStart w:id="2167" w:name="_Toc371055504"/>
      <w:bookmarkStart w:id="2168" w:name="_Toc371341029"/>
      <w:bookmarkStart w:id="2169" w:name="_Toc371490802"/>
      <w:bookmarkStart w:id="2170" w:name="_Toc371497266"/>
      <w:bookmarkStart w:id="2171" w:name="_Toc371588402"/>
      <w:bookmarkStart w:id="2172" w:name="_Toc371601037"/>
      <w:bookmarkStart w:id="2173" w:name="_Toc371601737"/>
      <w:bookmarkStart w:id="2174" w:name="_Toc371602672"/>
      <w:bookmarkStart w:id="2175" w:name="_Toc371668287"/>
      <w:bookmarkStart w:id="2176" w:name="_Toc371670221"/>
      <w:bookmarkStart w:id="2177" w:name="_Toc372716187"/>
      <w:bookmarkStart w:id="2178" w:name="_Toc373391510"/>
      <w:bookmarkStart w:id="2179" w:name="_Toc373402163"/>
      <w:bookmarkStart w:id="2180" w:name="_Toc373403458"/>
      <w:bookmarkStart w:id="2181" w:name="_Toc373482588"/>
      <w:bookmarkStart w:id="2182" w:name="_Toc373482772"/>
      <w:bookmarkStart w:id="2183" w:name="_Toc373486678"/>
      <w:bookmarkStart w:id="2184" w:name="_Toc373755698"/>
      <w:bookmarkStart w:id="2185" w:name="_Toc373755975"/>
      <w:bookmarkStart w:id="2186" w:name="_Toc373839929"/>
      <w:bookmarkStart w:id="2187" w:name="_Toc374345733"/>
      <w:bookmarkStart w:id="2188" w:name="_Toc374445316"/>
      <w:bookmarkStart w:id="2189" w:name="_Toc374514961"/>
      <w:bookmarkStart w:id="2190" w:name="_Toc374516457"/>
      <w:bookmarkStart w:id="2191" w:name="_Toc374517130"/>
      <w:bookmarkStart w:id="2192" w:name="_Toc374703308"/>
      <w:bookmarkStart w:id="2193" w:name="_Toc374972313"/>
      <w:bookmarkStart w:id="2194" w:name="_Toc375042175"/>
      <w:bookmarkStart w:id="2195" w:name="_Toc375045406"/>
      <w:bookmarkStart w:id="2196" w:name="_Toc375053145"/>
      <w:bookmarkStart w:id="2197" w:name="_Toc375057246"/>
      <w:bookmarkStart w:id="2198" w:name="_Toc375057314"/>
      <w:bookmarkStart w:id="2199" w:name="_Toc375127840"/>
      <w:bookmarkStart w:id="2200" w:name="_Toc375137078"/>
      <w:bookmarkStart w:id="2201" w:name="_Toc375138425"/>
      <w:bookmarkStart w:id="2202" w:name="_Toc376853854"/>
      <w:bookmarkStart w:id="2203" w:name="_Toc376857369"/>
      <w:bookmarkStart w:id="2204" w:name="_Toc376857574"/>
      <w:bookmarkStart w:id="2205" w:name="_Toc376858817"/>
      <w:bookmarkStart w:id="2206" w:name="_Toc376858889"/>
      <w:bookmarkStart w:id="2207" w:name="_Toc376858960"/>
      <w:bookmarkStart w:id="2208" w:name="_Toc376931239"/>
      <w:bookmarkStart w:id="2209" w:name="_Toc377120371"/>
      <w:bookmarkStart w:id="2210" w:name="_Toc377124986"/>
      <w:bookmarkStart w:id="2211" w:name="_Toc377133210"/>
      <w:bookmarkStart w:id="2212" w:name="_Toc377134788"/>
      <w:bookmarkStart w:id="2213" w:name="_Toc377371252"/>
      <w:bookmarkStart w:id="2214" w:name="_Toc377542367"/>
      <w:bookmarkStart w:id="2215" w:name="_Toc377622910"/>
      <w:bookmarkStart w:id="2216" w:name="_Toc377623024"/>
      <w:bookmarkStart w:id="2217" w:name="_Toc377623138"/>
      <w:bookmarkStart w:id="2218" w:name="_Toc377623208"/>
      <w:bookmarkStart w:id="2219" w:name="_Toc377713044"/>
      <w:bookmarkStart w:id="2220" w:name="_Toc377720384"/>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r>
        <w:t>S</w:t>
      </w:r>
      <w:r w:rsidRPr="003545B1">
        <w:t xml:space="preserve">töd till </w:t>
      </w:r>
      <w:r w:rsidRPr="00414AB0">
        <w:t>riksdagspartiernas</w:t>
      </w:r>
      <w:r>
        <w:t xml:space="preserve"> </w:t>
      </w:r>
      <w:r w:rsidRPr="003545B1">
        <w:t>kvinnoorganisationer</w:t>
      </w:r>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p>
    <w:p w:rsidR="00127182" w:rsidRDefault="00127182" w:rsidP="00127182">
      <w:pPr>
        <w:pStyle w:val="Brdtextmedindrag"/>
        <w:ind w:firstLine="0"/>
      </w:pPr>
      <w:r>
        <w:t>Enligt lagen (2010:473) om statligt stöd till riksdagspartiernas kvinno</w:t>
      </w:r>
      <w:r>
        <w:softHyphen/>
        <w:t>organisationer kan stöd enligt lagen utgå till kvinno</w:t>
      </w:r>
      <w:r>
        <w:softHyphen/>
        <w:t>organisationer inom eller i anslutning till riksdagspartier. Ärenden om stöd prövas av Parti</w:t>
      </w:r>
      <w:r>
        <w:softHyphen/>
        <w:t xml:space="preserve">bidragsnämnden (1 §). Samma krav på redovisning ställs enligt denna lag som enligt </w:t>
      </w:r>
      <w:r>
        <w:rPr>
          <w:szCs w:val="22"/>
        </w:rPr>
        <w:t xml:space="preserve">lagen </w:t>
      </w:r>
      <w:r w:rsidRPr="005436F1">
        <w:rPr>
          <w:szCs w:val="22"/>
        </w:rPr>
        <w:t>om statligt stöd till politi</w:t>
      </w:r>
      <w:r>
        <w:rPr>
          <w:szCs w:val="22"/>
        </w:rPr>
        <w:t xml:space="preserve">ska partier </w:t>
      </w:r>
      <w:r>
        <w:t>(prop. 2009/10:158 s.</w:t>
      </w:r>
      <w:r w:rsidR="00B508F3">
        <w:t> </w:t>
      </w:r>
      <w:r>
        <w:t xml:space="preserve">20–24). </w:t>
      </w:r>
    </w:p>
    <w:p w:rsidR="00127182" w:rsidRDefault="00127182" w:rsidP="00127182">
      <w:pPr>
        <w:pStyle w:val="Rubrik2"/>
      </w:pPr>
      <w:bookmarkStart w:id="2221" w:name="_Toc351364994"/>
      <w:bookmarkStart w:id="2222" w:name="_Toc351365291"/>
      <w:bookmarkStart w:id="2223" w:name="_Toc351440879"/>
      <w:bookmarkStart w:id="2224" w:name="_Toc351466585"/>
      <w:bookmarkStart w:id="2225" w:name="_Toc351467174"/>
      <w:bookmarkStart w:id="2226" w:name="_Toc351468472"/>
      <w:bookmarkStart w:id="2227" w:name="_Toc351537817"/>
      <w:bookmarkStart w:id="2228" w:name="_Toc351546614"/>
      <w:bookmarkStart w:id="2229" w:name="_Toc351546819"/>
      <w:bookmarkStart w:id="2230" w:name="_Toc351558127"/>
      <w:bookmarkStart w:id="2231" w:name="_Toc351558331"/>
      <w:bookmarkStart w:id="2232" w:name="_Toc351558535"/>
      <w:bookmarkStart w:id="2233" w:name="_Toc351629678"/>
      <w:bookmarkStart w:id="2234" w:name="_Toc351629895"/>
      <w:bookmarkStart w:id="2235" w:name="_Toc351630109"/>
      <w:bookmarkStart w:id="2236" w:name="_Toc351633493"/>
      <w:bookmarkStart w:id="2237" w:name="_Toc351633708"/>
      <w:bookmarkStart w:id="2238" w:name="_Toc351633921"/>
      <w:bookmarkStart w:id="2239" w:name="_Toc351634135"/>
      <w:bookmarkStart w:id="2240" w:name="_Toc351634349"/>
      <w:bookmarkStart w:id="2241" w:name="_Toc351634563"/>
      <w:bookmarkStart w:id="2242" w:name="_Toc351634777"/>
      <w:bookmarkStart w:id="2243" w:name="_Toc351634992"/>
      <w:bookmarkStart w:id="2244" w:name="_Toc351635205"/>
      <w:bookmarkStart w:id="2245" w:name="_Toc351637904"/>
      <w:bookmarkStart w:id="2246" w:name="_Toc351638117"/>
      <w:bookmarkStart w:id="2247" w:name="_Toc351699540"/>
      <w:bookmarkStart w:id="2248" w:name="_Toc351699752"/>
      <w:bookmarkStart w:id="2249" w:name="_Toc351701653"/>
      <w:bookmarkStart w:id="2250" w:name="_Toc351709276"/>
      <w:bookmarkStart w:id="2251" w:name="_Toc351720744"/>
      <w:bookmarkStart w:id="2252" w:name="_Toc351364995"/>
      <w:bookmarkStart w:id="2253" w:name="_Toc351365292"/>
      <w:bookmarkStart w:id="2254" w:name="_Toc351440880"/>
      <w:bookmarkStart w:id="2255" w:name="_Toc351466586"/>
      <w:bookmarkStart w:id="2256" w:name="_Toc351467175"/>
      <w:bookmarkStart w:id="2257" w:name="_Toc351468473"/>
      <w:bookmarkStart w:id="2258" w:name="_Toc351537818"/>
      <w:bookmarkStart w:id="2259" w:name="_Toc351546615"/>
      <w:bookmarkStart w:id="2260" w:name="_Toc351546820"/>
      <w:bookmarkStart w:id="2261" w:name="_Toc351558128"/>
      <w:bookmarkStart w:id="2262" w:name="_Toc351558332"/>
      <w:bookmarkStart w:id="2263" w:name="_Toc351558536"/>
      <w:bookmarkStart w:id="2264" w:name="_Toc351629679"/>
      <w:bookmarkStart w:id="2265" w:name="_Toc351629896"/>
      <w:bookmarkStart w:id="2266" w:name="_Toc351630110"/>
      <w:bookmarkStart w:id="2267" w:name="_Toc351633494"/>
      <w:bookmarkStart w:id="2268" w:name="_Toc351633709"/>
      <w:bookmarkStart w:id="2269" w:name="_Toc351633922"/>
      <w:bookmarkStart w:id="2270" w:name="_Toc351634136"/>
      <w:bookmarkStart w:id="2271" w:name="_Toc351634350"/>
      <w:bookmarkStart w:id="2272" w:name="_Toc351634564"/>
      <w:bookmarkStart w:id="2273" w:name="_Toc351634778"/>
      <w:bookmarkStart w:id="2274" w:name="_Toc351634993"/>
      <w:bookmarkStart w:id="2275" w:name="_Toc351635206"/>
      <w:bookmarkStart w:id="2276" w:name="_Toc351637905"/>
      <w:bookmarkStart w:id="2277" w:name="_Toc351638118"/>
      <w:bookmarkStart w:id="2278" w:name="_Toc351699541"/>
      <w:bookmarkStart w:id="2279" w:name="_Toc351699753"/>
      <w:bookmarkStart w:id="2280" w:name="_Toc351701654"/>
      <w:bookmarkStart w:id="2281" w:name="_Toc351709277"/>
      <w:bookmarkStart w:id="2282" w:name="_Toc351720745"/>
      <w:bookmarkStart w:id="2283" w:name="_Toc370808810"/>
      <w:bookmarkStart w:id="2284" w:name="_Toc370810233"/>
      <w:bookmarkStart w:id="2285" w:name="_Toc371055505"/>
      <w:bookmarkStart w:id="2286" w:name="_Toc371341030"/>
      <w:bookmarkStart w:id="2287" w:name="_Toc371490803"/>
      <w:bookmarkStart w:id="2288" w:name="_Toc371497267"/>
      <w:bookmarkStart w:id="2289" w:name="_Toc371588403"/>
      <w:bookmarkStart w:id="2290" w:name="_Toc371601038"/>
      <w:bookmarkStart w:id="2291" w:name="_Toc370808811"/>
      <w:bookmarkStart w:id="2292" w:name="_Toc370810234"/>
      <w:bookmarkStart w:id="2293" w:name="_Toc371055506"/>
      <w:bookmarkStart w:id="2294" w:name="_Toc371341031"/>
      <w:bookmarkStart w:id="2295" w:name="_Toc371490804"/>
      <w:bookmarkStart w:id="2296" w:name="_Toc371497268"/>
      <w:bookmarkStart w:id="2297" w:name="_Toc371588404"/>
      <w:bookmarkStart w:id="2298" w:name="_Toc371601039"/>
      <w:bookmarkStart w:id="2299" w:name="_Toc370808812"/>
      <w:bookmarkStart w:id="2300" w:name="_Toc370810235"/>
      <w:bookmarkStart w:id="2301" w:name="_Toc371055507"/>
      <w:bookmarkStart w:id="2302" w:name="_Toc371341032"/>
      <w:bookmarkStart w:id="2303" w:name="_Toc371490805"/>
      <w:bookmarkStart w:id="2304" w:name="_Toc371497269"/>
      <w:bookmarkStart w:id="2305" w:name="_Toc371588405"/>
      <w:bookmarkStart w:id="2306" w:name="_Toc371601040"/>
      <w:bookmarkStart w:id="2307" w:name="_Toc353429413"/>
      <w:bookmarkStart w:id="2308" w:name="_Toc357504333"/>
      <w:bookmarkStart w:id="2309" w:name="_Toc360688854"/>
      <w:bookmarkStart w:id="2310" w:name="_Toc361052666"/>
      <w:bookmarkStart w:id="2311" w:name="_Toc361053156"/>
      <w:bookmarkStart w:id="2312" w:name="_Toc361053236"/>
      <w:bookmarkStart w:id="2313" w:name="_Toc361053843"/>
      <w:bookmarkStart w:id="2314" w:name="_Toc361054005"/>
      <w:bookmarkStart w:id="2315" w:name="_Toc361054087"/>
      <w:bookmarkStart w:id="2316" w:name="_Toc361054249"/>
      <w:bookmarkStart w:id="2317" w:name="_Toc361054411"/>
      <w:bookmarkStart w:id="2318" w:name="_Toc361054488"/>
      <w:bookmarkStart w:id="2319" w:name="_Toc361054569"/>
      <w:bookmarkStart w:id="2320" w:name="_Toc361054651"/>
      <w:bookmarkStart w:id="2321" w:name="_Toc361054734"/>
      <w:bookmarkStart w:id="2322" w:name="_Toc361054816"/>
      <w:bookmarkStart w:id="2323" w:name="_Toc361054898"/>
      <w:bookmarkStart w:id="2324" w:name="_Toc361054980"/>
      <w:bookmarkStart w:id="2325" w:name="_Toc361055062"/>
      <w:bookmarkStart w:id="2326" w:name="_Toc361055144"/>
      <w:bookmarkStart w:id="2327" w:name="_Toc361055227"/>
      <w:bookmarkStart w:id="2328" w:name="_Toc361055309"/>
      <w:bookmarkStart w:id="2329" w:name="_Toc361055391"/>
      <w:bookmarkStart w:id="2330" w:name="_Toc361055473"/>
      <w:bookmarkStart w:id="2331" w:name="_Toc361055637"/>
      <w:bookmarkStart w:id="2332" w:name="_Toc361055718"/>
      <w:bookmarkStart w:id="2333" w:name="_Toc361055800"/>
      <w:bookmarkStart w:id="2334" w:name="_Toc361055881"/>
      <w:bookmarkStart w:id="2335" w:name="_Toc361055963"/>
      <w:bookmarkStart w:id="2336" w:name="_Toc361056045"/>
      <w:bookmarkStart w:id="2337" w:name="_Toc361059199"/>
      <w:bookmarkStart w:id="2338" w:name="_Toc361059323"/>
      <w:bookmarkStart w:id="2339" w:name="_Toc361059740"/>
      <w:bookmarkStart w:id="2340" w:name="_Toc361060293"/>
      <w:bookmarkStart w:id="2341" w:name="_Toc361061163"/>
      <w:bookmarkStart w:id="2342" w:name="_Toc361061654"/>
      <w:bookmarkStart w:id="2343" w:name="_Toc369586023"/>
      <w:bookmarkStart w:id="2344" w:name="_Toc370453807"/>
      <w:bookmarkStart w:id="2345" w:name="_Toc370478955"/>
      <w:bookmarkStart w:id="2346" w:name="_Toc370737920"/>
      <w:bookmarkStart w:id="2347" w:name="_Toc370805310"/>
      <w:bookmarkStart w:id="2348" w:name="_Toc370808813"/>
      <w:bookmarkStart w:id="2349" w:name="_Toc370810236"/>
      <w:bookmarkStart w:id="2350" w:name="_Toc371055508"/>
      <w:bookmarkStart w:id="2351" w:name="_Toc371341033"/>
      <w:bookmarkStart w:id="2352" w:name="_Toc371490806"/>
      <w:bookmarkStart w:id="2353" w:name="_Toc371497270"/>
      <w:bookmarkStart w:id="2354" w:name="_Toc371588406"/>
      <w:bookmarkStart w:id="2355" w:name="_Toc371601041"/>
      <w:bookmarkStart w:id="2356" w:name="_Toc371601738"/>
      <w:bookmarkStart w:id="2357" w:name="_Toc371602673"/>
      <w:bookmarkStart w:id="2358" w:name="_Toc371668288"/>
      <w:bookmarkStart w:id="2359" w:name="_Toc371670222"/>
      <w:bookmarkStart w:id="2360" w:name="_Toc372716188"/>
      <w:bookmarkStart w:id="2361" w:name="_Toc373391511"/>
      <w:bookmarkStart w:id="2362" w:name="_Toc373402164"/>
      <w:bookmarkStart w:id="2363" w:name="_Toc373403459"/>
      <w:bookmarkStart w:id="2364" w:name="_Toc373482589"/>
      <w:bookmarkStart w:id="2365" w:name="_Toc373482773"/>
      <w:bookmarkStart w:id="2366" w:name="_Toc373486679"/>
      <w:bookmarkStart w:id="2367" w:name="_Toc373755699"/>
      <w:bookmarkStart w:id="2368" w:name="_Toc373755976"/>
      <w:bookmarkStart w:id="2369" w:name="_Toc373839930"/>
      <w:bookmarkStart w:id="2370" w:name="_Toc374345734"/>
      <w:bookmarkStart w:id="2371" w:name="_Toc374445317"/>
      <w:bookmarkStart w:id="2372" w:name="_Toc374514962"/>
      <w:bookmarkStart w:id="2373" w:name="_Toc374516458"/>
      <w:bookmarkStart w:id="2374" w:name="_Toc374517131"/>
      <w:bookmarkStart w:id="2375" w:name="_Toc374703309"/>
      <w:bookmarkStart w:id="2376" w:name="_Toc374972314"/>
      <w:bookmarkStart w:id="2377" w:name="_Toc375042176"/>
      <w:bookmarkStart w:id="2378" w:name="_Toc375045407"/>
      <w:bookmarkStart w:id="2379" w:name="_Toc375053146"/>
      <w:bookmarkStart w:id="2380" w:name="_Toc375057247"/>
      <w:bookmarkStart w:id="2381" w:name="_Toc375057315"/>
      <w:bookmarkStart w:id="2382" w:name="_Toc375127841"/>
      <w:bookmarkStart w:id="2383" w:name="_Toc375137079"/>
      <w:bookmarkStart w:id="2384" w:name="_Toc375138426"/>
      <w:bookmarkStart w:id="2385" w:name="_Toc376853855"/>
      <w:bookmarkStart w:id="2386" w:name="_Toc376857370"/>
      <w:bookmarkStart w:id="2387" w:name="_Toc376857575"/>
      <w:bookmarkStart w:id="2388" w:name="_Toc376858818"/>
      <w:bookmarkStart w:id="2389" w:name="_Toc376858890"/>
      <w:bookmarkStart w:id="2390" w:name="_Toc376858961"/>
      <w:bookmarkStart w:id="2391" w:name="_Toc376931240"/>
      <w:bookmarkStart w:id="2392" w:name="_Toc377120372"/>
      <w:bookmarkStart w:id="2393" w:name="_Toc377124987"/>
      <w:bookmarkStart w:id="2394" w:name="_Toc377133211"/>
      <w:bookmarkStart w:id="2395" w:name="_Toc377134789"/>
      <w:bookmarkStart w:id="2396" w:name="_Toc377371253"/>
      <w:bookmarkStart w:id="2397" w:name="_Toc377542368"/>
      <w:bookmarkStart w:id="2398" w:name="_Toc377622911"/>
      <w:bookmarkStart w:id="2399" w:name="_Toc377623025"/>
      <w:bookmarkStart w:id="2400" w:name="_Toc377623139"/>
      <w:bookmarkStart w:id="2401" w:name="_Toc377623209"/>
      <w:bookmarkStart w:id="2402" w:name="_Toc377713045"/>
      <w:bookmarkStart w:id="2403" w:name="_Toc377720385"/>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r w:rsidRPr="00414AB0">
        <w:lastRenderedPageBreak/>
        <w:t>Riksdagspartiers</w:t>
      </w:r>
      <w:r>
        <w:t xml:space="preserve"> överenskommelse om redovisning av intäkter</w:t>
      </w:r>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p>
    <w:p w:rsidR="00127182" w:rsidRDefault="00127182" w:rsidP="00127182">
      <w:pPr>
        <w:pStyle w:val="Brdtext"/>
      </w:pPr>
      <w:r>
        <w:t>R</w:t>
      </w:r>
      <w:r w:rsidRPr="006C374F">
        <w:t xml:space="preserve">iksdagspartier </w:t>
      </w:r>
      <w:r>
        <w:t>har s</w:t>
      </w:r>
      <w:r w:rsidRPr="006C374F">
        <w:t xml:space="preserve">edan </w:t>
      </w:r>
      <w:r>
        <w:t>lång</w:t>
      </w:r>
      <w:r w:rsidRPr="006C374F">
        <w:t xml:space="preserve"> tid på eget initiativ </w:t>
      </w:r>
      <w:r>
        <w:t xml:space="preserve">ingått </w:t>
      </w:r>
      <w:r w:rsidRPr="006C374F">
        <w:t>överens</w:t>
      </w:r>
      <w:r>
        <w:softHyphen/>
      </w:r>
      <w:r w:rsidRPr="006C374F">
        <w:t xml:space="preserve">kommelser </w:t>
      </w:r>
      <w:r>
        <w:t>i syfte</w:t>
      </w:r>
      <w:r w:rsidRPr="006C374F">
        <w:t xml:space="preserve"> att ge ökad </w:t>
      </w:r>
      <w:r>
        <w:t xml:space="preserve">insyn i </w:t>
      </w:r>
      <w:r w:rsidRPr="006C374F">
        <w:t>partiernas intäkter.</w:t>
      </w:r>
    </w:p>
    <w:p w:rsidR="00127182" w:rsidRDefault="00127182" w:rsidP="00127182">
      <w:pPr>
        <w:pStyle w:val="Brdtextmedindrag"/>
      </w:pPr>
      <w:r>
        <w:t>År 2000 ingick de dåvarande riksdagspartierna (</w:t>
      </w:r>
      <w:r w:rsidRPr="002C718B">
        <w:t>C, FP, KD, M, MP, S och V</w:t>
      </w:r>
      <w:r w:rsidRPr="00DC6DC2">
        <w:t>)</w:t>
      </w:r>
      <w:r>
        <w:t xml:space="preserve"> en överens</w:t>
      </w:r>
      <w:r>
        <w:softHyphen/>
        <w:t>kommelse om redovisning av sina intäkter. Partierna har hösten 2012 enats om ett tillägg till överenskommelsen som innebär att namnen på fysiska personer som ger mer än 20</w:t>
      </w:r>
      <w:r w:rsidR="00B508F3">
        <w:t> </w:t>
      </w:r>
      <w:r>
        <w:t>000 kr per år till ett parti ska offentliggöras. Tidigare omfattade överens</w:t>
      </w:r>
      <w:r>
        <w:softHyphen/>
        <w:t xml:space="preserve">kommelsen i denna del endast bidrag från juridiska personer. </w:t>
      </w:r>
    </w:p>
    <w:p w:rsidR="00127182" w:rsidRDefault="00127182" w:rsidP="00127182">
      <w:pPr>
        <w:pStyle w:val="Brdtextmedindrag"/>
      </w:pPr>
      <w:r>
        <w:t>Partierna ska enligt överenskommelsen redovisa sina intäkter så öppet som möjligt då det anses rimligt att väljarna vet hur partierna finansierar sin verksamhet samt hur deras kandidater finansierar sina personvals</w:t>
      </w:r>
      <w:r>
        <w:softHyphen/>
        <w:t>kampanjer. Överenskommelsen består av sju punkter med följande innehåll:</w:t>
      </w:r>
    </w:p>
    <w:p w:rsidR="00127182" w:rsidRDefault="00127182" w:rsidP="00127182">
      <w:pPr>
        <w:pStyle w:val="Brdtext"/>
        <w:numPr>
          <w:ilvl w:val="0"/>
          <w:numId w:val="32"/>
        </w:numPr>
      </w:pPr>
      <w:r>
        <w:t xml:space="preserve">Överenskommelsen omfattar partiernas centrala verksamhet men även lokala och regionala organisationer samt sidoorganisationer uppmanas att följa densamma. </w:t>
      </w:r>
    </w:p>
    <w:p w:rsidR="00127182" w:rsidRDefault="00127182" w:rsidP="00127182">
      <w:pPr>
        <w:pStyle w:val="Brdtext"/>
        <w:numPr>
          <w:ilvl w:val="0"/>
          <w:numId w:val="32"/>
        </w:numPr>
      </w:pPr>
      <w:r>
        <w:t>Beträffande ekonomiskt stöd från juridiska personer ska belopp och namn redovisas. När det gäller stöd från enskilda redovisas det totala beloppet samt antal bidrags</w:t>
      </w:r>
      <w:r>
        <w:softHyphen/>
        <w:t>givare. Namnen på fysiska personer som ger mer än 20 000 kr per år till ett parti ska offentliggöras.</w:t>
      </w:r>
    </w:p>
    <w:p w:rsidR="00127182" w:rsidRDefault="00127182" w:rsidP="00127182">
      <w:pPr>
        <w:pStyle w:val="Brdtext"/>
        <w:numPr>
          <w:ilvl w:val="0"/>
          <w:numId w:val="32"/>
        </w:numPr>
      </w:pPr>
      <w:r>
        <w:t xml:space="preserve">Överenskommelsen </w:t>
      </w:r>
      <w:r w:rsidRPr="006C374F">
        <w:t xml:space="preserve">omfattar </w:t>
      </w:r>
      <w:r>
        <w:t xml:space="preserve">all verksamhet, även sådan som bedrivs i stiftelser, bolag eller annan form, och som kontrolleras av partiet. </w:t>
      </w:r>
    </w:p>
    <w:p w:rsidR="00127182" w:rsidRDefault="00127182" w:rsidP="00127182">
      <w:pPr>
        <w:pStyle w:val="Brdtext"/>
        <w:numPr>
          <w:ilvl w:val="0"/>
          <w:numId w:val="32"/>
        </w:numPr>
      </w:pPr>
      <w:r>
        <w:t xml:space="preserve">Partiernas bokslut ska utformas så att det så enkelt som möjligt går att utläsa hur verksamheten finansieras. Enskilda kandidater i personval förväntas lämna motsvarande redovisning. </w:t>
      </w:r>
    </w:p>
    <w:p w:rsidR="00127182" w:rsidRDefault="00127182" w:rsidP="00127182">
      <w:pPr>
        <w:pStyle w:val="Brdtext"/>
        <w:numPr>
          <w:ilvl w:val="0"/>
          <w:numId w:val="32"/>
        </w:numPr>
      </w:pPr>
      <w:r>
        <w:t>Även indirekt stöd, t.ex. i form av stödannonsering, subventionering av annonskostnader, och personella resurser ska så långt möjligt redovisas.</w:t>
      </w:r>
    </w:p>
    <w:p w:rsidR="00127182" w:rsidRDefault="00127182" w:rsidP="00127182">
      <w:pPr>
        <w:pStyle w:val="Brdtext"/>
        <w:numPr>
          <w:ilvl w:val="0"/>
          <w:numId w:val="32"/>
        </w:numPr>
      </w:pPr>
      <w:r>
        <w:t xml:space="preserve">Partiernas fastställda bokslut ska finnas tillgängliga för alla som önskar ta del av dem. </w:t>
      </w:r>
    </w:p>
    <w:p w:rsidR="00127182" w:rsidRPr="00FD05EB" w:rsidRDefault="00127182" w:rsidP="00127182">
      <w:pPr>
        <w:pStyle w:val="Brdtext"/>
        <w:numPr>
          <w:ilvl w:val="0"/>
          <w:numId w:val="32"/>
        </w:numPr>
      </w:pPr>
      <w:r>
        <w:t>Partiernas ekonomichefer eller motsvarande ska utveckla gemen</w:t>
      </w:r>
      <w:r>
        <w:softHyphen/>
        <w:t>samma redovisningsformer som gör det möjligt att uppfylla överens</w:t>
      </w:r>
      <w:r>
        <w:softHyphen/>
        <w:t>kommelsen.</w:t>
      </w:r>
    </w:p>
    <w:p w:rsidR="00127182" w:rsidRDefault="00127182" w:rsidP="00127182">
      <w:pPr>
        <w:pStyle w:val="Rubrik2"/>
      </w:pPr>
      <w:bookmarkStart w:id="2404" w:name="_Toc351364998"/>
      <w:bookmarkStart w:id="2405" w:name="_Toc351365295"/>
      <w:bookmarkStart w:id="2406" w:name="_Toc351440883"/>
      <w:bookmarkStart w:id="2407" w:name="_Toc351466589"/>
      <w:bookmarkStart w:id="2408" w:name="_Toc351467178"/>
      <w:bookmarkStart w:id="2409" w:name="_Toc351468476"/>
      <w:bookmarkStart w:id="2410" w:name="_Toc351537821"/>
      <w:bookmarkStart w:id="2411" w:name="_Toc351546618"/>
      <w:bookmarkStart w:id="2412" w:name="_Toc351546823"/>
      <w:bookmarkStart w:id="2413" w:name="_Toc351558131"/>
      <w:bookmarkStart w:id="2414" w:name="_Toc351558335"/>
      <w:bookmarkStart w:id="2415" w:name="_Toc351558539"/>
      <w:bookmarkStart w:id="2416" w:name="_Toc351629682"/>
      <w:bookmarkStart w:id="2417" w:name="_Toc351629899"/>
      <w:bookmarkStart w:id="2418" w:name="_Toc351630113"/>
      <w:bookmarkStart w:id="2419" w:name="_Toc351633497"/>
      <w:bookmarkStart w:id="2420" w:name="_Toc351633712"/>
      <w:bookmarkStart w:id="2421" w:name="_Toc351633925"/>
      <w:bookmarkStart w:id="2422" w:name="_Toc351634139"/>
      <w:bookmarkStart w:id="2423" w:name="_Toc351634353"/>
      <w:bookmarkStart w:id="2424" w:name="_Toc351634567"/>
      <w:bookmarkStart w:id="2425" w:name="_Toc351634781"/>
      <w:bookmarkStart w:id="2426" w:name="_Toc351634996"/>
      <w:bookmarkStart w:id="2427" w:name="_Toc351635209"/>
      <w:bookmarkStart w:id="2428" w:name="_Toc351637908"/>
      <w:bookmarkStart w:id="2429" w:name="_Toc351638121"/>
      <w:bookmarkStart w:id="2430" w:name="_Toc351699544"/>
      <w:bookmarkStart w:id="2431" w:name="_Toc351699756"/>
      <w:bookmarkStart w:id="2432" w:name="_Toc351701657"/>
      <w:bookmarkStart w:id="2433" w:name="_Toc351709280"/>
      <w:bookmarkStart w:id="2434" w:name="_Toc351720748"/>
      <w:bookmarkStart w:id="2435" w:name="_Toc351364999"/>
      <w:bookmarkStart w:id="2436" w:name="_Toc351365296"/>
      <w:bookmarkStart w:id="2437" w:name="_Toc351440884"/>
      <w:bookmarkStart w:id="2438" w:name="_Toc351466590"/>
      <w:bookmarkStart w:id="2439" w:name="_Toc351467179"/>
      <w:bookmarkStart w:id="2440" w:name="_Toc351468477"/>
      <w:bookmarkStart w:id="2441" w:name="_Toc351537822"/>
      <w:bookmarkStart w:id="2442" w:name="_Toc351546619"/>
      <w:bookmarkStart w:id="2443" w:name="_Toc351546824"/>
      <w:bookmarkStart w:id="2444" w:name="_Toc351558132"/>
      <w:bookmarkStart w:id="2445" w:name="_Toc351558336"/>
      <w:bookmarkStart w:id="2446" w:name="_Toc351558540"/>
      <w:bookmarkStart w:id="2447" w:name="_Toc351629683"/>
      <w:bookmarkStart w:id="2448" w:name="_Toc351629900"/>
      <w:bookmarkStart w:id="2449" w:name="_Toc351630114"/>
      <w:bookmarkStart w:id="2450" w:name="_Toc351633498"/>
      <w:bookmarkStart w:id="2451" w:name="_Toc351633713"/>
      <w:bookmarkStart w:id="2452" w:name="_Toc351633926"/>
      <w:bookmarkStart w:id="2453" w:name="_Toc351634140"/>
      <w:bookmarkStart w:id="2454" w:name="_Toc351634354"/>
      <w:bookmarkStart w:id="2455" w:name="_Toc351634568"/>
      <w:bookmarkStart w:id="2456" w:name="_Toc351634782"/>
      <w:bookmarkStart w:id="2457" w:name="_Toc351634997"/>
      <w:bookmarkStart w:id="2458" w:name="_Toc351635210"/>
      <w:bookmarkStart w:id="2459" w:name="_Toc351637909"/>
      <w:bookmarkStart w:id="2460" w:name="_Toc351638122"/>
      <w:bookmarkStart w:id="2461" w:name="_Toc351699545"/>
      <w:bookmarkStart w:id="2462" w:name="_Toc351699757"/>
      <w:bookmarkStart w:id="2463" w:name="_Toc351701658"/>
      <w:bookmarkStart w:id="2464" w:name="_Toc351709281"/>
      <w:bookmarkStart w:id="2465" w:name="_Toc351720749"/>
      <w:bookmarkStart w:id="2466" w:name="_Toc351365000"/>
      <w:bookmarkStart w:id="2467" w:name="_Toc351365297"/>
      <w:bookmarkStart w:id="2468" w:name="_Toc351440885"/>
      <w:bookmarkStart w:id="2469" w:name="_Toc351466591"/>
      <w:bookmarkStart w:id="2470" w:name="_Toc351467180"/>
      <w:bookmarkStart w:id="2471" w:name="_Toc351468478"/>
      <w:bookmarkStart w:id="2472" w:name="_Toc351537823"/>
      <w:bookmarkStart w:id="2473" w:name="_Toc351546620"/>
      <w:bookmarkStart w:id="2474" w:name="_Toc351546825"/>
      <w:bookmarkStart w:id="2475" w:name="_Toc351558133"/>
      <w:bookmarkStart w:id="2476" w:name="_Toc351558337"/>
      <w:bookmarkStart w:id="2477" w:name="_Toc351558541"/>
      <w:bookmarkStart w:id="2478" w:name="_Toc351629684"/>
      <w:bookmarkStart w:id="2479" w:name="_Toc351629901"/>
      <w:bookmarkStart w:id="2480" w:name="_Toc351630115"/>
      <w:bookmarkStart w:id="2481" w:name="_Toc351633499"/>
      <w:bookmarkStart w:id="2482" w:name="_Toc351633714"/>
      <w:bookmarkStart w:id="2483" w:name="_Toc351633927"/>
      <w:bookmarkStart w:id="2484" w:name="_Toc351634141"/>
      <w:bookmarkStart w:id="2485" w:name="_Toc351634355"/>
      <w:bookmarkStart w:id="2486" w:name="_Toc351634569"/>
      <w:bookmarkStart w:id="2487" w:name="_Toc351634783"/>
      <w:bookmarkStart w:id="2488" w:name="_Toc351634998"/>
      <w:bookmarkStart w:id="2489" w:name="_Toc351635211"/>
      <w:bookmarkStart w:id="2490" w:name="_Toc351637910"/>
      <w:bookmarkStart w:id="2491" w:name="_Toc351638123"/>
      <w:bookmarkStart w:id="2492" w:name="_Toc351699546"/>
      <w:bookmarkStart w:id="2493" w:name="_Toc351699758"/>
      <w:bookmarkStart w:id="2494" w:name="_Toc351701659"/>
      <w:bookmarkStart w:id="2495" w:name="_Toc351709282"/>
      <w:bookmarkStart w:id="2496" w:name="_Toc351720750"/>
      <w:bookmarkStart w:id="2497" w:name="_Toc351365001"/>
      <w:bookmarkStart w:id="2498" w:name="_Toc351365298"/>
      <w:bookmarkStart w:id="2499" w:name="_Toc351440886"/>
      <w:bookmarkStart w:id="2500" w:name="_Toc351466592"/>
      <w:bookmarkStart w:id="2501" w:name="_Toc351467181"/>
      <w:bookmarkStart w:id="2502" w:name="_Toc351468479"/>
      <w:bookmarkStart w:id="2503" w:name="_Toc351537824"/>
      <w:bookmarkStart w:id="2504" w:name="_Toc351546621"/>
      <w:bookmarkStart w:id="2505" w:name="_Toc351546826"/>
      <w:bookmarkStart w:id="2506" w:name="_Toc351558134"/>
      <w:bookmarkStart w:id="2507" w:name="_Toc351558338"/>
      <w:bookmarkStart w:id="2508" w:name="_Toc351558542"/>
      <w:bookmarkStart w:id="2509" w:name="_Toc351629685"/>
      <w:bookmarkStart w:id="2510" w:name="_Toc351629902"/>
      <w:bookmarkStart w:id="2511" w:name="_Toc351630116"/>
      <w:bookmarkStart w:id="2512" w:name="_Toc351633500"/>
      <w:bookmarkStart w:id="2513" w:name="_Toc351633715"/>
      <w:bookmarkStart w:id="2514" w:name="_Toc351633928"/>
      <w:bookmarkStart w:id="2515" w:name="_Toc351634142"/>
      <w:bookmarkStart w:id="2516" w:name="_Toc351634356"/>
      <w:bookmarkStart w:id="2517" w:name="_Toc351634570"/>
      <w:bookmarkStart w:id="2518" w:name="_Toc351634784"/>
      <w:bookmarkStart w:id="2519" w:name="_Toc351634999"/>
      <w:bookmarkStart w:id="2520" w:name="_Toc351635212"/>
      <w:bookmarkStart w:id="2521" w:name="_Toc351637911"/>
      <w:bookmarkStart w:id="2522" w:name="_Toc351638124"/>
      <w:bookmarkStart w:id="2523" w:name="_Toc351699547"/>
      <w:bookmarkStart w:id="2524" w:name="_Toc351699759"/>
      <w:bookmarkStart w:id="2525" w:name="_Toc351701660"/>
      <w:bookmarkStart w:id="2526" w:name="_Toc351709283"/>
      <w:bookmarkStart w:id="2527" w:name="_Toc351720751"/>
      <w:bookmarkStart w:id="2528" w:name="_Toc351365002"/>
      <w:bookmarkStart w:id="2529" w:name="_Toc351365299"/>
      <w:bookmarkStart w:id="2530" w:name="_Toc351440887"/>
      <w:bookmarkStart w:id="2531" w:name="_Toc351466593"/>
      <w:bookmarkStart w:id="2532" w:name="_Toc351467182"/>
      <w:bookmarkStart w:id="2533" w:name="_Toc351468480"/>
      <w:bookmarkStart w:id="2534" w:name="_Toc351537825"/>
      <w:bookmarkStart w:id="2535" w:name="_Toc351546622"/>
      <w:bookmarkStart w:id="2536" w:name="_Toc351546827"/>
      <w:bookmarkStart w:id="2537" w:name="_Toc351558135"/>
      <w:bookmarkStart w:id="2538" w:name="_Toc351558339"/>
      <w:bookmarkStart w:id="2539" w:name="_Toc351558543"/>
      <w:bookmarkStart w:id="2540" w:name="_Toc351629686"/>
      <w:bookmarkStart w:id="2541" w:name="_Toc351629903"/>
      <w:bookmarkStart w:id="2542" w:name="_Toc351630117"/>
      <w:bookmarkStart w:id="2543" w:name="_Toc351633501"/>
      <w:bookmarkStart w:id="2544" w:name="_Toc351633716"/>
      <w:bookmarkStart w:id="2545" w:name="_Toc351633929"/>
      <w:bookmarkStart w:id="2546" w:name="_Toc351634143"/>
      <w:bookmarkStart w:id="2547" w:name="_Toc351634357"/>
      <w:bookmarkStart w:id="2548" w:name="_Toc351634571"/>
      <w:bookmarkStart w:id="2549" w:name="_Toc351634785"/>
      <w:bookmarkStart w:id="2550" w:name="_Toc351635000"/>
      <w:bookmarkStart w:id="2551" w:name="_Toc351635213"/>
      <w:bookmarkStart w:id="2552" w:name="_Toc351637912"/>
      <w:bookmarkStart w:id="2553" w:name="_Toc351638125"/>
      <w:bookmarkStart w:id="2554" w:name="_Toc351699548"/>
      <w:bookmarkStart w:id="2555" w:name="_Toc351699760"/>
      <w:bookmarkStart w:id="2556" w:name="_Toc351701661"/>
      <w:bookmarkStart w:id="2557" w:name="_Toc351709284"/>
      <w:bookmarkStart w:id="2558" w:name="_Toc351720752"/>
      <w:bookmarkStart w:id="2559" w:name="_Toc351365003"/>
      <w:bookmarkStart w:id="2560" w:name="_Toc351365300"/>
      <w:bookmarkStart w:id="2561" w:name="_Toc351440888"/>
      <w:bookmarkStart w:id="2562" w:name="_Toc351466594"/>
      <w:bookmarkStart w:id="2563" w:name="_Toc351467183"/>
      <w:bookmarkStart w:id="2564" w:name="_Toc351468481"/>
      <w:bookmarkStart w:id="2565" w:name="_Toc351537826"/>
      <w:bookmarkStart w:id="2566" w:name="_Toc351546623"/>
      <w:bookmarkStart w:id="2567" w:name="_Toc351546828"/>
      <w:bookmarkStart w:id="2568" w:name="_Toc351558136"/>
      <w:bookmarkStart w:id="2569" w:name="_Toc351558340"/>
      <w:bookmarkStart w:id="2570" w:name="_Toc351558544"/>
      <w:bookmarkStart w:id="2571" w:name="_Toc351629687"/>
      <w:bookmarkStart w:id="2572" w:name="_Toc351629904"/>
      <w:bookmarkStart w:id="2573" w:name="_Toc351630118"/>
      <w:bookmarkStart w:id="2574" w:name="_Toc351633502"/>
      <w:bookmarkStart w:id="2575" w:name="_Toc351633717"/>
      <w:bookmarkStart w:id="2576" w:name="_Toc351633930"/>
      <w:bookmarkStart w:id="2577" w:name="_Toc351634144"/>
      <w:bookmarkStart w:id="2578" w:name="_Toc351634358"/>
      <w:bookmarkStart w:id="2579" w:name="_Toc351634572"/>
      <w:bookmarkStart w:id="2580" w:name="_Toc351634786"/>
      <w:bookmarkStart w:id="2581" w:name="_Toc351635001"/>
      <w:bookmarkStart w:id="2582" w:name="_Toc351635214"/>
      <w:bookmarkStart w:id="2583" w:name="_Toc351637913"/>
      <w:bookmarkStart w:id="2584" w:name="_Toc351638126"/>
      <w:bookmarkStart w:id="2585" w:name="_Toc351699549"/>
      <w:bookmarkStart w:id="2586" w:name="_Toc351699761"/>
      <w:bookmarkStart w:id="2587" w:name="_Toc351701662"/>
      <w:bookmarkStart w:id="2588" w:name="_Toc351709285"/>
      <w:bookmarkStart w:id="2589" w:name="_Toc351720753"/>
      <w:bookmarkStart w:id="2590" w:name="_Toc351365004"/>
      <w:bookmarkStart w:id="2591" w:name="_Toc351365301"/>
      <w:bookmarkStart w:id="2592" w:name="_Toc351440889"/>
      <w:bookmarkStart w:id="2593" w:name="_Toc351466595"/>
      <w:bookmarkStart w:id="2594" w:name="_Toc351467184"/>
      <w:bookmarkStart w:id="2595" w:name="_Toc351468482"/>
      <w:bookmarkStart w:id="2596" w:name="_Toc351537827"/>
      <w:bookmarkStart w:id="2597" w:name="_Toc351546624"/>
      <w:bookmarkStart w:id="2598" w:name="_Toc351546829"/>
      <w:bookmarkStart w:id="2599" w:name="_Toc351558137"/>
      <w:bookmarkStart w:id="2600" w:name="_Toc351558341"/>
      <w:bookmarkStart w:id="2601" w:name="_Toc351558545"/>
      <w:bookmarkStart w:id="2602" w:name="_Toc351629688"/>
      <w:bookmarkStart w:id="2603" w:name="_Toc351629905"/>
      <w:bookmarkStart w:id="2604" w:name="_Toc351630119"/>
      <w:bookmarkStart w:id="2605" w:name="_Toc351633503"/>
      <w:bookmarkStart w:id="2606" w:name="_Toc351633718"/>
      <w:bookmarkStart w:id="2607" w:name="_Toc351633931"/>
      <w:bookmarkStart w:id="2608" w:name="_Toc351634145"/>
      <w:bookmarkStart w:id="2609" w:name="_Toc351634359"/>
      <w:bookmarkStart w:id="2610" w:name="_Toc351634573"/>
      <w:bookmarkStart w:id="2611" w:name="_Toc351634787"/>
      <w:bookmarkStart w:id="2612" w:name="_Toc351635002"/>
      <w:bookmarkStart w:id="2613" w:name="_Toc351635215"/>
      <w:bookmarkStart w:id="2614" w:name="_Toc351637914"/>
      <w:bookmarkStart w:id="2615" w:name="_Toc351638127"/>
      <w:bookmarkStart w:id="2616" w:name="_Toc351699550"/>
      <w:bookmarkStart w:id="2617" w:name="_Toc351699762"/>
      <w:bookmarkStart w:id="2618" w:name="_Toc351701663"/>
      <w:bookmarkStart w:id="2619" w:name="_Toc351709286"/>
      <w:bookmarkStart w:id="2620" w:name="_Toc351720754"/>
      <w:bookmarkStart w:id="2621" w:name="_Toc351365005"/>
      <w:bookmarkStart w:id="2622" w:name="_Toc351365302"/>
      <w:bookmarkStart w:id="2623" w:name="_Toc351440890"/>
      <w:bookmarkStart w:id="2624" w:name="_Toc351466596"/>
      <w:bookmarkStart w:id="2625" w:name="_Toc351467185"/>
      <w:bookmarkStart w:id="2626" w:name="_Toc351468483"/>
      <w:bookmarkStart w:id="2627" w:name="_Toc351537828"/>
      <w:bookmarkStart w:id="2628" w:name="_Toc351546625"/>
      <w:bookmarkStart w:id="2629" w:name="_Toc351546830"/>
      <w:bookmarkStart w:id="2630" w:name="_Toc351558138"/>
      <w:bookmarkStart w:id="2631" w:name="_Toc351558342"/>
      <w:bookmarkStart w:id="2632" w:name="_Toc351558546"/>
      <w:bookmarkStart w:id="2633" w:name="_Toc351629689"/>
      <w:bookmarkStart w:id="2634" w:name="_Toc351629906"/>
      <w:bookmarkStart w:id="2635" w:name="_Toc351630120"/>
      <w:bookmarkStart w:id="2636" w:name="_Toc351633504"/>
      <w:bookmarkStart w:id="2637" w:name="_Toc351633719"/>
      <w:bookmarkStart w:id="2638" w:name="_Toc351633932"/>
      <w:bookmarkStart w:id="2639" w:name="_Toc351634146"/>
      <w:bookmarkStart w:id="2640" w:name="_Toc351634360"/>
      <w:bookmarkStart w:id="2641" w:name="_Toc351634574"/>
      <w:bookmarkStart w:id="2642" w:name="_Toc351634788"/>
      <w:bookmarkStart w:id="2643" w:name="_Toc351635003"/>
      <w:bookmarkStart w:id="2644" w:name="_Toc351635216"/>
      <w:bookmarkStart w:id="2645" w:name="_Toc351637915"/>
      <w:bookmarkStart w:id="2646" w:name="_Toc351638128"/>
      <w:bookmarkStart w:id="2647" w:name="_Toc351699551"/>
      <w:bookmarkStart w:id="2648" w:name="_Toc351699763"/>
      <w:bookmarkStart w:id="2649" w:name="_Toc351701664"/>
      <w:bookmarkStart w:id="2650" w:name="_Toc351709287"/>
      <w:bookmarkStart w:id="2651" w:name="_Toc351720755"/>
      <w:bookmarkStart w:id="2652" w:name="_Toc351365006"/>
      <w:bookmarkStart w:id="2653" w:name="_Toc351365303"/>
      <w:bookmarkStart w:id="2654" w:name="_Toc351440891"/>
      <w:bookmarkStart w:id="2655" w:name="_Toc351466597"/>
      <w:bookmarkStart w:id="2656" w:name="_Toc351467186"/>
      <w:bookmarkStart w:id="2657" w:name="_Toc351468484"/>
      <w:bookmarkStart w:id="2658" w:name="_Toc351537829"/>
      <w:bookmarkStart w:id="2659" w:name="_Toc351546626"/>
      <w:bookmarkStart w:id="2660" w:name="_Toc351546831"/>
      <w:bookmarkStart w:id="2661" w:name="_Toc351558139"/>
      <w:bookmarkStart w:id="2662" w:name="_Toc351558343"/>
      <w:bookmarkStart w:id="2663" w:name="_Toc351558547"/>
      <w:bookmarkStart w:id="2664" w:name="_Toc351629690"/>
      <w:bookmarkStart w:id="2665" w:name="_Toc351629907"/>
      <w:bookmarkStart w:id="2666" w:name="_Toc351630121"/>
      <w:bookmarkStart w:id="2667" w:name="_Toc351633505"/>
      <w:bookmarkStart w:id="2668" w:name="_Toc351633720"/>
      <w:bookmarkStart w:id="2669" w:name="_Toc351633933"/>
      <w:bookmarkStart w:id="2670" w:name="_Toc351634147"/>
      <w:bookmarkStart w:id="2671" w:name="_Toc351634361"/>
      <w:bookmarkStart w:id="2672" w:name="_Toc351634575"/>
      <w:bookmarkStart w:id="2673" w:name="_Toc351634789"/>
      <w:bookmarkStart w:id="2674" w:name="_Toc351635004"/>
      <w:bookmarkStart w:id="2675" w:name="_Toc351635217"/>
      <w:bookmarkStart w:id="2676" w:name="_Toc351637916"/>
      <w:bookmarkStart w:id="2677" w:name="_Toc351638129"/>
      <w:bookmarkStart w:id="2678" w:name="_Toc351699552"/>
      <w:bookmarkStart w:id="2679" w:name="_Toc351699764"/>
      <w:bookmarkStart w:id="2680" w:name="_Toc351701665"/>
      <w:bookmarkStart w:id="2681" w:name="_Toc351709288"/>
      <w:bookmarkStart w:id="2682" w:name="_Toc351720756"/>
      <w:bookmarkStart w:id="2683" w:name="_Toc351365007"/>
      <w:bookmarkStart w:id="2684" w:name="_Toc351365304"/>
      <w:bookmarkStart w:id="2685" w:name="_Toc351440892"/>
      <w:bookmarkStart w:id="2686" w:name="_Toc351466598"/>
      <w:bookmarkStart w:id="2687" w:name="_Toc351467187"/>
      <w:bookmarkStart w:id="2688" w:name="_Toc351468485"/>
      <w:bookmarkStart w:id="2689" w:name="_Toc351537830"/>
      <w:bookmarkStart w:id="2690" w:name="_Toc351546627"/>
      <w:bookmarkStart w:id="2691" w:name="_Toc351546832"/>
      <w:bookmarkStart w:id="2692" w:name="_Toc351558140"/>
      <w:bookmarkStart w:id="2693" w:name="_Toc351558344"/>
      <w:bookmarkStart w:id="2694" w:name="_Toc351558548"/>
      <w:bookmarkStart w:id="2695" w:name="_Toc351629691"/>
      <w:bookmarkStart w:id="2696" w:name="_Toc351629908"/>
      <w:bookmarkStart w:id="2697" w:name="_Toc351630122"/>
      <w:bookmarkStart w:id="2698" w:name="_Toc351633506"/>
      <w:bookmarkStart w:id="2699" w:name="_Toc351633721"/>
      <w:bookmarkStart w:id="2700" w:name="_Toc351633934"/>
      <w:bookmarkStart w:id="2701" w:name="_Toc351634148"/>
      <w:bookmarkStart w:id="2702" w:name="_Toc351634362"/>
      <w:bookmarkStart w:id="2703" w:name="_Toc351634576"/>
      <w:bookmarkStart w:id="2704" w:name="_Toc351634790"/>
      <w:bookmarkStart w:id="2705" w:name="_Toc351635005"/>
      <w:bookmarkStart w:id="2706" w:name="_Toc351635218"/>
      <w:bookmarkStart w:id="2707" w:name="_Toc351637917"/>
      <w:bookmarkStart w:id="2708" w:name="_Toc351638130"/>
      <w:bookmarkStart w:id="2709" w:name="_Toc351699553"/>
      <w:bookmarkStart w:id="2710" w:name="_Toc351699765"/>
      <w:bookmarkStart w:id="2711" w:name="_Toc351701666"/>
      <w:bookmarkStart w:id="2712" w:name="_Toc351709289"/>
      <w:bookmarkStart w:id="2713" w:name="_Toc351720757"/>
      <w:bookmarkStart w:id="2714" w:name="_Toc351365008"/>
      <w:bookmarkStart w:id="2715" w:name="_Toc351365305"/>
      <w:bookmarkStart w:id="2716" w:name="_Toc351440893"/>
      <w:bookmarkStart w:id="2717" w:name="_Toc351466599"/>
      <w:bookmarkStart w:id="2718" w:name="_Toc351467188"/>
      <w:bookmarkStart w:id="2719" w:name="_Toc351468486"/>
      <w:bookmarkStart w:id="2720" w:name="_Toc351537831"/>
      <w:bookmarkStart w:id="2721" w:name="_Toc351546628"/>
      <w:bookmarkStart w:id="2722" w:name="_Toc351546833"/>
      <w:bookmarkStart w:id="2723" w:name="_Toc351558141"/>
      <w:bookmarkStart w:id="2724" w:name="_Toc351558345"/>
      <w:bookmarkStart w:id="2725" w:name="_Toc351558549"/>
      <w:bookmarkStart w:id="2726" w:name="_Toc351629692"/>
      <w:bookmarkStart w:id="2727" w:name="_Toc351629909"/>
      <w:bookmarkStart w:id="2728" w:name="_Toc351630123"/>
      <w:bookmarkStart w:id="2729" w:name="_Toc351633507"/>
      <w:bookmarkStart w:id="2730" w:name="_Toc351633722"/>
      <w:bookmarkStart w:id="2731" w:name="_Toc351633935"/>
      <w:bookmarkStart w:id="2732" w:name="_Toc351634149"/>
      <w:bookmarkStart w:id="2733" w:name="_Toc351634363"/>
      <w:bookmarkStart w:id="2734" w:name="_Toc351634577"/>
      <w:bookmarkStart w:id="2735" w:name="_Toc351634791"/>
      <w:bookmarkStart w:id="2736" w:name="_Toc351635006"/>
      <w:bookmarkStart w:id="2737" w:name="_Toc351635219"/>
      <w:bookmarkStart w:id="2738" w:name="_Toc351637918"/>
      <w:bookmarkStart w:id="2739" w:name="_Toc351638131"/>
      <w:bookmarkStart w:id="2740" w:name="_Toc351699554"/>
      <w:bookmarkStart w:id="2741" w:name="_Toc351699766"/>
      <w:bookmarkStart w:id="2742" w:name="_Toc351701667"/>
      <w:bookmarkStart w:id="2743" w:name="_Toc351709290"/>
      <w:bookmarkStart w:id="2744" w:name="_Toc351720758"/>
      <w:bookmarkStart w:id="2745" w:name="_Toc351365009"/>
      <w:bookmarkStart w:id="2746" w:name="_Toc351365306"/>
      <w:bookmarkStart w:id="2747" w:name="_Toc351440894"/>
      <w:bookmarkStart w:id="2748" w:name="_Toc351466600"/>
      <w:bookmarkStart w:id="2749" w:name="_Toc351467189"/>
      <w:bookmarkStart w:id="2750" w:name="_Toc351468487"/>
      <w:bookmarkStart w:id="2751" w:name="_Toc351537832"/>
      <w:bookmarkStart w:id="2752" w:name="_Toc351546629"/>
      <w:bookmarkStart w:id="2753" w:name="_Toc351546834"/>
      <w:bookmarkStart w:id="2754" w:name="_Toc351558142"/>
      <w:bookmarkStart w:id="2755" w:name="_Toc351558346"/>
      <w:bookmarkStart w:id="2756" w:name="_Toc351558550"/>
      <w:bookmarkStart w:id="2757" w:name="_Toc351629693"/>
      <w:bookmarkStart w:id="2758" w:name="_Toc351629910"/>
      <w:bookmarkStart w:id="2759" w:name="_Toc351630124"/>
      <w:bookmarkStart w:id="2760" w:name="_Toc351633508"/>
      <w:bookmarkStart w:id="2761" w:name="_Toc351633723"/>
      <w:bookmarkStart w:id="2762" w:name="_Toc351633936"/>
      <w:bookmarkStart w:id="2763" w:name="_Toc351634150"/>
      <w:bookmarkStart w:id="2764" w:name="_Toc351634364"/>
      <w:bookmarkStart w:id="2765" w:name="_Toc351634578"/>
      <w:bookmarkStart w:id="2766" w:name="_Toc351634792"/>
      <w:bookmarkStart w:id="2767" w:name="_Toc351635007"/>
      <w:bookmarkStart w:id="2768" w:name="_Toc351635220"/>
      <w:bookmarkStart w:id="2769" w:name="_Toc351637919"/>
      <w:bookmarkStart w:id="2770" w:name="_Toc351638132"/>
      <w:bookmarkStart w:id="2771" w:name="_Toc351699555"/>
      <w:bookmarkStart w:id="2772" w:name="_Toc351699767"/>
      <w:bookmarkStart w:id="2773" w:name="_Toc351701668"/>
      <w:bookmarkStart w:id="2774" w:name="_Toc351709291"/>
      <w:bookmarkStart w:id="2775" w:name="_Toc351720759"/>
      <w:bookmarkStart w:id="2776" w:name="_Toc351365010"/>
      <w:bookmarkStart w:id="2777" w:name="_Toc351365307"/>
      <w:bookmarkStart w:id="2778" w:name="_Toc351440895"/>
      <w:bookmarkStart w:id="2779" w:name="_Toc351466601"/>
      <w:bookmarkStart w:id="2780" w:name="_Toc351467190"/>
      <w:bookmarkStart w:id="2781" w:name="_Toc351468488"/>
      <w:bookmarkStart w:id="2782" w:name="_Toc351537833"/>
      <w:bookmarkStart w:id="2783" w:name="_Toc351546630"/>
      <w:bookmarkStart w:id="2784" w:name="_Toc351546835"/>
      <w:bookmarkStart w:id="2785" w:name="_Toc351558143"/>
      <w:bookmarkStart w:id="2786" w:name="_Toc351558347"/>
      <w:bookmarkStart w:id="2787" w:name="_Toc351558551"/>
      <w:bookmarkStart w:id="2788" w:name="_Toc351629694"/>
      <w:bookmarkStart w:id="2789" w:name="_Toc351629911"/>
      <w:bookmarkStart w:id="2790" w:name="_Toc351630125"/>
      <w:bookmarkStart w:id="2791" w:name="_Toc351633509"/>
      <w:bookmarkStart w:id="2792" w:name="_Toc351633724"/>
      <w:bookmarkStart w:id="2793" w:name="_Toc351633937"/>
      <w:bookmarkStart w:id="2794" w:name="_Toc351634151"/>
      <w:bookmarkStart w:id="2795" w:name="_Toc351634365"/>
      <w:bookmarkStart w:id="2796" w:name="_Toc351634579"/>
      <w:bookmarkStart w:id="2797" w:name="_Toc351634793"/>
      <w:bookmarkStart w:id="2798" w:name="_Toc351635008"/>
      <w:bookmarkStart w:id="2799" w:name="_Toc351635221"/>
      <w:bookmarkStart w:id="2800" w:name="_Toc351637920"/>
      <w:bookmarkStart w:id="2801" w:name="_Toc351638133"/>
      <w:bookmarkStart w:id="2802" w:name="_Toc351699556"/>
      <w:bookmarkStart w:id="2803" w:name="_Toc351699768"/>
      <w:bookmarkStart w:id="2804" w:name="_Toc351701669"/>
      <w:bookmarkStart w:id="2805" w:name="_Toc351709292"/>
      <w:bookmarkStart w:id="2806" w:name="_Toc351720760"/>
      <w:bookmarkStart w:id="2807" w:name="_Toc351365011"/>
      <w:bookmarkStart w:id="2808" w:name="_Toc351365308"/>
      <w:bookmarkStart w:id="2809" w:name="_Toc351440896"/>
      <w:bookmarkStart w:id="2810" w:name="_Toc351466602"/>
      <w:bookmarkStart w:id="2811" w:name="_Toc351467191"/>
      <w:bookmarkStart w:id="2812" w:name="_Toc351468489"/>
      <w:bookmarkStart w:id="2813" w:name="_Toc351537834"/>
      <w:bookmarkStart w:id="2814" w:name="_Toc351546631"/>
      <w:bookmarkStart w:id="2815" w:name="_Toc351546836"/>
      <w:bookmarkStart w:id="2816" w:name="_Toc351558144"/>
      <w:bookmarkStart w:id="2817" w:name="_Toc351558348"/>
      <w:bookmarkStart w:id="2818" w:name="_Toc351558552"/>
      <w:bookmarkStart w:id="2819" w:name="_Toc351629695"/>
      <w:bookmarkStart w:id="2820" w:name="_Toc351629912"/>
      <w:bookmarkStart w:id="2821" w:name="_Toc351630126"/>
      <w:bookmarkStart w:id="2822" w:name="_Toc351633510"/>
      <w:bookmarkStart w:id="2823" w:name="_Toc351633725"/>
      <w:bookmarkStart w:id="2824" w:name="_Toc351633938"/>
      <w:bookmarkStart w:id="2825" w:name="_Toc351634152"/>
      <w:bookmarkStart w:id="2826" w:name="_Toc351634366"/>
      <w:bookmarkStart w:id="2827" w:name="_Toc351634580"/>
      <w:bookmarkStart w:id="2828" w:name="_Toc351634794"/>
      <w:bookmarkStart w:id="2829" w:name="_Toc351635009"/>
      <w:bookmarkStart w:id="2830" w:name="_Toc351635222"/>
      <w:bookmarkStart w:id="2831" w:name="_Toc351637921"/>
      <w:bookmarkStart w:id="2832" w:name="_Toc351638134"/>
      <w:bookmarkStart w:id="2833" w:name="_Toc351699557"/>
      <w:bookmarkStart w:id="2834" w:name="_Toc351699769"/>
      <w:bookmarkStart w:id="2835" w:name="_Toc351701670"/>
      <w:bookmarkStart w:id="2836" w:name="_Toc351709293"/>
      <w:bookmarkStart w:id="2837" w:name="_Toc351720761"/>
      <w:bookmarkStart w:id="2838" w:name="_Toc351365012"/>
      <w:bookmarkStart w:id="2839" w:name="_Toc351365309"/>
      <w:bookmarkStart w:id="2840" w:name="_Toc351440897"/>
      <w:bookmarkStart w:id="2841" w:name="_Toc351466603"/>
      <w:bookmarkStart w:id="2842" w:name="_Toc351467192"/>
      <w:bookmarkStart w:id="2843" w:name="_Toc351468490"/>
      <w:bookmarkStart w:id="2844" w:name="_Toc351537835"/>
      <w:bookmarkStart w:id="2845" w:name="_Toc351546632"/>
      <w:bookmarkStart w:id="2846" w:name="_Toc351546837"/>
      <w:bookmarkStart w:id="2847" w:name="_Toc351558145"/>
      <w:bookmarkStart w:id="2848" w:name="_Toc351558349"/>
      <w:bookmarkStart w:id="2849" w:name="_Toc351558553"/>
      <w:bookmarkStart w:id="2850" w:name="_Toc351629696"/>
      <w:bookmarkStart w:id="2851" w:name="_Toc351629913"/>
      <w:bookmarkStart w:id="2852" w:name="_Toc351630127"/>
      <w:bookmarkStart w:id="2853" w:name="_Toc351633511"/>
      <w:bookmarkStart w:id="2854" w:name="_Toc351633726"/>
      <w:bookmarkStart w:id="2855" w:name="_Toc351633939"/>
      <w:bookmarkStart w:id="2856" w:name="_Toc351634153"/>
      <w:bookmarkStart w:id="2857" w:name="_Toc351634367"/>
      <w:bookmarkStart w:id="2858" w:name="_Toc351634581"/>
      <w:bookmarkStart w:id="2859" w:name="_Toc351634795"/>
      <w:bookmarkStart w:id="2860" w:name="_Toc351635010"/>
      <w:bookmarkStart w:id="2861" w:name="_Toc351635223"/>
      <w:bookmarkStart w:id="2862" w:name="_Toc351637922"/>
      <w:bookmarkStart w:id="2863" w:name="_Toc351638135"/>
      <w:bookmarkStart w:id="2864" w:name="_Toc351699558"/>
      <w:bookmarkStart w:id="2865" w:name="_Toc351699770"/>
      <w:bookmarkStart w:id="2866" w:name="_Toc351701671"/>
      <w:bookmarkStart w:id="2867" w:name="_Toc351709294"/>
      <w:bookmarkStart w:id="2868" w:name="_Toc351720762"/>
      <w:bookmarkStart w:id="2869" w:name="_Toc351365013"/>
      <w:bookmarkStart w:id="2870" w:name="_Toc351365310"/>
      <w:bookmarkStart w:id="2871" w:name="_Toc351440898"/>
      <w:bookmarkStart w:id="2872" w:name="_Toc351466604"/>
      <w:bookmarkStart w:id="2873" w:name="_Toc351467193"/>
      <w:bookmarkStart w:id="2874" w:name="_Toc351468491"/>
      <w:bookmarkStart w:id="2875" w:name="_Toc351537836"/>
      <w:bookmarkStart w:id="2876" w:name="_Toc351546633"/>
      <w:bookmarkStart w:id="2877" w:name="_Toc351546838"/>
      <w:bookmarkStart w:id="2878" w:name="_Toc351558146"/>
      <w:bookmarkStart w:id="2879" w:name="_Toc351558350"/>
      <w:bookmarkStart w:id="2880" w:name="_Toc351558554"/>
      <w:bookmarkStart w:id="2881" w:name="_Toc351629697"/>
      <w:bookmarkStart w:id="2882" w:name="_Toc351629914"/>
      <w:bookmarkStart w:id="2883" w:name="_Toc351630128"/>
      <w:bookmarkStart w:id="2884" w:name="_Toc351633512"/>
      <w:bookmarkStart w:id="2885" w:name="_Toc351633727"/>
      <w:bookmarkStart w:id="2886" w:name="_Toc351633940"/>
      <w:bookmarkStart w:id="2887" w:name="_Toc351634154"/>
      <w:bookmarkStart w:id="2888" w:name="_Toc351634368"/>
      <w:bookmarkStart w:id="2889" w:name="_Toc351634582"/>
      <w:bookmarkStart w:id="2890" w:name="_Toc351634796"/>
      <w:bookmarkStart w:id="2891" w:name="_Toc351635011"/>
      <w:bookmarkStart w:id="2892" w:name="_Toc351635224"/>
      <w:bookmarkStart w:id="2893" w:name="_Toc351637923"/>
      <w:bookmarkStart w:id="2894" w:name="_Toc351638136"/>
      <w:bookmarkStart w:id="2895" w:name="_Toc351699559"/>
      <w:bookmarkStart w:id="2896" w:name="_Toc351699771"/>
      <w:bookmarkStart w:id="2897" w:name="_Toc351701672"/>
      <w:bookmarkStart w:id="2898" w:name="_Toc351709295"/>
      <w:bookmarkStart w:id="2899" w:name="_Toc351720763"/>
      <w:bookmarkStart w:id="2900" w:name="_Toc351365014"/>
      <w:bookmarkStart w:id="2901" w:name="_Toc351365311"/>
      <w:bookmarkStart w:id="2902" w:name="_Toc351440899"/>
      <w:bookmarkStart w:id="2903" w:name="_Toc351466605"/>
      <w:bookmarkStart w:id="2904" w:name="_Toc351467194"/>
      <w:bookmarkStart w:id="2905" w:name="_Toc351468492"/>
      <w:bookmarkStart w:id="2906" w:name="_Toc351537837"/>
      <w:bookmarkStart w:id="2907" w:name="_Toc351546634"/>
      <w:bookmarkStart w:id="2908" w:name="_Toc351546839"/>
      <w:bookmarkStart w:id="2909" w:name="_Toc351558147"/>
      <w:bookmarkStart w:id="2910" w:name="_Toc351558351"/>
      <w:bookmarkStart w:id="2911" w:name="_Toc351558555"/>
      <w:bookmarkStart w:id="2912" w:name="_Toc351629698"/>
      <w:bookmarkStart w:id="2913" w:name="_Toc351629915"/>
      <w:bookmarkStart w:id="2914" w:name="_Toc351630129"/>
      <w:bookmarkStart w:id="2915" w:name="_Toc351633513"/>
      <w:bookmarkStart w:id="2916" w:name="_Toc351633728"/>
      <w:bookmarkStart w:id="2917" w:name="_Toc351633941"/>
      <w:bookmarkStart w:id="2918" w:name="_Toc351634155"/>
      <w:bookmarkStart w:id="2919" w:name="_Toc351634369"/>
      <w:bookmarkStart w:id="2920" w:name="_Toc351634583"/>
      <w:bookmarkStart w:id="2921" w:name="_Toc351634797"/>
      <w:bookmarkStart w:id="2922" w:name="_Toc351635012"/>
      <w:bookmarkStart w:id="2923" w:name="_Toc351635225"/>
      <w:bookmarkStart w:id="2924" w:name="_Toc351637924"/>
      <w:bookmarkStart w:id="2925" w:name="_Toc351638137"/>
      <w:bookmarkStart w:id="2926" w:name="_Toc351699560"/>
      <w:bookmarkStart w:id="2927" w:name="_Toc351699772"/>
      <w:bookmarkStart w:id="2928" w:name="_Toc351701673"/>
      <w:bookmarkStart w:id="2929" w:name="_Toc351709296"/>
      <w:bookmarkStart w:id="2930" w:name="_Toc351720764"/>
      <w:bookmarkStart w:id="2931" w:name="_Toc351365015"/>
      <w:bookmarkStart w:id="2932" w:name="_Toc351365312"/>
      <w:bookmarkStart w:id="2933" w:name="_Toc351440900"/>
      <w:bookmarkStart w:id="2934" w:name="_Toc351466606"/>
      <w:bookmarkStart w:id="2935" w:name="_Toc351467195"/>
      <w:bookmarkStart w:id="2936" w:name="_Toc351468493"/>
      <w:bookmarkStart w:id="2937" w:name="_Toc351537838"/>
      <w:bookmarkStart w:id="2938" w:name="_Toc351546635"/>
      <w:bookmarkStart w:id="2939" w:name="_Toc351546840"/>
      <w:bookmarkStart w:id="2940" w:name="_Toc351558148"/>
      <w:bookmarkStart w:id="2941" w:name="_Toc351558352"/>
      <w:bookmarkStart w:id="2942" w:name="_Toc351558556"/>
      <w:bookmarkStart w:id="2943" w:name="_Toc351629699"/>
      <w:bookmarkStart w:id="2944" w:name="_Toc351629916"/>
      <w:bookmarkStart w:id="2945" w:name="_Toc351630130"/>
      <w:bookmarkStart w:id="2946" w:name="_Toc351633514"/>
      <w:bookmarkStart w:id="2947" w:name="_Toc351633729"/>
      <w:bookmarkStart w:id="2948" w:name="_Toc351633942"/>
      <w:bookmarkStart w:id="2949" w:name="_Toc351634156"/>
      <w:bookmarkStart w:id="2950" w:name="_Toc351634370"/>
      <w:bookmarkStart w:id="2951" w:name="_Toc351634584"/>
      <w:bookmarkStart w:id="2952" w:name="_Toc351634798"/>
      <w:bookmarkStart w:id="2953" w:name="_Toc351635013"/>
      <w:bookmarkStart w:id="2954" w:name="_Toc351635226"/>
      <w:bookmarkStart w:id="2955" w:name="_Toc351637925"/>
      <w:bookmarkStart w:id="2956" w:name="_Toc351638138"/>
      <w:bookmarkStart w:id="2957" w:name="_Toc351699561"/>
      <w:bookmarkStart w:id="2958" w:name="_Toc351699773"/>
      <w:bookmarkStart w:id="2959" w:name="_Toc351701674"/>
      <w:bookmarkStart w:id="2960" w:name="_Toc351709297"/>
      <w:bookmarkStart w:id="2961" w:name="_Toc351720765"/>
      <w:bookmarkStart w:id="2962" w:name="_Toc351365016"/>
      <w:bookmarkStart w:id="2963" w:name="_Toc351365313"/>
      <w:bookmarkStart w:id="2964" w:name="_Toc351440901"/>
      <w:bookmarkStart w:id="2965" w:name="_Toc351466607"/>
      <w:bookmarkStart w:id="2966" w:name="_Toc351467196"/>
      <w:bookmarkStart w:id="2967" w:name="_Toc351468494"/>
      <w:bookmarkStart w:id="2968" w:name="_Toc351537839"/>
      <w:bookmarkStart w:id="2969" w:name="_Toc351546636"/>
      <w:bookmarkStart w:id="2970" w:name="_Toc351546841"/>
      <w:bookmarkStart w:id="2971" w:name="_Toc351558149"/>
      <w:bookmarkStart w:id="2972" w:name="_Toc351558353"/>
      <w:bookmarkStart w:id="2973" w:name="_Toc351558557"/>
      <w:bookmarkStart w:id="2974" w:name="_Toc351629700"/>
      <w:bookmarkStart w:id="2975" w:name="_Toc351629917"/>
      <w:bookmarkStart w:id="2976" w:name="_Toc351630131"/>
      <w:bookmarkStart w:id="2977" w:name="_Toc351633515"/>
      <w:bookmarkStart w:id="2978" w:name="_Toc351633730"/>
      <w:bookmarkStart w:id="2979" w:name="_Toc351633943"/>
      <w:bookmarkStart w:id="2980" w:name="_Toc351634157"/>
      <w:bookmarkStart w:id="2981" w:name="_Toc351634371"/>
      <w:bookmarkStart w:id="2982" w:name="_Toc351634585"/>
      <w:bookmarkStart w:id="2983" w:name="_Toc351634799"/>
      <w:bookmarkStart w:id="2984" w:name="_Toc351635014"/>
      <w:bookmarkStart w:id="2985" w:name="_Toc351635227"/>
      <w:bookmarkStart w:id="2986" w:name="_Toc351637926"/>
      <w:bookmarkStart w:id="2987" w:name="_Toc351638139"/>
      <w:bookmarkStart w:id="2988" w:name="_Toc351699562"/>
      <w:bookmarkStart w:id="2989" w:name="_Toc351699774"/>
      <w:bookmarkStart w:id="2990" w:name="_Toc351701675"/>
      <w:bookmarkStart w:id="2991" w:name="_Toc351709298"/>
      <w:bookmarkStart w:id="2992" w:name="_Toc351720766"/>
      <w:bookmarkStart w:id="2993" w:name="_Toc351365017"/>
      <w:bookmarkStart w:id="2994" w:name="_Toc351365314"/>
      <w:bookmarkStart w:id="2995" w:name="_Toc351440902"/>
      <w:bookmarkStart w:id="2996" w:name="_Toc351466608"/>
      <w:bookmarkStart w:id="2997" w:name="_Toc351467197"/>
      <w:bookmarkStart w:id="2998" w:name="_Toc351468495"/>
      <w:bookmarkStart w:id="2999" w:name="_Toc351537840"/>
      <w:bookmarkStart w:id="3000" w:name="_Toc351546637"/>
      <w:bookmarkStart w:id="3001" w:name="_Toc351546842"/>
      <w:bookmarkStart w:id="3002" w:name="_Toc351558150"/>
      <w:bookmarkStart w:id="3003" w:name="_Toc351558354"/>
      <w:bookmarkStart w:id="3004" w:name="_Toc351558558"/>
      <w:bookmarkStart w:id="3005" w:name="_Toc351629701"/>
      <w:bookmarkStart w:id="3006" w:name="_Toc351629918"/>
      <w:bookmarkStart w:id="3007" w:name="_Toc351630132"/>
      <w:bookmarkStart w:id="3008" w:name="_Toc351633516"/>
      <w:bookmarkStart w:id="3009" w:name="_Toc351633731"/>
      <w:bookmarkStart w:id="3010" w:name="_Toc351633944"/>
      <w:bookmarkStart w:id="3011" w:name="_Toc351634158"/>
      <w:bookmarkStart w:id="3012" w:name="_Toc351634372"/>
      <w:bookmarkStart w:id="3013" w:name="_Toc351634586"/>
      <w:bookmarkStart w:id="3014" w:name="_Toc351634800"/>
      <w:bookmarkStart w:id="3015" w:name="_Toc351635015"/>
      <w:bookmarkStart w:id="3016" w:name="_Toc351635228"/>
      <w:bookmarkStart w:id="3017" w:name="_Toc351637927"/>
      <w:bookmarkStart w:id="3018" w:name="_Toc351638140"/>
      <w:bookmarkStart w:id="3019" w:name="_Toc351699563"/>
      <w:bookmarkStart w:id="3020" w:name="_Toc351699775"/>
      <w:bookmarkStart w:id="3021" w:name="_Toc351701676"/>
      <w:bookmarkStart w:id="3022" w:name="_Toc351709299"/>
      <w:bookmarkStart w:id="3023" w:name="_Toc351720767"/>
      <w:bookmarkStart w:id="3024" w:name="_Toc351365018"/>
      <w:bookmarkStart w:id="3025" w:name="_Toc351365315"/>
      <w:bookmarkStart w:id="3026" w:name="_Toc351440903"/>
      <w:bookmarkStart w:id="3027" w:name="_Toc351466609"/>
      <w:bookmarkStart w:id="3028" w:name="_Toc351467198"/>
      <w:bookmarkStart w:id="3029" w:name="_Toc351468496"/>
      <w:bookmarkStart w:id="3030" w:name="_Toc351537841"/>
      <w:bookmarkStart w:id="3031" w:name="_Toc351546638"/>
      <w:bookmarkStart w:id="3032" w:name="_Toc351546843"/>
      <w:bookmarkStart w:id="3033" w:name="_Toc351558151"/>
      <w:bookmarkStart w:id="3034" w:name="_Toc351558355"/>
      <w:bookmarkStart w:id="3035" w:name="_Toc351558559"/>
      <w:bookmarkStart w:id="3036" w:name="_Toc351629702"/>
      <w:bookmarkStart w:id="3037" w:name="_Toc351629919"/>
      <w:bookmarkStart w:id="3038" w:name="_Toc351630133"/>
      <w:bookmarkStart w:id="3039" w:name="_Toc351633517"/>
      <w:bookmarkStart w:id="3040" w:name="_Toc351633732"/>
      <w:bookmarkStart w:id="3041" w:name="_Toc351633945"/>
      <w:bookmarkStart w:id="3042" w:name="_Toc351634159"/>
      <w:bookmarkStart w:id="3043" w:name="_Toc351634373"/>
      <w:bookmarkStart w:id="3044" w:name="_Toc351634587"/>
      <w:bookmarkStart w:id="3045" w:name="_Toc351634801"/>
      <w:bookmarkStart w:id="3046" w:name="_Toc351635016"/>
      <w:bookmarkStart w:id="3047" w:name="_Toc351635229"/>
      <w:bookmarkStart w:id="3048" w:name="_Toc351637928"/>
      <w:bookmarkStart w:id="3049" w:name="_Toc351638141"/>
      <w:bookmarkStart w:id="3050" w:name="_Toc351699564"/>
      <w:bookmarkStart w:id="3051" w:name="_Toc351699776"/>
      <w:bookmarkStart w:id="3052" w:name="_Toc351701677"/>
      <w:bookmarkStart w:id="3053" w:name="_Toc351709300"/>
      <w:bookmarkStart w:id="3054" w:name="_Toc351720768"/>
      <w:bookmarkStart w:id="3055" w:name="_Toc351365019"/>
      <w:bookmarkStart w:id="3056" w:name="_Toc351365316"/>
      <w:bookmarkStart w:id="3057" w:name="_Toc351440904"/>
      <w:bookmarkStart w:id="3058" w:name="_Toc351466610"/>
      <w:bookmarkStart w:id="3059" w:name="_Toc351467199"/>
      <w:bookmarkStart w:id="3060" w:name="_Toc351468497"/>
      <w:bookmarkStart w:id="3061" w:name="_Toc351537842"/>
      <w:bookmarkStart w:id="3062" w:name="_Toc351546639"/>
      <w:bookmarkStart w:id="3063" w:name="_Toc351546844"/>
      <w:bookmarkStart w:id="3064" w:name="_Toc351558152"/>
      <w:bookmarkStart w:id="3065" w:name="_Toc351558356"/>
      <w:bookmarkStart w:id="3066" w:name="_Toc351558560"/>
      <w:bookmarkStart w:id="3067" w:name="_Toc351629703"/>
      <w:bookmarkStart w:id="3068" w:name="_Toc351629920"/>
      <w:bookmarkStart w:id="3069" w:name="_Toc351630134"/>
      <w:bookmarkStart w:id="3070" w:name="_Toc351633518"/>
      <w:bookmarkStart w:id="3071" w:name="_Toc351633733"/>
      <w:bookmarkStart w:id="3072" w:name="_Toc351633946"/>
      <w:bookmarkStart w:id="3073" w:name="_Toc351634160"/>
      <w:bookmarkStart w:id="3074" w:name="_Toc351634374"/>
      <w:bookmarkStart w:id="3075" w:name="_Toc351634588"/>
      <w:bookmarkStart w:id="3076" w:name="_Toc351634802"/>
      <w:bookmarkStart w:id="3077" w:name="_Toc351635017"/>
      <w:bookmarkStart w:id="3078" w:name="_Toc351635230"/>
      <w:bookmarkStart w:id="3079" w:name="_Toc351637929"/>
      <w:bookmarkStart w:id="3080" w:name="_Toc351638142"/>
      <w:bookmarkStart w:id="3081" w:name="_Toc351699565"/>
      <w:bookmarkStart w:id="3082" w:name="_Toc351699777"/>
      <w:bookmarkStart w:id="3083" w:name="_Toc351701678"/>
      <w:bookmarkStart w:id="3084" w:name="_Toc351709301"/>
      <w:bookmarkStart w:id="3085" w:name="_Toc351720769"/>
      <w:bookmarkStart w:id="3086" w:name="_Toc351365020"/>
      <w:bookmarkStart w:id="3087" w:name="_Toc351365317"/>
      <w:bookmarkStart w:id="3088" w:name="_Toc351440905"/>
      <w:bookmarkStart w:id="3089" w:name="_Toc351466611"/>
      <w:bookmarkStart w:id="3090" w:name="_Toc351467200"/>
      <w:bookmarkStart w:id="3091" w:name="_Toc351468498"/>
      <w:bookmarkStart w:id="3092" w:name="_Toc351537843"/>
      <w:bookmarkStart w:id="3093" w:name="_Toc351546640"/>
      <w:bookmarkStart w:id="3094" w:name="_Toc351546845"/>
      <w:bookmarkStart w:id="3095" w:name="_Toc351558153"/>
      <w:bookmarkStart w:id="3096" w:name="_Toc351558357"/>
      <w:bookmarkStart w:id="3097" w:name="_Toc351558561"/>
      <w:bookmarkStart w:id="3098" w:name="_Toc351629704"/>
      <w:bookmarkStart w:id="3099" w:name="_Toc351629921"/>
      <w:bookmarkStart w:id="3100" w:name="_Toc351630135"/>
      <w:bookmarkStart w:id="3101" w:name="_Toc351633519"/>
      <w:bookmarkStart w:id="3102" w:name="_Toc351633734"/>
      <w:bookmarkStart w:id="3103" w:name="_Toc351633947"/>
      <w:bookmarkStart w:id="3104" w:name="_Toc351634161"/>
      <w:bookmarkStart w:id="3105" w:name="_Toc351634375"/>
      <w:bookmarkStart w:id="3106" w:name="_Toc351634589"/>
      <w:bookmarkStart w:id="3107" w:name="_Toc351634803"/>
      <w:bookmarkStart w:id="3108" w:name="_Toc351635018"/>
      <w:bookmarkStart w:id="3109" w:name="_Toc351635231"/>
      <w:bookmarkStart w:id="3110" w:name="_Toc351637930"/>
      <w:bookmarkStart w:id="3111" w:name="_Toc351638143"/>
      <w:bookmarkStart w:id="3112" w:name="_Toc351699566"/>
      <w:bookmarkStart w:id="3113" w:name="_Toc351699778"/>
      <w:bookmarkStart w:id="3114" w:name="_Toc351701679"/>
      <w:bookmarkStart w:id="3115" w:name="_Toc351709302"/>
      <w:bookmarkStart w:id="3116" w:name="_Toc351720770"/>
      <w:bookmarkStart w:id="3117" w:name="_Toc351365021"/>
      <w:bookmarkStart w:id="3118" w:name="_Toc351365318"/>
      <w:bookmarkStart w:id="3119" w:name="_Toc351440906"/>
      <w:bookmarkStart w:id="3120" w:name="_Toc351466612"/>
      <w:bookmarkStart w:id="3121" w:name="_Toc351467201"/>
      <w:bookmarkStart w:id="3122" w:name="_Toc351468499"/>
      <w:bookmarkStart w:id="3123" w:name="_Toc351537844"/>
      <w:bookmarkStart w:id="3124" w:name="_Toc351546641"/>
      <w:bookmarkStart w:id="3125" w:name="_Toc351546846"/>
      <w:bookmarkStart w:id="3126" w:name="_Toc351558154"/>
      <w:bookmarkStart w:id="3127" w:name="_Toc351558358"/>
      <w:bookmarkStart w:id="3128" w:name="_Toc351558562"/>
      <w:bookmarkStart w:id="3129" w:name="_Toc351629705"/>
      <w:bookmarkStart w:id="3130" w:name="_Toc351629922"/>
      <w:bookmarkStart w:id="3131" w:name="_Toc351630136"/>
      <w:bookmarkStart w:id="3132" w:name="_Toc351633520"/>
      <w:bookmarkStart w:id="3133" w:name="_Toc351633735"/>
      <w:bookmarkStart w:id="3134" w:name="_Toc351633948"/>
      <w:bookmarkStart w:id="3135" w:name="_Toc351634162"/>
      <w:bookmarkStart w:id="3136" w:name="_Toc351634376"/>
      <w:bookmarkStart w:id="3137" w:name="_Toc351634590"/>
      <w:bookmarkStart w:id="3138" w:name="_Toc351634804"/>
      <w:bookmarkStart w:id="3139" w:name="_Toc351635019"/>
      <w:bookmarkStart w:id="3140" w:name="_Toc351635232"/>
      <w:bookmarkStart w:id="3141" w:name="_Toc351637931"/>
      <w:bookmarkStart w:id="3142" w:name="_Toc351638144"/>
      <w:bookmarkStart w:id="3143" w:name="_Toc351699567"/>
      <w:bookmarkStart w:id="3144" w:name="_Toc351699779"/>
      <w:bookmarkStart w:id="3145" w:name="_Toc351701680"/>
      <w:bookmarkStart w:id="3146" w:name="_Toc351709303"/>
      <w:bookmarkStart w:id="3147" w:name="_Toc351720771"/>
      <w:bookmarkStart w:id="3148" w:name="_Toc353429414"/>
      <w:bookmarkStart w:id="3149" w:name="_Toc357504334"/>
      <w:bookmarkStart w:id="3150" w:name="_Toc360688855"/>
      <w:bookmarkStart w:id="3151" w:name="_Toc361052667"/>
      <w:bookmarkStart w:id="3152" w:name="_Toc361053157"/>
      <w:bookmarkStart w:id="3153" w:name="_Toc361053237"/>
      <w:bookmarkStart w:id="3154" w:name="_Toc361053844"/>
      <w:bookmarkStart w:id="3155" w:name="_Toc361054006"/>
      <w:bookmarkStart w:id="3156" w:name="_Toc361054088"/>
      <w:bookmarkStart w:id="3157" w:name="_Toc361054250"/>
      <w:bookmarkStart w:id="3158" w:name="_Toc361054412"/>
      <w:bookmarkStart w:id="3159" w:name="_Toc361054489"/>
      <w:bookmarkStart w:id="3160" w:name="_Toc361054570"/>
      <w:bookmarkStart w:id="3161" w:name="_Toc361054652"/>
      <w:bookmarkStart w:id="3162" w:name="_Toc361054735"/>
      <w:bookmarkStart w:id="3163" w:name="_Toc361054817"/>
      <w:bookmarkStart w:id="3164" w:name="_Toc361054899"/>
      <w:bookmarkStart w:id="3165" w:name="_Toc361054981"/>
      <w:bookmarkStart w:id="3166" w:name="_Toc361055063"/>
      <w:bookmarkStart w:id="3167" w:name="_Toc361055145"/>
      <w:bookmarkStart w:id="3168" w:name="_Toc361055228"/>
      <w:bookmarkStart w:id="3169" w:name="_Toc361055310"/>
      <w:bookmarkStart w:id="3170" w:name="_Toc361055392"/>
      <w:bookmarkStart w:id="3171" w:name="_Toc361055474"/>
      <w:bookmarkStart w:id="3172" w:name="_Toc361055638"/>
      <w:bookmarkStart w:id="3173" w:name="_Toc361055719"/>
      <w:bookmarkStart w:id="3174" w:name="_Toc361055801"/>
      <w:bookmarkStart w:id="3175" w:name="_Toc361055882"/>
      <w:bookmarkStart w:id="3176" w:name="_Toc361055964"/>
      <w:bookmarkStart w:id="3177" w:name="_Toc361056046"/>
      <w:bookmarkStart w:id="3178" w:name="_Toc361059200"/>
      <w:bookmarkStart w:id="3179" w:name="_Toc361059324"/>
      <w:bookmarkStart w:id="3180" w:name="_Toc361059741"/>
      <w:bookmarkStart w:id="3181" w:name="_Toc361060294"/>
      <w:bookmarkStart w:id="3182" w:name="_Toc361061164"/>
      <w:bookmarkStart w:id="3183" w:name="_Toc361061655"/>
      <w:bookmarkStart w:id="3184" w:name="_Toc369586024"/>
      <w:bookmarkStart w:id="3185" w:name="_Toc370453808"/>
      <w:bookmarkStart w:id="3186" w:name="_Toc370478956"/>
      <w:bookmarkStart w:id="3187" w:name="_Toc370737921"/>
      <w:bookmarkStart w:id="3188" w:name="_Toc370805311"/>
      <w:bookmarkStart w:id="3189" w:name="_Toc370808814"/>
      <w:bookmarkStart w:id="3190" w:name="_Toc370810237"/>
      <w:bookmarkStart w:id="3191" w:name="_Toc371055509"/>
      <w:bookmarkStart w:id="3192" w:name="_Toc371341034"/>
      <w:bookmarkStart w:id="3193" w:name="_Toc371490807"/>
      <w:bookmarkStart w:id="3194" w:name="_Toc371497271"/>
      <w:bookmarkStart w:id="3195" w:name="_Toc371588407"/>
      <w:bookmarkStart w:id="3196" w:name="_Toc371601042"/>
      <w:bookmarkStart w:id="3197" w:name="_Toc371601739"/>
      <w:bookmarkStart w:id="3198" w:name="_Toc371602674"/>
      <w:bookmarkStart w:id="3199" w:name="_Toc371668289"/>
      <w:bookmarkStart w:id="3200" w:name="_Toc371670223"/>
      <w:bookmarkStart w:id="3201" w:name="_Toc372716189"/>
      <w:bookmarkStart w:id="3202" w:name="_Toc373391512"/>
      <w:bookmarkStart w:id="3203" w:name="_Toc373402165"/>
      <w:bookmarkStart w:id="3204" w:name="_Toc373403460"/>
      <w:bookmarkStart w:id="3205" w:name="_Toc373482590"/>
      <w:bookmarkStart w:id="3206" w:name="_Toc373482774"/>
      <w:bookmarkStart w:id="3207" w:name="_Toc373486680"/>
      <w:bookmarkStart w:id="3208" w:name="_Toc373755700"/>
      <w:bookmarkStart w:id="3209" w:name="_Toc373755977"/>
      <w:bookmarkStart w:id="3210" w:name="_Toc373839931"/>
      <w:bookmarkStart w:id="3211" w:name="_Toc374345735"/>
      <w:bookmarkStart w:id="3212" w:name="_Toc374445318"/>
      <w:bookmarkStart w:id="3213" w:name="_Toc374514963"/>
      <w:bookmarkStart w:id="3214" w:name="_Toc374516459"/>
      <w:bookmarkStart w:id="3215" w:name="_Toc374517132"/>
      <w:bookmarkStart w:id="3216" w:name="_Toc374703310"/>
      <w:bookmarkStart w:id="3217" w:name="_Toc374972315"/>
      <w:bookmarkStart w:id="3218" w:name="_Toc375042177"/>
      <w:bookmarkStart w:id="3219" w:name="_Toc375045408"/>
      <w:bookmarkStart w:id="3220" w:name="_Toc375053147"/>
      <w:bookmarkStart w:id="3221" w:name="_Toc375057248"/>
      <w:bookmarkStart w:id="3222" w:name="_Toc375057316"/>
      <w:bookmarkStart w:id="3223" w:name="_Toc375127842"/>
      <w:bookmarkStart w:id="3224" w:name="_Toc375137080"/>
      <w:bookmarkStart w:id="3225" w:name="_Toc375138427"/>
      <w:bookmarkStart w:id="3226" w:name="_Toc376853856"/>
      <w:bookmarkStart w:id="3227" w:name="_Toc376857371"/>
      <w:bookmarkStart w:id="3228" w:name="_Toc376857576"/>
      <w:bookmarkStart w:id="3229" w:name="_Toc376858819"/>
      <w:bookmarkStart w:id="3230" w:name="_Toc376858891"/>
      <w:bookmarkStart w:id="3231" w:name="_Toc376858962"/>
      <w:bookmarkStart w:id="3232" w:name="_Toc376931241"/>
      <w:bookmarkStart w:id="3233" w:name="_Toc377120373"/>
      <w:bookmarkStart w:id="3234" w:name="_Toc377124988"/>
      <w:bookmarkStart w:id="3235" w:name="_Toc377133212"/>
      <w:bookmarkStart w:id="3236" w:name="_Toc377134790"/>
      <w:bookmarkStart w:id="3237" w:name="_Toc377371254"/>
      <w:bookmarkStart w:id="3238" w:name="_Toc377542369"/>
      <w:bookmarkStart w:id="3239" w:name="_Toc377622912"/>
      <w:bookmarkStart w:id="3240" w:name="_Toc377623026"/>
      <w:bookmarkStart w:id="3241" w:name="_Toc377623140"/>
      <w:bookmarkStart w:id="3242" w:name="_Toc377623210"/>
      <w:bookmarkStart w:id="3243" w:name="_Toc377713046"/>
      <w:bookmarkStart w:id="3244" w:name="_Toc377720386"/>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r>
        <w:t xml:space="preserve">Regler för </w:t>
      </w:r>
      <w:r w:rsidRPr="00414AB0">
        <w:t>och</w:t>
      </w:r>
      <w:r>
        <w:t xml:space="preserve"> finansiering av politiska partier på europeisk nivå</w:t>
      </w:r>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bookmarkEnd w:id="3239"/>
      <w:bookmarkEnd w:id="3240"/>
      <w:bookmarkEnd w:id="3241"/>
      <w:bookmarkEnd w:id="3242"/>
      <w:bookmarkEnd w:id="3243"/>
      <w:bookmarkEnd w:id="3244"/>
    </w:p>
    <w:p w:rsidR="00127182" w:rsidRDefault="00127182" w:rsidP="00127182">
      <w:pPr>
        <w:pStyle w:val="Brdtext"/>
      </w:pPr>
      <w:r w:rsidRPr="00891528">
        <w:rPr>
          <w:lang w:eastAsia="sv-SE"/>
        </w:rPr>
        <w:t>Inom EU antog Europaparlamentet och rådet</w:t>
      </w:r>
      <w:r>
        <w:rPr>
          <w:lang w:eastAsia="sv-SE"/>
        </w:rPr>
        <w:t xml:space="preserve"> </w:t>
      </w:r>
      <w:r w:rsidRPr="00891528">
        <w:rPr>
          <w:lang w:eastAsia="sv-SE"/>
        </w:rPr>
        <w:t>200</w:t>
      </w:r>
      <w:r>
        <w:rPr>
          <w:lang w:eastAsia="sv-SE"/>
        </w:rPr>
        <w:t>3</w:t>
      </w:r>
      <w:r w:rsidRPr="00891528">
        <w:rPr>
          <w:lang w:eastAsia="sv-SE"/>
        </w:rPr>
        <w:t xml:space="preserve"> en förord</w:t>
      </w:r>
      <w:r>
        <w:rPr>
          <w:lang w:eastAsia="sv-SE"/>
        </w:rPr>
        <w:softHyphen/>
      </w:r>
      <w:r w:rsidRPr="00891528">
        <w:rPr>
          <w:lang w:eastAsia="sv-SE"/>
        </w:rPr>
        <w:t>ning om regler för och finansiering av politiska partier på europeisk nivå (EG nr 2004/2003 av den 4</w:t>
      </w:r>
      <w:r>
        <w:rPr>
          <w:lang w:eastAsia="sv-SE"/>
        </w:rPr>
        <w:t> </w:t>
      </w:r>
      <w:r w:rsidRPr="00891528">
        <w:rPr>
          <w:lang w:eastAsia="sv-SE"/>
        </w:rPr>
        <w:t>november 2003</w:t>
      </w:r>
      <w:r>
        <w:rPr>
          <w:rStyle w:val="Fotnotsreferens"/>
          <w:rFonts w:cs="Helvetica"/>
          <w:szCs w:val="22"/>
          <w:lang w:eastAsia="sv-SE"/>
        </w:rPr>
        <w:footnoteReference w:id="2"/>
      </w:r>
      <w:r w:rsidRPr="00891528">
        <w:rPr>
          <w:lang w:eastAsia="sv-SE"/>
        </w:rPr>
        <w:t>). Ett politiskt parti på europeisk nivå</w:t>
      </w:r>
      <w:r w:rsidRPr="00891528">
        <w:t xml:space="preserve"> kan enligt förordningen varje år lämna in en ansökan om finansiering ur EU:s allmänna budget till Europaparlamentet</w:t>
      </w:r>
      <w:r w:rsidRPr="00891528">
        <w:rPr>
          <w:lang w:eastAsia="sv-SE"/>
        </w:rPr>
        <w:t xml:space="preserve">. </w:t>
      </w:r>
      <w:r w:rsidRPr="00891528">
        <w:t xml:space="preserve">Ett parti som tar emot sådana bidrag ska varje år offentliggöra sina inkomster och </w:t>
      </w:r>
      <w:r w:rsidRPr="00891528">
        <w:lastRenderedPageBreak/>
        <w:t xml:space="preserve">utgifter samt en redovisning av sina tillgångar och skulder. Vidare ska partiet redovisa sina finansieringskällor genom att tillhandahålla en förteckning över donatorer och </w:t>
      </w:r>
      <w:r>
        <w:t>donationerna från</w:t>
      </w:r>
      <w:r w:rsidRPr="00891528">
        <w:t xml:space="preserve"> varje donator. Vidare är </w:t>
      </w:r>
      <w:r>
        <w:t xml:space="preserve">det förbjudet för ett </w:t>
      </w:r>
      <w:r w:rsidRPr="00891528">
        <w:t>parti att ta emot anonyma donationer och dona</w:t>
      </w:r>
      <w:r>
        <w:softHyphen/>
      </w:r>
      <w:r w:rsidRPr="00891528">
        <w:t xml:space="preserve">tioner som överstiger 12 000 euro per år och donator. </w:t>
      </w:r>
      <w:r>
        <w:t>Ett f</w:t>
      </w:r>
      <w:r w:rsidRPr="00891528">
        <w:t xml:space="preserve">örslag till </w:t>
      </w:r>
      <w:r>
        <w:t xml:space="preserve">en ny </w:t>
      </w:r>
      <w:r w:rsidRPr="00891528">
        <w:t>förordning om stadgar för och finansiering av europeiska politiska partier som är avse</w:t>
      </w:r>
      <w:r>
        <w:t>dd</w:t>
      </w:r>
      <w:r w:rsidRPr="00891528">
        <w:t xml:space="preserve"> att ersätta den gällande förordningen </w:t>
      </w:r>
      <w:r>
        <w:t>förhandlas</w:t>
      </w:r>
      <w:r w:rsidRPr="00891528">
        <w:t xml:space="preserve"> för närvarande inom EU. Förslaget omfattar i likhet med den gällande förordningen även politiska stiftelser som är knutna till europeiska politiska partier.</w:t>
      </w:r>
    </w:p>
    <w:p w:rsidR="00127182" w:rsidRDefault="00127182" w:rsidP="00127182">
      <w:pPr>
        <w:pStyle w:val="Rubrik2"/>
      </w:pPr>
      <w:bookmarkStart w:id="3245" w:name="_Toc351365023"/>
      <w:bookmarkStart w:id="3246" w:name="_Toc351365320"/>
      <w:bookmarkStart w:id="3247" w:name="_Toc351440908"/>
      <w:bookmarkStart w:id="3248" w:name="_Toc351466614"/>
      <w:bookmarkStart w:id="3249" w:name="_Toc351467203"/>
      <w:bookmarkStart w:id="3250" w:name="_Toc351468501"/>
      <w:bookmarkStart w:id="3251" w:name="_Toc351537846"/>
      <w:bookmarkStart w:id="3252" w:name="_Toc351546643"/>
      <w:bookmarkStart w:id="3253" w:name="_Toc351546848"/>
      <w:bookmarkStart w:id="3254" w:name="_Toc351558156"/>
      <w:bookmarkStart w:id="3255" w:name="_Toc351558360"/>
      <w:bookmarkStart w:id="3256" w:name="_Toc351558564"/>
      <w:bookmarkStart w:id="3257" w:name="_Toc351629707"/>
      <w:bookmarkStart w:id="3258" w:name="_Toc351629924"/>
      <w:bookmarkStart w:id="3259" w:name="_Toc351630138"/>
      <w:bookmarkStart w:id="3260" w:name="_Toc351633522"/>
      <w:bookmarkStart w:id="3261" w:name="_Toc351633737"/>
      <w:bookmarkStart w:id="3262" w:name="_Toc351633950"/>
      <w:bookmarkStart w:id="3263" w:name="_Toc351634164"/>
      <w:bookmarkStart w:id="3264" w:name="_Toc351634378"/>
      <w:bookmarkStart w:id="3265" w:name="_Toc351634592"/>
      <w:bookmarkStart w:id="3266" w:name="_Toc351634806"/>
      <w:bookmarkStart w:id="3267" w:name="_Toc351635021"/>
      <w:bookmarkStart w:id="3268" w:name="_Toc351635234"/>
      <w:bookmarkStart w:id="3269" w:name="_Toc351637933"/>
      <w:bookmarkStart w:id="3270" w:name="_Toc351638146"/>
      <w:bookmarkStart w:id="3271" w:name="_Toc351699569"/>
      <w:bookmarkStart w:id="3272" w:name="_Toc351699781"/>
      <w:bookmarkStart w:id="3273" w:name="_Toc351701682"/>
      <w:bookmarkStart w:id="3274" w:name="_Toc351709305"/>
      <w:bookmarkStart w:id="3275" w:name="_Toc351720773"/>
      <w:bookmarkStart w:id="3276" w:name="_Toc351365024"/>
      <w:bookmarkStart w:id="3277" w:name="_Toc351365321"/>
      <w:bookmarkStart w:id="3278" w:name="_Toc351440909"/>
      <w:bookmarkStart w:id="3279" w:name="_Toc351466615"/>
      <w:bookmarkStart w:id="3280" w:name="_Toc351467204"/>
      <w:bookmarkStart w:id="3281" w:name="_Toc351468502"/>
      <w:bookmarkStart w:id="3282" w:name="_Toc351537847"/>
      <w:bookmarkStart w:id="3283" w:name="_Toc351546644"/>
      <w:bookmarkStart w:id="3284" w:name="_Toc351546849"/>
      <w:bookmarkStart w:id="3285" w:name="_Toc351558157"/>
      <w:bookmarkStart w:id="3286" w:name="_Toc351558361"/>
      <w:bookmarkStart w:id="3287" w:name="_Toc351558565"/>
      <w:bookmarkStart w:id="3288" w:name="_Toc351629708"/>
      <w:bookmarkStart w:id="3289" w:name="_Toc351629925"/>
      <w:bookmarkStart w:id="3290" w:name="_Toc351630139"/>
      <w:bookmarkStart w:id="3291" w:name="_Toc351633523"/>
      <w:bookmarkStart w:id="3292" w:name="_Toc351633738"/>
      <w:bookmarkStart w:id="3293" w:name="_Toc351633951"/>
      <w:bookmarkStart w:id="3294" w:name="_Toc351634165"/>
      <w:bookmarkStart w:id="3295" w:name="_Toc351634379"/>
      <w:bookmarkStart w:id="3296" w:name="_Toc351634593"/>
      <w:bookmarkStart w:id="3297" w:name="_Toc351634807"/>
      <w:bookmarkStart w:id="3298" w:name="_Toc351635022"/>
      <w:bookmarkStart w:id="3299" w:name="_Toc351635235"/>
      <w:bookmarkStart w:id="3300" w:name="_Toc351637934"/>
      <w:bookmarkStart w:id="3301" w:name="_Toc351638147"/>
      <w:bookmarkStart w:id="3302" w:name="_Toc351699570"/>
      <w:bookmarkStart w:id="3303" w:name="_Toc351699782"/>
      <w:bookmarkStart w:id="3304" w:name="_Toc351701683"/>
      <w:bookmarkStart w:id="3305" w:name="_Toc351709306"/>
      <w:bookmarkStart w:id="3306" w:name="_Toc351720774"/>
      <w:bookmarkStart w:id="3307" w:name="_Toc351365025"/>
      <w:bookmarkStart w:id="3308" w:name="_Toc351365322"/>
      <w:bookmarkStart w:id="3309" w:name="_Toc351440910"/>
      <w:bookmarkStart w:id="3310" w:name="_Toc351466616"/>
      <w:bookmarkStart w:id="3311" w:name="_Toc351467205"/>
      <w:bookmarkStart w:id="3312" w:name="_Toc351468503"/>
      <w:bookmarkStart w:id="3313" w:name="_Toc351537848"/>
      <w:bookmarkStart w:id="3314" w:name="_Toc351546645"/>
      <w:bookmarkStart w:id="3315" w:name="_Toc351546850"/>
      <w:bookmarkStart w:id="3316" w:name="_Toc351558158"/>
      <w:bookmarkStart w:id="3317" w:name="_Toc351558362"/>
      <w:bookmarkStart w:id="3318" w:name="_Toc351558566"/>
      <w:bookmarkStart w:id="3319" w:name="_Toc351629709"/>
      <w:bookmarkStart w:id="3320" w:name="_Toc351629926"/>
      <w:bookmarkStart w:id="3321" w:name="_Toc351630140"/>
      <w:bookmarkStart w:id="3322" w:name="_Toc351633524"/>
      <w:bookmarkStart w:id="3323" w:name="_Toc351633739"/>
      <w:bookmarkStart w:id="3324" w:name="_Toc351633952"/>
      <w:bookmarkStart w:id="3325" w:name="_Toc351634166"/>
      <w:bookmarkStart w:id="3326" w:name="_Toc351634380"/>
      <w:bookmarkStart w:id="3327" w:name="_Toc351634594"/>
      <w:bookmarkStart w:id="3328" w:name="_Toc351634808"/>
      <w:bookmarkStart w:id="3329" w:name="_Toc351635023"/>
      <w:bookmarkStart w:id="3330" w:name="_Toc351635236"/>
      <w:bookmarkStart w:id="3331" w:name="_Toc351637935"/>
      <w:bookmarkStart w:id="3332" w:name="_Toc351638148"/>
      <w:bookmarkStart w:id="3333" w:name="_Toc351699571"/>
      <w:bookmarkStart w:id="3334" w:name="_Toc351699783"/>
      <w:bookmarkStart w:id="3335" w:name="_Toc351701684"/>
      <w:bookmarkStart w:id="3336" w:name="_Toc351709307"/>
      <w:bookmarkStart w:id="3337" w:name="_Toc351720775"/>
      <w:bookmarkStart w:id="3338" w:name="_Toc353429415"/>
      <w:bookmarkStart w:id="3339" w:name="_Toc357504335"/>
      <w:bookmarkStart w:id="3340" w:name="_Toc360688856"/>
      <w:bookmarkStart w:id="3341" w:name="_Toc361052668"/>
      <w:bookmarkStart w:id="3342" w:name="_Toc361053158"/>
      <w:bookmarkStart w:id="3343" w:name="_Toc361053238"/>
      <w:bookmarkStart w:id="3344" w:name="_Toc361053845"/>
      <w:bookmarkStart w:id="3345" w:name="_Toc361054007"/>
      <w:bookmarkStart w:id="3346" w:name="_Toc361054089"/>
      <w:bookmarkStart w:id="3347" w:name="_Toc361054251"/>
      <w:bookmarkStart w:id="3348" w:name="_Toc361054413"/>
      <w:bookmarkStart w:id="3349" w:name="_Toc361054490"/>
      <w:bookmarkStart w:id="3350" w:name="_Toc361054571"/>
      <w:bookmarkStart w:id="3351" w:name="_Toc361054653"/>
      <w:bookmarkStart w:id="3352" w:name="_Toc361054736"/>
      <w:bookmarkStart w:id="3353" w:name="_Toc361054818"/>
      <w:bookmarkStart w:id="3354" w:name="_Toc361054900"/>
      <w:bookmarkStart w:id="3355" w:name="_Toc361054982"/>
      <w:bookmarkStart w:id="3356" w:name="_Toc361055064"/>
      <w:bookmarkStart w:id="3357" w:name="_Toc361055146"/>
      <w:bookmarkStart w:id="3358" w:name="_Toc361055229"/>
      <w:bookmarkStart w:id="3359" w:name="_Toc361055311"/>
      <w:bookmarkStart w:id="3360" w:name="_Toc361055393"/>
      <w:bookmarkStart w:id="3361" w:name="_Toc361055475"/>
      <w:bookmarkStart w:id="3362" w:name="_Toc361055639"/>
      <w:bookmarkStart w:id="3363" w:name="_Toc361055720"/>
      <w:bookmarkStart w:id="3364" w:name="_Toc361055802"/>
      <w:bookmarkStart w:id="3365" w:name="_Toc361055883"/>
      <w:bookmarkStart w:id="3366" w:name="_Toc361055965"/>
      <w:bookmarkStart w:id="3367" w:name="_Toc361056047"/>
      <w:bookmarkStart w:id="3368" w:name="_Toc361059201"/>
      <w:bookmarkStart w:id="3369" w:name="_Toc361059325"/>
      <w:bookmarkStart w:id="3370" w:name="_Toc361059742"/>
      <w:bookmarkStart w:id="3371" w:name="_Toc361060295"/>
      <w:bookmarkStart w:id="3372" w:name="_Toc361061165"/>
      <w:bookmarkStart w:id="3373" w:name="_Toc361061656"/>
      <w:bookmarkStart w:id="3374" w:name="_Toc369586025"/>
      <w:bookmarkStart w:id="3375" w:name="_Toc370453809"/>
      <w:bookmarkStart w:id="3376" w:name="_Toc370478957"/>
      <w:bookmarkStart w:id="3377" w:name="_Toc370737922"/>
      <w:bookmarkStart w:id="3378" w:name="_Toc370805312"/>
      <w:bookmarkStart w:id="3379" w:name="_Toc370808815"/>
      <w:bookmarkStart w:id="3380" w:name="_Toc370810238"/>
      <w:bookmarkStart w:id="3381" w:name="_Toc371055510"/>
      <w:bookmarkStart w:id="3382" w:name="_Toc371341035"/>
      <w:bookmarkStart w:id="3383" w:name="_Toc371497272"/>
      <w:bookmarkStart w:id="3384" w:name="_Toc371588408"/>
      <w:bookmarkStart w:id="3385" w:name="_Toc371601043"/>
      <w:bookmarkStart w:id="3386" w:name="_Toc371490808"/>
      <w:bookmarkStart w:id="3387" w:name="_Toc371601740"/>
      <w:bookmarkStart w:id="3388" w:name="_Toc371602675"/>
      <w:bookmarkStart w:id="3389" w:name="_Toc371668290"/>
      <w:bookmarkStart w:id="3390" w:name="_Toc371670224"/>
      <w:bookmarkStart w:id="3391" w:name="_Toc372716190"/>
      <w:bookmarkStart w:id="3392" w:name="_Toc373391513"/>
      <w:bookmarkStart w:id="3393" w:name="_Toc373402166"/>
      <w:bookmarkStart w:id="3394" w:name="_Toc373403461"/>
      <w:bookmarkStart w:id="3395" w:name="_Toc373482591"/>
      <w:bookmarkStart w:id="3396" w:name="_Toc373482775"/>
      <w:bookmarkStart w:id="3397" w:name="_Toc373486681"/>
      <w:bookmarkStart w:id="3398" w:name="_Toc373755701"/>
      <w:bookmarkStart w:id="3399" w:name="_Toc373755978"/>
      <w:bookmarkStart w:id="3400" w:name="_Toc373839932"/>
      <w:bookmarkStart w:id="3401" w:name="_Toc374345736"/>
      <w:bookmarkStart w:id="3402" w:name="_Toc374445319"/>
      <w:bookmarkStart w:id="3403" w:name="_Toc374514964"/>
      <w:bookmarkStart w:id="3404" w:name="_Toc374516460"/>
      <w:bookmarkStart w:id="3405" w:name="_Toc374517133"/>
      <w:bookmarkStart w:id="3406" w:name="_Toc374703311"/>
      <w:bookmarkStart w:id="3407" w:name="_Toc374972316"/>
      <w:bookmarkStart w:id="3408" w:name="_Toc375042178"/>
      <w:bookmarkStart w:id="3409" w:name="_Toc375045409"/>
      <w:bookmarkStart w:id="3410" w:name="_Toc375053148"/>
      <w:bookmarkStart w:id="3411" w:name="_Toc375057249"/>
      <w:bookmarkStart w:id="3412" w:name="_Toc375057317"/>
      <w:bookmarkStart w:id="3413" w:name="_Toc375127843"/>
      <w:bookmarkStart w:id="3414" w:name="_Toc375137081"/>
      <w:bookmarkStart w:id="3415" w:name="_Toc375138428"/>
      <w:bookmarkStart w:id="3416" w:name="_Toc376853857"/>
      <w:bookmarkStart w:id="3417" w:name="_Toc376857372"/>
      <w:bookmarkStart w:id="3418" w:name="_Toc376857577"/>
      <w:bookmarkStart w:id="3419" w:name="_Toc376858820"/>
      <w:bookmarkStart w:id="3420" w:name="_Toc376858892"/>
      <w:bookmarkStart w:id="3421" w:name="_Toc376858963"/>
      <w:bookmarkStart w:id="3422" w:name="_Toc376931242"/>
      <w:bookmarkStart w:id="3423" w:name="_Toc377120374"/>
      <w:bookmarkStart w:id="3424" w:name="_Toc377124989"/>
      <w:bookmarkStart w:id="3425" w:name="_Toc377133213"/>
      <w:bookmarkStart w:id="3426" w:name="_Toc377134791"/>
      <w:bookmarkStart w:id="3427" w:name="_Toc377371255"/>
      <w:bookmarkStart w:id="3428" w:name="_Toc377542370"/>
      <w:bookmarkStart w:id="3429" w:name="_Toc377622913"/>
      <w:bookmarkStart w:id="3430" w:name="_Toc377623027"/>
      <w:bookmarkStart w:id="3431" w:name="_Toc377623141"/>
      <w:bookmarkStart w:id="3432" w:name="_Toc377623211"/>
      <w:bookmarkStart w:id="3433" w:name="_Toc377713047"/>
      <w:bookmarkStart w:id="3434" w:name="_Toc377720387"/>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r>
        <w:t>Redovisning och revision i partier</w:t>
      </w:r>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bookmarkEnd w:id="3369"/>
      <w:bookmarkEnd w:id="3370"/>
      <w:bookmarkEnd w:id="3371"/>
      <w:bookmarkEnd w:id="3372"/>
      <w:bookmarkEnd w:id="3373"/>
      <w:bookmarkEnd w:id="3374"/>
      <w:bookmarkEnd w:id="3375"/>
      <w:bookmarkEnd w:id="3376"/>
      <w:bookmarkEnd w:id="3377"/>
      <w:bookmarkEnd w:id="3378"/>
      <w:bookmarkEnd w:id="3379"/>
      <w:bookmarkEnd w:id="3380"/>
      <w:bookmarkEnd w:id="3381"/>
      <w:bookmarkEnd w:id="3382"/>
      <w:bookmarkEnd w:id="3383"/>
      <w:bookmarkEnd w:id="3384"/>
      <w:bookmarkEnd w:id="3385"/>
      <w:bookmarkEnd w:id="3386"/>
      <w:bookmarkEnd w:id="3387"/>
      <w:bookmarkEnd w:id="3388"/>
      <w:bookmarkEnd w:id="3389"/>
      <w:bookmarkEnd w:id="3390"/>
      <w:bookmarkEnd w:id="3391"/>
      <w:bookmarkEnd w:id="3392"/>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bookmarkEnd w:id="3424"/>
      <w:bookmarkEnd w:id="3425"/>
      <w:bookmarkEnd w:id="3426"/>
      <w:bookmarkEnd w:id="3427"/>
      <w:bookmarkEnd w:id="3428"/>
      <w:bookmarkEnd w:id="3429"/>
      <w:bookmarkEnd w:id="3430"/>
      <w:bookmarkEnd w:id="3431"/>
      <w:bookmarkEnd w:id="3432"/>
      <w:bookmarkEnd w:id="3433"/>
      <w:bookmarkEnd w:id="3434"/>
    </w:p>
    <w:p w:rsidR="00127182" w:rsidRPr="00E35127" w:rsidRDefault="00127182" w:rsidP="00127182">
      <w:pPr>
        <w:pStyle w:val="Rubrik3"/>
        <w:spacing w:before="0"/>
      </w:pPr>
      <w:bookmarkStart w:id="3435" w:name="_Toc351629711"/>
      <w:bookmarkStart w:id="3436" w:name="_Toc351629928"/>
      <w:bookmarkStart w:id="3437" w:name="_Toc351630142"/>
      <w:bookmarkStart w:id="3438" w:name="_Toc351633526"/>
      <w:bookmarkStart w:id="3439" w:name="_Toc351633741"/>
      <w:bookmarkStart w:id="3440" w:name="_Toc351633954"/>
      <w:bookmarkStart w:id="3441" w:name="_Toc351634168"/>
      <w:bookmarkStart w:id="3442" w:name="_Toc351634382"/>
      <w:bookmarkStart w:id="3443" w:name="_Toc351634596"/>
      <w:bookmarkStart w:id="3444" w:name="_Toc351634810"/>
      <w:bookmarkStart w:id="3445" w:name="_Toc351635025"/>
      <w:bookmarkStart w:id="3446" w:name="_Toc351635238"/>
      <w:bookmarkStart w:id="3447" w:name="_Toc351637937"/>
      <w:bookmarkStart w:id="3448" w:name="_Toc351638150"/>
      <w:bookmarkStart w:id="3449" w:name="_Toc351699573"/>
      <w:bookmarkStart w:id="3450" w:name="_Toc351699785"/>
      <w:bookmarkStart w:id="3451" w:name="_Toc351701686"/>
      <w:bookmarkStart w:id="3452" w:name="_Toc351709309"/>
      <w:bookmarkStart w:id="3453" w:name="_Toc351720777"/>
      <w:bookmarkStart w:id="3454" w:name="_Toc351629712"/>
      <w:bookmarkStart w:id="3455" w:name="_Toc351629929"/>
      <w:bookmarkStart w:id="3456" w:name="_Toc351630143"/>
      <w:bookmarkStart w:id="3457" w:name="_Toc351633527"/>
      <w:bookmarkStart w:id="3458" w:name="_Toc351633742"/>
      <w:bookmarkStart w:id="3459" w:name="_Toc351633955"/>
      <w:bookmarkStart w:id="3460" w:name="_Toc351634169"/>
      <w:bookmarkStart w:id="3461" w:name="_Toc351634383"/>
      <w:bookmarkStart w:id="3462" w:name="_Toc351634597"/>
      <w:bookmarkStart w:id="3463" w:name="_Toc351634811"/>
      <w:bookmarkStart w:id="3464" w:name="_Toc351635026"/>
      <w:bookmarkStart w:id="3465" w:name="_Toc351635239"/>
      <w:bookmarkStart w:id="3466" w:name="_Toc351637938"/>
      <w:bookmarkStart w:id="3467" w:name="_Toc351638151"/>
      <w:bookmarkStart w:id="3468" w:name="_Toc351699574"/>
      <w:bookmarkStart w:id="3469" w:name="_Toc351699786"/>
      <w:bookmarkStart w:id="3470" w:name="_Toc351701687"/>
      <w:bookmarkStart w:id="3471" w:name="_Toc351709310"/>
      <w:bookmarkStart w:id="3472" w:name="_Toc351720778"/>
      <w:bookmarkStart w:id="3473" w:name="_Toc351365027"/>
      <w:bookmarkStart w:id="3474" w:name="_Toc351365324"/>
      <w:bookmarkStart w:id="3475" w:name="_Toc351440912"/>
      <w:bookmarkStart w:id="3476" w:name="_Toc351466618"/>
      <w:bookmarkStart w:id="3477" w:name="_Toc351467207"/>
      <w:bookmarkStart w:id="3478" w:name="_Toc351468505"/>
      <w:bookmarkStart w:id="3479" w:name="_Toc351537850"/>
      <w:bookmarkStart w:id="3480" w:name="_Toc351546647"/>
      <w:bookmarkStart w:id="3481" w:name="_Toc351546852"/>
      <w:bookmarkStart w:id="3482" w:name="_Toc351558160"/>
      <w:bookmarkStart w:id="3483" w:name="_Toc351558364"/>
      <w:bookmarkStart w:id="3484" w:name="_Toc351558568"/>
      <w:bookmarkStart w:id="3485" w:name="_Toc351629713"/>
      <w:bookmarkStart w:id="3486" w:name="_Toc351629930"/>
      <w:bookmarkStart w:id="3487" w:name="_Toc351630144"/>
      <w:bookmarkStart w:id="3488" w:name="_Toc351633528"/>
      <w:bookmarkStart w:id="3489" w:name="_Toc351633743"/>
      <w:bookmarkStart w:id="3490" w:name="_Toc351633956"/>
      <w:bookmarkStart w:id="3491" w:name="_Toc351634170"/>
      <w:bookmarkStart w:id="3492" w:name="_Toc351634384"/>
      <w:bookmarkStart w:id="3493" w:name="_Toc351634598"/>
      <w:bookmarkStart w:id="3494" w:name="_Toc351634812"/>
      <w:bookmarkStart w:id="3495" w:name="_Toc351635027"/>
      <w:bookmarkStart w:id="3496" w:name="_Toc351635240"/>
      <w:bookmarkStart w:id="3497" w:name="_Toc351637939"/>
      <w:bookmarkStart w:id="3498" w:name="_Toc351638152"/>
      <w:bookmarkStart w:id="3499" w:name="_Toc351699575"/>
      <w:bookmarkStart w:id="3500" w:name="_Toc351699787"/>
      <w:bookmarkStart w:id="3501" w:name="_Toc351701688"/>
      <w:bookmarkStart w:id="3502" w:name="_Toc351709311"/>
      <w:bookmarkStart w:id="3503" w:name="_Toc351720779"/>
      <w:bookmarkStart w:id="3504" w:name="_Toc351365028"/>
      <w:bookmarkStart w:id="3505" w:name="_Toc351365325"/>
      <w:bookmarkStart w:id="3506" w:name="_Toc351440913"/>
      <w:bookmarkStart w:id="3507" w:name="_Toc351466619"/>
      <w:bookmarkStart w:id="3508" w:name="_Toc351467208"/>
      <w:bookmarkStart w:id="3509" w:name="_Toc351468506"/>
      <w:bookmarkStart w:id="3510" w:name="_Toc351537851"/>
      <w:bookmarkStart w:id="3511" w:name="_Toc351546648"/>
      <w:bookmarkStart w:id="3512" w:name="_Toc351546853"/>
      <w:bookmarkStart w:id="3513" w:name="_Toc351558161"/>
      <w:bookmarkStart w:id="3514" w:name="_Toc351558365"/>
      <w:bookmarkStart w:id="3515" w:name="_Toc351558569"/>
      <w:bookmarkStart w:id="3516" w:name="_Toc351629714"/>
      <w:bookmarkStart w:id="3517" w:name="_Toc351629931"/>
      <w:bookmarkStart w:id="3518" w:name="_Toc351630145"/>
      <w:bookmarkStart w:id="3519" w:name="_Toc351633529"/>
      <w:bookmarkStart w:id="3520" w:name="_Toc351633744"/>
      <w:bookmarkStart w:id="3521" w:name="_Toc351633957"/>
      <w:bookmarkStart w:id="3522" w:name="_Toc351634171"/>
      <w:bookmarkStart w:id="3523" w:name="_Toc351634385"/>
      <w:bookmarkStart w:id="3524" w:name="_Toc351634599"/>
      <w:bookmarkStart w:id="3525" w:name="_Toc351634813"/>
      <w:bookmarkStart w:id="3526" w:name="_Toc351635028"/>
      <w:bookmarkStart w:id="3527" w:name="_Toc351635241"/>
      <w:bookmarkStart w:id="3528" w:name="_Toc351637940"/>
      <w:bookmarkStart w:id="3529" w:name="_Toc351638153"/>
      <w:bookmarkStart w:id="3530" w:name="_Toc351699576"/>
      <w:bookmarkStart w:id="3531" w:name="_Toc351699788"/>
      <w:bookmarkStart w:id="3532" w:name="_Toc351701689"/>
      <w:bookmarkStart w:id="3533" w:name="_Toc351709312"/>
      <w:bookmarkStart w:id="3534" w:name="_Toc351720780"/>
      <w:bookmarkStart w:id="3535" w:name="_Toc353429416"/>
      <w:bookmarkStart w:id="3536" w:name="_Toc357504336"/>
      <w:bookmarkStart w:id="3537" w:name="_Toc360688857"/>
      <w:bookmarkStart w:id="3538" w:name="_Toc361052669"/>
      <w:bookmarkStart w:id="3539" w:name="_Toc361053159"/>
      <w:bookmarkStart w:id="3540" w:name="_Toc361053239"/>
      <w:bookmarkStart w:id="3541" w:name="_Toc361053846"/>
      <w:bookmarkStart w:id="3542" w:name="_Toc361054008"/>
      <w:bookmarkStart w:id="3543" w:name="_Toc361054090"/>
      <w:bookmarkStart w:id="3544" w:name="_Toc361054252"/>
      <w:bookmarkStart w:id="3545" w:name="_Toc361054414"/>
      <w:bookmarkStart w:id="3546" w:name="_Toc361054491"/>
      <w:bookmarkStart w:id="3547" w:name="_Toc361054572"/>
      <w:bookmarkStart w:id="3548" w:name="_Toc361054654"/>
      <w:bookmarkStart w:id="3549" w:name="_Toc361054737"/>
      <w:bookmarkStart w:id="3550" w:name="_Toc361054819"/>
      <w:bookmarkStart w:id="3551" w:name="_Toc361054901"/>
      <w:bookmarkStart w:id="3552" w:name="_Toc361054983"/>
      <w:bookmarkStart w:id="3553" w:name="_Toc361055065"/>
      <w:bookmarkStart w:id="3554" w:name="_Toc361055147"/>
      <w:bookmarkStart w:id="3555" w:name="_Toc361055230"/>
      <w:bookmarkStart w:id="3556" w:name="_Toc361055312"/>
      <w:bookmarkStart w:id="3557" w:name="_Toc361055394"/>
      <w:bookmarkStart w:id="3558" w:name="_Toc361055476"/>
      <w:bookmarkStart w:id="3559" w:name="_Toc361055640"/>
      <w:bookmarkStart w:id="3560" w:name="_Toc361055721"/>
      <w:bookmarkStart w:id="3561" w:name="_Toc361055803"/>
      <w:bookmarkStart w:id="3562" w:name="_Toc361055884"/>
      <w:bookmarkStart w:id="3563" w:name="_Toc361055966"/>
      <w:bookmarkStart w:id="3564" w:name="_Toc361056048"/>
      <w:bookmarkStart w:id="3565" w:name="_Toc361059202"/>
      <w:bookmarkStart w:id="3566" w:name="_Toc361059326"/>
      <w:bookmarkStart w:id="3567" w:name="_Toc361059743"/>
      <w:bookmarkStart w:id="3568" w:name="_Toc361060296"/>
      <w:bookmarkStart w:id="3569" w:name="_Toc361061166"/>
      <w:bookmarkStart w:id="3570" w:name="_Toc361061657"/>
      <w:bookmarkStart w:id="3571" w:name="_Toc369586026"/>
      <w:bookmarkStart w:id="3572" w:name="_Toc370453810"/>
      <w:bookmarkStart w:id="3573" w:name="_Toc370478958"/>
      <w:bookmarkStart w:id="3574" w:name="_Toc370737923"/>
      <w:bookmarkStart w:id="3575" w:name="_Toc370805313"/>
      <w:bookmarkStart w:id="3576" w:name="_Toc370808816"/>
      <w:bookmarkStart w:id="3577" w:name="_Toc370810239"/>
      <w:bookmarkStart w:id="3578" w:name="_Toc371055511"/>
      <w:bookmarkStart w:id="3579" w:name="_Toc371341036"/>
      <w:bookmarkStart w:id="3580" w:name="_Toc371490809"/>
      <w:bookmarkStart w:id="3581" w:name="_Toc371497273"/>
      <w:bookmarkStart w:id="3582" w:name="_Toc371588409"/>
      <w:bookmarkStart w:id="3583" w:name="_Toc371601044"/>
      <w:bookmarkStart w:id="3584" w:name="_Toc371601741"/>
      <w:bookmarkStart w:id="3585" w:name="_Toc371602676"/>
      <w:bookmarkStart w:id="3586" w:name="_Toc371668291"/>
      <w:bookmarkStart w:id="3587" w:name="_Toc371670225"/>
      <w:bookmarkStart w:id="3588" w:name="_Toc372716191"/>
      <w:bookmarkStart w:id="3589" w:name="_Toc373391514"/>
      <w:bookmarkStart w:id="3590" w:name="_Toc373402167"/>
      <w:bookmarkStart w:id="3591" w:name="_Toc373403462"/>
      <w:bookmarkStart w:id="3592" w:name="_Toc373482592"/>
      <w:bookmarkStart w:id="3593" w:name="_Toc373482776"/>
      <w:bookmarkStart w:id="3594" w:name="_Toc373486682"/>
      <w:bookmarkStart w:id="3595" w:name="_Toc373755702"/>
      <w:bookmarkStart w:id="3596" w:name="_Toc373755979"/>
      <w:bookmarkStart w:id="3597" w:name="_Toc373839933"/>
      <w:bookmarkStart w:id="3598" w:name="_Toc374345737"/>
      <w:bookmarkStart w:id="3599" w:name="_Toc374445320"/>
      <w:bookmarkStart w:id="3600" w:name="_Toc374514965"/>
      <w:bookmarkStart w:id="3601" w:name="_Toc374516461"/>
      <w:bookmarkStart w:id="3602" w:name="_Toc374517134"/>
      <w:bookmarkStart w:id="3603" w:name="_Toc374703312"/>
      <w:bookmarkStart w:id="3604" w:name="_Toc374972317"/>
      <w:bookmarkStart w:id="3605" w:name="_Toc375042179"/>
      <w:bookmarkStart w:id="3606" w:name="_Toc375045410"/>
      <w:bookmarkStart w:id="3607" w:name="_Toc375053149"/>
      <w:bookmarkStart w:id="3608" w:name="_Toc375057250"/>
      <w:bookmarkStart w:id="3609" w:name="_Toc375057318"/>
      <w:bookmarkStart w:id="3610" w:name="_Toc375127844"/>
      <w:bookmarkStart w:id="3611" w:name="_Toc375137082"/>
      <w:bookmarkStart w:id="3612" w:name="_Toc375138429"/>
      <w:bookmarkStart w:id="3613" w:name="_Toc376853858"/>
      <w:bookmarkStart w:id="3614" w:name="_Toc376857373"/>
      <w:bookmarkStart w:id="3615" w:name="_Toc376857578"/>
      <w:bookmarkStart w:id="3616" w:name="_Toc376858821"/>
      <w:bookmarkStart w:id="3617" w:name="_Toc376858893"/>
      <w:bookmarkStart w:id="3618" w:name="_Toc376858964"/>
      <w:bookmarkStart w:id="3619" w:name="_Toc376931243"/>
      <w:bookmarkStart w:id="3620" w:name="_Toc377120375"/>
      <w:bookmarkStart w:id="3621" w:name="_Toc377124990"/>
      <w:bookmarkStart w:id="3622" w:name="_Toc377133214"/>
      <w:bookmarkStart w:id="3623" w:name="_Toc377134792"/>
      <w:bookmarkStart w:id="3624" w:name="_Toc377371256"/>
      <w:bookmarkStart w:id="3625" w:name="_Toc377542371"/>
      <w:bookmarkStart w:id="3626" w:name="_Toc377622914"/>
      <w:bookmarkStart w:id="3627" w:name="_Toc377623028"/>
      <w:bookmarkStart w:id="3628" w:name="_Toc377623142"/>
      <w:bookmarkStart w:id="3629" w:name="_Toc377623212"/>
      <w:bookmarkStart w:id="3630" w:name="_Toc377713048"/>
      <w:bookmarkStart w:id="3631" w:name="_Toc377720388"/>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bookmarkEnd w:id="3456"/>
      <w:bookmarkEnd w:id="3457"/>
      <w:bookmarkEnd w:id="3458"/>
      <w:bookmarkEnd w:id="3459"/>
      <w:bookmarkEnd w:id="3460"/>
      <w:bookmarkEnd w:id="3461"/>
      <w:bookmarkEnd w:id="3462"/>
      <w:bookmarkEnd w:id="3463"/>
      <w:bookmarkEnd w:id="3464"/>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bookmarkEnd w:id="3482"/>
      <w:bookmarkEnd w:id="3483"/>
      <w:bookmarkEnd w:id="3484"/>
      <w:bookmarkEnd w:id="3485"/>
      <w:bookmarkEnd w:id="3486"/>
      <w:bookmarkEnd w:id="3487"/>
      <w:bookmarkEnd w:id="3488"/>
      <w:bookmarkEnd w:id="3489"/>
      <w:bookmarkEnd w:id="3490"/>
      <w:bookmarkEnd w:id="3491"/>
      <w:bookmarkEnd w:id="3492"/>
      <w:bookmarkEnd w:id="3493"/>
      <w:bookmarkEnd w:id="3494"/>
      <w:bookmarkEnd w:id="3495"/>
      <w:bookmarkEnd w:id="3496"/>
      <w:bookmarkEnd w:id="3497"/>
      <w:bookmarkEnd w:id="3498"/>
      <w:bookmarkEnd w:id="3499"/>
      <w:bookmarkEnd w:id="3500"/>
      <w:bookmarkEnd w:id="3501"/>
      <w:bookmarkEnd w:id="3502"/>
      <w:bookmarkEnd w:id="3503"/>
      <w:bookmarkEnd w:id="3504"/>
      <w:bookmarkEnd w:id="3505"/>
      <w:bookmarkEnd w:id="3506"/>
      <w:bookmarkEnd w:id="3507"/>
      <w:bookmarkEnd w:id="3508"/>
      <w:bookmarkEnd w:id="3509"/>
      <w:bookmarkEnd w:id="3510"/>
      <w:bookmarkEnd w:id="3511"/>
      <w:bookmarkEnd w:id="3512"/>
      <w:bookmarkEnd w:id="3513"/>
      <w:bookmarkEnd w:id="3514"/>
      <w:bookmarkEnd w:id="3515"/>
      <w:bookmarkEnd w:id="3516"/>
      <w:bookmarkEnd w:id="3517"/>
      <w:bookmarkEnd w:id="3518"/>
      <w:bookmarkEnd w:id="3519"/>
      <w:bookmarkEnd w:id="3520"/>
      <w:bookmarkEnd w:id="3521"/>
      <w:bookmarkEnd w:id="3522"/>
      <w:bookmarkEnd w:id="3523"/>
      <w:bookmarkEnd w:id="3524"/>
      <w:bookmarkEnd w:id="3525"/>
      <w:bookmarkEnd w:id="3526"/>
      <w:bookmarkEnd w:id="3527"/>
      <w:bookmarkEnd w:id="3528"/>
      <w:bookmarkEnd w:id="3529"/>
      <w:bookmarkEnd w:id="3530"/>
      <w:bookmarkEnd w:id="3531"/>
      <w:bookmarkEnd w:id="3532"/>
      <w:bookmarkEnd w:id="3533"/>
      <w:bookmarkEnd w:id="3534"/>
      <w:r w:rsidRPr="00E35127">
        <w:t xml:space="preserve">Redovisning och revision i </w:t>
      </w:r>
      <w:r w:rsidRPr="00AD41D6">
        <w:t>ideella</w:t>
      </w:r>
      <w:r w:rsidRPr="00E35127">
        <w:t xml:space="preserve"> föreningar</w:t>
      </w:r>
      <w:bookmarkEnd w:id="3535"/>
      <w:bookmarkEnd w:id="3536"/>
      <w:bookmarkEnd w:id="353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bookmarkEnd w:id="3563"/>
      <w:bookmarkEnd w:id="3564"/>
      <w:bookmarkEnd w:id="3565"/>
      <w:bookmarkEnd w:id="3566"/>
      <w:bookmarkEnd w:id="3567"/>
      <w:bookmarkEnd w:id="3568"/>
      <w:bookmarkEnd w:id="3569"/>
      <w:bookmarkEnd w:id="3570"/>
      <w:bookmarkEnd w:id="3571"/>
      <w:bookmarkEnd w:id="3572"/>
      <w:bookmarkEnd w:id="3573"/>
      <w:bookmarkEnd w:id="3574"/>
      <w:bookmarkEnd w:id="3575"/>
      <w:bookmarkEnd w:id="3576"/>
      <w:bookmarkEnd w:id="3577"/>
      <w:bookmarkEnd w:id="3578"/>
      <w:bookmarkEnd w:id="3579"/>
      <w:bookmarkEnd w:id="3580"/>
      <w:bookmarkEnd w:id="3581"/>
      <w:bookmarkEnd w:id="3582"/>
      <w:bookmarkEnd w:id="3583"/>
      <w:bookmarkEnd w:id="3584"/>
      <w:bookmarkEnd w:id="3585"/>
      <w:bookmarkEnd w:id="3586"/>
      <w:bookmarkEnd w:id="3587"/>
      <w:bookmarkEnd w:id="3588"/>
      <w:bookmarkEnd w:id="3589"/>
      <w:bookmarkEnd w:id="3590"/>
      <w:bookmarkEnd w:id="3591"/>
      <w:bookmarkEnd w:id="3592"/>
      <w:bookmarkEnd w:id="3593"/>
      <w:bookmarkEnd w:id="3594"/>
      <w:bookmarkEnd w:id="3595"/>
      <w:bookmarkEnd w:id="3596"/>
      <w:bookmarkEnd w:id="3597"/>
      <w:bookmarkEnd w:id="3598"/>
      <w:bookmarkEnd w:id="3599"/>
      <w:bookmarkEnd w:id="3600"/>
      <w:bookmarkEnd w:id="3601"/>
      <w:bookmarkEnd w:id="3602"/>
      <w:bookmarkEnd w:id="3603"/>
      <w:bookmarkEnd w:id="3604"/>
      <w:bookmarkEnd w:id="3605"/>
      <w:bookmarkEnd w:id="3606"/>
      <w:bookmarkEnd w:id="3607"/>
      <w:bookmarkEnd w:id="3608"/>
      <w:bookmarkEnd w:id="3609"/>
      <w:bookmarkEnd w:id="3610"/>
      <w:bookmarkEnd w:id="3611"/>
      <w:bookmarkEnd w:id="3612"/>
      <w:bookmarkEnd w:id="3613"/>
      <w:bookmarkEnd w:id="3614"/>
      <w:bookmarkEnd w:id="3615"/>
      <w:bookmarkEnd w:id="3616"/>
      <w:bookmarkEnd w:id="3617"/>
      <w:bookmarkEnd w:id="3618"/>
      <w:bookmarkEnd w:id="3619"/>
      <w:bookmarkEnd w:id="3620"/>
      <w:bookmarkEnd w:id="3621"/>
      <w:bookmarkEnd w:id="3622"/>
      <w:bookmarkEnd w:id="3623"/>
      <w:bookmarkEnd w:id="3624"/>
      <w:bookmarkEnd w:id="3625"/>
      <w:bookmarkEnd w:id="3626"/>
      <w:bookmarkEnd w:id="3627"/>
      <w:bookmarkEnd w:id="3628"/>
      <w:bookmarkEnd w:id="3629"/>
      <w:bookmarkEnd w:id="3630"/>
      <w:bookmarkEnd w:id="3631"/>
    </w:p>
    <w:p w:rsidR="00127182" w:rsidRDefault="00127182" w:rsidP="00127182">
      <w:pPr>
        <w:pStyle w:val="Brdtext"/>
      </w:pPr>
      <w:r>
        <w:t>Bokföringslagen (1999:1078) är den grundläggande lagen på redovis</w:t>
      </w:r>
      <w:r>
        <w:softHyphen/>
        <w:t>ningsrättens område. Lagen har en konstruktion som innebär att när bok</w:t>
      </w:r>
      <w:r>
        <w:softHyphen/>
        <w:t>för</w:t>
      </w:r>
      <w:r>
        <w:softHyphen/>
        <w:t>ings</w:t>
      </w:r>
      <w:r>
        <w:softHyphen/>
      </w:r>
      <w:r>
        <w:softHyphen/>
        <w:t>skyldighet föreskrivs följer övriga delar av redovisnings</w:t>
      </w:r>
      <w:r>
        <w:softHyphen/>
        <w:t>skyldig</w:t>
      </w:r>
      <w:r>
        <w:softHyphen/>
        <w:t>heten med, främst skyldigheten att avsluta räkenskaperna genom att upp</w:t>
      </w:r>
      <w:r>
        <w:softHyphen/>
        <w:t>rätta ett årsbokslut eller, i vissa fall, en års</w:t>
      </w:r>
      <w:r>
        <w:softHyphen/>
        <w:t>redovisning. Årsredovis</w:t>
      </w:r>
      <w:r>
        <w:softHyphen/>
        <w:t>nings</w:t>
      </w:r>
      <w:r>
        <w:softHyphen/>
        <w:t>lagen (1995:1554) kom</w:t>
      </w:r>
      <w:r>
        <w:softHyphen/>
        <w:t>pletterar bokförings</w:t>
      </w:r>
      <w:r>
        <w:softHyphen/>
        <w:t>lagen med bestämmelser om</w:t>
      </w:r>
      <w:r w:rsidRPr="00E21B34">
        <w:t xml:space="preserve"> </w:t>
      </w:r>
      <w:r>
        <w:t>hur årsredovis</w:t>
      </w:r>
      <w:r>
        <w:softHyphen/>
        <w:t>ningar, koncernredovisningar och delårsrapporter upprättas och offentlig</w:t>
      </w:r>
      <w:r>
        <w:softHyphen/>
        <w:t>görs. I revisionslagen (1999:1079) finns bestämmelser om revisionsplikt som gäller för de ideella föreningar som enligt bokförings</w:t>
      </w:r>
      <w:r>
        <w:softHyphen/>
        <w:t>lagen är skyldiga att upprätta årsredovisning.</w:t>
      </w:r>
    </w:p>
    <w:p w:rsidR="00127182" w:rsidRPr="00DC3AFA" w:rsidRDefault="00127182" w:rsidP="00127182">
      <w:pPr>
        <w:pStyle w:val="Brdtextmedindrag"/>
      </w:pPr>
      <w:r w:rsidRPr="00DC3AFA">
        <w:t>Bokföringslagen och årsredovisningslagen är ramlagar som innehåller grundläggande bestämmelser om redovisning. De övergripande före</w:t>
      </w:r>
      <w:r w:rsidRPr="00DC3AFA">
        <w:softHyphen/>
        <w:t>skrifterna fylls ut genom kompletterande normer om god redovisnings</w:t>
      </w:r>
      <w:r>
        <w:softHyphen/>
      </w:r>
      <w:r w:rsidRPr="00DC3AFA">
        <w:t>sed. Detta uttrycks i lagstiftningen på så sätt att bokföringsskyldighet ska fullgöras och redovis</w:t>
      </w:r>
      <w:r w:rsidRPr="00DC3AFA">
        <w:softHyphen/>
        <w:t>ningar upprättas i enlighet med god redovisningssed (</w:t>
      </w:r>
      <w:r>
        <w:t>se bl.a. </w:t>
      </w:r>
      <w:r w:rsidRPr="00DC3AFA">
        <w:t xml:space="preserve">4 kap. </w:t>
      </w:r>
      <w:r>
        <w:t>2</w:t>
      </w:r>
      <w:r w:rsidRPr="00DC3AFA">
        <w:t xml:space="preserve"> § bokföringslagen och 2 kap. 2 § årsredovisningslagen). </w:t>
      </w:r>
      <w:r>
        <w:t>God redovisningssed utvecklas främst på grundval av uttalanden från norm</w:t>
      </w:r>
      <w:r>
        <w:softHyphen/>
        <w:t>givande organ (prop. 1998/99:130 s. 181)</w:t>
      </w:r>
      <w:r w:rsidRPr="00DC3AFA">
        <w:t>. I 8 kap. 1 § bokförings</w:t>
      </w:r>
      <w:r>
        <w:softHyphen/>
      </w:r>
      <w:r w:rsidRPr="00DC3AFA">
        <w:t>lagen anges att Bokföringsnämnden ansvarar för utvecklandet av god redovisningssed. Detta görs genom att nämnden beslutar allmänna råd</w:t>
      </w:r>
      <w:r>
        <w:t xml:space="preserve"> </w:t>
      </w:r>
      <w:r w:rsidRPr="0016719A">
        <w:t>och ger ut informationsmaterial inom sitt ansvarsområde</w:t>
      </w:r>
      <w:r w:rsidRPr="00DC3AFA">
        <w:t xml:space="preserve">. </w:t>
      </w:r>
    </w:p>
    <w:p w:rsidR="00127182" w:rsidRDefault="00127182" w:rsidP="00127182">
      <w:pPr>
        <w:pStyle w:val="Brdtextmedindrag"/>
      </w:pPr>
      <w:r>
        <w:t>En ideell förening är bokföringsskyldig enligt bokförings</w:t>
      </w:r>
      <w:r>
        <w:softHyphen/>
        <w:t>lagen om den bedriver näringsverksamhet, är moderföretag i en koncern eller har tillgångar till ett värde som överstiger en och en halv miljon kronor.</w:t>
      </w:r>
      <w:r w:rsidRPr="009C1BA3">
        <w:t xml:space="preserve"> </w:t>
      </w:r>
      <w:r>
        <w:t>Om en ideell förening är bokförings</w:t>
      </w:r>
      <w:r>
        <w:softHyphen/>
        <w:t>skyldig omfattar bokföringsskyldigheten föreningens verksam</w:t>
      </w:r>
      <w:r>
        <w:softHyphen/>
        <w:t>het i sin helhet, dvs. även de delar som drivs ideellt (2 kap. 2 § bokföringslagen).</w:t>
      </w:r>
    </w:p>
    <w:p w:rsidR="00127182" w:rsidRDefault="00127182" w:rsidP="00127182">
      <w:pPr>
        <w:pStyle w:val="Brdtextmedindrag"/>
      </w:pPr>
      <w:r>
        <w:t xml:space="preserve">Med </w:t>
      </w:r>
      <w:r w:rsidRPr="00DD373E">
        <w:t>näringsverksamhet</w:t>
      </w:r>
      <w:r>
        <w:t xml:space="preserve"> avses i bokföringslagen all verksamhet som är av ekonomisk natur och kan betecknas som yrkes</w:t>
      </w:r>
      <w:r>
        <w:softHyphen/>
        <w:t>mässig. Det behöver inte vara fråga om någon verksamhet av större omfattning som bedrivs i vinstsyfte. Även en begränsad verksamhet kan vara näringsverksamhet. För att vara näringsverksamhet krävs att verksamheten ger inkomster men inte att den går med vinst. Exempel på vad som kan vara närings</w:t>
      </w:r>
      <w:r>
        <w:softHyphen/>
        <w:t>verksamhet för ideella föreningar är insamlingar, lotterier och bingo, danstillställningar och fester, uthyrning av förenings</w:t>
      </w:r>
      <w:r>
        <w:softHyphen/>
        <w:t xml:space="preserve">lokaler, upplåtelse av </w:t>
      </w:r>
      <w:r>
        <w:lastRenderedPageBreak/>
        <w:t>reklam i föreningstidningar och på webb</w:t>
      </w:r>
      <w:r>
        <w:softHyphen/>
        <w:t>platser, försäljning av förenings</w:t>
      </w:r>
      <w:r>
        <w:softHyphen/>
        <w:t>produkter samt utförande av dagsverken och andra tjänster mot ersätt</w:t>
      </w:r>
      <w:r>
        <w:softHyphen/>
        <w:t>ning. Att en ideell förening har inkomster i form av medlems</w:t>
      </w:r>
      <w:r>
        <w:softHyphen/>
        <w:t>avgifter, bidrag från staten och kommuner samt får gåvor och stipendier innebär däremot inte att näringsverksamhet föreligger. Detta beror bl.a. på att det inte finns något vinstsyfte.</w:t>
      </w:r>
    </w:p>
    <w:p w:rsidR="00127182" w:rsidRPr="00242B5C" w:rsidRDefault="00127182" w:rsidP="00127182">
      <w:pPr>
        <w:pStyle w:val="Brdtextmedindrag"/>
      </w:pPr>
      <w:r>
        <w:t>Ideella föreningar kan bedriva näringsverksamhet genom att äga aktier eller andelar i ett aktiebolag eller i en ekonomisk förening. Om en ideell förening innehar mer än hälften av rösterna i aktiebolaget eller den eko</w:t>
      </w:r>
      <w:r>
        <w:softHyphen/>
        <w:t xml:space="preserve">nomiska föreningen är den ideella </w:t>
      </w:r>
      <w:r w:rsidRPr="00BF64A3">
        <w:t>föreningen moderföretag i en koncern</w:t>
      </w:r>
      <w:r>
        <w:t xml:space="preserve"> (1 kap. 4 § årsredo</w:t>
      </w:r>
      <w:r>
        <w:softHyphen/>
        <w:t>visningslagen)</w:t>
      </w:r>
      <w:r w:rsidRPr="00507342">
        <w:rPr>
          <w:i/>
        </w:rPr>
        <w:t>.</w:t>
      </w:r>
      <w:r>
        <w:t xml:space="preserve"> Ett koncernförhållande kan även före</w:t>
      </w:r>
      <w:r>
        <w:softHyphen/>
        <w:t>ligga på annan grund och inbegripa andra associationsformer.</w:t>
      </w:r>
    </w:p>
    <w:p w:rsidR="00127182" w:rsidRDefault="00127182" w:rsidP="00127182">
      <w:pPr>
        <w:pStyle w:val="Brdtextmedindrag"/>
      </w:pPr>
      <w:r>
        <w:t xml:space="preserve">Bokföringsskyldighet uppkommer redan när en ideell förening bildas om föreningen då </w:t>
      </w:r>
      <w:r w:rsidRPr="00BF64A3">
        <w:t xml:space="preserve">har tillgångar till ett värde som överstiger en och en halv miljon kronor. </w:t>
      </w:r>
      <w:r>
        <w:t>När värdet på till</w:t>
      </w:r>
      <w:r>
        <w:softHyphen/>
        <w:t>gångarna bestäms ska varje tillgång tas upp till ett värde som motsvarar vad tillgången kan anses betinga vid en försäljning under normala förhållanden. Fastigheter och byggnader som är lös egendom tas dock upp till taxeringsvärdet, om ett sådant värde finns (2 kap. 4 § bokföringslagen). Om</w:t>
      </w:r>
      <w:r w:rsidRPr="00BF64A3">
        <w:t xml:space="preserve"> värde</w:t>
      </w:r>
      <w:r>
        <w:t>t</w:t>
      </w:r>
      <w:r w:rsidRPr="00BF64A3">
        <w:t xml:space="preserve"> på till</w:t>
      </w:r>
      <w:r>
        <w:softHyphen/>
      </w:r>
      <w:r w:rsidRPr="00BF64A3">
        <w:t xml:space="preserve">gångarna </w:t>
      </w:r>
      <w:r>
        <w:t xml:space="preserve">uppgår </w:t>
      </w:r>
      <w:r w:rsidRPr="00BF64A3">
        <w:t xml:space="preserve">till </w:t>
      </w:r>
      <w:r>
        <w:t>minst</w:t>
      </w:r>
      <w:r w:rsidRPr="00BF64A3">
        <w:t xml:space="preserve"> en och en halv miljon kronor </w:t>
      </w:r>
      <w:r>
        <w:t xml:space="preserve">först </w:t>
      </w:r>
      <w:r w:rsidRPr="00BF64A3">
        <w:t>efter det att föreningen har bildats</w:t>
      </w:r>
      <w:r>
        <w:t xml:space="preserve"> uppkommer bokföringsskyldig</w:t>
      </w:r>
      <w:r>
        <w:softHyphen/>
        <w:t>heten vid det kommande årsskiftet. Bokföringsskyldigheten upphör om värdet på tillgångarna har under</w:t>
      </w:r>
      <w:r>
        <w:softHyphen/>
        <w:t xml:space="preserve">skridit gränsbeloppet vid utgången av de senaste tre räkenskapsåren (2 kap. 2 § bokföringslagen). </w:t>
      </w:r>
    </w:p>
    <w:p w:rsidR="00127182" w:rsidRPr="003E3653" w:rsidRDefault="00127182" w:rsidP="00127182">
      <w:pPr>
        <w:pStyle w:val="Rubrik3"/>
      </w:pPr>
      <w:bookmarkStart w:id="3632" w:name="_Toc351365030"/>
      <w:bookmarkStart w:id="3633" w:name="_Toc351365327"/>
      <w:bookmarkStart w:id="3634" w:name="_Toc351440915"/>
      <w:bookmarkStart w:id="3635" w:name="_Toc351466621"/>
      <w:bookmarkStart w:id="3636" w:name="_Toc351467210"/>
      <w:bookmarkStart w:id="3637" w:name="_Toc351468508"/>
      <w:bookmarkStart w:id="3638" w:name="_Toc351537853"/>
      <w:bookmarkStart w:id="3639" w:name="_Toc351546650"/>
      <w:bookmarkStart w:id="3640" w:name="_Toc351546855"/>
      <w:bookmarkStart w:id="3641" w:name="_Toc351558163"/>
      <w:bookmarkStart w:id="3642" w:name="_Toc351558367"/>
      <w:bookmarkStart w:id="3643" w:name="_Toc351558571"/>
      <w:bookmarkStart w:id="3644" w:name="_Toc351629716"/>
      <w:bookmarkStart w:id="3645" w:name="_Toc351629933"/>
      <w:bookmarkStart w:id="3646" w:name="_Toc351630147"/>
      <w:bookmarkStart w:id="3647" w:name="_Toc351633531"/>
      <w:bookmarkStart w:id="3648" w:name="_Toc351633746"/>
      <w:bookmarkStart w:id="3649" w:name="_Toc351633959"/>
      <w:bookmarkStart w:id="3650" w:name="_Toc351634173"/>
      <w:bookmarkStart w:id="3651" w:name="_Toc351634387"/>
      <w:bookmarkStart w:id="3652" w:name="_Toc351634601"/>
      <w:bookmarkStart w:id="3653" w:name="_Toc351634815"/>
      <w:bookmarkStart w:id="3654" w:name="_Toc351635030"/>
      <w:bookmarkStart w:id="3655" w:name="_Toc351635243"/>
      <w:bookmarkStart w:id="3656" w:name="_Toc351637942"/>
      <w:bookmarkStart w:id="3657" w:name="_Toc351638155"/>
      <w:bookmarkStart w:id="3658" w:name="_Toc351699578"/>
      <w:bookmarkStart w:id="3659" w:name="_Toc351699790"/>
      <w:bookmarkStart w:id="3660" w:name="_Toc351701691"/>
      <w:bookmarkStart w:id="3661" w:name="_Toc351709314"/>
      <w:bookmarkStart w:id="3662" w:name="_Toc351720782"/>
      <w:bookmarkStart w:id="3663" w:name="_Toc351365031"/>
      <w:bookmarkStart w:id="3664" w:name="_Toc351365328"/>
      <w:bookmarkStart w:id="3665" w:name="_Toc351440916"/>
      <w:bookmarkStart w:id="3666" w:name="_Toc351466622"/>
      <w:bookmarkStart w:id="3667" w:name="_Toc351467211"/>
      <w:bookmarkStart w:id="3668" w:name="_Toc351468509"/>
      <w:bookmarkStart w:id="3669" w:name="_Toc351537854"/>
      <w:bookmarkStart w:id="3670" w:name="_Toc351546651"/>
      <w:bookmarkStart w:id="3671" w:name="_Toc351546856"/>
      <w:bookmarkStart w:id="3672" w:name="_Toc351558164"/>
      <w:bookmarkStart w:id="3673" w:name="_Toc351558368"/>
      <w:bookmarkStart w:id="3674" w:name="_Toc351558572"/>
      <w:bookmarkStart w:id="3675" w:name="_Toc351629717"/>
      <w:bookmarkStart w:id="3676" w:name="_Toc351629934"/>
      <w:bookmarkStart w:id="3677" w:name="_Toc351630148"/>
      <w:bookmarkStart w:id="3678" w:name="_Toc351633532"/>
      <w:bookmarkStart w:id="3679" w:name="_Toc351633747"/>
      <w:bookmarkStart w:id="3680" w:name="_Toc351633960"/>
      <w:bookmarkStart w:id="3681" w:name="_Toc351634174"/>
      <w:bookmarkStart w:id="3682" w:name="_Toc351634388"/>
      <w:bookmarkStart w:id="3683" w:name="_Toc351634602"/>
      <w:bookmarkStart w:id="3684" w:name="_Toc351634816"/>
      <w:bookmarkStart w:id="3685" w:name="_Toc351635031"/>
      <w:bookmarkStart w:id="3686" w:name="_Toc351635244"/>
      <w:bookmarkStart w:id="3687" w:name="_Toc351637943"/>
      <w:bookmarkStart w:id="3688" w:name="_Toc351638156"/>
      <w:bookmarkStart w:id="3689" w:name="_Toc351699579"/>
      <w:bookmarkStart w:id="3690" w:name="_Toc351699791"/>
      <w:bookmarkStart w:id="3691" w:name="_Toc351701692"/>
      <w:bookmarkStart w:id="3692" w:name="_Toc351709315"/>
      <w:bookmarkStart w:id="3693" w:name="_Toc351720783"/>
      <w:bookmarkStart w:id="3694" w:name="_Toc353429417"/>
      <w:bookmarkStart w:id="3695" w:name="_Toc357504337"/>
      <w:bookmarkStart w:id="3696" w:name="_Toc360688858"/>
      <w:bookmarkStart w:id="3697" w:name="_Toc361052670"/>
      <w:bookmarkStart w:id="3698" w:name="_Toc361053160"/>
      <w:bookmarkStart w:id="3699" w:name="_Toc361053240"/>
      <w:bookmarkStart w:id="3700" w:name="_Toc361053847"/>
      <w:bookmarkStart w:id="3701" w:name="_Toc361054009"/>
      <w:bookmarkStart w:id="3702" w:name="_Toc361054091"/>
      <w:bookmarkStart w:id="3703" w:name="_Toc361054253"/>
      <w:bookmarkStart w:id="3704" w:name="_Toc361054415"/>
      <w:bookmarkStart w:id="3705" w:name="_Toc361054492"/>
      <w:bookmarkStart w:id="3706" w:name="_Toc361054573"/>
      <w:bookmarkStart w:id="3707" w:name="_Toc361054655"/>
      <w:bookmarkStart w:id="3708" w:name="_Toc361054738"/>
      <w:bookmarkStart w:id="3709" w:name="_Toc361054820"/>
      <w:bookmarkStart w:id="3710" w:name="_Toc361054902"/>
      <w:bookmarkStart w:id="3711" w:name="_Toc361054984"/>
      <w:bookmarkStart w:id="3712" w:name="_Toc361055066"/>
      <w:bookmarkStart w:id="3713" w:name="_Toc361055148"/>
      <w:bookmarkStart w:id="3714" w:name="_Toc361055231"/>
      <w:bookmarkStart w:id="3715" w:name="_Toc361055313"/>
      <w:bookmarkStart w:id="3716" w:name="_Toc361055395"/>
      <w:bookmarkStart w:id="3717" w:name="_Toc361055477"/>
      <w:bookmarkStart w:id="3718" w:name="_Toc361055641"/>
      <w:bookmarkStart w:id="3719" w:name="_Toc361055722"/>
      <w:bookmarkStart w:id="3720" w:name="_Toc361055804"/>
      <w:bookmarkStart w:id="3721" w:name="_Toc361055885"/>
      <w:bookmarkStart w:id="3722" w:name="_Toc361055967"/>
      <w:bookmarkStart w:id="3723" w:name="_Toc361056049"/>
      <w:bookmarkStart w:id="3724" w:name="_Toc361059203"/>
      <w:bookmarkStart w:id="3725" w:name="_Toc361059327"/>
      <w:bookmarkStart w:id="3726" w:name="_Toc361059744"/>
      <w:bookmarkStart w:id="3727" w:name="_Toc361060297"/>
      <w:bookmarkStart w:id="3728" w:name="_Toc361061167"/>
      <w:bookmarkStart w:id="3729" w:name="_Toc361061658"/>
      <w:bookmarkStart w:id="3730" w:name="_Toc369586027"/>
      <w:bookmarkStart w:id="3731" w:name="_Toc370453811"/>
      <w:bookmarkStart w:id="3732" w:name="_Toc370478959"/>
      <w:bookmarkStart w:id="3733" w:name="_Toc370737924"/>
      <w:bookmarkStart w:id="3734" w:name="_Toc370805314"/>
      <w:bookmarkStart w:id="3735" w:name="_Toc370808817"/>
      <w:bookmarkStart w:id="3736" w:name="_Toc370810240"/>
      <w:bookmarkStart w:id="3737" w:name="_Toc371055512"/>
      <w:bookmarkStart w:id="3738" w:name="_Toc371341037"/>
      <w:bookmarkStart w:id="3739" w:name="_Toc371490810"/>
      <w:bookmarkStart w:id="3740" w:name="_Toc371497274"/>
      <w:bookmarkStart w:id="3741" w:name="_Toc371588410"/>
      <w:bookmarkStart w:id="3742" w:name="_Toc371601045"/>
      <w:bookmarkStart w:id="3743" w:name="_Toc371601742"/>
      <w:bookmarkStart w:id="3744" w:name="_Toc371602677"/>
      <w:bookmarkStart w:id="3745" w:name="_Toc371668292"/>
      <w:bookmarkStart w:id="3746" w:name="_Toc371670226"/>
      <w:bookmarkStart w:id="3747" w:name="_Toc372716192"/>
      <w:bookmarkStart w:id="3748" w:name="_Toc373391515"/>
      <w:bookmarkStart w:id="3749" w:name="_Toc373402168"/>
      <w:bookmarkStart w:id="3750" w:name="_Toc373403463"/>
      <w:bookmarkStart w:id="3751" w:name="_Toc373482593"/>
      <w:bookmarkStart w:id="3752" w:name="_Toc373482777"/>
      <w:bookmarkStart w:id="3753" w:name="_Toc373486683"/>
      <w:bookmarkStart w:id="3754" w:name="_Toc373755703"/>
      <w:bookmarkStart w:id="3755" w:name="_Toc373755980"/>
      <w:bookmarkStart w:id="3756" w:name="_Toc373839934"/>
      <w:bookmarkStart w:id="3757" w:name="_Toc374345738"/>
      <w:bookmarkStart w:id="3758" w:name="_Toc374445321"/>
      <w:bookmarkStart w:id="3759" w:name="_Toc374514966"/>
      <w:bookmarkStart w:id="3760" w:name="_Toc374516462"/>
      <w:bookmarkStart w:id="3761" w:name="_Toc374517135"/>
      <w:bookmarkStart w:id="3762" w:name="_Toc374703313"/>
      <w:bookmarkStart w:id="3763" w:name="_Toc374972318"/>
      <w:bookmarkStart w:id="3764" w:name="_Toc375042180"/>
      <w:bookmarkStart w:id="3765" w:name="_Toc375045411"/>
      <w:bookmarkStart w:id="3766" w:name="_Toc375053150"/>
      <w:bookmarkStart w:id="3767" w:name="_Toc375057251"/>
      <w:bookmarkStart w:id="3768" w:name="_Toc375057319"/>
      <w:bookmarkStart w:id="3769" w:name="_Toc375127845"/>
      <w:bookmarkStart w:id="3770" w:name="_Toc375137083"/>
      <w:bookmarkStart w:id="3771" w:name="_Toc375138430"/>
      <w:bookmarkStart w:id="3772" w:name="_Toc376853859"/>
      <w:bookmarkStart w:id="3773" w:name="_Toc376857374"/>
      <w:bookmarkStart w:id="3774" w:name="_Toc376857579"/>
      <w:bookmarkStart w:id="3775" w:name="_Toc376858822"/>
      <w:bookmarkStart w:id="3776" w:name="_Toc376858894"/>
      <w:bookmarkStart w:id="3777" w:name="_Toc376858965"/>
      <w:bookmarkStart w:id="3778" w:name="_Toc376931244"/>
      <w:bookmarkStart w:id="3779" w:name="_Toc377120376"/>
      <w:bookmarkStart w:id="3780" w:name="_Toc377124991"/>
      <w:bookmarkStart w:id="3781" w:name="_Toc377133215"/>
      <w:bookmarkStart w:id="3782" w:name="_Toc377134793"/>
      <w:bookmarkStart w:id="3783" w:name="_Toc377371257"/>
      <w:bookmarkStart w:id="3784" w:name="_Toc377542372"/>
      <w:bookmarkStart w:id="3785" w:name="_Toc377622915"/>
      <w:bookmarkStart w:id="3786" w:name="_Toc377623029"/>
      <w:bookmarkStart w:id="3787" w:name="_Toc377623143"/>
      <w:bookmarkStart w:id="3788" w:name="_Toc377623213"/>
      <w:bookmarkStart w:id="3789" w:name="_Toc377713049"/>
      <w:bookmarkStart w:id="3790" w:name="_Toc377720389"/>
      <w:bookmarkEnd w:id="3632"/>
      <w:bookmarkEnd w:id="3633"/>
      <w:bookmarkEnd w:id="3634"/>
      <w:bookmarkEnd w:id="3635"/>
      <w:bookmarkEnd w:id="3636"/>
      <w:bookmarkEnd w:id="3637"/>
      <w:bookmarkEnd w:id="3638"/>
      <w:bookmarkEnd w:id="3639"/>
      <w:bookmarkEnd w:id="3640"/>
      <w:bookmarkEnd w:id="3641"/>
      <w:bookmarkEnd w:id="3642"/>
      <w:bookmarkEnd w:id="3643"/>
      <w:bookmarkEnd w:id="3644"/>
      <w:bookmarkEnd w:id="3645"/>
      <w:bookmarkEnd w:id="3646"/>
      <w:bookmarkEnd w:id="3647"/>
      <w:bookmarkEnd w:id="3648"/>
      <w:bookmarkEnd w:id="3649"/>
      <w:bookmarkEnd w:id="3650"/>
      <w:bookmarkEnd w:id="3651"/>
      <w:bookmarkEnd w:id="3652"/>
      <w:bookmarkEnd w:id="3653"/>
      <w:bookmarkEnd w:id="3654"/>
      <w:bookmarkEnd w:id="3655"/>
      <w:bookmarkEnd w:id="3656"/>
      <w:bookmarkEnd w:id="3657"/>
      <w:bookmarkEnd w:id="3658"/>
      <w:bookmarkEnd w:id="3659"/>
      <w:bookmarkEnd w:id="3660"/>
      <w:bookmarkEnd w:id="3661"/>
      <w:bookmarkEnd w:id="3662"/>
      <w:bookmarkEnd w:id="3663"/>
      <w:bookmarkEnd w:id="3664"/>
      <w:bookmarkEnd w:id="3665"/>
      <w:bookmarkEnd w:id="3666"/>
      <w:bookmarkEnd w:id="3667"/>
      <w:bookmarkEnd w:id="3668"/>
      <w:bookmarkEnd w:id="3669"/>
      <w:bookmarkEnd w:id="3670"/>
      <w:bookmarkEnd w:id="3671"/>
      <w:bookmarkEnd w:id="3672"/>
      <w:bookmarkEnd w:id="3673"/>
      <w:bookmarkEnd w:id="3674"/>
      <w:bookmarkEnd w:id="3675"/>
      <w:bookmarkEnd w:id="3676"/>
      <w:bookmarkEnd w:id="3677"/>
      <w:bookmarkEnd w:id="3678"/>
      <w:bookmarkEnd w:id="3679"/>
      <w:bookmarkEnd w:id="3680"/>
      <w:bookmarkEnd w:id="3681"/>
      <w:bookmarkEnd w:id="3682"/>
      <w:bookmarkEnd w:id="3683"/>
      <w:bookmarkEnd w:id="3684"/>
      <w:bookmarkEnd w:id="3685"/>
      <w:bookmarkEnd w:id="3686"/>
      <w:bookmarkEnd w:id="3687"/>
      <w:bookmarkEnd w:id="3688"/>
      <w:bookmarkEnd w:id="3689"/>
      <w:bookmarkEnd w:id="3690"/>
      <w:bookmarkEnd w:id="3691"/>
      <w:bookmarkEnd w:id="3692"/>
      <w:bookmarkEnd w:id="3693"/>
      <w:r w:rsidRPr="00414AB0">
        <w:t>Straff</w:t>
      </w:r>
      <w:r w:rsidRPr="003E3653">
        <w:t xml:space="preserve"> för </w:t>
      </w:r>
      <w:r w:rsidRPr="00AD41D6">
        <w:t>bokföringsbrott</w:t>
      </w:r>
      <w:bookmarkEnd w:id="3694"/>
      <w:bookmarkEnd w:id="3695"/>
      <w:bookmarkEnd w:id="3696"/>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bookmarkEnd w:id="3742"/>
      <w:bookmarkEnd w:id="3743"/>
      <w:bookmarkEnd w:id="3744"/>
      <w:bookmarkEnd w:id="3745"/>
      <w:bookmarkEnd w:id="3746"/>
      <w:bookmarkEnd w:id="3747"/>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p>
    <w:p w:rsidR="00127182" w:rsidRPr="00DC3AFA" w:rsidRDefault="00127182" w:rsidP="00127182">
      <w:pPr>
        <w:pStyle w:val="Brdtext"/>
      </w:pPr>
      <w:r w:rsidRPr="00DC3AFA">
        <w:t>Den som uppsåtligen eller av oaktsamhet åsidosätter bokförings</w:t>
      </w:r>
      <w:r w:rsidRPr="00DC3AFA">
        <w:softHyphen/>
        <w:t>skyldighet enligt bokföringslagen kan straffas för bokförings</w:t>
      </w:r>
      <w:r w:rsidRPr="00DC3AFA">
        <w:softHyphen/>
        <w:t xml:space="preserve">brott (11 kap. 5 § brottsbalken) om bristerna är sådana att rörelsens förlopp, ekonomiska ställning eller resultat till följd av dem inte i huvudsak kan bedömas med ledning av bokföringen. Straffskalan uppgår till fängelse i högst två år. Om brottet är ringa uppgår straffskalan till böter eller fängelse i högst sex månader. Vid grovt bokföringsbrott är straffet fängelse i lägst sex månader och högst sex år. </w:t>
      </w:r>
    </w:p>
    <w:p w:rsidR="00127182" w:rsidRPr="00DC3AFA" w:rsidRDefault="00127182" w:rsidP="00127182">
      <w:pPr>
        <w:pStyle w:val="Brdtextmedindrag"/>
      </w:pPr>
      <w:r w:rsidRPr="00DC3AFA">
        <w:t>Straffstadgandet är tillämpligt på företrädare för ideella föreningar som bedriver näringsverksamhet. Juridiska personer som anges i 2 kap. 2 § bokföringslagen och som inte bedriver näringsverksamhet är dock undantagna från bokföringsbrottets tillämpningsområde (se 11 kap. 5 § tredje stycket brottsbalken). Detta gäller bl.a. ideella föreningar, regi</w:t>
      </w:r>
      <w:r>
        <w:softHyphen/>
      </w:r>
      <w:r w:rsidRPr="00DC3AFA">
        <w:t xml:space="preserve">strerade trossamfund och vissa samfällighetsföreningar. </w:t>
      </w:r>
      <w:r>
        <w:t>B</w:t>
      </w:r>
      <w:r w:rsidRPr="00DC3AFA">
        <w:t>okföring som enbart upprättas frivilligt</w:t>
      </w:r>
      <w:r w:rsidRPr="00051512">
        <w:t xml:space="preserve"> </w:t>
      </w:r>
      <w:r w:rsidRPr="00DC3AFA">
        <w:t>omfattas således inte av straff</w:t>
      </w:r>
      <w:r>
        <w:softHyphen/>
      </w:r>
      <w:r w:rsidRPr="00DC3AFA">
        <w:t>ansvaret, t.ex. bokföring som en ideell förening upprättar i enlighet med fören</w:t>
      </w:r>
      <w:r>
        <w:softHyphen/>
      </w:r>
      <w:r w:rsidRPr="00DC3AFA">
        <w:t>ingens stadgar men utan att vara formellt bokföringsskyldig, eller årsbokslut som upprättas utan att det föreligger någon skyldighet till det.</w:t>
      </w:r>
    </w:p>
    <w:p w:rsidR="00127182" w:rsidRPr="00891528" w:rsidRDefault="00127182" w:rsidP="00127182">
      <w:pPr>
        <w:pStyle w:val="Rubrik3"/>
      </w:pPr>
      <w:bookmarkStart w:id="3791" w:name="_Toc351440918"/>
      <w:bookmarkStart w:id="3792" w:name="_Toc351466624"/>
      <w:bookmarkStart w:id="3793" w:name="_Toc351467213"/>
      <w:bookmarkStart w:id="3794" w:name="_Toc351468511"/>
      <w:bookmarkStart w:id="3795" w:name="_Toc351537856"/>
      <w:bookmarkStart w:id="3796" w:name="_Toc351546653"/>
      <w:bookmarkStart w:id="3797" w:name="_Toc351546858"/>
      <w:bookmarkStart w:id="3798" w:name="_Toc351558166"/>
      <w:bookmarkStart w:id="3799" w:name="_Toc351558370"/>
      <w:bookmarkStart w:id="3800" w:name="_Toc351558574"/>
      <w:bookmarkStart w:id="3801" w:name="_Toc351629719"/>
      <w:bookmarkStart w:id="3802" w:name="_Toc351629936"/>
      <w:bookmarkStart w:id="3803" w:name="_Toc351630150"/>
      <w:bookmarkStart w:id="3804" w:name="_Toc351633534"/>
      <w:bookmarkStart w:id="3805" w:name="_Toc351633749"/>
      <w:bookmarkStart w:id="3806" w:name="_Toc351633962"/>
      <w:bookmarkStart w:id="3807" w:name="_Toc351634176"/>
      <w:bookmarkStart w:id="3808" w:name="_Toc351634390"/>
      <w:bookmarkStart w:id="3809" w:name="_Toc351634604"/>
      <w:bookmarkStart w:id="3810" w:name="_Toc351634818"/>
      <w:bookmarkStart w:id="3811" w:name="_Toc351635033"/>
      <w:bookmarkStart w:id="3812" w:name="_Toc351635246"/>
      <w:bookmarkStart w:id="3813" w:name="_Toc351637945"/>
      <w:bookmarkStart w:id="3814" w:name="_Toc351638158"/>
      <w:bookmarkStart w:id="3815" w:name="_Toc351699581"/>
      <w:bookmarkStart w:id="3816" w:name="_Toc351699793"/>
      <w:bookmarkStart w:id="3817" w:name="_Toc351701694"/>
      <w:bookmarkStart w:id="3818" w:name="_Toc351709317"/>
      <w:bookmarkStart w:id="3819" w:name="_Toc351720785"/>
      <w:bookmarkStart w:id="3820" w:name="_Toc353429418"/>
      <w:bookmarkStart w:id="3821" w:name="_Toc357504338"/>
      <w:bookmarkStart w:id="3822" w:name="_Toc360688859"/>
      <w:bookmarkStart w:id="3823" w:name="_Toc361052671"/>
      <w:bookmarkStart w:id="3824" w:name="_Toc361053161"/>
      <w:bookmarkStart w:id="3825" w:name="_Toc361053241"/>
      <w:bookmarkStart w:id="3826" w:name="_Toc361053848"/>
      <w:bookmarkStart w:id="3827" w:name="_Toc361054010"/>
      <w:bookmarkStart w:id="3828" w:name="_Toc361054092"/>
      <w:bookmarkStart w:id="3829" w:name="_Toc361054254"/>
      <w:bookmarkStart w:id="3830" w:name="_Toc361054416"/>
      <w:bookmarkStart w:id="3831" w:name="_Toc361054493"/>
      <w:bookmarkStart w:id="3832" w:name="_Toc361054574"/>
      <w:bookmarkStart w:id="3833" w:name="_Toc361054656"/>
      <w:bookmarkStart w:id="3834" w:name="_Toc361054739"/>
      <w:bookmarkStart w:id="3835" w:name="_Toc361054821"/>
      <w:bookmarkStart w:id="3836" w:name="_Toc361054903"/>
      <w:bookmarkStart w:id="3837" w:name="_Toc361054985"/>
      <w:bookmarkStart w:id="3838" w:name="_Toc361055067"/>
      <w:bookmarkStart w:id="3839" w:name="_Toc361055149"/>
      <w:bookmarkStart w:id="3840" w:name="_Toc361055232"/>
      <w:bookmarkStart w:id="3841" w:name="_Toc361055314"/>
      <w:bookmarkStart w:id="3842" w:name="_Toc361055396"/>
      <w:bookmarkStart w:id="3843" w:name="_Toc361055478"/>
      <w:bookmarkStart w:id="3844" w:name="_Toc361055642"/>
      <w:bookmarkStart w:id="3845" w:name="_Toc361055723"/>
      <w:bookmarkStart w:id="3846" w:name="_Toc361055805"/>
      <w:bookmarkStart w:id="3847" w:name="_Toc361055886"/>
      <w:bookmarkStart w:id="3848" w:name="_Toc361055968"/>
      <w:bookmarkStart w:id="3849" w:name="_Toc361056050"/>
      <w:bookmarkStart w:id="3850" w:name="_Toc361059204"/>
      <w:bookmarkStart w:id="3851" w:name="_Toc361059328"/>
      <w:bookmarkStart w:id="3852" w:name="_Toc361059745"/>
      <w:bookmarkStart w:id="3853" w:name="_Toc361060298"/>
      <w:bookmarkStart w:id="3854" w:name="_Toc361061168"/>
      <w:bookmarkStart w:id="3855" w:name="_Toc361061659"/>
      <w:bookmarkStart w:id="3856" w:name="_Toc369586028"/>
      <w:bookmarkStart w:id="3857" w:name="_Toc370453812"/>
      <w:bookmarkStart w:id="3858" w:name="_Toc370478960"/>
      <w:bookmarkStart w:id="3859" w:name="_Toc370737925"/>
      <w:bookmarkStart w:id="3860" w:name="_Toc370805315"/>
      <w:bookmarkStart w:id="3861" w:name="_Toc370808818"/>
      <w:bookmarkStart w:id="3862" w:name="_Toc370810241"/>
      <w:bookmarkStart w:id="3863" w:name="_Toc371055513"/>
      <w:bookmarkStart w:id="3864" w:name="_Toc371341038"/>
      <w:bookmarkStart w:id="3865" w:name="_Toc371490811"/>
      <w:bookmarkStart w:id="3866" w:name="_Toc371497275"/>
      <w:bookmarkStart w:id="3867" w:name="_Toc371588411"/>
      <w:bookmarkStart w:id="3868" w:name="_Toc371601046"/>
      <w:bookmarkStart w:id="3869" w:name="_Toc371601743"/>
      <w:bookmarkStart w:id="3870" w:name="_Toc371602678"/>
      <w:bookmarkStart w:id="3871" w:name="_Toc371668293"/>
      <w:bookmarkStart w:id="3872" w:name="_Toc371670227"/>
      <w:bookmarkStart w:id="3873" w:name="_Toc372716193"/>
      <w:bookmarkStart w:id="3874" w:name="_Toc373391516"/>
      <w:bookmarkStart w:id="3875" w:name="_Toc373402169"/>
      <w:bookmarkStart w:id="3876" w:name="_Toc373403464"/>
      <w:bookmarkStart w:id="3877" w:name="_Toc373482594"/>
      <w:bookmarkStart w:id="3878" w:name="_Toc373482778"/>
      <w:bookmarkStart w:id="3879" w:name="_Toc373486684"/>
      <w:bookmarkStart w:id="3880" w:name="_Toc373755704"/>
      <w:bookmarkStart w:id="3881" w:name="_Toc373755981"/>
      <w:bookmarkStart w:id="3882" w:name="_Toc373839935"/>
      <w:bookmarkStart w:id="3883" w:name="_Toc374345739"/>
      <w:bookmarkStart w:id="3884" w:name="_Toc374445322"/>
      <w:bookmarkStart w:id="3885" w:name="_Toc374514967"/>
      <w:bookmarkStart w:id="3886" w:name="_Toc374516463"/>
      <w:bookmarkStart w:id="3887" w:name="_Toc374517136"/>
      <w:bookmarkStart w:id="3888" w:name="_Toc374703314"/>
      <w:bookmarkStart w:id="3889" w:name="_Toc374972319"/>
      <w:bookmarkStart w:id="3890" w:name="_Toc375042181"/>
      <w:bookmarkStart w:id="3891" w:name="_Toc375045412"/>
      <w:bookmarkStart w:id="3892" w:name="_Toc375053151"/>
      <w:bookmarkStart w:id="3893" w:name="_Toc375057252"/>
      <w:bookmarkStart w:id="3894" w:name="_Toc375057320"/>
      <w:bookmarkStart w:id="3895" w:name="_Toc375127846"/>
      <w:bookmarkStart w:id="3896" w:name="_Toc375137084"/>
      <w:bookmarkStart w:id="3897" w:name="_Toc375138431"/>
      <w:bookmarkStart w:id="3898" w:name="_Toc376853860"/>
      <w:bookmarkStart w:id="3899" w:name="_Toc376857375"/>
      <w:bookmarkStart w:id="3900" w:name="_Toc376857580"/>
      <w:bookmarkStart w:id="3901" w:name="_Toc376858823"/>
      <w:bookmarkStart w:id="3902" w:name="_Toc376858895"/>
      <w:bookmarkStart w:id="3903" w:name="_Toc376858966"/>
      <w:bookmarkStart w:id="3904" w:name="_Toc376931245"/>
      <w:bookmarkStart w:id="3905" w:name="_Toc377120377"/>
      <w:bookmarkStart w:id="3906" w:name="_Toc377124992"/>
      <w:bookmarkStart w:id="3907" w:name="_Toc377133216"/>
      <w:bookmarkStart w:id="3908" w:name="_Toc377134794"/>
      <w:bookmarkStart w:id="3909" w:name="_Toc377371258"/>
      <w:bookmarkStart w:id="3910" w:name="_Toc377542373"/>
      <w:bookmarkStart w:id="3911" w:name="_Toc377622916"/>
      <w:bookmarkStart w:id="3912" w:name="_Toc377623030"/>
      <w:bookmarkStart w:id="3913" w:name="_Toc377623144"/>
      <w:bookmarkStart w:id="3914" w:name="_Toc377623214"/>
      <w:bookmarkStart w:id="3915" w:name="_Toc377713050"/>
      <w:bookmarkStart w:id="3916" w:name="_Toc3777203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r w:rsidRPr="00891528">
        <w:t>Årlig redovisningsskyldighet</w:t>
      </w:r>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p>
    <w:p w:rsidR="00127182" w:rsidRDefault="00127182" w:rsidP="00127182">
      <w:pPr>
        <w:pStyle w:val="Brdtext"/>
      </w:pPr>
      <w:r>
        <w:t xml:space="preserve">En </w:t>
      </w:r>
      <w:r w:rsidRPr="00DF1BC3">
        <w:t>årsredovisning</w:t>
      </w:r>
      <w:r>
        <w:t xml:space="preserve"> ska upprättas av en ideell förening som uppfyller minst två av följande tre kriterier: föreningen har för vart och ett av de </w:t>
      </w:r>
      <w:r>
        <w:lastRenderedPageBreak/>
        <w:t>senaste två åren haft fler än 50 årsanställda i medeltal, en balans</w:t>
      </w:r>
      <w:r>
        <w:softHyphen/>
        <w:t>omslut</w:t>
      </w:r>
      <w:r>
        <w:softHyphen/>
        <w:t>ning på mer än 40 miljoner kr eller en nettoomsättning på mer än 80 miljoner kr. Motsvarande kriterier gäller om föreningen är moder</w:t>
      </w:r>
      <w:r>
        <w:softHyphen/>
        <w:t>företag i en koncern och koncernen överskrider gränsvärdet (6 kap. 1 § bokföringslagen). En årsredovisning ska upprättas och offentlig</w:t>
      </w:r>
      <w:r>
        <w:softHyphen/>
        <w:t>göras enligt bestämmelserna i årsredovisningslagen (6 kap. 2 § bokförings</w:t>
      </w:r>
      <w:r>
        <w:softHyphen/>
        <w:t>lagen). En årsredovisning består av en balansräkning, en resultaträkning, noter, en förvaltningsberättelse och, i vissa fall, en finansieringsanalys (2 kap. 1 § års</w:t>
      </w:r>
      <w:r>
        <w:softHyphen/>
        <w:t>redovisningslagen). En kopia av årsredovisningen ska ges in till Bolagsverket, efter föreläggande om någon begär ett sådant ingiv</w:t>
      </w:r>
      <w:r>
        <w:softHyphen/>
        <w:t>ande och obliga</w:t>
      </w:r>
      <w:r>
        <w:softHyphen/>
        <w:t>toriskt om föreningen utgör ett större företag eller moder</w:t>
      </w:r>
      <w:r>
        <w:softHyphen/>
        <w:t>företag i en större koncern (8 kap. 3 § års</w:t>
      </w:r>
      <w:r>
        <w:softHyphen/>
        <w:t>redovisningslagen). Årsredo</w:t>
      </w:r>
      <w:r>
        <w:softHyphen/>
        <w:t>visningarna är allmänna handlingar hos Bolagsverket.</w:t>
      </w:r>
    </w:p>
    <w:p w:rsidR="00127182" w:rsidRDefault="00127182" w:rsidP="00127182">
      <w:pPr>
        <w:pStyle w:val="Brdtextmedindrag"/>
      </w:pPr>
      <w:r>
        <w:t xml:space="preserve">Ett </w:t>
      </w:r>
      <w:r w:rsidRPr="00DF1BC3">
        <w:t>årsbokslut</w:t>
      </w:r>
      <w:r>
        <w:t xml:space="preserve"> är en förenklad form av årsredovisning som inte behöver offentliggöras. Årsbokslut upprättas av ideella föreningar som har en nettoomsättning på mer än 3 miljoner kr men som inte i övrigt uppfyller de nyss nämnda kriterierna för att vara skyldiga att avge års</w:t>
      </w:r>
      <w:r>
        <w:softHyphen/>
        <w:t>redovisning (6 kap. 3 § bokföringslagen). Om nettoomsättningen uppgår högst till nämnda belopp får i stället ett förenklat årsbokslut upprättas (6 kap. 3 § andra stycket bokföringslagen). Ett förenklat års</w:t>
      </w:r>
      <w:r>
        <w:softHyphen/>
        <w:t xml:space="preserve">bokslut är i likhet med ett årsbokslut inte offentligt (6 kap. 6 § bokföringslagen). </w:t>
      </w:r>
    </w:p>
    <w:p w:rsidR="00127182" w:rsidRDefault="00127182" w:rsidP="00127182">
      <w:pPr>
        <w:pStyle w:val="Brdtextmedindrag"/>
      </w:pPr>
      <w:r>
        <w:t>Som regel ska såväl årsredovisning som enklare avslut av räken</w:t>
      </w:r>
      <w:r>
        <w:softHyphen/>
        <w:t>skaperna vara färdigställda så snart det kan ske, dock senast sex månader efter räkenskapsårets utgång. I de fall förenings</w:t>
      </w:r>
      <w:r>
        <w:softHyphen/>
        <w:t>stämman ska godkänna avslutet ska det ske inom denna tid. Ideella föreningar tillämpar vanligt</w:t>
      </w:r>
      <w:r>
        <w:softHyphen/>
        <w:t>vis kalenderår som räken</w:t>
      </w:r>
      <w:r>
        <w:softHyphen/>
        <w:t>skapsår. I sådana fall ska avslutet av räken</w:t>
      </w:r>
      <w:r>
        <w:softHyphen/>
        <w:t>skaperna vara färdig</w:t>
      </w:r>
      <w:r>
        <w:softHyphen/>
        <w:t xml:space="preserve">ställt senast den 30 juni påföljande kalenderår. </w:t>
      </w:r>
    </w:p>
    <w:p w:rsidR="00127182" w:rsidRPr="006A1FBA" w:rsidRDefault="00127182" w:rsidP="00127182">
      <w:pPr>
        <w:pStyle w:val="Rubrik3"/>
      </w:pPr>
      <w:bookmarkStart w:id="3917" w:name="_Toc351365034"/>
      <w:bookmarkStart w:id="3918" w:name="_Toc351365331"/>
      <w:bookmarkStart w:id="3919" w:name="_Toc351440920"/>
      <w:bookmarkStart w:id="3920" w:name="_Toc351466626"/>
      <w:bookmarkStart w:id="3921" w:name="_Toc351467215"/>
      <w:bookmarkStart w:id="3922" w:name="_Toc351468513"/>
      <w:bookmarkStart w:id="3923" w:name="_Toc351537858"/>
      <w:bookmarkStart w:id="3924" w:name="_Toc351546655"/>
      <w:bookmarkStart w:id="3925" w:name="_Toc351546860"/>
      <w:bookmarkStart w:id="3926" w:name="_Toc351558168"/>
      <w:bookmarkStart w:id="3927" w:name="_Toc351558372"/>
      <w:bookmarkStart w:id="3928" w:name="_Toc351558576"/>
      <w:bookmarkStart w:id="3929" w:name="_Toc351629721"/>
      <w:bookmarkStart w:id="3930" w:name="_Toc351629938"/>
      <w:bookmarkStart w:id="3931" w:name="_Toc351630152"/>
      <w:bookmarkStart w:id="3932" w:name="_Toc351633536"/>
      <w:bookmarkStart w:id="3933" w:name="_Toc351633751"/>
      <w:bookmarkStart w:id="3934" w:name="_Toc351633964"/>
      <w:bookmarkStart w:id="3935" w:name="_Toc351634178"/>
      <w:bookmarkStart w:id="3936" w:name="_Toc351634392"/>
      <w:bookmarkStart w:id="3937" w:name="_Toc351634606"/>
      <w:bookmarkStart w:id="3938" w:name="_Toc351634820"/>
      <w:bookmarkStart w:id="3939" w:name="_Toc351635035"/>
      <w:bookmarkStart w:id="3940" w:name="_Toc351635248"/>
      <w:bookmarkStart w:id="3941" w:name="_Toc351637947"/>
      <w:bookmarkStart w:id="3942" w:name="_Toc351638160"/>
      <w:bookmarkStart w:id="3943" w:name="_Toc351699583"/>
      <w:bookmarkStart w:id="3944" w:name="_Toc351699795"/>
      <w:bookmarkStart w:id="3945" w:name="_Toc351701696"/>
      <w:bookmarkStart w:id="3946" w:name="_Toc351709319"/>
      <w:bookmarkStart w:id="3947" w:name="_Toc351720787"/>
      <w:bookmarkStart w:id="3948" w:name="_Toc351365035"/>
      <w:bookmarkStart w:id="3949" w:name="_Toc351365332"/>
      <w:bookmarkStart w:id="3950" w:name="_Toc351440921"/>
      <w:bookmarkStart w:id="3951" w:name="_Toc351466627"/>
      <w:bookmarkStart w:id="3952" w:name="_Toc351467216"/>
      <w:bookmarkStart w:id="3953" w:name="_Toc351468514"/>
      <w:bookmarkStart w:id="3954" w:name="_Toc351537859"/>
      <w:bookmarkStart w:id="3955" w:name="_Toc351546656"/>
      <w:bookmarkStart w:id="3956" w:name="_Toc351546861"/>
      <w:bookmarkStart w:id="3957" w:name="_Toc351558169"/>
      <w:bookmarkStart w:id="3958" w:name="_Toc351558373"/>
      <w:bookmarkStart w:id="3959" w:name="_Toc351558577"/>
      <w:bookmarkStart w:id="3960" w:name="_Toc351629722"/>
      <w:bookmarkStart w:id="3961" w:name="_Toc351629939"/>
      <w:bookmarkStart w:id="3962" w:name="_Toc351630153"/>
      <w:bookmarkStart w:id="3963" w:name="_Toc351633537"/>
      <w:bookmarkStart w:id="3964" w:name="_Toc351633752"/>
      <w:bookmarkStart w:id="3965" w:name="_Toc351633965"/>
      <w:bookmarkStart w:id="3966" w:name="_Toc351634179"/>
      <w:bookmarkStart w:id="3967" w:name="_Toc351634393"/>
      <w:bookmarkStart w:id="3968" w:name="_Toc351634607"/>
      <w:bookmarkStart w:id="3969" w:name="_Toc351634821"/>
      <w:bookmarkStart w:id="3970" w:name="_Toc351635036"/>
      <w:bookmarkStart w:id="3971" w:name="_Toc351635249"/>
      <w:bookmarkStart w:id="3972" w:name="_Toc351637948"/>
      <w:bookmarkStart w:id="3973" w:name="_Toc351638161"/>
      <w:bookmarkStart w:id="3974" w:name="_Toc351699584"/>
      <w:bookmarkStart w:id="3975" w:name="_Toc351699796"/>
      <w:bookmarkStart w:id="3976" w:name="_Toc351701697"/>
      <w:bookmarkStart w:id="3977" w:name="_Toc351709320"/>
      <w:bookmarkStart w:id="3978" w:name="_Toc351720788"/>
      <w:bookmarkStart w:id="3979" w:name="_Toc353429419"/>
      <w:bookmarkStart w:id="3980" w:name="_Toc357504339"/>
      <w:bookmarkStart w:id="3981" w:name="_Toc360688860"/>
      <w:bookmarkStart w:id="3982" w:name="_Toc361052672"/>
      <w:bookmarkStart w:id="3983" w:name="_Toc361053162"/>
      <w:bookmarkStart w:id="3984" w:name="_Toc361053242"/>
      <w:bookmarkStart w:id="3985" w:name="_Toc361053849"/>
      <w:bookmarkStart w:id="3986" w:name="_Toc361054011"/>
      <w:bookmarkStart w:id="3987" w:name="_Toc361054093"/>
      <w:bookmarkStart w:id="3988" w:name="_Toc361054255"/>
      <w:bookmarkStart w:id="3989" w:name="_Toc361054417"/>
      <w:bookmarkStart w:id="3990" w:name="_Toc361054494"/>
      <w:bookmarkStart w:id="3991" w:name="_Toc361054575"/>
      <w:bookmarkStart w:id="3992" w:name="_Toc361054657"/>
      <w:bookmarkStart w:id="3993" w:name="_Toc361054740"/>
      <w:bookmarkStart w:id="3994" w:name="_Toc361054822"/>
      <w:bookmarkStart w:id="3995" w:name="_Toc361054904"/>
      <w:bookmarkStart w:id="3996" w:name="_Toc361054986"/>
      <w:bookmarkStart w:id="3997" w:name="_Toc361055068"/>
      <w:bookmarkStart w:id="3998" w:name="_Toc361055150"/>
      <w:bookmarkStart w:id="3999" w:name="_Toc361055233"/>
      <w:bookmarkStart w:id="4000" w:name="_Toc361055315"/>
      <w:bookmarkStart w:id="4001" w:name="_Toc361055397"/>
      <w:bookmarkStart w:id="4002" w:name="_Toc361055479"/>
      <w:bookmarkStart w:id="4003" w:name="_Toc361055643"/>
      <w:bookmarkStart w:id="4004" w:name="_Toc361055724"/>
      <w:bookmarkStart w:id="4005" w:name="_Toc361055806"/>
      <w:bookmarkStart w:id="4006" w:name="_Toc361055887"/>
      <w:bookmarkStart w:id="4007" w:name="_Toc361055969"/>
      <w:bookmarkStart w:id="4008" w:name="_Toc361056051"/>
      <w:bookmarkStart w:id="4009" w:name="_Toc361059205"/>
      <w:bookmarkStart w:id="4010" w:name="_Toc361059329"/>
      <w:bookmarkStart w:id="4011" w:name="_Toc361059746"/>
      <w:bookmarkStart w:id="4012" w:name="_Toc361060299"/>
      <w:bookmarkStart w:id="4013" w:name="_Toc361061169"/>
      <w:bookmarkStart w:id="4014" w:name="_Toc361061660"/>
      <w:bookmarkStart w:id="4015" w:name="_Toc369586029"/>
      <w:bookmarkStart w:id="4016" w:name="_Toc370453813"/>
      <w:bookmarkStart w:id="4017" w:name="_Toc370478961"/>
      <w:bookmarkStart w:id="4018" w:name="_Toc370737926"/>
      <w:bookmarkStart w:id="4019" w:name="_Toc370805316"/>
      <w:bookmarkStart w:id="4020" w:name="_Toc370808819"/>
      <w:bookmarkStart w:id="4021" w:name="_Toc370810242"/>
      <w:bookmarkStart w:id="4022" w:name="_Toc371055514"/>
      <w:bookmarkStart w:id="4023" w:name="_Toc371341039"/>
      <w:bookmarkStart w:id="4024" w:name="_Toc371490812"/>
      <w:bookmarkStart w:id="4025" w:name="_Toc371497276"/>
      <w:bookmarkStart w:id="4026" w:name="_Toc371588412"/>
      <w:bookmarkStart w:id="4027" w:name="_Toc371601047"/>
      <w:bookmarkStart w:id="4028" w:name="_Toc371601744"/>
      <w:bookmarkStart w:id="4029" w:name="_Toc371602679"/>
      <w:bookmarkStart w:id="4030" w:name="_Toc371668294"/>
      <w:bookmarkStart w:id="4031" w:name="_Toc371670228"/>
      <w:bookmarkStart w:id="4032" w:name="_Toc372716194"/>
      <w:bookmarkStart w:id="4033" w:name="_Toc373391517"/>
      <w:bookmarkStart w:id="4034" w:name="_Toc373402170"/>
      <w:bookmarkStart w:id="4035" w:name="_Toc373403465"/>
      <w:bookmarkStart w:id="4036" w:name="_Toc373482595"/>
      <w:bookmarkStart w:id="4037" w:name="_Toc373482779"/>
      <w:bookmarkStart w:id="4038" w:name="_Toc373486685"/>
      <w:bookmarkStart w:id="4039" w:name="_Toc373755705"/>
      <w:bookmarkStart w:id="4040" w:name="_Toc373755982"/>
      <w:bookmarkStart w:id="4041" w:name="_Toc373839936"/>
      <w:bookmarkStart w:id="4042" w:name="_Toc374345740"/>
      <w:bookmarkStart w:id="4043" w:name="_Toc374445323"/>
      <w:bookmarkStart w:id="4044" w:name="_Toc374514968"/>
      <w:bookmarkStart w:id="4045" w:name="_Toc374516464"/>
      <w:bookmarkStart w:id="4046" w:name="_Toc374517137"/>
      <w:bookmarkStart w:id="4047" w:name="_Toc374703315"/>
      <w:bookmarkStart w:id="4048" w:name="_Toc374972320"/>
      <w:bookmarkStart w:id="4049" w:name="_Toc375042182"/>
      <w:bookmarkStart w:id="4050" w:name="_Toc375045413"/>
      <w:bookmarkStart w:id="4051" w:name="_Toc375053152"/>
      <w:bookmarkStart w:id="4052" w:name="_Toc375057253"/>
      <w:bookmarkStart w:id="4053" w:name="_Toc375057321"/>
      <w:bookmarkStart w:id="4054" w:name="_Toc375127847"/>
      <w:bookmarkStart w:id="4055" w:name="_Toc375137085"/>
      <w:bookmarkStart w:id="4056" w:name="_Toc375138432"/>
      <w:bookmarkStart w:id="4057" w:name="_Toc376853861"/>
      <w:bookmarkStart w:id="4058" w:name="_Toc376857376"/>
      <w:bookmarkStart w:id="4059" w:name="_Toc376857581"/>
      <w:bookmarkStart w:id="4060" w:name="_Toc376858824"/>
      <w:bookmarkStart w:id="4061" w:name="_Toc376858896"/>
      <w:bookmarkStart w:id="4062" w:name="_Toc376858967"/>
      <w:bookmarkStart w:id="4063" w:name="_Toc376931246"/>
      <w:bookmarkStart w:id="4064" w:name="_Toc377120378"/>
      <w:bookmarkStart w:id="4065" w:name="_Toc377124993"/>
      <w:bookmarkStart w:id="4066" w:name="_Toc377133217"/>
      <w:bookmarkStart w:id="4067" w:name="_Toc377134795"/>
      <w:bookmarkStart w:id="4068" w:name="_Toc377371259"/>
      <w:bookmarkStart w:id="4069" w:name="_Toc377542374"/>
      <w:bookmarkStart w:id="4070" w:name="_Toc377622917"/>
      <w:bookmarkStart w:id="4071" w:name="_Toc377623031"/>
      <w:bookmarkStart w:id="4072" w:name="_Toc377623145"/>
      <w:bookmarkStart w:id="4073" w:name="_Toc377623215"/>
      <w:bookmarkStart w:id="4074" w:name="_Toc377713051"/>
      <w:bookmarkStart w:id="4075" w:name="_Toc377720391"/>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r w:rsidRPr="00414AB0">
        <w:t>Revisorsgranskning</w:t>
      </w:r>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p>
    <w:p w:rsidR="00127182" w:rsidRPr="00EA4CBF" w:rsidRDefault="00127182" w:rsidP="00127182">
      <w:pPr>
        <w:pStyle w:val="Brdtext"/>
      </w:pPr>
      <w:r w:rsidRPr="00891528">
        <w:t xml:space="preserve">När en årsredovisning </w:t>
      </w:r>
      <w:r>
        <w:t>ges in</w:t>
      </w:r>
      <w:r w:rsidRPr="00891528">
        <w:t xml:space="preserve"> till Bolagsverket ska en revisions</w:t>
      </w:r>
      <w:r w:rsidRPr="00891528">
        <w:softHyphen/>
        <w:t xml:space="preserve">berättelse bifogas årsredovisningen. Revision innebär </w:t>
      </w:r>
      <w:r w:rsidRPr="00891528">
        <w:rPr>
          <w:lang w:eastAsia="sv-SE"/>
        </w:rPr>
        <w:t>att föreningens årsredovis</w:t>
      </w:r>
      <w:r>
        <w:rPr>
          <w:lang w:eastAsia="sv-SE"/>
        </w:rPr>
        <w:softHyphen/>
      </w:r>
      <w:r w:rsidRPr="00891528">
        <w:rPr>
          <w:lang w:eastAsia="sv-SE"/>
        </w:rPr>
        <w:t>ning och bokföring samt ledningens förvaltning granskas av en eller flera revisorer. Revisionen ska utmynna i</w:t>
      </w:r>
      <w:r w:rsidRPr="00891528">
        <w:rPr>
          <w:rFonts w:ascii="MS Mincho" w:eastAsia="MS Mincho" w:hAnsi="MS Mincho" w:cs="MS Mincho" w:hint="eastAsia"/>
          <w:lang w:eastAsia="sv-SE"/>
        </w:rPr>
        <w:t> </w:t>
      </w:r>
      <w:r w:rsidRPr="00891528">
        <w:rPr>
          <w:lang w:eastAsia="sv-SE"/>
        </w:rPr>
        <w:t>en årlig gransknings</w:t>
      </w:r>
      <w:r>
        <w:rPr>
          <w:lang w:eastAsia="sv-SE"/>
        </w:rPr>
        <w:softHyphen/>
      </w:r>
      <w:r w:rsidRPr="00891528">
        <w:rPr>
          <w:lang w:eastAsia="sv-SE"/>
        </w:rPr>
        <w:t>rapport</w:t>
      </w:r>
      <w:r>
        <w:rPr>
          <w:lang w:eastAsia="sv-SE"/>
        </w:rPr>
        <w:t xml:space="preserve"> i form av</w:t>
      </w:r>
      <w:r w:rsidRPr="00891528">
        <w:rPr>
          <w:lang w:eastAsia="sv-SE"/>
        </w:rPr>
        <w:t xml:space="preserve"> en revisions</w:t>
      </w:r>
      <w:r>
        <w:rPr>
          <w:lang w:eastAsia="sv-SE"/>
        </w:rPr>
        <w:softHyphen/>
      </w:r>
      <w:r w:rsidRPr="00891528">
        <w:rPr>
          <w:lang w:eastAsia="sv-SE"/>
        </w:rPr>
        <w:t xml:space="preserve">berättelse. Syftet med revisionen är att tillgodose </w:t>
      </w:r>
      <w:r>
        <w:rPr>
          <w:lang w:eastAsia="sv-SE"/>
        </w:rPr>
        <w:t>bl.a.</w:t>
      </w:r>
      <w:r w:rsidRPr="00891528">
        <w:rPr>
          <w:lang w:eastAsia="sv-SE"/>
        </w:rPr>
        <w:t xml:space="preserve"> ägarnas och borgenärernas intresse av att det finns en ändamålsenlig kontroll av att föreningens verksamhet sköts på ett lagenligt och korrekt sätt samt att föreningens ställning och resultat redovisas riktigt. </w:t>
      </w:r>
      <w:r w:rsidRPr="00891528">
        <w:rPr>
          <w:rFonts w:cs="Verdana"/>
          <w:lang w:eastAsia="sv-SE"/>
        </w:rPr>
        <w:t>Kravet på revision är för de ideella föreningarnas del begränsa</w:t>
      </w:r>
      <w:r>
        <w:rPr>
          <w:rFonts w:cs="Verdana"/>
          <w:lang w:eastAsia="sv-SE"/>
        </w:rPr>
        <w:t>t</w:t>
      </w:r>
      <w:r w:rsidRPr="00891528">
        <w:rPr>
          <w:rFonts w:cs="Verdana"/>
          <w:lang w:eastAsia="sv-SE"/>
        </w:rPr>
        <w:t xml:space="preserve"> </w:t>
      </w:r>
      <w:r>
        <w:rPr>
          <w:rFonts w:cs="Verdana"/>
          <w:lang w:eastAsia="sv-SE"/>
        </w:rPr>
        <w:t xml:space="preserve">till </w:t>
      </w:r>
      <w:r w:rsidRPr="00891528">
        <w:rPr>
          <w:rFonts w:cs="Verdana"/>
          <w:lang w:eastAsia="sv-SE"/>
        </w:rPr>
        <w:t xml:space="preserve">att gälla endast de </w:t>
      </w:r>
      <w:r>
        <w:rPr>
          <w:rFonts w:cs="Verdana"/>
          <w:lang w:eastAsia="sv-SE"/>
        </w:rPr>
        <w:t xml:space="preserve">föreningar </w:t>
      </w:r>
      <w:r w:rsidRPr="00891528">
        <w:rPr>
          <w:rFonts w:cs="Verdana"/>
          <w:lang w:eastAsia="sv-SE"/>
        </w:rPr>
        <w:t xml:space="preserve">som är skyldiga att upprätta </w:t>
      </w:r>
      <w:r>
        <w:rPr>
          <w:rFonts w:cs="Verdana"/>
          <w:lang w:eastAsia="sv-SE"/>
        </w:rPr>
        <w:t xml:space="preserve">en </w:t>
      </w:r>
      <w:r w:rsidRPr="00891528">
        <w:rPr>
          <w:rFonts w:cs="Verdana"/>
          <w:lang w:eastAsia="sv-SE"/>
        </w:rPr>
        <w:t xml:space="preserve">årsredovisning. </w:t>
      </w:r>
      <w:r w:rsidRPr="00891528">
        <w:t>I föreningar som enligt lag ska upp</w:t>
      </w:r>
      <w:r>
        <w:softHyphen/>
      </w:r>
      <w:r w:rsidRPr="00891528">
        <w:t>rätta års</w:t>
      </w:r>
      <w:r w:rsidRPr="00891528">
        <w:softHyphen/>
        <w:t>redovisning måste det finnas minst en auktoriserad eller godkänd revisor. För mindre föreningar, vare sig de väljer att upprätta årsredovisning eller använder sig av någon av de enklare formerna för avslut av räken</w:t>
      </w:r>
      <w:r>
        <w:softHyphen/>
      </w:r>
      <w:r w:rsidRPr="00891528">
        <w:t>skaperna, finns det in</w:t>
      </w:r>
      <w:r>
        <w:t>t</w:t>
      </w:r>
      <w:r w:rsidRPr="00891528">
        <w:t>e</w:t>
      </w:r>
      <w:r>
        <w:t xml:space="preserve"> någo</w:t>
      </w:r>
      <w:r w:rsidRPr="00891528">
        <w:t>t krav på revision</w:t>
      </w:r>
      <w:r>
        <w:t>.</w:t>
      </w:r>
      <w:r w:rsidRPr="00891528">
        <w:t xml:space="preserve"> </w:t>
      </w:r>
      <w:r>
        <w:t>S</w:t>
      </w:r>
      <w:r w:rsidRPr="00891528">
        <w:t xml:space="preserve">ådana föreningar har </w:t>
      </w:r>
      <w:r>
        <w:t xml:space="preserve">dock normalt </w:t>
      </w:r>
      <w:r w:rsidRPr="00891528">
        <w:t xml:space="preserve">bestämmelser om revision i sina stadgar. Revisorer i mindre föreningar </w:t>
      </w:r>
      <w:r>
        <w:t xml:space="preserve">är </w:t>
      </w:r>
      <w:r w:rsidRPr="00891528">
        <w:t>ofta lekmanna</w:t>
      </w:r>
      <w:r>
        <w:softHyphen/>
      </w:r>
      <w:r w:rsidRPr="00891528">
        <w:t xml:space="preserve">revisorer, tillika </w:t>
      </w:r>
      <w:r w:rsidRPr="001A7692">
        <w:t>medlemmar, som utses av förenings</w:t>
      </w:r>
      <w:r>
        <w:softHyphen/>
      </w:r>
      <w:r w:rsidRPr="001A7692">
        <w:t>stämman. Revision är en intern förenings</w:t>
      </w:r>
      <w:r>
        <w:softHyphen/>
      </w:r>
      <w:r w:rsidRPr="001A7692">
        <w:t xml:space="preserve">angelägenhet. </w:t>
      </w:r>
      <w:r w:rsidRPr="00891528">
        <w:t xml:space="preserve">I föreningar som enligt lag ska </w:t>
      </w:r>
      <w:r>
        <w:t>utse e</w:t>
      </w:r>
      <w:r w:rsidRPr="001A7692">
        <w:t xml:space="preserve">n revisor har </w:t>
      </w:r>
      <w:r>
        <w:t xml:space="preserve">revisorn </w:t>
      </w:r>
      <w:r w:rsidRPr="001A7692">
        <w:t>tystnadsplikt gentemot utom</w:t>
      </w:r>
      <w:r>
        <w:softHyphen/>
      </w:r>
      <w:r w:rsidRPr="001A7692">
        <w:t xml:space="preserve">stående. </w:t>
      </w:r>
      <w:r>
        <w:t xml:space="preserve">Sådana </w:t>
      </w:r>
      <w:r>
        <w:lastRenderedPageBreak/>
        <w:t>r</w:t>
      </w:r>
      <w:r w:rsidRPr="001A7692">
        <w:t xml:space="preserve">evisorer har dock en upplysningsplikt </w:t>
      </w:r>
      <w:r>
        <w:t xml:space="preserve">när det gäller </w:t>
      </w:r>
      <w:r w:rsidRPr="001A7692">
        <w:t xml:space="preserve">brottsutredningar och </w:t>
      </w:r>
      <w:r>
        <w:t xml:space="preserve">gentemot </w:t>
      </w:r>
      <w:r w:rsidRPr="001A7692">
        <w:t>konkurs</w:t>
      </w:r>
      <w:r>
        <w:softHyphen/>
      </w:r>
      <w:r w:rsidRPr="001A7692">
        <w:t>förvaltare</w:t>
      </w:r>
      <w:r>
        <w:t>.</w:t>
      </w:r>
      <w:bookmarkStart w:id="4076" w:name="_Toc351365037"/>
      <w:bookmarkStart w:id="4077" w:name="_Toc351365334"/>
      <w:bookmarkStart w:id="4078" w:name="_Toc351440923"/>
      <w:bookmarkStart w:id="4079" w:name="_Toc351466629"/>
      <w:bookmarkStart w:id="4080" w:name="_Toc351467218"/>
      <w:bookmarkStart w:id="4081" w:name="_Toc351468516"/>
      <w:bookmarkStart w:id="4082" w:name="_Toc351537861"/>
      <w:bookmarkStart w:id="4083" w:name="_Toc351546658"/>
      <w:bookmarkEnd w:id="4076"/>
      <w:bookmarkEnd w:id="4077"/>
      <w:bookmarkEnd w:id="4078"/>
      <w:bookmarkEnd w:id="4079"/>
      <w:bookmarkEnd w:id="4080"/>
      <w:bookmarkEnd w:id="4081"/>
      <w:bookmarkEnd w:id="4082"/>
      <w:bookmarkEnd w:id="4083"/>
    </w:p>
    <w:p w:rsidR="00127182" w:rsidRPr="001A7692" w:rsidRDefault="00127182" w:rsidP="00127182">
      <w:pPr>
        <w:pStyle w:val="Rubrik3"/>
      </w:pPr>
      <w:bookmarkStart w:id="4084" w:name="_Toc353429420"/>
      <w:bookmarkStart w:id="4085" w:name="_Toc357504340"/>
      <w:bookmarkStart w:id="4086" w:name="_Toc360688861"/>
      <w:bookmarkStart w:id="4087" w:name="_Toc361052673"/>
      <w:bookmarkStart w:id="4088" w:name="_Toc361053163"/>
      <w:bookmarkStart w:id="4089" w:name="_Toc361053243"/>
      <w:bookmarkStart w:id="4090" w:name="_Toc361053850"/>
      <w:bookmarkStart w:id="4091" w:name="_Toc361054012"/>
      <w:bookmarkStart w:id="4092" w:name="_Toc361054094"/>
      <w:bookmarkStart w:id="4093" w:name="_Toc361054256"/>
      <w:bookmarkStart w:id="4094" w:name="_Toc361054418"/>
      <w:bookmarkStart w:id="4095" w:name="_Toc361054495"/>
      <w:bookmarkStart w:id="4096" w:name="_Toc361054576"/>
      <w:bookmarkStart w:id="4097" w:name="_Toc361054658"/>
      <w:bookmarkStart w:id="4098" w:name="_Toc361054741"/>
      <w:bookmarkStart w:id="4099" w:name="_Toc361054823"/>
      <w:bookmarkStart w:id="4100" w:name="_Toc361054905"/>
      <w:bookmarkStart w:id="4101" w:name="_Toc361054987"/>
      <w:bookmarkStart w:id="4102" w:name="_Toc361055069"/>
      <w:bookmarkStart w:id="4103" w:name="_Toc361055151"/>
      <w:bookmarkStart w:id="4104" w:name="_Toc361055234"/>
      <w:bookmarkStart w:id="4105" w:name="_Toc361055316"/>
      <w:bookmarkStart w:id="4106" w:name="_Toc361055398"/>
      <w:bookmarkStart w:id="4107" w:name="_Toc361055480"/>
      <w:bookmarkStart w:id="4108" w:name="_Toc361055644"/>
      <w:bookmarkStart w:id="4109" w:name="_Toc361055725"/>
      <w:bookmarkStart w:id="4110" w:name="_Toc361055807"/>
      <w:bookmarkStart w:id="4111" w:name="_Toc361055888"/>
      <w:bookmarkStart w:id="4112" w:name="_Toc361055970"/>
      <w:bookmarkStart w:id="4113" w:name="_Toc361056052"/>
      <w:bookmarkStart w:id="4114" w:name="_Toc361059206"/>
      <w:bookmarkStart w:id="4115" w:name="_Toc361059330"/>
      <w:bookmarkStart w:id="4116" w:name="_Toc361059747"/>
      <w:bookmarkStart w:id="4117" w:name="_Toc361060300"/>
      <w:bookmarkStart w:id="4118" w:name="_Toc361061170"/>
      <w:bookmarkStart w:id="4119" w:name="_Toc361061661"/>
      <w:bookmarkStart w:id="4120" w:name="_Toc369586030"/>
      <w:bookmarkStart w:id="4121" w:name="_Toc370453814"/>
      <w:bookmarkStart w:id="4122" w:name="_Toc370478962"/>
      <w:bookmarkStart w:id="4123" w:name="_Toc370737927"/>
      <w:bookmarkStart w:id="4124" w:name="_Toc370805317"/>
      <w:bookmarkStart w:id="4125" w:name="_Toc370808820"/>
      <w:bookmarkStart w:id="4126" w:name="_Toc370810243"/>
      <w:bookmarkStart w:id="4127" w:name="_Toc371055515"/>
      <w:bookmarkStart w:id="4128" w:name="_Toc371341040"/>
      <w:bookmarkStart w:id="4129" w:name="_Toc371490813"/>
      <w:bookmarkStart w:id="4130" w:name="_Toc371497277"/>
      <w:bookmarkStart w:id="4131" w:name="_Toc371588413"/>
      <w:bookmarkStart w:id="4132" w:name="_Toc371601048"/>
      <w:bookmarkStart w:id="4133" w:name="_Toc371601745"/>
      <w:bookmarkStart w:id="4134" w:name="_Toc371602680"/>
      <w:bookmarkStart w:id="4135" w:name="_Toc371668295"/>
      <w:bookmarkStart w:id="4136" w:name="_Toc371670229"/>
      <w:bookmarkStart w:id="4137" w:name="_Toc372716195"/>
      <w:bookmarkStart w:id="4138" w:name="_Toc373391518"/>
      <w:bookmarkStart w:id="4139" w:name="_Toc373402171"/>
      <w:bookmarkStart w:id="4140" w:name="_Toc373403466"/>
      <w:bookmarkStart w:id="4141" w:name="_Toc373482596"/>
      <w:bookmarkStart w:id="4142" w:name="_Toc373482780"/>
      <w:bookmarkStart w:id="4143" w:name="_Toc373486686"/>
      <w:bookmarkStart w:id="4144" w:name="_Toc373755706"/>
      <w:bookmarkStart w:id="4145" w:name="_Toc373755983"/>
      <w:bookmarkStart w:id="4146" w:name="_Toc373839937"/>
      <w:bookmarkStart w:id="4147" w:name="_Toc374345741"/>
      <w:bookmarkStart w:id="4148" w:name="_Toc374445324"/>
      <w:bookmarkStart w:id="4149" w:name="_Toc374514969"/>
      <w:bookmarkStart w:id="4150" w:name="_Toc374516465"/>
      <w:bookmarkStart w:id="4151" w:name="_Toc374517138"/>
      <w:bookmarkStart w:id="4152" w:name="_Toc374703316"/>
      <w:bookmarkStart w:id="4153" w:name="_Toc374972321"/>
      <w:bookmarkStart w:id="4154" w:name="_Toc375042183"/>
      <w:bookmarkStart w:id="4155" w:name="_Toc375045414"/>
      <w:bookmarkStart w:id="4156" w:name="_Toc375053153"/>
      <w:bookmarkStart w:id="4157" w:name="_Toc375057254"/>
      <w:bookmarkStart w:id="4158" w:name="_Toc375057322"/>
      <w:bookmarkStart w:id="4159" w:name="_Toc375127848"/>
      <w:bookmarkStart w:id="4160" w:name="_Toc375137086"/>
      <w:bookmarkStart w:id="4161" w:name="_Toc375138433"/>
      <w:bookmarkStart w:id="4162" w:name="_Toc376853862"/>
      <w:bookmarkStart w:id="4163" w:name="_Toc376857377"/>
      <w:bookmarkStart w:id="4164" w:name="_Toc376857582"/>
      <w:bookmarkStart w:id="4165" w:name="_Toc376858825"/>
      <w:bookmarkStart w:id="4166" w:name="_Toc376858897"/>
      <w:bookmarkStart w:id="4167" w:name="_Toc376858968"/>
      <w:bookmarkStart w:id="4168" w:name="_Toc376931247"/>
      <w:bookmarkStart w:id="4169" w:name="_Toc377120379"/>
      <w:bookmarkStart w:id="4170" w:name="_Toc377124994"/>
      <w:bookmarkStart w:id="4171" w:name="_Toc377133218"/>
      <w:bookmarkStart w:id="4172" w:name="_Toc377134796"/>
      <w:bookmarkStart w:id="4173" w:name="_Toc377371260"/>
      <w:bookmarkStart w:id="4174" w:name="_Toc377542375"/>
      <w:bookmarkStart w:id="4175" w:name="_Toc377622918"/>
      <w:bookmarkStart w:id="4176" w:name="_Toc377623032"/>
      <w:bookmarkStart w:id="4177" w:name="_Toc377623146"/>
      <w:bookmarkStart w:id="4178" w:name="_Toc377623216"/>
      <w:bookmarkStart w:id="4179" w:name="_Toc377713052"/>
      <w:bookmarkStart w:id="4180" w:name="_Toc377720392"/>
      <w:r w:rsidRPr="00414AB0">
        <w:t>Partiföreningar</w:t>
      </w:r>
      <w:r>
        <w:t xml:space="preserve"> är </w:t>
      </w:r>
      <w:r w:rsidRPr="00AD41D6">
        <w:t>redovisningsskyldiga</w:t>
      </w:r>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bookmarkEnd w:id="4115"/>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p>
    <w:p w:rsidR="00127182" w:rsidRPr="001A7692" w:rsidRDefault="00127182" w:rsidP="00127182">
      <w:pPr>
        <w:pStyle w:val="Brdtext"/>
      </w:pPr>
      <w:r>
        <w:t xml:space="preserve">Samtliga </w:t>
      </w:r>
      <w:r w:rsidRPr="001A7692">
        <w:t xml:space="preserve">etablerade riksdagspartier </w:t>
      </w:r>
      <w:r>
        <w:t>bedriver</w:t>
      </w:r>
      <w:r w:rsidRPr="001A7692">
        <w:t xml:space="preserve"> verksamhet</w:t>
      </w:r>
      <w:r>
        <w:t xml:space="preserve"> av sådan omfatt</w:t>
      </w:r>
      <w:r>
        <w:softHyphen/>
        <w:t>ning</w:t>
      </w:r>
      <w:r w:rsidRPr="001A7692">
        <w:t xml:space="preserve"> att de uppfyller en eller flera av de ovan redovisade kriterierna för att bokföringsskyldighet enligt bokföringslagen ska föreligga och för att de ska </w:t>
      </w:r>
      <w:r>
        <w:t xml:space="preserve">vara skyldiga att </w:t>
      </w:r>
      <w:r w:rsidRPr="001A7692">
        <w:t>avsluta räken</w:t>
      </w:r>
      <w:r>
        <w:softHyphen/>
      </w:r>
      <w:r w:rsidRPr="001A7692">
        <w:t xml:space="preserve">skaperna med en årsredovisning. </w:t>
      </w:r>
    </w:p>
    <w:p w:rsidR="00127182" w:rsidRDefault="00127182" w:rsidP="00127182">
      <w:pPr>
        <w:pStyle w:val="Brdtextmedindrag"/>
      </w:pPr>
      <w:r w:rsidRPr="001A7692">
        <w:rPr>
          <w:szCs w:val="22"/>
        </w:rPr>
        <w:t>På regional och framför allt lokal nivå kan ett parti ha ett mer begränsat medlemsantal och en verksamhet av sådant slag att bokföringsskyldighet enligt bokföringslagen inte föreligger. Sådana små partiföreningar</w:t>
      </w:r>
      <w:r>
        <w:rPr>
          <w:szCs w:val="22"/>
        </w:rPr>
        <w:t xml:space="preserve"> upp</w:t>
      </w:r>
      <w:r>
        <w:rPr>
          <w:szCs w:val="22"/>
        </w:rPr>
        <w:softHyphen/>
        <w:t xml:space="preserve">rättar i regel </w:t>
      </w:r>
      <w:r w:rsidRPr="001A7692">
        <w:rPr>
          <w:szCs w:val="22"/>
        </w:rPr>
        <w:t xml:space="preserve">sina räkenskaper </w:t>
      </w:r>
      <w:r>
        <w:rPr>
          <w:szCs w:val="22"/>
        </w:rPr>
        <w:t>på andra grunder än de som anges i bok</w:t>
      </w:r>
      <w:r>
        <w:rPr>
          <w:szCs w:val="22"/>
        </w:rPr>
        <w:softHyphen/>
        <w:t>föringslagen. För m</w:t>
      </w:r>
      <w:r w:rsidRPr="001A7692">
        <w:rPr>
          <w:szCs w:val="22"/>
        </w:rPr>
        <w:t>ånga p</w:t>
      </w:r>
      <w:r>
        <w:rPr>
          <w:szCs w:val="22"/>
        </w:rPr>
        <w:t>artiföreningar</w:t>
      </w:r>
      <w:r w:rsidRPr="001A7692">
        <w:rPr>
          <w:szCs w:val="22"/>
        </w:rPr>
        <w:t xml:space="preserve"> </w:t>
      </w:r>
      <w:r>
        <w:rPr>
          <w:szCs w:val="22"/>
        </w:rPr>
        <w:t>följer en sådan skyldighet redan av partiets stadgar. Redovisningsskyldighet kan även föreligga på bl.a. den grunden att banker och bidragsgivande myndigheter ställer krav på att ideella föreningar har god kontroll över sin ekonomiska verksam</w:t>
      </w:r>
      <w:r>
        <w:rPr>
          <w:szCs w:val="22"/>
        </w:rPr>
        <w:softHyphen/>
        <w:t>het och att partierna således kan redovisa hur pengarna i verksamheten har använts.</w:t>
      </w:r>
      <w:r w:rsidRPr="001A7692">
        <w:rPr>
          <w:szCs w:val="22"/>
        </w:rPr>
        <w:t xml:space="preserve"> </w:t>
      </w:r>
    </w:p>
    <w:p w:rsidR="00127182" w:rsidRPr="006E0239" w:rsidRDefault="00127182" w:rsidP="00127182">
      <w:pPr>
        <w:pStyle w:val="Rubrik2"/>
      </w:pPr>
      <w:bookmarkStart w:id="4181" w:name="_Toc351365040"/>
      <w:bookmarkStart w:id="4182" w:name="_Toc351365337"/>
      <w:bookmarkStart w:id="4183" w:name="_Toc351440926"/>
      <w:bookmarkStart w:id="4184" w:name="_Toc351466632"/>
      <w:bookmarkStart w:id="4185" w:name="_Toc351467221"/>
      <w:bookmarkStart w:id="4186" w:name="_Toc351468519"/>
      <w:bookmarkStart w:id="4187" w:name="_Toc351537864"/>
      <w:bookmarkStart w:id="4188" w:name="_Toc351546661"/>
      <w:bookmarkStart w:id="4189" w:name="_Toc351546864"/>
      <w:bookmarkStart w:id="4190" w:name="_Toc351558172"/>
      <w:bookmarkStart w:id="4191" w:name="_Toc351558376"/>
      <w:bookmarkStart w:id="4192" w:name="_Toc351558580"/>
      <w:bookmarkStart w:id="4193" w:name="_Toc351629725"/>
      <w:bookmarkStart w:id="4194" w:name="_Toc351629942"/>
      <w:bookmarkStart w:id="4195" w:name="_Toc351630156"/>
      <w:bookmarkStart w:id="4196" w:name="_Toc351633540"/>
      <w:bookmarkStart w:id="4197" w:name="_Toc351633755"/>
      <w:bookmarkStart w:id="4198" w:name="_Toc351633968"/>
      <w:bookmarkStart w:id="4199" w:name="_Toc351634182"/>
      <w:bookmarkStart w:id="4200" w:name="_Toc351634396"/>
      <w:bookmarkStart w:id="4201" w:name="_Toc351634610"/>
      <w:bookmarkStart w:id="4202" w:name="_Toc351634824"/>
      <w:bookmarkStart w:id="4203" w:name="_Toc351635039"/>
      <w:bookmarkStart w:id="4204" w:name="_Toc351635252"/>
      <w:bookmarkStart w:id="4205" w:name="_Toc351637951"/>
      <w:bookmarkStart w:id="4206" w:name="_Toc351638164"/>
      <w:bookmarkStart w:id="4207" w:name="_Toc351699587"/>
      <w:bookmarkStart w:id="4208" w:name="_Toc351699799"/>
      <w:bookmarkStart w:id="4209" w:name="_Toc351701700"/>
      <w:bookmarkStart w:id="4210" w:name="_Toc351709323"/>
      <w:bookmarkStart w:id="4211" w:name="_Toc351720791"/>
      <w:bookmarkStart w:id="4212" w:name="_Toc353429421"/>
      <w:bookmarkStart w:id="4213" w:name="_Toc357504341"/>
      <w:bookmarkStart w:id="4214" w:name="_Toc360688862"/>
      <w:bookmarkStart w:id="4215" w:name="_Toc361052674"/>
      <w:bookmarkStart w:id="4216" w:name="_Toc361053164"/>
      <w:bookmarkStart w:id="4217" w:name="_Toc361053244"/>
      <w:bookmarkStart w:id="4218" w:name="_Toc361053851"/>
      <w:bookmarkStart w:id="4219" w:name="_Toc361054013"/>
      <w:bookmarkStart w:id="4220" w:name="_Toc361054095"/>
      <w:bookmarkStart w:id="4221" w:name="_Toc361054257"/>
      <w:bookmarkStart w:id="4222" w:name="_Toc361054419"/>
      <w:bookmarkStart w:id="4223" w:name="_Toc361054496"/>
      <w:bookmarkStart w:id="4224" w:name="_Toc361054577"/>
      <w:bookmarkStart w:id="4225" w:name="_Toc361054659"/>
      <w:bookmarkStart w:id="4226" w:name="_Toc361054742"/>
      <w:bookmarkStart w:id="4227" w:name="_Toc361054824"/>
      <w:bookmarkStart w:id="4228" w:name="_Toc361054906"/>
      <w:bookmarkStart w:id="4229" w:name="_Toc361054988"/>
      <w:bookmarkStart w:id="4230" w:name="_Toc361055070"/>
      <w:bookmarkStart w:id="4231" w:name="_Toc361055152"/>
      <w:bookmarkStart w:id="4232" w:name="_Toc361055235"/>
      <w:bookmarkStart w:id="4233" w:name="_Toc361055317"/>
      <w:bookmarkStart w:id="4234" w:name="_Toc361055399"/>
      <w:bookmarkStart w:id="4235" w:name="_Toc361055481"/>
      <w:bookmarkStart w:id="4236" w:name="_Toc361055645"/>
      <w:bookmarkStart w:id="4237" w:name="_Toc361055726"/>
      <w:bookmarkStart w:id="4238" w:name="_Toc361055808"/>
      <w:bookmarkStart w:id="4239" w:name="_Toc361055889"/>
      <w:bookmarkStart w:id="4240" w:name="_Toc361055971"/>
      <w:bookmarkStart w:id="4241" w:name="_Toc361056053"/>
      <w:bookmarkStart w:id="4242" w:name="_Toc361059207"/>
      <w:bookmarkStart w:id="4243" w:name="_Toc361059331"/>
      <w:bookmarkStart w:id="4244" w:name="_Toc361059748"/>
      <w:bookmarkStart w:id="4245" w:name="_Toc361060301"/>
      <w:bookmarkStart w:id="4246" w:name="_Toc361061171"/>
      <w:bookmarkStart w:id="4247" w:name="_Toc361061662"/>
      <w:bookmarkStart w:id="4248" w:name="_Toc369586031"/>
      <w:bookmarkStart w:id="4249" w:name="_Toc370453815"/>
      <w:bookmarkStart w:id="4250" w:name="_Toc370478963"/>
      <w:bookmarkStart w:id="4251" w:name="_Toc370737928"/>
      <w:bookmarkStart w:id="4252" w:name="_Toc370805318"/>
      <w:bookmarkStart w:id="4253" w:name="_Toc370808821"/>
      <w:bookmarkStart w:id="4254" w:name="_Toc370810244"/>
      <w:bookmarkStart w:id="4255" w:name="_Toc371055516"/>
      <w:bookmarkStart w:id="4256" w:name="_Toc371341041"/>
      <w:bookmarkStart w:id="4257" w:name="_Toc371490814"/>
      <w:bookmarkStart w:id="4258" w:name="_Toc371497278"/>
      <w:bookmarkStart w:id="4259" w:name="_Toc371588414"/>
      <w:bookmarkStart w:id="4260" w:name="_Toc371601049"/>
      <w:bookmarkStart w:id="4261" w:name="_Toc371601746"/>
      <w:bookmarkStart w:id="4262" w:name="_Toc371602681"/>
      <w:bookmarkStart w:id="4263" w:name="_Toc371668296"/>
      <w:bookmarkStart w:id="4264" w:name="_Toc371670230"/>
      <w:bookmarkStart w:id="4265" w:name="_Toc372716196"/>
      <w:bookmarkStart w:id="4266" w:name="_Toc373391519"/>
      <w:bookmarkStart w:id="4267" w:name="_Toc373402172"/>
      <w:bookmarkStart w:id="4268" w:name="_Toc373403467"/>
      <w:bookmarkStart w:id="4269" w:name="_Toc373482597"/>
      <w:bookmarkStart w:id="4270" w:name="_Toc373482781"/>
      <w:bookmarkStart w:id="4271" w:name="_Toc373486687"/>
      <w:bookmarkStart w:id="4272" w:name="_Toc373755707"/>
      <w:bookmarkStart w:id="4273" w:name="_Toc373755984"/>
      <w:bookmarkStart w:id="4274" w:name="_Toc373839938"/>
      <w:bookmarkStart w:id="4275" w:name="_Toc374345742"/>
      <w:bookmarkStart w:id="4276" w:name="_Toc374445325"/>
      <w:bookmarkStart w:id="4277" w:name="_Toc374514970"/>
      <w:bookmarkStart w:id="4278" w:name="_Toc374516466"/>
      <w:bookmarkStart w:id="4279" w:name="_Toc374517139"/>
      <w:bookmarkStart w:id="4280" w:name="_Toc374703317"/>
      <w:bookmarkStart w:id="4281" w:name="_Toc374972322"/>
      <w:bookmarkStart w:id="4282" w:name="_Toc375042184"/>
      <w:bookmarkStart w:id="4283" w:name="_Toc375045415"/>
      <w:bookmarkStart w:id="4284" w:name="_Toc375053154"/>
      <w:bookmarkStart w:id="4285" w:name="_Toc375057255"/>
      <w:bookmarkStart w:id="4286" w:name="_Toc375057323"/>
      <w:bookmarkStart w:id="4287" w:name="_Toc375127849"/>
      <w:bookmarkStart w:id="4288" w:name="_Toc375137087"/>
      <w:bookmarkStart w:id="4289" w:name="_Toc375138434"/>
      <w:bookmarkStart w:id="4290" w:name="_Toc376853863"/>
      <w:bookmarkStart w:id="4291" w:name="_Toc376857378"/>
      <w:bookmarkStart w:id="4292" w:name="_Toc376857583"/>
      <w:bookmarkStart w:id="4293" w:name="_Toc376858826"/>
      <w:bookmarkStart w:id="4294" w:name="_Toc376858898"/>
      <w:bookmarkStart w:id="4295" w:name="_Toc376858969"/>
      <w:bookmarkStart w:id="4296" w:name="_Toc376931248"/>
      <w:bookmarkStart w:id="4297" w:name="_Toc377120380"/>
      <w:bookmarkStart w:id="4298" w:name="_Toc377124995"/>
      <w:bookmarkStart w:id="4299" w:name="_Toc377133219"/>
      <w:bookmarkStart w:id="4300" w:name="_Toc377134797"/>
      <w:bookmarkStart w:id="4301" w:name="_Toc377371261"/>
      <w:bookmarkStart w:id="4302" w:name="_Toc377542376"/>
      <w:bookmarkStart w:id="4303" w:name="_Toc377622919"/>
      <w:bookmarkStart w:id="4304" w:name="_Toc377623033"/>
      <w:bookmarkStart w:id="4305" w:name="_Toc377623147"/>
      <w:bookmarkStart w:id="4306" w:name="_Toc377623217"/>
      <w:bookmarkStart w:id="4307" w:name="_Toc377713053"/>
      <w:bookmarkStart w:id="4308" w:name="_Toc377720393"/>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r w:rsidRPr="006E0239">
        <w:t>Intäkter och deras värden</w:t>
      </w:r>
      <w:bookmarkEnd w:id="4212"/>
      <w:bookmarkEnd w:id="4213"/>
      <w:bookmarkEnd w:id="4214"/>
      <w:bookmarkEnd w:id="4215"/>
      <w:bookmarkEnd w:id="4216"/>
      <w:bookmarkEnd w:id="4217"/>
      <w:bookmarkEnd w:id="4218"/>
      <w:bookmarkEnd w:id="4219"/>
      <w:bookmarkEnd w:id="4220"/>
      <w:bookmarkEnd w:id="4221"/>
      <w:bookmarkEnd w:id="4222"/>
      <w:bookmarkEnd w:id="4223"/>
      <w:bookmarkEnd w:id="4224"/>
      <w:bookmarkEnd w:id="4225"/>
      <w:bookmarkEnd w:id="4226"/>
      <w:bookmarkEnd w:id="4227"/>
      <w:bookmarkEnd w:id="4228"/>
      <w:bookmarkEnd w:id="4229"/>
      <w:bookmarkEnd w:id="4230"/>
      <w:bookmarkEnd w:id="4231"/>
      <w:bookmarkEnd w:id="4232"/>
      <w:bookmarkEnd w:id="4233"/>
      <w:bookmarkEnd w:id="4234"/>
      <w:bookmarkEnd w:id="4235"/>
      <w:bookmarkEnd w:id="4236"/>
      <w:bookmarkEnd w:id="4237"/>
      <w:bookmarkEnd w:id="4238"/>
      <w:bookmarkEnd w:id="4239"/>
      <w:bookmarkEnd w:id="4240"/>
      <w:bookmarkEnd w:id="4241"/>
      <w:bookmarkEnd w:id="4242"/>
      <w:bookmarkEnd w:id="4243"/>
      <w:bookmarkEnd w:id="4244"/>
      <w:bookmarkEnd w:id="4245"/>
      <w:bookmarkEnd w:id="4246"/>
      <w:bookmarkEnd w:id="4247"/>
      <w:bookmarkEnd w:id="4248"/>
      <w:bookmarkEnd w:id="4249"/>
      <w:bookmarkEnd w:id="4250"/>
      <w:bookmarkEnd w:id="4251"/>
      <w:bookmarkEnd w:id="4252"/>
      <w:bookmarkEnd w:id="4253"/>
      <w:bookmarkEnd w:id="4254"/>
      <w:bookmarkEnd w:id="4255"/>
      <w:bookmarkEnd w:id="4256"/>
      <w:bookmarkEnd w:id="4257"/>
      <w:bookmarkEnd w:id="4258"/>
      <w:bookmarkEnd w:id="4259"/>
      <w:bookmarkEnd w:id="4260"/>
      <w:bookmarkEnd w:id="4261"/>
      <w:bookmarkEnd w:id="4262"/>
      <w:bookmarkEnd w:id="4263"/>
      <w:bookmarkEnd w:id="4264"/>
      <w:bookmarkEnd w:id="4265"/>
      <w:bookmarkEnd w:id="4266"/>
      <w:bookmarkEnd w:id="4267"/>
      <w:bookmarkEnd w:id="4268"/>
      <w:bookmarkEnd w:id="4269"/>
      <w:bookmarkEnd w:id="4270"/>
      <w:bookmarkEnd w:id="4271"/>
      <w:bookmarkEnd w:id="4272"/>
      <w:bookmarkEnd w:id="4273"/>
      <w:bookmarkEnd w:id="4274"/>
      <w:bookmarkEnd w:id="4275"/>
      <w:bookmarkEnd w:id="4276"/>
      <w:bookmarkEnd w:id="4277"/>
      <w:bookmarkEnd w:id="4278"/>
      <w:bookmarkEnd w:id="4279"/>
      <w:bookmarkEnd w:id="4280"/>
      <w:bookmarkEnd w:id="4281"/>
      <w:bookmarkEnd w:id="4282"/>
      <w:bookmarkEnd w:id="4283"/>
      <w:bookmarkEnd w:id="4284"/>
      <w:bookmarkEnd w:id="4285"/>
      <w:bookmarkEnd w:id="4286"/>
      <w:bookmarkEnd w:id="4287"/>
      <w:bookmarkEnd w:id="4288"/>
      <w:bookmarkEnd w:id="4289"/>
      <w:bookmarkEnd w:id="4290"/>
      <w:bookmarkEnd w:id="4291"/>
      <w:bookmarkEnd w:id="4292"/>
      <w:bookmarkEnd w:id="4293"/>
      <w:bookmarkEnd w:id="4294"/>
      <w:bookmarkEnd w:id="4295"/>
      <w:bookmarkEnd w:id="4296"/>
      <w:bookmarkEnd w:id="4297"/>
      <w:bookmarkEnd w:id="4298"/>
      <w:bookmarkEnd w:id="4299"/>
      <w:bookmarkEnd w:id="4300"/>
      <w:bookmarkEnd w:id="4301"/>
      <w:bookmarkEnd w:id="4302"/>
      <w:bookmarkEnd w:id="4303"/>
      <w:bookmarkEnd w:id="4304"/>
      <w:bookmarkEnd w:id="4305"/>
      <w:bookmarkEnd w:id="4306"/>
      <w:bookmarkEnd w:id="4307"/>
      <w:bookmarkEnd w:id="4308"/>
    </w:p>
    <w:p w:rsidR="00127182" w:rsidRPr="006E0239" w:rsidRDefault="00127182" w:rsidP="00127182">
      <w:pPr>
        <w:pStyle w:val="Rubrik3"/>
        <w:spacing w:before="0"/>
      </w:pPr>
      <w:bookmarkStart w:id="4309" w:name="_Toc351629727"/>
      <w:bookmarkStart w:id="4310" w:name="_Toc351629944"/>
      <w:bookmarkStart w:id="4311" w:name="_Toc351630158"/>
      <w:bookmarkStart w:id="4312" w:name="_Toc351633542"/>
      <w:bookmarkStart w:id="4313" w:name="_Toc351633757"/>
      <w:bookmarkStart w:id="4314" w:name="_Toc351633970"/>
      <w:bookmarkStart w:id="4315" w:name="_Toc351634184"/>
      <w:bookmarkStart w:id="4316" w:name="_Toc351634398"/>
      <w:bookmarkStart w:id="4317" w:name="_Toc351634612"/>
      <w:bookmarkStart w:id="4318" w:name="_Toc351634826"/>
      <w:bookmarkStart w:id="4319" w:name="_Toc351635041"/>
      <w:bookmarkStart w:id="4320" w:name="_Toc351635254"/>
      <w:bookmarkStart w:id="4321" w:name="_Toc351637953"/>
      <w:bookmarkStart w:id="4322" w:name="_Toc351638166"/>
      <w:bookmarkStart w:id="4323" w:name="_Toc351699589"/>
      <w:bookmarkStart w:id="4324" w:name="_Toc351699801"/>
      <w:bookmarkStart w:id="4325" w:name="_Toc351701702"/>
      <w:bookmarkStart w:id="4326" w:name="_Toc351709325"/>
      <w:bookmarkStart w:id="4327" w:name="_Toc351720793"/>
      <w:bookmarkStart w:id="4328" w:name="_Toc351629728"/>
      <w:bookmarkStart w:id="4329" w:name="_Toc351629945"/>
      <w:bookmarkStart w:id="4330" w:name="_Toc351630159"/>
      <w:bookmarkStart w:id="4331" w:name="_Toc351633543"/>
      <w:bookmarkStart w:id="4332" w:name="_Toc351633758"/>
      <w:bookmarkStart w:id="4333" w:name="_Toc351633971"/>
      <w:bookmarkStart w:id="4334" w:name="_Toc351634185"/>
      <w:bookmarkStart w:id="4335" w:name="_Toc351634399"/>
      <w:bookmarkStart w:id="4336" w:name="_Toc351634613"/>
      <w:bookmarkStart w:id="4337" w:name="_Toc351634827"/>
      <w:bookmarkStart w:id="4338" w:name="_Toc351635042"/>
      <w:bookmarkStart w:id="4339" w:name="_Toc351635255"/>
      <w:bookmarkStart w:id="4340" w:name="_Toc351637954"/>
      <w:bookmarkStart w:id="4341" w:name="_Toc351638167"/>
      <w:bookmarkStart w:id="4342" w:name="_Toc351699590"/>
      <w:bookmarkStart w:id="4343" w:name="_Toc351699802"/>
      <w:bookmarkStart w:id="4344" w:name="_Toc351701703"/>
      <w:bookmarkStart w:id="4345" w:name="_Toc351709326"/>
      <w:bookmarkStart w:id="4346" w:name="_Toc351720794"/>
      <w:bookmarkStart w:id="4347" w:name="_Toc351365042"/>
      <w:bookmarkStart w:id="4348" w:name="_Toc351365339"/>
      <w:bookmarkStart w:id="4349" w:name="_Toc351440928"/>
      <w:bookmarkStart w:id="4350" w:name="_Toc351466634"/>
      <w:bookmarkStart w:id="4351" w:name="_Toc351467223"/>
      <w:bookmarkStart w:id="4352" w:name="_Toc351468521"/>
      <w:bookmarkStart w:id="4353" w:name="_Toc351537866"/>
      <w:bookmarkStart w:id="4354" w:name="_Toc351546663"/>
      <w:bookmarkStart w:id="4355" w:name="_Toc351546866"/>
      <w:bookmarkStart w:id="4356" w:name="_Toc351558174"/>
      <w:bookmarkStart w:id="4357" w:name="_Toc351558378"/>
      <w:bookmarkStart w:id="4358" w:name="_Toc351558582"/>
      <w:bookmarkStart w:id="4359" w:name="_Toc351629729"/>
      <w:bookmarkStart w:id="4360" w:name="_Toc351629946"/>
      <w:bookmarkStart w:id="4361" w:name="_Toc351630160"/>
      <w:bookmarkStart w:id="4362" w:name="_Toc351633544"/>
      <w:bookmarkStart w:id="4363" w:name="_Toc351633759"/>
      <w:bookmarkStart w:id="4364" w:name="_Toc351633972"/>
      <w:bookmarkStart w:id="4365" w:name="_Toc351634186"/>
      <w:bookmarkStart w:id="4366" w:name="_Toc351634400"/>
      <w:bookmarkStart w:id="4367" w:name="_Toc351634614"/>
      <w:bookmarkStart w:id="4368" w:name="_Toc351634828"/>
      <w:bookmarkStart w:id="4369" w:name="_Toc351635043"/>
      <w:bookmarkStart w:id="4370" w:name="_Toc351635256"/>
      <w:bookmarkStart w:id="4371" w:name="_Toc351637955"/>
      <w:bookmarkStart w:id="4372" w:name="_Toc351638168"/>
      <w:bookmarkStart w:id="4373" w:name="_Toc351699591"/>
      <w:bookmarkStart w:id="4374" w:name="_Toc351699803"/>
      <w:bookmarkStart w:id="4375" w:name="_Toc351701704"/>
      <w:bookmarkStart w:id="4376" w:name="_Toc351709327"/>
      <w:bookmarkStart w:id="4377" w:name="_Toc351720795"/>
      <w:bookmarkStart w:id="4378" w:name="_Toc351365043"/>
      <w:bookmarkStart w:id="4379" w:name="_Toc351365340"/>
      <w:bookmarkStart w:id="4380" w:name="_Toc351440929"/>
      <w:bookmarkStart w:id="4381" w:name="_Toc351466635"/>
      <w:bookmarkStart w:id="4382" w:name="_Toc351467224"/>
      <w:bookmarkStart w:id="4383" w:name="_Toc351468522"/>
      <w:bookmarkStart w:id="4384" w:name="_Toc351537867"/>
      <w:bookmarkStart w:id="4385" w:name="_Toc351546664"/>
      <w:bookmarkStart w:id="4386" w:name="_Toc351546867"/>
      <w:bookmarkStart w:id="4387" w:name="_Toc351558175"/>
      <w:bookmarkStart w:id="4388" w:name="_Toc351558379"/>
      <w:bookmarkStart w:id="4389" w:name="_Toc351558583"/>
      <w:bookmarkStart w:id="4390" w:name="_Toc351629730"/>
      <w:bookmarkStart w:id="4391" w:name="_Toc351629947"/>
      <w:bookmarkStart w:id="4392" w:name="_Toc351630161"/>
      <w:bookmarkStart w:id="4393" w:name="_Toc351633545"/>
      <w:bookmarkStart w:id="4394" w:name="_Toc351633760"/>
      <w:bookmarkStart w:id="4395" w:name="_Toc351633973"/>
      <w:bookmarkStart w:id="4396" w:name="_Toc351634187"/>
      <w:bookmarkStart w:id="4397" w:name="_Toc351634401"/>
      <w:bookmarkStart w:id="4398" w:name="_Toc351634615"/>
      <w:bookmarkStart w:id="4399" w:name="_Toc351634829"/>
      <w:bookmarkStart w:id="4400" w:name="_Toc351635044"/>
      <w:bookmarkStart w:id="4401" w:name="_Toc351635257"/>
      <w:bookmarkStart w:id="4402" w:name="_Toc351637956"/>
      <w:bookmarkStart w:id="4403" w:name="_Toc351638169"/>
      <w:bookmarkStart w:id="4404" w:name="_Toc351699592"/>
      <w:bookmarkStart w:id="4405" w:name="_Toc351699804"/>
      <w:bookmarkStart w:id="4406" w:name="_Toc351701705"/>
      <w:bookmarkStart w:id="4407" w:name="_Toc351709328"/>
      <w:bookmarkStart w:id="4408" w:name="_Toc351720796"/>
      <w:bookmarkStart w:id="4409" w:name="_Toc353429422"/>
      <w:bookmarkStart w:id="4410" w:name="_Toc357504342"/>
      <w:bookmarkStart w:id="4411" w:name="_Toc360688863"/>
      <w:bookmarkStart w:id="4412" w:name="_Toc361052675"/>
      <w:bookmarkStart w:id="4413" w:name="_Toc361053165"/>
      <w:bookmarkStart w:id="4414" w:name="_Toc361053245"/>
      <w:bookmarkStart w:id="4415" w:name="_Toc361053852"/>
      <w:bookmarkStart w:id="4416" w:name="_Toc361054014"/>
      <w:bookmarkStart w:id="4417" w:name="_Toc361054096"/>
      <w:bookmarkStart w:id="4418" w:name="_Toc361054258"/>
      <w:bookmarkStart w:id="4419" w:name="_Toc361054420"/>
      <w:bookmarkStart w:id="4420" w:name="_Toc361054497"/>
      <w:bookmarkStart w:id="4421" w:name="_Toc361054578"/>
      <w:bookmarkStart w:id="4422" w:name="_Toc361054660"/>
      <w:bookmarkStart w:id="4423" w:name="_Toc361054743"/>
      <w:bookmarkStart w:id="4424" w:name="_Toc361054825"/>
      <w:bookmarkStart w:id="4425" w:name="_Toc361054907"/>
      <w:bookmarkStart w:id="4426" w:name="_Toc361054989"/>
      <w:bookmarkStart w:id="4427" w:name="_Toc361055071"/>
      <w:bookmarkStart w:id="4428" w:name="_Toc361055153"/>
      <w:bookmarkStart w:id="4429" w:name="_Toc361055236"/>
      <w:bookmarkStart w:id="4430" w:name="_Toc361055318"/>
      <w:bookmarkStart w:id="4431" w:name="_Toc361055400"/>
      <w:bookmarkStart w:id="4432" w:name="_Toc361055482"/>
      <w:bookmarkStart w:id="4433" w:name="_Toc361055646"/>
      <w:bookmarkStart w:id="4434" w:name="_Toc361055727"/>
      <w:bookmarkStart w:id="4435" w:name="_Toc361055809"/>
      <w:bookmarkStart w:id="4436" w:name="_Toc361055890"/>
      <w:bookmarkStart w:id="4437" w:name="_Toc361055972"/>
      <w:bookmarkStart w:id="4438" w:name="_Toc361056054"/>
      <w:bookmarkStart w:id="4439" w:name="_Toc361059208"/>
      <w:bookmarkStart w:id="4440" w:name="_Toc361059332"/>
      <w:bookmarkStart w:id="4441" w:name="_Toc361059749"/>
      <w:bookmarkStart w:id="4442" w:name="_Toc361060302"/>
      <w:bookmarkStart w:id="4443" w:name="_Toc361061172"/>
      <w:bookmarkStart w:id="4444" w:name="_Toc361061663"/>
      <w:bookmarkStart w:id="4445" w:name="_Toc369586032"/>
      <w:bookmarkStart w:id="4446" w:name="_Toc370453816"/>
      <w:bookmarkStart w:id="4447" w:name="_Toc370478964"/>
      <w:bookmarkStart w:id="4448" w:name="_Toc370737929"/>
      <w:bookmarkStart w:id="4449" w:name="_Toc370805319"/>
      <w:bookmarkStart w:id="4450" w:name="_Toc370808822"/>
      <w:bookmarkStart w:id="4451" w:name="_Toc370810245"/>
      <w:bookmarkStart w:id="4452" w:name="_Toc371055517"/>
      <w:bookmarkStart w:id="4453" w:name="_Toc371341042"/>
      <w:bookmarkStart w:id="4454" w:name="_Toc371490815"/>
      <w:bookmarkStart w:id="4455" w:name="_Toc371497279"/>
      <w:bookmarkStart w:id="4456" w:name="_Toc371588415"/>
      <w:bookmarkStart w:id="4457" w:name="_Toc371601050"/>
      <w:bookmarkStart w:id="4458" w:name="_Toc371601747"/>
      <w:bookmarkStart w:id="4459" w:name="_Toc371602682"/>
      <w:bookmarkStart w:id="4460" w:name="_Toc371668297"/>
      <w:bookmarkStart w:id="4461" w:name="_Toc371670231"/>
      <w:bookmarkStart w:id="4462" w:name="_Toc372716197"/>
      <w:bookmarkStart w:id="4463" w:name="_Toc373391520"/>
      <w:bookmarkStart w:id="4464" w:name="_Toc373402173"/>
      <w:bookmarkStart w:id="4465" w:name="_Toc373403468"/>
      <w:bookmarkStart w:id="4466" w:name="_Toc373482598"/>
      <w:bookmarkStart w:id="4467" w:name="_Toc373482782"/>
      <w:bookmarkStart w:id="4468" w:name="_Toc373486688"/>
      <w:bookmarkStart w:id="4469" w:name="_Toc373755708"/>
      <w:bookmarkStart w:id="4470" w:name="_Toc373755985"/>
      <w:bookmarkStart w:id="4471" w:name="_Toc373839939"/>
      <w:bookmarkStart w:id="4472" w:name="_Toc374345743"/>
      <w:bookmarkStart w:id="4473" w:name="_Toc374445326"/>
      <w:bookmarkStart w:id="4474" w:name="_Toc374514971"/>
      <w:bookmarkStart w:id="4475" w:name="_Toc374516467"/>
      <w:bookmarkStart w:id="4476" w:name="_Toc374517140"/>
      <w:bookmarkStart w:id="4477" w:name="_Toc374703318"/>
      <w:bookmarkStart w:id="4478" w:name="_Toc374972323"/>
      <w:bookmarkStart w:id="4479" w:name="_Toc375042185"/>
      <w:bookmarkStart w:id="4480" w:name="_Toc375045416"/>
      <w:bookmarkStart w:id="4481" w:name="_Toc375053155"/>
      <w:bookmarkStart w:id="4482" w:name="_Toc375057256"/>
      <w:bookmarkStart w:id="4483" w:name="_Toc375057324"/>
      <w:bookmarkStart w:id="4484" w:name="_Toc375127850"/>
      <w:bookmarkStart w:id="4485" w:name="_Toc375137088"/>
      <w:bookmarkStart w:id="4486" w:name="_Toc375138435"/>
      <w:bookmarkStart w:id="4487" w:name="_Toc376853864"/>
      <w:bookmarkStart w:id="4488" w:name="_Toc376857379"/>
      <w:bookmarkStart w:id="4489" w:name="_Toc376857584"/>
      <w:bookmarkStart w:id="4490" w:name="_Toc376858827"/>
      <w:bookmarkStart w:id="4491" w:name="_Toc376858899"/>
      <w:bookmarkStart w:id="4492" w:name="_Toc376858970"/>
      <w:bookmarkStart w:id="4493" w:name="_Toc376931249"/>
      <w:bookmarkStart w:id="4494" w:name="_Toc377120381"/>
      <w:bookmarkStart w:id="4495" w:name="_Toc377124996"/>
      <w:bookmarkStart w:id="4496" w:name="_Toc377133220"/>
      <w:bookmarkStart w:id="4497" w:name="_Toc377134798"/>
      <w:bookmarkStart w:id="4498" w:name="_Toc377371262"/>
      <w:bookmarkStart w:id="4499" w:name="_Toc377542377"/>
      <w:bookmarkStart w:id="4500" w:name="_Toc377622920"/>
      <w:bookmarkStart w:id="4501" w:name="_Toc377623034"/>
      <w:bookmarkStart w:id="4502" w:name="_Toc377623148"/>
      <w:bookmarkStart w:id="4503" w:name="_Toc377623218"/>
      <w:bookmarkStart w:id="4504" w:name="_Toc377713054"/>
      <w:bookmarkStart w:id="4505" w:name="_Toc377720394"/>
      <w:bookmarkEnd w:id="4309"/>
      <w:bookmarkEnd w:id="4310"/>
      <w:bookmarkEnd w:id="4311"/>
      <w:bookmarkEnd w:id="4312"/>
      <w:bookmarkEnd w:id="4313"/>
      <w:bookmarkEnd w:id="4314"/>
      <w:bookmarkEnd w:id="4315"/>
      <w:bookmarkEnd w:id="4316"/>
      <w:bookmarkEnd w:id="4317"/>
      <w:bookmarkEnd w:id="4318"/>
      <w:bookmarkEnd w:id="4319"/>
      <w:bookmarkEnd w:id="4320"/>
      <w:bookmarkEnd w:id="4321"/>
      <w:bookmarkEnd w:id="4322"/>
      <w:bookmarkEnd w:id="4323"/>
      <w:bookmarkEnd w:id="4324"/>
      <w:bookmarkEnd w:id="4325"/>
      <w:bookmarkEnd w:id="4326"/>
      <w:bookmarkEnd w:id="4327"/>
      <w:bookmarkEnd w:id="4328"/>
      <w:bookmarkEnd w:id="4329"/>
      <w:bookmarkEnd w:id="4330"/>
      <w:bookmarkEnd w:id="4331"/>
      <w:bookmarkEnd w:id="4332"/>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bookmarkEnd w:id="4347"/>
      <w:bookmarkEnd w:id="4348"/>
      <w:bookmarkEnd w:id="4349"/>
      <w:bookmarkEnd w:id="4350"/>
      <w:bookmarkEnd w:id="4351"/>
      <w:bookmarkEnd w:id="4352"/>
      <w:bookmarkEnd w:id="4353"/>
      <w:bookmarkEnd w:id="4354"/>
      <w:bookmarkEnd w:id="4355"/>
      <w:bookmarkEnd w:id="4356"/>
      <w:bookmarkEnd w:id="4357"/>
      <w:bookmarkEnd w:id="4358"/>
      <w:bookmarkEnd w:id="4359"/>
      <w:bookmarkEnd w:id="4360"/>
      <w:bookmarkEnd w:id="4361"/>
      <w:bookmarkEnd w:id="4362"/>
      <w:bookmarkEnd w:id="4363"/>
      <w:bookmarkEnd w:id="4364"/>
      <w:bookmarkEnd w:id="4365"/>
      <w:bookmarkEnd w:id="4366"/>
      <w:bookmarkEnd w:id="4367"/>
      <w:bookmarkEnd w:id="4368"/>
      <w:bookmarkEnd w:id="4369"/>
      <w:bookmarkEnd w:id="4370"/>
      <w:bookmarkEnd w:id="4371"/>
      <w:bookmarkEnd w:id="4372"/>
      <w:bookmarkEnd w:id="4373"/>
      <w:bookmarkEnd w:id="4374"/>
      <w:bookmarkEnd w:id="4375"/>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bookmarkEnd w:id="4404"/>
      <w:bookmarkEnd w:id="4405"/>
      <w:bookmarkEnd w:id="4406"/>
      <w:bookmarkEnd w:id="4407"/>
      <w:bookmarkEnd w:id="4408"/>
      <w:r w:rsidRPr="006E0239">
        <w:t>Vad är en intäkt?</w:t>
      </w:r>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bookmarkEnd w:id="4475"/>
      <w:bookmarkEnd w:id="4476"/>
      <w:bookmarkEnd w:id="4477"/>
      <w:bookmarkEnd w:id="4478"/>
      <w:bookmarkEnd w:id="4479"/>
      <w:bookmarkEnd w:id="4480"/>
      <w:bookmarkEnd w:id="4481"/>
      <w:bookmarkEnd w:id="4482"/>
      <w:bookmarkEnd w:id="4483"/>
      <w:bookmarkEnd w:id="4484"/>
      <w:bookmarkEnd w:id="4485"/>
      <w:bookmarkEnd w:id="4486"/>
      <w:bookmarkEnd w:id="4487"/>
      <w:bookmarkEnd w:id="4488"/>
      <w:bookmarkEnd w:id="4489"/>
      <w:bookmarkEnd w:id="4490"/>
      <w:bookmarkEnd w:id="4491"/>
      <w:bookmarkEnd w:id="4492"/>
      <w:bookmarkEnd w:id="4493"/>
      <w:bookmarkEnd w:id="4494"/>
      <w:bookmarkEnd w:id="4495"/>
      <w:bookmarkEnd w:id="4496"/>
      <w:bookmarkEnd w:id="4497"/>
      <w:bookmarkEnd w:id="4498"/>
      <w:bookmarkEnd w:id="4499"/>
      <w:bookmarkEnd w:id="4500"/>
      <w:bookmarkEnd w:id="4501"/>
      <w:bookmarkEnd w:id="4502"/>
      <w:bookmarkEnd w:id="4503"/>
      <w:bookmarkEnd w:id="4504"/>
      <w:bookmarkEnd w:id="4505"/>
    </w:p>
    <w:p w:rsidR="00127182" w:rsidRPr="006E0239" w:rsidRDefault="00127182" w:rsidP="00127182">
      <w:pPr>
        <w:pStyle w:val="Brdtext"/>
      </w:pPr>
      <w:r w:rsidRPr="006E0239">
        <w:t xml:space="preserve">På redovisningsområdet görs </w:t>
      </w:r>
      <w:r>
        <w:t xml:space="preserve">det </w:t>
      </w:r>
      <w:r w:rsidRPr="006E0239">
        <w:t xml:space="preserve">skillnad </w:t>
      </w:r>
      <w:r>
        <w:t>mellan</w:t>
      </w:r>
      <w:r w:rsidRPr="006E0239">
        <w:t xml:space="preserve"> begreppen inkomst, inbetalning och intäkt. En inkomst uppstår exempelvis när en prestation har utförts och om en fordran därmed föreligger. En inkomst kan alltså finnas utan att någon inbetalning ännu har gjorts. En inbetalning är de likvida medel som flyter in i kassan. En intäkt är en periodiserad inkomst, dvs. en inkomst som redovisas på den eller de perioder </w:t>
      </w:r>
      <w:r>
        <w:t xml:space="preserve">då </w:t>
      </w:r>
      <w:r w:rsidRPr="006E0239">
        <w:t>inkomsten upp</w:t>
      </w:r>
      <w:r>
        <w:t>kom</w:t>
      </w:r>
      <w:r w:rsidRPr="006E0239">
        <w:t xml:space="preserve">. </w:t>
      </w:r>
    </w:p>
    <w:p w:rsidR="00127182" w:rsidRPr="006E0239" w:rsidRDefault="00127182" w:rsidP="00127182">
      <w:pPr>
        <w:pStyle w:val="Brdtextmedindrag"/>
      </w:pPr>
      <w:r w:rsidRPr="006E0239">
        <w:t>På motsvarade sätt görs skillnad mellan begreppen utgift, utbetalning och kostnad. En utgift redovisas exempelvis när en leverantör har faktur</w:t>
      </w:r>
      <w:r>
        <w:softHyphen/>
      </w:r>
      <w:r w:rsidRPr="006E0239">
        <w:t>erat den redovisningsskyldige och en skuld till leverantören därmed föreligger. En utbetalning är de likvida medel som flyter ut ur kassan. En kostnad är en periodiserad utgift, dvs. en utgift som redovisas för den eller de perioder då utgiften upp</w:t>
      </w:r>
      <w:r>
        <w:t>kom</w:t>
      </w:r>
      <w:r w:rsidRPr="006E0239">
        <w:t>.</w:t>
      </w:r>
    </w:p>
    <w:p w:rsidR="00127182" w:rsidRPr="006E0239" w:rsidRDefault="00127182" w:rsidP="00127182">
      <w:pPr>
        <w:pStyle w:val="Rubrik3"/>
      </w:pPr>
      <w:bookmarkStart w:id="4506" w:name="_Toc351365045"/>
      <w:bookmarkStart w:id="4507" w:name="_Toc351365342"/>
      <w:bookmarkStart w:id="4508" w:name="_Toc351440931"/>
      <w:bookmarkStart w:id="4509" w:name="_Toc351466637"/>
      <w:bookmarkStart w:id="4510" w:name="_Toc351467226"/>
      <w:bookmarkStart w:id="4511" w:name="_Toc351468524"/>
      <w:bookmarkStart w:id="4512" w:name="_Toc351537869"/>
      <w:bookmarkStart w:id="4513" w:name="_Toc351546666"/>
      <w:bookmarkStart w:id="4514" w:name="_Toc351546869"/>
      <w:bookmarkStart w:id="4515" w:name="_Toc351558177"/>
      <w:bookmarkStart w:id="4516" w:name="_Toc351558381"/>
      <w:bookmarkStart w:id="4517" w:name="_Toc351558585"/>
      <w:bookmarkStart w:id="4518" w:name="_Toc351629732"/>
      <w:bookmarkStart w:id="4519" w:name="_Toc351629949"/>
      <w:bookmarkStart w:id="4520" w:name="_Toc351630163"/>
      <w:bookmarkStart w:id="4521" w:name="_Toc351633547"/>
      <w:bookmarkStart w:id="4522" w:name="_Toc351633762"/>
      <w:bookmarkStart w:id="4523" w:name="_Toc351633975"/>
      <w:bookmarkStart w:id="4524" w:name="_Toc351634189"/>
      <w:bookmarkStart w:id="4525" w:name="_Toc351634403"/>
      <w:bookmarkStart w:id="4526" w:name="_Toc351634617"/>
      <w:bookmarkStart w:id="4527" w:name="_Toc351634831"/>
      <w:bookmarkStart w:id="4528" w:name="_Toc351635046"/>
      <w:bookmarkStart w:id="4529" w:name="_Toc351635259"/>
      <w:bookmarkStart w:id="4530" w:name="_Toc351637958"/>
      <w:bookmarkStart w:id="4531" w:name="_Toc351638171"/>
      <w:bookmarkStart w:id="4532" w:name="_Toc351699594"/>
      <w:bookmarkStart w:id="4533" w:name="_Toc351699806"/>
      <w:bookmarkStart w:id="4534" w:name="_Toc351701707"/>
      <w:bookmarkStart w:id="4535" w:name="_Toc351709330"/>
      <w:bookmarkStart w:id="4536" w:name="_Toc351720798"/>
      <w:bookmarkStart w:id="4537" w:name="_Toc351365046"/>
      <w:bookmarkStart w:id="4538" w:name="_Toc351365343"/>
      <w:bookmarkStart w:id="4539" w:name="_Toc351440932"/>
      <w:bookmarkStart w:id="4540" w:name="_Toc351466638"/>
      <w:bookmarkStart w:id="4541" w:name="_Toc351467227"/>
      <w:bookmarkStart w:id="4542" w:name="_Toc351468525"/>
      <w:bookmarkStart w:id="4543" w:name="_Toc351537870"/>
      <w:bookmarkStart w:id="4544" w:name="_Toc351546667"/>
      <w:bookmarkStart w:id="4545" w:name="_Toc351546870"/>
      <w:bookmarkStart w:id="4546" w:name="_Toc351558178"/>
      <w:bookmarkStart w:id="4547" w:name="_Toc351558382"/>
      <w:bookmarkStart w:id="4548" w:name="_Toc351558586"/>
      <w:bookmarkStart w:id="4549" w:name="_Toc351629733"/>
      <w:bookmarkStart w:id="4550" w:name="_Toc351629950"/>
      <w:bookmarkStart w:id="4551" w:name="_Toc351630164"/>
      <w:bookmarkStart w:id="4552" w:name="_Toc351633548"/>
      <w:bookmarkStart w:id="4553" w:name="_Toc351633763"/>
      <w:bookmarkStart w:id="4554" w:name="_Toc351633976"/>
      <w:bookmarkStart w:id="4555" w:name="_Toc351634190"/>
      <w:bookmarkStart w:id="4556" w:name="_Toc351634404"/>
      <w:bookmarkStart w:id="4557" w:name="_Toc351634618"/>
      <w:bookmarkStart w:id="4558" w:name="_Toc351634832"/>
      <w:bookmarkStart w:id="4559" w:name="_Toc351635047"/>
      <w:bookmarkStart w:id="4560" w:name="_Toc351635260"/>
      <w:bookmarkStart w:id="4561" w:name="_Toc351637959"/>
      <w:bookmarkStart w:id="4562" w:name="_Toc351638172"/>
      <w:bookmarkStart w:id="4563" w:name="_Toc351699595"/>
      <w:bookmarkStart w:id="4564" w:name="_Toc351699807"/>
      <w:bookmarkStart w:id="4565" w:name="_Toc351701708"/>
      <w:bookmarkStart w:id="4566" w:name="_Toc351709331"/>
      <w:bookmarkStart w:id="4567" w:name="_Toc351720799"/>
      <w:bookmarkStart w:id="4568" w:name="_Toc353429423"/>
      <w:bookmarkStart w:id="4569" w:name="_Toc357504343"/>
      <w:bookmarkStart w:id="4570" w:name="_Toc360688864"/>
      <w:bookmarkStart w:id="4571" w:name="_Toc361052676"/>
      <w:bookmarkStart w:id="4572" w:name="_Toc361053166"/>
      <w:bookmarkStart w:id="4573" w:name="_Toc361053246"/>
      <w:bookmarkStart w:id="4574" w:name="_Toc361053853"/>
      <w:bookmarkStart w:id="4575" w:name="_Toc361054015"/>
      <w:bookmarkStart w:id="4576" w:name="_Toc361054097"/>
      <w:bookmarkStart w:id="4577" w:name="_Toc361054259"/>
      <w:bookmarkStart w:id="4578" w:name="_Toc361054421"/>
      <w:bookmarkStart w:id="4579" w:name="_Toc361054498"/>
      <w:bookmarkStart w:id="4580" w:name="_Toc361054579"/>
      <w:bookmarkStart w:id="4581" w:name="_Toc361054661"/>
      <w:bookmarkStart w:id="4582" w:name="_Toc361054744"/>
      <w:bookmarkStart w:id="4583" w:name="_Toc361054826"/>
      <w:bookmarkStart w:id="4584" w:name="_Toc361054908"/>
      <w:bookmarkStart w:id="4585" w:name="_Toc361054990"/>
      <w:bookmarkStart w:id="4586" w:name="_Toc361055072"/>
      <w:bookmarkStart w:id="4587" w:name="_Toc361055154"/>
      <w:bookmarkStart w:id="4588" w:name="_Toc361055237"/>
      <w:bookmarkStart w:id="4589" w:name="_Toc361055319"/>
      <w:bookmarkStart w:id="4590" w:name="_Toc361055401"/>
      <w:bookmarkStart w:id="4591" w:name="_Toc361055483"/>
      <w:bookmarkStart w:id="4592" w:name="_Toc361055647"/>
      <w:bookmarkStart w:id="4593" w:name="_Toc361055728"/>
      <w:bookmarkStart w:id="4594" w:name="_Toc361055810"/>
      <w:bookmarkStart w:id="4595" w:name="_Toc361055891"/>
      <w:bookmarkStart w:id="4596" w:name="_Toc361055973"/>
      <w:bookmarkStart w:id="4597" w:name="_Toc361056055"/>
      <w:bookmarkStart w:id="4598" w:name="_Toc361059209"/>
      <w:bookmarkStart w:id="4599" w:name="_Toc361059333"/>
      <w:bookmarkStart w:id="4600" w:name="_Toc361059750"/>
      <w:bookmarkStart w:id="4601" w:name="_Toc361060303"/>
      <w:bookmarkStart w:id="4602" w:name="_Toc361061173"/>
      <w:bookmarkStart w:id="4603" w:name="_Toc361061664"/>
      <w:bookmarkStart w:id="4604" w:name="_Toc369586033"/>
      <w:bookmarkStart w:id="4605" w:name="_Toc370453817"/>
      <w:bookmarkStart w:id="4606" w:name="_Toc370478965"/>
      <w:bookmarkStart w:id="4607" w:name="_Toc370737930"/>
      <w:bookmarkStart w:id="4608" w:name="_Toc370805320"/>
      <w:bookmarkStart w:id="4609" w:name="_Toc370808823"/>
      <w:bookmarkStart w:id="4610" w:name="_Toc370810246"/>
      <w:bookmarkStart w:id="4611" w:name="_Toc371055518"/>
      <w:bookmarkStart w:id="4612" w:name="_Toc371341043"/>
      <w:bookmarkStart w:id="4613" w:name="_Toc371490816"/>
      <w:bookmarkStart w:id="4614" w:name="_Toc371497280"/>
      <w:bookmarkStart w:id="4615" w:name="_Toc371588416"/>
      <w:bookmarkStart w:id="4616" w:name="_Toc371601051"/>
      <w:bookmarkStart w:id="4617" w:name="_Toc371601748"/>
      <w:bookmarkStart w:id="4618" w:name="_Toc371602683"/>
      <w:bookmarkStart w:id="4619" w:name="_Toc371668298"/>
      <w:bookmarkStart w:id="4620" w:name="_Toc371670232"/>
      <w:bookmarkStart w:id="4621" w:name="_Toc372716198"/>
      <w:bookmarkStart w:id="4622" w:name="_Toc373391521"/>
      <w:bookmarkStart w:id="4623" w:name="_Toc373402174"/>
      <w:bookmarkStart w:id="4624" w:name="_Toc373403469"/>
      <w:bookmarkStart w:id="4625" w:name="_Toc373482599"/>
      <w:bookmarkStart w:id="4626" w:name="_Toc373482783"/>
      <w:bookmarkStart w:id="4627" w:name="_Toc373486689"/>
      <w:bookmarkStart w:id="4628" w:name="_Toc373755709"/>
      <w:bookmarkStart w:id="4629" w:name="_Toc373755986"/>
      <w:bookmarkStart w:id="4630" w:name="_Toc373839940"/>
      <w:bookmarkStart w:id="4631" w:name="_Toc374345744"/>
      <w:bookmarkStart w:id="4632" w:name="_Toc374445327"/>
      <w:bookmarkStart w:id="4633" w:name="_Toc374514972"/>
      <w:bookmarkStart w:id="4634" w:name="_Toc374516468"/>
      <w:bookmarkStart w:id="4635" w:name="_Toc374517141"/>
      <w:bookmarkStart w:id="4636" w:name="_Toc374703319"/>
      <w:bookmarkStart w:id="4637" w:name="_Toc374972324"/>
      <w:bookmarkStart w:id="4638" w:name="_Toc375042186"/>
      <w:bookmarkStart w:id="4639" w:name="_Toc375045417"/>
      <w:bookmarkStart w:id="4640" w:name="_Toc375053156"/>
      <w:bookmarkStart w:id="4641" w:name="_Toc375057257"/>
      <w:bookmarkStart w:id="4642" w:name="_Toc375057325"/>
      <w:bookmarkStart w:id="4643" w:name="_Toc375127851"/>
      <w:bookmarkStart w:id="4644" w:name="_Toc375137089"/>
      <w:bookmarkStart w:id="4645" w:name="_Toc375138436"/>
      <w:bookmarkStart w:id="4646" w:name="_Toc376853865"/>
      <w:bookmarkStart w:id="4647" w:name="_Toc376857380"/>
      <w:bookmarkStart w:id="4648" w:name="_Toc376857585"/>
      <w:bookmarkStart w:id="4649" w:name="_Toc376858828"/>
      <w:bookmarkStart w:id="4650" w:name="_Toc376858900"/>
      <w:bookmarkStart w:id="4651" w:name="_Toc376858971"/>
      <w:bookmarkStart w:id="4652" w:name="_Toc376931250"/>
      <w:bookmarkStart w:id="4653" w:name="_Toc377120382"/>
      <w:bookmarkStart w:id="4654" w:name="_Toc377124997"/>
      <w:bookmarkStart w:id="4655" w:name="_Toc377133221"/>
      <w:bookmarkStart w:id="4656" w:name="_Toc377134799"/>
      <w:bookmarkStart w:id="4657" w:name="_Toc377371263"/>
      <w:bookmarkStart w:id="4658" w:name="_Toc377542378"/>
      <w:bookmarkStart w:id="4659" w:name="_Toc377622921"/>
      <w:bookmarkStart w:id="4660" w:name="_Toc377623035"/>
      <w:bookmarkStart w:id="4661" w:name="_Toc377623149"/>
      <w:bookmarkStart w:id="4662" w:name="_Toc377623219"/>
      <w:bookmarkStart w:id="4663" w:name="_Toc377713055"/>
      <w:bookmarkStart w:id="4664" w:name="_Toc377720395"/>
      <w:bookmarkEnd w:id="4506"/>
      <w:bookmarkEnd w:id="4507"/>
      <w:bookmarkEnd w:id="4508"/>
      <w:bookmarkEnd w:id="4509"/>
      <w:bookmarkEnd w:id="4510"/>
      <w:bookmarkEnd w:id="4511"/>
      <w:bookmarkEnd w:id="4512"/>
      <w:bookmarkEnd w:id="4513"/>
      <w:bookmarkEnd w:id="4514"/>
      <w:bookmarkEnd w:id="4515"/>
      <w:bookmarkEnd w:id="4516"/>
      <w:bookmarkEnd w:id="4517"/>
      <w:bookmarkEnd w:id="4518"/>
      <w:bookmarkEnd w:id="4519"/>
      <w:bookmarkEnd w:id="4520"/>
      <w:bookmarkEnd w:id="4521"/>
      <w:bookmarkEnd w:id="4522"/>
      <w:bookmarkEnd w:id="4523"/>
      <w:bookmarkEnd w:id="4524"/>
      <w:bookmarkEnd w:id="4525"/>
      <w:bookmarkEnd w:id="4526"/>
      <w:bookmarkEnd w:id="4527"/>
      <w:bookmarkEnd w:id="4528"/>
      <w:bookmarkEnd w:id="4529"/>
      <w:bookmarkEnd w:id="4530"/>
      <w:bookmarkEnd w:id="4531"/>
      <w:bookmarkEnd w:id="4532"/>
      <w:bookmarkEnd w:id="4533"/>
      <w:bookmarkEnd w:id="4534"/>
      <w:bookmarkEnd w:id="4535"/>
      <w:bookmarkEnd w:id="4536"/>
      <w:bookmarkEnd w:id="4537"/>
      <w:bookmarkEnd w:id="4538"/>
      <w:bookmarkEnd w:id="4539"/>
      <w:bookmarkEnd w:id="4540"/>
      <w:bookmarkEnd w:id="4541"/>
      <w:bookmarkEnd w:id="4542"/>
      <w:bookmarkEnd w:id="4543"/>
      <w:bookmarkEnd w:id="4544"/>
      <w:bookmarkEnd w:id="4545"/>
      <w:bookmarkEnd w:id="4546"/>
      <w:bookmarkEnd w:id="4547"/>
      <w:bookmarkEnd w:id="4548"/>
      <w:bookmarkEnd w:id="4549"/>
      <w:bookmarkEnd w:id="4550"/>
      <w:bookmarkEnd w:id="4551"/>
      <w:bookmarkEnd w:id="4552"/>
      <w:bookmarkEnd w:id="4553"/>
      <w:bookmarkEnd w:id="4554"/>
      <w:bookmarkEnd w:id="4555"/>
      <w:bookmarkEnd w:id="4556"/>
      <w:bookmarkEnd w:id="4557"/>
      <w:bookmarkEnd w:id="4558"/>
      <w:bookmarkEnd w:id="4559"/>
      <w:bookmarkEnd w:id="4560"/>
      <w:bookmarkEnd w:id="4561"/>
      <w:bookmarkEnd w:id="4562"/>
      <w:bookmarkEnd w:id="4563"/>
      <w:bookmarkEnd w:id="4564"/>
      <w:bookmarkEnd w:id="4565"/>
      <w:bookmarkEnd w:id="4566"/>
      <w:bookmarkEnd w:id="4567"/>
      <w:r w:rsidRPr="006E0239">
        <w:t>Vad kan intäkter bestå av?</w:t>
      </w:r>
      <w:bookmarkEnd w:id="4568"/>
      <w:bookmarkEnd w:id="4569"/>
      <w:bookmarkEnd w:id="4570"/>
      <w:bookmarkEnd w:id="4571"/>
      <w:bookmarkEnd w:id="4572"/>
      <w:bookmarkEnd w:id="4573"/>
      <w:bookmarkEnd w:id="4574"/>
      <w:bookmarkEnd w:id="4575"/>
      <w:bookmarkEnd w:id="4576"/>
      <w:bookmarkEnd w:id="4577"/>
      <w:bookmarkEnd w:id="4578"/>
      <w:bookmarkEnd w:id="4579"/>
      <w:bookmarkEnd w:id="4580"/>
      <w:bookmarkEnd w:id="4581"/>
      <w:bookmarkEnd w:id="4582"/>
      <w:bookmarkEnd w:id="4583"/>
      <w:bookmarkEnd w:id="4584"/>
      <w:bookmarkEnd w:id="4585"/>
      <w:bookmarkEnd w:id="4586"/>
      <w:bookmarkEnd w:id="4587"/>
      <w:bookmarkEnd w:id="4588"/>
      <w:bookmarkEnd w:id="4589"/>
      <w:bookmarkEnd w:id="4590"/>
      <w:bookmarkEnd w:id="4591"/>
      <w:bookmarkEnd w:id="4592"/>
      <w:bookmarkEnd w:id="4593"/>
      <w:bookmarkEnd w:id="4594"/>
      <w:bookmarkEnd w:id="4595"/>
      <w:bookmarkEnd w:id="4596"/>
      <w:bookmarkEnd w:id="4597"/>
      <w:bookmarkEnd w:id="4598"/>
      <w:bookmarkEnd w:id="4599"/>
      <w:bookmarkEnd w:id="4600"/>
      <w:bookmarkEnd w:id="4601"/>
      <w:bookmarkEnd w:id="4602"/>
      <w:bookmarkEnd w:id="4603"/>
      <w:bookmarkEnd w:id="4604"/>
      <w:bookmarkEnd w:id="4605"/>
      <w:bookmarkEnd w:id="4606"/>
      <w:bookmarkEnd w:id="4607"/>
      <w:bookmarkEnd w:id="4608"/>
      <w:bookmarkEnd w:id="4609"/>
      <w:bookmarkEnd w:id="4610"/>
      <w:bookmarkEnd w:id="4611"/>
      <w:bookmarkEnd w:id="4612"/>
      <w:bookmarkEnd w:id="4613"/>
      <w:bookmarkEnd w:id="4614"/>
      <w:bookmarkEnd w:id="4615"/>
      <w:bookmarkEnd w:id="4616"/>
      <w:bookmarkEnd w:id="4617"/>
      <w:bookmarkEnd w:id="4618"/>
      <w:bookmarkEnd w:id="4619"/>
      <w:bookmarkEnd w:id="4620"/>
      <w:bookmarkEnd w:id="4621"/>
      <w:bookmarkEnd w:id="4622"/>
      <w:bookmarkEnd w:id="4623"/>
      <w:bookmarkEnd w:id="4624"/>
      <w:bookmarkEnd w:id="4625"/>
      <w:bookmarkEnd w:id="4626"/>
      <w:bookmarkEnd w:id="4627"/>
      <w:bookmarkEnd w:id="4628"/>
      <w:bookmarkEnd w:id="4629"/>
      <w:bookmarkEnd w:id="4630"/>
      <w:bookmarkEnd w:id="4631"/>
      <w:bookmarkEnd w:id="4632"/>
      <w:bookmarkEnd w:id="4633"/>
      <w:bookmarkEnd w:id="4634"/>
      <w:bookmarkEnd w:id="4635"/>
      <w:bookmarkEnd w:id="4636"/>
      <w:bookmarkEnd w:id="4637"/>
      <w:bookmarkEnd w:id="4638"/>
      <w:bookmarkEnd w:id="4639"/>
      <w:bookmarkEnd w:id="4640"/>
      <w:bookmarkEnd w:id="4641"/>
      <w:bookmarkEnd w:id="4642"/>
      <w:bookmarkEnd w:id="4643"/>
      <w:bookmarkEnd w:id="4644"/>
      <w:bookmarkEnd w:id="4645"/>
      <w:bookmarkEnd w:id="4646"/>
      <w:bookmarkEnd w:id="4647"/>
      <w:bookmarkEnd w:id="4648"/>
      <w:bookmarkEnd w:id="4649"/>
      <w:bookmarkEnd w:id="4650"/>
      <w:bookmarkEnd w:id="4651"/>
      <w:bookmarkEnd w:id="4652"/>
      <w:bookmarkEnd w:id="4653"/>
      <w:bookmarkEnd w:id="4654"/>
      <w:bookmarkEnd w:id="4655"/>
      <w:bookmarkEnd w:id="4656"/>
      <w:bookmarkEnd w:id="4657"/>
      <w:bookmarkEnd w:id="4658"/>
      <w:bookmarkEnd w:id="4659"/>
      <w:bookmarkEnd w:id="4660"/>
      <w:bookmarkEnd w:id="4661"/>
      <w:bookmarkEnd w:id="4662"/>
      <w:bookmarkEnd w:id="4663"/>
      <w:bookmarkEnd w:id="4664"/>
    </w:p>
    <w:p w:rsidR="00127182" w:rsidRPr="006E0239" w:rsidRDefault="00127182" w:rsidP="00127182">
      <w:pPr>
        <w:pStyle w:val="Brdtext"/>
      </w:pPr>
      <w:r w:rsidRPr="006E0239">
        <w:t>Intäkter respektive kostnader kan förutom i pengar erhållas respektive ges i form av andra förmögenhetsrättsliga tillgångar</w:t>
      </w:r>
      <w:r>
        <w:t xml:space="preserve">, dvs. </w:t>
      </w:r>
      <w:r w:rsidRPr="006E0239">
        <w:t xml:space="preserve">annan materiell egendom, immateriell egendom och tjänster. </w:t>
      </w:r>
    </w:p>
    <w:p w:rsidR="00127182" w:rsidRPr="006E0239" w:rsidRDefault="00127182" w:rsidP="00127182">
      <w:pPr>
        <w:pStyle w:val="Brdtextmedindrag"/>
      </w:pPr>
      <w:r w:rsidRPr="006E0239">
        <w:t>Materiella tillgångar kan vara fast eller lös egendom. Fast egendom är jord indelad i fastigheter och fastighetstillbehör. Lös egendom är all övrig egendom, dvs. pengar och andra saker. Även aktier och andra värdepapper är lös egendom.</w:t>
      </w:r>
    </w:p>
    <w:p w:rsidR="00127182" w:rsidRPr="006E0239" w:rsidRDefault="00127182" w:rsidP="00127182">
      <w:pPr>
        <w:pStyle w:val="Brdtextmedindrag"/>
      </w:pPr>
      <w:r w:rsidRPr="006E0239">
        <w:t xml:space="preserve">Immateriella tillgångar är förmögenhetsrättsliga tillgångar som inte är fysiska saker, </w:t>
      </w:r>
      <w:r>
        <w:t>t.ex.</w:t>
      </w:r>
      <w:r w:rsidRPr="006E0239">
        <w:t xml:space="preserve"> patent, upphovsrätt och rätt till varumärke.</w:t>
      </w:r>
    </w:p>
    <w:p w:rsidR="00127182" w:rsidRPr="006E0239" w:rsidRDefault="00127182" w:rsidP="00127182">
      <w:pPr>
        <w:pStyle w:val="Brdtextmedindrag"/>
      </w:pPr>
      <w:r w:rsidRPr="006E0239">
        <w:lastRenderedPageBreak/>
        <w:t>Tjänster består av aktiviteter eller funktioner som tillför ett värde till en mottagare utan att mottagaren tillförs någon ny förmögenhetsrättslig till</w:t>
      </w:r>
      <w:r>
        <w:softHyphen/>
      </w:r>
      <w:r w:rsidRPr="006E0239">
        <w:t>gång. Det handlar således om arbets</w:t>
      </w:r>
      <w:r w:rsidRPr="006E0239">
        <w:softHyphen/>
        <w:t xml:space="preserve">insatser av olika slag som utförs av personer. Tjänster kan också levereras </w:t>
      </w:r>
      <w:r>
        <w:t xml:space="preserve">med hjälp </w:t>
      </w:r>
      <w:r w:rsidRPr="006E0239">
        <w:t xml:space="preserve">av datorer (elektroniska tjänster), annan elektronisk eller teknisk utrustning av olika slag eller </w:t>
      </w:r>
      <w:r>
        <w:t>genom att tillhandahålla</w:t>
      </w:r>
      <w:r w:rsidRPr="006E0239">
        <w:t xml:space="preserve"> maskiner, t.ex. fordon, verktygsmaskiner och scenutrustning.</w:t>
      </w:r>
    </w:p>
    <w:p w:rsidR="00127182" w:rsidRPr="006E0239" w:rsidRDefault="00127182" w:rsidP="00127182">
      <w:pPr>
        <w:pStyle w:val="Rubrik3"/>
      </w:pPr>
      <w:bookmarkStart w:id="4665" w:name="_Toc351365048"/>
      <w:bookmarkStart w:id="4666" w:name="_Toc351365345"/>
      <w:bookmarkStart w:id="4667" w:name="_Toc351440934"/>
      <w:bookmarkStart w:id="4668" w:name="_Toc351466640"/>
      <w:bookmarkStart w:id="4669" w:name="_Toc351467229"/>
      <w:bookmarkStart w:id="4670" w:name="_Toc351468527"/>
      <w:bookmarkStart w:id="4671" w:name="_Toc351537872"/>
      <w:bookmarkStart w:id="4672" w:name="_Toc351546669"/>
      <w:bookmarkStart w:id="4673" w:name="_Toc351546872"/>
      <w:bookmarkStart w:id="4674" w:name="_Toc351558180"/>
      <w:bookmarkStart w:id="4675" w:name="_Toc351558384"/>
      <w:bookmarkStart w:id="4676" w:name="_Toc351558588"/>
      <w:bookmarkStart w:id="4677" w:name="_Toc351629735"/>
      <w:bookmarkStart w:id="4678" w:name="_Toc351629952"/>
      <w:bookmarkStart w:id="4679" w:name="_Toc351630166"/>
      <w:bookmarkStart w:id="4680" w:name="_Toc351633550"/>
      <w:bookmarkStart w:id="4681" w:name="_Toc351633765"/>
      <w:bookmarkStart w:id="4682" w:name="_Toc351633978"/>
      <w:bookmarkStart w:id="4683" w:name="_Toc351634192"/>
      <w:bookmarkStart w:id="4684" w:name="_Toc351634406"/>
      <w:bookmarkStart w:id="4685" w:name="_Toc351634620"/>
      <w:bookmarkStart w:id="4686" w:name="_Toc351634834"/>
      <w:bookmarkStart w:id="4687" w:name="_Toc351635049"/>
      <w:bookmarkStart w:id="4688" w:name="_Toc351635262"/>
      <w:bookmarkStart w:id="4689" w:name="_Toc351637961"/>
      <w:bookmarkStart w:id="4690" w:name="_Toc351638174"/>
      <w:bookmarkStart w:id="4691" w:name="_Toc351699597"/>
      <w:bookmarkStart w:id="4692" w:name="_Toc351699809"/>
      <w:bookmarkStart w:id="4693" w:name="_Toc351701710"/>
      <w:bookmarkStart w:id="4694" w:name="_Toc351709333"/>
      <w:bookmarkStart w:id="4695" w:name="_Toc351720801"/>
      <w:bookmarkStart w:id="4696" w:name="_Toc351365049"/>
      <w:bookmarkStart w:id="4697" w:name="_Toc351365346"/>
      <w:bookmarkStart w:id="4698" w:name="_Toc351440935"/>
      <w:bookmarkStart w:id="4699" w:name="_Toc351466641"/>
      <w:bookmarkStart w:id="4700" w:name="_Toc351467230"/>
      <w:bookmarkStart w:id="4701" w:name="_Toc351468528"/>
      <w:bookmarkStart w:id="4702" w:name="_Toc351537873"/>
      <w:bookmarkStart w:id="4703" w:name="_Toc351546670"/>
      <w:bookmarkStart w:id="4704" w:name="_Toc351546873"/>
      <w:bookmarkStart w:id="4705" w:name="_Toc351558181"/>
      <w:bookmarkStart w:id="4706" w:name="_Toc351558385"/>
      <w:bookmarkStart w:id="4707" w:name="_Toc351558589"/>
      <w:bookmarkStart w:id="4708" w:name="_Toc351629736"/>
      <w:bookmarkStart w:id="4709" w:name="_Toc351629953"/>
      <w:bookmarkStart w:id="4710" w:name="_Toc351630167"/>
      <w:bookmarkStart w:id="4711" w:name="_Toc351633551"/>
      <w:bookmarkStart w:id="4712" w:name="_Toc351633766"/>
      <w:bookmarkStart w:id="4713" w:name="_Toc351633979"/>
      <w:bookmarkStart w:id="4714" w:name="_Toc351634193"/>
      <w:bookmarkStart w:id="4715" w:name="_Toc351634407"/>
      <w:bookmarkStart w:id="4716" w:name="_Toc351634621"/>
      <w:bookmarkStart w:id="4717" w:name="_Toc351634835"/>
      <w:bookmarkStart w:id="4718" w:name="_Toc351635050"/>
      <w:bookmarkStart w:id="4719" w:name="_Toc351635263"/>
      <w:bookmarkStart w:id="4720" w:name="_Toc351637962"/>
      <w:bookmarkStart w:id="4721" w:name="_Toc351638175"/>
      <w:bookmarkStart w:id="4722" w:name="_Toc351699598"/>
      <w:bookmarkStart w:id="4723" w:name="_Toc351699810"/>
      <w:bookmarkStart w:id="4724" w:name="_Toc351701711"/>
      <w:bookmarkStart w:id="4725" w:name="_Toc351709334"/>
      <w:bookmarkStart w:id="4726" w:name="_Toc351720802"/>
      <w:bookmarkStart w:id="4727" w:name="_Toc353429424"/>
      <w:bookmarkStart w:id="4728" w:name="_Toc357504344"/>
      <w:bookmarkStart w:id="4729" w:name="_Toc360688865"/>
      <w:bookmarkStart w:id="4730" w:name="_Toc361052677"/>
      <w:bookmarkStart w:id="4731" w:name="_Toc361053167"/>
      <w:bookmarkStart w:id="4732" w:name="_Toc361053247"/>
      <w:bookmarkStart w:id="4733" w:name="_Toc361053854"/>
      <w:bookmarkStart w:id="4734" w:name="_Toc361054016"/>
      <w:bookmarkStart w:id="4735" w:name="_Toc361054098"/>
      <w:bookmarkStart w:id="4736" w:name="_Toc361054260"/>
      <w:bookmarkStart w:id="4737" w:name="_Toc361054422"/>
      <w:bookmarkStart w:id="4738" w:name="_Toc361054499"/>
      <w:bookmarkStart w:id="4739" w:name="_Toc361054580"/>
      <w:bookmarkStart w:id="4740" w:name="_Toc361054662"/>
      <w:bookmarkStart w:id="4741" w:name="_Toc361054745"/>
      <w:bookmarkStart w:id="4742" w:name="_Toc361054827"/>
      <w:bookmarkStart w:id="4743" w:name="_Toc361054909"/>
      <w:bookmarkStart w:id="4744" w:name="_Toc361054991"/>
      <w:bookmarkStart w:id="4745" w:name="_Toc361055073"/>
      <w:bookmarkStart w:id="4746" w:name="_Toc361055155"/>
      <w:bookmarkStart w:id="4747" w:name="_Toc361055238"/>
      <w:bookmarkStart w:id="4748" w:name="_Toc361055320"/>
      <w:bookmarkStart w:id="4749" w:name="_Toc361055402"/>
      <w:bookmarkStart w:id="4750" w:name="_Toc361055484"/>
      <w:bookmarkStart w:id="4751" w:name="_Toc361055648"/>
      <w:bookmarkStart w:id="4752" w:name="_Toc361055729"/>
      <w:bookmarkStart w:id="4753" w:name="_Toc361055811"/>
      <w:bookmarkStart w:id="4754" w:name="_Toc361055892"/>
      <w:bookmarkStart w:id="4755" w:name="_Toc361055974"/>
      <w:bookmarkStart w:id="4756" w:name="_Toc361056056"/>
      <w:bookmarkStart w:id="4757" w:name="_Toc361059210"/>
      <w:bookmarkStart w:id="4758" w:name="_Toc361059334"/>
      <w:bookmarkStart w:id="4759" w:name="_Toc361059751"/>
      <w:bookmarkStart w:id="4760" w:name="_Toc361060304"/>
      <w:bookmarkStart w:id="4761" w:name="_Toc361061174"/>
      <w:bookmarkStart w:id="4762" w:name="_Toc361061665"/>
      <w:bookmarkStart w:id="4763" w:name="_Toc369586034"/>
      <w:bookmarkStart w:id="4764" w:name="_Toc370453818"/>
      <w:bookmarkStart w:id="4765" w:name="_Toc370478966"/>
      <w:bookmarkStart w:id="4766" w:name="_Toc370737931"/>
      <w:bookmarkStart w:id="4767" w:name="_Toc370805321"/>
      <w:bookmarkStart w:id="4768" w:name="_Toc370808824"/>
      <w:bookmarkStart w:id="4769" w:name="_Toc370810247"/>
      <w:bookmarkStart w:id="4770" w:name="_Toc371055519"/>
      <w:bookmarkStart w:id="4771" w:name="_Toc371341044"/>
      <w:bookmarkStart w:id="4772" w:name="_Toc371490817"/>
      <w:bookmarkStart w:id="4773" w:name="_Toc371497281"/>
      <w:bookmarkStart w:id="4774" w:name="_Toc371588417"/>
      <w:bookmarkStart w:id="4775" w:name="_Toc371601052"/>
      <w:bookmarkStart w:id="4776" w:name="_Toc371601749"/>
      <w:bookmarkStart w:id="4777" w:name="_Toc371602684"/>
      <w:bookmarkStart w:id="4778" w:name="_Toc371668299"/>
      <w:bookmarkStart w:id="4779" w:name="_Toc371670233"/>
      <w:bookmarkStart w:id="4780" w:name="_Toc372716199"/>
      <w:bookmarkStart w:id="4781" w:name="_Toc373391522"/>
      <w:bookmarkStart w:id="4782" w:name="_Toc373402175"/>
      <w:bookmarkStart w:id="4783" w:name="_Toc373403470"/>
      <w:bookmarkStart w:id="4784" w:name="_Toc373482600"/>
      <w:bookmarkStart w:id="4785" w:name="_Toc373482784"/>
      <w:bookmarkStart w:id="4786" w:name="_Toc373486690"/>
      <w:bookmarkStart w:id="4787" w:name="_Toc373755710"/>
      <w:bookmarkStart w:id="4788" w:name="_Toc373755987"/>
      <w:bookmarkStart w:id="4789" w:name="_Toc373839941"/>
      <w:bookmarkStart w:id="4790" w:name="_Toc374345745"/>
      <w:bookmarkStart w:id="4791" w:name="_Toc374445328"/>
      <w:bookmarkStart w:id="4792" w:name="_Toc374514973"/>
      <w:bookmarkStart w:id="4793" w:name="_Toc374516469"/>
      <w:bookmarkStart w:id="4794" w:name="_Toc374517142"/>
      <w:bookmarkStart w:id="4795" w:name="_Toc374703320"/>
      <w:bookmarkStart w:id="4796" w:name="_Toc374972325"/>
      <w:bookmarkStart w:id="4797" w:name="_Toc375042187"/>
      <w:bookmarkStart w:id="4798" w:name="_Toc375045418"/>
      <w:bookmarkStart w:id="4799" w:name="_Toc375053157"/>
      <w:bookmarkStart w:id="4800" w:name="_Toc375057258"/>
      <w:bookmarkStart w:id="4801" w:name="_Toc375057326"/>
      <w:bookmarkStart w:id="4802" w:name="_Toc375127852"/>
      <w:bookmarkStart w:id="4803" w:name="_Toc375137090"/>
      <w:bookmarkStart w:id="4804" w:name="_Toc375138437"/>
      <w:bookmarkStart w:id="4805" w:name="_Toc376853866"/>
      <w:bookmarkStart w:id="4806" w:name="_Toc376857381"/>
      <w:bookmarkStart w:id="4807" w:name="_Toc376857586"/>
      <w:bookmarkStart w:id="4808" w:name="_Toc376858829"/>
      <w:bookmarkStart w:id="4809" w:name="_Toc376858901"/>
      <w:bookmarkStart w:id="4810" w:name="_Toc376858972"/>
      <w:bookmarkStart w:id="4811" w:name="_Toc376931251"/>
      <w:bookmarkStart w:id="4812" w:name="_Toc377120383"/>
      <w:bookmarkStart w:id="4813" w:name="_Toc377124998"/>
      <w:bookmarkStart w:id="4814" w:name="_Toc377133222"/>
      <w:bookmarkStart w:id="4815" w:name="_Toc377134800"/>
      <w:bookmarkStart w:id="4816" w:name="_Toc377371264"/>
      <w:bookmarkStart w:id="4817" w:name="_Toc377542379"/>
      <w:bookmarkStart w:id="4818" w:name="_Toc377622922"/>
      <w:bookmarkStart w:id="4819" w:name="_Toc377623036"/>
      <w:bookmarkStart w:id="4820" w:name="_Toc377623150"/>
      <w:bookmarkStart w:id="4821" w:name="_Toc377623220"/>
      <w:bookmarkStart w:id="4822" w:name="_Toc377713056"/>
      <w:bookmarkStart w:id="4823" w:name="_Toc377720396"/>
      <w:bookmarkEnd w:id="4665"/>
      <w:bookmarkEnd w:id="4666"/>
      <w:bookmarkEnd w:id="4667"/>
      <w:bookmarkEnd w:id="4668"/>
      <w:bookmarkEnd w:id="4669"/>
      <w:bookmarkEnd w:id="4670"/>
      <w:bookmarkEnd w:id="4671"/>
      <w:bookmarkEnd w:id="4672"/>
      <w:bookmarkEnd w:id="4673"/>
      <w:bookmarkEnd w:id="4674"/>
      <w:bookmarkEnd w:id="4675"/>
      <w:bookmarkEnd w:id="4676"/>
      <w:bookmarkEnd w:id="4677"/>
      <w:bookmarkEnd w:id="4678"/>
      <w:bookmarkEnd w:id="4679"/>
      <w:bookmarkEnd w:id="4680"/>
      <w:bookmarkEnd w:id="4681"/>
      <w:bookmarkEnd w:id="4682"/>
      <w:bookmarkEnd w:id="4683"/>
      <w:bookmarkEnd w:id="4684"/>
      <w:bookmarkEnd w:id="4685"/>
      <w:bookmarkEnd w:id="4686"/>
      <w:bookmarkEnd w:id="4687"/>
      <w:bookmarkEnd w:id="4688"/>
      <w:bookmarkEnd w:id="4689"/>
      <w:bookmarkEnd w:id="4690"/>
      <w:bookmarkEnd w:id="4691"/>
      <w:bookmarkEnd w:id="4692"/>
      <w:bookmarkEnd w:id="4693"/>
      <w:bookmarkEnd w:id="4694"/>
      <w:bookmarkEnd w:id="4695"/>
      <w:bookmarkEnd w:id="4696"/>
      <w:bookmarkEnd w:id="4697"/>
      <w:bookmarkEnd w:id="4698"/>
      <w:bookmarkEnd w:id="4699"/>
      <w:bookmarkEnd w:id="4700"/>
      <w:bookmarkEnd w:id="4701"/>
      <w:bookmarkEnd w:id="4702"/>
      <w:bookmarkEnd w:id="4703"/>
      <w:bookmarkEnd w:id="4704"/>
      <w:bookmarkEnd w:id="4705"/>
      <w:bookmarkEnd w:id="4706"/>
      <w:bookmarkEnd w:id="4707"/>
      <w:bookmarkEnd w:id="4708"/>
      <w:bookmarkEnd w:id="4709"/>
      <w:bookmarkEnd w:id="4710"/>
      <w:bookmarkEnd w:id="4711"/>
      <w:bookmarkEnd w:id="4712"/>
      <w:bookmarkEnd w:id="4713"/>
      <w:bookmarkEnd w:id="4714"/>
      <w:bookmarkEnd w:id="4715"/>
      <w:bookmarkEnd w:id="4716"/>
      <w:bookmarkEnd w:id="4717"/>
      <w:bookmarkEnd w:id="4718"/>
      <w:bookmarkEnd w:id="4719"/>
      <w:bookmarkEnd w:id="4720"/>
      <w:bookmarkEnd w:id="4721"/>
      <w:bookmarkEnd w:id="4722"/>
      <w:bookmarkEnd w:id="4723"/>
      <w:bookmarkEnd w:id="4724"/>
      <w:bookmarkEnd w:id="4725"/>
      <w:bookmarkEnd w:id="4726"/>
      <w:r w:rsidRPr="006E0239">
        <w:t>Hur värderas gåvor?</w:t>
      </w:r>
      <w:bookmarkEnd w:id="4727"/>
      <w:bookmarkEnd w:id="4728"/>
      <w:bookmarkEnd w:id="4729"/>
      <w:bookmarkEnd w:id="4730"/>
      <w:bookmarkEnd w:id="4731"/>
      <w:bookmarkEnd w:id="4732"/>
      <w:bookmarkEnd w:id="4733"/>
      <w:bookmarkEnd w:id="4734"/>
      <w:bookmarkEnd w:id="4735"/>
      <w:bookmarkEnd w:id="4736"/>
      <w:bookmarkEnd w:id="4737"/>
      <w:bookmarkEnd w:id="4738"/>
      <w:bookmarkEnd w:id="4739"/>
      <w:bookmarkEnd w:id="4740"/>
      <w:bookmarkEnd w:id="4741"/>
      <w:bookmarkEnd w:id="4742"/>
      <w:bookmarkEnd w:id="4743"/>
      <w:bookmarkEnd w:id="4744"/>
      <w:bookmarkEnd w:id="4745"/>
      <w:bookmarkEnd w:id="4746"/>
      <w:bookmarkEnd w:id="4747"/>
      <w:bookmarkEnd w:id="4748"/>
      <w:bookmarkEnd w:id="4749"/>
      <w:bookmarkEnd w:id="4750"/>
      <w:bookmarkEnd w:id="4751"/>
      <w:bookmarkEnd w:id="4752"/>
      <w:bookmarkEnd w:id="4753"/>
      <w:bookmarkEnd w:id="4754"/>
      <w:bookmarkEnd w:id="4755"/>
      <w:bookmarkEnd w:id="4756"/>
      <w:bookmarkEnd w:id="4757"/>
      <w:bookmarkEnd w:id="4758"/>
      <w:bookmarkEnd w:id="4759"/>
      <w:bookmarkEnd w:id="4760"/>
      <w:bookmarkEnd w:id="4761"/>
      <w:bookmarkEnd w:id="4762"/>
      <w:bookmarkEnd w:id="4763"/>
      <w:bookmarkEnd w:id="4764"/>
      <w:bookmarkEnd w:id="4765"/>
      <w:bookmarkEnd w:id="4766"/>
      <w:bookmarkEnd w:id="4767"/>
      <w:bookmarkEnd w:id="4768"/>
      <w:bookmarkEnd w:id="4769"/>
      <w:bookmarkEnd w:id="4770"/>
      <w:bookmarkEnd w:id="4771"/>
      <w:bookmarkEnd w:id="4772"/>
      <w:bookmarkEnd w:id="4773"/>
      <w:bookmarkEnd w:id="4774"/>
      <w:bookmarkEnd w:id="4775"/>
      <w:bookmarkEnd w:id="4776"/>
      <w:bookmarkEnd w:id="4777"/>
      <w:bookmarkEnd w:id="4778"/>
      <w:bookmarkEnd w:id="4779"/>
      <w:bookmarkEnd w:id="4780"/>
      <w:bookmarkEnd w:id="4781"/>
      <w:bookmarkEnd w:id="4782"/>
      <w:bookmarkEnd w:id="4783"/>
      <w:bookmarkEnd w:id="4784"/>
      <w:bookmarkEnd w:id="4785"/>
      <w:bookmarkEnd w:id="4786"/>
      <w:bookmarkEnd w:id="4787"/>
      <w:bookmarkEnd w:id="4788"/>
      <w:bookmarkEnd w:id="4789"/>
      <w:bookmarkEnd w:id="4790"/>
      <w:bookmarkEnd w:id="4791"/>
      <w:bookmarkEnd w:id="4792"/>
      <w:bookmarkEnd w:id="4793"/>
      <w:bookmarkEnd w:id="4794"/>
      <w:bookmarkEnd w:id="4795"/>
      <w:bookmarkEnd w:id="4796"/>
      <w:bookmarkEnd w:id="4797"/>
      <w:bookmarkEnd w:id="4798"/>
      <w:bookmarkEnd w:id="4799"/>
      <w:bookmarkEnd w:id="4800"/>
      <w:bookmarkEnd w:id="4801"/>
      <w:bookmarkEnd w:id="4802"/>
      <w:bookmarkEnd w:id="4803"/>
      <w:bookmarkEnd w:id="4804"/>
      <w:bookmarkEnd w:id="4805"/>
      <w:bookmarkEnd w:id="4806"/>
      <w:bookmarkEnd w:id="4807"/>
      <w:bookmarkEnd w:id="4808"/>
      <w:bookmarkEnd w:id="4809"/>
      <w:bookmarkEnd w:id="4810"/>
      <w:bookmarkEnd w:id="4811"/>
      <w:bookmarkEnd w:id="4812"/>
      <w:bookmarkEnd w:id="4813"/>
      <w:bookmarkEnd w:id="4814"/>
      <w:bookmarkEnd w:id="4815"/>
      <w:bookmarkEnd w:id="4816"/>
      <w:bookmarkEnd w:id="4817"/>
      <w:bookmarkEnd w:id="4818"/>
      <w:bookmarkEnd w:id="4819"/>
      <w:bookmarkEnd w:id="4820"/>
      <w:bookmarkEnd w:id="4821"/>
      <w:bookmarkEnd w:id="4822"/>
      <w:bookmarkEnd w:id="4823"/>
    </w:p>
    <w:p w:rsidR="00127182" w:rsidRPr="006E0239" w:rsidRDefault="00127182" w:rsidP="00127182">
      <w:pPr>
        <w:pStyle w:val="Brdtext"/>
      </w:pPr>
      <w:r w:rsidRPr="006E0239">
        <w:t>Partiers finansiering kan bestå av gåvor från enskilda. Det handlar vanligtvis om pengar som samlas in men det kan också vara saker som enskilda skänker för att de ska säljas i partiets regi och omsättas i pengar.</w:t>
      </w:r>
    </w:p>
    <w:p w:rsidR="00127182" w:rsidRPr="006E0239" w:rsidRDefault="00127182" w:rsidP="00127182">
      <w:pPr>
        <w:pStyle w:val="Brdtextmedindrag"/>
      </w:pPr>
      <w:r w:rsidRPr="006E0239">
        <w:t xml:space="preserve">Större gåvor till partier benämns ofta partibidrag eller donationer. </w:t>
      </w:r>
      <w:r>
        <w:t>S</w:t>
      </w:r>
      <w:r w:rsidRPr="006E0239">
        <w:t xml:space="preserve">ådana gåvor kan </w:t>
      </w:r>
      <w:r>
        <w:t xml:space="preserve">utöver </w:t>
      </w:r>
      <w:r w:rsidRPr="006E0239">
        <w:t>pengar bestå av egendom av de olika slag som nämns i det föregående. Bidrags</w:t>
      </w:r>
      <w:r w:rsidRPr="006E0239">
        <w:softHyphen/>
        <w:t xml:space="preserve">givaren kan ge gåvan medan han eller hon är i livet men en donation kan </w:t>
      </w:r>
      <w:r>
        <w:t>även</w:t>
      </w:r>
      <w:r w:rsidRPr="006E0239">
        <w:t xml:space="preserve"> vara en testa</w:t>
      </w:r>
      <w:r>
        <w:softHyphen/>
      </w:r>
      <w:r w:rsidRPr="006E0239">
        <w:t>mentarisk gåva.</w:t>
      </w:r>
    </w:p>
    <w:p w:rsidR="00127182" w:rsidRPr="006E0239" w:rsidRDefault="00127182" w:rsidP="00127182">
      <w:pPr>
        <w:pStyle w:val="Brdtextmedindrag"/>
      </w:pPr>
      <w:r w:rsidRPr="006E0239">
        <w:t xml:space="preserve">Bidrag till partier kan </w:t>
      </w:r>
      <w:r>
        <w:t>vidare</w:t>
      </w:r>
      <w:r w:rsidRPr="006E0239">
        <w:t xml:space="preserve"> ges i form av gåvor som avser arbets</w:t>
      </w:r>
      <w:r>
        <w:softHyphen/>
      </w:r>
      <w:r w:rsidRPr="006E0239">
        <w:t xml:space="preserve">insatser som utförs av t.ex. privatpersoner eller företag som ägs av bidragsgivare. Som nämns ovan kan tjänster också levereras </w:t>
      </w:r>
      <w:r>
        <w:t>med hjälp eller genom tillhandahållande</w:t>
      </w:r>
      <w:r w:rsidRPr="006E0239">
        <w:t xml:space="preserve"> av olika maskiner och annan teknisk utrustning. Ett bidrag till ett parti kan alltså bestå av att partiet helt eller delvis utan betalning får använda en bidrags</w:t>
      </w:r>
      <w:r>
        <w:softHyphen/>
      </w:r>
      <w:r w:rsidRPr="006E0239">
        <w:t>givares tekniska utrustning för ett valmöte eller liknande.</w:t>
      </w:r>
    </w:p>
    <w:p w:rsidR="00127182" w:rsidRPr="006E0239" w:rsidRDefault="00127182" w:rsidP="00127182">
      <w:pPr>
        <w:pStyle w:val="Brdtextmedindrag"/>
      </w:pPr>
      <w:r w:rsidRPr="006F4C26">
        <w:t xml:space="preserve">Vid tillämpning av bokföringslagen och årsredovisningslagen </w:t>
      </w:r>
      <w:r>
        <w:t>ska</w:t>
      </w:r>
      <w:r w:rsidRPr="006F4C26">
        <w:t xml:space="preserve"> </w:t>
      </w:r>
      <w:r>
        <w:t>r</w:t>
      </w:r>
      <w:r w:rsidRPr="006E0239">
        <w:t>edo</w:t>
      </w:r>
      <w:r>
        <w:softHyphen/>
      </w:r>
      <w:r w:rsidRPr="006E0239">
        <w:t>visning</w:t>
      </w:r>
      <w:r>
        <w:t>en</w:t>
      </w:r>
      <w:r w:rsidRPr="006E0239">
        <w:t>, som också nämns ovan, ske enligt god redovis</w:t>
      </w:r>
      <w:r w:rsidRPr="006E0239">
        <w:softHyphen/>
        <w:t>ningssed</w:t>
      </w:r>
      <w:r>
        <w:t>. D</w:t>
      </w:r>
      <w:r w:rsidRPr="006E0239">
        <w:t>et är Bokföringsnämnden som har till uppgift att utveckla sådan god sed. Inom ramen för sin uppgift har Bokförings</w:t>
      </w:r>
      <w:r>
        <w:softHyphen/>
      </w:r>
      <w:r w:rsidRPr="006E0239">
        <w:t xml:space="preserve">nämnden beslutat allmänna råd som avser frågor om ideella föreningars och registrerade trossamfunds bokföring och redovisning, bl.a. allmänna råd om redovisning av gåvor i ideella föreningar och registrerade trossamfund (BFNAR 2002:10). </w:t>
      </w:r>
    </w:p>
    <w:p w:rsidR="00127182" w:rsidRDefault="00127182" w:rsidP="00127182">
      <w:pPr>
        <w:pStyle w:val="Brdtextmedindrag"/>
      </w:pPr>
      <w:r w:rsidRPr="006E0239">
        <w:t>Ideella föreningar ska redovisa gåvor från enskilda som en intäkt.</w:t>
      </w:r>
      <w:r w:rsidRPr="009953EA">
        <w:t xml:space="preserve"> </w:t>
      </w:r>
      <w:r w:rsidRPr="006E0239">
        <w:t xml:space="preserve">Enligt tillämpningsområdet för BFNAR 2010:1 Ideella föreningar och registrerade trossamfund som upprättar förenklat årsbokslut </w:t>
      </w:r>
      <w:r>
        <w:t>bokförs</w:t>
      </w:r>
      <w:r w:rsidRPr="006E0239">
        <w:t xml:space="preserve"> inte gåvor i form av arbetsinsatser. Detsamma gäller inom ramen för tillämp</w:t>
      </w:r>
      <w:r>
        <w:softHyphen/>
      </w:r>
      <w:r w:rsidRPr="006E0239">
        <w:t>ningsområdet för BFNAR 2012:1 Årsredovisning och koncern</w:t>
      </w:r>
      <w:r>
        <w:softHyphen/>
      </w:r>
      <w:r w:rsidRPr="006E0239">
        <w:t>redovis</w:t>
      </w:r>
      <w:r>
        <w:softHyphen/>
      </w:r>
      <w:r w:rsidRPr="006E0239">
        <w:t>ning. Av det senare följer dessutom att gåvor i form av andra tjänster än arbetsinsatser inte heller tas upp som intäkt.</w:t>
      </w:r>
    </w:p>
    <w:p w:rsidR="00127182" w:rsidRPr="006E0239" w:rsidRDefault="00127182" w:rsidP="00127182">
      <w:pPr>
        <w:pStyle w:val="Brdtextmedindrag"/>
      </w:pPr>
      <w:r>
        <w:t>E</w:t>
      </w:r>
      <w:r w:rsidRPr="006E0239">
        <w:t xml:space="preserve">n gåva </w:t>
      </w:r>
      <w:r>
        <w:t xml:space="preserve">i form </w:t>
      </w:r>
      <w:r w:rsidRPr="006E0239">
        <w:t>av egendom ska redovisas som en anläggnings- eller omsättningstillgång beroende på om avsikten är att stadig</w:t>
      </w:r>
      <w:r>
        <w:softHyphen/>
      </w:r>
      <w:r w:rsidRPr="006E0239">
        <w:t xml:space="preserve">varande använda egendomen i verksamheten eller </w:t>
      </w:r>
      <w:r>
        <w:t xml:space="preserve">att </w:t>
      </w:r>
      <w:r w:rsidRPr="006E0239">
        <w:t>t.ex. sälja eller skänka egen</w:t>
      </w:r>
      <w:r>
        <w:softHyphen/>
      </w:r>
      <w:r w:rsidRPr="006E0239">
        <w:t>domen vidare. En anläggningstillgång är en tillgång som är avsedd att stadigvarande brukas eller innehas i verksam</w:t>
      </w:r>
      <w:r>
        <w:softHyphen/>
      </w:r>
      <w:r w:rsidRPr="006E0239">
        <w:t>heten. En omsättnings</w:t>
      </w:r>
      <w:r>
        <w:softHyphen/>
      </w:r>
      <w:r w:rsidRPr="006E0239">
        <w:t>tillgång är en tillgång som ett företag avser att omsätta i den normala affärsrörelsen (4 kap. 1 § årsredovisningslagen).</w:t>
      </w:r>
    </w:p>
    <w:p w:rsidR="00127182" w:rsidRPr="006E0239" w:rsidRDefault="00127182" w:rsidP="00127182">
      <w:pPr>
        <w:pStyle w:val="Brdtextmedindrag"/>
      </w:pPr>
      <w:r w:rsidRPr="006E0239">
        <w:t>Enligt en undantagsbestämmelse i bokföringslagen behöver gåvor inte löpande bokföras under förutsättning att gåvans marknadsvärde är svårbestämbart men kan antas vara lågt och det är förenligt med god redovisningssed att gåvan inte bokförs (se 5 kap. 1 §). Detta innebär att penninggåvor alltid ska bok</w:t>
      </w:r>
      <w:r w:rsidRPr="006E0239">
        <w:softHyphen/>
        <w:t xml:space="preserve">föras. Vid försäljning av gåvor som inte har </w:t>
      </w:r>
      <w:r w:rsidRPr="006E0239">
        <w:lastRenderedPageBreak/>
        <w:t>bokförts ska försäljnings</w:t>
      </w:r>
      <w:r w:rsidRPr="006E0239">
        <w:softHyphen/>
        <w:t xml:space="preserve">beloppet bokföras. Vidare ska även gåvor som inte </w:t>
      </w:r>
      <w:r>
        <w:t xml:space="preserve">har </w:t>
      </w:r>
      <w:r w:rsidRPr="006E0239">
        <w:t xml:space="preserve">bokförts </w:t>
      </w:r>
      <w:r>
        <w:t xml:space="preserve">löpande </w:t>
      </w:r>
      <w:r w:rsidRPr="006E0239">
        <w:t>tas upp i balansräkningen, om de finns kvar på balansdagen.</w:t>
      </w:r>
    </w:p>
    <w:p w:rsidR="00127182" w:rsidRPr="006E0239" w:rsidRDefault="00127182" w:rsidP="00127182">
      <w:pPr>
        <w:pStyle w:val="Brdtextmedindrag"/>
      </w:pPr>
      <w:r w:rsidRPr="006E0239">
        <w:t xml:space="preserve">I 4 kap. årsredovisningslagen finns </w:t>
      </w:r>
      <w:r>
        <w:t xml:space="preserve">bestämmelser om värdering av </w:t>
      </w:r>
      <w:r w:rsidRPr="006E0239">
        <w:t>bl.a. anläggnings- och omsättningstillgångar. Anläggnings</w:t>
      </w:r>
      <w:r w:rsidRPr="006E0239">
        <w:softHyphen/>
        <w:t>tillgångar ska som huvudregel tas upp till belopp som motsvarar utgifterna för tillgångens förvärv eller tillverkning, dvs. till anskaffnings</w:t>
      </w:r>
      <w:r w:rsidRPr="006E0239">
        <w:softHyphen/>
        <w:t>värdet (4 kap. 3 § första stycket årsredovisningslagen). Omsätt</w:t>
      </w:r>
      <w:r w:rsidRPr="006E0239">
        <w:softHyphen/>
        <w:t>ningstillgångar ska som huvud</w:t>
      </w:r>
      <w:r w:rsidRPr="006E0239">
        <w:softHyphen/>
        <w:t>regel tas upp till det lägsta av anskaffningsvärdet och nettoförsäljnings</w:t>
      </w:r>
      <w:r w:rsidRPr="006E0239">
        <w:softHyphen/>
        <w:t>värdet på balans</w:t>
      </w:r>
      <w:r w:rsidRPr="006E0239">
        <w:softHyphen/>
        <w:t>dagen. Med nettoförsäljningsvärde avses försäljnings</w:t>
      </w:r>
      <w:r w:rsidRPr="006E0239">
        <w:softHyphen/>
        <w:t>värdet efter avdrag för beräknad försäljningskostnad (4 kap. 9 § andra och tredje stycket årsredovisningslagen).</w:t>
      </w:r>
    </w:p>
    <w:p w:rsidR="00127182" w:rsidRPr="009953EA" w:rsidRDefault="00127182" w:rsidP="00127182">
      <w:pPr>
        <w:pStyle w:val="Brdtextmedindrag"/>
      </w:pPr>
      <w:r w:rsidRPr="006E0239">
        <w:t>Även föreningsmedlemmars materiella gåvor till en förening ska tas upp som en intäkt för föreningen. Medlemmars gåvor i form av arbets</w:t>
      </w:r>
      <w:r w:rsidRPr="006E0239">
        <w:softHyphen/>
        <w:t xml:space="preserve">insatser redovisas </w:t>
      </w:r>
      <w:r>
        <w:t>i årsredovisningen</w:t>
      </w:r>
      <w:r w:rsidRPr="006E0239">
        <w:t xml:space="preserve"> genom en upplysning om omfatt</w:t>
      </w:r>
      <w:r>
        <w:softHyphen/>
      </w:r>
      <w:r w:rsidRPr="006E0239">
        <w:t xml:space="preserve">ningen av ideellt arbete i föreningen (jfr BFNAR 2002:9 Medelantalet anställda i ideella föreningar). </w:t>
      </w:r>
      <w:r w:rsidRPr="009B455B">
        <w:t>På liknande sätt anges i BFNAR 2012:1 att upplysning ska lämnas om gåvor som inte redovisats i balans</w:t>
      </w:r>
      <w:r>
        <w:softHyphen/>
      </w:r>
      <w:r w:rsidRPr="009B455B">
        <w:t>räkningen och resultaträkningen och att omfattningen av gåvor i form av ideellt arbete ska framgå.</w:t>
      </w:r>
    </w:p>
    <w:p w:rsidR="00127182" w:rsidRPr="006E0239" w:rsidRDefault="00127182" w:rsidP="00127182">
      <w:pPr>
        <w:pStyle w:val="Rubrik2"/>
      </w:pPr>
      <w:bookmarkStart w:id="4824" w:name="_Toc351468530"/>
      <w:bookmarkStart w:id="4825" w:name="_Toc351537875"/>
      <w:bookmarkStart w:id="4826" w:name="_Toc351546672"/>
      <w:bookmarkStart w:id="4827" w:name="_Toc351546875"/>
      <w:bookmarkStart w:id="4828" w:name="_Toc351558183"/>
      <w:bookmarkStart w:id="4829" w:name="_Toc351558387"/>
      <w:bookmarkStart w:id="4830" w:name="_Toc351558591"/>
      <w:bookmarkStart w:id="4831" w:name="_Toc351629738"/>
      <w:bookmarkStart w:id="4832" w:name="_Toc351629955"/>
      <w:bookmarkStart w:id="4833" w:name="_Toc351630169"/>
      <w:bookmarkStart w:id="4834" w:name="_Toc351633553"/>
      <w:bookmarkStart w:id="4835" w:name="_Toc351633768"/>
      <w:bookmarkStart w:id="4836" w:name="_Toc351633981"/>
      <w:bookmarkStart w:id="4837" w:name="_Toc351634195"/>
      <w:bookmarkStart w:id="4838" w:name="_Toc351634409"/>
      <w:bookmarkStart w:id="4839" w:name="_Toc351634623"/>
      <w:bookmarkStart w:id="4840" w:name="_Toc351634837"/>
      <w:bookmarkStart w:id="4841" w:name="_Toc351635052"/>
      <w:bookmarkStart w:id="4842" w:name="_Toc351635265"/>
      <w:bookmarkStart w:id="4843" w:name="_Toc351637964"/>
      <w:bookmarkStart w:id="4844" w:name="_Toc351638177"/>
      <w:bookmarkStart w:id="4845" w:name="_Toc351699600"/>
      <w:bookmarkStart w:id="4846" w:name="_Toc351699812"/>
      <w:bookmarkStart w:id="4847" w:name="_Toc351701713"/>
      <w:bookmarkStart w:id="4848" w:name="_Toc351709336"/>
      <w:bookmarkStart w:id="4849" w:name="_Toc351720804"/>
      <w:bookmarkStart w:id="4850" w:name="_Toc353429425"/>
      <w:bookmarkStart w:id="4851" w:name="_Toc357504345"/>
      <w:bookmarkStart w:id="4852" w:name="_Toc360688866"/>
      <w:bookmarkStart w:id="4853" w:name="_Toc361052678"/>
      <w:bookmarkStart w:id="4854" w:name="_Toc361053168"/>
      <w:bookmarkStart w:id="4855" w:name="_Toc361053248"/>
      <w:bookmarkStart w:id="4856" w:name="_Toc361053855"/>
      <w:bookmarkStart w:id="4857" w:name="_Toc361054017"/>
      <w:bookmarkStart w:id="4858" w:name="_Toc361054099"/>
      <w:bookmarkStart w:id="4859" w:name="_Toc361054261"/>
      <w:bookmarkStart w:id="4860" w:name="_Toc361054423"/>
      <w:bookmarkStart w:id="4861" w:name="_Toc361054500"/>
      <w:bookmarkStart w:id="4862" w:name="_Toc361054581"/>
      <w:bookmarkStart w:id="4863" w:name="_Toc361054663"/>
      <w:bookmarkStart w:id="4864" w:name="_Toc361054746"/>
      <w:bookmarkStart w:id="4865" w:name="_Toc361054828"/>
      <w:bookmarkStart w:id="4866" w:name="_Toc361054910"/>
      <w:bookmarkStart w:id="4867" w:name="_Toc361054992"/>
      <w:bookmarkStart w:id="4868" w:name="_Toc361055074"/>
      <w:bookmarkStart w:id="4869" w:name="_Toc361055156"/>
      <w:bookmarkStart w:id="4870" w:name="_Toc361055239"/>
      <w:bookmarkStart w:id="4871" w:name="_Toc361055321"/>
      <w:bookmarkStart w:id="4872" w:name="_Toc361055403"/>
      <w:bookmarkStart w:id="4873" w:name="_Toc361055485"/>
      <w:bookmarkStart w:id="4874" w:name="_Toc361055649"/>
      <w:bookmarkStart w:id="4875" w:name="_Toc361055730"/>
      <w:bookmarkStart w:id="4876" w:name="_Toc361055812"/>
      <w:bookmarkStart w:id="4877" w:name="_Toc361055893"/>
      <w:bookmarkStart w:id="4878" w:name="_Toc361055975"/>
      <w:bookmarkStart w:id="4879" w:name="_Toc361056057"/>
      <w:bookmarkStart w:id="4880" w:name="_Toc361059211"/>
      <w:bookmarkStart w:id="4881" w:name="_Toc361059335"/>
      <w:bookmarkStart w:id="4882" w:name="_Toc361059752"/>
      <w:bookmarkStart w:id="4883" w:name="_Toc361060305"/>
      <w:bookmarkStart w:id="4884" w:name="_Toc361061175"/>
      <w:bookmarkStart w:id="4885" w:name="_Toc361061666"/>
      <w:bookmarkStart w:id="4886" w:name="_Toc369586035"/>
      <w:bookmarkStart w:id="4887" w:name="_Toc370453819"/>
      <w:bookmarkStart w:id="4888" w:name="_Toc370478967"/>
      <w:bookmarkStart w:id="4889" w:name="_Toc370737932"/>
      <w:bookmarkStart w:id="4890" w:name="_Toc370805322"/>
      <w:bookmarkStart w:id="4891" w:name="_Toc370808825"/>
      <w:bookmarkStart w:id="4892" w:name="_Toc370810248"/>
      <w:bookmarkStart w:id="4893" w:name="_Toc371055520"/>
      <w:bookmarkStart w:id="4894" w:name="_Toc371341045"/>
      <w:bookmarkStart w:id="4895" w:name="_Toc371490818"/>
      <w:bookmarkStart w:id="4896" w:name="_Toc371497282"/>
      <w:bookmarkStart w:id="4897" w:name="_Toc371588418"/>
      <w:bookmarkStart w:id="4898" w:name="_Toc371601053"/>
      <w:bookmarkStart w:id="4899" w:name="_Toc371601750"/>
      <w:bookmarkStart w:id="4900" w:name="_Toc371602685"/>
      <w:bookmarkStart w:id="4901" w:name="_Toc371668300"/>
      <w:bookmarkStart w:id="4902" w:name="_Toc371670234"/>
      <w:bookmarkStart w:id="4903" w:name="_Toc372716200"/>
      <w:bookmarkStart w:id="4904" w:name="_Toc373391523"/>
      <w:bookmarkStart w:id="4905" w:name="_Toc373402176"/>
      <w:bookmarkStart w:id="4906" w:name="_Toc373403471"/>
      <w:bookmarkStart w:id="4907" w:name="_Toc373482601"/>
      <w:bookmarkStart w:id="4908" w:name="_Toc373482785"/>
      <w:bookmarkStart w:id="4909" w:name="_Toc373486691"/>
      <w:bookmarkStart w:id="4910" w:name="_Toc373755711"/>
      <w:bookmarkStart w:id="4911" w:name="_Toc373755988"/>
      <w:bookmarkStart w:id="4912" w:name="_Toc373839942"/>
      <w:bookmarkStart w:id="4913" w:name="_Toc374345746"/>
      <w:bookmarkStart w:id="4914" w:name="_Toc374445329"/>
      <w:bookmarkStart w:id="4915" w:name="_Toc374514974"/>
      <w:bookmarkStart w:id="4916" w:name="_Toc374516470"/>
      <w:bookmarkStart w:id="4917" w:name="_Toc374517143"/>
      <w:bookmarkStart w:id="4918" w:name="_Toc374703321"/>
      <w:bookmarkStart w:id="4919" w:name="_Toc374972326"/>
      <w:bookmarkStart w:id="4920" w:name="_Toc375042188"/>
      <w:bookmarkStart w:id="4921" w:name="_Toc375045419"/>
      <w:bookmarkStart w:id="4922" w:name="_Toc375053158"/>
      <w:bookmarkStart w:id="4923" w:name="_Toc375057259"/>
      <w:bookmarkStart w:id="4924" w:name="_Toc375057327"/>
      <w:bookmarkStart w:id="4925" w:name="_Toc375127853"/>
      <w:bookmarkStart w:id="4926" w:name="_Toc375137091"/>
      <w:bookmarkStart w:id="4927" w:name="_Toc375138438"/>
      <w:bookmarkStart w:id="4928" w:name="_Toc376853867"/>
      <w:bookmarkStart w:id="4929" w:name="_Toc376857382"/>
      <w:bookmarkStart w:id="4930" w:name="_Toc376857587"/>
      <w:bookmarkStart w:id="4931" w:name="_Toc376858830"/>
      <w:bookmarkStart w:id="4932" w:name="_Toc376858902"/>
      <w:bookmarkStart w:id="4933" w:name="_Toc376858973"/>
      <w:bookmarkStart w:id="4934" w:name="_Toc376931252"/>
      <w:bookmarkStart w:id="4935" w:name="_Toc377120384"/>
      <w:bookmarkStart w:id="4936" w:name="_Toc377124999"/>
      <w:bookmarkStart w:id="4937" w:name="_Toc377133223"/>
      <w:bookmarkStart w:id="4938" w:name="_Toc377134801"/>
      <w:bookmarkStart w:id="4939" w:name="_Toc377371265"/>
      <w:bookmarkStart w:id="4940" w:name="_Toc377542380"/>
      <w:bookmarkStart w:id="4941" w:name="_Toc377622923"/>
      <w:bookmarkStart w:id="4942" w:name="_Toc377623037"/>
      <w:bookmarkStart w:id="4943" w:name="_Toc377623151"/>
      <w:bookmarkStart w:id="4944" w:name="_Toc377623221"/>
      <w:bookmarkStart w:id="4945" w:name="_Toc377713057"/>
      <w:bookmarkStart w:id="4946" w:name="_Toc377720397"/>
      <w:bookmarkEnd w:id="4824"/>
      <w:bookmarkEnd w:id="4825"/>
      <w:bookmarkEnd w:id="4826"/>
      <w:bookmarkEnd w:id="4827"/>
      <w:bookmarkEnd w:id="4828"/>
      <w:bookmarkEnd w:id="4829"/>
      <w:bookmarkEnd w:id="4830"/>
      <w:bookmarkEnd w:id="4831"/>
      <w:bookmarkEnd w:id="4832"/>
      <w:bookmarkEnd w:id="4833"/>
      <w:bookmarkEnd w:id="4834"/>
      <w:bookmarkEnd w:id="4835"/>
      <w:bookmarkEnd w:id="4836"/>
      <w:bookmarkEnd w:id="4837"/>
      <w:bookmarkEnd w:id="4838"/>
      <w:bookmarkEnd w:id="4839"/>
      <w:bookmarkEnd w:id="4840"/>
      <w:bookmarkEnd w:id="4841"/>
      <w:bookmarkEnd w:id="4842"/>
      <w:bookmarkEnd w:id="4843"/>
      <w:bookmarkEnd w:id="4844"/>
      <w:bookmarkEnd w:id="4845"/>
      <w:bookmarkEnd w:id="4846"/>
      <w:bookmarkEnd w:id="4847"/>
      <w:bookmarkEnd w:id="4848"/>
      <w:bookmarkEnd w:id="4849"/>
      <w:r>
        <w:t xml:space="preserve">Insyn i partifinansiering i </w:t>
      </w:r>
      <w:r w:rsidRPr="006E0239">
        <w:t xml:space="preserve">andra </w:t>
      </w:r>
      <w:r>
        <w:t>nordiska</w:t>
      </w:r>
      <w:r w:rsidRPr="006E0239">
        <w:t xml:space="preserve"> länder</w:t>
      </w:r>
      <w:bookmarkEnd w:id="4850"/>
      <w:bookmarkEnd w:id="4851"/>
      <w:bookmarkEnd w:id="4852"/>
      <w:bookmarkEnd w:id="4853"/>
      <w:bookmarkEnd w:id="4854"/>
      <w:bookmarkEnd w:id="4855"/>
      <w:bookmarkEnd w:id="4856"/>
      <w:bookmarkEnd w:id="4857"/>
      <w:bookmarkEnd w:id="4858"/>
      <w:bookmarkEnd w:id="4859"/>
      <w:bookmarkEnd w:id="4860"/>
      <w:bookmarkEnd w:id="4861"/>
      <w:bookmarkEnd w:id="4862"/>
      <w:bookmarkEnd w:id="4863"/>
      <w:bookmarkEnd w:id="4864"/>
      <w:bookmarkEnd w:id="4865"/>
      <w:bookmarkEnd w:id="4866"/>
      <w:bookmarkEnd w:id="4867"/>
      <w:bookmarkEnd w:id="4868"/>
      <w:bookmarkEnd w:id="4869"/>
      <w:bookmarkEnd w:id="4870"/>
      <w:bookmarkEnd w:id="4871"/>
      <w:bookmarkEnd w:id="4872"/>
      <w:bookmarkEnd w:id="4873"/>
      <w:bookmarkEnd w:id="4874"/>
      <w:bookmarkEnd w:id="4875"/>
      <w:bookmarkEnd w:id="4876"/>
      <w:bookmarkEnd w:id="4877"/>
      <w:bookmarkEnd w:id="4878"/>
      <w:bookmarkEnd w:id="4879"/>
      <w:bookmarkEnd w:id="4880"/>
      <w:bookmarkEnd w:id="4881"/>
      <w:bookmarkEnd w:id="4882"/>
      <w:bookmarkEnd w:id="4883"/>
      <w:bookmarkEnd w:id="4884"/>
      <w:bookmarkEnd w:id="4885"/>
      <w:bookmarkEnd w:id="4886"/>
      <w:bookmarkEnd w:id="4887"/>
      <w:bookmarkEnd w:id="4888"/>
      <w:bookmarkEnd w:id="4889"/>
      <w:bookmarkEnd w:id="4890"/>
      <w:bookmarkEnd w:id="4891"/>
      <w:bookmarkEnd w:id="4892"/>
      <w:bookmarkEnd w:id="4893"/>
      <w:bookmarkEnd w:id="4894"/>
      <w:bookmarkEnd w:id="4895"/>
      <w:bookmarkEnd w:id="4896"/>
      <w:bookmarkEnd w:id="4897"/>
      <w:bookmarkEnd w:id="4898"/>
      <w:bookmarkEnd w:id="4899"/>
      <w:bookmarkEnd w:id="4900"/>
      <w:bookmarkEnd w:id="4901"/>
      <w:bookmarkEnd w:id="4902"/>
      <w:bookmarkEnd w:id="4903"/>
      <w:bookmarkEnd w:id="4904"/>
      <w:bookmarkEnd w:id="4905"/>
      <w:bookmarkEnd w:id="4906"/>
      <w:bookmarkEnd w:id="4907"/>
      <w:bookmarkEnd w:id="4908"/>
      <w:bookmarkEnd w:id="4909"/>
      <w:bookmarkEnd w:id="4910"/>
      <w:bookmarkEnd w:id="4911"/>
      <w:bookmarkEnd w:id="4912"/>
      <w:bookmarkEnd w:id="4913"/>
      <w:bookmarkEnd w:id="4914"/>
      <w:bookmarkEnd w:id="4915"/>
      <w:bookmarkEnd w:id="4916"/>
      <w:bookmarkEnd w:id="4917"/>
      <w:bookmarkEnd w:id="4918"/>
      <w:bookmarkEnd w:id="4919"/>
      <w:bookmarkEnd w:id="4920"/>
      <w:bookmarkEnd w:id="4921"/>
      <w:bookmarkEnd w:id="4922"/>
      <w:bookmarkEnd w:id="4923"/>
      <w:bookmarkEnd w:id="4924"/>
      <w:bookmarkEnd w:id="4925"/>
      <w:bookmarkEnd w:id="4926"/>
      <w:bookmarkEnd w:id="4927"/>
      <w:bookmarkEnd w:id="4928"/>
      <w:bookmarkEnd w:id="4929"/>
      <w:bookmarkEnd w:id="4930"/>
      <w:bookmarkEnd w:id="4931"/>
      <w:bookmarkEnd w:id="4932"/>
      <w:bookmarkEnd w:id="4933"/>
      <w:bookmarkEnd w:id="4934"/>
      <w:bookmarkEnd w:id="4935"/>
      <w:bookmarkEnd w:id="4936"/>
      <w:bookmarkEnd w:id="4937"/>
      <w:bookmarkEnd w:id="4938"/>
      <w:bookmarkEnd w:id="4939"/>
      <w:bookmarkEnd w:id="4940"/>
      <w:bookmarkEnd w:id="4941"/>
      <w:bookmarkEnd w:id="4942"/>
      <w:bookmarkEnd w:id="4943"/>
      <w:bookmarkEnd w:id="4944"/>
      <w:bookmarkEnd w:id="4945"/>
      <w:bookmarkEnd w:id="4946"/>
    </w:p>
    <w:p w:rsidR="00127182" w:rsidRPr="006E0239" w:rsidRDefault="00127182" w:rsidP="00127182">
      <w:pPr>
        <w:pStyle w:val="Rubrik3"/>
        <w:spacing w:before="0"/>
      </w:pPr>
      <w:bookmarkStart w:id="4947" w:name="_Toc351629740"/>
      <w:bookmarkStart w:id="4948" w:name="_Toc351629957"/>
      <w:bookmarkStart w:id="4949" w:name="_Toc351630171"/>
      <w:bookmarkStart w:id="4950" w:name="_Toc351633555"/>
      <w:bookmarkStart w:id="4951" w:name="_Toc351633770"/>
      <w:bookmarkStart w:id="4952" w:name="_Toc351633983"/>
      <w:bookmarkStart w:id="4953" w:name="_Toc351634197"/>
      <w:bookmarkStart w:id="4954" w:name="_Toc351634411"/>
      <w:bookmarkStart w:id="4955" w:name="_Toc351634625"/>
      <w:bookmarkStart w:id="4956" w:name="_Toc351634839"/>
      <w:bookmarkStart w:id="4957" w:name="_Toc351635054"/>
      <w:bookmarkStart w:id="4958" w:name="_Toc351635267"/>
      <w:bookmarkStart w:id="4959" w:name="_Toc351637966"/>
      <w:bookmarkStart w:id="4960" w:name="_Toc351638179"/>
      <w:bookmarkStart w:id="4961" w:name="_Toc351699602"/>
      <w:bookmarkStart w:id="4962" w:name="_Toc351699814"/>
      <w:bookmarkStart w:id="4963" w:name="_Toc351701715"/>
      <w:bookmarkStart w:id="4964" w:name="_Toc351709338"/>
      <w:bookmarkStart w:id="4965" w:name="_Toc351720806"/>
      <w:bookmarkStart w:id="4966" w:name="_Toc351629741"/>
      <w:bookmarkStart w:id="4967" w:name="_Toc351629958"/>
      <w:bookmarkStart w:id="4968" w:name="_Toc351630172"/>
      <w:bookmarkStart w:id="4969" w:name="_Toc351633556"/>
      <w:bookmarkStart w:id="4970" w:name="_Toc351633771"/>
      <w:bookmarkStart w:id="4971" w:name="_Toc351633984"/>
      <w:bookmarkStart w:id="4972" w:name="_Toc351634198"/>
      <w:bookmarkStart w:id="4973" w:name="_Toc351634412"/>
      <w:bookmarkStart w:id="4974" w:name="_Toc351634626"/>
      <w:bookmarkStart w:id="4975" w:name="_Toc351634840"/>
      <w:bookmarkStart w:id="4976" w:name="_Toc351635055"/>
      <w:bookmarkStart w:id="4977" w:name="_Toc351635268"/>
      <w:bookmarkStart w:id="4978" w:name="_Toc351637967"/>
      <w:bookmarkStart w:id="4979" w:name="_Toc351638180"/>
      <w:bookmarkStart w:id="4980" w:name="_Toc351699603"/>
      <w:bookmarkStart w:id="4981" w:name="_Toc351699815"/>
      <w:bookmarkStart w:id="4982" w:name="_Toc351701716"/>
      <w:bookmarkStart w:id="4983" w:name="_Toc351709339"/>
      <w:bookmarkStart w:id="4984" w:name="_Toc351720807"/>
      <w:bookmarkStart w:id="4985" w:name="_Toc351365052"/>
      <w:bookmarkStart w:id="4986" w:name="_Toc351365349"/>
      <w:bookmarkStart w:id="4987" w:name="_Toc351440938"/>
      <w:bookmarkStart w:id="4988" w:name="_Toc351466644"/>
      <w:bookmarkStart w:id="4989" w:name="_Toc351467233"/>
      <w:bookmarkStart w:id="4990" w:name="_Toc351468532"/>
      <w:bookmarkStart w:id="4991" w:name="_Toc351537877"/>
      <w:bookmarkStart w:id="4992" w:name="_Toc351546674"/>
      <w:bookmarkStart w:id="4993" w:name="_Toc351546877"/>
      <w:bookmarkStart w:id="4994" w:name="_Toc351558185"/>
      <w:bookmarkStart w:id="4995" w:name="_Toc351558389"/>
      <w:bookmarkStart w:id="4996" w:name="_Toc351558593"/>
      <w:bookmarkStart w:id="4997" w:name="_Toc351629742"/>
      <w:bookmarkStart w:id="4998" w:name="_Toc351629959"/>
      <w:bookmarkStart w:id="4999" w:name="_Toc351630173"/>
      <w:bookmarkStart w:id="5000" w:name="_Toc351633557"/>
      <w:bookmarkStart w:id="5001" w:name="_Toc351633772"/>
      <w:bookmarkStart w:id="5002" w:name="_Toc351633985"/>
      <w:bookmarkStart w:id="5003" w:name="_Toc351634199"/>
      <w:bookmarkStart w:id="5004" w:name="_Toc351634413"/>
      <w:bookmarkStart w:id="5005" w:name="_Toc351634627"/>
      <w:bookmarkStart w:id="5006" w:name="_Toc351634841"/>
      <w:bookmarkStart w:id="5007" w:name="_Toc351635056"/>
      <w:bookmarkStart w:id="5008" w:name="_Toc351635269"/>
      <w:bookmarkStart w:id="5009" w:name="_Toc351637968"/>
      <w:bookmarkStart w:id="5010" w:name="_Toc351638181"/>
      <w:bookmarkStart w:id="5011" w:name="_Toc351699604"/>
      <w:bookmarkStart w:id="5012" w:name="_Toc351699816"/>
      <w:bookmarkStart w:id="5013" w:name="_Toc351701717"/>
      <w:bookmarkStart w:id="5014" w:name="_Toc351709340"/>
      <w:bookmarkStart w:id="5015" w:name="_Toc351720808"/>
      <w:bookmarkStart w:id="5016" w:name="_Toc351365053"/>
      <w:bookmarkStart w:id="5017" w:name="_Toc351365350"/>
      <w:bookmarkStart w:id="5018" w:name="_Toc351440939"/>
      <w:bookmarkStart w:id="5019" w:name="_Toc351466645"/>
      <w:bookmarkStart w:id="5020" w:name="_Toc351467234"/>
      <w:bookmarkStart w:id="5021" w:name="_Toc351468533"/>
      <w:bookmarkStart w:id="5022" w:name="_Toc351537878"/>
      <w:bookmarkStart w:id="5023" w:name="_Toc351546675"/>
      <w:bookmarkStart w:id="5024" w:name="_Toc351546878"/>
      <w:bookmarkStart w:id="5025" w:name="_Toc351558186"/>
      <w:bookmarkStart w:id="5026" w:name="_Toc351558390"/>
      <w:bookmarkStart w:id="5027" w:name="_Toc351558594"/>
      <w:bookmarkStart w:id="5028" w:name="_Toc351629743"/>
      <w:bookmarkStart w:id="5029" w:name="_Toc351629960"/>
      <w:bookmarkStart w:id="5030" w:name="_Toc351630174"/>
      <w:bookmarkStart w:id="5031" w:name="_Toc351633558"/>
      <w:bookmarkStart w:id="5032" w:name="_Toc351633773"/>
      <w:bookmarkStart w:id="5033" w:name="_Toc351633986"/>
      <w:bookmarkStart w:id="5034" w:name="_Toc351634200"/>
      <w:bookmarkStart w:id="5035" w:name="_Toc351634414"/>
      <w:bookmarkStart w:id="5036" w:name="_Toc351634628"/>
      <w:bookmarkStart w:id="5037" w:name="_Toc351634842"/>
      <w:bookmarkStart w:id="5038" w:name="_Toc351635057"/>
      <w:bookmarkStart w:id="5039" w:name="_Toc351635270"/>
      <w:bookmarkStart w:id="5040" w:name="_Toc351637969"/>
      <w:bookmarkStart w:id="5041" w:name="_Toc351638182"/>
      <w:bookmarkStart w:id="5042" w:name="_Toc351699605"/>
      <w:bookmarkStart w:id="5043" w:name="_Toc351699817"/>
      <w:bookmarkStart w:id="5044" w:name="_Toc351701718"/>
      <w:bookmarkStart w:id="5045" w:name="_Toc351709341"/>
      <w:bookmarkStart w:id="5046" w:name="_Toc351720809"/>
      <w:bookmarkStart w:id="5047" w:name="_Toc353429426"/>
      <w:bookmarkStart w:id="5048" w:name="_Toc357504346"/>
      <w:bookmarkStart w:id="5049" w:name="_Toc360688867"/>
      <w:bookmarkStart w:id="5050" w:name="_Toc361052679"/>
      <w:bookmarkStart w:id="5051" w:name="_Toc361053169"/>
      <w:bookmarkStart w:id="5052" w:name="_Toc361053249"/>
      <w:bookmarkStart w:id="5053" w:name="_Toc361053856"/>
      <w:bookmarkStart w:id="5054" w:name="_Toc361054018"/>
      <w:bookmarkStart w:id="5055" w:name="_Toc361054100"/>
      <w:bookmarkStart w:id="5056" w:name="_Toc361054262"/>
      <w:bookmarkStart w:id="5057" w:name="_Toc361054424"/>
      <w:bookmarkStart w:id="5058" w:name="_Toc361054501"/>
      <w:bookmarkStart w:id="5059" w:name="_Toc361054582"/>
      <w:bookmarkStart w:id="5060" w:name="_Toc361054664"/>
      <w:bookmarkStart w:id="5061" w:name="_Toc361054747"/>
      <w:bookmarkStart w:id="5062" w:name="_Toc361054829"/>
      <w:bookmarkStart w:id="5063" w:name="_Toc361054911"/>
      <w:bookmarkStart w:id="5064" w:name="_Toc361054993"/>
      <w:bookmarkStart w:id="5065" w:name="_Toc361055075"/>
      <w:bookmarkStart w:id="5066" w:name="_Toc361055157"/>
      <w:bookmarkStart w:id="5067" w:name="_Toc361055240"/>
      <w:bookmarkStart w:id="5068" w:name="_Toc361055322"/>
      <w:bookmarkStart w:id="5069" w:name="_Toc361055404"/>
      <w:bookmarkStart w:id="5070" w:name="_Toc361055486"/>
      <w:bookmarkStart w:id="5071" w:name="_Toc361055650"/>
      <w:bookmarkStart w:id="5072" w:name="_Toc361055731"/>
      <w:bookmarkStart w:id="5073" w:name="_Toc361055813"/>
      <w:bookmarkStart w:id="5074" w:name="_Toc361055894"/>
      <w:bookmarkStart w:id="5075" w:name="_Toc361055976"/>
      <w:bookmarkStart w:id="5076" w:name="_Toc361056058"/>
      <w:bookmarkStart w:id="5077" w:name="_Toc361059212"/>
      <w:bookmarkStart w:id="5078" w:name="_Toc361059336"/>
      <w:bookmarkStart w:id="5079" w:name="_Toc361059753"/>
      <w:bookmarkStart w:id="5080" w:name="_Toc361060306"/>
      <w:bookmarkStart w:id="5081" w:name="_Toc361061176"/>
      <w:bookmarkStart w:id="5082" w:name="_Toc361061667"/>
      <w:bookmarkStart w:id="5083" w:name="_Toc369586036"/>
      <w:bookmarkStart w:id="5084" w:name="_Toc370453820"/>
      <w:bookmarkStart w:id="5085" w:name="_Toc370478968"/>
      <w:bookmarkStart w:id="5086" w:name="_Toc370737933"/>
      <w:bookmarkStart w:id="5087" w:name="_Toc370805323"/>
      <w:bookmarkStart w:id="5088" w:name="_Toc370808826"/>
      <w:bookmarkStart w:id="5089" w:name="_Toc370810249"/>
      <w:bookmarkStart w:id="5090" w:name="_Toc371055521"/>
      <w:bookmarkStart w:id="5091" w:name="_Toc371341046"/>
      <w:bookmarkStart w:id="5092" w:name="_Toc371490819"/>
      <w:bookmarkStart w:id="5093" w:name="_Toc371497283"/>
      <w:bookmarkStart w:id="5094" w:name="_Toc371588419"/>
      <w:bookmarkStart w:id="5095" w:name="_Toc371601054"/>
      <w:bookmarkStart w:id="5096" w:name="_Toc371601751"/>
      <w:bookmarkStart w:id="5097" w:name="_Toc371602686"/>
      <w:bookmarkStart w:id="5098" w:name="_Toc371668301"/>
      <w:bookmarkStart w:id="5099" w:name="_Toc371670235"/>
      <w:bookmarkStart w:id="5100" w:name="_Toc372716201"/>
      <w:bookmarkStart w:id="5101" w:name="_Toc373391524"/>
      <w:bookmarkStart w:id="5102" w:name="_Toc373402177"/>
      <w:bookmarkStart w:id="5103" w:name="_Toc373403472"/>
      <w:bookmarkStart w:id="5104" w:name="_Toc373482602"/>
      <w:bookmarkStart w:id="5105" w:name="_Toc373482786"/>
      <w:bookmarkStart w:id="5106" w:name="_Toc373486692"/>
      <w:bookmarkStart w:id="5107" w:name="_Toc373755712"/>
      <w:bookmarkStart w:id="5108" w:name="_Toc373755989"/>
      <w:bookmarkStart w:id="5109" w:name="_Toc373839943"/>
      <w:bookmarkStart w:id="5110" w:name="_Toc374345747"/>
      <w:bookmarkStart w:id="5111" w:name="_Toc374445330"/>
      <w:bookmarkStart w:id="5112" w:name="_Toc374514975"/>
      <w:bookmarkStart w:id="5113" w:name="_Toc374516471"/>
      <w:bookmarkStart w:id="5114" w:name="_Toc374517144"/>
      <w:bookmarkStart w:id="5115" w:name="_Toc374703322"/>
      <w:bookmarkStart w:id="5116" w:name="_Toc374972327"/>
      <w:bookmarkStart w:id="5117" w:name="_Toc375042189"/>
      <w:bookmarkStart w:id="5118" w:name="_Toc375045420"/>
      <w:bookmarkStart w:id="5119" w:name="_Toc375053159"/>
      <w:bookmarkStart w:id="5120" w:name="_Toc375057260"/>
      <w:bookmarkStart w:id="5121" w:name="_Toc375057328"/>
      <w:bookmarkStart w:id="5122" w:name="_Toc375127854"/>
      <w:bookmarkStart w:id="5123" w:name="_Toc375137092"/>
      <w:bookmarkStart w:id="5124" w:name="_Toc375138439"/>
      <w:bookmarkStart w:id="5125" w:name="_Toc376853868"/>
      <w:bookmarkStart w:id="5126" w:name="_Toc376857383"/>
      <w:bookmarkStart w:id="5127" w:name="_Toc376857588"/>
      <w:bookmarkStart w:id="5128" w:name="_Toc376858831"/>
      <w:bookmarkStart w:id="5129" w:name="_Toc376858903"/>
      <w:bookmarkStart w:id="5130" w:name="_Toc376858974"/>
      <w:bookmarkStart w:id="5131" w:name="_Toc376931253"/>
      <w:bookmarkStart w:id="5132" w:name="_Toc377120385"/>
      <w:bookmarkStart w:id="5133" w:name="_Toc377125000"/>
      <w:bookmarkStart w:id="5134" w:name="_Toc377133224"/>
      <w:bookmarkStart w:id="5135" w:name="_Toc377134802"/>
      <w:bookmarkStart w:id="5136" w:name="_Toc377371266"/>
      <w:bookmarkStart w:id="5137" w:name="_Toc377542381"/>
      <w:bookmarkStart w:id="5138" w:name="_Toc377622924"/>
      <w:bookmarkStart w:id="5139" w:name="_Toc377623038"/>
      <w:bookmarkStart w:id="5140" w:name="_Toc377623152"/>
      <w:bookmarkStart w:id="5141" w:name="_Toc377623222"/>
      <w:bookmarkStart w:id="5142" w:name="_Toc377713058"/>
      <w:bookmarkStart w:id="5143" w:name="_Toc377720398"/>
      <w:bookmarkEnd w:id="4947"/>
      <w:bookmarkEnd w:id="4948"/>
      <w:bookmarkEnd w:id="4949"/>
      <w:bookmarkEnd w:id="4950"/>
      <w:bookmarkEnd w:id="4951"/>
      <w:bookmarkEnd w:id="4952"/>
      <w:bookmarkEnd w:id="4953"/>
      <w:bookmarkEnd w:id="4954"/>
      <w:bookmarkEnd w:id="4955"/>
      <w:bookmarkEnd w:id="4956"/>
      <w:bookmarkEnd w:id="4957"/>
      <w:bookmarkEnd w:id="4958"/>
      <w:bookmarkEnd w:id="4959"/>
      <w:bookmarkEnd w:id="4960"/>
      <w:bookmarkEnd w:id="4961"/>
      <w:bookmarkEnd w:id="4962"/>
      <w:bookmarkEnd w:id="4963"/>
      <w:bookmarkEnd w:id="4964"/>
      <w:bookmarkEnd w:id="4965"/>
      <w:bookmarkEnd w:id="4966"/>
      <w:bookmarkEnd w:id="4967"/>
      <w:bookmarkEnd w:id="4968"/>
      <w:bookmarkEnd w:id="4969"/>
      <w:bookmarkEnd w:id="4970"/>
      <w:bookmarkEnd w:id="4971"/>
      <w:bookmarkEnd w:id="4972"/>
      <w:bookmarkEnd w:id="4973"/>
      <w:bookmarkEnd w:id="4974"/>
      <w:bookmarkEnd w:id="4975"/>
      <w:bookmarkEnd w:id="4976"/>
      <w:bookmarkEnd w:id="4977"/>
      <w:bookmarkEnd w:id="4978"/>
      <w:bookmarkEnd w:id="4979"/>
      <w:bookmarkEnd w:id="4980"/>
      <w:bookmarkEnd w:id="4981"/>
      <w:bookmarkEnd w:id="4982"/>
      <w:bookmarkEnd w:id="4983"/>
      <w:bookmarkEnd w:id="4984"/>
      <w:bookmarkEnd w:id="4985"/>
      <w:bookmarkEnd w:id="4986"/>
      <w:bookmarkEnd w:id="4987"/>
      <w:bookmarkEnd w:id="4988"/>
      <w:bookmarkEnd w:id="4989"/>
      <w:bookmarkEnd w:id="4990"/>
      <w:bookmarkEnd w:id="4991"/>
      <w:bookmarkEnd w:id="4992"/>
      <w:bookmarkEnd w:id="4993"/>
      <w:bookmarkEnd w:id="4994"/>
      <w:bookmarkEnd w:id="4995"/>
      <w:bookmarkEnd w:id="4996"/>
      <w:bookmarkEnd w:id="4997"/>
      <w:bookmarkEnd w:id="4998"/>
      <w:bookmarkEnd w:id="4999"/>
      <w:bookmarkEnd w:id="5000"/>
      <w:bookmarkEnd w:id="5001"/>
      <w:bookmarkEnd w:id="5002"/>
      <w:bookmarkEnd w:id="5003"/>
      <w:bookmarkEnd w:id="5004"/>
      <w:bookmarkEnd w:id="5005"/>
      <w:bookmarkEnd w:id="5006"/>
      <w:bookmarkEnd w:id="5007"/>
      <w:bookmarkEnd w:id="5008"/>
      <w:bookmarkEnd w:id="5009"/>
      <w:bookmarkEnd w:id="5010"/>
      <w:bookmarkEnd w:id="5011"/>
      <w:bookmarkEnd w:id="5012"/>
      <w:bookmarkEnd w:id="5013"/>
      <w:bookmarkEnd w:id="5014"/>
      <w:bookmarkEnd w:id="5015"/>
      <w:bookmarkEnd w:id="5016"/>
      <w:bookmarkEnd w:id="5017"/>
      <w:bookmarkEnd w:id="5018"/>
      <w:bookmarkEnd w:id="5019"/>
      <w:bookmarkEnd w:id="5020"/>
      <w:bookmarkEnd w:id="5021"/>
      <w:bookmarkEnd w:id="5022"/>
      <w:bookmarkEnd w:id="5023"/>
      <w:bookmarkEnd w:id="5024"/>
      <w:bookmarkEnd w:id="5025"/>
      <w:bookmarkEnd w:id="5026"/>
      <w:bookmarkEnd w:id="5027"/>
      <w:bookmarkEnd w:id="5028"/>
      <w:bookmarkEnd w:id="5029"/>
      <w:bookmarkEnd w:id="5030"/>
      <w:bookmarkEnd w:id="5031"/>
      <w:bookmarkEnd w:id="5032"/>
      <w:bookmarkEnd w:id="5033"/>
      <w:bookmarkEnd w:id="5034"/>
      <w:bookmarkEnd w:id="5035"/>
      <w:bookmarkEnd w:id="5036"/>
      <w:bookmarkEnd w:id="5037"/>
      <w:bookmarkEnd w:id="5038"/>
      <w:bookmarkEnd w:id="5039"/>
      <w:bookmarkEnd w:id="5040"/>
      <w:bookmarkEnd w:id="5041"/>
      <w:bookmarkEnd w:id="5042"/>
      <w:bookmarkEnd w:id="5043"/>
      <w:bookmarkEnd w:id="5044"/>
      <w:bookmarkEnd w:id="5045"/>
      <w:bookmarkEnd w:id="5046"/>
      <w:r w:rsidRPr="006E0239">
        <w:t>Danmark</w:t>
      </w:r>
      <w:bookmarkEnd w:id="5047"/>
      <w:bookmarkEnd w:id="5048"/>
      <w:bookmarkEnd w:id="5049"/>
      <w:bookmarkEnd w:id="5050"/>
      <w:bookmarkEnd w:id="5051"/>
      <w:bookmarkEnd w:id="5052"/>
      <w:bookmarkEnd w:id="5053"/>
      <w:bookmarkEnd w:id="5054"/>
      <w:bookmarkEnd w:id="5055"/>
      <w:bookmarkEnd w:id="5056"/>
      <w:bookmarkEnd w:id="5057"/>
      <w:bookmarkEnd w:id="5058"/>
      <w:bookmarkEnd w:id="5059"/>
      <w:bookmarkEnd w:id="5060"/>
      <w:bookmarkEnd w:id="5061"/>
      <w:bookmarkEnd w:id="5062"/>
      <w:bookmarkEnd w:id="5063"/>
      <w:bookmarkEnd w:id="5064"/>
      <w:bookmarkEnd w:id="5065"/>
      <w:bookmarkEnd w:id="5066"/>
      <w:bookmarkEnd w:id="5067"/>
      <w:bookmarkEnd w:id="5068"/>
      <w:bookmarkEnd w:id="5069"/>
      <w:bookmarkEnd w:id="5070"/>
      <w:bookmarkEnd w:id="5071"/>
      <w:bookmarkEnd w:id="5072"/>
      <w:bookmarkEnd w:id="5073"/>
      <w:bookmarkEnd w:id="5074"/>
      <w:bookmarkEnd w:id="5075"/>
      <w:bookmarkEnd w:id="5076"/>
      <w:bookmarkEnd w:id="5077"/>
      <w:bookmarkEnd w:id="5078"/>
      <w:bookmarkEnd w:id="5079"/>
      <w:bookmarkEnd w:id="5080"/>
      <w:bookmarkEnd w:id="5081"/>
      <w:bookmarkEnd w:id="5082"/>
      <w:bookmarkEnd w:id="5083"/>
      <w:bookmarkEnd w:id="5084"/>
      <w:bookmarkEnd w:id="5085"/>
      <w:bookmarkEnd w:id="5086"/>
      <w:bookmarkEnd w:id="5087"/>
      <w:bookmarkEnd w:id="5088"/>
      <w:bookmarkEnd w:id="5089"/>
      <w:bookmarkEnd w:id="5090"/>
      <w:bookmarkEnd w:id="5091"/>
      <w:bookmarkEnd w:id="5092"/>
      <w:bookmarkEnd w:id="5093"/>
      <w:bookmarkEnd w:id="5094"/>
      <w:bookmarkEnd w:id="5095"/>
      <w:bookmarkEnd w:id="5096"/>
      <w:bookmarkEnd w:id="5097"/>
      <w:bookmarkEnd w:id="5098"/>
      <w:bookmarkEnd w:id="5099"/>
      <w:bookmarkEnd w:id="5100"/>
      <w:bookmarkEnd w:id="5101"/>
      <w:bookmarkEnd w:id="5102"/>
      <w:bookmarkEnd w:id="5103"/>
      <w:bookmarkEnd w:id="5104"/>
      <w:bookmarkEnd w:id="5105"/>
      <w:bookmarkEnd w:id="5106"/>
      <w:bookmarkEnd w:id="5107"/>
      <w:bookmarkEnd w:id="5108"/>
      <w:bookmarkEnd w:id="5109"/>
      <w:bookmarkEnd w:id="5110"/>
      <w:bookmarkEnd w:id="5111"/>
      <w:bookmarkEnd w:id="5112"/>
      <w:bookmarkEnd w:id="5113"/>
      <w:bookmarkEnd w:id="5114"/>
      <w:bookmarkEnd w:id="5115"/>
      <w:bookmarkEnd w:id="5116"/>
      <w:bookmarkEnd w:id="5117"/>
      <w:bookmarkEnd w:id="5118"/>
      <w:bookmarkEnd w:id="5119"/>
      <w:bookmarkEnd w:id="5120"/>
      <w:bookmarkEnd w:id="5121"/>
      <w:bookmarkEnd w:id="5122"/>
      <w:bookmarkEnd w:id="5123"/>
      <w:bookmarkEnd w:id="5124"/>
      <w:bookmarkEnd w:id="5125"/>
      <w:bookmarkEnd w:id="5126"/>
      <w:bookmarkEnd w:id="5127"/>
      <w:bookmarkEnd w:id="5128"/>
      <w:bookmarkEnd w:id="5129"/>
      <w:bookmarkEnd w:id="5130"/>
      <w:bookmarkEnd w:id="5131"/>
      <w:bookmarkEnd w:id="5132"/>
      <w:bookmarkEnd w:id="5133"/>
      <w:bookmarkEnd w:id="5134"/>
      <w:bookmarkEnd w:id="5135"/>
      <w:bookmarkEnd w:id="5136"/>
      <w:bookmarkEnd w:id="5137"/>
      <w:bookmarkEnd w:id="5138"/>
      <w:bookmarkEnd w:id="5139"/>
      <w:bookmarkEnd w:id="5140"/>
      <w:bookmarkEnd w:id="5141"/>
      <w:bookmarkEnd w:id="5142"/>
      <w:bookmarkEnd w:id="5143"/>
    </w:p>
    <w:p w:rsidR="00127182" w:rsidRPr="006E0239" w:rsidRDefault="00127182" w:rsidP="00127182">
      <w:pPr>
        <w:pStyle w:val="Brdtext"/>
      </w:pPr>
      <w:r w:rsidRPr="006E0239">
        <w:t>I Danmark finns särskild lagstiftning om partifinansiering. Den nu gällande lagen är från 2006 och reglerar offentlig redovisning av de polit</w:t>
      </w:r>
      <w:r>
        <w:softHyphen/>
      </w:r>
      <w:r w:rsidRPr="006E0239">
        <w:t>iska partiernas finansiering (loven om private bidrag til politiske partier og offentligg</w:t>
      </w:r>
      <w:r w:rsidRPr="006E0239">
        <w:rPr>
          <w:rFonts w:cs="Lucida Grande"/>
        </w:rPr>
        <w:t>ørelse af politiske partiers regnskaber)</w:t>
      </w:r>
      <w:r w:rsidRPr="006E0239">
        <w:t>. Enligt lagen ska politiska partier som har ställt upp i det senaste valet till Folketinget eller Europaparlamentet redovisa sina intäkter och utgifter under ett räken</w:t>
      </w:r>
      <w:r>
        <w:softHyphen/>
      </w:r>
      <w:r w:rsidRPr="006E0239">
        <w:t>skapsår. Redovisningen ska omfatta hela partiorganisationen och inne</w:t>
      </w:r>
      <w:r w:rsidRPr="006E0239">
        <w:softHyphen/>
        <w:t>hålla uppgifter om t.ex. offentligt stöd, bidrag från privat</w:t>
      </w:r>
      <w:r w:rsidRPr="006E0239">
        <w:softHyphen/>
        <w:t>personer, internationella organisationer, fackliga organisationer och intresse</w:t>
      </w:r>
      <w:r w:rsidRPr="006E0239">
        <w:softHyphen/>
        <w:t xml:space="preserve">organisationer inom näringslivet. </w:t>
      </w:r>
    </w:p>
    <w:p w:rsidR="00127182" w:rsidRPr="006E0239" w:rsidRDefault="00127182" w:rsidP="00127182">
      <w:pPr>
        <w:pStyle w:val="Brdtextmedindrag"/>
        <w:rPr>
          <w:szCs w:val="22"/>
        </w:rPr>
      </w:pPr>
      <w:r w:rsidRPr="006E0239">
        <w:rPr>
          <w:szCs w:val="22"/>
        </w:rPr>
        <w:t>Av lagen följer att varje enskild medlem i en arbetsgivar</w:t>
      </w:r>
      <w:r w:rsidRPr="006E0239">
        <w:rPr>
          <w:szCs w:val="22"/>
        </w:rPr>
        <w:softHyphen/>
        <w:t>förening, fackförening och vissa andra samman</w:t>
      </w:r>
      <w:r w:rsidRPr="006E0239">
        <w:rPr>
          <w:szCs w:val="22"/>
        </w:rPr>
        <w:softHyphen/>
        <w:t xml:space="preserve">slutningar måste lämna sitt samtycke till att sammanslutningen ger bidrag till bl.a. ett politiskt parti, om bidraget avser medel som härrör från medlemmarna. </w:t>
      </w:r>
    </w:p>
    <w:p w:rsidR="00127182" w:rsidRPr="006E0239" w:rsidRDefault="00127182" w:rsidP="00127182">
      <w:pPr>
        <w:pStyle w:val="Brdtextmedindrag"/>
        <w:rPr>
          <w:szCs w:val="22"/>
        </w:rPr>
      </w:pPr>
      <w:r w:rsidRPr="006E0239">
        <w:rPr>
          <w:szCs w:val="22"/>
        </w:rPr>
        <w:t>Om ett parti har tagit emot ett eller flera bidrag från samma person som tillsammans överstiger 20 000 DKK under ett räken</w:t>
      </w:r>
      <w:r w:rsidRPr="006E0239">
        <w:rPr>
          <w:szCs w:val="22"/>
        </w:rPr>
        <w:softHyphen/>
        <w:t xml:space="preserve">skapsår, ska enligt lagen givarens namn och adress framgå av redovisningen. Redovisningen ska även innehålla bl.a. en upplysning om den totala storleken på anonyma bidrag som överstiger 20 000 DKK. </w:t>
      </w:r>
    </w:p>
    <w:p w:rsidR="00127182" w:rsidRPr="006E0239" w:rsidRDefault="00127182" w:rsidP="00127182">
      <w:pPr>
        <w:pStyle w:val="Brdtextmedindrag"/>
        <w:rPr>
          <w:szCs w:val="22"/>
        </w:rPr>
      </w:pPr>
      <w:r w:rsidRPr="006E0239">
        <w:rPr>
          <w:szCs w:val="22"/>
        </w:rPr>
        <w:t>Redovisningen ska undertecknas av partiets företrädare och innehålla en förklaring om att partiet inte har haft några andra redovisade intäkter än de som framgår av redovisningen. Partiets företrädare ansvarar för att en kopia av redovisningarna skickas till Folketinget senast 12 månader efter räkenskapsårets utgång. Redovisningarna offentliggörs på Folke</w:t>
      </w:r>
      <w:r>
        <w:rPr>
          <w:szCs w:val="22"/>
        </w:rPr>
        <w:softHyphen/>
      </w:r>
      <w:r w:rsidRPr="006E0239">
        <w:rPr>
          <w:szCs w:val="22"/>
        </w:rPr>
        <w:t>tingets webbplats, www.ft.dk.</w:t>
      </w:r>
    </w:p>
    <w:p w:rsidR="00127182" w:rsidRPr="006E0239" w:rsidRDefault="00127182" w:rsidP="00127182">
      <w:pPr>
        <w:pStyle w:val="Brdtextmedindrag"/>
      </w:pPr>
      <w:r w:rsidRPr="006E0239">
        <w:lastRenderedPageBreak/>
        <w:t xml:space="preserve">I lagen finns även bestämmelser om straffansvar för felaktigt lämnade uppgifter. </w:t>
      </w:r>
    </w:p>
    <w:p w:rsidR="00127182" w:rsidRPr="006E0239" w:rsidRDefault="00127182" w:rsidP="00127182">
      <w:pPr>
        <w:pStyle w:val="Rubrik3"/>
      </w:pPr>
      <w:bookmarkStart w:id="5144" w:name="_Toc351546677"/>
      <w:bookmarkStart w:id="5145" w:name="_Toc351546880"/>
      <w:bookmarkStart w:id="5146" w:name="_Toc351558188"/>
      <w:bookmarkStart w:id="5147" w:name="_Toc351558392"/>
      <w:bookmarkStart w:id="5148" w:name="_Toc351558596"/>
      <w:bookmarkStart w:id="5149" w:name="_Toc351629745"/>
      <w:bookmarkStart w:id="5150" w:name="_Toc351629962"/>
      <w:bookmarkStart w:id="5151" w:name="_Toc351630176"/>
      <w:bookmarkStart w:id="5152" w:name="_Toc351633560"/>
      <w:bookmarkStart w:id="5153" w:name="_Toc351633775"/>
      <w:bookmarkStart w:id="5154" w:name="_Toc351633988"/>
      <w:bookmarkStart w:id="5155" w:name="_Toc351634202"/>
      <w:bookmarkStart w:id="5156" w:name="_Toc351634416"/>
      <w:bookmarkStart w:id="5157" w:name="_Toc351634630"/>
      <w:bookmarkStart w:id="5158" w:name="_Toc351634844"/>
      <w:bookmarkStart w:id="5159" w:name="_Toc351635059"/>
      <w:bookmarkStart w:id="5160" w:name="_Toc351635272"/>
      <w:bookmarkStart w:id="5161" w:name="_Toc351637971"/>
      <w:bookmarkStart w:id="5162" w:name="_Toc351638184"/>
      <w:bookmarkStart w:id="5163" w:name="_Toc351699607"/>
      <w:bookmarkStart w:id="5164" w:name="_Toc351699819"/>
      <w:bookmarkStart w:id="5165" w:name="_Toc351701720"/>
      <w:bookmarkStart w:id="5166" w:name="_Toc351709343"/>
      <w:bookmarkStart w:id="5167" w:name="_Toc351720811"/>
      <w:bookmarkStart w:id="5168" w:name="_Toc351546881"/>
      <w:bookmarkStart w:id="5169" w:name="_Toc351558189"/>
      <w:bookmarkStart w:id="5170" w:name="_Toc351558393"/>
      <w:bookmarkStart w:id="5171" w:name="_Toc351558597"/>
      <w:bookmarkStart w:id="5172" w:name="_Toc351629746"/>
      <w:bookmarkStart w:id="5173" w:name="_Toc351629963"/>
      <w:bookmarkStart w:id="5174" w:name="_Toc351630177"/>
      <w:bookmarkStart w:id="5175" w:name="_Toc351633561"/>
      <w:bookmarkStart w:id="5176" w:name="_Toc351633776"/>
      <w:bookmarkStart w:id="5177" w:name="_Toc351633989"/>
      <w:bookmarkStart w:id="5178" w:name="_Toc351634203"/>
      <w:bookmarkStart w:id="5179" w:name="_Toc351634417"/>
      <w:bookmarkStart w:id="5180" w:name="_Toc351634631"/>
      <w:bookmarkStart w:id="5181" w:name="_Toc351634845"/>
      <w:bookmarkStart w:id="5182" w:name="_Toc351635060"/>
      <w:bookmarkStart w:id="5183" w:name="_Toc351635273"/>
      <w:bookmarkStart w:id="5184" w:name="_Toc351637972"/>
      <w:bookmarkStart w:id="5185" w:name="_Toc351638185"/>
      <w:bookmarkStart w:id="5186" w:name="_Toc351699608"/>
      <w:bookmarkStart w:id="5187" w:name="_Toc351699820"/>
      <w:bookmarkStart w:id="5188" w:name="_Toc351701721"/>
      <w:bookmarkStart w:id="5189" w:name="_Toc351709344"/>
      <w:bookmarkStart w:id="5190" w:name="_Toc351720812"/>
      <w:bookmarkStart w:id="5191" w:name="_Toc353429427"/>
      <w:bookmarkStart w:id="5192" w:name="_Toc357504347"/>
      <w:bookmarkStart w:id="5193" w:name="_Toc360688868"/>
      <w:bookmarkStart w:id="5194" w:name="_Toc361052680"/>
      <w:bookmarkStart w:id="5195" w:name="_Toc361053170"/>
      <w:bookmarkStart w:id="5196" w:name="_Toc361053250"/>
      <w:bookmarkStart w:id="5197" w:name="_Toc361053857"/>
      <w:bookmarkStart w:id="5198" w:name="_Toc361054019"/>
      <w:bookmarkStart w:id="5199" w:name="_Toc361054101"/>
      <w:bookmarkStart w:id="5200" w:name="_Toc361054263"/>
      <w:bookmarkStart w:id="5201" w:name="_Toc361054425"/>
      <w:bookmarkStart w:id="5202" w:name="_Toc361054502"/>
      <w:bookmarkStart w:id="5203" w:name="_Toc361054583"/>
      <w:bookmarkStart w:id="5204" w:name="_Toc361054665"/>
      <w:bookmarkStart w:id="5205" w:name="_Toc361054748"/>
      <w:bookmarkStart w:id="5206" w:name="_Toc361054830"/>
      <w:bookmarkStart w:id="5207" w:name="_Toc361054912"/>
      <w:bookmarkStart w:id="5208" w:name="_Toc361054994"/>
      <w:bookmarkStart w:id="5209" w:name="_Toc361055076"/>
      <w:bookmarkStart w:id="5210" w:name="_Toc361055158"/>
      <w:bookmarkStart w:id="5211" w:name="_Toc361055241"/>
      <w:bookmarkStart w:id="5212" w:name="_Toc361055323"/>
      <w:bookmarkStart w:id="5213" w:name="_Toc361055405"/>
      <w:bookmarkStart w:id="5214" w:name="_Toc361055487"/>
      <w:bookmarkStart w:id="5215" w:name="_Toc361055651"/>
      <w:bookmarkStart w:id="5216" w:name="_Toc361055732"/>
      <w:bookmarkStart w:id="5217" w:name="_Toc361055814"/>
      <w:bookmarkStart w:id="5218" w:name="_Toc361055895"/>
      <w:bookmarkStart w:id="5219" w:name="_Toc361055977"/>
      <w:bookmarkStart w:id="5220" w:name="_Toc361056059"/>
      <w:bookmarkStart w:id="5221" w:name="_Toc361059213"/>
      <w:bookmarkStart w:id="5222" w:name="_Toc361059337"/>
      <w:bookmarkStart w:id="5223" w:name="_Toc361059754"/>
      <w:bookmarkStart w:id="5224" w:name="_Toc361060307"/>
      <w:bookmarkStart w:id="5225" w:name="_Toc361061177"/>
      <w:bookmarkStart w:id="5226" w:name="_Toc361061668"/>
      <w:bookmarkStart w:id="5227" w:name="_Toc369586037"/>
      <w:bookmarkStart w:id="5228" w:name="_Toc370453821"/>
      <w:bookmarkStart w:id="5229" w:name="_Toc370478969"/>
      <w:bookmarkStart w:id="5230" w:name="_Toc370737934"/>
      <w:bookmarkStart w:id="5231" w:name="_Toc370805324"/>
      <w:bookmarkStart w:id="5232" w:name="_Toc370808827"/>
      <w:bookmarkStart w:id="5233" w:name="_Toc370810250"/>
      <w:bookmarkStart w:id="5234" w:name="_Toc371055522"/>
      <w:bookmarkStart w:id="5235" w:name="_Toc371341047"/>
      <w:bookmarkStart w:id="5236" w:name="_Toc371490820"/>
      <w:bookmarkStart w:id="5237" w:name="_Toc371497284"/>
      <w:bookmarkStart w:id="5238" w:name="_Toc371588420"/>
      <w:bookmarkStart w:id="5239" w:name="_Toc371601055"/>
      <w:bookmarkStart w:id="5240" w:name="_Toc371601752"/>
      <w:bookmarkStart w:id="5241" w:name="_Toc371602687"/>
      <w:bookmarkStart w:id="5242" w:name="_Toc371668302"/>
      <w:bookmarkStart w:id="5243" w:name="_Toc371670236"/>
      <w:bookmarkStart w:id="5244" w:name="_Toc372716202"/>
      <w:bookmarkStart w:id="5245" w:name="_Toc373391525"/>
      <w:bookmarkStart w:id="5246" w:name="_Toc373402178"/>
      <w:bookmarkStart w:id="5247" w:name="_Toc373403473"/>
      <w:bookmarkStart w:id="5248" w:name="_Toc373482603"/>
      <w:bookmarkStart w:id="5249" w:name="_Toc373482787"/>
      <w:bookmarkStart w:id="5250" w:name="_Toc373486693"/>
      <w:bookmarkStart w:id="5251" w:name="_Toc373755713"/>
      <w:bookmarkStart w:id="5252" w:name="_Toc373755990"/>
      <w:bookmarkStart w:id="5253" w:name="_Toc373839944"/>
      <w:bookmarkStart w:id="5254" w:name="_Toc374345748"/>
      <w:bookmarkStart w:id="5255" w:name="_Toc374445331"/>
      <w:bookmarkStart w:id="5256" w:name="_Toc374514976"/>
      <w:bookmarkStart w:id="5257" w:name="_Toc374516472"/>
      <w:bookmarkStart w:id="5258" w:name="_Toc374517145"/>
      <w:bookmarkStart w:id="5259" w:name="_Toc374703323"/>
      <w:bookmarkStart w:id="5260" w:name="_Toc374972328"/>
      <w:bookmarkStart w:id="5261" w:name="_Toc375042190"/>
      <w:bookmarkStart w:id="5262" w:name="_Toc375045421"/>
      <w:bookmarkStart w:id="5263" w:name="_Toc375053160"/>
      <w:bookmarkStart w:id="5264" w:name="_Toc375057261"/>
      <w:bookmarkStart w:id="5265" w:name="_Toc375057329"/>
      <w:bookmarkStart w:id="5266" w:name="_Toc375127855"/>
      <w:bookmarkStart w:id="5267" w:name="_Toc375137093"/>
      <w:bookmarkStart w:id="5268" w:name="_Toc375138440"/>
      <w:bookmarkStart w:id="5269" w:name="_Toc376853869"/>
      <w:bookmarkStart w:id="5270" w:name="_Toc376857384"/>
      <w:bookmarkStart w:id="5271" w:name="_Toc376857589"/>
      <w:bookmarkStart w:id="5272" w:name="_Toc376858832"/>
      <w:bookmarkStart w:id="5273" w:name="_Toc376858904"/>
      <w:bookmarkStart w:id="5274" w:name="_Toc376858975"/>
      <w:bookmarkStart w:id="5275" w:name="_Toc376931254"/>
      <w:bookmarkStart w:id="5276" w:name="_Toc377120386"/>
      <w:bookmarkStart w:id="5277" w:name="_Toc377125001"/>
      <w:bookmarkStart w:id="5278" w:name="_Toc377133225"/>
      <w:bookmarkStart w:id="5279" w:name="_Toc377134803"/>
      <w:bookmarkStart w:id="5280" w:name="_Toc377371267"/>
      <w:bookmarkStart w:id="5281" w:name="_Toc377542382"/>
      <w:bookmarkStart w:id="5282" w:name="_Toc377622925"/>
      <w:bookmarkStart w:id="5283" w:name="_Toc377623039"/>
      <w:bookmarkStart w:id="5284" w:name="_Toc377623153"/>
      <w:bookmarkStart w:id="5285" w:name="_Toc377623223"/>
      <w:bookmarkStart w:id="5286" w:name="_Toc377713059"/>
      <w:bookmarkStart w:id="5287" w:name="_Toc377720399"/>
      <w:bookmarkEnd w:id="5144"/>
      <w:bookmarkEnd w:id="5145"/>
      <w:bookmarkEnd w:id="5146"/>
      <w:bookmarkEnd w:id="5147"/>
      <w:bookmarkEnd w:id="5148"/>
      <w:bookmarkEnd w:id="5149"/>
      <w:bookmarkEnd w:id="5150"/>
      <w:bookmarkEnd w:id="5151"/>
      <w:bookmarkEnd w:id="5152"/>
      <w:bookmarkEnd w:id="5153"/>
      <w:bookmarkEnd w:id="5154"/>
      <w:bookmarkEnd w:id="5155"/>
      <w:bookmarkEnd w:id="5156"/>
      <w:bookmarkEnd w:id="5157"/>
      <w:bookmarkEnd w:id="5158"/>
      <w:bookmarkEnd w:id="5159"/>
      <w:bookmarkEnd w:id="5160"/>
      <w:bookmarkEnd w:id="5161"/>
      <w:bookmarkEnd w:id="5162"/>
      <w:bookmarkEnd w:id="5163"/>
      <w:bookmarkEnd w:id="5164"/>
      <w:bookmarkEnd w:id="5165"/>
      <w:bookmarkEnd w:id="5166"/>
      <w:bookmarkEnd w:id="5167"/>
      <w:bookmarkEnd w:id="5168"/>
      <w:bookmarkEnd w:id="5169"/>
      <w:bookmarkEnd w:id="5170"/>
      <w:bookmarkEnd w:id="5171"/>
      <w:bookmarkEnd w:id="5172"/>
      <w:bookmarkEnd w:id="5173"/>
      <w:bookmarkEnd w:id="5174"/>
      <w:bookmarkEnd w:id="5175"/>
      <w:bookmarkEnd w:id="5176"/>
      <w:bookmarkEnd w:id="5177"/>
      <w:bookmarkEnd w:id="5178"/>
      <w:bookmarkEnd w:id="5179"/>
      <w:bookmarkEnd w:id="5180"/>
      <w:bookmarkEnd w:id="5181"/>
      <w:bookmarkEnd w:id="5182"/>
      <w:bookmarkEnd w:id="5183"/>
      <w:bookmarkEnd w:id="5184"/>
      <w:bookmarkEnd w:id="5185"/>
      <w:bookmarkEnd w:id="5186"/>
      <w:bookmarkEnd w:id="5187"/>
      <w:bookmarkEnd w:id="5188"/>
      <w:bookmarkEnd w:id="5189"/>
      <w:bookmarkEnd w:id="5190"/>
      <w:r w:rsidRPr="006E0239">
        <w:t>Finland</w:t>
      </w:r>
      <w:bookmarkEnd w:id="5191"/>
      <w:bookmarkEnd w:id="5192"/>
      <w:bookmarkEnd w:id="5193"/>
      <w:bookmarkEnd w:id="5194"/>
      <w:bookmarkEnd w:id="5195"/>
      <w:bookmarkEnd w:id="5196"/>
      <w:bookmarkEnd w:id="5197"/>
      <w:bookmarkEnd w:id="5198"/>
      <w:bookmarkEnd w:id="5199"/>
      <w:bookmarkEnd w:id="5200"/>
      <w:bookmarkEnd w:id="5201"/>
      <w:bookmarkEnd w:id="5202"/>
      <w:bookmarkEnd w:id="5203"/>
      <w:bookmarkEnd w:id="5204"/>
      <w:bookmarkEnd w:id="5205"/>
      <w:bookmarkEnd w:id="5206"/>
      <w:bookmarkEnd w:id="5207"/>
      <w:bookmarkEnd w:id="5208"/>
      <w:bookmarkEnd w:id="5209"/>
      <w:bookmarkEnd w:id="5210"/>
      <w:bookmarkEnd w:id="5211"/>
      <w:bookmarkEnd w:id="5212"/>
      <w:bookmarkEnd w:id="5213"/>
      <w:bookmarkEnd w:id="5214"/>
      <w:bookmarkEnd w:id="5215"/>
      <w:bookmarkEnd w:id="5216"/>
      <w:bookmarkEnd w:id="5217"/>
      <w:bookmarkEnd w:id="5218"/>
      <w:bookmarkEnd w:id="5219"/>
      <w:bookmarkEnd w:id="5220"/>
      <w:bookmarkEnd w:id="5221"/>
      <w:bookmarkEnd w:id="5222"/>
      <w:bookmarkEnd w:id="5223"/>
      <w:bookmarkEnd w:id="5224"/>
      <w:bookmarkEnd w:id="5225"/>
      <w:bookmarkEnd w:id="5226"/>
      <w:bookmarkEnd w:id="5227"/>
      <w:bookmarkEnd w:id="5228"/>
      <w:bookmarkEnd w:id="5229"/>
      <w:bookmarkEnd w:id="5230"/>
      <w:bookmarkEnd w:id="5231"/>
      <w:bookmarkEnd w:id="5232"/>
      <w:bookmarkEnd w:id="5233"/>
      <w:bookmarkEnd w:id="5234"/>
      <w:bookmarkEnd w:id="5235"/>
      <w:bookmarkEnd w:id="5236"/>
      <w:bookmarkEnd w:id="5237"/>
      <w:bookmarkEnd w:id="5238"/>
      <w:bookmarkEnd w:id="5239"/>
      <w:bookmarkEnd w:id="5240"/>
      <w:bookmarkEnd w:id="5241"/>
      <w:bookmarkEnd w:id="5242"/>
      <w:bookmarkEnd w:id="5243"/>
      <w:bookmarkEnd w:id="5244"/>
      <w:bookmarkEnd w:id="5245"/>
      <w:bookmarkEnd w:id="5246"/>
      <w:bookmarkEnd w:id="5247"/>
      <w:bookmarkEnd w:id="5248"/>
      <w:bookmarkEnd w:id="5249"/>
      <w:bookmarkEnd w:id="5250"/>
      <w:bookmarkEnd w:id="5251"/>
      <w:bookmarkEnd w:id="5252"/>
      <w:bookmarkEnd w:id="5253"/>
      <w:bookmarkEnd w:id="5254"/>
      <w:bookmarkEnd w:id="5255"/>
      <w:bookmarkEnd w:id="5256"/>
      <w:bookmarkEnd w:id="5257"/>
      <w:bookmarkEnd w:id="5258"/>
      <w:bookmarkEnd w:id="5259"/>
      <w:bookmarkEnd w:id="5260"/>
      <w:bookmarkEnd w:id="5261"/>
      <w:bookmarkEnd w:id="5262"/>
      <w:bookmarkEnd w:id="5263"/>
      <w:bookmarkEnd w:id="5264"/>
      <w:bookmarkEnd w:id="5265"/>
      <w:bookmarkEnd w:id="5266"/>
      <w:bookmarkEnd w:id="5267"/>
      <w:bookmarkEnd w:id="5268"/>
      <w:bookmarkEnd w:id="5269"/>
      <w:bookmarkEnd w:id="5270"/>
      <w:bookmarkEnd w:id="5271"/>
      <w:bookmarkEnd w:id="5272"/>
      <w:bookmarkEnd w:id="5273"/>
      <w:bookmarkEnd w:id="5274"/>
      <w:bookmarkEnd w:id="5275"/>
      <w:bookmarkEnd w:id="5276"/>
      <w:bookmarkEnd w:id="5277"/>
      <w:bookmarkEnd w:id="5278"/>
      <w:bookmarkEnd w:id="5279"/>
      <w:bookmarkEnd w:id="5280"/>
      <w:bookmarkEnd w:id="5281"/>
      <w:bookmarkEnd w:id="5282"/>
      <w:bookmarkEnd w:id="5283"/>
      <w:bookmarkEnd w:id="5284"/>
      <w:bookmarkEnd w:id="5285"/>
      <w:bookmarkEnd w:id="5286"/>
      <w:bookmarkEnd w:id="5287"/>
    </w:p>
    <w:p w:rsidR="00127182" w:rsidRPr="006E0239" w:rsidRDefault="00127182" w:rsidP="00127182">
      <w:pPr>
        <w:pStyle w:val="Brdtext"/>
      </w:pPr>
      <w:r w:rsidRPr="006E0239">
        <w:t xml:space="preserve">Finland har sedan 1969 en lag om offentlig redovisning av bidrag till partier, partiföreningar och partinära sammanslutningar (partilagen). </w:t>
      </w:r>
    </w:p>
    <w:p w:rsidR="00127182" w:rsidRPr="006E0239" w:rsidRDefault="00127182" w:rsidP="00127182">
      <w:pPr>
        <w:pStyle w:val="Brdtextmedindrag"/>
        <w:rPr>
          <w:szCs w:val="22"/>
        </w:rPr>
      </w:pPr>
      <w:r w:rsidRPr="006E0239">
        <w:rPr>
          <w:szCs w:val="22"/>
        </w:rPr>
        <w:t>Som partier räknas enligt denna lag sådana föreningar som registrerats i ett partiregister som förs av Justitieministeriet. För att en förening ska kunna registreras som ett parti krävs bl.a. att föreningen väsentligen fullföljer ett politiskt syfte, har minst 5 000 röstberättigade anhängare vid riksdagsval, kommunalval eller Europaparlamentsval och att föreningen har antagit stadgar som säkerställer att demokratiska principer iakttas vid besluts</w:t>
      </w:r>
      <w:r w:rsidRPr="006E0239">
        <w:rPr>
          <w:szCs w:val="22"/>
        </w:rPr>
        <w:softHyphen/>
        <w:t xml:space="preserve">fattande och i verksamheten. </w:t>
      </w:r>
    </w:p>
    <w:p w:rsidR="00127182" w:rsidRPr="006E0239" w:rsidRDefault="00127182" w:rsidP="00127182">
      <w:pPr>
        <w:pStyle w:val="Brdtextmedindrag"/>
        <w:rPr>
          <w:szCs w:val="22"/>
        </w:rPr>
      </w:pPr>
      <w:r w:rsidRPr="006E0239">
        <w:rPr>
          <w:szCs w:val="22"/>
        </w:rPr>
        <w:t xml:space="preserve">Som partiförening räknas enligt lagen en förening som enligt stadgarna för partiet eller en av dess medlemsföreningar hör till partiet eller medlemsföreningen. </w:t>
      </w:r>
    </w:p>
    <w:p w:rsidR="00127182" w:rsidRPr="006E0239" w:rsidRDefault="00127182" w:rsidP="00127182">
      <w:pPr>
        <w:pStyle w:val="Brdtextmedindrag"/>
        <w:rPr>
          <w:szCs w:val="22"/>
        </w:rPr>
      </w:pPr>
      <w:r w:rsidRPr="006E0239">
        <w:rPr>
          <w:szCs w:val="22"/>
        </w:rPr>
        <w:t>Med partinära sammanslutningar avses bl.a. en samman</w:t>
      </w:r>
      <w:r w:rsidRPr="006E0239">
        <w:rPr>
          <w:szCs w:val="22"/>
        </w:rPr>
        <w:softHyphen/>
        <w:t>slutning eller stiftelse som anmäls av partiet till Statens revisions</w:t>
      </w:r>
      <w:r w:rsidRPr="006E0239">
        <w:rPr>
          <w:szCs w:val="22"/>
        </w:rPr>
        <w:softHyphen/>
        <w:t>verk som en partinära sammanslutning efter samtycke från sammanslutningen eller stiftelsen.</w:t>
      </w:r>
    </w:p>
    <w:p w:rsidR="00127182" w:rsidRPr="006E0239" w:rsidRDefault="00127182" w:rsidP="00127182">
      <w:pPr>
        <w:pStyle w:val="Brdtextmedindrag"/>
        <w:rPr>
          <w:szCs w:val="22"/>
        </w:rPr>
      </w:pPr>
      <w:r w:rsidRPr="006E0239">
        <w:rPr>
          <w:szCs w:val="22"/>
        </w:rPr>
        <w:t>Som bidrag i lagens mening räknas bl.a. prestationer i pengar, varor och tjänster och andra motsvarande prestationer. Som bidrag betraktas dock inte bl.a. bidrag som lämnas i form av sedvanligt frivilligarbete eller sedvanliga gratistjänster, inkomster från affärsverksamhet och stats</w:t>
      </w:r>
      <w:r>
        <w:rPr>
          <w:szCs w:val="22"/>
        </w:rPr>
        <w:softHyphen/>
      </w:r>
      <w:r w:rsidRPr="006E0239">
        <w:rPr>
          <w:szCs w:val="22"/>
        </w:rPr>
        <w:t>understöd.</w:t>
      </w:r>
    </w:p>
    <w:p w:rsidR="00127182" w:rsidRPr="006E0239" w:rsidRDefault="00127182" w:rsidP="00127182">
      <w:pPr>
        <w:pStyle w:val="Brdtextmedindrag"/>
        <w:rPr>
          <w:szCs w:val="22"/>
        </w:rPr>
      </w:pPr>
      <w:r w:rsidRPr="006E0239">
        <w:rPr>
          <w:szCs w:val="22"/>
        </w:rPr>
        <w:t xml:space="preserve">Bidrag får som huvudregel inte tas emot från givare som inte kan klarläggas. Vidare är det i princip förbjudet att ta emot bidrag från en och samma givare om värdet överstiger 30 000 euro per kalenderår. Det finns även begränsningar för att ta emot utländska bidrag. </w:t>
      </w:r>
    </w:p>
    <w:p w:rsidR="00127182" w:rsidRPr="006E0239" w:rsidRDefault="00127182" w:rsidP="00127182">
      <w:pPr>
        <w:pStyle w:val="Brdtextmedindrag"/>
        <w:rPr>
          <w:szCs w:val="22"/>
        </w:rPr>
      </w:pPr>
      <w:r w:rsidRPr="006E0239">
        <w:rPr>
          <w:szCs w:val="22"/>
        </w:rPr>
        <w:t xml:space="preserve">Bidragsbelopp och uppgift om givarens namn ska redovisas av partiet, partiföreningen eller den partinära sammanslutningen, om värdet av ett enskilt bidrag eller värdet av flera prestationer som en och samma givare har lämnat uppgår till minst 1 500 euro per kalenderår. </w:t>
      </w:r>
    </w:p>
    <w:p w:rsidR="00127182" w:rsidRPr="006E0239" w:rsidRDefault="00127182" w:rsidP="00127182">
      <w:pPr>
        <w:pStyle w:val="Brdtextmedindrag"/>
        <w:rPr>
          <w:szCs w:val="22"/>
        </w:rPr>
      </w:pPr>
      <w:r w:rsidRPr="006E0239">
        <w:rPr>
          <w:szCs w:val="22"/>
        </w:rPr>
        <w:t>Lagen innehåller även bestämmelser om redovisning av bl.a. partiernas kostnader för valkampanjer och finansiering av dessa. Enligt lagen ska partierna redovisa de totala kostnaderna för en valkampanj och specificerade kostnader för kampanjåtgärder i form av valreklam i dags</w:t>
      </w:r>
      <w:r w:rsidRPr="006E0239">
        <w:rPr>
          <w:szCs w:val="22"/>
        </w:rPr>
        <w:softHyphen/>
        <w:t>tidningar, radio, television och andra medier. Vidare ska redovisningarna innehålla uppgift om den totala valkampanjs</w:t>
      </w:r>
      <w:r w:rsidRPr="006E0239">
        <w:rPr>
          <w:szCs w:val="22"/>
        </w:rPr>
        <w:softHyphen/>
        <w:t>finansieringen och vissa specificerade uppgifter om t.ex. lån, stats</w:t>
      </w:r>
      <w:r w:rsidRPr="006E0239">
        <w:rPr>
          <w:szCs w:val="22"/>
        </w:rPr>
        <w:softHyphen/>
        <w:t>understöd, bidrag för val</w:t>
      </w:r>
      <w:r>
        <w:rPr>
          <w:szCs w:val="22"/>
        </w:rPr>
        <w:softHyphen/>
      </w:r>
      <w:r w:rsidRPr="006E0239">
        <w:rPr>
          <w:szCs w:val="22"/>
        </w:rPr>
        <w:t xml:space="preserve">kampanjen och övriga finansieringskällor. </w:t>
      </w:r>
    </w:p>
    <w:p w:rsidR="00127182" w:rsidRPr="006E0239" w:rsidRDefault="00127182" w:rsidP="00127182">
      <w:pPr>
        <w:pStyle w:val="Brdtextmedindrag"/>
        <w:rPr>
          <w:szCs w:val="22"/>
        </w:rPr>
      </w:pPr>
      <w:r w:rsidRPr="006E0239">
        <w:rPr>
          <w:szCs w:val="22"/>
        </w:rPr>
        <w:t>Redovisningarna ska som huvudregel ges in till Statens revisionsverk inom tre månader från det att bokslutet har fastställts. Statens revisions</w:t>
      </w:r>
      <w:r>
        <w:rPr>
          <w:szCs w:val="22"/>
        </w:rPr>
        <w:softHyphen/>
      </w:r>
      <w:r w:rsidRPr="006E0239">
        <w:rPr>
          <w:szCs w:val="22"/>
        </w:rPr>
        <w:t>verk för ett register över de uppgifter som omfattas av redovisnings</w:t>
      </w:r>
      <w:r>
        <w:rPr>
          <w:szCs w:val="22"/>
        </w:rPr>
        <w:softHyphen/>
      </w:r>
      <w:r w:rsidRPr="006E0239">
        <w:rPr>
          <w:szCs w:val="22"/>
        </w:rPr>
        <w:t>skyldigheten. Vissa uppgifter ska dock ges in separat inom en kortare tidsfrist. Partierna ska även ge in redovisningarna till Justitie</w:t>
      </w:r>
      <w:r w:rsidRPr="006E0239">
        <w:rPr>
          <w:szCs w:val="22"/>
        </w:rPr>
        <w:softHyphen/>
        <w:t xml:space="preserve">ministeriet. Redovisningarna offentliggörs av Statens revisionsverk på webbplatsen www.vaalirahoitusvalvonta.fi. Var och en har rätt att få kopior och uppgifter ur registret. </w:t>
      </w:r>
    </w:p>
    <w:p w:rsidR="00127182" w:rsidRPr="006E0239" w:rsidRDefault="00127182" w:rsidP="00127182">
      <w:pPr>
        <w:pStyle w:val="Brdtextmedindrag"/>
        <w:rPr>
          <w:szCs w:val="22"/>
        </w:rPr>
      </w:pPr>
      <w:r w:rsidRPr="006E0239">
        <w:rPr>
          <w:szCs w:val="22"/>
        </w:rPr>
        <w:lastRenderedPageBreak/>
        <w:t>I 2009 års lag om kandidaters valfinansiering finns regler om offentlig redovisning av kandidaters finansiering av sina val</w:t>
      </w:r>
      <w:r w:rsidRPr="006E0239">
        <w:rPr>
          <w:szCs w:val="22"/>
        </w:rPr>
        <w:softHyphen/>
        <w:t>kampanjer. Med valfinansiering avses enligt lagen finansieringen av de kostnader för kandidaternas valkampanjer som upp</w:t>
      </w:r>
      <w:r w:rsidRPr="006E0239">
        <w:rPr>
          <w:szCs w:val="22"/>
        </w:rPr>
        <w:softHyphen/>
        <w:t xml:space="preserve">kommer tidigast sex månader före och senast två veckor efter valdagen. </w:t>
      </w:r>
    </w:p>
    <w:p w:rsidR="00127182" w:rsidRPr="006E0239" w:rsidRDefault="00127182" w:rsidP="00127182">
      <w:pPr>
        <w:pStyle w:val="Brdtextmedindrag"/>
        <w:rPr>
          <w:szCs w:val="22"/>
        </w:rPr>
      </w:pPr>
      <w:r w:rsidRPr="006E0239">
        <w:rPr>
          <w:szCs w:val="22"/>
        </w:rPr>
        <w:t>Redovisningsskyldiga är enligt lagen de som har valts till ledamöter och de som har utsetts till ersättare i någon av de beslutande politiska församlingarna. Vid presidentval är det dock partier eller s.k. valombud eller ersättare för valombud som ställt upp kandidater som är redo</w:t>
      </w:r>
      <w:r>
        <w:rPr>
          <w:szCs w:val="22"/>
        </w:rPr>
        <w:softHyphen/>
      </w:r>
      <w:r w:rsidRPr="006E0239">
        <w:rPr>
          <w:szCs w:val="22"/>
        </w:rPr>
        <w:t>visningsskyldiga. Redovisningarna ska ges in till Statens revisions</w:t>
      </w:r>
      <w:r w:rsidRPr="006E0239">
        <w:rPr>
          <w:szCs w:val="22"/>
        </w:rPr>
        <w:softHyphen/>
        <w:t>verk inom två månader efter det att valresultatet har fastställts. Register</w:t>
      </w:r>
      <w:r w:rsidRPr="006E0239">
        <w:rPr>
          <w:szCs w:val="22"/>
        </w:rPr>
        <w:softHyphen/>
        <w:t>föring och offentlig</w:t>
      </w:r>
      <w:r w:rsidRPr="006E0239">
        <w:rPr>
          <w:szCs w:val="22"/>
        </w:rPr>
        <w:softHyphen/>
        <w:t>görande sker i princip på samma sätt som enligt 1969 års lag. Båda lagarna innehåller även bestämmelser om tillsyn och sanktioner. Dessa regler innebär bl.a. att Statens revisionsverk kan förelägga ett parti att vid vite komma in med vissa uppgifter och att det under vissa förutsättningar kan beslutas att utbetal</w:t>
      </w:r>
      <w:r w:rsidRPr="006E0239">
        <w:rPr>
          <w:szCs w:val="22"/>
        </w:rPr>
        <w:softHyphen/>
        <w:t>ning av statsunderstöd till ett parti ska upphöra om partiet väsentligen försummar en skyldighet som följer av lagen.</w:t>
      </w:r>
    </w:p>
    <w:p w:rsidR="00127182" w:rsidRPr="006E0239" w:rsidRDefault="00127182" w:rsidP="00127182">
      <w:pPr>
        <w:pStyle w:val="Rubrik3"/>
      </w:pPr>
      <w:bookmarkStart w:id="5288" w:name="_Toc351365056"/>
      <w:bookmarkStart w:id="5289" w:name="_Toc351365353"/>
      <w:bookmarkStart w:id="5290" w:name="_Toc351440942"/>
      <w:bookmarkStart w:id="5291" w:name="_Toc351466648"/>
      <w:bookmarkStart w:id="5292" w:name="_Toc351467237"/>
      <w:bookmarkStart w:id="5293" w:name="_Toc351468536"/>
      <w:bookmarkStart w:id="5294" w:name="_Toc351537881"/>
      <w:bookmarkStart w:id="5295" w:name="_Toc351546679"/>
      <w:bookmarkStart w:id="5296" w:name="_Toc351546883"/>
      <w:bookmarkStart w:id="5297" w:name="_Toc351558191"/>
      <w:bookmarkStart w:id="5298" w:name="_Toc351558395"/>
      <w:bookmarkStart w:id="5299" w:name="_Toc351558599"/>
      <w:bookmarkStart w:id="5300" w:name="_Toc351629748"/>
      <w:bookmarkStart w:id="5301" w:name="_Toc351629965"/>
      <w:bookmarkStart w:id="5302" w:name="_Toc351630179"/>
      <w:bookmarkStart w:id="5303" w:name="_Toc351633563"/>
      <w:bookmarkStart w:id="5304" w:name="_Toc351633778"/>
      <w:bookmarkStart w:id="5305" w:name="_Toc351633991"/>
      <w:bookmarkStart w:id="5306" w:name="_Toc351634205"/>
      <w:bookmarkStart w:id="5307" w:name="_Toc351634419"/>
      <w:bookmarkStart w:id="5308" w:name="_Toc351634633"/>
      <w:bookmarkStart w:id="5309" w:name="_Toc351634847"/>
      <w:bookmarkStart w:id="5310" w:name="_Toc351635062"/>
      <w:bookmarkStart w:id="5311" w:name="_Toc351635275"/>
      <w:bookmarkStart w:id="5312" w:name="_Toc351637974"/>
      <w:bookmarkStart w:id="5313" w:name="_Toc351638187"/>
      <w:bookmarkStart w:id="5314" w:name="_Toc351699610"/>
      <w:bookmarkStart w:id="5315" w:name="_Toc351699822"/>
      <w:bookmarkStart w:id="5316" w:name="_Toc351701723"/>
      <w:bookmarkStart w:id="5317" w:name="_Toc351709346"/>
      <w:bookmarkStart w:id="5318" w:name="_Toc351720814"/>
      <w:bookmarkStart w:id="5319" w:name="_Toc351365057"/>
      <w:bookmarkStart w:id="5320" w:name="_Toc351365354"/>
      <w:bookmarkStart w:id="5321" w:name="_Toc351440943"/>
      <w:bookmarkStart w:id="5322" w:name="_Toc351466649"/>
      <w:bookmarkStart w:id="5323" w:name="_Toc351467238"/>
      <w:bookmarkStart w:id="5324" w:name="_Toc351468537"/>
      <w:bookmarkStart w:id="5325" w:name="_Toc351537882"/>
      <w:bookmarkStart w:id="5326" w:name="_Toc351546680"/>
      <w:bookmarkStart w:id="5327" w:name="_Toc351546884"/>
      <w:bookmarkStart w:id="5328" w:name="_Toc351558192"/>
      <w:bookmarkStart w:id="5329" w:name="_Toc351558396"/>
      <w:bookmarkStart w:id="5330" w:name="_Toc351558600"/>
      <w:bookmarkStart w:id="5331" w:name="_Toc351629749"/>
      <w:bookmarkStart w:id="5332" w:name="_Toc351629966"/>
      <w:bookmarkStart w:id="5333" w:name="_Toc351630180"/>
      <w:bookmarkStart w:id="5334" w:name="_Toc351633564"/>
      <w:bookmarkStart w:id="5335" w:name="_Toc351633779"/>
      <w:bookmarkStart w:id="5336" w:name="_Toc351633992"/>
      <w:bookmarkStart w:id="5337" w:name="_Toc351634206"/>
      <w:bookmarkStart w:id="5338" w:name="_Toc351634420"/>
      <w:bookmarkStart w:id="5339" w:name="_Toc351634634"/>
      <w:bookmarkStart w:id="5340" w:name="_Toc351634848"/>
      <w:bookmarkStart w:id="5341" w:name="_Toc351635063"/>
      <w:bookmarkStart w:id="5342" w:name="_Toc351635276"/>
      <w:bookmarkStart w:id="5343" w:name="_Toc351637975"/>
      <w:bookmarkStart w:id="5344" w:name="_Toc351638188"/>
      <w:bookmarkStart w:id="5345" w:name="_Toc351699611"/>
      <w:bookmarkStart w:id="5346" w:name="_Toc351699823"/>
      <w:bookmarkStart w:id="5347" w:name="_Toc351701724"/>
      <w:bookmarkStart w:id="5348" w:name="_Toc351709347"/>
      <w:bookmarkStart w:id="5349" w:name="_Toc351720815"/>
      <w:bookmarkStart w:id="5350" w:name="_Toc353429428"/>
      <w:bookmarkStart w:id="5351" w:name="_Toc357504348"/>
      <w:bookmarkStart w:id="5352" w:name="_Toc360688869"/>
      <w:bookmarkStart w:id="5353" w:name="_Toc361052681"/>
      <w:bookmarkStart w:id="5354" w:name="_Toc361053171"/>
      <w:bookmarkStart w:id="5355" w:name="_Toc361053251"/>
      <w:bookmarkStart w:id="5356" w:name="_Toc361053858"/>
      <w:bookmarkStart w:id="5357" w:name="_Toc361054020"/>
      <w:bookmarkStart w:id="5358" w:name="_Toc361054102"/>
      <w:bookmarkStart w:id="5359" w:name="_Toc361054264"/>
      <w:bookmarkStart w:id="5360" w:name="_Toc361054426"/>
      <w:bookmarkStart w:id="5361" w:name="_Toc361054503"/>
      <w:bookmarkStart w:id="5362" w:name="_Toc361054584"/>
      <w:bookmarkStart w:id="5363" w:name="_Toc361054666"/>
      <w:bookmarkStart w:id="5364" w:name="_Toc361054749"/>
      <w:bookmarkStart w:id="5365" w:name="_Toc361054831"/>
      <w:bookmarkStart w:id="5366" w:name="_Toc361054913"/>
      <w:bookmarkStart w:id="5367" w:name="_Toc361054995"/>
      <w:bookmarkStart w:id="5368" w:name="_Toc361055077"/>
      <w:bookmarkStart w:id="5369" w:name="_Toc361055159"/>
      <w:bookmarkStart w:id="5370" w:name="_Toc361055242"/>
      <w:bookmarkStart w:id="5371" w:name="_Toc361055324"/>
      <w:bookmarkStart w:id="5372" w:name="_Toc361055406"/>
      <w:bookmarkStart w:id="5373" w:name="_Toc361055488"/>
      <w:bookmarkStart w:id="5374" w:name="_Toc361055652"/>
      <w:bookmarkStart w:id="5375" w:name="_Toc361055733"/>
      <w:bookmarkStart w:id="5376" w:name="_Toc361055815"/>
      <w:bookmarkStart w:id="5377" w:name="_Toc361055896"/>
      <w:bookmarkStart w:id="5378" w:name="_Toc361055978"/>
      <w:bookmarkStart w:id="5379" w:name="_Toc361056060"/>
      <w:bookmarkStart w:id="5380" w:name="_Toc361059214"/>
      <w:bookmarkStart w:id="5381" w:name="_Toc361059338"/>
      <w:bookmarkStart w:id="5382" w:name="_Toc361059755"/>
      <w:bookmarkStart w:id="5383" w:name="_Toc361060308"/>
      <w:bookmarkStart w:id="5384" w:name="_Toc361061178"/>
      <w:bookmarkStart w:id="5385" w:name="_Toc361061669"/>
      <w:bookmarkStart w:id="5386" w:name="_Toc369586038"/>
      <w:bookmarkStart w:id="5387" w:name="_Toc370453822"/>
      <w:bookmarkStart w:id="5388" w:name="_Toc370478970"/>
      <w:bookmarkStart w:id="5389" w:name="_Toc370737935"/>
      <w:bookmarkStart w:id="5390" w:name="_Toc370805325"/>
      <w:bookmarkStart w:id="5391" w:name="_Toc370808828"/>
      <w:bookmarkStart w:id="5392" w:name="_Toc370810251"/>
      <w:bookmarkStart w:id="5393" w:name="_Toc371055523"/>
      <w:bookmarkStart w:id="5394" w:name="_Toc371341048"/>
      <w:bookmarkStart w:id="5395" w:name="_Toc371490821"/>
      <w:bookmarkStart w:id="5396" w:name="_Toc371497285"/>
      <w:bookmarkStart w:id="5397" w:name="_Toc371588421"/>
      <w:bookmarkStart w:id="5398" w:name="_Toc371601056"/>
      <w:bookmarkStart w:id="5399" w:name="_Toc371601753"/>
      <w:bookmarkStart w:id="5400" w:name="_Toc371602688"/>
      <w:bookmarkStart w:id="5401" w:name="_Toc371668303"/>
      <w:bookmarkStart w:id="5402" w:name="_Toc371670237"/>
      <w:bookmarkStart w:id="5403" w:name="_Toc372716203"/>
      <w:bookmarkStart w:id="5404" w:name="_Toc373391526"/>
      <w:bookmarkStart w:id="5405" w:name="_Toc373402179"/>
      <w:bookmarkStart w:id="5406" w:name="_Toc373403474"/>
      <w:bookmarkStart w:id="5407" w:name="_Toc373482604"/>
      <w:bookmarkStart w:id="5408" w:name="_Toc373482788"/>
      <w:bookmarkStart w:id="5409" w:name="_Toc373486694"/>
      <w:bookmarkStart w:id="5410" w:name="_Toc373755714"/>
      <w:bookmarkStart w:id="5411" w:name="_Toc373755991"/>
      <w:bookmarkStart w:id="5412" w:name="_Toc373839945"/>
      <w:bookmarkStart w:id="5413" w:name="_Toc374345749"/>
      <w:bookmarkStart w:id="5414" w:name="_Toc374445332"/>
      <w:bookmarkStart w:id="5415" w:name="_Toc374514977"/>
      <w:bookmarkStart w:id="5416" w:name="_Toc374516473"/>
      <w:bookmarkStart w:id="5417" w:name="_Toc374517146"/>
      <w:bookmarkStart w:id="5418" w:name="_Toc374703324"/>
      <w:bookmarkStart w:id="5419" w:name="_Toc374972329"/>
      <w:bookmarkStart w:id="5420" w:name="_Toc375042191"/>
      <w:bookmarkStart w:id="5421" w:name="_Toc375045422"/>
      <w:bookmarkStart w:id="5422" w:name="_Toc375053161"/>
      <w:bookmarkStart w:id="5423" w:name="_Toc375057262"/>
      <w:bookmarkStart w:id="5424" w:name="_Toc375057330"/>
      <w:bookmarkStart w:id="5425" w:name="_Toc375127856"/>
      <w:bookmarkStart w:id="5426" w:name="_Toc375137094"/>
      <w:bookmarkStart w:id="5427" w:name="_Toc375138441"/>
      <w:bookmarkStart w:id="5428" w:name="_Toc376853870"/>
      <w:bookmarkStart w:id="5429" w:name="_Toc376857385"/>
      <w:bookmarkStart w:id="5430" w:name="_Toc376857590"/>
      <w:bookmarkStart w:id="5431" w:name="_Toc376858833"/>
      <w:bookmarkStart w:id="5432" w:name="_Toc376858905"/>
      <w:bookmarkStart w:id="5433" w:name="_Toc376858976"/>
      <w:bookmarkStart w:id="5434" w:name="_Toc376931255"/>
      <w:bookmarkStart w:id="5435" w:name="_Toc377120387"/>
      <w:bookmarkStart w:id="5436" w:name="_Toc377125002"/>
      <w:bookmarkStart w:id="5437" w:name="_Toc377133226"/>
      <w:bookmarkStart w:id="5438" w:name="_Toc377134804"/>
      <w:bookmarkStart w:id="5439" w:name="_Toc377371268"/>
      <w:bookmarkStart w:id="5440" w:name="_Toc377542383"/>
      <w:bookmarkStart w:id="5441" w:name="_Toc377622926"/>
      <w:bookmarkStart w:id="5442" w:name="_Toc377623040"/>
      <w:bookmarkStart w:id="5443" w:name="_Toc377623154"/>
      <w:bookmarkStart w:id="5444" w:name="_Toc377623224"/>
      <w:bookmarkStart w:id="5445" w:name="_Toc377713060"/>
      <w:bookmarkStart w:id="5446" w:name="_Toc377720400"/>
      <w:bookmarkEnd w:id="5288"/>
      <w:bookmarkEnd w:id="5289"/>
      <w:bookmarkEnd w:id="5290"/>
      <w:bookmarkEnd w:id="5291"/>
      <w:bookmarkEnd w:id="5292"/>
      <w:bookmarkEnd w:id="5293"/>
      <w:bookmarkEnd w:id="5294"/>
      <w:bookmarkEnd w:id="5295"/>
      <w:bookmarkEnd w:id="5296"/>
      <w:bookmarkEnd w:id="5297"/>
      <w:bookmarkEnd w:id="5298"/>
      <w:bookmarkEnd w:id="5299"/>
      <w:bookmarkEnd w:id="5300"/>
      <w:bookmarkEnd w:id="5301"/>
      <w:bookmarkEnd w:id="5302"/>
      <w:bookmarkEnd w:id="5303"/>
      <w:bookmarkEnd w:id="5304"/>
      <w:bookmarkEnd w:id="5305"/>
      <w:bookmarkEnd w:id="5306"/>
      <w:bookmarkEnd w:id="5307"/>
      <w:bookmarkEnd w:id="5308"/>
      <w:bookmarkEnd w:id="5309"/>
      <w:bookmarkEnd w:id="5310"/>
      <w:bookmarkEnd w:id="5311"/>
      <w:bookmarkEnd w:id="5312"/>
      <w:bookmarkEnd w:id="5313"/>
      <w:bookmarkEnd w:id="5314"/>
      <w:bookmarkEnd w:id="5315"/>
      <w:bookmarkEnd w:id="5316"/>
      <w:bookmarkEnd w:id="5317"/>
      <w:bookmarkEnd w:id="5318"/>
      <w:bookmarkEnd w:id="5319"/>
      <w:bookmarkEnd w:id="5320"/>
      <w:bookmarkEnd w:id="5321"/>
      <w:bookmarkEnd w:id="5322"/>
      <w:bookmarkEnd w:id="5323"/>
      <w:bookmarkEnd w:id="5324"/>
      <w:bookmarkEnd w:id="5325"/>
      <w:bookmarkEnd w:id="5326"/>
      <w:bookmarkEnd w:id="5327"/>
      <w:bookmarkEnd w:id="5328"/>
      <w:bookmarkEnd w:id="5329"/>
      <w:bookmarkEnd w:id="5330"/>
      <w:bookmarkEnd w:id="5331"/>
      <w:bookmarkEnd w:id="5332"/>
      <w:bookmarkEnd w:id="5333"/>
      <w:bookmarkEnd w:id="5334"/>
      <w:bookmarkEnd w:id="5335"/>
      <w:bookmarkEnd w:id="5336"/>
      <w:bookmarkEnd w:id="5337"/>
      <w:bookmarkEnd w:id="5338"/>
      <w:bookmarkEnd w:id="5339"/>
      <w:bookmarkEnd w:id="5340"/>
      <w:bookmarkEnd w:id="5341"/>
      <w:bookmarkEnd w:id="5342"/>
      <w:bookmarkEnd w:id="5343"/>
      <w:bookmarkEnd w:id="5344"/>
      <w:bookmarkEnd w:id="5345"/>
      <w:bookmarkEnd w:id="5346"/>
      <w:bookmarkEnd w:id="5347"/>
      <w:bookmarkEnd w:id="5348"/>
      <w:bookmarkEnd w:id="5349"/>
      <w:r w:rsidRPr="006E0239">
        <w:t>Norge</w:t>
      </w:r>
      <w:bookmarkEnd w:id="5350"/>
      <w:bookmarkEnd w:id="5351"/>
      <w:bookmarkEnd w:id="5352"/>
      <w:bookmarkEnd w:id="5353"/>
      <w:bookmarkEnd w:id="5354"/>
      <w:bookmarkEnd w:id="5355"/>
      <w:bookmarkEnd w:id="5356"/>
      <w:bookmarkEnd w:id="5357"/>
      <w:bookmarkEnd w:id="5358"/>
      <w:bookmarkEnd w:id="5359"/>
      <w:bookmarkEnd w:id="5360"/>
      <w:bookmarkEnd w:id="5361"/>
      <w:bookmarkEnd w:id="5362"/>
      <w:bookmarkEnd w:id="5363"/>
      <w:bookmarkEnd w:id="5364"/>
      <w:bookmarkEnd w:id="5365"/>
      <w:bookmarkEnd w:id="5366"/>
      <w:bookmarkEnd w:id="5367"/>
      <w:bookmarkEnd w:id="5368"/>
      <w:bookmarkEnd w:id="5369"/>
      <w:bookmarkEnd w:id="5370"/>
      <w:bookmarkEnd w:id="5371"/>
      <w:bookmarkEnd w:id="5372"/>
      <w:bookmarkEnd w:id="5373"/>
      <w:bookmarkEnd w:id="5374"/>
      <w:bookmarkEnd w:id="5375"/>
      <w:bookmarkEnd w:id="5376"/>
      <w:bookmarkEnd w:id="5377"/>
      <w:bookmarkEnd w:id="5378"/>
      <w:bookmarkEnd w:id="5379"/>
      <w:bookmarkEnd w:id="5380"/>
      <w:bookmarkEnd w:id="5381"/>
      <w:bookmarkEnd w:id="5382"/>
      <w:bookmarkEnd w:id="5383"/>
      <w:bookmarkEnd w:id="5384"/>
      <w:bookmarkEnd w:id="5385"/>
      <w:bookmarkEnd w:id="5386"/>
      <w:bookmarkEnd w:id="5387"/>
      <w:bookmarkEnd w:id="5388"/>
      <w:bookmarkEnd w:id="5389"/>
      <w:bookmarkEnd w:id="5390"/>
      <w:bookmarkEnd w:id="5391"/>
      <w:bookmarkEnd w:id="5392"/>
      <w:bookmarkEnd w:id="5393"/>
      <w:bookmarkEnd w:id="5394"/>
      <w:bookmarkEnd w:id="5395"/>
      <w:bookmarkEnd w:id="5396"/>
      <w:bookmarkEnd w:id="5397"/>
      <w:bookmarkEnd w:id="5398"/>
      <w:bookmarkEnd w:id="5399"/>
      <w:bookmarkEnd w:id="5400"/>
      <w:bookmarkEnd w:id="5401"/>
      <w:bookmarkEnd w:id="5402"/>
      <w:bookmarkEnd w:id="5403"/>
      <w:bookmarkEnd w:id="5404"/>
      <w:bookmarkEnd w:id="5405"/>
      <w:bookmarkEnd w:id="5406"/>
      <w:bookmarkEnd w:id="5407"/>
      <w:bookmarkEnd w:id="5408"/>
      <w:bookmarkEnd w:id="5409"/>
      <w:bookmarkEnd w:id="5410"/>
      <w:bookmarkEnd w:id="5411"/>
      <w:bookmarkEnd w:id="5412"/>
      <w:bookmarkEnd w:id="5413"/>
      <w:bookmarkEnd w:id="5414"/>
      <w:bookmarkEnd w:id="5415"/>
      <w:bookmarkEnd w:id="5416"/>
      <w:bookmarkEnd w:id="5417"/>
      <w:bookmarkEnd w:id="5418"/>
      <w:bookmarkEnd w:id="5419"/>
      <w:bookmarkEnd w:id="5420"/>
      <w:bookmarkEnd w:id="5421"/>
      <w:bookmarkEnd w:id="5422"/>
      <w:bookmarkEnd w:id="5423"/>
      <w:bookmarkEnd w:id="5424"/>
      <w:bookmarkEnd w:id="5425"/>
      <w:bookmarkEnd w:id="5426"/>
      <w:bookmarkEnd w:id="5427"/>
      <w:bookmarkEnd w:id="5428"/>
      <w:bookmarkEnd w:id="5429"/>
      <w:bookmarkEnd w:id="5430"/>
      <w:bookmarkEnd w:id="5431"/>
      <w:bookmarkEnd w:id="5432"/>
      <w:bookmarkEnd w:id="5433"/>
      <w:bookmarkEnd w:id="5434"/>
      <w:bookmarkEnd w:id="5435"/>
      <w:bookmarkEnd w:id="5436"/>
      <w:bookmarkEnd w:id="5437"/>
      <w:bookmarkEnd w:id="5438"/>
      <w:bookmarkEnd w:id="5439"/>
      <w:bookmarkEnd w:id="5440"/>
      <w:bookmarkEnd w:id="5441"/>
      <w:bookmarkEnd w:id="5442"/>
      <w:bookmarkEnd w:id="5443"/>
      <w:bookmarkEnd w:id="5444"/>
      <w:bookmarkEnd w:id="5445"/>
      <w:bookmarkEnd w:id="5446"/>
    </w:p>
    <w:p w:rsidR="00127182" w:rsidRPr="006E0239" w:rsidRDefault="00127182" w:rsidP="00127182">
      <w:pPr>
        <w:pStyle w:val="Brdtext"/>
      </w:pPr>
      <w:r w:rsidRPr="006E0239">
        <w:t>I Norge finns bestämmelser om offentliggörande av politiska partiers intäkter och kostnader i loven om visse forhold vedr</w:t>
      </w:r>
      <w:r w:rsidRPr="006E0239">
        <w:rPr>
          <w:rFonts w:cs="Lucida Grande"/>
          <w:szCs w:val="22"/>
        </w:rPr>
        <w:t>ø</w:t>
      </w:r>
      <w:r w:rsidRPr="006E0239">
        <w:t>rende de politiske partiene (partiloven) från 2005. Lagen innebär en skyldighet för alla organisatoriska delar av ett politiskt parti att årligen lämna en intäkts- och kostnads</w:t>
      </w:r>
      <w:r w:rsidRPr="006E0239">
        <w:softHyphen/>
        <w:t xml:space="preserve">redovisning till ett centralt register. Intäktsredovisningen ska innehålla en fullständig översikt av partiorganisationens intäkter fördelade på offentligt stöd, bidrag från privatpersoner och andra samt interna överföringar. En sådan översikt ska även lämnas </w:t>
      </w:r>
      <w:r>
        <w:t xml:space="preserve">i fråga om </w:t>
      </w:r>
      <w:r w:rsidRPr="006E0239">
        <w:t>partiorganisa</w:t>
      </w:r>
      <w:r w:rsidRPr="006E0239">
        <w:softHyphen/>
        <w:t>tionens kostnader fördelade på bl.a. kostnader</w:t>
      </w:r>
      <w:r>
        <w:t xml:space="preserve"> för löner</w:t>
      </w:r>
      <w:r w:rsidRPr="006E0239">
        <w:t>, var</w:t>
      </w:r>
      <w:r>
        <w:t>or</w:t>
      </w:r>
      <w:r w:rsidRPr="006E0239">
        <w:t xml:space="preserve"> och valkampanjer. Redovisningen ska avges senast fem månader efter räken</w:t>
      </w:r>
      <w:r>
        <w:softHyphen/>
      </w:r>
      <w:r w:rsidRPr="006E0239">
        <w:t>skapsårets utgång. Räkenskapsåret omfattar kalenderår.</w:t>
      </w:r>
    </w:p>
    <w:p w:rsidR="00127182" w:rsidRPr="006E0239" w:rsidRDefault="00127182" w:rsidP="00127182">
      <w:pPr>
        <w:pStyle w:val="Brdtextmedindrag"/>
      </w:pPr>
      <w:r w:rsidRPr="006E0239">
        <w:t>Med bidrag i lagens mening avses penningbidrag och värdet av varor, tjänster och andra motsvarande prestationer som tagits emot utan vederlag eller till underpris. Vissa prestationer räknas inte som bidrag, t.ex. ordinärt arbete som utförs på frivillig väg av privatpersoner.</w:t>
      </w:r>
    </w:p>
    <w:p w:rsidR="00127182" w:rsidRPr="006E0239" w:rsidRDefault="00127182" w:rsidP="00127182">
      <w:pPr>
        <w:pStyle w:val="Brdtextmedindrag"/>
      </w:pPr>
      <w:r w:rsidRPr="006E0239">
        <w:t xml:space="preserve">Anonyma bidrag får inte tas emot utan tillfaller statskassan. Partierna och partiorganisationerna får inte heller ta emot bidrag från rättssubjekt under statens eller annan offentlig myndighets kontroll eller från utländska givare. </w:t>
      </w:r>
    </w:p>
    <w:p w:rsidR="00127182" w:rsidRPr="006E0239" w:rsidRDefault="00127182" w:rsidP="00127182">
      <w:pPr>
        <w:pStyle w:val="Brdtextmedindrag"/>
      </w:pPr>
      <w:r w:rsidRPr="006E0239">
        <w:t>Bidragets värde och givarens identitet ska redovisas om ett eller flera bidrag tas emot från samma givare under ett räken</w:t>
      </w:r>
      <w:r w:rsidRPr="006E0239">
        <w:softHyphen/>
        <w:t>skapsår med ett värde om sammanlagt minst 35 000 NOK till en huvudorganisation, 23 000 NOK till en partiorganisation på fylkeskommunal nivå och 12 000 NOK till en parti</w:t>
      </w:r>
      <w:r w:rsidRPr="006E0239">
        <w:softHyphen/>
        <w:t>organisation på kommunal nivå.</w:t>
      </w:r>
    </w:p>
    <w:p w:rsidR="00127182" w:rsidRPr="006E0239" w:rsidRDefault="00127182" w:rsidP="00127182">
      <w:pPr>
        <w:pStyle w:val="Brdtextmedindrag"/>
        <w:rPr>
          <w:szCs w:val="22"/>
        </w:rPr>
      </w:pPr>
      <w:r w:rsidRPr="006E0239">
        <w:t xml:space="preserve">Partier och partiorganisationer som har årliga intäkter understigande </w:t>
      </w:r>
      <w:r w:rsidRPr="006E0239">
        <w:rPr>
          <w:szCs w:val="22"/>
        </w:rPr>
        <w:t>12 000 NOK utöver offentligt stöd är befriade från redovisnings</w:t>
      </w:r>
      <w:r w:rsidRPr="006E0239">
        <w:rPr>
          <w:szCs w:val="22"/>
        </w:rPr>
        <w:softHyphen/>
        <w:t>skyldig</w:t>
      </w:r>
      <w:r>
        <w:rPr>
          <w:szCs w:val="22"/>
        </w:rPr>
        <w:softHyphen/>
      </w:r>
      <w:r w:rsidRPr="006E0239">
        <w:rPr>
          <w:szCs w:val="22"/>
        </w:rPr>
        <w:t>het. Sådana mindre partier eller organisationer ska dock till det centrala registret avge en förklaring om att deras intäkter understiger värde</w:t>
      </w:r>
      <w:r>
        <w:rPr>
          <w:szCs w:val="22"/>
        </w:rPr>
        <w:softHyphen/>
      </w:r>
      <w:r w:rsidRPr="006E0239">
        <w:rPr>
          <w:szCs w:val="22"/>
        </w:rPr>
        <w:t>gränsen. Vidare är de i likhet med övriga partier och partiorganisa</w:t>
      </w:r>
      <w:r w:rsidRPr="006E0239">
        <w:rPr>
          <w:szCs w:val="22"/>
        </w:rPr>
        <w:softHyphen/>
        <w:t xml:space="preserve">tioner </w:t>
      </w:r>
      <w:r w:rsidRPr="006E0239">
        <w:rPr>
          <w:szCs w:val="22"/>
        </w:rPr>
        <w:lastRenderedPageBreak/>
        <w:t xml:space="preserve">särskilt redovisningsskyldiga för bidrag överstigande 10 000 NOK som tas emot före ett val under valåret. </w:t>
      </w:r>
    </w:p>
    <w:p w:rsidR="00127182" w:rsidRPr="006E0239" w:rsidRDefault="00127182" w:rsidP="00127182">
      <w:pPr>
        <w:pStyle w:val="Brdtextmedindrag"/>
      </w:pPr>
      <w:r w:rsidRPr="006E0239">
        <w:rPr>
          <w:szCs w:val="22"/>
        </w:rPr>
        <w:t xml:space="preserve">Partiernas och partiorganisationernas redovisningar ska innehålla en förklaring om att de inte haft några andra intäkter, kostnader, skulder och tillgångar utöver de redovisade uppgifterna. </w:t>
      </w:r>
      <w:r w:rsidRPr="006E0239">
        <w:t>Ett partis huvudorganisation är vidare skyldig att låta en offentligt godkänd revisor granska redovis</w:t>
      </w:r>
      <w:r w:rsidRPr="006E0239">
        <w:softHyphen/>
        <w:t xml:space="preserve">ningarna. </w:t>
      </w:r>
      <w:r w:rsidRPr="006E0239">
        <w:rPr>
          <w:szCs w:val="22"/>
        </w:rPr>
        <w:t xml:space="preserve">Redovisningarna ska undertecknas av minst två behöriga företrädare för partiet eller partiorganisationen. </w:t>
      </w:r>
    </w:p>
    <w:p w:rsidR="00127182" w:rsidRPr="006E0239" w:rsidRDefault="00127182" w:rsidP="00127182">
      <w:pPr>
        <w:pStyle w:val="Brdtextmedindrag"/>
        <w:rPr>
          <w:szCs w:val="22"/>
        </w:rPr>
      </w:pPr>
      <w:r>
        <w:rPr>
          <w:szCs w:val="22"/>
        </w:rPr>
        <w:t>U</w:t>
      </w:r>
      <w:r w:rsidRPr="006E0239">
        <w:rPr>
          <w:szCs w:val="22"/>
        </w:rPr>
        <w:t>pplysningar från redovisning</w:t>
      </w:r>
      <w:r>
        <w:rPr>
          <w:szCs w:val="22"/>
        </w:rPr>
        <w:softHyphen/>
      </w:r>
      <w:r w:rsidRPr="006E0239">
        <w:rPr>
          <w:szCs w:val="22"/>
        </w:rPr>
        <w:t>arna</w:t>
      </w:r>
      <w:r w:rsidRPr="001251D6">
        <w:rPr>
          <w:szCs w:val="22"/>
        </w:rPr>
        <w:t xml:space="preserve"> </w:t>
      </w:r>
      <w:r w:rsidRPr="006E0239">
        <w:rPr>
          <w:szCs w:val="22"/>
        </w:rPr>
        <w:t xml:space="preserve">sammanställs </w:t>
      </w:r>
      <w:r>
        <w:rPr>
          <w:szCs w:val="22"/>
        </w:rPr>
        <w:t>i</w:t>
      </w:r>
      <w:r w:rsidRPr="006E0239">
        <w:rPr>
          <w:szCs w:val="22"/>
        </w:rPr>
        <w:t xml:space="preserve"> det centrala registret. Registret förs av Statistisk sentralbyrå. Uppgifterna offentlig</w:t>
      </w:r>
      <w:r>
        <w:rPr>
          <w:szCs w:val="22"/>
        </w:rPr>
        <w:softHyphen/>
      </w:r>
      <w:r w:rsidRPr="006E0239">
        <w:rPr>
          <w:szCs w:val="22"/>
        </w:rPr>
        <w:t xml:space="preserve">görs på webbplatsen www.partifinansiering.no. </w:t>
      </w:r>
    </w:p>
    <w:p w:rsidR="001D640C" w:rsidRDefault="00127182" w:rsidP="001D640C">
      <w:pPr>
        <w:pStyle w:val="Brdtextmedindrag"/>
      </w:pPr>
      <w:r w:rsidRPr="006E0239">
        <w:rPr>
          <w:szCs w:val="22"/>
        </w:rPr>
        <w:t xml:space="preserve">I lagen finns även regler om att olovliga bidrag ska kunna förverkas och om ytterligare krav på revision än </w:t>
      </w:r>
      <w:r>
        <w:rPr>
          <w:szCs w:val="22"/>
        </w:rPr>
        <w:t>kravet på</w:t>
      </w:r>
      <w:r w:rsidRPr="006E0239">
        <w:rPr>
          <w:szCs w:val="22"/>
        </w:rPr>
        <w:t xml:space="preserve"> granskning av en offentligt godkänd revisor. Dessa regler har införts med anledning av rekommendationer från GRECO.</w:t>
      </w:r>
    </w:p>
    <w:p w:rsidR="00127182" w:rsidRDefault="001D640C" w:rsidP="00127182">
      <w:pPr>
        <w:pStyle w:val="Rubrik1"/>
      </w:pPr>
      <w:bookmarkStart w:id="5447" w:name="_Toc375297526"/>
      <w:bookmarkStart w:id="5448" w:name="_Toc376853871"/>
      <w:bookmarkStart w:id="5449" w:name="_Toc376857386"/>
      <w:bookmarkStart w:id="5450" w:name="_Toc376857591"/>
      <w:bookmarkStart w:id="5451" w:name="_Toc376858834"/>
      <w:bookmarkStart w:id="5452" w:name="_Toc376858906"/>
      <w:bookmarkStart w:id="5453" w:name="_Toc376858977"/>
      <w:bookmarkStart w:id="5454" w:name="_Toc376931256"/>
      <w:bookmarkStart w:id="5455" w:name="_Toc377120388"/>
      <w:bookmarkStart w:id="5456" w:name="_Toc377125003"/>
      <w:bookmarkStart w:id="5457" w:name="_Toc377133227"/>
      <w:bookmarkStart w:id="5458" w:name="_Toc377134805"/>
      <w:bookmarkStart w:id="5459" w:name="_Toc377371269"/>
      <w:bookmarkStart w:id="5460" w:name="_Toc377542384"/>
      <w:bookmarkStart w:id="5461" w:name="_Toc377622927"/>
      <w:bookmarkStart w:id="5462" w:name="_Toc377623041"/>
      <w:bookmarkStart w:id="5463" w:name="_Toc377623155"/>
      <w:bookmarkStart w:id="5464" w:name="_Toc377623225"/>
      <w:bookmarkStart w:id="5465" w:name="_Toc377713061"/>
      <w:bookmarkStart w:id="5466" w:name="_Toc377720401"/>
      <w:r>
        <w:t>En lag om insyn i finansiering av partier</w:t>
      </w:r>
      <w:bookmarkStart w:id="5467" w:name="_Toc353429433"/>
      <w:bookmarkStart w:id="5468" w:name="_Toc357504353"/>
      <w:bookmarkStart w:id="5469" w:name="_Toc360688874"/>
      <w:bookmarkStart w:id="5470" w:name="_Toc361052686"/>
      <w:bookmarkStart w:id="5471" w:name="_Toc361053176"/>
      <w:bookmarkStart w:id="5472" w:name="_Toc361053256"/>
      <w:bookmarkStart w:id="5473" w:name="_Toc361053863"/>
      <w:bookmarkStart w:id="5474" w:name="_Toc361054025"/>
      <w:bookmarkStart w:id="5475" w:name="_Toc361054107"/>
      <w:bookmarkStart w:id="5476" w:name="_Toc361054269"/>
      <w:bookmarkStart w:id="5477" w:name="_Toc361054431"/>
      <w:bookmarkStart w:id="5478" w:name="_Toc361054508"/>
      <w:bookmarkStart w:id="5479" w:name="_Toc361054589"/>
      <w:bookmarkStart w:id="5480" w:name="_Toc361054671"/>
      <w:bookmarkStart w:id="5481" w:name="_Toc361054754"/>
      <w:bookmarkStart w:id="5482" w:name="_Toc361054836"/>
      <w:bookmarkStart w:id="5483" w:name="_Toc361054918"/>
      <w:bookmarkStart w:id="5484" w:name="_Toc361055000"/>
      <w:bookmarkStart w:id="5485" w:name="_Toc361055082"/>
      <w:bookmarkStart w:id="5486" w:name="_Toc361055164"/>
      <w:bookmarkStart w:id="5487" w:name="_Toc361055247"/>
      <w:bookmarkStart w:id="5488" w:name="_Toc361055329"/>
      <w:bookmarkStart w:id="5489" w:name="_Toc361055411"/>
      <w:bookmarkStart w:id="5490" w:name="_Toc361055493"/>
      <w:bookmarkStart w:id="5491" w:name="_Toc361055657"/>
      <w:bookmarkStart w:id="5492" w:name="_Toc361055738"/>
      <w:bookmarkStart w:id="5493" w:name="_Toc361055820"/>
      <w:bookmarkStart w:id="5494" w:name="_Toc361055901"/>
      <w:bookmarkStart w:id="5495" w:name="_Toc361055983"/>
      <w:bookmarkStart w:id="5496" w:name="_Toc361056065"/>
      <w:bookmarkStart w:id="5497" w:name="_Toc361059219"/>
      <w:bookmarkStart w:id="5498" w:name="_Toc361059343"/>
      <w:bookmarkStart w:id="5499" w:name="_Toc361059760"/>
      <w:bookmarkStart w:id="5500" w:name="_Toc361060313"/>
      <w:bookmarkStart w:id="5501" w:name="_Toc361061183"/>
      <w:bookmarkStart w:id="5502" w:name="_Toc361061674"/>
      <w:bookmarkStart w:id="5503" w:name="_Toc369586043"/>
      <w:bookmarkStart w:id="5504" w:name="_Toc370453827"/>
      <w:bookmarkStart w:id="5505" w:name="_Toc370478975"/>
      <w:bookmarkStart w:id="5506" w:name="_Toc370737940"/>
      <w:bookmarkStart w:id="5507" w:name="_Toc370805330"/>
      <w:bookmarkStart w:id="5508" w:name="_Toc370808847"/>
      <w:bookmarkStart w:id="5509" w:name="_Toc370810270"/>
      <w:bookmarkStart w:id="5510" w:name="_Toc371055542"/>
      <w:bookmarkStart w:id="5511" w:name="_Toc371341067"/>
      <w:bookmarkStart w:id="5512" w:name="_Toc371490840"/>
      <w:bookmarkStart w:id="5513" w:name="_Toc371497304"/>
      <w:bookmarkStart w:id="5514" w:name="_Toc371588440"/>
      <w:bookmarkStart w:id="5515" w:name="_Toc371601075"/>
      <w:bookmarkStart w:id="5516" w:name="_Toc371601755"/>
      <w:bookmarkStart w:id="5517" w:name="_Toc371602690"/>
      <w:bookmarkStart w:id="5518" w:name="_Toc371668305"/>
      <w:bookmarkStart w:id="5519" w:name="_Toc371670239"/>
      <w:bookmarkStart w:id="5520" w:name="_Toc372716205"/>
      <w:bookmarkStart w:id="5521" w:name="_Toc373391528"/>
      <w:bookmarkStart w:id="5522" w:name="_Toc373402181"/>
      <w:bookmarkStart w:id="5523" w:name="_Toc373403476"/>
      <w:bookmarkStart w:id="5524" w:name="_Toc373482606"/>
      <w:bookmarkStart w:id="5525" w:name="_Toc373482790"/>
      <w:bookmarkStart w:id="5526" w:name="_Toc373486696"/>
      <w:bookmarkStart w:id="5527" w:name="_Toc373755716"/>
      <w:bookmarkStart w:id="5528" w:name="_Toc373755993"/>
      <w:bookmarkStart w:id="5529" w:name="_Toc373839947"/>
      <w:bookmarkStart w:id="5530" w:name="_Toc374345751"/>
      <w:bookmarkStart w:id="5531" w:name="_Toc374445334"/>
      <w:bookmarkStart w:id="5532" w:name="_Toc374514979"/>
      <w:bookmarkStart w:id="5533" w:name="_Toc374516475"/>
      <w:bookmarkStart w:id="5534" w:name="_Toc374517148"/>
      <w:bookmarkStart w:id="5535" w:name="_Toc374703326"/>
      <w:bookmarkStart w:id="5536" w:name="_Toc374972331"/>
      <w:bookmarkStart w:id="5537" w:name="_Toc375042193"/>
      <w:bookmarkStart w:id="5538" w:name="_Toc375045424"/>
      <w:bookmarkStart w:id="5539" w:name="_Toc375053163"/>
      <w:bookmarkStart w:id="5540" w:name="_Toc375057264"/>
      <w:bookmarkStart w:id="5541" w:name="_Toc375057332"/>
      <w:bookmarkStart w:id="5542" w:name="_Toc375127858"/>
      <w:bookmarkStart w:id="5543" w:name="_Toc375137096"/>
      <w:bookmarkStart w:id="5544" w:name="_Toc375138443"/>
      <w:bookmarkEnd w:id="5447"/>
      <w:bookmarkEnd w:id="5448"/>
      <w:bookmarkEnd w:id="5449"/>
      <w:bookmarkEnd w:id="5450"/>
      <w:bookmarkEnd w:id="5451"/>
      <w:bookmarkEnd w:id="5452"/>
      <w:bookmarkEnd w:id="5453"/>
      <w:bookmarkEnd w:id="5454"/>
      <w:bookmarkEnd w:id="5455"/>
      <w:bookmarkEnd w:id="5456"/>
      <w:bookmarkEnd w:id="5457"/>
      <w:bookmarkEnd w:id="5458"/>
      <w:bookmarkEnd w:id="5459"/>
      <w:bookmarkEnd w:id="5460"/>
      <w:bookmarkEnd w:id="5461"/>
      <w:bookmarkEnd w:id="5462"/>
      <w:bookmarkEnd w:id="5463"/>
      <w:bookmarkEnd w:id="5464"/>
      <w:bookmarkEnd w:id="5465"/>
      <w:bookmarkEnd w:id="5466"/>
    </w:p>
    <w:p w:rsidR="00127182" w:rsidRPr="007676EF" w:rsidRDefault="00127182" w:rsidP="00127182">
      <w:pPr>
        <w:pStyle w:val="Rubrik2"/>
        <w:spacing w:before="0"/>
      </w:pPr>
      <w:bookmarkStart w:id="5545" w:name="_Toc376853872"/>
      <w:bookmarkStart w:id="5546" w:name="_Toc376857387"/>
      <w:bookmarkStart w:id="5547" w:name="_Toc376857592"/>
      <w:bookmarkStart w:id="5548" w:name="_Toc376858835"/>
      <w:bookmarkStart w:id="5549" w:name="_Toc376858907"/>
      <w:bookmarkStart w:id="5550" w:name="_Toc376858978"/>
      <w:bookmarkStart w:id="5551" w:name="_Toc376931257"/>
      <w:bookmarkStart w:id="5552" w:name="_Toc377120389"/>
      <w:bookmarkStart w:id="5553" w:name="_Toc377125004"/>
      <w:bookmarkStart w:id="5554" w:name="_Toc377133228"/>
      <w:bookmarkStart w:id="5555" w:name="_Toc377134806"/>
      <w:bookmarkStart w:id="5556" w:name="_Toc377371270"/>
      <w:bookmarkStart w:id="5557" w:name="_Toc377542385"/>
      <w:bookmarkStart w:id="5558" w:name="_Toc377622928"/>
      <w:bookmarkStart w:id="5559" w:name="_Toc377623042"/>
      <w:bookmarkStart w:id="5560" w:name="_Toc377623156"/>
      <w:bookmarkStart w:id="5561" w:name="_Toc377623226"/>
      <w:bookmarkStart w:id="5562" w:name="_Toc377713062"/>
      <w:bookmarkStart w:id="5563" w:name="_Toc377720402"/>
      <w:r>
        <w:t xml:space="preserve">Det behövs en lag </w:t>
      </w:r>
      <w:r w:rsidRPr="00EA4CBF">
        <w:t>f</w:t>
      </w:r>
      <w:r>
        <w:t>ör att tillgodose allmänhetens insynsintresse</w:t>
      </w:r>
      <w:bookmarkEnd w:id="5467"/>
      <w:bookmarkEnd w:id="5468"/>
      <w:bookmarkEnd w:id="5469"/>
      <w:bookmarkEnd w:id="5470"/>
      <w:bookmarkEnd w:id="5471"/>
      <w:bookmarkEnd w:id="5472"/>
      <w:bookmarkEnd w:id="5473"/>
      <w:bookmarkEnd w:id="5474"/>
      <w:bookmarkEnd w:id="5475"/>
      <w:bookmarkEnd w:id="5476"/>
      <w:bookmarkEnd w:id="5477"/>
      <w:bookmarkEnd w:id="5478"/>
      <w:bookmarkEnd w:id="5479"/>
      <w:bookmarkEnd w:id="5480"/>
      <w:bookmarkEnd w:id="5481"/>
      <w:bookmarkEnd w:id="5482"/>
      <w:bookmarkEnd w:id="5483"/>
      <w:bookmarkEnd w:id="5484"/>
      <w:bookmarkEnd w:id="5485"/>
      <w:bookmarkEnd w:id="5486"/>
      <w:bookmarkEnd w:id="5487"/>
      <w:bookmarkEnd w:id="5488"/>
      <w:bookmarkEnd w:id="5489"/>
      <w:bookmarkEnd w:id="5490"/>
      <w:bookmarkEnd w:id="5491"/>
      <w:bookmarkEnd w:id="5492"/>
      <w:bookmarkEnd w:id="5493"/>
      <w:bookmarkEnd w:id="5494"/>
      <w:bookmarkEnd w:id="5495"/>
      <w:bookmarkEnd w:id="5496"/>
      <w:bookmarkEnd w:id="5497"/>
      <w:bookmarkEnd w:id="5498"/>
      <w:bookmarkEnd w:id="5499"/>
      <w:bookmarkEnd w:id="5500"/>
      <w:bookmarkEnd w:id="5501"/>
      <w:bookmarkEnd w:id="5502"/>
      <w:bookmarkEnd w:id="5503"/>
      <w:bookmarkEnd w:id="5504"/>
      <w:bookmarkEnd w:id="5505"/>
      <w:bookmarkEnd w:id="5506"/>
      <w:bookmarkEnd w:id="5507"/>
      <w:bookmarkEnd w:id="5508"/>
      <w:bookmarkEnd w:id="5509"/>
      <w:bookmarkEnd w:id="5510"/>
      <w:bookmarkEnd w:id="5511"/>
      <w:bookmarkEnd w:id="5512"/>
      <w:bookmarkEnd w:id="5513"/>
      <w:bookmarkEnd w:id="5514"/>
      <w:bookmarkEnd w:id="5515"/>
      <w:bookmarkEnd w:id="5516"/>
      <w:bookmarkEnd w:id="5517"/>
      <w:bookmarkEnd w:id="5518"/>
      <w:bookmarkEnd w:id="5519"/>
      <w:bookmarkEnd w:id="5520"/>
      <w:bookmarkEnd w:id="5521"/>
      <w:bookmarkEnd w:id="5522"/>
      <w:bookmarkEnd w:id="5523"/>
      <w:bookmarkEnd w:id="5524"/>
      <w:bookmarkEnd w:id="5525"/>
      <w:bookmarkEnd w:id="5526"/>
      <w:bookmarkEnd w:id="5527"/>
      <w:bookmarkEnd w:id="5528"/>
      <w:bookmarkEnd w:id="5529"/>
      <w:bookmarkEnd w:id="5530"/>
      <w:bookmarkEnd w:id="5531"/>
      <w:bookmarkEnd w:id="5532"/>
      <w:bookmarkEnd w:id="5533"/>
      <w:bookmarkEnd w:id="5534"/>
      <w:bookmarkEnd w:id="5535"/>
      <w:bookmarkEnd w:id="5536"/>
      <w:bookmarkEnd w:id="5537"/>
      <w:bookmarkEnd w:id="5538"/>
      <w:bookmarkEnd w:id="5539"/>
      <w:bookmarkEnd w:id="5540"/>
      <w:bookmarkEnd w:id="5541"/>
      <w:bookmarkEnd w:id="5542"/>
      <w:bookmarkEnd w:id="5543"/>
      <w:bookmarkEnd w:id="5544"/>
      <w:bookmarkEnd w:id="5545"/>
      <w:bookmarkEnd w:id="5546"/>
      <w:bookmarkEnd w:id="5547"/>
      <w:bookmarkEnd w:id="5548"/>
      <w:bookmarkEnd w:id="5549"/>
      <w:bookmarkEnd w:id="5550"/>
      <w:bookmarkEnd w:id="5551"/>
      <w:bookmarkEnd w:id="5552"/>
      <w:bookmarkEnd w:id="5553"/>
      <w:bookmarkEnd w:id="5554"/>
      <w:bookmarkEnd w:id="5555"/>
      <w:bookmarkEnd w:id="5556"/>
      <w:bookmarkEnd w:id="5557"/>
      <w:bookmarkEnd w:id="5558"/>
      <w:bookmarkEnd w:id="5559"/>
      <w:bookmarkEnd w:id="5560"/>
      <w:bookmarkEnd w:id="5561"/>
      <w:bookmarkEnd w:id="5562"/>
      <w:bookmarkEnd w:id="5563"/>
    </w:p>
    <w:p w:rsidR="00127182" w:rsidRPr="00705F14"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bedömning</w:t>
      </w:r>
      <w:r w:rsidRPr="004C16AF">
        <w:rPr>
          <w:b/>
        </w:rPr>
        <w:t>:</w:t>
      </w:r>
      <w:r>
        <w:t xml:space="preserve"> Det behövs en i lag reglerad ordning för att skapa ökad insyn i hur partierna finansierar sin politiska verk</w:t>
      </w:r>
      <w:r>
        <w:softHyphen/>
        <w:t xml:space="preserve">samhet och hur valkandidaterna finansierar sina valkampanjer. </w:t>
      </w:r>
    </w:p>
    <w:p w:rsidR="00127182" w:rsidRPr="00705F14"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En lag om insyn i hur partierna finansierar sin politiska verk</w:t>
      </w:r>
      <w:r>
        <w:softHyphen/>
        <w:t>samhet och hur valkandidaterna finansierar sina valkampanjer bör omfatta partiernas och valkandidaternas intäkter.</w:t>
      </w:r>
    </w:p>
    <w:p w:rsidR="00127182" w:rsidRDefault="00127182" w:rsidP="00127182">
      <w:pPr>
        <w:pStyle w:val="Brdtextmedindrag"/>
        <w:ind w:firstLine="0"/>
        <w:rPr>
          <w:i/>
        </w:rPr>
      </w:pPr>
    </w:p>
    <w:p w:rsidR="00127182" w:rsidRDefault="00127182" w:rsidP="00127182">
      <w:pPr>
        <w:pStyle w:val="Brdtextmedindrag"/>
      </w:pPr>
      <w:r>
        <w:rPr>
          <w:b/>
        </w:rPr>
        <w:t>Promemorians bedömning</w:t>
      </w:r>
      <w:r w:rsidRPr="001B0520">
        <w:t xml:space="preserve"> </w:t>
      </w:r>
      <w:r w:rsidRPr="00F50FB9">
        <w:t>överensstämmer med regeringens</w:t>
      </w:r>
      <w:r w:rsidRPr="001B0520">
        <w:t>.</w:t>
      </w:r>
    </w:p>
    <w:p w:rsidR="00127182" w:rsidRPr="006E0239" w:rsidRDefault="00127182" w:rsidP="00127182">
      <w:pPr>
        <w:pStyle w:val="Brdtextmedindrag"/>
      </w:pPr>
      <w:r w:rsidRPr="001B0520">
        <w:rPr>
          <w:b/>
        </w:rPr>
        <w:t xml:space="preserve">Remissinstanserna: </w:t>
      </w:r>
      <w:r w:rsidRPr="006E0239">
        <w:t>Av de remissinstanser som yttra</w:t>
      </w:r>
      <w:r>
        <w:t>r</w:t>
      </w:r>
      <w:r w:rsidRPr="006E0239">
        <w:t xml:space="preserve"> sig i denna del är det stora flertalet övergripande positiva till eller har inget att invända mot att det införs en lagstiftning på området.</w:t>
      </w:r>
    </w:p>
    <w:p w:rsidR="00127182" w:rsidRDefault="00127182" w:rsidP="00127182">
      <w:pPr>
        <w:pStyle w:val="Brdtextmedindrag"/>
      </w:pPr>
      <w:r w:rsidRPr="007B4648">
        <w:rPr>
          <w:i/>
        </w:rPr>
        <w:t>Svea hovrätt</w:t>
      </w:r>
      <w:r w:rsidR="00ED60F2" w:rsidRPr="00ED60F2">
        <w:t>,</w:t>
      </w:r>
      <w:r w:rsidRPr="007B4648">
        <w:rPr>
          <w:i/>
        </w:rPr>
        <w:t xml:space="preserve"> Förvaltningsrätten i Stockholm</w:t>
      </w:r>
      <w:r w:rsidR="00ED60F2" w:rsidRPr="00ED60F2">
        <w:t>,</w:t>
      </w:r>
      <w:r w:rsidRPr="007B4648">
        <w:rPr>
          <w:i/>
        </w:rPr>
        <w:t xml:space="preserve"> Åklagar</w:t>
      </w:r>
      <w:r w:rsidRPr="007B4648">
        <w:rPr>
          <w:i/>
        </w:rPr>
        <w:softHyphen/>
        <w:t>myndigheten</w:t>
      </w:r>
      <w:r w:rsidRPr="007B4648">
        <w:t xml:space="preserve">, </w:t>
      </w:r>
      <w:r w:rsidRPr="007B4648">
        <w:rPr>
          <w:i/>
        </w:rPr>
        <w:t>Ekobrottsmyndigheten</w:t>
      </w:r>
      <w:r w:rsidRPr="007B4648">
        <w:t xml:space="preserve">, </w:t>
      </w:r>
      <w:r w:rsidRPr="007B4648">
        <w:rPr>
          <w:i/>
        </w:rPr>
        <w:t>Rikspolisstyrelsen</w:t>
      </w:r>
      <w:r w:rsidRPr="007B4648">
        <w:t>,</w:t>
      </w:r>
      <w:r w:rsidRPr="007B4648">
        <w:rPr>
          <w:i/>
        </w:rPr>
        <w:t xml:space="preserve"> Revisorsnämnden</w:t>
      </w:r>
      <w:r w:rsidRPr="007B4648">
        <w:t xml:space="preserve">, </w:t>
      </w:r>
      <w:r w:rsidRPr="007B4648">
        <w:rPr>
          <w:i/>
        </w:rPr>
        <w:t>Bok</w:t>
      </w:r>
      <w:r w:rsidRPr="007B4648">
        <w:rPr>
          <w:i/>
        </w:rPr>
        <w:softHyphen/>
        <w:t>för</w:t>
      </w:r>
      <w:r>
        <w:rPr>
          <w:i/>
        </w:rPr>
        <w:softHyphen/>
      </w:r>
      <w:r w:rsidRPr="007B4648">
        <w:rPr>
          <w:i/>
        </w:rPr>
        <w:t>ings</w:t>
      </w:r>
      <w:r w:rsidRPr="007B4648">
        <w:rPr>
          <w:i/>
        </w:rPr>
        <w:softHyphen/>
        <w:t>nämnden</w:t>
      </w:r>
      <w:r w:rsidRPr="007B4648">
        <w:t>,</w:t>
      </w:r>
      <w:r w:rsidRPr="007B4648">
        <w:rPr>
          <w:i/>
        </w:rPr>
        <w:t xml:space="preserve"> Läns</w:t>
      </w:r>
      <w:r w:rsidRPr="007B4648">
        <w:rPr>
          <w:i/>
        </w:rPr>
        <w:softHyphen/>
        <w:t xml:space="preserve">styrelsen i Stockholms län </w:t>
      </w:r>
      <w:r w:rsidRPr="007B4648">
        <w:t>och</w:t>
      </w:r>
      <w:r w:rsidRPr="007B4648">
        <w:rPr>
          <w:i/>
        </w:rPr>
        <w:t xml:space="preserve"> Länsstyrelsen i Upp</w:t>
      </w:r>
      <w:r>
        <w:rPr>
          <w:i/>
        </w:rPr>
        <w:softHyphen/>
      </w:r>
      <w:r w:rsidRPr="007B4648">
        <w:rPr>
          <w:i/>
        </w:rPr>
        <w:t xml:space="preserve">sala län </w:t>
      </w:r>
      <w:r w:rsidRPr="007B4648">
        <w:t xml:space="preserve">har, utifrån de utgångspunkter som respektive myndighet har att beakta, inga synpunkter på förslagen i promemorian. Inte heller </w:t>
      </w:r>
      <w:r w:rsidRPr="007B4648">
        <w:rPr>
          <w:i/>
        </w:rPr>
        <w:t>Läns</w:t>
      </w:r>
      <w:r>
        <w:rPr>
          <w:i/>
        </w:rPr>
        <w:softHyphen/>
      </w:r>
      <w:r w:rsidRPr="007B4648">
        <w:rPr>
          <w:i/>
        </w:rPr>
        <w:t>styrelsen i Skåne län</w:t>
      </w:r>
      <w:r w:rsidRPr="007B4648">
        <w:t xml:space="preserve">, </w:t>
      </w:r>
      <w:r w:rsidRPr="007B4648">
        <w:rPr>
          <w:i/>
        </w:rPr>
        <w:t>Skatteverket</w:t>
      </w:r>
      <w:r w:rsidRPr="007B4648">
        <w:t xml:space="preserve">, </w:t>
      </w:r>
      <w:r w:rsidRPr="007B4648">
        <w:rPr>
          <w:i/>
        </w:rPr>
        <w:t>Haparanda kommun</w:t>
      </w:r>
      <w:r w:rsidRPr="007B4648">
        <w:t xml:space="preserve"> eller </w:t>
      </w:r>
      <w:r w:rsidRPr="007B4648">
        <w:rPr>
          <w:i/>
        </w:rPr>
        <w:t xml:space="preserve">Sveriges advokatsamfund </w:t>
      </w:r>
      <w:r w:rsidRPr="007B4648">
        <w:t xml:space="preserve">har något att </w:t>
      </w:r>
      <w:r>
        <w:t>invända</w:t>
      </w:r>
      <w:r w:rsidRPr="007B4648">
        <w:t xml:space="preserve"> mot </w:t>
      </w:r>
      <w:r>
        <w:t xml:space="preserve">promemorians bedömning att det finns ett behov av </w:t>
      </w:r>
      <w:r w:rsidRPr="007B4648">
        <w:t>lag</w:t>
      </w:r>
      <w:r>
        <w:t>stiftning</w:t>
      </w:r>
      <w:r w:rsidRPr="007B4648">
        <w:t>.</w:t>
      </w:r>
    </w:p>
    <w:p w:rsidR="00127182" w:rsidRPr="00F843B6" w:rsidRDefault="00127182" w:rsidP="00127182">
      <w:pPr>
        <w:pStyle w:val="Brdtextmedindrag"/>
      </w:pPr>
      <w:r w:rsidRPr="006E0239">
        <w:t xml:space="preserve">Bland riksdagspartierna ser </w:t>
      </w:r>
      <w:r w:rsidRPr="006E0239">
        <w:rPr>
          <w:i/>
        </w:rPr>
        <w:t>Centerpartiet</w:t>
      </w:r>
      <w:r w:rsidRPr="006E0239">
        <w:t xml:space="preserve"> det som en självklarhet att Sverige ska försöka uppfylla de krav som ställs bl.a. av Europarådet och därför i möjligast</w:t>
      </w:r>
      <w:r>
        <w:t>e</w:t>
      </w:r>
      <w:r w:rsidRPr="006E0239">
        <w:t xml:space="preserve"> mån anpassa lagstiftningen till dessa krav och till de synpunkter som GRECO har lämnat i frågan. </w:t>
      </w:r>
      <w:r w:rsidRPr="006E0239">
        <w:rPr>
          <w:i/>
        </w:rPr>
        <w:t>Folkpartiet liberalerna</w:t>
      </w:r>
      <w:r w:rsidRPr="006E0239">
        <w:t xml:space="preserve"> välkomnar en lagreglering om redovisning och insyn i partiers och kandi</w:t>
      </w:r>
      <w:r>
        <w:softHyphen/>
      </w:r>
      <w:r w:rsidRPr="006E0239">
        <w:t>daters finansiering och framhåller att det är angeläget att en lag</w:t>
      </w:r>
      <w:r>
        <w:softHyphen/>
      </w:r>
      <w:r w:rsidRPr="006E0239">
        <w:t xml:space="preserve">stiftning kan träda i kraft inför de båda valrörelserna 2014. Även </w:t>
      </w:r>
      <w:r w:rsidRPr="006E0239">
        <w:rPr>
          <w:i/>
        </w:rPr>
        <w:t>Krist</w:t>
      </w:r>
      <w:r>
        <w:rPr>
          <w:i/>
        </w:rPr>
        <w:softHyphen/>
      </w:r>
      <w:r w:rsidRPr="006E0239">
        <w:rPr>
          <w:i/>
        </w:rPr>
        <w:t>demo</w:t>
      </w:r>
      <w:r>
        <w:rPr>
          <w:i/>
        </w:rPr>
        <w:softHyphen/>
      </w:r>
      <w:r w:rsidRPr="006E0239">
        <w:rPr>
          <w:i/>
        </w:rPr>
        <w:t>krat</w:t>
      </w:r>
      <w:r>
        <w:rPr>
          <w:i/>
        </w:rPr>
        <w:softHyphen/>
      </w:r>
      <w:r w:rsidRPr="006E0239">
        <w:rPr>
          <w:i/>
        </w:rPr>
        <w:lastRenderedPageBreak/>
        <w:t>erna</w:t>
      </w:r>
      <w:r w:rsidRPr="006E0239">
        <w:t xml:space="preserve"> välkomnar en lagstiftning kring partiers och kandidaters finansiering. Enligt Kristdemokraterna är det angeläget att väljarna har insyn och på ett öppet sätt kan ta del av hur partier och kandidater finansierar sin verksamhet. </w:t>
      </w:r>
      <w:r w:rsidRPr="006E0239">
        <w:rPr>
          <w:i/>
        </w:rPr>
        <w:t>Miljöpartiet de gröna</w:t>
      </w:r>
      <w:r w:rsidRPr="006E0239">
        <w:t xml:space="preserve"> </w:t>
      </w:r>
      <w:r>
        <w:t>instämmer också i att det finns ett behov av lagstiftning</w:t>
      </w:r>
      <w:r w:rsidRPr="006E0239">
        <w:t xml:space="preserve">. </w:t>
      </w:r>
      <w:r w:rsidRPr="006E0239">
        <w:rPr>
          <w:i/>
        </w:rPr>
        <w:t>Moderata Samlingspartiet</w:t>
      </w:r>
      <w:r w:rsidRPr="006E0239">
        <w:t xml:space="preserve"> ser positivt på en lagstiftning som medför en öppen och tydlig insyn i hur partier och valkandidater finansieras. </w:t>
      </w:r>
      <w:r w:rsidRPr="006E0239">
        <w:rPr>
          <w:i/>
        </w:rPr>
        <w:t>Vänsterpartiet</w:t>
      </w:r>
      <w:r w:rsidRPr="006E0239">
        <w:t xml:space="preserve"> välkomnar en tydligare regler</w:t>
      </w:r>
      <w:r>
        <w:softHyphen/>
      </w:r>
      <w:r w:rsidRPr="006E0239">
        <w:t>ing som gör att allmänhetens insyn i partiernas finansiering ökar.</w:t>
      </w:r>
    </w:p>
    <w:p w:rsidR="00127182" w:rsidRPr="006E0239" w:rsidRDefault="00127182" w:rsidP="00127182">
      <w:pPr>
        <w:pStyle w:val="Brdtextmedindrag"/>
      </w:pPr>
      <w:r w:rsidRPr="006E0239">
        <w:rPr>
          <w:i/>
        </w:rPr>
        <w:t>Sjöbo kommun</w:t>
      </w:r>
      <w:r w:rsidR="00ED60F2" w:rsidRPr="00ED60F2">
        <w:t>,</w:t>
      </w:r>
      <w:r w:rsidRPr="006E0239">
        <w:rPr>
          <w:i/>
        </w:rPr>
        <w:t xml:space="preserve"> Mora kommun</w:t>
      </w:r>
      <w:r w:rsidRPr="006E0239">
        <w:t xml:space="preserve">, </w:t>
      </w:r>
      <w:r w:rsidRPr="006E0239">
        <w:rPr>
          <w:i/>
        </w:rPr>
        <w:t>Tjänstemännens Centralorganisa</w:t>
      </w:r>
      <w:r w:rsidRPr="006E0239">
        <w:rPr>
          <w:i/>
        </w:rPr>
        <w:softHyphen/>
        <w:t>tion</w:t>
      </w:r>
      <w:r w:rsidRPr="006E0239">
        <w:t xml:space="preserve"> och </w:t>
      </w:r>
      <w:r w:rsidRPr="006E0239">
        <w:rPr>
          <w:i/>
        </w:rPr>
        <w:t xml:space="preserve">Tidningsutgivarna </w:t>
      </w:r>
      <w:r>
        <w:t xml:space="preserve">är positiva till införandet av en </w:t>
      </w:r>
      <w:r w:rsidRPr="006E0239">
        <w:t>lagstift</w:t>
      </w:r>
      <w:r w:rsidRPr="006E0239">
        <w:softHyphen/>
        <w:t>ning</w:t>
      </w:r>
      <w:r>
        <w:t xml:space="preserve"> för att skapa ökad insyn i hur partierna finansierar sin politiska verk</w:t>
      </w:r>
      <w:r>
        <w:softHyphen/>
        <w:t>samhet och hur valkandidaterna finansierar sina valkampanjer</w:t>
      </w:r>
      <w:r w:rsidRPr="006E0239">
        <w:t>.</w:t>
      </w:r>
      <w:r w:rsidRPr="006E0239">
        <w:rPr>
          <w:i/>
        </w:rPr>
        <w:t xml:space="preserve"> Malmö kommun</w:t>
      </w:r>
      <w:r w:rsidRPr="006E0239">
        <w:t xml:space="preserve"> och </w:t>
      </w:r>
      <w:r w:rsidRPr="006E0239">
        <w:rPr>
          <w:i/>
        </w:rPr>
        <w:t>Transparency International Sverige</w:t>
      </w:r>
      <w:r w:rsidRPr="006E0239">
        <w:t xml:space="preserve"> instämmer i att det behövs en lag om insyn i finansiering av politiska partier. </w:t>
      </w:r>
      <w:r w:rsidRPr="006E0239">
        <w:rPr>
          <w:i/>
        </w:rPr>
        <w:t xml:space="preserve">Sveriges Kommuner och Landsting </w:t>
      </w:r>
      <w:r w:rsidRPr="006E0239">
        <w:t>(SKL) anför att en lagstift</w:t>
      </w:r>
      <w:r>
        <w:softHyphen/>
      </w:r>
      <w:r w:rsidRPr="006E0239">
        <w:t>ning om en skyldighet för partier att redovisa sina intäkter för offentliggörande ligger i linje med den offentliga öppenhet som präglar Sverige. SKL anser också att en sådan lagstiftning stämmer bra överens med Europarådets rekommen</w:t>
      </w:r>
      <w:r w:rsidRPr="006E0239">
        <w:softHyphen/>
        <w:t>dation Gemensamma regler mot korruption vid finansiering av politiska partier och valkampanjer. Även</w:t>
      </w:r>
      <w:r w:rsidRPr="006E0239">
        <w:rPr>
          <w:i/>
        </w:rPr>
        <w:t xml:space="preserve"> Botkyrka kommun</w:t>
      </w:r>
      <w:r w:rsidRPr="006E0239">
        <w:t xml:space="preserve"> och </w:t>
      </w:r>
      <w:r w:rsidRPr="006E0239">
        <w:rPr>
          <w:i/>
        </w:rPr>
        <w:t>Svenska journa</w:t>
      </w:r>
      <w:r>
        <w:rPr>
          <w:i/>
        </w:rPr>
        <w:softHyphen/>
      </w:r>
      <w:r w:rsidRPr="006E0239">
        <w:rPr>
          <w:i/>
        </w:rPr>
        <w:t xml:space="preserve">listförbundet </w:t>
      </w:r>
      <w:r w:rsidRPr="006E0239">
        <w:t>är positiva</w:t>
      </w:r>
      <w:r w:rsidRPr="006E0239">
        <w:rPr>
          <w:rFonts w:ascii="OrigGarmnd BT" w:hAnsi="OrigGarmnd BT"/>
          <w:sz w:val="24"/>
        </w:rPr>
        <w:t xml:space="preserve"> </w:t>
      </w:r>
      <w:r w:rsidRPr="006E0239">
        <w:t xml:space="preserve">till en lagstiftning som ökar allmänhetens insyn i partiers och valkandidaters finansiering. </w:t>
      </w:r>
      <w:r w:rsidRPr="006E0239">
        <w:rPr>
          <w:i/>
        </w:rPr>
        <w:t>Statskontoret</w:t>
      </w:r>
      <w:r w:rsidRPr="006E0239">
        <w:t xml:space="preserve"> anser att prome</w:t>
      </w:r>
      <w:r>
        <w:softHyphen/>
      </w:r>
      <w:r w:rsidRPr="006E0239">
        <w:t xml:space="preserve">morian är ett viktigt dokument på vägen mot en ny reglering och framhåller att det är en utbredd uppfattning att den nuvarande frånvaron av en reglering är en allvarlig brist som i sämsta fall kan ge utrymme för korruption. </w:t>
      </w:r>
      <w:r w:rsidRPr="006E0239">
        <w:rPr>
          <w:i/>
        </w:rPr>
        <w:t xml:space="preserve">Landsorganisationen i Sverige </w:t>
      </w:r>
      <w:r w:rsidRPr="006E0239">
        <w:t>(LO) välkomnar förslaget om en skärpt lagstiftning i syfte att öka öppenheten och anför att det för LO är en självklarhet att politiska partier ska redovisa hur deras verksam</w:t>
      </w:r>
      <w:r w:rsidRPr="006E0239">
        <w:softHyphen/>
        <w:t xml:space="preserve">het finansieras. Den föreslagna regleringen välkomnas också av </w:t>
      </w:r>
      <w:r w:rsidRPr="006E0239">
        <w:rPr>
          <w:i/>
        </w:rPr>
        <w:t>Institutet mot mutor</w:t>
      </w:r>
      <w:r w:rsidRPr="006E0239">
        <w:t>.</w:t>
      </w:r>
    </w:p>
    <w:p w:rsidR="00127182" w:rsidRPr="00F843B6" w:rsidRDefault="00127182" w:rsidP="00127182">
      <w:pPr>
        <w:pStyle w:val="Brdtextmedindrag"/>
      </w:pPr>
      <w:r w:rsidRPr="006E0239">
        <w:rPr>
          <w:i/>
        </w:rPr>
        <w:t>Jönköpings kommun</w:t>
      </w:r>
      <w:r w:rsidRPr="006E0239">
        <w:t xml:space="preserve"> anser att den föreslagna lagstiftningen bör införas, men ifrågasätter om syftet helt kommer att uppnås då möjligheten att undvika offentliggörande av gåvogivares identitet i vissa fall kvarstår. </w:t>
      </w:r>
      <w:r w:rsidRPr="006E0239">
        <w:rPr>
          <w:i/>
        </w:rPr>
        <w:t>Lunds universitet (Juridiska institutionen)</w:t>
      </w:r>
      <w:r w:rsidRPr="006E0239">
        <w:t xml:space="preserve"> bedömer att promemorians förslag till reglering inte är tillräckligt utrett och därför inte ska genom</w:t>
      </w:r>
      <w:r w:rsidRPr="006E0239">
        <w:softHyphen/>
        <w:t xml:space="preserve">föras i sin nuvarande form. </w:t>
      </w:r>
      <w:r w:rsidRPr="006E0239">
        <w:rPr>
          <w:i/>
        </w:rPr>
        <w:t>Umeå uni</w:t>
      </w:r>
      <w:r w:rsidRPr="006E0239">
        <w:rPr>
          <w:i/>
        </w:rPr>
        <w:softHyphen/>
        <w:t>versi</w:t>
      </w:r>
      <w:r w:rsidRPr="006E0239">
        <w:rPr>
          <w:i/>
        </w:rPr>
        <w:softHyphen/>
        <w:t>tetet</w:t>
      </w:r>
      <w:r w:rsidRPr="006E0239">
        <w:t xml:space="preserve"> ställer sig tveksamt till om det problem som de före</w:t>
      </w:r>
      <w:r w:rsidRPr="006E0239">
        <w:softHyphen/>
        <w:t>slagna åtgärderna ska lösa är av den art att det utgör ett allvarligt hot mot demokratin.</w:t>
      </w:r>
    </w:p>
    <w:p w:rsidR="00127182" w:rsidRPr="00A05192" w:rsidRDefault="00127182" w:rsidP="00127182">
      <w:pPr>
        <w:pStyle w:val="Brdtextmedindrag"/>
      </w:pPr>
      <w:r w:rsidRPr="006E0239">
        <w:rPr>
          <w:i/>
        </w:rPr>
        <w:t>Riksdagens ombudsmän</w:t>
      </w:r>
      <w:r w:rsidRPr="006E0239">
        <w:t xml:space="preserve"> (JO) anser att det från saklig synpunkt i och för sig framstår som önskvärt att allmänhetens rätt till insyn i partiernas finanser ges ett legalt stöd, men ifrågasätter om det existerande svenska systemet är behäftat med sådana brister att en lagstiftning på svagt under</w:t>
      </w:r>
      <w:r w:rsidRPr="006E0239">
        <w:softHyphen/>
        <w:t>lag i grundlagsfrågorna måste hastas fram. Enligt JO förtjänar det att påpekas att GRECO:s kontroll avser staternas iakttagande av aktuella rekommen</w:t>
      </w:r>
      <w:r w:rsidRPr="006E0239">
        <w:softHyphen/>
        <w:t>dationer och inte av några för Sverige bindande regler. JO anser att det därför rimligen inte finns något hinder mot att saken övervägs ytterligare om man anser att det finns goda skäl för det, t.ex. av konstitutionell natur.</w:t>
      </w:r>
      <w:r w:rsidRPr="005C1049">
        <w:t xml:space="preserve"> </w:t>
      </w:r>
    </w:p>
    <w:p w:rsidR="00127182" w:rsidRDefault="00127182" w:rsidP="00127182">
      <w:pPr>
        <w:pStyle w:val="Rubrik4utannumrering"/>
      </w:pPr>
      <w:r w:rsidRPr="00D852DD">
        <w:lastRenderedPageBreak/>
        <w:t xml:space="preserve">Skälen för </w:t>
      </w:r>
      <w:r>
        <w:t xml:space="preserve">regeringens </w:t>
      </w:r>
      <w:r w:rsidRPr="00D852DD">
        <w:t>bedömning</w:t>
      </w:r>
    </w:p>
    <w:p w:rsidR="00127182" w:rsidRPr="006E0239" w:rsidRDefault="00127182" w:rsidP="00127182">
      <w:pPr>
        <w:pStyle w:val="Rubrik5utannumrering"/>
        <w:spacing w:before="0"/>
      </w:pPr>
      <w:r>
        <w:t>En lag om insyn i finansiering av partier</w:t>
      </w:r>
    </w:p>
    <w:p w:rsidR="00127182" w:rsidRPr="00D852DD" w:rsidRDefault="00127182" w:rsidP="00127182">
      <w:pPr>
        <w:pStyle w:val="Brdtext"/>
        <w:rPr>
          <w:b/>
        </w:rPr>
      </w:pPr>
      <w:r>
        <w:t xml:space="preserve">De etablerade partierna omfattas enligt gällande rätt av vissa krav på redovisning och revision (se </w:t>
      </w:r>
      <w:r w:rsidRPr="009953EA">
        <w:t>avsnitt 5.6</w:t>
      </w:r>
      <w:r>
        <w:t xml:space="preserve">). Det följer av den juridiska form – förening – som har valts för den verksamhet som bedrivs. Exempelvis </w:t>
      </w:r>
      <w:r w:rsidRPr="002458BD">
        <w:t>innebär</w:t>
      </w:r>
      <w:r>
        <w:t xml:space="preserve"> bestämmelserna i årsredovisnings</w:t>
      </w:r>
      <w:r>
        <w:softHyphen/>
        <w:t>lagen (1995:1554) att partierna är skyldiga att offentlig</w:t>
      </w:r>
      <w:r>
        <w:softHyphen/>
        <w:t>göra sina årsredo</w:t>
      </w:r>
      <w:r>
        <w:softHyphen/>
        <w:t xml:space="preserve">visningar, vilket ger allmänheten </w:t>
      </w:r>
      <w:r w:rsidRPr="006C374F">
        <w:t>en viss insyn i partiernas finansiering</w:t>
      </w:r>
      <w:r>
        <w:t>. Bokföringen</w:t>
      </w:r>
      <w:r w:rsidRPr="006C374F">
        <w:t xml:space="preserve"> är </w:t>
      </w:r>
      <w:r>
        <w:t>dock</w:t>
      </w:r>
      <w:r w:rsidRPr="006C374F">
        <w:t xml:space="preserve"> inte offentlig och uppgifter i årsredo</w:t>
      </w:r>
      <w:r>
        <w:softHyphen/>
      </w:r>
      <w:r w:rsidRPr="006C374F">
        <w:t>visningar</w:t>
      </w:r>
      <w:r>
        <w:t>na</w:t>
      </w:r>
      <w:r w:rsidRPr="006C374F">
        <w:t xml:space="preserve"> är av övergripande slag. Allmänhetens möjligheter till insyn är därför begränsad</w:t>
      </w:r>
      <w:r>
        <w:t>e</w:t>
      </w:r>
      <w:r w:rsidRPr="006C374F">
        <w:t xml:space="preserve">. </w:t>
      </w:r>
    </w:p>
    <w:p w:rsidR="00127182" w:rsidRDefault="00127182" w:rsidP="00127182">
      <w:pPr>
        <w:pStyle w:val="Brdtextmedindrag"/>
      </w:pPr>
      <w:r>
        <w:t xml:space="preserve">För att möjliggöra ökad insyn för allmänheten har sju av </w:t>
      </w:r>
      <w:r w:rsidRPr="006C374F">
        <w:t>riksdags</w:t>
      </w:r>
      <w:r>
        <w:softHyphen/>
      </w:r>
      <w:r w:rsidRPr="006C374F">
        <w:t>parti</w:t>
      </w:r>
      <w:r>
        <w:softHyphen/>
      </w:r>
      <w:r w:rsidRPr="006C374F">
        <w:t>er</w:t>
      </w:r>
      <w:r>
        <w:t>na (C,</w:t>
      </w:r>
      <w:r w:rsidRPr="002C718B">
        <w:t xml:space="preserve"> </w:t>
      </w:r>
      <w:r>
        <w:t>FP,</w:t>
      </w:r>
      <w:r w:rsidRPr="002C718B">
        <w:t xml:space="preserve"> </w:t>
      </w:r>
      <w:r>
        <w:t xml:space="preserve">KD, M, </w:t>
      </w:r>
      <w:r w:rsidRPr="00DC6DC2">
        <w:t>MP</w:t>
      </w:r>
      <w:r>
        <w:t>, S och V</w:t>
      </w:r>
      <w:r w:rsidRPr="00DC6DC2">
        <w:t>)</w:t>
      </w:r>
      <w:r w:rsidRPr="006C374F">
        <w:t xml:space="preserve"> på eget initiativ </w:t>
      </w:r>
      <w:r>
        <w:t>ingått</w:t>
      </w:r>
      <w:r w:rsidRPr="006C374F">
        <w:t xml:space="preserve"> </w:t>
      </w:r>
      <w:r>
        <w:t xml:space="preserve">en </w:t>
      </w:r>
      <w:r w:rsidRPr="006C374F">
        <w:t>överens</w:t>
      </w:r>
      <w:r>
        <w:softHyphen/>
      </w:r>
      <w:r w:rsidRPr="006C374F">
        <w:t xml:space="preserve">kommelse </w:t>
      </w:r>
      <w:r>
        <w:t xml:space="preserve">om redovisning av partiernas intäkter (se </w:t>
      </w:r>
      <w:r w:rsidRPr="009953EA">
        <w:t>avsnitt 5.4</w:t>
      </w:r>
      <w:r>
        <w:t>). Eftersom överens</w:t>
      </w:r>
      <w:r>
        <w:softHyphen/>
        <w:t>kommelsen inte täcker samtliga partier och inte heller innehåller några närmare riktlinjer för vilka intäkter som ska redovisas är allmän</w:t>
      </w:r>
      <w:r>
        <w:softHyphen/>
        <w:t>hetens möjligheter att granska och göra jäm</w:t>
      </w:r>
      <w:r>
        <w:softHyphen/>
        <w:t xml:space="preserve">förelser mellan partiernas redovisningar ändå relativt begränsade. </w:t>
      </w:r>
    </w:p>
    <w:p w:rsidR="00127182" w:rsidRDefault="00127182" w:rsidP="00127182">
      <w:pPr>
        <w:pStyle w:val="Brdtextmedindrag"/>
        <w:rPr>
          <w:szCs w:val="22"/>
        </w:rPr>
      </w:pPr>
      <w:r>
        <w:t>Öppenhet och insyn utgör nödvändiga förutsättningar för ett demo</w:t>
      </w:r>
      <w:r>
        <w:softHyphen/>
        <w:t>kratiskt samhälle, bl.a. eftersom en utbredd misstanke bland allmänheten om förekomsten av korruption kan utgöra ett allvarligt hot mot demo</w:t>
      </w:r>
      <w:r>
        <w:softHyphen/>
        <w:t xml:space="preserve">kratin. Ett rättsligt regelsystem som möjliggör </w:t>
      </w:r>
      <w:r w:rsidRPr="00803BE9">
        <w:rPr>
          <w:szCs w:val="22"/>
        </w:rPr>
        <w:t xml:space="preserve">insyn i partiers och valkandidaters intäkter, dvs. vilka som är deras finansiärer, bidrar till att förebygga korruption och </w:t>
      </w:r>
      <w:r>
        <w:rPr>
          <w:szCs w:val="22"/>
        </w:rPr>
        <w:t>till att underlätta för väljarna att</w:t>
      </w:r>
      <w:r>
        <w:t xml:space="preserve"> kunna bedöma vilka ekonomiska och andra intressen som partierna kan tänkas verka för. Väljaren kan sedan utföra sin valhandling mot bakgrund av en sådan bedöm</w:t>
      </w:r>
      <w:r>
        <w:softHyphen/>
        <w:t xml:space="preserve">ning. </w:t>
      </w:r>
      <w:r w:rsidRPr="00803BE9">
        <w:rPr>
          <w:szCs w:val="22"/>
        </w:rPr>
        <w:t>Offentlighet i kombination med god till</w:t>
      </w:r>
      <w:r>
        <w:rPr>
          <w:szCs w:val="22"/>
        </w:rPr>
        <w:softHyphen/>
      </w:r>
      <w:r w:rsidRPr="00803BE9">
        <w:rPr>
          <w:szCs w:val="22"/>
        </w:rPr>
        <w:t>gäng</w:t>
      </w:r>
      <w:r>
        <w:rPr>
          <w:szCs w:val="22"/>
        </w:rPr>
        <w:softHyphen/>
      </w:r>
      <w:r w:rsidRPr="00803BE9">
        <w:rPr>
          <w:szCs w:val="22"/>
        </w:rPr>
        <w:t xml:space="preserve">lighet </w:t>
      </w:r>
      <w:r>
        <w:rPr>
          <w:szCs w:val="22"/>
        </w:rPr>
        <w:t>till</w:t>
      </w:r>
      <w:r w:rsidRPr="00803BE9">
        <w:rPr>
          <w:szCs w:val="22"/>
        </w:rPr>
        <w:t xml:space="preserve"> uppgifter om partiernas och valkandidaternas finansiering underlättar </w:t>
      </w:r>
      <w:r>
        <w:rPr>
          <w:szCs w:val="22"/>
        </w:rPr>
        <w:t xml:space="preserve">således </w:t>
      </w:r>
      <w:r w:rsidRPr="00803BE9">
        <w:rPr>
          <w:szCs w:val="22"/>
        </w:rPr>
        <w:t>för väljar</w:t>
      </w:r>
      <w:r>
        <w:rPr>
          <w:szCs w:val="22"/>
        </w:rPr>
        <w:t>na</w:t>
      </w:r>
      <w:r w:rsidRPr="00803BE9">
        <w:rPr>
          <w:szCs w:val="22"/>
        </w:rPr>
        <w:t xml:space="preserve"> att få kännedom om vilka intressen som stöder </w:t>
      </w:r>
      <w:r>
        <w:rPr>
          <w:szCs w:val="22"/>
        </w:rPr>
        <w:t xml:space="preserve">partiernas </w:t>
      </w:r>
      <w:r w:rsidRPr="00803BE9">
        <w:rPr>
          <w:szCs w:val="22"/>
        </w:rPr>
        <w:t>verksam</w:t>
      </w:r>
      <w:r>
        <w:rPr>
          <w:szCs w:val="22"/>
        </w:rPr>
        <w:softHyphen/>
      </w:r>
      <w:r w:rsidRPr="00803BE9">
        <w:rPr>
          <w:szCs w:val="22"/>
        </w:rPr>
        <w:t>hete</w:t>
      </w:r>
      <w:r>
        <w:rPr>
          <w:szCs w:val="22"/>
        </w:rPr>
        <w:t>r</w:t>
      </w:r>
      <w:r w:rsidRPr="00803BE9">
        <w:rPr>
          <w:szCs w:val="22"/>
        </w:rPr>
        <w:t xml:space="preserve">. </w:t>
      </w:r>
      <w:r>
        <w:rPr>
          <w:szCs w:val="22"/>
        </w:rPr>
        <w:t>Att allmän</w:t>
      </w:r>
      <w:r>
        <w:rPr>
          <w:szCs w:val="22"/>
        </w:rPr>
        <w:softHyphen/>
        <w:t>heten på ett enkelt och smidigt sätt ska kunna ta del av och förstå informationen är vidare ett krav som ställs i GRECO:s rekommendationer till Sverige. Sammanfattningsvis kan e</w:t>
      </w:r>
      <w:r w:rsidRPr="00803BE9">
        <w:rPr>
          <w:szCs w:val="22"/>
        </w:rPr>
        <w:t xml:space="preserve">tt </w:t>
      </w:r>
      <w:r>
        <w:rPr>
          <w:szCs w:val="22"/>
        </w:rPr>
        <w:t>rättsligt bindande regel</w:t>
      </w:r>
      <w:r>
        <w:rPr>
          <w:szCs w:val="22"/>
        </w:rPr>
        <w:softHyphen/>
      </w:r>
      <w:r w:rsidRPr="00803BE9">
        <w:rPr>
          <w:szCs w:val="22"/>
        </w:rPr>
        <w:t xml:space="preserve">system som möjliggör </w:t>
      </w:r>
      <w:r>
        <w:rPr>
          <w:szCs w:val="22"/>
        </w:rPr>
        <w:t xml:space="preserve">ökad </w:t>
      </w:r>
      <w:r w:rsidRPr="00803BE9">
        <w:rPr>
          <w:szCs w:val="22"/>
        </w:rPr>
        <w:t xml:space="preserve">insyn </w:t>
      </w:r>
      <w:r w:rsidRPr="00013F8F">
        <w:rPr>
          <w:szCs w:val="22"/>
        </w:rPr>
        <w:t xml:space="preserve">i partiers och valkandidaters </w:t>
      </w:r>
      <w:r>
        <w:rPr>
          <w:szCs w:val="22"/>
        </w:rPr>
        <w:t xml:space="preserve">finansiering </w:t>
      </w:r>
      <w:r w:rsidRPr="00803BE9">
        <w:rPr>
          <w:szCs w:val="22"/>
        </w:rPr>
        <w:t xml:space="preserve">bidra till att </w:t>
      </w:r>
      <w:r>
        <w:rPr>
          <w:szCs w:val="22"/>
        </w:rPr>
        <w:t xml:space="preserve">ytterligare </w:t>
      </w:r>
      <w:r w:rsidRPr="00803BE9">
        <w:rPr>
          <w:szCs w:val="22"/>
        </w:rPr>
        <w:t xml:space="preserve">öka legitimiteten för det politiska systemet och till att minska </w:t>
      </w:r>
      <w:r>
        <w:rPr>
          <w:szCs w:val="22"/>
        </w:rPr>
        <w:t xml:space="preserve">risken för eller förekomsten av </w:t>
      </w:r>
      <w:r w:rsidRPr="00803BE9">
        <w:rPr>
          <w:szCs w:val="22"/>
        </w:rPr>
        <w:t xml:space="preserve">misstro mot partier och politiker. </w:t>
      </w:r>
      <w:r w:rsidRPr="007B4255">
        <w:rPr>
          <w:i/>
          <w:szCs w:val="22"/>
        </w:rPr>
        <w:t>Umeå universitet (Statsvetenskapliga institutionen)</w:t>
      </w:r>
      <w:r w:rsidRPr="007B4255">
        <w:rPr>
          <w:szCs w:val="22"/>
        </w:rPr>
        <w:t xml:space="preserve"> </w:t>
      </w:r>
      <w:r>
        <w:rPr>
          <w:szCs w:val="22"/>
        </w:rPr>
        <w:t>ifrågasätter</w:t>
      </w:r>
      <w:r w:rsidRPr="007B4255">
        <w:rPr>
          <w:szCs w:val="22"/>
        </w:rPr>
        <w:t xml:space="preserve"> om det problem som de före</w:t>
      </w:r>
      <w:r w:rsidRPr="007B4255">
        <w:rPr>
          <w:szCs w:val="22"/>
        </w:rPr>
        <w:softHyphen/>
        <w:t>slagna åtgärderna ska lösa är av den art att det utgör ett allvarligt hot mot demokratin.</w:t>
      </w:r>
      <w:r>
        <w:rPr>
          <w:szCs w:val="22"/>
        </w:rPr>
        <w:t xml:space="preserve"> Som</w:t>
      </w:r>
      <w:r w:rsidRPr="00DC4620">
        <w:rPr>
          <w:szCs w:val="22"/>
        </w:rPr>
        <w:t xml:space="preserve"> </w:t>
      </w:r>
      <w:r w:rsidRPr="006E0239">
        <w:rPr>
          <w:i/>
          <w:szCs w:val="22"/>
        </w:rPr>
        <w:t>Justitie</w:t>
      </w:r>
      <w:r>
        <w:rPr>
          <w:i/>
          <w:szCs w:val="22"/>
        </w:rPr>
        <w:softHyphen/>
      </w:r>
      <w:r w:rsidRPr="006E0239">
        <w:rPr>
          <w:i/>
          <w:szCs w:val="22"/>
        </w:rPr>
        <w:t>kanslern</w:t>
      </w:r>
      <w:r w:rsidRPr="00DC4620">
        <w:rPr>
          <w:szCs w:val="22"/>
        </w:rPr>
        <w:t xml:space="preserve"> </w:t>
      </w:r>
      <w:r>
        <w:rPr>
          <w:szCs w:val="22"/>
        </w:rPr>
        <w:t>framhåller bör dock möjligheten</w:t>
      </w:r>
      <w:r w:rsidRPr="00013F8F">
        <w:rPr>
          <w:szCs w:val="22"/>
        </w:rPr>
        <w:t xml:space="preserve"> att stärka och upprätt</w:t>
      </w:r>
      <w:r>
        <w:rPr>
          <w:szCs w:val="22"/>
        </w:rPr>
        <w:softHyphen/>
      </w:r>
      <w:r w:rsidRPr="00013F8F">
        <w:rPr>
          <w:szCs w:val="22"/>
        </w:rPr>
        <w:t>hålla demokrati</w:t>
      </w:r>
      <w:r>
        <w:rPr>
          <w:szCs w:val="22"/>
        </w:rPr>
        <w:t>n</w:t>
      </w:r>
      <w:r w:rsidRPr="00013F8F">
        <w:rPr>
          <w:szCs w:val="22"/>
        </w:rPr>
        <w:t xml:space="preserve"> vara en utgångspunkt när det gäller frågan om behovet av en lagreglering på detta område.</w:t>
      </w:r>
    </w:p>
    <w:p w:rsidR="00127182" w:rsidRDefault="00127182" w:rsidP="00127182">
      <w:pPr>
        <w:pStyle w:val="Brdtextmedindrag"/>
        <w:rPr>
          <w:szCs w:val="22"/>
        </w:rPr>
      </w:pPr>
      <w:bookmarkStart w:id="5564" w:name="_Toc351468551"/>
      <w:bookmarkStart w:id="5565" w:name="_Toc351537896"/>
      <w:bookmarkStart w:id="5566" w:name="_Toc351546694"/>
      <w:bookmarkStart w:id="5567" w:name="_Toc351546898"/>
      <w:bookmarkStart w:id="5568" w:name="_Toc351558206"/>
      <w:bookmarkStart w:id="5569" w:name="_Toc351558410"/>
      <w:bookmarkStart w:id="5570" w:name="_Toc351558614"/>
      <w:bookmarkStart w:id="5571" w:name="_Toc351629763"/>
      <w:bookmarkStart w:id="5572" w:name="_Toc351629980"/>
      <w:bookmarkStart w:id="5573" w:name="_Toc351630194"/>
      <w:bookmarkStart w:id="5574" w:name="_Toc351633578"/>
      <w:bookmarkStart w:id="5575" w:name="_Toc351633793"/>
      <w:bookmarkStart w:id="5576" w:name="_Toc351634006"/>
      <w:bookmarkStart w:id="5577" w:name="_Toc351634220"/>
      <w:bookmarkStart w:id="5578" w:name="_Toc351634434"/>
      <w:bookmarkStart w:id="5579" w:name="_Toc351634648"/>
      <w:bookmarkStart w:id="5580" w:name="_Toc351634862"/>
      <w:bookmarkStart w:id="5581" w:name="_Toc351635077"/>
      <w:bookmarkStart w:id="5582" w:name="_Toc351635290"/>
      <w:bookmarkStart w:id="5583" w:name="_Toc351637989"/>
      <w:bookmarkStart w:id="5584" w:name="_Toc351638202"/>
      <w:bookmarkStart w:id="5585" w:name="_Toc351699625"/>
      <w:bookmarkStart w:id="5586" w:name="_Toc351699837"/>
      <w:bookmarkStart w:id="5587" w:name="_Toc351701738"/>
      <w:bookmarkStart w:id="5588" w:name="_Toc351709361"/>
      <w:bookmarkStart w:id="5589" w:name="_Toc351720829"/>
      <w:bookmarkEnd w:id="5564"/>
      <w:bookmarkEnd w:id="5565"/>
      <w:bookmarkEnd w:id="5566"/>
      <w:bookmarkEnd w:id="5567"/>
      <w:bookmarkEnd w:id="5568"/>
      <w:bookmarkEnd w:id="5569"/>
      <w:bookmarkEnd w:id="5570"/>
      <w:bookmarkEnd w:id="5571"/>
      <w:bookmarkEnd w:id="5572"/>
      <w:bookmarkEnd w:id="5573"/>
      <w:bookmarkEnd w:id="5574"/>
      <w:bookmarkEnd w:id="5575"/>
      <w:bookmarkEnd w:id="5576"/>
      <w:bookmarkEnd w:id="5577"/>
      <w:bookmarkEnd w:id="5578"/>
      <w:bookmarkEnd w:id="5579"/>
      <w:bookmarkEnd w:id="5580"/>
      <w:bookmarkEnd w:id="5581"/>
      <w:bookmarkEnd w:id="5582"/>
      <w:bookmarkEnd w:id="5583"/>
      <w:bookmarkEnd w:id="5584"/>
      <w:bookmarkEnd w:id="5585"/>
      <w:bookmarkEnd w:id="5586"/>
      <w:bookmarkEnd w:id="5587"/>
      <w:bookmarkEnd w:id="5588"/>
      <w:bookmarkEnd w:id="5589"/>
      <w:r>
        <w:rPr>
          <w:szCs w:val="22"/>
        </w:rPr>
        <w:t xml:space="preserve">Det finns också ett brett stöd hos </w:t>
      </w:r>
      <w:r>
        <w:rPr>
          <w:i/>
          <w:szCs w:val="22"/>
        </w:rPr>
        <w:t xml:space="preserve">riksdagspartierna </w:t>
      </w:r>
      <w:r>
        <w:rPr>
          <w:szCs w:val="22"/>
        </w:rPr>
        <w:t xml:space="preserve">och de övriga remissinstanserna för att </w:t>
      </w:r>
      <w:r w:rsidRPr="009B430B">
        <w:rPr>
          <w:szCs w:val="22"/>
        </w:rPr>
        <w:t>inför</w:t>
      </w:r>
      <w:r>
        <w:rPr>
          <w:szCs w:val="22"/>
        </w:rPr>
        <w:t>a</w:t>
      </w:r>
      <w:r w:rsidRPr="009B430B">
        <w:rPr>
          <w:szCs w:val="22"/>
        </w:rPr>
        <w:t xml:space="preserve"> en lagstiftning på området</w:t>
      </w:r>
      <w:r>
        <w:rPr>
          <w:szCs w:val="22"/>
        </w:rPr>
        <w:t xml:space="preserve">. Många av dessa, bl.a. </w:t>
      </w:r>
      <w:r w:rsidRPr="00B7004A">
        <w:rPr>
          <w:i/>
          <w:szCs w:val="22"/>
        </w:rPr>
        <w:t>Transparency Inter</w:t>
      </w:r>
      <w:r>
        <w:rPr>
          <w:i/>
          <w:szCs w:val="22"/>
        </w:rPr>
        <w:softHyphen/>
      </w:r>
      <w:r w:rsidRPr="00B7004A">
        <w:rPr>
          <w:i/>
          <w:szCs w:val="22"/>
        </w:rPr>
        <w:t>national Sverige</w:t>
      </w:r>
      <w:r>
        <w:rPr>
          <w:szCs w:val="22"/>
        </w:rPr>
        <w:t xml:space="preserve">, </w:t>
      </w:r>
      <w:r w:rsidRPr="00B7004A">
        <w:rPr>
          <w:i/>
          <w:szCs w:val="22"/>
        </w:rPr>
        <w:t>Sveriges Kommuner och Landsting</w:t>
      </w:r>
      <w:r>
        <w:rPr>
          <w:szCs w:val="22"/>
        </w:rPr>
        <w:t xml:space="preserve">, </w:t>
      </w:r>
      <w:r w:rsidRPr="00B7004A">
        <w:rPr>
          <w:i/>
          <w:szCs w:val="22"/>
        </w:rPr>
        <w:t>Landsorganisa</w:t>
      </w:r>
      <w:r>
        <w:rPr>
          <w:i/>
          <w:szCs w:val="22"/>
        </w:rPr>
        <w:softHyphen/>
      </w:r>
      <w:r w:rsidRPr="00B7004A">
        <w:rPr>
          <w:i/>
          <w:szCs w:val="22"/>
        </w:rPr>
        <w:t>tionen i Sverige</w:t>
      </w:r>
      <w:r w:rsidRPr="00B7004A">
        <w:rPr>
          <w:szCs w:val="22"/>
        </w:rPr>
        <w:t xml:space="preserve"> </w:t>
      </w:r>
      <w:r>
        <w:rPr>
          <w:szCs w:val="22"/>
        </w:rPr>
        <w:t>och</w:t>
      </w:r>
      <w:r w:rsidRPr="00B7004A">
        <w:rPr>
          <w:szCs w:val="22"/>
        </w:rPr>
        <w:t xml:space="preserve"> </w:t>
      </w:r>
      <w:r w:rsidRPr="00B7004A">
        <w:rPr>
          <w:i/>
          <w:szCs w:val="22"/>
        </w:rPr>
        <w:t>Institutet mot mutor</w:t>
      </w:r>
      <w:r>
        <w:rPr>
          <w:szCs w:val="22"/>
        </w:rPr>
        <w:t>, instämmer i behovet av lagstiftning och tillstyrker eller välkomnar promemorians lagförslag.</w:t>
      </w:r>
    </w:p>
    <w:p w:rsidR="00127182" w:rsidRDefault="00127182" w:rsidP="000A3BE5">
      <w:pPr>
        <w:pStyle w:val="Brdtextmedindrag"/>
      </w:pPr>
      <w:r>
        <w:rPr>
          <w:szCs w:val="22"/>
        </w:rPr>
        <w:t xml:space="preserve">Regeringen anser mot denna bakgrund att det är angeläget att </w:t>
      </w:r>
      <w:r w:rsidRPr="00803BE9">
        <w:rPr>
          <w:szCs w:val="22"/>
        </w:rPr>
        <w:t xml:space="preserve">införa en rättslig reglering för att öka allmänhetens insyn i hur partierna finansierar sin </w:t>
      </w:r>
      <w:r w:rsidR="001A5599">
        <w:rPr>
          <w:szCs w:val="22"/>
        </w:rPr>
        <w:t xml:space="preserve">politiska </w:t>
      </w:r>
      <w:r w:rsidRPr="00803BE9">
        <w:rPr>
          <w:szCs w:val="22"/>
        </w:rPr>
        <w:t xml:space="preserve">verksamhet. </w:t>
      </w:r>
      <w:r>
        <w:rPr>
          <w:szCs w:val="22"/>
        </w:rPr>
        <w:t>Regeringens och den övergripande remiss</w:t>
      </w:r>
      <w:r w:rsidR="001A5599">
        <w:rPr>
          <w:szCs w:val="22"/>
        </w:rPr>
        <w:softHyphen/>
      </w:r>
      <w:r>
        <w:rPr>
          <w:szCs w:val="22"/>
        </w:rPr>
        <w:t xml:space="preserve">opinionens </w:t>
      </w:r>
      <w:r w:rsidRPr="00803BE9">
        <w:rPr>
          <w:szCs w:val="22"/>
        </w:rPr>
        <w:t xml:space="preserve">uppfattning </w:t>
      </w:r>
      <w:r>
        <w:rPr>
          <w:szCs w:val="22"/>
        </w:rPr>
        <w:t xml:space="preserve">om behovet av ökad insyn ligger också i linje </w:t>
      </w:r>
      <w:r w:rsidRPr="00803BE9">
        <w:rPr>
          <w:szCs w:val="22"/>
        </w:rPr>
        <w:lastRenderedPageBreak/>
        <w:t>med Europa</w:t>
      </w:r>
      <w:r>
        <w:rPr>
          <w:szCs w:val="22"/>
        </w:rPr>
        <w:softHyphen/>
      </w:r>
      <w:r w:rsidRPr="00803BE9">
        <w:rPr>
          <w:szCs w:val="22"/>
        </w:rPr>
        <w:t>rådets rekommendation från 2003 och med de sju rekom</w:t>
      </w:r>
      <w:r w:rsidR="001A5599">
        <w:rPr>
          <w:szCs w:val="22"/>
        </w:rPr>
        <w:softHyphen/>
      </w:r>
      <w:r w:rsidRPr="00803BE9">
        <w:rPr>
          <w:szCs w:val="22"/>
        </w:rPr>
        <w:t xml:space="preserve">mendationer som GRECO </w:t>
      </w:r>
      <w:r>
        <w:rPr>
          <w:szCs w:val="22"/>
        </w:rPr>
        <w:t xml:space="preserve">har </w:t>
      </w:r>
      <w:r w:rsidRPr="00803BE9">
        <w:rPr>
          <w:szCs w:val="22"/>
        </w:rPr>
        <w:t xml:space="preserve">riktat till Sverige om åtgärder som bör vidtas för att </w:t>
      </w:r>
      <w:r>
        <w:rPr>
          <w:szCs w:val="22"/>
        </w:rPr>
        <w:t>skapa</w:t>
      </w:r>
      <w:r w:rsidRPr="00803BE9">
        <w:rPr>
          <w:szCs w:val="22"/>
        </w:rPr>
        <w:t xml:space="preserve"> insyn i de politiska partiernas och valkandi</w:t>
      </w:r>
      <w:r>
        <w:rPr>
          <w:szCs w:val="22"/>
        </w:rPr>
        <w:softHyphen/>
      </w:r>
      <w:r w:rsidRPr="00803BE9">
        <w:rPr>
          <w:szCs w:val="22"/>
        </w:rPr>
        <w:t>dat</w:t>
      </w:r>
      <w:r>
        <w:rPr>
          <w:szCs w:val="22"/>
        </w:rPr>
        <w:softHyphen/>
      </w:r>
      <w:r w:rsidRPr="00803BE9">
        <w:rPr>
          <w:szCs w:val="22"/>
        </w:rPr>
        <w:t>ernas finansiering.</w:t>
      </w:r>
      <w:r>
        <w:rPr>
          <w:szCs w:val="22"/>
        </w:rPr>
        <w:t xml:space="preserve"> Det bör därför införas </w:t>
      </w:r>
      <w:r>
        <w:t>bestämmelser i lag om offentlig</w:t>
      </w:r>
      <w:r w:rsidR="001A5599">
        <w:softHyphen/>
      </w:r>
      <w:r>
        <w:t xml:space="preserve">görande av hur partierna finansierar sina politiska verksamheter. </w:t>
      </w:r>
      <w:r>
        <w:rPr>
          <w:szCs w:val="22"/>
        </w:rPr>
        <w:t>Ett övergripande syfte med regleringen är, som nämns i det föregående, att före</w:t>
      </w:r>
      <w:r>
        <w:rPr>
          <w:szCs w:val="22"/>
        </w:rPr>
        <w:softHyphen/>
        <w:t xml:space="preserve">bygga </w:t>
      </w:r>
      <w:r>
        <w:t>att såväl partier som ledamöter i en beslut</w:t>
      </w:r>
      <w:r w:rsidR="00D05ADE">
        <w:softHyphen/>
      </w:r>
      <w:r>
        <w:t>ande politisk församling genom sin centrala position i det offentliga beslutsfattandet låter sig styras av intressen som ligger bakom, t.ex. genom att ta emot bidrag från källor med tvivelaktigt syfte.</w:t>
      </w:r>
      <w:r>
        <w:rPr>
          <w:szCs w:val="22"/>
        </w:rPr>
        <w:t xml:space="preserve"> En ny reglering bör därför även omfatta insyn i </w:t>
      </w:r>
      <w:r>
        <w:t>hur partiernas valkandidater finansierar sina person</w:t>
      </w:r>
      <w:r>
        <w:softHyphen/>
        <w:t>vals</w:t>
      </w:r>
      <w:r>
        <w:softHyphen/>
        <w:t>kampanjer</w:t>
      </w:r>
      <w:r>
        <w:rPr>
          <w:szCs w:val="22"/>
        </w:rPr>
        <w:t>.</w:t>
      </w:r>
      <w:r>
        <w:t xml:space="preserve"> Bestämmelserna bör införas i en särskild lag. </w:t>
      </w:r>
    </w:p>
    <w:p w:rsidR="00127182" w:rsidRDefault="00127182" w:rsidP="00127182">
      <w:pPr>
        <w:pStyle w:val="Brdtextmedindrag"/>
        <w:rPr>
          <w:szCs w:val="22"/>
        </w:rPr>
      </w:pPr>
      <w:r>
        <w:rPr>
          <w:szCs w:val="22"/>
        </w:rPr>
        <w:t xml:space="preserve">Det bör i sammanhanget framhållas att det alltså är fråga om att införa en särskild insynslagstiftning som </w:t>
      </w:r>
      <w:r w:rsidRPr="00773BCE">
        <w:rPr>
          <w:szCs w:val="22"/>
        </w:rPr>
        <w:t xml:space="preserve">inte </w:t>
      </w:r>
      <w:r>
        <w:rPr>
          <w:szCs w:val="22"/>
        </w:rPr>
        <w:t xml:space="preserve">tar sikte på </w:t>
      </w:r>
      <w:r w:rsidRPr="00773BCE">
        <w:rPr>
          <w:szCs w:val="22"/>
        </w:rPr>
        <w:t>sådan redovisning som avses i bokföringslagen</w:t>
      </w:r>
      <w:r>
        <w:rPr>
          <w:szCs w:val="22"/>
        </w:rPr>
        <w:t xml:space="preserve"> </w:t>
      </w:r>
      <w:r w:rsidRPr="00EF312A">
        <w:rPr>
          <w:szCs w:val="22"/>
        </w:rPr>
        <w:t xml:space="preserve">(1999:1078) </w:t>
      </w:r>
      <w:r w:rsidRPr="00773BCE">
        <w:rPr>
          <w:szCs w:val="22"/>
        </w:rPr>
        <w:t>och årsredovisningslagen</w:t>
      </w:r>
      <w:r>
        <w:rPr>
          <w:szCs w:val="22"/>
        </w:rPr>
        <w:t>. V</w:t>
      </w:r>
      <w:r w:rsidRPr="00773BCE">
        <w:rPr>
          <w:szCs w:val="22"/>
        </w:rPr>
        <w:t>id bedömningen av hur olika affärshändelser ska behandlas</w:t>
      </w:r>
      <w:r>
        <w:rPr>
          <w:szCs w:val="22"/>
        </w:rPr>
        <w:t xml:space="preserve"> enligt den nya insynsregleringen anser regeringen emellertid att </w:t>
      </w:r>
      <w:r w:rsidRPr="00773BCE">
        <w:rPr>
          <w:szCs w:val="22"/>
        </w:rPr>
        <w:t xml:space="preserve">vägledning </w:t>
      </w:r>
      <w:r>
        <w:rPr>
          <w:szCs w:val="22"/>
        </w:rPr>
        <w:t xml:space="preserve">lämpligen kan hämtas </w:t>
      </w:r>
      <w:r w:rsidRPr="00773BCE">
        <w:rPr>
          <w:szCs w:val="22"/>
        </w:rPr>
        <w:t xml:space="preserve">från </w:t>
      </w:r>
      <w:r>
        <w:rPr>
          <w:szCs w:val="22"/>
        </w:rPr>
        <w:t xml:space="preserve">redovisningsrättens område (jfr t.ex. </w:t>
      </w:r>
      <w:r w:rsidRPr="009953EA">
        <w:rPr>
          <w:szCs w:val="22"/>
        </w:rPr>
        <w:t>avsnitten 6.6 och 6.9</w:t>
      </w:r>
      <w:r>
        <w:rPr>
          <w:szCs w:val="22"/>
        </w:rPr>
        <w:t>).</w:t>
      </w:r>
    </w:p>
    <w:p w:rsidR="00FB6A7D" w:rsidRDefault="00374D5D" w:rsidP="000A3BE5">
      <w:pPr>
        <w:pStyle w:val="Brdtextmedindrag"/>
      </w:pPr>
      <w:r w:rsidRPr="007B3FF5">
        <w:rPr>
          <w:szCs w:val="22"/>
        </w:rPr>
        <w:t>Enligt</w:t>
      </w:r>
      <w:r>
        <w:rPr>
          <w:i/>
          <w:szCs w:val="22"/>
        </w:rPr>
        <w:t xml:space="preserve"> </w:t>
      </w:r>
      <w:r w:rsidR="001A4E09">
        <w:rPr>
          <w:i/>
          <w:szCs w:val="22"/>
        </w:rPr>
        <w:t>Lagrådet</w:t>
      </w:r>
      <w:r w:rsidR="001A4E09">
        <w:rPr>
          <w:szCs w:val="22"/>
        </w:rPr>
        <w:t xml:space="preserve"> </w:t>
      </w:r>
      <w:r>
        <w:rPr>
          <w:szCs w:val="22"/>
        </w:rPr>
        <w:t>framstår</w:t>
      </w:r>
      <w:r w:rsidR="00C771E7">
        <w:t xml:space="preserve"> </w:t>
      </w:r>
      <w:r w:rsidR="003B781D">
        <w:t>be</w:t>
      </w:r>
      <w:r w:rsidR="00C771E7" w:rsidRPr="002D4C47">
        <w:t xml:space="preserve">gränsningen </w:t>
      </w:r>
      <w:r w:rsidR="00C771E7">
        <w:t xml:space="preserve">till partiernas </w:t>
      </w:r>
      <w:r w:rsidR="00C771E7" w:rsidRPr="007B3FF5">
        <w:rPr>
          <w:i/>
        </w:rPr>
        <w:t>politiska</w:t>
      </w:r>
      <w:r w:rsidR="00C771E7">
        <w:t xml:space="preserve"> verk</w:t>
      </w:r>
      <w:r>
        <w:softHyphen/>
      </w:r>
      <w:r w:rsidR="00C771E7">
        <w:t xml:space="preserve">samhet </w:t>
      </w:r>
      <w:r w:rsidR="00C771E7" w:rsidRPr="002D4C47">
        <w:t>som diskutabel</w:t>
      </w:r>
      <w:r w:rsidR="00F30BF9">
        <w:t xml:space="preserve">. </w:t>
      </w:r>
      <w:r w:rsidR="003B781D">
        <w:t>Regeringen</w:t>
      </w:r>
      <w:r w:rsidR="009B6A35">
        <w:t xml:space="preserve"> </w:t>
      </w:r>
      <w:r w:rsidR="004B7406">
        <w:t>konstaterar</w:t>
      </w:r>
      <w:r>
        <w:t xml:space="preserve"> </w:t>
      </w:r>
      <w:r w:rsidR="004B7406">
        <w:t xml:space="preserve">att utgångspunkten för förslaget i denna del har varit att det </w:t>
      </w:r>
      <w:r w:rsidR="009B6A35" w:rsidRPr="009B6A35">
        <w:t xml:space="preserve">är i den politiska verksamheten som de egentliga riskerna för korruption finns och där insynsintresset därför är av störst betydelse. </w:t>
      </w:r>
      <w:r>
        <w:t>Be</w:t>
      </w:r>
      <w:r w:rsidR="009B6A35" w:rsidRPr="009B6A35">
        <w:t xml:space="preserve">gränsningen </w:t>
      </w:r>
      <w:r w:rsidR="004B7406">
        <w:t>minskar också i viss utsträckning</w:t>
      </w:r>
      <w:r w:rsidR="009B6A35" w:rsidRPr="009B6A35">
        <w:t xml:space="preserve"> den arbetsbörda som regleringen kommer att innebära för partierna.</w:t>
      </w:r>
      <w:r w:rsidR="003D1B59">
        <w:t xml:space="preserve"> </w:t>
      </w:r>
      <w:r w:rsidR="00F30BF9">
        <w:t xml:space="preserve">Som Lagrådet </w:t>
      </w:r>
      <w:r w:rsidR="001A7A05">
        <w:t xml:space="preserve">framhåller måste </w:t>
      </w:r>
      <w:r w:rsidR="003B781D">
        <w:t>ett</w:t>
      </w:r>
      <w:r w:rsidR="00C771E7" w:rsidRPr="002D4C47">
        <w:t xml:space="preserve"> parti finansiera även t.ex. admini</w:t>
      </w:r>
      <w:r w:rsidR="003D1B59">
        <w:softHyphen/>
      </w:r>
      <w:r w:rsidR="00C771E7" w:rsidRPr="002D4C47">
        <w:t>strativ verksamhet.</w:t>
      </w:r>
      <w:r w:rsidR="001A7A05">
        <w:t xml:space="preserve"> </w:t>
      </w:r>
      <w:r w:rsidR="00373068">
        <w:t>Enligt regeringens upp</w:t>
      </w:r>
      <w:r w:rsidR="00373068">
        <w:softHyphen/>
        <w:t xml:space="preserve">fattning </w:t>
      </w:r>
      <w:r w:rsidR="00F35E21">
        <w:t>är</w:t>
      </w:r>
      <w:r w:rsidR="00373068">
        <w:t xml:space="preserve"> sådan verk</w:t>
      </w:r>
      <w:r w:rsidR="00573594">
        <w:softHyphen/>
      </w:r>
      <w:r w:rsidR="00373068">
        <w:t>sam</w:t>
      </w:r>
      <w:r w:rsidR="00573594">
        <w:softHyphen/>
      </w:r>
      <w:r w:rsidR="003D1B59">
        <w:softHyphen/>
      </w:r>
      <w:r w:rsidR="00373068">
        <w:t xml:space="preserve">het en naturlig </w:t>
      </w:r>
      <w:r w:rsidR="009466B3">
        <w:t xml:space="preserve">och integrerad </w:t>
      </w:r>
      <w:r w:rsidR="00373068">
        <w:t>del av partiets politiska verksam</w:t>
      </w:r>
      <w:r w:rsidR="00573594">
        <w:softHyphen/>
      </w:r>
      <w:r w:rsidR="00373068">
        <w:t>het</w:t>
      </w:r>
      <w:r w:rsidR="00531756">
        <w:t>,</w:t>
      </w:r>
      <w:r w:rsidR="00373068">
        <w:t xml:space="preserve"> </w:t>
      </w:r>
      <w:r w:rsidR="00531756">
        <w:t xml:space="preserve">eftersom </w:t>
      </w:r>
      <w:r w:rsidR="00373068">
        <w:t>den</w:t>
      </w:r>
      <w:r w:rsidR="001A7A05">
        <w:t xml:space="preserve"> </w:t>
      </w:r>
      <w:r w:rsidR="00B575D0">
        <w:t>utgör</w:t>
      </w:r>
      <w:r w:rsidR="001A7A05">
        <w:t xml:space="preserve"> </w:t>
      </w:r>
      <w:r w:rsidR="00531756">
        <w:t xml:space="preserve">ett nödvändigt </w:t>
      </w:r>
      <w:r w:rsidR="001A7A05">
        <w:t xml:space="preserve">stöd </w:t>
      </w:r>
      <w:r w:rsidR="001A7A05" w:rsidRPr="002071C8">
        <w:t xml:space="preserve">för den verksamhet som partiet bedriver </w:t>
      </w:r>
      <w:r w:rsidR="004758FE" w:rsidRPr="002071C8">
        <w:t xml:space="preserve">i syfte att uppnå </w:t>
      </w:r>
      <w:r w:rsidR="001A7A05" w:rsidRPr="002071C8">
        <w:t>sina politiska mål</w:t>
      </w:r>
      <w:r w:rsidR="00C771E7" w:rsidRPr="002071C8">
        <w:t>.</w:t>
      </w:r>
      <w:r w:rsidR="004758FE" w:rsidRPr="002071C8">
        <w:t xml:space="preserve"> </w:t>
      </w:r>
      <w:r w:rsidR="004B7406" w:rsidRPr="002071C8">
        <w:t>Lagen kommer således att träffa även parti</w:t>
      </w:r>
      <w:r w:rsidR="00272E87">
        <w:softHyphen/>
      </w:r>
      <w:r w:rsidR="004B7406" w:rsidRPr="002071C8">
        <w:t xml:space="preserve">ernas administrativa verksamhet. </w:t>
      </w:r>
      <w:r w:rsidR="005774D4" w:rsidRPr="002071C8">
        <w:t>Till politisk verksam</w:t>
      </w:r>
      <w:r w:rsidR="00573594" w:rsidRPr="002071C8">
        <w:softHyphen/>
      </w:r>
      <w:r w:rsidR="005774D4" w:rsidRPr="002071C8">
        <w:t xml:space="preserve">het </w:t>
      </w:r>
      <w:r w:rsidR="004B7406" w:rsidRPr="002071C8">
        <w:t xml:space="preserve">kan däremot </w:t>
      </w:r>
      <w:r w:rsidR="005774D4" w:rsidRPr="002071C8">
        <w:t xml:space="preserve">inte räknas verksamhet som saknar </w:t>
      </w:r>
      <w:r w:rsidR="00A84A87" w:rsidRPr="002071C8">
        <w:t>politiska inslag</w:t>
      </w:r>
      <w:r w:rsidR="000E2AFB" w:rsidRPr="002071C8">
        <w:t>,</w:t>
      </w:r>
      <w:r w:rsidR="00A84A87" w:rsidRPr="002071C8">
        <w:t xml:space="preserve"> </w:t>
      </w:r>
      <w:r w:rsidR="005774D4" w:rsidRPr="002071C8">
        <w:t>eller där sådana inslag är i det närmaste obefintliga</w:t>
      </w:r>
      <w:r w:rsidR="000E2AFB" w:rsidRPr="002071C8">
        <w:t>,</w:t>
      </w:r>
      <w:r w:rsidR="00A84A87" w:rsidRPr="002071C8">
        <w:t xml:space="preserve"> och </w:t>
      </w:r>
      <w:r w:rsidR="005774D4" w:rsidRPr="002071C8">
        <w:t xml:space="preserve">där intäkterna </w:t>
      </w:r>
      <w:r w:rsidR="00A84A87" w:rsidRPr="002071C8">
        <w:t xml:space="preserve">inte heller </w:t>
      </w:r>
      <w:r w:rsidR="005774D4" w:rsidRPr="002071C8">
        <w:t>används för att finansiera partiets politiska verksamhet</w:t>
      </w:r>
      <w:r w:rsidR="000E2AFB" w:rsidRPr="002071C8">
        <w:t>. Ett sådant exem</w:t>
      </w:r>
      <w:r w:rsidR="00573594" w:rsidRPr="002071C8">
        <w:softHyphen/>
      </w:r>
      <w:r w:rsidR="000E2AFB" w:rsidRPr="002071C8">
        <w:t xml:space="preserve">pel kan vara </w:t>
      </w:r>
      <w:r w:rsidR="0047765D" w:rsidRPr="002071C8">
        <w:t xml:space="preserve">viss </w:t>
      </w:r>
      <w:r w:rsidR="004758FE" w:rsidRPr="002071C8">
        <w:t>internationell bistånds</w:t>
      </w:r>
      <w:r w:rsidR="0047765D" w:rsidRPr="002071C8">
        <w:softHyphen/>
      </w:r>
      <w:r w:rsidR="000E2AFB" w:rsidRPr="002071C8">
        <w:t>verksam</w:t>
      </w:r>
      <w:r w:rsidR="000E2AFB" w:rsidRPr="002071C8">
        <w:softHyphen/>
        <w:t>het</w:t>
      </w:r>
      <w:r w:rsidR="004758FE" w:rsidRPr="002071C8">
        <w:t xml:space="preserve"> som </w:t>
      </w:r>
      <w:r w:rsidR="00E52D75" w:rsidRPr="002071C8">
        <w:t>ett parti</w:t>
      </w:r>
      <w:r w:rsidR="004758FE" w:rsidRPr="002071C8">
        <w:t xml:space="preserve"> bedriver eller </w:t>
      </w:r>
      <w:r w:rsidR="00E52D75" w:rsidRPr="002071C8">
        <w:t xml:space="preserve">annars </w:t>
      </w:r>
      <w:r w:rsidR="004758FE" w:rsidRPr="002071C8">
        <w:t>kontrollerar.</w:t>
      </w:r>
      <w:r w:rsidR="00DC30ED" w:rsidRPr="002071C8">
        <w:t xml:space="preserve"> </w:t>
      </w:r>
      <w:r w:rsidR="004B7406" w:rsidRPr="002071C8">
        <w:t>I det aktuella lagförslaget bör begränsningen till politisk verksamhet finnas kvar. Däremot</w:t>
      </w:r>
      <w:r w:rsidR="004B7406">
        <w:t xml:space="preserve"> kan det vara lämpligt </w:t>
      </w:r>
      <w:r w:rsidR="00DC30ED" w:rsidRPr="00BC1ECF">
        <w:t>att fråg</w:t>
      </w:r>
      <w:r w:rsidR="00DC30ED">
        <w:t>an</w:t>
      </w:r>
      <w:r w:rsidR="00DC30ED" w:rsidRPr="00BC1ECF">
        <w:t xml:space="preserve"> om huruvida lagens tillämp</w:t>
      </w:r>
      <w:r w:rsidR="00DC30ED">
        <w:softHyphen/>
      </w:r>
      <w:r w:rsidR="00DC30ED" w:rsidRPr="00BC1ECF">
        <w:t>nings</w:t>
      </w:r>
      <w:r w:rsidR="00DC30ED">
        <w:softHyphen/>
      </w:r>
      <w:r w:rsidR="00DC30ED" w:rsidRPr="00BC1ECF">
        <w:t>område bör utvid</w:t>
      </w:r>
      <w:r w:rsidR="00573594">
        <w:softHyphen/>
      </w:r>
      <w:r w:rsidR="00DC30ED" w:rsidRPr="00BC1ECF">
        <w:t xml:space="preserve">gas till </w:t>
      </w:r>
      <w:r w:rsidR="00DC30ED">
        <w:t>all verksamhet som ett parti bedriver</w:t>
      </w:r>
      <w:r w:rsidR="00E40943">
        <w:t xml:space="preserve">, exempelvis – som </w:t>
      </w:r>
      <w:r w:rsidR="00E40943">
        <w:rPr>
          <w:i/>
        </w:rPr>
        <w:t>Lagrådet</w:t>
      </w:r>
      <w:r w:rsidR="00E40943">
        <w:t xml:space="preserve"> lyfter fram – för att skapa politisk goodwill eller markera en politisk profil,</w:t>
      </w:r>
      <w:r w:rsidR="00DC30ED" w:rsidRPr="00BC1ECF">
        <w:t xml:space="preserve"> tas upp och övervägs av den parla</w:t>
      </w:r>
      <w:r w:rsidR="00573594">
        <w:softHyphen/>
      </w:r>
      <w:r w:rsidR="00DC30ED" w:rsidRPr="00BC1ECF">
        <w:t>mentariskt samman</w:t>
      </w:r>
      <w:r w:rsidR="00573594">
        <w:softHyphen/>
      </w:r>
      <w:r w:rsidR="00DC30ED" w:rsidRPr="00BC1ECF">
        <w:softHyphen/>
        <w:t xml:space="preserve">satta kommitté som aviseras i </w:t>
      </w:r>
      <w:r w:rsidR="00DC30ED" w:rsidRPr="009953EA">
        <w:t>avsnitt 6.2</w:t>
      </w:r>
      <w:r w:rsidR="00DC30ED">
        <w:t>.</w:t>
      </w:r>
    </w:p>
    <w:p w:rsidR="001A4E09" w:rsidRPr="001A4E09" w:rsidRDefault="00FB6A7D" w:rsidP="000A3BE5">
      <w:pPr>
        <w:pStyle w:val="Brdtextmedindrag"/>
        <w:rPr>
          <w:szCs w:val="22"/>
        </w:rPr>
      </w:pPr>
      <w:r>
        <w:rPr>
          <w:i/>
        </w:rPr>
        <w:t>Lagrådet</w:t>
      </w:r>
      <w:r>
        <w:t xml:space="preserve"> anser också att a</w:t>
      </w:r>
      <w:r w:rsidRPr="002D4C47">
        <w:t xml:space="preserve">vgränsningen </w:t>
      </w:r>
      <w:r>
        <w:t xml:space="preserve">till personvalskampanjer </w:t>
      </w:r>
      <w:r w:rsidRPr="002D4C47">
        <w:t>ter sig diskutabel i ljuset av lagförslagets syfte</w:t>
      </w:r>
      <w:r w:rsidR="00CE1ABA">
        <w:t>.</w:t>
      </w:r>
      <w:r>
        <w:t xml:space="preserve"> Regeringen kan hålla med Lagrådet om att en redovisningsskyldighet för valkandidater som inte är begränsad till att avse enbart personvalskampanjer är intressant ur ett insyns</w:t>
      </w:r>
      <w:r w:rsidR="001A385C">
        <w:softHyphen/>
      </w:r>
      <w:r>
        <w:softHyphen/>
        <w:t>perspektiv</w:t>
      </w:r>
      <w:r w:rsidR="005B21BE">
        <w:t xml:space="preserve">. Det </w:t>
      </w:r>
      <w:r w:rsidR="007144EF">
        <w:t xml:space="preserve">krävs </w:t>
      </w:r>
      <w:r w:rsidR="005B21BE">
        <w:t xml:space="preserve">dock </w:t>
      </w:r>
      <w:r w:rsidR="007144EF">
        <w:t>ytterligare</w:t>
      </w:r>
      <w:r w:rsidR="009E0DB0">
        <w:t xml:space="preserve"> bered</w:t>
      </w:r>
      <w:r w:rsidR="001A385C">
        <w:softHyphen/>
      </w:r>
      <w:r w:rsidR="009E0DB0">
        <w:t>nings</w:t>
      </w:r>
      <w:r w:rsidR="001A385C">
        <w:softHyphen/>
      </w:r>
      <w:r w:rsidR="009E0DB0">
        <w:softHyphen/>
      </w:r>
      <w:r w:rsidR="00707095">
        <w:t xml:space="preserve">underlag för att kunna </w:t>
      </w:r>
      <w:r w:rsidR="00061DA6">
        <w:t xml:space="preserve">ta ställning till om </w:t>
      </w:r>
      <w:r w:rsidR="005B21BE">
        <w:t xml:space="preserve">en sådan </w:t>
      </w:r>
      <w:r w:rsidR="00195901">
        <w:t xml:space="preserve">ordning bör införas. </w:t>
      </w:r>
      <w:r w:rsidR="00970ECB">
        <w:t>Regeringen avser därför att låta frågan ingå i det uppdrag som ges till d</w:t>
      </w:r>
      <w:r w:rsidR="00970ECB" w:rsidRPr="001C60D6">
        <w:t>en parl</w:t>
      </w:r>
      <w:r w:rsidR="00970ECB">
        <w:t>amentariskt samman</w:t>
      </w:r>
      <w:r w:rsidR="00970ECB">
        <w:softHyphen/>
        <w:t xml:space="preserve">satta kommittén. </w:t>
      </w:r>
    </w:p>
    <w:p w:rsidR="00127182" w:rsidRDefault="00127182" w:rsidP="00127182">
      <w:pPr>
        <w:pStyle w:val="Brdtextmedindrag"/>
        <w:rPr>
          <w:szCs w:val="22"/>
        </w:rPr>
      </w:pPr>
      <w:r>
        <w:rPr>
          <w:szCs w:val="22"/>
        </w:rPr>
        <w:t xml:space="preserve">Ett fåtal remissinstanser, bl.a. </w:t>
      </w:r>
      <w:r w:rsidRPr="005E4784">
        <w:rPr>
          <w:i/>
          <w:szCs w:val="22"/>
        </w:rPr>
        <w:t>Lunds universitet (Juridiska institu</w:t>
      </w:r>
      <w:r>
        <w:rPr>
          <w:i/>
          <w:szCs w:val="22"/>
        </w:rPr>
        <w:softHyphen/>
      </w:r>
      <w:r w:rsidRPr="005E4784">
        <w:rPr>
          <w:i/>
          <w:szCs w:val="22"/>
        </w:rPr>
        <w:t>tionen)</w:t>
      </w:r>
      <w:r w:rsidRPr="005E4784">
        <w:rPr>
          <w:szCs w:val="22"/>
        </w:rPr>
        <w:t xml:space="preserve"> </w:t>
      </w:r>
      <w:r>
        <w:rPr>
          <w:szCs w:val="22"/>
        </w:rPr>
        <w:t xml:space="preserve">och </w:t>
      </w:r>
      <w:r w:rsidRPr="005E4784">
        <w:rPr>
          <w:i/>
          <w:szCs w:val="22"/>
        </w:rPr>
        <w:t>Umeå universitet (Statsvetenskapliga institutionen)</w:t>
      </w:r>
      <w:r>
        <w:rPr>
          <w:szCs w:val="22"/>
        </w:rPr>
        <w:t xml:space="preserve">, anser att införandet av en insynsreglering förutsätter en grundlagsändring eller i vart fall är i vissa avseenden tveksamt ur ett grundlagsperspektiv. Som framgår av </w:t>
      </w:r>
      <w:r w:rsidRPr="009953EA">
        <w:rPr>
          <w:szCs w:val="22"/>
        </w:rPr>
        <w:t>avsnitten 8.2.1–8.2.3</w:t>
      </w:r>
      <w:r>
        <w:rPr>
          <w:szCs w:val="22"/>
        </w:rPr>
        <w:t xml:space="preserve"> gör dock regeringen, i likhet med bl.a. </w:t>
      </w:r>
      <w:r w:rsidRPr="006E0239">
        <w:rPr>
          <w:i/>
          <w:szCs w:val="22"/>
        </w:rPr>
        <w:t>Justitiekanslern</w:t>
      </w:r>
      <w:r>
        <w:rPr>
          <w:szCs w:val="22"/>
        </w:rPr>
        <w:t xml:space="preserve">, bedömningen att lagförslaget i denna </w:t>
      </w:r>
      <w:r w:rsidR="00E362F3">
        <w:rPr>
          <w:szCs w:val="22"/>
        </w:rPr>
        <w:t>proposition</w:t>
      </w:r>
      <w:r>
        <w:rPr>
          <w:szCs w:val="22"/>
        </w:rPr>
        <w:t xml:space="preserve"> är förenligt med såväl regeringsformen och grunderna för denna som d</w:t>
      </w:r>
      <w:r w:rsidRPr="00B5737E">
        <w:rPr>
          <w:szCs w:val="22"/>
        </w:rPr>
        <w:t xml:space="preserve">en europeiska konventionen </w:t>
      </w:r>
      <w:r w:rsidRPr="00656482">
        <w:rPr>
          <w:szCs w:val="22"/>
        </w:rPr>
        <w:t xml:space="preserve">den 4 november 1950 </w:t>
      </w:r>
      <w:r w:rsidRPr="00B5737E">
        <w:rPr>
          <w:szCs w:val="22"/>
        </w:rPr>
        <w:t xml:space="preserve">angående skydd för de mänskliga rättigheterna och de grundläggande friheterna </w:t>
      </w:r>
      <w:r>
        <w:rPr>
          <w:szCs w:val="22"/>
        </w:rPr>
        <w:t>(Europakonven</w:t>
      </w:r>
      <w:r>
        <w:rPr>
          <w:szCs w:val="22"/>
        </w:rPr>
        <w:softHyphen/>
        <w:t>tionen). Den föreslagna insynsregleringen innebär alltså varken någon begränsning av förenings</w:t>
      </w:r>
      <w:r>
        <w:rPr>
          <w:szCs w:val="22"/>
        </w:rPr>
        <w:softHyphen/>
        <w:t>friheten eller något tvång för enskilda att tillkännage politisk åskådning. Regleringen kommer inte heller i konflikt med förbudet mot s.k. åsikts</w:t>
      </w:r>
      <w:r>
        <w:rPr>
          <w:szCs w:val="22"/>
        </w:rPr>
        <w:softHyphen/>
        <w:t>registrering.</w:t>
      </w:r>
    </w:p>
    <w:p w:rsidR="00127182" w:rsidRPr="00803BE9" w:rsidRDefault="00127182" w:rsidP="00127182">
      <w:pPr>
        <w:pStyle w:val="Rubrik5utannumrering"/>
      </w:pPr>
      <w:r>
        <w:t>Insynen ska avse partiernas och valkandidaternas intäkter</w:t>
      </w:r>
    </w:p>
    <w:p w:rsidR="00127182" w:rsidRPr="008E1C48" w:rsidRDefault="00127182" w:rsidP="00127182">
      <w:pPr>
        <w:pStyle w:val="Brdtext"/>
      </w:pPr>
      <w:r>
        <w:t xml:space="preserve">De flesta andra medlemsländer i Europarådet har infört lagreglering </w:t>
      </w:r>
      <w:r w:rsidRPr="0008307A">
        <w:t xml:space="preserve">för att skapa insyn i </w:t>
      </w:r>
      <w:r>
        <w:t>politiska partiers</w:t>
      </w:r>
      <w:r w:rsidRPr="0008307A">
        <w:t xml:space="preserve"> och valkandi</w:t>
      </w:r>
      <w:r w:rsidRPr="0008307A">
        <w:softHyphen/>
        <w:t>dat</w:t>
      </w:r>
      <w:r w:rsidRPr="0008307A">
        <w:softHyphen/>
      </w:r>
      <w:r>
        <w:t>ers</w:t>
      </w:r>
      <w:r w:rsidRPr="0008307A">
        <w:t xml:space="preserve"> finansiering</w:t>
      </w:r>
      <w:r>
        <w:t xml:space="preserve">. Vissa länder har också författningsreglerat frågan om insyn i partiers kostnader. </w:t>
      </w:r>
      <w:r w:rsidRPr="008E1C48">
        <w:t xml:space="preserve">Det torde </w:t>
      </w:r>
      <w:r>
        <w:t>bl.a.</w:t>
      </w:r>
      <w:r w:rsidRPr="008E1C48">
        <w:t xml:space="preserve"> bero på att det </w:t>
      </w:r>
      <w:r>
        <w:t xml:space="preserve">i de länderna </w:t>
      </w:r>
      <w:r w:rsidRPr="008E1C48">
        <w:t>finns regler om hur partierna får använda de intäkter de erhållit. Exempelvis kan det finnas regler om att kostnader för valkampanjer inte får överstiga ett visst belopp.</w:t>
      </w:r>
    </w:p>
    <w:p w:rsidR="00127182" w:rsidRDefault="00127182" w:rsidP="00127182">
      <w:pPr>
        <w:pStyle w:val="Brdtextmedindrag"/>
      </w:pPr>
      <w:r>
        <w:t>I enlighet med traditionen att undvika att reglera partiernas verksamhet och inre förhållanden har f</w:t>
      </w:r>
      <w:r w:rsidRPr="008E1C48">
        <w:t xml:space="preserve">rågan om </w:t>
      </w:r>
      <w:r>
        <w:t xml:space="preserve">hur </w:t>
      </w:r>
      <w:r w:rsidRPr="008E1C48">
        <w:t xml:space="preserve">partier får </w:t>
      </w:r>
      <w:r>
        <w:t>använda sina intäkter</w:t>
      </w:r>
      <w:r w:rsidRPr="008E1C48">
        <w:t xml:space="preserve"> </w:t>
      </w:r>
      <w:r>
        <w:t>hittills lämnats oreglerad i svensk rätt. Med hänsyn till detta och till att det nu är fråga om att införa en helt ny reglering om insyn anser regeringen att det för närvarande inte finns anledning att författnings</w:t>
      </w:r>
      <w:r>
        <w:softHyphen/>
        <w:t xml:space="preserve">reglera frågan </w:t>
      </w:r>
      <w:r w:rsidRPr="00D0504D">
        <w:t>om partiers kostnader</w:t>
      </w:r>
      <w:r>
        <w:t xml:space="preserve"> eller om insyn i dessa</w:t>
      </w:r>
      <w:r w:rsidRPr="00D0504D">
        <w:t>. En rä</w:t>
      </w:r>
      <w:r w:rsidRPr="0032671A">
        <w:t xml:space="preserve">ttslig reglering </w:t>
      </w:r>
      <w:r>
        <w:t xml:space="preserve">om insyn i </w:t>
      </w:r>
      <w:r w:rsidRPr="0032671A">
        <w:t>partier</w:t>
      </w:r>
      <w:r>
        <w:softHyphen/>
        <w:t>nas eko</w:t>
      </w:r>
      <w:r>
        <w:softHyphen/>
        <w:t>nomiska förhållanden</w:t>
      </w:r>
      <w:r w:rsidRPr="0032671A">
        <w:t xml:space="preserve"> bör därför gälla en</w:t>
      </w:r>
      <w:r>
        <w:t>b</w:t>
      </w:r>
      <w:r w:rsidRPr="0032671A">
        <w:t>a</w:t>
      </w:r>
      <w:r>
        <w:t>r</w:t>
      </w:r>
      <w:r w:rsidRPr="0032671A">
        <w:t>t finansieringen av partiernas verksamheter</w:t>
      </w:r>
      <w:r>
        <w:t xml:space="preserve"> och alltså ta sikte på redovis</w:t>
      </w:r>
      <w:r>
        <w:softHyphen/>
        <w:t xml:space="preserve">ning av partiernas intäkter. Det är också </w:t>
      </w:r>
      <w:r w:rsidRPr="0032671A">
        <w:t xml:space="preserve">i fråga om </w:t>
      </w:r>
      <w:r>
        <w:t xml:space="preserve">förmåner av olika slag </w:t>
      </w:r>
      <w:r w:rsidRPr="0032671A">
        <w:t>som de</w:t>
      </w:r>
      <w:r>
        <w:t>t väsentligen finns sådana korruptions</w:t>
      </w:r>
      <w:r>
        <w:softHyphen/>
        <w:t>risker som</w:t>
      </w:r>
      <w:r w:rsidRPr="0032671A">
        <w:t xml:space="preserve"> Europarådets rekommen</w:t>
      </w:r>
      <w:r>
        <w:softHyphen/>
      </w:r>
      <w:r w:rsidRPr="0032671A">
        <w:t xml:space="preserve">dation avser att motverka. </w:t>
      </w:r>
      <w:r>
        <w:t>Det är vidare beträffande partiernas intäkter – särskilt externa bidrag till partierna – som det finns ett särskilt stort intresse för allmän</w:t>
      </w:r>
      <w:r>
        <w:softHyphen/>
        <w:t xml:space="preserve">heten att på ett enkelt sätt kunna få information om varifrån bidragen kommer och vem eller vilka som har lämnat dessa. </w:t>
      </w:r>
      <w:r w:rsidRPr="007E706C">
        <w:t xml:space="preserve">När det gäller partiernas kostnader </w:t>
      </w:r>
      <w:r>
        <w:t>bedömer regeringen att</w:t>
      </w:r>
      <w:r w:rsidRPr="007E706C">
        <w:t xml:space="preserve"> de nuvarande allmänna reglerna om bokförings- och redovisnings</w:t>
      </w:r>
      <w:r>
        <w:softHyphen/>
      </w:r>
      <w:r w:rsidRPr="007E706C">
        <w:t xml:space="preserve">skyldighet </w:t>
      </w:r>
      <w:r>
        <w:t xml:space="preserve">är </w:t>
      </w:r>
      <w:r w:rsidRPr="007E706C">
        <w:t>tillräckliga</w:t>
      </w:r>
      <w:r>
        <w:t xml:space="preserve"> för att åstadkomma insyn</w:t>
      </w:r>
      <w:r w:rsidRPr="007E706C">
        <w:t>.</w:t>
      </w:r>
    </w:p>
    <w:p w:rsidR="00144202" w:rsidRPr="00144202" w:rsidRDefault="00127182" w:rsidP="00127182">
      <w:pPr>
        <w:pStyle w:val="Brdtextmedindrag"/>
      </w:pPr>
      <w:r>
        <w:t>Vad som anförs om partierna har giltighet även i fråga om valkandi</w:t>
      </w:r>
      <w:r>
        <w:softHyphen/>
        <w:t>daters personvalskampanjer. Inte heller för sådana kampanjer finns det särskilda regler om vilka kostnadsslag eller vilken storlek på kostnaderna en valkampanj får ha. Personvalskandidater hör alltid till ett parti som deltar i det aktuella valet. Partierna bedriver allmänna valrörelser och det synes regelmässigt inte vara möjligt att tydligt sär</w:t>
      </w:r>
      <w:r>
        <w:softHyphen/>
        <w:t>skilja en person</w:t>
      </w:r>
      <w:r>
        <w:softHyphen/>
        <w:t>vals</w:t>
      </w:r>
      <w:r>
        <w:softHyphen/>
        <w:t>kampanjs särskilda finansiering från partiets allmänna verksamhet. Enligt regeringens mening är därför en lämplig utgångspunkt för en rättslig reglering att det är intäkter som avser en viss person</w:t>
      </w:r>
      <w:r>
        <w:softHyphen/>
        <w:t>vals</w:t>
      </w:r>
      <w:r>
        <w:softHyphen/>
        <w:t>kampanj som bör särredovisas. Det torde främst handla om bidragsgivare som uttryckligen ger bidrag till en viss kandidat och inte till kandidatens parti i allmänhet.</w:t>
      </w:r>
    </w:p>
    <w:p w:rsidR="00127182" w:rsidRDefault="00127182" w:rsidP="00127182">
      <w:pPr>
        <w:pStyle w:val="Rubrik2"/>
      </w:pPr>
      <w:bookmarkStart w:id="5590" w:name="_Toc351468553"/>
      <w:bookmarkStart w:id="5591" w:name="_Toc351537898"/>
      <w:bookmarkStart w:id="5592" w:name="_Toc351546696"/>
      <w:bookmarkStart w:id="5593" w:name="_Toc351546900"/>
      <w:bookmarkStart w:id="5594" w:name="_Toc351558208"/>
      <w:bookmarkStart w:id="5595" w:name="_Toc351558412"/>
      <w:bookmarkStart w:id="5596" w:name="_Toc351558616"/>
      <w:bookmarkStart w:id="5597" w:name="_Toc351629765"/>
      <w:bookmarkStart w:id="5598" w:name="_Toc351629982"/>
      <w:bookmarkStart w:id="5599" w:name="_Toc351630196"/>
      <w:bookmarkStart w:id="5600" w:name="_Toc351633580"/>
      <w:bookmarkStart w:id="5601" w:name="_Toc351633795"/>
      <w:bookmarkStart w:id="5602" w:name="_Toc351634008"/>
      <w:bookmarkStart w:id="5603" w:name="_Toc351634222"/>
      <w:bookmarkStart w:id="5604" w:name="_Toc351634436"/>
      <w:bookmarkStart w:id="5605" w:name="_Toc351634650"/>
      <w:bookmarkStart w:id="5606" w:name="_Toc351634864"/>
      <w:bookmarkStart w:id="5607" w:name="_Toc351635079"/>
      <w:bookmarkStart w:id="5608" w:name="_Toc351635292"/>
      <w:bookmarkStart w:id="5609" w:name="_Toc351637991"/>
      <w:bookmarkStart w:id="5610" w:name="_Toc351638204"/>
      <w:bookmarkStart w:id="5611" w:name="_Toc351699627"/>
      <w:bookmarkStart w:id="5612" w:name="_Toc351699839"/>
      <w:bookmarkStart w:id="5613" w:name="_Toc351701740"/>
      <w:bookmarkStart w:id="5614" w:name="_Toc351709363"/>
      <w:bookmarkStart w:id="5615" w:name="_Toc351720831"/>
      <w:bookmarkStart w:id="5616" w:name="_Toc353429434"/>
      <w:bookmarkStart w:id="5617" w:name="_Toc357504354"/>
      <w:bookmarkStart w:id="5618" w:name="_Toc360688875"/>
      <w:bookmarkStart w:id="5619" w:name="_Toc361052687"/>
      <w:bookmarkStart w:id="5620" w:name="_Toc361053177"/>
      <w:bookmarkStart w:id="5621" w:name="_Toc361053257"/>
      <w:bookmarkStart w:id="5622" w:name="_Toc361053864"/>
      <w:bookmarkStart w:id="5623" w:name="_Toc361054026"/>
      <w:bookmarkStart w:id="5624" w:name="_Toc361054108"/>
      <w:bookmarkStart w:id="5625" w:name="_Toc361054270"/>
      <w:bookmarkStart w:id="5626" w:name="_Toc361054432"/>
      <w:bookmarkStart w:id="5627" w:name="_Toc361054509"/>
      <w:bookmarkStart w:id="5628" w:name="_Toc361054590"/>
      <w:bookmarkStart w:id="5629" w:name="_Toc361054672"/>
      <w:bookmarkStart w:id="5630" w:name="_Toc361054755"/>
      <w:bookmarkStart w:id="5631" w:name="_Toc361054837"/>
      <w:bookmarkStart w:id="5632" w:name="_Toc361054919"/>
      <w:bookmarkStart w:id="5633" w:name="_Toc361055001"/>
      <w:bookmarkStart w:id="5634" w:name="_Toc361055083"/>
      <w:bookmarkStart w:id="5635" w:name="_Toc361055165"/>
      <w:bookmarkStart w:id="5636" w:name="_Toc361055248"/>
      <w:bookmarkStart w:id="5637" w:name="_Toc361055330"/>
      <w:bookmarkStart w:id="5638" w:name="_Toc361055412"/>
      <w:bookmarkStart w:id="5639" w:name="_Toc361055494"/>
      <w:bookmarkStart w:id="5640" w:name="_Toc361055658"/>
      <w:bookmarkStart w:id="5641" w:name="_Toc361055739"/>
      <w:bookmarkStart w:id="5642" w:name="_Toc361055821"/>
      <w:bookmarkStart w:id="5643" w:name="_Toc361055902"/>
      <w:bookmarkStart w:id="5644" w:name="_Toc361055984"/>
      <w:bookmarkStart w:id="5645" w:name="_Toc361056066"/>
      <w:bookmarkStart w:id="5646" w:name="_Toc361059220"/>
      <w:bookmarkStart w:id="5647" w:name="_Toc361059344"/>
      <w:bookmarkStart w:id="5648" w:name="_Toc361059761"/>
      <w:bookmarkStart w:id="5649" w:name="_Toc361060314"/>
      <w:bookmarkStart w:id="5650" w:name="_Toc361061184"/>
      <w:bookmarkStart w:id="5651" w:name="_Toc361061675"/>
      <w:bookmarkStart w:id="5652" w:name="_Toc369586044"/>
      <w:bookmarkStart w:id="5653" w:name="_Toc370453828"/>
      <w:bookmarkStart w:id="5654" w:name="_Toc370478976"/>
      <w:bookmarkStart w:id="5655" w:name="_Toc370737941"/>
      <w:bookmarkStart w:id="5656" w:name="_Toc370805331"/>
      <w:bookmarkStart w:id="5657" w:name="_Toc370808848"/>
      <w:bookmarkStart w:id="5658" w:name="_Toc370810271"/>
      <w:bookmarkStart w:id="5659" w:name="_Toc371055543"/>
      <w:bookmarkStart w:id="5660" w:name="_Toc371341068"/>
      <w:bookmarkStart w:id="5661" w:name="_Toc371490841"/>
      <w:bookmarkStart w:id="5662" w:name="_Toc371497305"/>
      <w:bookmarkStart w:id="5663" w:name="_Toc371588441"/>
      <w:bookmarkStart w:id="5664" w:name="_Toc371601076"/>
      <w:bookmarkStart w:id="5665" w:name="_Toc371601756"/>
      <w:bookmarkStart w:id="5666" w:name="_Toc371602691"/>
      <w:bookmarkStart w:id="5667" w:name="_Toc371668306"/>
      <w:bookmarkStart w:id="5668" w:name="_Toc371670240"/>
      <w:bookmarkStart w:id="5669" w:name="_Toc372716206"/>
      <w:bookmarkStart w:id="5670" w:name="_Toc373391529"/>
      <w:bookmarkStart w:id="5671" w:name="_Toc373402182"/>
      <w:bookmarkStart w:id="5672" w:name="_Toc373403477"/>
      <w:bookmarkStart w:id="5673" w:name="_Toc373482607"/>
      <w:bookmarkStart w:id="5674" w:name="_Toc373482791"/>
      <w:bookmarkStart w:id="5675" w:name="_Toc373486697"/>
      <w:bookmarkStart w:id="5676" w:name="_Toc373755717"/>
      <w:bookmarkStart w:id="5677" w:name="_Toc373755994"/>
      <w:bookmarkStart w:id="5678" w:name="_Toc373839948"/>
      <w:bookmarkStart w:id="5679" w:name="_Toc374345752"/>
      <w:bookmarkStart w:id="5680" w:name="_Toc374445335"/>
      <w:bookmarkStart w:id="5681" w:name="_Toc374514980"/>
      <w:bookmarkStart w:id="5682" w:name="_Toc374516476"/>
      <w:bookmarkStart w:id="5683" w:name="_Toc374517149"/>
      <w:bookmarkStart w:id="5684" w:name="_Toc374703327"/>
      <w:bookmarkStart w:id="5685" w:name="_Toc374972332"/>
      <w:bookmarkStart w:id="5686" w:name="_Toc375042194"/>
      <w:bookmarkStart w:id="5687" w:name="_Toc375045425"/>
      <w:bookmarkStart w:id="5688" w:name="_Toc375053164"/>
      <w:bookmarkStart w:id="5689" w:name="_Toc375057265"/>
      <w:bookmarkStart w:id="5690" w:name="_Toc375057333"/>
      <w:bookmarkStart w:id="5691" w:name="_Toc375127859"/>
      <w:bookmarkStart w:id="5692" w:name="_Toc375137097"/>
      <w:bookmarkStart w:id="5693" w:name="_Toc375138444"/>
      <w:bookmarkStart w:id="5694" w:name="_Toc376853873"/>
      <w:bookmarkStart w:id="5695" w:name="_Toc376857388"/>
      <w:bookmarkStart w:id="5696" w:name="_Toc376857593"/>
      <w:bookmarkStart w:id="5697" w:name="_Toc376858836"/>
      <w:bookmarkStart w:id="5698" w:name="_Toc376858908"/>
      <w:bookmarkStart w:id="5699" w:name="_Toc376858979"/>
      <w:bookmarkStart w:id="5700" w:name="_Toc376931258"/>
      <w:bookmarkStart w:id="5701" w:name="_Toc377120390"/>
      <w:bookmarkStart w:id="5702" w:name="_Toc377125005"/>
      <w:bookmarkStart w:id="5703" w:name="_Toc377133229"/>
      <w:bookmarkStart w:id="5704" w:name="_Toc377134807"/>
      <w:bookmarkStart w:id="5705" w:name="_Toc377371271"/>
      <w:bookmarkStart w:id="5706" w:name="_Toc377542386"/>
      <w:bookmarkStart w:id="5707" w:name="_Toc377622929"/>
      <w:bookmarkStart w:id="5708" w:name="_Toc377623043"/>
      <w:bookmarkStart w:id="5709" w:name="_Toc377623157"/>
      <w:bookmarkStart w:id="5710" w:name="_Toc377623227"/>
      <w:bookmarkStart w:id="5711" w:name="_Toc377713063"/>
      <w:bookmarkStart w:id="5712" w:name="_Toc377720403"/>
      <w:bookmarkEnd w:id="5590"/>
      <w:bookmarkEnd w:id="5591"/>
      <w:bookmarkEnd w:id="5592"/>
      <w:bookmarkEnd w:id="5593"/>
      <w:bookmarkEnd w:id="5594"/>
      <w:bookmarkEnd w:id="5595"/>
      <w:bookmarkEnd w:id="5596"/>
      <w:bookmarkEnd w:id="5597"/>
      <w:bookmarkEnd w:id="5598"/>
      <w:bookmarkEnd w:id="5599"/>
      <w:bookmarkEnd w:id="5600"/>
      <w:bookmarkEnd w:id="5601"/>
      <w:bookmarkEnd w:id="5602"/>
      <w:bookmarkEnd w:id="5603"/>
      <w:bookmarkEnd w:id="5604"/>
      <w:bookmarkEnd w:id="5605"/>
      <w:bookmarkEnd w:id="5606"/>
      <w:bookmarkEnd w:id="5607"/>
      <w:bookmarkEnd w:id="5608"/>
      <w:bookmarkEnd w:id="5609"/>
      <w:bookmarkEnd w:id="5610"/>
      <w:bookmarkEnd w:id="5611"/>
      <w:bookmarkEnd w:id="5612"/>
      <w:bookmarkEnd w:id="5613"/>
      <w:bookmarkEnd w:id="5614"/>
      <w:bookmarkEnd w:id="5615"/>
      <w:r w:rsidRPr="00CC6F98">
        <w:t>En</w:t>
      </w:r>
      <w:r>
        <w:t xml:space="preserve"> r</w:t>
      </w:r>
      <w:r w:rsidRPr="00023A0F">
        <w:t xml:space="preserve">edovisningsskyldighet </w:t>
      </w:r>
      <w:r>
        <w:t>för</w:t>
      </w:r>
      <w:r w:rsidRPr="00023A0F">
        <w:t xml:space="preserve"> partier</w:t>
      </w:r>
      <w:r w:rsidR="00937973">
        <w:br/>
      </w:r>
      <w:r w:rsidRPr="00023A0F">
        <w:t xml:space="preserve">som deltar </w:t>
      </w:r>
      <w:r>
        <w:t xml:space="preserve">eller har deltagit </w:t>
      </w:r>
      <w:r w:rsidRPr="00023A0F">
        <w:t>i val</w:t>
      </w:r>
      <w:bookmarkEnd w:id="5616"/>
      <w:bookmarkEnd w:id="5617"/>
      <w:bookmarkEnd w:id="5618"/>
      <w:bookmarkEnd w:id="5619"/>
      <w:bookmarkEnd w:id="5620"/>
      <w:bookmarkEnd w:id="5621"/>
      <w:bookmarkEnd w:id="5622"/>
      <w:bookmarkEnd w:id="5623"/>
      <w:bookmarkEnd w:id="5624"/>
      <w:bookmarkEnd w:id="5625"/>
      <w:bookmarkEnd w:id="5626"/>
      <w:bookmarkEnd w:id="5627"/>
      <w:bookmarkEnd w:id="5628"/>
      <w:bookmarkEnd w:id="5629"/>
      <w:bookmarkEnd w:id="5630"/>
      <w:bookmarkEnd w:id="5631"/>
      <w:bookmarkEnd w:id="5632"/>
      <w:bookmarkEnd w:id="5633"/>
      <w:bookmarkEnd w:id="5634"/>
      <w:bookmarkEnd w:id="5635"/>
      <w:bookmarkEnd w:id="5636"/>
      <w:bookmarkEnd w:id="5637"/>
      <w:bookmarkEnd w:id="5638"/>
      <w:bookmarkEnd w:id="5639"/>
      <w:bookmarkEnd w:id="5640"/>
      <w:bookmarkEnd w:id="5641"/>
      <w:bookmarkEnd w:id="5642"/>
      <w:bookmarkEnd w:id="5643"/>
      <w:bookmarkEnd w:id="5644"/>
      <w:bookmarkEnd w:id="5645"/>
      <w:bookmarkEnd w:id="5646"/>
      <w:bookmarkEnd w:id="5647"/>
      <w:bookmarkEnd w:id="5648"/>
      <w:bookmarkEnd w:id="5649"/>
      <w:bookmarkEnd w:id="5650"/>
      <w:bookmarkEnd w:id="5651"/>
      <w:r>
        <w:t xml:space="preserve"> till riksdagen eller Europaparlamentet</w:t>
      </w:r>
      <w:bookmarkEnd w:id="5652"/>
      <w:bookmarkEnd w:id="5653"/>
      <w:bookmarkEnd w:id="5654"/>
      <w:bookmarkEnd w:id="5655"/>
      <w:bookmarkEnd w:id="5656"/>
      <w:bookmarkEnd w:id="5657"/>
      <w:bookmarkEnd w:id="5658"/>
      <w:bookmarkEnd w:id="5659"/>
      <w:bookmarkEnd w:id="5660"/>
      <w:bookmarkEnd w:id="5661"/>
      <w:bookmarkEnd w:id="5662"/>
      <w:bookmarkEnd w:id="5663"/>
      <w:bookmarkEnd w:id="5664"/>
      <w:bookmarkEnd w:id="5665"/>
      <w:bookmarkEnd w:id="5666"/>
      <w:bookmarkEnd w:id="5667"/>
      <w:bookmarkEnd w:id="5668"/>
      <w:bookmarkEnd w:id="5669"/>
      <w:bookmarkEnd w:id="5670"/>
      <w:bookmarkEnd w:id="5671"/>
      <w:bookmarkEnd w:id="5672"/>
      <w:bookmarkEnd w:id="5673"/>
      <w:bookmarkEnd w:id="5674"/>
      <w:bookmarkEnd w:id="5675"/>
      <w:bookmarkEnd w:id="5676"/>
      <w:bookmarkEnd w:id="5677"/>
      <w:bookmarkEnd w:id="5678"/>
      <w:bookmarkEnd w:id="5679"/>
      <w:bookmarkEnd w:id="5680"/>
      <w:bookmarkEnd w:id="5681"/>
      <w:bookmarkEnd w:id="5682"/>
      <w:bookmarkEnd w:id="5683"/>
      <w:bookmarkEnd w:id="5684"/>
      <w:bookmarkEnd w:id="5685"/>
      <w:bookmarkEnd w:id="5686"/>
      <w:bookmarkEnd w:id="5687"/>
      <w:bookmarkEnd w:id="5688"/>
      <w:bookmarkEnd w:id="5689"/>
      <w:bookmarkEnd w:id="5690"/>
      <w:bookmarkEnd w:id="5691"/>
      <w:bookmarkEnd w:id="5692"/>
      <w:bookmarkEnd w:id="5693"/>
      <w:bookmarkEnd w:id="5694"/>
      <w:bookmarkEnd w:id="5695"/>
      <w:bookmarkEnd w:id="5696"/>
      <w:bookmarkEnd w:id="5697"/>
      <w:bookmarkEnd w:id="5698"/>
      <w:bookmarkEnd w:id="5699"/>
      <w:bookmarkEnd w:id="5700"/>
      <w:bookmarkEnd w:id="5701"/>
      <w:bookmarkEnd w:id="5702"/>
      <w:bookmarkEnd w:id="5703"/>
      <w:bookmarkEnd w:id="5704"/>
      <w:bookmarkEnd w:id="5705"/>
      <w:bookmarkEnd w:id="5706"/>
      <w:bookmarkEnd w:id="5707"/>
      <w:bookmarkEnd w:id="5708"/>
      <w:bookmarkEnd w:id="5709"/>
      <w:bookmarkEnd w:id="5710"/>
      <w:bookmarkEnd w:id="5711"/>
      <w:bookmarkEnd w:id="5712"/>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Partier som deltar i val till riksdagen eller Europa</w:t>
      </w:r>
      <w:r>
        <w:softHyphen/>
        <w:t>parlamentet ska vara skyldiga att redovisa sina intäkter för offentlig</w:t>
      </w:r>
      <w:r>
        <w:softHyphen/>
        <w:t>görande. Redovisningsskyldigheten ska omfatta parti</w:t>
      </w:r>
      <w:r>
        <w:softHyphen/>
        <w:t xml:space="preserve">organisationen på central nivå.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Partier som får mandat i riksdagen eller Europa</w:t>
      </w:r>
      <w:r>
        <w:softHyphen/>
        <w:t>parlamentet ska redovisa sina intäkter även under mandat</w:t>
      </w:r>
      <w:r>
        <w:softHyphen/>
        <w:t>perioden.</w:t>
      </w:r>
    </w:p>
    <w:p w:rsidR="00127182" w:rsidRPr="002B319F"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Pr>
          <w:b/>
        </w:rPr>
        <w:t xml:space="preserve">Regeringens bedömning: </w:t>
      </w:r>
      <w:r>
        <w:t xml:space="preserve">Frågan om en redovisningsskyldighet för partier som deltar eller har deltagit i val till </w:t>
      </w:r>
      <w:r w:rsidRPr="00FE365E">
        <w:t xml:space="preserve">landstingsfullmäktige eller kommunfullmäktige </w:t>
      </w:r>
      <w:r>
        <w:t>bör utredas vidare av en parlamentariskt sammansatt kommitté.</w:t>
      </w:r>
    </w:p>
    <w:p w:rsidR="00127182" w:rsidRDefault="00127182" w:rsidP="00127182">
      <w:pPr>
        <w:pStyle w:val="Brdtext"/>
      </w:pPr>
      <w:bookmarkStart w:id="5713" w:name="_Toc351468555"/>
      <w:bookmarkEnd w:id="5713"/>
    </w:p>
    <w:p w:rsidR="00127182" w:rsidRDefault="00127182" w:rsidP="00127182">
      <w:pPr>
        <w:pStyle w:val="Brdtextmedindrag"/>
      </w:pPr>
      <w:r>
        <w:rPr>
          <w:b/>
        </w:rPr>
        <w:t>Promemorians förslag</w:t>
      </w:r>
      <w:r w:rsidRPr="001B0520">
        <w:t xml:space="preserve"> </w:t>
      </w:r>
      <w:r w:rsidRPr="006E0239">
        <w:t>överensstämmer delvis med regeringens</w:t>
      </w:r>
      <w:r w:rsidRPr="005F1AD5">
        <w:t>.</w:t>
      </w:r>
      <w:r>
        <w:t xml:space="preserve"> I promemorian föreslås att även partier som deltar eller har deltagit i val till landstingsfullmäktige eller kommunfullmäktige ska vara skyldiga att redovisa sina intäkter för offentlig</w:t>
      </w:r>
      <w:r>
        <w:softHyphen/>
        <w:t>görande och att redovisnings</w:t>
      </w:r>
      <w:r>
        <w:softHyphen/>
        <w:t>skyldig</w:t>
      </w:r>
      <w:r>
        <w:softHyphen/>
        <w:t>heten ska omfatta partiorganisationen i dess helhet och på samtliga nivåer, dvs. även på regional och lokal nivå.</w:t>
      </w:r>
    </w:p>
    <w:p w:rsidR="00127182" w:rsidRPr="006E0239" w:rsidRDefault="00127182" w:rsidP="00127182">
      <w:pPr>
        <w:pStyle w:val="Brdtextmedindrag"/>
      </w:pPr>
      <w:r w:rsidRPr="001B0520">
        <w:rPr>
          <w:b/>
        </w:rPr>
        <w:t xml:space="preserve">Remissinstanserna: </w:t>
      </w:r>
      <w:r w:rsidRPr="006E0239">
        <w:t>Remissutfallet i denna del är blandat.</w:t>
      </w:r>
      <w:r w:rsidRPr="000A04BD">
        <w:t xml:space="preserve"> </w:t>
      </w:r>
      <w:r>
        <w:t>En del</w:t>
      </w:r>
      <w:r w:rsidRPr="007B4648">
        <w:t xml:space="preserve"> remissinstanser, bl.a. </w:t>
      </w:r>
      <w:r w:rsidRPr="007B4648">
        <w:rPr>
          <w:i/>
        </w:rPr>
        <w:t>Revisorsnämnden</w:t>
      </w:r>
      <w:r w:rsidRPr="007B4648">
        <w:t xml:space="preserve">, </w:t>
      </w:r>
      <w:r w:rsidRPr="007B4648">
        <w:rPr>
          <w:i/>
        </w:rPr>
        <w:t>Bokföringsnämnden</w:t>
      </w:r>
      <w:r w:rsidRPr="007B4648">
        <w:t xml:space="preserve">, </w:t>
      </w:r>
      <w:r w:rsidRPr="007B4648">
        <w:rPr>
          <w:i/>
        </w:rPr>
        <w:t>Ekobrotts</w:t>
      </w:r>
      <w:r>
        <w:rPr>
          <w:i/>
        </w:rPr>
        <w:softHyphen/>
      </w:r>
      <w:r w:rsidRPr="007B4648">
        <w:rPr>
          <w:i/>
        </w:rPr>
        <w:t>myndigheten</w:t>
      </w:r>
      <w:r w:rsidRPr="007B4648">
        <w:t xml:space="preserve">, </w:t>
      </w:r>
      <w:r w:rsidRPr="007B4648">
        <w:rPr>
          <w:i/>
        </w:rPr>
        <w:t xml:space="preserve">Sveriges kommuner och Landsting </w:t>
      </w:r>
      <w:r w:rsidRPr="007B4648">
        <w:t>och</w:t>
      </w:r>
      <w:r w:rsidRPr="007B4648">
        <w:rPr>
          <w:i/>
        </w:rPr>
        <w:t xml:space="preserve"> Trans</w:t>
      </w:r>
      <w:r w:rsidRPr="007B4648">
        <w:rPr>
          <w:i/>
        </w:rPr>
        <w:softHyphen/>
        <w:t>parency Inter</w:t>
      </w:r>
      <w:r>
        <w:rPr>
          <w:i/>
        </w:rPr>
        <w:softHyphen/>
      </w:r>
      <w:r w:rsidRPr="007B4648">
        <w:rPr>
          <w:i/>
        </w:rPr>
        <w:t>national Sverige</w:t>
      </w:r>
      <w:r w:rsidR="00ED60F2" w:rsidRPr="00ED60F2">
        <w:t>,</w:t>
      </w:r>
      <w:r w:rsidRPr="007B4648">
        <w:t xml:space="preserve"> tillstyrker förslaget eller lämnar det utan </w:t>
      </w:r>
      <w:r>
        <w:t>invändning</w:t>
      </w:r>
      <w:r w:rsidRPr="007B4648">
        <w:t>.</w:t>
      </w:r>
    </w:p>
    <w:p w:rsidR="00127182" w:rsidRPr="006E0239" w:rsidRDefault="00127182" w:rsidP="00127182">
      <w:pPr>
        <w:pStyle w:val="Brdtextmedindrag"/>
      </w:pPr>
      <w:r w:rsidRPr="006E0239">
        <w:t>De riks</w:t>
      </w:r>
      <w:r w:rsidRPr="006E0239">
        <w:softHyphen/>
        <w:t>dagspartier som har yttrat sig över förslaget är i huvudsak positiva till en lagstiftning på central nivå, men de flesta är, av främst praktiska skäl, negativa till den föreslagna lösningen för intäkts</w:t>
      </w:r>
      <w:r>
        <w:softHyphen/>
      </w:r>
      <w:r w:rsidRPr="006E0239">
        <w:t>redo</w:t>
      </w:r>
      <w:r>
        <w:softHyphen/>
      </w:r>
      <w:r w:rsidRPr="006E0239">
        <w:t>vis</w:t>
      </w:r>
      <w:r>
        <w:softHyphen/>
      </w:r>
      <w:r w:rsidRPr="006E0239">
        <w:t xml:space="preserve">ning på regional och lokal nivå. </w:t>
      </w:r>
      <w:r w:rsidRPr="006E0239">
        <w:rPr>
          <w:i/>
        </w:rPr>
        <w:t>Miljöpartiet de gröna</w:t>
      </w:r>
      <w:r w:rsidRPr="006E0239">
        <w:t xml:space="preserve"> tillstyrker dock i huvudsak förslaget till lagstiftning.</w:t>
      </w:r>
      <w:r>
        <w:t xml:space="preserve"> </w:t>
      </w:r>
      <w:r w:rsidRPr="006E0239">
        <w:rPr>
          <w:i/>
        </w:rPr>
        <w:t>Centerpartiet</w:t>
      </w:r>
      <w:r w:rsidRPr="006E0239">
        <w:t xml:space="preserve"> tillstyrker för</w:t>
      </w:r>
      <w:r>
        <w:softHyphen/>
      </w:r>
      <w:r w:rsidRPr="006E0239">
        <w:t xml:space="preserve">slaget om intäktsredovisning avseende partiernas centralt bedrivna verksamhet </w:t>
      </w:r>
      <w:r>
        <w:t>som avser</w:t>
      </w:r>
      <w:r w:rsidRPr="006E0239">
        <w:t xml:space="preserve"> riksdagen och Europaparlamentet, men kan inte tillstyrka förslaget om redovis</w:t>
      </w:r>
      <w:r w:rsidRPr="006E0239">
        <w:softHyphen/>
        <w:t>ning på lokal och regional nivå. Centerpartiet föreslår därför att frågan om former för rapporteringen på lokal och regional nivå utreds</w:t>
      </w:r>
      <w:r>
        <w:t xml:space="preserve"> vidare</w:t>
      </w:r>
      <w:r w:rsidRPr="006E0239">
        <w:t xml:space="preserve">. </w:t>
      </w:r>
      <w:r w:rsidRPr="006E0239">
        <w:rPr>
          <w:i/>
        </w:rPr>
        <w:t>Folkpartiet liberalerna</w:t>
      </w:r>
      <w:r w:rsidRPr="006E0239">
        <w:t xml:space="preserve"> anför att det stöter på ytterst stora praktiska svårigheter att redan från den 1 april 2014 åstadkomma en fungerande och effektiv nationell redovisning av den lokala och regionala nivån. Folkpartiet anser också att det finns principiella aspekter på att lag</w:t>
      </w:r>
      <w:r w:rsidRPr="006E0239">
        <w:softHyphen/>
        <w:t>stiftaren i så fall tvingar politiska partier till en viss organisa</w:t>
      </w:r>
      <w:r w:rsidRPr="006E0239">
        <w:softHyphen/>
        <w:t>tionsmodell, trots att Sverige valt att inte ha någon särskild lagstiftning om politiska partier. Enligt Folkpartiet bör det i stället prövas om inte en effektivare lösning är att bygga vidare på den modell som utarbetats inom ramen för den parlamentariska kommittén för för</w:t>
      </w:r>
      <w:r w:rsidRPr="006E0239">
        <w:softHyphen/>
        <w:t>stärk</w:t>
      </w:r>
      <w:r w:rsidRPr="006E0239">
        <w:softHyphen/>
        <w:t>ning av den kommunala demo</w:t>
      </w:r>
      <w:r w:rsidRPr="006E0239">
        <w:softHyphen/>
        <w:t>kratins funktionssätt (SOU 2012:30). Folk</w:t>
      </w:r>
      <w:r w:rsidRPr="006E0239">
        <w:softHyphen/>
        <w:t>partiet före</w:t>
      </w:r>
      <w:r>
        <w:softHyphen/>
      </w:r>
      <w:r w:rsidRPr="006E0239">
        <w:t>slår därför att den lagstiftning som träder i kraft inför val</w:t>
      </w:r>
      <w:r w:rsidRPr="006E0239">
        <w:softHyphen/>
        <w:t xml:space="preserve">rörelserna 2014 avgränsas till partiernas finansiering på nationell nivå och Europanivå, samtidigt som utredningsarbetet rörande övriga frågor fullföljs. </w:t>
      </w:r>
      <w:r w:rsidRPr="006E0239">
        <w:rPr>
          <w:i/>
        </w:rPr>
        <w:t>Krist</w:t>
      </w:r>
      <w:r w:rsidRPr="006E0239">
        <w:rPr>
          <w:i/>
        </w:rPr>
        <w:softHyphen/>
        <w:t>demokraterna</w:t>
      </w:r>
      <w:r w:rsidRPr="006E0239">
        <w:t xml:space="preserve"> till</w:t>
      </w:r>
      <w:r w:rsidRPr="006E0239">
        <w:softHyphen/>
        <w:t>styrker redovisning av intäkter på central nivå för partier. Krist</w:t>
      </w:r>
      <w:r w:rsidRPr="006E0239">
        <w:softHyphen/>
        <w:t>demo</w:t>
      </w:r>
      <w:r w:rsidRPr="006E0239">
        <w:softHyphen/>
        <w:t>kraterna bedömer dock att den del av prome</w:t>
      </w:r>
      <w:r>
        <w:softHyphen/>
      </w:r>
      <w:r w:rsidRPr="006E0239">
        <w:t xml:space="preserve">morian som rör den lokala och regionala nivån behöver justeras. </w:t>
      </w:r>
      <w:r w:rsidRPr="006E0239">
        <w:rPr>
          <w:i/>
        </w:rPr>
        <w:t>Moderata Samlings</w:t>
      </w:r>
      <w:r w:rsidRPr="006E0239">
        <w:rPr>
          <w:i/>
        </w:rPr>
        <w:softHyphen/>
        <w:t>partiet</w:t>
      </w:r>
      <w:r w:rsidRPr="006E0239">
        <w:t xml:space="preserve"> till</w:t>
      </w:r>
      <w:r w:rsidRPr="006E0239">
        <w:softHyphen/>
        <w:t>styrker ett genomförande av förslaget vad avser den nationella (centrala) partinivån inom föreslagen tid. I fråga om intäkts</w:t>
      </w:r>
      <w:r>
        <w:softHyphen/>
      </w:r>
      <w:r w:rsidRPr="006E0239">
        <w:t>redovisning på regional och lokal nivå bedömer Moderaterna att det, rent praktiskt, inte inom den tid som före</w:t>
      </w:r>
      <w:r>
        <w:softHyphen/>
      </w:r>
      <w:r w:rsidRPr="006E0239">
        <w:t>slagits i remissen är möjligt att bygga upp den helt nya rapporterings</w:t>
      </w:r>
      <w:r>
        <w:softHyphen/>
      </w:r>
      <w:r w:rsidRPr="006E0239">
        <w:t xml:space="preserve">struktur som kommer att behövas. Moderaterna avstyrker därför förslaget för den lokala och regionala nivån och förordar att det genomförs en ny bred översyn i den delen. </w:t>
      </w:r>
      <w:r w:rsidRPr="006E0239">
        <w:rPr>
          <w:i/>
        </w:rPr>
        <w:t>Vänster</w:t>
      </w:r>
      <w:r w:rsidRPr="006E0239">
        <w:rPr>
          <w:i/>
        </w:rPr>
        <w:softHyphen/>
        <w:t>partiet</w:t>
      </w:r>
      <w:r w:rsidRPr="006E0239">
        <w:t xml:space="preserve"> anför att det med fog kan ifrågasättas om den föreslagna redovis</w:t>
      </w:r>
      <w:r w:rsidRPr="006E0239">
        <w:softHyphen/>
        <w:t>ningsmodellen över huvud taget är möjlig att tillämpa för partierna och anser att en alternativ ordning vore att ålägga parti</w:t>
      </w:r>
      <w:r w:rsidRPr="006E0239">
        <w:softHyphen/>
        <w:t>organisationerna på respektive nivå att på begäran redo</w:t>
      </w:r>
      <w:r>
        <w:softHyphen/>
      </w:r>
      <w:r w:rsidRPr="006E0239">
        <w:t>visa sina intäkter.</w:t>
      </w:r>
    </w:p>
    <w:p w:rsidR="00127182" w:rsidRDefault="00127182" w:rsidP="00127182">
      <w:pPr>
        <w:pStyle w:val="Brdtextmedindrag"/>
      </w:pPr>
      <w:r w:rsidRPr="006E0239">
        <w:rPr>
          <w:i/>
        </w:rPr>
        <w:t>Lunds universitet (Juridiska institutionen)</w:t>
      </w:r>
      <w:r w:rsidRPr="006E0239">
        <w:t xml:space="preserve"> anser att intäkts</w:t>
      </w:r>
      <w:r w:rsidRPr="006E0239">
        <w:softHyphen/>
        <w:t>redovis</w:t>
      </w:r>
      <w:r w:rsidRPr="006E0239">
        <w:softHyphen/>
        <w:t xml:space="preserve">ningen ska ske på lokal nivå, eftersom de lokala partiorganisationerna ofta torde vara egna juridiska personer. Enligt universitetet stärker den valda lösningen den centrala nivåns makt över övriga nivåer, vilket borde vara en intern fråga för partierna. </w:t>
      </w:r>
      <w:r w:rsidRPr="006E0239">
        <w:rPr>
          <w:i/>
        </w:rPr>
        <w:t>Botkyrka kommun</w:t>
      </w:r>
      <w:r w:rsidRPr="006E0239">
        <w:t xml:space="preserve"> ifrågasätter om den föreslagna ordningen med redovisning på central, regional och lokal nivå är praktiskt genomförbar, givet de administrativa resurser och den tid som står till förfogande. En alternativ ordning vore enligt kommunen att ålägga partiorganisationerna på respektive nivå att på begäran redovisa sina intäkter. </w:t>
      </w:r>
      <w:r w:rsidRPr="006E0239">
        <w:rPr>
          <w:i/>
        </w:rPr>
        <w:t>Kammarkollegiet</w:t>
      </w:r>
      <w:r w:rsidRPr="006E0239">
        <w:t xml:space="preserve"> ifrågasätter om det inte vore ändamåls</w:t>
      </w:r>
      <w:r>
        <w:softHyphen/>
      </w:r>
      <w:r w:rsidRPr="006E0239">
        <w:t xml:space="preserve">enligt att begränsa lagens omfattning, exempelvis till partier som fått ett visst antal röster. </w:t>
      </w:r>
      <w:r w:rsidRPr="006E0239">
        <w:rPr>
          <w:i/>
        </w:rPr>
        <w:t>Valmyndigheten</w:t>
      </w:r>
      <w:r w:rsidRPr="006E0239">
        <w:t xml:space="preserve"> framför att det hade varit värde</w:t>
      </w:r>
      <w:r w:rsidRPr="006E0239">
        <w:softHyphen/>
        <w:t>fullt med en redovis</w:t>
      </w:r>
      <w:r w:rsidRPr="006E0239">
        <w:softHyphen/>
        <w:t>ning av skälen för att partier som deltar i val till Sametinget, ett val som saknar fri nomineringsrätt, inte omfattas av den föreslagna regleringen. Enligt Valmyn</w:t>
      </w:r>
      <w:r w:rsidRPr="006E0239">
        <w:softHyphen/>
        <w:t>digheten finns det även anledning att över</w:t>
      </w:r>
      <w:r w:rsidRPr="006E0239">
        <w:softHyphen/>
        <w:t>väga vilken betydelse det får om partibegreppet tas bort i 3 kap. 1 § RF.</w:t>
      </w:r>
    </w:p>
    <w:p w:rsidR="00127182" w:rsidRPr="001B0520" w:rsidRDefault="00127182" w:rsidP="00127182">
      <w:pPr>
        <w:pStyle w:val="Rubrik4utannumrering"/>
      </w:pPr>
      <w:r>
        <w:t>Skälen för regeringens förslag</w:t>
      </w:r>
      <w:bookmarkStart w:id="5714" w:name="_Toc351365073"/>
      <w:bookmarkStart w:id="5715" w:name="_Toc351365370"/>
      <w:bookmarkStart w:id="5716" w:name="_Toc351440959"/>
      <w:bookmarkStart w:id="5717" w:name="_Toc351466665"/>
      <w:bookmarkStart w:id="5718" w:name="_Toc351467254"/>
      <w:bookmarkStart w:id="5719" w:name="_Toc351468556"/>
      <w:bookmarkEnd w:id="5714"/>
      <w:bookmarkEnd w:id="5715"/>
      <w:bookmarkEnd w:id="5716"/>
      <w:bookmarkEnd w:id="5717"/>
      <w:bookmarkEnd w:id="5718"/>
      <w:bookmarkEnd w:id="5719"/>
      <w:r>
        <w:t xml:space="preserve"> och bedömning</w:t>
      </w:r>
    </w:p>
    <w:p w:rsidR="00127182" w:rsidRPr="00C93A0E" w:rsidRDefault="00127182" w:rsidP="00127182">
      <w:pPr>
        <w:pStyle w:val="Rubrik5utannumrering"/>
        <w:spacing w:before="0"/>
      </w:pPr>
      <w:bookmarkStart w:id="5720" w:name="_Toc351365074"/>
      <w:bookmarkStart w:id="5721" w:name="_Toc351365371"/>
      <w:bookmarkStart w:id="5722" w:name="_Toc351440960"/>
      <w:bookmarkStart w:id="5723" w:name="_Toc351466666"/>
      <w:bookmarkStart w:id="5724" w:name="_Toc351467255"/>
      <w:bookmarkStart w:id="5725" w:name="_Toc351468557"/>
      <w:bookmarkStart w:id="5726" w:name="_Toc351365075"/>
      <w:bookmarkStart w:id="5727" w:name="_Toc351365372"/>
      <w:bookmarkStart w:id="5728" w:name="_Toc351440961"/>
      <w:bookmarkStart w:id="5729" w:name="_Toc351466667"/>
      <w:bookmarkStart w:id="5730" w:name="_Toc351467256"/>
      <w:bookmarkStart w:id="5731" w:name="_Toc351468558"/>
      <w:bookmarkEnd w:id="5720"/>
      <w:bookmarkEnd w:id="5721"/>
      <w:bookmarkEnd w:id="5722"/>
      <w:bookmarkEnd w:id="5723"/>
      <w:bookmarkEnd w:id="5724"/>
      <w:bookmarkEnd w:id="5725"/>
      <w:bookmarkEnd w:id="5726"/>
      <w:bookmarkEnd w:id="5727"/>
      <w:bookmarkEnd w:id="5728"/>
      <w:bookmarkEnd w:id="5729"/>
      <w:bookmarkEnd w:id="5730"/>
      <w:bookmarkEnd w:id="5731"/>
      <w:r>
        <w:t>Några principiella utgångspunkter för en insynsreglering</w:t>
      </w:r>
    </w:p>
    <w:p w:rsidR="00127182" w:rsidRDefault="00127182" w:rsidP="00127182">
      <w:pPr>
        <w:pStyle w:val="Brdtext"/>
      </w:pPr>
      <w:r>
        <w:t>Införandet av en lagstiftning om ökad insyn i hur partiernas och val</w:t>
      </w:r>
      <w:r>
        <w:softHyphen/>
        <w:t>kandidaternas politiska verksamhet och personvalskampanjer finansieras utgör enligt regeringens uppfattning ett betydelsefullt inslag i arbetet med att ytterligare öka det politiska systemets legitimitet och för att före</w:t>
      </w:r>
      <w:r>
        <w:softHyphen/>
        <w:t>bygga korruption i vid mening. Det är i de beslutande politiska försam</w:t>
      </w:r>
      <w:r>
        <w:softHyphen/>
        <w:t>lingarna som de folkvalda ledamöterna har en möjlighet att handla i enlighet med de intressen som har finansierat partiernas verksamhet eller valkandi</w:t>
      </w:r>
      <w:r>
        <w:softHyphen/>
        <w:t>daternas personvals</w:t>
      </w:r>
      <w:r>
        <w:softHyphen/>
        <w:t>kampanjer. En insynsreglering kan därför bidra bl.a. till att förebygga risken för att partier och politiker som fått mandat i en beslutande politisk församling låter sig styras av andra intressen än rent politiska, t.ex. genom att ta emot ekonomiska bidrag från källor som har till syfte att påverka makt</w:t>
      </w:r>
      <w:r>
        <w:softHyphen/>
        <w:t>havarnas beslutsfattande i viss särskild riktning.</w:t>
      </w:r>
    </w:p>
    <w:p w:rsidR="00127182" w:rsidRPr="00DB3082" w:rsidRDefault="00127182" w:rsidP="00127182">
      <w:pPr>
        <w:pStyle w:val="Brdtextmedindrag"/>
      </w:pPr>
      <w:r>
        <w:t>Mot denna bakgrund anser regeringen att en insynsreglering, som principiell utgångspunkt, bör omfatta samtliga partier som deltar i all</w:t>
      </w:r>
      <w:r>
        <w:softHyphen/>
        <w:t>männa val till någon av de beslutande politiska församlingarna. Regeringen delar alltså i huvudsak den bedömning som ligger till grund för promemorians förslag att den nya lagen ska omfatta partier som deltar eller har deltagit i val till riksdagen, landstings</w:t>
      </w:r>
      <w:r>
        <w:softHyphen/>
        <w:t>full</w:t>
      </w:r>
      <w:r>
        <w:softHyphen/>
        <w:t>mäktige, kommunfull</w:t>
      </w:r>
      <w:r>
        <w:softHyphen/>
        <w:t xml:space="preserve">mäktige eller Europaparlamentet. </w:t>
      </w:r>
      <w:r w:rsidRPr="00DB3082">
        <w:t xml:space="preserve">En </w:t>
      </w:r>
      <w:r>
        <w:t xml:space="preserve">ytterligare principiell </w:t>
      </w:r>
      <w:r w:rsidRPr="00DB3082">
        <w:t xml:space="preserve">utgångspunkt för en </w:t>
      </w:r>
      <w:r>
        <w:t xml:space="preserve">insynsreglering som avser </w:t>
      </w:r>
      <w:r w:rsidRPr="00DB3082">
        <w:t>finansiering av partier bör vara att redo</w:t>
      </w:r>
      <w:r>
        <w:softHyphen/>
      </w:r>
      <w:r w:rsidRPr="00DB3082">
        <w:t>visningsskyldigheten ska gälla oavsett hur ett parti har valt att organisera sig. Enligt GRECO bör kravet på partierna att upprätta bokföring och föra räken</w:t>
      </w:r>
      <w:r w:rsidRPr="00DB3082">
        <w:softHyphen/>
        <w:t xml:space="preserve">skaper gälla på samtliga nivåer i respektive parti. För att ge allmänheten </w:t>
      </w:r>
      <w:r>
        <w:t xml:space="preserve">ökad </w:t>
      </w:r>
      <w:r w:rsidRPr="00DB3082">
        <w:t>insyn i hur partierna</w:t>
      </w:r>
      <w:r>
        <w:t>,</w:t>
      </w:r>
      <w:r w:rsidRPr="00DB3082">
        <w:t xml:space="preserve"> oavsett organisa</w:t>
      </w:r>
      <w:r>
        <w:softHyphen/>
      </w:r>
      <w:r w:rsidRPr="00DB3082">
        <w:t>tionsform</w:t>
      </w:r>
      <w:r>
        <w:t>,</w:t>
      </w:r>
      <w:r w:rsidRPr="00DB3082">
        <w:t xml:space="preserve"> finansierar sin verksamhet </w:t>
      </w:r>
      <w:r>
        <w:t>anser regeringen att en fullständig lagstiftning</w:t>
      </w:r>
      <w:r w:rsidRPr="00DB3082">
        <w:t xml:space="preserve"> </w:t>
      </w:r>
      <w:r>
        <w:t xml:space="preserve">på området därför bör </w:t>
      </w:r>
      <w:r w:rsidRPr="00DB3082">
        <w:t xml:space="preserve">täcka in eventuella förgreningar på central, regional och lokal nivå. </w:t>
      </w:r>
    </w:p>
    <w:p w:rsidR="00127182" w:rsidRDefault="00127182" w:rsidP="00127182">
      <w:pPr>
        <w:pStyle w:val="Brdtextmedindrag"/>
      </w:pPr>
      <w:r>
        <w:t>Ett annat önskvärt syfte med en författningsreglering som möjliggör ökad insyn i partiernas och valkandidaternas finansiering är att åstad</w:t>
      </w:r>
      <w:r>
        <w:softHyphen/>
        <w:t>komma ett offentliggörande av en redovisning</w:t>
      </w:r>
      <w:r w:rsidRPr="00F20184">
        <w:t xml:space="preserve"> </w:t>
      </w:r>
      <w:r>
        <w:t>som är samlad för varje parti. De samlade redovisningarna bör vidare vara jämför</w:t>
      </w:r>
      <w:r>
        <w:softHyphen/>
        <w:t>bara mellan partierna. Om vissa partier eller delar av partier inte omfattas av redovis</w:t>
      </w:r>
      <w:r>
        <w:softHyphen/>
        <w:t>ningsskyldigheten kan jämförelser inte fullt ut göras mellan partierna. Av GRECO:s rekommendationer till Sverige följer även ett krav på en heltäckande och enhetlig redovisning av partiernas finansiering. Ett offentliggörande av partiernas r</w:t>
      </w:r>
      <w:r w:rsidRPr="00BD5C39">
        <w:t>edovisning</w:t>
      </w:r>
      <w:r>
        <w:t xml:space="preserve">ar bör därför ske på ett sätt som innebär att allmänheten kan </w:t>
      </w:r>
      <w:r w:rsidRPr="00BD5C39">
        <w:t>jämför</w:t>
      </w:r>
      <w:r>
        <w:t>a</w:t>
      </w:r>
      <w:r w:rsidRPr="00BD5C39">
        <w:t xml:space="preserve"> </w:t>
      </w:r>
      <w:r>
        <w:t xml:space="preserve">olika </w:t>
      </w:r>
      <w:r w:rsidRPr="00BD5C39">
        <w:t xml:space="preserve">partier </w:t>
      </w:r>
      <w:r>
        <w:t>i så stor utsträck</w:t>
      </w:r>
      <w:r>
        <w:softHyphen/>
        <w:t xml:space="preserve">ning som möjligt </w:t>
      </w:r>
      <w:r w:rsidRPr="00BD5C39">
        <w:t xml:space="preserve">och </w:t>
      </w:r>
      <w:r>
        <w:t xml:space="preserve">bilda sig </w:t>
      </w:r>
      <w:r w:rsidRPr="00BD5C39">
        <w:t xml:space="preserve">en fullgod </w:t>
      </w:r>
      <w:r>
        <w:t xml:space="preserve">uppfattning </w:t>
      </w:r>
      <w:r w:rsidRPr="00BD5C39">
        <w:t>av hur partierna finansierar sin verk</w:t>
      </w:r>
      <w:r>
        <w:softHyphen/>
      </w:r>
      <w:r w:rsidRPr="00BD5C39">
        <w:t>samhet</w:t>
      </w:r>
      <w:r>
        <w:t xml:space="preserve">. En samlad redovisning bör således i princip presenteras så att den ger en bild av intäkterna för </w:t>
      </w:r>
      <w:r w:rsidRPr="00BD5C39">
        <w:t xml:space="preserve">partiet i </w:t>
      </w:r>
      <w:r>
        <w:t>dess</w:t>
      </w:r>
      <w:r w:rsidRPr="00BD5C39">
        <w:t xml:space="preserve"> helhet</w:t>
      </w:r>
      <w:r>
        <w:t>, inbegripet samtliga organisatoriska nivåer</w:t>
      </w:r>
      <w:r w:rsidRPr="00BD5C39">
        <w:t>.</w:t>
      </w:r>
      <w:r>
        <w:t xml:space="preserve"> </w:t>
      </w:r>
    </w:p>
    <w:p w:rsidR="00127182" w:rsidRDefault="00127182" w:rsidP="00127182">
      <w:pPr>
        <w:pStyle w:val="Brdtextmedindrag"/>
      </w:pPr>
      <w:r>
        <w:t>Som framhålls i promemorian har de befintliga etablerade partierna en i de flesta avseenden likartad organisatorisk struktur med flera olika parti</w:t>
      </w:r>
      <w:r>
        <w:softHyphen/>
        <w:t>organisa</w:t>
      </w:r>
      <w:r>
        <w:softHyphen/>
        <w:t>tioner på central, regional och lokal nivå. Ett parti kan också bestå av en enda rikstäckande förening. De största partierna är i praktiken represen</w:t>
      </w:r>
      <w:r>
        <w:softHyphen/>
        <w:t>terade i samtliga beslutande politiska församlingar. Alla riks</w:t>
      </w:r>
      <w:r>
        <w:softHyphen/>
        <w:t>dags</w:t>
      </w:r>
      <w:r>
        <w:softHyphen/>
      </w:r>
      <w:r>
        <w:softHyphen/>
        <w:t>partier har dock genom åren inte alltid haft mandat i de beslutande försam</w:t>
      </w:r>
      <w:r>
        <w:softHyphen/>
        <w:t xml:space="preserve">lingarna inom samtliga kommuner och landsting. Det finns också partier som i olika mån är inriktade på att vinna </w:t>
      </w:r>
      <w:r w:rsidRPr="005472A7">
        <w:t xml:space="preserve">mandat i enbart </w:t>
      </w:r>
      <w:r>
        <w:t>lands</w:t>
      </w:r>
      <w:r>
        <w:softHyphen/>
        <w:t>tings</w:t>
      </w:r>
      <w:r>
        <w:softHyphen/>
      </w:r>
      <w:r>
        <w:softHyphen/>
        <w:t>full</w:t>
      </w:r>
      <w:r>
        <w:softHyphen/>
        <w:t>mäktige</w:t>
      </w:r>
      <w:r w:rsidRPr="005472A7">
        <w:t xml:space="preserve"> eller kommunfullmäktige. Det finns </w:t>
      </w:r>
      <w:r>
        <w:t xml:space="preserve">vidare exempel där ett parti </w:t>
      </w:r>
      <w:r w:rsidRPr="005472A7">
        <w:t>tagit plats i enbart Europa</w:t>
      </w:r>
      <w:r>
        <w:softHyphen/>
      </w:r>
      <w:r w:rsidRPr="005472A7">
        <w:t>parlamentet.</w:t>
      </w:r>
    </w:p>
    <w:p w:rsidR="00127182" w:rsidRPr="00C93A0E" w:rsidRDefault="00127182" w:rsidP="00127182">
      <w:pPr>
        <w:pStyle w:val="Rubrik5utannumrering"/>
      </w:pPr>
      <w:r>
        <w:t>En redovisningsskyldighet på central nivå för p</w:t>
      </w:r>
      <w:r w:rsidRPr="00C93A0E">
        <w:t xml:space="preserve">artier som deltar </w:t>
      </w:r>
      <w:r>
        <w:t xml:space="preserve">eller har deltagit </w:t>
      </w:r>
      <w:r w:rsidRPr="00C93A0E">
        <w:t>i val</w:t>
      </w:r>
      <w:r w:rsidRPr="00977738">
        <w:t xml:space="preserve"> till riksdagen eller Europaparlamentet</w:t>
      </w:r>
    </w:p>
    <w:p w:rsidR="00127182" w:rsidRDefault="00127182" w:rsidP="00127182">
      <w:pPr>
        <w:pStyle w:val="Brdtext"/>
      </w:pPr>
      <w:r>
        <w:t>Förslaget i promemorian är i många avseenden i linje med regeringens ovan redovisade uppfattning om hur en insynsreglering bör vara utfor</w:t>
      </w:r>
      <w:r>
        <w:softHyphen/>
        <w:t xml:space="preserve">mad. </w:t>
      </w:r>
      <w:r w:rsidRPr="005F517A">
        <w:t>Flera remiss</w:t>
      </w:r>
      <w:r w:rsidRPr="005F517A">
        <w:softHyphen/>
        <w:t xml:space="preserve">instanser, bl.a. </w:t>
      </w:r>
      <w:r w:rsidRPr="005F517A">
        <w:rPr>
          <w:i/>
        </w:rPr>
        <w:t>Miljöpartiet de gröna</w:t>
      </w:r>
      <w:r w:rsidRPr="005F517A">
        <w:t xml:space="preserve">, </w:t>
      </w:r>
      <w:r w:rsidRPr="005F517A">
        <w:rPr>
          <w:i/>
        </w:rPr>
        <w:t>Trans</w:t>
      </w:r>
      <w:r>
        <w:rPr>
          <w:i/>
        </w:rPr>
        <w:softHyphen/>
      </w:r>
      <w:r w:rsidRPr="005F517A">
        <w:rPr>
          <w:i/>
        </w:rPr>
        <w:t>par</w:t>
      </w:r>
      <w:r>
        <w:rPr>
          <w:i/>
        </w:rPr>
        <w:softHyphen/>
      </w:r>
      <w:r w:rsidRPr="005F517A">
        <w:rPr>
          <w:i/>
        </w:rPr>
        <w:t>ency Inter</w:t>
      </w:r>
      <w:r w:rsidRPr="005F517A">
        <w:rPr>
          <w:i/>
        </w:rPr>
        <w:softHyphen/>
        <w:t>national Sverige</w:t>
      </w:r>
      <w:r w:rsidRPr="005F517A">
        <w:t xml:space="preserve"> och </w:t>
      </w:r>
      <w:r w:rsidRPr="005F517A">
        <w:rPr>
          <w:i/>
        </w:rPr>
        <w:t>Revisorsnämnden</w:t>
      </w:r>
      <w:r w:rsidRPr="005F517A">
        <w:t xml:space="preserve">, tillstyrker </w:t>
      </w:r>
      <w:r>
        <w:t>prome</w:t>
      </w:r>
      <w:r>
        <w:softHyphen/>
        <w:t xml:space="preserve">morians </w:t>
      </w:r>
      <w:r w:rsidRPr="005F517A">
        <w:t xml:space="preserve">förslag eller lämnar det utan </w:t>
      </w:r>
      <w:r>
        <w:t>invändning</w:t>
      </w:r>
      <w:r w:rsidRPr="005F517A">
        <w:t>.</w:t>
      </w:r>
      <w:r>
        <w:t xml:space="preserve"> Remissutfallet i denna fråga är dock blandat och delvis negativt. Det gäller särskilt i de delar som prome</w:t>
      </w:r>
      <w:r>
        <w:softHyphen/>
        <w:t>morians förslag innebär att ett partis högsta organisa</w:t>
      </w:r>
      <w:r>
        <w:softHyphen/>
        <w:t>toriska nivå ska vara redovisningsskyldig för partiets intäkter i dess helhet, vilket enligt förslaget inbegriper även verksamhet som bedrivs på regional och lokal nivå eller genom sido</w:t>
      </w:r>
      <w:r>
        <w:softHyphen/>
        <w:t>organisa</w:t>
      </w:r>
      <w:r>
        <w:softHyphen/>
        <w:t xml:space="preserve">tioner. Ett flertal remissinstanser, bl.a. de flesta av de övriga </w:t>
      </w:r>
      <w:r>
        <w:rPr>
          <w:i/>
        </w:rPr>
        <w:t xml:space="preserve">riksdagspartier </w:t>
      </w:r>
      <w:r>
        <w:t xml:space="preserve">som har yttrat sig och </w:t>
      </w:r>
      <w:r w:rsidRPr="001B302B">
        <w:rPr>
          <w:i/>
        </w:rPr>
        <w:t>Lunds universitet (Juridiska institutionen)</w:t>
      </w:r>
      <w:r>
        <w:t>, är således del</w:t>
      </w:r>
      <w:r>
        <w:softHyphen/>
        <w:t>vis starkt kritiska och för fram synpunkter och invändningar av fram</w:t>
      </w:r>
      <w:r>
        <w:softHyphen/>
        <w:t>för allt praktiskt, men även principiellt, slag. Enligt regeringens uppfattning är kritiken av sådant slag att det finns skäl att överväga vissa justeringar i för</w:t>
      </w:r>
      <w:r>
        <w:softHyphen/>
        <w:t>hållande till prome</w:t>
      </w:r>
      <w:r>
        <w:softHyphen/>
        <w:t>morians förslag.</w:t>
      </w:r>
    </w:p>
    <w:p w:rsidR="00127182" w:rsidRDefault="00127182" w:rsidP="00127182">
      <w:pPr>
        <w:pStyle w:val="Brdtextmedindrag"/>
      </w:pPr>
      <w:r>
        <w:t>I fråga om partier som deltar eller har deltagit i val till riksdagen eller Europaparlamentet invänder inte någon remissinstans i sak mot förslaget</w:t>
      </w:r>
      <w:r w:rsidRPr="00693054">
        <w:t xml:space="preserve"> </w:t>
      </w:r>
      <w:r>
        <w:t>att dessa ska vara skyldiga att redovisa sina intäkter för offentlig</w:t>
      </w:r>
      <w:r>
        <w:softHyphen/>
        <w:t>görande och att redovisningsskyldigheten ska omfatta partiorganisationen på central nivå. Regeringen föreslår därför att promemorians förslag genom</w:t>
      </w:r>
      <w:r>
        <w:softHyphen/>
        <w:t>förs i den delen.</w:t>
      </w:r>
    </w:p>
    <w:p w:rsidR="00127182" w:rsidRDefault="00127182" w:rsidP="00127182">
      <w:pPr>
        <w:pStyle w:val="Brdtextmedindrag"/>
      </w:pPr>
      <w:r>
        <w:t>När det gäller förslaget i promemorian om en redovisningsskyldighet på regional och lokal nivå måste det, som vissa remissinstanser</w:t>
      </w:r>
      <w:r>
        <w:rPr>
          <w:i/>
        </w:rPr>
        <w:t xml:space="preserve"> </w:t>
      </w:r>
      <w:r>
        <w:t>påpekar, dock beaktas att flera partier</w:t>
      </w:r>
      <w:r w:rsidRPr="00240F6B">
        <w:t xml:space="preserve"> </w:t>
      </w:r>
      <w:r>
        <w:t xml:space="preserve">för närvarande </w:t>
      </w:r>
      <w:r w:rsidRPr="00240F6B">
        <w:t>helt saknar formell koncern</w:t>
      </w:r>
      <w:r>
        <w:softHyphen/>
      </w:r>
      <w:r w:rsidRPr="00240F6B">
        <w:t>struktur eller andra upparbetade vägar för central insam</w:t>
      </w:r>
      <w:r>
        <w:softHyphen/>
      </w:r>
      <w:r w:rsidRPr="00240F6B">
        <w:t>ling och veri</w:t>
      </w:r>
      <w:r>
        <w:softHyphen/>
      </w:r>
      <w:r w:rsidRPr="00240F6B">
        <w:t>fi</w:t>
      </w:r>
      <w:r>
        <w:softHyphen/>
      </w:r>
      <w:r w:rsidRPr="00240F6B">
        <w:t>er</w:t>
      </w:r>
      <w:r>
        <w:softHyphen/>
      </w:r>
      <w:r w:rsidRPr="00240F6B">
        <w:t>ing av den typ av uppgifter</w:t>
      </w:r>
      <w:r>
        <w:t xml:space="preserve"> som avses</w:t>
      </w:r>
      <w:r w:rsidRPr="00240F6B">
        <w:t xml:space="preserve">. </w:t>
      </w:r>
      <w:r>
        <w:t>Dessutom visar remiss</w:t>
      </w:r>
      <w:r>
        <w:softHyphen/>
        <w:t>utfallet att ett genom</w:t>
      </w:r>
      <w:r>
        <w:softHyphen/>
        <w:t xml:space="preserve">förande av förslaget i denna del medför ett behov av </w:t>
      </w:r>
      <w:r w:rsidRPr="005E41E9">
        <w:t>stadge</w:t>
      </w:r>
      <w:r>
        <w:softHyphen/>
      </w:r>
      <w:r w:rsidRPr="005E41E9">
        <w:t xml:space="preserve">ändringar </w:t>
      </w:r>
      <w:r>
        <w:t xml:space="preserve">för vissa partier </w:t>
      </w:r>
      <w:r w:rsidRPr="005E41E9">
        <w:t xml:space="preserve">som </w:t>
      </w:r>
      <w:r>
        <w:t xml:space="preserve">i åtminstone några fall </w:t>
      </w:r>
      <w:r w:rsidRPr="005E41E9">
        <w:t>inte är möjliga att införa före</w:t>
      </w:r>
      <w:r>
        <w:t xml:space="preserve"> </w:t>
      </w:r>
      <w:r w:rsidRPr="005E41E9">
        <w:t xml:space="preserve">valet 2014, </w:t>
      </w:r>
      <w:r>
        <w:t xml:space="preserve">utan </w:t>
      </w:r>
      <w:r w:rsidRPr="005E41E9">
        <w:t>kan ske tidigast år 201</w:t>
      </w:r>
      <w:r>
        <w:t xml:space="preserve">8. Det är alltså, som även </w:t>
      </w:r>
      <w:r>
        <w:rPr>
          <w:i/>
        </w:rPr>
        <w:t xml:space="preserve">Vänsterpartiet </w:t>
      </w:r>
      <w:r>
        <w:t xml:space="preserve">och </w:t>
      </w:r>
      <w:r>
        <w:rPr>
          <w:i/>
        </w:rPr>
        <w:t>Botkyrka kommun</w:t>
      </w:r>
      <w:r>
        <w:t xml:space="preserve"> är inne på, tveksamt om det </w:t>
      </w:r>
      <w:r w:rsidRPr="005E41E9">
        <w:t xml:space="preserve">redan från den 1 april 2014 </w:t>
      </w:r>
      <w:r>
        <w:t xml:space="preserve">går att rent praktiskt </w:t>
      </w:r>
      <w:r w:rsidRPr="005E41E9">
        <w:t>åstad</w:t>
      </w:r>
      <w:r>
        <w:softHyphen/>
      </w:r>
      <w:r w:rsidRPr="005E41E9">
        <w:t>komma en fungerande</w:t>
      </w:r>
      <w:r>
        <w:t xml:space="preserve"> </w:t>
      </w:r>
      <w:r w:rsidRPr="005E41E9">
        <w:t>och effektiv nationell redo</w:t>
      </w:r>
      <w:r>
        <w:softHyphen/>
      </w:r>
      <w:r w:rsidRPr="005E41E9">
        <w:t xml:space="preserve">visning av </w:t>
      </w:r>
      <w:r>
        <w:t xml:space="preserve">partiernas verksamhet på regional och lokal </w:t>
      </w:r>
      <w:r w:rsidRPr="005E41E9">
        <w:t>nivå</w:t>
      </w:r>
      <w:r>
        <w:t xml:space="preserve"> i enlig</w:t>
      </w:r>
      <w:r>
        <w:softHyphen/>
        <w:t>het med prome</w:t>
      </w:r>
      <w:r>
        <w:softHyphen/>
        <w:t>morians förslag</w:t>
      </w:r>
      <w:r w:rsidRPr="005E41E9">
        <w:t>.</w:t>
      </w:r>
      <w:r>
        <w:t xml:space="preserve"> Vidare kräver de föreningsrättsliga frågor om förslagets påverkan på relationerna inom en partiorganisation som bl.a. </w:t>
      </w:r>
      <w:r w:rsidRPr="001B302B">
        <w:rPr>
          <w:i/>
        </w:rPr>
        <w:t>Lunds uni</w:t>
      </w:r>
      <w:r>
        <w:rPr>
          <w:i/>
        </w:rPr>
        <w:softHyphen/>
      </w:r>
      <w:r w:rsidRPr="001B302B">
        <w:rPr>
          <w:i/>
        </w:rPr>
        <w:t>versitet (Juridiska institu</w:t>
      </w:r>
      <w:r>
        <w:rPr>
          <w:i/>
        </w:rPr>
        <w:softHyphen/>
      </w:r>
      <w:r w:rsidRPr="001B302B">
        <w:rPr>
          <w:i/>
        </w:rPr>
        <w:t>tionen)</w:t>
      </w:r>
      <w:r>
        <w:t xml:space="preserve"> väcker ytterligare analys och överväganden.</w:t>
      </w:r>
    </w:p>
    <w:p w:rsidR="00127182" w:rsidRDefault="00127182" w:rsidP="00127182">
      <w:pPr>
        <w:pStyle w:val="Brdtextmedindrag"/>
      </w:pPr>
      <w:r>
        <w:t>Mot denna bakgrund gör regeringen, i likhet med flera av remiss</w:t>
      </w:r>
      <w:r>
        <w:softHyphen/>
        <w:t xml:space="preserve">instanserna, sammantaget bedömningen att frågan om </w:t>
      </w:r>
      <w:r w:rsidRPr="001C60D6">
        <w:t>en redovis</w:t>
      </w:r>
      <w:r>
        <w:softHyphen/>
      </w:r>
      <w:r w:rsidRPr="001C60D6">
        <w:t>nings</w:t>
      </w:r>
      <w:r>
        <w:softHyphen/>
      </w:r>
      <w:r>
        <w:softHyphen/>
      </w:r>
      <w:r w:rsidRPr="001C60D6">
        <w:t>skyldighet för partier som deltar eller har deltagit i val till landstings</w:t>
      </w:r>
      <w:r>
        <w:softHyphen/>
      </w:r>
      <w:r>
        <w:softHyphen/>
      </w:r>
      <w:r w:rsidRPr="001C60D6">
        <w:t xml:space="preserve">fullmäktige eller kommunfullmäktige </w:t>
      </w:r>
      <w:r>
        <w:t xml:space="preserve">bör </w:t>
      </w:r>
      <w:r w:rsidRPr="001C60D6">
        <w:t>utredas vidare</w:t>
      </w:r>
      <w:r>
        <w:t xml:space="preserve">. Regeringen, som anser att en sådan översyn bör ha en bred politisk förankring, avser därför att snarast tillsätta </w:t>
      </w:r>
      <w:r w:rsidRPr="001C60D6">
        <w:t>en parl</w:t>
      </w:r>
      <w:r>
        <w:t>amentariskt samman</w:t>
      </w:r>
      <w:r>
        <w:softHyphen/>
        <w:t>satt kommitté för att utreda bl.a. denna fråga och därefter återkomma till riksdagen med ett förslag till kompletterande lagstiftning.</w:t>
      </w:r>
    </w:p>
    <w:p w:rsidR="00127182" w:rsidRDefault="00127182" w:rsidP="00127182">
      <w:pPr>
        <w:pStyle w:val="Brdtextmedindrag"/>
      </w:pPr>
      <w:r w:rsidRPr="000A04BD">
        <w:rPr>
          <w:i/>
        </w:rPr>
        <w:t>Valmyndigheten</w:t>
      </w:r>
      <w:r w:rsidRPr="000A04BD">
        <w:t xml:space="preserve"> </w:t>
      </w:r>
      <w:r>
        <w:t xml:space="preserve">efterfrågar </w:t>
      </w:r>
      <w:r w:rsidRPr="000A04BD">
        <w:t>en redovis</w:t>
      </w:r>
      <w:r w:rsidRPr="000A04BD">
        <w:softHyphen/>
        <w:t>ning av skälen för att partier som deltar i val till Sametinget, ett val som saknar fri nomineringsrätt, inte omfattas av den föreslagna regleringen.</w:t>
      </w:r>
      <w:r>
        <w:t xml:space="preserve"> Sametinget är ett organ som består av ledamöter som utses i val. Det är emellertid en särskild myndig</w:t>
      </w:r>
      <w:r>
        <w:softHyphen/>
        <w:t xml:space="preserve">het </w:t>
      </w:r>
      <w:r w:rsidRPr="000F3CE3">
        <w:t>med uppgift främst att bevaka frågor som rör samisk kultur i Sverige</w:t>
      </w:r>
      <w:r>
        <w:t>. Sametingets karaktär och funktion är inte heller fullt ut jämför</w:t>
      </w:r>
      <w:r>
        <w:softHyphen/>
        <w:t>bara med motsvarande egenskaper hos de i grundlag reglerade beslutande politiska församlingarna på nationell, regional och lokal nivå, dvs. riksdagen, lands</w:t>
      </w:r>
      <w:r>
        <w:softHyphen/>
        <w:t>tingsfullmäktige och kommun</w:t>
      </w:r>
      <w:r>
        <w:softHyphen/>
        <w:t>full</w:t>
      </w:r>
      <w:r>
        <w:softHyphen/>
        <w:t>mäk</w:t>
      </w:r>
      <w:r>
        <w:softHyphen/>
        <w:t>tige. Partier som deltar i val till Sametinget bör därför enligt regeringens bedömning inte omfattas av regleringen.</w:t>
      </w:r>
    </w:p>
    <w:p w:rsidR="00127182" w:rsidRPr="00003207" w:rsidRDefault="00127182" w:rsidP="00127182">
      <w:pPr>
        <w:pStyle w:val="Brdtextmedindrag"/>
      </w:pPr>
      <w:r>
        <w:rPr>
          <w:i/>
        </w:rPr>
        <w:t>Kammarkollegiet</w:t>
      </w:r>
      <w:r w:rsidRPr="00A01BA8">
        <w:t xml:space="preserve"> </w:t>
      </w:r>
      <w:r w:rsidRPr="00C97052">
        <w:t>väcker</w:t>
      </w:r>
      <w:r>
        <w:rPr>
          <w:i/>
        </w:rPr>
        <w:t xml:space="preserve"> </w:t>
      </w:r>
      <w:r>
        <w:t xml:space="preserve">frågan om </w:t>
      </w:r>
      <w:r w:rsidRPr="00003207">
        <w:t xml:space="preserve">lagens </w:t>
      </w:r>
      <w:r>
        <w:t xml:space="preserve">tillämpningsområde bör begränsas så att endast </w:t>
      </w:r>
      <w:r w:rsidRPr="00003207">
        <w:t>partier som fått ett visst antal röster</w:t>
      </w:r>
      <w:r>
        <w:t xml:space="preserve"> omfattas</w:t>
      </w:r>
      <w:r w:rsidRPr="00003207">
        <w:t xml:space="preserve">. </w:t>
      </w:r>
      <w:r>
        <w:t xml:space="preserve">Regeringen instämmer i </w:t>
      </w:r>
      <w:r>
        <w:rPr>
          <w:i/>
        </w:rPr>
        <w:t xml:space="preserve">Kammarkollegiets </w:t>
      </w:r>
      <w:r>
        <w:t xml:space="preserve">uppfattning att tillämpningen av den föreslagna regleringen inte får leda till en administrativ börda för partierna, särskilt de minsta, och för förvaltningsmyndigheterna som inte står i proportion till allmänhetens behov av insyn. Det är också bl.a. av det skälet som regeringen föreslår att det </w:t>
      </w:r>
      <w:r w:rsidRPr="00BB6F0B">
        <w:t>för partier med låga intäkter</w:t>
      </w:r>
      <w:r>
        <w:t xml:space="preserve"> ska gälla en anmälningsskyldighet i stället för ett krav på fullständig intäkts</w:t>
      </w:r>
      <w:r>
        <w:softHyphen/>
        <w:t xml:space="preserve">redovisning (jfr </w:t>
      </w:r>
      <w:r w:rsidRPr="009953EA">
        <w:t>avsnitt 6.</w:t>
      </w:r>
      <w:r>
        <w:t>4). Något behov av att därutöver införa en sär</w:t>
      </w:r>
      <w:r>
        <w:softHyphen/>
        <w:t>skild begränsning av lagens tillämpningsområde finns enligt regeringens mening inte.</w:t>
      </w:r>
    </w:p>
    <w:p w:rsidR="00127182" w:rsidRPr="005B1171" w:rsidRDefault="00127182" w:rsidP="00127182">
      <w:pPr>
        <w:pStyle w:val="Brdtextmedindrag"/>
      </w:pPr>
      <w:r>
        <w:t>Regeringen föreslår sammanfattningsvis att den nya lagen om insyn i finansiering av partier ska omfatta partier som deltar eller har deltagit i val till riksdagen eller Europaparlamentet.</w:t>
      </w:r>
    </w:p>
    <w:p w:rsidR="00127182" w:rsidRDefault="00127182" w:rsidP="00127182">
      <w:pPr>
        <w:pStyle w:val="Brdtextmedindrag"/>
      </w:pPr>
      <w:r>
        <w:t>Även om den reglering som regeringen föreslår i detta lagstiftnings</w:t>
      </w:r>
      <w:r>
        <w:softHyphen/>
        <w:t xml:space="preserve">ärende enbart täcker sådana partier som </w:t>
      </w:r>
      <w:r w:rsidRPr="00CD15D0">
        <w:t>deltar</w:t>
      </w:r>
      <w:r>
        <w:t xml:space="preserve"> i val till riksdagen eller Europaparlamentet innebär lagförslaget ändå att fler partier än de som nu ingår i den befintliga överens</w:t>
      </w:r>
      <w:r>
        <w:softHyphen/>
        <w:t>kommelsen mellan majoriteten av riksdags</w:t>
      </w:r>
      <w:r>
        <w:softHyphen/>
        <w:t>partierna måste redovisa sina intäkter för offentliggörande. En sådan reglering bidrar därmed till att uppfylla GRECO:s rekommen</w:t>
      </w:r>
      <w:r>
        <w:softHyphen/>
        <w:t>dation till Sverige att fler partier än vad som för närvarande är fallet bör omfattas av ett krav på att upprätta bokföring och föra räken</w:t>
      </w:r>
      <w:r>
        <w:softHyphen/>
        <w:t>skaper.</w:t>
      </w:r>
    </w:p>
    <w:p w:rsidR="00127182" w:rsidRDefault="00127182" w:rsidP="00127182">
      <w:pPr>
        <w:pStyle w:val="Rubrik5utannumrering"/>
      </w:pPr>
      <w:r>
        <w:t>Särskilt om deltagandet i val</w:t>
      </w:r>
    </w:p>
    <w:p w:rsidR="00127182" w:rsidRDefault="00127182" w:rsidP="00127182">
      <w:pPr>
        <w:pStyle w:val="Brdtext"/>
      </w:pPr>
      <w:r>
        <w:t xml:space="preserve">Som framgår av </w:t>
      </w:r>
      <w:r w:rsidRPr="009953EA">
        <w:t>avsnitt 5.1</w:t>
      </w:r>
      <w:r>
        <w:t xml:space="preserve"> finns partier i regeringsformens mening endast i samband med val. Av den definition av parti</w:t>
      </w:r>
      <w:r>
        <w:softHyphen/>
        <w:t>begreppet som finns i regerings</w:t>
      </w:r>
      <w:r>
        <w:softHyphen/>
        <w:t>formen framgår att det inte ställs några associationsrättsliga krav på ett parti för att det ska få delta i ett val och i den efterföljande mandat</w:t>
      </w:r>
      <w:r>
        <w:softHyphen/>
        <w:t>fördelningen. En samman</w:t>
      </w:r>
      <w:r>
        <w:softHyphen/>
        <w:t>slutning eller en grupp som består av endast ett fåtal personer utan idémässig anknytning till varandra, blir ett parti i regeringsformens mening om de uppträder i val under särskild parti</w:t>
      </w:r>
      <w:r>
        <w:softHyphen/>
        <w:t>beteckning. Att ett parti uppträder i val kan innebära dels att partiet uppträder i kampanjer inför ett val, dels att det har fått röster i valet och därför ingår i valresultatet. Några krav på att det ska finnas ett visst dokumenterat väljarstöd för ett parti ställs inte. En politisk gruppering som har valt att bedriva sin verksamhet i en form som inte uppfyller kraven för en juridisk person är i dag inte utesluten från att delta i man</w:t>
      </w:r>
      <w:r>
        <w:softHyphen/>
        <w:t>datfördelningen, även om den på grund av den valda formen är ute</w:t>
      </w:r>
      <w:r>
        <w:softHyphen/>
        <w:t xml:space="preserve">sluten från statligt och kommunalt partistöd samt från möjligheten att genom registrering skydda sin partibeteckning (SOU 2012:94 s. 153–154). </w:t>
      </w:r>
    </w:p>
    <w:p w:rsidR="00127182" w:rsidRDefault="00127182" w:rsidP="00127182">
      <w:pPr>
        <w:pStyle w:val="Brdtextmedindrag"/>
      </w:pPr>
      <w:r>
        <w:t>Det är först efter att valresultatet har fastställts som det enligt gällande ordning slutligt går att fastställa vilka partier som har deltagit i ett val till en beslutande politisk försam</w:t>
      </w:r>
      <w:r>
        <w:softHyphen/>
        <w:t>ling. Det gäller t.ex. i fråga om partier som inte har registrerat sin parti</w:t>
      </w:r>
      <w:r>
        <w:softHyphen/>
        <w:t>beteckning. För att det ska vara möjligt för allmän</w:t>
      </w:r>
      <w:r>
        <w:softHyphen/>
        <w:t>heten att få insyn i hur partier som deltar i val till riksdagen eller Europa</w:t>
      </w:r>
      <w:r>
        <w:softHyphen/>
        <w:t>parlamentet finansierar sin verksamhet anser regeringen att lagen inte bara bör omfatta partier som har registrerat sin partibeteckning utan även partier som inte har gjort det. Ett parti som deltar i ett val till riksdagen eller Europaparla</w:t>
      </w:r>
      <w:r>
        <w:softHyphen/>
        <w:t>mentet kommer därmed inte att kunna kring</w:t>
      </w:r>
      <w:r>
        <w:softHyphen/>
        <w:t>gå kravet på offentlig redovisning</w:t>
      </w:r>
      <w:r w:rsidRPr="0035217A">
        <w:t xml:space="preserve"> </w:t>
      </w:r>
      <w:r>
        <w:t>genom att låta bli att registrera sin partibeteckning.</w:t>
      </w:r>
    </w:p>
    <w:p w:rsidR="00127182" w:rsidRDefault="00127182" w:rsidP="00127182">
      <w:pPr>
        <w:pStyle w:val="Brdtextmedindrag"/>
      </w:pPr>
      <w:r w:rsidRPr="006E0239">
        <w:rPr>
          <w:i/>
        </w:rPr>
        <w:t>Valmyn</w:t>
      </w:r>
      <w:r w:rsidRPr="006E0239">
        <w:rPr>
          <w:i/>
        </w:rPr>
        <w:softHyphen/>
        <w:t>digheten</w:t>
      </w:r>
      <w:r w:rsidRPr="006E0239">
        <w:t xml:space="preserve"> uppmärksammar att det finns anledning att över</w:t>
      </w:r>
      <w:r w:rsidRPr="006E0239">
        <w:softHyphen/>
        <w:t xml:space="preserve">väga vilken betydelse det får om </w:t>
      </w:r>
      <w:r>
        <w:t xml:space="preserve">definitionen av begreppet </w:t>
      </w:r>
      <w:r w:rsidRPr="006E0239">
        <w:t xml:space="preserve">parti tas bort i 3 kap. 1 § RF. </w:t>
      </w:r>
      <w:r w:rsidRPr="00BF7EDA">
        <w:t>Regeringen har i prop. 2013/14:</w:t>
      </w:r>
      <w:r>
        <w:t>48</w:t>
      </w:r>
      <w:r w:rsidRPr="00BF7EDA">
        <w:t xml:space="preserve"> </w:t>
      </w:r>
      <w:r>
        <w:t>Proportionell fördel</w:t>
      </w:r>
      <w:r>
        <w:softHyphen/>
        <w:t>ning av mandat och förhandsanmälan av partier i val</w:t>
      </w:r>
      <w:r w:rsidRPr="00BF7EDA">
        <w:t xml:space="preserve"> föreslagit </w:t>
      </w:r>
      <w:r w:rsidRPr="006E0239">
        <w:t>bl.a. att partidefini</w:t>
      </w:r>
      <w:r>
        <w:softHyphen/>
      </w:r>
      <w:r w:rsidRPr="006E0239">
        <w:t xml:space="preserve">tionen i 3 kap. 1 § tredje stycket RF ska utgå och </w:t>
      </w:r>
      <w:r w:rsidRPr="00BF7EDA">
        <w:t xml:space="preserve">att partier som avser att delta i allmänna val ska anmäla sitt deltagande </w:t>
      </w:r>
      <w:r>
        <w:t xml:space="preserve">senast 30 dagar </w:t>
      </w:r>
      <w:r w:rsidRPr="00BF7EDA">
        <w:t>före val</w:t>
      </w:r>
      <w:r>
        <w:t>dag</w:t>
      </w:r>
      <w:r w:rsidRPr="00BF7EDA">
        <w:t>en och att partier som inte gör det inte får delta i mandatfördel</w:t>
      </w:r>
      <w:r>
        <w:softHyphen/>
      </w:r>
      <w:r w:rsidRPr="00BF7EDA">
        <w:t xml:space="preserve">ningen (se </w:t>
      </w:r>
      <w:r w:rsidRPr="009953EA">
        <w:t>avsnitt 5.1</w:t>
      </w:r>
      <w:r w:rsidRPr="00BF7EDA">
        <w:t xml:space="preserve">). </w:t>
      </w:r>
      <w:r>
        <w:t>Ändringen i regeringsformen inne</w:t>
      </w:r>
      <w:r>
        <w:softHyphen/>
        <w:t>bär dock inte någon ändring i sak i fråga om möjligheterna för en sammanslutning eller väljargrupp att ställa upp i val utan att dessförinnan ha organiserat verksamheten på sådant sätt att kraven för att vara en juridisk person är uppfyllda (prop. 2013/14:48 s. 88). Lagändringarna</w:t>
      </w:r>
      <w:r w:rsidRPr="006E0239">
        <w:t xml:space="preserve"> föreslås träda i kraft den 1 januari 2015, men tillämpas först fr.o.m. 2018 års allmänna val. Om riksdagen beslutar i enlighet med regeringens förslag innebär det </w:t>
      </w:r>
      <w:r w:rsidRPr="00BF7EDA">
        <w:t>att väljarna</w:t>
      </w:r>
      <w:r w:rsidRPr="006E0239">
        <w:t>, fr.o.m. 2018 års val, redan</w:t>
      </w:r>
      <w:r w:rsidRPr="00BF7EDA">
        <w:t xml:space="preserve"> före valet kommer att veta vilka partier som </w:t>
      </w:r>
      <w:r w:rsidRPr="006E0239">
        <w:t>avser</w:t>
      </w:r>
      <w:r w:rsidRPr="00BF7EDA">
        <w:t xml:space="preserve"> att ställa upp i valet.</w:t>
      </w:r>
      <w:r w:rsidRPr="006E0239">
        <w:t xml:space="preserve"> </w:t>
      </w:r>
      <w:r w:rsidRPr="00F7225E">
        <w:t xml:space="preserve">Den </w:t>
      </w:r>
      <w:r>
        <w:t>nuvarande regleringen</w:t>
      </w:r>
      <w:r w:rsidRPr="00F7225E">
        <w:t xml:space="preserve"> inne</w:t>
      </w:r>
      <w:r>
        <w:softHyphen/>
      </w:r>
      <w:r w:rsidRPr="00F7225E">
        <w:t>bär dock att väljarna så sent som på valdagen kan bilda ett nytt parti och ställa upp i valet.</w:t>
      </w:r>
      <w:r>
        <w:t xml:space="preserve"> För att samtliga partier som deltar i val i 2014 års val till riksdagen eller Europa</w:t>
      </w:r>
      <w:r>
        <w:softHyphen/>
        <w:t>parlamentet ska omfattas av den föreslagna regleringen, bör den nya lagen därför utgå från det partibegrepp som kommer till uttryck i reger</w:t>
      </w:r>
      <w:r>
        <w:softHyphen/>
        <w:t>ings</w:t>
      </w:r>
      <w:r>
        <w:softHyphen/>
        <w:t xml:space="preserve">formen. </w:t>
      </w:r>
      <w:r w:rsidRPr="00F93258">
        <w:t>Att ett parti deltar i något av de</w:t>
      </w:r>
      <w:r>
        <w:t>ssa</w:t>
      </w:r>
      <w:r w:rsidRPr="00F93258">
        <w:t xml:space="preserve"> val </w:t>
      </w:r>
      <w:r>
        <w:t xml:space="preserve">bör </w:t>
      </w:r>
      <w:r w:rsidRPr="00F93258">
        <w:t>alltså innebär</w:t>
      </w:r>
      <w:r>
        <w:t>a</w:t>
      </w:r>
      <w:r w:rsidRPr="00F93258">
        <w:t xml:space="preserve"> att partiet blir redovis</w:t>
      </w:r>
      <w:r>
        <w:softHyphen/>
      </w:r>
      <w:r w:rsidRPr="00F93258">
        <w:t>nings</w:t>
      </w:r>
      <w:r w:rsidRPr="00F93258">
        <w:softHyphen/>
        <w:t>skyldigt enligt den</w:t>
      </w:r>
      <w:r>
        <w:t xml:space="preserve"> föreslagna</w:t>
      </w:r>
      <w:r w:rsidRPr="00F93258">
        <w:t xml:space="preserve"> lag</w:t>
      </w:r>
      <w:r>
        <w:t>en</w:t>
      </w:r>
      <w:r w:rsidRPr="00F93258">
        <w:t>.</w:t>
      </w:r>
      <w:r>
        <w:t xml:space="preserve"> Vilka dessa partier är får bedömas med utgångspunkt i val</w:t>
      </w:r>
      <w:r>
        <w:softHyphen/>
        <w:t>resultatet.</w:t>
      </w:r>
    </w:p>
    <w:p w:rsidR="00127182" w:rsidRDefault="00127182" w:rsidP="00127182">
      <w:pPr>
        <w:pStyle w:val="Brdtextmedindrag"/>
      </w:pPr>
      <w:r>
        <w:t>De ändringar i den föreslagna lagen som eventuellt kan komma att be</w:t>
      </w:r>
      <w:r>
        <w:softHyphen/>
        <w:t>hövas om förslagen i prop. 2013/14:48 genomförs med verkan fr.o.m. 2018 års allmänna val kräver ytterligare överväganden. Regeringen avser därför att i sådant fall återkomma till riksdagen i denna fråga.</w:t>
      </w:r>
    </w:p>
    <w:p w:rsidR="00127182" w:rsidRDefault="00127182" w:rsidP="00127182">
      <w:pPr>
        <w:pStyle w:val="Rubrik5utannumrering"/>
      </w:pPr>
      <w:r>
        <w:t>Redovisningsskyldigheten gäller under hela mandatperioden</w:t>
      </w:r>
    </w:p>
    <w:p w:rsidR="00127182" w:rsidRDefault="00127182" w:rsidP="00127182">
      <w:pPr>
        <w:pStyle w:val="Brdtext"/>
      </w:pPr>
      <w:r>
        <w:t>Frågan om vilka eventuella bindningar ett parti har till sina finansiärer är aktuell under hela mandatperioden. Regeringen föreslår därför att samt</w:t>
      </w:r>
      <w:r>
        <w:softHyphen/>
        <w:t>liga partier som får mandat i riksdagen eller Europaparlamentet ska vara redovisningsskyldiga under hela denna tid.</w:t>
      </w:r>
      <w:r w:rsidRPr="009B59B7">
        <w:t xml:space="preserve"> </w:t>
      </w:r>
      <w:r>
        <w:t>Om det visar sig att ett parti inte får mandat i någon av dessa beslutande politiska församlingar bör partiets redovisnings</w:t>
      </w:r>
      <w:r>
        <w:softHyphen/>
        <w:t>skyldighet enligt den föreslagna lagen omfatta endast en begränsad tidsperiod efter valet och alltså inte avse hela den aktuella mandat</w:t>
      </w:r>
      <w:r>
        <w:softHyphen/>
        <w:t xml:space="preserve">perioden (jfr </w:t>
      </w:r>
      <w:r w:rsidRPr="009953EA">
        <w:t>avsnitt 6.11</w:t>
      </w:r>
      <w:r>
        <w:t xml:space="preserve">). Detta gäller i vart fall för partier som inte får visst offentligt stöd (jfr </w:t>
      </w:r>
      <w:r w:rsidRPr="009953EA">
        <w:t>avsnitt 6.3</w:t>
      </w:r>
      <w:r>
        <w:t>).</w:t>
      </w:r>
    </w:p>
    <w:p w:rsidR="00127182" w:rsidRDefault="00127182" w:rsidP="00127182">
      <w:pPr>
        <w:pStyle w:val="Brdtextmedindrag"/>
      </w:pPr>
      <w:r>
        <w:t>Avslutningsvis konstaterar regeringen att samtliga partier som för närvarande har mandat i riksdagen eller Europaparlamentet är ideella föreningar som omfattas av de befintliga reglerna på redovisningsrättens område. Ett krav på att redo</w:t>
      </w:r>
      <w:r>
        <w:softHyphen/>
        <w:t xml:space="preserve">visa och offentliggöra sina intäkter på central nivå torde för dessa partier inte innebära något nytt betungande moment i förhållande till de gällande reglerna om bokföring och redovisning. </w:t>
      </w:r>
    </w:p>
    <w:p w:rsidR="00127182" w:rsidRDefault="00127182" w:rsidP="00127182">
      <w:pPr>
        <w:pStyle w:val="Brdtextmedindrag"/>
      </w:pPr>
      <w:r>
        <w:t>Uppgifter om registrerade partier och deras valkandidater samt om valresultat som ligger till grund för att bedöma vilka partier som har ställt upp i ett val och därmed omfattas av redovisnings</w:t>
      </w:r>
      <w:r>
        <w:softHyphen/>
        <w:t>skyldigheten finns till</w:t>
      </w:r>
      <w:r>
        <w:softHyphen/>
        <w:t>gängliga hos Valmyndigheten.</w:t>
      </w:r>
    </w:p>
    <w:p w:rsidR="00127182" w:rsidRPr="00B4098D" w:rsidRDefault="00127182" w:rsidP="00127182">
      <w:pPr>
        <w:pStyle w:val="Rubrik5utannumrering"/>
      </w:pPr>
      <w:bookmarkStart w:id="5732" w:name="_Toc351365077"/>
      <w:bookmarkStart w:id="5733" w:name="_Toc351365374"/>
      <w:bookmarkStart w:id="5734" w:name="_Toc351440963"/>
      <w:bookmarkStart w:id="5735" w:name="_Toc351466669"/>
      <w:bookmarkStart w:id="5736" w:name="_Toc351467258"/>
      <w:bookmarkStart w:id="5737" w:name="_Toc351468560"/>
      <w:bookmarkStart w:id="5738" w:name="_Toc351365078"/>
      <w:bookmarkStart w:id="5739" w:name="_Toc351365375"/>
      <w:bookmarkStart w:id="5740" w:name="_Toc351440964"/>
      <w:bookmarkStart w:id="5741" w:name="_Toc351466670"/>
      <w:bookmarkStart w:id="5742" w:name="_Toc351467259"/>
      <w:bookmarkStart w:id="5743" w:name="_Toc351468561"/>
      <w:bookmarkEnd w:id="5732"/>
      <w:bookmarkEnd w:id="5733"/>
      <w:bookmarkEnd w:id="5734"/>
      <w:bookmarkEnd w:id="5735"/>
      <w:bookmarkEnd w:id="5736"/>
      <w:bookmarkEnd w:id="5737"/>
      <w:bookmarkEnd w:id="5738"/>
      <w:bookmarkEnd w:id="5739"/>
      <w:bookmarkEnd w:id="5740"/>
      <w:bookmarkEnd w:id="5741"/>
      <w:bookmarkEnd w:id="5742"/>
      <w:bookmarkEnd w:id="5743"/>
      <w:r>
        <w:t>Redovisningsskyldighetens huvudsakliga avgränsning och innebörd</w:t>
      </w:r>
    </w:p>
    <w:p w:rsidR="00127182" w:rsidRDefault="00127182" w:rsidP="00127182">
      <w:pPr>
        <w:pStyle w:val="Brdtext"/>
      </w:pPr>
      <w:r>
        <w:t>Ett partis organisation kan bestå av flera ideella föreningar medan det i ett annat partis organisa</w:t>
      </w:r>
      <w:r>
        <w:softHyphen/>
        <w:t>tion kan finnas andra slags sammanslutningar, t.ex. aktiebolag, eller till partiet knutna stiftelser. Det avgörande för vad som hör till parti</w:t>
      </w:r>
      <w:r>
        <w:softHyphen/>
        <w:t>organisationen är således hur partiet självt har definierat sin organisation, något som bl.a. avgörs och framgår av partiets stadgar. Ibland före</w:t>
      </w:r>
      <w:r>
        <w:softHyphen/>
        <w:t xml:space="preserve">kommer t.ex. kvinnoorganisationer inom </w:t>
      </w:r>
      <w:r w:rsidRPr="00E45DD6">
        <w:t>den juridiska person som utgör ett parti, även om de verkar som organisa</w:t>
      </w:r>
      <w:r>
        <w:softHyphen/>
      </w:r>
      <w:r w:rsidRPr="00E45DD6">
        <w:t>toriskt fristående enheter</w:t>
      </w:r>
      <w:r>
        <w:t>. I andra fall finns de utanför partiets huvudförening men är på olika sätt knutna till denna. Inom den ideella sektorn förekommer det t.ex. att enskilda ideella föreningar sluter sig samman i en förening med uppgift att ta till vara medlemsföreningarnas gemensamma intressen. Det före</w:t>
      </w:r>
      <w:r>
        <w:softHyphen/>
        <w:t>kommer också att föreningar delar upp sin verksamhet på olika enheter till vilka föreningens medlemmar hän</w:t>
      </w:r>
      <w:r>
        <w:softHyphen/>
        <w:t>förs efter skilda principer, t.ex. kön, ålder eller hemvist, trots att de verkar i samma syfte. Det finns också stiftelser som är knutna till partier samt även bl.a. mediaföretag och fastighetsförvaltningsföretag som ibland utför upp</w:t>
      </w:r>
      <w:r>
        <w:softHyphen/>
        <w:t>gifter som andra partier hanterar direkt inom den centrala parti</w:t>
      </w:r>
      <w:r>
        <w:softHyphen/>
        <w:t xml:space="preserve">organisationen. </w:t>
      </w:r>
    </w:p>
    <w:p w:rsidR="00127182" w:rsidRDefault="00127182" w:rsidP="00127182">
      <w:pPr>
        <w:pStyle w:val="Brdtextmedindrag"/>
      </w:pPr>
      <w:r>
        <w:t xml:space="preserve">Mot denna bakgrund konstaterar regeringen att en bedömning av vilka organisationer som ingår i ett partis verksamhet på central nivå alltså måste göras utifrån bl.a. partiets stadgar och den organisatoriska struktur som kommer till uttryck i stadgarna. Avgränsningen i fråga om t.ex. sidoorganisationer eller andra organ med viss anknytning till partiet får på motsvarande sätt göras med utgångspunkt i bl.a. den organisationens stadgar. </w:t>
      </w:r>
      <w:r w:rsidRPr="004F291F">
        <w:t>De</w:t>
      </w:r>
      <w:r>
        <w:t>t är således inte möjligt att i den aktuella lagen organisatoriskt närmare ange hur långt redovisnings</w:t>
      </w:r>
      <w:r>
        <w:softHyphen/>
        <w:t>skyldigheten inom ett visst parti på dess centrala nivå kommer att sträcka sig eller vad som t.ex. utgör en sidoorganisation till partiet. Vidare anser regeringen att det bör över</w:t>
      </w:r>
      <w:r>
        <w:softHyphen/>
        <w:t>lämnas till partierna själva att bedöma hur det underlag för intäktsredo</w:t>
      </w:r>
      <w:r>
        <w:softHyphen/>
        <w:t>vis</w:t>
      </w:r>
      <w:r>
        <w:softHyphen/>
        <w:t>ningar som kan komma att behövas från t.ex. organisa</w:t>
      </w:r>
      <w:r>
        <w:softHyphen/>
      </w:r>
      <w:r>
        <w:softHyphen/>
        <w:t xml:space="preserve">tioner som kontrolleras av partiet ska inhämtas. </w:t>
      </w:r>
    </w:p>
    <w:p w:rsidR="00127182" w:rsidRDefault="00127182" w:rsidP="00127182">
      <w:pPr>
        <w:pStyle w:val="Brdtextmedindrag"/>
      </w:pPr>
      <w:r>
        <w:t>Allmän</w:t>
      </w:r>
      <w:r>
        <w:softHyphen/>
        <w:t>hetens intresse av insyn i finansiering av partier är särskilt stort när det gäller ett partis externa intäkter.</w:t>
      </w:r>
      <w:r w:rsidRPr="00DA1A8F">
        <w:t xml:space="preserve"> </w:t>
      </w:r>
      <w:r>
        <w:t xml:space="preserve">Redovisning bör alltså ske i fråga om intäkter i partiernas verksamhet som lämnas från externa finansiärer (se </w:t>
      </w:r>
      <w:r w:rsidRPr="009953EA">
        <w:t>avsnitt 6.6</w:t>
      </w:r>
      <w:r>
        <w:t>). Ett bidrag till ett partis verksamhet på central nivå från en lägre organisa</w:t>
      </w:r>
      <w:r>
        <w:softHyphen/>
        <w:t>torisk nivå inom ett parti eller från en sidoorganisation bör emellertid betraktas som ett internt bidrag. Regeringen anser att även sådana bidrag bör redovisas som en intäkt på central nivå.</w:t>
      </w:r>
      <w:r w:rsidRPr="0000656F">
        <w:t xml:space="preserve"> </w:t>
      </w:r>
      <w:r>
        <w:t>I en intäkts</w:t>
      </w:r>
      <w:r>
        <w:softHyphen/>
        <w:t>redovisning bör det alltså vara möjligt att se vilka intäkter som har förekommit på central nivå, inbegripet bl.a. bidrag som har lämnats till den centrala nivån från en lägre organisatorisk nivå inom partiet och bidrag som har lämnats från en extern finansiär till ett bolag som är helägt av partiet. Bidrag till bolag som ett parti på central nivå utövar ett bestämmande inflytande över bör alltså omfattas av redo</w:t>
      </w:r>
      <w:r>
        <w:softHyphen/>
        <w:t>vis</w:t>
      </w:r>
      <w:r>
        <w:softHyphen/>
        <w:t>nings</w:t>
      </w:r>
      <w:r>
        <w:softHyphen/>
        <w:t>skyldig</w:t>
      </w:r>
      <w:r>
        <w:softHyphen/>
        <w:t>heten enligt den föreslagna lagen.</w:t>
      </w:r>
    </w:p>
    <w:p w:rsidR="00127182" w:rsidRPr="00FE455A" w:rsidRDefault="00127182" w:rsidP="00127182">
      <w:pPr>
        <w:pStyle w:val="Brdtextmedindrag"/>
      </w:pPr>
      <w:r>
        <w:t>En s.k. valteknisk samverkan mellan två eller flera partier är med regeringsformens synsätt i sig att betrakta som ett parti. Det är således det parti som utgörs av den valtekniska samverkan som ställer upp i val medan de i samverkan ingående partiföreningarna inte gör det. Även om en tänkbar tillämpning av den föreslagna regleringen skulle medföra en redo</w:t>
      </w:r>
      <w:r>
        <w:softHyphen/>
        <w:t>visnings</w:t>
      </w:r>
      <w:r>
        <w:softHyphen/>
        <w:t>skyldighet för vart och ett av de samverkande partierna, skulle partiernas egna intäktsredovisningar i en sådan situation inte fånga upp bidrag och andra intäkter som hänför sig till samverkans</w:t>
      </w:r>
      <w:r>
        <w:softHyphen/>
        <w:t>organisa</w:t>
      </w:r>
      <w:r>
        <w:softHyphen/>
        <w:t>tionen. Regeringens förslag innebär emellertid att allmän</w:t>
      </w:r>
      <w:r>
        <w:softHyphen/>
        <w:t>heten ändå kan få insyn i samverkanspartiets finansiering, eftersom samverkans</w:t>
      </w:r>
      <w:r>
        <w:softHyphen/>
        <w:t>organisa</w:t>
      </w:r>
      <w:r>
        <w:softHyphen/>
        <w:t>tionens verksamhet på central nivå kommer att omfattas av redovisnings</w:t>
      </w:r>
      <w:r>
        <w:softHyphen/>
        <w:t>skyldigheten enligt den föreslagna regleringen.</w:t>
      </w:r>
    </w:p>
    <w:p w:rsidR="00127182" w:rsidRDefault="00127182" w:rsidP="00127182">
      <w:pPr>
        <w:pStyle w:val="Rubrik2"/>
      </w:pPr>
      <w:bookmarkStart w:id="5744" w:name="_Toc351468563"/>
      <w:bookmarkStart w:id="5745" w:name="_Toc351537900"/>
      <w:bookmarkStart w:id="5746" w:name="_Toc351546698"/>
      <w:bookmarkStart w:id="5747" w:name="_Toc351546902"/>
      <w:bookmarkStart w:id="5748" w:name="_Toc351558210"/>
      <w:bookmarkStart w:id="5749" w:name="_Toc351558414"/>
      <w:bookmarkStart w:id="5750" w:name="_Toc351558618"/>
      <w:bookmarkStart w:id="5751" w:name="_Toc351629767"/>
      <w:bookmarkStart w:id="5752" w:name="_Toc351629984"/>
      <w:bookmarkStart w:id="5753" w:name="_Toc351630198"/>
      <w:bookmarkStart w:id="5754" w:name="_Toc351633582"/>
      <w:bookmarkStart w:id="5755" w:name="_Toc351633797"/>
      <w:bookmarkStart w:id="5756" w:name="_Toc351634010"/>
      <w:bookmarkStart w:id="5757" w:name="_Toc351634224"/>
      <w:bookmarkStart w:id="5758" w:name="_Toc351634438"/>
      <w:bookmarkStart w:id="5759" w:name="_Toc351634652"/>
      <w:bookmarkStart w:id="5760" w:name="_Toc351634866"/>
      <w:bookmarkStart w:id="5761" w:name="_Toc351635081"/>
      <w:bookmarkStart w:id="5762" w:name="_Toc351635294"/>
      <w:bookmarkStart w:id="5763" w:name="_Toc351637993"/>
      <w:bookmarkStart w:id="5764" w:name="_Toc351638206"/>
      <w:bookmarkStart w:id="5765" w:name="_Toc351699629"/>
      <w:bookmarkStart w:id="5766" w:name="_Toc351699841"/>
      <w:bookmarkStart w:id="5767" w:name="_Toc351701742"/>
      <w:bookmarkStart w:id="5768" w:name="_Toc351709365"/>
      <w:bookmarkStart w:id="5769" w:name="_Toc351720833"/>
      <w:bookmarkStart w:id="5770" w:name="_Toc353429435"/>
      <w:bookmarkStart w:id="5771" w:name="_Toc357504355"/>
      <w:bookmarkStart w:id="5772" w:name="_Toc360688876"/>
      <w:bookmarkStart w:id="5773" w:name="_Toc361052688"/>
      <w:bookmarkStart w:id="5774" w:name="_Toc361053178"/>
      <w:bookmarkStart w:id="5775" w:name="_Toc361053258"/>
      <w:bookmarkStart w:id="5776" w:name="_Toc361053865"/>
      <w:bookmarkStart w:id="5777" w:name="_Toc361054027"/>
      <w:bookmarkStart w:id="5778" w:name="_Toc361054109"/>
      <w:bookmarkStart w:id="5779" w:name="_Toc361054271"/>
      <w:bookmarkStart w:id="5780" w:name="_Toc361054433"/>
      <w:bookmarkStart w:id="5781" w:name="_Toc361054510"/>
      <w:bookmarkStart w:id="5782" w:name="_Toc361054591"/>
      <w:bookmarkStart w:id="5783" w:name="_Toc361054673"/>
      <w:bookmarkStart w:id="5784" w:name="_Toc361054756"/>
      <w:bookmarkStart w:id="5785" w:name="_Toc361054838"/>
      <w:bookmarkStart w:id="5786" w:name="_Toc361054920"/>
      <w:bookmarkStart w:id="5787" w:name="_Toc361055002"/>
      <w:bookmarkStart w:id="5788" w:name="_Toc361055084"/>
      <w:bookmarkStart w:id="5789" w:name="_Toc361055166"/>
      <w:bookmarkStart w:id="5790" w:name="_Toc361055249"/>
      <w:bookmarkStart w:id="5791" w:name="_Toc361055331"/>
      <w:bookmarkStart w:id="5792" w:name="_Toc361055413"/>
      <w:bookmarkStart w:id="5793" w:name="_Toc361055495"/>
      <w:bookmarkStart w:id="5794" w:name="_Toc361055659"/>
      <w:bookmarkStart w:id="5795" w:name="_Toc361055740"/>
      <w:bookmarkStart w:id="5796" w:name="_Toc361055822"/>
      <w:bookmarkStart w:id="5797" w:name="_Toc361055903"/>
      <w:bookmarkStart w:id="5798" w:name="_Toc361055985"/>
      <w:bookmarkStart w:id="5799" w:name="_Toc361056067"/>
      <w:bookmarkStart w:id="5800" w:name="_Toc361059221"/>
      <w:bookmarkStart w:id="5801" w:name="_Toc361059345"/>
      <w:bookmarkStart w:id="5802" w:name="_Toc361059762"/>
      <w:bookmarkStart w:id="5803" w:name="_Toc361060315"/>
      <w:bookmarkStart w:id="5804" w:name="_Toc361061185"/>
      <w:bookmarkStart w:id="5805" w:name="_Toc361061676"/>
      <w:bookmarkStart w:id="5806" w:name="_Toc369586045"/>
      <w:bookmarkStart w:id="5807" w:name="_Toc370453829"/>
      <w:bookmarkStart w:id="5808" w:name="_Toc370478977"/>
      <w:bookmarkStart w:id="5809" w:name="_Toc370737942"/>
      <w:bookmarkStart w:id="5810" w:name="_Toc370805332"/>
      <w:bookmarkStart w:id="5811" w:name="_Toc370808849"/>
      <w:bookmarkStart w:id="5812" w:name="_Toc370810272"/>
      <w:bookmarkStart w:id="5813" w:name="_Toc371055544"/>
      <w:bookmarkStart w:id="5814" w:name="_Toc371341069"/>
      <w:bookmarkStart w:id="5815" w:name="_Toc371490842"/>
      <w:bookmarkStart w:id="5816" w:name="_Toc371497306"/>
      <w:bookmarkStart w:id="5817" w:name="_Toc371588442"/>
      <w:bookmarkStart w:id="5818" w:name="_Toc371601077"/>
      <w:bookmarkStart w:id="5819" w:name="_Toc371601757"/>
      <w:bookmarkStart w:id="5820" w:name="_Toc371602692"/>
      <w:bookmarkStart w:id="5821" w:name="_Toc371668307"/>
      <w:bookmarkStart w:id="5822" w:name="_Toc371670241"/>
      <w:bookmarkStart w:id="5823" w:name="_Toc372716207"/>
      <w:bookmarkStart w:id="5824" w:name="_Toc373391530"/>
      <w:bookmarkStart w:id="5825" w:name="_Toc373402183"/>
      <w:bookmarkStart w:id="5826" w:name="_Toc373403478"/>
      <w:bookmarkStart w:id="5827" w:name="_Toc373482608"/>
      <w:bookmarkStart w:id="5828" w:name="_Toc373482792"/>
      <w:bookmarkStart w:id="5829" w:name="_Toc373486698"/>
      <w:bookmarkStart w:id="5830" w:name="_Toc373755718"/>
      <w:bookmarkStart w:id="5831" w:name="_Toc373755995"/>
      <w:bookmarkStart w:id="5832" w:name="_Toc373839949"/>
      <w:bookmarkStart w:id="5833" w:name="_Toc374345753"/>
      <w:bookmarkStart w:id="5834" w:name="_Toc374445336"/>
      <w:bookmarkStart w:id="5835" w:name="_Toc374514981"/>
      <w:bookmarkStart w:id="5836" w:name="_Toc374516477"/>
      <w:bookmarkStart w:id="5837" w:name="_Toc374517150"/>
      <w:bookmarkStart w:id="5838" w:name="_Toc374703328"/>
      <w:bookmarkStart w:id="5839" w:name="_Toc374972333"/>
      <w:bookmarkStart w:id="5840" w:name="_Toc375042195"/>
      <w:bookmarkStart w:id="5841" w:name="_Toc375045426"/>
      <w:bookmarkStart w:id="5842" w:name="_Toc375053165"/>
      <w:bookmarkStart w:id="5843" w:name="_Toc375057266"/>
      <w:bookmarkStart w:id="5844" w:name="_Toc375057334"/>
      <w:bookmarkStart w:id="5845" w:name="_Toc375127860"/>
      <w:bookmarkStart w:id="5846" w:name="_Toc375137098"/>
      <w:bookmarkStart w:id="5847" w:name="_Toc375138445"/>
      <w:bookmarkStart w:id="5848" w:name="_Toc376853874"/>
      <w:bookmarkStart w:id="5849" w:name="_Toc376857389"/>
      <w:bookmarkStart w:id="5850" w:name="_Toc376857594"/>
      <w:bookmarkStart w:id="5851" w:name="_Toc376858837"/>
      <w:bookmarkStart w:id="5852" w:name="_Toc376858909"/>
      <w:bookmarkStart w:id="5853" w:name="_Toc376858980"/>
      <w:bookmarkStart w:id="5854" w:name="_Toc376931259"/>
      <w:bookmarkStart w:id="5855" w:name="_Toc377120391"/>
      <w:bookmarkStart w:id="5856" w:name="_Toc377125006"/>
      <w:bookmarkStart w:id="5857" w:name="_Toc377133230"/>
      <w:bookmarkStart w:id="5858" w:name="_Toc377134808"/>
      <w:bookmarkStart w:id="5859" w:name="_Toc377371272"/>
      <w:bookmarkStart w:id="5860" w:name="_Toc377542387"/>
      <w:bookmarkStart w:id="5861" w:name="_Toc377622930"/>
      <w:bookmarkStart w:id="5862" w:name="_Toc377623044"/>
      <w:bookmarkStart w:id="5863" w:name="_Toc377623158"/>
      <w:bookmarkStart w:id="5864" w:name="_Toc377623228"/>
      <w:bookmarkStart w:id="5865" w:name="_Toc377713064"/>
      <w:bookmarkStart w:id="5866" w:name="_Toc377720404"/>
      <w:bookmarkEnd w:id="5744"/>
      <w:bookmarkEnd w:id="5745"/>
      <w:bookmarkEnd w:id="5746"/>
      <w:bookmarkEnd w:id="5747"/>
      <w:bookmarkEnd w:id="5748"/>
      <w:bookmarkEnd w:id="5749"/>
      <w:bookmarkEnd w:id="5750"/>
      <w:bookmarkEnd w:id="5751"/>
      <w:bookmarkEnd w:id="5752"/>
      <w:bookmarkEnd w:id="5753"/>
      <w:bookmarkEnd w:id="5754"/>
      <w:bookmarkEnd w:id="5755"/>
      <w:bookmarkEnd w:id="5756"/>
      <w:bookmarkEnd w:id="5757"/>
      <w:bookmarkEnd w:id="5758"/>
      <w:bookmarkEnd w:id="5759"/>
      <w:bookmarkEnd w:id="5760"/>
      <w:bookmarkEnd w:id="5761"/>
      <w:bookmarkEnd w:id="5762"/>
      <w:bookmarkEnd w:id="5763"/>
      <w:bookmarkEnd w:id="5764"/>
      <w:bookmarkEnd w:id="5765"/>
      <w:bookmarkEnd w:id="5766"/>
      <w:bookmarkEnd w:id="5767"/>
      <w:bookmarkEnd w:id="5768"/>
      <w:bookmarkEnd w:id="5769"/>
      <w:r>
        <w:t xml:space="preserve">Redovisningsskyldighet så </w:t>
      </w:r>
      <w:r w:rsidRPr="00EA4CBF">
        <w:t>länge</w:t>
      </w:r>
      <w:r>
        <w:t xml:space="preserve"> som </w:t>
      </w:r>
      <w:r w:rsidRPr="00CC6F98">
        <w:t>visst</w:t>
      </w:r>
      <w:r>
        <w:t xml:space="preserve"> </w:t>
      </w:r>
      <w:r w:rsidRPr="001C7C91">
        <w:t>offentligt</w:t>
      </w:r>
      <w:r>
        <w:t xml:space="preserve"> </w:t>
      </w:r>
      <w:r w:rsidRPr="001D0813">
        <w:t>stöd</w:t>
      </w:r>
      <w:r>
        <w:t xml:space="preserve"> uppbärs</w:t>
      </w:r>
      <w:bookmarkEnd w:id="5770"/>
      <w:bookmarkEnd w:id="5771"/>
      <w:bookmarkEnd w:id="5772"/>
      <w:bookmarkEnd w:id="5773"/>
      <w:bookmarkEnd w:id="5774"/>
      <w:bookmarkEnd w:id="5775"/>
      <w:bookmarkEnd w:id="5776"/>
      <w:bookmarkEnd w:id="5777"/>
      <w:bookmarkEnd w:id="5778"/>
      <w:bookmarkEnd w:id="5779"/>
      <w:bookmarkEnd w:id="5780"/>
      <w:bookmarkEnd w:id="5781"/>
      <w:bookmarkEnd w:id="5782"/>
      <w:bookmarkEnd w:id="5783"/>
      <w:bookmarkEnd w:id="5784"/>
      <w:bookmarkEnd w:id="5785"/>
      <w:bookmarkEnd w:id="5786"/>
      <w:bookmarkEnd w:id="5787"/>
      <w:bookmarkEnd w:id="5788"/>
      <w:bookmarkEnd w:id="5789"/>
      <w:bookmarkEnd w:id="5790"/>
      <w:bookmarkEnd w:id="5791"/>
      <w:bookmarkEnd w:id="5792"/>
      <w:bookmarkEnd w:id="5793"/>
      <w:bookmarkEnd w:id="5794"/>
      <w:bookmarkEnd w:id="5795"/>
      <w:bookmarkEnd w:id="5796"/>
      <w:bookmarkEnd w:id="5797"/>
      <w:bookmarkEnd w:id="5798"/>
      <w:bookmarkEnd w:id="5799"/>
      <w:bookmarkEnd w:id="5800"/>
      <w:bookmarkEnd w:id="5801"/>
      <w:bookmarkEnd w:id="5802"/>
      <w:bookmarkEnd w:id="5803"/>
      <w:bookmarkEnd w:id="5804"/>
      <w:bookmarkEnd w:id="5805"/>
      <w:bookmarkEnd w:id="5806"/>
      <w:bookmarkEnd w:id="5807"/>
      <w:bookmarkEnd w:id="5808"/>
      <w:bookmarkEnd w:id="5809"/>
      <w:bookmarkEnd w:id="5810"/>
      <w:bookmarkEnd w:id="5811"/>
      <w:bookmarkEnd w:id="5812"/>
      <w:bookmarkEnd w:id="5813"/>
      <w:bookmarkEnd w:id="5814"/>
      <w:bookmarkEnd w:id="5815"/>
      <w:bookmarkEnd w:id="5816"/>
      <w:bookmarkEnd w:id="5817"/>
      <w:bookmarkEnd w:id="5818"/>
      <w:bookmarkEnd w:id="5819"/>
      <w:bookmarkEnd w:id="5820"/>
      <w:bookmarkEnd w:id="5821"/>
      <w:bookmarkEnd w:id="5822"/>
      <w:bookmarkEnd w:id="5823"/>
      <w:bookmarkEnd w:id="5824"/>
      <w:bookmarkEnd w:id="5825"/>
      <w:bookmarkEnd w:id="5826"/>
      <w:bookmarkEnd w:id="5827"/>
      <w:bookmarkEnd w:id="5828"/>
      <w:bookmarkEnd w:id="5829"/>
      <w:bookmarkEnd w:id="5830"/>
      <w:bookmarkEnd w:id="5831"/>
      <w:bookmarkEnd w:id="5832"/>
      <w:bookmarkEnd w:id="5833"/>
      <w:bookmarkEnd w:id="5834"/>
      <w:bookmarkEnd w:id="5835"/>
      <w:bookmarkEnd w:id="5836"/>
      <w:bookmarkEnd w:id="5837"/>
      <w:bookmarkEnd w:id="5838"/>
      <w:bookmarkEnd w:id="5839"/>
      <w:bookmarkEnd w:id="5840"/>
      <w:bookmarkEnd w:id="5841"/>
      <w:bookmarkEnd w:id="5842"/>
      <w:bookmarkEnd w:id="5843"/>
      <w:bookmarkEnd w:id="5844"/>
      <w:bookmarkEnd w:id="5845"/>
      <w:bookmarkEnd w:id="5846"/>
      <w:bookmarkEnd w:id="5847"/>
      <w:bookmarkEnd w:id="5848"/>
      <w:bookmarkEnd w:id="5849"/>
      <w:bookmarkEnd w:id="5850"/>
      <w:bookmarkEnd w:id="5851"/>
      <w:bookmarkEnd w:id="5852"/>
      <w:bookmarkEnd w:id="5853"/>
      <w:bookmarkEnd w:id="5854"/>
      <w:bookmarkEnd w:id="5855"/>
      <w:bookmarkEnd w:id="5856"/>
      <w:bookmarkEnd w:id="5857"/>
      <w:bookmarkEnd w:id="5858"/>
      <w:bookmarkEnd w:id="5859"/>
      <w:bookmarkEnd w:id="5860"/>
      <w:bookmarkEnd w:id="5861"/>
      <w:bookmarkEnd w:id="5862"/>
      <w:bookmarkEnd w:id="5863"/>
      <w:bookmarkEnd w:id="5864"/>
      <w:bookmarkEnd w:id="5865"/>
      <w:bookmarkEnd w:id="5866"/>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w:t>
      </w:r>
      <w:r w:rsidRPr="00FB7937">
        <w:t xml:space="preserve">Partier som i val inte får mandat i </w:t>
      </w:r>
      <w:r>
        <w:t>riksdagen</w:t>
      </w:r>
      <w:r w:rsidRPr="00FB7937">
        <w:t xml:space="preserve"> </w:t>
      </w:r>
      <w:r>
        <w:t xml:space="preserve">ska </w:t>
      </w:r>
      <w:r w:rsidRPr="00FB7937">
        <w:t xml:space="preserve">redovisa sina intäkter så länge som de uppbär </w:t>
      </w:r>
      <w:r>
        <w:t xml:space="preserve">visst </w:t>
      </w:r>
      <w:r w:rsidRPr="00FB7937">
        <w:t>statligt stöd.</w:t>
      </w:r>
    </w:p>
    <w:p w:rsidR="00127182" w:rsidRDefault="00127182" w:rsidP="00127182">
      <w:pPr>
        <w:pStyle w:val="Brdtextmedindrag"/>
        <w:ind w:firstLine="0"/>
      </w:pPr>
    </w:p>
    <w:p w:rsidR="00127182" w:rsidRDefault="00127182" w:rsidP="00127182">
      <w:pPr>
        <w:pStyle w:val="Brdtextmedindrag"/>
      </w:pPr>
      <w:r w:rsidRPr="00762118">
        <w:rPr>
          <w:b/>
        </w:rPr>
        <w:t>Promemorians för</w:t>
      </w:r>
      <w:r w:rsidRPr="002822E7">
        <w:rPr>
          <w:b/>
        </w:rPr>
        <w:t>slag</w:t>
      </w:r>
      <w:r w:rsidRPr="00D520C5">
        <w:t xml:space="preserve"> </w:t>
      </w:r>
      <w:r w:rsidRPr="006E0239">
        <w:t xml:space="preserve">överensstämmer </w:t>
      </w:r>
      <w:r>
        <w:t xml:space="preserve">delvis </w:t>
      </w:r>
      <w:r w:rsidRPr="006E0239">
        <w:t>med regeringens</w:t>
      </w:r>
      <w:r w:rsidRPr="00762118">
        <w:t>.</w:t>
      </w:r>
      <w:r>
        <w:t xml:space="preserve"> I promemorian föreslås även att partier som i val inte får mandat i landstingsfullmäktige eller kommunfullmäktige</w:t>
      </w:r>
      <w:r w:rsidRPr="001C2AEC">
        <w:t xml:space="preserve"> </w:t>
      </w:r>
      <w:r>
        <w:t xml:space="preserve">ska </w:t>
      </w:r>
      <w:r w:rsidRPr="00FB7937">
        <w:t xml:space="preserve">redovisa sina intäkter så länge som de uppbär </w:t>
      </w:r>
      <w:r>
        <w:t>visst kommunalt</w:t>
      </w:r>
      <w:r w:rsidRPr="00FB7937">
        <w:t xml:space="preserve"> partistöd</w:t>
      </w:r>
      <w:r>
        <w:t>.</w:t>
      </w:r>
    </w:p>
    <w:p w:rsidR="00127182" w:rsidRPr="003D4F1B" w:rsidRDefault="00127182" w:rsidP="00127182">
      <w:pPr>
        <w:pStyle w:val="Brdtextmedindrag"/>
      </w:pPr>
      <w:r w:rsidRPr="006E0239">
        <w:rPr>
          <w:b/>
        </w:rPr>
        <w:t>Remissinstanserna</w:t>
      </w:r>
      <w:r w:rsidRPr="006E0239">
        <w:t xml:space="preserve"> framför inte några invändningar mot prome</w:t>
      </w:r>
      <w:r>
        <w:softHyphen/>
      </w:r>
      <w:r w:rsidRPr="006E0239">
        <w:t>morians förslag i denna del.</w:t>
      </w:r>
    </w:p>
    <w:p w:rsidR="00127182" w:rsidRDefault="00127182" w:rsidP="00127182">
      <w:pPr>
        <w:pStyle w:val="Brdtextmedindrag"/>
      </w:pPr>
      <w:r w:rsidRPr="00360819">
        <w:rPr>
          <w:b/>
        </w:rPr>
        <w:t xml:space="preserve">Skälen för </w:t>
      </w:r>
      <w:r>
        <w:rPr>
          <w:b/>
        </w:rPr>
        <w:t xml:space="preserve">regeringens </w:t>
      </w:r>
      <w:r w:rsidRPr="00360819">
        <w:rPr>
          <w:b/>
        </w:rPr>
        <w:t>förslag:</w:t>
      </w:r>
      <w:r>
        <w:t xml:space="preserve"> Partier </w:t>
      </w:r>
      <w:r w:rsidRPr="00E538CD">
        <w:t>som</w:t>
      </w:r>
      <w:r>
        <w:t xml:space="preserve"> i val får mandat i riks</w:t>
      </w:r>
      <w:r>
        <w:softHyphen/>
        <w:t xml:space="preserve">dagen eller Europaparlamentet bör vara redovisningsskyldiga även under mandatperioden (se </w:t>
      </w:r>
      <w:r w:rsidRPr="009953EA">
        <w:t>avsnitt 6.2</w:t>
      </w:r>
      <w:r>
        <w:t>).</w:t>
      </w:r>
    </w:p>
    <w:p w:rsidR="00127182" w:rsidRDefault="00127182" w:rsidP="00127182">
      <w:pPr>
        <w:pStyle w:val="Brdtextmedindrag"/>
      </w:pPr>
      <w:r>
        <w:t>När det gäller ett parti som har deltagit i val och som får offentligt stöd finns det emellertid enligt regeringens mening också ett allmänintresse av att få insyn i hur det finansierar sin verksamhet så länge som partiet får sådant stöd. Detta gäller i vart fall i fråga om stöd av viss storlek och betydelse. Partier som delvis finansierar sin verksamhet med medel från statskassan bör således vara redovisningsskyldiga för såväl dessa som för andra intäkter som bidrar till att finansiera verksamheten. Sådant statligt stöd finns för partier som deltar i val till riksdagen, men förekommer inte för partier som deltar i val till Europaparlamentet.</w:t>
      </w:r>
    </w:p>
    <w:p w:rsidR="00127182" w:rsidRDefault="00127182" w:rsidP="00127182">
      <w:pPr>
        <w:pStyle w:val="Brdtextmedindrag"/>
      </w:pPr>
      <w:r>
        <w:t>Partier som i val till riksdagen inte får något mandat bör därmed redo</w:t>
      </w:r>
      <w:r>
        <w:softHyphen/>
        <w:t>visa sina intäkter så länge som de uppbär visst statligt partistöd. Detta innebär att p</w:t>
      </w:r>
      <w:r w:rsidRPr="00094881">
        <w:t>artier som före ett val h</w:t>
      </w:r>
      <w:r>
        <w:t xml:space="preserve">ar </w:t>
      </w:r>
      <w:r w:rsidRPr="00094881">
        <w:t xml:space="preserve">mandat men </w:t>
      </w:r>
      <w:r>
        <w:t xml:space="preserve">som </w:t>
      </w:r>
      <w:r w:rsidRPr="00094881">
        <w:t xml:space="preserve">efter valet inte längre har något mandat i </w:t>
      </w:r>
      <w:r>
        <w:t>riksdagen</w:t>
      </w:r>
      <w:r w:rsidRPr="00094881">
        <w:t xml:space="preserve"> bör vara fortsatt skyldiga att ge </w:t>
      </w:r>
      <w:r>
        <w:t xml:space="preserve">in </w:t>
      </w:r>
      <w:r w:rsidRPr="00094881">
        <w:t>intäktsredovisning</w:t>
      </w:r>
      <w:r>
        <w:t>ar</w:t>
      </w:r>
      <w:r w:rsidRPr="00094881">
        <w:t xml:space="preserve"> för offentliggörande så länge som partie</w:t>
      </w:r>
      <w:r>
        <w:t>rna</w:t>
      </w:r>
      <w:r w:rsidRPr="00094881">
        <w:t xml:space="preserve"> </w:t>
      </w:r>
      <w:r>
        <w:t>får</w:t>
      </w:r>
      <w:r w:rsidRPr="00094881">
        <w:t xml:space="preserve"> statligt partistöd (avvecklingsstöd).</w:t>
      </w:r>
      <w:r>
        <w:t xml:space="preserve"> Regeringen anser vidare att d</w:t>
      </w:r>
      <w:r w:rsidRPr="00094881">
        <w:t>et</w:t>
      </w:r>
      <w:r>
        <w:t xml:space="preserve">ta </w:t>
      </w:r>
      <w:r w:rsidRPr="00094881">
        <w:t>bör</w:t>
      </w:r>
      <w:r>
        <w:t xml:space="preserve"> gälla även för de partier som </w:t>
      </w:r>
      <w:r w:rsidRPr="00094881">
        <w:t xml:space="preserve">inte </w:t>
      </w:r>
      <w:r>
        <w:t xml:space="preserve">vid något tillfälle </w:t>
      </w:r>
      <w:r w:rsidRPr="00094881">
        <w:t>komm</w:t>
      </w:r>
      <w:r>
        <w:t>it</w:t>
      </w:r>
      <w:r w:rsidRPr="00094881">
        <w:t xml:space="preserve"> in i </w:t>
      </w:r>
      <w:r>
        <w:t xml:space="preserve">riksdagen </w:t>
      </w:r>
      <w:r w:rsidRPr="00094881">
        <w:t xml:space="preserve">men ändå får partistöd, t.ex. sådant statligt partistöd som även partier som inte kommer in i riksdagen </w:t>
      </w:r>
      <w:r>
        <w:t>får</w:t>
      </w:r>
      <w:r w:rsidRPr="00094881">
        <w:t xml:space="preserve"> om de </w:t>
      </w:r>
      <w:r>
        <w:t xml:space="preserve">har </w:t>
      </w:r>
      <w:r w:rsidRPr="00094881">
        <w:t>fått minst 2,5 procent av rösterna i hela landet i något av de två senaste riksdagsvalen</w:t>
      </w:r>
      <w:r>
        <w:t>. Regeringen föreslår därför att det i den nya lagen införs bestämmelser som innebär att ett parti är redovisningsskyldigt enligt lagen så länge som partiet får stöd enligt l</w:t>
      </w:r>
      <w:r w:rsidRPr="00B00A53">
        <w:t>ag</w:t>
      </w:r>
      <w:r>
        <w:t>en</w:t>
      </w:r>
      <w:r w:rsidRPr="00B00A53">
        <w:t xml:space="preserve"> (1972:62</w:t>
      </w:r>
      <w:r>
        <w:t>5) om statligt stöd till politiska partier.</w:t>
      </w:r>
    </w:p>
    <w:p w:rsidR="00B575D0" w:rsidRDefault="00B575D0">
      <w:pPr>
        <w:overflowPunct/>
        <w:autoSpaceDE/>
        <w:autoSpaceDN/>
        <w:adjustRightInd/>
        <w:textAlignment w:val="auto"/>
        <w:rPr>
          <w:sz w:val="26"/>
        </w:rPr>
      </w:pPr>
      <w:bookmarkStart w:id="5867" w:name="_Toc351468565"/>
      <w:bookmarkStart w:id="5868" w:name="_Toc351537902"/>
      <w:bookmarkStart w:id="5869" w:name="_Toc351546700"/>
      <w:bookmarkStart w:id="5870" w:name="_Toc351546904"/>
      <w:bookmarkStart w:id="5871" w:name="_Toc351558416"/>
      <w:bookmarkStart w:id="5872" w:name="_Toc351558620"/>
      <w:bookmarkStart w:id="5873" w:name="_Toc351629769"/>
      <w:bookmarkStart w:id="5874" w:name="_Toc351629986"/>
      <w:bookmarkStart w:id="5875" w:name="_Toc351630200"/>
      <w:bookmarkStart w:id="5876" w:name="_Toc351633584"/>
      <w:bookmarkStart w:id="5877" w:name="_Toc351633799"/>
      <w:bookmarkStart w:id="5878" w:name="_Toc351634012"/>
      <w:bookmarkStart w:id="5879" w:name="_Toc351634226"/>
      <w:bookmarkStart w:id="5880" w:name="_Toc351634440"/>
      <w:bookmarkStart w:id="5881" w:name="_Toc351634654"/>
      <w:bookmarkStart w:id="5882" w:name="_Toc351634868"/>
      <w:bookmarkStart w:id="5883" w:name="_Toc351635083"/>
      <w:bookmarkStart w:id="5884" w:name="_Toc351635296"/>
      <w:bookmarkStart w:id="5885" w:name="_Toc351637995"/>
      <w:bookmarkStart w:id="5886" w:name="_Toc351638208"/>
      <w:bookmarkStart w:id="5887" w:name="_Toc351699631"/>
      <w:bookmarkStart w:id="5888" w:name="_Toc351699843"/>
      <w:bookmarkStart w:id="5889" w:name="_Toc351701744"/>
      <w:bookmarkStart w:id="5890" w:name="_Toc351709367"/>
      <w:bookmarkStart w:id="5891" w:name="_Toc351720835"/>
      <w:bookmarkStart w:id="5892" w:name="_Toc351468566"/>
      <w:bookmarkStart w:id="5893" w:name="_Toc351537903"/>
      <w:bookmarkStart w:id="5894" w:name="_Toc351546701"/>
      <w:bookmarkStart w:id="5895" w:name="_Toc351546905"/>
      <w:bookmarkStart w:id="5896" w:name="_Toc351558213"/>
      <w:bookmarkStart w:id="5897" w:name="_Toc351558417"/>
      <w:bookmarkStart w:id="5898" w:name="_Toc351558621"/>
      <w:bookmarkStart w:id="5899" w:name="_Toc351629770"/>
      <w:bookmarkStart w:id="5900" w:name="_Toc351629987"/>
      <w:bookmarkStart w:id="5901" w:name="_Toc351630201"/>
      <w:bookmarkStart w:id="5902" w:name="_Toc351633585"/>
      <w:bookmarkStart w:id="5903" w:name="_Toc351633800"/>
      <w:bookmarkStart w:id="5904" w:name="_Toc351634013"/>
      <w:bookmarkStart w:id="5905" w:name="_Toc351634227"/>
      <w:bookmarkStart w:id="5906" w:name="_Toc351634441"/>
      <w:bookmarkStart w:id="5907" w:name="_Toc351634655"/>
      <w:bookmarkStart w:id="5908" w:name="_Toc351634869"/>
      <w:bookmarkStart w:id="5909" w:name="_Toc351635084"/>
      <w:bookmarkStart w:id="5910" w:name="_Toc351635297"/>
      <w:bookmarkStart w:id="5911" w:name="_Toc351637996"/>
      <w:bookmarkStart w:id="5912" w:name="_Toc351638209"/>
      <w:bookmarkStart w:id="5913" w:name="_Toc351699632"/>
      <w:bookmarkStart w:id="5914" w:name="_Toc351699844"/>
      <w:bookmarkStart w:id="5915" w:name="_Toc351701745"/>
      <w:bookmarkStart w:id="5916" w:name="_Toc351709368"/>
      <w:bookmarkStart w:id="5917" w:name="_Toc351720836"/>
      <w:bookmarkStart w:id="5918" w:name="_Toc351468567"/>
      <w:bookmarkStart w:id="5919" w:name="_Toc351537904"/>
      <w:bookmarkStart w:id="5920" w:name="_Toc351546702"/>
      <w:bookmarkStart w:id="5921" w:name="_Toc351546906"/>
      <w:bookmarkStart w:id="5922" w:name="_Toc351558214"/>
      <w:bookmarkStart w:id="5923" w:name="_Toc351558418"/>
      <w:bookmarkStart w:id="5924" w:name="_Toc351558622"/>
      <w:bookmarkStart w:id="5925" w:name="_Toc351629771"/>
      <w:bookmarkStart w:id="5926" w:name="_Toc351629988"/>
      <w:bookmarkStart w:id="5927" w:name="_Toc351630202"/>
      <w:bookmarkStart w:id="5928" w:name="_Toc351633586"/>
      <w:bookmarkStart w:id="5929" w:name="_Toc351633801"/>
      <w:bookmarkStart w:id="5930" w:name="_Toc351634014"/>
      <w:bookmarkStart w:id="5931" w:name="_Toc351634228"/>
      <w:bookmarkStart w:id="5932" w:name="_Toc351634442"/>
      <w:bookmarkStart w:id="5933" w:name="_Toc351634656"/>
      <w:bookmarkStart w:id="5934" w:name="_Toc351634870"/>
      <w:bookmarkStart w:id="5935" w:name="_Toc351635085"/>
      <w:bookmarkStart w:id="5936" w:name="_Toc351635298"/>
      <w:bookmarkStart w:id="5937" w:name="_Toc351637997"/>
      <w:bookmarkStart w:id="5938" w:name="_Toc351638210"/>
      <w:bookmarkStart w:id="5939" w:name="_Toc351699633"/>
      <w:bookmarkStart w:id="5940" w:name="_Toc351699845"/>
      <w:bookmarkStart w:id="5941" w:name="_Toc351701746"/>
      <w:bookmarkStart w:id="5942" w:name="_Toc351709369"/>
      <w:bookmarkStart w:id="5943" w:name="_Toc351720837"/>
      <w:bookmarkStart w:id="5944" w:name="_Toc351468568"/>
      <w:bookmarkStart w:id="5945" w:name="_Toc351537905"/>
      <w:bookmarkStart w:id="5946" w:name="_Toc351546703"/>
      <w:bookmarkStart w:id="5947" w:name="_Toc351546907"/>
      <w:bookmarkStart w:id="5948" w:name="_Toc351558215"/>
      <w:bookmarkStart w:id="5949" w:name="_Toc351558419"/>
      <w:bookmarkStart w:id="5950" w:name="_Toc351558623"/>
      <w:bookmarkStart w:id="5951" w:name="_Toc351629772"/>
      <w:bookmarkStart w:id="5952" w:name="_Toc351629989"/>
      <w:bookmarkStart w:id="5953" w:name="_Toc351630203"/>
      <w:bookmarkStart w:id="5954" w:name="_Toc351633587"/>
      <w:bookmarkStart w:id="5955" w:name="_Toc351633802"/>
      <w:bookmarkStart w:id="5956" w:name="_Toc351634015"/>
      <w:bookmarkStart w:id="5957" w:name="_Toc351634229"/>
      <w:bookmarkStart w:id="5958" w:name="_Toc351634443"/>
      <w:bookmarkStart w:id="5959" w:name="_Toc351634657"/>
      <w:bookmarkStart w:id="5960" w:name="_Toc351634871"/>
      <w:bookmarkStart w:id="5961" w:name="_Toc351635086"/>
      <w:bookmarkStart w:id="5962" w:name="_Toc351635299"/>
      <w:bookmarkStart w:id="5963" w:name="_Toc351637998"/>
      <w:bookmarkStart w:id="5964" w:name="_Toc351638211"/>
      <w:bookmarkStart w:id="5965" w:name="_Toc351699634"/>
      <w:bookmarkStart w:id="5966" w:name="_Toc351699846"/>
      <w:bookmarkStart w:id="5967" w:name="_Toc351701747"/>
      <w:bookmarkStart w:id="5968" w:name="_Toc351709370"/>
      <w:bookmarkStart w:id="5969" w:name="_Toc351720838"/>
      <w:bookmarkStart w:id="5970" w:name="_Toc353429436"/>
      <w:bookmarkStart w:id="5971" w:name="_Toc357504356"/>
      <w:bookmarkStart w:id="5972" w:name="_Toc360688877"/>
      <w:bookmarkStart w:id="5973" w:name="_Toc361052689"/>
      <w:bookmarkStart w:id="5974" w:name="_Toc361053179"/>
      <w:bookmarkStart w:id="5975" w:name="_Toc361053259"/>
      <w:bookmarkStart w:id="5976" w:name="_Toc361053866"/>
      <w:bookmarkStart w:id="5977" w:name="_Toc361054028"/>
      <w:bookmarkStart w:id="5978" w:name="_Toc361054110"/>
      <w:bookmarkStart w:id="5979" w:name="_Toc361054272"/>
      <w:bookmarkStart w:id="5980" w:name="_Toc361054434"/>
      <w:bookmarkStart w:id="5981" w:name="_Toc361054511"/>
      <w:bookmarkStart w:id="5982" w:name="_Toc361054592"/>
      <w:bookmarkStart w:id="5983" w:name="_Toc361054674"/>
      <w:bookmarkStart w:id="5984" w:name="_Toc361054757"/>
      <w:bookmarkStart w:id="5985" w:name="_Toc361054839"/>
      <w:bookmarkStart w:id="5986" w:name="_Toc361054921"/>
      <w:bookmarkStart w:id="5987" w:name="_Toc361055003"/>
      <w:bookmarkStart w:id="5988" w:name="_Toc361055085"/>
      <w:bookmarkStart w:id="5989" w:name="_Toc361055167"/>
      <w:bookmarkStart w:id="5990" w:name="_Toc361055250"/>
      <w:bookmarkStart w:id="5991" w:name="_Toc361055332"/>
      <w:bookmarkStart w:id="5992" w:name="_Toc361055414"/>
      <w:bookmarkStart w:id="5993" w:name="_Toc361055496"/>
      <w:bookmarkStart w:id="5994" w:name="_Toc361055660"/>
      <w:bookmarkStart w:id="5995" w:name="_Toc361055741"/>
      <w:bookmarkStart w:id="5996" w:name="_Toc361055823"/>
      <w:bookmarkStart w:id="5997" w:name="_Toc361055904"/>
      <w:bookmarkStart w:id="5998" w:name="_Toc361055986"/>
      <w:bookmarkStart w:id="5999" w:name="_Toc361056068"/>
      <w:bookmarkStart w:id="6000" w:name="_Toc361059222"/>
      <w:bookmarkStart w:id="6001" w:name="_Toc361059346"/>
      <w:bookmarkStart w:id="6002" w:name="_Toc361059763"/>
      <w:bookmarkStart w:id="6003" w:name="_Toc361060316"/>
      <w:bookmarkStart w:id="6004" w:name="_Toc361061186"/>
      <w:bookmarkStart w:id="6005" w:name="_Toc361061677"/>
      <w:bookmarkStart w:id="6006" w:name="_Toc369586046"/>
      <w:bookmarkStart w:id="6007" w:name="_Toc370453830"/>
      <w:bookmarkStart w:id="6008" w:name="_Toc370478978"/>
      <w:bookmarkStart w:id="6009" w:name="_Toc370737943"/>
      <w:bookmarkStart w:id="6010" w:name="_Toc370805333"/>
      <w:bookmarkStart w:id="6011" w:name="_Toc370808850"/>
      <w:bookmarkStart w:id="6012" w:name="_Toc370810273"/>
      <w:bookmarkStart w:id="6013" w:name="_Toc371055545"/>
      <w:bookmarkStart w:id="6014" w:name="_Toc371341070"/>
      <w:bookmarkStart w:id="6015" w:name="_Toc371490843"/>
      <w:bookmarkStart w:id="6016" w:name="_Toc371497307"/>
      <w:bookmarkStart w:id="6017" w:name="_Toc371588443"/>
      <w:bookmarkStart w:id="6018" w:name="_Toc371601078"/>
      <w:bookmarkStart w:id="6019" w:name="_Toc371601758"/>
      <w:bookmarkStart w:id="6020" w:name="_Toc371602693"/>
      <w:bookmarkStart w:id="6021" w:name="_Toc371668308"/>
      <w:bookmarkStart w:id="6022" w:name="_Toc371670242"/>
      <w:bookmarkStart w:id="6023" w:name="_Toc372716208"/>
      <w:bookmarkStart w:id="6024" w:name="_Toc373391531"/>
      <w:bookmarkStart w:id="6025" w:name="_Toc373402184"/>
      <w:bookmarkStart w:id="6026" w:name="_Toc373403479"/>
      <w:bookmarkStart w:id="6027" w:name="_Toc373482609"/>
      <w:bookmarkStart w:id="6028" w:name="_Toc373482793"/>
      <w:bookmarkStart w:id="6029" w:name="_Toc373486699"/>
      <w:bookmarkStart w:id="6030" w:name="_Toc373755719"/>
      <w:bookmarkStart w:id="6031" w:name="_Toc373755996"/>
      <w:bookmarkStart w:id="6032" w:name="_Toc373839950"/>
      <w:bookmarkStart w:id="6033" w:name="_Toc374345754"/>
      <w:bookmarkStart w:id="6034" w:name="_Toc374445337"/>
      <w:bookmarkStart w:id="6035" w:name="_Toc374514982"/>
      <w:bookmarkStart w:id="6036" w:name="_Toc374516478"/>
      <w:bookmarkStart w:id="6037" w:name="_Toc374517151"/>
      <w:bookmarkStart w:id="6038" w:name="_Toc374703329"/>
      <w:bookmarkStart w:id="6039" w:name="_Toc374972334"/>
      <w:bookmarkStart w:id="6040" w:name="_Toc375042196"/>
      <w:bookmarkStart w:id="6041" w:name="_Toc375045427"/>
      <w:bookmarkStart w:id="6042" w:name="_Toc375053166"/>
      <w:bookmarkStart w:id="6043" w:name="_Toc375057267"/>
      <w:bookmarkStart w:id="6044" w:name="_Toc375057335"/>
      <w:bookmarkStart w:id="6045" w:name="_Toc375127861"/>
      <w:bookmarkStart w:id="6046" w:name="_Toc375137099"/>
      <w:bookmarkStart w:id="6047" w:name="_Toc375138446"/>
      <w:bookmarkStart w:id="6048" w:name="_Toc376853875"/>
      <w:bookmarkStart w:id="6049" w:name="_Toc376857390"/>
      <w:bookmarkStart w:id="6050" w:name="_Toc376857595"/>
      <w:bookmarkStart w:id="6051" w:name="_Toc376858838"/>
      <w:bookmarkStart w:id="6052" w:name="_Toc376858910"/>
      <w:bookmarkStart w:id="6053" w:name="_Toc376858981"/>
      <w:bookmarkStart w:id="6054" w:name="_Toc376931260"/>
      <w:bookmarkEnd w:id="5867"/>
      <w:bookmarkEnd w:id="5868"/>
      <w:bookmarkEnd w:id="5869"/>
      <w:bookmarkEnd w:id="5870"/>
      <w:bookmarkEnd w:id="5871"/>
      <w:bookmarkEnd w:id="5872"/>
      <w:bookmarkEnd w:id="5873"/>
      <w:bookmarkEnd w:id="5874"/>
      <w:bookmarkEnd w:id="5875"/>
      <w:bookmarkEnd w:id="5876"/>
      <w:bookmarkEnd w:id="5877"/>
      <w:bookmarkEnd w:id="5878"/>
      <w:bookmarkEnd w:id="5879"/>
      <w:bookmarkEnd w:id="5880"/>
      <w:bookmarkEnd w:id="5881"/>
      <w:bookmarkEnd w:id="5882"/>
      <w:bookmarkEnd w:id="5883"/>
      <w:bookmarkEnd w:id="5884"/>
      <w:bookmarkEnd w:id="5885"/>
      <w:bookmarkEnd w:id="5886"/>
      <w:bookmarkEnd w:id="5887"/>
      <w:bookmarkEnd w:id="5888"/>
      <w:bookmarkEnd w:id="5889"/>
      <w:bookmarkEnd w:id="5890"/>
      <w:bookmarkEnd w:id="5891"/>
      <w:bookmarkEnd w:id="5892"/>
      <w:bookmarkEnd w:id="5893"/>
      <w:bookmarkEnd w:id="5894"/>
      <w:bookmarkEnd w:id="5895"/>
      <w:bookmarkEnd w:id="5896"/>
      <w:bookmarkEnd w:id="5897"/>
      <w:bookmarkEnd w:id="5898"/>
      <w:bookmarkEnd w:id="5899"/>
      <w:bookmarkEnd w:id="5900"/>
      <w:bookmarkEnd w:id="5901"/>
      <w:bookmarkEnd w:id="5902"/>
      <w:bookmarkEnd w:id="5903"/>
      <w:bookmarkEnd w:id="5904"/>
      <w:bookmarkEnd w:id="5905"/>
      <w:bookmarkEnd w:id="5906"/>
      <w:bookmarkEnd w:id="5907"/>
      <w:bookmarkEnd w:id="5908"/>
      <w:bookmarkEnd w:id="5909"/>
      <w:bookmarkEnd w:id="5910"/>
      <w:bookmarkEnd w:id="5911"/>
      <w:bookmarkEnd w:id="5912"/>
      <w:bookmarkEnd w:id="5913"/>
      <w:bookmarkEnd w:id="5914"/>
      <w:bookmarkEnd w:id="5915"/>
      <w:bookmarkEnd w:id="5916"/>
      <w:bookmarkEnd w:id="5917"/>
      <w:bookmarkEnd w:id="5918"/>
      <w:bookmarkEnd w:id="5919"/>
      <w:bookmarkEnd w:id="5920"/>
      <w:bookmarkEnd w:id="5921"/>
      <w:bookmarkEnd w:id="5922"/>
      <w:bookmarkEnd w:id="5923"/>
      <w:bookmarkEnd w:id="5924"/>
      <w:bookmarkEnd w:id="5925"/>
      <w:bookmarkEnd w:id="5926"/>
      <w:bookmarkEnd w:id="5927"/>
      <w:bookmarkEnd w:id="5928"/>
      <w:bookmarkEnd w:id="5929"/>
      <w:bookmarkEnd w:id="5930"/>
      <w:bookmarkEnd w:id="5931"/>
      <w:bookmarkEnd w:id="5932"/>
      <w:bookmarkEnd w:id="5933"/>
      <w:bookmarkEnd w:id="5934"/>
      <w:bookmarkEnd w:id="5935"/>
      <w:bookmarkEnd w:id="5936"/>
      <w:bookmarkEnd w:id="5937"/>
      <w:bookmarkEnd w:id="5938"/>
      <w:bookmarkEnd w:id="5939"/>
      <w:bookmarkEnd w:id="5940"/>
      <w:bookmarkEnd w:id="5941"/>
      <w:bookmarkEnd w:id="5942"/>
      <w:bookmarkEnd w:id="5943"/>
      <w:bookmarkEnd w:id="5944"/>
      <w:bookmarkEnd w:id="5945"/>
      <w:bookmarkEnd w:id="5946"/>
      <w:bookmarkEnd w:id="5947"/>
      <w:bookmarkEnd w:id="5948"/>
      <w:bookmarkEnd w:id="5949"/>
      <w:bookmarkEnd w:id="5950"/>
      <w:bookmarkEnd w:id="5951"/>
      <w:bookmarkEnd w:id="5952"/>
      <w:bookmarkEnd w:id="5953"/>
      <w:bookmarkEnd w:id="5954"/>
      <w:bookmarkEnd w:id="5955"/>
      <w:bookmarkEnd w:id="5956"/>
      <w:bookmarkEnd w:id="5957"/>
      <w:bookmarkEnd w:id="5958"/>
      <w:bookmarkEnd w:id="5959"/>
      <w:bookmarkEnd w:id="5960"/>
      <w:bookmarkEnd w:id="5961"/>
      <w:bookmarkEnd w:id="5962"/>
      <w:bookmarkEnd w:id="5963"/>
      <w:bookmarkEnd w:id="5964"/>
      <w:bookmarkEnd w:id="5965"/>
      <w:bookmarkEnd w:id="5966"/>
      <w:bookmarkEnd w:id="5967"/>
      <w:bookmarkEnd w:id="5968"/>
      <w:bookmarkEnd w:id="5969"/>
      <w:r>
        <w:br w:type="page"/>
      </w:r>
    </w:p>
    <w:p w:rsidR="00127182" w:rsidRPr="002B1124" w:rsidRDefault="00F35E21" w:rsidP="00127182">
      <w:pPr>
        <w:pStyle w:val="Rubrik2"/>
      </w:pPr>
      <w:bookmarkStart w:id="6055" w:name="_Toc377120392"/>
      <w:bookmarkStart w:id="6056" w:name="_Toc377125007"/>
      <w:bookmarkStart w:id="6057" w:name="_Toc377133231"/>
      <w:bookmarkStart w:id="6058" w:name="_Toc377134809"/>
      <w:bookmarkStart w:id="6059" w:name="_Toc377371273"/>
      <w:bookmarkStart w:id="6060" w:name="_Toc377542388"/>
      <w:bookmarkStart w:id="6061" w:name="_Toc377622931"/>
      <w:bookmarkStart w:id="6062" w:name="_Toc377623045"/>
      <w:bookmarkStart w:id="6063" w:name="_Toc377623159"/>
      <w:bookmarkStart w:id="6064" w:name="_Toc377623229"/>
      <w:bookmarkStart w:id="6065" w:name="_Toc377713065"/>
      <w:bookmarkStart w:id="6066" w:name="_Toc377720405"/>
      <w:r>
        <w:t>A</w:t>
      </w:r>
      <w:r w:rsidR="00127182">
        <w:t>nmälningsskyldighet för partier</w:t>
      </w:r>
      <w:bookmarkEnd w:id="5970"/>
      <w:r w:rsidR="00D0028E">
        <w:br/>
      </w:r>
      <w:r w:rsidR="00127182">
        <w:t>med låga intäkter</w:t>
      </w:r>
      <w:bookmarkEnd w:id="5971"/>
      <w:bookmarkEnd w:id="5972"/>
      <w:bookmarkEnd w:id="5973"/>
      <w:bookmarkEnd w:id="5974"/>
      <w:bookmarkEnd w:id="5975"/>
      <w:bookmarkEnd w:id="5976"/>
      <w:bookmarkEnd w:id="5977"/>
      <w:bookmarkEnd w:id="5978"/>
      <w:bookmarkEnd w:id="5979"/>
      <w:bookmarkEnd w:id="5980"/>
      <w:bookmarkEnd w:id="5981"/>
      <w:bookmarkEnd w:id="5982"/>
      <w:bookmarkEnd w:id="5983"/>
      <w:bookmarkEnd w:id="5984"/>
      <w:bookmarkEnd w:id="5985"/>
      <w:bookmarkEnd w:id="5986"/>
      <w:bookmarkEnd w:id="5987"/>
      <w:bookmarkEnd w:id="5988"/>
      <w:bookmarkEnd w:id="5989"/>
      <w:bookmarkEnd w:id="5990"/>
      <w:bookmarkEnd w:id="5991"/>
      <w:bookmarkEnd w:id="5992"/>
      <w:bookmarkEnd w:id="5993"/>
      <w:bookmarkEnd w:id="5994"/>
      <w:bookmarkEnd w:id="5995"/>
      <w:bookmarkEnd w:id="5996"/>
      <w:bookmarkEnd w:id="5997"/>
      <w:bookmarkEnd w:id="5998"/>
      <w:bookmarkEnd w:id="5999"/>
      <w:bookmarkEnd w:id="6000"/>
      <w:bookmarkEnd w:id="6001"/>
      <w:bookmarkEnd w:id="6002"/>
      <w:bookmarkEnd w:id="6003"/>
      <w:bookmarkEnd w:id="6004"/>
      <w:bookmarkEnd w:id="6005"/>
      <w:bookmarkEnd w:id="6006"/>
      <w:bookmarkEnd w:id="6007"/>
      <w:bookmarkEnd w:id="6008"/>
      <w:bookmarkEnd w:id="6009"/>
      <w:bookmarkEnd w:id="6010"/>
      <w:bookmarkEnd w:id="6011"/>
      <w:bookmarkEnd w:id="6012"/>
      <w:bookmarkEnd w:id="6013"/>
      <w:bookmarkEnd w:id="6014"/>
      <w:bookmarkEnd w:id="6015"/>
      <w:bookmarkEnd w:id="6016"/>
      <w:bookmarkEnd w:id="6017"/>
      <w:bookmarkEnd w:id="6018"/>
      <w:bookmarkEnd w:id="6019"/>
      <w:bookmarkEnd w:id="6020"/>
      <w:bookmarkEnd w:id="6021"/>
      <w:bookmarkEnd w:id="6022"/>
      <w:bookmarkEnd w:id="6023"/>
      <w:bookmarkEnd w:id="6024"/>
      <w:bookmarkEnd w:id="6025"/>
      <w:bookmarkEnd w:id="6026"/>
      <w:bookmarkEnd w:id="6027"/>
      <w:bookmarkEnd w:id="6028"/>
      <w:bookmarkEnd w:id="6029"/>
      <w:bookmarkEnd w:id="6030"/>
      <w:bookmarkEnd w:id="6031"/>
      <w:bookmarkEnd w:id="6032"/>
      <w:bookmarkEnd w:id="6033"/>
      <w:bookmarkEnd w:id="6034"/>
      <w:bookmarkEnd w:id="6035"/>
      <w:bookmarkEnd w:id="6036"/>
      <w:bookmarkEnd w:id="6037"/>
      <w:bookmarkEnd w:id="6038"/>
      <w:bookmarkEnd w:id="6039"/>
      <w:bookmarkEnd w:id="6040"/>
      <w:bookmarkEnd w:id="6041"/>
      <w:bookmarkEnd w:id="6042"/>
      <w:bookmarkEnd w:id="6043"/>
      <w:bookmarkEnd w:id="6044"/>
      <w:bookmarkEnd w:id="6045"/>
      <w:bookmarkEnd w:id="6046"/>
      <w:bookmarkEnd w:id="6047"/>
      <w:bookmarkEnd w:id="6048"/>
      <w:bookmarkEnd w:id="6049"/>
      <w:bookmarkEnd w:id="6050"/>
      <w:bookmarkEnd w:id="6051"/>
      <w:bookmarkEnd w:id="6052"/>
      <w:bookmarkEnd w:id="6053"/>
      <w:bookmarkEnd w:id="6054"/>
      <w:bookmarkEnd w:id="6055"/>
      <w:bookmarkEnd w:id="6056"/>
      <w:bookmarkEnd w:id="6057"/>
      <w:bookmarkEnd w:id="6058"/>
      <w:bookmarkEnd w:id="6059"/>
      <w:bookmarkEnd w:id="6060"/>
      <w:bookmarkEnd w:id="6061"/>
      <w:bookmarkEnd w:id="6062"/>
      <w:bookmarkEnd w:id="6063"/>
      <w:bookmarkEnd w:id="6064"/>
      <w:bookmarkEnd w:id="6065"/>
      <w:bookmarkEnd w:id="6066"/>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Om intäkterna i ett parti understiger ett tröskel</w:t>
      </w:r>
      <w:r>
        <w:softHyphen/>
        <w:t>värde om ett halvt prisbasbelopp per räkenskapsår eller kalenderår behöver intäkterna inte redovisas för offentliggörande. Ett parti ska i sådant fall i stället göra en anmälan om att intäkterna understiger tröskelvärdet. En sådan anmälan ska skrivas under av den som enligt lagen ska skriva under en intäktsredovisning.</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Offentligt stöd till partier ska inte räknas med vid bedömningen av om intäkterna för ett visst parti når upp till tröskelvärdet.</w:t>
      </w:r>
    </w:p>
    <w:p w:rsidR="00127182" w:rsidRDefault="00127182" w:rsidP="00127182">
      <w:pPr>
        <w:pStyle w:val="Brdtextmedindrag"/>
        <w:ind w:firstLine="0"/>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1B0520" w:rsidRDefault="00127182" w:rsidP="00127182">
      <w:pPr>
        <w:pStyle w:val="Brdtextmedindrag"/>
      </w:pPr>
      <w:r w:rsidRPr="001B0520">
        <w:rPr>
          <w:b/>
        </w:rPr>
        <w:t>Remissinstanserna:</w:t>
      </w:r>
      <w:r w:rsidRPr="001B0520">
        <w:t xml:space="preserve"> </w:t>
      </w:r>
      <w:r w:rsidRPr="006E0239">
        <w:rPr>
          <w:i/>
        </w:rPr>
        <w:t>Jönköpings kommun</w:t>
      </w:r>
      <w:r w:rsidRPr="006E0239">
        <w:t>,</w:t>
      </w:r>
      <w:r w:rsidRPr="006E0239">
        <w:rPr>
          <w:i/>
        </w:rPr>
        <w:t xml:space="preserve"> Sveriges Kommuner och Landsting</w:t>
      </w:r>
      <w:r w:rsidRPr="006E0239">
        <w:t xml:space="preserve"> och </w:t>
      </w:r>
      <w:r w:rsidRPr="006E0239">
        <w:rPr>
          <w:i/>
        </w:rPr>
        <w:t>Institutet mot mutor</w:t>
      </w:r>
      <w:r w:rsidRPr="006E0239">
        <w:t xml:space="preserve"> anser att ett halvt prisbasbelopp är en väl avvägd nivå medan </w:t>
      </w:r>
      <w:r w:rsidRPr="006E0239">
        <w:rPr>
          <w:i/>
        </w:rPr>
        <w:t>Tidningsutgivarna</w:t>
      </w:r>
      <w:r w:rsidRPr="006E0239">
        <w:t xml:space="preserve"> framför att den nedre gränsen för vilka belopp som ska redovisas bör vara lägre, förslagsvis en fjärde</w:t>
      </w:r>
      <w:r w:rsidRPr="006E0239">
        <w:softHyphen/>
        <w:t>dels prisbas</w:t>
      </w:r>
      <w:r w:rsidRPr="006E0239">
        <w:softHyphen/>
        <w:t>belopp. Ingen annan remissinstans har yttrat sig särskilt över förslaget i denna del.</w:t>
      </w:r>
    </w:p>
    <w:p w:rsidR="00127182" w:rsidRDefault="00127182" w:rsidP="00127182">
      <w:pPr>
        <w:pStyle w:val="Brdtextmedindrag"/>
      </w:pPr>
      <w:r w:rsidRPr="00160418">
        <w:rPr>
          <w:b/>
        </w:rPr>
        <w:t xml:space="preserve">Skälen för </w:t>
      </w:r>
      <w:r>
        <w:rPr>
          <w:b/>
        </w:rPr>
        <w:t xml:space="preserve">regeringens </w:t>
      </w:r>
      <w:r w:rsidRPr="00160418">
        <w:rPr>
          <w:b/>
        </w:rPr>
        <w:t xml:space="preserve">förslag: </w:t>
      </w:r>
      <w:r>
        <w:t>En reglering som innebär en allmän redovisningsskyldighet för samtliga partier som deltar i val till riksdagen eller Europaparlamentet kommer att omfatta ett flertal mycket små partier av olika slag, dvs. partier med låga intäkter och som i praktiken aldrig kommer att få något mandat i någon av de beslutande politiska församlingarna. Som anförs i promemorian kan det ifrågasättas om en redovisnings</w:t>
      </w:r>
      <w:r>
        <w:softHyphen/>
        <w:t>skyldighet av det slag som föreslås står i proportion till det mer begränsande insynsintresse som torde gälla i fråga om sådana partier.</w:t>
      </w:r>
    </w:p>
    <w:p w:rsidR="00127182" w:rsidRDefault="00127182" w:rsidP="00127182">
      <w:pPr>
        <w:pStyle w:val="Brdtextmedindrag"/>
      </w:pPr>
      <w:r>
        <w:t xml:space="preserve">Mot denna bakgrund föreslår regeringen att det </w:t>
      </w:r>
      <w:r w:rsidRPr="004D464F">
        <w:t xml:space="preserve">i lagen införs bestämmelser som innebär att </w:t>
      </w:r>
      <w:r>
        <w:t>ett parti, i stället för att lämna i en intäktsredovisning, ska göra en anmälan till den myndighet som ska ansvara för insamling och offentliggörande av redovisningarna om att partiets intäkter understiger ett visst tröskelvärde</w:t>
      </w:r>
      <w:r w:rsidRPr="004D464F">
        <w:t>.</w:t>
      </w:r>
      <w:r>
        <w:t xml:space="preserve"> Om intäkterna under</w:t>
      </w:r>
      <w:r>
        <w:softHyphen/>
        <w:t>stiger tröskel</w:t>
      </w:r>
      <w:r>
        <w:softHyphen/>
        <w:t>värdet behöver några intäkter alltså inte redovisas för offentlig</w:t>
      </w:r>
      <w:r>
        <w:softHyphen/>
        <w:t>görande. I fråga om partier som deltar i val till riksdagen gör regeringen i likhet med promemorian bedömningen att stöd enligt l</w:t>
      </w:r>
      <w:r w:rsidRPr="00B00A53">
        <w:t>ag</w:t>
      </w:r>
      <w:r>
        <w:t>en</w:t>
      </w:r>
      <w:r w:rsidRPr="00B00A53">
        <w:t xml:space="preserve"> (1972:625) om statligt stöd till politiska partier</w:t>
      </w:r>
      <w:r>
        <w:t xml:space="preserve"> inte bör räknas med vid bedömningen av om intäkterna för ett visst parti når upp till tröskel</w:t>
      </w:r>
      <w:r>
        <w:softHyphen/>
        <w:t>värdet. Detsamma bör gälla i fråga om stöd enligt lagen (1999:1209) om stöd till riksdags</w:t>
      </w:r>
      <w:r>
        <w:softHyphen/>
        <w:t>ledamöternas och partigruppernas arbete i riksdagen och enligt lagen (2010:473) om statligt stöd till riksdags</w:t>
      </w:r>
      <w:r>
        <w:softHyphen/>
        <w:t>partiernas kvinno</w:t>
      </w:r>
      <w:r>
        <w:softHyphen/>
        <w:t xml:space="preserve">organisationer. Vidare anser regeringen att en anmälan om att </w:t>
      </w:r>
      <w:r w:rsidRPr="000430B3">
        <w:t xml:space="preserve">intäkterna understiger tröskelvärdet </w:t>
      </w:r>
      <w:r>
        <w:t xml:space="preserve">bör skrivas under av den som enligt lagen ska skriva under en intäktsredovisning (jfr </w:t>
      </w:r>
      <w:r w:rsidRPr="009953EA">
        <w:t>avsnitt 6.12</w:t>
      </w:r>
      <w:r>
        <w:t>).</w:t>
      </w:r>
    </w:p>
    <w:p w:rsidR="00127182" w:rsidRDefault="00127182" w:rsidP="00127182">
      <w:pPr>
        <w:pStyle w:val="Brdtextmedindrag"/>
      </w:pPr>
      <w:r w:rsidRPr="004D464F">
        <w:t>När det gäller den lagtekniska utformningen är ett alternativ att direkt i lagen ange tröskelvärdet med ett bestämt belopp. En sådan lösning har fördelar från ett tydlighetsperspektiv</w:t>
      </w:r>
      <w:r>
        <w:t>,</w:t>
      </w:r>
      <w:r w:rsidRPr="004D464F">
        <w:t xml:space="preserve"> men innebär samtidigt att det krävs en lagändring för att vid behov kunna justera tröskelvärdet med hänsyn till inflationen etc.</w:t>
      </w:r>
      <w:r>
        <w:t xml:space="preserve"> </w:t>
      </w:r>
      <w:r w:rsidRPr="004D464F">
        <w:t>Ett annat</w:t>
      </w:r>
      <w:r>
        <w:t>,</w:t>
      </w:r>
      <w:r w:rsidRPr="004D464F">
        <w:t xml:space="preserve"> </w:t>
      </w:r>
      <w:r>
        <w:t xml:space="preserve">lämpligare, </w:t>
      </w:r>
      <w:r w:rsidRPr="004D464F">
        <w:t xml:space="preserve">alternativ </w:t>
      </w:r>
      <w:r>
        <w:t>som tas upp i prome</w:t>
      </w:r>
      <w:r>
        <w:softHyphen/>
        <w:t>morian</w:t>
      </w:r>
      <w:r w:rsidRPr="004D464F">
        <w:t xml:space="preserve"> är att knyta tröskelvärdet till någon form av indexuppräkning. På så sätt kan tröskelvärdet följa den allmänna pris</w:t>
      </w:r>
      <w:r>
        <w:softHyphen/>
      </w:r>
      <w:r w:rsidRPr="004D464F">
        <w:t xml:space="preserve">utvecklingen utan att det finns behov av några löpande lagändringar. </w:t>
      </w:r>
      <w:r>
        <w:t>Regeringen föreslår därför att e</w:t>
      </w:r>
      <w:r w:rsidRPr="004D464F">
        <w:t>n konstruktion som utgår från det i andra sammanhang väl</w:t>
      </w:r>
      <w:r w:rsidRPr="004D464F">
        <w:softHyphen/>
        <w:t>kända och vanlig</w:t>
      </w:r>
      <w:r>
        <w:t>t</w:t>
      </w:r>
      <w:r w:rsidRPr="004D464F">
        <w:t xml:space="preserve"> förekommande pris</w:t>
      </w:r>
      <w:r>
        <w:softHyphen/>
      </w:r>
      <w:r w:rsidRPr="004D464F">
        <w:t>basbeloppet enligt 2 kap. 6 och 7 §§ social</w:t>
      </w:r>
      <w:r>
        <w:softHyphen/>
      </w:r>
      <w:r w:rsidRPr="004D464F">
        <w:t>försäkringsbalken används i den föreslagna lagen</w:t>
      </w:r>
      <w:r>
        <w:t xml:space="preserve"> för att reglera den aktuella situationen.</w:t>
      </w:r>
    </w:p>
    <w:p w:rsidR="00127182" w:rsidRDefault="00127182" w:rsidP="00127182">
      <w:pPr>
        <w:pStyle w:val="Brdtextmedindrag"/>
        <w:rPr>
          <w:sz w:val="26"/>
        </w:rPr>
      </w:pPr>
      <w:r w:rsidRPr="004D464F">
        <w:t>Ett tröskelvärde som motsvarar ett halvt prisbasbelopp – 22 2</w:t>
      </w:r>
      <w:r>
        <w:t>0</w:t>
      </w:r>
      <w:r w:rsidRPr="004D464F">
        <w:t>0 kr för år 201</w:t>
      </w:r>
      <w:r>
        <w:t>4</w:t>
      </w:r>
      <w:r w:rsidRPr="004D464F">
        <w:rPr>
          <w:vertAlign w:val="superscript"/>
        </w:rPr>
        <w:footnoteReference w:id="3"/>
      </w:r>
      <w:r w:rsidRPr="004D464F">
        <w:t xml:space="preserve"> –</w:t>
      </w:r>
      <w:r>
        <w:t xml:space="preserve"> bör, som </w:t>
      </w:r>
      <w:r w:rsidRPr="00657B91">
        <w:rPr>
          <w:i/>
        </w:rPr>
        <w:t>Jönköpings kommun</w:t>
      </w:r>
      <w:r w:rsidRPr="00657B91">
        <w:t>,</w:t>
      </w:r>
      <w:r w:rsidRPr="00657B91">
        <w:rPr>
          <w:i/>
        </w:rPr>
        <w:t xml:space="preserve"> Sveriges Kommuner och Landsting</w:t>
      </w:r>
      <w:r w:rsidRPr="00657B91">
        <w:t xml:space="preserve"> och </w:t>
      </w:r>
      <w:r w:rsidRPr="00657B91">
        <w:rPr>
          <w:i/>
        </w:rPr>
        <w:t>Institutet mot mutor</w:t>
      </w:r>
      <w:r>
        <w:t xml:space="preserve"> framhåller, vara en väl avvägd nivå</w:t>
      </w:r>
      <w:r w:rsidRPr="006C0EF2">
        <w:t xml:space="preserve"> </w:t>
      </w:r>
      <w:r>
        <w:t>för att säkerställa att anmälningsskyldigheten gäller enbart för sådana mindre partier där allmänhetens insynsintresse får antas vara begränsat. Tröskelvärdet för ett visst räkenskapsår eller kalenderår bör bestämmas av det prisbasbelopp som gäller vid räken</w:t>
      </w:r>
      <w:r>
        <w:softHyphen/>
        <w:t xml:space="preserve">skapsårets eller kalenderårets utgång. Lagtexten bör utformas i enlighet med detta. Med anledning av vad </w:t>
      </w:r>
      <w:r w:rsidRPr="009D7828">
        <w:rPr>
          <w:i/>
        </w:rPr>
        <w:t>Tidningsutgivarna</w:t>
      </w:r>
      <w:r w:rsidRPr="009D7828">
        <w:t xml:space="preserve"> </w:t>
      </w:r>
      <w:r>
        <w:t xml:space="preserve">framför om </w:t>
      </w:r>
      <w:r w:rsidRPr="009D7828">
        <w:t xml:space="preserve">att den nedre gränsen för vilka belopp som ska redovisas bör vara </w:t>
      </w:r>
      <w:r>
        <w:t>lägre konstaterar regeringen</w:t>
      </w:r>
      <w:r w:rsidRPr="009D7828">
        <w:t xml:space="preserve"> </w:t>
      </w:r>
      <w:r>
        <w:t>att det finns skäl att följa utvecklingen och vid behov överväga juster</w:t>
      </w:r>
      <w:r>
        <w:softHyphen/>
        <w:t>ingar av tröskel</w:t>
      </w:r>
      <w:r>
        <w:softHyphen/>
        <w:t>värdet.</w:t>
      </w:r>
      <w:bookmarkStart w:id="6067" w:name="_Toc351468570"/>
      <w:bookmarkStart w:id="6068" w:name="_Toc351537907"/>
      <w:bookmarkStart w:id="6069" w:name="_Toc351546705"/>
      <w:bookmarkStart w:id="6070" w:name="_Toc351546909"/>
      <w:bookmarkStart w:id="6071" w:name="_Toc351558217"/>
      <w:bookmarkStart w:id="6072" w:name="_Toc351558421"/>
      <w:bookmarkStart w:id="6073" w:name="_Toc351558625"/>
      <w:bookmarkStart w:id="6074" w:name="_Toc351629774"/>
      <w:bookmarkStart w:id="6075" w:name="_Toc351629991"/>
      <w:bookmarkStart w:id="6076" w:name="_Toc351630205"/>
      <w:bookmarkStart w:id="6077" w:name="_Toc351633589"/>
      <w:bookmarkStart w:id="6078" w:name="_Toc351633804"/>
      <w:bookmarkStart w:id="6079" w:name="_Toc351634017"/>
      <w:bookmarkStart w:id="6080" w:name="_Toc351634231"/>
      <w:bookmarkStart w:id="6081" w:name="_Toc351634445"/>
      <w:bookmarkStart w:id="6082" w:name="_Toc351634659"/>
      <w:bookmarkStart w:id="6083" w:name="_Toc351634873"/>
      <w:bookmarkStart w:id="6084" w:name="_Toc351635088"/>
      <w:bookmarkStart w:id="6085" w:name="_Toc351635301"/>
      <w:bookmarkStart w:id="6086" w:name="_Toc351638000"/>
      <w:bookmarkStart w:id="6087" w:name="_Toc351638213"/>
      <w:bookmarkStart w:id="6088" w:name="_Toc351699636"/>
      <w:bookmarkStart w:id="6089" w:name="_Toc351699848"/>
      <w:bookmarkStart w:id="6090" w:name="_Toc351701749"/>
      <w:bookmarkStart w:id="6091" w:name="_Toc351709372"/>
      <w:bookmarkStart w:id="6092" w:name="_Toc351720840"/>
      <w:bookmarkStart w:id="6093" w:name="_Toc351468571"/>
      <w:bookmarkStart w:id="6094" w:name="_Toc351537908"/>
      <w:bookmarkStart w:id="6095" w:name="_Toc351546706"/>
      <w:bookmarkStart w:id="6096" w:name="_Toc351546910"/>
      <w:bookmarkStart w:id="6097" w:name="_Toc351558218"/>
      <w:bookmarkStart w:id="6098" w:name="_Toc351558422"/>
      <w:bookmarkStart w:id="6099" w:name="_Toc351558626"/>
      <w:bookmarkStart w:id="6100" w:name="_Toc351629775"/>
      <w:bookmarkStart w:id="6101" w:name="_Toc351629992"/>
      <w:bookmarkStart w:id="6102" w:name="_Toc351630206"/>
      <w:bookmarkStart w:id="6103" w:name="_Toc351633590"/>
      <w:bookmarkStart w:id="6104" w:name="_Toc351633805"/>
      <w:bookmarkStart w:id="6105" w:name="_Toc351634018"/>
      <w:bookmarkStart w:id="6106" w:name="_Toc351634232"/>
      <w:bookmarkStart w:id="6107" w:name="_Toc351634446"/>
      <w:bookmarkStart w:id="6108" w:name="_Toc351634660"/>
      <w:bookmarkStart w:id="6109" w:name="_Toc351634874"/>
      <w:bookmarkStart w:id="6110" w:name="_Toc351635089"/>
      <w:bookmarkStart w:id="6111" w:name="_Toc351635302"/>
      <w:bookmarkStart w:id="6112" w:name="_Toc351638001"/>
      <w:bookmarkStart w:id="6113" w:name="_Toc351638214"/>
      <w:bookmarkStart w:id="6114" w:name="_Toc351699637"/>
      <w:bookmarkStart w:id="6115" w:name="_Toc351699849"/>
      <w:bookmarkStart w:id="6116" w:name="_Toc351701750"/>
      <w:bookmarkStart w:id="6117" w:name="_Toc351709373"/>
      <w:bookmarkStart w:id="6118" w:name="_Toc351720841"/>
      <w:bookmarkStart w:id="6119" w:name="_Toc351468572"/>
      <w:bookmarkStart w:id="6120" w:name="_Toc351537909"/>
      <w:bookmarkStart w:id="6121" w:name="_Toc351546707"/>
      <w:bookmarkStart w:id="6122" w:name="_Toc351546911"/>
      <w:bookmarkStart w:id="6123" w:name="_Toc351558219"/>
      <w:bookmarkStart w:id="6124" w:name="_Toc351558423"/>
      <w:bookmarkStart w:id="6125" w:name="_Toc351558627"/>
      <w:bookmarkStart w:id="6126" w:name="_Toc351629776"/>
      <w:bookmarkStart w:id="6127" w:name="_Toc351629993"/>
      <w:bookmarkStart w:id="6128" w:name="_Toc351630207"/>
      <w:bookmarkStart w:id="6129" w:name="_Toc351633591"/>
      <w:bookmarkStart w:id="6130" w:name="_Toc351633806"/>
      <w:bookmarkStart w:id="6131" w:name="_Toc351634019"/>
      <w:bookmarkStart w:id="6132" w:name="_Toc351634233"/>
      <w:bookmarkStart w:id="6133" w:name="_Toc351634447"/>
      <w:bookmarkStart w:id="6134" w:name="_Toc351634661"/>
      <w:bookmarkStart w:id="6135" w:name="_Toc351634875"/>
      <w:bookmarkStart w:id="6136" w:name="_Toc351635090"/>
      <w:bookmarkStart w:id="6137" w:name="_Toc351635303"/>
      <w:bookmarkStart w:id="6138" w:name="_Toc351638002"/>
      <w:bookmarkStart w:id="6139" w:name="_Toc351638215"/>
      <w:bookmarkStart w:id="6140" w:name="_Toc351699638"/>
      <w:bookmarkStart w:id="6141" w:name="_Toc351699850"/>
      <w:bookmarkStart w:id="6142" w:name="_Toc351701751"/>
      <w:bookmarkStart w:id="6143" w:name="_Toc351709374"/>
      <w:bookmarkStart w:id="6144" w:name="_Toc351720842"/>
      <w:bookmarkStart w:id="6145" w:name="_Toc351468573"/>
      <w:bookmarkStart w:id="6146" w:name="_Toc351537910"/>
      <w:bookmarkStart w:id="6147" w:name="_Toc351546708"/>
      <w:bookmarkStart w:id="6148" w:name="_Toc351546912"/>
      <w:bookmarkStart w:id="6149" w:name="_Toc351558220"/>
      <w:bookmarkStart w:id="6150" w:name="_Toc351558424"/>
      <w:bookmarkStart w:id="6151" w:name="_Toc351558628"/>
      <w:bookmarkStart w:id="6152" w:name="_Toc351629777"/>
      <w:bookmarkStart w:id="6153" w:name="_Toc351629994"/>
      <w:bookmarkStart w:id="6154" w:name="_Toc351630208"/>
      <w:bookmarkStart w:id="6155" w:name="_Toc351633592"/>
      <w:bookmarkStart w:id="6156" w:name="_Toc351633807"/>
      <w:bookmarkStart w:id="6157" w:name="_Toc351634020"/>
      <w:bookmarkStart w:id="6158" w:name="_Toc351634234"/>
      <w:bookmarkStart w:id="6159" w:name="_Toc351634448"/>
      <w:bookmarkStart w:id="6160" w:name="_Toc351634662"/>
      <w:bookmarkStart w:id="6161" w:name="_Toc351634876"/>
      <w:bookmarkStart w:id="6162" w:name="_Toc351635091"/>
      <w:bookmarkStart w:id="6163" w:name="_Toc351635304"/>
      <w:bookmarkStart w:id="6164" w:name="_Toc351638003"/>
      <w:bookmarkStart w:id="6165" w:name="_Toc351638216"/>
      <w:bookmarkStart w:id="6166" w:name="_Toc351699639"/>
      <w:bookmarkStart w:id="6167" w:name="_Toc351699851"/>
      <w:bookmarkStart w:id="6168" w:name="_Toc351701752"/>
      <w:bookmarkStart w:id="6169" w:name="_Toc351709375"/>
      <w:bookmarkStart w:id="6170" w:name="_Toc351720843"/>
      <w:bookmarkStart w:id="6171" w:name="_Toc351468574"/>
      <w:bookmarkStart w:id="6172" w:name="_Toc351537911"/>
      <w:bookmarkStart w:id="6173" w:name="_Toc351546709"/>
      <w:bookmarkStart w:id="6174" w:name="_Toc351546913"/>
      <w:bookmarkStart w:id="6175" w:name="_Toc351558221"/>
      <w:bookmarkStart w:id="6176" w:name="_Toc351558425"/>
      <w:bookmarkStart w:id="6177" w:name="_Toc351558629"/>
      <w:bookmarkStart w:id="6178" w:name="_Toc351629778"/>
      <w:bookmarkStart w:id="6179" w:name="_Toc351629995"/>
      <w:bookmarkStart w:id="6180" w:name="_Toc351630209"/>
      <w:bookmarkStart w:id="6181" w:name="_Toc351633593"/>
      <w:bookmarkStart w:id="6182" w:name="_Toc351633808"/>
      <w:bookmarkStart w:id="6183" w:name="_Toc351634021"/>
      <w:bookmarkStart w:id="6184" w:name="_Toc351634235"/>
      <w:bookmarkStart w:id="6185" w:name="_Toc351634449"/>
      <w:bookmarkStart w:id="6186" w:name="_Toc351634663"/>
      <w:bookmarkStart w:id="6187" w:name="_Toc351634877"/>
      <w:bookmarkStart w:id="6188" w:name="_Toc351635092"/>
      <w:bookmarkStart w:id="6189" w:name="_Toc351635305"/>
      <w:bookmarkStart w:id="6190" w:name="_Toc351638004"/>
      <w:bookmarkStart w:id="6191" w:name="_Toc351638217"/>
      <w:bookmarkStart w:id="6192" w:name="_Toc351699640"/>
      <w:bookmarkStart w:id="6193" w:name="_Toc351699852"/>
      <w:bookmarkStart w:id="6194" w:name="_Toc351701753"/>
      <w:bookmarkStart w:id="6195" w:name="_Toc351709376"/>
      <w:bookmarkStart w:id="6196" w:name="_Toc351720844"/>
      <w:bookmarkStart w:id="6197" w:name="_Toc351365082"/>
      <w:bookmarkStart w:id="6198" w:name="_Toc351365379"/>
      <w:bookmarkStart w:id="6199" w:name="_Toc351440968"/>
      <w:bookmarkStart w:id="6200" w:name="_Toc351466674"/>
      <w:bookmarkStart w:id="6201" w:name="_Toc351467263"/>
      <w:bookmarkStart w:id="6202" w:name="_Toc351468575"/>
      <w:bookmarkStart w:id="6203" w:name="_Toc351537912"/>
      <w:bookmarkStart w:id="6204" w:name="_Toc351546710"/>
      <w:bookmarkStart w:id="6205" w:name="_Toc351546914"/>
      <w:bookmarkStart w:id="6206" w:name="_Toc351558222"/>
      <w:bookmarkStart w:id="6207" w:name="_Toc351558426"/>
      <w:bookmarkStart w:id="6208" w:name="_Toc351558630"/>
      <w:bookmarkStart w:id="6209" w:name="_Toc351629779"/>
      <w:bookmarkStart w:id="6210" w:name="_Toc351629996"/>
      <w:bookmarkStart w:id="6211" w:name="_Toc351630210"/>
      <w:bookmarkStart w:id="6212" w:name="_Toc351633594"/>
      <w:bookmarkStart w:id="6213" w:name="_Toc351633809"/>
      <w:bookmarkStart w:id="6214" w:name="_Toc351634022"/>
      <w:bookmarkStart w:id="6215" w:name="_Toc351634236"/>
      <w:bookmarkStart w:id="6216" w:name="_Toc351634450"/>
      <w:bookmarkStart w:id="6217" w:name="_Toc351634664"/>
      <w:bookmarkStart w:id="6218" w:name="_Toc351634878"/>
      <w:bookmarkStart w:id="6219" w:name="_Toc351635093"/>
      <w:bookmarkStart w:id="6220" w:name="_Toc351635306"/>
      <w:bookmarkStart w:id="6221" w:name="_Toc351638005"/>
      <w:bookmarkStart w:id="6222" w:name="_Toc351638218"/>
      <w:bookmarkStart w:id="6223" w:name="_Toc351699641"/>
      <w:bookmarkStart w:id="6224" w:name="_Toc351699853"/>
      <w:bookmarkStart w:id="6225" w:name="_Toc351701754"/>
      <w:bookmarkStart w:id="6226" w:name="_Toc351709377"/>
      <w:bookmarkStart w:id="6227" w:name="_Toc351720845"/>
      <w:bookmarkStart w:id="6228" w:name="_Toc353429437"/>
      <w:bookmarkStart w:id="6229" w:name="_Toc357504357"/>
      <w:bookmarkStart w:id="6230" w:name="_Toc360688878"/>
      <w:bookmarkStart w:id="6231" w:name="_Toc361052690"/>
      <w:bookmarkStart w:id="6232" w:name="_Toc361053180"/>
      <w:bookmarkStart w:id="6233" w:name="_Toc361053260"/>
      <w:bookmarkStart w:id="6234" w:name="_Toc361053867"/>
      <w:bookmarkStart w:id="6235" w:name="_Toc361054029"/>
      <w:bookmarkStart w:id="6236" w:name="_Toc361054111"/>
      <w:bookmarkStart w:id="6237" w:name="_Toc361054273"/>
      <w:bookmarkStart w:id="6238" w:name="_Toc361054435"/>
      <w:bookmarkStart w:id="6239" w:name="_Toc361054512"/>
      <w:bookmarkStart w:id="6240" w:name="_Toc361054593"/>
      <w:bookmarkStart w:id="6241" w:name="_Toc361054675"/>
      <w:bookmarkStart w:id="6242" w:name="_Toc361054758"/>
      <w:bookmarkStart w:id="6243" w:name="_Toc361054840"/>
      <w:bookmarkStart w:id="6244" w:name="_Toc361054922"/>
      <w:bookmarkStart w:id="6245" w:name="_Toc361055004"/>
      <w:bookmarkStart w:id="6246" w:name="_Toc361055086"/>
      <w:bookmarkStart w:id="6247" w:name="_Toc361055168"/>
      <w:bookmarkStart w:id="6248" w:name="_Toc361055251"/>
      <w:bookmarkStart w:id="6249" w:name="_Toc361055333"/>
      <w:bookmarkStart w:id="6250" w:name="_Toc361055415"/>
      <w:bookmarkStart w:id="6251" w:name="_Toc361055497"/>
      <w:bookmarkStart w:id="6252" w:name="_Toc361055661"/>
      <w:bookmarkStart w:id="6253" w:name="_Toc361055742"/>
      <w:bookmarkStart w:id="6254" w:name="_Toc361055824"/>
      <w:bookmarkStart w:id="6255" w:name="_Toc361055905"/>
      <w:bookmarkStart w:id="6256" w:name="_Toc361055987"/>
      <w:bookmarkStart w:id="6257" w:name="_Toc361056069"/>
      <w:bookmarkStart w:id="6258" w:name="_Toc361059223"/>
      <w:bookmarkStart w:id="6259" w:name="_Toc361059347"/>
      <w:bookmarkStart w:id="6260" w:name="_Toc361059764"/>
      <w:bookmarkStart w:id="6261" w:name="_Toc361060317"/>
      <w:bookmarkStart w:id="6262" w:name="_Toc361061187"/>
      <w:bookmarkStart w:id="6263" w:name="_Toc361061678"/>
      <w:bookmarkStart w:id="6264" w:name="_Toc369586047"/>
      <w:bookmarkStart w:id="6265" w:name="_Toc370453831"/>
      <w:bookmarkStart w:id="6266" w:name="_Toc370478979"/>
      <w:bookmarkStart w:id="6267" w:name="_Toc370737944"/>
      <w:bookmarkStart w:id="6268" w:name="_Toc370805334"/>
      <w:bookmarkStart w:id="6269" w:name="_Toc370808851"/>
      <w:bookmarkStart w:id="6270" w:name="_Toc370810274"/>
      <w:bookmarkStart w:id="6271" w:name="_Toc371055546"/>
      <w:bookmarkStart w:id="6272" w:name="_Toc371341071"/>
      <w:bookmarkStart w:id="6273" w:name="_Toc371490844"/>
      <w:bookmarkStart w:id="6274" w:name="_Toc371497308"/>
      <w:bookmarkStart w:id="6275" w:name="_Toc371588444"/>
      <w:bookmarkStart w:id="6276" w:name="_Toc371601079"/>
      <w:bookmarkStart w:id="6277" w:name="_Toc371601759"/>
      <w:bookmarkStart w:id="6278" w:name="_Toc371602694"/>
      <w:bookmarkStart w:id="6279" w:name="_Toc371668309"/>
      <w:bookmarkStart w:id="6280" w:name="_Toc371670243"/>
      <w:bookmarkStart w:id="6281" w:name="_Toc372716209"/>
      <w:bookmarkStart w:id="6282" w:name="_Toc373391532"/>
      <w:bookmarkStart w:id="6283" w:name="_Toc373402185"/>
      <w:bookmarkStart w:id="6284" w:name="_Toc373403480"/>
      <w:bookmarkStart w:id="6285" w:name="_Toc373482610"/>
      <w:bookmarkStart w:id="6286" w:name="_Toc373482794"/>
      <w:bookmarkStart w:id="6287" w:name="_Toc373486700"/>
      <w:bookmarkStart w:id="6288" w:name="_Toc373755720"/>
      <w:bookmarkStart w:id="6289" w:name="_Toc373755997"/>
      <w:bookmarkStart w:id="6290" w:name="_Toc373839951"/>
      <w:bookmarkStart w:id="6291" w:name="_Toc374345755"/>
      <w:bookmarkEnd w:id="6067"/>
      <w:bookmarkEnd w:id="6068"/>
      <w:bookmarkEnd w:id="6069"/>
      <w:bookmarkEnd w:id="6070"/>
      <w:bookmarkEnd w:id="6071"/>
      <w:bookmarkEnd w:id="6072"/>
      <w:bookmarkEnd w:id="6073"/>
      <w:bookmarkEnd w:id="6074"/>
      <w:bookmarkEnd w:id="6075"/>
      <w:bookmarkEnd w:id="6076"/>
      <w:bookmarkEnd w:id="6077"/>
      <w:bookmarkEnd w:id="6078"/>
      <w:bookmarkEnd w:id="6079"/>
      <w:bookmarkEnd w:id="6080"/>
      <w:bookmarkEnd w:id="6081"/>
      <w:bookmarkEnd w:id="6082"/>
      <w:bookmarkEnd w:id="6083"/>
      <w:bookmarkEnd w:id="6084"/>
      <w:bookmarkEnd w:id="6085"/>
      <w:bookmarkEnd w:id="6086"/>
      <w:bookmarkEnd w:id="6087"/>
      <w:bookmarkEnd w:id="6088"/>
      <w:bookmarkEnd w:id="6089"/>
      <w:bookmarkEnd w:id="6090"/>
      <w:bookmarkEnd w:id="6091"/>
      <w:bookmarkEnd w:id="6092"/>
      <w:bookmarkEnd w:id="6093"/>
      <w:bookmarkEnd w:id="6094"/>
      <w:bookmarkEnd w:id="6095"/>
      <w:bookmarkEnd w:id="6096"/>
      <w:bookmarkEnd w:id="6097"/>
      <w:bookmarkEnd w:id="6098"/>
      <w:bookmarkEnd w:id="6099"/>
      <w:bookmarkEnd w:id="6100"/>
      <w:bookmarkEnd w:id="6101"/>
      <w:bookmarkEnd w:id="6102"/>
      <w:bookmarkEnd w:id="6103"/>
      <w:bookmarkEnd w:id="6104"/>
      <w:bookmarkEnd w:id="6105"/>
      <w:bookmarkEnd w:id="6106"/>
      <w:bookmarkEnd w:id="6107"/>
      <w:bookmarkEnd w:id="6108"/>
      <w:bookmarkEnd w:id="6109"/>
      <w:bookmarkEnd w:id="6110"/>
      <w:bookmarkEnd w:id="6111"/>
      <w:bookmarkEnd w:id="6112"/>
      <w:bookmarkEnd w:id="6113"/>
      <w:bookmarkEnd w:id="6114"/>
      <w:bookmarkEnd w:id="6115"/>
      <w:bookmarkEnd w:id="6116"/>
      <w:bookmarkEnd w:id="6117"/>
      <w:bookmarkEnd w:id="6118"/>
      <w:bookmarkEnd w:id="6119"/>
      <w:bookmarkEnd w:id="6120"/>
      <w:bookmarkEnd w:id="6121"/>
      <w:bookmarkEnd w:id="6122"/>
      <w:bookmarkEnd w:id="6123"/>
      <w:bookmarkEnd w:id="6124"/>
      <w:bookmarkEnd w:id="6125"/>
      <w:bookmarkEnd w:id="6126"/>
      <w:bookmarkEnd w:id="6127"/>
      <w:bookmarkEnd w:id="6128"/>
      <w:bookmarkEnd w:id="6129"/>
      <w:bookmarkEnd w:id="6130"/>
      <w:bookmarkEnd w:id="6131"/>
      <w:bookmarkEnd w:id="6132"/>
      <w:bookmarkEnd w:id="6133"/>
      <w:bookmarkEnd w:id="6134"/>
      <w:bookmarkEnd w:id="6135"/>
      <w:bookmarkEnd w:id="6136"/>
      <w:bookmarkEnd w:id="6137"/>
      <w:bookmarkEnd w:id="6138"/>
      <w:bookmarkEnd w:id="6139"/>
      <w:bookmarkEnd w:id="6140"/>
      <w:bookmarkEnd w:id="6141"/>
      <w:bookmarkEnd w:id="6142"/>
      <w:bookmarkEnd w:id="6143"/>
      <w:bookmarkEnd w:id="6144"/>
      <w:bookmarkEnd w:id="6145"/>
      <w:bookmarkEnd w:id="6146"/>
      <w:bookmarkEnd w:id="6147"/>
      <w:bookmarkEnd w:id="6148"/>
      <w:bookmarkEnd w:id="6149"/>
      <w:bookmarkEnd w:id="6150"/>
      <w:bookmarkEnd w:id="6151"/>
      <w:bookmarkEnd w:id="6152"/>
      <w:bookmarkEnd w:id="6153"/>
      <w:bookmarkEnd w:id="6154"/>
      <w:bookmarkEnd w:id="6155"/>
      <w:bookmarkEnd w:id="6156"/>
      <w:bookmarkEnd w:id="6157"/>
      <w:bookmarkEnd w:id="6158"/>
      <w:bookmarkEnd w:id="6159"/>
      <w:bookmarkEnd w:id="6160"/>
      <w:bookmarkEnd w:id="6161"/>
      <w:bookmarkEnd w:id="6162"/>
      <w:bookmarkEnd w:id="6163"/>
      <w:bookmarkEnd w:id="6164"/>
      <w:bookmarkEnd w:id="6165"/>
      <w:bookmarkEnd w:id="6166"/>
      <w:bookmarkEnd w:id="6167"/>
      <w:bookmarkEnd w:id="6168"/>
      <w:bookmarkEnd w:id="6169"/>
      <w:bookmarkEnd w:id="6170"/>
      <w:bookmarkEnd w:id="6171"/>
      <w:bookmarkEnd w:id="6172"/>
      <w:bookmarkEnd w:id="6173"/>
      <w:bookmarkEnd w:id="6174"/>
      <w:bookmarkEnd w:id="6175"/>
      <w:bookmarkEnd w:id="6176"/>
      <w:bookmarkEnd w:id="6177"/>
      <w:bookmarkEnd w:id="6178"/>
      <w:bookmarkEnd w:id="6179"/>
      <w:bookmarkEnd w:id="6180"/>
      <w:bookmarkEnd w:id="6181"/>
      <w:bookmarkEnd w:id="6182"/>
      <w:bookmarkEnd w:id="6183"/>
      <w:bookmarkEnd w:id="6184"/>
      <w:bookmarkEnd w:id="6185"/>
      <w:bookmarkEnd w:id="6186"/>
      <w:bookmarkEnd w:id="6187"/>
      <w:bookmarkEnd w:id="6188"/>
      <w:bookmarkEnd w:id="6189"/>
      <w:bookmarkEnd w:id="6190"/>
      <w:bookmarkEnd w:id="6191"/>
      <w:bookmarkEnd w:id="6192"/>
      <w:bookmarkEnd w:id="6193"/>
      <w:bookmarkEnd w:id="6194"/>
      <w:bookmarkEnd w:id="6195"/>
      <w:bookmarkEnd w:id="6196"/>
      <w:bookmarkEnd w:id="6197"/>
      <w:bookmarkEnd w:id="6198"/>
      <w:bookmarkEnd w:id="6199"/>
      <w:bookmarkEnd w:id="6200"/>
      <w:bookmarkEnd w:id="6201"/>
      <w:bookmarkEnd w:id="6202"/>
      <w:bookmarkEnd w:id="6203"/>
      <w:bookmarkEnd w:id="6204"/>
      <w:bookmarkEnd w:id="6205"/>
      <w:bookmarkEnd w:id="6206"/>
      <w:bookmarkEnd w:id="6207"/>
      <w:bookmarkEnd w:id="6208"/>
      <w:bookmarkEnd w:id="6209"/>
      <w:bookmarkEnd w:id="6210"/>
      <w:bookmarkEnd w:id="6211"/>
      <w:bookmarkEnd w:id="6212"/>
      <w:bookmarkEnd w:id="6213"/>
      <w:bookmarkEnd w:id="6214"/>
      <w:bookmarkEnd w:id="6215"/>
      <w:bookmarkEnd w:id="6216"/>
      <w:bookmarkEnd w:id="6217"/>
      <w:bookmarkEnd w:id="6218"/>
      <w:bookmarkEnd w:id="6219"/>
      <w:bookmarkEnd w:id="6220"/>
      <w:bookmarkEnd w:id="6221"/>
      <w:bookmarkEnd w:id="6222"/>
      <w:bookmarkEnd w:id="6223"/>
      <w:bookmarkEnd w:id="6224"/>
      <w:bookmarkEnd w:id="6225"/>
      <w:bookmarkEnd w:id="6226"/>
      <w:bookmarkEnd w:id="6227"/>
    </w:p>
    <w:p w:rsidR="00127182" w:rsidRDefault="00127182" w:rsidP="00127182">
      <w:pPr>
        <w:pStyle w:val="Rubrik2"/>
      </w:pPr>
      <w:bookmarkStart w:id="6292" w:name="_Toc374445338"/>
      <w:bookmarkStart w:id="6293" w:name="_Toc374514983"/>
      <w:bookmarkStart w:id="6294" w:name="_Toc374516479"/>
      <w:bookmarkStart w:id="6295" w:name="_Toc374517152"/>
      <w:bookmarkStart w:id="6296" w:name="_Toc374703330"/>
      <w:bookmarkStart w:id="6297" w:name="_Toc374972335"/>
      <w:bookmarkStart w:id="6298" w:name="_Toc375042197"/>
      <w:bookmarkStart w:id="6299" w:name="_Toc375045428"/>
      <w:bookmarkStart w:id="6300" w:name="_Toc375053167"/>
      <w:bookmarkStart w:id="6301" w:name="_Toc375057268"/>
      <w:bookmarkStart w:id="6302" w:name="_Toc375057336"/>
      <w:bookmarkStart w:id="6303" w:name="_Toc375127862"/>
      <w:bookmarkStart w:id="6304" w:name="_Toc375137100"/>
      <w:bookmarkStart w:id="6305" w:name="_Toc375138447"/>
      <w:bookmarkStart w:id="6306" w:name="_Toc376853876"/>
      <w:bookmarkStart w:id="6307" w:name="_Toc376857391"/>
      <w:bookmarkStart w:id="6308" w:name="_Toc376857596"/>
      <w:bookmarkStart w:id="6309" w:name="_Toc376858839"/>
      <w:bookmarkStart w:id="6310" w:name="_Toc376858911"/>
      <w:bookmarkStart w:id="6311" w:name="_Toc376858982"/>
      <w:bookmarkStart w:id="6312" w:name="_Toc376931261"/>
      <w:bookmarkStart w:id="6313" w:name="_Toc377120393"/>
      <w:bookmarkStart w:id="6314" w:name="_Toc377125008"/>
      <w:bookmarkStart w:id="6315" w:name="_Toc377133232"/>
      <w:bookmarkStart w:id="6316" w:name="_Toc377134810"/>
      <w:bookmarkStart w:id="6317" w:name="_Toc377371274"/>
      <w:bookmarkStart w:id="6318" w:name="_Toc377542389"/>
      <w:bookmarkStart w:id="6319" w:name="_Toc377622932"/>
      <w:bookmarkStart w:id="6320" w:name="_Toc377623046"/>
      <w:bookmarkStart w:id="6321" w:name="_Toc377623160"/>
      <w:bookmarkStart w:id="6322" w:name="_Toc377623230"/>
      <w:bookmarkStart w:id="6323" w:name="_Toc377713066"/>
      <w:bookmarkStart w:id="6324" w:name="_Toc377720406"/>
      <w:r>
        <w:t xml:space="preserve">Partierna redovisar valkandidaternas </w:t>
      </w:r>
      <w:r w:rsidRPr="00F21AB1">
        <w:t>personvalskampanjer</w:t>
      </w:r>
      <w:bookmarkEnd w:id="6228"/>
      <w:bookmarkEnd w:id="6229"/>
      <w:bookmarkEnd w:id="6230"/>
      <w:bookmarkEnd w:id="6231"/>
      <w:bookmarkEnd w:id="6232"/>
      <w:bookmarkEnd w:id="6233"/>
      <w:bookmarkEnd w:id="6234"/>
      <w:bookmarkEnd w:id="6235"/>
      <w:bookmarkEnd w:id="6236"/>
      <w:bookmarkEnd w:id="6237"/>
      <w:bookmarkEnd w:id="6238"/>
      <w:bookmarkEnd w:id="6239"/>
      <w:bookmarkEnd w:id="6240"/>
      <w:bookmarkEnd w:id="6241"/>
      <w:bookmarkEnd w:id="6242"/>
      <w:bookmarkEnd w:id="6243"/>
      <w:bookmarkEnd w:id="6244"/>
      <w:bookmarkEnd w:id="6245"/>
      <w:bookmarkEnd w:id="6246"/>
      <w:bookmarkEnd w:id="6247"/>
      <w:bookmarkEnd w:id="6248"/>
      <w:bookmarkEnd w:id="6249"/>
      <w:bookmarkEnd w:id="6250"/>
      <w:bookmarkEnd w:id="6251"/>
      <w:bookmarkEnd w:id="6252"/>
      <w:bookmarkEnd w:id="6253"/>
      <w:bookmarkEnd w:id="6254"/>
      <w:bookmarkEnd w:id="6255"/>
      <w:bookmarkEnd w:id="6256"/>
      <w:bookmarkEnd w:id="6257"/>
      <w:bookmarkEnd w:id="6258"/>
      <w:bookmarkEnd w:id="6259"/>
      <w:bookmarkEnd w:id="6260"/>
      <w:bookmarkEnd w:id="6261"/>
      <w:bookmarkEnd w:id="6262"/>
      <w:bookmarkEnd w:id="6263"/>
      <w:bookmarkEnd w:id="6264"/>
      <w:bookmarkEnd w:id="6265"/>
      <w:bookmarkEnd w:id="6266"/>
      <w:bookmarkEnd w:id="6267"/>
      <w:bookmarkEnd w:id="6268"/>
      <w:bookmarkEnd w:id="6269"/>
      <w:bookmarkEnd w:id="6270"/>
      <w:bookmarkEnd w:id="6271"/>
      <w:bookmarkEnd w:id="6272"/>
      <w:bookmarkEnd w:id="6273"/>
      <w:bookmarkEnd w:id="6274"/>
      <w:bookmarkEnd w:id="6275"/>
      <w:bookmarkEnd w:id="6276"/>
      <w:bookmarkEnd w:id="6277"/>
      <w:bookmarkEnd w:id="6278"/>
      <w:bookmarkEnd w:id="6279"/>
      <w:bookmarkEnd w:id="6280"/>
      <w:bookmarkEnd w:id="6281"/>
      <w:bookmarkEnd w:id="6282"/>
      <w:bookmarkEnd w:id="6283"/>
      <w:bookmarkEnd w:id="6284"/>
      <w:bookmarkEnd w:id="6285"/>
      <w:bookmarkEnd w:id="6286"/>
      <w:bookmarkEnd w:id="6287"/>
      <w:bookmarkEnd w:id="6288"/>
      <w:bookmarkEnd w:id="6289"/>
      <w:bookmarkEnd w:id="6290"/>
      <w:bookmarkEnd w:id="6291"/>
      <w:bookmarkEnd w:id="6292"/>
      <w:bookmarkEnd w:id="6293"/>
      <w:bookmarkEnd w:id="6294"/>
      <w:bookmarkEnd w:id="6295"/>
      <w:bookmarkEnd w:id="6296"/>
      <w:bookmarkEnd w:id="6297"/>
      <w:bookmarkEnd w:id="6298"/>
      <w:bookmarkEnd w:id="6299"/>
      <w:bookmarkEnd w:id="6300"/>
      <w:bookmarkEnd w:id="6301"/>
      <w:bookmarkEnd w:id="6302"/>
      <w:bookmarkEnd w:id="6303"/>
      <w:bookmarkEnd w:id="6304"/>
      <w:bookmarkEnd w:id="6305"/>
      <w:bookmarkEnd w:id="6306"/>
      <w:bookmarkEnd w:id="6307"/>
      <w:bookmarkEnd w:id="6308"/>
      <w:bookmarkEnd w:id="6309"/>
      <w:bookmarkEnd w:id="6310"/>
      <w:bookmarkEnd w:id="6311"/>
      <w:bookmarkEnd w:id="6312"/>
      <w:bookmarkEnd w:id="6313"/>
      <w:bookmarkEnd w:id="6314"/>
      <w:bookmarkEnd w:id="6315"/>
      <w:bookmarkEnd w:id="6316"/>
      <w:bookmarkEnd w:id="6317"/>
      <w:bookmarkEnd w:id="6318"/>
      <w:bookmarkEnd w:id="6319"/>
      <w:bookmarkEnd w:id="6320"/>
      <w:bookmarkEnd w:id="6321"/>
      <w:bookmarkEnd w:id="6322"/>
      <w:bookmarkEnd w:id="6323"/>
      <w:bookmarkEnd w:id="6324"/>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Intäkter som avser en valkandidats personvals</w:t>
      </w:r>
      <w:r>
        <w:softHyphen/>
        <w:t xml:space="preserve">kampanj ska redovisas av det parti som valkandidaten ställer upp i valet för.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 xml:space="preserve">Redovisningsskyldigheten ska omfatta </w:t>
      </w:r>
      <w:r w:rsidRPr="00E30FC0">
        <w:t>val</w:t>
      </w:r>
      <w:r>
        <w:softHyphen/>
      </w:r>
      <w:r w:rsidRPr="00E30FC0">
        <w:t>kandidater</w:t>
      </w:r>
      <w:r>
        <w:t xml:space="preserve"> som utses till ledamöter eller ersättare för ledamöter i riksdagen eller Europa</w:t>
      </w:r>
      <w:r>
        <w:softHyphen/>
        <w:t xml:space="preserve">parlamentet. </w:t>
      </w:r>
    </w:p>
    <w:p w:rsidR="00127182" w:rsidRPr="00A04C3C"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Pr>
          <w:b/>
        </w:rPr>
        <w:t>Regeringens bedömning:</w:t>
      </w:r>
      <w:r>
        <w:t xml:space="preserve"> Frågan om införandet av en redovis</w:t>
      </w:r>
      <w:r>
        <w:softHyphen/>
        <w:t xml:space="preserve">ningsskyldighet i fråga om </w:t>
      </w:r>
      <w:r w:rsidRPr="00E30FC0">
        <w:t>val</w:t>
      </w:r>
      <w:r>
        <w:softHyphen/>
      </w:r>
      <w:r w:rsidRPr="00E30FC0">
        <w:t>kandidater</w:t>
      </w:r>
      <w:r>
        <w:t xml:space="preserve"> som utses till ledamöter eller ersättare för ledamöter i </w:t>
      </w:r>
      <w:r w:rsidRPr="00FE365E">
        <w:t>landstingsfullmäktige eller kommun</w:t>
      </w:r>
      <w:r>
        <w:softHyphen/>
      </w:r>
      <w:r w:rsidRPr="00FE365E">
        <w:t xml:space="preserve">fullmäktige </w:t>
      </w:r>
      <w:r>
        <w:t>bör utredas vidare av en parlamentariskt sammansatt kommitté.</w:t>
      </w:r>
    </w:p>
    <w:p w:rsidR="00127182" w:rsidRDefault="00127182" w:rsidP="00127182">
      <w:pPr>
        <w:pStyle w:val="Brdtext"/>
      </w:pPr>
      <w:bookmarkStart w:id="6325" w:name="_Toc351468577"/>
      <w:bookmarkEnd w:id="6325"/>
    </w:p>
    <w:p w:rsidR="00127182" w:rsidRDefault="00127182" w:rsidP="00127182">
      <w:pPr>
        <w:pStyle w:val="Brdtextmedindrag"/>
      </w:pPr>
      <w:r>
        <w:rPr>
          <w:b/>
        </w:rPr>
        <w:t>Promemorians förslag</w:t>
      </w:r>
      <w:r w:rsidRPr="001B0520">
        <w:t xml:space="preserve"> </w:t>
      </w:r>
      <w:r w:rsidRPr="006E0239">
        <w:t xml:space="preserve">överensstämmer </w:t>
      </w:r>
      <w:r>
        <w:t xml:space="preserve">delvis </w:t>
      </w:r>
      <w:r w:rsidRPr="006E0239">
        <w:t>med regeringens</w:t>
      </w:r>
      <w:r w:rsidRPr="001B0520">
        <w:t>.</w:t>
      </w:r>
      <w:r w:rsidRPr="00BB6A69">
        <w:t xml:space="preserve"> </w:t>
      </w:r>
      <w:r>
        <w:t>I promemorian föreslås att r</w:t>
      </w:r>
      <w:r w:rsidRPr="00BB6A69">
        <w:t xml:space="preserve">edovisningsskyldigheten </w:t>
      </w:r>
      <w:r>
        <w:t xml:space="preserve">även </w:t>
      </w:r>
      <w:r w:rsidRPr="00BB6A69">
        <w:t>ska omfatta val</w:t>
      </w:r>
      <w:r w:rsidRPr="00BB6A69">
        <w:softHyphen/>
        <w:t xml:space="preserve">kandidater som </w:t>
      </w:r>
      <w:r>
        <w:t>utses</w:t>
      </w:r>
      <w:r w:rsidRPr="00BB6A69">
        <w:t xml:space="preserve"> till ledamöter eller ersättare </w:t>
      </w:r>
      <w:r>
        <w:t xml:space="preserve">för ledamöter </w:t>
      </w:r>
      <w:r w:rsidRPr="00BB6A69">
        <w:t xml:space="preserve">i </w:t>
      </w:r>
      <w:r>
        <w:t>landstings</w:t>
      </w:r>
      <w:r>
        <w:softHyphen/>
        <w:t>fullmäktige eller kommunfullmäktige.</w:t>
      </w:r>
    </w:p>
    <w:p w:rsidR="00127182" w:rsidRDefault="00127182" w:rsidP="00127182">
      <w:pPr>
        <w:pStyle w:val="Brdtextmedindrag"/>
      </w:pPr>
      <w:r w:rsidRPr="001B0520">
        <w:rPr>
          <w:b/>
        </w:rPr>
        <w:t>Remissinstanserna:</w:t>
      </w:r>
      <w:r w:rsidRPr="001B0520">
        <w:t xml:space="preserve"> </w:t>
      </w:r>
      <w:r>
        <w:t>En majoritet av</w:t>
      </w:r>
      <w:r w:rsidRPr="007B4648">
        <w:t xml:space="preserve"> remissinstanser</w:t>
      </w:r>
      <w:r>
        <w:t>na</w:t>
      </w:r>
      <w:r w:rsidRPr="007B4648">
        <w:t xml:space="preserve">, bl.a. </w:t>
      </w:r>
      <w:r w:rsidRPr="007B4648">
        <w:rPr>
          <w:i/>
        </w:rPr>
        <w:t>Miljö</w:t>
      </w:r>
      <w:r>
        <w:rPr>
          <w:i/>
        </w:rPr>
        <w:softHyphen/>
      </w:r>
      <w:r w:rsidRPr="007B4648">
        <w:rPr>
          <w:i/>
        </w:rPr>
        <w:t>partiet de gröna</w:t>
      </w:r>
      <w:r w:rsidRPr="007B4648">
        <w:t xml:space="preserve">, </w:t>
      </w:r>
      <w:r w:rsidRPr="007B4648">
        <w:rPr>
          <w:i/>
        </w:rPr>
        <w:t>Revisorsnämnden</w:t>
      </w:r>
      <w:r w:rsidRPr="007B4648">
        <w:t xml:space="preserve">, </w:t>
      </w:r>
      <w:r w:rsidRPr="007B4648">
        <w:rPr>
          <w:i/>
        </w:rPr>
        <w:t>Bokföringsnämnden</w:t>
      </w:r>
      <w:r w:rsidRPr="007B4648">
        <w:t>,</w:t>
      </w:r>
      <w:r w:rsidRPr="003477F1">
        <w:t xml:space="preserve"> </w:t>
      </w:r>
      <w:r w:rsidRPr="007B4648">
        <w:rPr>
          <w:i/>
        </w:rPr>
        <w:t>Transparency International Sverige</w:t>
      </w:r>
      <w:r w:rsidRPr="007B4648">
        <w:t xml:space="preserve">, </w:t>
      </w:r>
      <w:r w:rsidRPr="007B4648">
        <w:rPr>
          <w:i/>
        </w:rPr>
        <w:t xml:space="preserve">Sveriges Kommuner och Landsting </w:t>
      </w:r>
      <w:r w:rsidRPr="007B4648">
        <w:t>och</w:t>
      </w:r>
      <w:r w:rsidRPr="007B4648">
        <w:rPr>
          <w:i/>
        </w:rPr>
        <w:t xml:space="preserve"> Malmö kommun</w:t>
      </w:r>
      <w:r w:rsidR="00ED60F2" w:rsidRPr="00ED60F2">
        <w:t>,</w:t>
      </w:r>
      <w:r w:rsidRPr="007B4648">
        <w:t xml:space="preserve"> tillstyrker förslaget eller lämnar det utan </w:t>
      </w:r>
      <w:r>
        <w:t>invändning</w:t>
      </w:r>
      <w:r w:rsidRPr="007B4648">
        <w:t>.</w:t>
      </w:r>
    </w:p>
    <w:p w:rsidR="00127182" w:rsidRPr="003A52FA" w:rsidRDefault="00127182" w:rsidP="00127182">
      <w:pPr>
        <w:pStyle w:val="Brdtextmedindrag"/>
      </w:pPr>
      <w:r w:rsidRPr="004B3767">
        <w:rPr>
          <w:i/>
        </w:rPr>
        <w:t>Centerpartiet</w:t>
      </w:r>
      <w:r w:rsidRPr="004B3767">
        <w:t xml:space="preserve"> anser att insamling av uppgifter och en intäkts</w:t>
      </w:r>
      <w:r w:rsidRPr="004B3767">
        <w:softHyphen/>
        <w:t>redo</w:t>
      </w:r>
      <w:r w:rsidRPr="004B3767">
        <w:softHyphen/>
        <w:t>vis</w:t>
      </w:r>
      <w:r w:rsidRPr="004B3767">
        <w:softHyphen/>
        <w:t>ning som avser kandidaterna till riksdagen och Europaparlamentet kan hanteras på ett rimligt sätt av partiernas riksorganisationer och tillstyrker förslaget i den delen. Center</w:t>
      </w:r>
      <w:r w:rsidRPr="004B3767">
        <w:softHyphen/>
        <w:t>partiet kan dock inte tillstyrka den för</w:t>
      </w:r>
      <w:r>
        <w:t>e</w:t>
      </w:r>
      <w:r w:rsidRPr="004B3767">
        <w:t xml:space="preserve">slagna regleringen </w:t>
      </w:r>
      <w:r>
        <w:t>om intäkts</w:t>
      </w:r>
      <w:r w:rsidRPr="004B3767">
        <w:t>redo</w:t>
      </w:r>
      <w:r w:rsidRPr="004B3767">
        <w:softHyphen/>
        <w:t>vis</w:t>
      </w:r>
      <w:r w:rsidRPr="004B3767">
        <w:softHyphen/>
        <w:t xml:space="preserve">ning </w:t>
      </w:r>
      <w:r>
        <w:t>för</w:t>
      </w:r>
      <w:r w:rsidRPr="004B3767">
        <w:t xml:space="preserve"> kandi</w:t>
      </w:r>
      <w:r w:rsidRPr="004B3767">
        <w:softHyphen/>
        <w:t>dater på lokal och regional nivå, bl.a. eftersom partiet saknar en formell koncernstruktur och inte på ett rimligt sätt centralt kan samla in, verifiera och samordna redovis</w:t>
      </w:r>
      <w:r w:rsidRPr="004B3767">
        <w:softHyphen/>
        <w:t xml:space="preserve">ningen av intäkter </w:t>
      </w:r>
      <w:r>
        <w:t>för</w:t>
      </w:r>
      <w:r w:rsidRPr="004B3767">
        <w:t xml:space="preserve"> </w:t>
      </w:r>
      <w:r>
        <w:t xml:space="preserve">sådana </w:t>
      </w:r>
      <w:r w:rsidRPr="004B3767">
        <w:t xml:space="preserve">kandidater. Centerpartiet föreslår därför att frågan om </w:t>
      </w:r>
      <w:r>
        <w:t xml:space="preserve">intäktsredovisning </w:t>
      </w:r>
      <w:r w:rsidRPr="004B3767">
        <w:t xml:space="preserve">för </w:t>
      </w:r>
      <w:r>
        <w:t>kandidater</w:t>
      </w:r>
      <w:r w:rsidRPr="004B3767">
        <w:t xml:space="preserve"> på lokal och regional nivå utreds vidare.</w:t>
      </w:r>
      <w:r>
        <w:rPr>
          <w:i/>
        </w:rPr>
        <w:t xml:space="preserve"> </w:t>
      </w:r>
      <w:r w:rsidRPr="004B3767">
        <w:rPr>
          <w:i/>
        </w:rPr>
        <w:t>Kristdemo</w:t>
      </w:r>
      <w:r>
        <w:rPr>
          <w:i/>
        </w:rPr>
        <w:softHyphen/>
      </w:r>
      <w:r w:rsidRPr="004B3767">
        <w:rPr>
          <w:i/>
        </w:rPr>
        <w:t xml:space="preserve">kraterna </w:t>
      </w:r>
      <w:r w:rsidRPr="004B3767">
        <w:t>tillstyrker</w:t>
      </w:r>
      <w:r w:rsidRPr="004B3767">
        <w:rPr>
          <w:i/>
        </w:rPr>
        <w:t xml:space="preserve"> </w:t>
      </w:r>
      <w:r w:rsidRPr="004B3767">
        <w:t>intäktsredovisning för kandidater till riksdagen och Europaparlamentsvalet i enlighet med promemorians för</w:t>
      </w:r>
      <w:r w:rsidRPr="004B3767">
        <w:softHyphen/>
        <w:t xml:space="preserve">slag, men anser att partiets nationella nivå inte kan intyga riktigheten i uppgifter </w:t>
      </w:r>
      <w:r>
        <w:t xml:space="preserve">om kandidater </w:t>
      </w:r>
      <w:r w:rsidRPr="004B3767">
        <w:t>från avdelningar och distrikt, eftersom dessa är egna juridiska personer och där respektive styrelse är ansvarig för verksamheten i alla dess delar.</w:t>
      </w:r>
      <w:r>
        <w:rPr>
          <w:i/>
        </w:rPr>
        <w:t xml:space="preserve"> M</w:t>
      </w:r>
      <w:r w:rsidRPr="004B3767">
        <w:rPr>
          <w:i/>
        </w:rPr>
        <w:t>oderata Samlingspartiet</w:t>
      </w:r>
      <w:r w:rsidRPr="004B3767">
        <w:t xml:space="preserve"> tillstyrker förslaget </w:t>
      </w:r>
      <w:r>
        <w:t>när det gäller</w:t>
      </w:r>
      <w:r w:rsidRPr="004B3767">
        <w:t xml:space="preserve"> </w:t>
      </w:r>
      <w:r>
        <w:t xml:space="preserve">kandidater på </w:t>
      </w:r>
      <w:r w:rsidRPr="004B3767">
        <w:t>den nationella (centrala) partinivån. Moderaterna bedömer dock att det, rent praktiskt, inte är möjligt att bygga upp en sådan helt ny rapport</w:t>
      </w:r>
      <w:r w:rsidRPr="004B3767">
        <w:softHyphen/>
        <w:t xml:space="preserve">eringsstruktur som krävs för redovisning </w:t>
      </w:r>
      <w:r>
        <w:t xml:space="preserve">av intäkter för kandidater </w:t>
      </w:r>
      <w:r w:rsidRPr="004B3767">
        <w:t>på regional och lokal nivå inom den tid som föreslagits i remissen och avstyrker därför förslaget i den delen. Enligt Moderaterna behöver en ny bred översyn av frågan göras innan förslaget genomförs för den lokala och regionala nivån.</w:t>
      </w:r>
      <w:r>
        <w:t xml:space="preserve"> </w:t>
      </w:r>
      <w:r w:rsidRPr="007566FB">
        <w:rPr>
          <w:i/>
        </w:rPr>
        <w:t>F</w:t>
      </w:r>
      <w:r w:rsidRPr="006E0239">
        <w:rPr>
          <w:i/>
        </w:rPr>
        <w:t>olkpartiet liberalerna</w:t>
      </w:r>
      <w:r w:rsidRPr="006E0239">
        <w:t xml:space="preserve"> står bakom förslaget att kandidater som efter ett personval vunnit ledamots- eller ersättarplats ska omfattas av den lag</w:t>
      </w:r>
      <w:r w:rsidRPr="006E0239">
        <w:softHyphen/>
        <w:t>stadgade skyldigheten att redovisa intäkter, i detta fall för sin personvals</w:t>
      </w:r>
      <w:r w:rsidRPr="006E0239">
        <w:softHyphen/>
        <w:t>kampanj. Folkpartiet anser dock, i linje med gällande regelverk för riksdags</w:t>
      </w:r>
      <w:r w:rsidRPr="006E0239">
        <w:softHyphen/>
        <w:t>leda</w:t>
      </w:r>
      <w:r>
        <w:softHyphen/>
      </w:r>
      <w:r w:rsidRPr="006E0239">
        <w:t>möter och uppförandekod för ledamöter av Europaparlamen</w:t>
      </w:r>
      <w:r w:rsidRPr="006E0239">
        <w:softHyphen/>
        <w:t>tet, att redovisnings</w:t>
      </w:r>
      <w:r w:rsidRPr="006E0239">
        <w:softHyphen/>
        <w:t>skyldigheten gentemot det allmänna bör riktas mot den som är ekonomiskt ansvarig, dvs. kandidaten själv. Enligt Folkpartiet är det inte heller tillfredsställande att de föreslagna sanktions</w:t>
      </w:r>
      <w:r w:rsidRPr="006E0239">
        <w:softHyphen/>
        <w:t>bestämmelserna tar sikte på enbart partier i stället för att omfatta även kandidater. Folkpartiet framhåller också att det mest prioriterade bör vara att lagreglera frågan om insyn i finansiering för personvals</w:t>
      </w:r>
      <w:r w:rsidRPr="006E0239">
        <w:softHyphen/>
        <w:t>kam</w:t>
      </w:r>
      <w:r w:rsidRPr="006E0239">
        <w:softHyphen/>
        <w:t>panjer till riksdagen och Europaparlamentet. Vad gäller kandidater till kommun och landsting behövs enligt Folk</w:t>
      </w:r>
      <w:r w:rsidRPr="006E0239">
        <w:softHyphen/>
        <w:t>partiets uppfattning ytterligare utrednings</w:t>
      </w:r>
      <w:r w:rsidRPr="006E0239">
        <w:softHyphen/>
        <w:t xml:space="preserve">arbete. </w:t>
      </w:r>
      <w:r w:rsidRPr="00794AE9">
        <w:rPr>
          <w:i/>
        </w:rPr>
        <w:t xml:space="preserve">Vänsterpartiet </w:t>
      </w:r>
      <w:r w:rsidRPr="00794AE9">
        <w:t>anser att det är tveksamt om partierna kan redovisa enskilda valkandidaters intäkter till sin val</w:t>
      </w:r>
      <w:r w:rsidRPr="00794AE9">
        <w:softHyphen/>
        <w:t>kam</w:t>
      </w:r>
      <w:r w:rsidRPr="00794AE9">
        <w:softHyphen/>
        <w:t>panj och anför att det rim</w:t>
      </w:r>
      <w:r w:rsidRPr="00794AE9">
        <w:softHyphen/>
        <w:t>liga är att den enskilda valkandidaten är skyldig att redovisa sina intäkter.</w:t>
      </w:r>
      <w:r>
        <w:t xml:space="preserve"> </w:t>
      </w:r>
      <w:r w:rsidRPr="006E0239">
        <w:rPr>
          <w:i/>
        </w:rPr>
        <w:t>Valmyndigheten</w:t>
      </w:r>
      <w:r w:rsidRPr="006E0239">
        <w:t xml:space="preserve"> ställer frågan hur förslaget förhåller sig till </w:t>
      </w:r>
      <w:r>
        <w:t>2011 års v</w:t>
      </w:r>
      <w:r w:rsidRPr="006E0239">
        <w:t>allags</w:t>
      </w:r>
      <w:r w:rsidRPr="006E0239">
        <w:softHyphen/>
        <w:t>kommittés förslag om att partier som inte anmält sitt deltagande i valet inte får delta i mandatfördelningen och anför att frågan bör bli föremål för fortsatt beredning.</w:t>
      </w:r>
    </w:p>
    <w:p w:rsidR="00127182" w:rsidRDefault="00127182" w:rsidP="00127182">
      <w:pPr>
        <w:pStyle w:val="Brdtextmedindrag"/>
      </w:pPr>
      <w:r w:rsidRPr="00160418">
        <w:rPr>
          <w:b/>
        </w:rPr>
        <w:t xml:space="preserve">Skälen för </w:t>
      </w:r>
      <w:r>
        <w:rPr>
          <w:b/>
        </w:rPr>
        <w:t xml:space="preserve">regeringens förslag och bedömning: </w:t>
      </w:r>
      <w:r>
        <w:t xml:space="preserve">I </w:t>
      </w:r>
      <w:r w:rsidRPr="009953EA">
        <w:t>avsnitt 6.2</w:t>
      </w:r>
      <w:r>
        <w:t xml:space="preserve"> slår regeringen fast att tillämpningsområdet för den nya lagen, med hänsyn till remissutfallet, bör begränsas till partier som ställer upp i val till riks</w:t>
      </w:r>
      <w:r>
        <w:softHyphen/>
        <w:t>dagen eller Europa</w:t>
      </w:r>
      <w:r>
        <w:softHyphen/>
        <w:t>parlamentet och att redovisningsskyldig</w:t>
      </w:r>
      <w:r>
        <w:softHyphen/>
        <w:t>heten ska omfatta parti</w:t>
      </w:r>
      <w:r>
        <w:softHyphen/>
        <w:t>organisa</w:t>
      </w:r>
      <w:r>
        <w:softHyphen/>
      </w:r>
      <w:r>
        <w:softHyphen/>
        <w:t>tionen på central nivå. Regeringen aviserar i det samman</w:t>
      </w:r>
      <w:r>
        <w:softHyphen/>
        <w:t xml:space="preserve">hanget också sin avsikt att tillkalla </w:t>
      </w:r>
      <w:r w:rsidRPr="001C60D6">
        <w:t>en parl</w:t>
      </w:r>
      <w:r>
        <w:t>a</w:t>
      </w:r>
      <w:r>
        <w:softHyphen/>
        <w:t>men</w:t>
      </w:r>
      <w:r>
        <w:softHyphen/>
        <w:t>tariskt samman</w:t>
      </w:r>
      <w:r>
        <w:softHyphen/>
        <w:t xml:space="preserve">satt kommitté för att vidare utreda frågan om </w:t>
      </w:r>
      <w:r w:rsidRPr="001C60D6">
        <w:t>en redo</w:t>
      </w:r>
      <w:r>
        <w:softHyphen/>
      </w:r>
      <w:r w:rsidRPr="001C60D6">
        <w:t>vis</w:t>
      </w:r>
      <w:r>
        <w:softHyphen/>
      </w:r>
      <w:r w:rsidRPr="001C60D6">
        <w:t>nings</w:t>
      </w:r>
      <w:r>
        <w:softHyphen/>
      </w:r>
      <w:r>
        <w:softHyphen/>
      </w:r>
      <w:r w:rsidRPr="001C60D6">
        <w:t>skyldighet för partier som deltar eller har deltagit i val till lands</w:t>
      </w:r>
      <w:r>
        <w:softHyphen/>
      </w:r>
      <w:r w:rsidRPr="001C60D6">
        <w:t>tings</w:t>
      </w:r>
      <w:r>
        <w:softHyphen/>
      </w:r>
      <w:r>
        <w:softHyphen/>
      </w:r>
      <w:r w:rsidRPr="001C60D6">
        <w:t>fullmäktige eller kommunfull</w:t>
      </w:r>
      <w:r>
        <w:softHyphen/>
      </w:r>
      <w:r w:rsidRPr="001C60D6">
        <w:t>mäktige</w:t>
      </w:r>
      <w:r>
        <w:t>.</w:t>
      </w:r>
    </w:p>
    <w:p w:rsidR="00127182" w:rsidRDefault="00127182" w:rsidP="00127182">
      <w:pPr>
        <w:pStyle w:val="Brdtextmedindrag"/>
      </w:pPr>
      <w:r>
        <w:t xml:space="preserve">Frågorna om en </w:t>
      </w:r>
      <w:r w:rsidRPr="001C60D6">
        <w:t>redo</w:t>
      </w:r>
      <w:r>
        <w:softHyphen/>
      </w:r>
      <w:r w:rsidRPr="001C60D6">
        <w:t>vis</w:t>
      </w:r>
      <w:r>
        <w:softHyphen/>
      </w:r>
      <w:r w:rsidRPr="001C60D6">
        <w:t>nings</w:t>
      </w:r>
      <w:r>
        <w:softHyphen/>
      </w:r>
      <w:r>
        <w:softHyphen/>
      </w:r>
      <w:r w:rsidRPr="001C60D6">
        <w:t>skyldighet för partier som deltar eller har deltagit i val till lands</w:t>
      </w:r>
      <w:r>
        <w:softHyphen/>
      </w:r>
      <w:r w:rsidRPr="001C60D6">
        <w:t>tings</w:t>
      </w:r>
      <w:r>
        <w:softHyphen/>
      </w:r>
      <w:r>
        <w:softHyphen/>
      </w:r>
      <w:r w:rsidRPr="001C60D6">
        <w:t>fullmäktige eller kommunfull</w:t>
      </w:r>
      <w:r>
        <w:softHyphen/>
      </w:r>
      <w:r w:rsidRPr="001C60D6">
        <w:t>mäktige</w:t>
      </w:r>
      <w:r>
        <w:t xml:space="preserve"> och om motsvarande skyldighet i fråga om personvalskampanjer till sådana val har ett naturligt och nära samband. Den remiss</w:t>
      </w:r>
      <w:r>
        <w:softHyphen/>
        <w:t>kritik som har riktats mot promemorians förslag i fråga om lagens tillämpningsområde tar också på motsvarande sätt sikte på frågan om intäktsredovisning av personvals</w:t>
      </w:r>
      <w:r>
        <w:softHyphen/>
        <w:t xml:space="preserve">kampanjer på regional och lokal nivå. Mot denna bakgrund gör regeringen bedömningen att frågan om </w:t>
      </w:r>
      <w:r w:rsidRPr="00596A0E">
        <w:t xml:space="preserve">en redovisningsskyldighet i fråga om </w:t>
      </w:r>
      <w:r w:rsidRPr="00596A0E">
        <w:softHyphen/>
        <w:t xml:space="preserve">kandidater som </w:t>
      </w:r>
      <w:r>
        <w:t>utses</w:t>
      </w:r>
      <w:r w:rsidRPr="00596A0E">
        <w:t xml:space="preserve"> till leda</w:t>
      </w:r>
      <w:r>
        <w:softHyphen/>
      </w:r>
      <w:r w:rsidRPr="00596A0E">
        <w:t xml:space="preserve">möter eller ersättare </w:t>
      </w:r>
      <w:r>
        <w:t xml:space="preserve">för ledamöter </w:t>
      </w:r>
      <w:r w:rsidRPr="00596A0E">
        <w:t>i landstings</w:t>
      </w:r>
      <w:r>
        <w:softHyphen/>
      </w:r>
      <w:r w:rsidRPr="00596A0E">
        <w:t xml:space="preserve">fullmäktige eller kommunfullmäktige </w:t>
      </w:r>
      <w:r>
        <w:t xml:space="preserve">bör </w:t>
      </w:r>
      <w:r w:rsidRPr="001C60D6">
        <w:t>utredas vidare</w:t>
      </w:r>
      <w:r>
        <w:t>. Regeringen avser att låta frågan ingå i det uppdrag som ges till d</w:t>
      </w:r>
      <w:r w:rsidRPr="001C60D6">
        <w:t>en parl</w:t>
      </w:r>
      <w:r>
        <w:t>amentariskt samman</w:t>
      </w:r>
      <w:r>
        <w:softHyphen/>
        <w:t>satta kommittén.</w:t>
      </w:r>
    </w:p>
    <w:p w:rsidR="00127182" w:rsidRDefault="00127182" w:rsidP="00127182">
      <w:pPr>
        <w:pStyle w:val="Brdtextmedindrag"/>
      </w:pPr>
      <w:r>
        <w:t xml:space="preserve">När det gäller frågan om </w:t>
      </w:r>
      <w:r w:rsidRPr="00596A0E">
        <w:t>en redovisningsskyldighet i fråga om val</w:t>
      </w:r>
      <w:r w:rsidRPr="00596A0E">
        <w:softHyphen/>
        <w:t xml:space="preserve">kandidater som </w:t>
      </w:r>
      <w:r>
        <w:t>utses</w:t>
      </w:r>
      <w:r w:rsidRPr="00596A0E">
        <w:t xml:space="preserve"> till leda</w:t>
      </w:r>
      <w:r>
        <w:softHyphen/>
      </w:r>
      <w:r w:rsidRPr="00596A0E">
        <w:t xml:space="preserve">möter eller ersättare </w:t>
      </w:r>
      <w:r>
        <w:t xml:space="preserve">för ledamöter </w:t>
      </w:r>
      <w:r w:rsidRPr="00596A0E">
        <w:t>i</w:t>
      </w:r>
      <w:r>
        <w:t xml:space="preserve"> riks</w:t>
      </w:r>
      <w:r>
        <w:softHyphen/>
        <w:t xml:space="preserve">dagen </w:t>
      </w:r>
      <w:r w:rsidRPr="00596A0E">
        <w:t xml:space="preserve">eller </w:t>
      </w:r>
      <w:r>
        <w:t>Europaparlamentet gör regeringen följande överväganden.</w:t>
      </w:r>
    </w:p>
    <w:p w:rsidR="00127182" w:rsidRDefault="00127182" w:rsidP="00127182">
      <w:pPr>
        <w:pStyle w:val="Brdtextmedindrag"/>
      </w:pPr>
      <w:r>
        <w:t xml:space="preserve">Som nämns i </w:t>
      </w:r>
      <w:r w:rsidRPr="009953EA">
        <w:t>avsnitt 5.1</w:t>
      </w:r>
      <w:r>
        <w:t xml:space="preserve"> finns det för närvarande inte några regler som styr partiernas nomineringsförfarande. För att en person ska kunna ställa upp och vara valbar i ett val till riksdagen krävs endast att han eller hon uppfyller villkoren för rösträtt, dvs. är svensk medborgare som är eller någon gång har varit bosatt i Sverige och har fyllt 18 år (3 kap. 4 § RF). För nominering av valkandidater till Europaparlamentet gäller inte heller några formella krav, bortsett från kravet på rösträtt. Ett parti behöver alltså inte enligt nu gällande ordning på förhand anmäla några kandi</w:t>
      </w:r>
      <w:r>
        <w:softHyphen/>
        <w:t>dater. Det namn som anges på en blank röstsedel räknas som en kandidatnominering och en personröst på den personen. Röstning sker dock alltid på ett parti (3 kap. 1 § andra stycket RF) och en valkandidat kandiderar alltid som ledamot för ett parti. Något samtycke till en kandidatur krävs för närvarande inte. Vem som helst som är valbar kan i princip också väljas. Det innebär att det är först efter valets genom</w:t>
      </w:r>
      <w:r>
        <w:softHyphen/>
        <w:t>förande som det är möjligt att avgöra vilka som varit valkandidater.</w:t>
      </w:r>
    </w:p>
    <w:p w:rsidR="00127182" w:rsidRDefault="00127182" w:rsidP="00127182">
      <w:pPr>
        <w:pStyle w:val="Brdtextmedindrag"/>
      </w:pPr>
      <w:r>
        <w:t>Det finns inte någon helt klar och tydlig definition av begreppet personvals</w:t>
      </w:r>
      <w:r>
        <w:softHyphen/>
        <w:t>kampanj. Som personvalskampanj brukar dock allmänt räknas sådana aktiviteter där en kandidat under valrörelsen använt sig av ett personligt utformat kampanj</w:t>
      </w:r>
      <w:r>
        <w:softHyphen/>
        <w:t>material, dvs. där namn eller bild på kandi</w:t>
      </w:r>
      <w:r>
        <w:softHyphen/>
        <w:t>daten har förekommit med det uppenbara syftet att förmå väljarna att lägga sin röst på honom eller henne (jfr SOU 1999:136 s. 47).</w:t>
      </w:r>
    </w:p>
    <w:p w:rsidR="00127182" w:rsidRDefault="00127182" w:rsidP="00127182">
      <w:pPr>
        <w:pStyle w:val="Brdtextmedindrag"/>
      </w:pPr>
      <w:r>
        <w:t>Intäkter som avser en personvalskampanj torde oftast förekomma i samband med ett val. För de valkandidater som utses till ledamöter i riksdagen och i Europaparlamentet gäller redan vissa krav på offentlig</w:t>
      </w:r>
      <w:r>
        <w:softHyphen/>
        <w:t>görande som avser leda</w:t>
      </w:r>
      <w:r>
        <w:softHyphen/>
        <w:t>möternas ekonomiska åtaganden och intressen. En riksdags</w:t>
      </w:r>
      <w:r>
        <w:softHyphen/>
        <w:t>ledamot är enligt lagen (1996:810) om regi</w:t>
      </w:r>
      <w:r>
        <w:softHyphen/>
        <w:t>strering av riksdags</w:t>
      </w:r>
      <w:r>
        <w:softHyphen/>
        <w:t>ledamöternas åtaganden och ekonomiska intressen skyldig att anmäla t.ex. löneförmåner och pensionsförmåner för regi</w:t>
      </w:r>
      <w:r>
        <w:softHyphen/>
        <w:t>strering i ett register som förs av Riksdagsförvaltningen. En mot</w:t>
      </w:r>
      <w:r>
        <w:softHyphen/>
        <w:t>svarande uppgifts</w:t>
      </w:r>
      <w:r>
        <w:softHyphen/>
        <w:t>skyldighet finns för Europaparlamentets ledamöter i Europa</w:t>
      </w:r>
      <w:r>
        <w:softHyphen/>
        <w:t>parlamentets arbetsordning (se artikel 9.1 i arbets</w:t>
      </w:r>
      <w:r>
        <w:softHyphen/>
        <w:t>ordningen och bilaga 1 till arbets</w:t>
      </w:r>
      <w:r>
        <w:softHyphen/>
        <w:t>ordningen).</w:t>
      </w:r>
      <w:r w:rsidRPr="006B66A1">
        <w:t xml:space="preserve"> </w:t>
      </w:r>
      <w:r>
        <w:t>Även partierna tillhandahåller i viss omfattning kanslistöd och annat stöd till kandidater som bedriver en personvals</w:t>
      </w:r>
      <w:r>
        <w:softHyphen/>
        <w:t>kampanj.</w:t>
      </w:r>
    </w:p>
    <w:p w:rsidR="00127182" w:rsidRDefault="00127182" w:rsidP="00127182">
      <w:pPr>
        <w:pStyle w:val="Brdtextmedindrag"/>
      </w:pPr>
      <w:r>
        <w:t>I promemorian föreslås att partierna ska redovisa bidrag och andra intäkter som avser deras valkandidaters personvalskampanjer. Enligt promemorian bör det vidare vara en fråga för det enskilda partiet att internt bedöma hur de uppgifter om valkandidat</w:t>
      </w:r>
      <w:r>
        <w:softHyphen/>
        <w:t>ernas personvals</w:t>
      </w:r>
      <w:r>
        <w:softHyphen/>
        <w:t xml:space="preserve">kampanjer som behövs för att upprätta en samordnad redovisning ska tas fram. Remissutfallet bland </w:t>
      </w:r>
      <w:r w:rsidRPr="00E124CD">
        <w:t>riksdagspartierna</w:t>
      </w:r>
      <w:r>
        <w:t xml:space="preserve"> i denna fråga är dock delat. </w:t>
      </w:r>
      <w:r w:rsidRPr="00035D17">
        <w:rPr>
          <w:i/>
        </w:rPr>
        <w:t>Centerpartiet</w:t>
      </w:r>
      <w:r>
        <w:t xml:space="preserve">, </w:t>
      </w:r>
      <w:r>
        <w:rPr>
          <w:i/>
        </w:rPr>
        <w:t>Kristdemokraterna</w:t>
      </w:r>
      <w:r>
        <w:t xml:space="preserve">, </w:t>
      </w:r>
      <w:r w:rsidRPr="00035D17">
        <w:rPr>
          <w:i/>
        </w:rPr>
        <w:t>Moderata Samlingspartiet</w:t>
      </w:r>
      <w:r w:rsidRPr="00035D17">
        <w:t xml:space="preserve"> </w:t>
      </w:r>
      <w:r>
        <w:t xml:space="preserve">och </w:t>
      </w:r>
      <w:r w:rsidRPr="00035D17">
        <w:rPr>
          <w:i/>
        </w:rPr>
        <w:t>Miljö</w:t>
      </w:r>
      <w:r>
        <w:rPr>
          <w:i/>
        </w:rPr>
        <w:softHyphen/>
      </w:r>
      <w:r w:rsidRPr="00035D17">
        <w:rPr>
          <w:i/>
        </w:rPr>
        <w:t>partiet de gröna</w:t>
      </w:r>
      <w:r>
        <w:t xml:space="preserve"> tillstyrker förslaget. Däremot anser bl.a. </w:t>
      </w:r>
      <w:r>
        <w:rPr>
          <w:i/>
        </w:rPr>
        <w:t>Vänsterpartiet</w:t>
      </w:r>
      <w:r>
        <w:t xml:space="preserve"> att det bör vara den enskilde valkandidaten som är redovisnings</w:t>
      </w:r>
      <w:r>
        <w:softHyphen/>
        <w:t>skyldig gentemot det allmänna och avstyrker därför förslaget.</w:t>
      </w:r>
    </w:p>
    <w:p w:rsidR="00127182" w:rsidRDefault="00127182" w:rsidP="00127182">
      <w:pPr>
        <w:pStyle w:val="Brdtextmedindrag"/>
      </w:pPr>
      <w:r>
        <w:t xml:space="preserve">Som Vänsterpartiet påpekar kan det i och för sig ibland vara svårt </w:t>
      </w:r>
      <w:r w:rsidRPr="00FD2A84">
        <w:t xml:space="preserve">för </w:t>
      </w:r>
      <w:r>
        <w:t>ett parti</w:t>
      </w:r>
      <w:r w:rsidRPr="00FD2A84">
        <w:t xml:space="preserve"> att </w:t>
      </w:r>
      <w:r>
        <w:t xml:space="preserve">under pågående valrörelse </w:t>
      </w:r>
      <w:r w:rsidRPr="00FD2A84">
        <w:t>veta vilka som kandiderar</w:t>
      </w:r>
      <w:r>
        <w:t xml:space="preserve"> för partiet</w:t>
      </w:r>
      <w:r w:rsidRPr="00FD2A84">
        <w:t>.</w:t>
      </w:r>
      <w:r>
        <w:t xml:space="preserve"> Denna oklarhet undanröjs dock i och med fastställandet av valresultatet, eftersom det med ledning av det resultatet går att avgöra vilka kandidater som kan komma att utses till ledamöter eller ersättare för ledamöter i den aktuella beslutande politiska församlingen.</w:t>
      </w:r>
    </w:p>
    <w:p w:rsidR="00127182" w:rsidRDefault="00127182" w:rsidP="00127182">
      <w:pPr>
        <w:pStyle w:val="Brdtextmedindrag"/>
      </w:pPr>
      <w:r>
        <w:t>G</w:t>
      </w:r>
      <w:r w:rsidRPr="00BA2ECA">
        <w:t>ällande regelverk för riksdags</w:t>
      </w:r>
      <w:r w:rsidRPr="00BA2ECA">
        <w:softHyphen/>
        <w:t>ledamöter och uppförandekod för ledamöter av Europaparlamen</w:t>
      </w:r>
      <w:r w:rsidRPr="00BA2ECA">
        <w:softHyphen/>
        <w:t>tet</w:t>
      </w:r>
      <w:r>
        <w:t xml:space="preserve"> innebär, som redovisas ovan, att ansvaret i liknande avseenden läggs på den enskilde ledamoten. Det kan därför hävdas att motsvarande borde gälla i fråga om person</w:t>
      </w:r>
      <w:r>
        <w:softHyphen/>
        <w:t>vals</w:t>
      </w:r>
      <w:r>
        <w:softHyphen/>
        <w:t>kam</w:t>
      </w:r>
      <w:r>
        <w:softHyphen/>
        <w:t>panjer. Enligt regeringens uppfattning finns det, bl.a. med hänsyn till den föreslagna regleringens syfte och utformning i övrigt, dock inte något principiellt hinder mot att låta redovisningsskyldigheten enligt den nya lagen gälla för partiet i stället för den enskilde valkandidaten. Regeringen kan också konstatera att flertalet av de riksdags</w:t>
      </w:r>
      <w:r>
        <w:softHyphen/>
        <w:t>partier som har yttrat sig i frågan anser att prome</w:t>
      </w:r>
      <w:r>
        <w:softHyphen/>
        <w:t xml:space="preserve">morians förslag i denna del är genomförbart och rimligt för </w:t>
      </w:r>
      <w:r w:rsidRPr="00DF2B98">
        <w:t>partiernas riksorganisationer</w:t>
      </w:r>
      <w:r>
        <w:t xml:space="preserve"> att hantera.</w:t>
      </w:r>
    </w:p>
    <w:p w:rsidR="00127182" w:rsidRDefault="00127182" w:rsidP="00127182">
      <w:pPr>
        <w:pStyle w:val="Brdtextmedindrag"/>
      </w:pPr>
      <w:r>
        <w:t xml:space="preserve">Mot denna bakgrund föreslår regeringen därför att promemorians förslag genomförs i fråga om personvalskampanjer för val till </w:t>
      </w:r>
      <w:r w:rsidRPr="00B43C6E">
        <w:t xml:space="preserve">riksdagen </w:t>
      </w:r>
      <w:r>
        <w:t xml:space="preserve">och </w:t>
      </w:r>
      <w:r w:rsidRPr="00B43C6E">
        <w:t>Europa</w:t>
      </w:r>
      <w:r w:rsidRPr="00B43C6E">
        <w:softHyphen/>
        <w:t>parlamentet</w:t>
      </w:r>
      <w:r>
        <w:t>. Det bör således i den nya lagen införas bestämmelser som innebär att i</w:t>
      </w:r>
      <w:r w:rsidRPr="00B43C6E">
        <w:t>ntäkter som avser en valkandidats person</w:t>
      </w:r>
      <w:r>
        <w:softHyphen/>
      </w:r>
      <w:r w:rsidRPr="00B43C6E">
        <w:t>vals</w:t>
      </w:r>
      <w:r w:rsidRPr="00B43C6E">
        <w:softHyphen/>
        <w:t xml:space="preserve">kampanj ska redovisas av det parti som valkandidaten ställer upp i valet för. Redovisningsskyldigheten </w:t>
      </w:r>
      <w:r>
        <w:t xml:space="preserve">bör </w:t>
      </w:r>
      <w:r w:rsidRPr="00B43C6E">
        <w:t>omfatta val</w:t>
      </w:r>
      <w:r w:rsidRPr="00B43C6E">
        <w:softHyphen/>
        <w:t xml:space="preserve">kandidater som </w:t>
      </w:r>
      <w:r>
        <w:t>utses</w:t>
      </w:r>
      <w:r w:rsidRPr="00B43C6E">
        <w:t xml:space="preserve"> till ledamöter eller ersättare </w:t>
      </w:r>
      <w:r>
        <w:t xml:space="preserve">för ledamöter </w:t>
      </w:r>
      <w:r w:rsidRPr="00B43C6E">
        <w:t>i</w:t>
      </w:r>
      <w:r>
        <w:t xml:space="preserve"> någon av dessa beslutande politiska församlingar.</w:t>
      </w:r>
    </w:p>
    <w:p w:rsidR="00127182" w:rsidRPr="00B43C6E" w:rsidRDefault="00127182" w:rsidP="00127182">
      <w:pPr>
        <w:pStyle w:val="Brdtextmedindrag"/>
      </w:pPr>
      <w:r>
        <w:t>Regeringen vill emellertid i sammanhanget uppmärksamma att frågan om huru</w:t>
      </w:r>
      <w:r>
        <w:softHyphen/>
        <w:t xml:space="preserve">vida </w:t>
      </w:r>
      <w:r w:rsidRPr="00596A0E">
        <w:t>redovisnings</w:t>
      </w:r>
      <w:r>
        <w:softHyphen/>
      </w:r>
      <w:r w:rsidRPr="00596A0E">
        <w:t>skyldighet</w:t>
      </w:r>
      <w:r>
        <w:t>en</w:t>
      </w:r>
      <w:r w:rsidRPr="00596A0E">
        <w:t xml:space="preserve"> </w:t>
      </w:r>
      <w:r>
        <w:t>ska gälla för partierna eller valkandi</w:t>
      </w:r>
      <w:r>
        <w:softHyphen/>
        <w:t xml:space="preserve">daterna även kan komma att aktualiseras </w:t>
      </w:r>
      <w:r w:rsidRPr="00596A0E">
        <w:t>i</w:t>
      </w:r>
      <w:r>
        <w:t>nom ramen för den parla</w:t>
      </w:r>
      <w:r>
        <w:softHyphen/>
        <w:t>mentariskt sammansatta kommitténs arbete, när den överväger mot</w:t>
      </w:r>
      <w:r>
        <w:softHyphen/>
        <w:t xml:space="preserve">svarande reglering för personvalskampanjer som avser val till </w:t>
      </w:r>
      <w:r w:rsidRPr="00596A0E">
        <w:t>landstings</w:t>
      </w:r>
      <w:r>
        <w:softHyphen/>
      </w:r>
      <w:r w:rsidRPr="00596A0E">
        <w:t>full</w:t>
      </w:r>
      <w:r>
        <w:softHyphen/>
      </w:r>
      <w:r w:rsidRPr="00596A0E">
        <w:t>mäktige eller kommunfullmäktige</w:t>
      </w:r>
      <w:r>
        <w:t>. Beroende på vilka överväganden som kommittén gör i den frågan kan det finnas skäl att återkomma i fråga om den nu aktuella regleringen.</w:t>
      </w:r>
    </w:p>
    <w:p w:rsidR="00127182" w:rsidRDefault="00127182" w:rsidP="00127182">
      <w:pPr>
        <w:pStyle w:val="Brdtextmedindrag"/>
      </w:pPr>
      <w:r>
        <w:t>Den reglering som nu föreslås bör således omfatta enbart</w:t>
      </w:r>
      <w:r w:rsidRPr="00E30FC0">
        <w:t xml:space="preserve"> valkandidater</w:t>
      </w:r>
      <w:r>
        <w:t xml:space="preserve"> som utses till ledamöter eller ersättare för ledamöter i riksdagen eller Europa</w:t>
      </w:r>
      <w:r>
        <w:softHyphen/>
        <w:t>parla</w:t>
      </w:r>
      <w:r>
        <w:softHyphen/>
        <w:t>mentet. Om intäkter som avser en kommande valkampanj uppkommer under en pågående mandat</w:t>
      </w:r>
      <w:r>
        <w:softHyphen/>
        <w:t>period hos en valkandidat som har tagit plats i någon av de beslutande politiska församlingarna bör dessa om</w:t>
      </w:r>
      <w:r>
        <w:softHyphen/>
        <w:t>fattas av redovisnings</w:t>
      </w:r>
      <w:r>
        <w:softHyphen/>
        <w:t>skyldigheten. Redovisningsskyldigheten bör alltså fort</w:t>
      </w:r>
      <w:r>
        <w:softHyphen/>
        <w:t>sätta att gälla om en viss person på nytt ställer upp som valkandidat för partiet och får intäkter för en ny valkampanj. Partiets redovis</w:t>
      </w:r>
      <w:r>
        <w:softHyphen/>
        <w:t>nings</w:t>
      </w:r>
      <w:r>
        <w:softHyphen/>
        <w:t>skyldig</w:t>
      </w:r>
      <w:r>
        <w:softHyphen/>
        <w:t>het bör dock, på samma sätt som under en pågående valkampanj, däremot inte gälla för andra intäkter avseende ledamöterna eller ersättarna som är knutna till partiet än sådana som avser person</w:t>
      </w:r>
      <w:r w:rsidR="00272E87">
        <w:softHyphen/>
      </w:r>
      <w:r>
        <w:t>vals</w:t>
      </w:r>
      <w:r w:rsidR="00272E87">
        <w:softHyphen/>
      </w:r>
      <w:r>
        <w:t>kampanjer.</w:t>
      </w:r>
    </w:p>
    <w:p w:rsidR="00127182" w:rsidRDefault="00127182" w:rsidP="00127182">
      <w:pPr>
        <w:pStyle w:val="Brdtextmedindrag"/>
      </w:pPr>
      <w:r w:rsidRPr="00571DF0">
        <w:rPr>
          <w:i/>
        </w:rPr>
        <w:t>Valmyn</w:t>
      </w:r>
      <w:r w:rsidRPr="00571DF0">
        <w:rPr>
          <w:i/>
        </w:rPr>
        <w:softHyphen/>
        <w:t>digheten</w:t>
      </w:r>
      <w:r w:rsidRPr="00571DF0">
        <w:t xml:space="preserve"> </w:t>
      </w:r>
      <w:r>
        <w:t>uppmärksammar 2011 års vallags</w:t>
      </w:r>
      <w:r>
        <w:softHyphen/>
        <w:t>kommitté</w:t>
      </w:r>
      <w:r w:rsidRPr="00A50019">
        <w:t xml:space="preserve">s </w:t>
      </w:r>
      <w:r w:rsidRPr="006271AC">
        <w:t xml:space="preserve">förslag om </w:t>
      </w:r>
      <w:r>
        <w:t xml:space="preserve">s.k. förhandsanmälan. </w:t>
      </w:r>
      <w:r w:rsidRPr="00BF7EDA">
        <w:t>Regeringen har i prop. 2013/14:</w:t>
      </w:r>
      <w:r>
        <w:t>48</w:t>
      </w:r>
      <w:r w:rsidRPr="00BF7EDA">
        <w:t xml:space="preserve"> </w:t>
      </w:r>
      <w:r>
        <w:t>Proportion</w:t>
      </w:r>
      <w:r>
        <w:softHyphen/>
        <w:t>ell fördelning av mandat och förhandsanmälan av partier i val</w:t>
      </w:r>
      <w:r w:rsidRPr="00BF7EDA">
        <w:t xml:space="preserve"> före</w:t>
      </w:r>
      <w:r>
        <w:softHyphen/>
      </w:r>
      <w:r w:rsidRPr="00BF7EDA">
        <w:t>slagit</w:t>
      </w:r>
      <w:r w:rsidRPr="00571DF0">
        <w:t xml:space="preserve"> </w:t>
      </w:r>
      <w:r w:rsidRPr="00BF7EDA">
        <w:t xml:space="preserve">att partier som avser att delta i allmänna val ska anmäla sitt deltagande </w:t>
      </w:r>
      <w:r>
        <w:t xml:space="preserve">senast 30 dagar </w:t>
      </w:r>
      <w:r w:rsidRPr="00BF7EDA">
        <w:t>före val</w:t>
      </w:r>
      <w:r>
        <w:t>dag</w:t>
      </w:r>
      <w:r w:rsidRPr="00BF7EDA">
        <w:t xml:space="preserve">en och att partier som inte gör det inte får delta i mandatfördelningen (se </w:t>
      </w:r>
      <w:r w:rsidRPr="009953EA">
        <w:t>avsnitt 5.1</w:t>
      </w:r>
      <w:r>
        <w:t xml:space="preserve">, jfr </w:t>
      </w:r>
      <w:r w:rsidRPr="009953EA">
        <w:t>avsnitt 6.2</w:t>
      </w:r>
      <w:r w:rsidRPr="00BF7EDA">
        <w:t xml:space="preserve">). </w:t>
      </w:r>
      <w:r>
        <w:t>Lag</w:t>
      </w:r>
      <w:r>
        <w:softHyphen/>
        <w:t>ändring</w:t>
      </w:r>
      <w:r>
        <w:softHyphen/>
        <w:t>arna</w:t>
      </w:r>
      <w:r w:rsidRPr="00571DF0">
        <w:t xml:space="preserve"> </w:t>
      </w:r>
      <w:r>
        <w:t>föreslås</w:t>
      </w:r>
      <w:r w:rsidRPr="00571DF0">
        <w:t xml:space="preserve"> träda i kraft den 1 januari 2015, men tillämpas först fr.o.m. 2018</w:t>
      </w:r>
      <w:r>
        <w:t> </w:t>
      </w:r>
      <w:r w:rsidRPr="00571DF0">
        <w:t xml:space="preserve">års allmänna val. </w:t>
      </w:r>
      <w:r>
        <w:t>De ändringar i den föreslagna lagen som eventuellt kan komma att behövas om förslagen i prop. 2013/14:48 genom</w:t>
      </w:r>
      <w:r>
        <w:softHyphen/>
        <w:t xml:space="preserve">förs med verkan fr.o.m. 2018 års allmänna val kräver, som anförs i </w:t>
      </w:r>
      <w:r w:rsidRPr="009953EA">
        <w:t>avsnitt 6.2</w:t>
      </w:r>
      <w:r>
        <w:t>, ytterligare överväganden. Regeringen avser därför att i sådant fall åter</w:t>
      </w:r>
      <w:r>
        <w:softHyphen/>
        <w:t>komma till riksdagen i denna fråga.</w:t>
      </w:r>
    </w:p>
    <w:p w:rsidR="00127182" w:rsidRDefault="00127182" w:rsidP="007B3FF5">
      <w:pPr>
        <w:pStyle w:val="Brdtextmedindrag"/>
        <w:rPr>
          <w:sz w:val="26"/>
        </w:rPr>
      </w:pPr>
      <w:r>
        <w:t>Förslaget att redovisningsskyldigheten ska omfatta personvals</w:t>
      </w:r>
      <w:r>
        <w:softHyphen/>
        <w:t xml:space="preserve">kampanjer innebär att </w:t>
      </w:r>
      <w:r w:rsidRPr="005F43BC">
        <w:t>GRECO</w:t>
      </w:r>
      <w:r>
        <w:t>:s rekommendation om redo</w:t>
      </w:r>
      <w:r>
        <w:softHyphen/>
        <w:t>visning av finansieringen av sådana kampanjer uppfylls i fråga om intäkter.</w:t>
      </w:r>
      <w:bookmarkStart w:id="6326" w:name="_Toc353429438"/>
      <w:bookmarkStart w:id="6327" w:name="_Toc357504358"/>
      <w:bookmarkStart w:id="6328" w:name="_Toc360688879"/>
      <w:bookmarkStart w:id="6329" w:name="_Toc361052691"/>
      <w:bookmarkStart w:id="6330" w:name="_Toc361053181"/>
      <w:bookmarkStart w:id="6331" w:name="_Toc361053261"/>
      <w:bookmarkStart w:id="6332" w:name="_Toc361053868"/>
      <w:bookmarkStart w:id="6333" w:name="_Toc361054030"/>
      <w:bookmarkStart w:id="6334" w:name="_Toc361054112"/>
      <w:bookmarkStart w:id="6335" w:name="_Toc361054274"/>
      <w:bookmarkStart w:id="6336" w:name="_Toc361054436"/>
      <w:bookmarkStart w:id="6337" w:name="_Toc361054513"/>
      <w:bookmarkStart w:id="6338" w:name="_Toc361054594"/>
      <w:bookmarkStart w:id="6339" w:name="_Toc361054676"/>
      <w:bookmarkStart w:id="6340" w:name="_Toc361054759"/>
      <w:bookmarkStart w:id="6341" w:name="_Toc361054841"/>
      <w:bookmarkStart w:id="6342" w:name="_Toc361054923"/>
      <w:bookmarkStart w:id="6343" w:name="_Toc361055005"/>
      <w:bookmarkStart w:id="6344" w:name="_Toc361055087"/>
      <w:bookmarkStart w:id="6345" w:name="_Toc361055169"/>
      <w:bookmarkStart w:id="6346" w:name="_Toc361055252"/>
      <w:bookmarkStart w:id="6347" w:name="_Toc361055334"/>
      <w:bookmarkStart w:id="6348" w:name="_Toc361055416"/>
      <w:bookmarkStart w:id="6349" w:name="_Toc361055498"/>
      <w:bookmarkStart w:id="6350" w:name="_Toc361055662"/>
      <w:bookmarkStart w:id="6351" w:name="_Toc361055743"/>
      <w:bookmarkStart w:id="6352" w:name="_Toc361055825"/>
      <w:bookmarkStart w:id="6353" w:name="_Toc361055906"/>
      <w:bookmarkStart w:id="6354" w:name="_Toc361055988"/>
      <w:bookmarkStart w:id="6355" w:name="_Toc361056070"/>
      <w:bookmarkStart w:id="6356" w:name="_Toc361059224"/>
      <w:bookmarkStart w:id="6357" w:name="_Toc361059348"/>
      <w:bookmarkStart w:id="6358" w:name="_Toc361059765"/>
      <w:bookmarkStart w:id="6359" w:name="_Toc361060318"/>
      <w:bookmarkStart w:id="6360" w:name="_Toc361061188"/>
      <w:bookmarkStart w:id="6361" w:name="_Toc361061679"/>
      <w:bookmarkStart w:id="6362" w:name="_Toc369586048"/>
      <w:bookmarkStart w:id="6363" w:name="_Toc370453832"/>
      <w:bookmarkStart w:id="6364" w:name="_Toc370478980"/>
      <w:bookmarkStart w:id="6365" w:name="_Toc370737945"/>
      <w:bookmarkStart w:id="6366" w:name="_Toc370805335"/>
      <w:bookmarkStart w:id="6367" w:name="_Toc370808852"/>
      <w:bookmarkStart w:id="6368" w:name="_Toc370810275"/>
      <w:bookmarkStart w:id="6369" w:name="_Toc371055547"/>
      <w:bookmarkStart w:id="6370" w:name="_Toc371341072"/>
      <w:bookmarkStart w:id="6371" w:name="_Toc371490845"/>
      <w:bookmarkStart w:id="6372" w:name="_Toc371497309"/>
      <w:bookmarkStart w:id="6373" w:name="_Toc371588445"/>
      <w:bookmarkStart w:id="6374" w:name="_Toc371601080"/>
      <w:bookmarkStart w:id="6375" w:name="_Toc371601760"/>
      <w:bookmarkStart w:id="6376" w:name="_Toc371602695"/>
      <w:bookmarkStart w:id="6377" w:name="_Toc371668310"/>
      <w:bookmarkStart w:id="6378" w:name="_Toc371670244"/>
      <w:bookmarkStart w:id="6379" w:name="_Toc372716210"/>
      <w:bookmarkStart w:id="6380" w:name="_Toc373391533"/>
      <w:bookmarkStart w:id="6381" w:name="_Toc373402186"/>
      <w:bookmarkStart w:id="6382" w:name="_Toc373403481"/>
      <w:bookmarkStart w:id="6383" w:name="_Toc373482611"/>
      <w:bookmarkStart w:id="6384" w:name="_Toc373482795"/>
      <w:bookmarkStart w:id="6385" w:name="_Toc373486701"/>
      <w:bookmarkStart w:id="6386" w:name="_Toc373755721"/>
      <w:bookmarkStart w:id="6387" w:name="_Toc373755998"/>
      <w:bookmarkStart w:id="6388" w:name="_Toc373839952"/>
      <w:bookmarkStart w:id="6389" w:name="_Toc374345756"/>
    </w:p>
    <w:p w:rsidR="00127182" w:rsidRPr="00B03244" w:rsidRDefault="00127182" w:rsidP="00127182">
      <w:pPr>
        <w:pStyle w:val="Rubrik2"/>
      </w:pPr>
      <w:bookmarkStart w:id="6390" w:name="_Toc374445339"/>
      <w:bookmarkStart w:id="6391" w:name="_Toc374514984"/>
      <w:bookmarkStart w:id="6392" w:name="_Toc374516480"/>
      <w:bookmarkStart w:id="6393" w:name="_Toc374517153"/>
      <w:bookmarkStart w:id="6394" w:name="_Toc374703331"/>
      <w:bookmarkStart w:id="6395" w:name="_Toc374972336"/>
      <w:bookmarkStart w:id="6396" w:name="_Toc375042198"/>
      <w:bookmarkStart w:id="6397" w:name="_Toc375045429"/>
      <w:bookmarkStart w:id="6398" w:name="_Toc375053168"/>
      <w:bookmarkStart w:id="6399" w:name="_Toc375057269"/>
      <w:bookmarkStart w:id="6400" w:name="_Toc375057337"/>
      <w:bookmarkStart w:id="6401" w:name="_Toc375127863"/>
      <w:bookmarkStart w:id="6402" w:name="_Toc375137101"/>
      <w:bookmarkStart w:id="6403" w:name="_Toc375138448"/>
      <w:bookmarkStart w:id="6404" w:name="_Toc376853877"/>
      <w:bookmarkStart w:id="6405" w:name="_Toc376857392"/>
      <w:bookmarkStart w:id="6406" w:name="_Toc376857597"/>
      <w:bookmarkStart w:id="6407" w:name="_Toc376858840"/>
      <w:bookmarkStart w:id="6408" w:name="_Toc376858912"/>
      <w:bookmarkStart w:id="6409" w:name="_Toc376858983"/>
      <w:bookmarkStart w:id="6410" w:name="_Toc376931262"/>
      <w:bookmarkStart w:id="6411" w:name="_Toc377120394"/>
      <w:bookmarkStart w:id="6412" w:name="_Toc377125009"/>
      <w:bookmarkStart w:id="6413" w:name="_Toc377133233"/>
      <w:bookmarkStart w:id="6414" w:name="_Toc377134811"/>
      <w:bookmarkStart w:id="6415" w:name="_Toc377371275"/>
      <w:bookmarkStart w:id="6416" w:name="_Toc377542390"/>
      <w:bookmarkStart w:id="6417" w:name="_Toc377622933"/>
      <w:bookmarkStart w:id="6418" w:name="_Toc377623047"/>
      <w:bookmarkStart w:id="6419" w:name="_Toc377623161"/>
      <w:bookmarkStart w:id="6420" w:name="_Toc377623231"/>
      <w:bookmarkStart w:id="6421" w:name="_Toc377713067"/>
      <w:bookmarkStart w:id="6422" w:name="_Toc377720407"/>
      <w:r>
        <w:t xml:space="preserve">Partiernas </w:t>
      </w:r>
      <w:r w:rsidRPr="00F21AB1">
        <w:t>redovisning</w:t>
      </w:r>
      <w:r>
        <w:t xml:space="preserve"> av intäkter</w:t>
      </w:r>
      <w:bookmarkStart w:id="6423" w:name="_Toc351701756"/>
      <w:bookmarkStart w:id="6424" w:name="_Toc351709379"/>
      <w:bookmarkStart w:id="6425" w:name="_Toc351720847"/>
      <w:bookmarkEnd w:id="6326"/>
      <w:bookmarkEnd w:id="6327"/>
      <w:bookmarkEnd w:id="6328"/>
      <w:bookmarkEnd w:id="6329"/>
      <w:bookmarkEnd w:id="6330"/>
      <w:bookmarkEnd w:id="6331"/>
      <w:bookmarkEnd w:id="6332"/>
      <w:bookmarkEnd w:id="6333"/>
      <w:bookmarkEnd w:id="6334"/>
      <w:bookmarkEnd w:id="6335"/>
      <w:bookmarkEnd w:id="6336"/>
      <w:bookmarkEnd w:id="6337"/>
      <w:bookmarkEnd w:id="6338"/>
      <w:bookmarkEnd w:id="6339"/>
      <w:bookmarkEnd w:id="6340"/>
      <w:bookmarkEnd w:id="6341"/>
      <w:bookmarkEnd w:id="6342"/>
      <w:bookmarkEnd w:id="6343"/>
      <w:bookmarkEnd w:id="6344"/>
      <w:bookmarkEnd w:id="6345"/>
      <w:bookmarkEnd w:id="6346"/>
      <w:bookmarkEnd w:id="6347"/>
      <w:bookmarkEnd w:id="6348"/>
      <w:bookmarkEnd w:id="6349"/>
      <w:bookmarkEnd w:id="6350"/>
      <w:bookmarkEnd w:id="6351"/>
      <w:bookmarkEnd w:id="6352"/>
      <w:bookmarkEnd w:id="6353"/>
      <w:bookmarkEnd w:id="6354"/>
      <w:bookmarkEnd w:id="6355"/>
      <w:bookmarkEnd w:id="6356"/>
      <w:bookmarkEnd w:id="6357"/>
      <w:bookmarkEnd w:id="6358"/>
      <w:bookmarkEnd w:id="6359"/>
      <w:bookmarkEnd w:id="6360"/>
      <w:bookmarkEnd w:id="6361"/>
      <w:bookmarkEnd w:id="6362"/>
      <w:bookmarkEnd w:id="6363"/>
      <w:bookmarkEnd w:id="6364"/>
      <w:bookmarkEnd w:id="6365"/>
      <w:bookmarkEnd w:id="6366"/>
      <w:bookmarkEnd w:id="6367"/>
      <w:bookmarkEnd w:id="6368"/>
      <w:bookmarkEnd w:id="6369"/>
      <w:bookmarkEnd w:id="6370"/>
      <w:bookmarkEnd w:id="6371"/>
      <w:bookmarkEnd w:id="6372"/>
      <w:bookmarkEnd w:id="6373"/>
      <w:bookmarkEnd w:id="6374"/>
      <w:bookmarkEnd w:id="6375"/>
      <w:bookmarkEnd w:id="6376"/>
      <w:bookmarkEnd w:id="6377"/>
      <w:bookmarkEnd w:id="6378"/>
      <w:bookmarkEnd w:id="6379"/>
      <w:bookmarkEnd w:id="6380"/>
      <w:bookmarkEnd w:id="6381"/>
      <w:bookmarkEnd w:id="6382"/>
      <w:bookmarkEnd w:id="6383"/>
      <w:bookmarkEnd w:id="6384"/>
      <w:bookmarkEnd w:id="6385"/>
      <w:bookmarkEnd w:id="6386"/>
      <w:bookmarkEnd w:id="6387"/>
      <w:bookmarkEnd w:id="6388"/>
      <w:bookmarkEnd w:id="6389"/>
      <w:bookmarkEnd w:id="6390"/>
      <w:bookmarkEnd w:id="6391"/>
      <w:bookmarkEnd w:id="6392"/>
      <w:bookmarkEnd w:id="6393"/>
      <w:bookmarkEnd w:id="6394"/>
      <w:bookmarkEnd w:id="6395"/>
      <w:bookmarkEnd w:id="6396"/>
      <w:bookmarkEnd w:id="6397"/>
      <w:bookmarkEnd w:id="6398"/>
      <w:bookmarkEnd w:id="6399"/>
      <w:bookmarkEnd w:id="6400"/>
      <w:bookmarkEnd w:id="6401"/>
      <w:bookmarkEnd w:id="6402"/>
      <w:bookmarkEnd w:id="6403"/>
      <w:bookmarkEnd w:id="6404"/>
      <w:bookmarkEnd w:id="6405"/>
      <w:bookmarkEnd w:id="6406"/>
      <w:bookmarkEnd w:id="6407"/>
      <w:bookmarkEnd w:id="6408"/>
      <w:bookmarkEnd w:id="6409"/>
      <w:bookmarkEnd w:id="6410"/>
      <w:bookmarkEnd w:id="6411"/>
      <w:bookmarkEnd w:id="6412"/>
      <w:bookmarkEnd w:id="6413"/>
      <w:bookmarkEnd w:id="6414"/>
      <w:bookmarkEnd w:id="6415"/>
      <w:bookmarkEnd w:id="6423"/>
      <w:bookmarkEnd w:id="6424"/>
      <w:bookmarkEnd w:id="6425"/>
      <w:bookmarkEnd w:id="6416"/>
      <w:bookmarkEnd w:id="6417"/>
      <w:bookmarkEnd w:id="6418"/>
      <w:bookmarkEnd w:id="6419"/>
      <w:bookmarkEnd w:id="6420"/>
      <w:bookmarkEnd w:id="6421"/>
      <w:bookmarkEnd w:id="6422"/>
    </w:p>
    <w:p w:rsidR="00127182" w:rsidRPr="00464C6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bookmarkStart w:id="6426" w:name="_Toc351468582"/>
      <w:bookmarkEnd w:id="6426"/>
      <w:r>
        <w:rPr>
          <w:b/>
        </w:rPr>
        <w:t>Regeringens f</w:t>
      </w:r>
      <w:r w:rsidRPr="00464C62">
        <w:rPr>
          <w:b/>
        </w:rPr>
        <w:t>örslag</w:t>
      </w:r>
      <w:r w:rsidRPr="00E650A7">
        <w:rPr>
          <w:b/>
        </w:rPr>
        <w:t>:</w:t>
      </w:r>
      <w:r w:rsidRPr="00464C62">
        <w:t xml:space="preserve"> </w:t>
      </w:r>
      <w:r>
        <w:t>Ett p</w:t>
      </w:r>
      <w:r w:rsidRPr="00464C62">
        <w:t xml:space="preserve">artis intäktsredovisning ska </w:t>
      </w:r>
      <w:r>
        <w:t xml:space="preserve">innehålla </w:t>
      </w:r>
      <w:r w:rsidRPr="00464C62">
        <w:t>uppgifter</w:t>
      </w:r>
      <w:r w:rsidRPr="00BC5B51">
        <w:t xml:space="preserve"> </w:t>
      </w:r>
      <w:r>
        <w:t>om storleken av</w:t>
      </w:r>
      <w:r w:rsidRPr="00464C62">
        <w:t>:</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464C62">
        <w:t>1. stöd enligt lagen (1972:625) om statligt stöd till politiska partier,</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464C62">
        <w:t>2. stöd enligt lagen (1999:1209) om stöd till riksdags</w:t>
      </w:r>
      <w:r w:rsidRPr="00464C62">
        <w:softHyphen/>
        <w:t>ledamöternas och partigruppernas arbete i riksdagen,</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3</w:t>
      </w:r>
      <w:r w:rsidRPr="00464C62">
        <w:t>.</w:t>
      </w:r>
      <w:r>
        <w:t> </w:t>
      </w:r>
      <w:r w:rsidRPr="00464C62">
        <w:t>stöd enligt lagen (2010:473) om statligt stöd till riksdags</w:t>
      </w:r>
      <w:r>
        <w:softHyphen/>
      </w:r>
      <w:r w:rsidRPr="00464C62">
        <w:t>parti</w:t>
      </w:r>
      <w:r>
        <w:softHyphen/>
      </w:r>
      <w:r w:rsidRPr="00464C62">
        <w:t>ernas kvinnoorganisationer</w:t>
      </w:r>
      <w:r w:rsidRPr="001D2565">
        <w:rPr>
          <w:sz w:val="18"/>
        </w:rPr>
        <w:t xml:space="preserve"> </w:t>
      </w:r>
      <w:r w:rsidRPr="001D2565">
        <w:t>till en kvinnoorganisation inom partiet</w:t>
      </w:r>
      <w:r w:rsidRPr="00464C62">
        <w:t>,</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4</w:t>
      </w:r>
      <w:r w:rsidRPr="00464C62">
        <w:t>. medlemsavgifter,</w:t>
      </w:r>
    </w:p>
    <w:p w:rsidR="00127182" w:rsidRPr="000A3BE5"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0A3BE5">
        <w:t>5. in</w:t>
      </w:r>
      <w:r w:rsidR="00B575D0" w:rsidRPr="000A3BE5">
        <w:t>täkter</w:t>
      </w:r>
      <w:r w:rsidRPr="000A3BE5">
        <w:t xml:space="preserve"> från försäljningar, lotterier, insamlingar och liknande,</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6</w:t>
      </w:r>
      <w:r w:rsidRPr="00464C62">
        <w:t>. bidrag från andra delar av partiets organisation in</w:t>
      </w:r>
      <w:r>
        <w:t>begripet</w:t>
      </w:r>
      <w:r w:rsidRPr="00464C62">
        <w:t xml:space="preserve"> sido</w:t>
      </w:r>
      <w:r>
        <w:softHyphen/>
      </w:r>
      <w:r w:rsidRPr="00464C62">
        <w:t>organisationer,</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7</w:t>
      </w:r>
      <w:r w:rsidRPr="00464C62">
        <w:t>. bidrag från privatpersoner, och</w:t>
      </w:r>
    </w:p>
    <w:p w:rsidR="00127182" w:rsidRPr="00464C6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8</w:t>
      </w:r>
      <w:r w:rsidRPr="00464C62">
        <w:t>. bidrag från företag, organisationer, föreningar och samman</w:t>
      </w:r>
      <w:r>
        <w:softHyphen/>
      </w:r>
      <w:r w:rsidRPr="00464C62">
        <w:t>slut</w:t>
      </w:r>
      <w:r>
        <w:softHyphen/>
      </w:r>
      <w:r w:rsidRPr="00464C62">
        <w:t xml:space="preserve">ningar samt stiftelser och fonder. </w:t>
      </w:r>
    </w:p>
    <w:p w:rsidR="00127182" w:rsidRPr="00464C62" w:rsidRDefault="00127182" w:rsidP="005A76F9">
      <w:pPr>
        <w:pStyle w:val="Brdtext"/>
        <w:pBdr>
          <w:top w:val="single" w:sz="4" w:space="1" w:color="000000"/>
          <w:left w:val="single" w:sz="4" w:space="4" w:color="000000"/>
          <w:bottom w:val="single" w:sz="4" w:space="1" w:color="000000"/>
          <w:right w:val="single" w:sz="4" w:space="4" w:color="000000"/>
        </w:pBdr>
        <w:spacing w:before="120"/>
        <w:ind w:left="113" w:right="113"/>
      </w:pPr>
      <w:r w:rsidRPr="00464C62">
        <w:t xml:space="preserve">Redovisningsskyldigheten ska även omfatta intäkter i </w:t>
      </w:r>
      <w:r>
        <w:t xml:space="preserve">en </w:t>
      </w:r>
      <w:r w:rsidRPr="00464C62">
        <w:t>verk</w:t>
      </w:r>
      <w:r>
        <w:softHyphen/>
      </w:r>
      <w:r w:rsidRPr="00464C62">
        <w:t>samhet som bedrivs i bolag eller i någon annan verksam</w:t>
      </w:r>
      <w:r>
        <w:softHyphen/>
      </w:r>
      <w:r w:rsidRPr="00464C62">
        <w:t>hets</w:t>
      </w:r>
      <w:r>
        <w:softHyphen/>
      </w:r>
      <w:r w:rsidRPr="00464C62">
        <w:t xml:space="preserve">form, om partiet har ett bestämmande inflytande över verksamheten. Detsamma </w:t>
      </w:r>
      <w:r>
        <w:t xml:space="preserve">ska </w:t>
      </w:r>
      <w:r w:rsidRPr="00464C62">
        <w:t>gäll</w:t>
      </w:r>
      <w:r>
        <w:t>a</w:t>
      </w:r>
      <w:r w:rsidRPr="00464C62">
        <w:t xml:space="preserve"> </w:t>
      </w:r>
      <w:r>
        <w:t xml:space="preserve">i fråga om </w:t>
      </w:r>
      <w:r w:rsidRPr="00464C62">
        <w:t xml:space="preserve">intäkter i </w:t>
      </w:r>
      <w:r>
        <w:t xml:space="preserve">en stiftelse som är knuten </w:t>
      </w:r>
      <w:r w:rsidRPr="00464C62">
        <w:t>till partie</w:t>
      </w:r>
      <w:r>
        <w:t>t</w:t>
      </w:r>
      <w:r w:rsidRPr="00464C62">
        <w:t>.</w:t>
      </w:r>
    </w:p>
    <w:p w:rsidR="00127182" w:rsidRPr="000A3BE5"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0A3BE5">
        <w:t xml:space="preserve">Som bidrag ska räknas prestationer i </w:t>
      </w:r>
      <w:r w:rsidR="009F2EF6" w:rsidRPr="000A3BE5">
        <w:t xml:space="preserve">form av </w:t>
      </w:r>
      <w:r w:rsidRPr="000A3BE5">
        <w:t>pengar, varor, tjänster och an</w:t>
      </w:r>
      <w:r w:rsidR="009F2EF6" w:rsidRPr="000A3BE5">
        <w:t>nat</w:t>
      </w:r>
      <w:r w:rsidRPr="000A3BE5">
        <w:t xml:space="preserve"> som har tagits emot helt eller delvis utan någon mot</w:t>
      </w:r>
      <w:r w:rsidRPr="000A3BE5">
        <w:softHyphen/>
        <w:t>prestation med undantag för sedvanligt frivilligt arbete och sedvanliga gratistjänster.</w:t>
      </w:r>
    </w:p>
    <w:p w:rsidR="00127182" w:rsidRPr="00865894" w:rsidRDefault="00127182" w:rsidP="00127182">
      <w:pPr>
        <w:pStyle w:val="Brdtextmedindrag"/>
      </w:pPr>
    </w:p>
    <w:p w:rsidR="00127182" w:rsidRDefault="00127182" w:rsidP="00127182">
      <w:pPr>
        <w:pStyle w:val="Brdtextmedindrag"/>
      </w:pPr>
      <w:r>
        <w:rPr>
          <w:b/>
        </w:rPr>
        <w:t>Promemorians förslag</w:t>
      </w:r>
      <w:r w:rsidRPr="001B0520">
        <w:t xml:space="preserve"> </w:t>
      </w:r>
      <w:r w:rsidRPr="006E0239">
        <w:t>överensstämmer delvis med regeringens</w:t>
      </w:r>
      <w:r w:rsidRPr="001B0520">
        <w:t>.</w:t>
      </w:r>
      <w:r>
        <w:t xml:space="preserve"> I promemorian föreslås att e</w:t>
      </w:r>
      <w:r w:rsidRPr="003B668F">
        <w:t xml:space="preserve">tt partis intäktsredovisning </w:t>
      </w:r>
      <w:r>
        <w:t xml:space="preserve">även </w:t>
      </w:r>
      <w:r w:rsidRPr="003B668F">
        <w:t xml:space="preserve">ska </w:t>
      </w:r>
      <w:r>
        <w:t xml:space="preserve">innehålla </w:t>
      </w:r>
      <w:r w:rsidRPr="003B668F">
        <w:t>uppgifter om storleken av</w:t>
      </w:r>
      <w:r w:rsidRPr="00DB6B56">
        <w:t xml:space="preserve"> </w:t>
      </w:r>
      <w:r>
        <w:t>partistöd som betalas till partiet enligt 2 kap. 9 och 10 §§ kommunallagen (1991:900) och statsbidrag enligt förord</w:t>
      </w:r>
      <w:r>
        <w:softHyphen/>
        <w:t>ningen (2011:65) om statsbidrag till barn- och ungdomsorganisationer.</w:t>
      </w:r>
    </w:p>
    <w:p w:rsidR="00127182" w:rsidRPr="007F33BB" w:rsidRDefault="00127182" w:rsidP="00127182">
      <w:pPr>
        <w:pStyle w:val="Brdtextmedindrag"/>
      </w:pPr>
      <w:r w:rsidRPr="001B0520">
        <w:rPr>
          <w:b/>
        </w:rPr>
        <w:t>Remissinstanserna:</w:t>
      </w:r>
      <w:r w:rsidRPr="001B0520">
        <w:t xml:space="preserve"> </w:t>
      </w:r>
      <w:r w:rsidRPr="007F33BB">
        <w:t xml:space="preserve">Många </w:t>
      </w:r>
      <w:r w:rsidRPr="006E0239">
        <w:t xml:space="preserve">remissinstanser, bl.a. </w:t>
      </w:r>
      <w:r w:rsidRPr="006E0239">
        <w:rPr>
          <w:i/>
        </w:rPr>
        <w:t>Revisorsnämnden</w:t>
      </w:r>
      <w:r w:rsidRPr="006E0239">
        <w:t xml:space="preserve">, </w:t>
      </w:r>
      <w:r w:rsidRPr="006E0239">
        <w:rPr>
          <w:i/>
        </w:rPr>
        <w:t>Svea hovrätt</w:t>
      </w:r>
      <w:r w:rsidRPr="006E0239">
        <w:t xml:space="preserve">, </w:t>
      </w:r>
      <w:r w:rsidRPr="006E0239">
        <w:rPr>
          <w:i/>
        </w:rPr>
        <w:t>Åklagarmyndigheten</w:t>
      </w:r>
      <w:r w:rsidRPr="006E0239">
        <w:t xml:space="preserve">, </w:t>
      </w:r>
      <w:r w:rsidRPr="006E0239">
        <w:rPr>
          <w:i/>
        </w:rPr>
        <w:t>Ekobrottsmyndigheten</w:t>
      </w:r>
      <w:r w:rsidRPr="006E0239">
        <w:t xml:space="preserve">, </w:t>
      </w:r>
      <w:r w:rsidRPr="006E0239">
        <w:rPr>
          <w:i/>
        </w:rPr>
        <w:t>Skatteverket</w:t>
      </w:r>
      <w:r w:rsidRPr="006E0239">
        <w:t xml:space="preserve">, </w:t>
      </w:r>
      <w:r w:rsidRPr="006E0239">
        <w:rPr>
          <w:i/>
        </w:rPr>
        <w:t>Sveriges</w:t>
      </w:r>
      <w:r w:rsidRPr="006E0239">
        <w:t xml:space="preserve"> </w:t>
      </w:r>
      <w:r w:rsidRPr="006E0239">
        <w:rPr>
          <w:i/>
        </w:rPr>
        <w:t>advokatsamfund</w:t>
      </w:r>
      <w:r w:rsidRPr="006E0239">
        <w:t xml:space="preserve"> och </w:t>
      </w:r>
      <w:r w:rsidRPr="006E0239">
        <w:rPr>
          <w:i/>
        </w:rPr>
        <w:t>Sveriges Kommuner och Landsting</w:t>
      </w:r>
      <w:r w:rsidRPr="006E0239">
        <w:t xml:space="preserve">, tillstyrker förslaget i dess helhet eller lämnar det utan </w:t>
      </w:r>
      <w:r>
        <w:t>invändning</w:t>
      </w:r>
      <w:r w:rsidRPr="006E0239">
        <w:t xml:space="preserve">. </w:t>
      </w:r>
      <w:r w:rsidRPr="007566FB">
        <w:rPr>
          <w:i/>
        </w:rPr>
        <w:t>Kristdemo</w:t>
      </w:r>
      <w:r w:rsidRPr="007566FB">
        <w:rPr>
          <w:i/>
        </w:rPr>
        <w:softHyphen/>
        <w:t>kraterna</w:t>
      </w:r>
      <w:r w:rsidRPr="006E0239">
        <w:rPr>
          <w:i/>
        </w:rPr>
        <w:t xml:space="preserve"> </w:t>
      </w:r>
      <w:r w:rsidRPr="006E0239">
        <w:t>tillstyrker att associerade förbund och andra angränsande verksamheter bör ingå i redovisning av finansiering.</w:t>
      </w:r>
      <w:r w:rsidRPr="006E0239">
        <w:rPr>
          <w:i/>
        </w:rPr>
        <w:t xml:space="preserve"> Institutet mot mutor</w:t>
      </w:r>
      <w:r w:rsidRPr="006E0239">
        <w:t xml:space="preserve"> och </w:t>
      </w:r>
      <w:r w:rsidRPr="006E0239">
        <w:rPr>
          <w:i/>
        </w:rPr>
        <w:t>Transparency International Sverige</w:t>
      </w:r>
      <w:r w:rsidRPr="006E0239">
        <w:t xml:space="preserve"> stöder förslaget att lagen ska omfatta ett partis samtliga intäkter oavsett om intäkterna finns inom partiorganisa</w:t>
      </w:r>
      <w:r w:rsidRPr="006E0239">
        <w:softHyphen/>
        <w:t xml:space="preserve">tionen eller hör till en annan juridisk person. </w:t>
      </w:r>
    </w:p>
    <w:p w:rsidR="00127182" w:rsidRPr="006E0239" w:rsidRDefault="00127182" w:rsidP="00127182">
      <w:pPr>
        <w:pStyle w:val="Brdtextmedindrag"/>
      </w:pPr>
      <w:r w:rsidRPr="006E0239">
        <w:t>Ingen remissinstans invänder i sak mot den före</w:t>
      </w:r>
      <w:r w:rsidRPr="006E0239">
        <w:softHyphen/>
        <w:t xml:space="preserve">slagna uppräkningen i den nya lagen av de uppgifter som ett partis intäktsredovisning ska innehålla. Flera remissinstanser, bl.a. </w:t>
      </w:r>
      <w:r w:rsidRPr="006E0239">
        <w:rPr>
          <w:i/>
        </w:rPr>
        <w:t>Riksdagens ombudsmän</w:t>
      </w:r>
      <w:r>
        <w:t xml:space="preserve"> (JO)</w:t>
      </w:r>
      <w:r w:rsidRPr="006E0239">
        <w:t xml:space="preserve">, </w:t>
      </w:r>
      <w:r w:rsidRPr="006E0239">
        <w:rPr>
          <w:i/>
        </w:rPr>
        <w:t>Umeå universitet (Statsvetenskapliga institutionen)</w:t>
      </w:r>
      <w:r w:rsidRPr="006E0239">
        <w:t xml:space="preserve">, </w:t>
      </w:r>
      <w:r w:rsidRPr="006E0239">
        <w:rPr>
          <w:i/>
        </w:rPr>
        <w:t>Botkyrka kommun</w:t>
      </w:r>
      <w:r w:rsidRPr="006E0239">
        <w:t xml:space="preserve">, </w:t>
      </w:r>
      <w:r w:rsidRPr="006E0239">
        <w:rPr>
          <w:i/>
        </w:rPr>
        <w:t>Jönköpings kommun</w:t>
      </w:r>
      <w:r w:rsidRPr="006E0239">
        <w:t>,</w:t>
      </w:r>
      <w:r w:rsidRPr="006E0239">
        <w:rPr>
          <w:i/>
        </w:rPr>
        <w:t xml:space="preserve"> Centerpartiet</w:t>
      </w:r>
      <w:r w:rsidRPr="006E0239">
        <w:t xml:space="preserve">, </w:t>
      </w:r>
      <w:r w:rsidRPr="006E0239">
        <w:rPr>
          <w:i/>
        </w:rPr>
        <w:t>Folkpartiet liberalerna</w:t>
      </w:r>
      <w:r w:rsidRPr="006E0239">
        <w:t xml:space="preserve">, </w:t>
      </w:r>
      <w:r w:rsidRPr="006E0239">
        <w:rPr>
          <w:i/>
        </w:rPr>
        <w:t>Moderata Samlings</w:t>
      </w:r>
      <w:r w:rsidRPr="006E0239">
        <w:rPr>
          <w:i/>
        </w:rPr>
        <w:softHyphen/>
        <w:t>partiet</w:t>
      </w:r>
      <w:r w:rsidRPr="006E0239">
        <w:t xml:space="preserve"> och </w:t>
      </w:r>
      <w:r w:rsidRPr="006E0239">
        <w:rPr>
          <w:i/>
        </w:rPr>
        <w:t>FAR</w:t>
      </w:r>
      <w:r w:rsidRPr="006E0239">
        <w:t xml:space="preserve">, anser dock att det i flera avseenden finns ett behov av förtydliganden och vissa justeringar. Några remissinstanser, </w:t>
      </w:r>
      <w:r w:rsidRPr="006E0239">
        <w:rPr>
          <w:i/>
        </w:rPr>
        <w:t>Lunds universitet (Juridiska institutionen)</w:t>
      </w:r>
      <w:r w:rsidRPr="006E0239">
        <w:t xml:space="preserve">, </w:t>
      </w:r>
      <w:r w:rsidRPr="003E793B">
        <w:rPr>
          <w:i/>
        </w:rPr>
        <w:t>Krist</w:t>
      </w:r>
      <w:r w:rsidRPr="003E793B">
        <w:rPr>
          <w:i/>
        </w:rPr>
        <w:softHyphen/>
        <w:t>demokraterna</w:t>
      </w:r>
      <w:r w:rsidR="00ED60F2" w:rsidRPr="00ED60F2">
        <w:t>,</w:t>
      </w:r>
      <w:r w:rsidRPr="006E0239">
        <w:rPr>
          <w:i/>
        </w:rPr>
        <w:t xml:space="preserve"> Miljö</w:t>
      </w:r>
      <w:r w:rsidRPr="006E0239">
        <w:rPr>
          <w:i/>
        </w:rPr>
        <w:softHyphen/>
        <w:t>partiet de gröna</w:t>
      </w:r>
      <w:r w:rsidRPr="006E0239">
        <w:t xml:space="preserve"> och </w:t>
      </w:r>
      <w:r w:rsidRPr="006E0239">
        <w:rPr>
          <w:i/>
        </w:rPr>
        <w:t>Vänster</w:t>
      </w:r>
      <w:r w:rsidRPr="006E0239">
        <w:rPr>
          <w:i/>
        </w:rPr>
        <w:softHyphen/>
        <w:t>partiet</w:t>
      </w:r>
      <w:r w:rsidRPr="006E0239">
        <w:t>, anser också att uppräkningen bör kompletteras med ytterligare uppgifter.</w:t>
      </w:r>
    </w:p>
    <w:p w:rsidR="00127182" w:rsidRPr="006E0239" w:rsidRDefault="00127182" w:rsidP="00127182">
      <w:pPr>
        <w:pStyle w:val="Brdtextmedindrag"/>
      </w:pPr>
      <w:r w:rsidRPr="007566FB">
        <w:rPr>
          <w:i/>
        </w:rPr>
        <w:t>FAR</w:t>
      </w:r>
      <w:r w:rsidRPr="006E0239">
        <w:t xml:space="preserve"> anför att intäktsredovisningens utformning, i så stor utsträckning som möjligt, bör utgå från den redo</w:t>
      </w:r>
      <w:r w:rsidRPr="006E0239">
        <w:softHyphen/>
        <w:t xml:space="preserve">visning som redan i dag upprättas enligt årsredovisningslagen. FAR </w:t>
      </w:r>
      <w:r>
        <w:t>pekar också på gränsdragnings</w:t>
      </w:r>
      <w:r>
        <w:softHyphen/>
        <w:t>svårig</w:t>
      </w:r>
      <w:r>
        <w:softHyphen/>
        <w:t xml:space="preserve">heter om avsikten är att </w:t>
      </w:r>
      <w:r w:rsidRPr="006E0239">
        <w:t>intäkts</w:t>
      </w:r>
      <w:r w:rsidRPr="006E0239">
        <w:softHyphen/>
        <w:t>redovisningen ska upprättas enligt god redovisningssed</w:t>
      </w:r>
      <w:r>
        <w:t>.</w:t>
      </w:r>
    </w:p>
    <w:p w:rsidR="00127182" w:rsidRPr="006E0239" w:rsidRDefault="00127182" w:rsidP="00127182">
      <w:pPr>
        <w:pStyle w:val="Brdtextmedindrag"/>
        <w:rPr>
          <w:i/>
        </w:rPr>
      </w:pPr>
      <w:r w:rsidRPr="006E0239">
        <w:rPr>
          <w:i/>
        </w:rPr>
        <w:t>Riksdagens ombuds</w:t>
      </w:r>
      <w:r w:rsidRPr="006E0239">
        <w:rPr>
          <w:i/>
        </w:rPr>
        <w:softHyphen/>
        <w:t>män</w:t>
      </w:r>
      <w:r>
        <w:t xml:space="preserve"> (JO)</w:t>
      </w:r>
      <w:r w:rsidRPr="006E0239">
        <w:t xml:space="preserve"> anser att det finns ett betydande mått av osäkerhet i fråga om vilka verksamheter som avses med regleringen, exempelvis när det gäller bidrag från sidoorganisationer och intäkter från bolag och stiftelser. Även </w:t>
      </w:r>
      <w:r w:rsidRPr="006E0239">
        <w:rPr>
          <w:i/>
        </w:rPr>
        <w:t>Folkpartiet liberalerna</w:t>
      </w:r>
      <w:r w:rsidRPr="006E0239">
        <w:t xml:space="preserve"> ser ett behov av preci</w:t>
      </w:r>
      <w:r w:rsidRPr="006E0239">
        <w:softHyphen/>
        <w:t xml:space="preserve">sering i fråga om sidoorganisationer och stiftelser. </w:t>
      </w:r>
      <w:r w:rsidRPr="006E0239">
        <w:rPr>
          <w:i/>
        </w:rPr>
        <w:t>FAR</w:t>
      </w:r>
      <w:r w:rsidRPr="006E0239">
        <w:t xml:space="preserve"> pekar, i likhet med </w:t>
      </w:r>
      <w:r w:rsidRPr="007566FB">
        <w:rPr>
          <w:i/>
        </w:rPr>
        <w:t>Riksdagens ombuds</w:t>
      </w:r>
      <w:r w:rsidRPr="007566FB">
        <w:rPr>
          <w:i/>
        </w:rPr>
        <w:softHyphen/>
        <w:t>män</w:t>
      </w:r>
      <w:r>
        <w:t xml:space="preserve"> (JO)</w:t>
      </w:r>
      <w:r w:rsidRPr="006E0239">
        <w:t xml:space="preserve">, </w:t>
      </w:r>
      <w:r w:rsidRPr="006E0239">
        <w:rPr>
          <w:i/>
        </w:rPr>
        <w:t>Lunds universitet (Juridiska institu</w:t>
      </w:r>
      <w:r w:rsidRPr="006E0239">
        <w:rPr>
          <w:i/>
        </w:rPr>
        <w:softHyphen/>
        <w:t>tionen)</w:t>
      </w:r>
      <w:r w:rsidRPr="006E0239">
        <w:t xml:space="preserve">, </w:t>
      </w:r>
      <w:r w:rsidRPr="006E0239">
        <w:rPr>
          <w:i/>
        </w:rPr>
        <w:t>Umeå universitet (Statsvetenskapliga institu</w:t>
      </w:r>
      <w:r w:rsidRPr="006E0239">
        <w:rPr>
          <w:i/>
        </w:rPr>
        <w:softHyphen/>
        <w:t>tionen)</w:t>
      </w:r>
      <w:r w:rsidRPr="006E0239">
        <w:t xml:space="preserve">, </w:t>
      </w:r>
      <w:r w:rsidRPr="006E0239">
        <w:rPr>
          <w:i/>
        </w:rPr>
        <w:t>Center</w:t>
      </w:r>
      <w:r w:rsidRPr="006E0239">
        <w:rPr>
          <w:i/>
        </w:rPr>
        <w:softHyphen/>
        <w:t>partiet</w:t>
      </w:r>
      <w:r w:rsidRPr="006E0239">
        <w:t xml:space="preserve"> och </w:t>
      </w:r>
      <w:r w:rsidRPr="006E0239">
        <w:rPr>
          <w:i/>
        </w:rPr>
        <w:t>Moderata Samlingspartiet</w:t>
      </w:r>
      <w:r w:rsidRPr="006E0239">
        <w:t>, på gränsdragnings</w:t>
      </w:r>
      <w:r w:rsidRPr="006E0239">
        <w:softHyphen/>
        <w:t>svårigheter när det gäller undantaget för sedvanligt frivilligt arbete och sedvanliga gratis</w:t>
      </w:r>
      <w:r w:rsidRPr="006E0239">
        <w:softHyphen/>
        <w:t xml:space="preserve">tjänster. Lunds universitet noterar vidare att förslaget inte verkar innebära någon redovisningsskyldighet i fråga om lån eller egen personlig finansiering. Frågan om lån uppmärksammas också av </w:t>
      </w:r>
      <w:r w:rsidRPr="007566FB">
        <w:rPr>
          <w:i/>
        </w:rPr>
        <w:t>FAR</w:t>
      </w:r>
      <w:r w:rsidRPr="006E0239">
        <w:t>, som även anser att det bör närmare klar</w:t>
      </w:r>
      <w:r w:rsidRPr="006E0239">
        <w:softHyphen/>
        <w:t>göras vad som ska gälla i fråga om s.k. villkorade bidrag. Jönköpings kommun anför att det är oklart om huruvida s.k. partiskatt omfattas av något krav på redovis</w:t>
      </w:r>
      <w:r w:rsidRPr="006E0239">
        <w:softHyphen/>
        <w:t>ning enligt lagen. Moderata Samlingspartiet pekar också på behov av förtydliganden för att avgränsa bidrag från privatpersoner mot inkomster från försälj</w:t>
      </w:r>
      <w:r w:rsidR="00B508F3">
        <w:softHyphen/>
      </w:r>
      <w:r w:rsidRPr="006E0239">
        <w:t>ningar, lotterier, insamlingar och liknande.</w:t>
      </w:r>
    </w:p>
    <w:p w:rsidR="00127182" w:rsidRPr="006E0239" w:rsidRDefault="00127182" w:rsidP="00127182">
      <w:pPr>
        <w:pStyle w:val="Brdtextmedindrag"/>
      </w:pPr>
      <w:r w:rsidRPr="006E0239">
        <w:rPr>
          <w:i/>
        </w:rPr>
        <w:t>Botkyrka kommun</w:t>
      </w:r>
      <w:r w:rsidRPr="006E0239">
        <w:t xml:space="preserve"> ställer frågan hur man ska förhålla sig till fristående insamlings</w:t>
      </w:r>
      <w:r w:rsidRPr="006E0239">
        <w:softHyphen/>
        <w:t>organisationer</w:t>
      </w:r>
      <w:r>
        <w:t xml:space="preserve">. </w:t>
      </w:r>
      <w:r w:rsidRPr="006E0239">
        <w:rPr>
          <w:i/>
        </w:rPr>
        <w:t>Miljöpartiet de gröna</w:t>
      </w:r>
      <w:r w:rsidRPr="006E0239">
        <w:t xml:space="preserve"> och </w:t>
      </w:r>
      <w:r w:rsidRPr="006E0239">
        <w:rPr>
          <w:i/>
        </w:rPr>
        <w:t>Vänsterpartiet</w:t>
      </w:r>
      <w:r w:rsidRPr="006E0239">
        <w:t xml:space="preserve"> anser att intäkter från sådana organisationer uttryckligen ska omfattas av lagen. Frågan om fristående insamlingsorganisationer uppmärksammas också av </w:t>
      </w:r>
      <w:r w:rsidRPr="007566FB">
        <w:rPr>
          <w:i/>
        </w:rPr>
        <w:t>Malmö kommun</w:t>
      </w:r>
      <w:r w:rsidRPr="006E0239">
        <w:t xml:space="preserve"> och </w:t>
      </w:r>
      <w:r w:rsidRPr="006E0239">
        <w:rPr>
          <w:i/>
        </w:rPr>
        <w:t>Lunds universitet</w:t>
      </w:r>
      <w:r>
        <w:t xml:space="preserve"> </w:t>
      </w:r>
      <w:r w:rsidRPr="003C36B0">
        <w:rPr>
          <w:i/>
        </w:rPr>
        <w:t>(Juridiska institu</w:t>
      </w:r>
      <w:r w:rsidRPr="003C36B0">
        <w:rPr>
          <w:i/>
        </w:rPr>
        <w:softHyphen/>
        <w:t>tionen)</w:t>
      </w:r>
      <w:r w:rsidRPr="006E0239">
        <w:t>.</w:t>
      </w:r>
    </w:p>
    <w:p w:rsidR="00127182" w:rsidRDefault="00127182" w:rsidP="00127182">
      <w:pPr>
        <w:pStyle w:val="Rubrik4utannumrering"/>
      </w:pPr>
      <w:r w:rsidRPr="00160418">
        <w:t xml:space="preserve">Skälen för </w:t>
      </w:r>
      <w:r>
        <w:t xml:space="preserve">regeringens </w:t>
      </w:r>
      <w:r w:rsidRPr="00160418">
        <w:t>förslag</w:t>
      </w:r>
      <w:bookmarkStart w:id="6427" w:name="_Toc351365088"/>
      <w:bookmarkStart w:id="6428" w:name="_Toc351365385"/>
      <w:bookmarkStart w:id="6429" w:name="_Toc351440974"/>
      <w:bookmarkStart w:id="6430" w:name="_Toc351466680"/>
      <w:bookmarkStart w:id="6431" w:name="_Toc351467269"/>
      <w:bookmarkStart w:id="6432" w:name="_Toc351468583"/>
      <w:bookmarkEnd w:id="6427"/>
      <w:bookmarkEnd w:id="6428"/>
      <w:bookmarkEnd w:id="6429"/>
      <w:bookmarkEnd w:id="6430"/>
      <w:bookmarkEnd w:id="6431"/>
      <w:bookmarkEnd w:id="6432"/>
    </w:p>
    <w:p w:rsidR="00127182" w:rsidRDefault="00127182" w:rsidP="00127182">
      <w:pPr>
        <w:pStyle w:val="Rubrik5utannumrering"/>
        <w:spacing w:before="0"/>
      </w:pPr>
      <w:r>
        <w:t>Vägledning kan hämtas från redovisningsrätten</w:t>
      </w:r>
    </w:p>
    <w:p w:rsidR="00127182" w:rsidRDefault="00127182" w:rsidP="00127182">
      <w:pPr>
        <w:pStyle w:val="Brdtext"/>
      </w:pPr>
      <w:bookmarkStart w:id="6433" w:name="_Toc351365089"/>
      <w:bookmarkStart w:id="6434" w:name="_Toc351365386"/>
      <w:bookmarkStart w:id="6435" w:name="_Toc351440975"/>
      <w:bookmarkStart w:id="6436" w:name="_Toc351466681"/>
      <w:bookmarkStart w:id="6437" w:name="_Toc351467270"/>
      <w:bookmarkStart w:id="6438" w:name="_Toc351468584"/>
      <w:bookmarkStart w:id="6439" w:name="_Toc351365090"/>
      <w:bookmarkStart w:id="6440" w:name="_Toc351365387"/>
      <w:bookmarkStart w:id="6441" w:name="_Toc351440976"/>
      <w:bookmarkStart w:id="6442" w:name="_Toc351466682"/>
      <w:bookmarkStart w:id="6443" w:name="_Toc351467271"/>
      <w:bookmarkStart w:id="6444" w:name="_Toc351468585"/>
      <w:bookmarkStart w:id="6445" w:name="_Toc351365091"/>
      <w:bookmarkStart w:id="6446" w:name="_Toc351365388"/>
      <w:bookmarkStart w:id="6447" w:name="_Toc351440977"/>
      <w:bookmarkStart w:id="6448" w:name="_Toc351466683"/>
      <w:bookmarkStart w:id="6449" w:name="_Toc351467272"/>
      <w:bookmarkStart w:id="6450" w:name="_Toc351468586"/>
      <w:bookmarkEnd w:id="6433"/>
      <w:bookmarkEnd w:id="6434"/>
      <w:bookmarkEnd w:id="6435"/>
      <w:bookmarkEnd w:id="6436"/>
      <w:bookmarkEnd w:id="6437"/>
      <w:bookmarkEnd w:id="6438"/>
      <w:bookmarkEnd w:id="6439"/>
      <w:bookmarkEnd w:id="6440"/>
      <w:bookmarkEnd w:id="6441"/>
      <w:bookmarkEnd w:id="6442"/>
      <w:bookmarkEnd w:id="6443"/>
      <w:bookmarkEnd w:id="6444"/>
      <w:bookmarkEnd w:id="6445"/>
      <w:bookmarkEnd w:id="6446"/>
      <w:bookmarkEnd w:id="6447"/>
      <w:bookmarkEnd w:id="6448"/>
      <w:bookmarkEnd w:id="6449"/>
      <w:bookmarkEnd w:id="6450"/>
      <w:r>
        <w:t>För att syftet med den föreslagna lagen ska uppnås är det viktigt att allmänheten kan göra jämförelser mellan partierna och deras kandidaters valkampanjer. Lagen måste därför så långt möjligt kunna tillämpas på ett enkelt och enhetligt sätt. Som flera remissinstanser, bl.a.</w:t>
      </w:r>
      <w:r w:rsidRPr="000E6F2C">
        <w:rPr>
          <w:i/>
        </w:rPr>
        <w:t xml:space="preserve"> </w:t>
      </w:r>
      <w:r w:rsidRPr="00D334B2">
        <w:rPr>
          <w:i/>
        </w:rPr>
        <w:t>Riksdagens ombudsmän</w:t>
      </w:r>
      <w:r>
        <w:t xml:space="preserve"> (JO)</w:t>
      </w:r>
      <w:r w:rsidRPr="00D334B2">
        <w:t xml:space="preserve">, </w:t>
      </w:r>
      <w:r w:rsidRPr="00D334B2">
        <w:rPr>
          <w:i/>
        </w:rPr>
        <w:t>Umeå universitet (Statsvetenskapliga institutionen)</w:t>
      </w:r>
      <w:r w:rsidRPr="00D334B2">
        <w:t xml:space="preserve">, </w:t>
      </w:r>
      <w:r w:rsidRPr="00D334B2">
        <w:rPr>
          <w:i/>
        </w:rPr>
        <w:t>Jönköpings kommun</w:t>
      </w:r>
      <w:r w:rsidRPr="00D334B2">
        <w:t>,</w:t>
      </w:r>
      <w:r w:rsidRPr="00D334B2">
        <w:rPr>
          <w:i/>
        </w:rPr>
        <w:t xml:space="preserve"> Folkpartiet liberalerna</w:t>
      </w:r>
      <w:r w:rsidRPr="007566FB">
        <w:rPr>
          <w:i/>
        </w:rPr>
        <w:t xml:space="preserve"> </w:t>
      </w:r>
      <w:r w:rsidRPr="007566FB">
        <w:t>och</w:t>
      </w:r>
      <w:r w:rsidRPr="00D334B2">
        <w:t xml:space="preserve"> </w:t>
      </w:r>
      <w:r w:rsidRPr="00C34218">
        <w:rPr>
          <w:i/>
        </w:rPr>
        <w:t>Moderata Samlings</w:t>
      </w:r>
      <w:r w:rsidRPr="00C34218">
        <w:rPr>
          <w:i/>
        </w:rPr>
        <w:softHyphen/>
        <w:t>partiet</w:t>
      </w:r>
      <w:r>
        <w:t>, pekar på förutsätter detta tydlighet för att minska risken för olika slags gränsdragningsproblem. För att åstad</w:t>
      </w:r>
      <w:r>
        <w:softHyphen/>
        <w:t>komma detta anser regeringen att det i den nya lagen uttryckligen bör anges vilka intäkter som ska tas upp i partiernas intäktsredovisningar.</w:t>
      </w:r>
    </w:p>
    <w:p w:rsidR="00127182" w:rsidRDefault="00127182" w:rsidP="00127182">
      <w:pPr>
        <w:pStyle w:val="Brdtextmedindrag"/>
      </w:pPr>
      <w:r>
        <w:t xml:space="preserve">Enligt </w:t>
      </w:r>
      <w:r w:rsidRPr="006E0239">
        <w:rPr>
          <w:i/>
        </w:rPr>
        <w:t>FAR</w:t>
      </w:r>
      <w:r w:rsidRPr="008F731F">
        <w:t xml:space="preserve"> </w:t>
      </w:r>
      <w:r>
        <w:t xml:space="preserve">bör </w:t>
      </w:r>
      <w:r w:rsidRPr="008F731F">
        <w:t>intäktsredovisningens utformning</w:t>
      </w:r>
      <w:r>
        <w:t xml:space="preserve"> </w:t>
      </w:r>
      <w:r w:rsidRPr="008F731F">
        <w:t>utgå från den redo</w:t>
      </w:r>
      <w:r w:rsidRPr="008F731F">
        <w:softHyphen/>
        <w:t xml:space="preserve">visning som </w:t>
      </w:r>
      <w:r>
        <w:t xml:space="preserve">partierna </w:t>
      </w:r>
      <w:r w:rsidRPr="008F731F">
        <w:t>redan i dag upprätta</w:t>
      </w:r>
      <w:r>
        <w:t>r</w:t>
      </w:r>
      <w:r w:rsidRPr="008F731F">
        <w:t xml:space="preserve"> enligt årsredovisningslagen</w:t>
      </w:r>
      <w:r>
        <w:t xml:space="preserve"> (1995:1554)</w:t>
      </w:r>
      <w:r w:rsidRPr="008F731F">
        <w:t xml:space="preserve">. </w:t>
      </w:r>
      <w:r>
        <w:t xml:space="preserve">Som framhålls i </w:t>
      </w:r>
      <w:r w:rsidRPr="009953EA">
        <w:t>avsnitt 6.1</w:t>
      </w:r>
      <w:r>
        <w:t xml:space="preserve"> är det dock </w:t>
      </w:r>
      <w:r>
        <w:rPr>
          <w:szCs w:val="22"/>
        </w:rPr>
        <w:t xml:space="preserve">fråga om att införa en särskild insynslagstiftning som </w:t>
      </w:r>
      <w:r w:rsidRPr="00773BCE">
        <w:rPr>
          <w:szCs w:val="22"/>
        </w:rPr>
        <w:t xml:space="preserve">inte </w:t>
      </w:r>
      <w:r>
        <w:rPr>
          <w:szCs w:val="22"/>
        </w:rPr>
        <w:t xml:space="preserve">tar sikte på </w:t>
      </w:r>
      <w:r w:rsidRPr="00773BCE">
        <w:rPr>
          <w:szCs w:val="22"/>
        </w:rPr>
        <w:t xml:space="preserve">sådan redovisning som avses i </w:t>
      </w:r>
      <w:r>
        <w:rPr>
          <w:szCs w:val="22"/>
        </w:rPr>
        <w:t>t.ex.</w:t>
      </w:r>
      <w:r w:rsidRPr="00773BCE">
        <w:rPr>
          <w:szCs w:val="22"/>
        </w:rPr>
        <w:t xml:space="preserve"> årsredovisningslagen</w:t>
      </w:r>
      <w:r>
        <w:rPr>
          <w:szCs w:val="22"/>
        </w:rPr>
        <w:t xml:space="preserve">. </w:t>
      </w:r>
      <w:r>
        <w:t>I linje med detta anser regeringen att den nya lagens regler</w:t>
      </w:r>
      <w:r w:rsidRPr="008710BB">
        <w:t xml:space="preserve"> om intäkts</w:t>
      </w:r>
      <w:r>
        <w:softHyphen/>
      </w:r>
      <w:r w:rsidRPr="008710BB">
        <w:t xml:space="preserve">redovisning bör vara fristående från de allmänna </w:t>
      </w:r>
      <w:r>
        <w:t xml:space="preserve">bestämmelserna </w:t>
      </w:r>
      <w:r w:rsidRPr="008710BB">
        <w:t xml:space="preserve">om redovisning. </w:t>
      </w:r>
      <w:r>
        <w:t xml:space="preserve">Vidare bör de uttryck som </w:t>
      </w:r>
      <w:r w:rsidRPr="008710BB">
        <w:t xml:space="preserve">används vara anpassade till det särskilda område som regleras. </w:t>
      </w:r>
      <w:r>
        <w:t>Reger</w:t>
      </w:r>
      <w:r>
        <w:softHyphen/>
        <w:t>ingen är medveten att det ändå kan finnas en v</w:t>
      </w:r>
      <w:r w:rsidRPr="008710BB">
        <w:t>iss risk för samman</w:t>
      </w:r>
      <w:r>
        <w:softHyphen/>
      </w:r>
      <w:r w:rsidRPr="008710BB">
        <w:t xml:space="preserve">blandning med motsvarande </w:t>
      </w:r>
      <w:r>
        <w:t>uttryck</w:t>
      </w:r>
      <w:r w:rsidRPr="008710BB">
        <w:t xml:space="preserve"> inom redovisningsrätten, men </w:t>
      </w:r>
      <w:r>
        <w:t>bedömer att de olägenheter som de</w:t>
      </w:r>
      <w:r w:rsidRPr="008710BB">
        <w:t>t</w:t>
      </w:r>
      <w:r>
        <w:t>ta</w:t>
      </w:r>
      <w:r w:rsidRPr="008710BB">
        <w:t xml:space="preserve"> </w:t>
      </w:r>
      <w:r>
        <w:t>kan komma att medföra är av begränsad omfattning och därför bör kunna hanteras.</w:t>
      </w:r>
    </w:p>
    <w:p w:rsidR="00127182" w:rsidRDefault="00127182" w:rsidP="00127182">
      <w:pPr>
        <w:pStyle w:val="Brdtextmedindrag"/>
      </w:pPr>
      <w:r>
        <w:t xml:space="preserve">När det gäller frågan om hur en </w:t>
      </w:r>
      <w:r w:rsidRPr="008710BB">
        <w:t>intäktsredovisning</w:t>
      </w:r>
      <w:r>
        <w:t xml:space="preserve"> lämpligen</w:t>
      </w:r>
      <w:r w:rsidRPr="008710BB">
        <w:t xml:space="preserve"> </w:t>
      </w:r>
      <w:r>
        <w:t>bör utformas är det emellertid värdefullt om vägledning och s</w:t>
      </w:r>
      <w:r w:rsidRPr="008710BB">
        <w:t xml:space="preserve">töd </w:t>
      </w:r>
      <w:r>
        <w:t xml:space="preserve">kan </w:t>
      </w:r>
      <w:r w:rsidRPr="008710BB">
        <w:t>hämtas från redo</w:t>
      </w:r>
      <w:r>
        <w:softHyphen/>
      </w:r>
      <w:r w:rsidRPr="008710BB">
        <w:t>vis</w:t>
      </w:r>
      <w:r>
        <w:softHyphen/>
      </w:r>
      <w:r w:rsidRPr="008710BB">
        <w:t>nings</w:t>
      </w:r>
      <w:r>
        <w:softHyphen/>
      </w:r>
      <w:r w:rsidRPr="008710BB">
        <w:t>rätten</w:t>
      </w:r>
      <w:r>
        <w:t>. En sådan ordning bidrar bl.a. till att begränsa det admini</w:t>
      </w:r>
      <w:r>
        <w:softHyphen/>
        <w:t>strativa merarbetet för partierna. D</w:t>
      </w:r>
      <w:r w:rsidRPr="008710BB">
        <w:t xml:space="preserve">et bör </w:t>
      </w:r>
      <w:r>
        <w:t xml:space="preserve">dock </w:t>
      </w:r>
      <w:r w:rsidRPr="008710BB">
        <w:t>inte finnas någon direkt koppling till god redovis</w:t>
      </w:r>
      <w:r>
        <w:softHyphen/>
      </w:r>
      <w:r w:rsidRPr="008710BB">
        <w:t>nings</w:t>
      </w:r>
      <w:r>
        <w:softHyphen/>
        <w:t>sed. Som ytterligare utgångspunkt bör gälla att k</w:t>
      </w:r>
      <w:r w:rsidRPr="008710BB">
        <w:t>rave</w:t>
      </w:r>
      <w:r>
        <w:t>n</w:t>
      </w:r>
      <w:r w:rsidRPr="008710BB">
        <w:t xml:space="preserve"> på precision och jämförbarhet vid behandling av olika trans</w:t>
      </w:r>
      <w:r>
        <w:softHyphen/>
      </w:r>
      <w:r w:rsidRPr="008710BB">
        <w:t>aktioner</w:t>
      </w:r>
      <w:r>
        <w:t xml:space="preserve"> bestäms så att de innebär en rimlig avvägning mellan allmän</w:t>
      </w:r>
      <w:r>
        <w:softHyphen/>
        <w:t>hetens behov av insyn och den administrativa bördan för partierna. Vid en sådan avvägning anser regeringen att det finns skäl att ställa något lägre krav än vad som gäller inom</w:t>
      </w:r>
      <w:r w:rsidRPr="008710BB">
        <w:t xml:space="preserve"> redovisningsrätten.</w:t>
      </w:r>
      <w:r w:rsidRPr="00D241F2">
        <w:t xml:space="preserve"> I ett avseende bör emellertid längre gående krav ställas upp. Det gäller </w:t>
      </w:r>
      <w:r>
        <w:t xml:space="preserve">frågan om </w:t>
      </w:r>
      <w:r w:rsidRPr="00D241F2">
        <w:t>gåvor i form av tjänster</w:t>
      </w:r>
      <w:r>
        <w:t xml:space="preserve"> och behandlas i </w:t>
      </w:r>
      <w:r w:rsidRPr="009953EA">
        <w:t>avsnitt 6.9</w:t>
      </w:r>
      <w:r w:rsidRPr="00D241F2">
        <w:t>.</w:t>
      </w:r>
    </w:p>
    <w:p w:rsidR="00127182" w:rsidRDefault="00127182" w:rsidP="00127182">
      <w:pPr>
        <w:pStyle w:val="Rubrik5utannumrering"/>
      </w:pPr>
      <w:r>
        <w:t>Offentligt stöd och överföringar inom en partiorganisation</w:t>
      </w:r>
    </w:p>
    <w:p w:rsidR="00127182" w:rsidRDefault="00127182" w:rsidP="00127182">
      <w:pPr>
        <w:pStyle w:val="Brdtext"/>
      </w:pPr>
      <w:r>
        <w:t>Regeringen anser att ett partis intäktsredovisning bör innehålla uppgifter om offentligt stöd i form av statligt partistöd som har lämnats till partiet. Uppgifter om stöd som ett parti får enligt lagen om statligt stöd till politiska partier är i och för sig redan i dag offentliga hos Partibidrags</w:t>
      </w:r>
      <w:r>
        <w:softHyphen/>
        <w:t>nämnden. Även om dessa upp</w:t>
      </w:r>
      <w:r>
        <w:softHyphen/>
        <w:t>gifter kan begäras ut hos nämnden med stöd av offentlighets</w:t>
      </w:r>
      <w:r>
        <w:softHyphen/>
        <w:t>principen bör dock allmänheten även ha möjlighet att ta del av uppgifterna i sammanställd form i partiets intäktsredovis</w:t>
      </w:r>
      <w:r>
        <w:softHyphen/>
        <w:t>ning. På så sätt blir det lättare för allmänheten att kunna jämföra stor</w:t>
      </w:r>
      <w:r>
        <w:softHyphen/>
        <w:t xml:space="preserve">leken av offentligt stöd som ges till ett parti med t.ex. storleken av bidrag från enskilda. </w:t>
      </w:r>
    </w:p>
    <w:p w:rsidR="00127182" w:rsidRDefault="00127182" w:rsidP="00127182">
      <w:pPr>
        <w:pStyle w:val="Brdtextmedindrag"/>
      </w:pPr>
      <w:r>
        <w:t>För att väljarna ska kunna få en så fullständig bild som möjligt av de offentliga stödformerna bör intäktsredovisningarna även innehålla upp</w:t>
      </w:r>
      <w:r>
        <w:softHyphen/>
        <w:t>gift om stöd till riksdagens ledamöter och partigrupper enligt lagen om stöd till riksdagsledamöternas och partigruppernas arbete i riksdagen. Det kan i detta sammanhang noteras att den överenskommelse om redovis</w:t>
      </w:r>
      <w:r>
        <w:softHyphen/>
        <w:t>ning av intäkter som sju av de för närvarande åtta riksdags</w:t>
      </w:r>
      <w:r>
        <w:softHyphen/>
        <w:t>partierna har ingått innehåller ett krav på redovisning av sådant stöd. I likhet med vad som anförs ovan om statligt partistöd finns det även i fråga om dessa offentliga stödformer ett värde i att allmänheten, vid sidan av offent</w:t>
      </w:r>
      <w:r>
        <w:softHyphen/>
        <w:t xml:space="preserve">lighetsprincipen, genom intäktsredovisningarna kan få en samlad bild av det offentliga stöd som bidrar till att finansiera partiernas verksamhet. De nu uppräknade stödformerna bör därför tas in i intäktsredovisningarna. </w:t>
      </w:r>
    </w:p>
    <w:p w:rsidR="00127182" w:rsidRDefault="00127182" w:rsidP="00127182">
      <w:pPr>
        <w:pStyle w:val="Brdtextmedindrag"/>
      </w:pPr>
      <w:r>
        <w:t>Vidare bör redovisning ske av statligt stöd som lämnas till kvinno</w:t>
      </w:r>
      <w:r>
        <w:softHyphen/>
        <w:t>organisationer inom ett parti, t.ex. ett nätverk, enligt lagen om statligt stöd till riksdags</w:t>
      </w:r>
      <w:r>
        <w:softHyphen/>
        <w:t>partiernas kvinnoorganisationer. Detta är också i linje med den befintliga partiöverenskommelsen. Eftersom redovisnings</w:t>
      </w:r>
      <w:r>
        <w:softHyphen/>
        <w:t>skyldig</w:t>
      </w:r>
      <w:r>
        <w:softHyphen/>
        <w:t>heten enligt regeringens förslag ska avse ett partis verksamhet på central nivå, bör något motsvarande krav dock inte gälla för stöd till kvinno</w:t>
      </w:r>
      <w:r>
        <w:softHyphen/>
        <w:t>organisa</w:t>
      </w:r>
      <w:r>
        <w:softHyphen/>
        <w:t>tioner som är egna juridiska personer i anslutning till partiet. Av samma skäl anser regeringen att redovisnings</w:t>
      </w:r>
      <w:r>
        <w:softHyphen/>
        <w:t>skyldig</w:t>
      </w:r>
      <w:r>
        <w:softHyphen/>
        <w:t>heten inte heller bör omfatta stöd som lämnas till andra sidoorganisa</w:t>
      </w:r>
      <w:r>
        <w:softHyphen/>
        <w:t xml:space="preserve">tioner som är egna juridiska personer, t.ex. ungdomsförbund (jfr </w:t>
      </w:r>
      <w:r w:rsidRPr="009953EA">
        <w:t>avsnitt 6.2</w:t>
      </w:r>
      <w:r>
        <w:t>).</w:t>
      </w:r>
    </w:p>
    <w:p w:rsidR="00127182" w:rsidRDefault="00127182" w:rsidP="00127182">
      <w:pPr>
        <w:pStyle w:val="Brdtextmedindrag"/>
      </w:pPr>
      <w:r>
        <w:t>När det gäller överföringar inom en partiorganisation finns det visser</w:t>
      </w:r>
      <w:r>
        <w:softHyphen/>
        <w:t>ligen ingen risk för att överföringarna i sig ger upphov till bindningar till utomstående finansiärer. För att allmänheten ska få en så fullständig bild som möjligt av partiernas intäkter på central nivå anser dock regeringen att vissa sådana överföringar bör redovisas. En sådan ordning bidrar därmed till att uppfylla lämpliga krav på jämförbarhet och likformighet i fråga om redovisningen av partiernas intäkter. Bidrag som lämnas till ett partis verksamhet på central nivå från en lägre organisa</w:t>
      </w:r>
      <w:r>
        <w:softHyphen/>
        <w:t xml:space="preserve">torisk nivå inom ett parti eller från en sidoorganisation bör därför, som nämns i </w:t>
      </w:r>
      <w:r w:rsidRPr="009953EA">
        <w:t>avsnitt 6.2</w:t>
      </w:r>
      <w:r>
        <w:t>, redovisas som en intäkt på central nivå.</w:t>
      </w:r>
    </w:p>
    <w:p w:rsidR="00127182" w:rsidRDefault="00127182" w:rsidP="00127182">
      <w:pPr>
        <w:pStyle w:val="Rubrik5utannumrering"/>
      </w:pPr>
      <w:r>
        <w:t>Bidrag från enskilda</w:t>
      </w:r>
    </w:p>
    <w:p w:rsidR="00127182" w:rsidRDefault="00127182" w:rsidP="00127182">
      <w:pPr>
        <w:pStyle w:val="Brdtext"/>
      </w:pPr>
      <w:r>
        <w:t>Förutom intäkter i form av offentligt stöd kan partierna ha intäkter från t.ex. egna bolag.</w:t>
      </w:r>
      <w:r w:rsidRPr="00890023">
        <w:t xml:space="preserve"> </w:t>
      </w:r>
      <w:r>
        <w:t>Vidare kan l</w:t>
      </w:r>
      <w:r w:rsidRPr="00890023">
        <w:t>otterier och insamling</w:t>
      </w:r>
      <w:r>
        <w:t>sverksamhet</w:t>
      </w:r>
      <w:r w:rsidRPr="00890023">
        <w:t xml:space="preserve"> ge intäk</w:t>
      </w:r>
      <w:r>
        <w:softHyphen/>
      </w:r>
      <w:r w:rsidRPr="00890023">
        <w:t>ter i pengar. Enskilda kan stödja partier inte bara genom att ge bidrag i pengar utan även</w:t>
      </w:r>
      <w:r>
        <w:t xml:space="preserve"> </w:t>
      </w:r>
      <w:r w:rsidRPr="00890023">
        <w:t xml:space="preserve">genom att helt eller delvis utan </w:t>
      </w:r>
      <w:r>
        <w:t>krav på ersättning</w:t>
      </w:r>
      <w:r w:rsidRPr="00890023">
        <w:t xml:space="preserve"> exempelvis tillhandahålla fordon och maskiner</w:t>
      </w:r>
      <w:r>
        <w:t xml:space="preserve"> eller</w:t>
      </w:r>
      <w:r w:rsidRPr="00890023">
        <w:t xml:space="preserve"> överlåta varor eller upphovsrätt. </w:t>
      </w:r>
      <w:r>
        <w:t>Det kan också vara fråga om bl.a.</w:t>
      </w:r>
      <w:r w:rsidDel="00B47B91">
        <w:t xml:space="preserve"> </w:t>
      </w:r>
      <w:r>
        <w:t>stödannons</w:t>
      </w:r>
      <w:r>
        <w:softHyphen/>
        <w:t>ering, sub</w:t>
      </w:r>
      <w:r>
        <w:softHyphen/>
        <w:t>ven</w:t>
      </w:r>
      <w:r>
        <w:softHyphen/>
        <w:t>tionering av annonskostnader och till</w:t>
      </w:r>
      <w:r>
        <w:softHyphen/>
        <w:t>handa</w:t>
      </w:r>
      <w:r>
        <w:softHyphen/>
        <w:t>hållande av tjänster som utförs helt eller delvis utan krav på motpresta</w:t>
      </w:r>
      <w:r>
        <w:softHyphen/>
        <w:t xml:space="preserve">tion, t.ex. i form av </w:t>
      </w:r>
      <w:r w:rsidRPr="006F12F7">
        <w:t xml:space="preserve">personella resurser och liknade </w:t>
      </w:r>
      <w:r>
        <w:t>som tillhandahålls på initiativ av</w:t>
      </w:r>
      <w:r w:rsidRPr="006F12F7">
        <w:t xml:space="preserve"> någon enskild fysisk eller juridisk person, exempelvis </w:t>
      </w:r>
      <w:r>
        <w:t xml:space="preserve">en </w:t>
      </w:r>
      <w:r w:rsidRPr="006F12F7">
        <w:t>närings</w:t>
      </w:r>
      <w:r>
        <w:softHyphen/>
      </w:r>
      <w:r w:rsidRPr="006F12F7">
        <w:t>livs</w:t>
      </w:r>
      <w:r>
        <w:softHyphen/>
      </w:r>
      <w:r w:rsidRPr="006F12F7">
        <w:t xml:space="preserve">organisation eller </w:t>
      </w:r>
      <w:r>
        <w:t>en</w:t>
      </w:r>
      <w:r w:rsidRPr="006F12F7">
        <w:t xml:space="preserve"> facklig organisation</w:t>
      </w:r>
      <w:r>
        <w:t>.</w:t>
      </w:r>
    </w:p>
    <w:p w:rsidR="00127182" w:rsidRDefault="00127182" w:rsidP="000A3BE5">
      <w:pPr>
        <w:pStyle w:val="Brdtextmedindrag"/>
      </w:pPr>
      <w:r>
        <w:t xml:space="preserve">Bidrag som ett parti tar emot från t.ex. en </w:t>
      </w:r>
      <w:r w:rsidRPr="006E0239">
        <w:t>fri</w:t>
      </w:r>
      <w:r>
        <w:t>stående insamlings</w:t>
      </w:r>
      <w:r>
        <w:softHyphen/>
        <w:t>organisation ska alltså redovisas i partiets intäktsredovisning. Några remissinstanser, bl.a.</w:t>
      </w:r>
      <w:r w:rsidRPr="006E0239">
        <w:t xml:space="preserve"> </w:t>
      </w:r>
      <w:r w:rsidRPr="006E0239">
        <w:rPr>
          <w:i/>
        </w:rPr>
        <w:t>Miljöpartiet de gröna</w:t>
      </w:r>
      <w:r>
        <w:t xml:space="preserve"> och </w:t>
      </w:r>
      <w:r w:rsidRPr="006E0239">
        <w:rPr>
          <w:i/>
        </w:rPr>
        <w:t>Vänsterpartiet</w:t>
      </w:r>
      <w:r>
        <w:t xml:space="preserve">, anser att sådana insamlingsorganisationer också ska omfattas av regleringen och därmed vara skyldiga att för egen del upprätta en intäktsredovisning för offentliggörande. Som </w:t>
      </w:r>
      <w:r w:rsidR="00A45EE3">
        <w:rPr>
          <w:i/>
        </w:rPr>
        <w:t xml:space="preserve">Lagrådet </w:t>
      </w:r>
      <w:r w:rsidR="00A45EE3">
        <w:t xml:space="preserve">konstaterar finns det </w:t>
      </w:r>
      <w:r w:rsidR="00DE47E6">
        <w:t xml:space="preserve">för närvarande </w:t>
      </w:r>
      <w:r w:rsidR="00A45EE3">
        <w:t xml:space="preserve">inte något beredningsunderlag i denna fråga. </w:t>
      </w:r>
      <w:r w:rsidR="00B3461B">
        <w:t>F</w:t>
      </w:r>
      <w:r w:rsidRPr="00BC1ECF">
        <w:t>råg</w:t>
      </w:r>
      <w:r w:rsidR="00D4117A">
        <w:t>an</w:t>
      </w:r>
      <w:r w:rsidRPr="00BC1ECF">
        <w:t xml:space="preserve"> </w:t>
      </w:r>
      <w:r w:rsidR="00573594">
        <w:t>bör</w:t>
      </w:r>
      <w:r w:rsidR="004206CF">
        <w:t xml:space="preserve"> dock</w:t>
      </w:r>
      <w:r w:rsidR="00573594">
        <w:t>, som reger</w:t>
      </w:r>
      <w:r w:rsidR="00573594">
        <w:softHyphen/>
        <w:t>ingen angav i lagrådsremissen och som också</w:t>
      </w:r>
      <w:r w:rsidR="004206CF">
        <w:t xml:space="preserve"> Lagrådet förordar, upp</w:t>
      </w:r>
      <w:r w:rsidR="00573594">
        <w:softHyphen/>
      </w:r>
      <w:r w:rsidR="004206CF">
        <w:t xml:space="preserve">märksammas </w:t>
      </w:r>
      <w:r w:rsidRPr="00BC1ECF">
        <w:t>av den parlamentariskt samman</w:t>
      </w:r>
      <w:r w:rsidRPr="00BC1ECF">
        <w:softHyphen/>
      </w:r>
      <w:r w:rsidR="006662DE">
        <w:softHyphen/>
      </w:r>
      <w:r w:rsidRPr="00BC1ECF">
        <w:t xml:space="preserve">satta kommitté som aviseras i </w:t>
      </w:r>
      <w:r w:rsidRPr="009953EA">
        <w:t>avsnitt 6.2</w:t>
      </w:r>
      <w:r>
        <w:t>.</w:t>
      </w:r>
    </w:p>
    <w:p w:rsidR="00127182" w:rsidRDefault="00127182" w:rsidP="000A3BE5">
      <w:pPr>
        <w:pStyle w:val="Brdtextmedindrag"/>
      </w:pPr>
      <w:r>
        <w:t>Redovisningsskyldigheten enligt den föreslagna lagen bör enligt regeringens mening således omfatta rena penninggåvor från enskilda och juridiska personer i samtliga fall där partiet känner till eller kan ana vem som är givare. Redovisningsskyldigheten bör under samma förutsätt</w:t>
      </w:r>
      <w:r>
        <w:softHyphen/>
        <w:t>ningar även gälla för försälj</w:t>
      </w:r>
      <w:r>
        <w:softHyphen/>
        <w:t>ningsin</w:t>
      </w:r>
      <w:r w:rsidR="001617FA">
        <w:t>täkter</w:t>
      </w:r>
      <w:r>
        <w:t>, lotteriin</w:t>
      </w:r>
      <w:r w:rsidR="001617FA">
        <w:t>täkter</w:t>
      </w:r>
      <w:r>
        <w:t xml:space="preserve"> och lik</w:t>
      </w:r>
      <w:r>
        <w:softHyphen/>
        <w:t>nande insamlings</w:t>
      </w:r>
      <w:r>
        <w:softHyphen/>
        <w:t>in</w:t>
      </w:r>
      <w:r w:rsidR="001617FA">
        <w:t>täkt</w:t>
      </w:r>
      <w:r>
        <w:t>er, räntein</w:t>
      </w:r>
      <w:r w:rsidR="001617FA">
        <w:t>täkter</w:t>
      </w:r>
      <w:r>
        <w:t xml:space="preserve"> och andra kapital</w:t>
      </w:r>
      <w:r>
        <w:softHyphen/>
        <w:t>in</w:t>
      </w:r>
      <w:r w:rsidR="001617FA">
        <w:t>täkter</w:t>
      </w:r>
      <w:r>
        <w:t xml:space="preserve"> samt för olika slags arbetsprestationer och andra tjänster. För att avgränsa försälj</w:t>
      </w:r>
      <w:r>
        <w:softHyphen/>
        <w:t>ningsin</w:t>
      </w:r>
      <w:r w:rsidR="001617FA">
        <w:t>täkter</w:t>
      </w:r>
      <w:r>
        <w:t xml:space="preserve"> och insamlings</w:t>
      </w:r>
      <w:r>
        <w:softHyphen/>
        <w:t>in</w:t>
      </w:r>
      <w:r w:rsidR="001617FA">
        <w:t>täkter</w:t>
      </w:r>
      <w:r>
        <w:t xml:space="preserve"> från andra bidrag som lämnas av t.ex. privatpersoner, bör en rimlig utgångspunkt vara att det i fråga om försäljningar eller insamlingar som regel är fråga om ett initiativ från partiet, dvs. att sälja exempelvis en lott eller att arrangera en insamling.</w:t>
      </w:r>
    </w:p>
    <w:p w:rsidR="00127182" w:rsidRDefault="00127182" w:rsidP="00127182">
      <w:pPr>
        <w:pStyle w:val="Brdtextmedindrag"/>
      </w:pPr>
      <w:r>
        <w:t>Vidare bör intäkter i form av medlemsavgifter omfattas av redovis</w:t>
      </w:r>
      <w:r>
        <w:softHyphen/>
        <w:t>ningsskyldig</w:t>
      </w:r>
      <w:r>
        <w:softHyphen/>
        <w:t xml:space="preserve">heten. Som </w:t>
      </w:r>
      <w:r w:rsidRPr="006E0239">
        <w:rPr>
          <w:i/>
        </w:rPr>
        <w:t>Jönköpings kommun</w:t>
      </w:r>
      <w:r>
        <w:t xml:space="preserve"> pekar på före</w:t>
      </w:r>
      <w:r>
        <w:softHyphen/>
        <w:t>kommer det också att medlemmar i ett parti betalar s.k. partiskatt till partiet. Regeringen anser att ett sådant bidrag bör omfattas av redovis</w:t>
      </w:r>
      <w:r>
        <w:softHyphen/>
        <w:t>nings</w:t>
      </w:r>
      <w:r>
        <w:softHyphen/>
        <w:t>skyldigheten, eftersom det närmast får betraktas som en penning</w:t>
      </w:r>
      <w:r>
        <w:softHyphen/>
        <w:t xml:space="preserve">gåva eller ett slags förstärkt medlemsavgift. </w:t>
      </w:r>
      <w:r w:rsidRPr="006E0239">
        <w:rPr>
          <w:i/>
        </w:rPr>
        <w:t>Lunds universitet (Juridiska insti</w:t>
      </w:r>
      <w:r>
        <w:rPr>
          <w:i/>
        </w:rPr>
        <w:softHyphen/>
      </w:r>
      <w:r w:rsidRPr="006E0239">
        <w:rPr>
          <w:i/>
        </w:rPr>
        <w:t>tutionen)</w:t>
      </w:r>
      <w:r>
        <w:t xml:space="preserve"> och </w:t>
      </w:r>
      <w:r w:rsidRPr="00F022FC">
        <w:rPr>
          <w:i/>
        </w:rPr>
        <w:t>FAR</w:t>
      </w:r>
      <w:r>
        <w:t xml:space="preserve"> anser att det bör förtydligas vad som ska gälla i fråga om bl.a. lån som ges till ett parti. Enligt regeringens mening bör lån och andra liknande bidrag redovisas som intäkter av partiet i den utsträckning som de har lämnats på villkor som inte är marknadsmässiga. Frågan om hur s.k. anonyma bidrag bör hanteras, dvs. bidrag där partiet varken känner till eller kan ana vem som är givare, behandlas i </w:t>
      </w:r>
      <w:r w:rsidRPr="009953EA">
        <w:t>avsnitt 6.7</w:t>
      </w:r>
      <w:r>
        <w:t>.</w:t>
      </w:r>
      <w:r w:rsidRPr="006F71E9">
        <w:t xml:space="preserve"> </w:t>
      </w:r>
    </w:p>
    <w:p w:rsidR="00127182" w:rsidRDefault="00127182" w:rsidP="00127182">
      <w:pPr>
        <w:pStyle w:val="Brdtextmedindrag"/>
      </w:pPr>
      <w:r w:rsidRPr="00C64113">
        <w:t xml:space="preserve">Även </w:t>
      </w:r>
      <w:r>
        <w:t xml:space="preserve">intäkter från en </w:t>
      </w:r>
      <w:r w:rsidRPr="00C64113">
        <w:t xml:space="preserve">verksamhet som bedrivs i </w:t>
      </w:r>
      <w:r>
        <w:t xml:space="preserve">ett </w:t>
      </w:r>
      <w:r w:rsidRPr="00C64113">
        <w:t xml:space="preserve">bolag eller </w:t>
      </w:r>
      <w:r>
        <w:t xml:space="preserve">någon </w:t>
      </w:r>
      <w:r w:rsidRPr="00C64113">
        <w:t xml:space="preserve">annan </w:t>
      </w:r>
      <w:r>
        <w:t>verksamhetsform</w:t>
      </w:r>
      <w:r w:rsidRPr="00C64113">
        <w:t xml:space="preserve"> </w:t>
      </w:r>
      <w:r>
        <w:t xml:space="preserve">och </w:t>
      </w:r>
      <w:r w:rsidRPr="00C64113">
        <w:t>som partiet har ett bestämmande inflytande över bör omfattas av redovisning</w:t>
      </w:r>
      <w:r>
        <w:t>sskyldigheten</w:t>
      </w:r>
      <w:r w:rsidRPr="00C64113">
        <w:t xml:space="preserve">. </w:t>
      </w:r>
      <w:r>
        <w:t>Sådan verksamhet</w:t>
      </w:r>
      <w:r w:rsidRPr="00FD32D6">
        <w:t xml:space="preserve"> får anses ingå i partiet </w:t>
      </w:r>
      <w:r>
        <w:t xml:space="preserve">oavsett </w:t>
      </w:r>
      <w:r w:rsidRPr="00FD32D6">
        <w:t xml:space="preserve">om det bestämmande inflytandet utövas </w:t>
      </w:r>
      <w:r w:rsidRPr="00E53F43">
        <w:t>på grund av avtal eller på något annat sätt</w:t>
      </w:r>
      <w:r>
        <w:t>, t.ex.</w:t>
      </w:r>
      <w:r w:rsidRPr="00FD32D6">
        <w:t xml:space="preserve"> genom eget ägande</w:t>
      </w:r>
      <w:r>
        <w:t xml:space="preserve"> eller </w:t>
      </w:r>
      <w:r w:rsidRPr="00FD32D6">
        <w:t xml:space="preserve">att partiet </w:t>
      </w:r>
      <w:r>
        <w:t xml:space="preserve">annars </w:t>
      </w:r>
      <w:r w:rsidRPr="00FD32D6">
        <w:t>förfogar över mer än hälften av rösterna i en juridisk person</w:t>
      </w:r>
      <w:r w:rsidRPr="00E53F43">
        <w:t>.</w:t>
      </w:r>
      <w:r>
        <w:t xml:space="preserve"> Redovisningsskyldigheten bör också gälla för intäkter i en stiftelse som är knuten till partiet</w:t>
      </w:r>
      <w:r w:rsidRPr="00002FE9">
        <w:t xml:space="preserve"> </w:t>
      </w:r>
      <w:r>
        <w:t xml:space="preserve">på ett sådant sätt att intäkterna anses ingå i partiet. Så kan vara fallet om en stiftelse har till ändamål att främja partiets verksamhet. </w:t>
      </w:r>
      <w:r w:rsidRPr="00C64113">
        <w:t xml:space="preserve">Detta bör </w:t>
      </w:r>
      <w:r>
        <w:t>i likhet med vad som föreslås i prome</w:t>
      </w:r>
      <w:r>
        <w:softHyphen/>
        <w:t xml:space="preserve">morian också </w:t>
      </w:r>
      <w:r w:rsidRPr="00C64113">
        <w:t xml:space="preserve">framgå av </w:t>
      </w:r>
      <w:r>
        <w:t xml:space="preserve">den nya </w:t>
      </w:r>
      <w:r w:rsidRPr="00C64113">
        <w:t>lagen.</w:t>
      </w:r>
    </w:p>
    <w:p w:rsidR="00127182" w:rsidRDefault="00127182" w:rsidP="00127182">
      <w:pPr>
        <w:pStyle w:val="Brdtextmedindrag"/>
      </w:pPr>
      <w:r>
        <w:t>Den nya lagen kommer därmed att omfatta ett partis totala intäkter för den verksamhet som bedrivs på central nivå oavsett om intäkterna finns inom parti</w:t>
      </w:r>
      <w:r>
        <w:softHyphen/>
        <w:t>organisationen eller hör till en annan juridisk person som partiet t.ex. äger. Ett parti måste alltså bl.a. redovisa intäkter som finns i ett bolag som står under partiets inflytande genom inne</w:t>
      </w:r>
      <w:r>
        <w:softHyphen/>
        <w:t xml:space="preserve">hav av aktier. </w:t>
      </w:r>
      <w:r w:rsidRPr="006E0239">
        <w:rPr>
          <w:i/>
        </w:rPr>
        <w:t>Riksdagens ombuds</w:t>
      </w:r>
      <w:r w:rsidRPr="006E0239">
        <w:rPr>
          <w:i/>
        </w:rPr>
        <w:softHyphen/>
        <w:t>män</w:t>
      </w:r>
      <w:r>
        <w:t xml:space="preserve"> (JO)</w:t>
      </w:r>
      <w:r w:rsidRPr="006E0239">
        <w:t xml:space="preserve"> </w:t>
      </w:r>
      <w:r>
        <w:t xml:space="preserve">och </w:t>
      </w:r>
      <w:r w:rsidRPr="006E0239">
        <w:rPr>
          <w:i/>
        </w:rPr>
        <w:t>Folkpartiet liberalerna</w:t>
      </w:r>
      <w:r w:rsidRPr="004467CD">
        <w:t xml:space="preserve"> </w:t>
      </w:r>
      <w:r>
        <w:t>anser att det bör för</w:t>
      </w:r>
      <w:r>
        <w:softHyphen/>
        <w:t xml:space="preserve">tydligas </w:t>
      </w:r>
      <w:r w:rsidRPr="006E0239">
        <w:t>vilka verksamheter som avses med regleringen, exempel</w:t>
      </w:r>
      <w:r>
        <w:softHyphen/>
      </w:r>
      <w:r w:rsidRPr="006E0239">
        <w:t>vis när det gäller bidrag från sidoorganisationer och intäkter från bolag och stift</w:t>
      </w:r>
      <w:r>
        <w:softHyphen/>
      </w:r>
      <w:r w:rsidRPr="006E0239">
        <w:t xml:space="preserve">elser. </w:t>
      </w:r>
      <w:r>
        <w:t xml:space="preserve">Regeringen hänvisar i denna del till vad som anförs i </w:t>
      </w:r>
      <w:r w:rsidRPr="009953EA">
        <w:t>avsnitt 6.2</w:t>
      </w:r>
      <w:r>
        <w:t xml:space="preserve"> om r</w:t>
      </w:r>
      <w:r w:rsidRPr="001B5680">
        <w:t>edovisningsskyldighetens huvudsakliga avgränsning och inne</w:t>
      </w:r>
      <w:r>
        <w:softHyphen/>
      </w:r>
      <w:r w:rsidRPr="001B5680">
        <w:t>börd</w:t>
      </w:r>
      <w:r>
        <w:t>.</w:t>
      </w:r>
    </w:p>
    <w:p w:rsidR="00127182" w:rsidRDefault="00127182" w:rsidP="00127182">
      <w:pPr>
        <w:pStyle w:val="Brdtextmedindrag"/>
      </w:pPr>
      <w:r w:rsidRPr="004010F3">
        <w:t xml:space="preserve">Partierna bör </w:t>
      </w:r>
      <w:r>
        <w:t>i s</w:t>
      </w:r>
      <w:r w:rsidRPr="004010F3">
        <w:t xml:space="preserve">å </w:t>
      </w:r>
      <w:r>
        <w:t xml:space="preserve">stor utsträckning som </w:t>
      </w:r>
      <w:r w:rsidRPr="004010F3">
        <w:t>möjligt redovisa ett ekonomiskt värde för alla slag av egendom och tjänster som tillförs dem. Detta bör även gälla i sådana fall där ett parti inte har några kostnader, t.ex. om en tjänst utförs utan krav på ersättning. En sådan intäktsredovisning behövs för att relevanta jämförelser ska kunna göras mellan olika partier med olika slag av intäkter. Detta kan skilja sig från hur samma ekonomiska händelser behandlas inom ramen för god redovisningssed.</w:t>
      </w:r>
    </w:p>
    <w:p w:rsidR="00DF1C16" w:rsidRDefault="00DF1C16" w:rsidP="000A3BE5">
      <w:pPr>
        <w:pStyle w:val="Brdtextmedindrag"/>
      </w:pPr>
      <w:r w:rsidRPr="000D131C">
        <w:rPr>
          <w:i/>
        </w:rPr>
        <w:t>Lagrådet</w:t>
      </w:r>
      <w:r>
        <w:t xml:space="preserve"> </w:t>
      </w:r>
      <w:r w:rsidR="004B7406">
        <w:t>uttalar</w:t>
      </w:r>
      <w:r>
        <w:t xml:space="preserve"> att </w:t>
      </w:r>
      <w:r w:rsidR="00D82D51">
        <w:t xml:space="preserve">bestämmelsen </w:t>
      </w:r>
      <w:r w:rsidR="00197EC7">
        <w:t xml:space="preserve">i </w:t>
      </w:r>
      <w:r w:rsidR="005C0B72">
        <w:t xml:space="preserve">6 § första stycket 5 </w:t>
      </w:r>
      <w:r w:rsidR="00197EC7">
        <w:t>lagråds</w:t>
      </w:r>
      <w:r w:rsidR="005C0B72">
        <w:softHyphen/>
      </w:r>
      <w:r w:rsidR="00197EC7">
        <w:t>remissens lagförslag</w:t>
      </w:r>
      <w:r w:rsidR="005C0B72">
        <w:t>,</w:t>
      </w:r>
      <w:r w:rsidR="00197EC7">
        <w:t xml:space="preserve"> </w:t>
      </w:r>
      <w:r>
        <w:t>om redo</w:t>
      </w:r>
      <w:r>
        <w:softHyphen/>
        <w:t xml:space="preserve">visning av </w:t>
      </w:r>
      <w:r w:rsidR="00D4260B">
        <w:t>bl.a. försäljnings</w:t>
      </w:r>
      <w:r>
        <w:t>inkomster</w:t>
      </w:r>
      <w:r w:rsidR="005C0B72">
        <w:t>,</w:t>
      </w:r>
      <w:r>
        <w:t xml:space="preserve"> inte </w:t>
      </w:r>
      <w:r w:rsidR="00CE4504">
        <w:softHyphen/>
      </w:r>
      <w:r>
        <w:t>stämme</w:t>
      </w:r>
      <w:r w:rsidR="00FE1F51">
        <w:t>r överens</w:t>
      </w:r>
      <w:r>
        <w:t xml:space="preserve"> med kravet enligt </w:t>
      </w:r>
      <w:r w:rsidR="004D3C5A">
        <w:t xml:space="preserve">6 § tredje stycket </w:t>
      </w:r>
      <w:r>
        <w:t>att det ska vara fråga om en nettoökning av kapital, eftersom den sålda tillgången utgör en motprestation. Med anledning av detta vill regeringen förtydliga</w:t>
      </w:r>
      <w:r w:rsidR="00DA046A">
        <w:t xml:space="preserve"> att</w:t>
      </w:r>
      <w:r w:rsidR="00CB4DB1">
        <w:t xml:space="preserve"> kravet på</w:t>
      </w:r>
      <w:r w:rsidR="004C1E3A" w:rsidRPr="00464C62">
        <w:t xml:space="preserve"> </w:t>
      </w:r>
      <w:r w:rsidR="00A92339">
        <w:t xml:space="preserve">nettoökning av kapital, dvs. </w:t>
      </w:r>
      <w:r w:rsidR="00197C85">
        <w:t xml:space="preserve">att det ska vara fråga om </w:t>
      </w:r>
      <w:r w:rsidR="00A92339">
        <w:t>en prestation</w:t>
      </w:r>
      <w:r w:rsidR="00197C85">
        <w:t xml:space="preserve"> </w:t>
      </w:r>
      <w:r w:rsidR="004C1E3A" w:rsidRPr="00464C62">
        <w:t xml:space="preserve">som </w:t>
      </w:r>
      <w:r w:rsidR="004C1E3A">
        <w:t>har tagits emot helt eller delvis utan någon mot</w:t>
      </w:r>
      <w:r w:rsidR="004C1E3A">
        <w:softHyphen/>
        <w:t>prestation</w:t>
      </w:r>
      <w:r w:rsidR="00197C85">
        <w:t xml:space="preserve">, </w:t>
      </w:r>
      <w:r w:rsidR="00BA0675">
        <w:t xml:space="preserve">inte </w:t>
      </w:r>
      <w:r w:rsidR="00F929AF">
        <w:t xml:space="preserve">omfattar intäkter enligt 6 § första stycket 5 utan </w:t>
      </w:r>
      <w:r w:rsidR="00197C85">
        <w:t xml:space="preserve">tar sikte på </w:t>
      </w:r>
      <w:r w:rsidR="00F929AF">
        <w:t xml:space="preserve">enbart </w:t>
      </w:r>
      <w:r w:rsidR="009D0035">
        <w:t>sådana bidrag från enskilda som avses i 6 § första stycket 6–9</w:t>
      </w:r>
      <w:r w:rsidR="003D54B6">
        <w:t xml:space="preserve">. </w:t>
      </w:r>
      <w:r w:rsidR="00E10542">
        <w:t xml:space="preserve">För att undvika oklarheter </w:t>
      </w:r>
      <w:r w:rsidR="00135417">
        <w:t>i rättstillämpningen bör detta också framgå uttryck</w:t>
      </w:r>
      <w:r w:rsidR="00855539">
        <w:softHyphen/>
      </w:r>
      <w:r w:rsidR="00135417">
        <w:t>ligen av lagtexten.</w:t>
      </w:r>
    </w:p>
    <w:p w:rsidR="00127182" w:rsidRDefault="00127182" w:rsidP="00127182">
      <w:pPr>
        <w:pStyle w:val="Rubrik5utannumrering"/>
      </w:pPr>
      <w:r>
        <w:t>Ett undantag för sedvanligt frivilligt arbete och sedvanliga gratistjänster</w:t>
      </w:r>
    </w:p>
    <w:p w:rsidR="00E40943" w:rsidRDefault="00127182" w:rsidP="000A3BE5">
      <w:pPr>
        <w:pStyle w:val="Brdtext"/>
      </w:pPr>
      <w:r>
        <w:t>De krav på redovisning av intäkter som ställs upp i den nya lagen bör vara uttömmande. I lagen bör det därför också anges vilka bidrag som inte ska omfattas av redovisningsskyldigheten. Syftet med den aktuella regleringen är att ge allmänheten insyn i hur partierna finansierar sin verksamhet</w:t>
      </w:r>
      <w:r w:rsidR="00E40943">
        <w:t xml:space="preserve">, bl.a. för att </w:t>
      </w:r>
      <w:r w:rsidR="00272E87">
        <w:t>kunna bedöma bindningar och beroenden</w:t>
      </w:r>
      <w:r>
        <w:t xml:space="preserve">. Något större intresse av insyn i fråga om </w:t>
      </w:r>
      <w:r w:rsidR="00665FE2">
        <w:t xml:space="preserve">exempelvis </w:t>
      </w:r>
      <w:r>
        <w:t xml:space="preserve">arbete som </w:t>
      </w:r>
      <w:r w:rsidR="00665FE2">
        <w:t xml:space="preserve">i viss begränsad omfattning </w:t>
      </w:r>
      <w:r>
        <w:t>utförs oavlönat och frivilligt av parti</w:t>
      </w:r>
      <w:r w:rsidR="00665FE2">
        <w:softHyphen/>
      </w:r>
      <w:r>
        <w:t xml:space="preserve">medlemmar eller deras närstående torde dock inte finnas. Det kan t.ex. förekomma att </w:t>
      </w:r>
      <w:r w:rsidRPr="008972F2">
        <w:t xml:space="preserve">någon </w:t>
      </w:r>
      <w:r>
        <w:t xml:space="preserve">privatperson </w:t>
      </w:r>
      <w:r w:rsidRPr="008972F2">
        <w:t>på eget initiativ tillhandahåller personella resurser i en valrörelse</w:t>
      </w:r>
      <w:r>
        <w:t xml:space="preserve"> eller annars bidrar ideellt till partiet på ett sätt som mot</w:t>
      </w:r>
      <w:r w:rsidR="00FE1F51">
        <w:softHyphen/>
      </w:r>
      <w:r>
        <w:t xml:space="preserve">svarar </w:t>
      </w:r>
      <w:r w:rsidR="00FE1F51">
        <w:t>det</w:t>
      </w:r>
      <w:r>
        <w:t xml:space="preserve"> som är brukligt inom föreningslivet i allmän</w:t>
      </w:r>
      <w:r w:rsidR="00665FE2">
        <w:softHyphen/>
      </w:r>
      <w:r>
        <w:t>het. Engage</w:t>
      </w:r>
      <w:r w:rsidR="00272E87">
        <w:softHyphen/>
      </w:r>
      <w:r>
        <w:t>mang i form av sedvanligt frivilligarbete eller sedvanliga gratis</w:t>
      </w:r>
      <w:r w:rsidR="00272E87">
        <w:softHyphen/>
      </w:r>
      <w:r>
        <w:t>tjänster bör därför enligt regeringens mening inte omfattas av ett krav på redovisnings</w:t>
      </w:r>
      <w:r>
        <w:softHyphen/>
        <w:t>skyldighet enligt den nya lagen.</w:t>
      </w:r>
    </w:p>
    <w:p w:rsidR="00E40943" w:rsidRDefault="006F5914" w:rsidP="000A3BE5">
      <w:pPr>
        <w:pStyle w:val="Brdtextmedindrag"/>
      </w:pPr>
      <w:r>
        <w:t xml:space="preserve">Enligt </w:t>
      </w:r>
      <w:r>
        <w:rPr>
          <w:i/>
        </w:rPr>
        <w:t xml:space="preserve">Lagrådet </w:t>
      </w:r>
      <w:r>
        <w:t>bör gränserna för undantaget preciseras</w:t>
      </w:r>
      <w:r w:rsidR="00CE09A9">
        <w:t xml:space="preserve">. </w:t>
      </w:r>
      <w:r w:rsidR="004B7406">
        <w:t xml:space="preserve">Regeringen ser det som mycket angeläget att undvika alla risker </w:t>
      </w:r>
      <w:r w:rsidR="007D5700">
        <w:t xml:space="preserve">för att undantaget i fråga skulle tolkas på ett extensivt sätt. Det får inte förekomma att undantaget används som en ursäkt för att låta bli att redovisa värdet på </w:t>
      </w:r>
      <w:r w:rsidR="00FE1F51">
        <w:t xml:space="preserve">sådana </w:t>
      </w:r>
      <w:r w:rsidR="007D5700">
        <w:t>bidrag i form av arbete och tjänster som är av intresse för allmänheten.</w:t>
      </w:r>
      <w:r w:rsidR="00CE09A9">
        <w:t xml:space="preserve"> En </w:t>
      </w:r>
      <w:r w:rsidR="00665FE2">
        <w:t xml:space="preserve">tänkbar situation </w:t>
      </w:r>
      <w:r w:rsidR="007D5700">
        <w:t xml:space="preserve">då undantaget </w:t>
      </w:r>
      <w:r w:rsidR="00CE09A9">
        <w:t xml:space="preserve">skulle kunna vara </w:t>
      </w:r>
      <w:r w:rsidR="007D5700">
        <w:t xml:space="preserve">tillämpligt är </w:t>
      </w:r>
      <w:r w:rsidR="00CE09A9">
        <w:t xml:space="preserve">att </w:t>
      </w:r>
      <w:r w:rsidR="00665FE2">
        <w:t>någon privat</w:t>
      </w:r>
      <w:r w:rsidR="00665FE2">
        <w:softHyphen/>
        <w:t>person ställer upp och delar ut flygblad i en val</w:t>
      </w:r>
      <w:r w:rsidR="00665FE2">
        <w:softHyphen/>
        <w:t>rörelse eller tillhanda</w:t>
      </w:r>
      <w:r w:rsidR="00665FE2">
        <w:softHyphen/>
        <w:t>håller mat och dryck i samband med ett parti</w:t>
      </w:r>
      <w:r w:rsidR="00665FE2">
        <w:softHyphen/>
        <w:t>möte. Undantaget bör däremot i normal</w:t>
      </w:r>
      <w:r w:rsidR="007D5700">
        <w:softHyphen/>
      </w:r>
      <w:r w:rsidR="00665FE2">
        <w:t xml:space="preserve">fallet inte anses tillämpligt på exempelvis en tjänst som innebär att </w:t>
      </w:r>
      <w:r w:rsidR="00665FE2" w:rsidRPr="00421CCA">
        <w:t>ett företag eller en organisa</w:t>
      </w:r>
      <w:r w:rsidR="00665FE2">
        <w:softHyphen/>
      </w:r>
      <w:r w:rsidR="00665FE2" w:rsidRPr="00421CCA">
        <w:t xml:space="preserve">tion låter sina anställda med bibehållen lön stå till ett partis eller en </w:t>
      </w:r>
      <w:r w:rsidR="00665FE2">
        <w:t>val</w:t>
      </w:r>
      <w:r w:rsidR="00665FE2" w:rsidRPr="00421CCA">
        <w:t xml:space="preserve">kandidats </w:t>
      </w:r>
      <w:r w:rsidR="00390098">
        <w:t>förfogande</w:t>
      </w:r>
      <w:r w:rsidR="00665FE2" w:rsidRPr="00421CCA">
        <w:t xml:space="preserve"> under en viss tid</w:t>
      </w:r>
      <w:r w:rsidR="00272E87">
        <w:t>, exempelvis genom att bemanna en valstuga</w:t>
      </w:r>
      <w:r w:rsidR="00390098">
        <w:t xml:space="preserve"> eller på annat sätt utföra arbete i syfte att gynna partiet eller valkandi</w:t>
      </w:r>
      <w:r w:rsidR="00FE1F51">
        <w:softHyphen/>
      </w:r>
      <w:r w:rsidR="00390098">
        <w:t>daten</w:t>
      </w:r>
      <w:r w:rsidR="00665FE2">
        <w:t>.</w:t>
      </w:r>
      <w:r w:rsidR="007D5700">
        <w:t xml:space="preserve"> Som anförs ovan är det just privatpersoners tillhanda</w:t>
      </w:r>
      <w:r w:rsidR="00FE1F51">
        <w:softHyphen/>
      </w:r>
      <w:r w:rsidR="007D5700">
        <w:t>hållande av arbete eller tjänster som undantaget tar sikte på.</w:t>
      </w:r>
    </w:p>
    <w:p w:rsidR="00127182" w:rsidRDefault="00127182" w:rsidP="000A3BE5">
      <w:pPr>
        <w:pStyle w:val="Brdtextmedindrag"/>
      </w:pPr>
      <w:r>
        <w:t>När det gäller de gräns</w:t>
      </w:r>
      <w:r w:rsidR="00CE09A9">
        <w:softHyphen/>
      </w:r>
      <w:r>
        <w:t>dragnings</w:t>
      </w:r>
      <w:r w:rsidR="007D5700">
        <w:softHyphen/>
      </w:r>
      <w:r>
        <w:t>frågor som kan uppkomma i detta sammanhang måste det bl.a. beaktas att det i praktiken kan vara svårt för</w:t>
      </w:r>
      <w:r w:rsidRPr="00DE5F88">
        <w:t xml:space="preserve"> ett parti eller en valkandidat </w:t>
      </w:r>
      <w:r>
        <w:t>att t.ex. ha</w:t>
      </w:r>
      <w:r w:rsidRPr="00DE5F88">
        <w:t xml:space="preserve"> möjlighet att känna till varje annons i </w:t>
      </w:r>
      <w:r>
        <w:t>media</w:t>
      </w:r>
      <w:r w:rsidRPr="00DE5F88">
        <w:t xml:space="preserve"> som uttrycker stöd för partiet eller </w:t>
      </w:r>
      <w:r>
        <w:t>val</w:t>
      </w:r>
      <w:r w:rsidRPr="00DE5F88">
        <w:t xml:space="preserve">kandidaten. </w:t>
      </w:r>
      <w:r>
        <w:t>Det kan också vara svårt för</w:t>
      </w:r>
      <w:r w:rsidRPr="00DE5F88">
        <w:t xml:space="preserve"> ett parti eller </w:t>
      </w:r>
      <w:r>
        <w:t>en val</w:t>
      </w:r>
      <w:r w:rsidRPr="00DE5F88">
        <w:t xml:space="preserve">kandidat </w:t>
      </w:r>
      <w:r>
        <w:t xml:space="preserve">att </w:t>
      </w:r>
      <w:r w:rsidRPr="00DE5F88">
        <w:t>alltid vet</w:t>
      </w:r>
      <w:r>
        <w:t>a</w:t>
      </w:r>
      <w:r w:rsidRPr="00DE5F88">
        <w:t xml:space="preserve"> vilka subventioner eller andra slag av rabatter man får just på grund av den politik man för. Sådana praktiska problem måste kunna beaktas vid </w:t>
      </w:r>
      <w:r>
        <w:t>intäkts</w:t>
      </w:r>
      <w:r w:rsidRPr="00DE5F88">
        <w:t>redo</w:t>
      </w:r>
      <w:r>
        <w:softHyphen/>
      </w:r>
      <w:r w:rsidRPr="00DE5F88">
        <w:t>visningen</w:t>
      </w:r>
      <w:r>
        <w:t>.</w:t>
      </w:r>
    </w:p>
    <w:p w:rsidR="00127182" w:rsidRPr="00664F9D" w:rsidRDefault="00127182" w:rsidP="00127182">
      <w:pPr>
        <w:pStyle w:val="Rubrik5utannumrering"/>
      </w:pPr>
      <w:r>
        <w:t>Intäktsredovisningens utformning</w:t>
      </w:r>
    </w:p>
    <w:p w:rsidR="00127182" w:rsidRDefault="00127182" w:rsidP="00127182">
      <w:pPr>
        <w:pStyle w:val="Brdtext"/>
      </w:pPr>
      <w:r>
        <w:t>Regeringen instämmer i promemorians bedömning att det inte bör ställas upp några formella krav på hur partierna ska ange de olika intäkterna i intäktsredovisningarna. Intäkts</w:t>
      </w:r>
      <w:r>
        <w:softHyphen/>
        <w:t>redovis</w:t>
      </w:r>
      <w:r>
        <w:softHyphen/>
        <w:t xml:space="preserve">ningarna bör innehålla de uppgifter som nämns ovan och vara utformade så att allmänheten enkelt kan göra jämförelser mellan partiernas redovisningar (jfr </w:t>
      </w:r>
      <w:r w:rsidRPr="009953EA">
        <w:t>avsnitt 4.3</w:t>
      </w:r>
      <w:r>
        <w:t>, GRECO:s rekommen</w:t>
      </w:r>
      <w:r>
        <w:softHyphen/>
        <w:t>dationer till Sverige). Den myndighet som ska ta emot intäkts</w:t>
      </w:r>
      <w:r>
        <w:softHyphen/>
        <w:t>redovisningarna</w:t>
      </w:r>
      <w:r w:rsidDel="00D93FCC">
        <w:t xml:space="preserve"> </w:t>
      </w:r>
      <w:r>
        <w:t>och göra dem offentliga bör tillhandahålla blanketter i både elektronisk och annan form för att underlätta för partierna att redovisa de aktuella intäkterna.</w:t>
      </w:r>
    </w:p>
    <w:p w:rsidR="00127182" w:rsidRDefault="00127182" w:rsidP="00127182">
      <w:pPr>
        <w:pStyle w:val="Rubrik2"/>
      </w:pPr>
      <w:bookmarkStart w:id="6451" w:name="_Toc351468588"/>
      <w:bookmarkStart w:id="6452" w:name="_Toc351537915"/>
      <w:bookmarkStart w:id="6453" w:name="_Toc351546713"/>
      <w:bookmarkStart w:id="6454" w:name="_Toc351546917"/>
      <w:bookmarkStart w:id="6455" w:name="_Toc351558225"/>
      <w:bookmarkStart w:id="6456" w:name="_Toc351558429"/>
      <w:bookmarkStart w:id="6457" w:name="_Toc351558633"/>
      <w:bookmarkStart w:id="6458" w:name="_Toc351629782"/>
      <w:bookmarkStart w:id="6459" w:name="_Toc351629999"/>
      <w:bookmarkStart w:id="6460" w:name="_Toc351630213"/>
      <w:bookmarkStart w:id="6461" w:name="_Toc351633597"/>
      <w:bookmarkStart w:id="6462" w:name="_Toc351633812"/>
      <w:bookmarkStart w:id="6463" w:name="_Toc351634025"/>
      <w:bookmarkStart w:id="6464" w:name="_Toc351634239"/>
      <w:bookmarkStart w:id="6465" w:name="_Toc351634453"/>
      <w:bookmarkStart w:id="6466" w:name="_Toc351634667"/>
      <w:bookmarkStart w:id="6467" w:name="_Toc351634881"/>
      <w:bookmarkStart w:id="6468" w:name="_Toc351635096"/>
      <w:bookmarkStart w:id="6469" w:name="_Toc351635309"/>
      <w:bookmarkStart w:id="6470" w:name="_Toc351638008"/>
      <w:bookmarkStart w:id="6471" w:name="_Toc351638221"/>
      <w:bookmarkStart w:id="6472" w:name="_Toc351699643"/>
      <w:bookmarkStart w:id="6473" w:name="_Toc351699855"/>
      <w:bookmarkStart w:id="6474" w:name="_Toc351701758"/>
      <w:bookmarkStart w:id="6475" w:name="_Toc351709381"/>
      <w:bookmarkStart w:id="6476" w:name="_Toc351720849"/>
      <w:bookmarkStart w:id="6477" w:name="_Toc353429439"/>
      <w:bookmarkStart w:id="6478" w:name="_Toc357504359"/>
      <w:bookmarkStart w:id="6479" w:name="_Toc360688880"/>
      <w:bookmarkStart w:id="6480" w:name="_Toc361052692"/>
      <w:bookmarkStart w:id="6481" w:name="_Toc361053182"/>
      <w:bookmarkStart w:id="6482" w:name="_Toc361053262"/>
      <w:bookmarkStart w:id="6483" w:name="_Toc361053869"/>
      <w:bookmarkStart w:id="6484" w:name="_Toc361054031"/>
      <w:bookmarkStart w:id="6485" w:name="_Toc361054113"/>
      <w:bookmarkStart w:id="6486" w:name="_Toc361054275"/>
      <w:bookmarkStart w:id="6487" w:name="_Toc361054437"/>
      <w:bookmarkStart w:id="6488" w:name="_Toc361054514"/>
      <w:bookmarkStart w:id="6489" w:name="_Toc361054595"/>
      <w:bookmarkStart w:id="6490" w:name="_Toc361054677"/>
      <w:bookmarkStart w:id="6491" w:name="_Toc361054760"/>
      <w:bookmarkStart w:id="6492" w:name="_Toc361054842"/>
      <w:bookmarkStart w:id="6493" w:name="_Toc361054924"/>
      <w:bookmarkStart w:id="6494" w:name="_Toc361055006"/>
      <w:bookmarkStart w:id="6495" w:name="_Toc361055088"/>
      <w:bookmarkStart w:id="6496" w:name="_Toc361055170"/>
      <w:bookmarkStart w:id="6497" w:name="_Toc361055253"/>
      <w:bookmarkStart w:id="6498" w:name="_Toc361055335"/>
      <w:bookmarkStart w:id="6499" w:name="_Toc361055417"/>
      <w:bookmarkStart w:id="6500" w:name="_Toc361055499"/>
      <w:bookmarkStart w:id="6501" w:name="_Toc361055663"/>
      <w:bookmarkStart w:id="6502" w:name="_Toc361055744"/>
      <w:bookmarkStart w:id="6503" w:name="_Toc361055826"/>
      <w:bookmarkStart w:id="6504" w:name="_Toc361055907"/>
      <w:bookmarkStart w:id="6505" w:name="_Toc361055989"/>
      <w:bookmarkStart w:id="6506" w:name="_Toc361056071"/>
      <w:bookmarkStart w:id="6507" w:name="_Toc361059225"/>
      <w:bookmarkStart w:id="6508" w:name="_Toc361059349"/>
      <w:bookmarkStart w:id="6509" w:name="_Toc361059766"/>
      <w:bookmarkStart w:id="6510" w:name="_Toc361060319"/>
      <w:bookmarkStart w:id="6511" w:name="_Toc361061189"/>
      <w:bookmarkStart w:id="6512" w:name="_Toc361061680"/>
      <w:bookmarkStart w:id="6513" w:name="_Toc369586049"/>
      <w:bookmarkStart w:id="6514" w:name="_Toc370453833"/>
      <w:bookmarkStart w:id="6515" w:name="_Toc370478981"/>
      <w:bookmarkStart w:id="6516" w:name="_Toc370737946"/>
      <w:bookmarkStart w:id="6517" w:name="_Toc370805336"/>
      <w:bookmarkStart w:id="6518" w:name="_Toc370808853"/>
      <w:bookmarkStart w:id="6519" w:name="_Toc370810276"/>
      <w:bookmarkStart w:id="6520" w:name="_Toc371055548"/>
      <w:bookmarkStart w:id="6521" w:name="_Toc371341073"/>
      <w:bookmarkStart w:id="6522" w:name="_Toc371490846"/>
      <w:bookmarkStart w:id="6523" w:name="_Toc371497310"/>
      <w:bookmarkStart w:id="6524" w:name="_Toc371588446"/>
      <w:bookmarkStart w:id="6525" w:name="_Toc371601081"/>
      <w:bookmarkStart w:id="6526" w:name="_Toc371601761"/>
      <w:bookmarkStart w:id="6527" w:name="_Toc371602696"/>
      <w:bookmarkStart w:id="6528" w:name="_Toc371668311"/>
      <w:bookmarkStart w:id="6529" w:name="_Toc371670245"/>
      <w:bookmarkStart w:id="6530" w:name="_Toc372716211"/>
      <w:bookmarkStart w:id="6531" w:name="_Toc373391534"/>
      <w:bookmarkStart w:id="6532" w:name="_Toc373402187"/>
      <w:bookmarkStart w:id="6533" w:name="_Toc373403482"/>
      <w:bookmarkStart w:id="6534" w:name="_Toc373482612"/>
      <w:bookmarkStart w:id="6535" w:name="_Toc373482796"/>
      <w:bookmarkStart w:id="6536" w:name="_Toc373486702"/>
      <w:bookmarkStart w:id="6537" w:name="_Toc373755722"/>
      <w:bookmarkStart w:id="6538" w:name="_Toc373755999"/>
      <w:bookmarkStart w:id="6539" w:name="_Toc373839953"/>
      <w:bookmarkStart w:id="6540" w:name="_Toc374345757"/>
      <w:bookmarkStart w:id="6541" w:name="_Toc374445340"/>
      <w:bookmarkStart w:id="6542" w:name="_Toc374514985"/>
      <w:bookmarkStart w:id="6543" w:name="_Toc374516481"/>
      <w:bookmarkStart w:id="6544" w:name="_Toc374517154"/>
      <w:bookmarkStart w:id="6545" w:name="_Toc374703332"/>
      <w:bookmarkStart w:id="6546" w:name="_Toc374972337"/>
      <w:bookmarkStart w:id="6547" w:name="_Toc375042199"/>
      <w:bookmarkStart w:id="6548" w:name="_Toc375045430"/>
      <w:bookmarkStart w:id="6549" w:name="_Toc375053169"/>
      <w:bookmarkStart w:id="6550" w:name="_Toc375057270"/>
      <w:bookmarkStart w:id="6551" w:name="_Toc375057338"/>
      <w:bookmarkStart w:id="6552" w:name="_Toc375127864"/>
      <w:bookmarkStart w:id="6553" w:name="_Toc375137102"/>
      <w:bookmarkStart w:id="6554" w:name="_Toc375138449"/>
      <w:bookmarkStart w:id="6555" w:name="_Toc376853878"/>
      <w:bookmarkStart w:id="6556" w:name="_Toc376857393"/>
      <w:bookmarkStart w:id="6557" w:name="_Toc376857598"/>
      <w:bookmarkStart w:id="6558" w:name="_Toc376858841"/>
      <w:bookmarkStart w:id="6559" w:name="_Toc376858913"/>
      <w:bookmarkStart w:id="6560" w:name="_Toc376858984"/>
      <w:bookmarkStart w:id="6561" w:name="_Toc376931263"/>
      <w:bookmarkStart w:id="6562" w:name="_Toc377120395"/>
      <w:bookmarkStart w:id="6563" w:name="_Toc377125010"/>
      <w:bookmarkStart w:id="6564" w:name="_Toc377133234"/>
      <w:bookmarkStart w:id="6565" w:name="_Toc377134812"/>
      <w:bookmarkStart w:id="6566" w:name="_Toc377371276"/>
      <w:bookmarkStart w:id="6567" w:name="_Toc377542391"/>
      <w:bookmarkStart w:id="6568" w:name="_Toc377622934"/>
      <w:bookmarkStart w:id="6569" w:name="_Toc377623048"/>
      <w:bookmarkStart w:id="6570" w:name="_Toc377623162"/>
      <w:bookmarkStart w:id="6571" w:name="_Toc377623232"/>
      <w:bookmarkStart w:id="6572" w:name="_Toc377713068"/>
      <w:bookmarkStart w:id="6573" w:name="_Toc377720408"/>
      <w:bookmarkEnd w:id="6451"/>
      <w:bookmarkEnd w:id="6452"/>
      <w:bookmarkEnd w:id="6453"/>
      <w:bookmarkEnd w:id="6454"/>
      <w:bookmarkEnd w:id="6455"/>
      <w:bookmarkEnd w:id="6456"/>
      <w:bookmarkEnd w:id="6457"/>
      <w:bookmarkEnd w:id="6458"/>
      <w:bookmarkEnd w:id="6459"/>
      <w:bookmarkEnd w:id="6460"/>
      <w:bookmarkEnd w:id="6461"/>
      <w:bookmarkEnd w:id="6462"/>
      <w:bookmarkEnd w:id="6463"/>
      <w:bookmarkEnd w:id="6464"/>
      <w:bookmarkEnd w:id="6465"/>
      <w:bookmarkEnd w:id="6466"/>
      <w:bookmarkEnd w:id="6467"/>
      <w:bookmarkEnd w:id="6468"/>
      <w:bookmarkEnd w:id="6469"/>
      <w:bookmarkEnd w:id="6470"/>
      <w:bookmarkEnd w:id="6471"/>
      <w:bookmarkEnd w:id="6472"/>
      <w:bookmarkEnd w:id="6473"/>
      <w:bookmarkEnd w:id="6474"/>
      <w:bookmarkEnd w:id="6475"/>
      <w:bookmarkEnd w:id="6476"/>
      <w:r>
        <w:t>Anonyma bidrag</w:t>
      </w:r>
      <w:bookmarkEnd w:id="6477"/>
      <w:bookmarkEnd w:id="6478"/>
      <w:bookmarkEnd w:id="6479"/>
      <w:bookmarkEnd w:id="6480"/>
      <w:bookmarkEnd w:id="6481"/>
      <w:bookmarkEnd w:id="6482"/>
      <w:bookmarkEnd w:id="6483"/>
      <w:bookmarkEnd w:id="6484"/>
      <w:bookmarkEnd w:id="6485"/>
      <w:bookmarkEnd w:id="6486"/>
      <w:bookmarkEnd w:id="6487"/>
      <w:bookmarkEnd w:id="6488"/>
      <w:bookmarkEnd w:id="6489"/>
      <w:bookmarkEnd w:id="6490"/>
      <w:bookmarkEnd w:id="6491"/>
      <w:bookmarkEnd w:id="6492"/>
      <w:bookmarkEnd w:id="6493"/>
      <w:bookmarkEnd w:id="6494"/>
      <w:bookmarkEnd w:id="6495"/>
      <w:bookmarkEnd w:id="6496"/>
      <w:bookmarkEnd w:id="6497"/>
      <w:bookmarkEnd w:id="6498"/>
      <w:bookmarkEnd w:id="6499"/>
      <w:bookmarkEnd w:id="6500"/>
      <w:bookmarkEnd w:id="6501"/>
      <w:bookmarkEnd w:id="6502"/>
      <w:bookmarkEnd w:id="6503"/>
      <w:bookmarkEnd w:id="6504"/>
      <w:bookmarkEnd w:id="6505"/>
      <w:bookmarkEnd w:id="6506"/>
      <w:bookmarkEnd w:id="6507"/>
      <w:bookmarkEnd w:id="6508"/>
      <w:bookmarkEnd w:id="6509"/>
      <w:bookmarkEnd w:id="6510"/>
      <w:bookmarkEnd w:id="6511"/>
      <w:bookmarkEnd w:id="6512"/>
      <w:bookmarkEnd w:id="6513"/>
      <w:bookmarkEnd w:id="6514"/>
      <w:bookmarkEnd w:id="6515"/>
      <w:bookmarkEnd w:id="6516"/>
      <w:bookmarkEnd w:id="6517"/>
      <w:bookmarkEnd w:id="6518"/>
      <w:bookmarkEnd w:id="6519"/>
      <w:bookmarkEnd w:id="6520"/>
      <w:bookmarkEnd w:id="6521"/>
      <w:bookmarkEnd w:id="6522"/>
      <w:bookmarkEnd w:id="6523"/>
      <w:bookmarkEnd w:id="6524"/>
      <w:bookmarkEnd w:id="6525"/>
      <w:bookmarkEnd w:id="6526"/>
      <w:bookmarkEnd w:id="6527"/>
      <w:bookmarkEnd w:id="6528"/>
      <w:bookmarkEnd w:id="6529"/>
      <w:bookmarkEnd w:id="6530"/>
      <w:bookmarkEnd w:id="6531"/>
      <w:bookmarkEnd w:id="6532"/>
      <w:bookmarkEnd w:id="6533"/>
      <w:bookmarkEnd w:id="6534"/>
      <w:bookmarkEnd w:id="6535"/>
      <w:bookmarkEnd w:id="6536"/>
      <w:bookmarkEnd w:id="6537"/>
      <w:bookmarkEnd w:id="6538"/>
      <w:bookmarkEnd w:id="6539"/>
      <w:bookmarkEnd w:id="6540"/>
      <w:bookmarkEnd w:id="6541"/>
      <w:bookmarkEnd w:id="6542"/>
      <w:bookmarkEnd w:id="6543"/>
      <w:bookmarkEnd w:id="6544"/>
      <w:bookmarkEnd w:id="6545"/>
      <w:bookmarkEnd w:id="6546"/>
      <w:bookmarkEnd w:id="6547"/>
      <w:bookmarkEnd w:id="6548"/>
      <w:bookmarkEnd w:id="6549"/>
      <w:bookmarkEnd w:id="6550"/>
      <w:bookmarkEnd w:id="6551"/>
      <w:bookmarkEnd w:id="6552"/>
      <w:bookmarkEnd w:id="6553"/>
      <w:bookmarkEnd w:id="6554"/>
      <w:bookmarkEnd w:id="6555"/>
      <w:bookmarkEnd w:id="6556"/>
      <w:bookmarkEnd w:id="6557"/>
      <w:bookmarkEnd w:id="6558"/>
      <w:bookmarkEnd w:id="6559"/>
      <w:bookmarkEnd w:id="6560"/>
      <w:bookmarkEnd w:id="6561"/>
      <w:bookmarkEnd w:id="6562"/>
      <w:bookmarkEnd w:id="6563"/>
      <w:bookmarkEnd w:id="6564"/>
      <w:bookmarkEnd w:id="6565"/>
      <w:bookmarkEnd w:id="6566"/>
      <w:bookmarkEnd w:id="6567"/>
      <w:bookmarkEnd w:id="6568"/>
      <w:bookmarkEnd w:id="6569"/>
      <w:bookmarkEnd w:id="6570"/>
      <w:bookmarkEnd w:id="6571"/>
      <w:bookmarkEnd w:id="6572"/>
      <w:bookmarkEnd w:id="6573"/>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rPr>
          <w:b/>
        </w:rPr>
      </w:pPr>
      <w:r>
        <w:rPr>
          <w:b/>
        </w:rPr>
        <w:t xml:space="preserve">Regeringens förslag: </w:t>
      </w:r>
      <w:r>
        <w:t>Ett partis intäktsredovis</w:t>
      </w:r>
      <w:r>
        <w:softHyphen/>
        <w:t>ning ska innehålla uppgift om hur många anonyma bidrag som partiet totalt har tagit emot under redovisnings</w:t>
      </w:r>
      <w:r>
        <w:softHyphen/>
        <w:t xml:space="preserve">perioden. Vidare ska uppgift lämnas om </w:t>
      </w:r>
      <w:r w:rsidRPr="00416A08">
        <w:t>vilket bidrag som har lämnats och bidragets storlek</w:t>
      </w:r>
      <w:r>
        <w:t>. I intäktsredovis</w:t>
      </w:r>
      <w:r>
        <w:softHyphen/>
        <w:t>ningen ska också den sammanlagda storleken av mottagna anonyma bidrag anges med ett totalbelopp.</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Pr>
          <w:b/>
        </w:rPr>
        <w:t>Regeringens b</w:t>
      </w:r>
      <w:r w:rsidRPr="00AB126B">
        <w:rPr>
          <w:b/>
        </w:rPr>
        <w:t>edömning</w:t>
      </w:r>
      <w:r>
        <w:rPr>
          <w:b/>
        </w:rPr>
        <w:t>:</w:t>
      </w:r>
      <w:r>
        <w:t xml:space="preserve"> Det bör för närvarande inte införas ett förbud för partier och valkandidater att ta emot anonyma bidrag.</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Frågan om införandet av ett förbud för partier och valkandidater att ta emot anonyma bidrag bör utredas vidare av en parlamentariskt sammansatt kommitté.</w:t>
      </w:r>
    </w:p>
    <w:p w:rsidR="00127182" w:rsidRPr="0026031F" w:rsidRDefault="00127182" w:rsidP="00127182">
      <w:pPr>
        <w:pStyle w:val="Brdtextmedindrag"/>
      </w:pPr>
    </w:p>
    <w:p w:rsidR="00127182" w:rsidRDefault="00127182" w:rsidP="00127182">
      <w:pPr>
        <w:pStyle w:val="Brdtextmedindrag"/>
      </w:pPr>
      <w:r>
        <w:rPr>
          <w:b/>
        </w:rPr>
        <w:t>Promemorians förslag</w:t>
      </w:r>
      <w:r w:rsidRPr="001B0520">
        <w:t xml:space="preserve"> </w:t>
      </w:r>
      <w:r>
        <w:rPr>
          <w:b/>
        </w:rPr>
        <w:t>och bedömning</w:t>
      </w:r>
      <w:r w:rsidRPr="001B0520">
        <w:t xml:space="preserve"> </w:t>
      </w:r>
      <w:r w:rsidRPr="006E0239">
        <w:t xml:space="preserve">överensstämmer </w:t>
      </w:r>
      <w:r>
        <w:t xml:space="preserve">delvis </w:t>
      </w:r>
      <w:r w:rsidRPr="006E0239">
        <w:t>med regeringens</w:t>
      </w:r>
      <w:r w:rsidRPr="001B0520">
        <w:t>.</w:t>
      </w:r>
      <w:r>
        <w:t xml:space="preserve"> I promemorian behandlas inte frågan om en parlamentarisk utredning.</w:t>
      </w:r>
    </w:p>
    <w:p w:rsidR="00127182" w:rsidRPr="001B384D" w:rsidRDefault="00127182" w:rsidP="00127182">
      <w:pPr>
        <w:pStyle w:val="Brdtextmedindrag"/>
      </w:pPr>
      <w:r w:rsidRPr="001B0520">
        <w:rPr>
          <w:b/>
        </w:rPr>
        <w:t>Remissinstanserna:</w:t>
      </w:r>
      <w:r>
        <w:t xml:space="preserve"> Remissutfallet i denna del är blandat. Många </w:t>
      </w:r>
      <w:r w:rsidRPr="001B384D">
        <w:t xml:space="preserve">remissinstanser, bl.a. </w:t>
      </w:r>
      <w:r w:rsidRPr="001B384D">
        <w:rPr>
          <w:i/>
        </w:rPr>
        <w:t>Svea hov</w:t>
      </w:r>
      <w:r>
        <w:rPr>
          <w:i/>
        </w:rPr>
        <w:softHyphen/>
      </w:r>
      <w:r w:rsidRPr="001B384D">
        <w:rPr>
          <w:i/>
        </w:rPr>
        <w:t>rätt</w:t>
      </w:r>
      <w:r w:rsidRPr="001B384D">
        <w:t>,</w:t>
      </w:r>
      <w:r w:rsidRPr="001B384D">
        <w:rPr>
          <w:i/>
        </w:rPr>
        <w:t xml:space="preserve"> Justitiekanslern</w:t>
      </w:r>
      <w:r w:rsidRPr="001B384D">
        <w:t xml:space="preserve"> och </w:t>
      </w:r>
      <w:r w:rsidRPr="001B384D">
        <w:rPr>
          <w:i/>
        </w:rPr>
        <w:t>FAR</w:t>
      </w:r>
      <w:r w:rsidRPr="001B384D">
        <w:t xml:space="preserve">, </w:t>
      </w:r>
      <w:r>
        <w:t>instämmer i</w:t>
      </w:r>
      <w:r w:rsidRPr="001B384D">
        <w:t xml:space="preserve"> förslaget och bedömningen eller lämnar dem utan </w:t>
      </w:r>
      <w:r>
        <w:t>invändning</w:t>
      </w:r>
      <w:r w:rsidRPr="001B384D">
        <w:t>.</w:t>
      </w:r>
      <w:r w:rsidRPr="00037811">
        <w:rPr>
          <w:i/>
        </w:rPr>
        <w:t xml:space="preserve"> </w:t>
      </w:r>
      <w:r w:rsidRPr="007B4648">
        <w:rPr>
          <w:i/>
        </w:rPr>
        <w:t xml:space="preserve">Sveriges Kommuner och Landsting </w:t>
      </w:r>
      <w:r w:rsidRPr="007B4648">
        <w:t>anser att anonyma bidrag ska tillåtas men ser gärna att resonemanget kring det utvecklas.</w:t>
      </w:r>
    </w:p>
    <w:p w:rsidR="00127182" w:rsidRPr="006E0239" w:rsidRDefault="00127182" w:rsidP="00127182">
      <w:pPr>
        <w:pStyle w:val="Brdtextmedindrag"/>
      </w:pPr>
      <w:r w:rsidRPr="006E0239">
        <w:t xml:space="preserve">Flera remissinstanser, bl.a. </w:t>
      </w:r>
      <w:r w:rsidRPr="006E0239">
        <w:rPr>
          <w:i/>
        </w:rPr>
        <w:t>Botkyrka kommun</w:t>
      </w:r>
      <w:r w:rsidRPr="006E0239">
        <w:t xml:space="preserve">, </w:t>
      </w:r>
      <w:r w:rsidRPr="006E0239">
        <w:rPr>
          <w:i/>
        </w:rPr>
        <w:t>Malmö kommun</w:t>
      </w:r>
      <w:r w:rsidRPr="006E0239">
        <w:t xml:space="preserve">, </w:t>
      </w:r>
      <w:r w:rsidRPr="006E0239">
        <w:rPr>
          <w:i/>
        </w:rPr>
        <w:t>Folk</w:t>
      </w:r>
      <w:r>
        <w:rPr>
          <w:i/>
        </w:rPr>
        <w:softHyphen/>
      </w:r>
      <w:r w:rsidRPr="006E0239">
        <w:rPr>
          <w:i/>
        </w:rPr>
        <w:t>partiet liberalerna</w:t>
      </w:r>
      <w:r w:rsidRPr="006E0239">
        <w:t xml:space="preserve">, </w:t>
      </w:r>
      <w:r w:rsidRPr="006E0239">
        <w:rPr>
          <w:i/>
        </w:rPr>
        <w:t>Miljöpartiet de gröna</w:t>
      </w:r>
      <w:r w:rsidRPr="006E0239">
        <w:t xml:space="preserve">, </w:t>
      </w:r>
      <w:r w:rsidRPr="006E0239">
        <w:rPr>
          <w:i/>
        </w:rPr>
        <w:t>Vänster</w:t>
      </w:r>
      <w:r w:rsidRPr="006E0239">
        <w:rPr>
          <w:i/>
        </w:rPr>
        <w:softHyphen/>
        <w:t>partiet</w:t>
      </w:r>
      <w:r w:rsidRPr="006E0239">
        <w:t xml:space="preserve">, </w:t>
      </w:r>
      <w:r w:rsidRPr="006E0239">
        <w:rPr>
          <w:i/>
        </w:rPr>
        <w:t>Lands</w:t>
      </w:r>
      <w:r>
        <w:rPr>
          <w:i/>
        </w:rPr>
        <w:softHyphen/>
      </w:r>
      <w:r w:rsidRPr="006E0239">
        <w:rPr>
          <w:i/>
        </w:rPr>
        <w:t>organisationen i Sverige</w:t>
      </w:r>
      <w:r w:rsidRPr="006E0239">
        <w:t xml:space="preserve">, </w:t>
      </w:r>
      <w:r w:rsidRPr="006E0239">
        <w:rPr>
          <w:i/>
        </w:rPr>
        <w:t>Svenska journalist</w:t>
      </w:r>
      <w:r w:rsidRPr="006E0239">
        <w:rPr>
          <w:i/>
        </w:rPr>
        <w:softHyphen/>
        <w:t>förbundet</w:t>
      </w:r>
      <w:r w:rsidRPr="006E0239">
        <w:t xml:space="preserve">, </w:t>
      </w:r>
      <w:r w:rsidRPr="006E0239">
        <w:rPr>
          <w:i/>
        </w:rPr>
        <w:t xml:space="preserve">Institutet mot mutor </w:t>
      </w:r>
      <w:r w:rsidRPr="006E0239">
        <w:t xml:space="preserve">och </w:t>
      </w:r>
      <w:r w:rsidRPr="006E0239">
        <w:rPr>
          <w:i/>
        </w:rPr>
        <w:t>Transparency International Sverige</w:t>
      </w:r>
      <w:r w:rsidRPr="006E0239">
        <w:t xml:space="preserve">, är </w:t>
      </w:r>
      <w:r>
        <w:t xml:space="preserve">dock </w:t>
      </w:r>
      <w:r w:rsidRPr="006E0239">
        <w:t>kritiska till eller avstyrker förslaget i fråga om anonyma bidrag.</w:t>
      </w:r>
      <w:r w:rsidRPr="006E0239">
        <w:rPr>
          <w:rFonts w:ascii="OrigGarmnd BT" w:hAnsi="OrigGarmnd BT"/>
          <w:sz w:val="28"/>
          <w:szCs w:val="28"/>
        </w:rPr>
        <w:t xml:space="preserve"> </w:t>
      </w:r>
      <w:r w:rsidRPr="006E0239">
        <w:t>De flesta av dem anser att anonyma bidrag i princip inte bör vara tillåtna.</w:t>
      </w:r>
    </w:p>
    <w:p w:rsidR="00127182" w:rsidRPr="001B384D" w:rsidRDefault="00127182" w:rsidP="00127182">
      <w:pPr>
        <w:pStyle w:val="Brdtextmedindrag"/>
      </w:pPr>
      <w:r w:rsidRPr="006E0239">
        <w:rPr>
          <w:i/>
        </w:rPr>
        <w:t>Riksdagens ombudsmän</w:t>
      </w:r>
      <w:r w:rsidRPr="006E0239">
        <w:t xml:space="preserve"> (JO) konstaterar att möjligheten att lämna bidrag anonymt är tillfredsställande från integritetssynpunkt, men att en sådan ordning samtidigt i viss mån motverkar den föreslagna lagstift</w:t>
      </w:r>
      <w:r>
        <w:softHyphen/>
      </w:r>
      <w:r w:rsidRPr="006E0239">
        <w:t>ningens syfte genom att partiernas intäktsredovisning blir inkomplett. JO påpekar också att förslaget inte stämmer överens med Europarådets rekommendation om förbud mot anonyma bidrag.</w:t>
      </w:r>
      <w:r>
        <w:t xml:space="preserve"> </w:t>
      </w:r>
      <w:r w:rsidRPr="006E0239">
        <w:rPr>
          <w:i/>
        </w:rPr>
        <w:t xml:space="preserve">Statskontoret </w:t>
      </w:r>
      <w:r w:rsidRPr="006E0239">
        <w:t xml:space="preserve">anser att frågan om anonyma bidrag bör utredas mer noggrant. Även Folkpartiet </w:t>
      </w:r>
      <w:r>
        <w:t xml:space="preserve">liberalerna </w:t>
      </w:r>
      <w:r w:rsidRPr="006E0239">
        <w:t xml:space="preserve">bedömer att det kan finnas skäl att utreda frågan vidare. </w:t>
      </w:r>
      <w:r w:rsidRPr="006E0239">
        <w:rPr>
          <w:i/>
        </w:rPr>
        <w:t xml:space="preserve">Kammarrätten i Stockholm </w:t>
      </w:r>
      <w:r w:rsidRPr="006E0239">
        <w:t xml:space="preserve">anser att en bibehållen möjlighet för partier och valkandidater att ta emot anonyma bidrag kan ifrågasättas ur ett effektivitetsperspektiv. Om lagen antas i enlighet med förslaget </w:t>
      </w:r>
      <w:r>
        <w:t>fram</w:t>
      </w:r>
      <w:r>
        <w:softHyphen/>
        <w:t>håller</w:t>
      </w:r>
      <w:r w:rsidRPr="006E0239">
        <w:t xml:space="preserve"> kammarrätten vikten av att följa upp om lagen uppnår sitt syfte.</w:t>
      </w:r>
    </w:p>
    <w:p w:rsidR="00127182" w:rsidRDefault="00127182" w:rsidP="00127182">
      <w:pPr>
        <w:pStyle w:val="Brdtextmedindrag"/>
      </w:pPr>
      <w:r w:rsidRPr="00360819">
        <w:rPr>
          <w:b/>
        </w:rPr>
        <w:t xml:space="preserve">Skälen för </w:t>
      </w:r>
      <w:r>
        <w:rPr>
          <w:b/>
        </w:rPr>
        <w:t xml:space="preserve">regeringens </w:t>
      </w:r>
      <w:r w:rsidRPr="00360819">
        <w:rPr>
          <w:b/>
        </w:rPr>
        <w:t>förslag</w:t>
      </w:r>
      <w:r>
        <w:rPr>
          <w:b/>
        </w:rPr>
        <w:t xml:space="preserve"> och bedömning</w:t>
      </w:r>
      <w:r w:rsidRPr="00360819">
        <w:rPr>
          <w:b/>
        </w:rPr>
        <w:t>:</w:t>
      </w:r>
      <w:r>
        <w:t xml:space="preserve"> Som regeringen anför i </w:t>
      </w:r>
      <w:r w:rsidRPr="009953EA">
        <w:t>avsnitt 6.6</w:t>
      </w:r>
      <w:r>
        <w:t xml:space="preserve"> bör ett partis redovisningsskyldighet enligt den nya lagen gälla för bidrag från enskilda där partiet känner till eller kan ana vem som är givare. Vidare innebär regeringens lagförslag, i enlighet med GRECO:s rekommen</w:t>
      </w:r>
      <w:r>
        <w:softHyphen/>
        <w:t xml:space="preserve">dationer, att givare av större bidrag ska redovisas för offentliggörande (se </w:t>
      </w:r>
      <w:r w:rsidRPr="009953EA">
        <w:t>avsnitt 6.10</w:t>
      </w:r>
      <w:r>
        <w:t>). Bidragsgivarens identitet kommer därmed i dessa fall att bli känd även för allmänheten och inte bara för det parti som har tagit emot bidraget.</w:t>
      </w:r>
    </w:p>
    <w:p w:rsidR="00127182" w:rsidRDefault="00127182" w:rsidP="000A3BE5">
      <w:pPr>
        <w:pStyle w:val="Brdtextmedindrag"/>
      </w:pPr>
      <w:r>
        <w:t>Som konstateras i promemorian är det tänkbart att enskilda bidrags</w:t>
      </w:r>
      <w:r>
        <w:softHyphen/>
        <w:t>givares benägenhet att vilja ge bidrag anonymt ökar</w:t>
      </w:r>
      <w:r w:rsidRPr="00037A20">
        <w:t xml:space="preserve"> </w:t>
      </w:r>
      <w:r>
        <w:t xml:space="preserve">om </w:t>
      </w:r>
      <w:r w:rsidR="0013665F">
        <w:t xml:space="preserve">man genomför </w:t>
      </w:r>
      <w:r>
        <w:t xml:space="preserve">förslaget att givare av större bidrag ska offentliggöras. Om ett parti eller en valkandidat som har tagit emot ett bidrag </w:t>
      </w:r>
      <w:r w:rsidR="00272E87">
        <w:t>faktiskt</w:t>
      </w:r>
      <w:r>
        <w:t xml:space="preserve"> varken känner till eller kan ana bidragsgivarens identitet</w:t>
      </w:r>
      <w:r w:rsidR="0013665F">
        <w:t>,</w:t>
      </w:r>
      <w:r>
        <w:t xml:space="preserve"> torde någon särskild bindning som medför risk för påverkan av partiets eller kandi</w:t>
      </w:r>
      <w:r>
        <w:softHyphen/>
        <w:t>datens handlande</w:t>
      </w:r>
      <w:r w:rsidRPr="005629C8">
        <w:t xml:space="preserve"> </w:t>
      </w:r>
      <w:r>
        <w:t>vanligtvis inte kunna uppkomma</w:t>
      </w:r>
      <w:r w:rsidR="0020155B">
        <w:t>, eftersom bidraget i ett sådant fall är anonymt</w:t>
      </w:r>
      <w:r>
        <w:t>. Däremot är det, som också framhålls i promemorian, tänkbart att såväl enskilda bidragsgivare som partier och val</w:t>
      </w:r>
      <w:r>
        <w:softHyphen/>
        <w:t>kandi</w:t>
      </w:r>
      <w:r>
        <w:softHyphen/>
        <w:t>dater kan komma att försöka utnyttja anonymiteten i syfte att dölja en bidrags</w:t>
      </w:r>
      <w:r w:rsidR="0013665F">
        <w:softHyphen/>
      </w:r>
      <w:r>
        <w:t xml:space="preserve">givares identitet. I vissa länder har det införts bestämmelser om förverkande av bidragsvärdet till staten eller annan rättsverkan i syfte att förhindra att partier ska kunna tillgodogöra sig anonyma bidrag. Ett sådant exempel är Norge, där anonyma bidrag tillfaller statskassan (se </w:t>
      </w:r>
      <w:r w:rsidRPr="009953EA">
        <w:t>avsnitt 5.8.3</w:t>
      </w:r>
      <w:r>
        <w:t xml:space="preserve">). </w:t>
      </w:r>
    </w:p>
    <w:p w:rsidR="00127182" w:rsidRDefault="00127182" w:rsidP="00127182">
      <w:pPr>
        <w:pStyle w:val="Brdtextmedindrag"/>
      </w:pPr>
      <w:r>
        <w:t xml:space="preserve">Enligt promemorian finns det </w:t>
      </w:r>
      <w:r w:rsidRPr="00D2088E">
        <w:t xml:space="preserve">för närvarande inte något behov av att författningsreglera frågan om partiers </w:t>
      </w:r>
      <w:r>
        <w:t>och valkandidaters möjligheter att ta emot anonyma bidrag och det lämnas följaktligen inte heller något förslag som innebär ett förbud för dessa att ta emot anonyma bidrag. Promemorians förslag innebär i stället att</w:t>
      </w:r>
      <w:r w:rsidRPr="00532785">
        <w:t xml:space="preserve"> intäktsredovis</w:t>
      </w:r>
      <w:r w:rsidRPr="00532785">
        <w:softHyphen/>
        <w:t xml:space="preserve">ningarna </w:t>
      </w:r>
      <w:r>
        <w:t xml:space="preserve">ska </w:t>
      </w:r>
      <w:r w:rsidRPr="00532785">
        <w:t xml:space="preserve">innehålla uppgift om </w:t>
      </w:r>
      <w:r>
        <w:t>den sammanlagda storleken av bidrag som partierna och valkandidaterna har tagit emot från anonyma bidragsgivare under redovisnings</w:t>
      </w:r>
      <w:r>
        <w:softHyphen/>
        <w:t>perioden.</w:t>
      </w:r>
    </w:p>
    <w:p w:rsidR="00127182" w:rsidRDefault="00127182" w:rsidP="00127182">
      <w:pPr>
        <w:pStyle w:val="Brdtextmedindrag"/>
      </w:pPr>
      <w:r w:rsidRPr="00037811">
        <w:rPr>
          <w:i/>
        </w:rPr>
        <w:t xml:space="preserve"> </w:t>
      </w:r>
      <w:r w:rsidRPr="007B4648">
        <w:rPr>
          <w:i/>
        </w:rPr>
        <w:t xml:space="preserve">Sveriges Kommuner och Landsting </w:t>
      </w:r>
      <w:r w:rsidRPr="007B4648">
        <w:t xml:space="preserve">anser att anonyma bidrag ska tillåtas </w:t>
      </w:r>
      <w:r>
        <w:t>och många</w:t>
      </w:r>
      <w:r w:rsidRPr="00730015">
        <w:t xml:space="preserve"> </w:t>
      </w:r>
      <w:r>
        <w:t xml:space="preserve">av de övriga </w:t>
      </w:r>
      <w:r w:rsidRPr="00730015">
        <w:t>remiss</w:t>
      </w:r>
      <w:r w:rsidRPr="00730015">
        <w:softHyphen/>
        <w:t>instanser</w:t>
      </w:r>
      <w:r>
        <w:t>na</w:t>
      </w:r>
      <w:r w:rsidRPr="00730015">
        <w:t xml:space="preserve">, bl.a. </w:t>
      </w:r>
      <w:r w:rsidRPr="001B384D">
        <w:rPr>
          <w:i/>
        </w:rPr>
        <w:t>Svea hov</w:t>
      </w:r>
      <w:r>
        <w:rPr>
          <w:i/>
        </w:rPr>
        <w:softHyphen/>
      </w:r>
      <w:r w:rsidRPr="001B384D">
        <w:rPr>
          <w:i/>
        </w:rPr>
        <w:t>rätt</w:t>
      </w:r>
      <w:r w:rsidRPr="001B384D">
        <w:t>,</w:t>
      </w:r>
      <w:r w:rsidRPr="001B384D">
        <w:rPr>
          <w:i/>
        </w:rPr>
        <w:t xml:space="preserve"> Justitiekanslern</w:t>
      </w:r>
      <w:r w:rsidRPr="001B384D">
        <w:t xml:space="preserve"> och </w:t>
      </w:r>
      <w:r w:rsidRPr="001B384D">
        <w:rPr>
          <w:i/>
        </w:rPr>
        <w:t>FAR</w:t>
      </w:r>
      <w:r w:rsidRPr="00730015">
        <w:t xml:space="preserve">, </w:t>
      </w:r>
      <w:r>
        <w:t>instämmer i</w:t>
      </w:r>
      <w:r w:rsidRPr="00730015">
        <w:t xml:space="preserve"> prome</w:t>
      </w:r>
      <w:r w:rsidRPr="00730015">
        <w:softHyphen/>
        <w:t xml:space="preserve">morians förslag </w:t>
      </w:r>
      <w:r>
        <w:t>och bedöm</w:t>
      </w:r>
      <w:r>
        <w:softHyphen/>
        <w:t xml:space="preserve">ning </w:t>
      </w:r>
      <w:r w:rsidRPr="00730015">
        <w:t>eller lämnar de</w:t>
      </w:r>
      <w:r>
        <w:t>m</w:t>
      </w:r>
      <w:r w:rsidRPr="00730015">
        <w:t xml:space="preserve"> utan </w:t>
      </w:r>
      <w:r>
        <w:t>invändning</w:t>
      </w:r>
      <w:r w:rsidRPr="00730015">
        <w:t xml:space="preserve">. </w:t>
      </w:r>
      <w:r>
        <w:t>Remissutfallet i denna fråga är dock blandat och delvis negativt. Det gäller särskilt i fråga om prome</w:t>
      </w:r>
      <w:r>
        <w:softHyphen/>
        <w:t>morians avsaknad av ett förslag om förbud för partier och valkandidater att ta emot anonyma bidrag. Ett flertal remissinstanser, bl.a.</w:t>
      </w:r>
      <w:r w:rsidRPr="00D72C00">
        <w:t xml:space="preserve"> </w:t>
      </w:r>
      <w:r w:rsidRPr="00D72C00">
        <w:rPr>
          <w:i/>
        </w:rPr>
        <w:t>Miljöpartiet de gröna</w:t>
      </w:r>
      <w:r w:rsidRPr="00D72C00">
        <w:t xml:space="preserve">, </w:t>
      </w:r>
      <w:r w:rsidRPr="00D72C00">
        <w:rPr>
          <w:i/>
        </w:rPr>
        <w:t>Vänster</w:t>
      </w:r>
      <w:r w:rsidRPr="00D72C00">
        <w:rPr>
          <w:i/>
        </w:rPr>
        <w:softHyphen/>
        <w:t>partiet</w:t>
      </w:r>
      <w:r w:rsidRPr="00D72C00">
        <w:t xml:space="preserve">, </w:t>
      </w:r>
      <w:r w:rsidRPr="00D72C00">
        <w:rPr>
          <w:i/>
        </w:rPr>
        <w:t>Svenska journalist</w:t>
      </w:r>
      <w:r w:rsidRPr="00D72C00">
        <w:rPr>
          <w:i/>
        </w:rPr>
        <w:softHyphen/>
        <w:t>förbundet</w:t>
      </w:r>
      <w:r w:rsidRPr="00D72C00">
        <w:t xml:space="preserve">, </w:t>
      </w:r>
      <w:r w:rsidRPr="00D72C00">
        <w:rPr>
          <w:i/>
        </w:rPr>
        <w:t xml:space="preserve">Institutet mot mutor </w:t>
      </w:r>
      <w:r w:rsidRPr="00D72C00">
        <w:t xml:space="preserve">och </w:t>
      </w:r>
      <w:r w:rsidRPr="00D72C00">
        <w:rPr>
          <w:i/>
        </w:rPr>
        <w:t>Transparency International Sverige</w:t>
      </w:r>
      <w:r>
        <w:t xml:space="preserve">, är således starkt kritiska och anser </w:t>
      </w:r>
      <w:r w:rsidRPr="0005284B">
        <w:t>att anonyma bidrag i princip inte bör vara tillåtna</w:t>
      </w:r>
      <w:r>
        <w:t>.</w:t>
      </w:r>
    </w:p>
    <w:p w:rsidR="00127182" w:rsidRDefault="00127182" w:rsidP="00127182">
      <w:pPr>
        <w:pStyle w:val="Brdtextmedindrag"/>
      </w:pPr>
      <w:r>
        <w:t xml:space="preserve">Regeringen anser att det t.ex. inte bör vara möjligt </w:t>
      </w:r>
      <w:r w:rsidRPr="00DE2E99">
        <w:t xml:space="preserve">för partier att aktivt upprätta system för </w:t>
      </w:r>
      <w:r>
        <w:t xml:space="preserve">hantering av </w:t>
      </w:r>
      <w:r w:rsidRPr="00DE2E99">
        <w:t xml:space="preserve">anonyma </w:t>
      </w:r>
      <w:r>
        <w:t>bidrag</w:t>
      </w:r>
      <w:r w:rsidRPr="00DE2E99">
        <w:t xml:space="preserve"> i syfte att kringgå redovisnings</w:t>
      </w:r>
      <w:r>
        <w:softHyphen/>
      </w:r>
      <w:r w:rsidRPr="00DE2E99">
        <w:t>skyldigheten</w:t>
      </w:r>
      <w:r>
        <w:t xml:space="preserve"> enligt den nya lagen och instämmer därför i remiss</w:t>
      </w:r>
      <w:r>
        <w:softHyphen/>
        <w:t xml:space="preserve">instansernas bedömning </w:t>
      </w:r>
      <w:r w:rsidRPr="00C15A36">
        <w:t>att anonyma bidrag i princip inte bör vara tillåtna</w:t>
      </w:r>
      <w:r w:rsidRPr="00DE2E99">
        <w:t xml:space="preserve">. </w:t>
      </w:r>
      <w:r>
        <w:t xml:space="preserve">Frågan om införandet av ett förbud för partier och valkandidater att ta emot anonyma bidrag är dock komplicerad och kräver ytterligare överväganden, bl.a. ur ett grundlagsperspektiv. Mot denna bakgrund gör regeringen, i likhet med bl.a. </w:t>
      </w:r>
      <w:r>
        <w:rPr>
          <w:i/>
        </w:rPr>
        <w:t>Statskontoret</w:t>
      </w:r>
      <w:r>
        <w:t xml:space="preserve">, bedömningen att frågan </w:t>
      </w:r>
      <w:r w:rsidRPr="00CF28A3">
        <w:t>om införandet av ett förbud för partier och valkandidater att ta emot anonyma bidrag bör utredas vidare</w:t>
      </w:r>
      <w:r>
        <w:t>. Regeringen avser att låta frågan ingå i det uppdrag som ges till d</w:t>
      </w:r>
      <w:r w:rsidRPr="001C60D6">
        <w:t>en parl</w:t>
      </w:r>
      <w:r>
        <w:t>amentariskt samman</w:t>
      </w:r>
      <w:r>
        <w:softHyphen/>
        <w:t xml:space="preserve">satta kommitté som aviseras i </w:t>
      </w:r>
      <w:r w:rsidRPr="009953EA">
        <w:t>avsnitt 6.2</w:t>
      </w:r>
      <w:r>
        <w:t>.</w:t>
      </w:r>
    </w:p>
    <w:p w:rsidR="00127182" w:rsidRDefault="00127182" w:rsidP="00127182">
      <w:pPr>
        <w:pStyle w:val="Brdtextmedindrag"/>
      </w:pPr>
      <w:r>
        <w:t>Med hänsyn till remissutfallet och för att minska risken för försök till kringgående av redovisningsskyldigheten finns det dock skäl att över</w:t>
      </w:r>
      <w:r>
        <w:softHyphen/>
        <w:t>väga vissa justeringar i för</w:t>
      </w:r>
      <w:r>
        <w:softHyphen/>
        <w:t>hållande till promemorians förslag. För att i högre grad synliggöra vilka medel som finansierar ett partis politiska verksamhet föreslår regeringen därför att en intäktsredovis</w:t>
      </w:r>
      <w:r>
        <w:softHyphen/>
        <w:t>ning ska innehålla uppgift om hur många anonyma bidrag ett parti totalt har tagit emot under redovisnings</w:t>
      </w:r>
      <w:r>
        <w:softHyphen/>
        <w:t>perioden. Intäkts</w:t>
      </w:r>
      <w:r>
        <w:softHyphen/>
        <w:t>redovisningen bör också inne</w:t>
      </w:r>
      <w:r>
        <w:softHyphen/>
        <w:t xml:space="preserve">hålla uppgift om </w:t>
      </w:r>
      <w:r w:rsidRPr="00416A08">
        <w:t>vilket bidrag</w:t>
      </w:r>
      <w:r>
        <w:t>, t.ex. pengar eller en viss vara eller tjänst,</w:t>
      </w:r>
      <w:r w:rsidRPr="00416A08">
        <w:t xml:space="preserve"> som har lämnats och bidragets storlek</w:t>
      </w:r>
      <w:r>
        <w:t xml:space="preserve"> (jfr </w:t>
      </w:r>
      <w:r w:rsidRPr="009953EA">
        <w:t>avsnitt 6.10</w:t>
      </w:r>
      <w:r>
        <w:t>). Vidare bör det, som föreslås i promemorian, i den nya lagen införas ett krav på att den sammanlagda storleken av mottagna anonyma bidrag ska anges</w:t>
      </w:r>
      <w:r w:rsidRPr="0031231E">
        <w:t xml:space="preserve"> </w:t>
      </w:r>
      <w:r>
        <w:t>i intäkts</w:t>
      </w:r>
      <w:r>
        <w:softHyphen/>
        <w:t xml:space="preserve">redovisningen med ett totalbelopp. </w:t>
      </w:r>
    </w:p>
    <w:p w:rsidR="00127182" w:rsidRDefault="00127182" w:rsidP="00127182">
      <w:pPr>
        <w:pStyle w:val="Rubrik2"/>
      </w:pPr>
      <w:bookmarkStart w:id="6574" w:name="_Toc351468590"/>
      <w:bookmarkStart w:id="6575" w:name="_Toc351537917"/>
      <w:bookmarkStart w:id="6576" w:name="_Toc351546715"/>
      <w:bookmarkStart w:id="6577" w:name="_Toc351546919"/>
      <w:bookmarkStart w:id="6578" w:name="_Toc351558227"/>
      <w:bookmarkStart w:id="6579" w:name="_Toc351558431"/>
      <w:bookmarkStart w:id="6580" w:name="_Toc351558635"/>
      <w:bookmarkStart w:id="6581" w:name="_Toc351629784"/>
      <w:bookmarkStart w:id="6582" w:name="_Toc351630001"/>
      <w:bookmarkStart w:id="6583" w:name="_Toc351630215"/>
      <w:bookmarkStart w:id="6584" w:name="_Toc351633599"/>
      <w:bookmarkStart w:id="6585" w:name="_Toc351633814"/>
      <w:bookmarkStart w:id="6586" w:name="_Toc351634027"/>
      <w:bookmarkStart w:id="6587" w:name="_Toc351634241"/>
      <w:bookmarkStart w:id="6588" w:name="_Toc351634455"/>
      <w:bookmarkStart w:id="6589" w:name="_Toc351634669"/>
      <w:bookmarkStart w:id="6590" w:name="_Toc351634883"/>
      <w:bookmarkStart w:id="6591" w:name="_Toc351635098"/>
      <w:bookmarkStart w:id="6592" w:name="_Toc351635311"/>
      <w:bookmarkStart w:id="6593" w:name="_Toc351638010"/>
      <w:bookmarkStart w:id="6594" w:name="_Toc351638223"/>
      <w:bookmarkStart w:id="6595" w:name="_Toc351699645"/>
      <w:bookmarkStart w:id="6596" w:name="_Toc351699857"/>
      <w:bookmarkStart w:id="6597" w:name="_Toc351701760"/>
      <w:bookmarkStart w:id="6598" w:name="_Toc351709383"/>
      <w:bookmarkStart w:id="6599" w:name="_Toc351720851"/>
      <w:bookmarkStart w:id="6600" w:name="_Toc353429440"/>
      <w:bookmarkStart w:id="6601" w:name="_Toc357504360"/>
      <w:bookmarkStart w:id="6602" w:name="_Toc360688881"/>
      <w:bookmarkStart w:id="6603" w:name="_Toc361052693"/>
      <w:bookmarkStart w:id="6604" w:name="_Toc361053183"/>
      <w:bookmarkStart w:id="6605" w:name="_Toc361053263"/>
      <w:bookmarkStart w:id="6606" w:name="_Toc361053870"/>
      <w:bookmarkStart w:id="6607" w:name="_Toc361054032"/>
      <w:bookmarkStart w:id="6608" w:name="_Toc361054114"/>
      <w:bookmarkStart w:id="6609" w:name="_Toc361054276"/>
      <w:bookmarkStart w:id="6610" w:name="_Toc361054438"/>
      <w:bookmarkStart w:id="6611" w:name="_Toc361054515"/>
      <w:bookmarkStart w:id="6612" w:name="_Toc361054596"/>
      <w:bookmarkStart w:id="6613" w:name="_Toc361054678"/>
      <w:bookmarkStart w:id="6614" w:name="_Toc361054761"/>
      <w:bookmarkStart w:id="6615" w:name="_Toc361054843"/>
      <w:bookmarkStart w:id="6616" w:name="_Toc361054925"/>
      <w:bookmarkStart w:id="6617" w:name="_Toc361055007"/>
      <w:bookmarkStart w:id="6618" w:name="_Toc361055089"/>
      <w:bookmarkStart w:id="6619" w:name="_Toc361055171"/>
      <w:bookmarkStart w:id="6620" w:name="_Toc361055254"/>
      <w:bookmarkStart w:id="6621" w:name="_Toc361055336"/>
      <w:bookmarkStart w:id="6622" w:name="_Toc361055418"/>
      <w:bookmarkStart w:id="6623" w:name="_Toc361055500"/>
      <w:bookmarkStart w:id="6624" w:name="_Toc361055664"/>
      <w:bookmarkStart w:id="6625" w:name="_Toc361055745"/>
      <w:bookmarkStart w:id="6626" w:name="_Toc361055827"/>
      <w:bookmarkStart w:id="6627" w:name="_Toc361055908"/>
      <w:bookmarkStart w:id="6628" w:name="_Toc361055990"/>
      <w:bookmarkStart w:id="6629" w:name="_Toc361056072"/>
      <w:bookmarkStart w:id="6630" w:name="_Toc361059226"/>
      <w:bookmarkStart w:id="6631" w:name="_Toc361059350"/>
      <w:bookmarkStart w:id="6632" w:name="_Toc361059767"/>
      <w:bookmarkStart w:id="6633" w:name="_Toc361060320"/>
      <w:bookmarkStart w:id="6634" w:name="_Toc361061190"/>
      <w:bookmarkStart w:id="6635" w:name="_Toc361061681"/>
      <w:bookmarkStart w:id="6636" w:name="_Toc369586050"/>
      <w:bookmarkStart w:id="6637" w:name="_Toc370453834"/>
      <w:bookmarkStart w:id="6638" w:name="_Toc370478982"/>
      <w:bookmarkStart w:id="6639" w:name="_Toc370737947"/>
      <w:bookmarkStart w:id="6640" w:name="_Toc370805337"/>
      <w:bookmarkStart w:id="6641" w:name="_Toc370808854"/>
      <w:bookmarkStart w:id="6642" w:name="_Toc370810277"/>
      <w:bookmarkStart w:id="6643" w:name="_Toc371055549"/>
      <w:bookmarkStart w:id="6644" w:name="_Toc371341074"/>
      <w:bookmarkStart w:id="6645" w:name="_Toc371490847"/>
      <w:bookmarkStart w:id="6646" w:name="_Toc371497311"/>
      <w:bookmarkStart w:id="6647" w:name="_Toc371588447"/>
      <w:bookmarkStart w:id="6648" w:name="_Toc371601082"/>
      <w:bookmarkStart w:id="6649" w:name="_Toc371601762"/>
      <w:bookmarkStart w:id="6650" w:name="_Toc371602697"/>
      <w:bookmarkStart w:id="6651" w:name="_Toc371668312"/>
      <w:bookmarkStart w:id="6652" w:name="_Toc371670246"/>
      <w:bookmarkStart w:id="6653" w:name="_Toc372716212"/>
      <w:bookmarkStart w:id="6654" w:name="_Toc373391535"/>
      <w:bookmarkStart w:id="6655" w:name="_Toc373402188"/>
      <w:bookmarkStart w:id="6656" w:name="_Toc373403483"/>
      <w:bookmarkStart w:id="6657" w:name="_Toc373482613"/>
      <w:bookmarkStart w:id="6658" w:name="_Toc373482797"/>
      <w:bookmarkStart w:id="6659" w:name="_Toc373486703"/>
      <w:bookmarkStart w:id="6660" w:name="_Toc373755723"/>
      <w:bookmarkStart w:id="6661" w:name="_Toc373756000"/>
      <w:bookmarkStart w:id="6662" w:name="_Toc373839954"/>
      <w:bookmarkStart w:id="6663" w:name="_Toc374345758"/>
      <w:bookmarkStart w:id="6664" w:name="_Toc374445341"/>
      <w:bookmarkStart w:id="6665" w:name="_Toc374514986"/>
      <w:bookmarkStart w:id="6666" w:name="_Toc374516482"/>
      <w:bookmarkStart w:id="6667" w:name="_Toc374517155"/>
      <w:bookmarkStart w:id="6668" w:name="_Toc374703333"/>
      <w:bookmarkStart w:id="6669" w:name="_Toc374972338"/>
      <w:bookmarkStart w:id="6670" w:name="_Toc375042200"/>
      <w:bookmarkStart w:id="6671" w:name="_Toc375045431"/>
      <w:bookmarkStart w:id="6672" w:name="_Toc375053170"/>
      <w:bookmarkStart w:id="6673" w:name="_Toc375057271"/>
      <w:bookmarkStart w:id="6674" w:name="_Toc375057339"/>
      <w:bookmarkStart w:id="6675" w:name="_Toc375127865"/>
      <w:bookmarkStart w:id="6676" w:name="_Toc375137103"/>
      <w:bookmarkStart w:id="6677" w:name="_Toc375138450"/>
      <w:bookmarkStart w:id="6678" w:name="_Toc376853879"/>
      <w:bookmarkStart w:id="6679" w:name="_Toc376857394"/>
      <w:bookmarkStart w:id="6680" w:name="_Toc376857599"/>
      <w:bookmarkStart w:id="6681" w:name="_Toc376858842"/>
      <w:bookmarkStart w:id="6682" w:name="_Toc376858914"/>
      <w:bookmarkStart w:id="6683" w:name="_Toc376858985"/>
      <w:bookmarkStart w:id="6684" w:name="_Toc376931264"/>
      <w:bookmarkStart w:id="6685" w:name="_Toc377120396"/>
      <w:bookmarkStart w:id="6686" w:name="_Toc377125011"/>
      <w:bookmarkStart w:id="6687" w:name="_Toc377133235"/>
      <w:bookmarkStart w:id="6688" w:name="_Toc377134813"/>
      <w:bookmarkStart w:id="6689" w:name="_Toc377371277"/>
      <w:bookmarkStart w:id="6690" w:name="_Toc377542392"/>
      <w:bookmarkStart w:id="6691" w:name="_Toc377622935"/>
      <w:bookmarkStart w:id="6692" w:name="_Toc377623049"/>
      <w:bookmarkStart w:id="6693" w:name="_Toc377623163"/>
      <w:bookmarkStart w:id="6694" w:name="_Toc377623233"/>
      <w:bookmarkStart w:id="6695" w:name="_Toc377713069"/>
      <w:bookmarkStart w:id="6696" w:name="_Toc377720409"/>
      <w:bookmarkEnd w:id="6574"/>
      <w:bookmarkEnd w:id="6575"/>
      <w:bookmarkEnd w:id="6576"/>
      <w:bookmarkEnd w:id="6577"/>
      <w:bookmarkEnd w:id="6578"/>
      <w:bookmarkEnd w:id="6579"/>
      <w:bookmarkEnd w:id="6580"/>
      <w:bookmarkEnd w:id="6581"/>
      <w:bookmarkEnd w:id="6582"/>
      <w:bookmarkEnd w:id="6583"/>
      <w:bookmarkEnd w:id="6584"/>
      <w:bookmarkEnd w:id="6585"/>
      <w:bookmarkEnd w:id="6586"/>
      <w:bookmarkEnd w:id="6587"/>
      <w:bookmarkEnd w:id="6588"/>
      <w:bookmarkEnd w:id="6589"/>
      <w:bookmarkEnd w:id="6590"/>
      <w:bookmarkEnd w:id="6591"/>
      <w:bookmarkEnd w:id="6592"/>
      <w:bookmarkEnd w:id="6593"/>
      <w:bookmarkEnd w:id="6594"/>
      <w:bookmarkEnd w:id="6595"/>
      <w:bookmarkEnd w:id="6596"/>
      <w:bookmarkEnd w:id="6597"/>
      <w:bookmarkEnd w:id="6598"/>
      <w:bookmarkEnd w:id="6599"/>
      <w:r w:rsidRPr="0026031F">
        <w:t>Intäktsredovisning</w:t>
      </w:r>
      <w:r>
        <w:t xml:space="preserve"> i valkandidaters personvalskampanjer</w:t>
      </w:r>
      <w:bookmarkEnd w:id="6600"/>
      <w:bookmarkEnd w:id="6601"/>
      <w:bookmarkEnd w:id="6602"/>
      <w:bookmarkEnd w:id="6603"/>
      <w:bookmarkEnd w:id="6604"/>
      <w:bookmarkEnd w:id="6605"/>
      <w:bookmarkEnd w:id="6606"/>
      <w:bookmarkEnd w:id="6607"/>
      <w:bookmarkEnd w:id="6608"/>
      <w:bookmarkEnd w:id="6609"/>
      <w:bookmarkEnd w:id="6610"/>
      <w:bookmarkEnd w:id="6611"/>
      <w:bookmarkEnd w:id="6612"/>
      <w:bookmarkEnd w:id="6613"/>
      <w:bookmarkEnd w:id="6614"/>
      <w:bookmarkEnd w:id="6615"/>
      <w:bookmarkEnd w:id="6616"/>
      <w:bookmarkEnd w:id="6617"/>
      <w:bookmarkEnd w:id="6618"/>
      <w:bookmarkEnd w:id="6619"/>
      <w:bookmarkEnd w:id="6620"/>
      <w:bookmarkEnd w:id="6621"/>
      <w:bookmarkEnd w:id="6622"/>
      <w:bookmarkEnd w:id="6623"/>
      <w:bookmarkEnd w:id="6624"/>
      <w:bookmarkEnd w:id="6625"/>
      <w:bookmarkEnd w:id="6626"/>
      <w:bookmarkEnd w:id="6627"/>
      <w:bookmarkEnd w:id="6628"/>
      <w:bookmarkEnd w:id="6629"/>
      <w:bookmarkEnd w:id="6630"/>
      <w:bookmarkEnd w:id="6631"/>
      <w:bookmarkEnd w:id="6632"/>
      <w:bookmarkEnd w:id="6633"/>
      <w:bookmarkEnd w:id="6634"/>
      <w:bookmarkEnd w:id="6635"/>
      <w:bookmarkEnd w:id="6636"/>
      <w:bookmarkEnd w:id="6637"/>
      <w:bookmarkEnd w:id="6638"/>
      <w:bookmarkEnd w:id="6639"/>
      <w:bookmarkEnd w:id="6640"/>
      <w:bookmarkEnd w:id="6641"/>
      <w:bookmarkEnd w:id="6642"/>
      <w:bookmarkEnd w:id="6643"/>
      <w:bookmarkEnd w:id="6644"/>
      <w:bookmarkEnd w:id="6645"/>
      <w:bookmarkEnd w:id="6646"/>
      <w:bookmarkEnd w:id="6647"/>
      <w:bookmarkEnd w:id="6648"/>
      <w:bookmarkEnd w:id="6649"/>
      <w:bookmarkEnd w:id="6650"/>
      <w:bookmarkEnd w:id="6651"/>
      <w:bookmarkEnd w:id="6652"/>
      <w:bookmarkEnd w:id="6653"/>
      <w:bookmarkEnd w:id="6654"/>
      <w:bookmarkEnd w:id="6655"/>
      <w:bookmarkEnd w:id="6656"/>
      <w:bookmarkEnd w:id="6657"/>
      <w:bookmarkEnd w:id="6658"/>
      <w:bookmarkEnd w:id="6659"/>
      <w:bookmarkEnd w:id="6660"/>
      <w:bookmarkEnd w:id="6661"/>
      <w:bookmarkEnd w:id="6662"/>
      <w:bookmarkEnd w:id="6663"/>
      <w:bookmarkEnd w:id="6664"/>
      <w:bookmarkEnd w:id="6665"/>
      <w:bookmarkEnd w:id="6666"/>
      <w:bookmarkEnd w:id="6667"/>
      <w:bookmarkEnd w:id="6668"/>
      <w:bookmarkEnd w:id="6669"/>
      <w:bookmarkEnd w:id="6670"/>
      <w:bookmarkEnd w:id="6671"/>
      <w:bookmarkEnd w:id="6672"/>
      <w:bookmarkEnd w:id="6673"/>
      <w:bookmarkEnd w:id="6674"/>
      <w:bookmarkEnd w:id="6675"/>
      <w:bookmarkEnd w:id="6676"/>
      <w:bookmarkEnd w:id="6677"/>
      <w:bookmarkEnd w:id="6678"/>
      <w:bookmarkEnd w:id="6679"/>
      <w:bookmarkEnd w:id="6680"/>
      <w:bookmarkEnd w:id="6681"/>
      <w:bookmarkEnd w:id="6682"/>
      <w:bookmarkEnd w:id="6683"/>
      <w:bookmarkEnd w:id="6684"/>
      <w:bookmarkEnd w:id="6685"/>
      <w:bookmarkEnd w:id="6686"/>
      <w:bookmarkEnd w:id="6687"/>
      <w:bookmarkEnd w:id="6688"/>
      <w:bookmarkEnd w:id="6689"/>
      <w:bookmarkEnd w:id="6690"/>
      <w:bookmarkEnd w:id="6691"/>
      <w:bookmarkEnd w:id="6692"/>
      <w:bookmarkEnd w:id="6693"/>
      <w:bookmarkEnd w:id="6694"/>
      <w:bookmarkEnd w:id="6695"/>
      <w:bookmarkEnd w:id="6696"/>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 xml:space="preserve">Regeringens förslag: </w:t>
      </w:r>
      <w:r>
        <w:t>Redovisningen av valkandidaternas person</w:t>
      </w:r>
      <w:r>
        <w:softHyphen/>
        <w:t>vals</w:t>
      </w:r>
      <w:r>
        <w:softHyphen/>
        <w:t xml:space="preserve">kampanjer ska avse endast vissa intäkter. </w:t>
      </w:r>
    </w:p>
    <w:p w:rsidR="00127182" w:rsidRDefault="00127182" w:rsidP="00127182">
      <w:pPr>
        <w:pStyle w:val="Brdtextmedindrag"/>
        <w:ind w:firstLine="0"/>
        <w:rPr>
          <w:b/>
        </w:rPr>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1B0520" w:rsidRDefault="00127182" w:rsidP="00127182">
      <w:pPr>
        <w:pStyle w:val="Brdtextmedindrag"/>
      </w:pPr>
      <w:r w:rsidRPr="006E0239">
        <w:rPr>
          <w:b/>
        </w:rPr>
        <w:t>Remissinstanserna</w:t>
      </w:r>
      <w:r w:rsidRPr="006E0239">
        <w:t xml:space="preserve"> framför inte några invändningar mot prome</w:t>
      </w:r>
      <w:r>
        <w:softHyphen/>
      </w:r>
      <w:r w:rsidRPr="006E0239">
        <w:t>morians förslag i denna del.</w:t>
      </w:r>
      <w:r w:rsidRPr="008813F5">
        <w:t xml:space="preserve"> </w:t>
      </w:r>
      <w:r w:rsidRPr="007566FB">
        <w:rPr>
          <w:i/>
        </w:rPr>
        <w:t>Umeå universitet</w:t>
      </w:r>
      <w:r w:rsidRPr="006E0239">
        <w:t xml:space="preserve"> </w:t>
      </w:r>
      <w:r w:rsidRPr="00EE15B0">
        <w:rPr>
          <w:i/>
        </w:rPr>
        <w:t>(Statsvetenskapliga institu</w:t>
      </w:r>
      <w:r w:rsidRPr="00EE15B0">
        <w:rPr>
          <w:i/>
        </w:rPr>
        <w:softHyphen/>
        <w:t>tionen)</w:t>
      </w:r>
      <w:r w:rsidRPr="007566FB">
        <w:t xml:space="preserve"> </w:t>
      </w:r>
      <w:r>
        <w:t>pekar</w:t>
      </w:r>
      <w:r w:rsidRPr="006E0239">
        <w:t xml:space="preserve"> </w:t>
      </w:r>
      <w:r>
        <w:t>dock</w:t>
      </w:r>
      <w:r w:rsidRPr="006E0239">
        <w:t xml:space="preserve"> </w:t>
      </w:r>
      <w:r>
        <w:t xml:space="preserve">på </w:t>
      </w:r>
      <w:r w:rsidRPr="006E0239">
        <w:t>en gräns</w:t>
      </w:r>
      <w:r>
        <w:softHyphen/>
      </w:r>
      <w:r w:rsidRPr="006E0239">
        <w:t>drag</w:t>
      </w:r>
      <w:r>
        <w:softHyphen/>
      </w:r>
      <w:r w:rsidRPr="006E0239">
        <w:t>nings</w:t>
      </w:r>
      <w:r w:rsidRPr="006E0239">
        <w:softHyphen/>
        <w:t>problematik i fråga om redovis</w:t>
      </w:r>
      <w:r>
        <w:softHyphen/>
      </w:r>
      <w:r w:rsidRPr="006E0239">
        <w:t xml:space="preserve">ning av </w:t>
      </w:r>
      <w:r>
        <w:t xml:space="preserve">intäkter i </w:t>
      </w:r>
      <w:r w:rsidRPr="006E0239">
        <w:t>person</w:t>
      </w:r>
      <w:r>
        <w:softHyphen/>
      </w:r>
      <w:r w:rsidRPr="006E0239">
        <w:t>vals</w:t>
      </w:r>
      <w:r>
        <w:softHyphen/>
      </w:r>
      <w:r w:rsidRPr="006E0239">
        <w:t>kam</w:t>
      </w:r>
      <w:r>
        <w:softHyphen/>
      </w:r>
      <w:r w:rsidRPr="006E0239">
        <w:t>panjer.</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w:t>
      </w:r>
      <w:r w:rsidRPr="00160418">
        <w:t xml:space="preserve">Vissa </w:t>
      </w:r>
      <w:r>
        <w:t xml:space="preserve">av de </w:t>
      </w:r>
      <w:r w:rsidRPr="00160418">
        <w:t xml:space="preserve">intäkter som </w:t>
      </w:r>
      <w:r>
        <w:t xml:space="preserve">regeringen föreslår att </w:t>
      </w:r>
      <w:r w:rsidRPr="00160418">
        <w:t xml:space="preserve">partierna ska redovisa </w:t>
      </w:r>
      <w:r>
        <w:t xml:space="preserve">förekommer </w:t>
      </w:r>
      <w:r w:rsidRPr="00160418">
        <w:t xml:space="preserve">inte i </w:t>
      </w:r>
      <w:r>
        <w:t xml:space="preserve">en </w:t>
      </w:r>
      <w:r w:rsidRPr="00160418">
        <w:t>valkandidat</w:t>
      </w:r>
      <w:r>
        <w:t>s</w:t>
      </w:r>
      <w:r w:rsidRPr="00160418">
        <w:t xml:space="preserve"> personvals</w:t>
      </w:r>
      <w:r>
        <w:softHyphen/>
      </w:r>
      <w:r w:rsidRPr="00160418">
        <w:t>kampanj</w:t>
      </w:r>
      <w:r>
        <w:t xml:space="preserve"> (jfr </w:t>
      </w:r>
      <w:r w:rsidRPr="009953EA">
        <w:t>avsnitt 6.6</w:t>
      </w:r>
      <w:r>
        <w:t>)</w:t>
      </w:r>
      <w:r w:rsidRPr="00160418">
        <w:t xml:space="preserve">. </w:t>
      </w:r>
      <w:r>
        <w:t>Som anförs i promemorian</w:t>
      </w:r>
      <w:r w:rsidRPr="00160418">
        <w:t xml:space="preserve"> gäller </w:t>
      </w:r>
      <w:r>
        <w:t xml:space="preserve">detta </w:t>
      </w:r>
      <w:r w:rsidRPr="00160418">
        <w:t>offentlig</w:t>
      </w:r>
      <w:r>
        <w:t>t</w:t>
      </w:r>
      <w:r w:rsidRPr="00160418">
        <w:t xml:space="preserve"> stöd och medlems</w:t>
      </w:r>
      <w:r>
        <w:softHyphen/>
      </w:r>
      <w:r w:rsidRPr="00160418">
        <w:t>avgifter till partierna.</w:t>
      </w:r>
      <w:r>
        <w:t xml:space="preserve"> </w:t>
      </w:r>
      <w:r w:rsidRPr="00160418">
        <w:t>In</w:t>
      </w:r>
      <w:r w:rsidR="001617FA">
        <w:t>täkter</w:t>
      </w:r>
      <w:r w:rsidRPr="00160418">
        <w:t xml:space="preserve"> från t.ex. </w:t>
      </w:r>
      <w:r>
        <w:t xml:space="preserve">en </w:t>
      </w:r>
      <w:r w:rsidRPr="00160418">
        <w:t xml:space="preserve">försäljning kan dock avse en </w:t>
      </w:r>
      <w:r>
        <w:t>person</w:t>
      </w:r>
      <w:r>
        <w:softHyphen/>
      </w:r>
      <w:r w:rsidRPr="00160418">
        <w:t>val</w:t>
      </w:r>
      <w:r>
        <w:t>s</w:t>
      </w:r>
      <w:r w:rsidRPr="00160418">
        <w:t>kampanj. Vidare kan ett parti lämna ett bidrag till en valkandidats personvals</w:t>
      </w:r>
      <w:r>
        <w:softHyphen/>
      </w:r>
      <w:r w:rsidRPr="00160418">
        <w:t xml:space="preserve">kampanj. Bidrag från </w:t>
      </w:r>
      <w:r>
        <w:t xml:space="preserve">privatpersoner och företag liksom andra </w:t>
      </w:r>
      <w:r w:rsidRPr="00160418">
        <w:t>externa finansiärer kan också lämnas. E</w:t>
      </w:r>
      <w:r>
        <w:t>n juridisk person</w:t>
      </w:r>
      <w:r w:rsidRPr="00160418">
        <w:t xml:space="preserve"> som valkandidaten har ett bestämmande inflytande </w:t>
      </w:r>
      <w:r>
        <w:t>över, t.ex. e</w:t>
      </w:r>
      <w:r w:rsidRPr="00160418">
        <w:t xml:space="preserve">tt </w:t>
      </w:r>
      <w:r>
        <w:t>aktie</w:t>
      </w:r>
      <w:r w:rsidRPr="00160418">
        <w:t>bolag</w:t>
      </w:r>
      <w:r>
        <w:t>,</w:t>
      </w:r>
      <w:r w:rsidRPr="00160418">
        <w:t xml:space="preserve"> kan också lämna</w:t>
      </w:r>
      <w:r>
        <w:t xml:space="preserve"> bidrag</w:t>
      </w:r>
      <w:r w:rsidRPr="00160418">
        <w:t xml:space="preserve"> till hans eller hennes person</w:t>
      </w:r>
      <w:r>
        <w:softHyphen/>
      </w:r>
      <w:r w:rsidRPr="00160418">
        <w:t xml:space="preserve">valskampanj. Inte heller </w:t>
      </w:r>
      <w:r>
        <w:t>kan</w:t>
      </w:r>
      <w:r w:rsidRPr="00160418">
        <w:t xml:space="preserve"> anonyma bidrag uteslutas. </w:t>
      </w:r>
      <w:r>
        <w:t>Regeringen föreslår därför att d</w:t>
      </w:r>
      <w:r w:rsidRPr="00160418">
        <w:t>e nu nämnda intäkts</w:t>
      </w:r>
      <w:r>
        <w:softHyphen/>
      </w:r>
      <w:r w:rsidRPr="00160418">
        <w:t xml:space="preserve">formerna </w:t>
      </w:r>
      <w:r>
        <w:t>ska</w:t>
      </w:r>
      <w:r w:rsidRPr="00160418">
        <w:t xml:space="preserve"> redo</w:t>
      </w:r>
      <w:r w:rsidR="00405BB4">
        <w:softHyphen/>
      </w:r>
      <w:r w:rsidRPr="00160418">
        <w:t xml:space="preserve">visas </w:t>
      </w:r>
      <w:r>
        <w:t>i fråga om</w:t>
      </w:r>
      <w:r w:rsidRPr="00160418">
        <w:t xml:space="preserve"> valkandidaternas personvals</w:t>
      </w:r>
      <w:r>
        <w:softHyphen/>
      </w:r>
      <w:r w:rsidRPr="00160418">
        <w:t>kampanjer.</w:t>
      </w:r>
      <w:r>
        <w:t xml:space="preserve"> En bestämmelse om detta bör föras in i den nya lagen.</w:t>
      </w:r>
    </w:p>
    <w:p w:rsidR="00127182" w:rsidRPr="00E650A7" w:rsidRDefault="00127182" w:rsidP="00127182">
      <w:pPr>
        <w:pStyle w:val="Brdtextmedindrag"/>
        <w:rPr>
          <w:b/>
        </w:rPr>
      </w:pPr>
      <w:r w:rsidRPr="007566FB">
        <w:rPr>
          <w:i/>
        </w:rPr>
        <w:t>Umeå universitet</w:t>
      </w:r>
      <w:r w:rsidRPr="006E0239">
        <w:t xml:space="preserve"> </w:t>
      </w:r>
      <w:r w:rsidRPr="006E0239">
        <w:rPr>
          <w:i/>
        </w:rPr>
        <w:t>(Statsvetenskapliga institu</w:t>
      </w:r>
      <w:r w:rsidRPr="006E0239">
        <w:rPr>
          <w:i/>
        </w:rPr>
        <w:softHyphen/>
        <w:t>tionen)</w:t>
      </w:r>
      <w:r w:rsidRPr="007566FB">
        <w:t xml:space="preserve"> </w:t>
      </w:r>
      <w:r>
        <w:t xml:space="preserve">pekar på att det kan förekomma fall då det t.ex. är oklart om en personvalskampanj har inletts. Som anförs i </w:t>
      </w:r>
      <w:r w:rsidRPr="009953EA">
        <w:t>avsnitt 6.5</w:t>
      </w:r>
      <w:r>
        <w:t xml:space="preserve"> brukar en personvalskampanj allmänt anses innefatta sådana aktiviteter där en kandidat under val</w:t>
      </w:r>
      <w:r>
        <w:softHyphen/>
        <w:t>rörelsen använt sig av ett personligt utformat kampanj</w:t>
      </w:r>
      <w:r>
        <w:softHyphen/>
        <w:t>material, dvs. där namn eller bild på kandi</w:t>
      </w:r>
      <w:r>
        <w:softHyphen/>
        <w:t>daten har förekommit med det uppenbara syftet att förmå väljarna att lägga sin röst på honom eller henne (jfr SOU 1999:136 s. 47). Regeringen konstaterar också att redovisning av intäkter i person</w:t>
      </w:r>
      <w:r>
        <w:softHyphen/>
        <w:t xml:space="preserve">valskampanjer är förutsatt i den </w:t>
      </w:r>
      <w:r w:rsidRPr="00FF19CC">
        <w:t>frivillig</w:t>
      </w:r>
      <w:r>
        <w:t>a</w:t>
      </w:r>
      <w:r w:rsidRPr="00FF19CC">
        <w:t xml:space="preserve"> överens</w:t>
      </w:r>
      <w:r>
        <w:softHyphen/>
      </w:r>
      <w:r w:rsidRPr="00FF19CC">
        <w:t>kommelse</w:t>
      </w:r>
      <w:r>
        <w:t xml:space="preserve"> som för närvarande gäller</w:t>
      </w:r>
      <w:r w:rsidRPr="00FF19CC">
        <w:t xml:space="preserve"> mellan sju av </w:t>
      </w:r>
      <w:r>
        <w:t xml:space="preserve">de för närvarande åtta </w:t>
      </w:r>
      <w:r w:rsidRPr="00FF19CC">
        <w:t>riksdags</w:t>
      </w:r>
      <w:r>
        <w:softHyphen/>
      </w:r>
      <w:r w:rsidRPr="00FF19CC">
        <w:t>partierna</w:t>
      </w:r>
      <w:r>
        <w:t>. Viss vägledning bör därför kunna hämtas därifrån. I övrigt bör det överlämnas till rättstillämpningen att utveckla närmare praxis kring detta.</w:t>
      </w:r>
    </w:p>
    <w:p w:rsidR="00127182" w:rsidRPr="00B03244" w:rsidRDefault="00127182" w:rsidP="00127182">
      <w:pPr>
        <w:pStyle w:val="Rubrik2"/>
      </w:pPr>
      <w:bookmarkStart w:id="6697" w:name="_Toc351468592"/>
      <w:bookmarkStart w:id="6698" w:name="_Toc351537919"/>
      <w:bookmarkStart w:id="6699" w:name="_Toc351546717"/>
      <w:bookmarkStart w:id="6700" w:name="_Toc351546921"/>
      <w:bookmarkStart w:id="6701" w:name="_Toc351558229"/>
      <w:bookmarkStart w:id="6702" w:name="_Toc351558433"/>
      <w:bookmarkStart w:id="6703" w:name="_Toc351558637"/>
      <w:bookmarkStart w:id="6704" w:name="_Toc351629786"/>
      <w:bookmarkStart w:id="6705" w:name="_Toc351630003"/>
      <w:bookmarkStart w:id="6706" w:name="_Toc351630217"/>
      <w:bookmarkStart w:id="6707" w:name="_Toc351633601"/>
      <w:bookmarkStart w:id="6708" w:name="_Toc351633816"/>
      <w:bookmarkStart w:id="6709" w:name="_Toc351634029"/>
      <w:bookmarkStart w:id="6710" w:name="_Toc351634243"/>
      <w:bookmarkStart w:id="6711" w:name="_Toc351634457"/>
      <w:bookmarkStart w:id="6712" w:name="_Toc351634671"/>
      <w:bookmarkStart w:id="6713" w:name="_Toc351634885"/>
      <w:bookmarkStart w:id="6714" w:name="_Toc351635100"/>
      <w:bookmarkStart w:id="6715" w:name="_Toc351635313"/>
      <w:bookmarkStart w:id="6716" w:name="_Toc351638012"/>
      <w:bookmarkStart w:id="6717" w:name="_Toc351638225"/>
      <w:bookmarkStart w:id="6718" w:name="_Toc351699647"/>
      <w:bookmarkStart w:id="6719" w:name="_Toc351699859"/>
      <w:bookmarkStart w:id="6720" w:name="_Toc351701762"/>
      <w:bookmarkStart w:id="6721" w:name="_Toc351709385"/>
      <w:bookmarkStart w:id="6722" w:name="_Toc351720853"/>
      <w:bookmarkStart w:id="6723" w:name="_Toc353352923"/>
      <w:bookmarkStart w:id="6724" w:name="_Toc353353007"/>
      <w:bookmarkStart w:id="6725" w:name="_Toc353353287"/>
      <w:bookmarkStart w:id="6726" w:name="_Toc353352924"/>
      <w:bookmarkStart w:id="6727" w:name="_Toc353353008"/>
      <w:bookmarkStart w:id="6728" w:name="_Toc353353288"/>
      <w:bookmarkStart w:id="6729" w:name="_Toc353429441"/>
      <w:bookmarkStart w:id="6730" w:name="_Toc357504361"/>
      <w:bookmarkStart w:id="6731" w:name="_Toc360688882"/>
      <w:bookmarkStart w:id="6732" w:name="_Toc361052694"/>
      <w:bookmarkStart w:id="6733" w:name="_Toc361053184"/>
      <w:bookmarkStart w:id="6734" w:name="_Toc361053264"/>
      <w:bookmarkStart w:id="6735" w:name="_Toc361053871"/>
      <w:bookmarkStart w:id="6736" w:name="_Toc361054033"/>
      <w:bookmarkStart w:id="6737" w:name="_Toc361054115"/>
      <w:bookmarkStart w:id="6738" w:name="_Toc361054277"/>
      <w:bookmarkStart w:id="6739" w:name="_Toc361054439"/>
      <w:bookmarkStart w:id="6740" w:name="_Toc361054516"/>
      <w:bookmarkStart w:id="6741" w:name="_Toc361054597"/>
      <w:bookmarkStart w:id="6742" w:name="_Toc361054679"/>
      <w:bookmarkStart w:id="6743" w:name="_Toc361054762"/>
      <w:bookmarkStart w:id="6744" w:name="_Toc361054844"/>
      <w:bookmarkStart w:id="6745" w:name="_Toc361054926"/>
      <w:bookmarkStart w:id="6746" w:name="_Toc361055008"/>
      <w:bookmarkStart w:id="6747" w:name="_Toc361055090"/>
      <w:bookmarkStart w:id="6748" w:name="_Toc361055172"/>
      <w:bookmarkStart w:id="6749" w:name="_Toc361055255"/>
      <w:bookmarkStart w:id="6750" w:name="_Toc361055337"/>
      <w:bookmarkStart w:id="6751" w:name="_Toc361055419"/>
      <w:bookmarkStart w:id="6752" w:name="_Toc361055501"/>
      <w:bookmarkStart w:id="6753" w:name="_Toc361055665"/>
      <w:bookmarkStart w:id="6754" w:name="_Toc361055746"/>
      <w:bookmarkStart w:id="6755" w:name="_Toc361055828"/>
      <w:bookmarkStart w:id="6756" w:name="_Toc361055909"/>
      <w:bookmarkStart w:id="6757" w:name="_Toc361055991"/>
      <w:bookmarkStart w:id="6758" w:name="_Toc361056073"/>
      <w:bookmarkStart w:id="6759" w:name="_Toc361059227"/>
      <w:bookmarkStart w:id="6760" w:name="_Toc361059351"/>
      <w:bookmarkStart w:id="6761" w:name="_Toc361059768"/>
      <w:bookmarkStart w:id="6762" w:name="_Toc361060321"/>
      <w:bookmarkStart w:id="6763" w:name="_Toc361061191"/>
      <w:bookmarkStart w:id="6764" w:name="_Toc361061682"/>
      <w:bookmarkStart w:id="6765" w:name="_Toc369586051"/>
      <w:bookmarkStart w:id="6766" w:name="_Toc370453835"/>
      <w:bookmarkStart w:id="6767" w:name="_Toc370478983"/>
      <w:bookmarkStart w:id="6768" w:name="_Toc370737948"/>
      <w:bookmarkStart w:id="6769" w:name="_Toc370805338"/>
      <w:bookmarkStart w:id="6770" w:name="_Toc370808855"/>
      <w:bookmarkStart w:id="6771" w:name="_Toc370810278"/>
      <w:bookmarkStart w:id="6772" w:name="_Toc371055550"/>
      <w:bookmarkStart w:id="6773" w:name="_Toc371341075"/>
      <w:bookmarkStart w:id="6774" w:name="_Toc371490848"/>
      <w:bookmarkStart w:id="6775" w:name="_Toc371497312"/>
      <w:bookmarkStart w:id="6776" w:name="_Toc371588448"/>
      <w:bookmarkStart w:id="6777" w:name="_Toc371601083"/>
      <w:bookmarkStart w:id="6778" w:name="_Toc371601763"/>
      <w:bookmarkStart w:id="6779" w:name="_Toc371602698"/>
      <w:bookmarkStart w:id="6780" w:name="_Toc371668313"/>
      <w:bookmarkStart w:id="6781" w:name="_Toc371670247"/>
      <w:bookmarkStart w:id="6782" w:name="_Toc372716213"/>
      <w:bookmarkStart w:id="6783" w:name="_Toc373391536"/>
      <w:bookmarkStart w:id="6784" w:name="_Toc373402189"/>
      <w:bookmarkStart w:id="6785" w:name="_Toc373403484"/>
      <w:bookmarkStart w:id="6786" w:name="_Toc373482614"/>
      <w:bookmarkStart w:id="6787" w:name="_Toc373482798"/>
      <w:bookmarkStart w:id="6788" w:name="_Toc373486704"/>
      <w:bookmarkStart w:id="6789" w:name="_Toc373755724"/>
      <w:bookmarkStart w:id="6790" w:name="_Toc373756001"/>
      <w:bookmarkStart w:id="6791" w:name="_Toc373839955"/>
      <w:bookmarkStart w:id="6792" w:name="_Toc374345759"/>
      <w:bookmarkStart w:id="6793" w:name="_Toc374445342"/>
      <w:bookmarkStart w:id="6794" w:name="_Toc374514987"/>
      <w:bookmarkStart w:id="6795" w:name="_Toc374516483"/>
      <w:bookmarkStart w:id="6796" w:name="_Toc374517156"/>
      <w:bookmarkStart w:id="6797" w:name="_Toc374703334"/>
      <w:bookmarkStart w:id="6798" w:name="_Toc374972339"/>
      <w:bookmarkStart w:id="6799" w:name="_Toc375042201"/>
      <w:bookmarkStart w:id="6800" w:name="_Toc375045432"/>
      <w:bookmarkStart w:id="6801" w:name="_Toc375053171"/>
      <w:bookmarkStart w:id="6802" w:name="_Toc375057272"/>
      <w:bookmarkStart w:id="6803" w:name="_Toc375057340"/>
      <w:bookmarkStart w:id="6804" w:name="_Toc375127866"/>
      <w:bookmarkStart w:id="6805" w:name="_Toc375137104"/>
      <w:bookmarkStart w:id="6806" w:name="_Toc375138451"/>
      <w:bookmarkStart w:id="6807" w:name="_Toc376853880"/>
      <w:bookmarkStart w:id="6808" w:name="_Toc376857395"/>
      <w:bookmarkStart w:id="6809" w:name="_Toc376857600"/>
      <w:bookmarkStart w:id="6810" w:name="_Toc376858843"/>
      <w:bookmarkStart w:id="6811" w:name="_Toc376858915"/>
      <w:bookmarkStart w:id="6812" w:name="_Toc376858986"/>
      <w:bookmarkStart w:id="6813" w:name="_Toc376931265"/>
      <w:bookmarkStart w:id="6814" w:name="_Toc377120397"/>
      <w:bookmarkStart w:id="6815" w:name="_Toc377125012"/>
      <w:bookmarkStart w:id="6816" w:name="_Toc377133236"/>
      <w:bookmarkStart w:id="6817" w:name="_Toc377134814"/>
      <w:bookmarkStart w:id="6818" w:name="_Toc377371278"/>
      <w:bookmarkStart w:id="6819" w:name="_Toc377542393"/>
      <w:bookmarkStart w:id="6820" w:name="_Toc377622936"/>
      <w:bookmarkStart w:id="6821" w:name="_Toc377623050"/>
      <w:bookmarkStart w:id="6822" w:name="_Toc377623164"/>
      <w:bookmarkStart w:id="6823" w:name="_Toc377623234"/>
      <w:bookmarkStart w:id="6824" w:name="_Toc377713070"/>
      <w:bookmarkStart w:id="6825" w:name="_Toc377720410"/>
      <w:bookmarkEnd w:id="6697"/>
      <w:bookmarkEnd w:id="6698"/>
      <w:bookmarkEnd w:id="6699"/>
      <w:bookmarkEnd w:id="6700"/>
      <w:bookmarkEnd w:id="6701"/>
      <w:bookmarkEnd w:id="6702"/>
      <w:bookmarkEnd w:id="6703"/>
      <w:bookmarkEnd w:id="6704"/>
      <w:bookmarkEnd w:id="6705"/>
      <w:bookmarkEnd w:id="6706"/>
      <w:bookmarkEnd w:id="6707"/>
      <w:bookmarkEnd w:id="6708"/>
      <w:bookmarkEnd w:id="6709"/>
      <w:bookmarkEnd w:id="6710"/>
      <w:bookmarkEnd w:id="6711"/>
      <w:bookmarkEnd w:id="6712"/>
      <w:bookmarkEnd w:id="6713"/>
      <w:bookmarkEnd w:id="6714"/>
      <w:bookmarkEnd w:id="6715"/>
      <w:bookmarkEnd w:id="6716"/>
      <w:bookmarkEnd w:id="6717"/>
      <w:bookmarkEnd w:id="6718"/>
      <w:bookmarkEnd w:id="6719"/>
      <w:bookmarkEnd w:id="6720"/>
      <w:bookmarkEnd w:id="6721"/>
      <w:bookmarkEnd w:id="6722"/>
      <w:bookmarkEnd w:id="6723"/>
      <w:bookmarkEnd w:id="6724"/>
      <w:bookmarkEnd w:id="6725"/>
      <w:bookmarkEnd w:id="6726"/>
      <w:bookmarkEnd w:id="6727"/>
      <w:bookmarkEnd w:id="6728"/>
      <w:r>
        <w:t>Värdering av bidrag</w:t>
      </w:r>
      <w:bookmarkEnd w:id="6729"/>
      <w:bookmarkEnd w:id="6730"/>
      <w:bookmarkEnd w:id="6731"/>
      <w:bookmarkEnd w:id="6732"/>
      <w:bookmarkEnd w:id="6733"/>
      <w:bookmarkEnd w:id="6734"/>
      <w:bookmarkEnd w:id="6735"/>
      <w:bookmarkEnd w:id="6736"/>
      <w:bookmarkEnd w:id="6737"/>
      <w:bookmarkEnd w:id="6738"/>
      <w:bookmarkEnd w:id="6739"/>
      <w:bookmarkEnd w:id="6740"/>
      <w:bookmarkEnd w:id="6741"/>
      <w:bookmarkEnd w:id="6742"/>
      <w:bookmarkEnd w:id="6743"/>
      <w:bookmarkEnd w:id="6744"/>
      <w:bookmarkEnd w:id="6745"/>
      <w:bookmarkEnd w:id="6746"/>
      <w:bookmarkEnd w:id="6747"/>
      <w:bookmarkEnd w:id="6748"/>
      <w:bookmarkEnd w:id="6749"/>
      <w:bookmarkEnd w:id="6750"/>
      <w:bookmarkEnd w:id="6751"/>
      <w:bookmarkEnd w:id="6752"/>
      <w:bookmarkEnd w:id="6753"/>
      <w:bookmarkEnd w:id="6754"/>
      <w:bookmarkEnd w:id="6755"/>
      <w:bookmarkEnd w:id="6756"/>
      <w:bookmarkEnd w:id="6757"/>
      <w:bookmarkEnd w:id="6758"/>
      <w:bookmarkEnd w:id="6759"/>
      <w:bookmarkEnd w:id="6760"/>
      <w:bookmarkEnd w:id="6761"/>
      <w:bookmarkEnd w:id="6762"/>
      <w:bookmarkEnd w:id="6763"/>
      <w:bookmarkEnd w:id="6764"/>
      <w:bookmarkEnd w:id="6765"/>
      <w:bookmarkEnd w:id="6766"/>
      <w:bookmarkEnd w:id="6767"/>
      <w:bookmarkEnd w:id="6768"/>
      <w:bookmarkEnd w:id="6769"/>
      <w:bookmarkEnd w:id="6770"/>
      <w:bookmarkEnd w:id="6771"/>
      <w:bookmarkEnd w:id="6772"/>
      <w:bookmarkEnd w:id="6773"/>
      <w:bookmarkEnd w:id="6774"/>
      <w:bookmarkEnd w:id="6775"/>
      <w:bookmarkEnd w:id="6776"/>
      <w:bookmarkEnd w:id="6777"/>
      <w:bookmarkEnd w:id="6778"/>
      <w:bookmarkEnd w:id="6779"/>
      <w:bookmarkEnd w:id="6780"/>
      <w:bookmarkEnd w:id="6781"/>
      <w:bookmarkEnd w:id="6782"/>
      <w:bookmarkEnd w:id="6783"/>
      <w:bookmarkEnd w:id="6784"/>
      <w:bookmarkEnd w:id="6785"/>
      <w:bookmarkEnd w:id="6786"/>
      <w:bookmarkEnd w:id="6787"/>
      <w:bookmarkEnd w:id="6788"/>
      <w:bookmarkEnd w:id="6789"/>
      <w:bookmarkEnd w:id="6790"/>
      <w:bookmarkEnd w:id="6791"/>
      <w:bookmarkEnd w:id="6792"/>
      <w:bookmarkEnd w:id="6793"/>
      <w:bookmarkEnd w:id="6794"/>
      <w:bookmarkEnd w:id="6795"/>
      <w:bookmarkEnd w:id="6796"/>
      <w:bookmarkEnd w:id="6797"/>
      <w:bookmarkEnd w:id="6798"/>
      <w:bookmarkEnd w:id="6799"/>
      <w:bookmarkEnd w:id="6800"/>
      <w:bookmarkEnd w:id="6801"/>
      <w:bookmarkEnd w:id="6802"/>
      <w:bookmarkEnd w:id="6803"/>
      <w:bookmarkEnd w:id="6804"/>
      <w:bookmarkEnd w:id="6805"/>
      <w:bookmarkEnd w:id="6806"/>
      <w:bookmarkEnd w:id="6807"/>
      <w:bookmarkEnd w:id="6808"/>
      <w:bookmarkEnd w:id="6809"/>
      <w:bookmarkEnd w:id="6810"/>
      <w:bookmarkEnd w:id="6811"/>
      <w:bookmarkEnd w:id="6812"/>
      <w:bookmarkEnd w:id="6813"/>
      <w:bookmarkEnd w:id="6814"/>
      <w:bookmarkEnd w:id="6815"/>
      <w:bookmarkEnd w:id="6816"/>
      <w:bookmarkEnd w:id="6817"/>
      <w:bookmarkEnd w:id="6818"/>
      <w:bookmarkEnd w:id="6819"/>
      <w:bookmarkEnd w:id="6820"/>
      <w:bookmarkEnd w:id="6821"/>
      <w:bookmarkEnd w:id="6822"/>
      <w:bookmarkEnd w:id="6823"/>
      <w:bookmarkEnd w:id="6824"/>
      <w:bookmarkEnd w:id="6825"/>
    </w:p>
    <w:p w:rsidR="00127182" w:rsidRDefault="00127182" w:rsidP="00FF19E6">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933CD8">
        <w:rPr>
          <w:b/>
        </w:rPr>
        <w:t>örslag</w:t>
      </w:r>
      <w:r>
        <w:t>: Bidrag som inte har lämnats i pengar ska uppskattas och redovisas till sitt verkliga värde.</w:t>
      </w:r>
    </w:p>
    <w:p w:rsidR="00127182" w:rsidRDefault="00127182" w:rsidP="00127182">
      <w:pPr>
        <w:pStyle w:val="Brdtextmedindrag"/>
        <w:ind w:firstLine="0"/>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7D3C89" w:rsidRDefault="00127182" w:rsidP="00127182">
      <w:pPr>
        <w:pStyle w:val="Brdtextmedindrag"/>
        <w:rPr>
          <w:b/>
        </w:rPr>
      </w:pPr>
      <w:r w:rsidRPr="006E0239">
        <w:rPr>
          <w:b/>
        </w:rPr>
        <w:t>Remissinstanserna</w:t>
      </w:r>
      <w:r w:rsidRPr="006E0239">
        <w:t xml:space="preserve"> framför inte några invändningar mot prome</w:t>
      </w:r>
      <w:r>
        <w:softHyphen/>
      </w:r>
      <w:r w:rsidRPr="006E0239">
        <w:t>morians förslag i denna del.</w:t>
      </w:r>
    </w:p>
    <w:p w:rsidR="00127182" w:rsidRPr="00455947" w:rsidRDefault="00127182" w:rsidP="00127182">
      <w:pPr>
        <w:pStyle w:val="Brdtextmedindrag"/>
      </w:pPr>
      <w:r w:rsidRPr="00360819">
        <w:rPr>
          <w:b/>
        </w:rPr>
        <w:t xml:space="preserve">Skälen för </w:t>
      </w:r>
      <w:r>
        <w:rPr>
          <w:b/>
        </w:rPr>
        <w:t>regeringens förslag</w:t>
      </w:r>
      <w:r w:rsidRPr="00360819">
        <w:rPr>
          <w:b/>
        </w:rPr>
        <w:t>:</w:t>
      </w:r>
      <w:r>
        <w:t xml:space="preserve"> </w:t>
      </w:r>
      <w:r w:rsidRPr="00455947">
        <w:t>Det är viktigt att den intäktsredovis</w:t>
      </w:r>
      <w:r>
        <w:softHyphen/>
      </w:r>
      <w:r w:rsidRPr="00455947">
        <w:t xml:space="preserve">ning som lämnas av ett parti omfattar alla erhållna bidrag, oavsett slag. Detta </w:t>
      </w:r>
      <w:r>
        <w:t>ger</w:t>
      </w:r>
      <w:r w:rsidRPr="00455947">
        <w:t xml:space="preserve"> en transparent och fullständig intäktsredovisning och under</w:t>
      </w:r>
      <w:r>
        <w:softHyphen/>
      </w:r>
      <w:r w:rsidRPr="00455947">
        <w:t xml:space="preserve">lättar jämförelser mellan partierna. </w:t>
      </w:r>
    </w:p>
    <w:p w:rsidR="00127182" w:rsidRPr="00455947" w:rsidRDefault="00127182" w:rsidP="00127182">
      <w:pPr>
        <w:pStyle w:val="Brdtextmedindrag"/>
      </w:pPr>
      <w:r w:rsidRPr="00455947">
        <w:t xml:space="preserve">För ett bidrag som erhålls kontant i svenska kronor finns </w:t>
      </w:r>
      <w:r>
        <w:t>inte några</w:t>
      </w:r>
      <w:r w:rsidRPr="00455947">
        <w:t xml:space="preserve"> värderingsproblem. Alla andra former av bidrag kräver däremot någon form av värdering. </w:t>
      </w:r>
      <w:r>
        <w:t>D</w:t>
      </w:r>
      <w:r w:rsidRPr="00455947">
        <w:t xml:space="preserve">etta </w:t>
      </w:r>
      <w:r>
        <w:t>bör</w:t>
      </w:r>
      <w:r w:rsidRPr="00455947">
        <w:t xml:space="preserve"> komma till uttryck i lagtexten.</w:t>
      </w:r>
    </w:p>
    <w:p w:rsidR="00127182" w:rsidRPr="00455947" w:rsidRDefault="00127182" w:rsidP="00127182">
      <w:pPr>
        <w:pStyle w:val="Brdtextmedindrag"/>
      </w:pPr>
      <w:r>
        <w:t>E</w:t>
      </w:r>
      <w:r w:rsidRPr="00455947">
        <w:t xml:space="preserve">tt parti som är bokföringsskyldigt ska </w:t>
      </w:r>
      <w:r>
        <w:t xml:space="preserve">enligt </w:t>
      </w:r>
      <w:r w:rsidRPr="00455947">
        <w:t>de allmänna reglerna om löpande bok</w:t>
      </w:r>
      <w:r>
        <w:softHyphen/>
      </w:r>
      <w:r w:rsidRPr="00455947">
        <w:t xml:space="preserve">föring och årsredovisning redovisa </w:t>
      </w:r>
      <w:r>
        <w:t xml:space="preserve">bidrag </w:t>
      </w:r>
      <w:r w:rsidRPr="00455947">
        <w:t>enligt god redovis</w:t>
      </w:r>
      <w:r>
        <w:softHyphen/>
      </w:r>
      <w:r w:rsidRPr="00455947">
        <w:t>ningssed. I fråga om gåvor finns viss vägledning i Bokförings</w:t>
      </w:r>
      <w:r>
        <w:softHyphen/>
      </w:r>
      <w:r w:rsidRPr="00455947">
        <w:t>nämndens allmänna råd BFNAR 2002:10 Redovisning av gåvor i ideella föreningar och registrerade trossamfund. Några av dessa principer redog</w:t>
      </w:r>
      <w:r>
        <w:t>ö</w:t>
      </w:r>
      <w:r w:rsidRPr="00455947">
        <w:t xml:space="preserve">rs </w:t>
      </w:r>
      <w:r>
        <w:t xml:space="preserve">det </w:t>
      </w:r>
      <w:r w:rsidRPr="00455947">
        <w:t xml:space="preserve">för i </w:t>
      </w:r>
      <w:r w:rsidRPr="009953EA">
        <w:t>avsnitt 5.7.3</w:t>
      </w:r>
      <w:r w:rsidRPr="00455947">
        <w:t>. Även på skatterättens område finns vägledande värderings</w:t>
      </w:r>
      <w:r>
        <w:softHyphen/>
      </w:r>
      <w:r w:rsidRPr="00455947">
        <w:t>principer.</w:t>
      </w:r>
    </w:p>
    <w:p w:rsidR="00127182" w:rsidRPr="003A586D" w:rsidRDefault="00127182" w:rsidP="00127182">
      <w:pPr>
        <w:pStyle w:val="Brdtextmedindrag"/>
      </w:pPr>
      <w:r w:rsidRPr="00455947">
        <w:t xml:space="preserve">Motsvarande principer som gäller för partiernas allmänna redovisning bör </w:t>
      </w:r>
      <w:r>
        <w:t xml:space="preserve">som utgångspunkt </w:t>
      </w:r>
      <w:r w:rsidRPr="00455947">
        <w:t xml:space="preserve">tillämpas när intäktsredovisningen upprättas. </w:t>
      </w:r>
      <w:r>
        <w:t>En skillnad bör dock göras i förhållande till vad som allmänt gäller i fråga om gåvor till en ideell förening i form av</w:t>
      </w:r>
      <w:r w:rsidRPr="003A586D">
        <w:t xml:space="preserve"> arbetsinsatser</w:t>
      </w:r>
      <w:r>
        <w:t xml:space="preserve"> och</w:t>
      </w:r>
      <w:r w:rsidRPr="003A586D">
        <w:t xml:space="preserve"> av andra tjänster än arbetsinsatser</w:t>
      </w:r>
      <w:r>
        <w:t xml:space="preserve"> (jfr </w:t>
      </w:r>
      <w:r w:rsidRPr="000D6B76">
        <w:t>BFNAR 2010:1</w:t>
      </w:r>
      <w:r>
        <w:t xml:space="preserve">, BFNAR 2012 och </w:t>
      </w:r>
      <w:r w:rsidRPr="009953EA">
        <w:t>avsnitt 5.7.3</w:t>
      </w:r>
      <w:r>
        <w:t xml:space="preserve">). Om en sådan gåva lämnas till ett parti bör den alltså omfattas av redovisningsskyldigheten enligt den föreslagna lagen och tas upp </w:t>
      </w:r>
      <w:r w:rsidRPr="003A586D">
        <w:t xml:space="preserve">som </w:t>
      </w:r>
      <w:r>
        <w:t xml:space="preserve">en </w:t>
      </w:r>
      <w:r w:rsidRPr="003A586D">
        <w:t>intäkt</w:t>
      </w:r>
      <w:r>
        <w:t xml:space="preserve"> i partiets intäktsredovisning</w:t>
      </w:r>
      <w:r w:rsidRPr="003A586D">
        <w:t>.</w:t>
      </w:r>
    </w:p>
    <w:p w:rsidR="00127182" w:rsidRDefault="00127182" w:rsidP="00127182">
      <w:pPr>
        <w:pStyle w:val="Brdtextmedindrag"/>
      </w:pPr>
      <w:r>
        <w:t xml:space="preserve">Regeringen föreslår därför </w:t>
      </w:r>
      <w:r w:rsidRPr="00455947">
        <w:t xml:space="preserve">att </w:t>
      </w:r>
      <w:r>
        <w:t xml:space="preserve">det i den nya lagen införs bestämmelser som innebär att </w:t>
      </w:r>
      <w:r w:rsidRPr="00455947">
        <w:t xml:space="preserve">bidrag som inte </w:t>
      </w:r>
      <w:r>
        <w:t>har lämnats</w:t>
      </w:r>
      <w:r w:rsidRPr="00455947">
        <w:t xml:space="preserve"> i pengar ska uppskattas och redovisas till sitt verkliga värde. Detta utgörs normalt av fö</w:t>
      </w:r>
      <w:r>
        <w:t>r</w:t>
      </w:r>
      <w:r w:rsidRPr="00455947">
        <w:t>säljnings</w:t>
      </w:r>
      <w:r>
        <w:softHyphen/>
      </w:r>
      <w:r w:rsidRPr="00455947">
        <w:t>värdet eller återanskaffningsvärdet</w:t>
      </w:r>
      <w:r>
        <w:t>.</w:t>
      </w:r>
      <w:bookmarkStart w:id="6826" w:name="_Toc351365096"/>
      <w:bookmarkStart w:id="6827" w:name="_Toc351365393"/>
      <w:bookmarkStart w:id="6828" w:name="_Toc351440982"/>
      <w:bookmarkStart w:id="6829" w:name="_Toc351466688"/>
      <w:bookmarkStart w:id="6830" w:name="_Toc351467277"/>
      <w:bookmarkStart w:id="6831" w:name="_Toc351468594"/>
      <w:bookmarkStart w:id="6832" w:name="_Toc351537921"/>
      <w:bookmarkStart w:id="6833" w:name="_Toc351546719"/>
      <w:bookmarkStart w:id="6834" w:name="_Toc351546923"/>
      <w:bookmarkStart w:id="6835" w:name="_Toc351558231"/>
      <w:bookmarkStart w:id="6836" w:name="_Toc351558435"/>
      <w:bookmarkStart w:id="6837" w:name="_Toc351558639"/>
      <w:bookmarkStart w:id="6838" w:name="_Toc351629788"/>
      <w:bookmarkStart w:id="6839" w:name="_Toc351630005"/>
      <w:bookmarkStart w:id="6840" w:name="_Toc351630219"/>
      <w:bookmarkStart w:id="6841" w:name="_Toc351633603"/>
      <w:bookmarkStart w:id="6842" w:name="_Toc351633818"/>
      <w:bookmarkStart w:id="6843" w:name="_Toc351634031"/>
      <w:bookmarkStart w:id="6844" w:name="_Toc351634245"/>
      <w:bookmarkStart w:id="6845" w:name="_Toc351634459"/>
      <w:bookmarkStart w:id="6846" w:name="_Toc351634673"/>
      <w:bookmarkStart w:id="6847" w:name="_Toc351634888"/>
      <w:bookmarkStart w:id="6848" w:name="_Toc351635102"/>
      <w:bookmarkStart w:id="6849" w:name="_Toc351635315"/>
      <w:bookmarkStart w:id="6850" w:name="_Toc351638014"/>
      <w:bookmarkStart w:id="6851" w:name="_Toc351638227"/>
      <w:bookmarkStart w:id="6852" w:name="_Toc351699649"/>
      <w:bookmarkStart w:id="6853" w:name="_Toc351699861"/>
      <w:bookmarkStart w:id="6854" w:name="_Toc351701764"/>
      <w:bookmarkStart w:id="6855" w:name="_Toc351709387"/>
      <w:bookmarkStart w:id="6856" w:name="_Toc351720855"/>
      <w:bookmarkStart w:id="6857" w:name="_Toc351365097"/>
      <w:bookmarkStart w:id="6858" w:name="_Toc351365394"/>
      <w:bookmarkStart w:id="6859" w:name="_Toc351440983"/>
      <w:bookmarkStart w:id="6860" w:name="_Toc351466689"/>
      <w:bookmarkStart w:id="6861" w:name="_Toc351467278"/>
      <w:bookmarkStart w:id="6862" w:name="_Toc351468595"/>
      <w:bookmarkStart w:id="6863" w:name="_Toc351537922"/>
      <w:bookmarkStart w:id="6864" w:name="_Toc351546720"/>
      <w:bookmarkStart w:id="6865" w:name="_Toc351546924"/>
      <w:bookmarkStart w:id="6866" w:name="_Toc351558232"/>
      <w:bookmarkStart w:id="6867" w:name="_Toc351558436"/>
      <w:bookmarkStart w:id="6868" w:name="_Toc351558640"/>
      <w:bookmarkStart w:id="6869" w:name="_Toc351629789"/>
      <w:bookmarkStart w:id="6870" w:name="_Toc351630006"/>
      <w:bookmarkStart w:id="6871" w:name="_Toc351630220"/>
      <w:bookmarkStart w:id="6872" w:name="_Toc351633604"/>
      <w:bookmarkStart w:id="6873" w:name="_Toc351633819"/>
      <w:bookmarkStart w:id="6874" w:name="_Toc351634032"/>
      <w:bookmarkStart w:id="6875" w:name="_Toc351634246"/>
      <w:bookmarkStart w:id="6876" w:name="_Toc351634460"/>
      <w:bookmarkStart w:id="6877" w:name="_Toc351634674"/>
      <w:bookmarkStart w:id="6878" w:name="_Toc351634889"/>
      <w:bookmarkStart w:id="6879" w:name="_Toc351635103"/>
      <w:bookmarkStart w:id="6880" w:name="_Toc351635316"/>
      <w:bookmarkStart w:id="6881" w:name="_Toc351638015"/>
      <w:bookmarkStart w:id="6882" w:name="_Toc351638228"/>
      <w:bookmarkStart w:id="6883" w:name="_Toc351699650"/>
      <w:bookmarkStart w:id="6884" w:name="_Toc351699862"/>
      <w:bookmarkStart w:id="6885" w:name="_Toc351701765"/>
      <w:bookmarkStart w:id="6886" w:name="_Toc351709388"/>
      <w:bookmarkStart w:id="6887" w:name="_Toc351720856"/>
      <w:bookmarkStart w:id="6888" w:name="_Toc351365099"/>
      <w:bookmarkStart w:id="6889" w:name="_Toc351365396"/>
      <w:bookmarkStart w:id="6890" w:name="_Toc351440985"/>
      <w:bookmarkStart w:id="6891" w:name="_Toc351466691"/>
      <w:bookmarkStart w:id="6892" w:name="_Toc351467280"/>
      <w:bookmarkStart w:id="6893" w:name="_Toc351468597"/>
      <w:bookmarkStart w:id="6894" w:name="_Toc351537924"/>
      <w:bookmarkStart w:id="6895" w:name="_Toc351546722"/>
      <w:bookmarkStart w:id="6896" w:name="_Toc351546926"/>
      <w:bookmarkStart w:id="6897" w:name="_Toc351558234"/>
      <w:bookmarkStart w:id="6898" w:name="_Toc351558438"/>
      <w:bookmarkStart w:id="6899" w:name="_Toc351558642"/>
      <w:bookmarkStart w:id="6900" w:name="_Toc351629791"/>
      <w:bookmarkStart w:id="6901" w:name="_Toc351630008"/>
      <w:bookmarkStart w:id="6902" w:name="_Toc351630222"/>
      <w:bookmarkStart w:id="6903" w:name="_Toc351633606"/>
      <w:bookmarkStart w:id="6904" w:name="_Toc351633821"/>
      <w:bookmarkStart w:id="6905" w:name="_Toc351634034"/>
      <w:bookmarkStart w:id="6906" w:name="_Toc351634248"/>
      <w:bookmarkStart w:id="6907" w:name="_Toc351634462"/>
      <w:bookmarkStart w:id="6908" w:name="_Toc351634676"/>
      <w:bookmarkStart w:id="6909" w:name="_Toc351634891"/>
      <w:bookmarkStart w:id="6910" w:name="_Toc351635105"/>
      <w:bookmarkStart w:id="6911" w:name="_Toc351635318"/>
      <w:bookmarkStart w:id="6912" w:name="_Toc351638017"/>
      <w:bookmarkStart w:id="6913" w:name="_Toc351638230"/>
      <w:bookmarkStart w:id="6914" w:name="_Toc351699652"/>
      <w:bookmarkStart w:id="6915" w:name="_Toc351699864"/>
      <w:bookmarkStart w:id="6916" w:name="_Toc351701767"/>
      <w:bookmarkStart w:id="6917" w:name="_Toc351709390"/>
      <w:bookmarkStart w:id="6918" w:name="_Toc351720858"/>
      <w:bookmarkStart w:id="6919" w:name="_Toc351365100"/>
      <w:bookmarkStart w:id="6920" w:name="_Toc351365397"/>
      <w:bookmarkStart w:id="6921" w:name="_Toc351440986"/>
      <w:bookmarkStart w:id="6922" w:name="_Toc351466692"/>
      <w:bookmarkStart w:id="6923" w:name="_Toc351467281"/>
      <w:bookmarkStart w:id="6924" w:name="_Toc351468598"/>
      <w:bookmarkStart w:id="6925" w:name="_Toc351537925"/>
      <w:bookmarkStart w:id="6926" w:name="_Toc351546723"/>
      <w:bookmarkStart w:id="6927" w:name="_Toc351546927"/>
      <w:bookmarkStart w:id="6928" w:name="_Toc351558235"/>
      <w:bookmarkStart w:id="6929" w:name="_Toc351558439"/>
      <w:bookmarkStart w:id="6930" w:name="_Toc351558643"/>
      <w:bookmarkStart w:id="6931" w:name="_Toc351629792"/>
      <w:bookmarkStart w:id="6932" w:name="_Toc351630009"/>
      <w:bookmarkStart w:id="6933" w:name="_Toc351630223"/>
      <w:bookmarkStart w:id="6934" w:name="_Toc351633607"/>
      <w:bookmarkStart w:id="6935" w:name="_Toc351633822"/>
      <w:bookmarkStart w:id="6936" w:name="_Toc351634035"/>
      <w:bookmarkStart w:id="6937" w:name="_Toc351634249"/>
      <w:bookmarkStart w:id="6938" w:name="_Toc351634463"/>
      <w:bookmarkStart w:id="6939" w:name="_Toc351634677"/>
      <w:bookmarkStart w:id="6940" w:name="_Toc351634892"/>
      <w:bookmarkStart w:id="6941" w:name="_Toc351635106"/>
      <w:bookmarkStart w:id="6942" w:name="_Toc351635319"/>
      <w:bookmarkStart w:id="6943" w:name="_Toc351638018"/>
      <w:bookmarkStart w:id="6944" w:name="_Toc351638231"/>
      <w:bookmarkStart w:id="6945" w:name="_Toc351699653"/>
      <w:bookmarkStart w:id="6946" w:name="_Toc351699865"/>
      <w:bookmarkStart w:id="6947" w:name="_Toc351701768"/>
      <w:bookmarkStart w:id="6948" w:name="_Toc351709391"/>
      <w:bookmarkStart w:id="6949" w:name="_Toc351720859"/>
      <w:bookmarkStart w:id="6950" w:name="_Toc351365101"/>
      <w:bookmarkStart w:id="6951" w:name="_Toc351365398"/>
      <w:bookmarkStart w:id="6952" w:name="_Toc351440987"/>
      <w:bookmarkStart w:id="6953" w:name="_Toc351466693"/>
      <w:bookmarkStart w:id="6954" w:name="_Toc351467282"/>
      <w:bookmarkStart w:id="6955" w:name="_Toc351468599"/>
      <w:bookmarkStart w:id="6956" w:name="_Toc351537926"/>
      <w:bookmarkStart w:id="6957" w:name="_Toc351546724"/>
      <w:bookmarkStart w:id="6958" w:name="_Toc351546928"/>
      <w:bookmarkStart w:id="6959" w:name="_Toc351558236"/>
      <w:bookmarkStart w:id="6960" w:name="_Toc351558440"/>
      <w:bookmarkStart w:id="6961" w:name="_Toc351558644"/>
      <w:bookmarkStart w:id="6962" w:name="_Toc351629793"/>
      <w:bookmarkStart w:id="6963" w:name="_Toc351630010"/>
      <w:bookmarkStart w:id="6964" w:name="_Toc351630224"/>
      <w:bookmarkStart w:id="6965" w:name="_Toc351633608"/>
      <w:bookmarkStart w:id="6966" w:name="_Toc351633823"/>
      <w:bookmarkStart w:id="6967" w:name="_Toc351634036"/>
      <w:bookmarkStart w:id="6968" w:name="_Toc351634250"/>
      <w:bookmarkStart w:id="6969" w:name="_Toc351634464"/>
      <w:bookmarkStart w:id="6970" w:name="_Toc351634678"/>
      <w:bookmarkStart w:id="6971" w:name="_Toc351634893"/>
      <w:bookmarkStart w:id="6972" w:name="_Toc351635107"/>
      <w:bookmarkStart w:id="6973" w:name="_Toc351635320"/>
      <w:bookmarkStart w:id="6974" w:name="_Toc351638019"/>
      <w:bookmarkStart w:id="6975" w:name="_Toc351638232"/>
      <w:bookmarkStart w:id="6976" w:name="_Toc351699654"/>
      <w:bookmarkStart w:id="6977" w:name="_Toc351699866"/>
      <w:bookmarkStart w:id="6978" w:name="_Toc351701769"/>
      <w:bookmarkStart w:id="6979" w:name="_Toc351709392"/>
      <w:bookmarkStart w:id="6980" w:name="_Toc351720860"/>
      <w:bookmarkStart w:id="6981" w:name="_Toc351365102"/>
      <w:bookmarkStart w:id="6982" w:name="_Toc351365399"/>
      <w:bookmarkStart w:id="6983" w:name="_Toc351440988"/>
      <w:bookmarkStart w:id="6984" w:name="_Toc351466694"/>
      <w:bookmarkStart w:id="6985" w:name="_Toc351467283"/>
      <w:bookmarkStart w:id="6986" w:name="_Toc351468600"/>
      <w:bookmarkStart w:id="6987" w:name="_Toc351537927"/>
      <w:bookmarkStart w:id="6988" w:name="_Toc351546725"/>
      <w:bookmarkStart w:id="6989" w:name="_Toc351546929"/>
      <w:bookmarkStart w:id="6990" w:name="_Toc351558237"/>
      <w:bookmarkStart w:id="6991" w:name="_Toc351558441"/>
      <w:bookmarkStart w:id="6992" w:name="_Toc351558645"/>
      <w:bookmarkStart w:id="6993" w:name="_Toc351629794"/>
      <w:bookmarkStart w:id="6994" w:name="_Toc351630011"/>
      <w:bookmarkStart w:id="6995" w:name="_Toc351630225"/>
      <w:bookmarkStart w:id="6996" w:name="_Toc351633609"/>
      <w:bookmarkStart w:id="6997" w:name="_Toc351633824"/>
      <w:bookmarkStart w:id="6998" w:name="_Toc351634037"/>
      <w:bookmarkStart w:id="6999" w:name="_Toc351634251"/>
      <w:bookmarkStart w:id="7000" w:name="_Toc351634465"/>
      <w:bookmarkStart w:id="7001" w:name="_Toc351634679"/>
      <w:bookmarkStart w:id="7002" w:name="_Toc351634894"/>
      <w:bookmarkStart w:id="7003" w:name="_Toc351635108"/>
      <w:bookmarkStart w:id="7004" w:name="_Toc351635321"/>
      <w:bookmarkStart w:id="7005" w:name="_Toc351638020"/>
      <w:bookmarkStart w:id="7006" w:name="_Toc351638233"/>
      <w:bookmarkStart w:id="7007" w:name="_Toc351699655"/>
      <w:bookmarkStart w:id="7008" w:name="_Toc351699867"/>
      <w:bookmarkStart w:id="7009" w:name="_Toc351701770"/>
      <w:bookmarkStart w:id="7010" w:name="_Toc351709393"/>
      <w:bookmarkStart w:id="7011" w:name="_Toc351720861"/>
      <w:bookmarkStart w:id="7012" w:name="_Toc351365103"/>
      <w:bookmarkStart w:id="7013" w:name="_Toc351365400"/>
      <w:bookmarkStart w:id="7014" w:name="_Toc351440989"/>
      <w:bookmarkStart w:id="7015" w:name="_Toc351466695"/>
      <w:bookmarkStart w:id="7016" w:name="_Toc351467284"/>
      <w:bookmarkStart w:id="7017" w:name="_Toc351468601"/>
      <w:bookmarkStart w:id="7018" w:name="_Toc351537928"/>
      <w:bookmarkStart w:id="7019" w:name="_Toc351546726"/>
      <w:bookmarkStart w:id="7020" w:name="_Toc351546930"/>
      <w:bookmarkStart w:id="7021" w:name="_Toc351558238"/>
      <w:bookmarkStart w:id="7022" w:name="_Toc351558442"/>
      <w:bookmarkStart w:id="7023" w:name="_Toc351558646"/>
      <w:bookmarkStart w:id="7024" w:name="_Toc351629795"/>
      <w:bookmarkStart w:id="7025" w:name="_Toc351630012"/>
      <w:bookmarkStart w:id="7026" w:name="_Toc351630226"/>
      <w:bookmarkStart w:id="7027" w:name="_Toc351633610"/>
      <w:bookmarkStart w:id="7028" w:name="_Toc351633825"/>
      <w:bookmarkStart w:id="7029" w:name="_Toc351634038"/>
      <w:bookmarkStart w:id="7030" w:name="_Toc351634252"/>
      <w:bookmarkStart w:id="7031" w:name="_Toc351634466"/>
      <w:bookmarkStart w:id="7032" w:name="_Toc351634680"/>
      <w:bookmarkStart w:id="7033" w:name="_Toc351634895"/>
      <w:bookmarkStart w:id="7034" w:name="_Toc351635109"/>
      <w:bookmarkStart w:id="7035" w:name="_Toc351635322"/>
      <w:bookmarkStart w:id="7036" w:name="_Toc351638021"/>
      <w:bookmarkStart w:id="7037" w:name="_Toc351638234"/>
      <w:bookmarkStart w:id="7038" w:name="_Toc351699656"/>
      <w:bookmarkStart w:id="7039" w:name="_Toc351699868"/>
      <w:bookmarkStart w:id="7040" w:name="_Toc351701771"/>
      <w:bookmarkStart w:id="7041" w:name="_Toc351709394"/>
      <w:bookmarkStart w:id="7042" w:name="_Toc351720862"/>
      <w:bookmarkStart w:id="7043" w:name="_Toc351365104"/>
      <w:bookmarkStart w:id="7044" w:name="_Toc351365401"/>
      <w:bookmarkStart w:id="7045" w:name="_Toc351440990"/>
      <w:bookmarkStart w:id="7046" w:name="_Toc351466696"/>
      <w:bookmarkStart w:id="7047" w:name="_Toc351467285"/>
      <w:bookmarkStart w:id="7048" w:name="_Toc351468602"/>
      <w:bookmarkStart w:id="7049" w:name="_Toc351537929"/>
      <w:bookmarkStart w:id="7050" w:name="_Toc351546727"/>
      <w:bookmarkStart w:id="7051" w:name="_Toc351546931"/>
      <w:bookmarkStart w:id="7052" w:name="_Toc351558239"/>
      <w:bookmarkStart w:id="7053" w:name="_Toc351558443"/>
      <w:bookmarkStart w:id="7054" w:name="_Toc351558647"/>
      <w:bookmarkStart w:id="7055" w:name="_Toc351629796"/>
      <w:bookmarkStart w:id="7056" w:name="_Toc351630013"/>
      <w:bookmarkStart w:id="7057" w:name="_Toc351630227"/>
      <w:bookmarkStart w:id="7058" w:name="_Toc351633611"/>
      <w:bookmarkStart w:id="7059" w:name="_Toc351633826"/>
      <w:bookmarkStart w:id="7060" w:name="_Toc351634039"/>
      <w:bookmarkStart w:id="7061" w:name="_Toc351634253"/>
      <w:bookmarkStart w:id="7062" w:name="_Toc351634467"/>
      <w:bookmarkStart w:id="7063" w:name="_Toc351634681"/>
      <w:bookmarkStart w:id="7064" w:name="_Toc351634896"/>
      <w:bookmarkStart w:id="7065" w:name="_Toc351635110"/>
      <w:bookmarkStart w:id="7066" w:name="_Toc351635323"/>
      <w:bookmarkStart w:id="7067" w:name="_Toc351638022"/>
      <w:bookmarkStart w:id="7068" w:name="_Toc351638235"/>
      <w:bookmarkStart w:id="7069" w:name="_Toc351699657"/>
      <w:bookmarkStart w:id="7070" w:name="_Toc351699869"/>
      <w:bookmarkStart w:id="7071" w:name="_Toc351701772"/>
      <w:bookmarkStart w:id="7072" w:name="_Toc351709395"/>
      <w:bookmarkStart w:id="7073" w:name="_Toc351720863"/>
      <w:bookmarkEnd w:id="6826"/>
      <w:bookmarkEnd w:id="6827"/>
      <w:bookmarkEnd w:id="6828"/>
      <w:bookmarkEnd w:id="6829"/>
      <w:bookmarkEnd w:id="6830"/>
      <w:bookmarkEnd w:id="6831"/>
      <w:bookmarkEnd w:id="6832"/>
      <w:bookmarkEnd w:id="6833"/>
      <w:bookmarkEnd w:id="6834"/>
      <w:bookmarkEnd w:id="6835"/>
      <w:bookmarkEnd w:id="6836"/>
      <w:bookmarkEnd w:id="6837"/>
      <w:bookmarkEnd w:id="6838"/>
      <w:bookmarkEnd w:id="6839"/>
      <w:bookmarkEnd w:id="6840"/>
      <w:bookmarkEnd w:id="6841"/>
      <w:bookmarkEnd w:id="6842"/>
      <w:bookmarkEnd w:id="6843"/>
      <w:bookmarkEnd w:id="6844"/>
      <w:bookmarkEnd w:id="6845"/>
      <w:bookmarkEnd w:id="6846"/>
      <w:bookmarkEnd w:id="6847"/>
      <w:bookmarkEnd w:id="6848"/>
      <w:bookmarkEnd w:id="6849"/>
      <w:bookmarkEnd w:id="6850"/>
      <w:bookmarkEnd w:id="6851"/>
      <w:bookmarkEnd w:id="6852"/>
      <w:bookmarkEnd w:id="6853"/>
      <w:bookmarkEnd w:id="6854"/>
      <w:bookmarkEnd w:id="6855"/>
      <w:bookmarkEnd w:id="6856"/>
      <w:bookmarkEnd w:id="6857"/>
      <w:bookmarkEnd w:id="6858"/>
      <w:bookmarkEnd w:id="6859"/>
      <w:bookmarkEnd w:id="6860"/>
      <w:bookmarkEnd w:id="6861"/>
      <w:bookmarkEnd w:id="6862"/>
      <w:bookmarkEnd w:id="6863"/>
      <w:bookmarkEnd w:id="6864"/>
      <w:bookmarkEnd w:id="6865"/>
      <w:bookmarkEnd w:id="6866"/>
      <w:bookmarkEnd w:id="6867"/>
      <w:bookmarkEnd w:id="6868"/>
      <w:bookmarkEnd w:id="6869"/>
      <w:bookmarkEnd w:id="6870"/>
      <w:bookmarkEnd w:id="6871"/>
      <w:bookmarkEnd w:id="6872"/>
      <w:bookmarkEnd w:id="6873"/>
      <w:bookmarkEnd w:id="6874"/>
      <w:bookmarkEnd w:id="6875"/>
      <w:bookmarkEnd w:id="6876"/>
      <w:bookmarkEnd w:id="6877"/>
      <w:bookmarkEnd w:id="6878"/>
      <w:bookmarkEnd w:id="6879"/>
      <w:bookmarkEnd w:id="6880"/>
      <w:bookmarkEnd w:id="6881"/>
      <w:bookmarkEnd w:id="6882"/>
      <w:bookmarkEnd w:id="6883"/>
      <w:bookmarkEnd w:id="6884"/>
      <w:bookmarkEnd w:id="6885"/>
      <w:bookmarkEnd w:id="6886"/>
      <w:bookmarkEnd w:id="6887"/>
      <w:bookmarkEnd w:id="6888"/>
      <w:bookmarkEnd w:id="6889"/>
      <w:bookmarkEnd w:id="6890"/>
      <w:bookmarkEnd w:id="6891"/>
      <w:bookmarkEnd w:id="6892"/>
      <w:bookmarkEnd w:id="6893"/>
      <w:bookmarkEnd w:id="6894"/>
      <w:bookmarkEnd w:id="6895"/>
      <w:bookmarkEnd w:id="6896"/>
      <w:bookmarkEnd w:id="6897"/>
      <w:bookmarkEnd w:id="6898"/>
      <w:bookmarkEnd w:id="6899"/>
      <w:bookmarkEnd w:id="6900"/>
      <w:bookmarkEnd w:id="6901"/>
      <w:bookmarkEnd w:id="6902"/>
      <w:bookmarkEnd w:id="6903"/>
      <w:bookmarkEnd w:id="6904"/>
      <w:bookmarkEnd w:id="6905"/>
      <w:bookmarkEnd w:id="6906"/>
      <w:bookmarkEnd w:id="6907"/>
      <w:bookmarkEnd w:id="6908"/>
      <w:bookmarkEnd w:id="6909"/>
      <w:bookmarkEnd w:id="6910"/>
      <w:bookmarkEnd w:id="6911"/>
      <w:bookmarkEnd w:id="6912"/>
      <w:bookmarkEnd w:id="6913"/>
      <w:bookmarkEnd w:id="6914"/>
      <w:bookmarkEnd w:id="6915"/>
      <w:bookmarkEnd w:id="6916"/>
      <w:bookmarkEnd w:id="6917"/>
      <w:bookmarkEnd w:id="6918"/>
      <w:bookmarkEnd w:id="6919"/>
      <w:bookmarkEnd w:id="6920"/>
      <w:bookmarkEnd w:id="6921"/>
      <w:bookmarkEnd w:id="6922"/>
      <w:bookmarkEnd w:id="6923"/>
      <w:bookmarkEnd w:id="6924"/>
      <w:bookmarkEnd w:id="6925"/>
      <w:bookmarkEnd w:id="6926"/>
      <w:bookmarkEnd w:id="6927"/>
      <w:bookmarkEnd w:id="6928"/>
      <w:bookmarkEnd w:id="6929"/>
      <w:bookmarkEnd w:id="6930"/>
      <w:bookmarkEnd w:id="6931"/>
      <w:bookmarkEnd w:id="6932"/>
      <w:bookmarkEnd w:id="6933"/>
      <w:bookmarkEnd w:id="6934"/>
      <w:bookmarkEnd w:id="6935"/>
      <w:bookmarkEnd w:id="6936"/>
      <w:bookmarkEnd w:id="6937"/>
      <w:bookmarkEnd w:id="6938"/>
      <w:bookmarkEnd w:id="6939"/>
      <w:bookmarkEnd w:id="6940"/>
      <w:bookmarkEnd w:id="6941"/>
      <w:bookmarkEnd w:id="6942"/>
      <w:bookmarkEnd w:id="6943"/>
      <w:bookmarkEnd w:id="6944"/>
      <w:bookmarkEnd w:id="6945"/>
      <w:bookmarkEnd w:id="6946"/>
      <w:bookmarkEnd w:id="6947"/>
      <w:bookmarkEnd w:id="6948"/>
      <w:bookmarkEnd w:id="6949"/>
      <w:bookmarkEnd w:id="6950"/>
      <w:bookmarkEnd w:id="6951"/>
      <w:bookmarkEnd w:id="6952"/>
      <w:bookmarkEnd w:id="6953"/>
      <w:bookmarkEnd w:id="6954"/>
      <w:bookmarkEnd w:id="6955"/>
      <w:bookmarkEnd w:id="6956"/>
      <w:bookmarkEnd w:id="6957"/>
      <w:bookmarkEnd w:id="6958"/>
      <w:bookmarkEnd w:id="6959"/>
      <w:bookmarkEnd w:id="6960"/>
      <w:bookmarkEnd w:id="6961"/>
      <w:bookmarkEnd w:id="6962"/>
      <w:bookmarkEnd w:id="6963"/>
      <w:bookmarkEnd w:id="6964"/>
      <w:bookmarkEnd w:id="6965"/>
      <w:bookmarkEnd w:id="6966"/>
      <w:bookmarkEnd w:id="6967"/>
      <w:bookmarkEnd w:id="6968"/>
      <w:bookmarkEnd w:id="6969"/>
      <w:bookmarkEnd w:id="6970"/>
      <w:bookmarkEnd w:id="6971"/>
      <w:bookmarkEnd w:id="6972"/>
      <w:bookmarkEnd w:id="6973"/>
      <w:bookmarkEnd w:id="6974"/>
      <w:bookmarkEnd w:id="6975"/>
      <w:bookmarkEnd w:id="6976"/>
      <w:bookmarkEnd w:id="6977"/>
      <w:bookmarkEnd w:id="6978"/>
      <w:bookmarkEnd w:id="6979"/>
      <w:bookmarkEnd w:id="6980"/>
      <w:bookmarkEnd w:id="6981"/>
      <w:bookmarkEnd w:id="6982"/>
      <w:bookmarkEnd w:id="6983"/>
      <w:bookmarkEnd w:id="6984"/>
      <w:bookmarkEnd w:id="6985"/>
      <w:bookmarkEnd w:id="6986"/>
      <w:bookmarkEnd w:id="6987"/>
      <w:bookmarkEnd w:id="6988"/>
      <w:bookmarkEnd w:id="6989"/>
      <w:bookmarkEnd w:id="6990"/>
      <w:bookmarkEnd w:id="6991"/>
      <w:bookmarkEnd w:id="6992"/>
      <w:bookmarkEnd w:id="6993"/>
      <w:bookmarkEnd w:id="6994"/>
      <w:bookmarkEnd w:id="6995"/>
      <w:bookmarkEnd w:id="6996"/>
      <w:bookmarkEnd w:id="6997"/>
      <w:bookmarkEnd w:id="6998"/>
      <w:bookmarkEnd w:id="6999"/>
      <w:bookmarkEnd w:id="7000"/>
      <w:bookmarkEnd w:id="7001"/>
      <w:bookmarkEnd w:id="7002"/>
      <w:bookmarkEnd w:id="7003"/>
      <w:bookmarkEnd w:id="7004"/>
      <w:bookmarkEnd w:id="7005"/>
      <w:bookmarkEnd w:id="7006"/>
      <w:bookmarkEnd w:id="7007"/>
      <w:bookmarkEnd w:id="7008"/>
      <w:bookmarkEnd w:id="7009"/>
      <w:bookmarkEnd w:id="7010"/>
      <w:bookmarkEnd w:id="7011"/>
      <w:bookmarkEnd w:id="7012"/>
      <w:bookmarkEnd w:id="7013"/>
      <w:bookmarkEnd w:id="7014"/>
      <w:bookmarkEnd w:id="7015"/>
      <w:bookmarkEnd w:id="7016"/>
      <w:bookmarkEnd w:id="7017"/>
      <w:bookmarkEnd w:id="7018"/>
      <w:bookmarkEnd w:id="7019"/>
      <w:bookmarkEnd w:id="7020"/>
      <w:bookmarkEnd w:id="7021"/>
      <w:bookmarkEnd w:id="7022"/>
      <w:bookmarkEnd w:id="7023"/>
      <w:bookmarkEnd w:id="7024"/>
      <w:bookmarkEnd w:id="7025"/>
      <w:bookmarkEnd w:id="7026"/>
      <w:bookmarkEnd w:id="7027"/>
      <w:bookmarkEnd w:id="7028"/>
      <w:bookmarkEnd w:id="7029"/>
      <w:bookmarkEnd w:id="7030"/>
      <w:bookmarkEnd w:id="7031"/>
      <w:bookmarkEnd w:id="7032"/>
      <w:bookmarkEnd w:id="7033"/>
      <w:bookmarkEnd w:id="7034"/>
      <w:bookmarkEnd w:id="7035"/>
      <w:bookmarkEnd w:id="7036"/>
      <w:bookmarkEnd w:id="7037"/>
      <w:bookmarkEnd w:id="7038"/>
      <w:bookmarkEnd w:id="7039"/>
      <w:bookmarkEnd w:id="7040"/>
      <w:bookmarkEnd w:id="7041"/>
      <w:bookmarkEnd w:id="7042"/>
      <w:bookmarkEnd w:id="7043"/>
      <w:bookmarkEnd w:id="7044"/>
      <w:bookmarkEnd w:id="7045"/>
      <w:bookmarkEnd w:id="7046"/>
      <w:bookmarkEnd w:id="7047"/>
      <w:bookmarkEnd w:id="7048"/>
      <w:bookmarkEnd w:id="7049"/>
      <w:bookmarkEnd w:id="7050"/>
      <w:bookmarkEnd w:id="7051"/>
      <w:bookmarkEnd w:id="7052"/>
      <w:bookmarkEnd w:id="7053"/>
      <w:bookmarkEnd w:id="7054"/>
      <w:bookmarkEnd w:id="7055"/>
      <w:bookmarkEnd w:id="7056"/>
      <w:bookmarkEnd w:id="7057"/>
      <w:bookmarkEnd w:id="7058"/>
      <w:bookmarkEnd w:id="7059"/>
      <w:bookmarkEnd w:id="7060"/>
      <w:bookmarkEnd w:id="7061"/>
      <w:bookmarkEnd w:id="7062"/>
      <w:bookmarkEnd w:id="7063"/>
      <w:bookmarkEnd w:id="7064"/>
      <w:bookmarkEnd w:id="7065"/>
      <w:bookmarkEnd w:id="7066"/>
      <w:bookmarkEnd w:id="7067"/>
      <w:bookmarkEnd w:id="7068"/>
      <w:bookmarkEnd w:id="7069"/>
      <w:bookmarkEnd w:id="7070"/>
      <w:bookmarkEnd w:id="7071"/>
      <w:bookmarkEnd w:id="7072"/>
      <w:bookmarkEnd w:id="7073"/>
    </w:p>
    <w:p w:rsidR="000F3EDB" w:rsidRDefault="000F3EDB">
      <w:pPr>
        <w:overflowPunct/>
        <w:autoSpaceDE/>
        <w:autoSpaceDN/>
        <w:adjustRightInd/>
        <w:textAlignment w:val="auto"/>
        <w:rPr>
          <w:sz w:val="26"/>
        </w:rPr>
      </w:pPr>
      <w:bookmarkStart w:id="7074" w:name="_Toc353429442"/>
      <w:bookmarkStart w:id="7075" w:name="_Toc357504362"/>
      <w:bookmarkStart w:id="7076" w:name="_Toc360688883"/>
      <w:bookmarkStart w:id="7077" w:name="_Toc361052695"/>
      <w:bookmarkStart w:id="7078" w:name="_Toc361053185"/>
      <w:bookmarkStart w:id="7079" w:name="_Toc361053265"/>
      <w:bookmarkStart w:id="7080" w:name="_Toc361053872"/>
      <w:bookmarkStart w:id="7081" w:name="_Toc361054034"/>
      <w:bookmarkStart w:id="7082" w:name="_Toc361054116"/>
      <w:bookmarkStart w:id="7083" w:name="_Toc361054278"/>
      <w:bookmarkStart w:id="7084" w:name="_Toc361054440"/>
      <w:bookmarkStart w:id="7085" w:name="_Toc361054517"/>
      <w:bookmarkStart w:id="7086" w:name="_Toc361054598"/>
      <w:bookmarkStart w:id="7087" w:name="_Toc361054680"/>
      <w:bookmarkStart w:id="7088" w:name="_Toc361054763"/>
      <w:bookmarkStart w:id="7089" w:name="_Toc361054845"/>
      <w:bookmarkStart w:id="7090" w:name="_Toc361054927"/>
      <w:bookmarkStart w:id="7091" w:name="_Toc361055009"/>
      <w:bookmarkStart w:id="7092" w:name="_Toc361055091"/>
      <w:bookmarkStart w:id="7093" w:name="_Toc361055173"/>
      <w:bookmarkStart w:id="7094" w:name="_Toc361055256"/>
      <w:bookmarkStart w:id="7095" w:name="_Toc361055338"/>
      <w:bookmarkStart w:id="7096" w:name="_Toc361055420"/>
      <w:bookmarkStart w:id="7097" w:name="_Toc361055502"/>
      <w:bookmarkStart w:id="7098" w:name="_Toc361055666"/>
      <w:bookmarkStart w:id="7099" w:name="_Toc361055747"/>
      <w:bookmarkStart w:id="7100" w:name="_Toc361055829"/>
      <w:bookmarkStart w:id="7101" w:name="_Toc361055910"/>
      <w:bookmarkStart w:id="7102" w:name="_Toc361055992"/>
      <w:bookmarkStart w:id="7103" w:name="_Toc361056074"/>
      <w:bookmarkStart w:id="7104" w:name="_Toc361059228"/>
      <w:bookmarkStart w:id="7105" w:name="_Toc361059352"/>
      <w:bookmarkStart w:id="7106" w:name="_Toc361059769"/>
      <w:bookmarkStart w:id="7107" w:name="_Toc361060322"/>
      <w:bookmarkStart w:id="7108" w:name="_Toc361061192"/>
      <w:bookmarkStart w:id="7109" w:name="_Toc361061683"/>
      <w:bookmarkStart w:id="7110" w:name="_Toc369586052"/>
      <w:bookmarkStart w:id="7111" w:name="_Toc370453836"/>
      <w:bookmarkStart w:id="7112" w:name="_Toc370478984"/>
      <w:bookmarkStart w:id="7113" w:name="_Toc370737949"/>
      <w:bookmarkStart w:id="7114" w:name="_Toc370805339"/>
      <w:bookmarkStart w:id="7115" w:name="_Toc370808856"/>
      <w:bookmarkStart w:id="7116" w:name="_Toc370810279"/>
      <w:bookmarkStart w:id="7117" w:name="_Toc371055551"/>
      <w:bookmarkStart w:id="7118" w:name="_Toc371341076"/>
      <w:bookmarkStart w:id="7119" w:name="_Toc371490849"/>
      <w:bookmarkStart w:id="7120" w:name="_Toc371497313"/>
      <w:bookmarkStart w:id="7121" w:name="_Toc371588449"/>
      <w:bookmarkStart w:id="7122" w:name="_Toc371601084"/>
      <w:bookmarkStart w:id="7123" w:name="_Toc371601764"/>
      <w:bookmarkStart w:id="7124" w:name="_Toc371602699"/>
      <w:bookmarkStart w:id="7125" w:name="_Toc371668314"/>
      <w:bookmarkStart w:id="7126" w:name="_Toc371670248"/>
      <w:bookmarkStart w:id="7127" w:name="_Toc372716214"/>
      <w:bookmarkStart w:id="7128" w:name="_Toc373391537"/>
      <w:bookmarkStart w:id="7129" w:name="_Toc373402190"/>
      <w:bookmarkStart w:id="7130" w:name="_Toc373403485"/>
      <w:bookmarkStart w:id="7131" w:name="_Toc373482615"/>
      <w:bookmarkStart w:id="7132" w:name="_Toc373482799"/>
      <w:bookmarkStart w:id="7133" w:name="_Toc373486705"/>
      <w:bookmarkStart w:id="7134" w:name="_Toc373755725"/>
      <w:bookmarkStart w:id="7135" w:name="_Toc373756002"/>
      <w:bookmarkStart w:id="7136" w:name="_Toc373839956"/>
      <w:bookmarkStart w:id="7137" w:name="_Toc374345760"/>
      <w:bookmarkStart w:id="7138" w:name="_Toc374445343"/>
      <w:bookmarkStart w:id="7139" w:name="_Toc374514988"/>
      <w:bookmarkStart w:id="7140" w:name="_Toc374516484"/>
      <w:bookmarkStart w:id="7141" w:name="_Toc374517157"/>
      <w:bookmarkStart w:id="7142" w:name="_Toc374703335"/>
      <w:bookmarkStart w:id="7143" w:name="_Toc374972340"/>
      <w:bookmarkStart w:id="7144" w:name="_Toc375042202"/>
      <w:bookmarkStart w:id="7145" w:name="_Toc375045433"/>
      <w:bookmarkStart w:id="7146" w:name="_Toc375053172"/>
      <w:bookmarkStart w:id="7147" w:name="_Toc375057273"/>
      <w:bookmarkStart w:id="7148" w:name="_Toc375057341"/>
      <w:bookmarkStart w:id="7149" w:name="_Toc375127867"/>
      <w:bookmarkStart w:id="7150" w:name="_Toc375137105"/>
      <w:bookmarkStart w:id="7151" w:name="_Toc375138452"/>
      <w:bookmarkStart w:id="7152" w:name="_Toc376853881"/>
      <w:bookmarkStart w:id="7153" w:name="_Toc376857396"/>
      <w:bookmarkStart w:id="7154" w:name="_Toc376857601"/>
      <w:bookmarkStart w:id="7155" w:name="_Toc376858844"/>
      <w:bookmarkStart w:id="7156" w:name="_Toc376858916"/>
      <w:bookmarkStart w:id="7157" w:name="_Toc376858987"/>
      <w:bookmarkStart w:id="7158" w:name="_Toc376931266"/>
      <w:r>
        <w:br w:type="page"/>
      </w:r>
    </w:p>
    <w:p w:rsidR="00127182" w:rsidRPr="00326220" w:rsidRDefault="00127182" w:rsidP="00127182">
      <w:pPr>
        <w:pStyle w:val="Rubrik2"/>
      </w:pPr>
      <w:bookmarkStart w:id="7159" w:name="_Toc377120398"/>
      <w:bookmarkStart w:id="7160" w:name="_Toc377125013"/>
      <w:bookmarkStart w:id="7161" w:name="_Toc377133237"/>
      <w:bookmarkStart w:id="7162" w:name="_Toc377134815"/>
      <w:bookmarkStart w:id="7163" w:name="_Toc377371279"/>
      <w:bookmarkStart w:id="7164" w:name="_Toc377542394"/>
      <w:bookmarkStart w:id="7165" w:name="_Toc377622937"/>
      <w:bookmarkStart w:id="7166" w:name="_Toc377623051"/>
      <w:bookmarkStart w:id="7167" w:name="_Toc377623165"/>
      <w:bookmarkStart w:id="7168" w:name="_Toc377623235"/>
      <w:bookmarkStart w:id="7169" w:name="_Toc377713071"/>
      <w:bookmarkStart w:id="7170" w:name="_Toc377720411"/>
      <w:r w:rsidRPr="002D6BE2">
        <w:t>Bidragsgivarens</w:t>
      </w:r>
      <w:r>
        <w:t xml:space="preserve"> identitet ska anges för bidrag av viss storlek</w:t>
      </w:r>
      <w:bookmarkEnd w:id="7074"/>
      <w:bookmarkEnd w:id="7075"/>
      <w:bookmarkEnd w:id="7076"/>
      <w:bookmarkEnd w:id="7077"/>
      <w:bookmarkEnd w:id="7078"/>
      <w:bookmarkEnd w:id="7079"/>
      <w:bookmarkEnd w:id="7080"/>
      <w:bookmarkEnd w:id="7081"/>
      <w:bookmarkEnd w:id="7082"/>
      <w:bookmarkEnd w:id="7083"/>
      <w:bookmarkEnd w:id="7084"/>
      <w:bookmarkEnd w:id="7085"/>
      <w:bookmarkEnd w:id="7086"/>
      <w:bookmarkEnd w:id="7087"/>
      <w:bookmarkEnd w:id="7088"/>
      <w:bookmarkEnd w:id="7089"/>
      <w:bookmarkEnd w:id="7090"/>
      <w:bookmarkEnd w:id="7091"/>
      <w:bookmarkEnd w:id="7092"/>
      <w:bookmarkEnd w:id="7093"/>
      <w:bookmarkEnd w:id="7094"/>
      <w:bookmarkEnd w:id="7095"/>
      <w:bookmarkEnd w:id="7096"/>
      <w:bookmarkEnd w:id="7097"/>
      <w:bookmarkEnd w:id="7098"/>
      <w:bookmarkEnd w:id="7099"/>
      <w:bookmarkEnd w:id="7100"/>
      <w:bookmarkEnd w:id="7101"/>
      <w:bookmarkEnd w:id="7102"/>
      <w:bookmarkEnd w:id="7103"/>
      <w:bookmarkEnd w:id="7104"/>
      <w:bookmarkEnd w:id="7105"/>
      <w:bookmarkEnd w:id="7106"/>
      <w:bookmarkEnd w:id="7107"/>
      <w:bookmarkEnd w:id="7108"/>
      <w:bookmarkEnd w:id="7109"/>
      <w:bookmarkEnd w:id="7110"/>
      <w:bookmarkEnd w:id="7111"/>
      <w:bookmarkEnd w:id="7112"/>
      <w:bookmarkEnd w:id="7113"/>
      <w:bookmarkEnd w:id="7114"/>
      <w:bookmarkEnd w:id="7115"/>
      <w:bookmarkEnd w:id="7116"/>
      <w:bookmarkEnd w:id="7117"/>
      <w:bookmarkEnd w:id="7118"/>
      <w:bookmarkEnd w:id="7119"/>
      <w:bookmarkEnd w:id="7120"/>
      <w:bookmarkEnd w:id="7121"/>
      <w:bookmarkEnd w:id="7122"/>
      <w:bookmarkEnd w:id="7123"/>
      <w:bookmarkEnd w:id="7124"/>
      <w:bookmarkEnd w:id="7125"/>
      <w:bookmarkEnd w:id="7126"/>
      <w:bookmarkEnd w:id="7127"/>
      <w:bookmarkEnd w:id="7128"/>
      <w:bookmarkEnd w:id="7129"/>
      <w:bookmarkEnd w:id="7130"/>
      <w:bookmarkEnd w:id="7131"/>
      <w:bookmarkEnd w:id="7132"/>
      <w:bookmarkEnd w:id="7133"/>
      <w:bookmarkEnd w:id="7134"/>
      <w:bookmarkEnd w:id="7135"/>
      <w:bookmarkEnd w:id="7136"/>
      <w:bookmarkEnd w:id="7137"/>
      <w:bookmarkEnd w:id="7138"/>
      <w:bookmarkEnd w:id="7139"/>
      <w:bookmarkEnd w:id="7140"/>
      <w:bookmarkEnd w:id="7141"/>
      <w:bookmarkEnd w:id="7142"/>
      <w:bookmarkEnd w:id="7143"/>
      <w:bookmarkEnd w:id="7144"/>
      <w:bookmarkEnd w:id="7145"/>
      <w:bookmarkEnd w:id="7146"/>
      <w:bookmarkEnd w:id="7147"/>
      <w:bookmarkEnd w:id="7148"/>
      <w:bookmarkEnd w:id="7149"/>
      <w:bookmarkEnd w:id="7150"/>
      <w:bookmarkEnd w:id="7151"/>
      <w:bookmarkEnd w:id="7152"/>
      <w:bookmarkEnd w:id="7153"/>
      <w:bookmarkEnd w:id="7154"/>
      <w:bookmarkEnd w:id="7155"/>
      <w:bookmarkEnd w:id="7156"/>
      <w:bookmarkEnd w:id="7157"/>
      <w:bookmarkEnd w:id="7158"/>
      <w:bookmarkEnd w:id="7159"/>
      <w:bookmarkEnd w:id="7160"/>
      <w:bookmarkEnd w:id="7161"/>
      <w:bookmarkEnd w:id="7162"/>
      <w:bookmarkEnd w:id="7163"/>
      <w:bookmarkEnd w:id="7164"/>
      <w:bookmarkEnd w:id="7165"/>
      <w:bookmarkEnd w:id="7166"/>
      <w:bookmarkEnd w:id="7167"/>
      <w:bookmarkEnd w:id="7168"/>
      <w:bookmarkEnd w:id="7169"/>
      <w:bookmarkEnd w:id="7170"/>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bookmarkStart w:id="7171" w:name="_Toc351365106"/>
      <w:bookmarkStart w:id="7172" w:name="_Toc351365403"/>
      <w:bookmarkStart w:id="7173" w:name="_Toc351440992"/>
      <w:bookmarkStart w:id="7174" w:name="_Toc351466698"/>
      <w:bookmarkStart w:id="7175" w:name="_Toc351467287"/>
      <w:bookmarkStart w:id="7176" w:name="_Toc351468604"/>
      <w:bookmarkEnd w:id="7171"/>
      <w:bookmarkEnd w:id="7172"/>
      <w:bookmarkEnd w:id="7173"/>
      <w:bookmarkEnd w:id="7174"/>
      <w:bookmarkEnd w:id="7175"/>
      <w:bookmarkEnd w:id="7176"/>
      <w:r>
        <w:rPr>
          <w:b/>
        </w:rPr>
        <w:t>Regeringens f</w:t>
      </w:r>
      <w:r w:rsidRPr="00865894">
        <w:rPr>
          <w:b/>
        </w:rPr>
        <w:t>örslag:</w:t>
      </w:r>
      <w:r>
        <w:t xml:space="preserve"> Ett parti som tar emot ett bidrag i pengar, varor eller annan egendom eller tjänster till ett värde om mer än ett halvt prisbasbelopp (tröskelvärdet) ska redovisa bidragsgivarens identitet, vilket bidrag som har lämnats och bidragets storlek. Detta ska gälla både för bidrag från givare som är juridiska personer och för bidrag från givare som är fysiska personer.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Om ett parti tar emot mer än ett bidrag från samma bidragsgivare och bidragen sammanlagt överstiger tröskel</w:t>
      </w:r>
      <w:r>
        <w:softHyphen/>
        <w:t xml:space="preserve">värdet under den period som intäktsredovisningen avser, ska partiet redovisa motsvarande uppgifter om bidragsgivaren och bidragen.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För bidrag som lämnas till valkandidaters personvals</w:t>
      </w:r>
      <w:r>
        <w:softHyphen/>
        <w:t>kampanjer ska motsvarande regler gälla.</w:t>
      </w:r>
    </w:p>
    <w:p w:rsidR="00127182" w:rsidRDefault="00127182" w:rsidP="00127182">
      <w:pPr>
        <w:pStyle w:val="Brdtextmedindrag"/>
        <w:rPr>
          <w:b/>
        </w:rPr>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037811" w:rsidRDefault="00127182" w:rsidP="00127182">
      <w:pPr>
        <w:pStyle w:val="Brdtextmedindrag"/>
      </w:pPr>
      <w:r w:rsidRPr="001B0520">
        <w:rPr>
          <w:b/>
        </w:rPr>
        <w:t>Remissinstanserna:</w:t>
      </w:r>
      <w:r w:rsidRPr="001B0520">
        <w:t xml:space="preserve"> </w:t>
      </w:r>
      <w:r>
        <w:t xml:space="preserve">Majoriteten av </w:t>
      </w:r>
      <w:r w:rsidRPr="003C302A">
        <w:t>remissinstanser</w:t>
      </w:r>
      <w:r>
        <w:t>na</w:t>
      </w:r>
      <w:r w:rsidRPr="003C302A">
        <w:t xml:space="preserve">, bl.a. </w:t>
      </w:r>
      <w:r w:rsidRPr="003C302A">
        <w:rPr>
          <w:i/>
        </w:rPr>
        <w:t>Malmö kommun</w:t>
      </w:r>
      <w:r w:rsidRPr="003C302A">
        <w:t xml:space="preserve">, tillstyrker förslaget eller lämnar det utan </w:t>
      </w:r>
      <w:r>
        <w:t>invändning</w:t>
      </w:r>
      <w:r w:rsidRPr="003C302A">
        <w:t>.</w:t>
      </w:r>
      <w:r>
        <w:rPr>
          <w:i/>
        </w:rPr>
        <w:t xml:space="preserve"> </w:t>
      </w:r>
      <w:r w:rsidRPr="006653EB">
        <w:rPr>
          <w:i/>
        </w:rPr>
        <w:t>Trans</w:t>
      </w:r>
      <w:r>
        <w:rPr>
          <w:i/>
        </w:rPr>
        <w:softHyphen/>
      </w:r>
      <w:r w:rsidRPr="006653EB">
        <w:rPr>
          <w:i/>
        </w:rPr>
        <w:t>parency International Sverige</w:t>
      </w:r>
      <w:r w:rsidRPr="006653EB">
        <w:t xml:space="preserve"> kan acceptera att tröskel</w:t>
      </w:r>
      <w:r w:rsidRPr="006653EB">
        <w:softHyphen/>
        <w:t xml:space="preserve">värdet tills vidare sätts till ett halvt prisbasbelopp. Även </w:t>
      </w:r>
      <w:r w:rsidRPr="006653EB">
        <w:rPr>
          <w:i/>
        </w:rPr>
        <w:t>Jönköpings kommun</w:t>
      </w:r>
      <w:r w:rsidRPr="006653EB">
        <w:t xml:space="preserve"> och </w:t>
      </w:r>
      <w:r w:rsidRPr="006653EB">
        <w:rPr>
          <w:i/>
        </w:rPr>
        <w:t>Sveriges Kommuner och Landsting</w:t>
      </w:r>
      <w:r w:rsidRPr="006653EB">
        <w:t xml:space="preserve"> är positiva till förslaget.</w:t>
      </w:r>
      <w:r>
        <w:t xml:space="preserve"> </w:t>
      </w:r>
      <w:r w:rsidRPr="006E0239">
        <w:rPr>
          <w:i/>
        </w:rPr>
        <w:t>Lunds universitet</w:t>
      </w:r>
      <w:r w:rsidRPr="006E0239">
        <w:t xml:space="preserve"> </w:t>
      </w:r>
      <w:r w:rsidRPr="006E0239">
        <w:rPr>
          <w:i/>
        </w:rPr>
        <w:t>(Juridiska institutionen)</w:t>
      </w:r>
      <w:r w:rsidRPr="006E0239">
        <w:t xml:space="preserve"> anser att den föreslagna regler</w:t>
      </w:r>
      <w:r w:rsidRPr="006E0239">
        <w:softHyphen/>
        <w:t xml:space="preserve">ingen påverkar konkurrensen mellan de politiska alternativen indirekt eftersom den försvårar etableringen av nya partier, som normalt är starkt beroende av bidrag från enskilda. </w:t>
      </w:r>
      <w:r w:rsidRPr="006E0239">
        <w:rPr>
          <w:i/>
        </w:rPr>
        <w:t>Stockholms universitet (Juridiska institutionen)</w:t>
      </w:r>
      <w:r w:rsidRPr="006E0239">
        <w:t xml:space="preserve"> anför att det bör övervägas om tröskelvärdet bör vara högre än ett halvt pris</w:t>
      </w:r>
      <w:r w:rsidRPr="006E0239">
        <w:softHyphen/>
        <w:t>basbelopp.</w:t>
      </w:r>
    </w:p>
    <w:p w:rsidR="00127182" w:rsidRPr="006E0239" w:rsidRDefault="00127182" w:rsidP="00127182">
      <w:pPr>
        <w:pStyle w:val="Brdtextmedindrag"/>
      </w:pPr>
      <w:r w:rsidRPr="006E0239">
        <w:rPr>
          <w:i/>
        </w:rPr>
        <w:t>FAR</w:t>
      </w:r>
      <w:r w:rsidRPr="006E0239">
        <w:t xml:space="preserve"> påpekar, i likhet med Jönköpings kommun, att det är enkelt för den som inte önskar få sitt namn redovisat att kringgå bestämmelsen och anför att det bör klarläggas huruvida denna möjlighet att kringgå regelverket är avsiktlig. FAR anser också det finns behov av förtydlig</w:t>
      </w:r>
      <w:r>
        <w:softHyphen/>
      </w:r>
      <w:r w:rsidRPr="006E0239">
        <w:t>anden när det gäller frågan om hur bidrag från en och samma person som ges till olika delar av ett parti ska hanteras.</w:t>
      </w:r>
    </w:p>
    <w:p w:rsidR="00127182" w:rsidRPr="00037811" w:rsidRDefault="00127182" w:rsidP="00127182">
      <w:pPr>
        <w:pStyle w:val="Brdtextmedindrag"/>
      </w:pPr>
      <w:r w:rsidRPr="006E0239">
        <w:t>Transparency International Sverige och Jönköpings kommun anser att lagstiftningen i dessa delar efter någon tid bör följas upp och utvärderas.</w:t>
      </w:r>
    </w:p>
    <w:p w:rsidR="00127182" w:rsidRPr="00591096" w:rsidRDefault="00127182" w:rsidP="00127182">
      <w:pPr>
        <w:pStyle w:val="Rubrik4utannumrering"/>
      </w:pPr>
      <w:r>
        <w:t>Skälen för regeringens förslag</w:t>
      </w:r>
    </w:p>
    <w:p w:rsidR="00127182" w:rsidRPr="00693B3B" w:rsidRDefault="00127182" w:rsidP="00127182">
      <w:pPr>
        <w:pStyle w:val="Rubrik5utannumrering"/>
        <w:spacing w:before="0"/>
      </w:pPr>
      <w:bookmarkStart w:id="7177" w:name="_Toc351365107"/>
      <w:bookmarkStart w:id="7178" w:name="_Toc351365404"/>
      <w:bookmarkStart w:id="7179" w:name="_Toc351440993"/>
      <w:bookmarkStart w:id="7180" w:name="_Toc351466699"/>
      <w:bookmarkStart w:id="7181" w:name="_Toc351467288"/>
      <w:bookmarkStart w:id="7182" w:name="_Toc351468605"/>
      <w:bookmarkStart w:id="7183" w:name="_Toc351365108"/>
      <w:bookmarkStart w:id="7184" w:name="_Toc351365405"/>
      <w:bookmarkStart w:id="7185" w:name="_Toc351440994"/>
      <w:bookmarkStart w:id="7186" w:name="_Toc351466700"/>
      <w:bookmarkStart w:id="7187" w:name="_Toc351467289"/>
      <w:bookmarkStart w:id="7188" w:name="_Toc351468606"/>
      <w:bookmarkEnd w:id="7177"/>
      <w:bookmarkEnd w:id="7178"/>
      <w:bookmarkEnd w:id="7179"/>
      <w:bookmarkEnd w:id="7180"/>
      <w:bookmarkEnd w:id="7181"/>
      <w:bookmarkEnd w:id="7182"/>
      <w:bookmarkEnd w:id="7183"/>
      <w:bookmarkEnd w:id="7184"/>
      <w:bookmarkEnd w:id="7185"/>
      <w:bookmarkEnd w:id="7186"/>
      <w:bookmarkEnd w:id="7187"/>
      <w:bookmarkEnd w:id="7188"/>
      <w:r>
        <w:t>Redovisning av uppgifter om enskilda bidrag och bidragsgivare</w:t>
      </w:r>
      <w:r w:rsidRPr="00693B3B">
        <w:t xml:space="preserve"> </w:t>
      </w:r>
    </w:p>
    <w:p w:rsidR="00127182" w:rsidRDefault="00127182" w:rsidP="00127182">
      <w:pPr>
        <w:pStyle w:val="Brdtext"/>
      </w:pPr>
      <w:r w:rsidRPr="00B2302B">
        <w:t>Europarådets rekommendation</w:t>
      </w:r>
      <w:r>
        <w:t xml:space="preserve"> från 2003 innehåller</w:t>
      </w:r>
      <w:r w:rsidRPr="00B2302B">
        <w:t xml:space="preserve">, </w:t>
      </w:r>
      <w:r>
        <w:t>i likhet med</w:t>
      </w:r>
      <w:r w:rsidRPr="00B2302B">
        <w:t xml:space="preserve"> många länders rätt</w:t>
      </w:r>
      <w:r>
        <w:t>ssystem,</w:t>
      </w:r>
      <w:r w:rsidRPr="00B2302B">
        <w:t xml:space="preserve"> regler om att bidragsgivarens </w:t>
      </w:r>
      <w:r w:rsidRPr="002D6BE2">
        <w:t>identitet</w:t>
      </w:r>
      <w:r w:rsidRPr="00B2302B">
        <w:t xml:space="preserve"> ska redovisas offentligt </w:t>
      </w:r>
      <w:r>
        <w:t xml:space="preserve">om ett </w:t>
      </w:r>
      <w:r w:rsidRPr="00B2302B">
        <w:t>bidrag</w:t>
      </w:r>
      <w:r>
        <w:t xml:space="preserve"> </w:t>
      </w:r>
      <w:r w:rsidRPr="00B2302B">
        <w:t>uppgår till ett visst värde (tröskelvärde).</w:t>
      </w:r>
      <w:r>
        <w:t xml:space="preserve"> Även överenskommelsen mellan sju av de för närvarande åtta riksdagspartierna om redovisning av partiernas intäkter innehåller ett krav på offen</w:t>
      </w:r>
      <w:r>
        <w:softHyphen/>
        <w:t xml:space="preserve">tlig redovisning av ekonomiskt stöd från fysiska och juridiska personer med namn och belopp om varje bidrag uppgår till mer än 20 000 kr. </w:t>
      </w:r>
    </w:p>
    <w:p w:rsidR="00127182" w:rsidRDefault="00127182" w:rsidP="00127182">
      <w:pPr>
        <w:pStyle w:val="Brdtextmedindrag"/>
      </w:pPr>
      <w:r>
        <w:t>Mot denna bakgrund föreslår regeringen att det i den nya lagen förs in en bestämmelse som innebär att ett parti i sin intäktsredovisning ska lämna uppgifter om vilket bidrag, t.ex. pengar eller en viss vara eller tjänst, som har lämnats, bidragets storlek och bidragsgivarens identitet, om bidraget överstiger ett visst tröskel</w:t>
      </w:r>
      <w:r>
        <w:softHyphen/>
        <w:t>värde. Regeringen föreslår också att valkandidat</w:t>
      </w:r>
      <w:r>
        <w:softHyphen/>
        <w:t>ernas person</w:t>
      </w:r>
      <w:r>
        <w:softHyphen/>
        <w:t>vals</w:t>
      </w:r>
      <w:r>
        <w:softHyphen/>
        <w:t>kampanjer ska omfattas av regleringen i enlighet med promemorians förslag.</w:t>
      </w:r>
    </w:p>
    <w:p w:rsidR="00127182" w:rsidRDefault="00127182" w:rsidP="00127182">
      <w:pPr>
        <w:pStyle w:val="Brdtextmedindrag"/>
      </w:pPr>
      <w:r>
        <w:t xml:space="preserve">Lagbestämmelsen om offentliggörande av givare av större bidrag bör gälla lika oavsett om givaren är en juridisk eller fysisk person. Det är fysiska personer som står bakom juridiska personer </w:t>
      </w:r>
      <w:r w:rsidRPr="00642A6C">
        <w:t xml:space="preserve">och </w:t>
      </w:r>
      <w:r>
        <w:t xml:space="preserve">i egenskap av </w:t>
      </w:r>
      <w:r w:rsidRPr="00642A6C">
        <w:t xml:space="preserve">företrädare för </w:t>
      </w:r>
      <w:r>
        <w:t>dessa</w:t>
      </w:r>
      <w:r w:rsidRPr="00642A6C">
        <w:t xml:space="preserve"> </w:t>
      </w:r>
      <w:r>
        <w:t xml:space="preserve">i förekommande fall </w:t>
      </w:r>
      <w:r w:rsidRPr="00642A6C">
        <w:t>beslut</w:t>
      </w:r>
      <w:r>
        <w:t>ar</w:t>
      </w:r>
      <w:r w:rsidRPr="00642A6C">
        <w:t xml:space="preserve"> att ge bidrag till partier. </w:t>
      </w:r>
    </w:p>
    <w:p w:rsidR="00127182" w:rsidRDefault="00127182" w:rsidP="00127182">
      <w:pPr>
        <w:pStyle w:val="Brdtextmedindrag"/>
      </w:pPr>
      <w:r>
        <w:t>Det finns flera godtagbara skäl för att inte offentliggöra namn på fysiska personer som lämnar bidrag till partier eller valkandidater. Sam</w:t>
      </w:r>
      <w:r>
        <w:softHyphen/>
        <w:t>tidigt finns det, som konstateras i promemorian, ett likaledes berättigat krav på en öppen redovisning som gör det möjligt för väljarna att granska hur partierna finansierar sin verksamhet och hur valkandidaterna finansi</w:t>
      </w:r>
      <w:r>
        <w:softHyphen/>
        <w:t>erar sina personvals</w:t>
      </w:r>
      <w:r>
        <w:softHyphen/>
        <w:t>kampanjer. En utgångspunkt för en reglering om allmän</w:t>
      </w:r>
      <w:r>
        <w:softHyphen/>
        <w:t xml:space="preserve">hetens insyn i partiernas intäkter är, som regeringen framhåller i </w:t>
      </w:r>
      <w:r w:rsidRPr="009953EA">
        <w:t>avsnitt 6.1</w:t>
      </w:r>
      <w:r>
        <w:t>, att det finns ett allmänt intresse av att medborgarna får veta vem eller vilka som svarar för finansieringen av partiernas verksamhet och valkandidaternas person</w:t>
      </w:r>
      <w:r>
        <w:softHyphen/>
        <w:t>valskampanjer. En enskild bidrags</w:t>
      </w:r>
      <w:r>
        <w:softHyphen/>
        <w:t xml:space="preserve">givares intresse av att öppet kunna lämna bidrag till ett parti eller en valkandidat, utan att det kommer till allmänhetens kännedom, tillgodoses genom att bidragsgivarens identitet behöver anges endast när det är fråga om bidrag av viss storlek. Det är således endast i dessa fall som det kan anses finnas ett berättigat allmänintresse av att känna till givarens identitet, dvs. när bidraget har en sådan storlek att det typiskt sett kan befaras ge upphov till bindningar mellan givaren och mottagaren. </w:t>
      </w:r>
    </w:p>
    <w:p w:rsidR="00127182" w:rsidRPr="00EA4CBF" w:rsidRDefault="00127182" w:rsidP="00127182">
      <w:pPr>
        <w:pStyle w:val="Rubrik5utannumrering"/>
      </w:pPr>
      <w:bookmarkStart w:id="7189" w:name="_Toc351365110"/>
      <w:bookmarkStart w:id="7190" w:name="_Toc351365407"/>
      <w:bookmarkStart w:id="7191" w:name="_Toc351440996"/>
      <w:bookmarkStart w:id="7192" w:name="_Toc351466702"/>
      <w:bookmarkStart w:id="7193" w:name="_Toc351467291"/>
      <w:bookmarkStart w:id="7194" w:name="_Toc351468608"/>
      <w:bookmarkStart w:id="7195" w:name="_Toc351365111"/>
      <w:bookmarkStart w:id="7196" w:name="_Toc351365408"/>
      <w:bookmarkStart w:id="7197" w:name="_Toc351440997"/>
      <w:bookmarkStart w:id="7198" w:name="_Toc351466703"/>
      <w:bookmarkStart w:id="7199" w:name="_Toc351467292"/>
      <w:bookmarkStart w:id="7200" w:name="_Toc351468609"/>
      <w:bookmarkStart w:id="7201" w:name="_Toc351365112"/>
      <w:bookmarkStart w:id="7202" w:name="_Toc351365409"/>
      <w:bookmarkStart w:id="7203" w:name="_Toc351440998"/>
      <w:bookmarkStart w:id="7204" w:name="_Toc351466704"/>
      <w:bookmarkStart w:id="7205" w:name="_Toc351467293"/>
      <w:bookmarkStart w:id="7206" w:name="_Toc351468610"/>
      <w:bookmarkStart w:id="7207" w:name="_Toc351365113"/>
      <w:bookmarkStart w:id="7208" w:name="_Toc351365410"/>
      <w:bookmarkStart w:id="7209" w:name="_Toc351440999"/>
      <w:bookmarkStart w:id="7210" w:name="_Toc351466705"/>
      <w:bookmarkStart w:id="7211" w:name="_Toc351467294"/>
      <w:bookmarkStart w:id="7212" w:name="_Toc351468611"/>
      <w:bookmarkEnd w:id="7189"/>
      <w:bookmarkEnd w:id="7190"/>
      <w:bookmarkEnd w:id="7191"/>
      <w:bookmarkEnd w:id="7192"/>
      <w:bookmarkEnd w:id="7193"/>
      <w:bookmarkEnd w:id="7194"/>
      <w:bookmarkEnd w:id="7195"/>
      <w:bookmarkEnd w:id="7196"/>
      <w:bookmarkEnd w:id="7197"/>
      <w:bookmarkEnd w:id="7198"/>
      <w:bookmarkEnd w:id="7199"/>
      <w:bookmarkEnd w:id="7200"/>
      <w:bookmarkEnd w:id="7201"/>
      <w:bookmarkEnd w:id="7202"/>
      <w:bookmarkEnd w:id="7203"/>
      <w:bookmarkEnd w:id="7204"/>
      <w:bookmarkEnd w:id="7205"/>
      <w:bookmarkEnd w:id="7206"/>
      <w:bookmarkEnd w:id="7207"/>
      <w:bookmarkEnd w:id="7208"/>
      <w:bookmarkEnd w:id="7209"/>
      <w:bookmarkEnd w:id="7210"/>
      <w:bookmarkEnd w:id="7211"/>
      <w:bookmarkEnd w:id="7212"/>
      <w:r w:rsidRPr="00EA4CBF">
        <w:t>Vid vilket värde ska givaren redovisas?</w:t>
      </w:r>
    </w:p>
    <w:p w:rsidR="00127182" w:rsidRDefault="00127182" w:rsidP="00127182">
      <w:pPr>
        <w:pStyle w:val="Brdtext"/>
      </w:pPr>
      <w:r>
        <w:t>Frågan om tröskelvärdets nivå behandlas inte i 2003 års rekommendation från Europarådet till medlemsländerna. Frågan berörs inte heller i GRECO:s särskilda rekommendationer till Sverige.</w:t>
      </w:r>
    </w:p>
    <w:p w:rsidR="00127182" w:rsidRDefault="00127182" w:rsidP="00127182">
      <w:pPr>
        <w:pStyle w:val="Brdtextmedindrag"/>
      </w:pPr>
      <w:r>
        <w:t xml:space="preserve">I Danmark och Finland redovisas uppgifter om bidrag från enskilda vid ett tröskelvärde på 20 000 DKK respektive 1 500 euro. I Norge redovisas sådana bidrag vid tröskelvärden på 12 000 och 35 000 NOK beroende på om bidraget lämnas till huvudorganisationen eller till någon annan enhet inom partiet (se </w:t>
      </w:r>
      <w:r w:rsidRPr="009953EA">
        <w:t>avsnitten 5.8.1–5.8.3</w:t>
      </w:r>
      <w:r>
        <w:t>). Motsvararande tröskelvärden gäller i samtliga tre länder om flera mindre bidrag från samma bidrags</w:t>
      </w:r>
      <w:r>
        <w:softHyphen/>
        <w:t>givare lämnas till ett parti.</w:t>
      </w:r>
    </w:p>
    <w:p w:rsidR="00127182" w:rsidRPr="004D464F" w:rsidRDefault="00127182" w:rsidP="00127182">
      <w:pPr>
        <w:pStyle w:val="Brdtextmedindrag"/>
      </w:pPr>
      <w:r w:rsidRPr="004D464F">
        <w:t xml:space="preserve">Den gällande överenskommelsen mellan sju av de för närvarande åtta riksdagspartierna om redovisning av intäkter innebär att uppgift om namn på fysiska personer som har lämnat bidrag till ett parti om 20 000 kr per år </w:t>
      </w:r>
      <w:r>
        <w:t xml:space="preserve">ska </w:t>
      </w:r>
      <w:r w:rsidRPr="004D464F">
        <w:t>offentliggör</w:t>
      </w:r>
      <w:r>
        <w:t>a</w:t>
      </w:r>
      <w:r w:rsidRPr="004D464F">
        <w:t>s.</w:t>
      </w:r>
      <w:r>
        <w:t xml:space="preserve"> Till skillnad från </w:t>
      </w:r>
      <w:r w:rsidRPr="00D42C2B">
        <w:rPr>
          <w:i/>
        </w:rPr>
        <w:t>Lunds universitet</w:t>
      </w:r>
      <w:r w:rsidRPr="00D42C2B">
        <w:t xml:space="preserve"> </w:t>
      </w:r>
      <w:r w:rsidRPr="00D42C2B">
        <w:rPr>
          <w:i/>
        </w:rPr>
        <w:t>(Juridiska institutionen)</w:t>
      </w:r>
      <w:r>
        <w:rPr>
          <w:i/>
        </w:rPr>
        <w:t xml:space="preserve"> </w:t>
      </w:r>
      <w:r>
        <w:t>anser regeringen att ett tröskelvärde i den storleksordningen inte kan anses innebära någon risk för konkurrens</w:t>
      </w:r>
      <w:r>
        <w:softHyphen/>
        <w:t>hämmande effekter av det slag som universitetet befarar</w:t>
      </w:r>
      <w:r w:rsidRPr="004908B0">
        <w:t>.</w:t>
      </w:r>
      <w:r>
        <w:t xml:space="preserve"> </w:t>
      </w:r>
      <w:r w:rsidRPr="004D464F">
        <w:t xml:space="preserve">Tröskelvärdet enligt den föreslagna lagen bör </w:t>
      </w:r>
      <w:r>
        <w:t xml:space="preserve">därför </w:t>
      </w:r>
      <w:r w:rsidRPr="004D464F">
        <w:t>vara i nivå med detta.</w:t>
      </w:r>
      <w:r>
        <w:t xml:space="preserve"> Det bör alltså inte göras någon differentiering i fråga om beloppsgränsen mellan små och stora partier och inte heller i fråga om vilket val det är fråga om.</w:t>
      </w:r>
    </w:p>
    <w:p w:rsidR="00127182" w:rsidRPr="004D464F" w:rsidRDefault="00127182" w:rsidP="00127182">
      <w:pPr>
        <w:pStyle w:val="Brdtextmedindrag"/>
      </w:pPr>
      <w:r w:rsidRPr="004D464F">
        <w:t>När det gäller den lagtekniska utformningen är ett alternativ att i lag</w:t>
      </w:r>
      <w:r>
        <w:softHyphen/>
        <w:t>text</w:t>
      </w:r>
      <w:r w:rsidRPr="004D464F">
        <w:t>en ange tröskelvärdet med ett bestämt belopp. En sådan lösning har fördelar från ett tydlighetsperspektiv men innebär samtidigt att det krävs en lagändring för att vid behov kunna justera tröskelvärdet med hänsyn till inflationen etc.</w:t>
      </w:r>
    </w:p>
    <w:p w:rsidR="00127182" w:rsidRDefault="00127182" w:rsidP="00127182">
      <w:pPr>
        <w:pStyle w:val="Brdtextmedindrag"/>
      </w:pPr>
      <w:r w:rsidRPr="004D464F">
        <w:t>Ett annat</w:t>
      </w:r>
      <w:r>
        <w:t>, lämpligare,</w:t>
      </w:r>
      <w:r w:rsidRPr="004D464F">
        <w:t xml:space="preserve"> alternativ </w:t>
      </w:r>
      <w:r>
        <w:t xml:space="preserve">som tas upp i promemorian </w:t>
      </w:r>
      <w:r w:rsidRPr="004D464F">
        <w:t>är att knyta tröskelvärdet till någon form av indexuppräkning. På så sätt kan tröskel</w:t>
      </w:r>
      <w:r>
        <w:softHyphen/>
      </w:r>
      <w:r w:rsidRPr="004D464F">
        <w:t xml:space="preserve">värdet följa den allmänna prisutvecklingen utan att det </w:t>
      </w:r>
      <w:r>
        <w:t>uppkommer</w:t>
      </w:r>
      <w:r w:rsidRPr="004D464F">
        <w:t xml:space="preserve"> </w:t>
      </w:r>
      <w:r>
        <w:t xml:space="preserve">ett </w:t>
      </w:r>
      <w:r w:rsidRPr="004D464F">
        <w:t>behov av löpande lagändringar. En konstruktion som utgår från det i andra sammanhang väl</w:t>
      </w:r>
      <w:r w:rsidRPr="004D464F">
        <w:softHyphen/>
        <w:t>kända och vanlig</w:t>
      </w:r>
      <w:r>
        <w:t>t</w:t>
      </w:r>
      <w:r w:rsidRPr="004D464F">
        <w:t xml:space="preserve"> förekommande prisbas</w:t>
      </w:r>
      <w:r>
        <w:softHyphen/>
      </w:r>
      <w:r w:rsidRPr="004D464F">
        <w:t>beloppet enligt 2 kap. 6 och 7 §§ socialförsäkringsbalken framstår som lämplig och bör kunna användas i den föreslagna lagen</w:t>
      </w:r>
      <w:r>
        <w:t xml:space="preserve"> för att reglera den aktuella situationen</w:t>
      </w:r>
      <w:r w:rsidRPr="004D464F">
        <w:t>. Ett tröskelvärde som motsvarar ett halvt prisbas</w:t>
      </w:r>
      <w:r>
        <w:softHyphen/>
      </w:r>
      <w:r w:rsidRPr="004D464F">
        <w:t>belopp – 22 2</w:t>
      </w:r>
      <w:r>
        <w:t>0</w:t>
      </w:r>
      <w:r w:rsidRPr="004D464F">
        <w:t>0 kr för år 201</w:t>
      </w:r>
      <w:r>
        <w:t>4</w:t>
      </w:r>
      <w:r w:rsidRPr="004D464F">
        <w:rPr>
          <w:vertAlign w:val="superscript"/>
        </w:rPr>
        <w:footnoteReference w:id="4"/>
      </w:r>
      <w:r w:rsidRPr="004D464F">
        <w:t xml:space="preserve"> – är också i nivå med den nuvarande partiöverenskommelsen.</w:t>
      </w:r>
    </w:p>
    <w:p w:rsidR="00127182" w:rsidRPr="004D464F" w:rsidRDefault="00127182" w:rsidP="00127182">
      <w:pPr>
        <w:pStyle w:val="Brdtextmedindrag"/>
      </w:pPr>
      <w:r>
        <w:t xml:space="preserve">Regeringen föreslår </w:t>
      </w:r>
      <w:r w:rsidRPr="004D464F">
        <w:t xml:space="preserve">därför </w:t>
      </w:r>
      <w:r>
        <w:t xml:space="preserve">att det </w:t>
      </w:r>
      <w:r w:rsidRPr="004D464F">
        <w:t xml:space="preserve">i </w:t>
      </w:r>
      <w:r>
        <w:t xml:space="preserve">den nya </w:t>
      </w:r>
      <w:r w:rsidRPr="004D464F">
        <w:t xml:space="preserve">lagen införs bestämmelser som innebär att </w:t>
      </w:r>
      <w:r>
        <w:t xml:space="preserve">ett </w:t>
      </w:r>
      <w:r w:rsidRPr="004D464F">
        <w:t xml:space="preserve">parti </w:t>
      </w:r>
      <w:r>
        <w:t xml:space="preserve">i sin intäktsredovisning </w:t>
      </w:r>
      <w:r w:rsidRPr="004D464F">
        <w:t xml:space="preserve">ska </w:t>
      </w:r>
      <w:r>
        <w:t xml:space="preserve">lämna specificerade uppgifter om </w:t>
      </w:r>
      <w:r w:rsidRPr="004D464F">
        <w:t>bidragsgivare som till parti</w:t>
      </w:r>
      <w:r>
        <w:t>et</w:t>
      </w:r>
      <w:r w:rsidRPr="004D464F">
        <w:t xml:space="preserve"> eller en personvalskampanj ger ett bidrag med ett värde om m</w:t>
      </w:r>
      <w:r>
        <w:t>er än</w:t>
      </w:r>
      <w:r w:rsidRPr="004D464F">
        <w:t xml:space="preserve"> ett halvt prisbasbelopp.</w:t>
      </w:r>
      <w:r>
        <w:t xml:space="preserve"> Med anledning av bl.a. vad </w:t>
      </w:r>
      <w:r w:rsidRPr="002F3148">
        <w:rPr>
          <w:i/>
        </w:rPr>
        <w:t>Stockholms universitet (Juridiska institutionen)</w:t>
      </w:r>
      <w:r w:rsidRPr="002F3148">
        <w:t xml:space="preserve"> anför </w:t>
      </w:r>
      <w:r>
        <w:t xml:space="preserve">om att ett högre </w:t>
      </w:r>
      <w:r w:rsidRPr="002F3148">
        <w:t>tröskelvärde</w:t>
      </w:r>
      <w:r>
        <w:t xml:space="preserve"> bör övervägas konstaterar regeringen</w:t>
      </w:r>
      <w:r w:rsidRPr="009D7828">
        <w:t xml:space="preserve"> </w:t>
      </w:r>
      <w:r>
        <w:t>att det finns skäl att följa utvecklingen och vid behov överväga juster</w:t>
      </w:r>
      <w:r>
        <w:softHyphen/>
        <w:t>ingar av tröskelvärdet.</w:t>
      </w:r>
    </w:p>
    <w:p w:rsidR="00127182" w:rsidRPr="001932D1" w:rsidRDefault="00127182" w:rsidP="00127182">
      <w:pPr>
        <w:pStyle w:val="Brdtextmedindrag"/>
      </w:pPr>
      <w:r w:rsidRPr="008B5EAC">
        <w:t xml:space="preserve">Tröskelvärdet </w:t>
      </w:r>
      <w:r>
        <w:t xml:space="preserve">bör </w:t>
      </w:r>
      <w:r w:rsidRPr="008B5EAC">
        <w:t xml:space="preserve">gälla </w:t>
      </w:r>
      <w:r>
        <w:t>per redovisningsperiod och avse hälften av det prisbasbelopp som gäller vid redovisnings</w:t>
      </w:r>
      <w:r>
        <w:softHyphen/>
        <w:t xml:space="preserve">periodens utgång (jfr </w:t>
      </w:r>
      <w:r w:rsidRPr="009953EA">
        <w:t>avsnitt 6.11</w:t>
      </w:r>
      <w:r>
        <w:t>)</w:t>
      </w:r>
      <w:r w:rsidRPr="008B5EAC">
        <w:t xml:space="preserve">. Flera mindre bidrag under </w:t>
      </w:r>
      <w:r>
        <w:t>en redovisningsperiod</w:t>
      </w:r>
      <w:r w:rsidRPr="008B5EAC">
        <w:t xml:space="preserve"> som tillsammans </w:t>
      </w:r>
      <w:r>
        <w:t>överstiger</w:t>
      </w:r>
      <w:r w:rsidRPr="008B5EAC">
        <w:t xml:space="preserve"> tröskel</w:t>
      </w:r>
      <w:r>
        <w:softHyphen/>
      </w:r>
      <w:r w:rsidRPr="008B5EAC">
        <w:t xml:space="preserve">värdet bör därför räknas samman och ligga till grund för redovisningsskyldigheten. </w:t>
      </w:r>
      <w:r>
        <w:t>B</w:t>
      </w:r>
      <w:r w:rsidRPr="008B5EAC">
        <w:t xml:space="preserve">idragsgivare </w:t>
      </w:r>
      <w:r>
        <w:t xml:space="preserve">skulle annars </w:t>
      </w:r>
      <w:r w:rsidRPr="008B5EAC">
        <w:t xml:space="preserve">behandlas olika </w:t>
      </w:r>
      <w:r>
        <w:t>trots att</w:t>
      </w:r>
      <w:r w:rsidRPr="008B5EAC">
        <w:t xml:space="preserve"> de </w:t>
      </w:r>
      <w:r>
        <w:t xml:space="preserve">har </w:t>
      </w:r>
      <w:r w:rsidRPr="008B5EAC">
        <w:t xml:space="preserve">bidragit med samma belopp under </w:t>
      </w:r>
      <w:r>
        <w:t>en viss redovis</w:t>
      </w:r>
      <w:r>
        <w:softHyphen/>
        <w:t>ningsperiod</w:t>
      </w:r>
      <w:r w:rsidRPr="008B5EAC">
        <w:t>. Utan en sammanräkning skulle det dess</w:t>
      </w:r>
      <w:r>
        <w:softHyphen/>
      </w:r>
      <w:r w:rsidRPr="008B5EAC">
        <w:t xml:space="preserve">utom vara </w:t>
      </w:r>
      <w:r>
        <w:t>möjligt</w:t>
      </w:r>
      <w:r w:rsidRPr="008B5EAC">
        <w:t xml:space="preserve"> att kringgå tröskelvärdet genom att fördela ett bidrag </w:t>
      </w:r>
      <w:r>
        <w:t xml:space="preserve">av större storlek </w:t>
      </w:r>
      <w:r w:rsidRPr="008B5EAC">
        <w:t>på flera delbelopp.</w:t>
      </w:r>
      <w:r>
        <w:t xml:space="preserve"> </w:t>
      </w:r>
    </w:p>
    <w:p w:rsidR="00127182" w:rsidRDefault="00127182" w:rsidP="00127182">
      <w:pPr>
        <w:pStyle w:val="Brdtextmedindrag"/>
      </w:pPr>
      <w:r>
        <w:t>Det bör alltså inte ha någon betydelse om bidrag ges vid ett eller flera tillfällen under en redovisningsperiod. Skyldigheten att redovisa givare av större bidrag förutsätter att partierna bokför uppgifter om bidrags</w:t>
      </w:r>
      <w:r>
        <w:softHyphen/>
        <w:t>givare och värdet av lämnade bidrag löpande så att det går att avgöra om ett nytt bidrag ska sammanläggas med ett tidigare bidrag eller inte.</w:t>
      </w:r>
    </w:p>
    <w:p w:rsidR="00127182" w:rsidRPr="0081267A" w:rsidRDefault="00127182" w:rsidP="00127182">
      <w:pPr>
        <w:pStyle w:val="Brdtextmedindrag"/>
      </w:pPr>
      <w:r>
        <w:rPr>
          <w:i/>
        </w:rPr>
        <w:t>FAR</w:t>
      </w:r>
      <w:r>
        <w:t xml:space="preserve"> och </w:t>
      </w:r>
      <w:r>
        <w:rPr>
          <w:i/>
        </w:rPr>
        <w:t>Jönköpings kommun</w:t>
      </w:r>
      <w:r>
        <w:t xml:space="preserve"> påpekar att det är möjligt för en enskild som inte önskar få sitt namn redovisat att kringgå de föreslagna bestämmelserna. Sådana oönskade effekter av lagstiftningen bör givetvis undvikas. Regeringen kan dock konstatera att det, precis som för lagstiftning i allmänhet, är förenat med svårigheter att konstruera ett regelverk som utesluter eller förebygger samtliga tänkbara möjligheter till kringgående. En sådan reglering skulle dessutom i detta fall behöva vara betydligt mera omfattande och detaljerad och även förutsätta en helt annan kontrollapparat än vad regeringen för närvarande bedömer står i proportion till syftet med den föreslagna lagen. Som </w:t>
      </w:r>
      <w:r w:rsidRPr="006E0239">
        <w:rPr>
          <w:i/>
        </w:rPr>
        <w:t>Transparency International Sverige</w:t>
      </w:r>
      <w:r>
        <w:t xml:space="preserve"> och Jönköpings kommun är inne på finns det emellertid skäl att följa </w:t>
      </w:r>
      <w:r w:rsidRPr="0025472C">
        <w:t xml:space="preserve">effekterna och tillämpningen av </w:t>
      </w:r>
      <w:r>
        <w:t xml:space="preserve">bestämmelserna </w:t>
      </w:r>
      <w:r w:rsidRPr="0025472C">
        <w:t xml:space="preserve">och – om så bedöms nödvändigt – </w:t>
      </w:r>
      <w:r>
        <w:t>överväga en eventuell skärpning av regelverket.</w:t>
      </w:r>
    </w:p>
    <w:p w:rsidR="00127182" w:rsidRPr="00160418" w:rsidRDefault="00127182" w:rsidP="00127182">
      <w:pPr>
        <w:pStyle w:val="Brdtextmedindrag"/>
      </w:pPr>
      <w:r>
        <w:t>Regeringens förslag innebär således sammanfattningsvis att om en bidrags</w:t>
      </w:r>
      <w:r>
        <w:softHyphen/>
        <w:t>givare ger ett parti eller en valkandidat bidrag som enskilt eller sammantaget har ett värde om mer än ett halvt prisbas</w:t>
      </w:r>
      <w:r>
        <w:softHyphen/>
        <w:t>belopp ska bidragsgivarens identitet redovisas för offentlig</w:t>
      </w:r>
      <w:r>
        <w:softHyphen/>
        <w:t xml:space="preserve">görande tillsammans med uppgift om bidragets värde och dess typ. Av tydlighetsskäl bör det anmärkas att denna redovisningsskyldighet enbart omfattar bidrag från enskilda till partierna på central nivå. Detta är en följd av regeringens förslag att lagens tillämpningsområde ska begränsas till partier som deltar eller har deltagit i val till riksdagen eller Europaparlamentet (jfr </w:t>
      </w:r>
      <w:r w:rsidRPr="009953EA">
        <w:t>avsnitt 6.2</w:t>
      </w:r>
      <w:r>
        <w:t>).</w:t>
      </w:r>
    </w:p>
    <w:p w:rsidR="00127182" w:rsidRDefault="00127182" w:rsidP="00127182">
      <w:pPr>
        <w:pStyle w:val="Brdtextmedindrag"/>
      </w:pPr>
      <w:r>
        <w:t>Regeringen bedömer att förslaget är förenligt med GRECO:s rekommen</w:t>
      </w:r>
      <w:r>
        <w:softHyphen/>
        <w:t>dation om att bidrag som överstiger ett tröskelvärde ska redo</w:t>
      </w:r>
      <w:r>
        <w:softHyphen/>
        <w:t xml:space="preserve">visas tillsammans med uppgift om bidragsgivarens identitet. </w:t>
      </w:r>
    </w:p>
    <w:p w:rsidR="00127182" w:rsidRDefault="00127182" w:rsidP="00127182">
      <w:pPr>
        <w:pStyle w:val="Rubrik2"/>
      </w:pPr>
      <w:bookmarkStart w:id="7213" w:name="_Toc351468614"/>
      <w:bookmarkStart w:id="7214" w:name="_Toc351537931"/>
      <w:bookmarkStart w:id="7215" w:name="_Toc351546729"/>
      <w:bookmarkStart w:id="7216" w:name="_Toc351546933"/>
      <w:bookmarkStart w:id="7217" w:name="_Toc351558241"/>
      <w:bookmarkStart w:id="7218" w:name="_Toc351558445"/>
      <w:bookmarkStart w:id="7219" w:name="_Toc351558649"/>
      <w:bookmarkStart w:id="7220" w:name="_Toc351629798"/>
      <w:bookmarkStart w:id="7221" w:name="_Toc351630015"/>
      <w:bookmarkStart w:id="7222" w:name="_Toc351630229"/>
      <w:bookmarkStart w:id="7223" w:name="_Toc351633613"/>
      <w:bookmarkStart w:id="7224" w:name="_Toc351633828"/>
      <w:bookmarkStart w:id="7225" w:name="_Toc351634041"/>
      <w:bookmarkStart w:id="7226" w:name="_Toc351634255"/>
      <w:bookmarkStart w:id="7227" w:name="_Toc351634469"/>
      <w:bookmarkStart w:id="7228" w:name="_Toc351634683"/>
      <w:bookmarkStart w:id="7229" w:name="_Toc351634898"/>
      <w:bookmarkStart w:id="7230" w:name="_Toc351635112"/>
      <w:bookmarkStart w:id="7231" w:name="_Toc351635325"/>
      <w:bookmarkStart w:id="7232" w:name="_Toc351638024"/>
      <w:bookmarkStart w:id="7233" w:name="_Toc351638237"/>
      <w:bookmarkStart w:id="7234" w:name="_Toc351699659"/>
      <w:bookmarkStart w:id="7235" w:name="_Toc351699871"/>
      <w:bookmarkStart w:id="7236" w:name="_Toc351701774"/>
      <w:bookmarkStart w:id="7237" w:name="_Toc351709397"/>
      <w:bookmarkStart w:id="7238" w:name="_Toc351720865"/>
      <w:bookmarkStart w:id="7239" w:name="_Toc351365116"/>
      <w:bookmarkStart w:id="7240" w:name="_Toc351365413"/>
      <w:bookmarkStart w:id="7241" w:name="_Toc351441002"/>
      <w:bookmarkStart w:id="7242" w:name="_Toc351466708"/>
      <w:bookmarkStart w:id="7243" w:name="_Toc351467297"/>
      <w:bookmarkStart w:id="7244" w:name="_Toc351468615"/>
      <w:bookmarkStart w:id="7245" w:name="_Toc351537932"/>
      <w:bookmarkStart w:id="7246" w:name="_Toc351546730"/>
      <w:bookmarkStart w:id="7247" w:name="_Toc351546934"/>
      <w:bookmarkStart w:id="7248" w:name="_Toc351558242"/>
      <w:bookmarkStart w:id="7249" w:name="_Toc351558446"/>
      <w:bookmarkStart w:id="7250" w:name="_Toc351558650"/>
      <w:bookmarkStart w:id="7251" w:name="_Toc351629799"/>
      <w:bookmarkStart w:id="7252" w:name="_Toc351630016"/>
      <w:bookmarkStart w:id="7253" w:name="_Toc351630230"/>
      <w:bookmarkStart w:id="7254" w:name="_Toc351633614"/>
      <w:bookmarkStart w:id="7255" w:name="_Toc351633829"/>
      <w:bookmarkStart w:id="7256" w:name="_Toc351634042"/>
      <w:bookmarkStart w:id="7257" w:name="_Toc351634256"/>
      <w:bookmarkStart w:id="7258" w:name="_Toc351634470"/>
      <w:bookmarkStart w:id="7259" w:name="_Toc351634684"/>
      <w:bookmarkStart w:id="7260" w:name="_Toc351634899"/>
      <w:bookmarkStart w:id="7261" w:name="_Toc351635113"/>
      <w:bookmarkStart w:id="7262" w:name="_Toc351635326"/>
      <w:bookmarkStart w:id="7263" w:name="_Toc351638025"/>
      <w:bookmarkStart w:id="7264" w:name="_Toc351638238"/>
      <w:bookmarkStart w:id="7265" w:name="_Toc351699660"/>
      <w:bookmarkStart w:id="7266" w:name="_Toc351699872"/>
      <w:bookmarkStart w:id="7267" w:name="_Toc351701775"/>
      <w:bookmarkStart w:id="7268" w:name="_Toc351709398"/>
      <w:bookmarkStart w:id="7269" w:name="_Toc351720866"/>
      <w:bookmarkStart w:id="7270" w:name="_Toc353429443"/>
      <w:bookmarkStart w:id="7271" w:name="_Toc357504363"/>
      <w:bookmarkStart w:id="7272" w:name="_Toc360688884"/>
      <w:bookmarkStart w:id="7273" w:name="_Toc361052696"/>
      <w:bookmarkStart w:id="7274" w:name="_Toc361053186"/>
      <w:bookmarkStart w:id="7275" w:name="_Toc361053266"/>
      <w:bookmarkStart w:id="7276" w:name="_Toc361053873"/>
      <w:bookmarkStart w:id="7277" w:name="_Toc361054035"/>
      <w:bookmarkStart w:id="7278" w:name="_Toc361054117"/>
      <w:bookmarkStart w:id="7279" w:name="_Toc361054279"/>
      <w:bookmarkStart w:id="7280" w:name="_Toc361054441"/>
      <w:bookmarkStart w:id="7281" w:name="_Toc361054518"/>
      <w:bookmarkStart w:id="7282" w:name="_Toc361054599"/>
      <w:bookmarkStart w:id="7283" w:name="_Toc361054681"/>
      <w:bookmarkStart w:id="7284" w:name="_Toc361054764"/>
      <w:bookmarkStart w:id="7285" w:name="_Toc361054846"/>
      <w:bookmarkStart w:id="7286" w:name="_Toc361054928"/>
      <w:bookmarkStart w:id="7287" w:name="_Toc361055010"/>
      <w:bookmarkStart w:id="7288" w:name="_Toc361055092"/>
      <w:bookmarkStart w:id="7289" w:name="_Toc361055174"/>
      <w:bookmarkStart w:id="7290" w:name="_Toc361055257"/>
      <w:bookmarkStart w:id="7291" w:name="_Toc361055339"/>
      <w:bookmarkStart w:id="7292" w:name="_Toc361055421"/>
      <w:bookmarkStart w:id="7293" w:name="_Toc361055503"/>
      <w:bookmarkStart w:id="7294" w:name="_Toc361055667"/>
      <w:bookmarkStart w:id="7295" w:name="_Toc361055748"/>
      <w:bookmarkStart w:id="7296" w:name="_Toc361055830"/>
      <w:bookmarkStart w:id="7297" w:name="_Toc361055911"/>
      <w:bookmarkStart w:id="7298" w:name="_Toc361055993"/>
      <w:bookmarkStart w:id="7299" w:name="_Toc361056075"/>
      <w:bookmarkStart w:id="7300" w:name="_Toc361059229"/>
      <w:bookmarkStart w:id="7301" w:name="_Toc361059353"/>
      <w:bookmarkStart w:id="7302" w:name="_Toc361059770"/>
      <w:bookmarkStart w:id="7303" w:name="_Toc361060323"/>
      <w:bookmarkStart w:id="7304" w:name="_Toc361061193"/>
      <w:bookmarkStart w:id="7305" w:name="_Toc361061684"/>
      <w:bookmarkStart w:id="7306" w:name="_Toc369586053"/>
      <w:bookmarkStart w:id="7307" w:name="_Toc370453837"/>
      <w:bookmarkStart w:id="7308" w:name="_Toc370478985"/>
      <w:bookmarkStart w:id="7309" w:name="_Toc370737950"/>
      <w:bookmarkStart w:id="7310" w:name="_Toc370805340"/>
      <w:bookmarkStart w:id="7311" w:name="_Toc370808857"/>
      <w:bookmarkStart w:id="7312" w:name="_Toc370810280"/>
      <w:bookmarkStart w:id="7313" w:name="_Toc371055552"/>
      <w:bookmarkStart w:id="7314" w:name="_Toc371341077"/>
      <w:bookmarkStart w:id="7315" w:name="_Toc371490850"/>
      <w:bookmarkStart w:id="7316" w:name="_Toc371497314"/>
      <w:bookmarkStart w:id="7317" w:name="_Toc371588450"/>
      <w:bookmarkStart w:id="7318" w:name="_Toc371601085"/>
      <w:bookmarkStart w:id="7319" w:name="_Toc371601765"/>
      <w:bookmarkStart w:id="7320" w:name="_Toc371602700"/>
      <w:bookmarkStart w:id="7321" w:name="_Toc371668315"/>
      <w:bookmarkStart w:id="7322" w:name="_Toc371670249"/>
      <w:bookmarkStart w:id="7323" w:name="_Toc372716215"/>
      <w:bookmarkStart w:id="7324" w:name="_Toc373391538"/>
      <w:bookmarkStart w:id="7325" w:name="_Toc373402191"/>
      <w:bookmarkStart w:id="7326" w:name="_Toc373403486"/>
      <w:bookmarkStart w:id="7327" w:name="_Toc373482616"/>
      <w:bookmarkStart w:id="7328" w:name="_Toc373482800"/>
      <w:bookmarkStart w:id="7329" w:name="_Toc373486706"/>
      <w:bookmarkStart w:id="7330" w:name="_Toc373755726"/>
      <w:bookmarkStart w:id="7331" w:name="_Toc373756003"/>
      <w:bookmarkStart w:id="7332" w:name="_Toc373839957"/>
      <w:bookmarkStart w:id="7333" w:name="_Toc374345761"/>
      <w:bookmarkStart w:id="7334" w:name="_Toc374445344"/>
      <w:bookmarkStart w:id="7335" w:name="_Toc374514989"/>
      <w:bookmarkStart w:id="7336" w:name="_Toc374516485"/>
      <w:bookmarkStart w:id="7337" w:name="_Toc374517158"/>
      <w:bookmarkStart w:id="7338" w:name="_Toc374703336"/>
      <w:bookmarkStart w:id="7339" w:name="_Toc374972341"/>
      <w:bookmarkStart w:id="7340" w:name="_Toc375042203"/>
      <w:bookmarkStart w:id="7341" w:name="_Toc375045434"/>
      <w:bookmarkStart w:id="7342" w:name="_Toc375053173"/>
      <w:bookmarkStart w:id="7343" w:name="_Toc375057274"/>
      <w:bookmarkStart w:id="7344" w:name="_Toc375057342"/>
      <w:bookmarkStart w:id="7345" w:name="_Toc375127868"/>
      <w:bookmarkStart w:id="7346" w:name="_Toc375137106"/>
      <w:bookmarkStart w:id="7347" w:name="_Toc375138453"/>
      <w:bookmarkStart w:id="7348" w:name="_Toc376853882"/>
      <w:bookmarkStart w:id="7349" w:name="_Toc376857397"/>
      <w:bookmarkStart w:id="7350" w:name="_Toc376857602"/>
      <w:bookmarkStart w:id="7351" w:name="_Toc376858845"/>
      <w:bookmarkStart w:id="7352" w:name="_Toc376858917"/>
      <w:bookmarkStart w:id="7353" w:name="_Toc376858988"/>
      <w:bookmarkStart w:id="7354" w:name="_Toc376931267"/>
      <w:bookmarkStart w:id="7355" w:name="_Toc377120399"/>
      <w:bookmarkStart w:id="7356" w:name="_Toc377125014"/>
      <w:bookmarkStart w:id="7357" w:name="_Toc377133238"/>
      <w:bookmarkStart w:id="7358" w:name="_Toc377134816"/>
      <w:bookmarkStart w:id="7359" w:name="_Toc377371280"/>
      <w:bookmarkStart w:id="7360" w:name="_Toc377542395"/>
      <w:bookmarkStart w:id="7361" w:name="_Toc377622938"/>
      <w:bookmarkStart w:id="7362" w:name="_Toc377623052"/>
      <w:bookmarkStart w:id="7363" w:name="_Toc377623166"/>
      <w:bookmarkStart w:id="7364" w:name="_Toc377623236"/>
      <w:bookmarkStart w:id="7365" w:name="_Toc377713072"/>
      <w:bookmarkStart w:id="7366" w:name="_Toc377720412"/>
      <w:bookmarkEnd w:id="7213"/>
      <w:bookmarkEnd w:id="7214"/>
      <w:bookmarkEnd w:id="7215"/>
      <w:bookmarkEnd w:id="7216"/>
      <w:bookmarkEnd w:id="7217"/>
      <w:bookmarkEnd w:id="7218"/>
      <w:bookmarkEnd w:id="7219"/>
      <w:bookmarkEnd w:id="7220"/>
      <w:bookmarkEnd w:id="7221"/>
      <w:bookmarkEnd w:id="7222"/>
      <w:bookmarkEnd w:id="7223"/>
      <w:bookmarkEnd w:id="7224"/>
      <w:bookmarkEnd w:id="7225"/>
      <w:bookmarkEnd w:id="7226"/>
      <w:bookmarkEnd w:id="7227"/>
      <w:bookmarkEnd w:id="7228"/>
      <w:bookmarkEnd w:id="7229"/>
      <w:bookmarkEnd w:id="7230"/>
      <w:bookmarkEnd w:id="7231"/>
      <w:bookmarkEnd w:id="7232"/>
      <w:bookmarkEnd w:id="7233"/>
      <w:bookmarkEnd w:id="7234"/>
      <w:bookmarkEnd w:id="7235"/>
      <w:bookmarkEnd w:id="7236"/>
      <w:bookmarkEnd w:id="7237"/>
      <w:bookmarkEnd w:id="7238"/>
      <w:bookmarkEnd w:id="7239"/>
      <w:bookmarkEnd w:id="7240"/>
      <w:bookmarkEnd w:id="7241"/>
      <w:bookmarkEnd w:id="7242"/>
      <w:bookmarkEnd w:id="7243"/>
      <w:bookmarkEnd w:id="7244"/>
      <w:bookmarkEnd w:id="7245"/>
      <w:bookmarkEnd w:id="7246"/>
      <w:bookmarkEnd w:id="7247"/>
      <w:bookmarkEnd w:id="7248"/>
      <w:bookmarkEnd w:id="7249"/>
      <w:bookmarkEnd w:id="7250"/>
      <w:bookmarkEnd w:id="7251"/>
      <w:bookmarkEnd w:id="7252"/>
      <w:bookmarkEnd w:id="7253"/>
      <w:bookmarkEnd w:id="7254"/>
      <w:bookmarkEnd w:id="7255"/>
      <w:bookmarkEnd w:id="7256"/>
      <w:bookmarkEnd w:id="7257"/>
      <w:bookmarkEnd w:id="7258"/>
      <w:bookmarkEnd w:id="7259"/>
      <w:bookmarkEnd w:id="7260"/>
      <w:bookmarkEnd w:id="7261"/>
      <w:bookmarkEnd w:id="7262"/>
      <w:bookmarkEnd w:id="7263"/>
      <w:bookmarkEnd w:id="7264"/>
      <w:bookmarkEnd w:id="7265"/>
      <w:bookmarkEnd w:id="7266"/>
      <w:bookmarkEnd w:id="7267"/>
      <w:bookmarkEnd w:id="7268"/>
      <w:bookmarkEnd w:id="7269"/>
      <w:r w:rsidRPr="002D6BE2">
        <w:t>Re</w:t>
      </w:r>
      <w:bookmarkStart w:id="7367" w:name="_Toc343558024"/>
      <w:r w:rsidRPr="002D6BE2">
        <w:t>dovisningsperioder</w:t>
      </w:r>
      <w:bookmarkEnd w:id="7270"/>
      <w:bookmarkEnd w:id="7271"/>
      <w:bookmarkEnd w:id="7272"/>
      <w:bookmarkEnd w:id="7273"/>
      <w:bookmarkEnd w:id="7274"/>
      <w:bookmarkEnd w:id="7275"/>
      <w:bookmarkEnd w:id="7276"/>
      <w:bookmarkEnd w:id="7277"/>
      <w:bookmarkEnd w:id="7278"/>
      <w:bookmarkEnd w:id="7279"/>
      <w:bookmarkEnd w:id="7280"/>
      <w:bookmarkEnd w:id="7281"/>
      <w:bookmarkEnd w:id="7282"/>
      <w:bookmarkEnd w:id="7283"/>
      <w:bookmarkEnd w:id="7284"/>
      <w:bookmarkEnd w:id="7285"/>
      <w:bookmarkEnd w:id="7286"/>
      <w:bookmarkEnd w:id="7287"/>
      <w:bookmarkEnd w:id="7288"/>
      <w:bookmarkEnd w:id="7289"/>
      <w:bookmarkEnd w:id="7290"/>
      <w:bookmarkEnd w:id="7291"/>
      <w:bookmarkEnd w:id="7292"/>
      <w:bookmarkEnd w:id="7293"/>
      <w:bookmarkEnd w:id="7294"/>
      <w:bookmarkEnd w:id="7295"/>
      <w:bookmarkEnd w:id="7296"/>
      <w:bookmarkEnd w:id="7297"/>
      <w:bookmarkEnd w:id="7298"/>
      <w:bookmarkEnd w:id="7299"/>
      <w:bookmarkEnd w:id="7300"/>
      <w:bookmarkEnd w:id="7301"/>
      <w:bookmarkEnd w:id="7302"/>
      <w:bookmarkEnd w:id="7303"/>
      <w:bookmarkEnd w:id="7304"/>
      <w:bookmarkEnd w:id="7305"/>
      <w:bookmarkEnd w:id="7306"/>
      <w:bookmarkEnd w:id="7307"/>
      <w:bookmarkEnd w:id="7308"/>
      <w:bookmarkEnd w:id="7309"/>
      <w:bookmarkEnd w:id="7310"/>
      <w:bookmarkEnd w:id="7311"/>
      <w:bookmarkEnd w:id="7312"/>
      <w:bookmarkEnd w:id="7313"/>
      <w:bookmarkEnd w:id="7314"/>
      <w:bookmarkEnd w:id="7315"/>
      <w:bookmarkEnd w:id="7316"/>
      <w:bookmarkEnd w:id="7317"/>
      <w:bookmarkEnd w:id="7318"/>
      <w:bookmarkEnd w:id="7319"/>
      <w:bookmarkEnd w:id="7320"/>
      <w:bookmarkEnd w:id="7321"/>
      <w:bookmarkEnd w:id="7322"/>
      <w:bookmarkEnd w:id="7323"/>
      <w:bookmarkEnd w:id="7324"/>
      <w:bookmarkEnd w:id="7325"/>
      <w:bookmarkEnd w:id="7326"/>
      <w:bookmarkEnd w:id="7327"/>
      <w:bookmarkEnd w:id="7328"/>
      <w:bookmarkEnd w:id="7329"/>
      <w:bookmarkEnd w:id="7330"/>
      <w:bookmarkEnd w:id="7331"/>
      <w:bookmarkEnd w:id="7332"/>
      <w:bookmarkEnd w:id="7333"/>
      <w:bookmarkEnd w:id="7334"/>
      <w:bookmarkEnd w:id="7335"/>
      <w:bookmarkEnd w:id="7336"/>
      <w:bookmarkEnd w:id="7337"/>
      <w:bookmarkEnd w:id="7338"/>
      <w:bookmarkEnd w:id="7339"/>
      <w:bookmarkEnd w:id="7340"/>
      <w:bookmarkEnd w:id="7341"/>
      <w:bookmarkEnd w:id="7342"/>
      <w:bookmarkEnd w:id="7343"/>
      <w:bookmarkEnd w:id="7344"/>
      <w:bookmarkEnd w:id="7345"/>
      <w:bookmarkEnd w:id="7346"/>
      <w:bookmarkEnd w:id="7347"/>
      <w:bookmarkEnd w:id="7348"/>
      <w:bookmarkEnd w:id="7349"/>
      <w:bookmarkEnd w:id="7350"/>
      <w:bookmarkEnd w:id="7351"/>
      <w:bookmarkEnd w:id="7352"/>
      <w:bookmarkEnd w:id="7353"/>
      <w:bookmarkEnd w:id="7367"/>
      <w:bookmarkEnd w:id="7354"/>
      <w:bookmarkEnd w:id="7355"/>
      <w:bookmarkEnd w:id="7356"/>
      <w:bookmarkEnd w:id="7357"/>
      <w:bookmarkEnd w:id="7358"/>
      <w:bookmarkEnd w:id="7359"/>
      <w:bookmarkEnd w:id="7360"/>
      <w:bookmarkEnd w:id="7361"/>
      <w:bookmarkEnd w:id="7362"/>
      <w:bookmarkEnd w:id="7363"/>
      <w:bookmarkEnd w:id="7364"/>
      <w:bookmarkEnd w:id="7365"/>
      <w:bookmarkEnd w:id="7366"/>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 xml:space="preserve">Regeringens förslag: </w:t>
      </w:r>
      <w:r>
        <w:t>Partiernas intäktsredovisningar ska avse räken</w:t>
      </w:r>
      <w:r>
        <w:softHyphen/>
        <w:t xml:space="preserve">skapsår eller kalenderår och ska ha kommit in senast </w:t>
      </w:r>
      <w:r w:rsidRPr="0069753F">
        <w:t>den 1</w:t>
      </w:r>
      <w:r>
        <w:t> </w:t>
      </w:r>
      <w:r w:rsidRPr="0069753F">
        <w:t xml:space="preserve">juli </w:t>
      </w:r>
      <w:r>
        <w:t>året efter det räkenskapsår eller kalenderår som redovisningen avser.</w:t>
      </w:r>
    </w:p>
    <w:p w:rsidR="00127182" w:rsidRDefault="00127182" w:rsidP="00127182">
      <w:pPr>
        <w:pStyle w:val="Brdtextmedindrag"/>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Default="00127182" w:rsidP="00127182">
      <w:pPr>
        <w:pStyle w:val="Brdtextmedindrag"/>
      </w:pPr>
      <w:r w:rsidRPr="001B0520">
        <w:rPr>
          <w:b/>
        </w:rPr>
        <w:t>Remissinstanserna:</w:t>
      </w:r>
      <w:r w:rsidRPr="001B0520">
        <w:t xml:space="preserve"> </w:t>
      </w:r>
      <w:r>
        <w:t xml:space="preserve">Den övervägande majoriteten av </w:t>
      </w:r>
      <w:r w:rsidRPr="007B4648">
        <w:t>remissinstans</w:t>
      </w:r>
      <w:r>
        <w:softHyphen/>
      </w:r>
      <w:r w:rsidRPr="007B4648">
        <w:t>er</w:t>
      </w:r>
      <w:r>
        <w:t>na</w:t>
      </w:r>
      <w:r w:rsidRPr="007B4648">
        <w:t xml:space="preserve">, bl.a. </w:t>
      </w:r>
      <w:r w:rsidRPr="007B4648">
        <w:rPr>
          <w:i/>
        </w:rPr>
        <w:t>Revisorsnämnden</w:t>
      </w:r>
      <w:r w:rsidRPr="007B4648">
        <w:t xml:space="preserve">, </w:t>
      </w:r>
      <w:r w:rsidRPr="007B4648">
        <w:rPr>
          <w:i/>
        </w:rPr>
        <w:t>Bokförings</w:t>
      </w:r>
      <w:r w:rsidRPr="007B4648">
        <w:rPr>
          <w:i/>
        </w:rPr>
        <w:softHyphen/>
        <w:t xml:space="preserve">nämnden </w:t>
      </w:r>
      <w:r w:rsidRPr="007B4648">
        <w:t xml:space="preserve">och </w:t>
      </w:r>
      <w:r w:rsidRPr="007B4648">
        <w:rPr>
          <w:i/>
        </w:rPr>
        <w:t>Sveriges Kommuner och Landstin</w:t>
      </w:r>
      <w:r>
        <w:rPr>
          <w:i/>
        </w:rPr>
        <w:t>g</w:t>
      </w:r>
      <w:r>
        <w:t>,</w:t>
      </w:r>
      <w:r w:rsidRPr="007566FB">
        <w:t xml:space="preserve"> t</w:t>
      </w:r>
      <w:r w:rsidRPr="007B4648">
        <w:t xml:space="preserve">illstyrker förslaget eller lämnar det utan </w:t>
      </w:r>
      <w:r>
        <w:t>invändning</w:t>
      </w:r>
      <w:r w:rsidRPr="007B4648">
        <w:t>.</w:t>
      </w:r>
      <w:r>
        <w:t xml:space="preserve"> </w:t>
      </w:r>
      <w:r w:rsidRPr="006E0239">
        <w:rPr>
          <w:i/>
        </w:rPr>
        <w:t xml:space="preserve">Malmö kommun </w:t>
      </w:r>
      <w:r w:rsidRPr="006E0239">
        <w:t>anser att det är olyckligt med den tids</w:t>
      </w:r>
      <w:r>
        <w:softHyphen/>
      </w:r>
      <w:r w:rsidRPr="006E0239">
        <w:t>för</w:t>
      </w:r>
      <w:r>
        <w:softHyphen/>
      </w:r>
      <w:r w:rsidRPr="006E0239">
        <w:t>skjut</w:t>
      </w:r>
      <w:r>
        <w:softHyphen/>
      </w:r>
      <w:r w:rsidRPr="006E0239">
        <w:t>ning som uppkommer i fråga om redovisningen, men konstaterar samtidigt att det kan vara svårt att hitta någon annan lösning utan att styra partierna för mycket.</w:t>
      </w:r>
      <w:r w:rsidRPr="006E0239">
        <w:rPr>
          <w:i/>
        </w:rPr>
        <w:t xml:space="preserve"> Svenska journalistförbundet</w:t>
      </w:r>
      <w:r w:rsidRPr="006E0239">
        <w:t xml:space="preserve"> ser en risk för att vissa partier kan fördröja en granskning genom att använda sig av brutet räken</w:t>
      </w:r>
      <w:r>
        <w:softHyphen/>
      </w:r>
      <w:r w:rsidRPr="006E0239">
        <w:t>skapsår. Journalist</w:t>
      </w:r>
      <w:r w:rsidRPr="006E0239">
        <w:softHyphen/>
        <w:t>förbundet anför att det vore bättre om regeln formulerades så att redovisningen alltid ska lämnas in sex månader efter det att räkenskaps</w:t>
      </w:r>
      <w:r w:rsidRPr="006E0239">
        <w:softHyphen/>
        <w:t xml:space="preserve">året löpt ut, vilket också bättre </w:t>
      </w:r>
      <w:r>
        <w:t xml:space="preserve">stämmer </w:t>
      </w:r>
      <w:r w:rsidRPr="006E0239">
        <w:t>överens med Bolags</w:t>
      </w:r>
      <w:r>
        <w:softHyphen/>
      </w:r>
      <w:r w:rsidRPr="006E0239">
        <w:t>verkets regler om årsredovisningar som föreskriver att dessa ska finnas hos Bolagsverket senast sju månader efter respektive räkenskaps</w:t>
      </w:r>
      <w:r>
        <w:softHyphen/>
      </w:r>
      <w:r w:rsidRPr="006E0239">
        <w:t>års utgång.</w:t>
      </w:r>
      <w:r>
        <w:t xml:space="preserve"> </w:t>
      </w:r>
      <w:r w:rsidRPr="006E0239">
        <w:rPr>
          <w:i/>
        </w:rPr>
        <w:t>Statistiska</w:t>
      </w:r>
      <w:r w:rsidRPr="006E0239">
        <w:t xml:space="preserve"> </w:t>
      </w:r>
      <w:r w:rsidRPr="006E0239">
        <w:rPr>
          <w:i/>
        </w:rPr>
        <w:t>centralbyrån</w:t>
      </w:r>
      <w:r w:rsidRPr="006E0239">
        <w:t xml:space="preserve"> (SCB) understryk</w:t>
      </w:r>
      <w:r>
        <w:t>er</w:t>
      </w:r>
      <w:r w:rsidRPr="006E0239">
        <w:t xml:space="preserve"> att aktualitet är en viktig aspekt på informationens kvalitet. SCB anför också att jämförelser mellan partier försvåras till följd av att olika partier kan ha olika redovisningsperioder. Det innebär även att det inte går att ta fram sammantagen statistik över samtliga partiers finansiering för en given tidsperiod. SCB efterlyser också en uppskattning av vilket merarbete för partierna en tillämpning av enhetliga redovisningsperioder skulle inne</w:t>
      </w:r>
      <w:r>
        <w:softHyphen/>
      </w:r>
      <w:r w:rsidRPr="006E0239">
        <w:t>bära.</w:t>
      </w:r>
      <w:r>
        <w:t xml:space="preserve"> </w:t>
      </w:r>
      <w:r w:rsidRPr="006E0239">
        <w:rPr>
          <w:i/>
        </w:rPr>
        <w:t xml:space="preserve">Kammarrätten i Stockholm </w:t>
      </w:r>
      <w:r w:rsidRPr="006E0239">
        <w:t>anser att</w:t>
      </w:r>
      <w:r w:rsidRPr="006E0239">
        <w:rPr>
          <w:i/>
        </w:rPr>
        <w:t xml:space="preserve"> </w:t>
      </w:r>
      <w:r w:rsidRPr="006E0239">
        <w:t>frågan om när en intäkts</w:t>
      </w:r>
      <w:r>
        <w:softHyphen/>
      </w:r>
      <w:r w:rsidRPr="006E0239">
        <w:t>redovisning ska ha kommit in till Kammarkollegiet företrädesvis kan regleras i en förordning.</w:t>
      </w:r>
    </w:p>
    <w:p w:rsidR="00127182" w:rsidRPr="00CE1521" w:rsidRDefault="00127182" w:rsidP="00127182">
      <w:pPr>
        <w:pStyle w:val="Brdtextmedindrag"/>
      </w:pPr>
      <w:r w:rsidRPr="00360819">
        <w:rPr>
          <w:b/>
        </w:rPr>
        <w:t xml:space="preserve">Skälen för </w:t>
      </w:r>
      <w:r>
        <w:rPr>
          <w:b/>
        </w:rPr>
        <w:t>regeringens förslag</w:t>
      </w:r>
      <w:r w:rsidRPr="00360819">
        <w:rPr>
          <w:b/>
        </w:rPr>
        <w:t>:</w:t>
      </w:r>
      <w:r>
        <w:rPr>
          <w:b/>
        </w:rPr>
        <w:t xml:space="preserve"> </w:t>
      </w:r>
      <w:r w:rsidRPr="00D6439E">
        <w:t>P</w:t>
      </w:r>
      <w:r>
        <w:t>artiernas intäktsredovisningar bör vara utformade så att det går att göra jämförelser mellan dels olika partier, dels olika redovis</w:t>
      </w:r>
      <w:r>
        <w:softHyphen/>
        <w:t>ningsperioder för ett visst parti. Redovisnings</w:t>
      </w:r>
      <w:r>
        <w:softHyphen/>
        <w:t>perioden bör därför så långt som möjligt lämpligen vara densamma för alla partier. Regleringen bör dock, precis som i övrigt, också utformas så att den i möjligaste mån tar hänsyn till partiernas val av organisations</w:t>
      </w:r>
      <w:r>
        <w:softHyphen/>
        <w:t>form och därmed samman</w:t>
      </w:r>
      <w:r>
        <w:softHyphen/>
        <w:t xml:space="preserve">hängande förutsättningar (jfr </w:t>
      </w:r>
      <w:r w:rsidRPr="009953EA">
        <w:t>avsnitten 6.2 och 8.2.1</w:t>
      </w:r>
      <w:r>
        <w:t>).</w:t>
      </w:r>
    </w:p>
    <w:p w:rsidR="00127182" w:rsidRDefault="00127182" w:rsidP="00127182">
      <w:pPr>
        <w:pStyle w:val="Brdtextmedindrag"/>
      </w:pPr>
      <w:r>
        <w:t>Ett parti som är bokföringsskyldigt har vanligtvis</w:t>
      </w:r>
      <w:r w:rsidRPr="00E57A88">
        <w:t xml:space="preserve"> kalenderår som räkenskapsår.</w:t>
      </w:r>
      <w:r>
        <w:t xml:space="preserve"> E</w:t>
      </w:r>
      <w:r w:rsidRPr="00E57A88">
        <w:t>tt</w:t>
      </w:r>
      <w:r>
        <w:t xml:space="preserve"> parti får</w:t>
      </w:r>
      <w:r w:rsidRPr="00E57A88">
        <w:t xml:space="preserve"> </w:t>
      </w:r>
      <w:r>
        <w:t>emellertid, liksom andra juridiska personer, enligt bok</w:t>
      </w:r>
      <w:r>
        <w:softHyphen/>
        <w:t>föringslagen (1999:1078) använda brutet räkenskapsår, dvs. ett räken</w:t>
      </w:r>
      <w:r>
        <w:softHyphen/>
        <w:t>skapsår som omfattar ett års tid men som inte sammanfaller med ett kalenderår. En reglering som innebär att ett parti är skyldigt att redovisa sina intäkter för en annan period än räkenskapsåret kan därför komma att innebära ett administrativt merarbete för partiet jämfört med de partier som har samma period som både räkenskapsår och för intäktsredovis</w:t>
      </w:r>
      <w:r>
        <w:softHyphen/>
        <w:t>ningar. Detta bör vägas bl.a. mot de fördelar som enhetliga redovis</w:t>
      </w:r>
      <w:r>
        <w:softHyphen/>
        <w:t>ningsperioder kan antas innebära, exempelvis när det gäller jämförelser mellan olika partier. Regeringen bedömer dock att syftet med den före</w:t>
      </w:r>
      <w:r>
        <w:softHyphen/>
        <w:t>slagna lagen kan uppnås även om partier som tillämpar brutet räken</w:t>
      </w:r>
      <w:r>
        <w:softHyphen/>
        <w:t>skapsår för sin ordinarie bokföring tillåts göra detsamma i fråga om intäkts</w:t>
      </w:r>
      <w:r>
        <w:softHyphen/>
        <w:t>redovisningar. Regeringen anser därför, i linje med resonemanget ovan, att redovisnings</w:t>
      </w:r>
      <w:r>
        <w:softHyphen/>
        <w:t>perioden för partiets och valkandidat</w:t>
      </w:r>
      <w:r>
        <w:softHyphen/>
        <w:t>ernas intäkter bör avse räkenskapsår, om partiet utifrån kravet på bokförings</w:t>
      </w:r>
      <w:r>
        <w:softHyphen/>
        <w:t xml:space="preserve">skyldighet i bokföringslagen </w:t>
      </w:r>
      <w:r w:rsidRPr="00DF2AD5">
        <w:t>(1999:1078)</w:t>
      </w:r>
      <w:r>
        <w:t xml:space="preserve"> ska upprätta en årsredovisning enligt årsredovisningslagen. I annat fall bör gälla att intäktsredovisningen ska avse kalenderår.</w:t>
      </w:r>
    </w:p>
    <w:p w:rsidR="00127182" w:rsidRDefault="00127182" w:rsidP="00127182">
      <w:pPr>
        <w:pStyle w:val="Brdtextmedindrag"/>
      </w:pPr>
      <w:r>
        <w:t>Partiernas årliga intäktsredovisningar för offentliggörande bör om möjligt lämnas i anslutning till det ordinarie boksluts- och redovisnings</w:t>
      </w:r>
      <w:r>
        <w:softHyphen/>
        <w:t>arbetet. Partierna lämnar regelmässigt deklara</w:t>
      </w:r>
      <w:r>
        <w:softHyphen/>
        <w:t>tioner till Skatteverket. Det ter sig naturligt att partierna upprättar intäktsredovis</w:t>
      </w:r>
      <w:r>
        <w:softHyphen/>
        <w:t>ningarna i samband med sitt ordinarie årliga deklarationsarbete</w:t>
      </w:r>
      <w:r w:rsidRPr="000A11B0">
        <w:t xml:space="preserve">. </w:t>
      </w:r>
      <w:r>
        <w:t>I</w:t>
      </w:r>
      <w:r w:rsidRPr="000A11B0">
        <w:t xml:space="preserve">deella föreningar </w:t>
      </w:r>
      <w:r>
        <w:t>ska enligt skatte</w:t>
      </w:r>
      <w:r>
        <w:softHyphen/>
        <w:t>förfarande</w:t>
      </w:r>
      <w:r w:rsidRPr="000A11B0">
        <w:t xml:space="preserve">lagen (2011:1244) lämna </w:t>
      </w:r>
      <w:r>
        <w:t>inkomst</w:t>
      </w:r>
      <w:r w:rsidRPr="000A11B0">
        <w:t xml:space="preserve">deklaration senast </w:t>
      </w:r>
      <w:r>
        <w:t>den 1 juli om</w:t>
      </w:r>
      <w:r w:rsidRPr="000A11B0">
        <w:t xml:space="preserve"> beskattningsår</w:t>
      </w:r>
      <w:r>
        <w:t>et går ut den 31 december. Den som lämnar inkomstdeklaration elektroniskt får lämna deklaration en månad senare (32 kap. 2 §). Samma tidsfrist som gäller för inlämnande av inkomst</w:t>
      </w:r>
      <w:r>
        <w:softHyphen/>
        <w:t>deklarationer i pappersform bör gälla för intäkts</w:t>
      </w:r>
      <w:r>
        <w:softHyphen/>
        <w:t>redovisningen. En intäktsredovisning enligt den före</w:t>
      </w:r>
      <w:r>
        <w:softHyphen/>
        <w:t xml:space="preserve">slagna lagen bör i linje med detta ges in senast </w:t>
      </w:r>
      <w:r w:rsidRPr="00763E96">
        <w:t>den 1</w:t>
      </w:r>
      <w:r>
        <w:t> </w:t>
      </w:r>
      <w:r w:rsidRPr="00763E96">
        <w:t>juli varje år</w:t>
      </w:r>
      <w:r>
        <w:t xml:space="preserve">. Detta har också flera fördelar ur bl.a. ett insynsperspektiv. Exempelvis innebär en sådan lösning, till skillnad från t.ex. </w:t>
      </w:r>
      <w:r w:rsidRPr="003453C4">
        <w:rPr>
          <w:i/>
        </w:rPr>
        <w:t>Svenska journalistförbundet</w:t>
      </w:r>
      <w:r>
        <w:rPr>
          <w:i/>
        </w:rPr>
        <w:t xml:space="preserve">s </w:t>
      </w:r>
      <w:r>
        <w:t xml:space="preserve">förslag </w:t>
      </w:r>
      <w:r w:rsidRPr="00D336A7">
        <w:t>att</w:t>
      </w:r>
      <w:r>
        <w:t xml:space="preserve"> i stället knyta redovisnings</w:t>
      </w:r>
      <w:r>
        <w:softHyphen/>
        <w:t>tidpunkten till räkenskapsårets utgång, att partiernas samlade intäkts</w:t>
      </w:r>
      <w:r>
        <w:softHyphen/>
        <w:t>redo</w:t>
      </w:r>
      <w:r>
        <w:softHyphen/>
        <w:t>visningar därmed görs tillgängliga för allmänheten i ett samman</w:t>
      </w:r>
      <w:r>
        <w:softHyphen/>
        <w:t>hang. Genom en sådan enhetlig tidpunkt blir det även tydligt för både partierna och allmänheten när en intäkts</w:t>
      </w:r>
      <w:r>
        <w:softHyphen/>
        <w:t>redovis</w:t>
      </w:r>
      <w:r>
        <w:softHyphen/>
        <w:t>ning senast ska ha getts in.</w:t>
      </w:r>
    </w:p>
    <w:p w:rsidR="00127182" w:rsidRDefault="00127182" w:rsidP="00127182">
      <w:pPr>
        <w:pStyle w:val="Brdtextmedindrag"/>
      </w:pPr>
      <w:r>
        <w:t>R</w:t>
      </w:r>
      <w:r w:rsidRPr="00DF2AD5">
        <w:t>edovisnings</w:t>
      </w:r>
      <w:r w:rsidRPr="00DF2AD5">
        <w:softHyphen/>
        <w:t xml:space="preserve">skyldigheten </w:t>
      </w:r>
      <w:r>
        <w:t>ska alltså enligt regeringens förslag avse</w:t>
      </w:r>
      <w:r w:rsidRPr="00DF2AD5">
        <w:t xml:space="preserve"> hela det innevarande kalenderår eller, om partiet är bokföringsskyldigt enligt bokföringslagen, räken</w:t>
      </w:r>
      <w:r w:rsidRPr="00DF2AD5">
        <w:softHyphen/>
        <w:t>skapsår som löper när valet i fråga genom</w:t>
      </w:r>
      <w:r>
        <w:softHyphen/>
      </w:r>
      <w:r w:rsidRPr="00DF2AD5">
        <w:t>förs</w:t>
      </w:r>
      <w:r>
        <w:t>. Enhetliga regler kommer därmed att gälla för samtliga partier som omfattas av redovis</w:t>
      </w:r>
      <w:r>
        <w:softHyphen/>
        <w:t>ningsskyldigheten. En intäkts</w:t>
      </w:r>
      <w:r>
        <w:softHyphen/>
        <w:t>redovisning för ett parti som tillämpar kalenderår som räkenskapsår kommer att avse kalender</w:t>
      </w:r>
      <w:r>
        <w:softHyphen/>
        <w:t>året, vilket i och för sig innebär en skillnad jämfört med de partier som tillämpar brutet räkenskapsår. Intäktsredovisningen avser dock i båda fallen normalt en tolv</w:t>
      </w:r>
      <w:r>
        <w:softHyphen/>
        <w:t xml:space="preserve">månadersperiod. Det innebär att </w:t>
      </w:r>
      <w:r w:rsidRPr="00DF2AD5">
        <w:t>redovisnings</w:t>
      </w:r>
      <w:r>
        <w:softHyphen/>
      </w:r>
      <w:r w:rsidRPr="00DF2AD5">
        <w:t xml:space="preserve">skyldighetens omfattning </w:t>
      </w:r>
      <w:r>
        <w:t xml:space="preserve">för partier som deltar i val </w:t>
      </w:r>
      <w:r w:rsidRPr="00DF2AD5">
        <w:t xml:space="preserve">inte </w:t>
      </w:r>
      <w:r>
        <w:t xml:space="preserve">enbart kommer att avse tid efter skyldighetens inträde, jfr </w:t>
      </w:r>
      <w:r w:rsidRPr="009953EA">
        <w:t>avsnitt 6.2</w:t>
      </w:r>
      <w:r>
        <w:t>.</w:t>
      </w:r>
      <w:r w:rsidRPr="00DF2AD5">
        <w:t xml:space="preserve"> Ett parti som har för avsikt att ställa upp i ett allmänt val bör </w:t>
      </w:r>
      <w:r>
        <w:t>därför</w:t>
      </w:r>
      <w:r w:rsidRPr="00DF2AD5">
        <w:t xml:space="preserve"> redan före valet se till att skaffa sig nödvändigt underlag för att senare kunna upprätta en fullständig intäktsredovisning enligt lagen.</w:t>
      </w:r>
    </w:p>
    <w:p w:rsidR="00127182" w:rsidRDefault="00127182" w:rsidP="00127182">
      <w:pPr>
        <w:pStyle w:val="Brdtextmedindrag"/>
      </w:pPr>
      <w:r>
        <w:t>För partier som får visst offentligt stöd innebär den föreslagna lagen vidare att redo</w:t>
      </w:r>
      <w:r>
        <w:softHyphen/>
        <w:t>visnings</w:t>
      </w:r>
      <w:r>
        <w:softHyphen/>
        <w:t xml:space="preserve">skyldigheten ska gälla </w:t>
      </w:r>
      <w:r w:rsidRPr="009247E1">
        <w:t xml:space="preserve">så länge som partiet får </w:t>
      </w:r>
      <w:r>
        <w:t xml:space="preserve">sådant </w:t>
      </w:r>
      <w:r w:rsidRPr="009247E1">
        <w:t xml:space="preserve">stöd, dvs. för vart och ett av de räkenskapsår </w:t>
      </w:r>
      <w:r>
        <w:t>eller</w:t>
      </w:r>
      <w:r w:rsidRPr="009247E1">
        <w:t xml:space="preserve"> kalenderår under vilka stödet betalas ut</w:t>
      </w:r>
      <w:r>
        <w:t xml:space="preserve">, jfr </w:t>
      </w:r>
      <w:r w:rsidRPr="009953EA">
        <w:t>avsnitt 6.3</w:t>
      </w:r>
      <w:r w:rsidRPr="009247E1">
        <w:t>.</w:t>
      </w:r>
    </w:p>
    <w:p w:rsidR="00127182" w:rsidRPr="0079369C" w:rsidRDefault="00127182" w:rsidP="00127182">
      <w:pPr>
        <w:pStyle w:val="Brdtextmedindrag"/>
      </w:pPr>
      <w:r w:rsidRPr="009247E1">
        <w:t>Eftersom en intäkts</w:t>
      </w:r>
      <w:r>
        <w:softHyphen/>
      </w:r>
      <w:r w:rsidRPr="009247E1">
        <w:t xml:space="preserve">redovisning </w:t>
      </w:r>
      <w:r>
        <w:t xml:space="preserve">enligt förslaget </w:t>
      </w:r>
      <w:r w:rsidRPr="009247E1">
        <w:t xml:space="preserve">ska ha kommit in senast den 1 juli året efter det räkenskapsår eller kalenderår som redovisningen avser, </w:t>
      </w:r>
      <w:r>
        <w:t xml:space="preserve">kommer </w:t>
      </w:r>
      <w:r w:rsidRPr="009247E1">
        <w:t>det</w:t>
      </w:r>
      <w:r>
        <w:t>ta</w:t>
      </w:r>
      <w:r w:rsidRPr="009247E1">
        <w:t xml:space="preserve"> </w:t>
      </w:r>
      <w:r>
        <w:t>i båda fallen att medföra</w:t>
      </w:r>
      <w:r w:rsidRPr="009247E1">
        <w:t xml:space="preserve"> en tidsmässig förskjutning när det gäller fullgörandet av skyldigheten</w:t>
      </w:r>
      <w:r>
        <w:t xml:space="preserve">. Som </w:t>
      </w:r>
      <w:r>
        <w:rPr>
          <w:i/>
        </w:rPr>
        <w:t>Malmö kommun</w:t>
      </w:r>
      <w:r>
        <w:t xml:space="preserve"> är inne på får en sådan konsekvens anses godtagbar.</w:t>
      </w:r>
    </w:p>
    <w:p w:rsidR="00127182" w:rsidRDefault="00127182" w:rsidP="00127182">
      <w:pPr>
        <w:pStyle w:val="Brdtextmedindrag"/>
      </w:pPr>
      <w:r>
        <w:t>Det kan som nämns ovan undantagsvis förekomma att ett parti använder brutet räkenskapsår för sin ordinarie redovisning. I fråga om ett sådant parti innebär förslaget att intäktsredovis</w:t>
      </w:r>
      <w:r>
        <w:softHyphen/>
        <w:t>ningen för ett visst år kommer att offentliggöras ett år senare än vad som gäller i fråga om partier som ska tillämpa kalenderår eller där räkenskapsåret samman</w:t>
      </w:r>
      <w:r>
        <w:softHyphen/>
        <w:t>faller med kalender</w:t>
      </w:r>
      <w:r>
        <w:softHyphen/>
        <w:t>året. Exempelvis ska intäktsredovisningen för den redovis</w:t>
      </w:r>
      <w:r>
        <w:softHyphen/>
        <w:t>nings</w:t>
      </w:r>
      <w:r>
        <w:softHyphen/>
        <w:t>period som avser 2014 ges in senast den 1 juli 2015 av partier vars redovisning är kopplad till kalender</w:t>
      </w:r>
      <w:r>
        <w:softHyphen/>
        <w:t>året. För partier</w:t>
      </w:r>
      <w:r w:rsidRPr="00524044">
        <w:t xml:space="preserve"> </w:t>
      </w:r>
      <w:r>
        <w:t>som använder brutet räken</w:t>
      </w:r>
      <w:r>
        <w:softHyphen/>
        <w:t>skapsår ska intäktsredovisningen för det räken</w:t>
      </w:r>
      <w:r>
        <w:softHyphen/>
        <w:t>skapsår som inleds under 2014 ges in senast den 1 juli 2016.</w:t>
      </w:r>
    </w:p>
    <w:p w:rsidR="00127182" w:rsidRPr="00D336A7" w:rsidRDefault="00127182" w:rsidP="00127182">
      <w:pPr>
        <w:pStyle w:val="Brdtextmedindrag"/>
      </w:pPr>
      <w:r>
        <w:t>En sådan eftersläpning innebär vissa nack</w:t>
      </w:r>
      <w:r>
        <w:softHyphen/>
        <w:t>delar, t.ex. i statistik</w:t>
      </w:r>
      <w:r>
        <w:softHyphen/>
        <w:t>hänseende, när det gäller jämför</w:t>
      </w:r>
      <w:r>
        <w:softHyphen/>
        <w:t>barheten mellan olika partiers intäkts</w:t>
      </w:r>
      <w:r>
        <w:softHyphen/>
        <w:t>redo</w:t>
      </w:r>
      <w:r>
        <w:softHyphen/>
        <w:t>visningar. Det bör dock fram</w:t>
      </w:r>
      <w:r>
        <w:softHyphen/>
        <w:t>hållas att det inte är fråga om någon utebliven redo</w:t>
      </w:r>
      <w:r>
        <w:softHyphen/>
        <w:t>visning för en viss tids</w:t>
      </w:r>
      <w:r>
        <w:softHyphen/>
        <w:t>period utan endast en efter</w:t>
      </w:r>
      <w:r>
        <w:softHyphen/>
        <w:t xml:space="preserve">släpning. Vidare får det antas vara fråga om endast ett fåtal fall. Som anförs i det föregående finns det också skäl att undvika att utforma regleringen så att den innebär ett onödigt merarbete för partier som använder brutet räkenskapsår, jämfört med övriga partier som omfattas av den föreslagna lagen. Regeringen bedömer därför sammantaget att det inte är motiverat att införa någon särreglering som tar sikte på den aktuella situationen. </w:t>
      </w:r>
    </w:p>
    <w:p w:rsidR="00127182" w:rsidRPr="0051673F" w:rsidRDefault="00127182" w:rsidP="00127182">
      <w:pPr>
        <w:pStyle w:val="Brdtextmedindrag"/>
      </w:pPr>
      <w:r>
        <w:t xml:space="preserve">Med anledning av vad </w:t>
      </w:r>
      <w:r>
        <w:rPr>
          <w:i/>
        </w:rPr>
        <w:t xml:space="preserve">Kammarrätten i Stockholm </w:t>
      </w:r>
      <w:r>
        <w:t>anför om att lagformen inte är nödvändig när det gäller vissa bestämmelser, bör det framhållas att lagen rör frågor av politisk karaktär och är av central betydelse för partierna. Regeringen anser därför att den föreslagna insynsregleringen som utgångspunkt bör regleras helt i lag och att före</w:t>
      </w:r>
      <w:r>
        <w:softHyphen/>
        <w:t>skrifter i t.ex. förordning av det slag som kammarrätten pekar på således bör undvikas.</w:t>
      </w:r>
    </w:p>
    <w:p w:rsidR="00127182" w:rsidRDefault="00127182" w:rsidP="00127182">
      <w:pPr>
        <w:pStyle w:val="Brdtextmedindrag"/>
      </w:pPr>
      <w:r>
        <w:t>Mot denna bakgrund föreslår regeringen sammanfattningsvis att det i den nya lagen införs bestämmelser som innebär att ett partis intäkts</w:t>
      </w:r>
      <w:r>
        <w:softHyphen/>
        <w:t>redovisning</w:t>
      </w:r>
      <w:r w:rsidRPr="00767A7E">
        <w:t xml:space="preserve"> ska avse räkenskapsår eller kalenderår och </w:t>
      </w:r>
      <w:r>
        <w:t>att intäktsredovis</w:t>
      </w:r>
      <w:r>
        <w:softHyphen/>
        <w:t xml:space="preserve">ningen </w:t>
      </w:r>
      <w:r w:rsidRPr="00767A7E">
        <w:t>ska ha kommit in senast den 1 juli året efter det räkenskapsår eller kalenderår som redovisningen avser.</w:t>
      </w:r>
    </w:p>
    <w:p w:rsidR="00127182" w:rsidRDefault="00127182" w:rsidP="00127182">
      <w:pPr>
        <w:pStyle w:val="Rubrik2"/>
      </w:pPr>
      <w:bookmarkStart w:id="7368" w:name="_Toc351468617"/>
      <w:bookmarkStart w:id="7369" w:name="_Toc351537934"/>
      <w:bookmarkStart w:id="7370" w:name="_Toc351546732"/>
      <w:bookmarkStart w:id="7371" w:name="_Toc351546936"/>
      <w:bookmarkStart w:id="7372" w:name="_Toc351558244"/>
      <w:bookmarkStart w:id="7373" w:name="_Toc351558448"/>
      <w:bookmarkStart w:id="7374" w:name="_Toc351558652"/>
      <w:bookmarkStart w:id="7375" w:name="_Toc351629801"/>
      <w:bookmarkStart w:id="7376" w:name="_Toc351630018"/>
      <w:bookmarkStart w:id="7377" w:name="_Toc351630232"/>
      <w:bookmarkStart w:id="7378" w:name="_Toc351633831"/>
      <w:bookmarkStart w:id="7379" w:name="_Toc351634044"/>
      <w:bookmarkStart w:id="7380" w:name="_Toc351634258"/>
      <w:bookmarkStart w:id="7381" w:name="_Toc351634472"/>
      <w:bookmarkStart w:id="7382" w:name="_Toc351634686"/>
      <w:bookmarkStart w:id="7383" w:name="_Toc351634901"/>
      <w:bookmarkStart w:id="7384" w:name="_Toc351635115"/>
      <w:bookmarkStart w:id="7385" w:name="_Toc351635328"/>
      <w:bookmarkStart w:id="7386" w:name="_Toc351638027"/>
      <w:bookmarkStart w:id="7387" w:name="_Toc351638240"/>
      <w:bookmarkStart w:id="7388" w:name="_Toc351699662"/>
      <w:bookmarkStart w:id="7389" w:name="_Toc351699874"/>
      <w:bookmarkStart w:id="7390" w:name="_Toc351701777"/>
      <w:bookmarkStart w:id="7391" w:name="_Toc351709400"/>
      <w:bookmarkStart w:id="7392" w:name="_Toc351720868"/>
      <w:bookmarkStart w:id="7393" w:name="_Toc353352928"/>
      <w:bookmarkStart w:id="7394" w:name="_Toc353353012"/>
      <w:bookmarkStart w:id="7395" w:name="_Toc353353292"/>
      <w:bookmarkStart w:id="7396" w:name="_Toc353352929"/>
      <w:bookmarkStart w:id="7397" w:name="_Toc353353013"/>
      <w:bookmarkStart w:id="7398" w:name="_Toc353353293"/>
      <w:bookmarkStart w:id="7399" w:name="_Toc353352930"/>
      <w:bookmarkStart w:id="7400" w:name="_Toc353353014"/>
      <w:bookmarkStart w:id="7401" w:name="_Toc353353294"/>
      <w:bookmarkStart w:id="7402" w:name="_Toc353429444"/>
      <w:bookmarkStart w:id="7403" w:name="_Toc357504364"/>
      <w:bookmarkStart w:id="7404" w:name="_Toc360688885"/>
      <w:bookmarkStart w:id="7405" w:name="_Toc361052697"/>
      <w:bookmarkStart w:id="7406" w:name="_Toc361053187"/>
      <w:bookmarkStart w:id="7407" w:name="_Toc361053267"/>
      <w:bookmarkStart w:id="7408" w:name="_Toc361053874"/>
      <w:bookmarkStart w:id="7409" w:name="_Toc361054036"/>
      <w:bookmarkStart w:id="7410" w:name="_Toc361054118"/>
      <w:bookmarkStart w:id="7411" w:name="_Toc361054280"/>
      <w:bookmarkStart w:id="7412" w:name="_Toc361054442"/>
      <w:bookmarkStart w:id="7413" w:name="_Toc361054519"/>
      <w:bookmarkStart w:id="7414" w:name="_Toc361054600"/>
      <w:bookmarkStart w:id="7415" w:name="_Toc361054682"/>
      <w:bookmarkStart w:id="7416" w:name="_Toc361054765"/>
      <w:bookmarkStart w:id="7417" w:name="_Toc361054847"/>
      <w:bookmarkStart w:id="7418" w:name="_Toc361054929"/>
      <w:bookmarkStart w:id="7419" w:name="_Toc361055011"/>
      <w:bookmarkStart w:id="7420" w:name="_Toc361055093"/>
      <w:bookmarkStart w:id="7421" w:name="_Toc361055175"/>
      <w:bookmarkStart w:id="7422" w:name="_Toc361055258"/>
      <w:bookmarkStart w:id="7423" w:name="_Toc361055340"/>
      <w:bookmarkStart w:id="7424" w:name="_Toc361055422"/>
      <w:bookmarkStart w:id="7425" w:name="_Toc361055504"/>
      <w:bookmarkStart w:id="7426" w:name="_Toc361055668"/>
      <w:bookmarkStart w:id="7427" w:name="_Toc361055749"/>
      <w:bookmarkStart w:id="7428" w:name="_Toc361055831"/>
      <w:bookmarkStart w:id="7429" w:name="_Toc361055912"/>
      <w:bookmarkStart w:id="7430" w:name="_Toc361055994"/>
      <w:bookmarkStart w:id="7431" w:name="_Toc361056076"/>
      <w:bookmarkStart w:id="7432" w:name="_Toc361059230"/>
      <w:bookmarkStart w:id="7433" w:name="_Toc361059354"/>
      <w:bookmarkStart w:id="7434" w:name="_Toc361059771"/>
      <w:bookmarkStart w:id="7435" w:name="_Toc361060324"/>
      <w:bookmarkStart w:id="7436" w:name="_Toc361061194"/>
      <w:bookmarkStart w:id="7437" w:name="_Toc361061685"/>
      <w:bookmarkStart w:id="7438" w:name="_Toc369586054"/>
      <w:bookmarkStart w:id="7439" w:name="_Toc370453838"/>
      <w:bookmarkStart w:id="7440" w:name="_Toc370478986"/>
      <w:bookmarkStart w:id="7441" w:name="_Toc370737951"/>
      <w:bookmarkStart w:id="7442" w:name="_Toc370805341"/>
      <w:bookmarkStart w:id="7443" w:name="_Toc370808858"/>
      <w:bookmarkStart w:id="7444" w:name="_Toc370810281"/>
      <w:bookmarkStart w:id="7445" w:name="_Toc371055553"/>
      <w:bookmarkStart w:id="7446" w:name="_Toc371341078"/>
      <w:bookmarkStart w:id="7447" w:name="_Toc371490851"/>
      <w:bookmarkStart w:id="7448" w:name="_Toc371497315"/>
      <w:bookmarkStart w:id="7449" w:name="_Toc371588451"/>
      <w:bookmarkStart w:id="7450" w:name="_Toc371601086"/>
      <w:bookmarkStart w:id="7451" w:name="_Toc371601766"/>
      <w:bookmarkStart w:id="7452" w:name="_Toc371602701"/>
      <w:bookmarkStart w:id="7453" w:name="_Toc371668316"/>
      <w:bookmarkStart w:id="7454" w:name="_Toc371670250"/>
      <w:bookmarkStart w:id="7455" w:name="_Toc372716216"/>
      <w:bookmarkStart w:id="7456" w:name="_Toc373391539"/>
      <w:bookmarkStart w:id="7457" w:name="_Toc373402192"/>
      <w:bookmarkStart w:id="7458" w:name="_Toc373403487"/>
      <w:bookmarkStart w:id="7459" w:name="_Toc373482617"/>
      <w:bookmarkStart w:id="7460" w:name="_Toc373482801"/>
      <w:bookmarkStart w:id="7461" w:name="_Toc373486707"/>
      <w:bookmarkStart w:id="7462" w:name="_Toc373755727"/>
      <w:bookmarkStart w:id="7463" w:name="_Toc373756004"/>
      <w:bookmarkStart w:id="7464" w:name="_Toc373839958"/>
      <w:bookmarkStart w:id="7465" w:name="_Toc374345762"/>
      <w:bookmarkStart w:id="7466" w:name="_Toc374445345"/>
      <w:bookmarkStart w:id="7467" w:name="_Toc374514990"/>
      <w:bookmarkStart w:id="7468" w:name="_Toc374516486"/>
      <w:bookmarkStart w:id="7469" w:name="_Toc374517159"/>
      <w:bookmarkStart w:id="7470" w:name="_Toc374703337"/>
      <w:bookmarkStart w:id="7471" w:name="_Toc374972342"/>
      <w:bookmarkStart w:id="7472" w:name="_Toc375042204"/>
      <w:bookmarkStart w:id="7473" w:name="_Toc375045435"/>
      <w:bookmarkStart w:id="7474" w:name="_Toc375053174"/>
      <w:bookmarkStart w:id="7475" w:name="_Toc375057275"/>
      <w:bookmarkStart w:id="7476" w:name="_Toc375057343"/>
      <w:bookmarkStart w:id="7477" w:name="_Toc375127869"/>
      <w:bookmarkStart w:id="7478" w:name="_Toc375137107"/>
      <w:bookmarkStart w:id="7479" w:name="_Toc375138454"/>
      <w:bookmarkStart w:id="7480" w:name="_Toc376853883"/>
      <w:bookmarkStart w:id="7481" w:name="_Toc376857398"/>
      <w:bookmarkStart w:id="7482" w:name="_Toc376857603"/>
      <w:bookmarkStart w:id="7483" w:name="_Toc376858846"/>
      <w:bookmarkStart w:id="7484" w:name="_Toc376858918"/>
      <w:bookmarkStart w:id="7485" w:name="_Toc376858989"/>
      <w:bookmarkStart w:id="7486" w:name="_Toc376931268"/>
      <w:bookmarkStart w:id="7487" w:name="_Toc377120400"/>
      <w:bookmarkStart w:id="7488" w:name="_Toc377125015"/>
      <w:bookmarkStart w:id="7489" w:name="_Toc377133239"/>
      <w:bookmarkStart w:id="7490" w:name="_Toc377134817"/>
      <w:bookmarkStart w:id="7491" w:name="_Toc377371281"/>
      <w:bookmarkStart w:id="7492" w:name="_Toc377542396"/>
      <w:bookmarkStart w:id="7493" w:name="_Toc377622939"/>
      <w:bookmarkStart w:id="7494" w:name="_Toc377623053"/>
      <w:bookmarkStart w:id="7495" w:name="_Toc377623167"/>
      <w:bookmarkStart w:id="7496" w:name="_Toc377623237"/>
      <w:bookmarkStart w:id="7497" w:name="_Toc377713073"/>
      <w:bookmarkStart w:id="7498" w:name="_Toc377720413"/>
      <w:bookmarkEnd w:id="7368"/>
      <w:bookmarkEnd w:id="7369"/>
      <w:bookmarkEnd w:id="7370"/>
      <w:bookmarkEnd w:id="7371"/>
      <w:bookmarkEnd w:id="7372"/>
      <w:bookmarkEnd w:id="7373"/>
      <w:bookmarkEnd w:id="7374"/>
      <w:bookmarkEnd w:id="7375"/>
      <w:bookmarkEnd w:id="7376"/>
      <w:bookmarkEnd w:id="7377"/>
      <w:bookmarkEnd w:id="7378"/>
      <w:bookmarkEnd w:id="7379"/>
      <w:bookmarkEnd w:id="7380"/>
      <w:bookmarkEnd w:id="7381"/>
      <w:bookmarkEnd w:id="7382"/>
      <w:bookmarkEnd w:id="7383"/>
      <w:bookmarkEnd w:id="7384"/>
      <w:bookmarkEnd w:id="7385"/>
      <w:bookmarkEnd w:id="7386"/>
      <w:bookmarkEnd w:id="7387"/>
      <w:bookmarkEnd w:id="7388"/>
      <w:bookmarkEnd w:id="7389"/>
      <w:bookmarkEnd w:id="7390"/>
      <w:bookmarkEnd w:id="7391"/>
      <w:bookmarkEnd w:id="7392"/>
      <w:bookmarkEnd w:id="7393"/>
      <w:bookmarkEnd w:id="7394"/>
      <w:bookmarkEnd w:id="7395"/>
      <w:bookmarkEnd w:id="7396"/>
      <w:bookmarkEnd w:id="7397"/>
      <w:bookmarkEnd w:id="7398"/>
      <w:bookmarkEnd w:id="7399"/>
      <w:bookmarkEnd w:id="7400"/>
      <w:bookmarkEnd w:id="7401"/>
      <w:r>
        <w:t xml:space="preserve">Intäktsredovisningarna skrivs under av den som är behörig </w:t>
      </w:r>
      <w:r w:rsidRPr="00C152B2">
        <w:t>företrädare</w:t>
      </w:r>
      <w:r>
        <w:t xml:space="preserve"> för partiet</w:t>
      </w:r>
      <w:bookmarkEnd w:id="7402"/>
      <w:bookmarkEnd w:id="7403"/>
      <w:bookmarkEnd w:id="7404"/>
      <w:bookmarkEnd w:id="7405"/>
      <w:bookmarkEnd w:id="7406"/>
      <w:bookmarkEnd w:id="7407"/>
      <w:bookmarkEnd w:id="7408"/>
      <w:bookmarkEnd w:id="7409"/>
      <w:bookmarkEnd w:id="7410"/>
      <w:bookmarkEnd w:id="7411"/>
      <w:bookmarkEnd w:id="7412"/>
      <w:bookmarkEnd w:id="7413"/>
      <w:bookmarkEnd w:id="7414"/>
      <w:bookmarkEnd w:id="7415"/>
      <w:bookmarkEnd w:id="7416"/>
      <w:bookmarkEnd w:id="7417"/>
      <w:bookmarkEnd w:id="7418"/>
      <w:bookmarkEnd w:id="7419"/>
      <w:bookmarkEnd w:id="7420"/>
      <w:bookmarkEnd w:id="7421"/>
      <w:bookmarkEnd w:id="7422"/>
      <w:bookmarkEnd w:id="7423"/>
      <w:bookmarkEnd w:id="7424"/>
      <w:bookmarkEnd w:id="7425"/>
      <w:bookmarkEnd w:id="7426"/>
      <w:bookmarkEnd w:id="7427"/>
      <w:bookmarkEnd w:id="7428"/>
      <w:bookmarkEnd w:id="7429"/>
      <w:bookmarkEnd w:id="7430"/>
      <w:bookmarkEnd w:id="7431"/>
      <w:bookmarkEnd w:id="7432"/>
      <w:bookmarkEnd w:id="7433"/>
      <w:bookmarkEnd w:id="7434"/>
      <w:bookmarkEnd w:id="7435"/>
      <w:bookmarkEnd w:id="7436"/>
      <w:bookmarkEnd w:id="7437"/>
      <w:bookmarkEnd w:id="7438"/>
      <w:bookmarkEnd w:id="7439"/>
      <w:bookmarkEnd w:id="7440"/>
      <w:bookmarkEnd w:id="7441"/>
      <w:bookmarkEnd w:id="7442"/>
      <w:bookmarkEnd w:id="7443"/>
      <w:bookmarkEnd w:id="7444"/>
      <w:bookmarkEnd w:id="7445"/>
      <w:bookmarkEnd w:id="7446"/>
      <w:bookmarkEnd w:id="7447"/>
      <w:bookmarkEnd w:id="7448"/>
      <w:bookmarkEnd w:id="7449"/>
      <w:bookmarkEnd w:id="7450"/>
      <w:bookmarkEnd w:id="7451"/>
      <w:bookmarkEnd w:id="7452"/>
      <w:bookmarkEnd w:id="7453"/>
      <w:bookmarkEnd w:id="7454"/>
      <w:bookmarkEnd w:id="7455"/>
      <w:bookmarkEnd w:id="7456"/>
      <w:bookmarkEnd w:id="7457"/>
      <w:bookmarkEnd w:id="7458"/>
      <w:bookmarkEnd w:id="7459"/>
      <w:bookmarkEnd w:id="7460"/>
      <w:bookmarkEnd w:id="7461"/>
      <w:bookmarkEnd w:id="7462"/>
      <w:bookmarkEnd w:id="7463"/>
      <w:bookmarkEnd w:id="7464"/>
      <w:bookmarkEnd w:id="7465"/>
      <w:bookmarkEnd w:id="7466"/>
      <w:bookmarkEnd w:id="7467"/>
      <w:bookmarkEnd w:id="7468"/>
      <w:bookmarkEnd w:id="7469"/>
      <w:bookmarkEnd w:id="7470"/>
      <w:bookmarkEnd w:id="7471"/>
      <w:bookmarkEnd w:id="7472"/>
      <w:bookmarkEnd w:id="7473"/>
      <w:bookmarkEnd w:id="7474"/>
      <w:bookmarkEnd w:id="7475"/>
      <w:bookmarkEnd w:id="7476"/>
      <w:bookmarkEnd w:id="7477"/>
      <w:bookmarkEnd w:id="7478"/>
      <w:bookmarkEnd w:id="7479"/>
      <w:bookmarkEnd w:id="7480"/>
      <w:bookmarkEnd w:id="7481"/>
      <w:bookmarkEnd w:id="7482"/>
      <w:bookmarkEnd w:id="7483"/>
      <w:bookmarkEnd w:id="7484"/>
      <w:bookmarkEnd w:id="7485"/>
      <w:bookmarkEnd w:id="7486"/>
      <w:bookmarkEnd w:id="7487"/>
      <w:bookmarkEnd w:id="7488"/>
      <w:bookmarkEnd w:id="7489"/>
      <w:bookmarkEnd w:id="7490"/>
      <w:bookmarkEnd w:id="7491"/>
      <w:bookmarkEnd w:id="7492"/>
      <w:bookmarkEnd w:id="7493"/>
      <w:bookmarkEnd w:id="7494"/>
      <w:bookmarkEnd w:id="7495"/>
      <w:bookmarkEnd w:id="7496"/>
      <w:bookmarkEnd w:id="7497"/>
      <w:bookmarkEnd w:id="7498"/>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Ett partis intäktsredovisning ska skrivas under av den som är behörig företrädare för partiet på central </w:t>
      </w:r>
      <w:r w:rsidRPr="004D7984">
        <w:t>nivå</w:t>
      </w:r>
      <w:r>
        <w:t>.</w:t>
      </w:r>
    </w:p>
    <w:p w:rsidR="00127182" w:rsidRPr="00C4013F"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C4013F">
        <w:t>Om handling</w:t>
      </w:r>
      <w:r>
        <w:t>en</w:t>
      </w:r>
      <w:r w:rsidRPr="00C4013F">
        <w:t xml:space="preserve"> upprättas elektroniskt, ska den undertecknas med en avancerad elektronisk signatur enligt lagen (2000:832) om kvalifi</w:t>
      </w:r>
      <w:r>
        <w:softHyphen/>
        <w:t>cerade elektroniska signaturer.</w:t>
      </w:r>
    </w:p>
    <w:p w:rsidR="00127182" w:rsidRPr="00FE2E79" w:rsidRDefault="00127182" w:rsidP="00127182">
      <w:pPr>
        <w:pStyle w:val="Brdtext"/>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926DB5" w:rsidRDefault="00127182" w:rsidP="00127182">
      <w:pPr>
        <w:pStyle w:val="Brdtextmedindrag"/>
      </w:pPr>
      <w:r w:rsidRPr="001B0520">
        <w:rPr>
          <w:b/>
        </w:rPr>
        <w:t>Remissinstanserna:</w:t>
      </w:r>
      <w:r w:rsidRPr="001B0520">
        <w:t xml:space="preserve"> </w:t>
      </w:r>
      <w:r>
        <w:t xml:space="preserve">Den övervägande majoriteten av </w:t>
      </w:r>
      <w:r w:rsidRPr="006E0239">
        <w:t>remissinstans</w:t>
      </w:r>
      <w:r w:rsidRPr="006E0239">
        <w:softHyphen/>
        <w:t xml:space="preserve">erna, bl.a. </w:t>
      </w:r>
      <w:r w:rsidRPr="006E0239">
        <w:rPr>
          <w:i/>
        </w:rPr>
        <w:t>Stockholms universitet</w:t>
      </w:r>
      <w:r w:rsidRPr="006E0239">
        <w:t>,</w:t>
      </w:r>
      <w:r w:rsidRPr="006E0239">
        <w:rPr>
          <w:i/>
        </w:rPr>
        <w:t xml:space="preserve"> </w:t>
      </w:r>
      <w:r w:rsidRPr="006E0239">
        <w:t xml:space="preserve">tillstyrker förslaget eller lämnar det utan </w:t>
      </w:r>
      <w:r>
        <w:t>invändning</w:t>
      </w:r>
      <w:r w:rsidRPr="006E0239">
        <w:t>.</w:t>
      </w:r>
    </w:p>
    <w:p w:rsidR="00127182" w:rsidRDefault="00127182" w:rsidP="00127182">
      <w:pPr>
        <w:pStyle w:val="Brdtextmedindrag"/>
      </w:pPr>
      <w:r w:rsidRPr="006E0239">
        <w:rPr>
          <w:i/>
        </w:rPr>
        <w:t>Valmyndigheten</w:t>
      </w:r>
      <w:r w:rsidRPr="006E0239">
        <w:t xml:space="preserve"> anser att det är oklart om den tillsynsverksamhet som ska bedrivas enligt den nya lagen innefattar ett krav på att kontrollera behörigheten hos den som har skrivit under en intäktsredo</w:t>
      </w:r>
      <w:r w:rsidRPr="006E0239">
        <w:softHyphen/>
        <w:t>vis</w:t>
      </w:r>
      <w:r w:rsidRPr="006E0239">
        <w:softHyphen/>
        <w:t xml:space="preserve">ning eller anmälan. </w:t>
      </w:r>
      <w:r w:rsidRPr="006E0239">
        <w:rPr>
          <w:i/>
        </w:rPr>
        <w:t>Kammarkollegiet</w:t>
      </w:r>
      <w:r w:rsidRPr="006E0239">
        <w:t xml:space="preserve"> föreslår att det ska ställas krav på partier att anmäla ansvarig företrädare till Valmyndig</w:t>
      </w:r>
      <w:r w:rsidRPr="006E0239">
        <w:softHyphen/>
        <w:t>heten.</w:t>
      </w:r>
      <w:r w:rsidRPr="006E0239">
        <w:rPr>
          <w:i/>
        </w:rPr>
        <w:t xml:space="preserve"> Lunds universitet (Juridiska institu</w:t>
      </w:r>
      <w:r w:rsidRPr="006E0239">
        <w:rPr>
          <w:i/>
        </w:rPr>
        <w:softHyphen/>
        <w:t>tionen)</w:t>
      </w:r>
      <w:r w:rsidRPr="006E0239">
        <w:t xml:space="preserve"> ser tillämpningsproblem och anför att det med den definition som används av partier i många fall kommer att framstå som oklart vem som är behörig företrädare för ett parti.</w:t>
      </w:r>
      <w:r>
        <w:t xml:space="preserve"> </w:t>
      </w:r>
      <w:r w:rsidRPr="006E0239">
        <w:rPr>
          <w:i/>
        </w:rPr>
        <w:t xml:space="preserve">Kammarrätten i Stockholm </w:t>
      </w:r>
      <w:r w:rsidRPr="006E0239">
        <w:t>anför att</w:t>
      </w:r>
      <w:r w:rsidRPr="006E0239">
        <w:rPr>
          <w:i/>
        </w:rPr>
        <w:t xml:space="preserve"> </w:t>
      </w:r>
      <w:r w:rsidRPr="006E0239">
        <w:t>frågan om undertecknande med en avancerad elektronisk signatur företrädesvis kan regleras i en förordning.</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En utgångspunkt för den föreslagna insynsregleringen är att</w:t>
      </w:r>
      <w:r>
        <w:rPr>
          <w:szCs w:val="22"/>
        </w:rPr>
        <w:t xml:space="preserve"> väljarna ska </w:t>
      </w:r>
      <w:r>
        <w:t>kunna bedöma vilka ekonomiska och andra intressen som partier som ställer upp i val till riksdagen eller Europa</w:t>
      </w:r>
      <w:r>
        <w:softHyphen/>
        <w:t>parlamentet kan tänkas verka för och sedan utföra sina valhand</w:t>
      </w:r>
      <w:r>
        <w:softHyphen/>
        <w:t>lingar mot bakgrund av en sådan bedöm</w:t>
      </w:r>
      <w:r>
        <w:softHyphen/>
        <w:t xml:space="preserve">ning. </w:t>
      </w:r>
      <w:r>
        <w:rPr>
          <w:szCs w:val="22"/>
        </w:rPr>
        <w:t xml:space="preserve">Avsikten </w:t>
      </w:r>
      <w:r>
        <w:t>är alltså att brister i ett partis fullgörande av den föreslagna redovisnings</w:t>
      </w:r>
      <w:r>
        <w:softHyphen/>
        <w:t>skyldigheten i förlängningen ska kunna få främst politiska konsekvenser för partiet.</w:t>
      </w:r>
    </w:p>
    <w:p w:rsidR="00127182" w:rsidRDefault="00127182" w:rsidP="00127182">
      <w:pPr>
        <w:pStyle w:val="Brdtextmedindrag"/>
      </w:pPr>
      <w:r>
        <w:t>Mot denna bakgrund anser regeringen att det politiska ansvaret för att en korrekt intäkts</w:t>
      </w:r>
      <w:r>
        <w:softHyphen/>
        <w:t>redovisning tas fram och ges in till den myndighet som ska ansvara för dess offentliggörande på lämpligt sätt bör markeras i den föreslagna lagen. I linje med vad som gäller på redovisnings</w:t>
      </w:r>
      <w:r>
        <w:softHyphen/>
        <w:t>området föreslår regeringen därför att en intäktsredo</w:t>
      </w:r>
      <w:r>
        <w:softHyphen/>
        <w:t>visning ska skrivas under av den som är behörig företrädare för partiet på central nivå innan den ges in till myndig</w:t>
      </w:r>
      <w:r>
        <w:softHyphen/>
        <w:t>heten. Genom sin underskrift för partiets räkning intygar en behörig företrädare således formellt att partiets intäkts</w:t>
      </w:r>
      <w:r>
        <w:softHyphen/>
        <w:t>redovisning är riktig. Eftersom det föreslås att partiet också ska ansvara för redo</w:t>
      </w:r>
      <w:r>
        <w:softHyphen/>
        <w:t>visning av valkandidaternas intäkter i intäktsredovis</w:t>
      </w:r>
      <w:r>
        <w:softHyphen/>
        <w:t>ningen innebär detta att en behörig företrädare genom sin underskrift intygar att även dessa uppgifter är riktiga.</w:t>
      </w:r>
      <w:r w:rsidRPr="0006692C">
        <w:t xml:space="preserve"> </w:t>
      </w:r>
      <w:r>
        <w:t>Vem eller vilka som i praktiken ska skriva under en intäkts</w:t>
      </w:r>
      <w:r>
        <w:softHyphen/>
        <w:t xml:space="preserve">redovisning följer av hur partiet är organiserat (jfr </w:t>
      </w:r>
      <w:r w:rsidRPr="009953EA">
        <w:t>avsnitt 6.2</w:t>
      </w:r>
      <w:r>
        <w:t>).</w:t>
      </w:r>
    </w:p>
    <w:p w:rsidR="00127182" w:rsidRDefault="00127182" w:rsidP="00127182">
      <w:pPr>
        <w:pStyle w:val="Brdtextmedindrag"/>
      </w:pPr>
      <w:r>
        <w:t xml:space="preserve">Den som för ett partis räkning har skrivit under en intäktsredovisning bör naturligtvis vid behov kunna styrka sin behörighet. Detta kan, som </w:t>
      </w:r>
      <w:r w:rsidRPr="002A78CB">
        <w:rPr>
          <w:i/>
        </w:rPr>
        <w:t>Lunds universitet (Juridiska institu</w:t>
      </w:r>
      <w:r w:rsidRPr="002A78CB">
        <w:rPr>
          <w:i/>
        </w:rPr>
        <w:softHyphen/>
        <w:t>tionen)</w:t>
      </w:r>
      <w:r>
        <w:t xml:space="preserve"> är inne på, exempelvis bli aktuellt om behörigheten i något fall framstår som oklar eller kan ifrågasättas. Som regeringen anför i </w:t>
      </w:r>
      <w:r w:rsidRPr="009953EA">
        <w:t>avsnitt 6.16</w:t>
      </w:r>
      <w:r>
        <w:t xml:space="preserve"> bör det dock inte ingå i tillsyns</w:t>
      </w:r>
      <w:r>
        <w:softHyphen/>
        <w:t>myndig</w:t>
      </w:r>
      <w:r>
        <w:softHyphen/>
        <w:t>hetens uppdrag att regelmässigt kontrollera behörig</w:t>
      </w:r>
      <w:r>
        <w:softHyphen/>
        <w:t xml:space="preserve">heten hos den som har skrivit under en intäktsredovisning. Regeringen anser inte heller att det, som </w:t>
      </w:r>
      <w:r w:rsidRPr="00CC0B66">
        <w:rPr>
          <w:i/>
        </w:rPr>
        <w:t>Kammar</w:t>
      </w:r>
      <w:r>
        <w:rPr>
          <w:i/>
        </w:rPr>
        <w:softHyphen/>
      </w:r>
      <w:r w:rsidRPr="00CC0B66">
        <w:rPr>
          <w:i/>
        </w:rPr>
        <w:t>kollegiet</w:t>
      </w:r>
      <w:r>
        <w:t xml:space="preserve"> </w:t>
      </w:r>
      <w:r w:rsidRPr="00CC0B66">
        <w:t>föreslår</w:t>
      </w:r>
      <w:r>
        <w:t>, finns något behov av att i lagen införa någon motsvarande anmälningsskyldighet för partierna i fråga om detta.</w:t>
      </w:r>
      <w:r w:rsidRPr="00374BF0">
        <w:t xml:space="preserve"> </w:t>
      </w:r>
    </w:p>
    <w:p w:rsidR="00127182" w:rsidRPr="00C92C31" w:rsidRDefault="00127182" w:rsidP="00127182">
      <w:pPr>
        <w:pStyle w:val="Brdtextmedindrag"/>
      </w:pPr>
      <w:r w:rsidRPr="00C92C31">
        <w:t>Under senare år ha</w:t>
      </w:r>
      <w:r>
        <w:t>r myndigheternas användning av i</w:t>
      </w:r>
      <w:r w:rsidRPr="00C92C31">
        <w:t>nternet och elektroniska tjänster ökat</w:t>
      </w:r>
      <w:r w:rsidRPr="00A72B0D">
        <w:t xml:space="preserve"> </w:t>
      </w:r>
      <w:r>
        <w:t xml:space="preserve">i </w:t>
      </w:r>
      <w:r w:rsidRPr="00C92C31">
        <w:t>snabb</w:t>
      </w:r>
      <w:r>
        <w:t xml:space="preserve"> tak</w:t>
      </w:r>
      <w:r w:rsidRPr="00C92C31">
        <w:t>t</w:t>
      </w:r>
      <w:r>
        <w:t>, bl.a. till följd av ökad efterfrågan från allmänheten</w:t>
      </w:r>
      <w:r w:rsidRPr="00C92C31">
        <w:t>. En ordning med redov</w:t>
      </w:r>
      <w:r>
        <w:t>isning i elektronisk form och offentliggörande på i</w:t>
      </w:r>
      <w:r w:rsidRPr="00C92C31">
        <w:t xml:space="preserve">nternet framstår </w:t>
      </w:r>
      <w:r>
        <w:t xml:space="preserve">därför </w:t>
      </w:r>
      <w:r w:rsidRPr="00C92C31">
        <w:t>inte bara som naturlig och kostnadseffektiv utan skulle också</w:t>
      </w:r>
      <w:r>
        <w:t>,</w:t>
      </w:r>
      <w:r w:rsidRPr="00C92C31">
        <w:t xml:space="preserve"> </w:t>
      </w:r>
      <w:r>
        <w:t xml:space="preserve">som anförs i promemorian, </w:t>
      </w:r>
      <w:r w:rsidRPr="00C92C31">
        <w:t xml:space="preserve">väsentligt bidra till </w:t>
      </w:r>
      <w:r>
        <w:t xml:space="preserve">att öka </w:t>
      </w:r>
      <w:r w:rsidRPr="00C92C31">
        <w:t>allmänhetens möjligheter att enkelt ta del av redovis</w:t>
      </w:r>
      <w:r>
        <w:softHyphen/>
      </w:r>
      <w:r w:rsidRPr="00C92C31">
        <w:t xml:space="preserve">ningarna jämfört med att begära ut </w:t>
      </w:r>
      <w:r>
        <w:t>dem</w:t>
      </w:r>
      <w:r w:rsidRPr="00C92C31">
        <w:t xml:space="preserve"> som allmänna handlingar i pappers</w:t>
      </w:r>
      <w:r>
        <w:softHyphen/>
      </w:r>
      <w:r w:rsidRPr="00C92C31">
        <w:t>form</w:t>
      </w:r>
      <w:r w:rsidRPr="00650552">
        <w:t xml:space="preserve"> </w:t>
      </w:r>
      <w:r>
        <w:t>med stöd av offentlig</w:t>
      </w:r>
      <w:r>
        <w:softHyphen/>
        <w:t>hets</w:t>
      </w:r>
      <w:r>
        <w:softHyphen/>
        <w:t>principen</w:t>
      </w:r>
      <w:r w:rsidRPr="00C92C31">
        <w:t xml:space="preserve">. </w:t>
      </w:r>
    </w:p>
    <w:p w:rsidR="00127182" w:rsidRDefault="00127182" w:rsidP="00127182">
      <w:pPr>
        <w:pStyle w:val="Brdtextmedindrag"/>
      </w:pPr>
      <w:r w:rsidRPr="00C92C31">
        <w:t xml:space="preserve">En förutsättning för att </w:t>
      </w:r>
      <w:r>
        <w:t>intäkts</w:t>
      </w:r>
      <w:r w:rsidRPr="00C92C31">
        <w:t xml:space="preserve">redovisningarna ska kunna ges in elektroniskt är att </w:t>
      </w:r>
      <w:r>
        <w:t>de</w:t>
      </w:r>
      <w:r w:rsidDel="001A5485">
        <w:t xml:space="preserve"> </w:t>
      </w:r>
      <w:r w:rsidRPr="00C92C31">
        <w:t xml:space="preserve">har försetts med </w:t>
      </w:r>
      <w:r>
        <w:t xml:space="preserve">någon form av </w:t>
      </w:r>
      <w:r w:rsidRPr="00C92C31">
        <w:t>elektronisk signatur</w:t>
      </w:r>
      <w:r>
        <w:t xml:space="preserve"> som kan förhindra att redovisningarna manipuleras av någon utom</w:t>
      </w:r>
      <w:r>
        <w:softHyphen/>
        <w:t>stående person</w:t>
      </w:r>
      <w:r w:rsidRPr="00C92C31">
        <w:t xml:space="preserve">. Med elektronisk signatur avses </w:t>
      </w:r>
      <w:r w:rsidRPr="00C92C31">
        <w:rPr>
          <w:rFonts w:cs="Arial"/>
        </w:rPr>
        <w:t>data i elektronisk form som är fogade till eller logiskt knutna till andra elektroniska data och som används för att kontrollera att innehållet härrör från den som fram</w:t>
      </w:r>
      <w:r>
        <w:rPr>
          <w:rFonts w:cs="Arial"/>
        </w:rPr>
        <w:softHyphen/>
      </w:r>
      <w:r w:rsidRPr="00C92C31">
        <w:rPr>
          <w:rFonts w:cs="Arial"/>
        </w:rPr>
        <w:t>står som utställare och att det inte har förvanskats (2</w:t>
      </w:r>
      <w:r>
        <w:rPr>
          <w:rFonts w:cs="Arial"/>
        </w:rPr>
        <w:t> §</w:t>
      </w:r>
      <w:r w:rsidRPr="00C92C31">
        <w:rPr>
          <w:rFonts w:cs="Arial"/>
        </w:rPr>
        <w:t xml:space="preserve"> lagen </w:t>
      </w:r>
      <w:r>
        <w:rPr>
          <w:rFonts w:cs="Arial"/>
        </w:rPr>
        <w:t>[</w:t>
      </w:r>
      <w:r w:rsidRPr="00C92C31">
        <w:rPr>
          <w:rFonts w:cs="Arial"/>
        </w:rPr>
        <w:t>2000:832</w:t>
      </w:r>
      <w:r>
        <w:rPr>
          <w:rFonts w:cs="Arial"/>
        </w:rPr>
        <w:t>]</w:t>
      </w:r>
      <w:r w:rsidRPr="00C92C31">
        <w:rPr>
          <w:rFonts w:cs="Arial"/>
        </w:rPr>
        <w:t xml:space="preserve"> om kvalificerade </w:t>
      </w:r>
      <w:r w:rsidRPr="000518DB">
        <w:rPr>
          <w:rFonts w:cs="Arial"/>
        </w:rPr>
        <w:t>elektroniska signaturer).</w:t>
      </w:r>
      <w:r w:rsidRPr="000518DB">
        <w:t xml:space="preserve"> </w:t>
      </w:r>
      <w:r>
        <w:t>D</w:t>
      </w:r>
      <w:r w:rsidRPr="000518DB">
        <w:t xml:space="preserve">en elektroniska signaturen </w:t>
      </w:r>
      <w:r>
        <w:t>ger</w:t>
      </w:r>
      <w:r w:rsidRPr="000518DB">
        <w:t xml:space="preserve"> de elektroniska handlingarna ett skydd mot efterföljande ändringar och utgör därig</w:t>
      </w:r>
      <w:r>
        <w:t>enom en garanti för äkthet (SOU </w:t>
      </w:r>
      <w:r w:rsidRPr="000518DB">
        <w:t>2008:88</w:t>
      </w:r>
      <w:r>
        <w:t xml:space="preserve"> s. </w:t>
      </w:r>
      <w:r w:rsidRPr="000518DB">
        <w:t xml:space="preserve">62). Sådana signaturer godtas </w:t>
      </w:r>
      <w:r>
        <w:t>i fråga om bl.a.</w:t>
      </w:r>
      <w:r w:rsidRPr="000518DB">
        <w:t xml:space="preserve"> patent</w:t>
      </w:r>
      <w:r>
        <w:softHyphen/>
      </w:r>
      <w:r w:rsidRPr="000518DB">
        <w:t>ansökningar, ansökningar om social</w:t>
      </w:r>
      <w:r>
        <w:softHyphen/>
      </w:r>
      <w:r w:rsidRPr="000518DB">
        <w:t>försäkringsförmåner och skatte</w:t>
      </w:r>
      <w:r>
        <w:softHyphen/>
      </w:r>
      <w:r w:rsidRPr="000518DB">
        <w:t>deklarationer.</w:t>
      </w:r>
      <w:r>
        <w:t xml:space="preserve"> </w:t>
      </w:r>
    </w:p>
    <w:p w:rsidR="00127182" w:rsidRDefault="00127182" w:rsidP="00127182">
      <w:pPr>
        <w:pStyle w:val="Brdtextmedindrag"/>
      </w:pPr>
      <w:r>
        <w:t>I lagen om kvalificerade elektroniska signaturer definieras två former av elektroniska signaturer. En avancerad elektronisk signatur är ute</w:t>
      </w:r>
      <w:r>
        <w:softHyphen/>
        <w:t>slut</w:t>
      </w:r>
      <w:r>
        <w:softHyphen/>
        <w:t>ande knuten till undertecknaren. Under</w:t>
      </w:r>
      <w:r>
        <w:softHyphen/>
        <w:t>tecknaren kan identifieras genom signaturen och signaturen är skapad på ett sådant sätt att undertecknaren har kontroll över den. Det innebär bl.a. att ändringar i signaturen kan upptäckas. En kvalificerad elektronisk signatur är en avancerad elektronisk signatur som är skapad av en säker anordning för signatur</w:t>
      </w:r>
      <w:r>
        <w:softHyphen/>
        <w:t xml:space="preserve">framställning och baserad på ett kvalificerat certifikat (2 §). </w:t>
      </w:r>
    </w:p>
    <w:p w:rsidR="00127182" w:rsidRPr="001A5485" w:rsidRDefault="00127182" w:rsidP="00127182">
      <w:pPr>
        <w:pStyle w:val="Brdtextmedindrag"/>
      </w:pPr>
      <w:r>
        <w:t>Enligt</w:t>
      </w:r>
      <w:r w:rsidRPr="00D471EB">
        <w:t xml:space="preserve"> årsredovisningslagen </w:t>
      </w:r>
      <w:r w:rsidRPr="00A65207">
        <w:t>(1995:1554)</w:t>
      </w:r>
      <w:r>
        <w:t xml:space="preserve"> ska </w:t>
      </w:r>
      <w:r w:rsidRPr="00D471EB">
        <w:t xml:space="preserve">en </w:t>
      </w:r>
      <w:r w:rsidRPr="00353FDA">
        <w:t>årsredo</w:t>
      </w:r>
      <w:r>
        <w:softHyphen/>
      </w:r>
      <w:r w:rsidRPr="00353FDA">
        <w:t>visning som upprättas i elektronisk form undertecknas med avancerad elektronisk signatur enligt lagen om kvalificerade elektroniska signaturer (</w:t>
      </w:r>
      <w:r w:rsidRPr="00D471EB">
        <w:t>2 kap. 7</w:t>
      </w:r>
      <w:r w:rsidRPr="004D7984">
        <w:t> § sjätte stycket årsredovisnings</w:t>
      </w:r>
      <w:r>
        <w:softHyphen/>
      </w:r>
      <w:r w:rsidRPr="004D7984">
        <w:t>lagen).</w:t>
      </w:r>
      <w:r w:rsidRPr="00353FDA">
        <w:t xml:space="preserve"> </w:t>
      </w:r>
      <w:r>
        <w:t>Det</w:t>
      </w:r>
      <w:r w:rsidRPr="00353FDA">
        <w:t xml:space="preserve"> </w:t>
      </w:r>
      <w:r>
        <w:t xml:space="preserve">finns </w:t>
      </w:r>
      <w:r w:rsidRPr="00353FDA">
        <w:t>dock in</w:t>
      </w:r>
      <w:r>
        <w:t>te</w:t>
      </w:r>
      <w:r w:rsidRPr="00353FDA">
        <w:t xml:space="preserve"> </w:t>
      </w:r>
      <w:r>
        <w:t xml:space="preserve">något krav på </w:t>
      </w:r>
      <w:r w:rsidRPr="00353FDA">
        <w:t>att en å</w:t>
      </w:r>
      <w:r w:rsidRPr="00D471EB">
        <w:t>rsredo</w:t>
      </w:r>
      <w:r>
        <w:softHyphen/>
      </w:r>
      <w:r w:rsidRPr="00D471EB">
        <w:t xml:space="preserve">visning ska upprättas i elektronisk form utan den </w:t>
      </w:r>
      <w:r w:rsidRPr="00CE1262">
        <w:t>kan även upprättas i vanlig läsbar form (2 kap. 5 § årsredovisnings</w:t>
      </w:r>
      <w:r w:rsidRPr="00CE1262">
        <w:softHyphen/>
        <w:t>lagen).</w:t>
      </w:r>
      <w:r w:rsidRPr="001A5485">
        <w:t xml:space="preserve"> </w:t>
      </w:r>
      <w:r>
        <w:t xml:space="preserve">Ett </w:t>
      </w:r>
      <w:r w:rsidRPr="001A5485">
        <w:t xml:space="preserve">krav på elektronisk redovisning </w:t>
      </w:r>
      <w:r>
        <w:t xml:space="preserve">enligt den föreslagna lagen </w:t>
      </w:r>
      <w:r w:rsidRPr="001A5485">
        <w:t xml:space="preserve">skulle innebära att </w:t>
      </w:r>
      <w:r>
        <w:t>mindre</w:t>
      </w:r>
      <w:r w:rsidRPr="001A5485">
        <w:t xml:space="preserve"> partier med begränsade ekonomiska tillgångar behöver skaffa sig ett elektroniskt certifikat för att kunna ge in redo</w:t>
      </w:r>
      <w:r>
        <w:softHyphen/>
      </w:r>
      <w:r w:rsidRPr="001A5485">
        <w:t>vis</w:t>
      </w:r>
      <w:r>
        <w:softHyphen/>
      </w:r>
      <w:r w:rsidRPr="001A5485">
        <w:t xml:space="preserve">ningarna. </w:t>
      </w:r>
      <w:r>
        <w:t>Som anförs i promemorian bör det inte införas något sådant krav. Vidare anser regeringen att det, i</w:t>
      </w:r>
      <w:r w:rsidRPr="001A5485">
        <w:t xml:space="preserve"> likhet med bokförings</w:t>
      </w:r>
      <w:r>
        <w:softHyphen/>
      </w:r>
      <w:r w:rsidRPr="001A5485">
        <w:t>lagen och årsredo</w:t>
      </w:r>
      <w:r w:rsidRPr="001A5485">
        <w:softHyphen/>
        <w:t>visnings</w:t>
      </w:r>
      <w:r>
        <w:softHyphen/>
      </w:r>
      <w:r w:rsidRPr="001A5485">
        <w:t>lagen</w:t>
      </w:r>
      <w:r>
        <w:t xml:space="preserve">, </w:t>
      </w:r>
      <w:r w:rsidRPr="001A5485">
        <w:t xml:space="preserve">inte heller </w:t>
      </w:r>
      <w:r>
        <w:t xml:space="preserve">bör </w:t>
      </w:r>
      <w:r w:rsidRPr="001A5485">
        <w:t>kr</w:t>
      </w:r>
      <w:r>
        <w:t>ä</w:t>
      </w:r>
      <w:r w:rsidRPr="001A5485">
        <w:t>v</w:t>
      </w:r>
      <w:r>
        <w:t>as</w:t>
      </w:r>
      <w:r w:rsidRPr="001A5485">
        <w:t xml:space="preserve"> att en elektronisk</w:t>
      </w:r>
      <w:r>
        <w:t>t</w:t>
      </w:r>
      <w:r w:rsidRPr="001A5485">
        <w:t xml:space="preserve"> upprättad intäktsredovis</w:t>
      </w:r>
      <w:r>
        <w:softHyphen/>
      </w:r>
      <w:r w:rsidRPr="001A5485">
        <w:t xml:space="preserve">ning ska upprättas i något </w:t>
      </w:r>
      <w:r>
        <w:t>visst</w:t>
      </w:r>
      <w:r w:rsidRPr="001A5485">
        <w:t xml:space="preserve"> elektroniskt format. </w:t>
      </w:r>
    </w:p>
    <w:p w:rsidR="00127182" w:rsidRDefault="00127182" w:rsidP="00127182">
      <w:pPr>
        <w:pStyle w:val="Brdtextmedindrag"/>
        <w:rPr>
          <w:szCs w:val="22"/>
        </w:rPr>
      </w:pPr>
      <w:r>
        <w:rPr>
          <w:szCs w:val="22"/>
        </w:rPr>
        <w:t>För att det ska vara möjligt för partierna att ge in intäktsredo</w:t>
      </w:r>
      <w:r>
        <w:rPr>
          <w:szCs w:val="22"/>
        </w:rPr>
        <w:softHyphen/>
        <w:t>visningar elektroniskt anser dock regeringen att det i lagen bör införas ett krav på någon form av elektronisk signatur som kan ersätta namnteckningar om redovisningarna ges in elektroniskt. Eftersom årsredovisningar som upprättas i elektronisk form ska undertecknas med avancerad elektronisk signatur bör även</w:t>
      </w:r>
      <w:r w:rsidDel="00096CBE">
        <w:rPr>
          <w:szCs w:val="22"/>
        </w:rPr>
        <w:t xml:space="preserve"> </w:t>
      </w:r>
      <w:r>
        <w:rPr>
          <w:szCs w:val="22"/>
        </w:rPr>
        <w:t>den föreslagna lagen innehålla ett sådant krav när det gäller intäktsredovisningar. Den föreslagna regleringen bör således inte avvika från årsredovisningslagens krav i detta hänseende. Även en anmälan om att partiet inte är redovisningsskyldigt bör enligt regeringen kunna upprättas och undertecknas elektroniskt på samma sätt som en intäkts</w:t>
      </w:r>
      <w:r>
        <w:rPr>
          <w:szCs w:val="22"/>
        </w:rPr>
        <w:softHyphen/>
        <w:t>redovisning. Det strängare kravet på en kvalificerad elektronisk signatur, som varken förekommer i årsredovisningslagen eller i någon annan författning, skulle inne</w:t>
      </w:r>
      <w:r>
        <w:rPr>
          <w:szCs w:val="22"/>
        </w:rPr>
        <w:softHyphen/>
        <w:t>bära ett alltför betungande moment för partierna jämfört med kravet i årsredovisningslagen.</w:t>
      </w:r>
    </w:p>
    <w:p w:rsidR="00BE28B8" w:rsidRDefault="00127182" w:rsidP="007B3FF5">
      <w:pPr>
        <w:pStyle w:val="Brdtextmedindrag"/>
      </w:pPr>
      <w:r>
        <w:t xml:space="preserve">När det gäller </w:t>
      </w:r>
      <w:r>
        <w:rPr>
          <w:i/>
        </w:rPr>
        <w:t xml:space="preserve">Kammarrätten i Stockholms </w:t>
      </w:r>
      <w:r>
        <w:t xml:space="preserve">påpekande att lagformen inte är nödvändig när det gäller vissa bestämmelser hänvisar regeringen till vad som anförs i </w:t>
      </w:r>
      <w:r w:rsidRPr="009953EA">
        <w:t>avsnitt 6.11</w:t>
      </w:r>
      <w:r>
        <w:t xml:space="preserve"> om att den föreslagna insynsregleringen som utgångspunkt bör regleras helt i lag. Föreskrifter i t.ex. förordning </w:t>
      </w:r>
      <w:r w:rsidRPr="008B6108">
        <w:t xml:space="preserve">av det slag som kammarrätten pekar på </w:t>
      </w:r>
      <w:r>
        <w:t>bör därför undvikas.</w:t>
      </w:r>
      <w:r>
        <w:rPr>
          <w:szCs w:val="22"/>
        </w:rPr>
        <w:t xml:space="preserve"> </w:t>
      </w:r>
      <w:bookmarkStart w:id="7499" w:name="_Toc353429445"/>
      <w:bookmarkStart w:id="7500" w:name="_Toc357504365"/>
      <w:bookmarkStart w:id="7501" w:name="_Toc360688886"/>
      <w:bookmarkStart w:id="7502" w:name="_Toc361052698"/>
      <w:bookmarkStart w:id="7503" w:name="_Toc361053188"/>
      <w:bookmarkStart w:id="7504" w:name="_Toc361053268"/>
      <w:bookmarkStart w:id="7505" w:name="_Toc361053875"/>
      <w:bookmarkStart w:id="7506" w:name="_Toc361054037"/>
      <w:bookmarkStart w:id="7507" w:name="_Toc361054119"/>
      <w:bookmarkStart w:id="7508" w:name="_Toc361054281"/>
      <w:bookmarkStart w:id="7509" w:name="_Toc361054443"/>
      <w:bookmarkStart w:id="7510" w:name="_Toc361054520"/>
      <w:bookmarkStart w:id="7511" w:name="_Toc361054601"/>
      <w:bookmarkStart w:id="7512" w:name="_Toc361054683"/>
      <w:bookmarkStart w:id="7513" w:name="_Toc361054766"/>
      <w:bookmarkStart w:id="7514" w:name="_Toc361054848"/>
      <w:bookmarkStart w:id="7515" w:name="_Toc361054930"/>
      <w:bookmarkStart w:id="7516" w:name="_Toc361055012"/>
      <w:bookmarkStart w:id="7517" w:name="_Toc361055094"/>
      <w:bookmarkStart w:id="7518" w:name="_Toc361055176"/>
      <w:bookmarkStart w:id="7519" w:name="_Toc361055259"/>
      <w:bookmarkStart w:id="7520" w:name="_Toc361055341"/>
      <w:bookmarkStart w:id="7521" w:name="_Toc361055423"/>
      <w:bookmarkStart w:id="7522" w:name="_Toc361055505"/>
      <w:bookmarkStart w:id="7523" w:name="_Toc361055669"/>
      <w:bookmarkStart w:id="7524" w:name="_Toc361055750"/>
      <w:bookmarkStart w:id="7525" w:name="_Toc361055832"/>
      <w:bookmarkStart w:id="7526" w:name="_Toc361055913"/>
      <w:bookmarkStart w:id="7527" w:name="_Toc361055995"/>
      <w:bookmarkStart w:id="7528" w:name="_Toc361056077"/>
      <w:bookmarkStart w:id="7529" w:name="_Toc361059231"/>
      <w:bookmarkStart w:id="7530" w:name="_Toc361059355"/>
      <w:bookmarkStart w:id="7531" w:name="_Toc361059772"/>
      <w:bookmarkStart w:id="7532" w:name="_Toc361060325"/>
      <w:bookmarkStart w:id="7533" w:name="_Toc361061195"/>
      <w:bookmarkStart w:id="7534" w:name="_Toc361061686"/>
      <w:bookmarkStart w:id="7535" w:name="_Toc369586055"/>
      <w:bookmarkStart w:id="7536" w:name="_Toc370453839"/>
      <w:bookmarkStart w:id="7537" w:name="_Toc371588452"/>
      <w:bookmarkStart w:id="7538" w:name="_Toc371601087"/>
      <w:bookmarkStart w:id="7539" w:name="_Toc370478987"/>
      <w:bookmarkStart w:id="7540" w:name="_Toc370737952"/>
      <w:bookmarkStart w:id="7541" w:name="_Toc370805342"/>
      <w:bookmarkStart w:id="7542" w:name="_Toc370808859"/>
      <w:bookmarkStart w:id="7543" w:name="_Toc370810282"/>
      <w:bookmarkStart w:id="7544" w:name="_Toc371055554"/>
      <w:bookmarkStart w:id="7545" w:name="_Toc371341079"/>
      <w:bookmarkStart w:id="7546" w:name="_Toc371490852"/>
      <w:bookmarkStart w:id="7547" w:name="_Toc371497316"/>
      <w:bookmarkStart w:id="7548" w:name="_Toc371601767"/>
      <w:bookmarkStart w:id="7549" w:name="_Toc371602702"/>
      <w:bookmarkStart w:id="7550" w:name="_Toc371668317"/>
      <w:bookmarkStart w:id="7551" w:name="_Toc371670251"/>
      <w:bookmarkStart w:id="7552" w:name="_Toc372716217"/>
      <w:bookmarkStart w:id="7553" w:name="_Toc373391540"/>
      <w:bookmarkStart w:id="7554" w:name="_Toc373402193"/>
      <w:bookmarkStart w:id="7555" w:name="_Toc373403488"/>
      <w:bookmarkStart w:id="7556" w:name="_Toc373482618"/>
      <w:bookmarkStart w:id="7557" w:name="_Toc373482802"/>
      <w:bookmarkStart w:id="7558" w:name="_Toc373486708"/>
      <w:bookmarkStart w:id="7559" w:name="_Toc373755728"/>
      <w:bookmarkStart w:id="7560" w:name="_Toc373756005"/>
      <w:bookmarkStart w:id="7561" w:name="_Toc373839959"/>
      <w:bookmarkStart w:id="7562" w:name="_Toc374345763"/>
      <w:bookmarkStart w:id="7563" w:name="_Toc374445346"/>
      <w:bookmarkStart w:id="7564" w:name="_Toc374514991"/>
      <w:bookmarkStart w:id="7565" w:name="_Toc374516487"/>
      <w:bookmarkStart w:id="7566" w:name="_Toc374517160"/>
      <w:bookmarkStart w:id="7567" w:name="_Toc374703338"/>
      <w:bookmarkStart w:id="7568" w:name="_Toc374972343"/>
      <w:bookmarkStart w:id="7569" w:name="_Toc375042205"/>
      <w:bookmarkStart w:id="7570" w:name="_Toc375045436"/>
      <w:bookmarkStart w:id="7571" w:name="_Toc375053175"/>
      <w:bookmarkStart w:id="7572" w:name="_Toc375057276"/>
      <w:bookmarkStart w:id="7573" w:name="_Toc375057344"/>
      <w:bookmarkStart w:id="7574" w:name="_Toc375127870"/>
      <w:bookmarkStart w:id="7575" w:name="_Toc375137108"/>
      <w:bookmarkStart w:id="7576" w:name="_Toc375138455"/>
      <w:bookmarkStart w:id="7577" w:name="_Toc376853884"/>
      <w:bookmarkStart w:id="7578" w:name="_Toc376857399"/>
      <w:bookmarkStart w:id="7579" w:name="_Toc376857604"/>
      <w:bookmarkStart w:id="7580" w:name="_Toc376858847"/>
      <w:bookmarkStart w:id="7581" w:name="_Toc376858919"/>
      <w:bookmarkStart w:id="7582" w:name="_Toc376858990"/>
      <w:bookmarkStart w:id="7583" w:name="_Toc376931269"/>
    </w:p>
    <w:p w:rsidR="00127182" w:rsidRDefault="00127182" w:rsidP="00127182">
      <w:pPr>
        <w:pStyle w:val="Rubrik2"/>
      </w:pPr>
      <w:bookmarkStart w:id="7584" w:name="_Toc377120401"/>
      <w:bookmarkStart w:id="7585" w:name="_Toc377125016"/>
      <w:bookmarkStart w:id="7586" w:name="_Toc377133240"/>
      <w:bookmarkStart w:id="7587" w:name="_Toc377134818"/>
      <w:bookmarkStart w:id="7588" w:name="_Toc377371282"/>
      <w:bookmarkStart w:id="7589" w:name="_Toc377542397"/>
      <w:bookmarkStart w:id="7590" w:name="_Toc377622940"/>
      <w:bookmarkStart w:id="7591" w:name="_Toc377623054"/>
      <w:bookmarkStart w:id="7592" w:name="_Toc377623168"/>
      <w:bookmarkStart w:id="7593" w:name="_Toc377623238"/>
      <w:bookmarkStart w:id="7594" w:name="_Toc377713074"/>
      <w:bookmarkStart w:id="7595" w:name="_Toc377720414"/>
      <w:r>
        <w:t xml:space="preserve">Granskning av </w:t>
      </w:r>
      <w:r w:rsidRPr="00B33135">
        <w:t>intäktsredovisning</w:t>
      </w:r>
      <w:bookmarkEnd w:id="7499"/>
      <w:bookmarkEnd w:id="7500"/>
      <w:bookmarkEnd w:id="7501"/>
      <w:bookmarkEnd w:id="7502"/>
      <w:bookmarkEnd w:id="7503"/>
      <w:bookmarkEnd w:id="7504"/>
      <w:bookmarkEnd w:id="7505"/>
      <w:bookmarkEnd w:id="7506"/>
      <w:bookmarkEnd w:id="7507"/>
      <w:bookmarkEnd w:id="7508"/>
      <w:bookmarkEnd w:id="7509"/>
      <w:bookmarkEnd w:id="7510"/>
      <w:bookmarkEnd w:id="7511"/>
      <w:bookmarkEnd w:id="7512"/>
      <w:bookmarkEnd w:id="7513"/>
      <w:bookmarkEnd w:id="7514"/>
      <w:bookmarkEnd w:id="7515"/>
      <w:bookmarkEnd w:id="7516"/>
      <w:bookmarkEnd w:id="7517"/>
      <w:bookmarkEnd w:id="7518"/>
      <w:bookmarkEnd w:id="7519"/>
      <w:bookmarkEnd w:id="7520"/>
      <w:bookmarkEnd w:id="7521"/>
      <w:bookmarkEnd w:id="7522"/>
      <w:bookmarkEnd w:id="7523"/>
      <w:bookmarkEnd w:id="7524"/>
      <w:bookmarkEnd w:id="7525"/>
      <w:bookmarkEnd w:id="7526"/>
      <w:bookmarkEnd w:id="7527"/>
      <w:bookmarkEnd w:id="7528"/>
      <w:bookmarkEnd w:id="7529"/>
      <w:bookmarkEnd w:id="7530"/>
      <w:bookmarkEnd w:id="7531"/>
      <w:bookmarkEnd w:id="7532"/>
      <w:bookmarkEnd w:id="7533"/>
      <w:bookmarkEnd w:id="7534"/>
      <w:bookmarkEnd w:id="7535"/>
      <w:bookmarkEnd w:id="7536"/>
      <w:bookmarkEnd w:id="7537"/>
      <w:bookmarkEnd w:id="7538"/>
      <w:bookmarkEnd w:id="7539"/>
      <w:bookmarkEnd w:id="7540"/>
      <w:bookmarkEnd w:id="7541"/>
      <w:bookmarkEnd w:id="7542"/>
      <w:bookmarkEnd w:id="7543"/>
      <w:bookmarkEnd w:id="7544"/>
      <w:bookmarkEnd w:id="7545"/>
      <w:bookmarkEnd w:id="7546"/>
      <w:bookmarkEnd w:id="7547"/>
      <w:bookmarkEnd w:id="7548"/>
      <w:bookmarkEnd w:id="7549"/>
      <w:bookmarkEnd w:id="7550"/>
      <w:bookmarkEnd w:id="7551"/>
      <w:bookmarkEnd w:id="7552"/>
      <w:bookmarkEnd w:id="7553"/>
      <w:bookmarkEnd w:id="7554"/>
      <w:bookmarkEnd w:id="7555"/>
      <w:bookmarkEnd w:id="7556"/>
      <w:bookmarkEnd w:id="7557"/>
      <w:bookmarkEnd w:id="7558"/>
      <w:bookmarkEnd w:id="7559"/>
      <w:bookmarkEnd w:id="7560"/>
      <w:bookmarkEnd w:id="7561"/>
      <w:bookmarkEnd w:id="7562"/>
      <w:bookmarkEnd w:id="7563"/>
      <w:bookmarkEnd w:id="7564"/>
      <w:bookmarkEnd w:id="7565"/>
      <w:bookmarkEnd w:id="7566"/>
      <w:bookmarkEnd w:id="7567"/>
      <w:bookmarkEnd w:id="7568"/>
      <w:bookmarkEnd w:id="7569"/>
      <w:bookmarkEnd w:id="7570"/>
      <w:bookmarkEnd w:id="7571"/>
      <w:bookmarkEnd w:id="7572"/>
      <w:bookmarkEnd w:id="7573"/>
      <w:bookmarkEnd w:id="7574"/>
      <w:bookmarkEnd w:id="7575"/>
      <w:bookmarkEnd w:id="7576"/>
      <w:bookmarkEnd w:id="7577"/>
      <w:bookmarkEnd w:id="7578"/>
      <w:bookmarkEnd w:id="7579"/>
      <w:bookmarkEnd w:id="7580"/>
      <w:bookmarkEnd w:id="7581"/>
      <w:bookmarkEnd w:id="7582"/>
      <w:bookmarkEnd w:id="7583"/>
      <w:bookmarkEnd w:id="7584"/>
      <w:bookmarkEnd w:id="7585"/>
      <w:bookmarkEnd w:id="7586"/>
      <w:bookmarkEnd w:id="7587"/>
      <w:bookmarkEnd w:id="7588"/>
      <w:bookmarkEnd w:id="7589"/>
      <w:bookmarkEnd w:id="7590"/>
      <w:bookmarkEnd w:id="7591"/>
      <w:bookmarkEnd w:id="7592"/>
      <w:bookmarkEnd w:id="7593"/>
      <w:bookmarkEnd w:id="7594"/>
      <w:bookmarkEnd w:id="7595"/>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83755E">
        <w:rPr>
          <w:b/>
        </w:rPr>
        <w:t>örslag:</w:t>
      </w:r>
      <w:r w:rsidRPr="0083755E">
        <w:t xml:space="preserve"> </w:t>
      </w:r>
      <w:r>
        <w:t xml:space="preserve">En intäktsredovisning ska granskas av partiets revisor, om partiet enligt stadgarna eller revisionslagen är skyldigt att utse en revisor.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Granskningen ska avse frågan om huruvida intäktsredovis</w:t>
      </w:r>
      <w:r>
        <w:softHyphen/>
        <w:t>ningen har upprättats i enlighet med den föreslagna lagens bestämmelser om redovisningsskyldighet. Granskningen ska vara så ingående och omfattande som god revisionssed kräver.</w:t>
      </w:r>
    </w:p>
    <w:p w:rsidR="00127182" w:rsidRPr="0083755E"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Revisorn ska lämna ett skriftligt yttrande över gransk</w:t>
      </w:r>
      <w:r>
        <w:softHyphen/>
        <w:t>ningen. Yttrandet ska fogas till intäktsredovisningen.</w:t>
      </w:r>
    </w:p>
    <w:p w:rsidR="00127182" w:rsidRPr="0083755E" w:rsidRDefault="00127182" w:rsidP="00127182">
      <w:pPr>
        <w:pStyle w:val="Brdtextmedindrag"/>
        <w:ind w:firstLine="0"/>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Default="00127182" w:rsidP="00127182">
      <w:pPr>
        <w:pStyle w:val="Brdtextmedindrag"/>
      </w:pPr>
      <w:r w:rsidRPr="001B0520">
        <w:rPr>
          <w:b/>
        </w:rPr>
        <w:t>Remissinstanserna:</w:t>
      </w:r>
      <w:r w:rsidRPr="001B0520">
        <w:t xml:space="preserve"> </w:t>
      </w:r>
      <w:r>
        <w:t xml:space="preserve">Den övervägande majoriteten av </w:t>
      </w:r>
      <w:r w:rsidRPr="006E0239">
        <w:t>remiss</w:t>
      </w:r>
      <w:r w:rsidRPr="006E0239">
        <w:softHyphen/>
        <w:t>instans</w:t>
      </w:r>
      <w:r>
        <w:softHyphen/>
      </w:r>
      <w:r w:rsidRPr="006E0239">
        <w:t>erna</w:t>
      </w:r>
      <w:r>
        <w:t>,</w:t>
      </w:r>
      <w:r w:rsidRPr="006E0239">
        <w:t xml:space="preserve"> bl.a. </w:t>
      </w:r>
      <w:r w:rsidRPr="006E0239">
        <w:rPr>
          <w:i/>
        </w:rPr>
        <w:t>Revisorsnämnden</w:t>
      </w:r>
      <w:r w:rsidRPr="006E0239">
        <w:t>,</w:t>
      </w:r>
      <w:r w:rsidRPr="006E0239">
        <w:rPr>
          <w:i/>
        </w:rPr>
        <w:t xml:space="preserve"> </w:t>
      </w:r>
      <w:r w:rsidRPr="006E0239">
        <w:t xml:space="preserve">tillstyrker förslaget eller lämnar det utan </w:t>
      </w:r>
      <w:r>
        <w:t>invändning</w:t>
      </w:r>
      <w:r w:rsidRPr="006E0239">
        <w:t>.</w:t>
      </w:r>
      <w:r w:rsidRPr="00AD5C73">
        <w:t xml:space="preserve"> </w:t>
      </w:r>
      <w:r w:rsidRPr="006E0239">
        <w:rPr>
          <w:i/>
        </w:rPr>
        <w:t>Bokföringsnämnden</w:t>
      </w:r>
      <w:r w:rsidRPr="006E0239">
        <w:t xml:space="preserve"> och </w:t>
      </w:r>
      <w:r w:rsidRPr="006E0239">
        <w:rPr>
          <w:i/>
        </w:rPr>
        <w:t>Valmyndigheten</w:t>
      </w:r>
      <w:r w:rsidRPr="006E0239">
        <w:t xml:space="preserve"> upp</w:t>
      </w:r>
      <w:r w:rsidRPr="006E0239">
        <w:softHyphen/>
        <w:t>märk</w:t>
      </w:r>
      <w:r w:rsidRPr="006E0239">
        <w:softHyphen/>
        <w:t>sammar att skyldigheten för en ideell förening att utse en revisor regleras i revisionslagen (1999:1079) och inte i bokförings</w:t>
      </w:r>
      <w:r w:rsidRPr="006E0239">
        <w:softHyphen/>
        <w:t>lagen (1999:1078).</w:t>
      </w:r>
      <w:r w:rsidRPr="00AD5C73">
        <w:t xml:space="preserve"> </w:t>
      </w:r>
      <w:r w:rsidRPr="006E0239">
        <w:rPr>
          <w:i/>
        </w:rPr>
        <w:t>FAR</w:t>
      </w:r>
      <w:r w:rsidRPr="006E0239">
        <w:t xml:space="preserve"> anser att det är tveksamt om bestämmelserna om vad ett partis intäkts</w:t>
      </w:r>
      <w:r>
        <w:softHyphen/>
      </w:r>
      <w:r w:rsidRPr="006E0239">
        <w:t xml:space="preserve">redovisning ska innehålla är tillräckligt preciserade för att en formell revisorsgranskning ska kunna ske. FAR </w:t>
      </w:r>
      <w:r w:rsidRPr="00EA1550">
        <w:t>förordar i stället en lösning som innebär att intäktsredovisningen ska granskas av en särskild granskare, vilken kan vara densamma som partiets revisor</w:t>
      </w:r>
      <w:r w:rsidRPr="006E0239">
        <w:t>.</w:t>
      </w:r>
      <w:r w:rsidRPr="006E0239">
        <w:rPr>
          <w:i/>
        </w:rPr>
        <w:t xml:space="preserve"> Institutet mot mutor</w:t>
      </w:r>
      <w:r w:rsidRPr="006E0239">
        <w:t xml:space="preserve"> anför att förslaget att inte alla partier ska omfattas av kravet att en revisor ska granska intäktsredovisningen är diskutabelt. </w:t>
      </w:r>
      <w:r w:rsidRPr="006E0239">
        <w:rPr>
          <w:i/>
        </w:rPr>
        <w:t>Transparency Inter</w:t>
      </w:r>
      <w:r>
        <w:rPr>
          <w:i/>
        </w:rPr>
        <w:softHyphen/>
      </w:r>
      <w:r w:rsidRPr="006E0239">
        <w:rPr>
          <w:i/>
        </w:rPr>
        <w:t>national Sverige</w:t>
      </w:r>
      <w:r w:rsidRPr="006E0239">
        <w:t xml:space="preserve"> anser att förslaget bör förtydligas så att det klart framgår att en revisor alltid ska lämna skriftligt yttrande över granskningen oavsett om partiet är skyldigt att utse revisor enligt stadgarna eller bokföringslagen.</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w:t>
      </w:r>
      <w:r w:rsidRPr="007C54DF">
        <w:t xml:space="preserve">För att </w:t>
      </w:r>
      <w:r>
        <w:t xml:space="preserve">öka tillförlitligheten när det gäller innehållet i en </w:t>
      </w:r>
      <w:r w:rsidRPr="00160418">
        <w:t>intäktsredovisning</w:t>
      </w:r>
      <w:r w:rsidRPr="007C54DF">
        <w:t xml:space="preserve"> bör </w:t>
      </w:r>
      <w:r>
        <w:t>det övervägas att i den föreslagna lagen införa bestämmelser om någon form av granskning av intäktsredovisningar</w:t>
      </w:r>
      <w:r w:rsidRPr="007C54DF">
        <w:t>.</w:t>
      </w:r>
      <w:r>
        <w:t xml:space="preserve"> Av </w:t>
      </w:r>
      <w:r w:rsidRPr="00160418">
        <w:t>GRECO:s rekommen</w:t>
      </w:r>
      <w:r>
        <w:softHyphen/>
      </w:r>
      <w:r w:rsidRPr="00160418">
        <w:t xml:space="preserve">dationer till Sverige </w:t>
      </w:r>
      <w:r>
        <w:t xml:space="preserve">följer också ett </w:t>
      </w:r>
      <w:r w:rsidRPr="00C302A9">
        <w:rPr>
          <w:szCs w:val="22"/>
        </w:rPr>
        <w:t>krav på oberoende revision i fråga om partier som är skyldiga att upprätta bokföring och räkenskaper</w:t>
      </w:r>
      <w:r w:rsidRPr="00160418">
        <w:t>.</w:t>
      </w:r>
    </w:p>
    <w:p w:rsidR="00127182" w:rsidRDefault="00127182" w:rsidP="00127182">
      <w:pPr>
        <w:pStyle w:val="Brdtextmedindrag"/>
      </w:pPr>
      <w:r>
        <w:rPr>
          <w:lang w:eastAsia="sv-SE"/>
        </w:rPr>
        <w:t>Den redovisningsskyldighet som regeringen föreslår ska gälla för partier som omfattas av den nya lagen innebär att det av en intäkts</w:t>
      </w:r>
      <w:r>
        <w:rPr>
          <w:lang w:eastAsia="sv-SE"/>
        </w:rPr>
        <w:softHyphen/>
        <w:t>redovisning</w:t>
      </w:r>
      <w:r>
        <w:t xml:space="preserve"> tydligt ska framgå vilka medel som har kommit partiets politiska verksamhet till godo och varifrån medlen kommer (jfr </w:t>
      </w:r>
      <w:r w:rsidRPr="009953EA">
        <w:rPr>
          <w:lang w:eastAsia="sv-SE"/>
        </w:rPr>
        <w:t>avsnitt 6.2</w:t>
      </w:r>
      <w:r>
        <w:rPr>
          <w:lang w:eastAsia="sv-SE"/>
        </w:rPr>
        <w:t>). Detta krav är inte av den karaktären att det kan läggas till grund för en revision av intäktsredovis</w:t>
      </w:r>
      <w:r>
        <w:rPr>
          <w:lang w:eastAsia="sv-SE"/>
        </w:rPr>
        <w:softHyphen/>
        <w:t xml:space="preserve">ningen i den mening som uttrycket revision har i lagstiftning på revisionsrättens område. Som anförs i </w:t>
      </w:r>
      <w:r w:rsidRPr="009953EA">
        <w:rPr>
          <w:lang w:eastAsia="sv-SE"/>
        </w:rPr>
        <w:t>avsnitt 6.1</w:t>
      </w:r>
      <w:r>
        <w:rPr>
          <w:lang w:eastAsia="sv-SE"/>
        </w:rPr>
        <w:t xml:space="preserve"> är det dock inte heller </w:t>
      </w:r>
      <w:r>
        <w:rPr>
          <w:szCs w:val="22"/>
        </w:rPr>
        <w:t xml:space="preserve">fråga om att införa en lagstiftning som tar sikte på </w:t>
      </w:r>
      <w:r w:rsidRPr="00773BCE">
        <w:rPr>
          <w:szCs w:val="22"/>
        </w:rPr>
        <w:t>sådan redovisning som avses i bokföringslagen</w:t>
      </w:r>
      <w:r>
        <w:rPr>
          <w:szCs w:val="22"/>
        </w:rPr>
        <w:t xml:space="preserve"> </w:t>
      </w:r>
      <w:r w:rsidRPr="00EF312A">
        <w:rPr>
          <w:szCs w:val="22"/>
        </w:rPr>
        <w:t xml:space="preserve">(1999:1078) </w:t>
      </w:r>
      <w:r w:rsidRPr="00773BCE">
        <w:rPr>
          <w:szCs w:val="22"/>
        </w:rPr>
        <w:t>och årsredo</w:t>
      </w:r>
      <w:r>
        <w:rPr>
          <w:szCs w:val="22"/>
        </w:rPr>
        <w:softHyphen/>
      </w:r>
      <w:r w:rsidRPr="00773BCE">
        <w:rPr>
          <w:szCs w:val="22"/>
        </w:rPr>
        <w:t>vis</w:t>
      </w:r>
      <w:r>
        <w:rPr>
          <w:szCs w:val="22"/>
        </w:rPr>
        <w:softHyphen/>
      </w:r>
      <w:r w:rsidRPr="00773BCE">
        <w:rPr>
          <w:szCs w:val="22"/>
        </w:rPr>
        <w:t>nings</w:t>
      </w:r>
      <w:r>
        <w:rPr>
          <w:szCs w:val="22"/>
        </w:rPr>
        <w:softHyphen/>
      </w:r>
      <w:r w:rsidRPr="00773BCE">
        <w:rPr>
          <w:szCs w:val="22"/>
        </w:rPr>
        <w:t>lagen</w:t>
      </w:r>
      <w:r>
        <w:rPr>
          <w:szCs w:val="22"/>
        </w:rPr>
        <w:t xml:space="preserve"> </w:t>
      </w:r>
      <w:r w:rsidRPr="009959B6">
        <w:rPr>
          <w:szCs w:val="22"/>
        </w:rPr>
        <w:t>(1995:1554)</w:t>
      </w:r>
      <w:r>
        <w:rPr>
          <w:szCs w:val="22"/>
        </w:rPr>
        <w:t>. I</w:t>
      </w:r>
      <w:r>
        <w:rPr>
          <w:rFonts w:ascii="TimesNewRomanPS-ItalicMT" w:hAnsi="TimesNewRomanPS-ItalicMT" w:cs="TimesNewRomanPS-ItalicMT"/>
          <w:iCs/>
          <w:lang w:eastAsia="sv-SE"/>
        </w:rPr>
        <w:t xml:space="preserve"> förhållande till promemorian finns det därför skäl att ytterligare förtydliga att</w:t>
      </w:r>
      <w:r>
        <w:rPr>
          <w:lang w:eastAsia="sv-SE"/>
        </w:rPr>
        <w:t xml:space="preserve"> granskningen av ett partis intäkts</w:t>
      </w:r>
      <w:r>
        <w:rPr>
          <w:lang w:eastAsia="sv-SE"/>
        </w:rPr>
        <w:softHyphen/>
        <w:t>redovis</w:t>
      </w:r>
      <w:r>
        <w:rPr>
          <w:lang w:eastAsia="sv-SE"/>
        </w:rPr>
        <w:softHyphen/>
        <w:t>ning</w:t>
      </w:r>
      <w:r w:rsidRPr="00011D8F">
        <w:rPr>
          <w:rFonts w:ascii="TimesNewRomanPS-ItalicMT" w:hAnsi="TimesNewRomanPS-ItalicMT" w:cs="TimesNewRomanPS-ItalicMT"/>
          <w:iCs/>
          <w:lang w:eastAsia="sv-SE"/>
        </w:rPr>
        <w:t xml:space="preserve"> </w:t>
      </w:r>
      <w:r>
        <w:rPr>
          <w:rFonts w:ascii="TimesNewRomanPS-ItalicMT" w:hAnsi="TimesNewRomanPS-ItalicMT" w:cs="TimesNewRomanPS-ItalicMT"/>
          <w:iCs/>
          <w:lang w:eastAsia="sv-SE"/>
        </w:rPr>
        <w:t>bör</w:t>
      </w:r>
      <w:r>
        <w:rPr>
          <w:lang w:eastAsia="sv-SE"/>
        </w:rPr>
        <w:t xml:space="preserve">, som </w:t>
      </w:r>
      <w:r>
        <w:rPr>
          <w:rFonts w:ascii="TimesNewRomanPS-ItalicMT" w:hAnsi="TimesNewRomanPS-ItalicMT" w:cs="TimesNewRomanPS-ItalicMT"/>
          <w:i/>
          <w:iCs/>
          <w:lang w:eastAsia="sv-SE"/>
        </w:rPr>
        <w:t>FAR</w:t>
      </w:r>
      <w:r>
        <w:rPr>
          <w:rFonts w:ascii="TimesNewRomanPS-ItalicMT" w:hAnsi="TimesNewRomanPS-ItalicMT" w:cs="TimesNewRomanPS-ItalicMT"/>
          <w:iCs/>
          <w:lang w:eastAsia="sv-SE"/>
        </w:rPr>
        <w:t xml:space="preserve"> är inne på, </w:t>
      </w:r>
      <w:r>
        <w:rPr>
          <w:lang w:eastAsia="sv-SE"/>
        </w:rPr>
        <w:t>betraktas som en särskild granskning av ett annat slag än revision.</w:t>
      </w:r>
    </w:p>
    <w:p w:rsidR="00127182" w:rsidRDefault="00127182" w:rsidP="00127182">
      <w:pPr>
        <w:pStyle w:val="Brdtextmedindrag"/>
      </w:pPr>
      <w:r>
        <w:t>Regeringen anser att den nya lagen bör innehålla ett krav på särskild gransk</w:t>
      </w:r>
      <w:r>
        <w:softHyphen/>
        <w:t>ning av intäkts</w:t>
      </w:r>
      <w:r>
        <w:softHyphen/>
        <w:t>redovisningar för partier som enligt stadgarna eller revisions</w:t>
      </w:r>
      <w:r>
        <w:softHyphen/>
        <w:t>lagen (</w:t>
      </w:r>
      <w:r w:rsidRPr="009550B7">
        <w:t>1999:107</w:t>
      </w:r>
      <w:r>
        <w:t>9) är skyldiga att utse en revisor. Med hänsyn till att det är fråga om att införa en helt ny reglering om insyn bedömer regeringen, i likhet med promemorian och majoriteten av remiss</w:t>
      </w:r>
      <w:r>
        <w:softHyphen/>
        <w:t>instans</w:t>
      </w:r>
      <w:r>
        <w:softHyphen/>
        <w:t>erna, emellertid</w:t>
      </w:r>
      <w:r w:rsidDel="00BB736F">
        <w:t xml:space="preserve"> </w:t>
      </w:r>
      <w:r>
        <w:t>att det för närvarande inte finns skäl att införa något generellt krav på sådan gransk</w:t>
      </w:r>
      <w:r>
        <w:softHyphen/>
        <w:t>ning. Ett parti som inte redan omfattas av ett krav att utse en revisor behöver alltså inte anlita en revisor för att uppfylla sin redovisnings</w:t>
      </w:r>
      <w:r>
        <w:softHyphen/>
        <w:t xml:space="preserve">skyldighet enligt lagen. </w:t>
      </w:r>
    </w:p>
    <w:p w:rsidR="00127182" w:rsidRDefault="00127182" w:rsidP="00127182">
      <w:pPr>
        <w:pStyle w:val="Brdtextmedindrag"/>
      </w:pPr>
      <w:r>
        <w:t>A</w:t>
      </w:r>
      <w:r w:rsidRPr="007C54DF">
        <w:t xml:space="preserve">v </w:t>
      </w:r>
      <w:r>
        <w:t>bokföringslagens</w:t>
      </w:r>
      <w:r w:rsidRPr="00144E37">
        <w:t xml:space="preserve"> </w:t>
      </w:r>
      <w:r w:rsidRPr="007C54DF">
        <w:t>krav på upprättande av årsredo</w:t>
      </w:r>
      <w:r>
        <w:softHyphen/>
      </w:r>
      <w:r w:rsidRPr="007C54DF">
        <w:t>vis</w:t>
      </w:r>
      <w:r>
        <w:softHyphen/>
      </w:r>
      <w:r w:rsidRPr="007C54DF">
        <w:t>ning</w:t>
      </w:r>
      <w:r>
        <w:t xml:space="preserve"> följer </w:t>
      </w:r>
      <w:r w:rsidRPr="007C54DF">
        <w:t>att</w:t>
      </w:r>
      <w:r>
        <w:t xml:space="preserve"> årsredovisningen</w:t>
      </w:r>
      <w:r w:rsidRPr="007C54DF">
        <w:t xml:space="preserve"> ska granskas av en revisor</w:t>
      </w:r>
      <w:r>
        <w:t xml:space="preserve"> (se </w:t>
      </w:r>
      <w:r w:rsidRPr="009953EA">
        <w:t>avsnitt 5.6.4</w:t>
      </w:r>
      <w:r>
        <w:t>)</w:t>
      </w:r>
      <w:r w:rsidRPr="007C54DF">
        <w:t>. I de större partierna innebär det att revisorn ska vara auktoriserad eller godkänd revisor. Detta följer av tillämplig lag för den associationsform som partiet har organiserats i. I fråga om en ideell förening fram</w:t>
      </w:r>
      <w:r>
        <w:softHyphen/>
      </w:r>
      <w:r w:rsidRPr="007C54DF">
        <w:t>går revisorns kompetenskrav av 12</w:t>
      </w:r>
      <w:r>
        <w:t> </w:t>
      </w:r>
      <w:r w:rsidRPr="007C54DF">
        <w:t xml:space="preserve">§ revisionslagen. I revisionslagen finns även bestämmelser om antalet revisorer, utseende av revisor och om revision av årsredovisningar. Av dessa följer </w:t>
      </w:r>
      <w:r>
        <w:t>bl.a.</w:t>
      </w:r>
      <w:r w:rsidRPr="007C54DF">
        <w:t xml:space="preserve"> att </w:t>
      </w:r>
      <w:r>
        <w:t>ett företag</w:t>
      </w:r>
      <w:r w:rsidRPr="007C54DF">
        <w:t xml:space="preserve"> </w:t>
      </w:r>
      <w:r>
        <w:t>(</w:t>
      </w:r>
      <w:r w:rsidRPr="007C54DF">
        <w:t>e</w:t>
      </w:r>
      <w:r>
        <w:t xml:space="preserve">n fysisk eller juridisk person </w:t>
      </w:r>
      <w:r w:rsidRPr="009550B7">
        <w:t>som är bokföringsskyldig enligt bokförings</w:t>
      </w:r>
      <w:r>
        <w:softHyphen/>
      </w:r>
      <w:r w:rsidRPr="009550B7">
        <w:t>lagen</w:t>
      </w:r>
      <w:r>
        <w:t>)</w:t>
      </w:r>
      <w:r w:rsidRPr="007C54DF">
        <w:t xml:space="preserve"> som omfattas av lagen ska ha minst en revisor och att revisorn ska granska företagets årsredo</w:t>
      </w:r>
      <w:r>
        <w:softHyphen/>
      </w:r>
      <w:r w:rsidRPr="007C54DF">
        <w:t>visning och bokföring samt företagsledningens förvalt</w:t>
      </w:r>
      <w:r>
        <w:softHyphen/>
      </w:r>
      <w:r w:rsidRPr="007C54DF">
        <w:t>ning. Granskningen ska vara så ingående och omfattande som god revisionssed kräver (</w:t>
      </w:r>
      <w:r>
        <w:t xml:space="preserve">1 § andra stycket, </w:t>
      </w:r>
      <w:r w:rsidRPr="007C54DF">
        <w:t>3, 5 och 9</w:t>
      </w:r>
      <w:r>
        <w:t> </w:t>
      </w:r>
      <w:r w:rsidRPr="007C54DF">
        <w:t>§§).</w:t>
      </w:r>
    </w:p>
    <w:p w:rsidR="00127182" w:rsidRDefault="00127182" w:rsidP="00127182">
      <w:pPr>
        <w:pStyle w:val="Brdtextmedindrag"/>
      </w:pPr>
      <w:r w:rsidRPr="007C54DF">
        <w:t xml:space="preserve">I fråga om valet av </w:t>
      </w:r>
      <w:r>
        <w:t>särskild granskare</w:t>
      </w:r>
      <w:r w:rsidRPr="007C54DF">
        <w:t xml:space="preserve"> </w:t>
      </w:r>
      <w:r>
        <w:t xml:space="preserve">anser regeringen att </w:t>
      </w:r>
      <w:r w:rsidRPr="007C54DF">
        <w:t xml:space="preserve">det </w:t>
      </w:r>
      <w:r>
        <w:t xml:space="preserve">är </w:t>
      </w:r>
      <w:r w:rsidRPr="007C54DF">
        <w:t xml:space="preserve">lämpligt att den revisor som </w:t>
      </w:r>
      <w:r>
        <w:t xml:space="preserve">partiet redan har utsett </w:t>
      </w:r>
      <w:r w:rsidRPr="007C54DF">
        <w:t xml:space="preserve">också granskar </w:t>
      </w:r>
      <w:r>
        <w:t>partiets</w:t>
      </w:r>
      <w:r w:rsidRPr="007C54DF">
        <w:t xml:space="preserve"> intäktsredovis</w:t>
      </w:r>
      <w:r>
        <w:softHyphen/>
      </w:r>
      <w:r w:rsidRPr="007C54DF">
        <w:t>ning. Det innebär att de krav på revisorns kompe</w:t>
      </w:r>
      <w:r>
        <w:softHyphen/>
      </w:r>
      <w:r w:rsidRPr="007C54DF">
        <w:t>tens som ställs vid gransk</w:t>
      </w:r>
      <w:r>
        <w:softHyphen/>
      </w:r>
      <w:r w:rsidRPr="007C54DF">
        <w:t>ningen av intäktsredovisningen är desamma som gäller för revisionen av partiet</w:t>
      </w:r>
      <w:r>
        <w:t>s räkenskaper</w:t>
      </w:r>
      <w:r w:rsidRPr="007C54DF">
        <w:t xml:space="preserve">. En bestämmelse som utformas på det sättet säkerställer att </w:t>
      </w:r>
      <w:r>
        <w:t xml:space="preserve">det </w:t>
      </w:r>
      <w:r w:rsidRPr="007C54DF">
        <w:t xml:space="preserve">finns tillräcklig kompetens för granskningsuppdraget samtidigt som den administrativa bördan </w:t>
      </w:r>
      <w:r>
        <w:t xml:space="preserve">för partiet </w:t>
      </w:r>
      <w:r w:rsidRPr="007C54DF">
        <w:t>begränsas till vad som är nödvändigt.</w:t>
      </w:r>
    </w:p>
    <w:p w:rsidR="00127182" w:rsidRPr="00F55D21" w:rsidRDefault="00127182" w:rsidP="00127182">
      <w:pPr>
        <w:pStyle w:val="Brdtextmedindrag"/>
      </w:pPr>
      <w:r>
        <w:t>Granskningen bör alltså som anförs i promemorian avse frågan om huruvida intäktsredo</w:t>
      </w:r>
      <w:r>
        <w:softHyphen/>
        <w:t>visningen har upprättats i enlighet med den före</w:t>
      </w:r>
      <w:r>
        <w:softHyphen/>
        <w:t>slagna lagens bestämmelser om redovisningsskyldighet. Granskningen bör vidare, i likhet med andra bestyrkandeuppdrag, vara så ingående och omfattande som god revisionssed kräver, vilket avgörs av den gransk</w:t>
      </w:r>
      <w:r>
        <w:softHyphen/>
        <w:t>nings</w:t>
      </w:r>
      <w:r>
        <w:softHyphen/>
        <w:t>standard som används</w:t>
      </w:r>
      <w:r w:rsidRPr="0084684F">
        <w:t>.</w:t>
      </w:r>
    </w:p>
    <w:p w:rsidR="00127182" w:rsidRDefault="00127182" w:rsidP="00127182">
      <w:pPr>
        <w:pStyle w:val="Brdtextmedindrag"/>
      </w:pPr>
      <w:r>
        <w:t xml:space="preserve">Det bör också, i enlighet med promemorians förslag, tydligt framgå av lagtexten att revisorn ska lämna ett skriftligt yttrande över granskningen samt att yttrandet ska fogas till intäktsredovisningen. </w:t>
      </w:r>
    </w:p>
    <w:p w:rsidR="00BE28B8" w:rsidRDefault="00127182" w:rsidP="007B3FF5">
      <w:pPr>
        <w:pStyle w:val="Brdtextmedindrag"/>
        <w:rPr>
          <w:sz w:val="26"/>
        </w:rPr>
      </w:pPr>
      <w:r>
        <w:t>Regeringen bedömer att förslaget i denna del uppfyller GRECO:s rekom</w:t>
      </w:r>
      <w:r>
        <w:softHyphen/>
        <w:t>mendation om oberoende revision.</w:t>
      </w:r>
      <w:bookmarkStart w:id="7596" w:name="_Toc353429446"/>
      <w:bookmarkStart w:id="7597" w:name="_Toc357504366"/>
      <w:bookmarkStart w:id="7598" w:name="_Toc360688887"/>
      <w:bookmarkStart w:id="7599" w:name="_Toc361052699"/>
      <w:bookmarkStart w:id="7600" w:name="_Toc361053189"/>
      <w:bookmarkStart w:id="7601" w:name="_Toc361053269"/>
      <w:bookmarkStart w:id="7602" w:name="_Toc361053876"/>
      <w:bookmarkStart w:id="7603" w:name="_Toc361054038"/>
      <w:bookmarkStart w:id="7604" w:name="_Toc361054120"/>
      <w:bookmarkStart w:id="7605" w:name="_Toc361054282"/>
      <w:bookmarkStart w:id="7606" w:name="_Toc361054444"/>
      <w:bookmarkStart w:id="7607" w:name="_Toc361054521"/>
      <w:bookmarkStart w:id="7608" w:name="_Toc361054602"/>
      <w:bookmarkStart w:id="7609" w:name="_Toc361054684"/>
      <w:bookmarkStart w:id="7610" w:name="_Toc361054767"/>
      <w:bookmarkStart w:id="7611" w:name="_Toc361054849"/>
      <w:bookmarkStart w:id="7612" w:name="_Toc361054931"/>
      <w:bookmarkStart w:id="7613" w:name="_Toc361055013"/>
      <w:bookmarkStart w:id="7614" w:name="_Toc361055095"/>
      <w:bookmarkStart w:id="7615" w:name="_Toc361055177"/>
      <w:bookmarkStart w:id="7616" w:name="_Toc361055260"/>
      <w:bookmarkStart w:id="7617" w:name="_Toc361055342"/>
      <w:bookmarkStart w:id="7618" w:name="_Toc361055424"/>
      <w:bookmarkStart w:id="7619" w:name="_Toc361055506"/>
      <w:bookmarkStart w:id="7620" w:name="_Toc361055670"/>
      <w:bookmarkStart w:id="7621" w:name="_Toc361055751"/>
      <w:bookmarkStart w:id="7622" w:name="_Toc361055833"/>
      <w:bookmarkStart w:id="7623" w:name="_Toc361055914"/>
      <w:bookmarkStart w:id="7624" w:name="_Toc361055996"/>
      <w:bookmarkStart w:id="7625" w:name="_Toc361056078"/>
      <w:bookmarkStart w:id="7626" w:name="_Toc361059232"/>
      <w:bookmarkStart w:id="7627" w:name="_Toc361059356"/>
      <w:bookmarkStart w:id="7628" w:name="_Toc361059773"/>
      <w:bookmarkStart w:id="7629" w:name="_Toc361060326"/>
      <w:bookmarkStart w:id="7630" w:name="_Toc361061196"/>
      <w:bookmarkStart w:id="7631" w:name="_Toc361061687"/>
      <w:bookmarkStart w:id="7632" w:name="_Toc369586056"/>
      <w:bookmarkStart w:id="7633" w:name="_Toc370453840"/>
      <w:bookmarkStart w:id="7634" w:name="_Toc370478988"/>
      <w:bookmarkStart w:id="7635" w:name="_Toc370737953"/>
      <w:bookmarkStart w:id="7636" w:name="_Toc370805343"/>
      <w:bookmarkStart w:id="7637" w:name="_Toc370808860"/>
      <w:bookmarkStart w:id="7638" w:name="_Toc370810283"/>
      <w:bookmarkStart w:id="7639" w:name="_Toc371055555"/>
      <w:bookmarkStart w:id="7640" w:name="_Toc371341080"/>
      <w:bookmarkStart w:id="7641" w:name="_Toc371490853"/>
      <w:bookmarkStart w:id="7642" w:name="_Toc371497317"/>
      <w:bookmarkStart w:id="7643" w:name="_Toc371588453"/>
      <w:bookmarkStart w:id="7644" w:name="_Toc371601088"/>
      <w:bookmarkStart w:id="7645" w:name="_Toc371601768"/>
      <w:bookmarkStart w:id="7646" w:name="_Toc371602703"/>
      <w:bookmarkStart w:id="7647" w:name="_Toc371668318"/>
      <w:bookmarkStart w:id="7648" w:name="_Toc371670252"/>
      <w:bookmarkStart w:id="7649" w:name="_Toc372716218"/>
      <w:bookmarkStart w:id="7650" w:name="_Toc373391541"/>
      <w:bookmarkStart w:id="7651" w:name="_Toc373402194"/>
      <w:bookmarkStart w:id="7652" w:name="_Toc373403489"/>
      <w:bookmarkStart w:id="7653" w:name="_Toc373482619"/>
      <w:bookmarkStart w:id="7654" w:name="_Toc373482803"/>
      <w:bookmarkStart w:id="7655" w:name="_Toc373486709"/>
      <w:bookmarkStart w:id="7656" w:name="_Toc373755729"/>
      <w:bookmarkStart w:id="7657" w:name="_Toc373756006"/>
      <w:bookmarkStart w:id="7658" w:name="_Toc373839960"/>
      <w:bookmarkStart w:id="7659" w:name="_Toc374345764"/>
      <w:bookmarkStart w:id="7660" w:name="_Toc374445347"/>
      <w:bookmarkStart w:id="7661" w:name="_Toc374514992"/>
      <w:bookmarkStart w:id="7662" w:name="_Toc374516488"/>
      <w:bookmarkStart w:id="7663" w:name="_Toc374517161"/>
      <w:bookmarkStart w:id="7664" w:name="_Toc374703339"/>
      <w:bookmarkStart w:id="7665" w:name="_Toc374972344"/>
      <w:bookmarkStart w:id="7666" w:name="_Toc375042206"/>
      <w:bookmarkStart w:id="7667" w:name="_Toc375045437"/>
      <w:bookmarkStart w:id="7668" w:name="_Toc375053176"/>
      <w:bookmarkStart w:id="7669" w:name="_Toc375057277"/>
      <w:bookmarkStart w:id="7670" w:name="_Toc375057345"/>
      <w:bookmarkStart w:id="7671" w:name="_Toc375127871"/>
      <w:bookmarkStart w:id="7672" w:name="_Toc375137109"/>
      <w:bookmarkStart w:id="7673" w:name="_Toc375138456"/>
      <w:bookmarkStart w:id="7674" w:name="_Toc376853885"/>
      <w:bookmarkStart w:id="7675" w:name="_Toc376857400"/>
      <w:bookmarkStart w:id="7676" w:name="_Toc376857605"/>
      <w:bookmarkStart w:id="7677" w:name="_Toc376858848"/>
      <w:bookmarkStart w:id="7678" w:name="_Toc376858920"/>
      <w:bookmarkStart w:id="7679" w:name="_Toc376858991"/>
      <w:bookmarkStart w:id="7680" w:name="_Toc376931270"/>
    </w:p>
    <w:p w:rsidR="00127182" w:rsidRDefault="00127182" w:rsidP="00127182">
      <w:pPr>
        <w:pStyle w:val="Rubrik2"/>
      </w:pPr>
      <w:bookmarkStart w:id="7681" w:name="_Toc377120402"/>
      <w:bookmarkStart w:id="7682" w:name="_Toc377125017"/>
      <w:bookmarkStart w:id="7683" w:name="_Toc377133241"/>
      <w:bookmarkStart w:id="7684" w:name="_Toc377134819"/>
      <w:bookmarkStart w:id="7685" w:name="_Toc377371283"/>
      <w:bookmarkStart w:id="7686" w:name="_Toc377542398"/>
      <w:bookmarkStart w:id="7687" w:name="_Toc377622941"/>
      <w:bookmarkStart w:id="7688" w:name="_Toc377623055"/>
      <w:bookmarkStart w:id="7689" w:name="_Toc377623169"/>
      <w:bookmarkStart w:id="7690" w:name="_Toc377623239"/>
      <w:bookmarkStart w:id="7691" w:name="_Toc377713075"/>
      <w:bookmarkStart w:id="7692" w:name="_Toc377720415"/>
      <w:r w:rsidRPr="00B33135">
        <w:t>Offentliggörande</w:t>
      </w:r>
      <w:r>
        <w:t xml:space="preserve"> av partiernas intäktsredovisningar</w:t>
      </w:r>
      <w:bookmarkEnd w:id="7596"/>
      <w:bookmarkEnd w:id="7597"/>
      <w:bookmarkEnd w:id="7598"/>
      <w:bookmarkEnd w:id="7599"/>
      <w:bookmarkEnd w:id="7600"/>
      <w:bookmarkEnd w:id="7601"/>
      <w:bookmarkEnd w:id="7602"/>
      <w:bookmarkEnd w:id="7603"/>
      <w:bookmarkEnd w:id="7604"/>
      <w:bookmarkEnd w:id="7605"/>
      <w:bookmarkEnd w:id="7606"/>
      <w:bookmarkEnd w:id="7607"/>
      <w:bookmarkEnd w:id="7608"/>
      <w:bookmarkEnd w:id="7609"/>
      <w:bookmarkEnd w:id="7610"/>
      <w:bookmarkEnd w:id="7611"/>
      <w:bookmarkEnd w:id="7612"/>
      <w:bookmarkEnd w:id="7613"/>
      <w:bookmarkEnd w:id="7614"/>
      <w:bookmarkEnd w:id="7615"/>
      <w:bookmarkEnd w:id="7616"/>
      <w:bookmarkEnd w:id="7617"/>
      <w:bookmarkEnd w:id="7618"/>
      <w:bookmarkEnd w:id="7619"/>
      <w:bookmarkEnd w:id="7620"/>
      <w:bookmarkEnd w:id="7621"/>
      <w:bookmarkEnd w:id="7622"/>
      <w:bookmarkEnd w:id="7623"/>
      <w:bookmarkEnd w:id="7624"/>
      <w:bookmarkEnd w:id="7625"/>
      <w:bookmarkEnd w:id="7626"/>
      <w:bookmarkEnd w:id="7627"/>
      <w:bookmarkEnd w:id="7628"/>
      <w:bookmarkEnd w:id="7629"/>
      <w:bookmarkEnd w:id="7630"/>
      <w:bookmarkEnd w:id="7631"/>
      <w:bookmarkEnd w:id="7632"/>
      <w:bookmarkEnd w:id="7633"/>
      <w:bookmarkEnd w:id="7634"/>
      <w:bookmarkEnd w:id="7635"/>
      <w:bookmarkEnd w:id="7636"/>
      <w:bookmarkEnd w:id="7637"/>
      <w:bookmarkEnd w:id="7638"/>
      <w:bookmarkEnd w:id="7639"/>
      <w:bookmarkEnd w:id="7640"/>
      <w:bookmarkEnd w:id="7641"/>
      <w:bookmarkEnd w:id="7642"/>
      <w:bookmarkEnd w:id="7643"/>
      <w:bookmarkEnd w:id="7644"/>
      <w:bookmarkEnd w:id="7645"/>
      <w:bookmarkEnd w:id="7646"/>
      <w:bookmarkEnd w:id="7647"/>
      <w:bookmarkEnd w:id="7648"/>
      <w:bookmarkEnd w:id="7649"/>
      <w:bookmarkEnd w:id="7650"/>
      <w:bookmarkEnd w:id="7651"/>
      <w:bookmarkEnd w:id="7652"/>
      <w:bookmarkEnd w:id="7653"/>
      <w:bookmarkEnd w:id="7654"/>
      <w:bookmarkEnd w:id="7655"/>
      <w:bookmarkEnd w:id="7656"/>
      <w:bookmarkEnd w:id="7657"/>
      <w:bookmarkEnd w:id="7658"/>
      <w:bookmarkEnd w:id="7659"/>
      <w:bookmarkEnd w:id="7660"/>
      <w:bookmarkEnd w:id="7661"/>
      <w:bookmarkEnd w:id="7662"/>
      <w:bookmarkEnd w:id="7663"/>
      <w:bookmarkEnd w:id="7664"/>
      <w:bookmarkEnd w:id="7665"/>
      <w:bookmarkEnd w:id="7666"/>
      <w:bookmarkEnd w:id="7667"/>
      <w:bookmarkEnd w:id="7668"/>
      <w:bookmarkEnd w:id="7669"/>
      <w:bookmarkEnd w:id="7670"/>
      <w:bookmarkEnd w:id="7671"/>
      <w:bookmarkEnd w:id="7672"/>
      <w:bookmarkEnd w:id="7673"/>
      <w:bookmarkEnd w:id="7674"/>
      <w:bookmarkEnd w:id="7675"/>
      <w:bookmarkEnd w:id="7676"/>
      <w:bookmarkEnd w:id="7677"/>
      <w:bookmarkEnd w:id="7678"/>
      <w:bookmarkEnd w:id="7679"/>
      <w:bookmarkEnd w:id="7680"/>
      <w:bookmarkEnd w:id="7681"/>
      <w:bookmarkEnd w:id="7682"/>
      <w:bookmarkEnd w:id="7683"/>
      <w:bookmarkEnd w:id="7684"/>
      <w:bookmarkEnd w:id="7685"/>
      <w:bookmarkEnd w:id="7686"/>
      <w:bookmarkEnd w:id="7687"/>
      <w:bookmarkEnd w:id="7688"/>
      <w:bookmarkEnd w:id="7689"/>
      <w:bookmarkEnd w:id="7690"/>
      <w:bookmarkEnd w:id="7691"/>
      <w:bookmarkEnd w:id="7692"/>
    </w:p>
    <w:p w:rsidR="00127182"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4C16AF">
        <w:rPr>
          <w:b/>
        </w:rPr>
        <w:t>:</w:t>
      </w:r>
      <w:r>
        <w:t xml:space="preserve"> Partierna ska ge in sina intäktsredovisningar och anmälningar om att intäkterna understiger tröskelvärdet till Kammarkollegiet, som ska offentliggöra dem på sin webb</w:t>
      </w:r>
      <w:r>
        <w:softHyphen/>
        <w:t>plats.</w:t>
      </w:r>
    </w:p>
    <w:p w:rsidR="00127182" w:rsidRPr="006A34A0"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Uppgifter om en bidrags</w:t>
      </w:r>
      <w:r>
        <w:softHyphen/>
        <w:t>givares identitet ska kunna begäras ut med stöd av offentlighetsprincipen, men ska i fråga om fysiska personer inte göras tillgängliga på myndighetens webbplats.</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Informationen på webbplatsen ska avse alla partier som har deltagit i val riksdagen eller Europaparlamentet och även innehålla uppgift om vilka av partierna som inte har fullgjort sin redovisnings</w:t>
      </w:r>
      <w:r>
        <w:softHyphen/>
        <w:t>skyldighet enligt den föreslagna lagen.</w:t>
      </w:r>
    </w:p>
    <w:p w:rsidR="00127182" w:rsidRDefault="00127182" w:rsidP="00127182">
      <w:pPr>
        <w:pStyle w:val="Brdtextmedindrag"/>
        <w:rPr>
          <w:b/>
        </w:rPr>
      </w:pPr>
      <w:bookmarkStart w:id="7693" w:name="_Toc351468621"/>
      <w:bookmarkEnd w:id="7693"/>
    </w:p>
    <w:p w:rsidR="00127182" w:rsidRDefault="00127182" w:rsidP="00127182">
      <w:pPr>
        <w:pStyle w:val="Brdtextmedindrag"/>
      </w:pPr>
      <w:r>
        <w:rPr>
          <w:b/>
        </w:rPr>
        <w:t>Promemorians förslag</w:t>
      </w:r>
      <w:r w:rsidRPr="001B0520">
        <w:t xml:space="preserve"> </w:t>
      </w:r>
      <w:r w:rsidRPr="006E0239">
        <w:t>överensstämmer delvis med regeringens</w:t>
      </w:r>
      <w:r w:rsidRPr="001B0520">
        <w:t>.</w:t>
      </w:r>
      <w:r>
        <w:t xml:space="preserve"> Enligt promemorians förslag ska även u</w:t>
      </w:r>
      <w:r w:rsidRPr="003219D3">
        <w:t>ppgifter om en bidrags</w:t>
      </w:r>
      <w:r w:rsidRPr="003219D3">
        <w:softHyphen/>
        <w:t xml:space="preserve">givares identitet </w:t>
      </w:r>
      <w:r>
        <w:t xml:space="preserve">som avser </w:t>
      </w:r>
      <w:r w:rsidRPr="003219D3">
        <w:t>fysiska personer göras tillgängliga på myndighetens webbplats.</w:t>
      </w:r>
    </w:p>
    <w:p w:rsidR="00127182" w:rsidRPr="00A448FA" w:rsidRDefault="00127182" w:rsidP="00127182">
      <w:pPr>
        <w:pStyle w:val="Brdtextmedindrag"/>
      </w:pPr>
      <w:r w:rsidRPr="001B0520">
        <w:rPr>
          <w:b/>
        </w:rPr>
        <w:t>Remissinstanserna:</w:t>
      </w:r>
      <w:r w:rsidRPr="001B0520">
        <w:t xml:space="preserve"> </w:t>
      </w:r>
      <w:r w:rsidRPr="006E0239">
        <w:t>Remissutfallet är blandat när det gäller frågan om vilken myndighet som ska ansvara för offentliggörande av partiernas intäktsredovisningar.</w:t>
      </w:r>
      <w:r w:rsidRPr="006E0239">
        <w:rPr>
          <w:i/>
        </w:rPr>
        <w:t xml:space="preserve"> </w:t>
      </w:r>
      <w:r w:rsidRPr="006E0239">
        <w:t>Av de remissinstanser som har yttrat sig särskilt</w:t>
      </w:r>
      <w:r w:rsidRPr="006E0239">
        <w:rPr>
          <w:i/>
        </w:rPr>
        <w:t xml:space="preserve"> </w:t>
      </w:r>
      <w:r w:rsidRPr="006E0239">
        <w:t>i frågan stöder</w:t>
      </w:r>
      <w:r w:rsidRPr="006E0239">
        <w:rPr>
          <w:i/>
        </w:rPr>
        <w:t xml:space="preserve"> Valmyndigheten</w:t>
      </w:r>
      <w:r w:rsidRPr="006E0239">
        <w:t xml:space="preserve">, </w:t>
      </w:r>
      <w:r w:rsidRPr="006E0239">
        <w:rPr>
          <w:i/>
        </w:rPr>
        <w:t>Institutet mot mutor</w:t>
      </w:r>
      <w:r w:rsidRPr="006E0239">
        <w:t xml:space="preserve"> och </w:t>
      </w:r>
      <w:r w:rsidRPr="006E0239">
        <w:rPr>
          <w:i/>
        </w:rPr>
        <w:t>Transparency International Sverige</w:t>
      </w:r>
      <w:r w:rsidRPr="006E0239">
        <w:t xml:space="preserve"> att de föreslagna uppgifterna läggs på Kammar</w:t>
      </w:r>
      <w:r w:rsidRPr="006E0239">
        <w:softHyphen/>
        <w:t xml:space="preserve">kollegiet medan </w:t>
      </w:r>
      <w:r w:rsidRPr="006E0239">
        <w:rPr>
          <w:i/>
        </w:rPr>
        <w:t>Kammar</w:t>
      </w:r>
      <w:r w:rsidRPr="006E0239">
        <w:rPr>
          <w:i/>
        </w:rPr>
        <w:softHyphen/>
        <w:t>kollegiet</w:t>
      </w:r>
      <w:r w:rsidRPr="006E0239">
        <w:t xml:space="preserve"> och </w:t>
      </w:r>
      <w:r w:rsidRPr="006E0239">
        <w:rPr>
          <w:i/>
        </w:rPr>
        <w:t>Lunds universitet (Juridiska institutionen)</w:t>
      </w:r>
      <w:r w:rsidRPr="006E0239">
        <w:t xml:space="preserve"> avstyrker förslaget. Kammarkollegiet föreslår att uppgift</w:t>
      </w:r>
      <w:r w:rsidRPr="006E0239">
        <w:softHyphen/>
        <w:t>erna i stället läggs på Valmyndigheten eller möjligen delas mellan Val</w:t>
      </w:r>
      <w:r w:rsidRPr="006E0239">
        <w:softHyphen/>
        <w:t>myndigheten och Kammarkollegiet.</w:t>
      </w:r>
    </w:p>
    <w:p w:rsidR="00127182" w:rsidRPr="006E0239" w:rsidRDefault="00127182" w:rsidP="00127182">
      <w:pPr>
        <w:pStyle w:val="Brdtextmedindrag"/>
        <w:rPr>
          <w:i/>
        </w:rPr>
      </w:pPr>
      <w:r w:rsidRPr="006E0239">
        <w:rPr>
          <w:i/>
        </w:rPr>
        <w:t>Statistiska centralbyrån</w:t>
      </w:r>
      <w:r w:rsidRPr="006E0239">
        <w:t xml:space="preserve"> tillstyrker promemorians förslag om en öppen redovisning av insamlade uppgifter med internet som primär kanal. </w:t>
      </w:r>
      <w:r w:rsidRPr="006E0239">
        <w:rPr>
          <w:i/>
        </w:rPr>
        <w:t>Stockholms universitet (Juridiska institutionen)</w:t>
      </w:r>
      <w:r w:rsidRPr="006E0239">
        <w:t xml:space="preserve"> anser att redan offentlig</w:t>
      </w:r>
      <w:r w:rsidRPr="006E0239">
        <w:softHyphen/>
        <w:t>hetsprincipen innebär att partiernas intäktsredovisning är lätt till</w:t>
      </w:r>
      <w:r w:rsidRPr="006E0239">
        <w:softHyphen/>
        <w:t>gänglig för allmänheten och att syftet med regleringen därför bör kunna uppnås utan att informationen läggs ut på Kammarkollegiets webbplats.</w:t>
      </w:r>
    </w:p>
    <w:p w:rsidR="00127182" w:rsidRPr="00A448FA" w:rsidRDefault="00127182" w:rsidP="00127182">
      <w:pPr>
        <w:pStyle w:val="Brdtextmedindrag"/>
      </w:pPr>
      <w:r w:rsidRPr="006E0239">
        <w:t>Transparency International Sverige framför att det är viktigt att Kammar</w:t>
      </w:r>
      <w:r w:rsidRPr="006E0239">
        <w:softHyphen/>
        <w:t xml:space="preserve">kollegiet får tydliga instruktioner om offentliggörandet så att uppgifterna blir transparenta och jämförbara. Institutet mot mutor är av uppfattningen att Kammarkollegiet i samma syfte bör få rätt att meddela föreskrifter om offentliggörande. Även Kammarkollegiet är inne på samma linje. </w:t>
      </w:r>
      <w:r w:rsidRPr="006E0239">
        <w:rPr>
          <w:i/>
        </w:rPr>
        <w:t xml:space="preserve">Kammarrätten i Stockholm </w:t>
      </w:r>
      <w:r w:rsidRPr="006E0239">
        <w:t>anser att</w:t>
      </w:r>
      <w:r w:rsidRPr="006E0239">
        <w:rPr>
          <w:i/>
        </w:rPr>
        <w:t xml:space="preserve"> </w:t>
      </w:r>
      <w:r w:rsidRPr="006E0239">
        <w:t>frågan om att</w:t>
      </w:r>
      <w:r w:rsidRPr="006E0239">
        <w:rPr>
          <w:i/>
        </w:rPr>
        <w:t xml:space="preserve"> </w:t>
      </w:r>
      <w:r w:rsidRPr="006E0239">
        <w:t>offentlig</w:t>
      </w:r>
      <w:r w:rsidRPr="006E0239">
        <w:softHyphen/>
        <w:t>görande ska ske på Kammarkollegiets webbplats företrädesvis kan regleras i en förordning.</w:t>
      </w:r>
    </w:p>
    <w:p w:rsidR="00127182" w:rsidRDefault="00127182" w:rsidP="00127182">
      <w:pPr>
        <w:pStyle w:val="Brdtextmedindrag"/>
      </w:pPr>
      <w:r>
        <w:t>Majoriteten av ö</w:t>
      </w:r>
      <w:r w:rsidRPr="006E0239">
        <w:t xml:space="preserve">vriga remissinstanser, bl.a. </w:t>
      </w:r>
      <w:r w:rsidRPr="006E0239">
        <w:rPr>
          <w:i/>
        </w:rPr>
        <w:t>Datainspektionen</w:t>
      </w:r>
      <w:r w:rsidRPr="006E0239">
        <w:t>, till</w:t>
      </w:r>
      <w:r>
        <w:softHyphen/>
      </w:r>
      <w:r w:rsidRPr="006E0239">
        <w:t xml:space="preserve">styrker förslaget eller lämnar det utan </w:t>
      </w:r>
      <w:r>
        <w:t>invändning</w:t>
      </w:r>
      <w:r w:rsidRPr="006E0239">
        <w:t xml:space="preserve">. Datainspektionen är dock tveksam till förslaget om att uppgifter om </w:t>
      </w:r>
      <w:r>
        <w:t xml:space="preserve">fysiska </w:t>
      </w:r>
      <w:r w:rsidRPr="006E0239">
        <w:t>personer som lämnat bidrag ska offentliggöras på Kammarkollegiets webbplats</w:t>
      </w:r>
      <w:r>
        <w:t xml:space="preserve">. </w:t>
      </w:r>
      <w:r w:rsidRPr="006E0239">
        <w:t>Datainspek</w:t>
      </w:r>
      <w:r w:rsidRPr="006E0239">
        <w:softHyphen/>
        <w:t>tionen anser att ett sådant offentlig</w:t>
      </w:r>
      <w:r w:rsidRPr="006E0239">
        <w:softHyphen/>
        <w:t>görande kan stå i strid med data</w:t>
      </w:r>
      <w:r w:rsidRPr="006E0239">
        <w:softHyphen/>
        <w:t>skyddsdirektivet 95/46/EG och anför att det i vart fall torde krävas att ytterligare lämpliga skyddsåtgärder vidtas. Datainspektionen fram</w:t>
      </w:r>
      <w:r>
        <w:softHyphen/>
      </w:r>
      <w:r w:rsidRPr="006E0239">
        <w:t xml:space="preserve">håller också </w:t>
      </w:r>
      <w:r>
        <w:t xml:space="preserve">att </w:t>
      </w:r>
      <w:r w:rsidRPr="006E0239">
        <w:t>förslaget i denna del går längre i fråga om transparens än vad som är nödvändigt enligt såväl Europarådets som GRECO:s rekommen</w:t>
      </w:r>
      <w:r w:rsidRPr="006E0239">
        <w:softHyphen/>
        <w:t>dationer.</w:t>
      </w:r>
      <w:r w:rsidRPr="00B63FB0">
        <w:t xml:space="preserve"> </w:t>
      </w:r>
      <w:r w:rsidRPr="006E0239">
        <w:rPr>
          <w:i/>
        </w:rPr>
        <w:t xml:space="preserve">Mora kommun </w:t>
      </w:r>
      <w:r w:rsidRPr="006E0239">
        <w:t>är inne på en liknande linje och anser att det kan ifrågasättas om inte publicering på Kammar</w:t>
      </w:r>
      <w:r>
        <w:softHyphen/>
      </w:r>
      <w:r w:rsidRPr="006E0239">
        <w:t>kollegiets webb</w:t>
      </w:r>
      <w:r>
        <w:softHyphen/>
      </w:r>
      <w:r w:rsidRPr="006E0239">
        <w:t>plats av bidragsgivare över tröskelvärdet är att betrakta som integritets</w:t>
      </w:r>
      <w:r>
        <w:softHyphen/>
      </w:r>
      <w:r w:rsidRPr="006E0239">
        <w:t>kränkande. Kommunen noterar dock samtidigt att det är möjligt att stödja ett parti eller en personvalskandidat genom att lämna ett anonymt bidrag.</w:t>
      </w:r>
    </w:p>
    <w:p w:rsidR="00127182" w:rsidRPr="009953EA" w:rsidRDefault="00127182" w:rsidP="00127182">
      <w:pPr>
        <w:pStyle w:val="Brdtextmedindrag"/>
      </w:pPr>
      <w:r w:rsidRPr="007566FB">
        <w:rPr>
          <w:i/>
        </w:rPr>
        <w:t>Lunds universitet (Juridiska institutionen)</w:t>
      </w:r>
      <w:r w:rsidRPr="00340DB8">
        <w:t xml:space="preserve"> anser att det är oklart hur offentliggörandet av uppgifter om enskilda i</w:t>
      </w:r>
      <w:r>
        <w:t>ndivider förhåller sig till 21 </w:t>
      </w:r>
      <w:r w:rsidRPr="00340DB8">
        <w:t>kap. offentlighets- och sekretesslagen (2009:400).</w:t>
      </w:r>
    </w:p>
    <w:p w:rsidR="00127182" w:rsidRPr="00591096" w:rsidRDefault="00127182" w:rsidP="00127182">
      <w:pPr>
        <w:pStyle w:val="Rubrik4utannumrering"/>
      </w:pPr>
      <w:r>
        <w:t>Skälen för regeringens förslag</w:t>
      </w:r>
    </w:p>
    <w:p w:rsidR="00127182" w:rsidRPr="004C0B0E" w:rsidRDefault="00127182" w:rsidP="00127182">
      <w:pPr>
        <w:pStyle w:val="Rubrik5utannumrering"/>
        <w:spacing w:before="0"/>
      </w:pPr>
      <w:r>
        <w:t xml:space="preserve">Kammarkollegiet </w:t>
      </w:r>
      <w:r w:rsidRPr="004C0B0E">
        <w:t>ska ansvara för offentliggörande</w:t>
      </w:r>
      <w:r>
        <w:t>t</w:t>
      </w:r>
    </w:p>
    <w:p w:rsidR="00127182" w:rsidRDefault="00127182" w:rsidP="00127182">
      <w:pPr>
        <w:pStyle w:val="Brdtext"/>
      </w:pPr>
      <w:r>
        <w:t xml:space="preserve">Partiets intäktsredovisningar ska ges in </w:t>
      </w:r>
      <w:r w:rsidRPr="00B33135">
        <w:t>till</w:t>
      </w:r>
      <w:r>
        <w:t xml:space="preserve"> den myndighet som ska ansvara för att samla in och offentliggöra partiernas intäkts</w:t>
      </w:r>
      <w:r>
        <w:softHyphen/>
        <w:t>redovisningar. Enligt lagförslaget ska denna myndig</w:t>
      </w:r>
      <w:r>
        <w:softHyphen/>
        <w:t>het även utöva tillsyn på området och besluta om vissa administrativa sanktions</w:t>
      </w:r>
      <w:r>
        <w:softHyphen/>
        <w:t xml:space="preserve">avgifter vid överträdelser av lagen (se </w:t>
      </w:r>
      <w:r w:rsidRPr="009953EA">
        <w:t>avsnitten 6.16 och 6.17</w:t>
      </w:r>
      <w:r>
        <w:t xml:space="preserve">). I promemorian föreslås att Kammarkollegiet ska ansvara för de aktuella uppgifterna. Detta har kritiserats av </w:t>
      </w:r>
      <w:r w:rsidRPr="003C36B0">
        <w:rPr>
          <w:i/>
        </w:rPr>
        <w:t>Lunds universitet (Juridiska institu</w:t>
      </w:r>
      <w:r>
        <w:rPr>
          <w:i/>
        </w:rPr>
        <w:softHyphen/>
      </w:r>
      <w:r w:rsidRPr="003C36B0">
        <w:rPr>
          <w:i/>
        </w:rPr>
        <w:t>tionen)</w:t>
      </w:r>
      <w:r>
        <w:rPr>
          <w:i/>
        </w:rPr>
        <w:t xml:space="preserve"> </w:t>
      </w:r>
      <w:r w:rsidRPr="006E0239">
        <w:t>och av</w:t>
      </w:r>
      <w:r>
        <w:rPr>
          <w:i/>
        </w:rPr>
        <w:t xml:space="preserve"> </w:t>
      </w:r>
      <w:r w:rsidRPr="003C36B0">
        <w:rPr>
          <w:i/>
        </w:rPr>
        <w:t>Kammar</w:t>
      </w:r>
      <w:r w:rsidRPr="003C36B0">
        <w:rPr>
          <w:i/>
        </w:rPr>
        <w:softHyphen/>
        <w:t>kollegiet</w:t>
      </w:r>
      <w:r>
        <w:t>, som</w:t>
      </w:r>
      <w:r w:rsidRPr="003C36B0">
        <w:t xml:space="preserve"> föreslår att uppgift</w:t>
      </w:r>
      <w:r w:rsidRPr="003C36B0">
        <w:softHyphen/>
        <w:t>erna i stället läggs på Valmyndigheten eller möjligen delas mellan Val</w:t>
      </w:r>
      <w:r w:rsidRPr="003C36B0">
        <w:softHyphen/>
        <w:t>myndigheten och Kammarkollegiet.</w:t>
      </w:r>
    </w:p>
    <w:p w:rsidR="00127182" w:rsidRPr="005D52C6" w:rsidRDefault="00127182" w:rsidP="00127182">
      <w:pPr>
        <w:pStyle w:val="Brdtextmedindrag"/>
      </w:pPr>
      <w:r>
        <w:t>Regeringen konstaterar att uppdraget att samla in och offentliggöra partiernas intäkts</w:t>
      </w:r>
      <w:r>
        <w:softHyphen/>
        <w:t xml:space="preserve">redovisningar är </w:t>
      </w:r>
      <w:r w:rsidRPr="00F70100">
        <w:rPr>
          <w:szCs w:val="22"/>
        </w:rPr>
        <w:t>förenligt med Valmyndig</w:t>
      </w:r>
      <w:r>
        <w:rPr>
          <w:szCs w:val="22"/>
        </w:rPr>
        <w:softHyphen/>
      </w:r>
      <w:r w:rsidRPr="00F70100">
        <w:rPr>
          <w:szCs w:val="22"/>
        </w:rPr>
        <w:t xml:space="preserve">hetens ansvar för information om val till både partierna och allmänheten. </w:t>
      </w:r>
      <w:r>
        <w:rPr>
          <w:szCs w:val="22"/>
        </w:rPr>
        <w:t>Som nämns i det föregående kommer den</w:t>
      </w:r>
      <w:r w:rsidRPr="00F70100">
        <w:rPr>
          <w:szCs w:val="22"/>
        </w:rPr>
        <w:t xml:space="preserve"> aktuella lagen </w:t>
      </w:r>
      <w:r>
        <w:rPr>
          <w:szCs w:val="22"/>
        </w:rPr>
        <w:t xml:space="preserve">dock </w:t>
      </w:r>
      <w:r w:rsidRPr="00F70100">
        <w:rPr>
          <w:szCs w:val="22"/>
        </w:rPr>
        <w:t>att inne</w:t>
      </w:r>
      <w:r>
        <w:rPr>
          <w:szCs w:val="22"/>
        </w:rPr>
        <w:softHyphen/>
      </w:r>
      <w:r w:rsidRPr="00F70100">
        <w:rPr>
          <w:szCs w:val="22"/>
        </w:rPr>
        <w:t>hålla inslag av tillsyn och kontroll. Detta talar mot att lägga uppgifterna</w:t>
      </w:r>
      <w:r>
        <w:rPr>
          <w:szCs w:val="22"/>
        </w:rPr>
        <w:t xml:space="preserve"> på Valmyndig</w:t>
      </w:r>
      <w:r>
        <w:rPr>
          <w:szCs w:val="22"/>
        </w:rPr>
        <w:softHyphen/>
        <w:t>heten, som huvudsakligen ansvarar för att planera och samordna genom</w:t>
      </w:r>
      <w:r>
        <w:rPr>
          <w:szCs w:val="22"/>
        </w:rPr>
        <w:softHyphen/>
        <w:t>förandet av val och landsomfattande folkomröstningar samt på grundval av den slutliga rösträkningen fördela mandaten mellan partierna</w:t>
      </w:r>
      <w:r>
        <w:t>. K</w:t>
      </w:r>
      <w:r w:rsidRPr="005D52C6">
        <w:t xml:space="preserve">ammarkollegiet har redan i dag till uppgift att utföra olika slags ekonomiadministrativa tjänster åt andra statliga myndigheter, </w:t>
      </w:r>
      <w:r w:rsidRPr="00E650A7">
        <w:t xml:space="preserve">främst avseende ekonomi, juridik, </w:t>
      </w:r>
      <w:r w:rsidRPr="00865894">
        <w:t>kapital</w:t>
      </w:r>
      <w:r w:rsidRPr="00865894">
        <w:softHyphen/>
        <w:t>förvaltning</w:t>
      </w:r>
      <w:r w:rsidRPr="00E650A7">
        <w:t>, riskhantering och admini</w:t>
      </w:r>
      <w:r>
        <w:softHyphen/>
      </w:r>
      <w:r w:rsidRPr="00E650A7">
        <w:t>stration (</w:t>
      </w:r>
      <w:r w:rsidRPr="005D52C6">
        <w:t xml:space="preserve">1 § första stycket förordningen </w:t>
      </w:r>
      <w:r>
        <w:t>[</w:t>
      </w:r>
      <w:r w:rsidRPr="005D52C6">
        <w:t>2007:824</w:t>
      </w:r>
      <w:r>
        <w:t>]</w:t>
      </w:r>
      <w:r w:rsidRPr="005D52C6">
        <w:t xml:space="preserve"> med instruktion för Kammar</w:t>
      </w:r>
      <w:r>
        <w:softHyphen/>
      </w:r>
      <w:r w:rsidRPr="005D52C6">
        <w:t>kollegiet)</w:t>
      </w:r>
      <w:r w:rsidRPr="00E650A7">
        <w:t xml:space="preserve">. </w:t>
      </w:r>
      <w:r w:rsidRPr="005D52C6">
        <w:t>Kammarkollegiet</w:t>
      </w:r>
      <w:r>
        <w:t>, som</w:t>
      </w:r>
      <w:r w:rsidRPr="005D52C6">
        <w:t xml:space="preserve"> under senare tid </w:t>
      </w:r>
      <w:r>
        <w:t xml:space="preserve">särskilt </w:t>
      </w:r>
      <w:r w:rsidRPr="005D52C6">
        <w:t>utveckl</w:t>
      </w:r>
      <w:r>
        <w:t>at</w:t>
      </w:r>
      <w:r w:rsidRPr="005D52C6">
        <w:t xml:space="preserve"> myndighetens </w:t>
      </w:r>
      <w:r w:rsidR="0013665F">
        <w:t>it</w:t>
      </w:r>
      <w:r w:rsidRPr="005D52C6">
        <w:t>-verksamhet</w:t>
      </w:r>
      <w:r>
        <w:t>,</w:t>
      </w:r>
      <w:r w:rsidRPr="00DF18FC">
        <w:rPr>
          <w:szCs w:val="22"/>
        </w:rPr>
        <w:t xml:space="preserve"> </w:t>
      </w:r>
      <w:r>
        <w:rPr>
          <w:szCs w:val="22"/>
        </w:rPr>
        <w:t>bedöms också ha goda förutsätt</w:t>
      </w:r>
      <w:r>
        <w:rPr>
          <w:szCs w:val="22"/>
        </w:rPr>
        <w:softHyphen/>
        <w:t xml:space="preserve">ningar att på relativt kort tid </w:t>
      </w:r>
      <w:r w:rsidRPr="00F70100">
        <w:rPr>
          <w:szCs w:val="22"/>
        </w:rPr>
        <w:t>bygga upp</w:t>
      </w:r>
      <w:r>
        <w:rPr>
          <w:szCs w:val="22"/>
        </w:rPr>
        <w:t xml:space="preserve">, </w:t>
      </w:r>
      <w:r w:rsidRPr="00F70100">
        <w:rPr>
          <w:szCs w:val="22"/>
        </w:rPr>
        <w:t xml:space="preserve">driftsätta </w:t>
      </w:r>
      <w:r>
        <w:rPr>
          <w:szCs w:val="22"/>
        </w:rPr>
        <w:t>och därefter admini</w:t>
      </w:r>
      <w:r>
        <w:rPr>
          <w:szCs w:val="22"/>
        </w:rPr>
        <w:softHyphen/>
        <w:t xml:space="preserve">strera </w:t>
      </w:r>
      <w:r w:rsidRPr="00F70100">
        <w:rPr>
          <w:szCs w:val="22"/>
        </w:rPr>
        <w:t>ett elektroniskt system för redovisning och offentlig</w:t>
      </w:r>
      <w:r>
        <w:rPr>
          <w:szCs w:val="22"/>
        </w:rPr>
        <w:softHyphen/>
      </w:r>
      <w:r w:rsidRPr="00F70100">
        <w:rPr>
          <w:szCs w:val="22"/>
        </w:rPr>
        <w:t xml:space="preserve">görande av partiernas </w:t>
      </w:r>
      <w:r>
        <w:rPr>
          <w:szCs w:val="22"/>
        </w:rPr>
        <w:t>finansiering</w:t>
      </w:r>
      <w:r w:rsidRPr="005D52C6">
        <w:t xml:space="preserve">. </w:t>
      </w:r>
      <w:r>
        <w:t>Vidare passar d</w:t>
      </w:r>
      <w:r w:rsidRPr="005D52C6">
        <w:t>en tillsynsfunktion som före</w:t>
      </w:r>
      <w:r>
        <w:softHyphen/>
      </w:r>
      <w:r w:rsidRPr="005D52C6">
        <w:t xml:space="preserve">slås </w:t>
      </w:r>
      <w:r>
        <w:t xml:space="preserve">bättre </w:t>
      </w:r>
      <w:r w:rsidRPr="005D52C6">
        <w:t>in i Kammarkollegiets</w:t>
      </w:r>
      <w:r>
        <w:t>, i förhållande till Valmyndigheten,</w:t>
      </w:r>
      <w:r w:rsidRPr="005D52C6">
        <w:t xml:space="preserve"> breda</w:t>
      </w:r>
      <w:r>
        <w:t>re</w:t>
      </w:r>
      <w:r w:rsidRPr="005D52C6">
        <w:t xml:space="preserve"> verksamhet.</w:t>
      </w:r>
    </w:p>
    <w:p w:rsidR="00127182" w:rsidRDefault="00127182" w:rsidP="00127182">
      <w:pPr>
        <w:pStyle w:val="Brdtextmedindrag"/>
        <w:rPr>
          <w:szCs w:val="22"/>
        </w:rPr>
      </w:pPr>
      <w:r>
        <w:rPr>
          <w:szCs w:val="22"/>
        </w:rPr>
        <w:t xml:space="preserve">Mot denna bakgrund anser regeringen, i likhet med bl.a. </w:t>
      </w:r>
      <w:r w:rsidRPr="003C36B0">
        <w:rPr>
          <w:i/>
        </w:rPr>
        <w:t>Institutet mot mutor</w:t>
      </w:r>
      <w:r w:rsidRPr="003C36B0">
        <w:t xml:space="preserve"> och </w:t>
      </w:r>
      <w:r w:rsidRPr="003C36B0">
        <w:rPr>
          <w:i/>
        </w:rPr>
        <w:t>Transparency Inter</w:t>
      </w:r>
      <w:r>
        <w:rPr>
          <w:i/>
        </w:rPr>
        <w:softHyphen/>
      </w:r>
      <w:r w:rsidRPr="003C36B0">
        <w:rPr>
          <w:i/>
        </w:rPr>
        <w:t>national Sverige</w:t>
      </w:r>
      <w:r>
        <w:t>,</w:t>
      </w:r>
      <w:r w:rsidRPr="003C36B0">
        <w:t xml:space="preserve"> </w:t>
      </w:r>
      <w:r>
        <w:t xml:space="preserve">att </w:t>
      </w:r>
      <w:r w:rsidRPr="00F70100">
        <w:rPr>
          <w:szCs w:val="22"/>
        </w:rPr>
        <w:t>Kammar</w:t>
      </w:r>
      <w:r>
        <w:rPr>
          <w:szCs w:val="22"/>
        </w:rPr>
        <w:softHyphen/>
      </w:r>
      <w:r w:rsidRPr="00F70100">
        <w:rPr>
          <w:szCs w:val="22"/>
        </w:rPr>
        <w:t xml:space="preserve">kollegiet </w:t>
      </w:r>
      <w:r>
        <w:rPr>
          <w:szCs w:val="22"/>
        </w:rPr>
        <w:t xml:space="preserve">bör </w:t>
      </w:r>
      <w:r>
        <w:t>ansvara för att samla in och offentliggöra partiernas intäkts</w:t>
      </w:r>
      <w:r>
        <w:softHyphen/>
        <w:t>redovisningar.</w:t>
      </w:r>
    </w:p>
    <w:p w:rsidR="00127182" w:rsidRPr="00EA4CBF" w:rsidRDefault="00127182" w:rsidP="00127182">
      <w:pPr>
        <w:pStyle w:val="Rubrik5utannumrering"/>
      </w:pPr>
      <w:r w:rsidRPr="00EA4CBF">
        <w:t xml:space="preserve">Hur bör offentliggörandet </w:t>
      </w:r>
      <w:r>
        <w:t>ske</w:t>
      </w:r>
      <w:r w:rsidRPr="00EA4CBF">
        <w:t>?</w:t>
      </w:r>
    </w:p>
    <w:p w:rsidR="00127182" w:rsidRDefault="00127182" w:rsidP="00127182">
      <w:pPr>
        <w:pStyle w:val="Brdtext"/>
      </w:pPr>
      <w:r>
        <w:t>Av GRECO:s rekommendationer följer att partiernas intäkts</w:t>
      </w:r>
      <w:r>
        <w:softHyphen/>
        <w:t>redovis</w:t>
      </w:r>
      <w:r>
        <w:softHyphen/>
        <w:t>ningar måste offentliggöras på ett sätt som gör redo</w:t>
      </w:r>
      <w:r>
        <w:softHyphen/>
        <w:t>visningarna lättillgängliga för allmänheten. I den befintliga överenskommelsen mellan sju av de för närvarande åtta riksdags</w:t>
      </w:r>
      <w:r>
        <w:softHyphen/>
        <w:t>partierna om redovisning av intäkter anges inte på vilket sätt offentliggörande av partiernas och valkandidaternas redovisning ska ske. Av överens</w:t>
      </w:r>
      <w:r>
        <w:softHyphen/>
        <w:t>kommelsen framgår endast att partiernas fastställda bokslut ska finnas tillgängliga för alla som önskar ta del av dem. Vidare ska de etablerade partierna enligt års</w:t>
      </w:r>
      <w:r>
        <w:softHyphen/>
        <w:t>redovis</w:t>
      </w:r>
      <w:r>
        <w:softHyphen/>
        <w:t>ningslagen (1995:1554) avsluta sina räkenskaper med en årsredo</w:t>
      </w:r>
      <w:r>
        <w:softHyphen/>
        <w:t>visning som ska offentliggöras. Riksdagspartiernas års</w:t>
      </w:r>
      <w:r>
        <w:softHyphen/>
        <w:t>redo</w:t>
      </w:r>
      <w:r>
        <w:softHyphen/>
        <w:t xml:space="preserve">visningar blir också offentliga hos Partibidragsnämnden genom kravet enligt lagen </w:t>
      </w:r>
      <w:r w:rsidRPr="00CE47AE">
        <w:t>(1972:625)</w:t>
      </w:r>
      <w:r>
        <w:t xml:space="preserve"> om statligt stöd till politiska partier att de ska ges in i sam</w:t>
      </w:r>
      <w:r w:rsidR="00937973">
        <w:softHyphen/>
      </w:r>
      <w:r>
        <w:t>band med en ansökan om sådant stöd. För att skapa insyn i hur partierna och valkandidaterna finansierar sin verk</w:t>
      </w:r>
      <w:r>
        <w:softHyphen/>
        <w:t xml:space="preserve">samhet behövs således regler som möjliggör för allmänheten att ta del av </w:t>
      </w:r>
      <w:r w:rsidRPr="00C92C31">
        <w:t>partiernas intäkts</w:t>
      </w:r>
      <w:r>
        <w:softHyphen/>
      </w:r>
      <w:r w:rsidRPr="00C92C31">
        <w:t>redovis</w:t>
      </w:r>
      <w:r w:rsidR="00937973">
        <w:softHyphen/>
      </w:r>
      <w:r w:rsidRPr="00C92C31">
        <w:t>ningar och som täcker fler partier än</w:t>
      </w:r>
      <w:r>
        <w:t xml:space="preserve"> </w:t>
      </w:r>
      <w:r w:rsidRPr="00C92C31">
        <w:t>den befintliga överens</w:t>
      </w:r>
      <w:r>
        <w:softHyphen/>
      </w:r>
      <w:r w:rsidRPr="00C92C31">
        <w:t>kommelsen. Detta förutsätter att allmän</w:t>
      </w:r>
      <w:r>
        <w:softHyphen/>
      </w:r>
      <w:r w:rsidRPr="00C92C31">
        <w:t>heten utan ett alltför omfattande efterforsk</w:t>
      </w:r>
      <w:r w:rsidR="00937973">
        <w:softHyphen/>
      </w:r>
      <w:r w:rsidRPr="00C92C31">
        <w:t xml:space="preserve">ningsarbete ges möjlighet </w:t>
      </w:r>
      <w:r>
        <w:t>att få</w:t>
      </w:r>
      <w:r w:rsidRPr="00C92C31">
        <w:t xml:space="preserve"> en samlad bild av hur partierna</w:t>
      </w:r>
      <w:r>
        <w:t xml:space="preserve">s verksamhet </w:t>
      </w:r>
      <w:r w:rsidRPr="00C92C31">
        <w:t xml:space="preserve">och </w:t>
      </w:r>
      <w:r>
        <w:t>valkandidaternas valkampanjer finansieras</w:t>
      </w:r>
      <w:r w:rsidRPr="00C92C31">
        <w:t>.</w:t>
      </w:r>
      <w:r>
        <w:t xml:space="preserve"> </w:t>
      </w:r>
    </w:p>
    <w:p w:rsidR="00127182" w:rsidRDefault="00127182" w:rsidP="00127182">
      <w:pPr>
        <w:pStyle w:val="Brdtextmedindrag"/>
      </w:pPr>
      <w:r>
        <w:t>P</w:t>
      </w:r>
      <w:r w:rsidRPr="00C92C31">
        <w:t>artie</w:t>
      </w:r>
      <w:r>
        <w:t>rna</w:t>
      </w:r>
      <w:r w:rsidRPr="00C92C31">
        <w:t xml:space="preserve">s intäktsredovisningar kommer att utgöra allmänna handlingar hos </w:t>
      </w:r>
      <w:r>
        <w:t>Kammarkollegiet</w:t>
      </w:r>
      <w:r w:rsidRPr="00C92C31">
        <w:t xml:space="preserve"> </w:t>
      </w:r>
      <w:r>
        <w:t xml:space="preserve">när de </w:t>
      </w:r>
      <w:r w:rsidRPr="00C92C31">
        <w:t>har kommit in till myndigheten (2</w:t>
      </w:r>
      <w:r>
        <w:t> kap.</w:t>
      </w:r>
      <w:r w:rsidRPr="00C92C31">
        <w:t xml:space="preserve"> 6</w:t>
      </w:r>
      <w:r>
        <w:t> §</w:t>
      </w:r>
      <w:r w:rsidRPr="00C92C31">
        <w:t xml:space="preserve"> tryckfrihetsförordningen). Den som önskar ta del av handlingarna har rätt att göra det på stället och att mot avgif</w:t>
      </w:r>
      <w:r>
        <w:t>t få en kopia av dem (2 kap. 12 och 13 §§ tryck</w:t>
      </w:r>
      <w:r>
        <w:softHyphen/>
        <w:t xml:space="preserve">frihetsförordningen). Som </w:t>
      </w:r>
      <w:r w:rsidRPr="006667CF">
        <w:rPr>
          <w:i/>
        </w:rPr>
        <w:t>Lunds universitet (Juridiska institutionen)</w:t>
      </w:r>
      <w:r>
        <w:t xml:space="preserve"> uppmärksammar innehåller 21 </w:t>
      </w:r>
      <w:r w:rsidRPr="00340DB8">
        <w:t>kap. offentlighets- och sekretesslagen (2009:400)</w:t>
      </w:r>
      <w:r>
        <w:t xml:space="preserve"> bestämmelser om sekretess till skydd för uppgift om enskilds personliga förhållanden som gäller oavsett i vilket sammanhang uppgiften förekommer. Regeringen konstaterar att frågan om vilka sekretessbestämmelser som kan vara tillämpliga på uppgifter i handlingar hos Kammarkollegiet enligt den nya lagen får bedömas av Kammarkollegiet</w:t>
      </w:r>
      <w:r w:rsidRPr="00340DB8">
        <w:t xml:space="preserve"> </w:t>
      </w:r>
      <w:r>
        <w:t>i samband med att uppgifterna begärs utlämnade.</w:t>
      </w:r>
    </w:p>
    <w:p w:rsidR="00127182" w:rsidRDefault="00127182" w:rsidP="00127182">
      <w:pPr>
        <w:pStyle w:val="Brdtextmedindrag"/>
      </w:pPr>
      <w:r>
        <w:t>Intäktsredovisningarna bör även göras tillgängliga för allmän</w:t>
      </w:r>
      <w:r>
        <w:softHyphen/>
        <w:t xml:space="preserve">heten på Kammarkollegiets webbplats. </w:t>
      </w:r>
      <w:r w:rsidRPr="006E0239">
        <w:rPr>
          <w:i/>
        </w:rPr>
        <w:t>Datainspektionen</w:t>
      </w:r>
      <w:r>
        <w:t xml:space="preserve"> och </w:t>
      </w:r>
      <w:r w:rsidRPr="006E0239">
        <w:rPr>
          <w:i/>
        </w:rPr>
        <w:t>Mora kommun</w:t>
      </w:r>
      <w:r>
        <w:t xml:space="preserve"> har ifrågasatt promemorians förslag att även uppgifter om fysiska personers identitet ska publiceras på internet. Regeringen kan instämma i dessa remissinstansers tveksamhet och gör bedömningen att intresset av att skydda enskilda personers integritet i detta fall väger tyngre än det intresse av att det ska vara enkelt för allmänheten att få insyn som den föreslagna bestämmelsen ska tillgodose. Allmänhetens insyn säkerställs i denna del i stället i tillräcklig grad genom offentlig</w:t>
      </w:r>
      <w:r>
        <w:softHyphen/>
        <w:t>hets</w:t>
      </w:r>
      <w:r>
        <w:softHyphen/>
        <w:t>principen. Uppgifter om en bidrags</w:t>
      </w:r>
      <w:r>
        <w:softHyphen/>
        <w:t xml:space="preserve">givares identitet som avser fysiska personer bör därför inte göras tillgängliga på Kammarkollegiets webbplats. Detta bör framgå av den nya lagen. </w:t>
      </w:r>
    </w:p>
    <w:p w:rsidR="00127182" w:rsidRDefault="00127182" w:rsidP="00127182">
      <w:pPr>
        <w:pStyle w:val="Brdtextmedindrag"/>
      </w:pPr>
      <w:r>
        <w:t>Kammarkollegiet bör också offentliggöra uppgifter om de partier som har deltagit i val men som inte har gett in någon intäktsredovisning eller en anmälan om att de har haft intäkter som understiger tröskelvärdet. Vidare bör även anmälningarna offentliggöras. Information kommer därmed att lämnas om alla partier som har deltagit i val och vilka av partierna som inte har fullgjort sin redovisningsskyldighet. Detta bör framgå av den nya lagen.</w:t>
      </w:r>
      <w:r w:rsidRPr="00AE38F2">
        <w:t xml:space="preserve"> </w:t>
      </w:r>
      <w:r>
        <w:t>Allmänheten kommer alltså direkt via Kammarkollegiets webbplats kunna ta del av och granska innehållet i intäktsredovisningarna och få informa</w:t>
      </w:r>
      <w:r>
        <w:softHyphen/>
        <w:t>tion om vilka partier som inte har lämnat några redovisningar eller anmälningar.</w:t>
      </w:r>
    </w:p>
    <w:p w:rsidR="00127182" w:rsidRDefault="00127182" w:rsidP="00127182">
      <w:pPr>
        <w:pStyle w:val="Brdtextmedindrag"/>
      </w:pPr>
      <w:r w:rsidRPr="00F70100">
        <w:t xml:space="preserve">Det bör tilläggas att </w:t>
      </w:r>
      <w:r>
        <w:t xml:space="preserve">de </w:t>
      </w:r>
      <w:r w:rsidRPr="00F70100">
        <w:t>uppgifter om registrerade partier och deras valkandidate</w:t>
      </w:r>
      <w:r w:rsidRPr="00C87ED0">
        <w:t>r</w:t>
      </w:r>
      <w:r w:rsidRPr="00F70100">
        <w:t xml:space="preserve"> samt valresultat som </w:t>
      </w:r>
      <w:r>
        <w:t>den ansvariga myndig</w:t>
      </w:r>
      <w:r>
        <w:softHyphen/>
        <w:t>heten</w:t>
      </w:r>
      <w:r w:rsidRPr="00F70100">
        <w:t xml:space="preserve"> behöver för att </w:t>
      </w:r>
      <w:r>
        <w:t xml:space="preserve">kunna </w:t>
      </w:r>
      <w:r w:rsidRPr="00F70100">
        <w:t>bedöma vilka partier som ställer upp i val och därmed omfattas av redovisnings</w:t>
      </w:r>
      <w:r>
        <w:softHyphen/>
      </w:r>
      <w:r w:rsidRPr="00F70100">
        <w:t>skyldigheten</w:t>
      </w:r>
      <w:r>
        <w:t xml:space="preserve"> är offentliga hos V</w:t>
      </w:r>
      <w:r w:rsidRPr="00F70100">
        <w:t>almyndigheten</w:t>
      </w:r>
      <w:r>
        <w:t xml:space="preserve"> och kan inhämtas från denna myndighet.</w:t>
      </w:r>
      <w:bookmarkStart w:id="7694" w:name="_Toc351365124"/>
      <w:bookmarkStart w:id="7695" w:name="_Toc351365421"/>
      <w:bookmarkStart w:id="7696" w:name="_Toc351441010"/>
      <w:bookmarkStart w:id="7697" w:name="_Toc351466716"/>
      <w:bookmarkStart w:id="7698" w:name="_Toc351467305"/>
      <w:bookmarkStart w:id="7699" w:name="_Toc351468625"/>
      <w:bookmarkStart w:id="7700" w:name="_Toc351365125"/>
      <w:bookmarkStart w:id="7701" w:name="_Toc351365422"/>
      <w:bookmarkStart w:id="7702" w:name="_Toc351441011"/>
      <w:bookmarkStart w:id="7703" w:name="_Toc351466717"/>
      <w:bookmarkStart w:id="7704" w:name="_Toc351467306"/>
      <w:bookmarkStart w:id="7705" w:name="_Toc351468626"/>
      <w:bookmarkEnd w:id="7694"/>
      <w:bookmarkEnd w:id="7695"/>
      <w:bookmarkEnd w:id="7696"/>
      <w:bookmarkEnd w:id="7697"/>
      <w:bookmarkEnd w:id="7698"/>
      <w:bookmarkEnd w:id="7699"/>
      <w:bookmarkEnd w:id="7700"/>
      <w:bookmarkEnd w:id="7701"/>
      <w:bookmarkEnd w:id="7702"/>
      <w:bookmarkEnd w:id="7703"/>
      <w:bookmarkEnd w:id="7704"/>
      <w:bookmarkEnd w:id="7705"/>
    </w:p>
    <w:p w:rsidR="00127182" w:rsidRDefault="00127182" w:rsidP="00127182">
      <w:pPr>
        <w:pStyle w:val="Brdtextmedindrag"/>
      </w:pPr>
      <w:r>
        <w:t>Regeringen bedömer att förslaget om offentliggörande av intäkts</w:t>
      </w:r>
      <w:r>
        <w:softHyphen/>
        <w:t>redo</w:t>
      </w:r>
      <w:r>
        <w:softHyphen/>
        <w:t>visningarna på Kammar</w:t>
      </w:r>
      <w:r>
        <w:softHyphen/>
        <w:t>kollegiets webbplats i kombination med möjlig</w:t>
      </w:r>
      <w:r>
        <w:softHyphen/>
        <w:t>heten att få ut uppgifter med stöd av offentlighetsprincipen uppfyller GRECO:s rekommen</w:t>
      </w:r>
      <w:r>
        <w:softHyphen/>
        <w:t>dation om att offentlig redovisning ska vara lätt tillgänglig för allmänheten.</w:t>
      </w:r>
    </w:p>
    <w:p w:rsidR="00127182" w:rsidRDefault="00127182" w:rsidP="00127182">
      <w:pPr>
        <w:pStyle w:val="Brdtextmedindrag"/>
      </w:pPr>
      <w:r>
        <w:t xml:space="preserve">Några remissinstanser, bl.a. </w:t>
      </w:r>
      <w:r>
        <w:rPr>
          <w:i/>
        </w:rPr>
        <w:t xml:space="preserve">Kammarrätten i Stockholm </w:t>
      </w:r>
      <w:r>
        <w:t xml:space="preserve">och </w:t>
      </w:r>
      <w:r w:rsidRPr="003C36B0">
        <w:rPr>
          <w:i/>
        </w:rPr>
        <w:t>Trans</w:t>
      </w:r>
      <w:r>
        <w:rPr>
          <w:i/>
        </w:rPr>
        <w:softHyphen/>
      </w:r>
      <w:r w:rsidRPr="003C36B0">
        <w:rPr>
          <w:i/>
        </w:rPr>
        <w:t>par</w:t>
      </w:r>
      <w:r>
        <w:rPr>
          <w:i/>
        </w:rPr>
        <w:softHyphen/>
      </w:r>
      <w:r w:rsidRPr="003C36B0">
        <w:rPr>
          <w:i/>
        </w:rPr>
        <w:t>ency Inter</w:t>
      </w:r>
      <w:r>
        <w:rPr>
          <w:i/>
        </w:rPr>
        <w:softHyphen/>
      </w:r>
      <w:r w:rsidRPr="003C36B0">
        <w:rPr>
          <w:i/>
        </w:rPr>
        <w:t>national Sverige</w:t>
      </w:r>
      <w:r>
        <w:t>, för fram synpunkter om lämplig norm</w:t>
      </w:r>
      <w:r>
        <w:softHyphen/>
        <w:t>giv</w:t>
      </w:r>
      <w:r>
        <w:softHyphen/>
        <w:t>nings</w:t>
      </w:r>
      <w:r>
        <w:softHyphen/>
        <w:t>nivå för vissa av de föreslagna bestämmelserna. Regeringen hän</w:t>
      </w:r>
      <w:r>
        <w:softHyphen/>
        <w:t>visar i denna del till vad som anförs ovan om att den föreslagna insyns</w:t>
      </w:r>
      <w:r>
        <w:softHyphen/>
        <w:t>regleringen som utgångspunkt bör regleras helt i lag. Före</w:t>
      </w:r>
      <w:r>
        <w:softHyphen/>
        <w:t xml:space="preserve">skrifter av det aktuella slaget på lägre nivå, t.ex. i förordning, bör därför undvikas (se </w:t>
      </w:r>
      <w:r w:rsidRPr="009953EA">
        <w:t>avsnitt 6.11</w:t>
      </w:r>
      <w:r>
        <w:t xml:space="preserve">). </w:t>
      </w:r>
    </w:p>
    <w:p w:rsidR="00127182" w:rsidRDefault="00127182" w:rsidP="00127182">
      <w:pPr>
        <w:pStyle w:val="Rubrik2"/>
      </w:pPr>
      <w:bookmarkStart w:id="7706" w:name="_Toc351701781"/>
      <w:bookmarkStart w:id="7707" w:name="_Toc351709404"/>
      <w:bookmarkStart w:id="7708" w:name="_Toc351720872"/>
      <w:bookmarkStart w:id="7709" w:name="_Toc353352934"/>
      <w:bookmarkStart w:id="7710" w:name="_Toc353353018"/>
      <w:bookmarkStart w:id="7711" w:name="_Toc353353298"/>
      <w:bookmarkStart w:id="7712" w:name="_Toc353429447"/>
      <w:bookmarkStart w:id="7713" w:name="_Toc357504367"/>
      <w:bookmarkStart w:id="7714" w:name="_Toc360688888"/>
      <w:bookmarkStart w:id="7715" w:name="_Toc361052700"/>
      <w:bookmarkStart w:id="7716" w:name="_Toc361053190"/>
      <w:bookmarkStart w:id="7717" w:name="_Toc361053270"/>
      <w:bookmarkStart w:id="7718" w:name="_Toc361053877"/>
      <w:bookmarkStart w:id="7719" w:name="_Toc361054039"/>
      <w:bookmarkStart w:id="7720" w:name="_Toc361054121"/>
      <w:bookmarkStart w:id="7721" w:name="_Toc361054283"/>
      <w:bookmarkStart w:id="7722" w:name="_Toc361054445"/>
      <w:bookmarkStart w:id="7723" w:name="_Toc361054522"/>
      <w:bookmarkStart w:id="7724" w:name="_Toc361054603"/>
      <w:bookmarkStart w:id="7725" w:name="_Toc361054685"/>
      <w:bookmarkStart w:id="7726" w:name="_Toc361054768"/>
      <w:bookmarkStart w:id="7727" w:name="_Toc361054850"/>
      <w:bookmarkStart w:id="7728" w:name="_Toc361054932"/>
      <w:bookmarkStart w:id="7729" w:name="_Toc361055014"/>
      <w:bookmarkStart w:id="7730" w:name="_Toc361055096"/>
      <w:bookmarkStart w:id="7731" w:name="_Toc361055178"/>
      <w:bookmarkStart w:id="7732" w:name="_Toc361055261"/>
      <w:bookmarkStart w:id="7733" w:name="_Toc361055343"/>
      <w:bookmarkStart w:id="7734" w:name="_Toc361055425"/>
      <w:bookmarkStart w:id="7735" w:name="_Toc361055507"/>
      <w:bookmarkStart w:id="7736" w:name="_Toc361055671"/>
      <w:bookmarkStart w:id="7737" w:name="_Toc361055752"/>
      <w:bookmarkStart w:id="7738" w:name="_Toc361055834"/>
      <w:bookmarkStart w:id="7739" w:name="_Toc361055915"/>
      <w:bookmarkStart w:id="7740" w:name="_Toc361055997"/>
      <w:bookmarkStart w:id="7741" w:name="_Toc361056079"/>
      <w:bookmarkStart w:id="7742" w:name="_Toc361059233"/>
      <w:bookmarkStart w:id="7743" w:name="_Toc361059357"/>
      <w:bookmarkStart w:id="7744" w:name="_Toc361059774"/>
      <w:bookmarkStart w:id="7745" w:name="_Toc361060327"/>
      <w:bookmarkStart w:id="7746" w:name="_Toc361061197"/>
      <w:bookmarkStart w:id="7747" w:name="_Toc361061688"/>
      <w:bookmarkStart w:id="7748" w:name="_Toc369586057"/>
      <w:bookmarkStart w:id="7749" w:name="_Toc370453841"/>
      <w:bookmarkStart w:id="7750" w:name="_Toc370478989"/>
      <w:bookmarkStart w:id="7751" w:name="_Toc370737954"/>
      <w:bookmarkStart w:id="7752" w:name="_Toc370805344"/>
      <w:bookmarkStart w:id="7753" w:name="_Toc370808861"/>
      <w:bookmarkStart w:id="7754" w:name="_Toc370810284"/>
      <w:bookmarkStart w:id="7755" w:name="_Toc371055556"/>
      <w:bookmarkStart w:id="7756" w:name="_Toc371341081"/>
      <w:bookmarkStart w:id="7757" w:name="_Toc371490854"/>
      <w:bookmarkStart w:id="7758" w:name="_Toc371497318"/>
      <w:bookmarkStart w:id="7759" w:name="_Toc371588454"/>
      <w:bookmarkStart w:id="7760" w:name="_Toc371601089"/>
      <w:bookmarkStart w:id="7761" w:name="_Toc371601769"/>
      <w:bookmarkStart w:id="7762" w:name="_Toc371602704"/>
      <w:bookmarkStart w:id="7763" w:name="_Toc371668319"/>
      <w:bookmarkStart w:id="7764" w:name="_Toc371670253"/>
      <w:bookmarkStart w:id="7765" w:name="_Toc372716219"/>
      <w:bookmarkStart w:id="7766" w:name="_Toc373391542"/>
      <w:bookmarkStart w:id="7767" w:name="_Toc373402195"/>
      <w:bookmarkStart w:id="7768" w:name="_Toc373403490"/>
      <w:bookmarkStart w:id="7769" w:name="_Toc373482620"/>
      <w:bookmarkStart w:id="7770" w:name="_Toc373482804"/>
      <w:bookmarkStart w:id="7771" w:name="_Toc373486710"/>
      <w:bookmarkStart w:id="7772" w:name="_Toc373755730"/>
      <w:bookmarkStart w:id="7773" w:name="_Toc373756007"/>
      <w:bookmarkStart w:id="7774" w:name="_Toc373839961"/>
      <w:bookmarkStart w:id="7775" w:name="_Toc374345765"/>
      <w:bookmarkStart w:id="7776" w:name="_Toc374445348"/>
      <w:bookmarkStart w:id="7777" w:name="_Toc374514993"/>
      <w:bookmarkStart w:id="7778" w:name="_Toc374516489"/>
      <w:bookmarkStart w:id="7779" w:name="_Toc374517162"/>
      <w:bookmarkStart w:id="7780" w:name="_Toc374703340"/>
      <w:bookmarkStart w:id="7781" w:name="_Toc374972345"/>
      <w:bookmarkStart w:id="7782" w:name="_Toc375042207"/>
      <w:bookmarkStart w:id="7783" w:name="_Toc375045438"/>
      <w:bookmarkStart w:id="7784" w:name="_Toc375053177"/>
      <w:bookmarkStart w:id="7785" w:name="_Toc375057278"/>
      <w:bookmarkStart w:id="7786" w:name="_Toc375057346"/>
      <w:bookmarkStart w:id="7787" w:name="_Toc375127872"/>
      <w:bookmarkStart w:id="7788" w:name="_Toc375137110"/>
      <w:bookmarkStart w:id="7789" w:name="_Toc375138457"/>
      <w:bookmarkStart w:id="7790" w:name="_Toc376853886"/>
      <w:bookmarkStart w:id="7791" w:name="_Toc376857401"/>
      <w:bookmarkStart w:id="7792" w:name="_Toc376857606"/>
      <w:bookmarkStart w:id="7793" w:name="_Toc376858849"/>
      <w:bookmarkStart w:id="7794" w:name="_Toc376858921"/>
      <w:bookmarkStart w:id="7795" w:name="_Toc376858992"/>
      <w:bookmarkStart w:id="7796" w:name="_Toc376931271"/>
      <w:bookmarkStart w:id="7797" w:name="_Toc377120403"/>
      <w:bookmarkStart w:id="7798" w:name="_Toc377125018"/>
      <w:bookmarkStart w:id="7799" w:name="_Toc377133242"/>
      <w:bookmarkStart w:id="7800" w:name="_Toc377134820"/>
      <w:bookmarkStart w:id="7801" w:name="_Toc377371284"/>
      <w:bookmarkStart w:id="7802" w:name="_Toc377542399"/>
      <w:bookmarkStart w:id="7803" w:name="_Toc377622942"/>
      <w:bookmarkStart w:id="7804" w:name="_Toc377623056"/>
      <w:bookmarkStart w:id="7805" w:name="_Toc377623170"/>
      <w:bookmarkStart w:id="7806" w:name="_Toc377623240"/>
      <w:bookmarkStart w:id="7807" w:name="_Toc377713076"/>
      <w:bookmarkStart w:id="7808" w:name="_Toc377720416"/>
      <w:bookmarkEnd w:id="7706"/>
      <w:bookmarkEnd w:id="7707"/>
      <w:bookmarkEnd w:id="7708"/>
      <w:bookmarkEnd w:id="7709"/>
      <w:bookmarkEnd w:id="7710"/>
      <w:bookmarkEnd w:id="7711"/>
      <w:r w:rsidRPr="008D485E">
        <w:t>Behandling</w:t>
      </w:r>
      <w:r>
        <w:t xml:space="preserve"> av personuppgifter</w:t>
      </w:r>
      <w:bookmarkEnd w:id="7712"/>
      <w:bookmarkEnd w:id="7713"/>
      <w:bookmarkEnd w:id="7714"/>
      <w:bookmarkEnd w:id="7715"/>
      <w:bookmarkEnd w:id="7716"/>
      <w:bookmarkEnd w:id="7717"/>
      <w:bookmarkEnd w:id="7718"/>
      <w:bookmarkEnd w:id="7719"/>
      <w:bookmarkEnd w:id="7720"/>
      <w:bookmarkEnd w:id="7721"/>
      <w:bookmarkEnd w:id="7722"/>
      <w:bookmarkEnd w:id="7723"/>
      <w:bookmarkEnd w:id="7724"/>
      <w:bookmarkEnd w:id="7725"/>
      <w:bookmarkEnd w:id="7726"/>
      <w:bookmarkEnd w:id="7727"/>
      <w:bookmarkEnd w:id="7728"/>
      <w:bookmarkEnd w:id="7729"/>
      <w:bookmarkEnd w:id="7730"/>
      <w:bookmarkEnd w:id="7731"/>
      <w:bookmarkEnd w:id="7732"/>
      <w:bookmarkEnd w:id="7733"/>
      <w:bookmarkEnd w:id="7734"/>
      <w:bookmarkEnd w:id="7735"/>
      <w:bookmarkEnd w:id="7736"/>
      <w:bookmarkEnd w:id="7737"/>
      <w:bookmarkEnd w:id="7738"/>
      <w:bookmarkEnd w:id="7739"/>
      <w:bookmarkEnd w:id="7740"/>
      <w:bookmarkEnd w:id="7741"/>
      <w:bookmarkEnd w:id="7742"/>
      <w:bookmarkEnd w:id="7743"/>
      <w:bookmarkEnd w:id="7744"/>
      <w:bookmarkEnd w:id="7745"/>
      <w:bookmarkEnd w:id="7746"/>
      <w:bookmarkEnd w:id="7747"/>
      <w:bookmarkEnd w:id="7748"/>
      <w:bookmarkEnd w:id="7749"/>
      <w:bookmarkEnd w:id="7750"/>
      <w:bookmarkEnd w:id="7751"/>
      <w:bookmarkEnd w:id="7752"/>
      <w:bookmarkEnd w:id="7753"/>
      <w:bookmarkEnd w:id="7754"/>
      <w:bookmarkEnd w:id="7755"/>
      <w:bookmarkEnd w:id="7756"/>
      <w:bookmarkEnd w:id="7757"/>
      <w:bookmarkEnd w:id="7758"/>
      <w:bookmarkEnd w:id="7759"/>
      <w:bookmarkEnd w:id="7760"/>
      <w:bookmarkEnd w:id="7761"/>
      <w:bookmarkEnd w:id="7762"/>
      <w:bookmarkEnd w:id="7763"/>
      <w:bookmarkEnd w:id="7764"/>
      <w:bookmarkEnd w:id="7765"/>
      <w:bookmarkEnd w:id="7766"/>
      <w:bookmarkEnd w:id="7767"/>
      <w:bookmarkEnd w:id="7768"/>
      <w:bookmarkEnd w:id="7769"/>
      <w:bookmarkEnd w:id="7770"/>
      <w:bookmarkEnd w:id="7771"/>
      <w:bookmarkEnd w:id="7772"/>
      <w:bookmarkEnd w:id="7773"/>
      <w:bookmarkEnd w:id="7774"/>
      <w:bookmarkEnd w:id="7775"/>
      <w:bookmarkEnd w:id="7776"/>
      <w:bookmarkEnd w:id="7777"/>
      <w:bookmarkEnd w:id="7778"/>
      <w:bookmarkEnd w:id="7779"/>
      <w:bookmarkEnd w:id="7780"/>
      <w:bookmarkEnd w:id="7781"/>
      <w:bookmarkEnd w:id="7782"/>
      <w:bookmarkEnd w:id="7783"/>
      <w:bookmarkEnd w:id="7784"/>
      <w:bookmarkEnd w:id="7785"/>
      <w:bookmarkEnd w:id="7786"/>
      <w:bookmarkEnd w:id="7787"/>
      <w:bookmarkEnd w:id="7788"/>
      <w:bookmarkEnd w:id="7789"/>
      <w:bookmarkEnd w:id="7790"/>
      <w:bookmarkEnd w:id="7791"/>
      <w:bookmarkEnd w:id="7792"/>
      <w:bookmarkEnd w:id="7793"/>
      <w:bookmarkEnd w:id="7794"/>
      <w:bookmarkEnd w:id="7795"/>
      <w:bookmarkEnd w:id="7796"/>
      <w:bookmarkEnd w:id="7797"/>
      <w:bookmarkEnd w:id="7798"/>
      <w:bookmarkEnd w:id="7799"/>
      <w:bookmarkEnd w:id="7800"/>
      <w:bookmarkEnd w:id="7801"/>
      <w:bookmarkEnd w:id="7802"/>
      <w:bookmarkEnd w:id="7803"/>
      <w:bookmarkEnd w:id="7804"/>
      <w:bookmarkEnd w:id="7805"/>
      <w:bookmarkEnd w:id="7806"/>
      <w:bookmarkEnd w:id="7807"/>
      <w:bookmarkEnd w:id="7808"/>
    </w:p>
    <w:p w:rsidR="00127182" w:rsidRDefault="00127182" w:rsidP="00FF19E6">
      <w:pPr>
        <w:pStyle w:val="Brdtext"/>
        <w:pBdr>
          <w:top w:val="single" w:sz="4" w:space="1" w:color="000000"/>
          <w:left w:val="single" w:sz="4" w:space="4" w:color="000000"/>
          <w:bottom w:val="single" w:sz="4" w:space="1" w:color="000000"/>
          <w:right w:val="single" w:sz="4" w:space="4" w:color="000000"/>
        </w:pBdr>
        <w:ind w:left="113" w:right="113"/>
        <w:rPr>
          <w:b/>
        </w:rPr>
      </w:pPr>
      <w:r>
        <w:rPr>
          <w:b/>
        </w:rPr>
        <w:t>Regeringens förslag</w:t>
      </w:r>
      <w:r w:rsidRPr="004C16AF">
        <w:rPr>
          <w:b/>
        </w:rPr>
        <w:t>:</w:t>
      </w:r>
      <w:r w:rsidRPr="00B574CC">
        <w:t xml:space="preserve"> </w:t>
      </w:r>
      <w:r>
        <w:t>Det ska införas en bestämmelse i den föreslagna lagen som tydliggör att Kammar</w:t>
      </w:r>
      <w:r>
        <w:softHyphen/>
        <w:t>kollegiet har rätt att behandla känsliga personuppgifter.</w:t>
      </w:r>
    </w:p>
    <w:p w:rsidR="00127182" w:rsidRPr="00751011" w:rsidRDefault="00127182" w:rsidP="00FF19E6">
      <w:pPr>
        <w:pStyle w:val="Brdtextmedindrag"/>
        <w:pBdr>
          <w:top w:val="single" w:sz="4" w:space="1" w:color="000000"/>
          <w:left w:val="single" w:sz="4" w:space="4" w:color="000000"/>
          <w:bottom w:val="single" w:sz="4" w:space="1" w:color="000000"/>
          <w:right w:val="single" w:sz="4" w:space="4" w:color="000000"/>
        </w:pBdr>
        <w:ind w:left="113" w:right="113"/>
      </w:pPr>
      <w:r>
        <w:rPr>
          <w:b/>
        </w:rPr>
        <w:t>Regeringens bedömning</w:t>
      </w:r>
      <w:r w:rsidRPr="004C16AF">
        <w:rPr>
          <w:b/>
        </w:rPr>
        <w:t>:</w:t>
      </w:r>
      <w:r>
        <w:t xml:space="preserve"> Den behandling av personuppgifter som Kammar</w:t>
      </w:r>
      <w:r>
        <w:softHyphen/>
        <w:t>kollegiet och partierna ska utföra enligt förslaget är i övrigt förenlig med personuppgiftslagen.</w:t>
      </w:r>
    </w:p>
    <w:p w:rsidR="00127182" w:rsidRDefault="00127182" w:rsidP="00127182">
      <w:pPr>
        <w:pStyle w:val="Brdtext"/>
      </w:pPr>
    </w:p>
    <w:p w:rsidR="00127182" w:rsidRDefault="00127182" w:rsidP="00127182">
      <w:pPr>
        <w:pStyle w:val="Brdtextmedindrag"/>
      </w:pPr>
      <w:r>
        <w:rPr>
          <w:b/>
        </w:rPr>
        <w:t>Promemorians bedömning</w:t>
      </w:r>
      <w:r w:rsidRPr="001B0520">
        <w:t xml:space="preserve"> </w:t>
      </w:r>
      <w:r w:rsidRPr="006E0239">
        <w:t xml:space="preserve">överensstämmer </w:t>
      </w:r>
      <w:r>
        <w:t xml:space="preserve">delvis </w:t>
      </w:r>
      <w:r w:rsidRPr="006E0239">
        <w:t>med regeringens</w:t>
      </w:r>
      <w:r w:rsidRPr="001B0520">
        <w:t>.</w:t>
      </w:r>
      <w:r>
        <w:t xml:space="preserve"> I promemorian föreslås inte att det i den nya lagen ska införas en bestämmelse om Kammarkollegiets behandling av känsliga person</w:t>
      </w:r>
      <w:r>
        <w:softHyphen/>
        <w:t>upp</w:t>
      </w:r>
      <w:r>
        <w:softHyphen/>
        <w:t>gifter.</w:t>
      </w:r>
    </w:p>
    <w:p w:rsidR="00127182" w:rsidRDefault="00127182" w:rsidP="00127182">
      <w:pPr>
        <w:pStyle w:val="Brdtextmedindrag"/>
      </w:pPr>
      <w:r w:rsidRPr="007175DF">
        <w:rPr>
          <w:b/>
        </w:rPr>
        <w:t>Remissinstanserna:</w:t>
      </w:r>
      <w:r w:rsidRPr="001B0520">
        <w:t xml:space="preserve"> </w:t>
      </w:r>
      <w:r w:rsidRPr="007566FB">
        <w:t>Den övervägande majoriteten av remissinstans</w:t>
      </w:r>
      <w:r w:rsidRPr="007566FB">
        <w:softHyphen/>
        <w:t xml:space="preserve">erna, bl.a. </w:t>
      </w:r>
      <w:r w:rsidRPr="007566FB">
        <w:rPr>
          <w:i/>
        </w:rPr>
        <w:t>Svea hovrätt</w:t>
      </w:r>
      <w:r w:rsidRPr="007566FB">
        <w:t xml:space="preserve">, </w:t>
      </w:r>
      <w:r w:rsidRPr="007566FB">
        <w:rPr>
          <w:i/>
        </w:rPr>
        <w:t>Förvaltningsrätten i Stock</w:t>
      </w:r>
      <w:r w:rsidRPr="007566FB">
        <w:rPr>
          <w:i/>
        </w:rPr>
        <w:softHyphen/>
        <w:t>holm</w:t>
      </w:r>
      <w:r w:rsidRPr="007566FB">
        <w:t xml:space="preserve">, </w:t>
      </w:r>
      <w:r w:rsidRPr="007566FB">
        <w:rPr>
          <w:i/>
        </w:rPr>
        <w:t>Länsstyrelsen i Skåne län</w:t>
      </w:r>
      <w:r w:rsidRPr="007566FB">
        <w:t xml:space="preserve">, </w:t>
      </w:r>
      <w:r w:rsidRPr="007566FB">
        <w:rPr>
          <w:i/>
        </w:rPr>
        <w:t>Sveriges advokatsamfund</w:t>
      </w:r>
      <w:r w:rsidRPr="007566FB">
        <w:t xml:space="preserve"> och </w:t>
      </w:r>
      <w:r w:rsidRPr="007566FB">
        <w:rPr>
          <w:i/>
        </w:rPr>
        <w:t>Malmö kommun</w:t>
      </w:r>
      <w:r w:rsidRPr="007566FB">
        <w:t xml:space="preserve">, tillstyrker bedömningen eller lämnar den utan </w:t>
      </w:r>
      <w:r>
        <w:t>invändning</w:t>
      </w:r>
      <w:r w:rsidRPr="007566FB">
        <w:t>.</w:t>
      </w:r>
      <w:r w:rsidRPr="001629B8">
        <w:t xml:space="preserve"> </w:t>
      </w:r>
      <w:r w:rsidRPr="007566FB">
        <w:rPr>
          <w:i/>
        </w:rPr>
        <w:t>Kammarkollegiet</w:t>
      </w:r>
      <w:r w:rsidRPr="007566FB">
        <w:t xml:space="preserve"> och </w:t>
      </w:r>
      <w:r w:rsidRPr="007566FB">
        <w:rPr>
          <w:i/>
        </w:rPr>
        <w:t>Lunds universitet (Juri</w:t>
      </w:r>
      <w:r w:rsidRPr="007566FB">
        <w:rPr>
          <w:i/>
        </w:rPr>
        <w:softHyphen/>
        <w:t>diska institutionen)</w:t>
      </w:r>
      <w:r w:rsidRPr="007566FB">
        <w:t xml:space="preserve"> framför att den nya lagen bör innehålla en uttrycklig bestämmelse om behandling av personuppgifter.</w:t>
      </w:r>
      <w:r>
        <w:t xml:space="preserve"> </w:t>
      </w:r>
      <w:r w:rsidRPr="007566FB">
        <w:rPr>
          <w:i/>
        </w:rPr>
        <w:t>Valmyndigheten</w:t>
      </w:r>
      <w:r w:rsidRPr="001629B8">
        <w:t xml:space="preserve"> ställer frågan om de</w:t>
      </w:r>
      <w:r>
        <w:t>t är lagen (2001:183) om behand</w:t>
      </w:r>
      <w:r w:rsidRPr="001629B8">
        <w:t>ling av person</w:t>
      </w:r>
      <w:r>
        <w:softHyphen/>
      </w:r>
      <w:r w:rsidRPr="001629B8">
        <w:t>upp</w:t>
      </w:r>
      <w:r>
        <w:softHyphen/>
      </w:r>
      <w:r w:rsidRPr="001629B8">
        <w:t>gifter i verksamhet med val och folkomröstningar eller per</w:t>
      </w:r>
      <w:r>
        <w:softHyphen/>
      </w:r>
      <w:r w:rsidRPr="001629B8">
        <w:t>son</w:t>
      </w:r>
      <w:r>
        <w:softHyphen/>
      </w:r>
      <w:r w:rsidRPr="001629B8">
        <w:t>uppgifts</w:t>
      </w:r>
      <w:r>
        <w:softHyphen/>
      </w:r>
      <w:r w:rsidRPr="001629B8">
        <w:t>lagen (1998:204) som ska tillämpas på den nya person</w:t>
      </w:r>
      <w:r>
        <w:softHyphen/>
      </w:r>
      <w:r w:rsidRPr="001629B8">
        <w:t>uppgifts</w:t>
      </w:r>
      <w:r>
        <w:softHyphen/>
      </w:r>
      <w:r>
        <w:softHyphen/>
      </w:r>
      <w:r w:rsidRPr="001629B8">
        <w:t>behand</w:t>
      </w:r>
      <w:r>
        <w:softHyphen/>
      </w:r>
      <w:r w:rsidRPr="001629B8">
        <w:t>ling som blir aktuell för Valmyndigheten om lagen införs.</w:t>
      </w:r>
    </w:p>
    <w:p w:rsidR="00127182" w:rsidRDefault="00127182" w:rsidP="00127182">
      <w:pPr>
        <w:pStyle w:val="Rubrik4utannumrering"/>
      </w:pPr>
      <w:r>
        <w:t>Skälen för regeringens förslag och bedömning</w:t>
      </w:r>
    </w:p>
    <w:p w:rsidR="00127182" w:rsidRPr="007566FB" w:rsidRDefault="00127182" w:rsidP="00127182">
      <w:pPr>
        <w:pStyle w:val="Rubrik5utannumrering"/>
        <w:spacing w:before="0"/>
      </w:pPr>
      <w:r>
        <w:t>Förhållandet till personuppgiftslagen</w:t>
      </w:r>
    </w:p>
    <w:p w:rsidR="00127182" w:rsidRDefault="00127182" w:rsidP="00127182">
      <w:pPr>
        <w:pStyle w:val="Brdtext"/>
      </w:pPr>
      <w:r>
        <w:t>Förslaget innebär att Kammar</w:t>
      </w:r>
      <w:r>
        <w:softHyphen/>
        <w:t>kollegiet ska ta emot, lagra och på sin webbplats publicera vissa av de uppgifter som ingår i ett partis intäkts</w:t>
      </w:r>
      <w:r>
        <w:softHyphen/>
        <w:t>redovisning. Genom förslaget åläggs också partierna att till Kammar</w:t>
      </w:r>
      <w:r>
        <w:softHyphen/>
        <w:t>kollegiet överföra de uppgifter som ska ingå i intäkts</w:t>
      </w:r>
      <w:r>
        <w:softHyphen/>
        <w:t>redo</w:t>
      </w:r>
      <w:r>
        <w:softHyphen/>
        <w:t>visningen. Dessa åtgärder kommer att innefatta behandling av uppgifter på auto</w:t>
      </w:r>
      <w:r>
        <w:softHyphen/>
        <w:t>matiserad väg.</w:t>
      </w:r>
    </w:p>
    <w:p w:rsidR="00127182" w:rsidRDefault="00127182" w:rsidP="00127182">
      <w:pPr>
        <w:pStyle w:val="Brdtextmedindrag"/>
      </w:pPr>
      <w:r>
        <w:t>Enligt den föreslagna lagen ska en intäktsredovisning innehålla upp</w:t>
      </w:r>
      <w:r>
        <w:softHyphen/>
        <w:t>gifter om storleken av vissa stöd och bidrag som partiet har tagit emot. Intäktsredovisningen ska även avse de intäkter som en ledamots eller ersättares personvalskampanj har genererat. För bidrag från enskilda som överstiger tröskelvärdet ska uppgift om bidragsgivarens identitet, vilket bidrag, t.ex. pengar eller en viss vara eller tjänst, som har lämnats samt bidragets storlek anges särskilt i intäkts</w:t>
      </w:r>
      <w:r>
        <w:softHyphen/>
        <w:t>redovisningen. Detta gäller även bidrag från enskilda till en person</w:t>
      </w:r>
      <w:r>
        <w:softHyphen/>
        <w:t>vals</w:t>
      </w:r>
      <w:r>
        <w:softHyphen/>
        <w:t>kampanj. I den utsträckning bidrag lämnas av fysiska personer eller avser personvalskampanjer kommer regleringen att innebära att Kammar</w:t>
      </w:r>
      <w:r>
        <w:softHyphen/>
        <w:t>kollegiet och partierna kommer att behandla person</w:t>
      </w:r>
      <w:r>
        <w:softHyphen/>
        <w:t xml:space="preserve">uppgifter. </w:t>
      </w:r>
    </w:p>
    <w:p w:rsidR="00127182" w:rsidRPr="008D485E" w:rsidRDefault="00127182" w:rsidP="00127182">
      <w:pPr>
        <w:pStyle w:val="Brdtextmedindrag"/>
      </w:pPr>
      <w:r w:rsidRPr="008D485E">
        <w:t>Personuppgiftslagen (1998:204) innehåller generella regler om behand</w:t>
      </w:r>
      <w:r>
        <w:softHyphen/>
      </w:r>
      <w:r w:rsidRPr="008D485E">
        <w:t xml:space="preserve">ling av personuppgifter och ska tillämpas av både myndigheter och enskilda. </w:t>
      </w:r>
      <w:r>
        <w:t>L</w:t>
      </w:r>
      <w:r w:rsidRPr="008D485E">
        <w:t>agen genomför Europaparlamentets och rådets direktiv 95/46/EG av den 24 oktober 1995 om skydd för enskilda personer med avseende på behandling av personuppgifter och om det fria flödet av sådana uppgifter (dataskyddsdirektivet) i nationell rätt. Personuppgifts</w:t>
      </w:r>
      <w:r>
        <w:softHyphen/>
      </w:r>
      <w:r w:rsidRPr="008D485E">
        <w:t>lagen gäller för sådan behandling av person</w:t>
      </w:r>
      <w:r w:rsidRPr="008D485E">
        <w:softHyphen/>
        <w:t>uppgifter som är helt eller delvis automatiserad och för annan behandling av personuppgifter, om uppgifterna ingår i eller är avsedda att ingå i en strukturerad samling av personuppgifter som är tillgängliga för sökning eller sammanställning enligt särskilda kriterier (5 §). Det görs dock undantag för behandling av personuppgifter i ostrukturerat material (5 a §). Vid sådan behandling av uppgifter i exempelvis löpande text behöver mer</w:t>
      </w:r>
      <w:r w:rsidRPr="008D485E">
        <w:softHyphen/>
        <w:t>parten av person</w:t>
      </w:r>
      <w:r>
        <w:softHyphen/>
      </w:r>
      <w:r w:rsidRPr="008D485E">
        <w:t>uppgiftslagens hanteringsregler inte tilläm</w:t>
      </w:r>
      <w:r>
        <w:softHyphen/>
      </w:r>
      <w:r w:rsidRPr="008D485E">
        <w:t>pas. Behandlingen får dock inte utföras om den innebär en kränkning av den registrerades personliga integritet. Med personuppgift avses enligt lagen all slags information som direkt eller indirekt kan hänföras till en fysisk person som är i livet (3 §). Person</w:t>
      </w:r>
      <w:r w:rsidRPr="008D485E">
        <w:softHyphen/>
        <w:t>uppgiftslagen är subsidiär i förhållande till annan lagstiftning. Detta innebär att om det i en annan lag eller i en förordning finns bestämmelser som avviker från person</w:t>
      </w:r>
      <w:r>
        <w:softHyphen/>
      </w:r>
      <w:r w:rsidRPr="008D485E">
        <w:t>uppgifts</w:t>
      </w:r>
      <w:r>
        <w:softHyphen/>
      </w:r>
      <w:r w:rsidRPr="008D485E">
        <w:t>lagen, ska de bestämmelserna gälla (2 §). Dessa avvikande bestämmelser får dock inte strida mot dataskydds</w:t>
      </w:r>
      <w:r w:rsidRPr="008D485E">
        <w:softHyphen/>
        <w:t>direktivet.</w:t>
      </w:r>
    </w:p>
    <w:p w:rsidR="00127182" w:rsidRDefault="00127182" w:rsidP="00127182">
      <w:pPr>
        <w:pStyle w:val="Brdtextmedindrag"/>
      </w:pPr>
      <w:r w:rsidRPr="008D485E">
        <w:t xml:space="preserve">Om en bidragsgivare är en fysisk person är en uppgift om dennes identitet en personuppgift enligt personuppgiftslagen. Samma sak gäller för </w:t>
      </w:r>
      <w:r>
        <w:t xml:space="preserve">en </w:t>
      </w:r>
      <w:r w:rsidRPr="008D485E">
        <w:t>uppgift om en valkandidats identitet. Även en uppgift om en enskild firma anses vara en personuppgift eftersom innehavaren av en sådan firma alltid är en enda fysisk person (SOU 1997:39 s. 292). Däremot omfattas inte juridiska personer av personuppgiftslagens definition av person</w:t>
      </w:r>
      <w:r w:rsidRPr="008D485E">
        <w:softHyphen/>
        <w:t xml:space="preserve">uppgift. </w:t>
      </w:r>
    </w:p>
    <w:p w:rsidR="00127182" w:rsidRPr="008D485E" w:rsidRDefault="00127182" w:rsidP="00127182">
      <w:pPr>
        <w:pStyle w:val="Rubrik5utannumrering"/>
      </w:pPr>
      <w:r>
        <w:t>Kammarkollegiets och partiernas behandling av personuppgifter</w:t>
      </w:r>
    </w:p>
    <w:p w:rsidR="00127182" w:rsidRDefault="00127182" w:rsidP="00127182">
      <w:pPr>
        <w:pStyle w:val="Brdtext"/>
      </w:pPr>
      <w:r>
        <w:t>Personuppgiftslagen är således tillämplig på den behandling av person</w:t>
      </w:r>
      <w:r>
        <w:softHyphen/>
        <w:t>uppgifter som partierna och Kammarkollegiet kommer att utföra. Enligt 10 § personuppgiftslagen får personuppgifter behandlas bara om den registrerade har lämnat sitt samtycke till behandlingen eller om behand</w:t>
      </w:r>
      <w:r>
        <w:softHyphen/>
        <w:t>lingen är nödvändig för något av de i paragrafen uppräknade ändamålen. Personuppgifter får exempelvis behandlas utan samtycke om det är nödvändigt för att en arbetsuppgift av allmänt intresse ska kunna utföras. Något samtycke krävs inte heller om behandlingen är nödvändig för att ett ändamål som rör ett berättigat intresse hos den personuppgifts</w:t>
      </w:r>
      <w:r>
        <w:softHyphen/>
        <w:t>ansvarige eller hos en sådan tredje man till vilken personuppgifterna lämnas ut ska kunna tillgodoses, om detta intresse väger tyngre än den registrerades intresse av skydd mot kränkning av den personliga integri</w:t>
      </w:r>
      <w:r>
        <w:softHyphen/>
        <w:t xml:space="preserve">teten. Som anförs i promemorian måste intresset av insyn i och kontroll av partiers och valkandidaters finansiering för att bl.a. </w:t>
      </w:r>
      <w:r w:rsidRPr="00803BE9">
        <w:rPr>
          <w:szCs w:val="22"/>
        </w:rPr>
        <w:t>förebygga korrup</w:t>
      </w:r>
      <w:r>
        <w:rPr>
          <w:szCs w:val="22"/>
        </w:rPr>
        <w:softHyphen/>
      </w:r>
      <w:r w:rsidRPr="00803BE9">
        <w:rPr>
          <w:szCs w:val="22"/>
        </w:rPr>
        <w:t>tion och uppmärksamma skillnader mellan partierna</w:t>
      </w:r>
      <w:r>
        <w:t xml:space="preserve"> anses vara ett sådant allmänt intresse. Åtgärderna för att uppnå denna insyn måste dessutom anses tillåtna efter en intresseavvägning. Partiernas behandling av personuppgifter i intäktsredovisningarna blir genom den föreslagna reg</w:t>
      </w:r>
      <w:r>
        <w:softHyphen/>
        <w:t>leringen även nödvändig för att fullgöra en rättslig skyldighet i enlig</w:t>
      </w:r>
      <w:r>
        <w:softHyphen/>
        <w:t>het med 10 b § person</w:t>
      </w:r>
      <w:r>
        <w:softHyphen/>
        <w:t>uppgiftslagen. Regeringen bedömer att Kammar</w:t>
      </w:r>
      <w:r>
        <w:softHyphen/>
        <w:t>kollegiets och partiernas behandling av person</w:t>
      </w:r>
      <w:r>
        <w:softHyphen/>
        <w:t>uppgifter är förenlig med person</w:t>
      </w:r>
      <w:r>
        <w:softHyphen/>
        <w:t xml:space="preserve">uppgiftslagen i den delen. </w:t>
      </w:r>
    </w:p>
    <w:p w:rsidR="00127182" w:rsidRPr="008D485E" w:rsidRDefault="00127182" w:rsidP="00127182">
      <w:pPr>
        <w:pStyle w:val="Brdtextmedindrag"/>
      </w:pPr>
      <w:r w:rsidRPr="008D485E">
        <w:t>I 13 § personuppgiftslagen finns vidare ett generellt förbud mot att behandla känsliga personuppgifter. Som känsliga person</w:t>
      </w:r>
      <w:r w:rsidRPr="008D485E">
        <w:softHyphen/>
        <w:t xml:space="preserve">uppgifter räknas bl.a. personuppgifter som avslöjar politiska åsikter. </w:t>
      </w:r>
      <w:r w:rsidRPr="0002293E">
        <w:t>I förarbetena till personuppgiftslagen anges det inte närmare vilken typ av uppgifter som kan anses avslöja en politisk åsikt (prop. 1997/98:44 s. 68</w:t>
      </w:r>
      <w:r>
        <w:t>–69</w:t>
      </w:r>
      <w:r w:rsidRPr="0002293E">
        <w:t xml:space="preserve"> och SOU 1997:39 s. 368).</w:t>
      </w:r>
      <w:r>
        <w:t xml:space="preserve"> </w:t>
      </w:r>
      <w:r w:rsidRPr="008D485E">
        <w:t xml:space="preserve">En uppgift om att någon är medlem i ett parti torde </w:t>
      </w:r>
      <w:r>
        <w:t xml:space="preserve">dock </w:t>
      </w:r>
      <w:r w:rsidRPr="008D485E">
        <w:t xml:space="preserve">vara en uppgift som avslöjar den personens politiska åsikt. </w:t>
      </w:r>
      <w:r>
        <w:t>Vidare måste e</w:t>
      </w:r>
      <w:r w:rsidRPr="008D485E">
        <w:t xml:space="preserve">n uppgift om en valkandidats identitet </w:t>
      </w:r>
      <w:r>
        <w:t xml:space="preserve">anses vara </w:t>
      </w:r>
      <w:r w:rsidRPr="008D485E">
        <w:t>en känslig person</w:t>
      </w:r>
      <w:r>
        <w:softHyphen/>
      </w:r>
      <w:r w:rsidRPr="008D485E">
        <w:t>uppgift enligt person</w:t>
      </w:r>
      <w:r>
        <w:softHyphen/>
      </w:r>
      <w:r w:rsidRPr="008D485E">
        <w:t>uppgiftslagen.</w:t>
      </w:r>
    </w:p>
    <w:p w:rsidR="00127182" w:rsidRDefault="00127182" w:rsidP="00127182">
      <w:pPr>
        <w:pStyle w:val="Brdtextmedindrag"/>
      </w:pPr>
      <w:r w:rsidRPr="008D485E">
        <w:t>Alla bidragsgivare är inte medlemmar i det parti som bidraget lämnas till. Frågan är således om enbart en uppgift om att en person har gett ett bidrag till ett parti är en uppgift som enligt personuppgiftslagen får anses avslöja dennes politiska åsikter</w:t>
      </w:r>
      <w:r>
        <w:t xml:space="preserve">. Som regeringen konstaterar i </w:t>
      </w:r>
      <w:r w:rsidRPr="009953EA">
        <w:t>avsnitten 8.2.2 och 8.2.3</w:t>
      </w:r>
      <w:r>
        <w:t xml:space="preserve"> behöver det inte nödvändigtvis finnas ett samband mellan någon enskilds politiska åskådning och hans eller hennes val att stödja ett parti eller en person</w:t>
      </w:r>
      <w:r>
        <w:softHyphen/>
        <w:t>vals</w:t>
      </w:r>
      <w:r>
        <w:softHyphen/>
        <w:t>kandidat ekonomiskt genom att lämna bidrag till partiet eller kandidaten. Som anförs i promemorian torde det dock ligga nära till hands att betrakta en uppgift om bidragsgivare på samma sätt som en uppgift om medlem</w:t>
      </w:r>
      <w:r>
        <w:softHyphen/>
        <w:t>skap i ett parti. Med denna bedömning är en uppgift om en bidrags</w:t>
      </w:r>
      <w:r>
        <w:softHyphen/>
        <w:t>givares identitet alltså att anse som en känslig personuppgift i person</w:t>
      </w:r>
      <w:r>
        <w:softHyphen/>
        <w:t xml:space="preserve">uppgiftslagens mening. </w:t>
      </w:r>
    </w:p>
    <w:p w:rsidR="00127182" w:rsidRDefault="00127182" w:rsidP="00127182">
      <w:pPr>
        <w:pStyle w:val="Brdtextmedindrag"/>
      </w:pPr>
      <w:r w:rsidRPr="008D485E">
        <w:t xml:space="preserve">I personuppgiftslagen anges ett antal undantag från förbudet mot behandling av känsliga personuppgifter. </w:t>
      </w:r>
      <w:r w:rsidRPr="000E0DD3">
        <w:t>Enligt 15 § personuppgiftslagen får känsliga personupp</w:t>
      </w:r>
      <w:r w:rsidRPr="000E0DD3">
        <w:softHyphen/>
        <w:t>gifter behandlas om den registrerade har lämnat sitt uttryckliga samtycke till behandlingen eller på ett tydligt sätt offentliggjort uppgifterna. Uppgift om partitillhörig</w:t>
      </w:r>
      <w:r w:rsidRPr="000E0DD3">
        <w:softHyphen/>
        <w:t xml:space="preserve">het hos den som ställer upp i ett val som genomförs offentligt eller hos den som offentligt företräder ett politiskt parti får anses vara en uppgift som </w:t>
      </w:r>
      <w:r>
        <w:t xml:space="preserve">har </w:t>
      </w:r>
      <w:r w:rsidRPr="000E0DD3">
        <w:t>offentlig</w:t>
      </w:r>
      <w:r>
        <w:softHyphen/>
      </w:r>
      <w:r w:rsidRPr="000E0DD3">
        <w:t>gjorts av den registrerade själv (SOU 1997:39 s. 370</w:t>
      </w:r>
      <w:r>
        <w:t>,</w:t>
      </w:r>
      <w:r w:rsidRPr="000E0DD3">
        <w:t xml:space="preserve"> </w:t>
      </w:r>
      <w:r>
        <w:t>jfr</w:t>
      </w:r>
      <w:r w:rsidRPr="000E0DD3">
        <w:t xml:space="preserve"> SOU 2001:100 s. 93</w:t>
      </w:r>
      <w:r>
        <w:t>–94</w:t>
      </w:r>
      <w:r w:rsidRPr="000E0DD3">
        <w:t>). Det är således trots förbudet i 13 § tillåtet att behandla person</w:t>
      </w:r>
      <w:r>
        <w:softHyphen/>
      </w:r>
      <w:r w:rsidRPr="000E0DD3">
        <w:t>uppgifter om valkandidater i intäkts</w:t>
      </w:r>
      <w:r w:rsidRPr="000E0DD3">
        <w:softHyphen/>
        <w:t>redovis</w:t>
      </w:r>
      <w:r w:rsidRPr="000E0DD3">
        <w:softHyphen/>
        <w:t>ningarna.</w:t>
      </w:r>
    </w:p>
    <w:p w:rsidR="00127182" w:rsidRDefault="00127182" w:rsidP="00127182">
      <w:pPr>
        <w:pStyle w:val="Brdtextmedindrag"/>
      </w:pPr>
      <w:r w:rsidRPr="008D485E">
        <w:t>Vidare får ideella organisationer med politiskt syfte inom ramen för sin verksamhet behandla känsliga personuppgifter om organisa</w:t>
      </w:r>
      <w:r w:rsidRPr="008D485E">
        <w:softHyphen/>
        <w:t>tionens med</w:t>
      </w:r>
      <w:r>
        <w:softHyphen/>
      </w:r>
      <w:r w:rsidRPr="008D485E">
        <w:t>lemmar och sådana andra personer som på grund av organisationens syfte har regelbunden kontakt med den (17 §). Partierna torde ha möjlig</w:t>
      </w:r>
      <w:r>
        <w:softHyphen/>
      </w:r>
      <w:r w:rsidRPr="008D485E">
        <w:t>het att utföra viss behandling av uppgifter om bidragsgivare med stöd av detta undantag, om det rör sig om återkommande bidragsgivare som kan anses ha regelbunden kontakt med partiet. Långtifrån alla bidragsgivare torde dock ha sådan regelbunden kontakt med partierna att de omfattas av denna undantagsreglering. Bestämmelsen i 17 § personuppgiftslagen begränsar vidare möjligheten att lämna ut uppgifter till tredje man. För sådana utlämnanden krävs ett uttryckligt samtycke från den registrerade. Undantaget i 17 § är inte heller tillämpligt på Kammarkollegiets behand</w:t>
      </w:r>
      <w:r>
        <w:softHyphen/>
      </w:r>
      <w:r w:rsidRPr="008D485E">
        <w:t>ling av känsliga person</w:t>
      </w:r>
      <w:r>
        <w:softHyphen/>
      </w:r>
      <w:r w:rsidRPr="008D485E">
        <w:t>uppgifter</w:t>
      </w:r>
      <w:r>
        <w:t>.</w:t>
      </w:r>
    </w:p>
    <w:p w:rsidR="00127182" w:rsidRDefault="00127182" w:rsidP="00127182">
      <w:pPr>
        <w:pStyle w:val="Brdtextmedindrag"/>
      </w:pPr>
      <w:r>
        <w:t xml:space="preserve">Det kan alltså konstateras att regleringen i personuppgiftslagen inte ger tillräckligt stöd för </w:t>
      </w:r>
      <w:r w:rsidRPr="008D485E">
        <w:t xml:space="preserve">den behandling av känsliga personuppgifter som </w:t>
      </w:r>
      <w:r>
        <w:t>är</w:t>
      </w:r>
      <w:r w:rsidRPr="008D485E">
        <w:t xml:space="preserve"> nöd</w:t>
      </w:r>
      <w:r>
        <w:softHyphen/>
      </w:r>
      <w:r w:rsidRPr="008D485E">
        <w:t>vändig för att partierna och Kammarkollegiet ska kunna fullgöra sina skyldigheter enligt den föreslagna lagen</w:t>
      </w:r>
      <w:r>
        <w:t xml:space="preserve">. Enligt dataskyddsdirektivet är det dock möjligt att i nationell lagstiftning göra ytterligare undantag från förbudet mot behandling av känsliga personuppgifter </w:t>
      </w:r>
      <w:r w:rsidRPr="00E63160">
        <w:t>av hänsyn till ett viktigt allmänt intresse.</w:t>
      </w:r>
      <w:r>
        <w:t xml:space="preserve"> Regeringen bedömer att intresset av insyn i och kontroll av partiers och valkandidaters finansiering får</w:t>
      </w:r>
      <w:r w:rsidRPr="00E63160">
        <w:t xml:space="preserve"> anses vara ett sådant viktigt allmänt intresse som </w:t>
      </w:r>
      <w:r>
        <w:t>avses i direktivet. Det är således möjligt att göra undantag från förbudet att behandla känsliga person</w:t>
      </w:r>
      <w:r>
        <w:softHyphen/>
        <w:t>uppgifter för den behandling som förslaget innebär</w:t>
      </w:r>
      <w:r w:rsidRPr="00E63160">
        <w:t>.</w:t>
      </w:r>
      <w:r>
        <w:t xml:space="preserve"> När det gäller f</w:t>
      </w:r>
      <w:r w:rsidRPr="008D485E">
        <w:t>råga</w:t>
      </w:r>
      <w:r>
        <w:t xml:space="preserve">n om hur dessa </w:t>
      </w:r>
      <w:r w:rsidRPr="008D485E">
        <w:t>undantag</w:t>
      </w:r>
      <w:r>
        <w:t xml:space="preserve"> bör hanteras</w:t>
      </w:r>
      <w:r w:rsidRPr="008D485E">
        <w:t xml:space="preserve"> i den föreslagna lagen </w:t>
      </w:r>
      <w:r>
        <w:t>gör regeringen följande överväganden</w:t>
      </w:r>
      <w:r w:rsidRPr="008D485E">
        <w:t>.</w:t>
      </w:r>
    </w:p>
    <w:p w:rsidR="00127182" w:rsidRPr="008D485E" w:rsidRDefault="00127182" w:rsidP="00127182">
      <w:pPr>
        <w:pStyle w:val="Brdtextmedindrag"/>
      </w:pPr>
      <w:r>
        <w:t>I den föreslagna lagen anges att partier i en intäkts</w:t>
      </w:r>
      <w:r>
        <w:softHyphen/>
        <w:t>redovisning till Kammarkollegiet ska redo</w:t>
      </w:r>
      <w:r>
        <w:softHyphen/>
        <w:t>visa vissa i lagen angivna uppgifter. En offentligrättslig reglering som på ett sådant sätt ålägger partierna att lämna ut vissa uppgifter måste anses vara en sådan reglering som går före bestämmelserna i person</w:t>
      </w:r>
      <w:r>
        <w:softHyphen/>
        <w:t>uppgiftslagen (se prop. 1997/98:44 s. 116). Regeringen instämmer därför i promemorians bedömning att partiernas behandling av känsliga person</w:t>
      </w:r>
      <w:r>
        <w:softHyphen/>
        <w:t>uppgifter enligt den nya lagen inte förut</w:t>
      </w:r>
      <w:r>
        <w:softHyphen/>
        <w:t xml:space="preserve">sätter någon ytterligare reglering. </w:t>
      </w:r>
    </w:p>
    <w:p w:rsidR="00127182" w:rsidRDefault="00127182" w:rsidP="00127182">
      <w:pPr>
        <w:pStyle w:val="Brdtextmedindrag"/>
      </w:pPr>
      <w:r>
        <w:t>Enligt promemorian behövs det inte heller någon särskild reglering för Kammar</w:t>
      </w:r>
      <w:r>
        <w:softHyphen/>
      </w:r>
      <w:r>
        <w:softHyphen/>
        <w:t>kollegiets behandling av känsliga personuppgifter. Denna bedömning görs mot bakgrund av promemorians förslag att vissa i lagen angivna uppgifter ska publiceras på Kammarkollegiets webb</w:t>
      </w:r>
      <w:r>
        <w:softHyphen/>
        <w:t>plats. I promemorian anförs att denna publiceringsskyldighet torde inne</w:t>
      </w:r>
      <w:r>
        <w:softHyphen/>
        <w:t>bära en sådan avvikande reglering som gäller före person</w:t>
      </w:r>
      <w:r>
        <w:softHyphen/>
        <w:t>upp</w:t>
      </w:r>
      <w:r>
        <w:softHyphen/>
        <w:t>giftslagen. Reger</w:t>
      </w:r>
      <w:r>
        <w:softHyphen/>
        <w:t xml:space="preserve">ingens förslag innebär dock att uppgifter om fysiska personers identitet inte ska göras tillgängliga på Kammarkollegiets webbplats (se </w:t>
      </w:r>
      <w:r w:rsidRPr="009953EA">
        <w:t>avsnitt 6.14</w:t>
      </w:r>
      <w:r>
        <w:t>). Detta innebär att det finns skäl att i den nya lagen förtydliga stödet för myndighetens behandling av känsliga person</w:t>
      </w:r>
      <w:r>
        <w:softHyphen/>
        <w:t>uppgifter. Reger</w:t>
      </w:r>
      <w:r>
        <w:softHyphen/>
        <w:t>ingen anser därför att lagen bör innehålla en uttrycklig bestämmelse som reglerar Kammarkollegiets behandling av känsliga personuppgifter.</w:t>
      </w:r>
    </w:p>
    <w:p w:rsidR="00127182" w:rsidRDefault="00127182" w:rsidP="00127182">
      <w:pPr>
        <w:pStyle w:val="Brdtextmedindrag"/>
      </w:pPr>
      <w:r>
        <w:t xml:space="preserve">Med anledning av </w:t>
      </w:r>
      <w:r w:rsidRPr="006667CF">
        <w:rPr>
          <w:i/>
        </w:rPr>
        <w:t>Valmyndigheten</w:t>
      </w:r>
      <w:r>
        <w:rPr>
          <w:i/>
        </w:rPr>
        <w:t>s</w:t>
      </w:r>
      <w:r w:rsidRPr="001629B8">
        <w:t xml:space="preserve"> </w:t>
      </w:r>
      <w:r>
        <w:t>fråga</w:t>
      </w:r>
      <w:r w:rsidRPr="001629B8">
        <w:t xml:space="preserve"> om </w:t>
      </w:r>
      <w:r>
        <w:t xml:space="preserve">tillämplig lag för </w:t>
      </w:r>
      <w:r w:rsidRPr="001629B8">
        <w:t>den nya person</w:t>
      </w:r>
      <w:r>
        <w:softHyphen/>
      </w:r>
      <w:r w:rsidRPr="001629B8">
        <w:t>uppgifts</w:t>
      </w:r>
      <w:r>
        <w:softHyphen/>
      </w:r>
      <w:r>
        <w:softHyphen/>
      </w:r>
      <w:r w:rsidRPr="001629B8">
        <w:t>behand</w:t>
      </w:r>
      <w:r>
        <w:softHyphen/>
      </w:r>
      <w:r w:rsidRPr="001629B8">
        <w:t xml:space="preserve">ling som blir aktuell för Valmyndigheten om lagen införs </w:t>
      </w:r>
      <w:r>
        <w:t xml:space="preserve">(jfr avsnitt 6.14), konstaterar regeringen att </w:t>
      </w:r>
      <w:r w:rsidRPr="001629B8">
        <w:t>de</w:t>
      </w:r>
      <w:r>
        <w:t>t är lagen (2001:183) om behand</w:t>
      </w:r>
      <w:r>
        <w:softHyphen/>
      </w:r>
      <w:r w:rsidRPr="001629B8">
        <w:t>l</w:t>
      </w:r>
      <w:r>
        <w:softHyphen/>
      </w:r>
      <w:r w:rsidRPr="001629B8">
        <w:t>ing av person</w:t>
      </w:r>
      <w:r>
        <w:softHyphen/>
      </w:r>
      <w:r w:rsidRPr="001629B8">
        <w:t>upp</w:t>
      </w:r>
      <w:r>
        <w:softHyphen/>
      </w:r>
      <w:r w:rsidRPr="001629B8">
        <w:t>gifter i verksamhet med val och folkomröst</w:t>
      </w:r>
      <w:r>
        <w:softHyphen/>
      </w:r>
      <w:r w:rsidRPr="001629B8">
        <w:t>ningar som ska tillämpas.</w:t>
      </w:r>
      <w:r>
        <w:t xml:space="preserve"> Regeringen bedömer att V</w:t>
      </w:r>
      <w:r w:rsidRPr="00F41C11">
        <w:t xml:space="preserve">almyndighetens utlämnande av uppgifter </w:t>
      </w:r>
      <w:r>
        <w:t xml:space="preserve">till Kammarkollegiet </w:t>
      </w:r>
      <w:r w:rsidRPr="00F41C11">
        <w:t>är förenligt med den lagen</w:t>
      </w:r>
      <w:r>
        <w:t>.</w:t>
      </w:r>
    </w:p>
    <w:p w:rsidR="00127182" w:rsidRDefault="00127182" w:rsidP="00127182">
      <w:pPr>
        <w:pStyle w:val="Rubrik2"/>
      </w:pPr>
      <w:bookmarkStart w:id="7809" w:name="_Toc352936342"/>
      <w:bookmarkStart w:id="7810" w:name="_Toc353172989"/>
      <w:bookmarkStart w:id="7811" w:name="_Toc353175772"/>
      <w:bookmarkStart w:id="7812" w:name="_Toc353175997"/>
      <w:bookmarkStart w:id="7813" w:name="_Toc353176085"/>
      <w:bookmarkStart w:id="7814" w:name="_Toc353178093"/>
      <w:bookmarkStart w:id="7815" w:name="_Toc353278231"/>
      <w:bookmarkStart w:id="7816" w:name="_Toc353279657"/>
      <w:bookmarkStart w:id="7817" w:name="_Toc352936343"/>
      <w:bookmarkStart w:id="7818" w:name="_Toc353172990"/>
      <w:bookmarkStart w:id="7819" w:name="_Toc353175773"/>
      <w:bookmarkStart w:id="7820" w:name="_Toc353175998"/>
      <w:bookmarkStart w:id="7821" w:name="_Toc353176086"/>
      <w:bookmarkStart w:id="7822" w:name="_Toc353178094"/>
      <w:bookmarkStart w:id="7823" w:name="_Toc353278232"/>
      <w:bookmarkStart w:id="7824" w:name="_Toc353279658"/>
      <w:bookmarkStart w:id="7825" w:name="_Toc351468629"/>
      <w:bookmarkStart w:id="7826" w:name="_Toc351537939"/>
      <w:bookmarkStart w:id="7827" w:name="_Toc351546737"/>
      <w:bookmarkStart w:id="7828" w:name="_Toc351546941"/>
      <w:bookmarkStart w:id="7829" w:name="_Toc351558249"/>
      <w:bookmarkStart w:id="7830" w:name="_Toc351558453"/>
      <w:bookmarkStart w:id="7831" w:name="_Toc351558657"/>
      <w:bookmarkStart w:id="7832" w:name="_Toc351629806"/>
      <w:bookmarkStart w:id="7833" w:name="_Toc351630023"/>
      <w:bookmarkStart w:id="7834" w:name="_Toc351630237"/>
      <w:bookmarkStart w:id="7835" w:name="_Toc351633621"/>
      <w:bookmarkStart w:id="7836" w:name="_Toc351633836"/>
      <w:bookmarkStart w:id="7837" w:name="_Toc351634049"/>
      <w:bookmarkStart w:id="7838" w:name="_Toc351634263"/>
      <w:bookmarkStart w:id="7839" w:name="_Toc351634477"/>
      <w:bookmarkStart w:id="7840" w:name="_Toc351634691"/>
      <w:bookmarkStart w:id="7841" w:name="_Toc351634906"/>
      <w:bookmarkStart w:id="7842" w:name="_Toc351635120"/>
      <w:bookmarkStart w:id="7843" w:name="_Toc351635333"/>
      <w:bookmarkStart w:id="7844" w:name="_Toc351638032"/>
      <w:bookmarkStart w:id="7845" w:name="_Toc351638245"/>
      <w:bookmarkStart w:id="7846" w:name="_Toc351699667"/>
      <w:bookmarkStart w:id="7847" w:name="_Toc351699879"/>
      <w:bookmarkStart w:id="7848" w:name="_Toc351701783"/>
      <w:bookmarkStart w:id="7849" w:name="_Toc351709406"/>
      <w:bookmarkStart w:id="7850" w:name="_Toc351720874"/>
      <w:bookmarkStart w:id="7851" w:name="_Toc353429448"/>
      <w:bookmarkStart w:id="7852" w:name="_Toc357504368"/>
      <w:bookmarkStart w:id="7853" w:name="_Toc360688889"/>
      <w:bookmarkStart w:id="7854" w:name="_Toc361052701"/>
      <w:bookmarkStart w:id="7855" w:name="_Toc361053191"/>
      <w:bookmarkStart w:id="7856" w:name="_Toc361053271"/>
      <w:bookmarkStart w:id="7857" w:name="_Toc361053878"/>
      <w:bookmarkStart w:id="7858" w:name="_Toc361054040"/>
      <w:bookmarkStart w:id="7859" w:name="_Toc361054122"/>
      <w:bookmarkStart w:id="7860" w:name="_Toc361054284"/>
      <w:bookmarkStart w:id="7861" w:name="_Toc361054446"/>
      <w:bookmarkStart w:id="7862" w:name="_Toc361054523"/>
      <w:bookmarkStart w:id="7863" w:name="_Toc361054604"/>
      <w:bookmarkStart w:id="7864" w:name="_Toc361054686"/>
      <w:bookmarkStart w:id="7865" w:name="_Toc361054769"/>
      <w:bookmarkStart w:id="7866" w:name="_Toc361054851"/>
      <w:bookmarkStart w:id="7867" w:name="_Toc361054933"/>
      <w:bookmarkStart w:id="7868" w:name="_Toc361055015"/>
      <w:bookmarkStart w:id="7869" w:name="_Toc361055097"/>
      <w:bookmarkStart w:id="7870" w:name="_Toc361055179"/>
      <w:bookmarkStart w:id="7871" w:name="_Toc361055262"/>
      <w:bookmarkStart w:id="7872" w:name="_Toc361055344"/>
      <w:bookmarkStart w:id="7873" w:name="_Toc361055426"/>
      <w:bookmarkStart w:id="7874" w:name="_Toc361055508"/>
      <w:bookmarkStart w:id="7875" w:name="_Toc361055672"/>
      <w:bookmarkStart w:id="7876" w:name="_Toc361055753"/>
      <w:bookmarkStart w:id="7877" w:name="_Toc361055835"/>
      <w:bookmarkStart w:id="7878" w:name="_Toc361055916"/>
      <w:bookmarkStart w:id="7879" w:name="_Toc361055998"/>
      <w:bookmarkStart w:id="7880" w:name="_Toc361056080"/>
      <w:bookmarkStart w:id="7881" w:name="_Toc361059234"/>
      <w:bookmarkStart w:id="7882" w:name="_Toc361059358"/>
      <w:bookmarkStart w:id="7883" w:name="_Toc361059775"/>
      <w:bookmarkStart w:id="7884" w:name="_Toc361060328"/>
      <w:bookmarkStart w:id="7885" w:name="_Toc361061198"/>
      <w:bookmarkStart w:id="7886" w:name="_Toc361061689"/>
      <w:bookmarkStart w:id="7887" w:name="_Toc369586058"/>
      <w:bookmarkStart w:id="7888" w:name="_Toc370453842"/>
      <w:bookmarkStart w:id="7889" w:name="_Toc370478990"/>
      <w:bookmarkStart w:id="7890" w:name="_Toc370737955"/>
      <w:bookmarkStart w:id="7891" w:name="_Toc370805345"/>
      <w:bookmarkStart w:id="7892" w:name="_Toc370808862"/>
      <w:bookmarkStart w:id="7893" w:name="_Toc370810285"/>
      <w:bookmarkStart w:id="7894" w:name="_Toc371055557"/>
      <w:bookmarkStart w:id="7895" w:name="_Toc371341082"/>
      <w:bookmarkStart w:id="7896" w:name="_Toc371490855"/>
      <w:bookmarkStart w:id="7897" w:name="_Toc371497319"/>
      <w:bookmarkStart w:id="7898" w:name="_Toc371588455"/>
      <w:bookmarkStart w:id="7899" w:name="_Toc371601090"/>
      <w:bookmarkStart w:id="7900" w:name="_Toc371601770"/>
      <w:bookmarkStart w:id="7901" w:name="_Toc371602705"/>
      <w:bookmarkStart w:id="7902" w:name="_Toc371668320"/>
      <w:bookmarkStart w:id="7903" w:name="_Toc371670254"/>
      <w:bookmarkStart w:id="7904" w:name="_Toc372716220"/>
      <w:bookmarkStart w:id="7905" w:name="_Toc373391543"/>
      <w:bookmarkStart w:id="7906" w:name="_Toc373402196"/>
      <w:bookmarkStart w:id="7907" w:name="_Toc373403491"/>
      <w:bookmarkStart w:id="7908" w:name="_Toc373482621"/>
      <w:bookmarkStart w:id="7909" w:name="_Toc373482805"/>
      <w:bookmarkStart w:id="7910" w:name="_Toc373486711"/>
      <w:bookmarkStart w:id="7911" w:name="_Toc373755731"/>
      <w:bookmarkStart w:id="7912" w:name="_Toc373756008"/>
      <w:bookmarkStart w:id="7913" w:name="_Toc373839962"/>
      <w:bookmarkStart w:id="7914" w:name="_Toc374345766"/>
      <w:bookmarkStart w:id="7915" w:name="_Toc374445349"/>
      <w:bookmarkStart w:id="7916" w:name="_Toc374514994"/>
      <w:bookmarkStart w:id="7917" w:name="_Toc374516490"/>
      <w:bookmarkStart w:id="7918" w:name="_Toc374517163"/>
      <w:bookmarkStart w:id="7919" w:name="_Toc374703341"/>
      <w:bookmarkStart w:id="7920" w:name="_Toc374972346"/>
      <w:bookmarkStart w:id="7921" w:name="_Toc375042208"/>
      <w:bookmarkStart w:id="7922" w:name="_Toc375045439"/>
      <w:bookmarkStart w:id="7923" w:name="_Toc375053178"/>
      <w:bookmarkStart w:id="7924" w:name="_Toc375057279"/>
      <w:bookmarkStart w:id="7925" w:name="_Toc375057347"/>
      <w:bookmarkStart w:id="7926" w:name="_Toc375127873"/>
      <w:bookmarkStart w:id="7927" w:name="_Toc375137111"/>
      <w:bookmarkStart w:id="7928" w:name="_Toc375138458"/>
      <w:bookmarkStart w:id="7929" w:name="_Toc376853887"/>
      <w:bookmarkStart w:id="7930" w:name="_Toc376857402"/>
      <w:bookmarkStart w:id="7931" w:name="_Toc376857607"/>
      <w:bookmarkStart w:id="7932" w:name="_Toc376858850"/>
      <w:bookmarkStart w:id="7933" w:name="_Toc376858922"/>
      <w:bookmarkStart w:id="7934" w:name="_Toc376858993"/>
      <w:bookmarkStart w:id="7935" w:name="_Toc376931272"/>
      <w:bookmarkStart w:id="7936" w:name="_Toc377120404"/>
      <w:bookmarkStart w:id="7937" w:name="_Toc377125019"/>
      <w:bookmarkStart w:id="7938" w:name="_Toc377133243"/>
      <w:bookmarkStart w:id="7939" w:name="_Toc377134821"/>
      <w:bookmarkStart w:id="7940" w:name="_Toc377371285"/>
      <w:bookmarkStart w:id="7941" w:name="_Toc377542400"/>
      <w:bookmarkStart w:id="7942" w:name="_Toc377622943"/>
      <w:bookmarkStart w:id="7943" w:name="_Toc377623057"/>
      <w:bookmarkStart w:id="7944" w:name="_Toc377623171"/>
      <w:bookmarkStart w:id="7945" w:name="_Toc377623241"/>
      <w:bookmarkStart w:id="7946" w:name="_Toc377713077"/>
      <w:bookmarkStart w:id="7947" w:name="_Toc377720417"/>
      <w:bookmarkEnd w:id="7809"/>
      <w:bookmarkEnd w:id="7810"/>
      <w:bookmarkEnd w:id="7811"/>
      <w:bookmarkEnd w:id="7812"/>
      <w:bookmarkEnd w:id="7813"/>
      <w:bookmarkEnd w:id="7814"/>
      <w:bookmarkEnd w:id="7815"/>
      <w:bookmarkEnd w:id="7816"/>
      <w:bookmarkEnd w:id="7817"/>
      <w:bookmarkEnd w:id="7818"/>
      <w:bookmarkEnd w:id="7819"/>
      <w:bookmarkEnd w:id="7820"/>
      <w:bookmarkEnd w:id="7821"/>
      <w:bookmarkEnd w:id="7822"/>
      <w:bookmarkEnd w:id="7823"/>
      <w:bookmarkEnd w:id="7824"/>
      <w:bookmarkEnd w:id="7825"/>
      <w:bookmarkEnd w:id="7826"/>
      <w:bookmarkEnd w:id="7827"/>
      <w:bookmarkEnd w:id="7828"/>
      <w:bookmarkEnd w:id="7829"/>
      <w:bookmarkEnd w:id="7830"/>
      <w:bookmarkEnd w:id="7831"/>
      <w:bookmarkEnd w:id="7832"/>
      <w:bookmarkEnd w:id="7833"/>
      <w:bookmarkEnd w:id="7834"/>
      <w:bookmarkEnd w:id="7835"/>
      <w:bookmarkEnd w:id="7836"/>
      <w:bookmarkEnd w:id="7837"/>
      <w:bookmarkEnd w:id="7838"/>
      <w:bookmarkEnd w:id="7839"/>
      <w:bookmarkEnd w:id="7840"/>
      <w:bookmarkEnd w:id="7841"/>
      <w:bookmarkEnd w:id="7842"/>
      <w:bookmarkEnd w:id="7843"/>
      <w:bookmarkEnd w:id="7844"/>
      <w:bookmarkEnd w:id="7845"/>
      <w:bookmarkEnd w:id="7846"/>
      <w:bookmarkEnd w:id="7847"/>
      <w:bookmarkEnd w:id="7848"/>
      <w:bookmarkEnd w:id="7849"/>
      <w:bookmarkEnd w:id="7850"/>
      <w:r w:rsidRPr="008D485E">
        <w:t>Tillsyn</w:t>
      </w:r>
      <w:bookmarkEnd w:id="7851"/>
      <w:bookmarkEnd w:id="7852"/>
      <w:bookmarkEnd w:id="7853"/>
      <w:bookmarkEnd w:id="7854"/>
      <w:bookmarkEnd w:id="7855"/>
      <w:bookmarkEnd w:id="7856"/>
      <w:bookmarkEnd w:id="7857"/>
      <w:bookmarkEnd w:id="7858"/>
      <w:bookmarkEnd w:id="7859"/>
      <w:bookmarkEnd w:id="7860"/>
      <w:bookmarkEnd w:id="7861"/>
      <w:bookmarkEnd w:id="7862"/>
      <w:bookmarkEnd w:id="7863"/>
      <w:bookmarkEnd w:id="7864"/>
      <w:bookmarkEnd w:id="7865"/>
      <w:bookmarkEnd w:id="7866"/>
      <w:bookmarkEnd w:id="7867"/>
      <w:bookmarkEnd w:id="7868"/>
      <w:bookmarkEnd w:id="7869"/>
      <w:bookmarkEnd w:id="7870"/>
      <w:bookmarkEnd w:id="7871"/>
      <w:bookmarkEnd w:id="7872"/>
      <w:bookmarkEnd w:id="7873"/>
      <w:bookmarkEnd w:id="7874"/>
      <w:bookmarkEnd w:id="7875"/>
      <w:bookmarkEnd w:id="7876"/>
      <w:bookmarkEnd w:id="7877"/>
      <w:bookmarkEnd w:id="7878"/>
      <w:bookmarkEnd w:id="7879"/>
      <w:bookmarkEnd w:id="7880"/>
      <w:bookmarkEnd w:id="7881"/>
      <w:bookmarkEnd w:id="7882"/>
      <w:bookmarkEnd w:id="7883"/>
      <w:bookmarkEnd w:id="7884"/>
      <w:bookmarkEnd w:id="7885"/>
      <w:bookmarkEnd w:id="7886"/>
      <w:bookmarkEnd w:id="7887"/>
      <w:bookmarkEnd w:id="7888"/>
      <w:bookmarkEnd w:id="7889"/>
      <w:bookmarkEnd w:id="7890"/>
      <w:bookmarkEnd w:id="7891"/>
      <w:bookmarkEnd w:id="7892"/>
      <w:bookmarkEnd w:id="7893"/>
      <w:bookmarkEnd w:id="7894"/>
      <w:bookmarkEnd w:id="7895"/>
      <w:bookmarkEnd w:id="7896"/>
      <w:bookmarkEnd w:id="7897"/>
      <w:bookmarkEnd w:id="7898"/>
      <w:bookmarkEnd w:id="7899"/>
      <w:bookmarkEnd w:id="7900"/>
      <w:bookmarkEnd w:id="7901"/>
      <w:bookmarkEnd w:id="7902"/>
      <w:bookmarkEnd w:id="7903"/>
      <w:bookmarkEnd w:id="7904"/>
      <w:bookmarkEnd w:id="7905"/>
      <w:bookmarkEnd w:id="7906"/>
      <w:bookmarkEnd w:id="7907"/>
      <w:bookmarkEnd w:id="7908"/>
      <w:bookmarkEnd w:id="7909"/>
      <w:bookmarkEnd w:id="7910"/>
      <w:bookmarkEnd w:id="7911"/>
      <w:bookmarkEnd w:id="7912"/>
      <w:bookmarkEnd w:id="7913"/>
      <w:bookmarkEnd w:id="7914"/>
      <w:bookmarkEnd w:id="7915"/>
      <w:bookmarkEnd w:id="7916"/>
      <w:bookmarkEnd w:id="7917"/>
      <w:bookmarkEnd w:id="7918"/>
      <w:bookmarkEnd w:id="7919"/>
      <w:bookmarkEnd w:id="7920"/>
      <w:bookmarkEnd w:id="7921"/>
      <w:bookmarkEnd w:id="7922"/>
      <w:bookmarkEnd w:id="7923"/>
      <w:bookmarkEnd w:id="7924"/>
      <w:bookmarkEnd w:id="7925"/>
      <w:bookmarkEnd w:id="7926"/>
      <w:bookmarkEnd w:id="7927"/>
      <w:bookmarkEnd w:id="7928"/>
      <w:bookmarkEnd w:id="7929"/>
      <w:bookmarkEnd w:id="7930"/>
      <w:bookmarkEnd w:id="7931"/>
      <w:bookmarkEnd w:id="7932"/>
      <w:bookmarkEnd w:id="7933"/>
      <w:bookmarkEnd w:id="7934"/>
      <w:bookmarkEnd w:id="7935"/>
      <w:bookmarkEnd w:id="7936"/>
      <w:bookmarkEnd w:id="7937"/>
      <w:bookmarkEnd w:id="7938"/>
      <w:bookmarkEnd w:id="7939"/>
      <w:bookmarkEnd w:id="7940"/>
      <w:bookmarkEnd w:id="7941"/>
      <w:bookmarkEnd w:id="7942"/>
      <w:bookmarkEnd w:id="7943"/>
      <w:bookmarkEnd w:id="7944"/>
      <w:bookmarkEnd w:id="7945"/>
      <w:bookmarkEnd w:id="7946"/>
      <w:bookmarkEnd w:id="7947"/>
    </w:p>
    <w:p w:rsidR="00127182" w:rsidRPr="00823320"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160418">
        <w:t xml:space="preserve"> </w:t>
      </w:r>
      <w:r>
        <w:t>Kammarkollegiet ska utöva tillsyn över att den föreslagna lagen om insyn i finansiering av partier och föreskrifter som har meddelats i anslutning till lagen följs.</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kunna besluta de förelägganden som behövs för tillsynen och för att partierna ska fullgöra sina skyldigheter enligt lagen.</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Beslut om sådana förelägganden ska kunna förenas med vite.</w:t>
      </w:r>
    </w:p>
    <w:p w:rsidR="00127182" w:rsidRDefault="00127182" w:rsidP="00127182">
      <w:pPr>
        <w:pStyle w:val="Brdtextmedindrag"/>
        <w:rPr>
          <w:b/>
        </w:rPr>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6E0239" w:rsidRDefault="00127182" w:rsidP="00127182">
      <w:pPr>
        <w:pStyle w:val="Brdtextmedindrag"/>
      </w:pPr>
      <w:r w:rsidRPr="001B0520">
        <w:rPr>
          <w:b/>
        </w:rPr>
        <w:t>Remissinstanserna:</w:t>
      </w:r>
      <w:r w:rsidRPr="001B0520">
        <w:t xml:space="preserve"> </w:t>
      </w:r>
      <w:r>
        <w:t xml:space="preserve">Den övervägande majoriteten av </w:t>
      </w:r>
      <w:r w:rsidRPr="006E0239">
        <w:t>remiss</w:t>
      </w:r>
      <w:r w:rsidRPr="006E0239">
        <w:softHyphen/>
        <w:t>instans</w:t>
      </w:r>
      <w:r w:rsidRPr="006E0239">
        <w:softHyphen/>
        <w:t xml:space="preserve">erna, bl.a. </w:t>
      </w:r>
      <w:r w:rsidRPr="006E0239">
        <w:rPr>
          <w:i/>
        </w:rPr>
        <w:t>Svea hovrätt</w:t>
      </w:r>
      <w:r w:rsidRPr="006E0239">
        <w:t xml:space="preserve">, </w:t>
      </w:r>
      <w:r w:rsidRPr="006E0239">
        <w:rPr>
          <w:i/>
        </w:rPr>
        <w:t>Förvaltningsrätten i Stock</w:t>
      </w:r>
      <w:r w:rsidRPr="006E0239">
        <w:rPr>
          <w:i/>
        </w:rPr>
        <w:softHyphen/>
        <w:t xml:space="preserve">holm </w:t>
      </w:r>
      <w:r w:rsidRPr="006E0239">
        <w:t xml:space="preserve">och </w:t>
      </w:r>
      <w:r w:rsidRPr="006E0239">
        <w:rPr>
          <w:i/>
        </w:rPr>
        <w:t>Sveriges advokatsamfund</w:t>
      </w:r>
      <w:r w:rsidRPr="006E0239">
        <w:t xml:space="preserve">, tillstyrker förslaget eller lämnar det utan </w:t>
      </w:r>
      <w:r>
        <w:t>invändning</w:t>
      </w:r>
      <w:r w:rsidRPr="006E0239">
        <w:t>.</w:t>
      </w:r>
      <w:r>
        <w:t xml:space="preserve"> </w:t>
      </w:r>
      <w:r w:rsidRPr="006E0239">
        <w:rPr>
          <w:i/>
        </w:rPr>
        <w:t>Sveriges Kommuner och Landsting</w:t>
      </w:r>
      <w:r w:rsidRPr="006E0239">
        <w:t xml:space="preserve"> anser att det är bra att Kammar</w:t>
      </w:r>
      <w:r w:rsidRPr="006E0239">
        <w:softHyphen/>
        <w:t xml:space="preserve">kollegiet ansvarar för att offentliggöra partiernas intäktsredovisningar och även utövar tillsyn över att den föreslagna lagen följs, medan </w:t>
      </w:r>
      <w:r w:rsidRPr="006E0239">
        <w:rPr>
          <w:i/>
        </w:rPr>
        <w:t>Kammarkollegiet</w:t>
      </w:r>
      <w:r w:rsidRPr="006E0239">
        <w:t xml:space="preserve"> och </w:t>
      </w:r>
      <w:r w:rsidRPr="006E0239">
        <w:rPr>
          <w:i/>
        </w:rPr>
        <w:t>Lunds universitet (Juridiska institutionen)</w:t>
      </w:r>
      <w:r w:rsidRPr="006E0239">
        <w:t xml:space="preserve"> anser att Valmyndigheten kan ges tillsynsuppgifter inom området.</w:t>
      </w:r>
    </w:p>
    <w:p w:rsidR="00127182" w:rsidRPr="009953EA" w:rsidRDefault="00127182" w:rsidP="00127182">
      <w:pPr>
        <w:pStyle w:val="Brdtextmedindrag"/>
      </w:pPr>
      <w:r w:rsidRPr="006E0239">
        <w:rPr>
          <w:i/>
        </w:rPr>
        <w:t>Kammarkollegiet</w:t>
      </w:r>
      <w:r w:rsidRPr="006E0239">
        <w:t xml:space="preserve"> ifrågasätter det föreslagna till</w:t>
      </w:r>
      <w:r w:rsidRPr="006E0239">
        <w:softHyphen/>
        <w:t>synsförfarandet. Kollegiet anser bl.a. att det inte går att avgöra hur omfattande tillsynen ska vara och att det finns svårigheter och oklarheter i fråga om när ett tillsynsärende ska inledas liksom hur handläggningen ska gå till. Även</w:t>
      </w:r>
      <w:r w:rsidRPr="006E0239">
        <w:rPr>
          <w:i/>
        </w:rPr>
        <w:t xml:space="preserve"> Tidningsutgivarna</w:t>
      </w:r>
      <w:r w:rsidRPr="006E0239">
        <w:t xml:space="preserve"> ser behov av vissa förtydliganden när det gäller till</w:t>
      </w:r>
      <w:r>
        <w:softHyphen/>
      </w:r>
      <w:r w:rsidRPr="006E0239">
        <w:t xml:space="preserve">synens omfattning. </w:t>
      </w:r>
      <w:r w:rsidRPr="006E0239">
        <w:rPr>
          <w:i/>
        </w:rPr>
        <w:t xml:space="preserve">Riksdagens ombudsmän </w:t>
      </w:r>
      <w:r w:rsidRPr="006E0239">
        <w:t>(JO)</w:t>
      </w:r>
      <w:r>
        <w:rPr>
          <w:i/>
        </w:rPr>
        <w:t xml:space="preserve"> </w:t>
      </w:r>
      <w:r w:rsidRPr="006E0239">
        <w:t>pekar på vikten av en effektiv tillsyn, men</w:t>
      </w:r>
      <w:r w:rsidRPr="006E0239">
        <w:rPr>
          <w:i/>
        </w:rPr>
        <w:t xml:space="preserve"> </w:t>
      </w:r>
      <w:r w:rsidRPr="006E0239">
        <w:t>saknar</w:t>
      </w:r>
      <w:r w:rsidRPr="006E0239">
        <w:rPr>
          <w:i/>
        </w:rPr>
        <w:t xml:space="preserve"> </w:t>
      </w:r>
      <w:r w:rsidRPr="006E0239">
        <w:t>en</w:t>
      </w:r>
      <w:r w:rsidRPr="006E0239">
        <w:rPr>
          <w:i/>
        </w:rPr>
        <w:t xml:space="preserve"> </w:t>
      </w:r>
      <w:r w:rsidRPr="006E0239">
        <w:t xml:space="preserve">analys av </w:t>
      </w:r>
      <w:r w:rsidRPr="00CC3D29">
        <w:t>de</w:t>
      </w:r>
      <w:r w:rsidRPr="001C6D5A">
        <w:t xml:space="preserve"> </w:t>
      </w:r>
      <w:r w:rsidRPr="006E0239">
        <w:t xml:space="preserve">gränsdragningsproblem </w:t>
      </w:r>
      <w:r>
        <w:t xml:space="preserve">i förhållande till </w:t>
      </w:r>
      <w:r w:rsidRPr="00CC3D29">
        <w:t>regerings</w:t>
      </w:r>
      <w:r>
        <w:softHyphen/>
      </w:r>
      <w:r w:rsidRPr="00CC3D29">
        <w:softHyphen/>
        <w:t xml:space="preserve">formen </w:t>
      </w:r>
      <w:r w:rsidRPr="006E0239">
        <w:t>som kan aktualiseras vid tillämp</w:t>
      </w:r>
      <w:r w:rsidRPr="006E0239">
        <w:softHyphen/>
        <w:t>ningen</w:t>
      </w:r>
      <w:r w:rsidRPr="001C6D5A">
        <w:t xml:space="preserve"> </w:t>
      </w:r>
      <w:r>
        <w:t>av tillsyns</w:t>
      </w:r>
      <w:r>
        <w:softHyphen/>
        <w:t>bestämmelserna</w:t>
      </w:r>
      <w:r w:rsidRPr="006E0239">
        <w:t xml:space="preserve">. </w:t>
      </w:r>
      <w:r>
        <w:t>JO</w:t>
      </w:r>
      <w:r w:rsidRPr="006E0239">
        <w:t xml:space="preserve"> konstaterar också att promemorian inte berör frågan om vad ett föreläggande kan innefatta.</w:t>
      </w:r>
      <w:r>
        <w:rPr>
          <w:i/>
        </w:rPr>
        <w:t xml:space="preserve"> </w:t>
      </w:r>
      <w:r w:rsidRPr="006E0239">
        <w:rPr>
          <w:i/>
        </w:rPr>
        <w:t>Umeå universitet (Statsvetenskapliga institu</w:t>
      </w:r>
      <w:r w:rsidRPr="006E0239">
        <w:rPr>
          <w:i/>
        </w:rPr>
        <w:softHyphen/>
        <w:t xml:space="preserve">tionen) </w:t>
      </w:r>
      <w:r w:rsidRPr="006E0239">
        <w:t>anser det är oklart hur långt Kamma</w:t>
      </w:r>
      <w:r>
        <w:t>r</w:t>
      </w:r>
      <w:r>
        <w:softHyphen/>
      </w:r>
      <w:r w:rsidRPr="006E0239">
        <w:t>kollegiet får gå för att upprätthålla regelverket.</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Ett grundläggande syfte med offent</w:t>
      </w:r>
      <w:r>
        <w:softHyphen/>
        <w:t xml:space="preserve">lig tillsyn är att </w:t>
      </w:r>
      <w:r w:rsidRPr="003957F4">
        <w:t>stärka efterlevnaden av de föreskrifter som bl.a. riks</w:t>
      </w:r>
      <w:r>
        <w:softHyphen/>
      </w:r>
      <w:r w:rsidRPr="003957F4">
        <w:t xml:space="preserve">dagen och regeringen har beslutat. </w:t>
      </w:r>
      <w:r>
        <w:t xml:space="preserve">Tillsynen </w:t>
      </w:r>
      <w:r w:rsidRPr="003957F4">
        <w:t>bidrar till att upprätt</w:t>
      </w:r>
      <w:r>
        <w:softHyphen/>
      </w:r>
      <w:r w:rsidRPr="003957F4">
        <w:t>hålla grundläggande värden i samhället såsom rätts</w:t>
      </w:r>
      <w:r>
        <w:softHyphen/>
      </w:r>
      <w:r w:rsidRPr="003957F4">
        <w:t>säkerhet, effektivitet och demokrati. Medborgarna ska genom tillsynen vara förvissade om att deras intressen tas till vara</w:t>
      </w:r>
      <w:r>
        <w:t>.</w:t>
      </w:r>
    </w:p>
    <w:p w:rsidR="00127182" w:rsidRDefault="00127182" w:rsidP="00127182">
      <w:pPr>
        <w:pStyle w:val="Brdtextmedindrag"/>
      </w:pPr>
      <w:r w:rsidRPr="00916929">
        <w:t xml:space="preserve">Syftet med </w:t>
      </w:r>
      <w:r>
        <w:t xml:space="preserve">det lagförslag som lämnas i denna </w:t>
      </w:r>
      <w:r w:rsidR="00E362F3">
        <w:t>proposition</w:t>
      </w:r>
      <w:r>
        <w:t xml:space="preserve"> är att trygga allmänhetens insyn i hur partiernas politiska verk</w:t>
      </w:r>
      <w:r>
        <w:softHyphen/>
        <w:t>samhet, inklu</w:t>
      </w:r>
      <w:r>
        <w:softHyphen/>
        <w:t>sive personvalskampanjer, finansieras. För att åstadkomma detta föreslår regeringen att partier som ställer upp i val till riksdagen eller Europa</w:t>
      </w:r>
      <w:r>
        <w:softHyphen/>
        <w:t>parlamentet öppet ska redovisa sina intäkter och att dessa redovis</w:t>
      </w:r>
      <w:r>
        <w:softHyphen/>
        <w:t>ningar ska offentliggöras, bl.a. genom att publiceras på internet. En utgångs</w:t>
      </w:r>
      <w:r>
        <w:softHyphen/>
        <w:t>punkt är att brister i ett partis fullgörande av den föreslagna redovisnings</w:t>
      </w:r>
      <w:r>
        <w:softHyphen/>
        <w:t>skyldigheten i förlängningen ska kunna få politiska konse</w:t>
      </w:r>
      <w:r>
        <w:softHyphen/>
        <w:t xml:space="preserve">kvenser snarare än rättsliga sådana (jfr </w:t>
      </w:r>
      <w:r w:rsidRPr="009953EA">
        <w:t>avsnitt 6.1</w:t>
      </w:r>
      <w:r>
        <w:t>).</w:t>
      </w:r>
      <w:r w:rsidRPr="00B63E11">
        <w:t xml:space="preserve"> </w:t>
      </w:r>
      <w:r>
        <w:t>Genom det föreslagna kravet på att en intäktsredovisning ska skrivas under av den som är behörig företrädare för partiets centrala verksamhet markeras också att det</w:t>
      </w:r>
      <w:r w:rsidRPr="006C3C76">
        <w:t xml:space="preserve"> är respektive parti som ha</w:t>
      </w:r>
      <w:r>
        <w:t>r</w:t>
      </w:r>
      <w:r w:rsidRPr="006C3C76">
        <w:t xml:space="preserve"> det</w:t>
      </w:r>
      <w:r>
        <w:t xml:space="preserve"> </w:t>
      </w:r>
      <w:r w:rsidRPr="006C3C76">
        <w:t xml:space="preserve">politiska ansvaret för </w:t>
      </w:r>
      <w:r>
        <w:t>intäkts</w:t>
      </w:r>
      <w:r w:rsidRPr="006C3C76">
        <w:t>redovis</w:t>
      </w:r>
      <w:r>
        <w:softHyphen/>
      </w:r>
      <w:r w:rsidRPr="006C3C76">
        <w:t>ningen och dess innehåll och att den</w:t>
      </w:r>
      <w:r>
        <w:t xml:space="preserve"> </w:t>
      </w:r>
      <w:r w:rsidRPr="006C3C76">
        <w:t xml:space="preserve">lämnas in till </w:t>
      </w:r>
      <w:r>
        <w:t>Kammarkollegiet</w:t>
      </w:r>
      <w:r w:rsidRPr="006C3C76">
        <w:t xml:space="preserve"> för offentliggörande.</w:t>
      </w:r>
    </w:p>
    <w:p w:rsidR="00127182" w:rsidRDefault="00127182" w:rsidP="00127182">
      <w:pPr>
        <w:pStyle w:val="Brdtextmedindrag"/>
      </w:pPr>
      <w:r>
        <w:t>Avsikten är alltså att det ska överlämnas till medborgarna, dvs. i första hand till väljarna, att kontrollera riktig</w:t>
      </w:r>
      <w:r>
        <w:softHyphen/>
        <w:t xml:space="preserve">heten av den offentliggjorda redovisningen (jfr dock </w:t>
      </w:r>
      <w:r w:rsidRPr="009953EA">
        <w:t>avsnitt 6.17.2</w:t>
      </w:r>
      <w:r>
        <w:t xml:space="preserve"> om att en särskild avgift bör kunna tas ut för vissa i lagen särskilt angivna fall</w:t>
      </w:r>
      <w:r w:rsidRPr="0041566D">
        <w:t xml:space="preserve"> </w:t>
      </w:r>
      <w:r>
        <w:t>av brister i redovisningen).</w:t>
      </w:r>
      <w:r w:rsidRPr="00275A89">
        <w:t xml:space="preserve"> </w:t>
      </w:r>
      <w:r>
        <w:t>Med en sådan lösning upp</w:t>
      </w:r>
      <w:r>
        <w:softHyphen/>
        <w:t>kommer frågan om i vilken utsträckning den föreslagna lagen bör innehålla bestämmelser om offentlig tillsyn, dvs. tillsyn som utövas av det allmänna genom någon förvaltnings</w:t>
      </w:r>
      <w:r>
        <w:softHyphen/>
        <w:t>myndighet.</w:t>
      </w:r>
    </w:p>
    <w:p w:rsidR="00127182" w:rsidRDefault="00127182" w:rsidP="00127182">
      <w:pPr>
        <w:pStyle w:val="Brdtextmedindrag"/>
      </w:pPr>
      <w:r>
        <w:t>En förutsättning för att allmänheten ska kunna ta tillvara sina rättig</w:t>
      </w:r>
      <w:r>
        <w:softHyphen/>
        <w:t>heter enligt den föreslagna lagen och få ökad insyn i hur den politiska verksamhet som partierna bedriver finansieras, är att den intäktsredovis</w:t>
      </w:r>
      <w:r>
        <w:softHyphen/>
        <w:t>ning som ska offentliggöras verkligen ges in till Kammar</w:t>
      </w:r>
      <w:r>
        <w:softHyphen/>
        <w:t>kollegiet. Även om det får antas att partierna i hög grad själv</w:t>
      </w:r>
      <w:r>
        <w:softHyphen/>
        <w:t>mant kommer att följa sina skyldigheter enligt lagen, anser regeringen att det bör finnas verktyg som vid behov kan tillgripas för att säkerställa medborgarnas intresse av att så sker. Den föreslagna lagen bör därför inne</w:t>
      </w:r>
      <w:r>
        <w:softHyphen/>
        <w:t>hålla bestämmelser som inne</w:t>
      </w:r>
      <w:r>
        <w:softHyphen/>
        <w:t>bär att någon form av offentlig tillsyns</w:t>
      </w:r>
      <w:r>
        <w:softHyphen/>
        <w:t>mekanism införs.</w:t>
      </w:r>
    </w:p>
    <w:p w:rsidR="00127182" w:rsidRDefault="00127182" w:rsidP="00127182">
      <w:pPr>
        <w:pStyle w:val="Brdtextmedindrag"/>
      </w:pPr>
      <w:r>
        <w:t>Regeringen anser i likhet med majoriteten av remissinstanserna att till</w:t>
      </w:r>
      <w:r>
        <w:softHyphen/>
        <w:t>synsansvaret lämpligen bör ges till samma statliga förvaltnings</w:t>
      </w:r>
      <w:r>
        <w:softHyphen/>
        <w:t>myndighet som enligt förslaget ska ta emot och offentliggöra partiernas intäkts</w:t>
      </w:r>
      <w:r>
        <w:softHyphen/>
        <w:t>redovisningar (</w:t>
      </w:r>
      <w:r w:rsidRPr="009953EA">
        <w:t>jfr avsnitt 6.14</w:t>
      </w:r>
      <w:r>
        <w:t>). Det bör således i den nya lagen införas bestämmelser som innebär att Kammar</w:t>
      </w:r>
      <w:r>
        <w:softHyphen/>
        <w:t xml:space="preserve">kollegiet </w:t>
      </w:r>
      <w:r w:rsidRPr="007C58BE">
        <w:t xml:space="preserve">ska utöva tillsyn över att den föreslagna lagen om insyn i finansiering av </w:t>
      </w:r>
      <w:r>
        <w:t>partier</w:t>
      </w:r>
      <w:r w:rsidRPr="007C58BE">
        <w:t xml:space="preserve"> och föreskrifter som har meddelats i anslutning till lagen följs</w:t>
      </w:r>
      <w:r>
        <w:t>.</w:t>
      </w:r>
    </w:p>
    <w:p w:rsidR="00127182" w:rsidRPr="00A00F6A" w:rsidRDefault="00127182" w:rsidP="00127182">
      <w:pPr>
        <w:pStyle w:val="Brdtextmedindrag"/>
      </w:pPr>
      <w:r>
        <w:t xml:space="preserve">Några remissinstanser, bl.a. </w:t>
      </w:r>
      <w:r>
        <w:rPr>
          <w:i/>
        </w:rPr>
        <w:t xml:space="preserve">Tidningsutgivarna </w:t>
      </w:r>
      <w:r>
        <w:t xml:space="preserve">och </w:t>
      </w:r>
      <w:r w:rsidRPr="006C6091">
        <w:rPr>
          <w:i/>
        </w:rPr>
        <w:t>Umeå universitet (Statsvetenskapliga institu</w:t>
      </w:r>
      <w:r w:rsidRPr="006C6091">
        <w:rPr>
          <w:i/>
        </w:rPr>
        <w:softHyphen/>
        <w:t>tionen)</w:t>
      </w:r>
      <w:r>
        <w:t>, anser att tillsyns</w:t>
      </w:r>
      <w:r>
        <w:softHyphen/>
        <w:t>myndighetens upp</w:t>
      </w:r>
      <w:r>
        <w:softHyphen/>
        <w:t>drag och gränserna för detta bör förtydligas. I linje med regeringens uppfattning att det i första hand är väljarna som ska stå för kontrollen, bör det därför framhållas att tillsynen enbart bör avse att säkerställa att partierna fullgör de skyldigheter i fråga om redovisning av intäkter som de åläggs enligt den före</w:t>
      </w:r>
      <w:r>
        <w:softHyphen/>
        <w:t>slagna lagen. Tillsynsmyndigheten bör av samma skäl ha en begränsad skyldighet att utöva aktiv tillsyn. Exempel</w:t>
      </w:r>
      <w:r>
        <w:softHyphen/>
        <w:t>vis bör det inte ingå i Kammarkollegiets uppdrag att regelmässigt kontrollera behörig</w:t>
      </w:r>
      <w:r>
        <w:softHyphen/>
        <w:t>heten hos den som har skrivit under en intäkts</w:t>
      </w:r>
      <w:r>
        <w:softHyphen/>
        <w:t xml:space="preserve">redovisning. En sådan kontroll kan i stället lämpligen göras när det finns behov av det. Vidare bör det självfallet inte komma i fråga att utöva någon tillsyn över partiernas verksamhet eller organisation som sådan. Det bör också framhållas att avsikten med bestämmelserna inte heller är att gripa in i </w:t>
      </w:r>
      <w:r w:rsidRPr="00916929">
        <w:t>det befintliga regel</w:t>
      </w:r>
      <w:r>
        <w:softHyphen/>
      </w:r>
      <w:r w:rsidRPr="00916929">
        <w:t xml:space="preserve">verket kring revision och tillsyn på </w:t>
      </w:r>
      <w:r>
        <w:t>redovisnings- och skatte</w:t>
      </w:r>
      <w:r>
        <w:softHyphen/>
        <w:t xml:space="preserve">området, som gäller för de partier som är </w:t>
      </w:r>
      <w:r w:rsidRPr="00916929">
        <w:t>bokförings- och redovisnings</w:t>
      </w:r>
      <w:r w:rsidRPr="00916929">
        <w:softHyphen/>
        <w:t>skyldiga samt skyldiga a</w:t>
      </w:r>
      <w:r>
        <w:t>tt upprätta skatte</w:t>
      </w:r>
      <w:r>
        <w:softHyphen/>
        <w:t xml:space="preserve">deklarationer. Som </w:t>
      </w:r>
      <w:r>
        <w:rPr>
          <w:i/>
        </w:rPr>
        <w:t>Riks</w:t>
      </w:r>
      <w:r>
        <w:rPr>
          <w:i/>
        </w:rPr>
        <w:softHyphen/>
        <w:t>dagens ombudsmän</w:t>
      </w:r>
      <w:r>
        <w:t xml:space="preserve"> (JO) är inne på kan tillämp</w:t>
      </w:r>
      <w:r>
        <w:softHyphen/>
        <w:t>ningen av tillsyns</w:t>
      </w:r>
      <w:r>
        <w:softHyphen/>
        <w:t>bestämmelser på olika rättsområden också aktualisera gräns</w:t>
      </w:r>
      <w:r>
        <w:softHyphen/>
        <w:t>dragnings</w:t>
      </w:r>
      <w:r>
        <w:softHyphen/>
      </w:r>
      <w:r>
        <w:softHyphen/>
        <w:t>frågor till överordnad lagstiftning, t.ex. regeringsformen eller Europa</w:t>
      </w:r>
      <w:r>
        <w:softHyphen/>
        <w:t>konventionen. Regeringen konstaterar att detta inte är något ovanligt utan tvärtom något som tillsynsmyndigheter regelmässigt måste beakta i sin verksamhet.</w:t>
      </w:r>
    </w:p>
    <w:p w:rsidR="00127182" w:rsidRDefault="00127182" w:rsidP="00127182">
      <w:pPr>
        <w:pStyle w:val="Brdtextmedindrag"/>
      </w:pPr>
      <w:r>
        <w:t>En grundläggande förutsättning för en fungerande tillsyn är att initiativ och andra beslut är väl underbyggda. Detta förut</w:t>
      </w:r>
      <w:r>
        <w:softHyphen/>
        <w:t xml:space="preserve">sätter normalt att tillsynsmyndigheten har </w:t>
      </w:r>
      <w:r w:rsidRPr="00211EC1">
        <w:t>effektiv</w:t>
      </w:r>
      <w:r>
        <w:t>a</w:t>
      </w:r>
      <w:r w:rsidRPr="00211EC1">
        <w:t xml:space="preserve"> </w:t>
      </w:r>
      <w:r>
        <w:t>och flexibla verktyg till sitt förfogande. För att säkerställa en effektiv tillsyn i detta fall föreslår regeringen därför att Kammar</w:t>
      </w:r>
      <w:r>
        <w:softHyphen/>
        <w:t xml:space="preserve">kollegiet ska ha möjlighet att i enskilda fall kunna besluta om de </w:t>
      </w:r>
      <w:r w:rsidRPr="006B0818">
        <w:t>före</w:t>
      </w:r>
      <w:r>
        <w:softHyphen/>
      </w:r>
      <w:r w:rsidRPr="006B0818">
        <w:t>läggande</w:t>
      </w:r>
      <w:r>
        <w:t>n som behövs för tillsynen och för att partierna ska fullgöra sina skyldig</w:t>
      </w:r>
      <w:r>
        <w:softHyphen/>
        <w:t xml:space="preserve">heter enligt den föreslagna lagen. Ett beslut om </w:t>
      </w:r>
      <w:r w:rsidRPr="006B0818">
        <w:t>föreläg</w:t>
      </w:r>
      <w:r>
        <w:t>gande bör få förenas med vite. Några tänkbara situationer där det bör kunna bli aktuellt med ett beslut om föreläggande är om ett parti inte kommer in med en intäktsredovisning inom föreskriven tid eller om behörigheten hos den som för ett partis räkning har skrivit under en intäktsredovisning i något fall framstår som oklar eller kan ifrågasättas.</w:t>
      </w:r>
    </w:p>
    <w:p w:rsidR="00127182" w:rsidRDefault="00127182" w:rsidP="00127182">
      <w:pPr>
        <w:pStyle w:val="Brdtextmedindrag"/>
      </w:pPr>
      <w:r>
        <w:t>Regeringen bedömer att det hot om utdömande av vite som ett påtryck</w:t>
      </w:r>
      <w:r>
        <w:softHyphen/>
        <w:t>nings</w:t>
      </w:r>
      <w:r>
        <w:softHyphen/>
        <w:t>medel i form av beslut om vites</w:t>
      </w:r>
      <w:r>
        <w:softHyphen/>
        <w:t xml:space="preserve">föreläggande innebär är en sådan </w:t>
      </w:r>
      <w:r w:rsidRPr="002F7461">
        <w:t xml:space="preserve">effektiv, proportionell och avskräckande </w:t>
      </w:r>
      <w:r>
        <w:t>sanktion</w:t>
      </w:r>
      <w:r w:rsidRPr="0084501B">
        <w:t xml:space="preserve"> </w:t>
      </w:r>
      <w:r>
        <w:t>som avses i GRECO:s rekommen</w:t>
      </w:r>
      <w:r>
        <w:softHyphen/>
        <w:t>dationer.</w:t>
      </w:r>
    </w:p>
    <w:p w:rsidR="00127182" w:rsidRDefault="00127182" w:rsidP="00127182">
      <w:pPr>
        <w:pStyle w:val="Rubrik2"/>
      </w:pPr>
      <w:bookmarkStart w:id="7948" w:name="_Toc351365129"/>
      <w:bookmarkStart w:id="7949" w:name="_Toc351365426"/>
      <w:bookmarkStart w:id="7950" w:name="_Toc351441015"/>
      <w:bookmarkStart w:id="7951" w:name="_Toc351466721"/>
      <w:bookmarkStart w:id="7952" w:name="_Toc351467310"/>
      <w:bookmarkStart w:id="7953" w:name="_Toc351468631"/>
      <w:bookmarkStart w:id="7954" w:name="_Toc351537941"/>
      <w:bookmarkStart w:id="7955" w:name="_Toc351546739"/>
      <w:bookmarkStart w:id="7956" w:name="_Toc351546943"/>
      <w:bookmarkStart w:id="7957" w:name="_Toc351558251"/>
      <w:bookmarkStart w:id="7958" w:name="_Toc351558455"/>
      <w:bookmarkStart w:id="7959" w:name="_Toc351558659"/>
      <w:bookmarkStart w:id="7960" w:name="_Toc351629808"/>
      <w:bookmarkStart w:id="7961" w:name="_Toc351630025"/>
      <w:bookmarkStart w:id="7962" w:name="_Toc351630239"/>
      <w:bookmarkStart w:id="7963" w:name="_Toc351633623"/>
      <w:bookmarkStart w:id="7964" w:name="_Toc351633838"/>
      <w:bookmarkStart w:id="7965" w:name="_Toc351634051"/>
      <w:bookmarkStart w:id="7966" w:name="_Toc351634265"/>
      <w:bookmarkStart w:id="7967" w:name="_Toc351634479"/>
      <w:bookmarkStart w:id="7968" w:name="_Toc351634693"/>
      <w:bookmarkStart w:id="7969" w:name="_Toc351634908"/>
      <w:bookmarkStart w:id="7970" w:name="_Toc351635122"/>
      <w:bookmarkStart w:id="7971" w:name="_Toc351635335"/>
      <w:bookmarkStart w:id="7972" w:name="_Toc351638034"/>
      <w:bookmarkStart w:id="7973" w:name="_Toc351638247"/>
      <w:bookmarkStart w:id="7974" w:name="_Toc351699669"/>
      <w:bookmarkStart w:id="7975" w:name="_Toc351699881"/>
      <w:bookmarkStart w:id="7976" w:name="_Toc351701785"/>
      <w:bookmarkStart w:id="7977" w:name="_Toc351709408"/>
      <w:bookmarkStart w:id="7978" w:name="_Toc351720876"/>
      <w:bookmarkStart w:id="7979" w:name="_Toc353429449"/>
      <w:bookmarkStart w:id="7980" w:name="_Toc357504369"/>
      <w:bookmarkStart w:id="7981" w:name="_Toc360688890"/>
      <w:bookmarkStart w:id="7982" w:name="_Toc361052702"/>
      <w:bookmarkStart w:id="7983" w:name="_Toc361053192"/>
      <w:bookmarkStart w:id="7984" w:name="_Toc361053272"/>
      <w:bookmarkStart w:id="7985" w:name="_Toc361053879"/>
      <w:bookmarkStart w:id="7986" w:name="_Toc361054041"/>
      <w:bookmarkStart w:id="7987" w:name="_Toc361054123"/>
      <w:bookmarkStart w:id="7988" w:name="_Toc361054285"/>
      <w:bookmarkStart w:id="7989" w:name="_Toc361054447"/>
      <w:bookmarkStart w:id="7990" w:name="_Toc361054524"/>
      <w:bookmarkStart w:id="7991" w:name="_Toc361054605"/>
      <w:bookmarkStart w:id="7992" w:name="_Toc361054687"/>
      <w:bookmarkStart w:id="7993" w:name="_Toc361054770"/>
      <w:bookmarkStart w:id="7994" w:name="_Toc361054852"/>
      <w:bookmarkStart w:id="7995" w:name="_Toc361054934"/>
      <w:bookmarkStart w:id="7996" w:name="_Toc361055016"/>
      <w:bookmarkStart w:id="7997" w:name="_Toc361055098"/>
      <w:bookmarkStart w:id="7998" w:name="_Toc361055180"/>
      <w:bookmarkStart w:id="7999" w:name="_Toc361055263"/>
      <w:bookmarkStart w:id="8000" w:name="_Toc361055345"/>
      <w:bookmarkStart w:id="8001" w:name="_Toc361055427"/>
      <w:bookmarkStart w:id="8002" w:name="_Toc361055509"/>
      <w:bookmarkStart w:id="8003" w:name="_Toc361055673"/>
      <w:bookmarkStart w:id="8004" w:name="_Toc361055754"/>
      <w:bookmarkStart w:id="8005" w:name="_Toc361055836"/>
      <w:bookmarkStart w:id="8006" w:name="_Toc361055917"/>
      <w:bookmarkStart w:id="8007" w:name="_Toc361055999"/>
      <w:bookmarkStart w:id="8008" w:name="_Toc361056081"/>
      <w:bookmarkStart w:id="8009" w:name="_Toc361059235"/>
      <w:bookmarkStart w:id="8010" w:name="_Toc361059359"/>
      <w:bookmarkStart w:id="8011" w:name="_Toc361059776"/>
      <w:bookmarkStart w:id="8012" w:name="_Toc361060329"/>
      <w:bookmarkStart w:id="8013" w:name="_Toc361061199"/>
      <w:bookmarkStart w:id="8014" w:name="_Toc361061690"/>
      <w:bookmarkStart w:id="8015" w:name="_Toc369586059"/>
      <w:bookmarkStart w:id="8016" w:name="_Toc370453843"/>
      <w:bookmarkStart w:id="8017" w:name="_Toc370478991"/>
      <w:bookmarkStart w:id="8018" w:name="_Toc370737956"/>
      <w:bookmarkStart w:id="8019" w:name="_Toc370805346"/>
      <w:bookmarkStart w:id="8020" w:name="_Toc370808863"/>
      <w:bookmarkStart w:id="8021" w:name="_Toc370810286"/>
      <w:bookmarkStart w:id="8022" w:name="_Toc371055558"/>
      <w:bookmarkStart w:id="8023" w:name="_Toc371341083"/>
      <w:bookmarkStart w:id="8024" w:name="_Toc371490856"/>
      <w:bookmarkStart w:id="8025" w:name="_Toc371497320"/>
      <w:bookmarkStart w:id="8026" w:name="_Toc371588456"/>
      <w:bookmarkStart w:id="8027" w:name="_Toc371601091"/>
      <w:bookmarkStart w:id="8028" w:name="_Toc371601771"/>
      <w:bookmarkStart w:id="8029" w:name="_Toc371602706"/>
      <w:bookmarkStart w:id="8030" w:name="_Toc371668321"/>
      <w:bookmarkStart w:id="8031" w:name="_Toc371670255"/>
      <w:bookmarkStart w:id="8032" w:name="_Toc372716221"/>
      <w:bookmarkStart w:id="8033" w:name="_Toc373391544"/>
      <w:bookmarkStart w:id="8034" w:name="_Toc373402197"/>
      <w:bookmarkStart w:id="8035" w:name="_Toc373403492"/>
      <w:bookmarkStart w:id="8036" w:name="_Toc373482622"/>
      <w:bookmarkStart w:id="8037" w:name="_Toc373482806"/>
      <w:bookmarkStart w:id="8038" w:name="_Toc373486712"/>
      <w:bookmarkStart w:id="8039" w:name="_Toc373755732"/>
      <w:bookmarkStart w:id="8040" w:name="_Toc373756009"/>
      <w:bookmarkStart w:id="8041" w:name="_Toc373839963"/>
      <w:bookmarkStart w:id="8042" w:name="_Toc374345767"/>
      <w:bookmarkStart w:id="8043" w:name="_Toc374445350"/>
      <w:bookmarkStart w:id="8044" w:name="_Toc374514995"/>
      <w:bookmarkStart w:id="8045" w:name="_Toc374516491"/>
      <w:bookmarkStart w:id="8046" w:name="_Toc374517164"/>
      <w:bookmarkStart w:id="8047" w:name="_Toc374703342"/>
      <w:bookmarkStart w:id="8048" w:name="_Toc374972347"/>
      <w:bookmarkStart w:id="8049" w:name="_Toc375042209"/>
      <w:bookmarkStart w:id="8050" w:name="_Toc375045440"/>
      <w:bookmarkStart w:id="8051" w:name="_Toc375053179"/>
      <w:bookmarkStart w:id="8052" w:name="_Toc375057280"/>
      <w:bookmarkStart w:id="8053" w:name="_Toc375057348"/>
      <w:bookmarkStart w:id="8054" w:name="_Toc375127874"/>
      <w:bookmarkStart w:id="8055" w:name="_Toc375137112"/>
      <w:bookmarkStart w:id="8056" w:name="_Toc375138459"/>
      <w:bookmarkStart w:id="8057" w:name="_Toc376853888"/>
      <w:bookmarkStart w:id="8058" w:name="_Toc376857403"/>
      <w:bookmarkStart w:id="8059" w:name="_Toc376857608"/>
      <w:bookmarkStart w:id="8060" w:name="_Toc376858851"/>
      <w:bookmarkStart w:id="8061" w:name="_Toc376858923"/>
      <w:bookmarkStart w:id="8062" w:name="_Toc376858994"/>
      <w:bookmarkStart w:id="8063" w:name="_Toc376931273"/>
      <w:bookmarkStart w:id="8064" w:name="_Toc377120405"/>
      <w:bookmarkStart w:id="8065" w:name="_Toc377125020"/>
      <w:bookmarkStart w:id="8066" w:name="_Toc377133244"/>
      <w:bookmarkStart w:id="8067" w:name="_Toc377134822"/>
      <w:bookmarkStart w:id="8068" w:name="_Toc377371286"/>
      <w:bookmarkStart w:id="8069" w:name="_Toc377542401"/>
      <w:bookmarkStart w:id="8070" w:name="_Toc377622944"/>
      <w:bookmarkStart w:id="8071" w:name="_Toc377623058"/>
      <w:bookmarkStart w:id="8072" w:name="_Toc377623172"/>
      <w:bookmarkStart w:id="8073" w:name="_Toc377623242"/>
      <w:bookmarkStart w:id="8074" w:name="_Toc377713078"/>
      <w:bookmarkStart w:id="8075" w:name="_Toc377720418"/>
      <w:bookmarkEnd w:id="7948"/>
      <w:bookmarkEnd w:id="7949"/>
      <w:bookmarkEnd w:id="7950"/>
      <w:bookmarkEnd w:id="7951"/>
      <w:bookmarkEnd w:id="7952"/>
      <w:bookmarkEnd w:id="7953"/>
      <w:bookmarkEnd w:id="7954"/>
      <w:bookmarkEnd w:id="7955"/>
      <w:bookmarkEnd w:id="7956"/>
      <w:bookmarkEnd w:id="7957"/>
      <w:bookmarkEnd w:id="7958"/>
      <w:bookmarkEnd w:id="7959"/>
      <w:bookmarkEnd w:id="7960"/>
      <w:bookmarkEnd w:id="7961"/>
      <w:bookmarkEnd w:id="7962"/>
      <w:bookmarkEnd w:id="7963"/>
      <w:bookmarkEnd w:id="7964"/>
      <w:bookmarkEnd w:id="7965"/>
      <w:bookmarkEnd w:id="7966"/>
      <w:bookmarkEnd w:id="7967"/>
      <w:bookmarkEnd w:id="7968"/>
      <w:bookmarkEnd w:id="7969"/>
      <w:bookmarkEnd w:id="7970"/>
      <w:bookmarkEnd w:id="7971"/>
      <w:bookmarkEnd w:id="7972"/>
      <w:bookmarkEnd w:id="7973"/>
      <w:bookmarkEnd w:id="7974"/>
      <w:bookmarkEnd w:id="7975"/>
      <w:bookmarkEnd w:id="7976"/>
      <w:bookmarkEnd w:id="7977"/>
      <w:bookmarkEnd w:id="7978"/>
      <w:r w:rsidRPr="00E32341">
        <w:t>Sanktioner</w:t>
      </w:r>
      <w:bookmarkEnd w:id="7979"/>
      <w:bookmarkEnd w:id="7980"/>
      <w:bookmarkEnd w:id="7981"/>
      <w:bookmarkEnd w:id="7982"/>
      <w:bookmarkEnd w:id="7983"/>
      <w:bookmarkEnd w:id="7984"/>
      <w:bookmarkEnd w:id="7985"/>
      <w:bookmarkEnd w:id="7986"/>
      <w:bookmarkEnd w:id="7987"/>
      <w:bookmarkEnd w:id="7988"/>
      <w:bookmarkEnd w:id="7989"/>
      <w:bookmarkEnd w:id="7990"/>
      <w:bookmarkEnd w:id="7991"/>
      <w:bookmarkEnd w:id="7992"/>
      <w:bookmarkEnd w:id="7993"/>
      <w:bookmarkEnd w:id="7994"/>
      <w:bookmarkEnd w:id="7995"/>
      <w:bookmarkEnd w:id="7996"/>
      <w:bookmarkEnd w:id="7997"/>
      <w:bookmarkEnd w:id="7998"/>
      <w:bookmarkEnd w:id="7999"/>
      <w:bookmarkEnd w:id="8000"/>
      <w:bookmarkEnd w:id="8001"/>
      <w:bookmarkEnd w:id="8002"/>
      <w:bookmarkEnd w:id="8003"/>
      <w:bookmarkEnd w:id="8004"/>
      <w:bookmarkEnd w:id="8005"/>
      <w:bookmarkEnd w:id="8006"/>
      <w:bookmarkEnd w:id="8007"/>
      <w:bookmarkEnd w:id="8008"/>
      <w:bookmarkEnd w:id="8009"/>
      <w:bookmarkEnd w:id="8010"/>
      <w:bookmarkEnd w:id="8011"/>
      <w:bookmarkEnd w:id="8012"/>
      <w:bookmarkEnd w:id="8013"/>
      <w:bookmarkEnd w:id="8014"/>
      <w:bookmarkEnd w:id="8015"/>
      <w:bookmarkEnd w:id="8016"/>
      <w:bookmarkEnd w:id="8017"/>
      <w:bookmarkEnd w:id="8018"/>
      <w:bookmarkEnd w:id="8019"/>
      <w:bookmarkEnd w:id="8020"/>
      <w:bookmarkEnd w:id="8021"/>
      <w:bookmarkEnd w:id="8022"/>
      <w:bookmarkEnd w:id="8023"/>
      <w:bookmarkEnd w:id="8024"/>
      <w:bookmarkEnd w:id="8025"/>
      <w:bookmarkEnd w:id="8026"/>
      <w:bookmarkEnd w:id="8027"/>
      <w:bookmarkEnd w:id="8028"/>
      <w:bookmarkEnd w:id="8029"/>
      <w:bookmarkEnd w:id="8030"/>
      <w:bookmarkEnd w:id="8031"/>
      <w:bookmarkEnd w:id="8032"/>
      <w:bookmarkEnd w:id="8033"/>
      <w:bookmarkEnd w:id="8034"/>
      <w:bookmarkEnd w:id="8035"/>
      <w:bookmarkEnd w:id="8036"/>
      <w:bookmarkEnd w:id="8037"/>
      <w:bookmarkEnd w:id="8038"/>
      <w:bookmarkEnd w:id="8039"/>
      <w:bookmarkEnd w:id="8040"/>
      <w:bookmarkEnd w:id="8041"/>
      <w:bookmarkEnd w:id="8042"/>
      <w:bookmarkEnd w:id="8043"/>
      <w:bookmarkEnd w:id="8044"/>
      <w:bookmarkEnd w:id="8045"/>
      <w:bookmarkEnd w:id="8046"/>
      <w:bookmarkEnd w:id="8047"/>
      <w:bookmarkEnd w:id="8048"/>
      <w:bookmarkEnd w:id="8049"/>
      <w:bookmarkEnd w:id="8050"/>
      <w:bookmarkEnd w:id="8051"/>
      <w:bookmarkEnd w:id="8052"/>
      <w:bookmarkEnd w:id="8053"/>
      <w:bookmarkEnd w:id="8054"/>
      <w:bookmarkEnd w:id="8055"/>
      <w:bookmarkEnd w:id="8056"/>
      <w:bookmarkEnd w:id="8057"/>
      <w:bookmarkEnd w:id="8058"/>
      <w:bookmarkEnd w:id="8059"/>
      <w:bookmarkEnd w:id="8060"/>
      <w:bookmarkEnd w:id="8061"/>
      <w:bookmarkEnd w:id="8062"/>
      <w:bookmarkEnd w:id="8063"/>
      <w:bookmarkEnd w:id="8064"/>
      <w:bookmarkEnd w:id="8065"/>
      <w:bookmarkEnd w:id="8066"/>
      <w:bookmarkEnd w:id="8067"/>
      <w:bookmarkEnd w:id="8068"/>
      <w:bookmarkEnd w:id="8069"/>
      <w:bookmarkEnd w:id="8070"/>
      <w:bookmarkEnd w:id="8071"/>
      <w:bookmarkEnd w:id="8072"/>
      <w:bookmarkEnd w:id="8073"/>
      <w:bookmarkEnd w:id="8074"/>
      <w:bookmarkEnd w:id="8075"/>
    </w:p>
    <w:p w:rsidR="00127182" w:rsidRPr="00B80791" w:rsidRDefault="00127182" w:rsidP="00127182">
      <w:pPr>
        <w:pStyle w:val="Rubrik3"/>
        <w:spacing w:before="0"/>
      </w:pPr>
      <w:bookmarkStart w:id="8076" w:name="_Toc353429450"/>
      <w:bookmarkStart w:id="8077" w:name="_Toc357504370"/>
      <w:bookmarkStart w:id="8078" w:name="_Toc360688891"/>
      <w:bookmarkStart w:id="8079" w:name="_Toc361052703"/>
      <w:bookmarkStart w:id="8080" w:name="_Toc361053193"/>
      <w:bookmarkStart w:id="8081" w:name="_Toc361053273"/>
      <w:bookmarkStart w:id="8082" w:name="_Toc361053880"/>
      <w:bookmarkStart w:id="8083" w:name="_Toc361054042"/>
      <w:bookmarkStart w:id="8084" w:name="_Toc361054124"/>
      <w:bookmarkStart w:id="8085" w:name="_Toc361054286"/>
      <w:bookmarkStart w:id="8086" w:name="_Toc361054448"/>
      <w:bookmarkStart w:id="8087" w:name="_Toc361054525"/>
      <w:bookmarkStart w:id="8088" w:name="_Toc361054606"/>
      <w:bookmarkStart w:id="8089" w:name="_Toc361054688"/>
      <w:bookmarkStart w:id="8090" w:name="_Toc361054771"/>
      <w:bookmarkStart w:id="8091" w:name="_Toc361054853"/>
      <w:bookmarkStart w:id="8092" w:name="_Toc361054935"/>
      <w:bookmarkStart w:id="8093" w:name="_Toc361055017"/>
      <w:bookmarkStart w:id="8094" w:name="_Toc361055099"/>
      <w:bookmarkStart w:id="8095" w:name="_Toc361055181"/>
      <w:bookmarkStart w:id="8096" w:name="_Toc361055264"/>
      <w:bookmarkStart w:id="8097" w:name="_Toc361055346"/>
      <w:bookmarkStart w:id="8098" w:name="_Toc361055428"/>
      <w:bookmarkStart w:id="8099" w:name="_Toc361055510"/>
      <w:bookmarkStart w:id="8100" w:name="_Toc361055674"/>
      <w:bookmarkStart w:id="8101" w:name="_Toc361055755"/>
      <w:bookmarkStart w:id="8102" w:name="_Toc361055837"/>
      <w:bookmarkStart w:id="8103" w:name="_Toc361055918"/>
      <w:bookmarkStart w:id="8104" w:name="_Toc361056000"/>
      <w:bookmarkStart w:id="8105" w:name="_Toc361056082"/>
      <w:bookmarkStart w:id="8106" w:name="_Toc361059236"/>
      <w:bookmarkStart w:id="8107" w:name="_Toc361059360"/>
      <w:bookmarkStart w:id="8108" w:name="_Toc361059777"/>
      <w:bookmarkStart w:id="8109" w:name="_Toc361060330"/>
      <w:bookmarkStart w:id="8110" w:name="_Toc361061200"/>
      <w:bookmarkStart w:id="8111" w:name="_Toc361061691"/>
      <w:bookmarkStart w:id="8112" w:name="_Toc369586060"/>
      <w:bookmarkStart w:id="8113" w:name="_Toc370453844"/>
      <w:bookmarkStart w:id="8114" w:name="_Toc370478992"/>
      <w:bookmarkStart w:id="8115" w:name="_Toc370737957"/>
      <w:bookmarkStart w:id="8116" w:name="_Toc370805347"/>
      <w:bookmarkStart w:id="8117" w:name="_Toc370808864"/>
      <w:bookmarkStart w:id="8118" w:name="_Toc370810287"/>
      <w:bookmarkStart w:id="8119" w:name="_Toc371055559"/>
      <w:bookmarkStart w:id="8120" w:name="_Toc371341084"/>
      <w:bookmarkStart w:id="8121" w:name="_Toc371490857"/>
      <w:bookmarkStart w:id="8122" w:name="_Toc371497321"/>
      <w:bookmarkStart w:id="8123" w:name="_Toc371588457"/>
      <w:bookmarkStart w:id="8124" w:name="_Toc371601092"/>
      <w:bookmarkStart w:id="8125" w:name="_Toc371601772"/>
      <w:bookmarkStart w:id="8126" w:name="_Toc371602707"/>
      <w:bookmarkStart w:id="8127" w:name="_Toc371668322"/>
      <w:bookmarkStart w:id="8128" w:name="_Toc371670256"/>
      <w:bookmarkStart w:id="8129" w:name="_Toc372716222"/>
      <w:bookmarkStart w:id="8130" w:name="_Toc373391545"/>
      <w:bookmarkStart w:id="8131" w:name="_Toc373402198"/>
      <w:bookmarkStart w:id="8132" w:name="_Toc373403493"/>
      <w:bookmarkStart w:id="8133" w:name="_Toc373482623"/>
      <w:bookmarkStart w:id="8134" w:name="_Toc373482807"/>
      <w:bookmarkStart w:id="8135" w:name="_Toc373486713"/>
      <w:bookmarkStart w:id="8136" w:name="_Toc373755733"/>
      <w:bookmarkStart w:id="8137" w:name="_Toc373756010"/>
      <w:bookmarkStart w:id="8138" w:name="_Toc373839964"/>
      <w:bookmarkStart w:id="8139" w:name="_Toc374345768"/>
      <w:bookmarkStart w:id="8140" w:name="_Toc374445351"/>
      <w:bookmarkStart w:id="8141" w:name="_Toc374514996"/>
      <w:bookmarkStart w:id="8142" w:name="_Toc374516492"/>
      <w:bookmarkStart w:id="8143" w:name="_Toc374517165"/>
      <w:bookmarkStart w:id="8144" w:name="_Toc374703343"/>
      <w:bookmarkStart w:id="8145" w:name="_Toc374972348"/>
      <w:bookmarkStart w:id="8146" w:name="_Toc375042210"/>
      <w:bookmarkStart w:id="8147" w:name="_Toc375045441"/>
      <w:bookmarkStart w:id="8148" w:name="_Toc375053180"/>
      <w:bookmarkStart w:id="8149" w:name="_Toc375057281"/>
      <w:bookmarkStart w:id="8150" w:name="_Toc375057349"/>
      <w:bookmarkStart w:id="8151" w:name="_Toc375127875"/>
      <w:bookmarkStart w:id="8152" w:name="_Toc375137113"/>
      <w:bookmarkStart w:id="8153" w:name="_Toc375138460"/>
      <w:bookmarkStart w:id="8154" w:name="_Toc376853889"/>
      <w:bookmarkStart w:id="8155" w:name="_Toc376857404"/>
      <w:bookmarkStart w:id="8156" w:name="_Toc376857609"/>
      <w:bookmarkStart w:id="8157" w:name="_Toc376858852"/>
      <w:bookmarkStart w:id="8158" w:name="_Toc376858924"/>
      <w:bookmarkStart w:id="8159" w:name="_Toc376858995"/>
      <w:bookmarkStart w:id="8160" w:name="_Toc376931274"/>
      <w:bookmarkStart w:id="8161" w:name="_Toc377120406"/>
      <w:bookmarkStart w:id="8162" w:name="_Toc377125021"/>
      <w:bookmarkStart w:id="8163" w:name="_Toc377133245"/>
      <w:bookmarkStart w:id="8164" w:name="_Toc377134823"/>
      <w:bookmarkStart w:id="8165" w:name="_Toc377371287"/>
      <w:bookmarkStart w:id="8166" w:name="_Toc377542402"/>
      <w:bookmarkStart w:id="8167" w:name="_Toc377622945"/>
      <w:bookmarkStart w:id="8168" w:name="_Toc377623059"/>
      <w:bookmarkStart w:id="8169" w:name="_Toc377623173"/>
      <w:bookmarkStart w:id="8170" w:name="_Toc377623243"/>
      <w:bookmarkStart w:id="8171" w:name="_Toc377713079"/>
      <w:bookmarkStart w:id="8172" w:name="_Toc377720419"/>
      <w:r w:rsidRPr="00E32341">
        <w:t>Förseningsavgift</w:t>
      </w:r>
      <w:bookmarkEnd w:id="8076"/>
      <w:bookmarkEnd w:id="8077"/>
      <w:bookmarkEnd w:id="8078"/>
      <w:bookmarkEnd w:id="8079"/>
      <w:bookmarkEnd w:id="8080"/>
      <w:bookmarkEnd w:id="8081"/>
      <w:bookmarkEnd w:id="8082"/>
      <w:bookmarkEnd w:id="8083"/>
      <w:bookmarkEnd w:id="8084"/>
      <w:bookmarkEnd w:id="8085"/>
      <w:bookmarkEnd w:id="8086"/>
      <w:bookmarkEnd w:id="8087"/>
      <w:bookmarkEnd w:id="8088"/>
      <w:bookmarkEnd w:id="8089"/>
      <w:bookmarkEnd w:id="8090"/>
      <w:bookmarkEnd w:id="8091"/>
      <w:bookmarkEnd w:id="8092"/>
      <w:bookmarkEnd w:id="8093"/>
      <w:bookmarkEnd w:id="8094"/>
      <w:bookmarkEnd w:id="8095"/>
      <w:bookmarkEnd w:id="8096"/>
      <w:bookmarkEnd w:id="8097"/>
      <w:bookmarkEnd w:id="8098"/>
      <w:bookmarkEnd w:id="8099"/>
      <w:bookmarkEnd w:id="8100"/>
      <w:bookmarkEnd w:id="8101"/>
      <w:bookmarkEnd w:id="8102"/>
      <w:bookmarkEnd w:id="8103"/>
      <w:bookmarkEnd w:id="8104"/>
      <w:bookmarkEnd w:id="8105"/>
      <w:bookmarkEnd w:id="8106"/>
      <w:bookmarkEnd w:id="8107"/>
      <w:bookmarkEnd w:id="8108"/>
      <w:bookmarkEnd w:id="8109"/>
      <w:bookmarkEnd w:id="8110"/>
      <w:bookmarkEnd w:id="8111"/>
      <w:bookmarkEnd w:id="8112"/>
      <w:bookmarkEnd w:id="8113"/>
      <w:bookmarkEnd w:id="8114"/>
      <w:bookmarkEnd w:id="8115"/>
      <w:bookmarkEnd w:id="8116"/>
      <w:bookmarkEnd w:id="8117"/>
      <w:bookmarkEnd w:id="8118"/>
      <w:bookmarkEnd w:id="8119"/>
      <w:bookmarkEnd w:id="8120"/>
      <w:bookmarkEnd w:id="8121"/>
      <w:bookmarkEnd w:id="8122"/>
      <w:bookmarkEnd w:id="8123"/>
      <w:bookmarkEnd w:id="8124"/>
      <w:bookmarkEnd w:id="8125"/>
      <w:bookmarkEnd w:id="8126"/>
      <w:bookmarkEnd w:id="8127"/>
      <w:bookmarkEnd w:id="8128"/>
      <w:bookmarkEnd w:id="8129"/>
      <w:bookmarkEnd w:id="8130"/>
      <w:bookmarkEnd w:id="8131"/>
      <w:bookmarkEnd w:id="8132"/>
      <w:bookmarkEnd w:id="8133"/>
      <w:bookmarkEnd w:id="8134"/>
      <w:bookmarkEnd w:id="8135"/>
      <w:bookmarkEnd w:id="8136"/>
      <w:bookmarkEnd w:id="8137"/>
      <w:bookmarkEnd w:id="8138"/>
      <w:bookmarkEnd w:id="8139"/>
      <w:bookmarkEnd w:id="8140"/>
      <w:bookmarkEnd w:id="8141"/>
      <w:bookmarkEnd w:id="8142"/>
      <w:bookmarkEnd w:id="8143"/>
      <w:bookmarkEnd w:id="8144"/>
      <w:bookmarkEnd w:id="8145"/>
      <w:bookmarkEnd w:id="8146"/>
      <w:bookmarkEnd w:id="8147"/>
      <w:bookmarkEnd w:id="8148"/>
      <w:bookmarkEnd w:id="8149"/>
      <w:bookmarkEnd w:id="8150"/>
      <w:bookmarkEnd w:id="8151"/>
      <w:bookmarkEnd w:id="8152"/>
      <w:bookmarkEnd w:id="8153"/>
      <w:bookmarkEnd w:id="8154"/>
      <w:bookmarkEnd w:id="8155"/>
      <w:bookmarkEnd w:id="8156"/>
      <w:bookmarkEnd w:id="8157"/>
      <w:bookmarkEnd w:id="8158"/>
      <w:bookmarkEnd w:id="8159"/>
      <w:bookmarkEnd w:id="8160"/>
      <w:bookmarkEnd w:id="8161"/>
      <w:bookmarkEnd w:id="8162"/>
      <w:bookmarkEnd w:id="8163"/>
      <w:bookmarkEnd w:id="8164"/>
      <w:bookmarkEnd w:id="8165"/>
      <w:bookmarkEnd w:id="8166"/>
      <w:bookmarkEnd w:id="8167"/>
      <w:bookmarkEnd w:id="8168"/>
      <w:bookmarkEnd w:id="8169"/>
      <w:bookmarkEnd w:id="8170"/>
      <w:bookmarkEnd w:id="8171"/>
      <w:bookmarkEnd w:id="8172"/>
    </w:p>
    <w:p w:rsidR="00127182" w:rsidRPr="00823320"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2A4D97">
        <w:rPr>
          <w:b/>
        </w:rPr>
        <w:t>:</w:t>
      </w:r>
      <w:r w:rsidRPr="002A4D97">
        <w:t xml:space="preserve"> </w:t>
      </w:r>
      <w:r>
        <w:t>En förseningsavgift på 10 000 kr ska tas ut av ett parti som är skyldigt att ge in en intäkts</w:t>
      </w:r>
      <w:r>
        <w:softHyphen/>
        <w:t>redovisning eller en anmälan om att intäkterna understiger tröskelvärdet, om redovis</w:t>
      </w:r>
      <w:r>
        <w:softHyphen/>
        <w:t>ningen eller anmälan inte har kommit in till Kammar</w:t>
      </w:r>
      <w:r>
        <w:softHyphen/>
        <w:t>kollegiet inom föreskriven tid. Förseningsavgiften ska tillfalla staten.</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kunna sätta ned eller avstå från att ta ut en förseningsavgift om det finns synnerliga skäl för det.</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pröva frågor om förseningsavgift.</w:t>
      </w:r>
    </w:p>
    <w:p w:rsidR="00127182" w:rsidRDefault="00127182" w:rsidP="00127182">
      <w:pPr>
        <w:pStyle w:val="Brdtextmedindrag"/>
        <w:rPr>
          <w:b/>
        </w:rPr>
      </w:pPr>
    </w:p>
    <w:p w:rsidR="00127182" w:rsidRDefault="00127182" w:rsidP="00127182">
      <w:pPr>
        <w:pStyle w:val="Brdtextmedindrag"/>
      </w:pPr>
      <w:r>
        <w:rPr>
          <w:b/>
        </w:rPr>
        <w:t>Promemorians förslag</w:t>
      </w:r>
      <w:r w:rsidRPr="001B0520">
        <w:t xml:space="preserve"> </w:t>
      </w:r>
      <w:r w:rsidRPr="006E0239">
        <w:t>överensstämmer med regeringens</w:t>
      </w:r>
      <w:r w:rsidRPr="009F6A77">
        <w:t>.</w:t>
      </w:r>
    </w:p>
    <w:p w:rsidR="00127182" w:rsidRPr="006E0239" w:rsidRDefault="00127182" w:rsidP="00127182">
      <w:pPr>
        <w:pStyle w:val="Brdtextmedindrag"/>
      </w:pPr>
      <w:r w:rsidRPr="001B0520">
        <w:rPr>
          <w:b/>
        </w:rPr>
        <w:t>Remissinstanserna:</w:t>
      </w:r>
      <w:r w:rsidRPr="001B0520">
        <w:t xml:space="preserve"> </w:t>
      </w:r>
      <w:r>
        <w:t xml:space="preserve">Den övervägande majoriteten av </w:t>
      </w:r>
      <w:r w:rsidRPr="006E0239">
        <w:t>remissinstans</w:t>
      </w:r>
      <w:r w:rsidRPr="006E0239">
        <w:softHyphen/>
        <w:t xml:space="preserve">erna, bl.a. </w:t>
      </w:r>
      <w:r w:rsidRPr="006E0239">
        <w:rPr>
          <w:i/>
        </w:rPr>
        <w:t>Åklagarmyndigheten</w:t>
      </w:r>
      <w:r w:rsidRPr="006E0239">
        <w:t xml:space="preserve">, </w:t>
      </w:r>
      <w:r w:rsidRPr="006E0239">
        <w:rPr>
          <w:i/>
        </w:rPr>
        <w:t>Ekobrottsmyndig</w:t>
      </w:r>
      <w:r w:rsidRPr="006E0239">
        <w:rPr>
          <w:i/>
        </w:rPr>
        <w:softHyphen/>
        <w:t>heten</w:t>
      </w:r>
      <w:r w:rsidRPr="006E0239">
        <w:t xml:space="preserve">, </w:t>
      </w:r>
      <w:r w:rsidRPr="006E0239">
        <w:rPr>
          <w:i/>
        </w:rPr>
        <w:t>Revisors</w:t>
      </w:r>
      <w:r w:rsidRPr="006E0239">
        <w:rPr>
          <w:i/>
        </w:rPr>
        <w:softHyphen/>
        <w:t>nämn</w:t>
      </w:r>
      <w:r>
        <w:rPr>
          <w:i/>
        </w:rPr>
        <w:softHyphen/>
      </w:r>
      <w:r w:rsidRPr="006E0239">
        <w:rPr>
          <w:i/>
        </w:rPr>
        <w:t>den</w:t>
      </w:r>
      <w:r w:rsidRPr="006E0239">
        <w:t xml:space="preserve">, </w:t>
      </w:r>
      <w:r w:rsidRPr="006E0239">
        <w:rPr>
          <w:i/>
        </w:rPr>
        <w:t>Skatteverket</w:t>
      </w:r>
      <w:r w:rsidRPr="006E0239">
        <w:t xml:space="preserve"> och </w:t>
      </w:r>
      <w:r w:rsidRPr="006E0239">
        <w:rPr>
          <w:i/>
        </w:rPr>
        <w:t>Sveriges advokatsamfund</w:t>
      </w:r>
      <w:r w:rsidRPr="006E0239">
        <w:t>, till</w:t>
      </w:r>
      <w:r w:rsidRPr="006E0239">
        <w:softHyphen/>
        <w:t xml:space="preserve">styrker förslaget eller lämnar det utan </w:t>
      </w:r>
      <w:r>
        <w:t>invändning</w:t>
      </w:r>
      <w:r w:rsidRPr="006E0239">
        <w:t>.</w:t>
      </w:r>
      <w:r w:rsidRPr="008F5104">
        <w:t xml:space="preserve"> </w:t>
      </w:r>
      <w:r w:rsidRPr="006E0239">
        <w:rPr>
          <w:i/>
        </w:rPr>
        <w:t>Kammarkollegiet</w:t>
      </w:r>
      <w:r w:rsidRPr="0005284B">
        <w:t xml:space="preserve"> </w:t>
      </w:r>
      <w:r>
        <w:t>anser att den nya lagen bör</w:t>
      </w:r>
      <w:r w:rsidRPr="00B6168C">
        <w:t xml:space="preserve"> reglera hur myndigheten ska hantera ofullständiga redo</w:t>
      </w:r>
      <w:r w:rsidRPr="00B6168C">
        <w:softHyphen/>
        <w:t xml:space="preserve">visningar som </w:t>
      </w:r>
      <w:r>
        <w:t xml:space="preserve">har </w:t>
      </w:r>
      <w:r w:rsidRPr="00B6168C">
        <w:t>kommit in i rätt tid</w:t>
      </w:r>
      <w:r>
        <w:t xml:space="preserve">. Kammarkollegiet </w:t>
      </w:r>
      <w:r w:rsidRPr="0005284B">
        <w:t xml:space="preserve">noterar </w:t>
      </w:r>
      <w:r>
        <w:t xml:space="preserve">även </w:t>
      </w:r>
      <w:r w:rsidRPr="0005284B">
        <w:t>att lagförslaget inte behandlar frågan om indrivning av avgifter och föreslår att exempelvis regleringen om miljösanktionsavgifter skulle kunna tjäna som förebild.</w:t>
      </w:r>
      <w:r>
        <w:t xml:space="preserve"> </w:t>
      </w:r>
      <w:r w:rsidRPr="006E0239">
        <w:rPr>
          <w:i/>
        </w:rPr>
        <w:t>Miljöpartiet de gröna</w:t>
      </w:r>
      <w:r w:rsidRPr="006E0239">
        <w:t xml:space="preserve"> anser att det i förarbetena bör ges exempel på sådana omständigheter som kan utgöra synnerliga skäl för att sätta ned eller efterskänka en förseningsavgift.</w:t>
      </w:r>
    </w:p>
    <w:p w:rsidR="00127182" w:rsidRPr="006E0239" w:rsidRDefault="00127182" w:rsidP="00127182">
      <w:pPr>
        <w:pStyle w:val="Brdtextmedindrag"/>
      </w:pPr>
      <w:r w:rsidRPr="006E0239">
        <w:rPr>
          <w:i/>
        </w:rPr>
        <w:t>Lunds universitet (Juridiska institutionen)</w:t>
      </w:r>
      <w:r w:rsidRPr="006E0239">
        <w:t xml:space="preserve"> anser att förseningsavgiftens storlek framstår som oproportionerligt stor, i vart fall i fråga om partier med begränsade administrativa resurser och anför att de nedsättnings</w:t>
      </w:r>
      <w:r>
        <w:softHyphen/>
      </w:r>
      <w:r w:rsidRPr="006E0239">
        <w:t xml:space="preserve">möjligheter som finns inte är tillräckliga. </w:t>
      </w:r>
      <w:r w:rsidRPr="006E0239">
        <w:rPr>
          <w:i/>
        </w:rPr>
        <w:t>Institutet mot mutor</w:t>
      </w:r>
      <w:r w:rsidRPr="006E0239">
        <w:t xml:space="preserve"> ifrågasätter i stället om inte förseningsavgiftens belopp har satts för lågt och anser att det vid behov bör kunna justeras uppåt, inte bara nedåt. </w:t>
      </w:r>
      <w:r w:rsidRPr="006E0239">
        <w:rPr>
          <w:i/>
        </w:rPr>
        <w:t>Transparency International Sverige</w:t>
      </w:r>
      <w:r w:rsidRPr="006E0239">
        <w:t xml:space="preserve"> föreslår att försenings</w:t>
      </w:r>
      <w:r w:rsidRPr="006E0239">
        <w:softHyphen/>
        <w:t>avgiften knyts till prisbas</w:t>
      </w:r>
      <w:r>
        <w:softHyphen/>
      </w:r>
      <w:r w:rsidRPr="006E0239">
        <w:t>beloppet på liknande sätt som i fråga om det föreslagna tröskelvärdet.</w:t>
      </w:r>
      <w:r w:rsidRPr="00880596" w:rsidDel="00880596">
        <w:t xml:space="preserve"> </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Partier som deltar eller har deltagit i val till riksdagen eller Europaparlamentet ska enligt den föreslagna lagen till Kammarkollegiet redovisa hur de har finansierat sin politiska verksamhet på central nivå. Detta ska ske genom att partierna årligen, senast den 1 juli, till Kammarkollegiet ger in en </w:t>
      </w:r>
      <w:r w:rsidRPr="0053493F">
        <w:t xml:space="preserve">intäktsredovisning </w:t>
      </w:r>
      <w:r>
        <w:t>eller en anmälan om att partiets intäkter understiger tröskelvärdet. Regeringen konstaterar att det är av avgörande betydelse att dessa bestämmelser följs för att syftet med lagen ska kunna uppnås. Det är viktigt att allmänheten kan hålla sig informerad om hur de olika partierna och deras personvals</w:t>
      </w:r>
      <w:r>
        <w:softHyphen/>
        <w:t>kandidater finansierar sin verksamhet. Väljarna ska också kunna lita på att den information som lämnas är korrekt.</w:t>
      </w:r>
    </w:p>
    <w:p w:rsidR="00127182" w:rsidRDefault="00127182" w:rsidP="00127182">
      <w:pPr>
        <w:pStyle w:val="Brdtextmedindrag"/>
      </w:pPr>
      <w:r>
        <w:t xml:space="preserve">Kammarkollegiet kommer i egenskap av tillsynsmyndighet att kunna besluta om vitesföreläggande mot ett parti, som i strid med lagen av något skäl låter bli att ge in en intäktsredovisning eller en anmälan om att intäkterna understiger tröskelvärdet (jfr </w:t>
      </w:r>
      <w:r w:rsidRPr="009953EA">
        <w:t>avsnitt 6.16</w:t>
      </w:r>
      <w:r>
        <w:t>). Myndigheten kommer dock i praktiken att vara tvungen att avvakta tidsfristens utgång – den 1 juli året efter det räkenskapsår eller kalenderår som redovis</w:t>
      </w:r>
      <w:r>
        <w:softHyphen/>
        <w:t>ningen avser – innan den beslutar om ett sådant före</w:t>
      </w:r>
      <w:r>
        <w:softHyphen/>
        <w:t xml:space="preserve">läggande, eftersom det är först därefter som det är möjligt att konstatera om partiet har fullgjort skyldigheten i fråga eller inte. </w:t>
      </w:r>
      <w:r w:rsidRPr="008D5D76">
        <w:t>För att säkerställa att systemet ska</w:t>
      </w:r>
      <w:r>
        <w:t xml:space="preserve"> </w:t>
      </w:r>
      <w:r w:rsidRPr="008D5D76">
        <w:t xml:space="preserve">fungera </w:t>
      </w:r>
      <w:r>
        <w:t>så effektivt som möjligt anser regeringen att lagen därför bör kompletteras med särskilda bestäm</w:t>
      </w:r>
      <w:r>
        <w:softHyphen/>
        <w:t>melser om</w:t>
      </w:r>
      <w:r w:rsidRPr="008D5D76">
        <w:t xml:space="preserve"> en förseningsavgift som </w:t>
      </w:r>
      <w:r>
        <w:t>ska tas ut</w:t>
      </w:r>
      <w:r w:rsidRPr="008D5D76">
        <w:t xml:space="preserve"> </w:t>
      </w:r>
      <w:r>
        <w:t xml:space="preserve">av </w:t>
      </w:r>
      <w:r w:rsidRPr="008D5D76">
        <w:t>de</w:t>
      </w:r>
      <w:r>
        <w:t>t</w:t>
      </w:r>
      <w:r w:rsidRPr="008D5D76">
        <w:t xml:space="preserve"> </w:t>
      </w:r>
      <w:r>
        <w:t xml:space="preserve">parti </w:t>
      </w:r>
      <w:r w:rsidRPr="008D5D76">
        <w:t>som</w:t>
      </w:r>
      <w:r>
        <w:t xml:space="preserve"> </w:t>
      </w:r>
      <w:r w:rsidRPr="008D5D76">
        <w:t>inte kommer in med uppgifter inom före</w:t>
      </w:r>
      <w:r>
        <w:softHyphen/>
      </w:r>
      <w:r w:rsidRPr="008D5D76">
        <w:t>skriven tid.</w:t>
      </w:r>
      <w:r>
        <w:t xml:space="preserve"> Genom att koppla en uttrycklig sanktion till ett försenat eller uteblivet uppgifts</w:t>
      </w:r>
      <w:r>
        <w:softHyphen/>
        <w:t>lämnande markeras också direkt i lagen tydligt vikten av att tidsfristen respekteras.</w:t>
      </w:r>
    </w:p>
    <w:p w:rsidR="00127182" w:rsidRDefault="00127182" w:rsidP="00127182">
      <w:pPr>
        <w:pStyle w:val="Brdtextmedindrag"/>
      </w:pPr>
      <w:r w:rsidRPr="008D5D76">
        <w:t>Förseningsavgiften</w:t>
      </w:r>
      <w:r>
        <w:t xml:space="preserve"> </w:t>
      </w:r>
      <w:r w:rsidRPr="008D5D76">
        <w:t xml:space="preserve">bör </w:t>
      </w:r>
      <w:r>
        <w:t>vara ekonomiskt kännbar för att ha avsedd effekt. För att möjliggöra en enkel och effektiv tillämp</w:t>
      </w:r>
      <w:r>
        <w:softHyphen/>
        <w:t xml:space="preserve">ning bör den dock samtidigt vara schablonmässigt bestämd och inte differentierad eller annars individuellt anpassad. Av samma skäl bör avgiftens storlek framgå direkt av lagen. Nivån bör alltså vara tillräckligt hög för att vara kännbar för ett större parti, utan att avgiften därigenom framstår som oproportionerlig för ett parti av mindre storlek eller som annars har begränsade administrativa resurser. I promemorian föreslås mot denna bakgrund att förseningsavgiften bör vara 10 000 kr. De synpunkter som t.ex. </w:t>
      </w:r>
      <w:r w:rsidRPr="00BD5FF3">
        <w:rPr>
          <w:i/>
        </w:rPr>
        <w:t>Lunds universitet (Juridiska institutionen</w:t>
      </w:r>
      <w:r>
        <w:rPr>
          <w:i/>
        </w:rPr>
        <w:t xml:space="preserve">) </w:t>
      </w:r>
      <w:r w:rsidRPr="006E0239">
        <w:t>och</w:t>
      </w:r>
      <w:r>
        <w:t xml:space="preserve"> </w:t>
      </w:r>
      <w:r w:rsidRPr="00885CB9">
        <w:rPr>
          <w:i/>
        </w:rPr>
        <w:t>Institutet mot mutor</w:t>
      </w:r>
      <w:r>
        <w:t xml:space="preserve"> för fram visar att det går att göra olika bedöm</w:t>
      </w:r>
      <w:r>
        <w:softHyphen/>
        <w:t>ningar i fråga om vad som är en lämplig nivå när det gäller förseningsavgiftens storlek samt hur avgiften bör vara utformad. Regeringen anser emellertid att den försen</w:t>
      </w:r>
      <w:r>
        <w:softHyphen/>
        <w:t>ings</w:t>
      </w:r>
      <w:r>
        <w:softHyphen/>
        <w:t xml:space="preserve">avgift som föreslås i promemorian är både väl avvägd och även i övrigt lämplig för sitt ändamål. </w:t>
      </w:r>
    </w:p>
    <w:p w:rsidR="00127182" w:rsidRDefault="00127182" w:rsidP="00127182">
      <w:pPr>
        <w:pStyle w:val="Brdtextmedindrag"/>
      </w:pPr>
      <w:r>
        <w:t xml:space="preserve">Regeringen föreslår därför att bestämmelserna </w:t>
      </w:r>
      <w:r w:rsidRPr="008D5D76">
        <w:t xml:space="preserve">utformas så att </w:t>
      </w:r>
      <w:r>
        <w:t>en försenings</w:t>
      </w:r>
      <w:r>
        <w:softHyphen/>
        <w:t>avgift på 10 000 kr ska tas ut av ett parti som är skyldigt att ge in en intäkts</w:t>
      </w:r>
      <w:r>
        <w:softHyphen/>
        <w:t>redovisning eller en anmälan om att intäkterna understiger tröskelvärdet, om redovisningen eller anmälan inte har kommit in till Kammar</w:t>
      </w:r>
      <w:r>
        <w:softHyphen/>
        <w:t>kollegiet inom föreskriven tid</w:t>
      </w:r>
      <w:r w:rsidRPr="008D5D76">
        <w:t>.</w:t>
      </w:r>
    </w:p>
    <w:p w:rsidR="00127182" w:rsidRDefault="00127182" w:rsidP="00127182">
      <w:pPr>
        <w:pStyle w:val="Brdtextmedindrag"/>
      </w:pPr>
      <w:r>
        <w:t>Vidare bör bestämmelserna innebära att förseningsavgift ska tas ut oavsett skälet till den sena eller annars uteblivna intäkts</w:t>
      </w:r>
      <w:r>
        <w:softHyphen/>
        <w:t>redovisningen eller anmälan. Det bör emellertid vara möjligt för Kammarkollegiet att vissa fall kunna sätta ned eller avstå från att ta ut en förseningsavgift. Detta ger utrymme för en nyanserad bedömning som dock bör tillämpas restriktivt och endast om det finns synnerliga skäl för det, t.ex. om förseningen beror på en omständighet som partiet rimligen inte kunnat förutse eller annars kunnat påverka eller kontrollera. En annan tänkbar situation skulle kunna vara att det framkommer att det inte finns någon ideell förening eller annan juridisk person som motsvarar det parti som har deltagit i ett visst val och som avgiften annars skulle ha tagits ut av. Regeringen anser att det bör över</w:t>
      </w:r>
      <w:r>
        <w:softHyphen/>
        <w:t xml:space="preserve">lämnas till rättstillämpningen att utveckla närmare praxis kring detta. </w:t>
      </w:r>
      <w:r w:rsidRPr="006C6091">
        <w:rPr>
          <w:i/>
        </w:rPr>
        <w:t>Kammarkollegiet</w:t>
      </w:r>
      <w:r w:rsidRPr="0005284B">
        <w:t xml:space="preserve"> </w:t>
      </w:r>
      <w:r>
        <w:t xml:space="preserve">väcker frågan om </w:t>
      </w:r>
      <w:r w:rsidRPr="00B6168C">
        <w:t>hur myndigheten ska hantera ofull</w:t>
      </w:r>
      <w:r>
        <w:softHyphen/>
      </w:r>
      <w:r w:rsidRPr="00B6168C">
        <w:t>ständiga redo</w:t>
      </w:r>
      <w:r w:rsidRPr="00B6168C">
        <w:softHyphen/>
        <w:t xml:space="preserve">visningar som </w:t>
      </w:r>
      <w:r>
        <w:t xml:space="preserve">har </w:t>
      </w:r>
      <w:r w:rsidRPr="00B6168C">
        <w:t>kommit in i rätt tid</w:t>
      </w:r>
      <w:r>
        <w:t>. Regeringen konsta</w:t>
      </w:r>
      <w:r>
        <w:softHyphen/>
        <w:t>terar att avsikten med bestämmelserna om försenings</w:t>
      </w:r>
      <w:r>
        <w:softHyphen/>
        <w:t>avgift är att se till att partierna ger in handlingarna i rätt tid. Det innebär att någon försen</w:t>
      </w:r>
      <w:r>
        <w:softHyphen/>
        <w:t>ingsavgift inte ska tas ut om en intäkts</w:t>
      </w:r>
      <w:r>
        <w:softHyphen/>
        <w:t>redovis</w:t>
      </w:r>
      <w:r>
        <w:softHyphen/>
        <w:t>ning eller en anmälan om att intäkterna understiger tröskelvärdet har kommit in i rätt tid, även om handlingen skulle vara ofullständig och innehålla formella brister eller brister av materiellt slag. Sådana brister får i stället hanteras inom ramen för tillsynsförfarandet enligt den före</w:t>
      </w:r>
      <w:r>
        <w:softHyphen/>
        <w:t>slagna lagen. I en sådan situation kan ett beslut om föreläggande, even</w:t>
      </w:r>
      <w:r>
        <w:softHyphen/>
        <w:t>tuellt förenat med vite, ofta vara ett användbart påtryckningsmedel för att framtvinga rättelse.</w:t>
      </w:r>
    </w:p>
    <w:p w:rsidR="00127182" w:rsidRDefault="00127182" w:rsidP="00127182">
      <w:pPr>
        <w:pStyle w:val="Brdtextmedindrag"/>
      </w:pPr>
      <w:r>
        <w:t>Försenings</w:t>
      </w:r>
      <w:r w:rsidRPr="00AF482E">
        <w:t xml:space="preserve">avgiften </w:t>
      </w:r>
      <w:r>
        <w:t>bör</w:t>
      </w:r>
      <w:r w:rsidRPr="00AF482E">
        <w:t xml:space="preserve"> tillfalla staten</w:t>
      </w:r>
      <w:r>
        <w:t>. Detta bör också framgå av den nya lagen.</w:t>
      </w:r>
      <w:r w:rsidRPr="003C4EF5">
        <w:rPr>
          <w:i/>
        </w:rPr>
        <w:t xml:space="preserve"> </w:t>
      </w:r>
      <w:r w:rsidRPr="0005284B">
        <w:rPr>
          <w:i/>
        </w:rPr>
        <w:t>Kammarkollegiet</w:t>
      </w:r>
      <w:r w:rsidRPr="0005284B">
        <w:t xml:space="preserve"> </w:t>
      </w:r>
      <w:r>
        <w:t xml:space="preserve">föreslår att </w:t>
      </w:r>
      <w:r w:rsidRPr="0005284B">
        <w:t xml:space="preserve">frågan om indrivning av </w:t>
      </w:r>
      <w:r>
        <w:t>försenings</w:t>
      </w:r>
      <w:r>
        <w:softHyphen/>
      </w:r>
      <w:r w:rsidRPr="0005284B">
        <w:t xml:space="preserve">avgift </w:t>
      </w:r>
      <w:r>
        <w:t xml:space="preserve">regleras i lagen, exempelvis med regleringen om </w:t>
      </w:r>
      <w:r w:rsidRPr="0005284B">
        <w:t>miljö</w:t>
      </w:r>
      <w:r>
        <w:softHyphen/>
      </w:r>
      <w:r w:rsidRPr="0005284B">
        <w:t>sanktionsavgifter som förebild</w:t>
      </w:r>
      <w:r>
        <w:t>. Med anledning av detta finns det skäl att peka på t.ex. den risk för oönskad uppmärksamhet som finns för ett parti som inte följer ett beslut om förseningsavgift, när detta har fått laga kraft. Med hänsyn bl.a. till de politiska konsekvenser av negativt slag som kan bli följden av ett sådant handlande bedömer regeringen att det inte finns något behov av att i den nya lagen införa särskilda bestämmelser om indrivning av det slag som Kammarkollegiet efter</w:t>
      </w:r>
      <w:r>
        <w:softHyphen/>
        <w:t>frågar. Den möjlighet som, utan särskild reglering, redan finns för tillsyns</w:t>
      </w:r>
      <w:r>
        <w:softHyphen/>
        <w:t>myndig</w:t>
      </w:r>
      <w:r>
        <w:softHyphen/>
        <w:t xml:space="preserve">heten att </w:t>
      </w:r>
      <w:r w:rsidRPr="007A3619">
        <w:t>ans</w:t>
      </w:r>
      <w:r>
        <w:t>ö</w:t>
      </w:r>
      <w:r w:rsidRPr="007A3619">
        <w:t>ka om betalningsf</w:t>
      </w:r>
      <w:r>
        <w:t>ö</w:t>
      </w:r>
      <w:r w:rsidRPr="007A3619">
        <w:t>rel</w:t>
      </w:r>
      <w:r>
        <w:t>ä</w:t>
      </w:r>
      <w:r w:rsidRPr="007A3619">
        <w:t>ggande hos Kronofogdemyndig</w:t>
      </w:r>
      <w:r>
        <w:softHyphen/>
      </w:r>
      <w:r w:rsidRPr="007A3619">
        <w:t xml:space="preserve">heten </w:t>
      </w:r>
      <w:r>
        <w:t>får alltså anses tillräcklig.</w:t>
      </w:r>
    </w:p>
    <w:p w:rsidR="00127182" w:rsidRDefault="00127182" w:rsidP="00127182">
      <w:pPr>
        <w:pStyle w:val="Brdtextmedindrag"/>
      </w:pPr>
      <w:r>
        <w:t>En anslutande fråga som behandlas i promemorian är vad som bör gälla om ett parti inte fullgör sin skyldighet enligt lagen, trots att en förseningsavgift har tagits ut. En tänkbar ordning vore att ta ut ytterligare en förseningsavgift. Om den allmänpreventiva effekt som de ovan föreslagna bestämmelserna om förseningsavgift är avsedd att ha inte uppnås i ett visst fall, är det dock osäkert om ytterligare försenings</w:t>
      </w:r>
      <w:r>
        <w:softHyphen/>
        <w:t>avgifter skulle leda till önskvärt resultat. En sådan andra förseningsavgift skulle i och för sig kunna vara förhöjd, men skulle i likhet med den första försenings</w:t>
      </w:r>
      <w:r>
        <w:softHyphen/>
        <w:t>avgiften behöva vara på förhand schablonmässigt bestämd eftersom dess storlek i sådant fall bör framgå direkt av lagen. För dessa situationer anser regeringen att möjligheten för Kammar</w:t>
      </w:r>
      <w:r>
        <w:softHyphen/>
        <w:t xml:space="preserve">kollegiet att kunna rikta ett individuellt anpassat och därmed påtagligt kännbart vitesföreläggande mot det aktuella partiet framstår som ett mera lämpligt och ändamålsenligt alternativ (jfr </w:t>
      </w:r>
      <w:r w:rsidRPr="009953EA">
        <w:t>avsnitt 6.16</w:t>
      </w:r>
      <w:r>
        <w:t>). Viteshotet kan i ett sådant läge vara mer effektivt, eftersom vitet</w:t>
      </w:r>
      <w:r w:rsidRPr="00517DC7">
        <w:t xml:space="preserve"> </w:t>
      </w:r>
      <w:r>
        <w:t>till skillnad från en storleksmässigt förutbestämd försenings</w:t>
      </w:r>
      <w:r>
        <w:softHyphen/>
        <w:t>avgift kan bestämmas till ett belopp som är till</w:t>
      </w:r>
      <w:r>
        <w:softHyphen/>
        <w:t>räckligt högt för att bryta ett partis motstånd mot att fullgöra sin uppgifts</w:t>
      </w:r>
      <w:r>
        <w:softHyphen/>
        <w:t>skyldighet.</w:t>
      </w:r>
    </w:p>
    <w:p w:rsidR="00127182" w:rsidRDefault="00127182" w:rsidP="00127182">
      <w:pPr>
        <w:pStyle w:val="Brdtextmedindrag"/>
      </w:pPr>
      <w:r>
        <w:t>Den föreslagna konstruktionen innebär att beslut om vites</w:t>
      </w:r>
      <w:r>
        <w:softHyphen/>
        <w:t>föreläggande och beslut om förseningsavgift kommer att utgöra två skilda former av ingripanden som tar sikte på olika situationer. Det finns därför inte någon risk för</w:t>
      </w:r>
      <w:r w:rsidRPr="008A37F9">
        <w:t xml:space="preserve"> att komma i konflikt med ”förbudet mot dubbel</w:t>
      </w:r>
      <w:r>
        <w:softHyphen/>
      </w:r>
      <w:r w:rsidRPr="008A37F9">
        <w:t>bestraffni</w:t>
      </w:r>
      <w:r>
        <w:t>ng”, dvs. rätten enligt artikel </w:t>
      </w:r>
      <w:r w:rsidRPr="008A37F9">
        <w:t>4 i det sjunde tilläggs</w:t>
      </w:r>
      <w:r>
        <w:softHyphen/>
      </w:r>
      <w:r w:rsidRPr="008A37F9">
        <w:t>protokollet till Europa</w:t>
      </w:r>
      <w:r>
        <w:softHyphen/>
      </w:r>
      <w:r w:rsidRPr="008A37F9">
        <w:t xml:space="preserve">konventionen, </w:t>
      </w:r>
      <w:r>
        <w:t xml:space="preserve">som gäller som lag, </w:t>
      </w:r>
      <w:r w:rsidRPr="008A37F9">
        <w:t>att inte bli lagförd eller straffad två gånger för samma gärning.</w:t>
      </w:r>
    </w:p>
    <w:p w:rsidR="00127182" w:rsidRDefault="00127182" w:rsidP="00127182">
      <w:pPr>
        <w:pStyle w:val="Brdtextmedindrag"/>
      </w:pPr>
      <w:r>
        <w:t>Avslutningsvis noterar regeringen att ett beslut om förseningsavgift enligt den föreslagna lagen, i likhet med ett beslut om vites</w:t>
      </w:r>
      <w:r>
        <w:softHyphen/>
        <w:t xml:space="preserve">föreläggande, måste anses vara en sådan </w:t>
      </w:r>
      <w:r w:rsidRPr="002F7461">
        <w:t xml:space="preserve">effektiv, proportionell och avskräckande </w:t>
      </w:r>
      <w:r>
        <w:t>sanktion</w:t>
      </w:r>
      <w:r w:rsidRPr="0084501B">
        <w:t xml:space="preserve"> </w:t>
      </w:r>
      <w:r>
        <w:t>som avses i GRECO:s rekommen</w:t>
      </w:r>
      <w:r>
        <w:softHyphen/>
        <w:t>dationer.</w:t>
      </w:r>
    </w:p>
    <w:p w:rsidR="00127182" w:rsidRDefault="00127182" w:rsidP="00127182">
      <w:pPr>
        <w:pStyle w:val="Rubrik3"/>
      </w:pPr>
      <w:bookmarkStart w:id="8173" w:name="_Toc353429451"/>
      <w:bookmarkStart w:id="8174" w:name="_Toc357504371"/>
      <w:bookmarkStart w:id="8175" w:name="_Toc360688892"/>
      <w:bookmarkStart w:id="8176" w:name="_Toc361052704"/>
      <w:bookmarkStart w:id="8177" w:name="_Toc361053194"/>
      <w:bookmarkStart w:id="8178" w:name="_Toc361053274"/>
      <w:bookmarkStart w:id="8179" w:name="_Toc361053881"/>
      <w:bookmarkStart w:id="8180" w:name="_Toc361054043"/>
      <w:bookmarkStart w:id="8181" w:name="_Toc361054125"/>
      <w:bookmarkStart w:id="8182" w:name="_Toc361054287"/>
      <w:bookmarkStart w:id="8183" w:name="_Toc361054449"/>
      <w:bookmarkStart w:id="8184" w:name="_Toc361054526"/>
      <w:bookmarkStart w:id="8185" w:name="_Toc361054607"/>
      <w:bookmarkStart w:id="8186" w:name="_Toc361054689"/>
      <w:bookmarkStart w:id="8187" w:name="_Toc361054772"/>
      <w:bookmarkStart w:id="8188" w:name="_Toc361054854"/>
      <w:bookmarkStart w:id="8189" w:name="_Toc361054936"/>
      <w:bookmarkStart w:id="8190" w:name="_Toc361055018"/>
      <w:bookmarkStart w:id="8191" w:name="_Toc361055100"/>
      <w:bookmarkStart w:id="8192" w:name="_Toc361055182"/>
      <w:bookmarkStart w:id="8193" w:name="_Toc361055265"/>
      <w:bookmarkStart w:id="8194" w:name="_Toc361055347"/>
      <w:bookmarkStart w:id="8195" w:name="_Toc361055429"/>
      <w:bookmarkStart w:id="8196" w:name="_Toc361055511"/>
      <w:bookmarkStart w:id="8197" w:name="_Toc361055675"/>
      <w:bookmarkStart w:id="8198" w:name="_Toc361055756"/>
      <w:bookmarkStart w:id="8199" w:name="_Toc361055838"/>
      <w:bookmarkStart w:id="8200" w:name="_Toc361055919"/>
      <w:bookmarkStart w:id="8201" w:name="_Toc361056001"/>
      <w:bookmarkStart w:id="8202" w:name="_Toc361056083"/>
      <w:bookmarkStart w:id="8203" w:name="_Toc361059237"/>
      <w:bookmarkStart w:id="8204" w:name="_Toc361059361"/>
      <w:bookmarkStart w:id="8205" w:name="_Toc361059778"/>
      <w:bookmarkStart w:id="8206" w:name="_Toc361060331"/>
      <w:bookmarkStart w:id="8207" w:name="_Toc361061201"/>
      <w:bookmarkStart w:id="8208" w:name="_Toc361061692"/>
      <w:bookmarkStart w:id="8209" w:name="_Toc369586061"/>
      <w:bookmarkStart w:id="8210" w:name="_Toc370453845"/>
      <w:bookmarkStart w:id="8211" w:name="_Toc370478993"/>
      <w:bookmarkStart w:id="8212" w:name="_Toc370737958"/>
      <w:bookmarkStart w:id="8213" w:name="_Toc370805348"/>
      <w:bookmarkStart w:id="8214" w:name="_Toc370808865"/>
      <w:bookmarkStart w:id="8215" w:name="_Toc370810288"/>
      <w:bookmarkStart w:id="8216" w:name="_Toc371055560"/>
      <w:bookmarkStart w:id="8217" w:name="_Toc371341085"/>
      <w:bookmarkStart w:id="8218" w:name="_Toc371490858"/>
      <w:bookmarkStart w:id="8219" w:name="_Toc371497322"/>
      <w:bookmarkStart w:id="8220" w:name="_Toc371588458"/>
      <w:bookmarkStart w:id="8221" w:name="_Toc371601093"/>
      <w:bookmarkStart w:id="8222" w:name="_Toc371601773"/>
      <w:bookmarkStart w:id="8223" w:name="_Toc371602708"/>
      <w:bookmarkStart w:id="8224" w:name="_Toc371668323"/>
      <w:bookmarkStart w:id="8225" w:name="_Toc371670257"/>
      <w:bookmarkStart w:id="8226" w:name="_Toc372716223"/>
      <w:bookmarkStart w:id="8227" w:name="_Toc373391546"/>
      <w:bookmarkStart w:id="8228" w:name="_Toc373402199"/>
      <w:bookmarkStart w:id="8229" w:name="_Toc373403494"/>
      <w:bookmarkStart w:id="8230" w:name="_Toc373482624"/>
      <w:bookmarkStart w:id="8231" w:name="_Toc373482808"/>
      <w:bookmarkStart w:id="8232" w:name="_Toc373486714"/>
      <w:bookmarkStart w:id="8233" w:name="_Toc373755734"/>
      <w:bookmarkStart w:id="8234" w:name="_Toc373756011"/>
      <w:bookmarkStart w:id="8235" w:name="_Toc373839965"/>
      <w:bookmarkStart w:id="8236" w:name="_Toc374345769"/>
      <w:bookmarkStart w:id="8237" w:name="_Toc374445352"/>
      <w:bookmarkStart w:id="8238" w:name="_Toc374514997"/>
      <w:bookmarkStart w:id="8239" w:name="_Toc374516493"/>
      <w:bookmarkStart w:id="8240" w:name="_Toc374517166"/>
      <w:bookmarkStart w:id="8241" w:name="_Toc374703344"/>
      <w:bookmarkStart w:id="8242" w:name="_Toc374972349"/>
      <w:bookmarkStart w:id="8243" w:name="_Toc375042211"/>
      <w:bookmarkStart w:id="8244" w:name="_Toc375045442"/>
      <w:bookmarkStart w:id="8245" w:name="_Toc375053181"/>
      <w:bookmarkStart w:id="8246" w:name="_Toc375057282"/>
      <w:bookmarkStart w:id="8247" w:name="_Toc375057350"/>
      <w:bookmarkStart w:id="8248" w:name="_Toc375127876"/>
      <w:bookmarkStart w:id="8249" w:name="_Toc375137114"/>
      <w:bookmarkStart w:id="8250" w:name="_Toc375138461"/>
      <w:bookmarkStart w:id="8251" w:name="_Toc376853890"/>
      <w:bookmarkStart w:id="8252" w:name="_Toc376857405"/>
      <w:bookmarkStart w:id="8253" w:name="_Toc376857610"/>
      <w:bookmarkStart w:id="8254" w:name="_Toc376858853"/>
      <w:bookmarkStart w:id="8255" w:name="_Toc376858925"/>
      <w:bookmarkStart w:id="8256" w:name="_Toc376858996"/>
      <w:bookmarkStart w:id="8257" w:name="_Toc376931275"/>
      <w:bookmarkStart w:id="8258" w:name="_Toc377120407"/>
      <w:bookmarkStart w:id="8259" w:name="_Toc377125022"/>
      <w:bookmarkStart w:id="8260" w:name="_Toc377133246"/>
      <w:bookmarkStart w:id="8261" w:name="_Toc377134824"/>
      <w:bookmarkStart w:id="8262" w:name="_Toc377371288"/>
      <w:bookmarkStart w:id="8263" w:name="_Toc377542403"/>
      <w:bookmarkStart w:id="8264" w:name="_Toc377622946"/>
      <w:bookmarkStart w:id="8265" w:name="_Toc377623060"/>
      <w:bookmarkStart w:id="8266" w:name="_Toc377623174"/>
      <w:bookmarkStart w:id="8267" w:name="_Toc377623244"/>
      <w:bookmarkStart w:id="8268" w:name="_Toc377713080"/>
      <w:bookmarkStart w:id="8269" w:name="_Toc377720420"/>
      <w:r>
        <w:t xml:space="preserve">Särskild </w:t>
      </w:r>
      <w:r w:rsidRPr="00E32341">
        <w:t>avgift</w:t>
      </w:r>
      <w:bookmarkEnd w:id="8173"/>
      <w:bookmarkEnd w:id="8174"/>
      <w:bookmarkEnd w:id="8175"/>
      <w:bookmarkEnd w:id="8176"/>
      <w:bookmarkEnd w:id="8177"/>
      <w:bookmarkEnd w:id="8178"/>
      <w:bookmarkEnd w:id="8179"/>
      <w:bookmarkEnd w:id="8180"/>
      <w:bookmarkEnd w:id="8181"/>
      <w:bookmarkEnd w:id="8182"/>
      <w:bookmarkEnd w:id="8183"/>
      <w:bookmarkEnd w:id="8184"/>
      <w:bookmarkEnd w:id="8185"/>
      <w:bookmarkEnd w:id="8186"/>
      <w:bookmarkEnd w:id="8187"/>
      <w:bookmarkEnd w:id="8188"/>
      <w:bookmarkEnd w:id="8189"/>
      <w:bookmarkEnd w:id="8190"/>
      <w:bookmarkEnd w:id="8191"/>
      <w:bookmarkEnd w:id="8192"/>
      <w:bookmarkEnd w:id="8193"/>
      <w:bookmarkEnd w:id="8194"/>
      <w:bookmarkEnd w:id="8195"/>
      <w:bookmarkEnd w:id="8196"/>
      <w:bookmarkEnd w:id="8197"/>
      <w:bookmarkEnd w:id="8198"/>
      <w:bookmarkEnd w:id="8199"/>
      <w:bookmarkEnd w:id="8200"/>
      <w:bookmarkEnd w:id="8201"/>
      <w:bookmarkEnd w:id="8202"/>
      <w:bookmarkEnd w:id="8203"/>
      <w:bookmarkEnd w:id="8204"/>
      <w:bookmarkEnd w:id="8205"/>
      <w:bookmarkEnd w:id="8206"/>
      <w:bookmarkEnd w:id="8207"/>
      <w:bookmarkEnd w:id="8208"/>
      <w:bookmarkEnd w:id="8209"/>
      <w:bookmarkEnd w:id="8210"/>
      <w:bookmarkEnd w:id="8211"/>
      <w:bookmarkEnd w:id="8212"/>
      <w:bookmarkEnd w:id="8213"/>
      <w:bookmarkEnd w:id="8214"/>
      <w:bookmarkEnd w:id="8215"/>
      <w:bookmarkEnd w:id="8216"/>
      <w:bookmarkEnd w:id="8217"/>
      <w:bookmarkEnd w:id="8218"/>
      <w:bookmarkEnd w:id="8219"/>
      <w:bookmarkEnd w:id="8220"/>
      <w:bookmarkEnd w:id="8221"/>
      <w:bookmarkEnd w:id="8222"/>
      <w:bookmarkEnd w:id="8223"/>
      <w:bookmarkEnd w:id="8224"/>
      <w:bookmarkEnd w:id="8225"/>
      <w:bookmarkEnd w:id="8226"/>
      <w:bookmarkEnd w:id="8227"/>
      <w:bookmarkEnd w:id="8228"/>
      <w:bookmarkEnd w:id="8229"/>
      <w:bookmarkEnd w:id="8230"/>
      <w:bookmarkEnd w:id="8231"/>
      <w:bookmarkEnd w:id="8232"/>
      <w:bookmarkEnd w:id="8233"/>
      <w:bookmarkEnd w:id="8234"/>
      <w:bookmarkEnd w:id="8235"/>
      <w:bookmarkEnd w:id="8236"/>
      <w:bookmarkEnd w:id="8237"/>
      <w:bookmarkEnd w:id="8238"/>
      <w:bookmarkEnd w:id="8239"/>
      <w:bookmarkEnd w:id="8240"/>
      <w:bookmarkEnd w:id="8241"/>
      <w:bookmarkEnd w:id="8242"/>
      <w:bookmarkEnd w:id="8243"/>
      <w:bookmarkEnd w:id="8244"/>
      <w:bookmarkEnd w:id="8245"/>
      <w:bookmarkEnd w:id="8246"/>
      <w:bookmarkEnd w:id="8247"/>
      <w:bookmarkEnd w:id="8248"/>
      <w:bookmarkEnd w:id="8249"/>
      <w:bookmarkEnd w:id="8250"/>
      <w:bookmarkEnd w:id="8251"/>
      <w:bookmarkEnd w:id="8252"/>
      <w:bookmarkEnd w:id="8253"/>
      <w:bookmarkEnd w:id="8254"/>
      <w:bookmarkEnd w:id="8255"/>
      <w:bookmarkEnd w:id="8256"/>
      <w:bookmarkEnd w:id="8257"/>
      <w:bookmarkEnd w:id="8258"/>
      <w:bookmarkEnd w:id="8259"/>
      <w:bookmarkEnd w:id="8260"/>
      <w:bookmarkEnd w:id="8261"/>
      <w:bookmarkEnd w:id="8262"/>
      <w:bookmarkEnd w:id="8263"/>
      <w:bookmarkEnd w:id="8264"/>
      <w:bookmarkEnd w:id="8265"/>
      <w:bookmarkEnd w:id="8266"/>
      <w:bookmarkEnd w:id="8267"/>
      <w:bookmarkEnd w:id="8268"/>
      <w:bookmarkEnd w:id="8269"/>
    </w:p>
    <w:p w:rsidR="00127182" w:rsidRPr="007B3FF5" w:rsidRDefault="00127182" w:rsidP="005A76F9">
      <w:pPr>
        <w:pStyle w:val="Brdtext"/>
        <w:pBdr>
          <w:top w:val="single" w:sz="4" w:space="1" w:color="000000"/>
          <w:left w:val="single" w:sz="4" w:space="4" w:color="000000"/>
          <w:bottom w:val="single" w:sz="4" w:space="1" w:color="000000"/>
          <w:right w:val="single" w:sz="4" w:space="4" w:color="000000"/>
        </w:pBdr>
        <w:ind w:left="113" w:right="113"/>
        <w:rPr>
          <w:u w:val="single"/>
        </w:rPr>
      </w:pPr>
      <w:r>
        <w:rPr>
          <w:b/>
        </w:rPr>
        <w:t>Regeringens förslag</w:t>
      </w:r>
      <w:r w:rsidRPr="002A4D97">
        <w:rPr>
          <w:b/>
        </w:rPr>
        <w:t>:</w:t>
      </w:r>
      <w:r w:rsidRPr="002A4D97">
        <w:t xml:space="preserve"> </w:t>
      </w:r>
      <w:r w:rsidRPr="00ED60F2">
        <w:t xml:space="preserve">Om en anmälan från någon enskild </w:t>
      </w:r>
      <w:r w:rsidR="00B7132D" w:rsidRPr="00ED60F2">
        <w:t xml:space="preserve">eller andra omständigheter </w:t>
      </w:r>
      <w:r w:rsidRPr="00ED60F2">
        <w:t>ger särskild anledning att anta att en intäkts</w:t>
      </w:r>
      <w:r w:rsidR="00276985" w:rsidRPr="00ED60F2">
        <w:softHyphen/>
      </w:r>
      <w:r w:rsidRPr="00ED60F2">
        <w:t>redovis</w:t>
      </w:r>
      <w:r w:rsidR="00276985" w:rsidRPr="00ED60F2">
        <w:softHyphen/>
      </w:r>
      <w:r w:rsidRPr="00ED60F2">
        <w:t>ning är felaktig, ska Kammar</w:t>
      </w:r>
      <w:r w:rsidRPr="00ED60F2">
        <w:softHyphen/>
        <w:t>kollegiet granska innehållet i intäkts</w:t>
      </w:r>
      <w:r w:rsidR="00276985" w:rsidRPr="00ED60F2">
        <w:softHyphen/>
      </w:r>
      <w:r w:rsidRPr="00ED60F2">
        <w:t>redovisningen.</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under samma förutsättningar utreda om en intäktsredovisning rätteligen borde ha getts in i stället för en anmälan om att intäkterna understiger tröskelvärdet.</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 xml:space="preserve">En särskild avgift ska tas ut om en sådan utredning visar att </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rsidRPr="00E85855">
        <w:t>–</w:t>
      </w:r>
      <w:r>
        <w:t> intäkter har utelämnats eller redovisats med för lågt belopp,</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 uppgiftsskyldigheten för öppna bidrag från enskilda som över</w:t>
      </w:r>
      <w:r>
        <w:softHyphen/>
        <w:t>stiger tröskelvärdet inte har fullgjorts i fråga om att ange bidrags</w:t>
      </w:r>
      <w:r>
        <w:softHyphen/>
        <w:t>givarens identitet, vilket bidrag som har lämnats och bidragets storlek,</w:t>
      </w:r>
      <w:r w:rsidRPr="003A2429">
        <w:t xml:space="preserve"> </w:t>
      </w:r>
      <w:r>
        <w:t>eller</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w:t>
      </w:r>
      <w:r w:rsidR="00523B3B">
        <w:t> </w:t>
      </w:r>
      <w:r>
        <w:t xml:space="preserve">uppgiftsskyldigheten för anonyma bidrag inte har fullgjorts i fråga om att ange </w:t>
      </w:r>
      <w:r w:rsidRPr="00416A08">
        <w:t>vilket bidrag som har lämnats</w:t>
      </w:r>
      <w:r>
        <w:t xml:space="preserve">, </w:t>
      </w:r>
      <w:r w:rsidRPr="00416A08">
        <w:t xml:space="preserve">bidragets storlek </w:t>
      </w:r>
      <w:r>
        <w:t>och</w:t>
      </w:r>
      <w:r w:rsidRPr="00416A08">
        <w:t xml:space="preserve"> </w:t>
      </w:r>
      <w:r>
        <w:t xml:space="preserve">det </w:t>
      </w:r>
      <w:r w:rsidRPr="00416A08">
        <w:t xml:space="preserve">totala antalet </w:t>
      </w:r>
      <w:r>
        <w:t xml:space="preserve">anonyma </w:t>
      </w:r>
      <w:r w:rsidRPr="00416A08">
        <w:t>bidrag</w:t>
      </w:r>
      <w:r>
        <w:t>.</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Den särskilda avgiften ska tas ut med ett belopp som mot</w:t>
      </w:r>
      <w:r>
        <w:softHyphen/>
        <w:t>svarar de felaktigt redovisade intäkterna, om felaktigheten avser intäkter som har utelämnats eller redovisats med för lågt belopp, dock högst 100 000 kr. När det gäller brister som avser uppgiftsskyldigheten för öppna bidrag från enskilda som överstiger tröskelvärdet eller för anonyma bidrag ska den särskilda avgiften vara 20 000 kr.</w:t>
      </w:r>
      <w:r w:rsidRPr="00FC00B8">
        <w:t xml:space="preserve"> </w:t>
      </w:r>
      <w:r>
        <w:t>Den särskilda avgiften ska tillfalla staten.</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kunna sätta ned eller avstå från att ta ut en särskild avgift om det finns synnerliga skäl för det.</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Kammarkollegiet ska pröva frågor om särskild avgift.</w:t>
      </w:r>
    </w:p>
    <w:p w:rsidR="00127182" w:rsidRDefault="00127182" w:rsidP="00127182">
      <w:pPr>
        <w:pStyle w:val="Brdtextmedindrag"/>
        <w:rPr>
          <w:b/>
        </w:rPr>
      </w:pPr>
    </w:p>
    <w:p w:rsidR="00127182" w:rsidRDefault="00127182" w:rsidP="000A3BE5">
      <w:pPr>
        <w:pStyle w:val="Brdtextmedindrag"/>
      </w:pPr>
      <w:r>
        <w:rPr>
          <w:b/>
        </w:rPr>
        <w:t>Promemorians förslag</w:t>
      </w:r>
      <w:r>
        <w:t xml:space="preserve"> </w:t>
      </w:r>
      <w:r w:rsidRPr="006E0239">
        <w:t>överensstämmer delvis med regeringens</w:t>
      </w:r>
      <w:r w:rsidRPr="001B0520">
        <w:t>.</w:t>
      </w:r>
      <w:r>
        <w:t xml:space="preserve"> I promemorian föreslås att en särskild avgift ska tas ut </w:t>
      </w:r>
      <w:r w:rsidR="0013665F">
        <w:t xml:space="preserve">också </w:t>
      </w:r>
      <w:r>
        <w:t>om utred</w:t>
      </w:r>
      <w:r>
        <w:softHyphen/>
        <w:t>ningen visar att redovisningen är ofullständig eller på annat sätt felaktig när det gäller till vilken del av ett partis organisation som en viss intäkt hör. Promemorian behandlar inte frågan om en särskild avgift för brister som avser redovisning av anonyma bidrag.</w:t>
      </w:r>
      <w:r w:rsidR="00B7132D">
        <w:t xml:space="preserve"> I promemorian föreslås inte att </w:t>
      </w:r>
      <w:r w:rsidR="00FA320A">
        <w:t xml:space="preserve">Kammarkollegiet ska kunna inleda en </w:t>
      </w:r>
      <w:r w:rsidR="00866A1C">
        <w:t>utredning</w:t>
      </w:r>
      <w:r w:rsidR="0013665F" w:rsidRPr="0013665F">
        <w:t xml:space="preserve"> </w:t>
      </w:r>
      <w:r w:rsidR="0013665F">
        <w:t>på eget initiativ</w:t>
      </w:r>
      <w:r w:rsidR="00866A1C">
        <w:t>.</w:t>
      </w:r>
    </w:p>
    <w:p w:rsidR="00127182" w:rsidRPr="00926DB5" w:rsidRDefault="00127182" w:rsidP="00127182">
      <w:pPr>
        <w:pStyle w:val="Brdtextmedindrag"/>
      </w:pPr>
      <w:r w:rsidRPr="001B0520">
        <w:rPr>
          <w:b/>
        </w:rPr>
        <w:t>Remissinstanserna:</w:t>
      </w:r>
      <w:r w:rsidRPr="001B0520">
        <w:t xml:space="preserve"> </w:t>
      </w:r>
      <w:r>
        <w:t xml:space="preserve">Den övervägande majoriteten av </w:t>
      </w:r>
      <w:r w:rsidRPr="006E0239">
        <w:t>remiss</w:t>
      </w:r>
      <w:r w:rsidRPr="006E0239">
        <w:softHyphen/>
        <w:t>instans</w:t>
      </w:r>
      <w:r w:rsidRPr="006E0239">
        <w:softHyphen/>
        <w:t xml:space="preserve">erna, bl.a. </w:t>
      </w:r>
      <w:r w:rsidRPr="006E0239">
        <w:rPr>
          <w:i/>
        </w:rPr>
        <w:t>Åklagarmyndigheten</w:t>
      </w:r>
      <w:r w:rsidRPr="006E0239">
        <w:t xml:space="preserve">, </w:t>
      </w:r>
      <w:r w:rsidRPr="006E0239">
        <w:rPr>
          <w:i/>
        </w:rPr>
        <w:t>Ekobrottsmyndig</w:t>
      </w:r>
      <w:r w:rsidRPr="006E0239">
        <w:rPr>
          <w:i/>
        </w:rPr>
        <w:softHyphen/>
        <w:t>heten</w:t>
      </w:r>
      <w:r w:rsidRPr="006E0239">
        <w:t xml:space="preserve">, </w:t>
      </w:r>
      <w:r w:rsidRPr="006E0239">
        <w:rPr>
          <w:i/>
        </w:rPr>
        <w:t>Revisors</w:t>
      </w:r>
      <w:r w:rsidRPr="006E0239">
        <w:rPr>
          <w:i/>
        </w:rPr>
        <w:softHyphen/>
        <w:t>nämn</w:t>
      </w:r>
      <w:r w:rsidRPr="006E0239">
        <w:rPr>
          <w:i/>
        </w:rPr>
        <w:softHyphen/>
        <w:t>den</w:t>
      </w:r>
      <w:r w:rsidRPr="006E0239">
        <w:t xml:space="preserve">, </w:t>
      </w:r>
      <w:r w:rsidRPr="006E0239">
        <w:rPr>
          <w:i/>
        </w:rPr>
        <w:t>Skatteverket</w:t>
      </w:r>
      <w:r w:rsidRPr="006E0239">
        <w:t xml:space="preserve"> och </w:t>
      </w:r>
      <w:r w:rsidRPr="006E0239">
        <w:rPr>
          <w:i/>
        </w:rPr>
        <w:t>Sveriges advokatsamfund</w:t>
      </w:r>
      <w:r w:rsidRPr="006E0239">
        <w:t>, till</w:t>
      </w:r>
      <w:r w:rsidRPr="006E0239">
        <w:softHyphen/>
        <w:t xml:space="preserve">styrker förslaget eller lämnar det utan </w:t>
      </w:r>
      <w:r>
        <w:t>invändning</w:t>
      </w:r>
      <w:r w:rsidRPr="006E0239">
        <w:t>.</w:t>
      </w:r>
    </w:p>
    <w:p w:rsidR="00127182" w:rsidRDefault="00127182" w:rsidP="00127182">
      <w:pPr>
        <w:pStyle w:val="Brdtextmedindrag"/>
      </w:pPr>
      <w:r w:rsidRPr="007F42F3">
        <w:rPr>
          <w:i/>
        </w:rPr>
        <w:t>Transparency International Sverige</w:t>
      </w:r>
      <w:r w:rsidRPr="007F42F3">
        <w:t xml:space="preserve"> instämmer i promemorians förslag men anser, i likhet med </w:t>
      </w:r>
      <w:r w:rsidRPr="007F42F3">
        <w:rPr>
          <w:i/>
        </w:rPr>
        <w:t>Kammarkollegiet</w:t>
      </w:r>
      <w:r w:rsidRPr="007F42F3">
        <w:t>, att tillsynsmyndigheten även bör kunna inleda tillsyns</w:t>
      </w:r>
      <w:r w:rsidRPr="007F42F3">
        <w:softHyphen/>
        <w:t>ärenden på eget initiativ. Transparency Inter</w:t>
      </w:r>
      <w:r>
        <w:softHyphen/>
      </w:r>
      <w:r w:rsidRPr="007F42F3">
        <w:t xml:space="preserve">national Sverige anser också att högsta belopp för särskild avgift inte bör begränsas till 100 000 kr utan i stället knytas till det belopp som partiet </w:t>
      </w:r>
      <w:r>
        <w:t xml:space="preserve">har </w:t>
      </w:r>
      <w:r w:rsidRPr="007F42F3">
        <w:t>fått i bidrag.</w:t>
      </w:r>
      <w:r>
        <w:t xml:space="preserve"> </w:t>
      </w:r>
      <w:r w:rsidRPr="0005284B">
        <w:t xml:space="preserve">Kammarkollegiet </w:t>
      </w:r>
      <w:r>
        <w:t xml:space="preserve">pekar även på tillämpningssvårigheter. Kammarkollegiet </w:t>
      </w:r>
      <w:r w:rsidRPr="0005284B">
        <w:t xml:space="preserve">noterar </w:t>
      </w:r>
      <w:r>
        <w:t xml:space="preserve">också </w:t>
      </w:r>
      <w:r w:rsidRPr="0005284B">
        <w:t xml:space="preserve">att lagförslaget inte behandlar frågan om indrivning av avgifter och föreslår </w:t>
      </w:r>
      <w:r>
        <w:t xml:space="preserve">därför </w:t>
      </w:r>
      <w:r w:rsidRPr="0005284B">
        <w:t>att exempelvis regleringen om miljö</w:t>
      </w:r>
      <w:r>
        <w:softHyphen/>
      </w:r>
      <w:r w:rsidRPr="0005284B">
        <w:t>s</w:t>
      </w:r>
      <w:r>
        <w:t>anktions</w:t>
      </w:r>
      <w:r>
        <w:softHyphen/>
      </w:r>
      <w:r w:rsidRPr="0005284B">
        <w:t>avgifter skulle kunna tjäna som förebild.</w:t>
      </w:r>
      <w:r>
        <w:t xml:space="preserve"> </w:t>
      </w:r>
      <w:r w:rsidRPr="006E0239">
        <w:rPr>
          <w:i/>
        </w:rPr>
        <w:t>Umeå universitet (Statsveten</w:t>
      </w:r>
      <w:r>
        <w:rPr>
          <w:i/>
        </w:rPr>
        <w:softHyphen/>
      </w:r>
      <w:r w:rsidRPr="006E0239">
        <w:rPr>
          <w:i/>
        </w:rPr>
        <w:t>skapliga institu</w:t>
      </w:r>
      <w:r w:rsidRPr="006E0239">
        <w:rPr>
          <w:i/>
        </w:rPr>
        <w:softHyphen/>
        <w:t xml:space="preserve">tionen) </w:t>
      </w:r>
      <w:r w:rsidRPr="006E0239">
        <w:t>anser att det är oklart hur långt Kamma</w:t>
      </w:r>
      <w:r>
        <w:t>r</w:t>
      </w:r>
      <w:r w:rsidRPr="006E0239">
        <w:t>kollegiet får gå för att upprätthålla regelverket.</w:t>
      </w:r>
      <w:r w:rsidRPr="00926DB5">
        <w:rPr>
          <w:i/>
        </w:rPr>
        <w:t xml:space="preserve"> </w:t>
      </w:r>
      <w:r w:rsidRPr="00D639CB">
        <w:rPr>
          <w:i/>
        </w:rPr>
        <w:t>Miljö</w:t>
      </w:r>
      <w:r>
        <w:rPr>
          <w:i/>
        </w:rPr>
        <w:softHyphen/>
      </w:r>
      <w:r w:rsidRPr="00D639CB">
        <w:rPr>
          <w:i/>
        </w:rPr>
        <w:t>partiet de gröna</w:t>
      </w:r>
      <w:r w:rsidRPr="00D639CB">
        <w:t xml:space="preserve"> anser att det i förarbetena bör ges exempel på sådana </w:t>
      </w:r>
      <w:r>
        <w:t>omständig</w:t>
      </w:r>
      <w:r>
        <w:softHyphen/>
      </w:r>
      <w:r w:rsidRPr="00D639CB">
        <w:t>heter som kan utgöra synnerliga skäl för att sätta ned eller efterskänka en särskild avgift.</w:t>
      </w:r>
    </w:p>
    <w:p w:rsidR="00127182" w:rsidRDefault="00127182" w:rsidP="00127182">
      <w:pPr>
        <w:pStyle w:val="Brdtextmedindrag"/>
        <w:rPr>
          <w:i/>
        </w:rPr>
      </w:pPr>
      <w:r w:rsidRPr="006E0239">
        <w:rPr>
          <w:i/>
        </w:rPr>
        <w:t xml:space="preserve">Lunds universitet (Juridiska institutionen) </w:t>
      </w:r>
      <w:r w:rsidRPr="006E0239">
        <w:t>avstyrker införandet av en särskild avgift och an</w:t>
      </w:r>
      <w:r>
        <w:t xml:space="preserve">ser att det är </w:t>
      </w:r>
      <w:r w:rsidRPr="00007DC0">
        <w:t>tillräckligt att redovis</w:t>
      </w:r>
      <w:r w:rsidRPr="00007DC0">
        <w:softHyphen/>
        <w:t xml:space="preserve">ningen görs allmänt tillgänglig med de möjligheter som finns för allmänheten och massmedierna att jämföra med andra källor. </w:t>
      </w:r>
      <w:r>
        <w:t xml:space="preserve">Vidare anser universitetet </w:t>
      </w:r>
      <w:r w:rsidRPr="006E0239">
        <w:t xml:space="preserve">att bestämmelser </w:t>
      </w:r>
      <w:r>
        <w:t xml:space="preserve">om särskild avgift </w:t>
      </w:r>
      <w:r w:rsidRPr="006E0239">
        <w:t>kan införas på ett rättssäkert sätt först när erfarenheter finns av den faktiska tillämpningen. Enligt universitetets uppfattning medför sanktionsbestämmelsernas utformning stor rätts</w:t>
      </w:r>
      <w:r>
        <w:softHyphen/>
      </w:r>
      <w:r w:rsidRPr="006E0239">
        <w:t>osäkerhet och tillämpningen riskerar att strida mot principerna om saklig</w:t>
      </w:r>
      <w:r>
        <w:softHyphen/>
      </w:r>
      <w:r w:rsidRPr="006E0239">
        <w:t>het och lika</w:t>
      </w:r>
      <w:r w:rsidRPr="006E0239">
        <w:softHyphen/>
        <w:t xml:space="preserve">behandling. </w:t>
      </w:r>
      <w:r>
        <w:t>Lunds u</w:t>
      </w:r>
      <w:r w:rsidRPr="006E0239">
        <w:t xml:space="preserve">niversitet anser också att </w:t>
      </w:r>
      <w:r>
        <w:t xml:space="preserve">de särskilda </w:t>
      </w:r>
      <w:r w:rsidRPr="006E0239">
        <w:t xml:space="preserve">avgifterna </w:t>
      </w:r>
      <w:r>
        <w:t xml:space="preserve">för olika fall av överträdelser </w:t>
      </w:r>
      <w:r w:rsidRPr="006E0239">
        <w:t>framstår som oproportionerliga.</w:t>
      </w:r>
      <w:r w:rsidRPr="006E0239">
        <w:rPr>
          <w:i/>
        </w:rPr>
        <w:t xml:space="preserve"> </w:t>
      </w:r>
    </w:p>
    <w:p w:rsidR="00127182" w:rsidRDefault="00127182" w:rsidP="00127182">
      <w:pPr>
        <w:pStyle w:val="Rubrik4utannumrering"/>
      </w:pPr>
      <w:r w:rsidRPr="00360819">
        <w:t xml:space="preserve">Skälen för </w:t>
      </w:r>
      <w:r>
        <w:t>regeringens förslag</w:t>
      </w:r>
    </w:p>
    <w:p w:rsidR="00127182" w:rsidRDefault="00127182" w:rsidP="00127182">
      <w:pPr>
        <w:pStyle w:val="Rubrik5utannumrering"/>
        <w:spacing w:before="0"/>
      </w:pPr>
      <w:r>
        <w:t xml:space="preserve">En </w:t>
      </w:r>
      <w:r w:rsidRPr="00C8505A">
        <w:t>effektiv och ändamålsenlig</w:t>
      </w:r>
      <w:r>
        <w:t xml:space="preserve"> sanktion i form av en särskild avgift</w:t>
      </w:r>
    </w:p>
    <w:p w:rsidR="00127182" w:rsidRDefault="00127182" w:rsidP="00127182">
      <w:pPr>
        <w:pStyle w:val="Brdtext"/>
      </w:pPr>
      <w:r>
        <w:t>De föreslagna bestämmelserna om bl.a. förseningsavgift syftar till att säker</w:t>
      </w:r>
      <w:r>
        <w:softHyphen/>
        <w:t>ställa att intäktsredovisningarna och anmälningarna om att ett partis intäkter understiger tröskelvärdet kommer in till Kammarkollegiet så att allmän</w:t>
      </w:r>
      <w:r>
        <w:softHyphen/>
        <w:t>heten på ett enkelt och effektivt sätt kan få tillgång till dem. Bestämmelserna utgör dock inte någon garanti för att det offentliggjorda materialet är innehålls</w:t>
      </w:r>
      <w:r>
        <w:softHyphen/>
        <w:t>mässigt korrekt.</w:t>
      </w:r>
    </w:p>
    <w:p w:rsidR="00127182" w:rsidRDefault="00127182" w:rsidP="00127182">
      <w:pPr>
        <w:pStyle w:val="Brdtextmedindrag"/>
      </w:pPr>
      <w:r>
        <w:t xml:space="preserve">Det bör, som nämns i </w:t>
      </w:r>
      <w:r w:rsidRPr="009953EA">
        <w:t>avsnitt 6.1</w:t>
      </w:r>
      <w:r>
        <w:t>, överlämnas till medborgarna, dvs. i första hand till väljarna, att kontrollera riktig</w:t>
      </w:r>
      <w:r>
        <w:softHyphen/>
      </w:r>
      <w:r>
        <w:softHyphen/>
        <w:t>heten av de intäkts</w:t>
      </w:r>
      <w:r>
        <w:softHyphen/>
        <w:t>redovis</w:t>
      </w:r>
      <w:r>
        <w:softHyphen/>
        <w:t>ningar och anmälningar om att intäkterna understiger tröskel</w:t>
      </w:r>
      <w:r>
        <w:softHyphen/>
        <w:t>värdet som ska ges in och offentliggöras enligt den föreslagna lagen. Eventuella fel</w:t>
      </w:r>
      <w:r>
        <w:softHyphen/>
        <w:t>aktig</w:t>
      </w:r>
      <w:r>
        <w:softHyphen/>
        <w:t>heter som uppmärksammas vid en sådan granskning kan komma att få politiska konsekvenser i form av uteblivna röster och därmed innebära en risk för förlorade mandat för det parti vars redovis</w:t>
      </w:r>
      <w:r>
        <w:softHyphen/>
        <w:t>ning brister.</w:t>
      </w:r>
    </w:p>
    <w:p w:rsidR="00127182" w:rsidRDefault="00127182" w:rsidP="00127182">
      <w:pPr>
        <w:pStyle w:val="Brdtextmedindrag"/>
      </w:pPr>
      <w:r w:rsidRPr="0005284B">
        <w:rPr>
          <w:i/>
        </w:rPr>
        <w:t xml:space="preserve">Lunds universitet (Juridiska institutionen) </w:t>
      </w:r>
      <w:r w:rsidRPr="006E0239">
        <w:t>anser att</w:t>
      </w:r>
      <w:r>
        <w:rPr>
          <w:i/>
        </w:rPr>
        <w:t xml:space="preserve"> </w:t>
      </w:r>
      <w:r>
        <w:t xml:space="preserve">det är </w:t>
      </w:r>
      <w:r w:rsidRPr="00007DC0">
        <w:t xml:space="preserve">tillräckligt att </w:t>
      </w:r>
      <w:r>
        <w:t xml:space="preserve">partiernas </w:t>
      </w:r>
      <w:r w:rsidRPr="00007DC0">
        <w:t>redovis</w:t>
      </w:r>
      <w:r w:rsidRPr="00007DC0">
        <w:softHyphen/>
        <w:t>ning</w:t>
      </w:r>
      <w:r>
        <w:t>ar i fråga om intäkter</w:t>
      </w:r>
      <w:r w:rsidRPr="00007DC0">
        <w:t xml:space="preserve"> görs allmänt tillgänglig</w:t>
      </w:r>
      <w:r>
        <w:t>a</w:t>
      </w:r>
      <w:r w:rsidRPr="00007DC0">
        <w:t xml:space="preserve"> med de möjligheter som finns för allmänheten och massmedierna att jämföra med andra källor. </w:t>
      </w:r>
      <w:r>
        <w:t>Som anförs i promemorian får det emellertid antas att allmänhetens möjligheter att på egen hand genomföra en mera ingående granskning av det material som offentliggörs är relativt begränsade. I praktiken torde det vara i första hand medierna som har resurser att stå för denna kontroll. En granskning som utförs av medierna kan i och för sig bli mycket ingående samtidigt som den kan komma att påverkas av faktorer som bedömt nyhetsvärde etc. Vidare är det tänkbart att en sådan medie</w:t>
      </w:r>
      <w:r>
        <w:softHyphen/>
        <w:t>granskning kommer att fokusera på de partier som av olika skäl är mest frekvent förekommande i den allmänna debatten. En utgångspunkt för regeringen är därför att allmänheten i normal</w:t>
      </w:r>
      <w:r>
        <w:softHyphen/>
        <w:t>fallet ska kunna utgå från den offentliggjorda redovisningen för sina ställnings</w:t>
      </w:r>
      <w:r>
        <w:softHyphen/>
        <w:t>taganden. Väljarna bör alltså kunna fästa tilltro till innehållet utan att materialet först har varit föremål för någon särskild kontroll i fråga om innehållet.</w:t>
      </w:r>
    </w:p>
    <w:p w:rsidR="00127182" w:rsidRDefault="00127182" w:rsidP="00127182">
      <w:pPr>
        <w:pStyle w:val="Brdtextmedindrag"/>
      </w:pPr>
      <w:r>
        <w:t xml:space="preserve">I syfte att säkerställa att redovisningarna är innehållsmässigt korrekta bör det därför enligt regeringens mening </w:t>
      </w:r>
      <w:r w:rsidRPr="00C8505A">
        <w:t>finnas effektiva och ändamåls</w:t>
      </w:r>
      <w:r>
        <w:softHyphen/>
      </w:r>
      <w:r w:rsidRPr="00C8505A">
        <w:t>enliga sanktionsmöjligheter</w:t>
      </w:r>
      <w:r>
        <w:t xml:space="preserve">. Enligt </w:t>
      </w:r>
      <w:r w:rsidRPr="00636167">
        <w:rPr>
          <w:i/>
        </w:rPr>
        <w:t>Lunds universitet (Juridiska institu</w:t>
      </w:r>
      <w:r>
        <w:rPr>
          <w:i/>
        </w:rPr>
        <w:softHyphen/>
      </w:r>
      <w:r w:rsidRPr="00636167">
        <w:rPr>
          <w:i/>
        </w:rPr>
        <w:t xml:space="preserve">tionen) </w:t>
      </w:r>
      <w:r>
        <w:t xml:space="preserve">bör man ha erfarenhet av den faktiska tillämpningen innan sådana </w:t>
      </w:r>
      <w:r w:rsidRPr="00636167">
        <w:t xml:space="preserve">bestämmelser </w:t>
      </w:r>
      <w:r>
        <w:t>införs</w:t>
      </w:r>
      <w:r w:rsidRPr="00636167">
        <w:t>.</w:t>
      </w:r>
      <w:r>
        <w:t xml:space="preserve"> Regeringen anser dock att det är angeläget att den nya lagen redan från början innehåller en kontrollmekanism som inbegriper möjligheten att besluta om sanktioner. Ett sätt att åstadkomma detta är att, som föreslås i promemorian, i den nya lagen införa bestämmelser om någon form av sanktion för ett parti som har gett in en felaktig intäkts</w:t>
      </w:r>
      <w:r>
        <w:softHyphen/>
        <w:t>redovis</w:t>
      </w:r>
      <w:r>
        <w:softHyphen/>
        <w:t>ning eller en felaktig anmälan om att intäkterna understiger tröskel</w:t>
      </w:r>
      <w:r>
        <w:softHyphen/>
        <w:t>värdet. Sådana sanktioner bör inte vara straffrättsliga, dvs. någon kriminali</w:t>
      </w:r>
      <w:r>
        <w:softHyphen/>
        <w:t xml:space="preserve">sering bör inte övervägas. </w:t>
      </w:r>
      <w:r w:rsidRPr="00395A0C">
        <w:t xml:space="preserve">Ett system med </w:t>
      </w:r>
      <w:r>
        <w:t>admini</w:t>
      </w:r>
      <w:r>
        <w:softHyphen/>
        <w:t xml:space="preserve">strativa </w:t>
      </w:r>
      <w:r w:rsidRPr="00395A0C">
        <w:t>sanktionsavgifter används ofta för att åstad</w:t>
      </w:r>
      <w:r>
        <w:softHyphen/>
      </w:r>
      <w:r w:rsidRPr="00395A0C">
        <w:t>komma ett enk</w:t>
      </w:r>
      <w:r>
        <w:t>e</w:t>
      </w:r>
      <w:r w:rsidRPr="00395A0C">
        <w:t>l</w:t>
      </w:r>
      <w:r>
        <w:t>t</w:t>
      </w:r>
      <w:r w:rsidRPr="00395A0C">
        <w:t xml:space="preserve"> och sn</w:t>
      </w:r>
      <w:r>
        <w:t>abbt beivrande av regel</w:t>
      </w:r>
      <w:r>
        <w:softHyphen/>
        <w:t>brott</w:t>
      </w:r>
      <w:r w:rsidRPr="00395A0C">
        <w:t>. Många gånger ges därför en tillsyns</w:t>
      </w:r>
      <w:r>
        <w:softHyphen/>
      </w:r>
      <w:r w:rsidRPr="00395A0C">
        <w:t xml:space="preserve">myndighet rätt att, som första instans, besluta om </w:t>
      </w:r>
      <w:r>
        <w:t xml:space="preserve">sådana </w:t>
      </w:r>
      <w:r w:rsidRPr="00395A0C">
        <w:t>sanktioner. Sanktions</w:t>
      </w:r>
      <w:r>
        <w:softHyphen/>
      </w:r>
      <w:r w:rsidRPr="00395A0C">
        <w:t xml:space="preserve">avgifter bör </w:t>
      </w:r>
      <w:r>
        <w:t xml:space="preserve">tas ut </w:t>
      </w:r>
      <w:r w:rsidRPr="00395A0C">
        <w:t xml:space="preserve">endast </w:t>
      </w:r>
      <w:r>
        <w:t xml:space="preserve">till följd av </w:t>
      </w:r>
      <w:r w:rsidRPr="00395A0C">
        <w:t>lätt konstater</w:t>
      </w:r>
      <w:r>
        <w:softHyphen/>
      </w:r>
      <w:r w:rsidRPr="00395A0C">
        <w:t>bara över</w:t>
      </w:r>
      <w:r>
        <w:softHyphen/>
      </w:r>
      <w:r w:rsidRPr="00395A0C">
        <w:t xml:space="preserve">trädelser för vilka utredningsinslaget är begränsat. Ansvaret är således vanligtvis strikt i dessa fall. Sanktionsavgifter </w:t>
      </w:r>
      <w:r>
        <w:t>bör</w:t>
      </w:r>
      <w:r w:rsidRPr="00395A0C">
        <w:t xml:space="preserve"> drabba alla som över</w:t>
      </w:r>
      <w:r>
        <w:softHyphen/>
      </w:r>
      <w:r w:rsidRPr="00395A0C">
        <w:t xml:space="preserve">träder reglerna lika och avgiften </w:t>
      </w:r>
      <w:r>
        <w:t>bör</w:t>
      </w:r>
      <w:r w:rsidRPr="00395A0C">
        <w:t xml:space="preserve"> vara anpassad till över</w:t>
      </w:r>
      <w:r>
        <w:softHyphen/>
      </w:r>
      <w:r w:rsidRPr="00395A0C">
        <w:t>trädelsen enligt schabloner.</w:t>
      </w:r>
    </w:p>
    <w:p w:rsidR="00127182" w:rsidRDefault="00127182" w:rsidP="00127182">
      <w:pPr>
        <w:pStyle w:val="Brdtextmedindrag"/>
      </w:pPr>
      <w:r>
        <w:t>Bedömningen av om ett partis intäkts</w:t>
      </w:r>
      <w:r>
        <w:softHyphen/>
        <w:t>redovis</w:t>
      </w:r>
      <w:r>
        <w:softHyphen/>
        <w:t>ning eller anmälan om att intäkterna understiger tröskel</w:t>
      </w:r>
      <w:r>
        <w:softHyphen/>
        <w:t>värdet är felaktig bör i de flesta avseenden kunna göras av en förvaltnings</w:t>
      </w:r>
      <w:r>
        <w:softHyphen/>
        <w:t>myndig</w:t>
      </w:r>
      <w:r>
        <w:softHyphen/>
        <w:t>het efter en inte alltför omfattande utredningsinsats. Vidare bör man kunna anta att sådana felaktigheter i princip bara kan uppkomma till</w:t>
      </w:r>
      <w:r w:rsidRPr="00170EC1">
        <w:t xml:space="preserve"> följd av uppsåt eller oaktsamhet</w:t>
      </w:r>
      <w:r>
        <w:t>.</w:t>
      </w:r>
    </w:p>
    <w:p w:rsidR="00127182" w:rsidRDefault="00127182" w:rsidP="00127182">
      <w:pPr>
        <w:pStyle w:val="Brdtextmedindrag"/>
      </w:pPr>
      <w:r>
        <w:t>Samman</w:t>
      </w:r>
      <w:r>
        <w:softHyphen/>
        <w:t>taget anser regeringen, i likhet med majoriteten av remiss</w:t>
      </w:r>
      <w:r>
        <w:softHyphen/>
        <w:t xml:space="preserve">instanserna, att promemorians förslag om en administrativ sanktion i form av en särskild avgift är en lämplig åtgärd i dessa fall. </w:t>
      </w:r>
    </w:p>
    <w:p w:rsidR="00127182" w:rsidRDefault="00127182" w:rsidP="00127182">
      <w:pPr>
        <w:pStyle w:val="Rubrik5utannumrering"/>
      </w:pPr>
      <w:r>
        <w:t>Utformningen av systemet med särskild avgift</w:t>
      </w:r>
    </w:p>
    <w:p w:rsidR="00127182" w:rsidRDefault="00127182" w:rsidP="000A3BE5">
      <w:pPr>
        <w:pStyle w:val="Brdtext"/>
      </w:pPr>
      <w:r>
        <w:t>Kammarkollegiet bör i egenskap av tillsynsmyndighet enligt den före</w:t>
      </w:r>
      <w:r>
        <w:softHyphen/>
        <w:t>slagna lagen även pröva frågor om särskild avgift. Med hänsyn till lagens syfte och ändamål bör den offentliga tillsynen dock vara begränsad</w:t>
      </w:r>
      <w:r w:rsidRPr="009953EA">
        <w:t xml:space="preserve"> (jfr avsnitt 6.16</w:t>
      </w:r>
      <w:r>
        <w:t>). Som anförs ovan är avsikten också bl.a. att det i första hand är väljarna som ska stå för kontrollen. Regeringen anser därför</w:t>
      </w:r>
      <w:r w:rsidR="00D26DB4">
        <w:t xml:space="preserve"> </w:t>
      </w:r>
      <w:r>
        <w:t xml:space="preserve">att det inte bör ingå i tillsynsmyndighetens uppdrag att på eget initiativ </w:t>
      </w:r>
      <w:r w:rsidR="00C077E1">
        <w:t xml:space="preserve">mera ingående </w:t>
      </w:r>
      <w:r>
        <w:t>löpande granska innehållet i de intäktsredovisningar och anmäl</w:t>
      </w:r>
      <w:r w:rsidR="00007060">
        <w:softHyphen/>
      </w:r>
      <w:r>
        <w:t>ningar om att intäkterna understiger tröskelvärdet som partierna ger in till myndig</w:t>
      </w:r>
      <w:r>
        <w:softHyphen/>
        <w:t xml:space="preserve">heten. </w:t>
      </w:r>
      <w:r w:rsidR="00232270">
        <w:t xml:space="preserve">Som </w:t>
      </w:r>
      <w:r w:rsidR="00232270" w:rsidRPr="007B3FF5">
        <w:rPr>
          <w:i/>
        </w:rPr>
        <w:t>Lagrådet</w:t>
      </w:r>
      <w:r w:rsidR="009D67BC">
        <w:t xml:space="preserve">, </w:t>
      </w:r>
      <w:r w:rsidR="009D67BC" w:rsidRPr="0005284B">
        <w:rPr>
          <w:i/>
        </w:rPr>
        <w:t>Lunds universitet (Juridiska institu</w:t>
      </w:r>
      <w:r w:rsidR="009D67BC">
        <w:rPr>
          <w:i/>
        </w:rPr>
        <w:softHyphen/>
      </w:r>
      <w:r w:rsidR="009D67BC" w:rsidRPr="0005284B">
        <w:rPr>
          <w:i/>
        </w:rPr>
        <w:t>tionen)</w:t>
      </w:r>
      <w:r w:rsidR="009D67BC">
        <w:rPr>
          <w:i/>
        </w:rPr>
        <w:t xml:space="preserve"> </w:t>
      </w:r>
      <w:r w:rsidR="009D67BC">
        <w:t xml:space="preserve">och </w:t>
      </w:r>
      <w:r w:rsidR="009D67BC" w:rsidRPr="006E0239">
        <w:rPr>
          <w:i/>
        </w:rPr>
        <w:t>Kammar</w:t>
      </w:r>
      <w:r w:rsidR="009D67BC" w:rsidRPr="006E0239">
        <w:rPr>
          <w:i/>
        </w:rPr>
        <w:softHyphen/>
        <w:t>kollegiet</w:t>
      </w:r>
      <w:r w:rsidR="00232270">
        <w:t xml:space="preserve"> föreslår och som även </w:t>
      </w:r>
      <w:r w:rsidR="009D67BC" w:rsidRPr="007F42F3">
        <w:rPr>
          <w:i/>
        </w:rPr>
        <w:t>Transparency International Sverige</w:t>
      </w:r>
      <w:r w:rsidR="009D67BC">
        <w:rPr>
          <w:i/>
        </w:rPr>
        <w:t xml:space="preserve"> </w:t>
      </w:r>
      <w:r w:rsidR="00232270" w:rsidRPr="007B3FF5">
        <w:t>är inne på</w:t>
      </w:r>
      <w:r w:rsidR="00177CB6">
        <w:t xml:space="preserve">, bör tillsynsmyndigheten dock ges viss </w:t>
      </w:r>
      <w:r w:rsidR="006F4261">
        <w:t xml:space="preserve">begränsad </w:t>
      </w:r>
      <w:r w:rsidR="00177CB6">
        <w:t>initiativrätt</w:t>
      </w:r>
      <w:r w:rsidRPr="00496429">
        <w:t>.</w:t>
      </w:r>
    </w:p>
    <w:p w:rsidR="00127182" w:rsidRDefault="00127182" w:rsidP="000A3BE5">
      <w:pPr>
        <w:pStyle w:val="Brdtextmedindrag"/>
      </w:pPr>
      <w:r>
        <w:t xml:space="preserve">För att Kammarkollegiet ska inleda en utredning om huruvida en särskild </w:t>
      </w:r>
      <w:r>
        <w:softHyphen/>
        <w:t xml:space="preserve">avgift ska tas ut av ett parti i ett enskilt fall bör det </w:t>
      </w:r>
      <w:r w:rsidR="00FE128E">
        <w:t xml:space="preserve">i första hand </w:t>
      </w:r>
      <w:r>
        <w:t>krävas att någon enskild, dvs. allmänheten, har gjort en anmälan till myndigheten om misstänkta felaktigheter i fråga om en intäkts</w:t>
      </w:r>
      <w:r>
        <w:softHyphen/>
        <w:t>redovis</w:t>
      </w:r>
      <w:r>
        <w:softHyphen/>
        <w:t xml:space="preserve">ning eller anmälan om att intäkterna understiger tröskelvärdet. </w:t>
      </w:r>
      <w:r w:rsidR="005F1307">
        <w:t xml:space="preserve">Därutöver bör Kammarkollegiet på eget initiativ kunna inleda en utredning om vissa </w:t>
      </w:r>
      <w:r w:rsidR="006654C3">
        <w:t xml:space="preserve">omständigheter talar för det. </w:t>
      </w:r>
      <w:r>
        <w:t>Skyldig</w:t>
      </w:r>
      <w:r>
        <w:softHyphen/>
        <w:t xml:space="preserve">heten att inleda en sådan utredning bör dock </w:t>
      </w:r>
      <w:r w:rsidR="00FE128E">
        <w:t xml:space="preserve">i båda fallen </w:t>
      </w:r>
      <w:r>
        <w:t>på något lämpligt sätt vara begränsad i syfte att undvika bl.a. att myndigheten måste lägga resurser på att i sak utreda anmälningar som uppenbart inte kan leda till att någon särskild avgift tas ut.</w:t>
      </w:r>
    </w:p>
    <w:p w:rsidR="00127182" w:rsidRDefault="00127182" w:rsidP="000A3BE5">
      <w:pPr>
        <w:pStyle w:val="Brdtextmedindrag"/>
      </w:pPr>
      <w:r>
        <w:t xml:space="preserve">Regeringen föreslår därför att det i den nya lagen införs bestämmelser som innebär att Kammarkollegiet </w:t>
      </w:r>
      <w:r w:rsidR="0013665F">
        <w:t xml:space="preserve">inte alltid </w:t>
      </w:r>
      <w:r>
        <w:t>ska granska innehållet i en intäkts</w:t>
      </w:r>
      <w:r>
        <w:softHyphen/>
        <w:t>redovis</w:t>
      </w:r>
      <w:r>
        <w:softHyphen/>
        <w:t xml:space="preserve">ning i syfte att pröva om en särskild avgift ska tas ut, </w:t>
      </w:r>
      <w:r w:rsidR="0013665F">
        <w:t xml:space="preserve">utan </w:t>
      </w:r>
      <w:r>
        <w:t xml:space="preserve">endast i de fall som en anmälan från någon enskild </w:t>
      </w:r>
      <w:r w:rsidR="005704AB">
        <w:t>eller andra omständig</w:t>
      </w:r>
      <w:r w:rsidR="0013665F">
        <w:softHyphen/>
      </w:r>
      <w:r w:rsidR="0013665F">
        <w:softHyphen/>
      </w:r>
      <w:r w:rsidR="0013665F">
        <w:softHyphen/>
      </w:r>
      <w:r w:rsidR="005704AB">
        <w:t xml:space="preserve">heter </w:t>
      </w:r>
      <w:r>
        <w:t>ger särskild anledning att anta att redovisningen är felaktig. Vidare bör myndigheten i samma syfte och under samma förutsätt</w:t>
      </w:r>
      <w:r>
        <w:softHyphen/>
        <w:t>ningar utreda om en sådan redovisning rätteligen borde ha getts in i stället för en anmälan om att intäkterna understiger tröskel</w:t>
      </w:r>
      <w:r>
        <w:softHyphen/>
        <w:t>värdet.</w:t>
      </w:r>
      <w:r w:rsidR="00F36508" w:rsidRPr="00F36508">
        <w:t xml:space="preserve"> </w:t>
      </w:r>
      <w:r w:rsidR="00F36508">
        <w:t>En tänkbar situation där det skulle kunna bli aktuellt för Kammar</w:t>
      </w:r>
      <w:r w:rsidR="00F36508">
        <w:softHyphen/>
        <w:t xml:space="preserve">kollegiet att på eget initiativ inleda en utredning </w:t>
      </w:r>
      <w:r w:rsidR="006F4261">
        <w:t>är</w:t>
      </w:r>
      <w:r w:rsidR="00F36508">
        <w:t xml:space="preserve"> t.ex. om det i ett gransknings</w:t>
      </w:r>
      <w:r w:rsidR="000A2AD0">
        <w:softHyphen/>
      </w:r>
      <w:r w:rsidR="00F36508">
        <w:t>yttrande från en revisor anges att intäktsredovisningen inte har upprätt</w:t>
      </w:r>
      <w:r w:rsidR="007D5700">
        <w:t>at</w:t>
      </w:r>
      <w:r w:rsidR="00F36508">
        <w:t>s i enlighet med lagen (jfr avsnitt 6.13).</w:t>
      </w:r>
    </w:p>
    <w:p w:rsidR="00127182" w:rsidRDefault="00127182" w:rsidP="00127182">
      <w:pPr>
        <w:pStyle w:val="Brdtextmedindrag"/>
      </w:pPr>
      <w:r>
        <w:t>En särskild avgift bör enligt regeringens mening inte tas ut för mindre brister i ett partis redovisning enligt den föreslagna lagen. Ett ingripande i form av en särskild avgift bör komma i fråga endast för allvarligare felaktigheter när det gäller den väsentliga skyldigheten för partierna att tydligt redovisa vilka medel som har tillförts den politiska verksamheten på central nivå och varifrån medlen kommer. Det ska alltså i princip röra sig om sådana felaktigheter som i hög grad försvårar eller gör det i det närmaste omöjligt att få en rätt</w:t>
      </w:r>
      <w:r>
        <w:softHyphen/>
        <w:t>visande bild av hur ett visst parti finansieras.</w:t>
      </w:r>
    </w:p>
    <w:p w:rsidR="00127182" w:rsidRDefault="00127182" w:rsidP="00127182">
      <w:pPr>
        <w:pStyle w:val="Brdtextmedindrag"/>
      </w:pPr>
      <w:r>
        <w:t xml:space="preserve">Ett förfarande som innebär att ett parti </w:t>
      </w:r>
      <w:r w:rsidRPr="000B0887">
        <w:t>ute</w:t>
      </w:r>
      <w:r>
        <w:softHyphen/>
      </w:r>
      <w:r w:rsidRPr="000B0887">
        <w:t>lämna</w:t>
      </w:r>
      <w:r>
        <w:t>r intäkter eller redo</w:t>
      </w:r>
      <w:r>
        <w:softHyphen/>
        <w:t>visar intäkter med för lågt belopp får mot denna bakgrund anses som överträdelser som motiverar att en särskild avgift bör tas ut. En särskild avgift bör även tas ut för brister när det gäller att</w:t>
      </w:r>
      <w:r w:rsidRPr="000B0887">
        <w:t xml:space="preserve"> ange bidragsgivarens identitet, vilket bidrag</w:t>
      </w:r>
      <w:r>
        <w:t>, t.ex. pengar eller en viss vara eller tjänst,</w:t>
      </w:r>
      <w:r w:rsidRPr="000B0887">
        <w:t xml:space="preserve"> som har lämnats samt </w:t>
      </w:r>
      <w:r>
        <w:t xml:space="preserve">uppgift </w:t>
      </w:r>
      <w:r w:rsidRPr="000B0887">
        <w:t xml:space="preserve">om bidragets värde för </w:t>
      </w:r>
      <w:r>
        <w:t xml:space="preserve">öppna </w:t>
      </w:r>
      <w:r w:rsidRPr="000B0887">
        <w:t>bidrag från enskilda som överstiger tröskelvärdet.</w:t>
      </w:r>
    </w:p>
    <w:p w:rsidR="00127182" w:rsidRDefault="00127182" w:rsidP="00127182">
      <w:pPr>
        <w:pStyle w:val="Brdtextmedindrag"/>
      </w:pPr>
      <w:r>
        <w:t xml:space="preserve">Frågan om en särskild avgift för brister som avser redovisning av anonyma bidrag behandlas inte särskilt i promemorian. Som </w:t>
      </w:r>
      <w:r w:rsidRPr="007F42F3">
        <w:rPr>
          <w:i/>
        </w:rPr>
        <w:t>Kammar</w:t>
      </w:r>
      <w:r>
        <w:rPr>
          <w:i/>
        </w:rPr>
        <w:softHyphen/>
      </w:r>
      <w:r w:rsidRPr="007F42F3">
        <w:rPr>
          <w:i/>
        </w:rPr>
        <w:t>kollegiet</w:t>
      </w:r>
      <w:r>
        <w:t xml:space="preserve"> uppmärk</w:t>
      </w:r>
      <w:r>
        <w:softHyphen/>
        <w:t xml:space="preserve">sammar kan emellertid brister som innebär att ett parti </w:t>
      </w:r>
      <w:r w:rsidRPr="000B0887">
        <w:t>ute</w:t>
      </w:r>
      <w:r>
        <w:softHyphen/>
      </w:r>
      <w:r w:rsidRPr="000B0887">
        <w:t>lämna</w:t>
      </w:r>
      <w:r>
        <w:t>r intäkter eller redovisar intäkter med för lågt belopp avse bidrag som har lämnats anonymt. Regeringens förslag när det gäller redovis</w:t>
      </w:r>
      <w:r>
        <w:softHyphen/>
        <w:t>nings</w:t>
      </w:r>
      <w:r>
        <w:softHyphen/>
        <w:t>skyldig</w:t>
      </w:r>
      <w:r>
        <w:softHyphen/>
        <w:t xml:space="preserve">het i fråga om anonyma bidrag är mer omfattande än det förslag som lämnas i promemorian (jfr </w:t>
      </w:r>
      <w:r w:rsidRPr="009953EA">
        <w:t>avsnitt 6.7</w:t>
      </w:r>
      <w:r>
        <w:t>). Detta bör natur</w:t>
      </w:r>
      <w:r>
        <w:softHyphen/>
        <w:t>ligen även leda till justeringar i form av kompletterande bestämmelser om särskild avgift för brister som avser redovisning av sådana bidrag. Regeringen föreslår därför att en särskild avgift även ska tas ut om uppgifts</w:t>
      </w:r>
      <w:r>
        <w:softHyphen/>
      </w:r>
      <w:r>
        <w:softHyphen/>
        <w:t xml:space="preserve">skyldigheten för anonyma bidrag inte har fullgjorts i fråga om att ange </w:t>
      </w:r>
      <w:r w:rsidRPr="00416A08">
        <w:t>vilket bidrag</w:t>
      </w:r>
      <w:r>
        <w:t>, t.ex. pengar eller en viss vara eller tjänst,</w:t>
      </w:r>
      <w:r w:rsidRPr="00416A08">
        <w:t xml:space="preserve"> som har lämnats</w:t>
      </w:r>
      <w:r>
        <w:t xml:space="preserve">, </w:t>
      </w:r>
      <w:r w:rsidRPr="00416A08">
        <w:t xml:space="preserve">bidragets storlek </w:t>
      </w:r>
      <w:r>
        <w:t>och</w:t>
      </w:r>
      <w:r w:rsidRPr="00416A08">
        <w:t xml:space="preserve"> det totala antalet </w:t>
      </w:r>
      <w:r>
        <w:t xml:space="preserve">anonyma </w:t>
      </w:r>
      <w:r w:rsidRPr="00416A08">
        <w:t>bidrag</w:t>
      </w:r>
      <w:r>
        <w:t>.</w:t>
      </w:r>
    </w:p>
    <w:p w:rsidR="00127182" w:rsidRPr="009633D7" w:rsidRDefault="00127182" w:rsidP="000A3BE5">
      <w:pPr>
        <w:pStyle w:val="Brdtextmedindrag"/>
      </w:pPr>
      <w:r>
        <w:t xml:space="preserve">Det bör framgå av den nya lagen att en särskild avgift ska tas ut om en utredning efter en anmälan från allmänheten </w:t>
      </w:r>
      <w:r w:rsidR="00051E35">
        <w:t xml:space="preserve">eller med anledning av andra omständigheter </w:t>
      </w:r>
      <w:r>
        <w:t xml:space="preserve">visar att någon av de ovan angivna situationerna är för handen. </w:t>
      </w:r>
      <w:r>
        <w:rPr>
          <w:i/>
        </w:rPr>
        <w:t>Kammarkollegiet</w:t>
      </w:r>
      <w:r>
        <w:t xml:space="preserve"> pekar på tillämp</w:t>
      </w:r>
      <w:r>
        <w:softHyphen/>
        <w:t>ningssvårigheter och ifrågasätter om de utredningskrav</w:t>
      </w:r>
      <w:r w:rsidRPr="00C9405A">
        <w:t xml:space="preserve"> som ställs för att pröva om en särskild avgift ska tas ut</w:t>
      </w:r>
      <w:r>
        <w:t xml:space="preserve"> motsvarar vad som allmänt bör gälla i fråga om administrativa sanktions</w:t>
      </w:r>
      <w:r>
        <w:softHyphen/>
        <w:t>avgifter. Som Kammarkollegiet är inne på kan utredningsinsatsen i enskilda tillsynsärenden komma att variera, t.ex. beroende på om utredningen avser brister i fråga om redo</w:t>
      </w:r>
      <w:r>
        <w:softHyphen/>
        <w:t>visning av öppna bidrag eller bidrag som har lämnats anonymt. Enligt regeringens bedömning får dock omfattningen av utredningsinslaget i de allra flesta fall antas vara i linje med de riktlinjer som redovisas ovan och därmed allmänt sett godtagbar.</w:t>
      </w:r>
    </w:p>
    <w:p w:rsidR="00127182" w:rsidRDefault="00127182" w:rsidP="00127182">
      <w:pPr>
        <w:pStyle w:val="Brdtextmedindrag"/>
      </w:pPr>
      <w:r>
        <w:t xml:space="preserve">I promemorian föreslås även att en särskild avgift ska tas ut </w:t>
      </w:r>
      <w:r w:rsidRPr="00793D27">
        <w:t>om redo</w:t>
      </w:r>
      <w:r>
        <w:softHyphen/>
      </w:r>
      <w:r w:rsidRPr="00793D27">
        <w:t>visningen är ofullständig eller på annat sätt felaktig när det gäller till vilken del av ett partis organisation en viss intäkt hör.</w:t>
      </w:r>
      <w:r>
        <w:t xml:space="preserve"> Regeringen bedömer dock att en sådan regel är obehövlig i och med att lagens tillämpningsområde enligt förslaget ska begränsas till partier som deltar eller har deltagit i val till riksdagen eller Europaparlamentet och enbart avse partiorganisationen på central nivå (jfr </w:t>
      </w:r>
      <w:r w:rsidRPr="009953EA">
        <w:t>avsnitt 6.2</w:t>
      </w:r>
      <w:r>
        <w:t>). Promemorians förslag i denna del bör därför inte genomföras.</w:t>
      </w:r>
    </w:p>
    <w:p w:rsidR="00127182" w:rsidRDefault="00127182" w:rsidP="00127182">
      <w:pPr>
        <w:pStyle w:val="Brdtextmedindrag"/>
      </w:pPr>
      <w:r>
        <w:t>Den särskilda avgiften bör, i likhet med den föreslagna försenings</w:t>
      </w:r>
      <w:r>
        <w:softHyphen/>
        <w:t>avgiften, vara ekonomiskt kännbar för att ha avsedd effekt. Regeringen anser också att det bör finnas en koppling mellan överträdelsens allvar</w:t>
      </w:r>
      <w:r>
        <w:softHyphen/>
        <w:t>lighetsgrad och den särskilda avgiftens storlek.</w:t>
      </w:r>
      <w:r w:rsidRPr="005E705B">
        <w:t xml:space="preserve"> </w:t>
      </w:r>
      <w:r>
        <w:t>Vidare bör r</w:t>
      </w:r>
      <w:r w:rsidRPr="005E705B">
        <w:t xml:space="preserve">egelverket om </w:t>
      </w:r>
      <w:r>
        <w:t>särskild avgift</w:t>
      </w:r>
      <w:r w:rsidRPr="005E705B">
        <w:t xml:space="preserve"> vara enkelt att tillämpa för att vara effektivt. Detta innebär </w:t>
      </w:r>
      <w:r>
        <w:t xml:space="preserve">bl.a. </w:t>
      </w:r>
      <w:r w:rsidRPr="005E705B">
        <w:t xml:space="preserve">att </w:t>
      </w:r>
      <w:r>
        <w:t xml:space="preserve">en särskild </w:t>
      </w:r>
      <w:r w:rsidRPr="005E705B">
        <w:t xml:space="preserve">avgift ska kunna </w:t>
      </w:r>
      <w:r>
        <w:t xml:space="preserve">tas ut av ett parti så snart som möjligt </w:t>
      </w:r>
      <w:r w:rsidRPr="005E705B">
        <w:t xml:space="preserve">efter det att </w:t>
      </w:r>
      <w:r>
        <w:t>en överträdelse</w:t>
      </w:r>
      <w:r w:rsidRPr="005E705B">
        <w:t xml:space="preserve"> har </w:t>
      </w:r>
      <w:r>
        <w:t>konsta</w:t>
      </w:r>
      <w:r>
        <w:softHyphen/>
        <w:t>terats.</w:t>
      </w:r>
    </w:p>
    <w:p w:rsidR="00127182" w:rsidRDefault="00127182" w:rsidP="00127182">
      <w:pPr>
        <w:pStyle w:val="Brdtextmedindrag"/>
      </w:pPr>
      <w:r w:rsidRPr="005E705B">
        <w:t xml:space="preserve">För att uppfylla grundläggande rättssäkerhetskrav </w:t>
      </w:r>
      <w:r>
        <w:t xml:space="preserve">i förhållande till enskilda </w:t>
      </w:r>
      <w:r w:rsidRPr="005E705B">
        <w:t xml:space="preserve">krävs också att systemet är förutsebart. Ett sådant system kan åstadkommas endast om det är enkelt att avgöra med vilket belopp som </w:t>
      </w:r>
      <w:r>
        <w:t xml:space="preserve">den särskilda </w:t>
      </w:r>
      <w:r w:rsidRPr="005E705B">
        <w:t xml:space="preserve">avgiften ska </w:t>
      </w:r>
      <w:r>
        <w:t>tas ut</w:t>
      </w:r>
      <w:r w:rsidRPr="005E705B">
        <w:t xml:space="preserve"> vid varje enskilt tillfälle. Detta innebär att avgiftsbeloppen </w:t>
      </w:r>
      <w:r>
        <w:t>för olika överträdelser bör</w:t>
      </w:r>
      <w:r w:rsidRPr="005E705B">
        <w:t xml:space="preserve"> fastställas med en viss grad av schablon</w:t>
      </w:r>
      <w:r>
        <w:softHyphen/>
      </w:r>
      <w:r w:rsidRPr="005E705B">
        <w:t>mässighet.</w:t>
      </w:r>
    </w:p>
    <w:p w:rsidR="00127182" w:rsidRDefault="00127182" w:rsidP="00127182">
      <w:pPr>
        <w:pStyle w:val="Brdtextmedindrag"/>
      </w:pPr>
      <w:r>
        <w:t>Mot denna bakgrund anser regeringen att bestämmelserna om den särskilda avgiftens storlek bör utformas så att en särskild beräknings</w:t>
      </w:r>
      <w:r>
        <w:softHyphen/>
        <w:t xml:space="preserve">grund gäller för en överträdelse som består i att ett parti har </w:t>
      </w:r>
      <w:r w:rsidRPr="000B0887">
        <w:t>ute</w:t>
      </w:r>
      <w:r>
        <w:softHyphen/>
      </w:r>
      <w:r w:rsidRPr="000B0887">
        <w:t>lämna</w:t>
      </w:r>
      <w:r>
        <w:t>t intäkter eller redovisat intäkter med för lågt belopp. I fråga om brister när det gäller att</w:t>
      </w:r>
      <w:r w:rsidRPr="000B0887">
        <w:t xml:space="preserve"> ange bidrags</w:t>
      </w:r>
      <w:r>
        <w:softHyphen/>
      </w:r>
      <w:r w:rsidRPr="000B0887">
        <w:t xml:space="preserve">givarens identitet, vilket bidrag som har lämnats </w:t>
      </w:r>
      <w:r>
        <w:t>eller</w:t>
      </w:r>
      <w:r w:rsidRPr="000B0887">
        <w:t xml:space="preserve"> </w:t>
      </w:r>
      <w:r>
        <w:t xml:space="preserve">uppgift </w:t>
      </w:r>
      <w:r w:rsidRPr="000B0887">
        <w:t>om bidragets värde för bidrag från enskild</w:t>
      </w:r>
      <w:r>
        <w:t>a som överstiger tröskelvärdet,</w:t>
      </w:r>
      <w:r w:rsidRPr="00697660">
        <w:t xml:space="preserve"> </w:t>
      </w:r>
      <w:r>
        <w:t>bör särskild avgift tas ut med ett i lagen angivet fast belopp. Ett fast belopp bör också gälla i fråga om</w:t>
      </w:r>
      <w:r w:rsidRPr="0031426C">
        <w:t xml:space="preserve"> </w:t>
      </w:r>
      <w:r>
        <w:t xml:space="preserve">särskild avgift som tas ut om </w:t>
      </w:r>
      <w:r w:rsidRPr="00D420E4">
        <w:t xml:space="preserve">uppgiftsskyldigheten för anonyma bidrag inte har fullgjorts i fråga om att ange vilket bidrag som har lämnats, bidragets storlek och </w:t>
      </w:r>
      <w:r>
        <w:t xml:space="preserve">det </w:t>
      </w:r>
      <w:r w:rsidRPr="00D420E4">
        <w:t>totala antalet anonyma bidrag</w:t>
      </w:r>
      <w:r>
        <w:t>.</w:t>
      </w:r>
    </w:p>
    <w:p w:rsidR="00127182" w:rsidRDefault="00127182" w:rsidP="00127182">
      <w:pPr>
        <w:pStyle w:val="Brdtextmedindrag"/>
      </w:pPr>
      <w:r>
        <w:t xml:space="preserve">De synpunkter som t.ex. </w:t>
      </w:r>
      <w:r w:rsidRPr="00BD5FF3">
        <w:rPr>
          <w:i/>
        </w:rPr>
        <w:t>Lunds universitet (Juridiska institutionen</w:t>
      </w:r>
      <w:r>
        <w:rPr>
          <w:i/>
        </w:rPr>
        <w:t xml:space="preserve">) </w:t>
      </w:r>
      <w:r w:rsidRPr="006C6091">
        <w:t>och</w:t>
      </w:r>
      <w:r>
        <w:t xml:space="preserve"> </w:t>
      </w:r>
      <w:r w:rsidRPr="007F42F3">
        <w:rPr>
          <w:i/>
        </w:rPr>
        <w:t>Transparency International Sverige</w:t>
      </w:r>
      <w:r>
        <w:rPr>
          <w:i/>
        </w:rPr>
        <w:t xml:space="preserve"> </w:t>
      </w:r>
      <w:r>
        <w:t>för fram visar att det går att göra olika bedöm</w:t>
      </w:r>
      <w:r>
        <w:softHyphen/>
        <w:t>ningar i fråga om vad som är en lämplig nivå när det gäller den särskilda avgiftens storlek och hur avgiften bör vara utformad. Regeringen anser emellertid, i likhet med majoriteten av remiss</w:t>
      </w:r>
      <w:r>
        <w:softHyphen/>
        <w:t>instanserna, att den särskilda avgiften för de olika över</w:t>
      </w:r>
      <w:r>
        <w:softHyphen/>
        <w:t>trädelser som föreslås i promemorian är både väl avvägd och även i övrigt lämplig för sitt ändamål.</w:t>
      </w:r>
    </w:p>
    <w:p w:rsidR="00127182" w:rsidRDefault="00127182" w:rsidP="00127182">
      <w:pPr>
        <w:pStyle w:val="Brdtextmedindrag"/>
      </w:pPr>
      <w:r w:rsidRPr="001C6033">
        <w:t xml:space="preserve">Den särskilda avgiften </w:t>
      </w:r>
      <w:r>
        <w:t>för en överträdelse som består i att ett parti i sin redovisning har utelämnat</w:t>
      </w:r>
      <w:r w:rsidRPr="001C6033">
        <w:t xml:space="preserve"> </w:t>
      </w:r>
      <w:r>
        <w:t>intäkter eller redovisat</w:t>
      </w:r>
      <w:r w:rsidRPr="001C6033">
        <w:t xml:space="preserve"> </w:t>
      </w:r>
      <w:r>
        <w:t xml:space="preserve">intäkterna </w:t>
      </w:r>
      <w:r w:rsidRPr="001C6033">
        <w:t xml:space="preserve">med </w:t>
      </w:r>
      <w:r>
        <w:t xml:space="preserve">ett </w:t>
      </w:r>
      <w:r w:rsidRPr="001C6033">
        <w:t>för lågt belopp</w:t>
      </w:r>
      <w:r>
        <w:t>, bör</w:t>
      </w:r>
      <w:r w:rsidRPr="001C6033">
        <w:t xml:space="preserve"> </w:t>
      </w:r>
      <w:r>
        <w:t xml:space="preserve">därför lämpligen </w:t>
      </w:r>
      <w:r w:rsidRPr="001C6033">
        <w:t>tas ut med ett belopp som motsvarar den felaktiga redovisningen</w:t>
      </w:r>
      <w:r>
        <w:t>. För att säkerställa att en särskild avgift inte tas ut med ett orimligt högt belopp, bör det dock anges i lagen att det högsta belopp som får tas ut för en sådan överträdelse är 100 000 kr.</w:t>
      </w:r>
    </w:p>
    <w:p w:rsidR="00127182" w:rsidRDefault="00127182" w:rsidP="00127182">
      <w:pPr>
        <w:pStyle w:val="Brdtextmedindrag"/>
      </w:pPr>
      <w:r>
        <w:t xml:space="preserve">Den särskilda avgiften för överträdelser som avser brister när det gäller att ange bidragsgivarens identitet etc. </w:t>
      </w:r>
      <w:r w:rsidRPr="000B0887">
        <w:t xml:space="preserve">för </w:t>
      </w:r>
      <w:r>
        <w:t xml:space="preserve">öppna </w:t>
      </w:r>
      <w:r w:rsidRPr="000B0887">
        <w:t>bidrag från enskilda som överstiger tröskelvärdet</w:t>
      </w:r>
      <w:r>
        <w:t xml:space="preserve"> bör vara lägre än det angivna maximibeloppet om 100 000 kr. Detsamma bör gälla för brister som innebär att uppgifts</w:t>
      </w:r>
      <w:r>
        <w:softHyphen/>
        <w:t>skyldigheten för anonyma bidrag inte har fullgjorts. Den särskilda avgiften bör i dessa fall lämpligen vara 20 000 kr.</w:t>
      </w:r>
    </w:p>
    <w:p w:rsidR="00127182" w:rsidRDefault="00127182" w:rsidP="00127182">
      <w:pPr>
        <w:pStyle w:val="Brdtextmedindrag"/>
      </w:pPr>
      <w:r>
        <w:t>För att den särskilda avgiften ska vara ett effektivt medel för att säker</w:t>
      </w:r>
      <w:r>
        <w:softHyphen/>
        <w:t>ställa att reglerna följs, bör den inte förutsätta att överträdelsen sker med uppsåt eller av oaktsamhet. De fördelar från utredningssynpunkt som finns med ta ut en sådan avgift av någon annan än en fysisk person, i detta fall ett parti, skulle gå förlorade om tillsyns</w:t>
      </w:r>
      <w:r>
        <w:softHyphen/>
        <w:t>myndigheten måste utreda frågor om uppsåt eller oaktsamhet. Ett krav på uppsåt eller oaktsamhet förutsätter också att ett personligt ansvar kan konstateras hos en utpekad ansvarig. En sådan ordning är i detta sammanhang olämplig och riskerar bl.a. att leda till komplicerade utredningar, vilket i sin tur innebär</w:t>
      </w:r>
      <w:r w:rsidRPr="005D4F98">
        <w:t xml:space="preserve"> </w:t>
      </w:r>
      <w:r>
        <w:t>längre hand</w:t>
      </w:r>
      <w:r>
        <w:softHyphen/>
        <w:t>läggningstider. Vidare bör en överträdelse kunna leda till en snabb reaktion från tillsyns</w:t>
      </w:r>
      <w:r>
        <w:softHyphen/>
        <w:t>myndigheten i form av en särskild avgift. Som anförs i promemorian kräver detta att den särskilda avgiften kan tas ut utan någon närmare utredning av personligt ansvar. En avgifts</w:t>
      </w:r>
      <w:r>
        <w:softHyphen/>
        <w:t>skyldighet som bygger på strikt ansvar bidrar till att sanktions</w:t>
      </w:r>
      <w:r>
        <w:softHyphen/>
        <w:t>systemet är enkelt och effektivt.</w:t>
      </w:r>
    </w:p>
    <w:p w:rsidR="00127182" w:rsidRDefault="00127182" w:rsidP="00127182">
      <w:pPr>
        <w:pStyle w:val="Brdtextmedindrag"/>
      </w:pPr>
      <w:r>
        <w:t>För att en konstruktion med strikt ansvar ska vara försvarbar från rättssäkerhetssynpunkt bör det finnas ett starkt stöd för en presumtion att överträdelser på området inte kan ske på annat sätt än som en följd av uppsåt eller oaktsamhet. Denna förut</w:t>
      </w:r>
      <w:r>
        <w:softHyphen/>
        <w:t>sättning får, som konstateras ovan, anses vara uppfylld i fråga om de nu aktuella överträdelserna.</w:t>
      </w:r>
    </w:p>
    <w:p w:rsidR="00127182" w:rsidRDefault="00127182" w:rsidP="00127182">
      <w:pPr>
        <w:pStyle w:val="Brdtextmedindrag"/>
      </w:pPr>
      <w:r w:rsidRPr="005A75A4">
        <w:t xml:space="preserve">Med hänsyn till det strikta ansvaret </w:t>
      </w:r>
      <w:r>
        <w:t xml:space="preserve">anser regeringen att det </w:t>
      </w:r>
      <w:r w:rsidRPr="005A75A4">
        <w:t>bör finnas en möjlighet till</w:t>
      </w:r>
      <w:r>
        <w:t xml:space="preserve"> befrielse från särskild avgift för att ge utrymme för en nyanserad bedömning, bl.a. i syfte att undvika stötande resultat</w:t>
      </w:r>
      <w:r w:rsidRPr="005A75A4">
        <w:t>.</w:t>
      </w:r>
      <w:r>
        <w:t xml:space="preserve"> </w:t>
      </w:r>
      <w:r w:rsidRPr="005A75A4">
        <w:t xml:space="preserve">Det ska röra sig om undantagssituationer och utrymmet för att inte </w:t>
      </w:r>
      <w:r>
        <w:t>ta ut någon</w:t>
      </w:r>
      <w:r w:rsidRPr="005A75A4">
        <w:t xml:space="preserve"> </w:t>
      </w:r>
      <w:r>
        <w:t xml:space="preserve">särskild </w:t>
      </w:r>
      <w:r w:rsidRPr="005A75A4">
        <w:t xml:space="preserve">avgift </w:t>
      </w:r>
      <w:r>
        <w:t>bör</w:t>
      </w:r>
      <w:r w:rsidRPr="005A75A4">
        <w:t xml:space="preserve"> vara begränsat.</w:t>
      </w:r>
    </w:p>
    <w:p w:rsidR="00127182" w:rsidRDefault="00127182" w:rsidP="00127182">
      <w:pPr>
        <w:pStyle w:val="Brdtextmedindrag"/>
      </w:pPr>
      <w:r>
        <w:t xml:space="preserve">Regeringen föreslår därför att det i den nya lagen införs bestämmelser om att Kammarkollegiet får sätta ned eller avstå från att ta ut en särskild avgift om det finns synnerliga skäl för det, t.ex. om överträdelsen beror på en omständighet som partiet rimligen inte kunnat förutse eller annars kunnat påverka eller kontrollera. </w:t>
      </w:r>
      <w:r w:rsidRPr="00277DE4">
        <w:t>En situation som skulle kunna träffas av bestämmelsen vore om en kandidat vars personvalskampanj omfattas av partiets redovisningsskyldighet inför redovisningstillfället gjort sig okontaktbar för partiet eller lämnat partiet.</w:t>
      </w:r>
      <w:r>
        <w:t xml:space="preserve"> Det bör dock överlämnas till rätts</w:t>
      </w:r>
      <w:r>
        <w:softHyphen/>
        <w:t>tillämp</w:t>
      </w:r>
      <w:r>
        <w:softHyphen/>
        <w:t>ningen att utveckla närmare praxis kring bestämmelserna.</w:t>
      </w:r>
    </w:p>
    <w:p w:rsidR="00127182" w:rsidRDefault="00127182" w:rsidP="00127182">
      <w:pPr>
        <w:pStyle w:val="Brdtextmedindrag"/>
      </w:pPr>
      <w:r>
        <w:t xml:space="preserve">Den särskilda </w:t>
      </w:r>
      <w:r w:rsidRPr="00AF482E">
        <w:t xml:space="preserve">avgiften </w:t>
      </w:r>
      <w:r>
        <w:t>bör</w:t>
      </w:r>
      <w:r w:rsidRPr="00AF482E">
        <w:t xml:space="preserve"> tillfalla staten</w:t>
      </w:r>
      <w:r>
        <w:t>. Detta bör också framgå av den nya lagen.</w:t>
      </w:r>
      <w:r w:rsidRPr="009B6AC4">
        <w:t xml:space="preserve"> </w:t>
      </w:r>
      <w:r>
        <w:t xml:space="preserve">När det gäller </w:t>
      </w:r>
      <w:r w:rsidRPr="006E0239">
        <w:rPr>
          <w:i/>
        </w:rPr>
        <w:t>Kammarkollegiet</w:t>
      </w:r>
      <w:r>
        <w:rPr>
          <w:i/>
        </w:rPr>
        <w:t>s</w:t>
      </w:r>
      <w:r w:rsidRPr="0005284B">
        <w:t xml:space="preserve"> </w:t>
      </w:r>
      <w:r>
        <w:t xml:space="preserve">förslag att </w:t>
      </w:r>
      <w:r w:rsidRPr="0005284B">
        <w:t xml:space="preserve">frågan om indrivning av </w:t>
      </w:r>
      <w:r>
        <w:t xml:space="preserve">särskild </w:t>
      </w:r>
      <w:r w:rsidRPr="0005284B">
        <w:t xml:space="preserve">avgift </w:t>
      </w:r>
      <w:r>
        <w:t xml:space="preserve">ska regleras i lagen, hänvisar regeringen till vad som anförs i </w:t>
      </w:r>
      <w:r w:rsidRPr="009953EA">
        <w:t>avsnitt 6.17.1</w:t>
      </w:r>
      <w:r>
        <w:t xml:space="preserve"> om att den redan befintliga möjligheten för tillsyns</w:t>
      </w:r>
      <w:r>
        <w:softHyphen/>
        <w:t xml:space="preserve">myndigheten att </w:t>
      </w:r>
      <w:r w:rsidRPr="007A3619">
        <w:t>ans</w:t>
      </w:r>
      <w:r>
        <w:t>ö</w:t>
      </w:r>
      <w:r w:rsidRPr="007A3619">
        <w:t>ka om betalningsf</w:t>
      </w:r>
      <w:r>
        <w:softHyphen/>
        <w:t>ö</w:t>
      </w:r>
      <w:r w:rsidRPr="007A3619">
        <w:t>rel</w:t>
      </w:r>
      <w:r>
        <w:t>ä</w:t>
      </w:r>
      <w:r w:rsidRPr="007A3619">
        <w:t>ggande hos Krono</w:t>
      </w:r>
      <w:r>
        <w:softHyphen/>
      </w:r>
      <w:r w:rsidRPr="007A3619">
        <w:t>fogde</w:t>
      </w:r>
      <w:r>
        <w:softHyphen/>
      </w:r>
      <w:r w:rsidRPr="007A3619">
        <w:t xml:space="preserve">myndigheten </w:t>
      </w:r>
      <w:r>
        <w:t>får anses tillräcklig.</w:t>
      </w:r>
    </w:p>
    <w:p w:rsidR="00127182" w:rsidRDefault="00127182" w:rsidP="00127182">
      <w:pPr>
        <w:pStyle w:val="Brdtextmedindrag"/>
      </w:pPr>
      <w:r>
        <w:t xml:space="preserve">Ett beslut om särskild avgift enligt den föreslagna lagen faller inom tillämpningsområdet för artikel 6 i </w:t>
      </w:r>
      <w:r w:rsidRPr="00AF482E">
        <w:t>Europakonventionen</w:t>
      </w:r>
      <w:r>
        <w:t xml:space="preserve"> om rätt till en rättvis rättegång</w:t>
      </w:r>
      <w:r w:rsidRPr="00AF482E">
        <w:t xml:space="preserve">, som gäller som lag. </w:t>
      </w:r>
      <w:r>
        <w:t>Regeringen bedömer att d</w:t>
      </w:r>
      <w:r w:rsidRPr="00372C43">
        <w:t>en före</w:t>
      </w:r>
      <w:r>
        <w:softHyphen/>
      </w:r>
      <w:r w:rsidRPr="00372C43">
        <w:t xml:space="preserve">slagna ordningen </w:t>
      </w:r>
      <w:r>
        <w:t xml:space="preserve">är </w:t>
      </w:r>
      <w:r w:rsidRPr="00372C43">
        <w:t>förenlig med Europakonven</w:t>
      </w:r>
      <w:r>
        <w:softHyphen/>
      </w:r>
      <w:r w:rsidRPr="00372C43">
        <w:t>tionen.</w:t>
      </w:r>
      <w:r>
        <w:t xml:space="preserve"> </w:t>
      </w:r>
      <w:r w:rsidRPr="00AF482E">
        <w:t>Det</w:t>
      </w:r>
      <w:r>
        <w:softHyphen/>
      </w:r>
      <w:r w:rsidRPr="00AF482E">
        <w:t xml:space="preserve">samma gäller </w:t>
      </w:r>
      <w:r>
        <w:t>i förhållande till Europa</w:t>
      </w:r>
      <w:r>
        <w:softHyphen/>
        <w:t xml:space="preserve">rådets </w:t>
      </w:r>
      <w:r w:rsidRPr="00AF482E">
        <w:t>rekommendation nr</w:t>
      </w:r>
      <w:r>
        <w:t> </w:t>
      </w:r>
      <w:r w:rsidRPr="00AF482E">
        <w:t>R(91)1 om admini</w:t>
      </w:r>
      <w:r>
        <w:softHyphen/>
      </w:r>
      <w:r w:rsidRPr="00AF482E">
        <w:t>strativa sanktioner. Rekommen</w:t>
      </w:r>
      <w:r>
        <w:softHyphen/>
      </w:r>
      <w:r w:rsidRPr="00AF482E">
        <w:t>dationen riktar sig främst till Europa</w:t>
      </w:r>
      <w:r>
        <w:softHyphen/>
      </w:r>
      <w:r w:rsidRPr="00AF482E">
        <w:t>rådets medlemmar, däribland Sverige, men är inte rättsligt bindande.</w:t>
      </w:r>
    </w:p>
    <w:p w:rsidR="00127182" w:rsidRDefault="00127182" w:rsidP="00127182">
      <w:pPr>
        <w:pStyle w:val="Brdtextmedindrag"/>
      </w:pPr>
      <w:r>
        <w:t>Den föreslagna konstruktionen innebär att det inte kommer att bli aktuellt för Kammarkollegiet att besluta om vites</w:t>
      </w:r>
      <w:r>
        <w:softHyphen/>
        <w:t>föreläggande i en situation där särskild avgift ska tas ut. Det finns därför inte någon risk för</w:t>
      </w:r>
      <w:r w:rsidRPr="008A37F9">
        <w:t xml:space="preserve"> att komma i konflikt med ”förbudet mot dubbel</w:t>
      </w:r>
      <w:r>
        <w:softHyphen/>
      </w:r>
      <w:r w:rsidRPr="008A37F9">
        <w:t>bestraffni</w:t>
      </w:r>
      <w:r>
        <w:t>ng”, dvs. rätten enligt artikel </w:t>
      </w:r>
      <w:r w:rsidRPr="008A37F9">
        <w:t>4 i det sjunde tilläggs</w:t>
      </w:r>
      <w:r>
        <w:softHyphen/>
      </w:r>
      <w:r w:rsidRPr="008A37F9">
        <w:t xml:space="preserve">protokollet till Europakonventionen, </w:t>
      </w:r>
      <w:r>
        <w:t xml:space="preserve">som gäller som lag, </w:t>
      </w:r>
      <w:r w:rsidRPr="008A37F9">
        <w:t>att inte bli lagförd eller straffad två gånger för samma gärning.</w:t>
      </w:r>
    </w:p>
    <w:p w:rsidR="00127182" w:rsidRDefault="00127182" w:rsidP="00127182">
      <w:pPr>
        <w:pStyle w:val="Brdtextmedindrag"/>
      </w:pPr>
      <w:r>
        <w:t>Regeringen bedömer avslutningsvis att e</w:t>
      </w:r>
      <w:r w:rsidRPr="00372C43">
        <w:t xml:space="preserve">tt beslut om </w:t>
      </w:r>
      <w:r>
        <w:t xml:space="preserve">särskild </w:t>
      </w:r>
      <w:r w:rsidRPr="00372C43">
        <w:t xml:space="preserve">avgift </w:t>
      </w:r>
      <w:r>
        <w:t xml:space="preserve">är </w:t>
      </w:r>
      <w:r w:rsidRPr="00372C43">
        <w:t>en sådan effektiv, proportionell och avskräckande sanktion som avses i GRECO:s rekommen</w:t>
      </w:r>
      <w:r w:rsidRPr="00372C43">
        <w:softHyphen/>
        <w:t>dationer.</w:t>
      </w:r>
    </w:p>
    <w:p w:rsidR="00127182" w:rsidRDefault="00127182" w:rsidP="00127182">
      <w:pPr>
        <w:pStyle w:val="Rubrik2"/>
      </w:pPr>
      <w:bookmarkStart w:id="8270" w:name="_Toc351365133"/>
      <w:bookmarkStart w:id="8271" w:name="_Toc351365430"/>
      <w:bookmarkStart w:id="8272" w:name="_Toc351441019"/>
      <w:bookmarkStart w:id="8273" w:name="_Toc351466725"/>
      <w:bookmarkStart w:id="8274" w:name="_Toc351467314"/>
      <w:bookmarkStart w:id="8275" w:name="_Toc351468635"/>
      <w:bookmarkStart w:id="8276" w:name="_Toc351537945"/>
      <w:bookmarkStart w:id="8277" w:name="_Toc351546743"/>
      <w:bookmarkStart w:id="8278" w:name="_Toc351546947"/>
      <w:bookmarkStart w:id="8279" w:name="_Toc351558255"/>
      <w:bookmarkStart w:id="8280" w:name="_Toc351558459"/>
      <w:bookmarkStart w:id="8281" w:name="_Toc351558663"/>
      <w:bookmarkStart w:id="8282" w:name="_Toc351629812"/>
      <w:bookmarkStart w:id="8283" w:name="_Toc351630029"/>
      <w:bookmarkStart w:id="8284" w:name="_Toc351630243"/>
      <w:bookmarkStart w:id="8285" w:name="_Toc351633627"/>
      <w:bookmarkStart w:id="8286" w:name="_Toc351633842"/>
      <w:bookmarkStart w:id="8287" w:name="_Toc351634055"/>
      <w:bookmarkStart w:id="8288" w:name="_Toc351634269"/>
      <w:bookmarkStart w:id="8289" w:name="_Toc351634483"/>
      <w:bookmarkStart w:id="8290" w:name="_Toc351634697"/>
      <w:bookmarkStart w:id="8291" w:name="_Toc351634912"/>
      <w:bookmarkStart w:id="8292" w:name="_Toc351635126"/>
      <w:bookmarkStart w:id="8293" w:name="_Toc351635339"/>
      <w:bookmarkStart w:id="8294" w:name="_Toc351638038"/>
      <w:bookmarkStart w:id="8295" w:name="_Toc351638251"/>
      <w:bookmarkStart w:id="8296" w:name="_Toc351699673"/>
      <w:bookmarkStart w:id="8297" w:name="_Toc351699885"/>
      <w:bookmarkStart w:id="8298" w:name="_Toc351701789"/>
      <w:bookmarkStart w:id="8299" w:name="_Toc351709412"/>
      <w:bookmarkStart w:id="8300" w:name="_Toc351720880"/>
      <w:bookmarkStart w:id="8301" w:name="_Toc353429452"/>
      <w:bookmarkStart w:id="8302" w:name="_Toc357504372"/>
      <w:bookmarkStart w:id="8303" w:name="_Toc360688893"/>
      <w:bookmarkStart w:id="8304" w:name="_Toc361052705"/>
      <w:bookmarkStart w:id="8305" w:name="_Toc361053195"/>
      <w:bookmarkStart w:id="8306" w:name="_Toc361053275"/>
      <w:bookmarkStart w:id="8307" w:name="_Toc361053882"/>
      <w:bookmarkStart w:id="8308" w:name="_Toc361054044"/>
      <w:bookmarkStart w:id="8309" w:name="_Toc361054126"/>
      <w:bookmarkStart w:id="8310" w:name="_Toc361054288"/>
      <w:bookmarkStart w:id="8311" w:name="_Toc361054450"/>
      <w:bookmarkStart w:id="8312" w:name="_Toc361054527"/>
      <w:bookmarkStart w:id="8313" w:name="_Toc361054608"/>
      <w:bookmarkStart w:id="8314" w:name="_Toc361054690"/>
      <w:bookmarkStart w:id="8315" w:name="_Toc361054773"/>
      <w:bookmarkStart w:id="8316" w:name="_Toc361054855"/>
      <w:bookmarkStart w:id="8317" w:name="_Toc361054937"/>
      <w:bookmarkStart w:id="8318" w:name="_Toc361055019"/>
      <w:bookmarkStart w:id="8319" w:name="_Toc361055101"/>
      <w:bookmarkStart w:id="8320" w:name="_Toc361055183"/>
      <w:bookmarkStart w:id="8321" w:name="_Toc361055266"/>
      <w:bookmarkStart w:id="8322" w:name="_Toc361055348"/>
      <w:bookmarkStart w:id="8323" w:name="_Toc361055430"/>
      <w:bookmarkStart w:id="8324" w:name="_Toc361055512"/>
      <w:bookmarkStart w:id="8325" w:name="_Toc361055676"/>
      <w:bookmarkStart w:id="8326" w:name="_Toc361055757"/>
      <w:bookmarkStart w:id="8327" w:name="_Toc361055839"/>
      <w:bookmarkStart w:id="8328" w:name="_Toc361055920"/>
      <w:bookmarkStart w:id="8329" w:name="_Toc361056002"/>
      <w:bookmarkStart w:id="8330" w:name="_Toc361056084"/>
      <w:bookmarkStart w:id="8331" w:name="_Toc361059238"/>
      <w:bookmarkStart w:id="8332" w:name="_Toc361059362"/>
      <w:bookmarkStart w:id="8333" w:name="_Toc361059779"/>
      <w:bookmarkStart w:id="8334" w:name="_Toc361060332"/>
      <w:bookmarkStart w:id="8335" w:name="_Toc361061202"/>
      <w:bookmarkStart w:id="8336" w:name="_Toc361061693"/>
      <w:bookmarkStart w:id="8337" w:name="_Toc369586062"/>
      <w:bookmarkStart w:id="8338" w:name="_Toc370453846"/>
      <w:bookmarkStart w:id="8339" w:name="_Toc370478994"/>
      <w:bookmarkStart w:id="8340" w:name="_Toc370737959"/>
      <w:bookmarkStart w:id="8341" w:name="_Toc370805349"/>
      <w:bookmarkStart w:id="8342" w:name="_Toc370808866"/>
      <w:bookmarkStart w:id="8343" w:name="_Toc370810289"/>
      <w:bookmarkStart w:id="8344" w:name="_Toc371055561"/>
      <w:bookmarkStart w:id="8345" w:name="_Toc371341086"/>
      <w:bookmarkStart w:id="8346" w:name="_Toc371490859"/>
      <w:bookmarkStart w:id="8347" w:name="_Toc371497323"/>
      <w:bookmarkStart w:id="8348" w:name="_Toc371588459"/>
      <w:bookmarkStart w:id="8349" w:name="_Toc371601094"/>
      <w:bookmarkStart w:id="8350" w:name="_Toc371601774"/>
      <w:bookmarkStart w:id="8351" w:name="_Toc371602709"/>
      <w:bookmarkStart w:id="8352" w:name="_Toc371668324"/>
      <w:bookmarkStart w:id="8353" w:name="_Toc371670258"/>
      <w:bookmarkStart w:id="8354" w:name="_Toc372716224"/>
      <w:bookmarkStart w:id="8355" w:name="_Toc373391547"/>
      <w:bookmarkStart w:id="8356" w:name="_Toc373402200"/>
      <w:bookmarkStart w:id="8357" w:name="_Toc373403495"/>
      <w:bookmarkStart w:id="8358" w:name="_Toc373482625"/>
      <w:bookmarkStart w:id="8359" w:name="_Toc373482809"/>
      <w:bookmarkStart w:id="8360" w:name="_Toc373486715"/>
      <w:bookmarkStart w:id="8361" w:name="_Toc373755735"/>
      <w:bookmarkStart w:id="8362" w:name="_Toc373756012"/>
      <w:bookmarkStart w:id="8363" w:name="_Toc373839966"/>
      <w:bookmarkStart w:id="8364" w:name="_Toc374345770"/>
      <w:bookmarkStart w:id="8365" w:name="_Toc374445353"/>
      <w:bookmarkStart w:id="8366" w:name="_Toc374514998"/>
      <w:bookmarkStart w:id="8367" w:name="_Toc374516494"/>
      <w:bookmarkStart w:id="8368" w:name="_Toc374517167"/>
      <w:bookmarkStart w:id="8369" w:name="_Toc374703345"/>
      <w:bookmarkStart w:id="8370" w:name="_Toc374972350"/>
      <w:bookmarkStart w:id="8371" w:name="_Toc375042212"/>
      <w:bookmarkStart w:id="8372" w:name="_Toc375045443"/>
      <w:bookmarkStart w:id="8373" w:name="_Toc375053182"/>
      <w:bookmarkStart w:id="8374" w:name="_Toc375057283"/>
      <w:bookmarkStart w:id="8375" w:name="_Toc375057351"/>
      <w:bookmarkStart w:id="8376" w:name="_Toc375127877"/>
      <w:bookmarkStart w:id="8377" w:name="_Toc375137115"/>
      <w:bookmarkStart w:id="8378" w:name="_Toc375138462"/>
      <w:bookmarkStart w:id="8379" w:name="_Toc376853891"/>
      <w:bookmarkStart w:id="8380" w:name="_Toc376857406"/>
      <w:bookmarkStart w:id="8381" w:name="_Toc376857611"/>
      <w:bookmarkStart w:id="8382" w:name="_Toc376858854"/>
      <w:bookmarkStart w:id="8383" w:name="_Toc376858926"/>
      <w:bookmarkStart w:id="8384" w:name="_Toc376858997"/>
      <w:bookmarkStart w:id="8385" w:name="_Toc376931276"/>
      <w:bookmarkStart w:id="8386" w:name="_Toc377120408"/>
      <w:bookmarkStart w:id="8387" w:name="_Toc377125023"/>
      <w:bookmarkStart w:id="8388" w:name="_Toc377133247"/>
      <w:bookmarkStart w:id="8389" w:name="_Toc377134825"/>
      <w:bookmarkStart w:id="8390" w:name="_Toc377371289"/>
      <w:bookmarkStart w:id="8391" w:name="_Toc377542404"/>
      <w:bookmarkStart w:id="8392" w:name="_Toc377622947"/>
      <w:bookmarkStart w:id="8393" w:name="_Toc377623061"/>
      <w:bookmarkStart w:id="8394" w:name="_Toc377623175"/>
      <w:bookmarkStart w:id="8395" w:name="_Toc377623245"/>
      <w:bookmarkStart w:id="8396" w:name="_Toc377713081"/>
      <w:bookmarkStart w:id="8397" w:name="_Toc377720421"/>
      <w:bookmarkEnd w:id="8270"/>
      <w:bookmarkEnd w:id="8271"/>
      <w:bookmarkEnd w:id="8272"/>
      <w:bookmarkEnd w:id="8273"/>
      <w:bookmarkEnd w:id="8274"/>
      <w:bookmarkEnd w:id="8275"/>
      <w:bookmarkEnd w:id="8276"/>
      <w:bookmarkEnd w:id="8277"/>
      <w:bookmarkEnd w:id="8278"/>
      <w:bookmarkEnd w:id="8279"/>
      <w:bookmarkEnd w:id="8280"/>
      <w:bookmarkEnd w:id="8281"/>
      <w:bookmarkEnd w:id="8282"/>
      <w:bookmarkEnd w:id="8283"/>
      <w:bookmarkEnd w:id="8284"/>
      <w:bookmarkEnd w:id="8285"/>
      <w:bookmarkEnd w:id="8286"/>
      <w:bookmarkEnd w:id="8287"/>
      <w:bookmarkEnd w:id="8288"/>
      <w:bookmarkEnd w:id="8289"/>
      <w:bookmarkEnd w:id="8290"/>
      <w:bookmarkEnd w:id="8291"/>
      <w:bookmarkEnd w:id="8292"/>
      <w:bookmarkEnd w:id="8293"/>
      <w:bookmarkEnd w:id="8294"/>
      <w:bookmarkEnd w:id="8295"/>
      <w:bookmarkEnd w:id="8296"/>
      <w:bookmarkEnd w:id="8297"/>
      <w:bookmarkEnd w:id="8298"/>
      <w:bookmarkEnd w:id="8299"/>
      <w:bookmarkEnd w:id="8300"/>
      <w:r w:rsidRPr="00E32341">
        <w:t>Överklagande</w:t>
      </w:r>
      <w:bookmarkEnd w:id="8301"/>
      <w:bookmarkEnd w:id="8302"/>
      <w:bookmarkEnd w:id="8303"/>
      <w:bookmarkEnd w:id="8304"/>
      <w:bookmarkEnd w:id="8305"/>
      <w:bookmarkEnd w:id="8306"/>
      <w:bookmarkEnd w:id="8307"/>
      <w:bookmarkEnd w:id="8308"/>
      <w:bookmarkEnd w:id="8309"/>
      <w:bookmarkEnd w:id="8310"/>
      <w:bookmarkEnd w:id="8311"/>
      <w:bookmarkEnd w:id="8312"/>
      <w:bookmarkEnd w:id="8313"/>
      <w:bookmarkEnd w:id="8314"/>
      <w:bookmarkEnd w:id="8315"/>
      <w:bookmarkEnd w:id="8316"/>
      <w:bookmarkEnd w:id="8317"/>
      <w:bookmarkEnd w:id="8318"/>
      <w:bookmarkEnd w:id="8319"/>
      <w:bookmarkEnd w:id="8320"/>
      <w:bookmarkEnd w:id="8321"/>
      <w:bookmarkEnd w:id="8322"/>
      <w:bookmarkEnd w:id="8323"/>
      <w:bookmarkEnd w:id="8324"/>
      <w:bookmarkEnd w:id="8325"/>
      <w:bookmarkEnd w:id="8326"/>
      <w:bookmarkEnd w:id="8327"/>
      <w:bookmarkEnd w:id="8328"/>
      <w:bookmarkEnd w:id="8329"/>
      <w:bookmarkEnd w:id="8330"/>
      <w:bookmarkEnd w:id="8331"/>
      <w:bookmarkEnd w:id="8332"/>
      <w:bookmarkEnd w:id="8333"/>
      <w:bookmarkEnd w:id="8334"/>
      <w:bookmarkEnd w:id="8335"/>
      <w:bookmarkEnd w:id="8336"/>
      <w:bookmarkEnd w:id="8337"/>
      <w:bookmarkEnd w:id="8338"/>
      <w:bookmarkEnd w:id="8339"/>
      <w:bookmarkEnd w:id="8340"/>
      <w:bookmarkEnd w:id="8341"/>
      <w:bookmarkEnd w:id="8342"/>
      <w:bookmarkEnd w:id="8343"/>
      <w:bookmarkEnd w:id="8344"/>
      <w:bookmarkEnd w:id="8345"/>
      <w:bookmarkEnd w:id="8346"/>
      <w:bookmarkEnd w:id="8347"/>
      <w:bookmarkEnd w:id="8348"/>
      <w:bookmarkEnd w:id="8349"/>
      <w:bookmarkEnd w:id="8350"/>
      <w:bookmarkEnd w:id="8351"/>
      <w:bookmarkEnd w:id="8352"/>
      <w:bookmarkEnd w:id="8353"/>
      <w:bookmarkEnd w:id="8354"/>
      <w:bookmarkEnd w:id="8355"/>
      <w:bookmarkEnd w:id="8356"/>
      <w:bookmarkEnd w:id="8357"/>
      <w:bookmarkEnd w:id="8358"/>
      <w:bookmarkEnd w:id="8359"/>
      <w:bookmarkEnd w:id="8360"/>
      <w:bookmarkEnd w:id="8361"/>
      <w:bookmarkEnd w:id="8362"/>
      <w:bookmarkEnd w:id="8363"/>
      <w:bookmarkEnd w:id="8364"/>
      <w:bookmarkEnd w:id="8365"/>
      <w:bookmarkEnd w:id="8366"/>
      <w:bookmarkEnd w:id="8367"/>
      <w:bookmarkEnd w:id="8368"/>
      <w:bookmarkEnd w:id="8369"/>
      <w:bookmarkEnd w:id="8370"/>
      <w:bookmarkEnd w:id="8371"/>
      <w:bookmarkEnd w:id="8372"/>
      <w:bookmarkEnd w:id="8373"/>
      <w:bookmarkEnd w:id="8374"/>
      <w:bookmarkEnd w:id="8375"/>
      <w:bookmarkEnd w:id="8376"/>
      <w:bookmarkEnd w:id="8377"/>
      <w:bookmarkEnd w:id="8378"/>
      <w:bookmarkEnd w:id="8379"/>
      <w:bookmarkEnd w:id="8380"/>
      <w:bookmarkEnd w:id="8381"/>
      <w:bookmarkEnd w:id="8382"/>
      <w:bookmarkEnd w:id="8383"/>
      <w:bookmarkEnd w:id="8384"/>
      <w:bookmarkEnd w:id="8385"/>
      <w:bookmarkEnd w:id="8386"/>
      <w:bookmarkEnd w:id="8387"/>
      <w:bookmarkEnd w:id="8388"/>
      <w:bookmarkEnd w:id="8389"/>
      <w:bookmarkEnd w:id="8390"/>
      <w:bookmarkEnd w:id="8391"/>
      <w:bookmarkEnd w:id="8392"/>
      <w:bookmarkEnd w:id="8393"/>
      <w:bookmarkEnd w:id="8394"/>
      <w:bookmarkEnd w:id="8395"/>
      <w:bookmarkEnd w:id="8396"/>
      <w:bookmarkEnd w:id="8397"/>
    </w:p>
    <w:p w:rsidR="00127182" w:rsidRPr="00823320" w:rsidRDefault="0012718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2A4D97">
        <w:rPr>
          <w:b/>
        </w:rPr>
        <w:t>:</w:t>
      </w:r>
      <w:r w:rsidRPr="002A4D97">
        <w:t xml:space="preserve"> </w:t>
      </w:r>
      <w:r>
        <w:t>Kammarkollegiets beslut enligt den föreslagna lagen om föreläggande, om försenings</w:t>
      </w:r>
      <w:r>
        <w:softHyphen/>
        <w:t>avgift och om särskild avgift ska få överklagas till allmän förvaltnings</w:t>
      </w:r>
      <w:r>
        <w:softHyphen/>
        <w:t>domstol.</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Andra beslut enligt lagen ska inte kunna överklagas.</w:t>
      </w:r>
    </w:p>
    <w:p w:rsidR="00127182" w:rsidRDefault="00127182" w:rsidP="005A76F9">
      <w:pPr>
        <w:pStyle w:val="Brdtextmedindrag"/>
        <w:pBdr>
          <w:top w:val="single" w:sz="4" w:space="1" w:color="000000"/>
          <w:left w:val="single" w:sz="4" w:space="4" w:color="000000"/>
          <w:bottom w:val="single" w:sz="4" w:space="1" w:color="000000"/>
          <w:right w:val="single" w:sz="4" w:space="4" w:color="000000"/>
        </w:pBdr>
        <w:ind w:left="113" w:right="113"/>
      </w:pPr>
      <w:r>
        <w:t>Det ska krävas prövningstillstånd vid överklagande till kammar</w:t>
      </w:r>
      <w:r>
        <w:softHyphen/>
        <w:t xml:space="preserve">rätten. </w:t>
      </w:r>
    </w:p>
    <w:p w:rsidR="00127182" w:rsidRPr="001401E7" w:rsidRDefault="00127182" w:rsidP="00127182">
      <w:pPr>
        <w:pStyle w:val="Brdtextmedindrag"/>
      </w:pPr>
    </w:p>
    <w:p w:rsidR="00127182" w:rsidRDefault="00127182" w:rsidP="00127182">
      <w:pPr>
        <w:pStyle w:val="Brdtextmedindrag"/>
      </w:pPr>
      <w:r>
        <w:rPr>
          <w:b/>
        </w:rPr>
        <w:t>Promemorians förslag</w:t>
      </w:r>
      <w:r w:rsidRPr="001B0520">
        <w:t xml:space="preserve"> </w:t>
      </w:r>
      <w:r w:rsidRPr="006E0239">
        <w:t>överensstämmer med regeringens</w:t>
      </w:r>
      <w:r w:rsidRPr="001B0520">
        <w:t>.</w:t>
      </w:r>
    </w:p>
    <w:p w:rsidR="00127182" w:rsidRPr="001B0520" w:rsidRDefault="00127182" w:rsidP="00127182">
      <w:pPr>
        <w:pStyle w:val="Brdtextmedindrag"/>
      </w:pPr>
      <w:r w:rsidRPr="001B0520">
        <w:rPr>
          <w:b/>
        </w:rPr>
        <w:t>Remissinstanserna:</w:t>
      </w:r>
      <w:r w:rsidRPr="001B0520">
        <w:t xml:space="preserve"> </w:t>
      </w:r>
      <w:r>
        <w:t xml:space="preserve">Den övervägande majoriteten av </w:t>
      </w:r>
      <w:r w:rsidRPr="00EC339B">
        <w:t>remissinstans</w:t>
      </w:r>
      <w:r>
        <w:softHyphen/>
      </w:r>
      <w:r w:rsidRPr="00EC339B">
        <w:t>er</w:t>
      </w:r>
      <w:r>
        <w:t>na</w:t>
      </w:r>
      <w:r w:rsidRPr="00EC339B">
        <w:t xml:space="preserve">, bl.a. </w:t>
      </w:r>
      <w:r w:rsidRPr="00EC339B">
        <w:rPr>
          <w:i/>
        </w:rPr>
        <w:t>Malmö kommun</w:t>
      </w:r>
      <w:r w:rsidRPr="00EC339B">
        <w:t xml:space="preserve">, tillstyrker förslaget eller lämnar det utan </w:t>
      </w:r>
      <w:r>
        <w:t>invändning</w:t>
      </w:r>
      <w:r w:rsidRPr="00EC339B">
        <w:t>.</w:t>
      </w:r>
      <w:r>
        <w:t xml:space="preserve"> </w:t>
      </w:r>
      <w:r w:rsidRPr="00EC339B">
        <w:rPr>
          <w:i/>
        </w:rPr>
        <w:t>Transparency International Sverige</w:t>
      </w:r>
      <w:r w:rsidRPr="00EC339B">
        <w:t xml:space="preserve"> instämmer </w:t>
      </w:r>
      <w:r>
        <w:t xml:space="preserve">också </w:t>
      </w:r>
      <w:r w:rsidRPr="00EC339B">
        <w:t>i för</w:t>
      </w:r>
      <w:r>
        <w:softHyphen/>
      </w:r>
      <w:r w:rsidRPr="00EC339B">
        <w:t>slaget.</w:t>
      </w:r>
      <w:r>
        <w:t xml:space="preserve"> </w:t>
      </w:r>
      <w:r w:rsidRPr="006E0239">
        <w:rPr>
          <w:i/>
        </w:rPr>
        <w:t>Lunds universitet (Juridiska institu</w:t>
      </w:r>
      <w:r>
        <w:rPr>
          <w:i/>
        </w:rPr>
        <w:softHyphen/>
      </w:r>
      <w:r w:rsidRPr="006E0239">
        <w:rPr>
          <w:i/>
        </w:rPr>
        <w:t xml:space="preserve">tionen) </w:t>
      </w:r>
      <w:r w:rsidRPr="006E0239">
        <w:t>konstaterar</w:t>
      </w:r>
      <w:r w:rsidRPr="006E0239">
        <w:rPr>
          <w:i/>
        </w:rPr>
        <w:t xml:space="preserve"> </w:t>
      </w:r>
      <w:r w:rsidRPr="006E0239">
        <w:t>att begräns</w:t>
      </w:r>
      <w:r w:rsidRPr="006E0239">
        <w:softHyphen/>
        <w:t>ningen av överklagbara beslut innebär att frågor av hög parti</w:t>
      </w:r>
      <w:r>
        <w:softHyphen/>
      </w:r>
      <w:r w:rsidRPr="006E0239">
        <w:t>politisk sprängkraft kan komma prövas av enbart en förvaltnings</w:t>
      </w:r>
      <w:r>
        <w:softHyphen/>
      </w:r>
      <w:r w:rsidRPr="006E0239">
        <w:t>myndighet och att en sådan ordning kan vara olämplig.</w:t>
      </w:r>
    </w:p>
    <w:p w:rsidR="00127182" w:rsidRDefault="00127182" w:rsidP="00127182">
      <w:pPr>
        <w:pStyle w:val="Brdtextmedindrag"/>
      </w:pPr>
      <w:r w:rsidRPr="00360819">
        <w:rPr>
          <w:b/>
        </w:rPr>
        <w:t xml:space="preserve">Skälen för </w:t>
      </w:r>
      <w:r>
        <w:rPr>
          <w:b/>
        </w:rPr>
        <w:t>regeringens förslag</w:t>
      </w:r>
      <w:r w:rsidRPr="00360819">
        <w:rPr>
          <w:b/>
        </w:rPr>
        <w:t>:</w:t>
      </w:r>
      <w:r>
        <w:t xml:space="preserve"> Enligt artikel 6.1 i Europakonven</w:t>
      </w:r>
      <w:r>
        <w:softHyphen/>
        <w:t>tionen gäller att var och en vid prövningen av hans eller hennes civila rättigheter ska vara berättigad till en rättvis och offentlig förhandling inom skälig tid och inför en opartisk domstol som har upprättats enligt lag.</w:t>
      </w:r>
    </w:p>
    <w:p w:rsidR="00127182" w:rsidRDefault="00127182" w:rsidP="00127182">
      <w:pPr>
        <w:pStyle w:val="Brdtextmedindrag"/>
      </w:pPr>
      <w:r>
        <w:t>Beslut om bl.a. särskild avgift enligt den föreslagna lagen innefattar prövningar som faller inom tillämpningsområdet för artikel 6.1. En över</w:t>
      </w:r>
      <w:r>
        <w:softHyphen/>
        <w:t>prövning av sådana beslut måste därför vara förenlig med konventionens krav i fråga om domstolsprövning. Regeringen föreslår därför att det i lagen införs bestämmelser om överklagande som innebär att Kammar</w:t>
      </w:r>
      <w:r>
        <w:softHyphen/>
        <w:t>kollegiets beslut om föreläggande, om förseningsavgift och om särskild avgift ska få överklagas till allmän förvaltningsdomstol.</w:t>
      </w:r>
    </w:p>
    <w:p w:rsidR="00127182" w:rsidRPr="00445B78" w:rsidRDefault="00127182" w:rsidP="00127182">
      <w:pPr>
        <w:pStyle w:val="Brdtextmedindrag"/>
      </w:pPr>
      <w:r>
        <w:t>Andra beslut som kan fattas vid tillämpningen av den föreslagna lagen, t.ex. Kammarkollegiets beslut att publicera en intäkts</w:t>
      </w:r>
      <w:r>
        <w:softHyphen/>
        <w:t>redovisning på internet, bör inte kunna över</w:t>
      </w:r>
      <w:r>
        <w:softHyphen/>
        <w:t>klagas. Av tydlig</w:t>
      </w:r>
      <w:r>
        <w:softHyphen/>
        <w:t xml:space="preserve">hetsskäl bör det som ett komplement till lagens uttömmande reglering av överklagbara beslut införas en särskild bestämmelse om att andra beslut enligt lagen inte får överklagas. Som </w:t>
      </w:r>
      <w:r w:rsidRPr="00274FA1">
        <w:rPr>
          <w:i/>
        </w:rPr>
        <w:t xml:space="preserve">Lunds universitet (Juridiska institutionen) </w:t>
      </w:r>
      <w:r w:rsidRPr="006E0239">
        <w:t>konstaterar</w:t>
      </w:r>
      <w:r>
        <w:rPr>
          <w:i/>
        </w:rPr>
        <w:t xml:space="preserve"> </w:t>
      </w:r>
      <w:r>
        <w:t xml:space="preserve">kan innehållet i en intäktsredovisning bli föremål för bedömning i </w:t>
      </w:r>
      <w:r w:rsidRPr="00790D79">
        <w:t>allmän förvaltnings</w:t>
      </w:r>
      <w:r>
        <w:softHyphen/>
        <w:t>domstol i samband med ett över</w:t>
      </w:r>
      <w:r>
        <w:softHyphen/>
        <w:t>klagande av ett beslut om t.ex. särskild avgift.</w:t>
      </w:r>
      <w:r w:rsidRPr="002D7755">
        <w:t xml:space="preserve"> Ett partis intäktsredovisning utgör </w:t>
      </w:r>
      <w:r>
        <w:t xml:space="preserve">däremot </w:t>
      </w:r>
      <w:r w:rsidRPr="002D7755">
        <w:t xml:space="preserve">inte </w:t>
      </w:r>
      <w:r>
        <w:t xml:space="preserve">i sig </w:t>
      </w:r>
      <w:r w:rsidRPr="002D7755">
        <w:t>något beslut</w:t>
      </w:r>
      <w:r>
        <w:t>, vilket innebär att redovisningen som sådan</w:t>
      </w:r>
      <w:r w:rsidRPr="002D7755">
        <w:t xml:space="preserve"> </w:t>
      </w:r>
      <w:r>
        <w:t xml:space="preserve">därför </w:t>
      </w:r>
      <w:r w:rsidRPr="002D7755">
        <w:t xml:space="preserve">inte </w:t>
      </w:r>
      <w:r>
        <w:t xml:space="preserve">kan </w:t>
      </w:r>
      <w:r w:rsidRPr="002D7755">
        <w:t>överklagas.</w:t>
      </w:r>
    </w:p>
    <w:p w:rsidR="001D640C" w:rsidRDefault="00127182" w:rsidP="001D640C">
      <w:pPr>
        <w:pStyle w:val="Brdtextmedindrag"/>
      </w:pPr>
      <w:r>
        <w:t>I likhet med vad som allmänt gäller i fråga om överklagande av förvaltningsbeslut bör det krävas prövningstillstånd vid över</w:t>
      </w:r>
      <w:r>
        <w:softHyphen/>
        <w:t>klagande till kammarrätten. Detta bör anges i lagtexten.</w:t>
      </w:r>
    </w:p>
    <w:p w:rsidR="001D640C" w:rsidRDefault="001D640C" w:rsidP="001D640C">
      <w:pPr>
        <w:pStyle w:val="Rubrik1"/>
      </w:pPr>
      <w:bookmarkStart w:id="8398" w:name="_Toc375297527"/>
      <w:bookmarkStart w:id="8399" w:name="_Toc376853892"/>
      <w:bookmarkStart w:id="8400" w:name="_Toc376857407"/>
      <w:bookmarkStart w:id="8401" w:name="_Toc376857612"/>
      <w:bookmarkStart w:id="8402" w:name="_Toc376858855"/>
      <w:bookmarkStart w:id="8403" w:name="_Toc376858927"/>
      <w:bookmarkStart w:id="8404" w:name="_Toc376858998"/>
      <w:bookmarkStart w:id="8405" w:name="_Toc376931277"/>
      <w:bookmarkStart w:id="8406" w:name="_Toc377120409"/>
      <w:bookmarkStart w:id="8407" w:name="_Toc377125024"/>
      <w:bookmarkStart w:id="8408" w:name="_Toc377133248"/>
      <w:bookmarkStart w:id="8409" w:name="_Toc377134826"/>
      <w:bookmarkStart w:id="8410" w:name="_Toc377371290"/>
      <w:bookmarkStart w:id="8411" w:name="_Toc377542405"/>
      <w:bookmarkStart w:id="8412" w:name="_Toc377622948"/>
      <w:bookmarkStart w:id="8413" w:name="_Toc377623062"/>
      <w:bookmarkStart w:id="8414" w:name="_Toc377623176"/>
      <w:bookmarkStart w:id="8415" w:name="_Toc377623246"/>
      <w:bookmarkStart w:id="8416" w:name="_Toc377713082"/>
      <w:bookmarkStart w:id="8417" w:name="_Toc377720422"/>
      <w:r>
        <w:t>Ikraftträdande- och övergångsbestämmelser</w:t>
      </w:r>
      <w:bookmarkEnd w:id="8398"/>
      <w:bookmarkEnd w:id="8399"/>
      <w:bookmarkEnd w:id="8400"/>
      <w:bookmarkEnd w:id="8401"/>
      <w:bookmarkEnd w:id="8402"/>
      <w:bookmarkEnd w:id="8403"/>
      <w:bookmarkEnd w:id="8404"/>
      <w:bookmarkEnd w:id="8405"/>
      <w:bookmarkEnd w:id="8406"/>
      <w:bookmarkEnd w:id="8407"/>
      <w:bookmarkEnd w:id="8408"/>
      <w:bookmarkEnd w:id="8409"/>
      <w:bookmarkEnd w:id="8410"/>
      <w:bookmarkEnd w:id="8411"/>
      <w:bookmarkEnd w:id="8412"/>
      <w:bookmarkEnd w:id="8413"/>
      <w:bookmarkEnd w:id="8414"/>
      <w:bookmarkEnd w:id="8415"/>
      <w:bookmarkEnd w:id="8416"/>
      <w:bookmarkEnd w:id="8417"/>
    </w:p>
    <w:p w:rsidR="00FE2B62" w:rsidRPr="00823320" w:rsidRDefault="00FE2B6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2A4D97">
        <w:rPr>
          <w:b/>
        </w:rPr>
        <w:t>:</w:t>
      </w:r>
      <w:r w:rsidRPr="002A4D97">
        <w:t xml:space="preserve"> </w:t>
      </w:r>
      <w:r>
        <w:t xml:space="preserve">Den nya lagen om insyn i </w:t>
      </w:r>
      <w:r w:rsidRPr="00762A13">
        <w:t>finansiering</w:t>
      </w:r>
      <w:r w:rsidRPr="00762A13" w:rsidDel="00F846E6">
        <w:t xml:space="preserve"> </w:t>
      </w:r>
      <w:r>
        <w:t>av partier</w:t>
      </w:r>
      <w:r w:rsidRPr="00762A13">
        <w:t xml:space="preserve"> </w:t>
      </w:r>
      <w:r>
        <w:t xml:space="preserve">ska </w:t>
      </w:r>
      <w:r w:rsidRPr="00762A13">
        <w:t>träd</w:t>
      </w:r>
      <w:r>
        <w:t>a</w:t>
      </w:r>
      <w:r w:rsidRPr="00762A13">
        <w:t xml:space="preserve"> i kraft den 1</w:t>
      </w:r>
      <w:r>
        <w:t> april</w:t>
      </w:r>
      <w:r w:rsidRPr="00762A13">
        <w:t xml:space="preserve"> 2014.</w:t>
      </w:r>
    </w:p>
    <w:p w:rsidR="00FE2B62" w:rsidRDefault="00FE2B62" w:rsidP="005A76F9">
      <w:pPr>
        <w:pStyle w:val="Brdtextmedindrag"/>
        <w:pBdr>
          <w:top w:val="single" w:sz="4" w:space="1" w:color="000000"/>
          <w:left w:val="single" w:sz="4" w:space="4" w:color="000000"/>
          <w:bottom w:val="single" w:sz="4" w:space="1" w:color="000000"/>
          <w:right w:val="single" w:sz="4" w:space="4" w:color="000000"/>
        </w:pBdr>
        <w:ind w:left="113" w:right="113"/>
      </w:pPr>
      <w:r>
        <w:t xml:space="preserve">Lagen ska </w:t>
      </w:r>
      <w:r w:rsidRPr="007A60C6">
        <w:t>tillämpas första gången i fråga om intäkts</w:t>
      </w:r>
      <w:r>
        <w:softHyphen/>
      </w:r>
      <w:r w:rsidRPr="007A60C6">
        <w:t>redovisning för kalender</w:t>
      </w:r>
      <w:r w:rsidRPr="007A60C6">
        <w:softHyphen/>
        <w:t xml:space="preserve">året 2014 </w:t>
      </w:r>
      <w:r>
        <w:t>eller</w:t>
      </w:r>
      <w:r w:rsidRPr="007A60C6">
        <w:t xml:space="preserve"> det räkenskapsår som inleds närmast efter den 31 december 2013.</w:t>
      </w:r>
    </w:p>
    <w:p w:rsidR="00FE2B62" w:rsidRDefault="00FE2B62" w:rsidP="005A76F9">
      <w:pPr>
        <w:pStyle w:val="Brdtextmedindrag"/>
        <w:pBdr>
          <w:top w:val="single" w:sz="4" w:space="1" w:color="000000"/>
          <w:left w:val="single" w:sz="4" w:space="4" w:color="000000"/>
          <w:bottom w:val="single" w:sz="4" w:space="1" w:color="000000"/>
          <w:right w:val="single" w:sz="4" w:space="4" w:color="000000"/>
        </w:pBdr>
        <w:ind w:left="113" w:right="113"/>
      </w:pPr>
      <w:r>
        <w:t xml:space="preserve">Redovisningsskyldigheten enligt lagen ska gälla </w:t>
      </w:r>
      <w:r w:rsidRPr="007A60C6">
        <w:t xml:space="preserve">endast i fråga om intäkter som har kommit </w:t>
      </w:r>
      <w:r>
        <w:t>ett partis eller en valkandidats politiska verksamhet</w:t>
      </w:r>
      <w:r w:rsidRPr="007A60C6">
        <w:t xml:space="preserve"> till</w:t>
      </w:r>
      <w:r>
        <w:t xml:space="preserve"> </w:t>
      </w:r>
      <w:r w:rsidRPr="007A60C6">
        <w:t xml:space="preserve">godo efter utgången av </w:t>
      </w:r>
      <w:r>
        <w:t>mars </w:t>
      </w:r>
      <w:r w:rsidRPr="007A60C6">
        <w:t>2014.</w:t>
      </w:r>
    </w:p>
    <w:p w:rsidR="00FE2B62" w:rsidRDefault="00FE2B62" w:rsidP="00FE2B62">
      <w:pPr>
        <w:pStyle w:val="Brdtextmedindrag"/>
      </w:pPr>
    </w:p>
    <w:p w:rsidR="00FE2B62" w:rsidRDefault="00FE2B62" w:rsidP="00FE2B62">
      <w:pPr>
        <w:pStyle w:val="Brdtextmedindrag"/>
      </w:pPr>
      <w:r>
        <w:rPr>
          <w:b/>
        </w:rPr>
        <w:t>Promemorians förslag</w:t>
      </w:r>
      <w:r w:rsidRPr="001B0520">
        <w:t xml:space="preserve"> </w:t>
      </w:r>
      <w:r w:rsidRPr="006E0239">
        <w:t>överensstämmer med regeringens</w:t>
      </w:r>
      <w:r w:rsidRPr="001B0520">
        <w:t>.</w:t>
      </w:r>
    </w:p>
    <w:p w:rsidR="00FE2B62" w:rsidRPr="006E0239" w:rsidRDefault="00FE2B62" w:rsidP="00FE2B62">
      <w:pPr>
        <w:pStyle w:val="Brdtextmedindrag"/>
        <w:rPr>
          <w:i/>
        </w:rPr>
      </w:pPr>
      <w:r w:rsidRPr="001B0520">
        <w:rPr>
          <w:b/>
        </w:rPr>
        <w:t>Remissinstanserna:</w:t>
      </w:r>
      <w:r w:rsidRPr="00F10350">
        <w:t xml:space="preserve"> </w:t>
      </w:r>
      <w:r>
        <w:t xml:space="preserve">Den övervägande majoriteten av </w:t>
      </w:r>
      <w:r w:rsidRPr="006E0239">
        <w:t>remissinstans</w:t>
      </w:r>
      <w:r w:rsidRPr="006E0239">
        <w:softHyphen/>
        <w:t xml:space="preserve">erna, bl.a. </w:t>
      </w:r>
      <w:r w:rsidRPr="006E0239">
        <w:rPr>
          <w:i/>
        </w:rPr>
        <w:t xml:space="preserve">Revisorsnämnden </w:t>
      </w:r>
      <w:r w:rsidRPr="006E0239">
        <w:t xml:space="preserve">och </w:t>
      </w:r>
      <w:r w:rsidRPr="006E0239">
        <w:rPr>
          <w:i/>
        </w:rPr>
        <w:t>Bokföringsnämn</w:t>
      </w:r>
      <w:r w:rsidRPr="006E0239">
        <w:rPr>
          <w:i/>
        </w:rPr>
        <w:softHyphen/>
        <w:t>den</w:t>
      </w:r>
      <w:r w:rsidRPr="006E0239">
        <w:t xml:space="preserve">, tillstyrker förslaget eller lämnar det utan </w:t>
      </w:r>
      <w:r>
        <w:t>invändning</w:t>
      </w:r>
      <w:r w:rsidRPr="006E0239">
        <w:t>.</w:t>
      </w:r>
      <w:r>
        <w:rPr>
          <w:i/>
        </w:rPr>
        <w:t xml:space="preserve"> B</w:t>
      </w:r>
      <w:r w:rsidRPr="006E0239">
        <w:rPr>
          <w:i/>
        </w:rPr>
        <w:t>otkyrka kommun</w:t>
      </w:r>
      <w:r w:rsidRPr="006E0239">
        <w:t xml:space="preserve"> anser att det är önskvärt att lagstiftningen ska börja gälla redan från 1 januari 2014. </w:t>
      </w:r>
      <w:r w:rsidRPr="006E0239">
        <w:rPr>
          <w:i/>
        </w:rPr>
        <w:t>Valmyndig</w:t>
      </w:r>
      <w:r>
        <w:rPr>
          <w:i/>
        </w:rPr>
        <w:softHyphen/>
      </w:r>
      <w:r w:rsidRPr="006E0239">
        <w:rPr>
          <w:i/>
        </w:rPr>
        <w:t>heten</w:t>
      </w:r>
      <w:r w:rsidRPr="006E0239">
        <w:t xml:space="preserve"> bedömer i stället att tiden mellan riksdagens beslut och den föreslagna lagens ikraftträdande den 1 april 2014 är för kort med tanke på regleringens karaktär och behovet av informationsinsatser. Valmyndig</w:t>
      </w:r>
      <w:r w:rsidRPr="006E0239">
        <w:softHyphen/>
        <w:t xml:space="preserve">heten förordar också en genomgång av hur </w:t>
      </w:r>
      <w:r>
        <w:t>2011 års v</w:t>
      </w:r>
      <w:r w:rsidRPr="006E0239">
        <w:t>allags</w:t>
      </w:r>
      <w:r>
        <w:softHyphen/>
      </w:r>
      <w:r w:rsidRPr="006E0239">
        <w:t>kommittés förslag stämmer överens med det föreliggande lagförslaget när det gäller bl.a. tiden för ikraftträdandet.</w:t>
      </w:r>
      <w:r>
        <w:rPr>
          <w:i/>
        </w:rPr>
        <w:t xml:space="preserve"> </w:t>
      </w:r>
      <w:r w:rsidRPr="006E0239">
        <w:rPr>
          <w:i/>
        </w:rPr>
        <w:t>Lunds universitet (Juridiska institutionen)</w:t>
      </w:r>
      <w:r w:rsidRPr="006E0239">
        <w:t xml:space="preserve"> </w:t>
      </w:r>
      <w:r>
        <w:t>påminner</w:t>
      </w:r>
      <w:r w:rsidRPr="006E0239">
        <w:t xml:space="preserve"> om sin uppfattning att uppgiftslämnande mot en bidragsgivares vilja strider mot regerings</w:t>
      </w:r>
      <w:r w:rsidRPr="006E0239">
        <w:softHyphen/>
        <w:t>formen och anser att en sådan givare med fog kan tro att rättsläget i fråga om övergångs</w:t>
      </w:r>
      <w:r>
        <w:softHyphen/>
      </w:r>
      <w:r w:rsidRPr="006E0239">
        <w:t>bestämmelser</w:t>
      </w:r>
      <w:r>
        <w:softHyphen/>
      </w:r>
      <w:r w:rsidRPr="006E0239">
        <w:t>nas tillämpning är ett annat.</w:t>
      </w:r>
    </w:p>
    <w:p w:rsidR="00FE2B62" w:rsidRPr="00C92DF3" w:rsidRDefault="00FE2B62" w:rsidP="00F46DA6">
      <w:pPr>
        <w:pStyle w:val="Brdtextmedindrag"/>
      </w:pPr>
      <w:r w:rsidRPr="00160418">
        <w:rPr>
          <w:b/>
        </w:rPr>
        <w:t xml:space="preserve">Skälen för </w:t>
      </w:r>
      <w:r>
        <w:rPr>
          <w:b/>
        </w:rPr>
        <w:t>regeringens förslag</w:t>
      </w:r>
      <w:r w:rsidRPr="00160418">
        <w:rPr>
          <w:b/>
        </w:rPr>
        <w:t>:</w:t>
      </w:r>
      <w:r>
        <w:t xml:space="preserve"> </w:t>
      </w:r>
      <w:r w:rsidR="00C92DF3">
        <w:t>Det är angeläget att d</w:t>
      </w:r>
      <w:r w:rsidRPr="00C04114">
        <w:t xml:space="preserve">en nya </w:t>
      </w:r>
      <w:r>
        <w:t>lagen träd</w:t>
      </w:r>
      <w:r w:rsidR="00C92DF3">
        <w:t>er</w:t>
      </w:r>
      <w:r>
        <w:t xml:space="preserve"> i kraft och få</w:t>
      </w:r>
      <w:r w:rsidR="00C92DF3">
        <w:t>r</w:t>
      </w:r>
      <w:r>
        <w:t xml:space="preserve"> effekt så snart som möjligt. Regeringen anser att lagen därför bör träda i kraft den 1 april 2014</w:t>
      </w:r>
      <w:r w:rsidRPr="009C3328">
        <w:t xml:space="preserve"> </w:t>
      </w:r>
      <w:r>
        <w:t xml:space="preserve">och </w:t>
      </w:r>
      <w:r w:rsidRPr="007A60C6">
        <w:t>tillämpas första gången i fråga om intäkts</w:t>
      </w:r>
      <w:r>
        <w:softHyphen/>
      </w:r>
      <w:r w:rsidRPr="007A60C6">
        <w:t>redovisning för kalender</w:t>
      </w:r>
      <w:r w:rsidRPr="007A60C6">
        <w:softHyphen/>
        <w:t xml:space="preserve">året 2014 </w:t>
      </w:r>
      <w:r>
        <w:t>eller</w:t>
      </w:r>
      <w:r w:rsidRPr="007A60C6">
        <w:t xml:space="preserve"> det räken</w:t>
      </w:r>
      <w:r w:rsidR="00C92DF3">
        <w:softHyphen/>
      </w:r>
      <w:r w:rsidRPr="007A60C6">
        <w:t>skapsår som inleds närmast efter den 31 december 2013</w:t>
      </w:r>
      <w:r>
        <w:t xml:space="preserve">. </w:t>
      </w:r>
      <w:r w:rsidR="00C92DF3">
        <w:t xml:space="preserve">Enligt </w:t>
      </w:r>
      <w:r w:rsidR="00C92DF3">
        <w:rPr>
          <w:i/>
        </w:rPr>
        <w:t>Lagrådet</w:t>
      </w:r>
      <w:r w:rsidR="00C92DF3">
        <w:t xml:space="preserve"> framstår ett ikraftträdande den 1 april 2014 som orealistiskt. </w:t>
      </w:r>
      <w:r w:rsidR="00E57EC3">
        <w:t>Regeringen är medveten om att tidsplanen är mycket snäv</w:t>
      </w:r>
      <w:r w:rsidR="0013665F">
        <w:t xml:space="preserve"> men bedömer ändå</w:t>
      </w:r>
      <w:r w:rsidR="00E57EC3">
        <w:t xml:space="preserve"> att det är möjligt för riksdagen att behandla förslaget inom den tid som krävs för att lagen ska kunna </w:t>
      </w:r>
      <w:r w:rsidR="00220DDE">
        <w:t>träda i kraft föreslaget datum med beaktande av kraven på promulgation en viss tid dessförinnan.</w:t>
      </w:r>
    </w:p>
    <w:p w:rsidR="00FE2B62" w:rsidRDefault="00FE2B62" w:rsidP="00FE2B62">
      <w:pPr>
        <w:pStyle w:val="Brdtextmedindrag"/>
      </w:pPr>
      <w:r>
        <w:t>Därigenom säkerställs att redovisningsskyldigheten omfattar samtliga partier som deltar i valet till Europa</w:t>
      </w:r>
      <w:r>
        <w:softHyphen/>
        <w:t>parlamentet den 25 maj</w:t>
      </w:r>
      <w:r w:rsidDel="00E60A70">
        <w:t xml:space="preserve"> </w:t>
      </w:r>
      <w:r>
        <w:t>2014 samt i de allmänna val till riksdagen som ska genom</w:t>
      </w:r>
      <w:r>
        <w:softHyphen/>
        <w:t>föras den 14 september 2014.</w:t>
      </w:r>
      <w:r w:rsidRPr="00645E8A">
        <w:t xml:space="preserve"> </w:t>
      </w:r>
      <w:r>
        <w:t>Förslaget innebär också att de partier som vid lagens ikraft</w:t>
      </w:r>
      <w:r>
        <w:softHyphen/>
        <w:t>trädande har mandat i riksdagen eller Europaparla</w:t>
      </w:r>
      <w:r>
        <w:softHyphen/>
        <w:t>mentet kom</w:t>
      </w:r>
      <w:r>
        <w:softHyphen/>
        <w:t>mer att omfattas av lagen. Detsamma gäller för de partier som vid ikraft</w:t>
      </w:r>
      <w:r>
        <w:softHyphen/>
        <w:t>trädandet tidigare har haft mandat</w:t>
      </w:r>
      <w:r w:rsidRPr="00C57494">
        <w:t xml:space="preserve"> </w:t>
      </w:r>
      <w:r>
        <w:t>i riksdagen, om partiet</w:t>
      </w:r>
      <w:r w:rsidRPr="00BE2789">
        <w:t xml:space="preserve"> </w:t>
      </w:r>
      <w:r>
        <w:t>får stöd enligt l</w:t>
      </w:r>
      <w:r w:rsidRPr="00B00A53">
        <w:t>ag</w:t>
      </w:r>
      <w:r>
        <w:t>en</w:t>
      </w:r>
      <w:r w:rsidRPr="00B00A53">
        <w:t xml:space="preserve"> (1972:625) om statligt stöd till politiska partier</w:t>
      </w:r>
      <w:r>
        <w:t>. Lagen omfattar också partier som tidigare har deltagit i val till riksdagen utan att få något mandat, om partiet får sådant statligt stöd.</w:t>
      </w:r>
    </w:p>
    <w:p w:rsidR="00FE2B62" w:rsidRDefault="00FE2B62" w:rsidP="00FE2B62">
      <w:pPr>
        <w:pStyle w:val="Brdtextmedindrag"/>
      </w:pPr>
      <w:r>
        <w:t>Första gången ett offentliggörande av intäkts</w:t>
      </w:r>
      <w:r>
        <w:softHyphen/>
        <w:t>redovis</w:t>
      </w:r>
      <w:r>
        <w:softHyphen/>
        <w:t xml:space="preserve">ningar kommer att ske enligt lagen är emellertid under 2015, dvs. året efter de val som genomförs under 2014. Detta följer av att en </w:t>
      </w:r>
      <w:r w:rsidRPr="006D04AC">
        <w:t>intäkts</w:t>
      </w:r>
      <w:r>
        <w:softHyphen/>
      </w:r>
      <w:r w:rsidRPr="006D04AC">
        <w:t>redovisning</w:t>
      </w:r>
      <w:r>
        <w:t xml:space="preserve"> enligt förslaget (se </w:t>
      </w:r>
      <w:r w:rsidRPr="009953EA">
        <w:t>avsnitten 6.11 och 6.14</w:t>
      </w:r>
      <w:r>
        <w:t>) ska ha kommit in till Kammar</w:t>
      </w:r>
      <w:r>
        <w:softHyphen/>
        <w:t>kollegiet</w:t>
      </w:r>
      <w:r w:rsidRPr="00726DD1">
        <w:t xml:space="preserve"> senast den 1</w:t>
      </w:r>
      <w:r>
        <w:t> </w:t>
      </w:r>
      <w:r w:rsidRPr="00726DD1">
        <w:t xml:space="preserve">juli </w:t>
      </w:r>
      <w:r>
        <w:t>året efter det räkenskapsår eller kalenderår som redovisningen avser. I enlighet med vad som anförs ovan innebär detta emellertid endast en tidsmässig förskjutning, eftersom samtliga partier som deltar i 2014 års val till riksdagen eller Europaparlamentet kommer att omfattas av redovisnings</w:t>
      </w:r>
      <w:r>
        <w:softHyphen/>
        <w:t>skyldigheten enligt lagen. En sådan förskjut</w:t>
      </w:r>
      <w:r>
        <w:softHyphen/>
        <w:t>ning uppkommer dock i fråga om intäkts</w:t>
      </w:r>
      <w:r>
        <w:softHyphen/>
        <w:t>redovis</w:t>
      </w:r>
      <w:r>
        <w:softHyphen/>
        <w:t>ning för samtliga partier som är redovis</w:t>
      </w:r>
      <w:r>
        <w:softHyphen/>
        <w:t>nings</w:t>
      </w:r>
      <w:r>
        <w:softHyphen/>
        <w:t>skyldiga enligt den före</w:t>
      </w:r>
      <w:r>
        <w:softHyphen/>
        <w:t>slagna lagen och inte enbart för de partier som deltar i 2014 års allmänna val. Det blir alltså fråga om motsvarande efter</w:t>
      </w:r>
      <w:r>
        <w:softHyphen/>
        <w:t>släpning även när det gäller intäkts</w:t>
      </w:r>
      <w:r>
        <w:softHyphen/>
        <w:t>redo</w:t>
      </w:r>
      <w:r>
        <w:softHyphen/>
        <w:t xml:space="preserve">visning för partier som har mandat i </w:t>
      </w:r>
      <w:r w:rsidRPr="004A4A47">
        <w:t>riksdagen eller Europa</w:t>
      </w:r>
      <w:r>
        <w:softHyphen/>
      </w:r>
      <w:r w:rsidRPr="004A4A47">
        <w:t>parlamentet</w:t>
      </w:r>
      <w:r>
        <w:t>. Det</w:t>
      </w:r>
      <w:r>
        <w:softHyphen/>
        <w:t>samma kommer att gälla i fråga om partier som tidigare har haft respektive deltagit i val till riksdagen utan att få sådant mandat men ändå får stöd enligt l</w:t>
      </w:r>
      <w:r w:rsidRPr="00B00A53">
        <w:t>ag</w:t>
      </w:r>
      <w:r>
        <w:t>en</w:t>
      </w:r>
      <w:r w:rsidRPr="00B00A53">
        <w:t xml:space="preserve"> om statligt stöd till politiska partier</w:t>
      </w:r>
      <w:r>
        <w:t>.</w:t>
      </w:r>
    </w:p>
    <w:p w:rsidR="00FE2B62" w:rsidRDefault="00FE2B62" w:rsidP="00FE2B62">
      <w:pPr>
        <w:pStyle w:val="Brdtextmedindrag"/>
      </w:pPr>
      <w:r>
        <w:t>Det finns också en tillämpningsfråga av engångs</w:t>
      </w:r>
      <w:r>
        <w:softHyphen/>
        <w:t>karaktär som regeringen anser bör regleras särskilt i samband med införandet av den nya lagen. Enligt förslaget ska lagen träda i kraft den 1 april 2014. Redovis</w:t>
      </w:r>
      <w:r>
        <w:softHyphen/>
        <w:t>nings</w:t>
      </w:r>
      <w:r>
        <w:softHyphen/>
        <w:t>skyldig</w:t>
      </w:r>
      <w:r>
        <w:softHyphen/>
        <w:t>heten bör lämpligen inte omfatta intäkter som har kommit partiernas eller valkandidaternas politiska verksamhet till godo före lagens ikraft</w:t>
      </w:r>
      <w:r>
        <w:softHyphen/>
        <w:t>trädande eftersom det skulle innebära en retroaktiv tillämp</w:t>
      </w:r>
      <w:r>
        <w:softHyphen/>
        <w:t>ning som är svår att försvara, särskilt mot bakgrund av föreslagna sanktioner vid bristande redovisning. Regeringen föreslår därför att det i lagen införs bestämmelser som begränsar partiernas redo</w:t>
      </w:r>
      <w:r>
        <w:softHyphen/>
        <w:t>visnings</w:t>
      </w:r>
      <w:r>
        <w:softHyphen/>
        <w:t>skyldig</w:t>
      </w:r>
      <w:r>
        <w:softHyphen/>
        <w:t>het för de redovisnings</w:t>
      </w:r>
      <w:r>
        <w:softHyphen/>
        <w:t>perioder som aktualiseras då lagen ska tilläm</w:t>
      </w:r>
      <w:r>
        <w:softHyphen/>
        <w:t>pas första gången. För efter</w:t>
      </w:r>
      <w:r>
        <w:softHyphen/>
        <w:t>följande redo</w:t>
      </w:r>
      <w:r>
        <w:softHyphen/>
        <w:t>visnings</w:t>
      </w:r>
      <w:r>
        <w:softHyphen/>
        <w:t>perioder bör lagen gälla fullt ut.</w:t>
      </w:r>
      <w:r w:rsidRPr="00100AC5">
        <w:t xml:space="preserve"> </w:t>
      </w:r>
      <w:r>
        <w:t>Offentlig</w:t>
      </w:r>
      <w:r>
        <w:softHyphen/>
        <w:t>görandet blir därmed en förutsebar konsekvens för en enskild som efter lagens ikraftträdande väljer att lämna bidrag som över</w:t>
      </w:r>
      <w:r>
        <w:softHyphen/>
        <w:t>stiger tröskelvärdet.</w:t>
      </w:r>
    </w:p>
    <w:p w:rsidR="00FE2B62" w:rsidRDefault="00FE2B62" w:rsidP="00FE2B62">
      <w:pPr>
        <w:pStyle w:val="Brdtextmedindrag"/>
      </w:pPr>
      <w:r w:rsidRPr="005C7440">
        <w:t>Fram till dess</w:t>
      </w:r>
      <w:r>
        <w:t xml:space="preserve"> att partierna ska redovisa sina intäkter</w:t>
      </w:r>
      <w:r w:rsidRPr="005C7440">
        <w:t xml:space="preserve"> </w:t>
      </w:r>
      <w:r>
        <w:t>enligt den före</w:t>
      </w:r>
      <w:r>
        <w:softHyphen/>
        <w:t xml:space="preserve">slagna lagen </w:t>
      </w:r>
      <w:r w:rsidRPr="005C7440">
        <w:t xml:space="preserve">kan </w:t>
      </w:r>
      <w:r>
        <w:t>det</w:t>
      </w:r>
      <w:r w:rsidRPr="005C7440">
        <w:t xml:space="preserve"> antas att </w:t>
      </w:r>
      <w:r>
        <w:t xml:space="preserve">de kommer att fortsätta att årligen redovisa sina </w:t>
      </w:r>
      <w:r w:rsidRPr="005C7440">
        <w:t>intäkter i enlighet med den frivilliga överens</w:t>
      </w:r>
      <w:r>
        <w:softHyphen/>
      </w:r>
      <w:r w:rsidRPr="005C7440">
        <w:t>kommelse som gäller mellan flertalet av riksdagspartierna.</w:t>
      </w:r>
    </w:p>
    <w:p w:rsidR="00FE2B62" w:rsidRDefault="00FE2B62" w:rsidP="00FE2B62">
      <w:pPr>
        <w:pStyle w:val="Brdtextmedindrag"/>
      </w:pPr>
      <w:r>
        <w:t>Mot denna bakgrund bedömer regeringen också att det kommer att finnas tillräckligt med tid för att tillgodose det behov av informations</w:t>
      </w:r>
      <w:r>
        <w:softHyphen/>
        <w:t xml:space="preserve">insatser m.m. som </w:t>
      </w:r>
      <w:r w:rsidRPr="009C26BC">
        <w:rPr>
          <w:i/>
        </w:rPr>
        <w:t>Valmyndigheten</w:t>
      </w:r>
      <w:r w:rsidRPr="009C26BC">
        <w:t xml:space="preserve"> </w:t>
      </w:r>
      <w:r>
        <w:t>pekar på</w:t>
      </w:r>
      <w:r w:rsidRPr="009C26BC">
        <w:t>.</w:t>
      </w:r>
      <w:r>
        <w:t xml:space="preserve"> När det gäller Valmyndig</w:t>
      </w:r>
      <w:r>
        <w:softHyphen/>
        <w:t>hetens frågor kring 2011 års vallagskommittés förslag hänvisar reger</w:t>
      </w:r>
      <w:r>
        <w:softHyphen/>
        <w:t xml:space="preserve">ingen till vad som anförs om detta i </w:t>
      </w:r>
      <w:r w:rsidRPr="009953EA">
        <w:t>avsnitten 6.2 och 6.5</w:t>
      </w:r>
      <w:r>
        <w:t>.</w:t>
      </w:r>
    </w:p>
    <w:p w:rsidR="001D640C" w:rsidRDefault="00FE2B62" w:rsidP="001D640C">
      <w:pPr>
        <w:pStyle w:val="Brdtextmedindrag"/>
      </w:pPr>
      <w:r w:rsidRPr="006D2BB9">
        <w:rPr>
          <w:i/>
        </w:rPr>
        <w:t>Lunds universitet (Juridiska institutionen)</w:t>
      </w:r>
      <w:r w:rsidRPr="006D2BB9">
        <w:t xml:space="preserve"> </w:t>
      </w:r>
      <w:r>
        <w:t xml:space="preserve">för fram synpunkter om övergångsbestämmelsernas tillämpning i fråga om </w:t>
      </w:r>
      <w:r w:rsidRPr="006D2BB9">
        <w:t>uppgifts</w:t>
      </w:r>
      <w:r>
        <w:softHyphen/>
      </w:r>
      <w:r w:rsidRPr="006D2BB9">
        <w:t xml:space="preserve">lämnande </w:t>
      </w:r>
      <w:r>
        <w:t xml:space="preserve">som sker </w:t>
      </w:r>
      <w:r w:rsidRPr="006D2BB9">
        <w:t>mot en bidragsgivares vilja</w:t>
      </w:r>
      <w:r>
        <w:t>. Med anledning av detta</w:t>
      </w:r>
      <w:r w:rsidRPr="006D2BB9">
        <w:t xml:space="preserve"> </w:t>
      </w:r>
      <w:r>
        <w:t xml:space="preserve">kan det pekas på att regeringen i </w:t>
      </w:r>
      <w:r w:rsidRPr="009953EA">
        <w:t>avsnitt 8.2.3</w:t>
      </w:r>
      <w:r>
        <w:t xml:space="preserve"> gör bedömningen att den registrer</w:t>
      </w:r>
      <w:r>
        <w:softHyphen/>
        <w:t>ing av uppgifter som sker vid en tillämpning av den föreslagna regler</w:t>
      </w:r>
      <w:r>
        <w:softHyphen/>
        <w:t>ingen inte förutsätter något formellt krav på samtycke från den enskilde bidragsgivaren på sätt som universitetet gör gällande.</w:t>
      </w:r>
    </w:p>
    <w:p w:rsidR="001D640C" w:rsidRDefault="001D640C" w:rsidP="001D640C">
      <w:pPr>
        <w:pStyle w:val="Rubrik1"/>
      </w:pPr>
      <w:bookmarkStart w:id="8418" w:name="_Toc375297528"/>
      <w:bookmarkStart w:id="8419" w:name="_Toc376853893"/>
      <w:bookmarkStart w:id="8420" w:name="_Toc376857408"/>
      <w:bookmarkStart w:id="8421" w:name="_Toc376857613"/>
      <w:bookmarkStart w:id="8422" w:name="_Toc376858856"/>
      <w:bookmarkStart w:id="8423" w:name="_Toc376858928"/>
      <w:bookmarkStart w:id="8424" w:name="_Toc376858999"/>
      <w:bookmarkStart w:id="8425" w:name="_Toc376931278"/>
      <w:bookmarkStart w:id="8426" w:name="_Toc377120410"/>
      <w:bookmarkStart w:id="8427" w:name="_Toc377125025"/>
      <w:bookmarkStart w:id="8428" w:name="_Toc377133249"/>
      <w:bookmarkStart w:id="8429" w:name="_Toc377134827"/>
      <w:bookmarkStart w:id="8430" w:name="_Toc377371291"/>
      <w:bookmarkStart w:id="8431" w:name="_Toc377542406"/>
      <w:bookmarkStart w:id="8432" w:name="_Toc377622949"/>
      <w:bookmarkStart w:id="8433" w:name="_Toc377623063"/>
      <w:bookmarkStart w:id="8434" w:name="_Toc377623177"/>
      <w:bookmarkStart w:id="8435" w:name="_Toc377623247"/>
      <w:bookmarkStart w:id="8436" w:name="_Toc377713083"/>
      <w:bookmarkStart w:id="8437" w:name="_Toc377720423"/>
      <w:r>
        <w:t>Förhållandet till regeringsformen</w:t>
      </w:r>
      <w:r w:rsidR="0013665F">
        <w:br/>
      </w:r>
      <w:r>
        <w:t>och Europakonventionen</w:t>
      </w:r>
      <w:bookmarkEnd w:id="8418"/>
      <w:bookmarkEnd w:id="8419"/>
      <w:bookmarkEnd w:id="8420"/>
      <w:bookmarkEnd w:id="8421"/>
      <w:bookmarkEnd w:id="8422"/>
      <w:bookmarkEnd w:id="8423"/>
      <w:bookmarkEnd w:id="8424"/>
      <w:bookmarkEnd w:id="8425"/>
      <w:bookmarkEnd w:id="8426"/>
      <w:bookmarkEnd w:id="8427"/>
      <w:bookmarkEnd w:id="8428"/>
      <w:bookmarkEnd w:id="8429"/>
      <w:bookmarkEnd w:id="8430"/>
      <w:bookmarkEnd w:id="8431"/>
      <w:bookmarkEnd w:id="8432"/>
      <w:bookmarkEnd w:id="8433"/>
      <w:bookmarkEnd w:id="8434"/>
      <w:bookmarkEnd w:id="8435"/>
      <w:bookmarkEnd w:id="8436"/>
      <w:bookmarkEnd w:id="8437"/>
    </w:p>
    <w:p w:rsidR="00FE2B62" w:rsidRDefault="00FE2B62" w:rsidP="00FE2B62">
      <w:pPr>
        <w:pStyle w:val="Rubrik2"/>
        <w:spacing w:before="0"/>
      </w:pPr>
      <w:bookmarkStart w:id="8438" w:name="_Toc370805352"/>
      <w:bookmarkStart w:id="8439" w:name="_Toc370808869"/>
      <w:bookmarkStart w:id="8440" w:name="_Toc370810292"/>
      <w:bookmarkStart w:id="8441" w:name="_Toc371055564"/>
      <w:bookmarkStart w:id="8442" w:name="_Toc371341089"/>
      <w:bookmarkStart w:id="8443" w:name="_Toc371490862"/>
      <w:bookmarkStart w:id="8444" w:name="_Toc371497326"/>
      <w:bookmarkStart w:id="8445" w:name="_Toc371588462"/>
      <w:bookmarkStart w:id="8446" w:name="_Toc371601097"/>
      <w:bookmarkStart w:id="8447" w:name="_Toc371601777"/>
      <w:bookmarkStart w:id="8448" w:name="_Toc371602712"/>
      <w:bookmarkStart w:id="8449" w:name="_Toc371668327"/>
      <w:bookmarkStart w:id="8450" w:name="_Toc371670261"/>
      <w:bookmarkStart w:id="8451" w:name="_Toc372716227"/>
      <w:bookmarkStart w:id="8452" w:name="_Toc373391550"/>
      <w:bookmarkStart w:id="8453" w:name="_Toc373402203"/>
      <w:bookmarkStart w:id="8454" w:name="_Toc373403498"/>
      <w:bookmarkStart w:id="8455" w:name="_Toc373482628"/>
      <w:bookmarkStart w:id="8456" w:name="_Toc373482812"/>
      <w:bookmarkStart w:id="8457" w:name="_Toc373486718"/>
      <w:bookmarkStart w:id="8458" w:name="_Toc373755738"/>
      <w:bookmarkStart w:id="8459" w:name="_Toc373756015"/>
      <w:bookmarkStart w:id="8460" w:name="_Toc373839969"/>
      <w:bookmarkStart w:id="8461" w:name="_Toc374345773"/>
      <w:bookmarkStart w:id="8462" w:name="_Toc374445356"/>
      <w:bookmarkStart w:id="8463" w:name="_Toc374515001"/>
      <w:bookmarkStart w:id="8464" w:name="_Toc374516497"/>
      <w:bookmarkStart w:id="8465" w:name="_Toc374517170"/>
      <w:bookmarkStart w:id="8466" w:name="_Toc374703348"/>
      <w:bookmarkStart w:id="8467" w:name="_Toc374972353"/>
      <w:bookmarkStart w:id="8468" w:name="_Toc375042215"/>
      <w:bookmarkStart w:id="8469" w:name="_Toc375045446"/>
      <w:bookmarkStart w:id="8470" w:name="_Toc375053185"/>
      <w:bookmarkStart w:id="8471" w:name="_Toc375057286"/>
      <w:bookmarkStart w:id="8472" w:name="_Toc375057354"/>
      <w:bookmarkStart w:id="8473" w:name="_Toc375127880"/>
      <w:bookmarkStart w:id="8474" w:name="_Toc375137118"/>
      <w:bookmarkStart w:id="8475" w:name="_Toc375138465"/>
      <w:bookmarkStart w:id="8476" w:name="_Toc376853894"/>
      <w:bookmarkStart w:id="8477" w:name="_Toc376857409"/>
      <w:bookmarkStart w:id="8478" w:name="_Toc376857614"/>
      <w:bookmarkStart w:id="8479" w:name="_Toc376858857"/>
      <w:bookmarkStart w:id="8480" w:name="_Toc376858929"/>
      <w:bookmarkStart w:id="8481" w:name="_Toc376859000"/>
      <w:bookmarkStart w:id="8482" w:name="_Toc376931279"/>
      <w:bookmarkStart w:id="8483" w:name="_Toc377120411"/>
      <w:bookmarkStart w:id="8484" w:name="_Toc377125026"/>
      <w:bookmarkStart w:id="8485" w:name="_Toc377133250"/>
      <w:bookmarkStart w:id="8486" w:name="_Toc377134828"/>
      <w:bookmarkStart w:id="8487" w:name="_Toc377371292"/>
      <w:bookmarkStart w:id="8488" w:name="_Toc377542407"/>
      <w:bookmarkStart w:id="8489" w:name="_Toc377622950"/>
      <w:bookmarkStart w:id="8490" w:name="_Toc377623064"/>
      <w:bookmarkStart w:id="8491" w:name="_Toc377623178"/>
      <w:bookmarkStart w:id="8492" w:name="_Toc377623248"/>
      <w:bookmarkStart w:id="8493" w:name="_Toc377713084"/>
      <w:bookmarkStart w:id="8494" w:name="_Toc377720424"/>
      <w:r>
        <w:t xml:space="preserve">De </w:t>
      </w:r>
      <w:r w:rsidRPr="00414AB0">
        <w:t>politiska</w:t>
      </w:r>
      <w:r>
        <w:t xml:space="preserve"> opinionsfriheterna</w:t>
      </w:r>
      <w:bookmarkEnd w:id="8438"/>
      <w:bookmarkEnd w:id="8439"/>
      <w:bookmarkEnd w:id="8440"/>
      <w:bookmarkEnd w:id="8441"/>
      <w:bookmarkEnd w:id="8442"/>
      <w:bookmarkEnd w:id="8443"/>
      <w:bookmarkEnd w:id="8444"/>
      <w:bookmarkEnd w:id="8445"/>
      <w:bookmarkEnd w:id="8446"/>
      <w:bookmarkEnd w:id="8447"/>
      <w:bookmarkEnd w:id="8448"/>
      <w:bookmarkEnd w:id="8449"/>
      <w:bookmarkEnd w:id="8450"/>
      <w:bookmarkEnd w:id="8451"/>
      <w:bookmarkEnd w:id="8452"/>
      <w:bookmarkEnd w:id="8453"/>
      <w:bookmarkEnd w:id="8454"/>
      <w:bookmarkEnd w:id="8455"/>
      <w:bookmarkEnd w:id="8456"/>
      <w:bookmarkEnd w:id="8457"/>
      <w:bookmarkEnd w:id="8458"/>
      <w:bookmarkEnd w:id="8459"/>
      <w:bookmarkEnd w:id="8460"/>
      <w:bookmarkEnd w:id="8461"/>
      <w:bookmarkEnd w:id="8462"/>
      <w:bookmarkEnd w:id="8463"/>
      <w:bookmarkEnd w:id="8464"/>
      <w:bookmarkEnd w:id="8465"/>
      <w:bookmarkEnd w:id="8466"/>
      <w:bookmarkEnd w:id="8467"/>
      <w:bookmarkEnd w:id="8468"/>
      <w:bookmarkEnd w:id="8469"/>
      <w:bookmarkEnd w:id="8470"/>
      <w:bookmarkEnd w:id="8471"/>
      <w:bookmarkEnd w:id="8472"/>
      <w:bookmarkEnd w:id="8473"/>
      <w:bookmarkEnd w:id="8474"/>
      <w:bookmarkEnd w:id="8475"/>
      <w:bookmarkEnd w:id="8476"/>
      <w:bookmarkEnd w:id="8477"/>
      <w:bookmarkEnd w:id="8478"/>
      <w:bookmarkEnd w:id="8479"/>
      <w:bookmarkEnd w:id="8480"/>
      <w:bookmarkEnd w:id="8481"/>
      <w:bookmarkEnd w:id="8482"/>
      <w:bookmarkEnd w:id="8483"/>
      <w:bookmarkEnd w:id="8484"/>
      <w:bookmarkEnd w:id="8485"/>
      <w:bookmarkEnd w:id="8486"/>
      <w:bookmarkEnd w:id="8487"/>
      <w:bookmarkEnd w:id="8488"/>
      <w:bookmarkEnd w:id="8489"/>
      <w:bookmarkEnd w:id="8490"/>
      <w:bookmarkEnd w:id="8491"/>
      <w:bookmarkEnd w:id="8492"/>
      <w:bookmarkEnd w:id="8493"/>
      <w:bookmarkEnd w:id="8494"/>
    </w:p>
    <w:p w:rsidR="00FE2B62" w:rsidRDefault="00FE2B62" w:rsidP="00FE2B62">
      <w:pPr>
        <w:pStyle w:val="Rubrik3"/>
        <w:spacing w:before="0"/>
      </w:pPr>
      <w:bookmarkStart w:id="8495" w:name="_Toc370805353"/>
      <w:bookmarkStart w:id="8496" w:name="_Toc370808870"/>
      <w:bookmarkStart w:id="8497" w:name="_Toc370810293"/>
      <w:bookmarkStart w:id="8498" w:name="_Toc371055565"/>
      <w:bookmarkStart w:id="8499" w:name="_Toc371341090"/>
      <w:bookmarkStart w:id="8500" w:name="_Toc371490863"/>
      <w:bookmarkStart w:id="8501" w:name="_Toc371497327"/>
      <w:bookmarkStart w:id="8502" w:name="_Toc371588463"/>
      <w:bookmarkStart w:id="8503" w:name="_Toc371601098"/>
      <w:bookmarkStart w:id="8504" w:name="_Toc371601778"/>
      <w:bookmarkStart w:id="8505" w:name="_Toc371602713"/>
      <w:bookmarkStart w:id="8506" w:name="_Toc371668328"/>
      <w:bookmarkStart w:id="8507" w:name="_Toc371670262"/>
      <w:bookmarkStart w:id="8508" w:name="_Toc372716228"/>
      <w:bookmarkStart w:id="8509" w:name="_Toc373391551"/>
      <w:bookmarkStart w:id="8510" w:name="_Toc373402204"/>
      <w:bookmarkStart w:id="8511" w:name="_Toc373403499"/>
      <w:bookmarkStart w:id="8512" w:name="_Toc373482629"/>
      <w:bookmarkStart w:id="8513" w:name="_Toc373482813"/>
      <w:bookmarkStart w:id="8514" w:name="_Toc373486719"/>
      <w:bookmarkStart w:id="8515" w:name="_Toc373755739"/>
      <w:bookmarkStart w:id="8516" w:name="_Toc373756016"/>
      <w:bookmarkStart w:id="8517" w:name="_Toc373839970"/>
      <w:bookmarkStart w:id="8518" w:name="_Toc374345774"/>
      <w:bookmarkStart w:id="8519" w:name="_Toc374445357"/>
      <w:bookmarkStart w:id="8520" w:name="_Toc374515002"/>
      <w:bookmarkStart w:id="8521" w:name="_Toc374516498"/>
      <w:bookmarkStart w:id="8522" w:name="_Toc374517171"/>
      <w:bookmarkStart w:id="8523" w:name="_Toc374703349"/>
      <w:bookmarkStart w:id="8524" w:name="_Toc374972354"/>
      <w:bookmarkStart w:id="8525" w:name="_Toc375042216"/>
      <w:bookmarkStart w:id="8526" w:name="_Toc375045447"/>
      <w:bookmarkStart w:id="8527" w:name="_Toc375053186"/>
      <w:bookmarkStart w:id="8528" w:name="_Toc375057287"/>
      <w:bookmarkStart w:id="8529" w:name="_Toc375057355"/>
      <w:bookmarkStart w:id="8530" w:name="_Toc375127881"/>
      <w:bookmarkStart w:id="8531" w:name="_Toc375137119"/>
      <w:bookmarkStart w:id="8532" w:name="_Toc375138466"/>
      <w:bookmarkStart w:id="8533" w:name="_Toc376853895"/>
      <w:bookmarkStart w:id="8534" w:name="_Toc376857410"/>
      <w:bookmarkStart w:id="8535" w:name="_Toc376857615"/>
      <w:bookmarkStart w:id="8536" w:name="_Toc376858858"/>
      <w:bookmarkStart w:id="8537" w:name="_Toc376858930"/>
      <w:bookmarkStart w:id="8538" w:name="_Toc376859001"/>
      <w:bookmarkStart w:id="8539" w:name="_Toc376931280"/>
      <w:bookmarkStart w:id="8540" w:name="_Toc377120412"/>
      <w:bookmarkStart w:id="8541" w:name="_Toc377125027"/>
      <w:bookmarkStart w:id="8542" w:name="_Toc377133251"/>
      <w:bookmarkStart w:id="8543" w:name="_Toc377134829"/>
      <w:bookmarkStart w:id="8544" w:name="_Toc377371293"/>
      <w:bookmarkStart w:id="8545" w:name="_Toc377542408"/>
      <w:bookmarkStart w:id="8546" w:name="_Toc377622951"/>
      <w:bookmarkStart w:id="8547" w:name="_Toc377623065"/>
      <w:bookmarkStart w:id="8548" w:name="_Toc377623179"/>
      <w:bookmarkStart w:id="8549" w:name="_Toc377623249"/>
      <w:bookmarkStart w:id="8550" w:name="_Toc377713085"/>
      <w:bookmarkStart w:id="8551" w:name="_Toc377720425"/>
      <w:r>
        <w:t>Regeringsformen</w:t>
      </w:r>
      <w:bookmarkEnd w:id="8495"/>
      <w:bookmarkEnd w:id="8496"/>
      <w:bookmarkEnd w:id="8497"/>
      <w:bookmarkEnd w:id="8498"/>
      <w:bookmarkEnd w:id="8499"/>
      <w:bookmarkEnd w:id="8500"/>
      <w:bookmarkEnd w:id="8501"/>
      <w:bookmarkEnd w:id="8502"/>
      <w:bookmarkEnd w:id="8503"/>
      <w:bookmarkEnd w:id="8504"/>
      <w:bookmarkEnd w:id="8505"/>
      <w:bookmarkEnd w:id="8506"/>
      <w:bookmarkEnd w:id="8507"/>
      <w:bookmarkEnd w:id="8508"/>
      <w:bookmarkEnd w:id="8509"/>
      <w:bookmarkEnd w:id="8510"/>
      <w:bookmarkEnd w:id="8511"/>
      <w:bookmarkEnd w:id="8512"/>
      <w:bookmarkEnd w:id="8513"/>
      <w:bookmarkEnd w:id="8514"/>
      <w:bookmarkEnd w:id="8515"/>
      <w:bookmarkEnd w:id="8516"/>
      <w:bookmarkEnd w:id="8517"/>
      <w:bookmarkEnd w:id="8518"/>
      <w:bookmarkEnd w:id="8519"/>
      <w:bookmarkEnd w:id="8520"/>
      <w:bookmarkEnd w:id="8521"/>
      <w:bookmarkEnd w:id="8522"/>
      <w:bookmarkEnd w:id="8523"/>
      <w:bookmarkEnd w:id="8524"/>
      <w:bookmarkEnd w:id="8525"/>
      <w:bookmarkEnd w:id="8526"/>
      <w:bookmarkEnd w:id="8527"/>
      <w:bookmarkEnd w:id="8528"/>
      <w:bookmarkEnd w:id="8529"/>
      <w:bookmarkEnd w:id="8530"/>
      <w:bookmarkEnd w:id="8531"/>
      <w:bookmarkEnd w:id="8532"/>
      <w:bookmarkEnd w:id="8533"/>
      <w:bookmarkEnd w:id="8534"/>
      <w:bookmarkEnd w:id="8535"/>
      <w:bookmarkEnd w:id="8536"/>
      <w:bookmarkEnd w:id="8537"/>
      <w:bookmarkEnd w:id="8538"/>
      <w:bookmarkEnd w:id="8539"/>
      <w:bookmarkEnd w:id="8540"/>
      <w:bookmarkEnd w:id="8541"/>
      <w:bookmarkEnd w:id="8542"/>
      <w:bookmarkEnd w:id="8543"/>
      <w:bookmarkEnd w:id="8544"/>
      <w:bookmarkEnd w:id="8545"/>
      <w:bookmarkEnd w:id="8546"/>
      <w:bookmarkEnd w:id="8547"/>
      <w:bookmarkEnd w:id="8548"/>
      <w:bookmarkEnd w:id="8549"/>
      <w:bookmarkEnd w:id="8550"/>
      <w:bookmarkEnd w:id="8551"/>
    </w:p>
    <w:p w:rsidR="00FE2B62" w:rsidRDefault="00FE2B62" w:rsidP="00FE2B62">
      <w:pPr>
        <w:pStyle w:val="Brdtext"/>
      </w:pPr>
      <w:r>
        <w:t>I regeringsformens (RF) portalparagraf slås det fast att den svenska demokratin bygger på bl.a. principen om fri åsikts</w:t>
      </w:r>
      <w:r>
        <w:softHyphen/>
        <w:t>bildning (1 kap. 1 § andra stycket RF). I samband med 1974 års författningsreform infördes, i linje med detta, ett grundlags</w:t>
      </w:r>
      <w:r>
        <w:softHyphen/>
        <w:t>skydd för bl.a. yttrandefriheten och åsikts</w:t>
      </w:r>
      <w:r>
        <w:softHyphen/>
        <w:t>friheten samt för föreningsfriheten. Bestämmelserna innebar bl.a. att riksdagen inte kunde delegera till regeringen att meddela föreskrifter om inskränkningar i dessa fri- och rättigheter. På förslag av 1973 års fri- och rättighetsutredning genomfördes 1976 en reform som innebar att grund</w:t>
      </w:r>
      <w:r>
        <w:softHyphen/>
        <w:t>lagsskyddet för de grundläggande fri- och rättigheterna stärktes. Det skedde genom att vissa friheter gjordes absoluta i den meningen att de inte kan begränsas genom vanlig lag, samtidigt som det infördes särskilda begränsningar i fråga om förutsättningarna för riksdagen att meddela föreskrifter som innebär inskränkningar i andra, inte absoluta, fri- och rättig</w:t>
      </w:r>
      <w:r>
        <w:softHyphen/>
        <w:t>heter. Det infördes även ett absolut skydd mot åsikts</w:t>
      </w:r>
      <w:r>
        <w:softHyphen/>
        <w:t xml:space="preserve">registrering för svenska medborgare (SOU 1975:75, prop. 1975/76:209, KU 1975/76:56 och 1976/77:1). </w:t>
      </w:r>
    </w:p>
    <w:p w:rsidR="00FE2B62" w:rsidRDefault="00FE2B62" w:rsidP="00FE2B62">
      <w:pPr>
        <w:pStyle w:val="Brdtextmedindrag"/>
      </w:pPr>
      <w:r>
        <w:t>Bland de grundläggande fri- och rättigheter som regleras i 2 kap. RF har opinions</w:t>
      </w:r>
      <w:r>
        <w:softHyphen/>
        <w:t>friheterna (1–3 §§) ett särskilt nära samband med det demokratiska styrelseskicket eftersom det främsta syftet med dessa är att slå vakt om den fria åsikts</w:t>
      </w:r>
      <w:r>
        <w:softHyphen/>
        <w:t>bildningen. I förarbetena till regeringsformen framhölls att dessa fri- och rättigheter kan sägas utgöra en del av de politiska spel</w:t>
      </w:r>
      <w:r>
        <w:softHyphen/>
        <w:t>reglerna (prop. 1973:90 s. 243).</w:t>
      </w:r>
    </w:p>
    <w:p w:rsidR="00FE2B62" w:rsidRDefault="00FE2B62" w:rsidP="00FE2B62">
      <w:pPr>
        <w:pStyle w:val="Brdtextmedindrag"/>
      </w:pPr>
      <w:r>
        <w:t>Opinionsfriheterna delas vanligtvis in i två kategorier, s.k. positiva och negativa opinionsfriheter. Till de positiva opinions</w:t>
      </w:r>
      <w:r>
        <w:softHyphen/>
        <w:t>friheterna hör bl.a. yttrandefriheten och förenings</w:t>
      </w:r>
      <w:r>
        <w:softHyphen/>
        <w:t>friheten (2 kap. 1 § RF). De negativa opinionsfriheterna innefattar bl.a. ett skydd för enskilda mot att, i förhållande till det allmänna, tvingas ge till känna sin åskådning i t.ex. politiskt hänseende (2 kap. 2 § RF) samt mot att utan samtycke antecknas i ett allmänt register enbart på grund av sin politiska åskådning, s.k. åsiktsregistrering (2 kap. 3 § RF).</w:t>
      </w:r>
    </w:p>
    <w:p w:rsidR="00FE2B62" w:rsidRPr="00917FE0" w:rsidRDefault="00FE2B62" w:rsidP="00FE2B62">
      <w:pPr>
        <w:pStyle w:val="Brdtextmedindrag"/>
      </w:pPr>
      <w:r>
        <w:t>Skyddet enligt regeringsformen gäller enbart gentemot det allmänna. Det kan inte åberopas av en enskild i förhållande till någon annan enskild. Skyddet gäller vid såväl tillämpning av lag som vid sådan normgivning som avser meddelande av offentlig</w:t>
      </w:r>
      <w:r>
        <w:softHyphen/>
        <w:t>rättsliga föreskrifter. Bestämmelserna i 2 kap. RF om fri- och rättig</w:t>
      </w:r>
      <w:r>
        <w:softHyphen/>
        <w:t>heter avser i första hand fysiska personer, men gäller även för juridiska personer i de fall som detta framstår som naturligt (prop. 1975/76:209 s. 141).</w:t>
      </w:r>
    </w:p>
    <w:p w:rsidR="00FE2B62" w:rsidRDefault="00FE2B62" w:rsidP="00FE2B62">
      <w:pPr>
        <w:pStyle w:val="Brdtextmedindrag"/>
      </w:pPr>
      <w:r>
        <w:t>Till de fri- och rättigheter som brukar betecknas som absoluta – som inte kan begränsas annat än genom grundlags</w:t>
      </w:r>
      <w:r>
        <w:softHyphen/>
        <w:t>ändring – hör bl.a. skyddet mot att tvingas uppge politisk åskådning och förbudet mot åsikts</w:t>
      </w:r>
      <w:r>
        <w:softHyphen/>
        <w:t>registrering. Andra fri- och rättigheter kan begränsas genom lag enligt de förutsättningar som anges i 2 kap. 21–25 §§ RF. I vissa avseenden kan begränsningar också göras genom förordning, efter bemyndigande i lag. Som allmän förut</w:t>
      </w:r>
      <w:r>
        <w:softHyphen/>
        <w:t>sättning gäller att en begränsning får göras endast för att till</w:t>
      </w:r>
      <w:r>
        <w:softHyphen/>
        <w:t>godose ändamål som är godtagbara i ett demokratiskt samhälle. En begränsning får inte gå utöver vad som är nödvändigt med hänsyn till det ändamål som har föranlett den och får inte heller sträcka sig så långt att den utgör ett hot mot den fria åsikts</w:t>
      </w:r>
      <w:r>
        <w:softHyphen/>
        <w:t>bild</w:t>
      </w:r>
      <w:r>
        <w:softHyphen/>
        <w:t xml:space="preserve">ningen såsom en av folkstyrelsens grundvalar. Begränsningen får inte göras enbart på grund av politisk, religiös, kulturell eller annan sådan åskådning (2 kap. 21 § RF). </w:t>
      </w:r>
    </w:p>
    <w:p w:rsidR="00FE2B62" w:rsidRDefault="00FE2B62" w:rsidP="00FE2B62">
      <w:pPr>
        <w:pStyle w:val="Brdtextmedindrag"/>
      </w:pPr>
      <w:r>
        <w:t>I 1976 års lagstiftningsärende gjordes vissa uttalanden om vad som kunde anses vara en inskränkning i en grundlagsskyddad rättighet. Det framhölls bl.a. att det låg i sakens natur att grundlagsskyddet för en viss rättighet inte sträcker sig längre än vad som följer av det syfte som från demokratisk utgångspunkt bär upp rättigheten i fråga (prop. 1975/76:209 s. 139). Vidare anfördes i propositionen att det är</w:t>
      </w:r>
      <w:r w:rsidRPr="00747D3F">
        <w:t xml:space="preserve"> uppenbart att en före</w:t>
      </w:r>
      <w:r>
        <w:softHyphen/>
      </w:r>
      <w:r w:rsidRPr="00747D3F">
        <w:t xml:space="preserve">skrift som över huvud taget inte avser det område som skyddas av </w:t>
      </w:r>
      <w:r>
        <w:t>regeringsformens</w:t>
      </w:r>
      <w:r w:rsidRPr="00747D3F">
        <w:t xml:space="preserve"> rättighetsreglering aldrig kan anses som en rättighets</w:t>
      </w:r>
      <w:r>
        <w:softHyphen/>
      </w:r>
      <w:r w:rsidRPr="00747D3F">
        <w:t xml:space="preserve">begränsning även om den skulle ha betydelse för möjligheterna att faktiskt utnyttja någon av de grundlagsfästa fri- och rättigheterna. Den omständigheten att rättighetsskyddet gäller endast gentemot det allmänna får </w:t>
      </w:r>
      <w:r>
        <w:t xml:space="preserve">därför </w:t>
      </w:r>
      <w:r w:rsidRPr="00747D3F">
        <w:t>till följd att t.ex. förmögenhetsrättsliga regler</w:t>
      </w:r>
      <w:r>
        <w:t>,</w:t>
      </w:r>
      <w:r w:rsidRPr="00747D3F">
        <w:t xml:space="preserve"> som </w:t>
      </w:r>
      <w:r>
        <w:t xml:space="preserve">i praktiken </w:t>
      </w:r>
      <w:r w:rsidRPr="00747D3F">
        <w:t>kan försvåra en persons möjligheter att utöva någon av de i grundlagen angivna fri- och rättigheterna</w:t>
      </w:r>
      <w:r>
        <w:t>,</w:t>
      </w:r>
      <w:r w:rsidRPr="00747D3F">
        <w:t xml:space="preserve"> inte </w:t>
      </w:r>
      <w:r>
        <w:t>ska</w:t>
      </w:r>
      <w:r w:rsidRPr="00747D3F">
        <w:t xml:space="preserve"> anses innebära en rättighets</w:t>
      </w:r>
      <w:r>
        <w:softHyphen/>
      </w:r>
      <w:r w:rsidRPr="00747D3F">
        <w:t xml:space="preserve">begränsning i </w:t>
      </w:r>
      <w:r>
        <w:t xml:space="preserve">regeringsformens </w:t>
      </w:r>
      <w:r w:rsidRPr="00747D3F">
        <w:t>mening.</w:t>
      </w:r>
      <w:r>
        <w:t xml:space="preserve"> Det uttalades också att varje föreskrift som rent faktiskt inskränker en persons möjlig</w:t>
      </w:r>
      <w:r>
        <w:softHyphen/>
        <w:t>heter att utöva sina fri- och rättigheter inte alltid anses innebära en rättighets</w:t>
      </w:r>
      <w:r>
        <w:softHyphen/>
        <w:t>begräns</w:t>
      </w:r>
      <w:r>
        <w:softHyphen/>
        <w:t>ning. En föreskrift anses innebära en begränsning endast om det av föreskriften uttryckligen eller underförstått framgår att en rättighets</w:t>
      </w:r>
      <w:r>
        <w:softHyphen/>
        <w:t>begränsning är åsyftad eller ingår som ett naturligt led i regleringen. I propositionen betonades även vikten av att lag</w:t>
      </w:r>
      <w:r>
        <w:softHyphen/>
        <w:t>stiftaren, när en fri- och rättighetsinskränkande lag beslutas, noga redovisar sina syften.</w:t>
      </w:r>
      <w:r w:rsidRPr="00583455">
        <w:t xml:space="preserve"> </w:t>
      </w:r>
      <w:r>
        <w:t>(Prop. 1975/76:209 s. 153–154.)</w:t>
      </w:r>
    </w:p>
    <w:p w:rsidR="00FE2B62" w:rsidRDefault="00FE2B62" w:rsidP="00FE2B62">
      <w:pPr>
        <w:pStyle w:val="Brdtextmedindrag"/>
      </w:pPr>
      <w:r>
        <w:t>Den snäva syn på rättighetsbegränsningar som förarbetena ger uttryck för har i senare lagstiftnings</w:t>
      </w:r>
      <w:r>
        <w:softHyphen/>
        <w:t>ärenden om begräns</w:t>
      </w:r>
      <w:r>
        <w:softHyphen/>
        <w:t>ningar av vissa rättig</w:t>
      </w:r>
      <w:r>
        <w:softHyphen/>
        <w:t>heter</w:t>
      </w:r>
      <w:r w:rsidRPr="001503EF">
        <w:t xml:space="preserve"> </w:t>
      </w:r>
      <w:r>
        <w:t>vidgats något. I den proposition som låg till grund för l</w:t>
      </w:r>
      <w:r w:rsidRPr="002E0A81">
        <w:t>ag</w:t>
      </w:r>
      <w:r>
        <w:t xml:space="preserve">en </w:t>
      </w:r>
      <w:r w:rsidRPr="002E0A81">
        <w:t xml:space="preserve">(2005:900) om förbud mot maskering i vissa fall </w:t>
      </w:r>
      <w:r>
        <w:t>togs nämligen hänsyn till de tänkbara effekterna av den före</w:t>
      </w:r>
      <w:r>
        <w:softHyphen/>
        <w:t>slagna regleringen. Det innebar att de föreskrifter som var aktuella ansågs utgöra en begränsning av demon</w:t>
      </w:r>
      <w:r>
        <w:softHyphen/>
        <w:t>strations</w:t>
      </w:r>
      <w:r>
        <w:softHyphen/>
        <w:t>friheten och mötesfriheten (prop. 2005/06:11 s. 30).</w:t>
      </w:r>
    </w:p>
    <w:p w:rsidR="00FE2B62" w:rsidRDefault="00FE2B62" w:rsidP="00FE2B62">
      <w:pPr>
        <w:pStyle w:val="Brdtextmedindrag"/>
      </w:pPr>
      <w:r>
        <w:t>En lagstiftning som syftar till att trygga allmänhetens insyn i hur partierna finansierar sin politiska verksamhet aktualiserar ett flertal fråge</w:t>
      </w:r>
      <w:r>
        <w:softHyphen/>
        <w:t>ställningar kring några av de politiska opinions</w:t>
      </w:r>
      <w:r>
        <w:softHyphen/>
        <w:t xml:space="preserve">friheterna i 2 kap. RF. Frågan om hur förslaget i denna </w:t>
      </w:r>
      <w:r w:rsidR="00E362F3">
        <w:t>proposition</w:t>
      </w:r>
      <w:r>
        <w:t xml:space="preserve"> till en ny lag om insyn i finansiering av politiska partier förhåller sig till den positiva förenings</w:t>
      </w:r>
      <w:r>
        <w:softHyphen/>
        <w:t xml:space="preserve">friheten, skyddet mot att tvingas uppge politisk åskådning samt förbudet mot åsiktsregistrering behandlas i </w:t>
      </w:r>
      <w:r w:rsidRPr="009953EA">
        <w:t>avsnitten 8.2.1–8.2.3</w:t>
      </w:r>
      <w:r>
        <w:t>.</w:t>
      </w:r>
    </w:p>
    <w:p w:rsidR="00FE2B62" w:rsidRDefault="00FE2B62" w:rsidP="00FE2B62">
      <w:pPr>
        <w:pStyle w:val="Rubrik3"/>
      </w:pPr>
      <w:bookmarkStart w:id="8552" w:name="_Toc370805354"/>
      <w:bookmarkStart w:id="8553" w:name="_Toc370808871"/>
      <w:bookmarkStart w:id="8554" w:name="_Toc370810294"/>
      <w:bookmarkStart w:id="8555" w:name="_Toc371055566"/>
      <w:bookmarkStart w:id="8556" w:name="_Toc371341091"/>
      <w:bookmarkStart w:id="8557" w:name="_Toc371490864"/>
      <w:bookmarkStart w:id="8558" w:name="_Toc371497328"/>
      <w:bookmarkStart w:id="8559" w:name="_Toc371588464"/>
      <w:bookmarkStart w:id="8560" w:name="_Toc371601099"/>
      <w:bookmarkStart w:id="8561" w:name="_Toc371601779"/>
      <w:bookmarkStart w:id="8562" w:name="_Toc371602714"/>
      <w:bookmarkStart w:id="8563" w:name="_Toc371668329"/>
      <w:bookmarkStart w:id="8564" w:name="_Toc371670263"/>
      <w:bookmarkStart w:id="8565" w:name="_Toc372716229"/>
      <w:bookmarkStart w:id="8566" w:name="_Toc373391552"/>
      <w:bookmarkStart w:id="8567" w:name="_Toc373402205"/>
      <w:bookmarkStart w:id="8568" w:name="_Toc373403500"/>
      <w:bookmarkStart w:id="8569" w:name="_Toc373482630"/>
      <w:bookmarkStart w:id="8570" w:name="_Toc373482814"/>
      <w:bookmarkStart w:id="8571" w:name="_Toc373486720"/>
      <w:bookmarkStart w:id="8572" w:name="_Toc373755740"/>
      <w:bookmarkStart w:id="8573" w:name="_Toc373756017"/>
      <w:bookmarkStart w:id="8574" w:name="_Toc373839971"/>
      <w:bookmarkStart w:id="8575" w:name="_Toc374345775"/>
      <w:bookmarkStart w:id="8576" w:name="_Toc374445358"/>
      <w:bookmarkStart w:id="8577" w:name="_Toc374515003"/>
      <w:bookmarkStart w:id="8578" w:name="_Toc374516499"/>
      <w:bookmarkStart w:id="8579" w:name="_Toc374517172"/>
      <w:bookmarkStart w:id="8580" w:name="_Toc374703350"/>
      <w:bookmarkStart w:id="8581" w:name="_Toc374972355"/>
      <w:bookmarkStart w:id="8582" w:name="_Toc375042217"/>
      <w:bookmarkStart w:id="8583" w:name="_Toc375045448"/>
      <w:bookmarkStart w:id="8584" w:name="_Toc375053187"/>
      <w:bookmarkStart w:id="8585" w:name="_Toc375057288"/>
      <w:bookmarkStart w:id="8586" w:name="_Toc375057356"/>
      <w:bookmarkStart w:id="8587" w:name="_Toc375127882"/>
      <w:bookmarkStart w:id="8588" w:name="_Toc375137120"/>
      <w:bookmarkStart w:id="8589" w:name="_Toc375138467"/>
      <w:bookmarkStart w:id="8590" w:name="_Toc376853896"/>
      <w:bookmarkStart w:id="8591" w:name="_Toc376857411"/>
      <w:bookmarkStart w:id="8592" w:name="_Toc376857616"/>
      <w:bookmarkStart w:id="8593" w:name="_Toc376858859"/>
      <w:bookmarkStart w:id="8594" w:name="_Toc376858931"/>
      <w:bookmarkStart w:id="8595" w:name="_Toc376859002"/>
      <w:bookmarkStart w:id="8596" w:name="_Toc376931281"/>
      <w:bookmarkStart w:id="8597" w:name="_Toc377120413"/>
      <w:bookmarkStart w:id="8598" w:name="_Toc377125028"/>
      <w:bookmarkStart w:id="8599" w:name="_Toc377133252"/>
      <w:bookmarkStart w:id="8600" w:name="_Toc377134830"/>
      <w:bookmarkStart w:id="8601" w:name="_Toc377371294"/>
      <w:bookmarkStart w:id="8602" w:name="_Toc377542409"/>
      <w:bookmarkStart w:id="8603" w:name="_Toc377622952"/>
      <w:bookmarkStart w:id="8604" w:name="_Toc377623066"/>
      <w:bookmarkStart w:id="8605" w:name="_Toc377623180"/>
      <w:bookmarkStart w:id="8606" w:name="_Toc377623250"/>
      <w:bookmarkStart w:id="8607" w:name="_Toc377713086"/>
      <w:bookmarkStart w:id="8608" w:name="_Toc377720426"/>
      <w:r w:rsidRPr="00414AB0">
        <w:t>Europakonventionen</w:t>
      </w:r>
      <w:bookmarkEnd w:id="8552"/>
      <w:bookmarkEnd w:id="8553"/>
      <w:bookmarkEnd w:id="8554"/>
      <w:bookmarkEnd w:id="8555"/>
      <w:bookmarkEnd w:id="8556"/>
      <w:bookmarkEnd w:id="8557"/>
      <w:bookmarkEnd w:id="8558"/>
      <w:bookmarkEnd w:id="8559"/>
      <w:bookmarkEnd w:id="8560"/>
      <w:bookmarkEnd w:id="8561"/>
      <w:bookmarkEnd w:id="8562"/>
      <w:bookmarkEnd w:id="8563"/>
      <w:bookmarkEnd w:id="8564"/>
      <w:bookmarkEnd w:id="8565"/>
      <w:bookmarkEnd w:id="8566"/>
      <w:bookmarkEnd w:id="8567"/>
      <w:bookmarkEnd w:id="8568"/>
      <w:bookmarkEnd w:id="8569"/>
      <w:bookmarkEnd w:id="8570"/>
      <w:bookmarkEnd w:id="8571"/>
      <w:bookmarkEnd w:id="8572"/>
      <w:bookmarkEnd w:id="8573"/>
      <w:bookmarkEnd w:id="8574"/>
      <w:bookmarkEnd w:id="8575"/>
      <w:bookmarkEnd w:id="8576"/>
      <w:bookmarkEnd w:id="8577"/>
      <w:bookmarkEnd w:id="8578"/>
      <w:bookmarkEnd w:id="8579"/>
      <w:bookmarkEnd w:id="8580"/>
      <w:bookmarkEnd w:id="8581"/>
      <w:bookmarkEnd w:id="8582"/>
      <w:bookmarkEnd w:id="8583"/>
      <w:bookmarkEnd w:id="8584"/>
      <w:bookmarkEnd w:id="8585"/>
      <w:bookmarkEnd w:id="8586"/>
      <w:bookmarkEnd w:id="8587"/>
      <w:bookmarkEnd w:id="8588"/>
      <w:bookmarkEnd w:id="8589"/>
      <w:bookmarkEnd w:id="8590"/>
      <w:bookmarkEnd w:id="8591"/>
      <w:bookmarkEnd w:id="8592"/>
      <w:bookmarkEnd w:id="8593"/>
      <w:bookmarkEnd w:id="8594"/>
      <w:bookmarkEnd w:id="8595"/>
      <w:bookmarkEnd w:id="8596"/>
      <w:bookmarkEnd w:id="8597"/>
      <w:bookmarkEnd w:id="8598"/>
      <w:bookmarkEnd w:id="8599"/>
      <w:bookmarkEnd w:id="8600"/>
      <w:bookmarkEnd w:id="8601"/>
      <w:bookmarkEnd w:id="8602"/>
      <w:bookmarkEnd w:id="8603"/>
      <w:bookmarkEnd w:id="8604"/>
      <w:bookmarkEnd w:id="8605"/>
      <w:bookmarkEnd w:id="8606"/>
      <w:bookmarkEnd w:id="8607"/>
      <w:bookmarkEnd w:id="8608"/>
    </w:p>
    <w:p w:rsidR="00FE2B62" w:rsidRDefault="00FE2B62" w:rsidP="00FE2B62">
      <w:pPr>
        <w:pStyle w:val="Brdtext"/>
      </w:pPr>
      <w:r w:rsidRPr="004372C6">
        <w:t xml:space="preserve">Den europeiska konventionen </w:t>
      </w:r>
      <w:r w:rsidRPr="00D0457C">
        <w:t xml:space="preserve">den 4 november 1950 </w:t>
      </w:r>
      <w:r w:rsidRPr="004372C6">
        <w:t>angående skydd för de mänskliga rättigheter</w:t>
      </w:r>
      <w:r>
        <w:t>na</w:t>
      </w:r>
      <w:r w:rsidRPr="004372C6">
        <w:t xml:space="preserve"> och de grundläggande friheterna (Europa</w:t>
      </w:r>
      <w:r>
        <w:softHyphen/>
      </w:r>
      <w:r w:rsidRPr="004372C6">
        <w:t xml:space="preserve">konventionen) </w:t>
      </w:r>
      <w:r>
        <w:t>är inkorporerad i svensk rätt sedan 1995 (lagen [1994:1219] om den europeiska konventionen angående skydd för de mänskliga rättigheterna och de grundläggande friheterna). Genom inkorporeringslagen har konventionen ställning som vanlig lag, men i förarbetena till lagen ges uttryck för uppfattningen att konventionen, på grund av sin särskilda karaktär, bör ges en särskild vikt vid lagtolkning i fall av konflikt med inhemska lagbestämmelser (prop. 1993/94:117 s. 38). Av regerings</w:t>
      </w:r>
      <w:r>
        <w:softHyphen/>
        <w:t xml:space="preserve">formen </w:t>
      </w:r>
      <w:r w:rsidRPr="004372C6">
        <w:t xml:space="preserve">följer </w:t>
      </w:r>
      <w:r>
        <w:t xml:space="preserve">även </w:t>
      </w:r>
      <w:r w:rsidRPr="004372C6">
        <w:t>att för</w:t>
      </w:r>
      <w:r>
        <w:t>e</w:t>
      </w:r>
      <w:r w:rsidRPr="004372C6">
        <w:t>skrift</w:t>
      </w:r>
      <w:r>
        <w:t>er</w:t>
      </w:r>
      <w:r w:rsidRPr="004372C6">
        <w:t xml:space="preserve"> </w:t>
      </w:r>
      <w:r>
        <w:t xml:space="preserve">inte </w:t>
      </w:r>
      <w:r w:rsidRPr="004372C6">
        <w:t xml:space="preserve">får meddelas i strid med Sveriges åtaganden på grund av </w:t>
      </w:r>
      <w:r>
        <w:t>Europa</w:t>
      </w:r>
      <w:r w:rsidRPr="004372C6">
        <w:t>konventionen</w:t>
      </w:r>
      <w:r>
        <w:t xml:space="preserve"> (</w:t>
      </w:r>
      <w:r w:rsidRPr="004372C6">
        <w:t>2</w:t>
      </w:r>
      <w:r>
        <w:t> kap.</w:t>
      </w:r>
      <w:r w:rsidRPr="004372C6">
        <w:t xml:space="preserve"> 19</w:t>
      </w:r>
      <w:r>
        <w:t> §</w:t>
      </w:r>
      <w:r w:rsidRPr="004372C6">
        <w:t xml:space="preserve"> </w:t>
      </w:r>
      <w:r>
        <w:t>RF).</w:t>
      </w:r>
      <w:r w:rsidRPr="004372C6">
        <w:t xml:space="preserve"> </w:t>
      </w:r>
      <w:r>
        <w:t>En föreskrift som är oförenlig med konven</w:t>
      </w:r>
      <w:r>
        <w:softHyphen/>
        <w:t xml:space="preserve">tionen är således även oförenlig med regeringsformen. Vidare får domstolar och andra offentliga organ inte tillämpa en lag eller annan föreskrift som </w:t>
      </w:r>
      <w:r w:rsidRPr="004372C6">
        <w:t>strid</w:t>
      </w:r>
      <w:r>
        <w:t>er</w:t>
      </w:r>
      <w:r w:rsidRPr="004372C6">
        <w:t xml:space="preserve"> mot </w:t>
      </w:r>
      <w:r>
        <w:t>grundlag</w:t>
      </w:r>
      <w:r w:rsidRPr="004372C6">
        <w:t xml:space="preserve"> (11</w:t>
      </w:r>
      <w:r>
        <w:t> kap.</w:t>
      </w:r>
      <w:r w:rsidRPr="004372C6">
        <w:t xml:space="preserve"> 14</w:t>
      </w:r>
      <w:r>
        <w:t> §</w:t>
      </w:r>
      <w:r w:rsidRPr="004372C6">
        <w:t xml:space="preserve"> och 12</w:t>
      </w:r>
      <w:r>
        <w:t> kap.</w:t>
      </w:r>
      <w:r w:rsidRPr="004372C6">
        <w:t xml:space="preserve"> 10</w:t>
      </w:r>
      <w:r>
        <w:t> §</w:t>
      </w:r>
      <w:r w:rsidRPr="004372C6">
        <w:t xml:space="preserve"> </w:t>
      </w:r>
      <w:r>
        <w:t>RF</w:t>
      </w:r>
      <w:r w:rsidRPr="004372C6">
        <w:t>).</w:t>
      </w:r>
      <w:r>
        <w:t xml:space="preserve"> Europakonventionen har mot den bakgrunden en speciell ställning i vår rättsordning.</w:t>
      </w:r>
    </w:p>
    <w:p w:rsidR="00FE2B62" w:rsidRDefault="00FE2B62" w:rsidP="00FE2B62">
      <w:pPr>
        <w:pStyle w:val="Brdtextmedindrag"/>
      </w:pPr>
      <w:r>
        <w:t>Rätten till respekt för privatlivet skyddas i artikel 8 i Europa</w:t>
      </w:r>
      <w:r>
        <w:softHyphen/>
        <w:t>konventionen. Enligt artikel 8.2 får ingen offentlig myndighet inskränka åtnjutandet av denna rättighet annat än med stöd av lag och om det i ett demokratiskt samhälle är nödvändigt med hänsyn till statens säkerhet, den allmänna säkerheten, landets ekonomiska välstånd eller till före</w:t>
      </w:r>
      <w:r>
        <w:softHyphen/>
        <w:t>bygg</w:t>
      </w:r>
      <w:r>
        <w:softHyphen/>
        <w:t>ande av oordning eller brott eller till skydd för hälsa eller moral eller för andra personers fri- och rättigheter. För att lagkravet ska vara uppfyllt krävs att de nationella föreskrifter som har antagits för att inskränka rättigheten uppfyller rimliga krav på rättssäkerhet – dvs. i rimlig utsträck</w:t>
      </w:r>
      <w:r>
        <w:softHyphen/>
        <w:t>ning är förutsebara – och är tillgängliga för allmänheten. För att nödvändighetskravet ska vara uppfyllt måste det vidare föreligga ett angeläget samhälleligt behov av åtgärden. Åtgärden måste också stå i rimlig proportion till det syfte som ska tillgodoses med inskränkningen (Danelius, Mänskliga rättigheter i europeisk praxis, 4 uppl. 2012, s. 351).</w:t>
      </w:r>
    </w:p>
    <w:p w:rsidR="00FE2B62" w:rsidRDefault="00FE2B62" w:rsidP="00FE2B62">
      <w:pPr>
        <w:pStyle w:val="Brdtextmedindrag"/>
      </w:pPr>
      <w:r>
        <w:t>Yttrandefriheten skyddas i artikel 10 i Europakonventionen. Denna frihet innefattar åsiktsfrihet samt frihet att ta emot och sprida uppgifter och tankar utan inblandning av offentliga myndigheter och oberoende av territoriella gränser. Av artikel 10.2 framgår att utövandet av yttrande</w:t>
      </w:r>
      <w:r>
        <w:softHyphen/>
        <w:t>friheten får underkastas sådana formföreskrifter, villkor, inskränkningar eller straff</w:t>
      </w:r>
      <w:r>
        <w:softHyphen/>
        <w:t>påföljder som är föreskrivna i lag och som i ett demokratiskt samhälle är nödvändiga för att tillgodose särskilt angivna syften, vilka i allt väsentligt stämmer överens med dem som anges i artikel 8.2.</w:t>
      </w:r>
    </w:p>
    <w:p w:rsidR="00FE2B62" w:rsidRDefault="00FE2B62" w:rsidP="00FE2B62">
      <w:pPr>
        <w:pStyle w:val="Brdtextmedindrag"/>
      </w:pPr>
      <w:r>
        <w:t>Rätten till föreningsfrihet skyddas i artikel 11 i Europa</w:t>
      </w:r>
      <w:r>
        <w:softHyphen/>
        <w:t xml:space="preserve">konventionen. Enligt artikel 11.1 har var och en rätt till föreningsfrihet, inbegripet rätten att bilda och ansluta sig till fackföreningar för att skydda sina intressen. </w:t>
      </w:r>
      <w:r w:rsidRPr="00F17FFE">
        <w:t xml:space="preserve">I litteraturen har gjorts gällande att föreningsfriheten </w:t>
      </w:r>
      <w:r>
        <w:t xml:space="preserve">får antas </w:t>
      </w:r>
      <w:r w:rsidRPr="00F17FFE">
        <w:t>omfatta alla sammanslutningar som inrättats på frivilliga grunder mellan flera fysiska och/eller juridiska personer</w:t>
      </w:r>
      <w:r>
        <w:t>,</w:t>
      </w:r>
      <w:r w:rsidRPr="00F17FFE">
        <w:t xml:space="preserve"> </w:t>
      </w:r>
      <w:r>
        <w:t>om sammanslutningen har</w:t>
      </w:r>
      <w:r w:rsidRPr="00F17FFE">
        <w:t xml:space="preserve"> </w:t>
      </w:r>
      <w:r>
        <w:t xml:space="preserve">organisatorisk </w:t>
      </w:r>
      <w:r w:rsidRPr="00F17FFE">
        <w:t xml:space="preserve">struktur </w:t>
      </w:r>
      <w:r>
        <w:t xml:space="preserve">och </w:t>
      </w:r>
      <w:r w:rsidRPr="00F17FFE">
        <w:t>verkar för gemensamma ändamål (van Dijk, van Hoof, van Rijn, Zwaak, Theory and Practice of the European Convention on Human Rights, 4 uppl. 2006,</w:t>
      </w:r>
      <w:r>
        <w:t xml:space="preserve"> </w:t>
      </w:r>
      <w:r w:rsidRPr="00F17FFE">
        <w:t>s.</w:t>
      </w:r>
      <w:r>
        <w:t> </w:t>
      </w:r>
      <w:r w:rsidRPr="00F17FFE">
        <w:t xml:space="preserve">826). </w:t>
      </w:r>
      <w:r>
        <w:t>Enligt artikel 11.2 får utövandet av dessa rättigheter inte underkastas andra inskränkningar än sådana som är föreskrivna i lag och som i ett demokratiskt samhälle är nödvändiga med hänsyn till statens säkerhet eller den allmänna säkerheten, till före</w:t>
      </w:r>
      <w:r>
        <w:softHyphen/>
        <w:t>byggandet av oordning eller brott, till skydd för hälsa eller moral eller till skydd för andra personers fri- och rättigheter. Föreningsfriheten anknyter nära till rätten till yttrandefrihet. I Europadomstolens praxis behandlas yttrandefriheten därför som en integrerad del av förenings</w:t>
      </w:r>
      <w:r>
        <w:softHyphen/>
        <w:t>friheten (</w:t>
      </w:r>
      <w:r w:rsidRPr="00D7252B">
        <w:rPr>
          <w:i/>
        </w:rPr>
        <w:t>Young</w:t>
      </w:r>
      <w:r>
        <w:rPr>
          <w:i/>
        </w:rPr>
        <w:t>,</w:t>
      </w:r>
      <w:r w:rsidRPr="00D7252B">
        <w:rPr>
          <w:i/>
        </w:rPr>
        <w:t xml:space="preserve"> James och Webster mot Förenade Kungariket</w:t>
      </w:r>
      <w:r>
        <w:t xml:space="preserve">, no. 7601/76 och 7806/77, 13 augusti 1981, para. 57; </w:t>
      </w:r>
      <w:r w:rsidRPr="00D7252B">
        <w:rPr>
          <w:i/>
        </w:rPr>
        <w:t>Chassagnou m.fl. mot Frankrike</w:t>
      </w:r>
      <w:r>
        <w:t xml:space="preserve"> [GC], no. 25088/94, 28331/95 och 28443/95, 29 april 1999, para. 103). Av praxis framgår även att d</w:t>
      </w:r>
      <w:r w:rsidRPr="00B01C3E">
        <w:t xml:space="preserve">et finns ett mycket </w:t>
      </w:r>
      <w:r w:rsidRPr="00D7252B">
        <w:t>begränsat utrymme att inskränka föreningsfriheten för politiska partier</w:t>
      </w:r>
      <w:r w:rsidR="00937973">
        <w:t>,</w:t>
      </w:r>
      <w:r w:rsidRPr="00B01C3E">
        <w:t xml:space="preserve"> </w:t>
      </w:r>
      <w:r>
        <w:t xml:space="preserve">endast </w:t>
      </w:r>
      <w:r w:rsidRPr="00B01C3E">
        <w:t>över</w:t>
      </w:r>
      <w:r>
        <w:softHyphen/>
      </w:r>
      <w:r w:rsidRPr="00B01C3E">
        <w:t>tygande och tvingande skäl kan utgöra grund för inskränkningar (</w:t>
      </w:r>
      <w:r w:rsidRPr="00B01C3E">
        <w:rPr>
          <w:i/>
        </w:rPr>
        <w:t>Refah Partisi (the Welfare Party) m.fl. mot Tur</w:t>
      </w:r>
      <w:r>
        <w:rPr>
          <w:i/>
        </w:rPr>
        <w:t xml:space="preserve">kiet </w:t>
      </w:r>
      <w:r w:rsidRPr="00D7252B">
        <w:t>[GC], no. 41340/98, 41342/98, 41343/98 och 41344/98, 13</w:t>
      </w:r>
      <w:r>
        <w:t> </w:t>
      </w:r>
      <w:r w:rsidRPr="00D7252B">
        <w:t>februari 2003</w:t>
      </w:r>
      <w:r>
        <w:t>,</w:t>
      </w:r>
      <w:r w:rsidRPr="00B01C3E">
        <w:t xml:space="preserve"> para. 103).</w:t>
      </w:r>
      <w:r>
        <w:t xml:space="preserve"> </w:t>
      </w:r>
    </w:p>
    <w:p w:rsidR="00FE2B62" w:rsidRDefault="00FE2B62" w:rsidP="00FE2B62">
      <w:pPr>
        <w:pStyle w:val="Brdtextmedindrag"/>
      </w:pPr>
      <w:r>
        <w:t>Inom ramen för prövningen av Europakonventionens rättighetsskydd har kränkningar av föreningsfriheten</w:t>
      </w:r>
      <w:r w:rsidRPr="003361EC">
        <w:t xml:space="preserve"> </w:t>
      </w:r>
      <w:r>
        <w:t>i första hand konstaterats i anslut</w:t>
      </w:r>
      <w:r>
        <w:softHyphen/>
        <w:t xml:space="preserve">ning till </w:t>
      </w:r>
      <w:r w:rsidRPr="003361EC">
        <w:t>nationella beslut om partiförbud</w:t>
      </w:r>
      <w:r>
        <w:t xml:space="preserve">. </w:t>
      </w:r>
      <w:r w:rsidRPr="003361EC">
        <w:t>Målen har främst gällt upplösning av och förbud mot politiska partier samt förbud mot att delta i partipolitiska aktiviteter av visst slag</w:t>
      </w:r>
      <w:r>
        <w:t xml:space="preserve"> (se t.ex. </w:t>
      </w:r>
      <w:r w:rsidRPr="00E90C0C">
        <w:rPr>
          <w:i/>
        </w:rPr>
        <w:t xml:space="preserve">United Communist Party </w:t>
      </w:r>
      <w:r w:rsidRPr="00683E33">
        <w:rPr>
          <w:i/>
        </w:rPr>
        <w:t>of</w:t>
      </w:r>
      <w:r w:rsidRPr="00E90C0C">
        <w:rPr>
          <w:i/>
        </w:rPr>
        <w:t xml:space="preserve"> </w:t>
      </w:r>
      <w:r w:rsidRPr="00683E33">
        <w:rPr>
          <w:i/>
        </w:rPr>
        <w:t>Turkey</w:t>
      </w:r>
      <w:r w:rsidRPr="00E90C0C">
        <w:rPr>
          <w:i/>
        </w:rPr>
        <w:t xml:space="preserve"> m.fl. mot Turkiet</w:t>
      </w:r>
      <w:r w:rsidRPr="00E90C0C">
        <w:t xml:space="preserve"> [GC], no. 133/1996/752/951, 30</w:t>
      </w:r>
      <w:r>
        <w:t> </w:t>
      </w:r>
      <w:r w:rsidRPr="00E90C0C">
        <w:t>januari 1998, 1998-I; 26 EHRR 121</w:t>
      </w:r>
      <w:r>
        <w:t>)</w:t>
      </w:r>
      <w:r w:rsidRPr="003361EC">
        <w:t xml:space="preserve">. </w:t>
      </w:r>
      <w:r>
        <w:t>Målen</w:t>
      </w:r>
      <w:r w:rsidRPr="003361EC">
        <w:t xml:space="preserve"> har också gällt </w:t>
      </w:r>
      <w:r>
        <w:t xml:space="preserve">t.ex. </w:t>
      </w:r>
      <w:r w:rsidRPr="003361EC">
        <w:t>beslut att vägra registrera politiska partier</w:t>
      </w:r>
      <w:r>
        <w:t xml:space="preserve"> och </w:t>
      </w:r>
      <w:r w:rsidRPr="003361EC">
        <w:t xml:space="preserve">generella förbud </w:t>
      </w:r>
      <w:r>
        <w:t xml:space="preserve">för </w:t>
      </w:r>
      <w:r w:rsidRPr="003361EC">
        <w:t xml:space="preserve">offentliga tjänstemän </w:t>
      </w:r>
      <w:r>
        <w:t xml:space="preserve">att engagera sig i </w:t>
      </w:r>
      <w:r w:rsidRPr="003361EC">
        <w:t>politiska partier</w:t>
      </w:r>
      <w:r>
        <w:t>s verksamhet</w:t>
      </w:r>
      <w:r w:rsidRPr="003361EC">
        <w:t>.</w:t>
      </w:r>
    </w:p>
    <w:p w:rsidR="00FE2B62" w:rsidRPr="00180646" w:rsidRDefault="00FE2B62" w:rsidP="00FE2B62">
      <w:pPr>
        <w:pStyle w:val="Brdtextmedindrag"/>
      </w:pPr>
      <w:r>
        <w:t>Sverige har en primär skyldighet enligt Europakonventionen att avstå från ingrepp i bl.a. rätten till respekt för privatlivet, yttrandefriheten och föreningsfriheten</w:t>
      </w:r>
      <w:r w:rsidRPr="00AF46D5">
        <w:t xml:space="preserve">. Därutöver har </w:t>
      </w:r>
      <w:r>
        <w:t>Sverige</w:t>
      </w:r>
      <w:r w:rsidRPr="00AF46D5">
        <w:t xml:space="preserve"> en </w:t>
      </w:r>
      <w:r>
        <w:t xml:space="preserve">positiv förpliktelse </w:t>
      </w:r>
      <w:r w:rsidRPr="00AF46D5">
        <w:t xml:space="preserve">att </w:t>
      </w:r>
      <w:r w:rsidRPr="00160DA6">
        <w:t>verka</w:t>
      </w:r>
      <w:r w:rsidRPr="00AF46D5">
        <w:t xml:space="preserve"> för att enskilda inte hindras i utövandet av sina rättigheter av andra enskilda </w:t>
      </w:r>
      <w:r>
        <w:t xml:space="preserve">(se t.ex. </w:t>
      </w:r>
      <w:r w:rsidRPr="00D61B57">
        <w:rPr>
          <w:i/>
        </w:rPr>
        <w:t xml:space="preserve">Gustafsson mot Sverige </w:t>
      </w:r>
      <w:r>
        <w:t xml:space="preserve">[GC], no. </w:t>
      </w:r>
      <w:r>
        <w:rPr>
          <w:rStyle w:val="s6b621b36"/>
        </w:rPr>
        <w:t xml:space="preserve">15573/89, </w:t>
      </w:r>
      <w:r>
        <w:t>26 april 1996, para. 45).</w:t>
      </w:r>
    </w:p>
    <w:p w:rsidR="00FE2B62" w:rsidRDefault="00FE2B62" w:rsidP="00FE2B62">
      <w:pPr>
        <w:pStyle w:val="Rubrik2"/>
      </w:pPr>
      <w:bookmarkStart w:id="8609" w:name="_Toc374445359"/>
      <w:bookmarkStart w:id="8610" w:name="_Toc374515004"/>
      <w:bookmarkStart w:id="8611" w:name="_Toc374516500"/>
      <w:bookmarkStart w:id="8612" w:name="_Toc374517173"/>
      <w:bookmarkStart w:id="8613" w:name="_Toc374703351"/>
      <w:bookmarkStart w:id="8614" w:name="_Toc374972356"/>
      <w:bookmarkStart w:id="8615" w:name="_Toc375042218"/>
      <w:bookmarkStart w:id="8616" w:name="_Toc375045449"/>
      <w:bookmarkStart w:id="8617" w:name="_Toc375053188"/>
      <w:bookmarkStart w:id="8618" w:name="_Toc375057289"/>
      <w:bookmarkStart w:id="8619" w:name="_Toc375057357"/>
      <w:bookmarkStart w:id="8620" w:name="_Toc375127883"/>
      <w:bookmarkStart w:id="8621" w:name="_Toc375137121"/>
      <w:bookmarkStart w:id="8622" w:name="_Toc375138468"/>
      <w:bookmarkStart w:id="8623" w:name="_Toc376853897"/>
      <w:bookmarkStart w:id="8624" w:name="_Toc376857412"/>
      <w:bookmarkStart w:id="8625" w:name="_Toc376857617"/>
      <w:bookmarkStart w:id="8626" w:name="_Toc376858860"/>
      <w:bookmarkStart w:id="8627" w:name="_Toc376858932"/>
      <w:bookmarkStart w:id="8628" w:name="_Toc376859003"/>
      <w:bookmarkStart w:id="8629" w:name="_Toc376931282"/>
      <w:bookmarkStart w:id="8630" w:name="_Toc377120414"/>
      <w:bookmarkStart w:id="8631" w:name="_Toc377125029"/>
      <w:bookmarkStart w:id="8632" w:name="_Toc377133253"/>
      <w:bookmarkStart w:id="8633" w:name="_Toc377134831"/>
      <w:bookmarkStart w:id="8634" w:name="_Toc377371295"/>
      <w:bookmarkStart w:id="8635" w:name="_Toc377542410"/>
      <w:bookmarkStart w:id="8636" w:name="_Toc377622953"/>
      <w:bookmarkStart w:id="8637" w:name="_Toc377623067"/>
      <w:bookmarkStart w:id="8638" w:name="_Toc377623181"/>
      <w:bookmarkStart w:id="8639" w:name="_Toc377623251"/>
      <w:bookmarkStart w:id="8640" w:name="_Toc377713087"/>
      <w:bookmarkStart w:id="8641" w:name="_Toc377720427"/>
      <w:bookmarkStart w:id="8642" w:name="_Toc370805355"/>
      <w:bookmarkStart w:id="8643" w:name="_Toc370808872"/>
      <w:bookmarkStart w:id="8644" w:name="_Toc370810295"/>
      <w:bookmarkStart w:id="8645" w:name="_Toc371055567"/>
      <w:bookmarkStart w:id="8646" w:name="_Toc371341092"/>
      <w:bookmarkStart w:id="8647" w:name="_Toc371490865"/>
      <w:bookmarkStart w:id="8648" w:name="_Toc371497329"/>
      <w:bookmarkStart w:id="8649" w:name="_Toc371588465"/>
      <w:bookmarkStart w:id="8650" w:name="_Toc371601100"/>
      <w:bookmarkStart w:id="8651" w:name="_Toc371601780"/>
      <w:bookmarkStart w:id="8652" w:name="_Toc371602715"/>
      <w:bookmarkStart w:id="8653" w:name="_Toc371668330"/>
      <w:bookmarkStart w:id="8654" w:name="_Toc371670264"/>
      <w:bookmarkStart w:id="8655" w:name="_Toc372716230"/>
      <w:bookmarkStart w:id="8656" w:name="_Toc373391553"/>
      <w:bookmarkStart w:id="8657" w:name="_Toc373402206"/>
      <w:bookmarkStart w:id="8658" w:name="_Toc373403501"/>
      <w:bookmarkStart w:id="8659" w:name="_Toc373482631"/>
      <w:bookmarkStart w:id="8660" w:name="_Toc373482815"/>
      <w:bookmarkStart w:id="8661" w:name="_Toc373486721"/>
      <w:bookmarkStart w:id="8662" w:name="_Toc373755741"/>
      <w:bookmarkStart w:id="8663" w:name="_Toc373756018"/>
      <w:bookmarkStart w:id="8664" w:name="_Toc373839972"/>
      <w:bookmarkStart w:id="8665" w:name="_Toc374345776"/>
      <w:r w:rsidRPr="00414AB0">
        <w:t>För</w:t>
      </w:r>
      <w:r>
        <w:t>slaget är förenligt med regeringsformen</w:t>
      </w:r>
      <w:r w:rsidR="0013665F">
        <w:br/>
      </w:r>
      <w:r>
        <w:t>och Europakonventionen</w:t>
      </w:r>
      <w:bookmarkEnd w:id="8609"/>
      <w:bookmarkEnd w:id="8610"/>
      <w:bookmarkEnd w:id="8611"/>
      <w:bookmarkEnd w:id="8612"/>
      <w:bookmarkEnd w:id="8613"/>
      <w:bookmarkEnd w:id="8614"/>
      <w:bookmarkEnd w:id="8615"/>
      <w:bookmarkEnd w:id="8616"/>
      <w:bookmarkEnd w:id="8617"/>
      <w:bookmarkEnd w:id="8618"/>
      <w:bookmarkEnd w:id="8619"/>
      <w:bookmarkEnd w:id="8620"/>
      <w:bookmarkEnd w:id="8621"/>
      <w:bookmarkEnd w:id="8622"/>
      <w:bookmarkEnd w:id="8623"/>
      <w:bookmarkEnd w:id="8624"/>
      <w:bookmarkEnd w:id="8625"/>
      <w:bookmarkEnd w:id="8626"/>
      <w:bookmarkEnd w:id="8627"/>
      <w:bookmarkEnd w:id="8628"/>
      <w:bookmarkEnd w:id="8629"/>
      <w:bookmarkEnd w:id="8630"/>
      <w:bookmarkEnd w:id="8631"/>
      <w:bookmarkEnd w:id="8632"/>
      <w:bookmarkEnd w:id="8633"/>
      <w:bookmarkEnd w:id="8634"/>
      <w:bookmarkEnd w:id="8635"/>
      <w:bookmarkEnd w:id="8636"/>
      <w:bookmarkEnd w:id="8637"/>
      <w:bookmarkEnd w:id="8638"/>
      <w:bookmarkEnd w:id="8639"/>
      <w:bookmarkEnd w:id="8640"/>
      <w:bookmarkEnd w:id="8641"/>
    </w:p>
    <w:p w:rsidR="00FE2B62" w:rsidRDefault="00FE2B62" w:rsidP="00FE2B62">
      <w:pPr>
        <w:pStyle w:val="Rubrik3"/>
        <w:spacing w:before="0"/>
      </w:pPr>
      <w:bookmarkStart w:id="8666" w:name="_Toc374445360"/>
      <w:bookmarkStart w:id="8667" w:name="_Toc374515005"/>
      <w:bookmarkStart w:id="8668" w:name="_Toc374516501"/>
      <w:bookmarkStart w:id="8669" w:name="_Toc374517174"/>
      <w:bookmarkStart w:id="8670" w:name="_Toc374703352"/>
      <w:bookmarkStart w:id="8671" w:name="_Toc374972357"/>
      <w:bookmarkStart w:id="8672" w:name="_Toc375042219"/>
      <w:bookmarkStart w:id="8673" w:name="_Toc375045450"/>
      <w:bookmarkStart w:id="8674" w:name="_Toc375053189"/>
      <w:bookmarkStart w:id="8675" w:name="_Toc375057290"/>
      <w:bookmarkStart w:id="8676" w:name="_Toc375057358"/>
      <w:bookmarkStart w:id="8677" w:name="_Toc375127884"/>
      <w:bookmarkStart w:id="8678" w:name="_Toc375137122"/>
      <w:bookmarkStart w:id="8679" w:name="_Toc375138469"/>
      <w:bookmarkStart w:id="8680" w:name="_Toc376853898"/>
      <w:bookmarkStart w:id="8681" w:name="_Toc376857413"/>
      <w:bookmarkStart w:id="8682" w:name="_Toc376857618"/>
      <w:bookmarkStart w:id="8683" w:name="_Toc376858861"/>
      <w:bookmarkStart w:id="8684" w:name="_Toc376858933"/>
      <w:bookmarkStart w:id="8685" w:name="_Toc376859004"/>
      <w:bookmarkStart w:id="8686" w:name="_Toc376931283"/>
      <w:bookmarkStart w:id="8687" w:name="_Toc377120415"/>
      <w:bookmarkStart w:id="8688" w:name="_Toc377125030"/>
      <w:bookmarkStart w:id="8689" w:name="_Toc377133254"/>
      <w:bookmarkStart w:id="8690" w:name="_Toc377134832"/>
      <w:bookmarkStart w:id="8691" w:name="_Toc377371296"/>
      <w:bookmarkStart w:id="8692" w:name="_Toc377542411"/>
      <w:bookmarkStart w:id="8693" w:name="_Toc377622954"/>
      <w:bookmarkStart w:id="8694" w:name="_Toc377623068"/>
      <w:bookmarkStart w:id="8695" w:name="_Toc377623182"/>
      <w:bookmarkStart w:id="8696" w:name="_Toc377623252"/>
      <w:bookmarkStart w:id="8697" w:name="_Toc377713088"/>
      <w:bookmarkStart w:id="8698" w:name="_Toc377720428"/>
      <w:r>
        <w:t xml:space="preserve">Regleringen begränsar inte </w:t>
      </w:r>
      <w:r w:rsidRPr="00902FF9">
        <w:t>föreningsfriheten</w:t>
      </w:r>
      <w:bookmarkEnd w:id="8642"/>
      <w:bookmarkEnd w:id="8643"/>
      <w:bookmarkEnd w:id="8644"/>
      <w:bookmarkEnd w:id="8645"/>
      <w:bookmarkEnd w:id="8646"/>
      <w:bookmarkEnd w:id="8647"/>
      <w:bookmarkEnd w:id="8648"/>
      <w:bookmarkEnd w:id="8649"/>
      <w:bookmarkEnd w:id="8650"/>
      <w:bookmarkEnd w:id="8651"/>
      <w:bookmarkEnd w:id="8652"/>
      <w:bookmarkEnd w:id="8653"/>
      <w:bookmarkEnd w:id="8654"/>
      <w:bookmarkEnd w:id="8655"/>
      <w:bookmarkEnd w:id="8656"/>
      <w:bookmarkEnd w:id="8657"/>
      <w:bookmarkEnd w:id="8658"/>
      <w:bookmarkEnd w:id="8659"/>
      <w:bookmarkEnd w:id="8660"/>
      <w:bookmarkEnd w:id="8661"/>
      <w:bookmarkEnd w:id="8662"/>
      <w:bookmarkEnd w:id="8663"/>
      <w:bookmarkEnd w:id="8664"/>
      <w:bookmarkEnd w:id="8665"/>
      <w:bookmarkEnd w:id="8666"/>
      <w:bookmarkEnd w:id="8667"/>
      <w:bookmarkEnd w:id="8668"/>
      <w:bookmarkEnd w:id="8669"/>
      <w:bookmarkEnd w:id="8670"/>
      <w:bookmarkEnd w:id="8671"/>
      <w:bookmarkEnd w:id="8672"/>
      <w:bookmarkEnd w:id="8673"/>
      <w:bookmarkEnd w:id="8674"/>
      <w:bookmarkEnd w:id="8675"/>
      <w:bookmarkEnd w:id="8676"/>
      <w:bookmarkEnd w:id="8677"/>
      <w:bookmarkEnd w:id="8678"/>
      <w:bookmarkEnd w:id="8679"/>
      <w:bookmarkEnd w:id="8680"/>
      <w:bookmarkEnd w:id="8681"/>
      <w:bookmarkEnd w:id="8682"/>
      <w:bookmarkEnd w:id="8683"/>
      <w:bookmarkEnd w:id="8684"/>
      <w:bookmarkEnd w:id="8685"/>
      <w:bookmarkEnd w:id="8686"/>
      <w:bookmarkEnd w:id="8687"/>
      <w:bookmarkEnd w:id="8688"/>
      <w:bookmarkEnd w:id="8689"/>
      <w:bookmarkEnd w:id="8690"/>
      <w:bookmarkEnd w:id="8691"/>
      <w:bookmarkEnd w:id="8692"/>
      <w:bookmarkEnd w:id="8693"/>
      <w:bookmarkEnd w:id="8694"/>
      <w:bookmarkEnd w:id="8695"/>
      <w:bookmarkEnd w:id="8696"/>
      <w:bookmarkEnd w:id="8697"/>
      <w:bookmarkEnd w:id="8698"/>
    </w:p>
    <w:p w:rsidR="00FE2B62" w:rsidRPr="00CA5132" w:rsidRDefault="00FE2B62" w:rsidP="00EE4153">
      <w:pPr>
        <w:pStyle w:val="Brdtext"/>
        <w:pBdr>
          <w:top w:val="single" w:sz="4" w:space="1" w:color="000000"/>
          <w:left w:val="single" w:sz="4" w:space="4" w:color="000000"/>
          <w:bottom w:val="single" w:sz="4" w:space="1" w:color="000000"/>
          <w:right w:val="single" w:sz="4" w:space="4" w:color="000000"/>
        </w:pBdr>
        <w:ind w:left="113" w:right="113"/>
      </w:pPr>
      <w:r>
        <w:rPr>
          <w:b/>
        </w:rPr>
        <w:t>Regeringens bedömning</w:t>
      </w:r>
      <w:r w:rsidRPr="002A4D97">
        <w:rPr>
          <w:b/>
        </w:rPr>
        <w:t>:</w:t>
      </w:r>
      <w:r w:rsidRPr="002A4D97">
        <w:t xml:space="preserve"> </w:t>
      </w:r>
      <w:r>
        <w:t>Förslaget till en ny lag om insyn i finansi</w:t>
      </w:r>
      <w:r>
        <w:softHyphen/>
        <w:t>ering av partier innebär inte någon begränsning av förenings</w:t>
      </w:r>
      <w:r>
        <w:softHyphen/>
        <w:t>friheten.</w:t>
      </w:r>
    </w:p>
    <w:p w:rsidR="00C92DF3" w:rsidRDefault="00C92DF3" w:rsidP="00FE2B62">
      <w:pPr>
        <w:pStyle w:val="Brdtext"/>
      </w:pPr>
    </w:p>
    <w:p w:rsidR="00FE2B62" w:rsidRDefault="00FE2B62" w:rsidP="00FE2B62">
      <w:pPr>
        <w:pStyle w:val="Brdtextmedindrag"/>
      </w:pPr>
      <w:r>
        <w:rPr>
          <w:b/>
        </w:rPr>
        <w:t>Promemorians bedömning</w:t>
      </w:r>
      <w:r w:rsidRPr="001B0520">
        <w:t xml:space="preserve"> överens</w:t>
      </w:r>
      <w:r>
        <w:t>s</w:t>
      </w:r>
      <w:r w:rsidRPr="001B0520">
        <w:t>tämmer med regeringens.</w:t>
      </w:r>
    </w:p>
    <w:p w:rsidR="00FE2B62" w:rsidRPr="006E0239" w:rsidRDefault="00FE2B62" w:rsidP="00FE2B62">
      <w:pPr>
        <w:pStyle w:val="Brdtextmedindrag"/>
      </w:pPr>
      <w:r w:rsidRPr="001B0520">
        <w:rPr>
          <w:b/>
        </w:rPr>
        <w:t xml:space="preserve">Remissinstanserna: </w:t>
      </w:r>
      <w:r w:rsidRPr="006E0239">
        <w:t xml:space="preserve">En </w:t>
      </w:r>
      <w:r>
        <w:t xml:space="preserve">övervägande </w:t>
      </w:r>
      <w:r w:rsidRPr="006E0239">
        <w:t xml:space="preserve">majoritet av remissinstanserna, bl.a. </w:t>
      </w:r>
      <w:r w:rsidRPr="006E0239">
        <w:rPr>
          <w:i/>
        </w:rPr>
        <w:t>Svea hovrätt</w:t>
      </w:r>
      <w:r w:rsidRPr="006E0239">
        <w:t xml:space="preserve">, </w:t>
      </w:r>
      <w:r w:rsidRPr="006E0239">
        <w:rPr>
          <w:i/>
        </w:rPr>
        <w:t>Förvaltningsrätten i Stockholm</w:t>
      </w:r>
      <w:r w:rsidRPr="006E0239">
        <w:t xml:space="preserve">, </w:t>
      </w:r>
      <w:r w:rsidRPr="006E0239">
        <w:rPr>
          <w:i/>
        </w:rPr>
        <w:t>Åklagarmyndigheten</w:t>
      </w:r>
      <w:r w:rsidRPr="006E0239">
        <w:t xml:space="preserve">, </w:t>
      </w:r>
      <w:r w:rsidRPr="006E0239">
        <w:rPr>
          <w:i/>
        </w:rPr>
        <w:t>Ekobrotts</w:t>
      </w:r>
      <w:r w:rsidRPr="006E0239">
        <w:rPr>
          <w:i/>
        </w:rPr>
        <w:softHyphen/>
        <w:t>myndigheten</w:t>
      </w:r>
      <w:r w:rsidRPr="006E0239">
        <w:t xml:space="preserve">, </w:t>
      </w:r>
      <w:r w:rsidRPr="006E0239">
        <w:rPr>
          <w:i/>
        </w:rPr>
        <w:t>Rikspolis</w:t>
      </w:r>
      <w:r w:rsidRPr="006E0239">
        <w:rPr>
          <w:i/>
        </w:rPr>
        <w:softHyphen/>
        <w:t>styrelsen</w:t>
      </w:r>
      <w:r w:rsidRPr="006E0239">
        <w:t xml:space="preserve">, </w:t>
      </w:r>
      <w:r w:rsidRPr="006E0239">
        <w:rPr>
          <w:i/>
        </w:rPr>
        <w:t>Revisorsnämnden</w:t>
      </w:r>
      <w:r w:rsidRPr="006E0239">
        <w:t xml:space="preserve">, </w:t>
      </w:r>
      <w:r w:rsidRPr="006E0239">
        <w:rPr>
          <w:i/>
        </w:rPr>
        <w:t>Skatte</w:t>
      </w:r>
      <w:r>
        <w:rPr>
          <w:i/>
        </w:rPr>
        <w:softHyphen/>
      </w:r>
      <w:r w:rsidRPr="006E0239">
        <w:rPr>
          <w:i/>
        </w:rPr>
        <w:t>verket</w:t>
      </w:r>
      <w:r w:rsidRPr="006E0239">
        <w:t xml:space="preserve">, </w:t>
      </w:r>
      <w:r w:rsidRPr="006E0239">
        <w:rPr>
          <w:i/>
        </w:rPr>
        <w:t>Hapa</w:t>
      </w:r>
      <w:r w:rsidRPr="006E0239">
        <w:rPr>
          <w:i/>
        </w:rPr>
        <w:softHyphen/>
        <w:t>randa kommun</w:t>
      </w:r>
      <w:r w:rsidRPr="006E0239">
        <w:t xml:space="preserve">, </w:t>
      </w:r>
      <w:r w:rsidRPr="006E0239">
        <w:rPr>
          <w:i/>
        </w:rPr>
        <w:t>Malmö kommun</w:t>
      </w:r>
      <w:r w:rsidRPr="006E0239">
        <w:t xml:space="preserve">, </w:t>
      </w:r>
      <w:r w:rsidRPr="000A04D9">
        <w:rPr>
          <w:i/>
        </w:rPr>
        <w:t>Sveriges</w:t>
      </w:r>
      <w:r w:rsidRPr="006E0239">
        <w:rPr>
          <w:i/>
        </w:rPr>
        <w:t xml:space="preserve"> advokatsamfund</w:t>
      </w:r>
      <w:r w:rsidRPr="006E0239">
        <w:t>,</w:t>
      </w:r>
      <w:r w:rsidRPr="006E0239">
        <w:rPr>
          <w:i/>
        </w:rPr>
        <w:t xml:space="preserve"> Sveriges kommuner och Landsting </w:t>
      </w:r>
      <w:r w:rsidRPr="006E0239">
        <w:t>och</w:t>
      </w:r>
      <w:r w:rsidRPr="006E0239">
        <w:rPr>
          <w:i/>
        </w:rPr>
        <w:t xml:space="preserve"> Transparency International Sverige</w:t>
      </w:r>
      <w:r w:rsidRPr="006E0239">
        <w:t xml:space="preserve">, </w:t>
      </w:r>
      <w:r>
        <w:t xml:space="preserve">instämmer i </w:t>
      </w:r>
      <w:r w:rsidRPr="006E0239">
        <w:t xml:space="preserve">bedömningen eller lämnar den utan </w:t>
      </w:r>
      <w:r>
        <w:t>invändning</w:t>
      </w:r>
      <w:r w:rsidRPr="006E0239">
        <w:t>.</w:t>
      </w:r>
    </w:p>
    <w:p w:rsidR="00FE2B62" w:rsidRPr="00B75018" w:rsidRDefault="00FE2B62" w:rsidP="00FE2B62">
      <w:pPr>
        <w:pStyle w:val="Brdtextmedindrag"/>
      </w:pPr>
      <w:r w:rsidRPr="007B4648">
        <w:rPr>
          <w:i/>
        </w:rPr>
        <w:t>Justitiekanslern</w:t>
      </w:r>
      <w:r w:rsidRPr="007B4648">
        <w:t>, som bl.a. fäster vikt vid att någon rättighets</w:t>
      </w:r>
      <w:r w:rsidRPr="007B4648">
        <w:softHyphen/>
        <w:t>begränsning varken är åsyftad eller ingår som ett naturligt led i den före</w:t>
      </w:r>
      <w:r w:rsidRPr="007B4648">
        <w:softHyphen/>
        <w:t>slagna regleringen, bedömer att det före</w:t>
      </w:r>
      <w:r w:rsidRPr="007B4648">
        <w:softHyphen/>
        <w:t>slagna regelverket inte står i direkt strid med de aktuella bestämmelserna i regeringsformen och Europa</w:t>
      </w:r>
      <w:r w:rsidRPr="007B4648">
        <w:softHyphen/>
        <w:t>konven</w:t>
      </w:r>
      <w:r w:rsidRPr="007B4648">
        <w:softHyphen/>
        <w:t>tionen. Justitie</w:t>
      </w:r>
      <w:r w:rsidRPr="007B4648">
        <w:softHyphen/>
        <w:t>kanslern betonar att frågan inte är oomstridd och anför att bedöm</w:t>
      </w:r>
      <w:r w:rsidRPr="007B4648">
        <w:softHyphen/>
        <w:t>ningen bygger på en avvägning mellan två centrala men i detta fall delvis motstående intressen där frågan om skyddet för den enskilde bör kunna inskränkas något för att tillgodose allmänhetens intresse av insyn. Justitie</w:t>
      </w:r>
      <w:r w:rsidRPr="007B4648">
        <w:softHyphen/>
        <w:t>kanslern anser att det finns skäl att acceptera de argument som förs fram i promemorian och att de nämnda grundlags</w:t>
      </w:r>
      <w:r w:rsidRPr="007B4648">
        <w:softHyphen/>
        <w:t>bestämmelserna således bör kunna tolkas inskränkt i förhållande till det nu föreslagna regelverket.</w:t>
      </w:r>
    </w:p>
    <w:p w:rsidR="00FE2B62" w:rsidRDefault="00FE2B62" w:rsidP="00FE2B62">
      <w:pPr>
        <w:pStyle w:val="Brdtextmedindrag"/>
        <w:rPr>
          <w:i/>
        </w:rPr>
      </w:pPr>
      <w:r w:rsidRPr="007B4648">
        <w:rPr>
          <w:i/>
        </w:rPr>
        <w:t>Tidningsutgivarna</w:t>
      </w:r>
      <w:r w:rsidRPr="007B4648">
        <w:t xml:space="preserve"> anser att frågan om förhållandet till den grundlags</w:t>
      </w:r>
      <w:r w:rsidRPr="007B4648">
        <w:softHyphen/>
        <w:t>skyddade föreningsfriheten är problematisk och framhåll</w:t>
      </w:r>
      <w:r>
        <w:t>er</w:t>
      </w:r>
      <w:r w:rsidRPr="007B4648">
        <w:t xml:space="preserve"> att frågan i den fortsatta beredningen av ärendet måste ges stor uppmärksamhet och ytterligare analys.</w:t>
      </w:r>
    </w:p>
    <w:p w:rsidR="00FE2B62" w:rsidRDefault="00FE2B62" w:rsidP="00FE2B62">
      <w:pPr>
        <w:pStyle w:val="Brdtextmedindrag"/>
      </w:pPr>
      <w:r w:rsidRPr="007B4648">
        <w:rPr>
          <w:i/>
        </w:rPr>
        <w:t>Stockholms universitet (Juridiska institutionen)</w:t>
      </w:r>
      <w:r w:rsidRPr="007B4648">
        <w:t xml:space="preserve"> anför att den föreslagna regleringen inte direkt strider mot de fri- och rättigheter som skyddas enligt 2 kap. RF, men anser att den argumen</w:t>
      </w:r>
      <w:r w:rsidRPr="007B4648">
        <w:softHyphen/>
        <w:t>tation som förs i prome</w:t>
      </w:r>
      <w:r w:rsidRPr="007B4648">
        <w:softHyphen/>
        <w:t xml:space="preserve">morian angående detta inte är i alla delar helt övertygande. Universitetet </w:t>
      </w:r>
      <w:r>
        <w:t xml:space="preserve">påpekar </w:t>
      </w:r>
      <w:r w:rsidRPr="007B4648">
        <w:t>särskilt att syftet med en reglering inte nödvändigtvis är av</w:t>
      </w:r>
      <w:r w:rsidRPr="007B4648">
        <w:softHyphen/>
        <w:t>gör</w:t>
      </w:r>
      <w:r>
        <w:softHyphen/>
      </w:r>
      <w:r w:rsidRPr="007B4648">
        <w:t>ande för om denna kan anses inskränka en fri- och rättighet eller inte.</w:t>
      </w:r>
    </w:p>
    <w:p w:rsidR="00FE2B62" w:rsidRPr="00CC63C1" w:rsidRDefault="00FE2B62" w:rsidP="00FE2B62">
      <w:pPr>
        <w:pStyle w:val="Brdtextmedindrag"/>
      </w:pPr>
      <w:r w:rsidRPr="007B4648">
        <w:rPr>
          <w:i/>
        </w:rPr>
        <w:t>Riksdagens ombudsmän</w:t>
      </w:r>
      <w:r w:rsidRPr="007B4648">
        <w:t xml:space="preserve"> </w:t>
      </w:r>
      <w:r>
        <w:t xml:space="preserve">(JO) </w:t>
      </w:r>
      <w:r w:rsidRPr="007B4648">
        <w:t>konstaterar att promemorian innehåller en nog</w:t>
      </w:r>
      <w:r w:rsidRPr="007B4648">
        <w:softHyphen/>
        <w:t>grann genomgång av de i regeringsformen berörda fri- och rättig</w:t>
      </w:r>
      <w:r w:rsidRPr="007B4648">
        <w:softHyphen/>
        <w:t>heterna men att det däremot inte görs någon analys av förslagets konsekvenser ur ett vidare konstitutionellt perspektiv, med utgångspunkt i de grunder som bär upp bl.a. bestämmelserna om föreningsfrihet</w:t>
      </w:r>
      <w:r w:rsidRPr="00B75018">
        <w:t>.</w:t>
      </w:r>
      <w:r w:rsidRPr="009670CA">
        <w:rPr>
          <w:i/>
        </w:rPr>
        <w:t xml:space="preserve"> </w:t>
      </w:r>
      <w:r>
        <w:rPr>
          <w:i/>
        </w:rPr>
        <w:t xml:space="preserve">JO </w:t>
      </w:r>
      <w:r w:rsidRPr="006C6091">
        <w:t>saknar</w:t>
      </w:r>
      <w:r w:rsidRPr="006C6091">
        <w:rPr>
          <w:i/>
        </w:rPr>
        <w:t xml:space="preserve"> </w:t>
      </w:r>
      <w:r>
        <w:t xml:space="preserve">också </w:t>
      </w:r>
      <w:r w:rsidRPr="006C6091">
        <w:t>en</w:t>
      </w:r>
      <w:r w:rsidRPr="006C6091">
        <w:rPr>
          <w:i/>
        </w:rPr>
        <w:t xml:space="preserve"> </w:t>
      </w:r>
      <w:r w:rsidRPr="006C6091">
        <w:t>analys av tillsynsbestämmelsernas förenlighet med regerings</w:t>
      </w:r>
      <w:r w:rsidRPr="006C6091">
        <w:softHyphen/>
        <w:t>formen och de gränsdragningsproblem som kan aktualiseras vid tillämp</w:t>
      </w:r>
      <w:r w:rsidRPr="006C6091">
        <w:softHyphen/>
        <w:t>ningen.</w:t>
      </w:r>
    </w:p>
    <w:p w:rsidR="00FE2B62" w:rsidRDefault="00FE2B62" w:rsidP="00FE2B62">
      <w:pPr>
        <w:pStyle w:val="Brdtextmedindrag"/>
      </w:pPr>
      <w:r w:rsidRPr="006E0239">
        <w:rPr>
          <w:i/>
        </w:rPr>
        <w:t xml:space="preserve">Lunds universitet (Juridiska institutionen) </w:t>
      </w:r>
      <w:r w:rsidRPr="006E0239">
        <w:t>delar</w:t>
      </w:r>
      <w:r w:rsidRPr="006E0239">
        <w:rPr>
          <w:i/>
        </w:rPr>
        <w:t xml:space="preserve"> </w:t>
      </w:r>
      <w:r w:rsidRPr="006E0239">
        <w:t xml:space="preserve">den uppfattning som finns i </w:t>
      </w:r>
      <w:r>
        <w:t xml:space="preserve">viss </w:t>
      </w:r>
      <w:r w:rsidRPr="00316B9A">
        <w:t>dok</w:t>
      </w:r>
      <w:r w:rsidRPr="00316B9A">
        <w:softHyphen/>
        <w:t>trin</w:t>
      </w:r>
      <w:r w:rsidRPr="006E0239">
        <w:t xml:space="preserve"> att förbud mot bidrag eller en skyldighet att redovisa upp</w:t>
      </w:r>
      <w:r w:rsidRPr="006E0239">
        <w:softHyphen/>
        <w:t>burna ekonomiska bidrag står i strid med bestämmelserna i 2 kap. 24 § RF. Universitet</w:t>
      </w:r>
      <w:r>
        <w:t>et</w:t>
      </w:r>
      <w:r w:rsidRPr="006E0239">
        <w:t xml:space="preserve"> delar också uppfattningen att det finns begränsade möjligheter att ålägga partierna att redovisa individuella bidrag utan att gå in i det område där inskränkningen inte kan motiveras. Däremot är det enligt universitetets uppfattning möjligt att begära samlade redovisningar av bidrag.</w:t>
      </w:r>
    </w:p>
    <w:p w:rsidR="00FE2B62" w:rsidRPr="006E0239" w:rsidRDefault="00FE2B62" w:rsidP="00FE2B62">
      <w:pPr>
        <w:pStyle w:val="Brdtextmedindrag"/>
      </w:pPr>
      <w:r w:rsidRPr="006C6091">
        <w:rPr>
          <w:i/>
        </w:rPr>
        <w:t>Umeå universitet (Statsvetenskapliga institu</w:t>
      </w:r>
      <w:r w:rsidRPr="006C6091">
        <w:rPr>
          <w:i/>
        </w:rPr>
        <w:softHyphen/>
        <w:t xml:space="preserve">tionen) </w:t>
      </w:r>
      <w:r w:rsidRPr="006C6091">
        <w:t>anser att prome</w:t>
      </w:r>
      <w:r w:rsidRPr="006C6091">
        <w:softHyphen/>
        <w:t xml:space="preserve">morian borde ha innehållit en förklaring av på vilka punkter som den betydligt mer omfattande </w:t>
      </w:r>
      <w:r w:rsidRPr="009A44B4">
        <w:t>Utredningen om offentlighet för partiers och valkandidaters intäkter</w:t>
      </w:r>
      <w:r w:rsidRPr="006C6091">
        <w:t xml:space="preserve"> </w:t>
      </w:r>
      <w:r>
        <w:t>från 2004 hade fel</w:t>
      </w:r>
      <w:r w:rsidRPr="006C6091">
        <w:t xml:space="preserve"> </w:t>
      </w:r>
      <w:r>
        <w:t xml:space="preserve">när den ansåg att </w:t>
      </w:r>
      <w:r w:rsidRPr="000D356E">
        <w:t xml:space="preserve">formell offentlig kontroll </w:t>
      </w:r>
      <w:r>
        <w:t xml:space="preserve">och </w:t>
      </w:r>
      <w:r w:rsidRPr="000D356E">
        <w:t>formella sank</w:t>
      </w:r>
      <w:r w:rsidRPr="000D356E">
        <w:softHyphen/>
        <w:t>tioner skulle innebära en begränsning av partiernas roll för den fria åsiktsbildningen</w:t>
      </w:r>
      <w:r w:rsidRPr="006C6091">
        <w:t>.</w:t>
      </w:r>
    </w:p>
    <w:p w:rsidR="00FE2B62" w:rsidRDefault="00FE2B62" w:rsidP="00FE2B62">
      <w:pPr>
        <w:pStyle w:val="Rubrik4utannumrering"/>
      </w:pPr>
      <w:r w:rsidRPr="00E513DE">
        <w:t xml:space="preserve">Skälen för </w:t>
      </w:r>
      <w:r w:rsidRPr="00414AB0">
        <w:t>regeringens</w:t>
      </w:r>
      <w:r>
        <w:t xml:space="preserve"> </w:t>
      </w:r>
      <w:r w:rsidRPr="001B0520">
        <w:t>bedömning</w:t>
      </w:r>
    </w:p>
    <w:p w:rsidR="00FE2B62" w:rsidRDefault="00FE2B62" w:rsidP="00FE2B62">
      <w:pPr>
        <w:pStyle w:val="Rubrik5utannumrering"/>
        <w:spacing w:before="0"/>
      </w:pPr>
      <w:r>
        <w:t>Utgångspunkter för lagstiftningen</w:t>
      </w:r>
    </w:p>
    <w:p w:rsidR="00FE2B62" w:rsidRDefault="00FE2B62" w:rsidP="00FE2B62">
      <w:pPr>
        <w:pStyle w:val="Brdtext"/>
      </w:pPr>
      <w:r>
        <w:t>Den grundlagsskyddade förenings</w:t>
      </w:r>
      <w:r>
        <w:softHyphen/>
        <w:t>friheten innebär en frihet att sluta sig samman med andra för allmänna eller enskilda syften (2 kap. 1 § första stycket 5 RF). Detta anses innefatta inte bara en frihet att bilda samman</w:t>
      </w:r>
      <w:r>
        <w:softHyphen/>
        <w:t>slutningar utan också en frihet att verka gemensamt inom ramen för en sammanslutning (prop. 1975/76:209 s. 144). Som Grundlagberedningen påpekade är föreningsfriheten av grundläggande betydelse för den politiska verksamheten eftersom de politiska partierna är att anse som föreningar (SOU 1972:15 s. 157).</w:t>
      </w:r>
    </w:p>
    <w:p w:rsidR="00FE2B62" w:rsidRDefault="00FE2B62" w:rsidP="00FE2B62">
      <w:pPr>
        <w:pStyle w:val="Brdtextmedindrag"/>
      </w:pPr>
      <w:r>
        <w:t>Föreningsfriheten får begränsas genom lag (2 kap. 20 § första stycket 1 RF). Vid sidan av de allmänna förutsättningar som gäller för begräns</w:t>
      </w:r>
      <w:r>
        <w:softHyphen/>
        <w:t>ningar av de grundläggande fri- och rättig</w:t>
      </w:r>
      <w:r>
        <w:softHyphen/>
        <w:t xml:space="preserve">heterna (se </w:t>
      </w:r>
      <w:r w:rsidRPr="009953EA">
        <w:t>avsnitt 8.1.1</w:t>
      </w:r>
      <w:r>
        <w:t>) gäller vissa särskilda förutsättningar i fråga om begränsningsändamål. I 2 kap. 24 § andra stycket RF anges nämligen uttömmande för vilka ändamål som en begräns</w:t>
      </w:r>
      <w:r>
        <w:softHyphen/>
        <w:t>ning av föreningsfriheten får göras. En sådan begränsning får göras endast när det gäller samman</w:t>
      </w:r>
      <w:r>
        <w:softHyphen/>
        <w:t>slutningar vilkas verksamhet är av militär eller liknande natur eller innebär förföljelse av en folkgrupp på grund av etniskt ursprung, hudfärg eller annat liknande förhållande. Genom dessa bestämmelser finns stöd för bl.a. gällande straffrättsliga regler om olovlig kårverksamhet i 18 kap. 4 § brottsbalken. Bestäm</w:t>
      </w:r>
      <w:r>
        <w:softHyphen/>
        <w:t>melsen om sammanslutningar vars verksamhet innebär förföljelse av folkgrupp har införts för att möjliggöra förbud mot rasistiska organisa</w:t>
      </w:r>
      <w:r>
        <w:softHyphen/>
        <w:t>tioner i enlighet med artikel 4 i 1965 års FN-konvention om avskaffande av alla former av rasdiskriminering.</w:t>
      </w:r>
    </w:p>
    <w:p w:rsidR="00FE2B62" w:rsidRDefault="00FE2B62" w:rsidP="00FE2B62">
      <w:pPr>
        <w:pStyle w:val="Brdtextmedindrag"/>
      </w:pPr>
      <w:r>
        <w:t>Regeringen konstaterar att en lag om insyn i finansiering av partier därför är möjlig att införa enbart under förutsättning att lagen ges en utformning som innebär att den inte begränsar friheten för enskilda att sluta sig samman med andra för allmänna eller enskilda syften och att tillsammans verka för dessa syften inom ramen för sammanslutningen.</w:t>
      </w:r>
    </w:p>
    <w:p w:rsidR="00FE2B62" w:rsidRDefault="00FE2B62" w:rsidP="00FE2B62">
      <w:pPr>
        <w:pStyle w:val="Brdtextmedindrag"/>
      </w:pPr>
      <w:r>
        <w:t>Det bör vidare uppmärksammas att den centrala betydelse som parti</w:t>
      </w:r>
      <w:r>
        <w:softHyphen/>
        <w:t>erna har i en demokrati medför att statsmakterna måste vara särskilt för</w:t>
      </w:r>
      <w:r>
        <w:softHyphen/>
        <w:t>siktiga med att reglera förhållanden som påverkar partiernas organisa</w:t>
      </w:r>
      <w:r>
        <w:softHyphen/>
        <w:t>tion eller arbetsformer. Grund</w:t>
      </w:r>
      <w:r>
        <w:softHyphen/>
        <w:t>lagbered</w:t>
      </w:r>
      <w:r>
        <w:softHyphen/>
        <w:t>ningen framhöll att det var den offent</w:t>
      </w:r>
      <w:r>
        <w:softHyphen/>
        <w:t>liga debatten och kritiken man i första hand fick lita till om otill</w:t>
      </w:r>
      <w:r>
        <w:softHyphen/>
        <w:t>freds</w:t>
      </w:r>
      <w:r>
        <w:softHyphen/>
        <w:t>ställande förhållanden skulle uppstå. Endast om den offentliga insynen avskärmades eller kritiken stod maktlös inför obestridliga miss</w:t>
      </w:r>
      <w:r>
        <w:softHyphen/>
        <w:t>förhåll</w:t>
      </w:r>
      <w:r>
        <w:softHyphen/>
        <w:t>anden kunde ett lagstiftningsingripande berörande partiernas verksamhet te sig påkallat. Konstitutions</w:t>
      </w:r>
      <w:r>
        <w:softHyphen/>
        <w:t>utskottet uttalade att det delade Grundlag</w:t>
      </w:r>
      <w:r>
        <w:softHyphen/>
        <w:t>beredningens värderingar i dessa avseenden (KU 1973:26 s. 16–17).</w:t>
      </w:r>
    </w:p>
    <w:p w:rsidR="00FE2B62" w:rsidRDefault="00FE2B62" w:rsidP="00FE2B62">
      <w:pPr>
        <w:pStyle w:val="Rubrik5utannumrering"/>
      </w:pPr>
      <w:r>
        <w:t xml:space="preserve">Ingen reglering av </w:t>
      </w:r>
      <w:r w:rsidRPr="00414AB0">
        <w:t>partiernas</w:t>
      </w:r>
      <w:r>
        <w:t xml:space="preserve"> verksamhet eller organisation</w:t>
      </w:r>
    </w:p>
    <w:p w:rsidR="00FE2B62" w:rsidRDefault="00FE2B62" w:rsidP="00FE2B62">
      <w:pPr>
        <w:pStyle w:val="Brdtext"/>
      </w:pPr>
      <w:r>
        <w:t>Det övergripande syftet med en reglering som ålägger partierna en skyldighet att öppet redovisa sina intäkter är att möjliggöra för väljare att få ökad insyn i hur partierna finansierar sin verksamhet. Väljarna kommer därigenom att kunna bedöma om det t.ex. kan finnas bakom</w:t>
      </w:r>
      <w:r>
        <w:softHyphen/>
        <w:t>liggande intressen som kan styra ett partis politiska inriktning eller om det kan finnas intresse</w:t>
      </w:r>
      <w:r>
        <w:softHyphen/>
        <w:t>konflikter. Ökad insyn</w:t>
      </w:r>
      <w:r w:rsidRPr="00242430">
        <w:t xml:space="preserve"> i parti</w:t>
      </w:r>
      <w:r>
        <w:t xml:space="preserve">ernas </w:t>
      </w:r>
      <w:r w:rsidRPr="00242430">
        <w:t xml:space="preserve">finansiering kan </w:t>
      </w:r>
      <w:r>
        <w:t xml:space="preserve">alltså bidra till </w:t>
      </w:r>
      <w:r w:rsidRPr="00242430">
        <w:t xml:space="preserve">att stärka demokratin </w:t>
      </w:r>
      <w:r>
        <w:t xml:space="preserve">genom att </w:t>
      </w:r>
      <w:r w:rsidRPr="00242430">
        <w:t xml:space="preserve">minska riskerna för </w:t>
      </w:r>
      <w:r>
        <w:t>att partierna och deras valkandidater utsätts för otillbörlig påverkan</w:t>
      </w:r>
      <w:r w:rsidRPr="00242430">
        <w:t>.</w:t>
      </w:r>
    </w:p>
    <w:p w:rsidR="00FE2B62" w:rsidRDefault="00FE2B62" w:rsidP="00FE2B62">
      <w:pPr>
        <w:pStyle w:val="Brdtextmedindrag"/>
      </w:pPr>
      <w:r>
        <w:t>Mot denna bakgrund och under förutsättning att insyns</w:t>
      </w:r>
      <w:r>
        <w:softHyphen/>
        <w:t>regleringen utformas på ett neutralt och objektivt sätt, utan godtycklig särbehandling av vissa intäkter i förhållande till andra, anser regeringen att en öppen redovisnings</w:t>
      </w:r>
      <w:r>
        <w:softHyphen/>
        <w:t xml:space="preserve">skyldighet inte kan anses påverka partiernas verksamhet på ett sådant sätt som avsetts i grundlagsförarbetena (jfr KU 1973:26 s. 16–17). Med anledning av de synpunkter som </w:t>
      </w:r>
      <w:r>
        <w:rPr>
          <w:i/>
        </w:rPr>
        <w:t>Riksdagens ombudsmän</w:t>
      </w:r>
      <w:r>
        <w:t xml:space="preserve"> (JO)</w:t>
      </w:r>
      <w:r>
        <w:rPr>
          <w:i/>
        </w:rPr>
        <w:t xml:space="preserve"> </w:t>
      </w:r>
      <w:r>
        <w:t xml:space="preserve">och </w:t>
      </w:r>
      <w:r w:rsidRPr="006C6091">
        <w:rPr>
          <w:i/>
        </w:rPr>
        <w:t>Umeå universitet (Statsvetenskapliga institu</w:t>
      </w:r>
      <w:r w:rsidRPr="006C6091">
        <w:rPr>
          <w:i/>
        </w:rPr>
        <w:softHyphen/>
        <w:t>tionen)</w:t>
      </w:r>
      <w:r>
        <w:t xml:space="preserve"> för fram bör det framhållas att detsamma får på motsvarande sätt anses gälla i fråga om en sådan offentlig tillsynsmekanism som naturligen bör komplettera en insynsreglering av det aktuella slaget, under förutsättning att tillsynen enbart avser att säkerställa att partierna fullgör sina skyldigheter enligt regleringen och därmed inte innebär någon tillsyn över partiernas verksamhet eller organisation som sådan (jfr </w:t>
      </w:r>
      <w:r w:rsidRPr="009953EA">
        <w:t>avsnitt 6.16</w:t>
      </w:r>
      <w:r>
        <w:t>).</w:t>
      </w:r>
    </w:p>
    <w:p w:rsidR="00FE2B62" w:rsidRDefault="00FE2B62" w:rsidP="00FE2B62">
      <w:pPr>
        <w:pStyle w:val="Brdtextmedindrag"/>
      </w:pPr>
      <w:r>
        <w:t xml:space="preserve"> Det kan här också anmärkas att den omständigheten att det ställs upp särskilda krav av associationsrättslig natur (jfr </w:t>
      </w:r>
      <w:r w:rsidRPr="009953EA">
        <w:t>avsnitt 5.2</w:t>
      </w:r>
      <w:r>
        <w:t>) för att ett parti ska få ta emot statligt eller kommunalt partistöd inte har ansetts utgöra en reglering av partiernas organisation.</w:t>
      </w:r>
    </w:p>
    <w:p w:rsidR="00FE2B62" w:rsidRDefault="00FE2B62" w:rsidP="00FE2B62">
      <w:pPr>
        <w:pStyle w:val="Brdtextmedindrag"/>
      </w:pPr>
      <w:r>
        <w:t>Sammanfattningsvis bedömer regeringen, i likhet med den över</w:t>
      </w:r>
      <w:r>
        <w:softHyphen/>
        <w:t>väg</w:t>
      </w:r>
      <w:r>
        <w:softHyphen/>
        <w:t>ande majoriteten av remissinstanserna, att varken ett offentlig</w:t>
      </w:r>
      <w:r>
        <w:softHyphen/>
        <w:t>rättsligt krav på partier att redovisa sina intäkter eller en därmed samman</w:t>
      </w:r>
      <w:r>
        <w:softHyphen/>
        <w:t>häng</w:t>
      </w:r>
      <w:r>
        <w:softHyphen/>
        <w:t>ande tillsynsmekanism kan anses reglera partiernas verksamhet eller organisa</w:t>
      </w:r>
      <w:r>
        <w:softHyphen/>
        <w:t>tion. Detta gäller oavsett om redovisningen sker för att uppfylla krav som följer av t.ex. skatterätten eller näringsrätten eller om den syftar till att säkerställa att enskilda ges insyn i partifinansiering så att de ska kunna göra ett välgrundat ställningstagande i samband med sin val</w:t>
      </w:r>
      <w:r>
        <w:softHyphen/>
        <w:t>handling.</w:t>
      </w:r>
    </w:p>
    <w:p w:rsidR="00FE2B62" w:rsidRDefault="00FE2B62" w:rsidP="00FE2B62">
      <w:pPr>
        <w:pStyle w:val="Rubrik5utannumrering"/>
      </w:pPr>
      <w:r>
        <w:t xml:space="preserve">Ingen </w:t>
      </w:r>
      <w:r w:rsidRPr="00414AB0">
        <w:t>begränsning</w:t>
      </w:r>
      <w:r>
        <w:t xml:space="preserve"> av föreningsfriheten</w:t>
      </w:r>
    </w:p>
    <w:p w:rsidR="00FE2B62" w:rsidRDefault="00FE2B62" w:rsidP="00FE2B62">
      <w:pPr>
        <w:pStyle w:val="Brdtext"/>
      </w:pPr>
      <w:r w:rsidRPr="00A71E90">
        <w:t xml:space="preserve">En offentligrättslig reglering om skyldighet för partierna att redovisa sina intäkter utgör inte någon </w:t>
      </w:r>
      <w:r w:rsidRPr="007B4648">
        <w:rPr>
          <w:i/>
        </w:rPr>
        <w:t>direkt</w:t>
      </w:r>
      <w:r w:rsidRPr="00A71E90">
        <w:t xml:space="preserve"> begränsning av enskildas frihet att sluta sig samman för att verka för ett gemen</w:t>
      </w:r>
      <w:r w:rsidRPr="00A71E90">
        <w:softHyphen/>
        <w:t>samt ändamål eftersom det av regleringen inte följer något hinder för en ideell förening att verka för politiska syften.</w:t>
      </w:r>
      <w:r>
        <w:t xml:space="preserve"> Med hänsyn till föreningsfrihetens särskilt nära samband med det demokratiska styrelseskicket och dess grundläggande betydelse som en del av de politiska spel</w:t>
      </w:r>
      <w:r>
        <w:softHyphen/>
        <w:t>reglerna bör det vidare framhållas att en insynsreglering inte heller kan anses komma i direkt konflikt med grund</w:t>
      </w:r>
      <w:r>
        <w:softHyphen/>
        <w:t>lagens syfte att slå vakt om den fria åsiktsbildningen.</w:t>
      </w:r>
    </w:p>
    <w:p w:rsidR="00FE2B62" w:rsidRPr="00A71E90" w:rsidRDefault="00FE2B62" w:rsidP="00FE2B62">
      <w:pPr>
        <w:pStyle w:val="Brdtextmedindrag"/>
      </w:pPr>
      <w:r w:rsidRPr="00A71E90">
        <w:t xml:space="preserve">Det återstår därför att bedöma om de </w:t>
      </w:r>
      <w:r w:rsidRPr="007B4648">
        <w:rPr>
          <w:i/>
        </w:rPr>
        <w:t>indirekta</w:t>
      </w:r>
      <w:r w:rsidRPr="00A71E90">
        <w:t xml:space="preserve"> effekter som en insyns</w:t>
      </w:r>
      <w:r>
        <w:softHyphen/>
      </w:r>
      <w:r w:rsidRPr="00A71E90">
        <w:t>reglering kan få när det gäller medborgarnas möjlig</w:t>
      </w:r>
      <w:r w:rsidRPr="00A71E90">
        <w:softHyphen/>
        <w:t xml:space="preserve">heter att verka gemensamt inom ramen för ett parti trots detta måste anses innefatta en begränsning av föreningsfriheten i regeringsformens mening. </w:t>
      </w:r>
    </w:p>
    <w:p w:rsidR="00FE2B62" w:rsidRPr="00A71E90" w:rsidRDefault="00FE2B62" w:rsidP="00FE2B62">
      <w:pPr>
        <w:pStyle w:val="Brdtextmedindrag"/>
      </w:pPr>
      <w:r w:rsidRPr="00A71E90">
        <w:t>En begräns</w:t>
      </w:r>
      <w:r w:rsidRPr="00A71E90">
        <w:softHyphen/>
        <w:t>ning av föreningsfriheten får, som nämns ovan, göras endast när det gäller samman</w:t>
      </w:r>
      <w:r w:rsidRPr="00A71E90">
        <w:softHyphen/>
        <w:t>slutningar vilkas verksamhet är av militär eller lik</w:t>
      </w:r>
      <w:r>
        <w:softHyphen/>
      </w:r>
      <w:r w:rsidRPr="00A71E90">
        <w:t>nande natur eller innebär förföljelse av en folk</w:t>
      </w:r>
      <w:r w:rsidRPr="00A71E90">
        <w:softHyphen/>
        <w:t>grupp på grund av etniskt ursprung, hudfärg eller annat liknande förhållande (2 kap. 24 § andra stycket RF). I en kommentar till regeringsformen har gjorts gällande att offentlig</w:t>
      </w:r>
      <w:r w:rsidRPr="00A71E90">
        <w:softHyphen/>
        <w:t>rättsliga regler om bl.a. förbud för partierna att uppbära bistånd från företag eller enskilda eller om skyldighet för dem att redovisa uppburna ekonomiska bidrag torde stå i strid med bestämmelsen om begränsningsändamål i 2 kap. 24 § andra stycket RF (Holmberg, Stjern</w:t>
      </w:r>
      <w:r>
        <w:softHyphen/>
      </w:r>
      <w:r w:rsidRPr="00A71E90">
        <w:t>quist, Isberg, Eliason och Regner, Grundlagarna, 3</w:t>
      </w:r>
      <w:r>
        <w:t> </w:t>
      </w:r>
      <w:r w:rsidRPr="00A71E90">
        <w:t xml:space="preserve">uppl. 2012, s. 192). </w:t>
      </w:r>
      <w:r>
        <w:t xml:space="preserve">Denna uppfattning delas av </w:t>
      </w:r>
      <w:r w:rsidRPr="001C2166">
        <w:rPr>
          <w:i/>
        </w:rPr>
        <w:t>Lunds universitet (Juridiska institutionen)</w:t>
      </w:r>
      <w:r>
        <w:t xml:space="preserve">. </w:t>
      </w:r>
      <w:r w:rsidRPr="00A71E90">
        <w:t>Med en sådan tolkning skulle det inte vara möjligt att införa några skyldigheter för partierna av det nu aktuella slaget. Mot bakgrund av den betydelse föreningsfriheten har i vårt parlamentariska system har den visserligen omgärdats av ett mycket starkt skydd genom den klart avgränsade och uttömmande uppräkningen av begräns</w:t>
      </w:r>
      <w:r w:rsidRPr="00A71E90">
        <w:softHyphen/>
        <w:t>nings</w:t>
      </w:r>
      <w:r w:rsidRPr="00A71E90">
        <w:softHyphen/>
        <w:t>ändamålen. Av hänsyn till vikten av största möjliga åsiktsfrihet i ett pluralistiskt samhälle kan det också hävdas att tolkningen av vad som utgör en begränsning av opinions</w:t>
      </w:r>
      <w:r w:rsidRPr="00A71E90">
        <w:softHyphen/>
        <w:t xml:space="preserve">friheterna inte bör ges en alltför snäv innebörd. </w:t>
      </w:r>
      <w:r>
        <w:t>Regeringen vill dock understryka att det inte går att finna något stöd i</w:t>
      </w:r>
      <w:r w:rsidRPr="00A71E90">
        <w:t xml:space="preserve"> förarbetena till regeringsformen för att ge förenings</w:t>
      </w:r>
      <w:r w:rsidRPr="00A71E90">
        <w:softHyphen/>
        <w:t xml:space="preserve">friheten en så vidsträckt innebörd som kommentaren till regeringsformen ger uttryck för (se </w:t>
      </w:r>
      <w:r>
        <w:t xml:space="preserve">bl.a. </w:t>
      </w:r>
      <w:r w:rsidRPr="009953EA">
        <w:t>avsnitt 8.1.1</w:t>
      </w:r>
      <w:r w:rsidRPr="00A71E90">
        <w:t xml:space="preserve"> och där gjorda hänvisningar).</w:t>
      </w:r>
    </w:p>
    <w:p w:rsidR="00FE2B62" w:rsidRPr="00A71E90" w:rsidRDefault="00FE2B62" w:rsidP="00FE2B62">
      <w:pPr>
        <w:pStyle w:val="Brdtextmedindrag"/>
      </w:pPr>
      <w:r w:rsidRPr="00A71E90">
        <w:t>Grundlagsskyddet innefattar i första hand ett skydd mot åtgärder som innebär ett faktiskt fysiskt tvång från det allmännas sida eller en kriminalisering av ett visst handlande (SOU 1975:75 s. 104). Föreskrifter om enskildas personliga och ekonomiska förhållanden inbördes utgör inte någon begränsning av fri- och rättigheterna, även om de får till effekt att försvåra för en enskild att utnyttja sina fri- och rättigheter (prop. 1975/7</w:t>
      </w:r>
      <w:r>
        <w:t>6</w:t>
      </w:r>
      <w:r w:rsidRPr="00A71E90">
        <w:t>:209 s. 153). Inte heller ska varje föreskrift som rör förhållandet mellan enskilda och det allmänna ses som en rättighetsbegränsning, även om föreskriften i det enskilda fallet kan upplevas som en inskränkning i möjligheten för den enskilde att utnyttja sina fri- och rättigheter. Som framgår ovan (</w:t>
      </w:r>
      <w:r w:rsidRPr="009953EA">
        <w:t>avsnitt 8.1.1</w:t>
      </w:r>
      <w:r w:rsidRPr="00A71E90">
        <w:t>) framhålls i förarbetena att en föreskrift all</w:t>
      </w:r>
      <w:r>
        <w:softHyphen/>
      </w:r>
      <w:r w:rsidRPr="00A71E90">
        <w:t>mänt sett kan sägas innebära en begränsning bara om det av föreskriften uttryckligen eller under</w:t>
      </w:r>
      <w:r w:rsidRPr="00A71E90">
        <w:softHyphen/>
        <w:t>förstått framgår att en rättighets</w:t>
      </w:r>
      <w:r>
        <w:softHyphen/>
      </w:r>
      <w:r w:rsidRPr="00A71E90">
        <w:t xml:space="preserve">begränsning är åsyftad, eller om en sådan ingår som ett naturligt led i regleringen. </w:t>
      </w:r>
    </w:p>
    <w:p w:rsidR="00FE2B62" w:rsidRPr="00A71E90" w:rsidRDefault="00FE2B62" w:rsidP="00FE2B62">
      <w:pPr>
        <w:pStyle w:val="Brdtextmedindrag"/>
      </w:pPr>
      <w:r w:rsidRPr="00A71E90">
        <w:t>I förarbetena till regeringsformen lyftes, i anslutning till behandlingen av föreningsfriheten, fram några exempel på föreskrifter som inte ansågs utgöra begränsningar av förenings</w:t>
      </w:r>
      <w:r w:rsidRPr="00A71E90">
        <w:softHyphen/>
        <w:t>friheten. Det påpekades att de form</w:t>
      </w:r>
      <w:r>
        <w:softHyphen/>
      </w:r>
      <w:r w:rsidRPr="00A71E90">
        <w:t>krav som för skilda typer av föreningar ställs upp i lagarna om ekonom</w:t>
      </w:r>
      <w:r>
        <w:softHyphen/>
      </w:r>
      <w:r w:rsidRPr="00A71E90">
        <w:t>iska föreningar, aktiebolag osv. inte kan anses som begräns</w:t>
      </w:r>
      <w:r>
        <w:softHyphen/>
      </w:r>
      <w:r w:rsidRPr="00A71E90">
        <w:t>ningar av förenings</w:t>
      </w:r>
      <w:r w:rsidRPr="00A71E90">
        <w:softHyphen/>
        <w:t>friheten. Grundlagberedningen framhöll att dessa regler har till funktion att ange de rättsliga ramarna för dem som vill begagna en särskild juridisk konstruktion som innebär särskilda fördelar i form av ansvarighetsbegränsning, minoritetsskydd osv. (SOU 1972:15 s. 157). Departementschefen ställde sig bakom denna bedömning. Han framhöll även att inte heller en sådan närings</w:t>
      </w:r>
      <w:r w:rsidRPr="00A71E90">
        <w:softHyphen/>
        <w:t>rättslig lagstiftning, som innebar att viss verksamhet – t.ex. bank- och försäkrings</w:t>
      </w:r>
      <w:r>
        <w:softHyphen/>
      </w:r>
      <w:r w:rsidRPr="00A71E90">
        <w:t>rörelse – bara kunde bedrivas i förenings</w:t>
      </w:r>
      <w:r w:rsidRPr="00A71E90">
        <w:softHyphen/>
        <w:t>form, stred mot föreningsfriheten. Avslut</w:t>
      </w:r>
      <w:r>
        <w:softHyphen/>
      </w:r>
      <w:r w:rsidRPr="00A71E90">
        <w:t>ningsvis framhölls att vad som är förbjudet är att ställa upp hinder mot att viss i och för sig lovlig verksamhet alls bedrivs genom sammanslutning (prop. 1975/76:209 s. 112</w:t>
      </w:r>
      <w:r>
        <w:t>–113</w:t>
      </w:r>
      <w:r w:rsidRPr="00A71E90">
        <w:t>).</w:t>
      </w:r>
    </w:p>
    <w:p w:rsidR="00FE2B62" w:rsidRDefault="00FE2B62" w:rsidP="00FE2B62">
      <w:pPr>
        <w:pStyle w:val="Brdtextmedindrag"/>
      </w:pPr>
      <w:r>
        <w:t>Det kan konstateras att t.ex. bestämmelser i skatte</w:t>
      </w:r>
      <w:r>
        <w:softHyphen/>
        <w:t>lagstiftningen eller allmänna bestämmelser om bokförings- och redovisnings</w:t>
      </w:r>
      <w:r>
        <w:softHyphen/>
        <w:t>skyldighet, som är tillämpliga för ekonomisk verksamhet som bedrivs av ett parti i dess egen</w:t>
      </w:r>
      <w:r>
        <w:softHyphen/>
        <w:t>skap av förening, inte anses innebära en begränsning av förenings</w:t>
      </w:r>
      <w:r>
        <w:softHyphen/>
        <w:t xml:space="preserve">friheten. Detsamma gäller i fråga om bestämmelser om straff eller andra sanktioner för överträdelser av sådan lagstiftning. Regeringen konstaterar också, i likhet med </w:t>
      </w:r>
      <w:r w:rsidRPr="006A10D1">
        <w:rPr>
          <w:i/>
        </w:rPr>
        <w:t>Justitiekansle</w:t>
      </w:r>
      <w:r w:rsidRPr="007B4648">
        <w:rPr>
          <w:i/>
        </w:rPr>
        <w:t>rn</w:t>
      </w:r>
      <w:r>
        <w:t xml:space="preserve">, </w:t>
      </w:r>
      <w:r w:rsidRPr="006A10D1">
        <w:t>att</w:t>
      </w:r>
      <w:r>
        <w:t xml:space="preserve"> den lagstiftning om insyn i parti</w:t>
      </w:r>
      <w:r>
        <w:softHyphen/>
        <w:t xml:space="preserve">finansiering som föreslås i denna </w:t>
      </w:r>
      <w:r w:rsidR="00E362F3">
        <w:t>proposition</w:t>
      </w:r>
      <w:r>
        <w:t xml:space="preserve"> varken uttryckligen eller under</w:t>
      </w:r>
      <w:r>
        <w:softHyphen/>
        <w:t>förstått syftar till att begränsa möjlig</w:t>
      </w:r>
      <w:r>
        <w:softHyphen/>
        <w:t>heterna för enskilda att bedriva politisk verksamhet i föreningsform. Vad som avses är i stället att säker</w:t>
      </w:r>
      <w:r w:rsidR="00E362F3">
        <w:softHyphen/>
      </w:r>
      <w:r>
        <w:t>ställa att allmänheten ges insyn i hur partierna finansierar sin politiska verksamhet oavsett hur dessa väljer att organisera sig eller vilken verk</w:t>
      </w:r>
      <w:r w:rsidR="00E362F3">
        <w:softHyphen/>
      </w:r>
      <w:r>
        <w:t xml:space="preserve">samhet som bedrivs för att uppnå föreningens syften. Som </w:t>
      </w:r>
      <w:r w:rsidRPr="001D2CEB">
        <w:rPr>
          <w:i/>
        </w:rPr>
        <w:t>Stockholms universitet (Juridiska institutionen</w:t>
      </w:r>
      <w:r>
        <w:rPr>
          <w:i/>
        </w:rPr>
        <w:t>)</w:t>
      </w:r>
      <w:r w:rsidRPr="001D2CEB">
        <w:t xml:space="preserve"> påpeka</w:t>
      </w:r>
      <w:r>
        <w:t xml:space="preserve">r är dock </w:t>
      </w:r>
      <w:r w:rsidRPr="001D2CEB">
        <w:t>syftet med en regler</w:t>
      </w:r>
      <w:r w:rsidR="00E362F3">
        <w:softHyphen/>
      </w:r>
      <w:r w:rsidRPr="001D2CEB">
        <w:t>ing inte nödvändigtvis av</w:t>
      </w:r>
      <w:r w:rsidRPr="001D2CEB">
        <w:softHyphen/>
        <w:t>görande för om denna kan anses inskränka en fri- och rättighet eller inte.</w:t>
      </w:r>
      <w:r>
        <w:t xml:space="preserve"> I det sammanhanget uppmärk</w:t>
      </w:r>
      <w:r>
        <w:softHyphen/>
        <w:t xml:space="preserve">sammar </w:t>
      </w:r>
      <w:r>
        <w:rPr>
          <w:i/>
        </w:rPr>
        <w:t>Tidningsutgivarna</w:t>
      </w:r>
      <w:r>
        <w:t xml:space="preserve"> att det i och för sig är tänkbart att en offentligrättslig reglering om redovis</w:t>
      </w:r>
      <w:r>
        <w:softHyphen/>
        <w:t>ning av partibidrag kan få till följd att enskilda bidragsgivare avstår från att lämna bidrag som är av sådan storlek att identiteten på givaren kommer att avslöjas. En sådan tänkbar effekt av regleringen kan dock enligt regeringens uppfattning inte sägas vara en sådan begräns</w:t>
      </w:r>
      <w:r>
        <w:softHyphen/>
        <w:t>ning av föreningsfriheten som utgör ett naturligt led i insyns</w:t>
      </w:r>
      <w:r>
        <w:softHyphen/>
        <w:t>regleringen, i vart fall inte om denna utformas på ett neutralt och objektivt sätt. Inte heller kan det anses vara fråga om en effekt som indirekt påverkar rätten till fri åsiktsbildning eller något annat av de syften som regeringsformens bestämmelser om föreningsfrihet ska till</w:t>
      </w:r>
      <w:r>
        <w:softHyphen/>
        <w:t>godose. Det finns också anledning att framhålla att den föres</w:t>
      </w:r>
      <w:r>
        <w:softHyphen/>
        <w:t>lagna regler</w:t>
      </w:r>
      <w:r>
        <w:softHyphen/>
        <w:t>ingen till sin karaktär har klara likheter med bl.a. sådan redovis</w:t>
      </w:r>
      <w:r>
        <w:softHyphen/>
        <w:t>nings</w:t>
      </w:r>
      <w:r>
        <w:softHyphen/>
        <w:t>lagstiftning som inte anses utgöra en begränsning av förenings</w:t>
      </w:r>
      <w:r>
        <w:softHyphen/>
      </w:r>
      <w:r>
        <w:softHyphen/>
        <w:t>friheten.</w:t>
      </w:r>
    </w:p>
    <w:p w:rsidR="00FE2B62" w:rsidRDefault="00FE2B62" w:rsidP="00FE2B62">
      <w:pPr>
        <w:pStyle w:val="Brdtextmedindrag"/>
      </w:pPr>
      <w:r>
        <w:t xml:space="preserve">När det gäller förhållandet till Europakonventionen rör, som nämns i </w:t>
      </w:r>
      <w:r w:rsidRPr="009953EA">
        <w:t>avsnitt 8.1.2</w:t>
      </w:r>
      <w:r>
        <w:t>, de avgöranden från Europa</w:t>
      </w:r>
      <w:r>
        <w:softHyphen/>
        <w:t>domstolen som avser den positiva förenings</w:t>
      </w:r>
      <w:r>
        <w:softHyphen/>
        <w:t>friheten i första hand beslut att förbjuda och upplösa politiska partier eller hinder mot att registrera sådana partier. Det saknas avgöranden från Europa</w:t>
      </w:r>
      <w:r>
        <w:softHyphen/>
        <w:t>domstolen som ger stöd för slutsatsen att offentlig</w:t>
      </w:r>
      <w:r>
        <w:softHyphen/>
        <w:t>rättsliga krav på redo</w:t>
      </w:r>
      <w:r>
        <w:softHyphen/>
        <w:t>visning av partiernas finansiering utgör ett ingrepp i förenings</w:t>
      </w:r>
      <w:r>
        <w:softHyphen/>
        <w:t>friheten. Mot bakgrund av de ställnings</w:t>
      </w:r>
      <w:r>
        <w:softHyphen/>
        <w:t>taganden som har gjorts av Europarådet i dess rekommendation om ett gemen</w:t>
      </w:r>
      <w:r>
        <w:softHyphen/>
        <w:t>samt regelverk mot korruption vid finansiering av politiska partier och valkampanjer framstår det också som uteslutet att Europadomstolen skulle anse att ett sådant regelverk strider mot konventionen.</w:t>
      </w:r>
    </w:p>
    <w:p w:rsidR="00FE2B62" w:rsidRDefault="00FE2B62" w:rsidP="00FE2B62">
      <w:pPr>
        <w:pStyle w:val="Brdtextmedindrag"/>
      </w:pPr>
      <w:r>
        <w:t>Regeringen bedömer sammantaget att förslaget till en ny lag om insyn i finansiering av partier, inbegripet den tillsynsmekanism som föreslås, inte innebär någon begränsning av förenings</w:t>
      </w:r>
      <w:r>
        <w:softHyphen/>
        <w:t>fri</w:t>
      </w:r>
      <w:r>
        <w:softHyphen/>
        <w:t>heten, vare sig enligt regeringsformen eller enligt Europakonven</w:t>
      </w:r>
      <w:r>
        <w:softHyphen/>
        <w:t>tionen.</w:t>
      </w:r>
    </w:p>
    <w:p w:rsidR="00FE2B62" w:rsidRDefault="00FE2B62" w:rsidP="00FE2B62">
      <w:pPr>
        <w:pStyle w:val="Rubrik3"/>
      </w:pPr>
      <w:bookmarkStart w:id="8699" w:name="_Toc370805356"/>
      <w:bookmarkStart w:id="8700" w:name="_Toc370808873"/>
      <w:bookmarkStart w:id="8701" w:name="_Toc370810296"/>
      <w:bookmarkStart w:id="8702" w:name="_Toc371055568"/>
      <w:bookmarkStart w:id="8703" w:name="_Toc371341093"/>
      <w:bookmarkStart w:id="8704" w:name="_Toc371490866"/>
      <w:bookmarkStart w:id="8705" w:name="_Toc371497330"/>
      <w:bookmarkStart w:id="8706" w:name="_Toc371588466"/>
      <w:bookmarkStart w:id="8707" w:name="_Toc371601101"/>
      <w:bookmarkStart w:id="8708" w:name="_Toc371601781"/>
      <w:bookmarkStart w:id="8709" w:name="_Toc371602716"/>
      <w:bookmarkStart w:id="8710" w:name="_Toc371668331"/>
      <w:bookmarkStart w:id="8711" w:name="_Toc371670265"/>
      <w:bookmarkStart w:id="8712" w:name="_Toc372716231"/>
      <w:bookmarkStart w:id="8713" w:name="_Toc373391554"/>
      <w:bookmarkStart w:id="8714" w:name="_Toc373402207"/>
      <w:bookmarkStart w:id="8715" w:name="_Toc373403502"/>
      <w:bookmarkStart w:id="8716" w:name="_Toc373482632"/>
      <w:bookmarkStart w:id="8717" w:name="_Toc373482816"/>
      <w:bookmarkStart w:id="8718" w:name="_Toc373486722"/>
      <w:bookmarkStart w:id="8719" w:name="_Toc373755742"/>
      <w:bookmarkStart w:id="8720" w:name="_Toc373756019"/>
      <w:bookmarkStart w:id="8721" w:name="_Toc373839973"/>
      <w:bookmarkStart w:id="8722" w:name="_Toc374345777"/>
      <w:bookmarkStart w:id="8723" w:name="_Toc374445361"/>
      <w:bookmarkStart w:id="8724" w:name="_Toc374515006"/>
      <w:bookmarkStart w:id="8725" w:name="_Toc374516502"/>
      <w:bookmarkStart w:id="8726" w:name="_Toc374517175"/>
      <w:bookmarkStart w:id="8727" w:name="_Toc374703353"/>
      <w:bookmarkStart w:id="8728" w:name="_Toc374972358"/>
      <w:bookmarkStart w:id="8729" w:name="_Toc375042220"/>
      <w:bookmarkStart w:id="8730" w:name="_Toc375045451"/>
      <w:bookmarkStart w:id="8731" w:name="_Toc375053190"/>
      <w:bookmarkStart w:id="8732" w:name="_Toc375057291"/>
      <w:bookmarkStart w:id="8733" w:name="_Toc375057359"/>
      <w:bookmarkStart w:id="8734" w:name="_Toc375127885"/>
      <w:bookmarkStart w:id="8735" w:name="_Toc375137123"/>
      <w:bookmarkStart w:id="8736" w:name="_Toc375138470"/>
      <w:bookmarkStart w:id="8737" w:name="_Toc376853899"/>
      <w:bookmarkStart w:id="8738" w:name="_Toc376857414"/>
      <w:bookmarkStart w:id="8739" w:name="_Toc376857619"/>
      <w:bookmarkStart w:id="8740" w:name="_Toc376858862"/>
      <w:bookmarkStart w:id="8741" w:name="_Toc376858934"/>
      <w:bookmarkStart w:id="8742" w:name="_Toc376859005"/>
      <w:bookmarkStart w:id="8743" w:name="_Toc376931284"/>
      <w:bookmarkStart w:id="8744" w:name="_Toc377120416"/>
      <w:bookmarkStart w:id="8745" w:name="_Toc377125031"/>
      <w:bookmarkStart w:id="8746" w:name="_Toc377133255"/>
      <w:bookmarkStart w:id="8747" w:name="_Toc377134833"/>
      <w:bookmarkStart w:id="8748" w:name="_Toc377371297"/>
      <w:bookmarkStart w:id="8749" w:name="_Toc377542412"/>
      <w:bookmarkStart w:id="8750" w:name="_Toc377622955"/>
      <w:bookmarkStart w:id="8751" w:name="_Toc377623069"/>
      <w:bookmarkStart w:id="8752" w:name="_Toc377623183"/>
      <w:bookmarkStart w:id="8753" w:name="_Toc377623253"/>
      <w:bookmarkStart w:id="8754" w:name="_Toc377713089"/>
      <w:bookmarkStart w:id="8755" w:name="_Toc377720429"/>
      <w:r w:rsidRPr="00414AB0">
        <w:t>Regleringen</w:t>
      </w:r>
      <w:r>
        <w:t xml:space="preserve"> innebär inget tvång att uppge politisk åskådning</w:t>
      </w:r>
      <w:bookmarkEnd w:id="8699"/>
      <w:bookmarkEnd w:id="8700"/>
      <w:bookmarkEnd w:id="8701"/>
      <w:bookmarkEnd w:id="8702"/>
      <w:bookmarkEnd w:id="8703"/>
      <w:bookmarkEnd w:id="8704"/>
      <w:bookmarkEnd w:id="8705"/>
      <w:bookmarkEnd w:id="8706"/>
      <w:bookmarkEnd w:id="8707"/>
      <w:bookmarkEnd w:id="8708"/>
      <w:bookmarkEnd w:id="8709"/>
      <w:bookmarkEnd w:id="8710"/>
      <w:bookmarkEnd w:id="8711"/>
      <w:bookmarkEnd w:id="8712"/>
      <w:bookmarkEnd w:id="8713"/>
      <w:bookmarkEnd w:id="8714"/>
      <w:bookmarkEnd w:id="8715"/>
      <w:bookmarkEnd w:id="8716"/>
      <w:bookmarkEnd w:id="8717"/>
      <w:bookmarkEnd w:id="8718"/>
      <w:bookmarkEnd w:id="8719"/>
      <w:bookmarkEnd w:id="8720"/>
      <w:bookmarkEnd w:id="8721"/>
      <w:bookmarkEnd w:id="8722"/>
      <w:bookmarkEnd w:id="8723"/>
      <w:bookmarkEnd w:id="8724"/>
      <w:bookmarkEnd w:id="8725"/>
      <w:bookmarkEnd w:id="8726"/>
      <w:bookmarkEnd w:id="8727"/>
      <w:bookmarkEnd w:id="8728"/>
      <w:bookmarkEnd w:id="8729"/>
      <w:bookmarkEnd w:id="8730"/>
      <w:bookmarkEnd w:id="8731"/>
      <w:bookmarkEnd w:id="8732"/>
      <w:bookmarkEnd w:id="8733"/>
      <w:bookmarkEnd w:id="8734"/>
      <w:bookmarkEnd w:id="8735"/>
      <w:bookmarkEnd w:id="8736"/>
      <w:bookmarkEnd w:id="8737"/>
      <w:bookmarkEnd w:id="8738"/>
      <w:bookmarkEnd w:id="8739"/>
      <w:bookmarkEnd w:id="8740"/>
      <w:bookmarkEnd w:id="8741"/>
      <w:bookmarkEnd w:id="8742"/>
      <w:bookmarkEnd w:id="8743"/>
      <w:bookmarkEnd w:id="8744"/>
      <w:bookmarkEnd w:id="8745"/>
      <w:bookmarkEnd w:id="8746"/>
      <w:bookmarkEnd w:id="8747"/>
      <w:bookmarkEnd w:id="8748"/>
      <w:bookmarkEnd w:id="8749"/>
      <w:bookmarkEnd w:id="8750"/>
      <w:bookmarkEnd w:id="8751"/>
      <w:bookmarkEnd w:id="8752"/>
      <w:bookmarkEnd w:id="8753"/>
      <w:bookmarkEnd w:id="8754"/>
      <w:bookmarkEnd w:id="8755"/>
    </w:p>
    <w:p w:rsidR="00FE2B62" w:rsidRPr="00CA5132" w:rsidRDefault="00FE2B6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bedömning</w:t>
      </w:r>
      <w:r w:rsidRPr="002A4D97">
        <w:rPr>
          <w:b/>
        </w:rPr>
        <w:t>:</w:t>
      </w:r>
      <w:r w:rsidRPr="002A4D97">
        <w:t xml:space="preserve"> </w:t>
      </w:r>
      <w:r>
        <w:t xml:space="preserve">Förslaget till en ny lag om insyn i finansiering av partier innebär inte att </w:t>
      </w:r>
      <w:r w:rsidRPr="00DD67AC">
        <w:t>det allmänna tvinga</w:t>
      </w:r>
      <w:r>
        <w:t>r någon enskild</w:t>
      </w:r>
      <w:r w:rsidRPr="00DD67AC">
        <w:t xml:space="preserve"> att ge till känna sin åskådning i politiskt hänseende.</w:t>
      </w:r>
    </w:p>
    <w:p w:rsidR="00FE2B62" w:rsidRDefault="00FE2B62" w:rsidP="00FE2B62">
      <w:pPr>
        <w:pStyle w:val="Brdtextmedindrag"/>
        <w:rPr>
          <w:b/>
        </w:rPr>
      </w:pPr>
    </w:p>
    <w:p w:rsidR="00FE2B62" w:rsidRDefault="00FE2B62" w:rsidP="00FE2B62">
      <w:pPr>
        <w:pStyle w:val="Brdtextmedindrag"/>
      </w:pPr>
      <w:r>
        <w:rPr>
          <w:b/>
        </w:rPr>
        <w:t>Promemorians bedömning</w:t>
      </w:r>
      <w:r w:rsidRPr="001B0520">
        <w:t xml:space="preserve"> överens</w:t>
      </w:r>
      <w:r>
        <w:t>s</w:t>
      </w:r>
      <w:r w:rsidRPr="001B0520">
        <w:t>tämmer med regeringens.</w:t>
      </w:r>
    </w:p>
    <w:p w:rsidR="00FE2B62" w:rsidRDefault="00FE2B62" w:rsidP="00FE2B62">
      <w:pPr>
        <w:pStyle w:val="Brdtextmedindrag"/>
        <w:rPr>
          <w:b/>
        </w:rPr>
      </w:pPr>
      <w:r w:rsidRPr="001B0520">
        <w:rPr>
          <w:b/>
        </w:rPr>
        <w:t xml:space="preserve">Remissinstanserna: </w:t>
      </w:r>
      <w:r w:rsidRPr="006E0239">
        <w:t>En övervägande</w:t>
      </w:r>
      <w:r>
        <w:rPr>
          <w:b/>
        </w:rPr>
        <w:t xml:space="preserve"> </w:t>
      </w:r>
      <w:r>
        <w:t xml:space="preserve">majoritet av </w:t>
      </w:r>
      <w:r w:rsidRPr="007B4648">
        <w:t>remissinstanser</w:t>
      </w:r>
      <w:r>
        <w:t>na</w:t>
      </w:r>
      <w:r w:rsidRPr="007B4648">
        <w:t xml:space="preserve">, bl.a. </w:t>
      </w:r>
      <w:r w:rsidRPr="007B4648">
        <w:rPr>
          <w:i/>
        </w:rPr>
        <w:t>Svea hovrätt</w:t>
      </w:r>
      <w:r w:rsidRPr="007B4648">
        <w:t xml:space="preserve">, </w:t>
      </w:r>
      <w:r w:rsidRPr="007B4648">
        <w:rPr>
          <w:i/>
        </w:rPr>
        <w:t>Förvaltningsrätten i Stockholm</w:t>
      </w:r>
      <w:r w:rsidRPr="007B4648">
        <w:t xml:space="preserve">, </w:t>
      </w:r>
      <w:r w:rsidRPr="007B4648">
        <w:rPr>
          <w:i/>
        </w:rPr>
        <w:t>Åklagarmyndigheten</w:t>
      </w:r>
      <w:r w:rsidRPr="007B4648">
        <w:t xml:space="preserve">, </w:t>
      </w:r>
      <w:r w:rsidRPr="007B4648">
        <w:rPr>
          <w:i/>
        </w:rPr>
        <w:t>Ekobrotts</w:t>
      </w:r>
      <w:r w:rsidRPr="007B4648">
        <w:rPr>
          <w:i/>
        </w:rPr>
        <w:softHyphen/>
        <w:t>myndigheten</w:t>
      </w:r>
      <w:r w:rsidRPr="007B4648">
        <w:t xml:space="preserve">, </w:t>
      </w:r>
      <w:r w:rsidRPr="007B4648">
        <w:rPr>
          <w:i/>
        </w:rPr>
        <w:t>Rikspolis</w:t>
      </w:r>
      <w:r w:rsidRPr="007B4648">
        <w:rPr>
          <w:i/>
        </w:rPr>
        <w:softHyphen/>
        <w:t>styrelsen</w:t>
      </w:r>
      <w:r w:rsidRPr="007B4648">
        <w:t xml:space="preserve">, </w:t>
      </w:r>
      <w:r w:rsidRPr="007B4648">
        <w:rPr>
          <w:i/>
        </w:rPr>
        <w:t>Revisorsnämnden</w:t>
      </w:r>
      <w:r w:rsidRPr="007B4648">
        <w:t xml:space="preserve">, </w:t>
      </w:r>
      <w:r w:rsidRPr="007B4648">
        <w:rPr>
          <w:i/>
        </w:rPr>
        <w:t>Skatte</w:t>
      </w:r>
      <w:r>
        <w:rPr>
          <w:i/>
        </w:rPr>
        <w:softHyphen/>
      </w:r>
      <w:r w:rsidRPr="007B4648">
        <w:rPr>
          <w:i/>
        </w:rPr>
        <w:t>verket</w:t>
      </w:r>
      <w:r w:rsidRPr="007B4648">
        <w:t xml:space="preserve">, </w:t>
      </w:r>
      <w:r w:rsidRPr="007B4648">
        <w:rPr>
          <w:i/>
        </w:rPr>
        <w:t>Hapa</w:t>
      </w:r>
      <w:r w:rsidRPr="007B4648">
        <w:rPr>
          <w:i/>
        </w:rPr>
        <w:softHyphen/>
        <w:t>randa kommun</w:t>
      </w:r>
      <w:r w:rsidRPr="007B4648">
        <w:t xml:space="preserve">, </w:t>
      </w:r>
      <w:r w:rsidRPr="007B4648">
        <w:rPr>
          <w:i/>
        </w:rPr>
        <w:t>Sveriges advokatsamfund</w:t>
      </w:r>
      <w:r w:rsidRPr="007B4648">
        <w:t>,</w:t>
      </w:r>
      <w:r w:rsidRPr="007B4648">
        <w:rPr>
          <w:i/>
        </w:rPr>
        <w:t xml:space="preserve"> Sveriges kommuner och Landsting </w:t>
      </w:r>
      <w:r w:rsidRPr="007B4648">
        <w:t>och</w:t>
      </w:r>
      <w:r w:rsidRPr="007B4648">
        <w:rPr>
          <w:i/>
        </w:rPr>
        <w:t xml:space="preserve"> Transparency International Sverige</w:t>
      </w:r>
      <w:r w:rsidRPr="007B4648">
        <w:t xml:space="preserve">, </w:t>
      </w:r>
      <w:r>
        <w:t>instämmer i</w:t>
      </w:r>
      <w:r w:rsidRPr="007B4648">
        <w:t xml:space="preserve"> bedömningen eller lämnar den utan </w:t>
      </w:r>
      <w:r>
        <w:t>invändning</w:t>
      </w:r>
      <w:r w:rsidRPr="007B4648">
        <w:t>.</w:t>
      </w:r>
    </w:p>
    <w:p w:rsidR="00FE2B62" w:rsidRDefault="00FE2B62" w:rsidP="00FE2B62">
      <w:pPr>
        <w:pStyle w:val="Brdtextmedindrag"/>
      </w:pPr>
      <w:r w:rsidRPr="001E2A22">
        <w:rPr>
          <w:i/>
        </w:rPr>
        <w:t>Justitiekanslern</w:t>
      </w:r>
      <w:r w:rsidRPr="001E2A22">
        <w:t>, som bl.a. fäster vikt vid att någon rättighets</w:t>
      </w:r>
      <w:r w:rsidRPr="001E2A22">
        <w:softHyphen/>
        <w:t>begränsning varken är åsyftad eller ingår som ett naturligt led i den före</w:t>
      </w:r>
      <w:r w:rsidRPr="001E2A22">
        <w:softHyphen/>
        <w:t>slagna regleringen, bedömer att det före</w:t>
      </w:r>
      <w:r w:rsidRPr="001E2A22">
        <w:softHyphen/>
        <w:t>slagna regelverket inte står i direkt strid med de aktuella bestämmelserna i regeringsformen och Europa</w:t>
      </w:r>
      <w:r w:rsidRPr="001E2A22">
        <w:softHyphen/>
        <w:t>konven</w:t>
      </w:r>
      <w:r w:rsidRPr="001E2A22">
        <w:softHyphen/>
        <w:t>tionen. Justitie</w:t>
      </w:r>
      <w:r w:rsidRPr="001E2A22">
        <w:softHyphen/>
        <w:t>kanslern betonar att frågan inte är oomstridd och anför att bedöm</w:t>
      </w:r>
      <w:r w:rsidRPr="001E2A22">
        <w:softHyphen/>
        <w:t>ningen bygger på en avvägning mellan två centrala men i detta fall delvis motstående intressen där frågan om skyddet för den enskilde bör kunna inskränkas något för att tillgodose allmänhetens intresse av insyn. Justitie</w:t>
      </w:r>
      <w:r w:rsidRPr="001E2A22">
        <w:softHyphen/>
        <w:t>kanslern anser att det finns skäl att acceptera de argument som förs fram i promemorian och att de nämnda grundlags</w:t>
      </w:r>
      <w:r w:rsidRPr="001E2A22">
        <w:softHyphen/>
        <w:t>bestämmelserna således bör kunna tolkas inskränkt i förhållande till det nu föreslagna regelverket.</w:t>
      </w:r>
    </w:p>
    <w:p w:rsidR="00FE2B62" w:rsidRDefault="00FE2B62" w:rsidP="00FE2B62">
      <w:pPr>
        <w:pStyle w:val="Brdtextmedindrag"/>
      </w:pPr>
      <w:r w:rsidRPr="007B4648">
        <w:rPr>
          <w:i/>
        </w:rPr>
        <w:t>Malmö kommun</w:t>
      </w:r>
      <w:r w:rsidRPr="007B4648">
        <w:t xml:space="preserve"> delar utredningens slutsatser om att en ny lag inte tvingar någon att tillkännage sin politiska åskådning eller äventyra val</w:t>
      </w:r>
      <w:r>
        <w:softHyphen/>
      </w:r>
      <w:r w:rsidRPr="007B4648">
        <w:t>hemlig</w:t>
      </w:r>
      <w:r w:rsidRPr="007B4648">
        <w:softHyphen/>
        <w:t>heten. Kommunen pekar på att det finns en risk att enskilda väljer att inte lämna bidrag eller åtminstone inte så stora bidrag som innebär en redovisnings</w:t>
      </w:r>
      <w:r w:rsidRPr="007B4648">
        <w:softHyphen/>
        <w:t>skyldighet, men framhåller samtidigt att det inte är ett skäl mot att införa lagstiftningen.</w:t>
      </w:r>
    </w:p>
    <w:p w:rsidR="00FE2B62" w:rsidRPr="00D80F36" w:rsidRDefault="00FE2B62" w:rsidP="00FE2B62">
      <w:pPr>
        <w:pStyle w:val="Brdtextmedindrag"/>
      </w:pPr>
      <w:r w:rsidRPr="007B4648">
        <w:rPr>
          <w:i/>
        </w:rPr>
        <w:t>Stockholms universitet (Juridiska institutionen)</w:t>
      </w:r>
      <w:r w:rsidRPr="007B4648">
        <w:t xml:space="preserve"> anför att den föreslagna regleringen inte direkt strider mot de fri- och rättigheter som skyddas enligt 2 kap. RF, men anser att den argumen</w:t>
      </w:r>
      <w:r w:rsidRPr="007B4648">
        <w:softHyphen/>
        <w:t>tation som förs i prome</w:t>
      </w:r>
      <w:r w:rsidRPr="007B4648">
        <w:softHyphen/>
        <w:t>morian angående detta inte är i alla delar helt övertygande. Universitetet påpeka</w:t>
      </w:r>
      <w:r>
        <w:t>r</w:t>
      </w:r>
      <w:r w:rsidRPr="007B4648">
        <w:t xml:space="preserve"> särskilt att syftet med en reglering inte nödvändigtvis är av</w:t>
      </w:r>
      <w:r w:rsidRPr="007B4648">
        <w:softHyphen/>
        <w:t>gör</w:t>
      </w:r>
      <w:r>
        <w:softHyphen/>
      </w:r>
      <w:r w:rsidRPr="007B4648">
        <w:t>ande för om denna kan anses inskränka en fri- och rättighet eller inte.</w:t>
      </w:r>
    </w:p>
    <w:p w:rsidR="00FE2B62" w:rsidRPr="00D80F36" w:rsidRDefault="00FE2B62" w:rsidP="00FE2B62">
      <w:pPr>
        <w:pStyle w:val="Brdtextmedindrag"/>
      </w:pPr>
      <w:r w:rsidRPr="007B4648">
        <w:rPr>
          <w:i/>
        </w:rPr>
        <w:t>Riksdagens ombudsmän</w:t>
      </w:r>
      <w:r>
        <w:t xml:space="preserve"> (JO)</w:t>
      </w:r>
      <w:r w:rsidRPr="007B4648">
        <w:t xml:space="preserve"> konstaterar att promemorian innehåller en nog</w:t>
      </w:r>
      <w:r w:rsidRPr="007B4648">
        <w:softHyphen/>
        <w:t>grann genomgång av de i regeringsformen berörda fri- och rättig</w:t>
      </w:r>
      <w:r w:rsidRPr="007B4648">
        <w:softHyphen/>
        <w:t>heterna men att det däremot inte görs någon analys av förslagets konse</w:t>
      </w:r>
      <w:r w:rsidRPr="007B4648">
        <w:softHyphen/>
        <w:t>kvenser ur ett vidare konstitutionellt perspektiv, med utgångspunkt i de grunder som bär upp bl.a. bestämmelserna om skyddet mot att tvingas ge till</w:t>
      </w:r>
      <w:r>
        <w:t xml:space="preserve"> </w:t>
      </w:r>
      <w:r w:rsidRPr="007B4648">
        <w:t>känna sin politiska åskådning.</w:t>
      </w:r>
    </w:p>
    <w:p w:rsidR="00FE2B62" w:rsidRPr="00D80F36" w:rsidRDefault="00FE2B62" w:rsidP="00FE2B62">
      <w:pPr>
        <w:pStyle w:val="Brdtextmedindrag"/>
        <w:rPr>
          <w:b/>
        </w:rPr>
      </w:pPr>
      <w:r w:rsidRPr="006E0239">
        <w:rPr>
          <w:i/>
        </w:rPr>
        <w:t xml:space="preserve">Lunds universitet (Juridiska institutionen) </w:t>
      </w:r>
      <w:r w:rsidRPr="006E0239">
        <w:t>anser att grundlags</w:t>
      </w:r>
      <w:r>
        <w:softHyphen/>
      </w:r>
      <w:r w:rsidRPr="006E0239">
        <w:t xml:space="preserve">regleringen bör tolkas i rättighetsstärkande och skyddande riktning och påpekar att skyddet mot </w:t>
      </w:r>
      <w:r>
        <w:t xml:space="preserve">att </w:t>
      </w:r>
      <w:r w:rsidRPr="006E0239">
        <w:t>tvingas uppge politisk åskådning är absolut och inte kan inskränkas i lag. Enligt universitetet går det därför inte att som i promemorian dra slutsatsen att en registrering av enskilda bidrags</w:t>
      </w:r>
      <w:r w:rsidRPr="006E0239">
        <w:softHyphen/>
        <w:t>givare inte strider mot skyddet mot att tvingas uppge politisk åskådning. Enligt universitetet torde stöd för en kandidat eller ett parti i ett val typiskt sett vara uttryck för en politisk åsikt.</w:t>
      </w:r>
    </w:p>
    <w:p w:rsidR="00FE2B62" w:rsidRPr="006E0239" w:rsidRDefault="00FE2B62" w:rsidP="00FE2B62">
      <w:pPr>
        <w:pStyle w:val="Brdtextmedindrag"/>
      </w:pPr>
      <w:r w:rsidRPr="006E0239">
        <w:rPr>
          <w:i/>
        </w:rPr>
        <w:t>Umeå universitet (Statsvetenskapliga institu</w:t>
      </w:r>
      <w:r w:rsidRPr="006E0239">
        <w:rPr>
          <w:i/>
        </w:rPr>
        <w:softHyphen/>
        <w:t xml:space="preserve">tionen) </w:t>
      </w:r>
      <w:r w:rsidRPr="006E0239">
        <w:t>anser att det i praktiken är rimligt att anta att den som ger bidrag till ett parti också stödjer detta parti. Enligt universitetet finns det även flera rimliga skäl till varför man kan vilja stödja en politisk rörelse, men inte offentligt tillstå detta, och att det är dessa skäl som 2 kap. 2 § RF syftar till att försvara. Universitet</w:t>
      </w:r>
      <w:r>
        <w:t>et</w:t>
      </w:r>
      <w:r w:rsidRPr="00D80F36">
        <w:t xml:space="preserve"> </w:t>
      </w:r>
      <w:r w:rsidRPr="006E0239">
        <w:t>är därför ytterst tveksamt till att förslaget löser de problem som uppmärk</w:t>
      </w:r>
      <w:r w:rsidRPr="006E0239">
        <w:softHyphen/>
        <w:t>sammades redan 2004 och har svårt att se hur lagen ska kunna genom</w:t>
      </w:r>
      <w:r w:rsidRPr="006E0239">
        <w:softHyphen/>
        <w:t>föras utan att regeringsformen ändras i aktuella delar.</w:t>
      </w:r>
    </w:p>
    <w:p w:rsidR="00FE2B62" w:rsidRDefault="00FE2B62" w:rsidP="00FE2B62">
      <w:pPr>
        <w:pStyle w:val="Rubrik4utannumrering"/>
      </w:pPr>
      <w:r w:rsidRPr="00654767">
        <w:t xml:space="preserve">Skälen för </w:t>
      </w:r>
      <w:r>
        <w:t>regeringens bedömning</w:t>
      </w:r>
    </w:p>
    <w:p w:rsidR="00FE2B62" w:rsidRDefault="00FE2B62" w:rsidP="00FE2B62">
      <w:pPr>
        <w:pStyle w:val="Rubrik5utannumrering"/>
        <w:spacing w:before="0"/>
      </w:pPr>
      <w:r>
        <w:t>Utgångspunkter för bedömningen</w:t>
      </w:r>
    </w:p>
    <w:p w:rsidR="00FE2B62" w:rsidRDefault="00FE2B62" w:rsidP="00FE2B62">
      <w:pPr>
        <w:pStyle w:val="Brdtext"/>
      </w:pPr>
      <w:r>
        <w:t>Yttrandefriheten har, liksom övriga fri- och rättigheter, en negativ sida – friheten att inte mot sin vilja tvingas yttra sig. I 2 kap. 2 § RF slås fast att ingen enskild får av det allmänna tvingas att ge till känna sin åskådning i politiskt, religiöst, kulturellt eller annat sådant hänseende. Med åskådning avses ett något så när sammanhängande komplex av åsikter inom ett visst område (SOU 1975:75 s. 114). I förarbetena framhålls att skyddet för friheten att hålla inne med sina åsikter självfallet också omfattar sådana faktiska uppgifter som innebär att någons åsikter avslöjas, exempelvis en uppgift om tillhörighet till ett politiskt parti (prop. 1973:90 s. 244). S</w:t>
      </w:r>
      <w:r w:rsidRPr="00416403">
        <w:t>kyddet mot att tvingas uppge sin politiska åskådning</w:t>
      </w:r>
      <w:r>
        <w:t xml:space="preserve"> är absolut och kan, för svenska medborgare, inte begränsas på annat sätt än genom ändring i grundlag. </w:t>
      </w:r>
    </w:p>
    <w:p w:rsidR="00FE2B62" w:rsidRDefault="00FE2B62" w:rsidP="00FE2B62">
      <w:pPr>
        <w:pStyle w:val="Brdtextmedindrag"/>
      </w:pPr>
      <w:r>
        <w:t>Den grundlagsskyddade negativa yttrandefriheten kommer även till uttryck genom föreskriften i 3 kap. 1 § första stycket RF om hemliga val.</w:t>
      </w:r>
    </w:p>
    <w:p w:rsidR="00FE2B62" w:rsidRDefault="00FE2B62" w:rsidP="00FE2B62">
      <w:pPr>
        <w:pStyle w:val="Brdtextmedindrag"/>
      </w:pPr>
      <w:r>
        <w:t>Regeringens lagförslag innebär bl.a. att partier ska vara skyldiga att redovisa en enskild bidragsgivares identitet, om det eller de bidrag som har lämnats av den bidragsgivaren sammantaget överstiger ett visst i lagen angivet tröskelvärde. Frågan är hur en sådan skyldighet förhåller sig till skyddet för friheten att hålla inne med sina politiska åsikter och inte avslöja sin partitillhörighet.</w:t>
      </w:r>
    </w:p>
    <w:p w:rsidR="00FE2B62" w:rsidRDefault="00FE2B62" w:rsidP="00FE2B62">
      <w:pPr>
        <w:pStyle w:val="Brdtextmedindrag"/>
      </w:pPr>
      <w:r w:rsidRPr="004B4AA8">
        <w:t>Den som lämnar ett bidrag till ett visst parti torde i många fall kunna antas sympatisera med det partiets politiska idéer, även om han eller hon inte nödvändigtvis alltid behöver göra det. Om ett bidrag lämnas av en juridisk person är det inte heller givet att alla som representerar givar</w:t>
      </w:r>
      <w:r>
        <w:softHyphen/>
        <w:t>bolaget eller som är medlemmar</w:t>
      </w:r>
      <w:r w:rsidRPr="004B4AA8">
        <w:t xml:space="preserve"> i givarföreningen sympatiserar med det stöd</w:t>
      </w:r>
      <w:r>
        <w:softHyphen/>
      </w:r>
      <w:r w:rsidRPr="004B4AA8">
        <w:t>mottagande partiets politiska program.</w:t>
      </w:r>
      <w:r>
        <w:t xml:space="preserve"> Som bl.a. </w:t>
      </w:r>
      <w:r w:rsidRPr="007B4648">
        <w:rPr>
          <w:i/>
        </w:rPr>
        <w:t>Umeå universitet (Statsvetenskapliga institu</w:t>
      </w:r>
      <w:r w:rsidRPr="007B4648">
        <w:rPr>
          <w:i/>
        </w:rPr>
        <w:softHyphen/>
        <w:t>tionen)</w:t>
      </w:r>
      <w:r w:rsidRPr="00CE736F">
        <w:rPr>
          <w:i/>
        </w:rPr>
        <w:t xml:space="preserve"> </w:t>
      </w:r>
      <w:r>
        <w:t>framhåller kan det dock hävdas att en uppgift om bidragsgivarens identitet i många fall kommer att avslöja viken politisk åskådning givaren har. En viktig utgångs</w:t>
      </w:r>
      <w:r>
        <w:softHyphen/>
        <w:t>punkt för regeringens förslag till en ny lag om insyn i parti</w:t>
      </w:r>
      <w:r>
        <w:softHyphen/>
        <w:t>finansiering är därför att regleringen inte får innebära något tvång för givaren att avslöja sin politiska åskådning.</w:t>
      </w:r>
    </w:p>
    <w:p w:rsidR="00FE2B62" w:rsidRDefault="00FE2B62" w:rsidP="00FE2B62">
      <w:pPr>
        <w:pStyle w:val="Brdtextmedindrag"/>
        <w:rPr>
          <w:i/>
        </w:rPr>
      </w:pPr>
      <w:r w:rsidRPr="00BA6C0A">
        <w:rPr>
          <w:i/>
        </w:rPr>
        <w:t xml:space="preserve">Lunds universitet (Juridiska institutionen) </w:t>
      </w:r>
      <w:r>
        <w:t xml:space="preserve">anför </w:t>
      </w:r>
      <w:r w:rsidRPr="00BA6C0A">
        <w:t>att grundlags</w:t>
      </w:r>
      <w:r>
        <w:softHyphen/>
      </w:r>
      <w:r w:rsidRPr="00BA6C0A">
        <w:t>regleringen bör tolkas i rättighetsstärkande och skyddande riktning</w:t>
      </w:r>
      <w:r>
        <w:t xml:space="preserve">. Regeringen vill med anledning av detta framhålla att regeringens förslag till en ny insynsreglering har utarbetats med särskilt beaktande av de förarbetsuttalanden till bl.a. regeringsformen om vad som kan anses vara en inskränkning i en grundlagsskyddad rättighet (se avsnitt </w:t>
      </w:r>
      <w:r w:rsidRPr="009953EA">
        <w:t>8.1.1</w:t>
      </w:r>
      <w:r>
        <w:t>).</w:t>
      </w:r>
    </w:p>
    <w:p w:rsidR="00FE2B62" w:rsidRDefault="00FE2B62" w:rsidP="00FE2B62">
      <w:pPr>
        <w:pStyle w:val="Rubrik5utannumrering"/>
      </w:pPr>
      <w:r>
        <w:t xml:space="preserve">Inget tvång att avslöja sin </w:t>
      </w:r>
      <w:r w:rsidRPr="00414AB0">
        <w:t>politiska</w:t>
      </w:r>
      <w:r>
        <w:t xml:space="preserve"> åskådning</w:t>
      </w:r>
    </w:p>
    <w:p w:rsidR="00FE2B62" w:rsidRPr="005A52FE" w:rsidRDefault="00FE2B62" w:rsidP="00FE2B62">
      <w:pPr>
        <w:pStyle w:val="Brdtext"/>
      </w:pPr>
      <w:r>
        <w:t>Det bör inledningsvis understrykas att avsikten med den föreslagna lagen inte är att det allmänna ska få kännedom om vilka åsikter enskilda personer har. N</w:t>
      </w:r>
      <w:r w:rsidRPr="00C6492A">
        <w:t>ågon rättighets</w:t>
      </w:r>
      <w:r>
        <w:softHyphen/>
      </w:r>
      <w:r w:rsidRPr="00C6492A">
        <w:t>begränsning är</w:t>
      </w:r>
      <w:r>
        <w:t xml:space="preserve">, som </w:t>
      </w:r>
      <w:r>
        <w:rPr>
          <w:i/>
        </w:rPr>
        <w:t>Justitiekanslern</w:t>
      </w:r>
      <w:r>
        <w:t xml:space="preserve"> också fäster vikt vid,</w:t>
      </w:r>
      <w:r w:rsidRPr="00C6492A">
        <w:t xml:space="preserve"> således inte åsyftad med den föreslagna regleringen, varken uttryckligen eller underförstått</w:t>
      </w:r>
      <w:r>
        <w:t xml:space="preserve"> </w:t>
      </w:r>
      <w:r w:rsidRPr="00C6492A">
        <w:t>(jfr prop. 1975/76:209</w:t>
      </w:r>
      <w:r>
        <w:t xml:space="preserve"> s.</w:t>
      </w:r>
      <w:r w:rsidRPr="00C6492A">
        <w:t> 153</w:t>
      </w:r>
      <w:r>
        <w:t>–154)</w:t>
      </w:r>
      <w:r w:rsidRPr="00C6492A">
        <w:t>.</w:t>
      </w:r>
      <w:r>
        <w:t xml:space="preserve"> Syftet är i stället enbart att säker</w:t>
      </w:r>
      <w:r>
        <w:softHyphen/>
        <w:t xml:space="preserve">ställa allmänhetens insyn i partiers finansiering. </w:t>
      </w:r>
    </w:p>
    <w:p w:rsidR="00FE2B62" w:rsidRDefault="00FE2B62" w:rsidP="00FE2B62">
      <w:pPr>
        <w:pStyle w:val="Brdtextmedindrag"/>
      </w:pPr>
      <w:r w:rsidRPr="00D7252B">
        <w:t>En ordning som innebär att partierna tvingas redovisa parti</w:t>
      </w:r>
      <w:r>
        <w:softHyphen/>
      </w:r>
      <w:r w:rsidRPr="00D7252B">
        <w:t>bidrag över vissa angivna tröskelvärden kan, som nämns ovan</w:t>
      </w:r>
      <w:r>
        <w:t xml:space="preserve"> (</w:t>
      </w:r>
      <w:r w:rsidRPr="009953EA">
        <w:t>avsnitt 8.2.1</w:t>
      </w:r>
      <w:r>
        <w:t xml:space="preserve">) och som </w:t>
      </w:r>
      <w:r>
        <w:rPr>
          <w:i/>
        </w:rPr>
        <w:t>Malmö kommun</w:t>
      </w:r>
      <w:r>
        <w:t xml:space="preserve"> noterar</w:t>
      </w:r>
      <w:r w:rsidRPr="00D7252B">
        <w:t xml:space="preserve">, visserligen få till följd att enskilda </w:t>
      </w:r>
      <w:r>
        <w:t xml:space="preserve">väljer </w:t>
      </w:r>
      <w:r w:rsidRPr="00D7252B">
        <w:t>att inte lämna ett bidrag eller väljer att begränsa sitt stöd så att det inte överstiger tröskelvärdet för redovisning av identitets</w:t>
      </w:r>
      <w:r>
        <w:softHyphen/>
      </w:r>
      <w:r w:rsidRPr="00D7252B">
        <w:t xml:space="preserve">uppgifter. </w:t>
      </w:r>
      <w:r>
        <w:t>Regeringen vill dock framhålla att regleringen inte innebär att möjligheten att lämna bidrag är begränsad till sådana bidrag som är redovisnings</w:t>
      </w:r>
      <w:r>
        <w:softHyphen/>
        <w:t>pliktiga för partierna. Under förut</w:t>
      </w:r>
      <w:r>
        <w:softHyphen/>
        <w:t>sättning att villkoren för partiernas redovisning av sin finansiering slås fast i en klar och tydlig författning, får den som över</w:t>
      </w:r>
      <w:r>
        <w:softHyphen/>
        <w:t>väger att lämna ett parti</w:t>
      </w:r>
      <w:r>
        <w:softHyphen/>
        <w:t>bidrag kännedom om vilka uppgifter som kommer att redovisas till myndigheterna i syfte att skapa insyn i finansieringen. Det står i den situationen var och en fritt att lämna ett bidrag av valfri storlek eller att avstå från det,</w:t>
      </w:r>
      <w:r w:rsidRPr="00C6492A">
        <w:t xml:space="preserve"> på samma sätt som att </w:t>
      </w:r>
      <w:r>
        <w:t xml:space="preserve">det står var och en fritt att </w:t>
      </w:r>
      <w:r w:rsidRPr="00C6492A">
        <w:t>ställa upp som valkandidat för ett parti</w:t>
      </w:r>
      <w:r>
        <w:t>,</w:t>
      </w:r>
      <w:r w:rsidRPr="00C6492A">
        <w:t xml:space="preserve"> att skriva en politisk debatt</w:t>
      </w:r>
      <w:r w:rsidRPr="00C6492A">
        <w:softHyphen/>
        <w:t>artikel</w:t>
      </w:r>
      <w:r>
        <w:t xml:space="preserve"> eller på något annat sätt ge ett uttryck för sin rätt till fri åsiktsbildning. </w:t>
      </w:r>
    </w:p>
    <w:p w:rsidR="00FE2B62" w:rsidRDefault="00FE2B62" w:rsidP="00FE2B62">
      <w:pPr>
        <w:pStyle w:val="Brdtextmedindrag"/>
      </w:pPr>
      <w:r>
        <w:t>En offentligrättslig lagstiftning av det nu aktuella slaget bör vidare kunna jämföras med vissa andra situationer där enskilda frivilligt deltar i ett partis verksamhet och där kopplingen till det politiska partiet kan komma att avslöjas. Exempelvis innebär tillämpning av bl.a. skatte</w:t>
      </w:r>
      <w:r>
        <w:softHyphen/>
        <w:t>lag</w:t>
      </w:r>
      <w:r>
        <w:softHyphen/>
        <w:t>stiftning att det i ärenden hos t.ex. Skatte</w:t>
      </w:r>
      <w:r>
        <w:softHyphen/>
        <w:t>verket och andra statliga förvaltningsmyndigheter förekommer upp</w:t>
      </w:r>
      <w:r>
        <w:softHyphen/>
        <w:t>gifter om vilka enskilda som i sådana avseenden har en koppling till ett parti. Detta anses inte utgöra någon begränsning av den negativa yttrande</w:t>
      </w:r>
      <w:r>
        <w:softHyphen/>
        <w:t xml:space="preserve">friheten eller strida mot principen om den fria åsiktsbildningen trots att det är tänkbart att lagstiftningen indirekt skulle kunna ge utrymme för antaganden om en viss persons politiska åskådning eller inverka på enskildas benägenhet att ta på sig uppdrag för en politisk organisation. </w:t>
      </w:r>
    </w:p>
    <w:p w:rsidR="00FE2B62" w:rsidRDefault="00FE2B62" w:rsidP="00FE2B62">
      <w:pPr>
        <w:pStyle w:val="Brdtextmedindrag"/>
      </w:pPr>
      <w:r>
        <w:t xml:space="preserve">Den föreslagna insynsregleringen präglas således inte av några inslag av tvång som är riktat mot enskilda bidragsgivare. </w:t>
      </w:r>
      <w:r w:rsidRPr="00C6492A">
        <w:t>En skyldighet att mot sin vilja tvingas uppge sin politiska åskådning kan inte heller sägas ingå som ett naturligt led i regleringen (jfr prop. 1975/76:209</w:t>
      </w:r>
      <w:r>
        <w:t xml:space="preserve"> s.</w:t>
      </w:r>
      <w:r w:rsidRPr="00C6492A">
        <w:t> 153</w:t>
      </w:r>
      <w:r>
        <w:t>–154</w:t>
      </w:r>
      <w:r w:rsidRPr="00C6492A">
        <w:t xml:space="preserve"> och </w:t>
      </w:r>
      <w:r w:rsidRPr="009953EA">
        <w:t>avsnitt 8.1.1</w:t>
      </w:r>
      <w:r w:rsidRPr="00C6492A">
        <w:t>).</w:t>
      </w:r>
    </w:p>
    <w:p w:rsidR="00FE2B62" w:rsidRDefault="00FE2B62" w:rsidP="00FE2B62">
      <w:pPr>
        <w:pStyle w:val="Brdtextmedindrag"/>
      </w:pPr>
      <w:r>
        <w:t>Regeringen anser mot denna bak</w:t>
      </w:r>
      <w:r>
        <w:softHyphen/>
        <w:t xml:space="preserve">grund att den föreslagna regleringen som sådan och de tänkbara effekterna av regleringen inte kan anses innebära en begränsning av skyddet för enskilda mot att </w:t>
      </w:r>
      <w:r w:rsidRPr="00DD67AC">
        <w:t>tvingas ge till känna sin åskådning i politiskt hänseende</w:t>
      </w:r>
      <w:r>
        <w:t>. De tänkbara effekterna av förslaget kan av samma skäl inte heller anses vara sådana att det upp</w:t>
      </w:r>
      <w:r>
        <w:softHyphen/>
        <w:t>kommer någon risk för konflikt med skyddet för den fria åsikts</w:t>
      </w:r>
      <w:r>
        <w:softHyphen/>
        <w:t>bildningen, som är det främsta övergripande syftet med de grundlags</w:t>
      </w:r>
      <w:r>
        <w:softHyphen/>
        <w:t>skyddade opinionsfriheterna.</w:t>
      </w:r>
    </w:p>
    <w:p w:rsidR="00FE2B62" w:rsidRDefault="00FE2B62" w:rsidP="00FE2B62">
      <w:pPr>
        <w:pStyle w:val="Brdtextmedindrag"/>
      </w:pPr>
      <w:r>
        <w:t>De överväganden som regeringen gör i det föregående när det gäller rätten till negativ yttrandefrihet enligt regeringsformen gör sig också gällande i fråga om den föreslagna regleringens förhållande till yttrande</w:t>
      </w:r>
      <w:r>
        <w:softHyphen/>
        <w:t>friheten enligt artikel 10 i Europakonventionen. Regleringen bedöms med andra ord inte heller utgöra ett intrång i rätten till yttrandefrihet enligt konven</w:t>
      </w:r>
      <w:r>
        <w:softHyphen/>
        <w:t>tionen.</w:t>
      </w:r>
    </w:p>
    <w:p w:rsidR="00FE2B62" w:rsidRDefault="00FE2B62" w:rsidP="00FE2B62">
      <w:pPr>
        <w:pStyle w:val="Rubrik5utannumrering"/>
      </w:pPr>
      <w:r>
        <w:t xml:space="preserve">Ingen begränsning av </w:t>
      </w:r>
      <w:r w:rsidRPr="00414AB0">
        <w:t>valhemligheten</w:t>
      </w:r>
    </w:p>
    <w:p w:rsidR="00FE2B62" w:rsidRDefault="00FE2B62" w:rsidP="00FE2B62">
      <w:pPr>
        <w:pStyle w:val="Brdtext"/>
      </w:pPr>
      <w:r>
        <w:t>De ställningstaganden som regeringen gör ovan i fråga om rätten till negativ yttrandefrihet är relevanta också när det gäller föreskrifternas effekter för skyddet av valhemligheten enligt 3 kap. 1 § RF</w:t>
      </w:r>
      <w:r w:rsidRPr="000733F1">
        <w:t>.</w:t>
      </w:r>
      <w:r>
        <w:t xml:space="preserve"> En väljare är inte tvungen att avslöja hur han eller hon har röstat i ett val, men det står var och en fritt att göra detta om han eller hon så önskar. Att en bidrags</w:t>
      </w:r>
      <w:r>
        <w:softHyphen/>
        <w:t>givare i vissa fall enligt den föreslagna lagen om insyn i finansiering av partier kommer att namnges efter att ha lämnat ett frivilligt bidrag till ett parti kan därför inte anses komma i konflikt med grundlagens bestäm</w:t>
      </w:r>
      <w:r>
        <w:softHyphen/>
        <w:t>melse om hemliga val.</w:t>
      </w:r>
    </w:p>
    <w:p w:rsidR="00FE2B62" w:rsidRDefault="00FE2B62" w:rsidP="00FE2B62">
      <w:pPr>
        <w:pStyle w:val="Rubrik3"/>
      </w:pPr>
      <w:bookmarkStart w:id="8756" w:name="_Toc370805357"/>
      <w:bookmarkStart w:id="8757" w:name="_Toc370808874"/>
      <w:bookmarkStart w:id="8758" w:name="_Toc370810297"/>
      <w:bookmarkStart w:id="8759" w:name="_Toc371055569"/>
      <w:bookmarkStart w:id="8760" w:name="_Toc371341094"/>
      <w:bookmarkStart w:id="8761" w:name="_Toc371490867"/>
      <w:bookmarkStart w:id="8762" w:name="_Toc371497331"/>
      <w:bookmarkStart w:id="8763" w:name="_Toc371588467"/>
      <w:bookmarkStart w:id="8764" w:name="_Toc371601102"/>
      <w:bookmarkStart w:id="8765" w:name="_Toc371601782"/>
      <w:bookmarkStart w:id="8766" w:name="_Toc371602717"/>
      <w:bookmarkStart w:id="8767" w:name="_Toc371668332"/>
      <w:bookmarkStart w:id="8768" w:name="_Toc371670266"/>
      <w:bookmarkStart w:id="8769" w:name="_Toc372716232"/>
      <w:bookmarkStart w:id="8770" w:name="_Toc373391555"/>
      <w:bookmarkStart w:id="8771" w:name="_Toc373402208"/>
      <w:bookmarkStart w:id="8772" w:name="_Toc373403503"/>
      <w:bookmarkStart w:id="8773" w:name="_Toc373482633"/>
      <w:bookmarkStart w:id="8774" w:name="_Toc373482817"/>
      <w:bookmarkStart w:id="8775" w:name="_Toc373486723"/>
      <w:bookmarkStart w:id="8776" w:name="_Toc373755743"/>
      <w:bookmarkStart w:id="8777" w:name="_Toc373756020"/>
      <w:bookmarkStart w:id="8778" w:name="_Toc373839974"/>
      <w:bookmarkStart w:id="8779" w:name="_Toc374345778"/>
      <w:bookmarkStart w:id="8780" w:name="_Toc374445362"/>
      <w:bookmarkStart w:id="8781" w:name="_Toc374515007"/>
      <w:bookmarkStart w:id="8782" w:name="_Toc374516503"/>
      <w:bookmarkStart w:id="8783" w:name="_Toc374517176"/>
      <w:bookmarkStart w:id="8784" w:name="_Toc374703354"/>
      <w:bookmarkStart w:id="8785" w:name="_Toc374972359"/>
      <w:bookmarkStart w:id="8786" w:name="_Toc375042221"/>
      <w:bookmarkStart w:id="8787" w:name="_Toc375045452"/>
      <w:bookmarkStart w:id="8788" w:name="_Toc375053191"/>
      <w:bookmarkStart w:id="8789" w:name="_Toc375057292"/>
      <w:bookmarkStart w:id="8790" w:name="_Toc375057360"/>
      <w:bookmarkStart w:id="8791" w:name="_Toc375127886"/>
      <w:bookmarkStart w:id="8792" w:name="_Toc375137124"/>
      <w:bookmarkStart w:id="8793" w:name="_Toc375138471"/>
      <w:bookmarkStart w:id="8794" w:name="_Toc376853900"/>
      <w:bookmarkStart w:id="8795" w:name="_Toc376857415"/>
      <w:bookmarkStart w:id="8796" w:name="_Toc376857620"/>
      <w:bookmarkStart w:id="8797" w:name="_Toc376858863"/>
      <w:bookmarkStart w:id="8798" w:name="_Toc376858935"/>
      <w:bookmarkStart w:id="8799" w:name="_Toc376859006"/>
      <w:bookmarkStart w:id="8800" w:name="_Toc376931285"/>
      <w:bookmarkStart w:id="8801" w:name="_Toc377120417"/>
      <w:bookmarkStart w:id="8802" w:name="_Toc377125032"/>
      <w:bookmarkStart w:id="8803" w:name="_Toc377133256"/>
      <w:bookmarkStart w:id="8804" w:name="_Toc377134834"/>
      <w:bookmarkStart w:id="8805" w:name="_Toc377371298"/>
      <w:bookmarkStart w:id="8806" w:name="_Toc377542413"/>
      <w:bookmarkStart w:id="8807" w:name="_Toc377622956"/>
      <w:bookmarkStart w:id="8808" w:name="_Toc377623070"/>
      <w:bookmarkStart w:id="8809" w:name="_Toc377623184"/>
      <w:bookmarkStart w:id="8810" w:name="_Toc377623254"/>
      <w:bookmarkStart w:id="8811" w:name="_Toc377713090"/>
      <w:bookmarkStart w:id="8812" w:name="_Toc377720430"/>
      <w:r w:rsidRPr="00414AB0">
        <w:t>Redovisningen</w:t>
      </w:r>
      <w:r>
        <w:t xml:space="preserve"> innebär ingen otillåten åsiktsregistrering</w:t>
      </w:r>
      <w:bookmarkEnd w:id="8756"/>
      <w:bookmarkEnd w:id="8757"/>
      <w:bookmarkEnd w:id="8758"/>
      <w:bookmarkEnd w:id="8759"/>
      <w:bookmarkEnd w:id="8760"/>
      <w:bookmarkEnd w:id="8761"/>
      <w:bookmarkEnd w:id="8762"/>
      <w:bookmarkEnd w:id="8763"/>
      <w:bookmarkEnd w:id="8764"/>
      <w:bookmarkEnd w:id="8765"/>
      <w:bookmarkEnd w:id="8766"/>
      <w:bookmarkEnd w:id="8767"/>
      <w:bookmarkEnd w:id="8768"/>
      <w:bookmarkEnd w:id="8769"/>
      <w:bookmarkEnd w:id="8770"/>
      <w:bookmarkEnd w:id="8771"/>
      <w:bookmarkEnd w:id="8772"/>
      <w:bookmarkEnd w:id="8773"/>
      <w:bookmarkEnd w:id="8774"/>
      <w:bookmarkEnd w:id="8775"/>
      <w:bookmarkEnd w:id="8776"/>
      <w:bookmarkEnd w:id="8777"/>
      <w:bookmarkEnd w:id="8778"/>
      <w:bookmarkEnd w:id="8779"/>
      <w:bookmarkEnd w:id="8780"/>
      <w:bookmarkEnd w:id="8781"/>
      <w:bookmarkEnd w:id="8782"/>
      <w:bookmarkEnd w:id="8783"/>
      <w:bookmarkEnd w:id="8784"/>
      <w:bookmarkEnd w:id="8785"/>
      <w:bookmarkEnd w:id="8786"/>
      <w:bookmarkEnd w:id="8787"/>
      <w:bookmarkEnd w:id="8788"/>
      <w:bookmarkEnd w:id="8789"/>
      <w:bookmarkEnd w:id="8790"/>
      <w:bookmarkEnd w:id="8791"/>
      <w:bookmarkEnd w:id="8792"/>
      <w:bookmarkEnd w:id="8793"/>
      <w:bookmarkEnd w:id="8794"/>
      <w:bookmarkEnd w:id="8795"/>
      <w:bookmarkEnd w:id="8796"/>
      <w:bookmarkEnd w:id="8797"/>
      <w:bookmarkEnd w:id="8798"/>
      <w:bookmarkEnd w:id="8799"/>
      <w:bookmarkEnd w:id="8800"/>
      <w:bookmarkEnd w:id="8801"/>
      <w:bookmarkEnd w:id="8802"/>
      <w:bookmarkEnd w:id="8803"/>
      <w:bookmarkEnd w:id="8804"/>
      <w:bookmarkEnd w:id="8805"/>
      <w:bookmarkEnd w:id="8806"/>
      <w:bookmarkEnd w:id="8807"/>
      <w:bookmarkEnd w:id="8808"/>
      <w:bookmarkEnd w:id="8809"/>
      <w:bookmarkEnd w:id="8810"/>
      <w:bookmarkEnd w:id="8811"/>
      <w:bookmarkEnd w:id="8812"/>
    </w:p>
    <w:p w:rsidR="00FE2B62" w:rsidRPr="00CA5132" w:rsidRDefault="00FE2B62" w:rsidP="005A76F9">
      <w:pPr>
        <w:pStyle w:val="Brdtext"/>
        <w:pBdr>
          <w:top w:val="single" w:sz="4" w:space="1" w:color="000000"/>
          <w:left w:val="single" w:sz="4" w:space="4" w:color="000000"/>
          <w:bottom w:val="single" w:sz="4" w:space="1" w:color="000000"/>
          <w:right w:val="single" w:sz="4" w:space="4" w:color="000000"/>
        </w:pBdr>
        <w:ind w:left="113" w:right="113"/>
      </w:pPr>
      <w:r>
        <w:rPr>
          <w:b/>
        </w:rPr>
        <w:t>Regeringens bedömning</w:t>
      </w:r>
      <w:r w:rsidRPr="002A4D97">
        <w:rPr>
          <w:b/>
        </w:rPr>
        <w:t>:</w:t>
      </w:r>
      <w:r w:rsidRPr="002A4D97">
        <w:t xml:space="preserve"> </w:t>
      </w:r>
      <w:r>
        <w:t xml:space="preserve">Förslaget till en ny lag om insyn i finansiering av partier innebär inte att någon enskild </w:t>
      </w:r>
      <w:r w:rsidRPr="00DD67AC">
        <w:t>utan samtycke antecknas i ett allmänt</w:t>
      </w:r>
      <w:r>
        <w:t xml:space="preserve"> </w:t>
      </w:r>
      <w:r w:rsidRPr="00DD67AC">
        <w:t>register enbart på grund av sin politiska åskådning.</w:t>
      </w:r>
    </w:p>
    <w:p w:rsidR="00FE2B62" w:rsidRDefault="00FE2B62" w:rsidP="00FE2B62">
      <w:pPr>
        <w:pStyle w:val="Brdtextmedindrag"/>
        <w:rPr>
          <w:b/>
        </w:rPr>
      </w:pPr>
    </w:p>
    <w:p w:rsidR="00FE2B62" w:rsidRDefault="00FE2B62" w:rsidP="00FE2B62">
      <w:pPr>
        <w:pStyle w:val="Brdtextmedindrag"/>
      </w:pPr>
      <w:r>
        <w:rPr>
          <w:b/>
        </w:rPr>
        <w:t>Promemorians bedömning</w:t>
      </w:r>
      <w:r w:rsidRPr="001B0520">
        <w:t xml:space="preserve"> överens</w:t>
      </w:r>
      <w:r>
        <w:t>s</w:t>
      </w:r>
      <w:r w:rsidRPr="001B0520">
        <w:t>tämmer med regeringens.</w:t>
      </w:r>
    </w:p>
    <w:p w:rsidR="00FE2B62" w:rsidRDefault="00FE2B62" w:rsidP="00FE2B62">
      <w:pPr>
        <w:pStyle w:val="Brdtextmedindrag"/>
      </w:pPr>
      <w:r w:rsidRPr="001B0520">
        <w:rPr>
          <w:b/>
        </w:rPr>
        <w:t xml:space="preserve">Remissinstanserna: </w:t>
      </w:r>
      <w:r>
        <w:t xml:space="preserve">En övervägande majoritet av </w:t>
      </w:r>
      <w:r w:rsidRPr="00BD382F">
        <w:t>remissinstanser</w:t>
      </w:r>
      <w:r>
        <w:t>na</w:t>
      </w:r>
      <w:r w:rsidRPr="00BD382F">
        <w:t xml:space="preserve">, bl.a. </w:t>
      </w:r>
      <w:r w:rsidRPr="00BD382F">
        <w:rPr>
          <w:i/>
        </w:rPr>
        <w:t>Svea hovrätt</w:t>
      </w:r>
      <w:r w:rsidRPr="00BD382F">
        <w:t xml:space="preserve">, </w:t>
      </w:r>
      <w:r w:rsidRPr="00BD382F">
        <w:rPr>
          <w:i/>
        </w:rPr>
        <w:t>Förvaltningsrätten i Stockholm</w:t>
      </w:r>
      <w:r w:rsidRPr="00BD382F">
        <w:t xml:space="preserve">, </w:t>
      </w:r>
      <w:r w:rsidRPr="00BD382F">
        <w:rPr>
          <w:i/>
        </w:rPr>
        <w:t>Åklagarmyndigheten</w:t>
      </w:r>
      <w:r w:rsidRPr="00BD382F">
        <w:t xml:space="preserve">, </w:t>
      </w:r>
      <w:r w:rsidRPr="00BD382F">
        <w:rPr>
          <w:i/>
        </w:rPr>
        <w:t>Ekobrottsmyndigheten</w:t>
      </w:r>
      <w:r w:rsidRPr="00BD382F">
        <w:t xml:space="preserve">, </w:t>
      </w:r>
      <w:r w:rsidRPr="00BD382F">
        <w:rPr>
          <w:i/>
        </w:rPr>
        <w:t>Rikspolis</w:t>
      </w:r>
      <w:r w:rsidRPr="00BD382F">
        <w:rPr>
          <w:i/>
        </w:rPr>
        <w:softHyphen/>
        <w:t>styrelsen</w:t>
      </w:r>
      <w:r w:rsidRPr="00BD382F">
        <w:t xml:space="preserve">, </w:t>
      </w:r>
      <w:r w:rsidRPr="00BD382F">
        <w:rPr>
          <w:i/>
        </w:rPr>
        <w:t>Revisorsnämnden</w:t>
      </w:r>
      <w:r w:rsidRPr="00BD382F">
        <w:t xml:space="preserve">, </w:t>
      </w:r>
      <w:r w:rsidRPr="00BD382F">
        <w:rPr>
          <w:i/>
        </w:rPr>
        <w:t>Skatte</w:t>
      </w:r>
      <w:r>
        <w:rPr>
          <w:i/>
        </w:rPr>
        <w:softHyphen/>
      </w:r>
      <w:r w:rsidRPr="00BD382F">
        <w:rPr>
          <w:i/>
        </w:rPr>
        <w:t>verket</w:t>
      </w:r>
      <w:r w:rsidRPr="00BD382F">
        <w:t xml:space="preserve">, </w:t>
      </w:r>
      <w:r w:rsidRPr="00BD382F">
        <w:rPr>
          <w:i/>
        </w:rPr>
        <w:t>Haparanda kommun</w:t>
      </w:r>
      <w:r w:rsidRPr="00BD382F">
        <w:t xml:space="preserve">, </w:t>
      </w:r>
      <w:r w:rsidRPr="00BD382F">
        <w:rPr>
          <w:i/>
        </w:rPr>
        <w:t>Sveriges advokatsamfund</w:t>
      </w:r>
      <w:r w:rsidRPr="00BD382F">
        <w:t>,</w:t>
      </w:r>
      <w:r w:rsidRPr="00BD382F">
        <w:rPr>
          <w:i/>
        </w:rPr>
        <w:t xml:space="preserve"> Sveriges kommuner och Landsting </w:t>
      </w:r>
      <w:r w:rsidRPr="00BD382F">
        <w:t>och</w:t>
      </w:r>
      <w:r w:rsidRPr="00BD382F">
        <w:rPr>
          <w:i/>
        </w:rPr>
        <w:t xml:space="preserve"> Transparency International Sverige</w:t>
      </w:r>
      <w:r w:rsidRPr="00BD382F">
        <w:t xml:space="preserve">, </w:t>
      </w:r>
      <w:r>
        <w:t xml:space="preserve">instämmer i </w:t>
      </w:r>
      <w:r w:rsidRPr="00BD382F">
        <w:t xml:space="preserve">bedömningen eller lämnar den utan </w:t>
      </w:r>
      <w:r>
        <w:t>invändning</w:t>
      </w:r>
      <w:r w:rsidRPr="00BD382F">
        <w:t>.</w:t>
      </w:r>
    </w:p>
    <w:p w:rsidR="00FE2B62" w:rsidRPr="009623CA" w:rsidRDefault="00FE2B62" w:rsidP="00FE2B62">
      <w:pPr>
        <w:pStyle w:val="Brdtextmedindrag"/>
      </w:pPr>
      <w:r w:rsidRPr="007B4648">
        <w:rPr>
          <w:i/>
        </w:rPr>
        <w:t>Justitiekanslern</w:t>
      </w:r>
      <w:r w:rsidRPr="007B4648">
        <w:t>, som bl.a. fäster vikt vid att någon rättighets</w:t>
      </w:r>
      <w:r w:rsidRPr="007B4648">
        <w:softHyphen/>
        <w:t>begränsning varken är åsyftad eller ingår som ett naturligt led i den före</w:t>
      </w:r>
      <w:r w:rsidRPr="007B4648">
        <w:softHyphen/>
        <w:t>slagna regleringen, bedömer att det före</w:t>
      </w:r>
      <w:r w:rsidRPr="007B4648">
        <w:softHyphen/>
        <w:t>slagna regelverket inte står i direkt strid med de aktuella bestämmelserna i regeringsformen och Europa</w:t>
      </w:r>
      <w:r w:rsidRPr="007B4648">
        <w:softHyphen/>
        <w:t>konven</w:t>
      </w:r>
      <w:r w:rsidRPr="007B4648">
        <w:softHyphen/>
        <w:t>tionen. Justitie</w:t>
      </w:r>
      <w:r w:rsidRPr="007B4648">
        <w:softHyphen/>
        <w:t>kanslern betonar att frågan inte är oomstridd och anför att bedöm</w:t>
      </w:r>
      <w:r w:rsidRPr="007B4648">
        <w:softHyphen/>
        <w:t>ningen bygger på en avvägning mellan två centrala men i detta fall delvis motstående intressen där frågan om skyddet för den enskilde bör kunna inskränkas något för att tillgodose allmänhetens intresse av insyn. Justitie</w:t>
      </w:r>
      <w:r w:rsidRPr="007B4648">
        <w:softHyphen/>
        <w:t>kanslern anser att det finns skäl att acceptera de argument som förs fram i promemorian och att de nämnda grundlags</w:t>
      </w:r>
      <w:r w:rsidRPr="007B4648">
        <w:softHyphen/>
        <w:t>bestämmelserna således bör kunna tolkas inskränkt i förhållande till det nu föreslagna regelverket.</w:t>
      </w:r>
    </w:p>
    <w:p w:rsidR="00FE2B62" w:rsidRDefault="00FE2B62" w:rsidP="00FE2B62">
      <w:pPr>
        <w:pStyle w:val="Brdtextmedindrag"/>
      </w:pPr>
      <w:r w:rsidRPr="009206F5">
        <w:rPr>
          <w:i/>
        </w:rPr>
        <w:t>Malmö kommun</w:t>
      </w:r>
      <w:r w:rsidRPr="009206F5">
        <w:t xml:space="preserve"> håller med om utredningens slutsats att en reglering och redovisning av bidrag inte per automatik leder till en otillåten åsikts</w:t>
      </w:r>
      <w:r w:rsidRPr="009206F5">
        <w:softHyphen/>
        <w:t>registrering. Malmö kommun framhåller dock vikten av att registrering och redovisning av bidragsgivare hanteras korrekt och att enskilda indi</w:t>
      </w:r>
      <w:r w:rsidRPr="009206F5">
        <w:softHyphen/>
        <w:t xml:space="preserve">vider får information om de nya reglerna vid en donation som överstiger tröskelvärdet så att de kan ta ställning </w:t>
      </w:r>
      <w:r>
        <w:t xml:space="preserve">till </w:t>
      </w:r>
      <w:r w:rsidRPr="009206F5">
        <w:t>om de vill synas i samman</w:t>
      </w:r>
      <w:r>
        <w:softHyphen/>
      </w:r>
      <w:r w:rsidRPr="009206F5">
        <w:t>hanget.</w:t>
      </w:r>
    </w:p>
    <w:p w:rsidR="00FE2B62" w:rsidRDefault="00FE2B62" w:rsidP="00FE2B62">
      <w:pPr>
        <w:pStyle w:val="Brdtextmedindrag"/>
        <w:rPr>
          <w:i/>
        </w:rPr>
      </w:pPr>
      <w:r w:rsidRPr="00876096">
        <w:rPr>
          <w:i/>
        </w:rPr>
        <w:t>Statskontoret</w:t>
      </w:r>
      <w:r w:rsidRPr="00876096">
        <w:t xml:space="preserve"> anför att den lösning som föreslås i promemorian, och som innebär att en grundlagsändring inte är nödvän</w:t>
      </w:r>
      <w:r w:rsidRPr="00876096">
        <w:softHyphen/>
        <w:t>dig, möjligen fungerar rent lagtekniskt men ifrågasätter om de förslag som lämnas är förenliga med grundlagens intentioner i fråga om det absoluta skyddet mot åsiktsregistrering. Statskontoret anser därför att det finns ett behov av att utreda denna fråga vidare.</w:t>
      </w:r>
    </w:p>
    <w:p w:rsidR="00FE2B62" w:rsidRPr="009623CA" w:rsidRDefault="00FE2B62" w:rsidP="00FE2B62">
      <w:pPr>
        <w:pStyle w:val="Brdtextmedindrag"/>
        <w:rPr>
          <w:b/>
        </w:rPr>
      </w:pPr>
      <w:r w:rsidRPr="00905C2E">
        <w:rPr>
          <w:i/>
        </w:rPr>
        <w:t>Stockholms universitet (Juridiska institutionen)</w:t>
      </w:r>
      <w:r w:rsidRPr="00905C2E">
        <w:t xml:space="preserve"> anför att den föreslagna regleringen inte direkt strider mot de fri- och rättigheter som skyddas enligt 2 kap. RF, men anser att den argumen</w:t>
      </w:r>
      <w:r w:rsidRPr="00905C2E">
        <w:softHyphen/>
        <w:t>tation som förs i prome</w:t>
      </w:r>
      <w:r w:rsidRPr="00905C2E">
        <w:softHyphen/>
        <w:t xml:space="preserve">morian angående detta inte är i alla delar helt övertygande. Universitetet </w:t>
      </w:r>
      <w:r>
        <w:t>påpekar</w:t>
      </w:r>
      <w:r w:rsidRPr="00905C2E">
        <w:t xml:space="preserve"> särskilt att syftet med en reglering inte nödvändigtvis är av</w:t>
      </w:r>
      <w:r w:rsidRPr="00905C2E">
        <w:softHyphen/>
        <w:t>gör</w:t>
      </w:r>
      <w:r>
        <w:softHyphen/>
      </w:r>
      <w:r w:rsidRPr="00905C2E">
        <w:t>ande för om denna kan anses inskränka en fri- och rättighet eller inte.</w:t>
      </w:r>
    </w:p>
    <w:p w:rsidR="00FE2B62" w:rsidRPr="009623CA" w:rsidRDefault="00FE2B62" w:rsidP="00FE2B62">
      <w:pPr>
        <w:pStyle w:val="Brdtextmedindrag"/>
      </w:pPr>
      <w:r w:rsidRPr="00C664DB">
        <w:rPr>
          <w:i/>
        </w:rPr>
        <w:t>Riksdagens ombudsmän</w:t>
      </w:r>
      <w:r w:rsidRPr="00C664DB">
        <w:t xml:space="preserve"> (JO) konstaterar att promemorian innehåller en nog</w:t>
      </w:r>
      <w:r w:rsidRPr="00C664DB">
        <w:softHyphen/>
        <w:t>grann genomgång av de i regeringsformen berörda fri- och rättig</w:t>
      </w:r>
      <w:r w:rsidRPr="00C664DB">
        <w:softHyphen/>
        <w:t>heterna men att det däremot inte görs någon analys av förslagets konse</w:t>
      </w:r>
      <w:r w:rsidRPr="00C664DB">
        <w:softHyphen/>
        <w:t>kvenser ur ett vidare konstitutionellt perspektiv, med utgångspunkt i de grunder som bär upp bl.a. bestämmelserna om förbud mot åsikts</w:t>
      </w:r>
      <w:r w:rsidRPr="00C664DB">
        <w:softHyphen/>
        <w:t>registrering.</w:t>
      </w:r>
      <w:r w:rsidRPr="009623CA">
        <w:t xml:space="preserve"> </w:t>
      </w:r>
    </w:p>
    <w:p w:rsidR="00FE2B62" w:rsidRPr="009623CA" w:rsidRDefault="00FE2B62" w:rsidP="00FE2B62">
      <w:pPr>
        <w:pStyle w:val="Brdtextmedindrag"/>
      </w:pPr>
      <w:r w:rsidRPr="006E0239">
        <w:rPr>
          <w:i/>
        </w:rPr>
        <w:t xml:space="preserve">Lunds universitet (Juridiska institutionen) </w:t>
      </w:r>
      <w:r w:rsidRPr="006E0239">
        <w:t>anser att grundlags</w:t>
      </w:r>
      <w:r>
        <w:softHyphen/>
      </w:r>
      <w:r w:rsidRPr="006E0239">
        <w:t>regleringen bör tolkas i rättighetsstärkande och skyddande riktning och påpekar att skyddet mot åsiktsregistrering är absolut och inte kan inskränkas i lag, vilket innebär att det inte blir aktuellt att göra en proportionalitetsbedömning. Enligt universitetet går det därför inte att som i promemorian dra slutsatsen att en registrering av enskilda bidrags</w:t>
      </w:r>
      <w:r w:rsidRPr="006E0239">
        <w:softHyphen/>
        <w:t>givare inte strider mot skyddet mot åsiktsregistrering. Universitetet anför vidare att en enskild med fog kan hänvisa till grundlagens regler och säga att bidraget ges under förutsättning att någon uppgift om bidraget inte förs in i ett allmänt register och att ansvaret för att det finns ett medgivande ytterst ligger på det offentliga organet. Lunds universitet ifrågasätter även om det är önskvärt att genom en grundlagsändring möjliggöra en registrering av enskilda gåvor. Universitetet påpekar att nyttan kan vara liten i förhållande till den inskränkning för den enskilde som en registrering innebär, men framhåller samtidigt att en grundlags</w:t>
      </w:r>
      <w:r w:rsidRPr="006E0239">
        <w:softHyphen/>
        <w:t>ändring skulle möjliggöra en sådan proportionalitetsbedömning som förutsätts i 2 kap. 21 § RF.</w:t>
      </w:r>
    </w:p>
    <w:p w:rsidR="00FE2B62" w:rsidRPr="009623CA" w:rsidRDefault="00FE2B62" w:rsidP="00FE2B62">
      <w:pPr>
        <w:pStyle w:val="Brdtextmedindrag"/>
      </w:pPr>
      <w:r w:rsidRPr="006E0239">
        <w:rPr>
          <w:i/>
        </w:rPr>
        <w:t>Umeå universitet (Statsvetenskapliga institutionen)</w:t>
      </w:r>
      <w:r w:rsidRPr="006E0239">
        <w:t xml:space="preserve"> anser att prome</w:t>
      </w:r>
      <w:r w:rsidRPr="006E0239">
        <w:softHyphen/>
        <w:t>morians förslag, oaktat dess insynsskapande syfte, innebär en registrering som strider mot grundlagen.</w:t>
      </w:r>
    </w:p>
    <w:p w:rsidR="00FE2B62" w:rsidRDefault="00FE2B62" w:rsidP="00FE2B62">
      <w:pPr>
        <w:pStyle w:val="Rubrik4utannumrering"/>
      </w:pPr>
      <w:r w:rsidRPr="00654767">
        <w:t xml:space="preserve">Skälen för </w:t>
      </w:r>
      <w:r w:rsidRPr="00414AB0">
        <w:t>regeringens</w:t>
      </w:r>
      <w:r>
        <w:t xml:space="preserve"> </w:t>
      </w:r>
      <w:r w:rsidRPr="00654767">
        <w:t>bedömning</w:t>
      </w:r>
    </w:p>
    <w:p w:rsidR="00FE2B62" w:rsidRDefault="00FE2B62" w:rsidP="00FE2B62">
      <w:pPr>
        <w:pStyle w:val="Rubrik5utannumrering"/>
        <w:spacing w:before="0"/>
      </w:pPr>
      <w:r>
        <w:t xml:space="preserve">Utgångspunkter för bedömningen </w:t>
      </w:r>
    </w:p>
    <w:p w:rsidR="00FE2B62" w:rsidRDefault="00FE2B62" w:rsidP="00FE2B62">
      <w:pPr>
        <w:pStyle w:val="Brdtext"/>
      </w:pPr>
      <w:r>
        <w:t xml:space="preserve">Tillämpningen av den </w:t>
      </w:r>
      <w:r w:rsidRPr="000524E6">
        <w:t>föreslagna</w:t>
      </w:r>
      <w:r>
        <w:t xml:space="preserve"> lagen om insyn i finansiering av partier förutsätter att den mottagande myndigheten registrerar uppgifter om bl.a. vissa enskilda bidragsgivares identitet. En sådan reglering kan införas endast under förutsättning att förfarandet inte kommer i kon</w:t>
      </w:r>
      <w:r>
        <w:softHyphen/>
        <w:t>flikt med förbudet mot åsiktsregistrering eller de grunder som bär upp detta, t.ex. principen om fri åsiktsbildning och rätten till respekt för privatlivet enligt artikel 8 i Europa</w:t>
      </w:r>
      <w:r>
        <w:softHyphen/>
        <w:t>konventionen.</w:t>
      </w:r>
    </w:p>
    <w:p w:rsidR="00FE2B62" w:rsidRDefault="00FE2B62" w:rsidP="00FE2B62">
      <w:pPr>
        <w:pStyle w:val="Brdtextmedindrag"/>
      </w:pPr>
      <w:r>
        <w:t>Förbudet mot åsiktsregistrering innebär att ingen svensk medborgare får antecknas i ett allmänt register enbart på grund av sin politiska åskådning om detta inte sker med samtycke från den enskilde själv (2 kap. 3 § RF). Av förarbetena framgår att ett av syftena med att införa regleringen var att skydda rätten till respekt för privatlivet enligt artikel 8 i Europa</w:t>
      </w:r>
      <w:r>
        <w:softHyphen/>
        <w:t>konventionen (SOU 1975:75 s. 460). Innebörden av förbudet får också förstås mot bakgrund av den debatt som förekom under 1970-talet om sådan åsikts</w:t>
      </w:r>
      <w:r>
        <w:softHyphen/>
        <w:t xml:space="preserve">registrering som skedde i det s.k. SÄPO-registret (SOU 1975:75 s. 463). </w:t>
      </w:r>
    </w:p>
    <w:p w:rsidR="00FE2B62" w:rsidRDefault="00FE2B62" w:rsidP="00FE2B62">
      <w:pPr>
        <w:pStyle w:val="Brdtextmedindrag"/>
      </w:pPr>
      <w:r>
        <w:t>Förbudet mot åsiktsregistrering är, i likhet med skyddet mot att tvingas uppge sin åskådning, absolut. Det kan således inte be</w:t>
      </w:r>
      <w:r>
        <w:softHyphen/>
        <w:t>gränsas genom vanlig lag. Som framgår ovan omfattar skyddet dock enbart registre</w:t>
      </w:r>
      <w:r>
        <w:softHyphen/>
        <w:t xml:space="preserve">ring som sker </w:t>
      </w:r>
      <w:r w:rsidRPr="006E0239">
        <w:t>utan samtycke</w:t>
      </w:r>
      <w:r>
        <w:t>. I förarbetena uttalades att sådan registrering som sker i samband med opinionsundersökningar vid val och i förteck</w:t>
      </w:r>
      <w:r>
        <w:softHyphen/>
        <w:t>ningar över kandidater i val karaktäriseras av att de sker med den registrerades samtycke och uppenbarligen måste vara tillåtna (SOU 1975:75 s. 35 och prop. 1975/76:209 s. 117). För att ett giltigt samtycke ska anses föreligga torde normalt förutsättas att den enskilde har fått all den information om regi</w:t>
      </w:r>
      <w:r>
        <w:softHyphen/>
        <w:t>streringen som behövs för att han eller hon ska kunna göra ett välgrundat ställningstagande till åtgärden (jfr prop. 2009/10:80 s. 179 och prop. 1975/76:209 s. 243).</w:t>
      </w:r>
    </w:p>
    <w:p w:rsidR="00FE2B62" w:rsidRDefault="00FE2B62" w:rsidP="00FE2B62">
      <w:pPr>
        <w:pStyle w:val="Brdtextmedindrag"/>
      </w:pPr>
      <w:r>
        <w:t xml:space="preserve">I förarbetena uttalades vidare </w:t>
      </w:r>
      <w:r w:rsidRPr="000524E6">
        <w:t>att</w:t>
      </w:r>
      <w:r w:rsidRPr="00024AC1">
        <w:t xml:space="preserve"> ett register där en person finns antecknad på någon grund som saknar varje sam</w:t>
      </w:r>
      <w:r>
        <w:softHyphen/>
      </w:r>
      <w:r w:rsidRPr="00024AC1">
        <w:t xml:space="preserve">band med politisk åskådning inte får kompletteras med en anteckning om den registrerades åskådning i sådant hänseende. </w:t>
      </w:r>
      <w:r>
        <w:t xml:space="preserve">En sådan kompletterande anteckning </w:t>
      </w:r>
      <w:r w:rsidRPr="00024AC1">
        <w:t xml:space="preserve">får nämligen anses vara helt självständig och därmed grundad </w:t>
      </w:r>
      <w:r w:rsidRPr="00D7252B">
        <w:rPr>
          <w:i/>
        </w:rPr>
        <w:t>enbart</w:t>
      </w:r>
      <w:r w:rsidRPr="00024AC1">
        <w:t xml:space="preserve"> på den antecknades åskådning. Bestämmelsen </w:t>
      </w:r>
      <w:r>
        <w:t xml:space="preserve">ansågs </w:t>
      </w:r>
      <w:r w:rsidRPr="00024AC1">
        <w:t xml:space="preserve">däremot inte </w:t>
      </w:r>
      <w:r>
        <w:t xml:space="preserve">utgöra </w:t>
      </w:r>
      <w:r w:rsidRPr="00024AC1">
        <w:t>något hinder mot att anteckningar om t.ex. parti</w:t>
      </w:r>
      <w:r>
        <w:softHyphen/>
      </w:r>
      <w:r w:rsidRPr="00024AC1">
        <w:t>tillhörighet tillförs ett register över personer som på andra grunder än enbart sin poli</w:t>
      </w:r>
      <w:r>
        <w:softHyphen/>
      </w:r>
      <w:r w:rsidRPr="00024AC1">
        <w:t xml:space="preserve">tiska åskådning kan betraktas som säkerhetsrisker. Grunden för anteckningen är i </w:t>
      </w:r>
      <w:r>
        <w:t xml:space="preserve">sådant </w:t>
      </w:r>
      <w:r w:rsidRPr="00024AC1">
        <w:t xml:space="preserve">fall att </w:t>
      </w:r>
      <w:r>
        <w:t>den registrerade</w:t>
      </w:r>
      <w:r w:rsidRPr="00024AC1">
        <w:t xml:space="preserve"> anses utgöra en sådan risk</w:t>
      </w:r>
      <w:r>
        <w:t xml:space="preserve"> (prop. 1975/76:209 s. 118)</w:t>
      </w:r>
      <w:r w:rsidRPr="00024AC1">
        <w:t>.</w:t>
      </w:r>
      <w:r>
        <w:t xml:space="preserve"> Förbudet hindrar inte heller t.ex. att en uppgift om politisk åskåd</w:t>
      </w:r>
      <w:r>
        <w:softHyphen/>
        <w:t>ning registreras i en brottsutredning som rör ett brott som motiverats av gärnings</w:t>
      </w:r>
      <w:r>
        <w:softHyphen/>
        <w:t>mannens politiska åskådning eftersom sådana uppgifter kan ha betydelse för brottsrubricering och straffmätning.</w:t>
      </w:r>
    </w:p>
    <w:p w:rsidR="00FE2B62" w:rsidRDefault="00FE2B62" w:rsidP="00FE2B62">
      <w:pPr>
        <w:pStyle w:val="Brdtextmedindrag"/>
      </w:pPr>
      <w:r w:rsidRPr="00BA6C0A">
        <w:rPr>
          <w:i/>
        </w:rPr>
        <w:t xml:space="preserve">Lunds universitet (Juridiska institutionen) </w:t>
      </w:r>
      <w:r>
        <w:t xml:space="preserve">anför </w:t>
      </w:r>
      <w:r w:rsidRPr="00BA6C0A">
        <w:t>att grundlags</w:t>
      </w:r>
      <w:r>
        <w:softHyphen/>
      </w:r>
      <w:r w:rsidRPr="00BA6C0A">
        <w:t>regleringen bör tolkas i rättighetsstärkande och skyddande riktning</w:t>
      </w:r>
      <w:r>
        <w:t xml:space="preserve">. Regeringen vill med anledning av detta framhålla att regeringens förslag till en ny insynsreglering har utarbetats med särskilt beaktande av de förarbetsuttalanden till bl.a. regeringsformen om vad som kan anses vara en inskränkning i en grundlagsskyddad rättighet (se </w:t>
      </w:r>
      <w:r w:rsidRPr="009953EA">
        <w:t>avsnitt 8.1.1</w:t>
      </w:r>
      <w:r>
        <w:t>).</w:t>
      </w:r>
    </w:p>
    <w:p w:rsidR="00FE2B62" w:rsidRDefault="00FE2B62" w:rsidP="00FE2B62">
      <w:pPr>
        <w:pStyle w:val="Rubrik5utannumrering"/>
      </w:pPr>
      <w:r>
        <w:t xml:space="preserve">Ingen otillåten </w:t>
      </w:r>
      <w:r w:rsidRPr="00414AB0">
        <w:t>åsiktsregistrering</w:t>
      </w:r>
    </w:p>
    <w:p w:rsidR="00FE2B62" w:rsidRDefault="00FE2B62" w:rsidP="00FE2B62">
      <w:pPr>
        <w:pStyle w:val="Brdtext"/>
      </w:pPr>
      <w:r>
        <w:t>Syftet med den föreslagna lagen är varken uttryckligen eller underförstått</w:t>
      </w:r>
      <w:r w:rsidRPr="00894180">
        <w:t xml:space="preserve"> </w:t>
      </w:r>
      <w:r>
        <w:t xml:space="preserve">att samla in och registrera uppgifter om enskilda personers </w:t>
      </w:r>
      <w:r w:rsidRPr="00894180">
        <w:t xml:space="preserve">politiska </w:t>
      </w:r>
      <w:r>
        <w:t xml:space="preserve">åskådning (prop. 1975/76:209 s. 153–154 och </w:t>
      </w:r>
      <w:r w:rsidRPr="009953EA">
        <w:t>avsnitt 8.1.1</w:t>
      </w:r>
      <w:r>
        <w:t xml:space="preserve">). Avsikten är i stället att säkerställa </w:t>
      </w:r>
      <w:r w:rsidRPr="00604E5E">
        <w:t>medborgarna</w:t>
      </w:r>
      <w:r>
        <w:t>s</w:t>
      </w:r>
      <w:r w:rsidRPr="00604E5E">
        <w:t xml:space="preserve"> förtroende för </w:t>
      </w:r>
      <w:r>
        <w:t xml:space="preserve">demokratin och att enskilda väljare </w:t>
      </w:r>
      <w:r w:rsidRPr="00604E5E">
        <w:t>ska kunna bedöma risken för intressekonflikter</w:t>
      </w:r>
      <w:r>
        <w:t xml:space="preserve"> i samband med val.</w:t>
      </w:r>
      <w:r w:rsidRPr="00604E5E">
        <w:t xml:space="preserve"> </w:t>
      </w:r>
      <w:r w:rsidRPr="00816C51">
        <w:rPr>
          <w:i/>
        </w:rPr>
        <w:t>Umeå universitet (Statsvetenskapliga institutionen)</w:t>
      </w:r>
      <w:r w:rsidRPr="00816C51">
        <w:t xml:space="preserve"> </w:t>
      </w:r>
      <w:r>
        <w:t>anser dock att ett krav på redovisning av bidragsgivares identitet, trots syftet med regleringen, innebär en otillåten åsikts</w:t>
      </w:r>
      <w:r>
        <w:softHyphen/>
        <w:t>registrering. Regeringen vill i denna fråga anföra följande.</w:t>
      </w:r>
    </w:p>
    <w:p w:rsidR="00FE2B62" w:rsidRDefault="00FE2B62" w:rsidP="00FE2B62">
      <w:pPr>
        <w:pStyle w:val="Brdtextmedindrag"/>
      </w:pPr>
      <w:r>
        <w:t xml:space="preserve">Förbudet i 2 kap. 3 § RF omfattar registreringar som sker i allmänna register </w:t>
      </w:r>
      <w:r>
        <w:rPr>
          <w:i/>
        </w:rPr>
        <w:t xml:space="preserve">enbart </w:t>
      </w:r>
      <w:r>
        <w:t>på grund av en medborgares politiska åsikter. Som fram</w:t>
      </w:r>
      <w:r>
        <w:softHyphen/>
        <w:t>går ovan har avsikten varit att för</w:t>
      </w:r>
      <w:r>
        <w:softHyphen/>
        <w:t>hindra att det allmänna inrättar register i vilka enskilda registre</w:t>
      </w:r>
      <w:r>
        <w:softHyphen/>
        <w:t>ras med uppgift om sin politiska åskådning när sådana uppgifter saknar någon form av samband med registrering som sker på helt andra grunder. Ett partis redovisning till en statlig förvalt</w:t>
      </w:r>
      <w:r>
        <w:softHyphen/>
        <w:t>ningsmyndighet av sina verksamhetsintäkter kan komma att inne</w:t>
      </w:r>
      <w:r>
        <w:softHyphen/>
        <w:t>hålla vissa identitetsuppgifter om enskilda medborgare. Den omständig</w:t>
      </w:r>
      <w:r>
        <w:softHyphen/>
        <w:t>heten att en enskild person har lämnat ett bidrag till ett parti kan också, som påpekas ovan (</w:t>
      </w:r>
      <w:r w:rsidRPr="009953EA">
        <w:t>avsnitt 8.2.2</w:t>
      </w:r>
      <w:r>
        <w:t>), säker</w:t>
      </w:r>
      <w:r>
        <w:softHyphen/>
        <w:t>ligen i många fall motivera antaganden om att personen i fråga sympatiserar med det mottagande partiets åsikter i politiska frågor, även om det inte nöd</w:t>
      </w:r>
      <w:r>
        <w:softHyphen/>
        <w:t xml:space="preserve">vändigtvis behöver finnas ett samband mellan partiets respektive bidragsgivarens värderingar i olika hänseenden. </w:t>
      </w:r>
    </w:p>
    <w:p w:rsidR="00FE2B62" w:rsidRPr="00601EE6" w:rsidRDefault="00FE2B62" w:rsidP="00FE2B62">
      <w:pPr>
        <w:pStyle w:val="Brdtextmedindrag"/>
      </w:pPr>
      <w:r>
        <w:t xml:space="preserve">Som </w:t>
      </w:r>
      <w:r w:rsidRPr="00215311">
        <w:rPr>
          <w:i/>
        </w:rPr>
        <w:t xml:space="preserve">Lunds universitet (Juridiska institutionen) </w:t>
      </w:r>
      <w:r w:rsidRPr="007B4648">
        <w:t>påpekar</w:t>
      </w:r>
      <w:r>
        <w:rPr>
          <w:i/>
        </w:rPr>
        <w:t xml:space="preserve"> </w:t>
      </w:r>
      <w:r>
        <w:t xml:space="preserve">är </w:t>
      </w:r>
      <w:r w:rsidRPr="00215311">
        <w:t xml:space="preserve">skyddet mot åsiktsregistrering absolut, vilket innebär att </w:t>
      </w:r>
      <w:r>
        <w:t xml:space="preserve">inte ska </w:t>
      </w:r>
      <w:r w:rsidRPr="00215311">
        <w:t>göra</w:t>
      </w:r>
      <w:r>
        <w:t>s</w:t>
      </w:r>
      <w:r w:rsidRPr="00215311">
        <w:t xml:space="preserve"> </w:t>
      </w:r>
      <w:r>
        <w:t>någon</w:t>
      </w:r>
      <w:r w:rsidRPr="00215311">
        <w:t xml:space="preserve"> proportionalitetsbedömning</w:t>
      </w:r>
      <w:r>
        <w:t xml:space="preserve"> för att avgöra om ett redovisningskrav av det aktuella slaget är förenligt med grundlagen.</w:t>
      </w:r>
      <w:r w:rsidRPr="00215311">
        <w:t xml:space="preserve"> </w:t>
      </w:r>
      <w:r>
        <w:t>För att bedöm</w:t>
      </w:r>
      <w:r>
        <w:softHyphen/>
        <w:t>a om den automatiserade behandling av person</w:t>
      </w:r>
      <w:r>
        <w:softHyphen/>
        <w:t>uppgifter, som föreslås för den mottagande myndigheten, är att anse som otillåten enligt 2 kap. 3 § RF eller inte, måste det enligt regeringens mening däremot beaktas att syftet med registreringen är att möjliggöra insyn för väljarna i partiernas finansiering för att avslöja eventuella intresse</w:t>
      </w:r>
      <w:r>
        <w:softHyphen/>
        <w:t xml:space="preserve">konflikter och för att motverka risken för otillbörlig påverkan och korruption. Registreringen sker alltså på den grunden att uppgifterna ska ge kännedom om vilka intressen som står bakom partiets finansiering. Att denna registrering i och för sig kan leda till att bidragsgivarnas politiska tillhörighet avslöjas innebär </w:t>
      </w:r>
      <w:r w:rsidRPr="007B4648">
        <w:rPr>
          <w:i/>
        </w:rPr>
        <w:t>inte</w:t>
      </w:r>
      <w:r>
        <w:t xml:space="preserve"> att registreringen kan anses ske </w:t>
      </w:r>
      <w:r w:rsidRPr="007B4648">
        <w:rPr>
          <w:i/>
        </w:rPr>
        <w:t>enbart</w:t>
      </w:r>
      <w:r>
        <w:rPr>
          <w:i/>
        </w:rPr>
        <w:t xml:space="preserve"> </w:t>
      </w:r>
      <w:r>
        <w:t xml:space="preserve">på grund av den enskildes politiska åskådning. </w:t>
      </w:r>
    </w:p>
    <w:p w:rsidR="00FE2B62" w:rsidRDefault="00FE2B62" w:rsidP="00FE2B62">
      <w:pPr>
        <w:pStyle w:val="Brdtextmedindrag"/>
      </w:pPr>
      <w:r>
        <w:t>Regeringen gör mot den angivna bakgrun</w:t>
      </w:r>
      <w:r>
        <w:softHyphen/>
        <w:t>den sammantaget bedöm</w:t>
      </w:r>
      <w:r>
        <w:softHyphen/>
        <w:t>ningen att varken bestämmelsen i 2 kap. 3 § RF eller de konstitutionella grunder som bär upp bestämmelsen, särskilt principen om fri åsikts</w:t>
      </w:r>
      <w:r>
        <w:softHyphen/>
        <w:t>bildning, kan anses lägga hinder i vägen för att införa ett krav på redovis</w:t>
      </w:r>
      <w:r>
        <w:softHyphen/>
        <w:t>ning av parti</w:t>
      </w:r>
      <w:r>
        <w:softHyphen/>
        <w:t>ernas finansiering.</w:t>
      </w:r>
    </w:p>
    <w:p w:rsidR="000F3EDB" w:rsidRDefault="00FE2B62" w:rsidP="005A76F9">
      <w:pPr>
        <w:pStyle w:val="Brdtextmedindrag"/>
        <w:rPr>
          <w:kern w:val="28"/>
          <w:sz w:val="30"/>
        </w:rPr>
      </w:pPr>
      <w:r>
        <w:t xml:space="preserve">Med hänsyn till den föreslagna regleringens karaktär ser regeringen i likhet med </w:t>
      </w:r>
      <w:r w:rsidRPr="007B4648">
        <w:rPr>
          <w:i/>
        </w:rPr>
        <w:t xml:space="preserve">Malmö kommun </w:t>
      </w:r>
      <w:r>
        <w:t xml:space="preserve">ett behov av riktade informationsinsatser när det gäller bl.a. innebörden och tillämpningen av kravet på redovisning av en bidragsgivares identitet (jfr </w:t>
      </w:r>
      <w:r w:rsidRPr="009953EA">
        <w:t>avsnitten 6.14 och 6.16</w:t>
      </w:r>
      <w:r>
        <w:t xml:space="preserve">). Det bör dock i detta sammanhang anmärkas att </w:t>
      </w:r>
      <w:r w:rsidRPr="00AE6577">
        <w:t xml:space="preserve">den registrering av uppgifter som sker vid </w:t>
      </w:r>
      <w:r>
        <w:t xml:space="preserve">en tillämpning av den föreslagna regleringen inte förutsätter något formellt krav på samtycke från den enskilde bidragsgivaren på sätt som </w:t>
      </w:r>
      <w:r w:rsidRPr="00215311">
        <w:rPr>
          <w:i/>
        </w:rPr>
        <w:t>Lunds universitet (Juridiska institutionen)</w:t>
      </w:r>
      <w:r>
        <w:t xml:space="preserve"> gör gällande.</w:t>
      </w:r>
    </w:p>
    <w:p w:rsidR="001D640C" w:rsidRDefault="001D640C" w:rsidP="007B3FF5">
      <w:pPr>
        <w:pStyle w:val="Rubrik1"/>
      </w:pPr>
      <w:bookmarkStart w:id="8813" w:name="_Toc375297529"/>
      <w:bookmarkStart w:id="8814" w:name="_Toc376853901"/>
      <w:bookmarkStart w:id="8815" w:name="_Toc376857416"/>
      <w:bookmarkStart w:id="8816" w:name="_Toc376857621"/>
      <w:bookmarkStart w:id="8817" w:name="_Toc376858864"/>
      <w:bookmarkStart w:id="8818" w:name="_Toc376858936"/>
      <w:bookmarkStart w:id="8819" w:name="_Toc376859007"/>
      <w:bookmarkStart w:id="8820" w:name="_Toc376931286"/>
      <w:bookmarkStart w:id="8821" w:name="_Toc377120418"/>
      <w:bookmarkStart w:id="8822" w:name="_Toc377125033"/>
      <w:bookmarkStart w:id="8823" w:name="_Toc377133257"/>
      <w:bookmarkStart w:id="8824" w:name="_Toc377134835"/>
      <w:bookmarkStart w:id="8825" w:name="_Toc377371299"/>
      <w:bookmarkStart w:id="8826" w:name="_Toc377542414"/>
      <w:bookmarkStart w:id="8827" w:name="_Toc377622957"/>
      <w:bookmarkStart w:id="8828" w:name="_Toc377623071"/>
      <w:bookmarkStart w:id="8829" w:name="_Toc377623185"/>
      <w:bookmarkStart w:id="8830" w:name="_Toc377623255"/>
      <w:bookmarkStart w:id="8831" w:name="_Toc377713091"/>
      <w:bookmarkStart w:id="8832" w:name="_Toc377720431"/>
      <w:r>
        <w:t xml:space="preserve">Konsekvenser av </w:t>
      </w:r>
      <w:r w:rsidRPr="00BE28B8">
        <w:t>förslaget</w:t>
      </w:r>
      <w:bookmarkEnd w:id="8813"/>
      <w:bookmarkEnd w:id="8814"/>
      <w:bookmarkEnd w:id="8815"/>
      <w:bookmarkEnd w:id="8816"/>
      <w:bookmarkEnd w:id="8817"/>
      <w:bookmarkEnd w:id="8818"/>
      <w:bookmarkEnd w:id="8819"/>
      <w:bookmarkEnd w:id="8820"/>
      <w:bookmarkEnd w:id="8821"/>
      <w:bookmarkEnd w:id="8822"/>
      <w:bookmarkEnd w:id="8823"/>
      <w:bookmarkEnd w:id="8824"/>
      <w:bookmarkEnd w:id="8825"/>
      <w:bookmarkEnd w:id="8826"/>
      <w:bookmarkEnd w:id="8827"/>
      <w:bookmarkEnd w:id="8828"/>
      <w:bookmarkEnd w:id="8829"/>
      <w:bookmarkEnd w:id="8830"/>
      <w:bookmarkEnd w:id="8831"/>
      <w:bookmarkEnd w:id="8832"/>
    </w:p>
    <w:p w:rsidR="00FE2B62" w:rsidRDefault="00FE2B62" w:rsidP="005A76F9">
      <w:pPr>
        <w:pStyle w:val="Brdtext"/>
        <w:pBdr>
          <w:top w:val="single" w:sz="4" w:space="1" w:color="000000"/>
          <w:left w:val="single" w:sz="4" w:space="4" w:color="000000"/>
          <w:bottom w:val="single" w:sz="4" w:space="1" w:color="000000"/>
          <w:right w:val="single" w:sz="4" w:space="4" w:color="000000"/>
        </w:pBdr>
        <w:ind w:left="113" w:right="113"/>
      </w:pPr>
      <w:bookmarkStart w:id="8833" w:name="tmp"/>
      <w:r>
        <w:rPr>
          <w:b/>
        </w:rPr>
        <w:t>Regeringens b</w:t>
      </w:r>
      <w:r w:rsidRPr="00160418">
        <w:rPr>
          <w:b/>
        </w:rPr>
        <w:t>edömning</w:t>
      </w:r>
      <w:r>
        <w:t>: Förslagen innebär en viss ökning av kostnaderna för Kammarkollegiets verksamhet. För övriga statliga förvaltningsmyndigheter som berörs av förslagen förväntas endast marginella kostnadsökningar uppkomma. Merkostnaderna kan finansieras inom ramen för befintliga anslag.</w:t>
      </w:r>
      <w:r w:rsidRPr="00F46B32">
        <w:t xml:space="preserve"> Regeringen avser dock att noggrant följa frågan.</w:t>
      </w:r>
    </w:p>
    <w:p w:rsidR="00FE2B62" w:rsidRDefault="00FE2B62" w:rsidP="005A76F9">
      <w:pPr>
        <w:pStyle w:val="Brdtextmedindrag"/>
        <w:pBdr>
          <w:top w:val="single" w:sz="4" w:space="1" w:color="000000"/>
          <w:left w:val="single" w:sz="4" w:space="4" w:color="000000"/>
          <w:bottom w:val="single" w:sz="4" w:space="1" w:color="000000"/>
          <w:right w:val="single" w:sz="4" w:space="4" w:color="000000"/>
        </w:pBdr>
        <w:ind w:left="113" w:right="113"/>
      </w:pPr>
      <w:r>
        <w:t>Förslagen innebär en viss ökad administrativ börda för partierna och deras valkandidater. Några administrativa kost</w:t>
      </w:r>
      <w:r>
        <w:softHyphen/>
        <w:t>nader för t.ex. företag som ägs av partier uppkommer inte till följd av att partierna ska redovisa intäkter i sin politiska verksamhet.</w:t>
      </w:r>
    </w:p>
    <w:p w:rsidR="00FE2B62" w:rsidRPr="00816F06" w:rsidRDefault="00FE2B62" w:rsidP="005A76F9">
      <w:pPr>
        <w:pStyle w:val="Brdtextmedindrag"/>
        <w:pBdr>
          <w:top w:val="single" w:sz="4" w:space="1" w:color="000000"/>
          <w:left w:val="single" w:sz="4" w:space="4" w:color="000000"/>
          <w:bottom w:val="single" w:sz="4" w:space="1" w:color="000000"/>
          <w:right w:val="single" w:sz="4" w:space="4" w:color="000000"/>
        </w:pBdr>
        <w:ind w:left="113" w:right="113"/>
      </w:pPr>
      <w:r>
        <w:t xml:space="preserve">Eventuella merkostnader för de tillkommande nya måltyperna hos de allmänna förvaltningsdomstolarna ryms inom befintliga anslag. </w:t>
      </w:r>
    </w:p>
    <w:p w:rsidR="00FE2B62" w:rsidRPr="000F6153" w:rsidRDefault="00FE2B62" w:rsidP="00FE2B62">
      <w:pPr>
        <w:pStyle w:val="Brdtextmedindrag"/>
      </w:pPr>
      <w:bookmarkStart w:id="8834" w:name="_Toc351468640"/>
      <w:bookmarkEnd w:id="8834"/>
      <w:bookmarkEnd w:id="8833"/>
    </w:p>
    <w:p w:rsidR="00FE2B62" w:rsidRDefault="00FE2B62" w:rsidP="00FE2B62">
      <w:pPr>
        <w:pStyle w:val="Brdtextmedindrag"/>
      </w:pPr>
      <w:r>
        <w:rPr>
          <w:b/>
        </w:rPr>
        <w:t>Promemorians bedömning</w:t>
      </w:r>
      <w:r w:rsidRPr="001B0520">
        <w:t xml:space="preserve"> </w:t>
      </w:r>
      <w:r w:rsidRPr="006E0239">
        <w:t xml:space="preserve">överensstämmer </w:t>
      </w:r>
      <w:r>
        <w:t xml:space="preserve">delvis </w:t>
      </w:r>
      <w:r w:rsidRPr="006E0239">
        <w:t>med regeringens.</w:t>
      </w:r>
      <w:r>
        <w:t xml:space="preserve"> I promemorian görs bedömningen att kostnaderna för de nya uppgifter som föreslås för Kammarkollegiet bör finansieras genom en höjning av myndighetens anslag.</w:t>
      </w:r>
    </w:p>
    <w:p w:rsidR="00FE2B62" w:rsidRPr="00CC2593" w:rsidRDefault="00FE2B62" w:rsidP="00FE2B62">
      <w:pPr>
        <w:pStyle w:val="Brdtextmedindrag"/>
      </w:pPr>
      <w:r w:rsidRPr="001B0520">
        <w:rPr>
          <w:b/>
        </w:rPr>
        <w:t>Remissinstanserna:</w:t>
      </w:r>
      <w:r w:rsidRPr="001B0520">
        <w:t xml:space="preserve"> </w:t>
      </w:r>
      <w:r w:rsidRPr="006E0239">
        <w:t xml:space="preserve">Det stora flertalet remissinstanser </w:t>
      </w:r>
      <w:r>
        <w:t>instämmer i</w:t>
      </w:r>
      <w:r w:rsidRPr="006E0239">
        <w:t xml:space="preserve"> bedömningen eller lämnar den utan </w:t>
      </w:r>
      <w:r>
        <w:t>invändning</w:t>
      </w:r>
      <w:r w:rsidRPr="006E0239">
        <w:t>.</w:t>
      </w:r>
    </w:p>
    <w:p w:rsidR="00FE2B62" w:rsidRPr="00CC2593" w:rsidRDefault="00FE2B62" w:rsidP="00FE2B62">
      <w:pPr>
        <w:pStyle w:val="Brdtextmedindrag"/>
      </w:pPr>
      <w:r w:rsidRPr="006E0239">
        <w:rPr>
          <w:i/>
        </w:rPr>
        <w:t>Centerpartiet</w:t>
      </w:r>
      <w:r w:rsidRPr="006E0239">
        <w:t xml:space="preserve"> betona</w:t>
      </w:r>
      <w:r>
        <w:t>r</w:t>
      </w:r>
      <w:r w:rsidRPr="006E0239">
        <w:t xml:space="preserve"> att negativa konse</w:t>
      </w:r>
      <w:r w:rsidRPr="006E0239">
        <w:softHyphen/>
        <w:t>kvenser av förslaget i väsent</w:t>
      </w:r>
      <w:r w:rsidR="00A77AB0">
        <w:softHyphen/>
      </w:r>
      <w:r w:rsidRPr="006E0239">
        <w:t xml:space="preserve">liga delar tycks underskattas. </w:t>
      </w:r>
      <w:r w:rsidRPr="006E0239">
        <w:rPr>
          <w:i/>
        </w:rPr>
        <w:t>Kammarkollegiet</w:t>
      </w:r>
      <w:r w:rsidRPr="006E0239">
        <w:t xml:space="preserve"> anser att det för närvar</w:t>
      </w:r>
      <w:r w:rsidR="00A77AB0">
        <w:softHyphen/>
      </w:r>
      <w:r w:rsidRPr="006E0239">
        <w:t xml:space="preserve">ande inte går att uppskatta resursbehovet för de föreslagna uppgifterna, men bedömer att det uppskattade resursbehovet är för lågt både för införandet och för den löpande verksamheten. Även </w:t>
      </w:r>
      <w:r w:rsidRPr="006E0239">
        <w:rPr>
          <w:i/>
        </w:rPr>
        <w:t>Lunds universitet (Juridiska institutionen)</w:t>
      </w:r>
      <w:r w:rsidRPr="006E0239">
        <w:t xml:space="preserve"> bedömer att promemorian sannolikt underskattar kostnaderna för genomförandet.</w:t>
      </w:r>
      <w:r>
        <w:rPr>
          <w:i/>
        </w:rPr>
        <w:t xml:space="preserve"> </w:t>
      </w:r>
      <w:r w:rsidRPr="006E0239">
        <w:rPr>
          <w:i/>
        </w:rPr>
        <w:t xml:space="preserve">Kammarrätten i Stockholm </w:t>
      </w:r>
      <w:r w:rsidRPr="006E0239">
        <w:t>håller med om att de tillkommande målen till de allmänna förvaltnings</w:t>
      </w:r>
      <w:r>
        <w:softHyphen/>
      </w:r>
      <w:r w:rsidRPr="006E0239">
        <w:t xml:space="preserve">domstolarna sannolikt inte kommer vara många till antalet, men </w:t>
      </w:r>
      <w:r>
        <w:t xml:space="preserve">påpekar </w:t>
      </w:r>
      <w:r w:rsidRPr="006E0239">
        <w:t>samtidigt att den totala arbetsbelastningen på domstolarna ökar i samband med att fler måltyper överförs till de allmänna förvaltnings</w:t>
      </w:r>
      <w:r>
        <w:softHyphen/>
      </w:r>
      <w:r w:rsidRPr="006E0239">
        <w:t>domstolarna. Kammar</w:t>
      </w:r>
      <w:r w:rsidR="00A77AB0">
        <w:softHyphen/>
      </w:r>
      <w:r w:rsidRPr="006E0239">
        <w:t>rätten anför vidare att domstolarna inte kompen</w:t>
      </w:r>
      <w:r>
        <w:softHyphen/>
      </w:r>
      <w:r w:rsidRPr="006E0239">
        <w:t xml:space="preserve">seras ekonomiskt för den totala ökning av arbetsbelastningen som detta innebär. </w:t>
      </w:r>
      <w:r w:rsidRPr="006E0239">
        <w:rPr>
          <w:i/>
        </w:rPr>
        <w:t>Domstolsverket</w:t>
      </w:r>
      <w:r w:rsidRPr="006E0239">
        <w:t xml:space="preserve"> för ett liknande resonemang och framhåller att ett flertal mindre resurs</w:t>
      </w:r>
      <w:r w:rsidR="00A77AB0">
        <w:softHyphen/>
      </w:r>
      <w:r w:rsidRPr="006E0239">
        <w:t>krävande reformer sammantaget medför att mer betydande resurstillskott till domstolarna är nödvändiga.</w:t>
      </w:r>
      <w:r w:rsidRPr="00B13DD0">
        <w:rPr>
          <w:i/>
        </w:rPr>
        <w:t xml:space="preserve"> </w:t>
      </w:r>
      <w:r w:rsidRPr="006E0239">
        <w:rPr>
          <w:i/>
        </w:rPr>
        <w:t>Jönköpings kommun</w:t>
      </w:r>
      <w:r w:rsidRPr="006E0239">
        <w:t xml:space="preserve"> anser att det är lämpligt att utvärdera lagens effekter efter införandet och vid behov genomföra eventuella kompletteringar.</w:t>
      </w:r>
      <w:r>
        <w:rPr>
          <w:i/>
        </w:rPr>
        <w:t xml:space="preserve"> </w:t>
      </w:r>
      <w:r w:rsidRPr="006E0239">
        <w:rPr>
          <w:i/>
        </w:rPr>
        <w:t>Läns</w:t>
      </w:r>
      <w:r>
        <w:rPr>
          <w:i/>
        </w:rPr>
        <w:softHyphen/>
      </w:r>
      <w:r w:rsidRPr="006E0239">
        <w:rPr>
          <w:i/>
        </w:rPr>
        <w:t>styrelsen i Västra Götalands län</w:t>
      </w:r>
      <w:r w:rsidRPr="006E0239">
        <w:t xml:space="preserve"> och </w:t>
      </w:r>
      <w:r w:rsidRPr="006E0239">
        <w:rPr>
          <w:i/>
        </w:rPr>
        <w:t>Länsstyrelsen i Västernorr</w:t>
      </w:r>
      <w:r>
        <w:rPr>
          <w:i/>
        </w:rPr>
        <w:softHyphen/>
      </w:r>
      <w:r w:rsidRPr="006E0239">
        <w:rPr>
          <w:i/>
        </w:rPr>
        <w:t>lands län</w:t>
      </w:r>
      <w:r w:rsidRPr="006E0239">
        <w:t xml:space="preserve"> bedömer att den verksamhet som blir aktuell för </w:t>
      </w:r>
      <w:r w:rsidR="00DA7709">
        <w:t>dem</w:t>
      </w:r>
      <w:r w:rsidRPr="006E0239">
        <w:t xml:space="preserve"> kan hanteras inom myndighetens anslag.</w:t>
      </w:r>
    </w:p>
    <w:p w:rsidR="00FE2B62" w:rsidRPr="00591096" w:rsidRDefault="00FE2B62" w:rsidP="00FE2B62">
      <w:pPr>
        <w:pStyle w:val="Rubrik4utannumrering"/>
      </w:pPr>
      <w:r>
        <w:t>Skälen för regeringens bedömning</w:t>
      </w:r>
    </w:p>
    <w:p w:rsidR="00FE2B62" w:rsidRPr="00864720" w:rsidRDefault="00FE2B62" w:rsidP="00FE2B62">
      <w:pPr>
        <w:pStyle w:val="Rubrik5utannumrering"/>
        <w:spacing w:before="0"/>
      </w:pPr>
      <w:bookmarkStart w:id="8835" w:name="_Toc351468641"/>
      <w:bookmarkStart w:id="8836" w:name="_Toc351468642"/>
      <w:bookmarkStart w:id="8837" w:name="_Toc351468643"/>
      <w:bookmarkEnd w:id="8835"/>
      <w:bookmarkEnd w:id="8836"/>
      <w:bookmarkEnd w:id="8837"/>
      <w:r w:rsidRPr="00864720">
        <w:t>Kammarkollegiet</w:t>
      </w:r>
    </w:p>
    <w:p w:rsidR="00FE2B62" w:rsidRDefault="00FE2B62" w:rsidP="00FE2B62">
      <w:pPr>
        <w:pStyle w:val="Brdtext"/>
      </w:pPr>
      <w:r>
        <w:t>Regeringens förslag innebär att Kammarkollegiet ska ansvara för bl.a. offentlig</w:t>
      </w:r>
      <w:r>
        <w:softHyphen/>
        <w:t>görande av partiernas intäktsredovisningar. Kammar</w:t>
      </w:r>
      <w:r>
        <w:softHyphen/>
        <w:t xml:space="preserve">kollegiet kommer därmed behöva att med egen eller extern kompetens upprätta ett </w:t>
      </w:r>
      <w:r w:rsidR="0013665F">
        <w:t>it</w:t>
      </w:r>
      <w:r>
        <w:t>-system för mottagande och offentlig</w:t>
      </w:r>
      <w:r>
        <w:softHyphen/>
        <w:t>görande av intäkts</w:t>
      </w:r>
      <w:r>
        <w:softHyphen/>
        <w:t>redovisningar som ges in elektroniskt till myndigheten. Ett parti som väljer att lämna in en intäkts</w:t>
      </w:r>
      <w:r>
        <w:softHyphen/>
        <w:t>redovisning i elektronisk form torde kunna göra detta genom ett webbformulär eller någon annan likartad elektronisk lösning. De redo</w:t>
      </w:r>
      <w:r>
        <w:softHyphen/>
        <w:t>visade uppgifterna bör sedan enligt regeringens mening på ett relativt enkelt sätt kunna föras in i systemet för offentliggörande. Offentlig</w:t>
      </w:r>
      <w:r>
        <w:softHyphen/>
        <w:t>görandet kan ske direkt på Kammar</w:t>
      </w:r>
      <w:r>
        <w:softHyphen/>
        <w:t>kollegiets webbplats. Elek</w:t>
      </w:r>
      <w:r>
        <w:softHyphen/>
        <w:t>tronisk redo</w:t>
      </w:r>
      <w:r>
        <w:softHyphen/>
        <w:t>visning ska dock vara frivillig enligt den föreslagna lagen och en intäkts</w:t>
      </w:r>
      <w:r>
        <w:softHyphen/>
        <w:t>redovisning får alltså ges in till Kammar</w:t>
      </w:r>
      <w:r>
        <w:softHyphen/>
        <w:t>kollegiet i pappersform. Regeringen bedömer att detta inte kan antas medföra några ökade kostnader för Kammar</w:t>
      </w:r>
      <w:r>
        <w:softHyphen/>
        <w:t>kollegiet. Offentliggörandet av intäkts</w:t>
      </w:r>
      <w:r>
        <w:softHyphen/>
        <w:t>redo</w:t>
      </w:r>
      <w:r>
        <w:softHyphen/>
        <w:t>vis</w:t>
      </w:r>
      <w:r>
        <w:softHyphen/>
        <w:t>ningarna på Kammar</w:t>
      </w:r>
      <w:r>
        <w:softHyphen/>
        <w:t>kollegiets webbplats bedöms vidare inte innebära några ökade kostnader för myndigheten jämfört med om redovisningarna enbart skulle göras tillgängliga för allmänheten genom att lämnas ut i pappersform med stöd av offentlighetsprincipen.</w:t>
      </w:r>
    </w:p>
    <w:p w:rsidR="00FE2B62" w:rsidRDefault="00FE2B62" w:rsidP="00FE2B62">
      <w:pPr>
        <w:pStyle w:val="Brdtextmedindrag"/>
      </w:pPr>
      <w:r>
        <w:t>Kammarkollegiet kommer också att behöva informera och ge råd och stöd till partier som efterfrågar information om hur de ska fullgöra sin redovisningsskyldighet enligt den föreslagna lagen. Det kan antas att denna typ av service kommer att efterfrågas i åtminstone ett inlednings</w:t>
      </w:r>
      <w:r>
        <w:softHyphen/>
        <w:t>skede. Regeringen bedömer att detta kommer att leda till endast margi</w:t>
      </w:r>
      <w:r>
        <w:softHyphen/>
        <w:t>nella kostnadsökningar för Kammar</w:t>
      </w:r>
      <w:r>
        <w:softHyphen/>
      </w:r>
      <w:r>
        <w:softHyphen/>
        <w:t xml:space="preserve">kollegiet. </w:t>
      </w:r>
    </w:p>
    <w:p w:rsidR="00FE2B62" w:rsidRDefault="00FE2B62" w:rsidP="00F46DA6">
      <w:pPr>
        <w:pStyle w:val="Brdtextmedindrag"/>
      </w:pPr>
      <w:r w:rsidRPr="00CF22C2">
        <w:t>Förslaget</w:t>
      </w:r>
      <w:r>
        <w:t xml:space="preserve"> att Kammarkollegiet ska utöva tillsyn och pröva frågor om bl.a. förseningsavgift och särskild avgift innebär att myndigheten får en ny övervakande funktion. Tillsyns</w:t>
      </w:r>
      <w:r>
        <w:softHyphen/>
        <w:t>funktionen innebär främst att Kammar</w:t>
      </w:r>
      <w:r>
        <w:softHyphen/>
        <w:t>kollegiet ska utreda om intäktsredovisningar eller anmälningar om att intäkterna i ett partis verksamhet understiger tröskel</w:t>
      </w:r>
      <w:r>
        <w:softHyphen/>
        <w:t>värdet har getts in i rätt tid. Vidare kommer intäktsredovisning</w:t>
      </w:r>
      <w:r>
        <w:softHyphen/>
        <w:t>arna att lämnas in en gång om året, vilket innebär att Kammarkollegiet först i samband med att intäkts</w:t>
      </w:r>
      <w:r>
        <w:softHyphen/>
        <w:t>redovis</w:t>
      </w:r>
      <w:r>
        <w:softHyphen/>
        <w:t>ningarna och anmäl</w:t>
      </w:r>
      <w:r>
        <w:softHyphen/>
        <w:t xml:space="preserve">ningarna ska ges in behöver kontrollera att detta sker. När det gäller prövningen av frågor om särskild avgift innebär förslaget att det är först om en anmälan från någon enskild </w:t>
      </w:r>
      <w:r w:rsidR="00051E35">
        <w:t xml:space="preserve">eller andra omständigheter </w:t>
      </w:r>
      <w:r>
        <w:t>ger särskild anledning att anta att en intäktsredovisning är felaktig som Kammar</w:t>
      </w:r>
      <w:r>
        <w:softHyphen/>
        <w:t>kollegiet ska granska innehållet i intäktsredovis</w:t>
      </w:r>
      <w:r>
        <w:softHyphen/>
        <w:t>ningen. I konse</w:t>
      </w:r>
      <w:r>
        <w:softHyphen/>
        <w:t xml:space="preserve">kvens med detta bedömer regeringen att det får antas bli fråga om endast </w:t>
      </w:r>
      <w:r w:rsidR="0013665F">
        <w:t xml:space="preserve">ett </w:t>
      </w:r>
      <w:r>
        <w:t>begränsat antal utredningar.</w:t>
      </w:r>
    </w:p>
    <w:p w:rsidR="00FE2B62" w:rsidRDefault="00FE2B62" w:rsidP="00FE2B62">
      <w:pPr>
        <w:pStyle w:val="Brdtextmedindrag"/>
      </w:pPr>
      <w:r w:rsidRPr="00E63025">
        <w:t xml:space="preserve">Engångskostnaden för att etablera </w:t>
      </w:r>
      <w:r w:rsidR="0013665F">
        <w:t>it</w:t>
      </w:r>
      <w:r w:rsidRPr="00E63025">
        <w:t>-systemet, inbegripet bl.a. för</w:t>
      </w:r>
      <w:r w:rsidR="000A2AD0">
        <w:softHyphen/>
      </w:r>
      <w:r w:rsidRPr="00E63025">
        <w:t>beredelser och uppbyggnad av webbplats, intern</w:t>
      </w:r>
      <w:r w:rsidRPr="00E63025">
        <w:softHyphen/>
        <w:t>utbild</w:t>
      </w:r>
      <w:r w:rsidRPr="00E63025">
        <w:softHyphen/>
        <w:t>ning och fram</w:t>
      </w:r>
      <w:r w:rsidRPr="00E63025">
        <w:softHyphen/>
        <w:t>tagande av blanketter, kan enligt regeringen beräknas motsvara en års</w:t>
      </w:r>
      <w:r w:rsidRPr="00E63025">
        <w:softHyphen/>
        <w:t xml:space="preserve">arbetskraft. Kostnaderna för det löpande arbetet enligt </w:t>
      </w:r>
      <w:r>
        <w:t xml:space="preserve">den nya </w:t>
      </w:r>
      <w:r w:rsidRPr="00E63025">
        <w:t>lagen med att offentliggöra partiernas intäktsredovisningar och anmäl</w:t>
      </w:r>
      <w:r w:rsidRPr="00E63025">
        <w:softHyphen/>
        <w:t>ningar om att intäkterna under</w:t>
      </w:r>
      <w:r w:rsidRPr="00E63025">
        <w:softHyphen/>
        <w:t>stiger tröskelvärdet samt med att utöva tillsyn och bedriva informations</w:t>
      </w:r>
      <w:r w:rsidRPr="00E63025">
        <w:softHyphen/>
        <w:t>insatser bedöms motsvara högst en årsarbetskraft.</w:t>
      </w:r>
    </w:p>
    <w:p w:rsidR="00FE2B62" w:rsidRDefault="00FE2B62" w:rsidP="00FE2B62">
      <w:pPr>
        <w:pStyle w:val="Brdtextmedindrag"/>
      </w:pPr>
      <w:r>
        <w:t>Förslagen innebär sammanfattningsvis en viss ökning av kostnaderna för Kammarkollegiets verksamhet. Regeringen bedömer emellertid att dessa merkostnader kan finansieras inom ramen för myndighetens anslag.</w:t>
      </w:r>
      <w:r w:rsidRPr="00F46B32">
        <w:t xml:space="preserve"> Regeringen avser dock att noggrant följa frågan</w:t>
      </w:r>
      <w:r w:rsidR="00A77AB0">
        <w:t xml:space="preserve"> och vid behov återkomma till riksdagen</w:t>
      </w:r>
      <w:r w:rsidRPr="00F46B32">
        <w:t>.</w:t>
      </w:r>
    </w:p>
    <w:p w:rsidR="00FE2B62" w:rsidRDefault="00FE2B62" w:rsidP="00FE2B62">
      <w:pPr>
        <w:pStyle w:val="Brdtextmedindrag"/>
      </w:pPr>
      <w:r w:rsidRPr="00E63025">
        <w:t xml:space="preserve">Med anledning av vad </w:t>
      </w:r>
      <w:r w:rsidRPr="00E63025">
        <w:rPr>
          <w:i/>
        </w:rPr>
        <w:t xml:space="preserve">Kammarkollegiet </w:t>
      </w:r>
      <w:r w:rsidRPr="00E63025">
        <w:t xml:space="preserve">och </w:t>
      </w:r>
      <w:r w:rsidRPr="00E63025">
        <w:rPr>
          <w:i/>
        </w:rPr>
        <w:t>Lunds universitet (Juridiska institutionen)</w:t>
      </w:r>
      <w:r w:rsidRPr="00E63025">
        <w:t xml:space="preserve"> anför om</w:t>
      </w:r>
      <w:r w:rsidRPr="00E63025">
        <w:rPr>
          <w:i/>
        </w:rPr>
        <w:t xml:space="preserve"> </w:t>
      </w:r>
      <w:r w:rsidRPr="00E63025">
        <w:t>att det uppskattade resursbehovet och kostnaderna för detta är för lågt beräknade kan det</w:t>
      </w:r>
      <w:r>
        <w:t>,</w:t>
      </w:r>
      <w:r w:rsidRPr="00E63025">
        <w:t xml:space="preserve"> </w:t>
      </w:r>
      <w:r>
        <w:t xml:space="preserve">som framgår ovan, </w:t>
      </w:r>
      <w:r w:rsidRPr="00E63025">
        <w:t xml:space="preserve">konstateras att regeringen </w:t>
      </w:r>
      <w:r>
        <w:t xml:space="preserve">i dessa delar instämmer i den </w:t>
      </w:r>
      <w:r w:rsidRPr="00E63025">
        <w:t>bedömning som görs i promemorian. Det bör dock framhållas att tillämpningsområdet för regeringens förslag, till skillnad från förslaget i promemorian, inte omfattar samtliga partier som deltar i allmänna val utan är begränsat till partier som ställer upp i val till riksdagen eller Europaparla</w:t>
      </w:r>
      <w:r w:rsidRPr="00E63025">
        <w:softHyphen/>
        <w:t>mentet.</w:t>
      </w:r>
    </w:p>
    <w:p w:rsidR="00FE2B62" w:rsidRPr="00864720" w:rsidRDefault="00FE2B62" w:rsidP="00FE2B62">
      <w:pPr>
        <w:pStyle w:val="Rubrik5utannumrering"/>
      </w:pPr>
      <w:r>
        <w:t>Valmyndigheten</w:t>
      </w:r>
    </w:p>
    <w:p w:rsidR="00FE2B62" w:rsidRDefault="00FE2B62" w:rsidP="00FE2B62">
      <w:pPr>
        <w:pStyle w:val="Brdtext"/>
      </w:pPr>
      <w:r>
        <w:t>Den föreslagna regleringen innebär att Kammarkollegiet bl.a. kommer att behöva inhämta uppgifter från Valmyndigheten om vilka partier som har deltagit i val till riksdagen eller Europaparlamentet. Detta gäller även för uppgifter om vilka valkandidater som har tagit plats som ledamöter eller ersättare för ledamöter i någon av dessa beslutande politiska försam</w:t>
      </w:r>
      <w:r>
        <w:softHyphen/>
        <w:t>lingar. Sådan informa</w:t>
      </w:r>
      <w:r>
        <w:softHyphen/>
        <w:t>tion kommer att finnas tillgänglig hos Valmyndig</w:t>
      </w:r>
      <w:r>
        <w:softHyphen/>
        <w:t>heten när val</w:t>
      </w:r>
      <w:r>
        <w:softHyphen/>
        <w:t>resultatet slutligt har fastställts. Information om vilka partier som har registrerat sina partibeteckningar och anmält sina val</w:t>
      </w:r>
      <w:r>
        <w:softHyphen/>
        <w:t>kandidater för deltagande i val finns tillgängliga hos Valmyndig</w:t>
      </w:r>
      <w:r>
        <w:softHyphen/>
        <w:t xml:space="preserve">heten redan före valet. </w:t>
      </w:r>
    </w:p>
    <w:p w:rsidR="00FE2B62" w:rsidRPr="00BD19A4" w:rsidRDefault="00FE2B62" w:rsidP="00FE2B62">
      <w:pPr>
        <w:pStyle w:val="Brdtextmedindrag"/>
      </w:pPr>
      <w:r>
        <w:t>Uppgifter om vilka partier som har deltagit i val till riksdagen eller Europaparlamentet och vilka kandidater som har utsetts till leda</w:t>
      </w:r>
      <w:r>
        <w:softHyphen/>
        <w:t>möter i dessa beslutande politiska försam</w:t>
      </w:r>
      <w:r>
        <w:softHyphen/>
        <w:t>lingar finns redan i dag tillgängliga på Valmyndighetens webbplats. Eftersom dessa uppgifter redan finns i elektronisk form anser regeringen att de också bör kunna över</w:t>
      </w:r>
      <w:r>
        <w:softHyphen/>
        <w:t>föras elek</w:t>
      </w:r>
      <w:r>
        <w:softHyphen/>
        <w:t>troniskt till Kammarkollegiet. Denna informations</w:t>
      </w:r>
      <w:r>
        <w:softHyphen/>
        <w:t>hantering innebär att Valmyndigheten får nya uppgifter. Information om vilka partier som har deltagit i val blir dock bara aktuell att lämna till Kammar</w:t>
      </w:r>
      <w:r>
        <w:softHyphen/>
        <w:t>kollegiet när den myndigheten ska avgöra vilka partier som är redovis</w:t>
      </w:r>
      <w:r>
        <w:softHyphen/>
        <w:t>nings</w:t>
      </w:r>
      <w:r>
        <w:softHyphen/>
        <w:t>skyldiga enligt den föreslagna lagen. I fråga om partier som deltar i ett val till någon av de aktuella beslutande politiska försam</w:t>
      </w:r>
      <w:r>
        <w:softHyphen/>
        <w:t>lingarna blir sådan informationsinhämtning aktuell för Kammar</w:t>
      </w:r>
      <w:r>
        <w:softHyphen/>
        <w:t xml:space="preserve">kollegiet året efter det år då valet har ägt rum. Det blir således fråga om ett </w:t>
      </w:r>
      <w:r w:rsidRPr="00FF07EC">
        <w:t>uppgiftslämnande för Valmyndigheten</w:t>
      </w:r>
      <w:r>
        <w:t xml:space="preserve"> som är i och för sig regelbundet återkommande, men som med hänsyn till mandat</w:t>
      </w:r>
      <w:r>
        <w:softHyphen/>
        <w:t>periodernas längd normalt kommer att vara mindre frekvent. Mot denna bak</w:t>
      </w:r>
      <w:r>
        <w:softHyphen/>
        <w:t>grund får det enligt regeringens bedöm</w:t>
      </w:r>
      <w:r>
        <w:softHyphen/>
        <w:t>ning antas bli fråga om marginella mer</w:t>
      </w:r>
      <w:r>
        <w:softHyphen/>
        <w:t>kostnader som ryms inom befint</w:t>
      </w:r>
      <w:r>
        <w:softHyphen/>
        <w:t>liga anslags</w:t>
      </w:r>
      <w:r>
        <w:softHyphen/>
        <w:t>ramar för Valmyndig</w:t>
      </w:r>
      <w:r>
        <w:softHyphen/>
        <w:t>heten.</w:t>
      </w:r>
    </w:p>
    <w:p w:rsidR="00FE2B62" w:rsidRPr="006D5E5D" w:rsidRDefault="00FE2B62" w:rsidP="00FE2B62">
      <w:pPr>
        <w:pStyle w:val="Rubrik5utannumrering"/>
      </w:pPr>
      <w:r>
        <w:t>Andra statliga förvaltningsmyndigheter och Partibidragsnämnden</w:t>
      </w:r>
    </w:p>
    <w:p w:rsidR="00FE2B62" w:rsidRDefault="00FE2B62" w:rsidP="00FE2B62">
      <w:pPr>
        <w:pStyle w:val="Brdtext"/>
      </w:pPr>
      <w:r>
        <w:t>Läns</w:t>
      </w:r>
      <w:r>
        <w:softHyphen/>
        <w:t>styrelsen har enligt vallagen (2005:837) till uppgift att avgöra den slutliga röst</w:t>
      </w:r>
      <w:r>
        <w:softHyphen/>
        <w:t>räkningen i allmänna val. Kammar</w:t>
      </w:r>
      <w:r>
        <w:softHyphen/>
        <w:t>kollegiet kan behöva inhämta vissa uppgifter från länsstyrelsen om partier som har deltagit i val. Vidare bedömer regeringen att Partibidrags</w:t>
      </w:r>
      <w:r>
        <w:softHyphen/>
        <w:t>nämnden kan behöva lämna uppgifter till Kammar</w:t>
      </w:r>
      <w:r>
        <w:softHyphen/>
        <w:t xml:space="preserve">kollegiet om de partier som får statligt stöd. </w:t>
      </w:r>
    </w:p>
    <w:p w:rsidR="00FE2B62" w:rsidRDefault="00FE2B62" w:rsidP="00FE2B62">
      <w:pPr>
        <w:pStyle w:val="Brdtextmedindrag"/>
      </w:pPr>
      <w:r>
        <w:t xml:space="preserve">Även vid handläggningen av ett tillsynsärende kan det bli aktuellt för Kammarkollegiet att inhämta uppgifter från </w:t>
      </w:r>
      <w:r w:rsidRPr="00BD19A4">
        <w:t>Partibidrags</w:t>
      </w:r>
      <w:r w:rsidRPr="00BD19A4">
        <w:softHyphen/>
        <w:t xml:space="preserve">nämnden </w:t>
      </w:r>
      <w:r>
        <w:t xml:space="preserve">och statliga förvaltningsmyndigheter som hanterar sådant statligt stöd till partier som ska redovisas enligt den föreslagna lagen. Om det efter en anmälan från någon enskild </w:t>
      </w:r>
      <w:r w:rsidR="005529C1">
        <w:t xml:space="preserve">eller i annat fall </w:t>
      </w:r>
      <w:r>
        <w:t xml:space="preserve">finns särskild anledning att anta att ett parti inte har korrekt redovisat t.ex. statligt stöd som partiet får enligt </w:t>
      </w:r>
      <w:r w:rsidRPr="00C57494">
        <w:t>lagen (1972:625) om statligt stöd till politiska partier</w:t>
      </w:r>
      <w:r>
        <w:t xml:space="preserve"> eller om intäkts</w:t>
      </w:r>
      <w:r>
        <w:softHyphen/>
        <w:t>redovisningen saknar information om sådant stöd kan Kammar</w:t>
      </w:r>
      <w:r>
        <w:softHyphen/>
        <w:t>kollegiet kontrollera denna uppgift hos Parti</w:t>
      </w:r>
      <w:r>
        <w:softHyphen/>
        <w:t>bidrags</w:t>
      </w:r>
      <w:r>
        <w:softHyphen/>
        <w:t>nämnden. Detta kan dock förväntas medföra endast marginella kostnads</w:t>
      </w:r>
      <w:r>
        <w:softHyphen/>
        <w:t>ökningar för Parti</w:t>
      </w:r>
      <w:r w:rsidR="005529C1">
        <w:softHyphen/>
      </w:r>
      <w:r>
        <w:t>bidrags</w:t>
      </w:r>
      <w:r>
        <w:softHyphen/>
        <w:t>nämnden och statliga förvaltnings</w:t>
      </w:r>
      <w:r>
        <w:softHyphen/>
        <w:t>myndig</w:t>
      </w:r>
      <w:r>
        <w:softHyphen/>
        <w:t xml:space="preserve">heter som prövar frågor om statligt stöd till partier och bör därför enligt regeringen kunna hanteras inom ramen för befintliga anslag. Regeringen bedömer, i likhet med </w:t>
      </w:r>
      <w:r w:rsidRPr="00E75489">
        <w:rPr>
          <w:i/>
        </w:rPr>
        <w:t>Läns</w:t>
      </w:r>
      <w:r>
        <w:rPr>
          <w:i/>
        </w:rPr>
        <w:softHyphen/>
      </w:r>
      <w:r w:rsidRPr="00E75489">
        <w:rPr>
          <w:i/>
        </w:rPr>
        <w:t>styrelsen i Västra Götalands län</w:t>
      </w:r>
      <w:r w:rsidRPr="00E75489">
        <w:t xml:space="preserve"> och </w:t>
      </w:r>
      <w:r w:rsidRPr="00E75489">
        <w:rPr>
          <w:i/>
        </w:rPr>
        <w:t>Länsstyrelsen i Väster</w:t>
      </w:r>
      <w:r w:rsidR="005529C1">
        <w:rPr>
          <w:i/>
        </w:rPr>
        <w:softHyphen/>
      </w:r>
      <w:r w:rsidRPr="00E75489">
        <w:rPr>
          <w:i/>
        </w:rPr>
        <w:t>norr</w:t>
      </w:r>
      <w:r>
        <w:rPr>
          <w:i/>
        </w:rPr>
        <w:softHyphen/>
      </w:r>
      <w:r w:rsidRPr="00E75489">
        <w:rPr>
          <w:i/>
        </w:rPr>
        <w:t>lands län</w:t>
      </w:r>
      <w:r>
        <w:t>, att detsamma bör gälla i fråga om det aktuella uppgifts</w:t>
      </w:r>
      <w:r>
        <w:softHyphen/>
        <w:t>lämnandet i läns</w:t>
      </w:r>
      <w:r>
        <w:softHyphen/>
        <w:t>styrelsens verksamhet.</w:t>
      </w:r>
    </w:p>
    <w:p w:rsidR="00FE2B62" w:rsidRPr="00864720" w:rsidRDefault="00FE2B62" w:rsidP="00FE2B62">
      <w:pPr>
        <w:pStyle w:val="Rubrik5utannumrering"/>
      </w:pPr>
      <w:r>
        <w:t>P</w:t>
      </w:r>
      <w:r w:rsidRPr="00864720">
        <w:t>artierna och valkandidaterna</w:t>
      </w:r>
    </w:p>
    <w:p w:rsidR="00FE2B62" w:rsidRPr="00C340B2" w:rsidRDefault="00FE2B62" w:rsidP="00FE2B62">
      <w:pPr>
        <w:pStyle w:val="Brdtext"/>
      </w:pPr>
      <w:r w:rsidRPr="00C340B2">
        <w:t>Riksdagspartierna är redan i dag skyldiga att föra räkenskaper och upprätta årsredovisningar samt skatte</w:t>
      </w:r>
      <w:r w:rsidRPr="00C340B2">
        <w:softHyphen/>
        <w:t>deklarationer. Den befintliga överenskommelsen mellan flertalet av riksdags</w:t>
      </w:r>
      <w:r w:rsidRPr="00C340B2">
        <w:softHyphen/>
        <w:t>partierna innebär vidare att dessa partier redan redovisar intäkter och givare av större bidrag för offentlig</w:t>
      </w:r>
      <w:r w:rsidRPr="00C340B2">
        <w:softHyphen/>
        <w:t xml:space="preserve">görande. Den föreslagna regleringen innebär att partier </w:t>
      </w:r>
      <w:r>
        <w:t xml:space="preserve">som deltar eller har deltagit i val till riksdagen eller Europaparlamentet </w:t>
      </w:r>
      <w:r w:rsidRPr="00C340B2">
        <w:t>ska redovisa uppgifter om parti</w:t>
      </w:r>
      <w:r>
        <w:t>ets verksamhet på central nivå</w:t>
      </w:r>
      <w:r w:rsidRPr="00AD7457">
        <w:t xml:space="preserve"> </w:t>
      </w:r>
      <w:r w:rsidRPr="00C340B2">
        <w:t>till Kammar</w:t>
      </w:r>
      <w:r>
        <w:softHyphen/>
      </w:r>
      <w:r w:rsidRPr="00C340B2">
        <w:t>kollegiet. En sådan redovis</w:t>
      </w:r>
      <w:r w:rsidRPr="00C340B2">
        <w:softHyphen/>
        <w:t xml:space="preserve">ningsskyldighet innebär en ökad administrativ börda för partier som ska samla in uppgifter från </w:t>
      </w:r>
      <w:r>
        <w:t xml:space="preserve">den centrala </w:t>
      </w:r>
      <w:r w:rsidRPr="00C340B2">
        <w:t>del</w:t>
      </w:r>
      <w:r>
        <w:t>en</w:t>
      </w:r>
      <w:r w:rsidRPr="00C340B2">
        <w:t xml:space="preserve"> av partiorganisationen och från t.ex. företag som de har ett bestämmande inflytande över. För partier som redan i dag är skyldiga att låta en revisor granska upprättade årsredovisningar kommer förslaget också att leda till en större kostnad eftersom revisorns uppdrag utvidgas till att även granska intäktsredovisningarna. </w:t>
      </w:r>
      <w:r>
        <w:t>Regeringens f</w:t>
      </w:r>
      <w:r w:rsidRPr="00C340B2">
        <w:t xml:space="preserve">örslag kommer </w:t>
      </w:r>
      <w:r>
        <w:t>också</w:t>
      </w:r>
      <w:r w:rsidRPr="00C340B2">
        <w:t xml:space="preserve"> </w:t>
      </w:r>
      <w:r>
        <w:t xml:space="preserve">att medföra </w:t>
      </w:r>
      <w:r w:rsidRPr="00C340B2">
        <w:t xml:space="preserve">att valkandidaterna </w:t>
      </w:r>
      <w:r>
        <w:t>till riksdagen och Europa</w:t>
      </w:r>
      <w:r>
        <w:softHyphen/>
        <w:t xml:space="preserve">parlamentet </w:t>
      </w:r>
      <w:r w:rsidRPr="00C340B2">
        <w:t>ska lämna uppgifter om sina intäkter till partiet så att partiet kan redovisa de samlade intäkterna till Kammar</w:t>
      </w:r>
      <w:r w:rsidRPr="00C340B2">
        <w:softHyphen/>
        <w:t>kollegiet. Detta kan i viss utsträckning förväntas leda till en ökad administrativ börda för val</w:t>
      </w:r>
      <w:r w:rsidRPr="00C340B2">
        <w:softHyphen/>
        <w:t>kandidaterna. Den ökade administra</w:t>
      </w:r>
      <w:r w:rsidRPr="00C340B2">
        <w:softHyphen/>
        <w:t xml:space="preserve">tiva bördan på partierna och valkandidaterna får dock </w:t>
      </w:r>
      <w:r>
        <w:t xml:space="preserve">enligt regeringens mening </w:t>
      </w:r>
      <w:r w:rsidRPr="00C340B2">
        <w:t xml:space="preserve">anses nödvändig </w:t>
      </w:r>
      <w:r>
        <w:t xml:space="preserve">och godtagbar </w:t>
      </w:r>
      <w:r w:rsidRPr="00C340B2">
        <w:t>för att allmän</w:t>
      </w:r>
      <w:r>
        <w:softHyphen/>
      </w:r>
      <w:r w:rsidRPr="00C340B2">
        <w:t xml:space="preserve">heten ska få tillräcklig insyn i hur partierna finansierar sin verksamhet och hur valkandidaterna finansierar sina personvalskampanjer. </w:t>
      </w:r>
    </w:p>
    <w:p w:rsidR="00FE2B62" w:rsidRDefault="00FE2B62" w:rsidP="00FE2B62">
      <w:pPr>
        <w:pStyle w:val="Brdtextmedindrag"/>
      </w:pPr>
      <w:r>
        <w:t>När det gäller mindre partier som för närvarande inte är bokförings- eller redovisnings</w:t>
      </w:r>
      <w:r>
        <w:softHyphen/>
        <w:t>skyldiga, bedömer regeringen att endast en mindre administrativ börda kan förväntas uppkomma till följd av den nya lagen. Eftersom sådana partier kan förväntas ha låga intäkter bör den föreslagna regleringen inte innebära några större föränd</w:t>
      </w:r>
      <w:r>
        <w:softHyphen/>
        <w:t>ringar av partiernas administrativa verksamhet. Den praktiska hanteringen av intäkts</w:t>
      </w:r>
      <w:r>
        <w:softHyphen/>
        <w:t>redovis</w:t>
      </w:r>
      <w:r>
        <w:softHyphen/>
        <w:t>ningen torde vidare för samtliga partier under</w:t>
      </w:r>
      <w:r>
        <w:softHyphen/>
        <w:t>lättas av att Kammar</w:t>
      </w:r>
      <w:r>
        <w:softHyphen/>
        <w:t>kollegiet kommer att tillhandahålla blanketter för intäktsredovis</w:t>
      </w:r>
      <w:r>
        <w:softHyphen/>
        <w:t>ningarna. Mot denna bakgrund och med hänsyn till att lagens syfte är att trygga allmänhetens insyn i hur partierna finansierar sin politiska verksamhet och hur valkandidaterna finansierar sina personvals</w:t>
      </w:r>
      <w:r>
        <w:softHyphen/>
        <w:t>kampanjer får den ökade administra</w:t>
      </w:r>
      <w:r>
        <w:softHyphen/>
        <w:t>tiva bördan anses vara godtagbar.</w:t>
      </w:r>
    </w:p>
    <w:p w:rsidR="00FE2B62" w:rsidRDefault="00FE2B62" w:rsidP="00FE2B62">
      <w:pPr>
        <w:pStyle w:val="Rubrik5utannumrering"/>
      </w:pPr>
      <w:bookmarkStart w:id="8838" w:name="_Toc351467321"/>
      <w:bookmarkStart w:id="8839" w:name="_Toc351468646"/>
      <w:bookmarkStart w:id="8840" w:name="_Toc351467322"/>
      <w:bookmarkStart w:id="8841" w:name="_Toc351468647"/>
      <w:bookmarkEnd w:id="8838"/>
      <w:bookmarkEnd w:id="8839"/>
      <w:bookmarkEnd w:id="8840"/>
      <w:bookmarkEnd w:id="8841"/>
      <w:r>
        <w:t>Andra enskilda</w:t>
      </w:r>
    </w:p>
    <w:p w:rsidR="00FE2B62" w:rsidRDefault="00FE2B62" w:rsidP="00FE2B62">
      <w:pPr>
        <w:pStyle w:val="Brdtext"/>
      </w:pPr>
      <w:r>
        <w:t>Namnen på fysiska och juridiska personer kommer att offentliggöras genom den föreslagna regleringen om de lämnar bidrag över ett tröskelvärde till partierna eller valkandidaterna. Ett sådant offentlig</w:t>
      </w:r>
      <w:r>
        <w:softHyphen/>
        <w:t>görande följer dock redan i dag av den befintliga överens</w:t>
      </w:r>
      <w:r>
        <w:softHyphen/>
        <w:t>kommelsen mellan sju av riksdagspartierna och den föreslagna regleringen innebär därmed för enskilda som lämnar bidrag till de etablerade partierna inte någon förändring. Förslaget innebär att uppgifter om bidrag överstigande ett tröskelvärde som lämnas till ett parti eller en kandidat som ställer upp i val till riksdagen eller Europaparlamentet kommer att offentliggöras genom att redovisas i partiets intäkts</w:t>
      </w:r>
      <w:r>
        <w:softHyphen/>
        <w:t>redovisning som ska ges in till Kammarkollegiet. Det förekommer sällan att värdet av enskilda bidrag som lämnas till de partier som omfattas av den befintliga överens</w:t>
      </w:r>
      <w:r>
        <w:softHyphen/>
        <w:t>kommelsen överstiger 20 000 kr. Enligt regeringens bedömning kan sådana bidrag därför inte förväntas förekomma i någon större omfattning för de övriga partier som kommer att omfattas av den nya lagen. Vidare får redovisningen av de aktuella uppgifterna om bidragsgivarens identitet, vilket bidrag, t.ex. pengar eller en viss vara eller tjänst, som har lämnats och bidragets storlek anses ha begränsade effekter för de personer som berörs, bl.a. eftersom uppgifterna inte kommer att göras tillgängliga på internet. Redovisningsskyldigheten ska fullgöras av partierna och något utlämnande av mer ingående uppgifter om person</w:t>
      </w:r>
      <w:r>
        <w:softHyphen/>
        <w:t xml:space="preserve">erna i fråga är inte aktuellt. Förslaget kan därmed antas få begränsade effekter för fysiska och juridiska personer som lämnar bidrag till partier som deltar i val till riksdagen eller Europaparlamentet. </w:t>
      </w:r>
    </w:p>
    <w:p w:rsidR="00FE2B62" w:rsidRDefault="00FE2B62" w:rsidP="00FE2B62">
      <w:pPr>
        <w:pStyle w:val="Brdtextmedindrag"/>
      </w:pPr>
      <w:r>
        <w:t>Vidare kommer intäkter i bl.a. företag som ägs av partier och stiftelser som är knutna till partier att redovisas offentligt enligt den föreslagna lagen. Redovisningsskyldigheten gäller, som nämns i det föregående, dock endast för partierna. Några administrativa kostnader för före</w:t>
      </w:r>
      <w:r>
        <w:softHyphen/>
        <w:t xml:space="preserve">tagen och stiftelserna bedöms därför inte uppkomma i detta avseende. </w:t>
      </w:r>
    </w:p>
    <w:p w:rsidR="00FE2B62" w:rsidRPr="00A81F53" w:rsidRDefault="00FE2B62" w:rsidP="00FE2B62">
      <w:pPr>
        <w:pStyle w:val="Brdtextmedindrag"/>
      </w:pPr>
      <w:r>
        <w:t>Den föreslagna lagen bedöms inte heller ha någon påverkan på jämställd</w:t>
      </w:r>
      <w:r>
        <w:softHyphen/>
        <w:t xml:space="preserve">heten mellan män och kvinnor och möjligheterna att nå de integrationspolitiska målen. </w:t>
      </w:r>
    </w:p>
    <w:p w:rsidR="00FE2B62" w:rsidRDefault="00A77AB0" w:rsidP="00FE2B62">
      <w:pPr>
        <w:pStyle w:val="Rubrik5utannumrering"/>
      </w:pPr>
      <w:bookmarkStart w:id="8842" w:name="_Toc351467324"/>
      <w:bookmarkStart w:id="8843" w:name="_Toc351468649"/>
      <w:bookmarkStart w:id="8844" w:name="_Toc351467325"/>
      <w:bookmarkStart w:id="8845" w:name="_Toc351468650"/>
      <w:bookmarkEnd w:id="8842"/>
      <w:bookmarkEnd w:id="8843"/>
      <w:bookmarkEnd w:id="8844"/>
      <w:bookmarkEnd w:id="8845"/>
      <w:r>
        <w:t>De allmänna förvaltningsdomstolarna</w:t>
      </w:r>
    </w:p>
    <w:p w:rsidR="00FE2B62" w:rsidRPr="00C340B2" w:rsidRDefault="00FE2B62" w:rsidP="00FE2B62">
      <w:pPr>
        <w:pStyle w:val="Brdtext"/>
      </w:pPr>
      <w:r>
        <w:t>Regeringens lagf</w:t>
      </w:r>
      <w:r w:rsidRPr="00C340B2">
        <w:t>örslag innebär att beslut som fattas av Kammarkollegiet inom ramen för dess tillsynsverksamhet kommer att kunna överklagas till allmän förvaltningsdomstol. Förslaget innebär därmed att de allmänna förvaltningsdomstolarna tillförs en ny måltyp. De närmare konse</w:t>
      </w:r>
      <w:r>
        <w:softHyphen/>
      </w:r>
      <w:r w:rsidRPr="00C340B2">
        <w:t>kvens</w:t>
      </w:r>
      <w:r w:rsidR="00A77AB0">
        <w:softHyphen/>
      </w:r>
      <w:r w:rsidRPr="00C340B2">
        <w:t>erna är beroende av dels hur många mål som kommer att tillföras domstolarna, dels målens karaktär.</w:t>
      </w:r>
    </w:p>
    <w:p w:rsidR="001D640C" w:rsidRDefault="00FE2B62" w:rsidP="001D640C">
      <w:pPr>
        <w:pStyle w:val="Brdtextmedindrag"/>
      </w:pPr>
      <w:r>
        <w:t xml:space="preserve">Som framgår ovan bedömer regeringen att Kammarkollegiet i sin tillsynsverksamhet kommer att inleda endast ett begränsat antal ärenden. I konsekvens med detta kan det, som också </w:t>
      </w:r>
      <w:r>
        <w:rPr>
          <w:i/>
        </w:rPr>
        <w:t xml:space="preserve">Kammarrätten i Stockholm </w:t>
      </w:r>
      <w:r>
        <w:t xml:space="preserve">och </w:t>
      </w:r>
      <w:r>
        <w:rPr>
          <w:i/>
        </w:rPr>
        <w:t xml:space="preserve">Domstolsverket </w:t>
      </w:r>
      <w:r>
        <w:t>konstaterar, inte bli fråga om annat än ett begränsat antal mål som tillförs de all</w:t>
      </w:r>
      <w:r>
        <w:softHyphen/>
        <w:t>männa förvaltningsdom</w:t>
      </w:r>
      <w:r>
        <w:softHyphen/>
        <w:t>stolarna. Med hänsyn till att dessa dom</w:t>
      </w:r>
      <w:r>
        <w:softHyphen/>
        <w:t>stolar redan prövar frågor om utdömande av vite, försenings</w:t>
      </w:r>
      <w:r>
        <w:softHyphen/>
        <w:t>avgifter och särskilda avgifter beträffande ett flertal måltyper kan de tillkommande målen inte förväntas bli särskilt betungande. Även om det i ett inledningsskede finns behov av att utveckla praxis bedömer regeringen att de frågor som ska prövas är av begränsad karaktär och att väg</w:t>
      </w:r>
      <w:r>
        <w:softHyphen/>
        <w:t>ledning torde kunna hämtas från måltyper av motsvarande slag. Vidare kommer det att krävas prövnings</w:t>
      </w:r>
      <w:r>
        <w:softHyphen/>
        <w:t>tillstånd vid överklagande till kammar</w:t>
      </w:r>
      <w:r>
        <w:softHyphen/>
        <w:t>rätten. Mot denna bakgrund bedömer regeringen att de till</w:t>
      </w:r>
      <w:r>
        <w:softHyphen/>
        <w:t>kommande målen inte kan förväntas medföra annat än ytterst begränsade mer</w:t>
      </w:r>
      <w:r>
        <w:softHyphen/>
        <w:t>kostnader för de allmänna förvaltnings</w:t>
      </w:r>
      <w:r>
        <w:softHyphen/>
        <w:t>domstolarna. Det får anses vara fråga om marginella merkostnader som ryms inom befintliga anslags</w:t>
      </w:r>
      <w:r>
        <w:softHyphen/>
        <w:t>ramar för Sveriges Domstolar.</w:t>
      </w:r>
    </w:p>
    <w:p w:rsidR="001D640C" w:rsidRDefault="001D640C" w:rsidP="001D640C">
      <w:pPr>
        <w:sectPr w:rsidR="001D640C" w:rsidSect="00C063CF">
          <w:headerReference w:type="even" r:id="rId17"/>
          <w:headerReference w:type="default" r:id="rId18"/>
          <w:pgSz w:w="9356" w:h="13721" w:code="9"/>
          <w:pgMar w:top="794" w:right="2438" w:bottom="1191" w:left="1020" w:header="0" w:footer="709" w:gutter="0"/>
          <w:cols w:space="720"/>
          <w:docGrid w:linePitch="245"/>
        </w:sectPr>
      </w:pPr>
    </w:p>
    <w:p w:rsidR="001D640C" w:rsidRDefault="001D640C" w:rsidP="005A76F9">
      <w:pPr>
        <w:pStyle w:val="Rubrik1"/>
        <w:spacing w:before="0"/>
      </w:pPr>
      <w:bookmarkStart w:id="8846" w:name="_Toc375297530"/>
      <w:bookmarkStart w:id="8847" w:name="_Toc376853902"/>
      <w:bookmarkStart w:id="8848" w:name="_Toc376857417"/>
      <w:bookmarkStart w:id="8849" w:name="_Toc376857622"/>
      <w:bookmarkStart w:id="8850" w:name="_Toc376858865"/>
      <w:bookmarkStart w:id="8851" w:name="_Toc376858937"/>
      <w:bookmarkStart w:id="8852" w:name="_Toc376859008"/>
      <w:bookmarkStart w:id="8853" w:name="_Toc376931287"/>
      <w:bookmarkStart w:id="8854" w:name="_Toc377120419"/>
      <w:bookmarkStart w:id="8855" w:name="_Toc377125034"/>
      <w:bookmarkStart w:id="8856" w:name="_Toc377133258"/>
      <w:bookmarkStart w:id="8857" w:name="_Toc377134836"/>
      <w:bookmarkStart w:id="8858" w:name="_Toc377371300"/>
      <w:bookmarkStart w:id="8859" w:name="_Toc377542415"/>
      <w:bookmarkStart w:id="8860" w:name="_Toc377622958"/>
      <w:bookmarkStart w:id="8861" w:name="_Toc377623072"/>
      <w:bookmarkStart w:id="8862" w:name="_Toc377623186"/>
      <w:bookmarkStart w:id="8863" w:name="_Toc377623256"/>
      <w:bookmarkStart w:id="8864" w:name="_Toc377713092"/>
      <w:bookmarkStart w:id="8865" w:name="_Toc377720432"/>
      <w:r>
        <w:t>Författningskommentar</w:t>
      </w:r>
      <w:bookmarkEnd w:id="8846"/>
      <w:bookmarkEnd w:id="8847"/>
      <w:bookmarkEnd w:id="8848"/>
      <w:bookmarkEnd w:id="8849"/>
      <w:bookmarkEnd w:id="8850"/>
      <w:bookmarkEnd w:id="8851"/>
      <w:bookmarkEnd w:id="8852"/>
      <w:bookmarkEnd w:id="8853"/>
      <w:bookmarkEnd w:id="8854"/>
      <w:bookmarkEnd w:id="8855"/>
      <w:bookmarkEnd w:id="8856"/>
      <w:bookmarkEnd w:id="8857"/>
      <w:bookmarkEnd w:id="8858"/>
      <w:bookmarkEnd w:id="8859"/>
      <w:bookmarkEnd w:id="8860"/>
      <w:bookmarkEnd w:id="8861"/>
      <w:bookmarkEnd w:id="8862"/>
      <w:bookmarkEnd w:id="8863"/>
      <w:bookmarkEnd w:id="8864"/>
      <w:bookmarkEnd w:id="8865"/>
    </w:p>
    <w:p w:rsidR="00FE2B62" w:rsidRPr="004D67D3" w:rsidRDefault="00FE2B62" w:rsidP="00781588">
      <w:pPr>
        <w:pStyle w:val="Rubrik2utannumrering"/>
        <w:spacing w:before="0"/>
      </w:pPr>
      <w:bookmarkStart w:id="8866" w:name="_Toc353429456"/>
      <w:bookmarkStart w:id="8867" w:name="_Toc357504376"/>
      <w:bookmarkStart w:id="8868" w:name="_Toc360688897"/>
      <w:bookmarkStart w:id="8869" w:name="_Toc361052709"/>
      <w:bookmarkStart w:id="8870" w:name="_Toc361054048"/>
      <w:bookmarkStart w:id="8871" w:name="_Toc361054130"/>
      <w:bookmarkStart w:id="8872" w:name="_Toc361054292"/>
      <w:bookmarkStart w:id="8873" w:name="_Toc361054612"/>
      <w:bookmarkStart w:id="8874" w:name="_Toc361054694"/>
      <w:bookmarkStart w:id="8875" w:name="_Toc361054777"/>
      <w:bookmarkStart w:id="8876" w:name="_Toc361054859"/>
      <w:bookmarkStart w:id="8877" w:name="_Toc361054941"/>
      <w:bookmarkStart w:id="8878" w:name="_Toc361055023"/>
      <w:bookmarkStart w:id="8879" w:name="_Toc361055105"/>
      <w:bookmarkStart w:id="8880" w:name="_Toc361055187"/>
      <w:bookmarkStart w:id="8881" w:name="_Toc361055270"/>
      <w:bookmarkStart w:id="8882" w:name="_Toc361055352"/>
      <w:bookmarkStart w:id="8883" w:name="_Toc361055434"/>
      <w:bookmarkStart w:id="8884" w:name="_Toc361055516"/>
      <w:bookmarkStart w:id="8885" w:name="_Toc361055680"/>
      <w:bookmarkStart w:id="8886" w:name="_Toc361055761"/>
      <w:bookmarkStart w:id="8887" w:name="_Toc361055843"/>
      <w:bookmarkStart w:id="8888" w:name="_Toc361055924"/>
      <w:bookmarkStart w:id="8889" w:name="_Toc361056006"/>
      <w:bookmarkStart w:id="8890" w:name="_Toc361056088"/>
      <w:bookmarkStart w:id="8891" w:name="_Toc361059242"/>
      <w:bookmarkStart w:id="8892" w:name="_Toc361059366"/>
      <w:bookmarkStart w:id="8893" w:name="_Toc361059783"/>
      <w:bookmarkStart w:id="8894" w:name="_Toc361060336"/>
      <w:bookmarkStart w:id="8895" w:name="_Toc361061206"/>
      <w:bookmarkStart w:id="8896" w:name="_Toc361061697"/>
      <w:bookmarkStart w:id="8897" w:name="_Toc369586066"/>
      <w:bookmarkStart w:id="8898" w:name="_Toc370453850"/>
      <w:bookmarkStart w:id="8899" w:name="_Toc370478998"/>
      <w:bookmarkStart w:id="8900" w:name="_Toc370737963"/>
      <w:bookmarkStart w:id="8901" w:name="_Toc370805360"/>
      <w:bookmarkStart w:id="8902" w:name="_Toc370808877"/>
      <w:bookmarkStart w:id="8903" w:name="_Toc370810300"/>
      <w:bookmarkStart w:id="8904" w:name="_Toc371055572"/>
      <w:bookmarkStart w:id="8905" w:name="_Toc371341097"/>
      <w:bookmarkStart w:id="8906" w:name="_Toc371490870"/>
      <w:bookmarkStart w:id="8907" w:name="_Toc371497334"/>
      <w:bookmarkStart w:id="8908" w:name="_Toc371588470"/>
      <w:bookmarkStart w:id="8909" w:name="_Toc371601105"/>
      <w:bookmarkStart w:id="8910" w:name="_Toc371601785"/>
      <w:bookmarkStart w:id="8911" w:name="_Toc371602720"/>
      <w:bookmarkStart w:id="8912" w:name="_Toc371668335"/>
      <w:bookmarkStart w:id="8913" w:name="_Toc371670269"/>
      <w:bookmarkStart w:id="8914" w:name="_Toc372716235"/>
      <w:bookmarkStart w:id="8915" w:name="_Toc373391558"/>
      <w:bookmarkStart w:id="8916" w:name="_Toc373402211"/>
      <w:bookmarkStart w:id="8917" w:name="_Toc373403506"/>
      <w:bookmarkStart w:id="8918" w:name="_Toc373482636"/>
      <w:bookmarkStart w:id="8919" w:name="_Toc373482820"/>
      <w:bookmarkStart w:id="8920" w:name="_Toc373486726"/>
      <w:bookmarkStart w:id="8921" w:name="_Toc373755746"/>
      <w:bookmarkStart w:id="8922" w:name="_Toc373756023"/>
      <w:bookmarkStart w:id="8923" w:name="_Toc373839977"/>
      <w:bookmarkStart w:id="8924" w:name="_Toc374345781"/>
      <w:bookmarkStart w:id="8925" w:name="_Toc374445365"/>
      <w:bookmarkStart w:id="8926" w:name="_Toc374515010"/>
      <w:bookmarkStart w:id="8927" w:name="_Toc374516506"/>
      <w:bookmarkStart w:id="8928" w:name="_Toc374517179"/>
      <w:bookmarkStart w:id="8929" w:name="_Toc374703357"/>
      <w:bookmarkStart w:id="8930" w:name="_Toc374972362"/>
      <w:bookmarkStart w:id="8931" w:name="_Toc375042224"/>
      <w:bookmarkStart w:id="8932" w:name="_Toc375045455"/>
      <w:bookmarkStart w:id="8933" w:name="_Toc375053194"/>
      <w:bookmarkStart w:id="8934" w:name="_Toc375057295"/>
      <w:bookmarkStart w:id="8935" w:name="_Toc375057363"/>
      <w:bookmarkStart w:id="8936" w:name="_Toc375127889"/>
      <w:bookmarkStart w:id="8937" w:name="_Toc375137127"/>
      <w:bookmarkStart w:id="8938" w:name="_Toc375138474"/>
      <w:bookmarkStart w:id="8939" w:name="_Toc376853903"/>
      <w:r w:rsidRPr="004D67D3">
        <w:t>Förslaget till lag om insyn i finansiering av partier</w:t>
      </w:r>
      <w:bookmarkEnd w:id="8866"/>
      <w:bookmarkEnd w:id="8867"/>
      <w:bookmarkEnd w:id="8868"/>
      <w:bookmarkEnd w:id="8869"/>
      <w:bookmarkEnd w:id="8870"/>
      <w:bookmarkEnd w:id="8871"/>
      <w:bookmarkEnd w:id="8872"/>
      <w:bookmarkEnd w:id="8873"/>
      <w:bookmarkEnd w:id="8874"/>
      <w:bookmarkEnd w:id="8875"/>
      <w:bookmarkEnd w:id="8876"/>
      <w:bookmarkEnd w:id="8877"/>
      <w:bookmarkEnd w:id="8878"/>
      <w:bookmarkEnd w:id="8879"/>
      <w:bookmarkEnd w:id="8880"/>
      <w:bookmarkEnd w:id="8881"/>
      <w:bookmarkEnd w:id="8882"/>
      <w:bookmarkEnd w:id="8883"/>
      <w:bookmarkEnd w:id="8884"/>
      <w:bookmarkEnd w:id="8885"/>
      <w:bookmarkEnd w:id="8886"/>
      <w:bookmarkEnd w:id="8887"/>
      <w:bookmarkEnd w:id="8888"/>
      <w:bookmarkEnd w:id="8889"/>
      <w:bookmarkEnd w:id="8890"/>
      <w:bookmarkEnd w:id="8891"/>
      <w:bookmarkEnd w:id="8892"/>
      <w:bookmarkEnd w:id="8893"/>
      <w:bookmarkEnd w:id="8894"/>
      <w:bookmarkEnd w:id="8895"/>
      <w:bookmarkEnd w:id="8896"/>
      <w:bookmarkEnd w:id="8897"/>
      <w:bookmarkEnd w:id="8898"/>
      <w:bookmarkEnd w:id="8899"/>
      <w:bookmarkEnd w:id="8900"/>
      <w:bookmarkEnd w:id="8901"/>
      <w:bookmarkEnd w:id="8902"/>
      <w:bookmarkEnd w:id="8903"/>
      <w:bookmarkEnd w:id="8904"/>
      <w:bookmarkEnd w:id="8905"/>
      <w:bookmarkEnd w:id="8906"/>
      <w:bookmarkEnd w:id="8907"/>
      <w:bookmarkEnd w:id="8908"/>
      <w:bookmarkEnd w:id="8909"/>
      <w:bookmarkEnd w:id="8910"/>
      <w:bookmarkEnd w:id="8911"/>
      <w:bookmarkEnd w:id="8912"/>
      <w:bookmarkEnd w:id="8913"/>
      <w:bookmarkEnd w:id="8914"/>
      <w:bookmarkEnd w:id="8915"/>
      <w:bookmarkEnd w:id="8916"/>
      <w:bookmarkEnd w:id="8917"/>
      <w:bookmarkEnd w:id="8918"/>
      <w:bookmarkEnd w:id="8919"/>
      <w:bookmarkEnd w:id="8920"/>
      <w:bookmarkEnd w:id="8921"/>
      <w:bookmarkEnd w:id="8922"/>
      <w:bookmarkEnd w:id="8923"/>
      <w:bookmarkEnd w:id="8924"/>
      <w:bookmarkEnd w:id="8925"/>
      <w:bookmarkEnd w:id="8926"/>
      <w:bookmarkEnd w:id="8927"/>
      <w:bookmarkEnd w:id="8928"/>
      <w:bookmarkEnd w:id="8929"/>
      <w:bookmarkEnd w:id="8930"/>
      <w:bookmarkEnd w:id="8931"/>
      <w:bookmarkEnd w:id="8932"/>
      <w:bookmarkEnd w:id="8933"/>
      <w:bookmarkEnd w:id="8934"/>
      <w:bookmarkEnd w:id="8935"/>
      <w:bookmarkEnd w:id="8936"/>
      <w:bookmarkEnd w:id="8937"/>
      <w:bookmarkEnd w:id="8938"/>
      <w:bookmarkEnd w:id="8939"/>
    </w:p>
    <w:p w:rsidR="00FE2B62" w:rsidRPr="00D81731" w:rsidRDefault="00FE2B62" w:rsidP="00FE2B62">
      <w:pPr>
        <w:pStyle w:val="Rubrik4utannumrering"/>
        <w:spacing w:before="0" w:after="120"/>
      </w:pPr>
      <w:r w:rsidRPr="00D81731">
        <w:t xml:space="preserve">Syftet </w:t>
      </w:r>
      <w:r w:rsidRPr="006951CC">
        <w:t>med</w:t>
      </w:r>
      <w:r w:rsidRPr="00D81731">
        <w:t xml:space="preserve"> lagen</w:t>
      </w:r>
    </w:p>
    <w:p w:rsidR="00FE2B62" w:rsidRPr="004B2CF3" w:rsidRDefault="00FE2B62" w:rsidP="00FE2B62">
      <w:pPr>
        <w:rPr>
          <w:szCs w:val="18"/>
        </w:rPr>
      </w:pPr>
      <w:r w:rsidRPr="001C7C91">
        <w:rPr>
          <w:b/>
          <w:szCs w:val="18"/>
        </w:rPr>
        <w:t>1 §</w:t>
      </w:r>
      <w:r>
        <w:rPr>
          <w:szCs w:val="18"/>
        </w:rPr>
        <w:t> </w:t>
      </w:r>
      <w:r w:rsidRPr="004B2CF3">
        <w:rPr>
          <w:szCs w:val="18"/>
        </w:rPr>
        <w:t>Syftet med lagen är att trygga allmänhetens insyn i hur partier finansierar sin politiska verksamhet och hur valkandidater finansierar sina personvalskampanjer.</w:t>
      </w:r>
    </w:p>
    <w:p w:rsidR="00FE2B62" w:rsidRDefault="00FE2B62" w:rsidP="00FE2B62">
      <w:pPr>
        <w:pStyle w:val="Brdtextmedindrag"/>
        <w:ind w:firstLine="0"/>
      </w:pPr>
    </w:p>
    <w:p w:rsidR="00FE2B62" w:rsidRPr="004B2CF3" w:rsidRDefault="00FE2B62" w:rsidP="00FE2B62">
      <w:pPr>
        <w:pStyle w:val="Brdtext"/>
      </w:pPr>
      <w:r w:rsidRPr="004B2CF3">
        <w:t>Paragrafen innehåller bestämmelser om lagens syfte. Över</w:t>
      </w:r>
      <w:r w:rsidRPr="004B2CF3">
        <w:softHyphen/>
        <w:t xml:space="preserve">vägandena finns i </w:t>
      </w:r>
      <w:r w:rsidRPr="009953EA">
        <w:t>avsnitt 6.1 och 6.2</w:t>
      </w:r>
      <w:r w:rsidRPr="004B2CF3">
        <w:t>.</w:t>
      </w:r>
    </w:p>
    <w:p w:rsidR="00FE2B62" w:rsidRDefault="00FE2B62" w:rsidP="00FE2B62">
      <w:pPr>
        <w:pStyle w:val="Brdtextmedindrag"/>
      </w:pPr>
      <w:r>
        <w:t>I paragrafen anges att syftet med lagen är att trygga allmän</w:t>
      </w:r>
      <w:r>
        <w:softHyphen/>
        <w:t>hetens insyn i hur partier finansierar sin politiska verksamhet och hur valkandidater finansierar sina personvalskampanjer. Det är alltså fråga om en insyns</w:t>
      </w:r>
      <w:r>
        <w:softHyphen/>
        <w:t xml:space="preserve">reglering för allmänheten, dvs. i första hand väljarna. Lagen, som varken tar sikte på partiernas verksamhet eller organisation som sådan, reglerar inte </w:t>
      </w:r>
      <w:r w:rsidRPr="000A04D9">
        <w:t>hur</w:t>
      </w:r>
      <w:r>
        <w:t xml:space="preserve"> partierna och valkandidaterna får använda sina intäkter. Sådana begränsningar finns i stället på t.ex. straffrättens område. Lagen ålägger partierna en skyldighet </w:t>
      </w:r>
      <w:r w:rsidRPr="001F302B">
        <w:rPr>
          <w:szCs w:val="22"/>
        </w:rPr>
        <w:t xml:space="preserve">att </w:t>
      </w:r>
      <w:r>
        <w:rPr>
          <w:szCs w:val="22"/>
        </w:rPr>
        <w:t>för offentlig</w:t>
      </w:r>
      <w:r>
        <w:rPr>
          <w:szCs w:val="22"/>
        </w:rPr>
        <w:softHyphen/>
        <w:t xml:space="preserve">görande </w:t>
      </w:r>
      <w:r w:rsidRPr="00E650A7">
        <w:rPr>
          <w:szCs w:val="22"/>
        </w:rPr>
        <w:t>redovisa hur de har finansierat sin politiska verksamhet</w:t>
      </w:r>
      <w:r>
        <w:t>. Avsikten är bl.a. att ett sådant offentliggörande ska bidra till att öka legitimiteten för det politiska systemet och minska riskerna för korruption.</w:t>
      </w:r>
    </w:p>
    <w:p w:rsidR="00B575D0" w:rsidRPr="006F4261" w:rsidRDefault="00B575D0" w:rsidP="00F46DA6">
      <w:pPr>
        <w:pStyle w:val="Brdtextmedindrag"/>
      </w:pPr>
      <w:r w:rsidRPr="006F4261">
        <w:t xml:space="preserve">Ett partis politiska verksamhet </w:t>
      </w:r>
      <w:r w:rsidR="007D5700">
        <w:t xml:space="preserve">ska förstås i vid bemärkelse och </w:t>
      </w:r>
      <w:r w:rsidRPr="006F4261">
        <w:t xml:space="preserve">omfattar </w:t>
      </w:r>
      <w:r w:rsidR="00C92DF3">
        <w:t xml:space="preserve">t.ex. </w:t>
      </w:r>
      <w:r w:rsidRPr="006F4261">
        <w:t>även sådan admini</w:t>
      </w:r>
      <w:r w:rsidRPr="006F4261">
        <w:softHyphen/>
        <w:t>strativ verksamhet som utgör stöd för den verksamhet som partiet bedriver i syfte att uppnå sina politiska mål</w:t>
      </w:r>
      <w:r w:rsidRPr="006F5914">
        <w:t>.</w:t>
      </w:r>
      <w:r w:rsidRPr="007B3FF5">
        <w:t xml:space="preserve"> Till politisk verksamhet räknas inte verksamhet som saknar politiska inslag, eller där sådana inslag är i det närmaste obefintliga, och där intäkterna inte heller används för att finansiera partiets politiska verk</w:t>
      </w:r>
      <w:r w:rsidR="00C92DF3">
        <w:softHyphen/>
      </w:r>
      <w:r w:rsidRPr="007B3FF5">
        <w:t>samhet</w:t>
      </w:r>
      <w:r w:rsidR="00C92DF3">
        <w:t xml:space="preserve"> i vid bemärkelse</w:t>
      </w:r>
      <w:r w:rsidRPr="007B3FF5">
        <w:t>. Det kan gälla t.ex. internationell bistånds</w:t>
      </w:r>
      <w:r w:rsidR="00C92DF3">
        <w:softHyphen/>
      </w:r>
      <w:r w:rsidRPr="007B3FF5">
        <w:t>verksam</w:t>
      </w:r>
      <w:r w:rsidRPr="007B3FF5">
        <w:softHyphen/>
        <w:t>het som ett parti bedriver eller annars kontrollerar.</w:t>
      </w:r>
    </w:p>
    <w:p w:rsidR="00FE2B62" w:rsidRPr="00160418" w:rsidRDefault="00FE2B62" w:rsidP="00FE2B62">
      <w:pPr>
        <w:pStyle w:val="Brdtextmedindrag"/>
      </w:pPr>
      <w:r>
        <w:t>Partibegreppet i lagen är detsamma som i 3 kap. 1 § tredje stycket RF, dvs. varje samman</w:t>
      </w:r>
      <w:r>
        <w:softHyphen/>
        <w:t xml:space="preserve">slutning eller grupp av väljare som uppträder i val under särskild beteckning. De partier som omfattas av </w:t>
      </w:r>
      <w:r w:rsidRPr="0064557E">
        <w:t>regleringen är således samman</w:t>
      </w:r>
      <w:r>
        <w:softHyphen/>
      </w:r>
      <w:r w:rsidRPr="0064557E">
        <w:t xml:space="preserve">slutningar som uppträder </w:t>
      </w:r>
      <w:r>
        <w:t xml:space="preserve">eller har uppträtt </w:t>
      </w:r>
      <w:r w:rsidRPr="0064557E">
        <w:t xml:space="preserve">i val under särskild beteckning </w:t>
      </w:r>
      <w:r>
        <w:t>o</w:t>
      </w:r>
      <w:r w:rsidRPr="00794414">
        <w:t xml:space="preserve">avsett om partierna är juridiska personer eller inte. Partier som </w:t>
      </w:r>
      <w:r>
        <w:t>aldrig</w:t>
      </w:r>
      <w:r w:rsidRPr="00794414">
        <w:t xml:space="preserve"> ställer upp i ett </w:t>
      </w:r>
      <w:r>
        <w:t xml:space="preserve">allmänt </w:t>
      </w:r>
      <w:r w:rsidRPr="00794414">
        <w:t>val</w:t>
      </w:r>
      <w:r w:rsidRPr="00CD1645">
        <w:t xml:space="preserve"> </w:t>
      </w:r>
      <w:r w:rsidRPr="00FA633F">
        <w:t xml:space="preserve">träffas inte av </w:t>
      </w:r>
      <w:r>
        <w:t xml:space="preserve">någon </w:t>
      </w:r>
      <w:r w:rsidRPr="00FA633F">
        <w:t>redo</w:t>
      </w:r>
      <w:r>
        <w:softHyphen/>
      </w:r>
      <w:r w:rsidRPr="00FA633F">
        <w:t>visnings</w:t>
      </w:r>
      <w:r>
        <w:softHyphen/>
      </w:r>
      <w:r w:rsidRPr="00FA633F">
        <w:t>skyldighet</w:t>
      </w:r>
      <w:r>
        <w:t xml:space="preserve"> enl</w:t>
      </w:r>
      <w:r w:rsidRPr="00FA633F">
        <w:t>i</w:t>
      </w:r>
      <w:r>
        <w:t>gt</w:t>
      </w:r>
      <w:r w:rsidRPr="00FA633F">
        <w:t xml:space="preserve"> lagen. </w:t>
      </w:r>
      <w:r>
        <w:t>Vidare följer det av bestämmelserna i 3 § att lagens tillämpningsområde är begränsat till partier som deltar eller har deltagit i val till riksdagen eller Europaparlamentet, jfr författnings</w:t>
      </w:r>
      <w:r>
        <w:softHyphen/>
        <w:t>kommentaren till 3 §.</w:t>
      </w:r>
    </w:p>
    <w:p w:rsidR="00FE2B62" w:rsidRDefault="00FE2B62" w:rsidP="00FE2B62">
      <w:pPr>
        <w:pStyle w:val="Rubrik4utannumrering"/>
      </w:pPr>
      <w:r>
        <w:t>Tröskelvärde</w:t>
      </w:r>
    </w:p>
    <w:p w:rsidR="00FE2B62" w:rsidRPr="001C7C91" w:rsidRDefault="00FE2B62" w:rsidP="00FE2B62">
      <w:pPr>
        <w:pStyle w:val="Brdtext"/>
        <w:rPr>
          <w:sz w:val="18"/>
          <w:szCs w:val="18"/>
        </w:rPr>
      </w:pPr>
      <w:r w:rsidRPr="001C7C91">
        <w:rPr>
          <w:b/>
          <w:sz w:val="18"/>
          <w:szCs w:val="18"/>
        </w:rPr>
        <w:t>2 §</w:t>
      </w:r>
      <w:r>
        <w:rPr>
          <w:b/>
          <w:sz w:val="18"/>
          <w:szCs w:val="18"/>
        </w:rPr>
        <w:t> </w:t>
      </w:r>
      <w:r w:rsidRPr="001C7C91">
        <w:rPr>
          <w:sz w:val="18"/>
          <w:szCs w:val="18"/>
        </w:rPr>
        <w:t>Med tröskelvärde avses i denna lag hälften av det prisbasbelopp enligt 2 kap. 6 och 7 §§ socialförsäkringsbalken som gäller vid utgången av det räkenskapsår eller kalenderår som avses i 5 §.</w:t>
      </w:r>
    </w:p>
    <w:p w:rsidR="00EF75F1" w:rsidRDefault="00EF75F1" w:rsidP="00FE2B62">
      <w:pPr>
        <w:pStyle w:val="Brdtext"/>
      </w:pPr>
    </w:p>
    <w:p w:rsidR="00FE2B62" w:rsidRDefault="00FE2B62" w:rsidP="00FE2B62">
      <w:pPr>
        <w:pStyle w:val="Brdtext"/>
      </w:pPr>
      <w:r>
        <w:t>Paragrafen innehåller en definition av uttrycket tröskelvärde. Över</w:t>
      </w:r>
      <w:r>
        <w:softHyphen/>
        <w:t xml:space="preserve">vägandena finns i </w:t>
      </w:r>
      <w:r w:rsidRPr="009953EA">
        <w:t>avsnitt 6.4 och 6.10</w:t>
      </w:r>
      <w:r>
        <w:t>.</w:t>
      </w:r>
    </w:p>
    <w:p w:rsidR="00FE2B62" w:rsidRDefault="00FE2B62" w:rsidP="00FE2B62">
      <w:pPr>
        <w:pStyle w:val="Brdtextmedindrag"/>
      </w:pPr>
      <w:r>
        <w:t xml:space="preserve">I paragrafen anges att med tröskelvärde enligt lagen avses hälften av det </w:t>
      </w:r>
      <w:r w:rsidRPr="00160418">
        <w:t>prisbasbelopp</w:t>
      </w:r>
      <w:r>
        <w:t xml:space="preserve"> enligt 2 kap. 6 och 7 §</w:t>
      </w:r>
      <w:r w:rsidRPr="00B00A53">
        <w:t xml:space="preserve">§ </w:t>
      </w:r>
      <w:r w:rsidRPr="00160418">
        <w:rPr>
          <w:lang w:eastAsia="sv-SE"/>
        </w:rPr>
        <w:t>social</w:t>
      </w:r>
      <w:r>
        <w:rPr>
          <w:lang w:eastAsia="sv-SE"/>
        </w:rPr>
        <w:softHyphen/>
      </w:r>
      <w:r w:rsidRPr="00160418">
        <w:rPr>
          <w:lang w:eastAsia="sv-SE"/>
        </w:rPr>
        <w:t>försäkringsbalken</w:t>
      </w:r>
      <w:r w:rsidRPr="00760ECD">
        <w:t xml:space="preserve"> </w:t>
      </w:r>
      <w:r>
        <w:t xml:space="preserve">som gäller vid utgången av det räkenskapsår eller kalenderår som avses i 5 §. Paragrafen innebär alltså att tröskelvärdet för en viss redovisningsperiod bestäms av det prisbasbelopp som gäller vid redovisningsperiodens utgång, jfr författningskommentaren till 5 §. Hälften av prisbasbeloppet för år 2014 är </w:t>
      </w:r>
      <w:r w:rsidRPr="004D464F">
        <w:t>22 2</w:t>
      </w:r>
      <w:r>
        <w:t>0</w:t>
      </w:r>
      <w:r w:rsidRPr="004D464F">
        <w:t>0 kr</w:t>
      </w:r>
      <w:r w:rsidRPr="004D464F">
        <w:rPr>
          <w:vertAlign w:val="superscript"/>
        </w:rPr>
        <w:footnoteReference w:id="5"/>
      </w:r>
      <w:r w:rsidRPr="00160418">
        <w:rPr>
          <w:lang w:eastAsia="sv-SE"/>
        </w:rPr>
        <w:t>.</w:t>
      </w:r>
      <w:r>
        <w:rPr>
          <w:lang w:eastAsia="sv-SE"/>
        </w:rPr>
        <w:t xml:space="preserve"> Tröskelvärdet har betydelse för bestämmelser</w:t>
      </w:r>
      <w:r>
        <w:rPr>
          <w:lang w:eastAsia="sv-SE"/>
        </w:rPr>
        <w:softHyphen/>
        <w:t>na i 7 § första stycket och 10 § andra stycket, om särskild redovisning av vissa bidragsgivares identitet och om en anmälningsskyldighet för partier som i vissa fall gäller i stället för kravet på intäktsredovisning enligt 4 §.</w:t>
      </w:r>
    </w:p>
    <w:p w:rsidR="00FE2B62" w:rsidRPr="00D81731" w:rsidRDefault="00FE2B62" w:rsidP="00FE2B62">
      <w:pPr>
        <w:pStyle w:val="Rubrik4utannumrering"/>
      </w:pPr>
      <w:r w:rsidRPr="006951CC">
        <w:t>Tillämpningsområde</w:t>
      </w:r>
    </w:p>
    <w:p w:rsidR="00FE2B62" w:rsidRPr="006951CC" w:rsidRDefault="00FE2B62" w:rsidP="00FE2B62">
      <w:pPr>
        <w:pStyle w:val="Brdtext"/>
        <w:rPr>
          <w:sz w:val="18"/>
          <w:szCs w:val="18"/>
        </w:rPr>
      </w:pPr>
      <w:r w:rsidRPr="006951CC">
        <w:rPr>
          <w:b/>
          <w:sz w:val="18"/>
          <w:szCs w:val="18"/>
        </w:rPr>
        <w:t>3 § </w:t>
      </w:r>
      <w:r w:rsidRPr="006951CC">
        <w:rPr>
          <w:sz w:val="18"/>
          <w:szCs w:val="18"/>
        </w:rPr>
        <w:t>Lagen gäller för partier som</w:t>
      </w:r>
    </w:p>
    <w:p w:rsidR="00FE2B62" w:rsidRPr="001C7C91" w:rsidRDefault="00FE2B62" w:rsidP="00FE2B62">
      <w:pPr>
        <w:pStyle w:val="Brdtextmedindrag"/>
        <w:rPr>
          <w:sz w:val="18"/>
          <w:szCs w:val="18"/>
        </w:rPr>
      </w:pPr>
      <w:r w:rsidRPr="001C7C91">
        <w:rPr>
          <w:sz w:val="18"/>
          <w:szCs w:val="18"/>
        </w:rPr>
        <w:t>1. deltar i val till riksdagen eller Europaparlamentet,</w:t>
      </w:r>
    </w:p>
    <w:p w:rsidR="00FE2B62" w:rsidRPr="001C7C91" w:rsidRDefault="00FE2B62" w:rsidP="00FE2B62">
      <w:pPr>
        <w:pStyle w:val="Brdtextmedindrag"/>
        <w:rPr>
          <w:sz w:val="18"/>
          <w:szCs w:val="18"/>
        </w:rPr>
      </w:pPr>
      <w:r w:rsidRPr="001C7C91">
        <w:rPr>
          <w:sz w:val="18"/>
          <w:szCs w:val="18"/>
        </w:rPr>
        <w:t>2. har mandat i riksdagen eller Europaparlamentet, eller</w:t>
      </w:r>
    </w:p>
    <w:p w:rsidR="00FE2B62" w:rsidRPr="001C7C91" w:rsidRDefault="00FE2B62" w:rsidP="00FE2B62">
      <w:pPr>
        <w:pStyle w:val="Brdtextmedindrag"/>
        <w:rPr>
          <w:sz w:val="18"/>
          <w:szCs w:val="18"/>
        </w:rPr>
      </w:pPr>
      <w:r w:rsidRPr="001C7C91">
        <w:rPr>
          <w:sz w:val="18"/>
          <w:szCs w:val="18"/>
        </w:rPr>
        <w:t>3. annars får stöd enligt lagen (1972:625) om statligt stöd till politiska partier.</w:t>
      </w:r>
    </w:p>
    <w:p w:rsidR="00FE2B62" w:rsidRDefault="00FE2B62" w:rsidP="00FE2B62">
      <w:pPr>
        <w:pStyle w:val="Brdtextmedindrag"/>
        <w:ind w:firstLine="0"/>
      </w:pPr>
    </w:p>
    <w:p w:rsidR="00FE2B62" w:rsidRDefault="00FE2B62" w:rsidP="00FE2B62">
      <w:pPr>
        <w:pStyle w:val="Brdtext"/>
      </w:pPr>
      <w:r w:rsidRPr="00C57494">
        <w:t xml:space="preserve">Paragrafen anger förutsättningarna för att ett parti ska omfattas av lagen. </w:t>
      </w:r>
      <w:r>
        <w:t xml:space="preserve">Övervägandena finns </w:t>
      </w:r>
      <w:r w:rsidRPr="00C57494">
        <w:t xml:space="preserve">i </w:t>
      </w:r>
      <w:r w:rsidRPr="009953EA">
        <w:t>avsnitt 6.2 och 6.3</w:t>
      </w:r>
      <w:r w:rsidRPr="00C57494">
        <w:t>.</w:t>
      </w:r>
    </w:p>
    <w:p w:rsidR="00FE2B62" w:rsidRPr="00C57494" w:rsidRDefault="00FE2B62" w:rsidP="00FE2B62">
      <w:pPr>
        <w:pStyle w:val="Brdtextmedindrag"/>
      </w:pPr>
      <w:r>
        <w:t>I paragrafen regleras tre</w:t>
      </w:r>
      <w:r w:rsidRPr="00C57494">
        <w:t xml:space="preserve"> situationer, som samtliga utgår från att partierna </w:t>
      </w:r>
      <w:r>
        <w:t>deltar</w:t>
      </w:r>
      <w:r w:rsidRPr="00C57494">
        <w:t xml:space="preserve"> </w:t>
      </w:r>
      <w:r>
        <w:t xml:space="preserve">eller har deltagit </w:t>
      </w:r>
      <w:r w:rsidRPr="00C57494">
        <w:t xml:space="preserve">i val till </w:t>
      </w:r>
      <w:r>
        <w:t>riksdagen eller Europaparla</w:t>
      </w:r>
      <w:r>
        <w:softHyphen/>
        <w:t>mentet</w:t>
      </w:r>
      <w:r w:rsidRPr="00C57494">
        <w:t>.</w:t>
      </w:r>
    </w:p>
    <w:p w:rsidR="00FE2B62" w:rsidRPr="00C57494" w:rsidRDefault="00FE2B62" w:rsidP="00FE2B62">
      <w:pPr>
        <w:pStyle w:val="Brdtextmedindrag"/>
      </w:pPr>
      <w:r>
        <w:rPr>
          <w:i/>
        </w:rPr>
        <w:t>P</w:t>
      </w:r>
      <w:r w:rsidRPr="00C57494">
        <w:rPr>
          <w:i/>
        </w:rPr>
        <w:t>unkt</w:t>
      </w:r>
      <w:r>
        <w:rPr>
          <w:i/>
        </w:rPr>
        <w:t> 1</w:t>
      </w:r>
      <w:r w:rsidRPr="00C57494">
        <w:rPr>
          <w:i/>
        </w:rPr>
        <w:t xml:space="preserve"> </w:t>
      </w:r>
      <w:r>
        <w:t>blir aktuell att tillämpa om det inträffar ett val under den period som avses i 5 §. Bestämmelsen träffar</w:t>
      </w:r>
      <w:r w:rsidRPr="00C57494">
        <w:t xml:space="preserve"> alla partier som</w:t>
      </w:r>
      <w:r>
        <w:t xml:space="preserve"> </w:t>
      </w:r>
      <w:r w:rsidRPr="00C57494">
        <w:t>deltar i val till riks</w:t>
      </w:r>
      <w:r w:rsidRPr="00C57494">
        <w:softHyphen/>
        <w:t>dagen eller Europa</w:t>
      </w:r>
      <w:r w:rsidRPr="00C57494">
        <w:softHyphen/>
        <w:t>parla</w:t>
      </w:r>
      <w:r>
        <w:softHyphen/>
      </w:r>
      <w:r w:rsidRPr="00C57494">
        <w:t>mentet, dvs. även de partier som inte har registrerat någon parti</w:t>
      </w:r>
      <w:r>
        <w:softHyphen/>
      </w:r>
      <w:r w:rsidRPr="00C57494">
        <w:t xml:space="preserve">beteckning enligt vallagen (2005:837). Att </w:t>
      </w:r>
      <w:r>
        <w:t xml:space="preserve">ett parti </w:t>
      </w:r>
      <w:r w:rsidRPr="00C57494">
        <w:t>delta</w:t>
      </w:r>
      <w:r>
        <w:t>r</w:t>
      </w:r>
      <w:r w:rsidRPr="00C57494">
        <w:t xml:space="preserve"> i något av de</w:t>
      </w:r>
      <w:r>
        <w:t>ssa</w:t>
      </w:r>
      <w:r w:rsidRPr="00C57494">
        <w:t xml:space="preserve"> val innebär alltså att partiet blir redovis</w:t>
      </w:r>
      <w:r>
        <w:softHyphen/>
      </w:r>
      <w:r w:rsidRPr="00C57494">
        <w:t>nings</w:t>
      </w:r>
      <w:r w:rsidRPr="00C57494">
        <w:softHyphen/>
        <w:t>skyldigt enligt lag</w:t>
      </w:r>
      <w:r>
        <w:t>en</w:t>
      </w:r>
      <w:r w:rsidRPr="00C57494">
        <w:t xml:space="preserve">. Det är emellertid först efter att valresultatet har fastställts som det går att slutligt avgöra vilka partier som har deltagit i ett val till </w:t>
      </w:r>
      <w:r>
        <w:t xml:space="preserve">en beslutande </w:t>
      </w:r>
      <w:r w:rsidRPr="00C57494">
        <w:t>politisk församling. Frågan om ett parti omfattas av lagen enligt denna punkt får därför avgöras med utgångspunkt i val</w:t>
      </w:r>
      <w:r w:rsidRPr="00C57494">
        <w:softHyphen/>
        <w:t xml:space="preserve">resultatet. Detta gäller oavsett om partiet väljs in och får mandat i </w:t>
      </w:r>
      <w:r>
        <w:t>riksdagen eller Europaparla</w:t>
      </w:r>
      <w:r>
        <w:softHyphen/>
        <w:t>mentet eller inte</w:t>
      </w:r>
      <w:r w:rsidRPr="00C57494">
        <w:t>.</w:t>
      </w:r>
      <w:r w:rsidRPr="004D0095">
        <w:t xml:space="preserve"> </w:t>
      </w:r>
      <w:r>
        <w:t>Uppgifter om registrerade partier och deras valkandi</w:t>
      </w:r>
      <w:r>
        <w:softHyphen/>
        <w:t>dater samt om valresultat som ligger till grund för att bedöma vilka partier som har ställt upp i ett val och därmed omfattas av redovis</w:t>
      </w:r>
      <w:r>
        <w:softHyphen/>
        <w:t>nings</w:t>
      </w:r>
      <w:r>
        <w:softHyphen/>
        <w:t>skyldigheten finns tillgängliga hos Valmyndig</w:t>
      </w:r>
      <w:r>
        <w:softHyphen/>
        <w:t>heten. Redovi</w:t>
      </w:r>
      <w:r w:rsidRPr="00C57494">
        <w:t>snings</w:t>
      </w:r>
      <w:r>
        <w:softHyphen/>
      </w:r>
      <w:r w:rsidRPr="00C57494">
        <w:t xml:space="preserve">skyldighetens omfattning </w:t>
      </w:r>
      <w:r>
        <w:t xml:space="preserve">avser </w:t>
      </w:r>
      <w:r w:rsidRPr="00C57494">
        <w:t xml:space="preserve">inte </w:t>
      </w:r>
      <w:r>
        <w:t>enbart tid efter det att det har konstaterats att partiet har deltagit i ett val till riksdagen eller Europa</w:t>
      </w:r>
      <w:r>
        <w:softHyphen/>
        <w:t xml:space="preserve">parlamentet. </w:t>
      </w:r>
      <w:r w:rsidRPr="00C57494">
        <w:t xml:space="preserve">Bestämmelserna i </w:t>
      </w:r>
      <w:r>
        <w:t>5 §</w:t>
      </w:r>
      <w:r w:rsidRPr="00C57494">
        <w:t xml:space="preserve"> innebär nämligen att redovis</w:t>
      </w:r>
      <w:r>
        <w:softHyphen/>
      </w:r>
      <w:r w:rsidRPr="00C57494">
        <w:t>nings</w:t>
      </w:r>
      <w:r>
        <w:softHyphen/>
      </w:r>
      <w:r w:rsidRPr="00C57494">
        <w:softHyphen/>
        <w:t>skyldig</w:t>
      </w:r>
      <w:r>
        <w:softHyphen/>
      </w:r>
      <w:r w:rsidRPr="00C57494">
        <w:t>heten avser hela det inne</w:t>
      </w:r>
      <w:r>
        <w:softHyphen/>
      </w:r>
      <w:r w:rsidRPr="00C57494">
        <w:t>var</w:t>
      </w:r>
      <w:r>
        <w:softHyphen/>
      </w:r>
      <w:r w:rsidRPr="00C57494">
        <w:t>ande kalenderår eller, om partiet är bokföringsskyldigt enligt bokförings</w:t>
      </w:r>
      <w:r>
        <w:softHyphen/>
      </w:r>
      <w:r w:rsidRPr="00C57494">
        <w:t>lagen (1999:1078), räken</w:t>
      </w:r>
      <w:r w:rsidRPr="00C57494">
        <w:softHyphen/>
        <w:t>skapsår som löper när valet i fråga genomförs</w:t>
      </w:r>
      <w:r>
        <w:t>,</w:t>
      </w:r>
      <w:r w:rsidRPr="00C57494">
        <w:t xml:space="preserve"> jfr författnings</w:t>
      </w:r>
      <w:r w:rsidRPr="00C57494">
        <w:softHyphen/>
        <w:t>kommen</w:t>
      </w:r>
      <w:r>
        <w:softHyphen/>
      </w:r>
      <w:r w:rsidRPr="00C57494">
        <w:t xml:space="preserve">taren till </w:t>
      </w:r>
      <w:r>
        <w:t>5 §</w:t>
      </w:r>
      <w:r w:rsidRPr="00C57494">
        <w:t xml:space="preserve">. Ett parti som har för avsikt att ställa upp i val </w:t>
      </w:r>
      <w:r>
        <w:t>till riksdagen eller Europaparlamentet måste</w:t>
      </w:r>
      <w:r w:rsidRPr="00C57494">
        <w:t xml:space="preserve"> </w:t>
      </w:r>
      <w:r>
        <w:t>därför</w:t>
      </w:r>
      <w:r w:rsidRPr="00C57494">
        <w:t xml:space="preserve"> redan före valet </w:t>
      </w:r>
      <w:r>
        <w:t xml:space="preserve">se till att </w:t>
      </w:r>
      <w:r w:rsidRPr="00C57494">
        <w:t>skaffa sig nödvändigt underlag för att senare kunna upprätta en fullständig intäkts</w:t>
      </w:r>
      <w:r w:rsidRPr="00C57494">
        <w:softHyphen/>
        <w:t>redovisning enligt lagen.</w:t>
      </w:r>
    </w:p>
    <w:p w:rsidR="00FE2B62" w:rsidRPr="00C57494" w:rsidRDefault="00FE2B62" w:rsidP="00FE2B62">
      <w:pPr>
        <w:pStyle w:val="Brdtextmedindrag"/>
      </w:pPr>
      <w:r w:rsidRPr="00C57494">
        <w:t xml:space="preserve">För de partier som väljs in </w:t>
      </w:r>
      <w:r>
        <w:t xml:space="preserve">i riksdagen eller Europaparlamentet </w:t>
      </w:r>
      <w:r w:rsidRPr="00C57494">
        <w:t>gäller att de omfattas av lagen under hela mandat</w:t>
      </w:r>
      <w:r w:rsidRPr="00C57494">
        <w:softHyphen/>
        <w:t xml:space="preserve">perioden. Detta följer av </w:t>
      </w:r>
      <w:r w:rsidRPr="00C57494">
        <w:rPr>
          <w:i/>
        </w:rPr>
        <w:t>punkt</w:t>
      </w:r>
      <w:r>
        <w:rPr>
          <w:i/>
        </w:rPr>
        <w:t> 2</w:t>
      </w:r>
      <w:r w:rsidRPr="00C57494">
        <w:t>.</w:t>
      </w:r>
    </w:p>
    <w:p w:rsidR="00FE2B62" w:rsidRDefault="00FE2B62" w:rsidP="00FE2B62">
      <w:pPr>
        <w:pStyle w:val="Brdtextmedindrag"/>
      </w:pPr>
      <w:r>
        <w:rPr>
          <w:i/>
        </w:rPr>
        <w:t>P</w:t>
      </w:r>
      <w:r w:rsidRPr="00C57494">
        <w:rPr>
          <w:i/>
        </w:rPr>
        <w:t>unkt</w:t>
      </w:r>
      <w:r>
        <w:rPr>
          <w:i/>
        </w:rPr>
        <w:t> 3</w:t>
      </w:r>
      <w:r w:rsidRPr="00C57494">
        <w:t xml:space="preserve"> innebär att lagen </w:t>
      </w:r>
      <w:r>
        <w:t>också gäller</w:t>
      </w:r>
      <w:r w:rsidRPr="00C57494">
        <w:t xml:space="preserve"> för partier som efter ett val</w:t>
      </w:r>
      <w:r>
        <w:t xml:space="preserve">, inbegripet </w:t>
      </w:r>
      <w:r w:rsidRPr="00C57494">
        <w:t>ny</w:t>
      </w:r>
      <w:r>
        <w:t>val</w:t>
      </w:r>
      <w:r w:rsidRPr="00C57494">
        <w:t xml:space="preserve"> eller om</w:t>
      </w:r>
      <w:r>
        <w:t>val,</w:t>
      </w:r>
      <w:r w:rsidRPr="00C57494">
        <w:t xml:space="preserve"> inte får något nytt mandat i riksdagen, om de får s.k. avvecklingsstöd enligt lagen (1972:625) om statligt stöd till politiska partier. </w:t>
      </w:r>
      <w:r>
        <w:t>Punkten innebär vidare att även p</w:t>
      </w:r>
      <w:r w:rsidRPr="00C57494">
        <w:t xml:space="preserve">artier som </w:t>
      </w:r>
      <w:r w:rsidRPr="002E0DAB">
        <w:t>tidigare har deltagit i val till riksdagen utan att få något mandat</w:t>
      </w:r>
      <w:r>
        <w:t xml:space="preserve"> omfattas av lagen, om de</w:t>
      </w:r>
      <w:r w:rsidRPr="00C57494">
        <w:t xml:space="preserve"> får </w:t>
      </w:r>
      <w:r w:rsidRPr="002E0DAB">
        <w:t>stöd enligt lagen om statligt stöd till politiska partier</w:t>
      </w:r>
      <w:r w:rsidRPr="00C57494">
        <w:t>.</w:t>
      </w:r>
      <w:r>
        <w:t xml:space="preserve"> Det kan </w:t>
      </w:r>
      <w:r w:rsidRPr="00094881">
        <w:t xml:space="preserve">t.ex. </w:t>
      </w:r>
      <w:r>
        <w:t xml:space="preserve">vara fallet i fråga om </w:t>
      </w:r>
      <w:r w:rsidRPr="00094881">
        <w:t>sådant statligt parti</w:t>
      </w:r>
      <w:r>
        <w:softHyphen/>
      </w:r>
      <w:r w:rsidRPr="00094881">
        <w:t>stöd som även partier som inte kommer in i riks</w:t>
      </w:r>
      <w:r>
        <w:softHyphen/>
      </w:r>
      <w:r w:rsidRPr="00094881">
        <w:t xml:space="preserve">dagen </w:t>
      </w:r>
      <w:r>
        <w:t>får</w:t>
      </w:r>
      <w:r w:rsidRPr="00094881">
        <w:t xml:space="preserve"> om de fått minst 2,5</w:t>
      </w:r>
      <w:r>
        <w:t> </w:t>
      </w:r>
      <w:r w:rsidRPr="00094881">
        <w:t>procent av rösterna i hela landet i något av de två senaste</w:t>
      </w:r>
      <w:r>
        <w:t xml:space="preserve"> riksdagsvalen. Redo</w:t>
      </w:r>
      <w:r>
        <w:softHyphen/>
        <w:t>vis</w:t>
      </w:r>
      <w:r>
        <w:softHyphen/>
        <w:t>ningsskyldig</w:t>
      </w:r>
      <w:r>
        <w:softHyphen/>
        <w:t>heten för partier som omfattas av lagen enligt punkt 3 gäller så länge som partiet får offentligt stöd av det aktuella slaget, dvs. för vart och ett av de räken</w:t>
      </w:r>
      <w:r>
        <w:softHyphen/>
        <w:t>skapsår eller kalenderår under vilka stödet betalas ut.</w:t>
      </w:r>
    </w:p>
    <w:p w:rsidR="00FE2B62" w:rsidRPr="00D81731" w:rsidRDefault="00FE2B62" w:rsidP="00FE2B62">
      <w:pPr>
        <w:pStyle w:val="Rubrik4utannumrering"/>
      </w:pPr>
      <w:r w:rsidRPr="00D81731">
        <w:t xml:space="preserve">Redovisning av </w:t>
      </w:r>
      <w:r w:rsidRPr="006951CC">
        <w:t>intäkter</w:t>
      </w:r>
    </w:p>
    <w:p w:rsidR="00FE2B62" w:rsidRPr="006951CC" w:rsidRDefault="00FE2B62" w:rsidP="00FE2B62">
      <w:pPr>
        <w:pStyle w:val="Brdtext"/>
        <w:rPr>
          <w:sz w:val="18"/>
          <w:szCs w:val="18"/>
        </w:rPr>
      </w:pPr>
      <w:r w:rsidRPr="006951CC">
        <w:rPr>
          <w:b/>
          <w:sz w:val="18"/>
          <w:szCs w:val="18"/>
        </w:rPr>
        <w:t>4 § </w:t>
      </w:r>
      <w:r w:rsidRPr="006951CC">
        <w:rPr>
          <w:sz w:val="18"/>
          <w:szCs w:val="18"/>
        </w:rPr>
        <w:t>Ett parti ska redovisa till Kammarkollegiet hur det har finansierat sin politiska verksamhet. Av redovisningen ska det tydligt framgå vilka medel som har kommit verksamheten till godo och varifrån medlen kommer (intäktsredovis</w:t>
      </w:r>
      <w:r>
        <w:rPr>
          <w:sz w:val="18"/>
          <w:szCs w:val="18"/>
        </w:rPr>
        <w:softHyphen/>
      </w:r>
      <w:r w:rsidRPr="006951CC">
        <w:rPr>
          <w:sz w:val="18"/>
          <w:szCs w:val="18"/>
        </w:rPr>
        <w:t xml:space="preserve">ning). </w:t>
      </w:r>
    </w:p>
    <w:p w:rsidR="00FE2B62" w:rsidRPr="006951CC" w:rsidRDefault="00FE2B62" w:rsidP="00FE2B62">
      <w:pPr>
        <w:pStyle w:val="Brdtextmedindrag"/>
        <w:rPr>
          <w:sz w:val="18"/>
          <w:szCs w:val="18"/>
        </w:rPr>
      </w:pPr>
      <w:r w:rsidRPr="006951CC">
        <w:rPr>
          <w:sz w:val="18"/>
          <w:szCs w:val="18"/>
        </w:rPr>
        <w:t>Intäktsredovisningen ska avse partiets verksamhet på central nivå.</w:t>
      </w:r>
    </w:p>
    <w:p w:rsidR="00FE2B62" w:rsidRPr="006951CC" w:rsidRDefault="00FE2B62" w:rsidP="00F46DA6">
      <w:pPr>
        <w:pStyle w:val="Brdtextmedindrag"/>
        <w:rPr>
          <w:sz w:val="18"/>
          <w:szCs w:val="18"/>
        </w:rPr>
      </w:pPr>
      <w:r w:rsidRPr="006951CC">
        <w:rPr>
          <w:sz w:val="18"/>
          <w:szCs w:val="18"/>
        </w:rPr>
        <w:t>Om någon efter ett personval har utsetts till ledamot eller ersättare för en ledamot av riksdagen eller</w:t>
      </w:r>
      <w:r>
        <w:rPr>
          <w:sz w:val="18"/>
          <w:szCs w:val="18"/>
        </w:rPr>
        <w:t xml:space="preserve"> Europa</w:t>
      </w:r>
      <w:r>
        <w:rPr>
          <w:sz w:val="18"/>
          <w:szCs w:val="18"/>
        </w:rPr>
        <w:softHyphen/>
        <w:t>parlamentet, ska partiets intäkts</w:t>
      </w:r>
      <w:r w:rsidRPr="006951CC">
        <w:rPr>
          <w:sz w:val="18"/>
          <w:szCs w:val="18"/>
        </w:rPr>
        <w:t xml:space="preserve">redovisning </w:t>
      </w:r>
      <w:r w:rsidR="00B61F67" w:rsidRPr="006951CC">
        <w:rPr>
          <w:sz w:val="18"/>
          <w:szCs w:val="18"/>
        </w:rPr>
        <w:t xml:space="preserve">avse </w:t>
      </w:r>
      <w:r w:rsidRPr="006951CC">
        <w:rPr>
          <w:sz w:val="18"/>
          <w:szCs w:val="18"/>
        </w:rPr>
        <w:t>även leda</w:t>
      </w:r>
      <w:r w:rsidRPr="006951CC">
        <w:rPr>
          <w:sz w:val="18"/>
          <w:szCs w:val="18"/>
        </w:rPr>
        <w:softHyphen/>
        <w:t>motens eller ersättarens personvals</w:t>
      </w:r>
      <w:r w:rsidRPr="006951CC">
        <w:rPr>
          <w:sz w:val="18"/>
          <w:szCs w:val="18"/>
        </w:rPr>
        <w:softHyphen/>
        <w:t>kampanj.</w:t>
      </w:r>
    </w:p>
    <w:p w:rsidR="00FE2B62" w:rsidRDefault="00FE2B62" w:rsidP="00FE2B62">
      <w:pPr>
        <w:pStyle w:val="Brdtextmedindrag"/>
        <w:ind w:firstLine="0"/>
      </w:pPr>
    </w:p>
    <w:p w:rsidR="00FE2B62" w:rsidRDefault="00FE2B62" w:rsidP="00FE2B62">
      <w:pPr>
        <w:pStyle w:val="Brdtext"/>
      </w:pPr>
      <w:r>
        <w:t>I paragrafen regleras partiernas skyldighet att redovisa sina intäkter. Av paragrafen följer att partiernas redovisnings</w:t>
      </w:r>
      <w:r>
        <w:softHyphen/>
        <w:t xml:space="preserve">skyldighet gäller för såväl partiets som enskilda valkandidaters intäkter. Övervägandena finns i </w:t>
      </w:r>
      <w:r w:rsidRPr="009953EA">
        <w:t>avsnitt 6.2 och 6.5</w:t>
      </w:r>
      <w:r>
        <w:t>.</w:t>
      </w:r>
    </w:p>
    <w:p w:rsidR="00FE2B62" w:rsidRDefault="00FE2B62" w:rsidP="00B575D0">
      <w:pPr>
        <w:pStyle w:val="Brdtextmedindrag"/>
      </w:pPr>
      <w:r w:rsidRPr="00CF2A2A">
        <w:t xml:space="preserve">Ett parti ska </w:t>
      </w:r>
      <w:r>
        <w:t xml:space="preserve">enligt </w:t>
      </w:r>
      <w:r w:rsidRPr="00160418">
        <w:rPr>
          <w:i/>
        </w:rPr>
        <w:t>första stycket</w:t>
      </w:r>
      <w:r>
        <w:t xml:space="preserve"> </w:t>
      </w:r>
      <w:r w:rsidRPr="00CF2A2A">
        <w:t>redovisa till Kammarkollegiet hur det har finansierat sin politiska verksamhet. Av redo</w:t>
      </w:r>
      <w:r>
        <w:softHyphen/>
      </w:r>
      <w:r w:rsidRPr="00CF2A2A">
        <w:t>vis</w:t>
      </w:r>
      <w:r>
        <w:softHyphen/>
      </w:r>
      <w:r w:rsidRPr="00CF2A2A">
        <w:t xml:space="preserve">ningen ska det tydligt framgå vilka medel som har kommit verksamheten </w:t>
      </w:r>
      <w:r>
        <w:t>till godo</w:t>
      </w:r>
      <w:r w:rsidRPr="00CF2A2A">
        <w:t xml:space="preserve"> och varifrån medlen kommer</w:t>
      </w:r>
      <w:r>
        <w:t>.</w:t>
      </w:r>
    </w:p>
    <w:p w:rsidR="00FE2B62" w:rsidRDefault="00FE2B62" w:rsidP="00FE2B62">
      <w:pPr>
        <w:pStyle w:val="Brdtextmedindrag"/>
      </w:pPr>
      <w:r>
        <w:t xml:space="preserve">Enligt </w:t>
      </w:r>
      <w:r w:rsidRPr="00160418">
        <w:rPr>
          <w:i/>
        </w:rPr>
        <w:t>andra stycket</w:t>
      </w:r>
      <w:r>
        <w:t xml:space="preserve"> ska redovisningsskyldigheten omfatta partiets verk</w:t>
      </w:r>
      <w:r>
        <w:softHyphen/>
        <w:t xml:space="preserve">samhet på central nivå, dvs. enbart riksorganisationen. Många av de etablerade partierna består av partiorganisationer på central, regional och lokal nivå. </w:t>
      </w:r>
      <w:r w:rsidRPr="00A473E9">
        <w:t>Kvinno</w:t>
      </w:r>
      <w:r>
        <w:t>organisationer</w:t>
      </w:r>
      <w:r w:rsidRPr="00A473E9">
        <w:t xml:space="preserve"> och ungdoms</w:t>
      </w:r>
      <w:r>
        <w:softHyphen/>
      </w:r>
      <w:r w:rsidRPr="00A473E9">
        <w:t>förbu</w:t>
      </w:r>
      <w:r>
        <w:t>n</w:t>
      </w:r>
      <w:r w:rsidRPr="00A473E9">
        <w:t>d kan också finn</w:t>
      </w:r>
      <w:r>
        <w:t>a</w:t>
      </w:r>
      <w:r w:rsidRPr="00A473E9">
        <w:t>s i parti</w:t>
      </w:r>
      <w:r>
        <w:softHyphen/>
      </w:r>
      <w:r w:rsidRPr="00A473E9">
        <w:t>organisationen</w:t>
      </w:r>
      <w:r>
        <w:t>.</w:t>
      </w:r>
      <w:r w:rsidRPr="008F5485">
        <w:t xml:space="preserve"> </w:t>
      </w:r>
      <w:r>
        <w:t>De räknas som sidoorganisationer och utgör ofta separata juridiska personer</w:t>
      </w:r>
      <w:r w:rsidRPr="00A473E9">
        <w:t xml:space="preserve">. </w:t>
      </w:r>
      <w:r>
        <w:t>Bland de nuvarande riksdagspartierna före</w:t>
      </w:r>
      <w:r>
        <w:softHyphen/>
        <w:t>kommer det dock att organiseringen av det kvinno- och jämställd</w:t>
      </w:r>
      <w:r>
        <w:softHyphen/>
        <w:t>hets</w:t>
      </w:r>
      <w:r>
        <w:softHyphen/>
        <w:t xml:space="preserve">politiska arbetet sker i form av ett internt nätverk inom partiet på central nivå. </w:t>
      </w:r>
      <w:r w:rsidRPr="00160418">
        <w:t>Att bidrag från regionala och lokala parti</w:t>
      </w:r>
      <w:r>
        <w:softHyphen/>
      </w:r>
      <w:r w:rsidRPr="00160418">
        <w:t xml:space="preserve">organisationer </w:t>
      </w:r>
      <w:r>
        <w:t>eller sido</w:t>
      </w:r>
      <w:r>
        <w:softHyphen/>
        <w:t xml:space="preserve">organisationer </w:t>
      </w:r>
      <w:r w:rsidRPr="00160418">
        <w:t xml:space="preserve">till </w:t>
      </w:r>
      <w:r>
        <w:t>d</w:t>
      </w:r>
      <w:r w:rsidRPr="00160418">
        <w:t xml:space="preserve">en </w:t>
      </w:r>
      <w:r>
        <w:t xml:space="preserve">centrala </w:t>
      </w:r>
      <w:r w:rsidRPr="00160418">
        <w:t>nivå</w:t>
      </w:r>
      <w:r>
        <w:t>n</w:t>
      </w:r>
      <w:r w:rsidRPr="00160418">
        <w:t xml:space="preserve"> </w:t>
      </w:r>
      <w:r>
        <w:t xml:space="preserve">inom ett parti </w:t>
      </w:r>
      <w:r w:rsidRPr="00160418">
        <w:t xml:space="preserve">ska redovisas följer av </w:t>
      </w:r>
      <w:r>
        <w:t>6 </w:t>
      </w:r>
      <w:r w:rsidRPr="00160418">
        <w:t>§ första stycket</w:t>
      </w:r>
      <w:r w:rsidR="00753B2C">
        <w:t> 6</w:t>
      </w:r>
      <w:r>
        <w:t>, se författnings</w:t>
      </w:r>
      <w:r>
        <w:softHyphen/>
        <w:t>kommentaren till 6 §</w:t>
      </w:r>
      <w:r w:rsidRPr="00160418">
        <w:t>.</w:t>
      </w:r>
      <w:r>
        <w:t xml:space="preserve"> Redovis</w:t>
      </w:r>
      <w:r>
        <w:softHyphen/>
        <w:t>nings</w:t>
      </w:r>
      <w:r>
        <w:softHyphen/>
      </w:r>
      <w:r>
        <w:softHyphen/>
        <w:t>skyldigheten kommer alltså att omfatta partiets centrala verksam</w:t>
      </w:r>
      <w:r w:rsidR="00753B2C">
        <w:softHyphen/>
      </w:r>
      <w:r>
        <w:t>het, inbegripet bidrag från eventuella andra organisatoriska nivåer inom partiet eller från sidoorganisationer. De regionala och lokala nivåerna i ett parti liksom sidoorganisationerna omfattas däremot inte av någon redo</w:t>
      </w:r>
      <w:r>
        <w:softHyphen/>
        <w:t>visningsskyldighet enligt lagen. Detsamma gäller partier som bedriver verksamhet på enbart regional eller lokal nivå.</w:t>
      </w:r>
    </w:p>
    <w:p w:rsidR="00FE2B62" w:rsidRDefault="00FE2B62" w:rsidP="00FE2B62">
      <w:pPr>
        <w:pStyle w:val="Brdtextmedindrag"/>
      </w:pPr>
      <w:r>
        <w:t xml:space="preserve">Av </w:t>
      </w:r>
      <w:r w:rsidRPr="00160418">
        <w:rPr>
          <w:i/>
        </w:rPr>
        <w:t>tredje stycket</w:t>
      </w:r>
      <w:r>
        <w:t xml:space="preserve"> följer att partiernas intäktsredovisningar även ska innehålla uppgifter om intäkter som avser deras val</w:t>
      </w:r>
      <w:r>
        <w:softHyphen/>
        <w:t>kandidaters person</w:t>
      </w:r>
      <w:r>
        <w:softHyphen/>
        <w:t>valskampanjer, o</w:t>
      </w:r>
      <w:r w:rsidRPr="002B5958">
        <w:t xml:space="preserve">m </w:t>
      </w:r>
      <w:r>
        <w:t xml:space="preserve">valkandidaten </w:t>
      </w:r>
      <w:r w:rsidRPr="002B5958">
        <w:t>efter ett personval har utsetts till leda</w:t>
      </w:r>
      <w:r>
        <w:softHyphen/>
      </w:r>
      <w:r w:rsidRPr="002B5958">
        <w:t xml:space="preserve">mot eller ersättare för </w:t>
      </w:r>
      <w:r>
        <w:t xml:space="preserve">en </w:t>
      </w:r>
      <w:r w:rsidRPr="002B5958">
        <w:t>ledamot av riksdagen eller Europa</w:t>
      </w:r>
      <w:r>
        <w:softHyphen/>
      </w:r>
      <w:r w:rsidRPr="002B5958">
        <w:t>parlamentet</w:t>
      </w:r>
      <w:r>
        <w:t>. Intäkts</w:t>
      </w:r>
      <w:r>
        <w:softHyphen/>
        <w:t>redovisningarna kommer därmed att bestå av två delar, dvs. en del som avser redovisning av intäkter inom parti</w:t>
      </w:r>
      <w:r>
        <w:softHyphen/>
        <w:t>organisationen på central nivå och en annan del som avser redo</w:t>
      </w:r>
      <w:r>
        <w:softHyphen/>
        <w:t>vis</w:t>
      </w:r>
      <w:r>
        <w:softHyphen/>
        <w:t>ning av valkandidaternas person</w:t>
      </w:r>
      <w:r>
        <w:softHyphen/>
        <w:t>vals</w:t>
      </w:r>
      <w:r>
        <w:softHyphen/>
        <w:t>kampanjer. En valkandidat som efter valet utses till ledamot eller ersättare för en ledamot i någon av de beslutande politiska försam</w:t>
      </w:r>
      <w:r>
        <w:softHyphen/>
        <w:t>lingarna ska alltså inte själv upprätta någon intäkts</w:t>
      </w:r>
      <w:r>
        <w:softHyphen/>
        <w:t>redovisning utan rapporterar intäkter som avser hans eller hennes personvalskampanj till partiet. Någon redo</w:t>
      </w:r>
      <w:r>
        <w:softHyphen/>
        <w:t>visning av valkandidaternas intäkter som inte har samband med val</w:t>
      </w:r>
      <w:r>
        <w:softHyphen/>
        <w:t>kampanjerna behöver inte göras.</w:t>
      </w:r>
    </w:p>
    <w:p w:rsidR="00FE2B62" w:rsidRDefault="00FE2B62" w:rsidP="00FE2B62">
      <w:pPr>
        <w:pStyle w:val="Brdtextmedindrag"/>
      </w:pPr>
    </w:p>
    <w:p w:rsidR="00FE2B62" w:rsidRPr="006951CC" w:rsidRDefault="00FE2B62" w:rsidP="00FE2B62">
      <w:pPr>
        <w:pStyle w:val="Brdtext"/>
        <w:rPr>
          <w:sz w:val="18"/>
          <w:szCs w:val="18"/>
        </w:rPr>
      </w:pPr>
      <w:r w:rsidRPr="006951CC">
        <w:rPr>
          <w:b/>
          <w:sz w:val="18"/>
          <w:szCs w:val="18"/>
        </w:rPr>
        <w:t>5 § </w:t>
      </w:r>
      <w:r w:rsidRPr="006951CC">
        <w:rPr>
          <w:sz w:val="18"/>
          <w:szCs w:val="18"/>
        </w:rPr>
        <w:t>En intäktsredovisning ska avse räkenskapsår om partiet är bokföringsskyldigt enligt bokföringslagen (1999:1078). I annat fall ska redovisningen avse kalenderår.</w:t>
      </w:r>
    </w:p>
    <w:p w:rsidR="00FE2B62" w:rsidRDefault="00FE2B62" w:rsidP="00FE2B62">
      <w:pPr>
        <w:pStyle w:val="Brdtextmedindrag"/>
        <w:ind w:firstLine="0"/>
      </w:pPr>
    </w:p>
    <w:p w:rsidR="00FE2B62" w:rsidRDefault="00FE2B62" w:rsidP="00FE2B62">
      <w:pPr>
        <w:pStyle w:val="Brdtext"/>
      </w:pPr>
      <w:r>
        <w:t xml:space="preserve">Enligt paragrafen ska redovisningsperioden vara räkenskapsår för partier som är bokföringsskyldiga enligt bokföringslagen </w:t>
      </w:r>
      <w:r w:rsidRPr="002576BB">
        <w:t>(1999:1078)</w:t>
      </w:r>
      <w:r>
        <w:t xml:space="preserve"> och kalenderår för andra partier. Övervägandena finns i </w:t>
      </w:r>
      <w:r w:rsidRPr="009953EA">
        <w:t>avsnitt 6.11</w:t>
      </w:r>
      <w:r>
        <w:t>.</w:t>
      </w:r>
    </w:p>
    <w:p w:rsidR="00FE2B62" w:rsidRDefault="00FE2B62" w:rsidP="00FE2B62">
      <w:pPr>
        <w:pStyle w:val="Brdtextmedindrag"/>
      </w:pPr>
      <w:r>
        <w:t xml:space="preserve">Bestämmelserna innebär att en intäktsredovisning i normalfallet alltid kommer att omfatta en tolvmånadersperiod för de partier som omfattas av redovisningsskyldigheten enligt lagen. </w:t>
      </w:r>
    </w:p>
    <w:p w:rsidR="00FE2B62" w:rsidRDefault="00FE2B62" w:rsidP="00FE2B62">
      <w:pPr>
        <w:pStyle w:val="Brdtextmedindrag"/>
        <w:ind w:firstLine="0"/>
      </w:pPr>
    </w:p>
    <w:p w:rsidR="00FE2B62" w:rsidRPr="006951CC" w:rsidRDefault="00FE2B62" w:rsidP="00FE2B62">
      <w:pPr>
        <w:pStyle w:val="Brdtext"/>
        <w:rPr>
          <w:sz w:val="18"/>
          <w:szCs w:val="18"/>
        </w:rPr>
      </w:pPr>
      <w:r w:rsidRPr="006951CC">
        <w:rPr>
          <w:b/>
          <w:sz w:val="18"/>
          <w:szCs w:val="18"/>
        </w:rPr>
        <w:t>6 § </w:t>
      </w:r>
      <w:r w:rsidRPr="006951CC">
        <w:rPr>
          <w:sz w:val="18"/>
          <w:szCs w:val="18"/>
        </w:rPr>
        <w:t>En intäktsredovisning ska innehålla uppgifter om storleken av</w:t>
      </w:r>
    </w:p>
    <w:p w:rsidR="00FE2B62" w:rsidRPr="006951CC" w:rsidRDefault="00FE2B62" w:rsidP="00FE2B62">
      <w:pPr>
        <w:pStyle w:val="Brdtextmedindrag"/>
        <w:rPr>
          <w:sz w:val="18"/>
          <w:szCs w:val="18"/>
        </w:rPr>
      </w:pPr>
      <w:r w:rsidRPr="006951CC">
        <w:rPr>
          <w:sz w:val="18"/>
          <w:szCs w:val="18"/>
        </w:rPr>
        <w:t>1. stöd enligt lagen (1972:625) om statligt stöd till politiska partier,</w:t>
      </w:r>
    </w:p>
    <w:p w:rsidR="00FE2B62" w:rsidRPr="006951CC" w:rsidRDefault="00FE2B62" w:rsidP="00FE2B62">
      <w:pPr>
        <w:pStyle w:val="Brdtextmedindrag"/>
        <w:rPr>
          <w:sz w:val="18"/>
          <w:szCs w:val="18"/>
        </w:rPr>
      </w:pPr>
      <w:r w:rsidRPr="006951CC">
        <w:rPr>
          <w:sz w:val="18"/>
          <w:szCs w:val="18"/>
        </w:rPr>
        <w:t>2. stöd enligt lagen (1999:1209) om stöd till riksdagsledamöternas och parti</w:t>
      </w:r>
      <w:r>
        <w:rPr>
          <w:sz w:val="18"/>
          <w:szCs w:val="18"/>
        </w:rPr>
        <w:softHyphen/>
      </w:r>
      <w:r w:rsidRPr="006951CC">
        <w:rPr>
          <w:sz w:val="18"/>
          <w:szCs w:val="18"/>
        </w:rPr>
        <w:t>gruppernas arbete i riksdagen,</w:t>
      </w:r>
    </w:p>
    <w:p w:rsidR="00FE2B62" w:rsidRPr="006951CC" w:rsidRDefault="00FE2B62" w:rsidP="00FE2B62">
      <w:pPr>
        <w:pStyle w:val="Brdtextmedindrag"/>
        <w:rPr>
          <w:sz w:val="18"/>
          <w:szCs w:val="18"/>
        </w:rPr>
      </w:pPr>
      <w:r>
        <w:rPr>
          <w:sz w:val="18"/>
          <w:szCs w:val="18"/>
        </w:rPr>
        <w:t>3</w:t>
      </w:r>
      <w:r w:rsidRPr="006951CC">
        <w:rPr>
          <w:sz w:val="18"/>
          <w:szCs w:val="18"/>
        </w:rPr>
        <w:t>. stöd enligt lagen (2010:473)</w:t>
      </w:r>
      <w:r>
        <w:rPr>
          <w:sz w:val="18"/>
          <w:szCs w:val="18"/>
        </w:rPr>
        <w:t xml:space="preserve"> om statligt stöd till riksdags</w:t>
      </w:r>
      <w:r w:rsidRPr="006951CC">
        <w:rPr>
          <w:sz w:val="18"/>
          <w:szCs w:val="18"/>
        </w:rPr>
        <w:t>partiernas kvinno</w:t>
      </w:r>
      <w:r>
        <w:rPr>
          <w:sz w:val="18"/>
          <w:szCs w:val="18"/>
        </w:rPr>
        <w:softHyphen/>
      </w:r>
      <w:r w:rsidRPr="006951CC">
        <w:rPr>
          <w:sz w:val="18"/>
          <w:szCs w:val="18"/>
        </w:rPr>
        <w:t>organisationer</w:t>
      </w:r>
      <w:r>
        <w:rPr>
          <w:sz w:val="18"/>
          <w:szCs w:val="18"/>
        </w:rPr>
        <w:t xml:space="preserve"> till en kvinnoorganisation inom partiet</w:t>
      </w:r>
      <w:r w:rsidRPr="006951CC">
        <w:rPr>
          <w:sz w:val="18"/>
          <w:szCs w:val="18"/>
        </w:rPr>
        <w:t>,</w:t>
      </w:r>
    </w:p>
    <w:p w:rsidR="00FE2B62" w:rsidRPr="006951CC" w:rsidRDefault="00FE2B62" w:rsidP="00FE2B62">
      <w:pPr>
        <w:pStyle w:val="Brdtextmedindrag"/>
        <w:rPr>
          <w:sz w:val="18"/>
          <w:szCs w:val="18"/>
        </w:rPr>
      </w:pPr>
      <w:r>
        <w:rPr>
          <w:sz w:val="18"/>
          <w:szCs w:val="18"/>
        </w:rPr>
        <w:t>4</w:t>
      </w:r>
      <w:r w:rsidRPr="006951CC">
        <w:rPr>
          <w:sz w:val="18"/>
          <w:szCs w:val="18"/>
        </w:rPr>
        <w:t>. medlemsavgifter,</w:t>
      </w:r>
    </w:p>
    <w:p w:rsidR="00FE2B62" w:rsidRPr="006951CC" w:rsidRDefault="00FE2B62" w:rsidP="00F46DA6">
      <w:pPr>
        <w:pStyle w:val="Brdtextmedindrag"/>
        <w:rPr>
          <w:sz w:val="18"/>
          <w:szCs w:val="18"/>
        </w:rPr>
      </w:pPr>
      <w:r>
        <w:rPr>
          <w:sz w:val="18"/>
          <w:szCs w:val="18"/>
        </w:rPr>
        <w:t>5</w:t>
      </w:r>
      <w:r w:rsidRPr="006951CC">
        <w:rPr>
          <w:sz w:val="18"/>
          <w:szCs w:val="18"/>
        </w:rPr>
        <w:t>. in</w:t>
      </w:r>
      <w:r w:rsidR="001F0160">
        <w:rPr>
          <w:sz w:val="18"/>
          <w:szCs w:val="18"/>
        </w:rPr>
        <w:t>täkter</w:t>
      </w:r>
      <w:r w:rsidRPr="006951CC">
        <w:rPr>
          <w:sz w:val="18"/>
          <w:szCs w:val="18"/>
        </w:rPr>
        <w:t xml:space="preserve"> från försäljningar, lotterier, insamlingar och liknande</w:t>
      </w:r>
      <w:r>
        <w:rPr>
          <w:sz w:val="18"/>
          <w:szCs w:val="18"/>
        </w:rPr>
        <w:t xml:space="preserve"> verksam</w:t>
      </w:r>
      <w:r>
        <w:rPr>
          <w:sz w:val="18"/>
          <w:szCs w:val="18"/>
        </w:rPr>
        <w:softHyphen/>
        <w:t>heter</w:t>
      </w:r>
      <w:r w:rsidRPr="006951CC">
        <w:rPr>
          <w:sz w:val="18"/>
          <w:szCs w:val="18"/>
        </w:rPr>
        <w:t>,</w:t>
      </w:r>
    </w:p>
    <w:p w:rsidR="00FE2B62" w:rsidRPr="006951CC" w:rsidRDefault="00FE2B62" w:rsidP="00FE2B62">
      <w:pPr>
        <w:pStyle w:val="Brdtextmedindrag"/>
        <w:rPr>
          <w:sz w:val="18"/>
          <w:szCs w:val="18"/>
        </w:rPr>
      </w:pPr>
      <w:r>
        <w:rPr>
          <w:sz w:val="18"/>
          <w:szCs w:val="18"/>
        </w:rPr>
        <w:t>6</w:t>
      </w:r>
      <w:r w:rsidRPr="006951CC">
        <w:rPr>
          <w:sz w:val="18"/>
          <w:szCs w:val="18"/>
        </w:rPr>
        <w:t>. bidrag från andra delar av partiets organisation, inbegripet sido</w:t>
      </w:r>
      <w:r>
        <w:rPr>
          <w:sz w:val="18"/>
          <w:szCs w:val="18"/>
        </w:rPr>
        <w:softHyphen/>
      </w:r>
      <w:r w:rsidRPr="006951CC">
        <w:rPr>
          <w:sz w:val="18"/>
          <w:szCs w:val="18"/>
        </w:rPr>
        <w:t>organisa</w:t>
      </w:r>
      <w:r>
        <w:rPr>
          <w:sz w:val="18"/>
          <w:szCs w:val="18"/>
        </w:rPr>
        <w:softHyphen/>
      </w:r>
      <w:r w:rsidRPr="006951CC">
        <w:rPr>
          <w:sz w:val="18"/>
          <w:szCs w:val="18"/>
        </w:rPr>
        <w:t>tioner,</w:t>
      </w:r>
    </w:p>
    <w:p w:rsidR="00FE2B62" w:rsidRPr="006951CC" w:rsidRDefault="00FE2B62" w:rsidP="00FE2B62">
      <w:pPr>
        <w:pStyle w:val="Brdtextmedindrag"/>
        <w:rPr>
          <w:sz w:val="18"/>
          <w:szCs w:val="18"/>
        </w:rPr>
      </w:pPr>
      <w:r>
        <w:rPr>
          <w:sz w:val="18"/>
          <w:szCs w:val="18"/>
        </w:rPr>
        <w:t>7</w:t>
      </w:r>
      <w:r w:rsidRPr="006951CC">
        <w:rPr>
          <w:sz w:val="18"/>
          <w:szCs w:val="18"/>
        </w:rPr>
        <w:t xml:space="preserve">. bidrag från privatpersoner, </w:t>
      </w:r>
    </w:p>
    <w:p w:rsidR="00FE2B62" w:rsidRPr="006951CC" w:rsidRDefault="00FE2B62" w:rsidP="00FE2B62">
      <w:pPr>
        <w:pStyle w:val="Brdtextmedindrag"/>
        <w:rPr>
          <w:sz w:val="18"/>
          <w:szCs w:val="18"/>
        </w:rPr>
      </w:pPr>
      <w:r>
        <w:rPr>
          <w:sz w:val="18"/>
          <w:szCs w:val="18"/>
        </w:rPr>
        <w:t>8</w:t>
      </w:r>
      <w:r w:rsidRPr="006951CC">
        <w:rPr>
          <w:sz w:val="18"/>
          <w:szCs w:val="18"/>
        </w:rPr>
        <w:t>. bidrag från företag, organisationer, föreningar och andra sammanslutningar samt från stiftelser och fonder, och</w:t>
      </w:r>
    </w:p>
    <w:p w:rsidR="00FE2B62" w:rsidRPr="006951CC" w:rsidRDefault="00FE2B62" w:rsidP="00FE2B62">
      <w:pPr>
        <w:pStyle w:val="Brdtextmedindrag"/>
        <w:rPr>
          <w:sz w:val="18"/>
          <w:szCs w:val="18"/>
        </w:rPr>
      </w:pPr>
      <w:r>
        <w:rPr>
          <w:sz w:val="18"/>
          <w:szCs w:val="18"/>
        </w:rPr>
        <w:t>9</w:t>
      </w:r>
      <w:r w:rsidRPr="006951CC">
        <w:rPr>
          <w:sz w:val="18"/>
          <w:szCs w:val="18"/>
        </w:rPr>
        <w:t>. anonyma bidrag.</w:t>
      </w:r>
    </w:p>
    <w:p w:rsidR="00FE2B62" w:rsidRPr="006951CC" w:rsidRDefault="00FE2B62" w:rsidP="00FE2B62">
      <w:pPr>
        <w:pStyle w:val="Brdtextmedindrag"/>
        <w:rPr>
          <w:sz w:val="18"/>
          <w:szCs w:val="18"/>
        </w:rPr>
      </w:pPr>
      <w:r w:rsidRPr="006951CC">
        <w:rPr>
          <w:sz w:val="18"/>
          <w:szCs w:val="18"/>
        </w:rPr>
        <w:t>Första stycket gäller även för intäkter i en verksamhet som bedrivs i bolag eller i någon annan verksamhetsform, om partiet har ett bestämmande inflytande över verksamheten. Detsamma gäller för intäkter i en stiftelse som är knuten till partiet.</w:t>
      </w:r>
    </w:p>
    <w:p w:rsidR="00FE2B62" w:rsidRPr="006951CC" w:rsidRDefault="00FE2B62" w:rsidP="00F46DA6">
      <w:pPr>
        <w:pStyle w:val="Brdtextmedindrag"/>
        <w:rPr>
          <w:b/>
          <w:sz w:val="18"/>
          <w:szCs w:val="18"/>
        </w:rPr>
      </w:pPr>
      <w:r w:rsidRPr="006951CC">
        <w:rPr>
          <w:sz w:val="18"/>
          <w:szCs w:val="18"/>
        </w:rPr>
        <w:t xml:space="preserve">Som bidrag </w:t>
      </w:r>
      <w:r w:rsidR="001F0160">
        <w:rPr>
          <w:sz w:val="18"/>
          <w:szCs w:val="18"/>
        </w:rPr>
        <w:t xml:space="preserve">enligt första stycket 6–9 </w:t>
      </w:r>
      <w:r w:rsidRPr="006951CC">
        <w:rPr>
          <w:sz w:val="18"/>
          <w:szCs w:val="18"/>
        </w:rPr>
        <w:t xml:space="preserve">räknas prestationer i </w:t>
      </w:r>
      <w:r w:rsidR="009F2EF6">
        <w:rPr>
          <w:sz w:val="18"/>
          <w:szCs w:val="18"/>
        </w:rPr>
        <w:t xml:space="preserve">form av </w:t>
      </w:r>
      <w:r w:rsidRPr="006951CC">
        <w:rPr>
          <w:sz w:val="18"/>
          <w:szCs w:val="18"/>
        </w:rPr>
        <w:t>pengar, varor, tjänster och an</w:t>
      </w:r>
      <w:r w:rsidR="009F2EF6">
        <w:rPr>
          <w:sz w:val="18"/>
          <w:szCs w:val="18"/>
        </w:rPr>
        <w:t>nat</w:t>
      </w:r>
      <w:r w:rsidRPr="006951CC">
        <w:rPr>
          <w:sz w:val="18"/>
          <w:szCs w:val="18"/>
        </w:rPr>
        <w:t xml:space="preserve"> som har tagits emot </w:t>
      </w:r>
      <w:r>
        <w:rPr>
          <w:sz w:val="18"/>
          <w:szCs w:val="18"/>
        </w:rPr>
        <w:t xml:space="preserve">helt eller delvis </w:t>
      </w:r>
      <w:r w:rsidRPr="006951CC">
        <w:rPr>
          <w:sz w:val="18"/>
          <w:szCs w:val="18"/>
        </w:rPr>
        <w:t>utan någon motprestation med undantag för sedvanligt frivilligt arbete och sedvanliga gratistjänster. Ett bidrag som inte har lämnats i pengar ska redovisas till sitt verkliga värde.</w:t>
      </w:r>
    </w:p>
    <w:p w:rsidR="00FE2B62" w:rsidRDefault="00FE2B62" w:rsidP="00FE2B62">
      <w:pPr>
        <w:pStyle w:val="Brdtextmedindrag"/>
      </w:pPr>
    </w:p>
    <w:p w:rsidR="00FE2B62" w:rsidRPr="00497366" w:rsidRDefault="00FE2B62" w:rsidP="00FE2B62">
      <w:pPr>
        <w:pStyle w:val="Brdtext"/>
      </w:pPr>
      <w:r w:rsidRPr="00497366">
        <w:t xml:space="preserve">I </w:t>
      </w:r>
      <w:r>
        <w:t>paragrafen</w:t>
      </w:r>
      <w:r w:rsidRPr="00497366">
        <w:t xml:space="preserve"> </w:t>
      </w:r>
      <w:r>
        <w:t>anges</w:t>
      </w:r>
      <w:r w:rsidRPr="00497366">
        <w:t xml:space="preserve"> </w:t>
      </w:r>
      <w:r>
        <w:t>vilka uppgifter som partiernas intäkts</w:t>
      </w:r>
      <w:r>
        <w:softHyphen/>
        <w:t xml:space="preserve">redovisningar ska innehålla och hur intäkterna ska värderas. Övervägandena finns i </w:t>
      </w:r>
      <w:r w:rsidRPr="009953EA">
        <w:t>avsnitt 6.6, 6.7 och 6.9</w:t>
      </w:r>
      <w:r>
        <w:t>.</w:t>
      </w:r>
    </w:p>
    <w:p w:rsidR="00FE2B62" w:rsidRDefault="00FE2B62" w:rsidP="00FE2B62">
      <w:pPr>
        <w:pStyle w:val="Brdtextmedindrag"/>
      </w:pPr>
      <w:r>
        <w:t xml:space="preserve">I </w:t>
      </w:r>
      <w:r w:rsidRPr="00160418">
        <w:rPr>
          <w:i/>
        </w:rPr>
        <w:t>första stycket</w:t>
      </w:r>
      <w:r>
        <w:t xml:space="preserve"> specificeras i nio punkter vilka intäkter som ska anges i ett partis intäktsredovisning. </w:t>
      </w:r>
      <w:r>
        <w:rPr>
          <w:i/>
        </w:rPr>
        <w:t>Första stycket </w:t>
      </w:r>
      <w:r w:rsidRPr="00160418">
        <w:rPr>
          <w:i/>
        </w:rPr>
        <w:t>1–</w:t>
      </w:r>
      <w:r>
        <w:rPr>
          <w:i/>
        </w:rPr>
        <w:t>3</w:t>
      </w:r>
      <w:r>
        <w:t xml:space="preserve"> avser offentligt stöd och de </w:t>
      </w:r>
      <w:r w:rsidRPr="00160418">
        <w:rPr>
          <w:i/>
        </w:rPr>
        <w:t>övriga punkterna</w:t>
      </w:r>
      <w:r>
        <w:t xml:space="preserve"> avser andra intäktsslag. Stöd enligt </w:t>
      </w:r>
      <w:r>
        <w:rPr>
          <w:i/>
        </w:rPr>
        <w:t>första stycket </w:t>
      </w:r>
      <w:r w:rsidRPr="00160418">
        <w:rPr>
          <w:i/>
        </w:rPr>
        <w:t>1</w:t>
      </w:r>
      <w:r>
        <w:t xml:space="preserve"> lämnas bl.a. till partier som har vunnit mandat i riksdagen. </w:t>
      </w:r>
      <w:r>
        <w:rPr>
          <w:i/>
        </w:rPr>
        <w:t>Första stycket </w:t>
      </w:r>
      <w:r w:rsidRPr="00160418">
        <w:rPr>
          <w:i/>
        </w:rPr>
        <w:t>2</w:t>
      </w:r>
      <w:r>
        <w:t xml:space="preserve"> gäller stöd som lämnas till riksdags</w:t>
      </w:r>
      <w:r>
        <w:softHyphen/>
        <w:t>leda</w:t>
      </w:r>
      <w:r>
        <w:softHyphen/>
        <w:t>möternas och parti</w:t>
      </w:r>
      <w:r>
        <w:softHyphen/>
        <w:t xml:space="preserve">gruppernas arbete i riksdagen. </w:t>
      </w:r>
      <w:r>
        <w:rPr>
          <w:i/>
        </w:rPr>
        <w:t>Första stycket 3</w:t>
      </w:r>
      <w:r w:rsidRPr="00160418">
        <w:rPr>
          <w:i/>
        </w:rPr>
        <w:t xml:space="preserve"> </w:t>
      </w:r>
      <w:r>
        <w:t>avser stöd till riksdags</w:t>
      </w:r>
      <w:r>
        <w:softHyphen/>
        <w:t>partiernas kvinno</w:t>
      </w:r>
      <w:r>
        <w:softHyphen/>
        <w:t>organisationer som lämnas till en kvinnoorganisation inom ett parti. Det innebär att redovis</w:t>
      </w:r>
      <w:r>
        <w:softHyphen/>
        <w:t>ningsskyldigheten gäller för sådan verk</w:t>
      </w:r>
      <w:r>
        <w:softHyphen/>
        <w:t>sam</w:t>
      </w:r>
      <w:r>
        <w:softHyphen/>
        <w:t>het som bedrivs inom ett parti på dess centrala nivå, t.ex. i form av ett internt nätverk. Om verksam</w:t>
      </w:r>
      <w:r>
        <w:softHyphen/>
        <w:t xml:space="preserve">heten i en kvinnoorganisation bedrivs i en sidoorganisation i anslutning till ett parti gäller däremot inte någon redovisningsskyldighet för partiet (jfr </w:t>
      </w:r>
      <w:r w:rsidRPr="009953EA">
        <w:t>avsnitt 6.2</w:t>
      </w:r>
      <w:r>
        <w:t>).</w:t>
      </w:r>
    </w:p>
    <w:p w:rsidR="00FE2B62" w:rsidRDefault="00FE2B62" w:rsidP="00FE2B62">
      <w:pPr>
        <w:pStyle w:val="Brdtextmedindrag"/>
      </w:pPr>
      <w:r>
        <w:rPr>
          <w:i/>
        </w:rPr>
        <w:t>Första stycket 4</w:t>
      </w:r>
      <w:r w:rsidRPr="00160418">
        <w:rPr>
          <w:i/>
        </w:rPr>
        <w:t xml:space="preserve"> </w:t>
      </w:r>
      <w:r>
        <w:t>täcker medlemsavgifter som tas ut av ett parti.</w:t>
      </w:r>
    </w:p>
    <w:p w:rsidR="00FE2B62" w:rsidRPr="00160418" w:rsidRDefault="00FE2B62" w:rsidP="00F46DA6">
      <w:pPr>
        <w:pStyle w:val="Brdtextmedindrag"/>
        <w:rPr>
          <w:i/>
        </w:rPr>
      </w:pPr>
      <w:r>
        <w:rPr>
          <w:i/>
        </w:rPr>
        <w:t xml:space="preserve">Första stycket 5 </w:t>
      </w:r>
      <w:r>
        <w:t>avser in</w:t>
      </w:r>
      <w:r w:rsidR="001F0160">
        <w:t>täkter</w:t>
      </w:r>
      <w:r>
        <w:t xml:space="preserve"> från försäljningar, lotterier, insam</w:t>
      </w:r>
      <w:r>
        <w:softHyphen/>
        <w:t>lingar och liknande verksamheter. Om ett parti t.ex. säljer en fastighet ska storleken på in</w:t>
      </w:r>
      <w:r w:rsidR="001F0160">
        <w:t>täkten</w:t>
      </w:r>
      <w:r>
        <w:t xml:space="preserve"> från denna försäljning redovisas. Storleken på in</w:t>
      </w:r>
      <w:r w:rsidR="00051E35">
        <w:t>täkter</w:t>
      </w:r>
      <w:r>
        <w:t xml:space="preserve"> från lotterier och insamlingar ska också redovisas. Punkten täcker även in andra liknande in</w:t>
      </w:r>
      <w:r w:rsidR="001F0160">
        <w:t>täkter</w:t>
      </w:r>
      <w:r>
        <w:t xml:space="preserve"> som kan vara aktuella i ett partis </w:t>
      </w:r>
      <w:r w:rsidR="001F0160">
        <w:t xml:space="preserve">politiska </w:t>
      </w:r>
      <w:r>
        <w:t xml:space="preserve">verksamhet. </w:t>
      </w:r>
    </w:p>
    <w:p w:rsidR="00FE2B62" w:rsidRPr="00160418" w:rsidRDefault="00FE2B62" w:rsidP="00FE2B62">
      <w:pPr>
        <w:pStyle w:val="Brdtextmedindrag"/>
        <w:rPr>
          <w:b/>
        </w:rPr>
      </w:pPr>
      <w:r>
        <w:t xml:space="preserve">Av </w:t>
      </w:r>
      <w:r>
        <w:rPr>
          <w:i/>
        </w:rPr>
        <w:t>första stycket 6</w:t>
      </w:r>
      <w:r>
        <w:t xml:space="preserve"> följer att intäktsredovisningen ska innehålla uppgift om storleken på bidrag som lämnas inom en parti</w:t>
      </w:r>
      <w:r>
        <w:softHyphen/>
        <w:t>organisa</w:t>
      </w:r>
      <w:r>
        <w:softHyphen/>
        <w:t>tion till dess centrala nivå. Bidrag som lämnas från t.ex. regional eller lokal nivå till den centrala nivån inom partiorganisationen ska således redovisas. Även bidrag till partiets verksamhet på central nivå från sidoorganisationer som är knutna till partiet omfattas av redovisningsskyldigheten. Exempel på sådana sido</w:t>
      </w:r>
      <w:r>
        <w:softHyphen/>
        <w:t>organisationer är kvinnoorganisationer och ungdoms</w:t>
      </w:r>
      <w:r>
        <w:softHyphen/>
        <w:t>förbund, jfr författ</w:t>
      </w:r>
      <w:r>
        <w:softHyphen/>
        <w:t>nings</w:t>
      </w:r>
      <w:r>
        <w:softHyphen/>
        <w:t xml:space="preserve">kommentaren till 4 § andra stycket. </w:t>
      </w:r>
    </w:p>
    <w:p w:rsidR="00FE2B62" w:rsidRDefault="00FE2B62" w:rsidP="00FE2B62">
      <w:pPr>
        <w:pStyle w:val="Brdtextmedindrag"/>
      </w:pPr>
      <w:r>
        <w:t xml:space="preserve">I </w:t>
      </w:r>
      <w:r>
        <w:rPr>
          <w:i/>
        </w:rPr>
        <w:t>första stycket 7</w:t>
      </w:r>
      <w:r>
        <w:t xml:space="preserve"> anges att bidrag från privatpersoner ska ingå i intäkts</w:t>
      </w:r>
      <w:r>
        <w:softHyphen/>
        <w:t>redovis</w:t>
      </w:r>
      <w:r>
        <w:softHyphen/>
        <w:t>ningen. Bestämmelsen innebär att det är det sammantagna beloppet från samtliga privatpersoner under redo</w:t>
      </w:r>
      <w:r>
        <w:softHyphen/>
        <w:t>visningsperioden som ska redovisas. Vad som gäller för redovisning av enskilda bidrag från privatpersoner och juridiska personer regleras i 7 §</w:t>
      </w:r>
      <w:r w:rsidRPr="00E8682D">
        <w:rPr>
          <w:sz w:val="18"/>
        </w:rPr>
        <w:t xml:space="preserve"> </w:t>
      </w:r>
      <w:r w:rsidRPr="00E8682D">
        <w:t>första stycket</w:t>
      </w:r>
      <w:r>
        <w:t>, se författnings</w:t>
      </w:r>
      <w:r>
        <w:softHyphen/>
        <w:t>kommentaren till 7 §.</w:t>
      </w:r>
    </w:p>
    <w:p w:rsidR="00FE2B62" w:rsidRDefault="00FE2B62" w:rsidP="00FE2B62">
      <w:pPr>
        <w:pStyle w:val="Brdtextmedindrag"/>
      </w:pPr>
      <w:r>
        <w:rPr>
          <w:i/>
        </w:rPr>
        <w:t>Första stycket 8</w:t>
      </w:r>
      <w:r>
        <w:t xml:space="preserve"> gäller redovisning av bidrag som lämnas från olika samman</w:t>
      </w:r>
      <w:r>
        <w:softHyphen/>
        <w:t>slutningar och från stiftelser och fonder. Punkten om</w:t>
      </w:r>
      <w:r>
        <w:softHyphen/>
        <w:t>fattar bidrag som lämnas från alla former av sammanslutningar till partiernas verksamhet. Bidrag från ett företag ska alltså redovisas genom att ingå som en del i ett totalbelopp avseende bidrag från t.ex. företag och andra samman</w:t>
      </w:r>
      <w:r>
        <w:softHyphen/>
        <w:t>slutningar. Det kan exempelvis handla om ett företag som skänker pengar, maskiner och inventarier till ett parti eller lämnar indirekt stöd till partiet i form av stödannonsering eller subventionerar annons</w:t>
      </w:r>
      <w:r>
        <w:softHyphen/>
        <w:t>kostnader. Enskilda bidrag från juridiska personer ska i likhet med enskilda bidrag från privatpersoner (</w:t>
      </w:r>
      <w:r w:rsidRPr="000A04D9">
        <w:t>första stycket</w:t>
      </w:r>
      <w:r>
        <w:t xml:space="preserve"> 7) redovisas särskilt enligt 7 §</w:t>
      </w:r>
      <w:r w:rsidRPr="003A4574">
        <w:t xml:space="preserve"> första stycket</w:t>
      </w:r>
      <w:r>
        <w:t>.</w:t>
      </w:r>
    </w:p>
    <w:p w:rsidR="00FE2B62" w:rsidRDefault="00FE2B62" w:rsidP="00FE2B62">
      <w:pPr>
        <w:pStyle w:val="Brdtextmedindrag"/>
      </w:pPr>
      <w:r>
        <w:rPr>
          <w:i/>
        </w:rPr>
        <w:t>Första stycket 9</w:t>
      </w:r>
      <w:r>
        <w:t xml:space="preserve"> innebär att även anonyma bidrag ska redovisas. Sådana bidrag är alltså tillåtna men omfattas av redovisnings</w:t>
      </w:r>
      <w:r>
        <w:softHyphen/>
        <w:t xml:space="preserve">skyldigheten. </w:t>
      </w:r>
      <w:r w:rsidRPr="00D256FE">
        <w:t xml:space="preserve">Som nämns i </w:t>
      </w:r>
      <w:r w:rsidRPr="009953EA">
        <w:t>avsnitt 6.7</w:t>
      </w:r>
      <w:r w:rsidRPr="00D256FE">
        <w:t xml:space="preserve"> kan ett bidrag inte redovisas som anonymt om partiet eller valkandidaten känner till vem som är givare.</w:t>
      </w:r>
      <w:r w:rsidRPr="007C51E0">
        <w:rPr>
          <w:sz w:val="18"/>
        </w:rPr>
        <w:t xml:space="preserve"> </w:t>
      </w:r>
      <w:r w:rsidRPr="007C51E0">
        <w:t xml:space="preserve">Vad som gäller för redovisning av enskilda </w:t>
      </w:r>
      <w:r>
        <w:t xml:space="preserve">anonyma </w:t>
      </w:r>
      <w:r w:rsidRPr="007C51E0">
        <w:t>bidrag regleras i 7 §</w:t>
      </w:r>
      <w:r w:rsidRPr="003A4574">
        <w:t xml:space="preserve"> </w:t>
      </w:r>
      <w:r>
        <w:t>andra stycket,</w:t>
      </w:r>
      <w:r w:rsidRPr="007C51E0">
        <w:t xml:space="preserve"> se författnings</w:t>
      </w:r>
      <w:r w:rsidRPr="007C51E0">
        <w:softHyphen/>
        <w:t>kommentaren till 7 §.</w:t>
      </w:r>
    </w:p>
    <w:p w:rsidR="00FE2B62" w:rsidRDefault="00FE2B62" w:rsidP="00FE2B62">
      <w:pPr>
        <w:pStyle w:val="Brdtextmedindrag"/>
      </w:pPr>
      <w:r>
        <w:t xml:space="preserve">Intäktsredovisningen ska </w:t>
      </w:r>
      <w:r w:rsidRPr="00916BBB">
        <w:t>innehålla uppgift om storleken av samtliga intäkter. Detta innebär att det är totalbeloppen för</w:t>
      </w:r>
      <w:r>
        <w:t xml:space="preserve"> varje intäktsslag som ska redovisas. Uppgifter om intäkter enligt </w:t>
      </w:r>
      <w:r w:rsidRPr="00613C49">
        <w:t>första stycket</w:t>
      </w:r>
      <w:r w:rsidRPr="006E0239">
        <w:t> 1–3</w:t>
      </w:r>
      <w:r>
        <w:t xml:space="preserve"> ska således redovisas med totalbelopp för respektive stödform under en redovis</w:t>
      </w:r>
      <w:r>
        <w:softHyphen/>
        <w:t>nings</w:t>
      </w:r>
      <w:r>
        <w:softHyphen/>
        <w:t>period. De offentliga stödformer som ett parti får måste i intäkts</w:t>
      </w:r>
      <w:r>
        <w:softHyphen/>
        <w:t>redovisningen därmed kunna hänföras till den aktuella redovis</w:t>
      </w:r>
      <w:r>
        <w:softHyphen/>
        <w:t>nings</w:t>
      </w:r>
      <w:r>
        <w:softHyphen/>
        <w:t>perioden. Detta gäller även medlemsavgifter och andra in</w:t>
      </w:r>
      <w:r w:rsidR="001617FA">
        <w:t>täkter</w:t>
      </w:r>
      <w:r>
        <w:t xml:space="preserve"> som anges i första stycket</w:t>
      </w:r>
      <w:r w:rsidRPr="006E0239">
        <w:t> 4</w:t>
      </w:r>
      <w:r w:rsidRPr="00160418">
        <w:rPr>
          <w:i/>
        </w:rPr>
        <w:t xml:space="preserve"> </w:t>
      </w:r>
      <w:r w:rsidRPr="001D2A68">
        <w:t>respektive</w:t>
      </w:r>
      <w:r w:rsidRPr="00160418">
        <w:rPr>
          <w:i/>
        </w:rPr>
        <w:t xml:space="preserve"> </w:t>
      </w:r>
      <w:r w:rsidRPr="006E0239">
        <w:t>5</w:t>
      </w:r>
      <w:r>
        <w:t xml:space="preserve"> samt de bidrag som avses i första stycket</w:t>
      </w:r>
      <w:r w:rsidRPr="006E0239">
        <w:t> 6–9</w:t>
      </w:r>
      <w:r>
        <w:rPr>
          <w:i/>
        </w:rPr>
        <w:t>.</w:t>
      </w:r>
      <w:r>
        <w:t xml:space="preserve"> Bestämmelserna innebär således att t.ex. ett enskilt bidrag som lämnas från en privatperson till ett parti alltid ska räknas in i det totalbelopp som ska redovisas enligt första stycket 7. Av 7 § följer att enskilda bidrag från samma bidragsgivare som överstiger tröskelvärdet samt anonyma bidrag dess</w:t>
      </w:r>
      <w:r>
        <w:softHyphen/>
        <w:t>utom ska särredovisas i intäktsredovisningen.</w:t>
      </w:r>
    </w:p>
    <w:p w:rsidR="00FE2B62" w:rsidRDefault="00FE2B62" w:rsidP="00FE2B62">
      <w:pPr>
        <w:pStyle w:val="Brdtextmedindrag"/>
      </w:pPr>
      <w:r>
        <w:t xml:space="preserve">Enligt </w:t>
      </w:r>
      <w:r w:rsidRPr="00160418">
        <w:rPr>
          <w:i/>
        </w:rPr>
        <w:t>andra stycket</w:t>
      </w:r>
      <w:r>
        <w:t xml:space="preserve"> ska partiernas redovisningsskyldighet även omfatta intäkter i t.ex. aktiebolag och andra juridiska personer som partiet har ett bestämmande inflytande över. Redovis</w:t>
      </w:r>
      <w:r>
        <w:softHyphen/>
        <w:t>nings</w:t>
      </w:r>
      <w:r>
        <w:softHyphen/>
        <w:t>skyldigheten omfattar endast sådana intäkter som anges i första stycket. Med bestämmande inflytande avses att partiet utövar eller har rätt att utöva ett bestämmande inflytande genom att man förfogar över mer än hälften av rösterna i den andra juridiska personen eller att man genom avtal eller på annat sätt kan utöva ett sådant inflytande. Även stiftelser kan vara knutna till ett parti och bidrag som lämnas till stiftelsen från t.ex. en privatperson eller en juridisk person omfattas av partiets redovisnings</w:t>
      </w:r>
      <w:r>
        <w:softHyphen/>
        <w:t>skyldighet på samma sätt som ett bidrag till ett aktiebolag som partiet</w:t>
      </w:r>
      <w:r w:rsidRPr="0077641F">
        <w:t xml:space="preserve"> </w:t>
      </w:r>
      <w:r>
        <w:t>har ett bestämmande inflytande över.</w:t>
      </w:r>
    </w:p>
    <w:p w:rsidR="001F0160" w:rsidRDefault="00FE2B62" w:rsidP="00F46DA6">
      <w:pPr>
        <w:pStyle w:val="Brdtextmedindrag"/>
      </w:pPr>
      <w:r>
        <w:t xml:space="preserve">I </w:t>
      </w:r>
      <w:r w:rsidRPr="00D6439E">
        <w:rPr>
          <w:i/>
        </w:rPr>
        <w:t>tredje</w:t>
      </w:r>
      <w:r w:rsidRPr="00160418">
        <w:rPr>
          <w:i/>
        </w:rPr>
        <w:t xml:space="preserve"> stycke</w:t>
      </w:r>
      <w:r>
        <w:rPr>
          <w:i/>
        </w:rPr>
        <w:t>t</w:t>
      </w:r>
      <w:r w:rsidR="006F4261">
        <w:t>,</w:t>
      </w:r>
      <w:r>
        <w:t xml:space="preserve"> </w:t>
      </w:r>
      <w:r w:rsidR="006F4261">
        <w:t xml:space="preserve">som har utformats i linje med </w:t>
      </w:r>
      <w:r w:rsidR="006F4261" w:rsidRPr="00BE6B47">
        <w:rPr>
          <w:i/>
        </w:rPr>
        <w:t>Lagrådets</w:t>
      </w:r>
      <w:r w:rsidR="006F4261">
        <w:t xml:space="preserve"> synpunkter, </w:t>
      </w:r>
      <w:r>
        <w:t xml:space="preserve">anges att med bidrag </w:t>
      </w:r>
      <w:r w:rsidR="00E177E6" w:rsidRPr="00E177E6">
        <w:t>enligt första stycket 6–9</w:t>
      </w:r>
      <w:r w:rsidR="00E177E6">
        <w:t xml:space="preserve"> </w:t>
      </w:r>
      <w:r>
        <w:t xml:space="preserve">avses prestationer i </w:t>
      </w:r>
      <w:r w:rsidR="009F2EF6">
        <w:t xml:space="preserve">form av </w:t>
      </w:r>
      <w:r>
        <w:t>pengar, varor, tjänster och an</w:t>
      </w:r>
      <w:r w:rsidR="009F2EF6">
        <w:t>nat</w:t>
      </w:r>
      <w:r>
        <w:t xml:space="preserve"> som har tagits emot helt eller delvis utan någon motprestation</w:t>
      </w:r>
      <w:r w:rsidRPr="00643293">
        <w:t xml:space="preserve"> med undantag för sedvanligt frivilligt arbete och sed</w:t>
      </w:r>
      <w:r>
        <w:softHyphen/>
      </w:r>
      <w:r w:rsidRPr="00643293">
        <w:t>vanliga gratistjänster</w:t>
      </w:r>
      <w:r>
        <w:t xml:space="preserve">. </w:t>
      </w:r>
      <w:r w:rsidR="006F4261">
        <w:t xml:space="preserve">Som </w:t>
      </w:r>
      <w:r w:rsidR="006F4261">
        <w:rPr>
          <w:i/>
        </w:rPr>
        <w:t xml:space="preserve">Lagrådet </w:t>
      </w:r>
      <w:r w:rsidR="006F4261">
        <w:t>uppmärksammar innebär bestämmelsen inte att bidrag som lämnas med krav på politisk motpresta</w:t>
      </w:r>
      <w:r w:rsidR="006F4261">
        <w:softHyphen/>
        <w:t xml:space="preserve">tion, t.ex. att driva och genomföra ett visst förslag, är undantagna från redovisningsskyldighet enligt lagen. </w:t>
      </w:r>
      <w:r>
        <w:t>Utöver pengar och fysiska tillgångar omfattar redovisningsskyldigheten alltså även bl.a.</w:t>
      </w:r>
      <w:r w:rsidDel="00B47B91">
        <w:t xml:space="preserve"> </w:t>
      </w:r>
      <w:r>
        <w:t>stödannonsering, sub</w:t>
      </w:r>
      <w:r>
        <w:softHyphen/>
        <w:t>ven</w:t>
      </w:r>
      <w:r>
        <w:softHyphen/>
        <w:t>tion</w:t>
      </w:r>
      <w:r>
        <w:softHyphen/>
        <w:t>ering av annonskostnader och till</w:t>
      </w:r>
      <w:r>
        <w:softHyphen/>
        <w:t>handa</w:t>
      </w:r>
      <w:r>
        <w:softHyphen/>
        <w:t>håll</w:t>
      </w:r>
      <w:r w:rsidR="00E7368E">
        <w:softHyphen/>
      </w:r>
      <w:r>
        <w:t xml:space="preserve">ande av tjänster som utförs helt eller delvis utan krav på ersättning, t.ex. i form av </w:t>
      </w:r>
      <w:r w:rsidRPr="006F12F7">
        <w:t>personella resurser och likna</w:t>
      </w:r>
      <w:r>
        <w:t>n</w:t>
      </w:r>
      <w:r w:rsidRPr="006F12F7">
        <w:t xml:space="preserve">de </w:t>
      </w:r>
      <w:r>
        <w:t>som tillhandahålls på initiativ av</w:t>
      </w:r>
      <w:r w:rsidRPr="006F12F7">
        <w:t xml:space="preserve"> någon enskild fysisk eller juridisk person, exempelvis </w:t>
      </w:r>
      <w:r>
        <w:t xml:space="preserve">en </w:t>
      </w:r>
      <w:r w:rsidRPr="006F12F7">
        <w:t>närings</w:t>
      </w:r>
      <w:r>
        <w:softHyphen/>
      </w:r>
      <w:r w:rsidRPr="006F12F7">
        <w:t xml:space="preserve">livsorganisation eller </w:t>
      </w:r>
      <w:r>
        <w:t>en</w:t>
      </w:r>
      <w:r w:rsidRPr="006F12F7">
        <w:t xml:space="preserve"> facklig organisation</w:t>
      </w:r>
      <w:r>
        <w:t>. Sådana bidrag ska redovisas så långt det är möjligt. Som bidrag ska dock inte räknas sedvanligt frivilligt arbete och sedvanliga gratis</w:t>
      </w:r>
      <w:r>
        <w:softHyphen/>
        <w:t xml:space="preserve">tjänster i samband med partiernas verksamhet, t.ex. </w:t>
      </w:r>
      <w:r w:rsidRPr="008972F2">
        <w:t xml:space="preserve">då någon </w:t>
      </w:r>
      <w:r>
        <w:t xml:space="preserve">privatperson </w:t>
      </w:r>
      <w:r w:rsidRPr="008972F2">
        <w:t>på eget initiativ tillhandahåller personella resurser i en valrörelse</w:t>
      </w:r>
      <w:r>
        <w:t xml:space="preserve"> eller annars bidrar ideellt på ett sätt som motsvarar </w:t>
      </w:r>
      <w:r w:rsidR="000A2AD0">
        <w:t>det</w:t>
      </w:r>
      <w:r>
        <w:t xml:space="preserve"> som är brukligt inom föreningslivet i allmänhet</w:t>
      </w:r>
      <w:r w:rsidRPr="008972F2">
        <w:t xml:space="preserve">. </w:t>
      </w:r>
      <w:r w:rsidR="00327204">
        <w:t>Avgränsningen till ”sed</w:t>
      </w:r>
      <w:r w:rsidR="00327204">
        <w:softHyphen/>
        <w:t xml:space="preserve">vanligt” och ”sedvanliga” innebär bl.a. </w:t>
      </w:r>
      <w:r w:rsidR="002F53FD">
        <w:t xml:space="preserve">en </w:t>
      </w:r>
      <w:r w:rsidR="00327204">
        <w:t>begränsning i fråga om vad som kan bedömas som en god</w:t>
      </w:r>
      <w:r w:rsidR="00B12362">
        <w:softHyphen/>
      </w:r>
      <w:r w:rsidR="00327204">
        <w:t xml:space="preserve">tagbar omfattning av arbetet eller tjänsten i fråga. </w:t>
      </w:r>
      <w:r w:rsidR="00DD04E4">
        <w:t xml:space="preserve">En tänkbar situation är t.ex. att </w:t>
      </w:r>
      <w:r w:rsidR="00F34F2A">
        <w:t>någon</w:t>
      </w:r>
      <w:r w:rsidR="00DD04E4">
        <w:t xml:space="preserve"> privat</w:t>
      </w:r>
      <w:r w:rsidR="00F34F2A">
        <w:softHyphen/>
      </w:r>
      <w:r w:rsidR="00DD04E4">
        <w:t>person ställer upp och delar ut flygblad i en val</w:t>
      </w:r>
      <w:r w:rsidR="00B12362">
        <w:softHyphen/>
      </w:r>
      <w:r w:rsidR="00DD04E4">
        <w:t>rörelse eller tillhanda</w:t>
      </w:r>
      <w:r w:rsidR="00F34F2A">
        <w:softHyphen/>
      </w:r>
      <w:r w:rsidR="00DD04E4">
        <w:t>håller mat och dryck i samband med ett parti</w:t>
      </w:r>
      <w:r w:rsidR="00B12362">
        <w:softHyphen/>
      </w:r>
      <w:r w:rsidR="00DD04E4">
        <w:t xml:space="preserve">möte. </w:t>
      </w:r>
      <w:r w:rsidR="00E7368E">
        <w:t xml:space="preserve">Undantaget är däremot i normalfallet inte tillämpligt på exempelvis </w:t>
      </w:r>
      <w:r w:rsidR="00A15DF8">
        <w:t xml:space="preserve">en tjänst som innebär att </w:t>
      </w:r>
      <w:r w:rsidR="00A15DF8" w:rsidRPr="00421CCA">
        <w:t>ett företag eller en organisa</w:t>
      </w:r>
      <w:r w:rsidR="00A15DF8">
        <w:softHyphen/>
      </w:r>
      <w:r w:rsidR="00A15DF8" w:rsidRPr="00421CCA">
        <w:t xml:space="preserve">tion låter sina anställda med bibehållen lön stå till ett partis eller en </w:t>
      </w:r>
      <w:r w:rsidR="00A15DF8">
        <w:t>val</w:t>
      </w:r>
      <w:r w:rsidR="00A15DF8" w:rsidRPr="00421CCA">
        <w:t xml:space="preserve">kandidats </w:t>
      </w:r>
      <w:r w:rsidR="00390098">
        <w:t>förfogande</w:t>
      </w:r>
      <w:r w:rsidR="00A15DF8" w:rsidRPr="00421CCA">
        <w:t xml:space="preserve"> under en viss tid</w:t>
      </w:r>
      <w:r w:rsidR="00272E87">
        <w:t>, exempelvis genom att bemanna en valstuga</w:t>
      </w:r>
      <w:r w:rsidR="00390098" w:rsidRPr="00390098">
        <w:t xml:space="preserve"> </w:t>
      </w:r>
      <w:r w:rsidR="00390098">
        <w:t>eller på annat sätt utföra arbete i syfte att gynna partiet eller valkandidaten</w:t>
      </w:r>
      <w:r w:rsidR="00E7368E">
        <w:t xml:space="preserve">. </w:t>
      </w:r>
      <w:r w:rsidR="00C92DF3">
        <w:t xml:space="preserve">Regleringen ska tolkas snävt. </w:t>
      </w:r>
      <w:r>
        <w:t xml:space="preserve">Närmare praxis kring </w:t>
      </w:r>
      <w:r w:rsidR="00E7368E">
        <w:t>vad som utgör sedvanligt frivilligt arbete och sedvanliga gratis</w:t>
      </w:r>
      <w:r w:rsidR="00E7368E">
        <w:softHyphen/>
        <w:t xml:space="preserve">tjänster </w:t>
      </w:r>
      <w:r>
        <w:t>får utvecklas i rätts</w:t>
      </w:r>
      <w:r w:rsidR="00B12362">
        <w:softHyphen/>
      </w:r>
      <w:r>
        <w:t>tillämpningen</w:t>
      </w:r>
      <w:r w:rsidRPr="00DE5F88">
        <w:t>.</w:t>
      </w:r>
      <w:r>
        <w:t xml:space="preserve"> Vidare anges i bestämmelsen att ett bidrag som inte har lämnats i pengar ska redovisas till sitt verkliga värde, dvs. i normal</w:t>
      </w:r>
      <w:r>
        <w:softHyphen/>
        <w:t>fallet marknad</w:t>
      </w:r>
      <w:r>
        <w:rPr>
          <w:szCs w:val="22"/>
        </w:rPr>
        <w:t>svärdet eller motsvar</w:t>
      </w:r>
      <w:r>
        <w:rPr>
          <w:szCs w:val="22"/>
        </w:rPr>
        <w:softHyphen/>
        <w:t>ande</w:t>
      </w:r>
      <w:r>
        <w:t>. Detta gäller t.ex. bidrag i form av stöd</w:t>
      </w:r>
      <w:r>
        <w:softHyphen/>
        <w:t>annonsering och subven</w:t>
      </w:r>
      <w:r>
        <w:softHyphen/>
        <w:t>tionering av annons</w:t>
      </w:r>
      <w:r>
        <w:softHyphen/>
        <w:t>kostnader. Även bidrag som avser personella resurser och som inte är undantagna från redovis</w:t>
      </w:r>
      <w:r w:rsidR="00B12362">
        <w:softHyphen/>
      </w:r>
      <w:r>
        <w:t>nings</w:t>
      </w:r>
      <w:r>
        <w:softHyphen/>
        <w:t>skyldig</w:t>
      </w:r>
      <w:r>
        <w:softHyphen/>
        <w:t xml:space="preserve">heten ska alltså värderas till verkligt värde. Om exempelvis </w:t>
      </w:r>
      <w:r w:rsidRPr="00421CCA">
        <w:t>ett företag eller en organisa</w:t>
      </w:r>
      <w:r>
        <w:softHyphen/>
      </w:r>
      <w:r w:rsidRPr="00421CCA">
        <w:t xml:space="preserve">tion låter sina anställda med bibehållen lön stå till ett partis eller en </w:t>
      </w:r>
      <w:r>
        <w:t>val</w:t>
      </w:r>
      <w:r w:rsidRPr="00421CCA">
        <w:t xml:space="preserve">kandidats disposition under en viss tid </w:t>
      </w:r>
      <w:r>
        <w:t>kan</w:t>
      </w:r>
      <w:r w:rsidRPr="00421CCA">
        <w:t xml:space="preserve"> denna tjänst värderas genom att löne</w:t>
      </w:r>
      <w:r>
        <w:softHyphen/>
      </w:r>
      <w:r w:rsidRPr="00421CCA">
        <w:t>kostnaden</w:t>
      </w:r>
      <w:r w:rsidRPr="0062182F">
        <w:t xml:space="preserve"> </w:t>
      </w:r>
      <w:r w:rsidRPr="00421CCA">
        <w:t>beräkna</w:t>
      </w:r>
      <w:r>
        <w:t>s</w:t>
      </w:r>
      <w:r w:rsidRPr="00F01F0C">
        <w:t xml:space="preserve"> </w:t>
      </w:r>
      <w:r>
        <w:t>eller genom att värdet på den tillhandahållna tjänsten redovisas</w:t>
      </w:r>
      <w:r w:rsidRPr="00421CCA">
        <w:t>.</w:t>
      </w:r>
      <w:r>
        <w:t xml:space="preserve"> V</w:t>
      </w:r>
      <w:r w:rsidRPr="00D10E3E">
        <w:t xml:space="preserve">ägledning </w:t>
      </w:r>
      <w:r>
        <w:t xml:space="preserve">kan </w:t>
      </w:r>
      <w:r w:rsidRPr="00D10E3E">
        <w:t>hämtas från hur motsvarande affärshändelser behandlas inom ramen för redovisnings</w:t>
      </w:r>
      <w:r>
        <w:softHyphen/>
      </w:r>
      <w:r w:rsidRPr="00D10E3E">
        <w:t>lagstiftningen och tillämpning a</w:t>
      </w:r>
      <w:r>
        <w:t>v god redo</w:t>
      </w:r>
      <w:r>
        <w:softHyphen/>
        <w:t>visningssed. Väg</w:t>
      </w:r>
      <w:r>
        <w:softHyphen/>
        <w:t>ledning kan också hämtas från skatterätten.</w:t>
      </w:r>
    </w:p>
    <w:p w:rsidR="00FE2B62" w:rsidRDefault="00FE2B62" w:rsidP="00FE2B62">
      <w:pPr>
        <w:pStyle w:val="Brdtextmedindrag"/>
        <w:ind w:firstLine="0"/>
      </w:pPr>
    </w:p>
    <w:p w:rsidR="00FE2B62" w:rsidRDefault="00FE2B62" w:rsidP="00FE2B62">
      <w:pPr>
        <w:pStyle w:val="Brdtext"/>
        <w:rPr>
          <w:sz w:val="18"/>
          <w:szCs w:val="18"/>
        </w:rPr>
      </w:pPr>
      <w:r w:rsidRPr="006951CC">
        <w:rPr>
          <w:b/>
          <w:sz w:val="18"/>
          <w:szCs w:val="18"/>
        </w:rPr>
        <w:t>7 § </w:t>
      </w:r>
      <w:r w:rsidRPr="006951CC">
        <w:rPr>
          <w:sz w:val="18"/>
          <w:szCs w:val="18"/>
        </w:rPr>
        <w:t xml:space="preserve">För bidrag från enskilda som avses i 6 § </w:t>
      </w:r>
      <w:r w:rsidRPr="00561E94">
        <w:rPr>
          <w:sz w:val="18"/>
          <w:szCs w:val="18"/>
        </w:rPr>
        <w:t>första stycket 7 och 8</w:t>
      </w:r>
      <w:r w:rsidRPr="006951CC">
        <w:rPr>
          <w:sz w:val="18"/>
          <w:szCs w:val="18"/>
        </w:rPr>
        <w:t xml:space="preserve"> och som överstiger tröskelvärdet ska uppgift om bidragsgivarens identitet, vilket bidrag som har lämnats och bidragets storlek anges särskilt i intäktsredovisningen. Detsamma gäller om summan av flera bidrag från samma bidragsgivare över</w:t>
      </w:r>
      <w:r w:rsidR="00781588">
        <w:rPr>
          <w:sz w:val="18"/>
          <w:szCs w:val="18"/>
        </w:rPr>
        <w:softHyphen/>
      </w:r>
      <w:r w:rsidRPr="006951CC">
        <w:rPr>
          <w:sz w:val="18"/>
          <w:szCs w:val="18"/>
        </w:rPr>
        <w:t>stiger tröskelvärdet under den period som intäktsredovisningen avser.</w:t>
      </w:r>
    </w:p>
    <w:p w:rsidR="00FE2B62" w:rsidRPr="006E0239" w:rsidRDefault="00FE2B62" w:rsidP="00FE2B62">
      <w:pPr>
        <w:pStyle w:val="Brdtextmedindrag"/>
      </w:pPr>
      <w:r w:rsidRPr="006951CC">
        <w:rPr>
          <w:sz w:val="18"/>
          <w:szCs w:val="18"/>
        </w:rPr>
        <w:t xml:space="preserve">För </w:t>
      </w:r>
      <w:r>
        <w:rPr>
          <w:sz w:val="18"/>
          <w:szCs w:val="18"/>
        </w:rPr>
        <w:t xml:space="preserve">anonyma </w:t>
      </w:r>
      <w:r w:rsidRPr="006951CC">
        <w:rPr>
          <w:sz w:val="18"/>
          <w:szCs w:val="18"/>
        </w:rPr>
        <w:t>bidrag ska uppgift om vilket bidrag som har lämnats och bidragets storlek anges särskilt i intäkts</w:t>
      </w:r>
      <w:r>
        <w:rPr>
          <w:sz w:val="18"/>
          <w:szCs w:val="18"/>
        </w:rPr>
        <w:softHyphen/>
      </w:r>
      <w:r w:rsidRPr="006951CC">
        <w:rPr>
          <w:sz w:val="18"/>
          <w:szCs w:val="18"/>
        </w:rPr>
        <w:t>redovis</w:t>
      </w:r>
      <w:r>
        <w:rPr>
          <w:sz w:val="18"/>
          <w:szCs w:val="18"/>
        </w:rPr>
        <w:softHyphen/>
      </w:r>
      <w:r w:rsidRPr="006951CC">
        <w:rPr>
          <w:sz w:val="18"/>
          <w:szCs w:val="18"/>
        </w:rPr>
        <w:t>ningen.</w:t>
      </w:r>
      <w:r>
        <w:rPr>
          <w:sz w:val="18"/>
          <w:szCs w:val="18"/>
        </w:rPr>
        <w:t xml:space="preserve"> Dessutom ska uppgift om det totala antalet sådana bidrag anges.</w:t>
      </w:r>
    </w:p>
    <w:p w:rsidR="00FE2B62" w:rsidRDefault="00FE2B62" w:rsidP="00FE2B62">
      <w:pPr>
        <w:pStyle w:val="Brdtextmedindrag"/>
        <w:ind w:firstLine="0"/>
      </w:pPr>
    </w:p>
    <w:p w:rsidR="00FE2B62" w:rsidRDefault="00FE2B62" w:rsidP="00FE2B62">
      <w:pPr>
        <w:pStyle w:val="Brdtext"/>
      </w:pPr>
      <w:r>
        <w:t xml:space="preserve">I paragrafen regleras redovisning av bidrag från enskilda och av anonyma bidrag. Övervägandena finns i </w:t>
      </w:r>
      <w:r w:rsidRPr="009953EA">
        <w:t>avsnitt 6.7 och 6.10</w:t>
      </w:r>
      <w:r>
        <w:t>.</w:t>
      </w:r>
    </w:p>
    <w:p w:rsidR="00FE2B62" w:rsidRDefault="00FE2B62" w:rsidP="00FE2B62">
      <w:pPr>
        <w:pStyle w:val="Brdtextmedindrag"/>
      </w:pPr>
      <w:r w:rsidRPr="006E0239">
        <w:rPr>
          <w:i/>
        </w:rPr>
        <w:t>Första stycket</w:t>
      </w:r>
      <w:r>
        <w:t xml:space="preserve"> innebär att öppna bidrag som lämnas till ett parti ska kunna identifieras i partiets intäktsredovisning. Stycket</w:t>
      </w:r>
      <w:r>
        <w:rPr>
          <w:i/>
        </w:rPr>
        <w:t xml:space="preserve"> </w:t>
      </w:r>
      <w:r>
        <w:t>är tillämpligt på såväl enstaka som flera samman</w:t>
      </w:r>
      <w:r>
        <w:softHyphen/>
        <w:t>tagna bidrag från privatpersoner och juridiska personer som överstiger ett tröskelvärde under redovisnings</w:t>
      </w:r>
      <w:r>
        <w:softHyphen/>
        <w:t xml:space="preserve">perioden. Av 2 § följer att tröskelvärdet är hälften av det prisbasbelopp enligt </w:t>
      </w:r>
      <w:r w:rsidRPr="005E5496">
        <w:t>2 kap. 6 och 7 §§ social</w:t>
      </w:r>
      <w:r>
        <w:softHyphen/>
      </w:r>
      <w:r w:rsidRPr="005E5496">
        <w:t>försäkrings</w:t>
      </w:r>
      <w:r>
        <w:softHyphen/>
      </w:r>
      <w:r w:rsidRPr="005E5496">
        <w:t>balken</w:t>
      </w:r>
      <w:r w:rsidRPr="005B7D67">
        <w:t xml:space="preserve"> </w:t>
      </w:r>
      <w:r>
        <w:t>som gäller vid utgången av det räkenskapsår eller kalenderår som avses i 5 §. Tröskel</w:t>
      </w:r>
      <w:r>
        <w:softHyphen/>
        <w:t>värdet för en viss redovisningsperiod bestäms alltså av det prisbasbelopp som gäller vid redovisningsperiodens utgång, jfr författningskommentaren till 2 och 5 §§.</w:t>
      </w:r>
    </w:p>
    <w:p w:rsidR="00FE2B62" w:rsidRPr="00160418" w:rsidRDefault="00FE2B62" w:rsidP="00FE2B62">
      <w:pPr>
        <w:pStyle w:val="Brdtextmedindrag"/>
      </w:pPr>
      <w:r>
        <w:t>Redovisningsskyldigheten innebär att partierna måste spara uppgifter om bidragsgivarens identitet, vilket bidrag, t.ex. pengar eller en viss vara eller tjänst, som har lämnats och bidragets storlek så att dessa kan redovisas i intäkts</w:t>
      </w:r>
      <w:r>
        <w:softHyphen/>
        <w:t>redovisningen, om bidraget ensamt eller tillsammans med andra bidrag från samma bidragsgivare överstiger tröskelvärdet. Om det är fråga om en bidragsgivare som har lämnat flera bidrag som till</w:t>
      </w:r>
      <w:r>
        <w:softHyphen/>
        <w:t>sammans överstiger tröskelvärdet ska storleken på både de enskilda bidragen och det totala bidragsbeloppet redovisas. Det blir därmed möjligt att ur intäktsredovisningen härleda vilka enskilda bidrag som räknas in i det totala bidragsbeloppet från samma bidragsgivare.</w:t>
      </w:r>
      <w:r w:rsidRPr="008A635A">
        <w:t xml:space="preserve"> </w:t>
      </w:r>
      <w:r>
        <w:t>Av bestämmelserna i 3 och 4 §§ följer att lagens tillämpningsområde är begränsat till partier som deltar eller har deltagit i val till riksdagen eller Europaparlamentet och att i</w:t>
      </w:r>
      <w:r w:rsidRPr="00EC459E">
        <w:t>ntäktsredovisningen ska avse partiets verk</w:t>
      </w:r>
      <w:r>
        <w:softHyphen/>
      </w:r>
      <w:r w:rsidRPr="00EC459E">
        <w:t>samhet på central nivå</w:t>
      </w:r>
      <w:r>
        <w:t>, jfr författningskommentaren till 3 och 4 §§. Det innebär att det enbart är bidrag från enskilda till partierna på central nivå som ska redovisas enligt paragrafen.</w:t>
      </w:r>
    </w:p>
    <w:p w:rsidR="00FE2B62" w:rsidRPr="004E7FD0" w:rsidRDefault="00FE2B62" w:rsidP="00FE2B62">
      <w:pPr>
        <w:pStyle w:val="Brdtextmedindrag"/>
      </w:pPr>
      <w:r>
        <w:rPr>
          <w:i/>
        </w:rPr>
        <w:t xml:space="preserve">Andra stycket </w:t>
      </w:r>
      <w:r>
        <w:t xml:space="preserve">avser redovisning av anonyma bidrag och innebär att det av en intäktsredovisning ska framgå dels </w:t>
      </w:r>
      <w:r w:rsidRPr="00416A08">
        <w:t>vilket bidrag som har lämnats och bidragets storlek</w:t>
      </w:r>
      <w:r>
        <w:t>, dels</w:t>
      </w:r>
      <w:r w:rsidRPr="00613C49">
        <w:t xml:space="preserve"> </w:t>
      </w:r>
      <w:r>
        <w:t xml:space="preserve">hur många anonyma bidrag ett parti totalt har tagit emot. Ett bidrag ska inte redovisas som anonymt om partiet eller valkandidaten känner till </w:t>
      </w:r>
      <w:r w:rsidR="002672DB">
        <w:t xml:space="preserve">eller kan ana </w:t>
      </w:r>
      <w:r>
        <w:t>vem som är givare.</w:t>
      </w:r>
    </w:p>
    <w:p w:rsidR="00FE2B62" w:rsidRDefault="00FE2B62" w:rsidP="00FE2B62">
      <w:pPr>
        <w:pStyle w:val="Brdtextmedindrag"/>
        <w:ind w:firstLine="0"/>
      </w:pPr>
    </w:p>
    <w:p w:rsidR="00FE2B62" w:rsidRPr="000F6FFB" w:rsidRDefault="00FE2B62" w:rsidP="00FE2B62">
      <w:pPr>
        <w:pStyle w:val="Brdtext"/>
        <w:rPr>
          <w:b/>
          <w:sz w:val="18"/>
          <w:szCs w:val="18"/>
        </w:rPr>
      </w:pPr>
      <w:r w:rsidRPr="000F6FFB">
        <w:rPr>
          <w:b/>
          <w:sz w:val="18"/>
          <w:szCs w:val="18"/>
        </w:rPr>
        <w:t>8 § </w:t>
      </w:r>
      <w:r w:rsidRPr="000F6FFB">
        <w:rPr>
          <w:sz w:val="18"/>
          <w:szCs w:val="18"/>
        </w:rPr>
        <w:t xml:space="preserve">En intäktsredovisning ska i fråga om personvalskampanjer innehålla uppgifter om storleken av intäkter som avses i 6 § första stycket </w:t>
      </w:r>
      <w:r>
        <w:rPr>
          <w:sz w:val="18"/>
          <w:szCs w:val="18"/>
        </w:rPr>
        <w:t>5</w:t>
      </w:r>
      <w:r w:rsidRPr="000F6FFB">
        <w:rPr>
          <w:sz w:val="18"/>
          <w:szCs w:val="18"/>
        </w:rPr>
        <w:t>–</w:t>
      </w:r>
      <w:r>
        <w:rPr>
          <w:sz w:val="18"/>
          <w:szCs w:val="18"/>
        </w:rPr>
        <w:t>9</w:t>
      </w:r>
      <w:r w:rsidRPr="000F6FFB">
        <w:rPr>
          <w:sz w:val="18"/>
          <w:szCs w:val="18"/>
        </w:rPr>
        <w:t xml:space="preserve">. För bidrag till en personvalskampanj tillämpas </w:t>
      </w:r>
      <w:r>
        <w:rPr>
          <w:sz w:val="18"/>
          <w:szCs w:val="18"/>
        </w:rPr>
        <w:t xml:space="preserve">också </w:t>
      </w:r>
      <w:r w:rsidRPr="000F6FFB">
        <w:rPr>
          <w:sz w:val="18"/>
          <w:szCs w:val="18"/>
        </w:rPr>
        <w:t>7 §.</w:t>
      </w:r>
    </w:p>
    <w:p w:rsidR="00FE2B62" w:rsidRDefault="00FE2B62" w:rsidP="00FE2B62">
      <w:pPr>
        <w:pStyle w:val="Brdtextmedindrag"/>
        <w:ind w:firstLine="0"/>
      </w:pPr>
    </w:p>
    <w:p w:rsidR="00FE2B62" w:rsidRDefault="00FE2B62" w:rsidP="00FE2B62">
      <w:pPr>
        <w:pStyle w:val="Brdtext"/>
      </w:pPr>
      <w:r w:rsidRPr="00062CB2">
        <w:t xml:space="preserve">Av paragrafen </w:t>
      </w:r>
      <w:r>
        <w:t>framgår</w:t>
      </w:r>
      <w:r w:rsidRPr="00062CB2">
        <w:t xml:space="preserve"> att intäktsredovisningarna </w:t>
      </w:r>
      <w:r>
        <w:t>i fråga om bidrag till en valkandidats personvalskampanj</w:t>
      </w:r>
      <w:r w:rsidRPr="00062CB2">
        <w:t xml:space="preserve"> ska innehålla</w:t>
      </w:r>
      <w:r>
        <w:t xml:space="preserve"> upp</w:t>
      </w:r>
      <w:r>
        <w:softHyphen/>
        <w:t>gifter om storleken av intäkter som avses i 6 § första stycket 5–9. Vidare fram</w:t>
      </w:r>
      <w:r>
        <w:softHyphen/>
        <w:t>går att bidrag och bidragsgivare ska särredovisas enligt 7 § om ett enskilt eller samman</w:t>
      </w:r>
      <w:r>
        <w:softHyphen/>
        <w:t>taget bidrag från en och samma bidragsgivare har lämnats till en val</w:t>
      </w:r>
      <w:r>
        <w:softHyphen/>
        <w:t>kandidats personvalskampanj. Dessutom ska anonyma bidrag särredo</w:t>
      </w:r>
      <w:r>
        <w:softHyphen/>
        <w:t>visas enligt 7 §. Av 4 § tredje stycket följer att redovis</w:t>
      </w:r>
      <w:r>
        <w:softHyphen/>
        <w:t>nings</w:t>
      </w:r>
      <w:r>
        <w:softHyphen/>
        <w:t xml:space="preserve">skyldigheten endast avser sådana valkandidater som efter </w:t>
      </w:r>
      <w:r w:rsidRPr="00741A00">
        <w:t xml:space="preserve">ett personval har utsetts till ledamot eller ersättare för </w:t>
      </w:r>
      <w:r>
        <w:t xml:space="preserve">en </w:t>
      </w:r>
      <w:r w:rsidRPr="00741A00">
        <w:t>ledamot av riks</w:t>
      </w:r>
      <w:r>
        <w:softHyphen/>
      </w:r>
      <w:r w:rsidRPr="00741A00">
        <w:t>dagen eller Europaparla</w:t>
      </w:r>
      <w:r>
        <w:softHyphen/>
      </w:r>
      <w:r w:rsidRPr="00741A00">
        <w:t>mentet.</w:t>
      </w:r>
      <w:r>
        <w:t xml:space="preserve"> Övervägandena finns i </w:t>
      </w:r>
      <w:r w:rsidRPr="009953EA">
        <w:t>avsnitt 6.7, 6.8 och 6.10</w:t>
      </w:r>
      <w:r>
        <w:t>.</w:t>
      </w:r>
    </w:p>
    <w:p w:rsidR="00FE2B62" w:rsidRDefault="00FE2B62" w:rsidP="00F46DA6">
      <w:pPr>
        <w:pStyle w:val="Brdtextmedindrag"/>
      </w:pPr>
      <w:r>
        <w:t>Någon redovisning av uppgifter om andra intäkter än de som avses i 6 § första stycket 5–9 är inte aktuell när det gäller ett partis valkandi</w:t>
      </w:r>
      <w:r>
        <w:softHyphen/>
        <w:t>dater. Redo</w:t>
      </w:r>
      <w:r>
        <w:softHyphen/>
        <w:t>visningen avser vidare endast valkandidatens personvalskam</w:t>
      </w:r>
      <w:r>
        <w:softHyphen/>
        <w:t xml:space="preserve">panj. Om valkandidaten tar emot ett bidrag från en privatperson eller ett företag och detta bidrag inte avser hans eller hennes </w:t>
      </w:r>
      <w:r w:rsidR="00B244F3">
        <w:t>person</w:t>
      </w:r>
      <w:r>
        <w:t>val</w:t>
      </w:r>
      <w:r w:rsidR="00B244F3">
        <w:t>s</w:t>
      </w:r>
      <w:r>
        <w:t xml:space="preserve">kampanj ska bidraget i fråga inte redovisas. </w:t>
      </w:r>
    </w:p>
    <w:p w:rsidR="00FE2B62" w:rsidRDefault="00FE2B62" w:rsidP="00FE2B62">
      <w:pPr>
        <w:pStyle w:val="Brdtextmedindrag"/>
      </w:pPr>
      <w:r>
        <w:t>Av paragrafen följer vidare att redovisningsskyldigheten gäller för det parti som valkandidaten tillhör och att partiet i sin intäktsredovisning ska ange vilka bidrag som hänför sig till valkandidatens personvalskampanj. Valkandidatens redovisade intäkter kommer därmed att utgöra en del av partiets samlade intäkts</w:t>
      </w:r>
      <w:r>
        <w:softHyphen/>
        <w:t>redovisning. En valkandidat som efter ett val utses till ledamot eller ersättare för en ledamot av riksdagen eller Europa</w:t>
      </w:r>
      <w:r>
        <w:softHyphen/>
        <w:t>parlamentet har således inte någon egen redovisnings</w:t>
      </w:r>
      <w:r>
        <w:softHyphen/>
        <w:t>skyldighet gentemot Kammarkollegiet. Valkandidaten kommer dock att till partiet behöva redovisa uppgifter om t.ex. bidrag och bidrags</w:t>
      </w:r>
      <w:r>
        <w:softHyphen/>
        <w:t>givare för att partiet ska kunna uppfylla sin redovisnings</w:t>
      </w:r>
      <w:r>
        <w:softHyphen/>
        <w:t>skyldighet.</w:t>
      </w:r>
    </w:p>
    <w:p w:rsidR="00FE2B62" w:rsidRDefault="00FE2B62" w:rsidP="00FE2B62">
      <w:pPr>
        <w:pStyle w:val="Brdtextmedindrag"/>
      </w:pPr>
      <w:r>
        <w:t>För att det ska vara möjligt att bedöma om gåvor och andra bidrag till en personvals</w:t>
      </w:r>
      <w:r>
        <w:softHyphen/>
        <w:t>kampanj motsvarar eller överstiger tröskelvärdet och därmed ska sär</w:t>
      </w:r>
      <w:r>
        <w:softHyphen/>
        <w:t>redovisas tillsammans med uppgift om bidrags</w:t>
      </w:r>
      <w:r>
        <w:softHyphen/>
        <w:t>givarens identitet,</w:t>
      </w:r>
      <w:r w:rsidDel="00900E38">
        <w:t xml:space="preserve"> </w:t>
      </w:r>
      <w:r>
        <w:t>måste valkandidaten i likhet med partiet spara uppgifter om enskilda bidrag och bidragsgivare. Det är också det enskilda partiet som internt avgör hur de uppgifter om valkandidat</w:t>
      </w:r>
      <w:r>
        <w:softHyphen/>
        <w:t>ernas personvals</w:t>
      </w:r>
      <w:r>
        <w:softHyphen/>
        <w:t>kampanjer som behövs för att upprätta en samordnad redovisning ska tas fram.</w:t>
      </w:r>
    </w:p>
    <w:p w:rsidR="00FE2B62" w:rsidRDefault="00FE2B62" w:rsidP="00FE2B62">
      <w:pPr>
        <w:pStyle w:val="Brdtextmedindrag"/>
      </w:pPr>
      <w:r>
        <w:t>Redovisnings</w:t>
      </w:r>
      <w:r>
        <w:softHyphen/>
        <w:t>skyldigheten gäller även under en pågående mandat</w:t>
      </w:r>
      <w:r>
        <w:softHyphen/>
        <w:t xml:space="preserve">period för bidrag som lämnas till en personvalskampanj som avser någon som är ledamot eller ersättare för en ledamot </w:t>
      </w:r>
      <w:r w:rsidRPr="002C5851">
        <w:t>av riksdagen eller Europa</w:t>
      </w:r>
      <w:r>
        <w:softHyphen/>
      </w:r>
      <w:r w:rsidRPr="002C5851">
        <w:t>parlamentet</w:t>
      </w:r>
      <w:r>
        <w:t>.</w:t>
      </w:r>
    </w:p>
    <w:p w:rsidR="00FE2B62" w:rsidRDefault="00FE2B62" w:rsidP="00FE2B62">
      <w:pPr>
        <w:pStyle w:val="Brdtextmedindrag"/>
      </w:pPr>
      <w:r>
        <w:t>Av bestämmelserna i 5 § om redovisningsperiod följer att en intäkts</w:t>
      </w:r>
      <w:r>
        <w:softHyphen/>
        <w:t>redovisning normalt ska omfatta en tolvmånadersperiod för de partier som omfattas av redovisnings</w:t>
      </w:r>
      <w:r>
        <w:softHyphen/>
        <w:t>skyldigheten enligt lagen. Det innebär bl.a. att en personvalskampanj som bedrivs under en längre tidsperiod före ett val kan komma att redovisas uppdelad på flera intäktsredovisningar. Det kan också förekomma att någon under pågående mandatperiod utses till ledamot eller ersättare för en ledamot i riksdagen eller Europa</w:t>
      </w:r>
      <w:r>
        <w:softHyphen/>
        <w:t>parla</w:t>
      </w:r>
      <w:r>
        <w:softHyphen/>
        <w:t>mentet. I sådana fall gäller redovisnings</w:t>
      </w:r>
      <w:r>
        <w:softHyphen/>
        <w:t>skyldig</w:t>
      </w:r>
      <w:r>
        <w:softHyphen/>
        <w:t>heten fr.o.m. den redovis</w:t>
      </w:r>
      <w:r>
        <w:softHyphen/>
        <w:t>nings</w:t>
      </w:r>
      <w:r>
        <w:softHyphen/>
        <w:t>period då detta sker.</w:t>
      </w:r>
    </w:p>
    <w:p w:rsidR="00FE2B62" w:rsidRDefault="00FE2B62" w:rsidP="00FE2B62">
      <w:pPr>
        <w:pStyle w:val="Brdtextmedindrag"/>
        <w:ind w:firstLine="0"/>
      </w:pPr>
    </w:p>
    <w:p w:rsidR="00FE2B62" w:rsidRPr="000F6FFB" w:rsidRDefault="00FE2B62" w:rsidP="00FE2B62">
      <w:pPr>
        <w:pStyle w:val="Brdtext"/>
        <w:rPr>
          <w:sz w:val="18"/>
          <w:szCs w:val="18"/>
        </w:rPr>
      </w:pPr>
      <w:r w:rsidRPr="000F6FFB">
        <w:rPr>
          <w:b/>
          <w:sz w:val="18"/>
          <w:szCs w:val="18"/>
        </w:rPr>
        <w:t>9 § </w:t>
      </w:r>
      <w:r w:rsidRPr="000F6FFB">
        <w:rPr>
          <w:sz w:val="18"/>
          <w:szCs w:val="18"/>
        </w:rPr>
        <w:t xml:space="preserve">En intäktsredovisning ska granskas av partiets revisor om partiet enligt stadgarna eller </w:t>
      </w:r>
      <w:r>
        <w:rPr>
          <w:sz w:val="18"/>
          <w:szCs w:val="18"/>
        </w:rPr>
        <w:t>revision</w:t>
      </w:r>
      <w:r w:rsidRPr="000F6FFB">
        <w:rPr>
          <w:sz w:val="18"/>
          <w:szCs w:val="18"/>
        </w:rPr>
        <w:t>slagen (1999:107</w:t>
      </w:r>
      <w:r>
        <w:rPr>
          <w:sz w:val="18"/>
          <w:szCs w:val="18"/>
        </w:rPr>
        <w:t>9</w:t>
      </w:r>
      <w:r w:rsidRPr="000F6FFB">
        <w:rPr>
          <w:sz w:val="18"/>
          <w:szCs w:val="18"/>
        </w:rPr>
        <w:t xml:space="preserve">) är skyldigt att utse en revisor. </w:t>
      </w:r>
    </w:p>
    <w:p w:rsidR="00FE2B62" w:rsidRPr="000F6FFB" w:rsidRDefault="00FE2B62" w:rsidP="00FE2B62">
      <w:pPr>
        <w:pStyle w:val="Brdtextmedindrag"/>
        <w:rPr>
          <w:sz w:val="18"/>
          <w:szCs w:val="18"/>
        </w:rPr>
      </w:pPr>
      <w:r w:rsidRPr="000F6FFB">
        <w:rPr>
          <w:sz w:val="18"/>
          <w:szCs w:val="18"/>
        </w:rPr>
        <w:t>Granskningen ska avse frågan om huruvida intäktsredovisningen har upprättats i enlighet med 4–8 §§. Granskningen ska vara så ingående och omfattande som god revisionssed kräver.</w:t>
      </w:r>
    </w:p>
    <w:p w:rsidR="00FE2B62" w:rsidRPr="000F6FFB" w:rsidRDefault="00FE2B62" w:rsidP="00FE2B62">
      <w:pPr>
        <w:pStyle w:val="Brdtextmedindrag"/>
        <w:rPr>
          <w:sz w:val="18"/>
          <w:szCs w:val="18"/>
        </w:rPr>
      </w:pPr>
      <w:r w:rsidRPr="000F6FFB">
        <w:rPr>
          <w:sz w:val="18"/>
          <w:szCs w:val="18"/>
        </w:rPr>
        <w:t>Revisorn ska lämna ett skriftligt yttrande över granskningen. Yttrandet ska fogas till intäktsredovisningen.</w:t>
      </w:r>
    </w:p>
    <w:p w:rsidR="00FE2B62" w:rsidRDefault="00FE2B62" w:rsidP="00FE2B62">
      <w:pPr>
        <w:pStyle w:val="Brdtextmedindrag"/>
        <w:ind w:firstLine="0"/>
      </w:pPr>
    </w:p>
    <w:p w:rsidR="00FE2B62" w:rsidRDefault="00FE2B62" w:rsidP="00FE2B62">
      <w:pPr>
        <w:pStyle w:val="Brdtext"/>
      </w:pPr>
      <w:r>
        <w:t xml:space="preserve">Paragrafen innehåller bestämmelser om att en intäktsredovisning i vissa fall ska granskas av en revisor. Övervägandena finns i </w:t>
      </w:r>
      <w:r w:rsidRPr="009953EA">
        <w:t>avsnitt 6.13</w:t>
      </w:r>
      <w:r>
        <w:t>.</w:t>
      </w:r>
    </w:p>
    <w:p w:rsidR="00FE2B62" w:rsidRDefault="00FE2B62" w:rsidP="00FE2B62">
      <w:pPr>
        <w:pStyle w:val="Brdtextmedindrag"/>
      </w:pPr>
      <w:r w:rsidRPr="00160418">
        <w:t>Enligt</w:t>
      </w:r>
      <w:r>
        <w:rPr>
          <w:i/>
        </w:rPr>
        <w:t xml:space="preserve"> f</w:t>
      </w:r>
      <w:r w:rsidRPr="00160418">
        <w:rPr>
          <w:i/>
        </w:rPr>
        <w:t>örsta stycket</w:t>
      </w:r>
      <w:r>
        <w:rPr>
          <w:b/>
        </w:rPr>
        <w:t xml:space="preserve"> </w:t>
      </w:r>
      <w:r>
        <w:t xml:space="preserve">gäller kravet på granskning för partier som enligt </w:t>
      </w:r>
      <w:r w:rsidRPr="0081701E">
        <w:t xml:space="preserve">stadgarna eller </w:t>
      </w:r>
      <w:r>
        <w:t xml:space="preserve">revisionslagen (1999:1079) ska utse en revisor. Den som är revisor ska också granska partiets intäktsredovisning. Detta utgör dock en granskning som är skild från </w:t>
      </w:r>
      <w:r>
        <w:rPr>
          <w:lang w:eastAsia="sv-SE"/>
        </w:rPr>
        <w:t xml:space="preserve">revisionsuppdraget i övrigt. </w:t>
      </w:r>
    </w:p>
    <w:p w:rsidR="00FE2B62" w:rsidRDefault="00FE2B62" w:rsidP="00FE2B62">
      <w:pPr>
        <w:pStyle w:val="Brdtextmedindrag"/>
      </w:pPr>
      <w:r>
        <w:t>I</w:t>
      </w:r>
      <w:r>
        <w:rPr>
          <w:i/>
        </w:rPr>
        <w:t xml:space="preserve"> andra stycket</w:t>
      </w:r>
      <w:r>
        <w:t xml:space="preserve"> regleras frågan om granskningens omfattning och innehåll. Det är fråga om att kontrollera att intäkts</w:t>
      </w:r>
      <w:r>
        <w:softHyphen/>
        <w:t>redo</w:t>
      </w:r>
      <w:r>
        <w:softHyphen/>
        <w:t>vis</w:t>
      </w:r>
      <w:r>
        <w:softHyphen/>
        <w:t xml:space="preserve">ningen är upprättad i enlighet med bestämmelserna i 4–8 §§. </w:t>
      </w:r>
      <w:r w:rsidRPr="001014EE">
        <w:t>Granskningen ska vara så ingående och omfattande som god revisionssed kräver</w:t>
      </w:r>
      <w:r>
        <w:t xml:space="preserve"> enligt den granskningsstandard som används.</w:t>
      </w:r>
    </w:p>
    <w:p w:rsidR="00FE2B62" w:rsidRDefault="00FE2B62" w:rsidP="00FE2B62">
      <w:pPr>
        <w:pStyle w:val="Brdtextmedindrag"/>
      </w:pPr>
      <w:r>
        <w:t xml:space="preserve">Av </w:t>
      </w:r>
      <w:r>
        <w:rPr>
          <w:i/>
        </w:rPr>
        <w:t xml:space="preserve">tredje stycket </w:t>
      </w:r>
      <w:r w:rsidRPr="007566FB">
        <w:t>följer att r</w:t>
      </w:r>
      <w:r>
        <w:t>evisorn ska</w:t>
      </w:r>
      <w:r w:rsidRPr="001014EE">
        <w:t xml:space="preserve"> lämna ett skriftligt yttrande över granskningen</w:t>
      </w:r>
      <w:r>
        <w:t xml:space="preserve"> och att y</w:t>
      </w:r>
      <w:r w:rsidRPr="001014EE">
        <w:t>ttrandet ska fogas till intäktsredovisningen</w:t>
      </w:r>
      <w:r>
        <w:t xml:space="preserve">. </w:t>
      </w:r>
    </w:p>
    <w:p w:rsidR="00FE2B62" w:rsidRPr="00160418" w:rsidRDefault="00FE2B62" w:rsidP="00FE2B62">
      <w:pPr>
        <w:pStyle w:val="Brdtextmedindrag"/>
        <w:ind w:firstLine="0"/>
        <w:rPr>
          <w:szCs w:val="22"/>
        </w:rPr>
      </w:pPr>
    </w:p>
    <w:p w:rsidR="00FE2B62" w:rsidRPr="00584622" w:rsidRDefault="00FE2B62" w:rsidP="00FE2B62">
      <w:pPr>
        <w:pStyle w:val="Brdtext"/>
        <w:rPr>
          <w:sz w:val="18"/>
          <w:szCs w:val="18"/>
        </w:rPr>
      </w:pPr>
      <w:r w:rsidRPr="00584622">
        <w:rPr>
          <w:b/>
          <w:sz w:val="18"/>
          <w:szCs w:val="18"/>
        </w:rPr>
        <w:t>10 § </w:t>
      </w:r>
      <w:r w:rsidRPr="00584622">
        <w:rPr>
          <w:sz w:val="18"/>
          <w:szCs w:val="18"/>
        </w:rPr>
        <w:t>En intäktsredovisning ska ha kommit in till Kammar</w:t>
      </w:r>
      <w:r w:rsidRPr="00584622">
        <w:rPr>
          <w:sz w:val="18"/>
          <w:szCs w:val="18"/>
        </w:rPr>
        <w:softHyphen/>
        <w:t>kollegiet senast den 1 juli året efter det räkenskapsår eller kalenderår som redovis</w:t>
      </w:r>
      <w:r w:rsidRPr="00584622">
        <w:rPr>
          <w:sz w:val="18"/>
          <w:szCs w:val="18"/>
        </w:rPr>
        <w:softHyphen/>
        <w:t>ningen avser.</w:t>
      </w:r>
    </w:p>
    <w:p w:rsidR="00FE2B62" w:rsidRPr="00584622" w:rsidRDefault="00FE2B62" w:rsidP="00FE2B62">
      <w:pPr>
        <w:pStyle w:val="Brdtextmedindrag"/>
        <w:rPr>
          <w:sz w:val="18"/>
          <w:szCs w:val="18"/>
        </w:rPr>
      </w:pPr>
      <w:r w:rsidRPr="00584622">
        <w:rPr>
          <w:sz w:val="18"/>
          <w:szCs w:val="18"/>
        </w:rPr>
        <w:t>Någon intäktsredovisning behöver dock inte ges in om summan av de belopp som ska redovisas enligt 6 och 8 §§ understiger tröskel</w:t>
      </w:r>
      <w:r w:rsidRPr="00584622">
        <w:rPr>
          <w:sz w:val="18"/>
          <w:szCs w:val="18"/>
        </w:rPr>
        <w:softHyphen/>
        <w:t xml:space="preserve">värdet, efter att avdrag har gjorts för stöd som avses i 6 § </w:t>
      </w:r>
      <w:r w:rsidRPr="00561E94">
        <w:rPr>
          <w:sz w:val="18"/>
          <w:szCs w:val="18"/>
        </w:rPr>
        <w:t>första stycket 1–3</w:t>
      </w:r>
      <w:r w:rsidRPr="00584622">
        <w:rPr>
          <w:sz w:val="18"/>
          <w:szCs w:val="18"/>
        </w:rPr>
        <w:t>. Partiet ska i sådant fall i stället göra en anmälan om detta till Kammar</w:t>
      </w:r>
      <w:r w:rsidRPr="00584622">
        <w:rPr>
          <w:sz w:val="18"/>
          <w:szCs w:val="18"/>
        </w:rPr>
        <w:softHyphen/>
        <w:t xml:space="preserve">kollegiet. </w:t>
      </w:r>
    </w:p>
    <w:p w:rsidR="00FE2B62" w:rsidRDefault="00FE2B62" w:rsidP="00FE2B62">
      <w:pPr>
        <w:pStyle w:val="Brdtextmedindrag"/>
      </w:pPr>
    </w:p>
    <w:p w:rsidR="00FE2B62" w:rsidRDefault="00FE2B62" w:rsidP="00FE2B62">
      <w:pPr>
        <w:pStyle w:val="Brdtext"/>
      </w:pPr>
      <w:r>
        <w:t xml:space="preserve">Paragrafen innehåller bestämmelser om tidpunkten för att lämna in en intäktsredovisning eller göra en anmälan om att summan av de belopp som annars ska redovisas enligt 6 och 8 §§ understiger tröskelvärdet. Övervägandena finns i avsnitt </w:t>
      </w:r>
      <w:r w:rsidRPr="009953EA">
        <w:t>6.4, 6.5, 6.8 och 6.11</w:t>
      </w:r>
      <w:r>
        <w:t>.</w:t>
      </w:r>
    </w:p>
    <w:p w:rsidR="00FE2B62" w:rsidRDefault="00FE2B62" w:rsidP="00FE2B62">
      <w:pPr>
        <w:pStyle w:val="Brdtextmedindrag"/>
      </w:pPr>
      <w:r>
        <w:t xml:space="preserve">I </w:t>
      </w:r>
      <w:r w:rsidRPr="00160418">
        <w:rPr>
          <w:i/>
        </w:rPr>
        <w:t>första stycket</w:t>
      </w:r>
      <w:r>
        <w:t xml:space="preserve"> anges att intäktsredovisningen ska ha kommit in till Kammarkollegiet senast den 1 juli året efter det räken</w:t>
      </w:r>
      <w:r>
        <w:softHyphen/>
        <w:t>skapsår eller kalenderår som redovisningen avser. Paragrafen anknyter till 5 § som anger utgångspunkten för beräkningen av redo</w:t>
      </w:r>
      <w:r>
        <w:softHyphen/>
        <w:t>visningsperioden. Tid</w:t>
      </w:r>
      <w:r>
        <w:softHyphen/>
        <w:t>punkten för redovisning är densamma oavsett om partiet tillämpar räken</w:t>
      </w:r>
      <w:r>
        <w:softHyphen/>
        <w:t>skapsår eller kalenderår som redovisningsperiod. Det kan undantagsvis före</w:t>
      </w:r>
      <w:r>
        <w:softHyphen/>
        <w:t>komma att ett parti använder brutet räkenskapsår för sin ordinarie redovis</w:t>
      </w:r>
      <w:r>
        <w:softHyphen/>
        <w:t>ning. I fråga om ett sådant parti innebär bestämmelsen att intäkts</w:t>
      </w:r>
      <w:r>
        <w:softHyphen/>
        <w:t>redovisningen för ett visst år kommer att offentliggöras ett år senare än vad som gäller för partier som ska tillämpa kalenderår eller där räken</w:t>
      </w:r>
      <w:r>
        <w:softHyphen/>
        <w:t>skapsåret sammanfaller med kalender</w:t>
      </w:r>
      <w:r>
        <w:softHyphen/>
        <w:t>året. Exempelvis ska intäkts</w:t>
      </w:r>
      <w:r>
        <w:softHyphen/>
        <w:t>redo</w:t>
      </w:r>
      <w:r>
        <w:softHyphen/>
        <w:t>vis</w:t>
      </w:r>
      <w:r>
        <w:softHyphen/>
        <w:t>ningen för den redovis</w:t>
      </w:r>
      <w:r>
        <w:softHyphen/>
        <w:t>nings</w:t>
      </w:r>
      <w:r>
        <w:softHyphen/>
        <w:t>period som avser 2014 ges in senast den 1 juli 2015 av partier vars redovisning är kopplad till kalender</w:t>
      </w:r>
      <w:r>
        <w:softHyphen/>
        <w:t>året. För partier</w:t>
      </w:r>
      <w:r w:rsidRPr="00524044">
        <w:t xml:space="preserve"> </w:t>
      </w:r>
      <w:r>
        <w:t>som använder brutet räken</w:t>
      </w:r>
      <w:r>
        <w:softHyphen/>
        <w:t>skapsår ska intäktsredovisningen för det räkenskapsår som inleds under 2014 ges in senast den 1 juli 2016.</w:t>
      </w:r>
    </w:p>
    <w:p w:rsidR="00FE2B62" w:rsidRDefault="00FE2B62" w:rsidP="00FE2B62">
      <w:pPr>
        <w:pStyle w:val="Brdtextmedindrag"/>
      </w:pPr>
      <w:r w:rsidRPr="00160418">
        <w:rPr>
          <w:i/>
        </w:rPr>
        <w:t>Andra stycket</w:t>
      </w:r>
      <w:r w:rsidRPr="00AD502F">
        <w:t xml:space="preserve"> innebär att en anmälningsskyldighet gäller i</w:t>
      </w:r>
      <w:r>
        <w:t> </w:t>
      </w:r>
      <w:r w:rsidRPr="00AD502F">
        <w:t>stället för kravet att ge in en intäktsredovisning, om summan av ett partis intäkter – inklusive intäkter i en valkandidats person</w:t>
      </w:r>
      <w:r>
        <w:softHyphen/>
      </w:r>
      <w:r w:rsidRPr="00AD502F">
        <w:t>vals</w:t>
      </w:r>
      <w:r>
        <w:softHyphen/>
      </w:r>
      <w:r w:rsidRPr="00AD502F">
        <w:t>kampanj – understiger tröskelvärdet ett halvt p</w:t>
      </w:r>
      <w:r>
        <w:t>ris</w:t>
      </w:r>
      <w:r>
        <w:softHyphen/>
        <w:t>basbelopp under redovisnings</w:t>
      </w:r>
      <w:r w:rsidRPr="00AD502F">
        <w:t>perioden. I så</w:t>
      </w:r>
      <w:r>
        <w:t>dant fall behöver någon intäkts</w:t>
      </w:r>
      <w:r>
        <w:softHyphen/>
      </w:r>
      <w:r w:rsidRPr="00AD502F">
        <w:t>redovisning alltså inte ges in till Kammarkollegiet. Allmänhetens insynsintresse tillgodoses i stället genom kravet på en anmälan till samma myndighet</w:t>
      </w:r>
      <w:r>
        <w:t xml:space="preserve"> om att intäkterna understiger tröskelvärdet</w:t>
      </w:r>
      <w:r w:rsidRPr="00AD502F">
        <w:t>. En sådan anmälan ska göras inom samma tidsfrist som anges i första stycket, dvs. senast den 1</w:t>
      </w:r>
      <w:r>
        <w:t> </w:t>
      </w:r>
      <w:r w:rsidRPr="00AD502F">
        <w:t xml:space="preserve">juli året efter det aktuella kalenderåret eller räkenskapsåret. Stöd enligt lagen (1972:625) om statligt stöd till politiska partier ska inte räknas </w:t>
      </w:r>
      <w:r>
        <w:t>med</w:t>
      </w:r>
      <w:r w:rsidRPr="00AD502F">
        <w:t xml:space="preserve"> vid bedöm</w:t>
      </w:r>
      <w:r>
        <w:softHyphen/>
      </w:r>
      <w:r w:rsidRPr="00AD502F">
        <w:t>ningen av om intäkterna för ett visst parti når upp till tröskelvärdet.</w:t>
      </w:r>
      <w:r w:rsidRPr="005D0FE0">
        <w:t xml:space="preserve"> </w:t>
      </w:r>
      <w:r>
        <w:t>Detsamma gäller i fråga om stöd enligt lagen (1999:1209) om stöd till riksdags</w:t>
      </w:r>
      <w:r>
        <w:softHyphen/>
        <w:t>leda</w:t>
      </w:r>
      <w:r>
        <w:softHyphen/>
        <w:t>möternas och parti</w:t>
      </w:r>
      <w:r>
        <w:softHyphen/>
        <w:t>gruppernas arbete i riksdagen och lagen (2010:473) om statligt stöd till riksdags</w:t>
      </w:r>
      <w:r>
        <w:softHyphen/>
        <w:t>partiernas kvinno</w:t>
      </w:r>
      <w:r>
        <w:softHyphen/>
        <w:t>organisationer.</w:t>
      </w:r>
    </w:p>
    <w:p w:rsidR="00FE2B62" w:rsidRDefault="00FE2B62" w:rsidP="00FE2B62">
      <w:pPr>
        <w:pStyle w:val="Brdtextmedindrag"/>
      </w:pPr>
      <w:r>
        <w:t xml:space="preserve">Av 2 § följer att tröskelvärdet är hälften av det prisbasbelopp enligt </w:t>
      </w:r>
      <w:r w:rsidRPr="005E5496">
        <w:t>2 kap. 6 och 7 §§ socialförsäkringsbalken</w:t>
      </w:r>
      <w:r w:rsidRPr="005B7D67">
        <w:t xml:space="preserve"> </w:t>
      </w:r>
      <w:r>
        <w:t>som gäller vid utgången av det räkenskapsår eller kalenderår som avses i 5 §.</w:t>
      </w:r>
    </w:p>
    <w:p w:rsidR="00FE2B62" w:rsidRDefault="00FE2B62" w:rsidP="00FE2B62">
      <w:pPr>
        <w:pStyle w:val="Brdtextmedindrag"/>
        <w:ind w:firstLine="0"/>
      </w:pPr>
    </w:p>
    <w:p w:rsidR="00FE2B62" w:rsidRPr="00584622" w:rsidRDefault="00FE2B62" w:rsidP="00FE2B62">
      <w:pPr>
        <w:pStyle w:val="Brdtext"/>
        <w:rPr>
          <w:sz w:val="18"/>
          <w:szCs w:val="18"/>
        </w:rPr>
      </w:pPr>
      <w:r w:rsidRPr="00584622">
        <w:rPr>
          <w:b/>
          <w:sz w:val="18"/>
          <w:szCs w:val="18"/>
        </w:rPr>
        <w:t>11 § </w:t>
      </w:r>
      <w:r w:rsidRPr="00584622">
        <w:rPr>
          <w:sz w:val="18"/>
          <w:szCs w:val="18"/>
        </w:rPr>
        <w:t xml:space="preserve">En intäktsredovisning eller en anmälan enligt 10 § andra stycket ska skrivas under av den som är behörig företrädare för partiet </w:t>
      </w:r>
      <w:r>
        <w:rPr>
          <w:sz w:val="18"/>
          <w:szCs w:val="18"/>
        </w:rPr>
        <w:t xml:space="preserve">på central </w:t>
      </w:r>
      <w:r w:rsidRPr="00584622">
        <w:rPr>
          <w:sz w:val="18"/>
          <w:szCs w:val="18"/>
        </w:rPr>
        <w:t>nivå.</w:t>
      </w:r>
    </w:p>
    <w:p w:rsidR="00FE2B62" w:rsidRPr="00584622" w:rsidRDefault="00FE2B62" w:rsidP="00FE2B62">
      <w:pPr>
        <w:pStyle w:val="Brdtextmedindrag"/>
        <w:rPr>
          <w:sz w:val="18"/>
          <w:szCs w:val="18"/>
        </w:rPr>
      </w:pPr>
      <w:r w:rsidRPr="00584622">
        <w:rPr>
          <w:sz w:val="18"/>
          <w:szCs w:val="18"/>
        </w:rPr>
        <w:t>Om en handling som avses i första stycket upprättas elektroniskt, ska den undertecknas med en avancerad elektronisk signatur enligt lagen (2000:832) om kvalificerade elektroniska signaturer.</w:t>
      </w:r>
    </w:p>
    <w:p w:rsidR="00FE2B62" w:rsidRDefault="00FE2B62" w:rsidP="00FE2B62">
      <w:pPr>
        <w:pStyle w:val="Brdtextmedindrag"/>
        <w:ind w:firstLine="0"/>
      </w:pPr>
    </w:p>
    <w:p w:rsidR="00FE2B62" w:rsidRDefault="00FE2B62" w:rsidP="00FE2B62">
      <w:pPr>
        <w:pStyle w:val="Brdtext"/>
      </w:pPr>
      <w:r>
        <w:t>Paragrafen innehåller bestämmelser om underskrift av en intäkts</w:t>
      </w:r>
      <w:r>
        <w:softHyphen/>
        <w:t>redovisning eller en anmälan om att intäkterna understiger tröskelvärdet. Övervägandena finns</w:t>
      </w:r>
      <w:r w:rsidRPr="00AE4D00">
        <w:t xml:space="preserve"> </w:t>
      </w:r>
      <w:r>
        <w:t xml:space="preserve">i </w:t>
      </w:r>
      <w:r w:rsidRPr="009953EA">
        <w:t>avsnitt 6.4 och 6.12</w:t>
      </w:r>
      <w:r>
        <w:t>.</w:t>
      </w:r>
    </w:p>
    <w:p w:rsidR="00FE2B62" w:rsidRDefault="00FE2B62" w:rsidP="00FE2B62">
      <w:pPr>
        <w:pStyle w:val="Brdtextmedindrag"/>
      </w:pPr>
      <w:r>
        <w:t xml:space="preserve">Enligt </w:t>
      </w:r>
      <w:r>
        <w:rPr>
          <w:i/>
        </w:rPr>
        <w:t>f</w:t>
      </w:r>
      <w:r w:rsidRPr="00160418">
        <w:rPr>
          <w:i/>
        </w:rPr>
        <w:t>örsta stycket</w:t>
      </w:r>
      <w:r>
        <w:t xml:space="preserve"> ska en intäktsredovisning eller en anmälan om att ett partis intäkter understiger tröskelvärdet skrivas under av behörig företrädare för partiet på central nivå, dvs. samma nivå som redovis</w:t>
      </w:r>
      <w:r>
        <w:softHyphen/>
        <w:t>ningsskyldigheten avser. Den behöriga företrädaren har dock inte något personligt ansvar för avlämnandet av intäkts</w:t>
      </w:r>
      <w:r>
        <w:softHyphen/>
        <w:t>redovis</w:t>
      </w:r>
      <w:r>
        <w:softHyphen/>
        <w:t>ningen eller för riktigheten av de redo</w:t>
      </w:r>
      <w:r>
        <w:softHyphen/>
        <w:t>visade uppgifterna. Redovisnings</w:t>
      </w:r>
      <w:r>
        <w:softHyphen/>
        <w:t>skyldigheten respektive anmäl</w:t>
      </w:r>
      <w:r>
        <w:softHyphen/>
        <w:t>nings</w:t>
      </w:r>
      <w:r>
        <w:softHyphen/>
        <w:t>skyldigheten gäller för partiet. Det är alltså partiet som ansvarar för att redo</w:t>
      </w:r>
      <w:r>
        <w:softHyphen/>
        <w:t>visnings</w:t>
      </w:r>
      <w:r>
        <w:softHyphen/>
        <w:t>skyldigheten uppfylls för dess verk</w:t>
      </w:r>
      <w:r>
        <w:softHyphen/>
        <w:t>samhet på central nivå. Regler om sanktioner som kan tillgripas mot ett parti, t.ex. för att intäkts</w:t>
      </w:r>
      <w:r>
        <w:softHyphen/>
        <w:t xml:space="preserve">redovisningen inte har getts in i rätt tid eller att den innehåller felaktiga uppgifter, finns i 15, 18 och 19 §§. </w:t>
      </w:r>
    </w:p>
    <w:p w:rsidR="00FE2B62" w:rsidRDefault="00FE2B62" w:rsidP="00FE2B62">
      <w:pPr>
        <w:pStyle w:val="Brdtextmedindrag"/>
      </w:pPr>
      <w:r>
        <w:t>Av</w:t>
      </w:r>
      <w:r w:rsidRPr="00160418">
        <w:rPr>
          <w:i/>
        </w:rPr>
        <w:t xml:space="preserve"> andra stycket</w:t>
      </w:r>
      <w:r>
        <w:t xml:space="preserve"> följer ett krav på att en intäktsredovisning eller en anmälan som upprättas elektroniskt ska skrivas under med en avancerad elektronisk signatur enligt lagen (2000:832) om kvalificerade elektron</w:t>
      </w:r>
      <w:r>
        <w:softHyphen/>
        <w:t>iska signaturer. Kravet på en avancerad elektronisk signatur har utform</w:t>
      </w:r>
      <w:r>
        <w:softHyphen/>
        <w:t>ats med förebild i årsredovis</w:t>
      </w:r>
      <w:r>
        <w:softHyphen/>
        <w:t xml:space="preserve">ningslagens </w:t>
      </w:r>
      <w:r w:rsidRPr="00DF51CF">
        <w:t xml:space="preserve">(1995:1554) </w:t>
      </w:r>
      <w:r>
        <w:t>krav på sådan signatur i fråga om en årsredovisning som upprättas elektroniskt.</w:t>
      </w:r>
      <w:r w:rsidRPr="00E47C70">
        <w:t xml:space="preserve"> </w:t>
      </w:r>
      <w:r>
        <w:t xml:space="preserve">I likhet med en årsredovisning kan en intäktsredovisning emellertid också upprättas i pappersform och ges in till Kammarkollegiet. </w:t>
      </w:r>
    </w:p>
    <w:p w:rsidR="00FE2B62" w:rsidRPr="00D81731" w:rsidRDefault="00FE2B62" w:rsidP="00FE2B62">
      <w:pPr>
        <w:pStyle w:val="Rubrik4utannumrering"/>
      </w:pPr>
      <w:r w:rsidRPr="00584622">
        <w:t>Offentliggörande</w:t>
      </w:r>
    </w:p>
    <w:p w:rsidR="00FE2B62" w:rsidRDefault="00FE2B62" w:rsidP="00FE2B62">
      <w:pPr>
        <w:pStyle w:val="Brdtext"/>
        <w:rPr>
          <w:sz w:val="18"/>
          <w:szCs w:val="18"/>
        </w:rPr>
      </w:pPr>
      <w:r w:rsidRPr="00584622">
        <w:rPr>
          <w:b/>
          <w:sz w:val="18"/>
          <w:szCs w:val="18"/>
        </w:rPr>
        <w:t>12 § </w:t>
      </w:r>
      <w:r w:rsidRPr="00584622">
        <w:rPr>
          <w:sz w:val="18"/>
          <w:szCs w:val="18"/>
        </w:rPr>
        <w:t xml:space="preserve">Kammarkollegiet ska göra intäktsredovisningarna samt anmälningar enligt 10 § andra stycket tillgängliga för allmänheten på sin webbplats. Myndigheten ska där också publicera uppgifter om </w:t>
      </w:r>
      <w:r>
        <w:rPr>
          <w:sz w:val="18"/>
          <w:szCs w:val="18"/>
        </w:rPr>
        <w:t xml:space="preserve">vilka </w:t>
      </w:r>
      <w:r w:rsidRPr="00584622">
        <w:rPr>
          <w:sz w:val="18"/>
          <w:szCs w:val="18"/>
        </w:rPr>
        <w:t>partier som inte har lämnat en intäkts</w:t>
      </w:r>
      <w:r>
        <w:rPr>
          <w:sz w:val="18"/>
          <w:szCs w:val="18"/>
        </w:rPr>
        <w:softHyphen/>
      </w:r>
      <w:r w:rsidRPr="00584622">
        <w:rPr>
          <w:sz w:val="18"/>
          <w:szCs w:val="18"/>
        </w:rPr>
        <w:t>redovisning eller gjort en anmälan.</w:t>
      </w:r>
    </w:p>
    <w:p w:rsidR="00FE2B62" w:rsidRPr="00982937" w:rsidRDefault="00FE2B62" w:rsidP="00FE2B62">
      <w:pPr>
        <w:pStyle w:val="Brdtextmedindrag"/>
        <w:rPr>
          <w:sz w:val="18"/>
          <w:szCs w:val="18"/>
        </w:rPr>
      </w:pPr>
      <w:r w:rsidRPr="00A8776F">
        <w:rPr>
          <w:sz w:val="18"/>
          <w:szCs w:val="18"/>
        </w:rPr>
        <w:t>Första stycket gäller dock inte för uppgifter om en bidrags</w:t>
      </w:r>
      <w:r w:rsidRPr="00A8776F">
        <w:rPr>
          <w:sz w:val="18"/>
          <w:szCs w:val="18"/>
        </w:rPr>
        <w:softHyphen/>
        <w:t>givares identitet som avses i 7 §</w:t>
      </w:r>
      <w:r>
        <w:rPr>
          <w:sz w:val="18"/>
          <w:szCs w:val="18"/>
        </w:rPr>
        <w:t xml:space="preserve"> första stycket</w:t>
      </w:r>
      <w:r w:rsidRPr="00A8776F">
        <w:rPr>
          <w:sz w:val="18"/>
          <w:szCs w:val="18"/>
        </w:rPr>
        <w:t xml:space="preserve">, om bidragsgivaren är en </w:t>
      </w:r>
      <w:r>
        <w:rPr>
          <w:sz w:val="18"/>
          <w:szCs w:val="18"/>
        </w:rPr>
        <w:t xml:space="preserve">fysisk </w:t>
      </w:r>
      <w:r w:rsidRPr="00A8776F">
        <w:rPr>
          <w:sz w:val="18"/>
          <w:szCs w:val="18"/>
        </w:rPr>
        <w:t>person.</w:t>
      </w:r>
    </w:p>
    <w:p w:rsidR="00FE2B62" w:rsidRDefault="00FE2B62" w:rsidP="00FE2B62">
      <w:pPr>
        <w:pStyle w:val="Brdtextmedindrag"/>
        <w:ind w:firstLine="0"/>
      </w:pPr>
    </w:p>
    <w:p w:rsidR="00FE2B62" w:rsidRDefault="00FE2B62" w:rsidP="00FE2B62">
      <w:pPr>
        <w:pStyle w:val="Brdtext"/>
      </w:pPr>
      <w:r>
        <w:t xml:space="preserve">Paragrafen innehåller bestämmelser om hur Kammarkollegiet ska offentliggöra partiernas intäktsredovisningar och anmälningar om att intäkterna understiger tröskelvärdet. Övervägandena finns i </w:t>
      </w:r>
      <w:r w:rsidRPr="009953EA">
        <w:t>avsnitt 6.14</w:t>
      </w:r>
      <w:r>
        <w:t>.</w:t>
      </w:r>
    </w:p>
    <w:p w:rsidR="00FE2B62" w:rsidRDefault="00FE2B62" w:rsidP="00FE2B62">
      <w:pPr>
        <w:pStyle w:val="Brdtextmedindrag"/>
      </w:pPr>
      <w:r>
        <w:t xml:space="preserve">Av </w:t>
      </w:r>
      <w:r>
        <w:rPr>
          <w:i/>
        </w:rPr>
        <w:t>första stycket</w:t>
      </w:r>
      <w:r>
        <w:t xml:space="preserve"> följer att handlingarna ska göras tillgängliga för all</w:t>
      </w:r>
      <w:r>
        <w:softHyphen/>
        <w:t>mänheten på myndighetens webbplats oavsett om de har getts in elek</w:t>
      </w:r>
      <w:r>
        <w:softHyphen/>
        <w:t>troniskt eller i pappersform. Genom offentliggörandet kommer allmän</w:t>
      </w:r>
      <w:r>
        <w:softHyphen/>
        <w:t>heten bl.a. att få kännedom om vilka partier som inte har lämnat intäkts</w:t>
      </w:r>
      <w:r>
        <w:softHyphen/>
        <w:t>redovisningar och som i stället anmält att deras intäkter inte över</w:t>
      </w:r>
      <w:r>
        <w:softHyphen/>
        <w:t>stiger tröskelvärdet. Av stycket följer vidare att Kammar</w:t>
      </w:r>
      <w:r>
        <w:softHyphen/>
        <w:t>kollegiet ska publicera uppgifter om vilka partier som inte har fullgjort sin redovisnings</w:t>
      </w:r>
      <w:r>
        <w:softHyphen/>
        <w:t>skyldighet enligt lagen genom att lämna en intäktsredovisning eller göra en anmälan.</w:t>
      </w:r>
    </w:p>
    <w:p w:rsidR="00FE2B62" w:rsidRPr="00982937" w:rsidRDefault="00FE2B62" w:rsidP="00FE2B62">
      <w:pPr>
        <w:pStyle w:val="Brdtextmedindrag"/>
      </w:pPr>
      <w:r>
        <w:rPr>
          <w:i/>
        </w:rPr>
        <w:t>Andra stycket</w:t>
      </w:r>
      <w:r>
        <w:t xml:space="preserve"> innebär att uppgifter om en enskild bidragsgivares identitet inte ska göras tillgängliga på internet, i de fall som bidrags</w:t>
      </w:r>
      <w:r>
        <w:softHyphen/>
        <w:t>givaren är en fysisk person. I de handlingar som görs tillgängliga på Kammarkollegiets webbplats kommer alltså endast upp</w:t>
      </w:r>
      <w:r>
        <w:softHyphen/>
        <w:t xml:space="preserve">gifterna om </w:t>
      </w:r>
      <w:r w:rsidRPr="0015383C">
        <w:t>vilket bidrag</w:t>
      </w:r>
      <w:r>
        <w:t>, t.ex. pengar eller en viss vara eller tjänst,</w:t>
      </w:r>
      <w:r w:rsidRPr="0015383C">
        <w:t xml:space="preserve"> som </w:t>
      </w:r>
      <w:r>
        <w:t>den enskilde har lämnat</w:t>
      </w:r>
      <w:r w:rsidRPr="0015383C">
        <w:t xml:space="preserve"> och bidragets storlek</w:t>
      </w:r>
      <w:r>
        <w:t xml:space="preserve"> att framgå. Begränsningen gäller enbart i fråga om myndighetens webb</w:t>
      </w:r>
      <w:r>
        <w:softHyphen/>
        <w:t>publicering. Namnuppgifterna är följakt</w:t>
      </w:r>
      <w:r>
        <w:softHyphen/>
        <w:t>ligen, precis som innehållet i intäktsredo</w:t>
      </w:r>
      <w:r>
        <w:softHyphen/>
        <w:t>visningarna i övrigt, offentliga och därmed tillgängliga för allmänheten enligt offentlighetsprincipen.</w:t>
      </w:r>
    </w:p>
    <w:p w:rsidR="00FE2B62" w:rsidRPr="00D81731" w:rsidRDefault="00FE2B62" w:rsidP="00FE2B62">
      <w:pPr>
        <w:pStyle w:val="Rubrik4utannumrering"/>
      </w:pPr>
      <w:r w:rsidRPr="00584622">
        <w:t>Tillsyn</w:t>
      </w:r>
    </w:p>
    <w:p w:rsidR="00FE2B62" w:rsidRPr="00584622" w:rsidRDefault="00FE2B62" w:rsidP="00FE2B62">
      <w:pPr>
        <w:pStyle w:val="Brdtext"/>
        <w:rPr>
          <w:sz w:val="18"/>
          <w:szCs w:val="18"/>
        </w:rPr>
      </w:pPr>
      <w:r w:rsidRPr="00584622">
        <w:rPr>
          <w:b/>
          <w:sz w:val="18"/>
          <w:szCs w:val="18"/>
        </w:rPr>
        <w:t>13 § </w:t>
      </w:r>
      <w:r w:rsidRPr="00584622">
        <w:rPr>
          <w:sz w:val="18"/>
          <w:szCs w:val="18"/>
        </w:rPr>
        <w:t>Kammarkollegiet utövar tillsyn över att denna lag och föreskrifter som har meddelats i anslutning till lagen följs.</w:t>
      </w:r>
    </w:p>
    <w:p w:rsidR="00FE2B62" w:rsidRDefault="00FE2B62" w:rsidP="00FE2B62">
      <w:pPr>
        <w:pStyle w:val="Brdtextmedindrag"/>
      </w:pPr>
    </w:p>
    <w:p w:rsidR="00FE2B62" w:rsidRDefault="00FE2B62" w:rsidP="00FE2B62">
      <w:pPr>
        <w:pStyle w:val="Brdtext"/>
      </w:pPr>
      <w:r>
        <w:t>I paragrafen anges att Kammarkollegiet ska utöva tillsyn över att lagen och föreskrifter som har meddelats i anslutning till lagen följs.</w:t>
      </w:r>
      <w:r w:rsidRPr="005B4036">
        <w:t xml:space="preserve"> </w:t>
      </w:r>
      <w:r>
        <w:t>Över</w:t>
      </w:r>
      <w:r>
        <w:softHyphen/>
        <w:t xml:space="preserve">vägandena finns i </w:t>
      </w:r>
      <w:r w:rsidRPr="009953EA">
        <w:t>avsnitt 6.16</w:t>
      </w:r>
      <w:r>
        <w:t>.</w:t>
      </w:r>
    </w:p>
    <w:p w:rsidR="00FE2B62" w:rsidRPr="0068228C" w:rsidRDefault="00FE2B62" w:rsidP="00FE2B62">
      <w:pPr>
        <w:pStyle w:val="Brdtextmedindrag"/>
      </w:pPr>
      <w:r>
        <w:t>Tillsynen avser enbart att säkerställa att partierna fullgör sina skyldig</w:t>
      </w:r>
      <w:r>
        <w:softHyphen/>
        <w:t>heter enligt lagen och innebär inte någon tillsyn över partiernas verksam</w:t>
      </w:r>
      <w:r>
        <w:softHyphen/>
        <w:t xml:space="preserve">het eller organisation som sådan. Bestämmelserna påverkar inte heller </w:t>
      </w:r>
      <w:r w:rsidRPr="00916929">
        <w:t xml:space="preserve">det befintliga regelverket kring revision och tillsyn på </w:t>
      </w:r>
      <w:r>
        <w:t xml:space="preserve">redovisnings- och skatteområdet, som gäller för de partier som är </w:t>
      </w:r>
      <w:r w:rsidRPr="00916929">
        <w:t>bokförings- och redovisnings</w:t>
      </w:r>
      <w:r w:rsidRPr="00916929">
        <w:softHyphen/>
        <w:t>skyldiga samt skyldiga a</w:t>
      </w:r>
      <w:r>
        <w:t>tt upprätta skatte</w:t>
      </w:r>
      <w:r>
        <w:softHyphen/>
        <w:t>deklarationer.</w:t>
      </w:r>
      <w:r w:rsidDel="00E47C70">
        <w:t xml:space="preserve"> </w:t>
      </w:r>
    </w:p>
    <w:p w:rsidR="00FE2B62" w:rsidRDefault="00FE2B62" w:rsidP="00FE2B62">
      <w:pPr>
        <w:pStyle w:val="Brdtextmedindrag"/>
      </w:pPr>
    </w:p>
    <w:p w:rsidR="00FE2B62" w:rsidRPr="00584622" w:rsidRDefault="00FE2B62" w:rsidP="00FE2B62">
      <w:pPr>
        <w:pStyle w:val="Brdtext"/>
        <w:rPr>
          <w:sz w:val="18"/>
          <w:szCs w:val="18"/>
        </w:rPr>
      </w:pPr>
      <w:r w:rsidRPr="00584622">
        <w:rPr>
          <w:b/>
          <w:sz w:val="18"/>
          <w:szCs w:val="18"/>
        </w:rPr>
        <w:t>14 § </w:t>
      </w:r>
      <w:r w:rsidRPr="00584622">
        <w:rPr>
          <w:sz w:val="18"/>
          <w:szCs w:val="18"/>
        </w:rPr>
        <w:t>Kammarkollegiet får besluta de förelägganden som behövs för tillsynen och för att partierna ska fullgöra sina skyldig</w:t>
      </w:r>
      <w:r w:rsidRPr="00584622">
        <w:rPr>
          <w:sz w:val="18"/>
          <w:szCs w:val="18"/>
        </w:rPr>
        <w:softHyphen/>
        <w:t>heter enligt denna lag.</w:t>
      </w:r>
    </w:p>
    <w:p w:rsidR="00FE2B62" w:rsidRPr="00584622" w:rsidRDefault="00FE2B62" w:rsidP="00FE2B62">
      <w:pPr>
        <w:pStyle w:val="Brdtextmedindrag"/>
        <w:rPr>
          <w:sz w:val="18"/>
          <w:szCs w:val="18"/>
        </w:rPr>
      </w:pPr>
      <w:r w:rsidRPr="00584622">
        <w:rPr>
          <w:sz w:val="18"/>
          <w:szCs w:val="18"/>
        </w:rPr>
        <w:t>Ett beslut om föreläggande får förenas med vite.</w:t>
      </w:r>
    </w:p>
    <w:p w:rsidR="00EF75F1" w:rsidRDefault="00EF75F1" w:rsidP="00FE2B62">
      <w:pPr>
        <w:pStyle w:val="Brdtext"/>
      </w:pPr>
    </w:p>
    <w:p w:rsidR="00FE2B62" w:rsidRDefault="00FE2B62" w:rsidP="00FE2B62">
      <w:pPr>
        <w:pStyle w:val="Brdtext"/>
      </w:pPr>
      <w:r>
        <w:t>Paragrafen innehåller grundläggande bestämmelser om Kammar</w:t>
      </w:r>
      <w:r>
        <w:softHyphen/>
        <w:t>kollegiets befogenheter i egenskap av tillsyns</w:t>
      </w:r>
      <w:r>
        <w:softHyphen/>
        <w:t>myndighet enligt lagen.</w:t>
      </w:r>
      <w:r w:rsidRPr="00E47C70">
        <w:t xml:space="preserve"> </w:t>
      </w:r>
      <w:r>
        <w:t xml:space="preserve">Övervägandena finns i </w:t>
      </w:r>
      <w:r w:rsidRPr="009953EA">
        <w:t>avsnitt 6.16</w:t>
      </w:r>
      <w:r>
        <w:t>.</w:t>
      </w:r>
    </w:p>
    <w:p w:rsidR="00FE2B62" w:rsidRPr="0068228C" w:rsidRDefault="00FE2B62" w:rsidP="00FE2B62">
      <w:pPr>
        <w:pStyle w:val="Brdtextmedindrag"/>
      </w:pPr>
      <w:r>
        <w:t>Kammar</w:t>
      </w:r>
      <w:r>
        <w:softHyphen/>
        <w:t xml:space="preserve">kollegiet ges enligt </w:t>
      </w:r>
      <w:r>
        <w:rPr>
          <w:i/>
        </w:rPr>
        <w:t xml:space="preserve">första stycket </w:t>
      </w:r>
      <w:r>
        <w:t xml:space="preserve">möjlighet att i enskilda fall besluta om de </w:t>
      </w:r>
      <w:r w:rsidRPr="006B0818">
        <w:t>före</w:t>
      </w:r>
      <w:r>
        <w:softHyphen/>
      </w:r>
      <w:r w:rsidRPr="006B0818">
        <w:t>läggande</w:t>
      </w:r>
      <w:r>
        <w:t>n som behövs för till</w:t>
      </w:r>
      <w:r>
        <w:softHyphen/>
        <w:t>synen och för att partierna ska fullgöra sina skyldig</w:t>
      </w:r>
      <w:r>
        <w:softHyphen/>
        <w:t>heter enligt lagen.</w:t>
      </w:r>
      <w:r w:rsidRPr="004F67EA">
        <w:t xml:space="preserve"> </w:t>
      </w:r>
      <w:r>
        <w:t>Ett beslut om föreläggande kan aktualiseras t.ex. om ett parti inte kommer in med en intäktsredovisning inom föreskriven tid eller om behörig</w:t>
      </w:r>
      <w:r>
        <w:softHyphen/>
        <w:t>heten hos den som för ett partis räkning har skrivit under en intäkts</w:t>
      </w:r>
      <w:r>
        <w:softHyphen/>
        <w:t xml:space="preserve">redovisning i något fall framstår som oklar eller kan ifrågasättas. Ett beslut om föreläggande får enligt </w:t>
      </w:r>
      <w:r>
        <w:rPr>
          <w:i/>
        </w:rPr>
        <w:t>andra stycket</w:t>
      </w:r>
      <w:r>
        <w:t xml:space="preserve"> förenas med vite. </w:t>
      </w:r>
      <w:r w:rsidRPr="00297EAA">
        <w:t>Allmänna bestämmelser om vite finns i lagen (1985:206) om viten.</w:t>
      </w:r>
    </w:p>
    <w:p w:rsidR="00FE2B62" w:rsidRPr="001E0BC3" w:rsidRDefault="00FE2B62" w:rsidP="00FE2B62">
      <w:pPr>
        <w:pStyle w:val="Rubrik4utannumrering"/>
      </w:pPr>
      <w:r w:rsidRPr="00584622">
        <w:t>Förseningsavgift</w:t>
      </w:r>
    </w:p>
    <w:p w:rsidR="00FE2B62" w:rsidRPr="00584622" w:rsidRDefault="00FE2B62" w:rsidP="00FE2B62">
      <w:pPr>
        <w:pStyle w:val="Brdtext"/>
        <w:rPr>
          <w:sz w:val="18"/>
          <w:szCs w:val="18"/>
        </w:rPr>
      </w:pPr>
      <w:r w:rsidRPr="00584622">
        <w:rPr>
          <w:b/>
          <w:sz w:val="18"/>
          <w:szCs w:val="18"/>
        </w:rPr>
        <w:t>15 § </w:t>
      </w:r>
      <w:r w:rsidRPr="00584622">
        <w:rPr>
          <w:sz w:val="18"/>
          <w:szCs w:val="18"/>
        </w:rPr>
        <w:t>En förseningsavgift på 10 000 kronor ska tas ut av ett parti som är skyldigt att ge in en intäktsredovisning enligt denna lag eller göra en anmälan som avses i 10 § andra stycket, om redovisningen eller anmälan inte har kommit in till Kammar</w:t>
      </w:r>
      <w:r w:rsidRPr="00584622">
        <w:rPr>
          <w:sz w:val="18"/>
          <w:szCs w:val="18"/>
        </w:rPr>
        <w:softHyphen/>
        <w:t>kollegiet inom föreskriven tid.</w:t>
      </w:r>
    </w:p>
    <w:p w:rsidR="00FE2B62" w:rsidRDefault="00FE2B62" w:rsidP="00FE2B62">
      <w:pPr>
        <w:pStyle w:val="Brdtextmedindrag"/>
        <w:rPr>
          <w:sz w:val="18"/>
          <w:szCs w:val="18"/>
        </w:rPr>
      </w:pPr>
      <w:r>
        <w:rPr>
          <w:sz w:val="18"/>
          <w:szCs w:val="18"/>
        </w:rPr>
        <w:t>Kammarkollegiet</w:t>
      </w:r>
      <w:r w:rsidRPr="00584622">
        <w:rPr>
          <w:sz w:val="18"/>
          <w:szCs w:val="18"/>
        </w:rPr>
        <w:t xml:space="preserve"> får </w:t>
      </w:r>
      <w:r>
        <w:rPr>
          <w:sz w:val="18"/>
          <w:szCs w:val="18"/>
        </w:rPr>
        <w:t xml:space="preserve">besluta att </w:t>
      </w:r>
      <w:r w:rsidRPr="00584622">
        <w:rPr>
          <w:sz w:val="18"/>
          <w:szCs w:val="18"/>
        </w:rPr>
        <w:t xml:space="preserve">sätta ned eller </w:t>
      </w:r>
      <w:r>
        <w:rPr>
          <w:sz w:val="18"/>
          <w:szCs w:val="18"/>
        </w:rPr>
        <w:t>avstå från att ta ut en försen</w:t>
      </w:r>
      <w:r>
        <w:rPr>
          <w:sz w:val="18"/>
          <w:szCs w:val="18"/>
        </w:rPr>
        <w:softHyphen/>
        <w:t>ings</w:t>
      </w:r>
      <w:r>
        <w:rPr>
          <w:sz w:val="18"/>
          <w:szCs w:val="18"/>
        </w:rPr>
        <w:softHyphen/>
        <w:t xml:space="preserve">avgift </w:t>
      </w:r>
      <w:r w:rsidRPr="00584622">
        <w:rPr>
          <w:sz w:val="18"/>
          <w:szCs w:val="18"/>
        </w:rPr>
        <w:t>om det finns synnerliga skäl för det.</w:t>
      </w:r>
    </w:p>
    <w:p w:rsidR="00051E35" w:rsidRDefault="00051E35" w:rsidP="00FE2B62">
      <w:pPr>
        <w:pStyle w:val="Brdtext"/>
      </w:pPr>
    </w:p>
    <w:p w:rsidR="00FE2B62" w:rsidRDefault="00FE2B62" w:rsidP="00FE2B62">
      <w:pPr>
        <w:pStyle w:val="Brdtext"/>
      </w:pPr>
      <w:r>
        <w:t>Paragrafen reglerar rätten för Kammarkollegiet att besluta om försenings</w:t>
      </w:r>
      <w:r>
        <w:softHyphen/>
        <w:t xml:space="preserve">avgift. Övervägandena finns i </w:t>
      </w:r>
      <w:r w:rsidRPr="009953EA">
        <w:t>avsnitt 6.17.1</w:t>
      </w:r>
      <w:r>
        <w:t>.</w:t>
      </w:r>
    </w:p>
    <w:p w:rsidR="00FE2B62" w:rsidRDefault="00FE2B62" w:rsidP="00FE2B62">
      <w:pPr>
        <w:pStyle w:val="Brdtextmedindrag"/>
      </w:pPr>
      <w:r>
        <w:rPr>
          <w:i/>
        </w:rPr>
        <w:t>Första stycket</w:t>
      </w:r>
      <w:r>
        <w:t xml:space="preserve"> innebär att en förseningsavgift på 10 000 kr ska tas ut av ett parti som är skyldigt att ge in en intäktsredovisning eller göra en an</w:t>
      </w:r>
      <w:r>
        <w:softHyphen/>
        <w:t>mälan om att intäkterna understiger tröskel</w:t>
      </w:r>
      <w:r>
        <w:softHyphen/>
        <w:t>värdet, om redovisningen eller anmälan inte har kommit in till Kammarkollegiet inom föreskriven tid.</w:t>
      </w:r>
    </w:p>
    <w:p w:rsidR="00FE2B62" w:rsidRDefault="00FE2B62" w:rsidP="00FE2B62">
      <w:pPr>
        <w:pStyle w:val="Brdtextmedindrag"/>
      </w:pPr>
      <w:r>
        <w:t xml:space="preserve">Kammarkollegiet får enligt </w:t>
      </w:r>
      <w:r>
        <w:rPr>
          <w:i/>
        </w:rPr>
        <w:t xml:space="preserve">andra stycket </w:t>
      </w:r>
      <w:r>
        <w:t xml:space="preserve">besluta att </w:t>
      </w:r>
      <w:r w:rsidRPr="0087075E">
        <w:t xml:space="preserve">sätta ned eller </w:t>
      </w:r>
      <w:r>
        <w:t>avstå från att ta ut en förseningsavgift</w:t>
      </w:r>
      <w:r w:rsidRPr="0087075E">
        <w:t xml:space="preserve"> om det finns synnerliga skäl för det.</w:t>
      </w:r>
      <w:r>
        <w:t xml:space="preserve"> Genom kravet på synnerliga skäl markeras att en nedsättning eller befrielse från försen</w:t>
      </w:r>
      <w:r>
        <w:softHyphen/>
        <w:t>ings</w:t>
      </w:r>
      <w:r>
        <w:softHyphen/>
        <w:t>avgift kan bli aktuell endast i enstaka undantags</w:t>
      </w:r>
      <w:r>
        <w:softHyphen/>
        <w:t>fall,</w:t>
      </w:r>
      <w:r w:rsidRPr="006D3976">
        <w:t xml:space="preserve"> </w:t>
      </w:r>
      <w:r>
        <w:t>t.ex. om förseningen beror på en omständighet som partiet rimligen inte kunnat förutse eller annars kunnat påverka eller kontrollera.</w:t>
      </w:r>
      <w:r w:rsidRPr="0080774F">
        <w:t xml:space="preserve"> </w:t>
      </w:r>
      <w:r>
        <w:t>En annan tänkbar situation är att det framkommer att det inte finns någon ideell förening eller annan juridisk person som motsvarar det parti som har deltagit i ett visst val och som avgiften annars skulle ha tagits ut av.</w:t>
      </w:r>
    </w:p>
    <w:p w:rsidR="00FE2B62" w:rsidRPr="0087075E" w:rsidRDefault="00FE2B62" w:rsidP="00FE2B62">
      <w:pPr>
        <w:pStyle w:val="Brdtextmedindrag"/>
      </w:pPr>
    </w:p>
    <w:p w:rsidR="00FE2B62" w:rsidRPr="00584622" w:rsidRDefault="00FE2B62" w:rsidP="00FE2B62">
      <w:pPr>
        <w:pStyle w:val="Brdtext"/>
        <w:rPr>
          <w:sz w:val="18"/>
          <w:szCs w:val="18"/>
        </w:rPr>
      </w:pPr>
      <w:r w:rsidRPr="00584622">
        <w:rPr>
          <w:b/>
          <w:sz w:val="18"/>
          <w:szCs w:val="18"/>
        </w:rPr>
        <w:t>16 § </w:t>
      </w:r>
      <w:r w:rsidRPr="00584622">
        <w:rPr>
          <w:sz w:val="18"/>
          <w:szCs w:val="18"/>
        </w:rPr>
        <w:t>Förseningsavgiften ska tillfalla staten.</w:t>
      </w:r>
    </w:p>
    <w:p w:rsidR="00FE2B62" w:rsidRDefault="00FE2B62" w:rsidP="00FE2B62">
      <w:pPr>
        <w:pStyle w:val="Brdtextmedindrag"/>
      </w:pPr>
    </w:p>
    <w:p w:rsidR="00FE2B62" w:rsidRDefault="00FE2B62" w:rsidP="00FE2B62">
      <w:pPr>
        <w:pStyle w:val="Brdtext"/>
      </w:pPr>
      <w:r>
        <w:t>I paragrafen anges att förseningsavgiften ska tillfalla staten. Övervägan</w:t>
      </w:r>
      <w:r>
        <w:softHyphen/>
        <w:t xml:space="preserve">dena finns i </w:t>
      </w:r>
      <w:r w:rsidRPr="009953EA">
        <w:t>avsnitt 6.17.1</w:t>
      </w:r>
      <w:r>
        <w:t>.</w:t>
      </w:r>
    </w:p>
    <w:p w:rsidR="00FE2B62" w:rsidRPr="0068228C" w:rsidRDefault="00FE2B62" w:rsidP="00FE2B62">
      <w:pPr>
        <w:pStyle w:val="Brdtextmedindrag"/>
      </w:pPr>
    </w:p>
    <w:p w:rsidR="00FE2B62" w:rsidRPr="00584622" w:rsidRDefault="00FE2B62" w:rsidP="00FE2B62">
      <w:pPr>
        <w:pStyle w:val="Brdtext"/>
        <w:rPr>
          <w:sz w:val="18"/>
          <w:szCs w:val="18"/>
        </w:rPr>
      </w:pPr>
      <w:r w:rsidRPr="00584622">
        <w:rPr>
          <w:b/>
          <w:sz w:val="18"/>
          <w:szCs w:val="18"/>
        </w:rPr>
        <w:t>17 § </w:t>
      </w:r>
      <w:r w:rsidRPr="00584622">
        <w:rPr>
          <w:sz w:val="18"/>
          <w:szCs w:val="18"/>
        </w:rPr>
        <w:t>Kammarkollegiet prövar frågor om förseningsavgift.</w:t>
      </w:r>
    </w:p>
    <w:p w:rsidR="00FE2B62" w:rsidRDefault="00FE2B62" w:rsidP="00FE2B62">
      <w:pPr>
        <w:pStyle w:val="Brdtext"/>
      </w:pPr>
    </w:p>
    <w:p w:rsidR="00FE2B62" w:rsidRPr="0068228C" w:rsidRDefault="00FE2B62" w:rsidP="00FE2B62">
      <w:pPr>
        <w:pStyle w:val="Brdtext"/>
      </w:pPr>
      <w:r>
        <w:t xml:space="preserve">Paragrafen pekar ut Kammarkollegiet som behörig myndighet att pröva frågor om förseningsavgift. Övervägandena finns i </w:t>
      </w:r>
      <w:r w:rsidRPr="009953EA">
        <w:t>avsnitt 6.17.1</w:t>
      </w:r>
      <w:r>
        <w:t>.</w:t>
      </w:r>
    </w:p>
    <w:p w:rsidR="00FE2B62" w:rsidRPr="00D81731" w:rsidRDefault="00FE2B62" w:rsidP="00FE2B62">
      <w:pPr>
        <w:pStyle w:val="Rubrik4utannumrering"/>
      </w:pPr>
      <w:r w:rsidRPr="00D81731">
        <w:t>Särskild avgift</w:t>
      </w:r>
    </w:p>
    <w:p w:rsidR="00FE2B62" w:rsidRPr="00584622" w:rsidRDefault="00FE2B62" w:rsidP="00F46DA6">
      <w:pPr>
        <w:pStyle w:val="Brdtext"/>
        <w:rPr>
          <w:sz w:val="18"/>
          <w:szCs w:val="18"/>
        </w:rPr>
      </w:pPr>
      <w:r w:rsidRPr="00584622">
        <w:rPr>
          <w:b/>
          <w:sz w:val="18"/>
          <w:szCs w:val="18"/>
        </w:rPr>
        <w:t>18 § </w:t>
      </w:r>
      <w:r w:rsidRPr="00584622">
        <w:rPr>
          <w:sz w:val="18"/>
          <w:szCs w:val="18"/>
        </w:rPr>
        <w:t xml:space="preserve">Om en anmälan från någon enskild </w:t>
      </w:r>
      <w:r w:rsidR="00E72F45" w:rsidRPr="00E72F45">
        <w:rPr>
          <w:sz w:val="18"/>
          <w:szCs w:val="18"/>
        </w:rPr>
        <w:t xml:space="preserve">eller andra omständigheter </w:t>
      </w:r>
      <w:r w:rsidRPr="00584622">
        <w:rPr>
          <w:sz w:val="18"/>
          <w:szCs w:val="18"/>
        </w:rPr>
        <w:t>ger särskild anledning att anta att en intäktsredovisning är felaktig, ska Kammar</w:t>
      </w:r>
      <w:r w:rsidRPr="00584622">
        <w:rPr>
          <w:sz w:val="18"/>
          <w:szCs w:val="18"/>
        </w:rPr>
        <w:softHyphen/>
        <w:t>kollegiet granska innehållet i intäkts</w:t>
      </w:r>
      <w:r>
        <w:rPr>
          <w:sz w:val="18"/>
          <w:szCs w:val="18"/>
        </w:rPr>
        <w:softHyphen/>
      </w:r>
      <w:r w:rsidRPr="00584622">
        <w:rPr>
          <w:sz w:val="18"/>
          <w:szCs w:val="18"/>
        </w:rPr>
        <w:t>redovisningen.</w:t>
      </w:r>
    </w:p>
    <w:p w:rsidR="00FE2B62" w:rsidRPr="00584622" w:rsidRDefault="00FE2B62" w:rsidP="00FE2B62">
      <w:pPr>
        <w:pStyle w:val="Brdtextmedindrag"/>
        <w:rPr>
          <w:sz w:val="18"/>
          <w:szCs w:val="18"/>
        </w:rPr>
      </w:pPr>
      <w:r w:rsidRPr="00584622">
        <w:rPr>
          <w:sz w:val="18"/>
          <w:szCs w:val="18"/>
        </w:rPr>
        <w:t>Kammarkollegiet ska under samma förutsättningar utreda om en intäkts</w:t>
      </w:r>
      <w:r>
        <w:rPr>
          <w:sz w:val="18"/>
          <w:szCs w:val="18"/>
        </w:rPr>
        <w:softHyphen/>
      </w:r>
      <w:r w:rsidRPr="00584622">
        <w:rPr>
          <w:sz w:val="18"/>
          <w:szCs w:val="18"/>
        </w:rPr>
        <w:t>redovisning rätteligen borde ha getts in i stället för en anmälan som har gjorts enligt 10 § andra stycket.</w:t>
      </w:r>
    </w:p>
    <w:p w:rsidR="00FE2B62" w:rsidRDefault="00FE2B62" w:rsidP="00F46DA6">
      <w:pPr>
        <w:pStyle w:val="Brdtext"/>
      </w:pPr>
      <w:r>
        <w:t>Paragrafen</w:t>
      </w:r>
      <w:r w:rsidR="006F4261">
        <w:t>,</w:t>
      </w:r>
      <w:r w:rsidR="006F4261" w:rsidRPr="006F4261">
        <w:t xml:space="preserve"> </w:t>
      </w:r>
      <w:r w:rsidR="006F4261">
        <w:t xml:space="preserve">som har utformats i enlighet med </w:t>
      </w:r>
      <w:r w:rsidR="006F4261" w:rsidRPr="000D131C">
        <w:rPr>
          <w:i/>
        </w:rPr>
        <w:t>Lagrådets</w:t>
      </w:r>
      <w:r w:rsidR="006F4261">
        <w:t xml:space="preserve"> synpunkter,</w:t>
      </w:r>
      <w:r>
        <w:t xml:space="preserve"> anger förutsättningarna för att Kammarkollegiet ska inleda ett tillsyns</w:t>
      </w:r>
      <w:r w:rsidR="006F4261">
        <w:softHyphen/>
      </w:r>
      <w:r>
        <w:t xml:space="preserve">ärende som kan leda fram till ett beslut om att en särskild avgift enligt 19 § ska tas ut. Övervägandena finns i </w:t>
      </w:r>
      <w:r w:rsidRPr="009953EA">
        <w:t>avsnitt 6.17.2</w:t>
      </w:r>
      <w:r>
        <w:t>.</w:t>
      </w:r>
    </w:p>
    <w:p w:rsidR="00FE2B62" w:rsidRDefault="00FE2B62" w:rsidP="00F46DA6">
      <w:pPr>
        <w:pStyle w:val="Brdtextmedindrag"/>
      </w:pPr>
      <w:r>
        <w:t xml:space="preserve">Enligt </w:t>
      </w:r>
      <w:r>
        <w:rPr>
          <w:i/>
        </w:rPr>
        <w:t>första stycket</w:t>
      </w:r>
      <w:r>
        <w:t xml:space="preserve"> ska </w:t>
      </w:r>
      <w:r w:rsidRPr="00083B57">
        <w:t xml:space="preserve">Kammarkollegiet granska innehållet i </w:t>
      </w:r>
      <w:r>
        <w:t xml:space="preserve">en </w:t>
      </w:r>
      <w:r w:rsidRPr="00083B57">
        <w:t xml:space="preserve">intäktsredovisning </w:t>
      </w:r>
      <w:r>
        <w:t>o</w:t>
      </w:r>
      <w:r w:rsidRPr="00083B57">
        <w:t>m en anmälan från någon enskild</w:t>
      </w:r>
      <w:r w:rsidR="00E72F45" w:rsidRPr="00E72F45">
        <w:rPr>
          <w:sz w:val="18"/>
        </w:rPr>
        <w:t xml:space="preserve"> </w:t>
      </w:r>
      <w:r w:rsidR="00E72F45" w:rsidRPr="00E72F45">
        <w:t>eller andra omständigheter</w:t>
      </w:r>
      <w:r w:rsidRPr="00083B57">
        <w:t xml:space="preserve"> ger </w:t>
      </w:r>
      <w:r>
        <w:t xml:space="preserve">särskild </w:t>
      </w:r>
      <w:r w:rsidRPr="00083B57">
        <w:t>anled</w:t>
      </w:r>
      <w:r>
        <w:softHyphen/>
      </w:r>
      <w:r w:rsidRPr="00083B57">
        <w:t xml:space="preserve">ning att anta en </w:t>
      </w:r>
      <w:r>
        <w:t>sådan</w:t>
      </w:r>
      <w:r w:rsidRPr="00083B57">
        <w:t xml:space="preserve"> intäktsredovis</w:t>
      </w:r>
      <w:r w:rsidR="006F4261">
        <w:softHyphen/>
      </w:r>
      <w:r w:rsidRPr="00083B57">
        <w:t>ning är felaktig.</w:t>
      </w:r>
      <w:r>
        <w:t xml:space="preserve"> Skyldigheten för Kammarkollegiet att inleda en utredning är </w:t>
      </w:r>
      <w:r w:rsidR="009F4679">
        <w:t xml:space="preserve">alltså </w:t>
      </w:r>
      <w:r>
        <w:t>begränsad. Detta innebär bl.a. att myndigheten inte ska behöva lägga resurser på att i sak utreda anmäl</w:t>
      </w:r>
      <w:r>
        <w:softHyphen/>
        <w:t>ningar som uppenbart inte kan leda till att någon särskild avgift tas ut.</w:t>
      </w:r>
      <w:r w:rsidR="00B55455" w:rsidRPr="00B55455">
        <w:t xml:space="preserve"> </w:t>
      </w:r>
      <w:r w:rsidR="00C04832">
        <w:t xml:space="preserve">En tänkbar situation där det kan bli aktuellt för </w:t>
      </w:r>
      <w:r w:rsidR="00B55455">
        <w:t>Kammar</w:t>
      </w:r>
      <w:r w:rsidR="00B55455">
        <w:softHyphen/>
        <w:t xml:space="preserve">kollegiet att på eget initiativ </w:t>
      </w:r>
      <w:r w:rsidR="00C04832">
        <w:t>inleda en utredning</w:t>
      </w:r>
      <w:r w:rsidR="003B4DC3">
        <w:t xml:space="preserve"> är t.ex. </w:t>
      </w:r>
      <w:r w:rsidR="002E355D">
        <w:t xml:space="preserve">om </w:t>
      </w:r>
      <w:r w:rsidR="00824C27">
        <w:t xml:space="preserve">det </w:t>
      </w:r>
      <w:r w:rsidR="002E355D">
        <w:t xml:space="preserve">i ett granskningsyttrande </w:t>
      </w:r>
      <w:r w:rsidR="00824C27">
        <w:t xml:space="preserve">från en revisor </w:t>
      </w:r>
      <w:r w:rsidR="003A54E7">
        <w:t>enligt</w:t>
      </w:r>
      <w:r w:rsidR="003B4DC3">
        <w:t xml:space="preserve"> </w:t>
      </w:r>
      <w:r w:rsidR="00824C27">
        <w:t xml:space="preserve">9 § tredje stycket anges att intäktsredovisningen inte </w:t>
      </w:r>
      <w:r w:rsidR="003F07C7">
        <w:t>har upprätt</w:t>
      </w:r>
      <w:r w:rsidR="00C92DF3">
        <w:t>at</w:t>
      </w:r>
      <w:r w:rsidR="003F07C7">
        <w:t>s i enlig</w:t>
      </w:r>
      <w:r w:rsidR="006F5914">
        <w:softHyphen/>
      </w:r>
      <w:r w:rsidR="003F07C7">
        <w:t>het med lagen</w:t>
      </w:r>
      <w:r w:rsidR="00B55455">
        <w:t>.</w:t>
      </w:r>
      <w:r w:rsidR="00EB471F" w:rsidRPr="00EB471F">
        <w:t xml:space="preserve"> </w:t>
      </w:r>
      <w:r w:rsidR="00EB471F">
        <w:t>Det ingår dock inte i Kammar</w:t>
      </w:r>
      <w:r w:rsidR="00EB471F">
        <w:softHyphen/>
        <w:t>kollegiets tillsyns</w:t>
      </w:r>
      <w:r w:rsidR="006F5914">
        <w:softHyphen/>
      </w:r>
      <w:r w:rsidR="00EB471F">
        <w:t xml:space="preserve">ansvar att på eget initiativ </w:t>
      </w:r>
      <w:r w:rsidR="00E21210">
        <w:t xml:space="preserve">mera ingående </w:t>
      </w:r>
      <w:r w:rsidR="00EB471F">
        <w:t xml:space="preserve">löpande </w:t>
      </w:r>
      <w:r w:rsidR="00C92DF3">
        <w:t>granska innehållet i de intäkts</w:t>
      </w:r>
      <w:r w:rsidR="00EB471F">
        <w:t>redovisningar som partierna ger in till myndig</w:t>
      </w:r>
      <w:r w:rsidR="00EB471F">
        <w:softHyphen/>
        <w:t>heten.</w:t>
      </w:r>
    </w:p>
    <w:p w:rsidR="00FE2B62" w:rsidRDefault="00FE2B62" w:rsidP="00FE2B62">
      <w:pPr>
        <w:pStyle w:val="Brdtextmedindrag"/>
      </w:pPr>
      <w:r>
        <w:t xml:space="preserve">Enligt </w:t>
      </w:r>
      <w:r>
        <w:rPr>
          <w:i/>
        </w:rPr>
        <w:t>andra stycket</w:t>
      </w:r>
      <w:r>
        <w:t xml:space="preserve"> ska </w:t>
      </w:r>
      <w:r w:rsidRPr="00083B57">
        <w:t>Kammarkollegiet under samma förut</w:t>
      </w:r>
      <w:r>
        <w:softHyphen/>
      </w:r>
      <w:r w:rsidRPr="00083B57">
        <w:t xml:space="preserve">sättningar </w:t>
      </w:r>
      <w:r>
        <w:t xml:space="preserve">som i första stycket </w:t>
      </w:r>
      <w:r w:rsidRPr="00083B57">
        <w:t xml:space="preserve">utreda om en </w:t>
      </w:r>
      <w:r>
        <w:t>intäkts</w:t>
      </w:r>
      <w:r w:rsidRPr="00083B57">
        <w:t xml:space="preserve">redovisning rätteligen borde ha getts in i stället för en anmälan </w:t>
      </w:r>
      <w:r>
        <w:t>som har gjorts om att intäkterna under</w:t>
      </w:r>
      <w:r>
        <w:softHyphen/>
        <w:t>stiger tröskelvärdet</w:t>
      </w:r>
      <w:r w:rsidRPr="00083B57">
        <w:t>.</w:t>
      </w:r>
    </w:p>
    <w:p w:rsidR="006F4261" w:rsidRDefault="006F4261" w:rsidP="00390098">
      <w:pPr>
        <w:pStyle w:val="Brdtextmedindrag"/>
      </w:pPr>
    </w:p>
    <w:p w:rsidR="00FE2B62" w:rsidRPr="00584622" w:rsidRDefault="00FE2B62" w:rsidP="00F46DA6">
      <w:pPr>
        <w:pStyle w:val="Brdtext"/>
        <w:rPr>
          <w:sz w:val="18"/>
          <w:szCs w:val="18"/>
        </w:rPr>
      </w:pPr>
      <w:r w:rsidRPr="00584622">
        <w:rPr>
          <w:b/>
          <w:sz w:val="18"/>
          <w:szCs w:val="18"/>
        </w:rPr>
        <w:t>19 § </w:t>
      </w:r>
      <w:r w:rsidRPr="00584622">
        <w:rPr>
          <w:sz w:val="18"/>
          <w:szCs w:val="18"/>
        </w:rPr>
        <w:t xml:space="preserve">En särskild avgift ska tas ut av ett parti om en utredning enligt 18 § visar att </w:t>
      </w:r>
      <w:r w:rsidR="00786810">
        <w:rPr>
          <w:sz w:val="18"/>
          <w:szCs w:val="18"/>
        </w:rPr>
        <w:t>partiet</w:t>
      </w:r>
    </w:p>
    <w:p w:rsidR="00FE2B62" w:rsidRPr="00584622" w:rsidRDefault="00FE2B62" w:rsidP="00F46DA6">
      <w:pPr>
        <w:pStyle w:val="Brdtextmedindrag"/>
        <w:rPr>
          <w:sz w:val="18"/>
          <w:szCs w:val="18"/>
        </w:rPr>
      </w:pPr>
      <w:r w:rsidRPr="00584622">
        <w:rPr>
          <w:sz w:val="18"/>
          <w:szCs w:val="18"/>
        </w:rPr>
        <w:t>1. </w:t>
      </w:r>
      <w:r w:rsidR="00786810" w:rsidRPr="00584622">
        <w:rPr>
          <w:sz w:val="18"/>
          <w:szCs w:val="18"/>
        </w:rPr>
        <w:t xml:space="preserve">har utelämnat </w:t>
      </w:r>
      <w:r w:rsidRPr="00584622">
        <w:rPr>
          <w:sz w:val="18"/>
          <w:szCs w:val="18"/>
        </w:rPr>
        <w:t>intäkter eller redovisat</w:t>
      </w:r>
      <w:r w:rsidR="00786810">
        <w:rPr>
          <w:sz w:val="18"/>
          <w:szCs w:val="18"/>
        </w:rPr>
        <w:t xml:space="preserve"> intäkter</w:t>
      </w:r>
      <w:r w:rsidRPr="00584622">
        <w:rPr>
          <w:sz w:val="18"/>
          <w:szCs w:val="18"/>
        </w:rPr>
        <w:t xml:space="preserve"> med för lågt belopp, eller</w:t>
      </w:r>
    </w:p>
    <w:p w:rsidR="00FE2B62" w:rsidRPr="00584622" w:rsidRDefault="00FE2B62" w:rsidP="00F46DA6">
      <w:pPr>
        <w:pStyle w:val="Brdtextmedindrag"/>
        <w:rPr>
          <w:sz w:val="18"/>
          <w:szCs w:val="18"/>
        </w:rPr>
      </w:pPr>
      <w:r>
        <w:rPr>
          <w:sz w:val="18"/>
          <w:szCs w:val="18"/>
        </w:rPr>
        <w:t>2</w:t>
      </w:r>
      <w:r w:rsidRPr="00584622">
        <w:rPr>
          <w:sz w:val="18"/>
          <w:szCs w:val="18"/>
        </w:rPr>
        <w:t>. </w:t>
      </w:r>
      <w:r w:rsidR="00786810" w:rsidRPr="00584622">
        <w:rPr>
          <w:sz w:val="18"/>
          <w:szCs w:val="18"/>
        </w:rPr>
        <w:t xml:space="preserve">inte har fullgjort </w:t>
      </w:r>
      <w:r w:rsidRPr="00584622">
        <w:rPr>
          <w:sz w:val="18"/>
          <w:szCs w:val="18"/>
        </w:rPr>
        <w:t xml:space="preserve">uppgiftsskyldigheten enligt 7 § på ett korrekt sätt. </w:t>
      </w:r>
    </w:p>
    <w:p w:rsidR="00FE2B62" w:rsidRPr="00584622" w:rsidRDefault="00FE2B62" w:rsidP="00FE2B62">
      <w:pPr>
        <w:pStyle w:val="Brdtextmedindrag"/>
        <w:rPr>
          <w:sz w:val="18"/>
          <w:szCs w:val="18"/>
        </w:rPr>
      </w:pPr>
      <w:r w:rsidRPr="00584622">
        <w:rPr>
          <w:sz w:val="18"/>
          <w:szCs w:val="18"/>
        </w:rPr>
        <w:t>En särskild avgift ska tas ut</w:t>
      </w:r>
    </w:p>
    <w:p w:rsidR="00FE2B62" w:rsidRPr="00584622" w:rsidRDefault="00FE2B62" w:rsidP="00FE2B62">
      <w:pPr>
        <w:pStyle w:val="Brdtextmedindrag"/>
        <w:rPr>
          <w:sz w:val="18"/>
          <w:szCs w:val="18"/>
        </w:rPr>
      </w:pPr>
      <w:r w:rsidRPr="00584622">
        <w:rPr>
          <w:sz w:val="18"/>
          <w:szCs w:val="18"/>
        </w:rPr>
        <w:t>1. i fall som avses i första stycket 1: med ett belopp som motsvarar de felaktigt redovisade intäkterna, dock högst 100 000 kronor, och</w:t>
      </w:r>
    </w:p>
    <w:p w:rsidR="00FE2B62" w:rsidRPr="00584622" w:rsidRDefault="00FE2B62" w:rsidP="00FE2B62">
      <w:pPr>
        <w:pStyle w:val="Brdtextmedindrag"/>
        <w:rPr>
          <w:sz w:val="18"/>
          <w:szCs w:val="18"/>
        </w:rPr>
      </w:pPr>
      <w:r w:rsidRPr="00584622">
        <w:rPr>
          <w:sz w:val="18"/>
          <w:szCs w:val="18"/>
        </w:rPr>
        <w:t>2. i fall</w:t>
      </w:r>
      <w:r w:rsidRPr="00075C48">
        <w:rPr>
          <w:sz w:val="18"/>
          <w:szCs w:val="18"/>
        </w:rPr>
        <w:t xml:space="preserve"> </w:t>
      </w:r>
      <w:r w:rsidRPr="00584622">
        <w:rPr>
          <w:sz w:val="18"/>
          <w:szCs w:val="18"/>
        </w:rPr>
        <w:t>som avses i första stycket </w:t>
      </w:r>
      <w:r>
        <w:rPr>
          <w:sz w:val="18"/>
          <w:szCs w:val="18"/>
        </w:rPr>
        <w:t>2</w:t>
      </w:r>
      <w:r w:rsidRPr="00584622">
        <w:rPr>
          <w:sz w:val="18"/>
          <w:szCs w:val="18"/>
        </w:rPr>
        <w:t>: med ett belopp om 20 000 kronor.</w:t>
      </w:r>
    </w:p>
    <w:p w:rsidR="00FE2B62" w:rsidRPr="00584622" w:rsidRDefault="00FE2B62" w:rsidP="00FE2B62">
      <w:pPr>
        <w:pStyle w:val="Brdtextmedindrag"/>
        <w:rPr>
          <w:sz w:val="18"/>
          <w:szCs w:val="18"/>
        </w:rPr>
      </w:pPr>
      <w:r>
        <w:rPr>
          <w:sz w:val="18"/>
          <w:szCs w:val="18"/>
        </w:rPr>
        <w:t xml:space="preserve">Kammarkollegiet </w:t>
      </w:r>
      <w:r w:rsidRPr="00584622">
        <w:rPr>
          <w:sz w:val="18"/>
          <w:szCs w:val="18"/>
        </w:rPr>
        <w:t xml:space="preserve">får </w:t>
      </w:r>
      <w:r>
        <w:rPr>
          <w:sz w:val="18"/>
          <w:szCs w:val="18"/>
        </w:rPr>
        <w:t xml:space="preserve">besluta att </w:t>
      </w:r>
      <w:r w:rsidRPr="00584622">
        <w:rPr>
          <w:sz w:val="18"/>
          <w:szCs w:val="18"/>
        </w:rPr>
        <w:t xml:space="preserve">sätta ned eller </w:t>
      </w:r>
      <w:r>
        <w:rPr>
          <w:sz w:val="18"/>
          <w:szCs w:val="18"/>
        </w:rPr>
        <w:t>avstå från att ta ut en särskild avgift</w:t>
      </w:r>
      <w:r w:rsidRPr="00584622">
        <w:rPr>
          <w:sz w:val="18"/>
          <w:szCs w:val="18"/>
        </w:rPr>
        <w:t xml:space="preserve"> om det finns synnerliga skäl för det.</w:t>
      </w:r>
    </w:p>
    <w:p w:rsidR="00FE2B62" w:rsidRDefault="00FE2B62" w:rsidP="00FE2B62">
      <w:pPr>
        <w:pStyle w:val="Brdtextmedindrag"/>
      </w:pPr>
    </w:p>
    <w:p w:rsidR="00FE2B62" w:rsidRDefault="00FE2B62" w:rsidP="00FE2B62">
      <w:pPr>
        <w:pStyle w:val="Brdtext"/>
      </w:pPr>
      <w:r>
        <w:t xml:space="preserve">I paragrafen regleras administrativa sanktioner. Övervägandena finns i </w:t>
      </w:r>
      <w:r w:rsidRPr="009953EA">
        <w:t>avsnitt 6.17.2</w:t>
      </w:r>
      <w:r>
        <w:t>.</w:t>
      </w:r>
    </w:p>
    <w:p w:rsidR="00FE2B62" w:rsidRDefault="00FE2B62" w:rsidP="00FE2B62">
      <w:pPr>
        <w:pStyle w:val="Brdtextmedindrag"/>
      </w:pPr>
      <w:r>
        <w:t>I</w:t>
      </w:r>
      <w:r>
        <w:rPr>
          <w:i/>
        </w:rPr>
        <w:t xml:space="preserve"> första stycket</w:t>
      </w:r>
      <w:r>
        <w:t xml:space="preserve"> anges i vilka fall som en särskild avgift ska tas ut. En särskild avgift ska tas ut </w:t>
      </w:r>
      <w:r w:rsidR="00786810">
        <w:t xml:space="preserve">av ett parti </w:t>
      </w:r>
      <w:r>
        <w:t>för ett förfarande som innebär att parti</w:t>
      </w:r>
      <w:r w:rsidR="00786810">
        <w:t>et</w:t>
      </w:r>
      <w:r>
        <w:t xml:space="preserve"> </w:t>
      </w:r>
      <w:r w:rsidRPr="000B0887">
        <w:t>ute</w:t>
      </w:r>
      <w:r>
        <w:softHyphen/>
      </w:r>
      <w:r w:rsidRPr="000B0887">
        <w:t>lämna</w:t>
      </w:r>
      <w:r>
        <w:t>r intäkter eller redovisar intäkter med för lågt belopp (</w:t>
      </w:r>
      <w:r w:rsidRPr="000A04D9">
        <w:rPr>
          <w:i/>
        </w:rPr>
        <w:t>första stycket</w:t>
      </w:r>
      <w:r>
        <w:rPr>
          <w:i/>
        </w:rPr>
        <w:t> 1</w:t>
      </w:r>
      <w:r>
        <w:t>). En särskild avgift ska också tas ut för brister när det gäller att</w:t>
      </w:r>
      <w:r w:rsidRPr="000B0887">
        <w:t xml:space="preserve"> ange bidragsgivarens identitet, vilket bidrag som har lämnats samt </w:t>
      </w:r>
      <w:r>
        <w:t xml:space="preserve">uppgift </w:t>
      </w:r>
      <w:r w:rsidRPr="000B0887">
        <w:t>om värde</w:t>
      </w:r>
      <w:r>
        <w:t>t</w:t>
      </w:r>
      <w:r w:rsidRPr="000B0887">
        <w:t xml:space="preserve"> för bidrag från enskilda som överstiger tröskelvärdet</w:t>
      </w:r>
      <w:r>
        <w:t xml:space="preserve">. Detsamma gäller för brister i fråga om anonyma </w:t>
      </w:r>
      <w:r w:rsidRPr="000B0887">
        <w:t xml:space="preserve">bidrag </w:t>
      </w:r>
      <w:r>
        <w:t>när det gäller att</w:t>
      </w:r>
      <w:r w:rsidRPr="000B0887">
        <w:t xml:space="preserve"> ange </w:t>
      </w:r>
      <w:r>
        <w:t xml:space="preserve">dels </w:t>
      </w:r>
      <w:r w:rsidRPr="007E2CFD">
        <w:t>hur många anonyma bidrag ett parti totalt har tagit emot</w:t>
      </w:r>
      <w:r>
        <w:t>, dels</w:t>
      </w:r>
      <w:r w:rsidRPr="007E2CFD">
        <w:t xml:space="preserve"> </w:t>
      </w:r>
      <w:r w:rsidRPr="00C12629">
        <w:t>vilket bidrag</w:t>
      </w:r>
      <w:r>
        <w:t>, t.ex. pengar eller en viss vara eller tjänst,</w:t>
      </w:r>
      <w:r w:rsidRPr="00C12629">
        <w:t xml:space="preserve"> som har lämnats och bidragets storlek </w:t>
      </w:r>
      <w:r>
        <w:t>(</w:t>
      </w:r>
      <w:r w:rsidRPr="000A04D9">
        <w:rPr>
          <w:i/>
        </w:rPr>
        <w:t>första stycket</w:t>
      </w:r>
      <w:r>
        <w:rPr>
          <w:i/>
        </w:rPr>
        <w:t> 2</w:t>
      </w:r>
      <w:r>
        <w:t>)</w:t>
      </w:r>
      <w:r w:rsidRPr="000B0887">
        <w:t>.</w:t>
      </w:r>
      <w:r w:rsidRPr="00AE1D90">
        <w:t xml:space="preserve"> </w:t>
      </w:r>
      <w:r>
        <w:t>En särskild avgift ska tas ut oavsett om överträdelsen har skett med uppsåt eller av oaktsamhet. Det gäller alltså ett strikt ansvar.</w:t>
      </w:r>
    </w:p>
    <w:p w:rsidR="00FE2B62" w:rsidRPr="00406481" w:rsidRDefault="00FE2B62" w:rsidP="00FE2B62">
      <w:pPr>
        <w:pStyle w:val="Brdtextmedindrag"/>
        <w:rPr>
          <w:b/>
        </w:rPr>
      </w:pPr>
      <w:r>
        <w:rPr>
          <w:i/>
        </w:rPr>
        <w:t>Andra stycket</w:t>
      </w:r>
      <w:r>
        <w:t xml:space="preserve"> reglerar frågan om den särskilda avgiftens storlek. Bestämmelserna innebär att </w:t>
      </w:r>
      <w:r w:rsidRPr="001C6033">
        <w:t xml:space="preserve">särskild avgift </w:t>
      </w:r>
      <w:r>
        <w:t>för en överträdelse som består i att ett parti i sin redovisning har utelämnat</w:t>
      </w:r>
      <w:r w:rsidRPr="001C6033">
        <w:t xml:space="preserve"> </w:t>
      </w:r>
      <w:r>
        <w:t>intäkter eller redovisat</w:t>
      </w:r>
      <w:r w:rsidRPr="001C6033">
        <w:t xml:space="preserve"> </w:t>
      </w:r>
      <w:r>
        <w:t xml:space="preserve">intäkterna </w:t>
      </w:r>
      <w:r w:rsidRPr="001C6033">
        <w:t xml:space="preserve">med </w:t>
      </w:r>
      <w:r>
        <w:t xml:space="preserve">ett </w:t>
      </w:r>
      <w:r w:rsidRPr="001C6033">
        <w:t>för lågt belopp</w:t>
      </w:r>
      <w:r>
        <w:t xml:space="preserve"> ska </w:t>
      </w:r>
      <w:r w:rsidRPr="001C6033">
        <w:t>tas ut med ett belopp som motsvarar den felaktiga redovisningen</w:t>
      </w:r>
      <w:r>
        <w:t>. Högsta belopp för en sådan över</w:t>
      </w:r>
      <w:r>
        <w:softHyphen/>
        <w:t xml:space="preserve">trädelse är dock 100 000 kr. Den särskilda avgiften är 20 000 kr om överträdelsen avser brister i redovisningen av </w:t>
      </w:r>
      <w:r w:rsidRPr="000B0887">
        <w:t>bidrag från enskilda som överstiger tröskel</w:t>
      </w:r>
      <w:r>
        <w:softHyphen/>
      </w:r>
      <w:r w:rsidRPr="000B0887">
        <w:t>värdet</w:t>
      </w:r>
      <w:r>
        <w:t xml:space="preserve"> när det gäller att</w:t>
      </w:r>
      <w:r w:rsidRPr="000B0887">
        <w:t xml:space="preserve"> ange bidrags</w:t>
      </w:r>
      <w:r>
        <w:softHyphen/>
      </w:r>
      <w:r w:rsidRPr="000B0887">
        <w:t xml:space="preserve">givarens identitet, vilket bidrag som har lämnats </w:t>
      </w:r>
      <w:r>
        <w:t>och</w:t>
      </w:r>
      <w:r w:rsidRPr="000B0887">
        <w:t xml:space="preserve"> bidragets </w:t>
      </w:r>
      <w:r>
        <w:t>storlek.</w:t>
      </w:r>
      <w:r w:rsidRPr="009E4859">
        <w:t xml:space="preserve"> </w:t>
      </w:r>
      <w:r>
        <w:t>Särskild avgift ska också tas ut med 20 000 kr om överträdelsen avser brister i redo</w:t>
      </w:r>
      <w:r>
        <w:softHyphen/>
        <w:t>vis</w:t>
      </w:r>
      <w:r w:rsidR="00A15DF8">
        <w:softHyphen/>
      </w:r>
      <w:r>
        <w:t xml:space="preserve">ningen av anonyma </w:t>
      </w:r>
      <w:r w:rsidRPr="000B0887">
        <w:t xml:space="preserve">bidrag </w:t>
      </w:r>
      <w:r>
        <w:t>när det gäller att</w:t>
      </w:r>
      <w:r w:rsidRPr="000B0887">
        <w:t xml:space="preserve"> ange</w:t>
      </w:r>
      <w:r>
        <w:t xml:space="preserve"> dels</w:t>
      </w:r>
      <w:r w:rsidRPr="000B0887">
        <w:t xml:space="preserve"> </w:t>
      </w:r>
      <w:r w:rsidRPr="007E2CFD">
        <w:t>hur många anonyma bidrag ett parti totalt har tagit emot</w:t>
      </w:r>
      <w:r>
        <w:t xml:space="preserve">, dels </w:t>
      </w:r>
      <w:r w:rsidRPr="00416A08">
        <w:t>vilket bidrag som har lämnats och bidragets storlek</w:t>
      </w:r>
      <w:r>
        <w:t>.</w:t>
      </w:r>
    </w:p>
    <w:p w:rsidR="00FE2B62" w:rsidRPr="0068228C" w:rsidRDefault="00FE2B62" w:rsidP="00FE2B62">
      <w:pPr>
        <w:pStyle w:val="Brdtextmedindrag"/>
      </w:pPr>
      <w:r>
        <w:t xml:space="preserve">Kammarkollegiet får enligt </w:t>
      </w:r>
      <w:r w:rsidRPr="00406481">
        <w:rPr>
          <w:i/>
        </w:rPr>
        <w:t>tredje</w:t>
      </w:r>
      <w:r>
        <w:t xml:space="preserve"> </w:t>
      </w:r>
      <w:r>
        <w:rPr>
          <w:i/>
        </w:rPr>
        <w:t xml:space="preserve">stycket </w:t>
      </w:r>
      <w:r>
        <w:t xml:space="preserve">besluta att </w:t>
      </w:r>
      <w:r w:rsidRPr="0087075E">
        <w:t xml:space="preserve">sätta ned eller </w:t>
      </w:r>
      <w:r>
        <w:t>avstå från att ta ut e</w:t>
      </w:r>
      <w:r w:rsidRPr="0087075E">
        <w:t xml:space="preserve">n </w:t>
      </w:r>
      <w:r>
        <w:t xml:space="preserve">särskild </w:t>
      </w:r>
      <w:r w:rsidRPr="0087075E">
        <w:t>avgift om det finns synnerliga skäl för det.</w:t>
      </w:r>
      <w:r>
        <w:t xml:space="preserve"> Genom kravet på synnerliga skäl markeras att en nedsättning eller befrielse från särskild avgift ska bli aktuell endast i enstaka undantags</w:t>
      </w:r>
      <w:r>
        <w:softHyphen/>
        <w:t>fall. En tänkbar situation är t.ex. att den brist som ligger till grund för beslutet om särskild avgift beror på en omständighet som partiet rimligen inte kunnat förutse eller annars kunnat påverka eller kontrollera. Frågan om nedsättning av särskild avgift kan också aktualiseras om utredningen i ett tillsynsärende visar att särskild avgift ska tas ut för flera samtidigt konstaterade brister i fråga om en viss intäktsredovisning (jfr första stycket).</w:t>
      </w:r>
    </w:p>
    <w:p w:rsidR="00FE2B62" w:rsidRDefault="00FE2B62" w:rsidP="00FE2B62">
      <w:pPr>
        <w:pStyle w:val="Brdtextmedindrag"/>
      </w:pPr>
    </w:p>
    <w:p w:rsidR="00FE2B62" w:rsidRPr="00584622" w:rsidRDefault="00FE2B62" w:rsidP="00FE2B62">
      <w:pPr>
        <w:pStyle w:val="Brdtext"/>
        <w:rPr>
          <w:sz w:val="18"/>
          <w:szCs w:val="18"/>
        </w:rPr>
      </w:pPr>
      <w:r w:rsidRPr="00584622">
        <w:rPr>
          <w:b/>
          <w:sz w:val="18"/>
          <w:szCs w:val="18"/>
        </w:rPr>
        <w:t>20 § </w:t>
      </w:r>
      <w:r w:rsidRPr="00584622">
        <w:rPr>
          <w:sz w:val="18"/>
          <w:szCs w:val="18"/>
        </w:rPr>
        <w:t>Den särskilda avgiften ska tillfalla staten.</w:t>
      </w:r>
    </w:p>
    <w:p w:rsidR="00FE2B62" w:rsidRDefault="00FE2B62" w:rsidP="00FE2B62">
      <w:pPr>
        <w:pStyle w:val="Brdtextmedindrag"/>
      </w:pPr>
    </w:p>
    <w:p w:rsidR="00FE2B62" w:rsidRDefault="00FE2B62" w:rsidP="00FE2B62">
      <w:pPr>
        <w:pStyle w:val="Brdtext"/>
      </w:pPr>
      <w:r>
        <w:t>I paragrafen anges att den särskilda avgiften ska tillfalla staten. Överväg</w:t>
      </w:r>
      <w:r>
        <w:softHyphen/>
        <w:t xml:space="preserve">andena finns i </w:t>
      </w:r>
      <w:r w:rsidRPr="009953EA">
        <w:t>avsnitt 6.17.2</w:t>
      </w:r>
      <w:r>
        <w:t>.</w:t>
      </w:r>
    </w:p>
    <w:p w:rsidR="00FE2B62" w:rsidRPr="00872635" w:rsidRDefault="00FE2B62" w:rsidP="00FE2B62">
      <w:pPr>
        <w:pStyle w:val="Brdtextmedindrag"/>
      </w:pPr>
    </w:p>
    <w:p w:rsidR="00FE2B62" w:rsidRPr="00584622" w:rsidRDefault="00FE2B62" w:rsidP="00FE2B62">
      <w:pPr>
        <w:pStyle w:val="Brdtext"/>
        <w:rPr>
          <w:sz w:val="18"/>
          <w:szCs w:val="18"/>
        </w:rPr>
      </w:pPr>
      <w:r w:rsidRPr="00584622">
        <w:rPr>
          <w:b/>
          <w:sz w:val="18"/>
          <w:szCs w:val="18"/>
        </w:rPr>
        <w:t>21 § </w:t>
      </w:r>
      <w:r w:rsidRPr="00584622">
        <w:rPr>
          <w:sz w:val="18"/>
          <w:szCs w:val="18"/>
        </w:rPr>
        <w:t>Kammarkollegiet prövar frågor om särskild avgift.</w:t>
      </w:r>
    </w:p>
    <w:p w:rsidR="00FE2B62" w:rsidRDefault="00FE2B62" w:rsidP="00FE2B62">
      <w:pPr>
        <w:pStyle w:val="Brdtext"/>
      </w:pPr>
    </w:p>
    <w:p w:rsidR="00FE2B62" w:rsidRDefault="00FE2B62" w:rsidP="00FE2B62">
      <w:pPr>
        <w:pStyle w:val="Brdtext"/>
      </w:pPr>
      <w:r>
        <w:t xml:space="preserve">Paragrafen pekar ut Kammarkollegiet som behörig myndighet att pröva frågor om särskild avgift. Övervägandena finns i </w:t>
      </w:r>
      <w:r w:rsidRPr="009953EA">
        <w:t>avsnitt 6.17.2</w:t>
      </w:r>
      <w:r>
        <w:t>.</w:t>
      </w:r>
    </w:p>
    <w:p w:rsidR="00FE2B62" w:rsidRDefault="00FE2B62" w:rsidP="00FE2B62">
      <w:pPr>
        <w:pStyle w:val="Rubrik4utannumrering"/>
      </w:pPr>
      <w:r>
        <w:t>Behandling av personuppgifter</w:t>
      </w:r>
    </w:p>
    <w:p w:rsidR="00FE2B62" w:rsidRDefault="00FE2B62" w:rsidP="00FE2B62">
      <w:pPr>
        <w:pStyle w:val="Brdtext"/>
        <w:rPr>
          <w:sz w:val="18"/>
          <w:szCs w:val="18"/>
        </w:rPr>
      </w:pPr>
      <w:r w:rsidRPr="007566FB">
        <w:rPr>
          <w:b/>
          <w:sz w:val="18"/>
          <w:szCs w:val="18"/>
        </w:rPr>
        <w:t>22 §</w:t>
      </w:r>
      <w:r w:rsidRPr="007566FB">
        <w:rPr>
          <w:sz w:val="18"/>
          <w:szCs w:val="18"/>
        </w:rPr>
        <w:t> Kammarkollegiet får behandla personuppgifter som avses i 13 § person</w:t>
      </w:r>
      <w:r>
        <w:rPr>
          <w:sz w:val="18"/>
          <w:szCs w:val="18"/>
        </w:rPr>
        <w:softHyphen/>
      </w:r>
      <w:r w:rsidRPr="007566FB">
        <w:rPr>
          <w:sz w:val="18"/>
          <w:szCs w:val="18"/>
        </w:rPr>
        <w:t>uppgiftslagen (1998:204), om uppgifterna har lämnats i en intäktsredovis</w:t>
      </w:r>
      <w:r>
        <w:rPr>
          <w:sz w:val="18"/>
          <w:szCs w:val="18"/>
        </w:rPr>
        <w:softHyphen/>
      </w:r>
      <w:r w:rsidRPr="007566FB">
        <w:rPr>
          <w:sz w:val="18"/>
          <w:szCs w:val="18"/>
        </w:rPr>
        <w:t>ning eller annars är nödvändiga för att Kammarkollegiet ska kunna fullgöra sina skyldigheter enligt denna lag.</w:t>
      </w:r>
    </w:p>
    <w:p w:rsidR="00FE2B62" w:rsidRDefault="00FE2B62" w:rsidP="00FE2B62">
      <w:pPr>
        <w:pStyle w:val="Brdtextmedindrag"/>
      </w:pPr>
    </w:p>
    <w:p w:rsidR="00FE2B62" w:rsidRDefault="00FE2B62" w:rsidP="00FE2B62">
      <w:pPr>
        <w:pStyle w:val="Brdtext"/>
      </w:pPr>
      <w:r>
        <w:t>I paragrafen regleras Kammarkollegiets behandling av känsliga person</w:t>
      </w:r>
      <w:r>
        <w:softHyphen/>
        <w:t xml:space="preserve">uppgifter. Övervägandena finns i </w:t>
      </w:r>
      <w:r w:rsidRPr="009953EA">
        <w:t>avsnitt 6.15</w:t>
      </w:r>
      <w:r>
        <w:t>.</w:t>
      </w:r>
    </w:p>
    <w:p w:rsidR="00FE2B62" w:rsidRPr="000B454F" w:rsidRDefault="00FE2B62" w:rsidP="00FE2B62">
      <w:pPr>
        <w:pStyle w:val="Brdtextmedindrag"/>
      </w:pPr>
      <w:r>
        <w:t>Bestämmelsen innebär att Kammarkollegiet, utan hinder av 13 § personuppgiftslagen (1998:204), får behandla känsliga personuppgifter som</w:t>
      </w:r>
      <w:r w:rsidRPr="000B454F">
        <w:rPr>
          <w:sz w:val="18"/>
          <w:szCs w:val="18"/>
        </w:rPr>
        <w:t xml:space="preserve"> </w:t>
      </w:r>
      <w:r w:rsidRPr="000B454F">
        <w:t>har lämnats i en intäktsredovisning eller annars är nödvändiga för att Kammarkollegiet ska kunna fullgöra sina skyldigheter enligt lag</w:t>
      </w:r>
      <w:r>
        <w:t>en.</w:t>
      </w:r>
    </w:p>
    <w:p w:rsidR="00FE2B62" w:rsidRDefault="00FE2B62" w:rsidP="00FE2B62">
      <w:pPr>
        <w:pStyle w:val="Rubrik4utannumrering"/>
      </w:pPr>
      <w:r w:rsidRPr="00584622">
        <w:t>Överklagande</w:t>
      </w:r>
    </w:p>
    <w:p w:rsidR="00FE2B62" w:rsidRPr="00584622" w:rsidRDefault="00FE2B62" w:rsidP="00FE2B62">
      <w:pPr>
        <w:pStyle w:val="Brdtext"/>
        <w:rPr>
          <w:sz w:val="18"/>
          <w:szCs w:val="18"/>
        </w:rPr>
      </w:pPr>
      <w:r w:rsidRPr="00584622">
        <w:rPr>
          <w:b/>
          <w:sz w:val="18"/>
          <w:szCs w:val="18"/>
        </w:rPr>
        <w:t>2</w:t>
      </w:r>
      <w:r>
        <w:rPr>
          <w:b/>
          <w:sz w:val="18"/>
          <w:szCs w:val="18"/>
        </w:rPr>
        <w:t>3</w:t>
      </w:r>
      <w:r w:rsidRPr="00584622">
        <w:rPr>
          <w:b/>
          <w:sz w:val="18"/>
          <w:szCs w:val="18"/>
        </w:rPr>
        <w:t> § </w:t>
      </w:r>
      <w:r w:rsidRPr="00584622">
        <w:rPr>
          <w:sz w:val="18"/>
          <w:szCs w:val="18"/>
        </w:rPr>
        <w:t>Beslut om föreläggande enligt 14 §, försenings</w:t>
      </w:r>
      <w:r w:rsidRPr="00584622">
        <w:rPr>
          <w:sz w:val="18"/>
          <w:szCs w:val="18"/>
        </w:rPr>
        <w:softHyphen/>
        <w:t>avgift enligt 15 § och särskild avgift enligt 19 § får överklagas till allmän förvaltnings</w:t>
      </w:r>
      <w:r>
        <w:rPr>
          <w:sz w:val="18"/>
          <w:szCs w:val="18"/>
        </w:rPr>
        <w:softHyphen/>
      </w:r>
      <w:r w:rsidRPr="00584622">
        <w:rPr>
          <w:sz w:val="18"/>
          <w:szCs w:val="18"/>
        </w:rPr>
        <w:t>domstol. Andra beslut enligt denna lag får inte överklagas.</w:t>
      </w:r>
    </w:p>
    <w:p w:rsidR="00FE2B62" w:rsidRPr="00584622" w:rsidRDefault="00FE2B62" w:rsidP="00FE2B62">
      <w:pPr>
        <w:pStyle w:val="Brdtextmedindrag"/>
        <w:rPr>
          <w:sz w:val="18"/>
          <w:szCs w:val="18"/>
          <w:u w:val="single"/>
        </w:rPr>
      </w:pPr>
      <w:r w:rsidRPr="00584622">
        <w:rPr>
          <w:sz w:val="18"/>
          <w:szCs w:val="18"/>
        </w:rPr>
        <w:t>Prövningstillstånd krävs vid överklagande till kammarrätten.</w:t>
      </w:r>
    </w:p>
    <w:p w:rsidR="00FE2B62" w:rsidRDefault="00FE2B62" w:rsidP="00FE2B62">
      <w:pPr>
        <w:pStyle w:val="Brdtextmedindrag"/>
        <w:ind w:firstLine="0"/>
      </w:pPr>
    </w:p>
    <w:p w:rsidR="00FE2B62" w:rsidRDefault="00FE2B62" w:rsidP="00FE2B62">
      <w:pPr>
        <w:pStyle w:val="Brdtext"/>
      </w:pPr>
      <w:r>
        <w:t>Paragrafen innehåller bestämmelser om överklagande. Över</w:t>
      </w:r>
      <w:r>
        <w:softHyphen/>
        <w:t xml:space="preserve">vägandena finns i </w:t>
      </w:r>
      <w:r w:rsidRPr="009953EA">
        <w:t>avsnitt 6.18</w:t>
      </w:r>
      <w:r>
        <w:t>.</w:t>
      </w:r>
    </w:p>
    <w:p w:rsidR="00FE2B62" w:rsidRPr="0088463F" w:rsidRDefault="00FE2B62" w:rsidP="00FE2B62">
      <w:pPr>
        <w:pStyle w:val="Brdtextmedindrag"/>
      </w:pPr>
      <w:r w:rsidRPr="00160418">
        <w:t>Enligt</w:t>
      </w:r>
      <w:r>
        <w:rPr>
          <w:i/>
        </w:rPr>
        <w:t xml:space="preserve"> första stycket</w:t>
      </w:r>
      <w:r>
        <w:t xml:space="preserve"> får </w:t>
      </w:r>
      <w:r w:rsidRPr="0088463F">
        <w:t>beslut om föreläggande enligt 1</w:t>
      </w:r>
      <w:r>
        <w:t>4 §</w:t>
      </w:r>
      <w:r w:rsidRPr="0088463F">
        <w:t>, beslut om förseningsavgift enligt 1</w:t>
      </w:r>
      <w:r>
        <w:t>5 §</w:t>
      </w:r>
      <w:r w:rsidRPr="0088463F">
        <w:t xml:space="preserve"> och beslut om särskild avgift enligt 1</w:t>
      </w:r>
      <w:r>
        <w:t>9 §</w:t>
      </w:r>
      <w:r w:rsidRPr="0088463F">
        <w:t xml:space="preserve"> överklagas till allmän förvaltningsdomstol. </w:t>
      </w:r>
      <w:r>
        <w:t>Som ett förtydligande komplement till den uttömmande uppräkningen av överklagbara beslut</w:t>
      </w:r>
      <w:r w:rsidRPr="0088463F">
        <w:t xml:space="preserve"> anges också att det gäller ett överklagandeförbud för andra beslut enligt lagen.</w:t>
      </w:r>
      <w:r>
        <w:t xml:space="preserve"> Exempelvis får Kammarkollegiets beslut att publicera en intäkts</w:t>
      </w:r>
      <w:r>
        <w:softHyphen/>
        <w:t>redovisning på internet inte överklagas. En intäktsredovisning utgör inte något beslut och kan inte heller överklagas. Däremot kan innehållet i en intäktsredovisning bli föremål för bedömning i allmän förvaltnings</w:t>
      </w:r>
      <w:r>
        <w:softHyphen/>
        <w:t>domstol i samband med ett överklagande av ett beslut om t.ex. särskild avgift.</w:t>
      </w:r>
    </w:p>
    <w:p w:rsidR="00FE2B62" w:rsidRDefault="00FE2B62" w:rsidP="00FE2B62">
      <w:pPr>
        <w:pStyle w:val="Brdtextmedindrag"/>
        <w:rPr>
          <w:sz w:val="19"/>
          <w:u w:val="single"/>
        </w:rPr>
      </w:pPr>
      <w:r>
        <w:t xml:space="preserve">I </w:t>
      </w:r>
      <w:r w:rsidRPr="006E0239">
        <w:rPr>
          <w:i/>
        </w:rPr>
        <w:t>a</w:t>
      </w:r>
      <w:r>
        <w:rPr>
          <w:i/>
        </w:rPr>
        <w:t>ndra stycket</w:t>
      </w:r>
      <w:r>
        <w:t xml:space="preserve"> anges att det krävs prövningstillstånd vid överklagande till kammarrätten.</w:t>
      </w:r>
    </w:p>
    <w:p w:rsidR="00FE2B62" w:rsidRPr="00353FDA" w:rsidRDefault="00FE2B62" w:rsidP="00FE2B62">
      <w:pPr>
        <w:pStyle w:val="Rubrik4utannumrering"/>
      </w:pPr>
      <w:r w:rsidRPr="00D81731">
        <w:t>Ikraftträdande- och övergångsbestämmelser</w:t>
      </w:r>
    </w:p>
    <w:p w:rsidR="00FE2B62" w:rsidRPr="003F11F6" w:rsidRDefault="00FE2B62" w:rsidP="00FE2B62">
      <w:pPr>
        <w:pStyle w:val="Brdtextmedindrag"/>
        <w:rPr>
          <w:sz w:val="18"/>
          <w:szCs w:val="18"/>
        </w:rPr>
      </w:pPr>
      <w:r w:rsidRPr="003F11F6">
        <w:rPr>
          <w:sz w:val="18"/>
          <w:szCs w:val="18"/>
        </w:rPr>
        <w:t>1. Denna lag träder i kraft den 1 april 2014 och tillämpas första gången i fråga om intäktsredovisning för kalender</w:t>
      </w:r>
      <w:r w:rsidRPr="003F11F6">
        <w:rPr>
          <w:sz w:val="18"/>
          <w:szCs w:val="18"/>
        </w:rPr>
        <w:softHyphen/>
        <w:t>året 2014 eller det räkenskapsår som inleds närmast efter den 31 december 2013.</w:t>
      </w:r>
    </w:p>
    <w:p w:rsidR="00FE2B62" w:rsidRPr="003F11F6" w:rsidRDefault="00FE2B62" w:rsidP="00FE2B62">
      <w:pPr>
        <w:pStyle w:val="Brdtextmedindrag"/>
        <w:rPr>
          <w:sz w:val="18"/>
          <w:szCs w:val="18"/>
        </w:rPr>
      </w:pPr>
      <w:r w:rsidRPr="003F11F6">
        <w:rPr>
          <w:sz w:val="18"/>
          <w:szCs w:val="18"/>
        </w:rPr>
        <w:t>2. För intäktsredovisning som avser kalender</w:t>
      </w:r>
      <w:r w:rsidRPr="003F11F6">
        <w:rPr>
          <w:sz w:val="18"/>
          <w:szCs w:val="18"/>
        </w:rPr>
        <w:softHyphen/>
        <w:t>året 2014 eller det räkenskapsår som inleds närmast efter den 31 december 2013 gäller redovisningsskyldigheten enligt 6–8 §§ dock endast i fråga om intäkter som har kommit den politiska verksamheten till godo efter utgången av mars 2014.</w:t>
      </w:r>
    </w:p>
    <w:p w:rsidR="00FE2B62" w:rsidRDefault="00FE2B62" w:rsidP="00FE2B62">
      <w:pPr>
        <w:pStyle w:val="Brdtextmedindrag"/>
        <w:ind w:firstLine="0"/>
      </w:pPr>
    </w:p>
    <w:p w:rsidR="00FE2B62" w:rsidRDefault="00FE2B62" w:rsidP="00FE2B62">
      <w:pPr>
        <w:pStyle w:val="Brdtext"/>
      </w:pPr>
      <w:r w:rsidRPr="00371970">
        <w:t>Ikraftträdande</w:t>
      </w:r>
      <w:r>
        <w:t>- och övergångs</w:t>
      </w:r>
      <w:r w:rsidRPr="00371970">
        <w:t>bestämmelserna</w:t>
      </w:r>
      <w:r>
        <w:t xml:space="preserve"> behandlas i </w:t>
      </w:r>
      <w:r w:rsidRPr="009953EA">
        <w:t>av</w:t>
      </w:r>
      <w:r w:rsidRPr="009953EA">
        <w:softHyphen/>
        <w:t>snitt 7</w:t>
      </w:r>
      <w:r>
        <w:t>.</w:t>
      </w:r>
    </w:p>
    <w:p w:rsidR="00FE2B62" w:rsidRDefault="00FE2B62" w:rsidP="00FE2B62">
      <w:pPr>
        <w:pStyle w:val="Brdtextmedindrag"/>
      </w:pPr>
      <w:r>
        <w:t xml:space="preserve">Enligt ikraftträdandebestämmelserna i </w:t>
      </w:r>
      <w:r>
        <w:rPr>
          <w:i/>
        </w:rPr>
        <w:t>punkt 1</w:t>
      </w:r>
      <w:r>
        <w:t xml:space="preserve"> träder lagen i kraft den 1 april 2014 och ska </w:t>
      </w:r>
      <w:r w:rsidRPr="00D41226">
        <w:t>tillämpas första gången i fråga om intäktsredovis</w:t>
      </w:r>
      <w:r>
        <w:softHyphen/>
      </w:r>
      <w:r w:rsidRPr="00D41226">
        <w:t>ning för kalender</w:t>
      </w:r>
      <w:r w:rsidRPr="00D41226">
        <w:softHyphen/>
        <w:t xml:space="preserve">året 2014 </w:t>
      </w:r>
      <w:r>
        <w:t>eller</w:t>
      </w:r>
      <w:r w:rsidRPr="00D41226">
        <w:t xml:space="preserve"> det räken</w:t>
      </w:r>
      <w:r>
        <w:softHyphen/>
      </w:r>
      <w:r w:rsidRPr="00D41226">
        <w:t>skapsår som inleds närmast efter den 31 december 2013</w:t>
      </w:r>
      <w:r>
        <w:t>.</w:t>
      </w:r>
    </w:p>
    <w:p w:rsidR="00FE2B62" w:rsidRDefault="00FE2B62" w:rsidP="00FE2B62">
      <w:pPr>
        <w:pStyle w:val="Brdtextmedindrag"/>
      </w:pPr>
      <w:r>
        <w:t>Detta innebär att de partier som vid lagens ikraft</w:t>
      </w:r>
      <w:r>
        <w:softHyphen/>
        <w:t>trädande har mandat i riksdagen eller Europaparla</w:t>
      </w:r>
      <w:r>
        <w:softHyphen/>
        <w:t>mentet kommer att omfattas av lagen. Det</w:t>
      </w:r>
      <w:r>
        <w:softHyphen/>
        <w:t>samma gäller för de partier som vid ikraftträdandet tidigare har haft mandat</w:t>
      </w:r>
      <w:r w:rsidRPr="00B31139">
        <w:t xml:space="preserve"> </w:t>
      </w:r>
      <w:r>
        <w:t>i riksdagen eller deltagit i val utan att få sådant mandat, om partiet</w:t>
      </w:r>
      <w:r w:rsidRPr="00BE2789">
        <w:t xml:space="preserve"> </w:t>
      </w:r>
      <w:r>
        <w:t>får stöd enligt l</w:t>
      </w:r>
      <w:r w:rsidRPr="00B00A53">
        <w:t>ag</w:t>
      </w:r>
      <w:r>
        <w:t>en</w:t>
      </w:r>
      <w:r w:rsidRPr="00B00A53">
        <w:t xml:space="preserve"> (1972:625) om statligt stöd till politiska partier</w:t>
      </w:r>
      <w:r>
        <w:t>. Bestämmelserna innebär också att samtliga partier som deltar i de val till riksdagen och Europaparlamentet som genomförs under 2014 kommer att omfattas av lagen.</w:t>
      </w:r>
    </w:p>
    <w:p w:rsidR="00FE2B62" w:rsidRPr="00FE2B62" w:rsidRDefault="00FE2B62" w:rsidP="00FE2B62">
      <w:pPr>
        <w:pStyle w:val="Brdtextmedindrag"/>
      </w:pPr>
      <w:r>
        <w:t xml:space="preserve">Genom </w:t>
      </w:r>
      <w:r>
        <w:rPr>
          <w:i/>
        </w:rPr>
        <w:t>punkt 2</w:t>
      </w:r>
      <w:r>
        <w:t xml:space="preserve"> begränsas partiernas redovisnings</w:t>
      </w:r>
      <w:r>
        <w:softHyphen/>
        <w:t>skyldig</w:t>
      </w:r>
      <w:r>
        <w:softHyphen/>
        <w:t>het för de redovisningsperioder som aktualiseras då lagen tilläm</w:t>
      </w:r>
      <w:r>
        <w:softHyphen/>
        <w:t>pas första gången. Av bestämmelsen följer att redovis</w:t>
      </w:r>
      <w:r>
        <w:softHyphen/>
        <w:t>nings</w:t>
      </w:r>
      <w:r>
        <w:softHyphen/>
        <w:t>skyldigheten inte omfattar intäkter som har kommit partiernas eller valkandidaternas politiska verksamhet till godo före lagens ikraft</w:t>
      </w:r>
      <w:r>
        <w:softHyphen/>
        <w:t>trädande. Det innebär bl.a. att något offentliggörande av bidrags</w:t>
      </w:r>
      <w:r>
        <w:softHyphen/>
        <w:t xml:space="preserve">givarens identitet inte kommer att ske för sådana bidrag från enskilda till ett parti eller en personvalskampanj som har lämnats före utgången av mars 2014. </w:t>
      </w:r>
    </w:p>
    <w:p w:rsidR="001D640C" w:rsidRDefault="001D640C" w:rsidP="00127182">
      <w:pPr>
        <w:pStyle w:val="Brdtext"/>
        <w:sectPr w:rsidR="001D640C" w:rsidSect="00127182">
          <w:headerReference w:type="even" r:id="rId19"/>
          <w:headerReference w:type="default" r:id="rId20"/>
          <w:footerReference w:type="even" r:id="rId21"/>
          <w:footerReference w:type="default" r:id="rId22"/>
          <w:headerReference w:type="first" r:id="rId23"/>
          <w:footerReference w:type="first" r:id="rId24"/>
          <w:type w:val="continuous"/>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25"/>
          <w:headerReference w:type="default" r:id="rId26"/>
          <w:type w:val="continuous"/>
          <w:pgSz w:w="9356" w:h="13721" w:code="9"/>
          <w:pgMar w:top="794" w:right="2438" w:bottom="1191" w:left="1020" w:header="0" w:footer="709" w:gutter="0"/>
          <w:cols w:space="720"/>
          <w:docGrid w:linePitch="245"/>
        </w:sectPr>
      </w:pPr>
    </w:p>
    <w:p w:rsidR="001D640C" w:rsidRDefault="001D640C" w:rsidP="00127182">
      <w:pPr>
        <w:pStyle w:val="Propbilaga"/>
      </w:pPr>
      <w:bookmarkStart w:id="8940" w:name="_Toc375297531"/>
      <w:bookmarkStart w:id="8941" w:name="_Toc376853904"/>
      <w:bookmarkStart w:id="8942" w:name="_Toc376857418"/>
      <w:bookmarkStart w:id="8943" w:name="_Toc376857623"/>
      <w:bookmarkStart w:id="8944" w:name="_Toc376858866"/>
      <w:bookmarkStart w:id="8945" w:name="_Toc376858938"/>
      <w:bookmarkStart w:id="8946" w:name="_Toc376859009"/>
      <w:bookmarkStart w:id="8947" w:name="_Toc376931288"/>
      <w:bookmarkStart w:id="8948" w:name="_Toc377120420"/>
      <w:bookmarkStart w:id="8949" w:name="_Toc377125035"/>
      <w:bookmarkStart w:id="8950" w:name="_Toc377133259"/>
      <w:bookmarkStart w:id="8951" w:name="_Toc377134837"/>
      <w:bookmarkStart w:id="8952" w:name="_Toc377371301"/>
      <w:bookmarkStart w:id="8953" w:name="_Toc377542416"/>
      <w:bookmarkStart w:id="8954" w:name="_Toc377622959"/>
      <w:bookmarkStart w:id="8955" w:name="_Toc377623073"/>
      <w:bookmarkStart w:id="8956" w:name="_Toc377623187"/>
      <w:bookmarkStart w:id="8957" w:name="_Toc377623257"/>
      <w:bookmarkStart w:id="8958" w:name="_Toc377713093"/>
      <w:bookmarkStart w:id="8959" w:name="_Toc377720433"/>
      <w:r>
        <w:t>Sammanfattning av promemorian Allmänhetens insyn i partiers och valkandidaters finansiering (Ds 2013:31)</w:t>
      </w:r>
      <w:bookmarkEnd w:id="8940"/>
      <w:bookmarkEnd w:id="8941"/>
      <w:bookmarkEnd w:id="8942"/>
      <w:bookmarkEnd w:id="8943"/>
      <w:bookmarkEnd w:id="8944"/>
      <w:bookmarkEnd w:id="8945"/>
      <w:bookmarkEnd w:id="8946"/>
      <w:bookmarkEnd w:id="8947"/>
      <w:bookmarkEnd w:id="8948"/>
      <w:bookmarkEnd w:id="8949"/>
      <w:bookmarkEnd w:id="8950"/>
      <w:bookmarkEnd w:id="8951"/>
      <w:bookmarkEnd w:id="8952"/>
      <w:bookmarkEnd w:id="8953"/>
      <w:bookmarkEnd w:id="8954"/>
      <w:bookmarkEnd w:id="8955"/>
      <w:bookmarkEnd w:id="8956"/>
      <w:bookmarkEnd w:id="8957"/>
      <w:bookmarkEnd w:id="8958"/>
      <w:bookmarkEnd w:id="8959"/>
    </w:p>
    <w:p w:rsidR="00FE2B62" w:rsidRDefault="00FE2B62" w:rsidP="00FE2B62">
      <w:pPr>
        <w:pStyle w:val="Brdtext"/>
      </w:pPr>
      <w:r>
        <w:t>Promemorian</w:t>
      </w:r>
      <w:r w:rsidRPr="004C16AF">
        <w:t xml:space="preserve"> </w:t>
      </w:r>
      <w:r>
        <w:t>innehåller förslag till en ny lag om insyn i finansiering av partier</w:t>
      </w:r>
      <w:r w:rsidRPr="00922CA5">
        <w:t xml:space="preserve"> </w:t>
      </w:r>
      <w:r>
        <w:t>som ska gälla för partier som deltar i val till riksdagen, landstings</w:t>
      </w:r>
      <w:r>
        <w:softHyphen/>
        <w:t>fullmäktige, kommun</w:t>
      </w:r>
      <w:r>
        <w:softHyphen/>
        <w:t>fullmäktige eller Europaparlamentet. Syftet med lagen är att trygga allmän</w:t>
      </w:r>
      <w:r>
        <w:softHyphen/>
        <w:t>hetens insyn i hur partierna finansierar sin politiska verksamhet och hur valkandidaterna finansierar sina personvals</w:t>
      </w:r>
      <w:r>
        <w:softHyphen/>
        <w:t>kampanjer.</w:t>
      </w:r>
      <w:r w:rsidRPr="00B316E7">
        <w:t xml:space="preserve"> </w:t>
      </w:r>
    </w:p>
    <w:p w:rsidR="00FE2B62" w:rsidRDefault="00FE2B62" w:rsidP="00FE2B62">
      <w:pPr>
        <w:pStyle w:val="Brdtextmedindrag"/>
      </w:pPr>
      <w:r>
        <w:t>Ett parti ska årligen till Kammarkollegiet ge in en intäktsredovisning med uppgifter om de intäkter som partiet erhållit på central, regional och lokal nivå. Partiets intäktsredovisning ska även innehålla uppgifter om intäkter som avser en valkandidats personvals</w:t>
      </w:r>
      <w:r>
        <w:softHyphen/>
        <w:t>kam</w:t>
      </w:r>
      <w:r>
        <w:softHyphen/>
        <w:t xml:space="preserve">panj. </w:t>
      </w:r>
    </w:p>
    <w:p w:rsidR="00FE2B62" w:rsidRDefault="00FE2B62" w:rsidP="00FE2B62">
      <w:pPr>
        <w:pStyle w:val="Brdtextmedindrag"/>
      </w:pPr>
      <w:r>
        <w:t>Om</w:t>
      </w:r>
      <w:r w:rsidRPr="00234183">
        <w:t xml:space="preserve"> </w:t>
      </w:r>
      <w:r>
        <w:t>ett parti</w:t>
      </w:r>
      <w:r w:rsidRPr="00234183">
        <w:t xml:space="preserve"> </w:t>
      </w:r>
      <w:r>
        <w:t xml:space="preserve">tar </w:t>
      </w:r>
      <w:r w:rsidRPr="00234183">
        <w:t xml:space="preserve">emot bidrag </w:t>
      </w:r>
      <w:r>
        <w:t>till</w:t>
      </w:r>
      <w:r w:rsidRPr="00234183">
        <w:t xml:space="preserve"> ett värde om minst ett halvt prisbas</w:t>
      </w:r>
      <w:r>
        <w:softHyphen/>
      </w:r>
      <w:r w:rsidRPr="00234183">
        <w:t xml:space="preserve">belopp ska </w:t>
      </w:r>
      <w:r>
        <w:t xml:space="preserve">partiet </w:t>
      </w:r>
      <w:r w:rsidRPr="00234183">
        <w:t xml:space="preserve">redovisa </w:t>
      </w:r>
      <w:r>
        <w:t>bidrags</w:t>
      </w:r>
      <w:r w:rsidRPr="00234183">
        <w:t>givaren</w:t>
      </w:r>
      <w:r>
        <w:t>s identitet,</w:t>
      </w:r>
      <w:r w:rsidRPr="00234183">
        <w:t xml:space="preserve"> vad bidraget består av och </w:t>
      </w:r>
      <w:r>
        <w:t>dess</w:t>
      </w:r>
      <w:r w:rsidRPr="00234183">
        <w:t xml:space="preserve"> </w:t>
      </w:r>
      <w:r>
        <w:t>storlek</w:t>
      </w:r>
      <w:r w:rsidRPr="00234183">
        <w:t>.</w:t>
      </w:r>
    </w:p>
    <w:p w:rsidR="00FE2B62" w:rsidRPr="006A34A0" w:rsidRDefault="00FE2B62" w:rsidP="00FE2B62">
      <w:pPr>
        <w:pStyle w:val="Brdtextmedindrag"/>
      </w:pPr>
      <w:r w:rsidRPr="006A34A0">
        <w:t xml:space="preserve">Ett parti behöver inte lämna någon intäktsredovisning </w:t>
      </w:r>
      <w:r>
        <w:t xml:space="preserve">om intäkterna under redovisningsperioden, med undantag av offentligt partistöd, </w:t>
      </w:r>
      <w:r w:rsidRPr="006A34A0">
        <w:t>under</w:t>
      </w:r>
      <w:r>
        <w:softHyphen/>
      </w:r>
      <w:r w:rsidRPr="006A34A0">
        <w:t xml:space="preserve">stiger ett halvt prisbasbelopp. Partiet ska i stället göra en anmälan </w:t>
      </w:r>
      <w:r>
        <w:t xml:space="preserve">om detta </w:t>
      </w:r>
      <w:r w:rsidRPr="006A34A0">
        <w:t>till Kammarkollegiet.</w:t>
      </w:r>
    </w:p>
    <w:p w:rsidR="00FE2B62" w:rsidRPr="006A34A0" w:rsidRDefault="00FE2B62" w:rsidP="00FE2B62">
      <w:pPr>
        <w:pStyle w:val="Brdtextmedindrag"/>
      </w:pPr>
      <w:r w:rsidRPr="006A34A0">
        <w:t>Kammarkollegiet ska offentliggöra intäktsredovisningarna och anmäl</w:t>
      </w:r>
      <w:r>
        <w:softHyphen/>
      </w:r>
      <w:r w:rsidRPr="006A34A0">
        <w:t>ningarna om att ett partis intäkter understiger tröskel</w:t>
      </w:r>
      <w:r>
        <w:softHyphen/>
      </w:r>
      <w:r w:rsidRPr="006A34A0">
        <w:t>värdet</w:t>
      </w:r>
      <w:r w:rsidRPr="006C29F5">
        <w:t xml:space="preserve"> </w:t>
      </w:r>
      <w:r w:rsidRPr="006A34A0">
        <w:t>på sin webb</w:t>
      </w:r>
      <w:r>
        <w:softHyphen/>
      </w:r>
      <w:r w:rsidRPr="006A34A0">
        <w:t xml:space="preserve">plats på internet. </w:t>
      </w:r>
    </w:p>
    <w:p w:rsidR="00FE2B62" w:rsidRDefault="00FE2B62" w:rsidP="00FE2B62">
      <w:pPr>
        <w:pStyle w:val="Brdtextmedindrag"/>
      </w:pPr>
      <w:r>
        <w:t>Den föreslagna lagen innehåller även bestämmelser om tillsyn och sanktioner i form av förseningsavgift och särskild avgift samt om över</w:t>
      </w:r>
      <w:r>
        <w:softHyphen/>
        <w:t xml:space="preserve">klagande till allmän förvaltningsdomstol. </w:t>
      </w:r>
    </w:p>
    <w:p w:rsidR="00FE2B62" w:rsidRPr="00FE2B62" w:rsidRDefault="00FE2B62" w:rsidP="00FE2B62">
      <w:pPr>
        <w:pStyle w:val="Brdtextmedindrag"/>
      </w:pPr>
      <w:r>
        <w:t xml:space="preserve">Lagen föreslås träda i kraft </w:t>
      </w:r>
      <w:r w:rsidRPr="00BF2E63">
        <w:t xml:space="preserve">den 1 </w:t>
      </w:r>
      <w:r>
        <w:t>april</w:t>
      </w:r>
      <w:r w:rsidRPr="00BF2E63">
        <w:t xml:space="preserve"> 2014.</w:t>
      </w:r>
    </w:p>
    <w:p w:rsidR="001D640C" w:rsidRDefault="001D640C" w:rsidP="00127182">
      <w:pPr>
        <w:pStyle w:val="Brdtext"/>
        <w:sectPr w:rsidR="001D640C" w:rsidSect="00127182">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33"/>
          <w:headerReference w:type="default" r:id="rId34"/>
          <w:type w:val="continuous"/>
          <w:pgSz w:w="9356" w:h="13721" w:code="9"/>
          <w:pgMar w:top="794" w:right="2438" w:bottom="1191" w:left="1020" w:header="0" w:footer="709" w:gutter="0"/>
          <w:cols w:space="720"/>
          <w:docGrid w:linePitch="245"/>
        </w:sectPr>
      </w:pPr>
    </w:p>
    <w:p w:rsidR="001D640C" w:rsidRDefault="001D640C" w:rsidP="00127182">
      <w:pPr>
        <w:pStyle w:val="Propbilaga"/>
      </w:pPr>
      <w:bookmarkStart w:id="8960" w:name="_Toc375297532"/>
      <w:bookmarkStart w:id="8961" w:name="_Toc376853905"/>
      <w:bookmarkStart w:id="8962" w:name="_Toc376857419"/>
      <w:bookmarkStart w:id="8963" w:name="_Toc376857624"/>
      <w:bookmarkStart w:id="8964" w:name="_Toc376858867"/>
      <w:bookmarkStart w:id="8965" w:name="_Toc376858939"/>
      <w:bookmarkStart w:id="8966" w:name="_Toc376859010"/>
      <w:bookmarkStart w:id="8967" w:name="_Toc376931289"/>
      <w:bookmarkStart w:id="8968" w:name="_Toc377120421"/>
      <w:bookmarkStart w:id="8969" w:name="_Toc377125036"/>
      <w:bookmarkStart w:id="8970" w:name="_Toc377133260"/>
      <w:bookmarkStart w:id="8971" w:name="_Toc377134838"/>
      <w:bookmarkStart w:id="8972" w:name="_Toc377371302"/>
      <w:bookmarkStart w:id="8973" w:name="_Toc377542417"/>
      <w:bookmarkStart w:id="8974" w:name="_Toc377622960"/>
      <w:bookmarkStart w:id="8975" w:name="_Toc377623074"/>
      <w:bookmarkStart w:id="8976" w:name="_Toc377623188"/>
      <w:bookmarkStart w:id="8977" w:name="_Toc377623258"/>
      <w:bookmarkStart w:id="8978" w:name="_Toc377713094"/>
      <w:bookmarkStart w:id="8979" w:name="_Toc377720434"/>
      <w:r>
        <w:t>Lagförslaget i Ds 2013:31</w:t>
      </w:r>
      <w:bookmarkEnd w:id="8960"/>
      <w:bookmarkEnd w:id="8961"/>
      <w:bookmarkEnd w:id="8962"/>
      <w:bookmarkEnd w:id="8963"/>
      <w:bookmarkEnd w:id="8964"/>
      <w:bookmarkEnd w:id="8965"/>
      <w:bookmarkEnd w:id="8966"/>
      <w:bookmarkEnd w:id="8967"/>
      <w:bookmarkEnd w:id="8968"/>
      <w:bookmarkEnd w:id="8969"/>
      <w:bookmarkEnd w:id="8970"/>
      <w:bookmarkEnd w:id="8971"/>
      <w:bookmarkEnd w:id="8972"/>
      <w:bookmarkEnd w:id="8973"/>
      <w:bookmarkEnd w:id="8974"/>
      <w:bookmarkEnd w:id="8975"/>
      <w:bookmarkEnd w:id="8976"/>
      <w:bookmarkEnd w:id="8977"/>
      <w:bookmarkEnd w:id="8978"/>
      <w:bookmarkEnd w:id="8979"/>
    </w:p>
    <w:p w:rsidR="00FE2B62" w:rsidRPr="007676EF" w:rsidRDefault="00FE2B62" w:rsidP="00FE2B62">
      <w:pPr>
        <w:pStyle w:val="Rubrik2utannumrering"/>
        <w:spacing w:before="0"/>
      </w:pPr>
      <w:bookmarkStart w:id="8980" w:name="_Toc361054051"/>
      <w:bookmarkStart w:id="8981" w:name="_Toc361054295"/>
      <w:r w:rsidRPr="000972D5">
        <w:t>Förslag</w:t>
      </w:r>
      <w:r>
        <w:t xml:space="preserve"> till lag om insyn i finansiering av partier</w:t>
      </w:r>
      <w:bookmarkEnd w:id="8980"/>
      <w:bookmarkEnd w:id="8981"/>
    </w:p>
    <w:p w:rsidR="00FE2B62" w:rsidRDefault="00FE2B62" w:rsidP="00FE2B62">
      <w:pPr>
        <w:pStyle w:val="Brdtextmedindrag"/>
      </w:pPr>
      <w:r>
        <w:t>Härigenom föreskrivs följande.</w:t>
      </w:r>
    </w:p>
    <w:p w:rsidR="00FE2B62" w:rsidRDefault="00FE2B62" w:rsidP="00FE2B62">
      <w:pPr>
        <w:pStyle w:val="Rubrik3utannumrering"/>
      </w:pPr>
      <w:r>
        <w:t>Syftet med lagen</w:t>
      </w:r>
    </w:p>
    <w:p w:rsidR="00FE2B62" w:rsidRDefault="00FE2B62" w:rsidP="00FE2B62">
      <w:pPr>
        <w:pStyle w:val="Brdtext"/>
      </w:pPr>
      <w:r w:rsidRPr="0090327A">
        <w:rPr>
          <w:b/>
        </w:rPr>
        <w:t>1 §</w:t>
      </w:r>
      <w:r>
        <w:t> Syftet med lagen är att trygga allmänhetens insyn i hur partier finansierar sin politiska verksamhet och hur valkandidater finansierar sina personvalskampanjer.</w:t>
      </w:r>
    </w:p>
    <w:p w:rsidR="00FE2B62" w:rsidRDefault="00FE2B62" w:rsidP="00FE2B62">
      <w:pPr>
        <w:pStyle w:val="Rubrik3utannumrering"/>
      </w:pPr>
      <w:r>
        <w:t>Uttryck i lagen</w:t>
      </w:r>
    </w:p>
    <w:p w:rsidR="00FE2B62" w:rsidRDefault="00FE2B62" w:rsidP="00FE2B62">
      <w:pPr>
        <w:pStyle w:val="Brdtext"/>
      </w:pPr>
      <w:r w:rsidRPr="0090327A">
        <w:rPr>
          <w:b/>
        </w:rPr>
        <w:t>2 §</w:t>
      </w:r>
      <w:r>
        <w:t> M</w:t>
      </w:r>
      <w:r w:rsidRPr="00B00A53">
        <w:t xml:space="preserve">ed tröskelvärde avses i denna lag </w:t>
      </w:r>
      <w:r>
        <w:t>hälften av det</w:t>
      </w:r>
      <w:r w:rsidRPr="00B00A53">
        <w:t xml:space="preserve"> pris</w:t>
      </w:r>
      <w:r>
        <w:t>bas</w:t>
      </w:r>
      <w:r>
        <w:softHyphen/>
        <w:t>belopp enligt 2 kap. 6 och 7 §</w:t>
      </w:r>
      <w:r w:rsidRPr="00B00A53">
        <w:t>§ socialförsäkringsbalken</w:t>
      </w:r>
      <w:r>
        <w:t xml:space="preserve"> som gäller vid utgången av det räkenskapsår eller kalenderår som avses i 5 §</w:t>
      </w:r>
      <w:r w:rsidRPr="00B00A53">
        <w:t>.</w:t>
      </w:r>
    </w:p>
    <w:p w:rsidR="00FE2B62" w:rsidRPr="00577E17" w:rsidRDefault="00FE2B62" w:rsidP="00FE2B62">
      <w:pPr>
        <w:pStyle w:val="Rubrik3utannumrering"/>
      </w:pPr>
      <w:r>
        <w:t>Tillämpningsområde</w:t>
      </w:r>
    </w:p>
    <w:p w:rsidR="00FE2B62" w:rsidRDefault="00FE2B62" w:rsidP="00FE2B62">
      <w:pPr>
        <w:pStyle w:val="Brdtext"/>
      </w:pPr>
      <w:r w:rsidRPr="0090327A">
        <w:rPr>
          <w:b/>
        </w:rPr>
        <w:t>3 §</w:t>
      </w:r>
      <w:r>
        <w:t> Lagen gäller för partier som</w:t>
      </w:r>
    </w:p>
    <w:p w:rsidR="00FE2B62" w:rsidRDefault="00FE2B62" w:rsidP="00FE2B62">
      <w:pPr>
        <w:pStyle w:val="Brdtextmedindrag"/>
      </w:pPr>
      <w:r>
        <w:t>1. deltar i val till riksdagen, landstingsfullmäktige, kommun</w:t>
      </w:r>
      <w:r>
        <w:softHyphen/>
        <w:t>fullmäktige eller Europaparlamentet,</w:t>
      </w:r>
    </w:p>
    <w:p w:rsidR="00FE2B62" w:rsidRDefault="00FE2B62" w:rsidP="00FE2B62">
      <w:pPr>
        <w:pStyle w:val="Brdtextmedindrag"/>
      </w:pPr>
      <w:r>
        <w:t>2. har mandat</w:t>
      </w:r>
      <w:r w:rsidRPr="00F37124">
        <w:t xml:space="preserve"> </w:t>
      </w:r>
      <w:r>
        <w:t>i riksdagen, landstingsfullmäktige, kommun</w:t>
      </w:r>
      <w:r>
        <w:softHyphen/>
        <w:t>fullmäktige eller Europaparlamentet, eller</w:t>
      </w:r>
    </w:p>
    <w:p w:rsidR="00FE2B62" w:rsidRDefault="00FE2B62" w:rsidP="00FE2B62">
      <w:pPr>
        <w:pStyle w:val="Brdtextmedindrag"/>
      </w:pPr>
      <w:r>
        <w:t>3. annars får stöd enligt l</w:t>
      </w:r>
      <w:r w:rsidRPr="00B00A53">
        <w:t>ag</w:t>
      </w:r>
      <w:r>
        <w:t>en</w:t>
      </w:r>
      <w:r w:rsidRPr="00B00A53">
        <w:t xml:space="preserve"> (1972:625) om statligt stöd till </w:t>
      </w:r>
      <w:r>
        <w:t xml:space="preserve">politiska </w:t>
      </w:r>
      <w:r w:rsidRPr="00B00A53">
        <w:t>partier</w:t>
      </w:r>
      <w:r>
        <w:t xml:space="preserve"> eller som det betalas partistöd till enligt 2 kap. 9 och 10 §§ kommunal</w:t>
      </w:r>
      <w:r>
        <w:softHyphen/>
        <w:t>lagen (1991:900).</w:t>
      </w:r>
    </w:p>
    <w:p w:rsidR="00FE2B62" w:rsidRPr="00577E17" w:rsidRDefault="00FE2B62" w:rsidP="00FE2B62">
      <w:pPr>
        <w:pStyle w:val="Rubrik3utannumrering"/>
      </w:pPr>
      <w:r>
        <w:t>Redovisning av intäkter</w:t>
      </w:r>
    </w:p>
    <w:p w:rsidR="00FE2B62" w:rsidRPr="004D3331" w:rsidRDefault="00FE2B62" w:rsidP="00FE2B62">
      <w:pPr>
        <w:pStyle w:val="Brdtext"/>
      </w:pPr>
      <w:r w:rsidRPr="0090327A">
        <w:rPr>
          <w:b/>
        </w:rPr>
        <w:t>4 §</w:t>
      </w:r>
      <w:r>
        <w:t xml:space="preserve"> Ett parti ska redovisa till Kammarkollegiet hur det har finansierat sin politiska verksamhet. Av redovisningen ska det tydligt framgå vilka medel som har kommit verksamheten till godo och varifrån medlen kommer (intäktsredovisning). </w:t>
      </w:r>
    </w:p>
    <w:p w:rsidR="00FE2B62" w:rsidRDefault="00FE2B62" w:rsidP="00FE2B62">
      <w:pPr>
        <w:pStyle w:val="Brdtextmedindrag"/>
      </w:pPr>
      <w:r>
        <w:t>Intäktsredovisningen ska avse partiets verksamhet på central, regional och lokal nivå samt verksamhet som partiet bedriver genom sido</w:t>
      </w:r>
      <w:r>
        <w:softHyphen/>
        <w:t>organisationer.</w:t>
      </w:r>
    </w:p>
    <w:p w:rsidR="00FE2B62" w:rsidRDefault="00FE2B62" w:rsidP="00FE2B62">
      <w:pPr>
        <w:pStyle w:val="Brdtextmedindrag"/>
      </w:pPr>
      <w:r>
        <w:t>Om någon efter ett personval har utsetts till ledamot eller ersättare för en ledamot av riksdagen, landstingsfullmäktige, kommunfullmäktige eller Europaparlamentet, ska intäktsredovisningen även avse ledamotens eller ersättarens personvals</w:t>
      </w:r>
      <w:r>
        <w:softHyphen/>
        <w:t xml:space="preserve">kampanj. </w:t>
      </w:r>
    </w:p>
    <w:p w:rsidR="00FE2B62" w:rsidRPr="009E709F" w:rsidRDefault="00FE2B62" w:rsidP="00FE2B62">
      <w:pPr>
        <w:pStyle w:val="Brdtextmedindrag"/>
      </w:pPr>
    </w:p>
    <w:p w:rsidR="00FE2B62" w:rsidRDefault="00FE2B62" w:rsidP="00FE2B62">
      <w:pPr>
        <w:pStyle w:val="Brdtext"/>
      </w:pPr>
      <w:r w:rsidRPr="0090327A">
        <w:rPr>
          <w:b/>
        </w:rPr>
        <w:t>5 §</w:t>
      </w:r>
      <w:r>
        <w:t> En intäktsredovisning ska avse räkenskapsår, om partiet är bokföringsskyldigt enligt bokföringslagen (1999:1078). I annat fall ska redovisningen avse kalenderår.</w:t>
      </w:r>
    </w:p>
    <w:p w:rsidR="00FE2B62" w:rsidRDefault="00FE2B62" w:rsidP="00FE2B62">
      <w:pPr>
        <w:pStyle w:val="Brdtextmedindrag"/>
      </w:pPr>
    </w:p>
    <w:p w:rsidR="00FE2B62" w:rsidRDefault="00FE2B62" w:rsidP="00FE2B62">
      <w:pPr>
        <w:pStyle w:val="Brdtext"/>
      </w:pPr>
      <w:r w:rsidRPr="0090327A">
        <w:rPr>
          <w:b/>
        </w:rPr>
        <w:t>6 §</w:t>
      </w:r>
      <w:r>
        <w:t> En intäktsredovisning ska innehålla uppgifter om storleken av</w:t>
      </w:r>
    </w:p>
    <w:p w:rsidR="00FE2B62" w:rsidRDefault="00FE2B62" w:rsidP="00FE2B62">
      <w:pPr>
        <w:pStyle w:val="Brdtextmedindrag"/>
      </w:pPr>
      <w:r>
        <w:t>1. stöd enligt l</w:t>
      </w:r>
      <w:r w:rsidRPr="00B00A53">
        <w:t>ag</w:t>
      </w:r>
      <w:r>
        <w:t>en</w:t>
      </w:r>
      <w:r w:rsidRPr="00B00A53">
        <w:t xml:space="preserve"> (1972:625) om statligt stöd till </w:t>
      </w:r>
      <w:r>
        <w:t xml:space="preserve">politiska </w:t>
      </w:r>
      <w:r w:rsidRPr="00B00A53">
        <w:t>partier</w:t>
      </w:r>
      <w:r>
        <w:t>,</w:t>
      </w:r>
    </w:p>
    <w:p w:rsidR="00FE2B62" w:rsidRDefault="00FE2B62" w:rsidP="00FE2B62">
      <w:pPr>
        <w:pStyle w:val="Brdtextmedindrag"/>
      </w:pPr>
      <w:r>
        <w:t>2. partistöd som betalas till partiet enligt 2 kap. 9 och 10 §§ kommunal</w:t>
      </w:r>
      <w:r>
        <w:softHyphen/>
        <w:t>lagen (1991:900),</w:t>
      </w:r>
    </w:p>
    <w:p w:rsidR="00FE2B62" w:rsidRDefault="00FE2B62" w:rsidP="00FE2B62">
      <w:pPr>
        <w:pStyle w:val="Brdtextmedindrag"/>
      </w:pPr>
      <w:r>
        <w:t>3. stöd enligt lagen (1999:1209) om stöd till riksdags</w:t>
      </w:r>
      <w:r>
        <w:softHyphen/>
        <w:t>ledamöternas och partigruppernas arbete i riksdagen,</w:t>
      </w:r>
    </w:p>
    <w:p w:rsidR="00FE2B62" w:rsidRDefault="00FE2B62" w:rsidP="00FE2B62">
      <w:pPr>
        <w:pStyle w:val="Brdtextmedindrag"/>
      </w:pPr>
      <w:r>
        <w:t>4. stöd enligt lagen (2010:473) om statligt stöd till riksdags</w:t>
      </w:r>
      <w:r>
        <w:softHyphen/>
        <w:t>partiernas kvinnoorganisationer,</w:t>
      </w:r>
    </w:p>
    <w:p w:rsidR="00FE2B62" w:rsidRDefault="00FE2B62" w:rsidP="00FE2B62">
      <w:pPr>
        <w:pStyle w:val="Brdtextmedindrag"/>
      </w:pPr>
      <w:r>
        <w:t>5. statsbidrag enligt förordningen (2011:65) om statsbidrag till barn- och ungdomsorganisationer,</w:t>
      </w:r>
    </w:p>
    <w:p w:rsidR="00FE2B62" w:rsidRPr="00AE2B3F" w:rsidRDefault="00FE2B62" w:rsidP="00FE2B62">
      <w:pPr>
        <w:pStyle w:val="Brdtextmedindrag"/>
      </w:pPr>
      <w:r>
        <w:t>6. </w:t>
      </w:r>
      <w:r w:rsidRPr="00AE2B3F">
        <w:t>medlemsavgifter,</w:t>
      </w:r>
    </w:p>
    <w:p w:rsidR="00FE2B62" w:rsidRPr="00AE2B3F" w:rsidRDefault="00FE2B62" w:rsidP="00FE2B62">
      <w:pPr>
        <w:pStyle w:val="Brdtextmedindrag"/>
      </w:pPr>
      <w:r>
        <w:t>7</w:t>
      </w:r>
      <w:r w:rsidRPr="00AE2B3F">
        <w:t>.</w:t>
      </w:r>
      <w:r>
        <w:t> </w:t>
      </w:r>
      <w:r w:rsidRPr="00AE2B3F">
        <w:t>inkomster från försäljningar, lotterier, insamlingar och liknande,</w:t>
      </w:r>
    </w:p>
    <w:p w:rsidR="00FE2B62" w:rsidRDefault="00FE2B62" w:rsidP="00FE2B62">
      <w:pPr>
        <w:pStyle w:val="Brdtextmedindrag"/>
      </w:pPr>
      <w:r>
        <w:t>8</w:t>
      </w:r>
      <w:r w:rsidRPr="00AE2B3F">
        <w:t>.</w:t>
      </w:r>
      <w:r>
        <w:t> </w:t>
      </w:r>
      <w:r w:rsidRPr="00AE2B3F">
        <w:t>bidrag från andra delar av partiets organisation</w:t>
      </w:r>
      <w:r>
        <w:t>,</w:t>
      </w:r>
      <w:r w:rsidRPr="00AE2B3F">
        <w:t xml:space="preserve"> in</w:t>
      </w:r>
      <w:r>
        <w:t xml:space="preserve">begripet </w:t>
      </w:r>
      <w:r w:rsidRPr="00AE2B3F">
        <w:t>sido</w:t>
      </w:r>
      <w:r>
        <w:softHyphen/>
      </w:r>
      <w:r w:rsidRPr="00AE2B3F">
        <w:t>organisationer,</w:t>
      </w:r>
    </w:p>
    <w:p w:rsidR="00FE2B62" w:rsidRPr="00AE2B3F" w:rsidRDefault="00FE2B62" w:rsidP="00FE2B62">
      <w:pPr>
        <w:pStyle w:val="Brdtextmedindrag"/>
      </w:pPr>
      <w:r>
        <w:t>9</w:t>
      </w:r>
      <w:r w:rsidRPr="00AE2B3F">
        <w:t>.</w:t>
      </w:r>
      <w:r>
        <w:t> </w:t>
      </w:r>
      <w:r w:rsidRPr="00AE2B3F">
        <w:t>bidrag från privatpersoner,</w:t>
      </w:r>
      <w:r>
        <w:t xml:space="preserve"> </w:t>
      </w:r>
    </w:p>
    <w:p w:rsidR="00FE2B62" w:rsidRDefault="00FE2B62" w:rsidP="00FE2B62">
      <w:pPr>
        <w:pStyle w:val="Brdtextmedindrag"/>
      </w:pPr>
      <w:r w:rsidRPr="00C00E66">
        <w:t>10</w:t>
      </w:r>
      <w:r>
        <w:t>. </w:t>
      </w:r>
      <w:r w:rsidRPr="00AE2B3F">
        <w:t>bidrag från företag, organisationer, föreningar och</w:t>
      </w:r>
      <w:r>
        <w:t xml:space="preserve"> andra </w:t>
      </w:r>
      <w:r w:rsidRPr="00AE2B3F">
        <w:t>samman</w:t>
      </w:r>
      <w:r w:rsidR="00523B3B">
        <w:softHyphen/>
      </w:r>
      <w:r w:rsidRPr="00AE2B3F">
        <w:t>slutningar samt från stiftelser och fonder</w:t>
      </w:r>
      <w:r>
        <w:t>, och</w:t>
      </w:r>
    </w:p>
    <w:p w:rsidR="00FE2B62" w:rsidRPr="00AE2B3F" w:rsidRDefault="00FE2B62" w:rsidP="00FE2B62">
      <w:pPr>
        <w:pStyle w:val="Brdtextmedindrag"/>
      </w:pPr>
      <w:r>
        <w:t>11. anonyma bidrag.</w:t>
      </w:r>
    </w:p>
    <w:p w:rsidR="00FE2B62" w:rsidRDefault="00FE2B62" w:rsidP="00FE2B62">
      <w:pPr>
        <w:pStyle w:val="Brdtextmedindrag"/>
      </w:pPr>
      <w:r>
        <w:t xml:space="preserve">Första stycket gäller </w:t>
      </w:r>
      <w:r w:rsidRPr="00AE2B3F">
        <w:t xml:space="preserve">även </w:t>
      </w:r>
      <w:r>
        <w:t xml:space="preserve">för </w:t>
      </w:r>
      <w:r w:rsidRPr="00AE2B3F">
        <w:t xml:space="preserve">intäkter i </w:t>
      </w:r>
      <w:r>
        <w:t xml:space="preserve">en </w:t>
      </w:r>
      <w:r w:rsidRPr="00AE2B3F">
        <w:t>verksamhet s</w:t>
      </w:r>
      <w:r>
        <w:t>o</w:t>
      </w:r>
      <w:r w:rsidRPr="00AE2B3F">
        <w:t>m</w:t>
      </w:r>
      <w:r>
        <w:t xml:space="preserve"> </w:t>
      </w:r>
      <w:r w:rsidRPr="00AE2B3F">
        <w:t>bedrivs i bolag eller i någon annan verksamhetsform</w:t>
      </w:r>
      <w:r>
        <w:t xml:space="preserve">, </w:t>
      </w:r>
      <w:r w:rsidRPr="00AE2B3F">
        <w:t>om partiet har ett bestäm</w:t>
      </w:r>
      <w:r>
        <w:softHyphen/>
      </w:r>
      <w:r w:rsidRPr="00AE2B3F">
        <w:t>mande inflytande över verksamheten.</w:t>
      </w:r>
      <w:r>
        <w:t xml:space="preserve"> Detsamma gäller för intäkter i en stiftelse som är knuten till partiet.</w:t>
      </w:r>
    </w:p>
    <w:p w:rsidR="00FE2B62" w:rsidRDefault="00FE2B62" w:rsidP="00FE2B62">
      <w:pPr>
        <w:pStyle w:val="Brdtextmedindrag"/>
      </w:pPr>
      <w:r>
        <w:t>Som bidrag räknas prestationer i pengar, varor, tjänster och andra prestationer som har tagits emot utan någon mot</w:t>
      </w:r>
      <w:r>
        <w:softHyphen/>
        <w:t>prestation med undantag för sedvanligt frivilligt arbete och sedvanliga gratistjänster. Ett bidrag som inte har lämnats i pengar ska redovisas till sitt verkliga värde.</w:t>
      </w:r>
    </w:p>
    <w:p w:rsidR="00FE2B62" w:rsidRDefault="00FE2B62" w:rsidP="00FE2B62">
      <w:pPr>
        <w:pStyle w:val="Brdtextmedindrag"/>
        <w:ind w:firstLine="0"/>
      </w:pPr>
    </w:p>
    <w:p w:rsidR="00FE2B62" w:rsidRDefault="00FE2B62" w:rsidP="00FE2B62">
      <w:pPr>
        <w:pStyle w:val="Brdtext"/>
      </w:pPr>
      <w:r w:rsidRPr="0090327A">
        <w:rPr>
          <w:b/>
        </w:rPr>
        <w:t>7 §</w:t>
      </w:r>
      <w:r>
        <w:t> För bidrag från enskilda som avses i 6 § första stycket 9 och 10 och som överstiger tröskelvärdet ska uppgift om bidrags</w:t>
      </w:r>
      <w:r>
        <w:softHyphen/>
        <w:t xml:space="preserve">givarens identitet, vilket bidrag som har lämnats och bidragets storlek anges särskilt i intäktsredovisningen. Detsamma gäller om summan av flera bidrag från samma bidragsgivare överstiger tröskelvärdet under den period som intäktsredovisningen avser. </w:t>
      </w:r>
    </w:p>
    <w:p w:rsidR="00FE2B62" w:rsidRDefault="00FE2B62" w:rsidP="00FE2B62">
      <w:pPr>
        <w:pStyle w:val="Brdtextmedindrag"/>
        <w:ind w:firstLine="0"/>
      </w:pPr>
    </w:p>
    <w:p w:rsidR="00FE2B62" w:rsidRDefault="00FE2B62" w:rsidP="00FE2B62">
      <w:pPr>
        <w:pStyle w:val="Brdtext"/>
      </w:pPr>
      <w:r w:rsidRPr="0090327A">
        <w:rPr>
          <w:b/>
        </w:rPr>
        <w:t>8 §</w:t>
      </w:r>
      <w:r>
        <w:t> En intäktsredovisning ska i fråga om personvalskampanjer innehålla uppgifter om storleken av sådana intäkter som avses i 6 § första stycket 7–11. För bidrag från enskilda till en person</w:t>
      </w:r>
      <w:r>
        <w:softHyphen/>
        <w:t>valskampanj tillämpas 7 §.</w:t>
      </w:r>
    </w:p>
    <w:p w:rsidR="00FE2B62" w:rsidRDefault="00FE2B62" w:rsidP="00FE2B62">
      <w:pPr>
        <w:pStyle w:val="Brdtextmedindrag"/>
        <w:ind w:firstLine="0"/>
      </w:pPr>
    </w:p>
    <w:p w:rsidR="00FE2B62" w:rsidRDefault="00FE2B62" w:rsidP="00FE2B62">
      <w:pPr>
        <w:pStyle w:val="Brdtext"/>
      </w:pPr>
      <w:r w:rsidRPr="0090327A">
        <w:rPr>
          <w:b/>
        </w:rPr>
        <w:t>9 §</w:t>
      </w:r>
      <w:r>
        <w:t xml:space="preserve"> En intäktsredovisning ska granskas av partiets revisor, om partiet enligt stadgarna eller bokföringslagen (1999:1078) är skyldigt att utse en revisor. </w:t>
      </w:r>
    </w:p>
    <w:p w:rsidR="00FE2B62" w:rsidRDefault="00FE2B62" w:rsidP="00FE2B62">
      <w:pPr>
        <w:pStyle w:val="Brdtextmedindrag"/>
      </w:pPr>
      <w:r>
        <w:t>Granskningen ska avse frågan om huruvida intäktsredovisningen har upprättats i enlighet med 4–8 §§. Granskningen ska vara så ingående och omfattande som god revisionssed kräver.</w:t>
      </w:r>
    </w:p>
    <w:p w:rsidR="00FE2B62" w:rsidRDefault="00FE2B62" w:rsidP="00FE2B62">
      <w:pPr>
        <w:pStyle w:val="Brdtextmedindrag"/>
      </w:pPr>
      <w:r>
        <w:t>Revisorn ska lämna ett skriftligt yttrande över granskningen. Yttrandet ska fogas till intäktsredovisningen.</w:t>
      </w:r>
    </w:p>
    <w:p w:rsidR="00FE2B62" w:rsidRDefault="00FE2B62" w:rsidP="00FE2B62">
      <w:pPr>
        <w:pStyle w:val="Brdtextmedindrag"/>
        <w:ind w:firstLine="0"/>
      </w:pPr>
    </w:p>
    <w:p w:rsidR="00FE2B62" w:rsidRDefault="00FE2B62" w:rsidP="00FE2B62">
      <w:pPr>
        <w:pStyle w:val="Brdtext"/>
      </w:pPr>
      <w:r w:rsidRPr="0090327A">
        <w:rPr>
          <w:b/>
        </w:rPr>
        <w:t>10 §</w:t>
      </w:r>
      <w:r>
        <w:t> En intäktsredovisning ska ha kommit in till Kammar</w:t>
      </w:r>
      <w:r>
        <w:softHyphen/>
        <w:t>kollegiet senast den 1 </w:t>
      </w:r>
      <w:r w:rsidRPr="00726DD1">
        <w:t xml:space="preserve">juli </w:t>
      </w:r>
      <w:r>
        <w:t>året efter det räkenskapsår eller kalenderår som redovisningen avser.</w:t>
      </w:r>
    </w:p>
    <w:p w:rsidR="00FE2B62" w:rsidRDefault="00FE2B62" w:rsidP="00FE2B62">
      <w:pPr>
        <w:pStyle w:val="Brdtextmedindrag"/>
      </w:pPr>
      <w:r>
        <w:t>Någon intäktsredovisning behöver dock inte ges in om summan av de belopp som ska redovisas enligt 6 och 8 §§ under</w:t>
      </w:r>
      <w:r>
        <w:softHyphen/>
        <w:t>stiger tröskelvärdet,</w:t>
      </w:r>
      <w:r w:rsidRPr="001F33AF">
        <w:t xml:space="preserve"> efter att avdrag har gjorts för stöd </w:t>
      </w:r>
      <w:r>
        <w:t>som avses i 6 § första stycket 1–5. Partiet ska i sådant fall i stället göra en anmälan om detta till Kammar</w:t>
      </w:r>
      <w:r>
        <w:softHyphen/>
        <w:t xml:space="preserve">kollegiet. </w:t>
      </w:r>
    </w:p>
    <w:p w:rsidR="00FE2B62" w:rsidRDefault="00FE2B62" w:rsidP="00FE2B62">
      <w:pPr>
        <w:pStyle w:val="Brdtextmedindrag"/>
      </w:pPr>
    </w:p>
    <w:p w:rsidR="00FE2B62" w:rsidRDefault="00FE2B62" w:rsidP="00FE2B62">
      <w:pPr>
        <w:pStyle w:val="Brdtext"/>
      </w:pPr>
      <w:r w:rsidRPr="00455FC2">
        <w:rPr>
          <w:b/>
        </w:rPr>
        <w:t>11 §</w:t>
      </w:r>
      <w:r>
        <w:t> En intäktsredovisning eller en anmälan enligt 10 § andra stycket ska skrivas under</w:t>
      </w:r>
      <w:r w:rsidRPr="000A3DA1">
        <w:t xml:space="preserve"> av </w:t>
      </w:r>
      <w:r>
        <w:t xml:space="preserve">den som är </w:t>
      </w:r>
      <w:r w:rsidRPr="000A3DA1">
        <w:t>behörig företrädare för partiet</w:t>
      </w:r>
      <w:r>
        <w:t>s</w:t>
      </w:r>
      <w:r w:rsidRPr="000A3DA1">
        <w:t xml:space="preserve"> </w:t>
      </w:r>
      <w:r>
        <w:t>högsta organisatoriska nivå.</w:t>
      </w:r>
    </w:p>
    <w:p w:rsidR="00FE2B62" w:rsidRDefault="00FE2B62" w:rsidP="00FE2B62">
      <w:pPr>
        <w:pStyle w:val="Brdtextmedindrag"/>
      </w:pPr>
      <w:r>
        <w:t>Om en handling som avses i första stycket upprättas elektroniskt, ska den undertecknas med en avancerad elektronisk signatur enligt lagen (2000:832) om kvalificerade elektroniska signaturer.</w:t>
      </w:r>
    </w:p>
    <w:p w:rsidR="00FE2B62" w:rsidRPr="00577E17" w:rsidRDefault="00FE2B62" w:rsidP="00FE2B62">
      <w:pPr>
        <w:pStyle w:val="Rubrik3utannumrering"/>
      </w:pPr>
      <w:r>
        <w:t>Offentliggörande</w:t>
      </w:r>
    </w:p>
    <w:p w:rsidR="00FE2B62" w:rsidRDefault="00FE2B62" w:rsidP="00FE2B62">
      <w:pPr>
        <w:pStyle w:val="Brdtextmedindrag"/>
        <w:ind w:firstLine="0"/>
      </w:pPr>
      <w:r w:rsidRPr="00455FC2">
        <w:rPr>
          <w:b/>
        </w:rPr>
        <w:t>12 §</w:t>
      </w:r>
      <w:r>
        <w:t> Kammarkollegiet ska göra intäktsredovisningarna samt anmälningar enligt 10 § andra stycket tillgängliga för allmän</w:t>
      </w:r>
      <w:r>
        <w:softHyphen/>
        <w:t>heten</w:t>
      </w:r>
      <w:r w:rsidRPr="00314A08">
        <w:t xml:space="preserve"> </w:t>
      </w:r>
      <w:r>
        <w:t>på sin webbplats på internet. Myndigheten ska där också publicera uppgifter om partier som inte har lämnat en intäktsredovisning eller gjort en anmälan.</w:t>
      </w:r>
    </w:p>
    <w:p w:rsidR="00FE2B62" w:rsidRDefault="00FE2B62" w:rsidP="00FE2B62">
      <w:pPr>
        <w:pStyle w:val="Rubrik3utannumrering"/>
      </w:pPr>
      <w:r>
        <w:t>Tillsyn</w:t>
      </w:r>
    </w:p>
    <w:p w:rsidR="00FE2B62" w:rsidRDefault="00FE2B62" w:rsidP="00FE2B62">
      <w:pPr>
        <w:pStyle w:val="Brdtext"/>
      </w:pPr>
      <w:r w:rsidRPr="00455FC2">
        <w:rPr>
          <w:b/>
        </w:rPr>
        <w:t>13 §</w:t>
      </w:r>
      <w:r>
        <w:rPr>
          <w:b/>
        </w:rPr>
        <w:t> </w:t>
      </w:r>
      <w:r>
        <w:t>Kammarkollegiet utövar tillsyn över att denna lag och föreskrifter som har meddelats i anslutning till lagen följs.</w:t>
      </w:r>
    </w:p>
    <w:p w:rsidR="00FE2B62" w:rsidRPr="00163251" w:rsidRDefault="00FE2B62" w:rsidP="00FE2B62">
      <w:pPr>
        <w:pStyle w:val="Brdtextmedindrag"/>
      </w:pPr>
    </w:p>
    <w:p w:rsidR="00FE2B62" w:rsidRDefault="00FE2B62" w:rsidP="00FE2B62">
      <w:pPr>
        <w:pStyle w:val="Brdtext"/>
      </w:pPr>
      <w:r w:rsidRPr="007566FB">
        <w:rPr>
          <w:b/>
        </w:rPr>
        <w:t>14 §</w:t>
      </w:r>
      <w:r w:rsidR="00523B3B">
        <w:t> </w:t>
      </w:r>
      <w:r>
        <w:t>Kammarkollegiet får besluta de förelägganden som behövs för till</w:t>
      </w:r>
      <w:r>
        <w:softHyphen/>
        <w:t>synen och för att partierna ska fullgöra sina skyldig</w:t>
      </w:r>
      <w:r>
        <w:softHyphen/>
        <w:t>heter enligt denna lag.</w:t>
      </w:r>
    </w:p>
    <w:p w:rsidR="00FE2B62" w:rsidRPr="000A3DA1" w:rsidRDefault="00FE2B62" w:rsidP="00FE2B62">
      <w:pPr>
        <w:pStyle w:val="Brdtextmedindrag"/>
      </w:pPr>
      <w:r>
        <w:t>Ett beslut om föreläggande får förenas med vite.</w:t>
      </w:r>
    </w:p>
    <w:p w:rsidR="00FE2B62" w:rsidRPr="001E0BC3" w:rsidRDefault="00FE2B62" w:rsidP="00FE2B62">
      <w:pPr>
        <w:pStyle w:val="Rubrik3utannumrering"/>
      </w:pPr>
      <w:r>
        <w:t>Försenings</w:t>
      </w:r>
      <w:r w:rsidRPr="000F39DA">
        <w:t>avgift</w:t>
      </w:r>
    </w:p>
    <w:p w:rsidR="00FE2B62" w:rsidRDefault="00FE2B62" w:rsidP="00FE2B62">
      <w:pPr>
        <w:pStyle w:val="Brdtext"/>
      </w:pPr>
      <w:r w:rsidRPr="00455FC2">
        <w:rPr>
          <w:b/>
        </w:rPr>
        <w:t>15 §</w:t>
      </w:r>
      <w:r>
        <w:t> En förseningsavgift på 10 000 kronor ska tas ut av ett parti som är skyldigt att ge in en intäktsredovisning enligt denna lag eller göra en anmälan som avses i 10 § andra stycket, om redovis</w:t>
      </w:r>
      <w:r>
        <w:softHyphen/>
        <w:t>ningen eller anmälan inte har kommit in till Kammar</w:t>
      </w:r>
      <w:r>
        <w:softHyphen/>
        <w:t>kollegiet inom föreskriven tid.</w:t>
      </w:r>
    </w:p>
    <w:p w:rsidR="00FE2B62" w:rsidRDefault="00FE2B62" w:rsidP="00FE2B62">
      <w:pPr>
        <w:pStyle w:val="Brdtextmedindrag"/>
      </w:pPr>
      <w:r>
        <w:t>En förseningsavgift får sättas ned eller efterskänkas om det finns synnerliga skäl för det.</w:t>
      </w:r>
    </w:p>
    <w:p w:rsidR="00FE2B62" w:rsidRDefault="00FE2B62" w:rsidP="00FE2B62">
      <w:pPr>
        <w:pStyle w:val="Brdtextmedindrag"/>
      </w:pPr>
    </w:p>
    <w:p w:rsidR="00FE2B62" w:rsidRDefault="00FE2B62" w:rsidP="00FE2B62">
      <w:pPr>
        <w:pStyle w:val="Brdtext"/>
      </w:pPr>
      <w:r w:rsidRPr="00455FC2">
        <w:rPr>
          <w:b/>
        </w:rPr>
        <w:t>16 §</w:t>
      </w:r>
      <w:r>
        <w:t> Förseningsavgiften ska tillfalla staten.</w:t>
      </w:r>
    </w:p>
    <w:p w:rsidR="00FE2B62" w:rsidRDefault="00FE2B62" w:rsidP="00FE2B62">
      <w:pPr>
        <w:pStyle w:val="Brdtextmedindrag"/>
      </w:pPr>
    </w:p>
    <w:p w:rsidR="00FE2B62" w:rsidRDefault="00FE2B62" w:rsidP="00FE2B62">
      <w:pPr>
        <w:pStyle w:val="Brdtext"/>
      </w:pPr>
      <w:r w:rsidRPr="00455FC2">
        <w:rPr>
          <w:b/>
        </w:rPr>
        <w:t>17 §</w:t>
      </w:r>
      <w:r>
        <w:t> Kammarkollegiet prövar frågor om förseningsavgift.</w:t>
      </w:r>
    </w:p>
    <w:p w:rsidR="00FE2B62" w:rsidRDefault="00FE2B62" w:rsidP="00FE2B62">
      <w:pPr>
        <w:pStyle w:val="Rubrik3utannumrering"/>
      </w:pPr>
      <w:r>
        <w:t>Särskild avgift</w:t>
      </w:r>
    </w:p>
    <w:p w:rsidR="00FE2B62" w:rsidRDefault="00FE2B62" w:rsidP="00FE2B62">
      <w:pPr>
        <w:pStyle w:val="Brdtext"/>
      </w:pPr>
      <w:r w:rsidRPr="00455FC2">
        <w:rPr>
          <w:b/>
        </w:rPr>
        <w:t>18 §</w:t>
      </w:r>
      <w:r>
        <w:t> Om en anmälan från någon enskild ger särskild anledning att anta att en intäktsredovisning är felaktig, ska Kammar</w:t>
      </w:r>
      <w:r>
        <w:softHyphen/>
        <w:t>kollegiet granska inne</w:t>
      </w:r>
      <w:r>
        <w:softHyphen/>
        <w:t>hållet i intäktsredovisningen.</w:t>
      </w:r>
    </w:p>
    <w:p w:rsidR="00FE2B62" w:rsidRDefault="00FE2B62" w:rsidP="00FE2B62">
      <w:pPr>
        <w:pStyle w:val="Brdtextmedindrag"/>
      </w:pPr>
      <w:r>
        <w:t>Kammarkollegiet ska under samma förutsättningar utreda om en intäktsredovisning rätteligen borde ha getts in i stället för en anmälan som har gjorts enligt 10 § andra stycket.</w:t>
      </w:r>
    </w:p>
    <w:p w:rsidR="00FE2B62" w:rsidRDefault="00FE2B62" w:rsidP="00FE2B62">
      <w:pPr>
        <w:pStyle w:val="Brdtextmedindrag"/>
      </w:pPr>
    </w:p>
    <w:p w:rsidR="00FE2B62" w:rsidRDefault="00FE2B62" w:rsidP="00FE2B62">
      <w:pPr>
        <w:pStyle w:val="Brdtext"/>
      </w:pPr>
      <w:r w:rsidRPr="00455FC2">
        <w:rPr>
          <w:b/>
        </w:rPr>
        <w:t>19 §</w:t>
      </w:r>
      <w:r>
        <w:t xml:space="preserve"> En särskild avgift ska tas ut av ett parti, om en utredning enligt 18 § visar att </w:t>
      </w:r>
    </w:p>
    <w:p w:rsidR="00FE2B62" w:rsidRDefault="00FE2B62" w:rsidP="00FE2B62">
      <w:pPr>
        <w:pStyle w:val="Brdtextmedindrag"/>
      </w:pPr>
      <w:r>
        <w:t>1. intäkter helt har utelämnats eller redovisats med för lågt belopp,</w:t>
      </w:r>
    </w:p>
    <w:p w:rsidR="00FE2B62" w:rsidRDefault="00FE2B62" w:rsidP="00FE2B62">
      <w:pPr>
        <w:pStyle w:val="Brdtextmedindrag"/>
      </w:pPr>
      <w:r>
        <w:t>2. redovisningen enligt 4 § andra stycket är ofullständig eller på annat sätt felaktig, eller</w:t>
      </w:r>
    </w:p>
    <w:p w:rsidR="00FE2B62" w:rsidRDefault="00FE2B62" w:rsidP="00FE2B62">
      <w:pPr>
        <w:pStyle w:val="Brdtextmedindrag"/>
      </w:pPr>
      <w:r>
        <w:t xml:space="preserve">3. uppgiftsskyldigheten enligt 7 § inte har fullgjorts på ett korrekt sätt. </w:t>
      </w:r>
    </w:p>
    <w:p w:rsidR="00FE2B62" w:rsidRDefault="00FE2B62" w:rsidP="00FE2B62">
      <w:pPr>
        <w:pStyle w:val="Brdtextmedindrag"/>
      </w:pPr>
      <w:r>
        <w:t>En särskild avgift ska tas ut</w:t>
      </w:r>
    </w:p>
    <w:p w:rsidR="00FE2B62" w:rsidRDefault="00FE2B62" w:rsidP="00FE2B62">
      <w:pPr>
        <w:pStyle w:val="Brdtextmedindrag"/>
      </w:pPr>
      <w:r>
        <w:t>1. i fall som avses i första stycket 1: med ett belopp som motsvarar de felaktigt redovisade intäkterna, dock högst 100 000 kronor, och</w:t>
      </w:r>
    </w:p>
    <w:p w:rsidR="00FE2B62" w:rsidRDefault="00FE2B62" w:rsidP="00FE2B62">
      <w:pPr>
        <w:pStyle w:val="Brdtextmedindrag"/>
      </w:pPr>
      <w:r>
        <w:t>2. i övriga fall: med ett belopp om 20 000 kronor.</w:t>
      </w:r>
    </w:p>
    <w:p w:rsidR="00FE2B62" w:rsidRDefault="00FE2B62" w:rsidP="00FE2B62">
      <w:pPr>
        <w:pStyle w:val="Brdtextmedindrag"/>
      </w:pPr>
      <w:r>
        <w:t>En särskild avgift får sättas ned eller efterskänkas om det finns synner</w:t>
      </w:r>
      <w:r>
        <w:softHyphen/>
        <w:t>liga skäl för det.</w:t>
      </w:r>
    </w:p>
    <w:p w:rsidR="00FE2B62" w:rsidRDefault="00FE2B62" w:rsidP="00FE2B62">
      <w:pPr>
        <w:pStyle w:val="Brdtextmedindrag"/>
        <w:ind w:firstLine="0"/>
      </w:pPr>
    </w:p>
    <w:p w:rsidR="00FE2B62" w:rsidRDefault="00FE2B62" w:rsidP="00FE2B62">
      <w:pPr>
        <w:pStyle w:val="Brdtext"/>
      </w:pPr>
      <w:r w:rsidRPr="00455FC2">
        <w:rPr>
          <w:b/>
        </w:rPr>
        <w:t>20 §</w:t>
      </w:r>
      <w:r>
        <w:t> Den särskilda avgiften ska tillfalla staten.</w:t>
      </w:r>
    </w:p>
    <w:p w:rsidR="00FE2B62" w:rsidRDefault="00FE2B62" w:rsidP="00FE2B62">
      <w:pPr>
        <w:pStyle w:val="Brdtextmedindrag"/>
        <w:ind w:firstLine="0"/>
      </w:pPr>
    </w:p>
    <w:p w:rsidR="00FE2B62" w:rsidRDefault="00FE2B62" w:rsidP="00FE2B62">
      <w:pPr>
        <w:pStyle w:val="Brdtext"/>
      </w:pPr>
      <w:r w:rsidRPr="00455FC2">
        <w:rPr>
          <w:b/>
        </w:rPr>
        <w:t>21 §</w:t>
      </w:r>
      <w:r>
        <w:t> Kammarkollegiet prövar frågor om särskild avgift.</w:t>
      </w:r>
    </w:p>
    <w:p w:rsidR="00FE2B62" w:rsidRDefault="00FE2B62" w:rsidP="00FE2B62">
      <w:pPr>
        <w:pStyle w:val="Rubrik3utannumrering"/>
      </w:pPr>
      <w:r>
        <w:t>Överklagande</w:t>
      </w:r>
    </w:p>
    <w:p w:rsidR="00FE2B62" w:rsidRDefault="00FE2B62" w:rsidP="00FE2B62">
      <w:pPr>
        <w:pStyle w:val="Brdtext"/>
      </w:pPr>
      <w:r w:rsidRPr="00455FC2">
        <w:rPr>
          <w:b/>
        </w:rPr>
        <w:t>22 §</w:t>
      </w:r>
      <w:r>
        <w:t> Beslut om föreläggande enligt 14 §, beslut om försenings</w:t>
      </w:r>
      <w:r>
        <w:softHyphen/>
        <w:t>avgift enligt 15 § och beslut om särskild avgift enligt 19 § får överklagas till allmän förvaltningsdomstol. Andra beslut enligt denna lag får inte över</w:t>
      </w:r>
      <w:r>
        <w:softHyphen/>
        <w:t>klagas.</w:t>
      </w:r>
    </w:p>
    <w:p w:rsidR="00FE2B62" w:rsidRPr="00D86B5A" w:rsidRDefault="00FE2B62" w:rsidP="00FE2B62">
      <w:pPr>
        <w:pStyle w:val="Brdtextmedindrag"/>
      </w:pPr>
      <w:r>
        <w:t>Prövningstillstånd krävs vid överklagande till kammarrätten.</w:t>
      </w:r>
    </w:p>
    <w:p w:rsidR="00FE2B62" w:rsidRPr="00E71A4B" w:rsidRDefault="00FE2B62" w:rsidP="00FE2B62">
      <w:pPr>
        <w:pStyle w:val="Brdtext"/>
        <w:spacing w:after="120"/>
        <w:rPr>
          <w:sz w:val="19"/>
          <w:u w:val="single"/>
        </w:rPr>
      </w:pPr>
      <w:r w:rsidRPr="006C39B6">
        <w:rPr>
          <w:sz w:val="19"/>
          <w:u w:val="single"/>
        </w:rPr>
        <w:t>                      </w:t>
      </w:r>
    </w:p>
    <w:p w:rsidR="00FE2B62" w:rsidRDefault="00FE2B62" w:rsidP="00FE2B62">
      <w:pPr>
        <w:pStyle w:val="Brdtextmedindrag"/>
      </w:pPr>
      <w:r>
        <w:t xml:space="preserve">1. Denna lag träder i kraft den 1 april 2014 och tillämpas första gången i fråga om intäktsredovisning </w:t>
      </w:r>
      <w:r w:rsidRPr="0052118B">
        <w:t xml:space="preserve">för </w:t>
      </w:r>
      <w:r>
        <w:t>kalender</w:t>
      </w:r>
      <w:r>
        <w:softHyphen/>
        <w:t xml:space="preserve">året 2014 eller </w:t>
      </w:r>
      <w:r w:rsidRPr="0052118B">
        <w:t>det räken</w:t>
      </w:r>
      <w:r>
        <w:softHyphen/>
      </w:r>
      <w:r w:rsidRPr="0052118B">
        <w:t xml:space="preserve">skapsår som inleds närmast efter </w:t>
      </w:r>
      <w:r>
        <w:t>den 31 december 2013.</w:t>
      </w:r>
    </w:p>
    <w:p w:rsidR="00FE2B62" w:rsidRPr="00FE2B62" w:rsidRDefault="00FE2B62" w:rsidP="00FE2B62">
      <w:pPr>
        <w:pStyle w:val="Brdtextmedindrag"/>
      </w:pPr>
      <w:r>
        <w:t>2. </w:t>
      </w:r>
      <w:r w:rsidRPr="003967A0">
        <w:t>För intäktsredovisning som avser kalender</w:t>
      </w:r>
      <w:r w:rsidRPr="003967A0">
        <w:softHyphen/>
        <w:t>året 2014 eller det räken</w:t>
      </w:r>
      <w:r>
        <w:softHyphen/>
      </w:r>
      <w:r w:rsidRPr="003967A0">
        <w:t xml:space="preserve">skapsår som inleds närmast efter den 31 december 2013 gäller </w:t>
      </w:r>
      <w:r>
        <w:t>redovis</w:t>
      </w:r>
      <w:r>
        <w:softHyphen/>
        <w:t>ningsskyldigheten enligt 6</w:t>
      </w:r>
      <w:r w:rsidRPr="003967A0">
        <w:t>–</w:t>
      </w:r>
      <w:r>
        <w:t>8 §</w:t>
      </w:r>
      <w:r w:rsidRPr="003967A0">
        <w:t xml:space="preserve">§ dock endast i fråga om intäkter som har kommit den politiska verksamheten </w:t>
      </w:r>
      <w:r>
        <w:t>till godo</w:t>
      </w:r>
      <w:r w:rsidRPr="003967A0">
        <w:t xml:space="preserve"> efter utgången av </w:t>
      </w:r>
      <w:r>
        <w:t>mars</w:t>
      </w:r>
      <w:r w:rsidRPr="003967A0">
        <w:t xml:space="preserve"> 2014.</w:t>
      </w:r>
    </w:p>
    <w:p w:rsidR="001D640C" w:rsidRDefault="001D640C" w:rsidP="00127182">
      <w:pPr>
        <w:pStyle w:val="Brdtext"/>
        <w:sectPr w:rsidR="001D640C" w:rsidSect="00127182">
          <w:headerReference w:type="even" r:id="rId35"/>
          <w:headerReference w:type="default" r:id="rId36"/>
          <w:footerReference w:type="even" r:id="rId37"/>
          <w:footerReference w:type="default" r:id="rId38"/>
          <w:headerReference w:type="first" r:id="rId39"/>
          <w:footerReference w:type="first" r:id="rId40"/>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41"/>
          <w:headerReference w:type="default" r:id="rId42"/>
          <w:type w:val="continuous"/>
          <w:pgSz w:w="9356" w:h="13721" w:code="9"/>
          <w:pgMar w:top="794" w:right="2438" w:bottom="1191" w:left="1020" w:header="0" w:footer="709" w:gutter="0"/>
          <w:cols w:space="720"/>
          <w:docGrid w:linePitch="245"/>
        </w:sectPr>
      </w:pPr>
    </w:p>
    <w:p w:rsidR="001D640C" w:rsidRDefault="001D640C" w:rsidP="00127182">
      <w:pPr>
        <w:pStyle w:val="Propbilaga"/>
      </w:pPr>
      <w:bookmarkStart w:id="8982" w:name="_Toc375297533"/>
      <w:bookmarkStart w:id="8983" w:name="_Toc376853906"/>
      <w:bookmarkStart w:id="8984" w:name="_Toc376857420"/>
      <w:bookmarkStart w:id="8985" w:name="_Toc376857625"/>
      <w:bookmarkStart w:id="8986" w:name="_Toc376858868"/>
      <w:bookmarkStart w:id="8987" w:name="_Toc376858940"/>
      <w:bookmarkStart w:id="8988" w:name="_Toc376859011"/>
      <w:bookmarkStart w:id="8989" w:name="_Toc376931290"/>
      <w:bookmarkStart w:id="8990" w:name="_Toc377120422"/>
      <w:bookmarkStart w:id="8991" w:name="_Toc377125037"/>
      <w:bookmarkStart w:id="8992" w:name="_Toc377133261"/>
      <w:bookmarkStart w:id="8993" w:name="_Toc377134839"/>
      <w:bookmarkStart w:id="8994" w:name="_Toc377371303"/>
      <w:bookmarkStart w:id="8995" w:name="_Toc377542418"/>
      <w:bookmarkStart w:id="8996" w:name="_Toc377622961"/>
      <w:bookmarkStart w:id="8997" w:name="_Toc377623075"/>
      <w:bookmarkStart w:id="8998" w:name="_Toc377623189"/>
      <w:bookmarkStart w:id="8999" w:name="_Toc377623259"/>
      <w:bookmarkStart w:id="9000" w:name="_Toc377713095"/>
      <w:bookmarkStart w:id="9001" w:name="_Toc377720435"/>
      <w:r>
        <w:t>Förteckning över remissinstanser (Ds 2013:31)</w:t>
      </w:r>
      <w:bookmarkEnd w:id="8982"/>
      <w:bookmarkEnd w:id="8983"/>
      <w:bookmarkEnd w:id="8984"/>
      <w:bookmarkEnd w:id="8985"/>
      <w:bookmarkEnd w:id="8986"/>
      <w:bookmarkEnd w:id="8987"/>
      <w:bookmarkEnd w:id="8988"/>
      <w:bookmarkEnd w:id="8989"/>
      <w:bookmarkEnd w:id="8990"/>
      <w:bookmarkEnd w:id="8991"/>
      <w:bookmarkEnd w:id="8992"/>
      <w:bookmarkEnd w:id="8993"/>
      <w:bookmarkEnd w:id="8994"/>
      <w:bookmarkEnd w:id="8995"/>
      <w:bookmarkEnd w:id="8996"/>
      <w:bookmarkEnd w:id="8997"/>
      <w:bookmarkEnd w:id="8998"/>
      <w:bookmarkEnd w:id="8999"/>
      <w:bookmarkEnd w:id="9000"/>
      <w:bookmarkEnd w:id="9001"/>
    </w:p>
    <w:p w:rsidR="00FE2B62" w:rsidRPr="00DD5AFB" w:rsidRDefault="00FE2B62" w:rsidP="00FE2B62">
      <w:pPr>
        <w:pStyle w:val="Brdtext"/>
      </w:pPr>
      <w:r w:rsidRPr="00DD5AFB">
        <w:t xml:space="preserve">Remissyttranden över betänkandet har avgetts av följande instanser. </w:t>
      </w:r>
      <w:r w:rsidRPr="00A53D72">
        <w:t>Riksdagens ombudsmän</w:t>
      </w:r>
      <w:r>
        <w:t xml:space="preserve"> (JO)</w:t>
      </w:r>
      <w:r w:rsidRPr="00DD5AFB">
        <w:t xml:space="preserve">, </w:t>
      </w:r>
      <w:r w:rsidRPr="00A93F6B">
        <w:t>Svea hovrätt</w:t>
      </w:r>
      <w:r w:rsidRPr="00DD5AFB">
        <w:t xml:space="preserve">, </w:t>
      </w:r>
      <w:r w:rsidRPr="009F56C2">
        <w:t>Kammarrätten i Stockholm</w:t>
      </w:r>
      <w:r w:rsidRPr="00DD5AFB">
        <w:t xml:space="preserve">, </w:t>
      </w:r>
      <w:r w:rsidRPr="006C517D">
        <w:t>Förvaltningsrätten i Stockholm</w:t>
      </w:r>
      <w:r w:rsidRPr="00DD5AFB">
        <w:t xml:space="preserve">, </w:t>
      </w:r>
      <w:r w:rsidRPr="00F16E29">
        <w:t>Justitiekanslern</w:t>
      </w:r>
      <w:r w:rsidRPr="00DD5AFB">
        <w:t xml:space="preserve">, </w:t>
      </w:r>
      <w:r w:rsidRPr="0001500D">
        <w:t>Domstolsverket</w:t>
      </w:r>
      <w:r w:rsidRPr="00DD5AFB">
        <w:t xml:space="preserve">, </w:t>
      </w:r>
      <w:r w:rsidRPr="00345D16">
        <w:t>Åklagarmyndigheten</w:t>
      </w:r>
      <w:r w:rsidRPr="00DD5AFB">
        <w:t xml:space="preserve">, </w:t>
      </w:r>
      <w:r w:rsidRPr="00F16E29">
        <w:t>Ekobrottsmyndigheten</w:t>
      </w:r>
      <w:r w:rsidRPr="00DD5AFB">
        <w:t xml:space="preserve">, </w:t>
      </w:r>
      <w:r w:rsidRPr="00F16E29">
        <w:t>Rikspolisstyrelsen</w:t>
      </w:r>
      <w:r w:rsidRPr="00DD5AFB">
        <w:t xml:space="preserve">, </w:t>
      </w:r>
      <w:r w:rsidRPr="001509FD">
        <w:t>Revisorsnämnden</w:t>
      </w:r>
      <w:r w:rsidRPr="00DD5AFB">
        <w:t xml:space="preserve">, </w:t>
      </w:r>
      <w:r w:rsidRPr="002228F9">
        <w:t>Valmyndigheten</w:t>
      </w:r>
      <w:r w:rsidRPr="00DD5AFB">
        <w:t xml:space="preserve">, </w:t>
      </w:r>
      <w:r w:rsidRPr="00F16E29">
        <w:t>Datainspektionen</w:t>
      </w:r>
      <w:r w:rsidRPr="00DD5AFB">
        <w:t xml:space="preserve">, </w:t>
      </w:r>
      <w:r w:rsidRPr="00345D16">
        <w:t>Länsstyrelsen i Skåne län</w:t>
      </w:r>
      <w:r w:rsidRPr="00DD5AFB">
        <w:t xml:space="preserve">, </w:t>
      </w:r>
      <w:r w:rsidRPr="00345D16">
        <w:t>Länsstyrelsen i Stockholms län</w:t>
      </w:r>
      <w:r w:rsidRPr="00DD5AFB">
        <w:t xml:space="preserve">, </w:t>
      </w:r>
      <w:r w:rsidRPr="00345D16">
        <w:t>Länsstyrelsen i Uppsala län</w:t>
      </w:r>
      <w:r w:rsidRPr="00DD5AFB">
        <w:t xml:space="preserve">, </w:t>
      </w:r>
      <w:r w:rsidRPr="00F16E29">
        <w:t>Länsstyrelsen i Västernorrlands län</w:t>
      </w:r>
      <w:r w:rsidRPr="00DD5AFB">
        <w:t xml:space="preserve">, </w:t>
      </w:r>
      <w:r w:rsidRPr="006C517D">
        <w:t>Länsstyrelsen i Västra Götalands län</w:t>
      </w:r>
      <w:r w:rsidRPr="00DD5AFB">
        <w:t xml:space="preserve">, </w:t>
      </w:r>
      <w:r w:rsidRPr="00A53D72">
        <w:t>Statskontoret</w:t>
      </w:r>
      <w:r w:rsidRPr="00DD5AFB">
        <w:t xml:space="preserve">, </w:t>
      </w:r>
      <w:r w:rsidRPr="00606555">
        <w:t>Skatteverket</w:t>
      </w:r>
      <w:r w:rsidRPr="00DD5AFB">
        <w:t xml:space="preserve">, </w:t>
      </w:r>
      <w:r w:rsidRPr="00345D16">
        <w:t>Bokföringsnämnden</w:t>
      </w:r>
      <w:r w:rsidRPr="00DD5AFB">
        <w:t xml:space="preserve">, </w:t>
      </w:r>
      <w:r w:rsidRPr="00F16E29">
        <w:t>Kammarkollegiet</w:t>
      </w:r>
      <w:r w:rsidRPr="00DD5AFB">
        <w:t xml:space="preserve">, </w:t>
      </w:r>
      <w:r w:rsidRPr="00A93F6B">
        <w:t>Statistiska centralbyrån</w:t>
      </w:r>
      <w:r w:rsidRPr="00DD5AFB">
        <w:t xml:space="preserve">, </w:t>
      </w:r>
      <w:r w:rsidRPr="00F16E29">
        <w:t>Lunds universitet (Juridiska institutionen)</w:t>
      </w:r>
      <w:r w:rsidRPr="00DD5AFB">
        <w:t xml:space="preserve">, </w:t>
      </w:r>
      <w:r w:rsidRPr="006C517D">
        <w:t>Stockholms universitet (Juridiska institutionen)</w:t>
      </w:r>
      <w:r w:rsidRPr="00DD5AFB">
        <w:t xml:space="preserve">, </w:t>
      </w:r>
      <w:r w:rsidRPr="00A93F6B">
        <w:t>Umeå universitet (Statsvetenskapliga institutionen)</w:t>
      </w:r>
      <w:r w:rsidRPr="00DD5AFB">
        <w:t xml:space="preserve">, </w:t>
      </w:r>
      <w:r w:rsidRPr="00A53D72">
        <w:t>Botkyrka kommun</w:t>
      </w:r>
      <w:r w:rsidRPr="00DD5AFB">
        <w:t xml:space="preserve">, </w:t>
      </w:r>
      <w:r w:rsidRPr="00241FBD">
        <w:t>Haparanda kommun</w:t>
      </w:r>
      <w:r w:rsidRPr="00DD5AFB">
        <w:t xml:space="preserve">, </w:t>
      </w:r>
      <w:r w:rsidRPr="00300935">
        <w:t>Jönköpings kommun</w:t>
      </w:r>
      <w:r w:rsidRPr="00DD5AFB">
        <w:t xml:space="preserve">, </w:t>
      </w:r>
      <w:r w:rsidRPr="006C517D">
        <w:t>Luleå kommun</w:t>
      </w:r>
      <w:r w:rsidRPr="00DD5AFB">
        <w:t xml:space="preserve">, </w:t>
      </w:r>
      <w:r w:rsidRPr="00300935">
        <w:t>Malmö kommun</w:t>
      </w:r>
      <w:r w:rsidRPr="00DD5AFB">
        <w:t xml:space="preserve">, </w:t>
      </w:r>
      <w:r w:rsidRPr="00A01405">
        <w:t>Mora kommun</w:t>
      </w:r>
      <w:r w:rsidRPr="00DD5AFB">
        <w:t xml:space="preserve">, </w:t>
      </w:r>
      <w:r w:rsidRPr="00550C4F">
        <w:t>Sjöbo kommun</w:t>
      </w:r>
      <w:r w:rsidRPr="00DD5AFB">
        <w:t xml:space="preserve">, </w:t>
      </w:r>
      <w:r w:rsidRPr="00300935">
        <w:t>Umeå kommun</w:t>
      </w:r>
      <w:r w:rsidRPr="00DD5AFB">
        <w:t xml:space="preserve">, </w:t>
      </w:r>
      <w:r w:rsidRPr="00300935">
        <w:t>Sveriges Kommuner och Landsting</w:t>
      </w:r>
      <w:r w:rsidRPr="00DD5AFB">
        <w:t xml:space="preserve">, </w:t>
      </w:r>
      <w:r w:rsidRPr="006547CE">
        <w:t>Centerpartiet</w:t>
      </w:r>
      <w:r w:rsidRPr="00DD5AFB">
        <w:t xml:space="preserve">, </w:t>
      </w:r>
      <w:r w:rsidRPr="00300935">
        <w:t>Folkpartiet liberalerna</w:t>
      </w:r>
      <w:r w:rsidRPr="00DD5AFB">
        <w:t xml:space="preserve">, </w:t>
      </w:r>
      <w:r w:rsidRPr="00A53D72">
        <w:t>Kristdemokraterna</w:t>
      </w:r>
      <w:r w:rsidRPr="00DD5AFB">
        <w:t xml:space="preserve">, </w:t>
      </w:r>
      <w:r w:rsidRPr="002D0743">
        <w:t>Miljöpartiet de gröna</w:t>
      </w:r>
      <w:r w:rsidRPr="00DD5AFB">
        <w:t xml:space="preserve">, </w:t>
      </w:r>
      <w:r w:rsidRPr="00300935">
        <w:t>Moderata Samlingspartiet</w:t>
      </w:r>
      <w:r w:rsidRPr="00DD5AFB">
        <w:t xml:space="preserve">, </w:t>
      </w:r>
      <w:r w:rsidRPr="002B27E6">
        <w:t>Vänsterpartiet</w:t>
      </w:r>
      <w:r w:rsidRPr="00DD5AFB">
        <w:t xml:space="preserve">, </w:t>
      </w:r>
      <w:r w:rsidRPr="00300935">
        <w:t>FAR</w:t>
      </w:r>
      <w:r w:rsidRPr="00DD5AFB">
        <w:t xml:space="preserve">, </w:t>
      </w:r>
      <w:r w:rsidRPr="00300935">
        <w:t>Institutet mot mutor</w:t>
      </w:r>
      <w:r w:rsidRPr="00DD5AFB">
        <w:t xml:space="preserve">, </w:t>
      </w:r>
      <w:r w:rsidRPr="00A53D72">
        <w:t>Landsorganisationen i Sverige</w:t>
      </w:r>
      <w:r w:rsidRPr="00DD5AFB">
        <w:t xml:space="preserve">, </w:t>
      </w:r>
      <w:r w:rsidRPr="00A53D72">
        <w:t>Svenska journalistförbundet</w:t>
      </w:r>
      <w:r w:rsidRPr="00DD5AFB">
        <w:t xml:space="preserve">, </w:t>
      </w:r>
      <w:r w:rsidRPr="00345D16">
        <w:t>Sveriges Advokatsamfund</w:t>
      </w:r>
      <w:r w:rsidRPr="00DD5AFB">
        <w:t xml:space="preserve">, </w:t>
      </w:r>
      <w:r w:rsidRPr="00550C4F">
        <w:t>Tidningsutgivarna</w:t>
      </w:r>
      <w:r w:rsidRPr="00DD5AFB">
        <w:t xml:space="preserve">, </w:t>
      </w:r>
      <w:r w:rsidRPr="00C75CDF">
        <w:t>Tjänstemännens Centralorganisation</w:t>
      </w:r>
      <w:r w:rsidRPr="00DD5AFB">
        <w:t xml:space="preserve">, </w:t>
      </w:r>
      <w:r w:rsidRPr="00C75CDF">
        <w:t>Transparency International Sverige</w:t>
      </w:r>
      <w:r>
        <w:t>.</w:t>
      </w:r>
    </w:p>
    <w:p w:rsidR="00FE2B62" w:rsidRDefault="00FE2B62" w:rsidP="00FE2B62">
      <w:pPr>
        <w:pStyle w:val="Brdtextmedindrag"/>
      </w:pPr>
      <w:r w:rsidRPr="006C517D">
        <w:t>Yttrand</w:t>
      </w:r>
      <w:r w:rsidRPr="00F16E29">
        <w:t>en</w:t>
      </w:r>
      <w:r w:rsidRPr="006C517D">
        <w:t xml:space="preserve"> har också i</w:t>
      </w:r>
      <w:r>
        <w:t>nkommit från Utgivarna och från ett antal privatpersoner.</w:t>
      </w:r>
    </w:p>
    <w:p w:rsidR="00FE2B62" w:rsidRPr="004D67D3" w:rsidRDefault="00FE2B62" w:rsidP="00FE2B62">
      <w:pPr>
        <w:pStyle w:val="Brdtextmedindrag"/>
      </w:pPr>
      <w:r>
        <w:t xml:space="preserve">Följande instanser har inbjudits att yttra sig men avstått. </w:t>
      </w:r>
      <w:r w:rsidRPr="00F16E29">
        <w:t>Riksdagsförvaltningen</w:t>
      </w:r>
      <w:r w:rsidRPr="00DD5AFB">
        <w:t xml:space="preserve">, </w:t>
      </w:r>
      <w:r w:rsidRPr="002B27E6">
        <w:t>Partibidragsnämnden</w:t>
      </w:r>
      <w:r>
        <w:t>,</w:t>
      </w:r>
      <w:r w:rsidRPr="006C517D">
        <w:t xml:space="preserve"> </w:t>
      </w:r>
      <w:r w:rsidRPr="006547CE">
        <w:t>Länsstyrelsen i Kalmar län</w:t>
      </w:r>
      <w:r w:rsidRPr="00DD5AFB">
        <w:t>,</w:t>
      </w:r>
      <w:r>
        <w:t xml:space="preserve"> </w:t>
      </w:r>
      <w:r w:rsidRPr="00F16E29">
        <w:t>Ungdomsstyrelsen</w:t>
      </w:r>
      <w:r w:rsidRPr="00DD5AFB">
        <w:t>,</w:t>
      </w:r>
      <w:r>
        <w:t xml:space="preserve"> </w:t>
      </w:r>
      <w:r w:rsidRPr="00F16E29">
        <w:t>Göteborgs universitet (Statsvetenskapliga institutionen)</w:t>
      </w:r>
      <w:r w:rsidRPr="00DD5AFB">
        <w:t xml:space="preserve">, </w:t>
      </w:r>
      <w:r w:rsidRPr="00241FBD">
        <w:t>Uppsala universitet (Statsvetenskapliga institutionen),</w:t>
      </w:r>
      <w:r w:rsidRPr="009953EA">
        <w:t xml:space="preserve"> </w:t>
      </w:r>
      <w:r w:rsidRPr="00241FBD">
        <w:t>Borgholms kommun</w:t>
      </w:r>
      <w:r w:rsidRPr="00DD5AFB">
        <w:t>,</w:t>
      </w:r>
      <w:r>
        <w:t xml:space="preserve"> </w:t>
      </w:r>
      <w:r w:rsidRPr="00241FBD">
        <w:t>Forshaga kommun</w:t>
      </w:r>
      <w:r w:rsidRPr="00DD5AFB">
        <w:t xml:space="preserve">, </w:t>
      </w:r>
      <w:r w:rsidRPr="006C517D">
        <w:t xml:space="preserve">Göteborgs kommun, </w:t>
      </w:r>
      <w:r w:rsidRPr="00241FBD">
        <w:t>Heby kommun</w:t>
      </w:r>
      <w:r w:rsidRPr="00DD5AFB">
        <w:t xml:space="preserve">, </w:t>
      </w:r>
      <w:r w:rsidRPr="00300935">
        <w:t>Katrineholms kommun</w:t>
      </w:r>
      <w:r w:rsidRPr="00DD5AFB">
        <w:t xml:space="preserve">, </w:t>
      </w:r>
      <w:r w:rsidRPr="00300935">
        <w:t>Markaryds kommun</w:t>
      </w:r>
      <w:r w:rsidRPr="00DD5AFB">
        <w:t>, Stockholms kommun</w:t>
      </w:r>
      <w:r>
        <w:t>,</w:t>
      </w:r>
      <w:r w:rsidRPr="00345D16">
        <w:t xml:space="preserve"> </w:t>
      </w:r>
      <w:r w:rsidRPr="00300935">
        <w:t>Strömstads kommun</w:t>
      </w:r>
      <w:r w:rsidRPr="00DD5AFB">
        <w:t xml:space="preserve">, </w:t>
      </w:r>
      <w:r w:rsidRPr="00300935">
        <w:t>Säffle kommun</w:t>
      </w:r>
      <w:r w:rsidRPr="00DD5AFB">
        <w:t xml:space="preserve">, </w:t>
      </w:r>
      <w:r w:rsidRPr="00300935">
        <w:t>Vara kommun</w:t>
      </w:r>
      <w:r w:rsidRPr="00DD5AFB">
        <w:t xml:space="preserve">, </w:t>
      </w:r>
      <w:r w:rsidRPr="00300935">
        <w:t>Vellinge kommun</w:t>
      </w:r>
      <w:r w:rsidRPr="00DD5AFB">
        <w:t xml:space="preserve">, </w:t>
      </w:r>
      <w:r w:rsidRPr="00300935">
        <w:t>Ånge kommun</w:t>
      </w:r>
      <w:r w:rsidRPr="00DD5AFB">
        <w:t xml:space="preserve">, </w:t>
      </w:r>
      <w:r w:rsidRPr="00300935">
        <w:t>Årjängs kommun</w:t>
      </w:r>
      <w:r w:rsidRPr="00DD5AFB">
        <w:t xml:space="preserve">, </w:t>
      </w:r>
      <w:r w:rsidRPr="00345D16">
        <w:t>Ödeshögs kommun</w:t>
      </w:r>
      <w:r w:rsidRPr="00DD5AFB">
        <w:t xml:space="preserve">, </w:t>
      </w:r>
      <w:r w:rsidRPr="00300935">
        <w:t>Östersunds kommun</w:t>
      </w:r>
      <w:r w:rsidRPr="00DD5AFB">
        <w:t>,</w:t>
      </w:r>
      <w:r>
        <w:t xml:space="preserve"> </w:t>
      </w:r>
      <w:r w:rsidRPr="00300935">
        <w:t>Arbetarepartiet-Socialdemokraterna</w:t>
      </w:r>
      <w:r w:rsidRPr="00DD5AFB">
        <w:t>,</w:t>
      </w:r>
      <w:r>
        <w:t xml:space="preserve"> </w:t>
      </w:r>
      <w:r w:rsidRPr="00300935">
        <w:t>Sverigedemokraterna</w:t>
      </w:r>
      <w:r w:rsidRPr="00DD5AFB">
        <w:t xml:space="preserve">, </w:t>
      </w:r>
      <w:r w:rsidRPr="00300935">
        <w:t>Vrinnevilistan</w:t>
      </w:r>
      <w:r w:rsidRPr="00DD5AFB">
        <w:t xml:space="preserve">, </w:t>
      </w:r>
      <w:r w:rsidRPr="00300935">
        <w:t>Sollentunapartiet</w:t>
      </w:r>
      <w:r w:rsidRPr="00DD5AFB">
        <w:t xml:space="preserve">, </w:t>
      </w:r>
      <w:r w:rsidRPr="00300935">
        <w:t>Piratpartiet</w:t>
      </w:r>
      <w:r w:rsidRPr="00DD5AFB">
        <w:t xml:space="preserve">, </w:t>
      </w:r>
      <w:r w:rsidRPr="00300935">
        <w:t>Centerpartiets ungdomsförbund</w:t>
      </w:r>
      <w:r w:rsidRPr="00DD5AFB">
        <w:t xml:space="preserve">, </w:t>
      </w:r>
      <w:r w:rsidRPr="00300935">
        <w:t>Grön Ungdom Riksorganisationen</w:t>
      </w:r>
      <w:r w:rsidRPr="00DD5AFB">
        <w:t xml:space="preserve">, </w:t>
      </w:r>
      <w:r w:rsidRPr="00300935">
        <w:t>Kristdemokratiska Ungdomsförbundet Riks</w:t>
      </w:r>
      <w:r w:rsidRPr="00DD5AFB">
        <w:t xml:space="preserve">, </w:t>
      </w:r>
      <w:r w:rsidRPr="00300935">
        <w:t>Liberala Ungdomsförbundet</w:t>
      </w:r>
      <w:r w:rsidRPr="00DD5AFB">
        <w:t xml:space="preserve">, </w:t>
      </w:r>
      <w:r w:rsidRPr="00300935">
        <w:t>Moderata Ungdomsförbundet</w:t>
      </w:r>
      <w:r w:rsidRPr="00DD5AFB">
        <w:t xml:space="preserve">, </w:t>
      </w:r>
      <w:r w:rsidRPr="00300935">
        <w:t>Sverigedemokratisk Ungdom</w:t>
      </w:r>
      <w:r w:rsidRPr="00DD5AFB">
        <w:t xml:space="preserve">, </w:t>
      </w:r>
      <w:r w:rsidRPr="00300935">
        <w:t>Sveriges Socialdemokratiska Ungdomsförbund</w:t>
      </w:r>
      <w:r w:rsidRPr="00DD5AFB">
        <w:t xml:space="preserve">, </w:t>
      </w:r>
      <w:r w:rsidRPr="00300935">
        <w:t>Ung Vänster</w:t>
      </w:r>
      <w:r w:rsidRPr="00DD5AFB">
        <w:t xml:space="preserve">, </w:t>
      </w:r>
      <w:r w:rsidRPr="00300935">
        <w:t>Föreningen Grävande Journalister</w:t>
      </w:r>
      <w:r w:rsidRPr="00DD5AFB">
        <w:t xml:space="preserve">, </w:t>
      </w:r>
      <w:r w:rsidRPr="00300935">
        <w:t>Företagarna</w:t>
      </w:r>
      <w:r w:rsidRPr="00DD5AFB">
        <w:t xml:space="preserve">, </w:t>
      </w:r>
      <w:r w:rsidRPr="00300935">
        <w:t>Lantbrukarnas Riksförbund</w:t>
      </w:r>
      <w:r w:rsidRPr="00DD5AFB">
        <w:t xml:space="preserve">, </w:t>
      </w:r>
      <w:r w:rsidRPr="00300935">
        <w:t>Pensionärernas Riksorganisation</w:t>
      </w:r>
      <w:r w:rsidRPr="00DD5AFB">
        <w:t>,</w:t>
      </w:r>
      <w:r>
        <w:t xml:space="preserve"> </w:t>
      </w:r>
      <w:r w:rsidRPr="00345D16">
        <w:t>Regelrådet</w:t>
      </w:r>
      <w:r>
        <w:t>,</w:t>
      </w:r>
      <w:r w:rsidRPr="00C75CDF">
        <w:t xml:space="preserve"> Svenskt Näringsliv, Sveriges Akademikers Centralorganisation</w:t>
      </w:r>
      <w:r>
        <w:t>.</w:t>
      </w:r>
    </w:p>
    <w:p w:rsidR="00FE2B62" w:rsidRPr="00FE2B62" w:rsidRDefault="00FE2B62" w:rsidP="00FE2B62">
      <w:pPr>
        <w:pStyle w:val="Brdtext"/>
      </w:pPr>
    </w:p>
    <w:p w:rsidR="001D640C" w:rsidRDefault="001D640C" w:rsidP="00127182">
      <w:pPr>
        <w:pStyle w:val="Brdtext"/>
        <w:sectPr w:rsidR="001D640C" w:rsidSect="00127182">
          <w:headerReference w:type="even" r:id="rId43"/>
          <w:headerReference w:type="default" r:id="rId44"/>
          <w:footerReference w:type="even" r:id="rId45"/>
          <w:footerReference w:type="default" r:id="rId46"/>
          <w:headerReference w:type="first" r:id="rId47"/>
          <w:footerReference w:type="first" r:id="rId48"/>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49"/>
          <w:headerReference w:type="default" r:id="rId50"/>
          <w:type w:val="continuous"/>
          <w:pgSz w:w="9356" w:h="13721" w:code="9"/>
          <w:pgMar w:top="794" w:right="2438" w:bottom="1191" w:left="1020" w:header="0" w:footer="709" w:gutter="0"/>
          <w:cols w:space="720"/>
          <w:docGrid w:linePitch="245"/>
        </w:sectPr>
      </w:pPr>
    </w:p>
    <w:p w:rsidR="001D640C" w:rsidRDefault="001D640C" w:rsidP="00127182">
      <w:pPr>
        <w:pStyle w:val="Propbilaga"/>
      </w:pPr>
      <w:bookmarkStart w:id="9002" w:name="_Toc375297534"/>
      <w:bookmarkStart w:id="9003" w:name="_Toc376853907"/>
      <w:bookmarkStart w:id="9004" w:name="_Toc376857421"/>
      <w:bookmarkStart w:id="9005" w:name="_Toc376857626"/>
      <w:bookmarkStart w:id="9006" w:name="_Toc376858869"/>
      <w:bookmarkStart w:id="9007" w:name="_Toc376858941"/>
      <w:bookmarkStart w:id="9008" w:name="_Toc376859012"/>
      <w:bookmarkStart w:id="9009" w:name="_Toc376931291"/>
      <w:bookmarkStart w:id="9010" w:name="_Toc377120423"/>
      <w:bookmarkStart w:id="9011" w:name="_Toc377125038"/>
      <w:bookmarkStart w:id="9012" w:name="_Toc377133262"/>
      <w:bookmarkStart w:id="9013" w:name="_Toc377134840"/>
      <w:bookmarkStart w:id="9014" w:name="_Toc377371304"/>
      <w:bookmarkStart w:id="9015" w:name="_Toc377542419"/>
      <w:bookmarkStart w:id="9016" w:name="_Toc377622962"/>
      <w:bookmarkStart w:id="9017" w:name="_Toc377623076"/>
      <w:bookmarkStart w:id="9018" w:name="_Toc377623190"/>
      <w:bookmarkStart w:id="9019" w:name="_Toc377623260"/>
      <w:bookmarkStart w:id="9020" w:name="_Toc377713096"/>
      <w:bookmarkStart w:id="9021" w:name="_Toc377720436"/>
      <w:r>
        <w:t>Lagrådsremissens lagförslag</w:t>
      </w:r>
      <w:bookmarkEnd w:id="9002"/>
      <w:bookmarkEnd w:id="9003"/>
      <w:bookmarkEnd w:id="9004"/>
      <w:bookmarkEnd w:id="9005"/>
      <w:bookmarkEnd w:id="9006"/>
      <w:bookmarkEnd w:id="9007"/>
      <w:bookmarkEnd w:id="9008"/>
      <w:bookmarkEnd w:id="9009"/>
      <w:bookmarkEnd w:id="9010"/>
      <w:bookmarkEnd w:id="9011"/>
      <w:bookmarkEnd w:id="9012"/>
      <w:bookmarkEnd w:id="9013"/>
      <w:bookmarkEnd w:id="9014"/>
      <w:bookmarkEnd w:id="9015"/>
      <w:bookmarkEnd w:id="9016"/>
      <w:bookmarkEnd w:id="9017"/>
      <w:bookmarkEnd w:id="9018"/>
      <w:bookmarkEnd w:id="9019"/>
      <w:bookmarkEnd w:id="9020"/>
      <w:bookmarkEnd w:id="9021"/>
    </w:p>
    <w:p w:rsidR="00FE2B62" w:rsidRDefault="00FE2B62" w:rsidP="00FE2B62">
      <w:pPr>
        <w:pStyle w:val="Rubrik2utannumrering"/>
        <w:spacing w:before="0"/>
      </w:pPr>
      <w:r w:rsidRPr="00C17C9B">
        <w:t>Förslag</w:t>
      </w:r>
      <w:r w:rsidRPr="00F87588">
        <w:t xml:space="preserve"> till lag om insyn i finansiering av </w:t>
      </w:r>
      <w:r w:rsidRPr="00C17C9B">
        <w:t>partier</w:t>
      </w:r>
    </w:p>
    <w:p w:rsidR="00FE2B62" w:rsidRDefault="00FE2B62" w:rsidP="00FE2B62">
      <w:pPr>
        <w:pStyle w:val="Brdtextmedindrag"/>
      </w:pPr>
      <w:r>
        <w:t>Härigenom föreskrivs följande.</w:t>
      </w:r>
    </w:p>
    <w:p w:rsidR="00FE2B62" w:rsidRDefault="00FE2B62" w:rsidP="00FE2B62">
      <w:pPr>
        <w:pStyle w:val="Rubrik3utannumrering"/>
      </w:pPr>
      <w:r>
        <w:t>Syftet med lagen</w:t>
      </w:r>
    </w:p>
    <w:p w:rsidR="00FE2B62" w:rsidRDefault="00FE2B62" w:rsidP="00FE2B62">
      <w:pPr>
        <w:pStyle w:val="Brdtextmedindrag"/>
        <w:ind w:firstLine="0"/>
      </w:pPr>
      <w:r w:rsidRPr="003261D0">
        <w:rPr>
          <w:b/>
        </w:rPr>
        <w:t>1 §</w:t>
      </w:r>
      <w:r>
        <w:t> Syftet med lagen är att trygga allmänhetens insyn i hur partier finansierar sin politiska verksamhet och hur valkandidater finansierar sina personvalskampanjer.</w:t>
      </w:r>
    </w:p>
    <w:p w:rsidR="00FE2B62" w:rsidRDefault="00FE2B62" w:rsidP="00FE2B62">
      <w:pPr>
        <w:pStyle w:val="Rubrik3utannumrering"/>
      </w:pPr>
      <w:r>
        <w:t>Tröskelvärde</w:t>
      </w:r>
    </w:p>
    <w:p w:rsidR="00FE2B62" w:rsidRDefault="00FE2B62" w:rsidP="00FE2B62">
      <w:pPr>
        <w:pStyle w:val="Brdtextmedindrag"/>
        <w:ind w:firstLine="0"/>
      </w:pPr>
      <w:r w:rsidRPr="003261D0">
        <w:rPr>
          <w:b/>
        </w:rPr>
        <w:t>2 §</w:t>
      </w:r>
      <w:r>
        <w:t> M</w:t>
      </w:r>
      <w:r w:rsidRPr="00B00A53">
        <w:t xml:space="preserve">ed tröskelvärde avses i denna lag </w:t>
      </w:r>
      <w:r>
        <w:t>hälften av det</w:t>
      </w:r>
      <w:r w:rsidRPr="00B00A53">
        <w:t xml:space="preserve"> pris</w:t>
      </w:r>
      <w:r>
        <w:t>basbelopp enligt 2 kap. 6 och 7 §</w:t>
      </w:r>
      <w:r w:rsidRPr="00B00A53">
        <w:t>§ socialförsäkringsbalken</w:t>
      </w:r>
      <w:r>
        <w:t xml:space="preserve"> som gäller vid utgången av det räkenskapsår eller kalenderår som avses i 5 §</w:t>
      </w:r>
      <w:r w:rsidRPr="00B00A53">
        <w:t>.</w:t>
      </w:r>
    </w:p>
    <w:p w:rsidR="00FE2B62" w:rsidRPr="00577E17" w:rsidRDefault="00FE2B62" w:rsidP="00FE2B62">
      <w:pPr>
        <w:pStyle w:val="Rubrik3utannumrering"/>
      </w:pPr>
      <w:r>
        <w:t>Tillämpningsområde</w:t>
      </w:r>
    </w:p>
    <w:p w:rsidR="00FE2B62" w:rsidRDefault="00FE2B62" w:rsidP="00FE2B62">
      <w:pPr>
        <w:pStyle w:val="Brdtextmedindrag"/>
        <w:ind w:firstLine="0"/>
      </w:pPr>
      <w:r w:rsidRPr="003261D0">
        <w:rPr>
          <w:b/>
        </w:rPr>
        <w:t>3 §</w:t>
      </w:r>
      <w:r>
        <w:t> Lagen gäller för partier som</w:t>
      </w:r>
    </w:p>
    <w:p w:rsidR="00FE2B62" w:rsidRDefault="00FE2B62" w:rsidP="00FE2B62">
      <w:pPr>
        <w:pStyle w:val="Brdtextmedindrag"/>
      </w:pPr>
      <w:r>
        <w:t>1. deltar i val till riksdagen eller Europaparlamentet,</w:t>
      </w:r>
    </w:p>
    <w:p w:rsidR="00FE2B62" w:rsidRDefault="00FE2B62" w:rsidP="00FE2B62">
      <w:pPr>
        <w:pStyle w:val="Brdtextmedindrag"/>
      </w:pPr>
      <w:r>
        <w:t>2. har mandat</w:t>
      </w:r>
      <w:r w:rsidRPr="00F37124">
        <w:t xml:space="preserve"> </w:t>
      </w:r>
      <w:r>
        <w:t>i riksdagen eller Europaparlamentet, eller</w:t>
      </w:r>
    </w:p>
    <w:p w:rsidR="00FE2B62" w:rsidRDefault="00FE2B62" w:rsidP="00FE2B62">
      <w:pPr>
        <w:pStyle w:val="Brdtextmedindrag"/>
      </w:pPr>
      <w:r>
        <w:t>3. annars får stöd enligt l</w:t>
      </w:r>
      <w:r w:rsidRPr="00B00A53">
        <w:t>ag</w:t>
      </w:r>
      <w:r>
        <w:t>en</w:t>
      </w:r>
      <w:r w:rsidRPr="00B00A53">
        <w:t xml:space="preserve"> (1972:625) om statligt stöd till </w:t>
      </w:r>
      <w:r>
        <w:t xml:space="preserve">politiska </w:t>
      </w:r>
      <w:r w:rsidRPr="00B00A53">
        <w:t>partier</w:t>
      </w:r>
      <w:r>
        <w:t>.</w:t>
      </w:r>
    </w:p>
    <w:p w:rsidR="00FE2B62" w:rsidRPr="00577E17" w:rsidRDefault="00FE2B62" w:rsidP="00FE2B62">
      <w:pPr>
        <w:pStyle w:val="Rubrik3utannumrering"/>
      </w:pPr>
      <w:r>
        <w:t>Redovisning av intäkter</w:t>
      </w:r>
    </w:p>
    <w:p w:rsidR="00FE2B62" w:rsidRPr="004D3331" w:rsidRDefault="00FE2B62" w:rsidP="00FE2B62">
      <w:pPr>
        <w:pStyle w:val="Brdtext"/>
      </w:pPr>
      <w:r w:rsidRPr="003261D0">
        <w:rPr>
          <w:b/>
        </w:rPr>
        <w:t>4 §</w:t>
      </w:r>
      <w:r>
        <w:t xml:space="preserve"> Ett parti ska redovisa till Kammarkollegiet hur det har finansierat sin politiska verksamhet. Av redovisningen ska det tydligt framgå vilka medel som har kommit verksamheten till godo och varifrån medlen kommer (intäktsredovisning). </w:t>
      </w:r>
    </w:p>
    <w:p w:rsidR="00FE2B62" w:rsidRDefault="00FE2B62" w:rsidP="00FE2B62">
      <w:pPr>
        <w:pStyle w:val="Brdtextmedindrag"/>
      </w:pPr>
      <w:r>
        <w:t>Intäktsredovisningen ska avse partiets verksamhet på central nivå.</w:t>
      </w:r>
    </w:p>
    <w:p w:rsidR="00FE2B62" w:rsidRDefault="00FE2B62" w:rsidP="00FE2B62">
      <w:pPr>
        <w:pStyle w:val="Brdtextmedindrag"/>
      </w:pPr>
      <w:r>
        <w:t>Om någon efter ett personval har utsetts till ledamot eller ersättare för en ledamot av riksdagen eller Europaparlamentet, ska partiets intäkts</w:t>
      </w:r>
      <w:r>
        <w:softHyphen/>
        <w:t>redovis</w:t>
      </w:r>
      <w:r>
        <w:softHyphen/>
        <w:t>ning även avse ledamotens eller ersättarens personvals</w:t>
      </w:r>
      <w:r>
        <w:softHyphen/>
        <w:t xml:space="preserve">kampanj. </w:t>
      </w:r>
    </w:p>
    <w:p w:rsidR="00FE2B62" w:rsidRPr="009E709F" w:rsidRDefault="00FE2B62" w:rsidP="00FE2B62">
      <w:pPr>
        <w:pStyle w:val="Brdtextmedindrag"/>
      </w:pPr>
    </w:p>
    <w:p w:rsidR="00FE2B62" w:rsidRDefault="00FE2B62" w:rsidP="00FE2B62">
      <w:pPr>
        <w:pStyle w:val="Brdtextmedindrag"/>
        <w:ind w:firstLine="0"/>
      </w:pPr>
      <w:r w:rsidRPr="003261D0">
        <w:rPr>
          <w:b/>
        </w:rPr>
        <w:t>5 §</w:t>
      </w:r>
      <w:r>
        <w:t> En intäktsredovisning ska avse räkenskapsår om partiet är bokföringsskyldigt enligt bokföringslagen (1999:1078). I annat fall ska redovisningen avse kalenderår.</w:t>
      </w:r>
    </w:p>
    <w:p w:rsidR="00FE2B62" w:rsidRDefault="00FE2B62" w:rsidP="00FE2B62">
      <w:pPr>
        <w:pStyle w:val="Brdtextmedindrag"/>
      </w:pPr>
    </w:p>
    <w:p w:rsidR="00FE2B62" w:rsidRDefault="00FE2B62" w:rsidP="00FE2B62">
      <w:pPr>
        <w:pStyle w:val="Brdtext"/>
      </w:pPr>
      <w:r w:rsidRPr="003261D0">
        <w:rPr>
          <w:b/>
        </w:rPr>
        <w:t>6 §</w:t>
      </w:r>
      <w:r>
        <w:t> En intäktsredovisning ska innehålla uppgifter om storleken av</w:t>
      </w:r>
    </w:p>
    <w:p w:rsidR="00FE2B62" w:rsidRDefault="00FE2B62" w:rsidP="00FE2B62">
      <w:pPr>
        <w:pStyle w:val="Brdtextmedindrag"/>
      </w:pPr>
      <w:r>
        <w:t>1. stöd enligt l</w:t>
      </w:r>
      <w:r w:rsidRPr="00B00A53">
        <w:t>ag</w:t>
      </w:r>
      <w:r>
        <w:t>en</w:t>
      </w:r>
      <w:r w:rsidRPr="00B00A53">
        <w:t xml:space="preserve"> (1972:625) om statligt stöd till </w:t>
      </w:r>
      <w:r>
        <w:t xml:space="preserve">politiska </w:t>
      </w:r>
      <w:r w:rsidRPr="00B00A53">
        <w:t>partier</w:t>
      </w:r>
      <w:r>
        <w:t>,</w:t>
      </w:r>
    </w:p>
    <w:p w:rsidR="00FE2B62" w:rsidRDefault="00FE2B62" w:rsidP="00FE2B62">
      <w:pPr>
        <w:pStyle w:val="Brdtextmedindrag"/>
      </w:pPr>
      <w:r>
        <w:t>2. stöd enligt lagen (1999:1209) om stöd till riksdagsledamöternas och partigruppernas arbete i riksdagen,</w:t>
      </w:r>
    </w:p>
    <w:p w:rsidR="00FE2B62" w:rsidRDefault="00FE2B62" w:rsidP="00FE2B62">
      <w:pPr>
        <w:pStyle w:val="Brdtextmedindrag"/>
      </w:pPr>
      <w:r>
        <w:t>3. stöd enligt lagen (2010:473) om statligt stöd till riksdagspartiernas kvinno</w:t>
      </w:r>
      <w:r>
        <w:softHyphen/>
        <w:t>organisationer</w:t>
      </w:r>
      <w:r w:rsidRPr="00260CCB">
        <w:t xml:space="preserve"> </w:t>
      </w:r>
      <w:r>
        <w:t>till en kvinnoorganisation inom partiet,</w:t>
      </w:r>
    </w:p>
    <w:p w:rsidR="00FE2B62" w:rsidRPr="00AE2B3F" w:rsidRDefault="00FE2B62" w:rsidP="00FE2B62">
      <w:pPr>
        <w:pStyle w:val="Brdtextmedindrag"/>
      </w:pPr>
      <w:r>
        <w:t>4. </w:t>
      </w:r>
      <w:r w:rsidRPr="00AE2B3F">
        <w:t>medlemsavgifter,</w:t>
      </w:r>
    </w:p>
    <w:p w:rsidR="00FE2B62" w:rsidRPr="00AE2B3F" w:rsidRDefault="00FE2B62" w:rsidP="00FE2B62">
      <w:pPr>
        <w:pStyle w:val="Brdtextmedindrag"/>
      </w:pPr>
      <w:r>
        <w:t>5</w:t>
      </w:r>
      <w:r w:rsidRPr="00AE2B3F">
        <w:t>.</w:t>
      </w:r>
      <w:r>
        <w:t> </w:t>
      </w:r>
      <w:r w:rsidRPr="00AE2B3F">
        <w:t>inkomster från försäljningar, lotterier, insamlingar och liknande</w:t>
      </w:r>
      <w:r>
        <w:t xml:space="preserve"> verksamheter</w:t>
      </w:r>
      <w:r w:rsidRPr="00AE2B3F">
        <w:t>,</w:t>
      </w:r>
    </w:p>
    <w:p w:rsidR="00FE2B62" w:rsidRDefault="00FE2B62" w:rsidP="00FE2B62">
      <w:pPr>
        <w:pStyle w:val="Brdtextmedindrag"/>
      </w:pPr>
      <w:r>
        <w:t>6</w:t>
      </w:r>
      <w:r w:rsidRPr="00AE2B3F">
        <w:t>.</w:t>
      </w:r>
      <w:r>
        <w:t> </w:t>
      </w:r>
      <w:r w:rsidRPr="00AE2B3F">
        <w:t>bidrag från andra delar av partiets organisation</w:t>
      </w:r>
      <w:r>
        <w:t>,</w:t>
      </w:r>
      <w:r w:rsidRPr="00AE2B3F">
        <w:t xml:space="preserve"> in</w:t>
      </w:r>
      <w:r>
        <w:t xml:space="preserve">begripet </w:t>
      </w:r>
      <w:r w:rsidRPr="00AE2B3F">
        <w:t>sido</w:t>
      </w:r>
      <w:r>
        <w:softHyphen/>
      </w:r>
      <w:r w:rsidRPr="00AE2B3F">
        <w:t>organisationer,</w:t>
      </w:r>
    </w:p>
    <w:p w:rsidR="00FE2B62" w:rsidRPr="00AE2B3F" w:rsidRDefault="00FE2B62" w:rsidP="00FE2B62">
      <w:pPr>
        <w:pStyle w:val="Brdtextmedindrag"/>
      </w:pPr>
      <w:r>
        <w:t>7</w:t>
      </w:r>
      <w:r w:rsidRPr="00AE2B3F">
        <w:t>.</w:t>
      </w:r>
      <w:r>
        <w:t> </w:t>
      </w:r>
      <w:r w:rsidRPr="00AE2B3F">
        <w:t>bidrag från privatpersoner,</w:t>
      </w:r>
      <w:r>
        <w:t xml:space="preserve"> </w:t>
      </w:r>
    </w:p>
    <w:p w:rsidR="00FE2B62" w:rsidRDefault="00FE2B62" w:rsidP="00FE2B62">
      <w:pPr>
        <w:pStyle w:val="Brdtextmedindrag"/>
      </w:pPr>
      <w:r>
        <w:t>8. </w:t>
      </w:r>
      <w:r w:rsidRPr="00AE2B3F">
        <w:t>bidrag från företag, organisationer, föreningar och</w:t>
      </w:r>
      <w:r>
        <w:t xml:space="preserve"> andra </w:t>
      </w:r>
      <w:r w:rsidRPr="00AE2B3F">
        <w:t>samman</w:t>
      </w:r>
      <w:r>
        <w:softHyphen/>
      </w:r>
      <w:r w:rsidRPr="00AE2B3F">
        <w:t>slutningar samt från stiftelser och fonder</w:t>
      </w:r>
      <w:r>
        <w:t>, och</w:t>
      </w:r>
    </w:p>
    <w:p w:rsidR="00FE2B62" w:rsidRPr="00AE2B3F" w:rsidRDefault="00FE2B62" w:rsidP="00FE2B62">
      <w:pPr>
        <w:pStyle w:val="Brdtextmedindrag"/>
      </w:pPr>
      <w:r>
        <w:t>9. anonyma bidrag.</w:t>
      </w:r>
    </w:p>
    <w:p w:rsidR="00FE2B62" w:rsidRDefault="00FE2B62" w:rsidP="00FE2B62">
      <w:pPr>
        <w:pStyle w:val="Brdtextmedindrag"/>
      </w:pPr>
      <w:r>
        <w:t xml:space="preserve">Första stycket gäller </w:t>
      </w:r>
      <w:r w:rsidRPr="00AE2B3F">
        <w:t xml:space="preserve">även </w:t>
      </w:r>
      <w:r>
        <w:t xml:space="preserve">för </w:t>
      </w:r>
      <w:r w:rsidRPr="00AE2B3F">
        <w:t xml:space="preserve">intäkter i </w:t>
      </w:r>
      <w:r>
        <w:t xml:space="preserve">en </w:t>
      </w:r>
      <w:r w:rsidRPr="00AE2B3F">
        <w:t>verksamhet s</w:t>
      </w:r>
      <w:r>
        <w:t>o</w:t>
      </w:r>
      <w:r w:rsidRPr="00AE2B3F">
        <w:t>m</w:t>
      </w:r>
      <w:r>
        <w:t xml:space="preserve"> </w:t>
      </w:r>
      <w:r w:rsidRPr="00AE2B3F">
        <w:t>bedrivs i bolag eller i någon annan verksamhetsform</w:t>
      </w:r>
      <w:r>
        <w:t xml:space="preserve">, </w:t>
      </w:r>
      <w:r w:rsidRPr="00AE2B3F">
        <w:t>om partiet har ett bestäm</w:t>
      </w:r>
      <w:r>
        <w:softHyphen/>
      </w:r>
      <w:r w:rsidRPr="00AE2B3F">
        <w:t>mande inflytande över verksamheten.</w:t>
      </w:r>
      <w:r>
        <w:t xml:space="preserve"> Detsamma gäller för intäkter i en stiftelse som är knuten till partiet.</w:t>
      </w:r>
    </w:p>
    <w:p w:rsidR="00FE2B62" w:rsidRDefault="00FE2B62" w:rsidP="00FE2B62">
      <w:pPr>
        <w:pStyle w:val="Brdtextmedindrag"/>
      </w:pPr>
      <w:r>
        <w:t>Som bidrag räknas prestationer i pengar, varor, tjänster och andra prestationer som har tagits emot helt eller delvis utan någon motpresta</w:t>
      </w:r>
      <w:r>
        <w:softHyphen/>
        <w:t>tion med undantag för sedvanligt frivilligt arbete och sedvanliga gratis</w:t>
      </w:r>
      <w:r>
        <w:softHyphen/>
        <w:t>tjänster. Ett bidrag som inte har lämnats i pengar ska redovisas till sitt verkliga värde.</w:t>
      </w:r>
    </w:p>
    <w:p w:rsidR="00FE2B62" w:rsidRDefault="00FE2B62" w:rsidP="00FE2B62">
      <w:pPr>
        <w:pStyle w:val="Brdtextmedindrag"/>
        <w:ind w:firstLine="0"/>
      </w:pPr>
    </w:p>
    <w:p w:rsidR="00FE2B62" w:rsidRDefault="00FE2B62" w:rsidP="00FE2B62">
      <w:pPr>
        <w:pStyle w:val="Brdtextmedindrag"/>
        <w:ind w:firstLine="0"/>
      </w:pPr>
      <w:r w:rsidRPr="003261D0">
        <w:rPr>
          <w:b/>
        </w:rPr>
        <w:t>7 §</w:t>
      </w:r>
      <w:r>
        <w:t> För bidrag från enskilda som avses i 6 § första stycket </w:t>
      </w:r>
      <w:r w:rsidRPr="00953060">
        <w:t>7</w:t>
      </w:r>
      <w:r w:rsidRPr="00E63025">
        <w:t xml:space="preserve"> och 8</w:t>
      </w:r>
      <w:r>
        <w:t xml:space="preserve"> och som överstiger tröskelvärdet ska uppgift om bidragsgivarens identitet, vilket bidrag som har lämnats och bidragets storlek anges särskilt i intäktsredovisningen. Detsamma gäller om summan av flera bidrag från samma bidragsgivare överstiger tröskelvärdet under den period som intäkts</w:t>
      </w:r>
      <w:r>
        <w:softHyphen/>
        <w:t>redovisningen avser.</w:t>
      </w:r>
    </w:p>
    <w:p w:rsidR="00FE2B62" w:rsidRDefault="00FE2B62" w:rsidP="00FE2B62">
      <w:pPr>
        <w:pStyle w:val="Brdtextmedindrag"/>
      </w:pPr>
      <w:r w:rsidRPr="00416A08">
        <w:t xml:space="preserve">För </w:t>
      </w:r>
      <w:r>
        <w:t xml:space="preserve">anonyma </w:t>
      </w:r>
      <w:r w:rsidRPr="00416A08">
        <w:t>bidrag ska uppgift om vilket bidrag som har lämnats och bidragets storlek anges särskilt i intäkts</w:t>
      </w:r>
      <w:r w:rsidRPr="00416A08">
        <w:softHyphen/>
        <w:t>redovis</w:t>
      </w:r>
      <w:r w:rsidRPr="00416A08">
        <w:softHyphen/>
        <w:t xml:space="preserve">ningen. Dessutom ska uppgift om </w:t>
      </w:r>
      <w:r>
        <w:t xml:space="preserve">det </w:t>
      </w:r>
      <w:r w:rsidRPr="00416A08">
        <w:t xml:space="preserve">totala antalet </w:t>
      </w:r>
      <w:r>
        <w:t xml:space="preserve">sådana </w:t>
      </w:r>
      <w:r w:rsidRPr="00416A08">
        <w:t>bidrag anges.</w:t>
      </w:r>
      <w:r>
        <w:t xml:space="preserve"> </w:t>
      </w:r>
    </w:p>
    <w:p w:rsidR="00FE2B62" w:rsidRDefault="00FE2B62" w:rsidP="00FE2B62">
      <w:pPr>
        <w:pStyle w:val="Brdtextmedindrag"/>
        <w:ind w:firstLine="0"/>
      </w:pPr>
    </w:p>
    <w:p w:rsidR="00FE2B62" w:rsidRDefault="00FE2B62" w:rsidP="00FE2B62">
      <w:pPr>
        <w:pStyle w:val="Brdtextmedindrag"/>
        <w:ind w:firstLine="0"/>
      </w:pPr>
      <w:r w:rsidRPr="003261D0">
        <w:rPr>
          <w:b/>
        </w:rPr>
        <w:t>8 §</w:t>
      </w:r>
      <w:r>
        <w:t> En intäktsredovisning ska i fråga om personvalskampanjer innehålla uppgifter om storleken av intäkter som avses i 6 § första stycket 5–9. För bidrag till en personvalskampanj tillämpas också 7 §.</w:t>
      </w:r>
    </w:p>
    <w:p w:rsidR="00FE2B62" w:rsidRDefault="00FE2B62" w:rsidP="00FE2B62">
      <w:pPr>
        <w:pStyle w:val="Brdtextmedindrag"/>
        <w:ind w:firstLine="0"/>
      </w:pPr>
    </w:p>
    <w:p w:rsidR="00FE2B62" w:rsidRDefault="00FE2B62" w:rsidP="00FE2B62">
      <w:pPr>
        <w:pStyle w:val="Brdtext"/>
      </w:pPr>
      <w:r w:rsidRPr="003261D0">
        <w:rPr>
          <w:b/>
        </w:rPr>
        <w:t>9 §</w:t>
      </w:r>
      <w:r>
        <w:t xml:space="preserve"> En intäktsredovisning ska granskas av partiets revisor om partiet enligt stadgarna eller revisionslagen (1999:1079) är skyldigt att utse en revisor. </w:t>
      </w:r>
    </w:p>
    <w:p w:rsidR="00FE2B62" w:rsidRDefault="00FE2B62" w:rsidP="00FE2B62">
      <w:pPr>
        <w:pStyle w:val="Brdtextmedindrag"/>
      </w:pPr>
      <w:r>
        <w:t>Granskningen ska avse frågan om huruvida intäktsredovisningen har upprättats i enlighet med 4–8 §§. Granskningen ska vara så ingående och omfattande som god revisionssed kräver.</w:t>
      </w:r>
    </w:p>
    <w:p w:rsidR="00FE2B62" w:rsidRDefault="00FE2B62" w:rsidP="00FE2B62">
      <w:pPr>
        <w:pStyle w:val="Brdtextmedindrag"/>
      </w:pPr>
      <w:r>
        <w:t>Revisorn ska lämna ett skriftligt yttrande över granskningen. Yttrandet ska fogas till intäktsredovisningen.</w:t>
      </w:r>
    </w:p>
    <w:p w:rsidR="00FE2B62" w:rsidRDefault="00FE2B62" w:rsidP="00FE2B62">
      <w:pPr>
        <w:pStyle w:val="Brdtextmedindrag"/>
        <w:ind w:firstLine="0"/>
      </w:pPr>
    </w:p>
    <w:p w:rsidR="00FE2B62" w:rsidRDefault="00FE2B62" w:rsidP="00FE2B62">
      <w:pPr>
        <w:pStyle w:val="Brdtextmedindrag"/>
        <w:ind w:firstLine="0"/>
      </w:pPr>
      <w:r w:rsidRPr="003261D0">
        <w:rPr>
          <w:b/>
        </w:rPr>
        <w:t>10 §</w:t>
      </w:r>
      <w:r>
        <w:t> En intäktsredovisning ska ha kommit in till Kammar</w:t>
      </w:r>
      <w:r>
        <w:softHyphen/>
        <w:t>kollegiet senast den 1 </w:t>
      </w:r>
      <w:r w:rsidRPr="00726DD1">
        <w:t xml:space="preserve">juli </w:t>
      </w:r>
      <w:r>
        <w:t>året efter det räkenskapsår eller kalenderår som redovisningen avser.</w:t>
      </w:r>
    </w:p>
    <w:p w:rsidR="00FE2B62" w:rsidRDefault="00FE2B62" w:rsidP="00FE2B62">
      <w:pPr>
        <w:pStyle w:val="Brdtextmedindrag"/>
      </w:pPr>
      <w:r>
        <w:t>Någon intäktsredovisning behöver dock inte ges in om summan av de belopp som ska redovisas enligt 6 och 8 §§ understiger tröskelvärdet,</w:t>
      </w:r>
      <w:r w:rsidRPr="001F33AF">
        <w:t xml:space="preserve"> efter att avdrag har gjorts för stöd </w:t>
      </w:r>
      <w:r>
        <w:t xml:space="preserve">som avses i 6 § </w:t>
      </w:r>
      <w:r w:rsidRPr="00E63025">
        <w:t>första stycket 1–3</w:t>
      </w:r>
      <w:r>
        <w:t>. Partiet ska i sådant fall i stället göra en anmälan om detta till Kammar</w:t>
      </w:r>
      <w:r>
        <w:softHyphen/>
        <w:t xml:space="preserve">kollegiet. </w:t>
      </w:r>
    </w:p>
    <w:p w:rsidR="00FE2B62" w:rsidRDefault="00FE2B62" w:rsidP="00FE2B62">
      <w:pPr>
        <w:pStyle w:val="Brdtextmedindrag"/>
      </w:pPr>
    </w:p>
    <w:p w:rsidR="00FE2B62" w:rsidRDefault="00FE2B62" w:rsidP="00FE2B62">
      <w:pPr>
        <w:pStyle w:val="Brdtext"/>
      </w:pPr>
      <w:r w:rsidRPr="003261D0">
        <w:rPr>
          <w:b/>
        </w:rPr>
        <w:t>11 §</w:t>
      </w:r>
      <w:r>
        <w:t> En intäktsredovisning eller en anmälan enligt 10 § andra stycket ska skrivas under</w:t>
      </w:r>
      <w:r w:rsidRPr="000A3DA1">
        <w:t xml:space="preserve"> av </w:t>
      </w:r>
      <w:r>
        <w:t xml:space="preserve">den som är </w:t>
      </w:r>
      <w:r w:rsidRPr="000A3DA1">
        <w:t>behörig företrädare för partiet</w:t>
      </w:r>
      <w:r>
        <w:t xml:space="preserve"> på central nivå.</w:t>
      </w:r>
    </w:p>
    <w:p w:rsidR="00FE2B62" w:rsidRDefault="00FE2B62" w:rsidP="00FE2B62">
      <w:pPr>
        <w:pStyle w:val="Brdtextmedindrag"/>
      </w:pPr>
      <w:r>
        <w:t>Om en handling som avses i första stycket upprättas elektroniskt, ska den undertecknas med en avancerad elektronisk signatur enligt lagen (2000:832) om kvalificerade elektroniska signaturer.</w:t>
      </w:r>
    </w:p>
    <w:p w:rsidR="00FE2B62" w:rsidRPr="00577E17" w:rsidRDefault="00FE2B62" w:rsidP="00FE2B62">
      <w:pPr>
        <w:pStyle w:val="Rubrik3utannumrering"/>
      </w:pPr>
      <w:r>
        <w:t>Offentliggörande</w:t>
      </w:r>
    </w:p>
    <w:p w:rsidR="00FE2B62" w:rsidRDefault="00FE2B62" w:rsidP="00FE2B62">
      <w:pPr>
        <w:pStyle w:val="Brdtextmedindrag"/>
        <w:ind w:firstLine="0"/>
      </w:pPr>
      <w:r w:rsidRPr="003261D0">
        <w:rPr>
          <w:b/>
        </w:rPr>
        <w:t>12 §</w:t>
      </w:r>
      <w:r>
        <w:t> Kammarkollegiet ska göra intäktsredovisningarna samt anmälningar enligt 10 § andra stycket tillgängliga för allmänheten</w:t>
      </w:r>
      <w:r w:rsidRPr="00314A08">
        <w:t xml:space="preserve"> </w:t>
      </w:r>
      <w:r>
        <w:t>på sin webbplats. Myndigheten ska där också publicera uppgifter om vilka partier som inte har lämnat en intäktsredovisning eller gjort en anmälan.</w:t>
      </w:r>
    </w:p>
    <w:p w:rsidR="00FE2B62" w:rsidRPr="00735541" w:rsidRDefault="00FE2B62" w:rsidP="00FE2B62">
      <w:pPr>
        <w:pStyle w:val="Brdtextmedindrag"/>
      </w:pPr>
      <w:r>
        <w:t>Första stycket gäller dock inte för uppgifter om en bidrags</w:t>
      </w:r>
      <w:r>
        <w:softHyphen/>
        <w:t>givares identitet som avses i 7 § första stycket, om bidragsgivaren är en fysisk person.</w:t>
      </w:r>
    </w:p>
    <w:p w:rsidR="00FE2B62" w:rsidRDefault="00FE2B62" w:rsidP="00FE2B62">
      <w:pPr>
        <w:pStyle w:val="Rubrik3utannumrering"/>
      </w:pPr>
      <w:r>
        <w:t>Tillsyn</w:t>
      </w:r>
    </w:p>
    <w:p w:rsidR="00FE2B62" w:rsidRDefault="00FE2B62" w:rsidP="00FE2B62">
      <w:pPr>
        <w:pStyle w:val="Brdtext"/>
      </w:pPr>
      <w:r w:rsidRPr="003261D0">
        <w:rPr>
          <w:b/>
        </w:rPr>
        <w:t>13 §</w:t>
      </w:r>
      <w:r>
        <w:t> Kammarkollegiet utövar tillsyn över att denna lag och föreskrifter som har meddelats i anslutning till lagen följs.</w:t>
      </w:r>
    </w:p>
    <w:p w:rsidR="00FE2B62" w:rsidRPr="000A7408" w:rsidRDefault="00FE2B62" w:rsidP="00FE2B62">
      <w:pPr>
        <w:pStyle w:val="Brdtextmedindrag"/>
      </w:pPr>
    </w:p>
    <w:p w:rsidR="00FE2B62" w:rsidRDefault="00FE2B62" w:rsidP="00FE2B62">
      <w:pPr>
        <w:pStyle w:val="Brdtext"/>
      </w:pPr>
      <w:r w:rsidRPr="003261D0">
        <w:rPr>
          <w:b/>
        </w:rPr>
        <w:t>14 §</w:t>
      </w:r>
      <w:r>
        <w:t> Kammarkollegiet får besluta de förelägganden som behövs för till</w:t>
      </w:r>
      <w:r>
        <w:softHyphen/>
        <w:t>synen och för att partierna ska fullgöra sina skyldigheter enligt denna lag.</w:t>
      </w:r>
    </w:p>
    <w:p w:rsidR="00FE2B62" w:rsidRPr="000A3DA1" w:rsidRDefault="00FE2B62" w:rsidP="00FE2B62">
      <w:pPr>
        <w:pStyle w:val="Brdtextmedindrag"/>
      </w:pPr>
      <w:r>
        <w:t>Ett beslut om föreläggande får förenas med vite.</w:t>
      </w:r>
    </w:p>
    <w:p w:rsidR="00FE2B62" w:rsidRPr="001E0BC3" w:rsidRDefault="00FE2B62" w:rsidP="00FE2B62">
      <w:pPr>
        <w:pStyle w:val="Rubrik3utannumrering"/>
      </w:pPr>
      <w:r>
        <w:t>Försenings</w:t>
      </w:r>
      <w:r w:rsidRPr="000F39DA">
        <w:t>avgift</w:t>
      </w:r>
    </w:p>
    <w:p w:rsidR="00FE2B62" w:rsidRDefault="00FE2B62" w:rsidP="00FE2B62">
      <w:pPr>
        <w:pStyle w:val="Brdtext"/>
      </w:pPr>
      <w:r w:rsidRPr="003261D0">
        <w:rPr>
          <w:b/>
        </w:rPr>
        <w:t>15 §</w:t>
      </w:r>
      <w:r>
        <w:t> En förseningsavgift på 10 000 kronor ska tas ut av ett parti som är skyldigt att ge in en intäktsredovisning enligt denna lag eller göra en anmälan som avses i 10 § andra stycket, om redovisningen eller anmälan inte har kommit in till Kammarkollegiet inom föreskriven tid.</w:t>
      </w:r>
    </w:p>
    <w:p w:rsidR="00FE2B62" w:rsidRDefault="00FE2B62" w:rsidP="00FE2B62">
      <w:pPr>
        <w:pStyle w:val="Brdtextmedindrag"/>
      </w:pPr>
      <w:r>
        <w:t>Kammarkollegiet får besluta att sätta ned eller avstå från att ta ut en förseningsavgift om det finns synnerliga skäl för det.</w:t>
      </w:r>
    </w:p>
    <w:p w:rsidR="00FE2B62" w:rsidRDefault="00FE2B62" w:rsidP="00FE2B62">
      <w:pPr>
        <w:pStyle w:val="Brdtextmedindrag"/>
      </w:pPr>
    </w:p>
    <w:p w:rsidR="00FE2B62" w:rsidRDefault="00FE2B62" w:rsidP="00FE2B62">
      <w:pPr>
        <w:pStyle w:val="Brdtextmedindrag"/>
        <w:ind w:firstLine="0"/>
      </w:pPr>
      <w:r w:rsidRPr="003261D0">
        <w:rPr>
          <w:b/>
        </w:rPr>
        <w:t>16 §</w:t>
      </w:r>
      <w:r>
        <w:t> Förseningsavgiften ska tillfalla staten.</w:t>
      </w:r>
    </w:p>
    <w:p w:rsidR="00FE2B62" w:rsidRDefault="00FE2B62" w:rsidP="00FE2B62">
      <w:pPr>
        <w:pStyle w:val="Brdtextmedindrag"/>
      </w:pPr>
    </w:p>
    <w:p w:rsidR="00FE2B62" w:rsidRDefault="00FE2B62" w:rsidP="00FE2B62">
      <w:pPr>
        <w:pStyle w:val="Brdtext"/>
      </w:pPr>
      <w:r w:rsidRPr="003261D0">
        <w:rPr>
          <w:b/>
        </w:rPr>
        <w:t>17 §</w:t>
      </w:r>
      <w:r>
        <w:t> Kammarkollegiet prövar frågor om förseningsavgift.</w:t>
      </w:r>
    </w:p>
    <w:p w:rsidR="00FE2B62" w:rsidRDefault="00FE2B62" w:rsidP="00FE2B62">
      <w:pPr>
        <w:pStyle w:val="Rubrik3utannumrering"/>
      </w:pPr>
      <w:r>
        <w:t>Särskild avgift</w:t>
      </w:r>
    </w:p>
    <w:p w:rsidR="00FE2B62" w:rsidRDefault="00FE2B62" w:rsidP="00FE2B62">
      <w:pPr>
        <w:pStyle w:val="Brdtext"/>
      </w:pPr>
      <w:r w:rsidRPr="003261D0">
        <w:rPr>
          <w:b/>
        </w:rPr>
        <w:t>18 §</w:t>
      </w:r>
      <w:r>
        <w:t> Om en anmälan från någon enskild ger särskild anledning att anta att en intäktsredovisning är felaktig, ska Kammarkollegiet granska innehållet i intäktsredovisningen.</w:t>
      </w:r>
    </w:p>
    <w:p w:rsidR="00FE2B62" w:rsidRDefault="00FE2B62" w:rsidP="00FE2B62">
      <w:pPr>
        <w:pStyle w:val="Brdtextmedindrag"/>
      </w:pPr>
      <w:r>
        <w:t>Kammarkollegiet ska under samma förutsättningar utreda om en intäktsredovisning rätteligen borde ha getts in i stället för en anmälan som har gjorts enligt 10 § andra stycket.</w:t>
      </w:r>
    </w:p>
    <w:p w:rsidR="00FE2B62" w:rsidRDefault="00FE2B62" w:rsidP="00FE2B62">
      <w:pPr>
        <w:pStyle w:val="Brdtextmedindrag"/>
      </w:pPr>
    </w:p>
    <w:p w:rsidR="00FE2B62" w:rsidRDefault="00FE2B62" w:rsidP="00FE2B62">
      <w:pPr>
        <w:pStyle w:val="Brdtext"/>
      </w:pPr>
      <w:r w:rsidRPr="003261D0">
        <w:rPr>
          <w:b/>
        </w:rPr>
        <w:t>19 §</w:t>
      </w:r>
      <w:r>
        <w:t xml:space="preserve"> En särskild avgift ska tas ut av ett parti om en utredning enligt 18 § visar att </w:t>
      </w:r>
    </w:p>
    <w:p w:rsidR="00FE2B62" w:rsidRDefault="00FE2B62" w:rsidP="00FE2B62">
      <w:pPr>
        <w:pStyle w:val="Brdtextmedindrag"/>
      </w:pPr>
      <w:r>
        <w:t>1. intäkter har utelämnats eller redovisats med för lågt belopp, eller</w:t>
      </w:r>
    </w:p>
    <w:p w:rsidR="00FE2B62" w:rsidRDefault="00FE2B62" w:rsidP="00FE2B62">
      <w:pPr>
        <w:pStyle w:val="Brdtextmedindrag"/>
      </w:pPr>
      <w:r>
        <w:t xml:space="preserve">2. uppgiftsskyldigheten enligt 7 § inte har fullgjorts på ett korrekt sätt. </w:t>
      </w:r>
    </w:p>
    <w:p w:rsidR="00FE2B62" w:rsidRDefault="00FE2B62" w:rsidP="00FE2B62">
      <w:pPr>
        <w:pStyle w:val="Brdtextmedindrag"/>
      </w:pPr>
      <w:r>
        <w:t>En särskild avgift ska tas ut</w:t>
      </w:r>
    </w:p>
    <w:p w:rsidR="00FE2B62" w:rsidRDefault="00FE2B62" w:rsidP="00FE2B62">
      <w:pPr>
        <w:pStyle w:val="Brdtextmedindrag"/>
      </w:pPr>
      <w:r>
        <w:t>1. i fall som avses i första stycket 1: med ett belopp som motsvarar de felaktigt redovisade intäkterna, dock högst 100 000 kronor, och</w:t>
      </w:r>
    </w:p>
    <w:p w:rsidR="00FE2B62" w:rsidRDefault="00FE2B62" w:rsidP="00FE2B62">
      <w:pPr>
        <w:pStyle w:val="Brdtextmedindrag"/>
      </w:pPr>
      <w:r>
        <w:t>2. i fall</w:t>
      </w:r>
      <w:r w:rsidRPr="005C6BF7">
        <w:t xml:space="preserve"> </w:t>
      </w:r>
      <w:r>
        <w:t>som avses i första stycket 2: med ett belopp om 20 000 kronor.</w:t>
      </w:r>
    </w:p>
    <w:p w:rsidR="00FE2B62" w:rsidRDefault="00FE2B62" w:rsidP="00FE2B62">
      <w:pPr>
        <w:pStyle w:val="Brdtextmedindrag"/>
      </w:pPr>
      <w:r>
        <w:t>Kammarkollegiet får besluta att sätta ned eller avstå från att ta ut en särskild avgift om det finns synnerliga skäl för det.</w:t>
      </w:r>
    </w:p>
    <w:p w:rsidR="00FE2B62" w:rsidRDefault="00FE2B62" w:rsidP="00FE2B62">
      <w:pPr>
        <w:pStyle w:val="Brdtextmedindrag"/>
        <w:ind w:firstLine="0"/>
      </w:pPr>
    </w:p>
    <w:p w:rsidR="00FE2B62" w:rsidRDefault="00FE2B62" w:rsidP="00FE2B62">
      <w:pPr>
        <w:pStyle w:val="Brdtextmedindrag"/>
        <w:ind w:firstLine="0"/>
      </w:pPr>
      <w:r w:rsidRPr="003261D0">
        <w:rPr>
          <w:b/>
        </w:rPr>
        <w:t>20 §</w:t>
      </w:r>
      <w:r>
        <w:t> Den särskilda avgiften ska tillfalla staten.</w:t>
      </w:r>
    </w:p>
    <w:p w:rsidR="00FE2B62" w:rsidRDefault="00FE2B62" w:rsidP="00FE2B62">
      <w:pPr>
        <w:pStyle w:val="Brdtextmedindrag"/>
        <w:ind w:firstLine="0"/>
      </w:pPr>
    </w:p>
    <w:p w:rsidR="00FE2B62" w:rsidRDefault="00FE2B62" w:rsidP="00FE2B62">
      <w:pPr>
        <w:pStyle w:val="Brdtext"/>
      </w:pPr>
      <w:r w:rsidRPr="003261D0">
        <w:rPr>
          <w:b/>
        </w:rPr>
        <w:t>21 §</w:t>
      </w:r>
      <w:r>
        <w:t> Kammarkollegiet prövar frågor om särskild avgift.</w:t>
      </w:r>
    </w:p>
    <w:p w:rsidR="00FE2B62" w:rsidRDefault="00FE2B62" w:rsidP="00FE2B62">
      <w:pPr>
        <w:pStyle w:val="Rubrik3utannumrering"/>
      </w:pPr>
      <w:r>
        <w:t>Behandling av personuppgifter</w:t>
      </w:r>
    </w:p>
    <w:p w:rsidR="00FE2B62" w:rsidRPr="00A5549B" w:rsidRDefault="00FE2B62" w:rsidP="00FE2B62">
      <w:pPr>
        <w:pStyle w:val="Brdtext"/>
      </w:pPr>
      <w:r w:rsidRPr="003261D0">
        <w:rPr>
          <w:b/>
        </w:rPr>
        <w:t>22 §</w:t>
      </w:r>
      <w:r>
        <w:t> Kammarkollegiet får behandla personuppgifter som avses i 13 § personuppgiftslagen (1998:204), om uppgifterna har lämnats i en intäkts</w:t>
      </w:r>
      <w:r>
        <w:softHyphen/>
        <w:t>redovisning eller annars är nödvändiga för att Kammarkollegiet ska kunna fullgöra sina skyldigheter enligt denna lag.</w:t>
      </w:r>
    </w:p>
    <w:p w:rsidR="00FE2B62" w:rsidRDefault="00FE2B62" w:rsidP="00FE2B62">
      <w:pPr>
        <w:pStyle w:val="Rubrik3utannumrering"/>
      </w:pPr>
      <w:r>
        <w:t>Överklagande</w:t>
      </w:r>
    </w:p>
    <w:p w:rsidR="00FE2B62" w:rsidRDefault="00FE2B62" w:rsidP="00FE2B62">
      <w:pPr>
        <w:pStyle w:val="Brdtext"/>
      </w:pPr>
      <w:r w:rsidRPr="003261D0">
        <w:rPr>
          <w:b/>
        </w:rPr>
        <w:t>2</w:t>
      </w:r>
      <w:r>
        <w:rPr>
          <w:b/>
        </w:rPr>
        <w:t>3</w:t>
      </w:r>
      <w:r w:rsidRPr="003261D0">
        <w:rPr>
          <w:b/>
        </w:rPr>
        <w:t> §</w:t>
      </w:r>
      <w:r>
        <w:t> Beslut om föreläggande enligt 14 §, förseningsavgift enligt 15 § och särskild avgift enligt 19 § får överklagas till allmän förvaltningsdomstol. Andra beslut enligt denna lag får inte över</w:t>
      </w:r>
      <w:r>
        <w:softHyphen/>
        <w:t>klagas.</w:t>
      </w:r>
    </w:p>
    <w:p w:rsidR="00FE2B62" w:rsidRPr="00D86B5A" w:rsidRDefault="00FE2B62" w:rsidP="00FE2B62">
      <w:pPr>
        <w:pStyle w:val="Brdtextmedindrag"/>
      </w:pPr>
      <w:r>
        <w:t>Prövningstillstånd krävs vid överklagande till kammarrätten.</w:t>
      </w:r>
    </w:p>
    <w:p w:rsidR="00FE2B62" w:rsidRPr="00E71A4B" w:rsidRDefault="00FE2B62" w:rsidP="00FE2B62">
      <w:pPr>
        <w:pStyle w:val="Brdtext"/>
        <w:spacing w:after="120"/>
        <w:rPr>
          <w:sz w:val="19"/>
          <w:u w:val="single"/>
        </w:rPr>
      </w:pPr>
      <w:r w:rsidRPr="006C39B6">
        <w:rPr>
          <w:sz w:val="19"/>
          <w:u w:val="single"/>
        </w:rPr>
        <w:t>                      </w:t>
      </w:r>
    </w:p>
    <w:p w:rsidR="00FE2B62" w:rsidRDefault="00FE2B62" w:rsidP="00FE2B62">
      <w:pPr>
        <w:pStyle w:val="Brdtextmedindrag"/>
      </w:pPr>
      <w:r>
        <w:t xml:space="preserve">1. Denna lag träder i kraft den 1 april 2014 och tillämpas första gången i fråga om intäktsredovisning </w:t>
      </w:r>
      <w:r w:rsidRPr="0052118B">
        <w:t xml:space="preserve">för </w:t>
      </w:r>
      <w:r>
        <w:t xml:space="preserve">kalenderåret 2014 eller </w:t>
      </w:r>
      <w:r w:rsidRPr="0052118B">
        <w:t>det räken</w:t>
      </w:r>
      <w:r>
        <w:softHyphen/>
      </w:r>
      <w:r w:rsidRPr="0052118B">
        <w:t xml:space="preserve">skapsår som inleds närmast efter </w:t>
      </w:r>
      <w:r>
        <w:t>den 31 december 2013.</w:t>
      </w:r>
    </w:p>
    <w:p w:rsidR="00FE2B62" w:rsidRPr="00FE2B62" w:rsidRDefault="00FE2B62" w:rsidP="00FE2B62">
      <w:pPr>
        <w:pStyle w:val="Brdtextmedindrag"/>
      </w:pPr>
      <w:r>
        <w:t>2. </w:t>
      </w:r>
      <w:r w:rsidRPr="003967A0">
        <w:t>För intäktsredovisning som avser kalenderåret 2014 eller det räken</w:t>
      </w:r>
      <w:r>
        <w:softHyphen/>
      </w:r>
      <w:r w:rsidRPr="003967A0">
        <w:t xml:space="preserve">skapsår som inleds närmast efter den 31 december 2013 gäller </w:t>
      </w:r>
      <w:r>
        <w:t>redovis</w:t>
      </w:r>
      <w:r>
        <w:softHyphen/>
        <w:t>ningsskyldigheten enligt 6</w:t>
      </w:r>
      <w:r w:rsidRPr="003967A0">
        <w:t>–</w:t>
      </w:r>
      <w:r>
        <w:t>8 §</w:t>
      </w:r>
      <w:r w:rsidRPr="003967A0">
        <w:t xml:space="preserve">§ dock endast i fråga om intäkter som har kommit den politiska verksamheten </w:t>
      </w:r>
      <w:r>
        <w:t>till godo</w:t>
      </w:r>
      <w:r w:rsidRPr="003967A0">
        <w:t xml:space="preserve"> efter utgången av </w:t>
      </w:r>
      <w:r>
        <w:t>mars</w:t>
      </w:r>
      <w:r w:rsidRPr="003967A0">
        <w:t xml:space="preserve"> 2014.</w:t>
      </w:r>
    </w:p>
    <w:p w:rsidR="001D640C" w:rsidRDefault="001D640C" w:rsidP="00127182">
      <w:pPr>
        <w:pStyle w:val="Brdtext"/>
        <w:sectPr w:rsidR="001D640C" w:rsidSect="00127182">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57"/>
          <w:headerReference w:type="default" r:id="rId58"/>
          <w:type w:val="continuous"/>
          <w:pgSz w:w="9356" w:h="13721" w:code="9"/>
          <w:pgMar w:top="794" w:right="2438" w:bottom="1191" w:left="1020" w:header="0" w:footer="709" w:gutter="0"/>
          <w:cols w:space="720"/>
          <w:docGrid w:linePitch="245"/>
        </w:sectPr>
      </w:pPr>
    </w:p>
    <w:p w:rsidR="001D640C" w:rsidRDefault="001D640C" w:rsidP="00127182">
      <w:pPr>
        <w:pStyle w:val="Propbilaga"/>
      </w:pPr>
      <w:bookmarkStart w:id="9022" w:name="_Toc375297535"/>
      <w:bookmarkStart w:id="9023" w:name="_Toc376853908"/>
      <w:bookmarkStart w:id="9024" w:name="_Toc376857422"/>
      <w:bookmarkStart w:id="9025" w:name="_Toc376857627"/>
      <w:bookmarkStart w:id="9026" w:name="_Toc376858870"/>
      <w:bookmarkStart w:id="9027" w:name="_Toc376858942"/>
      <w:bookmarkStart w:id="9028" w:name="_Toc376859013"/>
      <w:bookmarkStart w:id="9029" w:name="_Toc376931292"/>
      <w:bookmarkStart w:id="9030" w:name="_Toc377120424"/>
      <w:bookmarkStart w:id="9031" w:name="_Toc377125039"/>
      <w:bookmarkStart w:id="9032" w:name="_Toc377133263"/>
      <w:bookmarkStart w:id="9033" w:name="_Toc377134841"/>
      <w:bookmarkStart w:id="9034" w:name="_Toc377371305"/>
      <w:bookmarkStart w:id="9035" w:name="_Toc377542420"/>
      <w:bookmarkStart w:id="9036" w:name="_Toc377622963"/>
      <w:bookmarkStart w:id="9037" w:name="_Toc377623077"/>
      <w:bookmarkStart w:id="9038" w:name="_Toc377623191"/>
      <w:bookmarkStart w:id="9039" w:name="_Toc377623261"/>
      <w:bookmarkStart w:id="9040" w:name="_Toc377713097"/>
      <w:bookmarkStart w:id="9041" w:name="_Toc377720437"/>
      <w:r>
        <w:t>Lagrådets yttrande</w:t>
      </w:r>
      <w:bookmarkEnd w:id="9022"/>
      <w:bookmarkEnd w:id="9023"/>
      <w:bookmarkEnd w:id="9024"/>
      <w:bookmarkEnd w:id="9025"/>
      <w:bookmarkEnd w:id="9026"/>
      <w:bookmarkEnd w:id="9027"/>
      <w:bookmarkEnd w:id="9028"/>
      <w:bookmarkEnd w:id="9029"/>
      <w:bookmarkEnd w:id="9030"/>
      <w:bookmarkEnd w:id="9031"/>
      <w:bookmarkEnd w:id="9032"/>
      <w:bookmarkEnd w:id="9033"/>
      <w:bookmarkEnd w:id="9034"/>
      <w:bookmarkEnd w:id="9035"/>
      <w:bookmarkEnd w:id="9036"/>
      <w:bookmarkEnd w:id="9037"/>
      <w:bookmarkEnd w:id="9038"/>
      <w:bookmarkEnd w:id="9039"/>
      <w:bookmarkEnd w:id="9040"/>
      <w:bookmarkEnd w:id="9041"/>
    </w:p>
    <w:p w:rsidR="002D4C47" w:rsidRPr="002D4C47" w:rsidRDefault="002D4C47" w:rsidP="002D4C47">
      <w:pPr>
        <w:pStyle w:val="Brdtext"/>
      </w:pPr>
      <w:r w:rsidRPr="002D4C47">
        <w:t>Utdrag ur protokoll vid sammanträde 2014-01-07</w:t>
      </w:r>
    </w:p>
    <w:p w:rsidR="002D4C47" w:rsidRPr="002D4C47" w:rsidRDefault="002D4C47" w:rsidP="002D4C47">
      <w:pPr>
        <w:pStyle w:val="Brdtext"/>
      </w:pPr>
    </w:p>
    <w:p w:rsidR="002D4C47" w:rsidRPr="002D4C47" w:rsidRDefault="002D4C47" w:rsidP="002D4C47">
      <w:pPr>
        <w:pStyle w:val="Brdtext"/>
      </w:pPr>
      <w:r w:rsidRPr="002D4C47">
        <w:rPr>
          <w:b/>
        </w:rPr>
        <w:t>Närvarande:</w:t>
      </w:r>
      <w:r w:rsidRPr="002D4C47">
        <w:t xml:space="preserve"> F.d. justitieråden Torgny Håstad och Sten Heckscher samt justitierådet Göran Lambertz.</w:t>
      </w:r>
    </w:p>
    <w:p w:rsidR="002D4C47" w:rsidRPr="002D4C47" w:rsidRDefault="002D4C47" w:rsidP="002D4C47">
      <w:pPr>
        <w:pStyle w:val="Brdtext"/>
      </w:pPr>
    </w:p>
    <w:p w:rsidR="002D4C47" w:rsidRPr="002D4C47" w:rsidRDefault="002D4C47" w:rsidP="002D4C47">
      <w:pPr>
        <w:pStyle w:val="Brdtext"/>
        <w:rPr>
          <w:b/>
        </w:rPr>
      </w:pPr>
      <w:r w:rsidRPr="002D4C47">
        <w:rPr>
          <w:b/>
        </w:rPr>
        <w:t>Ökad insyn i partiers och valkandidaters finansiering</w:t>
      </w:r>
    </w:p>
    <w:p w:rsidR="002D4C47" w:rsidRPr="002D4C47" w:rsidRDefault="002D4C47" w:rsidP="002D4C47">
      <w:pPr>
        <w:pStyle w:val="Brdtext"/>
      </w:pPr>
    </w:p>
    <w:p w:rsidR="002D4C47" w:rsidRPr="002D4C47" w:rsidRDefault="002D4C47" w:rsidP="002D4C47">
      <w:pPr>
        <w:pStyle w:val="Brdtext"/>
      </w:pPr>
      <w:r>
        <w:t>Enligt en lagrådsremiss den 19 december 2013 (Justitiedeparte</w:t>
      </w:r>
      <w:r w:rsidRPr="002D4C47">
        <w:t>mentet) har regeringen beslutat inhämta Lagrådets yttrande över förslag till lag om insyn i finansiering av partier.</w:t>
      </w:r>
    </w:p>
    <w:p w:rsidR="002D4C47" w:rsidRPr="002D4C47" w:rsidRDefault="002D4C47" w:rsidP="002D4C47">
      <w:pPr>
        <w:pStyle w:val="Brdtextmedindrag"/>
      </w:pPr>
      <w:r w:rsidRPr="002D4C47">
        <w:t>Förslaget har inför Lagrådet föredragits av kanslirådet Andreas Krantz.</w:t>
      </w:r>
    </w:p>
    <w:p w:rsidR="002D4C47" w:rsidRPr="002D4C47" w:rsidRDefault="002D4C47" w:rsidP="002D4C47">
      <w:pPr>
        <w:pStyle w:val="Brdtextmedindrag"/>
      </w:pPr>
      <w:r w:rsidRPr="002D4C47">
        <w:t xml:space="preserve">Förslaget föranleder följande yttrande av </w:t>
      </w:r>
      <w:r w:rsidRPr="002D4C47">
        <w:rPr>
          <w:u w:val="single"/>
        </w:rPr>
        <w:t>Lagrådet</w:t>
      </w:r>
      <w:r w:rsidRPr="002D4C47">
        <w:t>:</w:t>
      </w:r>
    </w:p>
    <w:p w:rsidR="002D4C47" w:rsidRPr="002D4C47" w:rsidRDefault="002D4C47" w:rsidP="002D4C47">
      <w:pPr>
        <w:pStyle w:val="Brdtext"/>
      </w:pPr>
    </w:p>
    <w:p w:rsidR="002D4C47" w:rsidRPr="002D4C47" w:rsidRDefault="002D4C47" w:rsidP="002D4C47">
      <w:pPr>
        <w:pStyle w:val="Brdtext"/>
        <w:rPr>
          <w:u w:val="single"/>
        </w:rPr>
      </w:pPr>
      <w:r w:rsidRPr="002D4C47">
        <w:rPr>
          <w:u w:val="single"/>
        </w:rPr>
        <w:t xml:space="preserve">Förhållandet till regeringsformen och Europakonventionen </w:t>
      </w:r>
    </w:p>
    <w:p w:rsidR="002D4C47" w:rsidRPr="002D4C47" w:rsidRDefault="002D4C47" w:rsidP="002D4C47">
      <w:pPr>
        <w:pStyle w:val="Brdtext"/>
      </w:pPr>
    </w:p>
    <w:p w:rsidR="002D4C47" w:rsidRPr="002D4C47" w:rsidRDefault="002D4C47" w:rsidP="002D4C47">
      <w:pPr>
        <w:pStyle w:val="Brdtext"/>
      </w:pPr>
      <w:r w:rsidRPr="002D4C47">
        <w:t>Under ärendets beredning har den tänkta lagstiftningens förenlighet med regeringsformens (RF) rättighetsreglering väckt berättigad uppmärksam</w:t>
      </w:r>
      <w:r>
        <w:softHyphen/>
      </w:r>
      <w:r w:rsidRPr="002D4C47">
        <w:t>het. Det rör sig om de s.k. politiska opinionsfriheterna som finns i 2 kap. 1–3 §§ RF, såvitt nu är i fråga föreningsfriheten, skyddet mot att tvingas ge sin politiska uppfattning till känna och förbudet mot åsiktsregistrering. Lagrådsremissen diskuterar tämligen utförligt lagförslagets förhållande till dessa bestämmelser och tar upp även artiklarna 8, 10 och 11 i Europa</w:t>
      </w:r>
      <w:r>
        <w:softHyphen/>
      </w:r>
      <w:r w:rsidRPr="002D4C47">
        <w:t>konventionen (EKMR). I remissen dras slutsatsen att lagförslaget är förenligt med RF och EKMR. Några remissinstanser har dock framfört vissa allvarliga betänkligheter.</w:t>
      </w:r>
    </w:p>
    <w:p w:rsidR="002D4C47" w:rsidRPr="002D4C47" w:rsidRDefault="002D4C47" w:rsidP="002D4C47">
      <w:pPr>
        <w:pStyle w:val="Brdtextmedindrag"/>
      </w:pPr>
      <w:r w:rsidRPr="002D4C47">
        <w:t>Lagrådet konstaterar inledningsvis att ett viktigt motiv för lagförslaget är att Sverige ska leva upp till de krav som ställs i en rekommendation från Europarådet om gemensamma regler mot korruption vid finansiering av politiska partier och valkampanjer och till de rekommendationer som Europarådets kontrollorgan GRECO har riktat till Sverige med anledning av rekommendationen. Denna strävan är vällovlig, men som JO påpekat under remissbehandlingen har Sverige inte någon skyldighet att leva upp till rekommendationerna. Om lagstiftning för att göra det skulle skapa konflikter med RF, kunde vi alltså välja att antingen ändra RF eller avstå från att leva upp till rekommendationerna. Med anledning av några uttalanden i remissen och dess underliggande material vill Lagrådet också framhålla att ett gott syfte med en reglering – i detta fall mer insyn och öppenhet och en ambition att tillgodose en internationell rekommen</w:t>
      </w:r>
      <w:r>
        <w:softHyphen/>
      </w:r>
      <w:r w:rsidRPr="002D4C47">
        <w:t>dation – naturligtvis inte skulle kunna läka en eventuell grundlags</w:t>
      </w:r>
      <w:r>
        <w:softHyphen/>
      </w:r>
      <w:r w:rsidRPr="002D4C47">
        <w:t>stridighet.</w:t>
      </w:r>
    </w:p>
    <w:p w:rsidR="002D4C47" w:rsidRDefault="002D4C47" w:rsidP="002D4C47">
      <w:pPr>
        <w:pStyle w:val="Brdtextmedindrag"/>
      </w:pPr>
      <w:r w:rsidRPr="002D4C47">
        <w:t>Lagrådet övergår nu till en närmare analys av förslagets förenlighet med 2 kap. 1–3</w:t>
      </w:r>
      <w:r>
        <w:t> </w:t>
      </w:r>
      <w:r w:rsidRPr="002D4C47">
        <w:t>§§ RF. Eftersom skyddet enligt berörda artiklar i EKMR i nu aktuellt hänseende inte torde gå längre än skyddet i RF innefattar analysen också förhållandet till konventionen.</w:t>
      </w:r>
      <w:r>
        <w:br w:type="page"/>
      </w:r>
    </w:p>
    <w:p w:rsidR="002D4C47" w:rsidRPr="002D4C47" w:rsidRDefault="002D4C47" w:rsidP="002D4C47">
      <w:pPr>
        <w:pStyle w:val="Rubrik5utannumrering"/>
      </w:pPr>
      <w:r w:rsidRPr="002D4C47">
        <w:t>Föreningsfriheten</w:t>
      </w:r>
    </w:p>
    <w:p w:rsidR="002D4C47" w:rsidRPr="002D4C47" w:rsidRDefault="002D4C47" w:rsidP="002D4C47">
      <w:pPr>
        <w:pStyle w:val="Brdtext"/>
      </w:pPr>
      <w:r w:rsidRPr="002D4C47">
        <w:t>Enligt 2</w:t>
      </w:r>
      <w:r w:rsidR="007001D6">
        <w:t> </w:t>
      </w:r>
      <w:r w:rsidRPr="002D4C47">
        <w:t>kap. 1</w:t>
      </w:r>
      <w:r w:rsidR="007001D6">
        <w:t> § </w:t>
      </w:r>
      <w:r w:rsidRPr="002D4C47">
        <w:t>5 RF är var och en gentemot det allmänna tillförsäkrad föreningsfrihet, dvs. frihet att sammansluta sig med andra för allmänna eller enskilda syften. Föreningsfriheten innefattar bl.a. ett skydd för rätten att bilda och verka i politiska partier.</w:t>
      </w:r>
    </w:p>
    <w:p w:rsidR="002D4C47" w:rsidRPr="002D4C47" w:rsidRDefault="002D4C47" w:rsidP="002D4C47">
      <w:pPr>
        <w:pStyle w:val="Brdtextmedindrag"/>
      </w:pPr>
      <w:r w:rsidRPr="002D4C47">
        <w:t>Enligt remissen (s.</w:t>
      </w:r>
      <w:r w:rsidR="007001D6">
        <w:t> </w:t>
      </w:r>
      <w:r w:rsidRPr="002D4C47">
        <w:t xml:space="preserve">95) har i </w:t>
      </w:r>
      <w:r w:rsidR="007001D6">
        <w:t>Holmberg m.fl., Grundlagarna, 3 </w:t>
      </w:r>
      <w:r w:rsidRPr="002D4C47">
        <w:t>uppl. 2012, gjorts gällande att en skyldighet för partierna att redovisa uppburna ekonomiska bidrag torde stå i strid med bestämmelsen om s.k. begräns</w:t>
      </w:r>
      <w:r w:rsidR="007001D6">
        <w:softHyphen/>
      </w:r>
      <w:r w:rsidRPr="002D4C47">
        <w:t>ningsändamål i 2</w:t>
      </w:r>
      <w:r w:rsidR="007001D6">
        <w:t> kap. 24 </w:t>
      </w:r>
      <w:r w:rsidRPr="002D4C47">
        <w:t>§ RF. Detta måste betyda – även om det inte sägs uttryckligen – att kommentarförfattarna anser att en sådan skyldig</w:t>
      </w:r>
      <w:r w:rsidR="007001D6">
        <w:softHyphen/>
      </w:r>
      <w:r w:rsidRPr="002D4C47">
        <w:t>het vore en inskränkning av föreningsfriheten.</w:t>
      </w:r>
    </w:p>
    <w:p w:rsidR="002D4C47" w:rsidRPr="002D4C47" w:rsidRDefault="002D4C47" w:rsidP="002D4C47">
      <w:pPr>
        <w:pStyle w:val="Brdtextmedindrag"/>
      </w:pPr>
      <w:r w:rsidRPr="002D4C47">
        <w:t>Lagrådet konstaterar att den föreslagna regleringen visserligen kan tänkas få en hämmande effekt på bidrag till politiska partier. Denna effekt kan emellertid knappast vara av sådan karaktär att den skulle betraktas som en inskränkning av rätten att bilda och verka i sådana. Lagrådet kan för sin del inte heller se att en skyldighet att redovisa uppburna ekonomiska bidrag av något annat skäl skulle innebära en begränsning av friheten att sluta sig samman för politiska ändamål eller att bedriva politisk verksamhet. Därmed b</w:t>
      </w:r>
      <w:r w:rsidR="007001D6">
        <w:t>lir inte begränsningsregeln i 2 kap. 24 </w:t>
      </w:r>
      <w:r w:rsidRPr="002D4C47">
        <w:t>§ aktuell. Inte heller i övrigt kan Lagrådet se att det remitterade förslaget skulle innebära någon kränkning av föreningsfriheten.</w:t>
      </w:r>
    </w:p>
    <w:p w:rsidR="002D4C47" w:rsidRPr="002D4C47" w:rsidRDefault="002D4C47" w:rsidP="002D4C47">
      <w:pPr>
        <w:pStyle w:val="Rubrik5utannumrering"/>
      </w:pPr>
      <w:r w:rsidRPr="002D4C47">
        <w:t>Skyddet för negativa opinionsfriheter</w:t>
      </w:r>
    </w:p>
    <w:p w:rsidR="002D4C47" w:rsidRPr="002D4C47" w:rsidRDefault="007001D6" w:rsidP="002D4C47">
      <w:pPr>
        <w:pStyle w:val="Brdtext"/>
      </w:pPr>
      <w:r>
        <w:t>Enligt 2 kap. 2 </w:t>
      </w:r>
      <w:r w:rsidR="002D4C47" w:rsidRPr="002D4C47">
        <w:t>§ RF får ingen tvingas av det allmänna att ge till känna sin åskådning i politiskt hänseende.</w:t>
      </w:r>
    </w:p>
    <w:p w:rsidR="002D4C47" w:rsidRPr="002D4C47" w:rsidRDefault="002D4C47" w:rsidP="002D4C47">
      <w:pPr>
        <w:pStyle w:val="Brdtextmedindrag"/>
      </w:pPr>
      <w:r w:rsidRPr="002D4C47">
        <w:t>Lagförslaget innebär en skyldighet för partier att redovisa bidrags</w:t>
      </w:r>
      <w:r w:rsidR="007001D6">
        <w:softHyphen/>
      </w:r>
      <w:r w:rsidRPr="002D4C47">
        <w:t>givares identitet, om bidraget överstiger en viss nivå och givaren är känd, dvs. inte anonym. Som framhålls i remissen kan man i och för sig anta att den som ger bidrag till ett parti i många fall också sympatiserar med det partiets politiska idéer och uppfattningar, men så behöver inte alltid vara fallet. Det går att föreställa sig andra motiv för stöd till ett parti än att bidragsgivaren har en bestämd partipolitisk uppfattning. Man kan tänka sig t.ex. att någon ger ett stöd till följd av personlig sympati för en viss person. Bidragsgivaren kan också vilja stödja ett litet parti vars över</w:t>
      </w:r>
      <w:r w:rsidR="007001D6">
        <w:softHyphen/>
      </w:r>
      <w:r w:rsidRPr="002D4C47">
        <w:t>levnad är hotad, trots att givaren främst sympatiserar med ett annat parti. Det s.k. stödröstandet som antas förekomma vid allmänna val innebär ju att man röstar på ett annat parti än det man gillar bäst. Under alla förhållanden föreskrivs enligt lagförslaget inte något tvång vare sig att ge till känna en politisk uppfattning eller att över huvud taget ge bidrag.</w:t>
      </w:r>
    </w:p>
    <w:p w:rsidR="002D4C47" w:rsidRPr="002D4C47" w:rsidRDefault="002D4C47" w:rsidP="002D4C47">
      <w:pPr>
        <w:pStyle w:val="Brdtextmedindrag"/>
      </w:pPr>
      <w:r w:rsidRPr="002D4C47">
        <w:t xml:space="preserve">Lagrådet finner sammanfattningsvis att förslaget inte strider mot </w:t>
      </w:r>
      <w:r w:rsidR="007001D6">
        <w:t>2 </w:t>
      </w:r>
      <w:r w:rsidRPr="002D4C47">
        <w:t>kap. 2</w:t>
      </w:r>
      <w:r>
        <w:t> </w:t>
      </w:r>
      <w:r w:rsidRPr="002D4C47">
        <w:t>§ RF.</w:t>
      </w:r>
    </w:p>
    <w:p w:rsidR="002D4C47" w:rsidRPr="002D4C47" w:rsidRDefault="002D4C47" w:rsidP="002D4C47">
      <w:pPr>
        <w:pStyle w:val="Rubrik5utannumrering"/>
      </w:pPr>
      <w:r w:rsidRPr="002D4C47">
        <w:t>Förbudet mot åsiktsregistrering</w:t>
      </w:r>
    </w:p>
    <w:p w:rsidR="002D4C47" w:rsidRPr="002D4C47" w:rsidRDefault="007001D6" w:rsidP="002D4C47">
      <w:pPr>
        <w:pStyle w:val="Brdtext"/>
      </w:pPr>
      <w:r>
        <w:t>Enligt 2 kap. 3 </w:t>
      </w:r>
      <w:r w:rsidR="002D4C47" w:rsidRPr="002D4C47">
        <w:t>§ RF får ingen svensk medborgare utan samtycke anteck</w:t>
      </w:r>
      <w:r>
        <w:softHyphen/>
      </w:r>
      <w:r w:rsidR="002D4C47" w:rsidRPr="002D4C47">
        <w:t>nas i ett allmänt register enbart på grund av sin politiska åskådning. Förbudet innebär alltså i och för sig inte att uppgifter om politisk åskådning aldrig skulle kunna få antecknas i ett register. Det förekommer också register för andra ändamål där även uppgifter om politisk åskådning förs in.</w:t>
      </w:r>
    </w:p>
    <w:p w:rsidR="002D4C47" w:rsidRPr="002D4C47" w:rsidRDefault="002D4C47" w:rsidP="002D4C47">
      <w:pPr>
        <w:pStyle w:val="Brdtextmedindrag"/>
      </w:pPr>
      <w:r w:rsidRPr="002D4C47">
        <w:t>Under remissbehandlingen har det bakomliggande förslaget på den här punkten utsatts för hård kritik av enskilda remissinstanser. Längst går statsvetenskapliga institutionen vid Umeå universitet som anser att förslaget skulle leda till registrering som strider mot RF. Även JO, Statskontoret och de juridiska institutionerna vid Lunds och Stockholms universitet framför betänkligheter och efterfrågar ytterligare analys.</w:t>
      </w:r>
    </w:p>
    <w:p w:rsidR="002D4C47" w:rsidRPr="002D4C47" w:rsidRDefault="002D4C47" w:rsidP="002D4C47">
      <w:pPr>
        <w:pStyle w:val="Brdtextmedindrag"/>
      </w:pPr>
      <w:r w:rsidRPr="002D4C47">
        <w:t xml:space="preserve">Lagrådet bedömer att förslaget i detta hänseende närmar sig RF:s gränser men att det inte strider mot förbudet mot åsiktsregistrering. Dels, och som nyss anfördes, kan man inte dra en helt säker slutsats om en bidragsgivares politiska åskådning. Dels, och viktigare, är grunden för registreringen inte att någon skulle ha en viss politisk åskådning utan att vederbörande har gett ett bidrag. Så registreringen sker i alla händelser inte </w:t>
      </w:r>
      <w:r w:rsidRPr="002D4C47">
        <w:rPr>
          <w:i/>
        </w:rPr>
        <w:t>enbart</w:t>
      </w:r>
      <w:r w:rsidRPr="002D4C47">
        <w:t xml:space="preserve"> på grund av en förmodad politisk uppfattning.</w:t>
      </w:r>
    </w:p>
    <w:p w:rsidR="002D4C47" w:rsidRPr="002D4C47" w:rsidRDefault="002D4C47" w:rsidP="002D4C47">
      <w:pPr>
        <w:pStyle w:val="Brdtext"/>
      </w:pPr>
    </w:p>
    <w:p w:rsidR="002D4C47" w:rsidRPr="002D4C47" w:rsidRDefault="002D4C47" w:rsidP="002D4C47">
      <w:pPr>
        <w:pStyle w:val="Brdtext"/>
        <w:rPr>
          <w:u w:val="single"/>
        </w:rPr>
      </w:pPr>
      <w:r w:rsidRPr="002D4C47">
        <w:rPr>
          <w:u w:val="single"/>
        </w:rPr>
        <w:t>Enskilda bestämmelser</w:t>
      </w:r>
    </w:p>
    <w:p w:rsidR="002D4C47" w:rsidRPr="002D4C47" w:rsidRDefault="002D4C47" w:rsidP="002D4C47">
      <w:pPr>
        <w:pStyle w:val="Brdtext"/>
      </w:pPr>
    </w:p>
    <w:p w:rsidR="002D4C47" w:rsidRPr="002D4C47" w:rsidRDefault="007001D6" w:rsidP="002D4C47">
      <w:pPr>
        <w:pStyle w:val="Brdtext"/>
      </w:pPr>
      <w:r>
        <w:t>1 och 4 </w:t>
      </w:r>
      <w:r w:rsidR="002D4C47" w:rsidRPr="002D4C47">
        <w:t>§§</w:t>
      </w:r>
    </w:p>
    <w:p w:rsidR="002D4C47" w:rsidRPr="002D4C47" w:rsidRDefault="002D4C47" w:rsidP="002D4C47">
      <w:pPr>
        <w:pStyle w:val="Brdtext"/>
      </w:pPr>
    </w:p>
    <w:p w:rsidR="002D4C47" w:rsidRPr="002D4C47" w:rsidRDefault="002D4C47" w:rsidP="002D4C47">
      <w:pPr>
        <w:pStyle w:val="Brdtext"/>
      </w:pPr>
      <w:r w:rsidRPr="002D4C47">
        <w:t xml:space="preserve">Båda bestämmelsernas räckvidd begränsas till partiernas </w:t>
      </w:r>
      <w:r w:rsidRPr="002D4C47">
        <w:rPr>
          <w:i/>
        </w:rPr>
        <w:t>politiska</w:t>
      </w:r>
      <w:r w:rsidRPr="002D4C47">
        <w:t xml:space="preserve"> verksamhet. Skälen till detta anges inte i remissen. Avgränsningen kan i förstone te sig naturlig men framstår vid närmare eftertanke som diskutabel. Dels kan den bjuda in till gränsdragningsproblem och kanske även till kringgående. Dels är begränsningen i sak diskutabel. Ett politiskt parti har naturligtvis behov av att finansiera inte bara politisk utan även t.ex. administrativ verksamhet. Den som önskar att ekonomiskt stöd till ett parti ska undgå krav på redovisning till Kammarkollegiet kan ju ställa villkoret att gåvan får användas enbart för administrativa behov. Även ett sådant stöd är naturligtvis viktigt för partiet, och det är svårt att förstå varför det inte skulle behöva redovisas.</w:t>
      </w:r>
    </w:p>
    <w:p w:rsidR="002D4C47" w:rsidRPr="002D4C47" w:rsidRDefault="002D4C47" w:rsidP="002D4C47">
      <w:pPr>
        <w:pStyle w:val="Brdtextmedindrag"/>
      </w:pPr>
      <w:r w:rsidRPr="002D4C47">
        <w:t xml:space="preserve">Vid föredragningen uppgavs stöd till en stiftelse hos ett parti som bedriver biståndsverksamhet som ett exempel på gåvor som skulle och borde falla utanför redovisningsskyldigheten. Lagrådet har svårt att se att sådant stöd borde falla utanför redovisningsskyldigheten. Ett parti behöver inte driva sådan verksamhet av enbart altruistiska skäl, utan den kan också drivas för att skapa politisk goodwill eller för att markera en politisk profil. </w:t>
      </w:r>
    </w:p>
    <w:p w:rsidR="002D4C47" w:rsidRPr="002D4C47" w:rsidRDefault="002D4C47" w:rsidP="002D4C47">
      <w:pPr>
        <w:pStyle w:val="Brdtextmedindrag"/>
      </w:pPr>
      <w:r w:rsidRPr="002D4C47">
        <w:t>Lagrådet anser att regeringen bör överväga att s</w:t>
      </w:r>
      <w:r w:rsidR="007001D6">
        <w:t>tryka ordet politiska i 1 och 4 </w:t>
      </w:r>
      <w:r w:rsidRPr="002D4C47">
        <w:t>§§ och i bestämmelsen om ikraftträdande. Om regeringen likväl skulle välja att låta avgränsningen gälla oförändrad, bör skälen till detta och den närmare avgränsningen och dess konsekvenser belysas i den kommande propositionen.</w:t>
      </w:r>
    </w:p>
    <w:p w:rsidR="002D4C47" w:rsidRPr="002D4C47" w:rsidRDefault="002D4C47" w:rsidP="002D4C47">
      <w:pPr>
        <w:pStyle w:val="Brdtext"/>
      </w:pPr>
    </w:p>
    <w:p w:rsidR="002D4C47" w:rsidRPr="002D4C47" w:rsidRDefault="007001D6" w:rsidP="002D4C47">
      <w:pPr>
        <w:pStyle w:val="Brdtext"/>
      </w:pPr>
      <w:r>
        <w:t>6 </w:t>
      </w:r>
      <w:r w:rsidR="002D4C47" w:rsidRPr="002D4C47">
        <w:t>§</w:t>
      </w:r>
    </w:p>
    <w:p w:rsidR="002D4C47" w:rsidRPr="002D4C47" w:rsidRDefault="002D4C47" w:rsidP="002D4C47">
      <w:pPr>
        <w:pStyle w:val="Brdtext"/>
      </w:pPr>
    </w:p>
    <w:p w:rsidR="002D4C47" w:rsidRPr="002D4C47" w:rsidRDefault="002D4C47" w:rsidP="002D4C47">
      <w:pPr>
        <w:pStyle w:val="Brdtext"/>
      </w:pPr>
      <w:r w:rsidRPr="002D4C47">
        <w:t>I paragrafen anges vilka uppgifter partiernas intäktsredovisningar ska innehålla. Enligt första stycket 5 ska inkomster från bl.a. försäljningar tas med. I paragrafens tredje stycke anges som förutsättning för redovis</w:t>
      </w:r>
      <w:r w:rsidR="007001D6">
        <w:softHyphen/>
      </w:r>
      <w:r w:rsidRPr="002D4C47">
        <w:t xml:space="preserve">ningsskyldighet att en prestation ”har tagits emot helt eller delvis utan någon motprestation”. </w:t>
      </w:r>
    </w:p>
    <w:p w:rsidR="002D4C47" w:rsidRPr="002D4C47" w:rsidRDefault="002D4C47" w:rsidP="002D4C47">
      <w:pPr>
        <w:pStyle w:val="Brdtextmedindrag"/>
      </w:pPr>
      <w:r w:rsidRPr="002D4C47">
        <w:t>Som exempel anges i författningskommentaren att inkomsten från en fastighetsförsäljning ska redovisas. Inkomsten bidrar visserligen till verksamhetens finansiering, men punkten står inte i överensstämmelse med tredje stycket där kriteriet är nettoökning av kapital. Enligt tredje stycket behöver en inkomst från en försäljning inte redovisas, eftersom den sålda tillgången utgör en motprestation. Antingen bör ”försäljn</w:t>
      </w:r>
      <w:r w:rsidR="007001D6">
        <w:t>ingar” strykas i första stycket </w:t>
      </w:r>
      <w:r w:rsidRPr="002D4C47">
        <w:t xml:space="preserve">5 eller bör tredje stycket arbetas om. </w:t>
      </w:r>
    </w:p>
    <w:p w:rsidR="002D4C47" w:rsidRPr="002D4C47" w:rsidRDefault="002D4C47" w:rsidP="002D4C47">
      <w:pPr>
        <w:pStyle w:val="Brdtextmedindrag"/>
      </w:pPr>
      <w:r w:rsidRPr="002D4C47">
        <w:t>Enligt ordalydelsen av tredje stycket skulle en gåva med krav på politisk motprestation, att t.ex. driva och genomföra ett visst förslag, inte behöva redovisas. Detta är naturligtvis inte meningen, vilket bör klar</w:t>
      </w:r>
      <w:r w:rsidR="007001D6">
        <w:softHyphen/>
      </w:r>
      <w:r w:rsidRPr="002D4C47">
        <w:t xml:space="preserve">göras i den fortsatta beredningen. </w:t>
      </w:r>
    </w:p>
    <w:p w:rsidR="002D4C47" w:rsidRPr="002D4C47" w:rsidRDefault="002D4C47" w:rsidP="002D4C47">
      <w:pPr>
        <w:pStyle w:val="Brdtextmedindrag"/>
      </w:pPr>
      <w:r w:rsidRPr="002D4C47">
        <w:t xml:space="preserve">Enligt samma stycke är ”sedvanliga gratistjänster” undantagna från redovisningsskyldighet. Som exempel anges i författningskommentaren att ”någon privatperson på eget initiativ tillhandahåller personella resurser i en valrörelse”. Förslaget mötte kritik under remissbehandlingen från bl.a. politiska partier. Också Lagrådet har svårt att se att ett så konstruerat undantag vore berättigat med hänsyn till lagens syfte. Just gratistjänster är exempel på en prestation som tas ”emot helt eller delvis utan krav på motprestation”. Undantaget är inte heller avgränsat och skulle kunna inrymma tämligen omfattande, men sedvanliga, stöd avseende t.ex. marknadsföring, transporter, byggverksamhet eller mat och dryck. Ifall undantaget behålls, bör det motiveras närmare och dess gränser preciseras. Om avsikten är att undanta bidrag med lågt värde, borde i stället en beloppsgräns övervägas. </w:t>
      </w:r>
    </w:p>
    <w:p w:rsidR="002D4C47" w:rsidRPr="002D4C47" w:rsidRDefault="002D4C47" w:rsidP="002D4C47">
      <w:pPr>
        <w:pStyle w:val="Brdtextmedindrag"/>
      </w:pPr>
      <w:r w:rsidRPr="002D4C47">
        <w:t xml:space="preserve">Inledningen av tredje stycket ger upphov till en smärre oklarhet. Hänför sig relativsatsen (”som” etc.) till ”prestationer i pengar, varor, tjänster och andra prestationer” eller bara till ”andra prestationer”? Den första läsningen torde vara den avsedda. Lagrådet föreslår att texten får lyda: ”Som bidrag räknas prestationer av pengar, varor, tjänster och annat som - - -”. </w:t>
      </w:r>
    </w:p>
    <w:p w:rsidR="002D4C47" w:rsidRPr="002D4C47" w:rsidRDefault="002D4C47" w:rsidP="002D4C47">
      <w:pPr>
        <w:pStyle w:val="Brdtextmedindrag"/>
      </w:pPr>
      <w:r w:rsidRPr="002D4C47">
        <w:t xml:space="preserve">Under remissbehandlingen har påpekats möjligheten att kringgå en lagstiftning med hjälp av särskilda insamlingsorganisationer. Sådana förekommer i andra länder och kan bildas för att samla in pengar till ett parti och dess kandidater utan att partiet har något bestämmande inflytande över organisationen. Lagrådet konstaterar att det i detta ärende inte finns något beredningsunderlag i denna fråga men förordar att den uppmärksammas i det aviserade fortsatta utredningsarbetet. </w:t>
      </w:r>
    </w:p>
    <w:p w:rsidR="002D4C47" w:rsidRPr="002D4C47" w:rsidRDefault="002D4C47" w:rsidP="002D4C47">
      <w:pPr>
        <w:pStyle w:val="Brdtext"/>
      </w:pPr>
    </w:p>
    <w:p w:rsidR="002D4C47" w:rsidRPr="002D4C47" w:rsidRDefault="007001D6" w:rsidP="002D4C47">
      <w:pPr>
        <w:pStyle w:val="Brdtext"/>
      </w:pPr>
      <w:r>
        <w:t>8 </w:t>
      </w:r>
      <w:r w:rsidR="002D4C47" w:rsidRPr="002D4C47">
        <w:t>§</w:t>
      </w:r>
    </w:p>
    <w:p w:rsidR="002D4C47" w:rsidRPr="002D4C47" w:rsidRDefault="002D4C47" w:rsidP="002D4C47">
      <w:pPr>
        <w:pStyle w:val="Brdtext"/>
      </w:pPr>
    </w:p>
    <w:p w:rsidR="002D4C47" w:rsidRPr="002D4C47" w:rsidRDefault="002D4C47" w:rsidP="002D4C47">
      <w:pPr>
        <w:pStyle w:val="Brdtext"/>
      </w:pPr>
      <w:r w:rsidRPr="002D4C47">
        <w:t>I bestämmelsen anges kraven på redovisning av intäkter till en person</w:t>
      </w:r>
      <w:r w:rsidR="007001D6">
        <w:softHyphen/>
      </w:r>
      <w:r w:rsidRPr="002D4C47">
        <w:t>valskampanj. Redovisningen ska avse endast kandidatens personvals</w:t>
      </w:r>
      <w:r w:rsidR="007001D6">
        <w:softHyphen/>
      </w:r>
      <w:r w:rsidRPr="002D4C47">
        <w:t>kampanj. Om ett bidrag inte avser hans eller hennes kampanj, ska bidraget inte redovisas.</w:t>
      </w:r>
    </w:p>
    <w:p w:rsidR="002D4C47" w:rsidRPr="002D4C47" w:rsidRDefault="002D4C47" w:rsidP="002D4C47">
      <w:pPr>
        <w:pStyle w:val="Brdtextmedindrag"/>
      </w:pPr>
      <w:r w:rsidRPr="002D4C47">
        <w:t>Avgränsningen ter sig diskutabel i ljuset av lagförslagets syfte. En kandidat eller vald ledamot kan antas ha väl så mycket glädje av t.ex. ett allmänt och regelbundet bidrag över längre tid som av ett särskilt bidrag för just en personvalskampanj. Man kan också tänka sig att regelbunden sponsring av en politiker skulle kunna vara minst lika ägnad att göra denne potentiellt ”samarbetsvillig” som ett engångsbidrag till en person</w:t>
      </w:r>
      <w:r w:rsidR="007001D6">
        <w:softHyphen/>
      </w:r>
      <w:r w:rsidRPr="002D4C47">
        <w:t>valskampanj. Och den som önskar ge ett större bidrag till ett parti men som vill undvika registrering kan ju också ge bidraget t.ex. i form av periodiska personliga bidrag till ett antal ledamöter av en politisk försam</w:t>
      </w:r>
      <w:r w:rsidR="007001D6">
        <w:softHyphen/>
      </w:r>
      <w:r w:rsidRPr="002D4C47">
        <w:t>ling. Lagrådet noterar också att stöd enligt lagen (1999:1209) om stöd till riksdagsledamöternas och partigruppernas arbete i riksdagen ska ingå i redovisningen. Lagrådet anser att regeringen bör överväga avgränsningen på nytt eller uppdra åt den aviserade utredningen att pröva frågan.</w:t>
      </w:r>
    </w:p>
    <w:p w:rsidR="002D4C47" w:rsidRPr="002D4C47" w:rsidRDefault="002D4C47" w:rsidP="002D4C47">
      <w:pPr>
        <w:pStyle w:val="Brdtext"/>
      </w:pPr>
    </w:p>
    <w:p w:rsidR="002D4C47" w:rsidRPr="002D4C47" w:rsidRDefault="002D4C47" w:rsidP="002D4C47">
      <w:pPr>
        <w:pStyle w:val="Brdtext"/>
      </w:pPr>
      <w:r w:rsidRPr="002D4C47">
        <w:t>14 och 18</w:t>
      </w:r>
      <w:r w:rsidR="007001D6">
        <w:t> </w:t>
      </w:r>
      <w:r w:rsidRPr="002D4C47">
        <w:t>§§</w:t>
      </w:r>
    </w:p>
    <w:p w:rsidR="002D4C47" w:rsidRPr="002D4C47" w:rsidRDefault="002D4C47" w:rsidP="002D4C47">
      <w:pPr>
        <w:pStyle w:val="Brdtext"/>
      </w:pPr>
    </w:p>
    <w:p w:rsidR="002D4C47" w:rsidRPr="002D4C47" w:rsidRDefault="002D4C47" w:rsidP="002D4C47">
      <w:pPr>
        <w:pStyle w:val="Brdtext"/>
      </w:pPr>
      <w:r w:rsidRPr="002D4C47">
        <w:t>I 13 och 14</w:t>
      </w:r>
      <w:r w:rsidR="007001D6">
        <w:t> </w:t>
      </w:r>
      <w:r w:rsidRPr="002D4C47">
        <w:t>§§ regleras Kammarkol</w:t>
      </w:r>
      <w:r w:rsidR="007001D6">
        <w:t>legiets tillsyn och i 18 och 19 </w:t>
      </w:r>
      <w:r w:rsidRPr="002D4C47">
        <w:t>§§ frågor om särskild avgift</w:t>
      </w:r>
      <w:r w:rsidR="007001D6">
        <w:t>. Kammarkollegiet får enligt 14 </w:t>
      </w:r>
      <w:r w:rsidRPr="002D4C47">
        <w:t>§ besluta ”de förelägganden som behövs för tillsynen och för att partierna ska fullgöra si</w:t>
      </w:r>
      <w:r w:rsidR="007001D6">
        <w:t>na skyldigheter”. Men enligt 18 </w:t>
      </w:r>
      <w:r w:rsidRPr="002D4C47">
        <w:t>§ krävs, för att Kammarkollegiet ska få granska innehållet i en intäktsredovisning, en anmälan från någon enskild som ”ger särskild anledning att anta att en intäktsredovisning är felaktig”.</w:t>
      </w:r>
    </w:p>
    <w:p w:rsidR="002D4C47" w:rsidRPr="002D4C47" w:rsidRDefault="002D4C47" w:rsidP="002D4C47">
      <w:pPr>
        <w:pStyle w:val="Brdtextmedindrag"/>
      </w:pPr>
      <w:r w:rsidRPr="002D4C47">
        <w:t>Lagrådet hyser förståelse för att det ska ställas vissa krav för att Kammarkollegiet ska inleda en granskning. Men ett beslut om före</w:t>
      </w:r>
      <w:r w:rsidR="007001D6">
        <w:softHyphen/>
      </w:r>
      <w:r w:rsidRPr="002D4C47">
        <w:t>läggande enligt 14</w:t>
      </w:r>
      <w:r w:rsidR="007001D6">
        <w:t> </w:t>
      </w:r>
      <w:r w:rsidRPr="002D4C47">
        <w:t>§ – där det inte ställs upp några krav på vare sig anmälan eller särskild anledning – förutsätter rimligen något slags granskning. Regleringen ter sig därför inte helt logisk. Dessutom bör, enligt Lagrådets uppfattning, Kammarkollegiet ges viss initiativrätt.</w:t>
      </w:r>
    </w:p>
    <w:p w:rsidR="002D4C47" w:rsidRPr="002D4C47" w:rsidRDefault="007001D6" w:rsidP="002D4C47">
      <w:pPr>
        <w:pStyle w:val="Brdtextmedindrag"/>
      </w:pPr>
      <w:r>
        <w:t>Första stycket i 18 </w:t>
      </w:r>
      <w:r w:rsidR="002D4C47" w:rsidRPr="002D4C47">
        <w:t>§ skulle kunna formuleras så här:</w:t>
      </w:r>
    </w:p>
    <w:p w:rsidR="002D4C47" w:rsidRPr="002D4C47" w:rsidRDefault="002D4C47" w:rsidP="002D4C47">
      <w:pPr>
        <w:pStyle w:val="Brdtext"/>
      </w:pPr>
      <w:r w:rsidRPr="002D4C47">
        <w:t xml:space="preserve">Om en anmälan från någon enskild </w:t>
      </w:r>
      <w:r w:rsidRPr="002D4C47">
        <w:rPr>
          <w:i/>
        </w:rPr>
        <w:t xml:space="preserve">eller andra omständigheter </w:t>
      </w:r>
      <w:r w:rsidRPr="002D4C47">
        <w:t>ger särskild anledning att anta att en intäktsredovisning är felaktig, ska Kammarkollegiet granska innehållet i intäktsredovisningen.</w:t>
      </w:r>
    </w:p>
    <w:p w:rsidR="002D4C47" w:rsidRPr="002D4C47" w:rsidRDefault="002D4C47" w:rsidP="002D4C47">
      <w:pPr>
        <w:pStyle w:val="Brdtext"/>
      </w:pPr>
    </w:p>
    <w:p w:rsidR="002D4C47" w:rsidRPr="002D4C47" w:rsidRDefault="002D4C47" w:rsidP="002D4C47">
      <w:pPr>
        <w:pStyle w:val="Brdtext"/>
        <w:rPr>
          <w:u w:val="single"/>
        </w:rPr>
      </w:pPr>
      <w:r w:rsidRPr="002D4C47">
        <w:rPr>
          <w:u w:val="single"/>
        </w:rPr>
        <w:t>Konsekvenser av förslaget</w:t>
      </w:r>
    </w:p>
    <w:p w:rsidR="002D4C47" w:rsidRPr="002D4C47" w:rsidRDefault="002D4C47" w:rsidP="002D4C47">
      <w:pPr>
        <w:pStyle w:val="Brdtext"/>
      </w:pPr>
    </w:p>
    <w:p w:rsidR="002D4C47" w:rsidRPr="002D4C47" w:rsidRDefault="007001D6" w:rsidP="002D4C47">
      <w:pPr>
        <w:pStyle w:val="Brdtext"/>
      </w:pPr>
      <w:r>
        <w:t>Regeringen bedömer (s. 105 </w:t>
      </w:r>
      <w:r w:rsidR="002D4C47" w:rsidRPr="002D4C47">
        <w:t>ff.) att de merkostnader som regleringen medför kan tas inom ramen för befintliga anslag. Såvitt angår Kammar</w:t>
      </w:r>
      <w:r>
        <w:softHyphen/>
      </w:r>
      <w:r w:rsidR="002D4C47" w:rsidRPr="002D4C47">
        <w:t>kollegiet ter sig bedömningen diskutabel med hänsyn till omfattningen av de uppgifter som läggs på myndigheten.</w:t>
      </w:r>
    </w:p>
    <w:p w:rsidR="002D4C47" w:rsidRPr="002D4C47" w:rsidRDefault="002D4C47" w:rsidP="002D4C47">
      <w:pPr>
        <w:pStyle w:val="Brdtext"/>
      </w:pPr>
    </w:p>
    <w:p w:rsidR="002D4C47" w:rsidRPr="002D4C47" w:rsidRDefault="002D4C47" w:rsidP="002D4C47">
      <w:pPr>
        <w:pStyle w:val="Brdtext"/>
      </w:pPr>
      <w:r w:rsidRPr="002D4C47">
        <w:t>Ikraftträdande</w:t>
      </w:r>
    </w:p>
    <w:p w:rsidR="002D4C47" w:rsidRPr="002D4C47" w:rsidRDefault="002D4C47" w:rsidP="002D4C47">
      <w:pPr>
        <w:pStyle w:val="Brdtext"/>
      </w:pPr>
    </w:p>
    <w:p w:rsidR="00D75EFB" w:rsidRPr="00D75EFB" w:rsidRDefault="002D4C47" w:rsidP="00D75EFB">
      <w:pPr>
        <w:pStyle w:val="Brdtext"/>
      </w:pPr>
      <w:r w:rsidRPr="002D4C47">
        <w:t>Bestä</w:t>
      </w:r>
      <w:r w:rsidR="007001D6">
        <w:t>mmelsen om ikraftträdande den 1 </w:t>
      </w:r>
      <w:r w:rsidRPr="002D4C47">
        <w:t>april 2014 framstår som orealistisk med hänsyn till kravet på promulgation viss tid dessförinnan.</w:t>
      </w:r>
    </w:p>
    <w:p w:rsidR="001D640C" w:rsidRDefault="001D640C" w:rsidP="00127182">
      <w:pPr>
        <w:pStyle w:val="Brdtext"/>
        <w:sectPr w:rsidR="001D640C" w:rsidSect="00127182">
          <w:headerReference w:type="even" r:id="rId59"/>
          <w:headerReference w:type="default" r:id="rId60"/>
          <w:footerReference w:type="even" r:id="rId61"/>
          <w:footerReference w:type="default" r:id="rId62"/>
          <w:headerReference w:type="first" r:id="rId63"/>
          <w:footerReference w:type="first" r:id="rId64"/>
          <w:pgSz w:w="9356" w:h="13721" w:code="9"/>
          <w:pgMar w:top="794" w:right="2438" w:bottom="1191" w:left="1020" w:header="0" w:footer="709" w:gutter="0"/>
          <w:cols w:space="720"/>
          <w:docGrid w:linePitch="245"/>
        </w:sectPr>
      </w:pPr>
    </w:p>
    <w:p w:rsidR="001D640C" w:rsidRDefault="001D640C" w:rsidP="001D640C">
      <w:pPr>
        <w:pStyle w:val="Brdtextmedindrag"/>
      </w:pPr>
    </w:p>
    <w:p w:rsidR="001D640C" w:rsidRDefault="001D640C" w:rsidP="001D640C">
      <w:pPr>
        <w:sectPr w:rsidR="001D640C" w:rsidSect="00EE6B13">
          <w:headerReference w:type="even" r:id="rId65"/>
          <w:headerReference w:type="default" r:id="rId66"/>
          <w:type w:val="continuous"/>
          <w:pgSz w:w="9356" w:h="13721" w:code="9"/>
          <w:pgMar w:top="794" w:right="2438" w:bottom="1191" w:left="1020" w:header="0" w:footer="709" w:gutter="0"/>
          <w:cols w:space="720"/>
          <w:docGrid w:linePitch="245"/>
        </w:sectPr>
      </w:pPr>
      <w:bookmarkStart w:id="9042" w:name="EndDok"/>
      <w:bookmarkEnd w:id="9042"/>
    </w:p>
    <w:p w:rsidR="001D640C" w:rsidRDefault="001D640C">
      <w:pPr>
        <w:pStyle w:val="Proprubrik"/>
        <w:spacing w:after="190"/>
      </w:pPr>
      <w:r>
        <w:t>Justitiedepartementet</w:t>
      </w:r>
    </w:p>
    <w:p w:rsidR="001D640C" w:rsidRDefault="001D640C">
      <w:pPr>
        <w:pStyle w:val="Proputdrag"/>
      </w:pPr>
      <w:bookmarkStart w:id="9043" w:name="_Toc375297536"/>
      <w:bookmarkStart w:id="9044" w:name="_Toc376853909"/>
      <w:bookmarkStart w:id="9045" w:name="_Toc376857423"/>
      <w:bookmarkStart w:id="9046" w:name="_Toc376857628"/>
      <w:bookmarkStart w:id="9047" w:name="_Toc376858871"/>
      <w:bookmarkStart w:id="9048" w:name="_Toc376858943"/>
      <w:bookmarkStart w:id="9049" w:name="_Toc376859014"/>
      <w:bookmarkStart w:id="9050" w:name="_Toc376931293"/>
      <w:bookmarkStart w:id="9051" w:name="_Toc377120425"/>
      <w:bookmarkStart w:id="9052" w:name="_Toc377125040"/>
      <w:bookmarkStart w:id="9053" w:name="_Toc377133264"/>
      <w:bookmarkStart w:id="9054" w:name="_Toc377134842"/>
      <w:bookmarkStart w:id="9055" w:name="_Toc377371306"/>
      <w:bookmarkStart w:id="9056" w:name="_Toc377542421"/>
      <w:bookmarkStart w:id="9057" w:name="_Toc377622964"/>
      <w:bookmarkStart w:id="9058" w:name="_Toc377623078"/>
      <w:bookmarkStart w:id="9059" w:name="_Toc377623192"/>
      <w:bookmarkStart w:id="9060" w:name="_Toc377623262"/>
      <w:bookmarkStart w:id="9061" w:name="_Toc377713098"/>
      <w:bookmarkStart w:id="9062" w:name="_Toc377720438"/>
      <w:r>
        <w:t xml:space="preserve">Utdrag ur protokoll vid regeringssammanträde den </w:t>
      </w:r>
      <w:r w:rsidR="00B94D5D">
        <w:t>20 </w:t>
      </w:r>
      <w:r w:rsidR="00C92DF3">
        <w:t>jan</w:t>
      </w:r>
      <w:r w:rsidR="003E501F">
        <w:t>u</w:t>
      </w:r>
      <w:r w:rsidR="00C92DF3">
        <w:t>a</w:t>
      </w:r>
      <w:r w:rsidR="003E501F">
        <w:t>ri</w:t>
      </w:r>
      <w:r>
        <w:t xml:space="preserve"> 2014</w:t>
      </w:r>
      <w:bookmarkEnd w:id="9043"/>
      <w:bookmarkEnd w:id="9044"/>
      <w:bookmarkEnd w:id="9045"/>
      <w:bookmarkEnd w:id="9046"/>
      <w:bookmarkEnd w:id="9047"/>
      <w:bookmarkEnd w:id="9048"/>
      <w:bookmarkEnd w:id="9049"/>
      <w:bookmarkEnd w:id="9050"/>
      <w:bookmarkEnd w:id="9051"/>
      <w:bookmarkEnd w:id="9052"/>
      <w:bookmarkEnd w:id="9053"/>
      <w:bookmarkEnd w:id="9054"/>
      <w:bookmarkEnd w:id="9055"/>
      <w:bookmarkEnd w:id="9056"/>
      <w:bookmarkEnd w:id="9057"/>
      <w:bookmarkEnd w:id="9058"/>
      <w:bookmarkEnd w:id="9059"/>
      <w:bookmarkEnd w:id="9060"/>
      <w:bookmarkEnd w:id="9061"/>
      <w:bookmarkEnd w:id="9062"/>
    </w:p>
    <w:p w:rsidR="001D640C" w:rsidRDefault="001D640C">
      <w:pPr>
        <w:pStyle w:val="Brdtext"/>
        <w:jc w:val="left"/>
      </w:pPr>
    </w:p>
    <w:p w:rsidR="001D640C" w:rsidRDefault="001D640C">
      <w:pPr>
        <w:pStyle w:val="Brdtext"/>
        <w:jc w:val="left"/>
      </w:pPr>
      <w:r>
        <w:t xml:space="preserve">Närvarande: </w:t>
      </w:r>
      <w:r w:rsidRPr="003D7C0E">
        <w:t>Statsministern Reinfeldt, ordförande, och statsråden Ask, Billström, Adelsohn Liljeroth, Engström, Kristersson</w:t>
      </w:r>
    </w:p>
    <w:p w:rsidR="001D640C" w:rsidRDefault="001D640C">
      <w:pPr>
        <w:pStyle w:val="Brdtext"/>
        <w:jc w:val="left"/>
      </w:pPr>
    </w:p>
    <w:p w:rsidR="001D640C" w:rsidRDefault="001D640C">
      <w:pPr>
        <w:pStyle w:val="Brdtext"/>
        <w:jc w:val="left"/>
      </w:pPr>
      <w:r>
        <w:t xml:space="preserve">Föredragande: statsrådet </w:t>
      </w:r>
      <w:r w:rsidRPr="00B94D5D">
        <w:t>Ask</w:t>
      </w:r>
    </w:p>
    <w:p w:rsidR="001D640C" w:rsidRPr="00827386" w:rsidRDefault="001D640C">
      <w:pPr>
        <w:pStyle w:val="Brdtext"/>
        <w:jc w:val="left"/>
        <w:rPr>
          <w:szCs w:val="21"/>
        </w:rPr>
      </w:pPr>
    </w:p>
    <w:p w:rsidR="001D640C" w:rsidRPr="008B7E85" w:rsidRDefault="001D640C" w:rsidP="00127182">
      <w:pPr>
        <w:pStyle w:val="Brdtext"/>
        <w:rPr>
          <w:szCs w:val="22"/>
          <w:u w:val="single"/>
        </w:rPr>
      </w:pPr>
      <w:r w:rsidRPr="008B7E85">
        <w:rPr>
          <w:szCs w:val="22"/>
          <w:u w:val="single"/>
        </w:rPr>
        <w:t>                                 </w:t>
      </w:r>
    </w:p>
    <w:p w:rsidR="001D640C" w:rsidRPr="006E102E" w:rsidRDefault="001D640C">
      <w:pPr>
        <w:pStyle w:val="Brdtext"/>
        <w:jc w:val="left"/>
        <w:rPr>
          <w:sz w:val="18"/>
          <w:szCs w:val="18"/>
        </w:rPr>
      </w:pPr>
    </w:p>
    <w:p w:rsidR="001D640C" w:rsidRDefault="001D640C">
      <w:pPr>
        <w:pStyle w:val="Brdtext"/>
        <w:jc w:val="left"/>
      </w:pPr>
    </w:p>
    <w:p w:rsidR="001D640C" w:rsidRDefault="001D640C">
      <w:pPr>
        <w:pStyle w:val="Brdtext"/>
        <w:jc w:val="left"/>
      </w:pPr>
      <w:r>
        <w:t>Regeringen beslutar proposition Ökad insyn i partiers och valkandidaters finansiering</w:t>
      </w:r>
    </w:p>
    <w:p w:rsidR="001D640C" w:rsidRDefault="001D640C">
      <w:pPr>
        <w:pStyle w:val="Brdtext"/>
      </w:pPr>
    </w:p>
    <w:p w:rsidR="001D640C" w:rsidRDefault="001D640C" w:rsidP="00127182">
      <w:pPr>
        <w:pStyle w:val="Brdtext"/>
        <w:sectPr w:rsidR="001D640C" w:rsidSect="00127182">
          <w:headerReference w:type="even" r:id="rId67"/>
          <w:headerReference w:type="default" r:id="rId68"/>
          <w:footerReference w:type="even" r:id="rId69"/>
          <w:footerReference w:type="default" r:id="rId70"/>
          <w:headerReference w:type="first" r:id="rId71"/>
          <w:footerReference w:type="first" r:id="rId72"/>
          <w:pgSz w:w="9356" w:h="13721" w:code="9"/>
          <w:pgMar w:top="794" w:right="2438" w:bottom="1191" w:left="1020" w:header="0" w:footer="709" w:gutter="0"/>
          <w:cols w:space="720"/>
          <w:docGrid w:linePitch="245"/>
        </w:sectPr>
      </w:pPr>
    </w:p>
    <w:p w:rsidR="001D640C" w:rsidRPr="001D640C" w:rsidRDefault="001D640C" w:rsidP="001D640C">
      <w:pPr>
        <w:pStyle w:val="Brdtextmedindrag"/>
      </w:pPr>
    </w:p>
    <w:sectPr w:rsidR="001D640C" w:rsidRPr="001D640C" w:rsidSect="00EE6B13">
      <w:headerReference w:type="even" r:id="rId73"/>
      <w:headerReference w:type="default" r:id="rId74"/>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5529C1" w:rsidRDefault="005529C1">
      <w:r>
        <w:separator/>
      </w:r>
    </w:p>
  </w:endnote>
  <w:endnote w:type="continuationSeparator" w:id="0">
    <w:p w:rsidR="005529C1" w:rsidRDefault="005529C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OrigGarmnd BT">
    <w:panose1 w:val="02020602050306020403"/>
    <w:charset w:val="00"/>
    <w:family w:val="roman"/>
    <w:pitch w:val="variable"/>
    <w:sig w:usb0="00000087" w:usb1="00000000" w:usb2="00000000" w:usb3="00000000" w:csb0="0000001B" w:csb1="00000000"/>
  </w:font>
  <w:font w:name="TradeGothic">
    <w:altName w:val="Courier New"/>
    <w:panose1 w:val="00000400000000000000"/>
    <w:charset w:val="00"/>
    <w:family w:val="auto"/>
    <w:pitch w:val="variable"/>
    <w:sig w:usb0="00000003" w:usb1="00000000" w:usb2="00000000" w:usb3="00000000" w:csb0="00000001" w:csb1="00000000"/>
  </w:font>
  <w:font w:name="TradeGothic Light">
    <w:panose1 w:val="00000400000000000000"/>
    <w:charset w:val="00"/>
    <w:family w:val="auto"/>
    <w:pitch w:val="variable"/>
    <w:sig w:usb0="00000003" w:usb1="00000000" w:usb2="00000000" w:usb3="00000000" w:csb0="00000001" w:csb1="00000000"/>
  </w:font>
  <w:font w:name="Courier New">
    <w:panose1 w:val="02070309020205020404"/>
    <w:charset w:val="00"/>
    <w:family w:val="modern"/>
    <w:pitch w:val="fixed"/>
    <w:sig w:usb0="E0002AFF" w:usb1="C0007843"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Helvetica">
    <w:panose1 w:val="020B0604020202020204"/>
    <w:charset w:val="00"/>
    <w:family w:val="swiss"/>
    <w:notTrueType/>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0000012" w:usb3="00000000" w:csb0="0002009F" w:csb1="00000000"/>
  </w:font>
  <w:font w:name="Lucida Grande">
    <w:altName w:val="Times New Roman"/>
    <w:charset w:val="00"/>
    <w:family w:val="auto"/>
    <w:pitch w:val="variable"/>
    <w:sig w:usb0="00000000" w:usb1="5000A1FF" w:usb2="00000000" w:usb3="00000000" w:csb0="000001BF" w:csb1="00000000"/>
  </w:font>
  <w:font w:name="TimesNewRomanPS-ItalicMT">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2"/>
  <w:bookmarkEnd w:id="1"/>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294AB3">
      <w:rPr>
        <w:noProof/>
        <w:sz w:val="20"/>
      </w:rPr>
      <w:t>6</w:t>
    </w:r>
    <w:r>
      <w:rPr>
        <w:sz w:val="20"/>
      </w:rPr>
      <w:fldChar w:fldCharType="end"/>
    </w:r>
  </w:p>
  <w:p w:rsidR="005529C1" w:rsidRDefault="005529C1">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3"/>
  <w:bookmarkEnd w:id="2"/>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294AB3">
      <w:rPr>
        <w:noProof/>
        <w:sz w:val="20"/>
      </w:rPr>
      <w:t>5</w:t>
    </w:r>
    <w:r>
      <w:rPr>
        <w:sz w:val="20"/>
      </w:rPr>
      <w:fldChar w:fldCharType="end"/>
    </w:r>
  </w:p>
  <w:p w:rsidR="005529C1" w:rsidRPr="0060020A" w:rsidRDefault="005529C1"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3" w:name="RKsidnr"/>
  <w:bookmarkEnd w:id="3"/>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294AB3">
      <w:rPr>
        <w:noProof/>
        <w:sz w:val="20"/>
      </w:rPr>
      <w:t>1</w:t>
    </w:r>
    <w:r w:rsidRPr="0060020A">
      <w:rPr>
        <w:sz w:val="20"/>
      </w:rPr>
      <w:fldChar w:fldCharType="end"/>
    </w:r>
  </w:p>
  <w:p w:rsidR="005529C1" w:rsidRDefault="005529C1"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65490">
      <w:rPr>
        <w:noProof/>
        <w:sz w:val="20"/>
      </w:rPr>
      <w:t>124</w:t>
    </w:r>
    <w:r>
      <w:rPr>
        <w:sz w:val="20"/>
      </w:rPr>
      <w:fldChar w:fldCharType="end"/>
    </w:r>
  </w:p>
  <w:p w:rsidR="005529C1" w:rsidRDefault="005529C1">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125</w:t>
    </w:r>
    <w:r>
      <w:rPr>
        <w:sz w:val="20"/>
      </w:rPr>
      <w:fldChar w:fldCharType="end"/>
    </w:r>
  </w:p>
  <w:p w:rsidR="005529C1" w:rsidRPr="0060020A" w:rsidRDefault="005529C1"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65490">
      <w:rPr>
        <w:noProof/>
        <w:sz w:val="20"/>
      </w:rPr>
      <w:t>126</w:t>
    </w:r>
    <w:r>
      <w:rPr>
        <w:sz w:val="20"/>
      </w:rPr>
      <w:fldChar w:fldCharType="end"/>
    </w:r>
  </w:p>
  <w:p w:rsidR="005529C1" w:rsidRDefault="005529C1">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127</w:t>
    </w:r>
    <w:r>
      <w:rPr>
        <w:sz w:val="20"/>
      </w:rPr>
      <w:fldChar w:fldCharType="end"/>
    </w:r>
  </w:p>
  <w:p w:rsidR="005529C1" w:rsidRPr="0060020A" w:rsidRDefault="005529C1"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65490">
      <w:rPr>
        <w:noProof/>
        <w:sz w:val="20"/>
      </w:rPr>
      <w:t>130</w:t>
    </w:r>
    <w:r>
      <w:rPr>
        <w:sz w:val="20"/>
      </w:rPr>
      <w:fldChar w:fldCharType="end"/>
    </w:r>
  </w:p>
  <w:p w:rsidR="005529C1" w:rsidRDefault="005529C1">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129</w:t>
    </w:r>
    <w:r>
      <w:rPr>
        <w:sz w:val="20"/>
      </w:rPr>
      <w:fldChar w:fldCharType="end"/>
    </w:r>
  </w:p>
  <w:p w:rsidR="005529C1" w:rsidRPr="0060020A" w:rsidRDefault="005529C1"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132</w:t>
    </w:r>
    <w:r>
      <w:rPr>
        <w:sz w:val="20"/>
      </w:rPr>
      <w:fldChar w:fldCharType="end"/>
    </w:r>
  </w:p>
  <w:p w:rsidR="005529C1" w:rsidRDefault="005529C1">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131</w:t>
    </w:r>
    <w:r>
      <w:rPr>
        <w:sz w:val="20"/>
      </w:rPr>
      <w:fldChar w:fldCharType="end"/>
    </w:r>
  </w:p>
  <w:p w:rsidR="005529C1" w:rsidRPr="0060020A" w:rsidRDefault="005529C1"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65490">
      <w:rPr>
        <w:noProof/>
        <w:sz w:val="20"/>
      </w:rPr>
      <w:t>134</w:t>
    </w:r>
    <w:r>
      <w:rPr>
        <w:sz w:val="20"/>
      </w:rPr>
      <w:fldChar w:fldCharType="end"/>
    </w:r>
  </w:p>
  <w:p w:rsidR="005529C1" w:rsidRDefault="005529C1">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135</w:t>
    </w:r>
    <w:r>
      <w:rPr>
        <w:sz w:val="20"/>
      </w:rPr>
      <w:fldChar w:fldCharType="end"/>
    </w:r>
  </w:p>
  <w:p w:rsidR="005529C1" w:rsidRPr="0060020A" w:rsidRDefault="005529C1"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365490">
      <w:rPr>
        <w:noProof/>
        <w:sz w:val="20"/>
      </w:rPr>
      <w:t>140</w:t>
    </w:r>
    <w:r>
      <w:rPr>
        <w:sz w:val="20"/>
      </w:rPr>
      <w:fldChar w:fldCharType="end"/>
    </w:r>
  </w:p>
  <w:p w:rsidR="005529C1" w:rsidRDefault="005529C1">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139</w:t>
    </w:r>
    <w:r>
      <w:rPr>
        <w:sz w:val="20"/>
      </w:rPr>
      <w:fldChar w:fldCharType="end"/>
    </w:r>
  </w:p>
  <w:p w:rsidR="005529C1" w:rsidRPr="0060020A" w:rsidRDefault="005529C1"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142</w:t>
    </w:r>
    <w:r>
      <w:rPr>
        <w:sz w:val="20"/>
      </w:rPr>
      <w:fldChar w:fldCharType="end"/>
    </w:r>
  </w:p>
  <w:p w:rsidR="005529C1" w:rsidRDefault="005529C1">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365490">
      <w:rPr>
        <w:noProof/>
        <w:sz w:val="20"/>
      </w:rPr>
      <w:t>141</w:t>
    </w:r>
    <w:r>
      <w:rPr>
        <w:sz w:val="20"/>
      </w:rPr>
      <w:fldChar w:fldCharType="end"/>
    </w:r>
  </w:p>
  <w:p w:rsidR="005529C1" w:rsidRPr="0060020A" w:rsidRDefault="005529C1"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0020A" w:rsidRDefault="005529C1"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5529C1" w:rsidRDefault="005529C1"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5529C1" w:rsidRPr="0053240A" w:rsidRDefault="005529C1" w:rsidP="0053240A">
      <w:pPr>
        <w:pStyle w:val="Sidfot"/>
      </w:pPr>
    </w:p>
  </w:footnote>
  <w:footnote w:type="continuationSeparator" w:id="0">
    <w:p w:rsidR="005529C1" w:rsidRPr="0053240A" w:rsidRDefault="005529C1" w:rsidP="0053240A">
      <w:pPr>
        <w:pStyle w:val="Sidfot"/>
      </w:pPr>
    </w:p>
  </w:footnote>
  <w:footnote w:type="continuationNotice" w:id="1">
    <w:p w:rsidR="005529C1" w:rsidRDefault="005529C1"/>
  </w:footnote>
  <w:footnote w:id="2">
    <w:p w:rsidR="005529C1" w:rsidRPr="007566FB" w:rsidRDefault="005529C1" w:rsidP="00127182">
      <w:pPr>
        <w:pStyle w:val="Fotnotstext"/>
        <w:rPr>
          <w:lang w:val="fr-FR"/>
        </w:rPr>
      </w:pPr>
      <w:r>
        <w:rPr>
          <w:rStyle w:val="Fotnotsreferens"/>
        </w:rPr>
        <w:footnoteRef/>
      </w:r>
      <w:r w:rsidRPr="007566FB">
        <w:rPr>
          <w:lang w:val="fr-FR"/>
        </w:rPr>
        <w:t xml:space="preserve"> EUT L 297, 15.11.2003, s. 1 (Celex 32003R2004).</w:t>
      </w:r>
    </w:p>
  </w:footnote>
  <w:footnote w:id="3">
    <w:p w:rsidR="005529C1" w:rsidRDefault="005529C1" w:rsidP="00127182">
      <w:pPr>
        <w:pStyle w:val="Fotnotstext"/>
      </w:pPr>
      <w:r>
        <w:rPr>
          <w:rStyle w:val="Fotnotsreferens"/>
        </w:rPr>
        <w:footnoteRef/>
      </w:r>
      <w:r>
        <w:t xml:space="preserve"> Se förordningen (2013:715) om prisbasbelopp och förhöjt prisbasbelopp för år 2014.</w:t>
      </w:r>
    </w:p>
  </w:footnote>
  <w:footnote w:id="4">
    <w:p w:rsidR="005529C1" w:rsidRDefault="005529C1" w:rsidP="00127182">
      <w:pPr>
        <w:pStyle w:val="Fotnotstext"/>
      </w:pPr>
      <w:r>
        <w:rPr>
          <w:rStyle w:val="Fotnotsreferens"/>
        </w:rPr>
        <w:footnoteRef/>
      </w:r>
      <w:r>
        <w:t xml:space="preserve"> Se förordningen (2013:715) om prisbasbelopp och förhöjt prisbasbelopp för år 2014.</w:t>
      </w:r>
    </w:p>
  </w:footnote>
  <w:footnote w:id="5">
    <w:p w:rsidR="005529C1" w:rsidRDefault="005529C1" w:rsidP="00FE2B62">
      <w:pPr>
        <w:pStyle w:val="Fotnotstext"/>
      </w:pPr>
      <w:r>
        <w:rPr>
          <w:rStyle w:val="Fotnotsreferens"/>
        </w:rPr>
        <w:footnoteRef/>
      </w:r>
      <w:r>
        <w:t xml:space="preserve"> Se förordningen (2013:715) om prisbasbelopp och förhöjt prisbasbelopp för år 2014.</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rPr>
        <w:noProof/>
        <w:lang w:eastAsia="sv-SE"/>
      </w:rPr>
      <w:drawing>
        <wp:anchor distT="0" distB="0" distL="114300" distR="114300" simplePos="0" relativeHeight="251659264" behindDoc="0" locked="0" layoutInCell="1" allowOverlap="1" wp14:anchorId="6D49ADDD" wp14:editId="3E9FD8C4">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1</w:t>
    </w:r>
  </w:p>
  <w:p w:rsidR="005529C1" w:rsidRDefault="005529C1">
    <w:pPr>
      <w:pStyle w:val="Sidhuvud"/>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1</w:t>
    </w:r>
  </w:p>
  <w:p w:rsidR="005529C1" w:rsidRDefault="005529C1" w:rsidP="006E5DCA">
    <w:pPr>
      <w:pStyle w:val="Brdtext"/>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1</w:t>
    </w:r>
  </w:p>
  <w:p w:rsidR="005529C1" w:rsidRDefault="005529C1">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1</w:t>
    </w:r>
  </w:p>
  <w:p w:rsidR="005529C1" w:rsidRDefault="005529C1"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2</w:t>
    </w:r>
  </w:p>
  <w:p w:rsidR="005529C1" w:rsidRDefault="005529C1">
    <w:pPr>
      <w:pStyle w:val="Sidhuvud"/>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2</w:t>
    </w:r>
  </w:p>
  <w:p w:rsidR="005529C1" w:rsidRDefault="005529C1" w:rsidP="006E5DCA">
    <w:pPr>
      <w:pStyle w:val="Brdtext"/>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2</w:t>
    </w:r>
  </w:p>
  <w:p w:rsidR="005529C1" w:rsidRDefault="005529C1">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2</w:t>
    </w:r>
  </w:p>
  <w:p w:rsidR="005529C1" w:rsidRDefault="005529C1"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3</w:t>
    </w:r>
  </w:p>
  <w:p w:rsidR="005529C1" w:rsidRDefault="005529C1">
    <w:pPr>
      <w:pStyle w:val="Sidhuvud"/>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3</w:t>
    </w:r>
  </w:p>
  <w:p w:rsidR="005529C1" w:rsidRDefault="005529C1" w:rsidP="006E5DCA">
    <w:pPr>
      <w:pStyle w:val="Brdtext"/>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3</w:t>
    </w:r>
  </w:p>
  <w:p w:rsidR="005529C1" w:rsidRDefault="005529C1">
    <w:pPr>
      <w:pStyle w:val="Sidhuvud"/>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3</w:t>
    </w:r>
  </w:p>
  <w:p w:rsidR="005529C1" w:rsidRDefault="005529C1" w:rsidP="006E5DCA">
    <w:pPr>
      <w:pStyle w:val="Brdtext"/>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4</w:t>
    </w:r>
  </w:p>
  <w:p w:rsidR="005529C1" w:rsidRDefault="005529C1">
    <w:pPr>
      <w:pStyle w:val="Sidhuvud"/>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4</w:t>
    </w:r>
  </w:p>
  <w:p w:rsidR="005529C1" w:rsidRDefault="005529C1" w:rsidP="006E5DCA">
    <w:pPr>
      <w:pStyle w:val="Brdtext"/>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4</w:t>
    </w:r>
  </w:p>
  <w:p w:rsidR="005529C1" w:rsidRDefault="005529C1">
    <w:pPr>
      <w:pStyle w:val="Sidhuvud"/>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4</w:t>
    </w:r>
  </w:p>
  <w:p w:rsidR="005529C1" w:rsidRDefault="005529C1" w:rsidP="006E5DCA">
    <w:pPr>
      <w:pStyle w:val="Brdtext"/>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5</w:t>
    </w:r>
  </w:p>
  <w:p w:rsidR="005529C1" w:rsidRDefault="005529C1">
    <w:pPr>
      <w:pStyle w:val="Sidhuvud"/>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5</w:t>
    </w:r>
  </w:p>
  <w:p w:rsidR="005529C1" w:rsidRDefault="005529C1" w:rsidP="006E5DCA">
    <w:pPr>
      <w:pStyle w:val="Brdtext"/>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1D640C">
    <w:pPr>
      <w:framePr w:w="1701" w:wrap="around" w:vAnchor="page" w:hAnchor="page" w:x="738" w:y="795"/>
      <w:rPr>
        <w:sz w:val="20"/>
      </w:rPr>
    </w:pPr>
    <w:r>
      <w:rPr>
        <w:sz w:val="20"/>
      </w:rPr>
      <w:t>Prop. 2013/14:70</w:t>
    </w:r>
  </w:p>
  <w:p w:rsidR="005529C1" w:rsidRPr="006955A3" w:rsidRDefault="005529C1" w:rsidP="001D640C">
    <w:pPr>
      <w:framePr w:w="1701" w:wrap="around" w:vAnchor="page" w:hAnchor="page" w:x="738" w:y="795"/>
      <w:rPr>
        <w:sz w:val="20"/>
      </w:rPr>
    </w:pPr>
    <w:r>
      <w:rPr>
        <w:sz w:val="20"/>
      </w:rPr>
      <w:t>Bilaga 5</w:t>
    </w:r>
  </w:p>
  <w:p w:rsidR="005529C1" w:rsidRDefault="005529C1">
    <w:pPr>
      <w:pStyle w:val="Sidhuvud"/>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BD4FEB">
    <w:pPr>
      <w:framePr w:wrap="around" w:vAnchor="page" w:hAnchor="page" w:x="7111" w:y="795"/>
      <w:rPr>
        <w:sz w:val="20"/>
      </w:rPr>
    </w:pPr>
    <w:r>
      <w:rPr>
        <w:sz w:val="20"/>
      </w:rPr>
      <w:t>Prop. 2013/14:70</w:t>
    </w:r>
  </w:p>
  <w:p w:rsidR="005529C1" w:rsidRPr="006955A3" w:rsidRDefault="005529C1" w:rsidP="00BD4FEB">
    <w:pPr>
      <w:framePr w:wrap="around" w:vAnchor="page" w:hAnchor="page" w:x="7111" w:y="795"/>
      <w:rPr>
        <w:sz w:val="20"/>
      </w:rPr>
    </w:pPr>
    <w:r>
      <w:rPr>
        <w:sz w:val="20"/>
      </w:rPr>
      <w:t>Bilaga 5</w:t>
    </w:r>
  </w:p>
  <w:p w:rsidR="005529C1" w:rsidRDefault="005529C1" w:rsidP="006E5DCA">
    <w:pPr>
      <w:pStyle w:val="Brdtext"/>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Default="005529C1" w:rsidP="00843C3F">
    <w:pPr>
      <w:pStyle w:val="Brdtext"/>
    </w:pPr>
    <w:r>
      <w:t xml:space="preserve"> </w:t>
    </w: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9A71F4">
    <w:pPr>
      <w:framePr w:wrap="around" w:vAnchor="page" w:hAnchor="page" w:x="738" w:y="795"/>
      <w:rPr>
        <w:sz w:val="20"/>
      </w:rPr>
    </w:pPr>
    <w:r>
      <w:rPr>
        <w:sz w:val="20"/>
      </w:rPr>
      <w:t>Prop. 2013/14:70</w:t>
    </w:r>
  </w:p>
  <w:p w:rsidR="005529C1" w:rsidRDefault="005529C1">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5529C1" w:rsidRPr="006955A3" w:rsidRDefault="005529C1" w:rsidP="00BD4FEB">
    <w:pPr>
      <w:framePr w:wrap="around" w:vAnchor="page" w:hAnchor="page" w:x="7111" w:y="795"/>
      <w:rPr>
        <w:sz w:val="20"/>
      </w:rPr>
    </w:pPr>
    <w:r>
      <w:rPr>
        <w:sz w:val="20"/>
      </w:rPr>
      <w:t>Prop. 2013/14:70</w:t>
    </w:r>
  </w:p>
  <w:p w:rsidR="005529C1" w:rsidRDefault="005529C1"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62735A3"/>
    <w:multiLevelType w:val="multilevel"/>
    <w:tmpl w:val="EBBC2078"/>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1">
    <w:nsid w:val="20F46C83"/>
    <w:multiLevelType w:val="multilevel"/>
    <w:tmpl w:val="98847114"/>
    <w:lvl w:ilvl="0">
      <w:start w:val="10"/>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2">
    <w:nsid w:val="2C2A7804"/>
    <w:multiLevelType w:val="multilevel"/>
    <w:tmpl w:val="9BB61DBE"/>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3">
    <w:nsid w:val="2EA93460"/>
    <w:multiLevelType w:val="multilevel"/>
    <w:tmpl w:val="E07A3B12"/>
    <w:lvl w:ilvl="0">
      <w:start w:val="4"/>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4">
    <w:nsid w:val="50103497"/>
    <w:multiLevelType w:val="multilevel"/>
    <w:tmpl w:val="3F785D5C"/>
    <w:lvl w:ilvl="0">
      <w:start w:val="6"/>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5">
    <w:nsid w:val="51F6195F"/>
    <w:multiLevelType w:val="multilevel"/>
    <w:tmpl w:val="A410A166"/>
    <w:lvl w:ilvl="0">
      <w:start w:val="9"/>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6">
    <w:nsid w:val="5292603C"/>
    <w:multiLevelType w:val="multilevel"/>
    <w:tmpl w:val="DCF8DA08"/>
    <w:lvl w:ilvl="0">
      <w:start w:val="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7">
    <w:nsid w:val="54713CA4"/>
    <w:multiLevelType w:val="multilevel"/>
    <w:tmpl w:val="5A168616"/>
    <w:lvl w:ilvl="0">
      <w:start w:val="5"/>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8">
    <w:nsid w:val="5AB050F8"/>
    <w:multiLevelType w:val="hybridMultilevel"/>
    <w:tmpl w:val="FE5A7B82"/>
    <w:lvl w:ilvl="0" w:tplc="A8F671D6">
      <w:start w:val="1"/>
      <w:numFmt w:val="decimal"/>
      <w:lvlRestart w:val="0"/>
      <w:lvlText w:val="%1."/>
      <w:lvlJc w:val="left"/>
      <w:pPr>
        <w:tabs>
          <w:tab w:val="num" w:pos="283"/>
        </w:tabs>
        <w:ind w:left="283" w:hanging="283"/>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9">
    <w:nsid w:val="5E0B26AF"/>
    <w:multiLevelType w:val="hybridMultilevel"/>
    <w:tmpl w:val="99B08CBE"/>
    <w:lvl w:ilvl="0" w:tplc="07CC76F2">
      <w:start w:val="1"/>
      <w:numFmt w:val="decimal"/>
      <w:lvlRestart w:val="0"/>
      <w:lvlText w:val="%1."/>
      <w:lvlJc w:val="left"/>
      <w:pPr>
        <w:tabs>
          <w:tab w:val="num" w:pos="283"/>
        </w:tabs>
        <w:ind w:left="283" w:hanging="283"/>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0">
    <w:nsid w:val="681950B9"/>
    <w:multiLevelType w:val="multilevel"/>
    <w:tmpl w:val="2710E546"/>
    <w:lvl w:ilvl="0">
      <w:start w:val="7"/>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1">
    <w:nsid w:val="6DD7139A"/>
    <w:multiLevelType w:val="multilevel"/>
    <w:tmpl w:val="D452C7BA"/>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22">
    <w:nsid w:val="70DC707E"/>
    <w:multiLevelType w:val="multilevel"/>
    <w:tmpl w:val="A858ADB0"/>
    <w:lvl w:ilvl="0">
      <w:start w:val="8"/>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0"/>
  </w:num>
  <w:num w:numId="22">
    <w:abstractNumId w:val="12"/>
  </w:num>
  <w:num w:numId="23">
    <w:abstractNumId w:val="16"/>
  </w:num>
  <w:num w:numId="24">
    <w:abstractNumId w:val="13"/>
  </w:num>
  <w:num w:numId="25">
    <w:abstractNumId w:val="17"/>
  </w:num>
  <w:num w:numId="26">
    <w:abstractNumId w:val="14"/>
  </w:num>
  <w:num w:numId="27">
    <w:abstractNumId w:val="20"/>
  </w:num>
  <w:num w:numId="28">
    <w:abstractNumId w:val="22"/>
  </w:num>
  <w:num w:numId="29">
    <w:abstractNumId w:val="15"/>
  </w:num>
  <w:num w:numId="30">
    <w:abstractNumId w:val="11"/>
  </w:num>
  <w:num w:numId="31">
    <w:abstractNumId w:val="18"/>
  </w:num>
  <w:num w:numId="32">
    <w:abstractNumId w:val="19"/>
  </w:num>
  <w:num w:numId="33">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90"/>
  <w:mirrorMargins/>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EE6B13"/>
    <w:rsid w:val="00007060"/>
    <w:rsid w:val="0001154A"/>
    <w:rsid w:val="0002470B"/>
    <w:rsid w:val="00032C47"/>
    <w:rsid w:val="0003305E"/>
    <w:rsid w:val="00040AEE"/>
    <w:rsid w:val="00043EBE"/>
    <w:rsid w:val="00051E35"/>
    <w:rsid w:val="00052017"/>
    <w:rsid w:val="00061DA6"/>
    <w:rsid w:val="00063305"/>
    <w:rsid w:val="0006381C"/>
    <w:rsid w:val="0007377B"/>
    <w:rsid w:val="00082C6E"/>
    <w:rsid w:val="0008509C"/>
    <w:rsid w:val="000903B6"/>
    <w:rsid w:val="000A0D44"/>
    <w:rsid w:val="000A13AE"/>
    <w:rsid w:val="000A2AD0"/>
    <w:rsid w:val="000A3709"/>
    <w:rsid w:val="000A3BE5"/>
    <w:rsid w:val="000A40F7"/>
    <w:rsid w:val="000B2A84"/>
    <w:rsid w:val="000D01C0"/>
    <w:rsid w:val="000D5730"/>
    <w:rsid w:val="000D5BC3"/>
    <w:rsid w:val="000E2AFB"/>
    <w:rsid w:val="000E765D"/>
    <w:rsid w:val="000F0EC0"/>
    <w:rsid w:val="000F3EDB"/>
    <w:rsid w:val="000F5D6E"/>
    <w:rsid w:val="0010436A"/>
    <w:rsid w:val="001210EE"/>
    <w:rsid w:val="00127182"/>
    <w:rsid w:val="00135417"/>
    <w:rsid w:val="0013665F"/>
    <w:rsid w:val="00141F91"/>
    <w:rsid w:val="00144202"/>
    <w:rsid w:val="00153520"/>
    <w:rsid w:val="001617FA"/>
    <w:rsid w:val="001756D3"/>
    <w:rsid w:val="00177CB6"/>
    <w:rsid w:val="0018007F"/>
    <w:rsid w:val="0019257E"/>
    <w:rsid w:val="00195901"/>
    <w:rsid w:val="00197C85"/>
    <w:rsid w:val="00197EC7"/>
    <w:rsid w:val="001A385C"/>
    <w:rsid w:val="001A4947"/>
    <w:rsid w:val="001A4E09"/>
    <w:rsid w:val="001A5599"/>
    <w:rsid w:val="001A7A05"/>
    <w:rsid w:val="001D2AB8"/>
    <w:rsid w:val="001D3E70"/>
    <w:rsid w:val="001D640C"/>
    <w:rsid w:val="001E5F9F"/>
    <w:rsid w:val="001E676C"/>
    <w:rsid w:val="001E77EF"/>
    <w:rsid w:val="001E7976"/>
    <w:rsid w:val="001F0160"/>
    <w:rsid w:val="001F6698"/>
    <w:rsid w:val="0020155B"/>
    <w:rsid w:val="00203D14"/>
    <w:rsid w:val="00205E38"/>
    <w:rsid w:val="002071C8"/>
    <w:rsid w:val="00220987"/>
    <w:rsid w:val="00220DDE"/>
    <w:rsid w:val="002254B7"/>
    <w:rsid w:val="00232270"/>
    <w:rsid w:val="00240B6A"/>
    <w:rsid w:val="00242B3E"/>
    <w:rsid w:val="00245C56"/>
    <w:rsid w:val="00266922"/>
    <w:rsid w:val="002672DB"/>
    <w:rsid w:val="0026751D"/>
    <w:rsid w:val="00270563"/>
    <w:rsid w:val="00272E87"/>
    <w:rsid w:val="00276985"/>
    <w:rsid w:val="0028036E"/>
    <w:rsid w:val="00281052"/>
    <w:rsid w:val="00284A4B"/>
    <w:rsid w:val="00294AB3"/>
    <w:rsid w:val="002979DD"/>
    <w:rsid w:val="002A7735"/>
    <w:rsid w:val="002B069F"/>
    <w:rsid w:val="002B3105"/>
    <w:rsid w:val="002B44A6"/>
    <w:rsid w:val="002C2E72"/>
    <w:rsid w:val="002C4B34"/>
    <w:rsid w:val="002D4C47"/>
    <w:rsid w:val="002D7DB7"/>
    <w:rsid w:val="002E355D"/>
    <w:rsid w:val="002F53FD"/>
    <w:rsid w:val="002F5464"/>
    <w:rsid w:val="003032FE"/>
    <w:rsid w:val="00315E5C"/>
    <w:rsid w:val="003239AA"/>
    <w:rsid w:val="00324332"/>
    <w:rsid w:val="00326463"/>
    <w:rsid w:val="00327204"/>
    <w:rsid w:val="003333A1"/>
    <w:rsid w:val="0033615B"/>
    <w:rsid w:val="00343390"/>
    <w:rsid w:val="003434A9"/>
    <w:rsid w:val="0035144D"/>
    <w:rsid w:val="003521B1"/>
    <w:rsid w:val="00365490"/>
    <w:rsid w:val="003671C2"/>
    <w:rsid w:val="00373068"/>
    <w:rsid w:val="00374D5D"/>
    <w:rsid w:val="00390098"/>
    <w:rsid w:val="00390DA1"/>
    <w:rsid w:val="0039621F"/>
    <w:rsid w:val="003A2023"/>
    <w:rsid w:val="003A54E7"/>
    <w:rsid w:val="003B1B9D"/>
    <w:rsid w:val="003B401D"/>
    <w:rsid w:val="003B44D5"/>
    <w:rsid w:val="003B4DC3"/>
    <w:rsid w:val="003B781D"/>
    <w:rsid w:val="003C5675"/>
    <w:rsid w:val="003C6134"/>
    <w:rsid w:val="003D1B59"/>
    <w:rsid w:val="003D42F4"/>
    <w:rsid w:val="003D54B6"/>
    <w:rsid w:val="003D6F13"/>
    <w:rsid w:val="003D7C0E"/>
    <w:rsid w:val="003E1FA7"/>
    <w:rsid w:val="003E501F"/>
    <w:rsid w:val="003F07C7"/>
    <w:rsid w:val="003F2C7C"/>
    <w:rsid w:val="003F4EF1"/>
    <w:rsid w:val="00401A6F"/>
    <w:rsid w:val="00405BB4"/>
    <w:rsid w:val="004060E4"/>
    <w:rsid w:val="00417060"/>
    <w:rsid w:val="004206CF"/>
    <w:rsid w:val="00431E1F"/>
    <w:rsid w:val="004430D1"/>
    <w:rsid w:val="00446DE2"/>
    <w:rsid w:val="004725CC"/>
    <w:rsid w:val="004735B0"/>
    <w:rsid w:val="004758FE"/>
    <w:rsid w:val="0047765D"/>
    <w:rsid w:val="00494662"/>
    <w:rsid w:val="00495975"/>
    <w:rsid w:val="00497EF1"/>
    <w:rsid w:val="004A278E"/>
    <w:rsid w:val="004A447F"/>
    <w:rsid w:val="004B0E36"/>
    <w:rsid w:val="004B7406"/>
    <w:rsid w:val="004C1E3A"/>
    <w:rsid w:val="004C4F05"/>
    <w:rsid w:val="004C527B"/>
    <w:rsid w:val="004D3C5A"/>
    <w:rsid w:val="005011F0"/>
    <w:rsid w:val="00513A22"/>
    <w:rsid w:val="00513D71"/>
    <w:rsid w:val="005162B7"/>
    <w:rsid w:val="00523B3B"/>
    <w:rsid w:val="00531756"/>
    <w:rsid w:val="0053240A"/>
    <w:rsid w:val="00537AFA"/>
    <w:rsid w:val="00537FC4"/>
    <w:rsid w:val="005403C4"/>
    <w:rsid w:val="00540CB3"/>
    <w:rsid w:val="00542B93"/>
    <w:rsid w:val="005529C1"/>
    <w:rsid w:val="00553168"/>
    <w:rsid w:val="00554F14"/>
    <w:rsid w:val="005704AB"/>
    <w:rsid w:val="005709BE"/>
    <w:rsid w:val="00571EF5"/>
    <w:rsid w:val="0057247C"/>
    <w:rsid w:val="00573594"/>
    <w:rsid w:val="005774D4"/>
    <w:rsid w:val="00584604"/>
    <w:rsid w:val="0059098C"/>
    <w:rsid w:val="005919CD"/>
    <w:rsid w:val="005933FB"/>
    <w:rsid w:val="00593CC1"/>
    <w:rsid w:val="0059575F"/>
    <w:rsid w:val="005A76F9"/>
    <w:rsid w:val="005B21BE"/>
    <w:rsid w:val="005B5FD4"/>
    <w:rsid w:val="005C0B72"/>
    <w:rsid w:val="005D17B5"/>
    <w:rsid w:val="005E0562"/>
    <w:rsid w:val="005E0D73"/>
    <w:rsid w:val="005F1307"/>
    <w:rsid w:val="005F335D"/>
    <w:rsid w:val="0060020A"/>
    <w:rsid w:val="0061364E"/>
    <w:rsid w:val="00614768"/>
    <w:rsid w:val="00622DB3"/>
    <w:rsid w:val="006465A1"/>
    <w:rsid w:val="006477D3"/>
    <w:rsid w:val="00657979"/>
    <w:rsid w:val="006654C3"/>
    <w:rsid w:val="00665FE2"/>
    <w:rsid w:val="006662DE"/>
    <w:rsid w:val="006759E9"/>
    <w:rsid w:val="00693460"/>
    <w:rsid w:val="006955A3"/>
    <w:rsid w:val="00697081"/>
    <w:rsid w:val="006A1E02"/>
    <w:rsid w:val="006A5E19"/>
    <w:rsid w:val="006C66FB"/>
    <w:rsid w:val="006D23BD"/>
    <w:rsid w:val="006D3232"/>
    <w:rsid w:val="006D528C"/>
    <w:rsid w:val="006D6245"/>
    <w:rsid w:val="006E5DCA"/>
    <w:rsid w:val="006E67CB"/>
    <w:rsid w:val="006F4261"/>
    <w:rsid w:val="006F5914"/>
    <w:rsid w:val="007001D6"/>
    <w:rsid w:val="00704170"/>
    <w:rsid w:val="00707095"/>
    <w:rsid w:val="007144EF"/>
    <w:rsid w:val="00714DFD"/>
    <w:rsid w:val="007152DD"/>
    <w:rsid w:val="00717299"/>
    <w:rsid w:val="007204C8"/>
    <w:rsid w:val="0072156E"/>
    <w:rsid w:val="00730098"/>
    <w:rsid w:val="007361A0"/>
    <w:rsid w:val="00740C38"/>
    <w:rsid w:val="0074503E"/>
    <w:rsid w:val="00753B2C"/>
    <w:rsid w:val="00753D1B"/>
    <w:rsid w:val="00754293"/>
    <w:rsid w:val="00764F19"/>
    <w:rsid w:val="007717C4"/>
    <w:rsid w:val="00777333"/>
    <w:rsid w:val="00781588"/>
    <w:rsid w:val="0078540D"/>
    <w:rsid w:val="00786220"/>
    <w:rsid w:val="00786810"/>
    <w:rsid w:val="00796A20"/>
    <w:rsid w:val="007B21B5"/>
    <w:rsid w:val="007B3FF5"/>
    <w:rsid w:val="007B5E10"/>
    <w:rsid w:val="007D5700"/>
    <w:rsid w:val="007F66BA"/>
    <w:rsid w:val="00802145"/>
    <w:rsid w:val="00811601"/>
    <w:rsid w:val="00811696"/>
    <w:rsid w:val="00813A96"/>
    <w:rsid w:val="008153E3"/>
    <w:rsid w:val="00823F6B"/>
    <w:rsid w:val="00824C27"/>
    <w:rsid w:val="008330C4"/>
    <w:rsid w:val="0083448A"/>
    <w:rsid w:val="00836526"/>
    <w:rsid w:val="00843C3F"/>
    <w:rsid w:val="00850ED6"/>
    <w:rsid w:val="00851B4B"/>
    <w:rsid w:val="00855539"/>
    <w:rsid w:val="008570D6"/>
    <w:rsid w:val="008619C8"/>
    <w:rsid w:val="00862190"/>
    <w:rsid w:val="008624B2"/>
    <w:rsid w:val="00863A9A"/>
    <w:rsid w:val="00865B96"/>
    <w:rsid w:val="00866A1C"/>
    <w:rsid w:val="008740FD"/>
    <w:rsid w:val="008753A9"/>
    <w:rsid w:val="008906E5"/>
    <w:rsid w:val="00891884"/>
    <w:rsid w:val="008923D8"/>
    <w:rsid w:val="008A1DE3"/>
    <w:rsid w:val="008B1940"/>
    <w:rsid w:val="008C3ABA"/>
    <w:rsid w:val="008D1190"/>
    <w:rsid w:val="008F1A0B"/>
    <w:rsid w:val="008F3A65"/>
    <w:rsid w:val="0092301A"/>
    <w:rsid w:val="00937973"/>
    <w:rsid w:val="009466B3"/>
    <w:rsid w:val="009506EC"/>
    <w:rsid w:val="0095318F"/>
    <w:rsid w:val="00962F8C"/>
    <w:rsid w:val="00970ECB"/>
    <w:rsid w:val="00971A83"/>
    <w:rsid w:val="009764A8"/>
    <w:rsid w:val="00981435"/>
    <w:rsid w:val="00992A2C"/>
    <w:rsid w:val="00996CC3"/>
    <w:rsid w:val="009A0F00"/>
    <w:rsid w:val="009A51BA"/>
    <w:rsid w:val="009A71F4"/>
    <w:rsid w:val="009A7EB9"/>
    <w:rsid w:val="009B0177"/>
    <w:rsid w:val="009B0CA4"/>
    <w:rsid w:val="009B6A35"/>
    <w:rsid w:val="009C6708"/>
    <w:rsid w:val="009D0035"/>
    <w:rsid w:val="009D67BC"/>
    <w:rsid w:val="009E0DB0"/>
    <w:rsid w:val="009E44D1"/>
    <w:rsid w:val="009F2EF6"/>
    <w:rsid w:val="009F4679"/>
    <w:rsid w:val="009F55C5"/>
    <w:rsid w:val="00A01ED3"/>
    <w:rsid w:val="00A11460"/>
    <w:rsid w:val="00A15DF8"/>
    <w:rsid w:val="00A24231"/>
    <w:rsid w:val="00A25F62"/>
    <w:rsid w:val="00A30285"/>
    <w:rsid w:val="00A30D33"/>
    <w:rsid w:val="00A311ED"/>
    <w:rsid w:val="00A3410D"/>
    <w:rsid w:val="00A34509"/>
    <w:rsid w:val="00A433DF"/>
    <w:rsid w:val="00A45EE3"/>
    <w:rsid w:val="00A47E8F"/>
    <w:rsid w:val="00A65E96"/>
    <w:rsid w:val="00A7246A"/>
    <w:rsid w:val="00A77AB0"/>
    <w:rsid w:val="00A84A87"/>
    <w:rsid w:val="00A87B41"/>
    <w:rsid w:val="00A92339"/>
    <w:rsid w:val="00A9616D"/>
    <w:rsid w:val="00AE24CA"/>
    <w:rsid w:val="00AE38E5"/>
    <w:rsid w:val="00AE71ED"/>
    <w:rsid w:val="00AF62B1"/>
    <w:rsid w:val="00AF6DA3"/>
    <w:rsid w:val="00AF7E7B"/>
    <w:rsid w:val="00B01A56"/>
    <w:rsid w:val="00B12362"/>
    <w:rsid w:val="00B1634F"/>
    <w:rsid w:val="00B2306E"/>
    <w:rsid w:val="00B244F3"/>
    <w:rsid w:val="00B27C8C"/>
    <w:rsid w:val="00B33184"/>
    <w:rsid w:val="00B3461B"/>
    <w:rsid w:val="00B34CCE"/>
    <w:rsid w:val="00B41E4A"/>
    <w:rsid w:val="00B41EF5"/>
    <w:rsid w:val="00B42994"/>
    <w:rsid w:val="00B508F3"/>
    <w:rsid w:val="00B55455"/>
    <w:rsid w:val="00B575D0"/>
    <w:rsid w:val="00B61F67"/>
    <w:rsid w:val="00B7132D"/>
    <w:rsid w:val="00B7338F"/>
    <w:rsid w:val="00B80B23"/>
    <w:rsid w:val="00B80C1A"/>
    <w:rsid w:val="00B86159"/>
    <w:rsid w:val="00B921B2"/>
    <w:rsid w:val="00B94D5D"/>
    <w:rsid w:val="00BA0675"/>
    <w:rsid w:val="00BA11F1"/>
    <w:rsid w:val="00BB0509"/>
    <w:rsid w:val="00BB4648"/>
    <w:rsid w:val="00BC4566"/>
    <w:rsid w:val="00BD1BA3"/>
    <w:rsid w:val="00BD2C4F"/>
    <w:rsid w:val="00BD4FEB"/>
    <w:rsid w:val="00BD6BFA"/>
    <w:rsid w:val="00BE045C"/>
    <w:rsid w:val="00BE2545"/>
    <w:rsid w:val="00BE28B8"/>
    <w:rsid w:val="00BE3F54"/>
    <w:rsid w:val="00BE7928"/>
    <w:rsid w:val="00BF4259"/>
    <w:rsid w:val="00BF70D0"/>
    <w:rsid w:val="00C00AA4"/>
    <w:rsid w:val="00C04832"/>
    <w:rsid w:val="00C063CF"/>
    <w:rsid w:val="00C0684A"/>
    <w:rsid w:val="00C068EE"/>
    <w:rsid w:val="00C07265"/>
    <w:rsid w:val="00C077E1"/>
    <w:rsid w:val="00C144B8"/>
    <w:rsid w:val="00C2066D"/>
    <w:rsid w:val="00C25682"/>
    <w:rsid w:val="00C3289B"/>
    <w:rsid w:val="00C40949"/>
    <w:rsid w:val="00C54A8C"/>
    <w:rsid w:val="00C637D5"/>
    <w:rsid w:val="00C743DE"/>
    <w:rsid w:val="00C771E7"/>
    <w:rsid w:val="00C800FB"/>
    <w:rsid w:val="00C8196A"/>
    <w:rsid w:val="00C85154"/>
    <w:rsid w:val="00C92DF3"/>
    <w:rsid w:val="00CB0DAD"/>
    <w:rsid w:val="00CB1913"/>
    <w:rsid w:val="00CB408B"/>
    <w:rsid w:val="00CB4DB1"/>
    <w:rsid w:val="00CC2815"/>
    <w:rsid w:val="00CE09A9"/>
    <w:rsid w:val="00CE10EA"/>
    <w:rsid w:val="00CE1ABA"/>
    <w:rsid w:val="00CE23C7"/>
    <w:rsid w:val="00CE4504"/>
    <w:rsid w:val="00CE748B"/>
    <w:rsid w:val="00CF3259"/>
    <w:rsid w:val="00CF6EC1"/>
    <w:rsid w:val="00D0028E"/>
    <w:rsid w:val="00D00C96"/>
    <w:rsid w:val="00D05ADE"/>
    <w:rsid w:val="00D06EE6"/>
    <w:rsid w:val="00D25E2A"/>
    <w:rsid w:val="00D26DB4"/>
    <w:rsid w:val="00D31087"/>
    <w:rsid w:val="00D4117A"/>
    <w:rsid w:val="00D4260B"/>
    <w:rsid w:val="00D60B96"/>
    <w:rsid w:val="00D61FCF"/>
    <w:rsid w:val="00D70426"/>
    <w:rsid w:val="00D70865"/>
    <w:rsid w:val="00D75EFB"/>
    <w:rsid w:val="00D82D51"/>
    <w:rsid w:val="00DA046A"/>
    <w:rsid w:val="00DA3075"/>
    <w:rsid w:val="00DA7709"/>
    <w:rsid w:val="00DB7E2E"/>
    <w:rsid w:val="00DC3073"/>
    <w:rsid w:val="00DC30ED"/>
    <w:rsid w:val="00DC4B9D"/>
    <w:rsid w:val="00DC797D"/>
    <w:rsid w:val="00DD04E4"/>
    <w:rsid w:val="00DD2D10"/>
    <w:rsid w:val="00DE47E6"/>
    <w:rsid w:val="00DF1C16"/>
    <w:rsid w:val="00E05F29"/>
    <w:rsid w:val="00E10542"/>
    <w:rsid w:val="00E10947"/>
    <w:rsid w:val="00E177E6"/>
    <w:rsid w:val="00E21210"/>
    <w:rsid w:val="00E323CE"/>
    <w:rsid w:val="00E324A2"/>
    <w:rsid w:val="00E362F3"/>
    <w:rsid w:val="00E40943"/>
    <w:rsid w:val="00E415F9"/>
    <w:rsid w:val="00E51B31"/>
    <w:rsid w:val="00E52D75"/>
    <w:rsid w:val="00E57EC3"/>
    <w:rsid w:val="00E66087"/>
    <w:rsid w:val="00E72F45"/>
    <w:rsid w:val="00E7368E"/>
    <w:rsid w:val="00E74F2F"/>
    <w:rsid w:val="00E935B8"/>
    <w:rsid w:val="00EA0061"/>
    <w:rsid w:val="00EA09C7"/>
    <w:rsid w:val="00EB471F"/>
    <w:rsid w:val="00ED60F2"/>
    <w:rsid w:val="00ED6D65"/>
    <w:rsid w:val="00ED7508"/>
    <w:rsid w:val="00EE3620"/>
    <w:rsid w:val="00EE38BD"/>
    <w:rsid w:val="00EE4153"/>
    <w:rsid w:val="00EE6B13"/>
    <w:rsid w:val="00EF2420"/>
    <w:rsid w:val="00EF58F3"/>
    <w:rsid w:val="00EF75F1"/>
    <w:rsid w:val="00F02438"/>
    <w:rsid w:val="00F02B11"/>
    <w:rsid w:val="00F116C8"/>
    <w:rsid w:val="00F23F89"/>
    <w:rsid w:val="00F30BF9"/>
    <w:rsid w:val="00F34F2A"/>
    <w:rsid w:val="00F35E21"/>
    <w:rsid w:val="00F36508"/>
    <w:rsid w:val="00F4235F"/>
    <w:rsid w:val="00F44CAE"/>
    <w:rsid w:val="00F45D5B"/>
    <w:rsid w:val="00F46DA6"/>
    <w:rsid w:val="00F73EA5"/>
    <w:rsid w:val="00F8225F"/>
    <w:rsid w:val="00F86E15"/>
    <w:rsid w:val="00F87243"/>
    <w:rsid w:val="00F87BD2"/>
    <w:rsid w:val="00F929AF"/>
    <w:rsid w:val="00F93E11"/>
    <w:rsid w:val="00F94C00"/>
    <w:rsid w:val="00FA320A"/>
    <w:rsid w:val="00FB4AD3"/>
    <w:rsid w:val="00FB55EB"/>
    <w:rsid w:val="00FB6A7D"/>
    <w:rsid w:val="00FC368D"/>
    <w:rsid w:val="00FC64D4"/>
    <w:rsid w:val="00FD1882"/>
    <w:rsid w:val="00FE0EE1"/>
    <w:rsid w:val="00FE128E"/>
    <w:rsid w:val="00FE1F51"/>
    <w:rsid w:val="00FE2B62"/>
    <w:rsid w:val="00FF19E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caption" w:semiHidden="1" w:unhideWhenUsed="1" w:qFormat="1"/>
    <w:lsdException w:name="Title" w:qFormat="1"/>
    <w:lsdException w:name="Subtitle" w:qFormat="1"/>
    <w:lsdException w:name="Hyperlink" w:uiPriority="99"/>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33"/>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33"/>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33"/>
      </w:numPr>
      <w:spacing w:before="400" w:after="120"/>
      <w:jc w:val="left"/>
      <w:outlineLvl w:val="2"/>
    </w:pPr>
    <w:rPr>
      <w:b/>
      <w:sz w:val="23"/>
    </w:rPr>
  </w:style>
  <w:style w:type="paragraph" w:styleId="Rubrik4">
    <w:name w:val="heading 4"/>
    <w:basedOn w:val="Brdtext"/>
    <w:next w:val="Brdtext"/>
    <w:qFormat/>
    <w:rsid w:val="009A7EB9"/>
    <w:pPr>
      <w:keepNext/>
      <w:numPr>
        <w:ilvl w:val="3"/>
        <w:numId w:val="33"/>
      </w:numPr>
      <w:spacing w:before="410" w:after="140" w:line="210" w:lineRule="exact"/>
      <w:outlineLvl w:val="3"/>
    </w:pPr>
    <w:rPr>
      <w:b/>
      <w:sz w:val="19"/>
    </w:rPr>
  </w:style>
  <w:style w:type="paragraph" w:styleId="Rubrik5">
    <w:name w:val="heading 5"/>
    <w:basedOn w:val="Normal"/>
    <w:next w:val="Brdtext"/>
    <w:qFormat/>
    <w:rsid w:val="009A7EB9"/>
    <w:pPr>
      <w:numPr>
        <w:ilvl w:val="4"/>
        <w:numId w:val="33"/>
      </w:numPr>
      <w:tabs>
        <w:tab w:val="left" w:pos="2835"/>
      </w:tabs>
      <w:spacing w:before="520" w:after="180" w:line="260" w:lineRule="exact"/>
      <w:jc w:val="both"/>
      <w:outlineLvl w:val="4"/>
    </w:pPr>
    <w:rPr>
      <w:i/>
    </w:rPr>
  </w:style>
  <w:style w:type="paragraph" w:styleId="Rubrik6">
    <w:name w:val="heading 6"/>
    <w:basedOn w:val="Normal"/>
    <w:next w:val="Normal"/>
    <w:qFormat/>
    <w:rsid w:val="009A7EB9"/>
    <w:pPr>
      <w:numPr>
        <w:ilvl w:val="5"/>
        <w:numId w:val="33"/>
      </w:numPr>
      <w:spacing w:before="240" w:after="60"/>
      <w:outlineLvl w:val="5"/>
    </w:pPr>
    <w:rPr>
      <w:i/>
      <w:sz w:val="16"/>
    </w:rPr>
  </w:style>
  <w:style w:type="paragraph" w:styleId="Rubrik7">
    <w:name w:val="heading 7"/>
    <w:basedOn w:val="Normal"/>
    <w:next w:val="Normal"/>
    <w:qFormat/>
    <w:rsid w:val="009A7EB9"/>
    <w:pPr>
      <w:numPr>
        <w:ilvl w:val="6"/>
        <w:numId w:val="33"/>
      </w:numPr>
      <w:spacing w:before="240" w:after="60"/>
      <w:outlineLvl w:val="6"/>
    </w:pPr>
    <w:rPr>
      <w:rFonts w:ascii="Arial" w:hAnsi="Arial"/>
    </w:rPr>
  </w:style>
  <w:style w:type="paragraph" w:styleId="Rubrik8">
    <w:name w:val="heading 8"/>
    <w:basedOn w:val="Normal"/>
    <w:next w:val="Normal"/>
    <w:qFormat/>
    <w:rsid w:val="009A7EB9"/>
    <w:pPr>
      <w:numPr>
        <w:ilvl w:val="7"/>
        <w:numId w:val="33"/>
      </w:numPr>
      <w:spacing w:before="240" w:after="60"/>
      <w:outlineLvl w:val="7"/>
    </w:pPr>
    <w:rPr>
      <w:rFonts w:ascii="Arial" w:hAnsi="Arial"/>
      <w:i/>
    </w:rPr>
  </w:style>
  <w:style w:type="paragraph" w:styleId="Rubrik9">
    <w:name w:val="heading 9"/>
    <w:basedOn w:val="Normal"/>
    <w:next w:val="Normal"/>
    <w:qFormat/>
    <w:rsid w:val="009A7EB9"/>
    <w:pPr>
      <w:numPr>
        <w:ilvl w:val="8"/>
        <w:numId w:val="33"/>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link w:val="Rubrik4utannumreringChar1"/>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basedOn w:val="Standardstycketeckensnitt"/>
    <w:link w:val="Brdtext"/>
    <w:rsid w:val="001D640C"/>
    <w:rPr>
      <w:lang w:eastAsia="en-US"/>
    </w:rPr>
  </w:style>
  <w:style w:type="character" w:customStyle="1" w:styleId="BrdtextmedindragChar">
    <w:name w:val="Brödtext med indrag Char"/>
    <w:link w:val="Brdtextmedindrag"/>
    <w:rsid w:val="00EF58F3"/>
    <w:rPr>
      <w:lang w:eastAsia="en-US"/>
    </w:rPr>
  </w:style>
  <w:style w:type="character" w:customStyle="1" w:styleId="Rubrik4utannumreringChar1">
    <w:name w:val="Rubrik 4 utan numrering Char1"/>
    <w:link w:val="Rubrik4utannumrering"/>
    <w:rsid w:val="00127182"/>
    <w:rPr>
      <w:b/>
      <w:lang w:eastAsia="en-US"/>
    </w:rPr>
  </w:style>
  <w:style w:type="character" w:customStyle="1" w:styleId="Rubrik4utannumreringChar2">
    <w:name w:val="Rubrik 4 utan numrering Char2"/>
    <w:rsid w:val="00127182"/>
    <w:rPr>
      <w:rFonts w:ascii="OrigGarmnd BT" w:hAnsi="OrigGarmnd BT"/>
      <w:b/>
      <w:sz w:val="22"/>
      <w:lang w:eastAsia="en-US"/>
    </w:rPr>
  </w:style>
  <w:style w:type="character" w:customStyle="1" w:styleId="FotnotstextChar">
    <w:name w:val="Fotnotstext Char"/>
    <w:link w:val="Fotnotstext"/>
    <w:rsid w:val="00127182"/>
    <w:rPr>
      <w:sz w:val="16"/>
      <w:lang w:eastAsia="en-US"/>
    </w:rPr>
  </w:style>
  <w:style w:type="character" w:styleId="Sidnummer">
    <w:name w:val="page number"/>
    <w:basedOn w:val="Standardstycketeckensnitt"/>
    <w:rsid w:val="00127182"/>
    <w:rPr>
      <w:rFonts w:ascii="TradeGothic" w:hAnsi="TradeGothic"/>
      <w:b/>
      <w:sz w:val="15"/>
    </w:rPr>
  </w:style>
  <w:style w:type="paragraph" w:customStyle="1" w:styleId="Rubrik4utannumrering1">
    <w:name w:val="Rubrik 4 utan numrering1"/>
    <w:basedOn w:val="Normal"/>
    <w:next w:val="Brdtext"/>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1">
    <w:name w:val="Rubrik 5 utan numrering1"/>
    <w:basedOn w:val="Normal"/>
    <w:next w:val="Brdtext"/>
    <w:rsid w:val="00127182"/>
    <w:pPr>
      <w:keepNext/>
      <w:spacing w:before="520" w:after="180" w:line="260" w:lineRule="exact"/>
    </w:pPr>
    <w:rPr>
      <w:rFonts w:ascii="OrigGarmnd BT" w:hAnsi="OrigGarmnd BT"/>
      <w:i/>
      <w:sz w:val="22"/>
    </w:rPr>
  </w:style>
  <w:style w:type="character" w:customStyle="1" w:styleId="s6b621b36">
    <w:name w:val="s6b621b36"/>
    <w:rsid w:val="00127182"/>
  </w:style>
  <w:style w:type="paragraph" w:styleId="Citat">
    <w:name w:val="Quote"/>
    <w:basedOn w:val="Normal"/>
    <w:link w:val="CitatChar"/>
    <w:qFormat/>
    <w:rsid w:val="00127182"/>
    <w:pPr>
      <w:spacing w:line="220" w:lineRule="exact"/>
      <w:ind w:left="284"/>
      <w:jc w:val="both"/>
    </w:pPr>
    <w:rPr>
      <w:rFonts w:ascii="OrigGarmnd BT" w:hAnsi="OrigGarmnd BT"/>
      <w:sz w:val="20"/>
    </w:rPr>
  </w:style>
  <w:style w:type="character" w:customStyle="1" w:styleId="CitatChar">
    <w:name w:val="Citat Char"/>
    <w:basedOn w:val="Standardstycketeckensnitt"/>
    <w:link w:val="Citat"/>
    <w:rsid w:val="00127182"/>
    <w:rPr>
      <w:rFonts w:ascii="OrigGarmnd BT" w:hAnsi="OrigGarmnd BT"/>
      <w:lang w:eastAsia="en-US"/>
    </w:rPr>
  </w:style>
  <w:style w:type="paragraph" w:customStyle="1" w:styleId="Rubrikinnehll">
    <w:name w:val="Rubrik innehåll"/>
    <w:basedOn w:val="Rubrik1utannumrering"/>
    <w:rsid w:val="00127182"/>
    <w:pPr>
      <w:keepNext w:val="0"/>
      <w:tabs>
        <w:tab w:val="clear" w:pos="907"/>
        <w:tab w:val="clear" w:pos="2268"/>
      </w:tabs>
      <w:suppressAutoHyphens/>
      <w:spacing w:before="0" w:after="2160" w:line="440" w:lineRule="exact"/>
    </w:pPr>
    <w:rPr>
      <w:rFonts w:ascii="TradeGothic Light" w:hAnsi="TradeGothic Light"/>
      <w:sz w:val="38"/>
    </w:rPr>
  </w:style>
  <w:style w:type="paragraph" w:styleId="Oformateradtext">
    <w:name w:val="Plain Text"/>
    <w:basedOn w:val="Normal"/>
    <w:link w:val="OformateradtextChar"/>
    <w:rsid w:val="00127182"/>
    <w:pPr>
      <w:spacing w:line="260" w:lineRule="exact"/>
      <w:jc w:val="both"/>
    </w:pPr>
    <w:rPr>
      <w:rFonts w:ascii="Courier New" w:hAnsi="Courier New" w:cs="Courier New"/>
      <w:sz w:val="20"/>
    </w:rPr>
  </w:style>
  <w:style w:type="character" w:customStyle="1" w:styleId="OformateradtextChar">
    <w:name w:val="Oformaterad text Char"/>
    <w:basedOn w:val="Standardstycketeckensnitt"/>
    <w:link w:val="Oformateradtext"/>
    <w:rsid w:val="00127182"/>
    <w:rPr>
      <w:rFonts w:ascii="Courier New" w:hAnsi="Courier New" w:cs="Courier New"/>
      <w:lang w:eastAsia="en-US"/>
    </w:rPr>
  </w:style>
  <w:style w:type="paragraph" w:customStyle="1" w:styleId="Rubrik2utannumrering1">
    <w:name w:val="Rubrik 2 utan numrering1"/>
    <w:basedOn w:val="Normal"/>
    <w:next w:val="Brdtext"/>
    <w:rsid w:val="00127182"/>
    <w:pPr>
      <w:keepNext/>
      <w:keepLines/>
      <w:suppressAutoHyphens/>
      <w:spacing w:before="520" w:after="180" w:line="300" w:lineRule="exact"/>
      <w:outlineLvl w:val="1"/>
    </w:pPr>
    <w:rPr>
      <w:sz w:val="26"/>
    </w:rPr>
  </w:style>
  <w:style w:type="character" w:customStyle="1" w:styleId="BrdtextmedindragChar1">
    <w:name w:val="Brödtext med indrag Char1"/>
    <w:rsid w:val="00127182"/>
    <w:rPr>
      <w:rFonts w:ascii="OrigGarmnd BT" w:hAnsi="OrigGarmnd BT"/>
      <w:sz w:val="22"/>
      <w:lang w:eastAsia="en-US"/>
    </w:rPr>
  </w:style>
  <w:style w:type="character" w:customStyle="1" w:styleId="BrdtextChar1">
    <w:name w:val="Brödtext Char1"/>
    <w:rsid w:val="00127182"/>
    <w:rPr>
      <w:rFonts w:ascii="OrigGarmnd BT" w:hAnsi="OrigGarmnd BT"/>
      <w:sz w:val="22"/>
      <w:lang w:eastAsia="en-US"/>
    </w:rPr>
  </w:style>
  <w:style w:type="character" w:customStyle="1" w:styleId="Rubrik4utannumreringChar">
    <w:name w:val="Rubrik 4 utan numrering Char"/>
    <w:link w:val="Rubrik4utannumrering2"/>
    <w:rsid w:val="00127182"/>
    <w:rPr>
      <w:rFonts w:ascii="OrigGarmnd BT" w:hAnsi="OrigGarmnd BT"/>
      <w:b/>
      <w:sz w:val="22"/>
      <w:lang w:eastAsia="en-US"/>
    </w:rPr>
  </w:style>
  <w:style w:type="character" w:customStyle="1" w:styleId="BrdtextmedindragChar2">
    <w:name w:val="Brödtext med indrag Char2"/>
    <w:rsid w:val="00127182"/>
    <w:rPr>
      <w:rFonts w:ascii="OrigGarmnd BT" w:hAnsi="OrigGarmnd BT"/>
      <w:sz w:val="22"/>
      <w:lang w:eastAsia="en-US"/>
    </w:rPr>
  </w:style>
  <w:style w:type="character" w:customStyle="1" w:styleId="BrdtextChar2">
    <w:name w:val="Brödtext Char2"/>
    <w:rsid w:val="00127182"/>
    <w:rPr>
      <w:rFonts w:ascii="OrigGarmnd BT" w:hAnsi="OrigGarmnd BT"/>
      <w:sz w:val="22"/>
      <w:lang w:eastAsia="en-US"/>
    </w:rPr>
  </w:style>
  <w:style w:type="character" w:customStyle="1" w:styleId="Rubrik3Char">
    <w:name w:val="Rubrik 3 Char"/>
    <w:link w:val="Rubrik3"/>
    <w:rsid w:val="00127182"/>
    <w:rPr>
      <w:b/>
      <w:sz w:val="23"/>
      <w:lang w:eastAsia="en-US"/>
    </w:rPr>
  </w:style>
  <w:style w:type="character" w:customStyle="1" w:styleId="BrdtextmedindragChar3">
    <w:name w:val="Brödtext med indrag Char3"/>
    <w:rsid w:val="00127182"/>
    <w:rPr>
      <w:rFonts w:ascii="OrigGarmnd BT" w:hAnsi="OrigGarmnd BT"/>
      <w:sz w:val="22"/>
      <w:lang w:eastAsia="en-US"/>
    </w:rPr>
  </w:style>
  <w:style w:type="paragraph" w:customStyle="1" w:styleId="Rubrik4utannumrering2">
    <w:name w:val="Rubrik 4 utan numrering2"/>
    <w:basedOn w:val="Normal"/>
    <w:next w:val="Brdtext"/>
    <w:link w:val="Rubrik4utannumreringChar"/>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2">
    <w:name w:val="Rubrik 5 utan numrering2"/>
    <w:basedOn w:val="Normal"/>
    <w:next w:val="Brdtext"/>
    <w:rsid w:val="00127182"/>
    <w:pPr>
      <w:keepNext/>
      <w:spacing w:before="520" w:after="180" w:line="260" w:lineRule="exact"/>
    </w:pPr>
    <w:rPr>
      <w:rFonts w:ascii="OrigGarmnd BT" w:hAnsi="OrigGarmnd BT"/>
      <w:i/>
      <w:sz w:val="22"/>
    </w:rPr>
  </w:style>
  <w:style w:type="character" w:customStyle="1" w:styleId="BrdtextChar3">
    <w:name w:val="Brödtext Char3"/>
    <w:rsid w:val="00127182"/>
    <w:rPr>
      <w:rFonts w:ascii="OrigGarmnd BT" w:hAnsi="OrigGarmnd BT"/>
      <w:sz w:val="22"/>
      <w:lang w:eastAsia="en-US"/>
    </w:rPr>
  </w:style>
  <w:style w:type="character" w:styleId="Kommentarsreferens">
    <w:name w:val="annotation reference"/>
    <w:rsid w:val="00127182"/>
    <w:rPr>
      <w:sz w:val="16"/>
      <w:szCs w:val="16"/>
    </w:rPr>
  </w:style>
  <w:style w:type="paragraph" w:styleId="Kommentarer">
    <w:name w:val="annotation text"/>
    <w:basedOn w:val="Normal"/>
    <w:link w:val="KommentarerChar"/>
    <w:rsid w:val="00127182"/>
    <w:pPr>
      <w:spacing w:line="260" w:lineRule="exact"/>
      <w:jc w:val="both"/>
    </w:pPr>
    <w:rPr>
      <w:rFonts w:ascii="OrigGarmnd BT" w:hAnsi="OrigGarmnd BT"/>
      <w:sz w:val="20"/>
      <w:szCs w:val="24"/>
    </w:rPr>
  </w:style>
  <w:style w:type="character" w:customStyle="1" w:styleId="KommentarerChar">
    <w:name w:val="Kommentarer Char"/>
    <w:basedOn w:val="Standardstycketeckensnitt"/>
    <w:link w:val="Kommentarer"/>
    <w:rsid w:val="00127182"/>
    <w:rPr>
      <w:rFonts w:ascii="OrigGarmnd BT" w:hAnsi="OrigGarmnd BT"/>
      <w:szCs w:val="24"/>
      <w:lang w:eastAsia="en-US"/>
    </w:rPr>
  </w:style>
  <w:style w:type="character" w:customStyle="1" w:styleId="KommentarerChar1">
    <w:name w:val="Kommentarer Char1"/>
    <w:basedOn w:val="Standardstycketeckensnitt"/>
    <w:rsid w:val="00127182"/>
    <w:rPr>
      <w:rFonts w:ascii="OrigGarmnd BT" w:hAnsi="OrigGarmnd BT"/>
      <w:szCs w:val="24"/>
      <w:lang w:eastAsia="en-US"/>
    </w:rPr>
  </w:style>
  <w:style w:type="character" w:customStyle="1" w:styleId="Rubrik3Char1">
    <w:name w:val="Rubrik 3 Char1"/>
    <w:rsid w:val="00127182"/>
    <w:rPr>
      <w:rFonts w:ascii="TradeGothic" w:hAnsi="TradeGothic"/>
      <w:b/>
      <w:sz w:val="22"/>
      <w:lang w:eastAsia="en-US"/>
    </w:rPr>
  </w:style>
  <w:style w:type="character" w:customStyle="1" w:styleId="BrdtextmedindragChar4">
    <w:name w:val="Brödtext med indrag Char4"/>
    <w:rsid w:val="00127182"/>
    <w:rPr>
      <w:rFonts w:ascii="OrigGarmnd BT" w:hAnsi="OrigGarmnd BT"/>
      <w:sz w:val="22"/>
      <w:lang w:eastAsia="en-US"/>
    </w:rPr>
  </w:style>
  <w:style w:type="character" w:customStyle="1" w:styleId="FotnotstextChar1">
    <w:name w:val="Fotnotstext Char1"/>
    <w:rsid w:val="00127182"/>
    <w:rPr>
      <w:rFonts w:ascii="OrigGarmnd BT" w:hAnsi="OrigGarmnd BT"/>
      <w:sz w:val="16"/>
      <w:lang w:eastAsia="en-US"/>
    </w:rPr>
  </w:style>
  <w:style w:type="character" w:customStyle="1" w:styleId="BrdtextChar4">
    <w:name w:val="Brödtext Char4"/>
    <w:rsid w:val="00127182"/>
    <w:rPr>
      <w:rFonts w:ascii="OrigGarmnd BT" w:hAnsi="OrigGarmnd BT"/>
      <w:sz w:val="22"/>
      <w:lang w:eastAsia="en-US"/>
    </w:rPr>
  </w:style>
  <w:style w:type="character" w:customStyle="1" w:styleId="KommentarerChar2">
    <w:name w:val="Kommentarer Char2"/>
    <w:basedOn w:val="Standardstycketeckensnitt"/>
    <w:rsid w:val="00127182"/>
    <w:rPr>
      <w:rFonts w:ascii="OrigGarmnd BT" w:hAnsi="OrigGarmnd BT"/>
      <w:szCs w:val="24"/>
      <w:lang w:eastAsia="en-US"/>
    </w:rPr>
  </w:style>
  <w:style w:type="character" w:customStyle="1" w:styleId="BrdtextmedindragChar5">
    <w:name w:val="Brödtext med indrag Char5"/>
    <w:rsid w:val="00127182"/>
    <w:rPr>
      <w:rFonts w:ascii="OrigGarmnd BT" w:hAnsi="OrigGarmnd BT"/>
      <w:sz w:val="22"/>
      <w:lang w:eastAsia="en-US"/>
    </w:rPr>
  </w:style>
  <w:style w:type="paragraph" w:customStyle="1" w:styleId="Rubrik4utannumrering3">
    <w:name w:val="Rubrik 4 utan numrering3"/>
    <w:basedOn w:val="Normal"/>
    <w:next w:val="Brdtext"/>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3">
    <w:name w:val="Rubrik 5 utan numrering3"/>
    <w:basedOn w:val="Normal"/>
    <w:next w:val="Brdtext"/>
    <w:rsid w:val="00127182"/>
    <w:pPr>
      <w:keepNext/>
      <w:spacing w:before="520" w:after="180" w:line="260" w:lineRule="exact"/>
    </w:pPr>
    <w:rPr>
      <w:rFonts w:ascii="OrigGarmnd BT" w:hAnsi="OrigGarmnd BT"/>
      <w:i/>
      <w:sz w:val="22"/>
    </w:rPr>
  </w:style>
  <w:style w:type="character" w:customStyle="1" w:styleId="BrdtextChar5">
    <w:name w:val="Brödtext Char5"/>
    <w:rsid w:val="00127182"/>
    <w:rPr>
      <w:rFonts w:ascii="OrigGarmnd BT" w:hAnsi="OrigGarmnd BT"/>
      <w:sz w:val="22"/>
      <w:lang w:eastAsia="en-US"/>
    </w:rPr>
  </w:style>
  <w:style w:type="character" w:customStyle="1" w:styleId="KommentarerChar3">
    <w:name w:val="Kommentarer Char3"/>
    <w:basedOn w:val="Standardstycketeckensnitt"/>
    <w:rsid w:val="00127182"/>
    <w:rPr>
      <w:rFonts w:ascii="OrigGarmnd BT" w:hAnsi="OrigGarmnd BT"/>
      <w:szCs w:val="24"/>
      <w:lang w:eastAsia="en-US"/>
    </w:rPr>
  </w:style>
  <w:style w:type="character" w:customStyle="1" w:styleId="BrdtextmedindragChar6">
    <w:name w:val="Brödtext med indrag Char6"/>
    <w:rsid w:val="00127182"/>
    <w:rPr>
      <w:rFonts w:ascii="OrigGarmnd BT" w:hAnsi="OrigGarmnd BT"/>
      <w:sz w:val="22"/>
      <w:lang w:eastAsia="en-US"/>
    </w:rPr>
  </w:style>
  <w:style w:type="paragraph" w:customStyle="1" w:styleId="Rubrik2utannumrering2">
    <w:name w:val="Rubrik 2 utan numrering2"/>
    <w:basedOn w:val="Normal"/>
    <w:next w:val="Brdtext"/>
    <w:rsid w:val="00127182"/>
    <w:pPr>
      <w:keepNext/>
      <w:keepLines/>
      <w:suppressAutoHyphens/>
      <w:spacing w:before="520" w:after="180" w:line="300" w:lineRule="exact"/>
      <w:outlineLvl w:val="1"/>
    </w:pPr>
    <w:rPr>
      <w:rFonts w:ascii="TradeGothic" w:hAnsi="TradeGothic"/>
      <w:b/>
      <w:sz w:val="25"/>
    </w:rPr>
  </w:style>
  <w:style w:type="character" w:customStyle="1" w:styleId="BrdtextChar6">
    <w:name w:val="Brödtext Char6"/>
    <w:rsid w:val="00127182"/>
    <w:rPr>
      <w:rFonts w:ascii="OrigGarmnd BT" w:hAnsi="OrigGarmnd BT"/>
      <w:sz w:val="22"/>
      <w:lang w:eastAsia="en-US"/>
    </w:rPr>
  </w:style>
  <w:style w:type="character" w:customStyle="1" w:styleId="BrdtextmedindragChar7">
    <w:name w:val="Brödtext med indrag Char7"/>
    <w:rsid w:val="00127182"/>
    <w:rPr>
      <w:rFonts w:ascii="OrigGarmnd BT" w:hAnsi="OrigGarmnd BT"/>
      <w:sz w:val="22"/>
      <w:lang w:eastAsia="en-US"/>
    </w:rPr>
  </w:style>
  <w:style w:type="character" w:customStyle="1" w:styleId="FotnotstextChar2">
    <w:name w:val="Fotnotstext Char2"/>
    <w:rsid w:val="00127182"/>
    <w:rPr>
      <w:rFonts w:ascii="OrigGarmnd BT" w:hAnsi="OrigGarmnd BT"/>
      <w:sz w:val="16"/>
      <w:lang w:eastAsia="en-US"/>
    </w:rPr>
  </w:style>
  <w:style w:type="character" w:styleId="Hyperlnk">
    <w:name w:val="Hyperlink"/>
    <w:basedOn w:val="Standardstycketeckensnitt"/>
    <w:uiPriority w:val="99"/>
    <w:unhideWhenUsed/>
    <w:rsid w:val="00127182"/>
    <w:rPr>
      <w:color w:val="0000FF" w:themeColor="hyperlink"/>
      <w:u w:val="single"/>
    </w:rPr>
  </w:style>
  <w:style w:type="paragraph" w:styleId="Ballongtext">
    <w:name w:val="Balloon Text"/>
    <w:basedOn w:val="Normal"/>
    <w:link w:val="BallongtextChar"/>
    <w:rsid w:val="00127182"/>
    <w:pPr>
      <w:jc w:val="both"/>
    </w:pPr>
    <w:rPr>
      <w:rFonts w:ascii="Tahoma" w:hAnsi="Tahoma" w:cs="Tahoma"/>
      <w:sz w:val="16"/>
      <w:szCs w:val="16"/>
    </w:rPr>
  </w:style>
  <w:style w:type="character" w:customStyle="1" w:styleId="BallongtextChar">
    <w:name w:val="Ballongtext Char"/>
    <w:basedOn w:val="Standardstycketeckensnitt"/>
    <w:link w:val="Ballongtext"/>
    <w:rsid w:val="00127182"/>
    <w:rPr>
      <w:rFonts w:ascii="Tahoma" w:hAnsi="Tahoma" w:cs="Tahoma"/>
      <w:sz w:val="16"/>
      <w:szCs w:val="16"/>
      <w:lang w:eastAsia="en-US"/>
    </w:rPr>
  </w:style>
  <w:style w:type="character" w:customStyle="1" w:styleId="SidhuvudChar">
    <w:name w:val="Sidhuvud Char"/>
    <w:basedOn w:val="Standardstycketeckensnitt"/>
    <w:link w:val="Sidhuvud"/>
    <w:uiPriority w:val="99"/>
    <w:rsid w:val="00127182"/>
    <w:rPr>
      <w:sz w:val="18"/>
      <w:lang w:eastAsia="en-US"/>
    </w:rPr>
  </w:style>
  <w:style w:type="paragraph" w:styleId="Kommentarsmne">
    <w:name w:val="annotation subject"/>
    <w:basedOn w:val="Kommentarer"/>
    <w:next w:val="Kommentarer"/>
    <w:link w:val="KommentarsmneChar"/>
    <w:rsid w:val="00127182"/>
    <w:pPr>
      <w:spacing w:line="240" w:lineRule="auto"/>
    </w:pPr>
    <w:rPr>
      <w:b/>
      <w:bCs/>
      <w:szCs w:val="20"/>
    </w:rPr>
  </w:style>
  <w:style w:type="character" w:customStyle="1" w:styleId="KommentarsmneChar">
    <w:name w:val="Kommentarsämne Char"/>
    <w:basedOn w:val="KommentarerChar"/>
    <w:link w:val="Kommentarsmne"/>
    <w:rsid w:val="00127182"/>
    <w:rPr>
      <w:rFonts w:ascii="OrigGarmnd BT" w:hAnsi="OrigGarmnd BT"/>
      <w:b/>
      <w:bCs/>
      <w:szCs w:val="24"/>
      <w:lang w:eastAsia="en-US"/>
    </w:rPr>
  </w:style>
  <w:style w:type="paragraph" w:styleId="Revision">
    <w:name w:val="Revision"/>
    <w:hidden/>
    <w:uiPriority w:val="99"/>
    <w:semiHidden/>
    <w:rsid w:val="00127182"/>
    <w:rPr>
      <w:rFonts w:ascii="OrigGarmnd BT" w:hAnsi="OrigGarmnd BT"/>
      <w:sz w:val="21"/>
      <w:lang w:eastAsia="en-US"/>
    </w:rPr>
  </w:style>
  <w:style w:type="character" w:styleId="AnvndHyperlnk">
    <w:name w:val="FollowedHyperlink"/>
    <w:basedOn w:val="Standardstycketeckensnitt"/>
    <w:rsid w:val="00127182"/>
    <w:rPr>
      <w:color w:val="800080" w:themeColor="followedHyperlink"/>
      <w:u w:val="single"/>
    </w:rPr>
  </w:style>
  <w:style w:type="paragraph" w:styleId="Normalwebb">
    <w:name w:val="Normal (Web)"/>
    <w:basedOn w:val="Normal"/>
    <w:rsid w:val="00127182"/>
    <w:pPr>
      <w:spacing w:line="260" w:lineRule="exact"/>
      <w:jc w:val="both"/>
    </w:pPr>
    <w:rPr>
      <w:sz w:val="24"/>
      <w:szCs w:val="24"/>
    </w:rPr>
  </w:style>
  <w:style w:type="paragraph" w:customStyle="1" w:styleId="RKnormal">
    <w:name w:val="RKnormal"/>
    <w:basedOn w:val="Normal"/>
    <w:rsid w:val="00127182"/>
    <w:pPr>
      <w:tabs>
        <w:tab w:val="left" w:pos="709"/>
        <w:tab w:val="left" w:pos="2835"/>
      </w:tabs>
      <w:spacing w:line="240" w:lineRule="atLeast"/>
    </w:pPr>
    <w:rPr>
      <w:rFonts w:ascii="OrigGarmnd BT" w:hAnsi="OrigGarmnd BT"/>
      <w:sz w:val="24"/>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caption" w:semiHidden="1" w:unhideWhenUsed="1" w:qFormat="1"/>
    <w:lsdException w:name="Title" w:qFormat="1"/>
    <w:lsdException w:name="Subtitle" w:qFormat="1"/>
    <w:lsdException w:name="Hyperlink" w:uiPriority="99"/>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33"/>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33"/>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33"/>
      </w:numPr>
      <w:spacing w:before="400" w:after="120"/>
      <w:jc w:val="left"/>
      <w:outlineLvl w:val="2"/>
    </w:pPr>
    <w:rPr>
      <w:b/>
      <w:sz w:val="23"/>
    </w:rPr>
  </w:style>
  <w:style w:type="paragraph" w:styleId="Rubrik4">
    <w:name w:val="heading 4"/>
    <w:basedOn w:val="Brdtext"/>
    <w:next w:val="Brdtext"/>
    <w:qFormat/>
    <w:rsid w:val="009A7EB9"/>
    <w:pPr>
      <w:keepNext/>
      <w:numPr>
        <w:ilvl w:val="3"/>
        <w:numId w:val="33"/>
      </w:numPr>
      <w:spacing w:before="410" w:after="140" w:line="210" w:lineRule="exact"/>
      <w:outlineLvl w:val="3"/>
    </w:pPr>
    <w:rPr>
      <w:b/>
      <w:sz w:val="19"/>
    </w:rPr>
  </w:style>
  <w:style w:type="paragraph" w:styleId="Rubrik5">
    <w:name w:val="heading 5"/>
    <w:basedOn w:val="Normal"/>
    <w:next w:val="Brdtext"/>
    <w:qFormat/>
    <w:rsid w:val="009A7EB9"/>
    <w:pPr>
      <w:numPr>
        <w:ilvl w:val="4"/>
        <w:numId w:val="33"/>
      </w:numPr>
      <w:tabs>
        <w:tab w:val="left" w:pos="2835"/>
      </w:tabs>
      <w:spacing w:before="520" w:after="180" w:line="260" w:lineRule="exact"/>
      <w:jc w:val="both"/>
      <w:outlineLvl w:val="4"/>
    </w:pPr>
    <w:rPr>
      <w:i/>
    </w:rPr>
  </w:style>
  <w:style w:type="paragraph" w:styleId="Rubrik6">
    <w:name w:val="heading 6"/>
    <w:basedOn w:val="Normal"/>
    <w:next w:val="Normal"/>
    <w:qFormat/>
    <w:rsid w:val="009A7EB9"/>
    <w:pPr>
      <w:numPr>
        <w:ilvl w:val="5"/>
        <w:numId w:val="33"/>
      </w:numPr>
      <w:spacing w:before="240" w:after="60"/>
      <w:outlineLvl w:val="5"/>
    </w:pPr>
    <w:rPr>
      <w:i/>
      <w:sz w:val="16"/>
    </w:rPr>
  </w:style>
  <w:style w:type="paragraph" w:styleId="Rubrik7">
    <w:name w:val="heading 7"/>
    <w:basedOn w:val="Normal"/>
    <w:next w:val="Normal"/>
    <w:qFormat/>
    <w:rsid w:val="009A7EB9"/>
    <w:pPr>
      <w:numPr>
        <w:ilvl w:val="6"/>
        <w:numId w:val="33"/>
      </w:numPr>
      <w:spacing w:before="240" w:after="60"/>
      <w:outlineLvl w:val="6"/>
    </w:pPr>
    <w:rPr>
      <w:rFonts w:ascii="Arial" w:hAnsi="Arial"/>
    </w:rPr>
  </w:style>
  <w:style w:type="paragraph" w:styleId="Rubrik8">
    <w:name w:val="heading 8"/>
    <w:basedOn w:val="Normal"/>
    <w:next w:val="Normal"/>
    <w:qFormat/>
    <w:rsid w:val="009A7EB9"/>
    <w:pPr>
      <w:numPr>
        <w:ilvl w:val="7"/>
        <w:numId w:val="33"/>
      </w:numPr>
      <w:spacing w:before="240" w:after="60"/>
      <w:outlineLvl w:val="7"/>
    </w:pPr>
    <w:rPr>
      <w:rFonts w:ascii="Arial" w:hAnsi="Arial"/>
      <w:i/>
    </w:rPr>
  </w:style>
  <w:style w:type="paragraph" w:styleId="Rubrik9">
    <w:name w:val="heading 9"/>
    <w:basedOn w:val="Normal"/>
    <w:next w:val="Normal"/>
    <w:qFormat/>
    <w:rsid w:val="009A7EB9"/>
    <w:pPr>
      <w:numPr>
        <w:ilvl w:val="8"/>
        <w:numId w:val="33"/>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link w:val="Rubrik4utannumreringChar1"/>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basedOn w:val="Standardstycketeckensnitt"/>
    <w:link w:val="Brdtext"/>
    <w:rsid w:val="001D640C"/>
    <w:rPr>
      <w:lang w:eastAsia="en-US"/>
    </w:rPr>
  </w:style>
  <w:style w:type="character" w:customStyle="1" w:styleId="BrdtextmedindragChar">
    <w:name w:val="Brödtext med indrag Char"/>
    <w:link w:val="Brdtextmedindrag"/>
    <w:rsid w:val="00EF58F3"/>
    <w:rPr>
      <w:lang w:eastAsia="en-US"/>
    </w:rPr>
  </w:style>
  <w:style w:type="character" w:customStyle="1" w:styleId="Rubrik4utannumreringChar1">
    <w:name w:val="Rubrik 4 utan numrering Char1"/>
    <w:link w:val="Rubrik4utannumrering"/>
    <w:rsid w:val="00127182"/>
    <w:rPr>
      <w:b/>
      <w:lang w:eastAsia="en-US"/>
    </w:rPr>
  </w:style>
  <w:style w:type="character" w:customStyle="1" w:styleId="Rubrik4utannumreringChar2">
    <w:name w:val="Rubrik 4 utan numrering Char2"/>
    <w:rsid w:val="00127182"/>
    <w:rPr>
      <w:rFonts w:ascii="OrigGarmnd BT" w:hAnsi="OrigGarmnd BT"/>
      <w:b/>
      <w:sz w:val="22"/>
      <w:lang w:eastAsia="en-US"/>
    </w:rPr>
  </w:style>
  <w:style w:type="character" w:customStyle="1" w:styleId="FotnotstextChar">
    <w:name w:val="Fotnotstext Char"/>
    <w:link w:val="Fotnotstext"/>
    <w:rsid w:val="00127182"/>
    <w:rPr>
      <w:sz w:val="16"/>
      <w:lang w:eastAsia="en-US"/>
    </w:rPr>
  </w:style>
  <w:style w:type="character" w:styleId="Sidnummer">
    <w:name w:val="page number"/>
    <w:basedOn w:val="Standardstycketeckensnitt"/>
    <w:rsid w:val="00127182"/>
    <w:rPr>
      <w:rFonts w:ascii="TradeGothic" w:hAnsi="TradeGothic"/>
      <w:b/>
      <w:sz w:val="15"/>
    </w:rPr>
  </w:style>
  <w:style w:type="paragraph" w:customStyle="1" w:styleId="Rubrik4utannumrering1">
    <w:name w:val="Rubrik 4 utan numrering1"/>
    <w:basedOn w:val="Normal"/>
    <w:next w:val="Brdtext"/>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1">
    <w:name w:val="Rubrik 5 utan numrering1"/>
    <w:basedOn w:val="Normal"/>
    <w:next w:val="Brdtext"/>
    <w:rsid w:val="00127182"/>
    <w:pPr>
      <w:keepNext/>
      <w:spacing w:before="520" w:after="180" w:line="260" w:lineRule="exact"/>
    </w:pPr>
    <w:rPr>
      <w:rFonts w:ascii="OrigGarmnd BT" w:hAnsi="OrigGarmnd BT"/>
      <w:i/>
      <w:sz w:val="22"/>
    </w:rPr>
  </w:style>
  <w:style w:type="character" w:customStyle="1" w:styleId="s6b621b36">
    <w:name w:val="s6b621b36"/>
    <w:rsid w:val="00127182"/>
  </w:style>
  <w:style w:type="paragraph" w:styleId="Citat">
    <w:name w:val="Quote"/>
    <w:basedOn w:val="Normal"/>
    <w:link w:val="CitatChar"/>
    <w:qFormat/>
    <w:rsid w:val="00127182"/>
    <w:pPr>
      <w:spacing w:line="220" w:lineRule="exact"/>
      <w:ind w:left="284"/>
      <w:jc w:val="both"/>
    </w:pPr>
    <w:rPr>
      <w:rFonts w:ascii="OrigGarmnd BT" w:hAnsi="OrigGarmnd BT"/>
      <w:sz w:val="20"/>
    </w:rPr>
  </w:style>
  <w:style w:type="character" w:customStyle="1" w:styleId="CitatChar">
    <w:name w:val="Citat Char"/>
    <w:basedOn w:val="Standardstycketeckensnitt"/>
    <w:link w:val="Citat"/>
    <w:rsid w:val="00127182"/>
    <w:rPr>
      <w:rFonts w:ascii="OrigGarmnd BT" w:hAnsi="OrigGarmnd BT"/>
      <w:lang w:eastAsia="en-US"/>
    </w:rPr>
  </w:style>
  <w:style w:type="paragraph" w:customStyle="1" w:styleId="Rubrikinnehll">
    <w:name w:val="Rubrik innehåll"/>
    <w:basedOn w:val="Rubrik1utannumrering"/>
    <w:rsid w:val="00127182"/>
    <w:pPr>
      <w:keepNext w:val="0"/>
      <w:tabs>
        <w:tab w:val="clear" w:pos="907"/>
        <w:tab w:val="clear" w:pos="2268"/>
      </w:tabs>
      <w:suppressAutoHyphens/>
      <w:spacing w:before="0" w:after="2160" w:line="440" w:lineRule="exact"/>
    </w:pPr>
    <w:rPr>
      <w:rFonts w:ascii="TradeGothic Light" w:hAnsi="TradeGothic Light"/>
      <w:sz w:val="38"/>
    </w:rPr>
  </w:style>
  <w:style w:type="paragraph" w:styleId="Oformateradtext">
    <w:name w:val="Plain Text"/>
    <w:basedOn w:val="Normal"/>
    <w:link w:val="OformateradtextChar"/>
    <w:rsid w:val="00127182"/>
    <w:pPr>
      <w:spacing w:line="260" w:lineRule="exact"/>
      <w:jc w:val="both"/>
    </w:pPr>
    <w:rPr>
      <w:rFonts w:ascii="Courier New" w:hAnsi="Courier New" w:cs="Courier New"/>
      <w:sz w:val="20"/>
    </w:rPr>
  </w:style>
  <w:style w:type="character" w:customStyle="1" w:styleId="OformateradtextChar">
    <w:name w:val="Oformaterad text Char"/>
    <w:basedOn w:val="Standardstycketeckensnitt"/>
    <w:link w:val="Oformateradtext"/>
    <w:rsid w:val="00127182"/>
    <w:rPr>
      <w:rFonts w:ascii="Courier New" w:hAnsi="Courier New" w:cs="Courier New"/>
      <w:lang w:eastAsia="en-US"/>
    </w:rPr>
  </w:style>
  <w:style w:type="paragraph" w:customStyle="1" w:styleId="Rubrik2utannumrering1">
    <w:name w:val="Rubrik 2 utan numrering1"/>
    <w:basedOn w:val="Normal"/>
    <w:next w:val="Brdtext"/>
    <w:rsid w:val="00127182"/>
    <w:pPr>
      <w:keepNext/>
      <w:keepLines/>
      <w:suppressAutoHyphens/>
      <w:spacing w:before="520" w:after="180" w:line="300" w:lineRule="exact"/>
      <w:outlineLvl w:val="1"/>
    </w:pPr>
    <w:rPr>
      <w:sz w:val="26"/>
    </w:rPr>
  </w:style>
  <w:style w:type="character" w:customStyle="1" w:styleId="BrdtextmedindragChar1">
    <w:name w:val="Brödtext med indrag Char1"/>
    <w:rsid w:val="00127182"/>
    <w:rPr>
      <w:rFonts w:ascii="OrigGarmnd BT" w:hAnsi="OrigGarmnd BT"/>
      <w:sz w:val="22"/>
      <w:lang w:eastAsia="en-US"/>
    </w:rPr>
  </w:style>
  <w:style w:type="character" w:customStyle="1" w:styleId="BrdtextChar1">
    <w:name w:val="Brödtext Char1"/>
    <w:rsid w:val="00127182"/>
    <w:rPr>
      <w:rFonts w:ascii="OrigGarmnd BT" w:hAnsi="OrigGarmnd BT"/>
      <w:sz w:val="22"/>
      <w:lang w:eastAsia="en-US"/>
    </w:rPr>
  </w:style>
  <w:style w:type="character" w:customStyle="1" w:styleId="Rubrik4utannumreringChar">
    <w:name w:val="Rubrik 4 utan numrering Char"/>
    <w:link w:val="Rubrik4utannumrering2"/>
    <w:rsid w:val="00127182"/>
    <w:rPr>
      <w:rFonts w:ascii="OrigGarmnd BT" w:hAnsi="OrigGarmnd BT"/>
      <w:b/>
      <w:sz w:val="22"/>
      <w:lang w:eastAsia="en-US"/>
    </w:rPr>
  </w:style>
  <w:style w:type="character" w:customStyle="1" w:styleId="BrdtextmedindragChar2">
    <w:name w:val="Brödtext med indrag Char2"/>
    <w:rsid w:val="00127182"/>
    <w:rPr>
      <w:rFonts w:ascii="OrigGarmnd BT" w:hAnsi="OrigGarmnd BT"/>
      <w:sz w:val="22"/>
      <w:lang w:eastAsia="en-US"/>
    </w:rPr>
  </w:style>
  <w:style w:type="character" w:customStyle="1" w:styleId="BrdtextChar2">
    <w:name w:val="Brödtext Char2"/>
    <w:rsid w:val="00127182"/>
    <w:rPr>
      <w:rFonts w:ascii="OrigGarmnd BT" w:hAnsi="OrigGarmnd BT"/>
      <w:sz w:val="22"/>
      <w:lang w:eastAsia="en-US"/>
    </w:rPr>
  </w:style>
  <w:style w:type="character" w:customStyle="1" w:styleId="Rubrik3Char">
    <w:name w:val="Rubrik 3 Char"/>
    <w:link w:val="Rubrik3"/>
    <w:rsid w:val="00127182"/>
    <w:rPr>
      <w:b/>
      <w:sz w:val="23"/>
      <w:lang w:eastAsia="en-US"/>
    </w:rPr>
  </w:style>
  <w:style w:type="character" w:customStyle="1" w:styleId="BrdtextmedindragChar3">
    <w:name w:val="Brödtext med indrag Char3"/>
    <w:rsid w:val="00127182"/>
    <w:rPr>
      <w:rFonts w:ascii="OrigGarmnd BT" w:hAnsi="OrigGarmnd BT"/>
      <w:sz w:val="22"/>
      <w:lang w:eastAsia="en-US"/>
    </w:rPr>
  </w:style>
  <w:style w:type="paragraph" w:customStyle="1" w:styleId="Rubrik4utannumrering2">
    <w:name w:val="Rubrik 4 utan numrering2"/>
    <w:basedOn w:val="Normal"/>
    <w:next w:val="Brdtext"/>
    <w:link w:val="Rubrik4utannumreringChar"/>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2">
    <w:name w:val="Rubrik 5 utan numrering2"/>
    <w:basedOn w:val="Normal"/>
    <w:next w:val="Brdtext"/>
    <w:rsid w:val="00127182"/>
    <w:pPr>
      <w:keepNext/>
      <w:spacing w:before="520" w:after="180" w:line="260" w:lineRule="exact"/>
    </w:pPr>
    <w:rPr>
      <w:rFonts w:ascii="OrigGarmnd BT" w:hAnsi="OrigGarmnd BT"/>
      <w:i/>
      <w:sz w:val="22"/>
    </w:rPr>
  </w:style>
  <w:style w:type="character" w:customStyle="1" w:styleId="BrdtextChar3">
    <w:name w:val="Brödtext Char3"/>
    <w:rsid w:val="00127182"/>
    <w:rPr>
      <w:rFonts w:ascii="OrigGarmnd BT" w:hAnsi="OrigGarmnd BT"/>
      <w:sz w:val="22"/>
      <w:lang w:eastAsia="en-US"/>
    </w:rPr>
  </w:style>
  <w:style w:type="character" w:styleId="Kommentarsreferens">
    <w:name w:val="annotation reference"/>
    <w:rsid w:val="00127182"/>
    <w:rPr>
      <w:sz w:val="16"/>
      <w:szCs w:val="16"/>
    </w:rPr>
  </w:style>
  <w:style w:type="paragraph" w:styleId="Kommentarer">
    <w:name w:val="annotation text"/>
    <w:basedOn w:val="Normal"/>
    <w:link w:val="KommentarerChar"/>
    <w:rsid w:val="00127182"/>
    <w:pPr>
      <w:spacing w:line="260" w:lineRule="exact"/>
      <w:jc w:val="both"/>
    </w:pPr>
    <w:rPr>
      <w:rFonts w:ascii="OrigGarmnd BT" w:hAnsi="OrigGarmnd BT"/>
      <w:sz w:val="20"/>
      <w:szCs w:val="24"/>
    </w:rPr>
  </w:style>
  <w:style w:type="character" w:customStyle="1" w:styleId="KommentarerChar">
    <w:name w:val="Kommentarer Char"/>
    <w:basedOn w:val="Standardstycketeckensnitt"/>
    <w:link w:val="Kommentarer"/>
    <w:rsid w:val="00127182"/>
    <w:rPr>
      <w:rFonts w:ascii="OrigGarmnd BT" w:hAnsi="OrigGarmnd BT"/>
      <w:szCs w:val="24"/>
      <w:lang w:eastAsia="en-US"/>
    </w:rPr>
  </w:style>
  <w:style w:type="character" w:customStyle="1" w:styleId="KommentarerChar1">
    <w:name w:val="Kommentarer Char1"/>
    <w:basedOn w:val="Standardstycketeckensnitt"/>
    <w:rsid w:val="00127182"/>
    <w:rPr>
      <w:rFonts w:ascii="OrigGarmnd BT" w:hAnsi="OrigGarmnd BT"/>
      <w:szCs w:val="24"/>
      <w:lang w:eastAsia="en-US"/>
    </w:rPr>
  </w:style>
  <w:style w:type="character" w:customStyle="1" w:styleId="Rubrik3Char1">
    <w:name w:val="Rubrik 3 Char1"/>
    <w:rsid w:val="00127182"/>
    <w:rPr>
      <w:rFonts w:ascii="TradeGothic" w:hAnsi="TradeGothic"/>
      <w:b/>
      <w:sz w:val="22"/>
      <w:lang w:eastAsia="en-US"/>
    </w:rPr>
  </w:style>
  <w:style w:type="character" w:customStyle="1" w:styleId="BrdtextmedindragChar4">
    <w:name w:val="Brödtext med indrag Char4"/>
    <w:rsid w:val="00127182"/>
    <w:rPr>
      <w:rFonts w:ascii="OrigGarmnd BT" w:hAnsi="OrigGarmnd BT"/>
      <w:sz w:val="22"/>
      <w:lang w:eastAsia="en-US"/>
    </w:rPr>
  </w:style>
  <w:style w:type="character" w:customStyle="1" w:styleId="FotnotstextChar1">
    <w:name w:val="Fotnotstext Char1"/>
    <w:rsid w:val="00127182"/>
    <w:rPr>
      <w:rFonts w:ascii="OrigGarmnd BT" w:hAnsi="OrigGarmnd BT"/>
      <w:sz w:val="16"/>
      <w:lang w:eastAsia="en-US"/>
    </w:rPr>
  </w:style>
  <w:style w:type="character" w:customStyle="1" w:styleId="BrdtextChar4">
    <w:name w:val="Brödtext Char4"/>
    <w:rsid w:val="00127182"/>
    <w:rPr>
      <w:rFonts w:ascii="OrigGarmnd BT" w:hAnsi="OrigGarmnd BT"/>
      <w:sz w:val="22"/>
      <w:lang w:eastAsia="en-US"/>
    </w:rPr>
  </w:style>
  <w:style w:type="character" w:customStyle="1" w:styleId="KommentarerChar2">
    <w:name w:val="Kommentarer Char2"/>
    <w:basedOn w:val="Standardstycketeckensnitt"/>
    <w:rsid w:val="00127182"/>
    <w:rPr>
      <w:rFonts w:ascii="OrigGarmnd BT" w:hAnsi="OrigGarmnd BT"/>
      <w:szCs w:val="24"/>
      <w:lang w:eastAsia="en-US"/>
    </w:rPr>
  </w:style>
  <w:style w:type="character" w:customStyle="1" w:styleId="BrdtextmedindragChar5">
    <w:name w:val="Brödtext med indrag Char5"/>
    <w:rsid w:val="00127182"/>
    <w:rPr>
      <w:rFonts w:ascii="OrigGarmnd BT" w:hAnsi="OrigGarmnd BT"/>
      <w:sz w:val="22"/>
      <w:lang w:eastAsia="en-US"/>
    </w:rPr>
  </w:style>
  <w:style w:type="paragraph" w:customStyle="1" w:styleId="Rubrik4utannumrering3">
    <w:name w:val="Rubrik 4 utan numrering3"/>
    <w:basedOn w:val="Normal"/>
    <w:next w:val="Brdtext"/>
    <w:rsid w:val="00127182"/>
    <w:pPr>
      <w:keepNext/>
      <w:suppressLineNumbers/>
      <w:suppressAutoHyphens/>
      <w:spacing w:before="520" w:after="180" w:line="260" w:lineRule="exact"/>
      <w:outlineLvl w:val="3"/>
    </w:pPr>
    <w:rPr>
      <w:rFonts w:ascii="OrigGarmnd BT" w:hAnsi="OrigGarmnd BT"/>
      <w:b/>
      <w:sz w:val="22"/>
    </w:rPr>
  </w:style>
  <w:style w:type="paragraph" w:customStyle="1" w:styleId="Rubrik5utannumrering3">
    <w:name w:val="Rubrik 5 utan numrering3"/>
    <w:basedOn w:val="Normal"/>
    <w:next w:val="Brdtext"/>
    <w:rsid w:val="00127182"/>
    <w:pPr>
      <w:keepNext/>
      <w:spacing w:before="520" w:after="180" w:line="260" w:lineRule="exact"/>
    </w:pPr>
    <w:rPr>
      <w:rFonts w:ascii="OrigGarmnd BT" w:hAnsi="OrigGarmnd BT"/>
      <w:i/>
      <w:sz w:val="22"/>
    </w:rPr>
  </w:style>
  <w:style w:type="character" w:customStyle="1" w:styleId="BrdtextChar5">
    <w:name w:val="Brödtext Char5"/>
    <w:rsid w:val="00127182"/>
    <w:rPr>
      <w:rFonts w:ascii="OrigGarmnd BT" w:hAnsi="OrigGarmnd BT"/>
      <w:sz w:val="22"/>
      <w:lang w:eastAsia="en-US"/>
    </w:rPr>
  </w:style>
  <w:style w:type="character" w:customStyle="1" w:styleId="KommentarerChar3">
    <w:name w:val="Kommentarer Char3"/>
    <w:basedOn w:val="Standardstycketeckensnitt"/>
    <w:rsid w:val="00127182"/>
    <w:rPr>
      <w:rFonts w:ascii="OrigGarmnd BT" w:hAnsi="OrigGarmnd BT"/>
      <w:szCs w:val="24"/>
      <w:lang w:eastAsia="en-US"/>
    </w:rPr>
  </w:style>
  <w:style w:type="character" w:customStyle="1" w:styleId="BrdtextmedindragChar6">
    <w:name w:val="Brödtext med indrag Char6"/>
    <w:rsid w:val="00127182"/>
    <w:rPr>
      <w:rFonts w:ascii="OrigGarmnd BT" w:hAnsi="OrigGarmnd BT"/>
      <w:sz w:val="22"/>
      <w:lang w:eastAsia="en-US"/>
    </w:rPr>
  </w:style>
  <w:style w:type="paragraph" w:customStyle="1" w:styleId="Rubrik2utannumrering2">
    <w:name w:val="Rubrik 2 utan numrering2"/>
    <w:basedOn w:val="Normal"/>
    <w:next w:val="Brdtext"/>
    <w:rsid w:val="00127182"/>
    <w:pPr>
      <w:keepNext/>
      <w:keepLines/>
      <w:suppressAutoHyphens/>
      <w:spacing w:before="520" w:after="180" w:line="300" w:lineRule="exact"/>
      <w:outlineLvl w:val="1"/>
    </w:pPr>
    <w:rPr>
      <w:rFonts w:ascii="TradeGothic" w:hAnsi="TradeGothic"/>
      <w:b/>
      <w:sz w:val="25"/>
    </w:rPr>
  </w:style>
  <w:style w:type="character" w:customStyle="1" w:styleId="BrdtextChar6">
    <w:name w:val="Brödtext Char6"/>
    <w:rsid w:val="00127182"/>
    <w:rPr>
      <w:rFonts w:ascii="OrigGarmnd BT" w:hAnsi="OrigGarmnd BT"/>
      <w:sz w:val="22"/>
      <w:lang w:eastAsia="en-US"/>
    </w:rPr>
  </w:style>
  <w:style w:type="character" w:customStyle="1" w:styleId="BrdtextmedindragChar7">
    <w:name w:val="Brödtext med indrag Char7"/>
    <w:rsid w:val="00127182"/>
    <w:rPr>
      <w:rFonts w:ascii="OrigGarmnd BT" w:hAnsi="OrigGarmnd BT"/>
      <w:sz w:val="22"/>
      <w:lang w:eastAsia="en-US"/>
    </w:rPr>
  </w:style>
  <w:style w:type="character" w:customStyle="1" w:styleId="FotnotstextChar2">
    <w:name w:val="Fotnotstext Char2"/>
    <w:rsid w:val="00127182"/>
    <w:rPr>
      <w:rFonts w:ascii="OrigGarmnd BT" w:hAnsi="OrigGarmnd BT"/>
      <w:sz w:val="16"/>
      <w:lang w:eastAsia="en-US"/>
    </w:rPr>
  </w:style>
  <w:style w:type="character" w:styleId="Hyperlnk">
    <w:name w:val="Hyperlink"/>
    <w:basedOn w:val="Standardstycketeckensnitt"/>
    <w:uiPriority w:val="99"/>
    <w:unhideWhenUsed/>
    <w:rsid w:val="00127182"/>
    <w:rPr>
      <w:color w:val="0000FF" w:themeColor="hyperlink"/>
      <w:u w:val="single"/>
    </w:rPr>
  </w:style>
  <w:style w:type="paragraph" w:styleId="Ballongtext">
    <w:name w:val="Balloon Text"/>
    <w:basedOn w:val="Normal"/>
    <w:link w:val="BallongtextChar"/>
    <w:rsid w:val="00127182"/>
    <w:pPr>
      <w:jc w:val="both"/>
    </w:pPr>
    <w:rPr>
      <w:rFonts w:ascii="Tahoma" w:hAnsi="Tahoma" w:cs="Tahoma"/>
      <w:sz w:val="16"/>
      <w:szCs w:val="16"/>
    </w:rPr>
  </w:style>
  <w:style w:type="character" w:customStyle="1" w:styleId="BallongtextChar">
    <w:name w:val="Ballongtext Char"/>
    <w:basedOn w:val="Standardstycketeckensnitt"/>
    <w:link w:val="Ballongtext"/>
    <w:rsid w:val="00127182"/>
    <w:rPr>
      <w:rFonts w:ascii="Tahoma" w:hAnsi="Tahoma" w:cs="Tahoma"/>
      <w:sz w:val="16"/>
      <w:szCs w:val="16"/>
      <w:lang w:eastAsia="en-US"/>
    </w:rPr>
  </w:style>
  <w:style w:type="character" w:customStyle="1" w:styleId="SidhuvudChar">
    <w:name w:val="Sidhuvud Char"/>
    <w:basedOn w:val="Standardstycketeckensnitt"/>
    <w:link w:val="Sidhuvud"/>
    <w:uiPriority w:val="99"/>
    <w:rsid w:val="00127182"/>
    <w:rPr>
      <w:sz w:val="18"/>
      <w:lang w:eastAsia="en-US"/>
    </w:rPr>
  </w:style>
  <w:style w:type="paragraph" w:styleId="Kommentarsmne">
    <w:name w:val="annotation subject"/>
    <w:basedOn w:val="Kommentarer"/>
    <w:next w:val="Kommentarer"/>
    <w:link w:val="KommentarsmneChar"/>
    <w:rsid w:val="00127182"/>
    <w:pPr>
      <w:spacing w:line="240" w:lineRule="auto"/>
    </w:pPr>
    <w:rPr>
      <w:b/>
      <w:bCs/>
      <w:szCs w:val="20"/>
    </w:rPr>
  </w:style>
  <w:style w:type="character" w:customStyle="1" w:styleId="KommentarsmneChar">
    <w:name w:val="Kommentarsämne Char"/>
    <w:basedOn w:val="KommentarerChar"/>
    <w:link w:val="Kommentarsmne"/>
    <w:rsid w:val="00127182"/>
    <w:rPr>
      <w:rFonts w:ascii="OrigGarmnd BT" w:hAnsi="OrigGarmnd BT"/>
      <w:b/>
      <w:bCs/>
      <w:szCs w:val="24"/>
      <w:lang w:eastAsia="en-US"/>
    </w:rPr>
  </w:style>
  <w:style w:type="paragraph" w:styleId="Revision">
    <w:name w:val="Revision"/>
    <w:hidden/>
    <w:uiPriority w:val="99"/>
    <w:semiHidden/>
    <w:rsid w:val="00127182"/>
    <w:rPr>
      <w:rFonts w:ascii="OrigGarmnd BT" w:hAnsi="OrigGarmnd BT"/>
      <w:sz w:val="21"/>
      <w:lang w:eastAsia="en-US"/>
    </w:rPr>
  </w:style>
  <w:style w:type="character" w:styleId="AnvndHyperlnk">
    <w:name w:val="FollowedHyperlink"/>
    <w:basedOn w:val="Standardstycketeckensnitt"/>
    <w:rsid w:val="00127182"/>
    <w:rPr>
      <w:color w:val="800080" w:themeColor="followedHyperlink"/>
      <w:u w:val="single"/>
    </w:rPr>
  </w:style>
  <w:style w:type="paragraph" w:styleId="Normalwebb">
    <w:name w:val="Normal (Web)"/>
    <w:basedOn w:val="Normal"/>
    <w:rsid w:val="00127182"/>
    <w:pPr>
      <w:spacing w:line="260" w:lineRule="exact"/>
      <w:jc w:val="both"/>
    </w:pPr>
    <w:rPr>
      <w:sz w:val="24"/>
      <w:szCs w:val="24"/>
    </w:rPr>
  </w:style>
  <w:style w:type="paragraph" w:customStyle="1" w:styleId="RKnormal">
    <w:name w:val="RKnormal"/>
    <w:basedOn w:val="Normal"/>
    <w:rsid w:val="00127182"/>
    <w:pPr>
      <w:tabs>
        <w:tab w:val="left" w:pos="709"/>
        <w:tab w:val="left" w:pos="2835"/>
      </w:tabs>
      <w:spacing w:line="240" w:lineRule="atLeast"/>
    </w:pPr>
    <w:rPr>
      <w:rFonts w:ascii="OrigGarmnd BT" w:hAnsi="OrigGarmnd BT"/>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2.xml"/><Relationship Id="rId21" Type="http://schemas.openxmlformats.org/officeDocument/2006/relationships/footer" Target="footer4.xml"/><Relationship Id="rId42" Type="http://schemas.openxmlformats.org/officeDocument/2006/relationships/header" Target="header22.xml"/><Relationship Id="rId47" Type="http://schemas.openxmlformats.org/officeDocument/2006/relationships/header" Target="header25.xml"/><Relationship Id="rId63" Type="http://schemas.openxmlformats.org/officeDocument/2006/relationships/header" Target="header35.xml"/><Relationship Id="rId68" Type="http://schemas.openxmlformats.org/officeDocument/2006/relationships/header" Target="header39.xml"/><Relationship Id="rId16" Type="http://schemas.openxmlformats.org/officeDocument/2006/relationships/header" Target="header5.xml"/><Relationship Id="rId11" Type="http://schemas.openxmlformats.org/officeDocument/2006/relationships/footer" Target="footer1.xml"/><Relationship Id="rId32" Type="http://schemas.openxmlformats.org/officeDocument/2006/relationships/footer" Target="footer9.xml"/><Relationship Id="rId37" Type="http://schemas.openxmlformats.org/officeDocument/2006/relationships/footer" Target="footer10.xml"/><Relationship Id="rId53" Type="http://schemas.openxmlformats.org/officeDocument/2006/relationships/footer" Target="footer16.xml"/><Relationship Id="rId58" Type="http://schemas.openxmlformats.org/officeDocument/2006/relationships/header" Target="header32.xml"/><Relationship Id="rId74" Type="http://schemas.openxmlformats.org/officeDocument/2006/relationships/header" Target="header42.xml"/><Relationship Id="rId79" Type="http://schemas.openxmlformats.org/officeDocument/2006/relationships/customXml" Target="../customXml/item4.xml"/><Relationship Id="rId5" Type="http://schemas.openxmlformats.org/officeDocument/2006/relationships/settings" Target="settings.xml"/><Relationship Id="rId61" Type="http://schemas.openxmlformats.org/officeDocument/2006/relationships/footer" Target="footer19.xml"/><Relationship Id="rId82" Type="http://schemas.openxmlformats.org/officeDocument/2006/relationships/customXml" Target="../customXml/item7.xml"/><Relationship Id="rId19" Type="http://schemas.openxmlformats.org/officeDocument/2006/relationships/header" Target="header8.xml"/><Relationship Id="rId14" Type="http://schemas.openxmlformats.org/officeDocument/2006/relationships/footer" Target="footer3.xml"/><Relationship Id="rId22" Type="http://schemas.openxmlformats.org/officeDocument/2006/relationships/footer" Target="footer5.xml"/><Relationship Id="rId27" Type="http://schemas.openxmlformats.org/officeDocument/2006/relationships/header" Target="header13.xml"/><Relationship Id="rId30" Type="http://schemas.openxmlformats.org/officeDocument/2006/relationships/footer" Target="footer8.xml"/><Relationship Id="rId35" Type="http://schemas.openxmlformats.org/officeDocument/2006/relationships/header" Target="header18.xml"/><Relationship Id="rId43" Type="http://schemas.openxmlformats.org/officeDocument/2006/relationships/header" Target="header23.xml"/><Relationship Id="rId48" Type="http://schemas.openxmlformats.org/officeDocument/2006/relationships/footer" Target="footer15.xml"/><Relationship Id="rId56" Type="http://schemas.openxmlformats.org/officeDocument/2006/relationships/footer" Target="footer18.xml"/><Relationship Id="rId64" Type="http://schemas.openxmlformats.org/officeDocument/2006/relationships/footer" Target="footer21.xml"/><Relationship Id="rId69" Type="http://schemas.openxmlformats.org/officeDocument/2006/relationships/footer" Target="footer22.xml"/><Relationship Id="rId77" Type="http://schemas.openxmlformats.org/officeDocument/2006/relationships/customXml" Target="../customXml/item2.xml"/><Relationship Id="rId8" Type="http://schemas.openxmlformats.org/officeDocument/2006/relationships/endnotes" Target="endnotes.xml"/><Relationship Id="rId51" Type="http://schemas.openxmlformats.org/officeDocument/2006/relationships/header" Target="header28.xml"/><Relationship Id="rId72" Type="http://schemas.openxmlformats.org/officeDocument/2006/relationships/footer" Target="footer24.xml"/><Relationship Id="rId80" Type="http://schemas.openxmlformats.org/officeDocument/2006/relationships/customXml" Target="../customXml/item5.xml"/><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header" Target="header6.xml"/><Relationship Id="rId25" Type="http://schemas.openxmlformats.org/officeDocument/2006/relationships/header" Target="header11.xml"/><Relationship Id="rId33" Type="http://schemas.openxmlformats.org/officeDocument/2006/relationships/header" Target="header16.xml"/><Relationship Id="rId38" Type="http://schemas.openxmlformats.org/officeDocument/2006/relationships/footer" Target="footer11.xml"/><Relationship Id="rId46" Type="http://schemas.openxmlformats.org/officeDocument/2006/relationships/footer" Target="footer14.xml"/><Relationship Id="rId59" Type="http://schemas.openxmlformats.org/officeDocument/2006/relationships/header" Target="header33.xml"/><Relationship Id="rId67" Type="http://schemas.openxmlformats.org/officeDocument/2006/relationships/header" Target="header38.xml"/><Relationship Id="rId20" Type="http://schemas.openxmlformats.org/officeDocument/2006/relationships/header" Target="header9.xml"/><Relationship Id="rId41" Type="http://schemas.openxmlformats.org/officeDocument/2006/relationships/header" Target="header21.xml"/><Relationship Id="rId54" Type="http://schemas.openxmlformats.org/officeDocument/2006/relationships/footer" Target="footer17.xml"/><Relationship Id="rId62" Type="http://schemas.openxmlformats.org/officeDocument/2006/relationships/footer" Target="footer20.xml"/><Relationship Id="rId70" Type="http://schemas.openxmlformats.org/officeDocument/2006/relationships/footer" Target="footer23.xm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eader" Target="header4.xml"/><Relationship Id="rId23" Type="http://schemas.openxmlformats.org/officeDocument/2006/relationships/header" Target="header10.xml"/><Relationship Id="rId28" Type="http://schemas.openxmlformats.org/officeDocument/2006/relationships/header" Target="header14.xml"/><Relationship Id="rId36" Type="http://schemas.openxmlformats.org/officeDocument/2006/relationships/header" Target="header19.xml"/><Relationship Id="rId49" Type="http://schemas.openxmlformats.org/officeDocument/2006/relationships/header" Target="header26.xml"/><Relationship Id="rId57" Type="http://schemas.openxmlformats.org/officeDocument/2006/relationships/header" Target="header31.xml"/><Relationship Id="rId10" Type="http://schemas.openxmlformats.org/officeDocument/2006/relationships/header" Target="header2.xml"/><Relationship Id="rId31" Type="http://schemas.openxmlformats.org/officeDocument/2006/relationships/header" Target="header15.xml"/><Relationship Id="rId44" Type="http://schemas.openxmlformats.org/officeDocument/2006/relationships/header" Target="header24.xml"/><Relationship Id="rId52" Type="http://schemas.openxmlformats.org/officeDocument/2006/relationships/header" Target="header29.xml"/><Relationship Id="rId60" Type="http://schemas.openxmlformats.org/officeDocument/2006/relationships/header" Target="header34.xml"/><Relationship Id="rId65" Type="http://schemas.openxmlformats.org/officeDocument/2006/relationships/header" Target="header36.xml"/><Relationship Id="rId73" Type="http://schemas.openxmlformats.org/officeDocument/2006/relationships/header" Target="header41.xml"/><Relationship Id="rId78" Type="http://schemas.openxmlformats.org/officeDocument/2006/relationships/customXml" Target="../customXml/item3.xml"/><Relationship Id="rId81" Type="http://schemas.openxmlformats.org/officeDocument/2006/relationships/customXml" Target="../customXml/item6.xml"/><Relationship Id="rId4" Type="http://schemas.microsoft.com/office/2007/relationships/stylesWithEffects" Target="stylesWithEffects.xml"/><Relationship Id="rId9" Type="http://schemas.openxmlformats.org/officeDocument/2006/relationships/header" Target="header1.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header" Target="header20.xml"/><Relationship Id="rId34" Type="http://schemas.openxmlformats.org/officeDocument/2006/relationships/header" Target="header17.xml"/><Relationship Id="rId50" Type="http://schemas.openxmlformats.org/officeDocument/2006/relationships/header" Target="header27.xml"/><Relationship Id="rId55" Type="http://schemas.openxmlformats.org/officeDocument/2006/relationships/header" Target="header30.xml"/><Relationship Id="rId76" Type="http://schemas.openxmlformats.org/officeDocument/2006/relationships/theme" Target="theme/theme1.xml"/><Relationship Id="rId7" Type="http://schemas.openxmlformats.org/officeDocument/2006/relationships/footnotes" Target="footnotes.xml"/><Relationship Id="rId71" Type="http://schemas.openxmlformats.org/officeDocument/2006/relationships/header" Target="header40.xml"/><Relationship Id="rId2" Type="http://schemas.openxmlformats.org/officeDocument/2006/relationships/numbering" Target="numbering.xml"/><Relationship Id="rId29" Type="http://schemas.openxmlformats.org/officeDocument/2006/relationships/footer" Target="footer7.xml"/><Relationship Id="rId24" Type="http://schemas.openxmlformats.org/officeDocument/2006/relationships/footer" Target="footer6.xml"/><Relationship Id="rId40" Type="http://schemas.openxmlformats.org/officeDocument/2006/relationships/footer" Target="footer12.xml"/><Relationship Id="rId45" Type="http://schemas.openxmlformats.org/officeDocument/2006/relationships/footer" Target="footer13.xml"/><Relationship Id="rId66" Type="http://schemas.openxmlformats.org/officeDocument/2006/relationships/header" Target="header37.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6.xml><?xml version="1.0" encoding="utf-8"?>
<?mso-contentType ?>
<FormUrls xmlns="http://schemas.microsoft.com/sharepoint/v3/contenttype/forms/url">
  <Edit>_layouts/RK.Dhs/RKEditForm.aspx</Edit>
  <New>_layouts/RK.Dhs/RKEditForm.aspx</New>
</FormUrl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PF7WTZ5HJ2VN-6-1793</_dlc_DocId>
    <_dlc_DocIdUrl xmlns="4f5ca95d-8798-43a8-9b50-3b2f8b9416bf">
      <Url>http://rkdhs-sb/enhet/gransk/_layouts/DocIdRedir.aspx?ID=PF7WTZ5HJ2VN-6-1793</Url>
      <Description>PF7WTZ5HJ2VN-6-1793</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218B5F3D-9AA9-4554-BD86-6F2ECEC02C24}"/>
</file>

<file path=customXml/itemProps2.xml><?xml version="1.0" encoding="utf-8"?>
<ds:datastoreItem xmlns:ds="http://schemas.openxmlformats.org/officeDocument/2006/customXml" ds:itemID="{8C8251A1-9C3C-46C6-A35B-B13D7DBD006E}"/>
</file>

<file path=customXml/itemProps3.xml><?xml version="1.0" encoding="utf-8"?>
<ds:datastoreItem xmlns:ds="http://schemas.openxmlformats.org/officeDocument/2006/customXml" ds:itemID="{5B9FD23B-7B98-44C0-9327-8C8C09855CF5}"/>
</file>

<file path=customXml/itemProps4.xml><?xml version="1.0" encoding="utf-8"?>
<ds:datastoreItem xmlns:ds="http://schemas.openxmlformats.org/officeDocument/2006/customXml" ds:itemID="{2AFA274B-54A4-48A1-B1EB-C2472DC18C9F}"/>
</file>

<file path=customXml/itemProps5.xml><?xml version="1.0" encoding="utf-8"?>
<ds:datastoreItem xmlns:ds="http://schemas.openxmlformats.org/officeDocument/2006/customXml" ds:itemID="{E6F1D83B-CE87-4971-A5AA-A98BD71AA1ED}"/>
</file>

<file path=customXml/itemProps6.xml><?xml version="1.0" encoding="utf-8"?>
<ds:datastoreItem xmlns:ds="http://schemas.openxmlformats.org/officeDocument/2006/customXml" ds:itemID="{40DD96C5-0E0C-42D7-ACAF-5530B87FD69F}"/>
</file>

<file path=customXml/itemProps7.xml><?xml version="1.0" encoding="utf-8"?>
<ds:datastoreItem xmlns:ds="http://schemas.openxmlformats.org/officeDocument/2006/customXml" ds:itemID="{6A181F27-6132-4580-8382-9A5208696F2F}"/>
</file>

<file path=docProps/app.xml><?xml version="1.0" encoding="utf-8"?>
<Properties xmlns="http://schemas.openxmlformats.org/officeDocument/2006/extended-properties" xmlns:vt="http://schemas.openxmlformats.org/officeDocument/2006/docPropsVTypes">
  <Template>Normal</Template>
  <TotalTime>0</TotalTime>
  <Pages>34</Pages>
  <Words>66701</Words>
  <Characters>353520</Characters>
  <Application>Microsoft Office Word</Application>
  <DocSecurity>0</DocSecurity>
  <Lines>2946</Lines>
  <Paragraphs>838</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419383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Andreas Krantz</dc:creator>
  <dc:description>Grundmall för proposition, lagrådsremiss och skrivelse i S5-format</dc:description>
  <cp:lastModifiedBy>Andreas Krantz</cp:lastModifiedBy>
  <cp:revision>28</cp:revision>
  <cp:lastPrinted>2014-01-20T09:34:00Z</cp:lastPrinted>
  <dcterms:created xsi:type="dcterms:W3CDTF">2014-01-13T11:14:00Z</dcterms:created>
  <dcterms:modified xsi:type="dcterms:W3CDTF">2014-01-20T09:37:00Z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2;0;0;205</vt:lpwstr>
  </property>
  <property fmtid="{D5CDD505-2E9C-101B-9397-08002B2CF9AE}" pid="3" name="Sprak">
    <vt:lpwstr>Svenska</vt:lpwstr>
  </property>
  <property fmtid="{D5CDD505-2E9C-101B-9397-08002B2CF9AE}" pid="4" name="DokID">
    <vt:i4>14</vt:i4>
  </property>
  <property fmtid="{D5CDD505-2E9C-101B-9397-08002B2CF9AE}" pid="5" name="_dlc_DocIdItemGuid">
    <vt:lpwstr>50850260-2500-4f79-956d-e84778463031</vt:lpwstr>
  </property>
  <property fmtid="{D5CDD505-2E9C-101B-9397-08002B2CF9AE}" pid="6" name="ContentTypeId">
    <vt:lpwstr>0x01010053E1D612BA3F4E21AA250ECD751942B30090819ADAB6BA3B4580D81C843F6B3AD3</vt:lpwstr>
  </property>
</Properties>
</file>