
<file path=[Content_Types].xml><?xml version="1.0" encoding="utf-8"?>
<Types xmlns="http://schemas.openxmlformats.org/package/2006/content-types">
  <Default Extension="bin" ContentType="image/png"/>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6.xml" ContentType="application/vnd.openxmlformats-officedocument.wordprocessingml.head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9.xml" ContentType="application/vnd.openxmlformats-officedocument.wordprocessingml.header+xml"/>
  <Override PartName="/word/footer30.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2.xml" ContentType="application/vnd.openxmlformats-officedocument.wordprocessingml.header+xml"/>
  <Override PartName="/word/footer33.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5.xml" ContentType="application/vnd.openxmlformats-officedocument.wordprocessingml.header+xml"/>
  <Override PartName="/word/footer3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17045C02" w14:textId="77777777" w:rsidR="00253A3F" w:rsidRDefault="0012171C" w:rsidP="00C91AF4">
      <w:pPr>
        <w:pStyle w:val="Prophuvudrubrik"/>
      </w:pPr>
      <w:sdt>
        <w:sdtPr>
          <w:alias w:val="Publikation"/>
          <w:tag w:val="Publikation"/>
          <w:id w:val="577641782"/>
          <w:lock w:val="sdtContentLocked"/>
          <w:text/>
        </w:sdtPr>
        <w:sdtEndPr/>
        <w:sdtContent>
          <w:r w:rsidR="00253A3F">
            <w:t>Regeringens skrivelse</w:t>
          </w:r>
        </w:sdtContent>
      </w:sdt>
      <w:r w:rsidR="00253A3F">
        <w:rPr>
          <w:noProof/>
          <w:lang w:eastAsia="sv-SE"/>
        </w:rPr>
        <mc:AlternateContent>
          <mc:Choice Requires="wps">
            <w:drawing>
              <wp:anchor distT="0" distB="0" distL="114300" distR="114300" simplePos="0" relativeHeight="251658240" behindDoc="1" locked="0" layoutInCell="1" allowOverlap="1" wp14:anchorId="00BA3095" wp14:editId="01E666C0">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074965C8" w14:textId="77777777" w:rsidR="00444AD2" w:rsidRPr="00811BB8" w:rsidRDefault="00444AD2" w:rsidP="00C91AF4">
                                <w:pPr>
                                  <w:pStyle w:val="Brdtext"/>
                                </w:pPr>
                                <w:r>
                                  <w:rPr>
                                    <w:noProof/>
                                    <w:lang w:eastAsia="sv-SE"/>
                                  </w:rPr>
                                  <w:drawing>
                                    <wp:inline distT="0" distB="0" distL="0" distR="0" wp14:anchorId="04BB56D4" wp14:editId="21FEBA77">
                                      <wp:extent cx="513504" cy="921600"/>
                                      <wp:effectExtent l="0" t="0" r="1270" b="0"/>
                                      <wp:docPr id="10"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0BA3095"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074965C8" w14:textId="77777777" w:rsidR="00444AD2" w:rsidRPr="00811BB8" w:rsidRDefault="00444AD2" w:rsidP="00C91AF4">
                          <w:pPr>
                            <w:pStyle w:val="Brdtext"/>
                          </w:pPr>
                          <w:r>
                            <w:rPr>
                              <w:noProof/>
                              <w:lang w:eastAsia="sv-SE"/>
                            </w:rPr>
                            <w:drawing>
                              <wp:inline distT="0" distB="0" distL="0" distR="0" wp14:anchorId="04BB56D4" wp14:editId="21FEBA77">
                                <wp:extent cx="513504" cy="921600"/>
                                <wp:effectExtent l="0" t="0" r="1270" b="0"/>
                                <wp:docPr id="10"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sdtContentLocked"/>
        <w:dataBinding w:prefixMappings="xmlns:ns0='http://rkdhs/mallar/lagstiftning/Skr/Skr.xsd'" w:xpath="/ns0:dokumentvärden[1]/ns0:dokumentnummer[1]" w:storeItemID="{068625C3-B546-44A5-B525-B7CC092E5AD6}"/>
        <w:text/>
      </w:sdtPr>
      <w:sdtEndPr/>
      <w:sdtContent>
        <w:p w14:paraId="1D4A71AD" w14:textId="02A44783" w:rsidR="00253A3F" w:rsidRDefault="001B6D30" w:rsidP="00C91AF4">
          <w:pPr>
            <w:pStyle w:val="Prophuvudrubrik"/>
          </w:pPr>
          <w:r>
            <w:t>2019/20:130</w:t>
          </w:r>
        </w:p>
      </w:sdtContent>
    </w:sdt>
    <w:p w14:paraId="4BF7AF1F" w14:textId="5C83909D" w:rsidR="00253A3F" w:rsidRPr="00D01F17" w:rsidRDefault="00253A3F" w:rsidP="00C91AF4">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253A3F" w14:paraId="073C4531" w14:textId="77777777" w:rsidTr="00C24C3D">
        <w:tc>
          <w:tcPr>
            <w:tcW w:w="5834" w:type="dxa"/>
            <w:tcMar>
              <w:left w:w="0" w:type="dxa"/>
            </w:tcMar>
          </w:tcPr>
          <w:p w14:paraId="780617B8" w14:textId="0A6EAD6C" w:rsidR="00253A3F" w:rsidRDefault="007E7413" w:rsidP="00762CDA">
            <w:pPr>
              <w:pStyle w:val="Proprubrik"/>
              <w:spacing w:after="20"/>
            </w:pPr>
            <w:r>
              <w:t>Redovisning av AP-fondernas verksamhet t.o.m.</w:t>
            </w:r>
            <w:r w:rsidR="0017560D">
              <w:t> </w:t>
            </w:r>
            <w:r>
              <w:t>2019</w:t>
            </w:r>
          </w:p>
        </w:tc>
        <w:tc>
          <w:tcPr>
            <w:tcW w:w="1571" w:type="dxa"/>
          </w:tcPr>
          <w:sdt>
            <w:sdtPr>
              <w:alias w:val="NummerEtikett"/>
              <w:tag w:val="NummerEtikett"/>
              <w:id w:val="-752892312"/>
              <w:lock w:val="sdtContentLocked"/>
              <w:dataBinding w:prefixMappings="xmlns:ns0='http://rkdhs/mallar/lagstiftning/Skr/Skr.xsd'" w:xpath="/ns0:dokumentvärden[1]/ns0:dokumentnummer[1]/@etikett" w:storeItemID="{068625C3-B546-44A5-B525-B7CC092E5AD6}"/>
              <w:text/>
            </w:sdtPr>
            <w:sdtEndPr/>
            <w:sdtContent>
              <w:p w14:paraId="1CC8D76C" w14:textId="5A6E3D2D" w:rsidR="00253A3F" w:rsidRDefault="00D30009" w:rsidP="00C91AF4">
                <w:pPr>
                  <w:pStyle w:val="Proprubrik"/>
                </w:pPr>
                <w:r>
                  <w:t>Skr.</w:t>
                </w:r>
              </w:p>
            </w:sdtContent>
          </w:sdt>
          <w:sdt>
            <w:sdtPr>
              <w:rPr>
                <w:szCs w:val="26"/>
              </w:rPr>
              <w:alias w:val="Nummer"/>
              <w:tag w:val="Nummer"/>
              <w:id w:val="1093290642"/>
              <w:lock w:val="sdtContentLocked"/>
              <w:dataBinding w:prefixMappings="xmlns:ns0='http://rkdhs/mallar/lagstiftning/Skr/Skr.xsd'" w:xpath="/ns0:dokumentvärden[1]/ns0:dokumentnummer[1]" w:storeItemID="{068625C3-B546-44A5-B525-B7CC092E5AD6}"/>
              <w:text/>
            </w:sdtPr>
            <w:sdtEndPr/>
            <w:sdtContent>
              <w:p w14:paraId="5FFCFB29" w14:textId="1FE7AE3E" w:rsidR="00253A3F" w:rsidRPr="00141F91" w:rsidRDefault="001B6D30" w:rsidP="00C91AF4">
                <w:pPr>
                  <w:pStyle w:val="Proprubrik"/>
                  <w:rPr>
                    <w:szCs w:val="26"/>
                  </w:rPr>
                </w:pPr>
                <w:r>
                  <w:rPr>
                    <w:szCs w:val="26"/>
                  </w:rPr>
                  <w:t>2019/20:130</w:t>
                </w:r>
              </w:p>
            </w:sdtContent>
          </w:sdt>
        </w:tc>
      </w:tr>
    </w:tbl>
    <w:p w14:paraId="2E370E7E" w14:textId="77777777" w:rsidR="00253A3F" w:rsidRDefault="00253A3F" w:rsidP="00762CDA">
      <w:pPr>
        <w:pStyle w:val="Brdtext"/>
        <w:spacing w:before="60"/>
      </w:pPr>
    </w:p>
    <w:p w14:paraId="1133B944" w14:textId="77777777" w:rsidR="00253A3F" w:rsidRDefault="00253A3F" w:rsidP="00C91AF4">
      <w:pPr>
        <w:pStyle w:val="Brdtext"/>
      </w:pPr>
      <w:r>
        <w:t>Regeringen överlämnar denna skrivelse till riksdagen.</w:t>
      </w:r>
    </w:p>
    <w:p w14:paraId="08570FBE" w14:textId="77777777" w:rsidR="00253A3F" w:rsidRDefault="00253A3F" w:rsidP="00C91AF4">
      <w:pPr>
        <w:pStyle w:val="Brdtext"/>
      </w:pPr>
    </w:p>
    <w:p w14:paraId="0F039BAE" w14:textId="1BAB2557" w:rsidR="00253A3F" w:rsidRDefault="00253A3F" w:rsidP="00C91AF4">
      <w:pPr>
        <w:pStyle w:val="Brdtext"/>
      </w:pPr>
      <w:r>
        <w:t xml:space="preserve">Stockholm </w:t>
      </w:r>
      <w:sdt>
        <w:sdtPr>
          <w:alias w:val="Datum"/>
          <w:tag w:val="Datum"/>
          <w:id w:val="750776800"/>
          <w:date w:fullDate="2020-05-28T00:00:00Z">
            <w:dateFormat w:val="'den' d MMMM yyyy"/>
            <w:lid w:val="sv-SE"/>
            <w:storeMappedDataAs w:val="dateTime"/>
            <w:calendar w:val="gregorian"/>
          </w:date>
        </w:sdtPr>
        <w:sdtEndPr/>
        <w:sdtContent>
          <w:r w:rsidR="005B42B7">
            <w:t>den 28 maj 2020</w:t>
          </w:r>
        </w:sdtContent>
      </w:sdt>
    </w:p>
    <w:p w14:paraId="187829C5" w14:textId="77777777" w:rsidR="00253A3F" w:rsidRDefault="00253A3F" w:rsidP="00C91AF4">
      <w:pPr>
        <w:pStyle w:val="Brdtextmedindrag"/>
      </w:pPr>
    </w:p>
    <w:sdt>
      <w:sdtPr>
        <w:alias w:val="Namnunderskrift1"/>
        <w:tag w:val="Namnunderskrift1"/>
        <w:id w:val="146416067"/>
        <w:dataBinding w:prefixMappings="xmlns:ns0='http://rkdhs/mallar/lagstiftning/Skr/Skr.xsd'" w:xpath="/ns0:dokumentvärden[1]/ns0:namnunderskrift1[1]" w:storeItemID="{00000000-0000-0000-0000-000000000000}"/>
        <w:text/>
      </w:sdtPr>
      <w:sdtEndPr/>
      <w:sdtContent>
        <w:p w14:paraId="54E72FF3" w14:textId="5A4DED50" w:rsidR="00253A3F" w:rsidRDefault="00E81771" w:rsidP="00C91AF4">
          <w:pPr>
            <w:pStyle w:val="Propnamnunderskrift1"/>
          </w:pPr>
          <w:r>
            <w:t xml:space="preserve">Stefan </w:t>
          </w:r>
          <w:proofErr w:type="spellStart"/>
          <w:r>
            <w:t>Löfven</w:t>
          </w:r>
          <w:proofErr w:type="spellEnd"/>
        </w:p>
      </w:sdtContent>
    </w:sdt>
    <w:p w14:paraId="44275EC2" w14:textId="4ACDF887" w:rsidR="00253A3F" w:rsidRDefault="00253A3F" w:rsidP="00C91AF4">
      <w:pPr>
        <w:pStyle w:val="Propnamnunderskrift2"/>
        <w:tabs>
          <w:tab w:val="clear" w:pos="2693"/>
          <w:tab w:val="clear" w:pos="7474"/>
          <w:tab w:val="left" w:pos="2126"/>
        </w:tabs>
      </w:pPr>
      <w:r>
        <w:tab/>
      </w:r>
      <w:sdt>
        <w:sdtPr>
          <w:alias w:val="Namnunderskrift2"/>
          <w:tag w:val="Namnunderskrift2"/>
          <w:id w:val="-873931827"/>
          <w:text/>
        </w:sdtPr>
        <w:sdtEndPr/>
        <w:sdtContent>
          <w:r w:rsidR="00E81771">
            <w:t>Per Bolund</w:t>
          </w:r>
        </w:sdtContent>
      </w:sdt>
    </w:p>
    <w:p w14:paraId="356B1E61" w14:textId="70FD8BF4" w:rsidR="00253A3F" w:rsidRPr="008624B2" w:rsidRDefault="00253A3F" w:rsidP="00C91AF4">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lock w:val="sdtContentLocked"/>
          <w:dataBinding w:prefixMappings="xmlns:ns0='http://rkdhs/mallar/lagstiftning/Skr/Skr.xsd'" w:xpath="/ns0:dokumentvärden[1]/ns0:departementsnamn[1]" w:storeItemID="{068625C3-B546-44A5-B525-B7CC092E5AD6}"/>
          <w:text/>
        </w:sdtPr>
        <w:sdtEndPr/>
        <w:sdtContent>
          <w:r w:rsidR="00D30009">
            <w:rPr>
              <w:i w:val="0"/>
            </w:rPr>
            <w:t>Finansdepartementet</w:t>
          </w:r>
        </w:sdtContent>
      </w:sdt>
      <w:r w:rsidRPr="008624B2">
        <w:rPr>
          <w:i w:val="0"/>
        </w:rPr>
        <w:t>)</w:t>
      </w:r>
    </w:p>
    <w:p w14:paraId="69794A46" w14:textId="77777777" w:rsidR="00253A3F" w:rsidRDefault="00253A3F" w:rsidP="0080111C">
      <w:pPr>
        <w:pStyle w:val="Brdtextmedindrag"/>
        <w:ind w:firstLine="0"/>
      </w:pPr>
    </w:p>
    <w:p w14:paraId="6D2353DE" w14:textId="77777777" w:rsidR="00253A3F" w:rsidRDefault="00253A3F" w:rsidP="00C91AF4">
      <w:pPr>
        <w:pStyle w:val="Brdtextmedindrag"/>
      </w:pPr>
    </w:p>
    <w:p w14:paraId="7F554FD3" w14:textId="77777777" w:rsidR="00253A3F" w:rsidRDefault="00253A3F" w:rsidP="00C91AF4">
      <w:pPr>
        <w:pStyle w:val="Brdtextmedindrag"/>
      </w:pPr>
    </w:p>
    <w:p w14:paraId="06E44C50" w14:textId="77777777" w:rsidR="00253A3F" w:rsidRDefault="00253A3F" w:rsidP="00C91AF4">
      <w:pPr>
        <w:pStyle w:val="Proprubrik"/>
        <w:spacing w:before="80" w:after="400"/>
      </w:pPr>
      <w:r>
        <w:t>Skrivelsens huvudsakliga innehåll</w:t>
      </w:r>
    </w:p>
    <w:p w14:paraId="7F5059DF" w14:textId="420BBFF2" w:rsidR="00253A3F" w:rsidRDefault="00253A3F" w:rsidP="00253A3F">
      <w:pPr>
        <w:pStyle w:val="Brdtext"/>
      </w:pPr>
      <w:bookmarkStart w:id="0" w:name="_Hlk513190653"/>
      <w:bookmarkStart w:id="1" w:name="_Hlk513190638"/>
      <w:r w:rsidRPr="005647D1">
        <w:t>I skrivelsen lämnar regeringen en redovisning av de allmänna pensions-fondernas (AP-fondernas) verksamhet t.o.m. 201</w:t>
      </w:r>
      <w:r w:rsidR="00866E70">
        <w:t>9</w:t>
      </w:r>
      <w:r w:rsidR="007F4F51">
        <w:t>.</w:t>
      </w:r>
      <w:r w:rsidRPr="005647D1">
        <w:t xml:space="preserve"> I redovisningen ingår </w:t>
      </w:r>
      <w:proofErr w:type="gramStart"/>
      <w:r w:rsidRPr="005647D1">
        <w:t>bl.a.</w:t>
      </w:r>
      <w:proofErr w:type="gramEnd"/>
      <w:r w:rsidRPr="005647D1">
        <w:t xml:space="preserve"> en sammanställning av AP-fondernas årsredovisningar för 201</w:t>
      </w:r>
      <w:r w:rsidR="00866E70">
        <w:t>9</w:t>
      </w:r>
      <w:r>
        <w:t xml:space="preserve"> och en </w:t>
      </w:r>
      <w:r w:rsidRPr="005647D1">
        <w:t>utvärdering av AP-fondernas verksamhet sedan 2001</w:t>
      </w:r>
      <w:r>
        <w:t>. Skriv</w:t>
      </w:r>
      <w:r w:rsidRPr="005647D1">
        <w:t>elsen över</w:t>
      </w:r>
      <w:r w:rsidR="00D56800">
        <w:softHyphen/>
      </w:r>
      <w:r w:rsidRPr="005647D1">
        <w:t xml:space="preserve">lämnas </w:t>
      </w:r>
      <w:r>
        <w:t>årligen till riks</w:t>
      </w:r>
      <w:r w:rsidRPr="005647D1">
        <w:t>dagen senast den 1 juni</w:t>
      </w:r>
      <w:r>
        <w:t>.</w:t>
      </w:r>
      <w:r w:rsidR="007F4F51" w:rsidRPr="007F4F51">
        <w:t xml:space="preserve"> </w:t>
      </w:r>
      <w:bookmarkStart w:id="2" w:name="_Hlk40336815"/>
      <w:r w:rsidR="007F4F51">
        <w:t xml:space="preserve">I skrivelsen </w:t>
      </w:r>
      <w:r w:rsidR="00000D23">
        <w:t xml:space="preserve">berörs </w:t>
      </w:r>
      <w:r w:rsidR="007F4F51">
        <w:t>således inte effekterna av det nya coronaviruset 2020.</w:t>
      </w:r>
    </w:p>
    <w:bookmarkEnd w:id="2"/>
    <w:p w14:paraId="0F67C48C" w14:textId="706F8C14" w:rsidR="00A20D9A" w:rsidRDefault="00A20D9A" w:rsidP="0080111C">
      <w:pPr>
        <w:pStyle w:val="Brdtextmedindrag"/>
      </w:pPr>
      <w:r>
        <w:t>Sedan den 1 januari 2019 har Första</w:t>
      </w:r>
      <w:r w:rsidR="009A0287">
        <w:t>–</w:t>
      </w:r>
      <w:r>
        <w:t xml:space="preserve">Fjärde AP-fonderna ett nytt mål för placeringsverksamheten, att fondmedlen ska förvaltas på ett föredömligt sätt genom ansvarsfulla investeringar och ansvarsfullt ägande och att särskild vikt ska fästas vid hur en hållbar utveckling kan främjas utan att det görs avkall på det övergripande målet om avkastning och risk. </w:t>
      </w:r>
    </w:p>
    <w:p w14:paraId="45C124DA" w14:textId="2C3CA077" w:rsidR="00A20D9A" w:rsidRDefault="00A20D9A" w:rsidP="00A20D9A">
      <w:pPr>
        <w:pStyle w:val="Brdtextmedindrag"/>
      </w:pPr>
      <w:r>
        <w:t>I enlighet med de nya lagkraven har Första</w:t>
      </w:r>
      <w:r w:rsidR="009A0287">
        <w:t>–</w:t>
      </w:r>
      <w:r>
        <w:t>Fjärde AP-fonderna tagit fram en gemensam tolkning av föredömlig förvaltning, enats om en gemen</w:t>
      </w:r>
      <w:r w:rsidR="00705CD6">
        <w:softHyphen/>
      </w:r>
      <w:r>
        <w:t xml:space="preserve">sam värdegrund för förvaltningen av fondmedlen, tagit fram gemensamma riktlinjer för redovisning av hur målet har uppnåtts </w:t>
      </w:r>
      <w:r w:rsidR="00F056A9">
        <w:t>och</w:t>
      </w:r>
      <w:r>
        <w:t xml:space="preserve"> vilka tillgångar som fondmedlen inte bör placeras i. </w:t>
      </w:r>
    </w:p>
    <w:p w14:paraId="31075FF6" w14:textId="618C7975" w:rsidR="00A20D9A" w:rsidRDefault="00A20D9A" w:rsidP="00A20D9A">
      <w:pPr>
        <w:pStyle w:val="Brdtextmedindrag"/>
      </w:pPr>
      <w:bookmarkStart w:id="3" w:name="_Hlk41490366"/>
      <w:r>
        <w:t xml:space="preserve">Under 2019 har </w:t>
      </w:r>
      <w:r w:rsidR="00E67408">
        <w:t>AP-</w:t>
      </w:r>
      <w:r>
        <w:t>fonderna vidareutvecklat sin koldioxidrapportering</w:t>
      </w:r>
      <w:r w:rsidR="00C536DE">
        <w:t xml:space="preserve"> till</w:t>
      </w:r>
      <w:r>
        <w:t xml:space="preserve"> att även omfatta hur stor del av årets förändring i koldioxidintensitet som kommer från att fonderna har ändrat sin portföljmix </w:t>
      </w:r>
      <w:r w:rsidR="00741342">
        <w:t xml:space="preserve">och </w:t>
      </w:r>
      <w:r>
        <w:t xml:space="preserve">hur stor del som kommer från minskade utsläpp från bolagen i portföljen. Flera </w:t>
      </w:r>
      <w:r w:rsidR="00E67408">
        <w:t>AP-</w:t>
      </w:r>
      <w:r>
        <w:t>fonder har även förtydligat sina strategier kring Parisavtalet och samtliga fonder arbetar kontinuerligt för att sänka koldioxidavtrycket i sina portföljer. Första</w:t>
      </w:r>
      <w:r w:rsidR="00450CE9">
        <w:t>–</w:t>
      </w:r>
      <w:r>
        <w:t xml:space="preserve">Fjärde AP-fonderna rapporterar </w:t>
      </w:r>
      <w:r w:rsidR="00F90B91">
        <w:t>nu</w:t>
      </w:r>
      <w:r>
        <w:t xml:space="preserve"> </w:t>
      </w:r>
      <w:r w:rsidRPr="00E41525">
        <w:t xml:space="preserve">i enlighet med </w:t>
      </w:r>
      <w:r w:rsidR="00741342">
        <w:t xml:space="preserve">ramverket </w:t>
      </w:r>
      <w:r w:rsidRPr="00E41525">
        <w:t xml:space="preserve">Task Force on </w:t>
      </w:r>
      <w:proofErr w:type="spellStart"/>
      <w:r w:rsidRPr="00E41525">
        <w:t>Climate-related</w:t>
      </w:r>
      <w:proofErr w:type="spellEnd"/>
      <w:r w:rsidRPr="00E41525">
        <w:t xml:space="preserve"> </w:t>
      </w:r>
      <w:proofErr w:type="spellStart"/>
      <w:r w:rsidRPr="00E41525">
        <w:t>Financial</w:t>
      </w:r>
      <w:proofErr w:type="spellEnd"/>
      <w:r w:rsidRPr="00E41525">
        <w:t xml:space="preserve"> </w:t>
      </w:r>
      <w:proofErr w:type="spellStart"/>
      <w:r w:rsidRPr="00E41525">
        <w:t>Disclosures</w:t>
      </w:r>
      <w:proofErr w:type="spellEnd"/>
      <w:r w:rsidRPr="00E41525">
        <w:t xml:space="preserve"> (TCFD)</w:t>
      </w:r>
      <w:r>
        <w:t xml:space="preserve">. </w:t>
      </w:r>
    </w:p>
    <w:bookmarkEnd w:id="3"/>
    <w:p w14:paraId="74F94E20" w14:textId="77777777" w:rsidR="00A20D9A" w:rsidRPr="00A20D9A" w:rsidRDefault="00A20D9A" w:rsidP="0080111C">
      <w:pPr>
        <w:pStyle w:val="Brdtextmedindrag"/>
      </w:pPr>
    </w:p>
    <w:p w14:paraId="19CEAE1D" w14:textId="5FDE0FB3" w:rsidR="00253A3F" w:rsidRDefault="00253A3F" w:rsidP="00253A3F">
      <w:pPr>
        <w:pStyle w:val="Brdtextmedindrag"/>
      </w:pPr>
      <w:r>
        <w:lastRenderedPageBreak/>
        <w:t xml:space="preserve">Det </w:t>
      </w:r>
      <w:r w:rsidRPr="00A070B3">
        <w:t xml:space="preserve">samlade resultatet för Första–Fjärde </w:t>
      </w:r>
      <w:r>
        <w:t>och Sjätte AP-fonderna (buffert</w:t>
      </w:r>
      <w:r w:rsidRPr="00A070B3">
        <w:t>fonderna)</w:t>
      </w:r>
      <w:r>
        <w:t xml:space="preserve"> uppgick under 201</w:t>
      </w:r>
      <w:r w:rsidR="0011187E">
        <w:t>9</w:t>
      </w:r>
      <w:r w:rsidRPr="00A070B3">
        <w:t xml:space="preserve"> </w:t>
      </w:r>
      <w:r>
        <w:t xml:space="preserve">till </w:t>
      </w:r>
      <w:r w:rsidR="0011187E">
        <w:t>240</w:t>
      </w:r>
      <w:r>
        <w:t xml:space="preserve"> miljarder kronor</w:t>
      </w:r>
      <w:r w:rsidRPr="00CA67DA">
        <w:t xml:space="preserve"> </w:t>
      </w:r>
      <w:r>
        <w:t xml:space="preserve">efter kostnader, vilket motsvarar en avkastning på </w:t>
      </w:r>
      <w:r w:rsidR="0011187E">
        <w:t>17,4</w:t>
      </w:r>
      <w:r>
        <w:t xml:space="preserve"> procent. Detta kan jämföras med att den genomsnittliga avkastningen har varit </w:t>
      </w:r>
      <w:r w:rsidR="0011187E">
        <w:t>6,4</w:t>
      </w:r>
      <w:r>
        <w:t xml:space="preserve"> procent per år sedan </w:t>
      </w:r>
      <w:r w:rsidR="00E67408">
        <w:t xml:space="preserve">det </w:t>
      </w:r>
      <w:r>
        <w:t xml:space="preserve">nuvarande </w:t>
      </w:r>
      <w:r w:rsidR="00E67408">
        <w:t>AP-fonds</w:t>
      </w:r>
      <w:r>
        <w:t>system</w:t>
      </w:r>
      <w:r w:rsidR="00E67408">
        <w:t>et</w:t>
      </w:r>
      <w:r>
        <w:t xml:space="preserve"> infördes 2001. Under samma period har inkomstindex ökat med </w:t>
      </w:r>
      <w:r w:rsidR="0011187E">
        <w:t>2,9</w:t>
      </w:r>
      <w:r>
        <w:t xml:space="preserve"> procent per år. Buffertfonderna har därmed bidragit positivt till den långsiktiga finansieringen av det allmänna inkomstpensionssystemet, vilket var avsikten när det nuvarande </w:t>
      </w:r>
      <w:r w:rsidR="00421EFB">
        <w:br/>
      </w:r>
      <w:r>
        <w:t>AP-fondssystemet infördes. Inkomstindex ligger till grund för uppräk</w:t>
      </w:r>
      <w:r w:rsidR="00421EFB">
        <w:softHyphen/>
      </w:r>
      <w:r>
        <w:t xml:space="preserve">ningen av skulden i inkomstpensionssystemet. </w:t>
      </w:r>
    </w:p>
    <w:p w14:paraId="28FA3D38" w14:textId="195C852B" w:rsidR="00253A3F" w:rsidRDefault="00253A3F" w:rsidP="00253A3F">
      <w:pPr>
        <w:pStyle w:val="Brdtextmedindrag"/>
      </w:pPr>
      <w:r>
        <w:t>Buffertfondernas avkastning följer i stor utsträckning utvecklingen på de finansiella marknaderna. Vid utgången av 201</w:t>
      </w:r>
      <w:r w:rsidR="0011187E">
        <w:t>9</w:t>
      </w:r>
      <w:r>
        <w:t xml:space="preserve"> uppgick det samlade kapitalet i buffertfonderna till </w:t>
      </w:r>
      <w:r w:rsidR="0011187E">
        <w:t>1 596</w:t>
      </w:r>
      <w:r>
        <w:t xml:space="preserve"> miljarder kronor.</w:t>
      </w:r>
      <w:r w:rsidRPr="0046487D">
        <w:t xml:space="preserve"> </w:t>
      </w:r>
    </w:p>
    <w:p w14:paraId="230B470A" w14:textId="77777777" w:rsidR="00253A3F" w:rsidRDefault="00253A3F" w:rsidP="00253A3F">
      <w:pPr>
        <w:pStyle w:val="TabellRubrik"/>
        <w:tabs>
          <w:tab w:val="clear" w:pos="1134"/>
          <w:tab w:val="left" w:pos="0"/>
        </w:tabs>
        <w:ind w:left="0" w:firstLine="0"/>
      </w:pPr>
      <w:bookmarkStart w:id="4" w:name="_Hlk513190755"/>
      <w:bookmarkEnd w:id="0"/>
      <w:r>
        <w:t xml:space="preserve">Buffertfondernas redovisade avkastning jämfört med inkomstindex och totalt fondkapital (procent och miljarder kronor) </w:t>
      </w:r>
    </w:p>
    <w:tbl>
      <w:tblPr>
        <w:tblW w:w="4957" w:type="pct"/>
        <w:tblCellMar>
          <w:left w:w="70" w:type="dxa"/>
          <w:right w:w="70" w:type="dxa"/>
        </w:tblCellMar>
        <w:tblLook w:val="04A0" w:firstRow="1" w:lastRow="0" w:firstColumn="1" w:lastColumn="0" w:noHBand="0" w:noVBand="1"/>
      </w:tblPr>
      <w:tblGrid>
        <w:gridCol w:w="1893"/>
        <w:gridCol w:w="463"/>
        <w:gridCol w:w="463"/>
        <w:gridCol w:w="543"/>
        <w:gridCol w:w="512"/>
        <w:gridCol w:w="513"/>
        <w:gridCol w:w="513"/>
        <w:gridCol w:w="946"/>
      </w:tblGrid>
      <w:tr w:rsidR="00B20FDD" w14:paraId="02CB9CD9" w14:textId="77777777" w:rsidTr="00C22416">
        <w:trPr>
          <w:trHeight w:val="285"/>
        </w:trPr>
        <w:tc>
          <w:tcPr>
            <w:tcW w:w="1599" w:type="pct"/>
            <w:tcBorders>
              <w:top w:val="single" w:sz="4" w:space="0" w:color="auto"/>
              <w:left w:val="nil"/>
              <w:bottom w:val="single" w:sz="4" w:space="0" w:color="auto"/>
              <w:right w:val="nil"/>
            </w:tcBorders>
            <w:noWrap/>
            <w:vAlign w:val="bottom"/>
          </w:tcPr>
          <w:p w14:paraId="02B11F3B" w14:textId="77777777" w:rsidR="00B20FDD" w:rsidRPr="00A564C0" w:rsidRDefault="00B20FDD" w:rsidP="00B20FDD">
            <w:pPr>
              <w:pStyle w:val="TabellRader"/>
              <w:jc w:val="left"/>
              <w:rPr>
                <w:sz w:val="16"/>
              </w:rPr>
            </w:pPr>
          </w:p>
        </w:tc>
        <w:tc>
          <w:tcPr>
            <w:tcW w:w="399" w:type="pct"/>
            <w:tcBorders>
              <w:top w:val="single" w:sz="4" w:space="0" w:color="auto"/>
              <w:left w:val="nil"/>
              <w:bottom w:val="single" w:sz="4" w:space="0" w:color="auto"/>
              <w:right w:val="nil"/>
            </w:tcBorders>
            <w:vAlign w:val="bottom"/>
          </w:tcPr>
          <w:p w14:paraId="0AB2BEFF" w14:textId="6E2EC5CE" w:rsidR="00B20FDD" w:rsidRDefault="00B20FDD" w:rsidP="00B20FDD">
            <w:pPr>
              <w:pStyle w:val="TabellRader"/>
              <w:rPr>
                <w:b/>
                <w:sz w:val="16"/>
              </w:rPr>
            </w:pPr>
            <w:r>
              <w:rPr>
                <w:b/>
                <w:sz w:val="16"/>
              </w:rPr>
              <w:t>2019</w:t>
            </w:r>
          </w:p>
        </w:tc>
        <w:tc>
          <w:tcPr>
            <w:tcW w:w="399" w:type="pct"/>
            <w:tcBorders>
              <w:top w:val="single" w:sz="4" w:space="0" w:color="auto"/>
              <w:left w:val="nil"/>
              <w:bottom w:val="single" w:sz="4" w:space="0" w:color="auto"/>
              <w:right w:val="nil"/>
            </w:tcBorders>
            <w:vAlign w:val="bottom"/>
          </w:tcPr>
          <w:p w14:paraId="6007D0AE" w14:textId="2025BBBE" w:rsidR="00B20FDD" w:rsidRDefault="00B20FDD" w:rsidP="00B20FDD">
            <w:pPr>
              <w:pStyle w:val="TabellRader"/>
              <w:rPr>
                <w:b/>
                <w:sz w:val="16"/>
              </w:rPr>
            </w:pPr>
            <w:r>
              <w:rPr>
                <w:b/>
                <w:sz w:val="16"/>
              </w:rPr>
              <w:t>2018</w:t>
            </w:r>
          </w:p>
        </w:tc>
        <w:tc>
          <w:tcPr>
            <w:tcW w:w="468" w:type="pct"/>
            <w:tcBorders>
              <w:top w:val="single" w:sz="4" w:space="0" w:color="auto"/>
              <w:left w:val="nil"/>
              <w:bottom w:val="single" w:sz="4" w:space="0" w:color="auto"/>
              <w:right w:val="nil"/>
            </w:tcBorders>
            <w:vAlign w:val="bottom"/>
          </w:tcPr>
          <w:p w14:paraId="26DD9089" w14:textId="77777777" w:rsidR="00B20FDD" w:rsidRPr="00A564C0" w:rsidRDefault="00B20FDD" w:rsidP="00B20FDD">
            <w:pPr>
              <w:pStyle w:val="TabellRader"/>
              <w:rPr>
                <w:b/>
                <w:sz w:val="16"/>
              </w:rPr>
            </w:pPr>
            <w:r>
              <w:rPr>
                <w:b/>
                <w:sz w:val="16"/>
              </w:rPr>
              <w:t>2017</w:t>
            </w:r>
          </w:p>
        </w:tc>
        <w:tc>
          <w:tcPr>
            <w:tcW w:w="441" w:type="pct"/>
            <w:tcBorders>
              <w:top w:val="single" w:sz="4" w:space="0" w:color="auto"/>
              <w:left w:val="nil"/>
              <w:bottom w:val="single" w:sz="4" w:space="0" w:color="auto"/>
              <w:right w:val="nil"/>
            </w:tcBorders>
            <w:noWrap/>
            <w:vAlign w:val="bottom"/>
          </w:tcPr>
          <w:p w14:paraId="1CFEA2C6" w14:textId="77777777" w:rsidR="00B20FDD" w:rsidRPr="00A564C0" w:rsidRDefault="00B20FDD" w:rsidP="00B20FDD">
            <w:pPr>
              <w:pStyle w:val="TabellRader"/>
              <w:rPr>
                <w:b/>
                <w:sz w:val="16"/>
              </w:rPr>
            </w:pPr>
            <w:r w:rsidRPr="00A564C0">
              <w:rPr>
                <w:b/>
                <w:sz w:val="16"/>
              </w:rPr>
              <w:t>2016</w:t>
            </w:r>
          </w:p>
        </w:tc>
        <w:tc>
          <w:tcPr>
            <w:tcW w:w="441" w:type="pct"/>
            <w:tcBorders>
              <w:top w:val="single" w:sz="4" w:space="0" w:color="auto"/>
              <w:left w:val="nil"/>
              <w:bottom w:val="single" w:sz="4" w:space="0" w:color="auto"/>
              <w:right w:val="nil"/>
            </w:tcBorders>
            <w:noWrap/>
            <w:vAlign w:val="bottom"/>
          </w:tcPr>
          <w:p w14:paraId="6FB758F3" w14:textId="77777777" w:rsidR="00B20FDD" w:rsidRPr="00A564C0" w:rsidRDefault="00B20FDD" w:rsidP="00B20FDD">
            <w:pPr>
              <w:pStyle w:val="TabellRader"/>
              <w:rPr>
                <w:b/>
                <w:sz w:val="16"/>
              </w:rPr>
            </w:pPr>
            <w:r w:rsidRPr="00A564C0">
              <w:rPr>
                <w:b/>
                <w:sz w:val="16"/>
              </w:rPr>
              <w:t>2015</w:t>
            </w:r>
          </w:p>
        </w:tc>
        <w:tc>
          <w:tcPr>
            <w:tcW w:w="441" w:type="pct"/>
            <w:tcBorders>
              <w:top w:val="single" w:sz="4" w:space="0" w:color="auto"/>
              <w:left w:val="nil"/>
              <w:bottom w:val="single" w:sz="4" w:space="0" w:color="auto"/>
              <w:right w:val="nil"/>
            </w:tcBorders>
            <w:noWrap/>
            <w:vAlign w:val="bottom"/>
          </w:tcPr>
          <w:p w14:paraId="67DC4601" w14:textId="77777777" w:rsidR="00B20FDD" w:rsidRPr="00A564C0" w:rsidRDefault="00B20FDD" w:rsidP="00B20FDD">
            <w:pPr>
              <w:pStyle w:val="TabellRader"/>
              <w:rPr>
                <w:b/>
                <w:sz w:val="16"/>
              </w:rPr>
            </w:pPr>
            <w:r w:rsidRPr="00A564C0">
              <w:rPr>
                <w:b/>
                <w:sz w:val="16"/>
              </w:rPr>
              <w:t>2014</w:t>
            </w:r>
          </w:p>
        </w:tc>
        <w:tc>
          <w:tcPr>
            <w:tcW w:w="812" w:type="pct"/>
            <w:tcBorders>
              <w:top w:val="single" w:sz="4" w:space="0" w:color="auto"/>
              <w:left w:val="nil"/>
              <w:bottom w:val="single" w:sz="4" w:space="0" w:color="auto"/>
              <w:right w:val="nil"/>
            </w:tcBorders>
            <w:noWrap/>
            <w:vAlign w:val="bottom"/>
          </w:tcPr>
          <w:p w14:paraId="46D55FDE" w14:textId="23960F97" w:rsidR="00B20FDD" w:rsidRPr="00A564C0" w:rsidRDefault="00B20FDD" w:rsidP="00B20FDD">
            <w:pPr>
              <w:pStyle w:val="TabellRader"/>
              <w:rPr>
                <w:b/>
                <w:sz w:val="16"/>
              </w:rPr>
            </w:pPr>
            <w:r w:rsidRPr="00A564C0">
              <w:rPr>
                <w:b/>
                <w:sz w:val="16"/>
              </w:rPr>
              <w:t>2001</w:t>
            </w:r>
            <w:r>
              <w:rPr>
                <w:b/>
                <w:sz w:val="16"/>
              </w:rPr>
              <w:t>–</w:t>
            </w:r>
            <w:r w:rsidRPr="00A564C0">
              <w:rPr>
                <w:b/>
                <w:sz w:val="16"/>
              </w:rPr>
              <w:t>201</w:t>
            </w:r>
            <w:r>
              <w:rPr>
                <w:b/>
                <w:sz w:val="16"/>
              </w:rPr>
              <w:t>9</w:t>
            </w:r>
          </w:p>
        </w:tc>
      </w:tr>
      <w:tr w:rsidR="00B20FDD" w14:paraId="413450A7" w14:textId="77777777" w:rsidTr="00C22416">
        <w:trPr>
          <w:trHeight w:val="285"/>
        </w:trPr>
        <w:tc>
          <w:tcPr>
            <w:tcW w:w="1599" w:type="pct"/>
            <w:tcBorders>
              <w:top w:val="single" w:sz="4" w:space="0" w:color="auto"/>
              <w:left w:val="nil"/>
              <w:bottom w:val="nil"/>
              <w:right w:val="nil"/>
            </w:tcBorders>
            <w:noWrap/>
            <w:vAlign w:val="bottom"/>
            <w:hideMark/>
          </w:tcPr>
          <w:p w14:paraId="584CD219" w14:textId="77777777" w:rsidR="00B20FDD" w:rsidRPr="00A564C0" w:rsidRDefault="00B20FDD" w:rsidP="00B20FDD">
            <w:pPr>
              <w:pStyle w:val="TabellRader"/>
              <w:jc w:val="left"/>
              <w:rPr>
                <w:sz w:val="16"/>
              </w:rPr>
            </w:pPr>
            <w:r w:rsidRPr="00A564C0">
              <w:rPr>
                <w:sz w:val="16"/>
              </w:rPr>
              <w:t>Inkomstindex (%)</w:t>
            </w:r>
          </w:p>
        </w:tc>
        <w:tc>
          <w:tcPr>
            <w:tcW w:w="399" w:type="pct"/>
            <w:tcBorders>
              <w:top w:val="single" w:sz="4" w:space="0" w:color="auto"/>
              <w:left w:val="nil"/>
              <w:bottom w:val="nil"/>
              <w:right w:val="nil"/>
            </w:tcBorders>
          </w:tcPr>
          <w:p w14:paraId="2C5EDDE3" w14:textId="2AD7B959" w:rsidR="00B20FDD" w:rsidRDefault="00B20FDD" w:rsidP="00B20FDD">
            <w:pPr>
              <w:pStyle w:val="TabellRader"/>
              <w:rPr>
                <w:sz w:val="16"/>
              </w:rPr>
            </w:pPr>
            <w:r>
              <w:rPr>
                <w:sz w:val="16"/>
              </w:rPr>
              <w:t>3,1</w:t>
            </w:r>
          </w:p>
        </w:tc>
        <w:tc>
          <w:tcPr>
            <w:tcW w:w="399" w:type="pct"/>
            <w:tcBorders>
              <w:top w:val="single" w:sz="4" w:space="0" w:color="auto"/>
              <w:left w:val="nil"/>
              <w:bottom w:val="nil"/>
              <w:right w:val="nil"/>
            </w:tcBorders>
          </w:tcPr>
          <w:p w14:paraId="1624FBCD" w14:textId="37791F10" w:rsidR="00B20FDD" w:rsidRDefault="00B20FDD" w:rsidP="00B20FDD">
            <w:pPr>
              <w:pStyle w:val="TabellRader"/>
              <w:rPr>
                <w:sz w:val="16"/>
              </w:rPr>
            </w:pPr>
            <w:r>
              <w:rPr>
                <w:sz w:val="16"/>
              </w:rPr>
              <w:t>1,5</w:t>
            </w:r>
          </w:p>
        </w:tc>
        <w:tc>
          <w:tcPr>
            <w:tcW w:w="468" w:type="pct"/>
            <w:tcBorders>
              <w:top w:val="single" w:sz="4" w:space="0" w:color="auto"/>
              <w:left w:val="nil"/>
              <w:bottom w:val="nil"/>
              <w:right w:val="nil"/>
            </w:tcBorders>
          </w:tcPr>
          <w:p w14:paraId="23DCB57A" w14:textId="77777777" w:rsidR="00B20FDD" w:rsidRPr="00A564C0" w:rsidRDefault="00B20FDD" w:rsidP="00B20FDD">
            <w:pPr>
              <w:pStyle w:val="TabellRader"/>
              <w:rPr>
                <w:sz w:val="16"/>
              </w:rPr>
            </w:pPr>
            <w:r>
              <w:rPr>
                <w:sz w:val="16"/>
              </w:rPr>
              <w:t>3,7</w:t>
            </w:r>
          </w:p>
        </w:tc>
        <w:tc>
          <w:tcPr>
            <w:tcW w:w="441" w:type="pct"/>
            <w:tcBorders>
              <w:top w:val="single" w:sz="4" w:space="0" w:color="auto"/>
              <w:left w:val="nil"/>
              <w:bottom w:val="nil"/>
              <w:right w:val="nil"/>
            </w:tcBorders>
            <w:noWrap/>
            <w:vAlign w:val="bottom"/>
            <w:hideMark/>
          </w:tcPr>
          <w:p w14:paraId="652AC02A" w14:textId="77777777" w:rsidR="00B20FDD" w:rsidRPr="00A564C0" w:rsidRDefault="00B20FDD" w:rsidP="00B20FDD">
            <w:pPr>
              <w:pStyle w:val="TabellRader"/>
              <w:rPr>
                <w:sz w:val="16"/>
              </w:rPr>
            </w:pPr>
            <w:r w:rsidRPr="00A564C0">
              <w:rPr>
                <w:sz w:val="16"/>
              </w:rPr>
              <w:t>2,0</w:t>
            </w:r>
          </w:p>
        </w:tc>
        <w:tc>
          <w:tcPr>
            <w:tcW w:w="441" w:type="pct"/>
            <w:tcBorders>
              <w:top w:val="single" w:sz="4" w:space="0" w:color="auto"/>
              <w:left w:val="nil"/>
              <w:bottom w:val="nil"/>
              <w:right w:val="nil"/>
            </w:tcBorders>
            <w:noWrap/>
            <w:vAlign w:val="bottom"/>
            <w:hideMark/>
          </w:tcPr>
          <w:p w14:paraId="341B09F6" w14:textId="77777777" w:rsidR="00B20FDD" w:rsidRPr="00A564C0" w:rsidRDefault="00B20FDD" w:rsidP="00B20FDD">
            <w:pPr>
              <w:pStyle w:val="TabellRader"/>
              <w:rPr>
                <w:sz w:val="16"/>
              </w:rPr>
            </w:pPr>
            <w:r w:rsidRPr="00A564C0">
              <w:rPr>
                <w:sz w:val="16"/>
              </w:rPr>
              <w:t>2,1</w:t>
            </w:r>
          </w:p>
        </w:tc>
        <w:tc>
          <w:tcPr>
            <w:tcW w:w="441" w:type="pct"/>
            <w:tcBorders>
              <w:top w:val="single" w:sz="4" w:space="0" w:color="auto"/>
              <w:left w:val="nil"/>
              <w:bottom w:val="nil"/>
              <w:right w:val="nil"/>
            </w:tcBorders>
            <w:noWrap/>
            <w:vAlign w:val="bottom"/>
            <w:hideMark/>
          </w:tcPr>
          <w:p w14:paraId="0C5A0221" w14:textId="77777777" w:rsidR="00B20FDD" w:rsidRPr="00A564C0" w:rsidRDefault="00B20FDD" w:rsidP="00B20FDD">
            <w:pPr>
              <w:pStyle w:val="TabellRader"/>
              <w:rPr>
                <w:sz w:val="16"/>
              </w:rPr>
            </w:pPr>
            <w:r w:rsidRPr="00A564C0">
              <w:rPr>
                <w:sz w:val="16"/>
              </w:rPr>
              <w:t>0,5</w:t>
            </w:r>
          </w:p>
        </w:tc>
        <w:tc>
          <w:tcPr>
            <w:tcW w:w="812" w:type="pct"/>
            <w:tcBorders>
              <w:top w:val="single" w:sz="4" w:space="0" w:color="auto"/>
              <w:left w:val="nil"/>
              <w:bottom w:val="nil"/>
              <w:right w:val="nil"/>
            </w:tcBorders>
            <w:noWrap/>
            <w:vAlign w:val="bottom"/>
            <w:hideMark/>
          </w:tcPr>
          <w:p w14:paraId="33F460DA" w14:textId="7AE9155E" w:rsidR="00B20FDD" w:rsidRPr="00A564C0" w:rsidRDefault="00B20FDD" w:rsidP="00B20FDD">
            <w:pPr>
              <w:pStyle w:val="TabellRader"/>
              <w:rPr>
                <w:sz w:val="16"/>
              </w:rPr>
            </w:pPr>
            <w:r>
              <w:rPr>
                <w:sz w:val="16"/>
              </w:rPr>
              <w:t>2,9</w:t>
            </w:r>
          </w:p>
        </w:tc>
      </w:tr>
      <w:tr w:rsidR="00B20FDD" w14:paraId="264AC0C3" w14:textId="77777777" w:rsidTr="00C22416">
        <w:trPr>
          <w:trHeight w:val="285"/>
        </w:trPr>
        <w:tc>
          <w:tcPr>
            <w:tcW w:w="1599" w:type="pct"/>
            <w:tcBorders>
              <w:top w:val="nil"/>
              <w:left w:val="nil"/>
              <w:right w:val="nil"/>
            </w:tcBorders>
            <w:noWrap/>
            <w:vAlign w:val="bottom"/>
            <w:hideMark/>
          </w:tcPr>
          <w:p w14:paraId="0F06FF1F" w14:textId="77777777" w:rsidR="00B20FDD" w:rsidRPr="00A564C0" w:rsidRDefault="00B20FDD" w:rsidP="00B20FDD">
            <w:pPr>
              <w:pStyle w:val="TabellRader"/>
              <w:jc w:val="left"/>
              <w:rPr>
                <w:sz w:val="16"/>
              </w:rPr>
            </w:pPr>
            <w:r w:rsidRPr="00A564C0">
              <w:rPr>
                <w:sz w:val="16"/>
              </w:rPr>
              <w:t>Avkastning (%)</w:t>
            </w:r>
          </w:p>
        </w:tc>
        <w:tc>
          <w:tcPr>
            <w:tcW w:w="399" w:type="pct"/>
            <w:tcBorders>
              <w:top w:val="nil"/>
              <w:left w:val="nil"/>
              <w:right w:val="nil"/>
            </w:tcBorders>
            <w:vAlign w:val="bottom"/>
          </w:tcPr>
          <w:p w14:paraId="2FA13093" w14:textId="6EC06019" w:rsidR="00B20FDD" w:rsidRDefault="00B20FDD" w:rsidP="00B20FDD">
            <w:pPr>
              <w:pStyle w:val="TabellRader"/>
              <w:tabs>
                <w:tab w:val="left" w:pos="210"/>
              </w:tabs>
              <w:rPr>
                <w:sz w:val="16"/>
              </w:rPr>
            </w:pPr>
            <w:r>
              <w:rPr>
                <w:sz w:val="16"/>
              </w:rPr>
              <w:t>17,4</w:t>
            </w:r>
          </w:p>
        </w:tc>
        <w:tc>
          <w:tcPr>
            <w:tcW w:w="399" w:type="pct"/>
            <w:tcBorders>
              <w:top w:val="nil"/>
              <w:left w:val="nil"/>
              <w:right w:val="nil"/>
            </w:tcBorders>
            <w:vAlign w:val="bottom"/>
          </w:tcPr>
          <w:p w14:paraId="1A7603AF" w14:textId="4E2E5087" w:rsidR="00B20FDD" w:rsidRPr="00EC56CA" w:rsidRDefault="00B20FDD" w:rsidP="00B20FDD">
            <w:pPr>
              <w:pStyle w:val="TabellRader"/>
              <w:tabs>
                <w:tab w:val="left" w:pos="210"/>
              </w:tabs>
              <w:rPr>
                <w:sz w:val="16"/>
              </w:rPr>
            </w:pPr>
            <w:r w:rsidRPr="00EC56CA">
              <w:rPr>
                <w:sz w:val="16"/>
              </w:rPr>
              <w:t>-0,2</w:t>
            </w:r>
          </w:p>
        </w:tc>
        <w:tc>
          <w:tcPr>
            <w:tcW w:w="468" w:type="pct"/>
            <w:tcBorders>
              <w:top w:val="nil"/>
              <w:left w:val="nil"/>
              <w:right w:val="nil"/>
            </w:tcBorders>
            <w:vAlign w:val="bottom"/>
          </w:tcPr>
          <w:p w14:paraId="3C7805A0" w14:textId="2C4D25CC" w:rsidR="00B20FDD" w:rsidRPr="00A564C0" w:rsidRDefault="00B20FDD" w:rsidP="00B20FDD">
            <w:pPr>
              <w:pStyle w:val="TabellRader"/>
              <w:tabs>
                <w:tab w:val="left" w:pos="210"/>
              </w:tabs>
              <w:rPr>
                <w:sz w:val="16"/>
              </w:rPr>
            </w:pPr>
            <w:r>
              <w:rPr>
                <w:sz w:val="16"/>
              </w:rPr>
              <w:t>9,2</w:t>
            </w:r>
          </w:p>
        </w:tc>
        <w:tc>
          <w:tcPr>
            <w:tcW w:w="441" w:type="pct"/>
            <w:tcBorders>
              <w:top w:val="nil"/>
              <w:left w:val="nil"/>
              <w:right w:val="nil"/>
            </w:tcBorders>
            <w:noWrap/>
            <w:vAlign w:val="bottom"/>
            <w:hideMark/>
          </w:tcPr>
          <w:p w14:paraId="637C95AD" w14:textId="77777777" w:rsidR="00B20FDD" w:rsidRPr="00A564C0" w:rsidRDefault="00B20FDD" w:rsidP="00B20FDD">
            <w:pPr>
              <w:pStyle w:val="TabellRader"/>
              <w:rPr>
                <w:sz w:val="16"/>
              </w:rPr>
            </w:pPr>
            <w:r w:rsidRPr="00A564C0">
              <w:rPr>
                <w:sz w:val="16"/>
              </w:rPr>
              <w:t>9,7</w:t>
            </w:r>
          </w:p>
        </w:tc>
        <w:tc>
          <w:tcPr>
            <w:tcW w:w="441" w:type="pct"/>
            <w:tcBorders>
              <w:top w:val="nil"/>
              <w:left w:val="nil"/>
              <w:right w:val="nil"/>
            </w:tcBorders>
            <w:noWrap/>
            <w:vAlign w:val="bottom"/>
            <w:hideMark/>
          </w:tcPr>
          <w:p w14:paraId="3D8703C9" w14:textId="4A6A2D97" w:rsidR="00B20FDD" w:rsidRPr="00A564C0" w:rsidRDefault="00B20FDD" w:rsidP="00B20FDD">
            <w:pPr>
              <w:pStyle w:val="TabellRader"/>
              <w:rPr>
                <w:sz w:val="16"/>
              </w:rPr>
            </w:pPr>
            <w:r w:rsidRPr="00A564C0">
              <w:rPr>
                <w:sz w:val="16"/>
              </w:rPr>
              <w:t>5,5</w:t>
            </w:r>
          </w:p>
        </w:tc>
        <w:tc>
          <w:tcPr>
            <w:tcW w:w="441" w:type="pct"/>
            <w:tcBorders>
              <w:top w:val="nil"/>
              <w:left w:val="nil"/>
              <w:right w:val="nil"/>
            </w:tcBorders>
            <w:noWrap/>
            <w:vAlign w:val="bottom"/>
            <w:hideMark/>
          </w:tcPr>
          <w:p w14:paraId="7FA90C1C" w14:textId="77777777" w:rsidR="00B20FDD" w:rsidRPr="00A564C0" w:rsidRDefault="00B20FDD" w:rsidP="00B20FDD">
            <w:pPr>
              <w:pStyle w:val="TabellRader"/>
              <w:rPr>
                <w:sz w:val="16"/>
              </w:rPr>
            </w:pPr>
            <w:r w:rsidRPr="00A564C0">
              <w:rPr>
                <w:sz w:val="16"/>
              </w:rPr>
              <w:t>14,1</w:t>
            </w:r>
          </w:p>
        </w:tc>
        <w:tc>
          <w:tcPr>
            <w:tcW w:w="812" w:type="pct"/>
            <w:tcBorders>
              <w:top w:val="nil"/>
              <w:left w:val="nil"/>
              <w:right w:val="nil"/>
            </w:tcBorders>
            <w:noWrap/>
            <w:vAlign w:val="bottom"/>
            <w:hideMark/>
          </w:tcPr>
          <w:p w14:paraId="79AABE12" w14:textId="5AE5B8EC" w:rsidR="00B20FDD" w:rsidRPr="00A564C0" w:rsidRDefault="00B20FDD" w:rsidP="00B20FDD">
            <w:pPr>
              <w:pStyle w:val="TabellRader"/>
              <w:rPr>
                <w:sz w:val="16"/>
              </w:rPr>
            </w:pPr>
            <w:r>
              <w:rPr>
                <w:sz w:val="16"/>
              </w:rPr>
              <w:t>6,4</w:t>
            </w:r>
          </w:p>
        </w:tc>
      </w:tr>
      <w:tr w:rsidR="00B20FDD" w14:paraId="388D9BEA" w14:textId="77777777" w:rsidTr="00C22416">
        <w:trPr>
          <w:trHeight w:val="285"/>
        </w:trPr>
        <w:tc>
          <w:tcPr>
            <w:tcW w:w="1599" w:type="pct"/>
            <w:tcBorders>
              <w:top w:val="nil"/>
              <w:left w:val="nil"/>
              <w:right w:val="nil"/>
            </w:tcBorders>
            <w:noWrap/>
            <w:vAlign w:val="bottom"/>
            <w:hideMark/>
          </w:tcPr>
          <w:p w14:paraId="1CD1B502" w14:textId="77777777" w:rsidR="00B20FDD" w:rsidRPr="00A564C0" w:rsidRDefault="00B20FDD" w:rsidP="00B20FDD">
            <w:pPr>
              <w:pStyle w:val="TabellRader"/>
              <w:jc w:val="left"/>
              <w:rPr>
                <w:sz w:val="16"/>
              </w:rPr>
            </w:pPr>
            <w:r w:rsidRPr="00A564C0">
              <w:rPr>
                <w:sz w:val="16"/>
              </w:rPr>
              <w:t>Avkastning (mdkr)</w:t>
            </w:r>
          </w:p>
        </w:tc>
        <w:tc>
          <w:tcPr>
            <w:tcW w:w="399" w:type="pct"/>
            <w:tcBorders>
              <w:top w:val="nil"/>
              <w:left w:val="nil"/>
              <w:right w:val="nil"/>
            </w:tcBorders>
            <w:vAlign w:val="bottom"/>
          </w:tcPr>
          <w:p w14:paraId="5771C85D" w14:textId="5E772C27" w:rsidR="00B20FDD" w:rsidRDefault="00B20FDD" w:rsidP="00C22416">
            <w:pPr>
              <w:pStyle w:val="TabellRader"/>
              <w:jc w:val="center"/>
              <w:rPr>
                <w:sz w:val="16"/>
              </w:rPr>
            </w:pPr>
            <w:r>
              <w:rPr>
                <w:sz w:val="16"/>
              </w:rPr>
              <w:t>240</w:t>
            </w:r>
          </w:p>
        </w:tc>
        <w:tc>
          <w:tcPr>
            <w:tcW w:w="399" w:type="pct"/>
            <w:tcBorders>
              <w:top w:val="nil"/>
              <w:left w:val="nil"/>
              <w:right w:val="nil"/>
            </w:tcBorders>
            <w:vAlign w:val="bottom"/>
          </w:tcPr>
          <w:p w14:paraId="3419E219" w14:textId="2560A3B4" w:rsidR="00B20FDD" w:rsidRPr="00750E3E" w:rsidRDefault="00B20FDD" w:rsidP="00B20FDD">
            <w:pPr>
              <w:pStyle w:val="TabellRader"/>
              <w:rPr>
                <w:sz w:val="16"/>
              </w:rPr>
            </w:pPr>
            <w:r w:rsidRPr="00750E3E">
              <w:rPr>
                <w:sz w:val="16"/>
              </w:rPr>
              <w:t>-2</w:t>
            </w:r>
          </w:p>
        </w:tc>
        <w:tc>
          <w:tcPr>
            <w:tcW w:w="468" w:type="pct"/>
            <w:tcBorders>
              <w:top w:val="nil"/>
              <w:left w:val="nil"/>
              <w:right w:val="nil"/>
            </w:tcBorders>
            <w:vAlign w:val="bottom"/>
          </w:tcPr>
          <w:p w14:paraId="6003A0C9" w14:textId="77777777" w:rsidR="00B20FDD" w:rsidRPr="00A564C0" w:rsidRDefault="00B20FDD" w:rsidP="00B20FDD">
            <w:pPr>
              <w:pStyle w:val="TabellRader"/>
              <w:rPr>
                <w:sz w:val="16"/>
              </w:rPr>
            </w:pPr>
            <w:r>
              <w:rPr>
                <w:sz w:val="16"/>
              </w:rPr>
              <w:t>121</w:t>
            </w:r>
          </w:p>
        </w:tc>
        <w:tc>
          <w:tcPr>
            <w:tcW w:w="441" w:type="pct"/>
            <w:tcBorders>
              <w:top w:val="nil"/>
              <w:left w:val="nil"/>
              <w:right w:val="nil"/>
            </w:tcBorders>
            <w:noWrap/>
            <w:vAlign w:val="bottom"/>
            <w:hideMark/>
          </w:tcPr>
          <w:p w14:paraId="063C38B5" w14:textId="77777777" w:rsidR="00B20FDD" w:rsidRPr="00A564C0" w:rsidRDefault="00B20FDD" w:rsidP="00B20FDD">
            <w:pPr>
              <w:pStyle w:val="TabellRader"/>
              <w:rPr>
                <w:sz w:val="16"/>
              </w:rPr>
            </w:pPr>
            <w:r w:rsidRPr="00A564C0">
              <w:rPr>
                <w:sz w:val="16"/>
              </w:rPr>
              <w:t>118</w:t>
            </w:r>
          </w:p>
        </w:tc>
        <w:tc>
          <w:tcPr>
            <w:tcW w:w="441" w:type="pct"/>
            <w:tcBorders>
              <w:top w:val="nil"/>
              <w:left w:val="nil"/>
              <w:right w:val="nil"/>
            </w:tcBorders>
            <w:noWrap/>
            <w:vAlign w:val="bottom"/>
            <w:hideMark/>
          </w:tcPr>
          <w:p w14:paraId="4F582AA1" w14:textId="77777777" w:rsidR="00B20FDD" w:rsidRPr="00A564C0" w:rsidRDefault="00B20FDD" w:rsidP="00B20FDD">
            <w:pPr>
              <w:pStyle w:val="TabellRader"/>
              <w:rPr>
                <w:sz w:val="16"/>
              </w:rPr>
            </w:pPr>
            <w:r w:rsidRPr="00A564C0">
              <w:rPr>
                <w:sz w:val="16"/>
              </w:rPr>
              <w:t>65</w:t>
            </w:r>
          </w:p>
        </w:tc>
        <w:tc>
          <w:tcPr>
            <w:tcW w:w="441" w:type="pct"/>
            <w:tcBorders>
              <w:top w:val="nil"/>
              <w:left w:val="nil"/>
              <w:right w:val="nil"/>
            </w:tcBorders>
            <w:noWrap/>
            <w:vAlign w:val="bottom"/>
            <w:hideMark/>
          </w:tcPr>
          <w:p w14:paraId="04684925" w14:textId="77777777" w:rsidR="00B20FDD" w:rsidRPr="00A564C0" w:rsidRDefault="00B20FDD" w:rsidP="00B20FDD">
            <w:pPr>
              <w:pStyle w:val="TabellRader"/>
              <w:rPr>
                <w:sz w:val="16"/>
              </w:rPr>
            </w:pPr>
            <w:r w:rsidRPr="00A564C0">
              <w:rPr>
                <w:sz w:val="16"/>
              </w:rPr>
              <w:t>147</w:t>
            </w:r>
          </w:p>
        </w:tc>
        <w:tc>
          <w:tcPr>
            <w:tcW w:w="812" w:type="pct"/>
            <w:tcBorders>
              <w:top w:val="nil"/>
              <w:left w:val="nil"/>
              <w:right w:val="nil"/>
            </w:tcBorders>
            <w:noWrap/>
            <w:vAlign w:val="bottom"/>
            <w:hideMark/>
          </w:tcPr>
          <w:p w14:paraId="0FEAAA22" w14:textId="39F426A7" w:rsidR="00B20FDD" w:rsidRPr="00A564C0" w:rsidRDefault="00B20FDD" w:rsidP="00B20FDD">
            <w:pPr>
              <w:pStyle w:val="TabellRader"/>
              <w:rPr>
                <w:sz w:val="16"/>
              </w:rPr>
            </w:pPr>
            <w:r>
              <w:rPr>
                <w:sz w:val="16"/>
              </w:rPr>
              <w:t>1 188</w:t>
            </w:r>
          </w:p>
        </w:tc>
      </w:tr>
      <w:tr w:rsidR="00B20FDD" w14:paraId="57F89E91" w14:textId="77777777" w:rsidTr="00C22416">
        <w:trPr>
          <w:trHeight w:val="285"/>
        </w:trPr>
        <w:tc>
          <w:tcPr>
            <w:tcW w:w="1599" w:type="pct"/>
            <w:tcBorders>
              <w:left w:val="nil"/>
              <w:bottom w:val="single" w:sz="4" w:space="0" w:color="auto"/>
              <w:right w:val="nil"/>
            </w:tcBorders>
            <w:noWrap/>
            <w:vAlign w:val="bottom"/>
          </w:tcPr>
          <w:p w14:paraId="2BA33760" w14:textId="06D019C6" w:rsidR="00B20FDD" w:rsidRPr="00A564C0" w:rsidRDefault="00B20FDD" w:rsidP="00B20FDD">
            <w:pPr>
              <w:pStyle w:val="TabellRader"/>
              <w:jc w:val="left"/>
              <w:rPr>
                <w:sz w:val="16"/>
              </w:rPr>
            </w:pPr>
            <w:r>
              <w:rPr>
                <w:sz w:val="16"/>
              </w:rPr>
              <w:t>Nettoflöde pensionssystemet</w:t>
            </w:r>
            <w:r w:rsidR="00EF3485">
              <w:rPr>
                <w:rStyle w:val="Fotnotsreferens"/>
                <w:sz w:val="16"/>
              </w:rPr>
              <w:footnoteReference w:id="2"/>
            </w:r>
          </w:p>
        </w:tc>
        <w:tc>
          <w:tcPr>
            <w:tcW w:w="399" w:type="pct"/>
            <w:tcBorders>
              <w:left w:val="nil"/>
              <w:bottom w:val="single" w:sz="4" w:space="0" w:color="auto"/>
              <w:right w:val="nil"/>
            </w:tcBorders>
            <w:vAlign w:val="bottom"/>
          </w:tcPr>
          <w:p w14:paraId="4DFEC0F2" w14:textId="6AE15E5D" w:rsidR="00B20FDD" w:rsidRDefault="00B20FDD" w:rsidP="00B20FDD">
            <w:pPr>
              <w:pStyle w:val="TabellRader"/>
              <w:rPr>
                <w:sz w:val="16"/>
              </w:rPr>
            </w:pPr>
            <w:r>
              <w:rPr>
                <w:sz w:val="16"/>
              </w:rPr>
              <w:t>-2</w:t>
            </w:r>
            <w:r w:rsidR="00EF3485">
              <w:rPr>
                <w:sz w:val="16"/>
              </w:rPr>
              <w:t>7</w:t>
            </w:r>
          </w:p>
        </w:tc>
        <w:tc>
          <w:tcPr>
            <w:tcW w:w="399" w:type="pct"/>
            <w:tcBorders>
              <w:left w:val="nil"/>
              <w:bottom w:val="single" w:sz="4" w:space="0" w:color="auto"/>
              <w:right w:val="nil"/>
            </w:tcBorders>
            <w:vAlign w:val="bottom"/>
          </w:tcPr>
          <w:p w14:paraId="2F902FC6" w14:textId="2C56364D" w:rsidR="00B20FDD" w:rsidRPr="00750E3E" w:rsidRDefault="00B20FDD" w:rsidP="00B20FDD">
            <w:pPr>
              <w:pStyle w:val="TabellRader"/>
              <w:rPr>
                <w:sz w:val="16"/>
              </w:rPr>
            </w:pPr>
            <w:r>
              <w:rPr>
                <w:sz w:val="16"/>
              </w:rPr>
              <w:t>-28</w:t>
            </w:r>
          </w:p>
        </w:tc>
        <w:tc>
          <w:tcPr>
            <w:tcW w:w="468" w:type="pct"/>
            <w:tcBorders>
              <w:left w:val="nil"/>
              <w:bottom w:val="single" w:sz="4" w:space="0" w:color="auto"/>
              <w:right w:val="nil"/>
            </w:tcBorders>
            <w:vAlign w:val="bottom"/>
          </w:tcPr>
          <w:p w14:paraId="498586DC" w14:textId="77777777" w:rsidR="00B20FDD" w:rsidRDefault="00B20FDD" w:rsidP="00B20FDD">
            <w:pPr>
              <w:pStyle w:val="TabellRader"/>
              <w:rPr>
                <w:sz w:val="16"/>
              </w:rPr>
            </w:pPr>
            <w:r>
              <w:rPr>
                <w:sz w:val="16"/>
              </w:rPr>
              <w:t>-30</w:t>
            </w:r>
          </w:p>
        </w:tc>
        <w:tc>
          <w:tcPr>
            <w:tcW w:w="441" w:type="pct"/>
            <w:tcBorders>
              <w:left w:val="nil"/>
              <w:bottom w:val="single" w:sz="4" w:space="0" w:color="auto"/>
              <w:right w:val="nil"/>
            </w:tcBorders>
            <w:noWrap/>
            <w:vAlign w:val="bottom"/>
          </w:tcPr>
          <w:p w14:paraId="22938E26" w14:textId="77777777" w:rsidR="00B20FDD" w:rsidRPr="00A564C0" w:rsidRDefault="00B20FDD" w:rsidP="00B20FDD">
            <w:pPr>
              <w:pStyle w:val="TabellRader"/>
              <w:rPr>
                <w:sz w:val="16"/>
              </w:rPr>
            </w:pPr>
            <w:r>
              <w:rPr>
                <w:sz w:val="16"/>
              </w:rPr>
              <w:t>-27</w:t>
            </w:r>
          </w:p>
        </w:tc>
        <w:tc>
          <w:tcPr>
            <w:tcW w:w="441" w:type="pct"/>
            <w:tcBorders>
              <w:left w:val="nil"/>
              <w:bottom w:val="single" w:sz="4" w:space="0" w:color="auto"/>
              <w:right w:val="nil"/>
            </w:tcBorders>
            <w:noWrap/>
            <w:vAlign w:val="bottom"/>
          </w:tcPr>
          <w:p w14:paraId="11C114AF" w14:textId="77777777" w:rsidR="00B20FDD" w:rsidRPr="00A564C0" w:rsidRDefault="00B20FDD" w:rsidP="00B20FDD">
            <w:pPr>
              <w:pStyle w:val="TabellRader"/>
              <w:rPr>
                <w:sz w:val="16"/>
              </w:rPr>
            </w:pPr>
            <w:r>
              <w:rPr>
                <w:sz w:val="16"/>
              </w:rPr>
              <w:t>-21</w:t>
            </w:r>
          </w:p>
        </w:tc>
        <w:tc>
          <w:tcPr>
            <w:tcW w:w="441" w:type="pct"/>
            <w:tcBorders>
              <w:left w:val="nil"/>
              <w:bottom w:val="single" w:sz="4" w:space="0" w:color="auto"/>
              <w:right w:val="nil"/>
            </w:tcBorders>
            <w:noWrap/>
            <w:vAlign w:val="bottom"/>
          </w:tcPr>
          <w:p w14:paraId="37433EFD" w14:textId="77777777" w:rsidR="00B20FDD" w:rsidRPr="00A564C0" w:rsidRDefault="00B20FDD" w:rsidP="00B20FDD">
            <w:pPr>
              <w:pStyle w:val="TabellRader"/>
              <w:rPr>
                <w:sz w:val="16"/>
              </w:rPr>
            </w:pPr>
            <w:r>
              <w:rPr>
                <w:sz w:val="16"/>
              </w:rPr>
              <w:t>-21</w:t>
            </w:r>
          </w:p>
        </w:tc>
        <w:tc>
          <w:tcPr>
            <w:tcW w:w="812" w:type="pct"/>
            <w:tcBorders>
              <w:left w:val="nil"/>
              <w:bottom w:val="single" w:sz="4" w:space="0" w:color="auto"/>
              <w:right w:val="nil"/>
            </w:tcBorders>
            <w:noWrap/>
            <w:vAlign w:val="bottom"/>
          </w:tcPr>
          <w:p w14:paraId="4DA898BE" w14:textId="3B29DA9B" w:rsidR="00B20FDD" w:rsidRDefault="00B20FDD" w:rsidP="00B20FDD">
            <w:pPr>
              <w:pStyle w:val="TabellRader"/>
              <w:rPr>
                <w:sz w:val="16"/>
              </w:rPr>
            </w:pPr>
            <w:r>
              <w:rPr>
                <w:sz w:val="16"/>
              </w:rPr>
              <w:t>-</w:t>
            </w:r>
            <w:r w:rsidR="00EF3485">
              <w:rPr>
                <w:sz w:val="16"/>
              </w:rPr>
              <w:t>187</w:t>
            </w:r>
          </w:p>
        </w:tc>
      </w:tr>
      <w:tr w:rsidR="00B20FDD" w14:paraId="6B3D1A5B" w14:textId="77777777" w:rsidTr="00C22416">
        <w:trPr>
          <w:trHeight w:val="285"/>
        </w:trPr>
        <w:tc>
          <w:tcPr>
            <w:tcW w:w="1599" w:type="pct"/>
            <w:tcBorders>
              <w:top w:val="nil"/>
              <w:left w:val="nil"/>
              <w:bottom w:val="single" w:sz="4" w:space="0" w:color="auto"/>
              <w:right w:val="nil"/>
            </w:tcBorders>
            <w:noWrap/>
            <w:vAlign w:val="bottom"/>
            <w:hideMark/>
          </w:tcPr>
          <w:p w14:paraId="77E80FF1" w14:textId="77777777" w:rsidR="00B20FDD" w:rsidRPr="00A564C0" w:rsidRDefault="00B20FDD" w:rsidP="00B20FDD">
            <w:pPr>
              <w:pStyle w:val="TabellRader"/>
              <w:jc w:val="left"/>
              <w:rPr>
                <w:rFonts w:ascii="Arial" w:hAnsi="Arial" w:cs="Arial"/>
                <w:color w:val="000000"/>
                <w:sz w:val="16"/>
                <w:szCs w:val="22"/>
                <w:lang w:eastAsia="sv-SE"/>
              </w:rPr>
            </w:pPr>
            <w:r w:rsidRPr="00A564C0">
              <w:rPr>
                <w:sz w:val="16"/>
              </w:rPr>
              <w:t>Totalt fondkapital (mdkr)</w:t>
            </w:r>
          </w:p>
        </w:tc>
        <w:tc>
          <w:tcPr>
            <w:tcW w:w="399" w:type="pct"/>
            <w:tcBorders>
              <w:top w:val="nil"/>
              <w:left w:val="nil"/>
              <w:bottom w:val="single" w:sz="4" w:space="0" w:color="auto"/>
              <w:right w:val="nil"/>
            </w:tcBorders>
            <w:vAlign w:val="bottom"/>
          </w:tcPr>
          <w:p w14:paraId="55ACB6F3" w14:textId="6E24AB37" w:rsidR="00B20FDD" w:rsidRPr="00EC56CA" w:rsidRDefault="00B20FDD" w:rsidP="00B20FDD">
            <w:pPr>
              <w:pStyle w:val="TabellSlutsumma"/>
              <w:rPr>
                <w:b w:val="0"/>
                <w:sz w:val="16"/>
              </w:rPr>
            </w:pPr>
            <w:r>
              <w:rPr>
                <w:b w:val="0"/>
                <w:sz w:val="16"/>
              </w:rPr>
              <w:t>1 596</w:t>
            </w:r>
          </w:p>
        </w:tc>
        <w:tc>
          <w:tcPr>
            <w:tcW w:w="399" w:type="pct"/>
            <w:tcBorders>
              <w:top w:val="nil"/>
              <w:left w:val="nil"/>
              <w:bottom w:val="single" w:sz="4" w:space="0" w:color="auto"/>
              <w:right w:val="nil"/>
            </w:tcBorders>
            <w:vAlign w:val="bottom"/>
          </w:tcPr>
          <w:p w14:paraId="1CB886A4" w14:textId="5084E307" w:rsidR="00B20FDD" w:rsidRPr="00750E3E" w:rsidRDefault="00B20FDD" w:rsidP="00B20FDD">
            <w:pPr>
              <w:pStyle w:val="TabellSlutsumma"/>
              <w:rPr>
                <w:b w:val="0"/>
                <w:sz w:val="16"/>
              </w:rPr>
            </w:pPr>
            <w:r w:rsidRPr="00EC56CA">
              <w:rPr>
                <w:b w:val="0"/>
                <w:sz w:val="16"/>
              </w:rPr>
              <w:t>1</w:t>
            </w:r>
            <w:r>
              <w:rPr>
                <w:b w:val="0"/>
                <w:sz w:val="16"/>
              </w:rPr>
              <w:t> </w:t>
            </w:r>
            <w:r w:rsidRPr="00EC56CA">
              <w:rPr>
                <w:b w:val="0"/>
                <w:sz w:val="16"/>
              </w:rPr>
              <w:t>383</w:t>
            </w:r>
          </w:p>
        </w:tc>
        <w:tc>
          <w:tcPr>
            <w:tcW w:w="468" w:type="pct"/>
            <w:tcBorders>
              <w:top w:val="nil"/>
              <w:left w:val="nil"/>
              <w:bottom w:val="single" w:sz="4" w:space="0" w:color="auto"/>
              <w:right w:val="nil"/>
            </w:tcBorders>
            <w:vAlign w:val="bottom"/>
          </w:tcPr>
          <w:p w14:paraId="6E11FF3E" w14:textId="77777777" w:rsidR="00B20FDD" w:rsidRPr="00A564C0" w:rsidRDefault="00B20FDD" w:rsidP="00B20FDD">
            <w:pPr>
              <w:pStyle w:val="TabellSlutsumma"/>
              <w:rPr>
                <w:b w:val="0"/>
                <w:sz w:val="16"/>
              </w:rPr>
            </w:pPr>
            <w:r>
              <w:rPr>
                <w:b w:val="0"/>
                <w:sz w:val="16"/>
              </w:rPr>
              <w:t>1 412</w:t>
            </w:r>
          </w:p>
        </w:tc>
        <w:tc>
          <w:tcPr>
            <w:tcW w:w="441" w:type="pct"/>
            <w:tcBorders>
              <w:top w:val="nil"/>
              <w:left w:val="nil"/>
              <w:bottom w:val="single" w:sz="4" w:space="0" w:color="auto"/>
              <w:right w:val="nil"/>
            </w:tcBorders>
            <w:noWrap/>
            <w:vAlign w:val="bottom"/>
            <w:hideMark/>
          </w:tcPr>
          <w:p w14:paraId="4379DA2B" w14:textId="77777777" w:rsidR="00B20FDD" w:rsidRPr="00A564C0" w:rsidRDefault="00B20FDD" w:rsidP="00B20FDD">
            <w:pPr>
              <w:pStyle w:val="TabellSlutsumma"/>
              <w:rPr>
                <w:b w:val="0"/>
                <w:sz w:val="16"/>
              </w:rPr>
            </w:pPr>
            <w:r w:rsidRPr="00A564C0">
              <w:rPr>
                <w:b w:val="0"/>
                <w:sz w:val="16"/>
              </w:rPr>
              <w:t>1 32</w:t>
            </w:r>
            <w:r>
              <w:rPr>
                <w:b w:val="0"/>
                <w:sz w:val="16"/>
              </w:rPr>
              <w:t>1</w:t>
            </w:r>
          </w:p>
        </w:tc>
        <w:tc>
          <w:tcPr>
            <w:tcW w:w="441" w:type="pct"/>
            <w:tcBorders>
              <w:top w:val="nil"/>
              <w:left w:val="nil"/>
              <w:bottom w:val="single" w:sz="4" w:space="0" w:color="auto"/>
              <w:right w:val="nil"/>
            </w:tcBorders>
            <w:noWrap/>
            <w:vAlign w:val="bottom"/>
            <w:hideMark/>
          </w:tcPr>
          <w:p w14:paraId="34B38C26" w14:textId="77777777" w:rsidR="00B20FDD" w:rsidRPr="00A564C0" w:rsidRDefault="00B20FDD" w:rsidP="00B20FDD">
            <w:pPr>
              <w:pStyle w:val="TabellSlutsumma"/>
              <w:rPr>
                <w:b w:val="0"/>
                <w:sz w:val="16"/>
              </w:rPr>
            </w:pPr>
            <w:r w:rsidRPr="00A564C0">
              <w:rPr>
                <w:b w:val="0"/>
                <w:sz w:val="16"/>
              </w:rPr>
              <w:t>1 230</w:t>
            </w:r>
          </w:p>
        </w:tc>
        <w:tc>
          <w:tcPr>
            <w:tcW w:w="441" w:type="pct"/>
            <w:tcBorders>
              <w:top w:val="nil"/>
              <w:left w:val="nil"/>
              <w:bottom w:val="single" w:sz="4" w:space="0" w:color="auto"/>
              <w:right w:val="nil"/>
            </w:tcBorders>
            <w:noWrap/>
            <w:vAlign w:val="bottom"/>
            <w:hideMark/>
          </w:tcPr>
          <w:p w14:paraId="67145030" w14:textId="77777777" w:rsidR="00B20FDD" w:rsidRPr="00A564C0" w:rsidRDefault="00B20FDD" w:rsidP="00B20FDD">
            <w:pPr>
              <w:pStyle w:val="TabellSlutsumma"/>
              <w:rPr>
                <w:b w:val="0"/>
                <w:sz w:val="16"/>
              </w:rPr>
            </w:pPr>
            <w:r w:rsidRPr="00A564C0">
              <w:rPr>
                <w:b w:val="0"/>
                <w:sz w:val="16"/>
              </w:rPr>
              <w:t>1 185</w:t>
            </w:r>
          </w:p>
        </w:tc>
        <w:tc>
          <w:tcPr>
            <w:tcW w:w="812" w:type="pct"/>
            <w:tcBorders>
              <w:top w:val="nil"/>
              <w:left w:val="nil"/>
              <w:bottom w:val="single" w:sz="4" w:space="0" w:color="auto"/>
              <w:right w:val="nil"/>
            </w:tcBorders>
            <w:noWrap/>
            <w:vAlign w:val="bottom"/>
            <w:hideMark/>
          </w:tcPr>
          <w:p w14:paraId="0E6246A7" w14:textId="77777777" w:rsidR="00B20FDD" w:rsidRPr="00A564C0" w:rsidRDefault="00B20FDD" w:rsidP="00B20FDD">
            <w:pPr>
              <w:spacing w:after="0" w:line="240" w:lineRule="auto"/>
              <w:rPr>
                <w:rFonts w:ascii="Arial" w:hAnsi="Arial" w:cs="Arial"/>
                <w:color w:val="000000"/>
                <w:sz w:val="16"/>
                <w:szCs w:val="22"/>
                <w:lang w:eastAsia="sv-SE"/>
              </w:rPr>
            </w:pPr>
            <w:r w:rsidRPr="00A564C0">
              <w:rPr>
                <w:rFonts w:ascii="Arial" w:hAnsi="Arial" w:cs="Arial"/>
                <w:color w:val="000000"/>
                <w:sz w:val="16"/>
                <w:szCs w:val="22"/>
                <w:lang w:eastAsia="sv-SE"/>
              </w:rPr>
              <w:t> </w:t>
            </w:r>
          </w:p>
        </w:tc>
      </w:tr>
    </w:tbl>
    <w:p w14:paraId="2228FCE9" w14:textId="77777777" w:rsidR="00253A3F" w:rsidRPr="00AC3DE3" w:rsidRDefault="00253A3F" w:rsidP="00253A3F">
      <w:pPr>
        <w:pStyle w:val="FigurFotnot"/>
        <w:rPr>
          <w:rFonts w:ascii="Trade Gothic LT Std Cn" w:hAnsi="Trade Gothic LT Std Cn" w:cs="+mn-cs"/>
          <w:color w:val="000000"/>
          <w:kern w:val="24"/>
          <w:lang w:eastAsia="sv-SE"/>
        </w:rPr>
      </w:pPr>
      <w:r>
        <w:rPr>
          <w:rFonts w:ascii="Trade Gothic LT Std Cn" w:hAnsi="Trade Gothic LT Std Cn" w:cs="+mn-cs"/>
          <w:color w:val="000000"/>
          <w:kern w:val="24"/>
          <w:lang w:eastAsia="sv-SE"/>
        </w:rPr>
        <w:t xml:space="preserve">Källa: McKinsey bilaga 9 (grunddata från </w:t>
      </w:r>
      <w:r w:rsidRPr="00AC3DE3">
        <w:rPr>
          <w:rFonts w:ascii="Trade Gothic LT Std Cn" w:hAnsi="Trade Gothic LT Std Cn" w:cs="+mn-cs"/>
          <w:color w:val="000000"/>
          <w:kern w:val="24"/>
          <w:lang w:eastAsia="sv-SE"/>
        </w:rPr>
        <w:t>AP-fonde</w:t>
      </w:r>
      <w:r>
        <w:rPr>
          <w:rFonts w:ascii="Trade Gothic LT Std Cn" w:hAnsi="Trade Gothic LT Std Cn" w:cs="+mn-cs"/>
          <w:color w:val="000000"/>
          <w:kern w:val="24"/>
          <w:lang w:eastAsia="sv-SE"/>
        </w:rPr>
        <w:t>r</w:t>
      </w:r>
      <w:r w:rsidRPr="00AC3DE3">
        <w:rPr>
          <w:rFonts w:ascii="Trade Gothic LT Std Cn" w:hAnsi="Trade Gothic LT Std Cn" w:cs="+mn-cs"/>
          <w:color w:val="000000"/>
          <w:kern w:val="24"/>
          <w:lang w:eastAsia="sv-SE"/>
        </w:rPr>
        <w:t>n</w:t>
      </w:r>
      <w:r>
        <w:rPr>
          <w:rFonts w:ascii="Trade Gothic LT Std Cn" w:hAnsi="Trade Gothic LT Std Cn" w:cs="+mn-cs"/>
          <w:color w:val="000000"/>
          <w:kern w:val="24"/>
          <w:lang w:eastAsia="sv-SE"/>
        </w:rPr>
        <w:t>a</w:t>
      </w:r>
      <w:r w:rsidRPr="00AC3DE3">
        <w:rPr>
          <w:rFonts w:ascii="Trade Gothic LT Std Cn" w:hAnsi="Trade Gothic LT Std Cn" w:cs="+mn-cs"/>
          <w:color w:val="000000"/>
          <w:kern w:val="24"/>
          <w:lang w:eastAsia="sv-SE"/>
        </w:rPr>
        <w:t>)</w:t>
      </w:r>
      <w:r>
        <w:rPr>
          <w:rFonts w:ascii="Trade Gothic LT Std Cn" w:hAnsi="Trade Gothic LT Std Cn" w:cs="+mn-cs"/>
          <w:color w:val="000000"/>
          <w:kern w:val="24"/>
          <w:lang w:eastAsia="sv-SE"/>
        </w:rPr>
        <w:t xml:space="preserve"> och Pensionsmyndigheten</w:t>
      </w:r>
    </w:p>
    <w:bookmarkEnd w:id="4"/>
    <w:p w14:paraId="197B4732" w14:textId="77777777" w:rsidR="00253A3F" w:rsidRPr="00F34E08" w:rsidRDefault="00253A3F" w:rsidP="00253A3F">
      <w:pPr>
        <w:pStyle w:val="Brdtextmedindrag"/>
        <w:ind w:firstLine="0"/>
      </w:pPr>
    </w:p>
    <w:p w14:paraId="296706C2" w14:textId="4E5E70D5" w:rsidR="00253A3F" w:rsidRPr="00A22F3C" w:rsidRDefault="00253A3F" w:rsidP="00253A3F">
      <w:pPr>
        <w:pStyle w:val="Brdtext"/>
      </w:pPr>
      <w:bookmarkStart w:id="5" w:name="_Hlk513190851"/>
      <w:r>
        <w:t xml:space="preserve">Inkomstpensionssystemet är i huvudsak </w:t>
      </w:r>
      <w:proofErr w:type="spellStart"/>
      <w:r>
        <w:t>ofonderat</w:t>
      </w:r>
      <w:proofErr w:type="spellEnd"/>
      <w:r>
        <w:t>. Detta innebär att inbetalda pensionsavgifter från dagens yrkesaktiva finansierar utbetal</w:t>
      </w:r>
      <w:r>
        <w:softHyphen/>
        <w:t>ningarna till dagens pensionärer. När pensionsutbetalningarna är större än inbetal</w:t>
      </w:r>
      <w:r>
        <w:softHyphen/>
        <w:t>ning</w:t>
      </w:r>
      <w:r>
        <w:softHyphen/>
        <w:t xml:space="preserve">arna tas medel från buffertkapitalet och vid </w:t>
      </w:r>
      <w:r w:rsidRPr="00A22F3C">
        <w:t>överskott förs medlen t</w:t>
      </w:r>
      <w:r>
        <w:t>ill buffertkapitalet. Under 201</w:t>
      </w:r>
      <w:r w:rsidR="00B20FDD">
        <w:t>9</w:t>
      </w:r>
      <w:r w:rsidRPr="00A22F3C">
        <w:t xml:space="preserve"> </w:t>
      </w:r>
      <w:r>
        <w:t xml:space="preserve">var nettoflödet mellan </w:t>
      </w:r>
      <w:r w:rsidRPr="00EF3485">
        <w:t>inkomst</w:t>
      </w:r>
      <w:r w:rsidR="00EF1AF2">
        <w:softHyphen/>
      </w:r>
      <w:r w:rsidRPr="00EF3485">
        <w:t>pensionssystemet och Första–Fjärde AP-fonderna efter administrations</w:t>
      </w:r>
      <w:r w:rsidRPr="00EF3485">
        <w:softHyphen/>
        <w:t>kostnader 2</w:t>
      </w:r>
      <w:r w:rsidR="00EF3485" w:rsidRPr="00EF3485">
        <w:t>7</w:t>
      </w:r>
      <w:r w:rsidRPr="00EF3485">
        <w:t> mil</w:t>
      </w:r>
      <w:r w:rsidRPr="00EF3485">
        <w:softHyphen/>
        <w:t xml:space="preserve">jarder kronor, vilket är </w:t>
      </w:r>
      <w:r w:rsidR="00EF3485" w:rsidRPr="00EF3485">
        <w:t>1</w:t>
      </w:r>
      <w:r w:rsidRPr="00EF3485">
        <w:t xml:space="preserve"> miljard mindre än föregående år. Vid slutet av året utgjorde kapitalet i buffertfonderna </w:t>
      </w:r>
      <w:r w:rsidR="00505533">
        <w:t>ca 16</w:t>
      </w:r>
      <w:r w:rsidRPr="00EF3485">
        <w:t> procent av till</w:t>
      </w:r>
      <w:r w:rsidR="00722FAF">
        <w:softHyphen/>
      </w:r>
      <w:r w:rsidRPr="00EF3485">
        <w:t>gångarna</w:t>
      </w:r>
      <w:r w:rsidRPr="00A22F3C">
        <w:t xml:space="preserve"> i</w:t>
      </w:r>
      <w:r>
        <w:t xml:space="preserve"> inkomstpensionssystemet, </w:t>
      </w:r>
      <w:r w:rsidRPr="00A22F3C">
        <w:t>resterande 8</w:t>
      </w:r>
      <w:r w:rsidR="00B20FDD">
        <w:t>4</w:t>
      </w:r>
      <w:r w:rsidR="00505533">
        <w:t xml:space="preserve"> </w:t>
      </w:r>
      <w:r w:rsidRPr="00A22F3C">
        <w:t>procent utgjordes av avgiftstill</w:t>
      </w:r>
      <w:r w:rsidRPr="00A22F3C">
        <w:softHyphen/>
        <w:t>gångar. När det nuvarande pensions</w:t>
      </w:r>
      <w:r>
        <w:softHyphen/>
      </w:r>
      <w:r w:rsidRPr="00A22F3C">
        <w:t xml:space="preserve">systemet </w:t>
      </w:r>
      <w:r>
        <w:t>infördes</w:t>
      </w:r>
      <w:r w:rsidRPr="00A22F3C">
        <w:t xml:space="preserve"> 20</w:t>
      </w:r>
      <w:r>
        <w:t>01 utgjorde buffertkapitalet 10 </w:t>
      </w:r>
      <w:r w:rsidRPr="00A22F3C">
        <w:t>procent av till</w:t>
      </w:r>
      <w:r>
        <w:softHyphen/>
      </w:r>
      <w:r w:rsidRPr="00A22F3C">
        <w:t>gångarna i inkomstpensions</w:t>
      </w:r>
      <w:r>
        <w:softHyphen/>
      </w:r>
      <w:r w:rsidRPr="00A22F3C">
        <w:t>systemet.</w:t>
      </w:r>
    </w:p>
    <w:p w14:paraId="707AFFCA" w14:textId="650D1DB1" w:rsidR="00253A3F" w:rsidRPr="002F3AD2" w:rsidRDefault="00DA3983" w:rsidP="00253A3F">
      <w:pPr>
        <w:pStyle w:val="Brdtextmedindrag"/>
      </w:pPr>
      <w:r>
        <w:t xml:space="preserve">Varje </w:t>
      </w:r>
      <w:r w:rsidR="00253A3F">
        <w:t>buffertfonds styrelse fastställer det övergripande avkast</w:t>
      </w:r>
      <w:r w:rsidR="00253A3F">
        <w:softHyphen/>
        <w:t>nings</w:t>
      </w:r>
      <w:r w:rsidR="00B41181">
        <w:softHyphen/>
      </w:r>
      <w:r w:rsidR="00253A3F">
        <w:t>målet</w:t>
      </w:r>
      <w:r w:rsidR="00253A3F" w:rsidRPr="002F3AD2">
        <w:t xml:space="preserve"> för fonden. Av utvärderingen framgår att Första–Fjärde </w:t>
      </w:r>
      <w:r w:rsidR="00632EE6">
        <w:br/>
      </w:r>
      <w:r w:rsidR="00253A3F" w:rsidRPr="002F3AD2">
        <w:t>AP-fonderna har uppnått</w:t>
      </w:r>
      <w:r w:rsidR="00253A3F">
        <w:t xml:space="preserve"> sina</w:t>
      </w:r>
      <w:r w:rsidR="00EC3E84">
        <w:t xml:space="preserve"> långsiktiga</w:t>
      </w:r>
      <w:r w:rsidR="00253A3F">
        <w:t xml:space="preserve"> avkastningsmål</w:t>
      </w:r>
      <w:r w:rsidR="00253A3F" w:rsidRPr="00EF3485">
        <w:t>.</w:t>
      </w:r>
      <w:r w:rsidR="00253A3F">
        <w:t xml:space="preserve"> </w:t>
      </w:r>
      <w:r w:rsidR="00253A3F" w:rsidRPr="00CB228D">
        <w:t xml:space="preserve">Fondernas </w:t>
      </w:r>
      <w:r w:rsidR="00253A3F" w:rsidRPr="00E7780B">
        <w:t>lång</w:t>
      </w:r>
      <w:r w:rsidR="00705CD6">
        <w:softHyphen/>
      </w:r>
      <w:r w:rsidR="00253A3F" w:rsidRPr="00E7780B">
        <w:t xml:space="preserve">siktiga </w:t>
      </w:r>
      <w:r w:rsidR="00253A3F" w:rsidRPr="00432A1B">
        <w:t>resultat</w:t>
      </w:r>
      <w:r w:rsidR="00253A3F" w:rsidRPr="00E7780B">
        <w:t xml:space="preserve"> förklaras delvis av den övergripande tillgångsallokeringen med en hög andel aktier, men även av den ökade andelen alternativa tillgångar</w:t>
      </w:r>
      <w:r w:rsidR="00253A3F" w:rsidRPr="005A3A16">
        <w:t>.</w:t>
      </w:r>
      <w:r w:rsidR="00253A3F" w:rsidRPr="00E7780B">
        <w:t xml:space="preserve"> En analys, som genomförts av McKinsey &amp; Company på uppdrag</w:t>
      </w:r>
      <w:r w:rsidR="00253A3F">
        <w:t xml:space="preserve"> av rege</w:t>
      </w:r>
      <w:r w:rsidR="00253A3F">
        <w:softHyphen/>
        <w:t xml:space="preserve">ringen, visar att </w:t>
      </w:r>
      <w:r w:rsidR="00253A3F" w:rsidRPr="002F3AD2">
        <w:t>buffertfondernas avkastning är i nivå med ett urval av utländska pensionsfonder med liknande uppdrag och storlek.</w:t>
      </w:r>
    </w:p>
    <w:p w14:paraId="42FA962D" w14:textId="23AB164B" w:rsidR="00253A3F" w:rsidRPr="00A22F3C" w:rsidRDefault="0010615C" w:rsidP="00B20FDD">
      <w:pPr>
        <w:pStyle w:val="Brdtextmedindrag"/>
      </w:pPr>
      <w:r>
        <w:t>AP-f</w:t>
      </w:r>
      <w:r w:rsidR="00253A3F" w:rsidRPr="00A22F3C">
        <w:t xml:space="preserve">onderna </w:t>
      </w:r>
      <w:r w:rsidR="00253A3F">
        <w:t xml:space="preserve">har anpassat sin övergripande tillgångsförvaltning på ett rimligt sätt inom givna placeringsregler för att uppnå en god riskspridning </w:t>
      </w:r>
      <w:r w:rsidR="00253A3F">
        <w:lastRenderedPageBreak/>
        <w:t xml:space="preserve">i portföljen. </w:t>
      </w:r>
      <w:bookmarkStart w:id="6" w:name="_Hlk38878381"/>
      <w:r w:rsidR="00253A3F" w:rsidRPr="00925C43">
        <w:t xml:space="preserve">För att stärka Första–Fjärde AP-fondernas förutsättningar att uppnå målet för förvaltningen </w:t>
      </w:r>
      <w:r w:rsidR="008D75E9">
        <w:t>gäller</w:t>
      </w:r>
      <w:r w:rsidR="00253A3F">
        <w:t xml:space="preserve"> sedan den 1 januari 2019 </w:t>
      </w:r>
      <w:r w:rsidR="008D75E9">
        <w:t>nya</w:t>
      </w:r>
      <w:r w:rsidR="00253A3F">
        <w:t xml:space="preserve"> placeringsregler som innebär att fondernas diversifierings</w:t>
      </w:r>
      <w:r w:rsidR="00253A3F">
        <w:softHyphen/>
        <w:t>möjligheter har ökat</w:t>
      </w:r>
      <w:r w:rsidR="00A37CE3">
        <w:t>. Sedan det datumet gäller även ett</w:t>
      </w:r>
      <w:r w:rsidR="00253A3F">
        <w:t xml:space="preserve"> krav på hållbarhet i förvaltningen. </w:t>
      </w:r>
      <w:bookmarkEnd w:id="6"/>
      <w:r w:rsidR="00B20FDD">
        <w:t xml:space="preserve">Den 1 maj 2020 </w:t>
      </w:r>
      <w:r w:rsidR="005D574D">
        <w:t>trädde</w:t>
      </w:r>
      <w:r w:rsidR="00B20FDD">
        <w:t xml:space="preserve"> ytterligare ändringar i kraft som syftar till att </w:t>
      </w:r>
      <w:r w:rsidR="00253A3F">
        <w:t xml:space="preserve">öka kostnadseffektiviteten, avkastningsmöjligheterna och långsiktigheten när det gäller placeringar i illikvida tillgångar. </w:t>
      </w:r>
    </w:p>
    <w:p w14:paraId="22601F68" w14:textId="62653F50" w:rsidR="00253A3F" w:rsidRPr="00B6493A" w:rsidRDefault="00253A3F" w:rsidP="00253A3F">
      <w:pPr>
        <w:pStyle w:val="Brdtextmedindrag"/>
      </w:pPr>
      <w:r w:rsidRPr="00022238">
        <w:t xml:space="preserve">Sjätte AP-fondens uppdrag skiljer sig från de övriga buffertfonderna genom att fonden är </w:t>
      </w:r>
      <w:r w:rsidR="008B5BED">
        <w:t>sluten</w:t>
      </w:r>
      <w:r w:rsidRPr="00022238">
        <w:t>, dvs. saknar betalningsflöden gentemot pensionssystemet</w:t>
      </w:r>
      <w:r w:rsidR="0010615C">
        <w:t>,</w:t>
      </w:r>
      <w:r>
        <w:t xml:space="preserve"> </w:t>
      </w:r>
      <w:r w:rsidR="004521E8">
        <w:t xml:space="preserve">och </w:t>
      </w:r>
      <w:r>
        <w:t>att den är betydligt mindre</w:t>
      </w:r>
      <w:r w:rsidRPr="00022238">
        <w:t>. Uppdraget för Sjätte AP-fonden är att investera på riskkapital</w:t>
      </w:r>
      <w:r w:rsidRPr="00022238">
        <w:softHyphen/>
        <w:t xml:space="preserve">marknaden </w:t>
      </w:r>
      <w:r>
        <w:t>i onoterade företag</w:t>
      </w:r>
      <w:r w:rsidRPr="00022238">
        <w:t xml:space="preserve">. Det strategiskifte som fonden genomfört sedan 2011 (ökade investeringar i mogna bolag) </w:t>
      </w:r>
      <w:r>
        <w:t>bedöms fortsatt</w:t>
      </w:r>
      <w:r w:rsidRPr="00022238">
        <w:t xml:space="preserve"> som välgrundat</w:t>
      </w:r>
      <w:r>
        <w:t>. Resultatet för 201</w:t>
      </w:r>
      <w:r w:rsidR="003B3CCD">
        <w:t>9</w:t>
      </w:r>
      <w:r>
        <w:t xml:space="preserve"> upp</w:t>
      </w:r>
      <w:r w:rsidR="00B013D7">
        <w:softHyphen/>
      </w:r>
      <w:r>
        <w:t xml:space="preserve">gick till </w:t>
      </w:r>
      <w:r w:rsidR="003B3CCD">
        <w:t>2,9</w:t>
      </w:r>
      <w:r>
        <w:t xml:space="preserve"> miljarder kronor, vilket motsvarar en avkastning på </w:t>
      </w:r>
      <w:r w:rsidR="003B3CCD">
        <w:t>8,2</w:t>
      </w:r>
      <w:r>
        <w:t> pro</w:t>
      </w:r>
      <w:r w:rsidR="00B013D7">
        <w:softHyphen/>
      </w:r>
      <w:r>
        <w:t xml:space="preserve">cent. Den genomsnittliga avkastningen har uppgått till </w:t>
      </w:r>
      <w:r w:rsidR="003B3CCD">
        <w:t>5,7</w:t>
      </w:r>
      <w:r>
        <w:t> procent per år sedan fonden bildades 1996. Vid utgången av 201</w:t>
      </w:r>
      <w:r w:rsidR="003B3CCD">
        <w:t>9</w:t>
      </w:r>
      <w:r w:rsidR="005D574D">
        <w:t xml:space="preserve"> </w:t>
      </w:r>
      <w:r>
        <w:t>u</w:t>
      </w:r>
      <w:r w:rsidRPr="00B6493A">
        <w:t>ppgick fond</w:t>
      </w:r>
      <w:r w:rsidRPr="00B6493A">
        <w:softHyphen/>
        <w:t xml:space="preserve">kapitalet i Sjätte AP-fonden till </w:t>
      </w:r>
      <w:r w:rsidR="003B3CCD" w:rsidRPr="00B6493A">
        <w:t>37,5</w:t>
      </w:r>
      <w:r w:rsidRPr="00B6493A">
        <w:t xml:space="preserve"> miljarder kronor.</w:t>
      </w:r>
    </w:p>
    <w:p w14:paraId="5CA19133" w14:textId="219F5338" w:rsidR="00253A3F" w:rsidRPr="00022238" w:rsidRDefault="00253A3F" w:rsidP="00253A3F">
      <w:pPr>
        <w:pStyle w:val="Brdtextmedindrag"/>
      </w:pPr>
      <w:r w:rsidRPr="00B6493A">
        <w:t>Förvaltningskostnaderna för buffertfonderna uppgick till 1 7</w:t>
      </w:r>
      <w:r w:rsidR="00B6493A" w:rsidRPr="00C22416">
        <w:t>56</w:t>
      </w:r>
      <w:r w:rsidRPr="00B6493A">
        <w:t> miljo</w:t>
      </w:r>
      <w:r w:rsidRPr="00B6493A">
        <w:softHyphen/>
        <w:t>ner kronor under 201</w:t>
      </w:r>
      <w:r w:rsidR="00B6493A" w:rsidRPr="00C22416">
        <w:t>9</w:t>
      </w:r>
      <w:r w:rsidRPr="00B6493A">
        <w:t xml:space="preserve">. Det var </w:t>
      </w:r>
      <w:r w:rsidR="00B6493A" w:rsidRPr="00C22416">
        <w:t>42</w:t>
      </w:r>
      <w:r w:rsidRPr="00B6493A">
        <w:t xml:space="preserve"> miljoner kronor </w:t>
      </w:r>
      <w:r w:rsidR="00B6493A" w:rsidRPr="00C22416">
        <w:t>högre</w:t>
      </w:r>
      <w:r w:rsidR="00B6493A" w:rsidRPr="00B6493A">
        <w:t xml:space="preserve"> </w:t>
      </w:r>
      <w:r w:rsidRPr="00B6493A">
        <w:t xml:space="preserve">än föregående år och motsvarar en </w:t>
      </w:r>
      <w:r w:rsidR="00B6493A" w:rsidRPr="00C22416">
        <w:t>ökning</w:t>
      </w:r>
      <w:r w:rsidR="00B6493A" w:rsidRPr="00B6493A">
        <w:t xml:space="preserve"> </w:t>
      </w:r>
      <w:r w:rsidRPr="00B6493A">
        <w:t>på 2,</w:t>
      </w:r>
      <w:r w:rsidR="00B6493A" w:rsidRPr="00C22416">
        <w:t>4</w:t>
      </w:r>
      <w:r w:rsidRPr="00B6493A">
        <w:t> procent. I förhållande till det totala buffert</w:t>
      </w:r>
      <w:r w:rsidR="0010615C">
        <w:softHyphen/>
      </w:r>
      <w:r w:rsidRPr="00B6493A">
        <w:t>kapitalet minskade kostnaderna från 0,12</w:t>
      </w:r>
      <w:r w:rsidR="00B6493A" w:rsidRPr="00C22416">
        <w:t>3</w:t>
      </w:r>
      <w:r w:rsidRPr="00B6493A">
        <w:t xml:space="preserve"> till 0,1</w:t>
      </w:r>
      <w:r w:rsidR="00B6493A" w:rsidRPr="00C22416">
        <w:t>18</w:t>
      </w:r>
      <w:r w:rsidRPr="00B6493A">
        <w:t> procent jämfört med föregående år. För AP-fonderna, liksom för övrig verksamhet i offentlig regi, är det viktigt att ständigt arbeta för en hög kostnadseffektivitet.</w:t>
      </w:r>
    </w:p>
    <w:p w14:paraId="3D4C491D" w14:textId="0BEF190B" w:rsidR="00253A3F" w:rsidRDefault="00253A3F" w:rsidP="0080111C">
      <w:pPr>
        <w:pStyle w:val="Brdtextmedindrag"/>
      </w:pPr>
      <w:r w:rsidRPr="00022238">
        <w:t xml:space="preserve">Sjunde AP-fonden </w:t>
      </w:r>
      <w:r>
        <w:t xml:space="preserve">har i uppgift att förvalta förvalsalternativet AP7 </w:t>
      </w:r>
      <w:proofErr w:type="spellStart"/>
      <w:r>
        <w:t>Såfa</w:t>
      </w:r>
      <w:proofErr w:type="spellEnd"/>
      <w:r>
        <w:t xml:space="preserve"> </w:t>
      </w:r>
      <w:r w:rsidRPr="00022238">
        <w:t xml:space="preserve">inom premiepensionssystemet. </w:t>
      </w:r>
      <w:bookmarkStart w:id="7" w:name="_Hlk40191853"/>
      <w:r w:rsidR="003B3CCD">
        <w:t>Under 2019 uppgick a</w:t>
      </w:r>
      <w:r>
        <w:t>vkastningen för AP7</w:t>
      </w:r>
      <w:r w:rsidR="00DD1285">
        <w:t> </w:t>
      </w:r>
      <w:proofErr w:type="spellStart"/>
      <w:r>
        <w:t>Såfa</w:t>
      </w:r>
      <w:proofErr w:type="spellEnd"/>
      <w:r>
        <w:t xml:space="preserve"> till </w:t>
      </w:r>
      <w:r w:rsidR="003B3CCD">
        <w:t>33,1</w:t>
      </w:r>
      <w:r>
        <w:t xml:space="preserve"> procent, vilket kan jämföras med </w:t>
      </w:r>
      <w:r w:rsidR="003B3CCD">
        <w:t>23,0</w:t>
      </w:r>
      <w:r>
        <w:t xml:space="preserve"> procent för premiepensionsindex som är den genomsnittliga avkastningen för de privata fonderna i premiepensions</w:t>
      </w:r>
      <w:r>
        <w:softHyphen/>
        <w:t>syste</w:t>
      </w:r>
      <w:r>
        <w:softHyphen/>
        <w:t>met.</w:t>
      </w:r>
      <w:r w:rsidRPr="00022238">
        <w:t xml:space="preserve"> Förvalsalternativets genom</w:t>
      </w:r>
      <w:r>
        <w:softHyphen/>
      </w:r>
      <w:r w:rsidRPr="00022238">
        <w:t xml:space="preserve">snittliga </w:t>
      </w:r>
      <w:r>
        <w:t xml:space="preserve">årsavkastning </w:t>
      </w:r>
      <w:r w:rsidRPr="00022238">
        <w:t xml:space="preserve">uppgår till </w:t>
      </w:r>
      <w:r w:rsidR="003B3CCD">
        <w:t>7,6</w:t>
      </w:r>
      <w:r>
        <w:t> procent sedan 2001, medan mot</w:t>
      </w:r>
      <w:r>
        <w:softHyphen/>
        <w:t xml:space="preserve">svarande avkastning för de privata fonderna i premiepensionssystemet </w:t>
      </w:r>
      <w:r w:rsidR="004521E8">
        <w:t xml:space="preserve">uppgår </w:t>
      </w:r>
      <w:r>
        <w:t xml:space="preserve">till </w:t>
      </w:r>
      <w:r w:rsidR="003B3CCD">
        <w:t>4,6</w:t>
      </w:r>
      <w:r>
        <w:t xml:space="preserve"> procent. </w:t>
      </w:r>
      <w:bookmarkEnd w:id="1"/>
      <w:bookmarkEnd w:id="5"/>
    </w:p>
    <w:bookmarkEnd w:id="7" w:displacedByCustomXml="next"/>
    <w:sdt>
      <w:sdtPr>
        <w:rPr>
          <w:rFonts w:eastAsiaTheme="minorHAnsi" w:cstheme="minorBidi"/>
          <w:noProof/>
          <w:sz w:val="20"/>
          <w:szCs w:val="22"/>
        </w:rPr>
        <w:id w:val="288404693"/>
        <w:docPartObj>
          <w:docPartGallery w:val="Table of Contents"/>
          <w:docPartUnique/>
        </w:docPartObj>
      </w:sdtPr>
      <w:sdtEndPr>
        <w:rPr>
          <w:noProof w:val="0"/>
          <w:szCs w:val="27"/>
        </w:rPr>
      </w:sdtEndPr>
      <w:sdtContent>
        <w:p w14:paraId="329DB37B" w14:textId="77777777" w:rsidR="00253A3F" w:rsidRPr="00773619" w:rsidRDefault="00253A3F" w:rsidP="00C91AF4">
          <w:pPr>
            <w:pStyle w:val="Innehllsfrteckning"/>
            <w:pageBreakBefore/>
            <w:rPr>
              <w:sz w:val="30"/>
              <w:szCs w:val="30"/>
            </w:rPr>
          </w:pPr>
          <w:r w:rsidRPr="00773619">
            <w:rPr>
              <w:rFonts w:eastAsiaTheme="minorHAnsi"/>
              <w:noProof/>
              <w:sz w:val="30"/>
              <w:szCs w:val="30"/>
            </w:rPr>
            <w:t>Innehållsförteckning</w:t>
          </w:r>
        </w:p>
        <w:p w14:paraId="0683A16B" w14:textId="29287FCE" w:rsidR="00632EE6" w:rsidRDefault="00253A3F">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41492993" w:history="1">
            <w:r w:rsidR="00632EE6" w:rsidRPr="005E4877">
              <w:rPr>
                <w:rStyle w:val="Hyperlnk"/>
              </w:rPr>
              <w:t>1</w:t>
            </w:r>
            <w:r w:rsidR="00632EE6">
              <w:rPr>
                <w:rFonts w:asciiTheme="minorHAnsi" w:eastAsiaTheme="minorEastAsia" w:hAnsiTheme="minorHAnsi"/>
                <w:sz w:val="22"/>
                <w:lang w:eastAsia="sv-SE"/>
              </w:rPr>
              <w:tab/>
            </w:r>
            <w:r w:rsidR="00632EE6" w:rsidRPr="005E4877">
              <w:rPr>
                <w:rStyle w:val="Hyperlnk"/>
              </w:rPr>
              <w:t>Inledning och innehållsöversikt</w:t>
            </w:r>
            <w:r w:rsidR="00632EE6">
              <w:rPr>
                <w:webHidden/>
              </w:rPr>
              <w:tab/>
            </w:r>
            <w:r w:rsidR="00632EE6">
              <w:rPr>
                <w:webHidden/>
              </w:rPr>
              <w:fldChar w:fldCharType="begin"/>
            </w:r>
            <w:r w:rsidR="00632EE6">
              <w:rPr>
                <w:webHidden/>
              </w:rPr>
              <w:instrText xml:space="preserve"> PAGEREF _Toc41492993 \h </w:instrText>
            </w:r>
            <w:r w:rsidR="00632EE6">
              <w:rPr>
                <w:webHidden/>
              </w:rPr>
            </w:r>
            <w:r w:rsidR="00632EE6">
              <w:rPr>
                <w:webHidden/>
              </w:rPr>
              <w:fldChar w:fldCharType="separate"/>
            </w:r>
            <w:r w:rsidR="002B2AAE">
              <w:rPr>
                <w:webHidden/>
              </w:rPr>
              <w:t>6</w:t>
            </w:r>
            <w:r w:rsidR="00632EE6">
              <w:rPr>
                <w:webHidden/>
              </w:rPr>
              <w:fldChar w:fldCharType="end"/>
            </w:r>
          </w:hyperlink>
        </w:p>
        <w:p w14:paraId="02D42A24" w14:textId="3F5C71B0" w:rsidR="00632EE6" w:rsidRDefault="0012171C">
          <w:pPr>
            <w:pStyle w:val="Innehll1"/>
            <w:rPr>
              <w:rFonts w:asciiTheme="minorHAnsi" w:eastAsiaTheme="minorEastAsia" w:hAnsiTheme="minorHAnsi"/>
              <w:sz w:val="22"/>
              <w:lang w:eastAsia="sv-SE"/>
            </w:rPr>
          </w:pPr>
          <w:hyperlink w:anchor="_Toc41492994" w:history="1">
            <w:r w:rsidR="00632EE6" w:rsidRPr="005E4877">
              <w:rPr>
                <w:rStyle w:val="Hyperlnk"/>
              </w:rPr>
              <w:t>2</w:t>
            </w:r>
            <w:r w:rsidR="00632EE6">
              <w:rPr>
                <w:rFonts w:asciiTheme="minorHAnsi" w:eastAsiaTheme="minorEastAsia" w:hAnsiTheme="minorHAnsi"/>
                <w:sz w:val="22"/>
                <w:lang w:eastAsia="sv-SE"/>
              </w:rPr>
              <w:tab/>
            </w:r>
            <w:r w:rsidR="00632EE6" w:rsidRPr="005E4877">
              <w:rPr>
                <w:rStyle w:val="Hyperlnk"/>
              </w:rPr>
              <w:t>AP-fonderna och det allmänna pensionssystemet</w:t>
            </w:r>
            <w:r w:rsidR="00632EE6">
              <w:rPr>
                <w:webHidden/>
              </w:rPr>
              <w:tab/>
            </w:r>
            <w:r w:rsidR="00632EE6">
              <w:rPr>
                <w:webHidden/>
              </w:rPr>
              <w:fldChar w:fldCharType="begin"/>
            </w:r>
            <w:r w:rsidR="00632EE6">
              <w:rPr>
                <w:webHidden/>
              </w:rPr>
              <w:instrText xml:space="preserve"> PAGEREF _Toc41492994 \h </w:instrText>
            </w:r>
            <w:r w:rsidR="00632EE6">
              <w:rPr>
                <w:webHidden/>
              </w:rPr>
            </w:r>
            <w:r w:rsidR="00632EE6">
              <w:rPr>
                <w:webHidden/>
              </w:rPr>
              <w:fldChar w:fldCharType="separate"/>
            </w:r>
            <w:r w:rsidR="002B2AAE">
              <w:rPr>
                <w:webHidden/>
              </w:rPr>
              <w:t>7</w:t>
            </w:r>
            <w:r w:rsidR="00632EE6">
              <w:rPr>
                <w:webHidden/>
              </w:rPr>
              <w:fldChar w:fldCharType="end"/>
            </w:r>
          </w:hyperlink>
        </w:p>
        <w:p w14:paraId="20615742" w14:textId="473A4A14" w:rsidR="00632EE6" w:rsidRDefault="0012171C">
          <w:pPr>
            <w:pStyle w:val="Innehll2"/>
            <w:rPr>
              <w:rFonts w:asciiTheme="minorHAnsi" w:eastAsiaTheme="minorEastAsia" w:hAnsiTheme="minorHAnsi" w:cstheme="minorBidi"/>
              <w:sz w:val="22"/>
              <w:szCs w:val="22"/>
              <w:lang w:eastAsia="sv-SE"/>
            </w:rPr>
          </w:pPr>
          <w:hyperlink w:anchor="_Toc41492995" w:history="1">
            <w:r w:rsidR="00632EE6" w:rsidRPr="005E4877">
              <w:rPr>
                <w:rStyle w:val="Hyperlnk"/>
                <w:rFonts w:eastAsiaTheme="majorEastAsia"/>
              </w:rPr>
              <w:t>2.1</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Inkomstpensionssystemet</w:t>
            </w:r>
            <w:r w:rsidR="00632EE6">
              <w:rPr>
                <w:webHidden/>
              </w:rPr>
              <w:tab/>
            </w:r>
            <w:r w:rsidR="00632EE6">
              <w:rPr>
                <w:webHidden/>
              </w:rPr>
              <w:fldChar w:fldCharType="begin"/>
            </w:r>
            <w:r w:rsidR="00632EE6">
              <w:rPr>
                <w:webHidden/>
              </w:rPr>
              <w:instrText xml:space="preserve"> PAGEREF _Toc41492995 \h </w:instrText>
            </w:r>
            <w:r w:rsidR="00632EE6">
              <w:rPr>
                <w:webHidden/>
              </w:rPr>
            </w:r>
            <w:r w:rsidR="00632EE6">
              <w:rPr>
                <w:webHidden/>
              </w:rPr>
              <w:fldChar w:fldCharType="separate"/>
            </w:r>
            <w:r w:rsidR="002B2AAE">
              <w:rPr>
                <w:webHidden/>
              </w:rPr>
              <w:t>8</w:t>
            </w:r>
            <w:r w:rsidR="00632EE6">
              <w:rPr>
                <w:webHidden/>
              </w:rPr>
              <w:fldChar w:fldCharType="end"/>
            </w:r>
          </w:hyperlink>
        </w:p>
        <w:p w14:paraId="515D50F3" w14:textId="461CBECC" w:rsidR="00632EE6" w:rsidRDefault="0012171C">
          <w:pPr>
            <w:pStyle w:val="Innehll2"/>
            <w:rPr>
              <w:rFonts w:asciiTheme="minorHAnsi" w:eastAsiaTheme="minorEastAsia" w:hAnsiTheme="minorHAnsi" w:cstheme="minorBidi"/>
              <w:sz w:val="22"/>
              <w:szCs w:val="22"/>
              <w:lang w:eastAsia="sv-SE"/>
            </w:rPr>
          </w:pPr>
          <w:hyperlink w:anchor="_Toc41492996" w:history="1">
            <w:r w:rsidR="00632EE6" w:rsidRPr="005E4877">
              <w:rPr>
                <w:rStyle w:val="Hyperlnk"/>
                <w:rFonts w:eastAsiaTheme="majorEastAsia"/>
              </w:rPr>
              <w:t>2.2</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Premiepensionssystemet</w:t>
            </w:r>
            <w:r w:rsidR="00632EE6">
              <w:rPr>
                <w:webHidden/>
              </w:rPr>
              <w:tab/>
            </w:r>
            <w:r w:rsidR="00632EE6">
              <w:rPr>
                <w:webHidden/>
              </w:rPr>
              <w:fldChar w:fldCharType="begin"/>
            </w:r>
            <w:r w:rsidR="00632EE6">
              <w:rPr>
                <w:webHidden/>
              </w:rPr>
              <w:instrText xml:space="preserve"> PAGEREF _Toc41492996 \h </w:instrText>
            </w:r>
            <w:r w:rsidR="00632EE6">
              <w:rPr>
                <w:webHidden/>
              </w:rPr>
            </w:r>
            <w:r w:rsidR="00632EE6">
              <w:rPr>
                <w:webHidden/>
              </w:rPr>
              <w:fldChar w:fldCharType="separate"/>
            </w:r>
            <w:r w:rsidR="002B2AAE">
              <w:rPr>
                <w:webHidden/>
              </w:rPr>
              <w:t>11</w:t>
            </w:r>
            <w:r w:rsidR="00632EE6">
              <w:rPr>
                <w:webHidden/>
              </w:rPr>
              <w:fldChar w:fldCharType="end"/>
            </w:r>
          </w:hyperlink>
        </w:p>
        <w:p w14:paraId="03F7602F" w14:textId="5A06B61C" w:rsidR="00632EE6" w:rsidRDefault="0012171C">
          <w:pPr>
            <w:pStyle w:val="Innehll1"/>
            <w:rPr>
              <w:rFonts w:asciiTheme="minorHAnsi" w:eastAsiaTheme="minorEastAsia" w:hAnsiTheme="minorHAnsi"/>
              <w:sz w:val="22"/>
              <w:lang w:eastAsia="sv-SE"/>
            </w:rPr>
          </w:pPr>
          <w:hyperlink w:anchor="_Toc41492997" w:history="1">
            <w:r w:rsidR="00632EE6" w:rsidRPr="005E4877">
              <w:rPr>
                <w:rStyle w:val="Hyperlnk"/>
              </w:rPr>
              <w:t>3</w:t>
            </w:r>
            <w:r w:rsidR="00632EE6">
              <w:rPr>
                <w:rFonts w:asciiTheme="minorHAnsi" w:eastAsiaTheme="minorEastAsia" w:hAnsiTheme="minorHAnsi"/>
                <w:sz w:val="22"/>
                <w:lang w:eastAsia="sv-SE"/>
              </w:rPr>
              <w:tab/>
            </w:r>
            <w:r w:rsidR="00632EE6" w:rsidRPr="005E4877">
              <w:rPr>
                <w:rStyle w:val="Hyperlnk"/>
              </w:rPr>
              <w:t>Buffertfondernas samlade resultat</w:t>
            </w:r>
            <w:r w:rsidR="00632EE6">
              <w:rPr>
                <w:webHidden/>
              </w:rPr>
              <w:tab/>
            </w:r>
            <w:r w:rsidR="00632EE6">
              <w:rPr>
                <w:webHidden/>
              </w:rPr>
              <w:fldChar w:fldCharType="begin"/>
            </w:r>
            <w:r w:rsidR="00632EE6">
              <w:rPr>
                <w:webHidden/>
              </w:rPr>
              <w:instrText xml:space="preserve"> PAGEREF _Toc41492997 \h </w:instrText>
            </w:r>
            <w:r w:rsidR="00632EE6">
              <w:rPr>
                <w:webHidden/>
              </w:rPr>
            </w:r>
            <w:r w:rsidR="00632EE6">
              <w:rPr>
                <w:webHidden/>
              </w:rPr>
              <w:fldChar w:fldCharType="separate"/>
            </w:r>
            <w:r w:rsidR="002B2AAE">
              <w:rPr>
                <w:webHidden/>
              </w:rPr>
              <w:t>14</w:t>
            </w:r>
            <w:r w:rsidR="00632EE6">
              <w:rPr>
                <w:webHidden/>
              </w:rPr>
              <w:fldChar w:fldCharType="end"/>
            </w:r>
          </w:hyperlink>
        </w:p>
        <w:p w14:paraId="44319FC0" w14:textId="62FCB942" w:rsidR="00632EE6" w:rsidRDefault="0012171C">
          <w:pPr>
            <w:pStyle w:val="Innehll2"/>
            <w:rPr>
              <w:rFonts w:asciiTheme="minorHAnsi" w:eastAsiaTheme="minorEastAsia" w:hAnsiTheme="minorHAnsi" w:cstheme="minorBidi"/>
              <w:sz w:val="22"/>
              <w:szCs w:val="22"/>
              <w:lang w:eastAsia="sv-SE"/>
            </w:rPr>
          </w:pPr>
          <w:hyperlink w:anchor="_Toc41492998" w:history="1">
            <w:r w:rsidR="00632EE6" w:rsidRPr="005E4877">
              <w:rPr>
                <w:rStyle w:val="Hyperlnk"/>
                <w:rFonts w:eastAsiaTheme="majorEastAsia"/>
              </w:rPr>
              <w:t>3.1</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Rollen som buffert för hantering av över- och underskott</w:t>
            </w:r>
            <w:r w:rsidR="00632EE6">
              <w:rPr>
                <w:webHidden/>
              </w:rPr>
              <w:tab/>
            </w:r>
            <w:r w:rsidR="00632EE6">
              <w:rPr>
                <w:webHidden/>
              </w:rPr>
              <w:fldChar w:fldCharType="begin"/>
            </w:r>
            <w:r w:rsidR="00632EE6">
              <w:rPr>
                <w:webHidden/>
              </w:rPr>
              <w:instrText xml:space="preserve"> PAGEREF _Toc41492998 \h </w:instrText>
            </w:r>
            <w:r w:rsidR="00632EE6">
              <w:rPr>
                <w:webHidden/>
              </w:rPr>
            </w:r>
            <w:r w:rsidR="00632EE6">
              <w:rPr>
                <w:webHidden/>
              </w:rPr>
              <w:fldChar w:fldCharType="separate"/>
            </w:r>
            <w:r w:rsidR="002B2AAE">
              <w:rPr>
                <w:webHidden/>
              </w:rPr>
              <w:t>14</w:t>
            </w:r>
            <w:r w:rsidR="00632EE6">
              <w:rPr>
                <w:webHidden/>
              </w:rPr>
              <w:fldChar w:fldCharType="end"/>
            </w:r>
          </w:hyperlink>
        </w:p>
        <w:p w14:paraId="3ECA56D3" w14:textId="28280816" w:rsidR="00632EE6" w:rsidRDefault="0012171C">
          <w:pPr>
            <w:pStyle w:val="Innehll2"/>
            <w:rPr>
              <w:rFonts w:asciiTheme="minorHAnsi" w:eastAsiaTheme="minorEastAsia" w:hAnsiTheme="minorHAnsi" w:cstheme="minorBidi"/>
              <w:sz w:val="22"/>
              <w:szCs w:val="22"/>
              <w:lang w:eastAsia="sv-SE"/>
            </w:rPr>
          </w:pPr>
          <w:hyperlink w:anchor="_Toc41492999" w:history="1">
            <w:r w:rsidR="00632EE6" w:rsidRPr="005E4877">
              <w:rPr>
                <w:rStyle w:val="Hyperlnk"/>
                <w:rFonts w:eastAsiaTheme="majorEastAsia"/>
              </w:rPr>
              <w:t>3.2</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Rollen som långsiktig finansiär</w:t>
            </w:r>
            <w:r w:rsidR="00632EE6">
              <w:rPr>
                <w:webHidden/>
              </w:rPr>
              <w:tab/>
            </w:r>
            <w:r w:rsidR="00632EE6">
              <w:rPr>
                <w:webHidden/>
              </w:rPr>
              <w:fldChar w:fldCharType="begin"/>
            </w:r>
            <w:r w:rsidR="00632EE6">
              <w:rPr>
                <w:webHidden/>
              </w:rPr>
              <w:instrText xml:space="preserve"> PAGEREF _Toc41492999 \h </w:instrText>
            </w:r>
            <w:r w:rsidR="00632EE6">
              <w:rPr>
                <w:webHidden/>
              </w:rPr>
            </w:r>
            <w:r w:rsidR="00632EE6">
              <w:rPr>
                <w:webHidden/>
              </w:rPr>
              <w:fldChar w:fldCharType="separate"/>
            </w:r>
            <w:r w:rsidR="002B2AAE">
              <w:rPr>
                <w:webHidden/>
              </w:rPr>
              <w:t>15</w:t>
            </w:r>
            <w:r w:rsidR="00632EE6">
              <w:rPr>
                <w:webHidden/>
              </w:rPr>
              <w:fldChar w:fldCharType="end"/>
            </w:r>
          </w:hyperlink>
        </w:p>
        <w:p w14:paraId="7371C0D4" w14:textId="42966D9C" w:rsidR="00632EE6" w:rsidRDefault="0012171C">
          <w:pPr>
            <w:pStyle w:val="Innehll2"/>
            <w:rPr>
              <w:rFonts w:asciiTheme="minorHAnsi" w:eastAsiaTheme="minorEastAsia" w:hAnsiTheme="minorHAnsi" w:cstheme="minorBidi"/>
              <w:sz w:val="22"/>
              <w:szCs w:val="22"/>
              <w:lang w:eastAsia="sv-SE"/>
            </w:rPr>
          </w:pPr>
          <w:hyperlink w:anchor="_Toc41493000" w:history="1">
            <w:r w:rsidR="00632EE6" w:rsidRPr="005E4877">
              <w:rPr>
                <w:rStyle w:val="Hyperlnk"/>
                <w:rFonts w:eastAsiaTheme="majorEastAsia"/>
              </w:rPr>
              <w:t>3.3</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Avkastning i jämförelse med utländska pensionsfonder</w:t>
            </w:r>
            <w:r w:rsidR="00632EE6">
              <w:rPr>
                <w:webHidden/>
              </w:rPr>
              <w:tab/>
            </w:r>
            <w:r w:rsidR="00632EE6">
              <w:rPr>
                <w:webHidden/>
              </w:rPr>
              <w:fldChar w:fldCharType="begin"/>
            </w:r>
            <w:r w:rsidR="00632EE6">
              <w:rPr>
                <w:webHidden/>
              </w:rPr>
              <w:instrText xml:space="preserve"> PAGEREF _Toc41493000 \h </w:instrText>
            </w:r>
            <w:r w:rsidR="00632EE6">
              <w:rPr>
                <w:webHidden/>
              </w:rPr>
            </w:r>
            <w:r w:rsidR="00632EE6">
              <w:rPr>
                <w:webHidden/>
              </w:rPr>
              <w:fldChar w:fldCharType="separate"/>
            </w:r>
            <w:r w:rsidR="002B2AAE">
              <w:rPr>
                <w:webHidden/>
              </w:rPr>
              <w:t>21</w:t>
            </w:r>
            <w:r w:rsidR="00632EE6">
              <w:rPr>
                <w:webHidden/>
              </w:rPr>
              <w:fldChar w:fldCharType="end"/>
            </w:r>
          </w:hyperlink>
        </w:p>
        <w:p w14:paraId="6DFF7F99" w14:textId="207DD231" w:rsidR="00632EE6" w:rsidRDefault="0012171C">
          <w:pPr>
            <w:pStyle w:val="Innehll2"/>
            <w:rPr>
              <w:rFonts w:asciiTheme="minorHAnsi" w:eastAsiaTheme="minorEastAsia" w:hAnsiTheme="minorHAnsi" w:cstheme="minorBidi"/>
              <w:sz w:val="22"/>
              <w:szCs w:val="22"/>
              <w:lang w:eastAsia="sv-SE"/>
            </w:rPr>
          </w:pPr>
          <w:hyperlink w:anchor="_Toc41493001" w:history="1">
            <w:r w:rsidR="00632EE6" w:rsidRPr="005E4877">
              <w:rPr>
                <w:rStyle w:val="Hyperlnk"/>
                <w:rFonts w:eastAsiaTheme="majorEastAsia"/>
              </w:rPr>
              <w:t>3.4</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Tillgångsallokering</w:t>
            </w:r>
            <w:r w:rsidR="00632EE6">
              <w:rPr>
                <w:webHidden/>
              </w:rPr>
              <w:tab/>
            </w:r>
            <w:r w:rsidR="00632EE6">
              <w:rPr>
                <w:webHidden/>
              </w:rPr>
              <w:fldChar w:fldCharType="begin"/>
            </w:r>
            <w:r w:rsidR="00632EE6">
              <w:rPr>
                <w:webHidden/>
              </w:rPr>
              <w:instrText xml:space="preserve"> PAGEREF _Toc41493001 \h </w:instrText>
            </w:r>
            <w:r w:rsidR="00632EE6">
              <w:rPr>
                <w:webHidden/>
              </w:rPr>
            </w:r>
            <w:r w:rsidR="00632EE6">
              <w:rPr>
                <w:webHidden/>
              </w:rPr>
              <w:fldChar w:fldCharType="separate"/>
            </w:r>
            <w:r w:rsidR="002B2AAE">
              <w:rPr>
                <w:webHidden/>
              </w:rPr>
              <w:t>23</w:t>
            </w:r>
            <w:r w:rsidR="00632EE6">
              <w:rPr>
                <w:webHidden/>
              </w:rPr>
              <w:fldChar w:fldCharType="end"/>
            </w:r>
          </w:hyperlink>
        </w:p>
        <w:p w14:paraId="7DCEF0B6" w14:textId="31DA75DA" w:rsidR="00632EE6" w:rsidRDefault="0012171C">
          <w:pPr>
            <w:pStyle w:val="Innehll2"/>
            <w:rPr>
              <w:rFonts w:asciiTheme="minorHAnsi" w:eastAsiaTheme="minorEastAsia" w:hAnsiTheme="minorHAnsi" w:cstheme="minorBidi"/>
              <w:sz w:val="22"/>
              <w:szCs w:val="22"/>
              <w:lang w:eastAsia="sv-SE"/>
            </w:rPr>
          </w:pPr>
          <w:hyperlink w:anchor="_Toc41493002" w:history="1">
            <w:r w:rsidR="00632EE6" w:rsidRPr="005E4877">
              <w:rPr>
                <w:rStyle w:val="Hyperlnk"/>
                <w:rFonts w:eastAsiaTheme="majorEastAsia"/>
              </w:rPr>
              <w:t>3.5</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Utvecklingen på finansmarknaderna</w:t>
            </w:r>
            <w:r w:rsidR="00632EE6">
              <w:rPr>
                <w:webHidden/>
              </w:rPr>
              <w:tab/>
            </w:r>
            <w:r w:rsidR="00632EE6">
              <w:rPr>
                <w:webHidden/>
              </w:rPr>
              <w:fldChar w:fldCharType="begin"/>
            </w:r>
            <w:r w:rsidR="00632EE6">
              <w:rPr>
                <w:webHidden/>
              </w:rPr>
              <w:instrText xml:space="preserve"> PAGEREF _Toc41493002 \h </w:instrText>
            </w:r>
            <w:r w:rsidR="00632EE6">
              <w:rPr>
                <w:webHidden/>
              </w:rPr>
            </w:r>
            <w:r w:rsidR="00632EE6">
              <w:rPr>
                <w:webHidden/>
              </w:rPr>
              <w:fldChar w:fldCharType="separate"/>
            </w:r>
            <w:r w:rsidR="002B2AAE">
              <w:rPr>
                <w:webHidden/>
              </w:rPr>
              <w:t>24</w:t>
            </w:r>
            <w:r w:rsidR="00632EE6">
              <w:rPr>
                <w:webHidden/>
              </w:rPr>
              <w:fldChar w:fldCharType="end"/>
            </w:r>
          </w:hyperlink>
        </w:p>
        <w:p w14:paraId="06F5781F" w14:textId="486527FC" w:rsidR="00632EE6" w:rsidRDefault="0012171C">
          <w:pPr>
            <w:pStyle w:val="Innehll1"/>
            <w:rPr>
              <w:rFonts w:asciiTheme="minorHAnsi" w:eastAsiaTheme="minorEastAsia" w:hAnsiTheme="minorHAnsi"/>
              <w:sz w:val="22"/>
              <w:lang w:eastAsia="sv-SE"/>
            </w:rPr>
          </w:pPr>
          <w:hyperlink w:anchor="_Toc41493003" w:history="1">
            <w:r w:rsidR="00632EE6" w:rsidRPr="005E4877">
              <w:rPr>
                <w:rStyle w:val="Hyperlnk"/>
              </w:rPr>
              <w:t>4</w:t>
            </w:r>
            <w:r w:rsidR="00632EE6">
              <w:rPr>
                <w:rFonts w:asciiTheme="minorHAnsi" w:eastAsiaTheme="minorEastAsia" w:hAnsiTheme="minorHAnsi"/>
                <w:sz w:val="22"/>
                <w:lang w:eastAsia="sv-SE"/>
              </w:rPr>
              <w:tab/>
            </w:r>
            <w:r w:rsidR="00632EE6" w:rsidRPr="005E4877">
              <w:rPr>
                <w:rStyle w:val="Hyperlnk"/>
              </w:rPr>
              <w:t>Buffertfondernas samlade kostnader</w:t>
            </w:r>
            <w:r w:rsidR="00632EE6">
              <w:rPr>
                <w:webHidden/>
              </w:rPr>
              <w:tab/>
            </w:r>
            <w:r w:rsidR="00632EE6">
              <w:rPr>
                <w:webHidden/>
              </w:rPr>
              <w:fldChar w:fldCharType="begin"/>
            </w:r>
            <w:r w:rsidR="00632EE6">
              <w:rPr>
                <w:webHidden/>
              </w:rPr>
              <w:instrText xml:space="preserve"> PAGEREF _Toc41493003 \h </w:instrText>
            </w:r>
            <w:r w:rsidR="00632EE6">
              <w:rPr>
                <w:webHidden/>
              </w:rPr>
            </w:r>
            <w:r w:rsidR="00632EE6">
              <w:rPr>
                <w:webHidden/>
              </w:rPr>
              <w:fldChar w:fldCharType="separate"/>
            </w:r>
            <w:r w:rsidR="002B2AAE">
              <w:rPr>
                <w:webHidden/>
              </w:rPr>
              <w:t>25</w:t>
            </w:r>
            <w:r w:rsidR="00632EE6">
              <w:rPr>
                <w:webHidden/>
              </w:rPr>
              <w:fldChar w:fldCharType="end"/>
            </w:r>
          </w:hyperlink>
        </w:p>
        <w:p w14:paraId="120DF66F" w14:textId="3F5DC1F0" w:rsidR="00632EE6" w:rsidRDefault="0012171C">
          <w:pPr>
            <w:pStyle w:val="Innehll1"/>
            <w:rPr>
              <w:rFonts w:asciiTheme="minorHAnsi" w:eastAsiaTheme="minorEastAsia" w:hAnsiTheme="minorHAnsi"/>
              <w:sz w:val="22"/>
              <w:lang w:eastAsia="sv-SE"/>
            </w:rPr>
          </w:pPr>
          <w:hyperlink w:anchor="_Toc41493004" w:history="1">
            <w:r w:rsidR="00632EE6" w:rsidRPr="005E4877">
              <w:rPr>
                <w:rStyle w:val="Hyperlnk"/>
              </w:rPr>
              <w:t>5</w:t>
            </w:r>
            <w:r w:rsidR="00632EE6">
              <w:rPr>
                <w:rFonts w:asciiTheme="minorHAnsi" w:eastAsiaTheme="minorEastAsia" w:hAnsiTheme="minorHAnsi"/>
                <w:sz w:val="22"/>
                <w:lang w:eastAsia="sv-SE"/>
              </w:rPr>
              <w:tab/>
            </w:r>
            <w:r w:rsidR="00632EE6" w:rsidRPr="005E4877">
              <w:rPr>
                <w:rStyle w:val="Hyperlnk"/>
              </w:rPr>
              <w:t>Hållbarhet och ägarstyrning</w:t>
            </w:r>
            <w:r w:rsidR="00632EE6">
              <w:rPr>
                <w:webHidden/>
              </w:rPr>
              <w:tab/>
            </w:r>
            <w:r w:rsidR="00632EE6">
              <w:rPr>
                <w:webHidden/>
              </w:rPr>
              <w:fldChar w:fldCharType="begin"/>
            </w:r>
            <w:r w:rsidR="00632EE6">
              <w:rPr>
                <w:webHidden/>
              </w:rPr>
              <w:instrText xml:space="preserve"> PAGEREF _Toc41493004 \h </w:instrText>
            </w:r>
            <w:r w:rsidR="00632EE6">
              <w:rPr>
                <w:webHidden/>
              </w:rPr>
            </w:r>
            <w:r w:rsidR="00632EE6">
              <w:rPr>
                <w:webHidden/>
              </w:rPr>
              <w:fldChar w:fldCharType="separate"/>
            </w:r>
            <w:r w:rsidR="002B2AAE">
              <w:rPr>
                <w:webHidden/>
              </w:rPr>
              <w:t>31</w:t>
            </w:r>
            <w:r w:rsidR="00632EE6">
              <w:rPr>
                <w:webHidden/>
              </w:rPr>
              <w:fldChar w:fldCharType="end"/>
            </w:r>
          </w:hyperlink>
        </w:p>
        <w:p w14:paraId="3CB3CA81" w14:textId="03211EEA" w:rsidR="00632EE6" w:rsidRDefault="0012171C">
          <w:pPr>
            <w:pStyle w:val="Innehll1"/>
            <w:rPr>
              <w:rFonts w:asciiTheme="minorHAnsi" w:eastAsiaTheme="minorEastAsia" w:hAnsiTheme="minorHAnsi"/>
              <w:sz w:val="22"/>
              <w:lang w:eastAsia="sv-SE"/>
            </w:rPr>
          </w:pPr>
          <w:hyperlink w:anchor="_Toc41493005" w:history="1">
            <w:r w:rsidR="00632EE6" w:rsidRPr="005E4877">
              <w:rPr>
                <w:rStyle w:val="Hyperlnk"/>
              </w:rPr>
              <w:t>6</w:t>
            </w:r>
            <w:r w:rsidR="00632EE6">
              <w:rPr>
                <w:rFonts w:asciiTheme="minorHAnsi" w:eastAsiaTheme="minorEastAsia" w:hAnsiTheme="minorHAnsi"/>
                <w:sz w:val="22"/>
                <w:lang w:eastAsia="sv-SE"/>
              </w:rPr>
              <w:tab/>
            </w:r>
            <w:r w:rsidR="00632EE6" w:rsidRPr="005E4877">
              <w:rPr>
                <w:rStyle w:val="Hyperlnk"/>
              </w:rPr>
              <w:t>Redovisning och utvärdering av  AP-fonderna</w:t>
            </w:r>
            <w:r w:rsidR="00632EE6">
              <w:rPr>
                <w:webHidden/>
              </w:rPr>
              <w:tab/>
            </w:r>
            <w:r w:rsidR="00632EE6">
              <w:rPr>
                <w:webHidden/>
              </w:rPr>
              <w:fldChar w:fldCharType="begin"/>
            </w:r>
            <w:r w:rsidR="00632EE6">
              <w:rPr>
                <w:webHidden/>
              </w:rPr>
              <w:instrText xml:space="preserve"> PAGEREF _Toc41493005 \h </w:instrText>
            </w:r>
            <w:r w:rsidR="00632EE6">
              <w:rPr>
                <w:webHidden/>
              </w:rPr>
            </w:r>
            <w:r w:rsidR="00632EE6">
              <w:rPr>
                <w:webHidden/>
              </w:rPr>
              <w:fldChar w:fldCharType="separate"/>
            </w:r>
            <w:r w:rsidR="002B2AAE">
              <w:rPr>
                <w:webHidden/>
              </w:rPr>
              <w:t>45</w:t>
            </w:r>
            <w:r w:rsidR="00632EE6">
              <w:rPr>
                <w:webHidden/>
              </w:rPr>
              <w:fldChar w:fldCharType="end"/>
            </w:r>
          </w:hyperlink>
        </w:p>
        <w:p w14:paraId="586C89F5" w14:textId="28170FEC" w:rsidR="00632EE6" w:rsidRDefault="0012171C">
          <w:pPr>
            <w:pStyle w:val="Innehll2"/>
            <w:rPr>
              <w:rFonts w:asciiTheme="minorHAnsi" w:eastAsiaTheme="minorEastAsia" w:hAnsiTheme="minorHAnsi" w:cstheme="minorBidi"/>
              <w:sz w:val="22"/>
              <w:szCs w:val="22"/>
              <w:lang w:eastAsia="sv-SE"/>
            </w:rPr>
          </w:pPr>
          <w:hyperlink w:anchor="_Toc41493006" w:history="1">
            <w:r w:rsidR="00632EE6" w:rsidRPr="005E4877">
              <w:rPr>
                <w:rStyle w:val="Hyperlnk"/>
                <w:rFonts w:eastAsiaTheme="majorEastAsia"/>
              </w:rPr>
              <w:t>6.1</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Första AP-fonden</w:t>
            </w:r>
            <w:r w:rsidR="00632EE6">
              <w:rPr>
                <w:webHidden/>
              </w:rPr>
              <w:tab/>
            </w:r>
            <w:r w:rsidR="00632EE6">
              <w:rPr>
                <w:webHidden/>
              </w:rPr>
              <w:fldChar w:fldCharType="begin"/>
            </w:r>
            <w:r w:rsidR="00632EE6">
              <w:rPr>
                <w:webHidden/>
              </w:rPr>
              <w:instrText xml:space="preserve"> PAGEREF _Toc41493006 \h </w:instrText>
            </w:r>
            <w:r w:rsidR="00632EE6">
              <w:rPr>
                <w:webHidden/>
              </w:rPr>
            </w:r>
            <w:r w:rsidR="00632EE6">
              <w:rPr>
                <w:webHidden/>
              </w:rPr>
              <w:fldChar w:fldCharType="separate"/>
            </w:r>
            <w:r w:rsidR="002B2AAE">
              <w:rPr>
                <w:webHidden/>
              </w:rPr>
              <w:t>45</w:t>
            </w:r>
            <w:r w:rsidR="00632EE6">
              <w:rPr>
                <w:webHidden/>
              </w:rPr>
              <w:fldChar w:fldCharType="end"/>
            </w:r>
          </w:hyperlink>
        </w:p>
        <w:p w14:paraId="56F566B3" w14:textId="17F1B6E8" w:rsidR="00632EE6" w:rsidRDefault="0012171C">
          <w:pPr>
            <w:pStyle w:val="Innehll2"/>
            <w:rPr>
              <w:rFonts w:asciiTheme="minorHAnsi" w:eastAsiaTheme="minorEastAsia" w:hAnsiTheme="minorHAnsi" w:cstheme="minorBidi"/>
              <w:sz w:val="22"/>
              <w:szCs w:val="22"/>
              <w:lang w:eastAsia="sv-SE"/>
            </w:rPr>
          </w:pPr>
          <w:hyperlink w:anchor="_Toc41493007" w:history="1">
            <w:r w:rsidR="00632EE6" w:rsidRPr="005E4877">
              <w:rPr>
                <w:rStyle w:val="Hyperlnk"/>
                <w:rFonts w:eastAsiaTheme="majorEastAsia"/>
              </w:rPr>
              <w:t>6.2</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Andra AP-fonden</w:t>
            </w:r>
            <w:r w:rsidR="00632EE6">
              <w:rPr>
                <w:webHidden/>
              </w:rPr>
              <w:tab/>
            </w:r>
            <w:r w:rsidR="00632EE6">
              <w:rPr>
                <w:webHidden/>
              </w:rPr>
              <w:fldChar w:fldCharType="begin"/>
            </w:r>
            <w:r w:rsidR="00632EE6">
              <w:rPr>
                <w:webHidden/>
              </w:rPr>
              <w:instrText xml:space="preserve"> PAGEREF _Toc41493007 \h </w:instrText>
            </w:r>
            <w:r w:rsidR="00632EE6">
              <w:rPr>
                <w:webHidden/>
              </w:rPr>
            </w:r>
            <w:r w:rsidR="00632EE6">
              <w:rPr>
                <w:webHidden/>
              </w:rPr>
              <w:fldChar w:fldCharType="separate"/>
            </w:r>
            <w:r w:rsidR="002B2AAE">
              <w:rPr>
                <w:webHidden/>
              </w:rPr>
              <w:t>52</w:t>
            </w:r>
            <w:r w:rsidR="00632EE6">
              <w:rPr>
                <w:webHidden/>
              </w:rPr>
              <w:fldChar w:fldCharType="end"/>
            </w:r>
          </w:hyperlink>
        </w:p>
        <w:p w14:paraId="1F71D40B" w14:textId="32BFEB48" w:rsidR="00632EE6" w:rsidRDefault="0012171C">
          <w:pPr>
            <w:pStyle w:val="Innehll2"/>
            <w:rPr>
              <w:rFonts w:asciiTheme="minorHAnsi" w:eastAsiaTheme="minorEastAsia" w:hAnsiTheme="minorHAnsi" w:cstheme="minorBidi"/>
              <w:sz w:val="22"/>
              <w:szCs w:val="22"/>
              <w:lang w:eastAsia="sv-SE"/>
            </w:rPr>
          </w:pPr>
          <w:hyperlink w:anchor="_Toc41493008" w:history="1">
            <w:r w:rsidR="00632EE6" w:rsidRPr="005E4877">
              <w:rPr>
                <w:rStyle w:val="Hyperlnk"/>
                <w:rFonts w:eastAsiaTheme="majorEastAsia"/>
              </w:rPr>
              <w:t>6.3</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Tredje AP-fonden</w:t>
            </w:r>
            <w:r w:rsidR="00632EE6">
              <w:rPr>
                <w:webHidden/>
              </w:rPr>
              <w:tab/>
            </w:r>
            <w:r w:rsidR="00632EE6">
              <w:rPr>
                <w:webHidden/>
              </w:rPr>
              <w:fldChar w:fldCharType="begin"/>
            </w:r>
            <w:r w:rsidR="00632EE6">
              <w:rPr>
                <w:webHidden/>
              </w:rPr>
              <w:instrText xml:space="preserve"> PAGEREF _Toc41493008 \h </w:instrText>
            </w:r>
            <w:r w:rsidR="00632EE6">
              <w:rPr>
                <w:webHidden/>
              </w:rPr>
            </w:r>
            <w:r w:rsidR="00632EE6">
              <w:rPr>
                <w:webHidden/>
              </w:rPr>
              <w:fldChar w:fldCharType="separate"/>
            </w:r>
            <w:r w:rsidR="002B2AAE">
              <w:rPr>
                <w:webHidden/>
              </w:rPr>
              <w:t>60</w:t>
            </w:r>
            <w:r w:rsidR="00632EE6">
              <w:rPr>
                <w:webHidden/>
              </w:rPr>
              <w:fldChar w:fldCharType="end"/>
            </w:r>
          </w:hyperlink>
        </w:p>
        <w:p w14:paraId="6CE07CDD" w14:textId="41B2486C" w:rsidR="00632EE6" w:rsidRDefault="0012171C">
          <w:pPr>
            <w:pStyle w:val="Innehll2"/>
            <w:rPr>
              <w:rFonts w:asciiTheme="minorHAnsi" w:eastAsiaTheme="minorEastAsia" w:hAnsiTheme="minorHAnsi" w:cstheme="minorBidi"/>
              <w:sz w:val="22"/>
              <w:szCs w:val="22"/>
              <w:lang w:eastAsia="sv-SE"/>
            </w:rPr>
          </w:pPr>
          <w:hyperlink w:anchor="_Toc41493009" w:history="1">
            <w:r w:rsidR="00632EE6" w:rsidRPr="005E4877">
              <w:rPr>
                <w:rStyle w:val="Hyperlnk"/>
                <w:rFonts w:eastAsiaTheme="majorEastAsia"/>
              </w:rPr>
              <w:t>6.4</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Fjärde AP-fonden</w:t>
            </w:r>
            <w:r w:rsidR="00632EE6">
              <w:rPr>
                <w:webHidden/>
              </w:rPr>
              <w:tab/>
            </w:r>
            <w:r w:rsidR="00632EE6">
              <w:rPr>
                <w:webHidden/>
              </w:rPr>
              <w:fldChar w:fldCharType="begin"/>
            </w:r>
            <w:r w:rsidR="00632EE6">
              <w:rPr>
                <w:webHidden/>
              </w:rPr>
              <w:instrText xml:space="preserve"> PAGEREF _Toc41493009 \h </w:instrText>
            </w:r>
            <w:r w:rsidR="00632EE6">
              <w:rPr>
                <w:webHidden/>
              </w:rPr>
            </w:r>
            <w:r w:rsidR="00632EE6">
              <w:rPr>
                <w:webHidden/>
              </w:rPr>
              <w:fldChar w:fldCharType="separate"/>
            </w:r>
            <w:r w:rsidR="002B2AAE">
              <w:rPr>
                <w:webHidden/>
              </w:rPr>
              <w:t>67</w:t>
            </w:r>
            <w:r w:rsidR="00632EE6">
              <w:rPr>
                <w:webHidden/>
              </w:rPr>
              <w:fldChar w:fldCharType="end"/>
            </w:r>
          </w:hyperlink>
        </w:p>
        <w:p w14:paraId="7B232670" w14:textId="323FEE88" w:rsidR="00632EE6" w:rsidRDefault="0012171C">
          <w:pPr>
            <w:pStyle w:val="Innehll2"/>
            <w:rPr>
              <w:rFonts w:asciiTheme="minorHAnsi" w:eastAsiaTheme="minorEastAsia" w:hAnsiTheme="minorHAnsi" w:cstheme="minorBidi"/>
              <w:sz w:val="22"/>
              <w:szCs w:val="22"/>
              <w:lang w:eastAsia="sv-SE"/>
            </w:rPr>
          </w:pPr>
          <w:hyperlink w:anchor="_Toc41493010" w:history="1">
            <w:r w:rsidR="00632EE6" w:rsidRPr="005E4877">
              <w:rPr>
                <w:rStyle w:val="Hyperlnk"/>
                <w:rFonts w:eastAsiaTheme="majorEastAsia"/>
              </w:rPr>
              <w:t>6.5</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Sjätte AP-fonden</w:t>
            </w:r>
            <w:r w:rsidR="00632EE6">
              <w:rPr>
                <w:webHidden/>
              </w:rPr>
              <w:tab/>
            </w:r>
            <w:r w:rsidR="00632EE6">
              <w:rPr>
                <w:webHidden/>
              </w:rPr>
              <w:fldChar w:fldCharType="begin"/>
            </w:r>
            <w:r w:rsidR="00632EE6">
              <w:rPr>
                <w:webHidden/>
              </w:rPr>
              <w:instrText xml:space="preserve"> PAGEREF _Toc41493010 \h </w:instrText>
            </w:r>
            <w:r w:rsidR="00632EE6">
              <w:rPr>
                <w:webHidden/>
              </w:rPr>
            </w:r>
            <w:r w:rsidR="00632EE6">
              <w:rPr>
                <w:webHidden/>
              </w:rPr>
              <w:fldChar w:fldCharType="separate"/>
            </w:r>
            <w:r w:rsidR="002B2AAE">
              <w:rPr>
                <w:webHidden/>
              </w:rPr>
              <w:t>74</w:t>
            </w:r>
            <w:r w:rsidR="00632EE6">
              <w:rPr>
                <w:webHidden/>
              </w:rPr>
              <w:fldChar w:fldCharType="end"/>
            </w:r>
          </w:hyperlink>
        </w:p>
        <w:p w14:paraId="0E869625" w14:textId="0487427C" w:rsidR="00632EE6" w:rsidRDefault="0012171C">
          <w:pPr>
            <w:pStyle w:val="Innehll2"/>
            <w:rPr>
              <w:rFonts w:asciiTheme="minorHAnsi" w:eastAsiaTheme="minorEastAsia" w:hAnsiTheme="minorHAnsi" w:cstheme="minorBidi"/>
              <w:sz w:val="22"/>
              <w:szCs w:val="22"/>
              <w:lang w:eastAsia="sv-SE"/>
            </w:rPr>
          </w:pPr>
          <w:hyperlink w:anchor="_Toc41493011" w:history="1">
            <w:r w:rsidR="00632EE6" w:rsidRPr="005E4877">
              <w:rPr>
                <w:rStyle w:val="Hyperlnk"/>
                <w:rFonts w:eastAsiaTheme="majorEastAsia"/>
              </w:rPr>
              <w:t>6.6</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Sjunde AP-fonden</w:t>
            </w:r>
            <w:r w:rsidR="00632EE6">
              <w:rPr>
                <w:webHidden/>
              </w:rPr>
              <w:tab/>
            </w:r>
            <w:r w:rsidR="00632EE6">
              <w:rPr>
                <w:webHidden/>
              </w:rPr>
              <w:fldChar w:fldCharType="begin"/>
            </w:r>
            <w:r w:rsidR="00632EE6">
              <w:rPr>
                <w:webHidden/>
              </w:rPr>
              <w:instrText xml:space="preserve"> PAGEREF _Toc41493011 \h </w:instrText>
            </w:r>
            <w:r w:rsidR="00632EE6">
              <w:rPr>
                <w:webHidden/>
              </w:rPr>
            </w:r>
            <w:r w:rsidR="00632EE6">
              <w:rPr>
                <w:webHidden/>
              </w:rPr>
              <w:fldChar w:fldCharType="separate"/>
            </w:r>
            <w:r w:rsidR="002B2AAE">
              <w:rPr>
                <w:webHidden/>
              </w:rPr>
              <w:t>81</w:t>
            </w:r>
            <w:r w:rsidR="00632EE6">
              <w:rPr>
                <w:webHidden/>
              </w:rPr>
              <w:fldChar w:fldCharType="end"/>
            </w:r>
          </w:hyperlink>
        </w:p>
        <w:p w14:paraId="5C3ABBDE" w14:textId="74DCC1BC" w:rsidR="00632EE6" w:rsidRDefault="0012171C">
          <w:pPr>
            <w:pStyle w:val="Innehll1"/>
            <w:rPr>
              <w:rFonts w:asciiTheme="minorHAnsi" w:eastAsiaTheme="minorEastAsia" w:hAnsiTheme="minorHAnsi"/>
              <w:sz w:val="22"/>
              <w:lang w:eastAsia="sv-SE"/>
            </w:rPr>
          </w:pPr>
          <w:hyperlink w:anchor="_Toc41493012" w:history="1">
            <w:r w:rsidR="00632EE6" w:rsidRPr="005E4877">
              <w:rPr>
                <w:rStyle w:val="Hyperlnk"/>
              </w:rPr>
              <w:t>7</w:t>
            </w:r>
            <w:r w:rsidR="00632EE6">
              <w:rPr>
                <w:rFonts w:asciiTheme="minorHAnsi" w:eastAsiaTheme="minorEastAsia" w:hAnsiTheme="minorHAnsi"/>
                <w:sz w:val="22"/>
                <w:lang w:eastAsia="sv-SE"/>
              </w:rPr>
              <w:tab/>
            </w:r>
            <w:r w:rsidR="00632EE6" w:rsidRPr="005E4877">
              <w:rPr>
                <w:rStyle w:val="Hyperlnk"/>
              </w:rPr>
              <w:t>Övriga förvaltningsfrågor</w:t>
            </w:r>
            <w:r w:rsidR="00632EE6">
              <w:rPr>
                <w:webHidden/>
              </w:rPr>
              <w:tab/>
            </w:r>
            <w:r w:rsidR="00632EE6">
              <w:rPr>
                <w:webHidden/>
              </w:rPr>
              <w:fldChar w:fldCharType="begin"/>
            </w:r>
            <w:r w:rsidR="00632EE6">
              <w:rPr>
                <w:webHidden/>
              </w:rPr>
              <w:instrText xml:space="preserve"> PAGEREF _Toc41493012 \h </w:instrText>
            </w:r>
            <w:r w:rsidR="00632EE6">
              <w:rPr>
                <w:webHidden/>
              </w:rPr>
            </w:r>
            <w:r w:rsidR="00632EE6">
              <w:rPr>
                <w:webHidden/>
              </w:rPr>
              <w:fldChar w:fldCharType="separate"/>
            </w:r>
            <w:r w:rsidR="002B2AAE">
              <w:rPr>
                <w:webHidden/>
              </w:rPr>
              <w:t>88</w:t>
            </w:r>
            <w:r w:rsidR="00632EE6">
              <w:rPr>
                <w:webHidden/>
              </w:rPr>
              <w:fldChar w:fldCharType="end"/>
            </w:r>
          </w:hyperlink>
        </w:p>
        <w:p w14:paraId="544616DA" w14:textId="188D675A" w:rsidR="00632EE6" w:rsidRDefault="0012171C">
          <w:pPr>
            <w:pStyle w:val="Innehll2"/>
            <w:rPr>
              <w:rFonts w:asciiTheme="minorHAnsi" w:eastAsiaTheme="minorEastAsia" w:hAnsiTheme="minorHAnsi" w:cstheme="minorBidi"/>
              <w:sz w:val="22"/>
              <w:szCs w:val="22"/>
              <w:lang w:eastAsia="sv-SE"/>
            </w:rPr>
          </w:pPr>
          <w:hyperlink w:anchor="_Toc41493013" w:history="1">
            <w:r w:rsidR="00632EE6" w:rsidRPr="005E4877">
              <w:rPr>
                <w:rStyle w:val="Hyperlnk"/>
                <w:rFonts w:eastAsiaTheme="majorEastAsia"/>
              </w:rPr>
              <w:t>7.1</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Vissa ytterligare ändringar av placeringsreglerna för  Första–Fjärde AP-fonderna</w:t>
            </w:r>
            <w:r w:rsidR="00632EE6">
              <w:rPr>
                <w:webHidden/>
              </w:rPr>
              <w:tab/>
            </w:r>
            <w:r w:rsidR="00632EE6">
              <w:rPr>
                <w:webHidden/>
              </w:rPr>
              <w:fldChar w:fldCharType="begin"/>
            </w:r>
            <w:r w:rsidR="00632EE6">
              <w:rPr>
                <w:webHidden/>
              </w:rPr>
              <w:instrText xml:space="preserve"> PAGEREF _Toc41493013 \h </w:instrText>
            </w:r>
            <w:r w:rsidR="00632EE6">
              <w:rPr>
                <w:webHidden/>
              </w:rPr>
            </w:r>
            <w:r w:rsidR="00632EE6">
              <w:rPr>
                <w:webHidden/>
              </w:rPr>
              <w:fldChar w:fldCharType="separate"/>
            </w:r>
            <w:r w:rsidR="002B2AAE">
              <w:rPr>
                <w:webHidden/>
              </w:rPr>
              <w:t>88</w:t>
            </w:r>
            <w:r w:rsidR="00632EE6">
              <w:rPr>
                <w:webHidden/>
              </w:rPr>
              <w:fldChar w:fldCharType="end"/>
            </w:r>
          </w:hyperlink>
        </w:p>
        <w:p w14:paraId="1FE795EB" w14:textId="11948397" w:rsidR="00632EE6" w:rsidRDefault="0012171C">
          <w:pPr>
            <w:pStyle w:val="Innehll2"/>
            <w:rPr>
              <w:rFonts w:asciiTheme="minorHAnsi" w:eastAsiaTheme="minorEastAsia" w:hAnsiTheme="minorHAnsi" w:cstheme="minorBidi"/>
              <w:sz w:val="22"/>
              <w:szCs w:val="22"/>
              <w:lang w:eastAsia="sv-SE"/>
            </w:rPr>
          </w:pPr>
          <w:hyperlink w:anchor="_Toc41493014" w:history="1">
            <w:r w:rsidR="00632EE6" w:rsidRPr="005E4877">
              <w:rPr>
                <w:rStyle w:val="Hyperlnk"/>
                <w:rFonts w:eastAsiaTheme="majorEastAsia"/>
              </w:rPr>
              <w:t>7.2</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Process för prövning av sidouppdrag för styrelseledamöter</w:t>
            </w:r>
            <w:r w:rsidR="00632EE6">
              <w:rPr>
                <w:webHidden/>
              </w:rPr>
              <w:tab/>
            </w:r>
            <w:r w:rsidR="00632EE6">
              <w:rPr>
                <w:webHidden/>
              </w:rPr>
              <w:fldChar w:fldCharType="begin"/>
            </w:r>
            <w:r w:rsidR="00632EE6">
              <w:rPr>
                <w:webHidden/>
              </w:rPr>
              <w:instrText xml:space="preserve"> PAGEREF _Toc41493014 \h </w:instrText>
            </w:r>
            <w:r w:rsidR="00632EE6">
              <w:rPr>
                <w:webHidden/>
              </w:rPr>
            </w:r>
            <w:r w:rsidR="00632EE6">
              <w:rPr>
                <w:webHidden/>
              </w:rPr>
              <w:fldChar w:fldCharType="separate"/>
            </w:r>
            <w:r w:rsidR="002B2AAE">
              <w:rPr>
                <w:webHidden/>
              </w:rPr>
              <w:t>89</w:t>
            </w:r>
            <w:r w:rsidR="00632EE6">
              <w:rPr>
                <w:webHidden/>
              </w:rPr>
              <w:fldChar w:fldCharType="end"/>
            </w:r>
          </w:hyperlink>
        </w:p>
        <w:p w14:paraId="126F215B" w14:textId="2707A05B" w:rsidR="00632EE6" w:rsidRDefault="0012171C">
          <w:pPr>
            <w:pStyle w:val="Innehll2"/>
            <w:rPr>
              <w:rFonts w:asciiTheme="minorHAnsi" w:eastAsiaTheme="minorEastAsia" w:hAnsiTheme="minorHAnsi" w:cstheme="minorBidi"/>
              <w:sz w:val="22"/>
              <w:szCs w:val="22"/>
              <w:lang w:eastAsia="sv-SE"/>
            </w:rPr>
          </w:pPr>
          <w:hyperlink w:anchor="_Toc41493015" w:history="1">
            <w:r w:rsidR="00632EE6" w:rsidRPr="005E4877">
              <w:rPr>
                <w:rStyle w:val="Hyperlnk"/>
                <w:rFonts w:eastAsiaTheme="majorEastAsia"/>
              </w:rPr>
              <w:t>7.3</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Samarbete mellan AP-fonderna</w:t>
            </w:r>
            <w:r w:rsidR="00632EE6">
              <w:rPr>
                <w:webHidden/>
              </w:rPr>
              <w:tab/>
            </w:r>
            <w:r w:rsidR="00632EE6">
              <w:rPr>
                <w:webHidden/>
              </w:rPr>
              <w:fldChar w:fldCharType="begin"/>
            </w:r>
            <w:r w:rsidR="00632EE6">
              <w:rPr>
                <w:webHidden/>
              </w:rPr>
              <w:instrText xml:space="preserve"> PAGEREF _Toc41493015 \h </w:instrText>
            </w:r>
            <w:r w:rsidR="00632EE6">
              <w:rPr>
                <w:webHidden/>
              </w:rPr>
            </w:r>
            <w:r w:rsidR="00632EE6">
              <w:rPr>
                <w:webHidden/>
              </w:rPr>
              <w:fldChar w:fldCharType="separate"/>
            </w:r>
            <w:r w:rsidR="002B2AAE">
              <w:rPr>
                <w:webHidden/>
              </w:rPr>
              <w:t>89</w:t>
            </w:r>
            <w:r w:rsidR="00632EE6">
              <w:rPr>
                <w:webHidden/>
              </w:rPr>
              <w:fldChar w:fldCharType="end"/>
            </w:r>
          </w:hyperlink>
        </w:p>
        <w:p w14:paraId="4C5F5063" w14:textId="1AFC9E16" w:rsidR="00632EE6" w:rsidRDefault="0012171C">
          <w:pPr>
            <w:pStyle w:val="Innehll2"/>
            <w:rPr>
              <w:rFonts w:asciiTheme="minorHAnsi" w:eastAsiaTheme="minorEastAsia" w:hAnsiTheme="minorHAnsi" w:cstheme="minorBidi"/>
              <w:sz w:val="22"/>
              <w:szCs w:val="22"/>
              <w:lang w:eastAsia="sv-SE"/>
            </w:rPr>
          </w:pPr>
          <w:hyperlink w:anchor="_Toc41493016" w:history="1">
            <w:r w:rsidR="00632EE6" w:rsidRPr="005E4877">
              <w:rPr>
                <w:rStyle w:val="Hyperlnk"/>
                <w:rFonts w:eastAsiaTheme="majorEastAsia"/>
              </w:rPr>
              <w:t>7.4</w:t>
            </w:r>
            <w:r w:rsidR="00632EE6">
              <w:rPr>
                <w:rFonts w:asciiTheme="minorHAnsi" w:eastAsiaTheme="minorEastAsia" w:hAnsiTheme="minorHAnsi" w:cstheme="minorBidi"/>
                <w:sz w:val="22"/>
                <w:szCs w:val="22"/>
                <w:lang w:eastAsia="sv-SE"/>
              </w:rPr>
              <w:tab/>
            </w:r>
            <w:r w:rsidR="00632EE6" w:rsidRPr="005E4877">
              <w:rPr>
                <w:rStyle w:val="Hyperlnk"/>
                <w:rFonts w:eastAsiaTheme="majorEastAsia"/>
              </w:rPr>
              <w:t>Sammanfattning från revision</w:t>
            </w:r>
            <w:r w:rsidR="00632EE6">
              <w:rPr>
                <w:webHidden/>
              </w:rPr>
              <w:tab/>
            </w:r>
            <w:r w:rsidR="00632EE6">
              <w:rPr>
                <w:webHidden/>
              </w:rPr>
              <w:fldChar w:fldCharType="begin"/>
            </w:r>
            <w:r w:rsidR="00632EE6">
              <w:rPr>
                <w:webHidden/>
              </w:rPr>
              <w:instrText xml:space="preserve"> PAGEREF _Toc41493016 \h </w:instrText>
            </w:r>
            <w:r w:rsidR="00632EE6">
              <w:rPr>
                <w:webHidden/>
              </w:rPr>
            </w:r>
            <w:r w:rsidR="00632EE6">
              <w:rPr>
                <w:webHidden/>
              </w:rPr>
              <w:fldChar w:fldCharType="separate"/>
            </w:r>
            <w:r w:rsidR="002B2AAE">
              <w:rPr>
                <w:webHidden/>
              </w:rPr>
              <w:t>91</w:t>
            </w:r>
            <w:r w:rsidR="00632EE6">
              <w:rPr>
                <w:webHidden/>
              </w:rPr>
              <w:fldChar w:fldCharType="end"/>
            </w:r>
          </w:hyperlink>
        </w:p>
        <w:p w14:paraId="7F9BC5DF" w14:textId="0B16D82F" w:rsidR="00632EE6" w:rsidRDefault="0012171C">
          <w:pPr>
            <w:pStyle w:val="Innehll4"/>
            <w:rPr>
              <w:rFonts w:asciiTheme="minorHAnsi" w:eastAsiaTheme="minorEastAsia" w:hAnsiTheme="minorHAnsi"/>
              <w:noProof/>
              <w:sz w:val="22"/>
              <w:lang w:eastAsia="sv-SE"/>
            </w:rPr>
          </w:pPr>
          <w:hyperlink w:anchor="_Toc41493017" w:history="1">
            <w:r w:rsidR="00632EE6" w:rsidRPr="005E4877">
              <w:rPr>
                <w:rStyle w:val="Hyperlnk"/>
                <w:noProof/>
              </w:rPr>
              <w:t>Policy för styrning och utvärdering av AP-fonderna</w:t>
            </w:r>
            <w:r w:rsidR="00632EE6">
              <w:rPr>
                <w:noProof/>
                <w:webHidden/>
              </w:rPr>
              <w:tab/>
            </w:r>
            <w:r w:rsidR="00632EE6">
              <w:rPr>
                <w:noProof/>
                <w:webHidden/>
              </w:rPr>
              <w:fldChar w:fldCharType="begin"/>
            </w:r>
            <w:r w:rsidR="00632EE6">
              <w:rPr>
                <w:noProof/>
                <w:webHidden/>
              </w:rPr>
              <w:instrText xml:space="preserve"> PAGEREF _Toc41493017 \h </w:instrText>
            </w:r>
            <w:r w:rsidR="00632EE6">
              <w:rPr>
                <w:noProof/>
                <w:webHidden/>
              </w:rPr>
            </w:r>
            <w:r w:rsidR="00632EE6">
              <w:rPr>
                <w:noProof/>
                <w:webHidden/>
              </w:rPr>
              <w:fldChar w:fldCharType="separate"/>
            </w:r>
            <w:r w:rsidR="002B2AAE">
              <w:rPr>
                <w:noProof/>
                <w:webHidden/>
              </w:rPr>
              <w:t>94</w:t>
            </w:r>
            <w:r w:rsidR="00632EE6">
              <w:rPr>
                <w:noProof/>
                <w:webHidden/>
              </w:rPr>
              <w:fldChar w:fldCharType="end"/>
            </w:r>
          </w:hyperlink>
        </w:p>
        <w:p w14:paraId="1602E909" w14:textId="460EF5ED" w:rsidR="00632EE6" w:rsidRDefault="0012171C">
          <w:pPr>
            <w:pStyle w:val="Innehll4"/>
            <w:rPr>
              <w:rFonts w:asciiTheme="minorHAnsi" w:eastAsiaTheme="minorEastAsia" w:hAnsiTheme="minorHAnsi"/>
              <w:noProof/>
              <w:sz w:val="22"/>
              <w:lang w:eastAsia="sv-SE"/>
            </w:rPr>
          </w:pPr>
          <w:hyperlink w:anchor="_Toc41493018" w:history="1">
            <w:r w:rsidR="00632EE6" w:rsidRPr="005E4877">
              <w:rPr>
                <w:rStyle w:val="Hyperlnk"/>
                <w:noProof/>
              </w:rPr>
              <w:t>Placeringsbestämmelser för AP-fondernas verksamhet i sammandrag</w:t>
            </w:r>
            <w:r w:rsidR="00632EE6">
              <w:rPr>
                <w:noProof/>
                <w:webHidden/>
              </w:rPr>
              <w:tab/>
            </w:r>
            <w:r w:rsidR="00632EE6">
              <w:rPr>
                <w:noProof/>
                <w:webHidden/>
              </w:rPr>
              <w:fldChar w:fldCharType="begin"/>
            </w:r>
            <w:r w:rsidR="00632EE6">
              <w:rPr>
                <w:noProof/>
                <w:webHidden/>
              </w:rPr>
              <w:instrText xml:space="preserve"> PAGEREF _Toc41493018 \h </w:instrText>
            </w:r>
            <w:r w:rsidR="00632EE6">
              <w:rPr>
                <w:noProof/>
                <w:webHidden/>
              </w:rPr>
            </w:r>
            <w:r w:rsidR="00632EE6">
              <w:rPr>
                <w:noProof/>
                <w:webHidden/>
              </w:rPr>
              <w:fldChar w:fldCharType="separate"/>
            </w:r>
            <w:r w:rsidR="002B2AAE">
              <w:rPr>
                <w:noProof/>
                <w:webHidden/>
              </w:rPr>
              <w:t>103</w:t>
            </w:r>
            <w:r w:rsidR="00632EE6">
              <w:rPr>
                <w:noProof/>
                <w:webHidden/>
              </w:rPr>
              <w:fldChar w:fldCharType="end"/>
            </w:r>
          </w:hyperlink>
        </w:p>
        <w:p w14:paraId="08B2BCD7" w14:textId="4E8992FA" w:rsidR="00632EE6" w:rsidRDefault="0012171C">
          <w:pPr>
            <w:pStyle w:val="Innehll4"/>
            <w:rPr>
              <w:rFonts w:asciiTheme="minorHAnsi" w:eastAsiaTheme="minorEastAsia" w:hAnsiTheme="minorHAnsi"/>
              <w:noProof/>
              <w:sz w:val="22"/>
              <w:lang w:eastAsia="sv-SE"/>
            </w:rPr>
          </w:pPr>
          <w:hyperlink w:anchor="_Toc41493019" w:history="1">
            <w:r w:rsidR="00632EE6" w:rsidRPr="005E4877">
              <w:rPr>
                <w:rStyle w:val="Hyperlnk"/>
                <w:noProof/>
              </w:rPr>
              <w:t>Utdrag ur årsredovisning för Första AP-fonden</w:t>
            </w:r>
            <w:r w:rsidR="00632EE6">
              <w:rPr>
                <w:noProof/>
                <w:webHidden/>
              </w:rPr>
              <w:tab/>
            </w:r>
            <w:r w:rsidR="00632EE6">
              <w:rPr>
                <w:noProof/>
                <w:webHidden/>
              </w:rPr>
              <w:fldChar w:fldCharType="begin"/>
            </w:r>
            <w:r w:rsidR="00632EE6">
              <w:rPr>
                <w:noProof/>
                <w:webHidden/>
              </w:rPr>
              <w:instrText xml:space="preserve"> PAGEREF _Toc41493019 \h </w:instrText>
            </w:r>
            <w:r w:rsidR="00632EE6">
              <w:rPr>
                <w:noProof/>
                <w:webHidden/>
              </w:rPr>
            </w:r>
            <w:r w:rsidR="00632EE6">
              <w:rPr>
                <w:noProof/>
                <w:webHidden/>
              </w:rPr>
              <w:fldChar w:fldCharType="separate"/>
            </w:r>
            <w:r w:rsidR="002B2AAE">
              <w:rPr>
                <w:noProof/>
                <w:webHidden/>
              </w:rPr>
              <w:t>106</w:t>
            </w:r>
            <w:r w:rsidR="00632EE6">
              <w:rPr>
                <w:noProof/>
                <w:webHidden/>
              </w:rPr>
              <w:fldChar w:fldCharType="end"/>
            </w:r>
          </w:hyperlink>
        </w:p>
        <w:p w14:paraId="4C032AEB" w14:textId="44D66DE3" w:rsidR="00632EE6" w:rsidRDefault="0012171C">
          <w:pPr>
            <w:pStyle w:val="Innehll4"/>
            <w:rPr>
              <w:rFonts w:asciiTheme="minorHAnsi" w:eastAsiaTheme="minorEastAsia" w:hAnsiTheme="minorHAnsi"/>
              <w:noProof/>
              <w:sz w:val="22"/>
              <w:lang w:eastAsia="sv-SE"/>
            </w:rPr>
          </w:pPr>
          <w:hyperlink w:anchor="_Toc41493020" w:history="1">
            <w:r w:rsidR="00632EE6" w:rsidRPr="005E4877">
              <w:rPr>
                <w:rStyle w:val="Hyperlnk"/>
                <w:noProof/>
              </w:rPr>
              <w:t>Utdrag ur årsredovisning för Andra AP-fonden</w:t>
            </w:r>
            <w:r w:rsidR="00632EE6">
              <w:rPr>
                <w:noProof/>
                <w:webHidden/>
              </w:rPr>
              <w:tab/>
            </w:r>
            <w:r w:rsidR="00632EE6">
              <w:rPr>
                <w:noProof/>
                <w:webHidden/>
              </w:rPr>
              <w:fldChar w:fldCharType="begin"/>
            </w:r>
            <w:r w:rsidR="00632EE6">
              <w:rPr>
                <w:noProof/>
                <w:webHidden/>
              </w:rPr>
              <w:instrText xml:space="preserve"> PAGEREF _Toc41493020 \h </w:instrText>
            </w:r>
            <w:r w:rsidR="00632EE6">
              <w:rPr>
                <w:noProof/>
                <w:webHidden/>
              </w:rPr>
            </w:r>
            <w:r w:rsidR="00632EE6">
              <w:rPr>
                <w:noProof/>
                <w:webHidden/>
              </w:rPr>
              <w:fldChar w:fldCharType="separate"/>
            </w:r>
            <w:r w:rsidR="002B2AAE">
              <w:rPr>
                <w:noProof/>
                <w:webHidden/>
              </w:rPr>
              <w:t>126</w:t>
            </w:r>
            <w:r w:rsidR="00632EE6">
              <w:rPr>
                <w:noProof/>
                <w:webHidden/>
              </w:rPr>
              <w:fldChar w:fldCharType="end"/>
            </w:r>
          </w:hyperlink>
        </w:p>
        <w:p w14:paraId="309256A8" w14:textId="0791C4B6" w:rsidR="00632EE6" w:rsidRDefault="0012171C">
          <w:pPr>
            <w:pStyle w:val="Innehll4"/>
            <w:rPr>
              <w:rFonts w:asciiTheme="minorHAnsi" w:eastAsiaTheme="minorEastAsia" w:hAnsiTheme="minorHAnsi"/>
              <w:noProof/>
              <w:sz w:val="22"/>
              <w:lang w:eastAsia="sv-SE"/>
            </w:rPr>
          </w:pPr>
          <w:hyperlink w:anchor="_Toc41493021" w:history="1">
            <w:r w:rsidR="00632EE6" w:rsidRPr="005E4877">
              <w:rPr>
                <w:rStyle w:val="Hyperlnk"/>
                <w:noProof/>
              </w:rPr>
              <w:t>Utdrag ur årsredovisning för Tredje AP-fonden</w:t>
            </w:r>
            <w:r w:rsidR="00632EE6">
              <w:rPr>
                <w:noProof/>
                <w:webHidden/>
              </w:rPr>
              <w:tab/>
            </w:r>
            <w:r w:rsidR="00632EE6">
              <w:rPr>
                <w:noProof/>
                <w:webHidden/>
              </w:rPr>
              <w:fldChar w:fldCharType="begin"/>
            </w:r>
            <w:r w:rsidR="00632EE6">
              <w:rPr>
                <w:noProof/>
                <w:webHidden/>
              </w:rPr>
              <w:instrText xml:space="preserve"> PAGEREF _Toc41493021 \h </w:instrText>
            </w:r>
            <w:r w:rsidR="00632EE6">
              <w:rPr>
                <w:noProof/>
                <w:webHidden/>
              </w:rPr>
            </w:r>
            <w:r w:rsidR="00632EE6">
              <w:rPr>
                <w:noProof/>
                <w:webHidden/>
              </w:rPr>
              <w:fldChar w:fldCharType="separate"/>
            </w:r>
            <w:r w:rsidR="002B2AAE">
              <w:rPr>
                <w:noProof/>
                <w:webHidden/>
              </w:rPr>
              <w:t>147</w:t>
            </w:r>
            <w:r w:rsidR="00632EE6">
              <w:rPr>
                <w:noProof/>
                <w:webHidden/>
              </w:rPr>
              <w:fldChar w:fldCharType="end"/>
            </w:r>
          </w:hyperlink>
        </w:p>
        <w:p w14:paraId="79134A56" w14:textId="0832B7A9" w:rsidR="00632EE6" w:rsidRDefault="0012171C">
          <w:pPr>
            <w:pStyle w:val="Innehll4"/>
            <w:rPr>
              <w:rFonts w:asciiTheme="minorHAnsi" w:eastAsiaTheme="minorEastAsia" w:hAnsiTheme="minorHAnsi"/>
              <w:noProof/>
              <w:sz w:val="22"/>
              <w:lang w:eastAsia="sv-SE"/>
            </w:rPr>
          </w:pPr>
          <w:hyperlink w:anchor="_Toc41493022" w:history="1">
            <w:r w:rsidR="00632EE6" w:rsidRPr="005E4877">
              <w:rPr>
                <w:rStyle w:val="Hyperlnk"/>
                <w:noProof/>
              </w:rPr>
              <w:t>Utdrag ur årsredovisning för Fjärde AP-fonden</w:t>
            </w:r>
            <w:r w:rsidR="00632EE6">
              <w:rPr>
                <w:noProof/>
                <w:webHidden/>
              </w:rPr>
              <w:tab/>
            </w:r>
            <w:r w:rsidR="00632EE6">
              <w:rPr>
                <w:noProof/>
                <w:webHidden/>
              </w:rPr>
              <w:fldChar w:fldCharType="begin"/>
            </w:r>
            <w:r w:rsidR="00632EE6">
              <w:rPr>
                <w:noProof/>
                <w:webHidden/>
              </w:rPr>
              <w:instrText xml:space="preserve"> PAGEREF _Toc41493022 \h </w:instrText>
            </w:r>
            <w:r w:rsidR="00632EE6">
              <w:rPr>
                <w:noProof/>
                <w:webHidden/>
              </w:rPr>
            </w:r>
            <w:r w:rsidR="00632EE6">
              <w:rPr>
                <w:noProof/>
                <w:webHidden/>
              </w:rPr>
              <w:fldChar w:fldCharType="separate"/>
            </w:r>
            <w:r w:rsidR="002B2AAE">
              <w:rPr>
                <w:noProof/>
                <w:webHidden/>
              </w:rPr>
              <w:t>165</w:t>
            </w:r>
            <w:r w:rsidR="00632EE6">
              <w:rPr>
                <w:noProof/>
                <w:webHidden/>
              </w:rPr>
              <w:fldChar w:fldCharType="end"/>
            </w:r>
          </w:hyperlink>
        </w:p>
        <w:p w14:paraId="7417C73D" w14:textId="0EE17A8D" w:rsidR="00632EE6" w:rsidRDefault="0012171C">
          <w:pPr>
            <w:pStyle w:val="Innehll4"/>
            <w:rPr>
              <w:rFonts w:asciiTheme="minorHAnsi" w:eastAsiaTheme="minorEastAsia" w:hAnsiTheme="minorHAnsi"/>
              <w:noProof/>
              <w:sz w:val="22"/>
              <w:lang w:eastAsia="sv-SE"/>
            </w:rPr>
          </w:pPr>
          <w:hyperlink w:anchor="_Toc41493023" w:history="1">
            <w:r w:rsidR="00632EE6" w:rsidRPr="005E4877">
              <w:rPr>
                <w:rStyle w:val="Hyperlnk"/>
                <w:noProof/>
              </w:rPr>
              <w:t>Utdrag ur årsredovisning för Sjätte AP-fonden</w:t>
            </w:r>
            <w:r w:rsidR="00632EE6">
              <w:rPr>
                <w:noProof/>
                <w:webHidden/>
              </w:rPr>
              <w:tab/>
            </w:r>
            <w:r w:rsidR="00632EE6">
              <w:rPr>
                <w:noProof/>
                <w:webHidden/>
              </w:rPr>
              <w:fldChar w:fldCharType="begin"/>
            </w:r>
            <w:r w:rsidR="00632EE6">
              <w:rPr>
                <w:noProof/>
                <w:webHidden/>
              </w:rPr>
              <w:instrText xml:space="preserve"> PAGEREF _Toc41493023 \h </w:instrText>
            </w:r>
            <w:r w:rsidR="00632EE6">
              <w:rPr>
                <w:noProof/>
                <w:webHidden/>
              </w:rPr>
            </w:r>
            <w:r w:rsidR="00632EE6">
              <w:rPr>
                <w:noProof/>
                <w:webHidden/>
              </w:rPr>
              <w:fldChar w:fldCharType="separate"/>
            </w:r>
            <w:r w:rsidR="002B2AAE">
              <w:rPr>
                <w:noProof/>
                <w:webHidden/>
              </w:rPr>
              <w:t>1</w:t>
            </w:r>
            <w:bookmarkStart w:id="8" w:name="_GoBack"/>
            <w:bookmarkEnd w:id="8"/>
            <w:r w:rsidR="002B2AAE">
              <w:rPr>
                <w:noProof/>
                <w:webHidden/>
              </w:rPr>
              <w:t>89</w:t>
            </w:r>
            <w:r w:rsidR="00632EE6">
              <w:rPr>
                <w:noProof/>
                <w:webHidden/>
              </w:rPr>
              <w:fldChar w:fldCharType="end"/>
            </w:r>
          </w:hyperlink>
        </w:p>
        <w:p w14:paraId="4F43750E" w14:textId="2C24CE43" w:rsidR="00632EE6" w:rsidRDefault="0012171C">
          <w:pPr>
            <w:pStyle w:val="Innehll4"/>
            <w:rPr>
              <w:rFonts w:asciiTheme="minorHAnsi" w:eastAsiaTheme="minorEastAsia" w:hAnsiTheme="minorHAnsi"/>
              <w:noProof/>
              <w:sz w:val="22"/>
              <w:lang w:eastAsia="sv-SE"/>
            </w:rPr>
          </w:pPr>
          <w:hyperlink w:anchor="_Toc41493024" w:history="1">
            <w:r w:rsidR="00632EE6" w:rsidRPr="005E4877">
              <w:rPr>
                <w:rStyle w:val="Hyperlnk"/>
                <w:noProof/>
              </w:rPr>
              <w:t>Utdrag ur årsredovisning för Sjunde AP-fonden</w:t>
            </w:r>
            <w:r w:rsidR="00632EE6">
              <w:rPr>
                <w:noProof/>
                <w:webHidden/>
              </w:rPr>
              <w:tab/>
            </w:r>
            <w:r w:rsidR="00632EE6">
              <w:rPr>
                <w:noProof/>
                <w:webHidden/>
              </w:rPr>
              <w:fldChar w:fldCharType="begin"/>
            </w:r>
            <w:r w:rsidR="00632EE6">
              <w:rPr>
                <w:noProof/>
                <w:webHidden/>
              </w:rPr>
              <w:instrText xml:space="preserve"> PAGEREF _Toc41493024 \h </w:instrText>
            </w:r>
            <w:r w:rsidR="00632EE6">
              <w:rPr>
                <w:noProof/>
                <w:webHidden/>
              </w:rPr>
            </w:r>
            <w:r w:rsidR="00632EE6">
              <w:rPr>
                <w:noProof/>
                <w:webHidden/>
              </w:rPr>
              <w:fldChar w:fldCharType="separate"/>
            </w:r>
            <w:r w:rsidR="002B2AAE">
              <w:rPr>
                <w:noProof/>
                <w:webHidden/>
              </w:rPr>
              <w:t>206</w:t>
            </w:r>
            <w:r w:rsidR="00632EE6">
              <w:rPr>
                <w:noProof/>
                <w:webHidden/>
              </w:rPr>
              <w:fldChar w:fldCharType="end"/>
            </w:r>
          </w:hyperlink>
        </w:p>
        <w:p w14:paraId="4370F320" w14:textId="77777777" w:rsidR="00CE3A19" w:rsidRDefault="00CE3A19">
          <w:pPr>
            <w:spacing w:line="2" w:lineRule="auto"/>
            <w:rPr>
              <w:rStyle w:val="Hyperlnk"/>
              <w:rFonts w:ascii="Times New Roman" w:eastAsiaTheme="minorHAnsi" w:hAnsi="Times New Roman" w:cstheme="minorBidi"/>
              <w:noProof/>
              <w:sz w:val="20"/>
              <w:szCs w:val="22"/>
            </w:rPr>
          </w:pPr>
          <w:r>
            <w:rPr>
              <w:rStyle w:val="Hyperlnk"/>
              <w:noProof/>
            </w:rPr>
            <w:br w:type="page"/>
          </w:r>
        </w:p>
        <w:p w14:paraId="69EE8AB3" w14:textId="20DE2B2B" w:rsidR="00632EE6" w:rsidRDefault="0012171C">
          <w:pPr>
            <w:pStyle w:val="Innehll4"/>
            <w:rPr>
              <w:rFonts w:asciiTheme="minorHAnsi" w:eastAsiaTheme="minorEastAsia" w:hAnsiTheme="minorHAnsi"/>
              <w:noProof/>
              <w:sz w:val="22"/>
              <w:lang w:eastAsia="sv-SE"/>
            </w:rPr>
          </w:pPr>
          <w:hyperlink w:anchor="_Toc41493025" w:history="1">
            <w:r w:rsidR="00632EE6" w:rsidRPr="005E4877">
              <w:rPr>
                <w:rStyle w:val="Hyperlnk"/>
                <w:noProof/>
              </w:rPr>
              <w:t xml:space="preserve">Underlag från McKinsey &amp; Co Utvärdering av </w:t>
            </w:r>
            <w:r w:rsidR="00CE3A19">
              <w:rPr>
                <w:rStyle w:val="Hyperlnk"/>
                <w:noProof/>
              </w:rPr>
              <w:br/>
            </w:r>
            <w:r w:rsidR="00632EE6" w:rsidRPr="005E4877">
              <w:rPr>
                <w:rStyle w:val="Hyperlnk"/>
                <w:noProof/>
              </w:rPr>
              <w:t>AP-fondernas verksamhet 2019</w:t>
            </w:r>
            <w:r w:rsidR="00632EE6">
              <w:rPr>
                <w:noProof/>
                <w:webHidden/>
              </w:rPr>
              <w:tab/>
            </w:r>
            <w:r w:rsidR="00632EE6">
              <w:rPr>
                <w:noProof/>
                <w:webHidden/>
              </w:rPr>
              <w:fldChar w:fldCharType="begin"/>
            </w:r>
            <w:r w:rsidR="00632EE6">
              <w:rPr>
                <w:noProof/>
                <w:webHidden/>
              </w:rPr>
              <w:instrText xml:space="preserve"> PAGEREF _Toc41493025 \h </w:instrText>
            </w:r>
            <w:r w:rsidR="00632EE6">
              <w:rPr>
                <w:noProof/>
                <w:webHidden/>
              </w:rPr>
            </w:r>
            <w:r w:rsidR="00632EE6">
              <w:rPr>
                <w:noProof/>
                <w:webHidden/>
              </w:rPr>
              <w:fldChar w:fldCharType="separate"/>
            </w:r>
            <w:r w:rsidR="002B2AAE">
              <w:rPr>
                <w:noProof/>
                <w:webHidden/>
              </w:rPr>
              <w:t>233</w:t>
            </w:r>
            <w:r w:rsidR="00632EE6">
              <w:rPr>
                <w:noProof/>
                <w:webHidden/>
              </w:rPr>
              <w:fldChar w:fldCharType="end"/>
            </w:r>
          </w:hyperlink>
        </w:p>
        <w:p w14:paraId="28FE71D6" w14:textId="29563F51" w:rsidR="00632EE6" w:rsidRDefault="0012171C" w:rsidP="00632EE6">
          <w:pPr>
            <w:pStyle w:val="Innehll5"/>
            <w:rPr>
              <w:szCs w:val="27"/>
            </w:rPr>
          </w:pPr>
          <w:hyperlink w:anchor="_Toc41493026" w:history="1">
            <w:r w:rsidR="00632EE6" w:rsidRPr="005E4877">
              <w:rPr>
                <w:rStyle w:val="Hyperlnk"/>
                <w:noProof/>
              </w:rPr>
              <w:t>Utdrag ur protokoll vid regeringssammanträde den 28 maj 2020</w:t>
            </w:r>
            <w:r w:rsidR="00632EE6">
              <w:rPr>
                <w:noProof/>
                <w:webHidden/>
              </w:rPr>
              <w:tab/>
            </w:r>
            <w:r w:rsidR="00632EE6">
              <w:rPr>
                <w:noProof/>
                <w:webHidden/>
              </w:rPr>
              <w:fldChar w:fldCharType="begin"/>
            </w:r>
            <w:r w:rsidR="00632EE6">
              <w:rPr>
                <w:noProof/>
                <w:webHidden/>
              </w:rPr>
              <w:instrText xml:space="preserve"> PAGEREF _Toc41493026 \h </w:instrText>
            </w:r>
            <w:r w:rsidR="00632EE6">
              <w:rPr>
                <w:noProof/>
                <w:webHidden/>
              </w:rPr>
            </w:r>
            <w:r w:rsidR="00632EE6">
              <w:rPr>
                <w:noProof/>
                <w:webHidden/>
              </w:rPr>
              <w:fldChar w:fldCharType="separate"/>
            </w:r>
            <w:r w:rsidR="002B2AAE">
              <w:rPr>
                <w:noProof/>
                <w:webHidden/>
              </w:rPr>
              <w:t>332</w:t>
            </w:r>
            <w:r w:rsidR="00632EE6">
              <w:rPr>
                <w:noProof/>
                <w:webHidden/>
              </w:rPr>
              <w:fldChar w:fldCharType="end"/>
            </w:r>
          </w:hyperlink>
          <w:r w:rsidR="00253A3F">
            <w:rPr>
              <w:b/>
              <w:sz w:val="25"/>
              <w:szCs w:val="25"/>
            </w:rPr>
            <w:fldChar w:fldCharType="end"/>
          </w:r>
        </w:p>
      </w:sdtContent>
    </w:sdt>
    <w:p w14:paraId="2E576EDE" w14:textId="77777777" w:rsidR="00CE3A19" w:rsidRDefault="00CE3A19" w:rsidP="00CE3A19">
      <w:pPr>
        <w:pStyle w:val="Brdtext"/>
      </w:pPr>
      <w:bookmarkStart w:id="9" w:name="_Toc337537303"/>
      <w:bookmarkStart w:id="10" w:name="_Toc41492993"/>
      <w:bookmarkEnd w:id="9"/>
    </w:p>
    <w:p w14:paraId="37ABE31E" w14:textId="65349C27" w:rsidR="00CE3A19" w:rsidRDefault="00CE3A19" w:rsidP="00CE3A19">
      <w:pPr>
        <w:pStyle w:val="Brdtext"/>
        <w:rPr>
          <w:rFonts w:eastAsiaTheme="minorHAnsi" w:cstheme="minorBidi"/>
          <w:kern w:val="28"/>
          <w:sz w:val="30"/>
          <w:szCs w:val="22"/>
        </w:rPr>
      </w:pPr>
      <w:r>
        <w:br w:type="page"/>
      </w:r>
    </w:p>
    <w:p w14:paraId="032485EF" w14:textId="6137E07C" w:rsidR="00253A3F" w:rsidRDefault="00511284" w:rsidP="00B61F4F">
      <w:pPr>
        <w:pStyle w:val="Rubrik1"/>
      </w:pPr>
      <w:r>
        <w:lastRenderedPageBreak/>
        <w:t>Inledning</w:t>
      </w:r>
      <w:r w:rsidR="00DA3983">
        <w:t xml:space="preserve"> och innehållsöversikt</w:t>
      </w:r>
      <w:bookmarkEnd w:id="10"/>
    </w:p>
    <w:p w14:paraId="0FC59FB1" w14:textId="77777777" w:rsidR="00511284" w:rsidRDefault="00511284" w:rsidP="00511284">
      <w:pPr>
        <w:pStyle w:val="Brdtext"/>
      </w:pPr>
      <w:r>
        <w:t>Regeringen ska senast den 1 juni varje år överlämna en redovisning av AP-fondernas</w:t>
      </w:r>
      <w:r w:rsidRPr="00CB340F">
        <w:t xml:space="preserve"> </w:t>
      </w:r>
      <w:r>
        <w:t xml:space="preserve">verksamhet till riksdagen. Som underlag ska AP-fonderna lämna årsredovisning och verksamhetsberättelse. I skrivelsen redovisas och analyseras fondkapitalet per fond och som helhet. Förvaltningen av fondkapitalet utvärderas både av regeringen och av extern expertis. </w:t>
      </w:r>
    </w:p>
    <w:p w14:paraId="2B8C0FF6" w14:textId="77777777" w:rsidR="00511284" w:rsidRDefault="00511284" w:rsidP="00511284">
      <w:pPr>
        <w:pStyle w:val="Brdtextmedindrag"/>
      </w:pPr>
      <w:r>
        <w:t>Den nuvarande ordningen för AP-fonderna har gällt sedan reforme</w:t>
      </w:r>
      <w:r>
        <w:softHyphen/>
        <w:t>ringen av det allmänna pensionssystemet 1999. AP-fonderna regleras i lagen (2000:192) om allmänna pensionsfonder (AP-fonder), förutom Sjätte AP-fonden som regleras i lagen (2000:193) om Sjätte AP-fonden.</w:t>
      </w:r>
      <w:r w:rsidDel="00651A8E">
        <w:rPr>
          <w:rStyle w:val="Fotnotsreferens"/>
        </w:rPr>
        <w:t xml:space="preserve"> </w:t>
      </w:r>
    </w:p>
    <w:p w14:paraId="223FD422" w14:textId="6440AC9C" w:rsidR="00511284" w:rsidRDefault="00511284" w:rsidP="00444AD2">
      <w:pPr>
        <w:pStyle w:val="Brdtextmedindrag"/>
      </w:pPr>
      <w:r w:rsidRPr="009219C4">
        <w:t>Avsnitt 2 innehåller en översiktlig beskrivning av AP-fonderna</w:t>
      </w:r>
      <w:r>
        <w:t xml:space="preserve"> och </w:t>
      </w:r>
      <w:r w:rsidRPr="009219C4">
        <w:t>det allmänna pensionssystemet.</w:t>
      </w:r>
      <w:r>
        <w:t xml:space="preserve"> Här redovisas Första–Fjärde och Sjätte AP-fondernas betydelse för inkomstpensionssystemets finansiella ställning och Sjunde AP-fondens roll inom premiepensionssystemet. I avsnitt 3 redovisas buffertfondernas samlade resultat. Här beskrivs hur buffert</w:t>
      </w:r>
      <w:r>
        <w:softHyphen/>
        <w:t>fonderna sammantaget uppfyllt rollen som buffert för hantering av över- och underskott och rollen som långsiktig finansiär. Avsnittet innehåller även en redovisning av Första–Fjärde AP-fondernas avkastning i jäm</w:t>
      </w:r>
      <w:r>
        <w:softHyphen/>
        <w:t>förelse med ett urval av utländska pensionsfonder samt de fyra fondernas samlade tillgångsallokering. Hur utvecklingen på finansmark</w:t>
      </w:r>
      <w:r>
        <w:softHyphen/>
        <w:t>naderna påverkar AP-fondernas resultat beskrivs också. I avsnitt 4 redogörs för buffertfondernas samlade kostnader</w:t>
      </w:r>
      <w:r w:rsidR="000C1B52">
        <w:t xml:space="preserve"> och i avsnitt 5 redogörs för hållbar</w:t>
      </w:r>
      <w:r w:rsidR="00632EE6">
        <w:softHyphen/>
      </w:r>
      <w:r w:rsidR="000C1B52">
        <w:t>hets- och ägar</w:t>
      </w:r>
      <w:r w:rsidR="000C1B52">
        <w:softHyphen/>
        <w:t>styrningsfrågor.</w:t>
      </w:r>
      <w:r>
        <w:t xml:space="preserve"> </w:t>
      </w:r>
      <w:r w:rsidRPr="009219C4">
        <w:t xml:space="preserve">Avsnitt </w:t>
      </w:r>
      <w:r w:rsidR="000C1B52">
        <w:t>6</w:t>
      </w:r>
      <w:r w:rsidRPr="009219C4">
        <w:t xml:space="preserve"> </w:t>
      </w:r>
      <w:r>
        <w:t>innehåller en redovisning och utvärdering av respektive AP-fond. Här finns uppgifter om respek</w:t>
      </w:r>
      <w:r>
        <w:softHyphen/>
        <w:t xml:space="preserve">tive fonds resultat och kostnader samt beskrivningar av fondernas arbete med hållbarhet, risk och kontroll. </w:t>
      </w:r>
      <w:r w:rsidRPr="00F12353">
        <w:t xml:space="preserve">Avsnitt </w:t>
      </w:r>
      <w:r w:rsidR="000C1B52">
        <w:t>7</w:t>
      </w:r>
      <w:r w:rsidRPr="00F12353">
        <w:t xml:space="preserve"> behandlar </w:t>
      </w:r>
      <w:r>
        <w:t>övriga förvalt</w:t>
      </w:r>
      <w:r>
        <w:softHyphen/>
        <w:t xml:space="preserve">ningsfrågor såsom ändrade placeringsregler, process för prövning av sidouppdrag för styrelseledamöter, samarbete mellan AP-fonderna och </w:t>
      </w:r>
      <w:r w:rsidRPr="00F12353">
        <w:t>en sammanfatt</w:t>
      </w:r>
      <w:r>
        <w:softHyphen/>
      </w:r>
      <w:r w:rsidRPr="00F12353">
        <w:t>ning av revisionen</w:t>
      </w:r>
      <w:r>
        <w:t>.</w:t>
      </w:r>
    </w:p>
    <w:p w14:paraId="546C0CB2" w14:textId="054CBBAC" w:rsidR="00511284" w:rsidRPr="00511284" w:rsidRDefault="00511284" w:rsidP="0080111C">
      <w:pPr>
        <w:pStyle w:val="Brdtextmedindrag"/>
      </w:pPr>
      <w:r w:rsidRPr="002C422E">
        <w:t xml:space="preserve">I </w:t>
      </w:r>
      <w:r w:rsidRPr="00991644">
        <w:rPr>
          <w:i/>
        </w:rPr>
        <w:t>bilaga 1</w:t>
      </w:r>
      <w:r w:rsidRPr="002C422E">
        <w:t xml:space="preserve"> finns </w:t>
      </w:r>
      <w:r>
        <w:t>r</w:t>
      </w:r>
      <w:r w:rsidRPr="002C422E">
        <w:t xml:space="preserve">egeringens policy för styrning och utvärdering av </w:t>
      </w:r>
      <w:r w:rsidR="00632EE6">
        <w:br/>
      </w:r>
      <w:r w:rsidRPr="002C422E">
        <w:t>AP</w:t>
      </w:r>
      <w:r>
        <w:t>-</w:t>
      </w:r>
      <w:r w:rsidRPr="002C422E">
        <w:t xml:space="preserve">fonderna. </w:t>
      </w:r>
      <w:r w:rsidR="0080111C">
        <w:t xml:space="preserve">Bilagan är oförändrad sedan föregående år. </w:t>
      </w:r>
      <w:r w:rsidRPr="002C422E">
        <w:t xml:space="preserve">I </w:t>
      </w:r>
      <w:r w:rsidRPr="00991644">
        <w:rPr>
          <w:i/>
        </w:rPr>
        <w:t>bilaga 2</w:t>
      </w:r>
      <w:r w:rsidRPr="002C422E">
        <w:t xml:space="preserve"> finns Första–Fjärde AP-fondernas placeringsregler i sammandrag. Utdrag ur AP-fondernas årsredovisningar</w:t>
      </w:r>
      <w:r>
        <w:t xml:space="preserve"> </w:t>
      </w:r>
      <w:r w:rsidRPr="002C422E">
        <w:t xml:space="preserve">finns i </w:t>
      </w:r>
      <w:r w:rsidRPr="00991644">
        <w:rPr>
          <w:i/>
        </w:rPr>
        <w:t>bilagorna 3</w:t>
      </w:r>
      <w:r w:rsidRPr="003F0AE7">
        <w:rPr>
          <w:iCs/>
        </w:rPr>
        <w:t>–</w:t>
      </w:r>
      <w:r w:rsidRPr="00991644">
        <w:rPr>
          <w:i/>
        </w:rPr>
        <w:t>8</w:t>
      </w:r>
      <w:r w:rsidRPr="002C422E">
        <w:t>. Årsredovis</w:t>
      </w:r>
      <w:r>
        <w:softHyphen/>
      </w:r>
      <w:r w:rsidRPr="002C422E">
        <w:t xml:space="preserve">ningarna finns i sin helhet på respektive fonds webbplats. </w:t>
      </w:r>
      <w:r w:rsidRPr="00A564C0">
        <w:rPr>
          <w:i/>
        </w:rPr>
        <w:t>Bilaga 9</w:t>
      </w:r>
      <w:r>
        <w:t xml:space="preserve"> inne</w:t>
      </w:r>
      <w:r>
        <w:softHyphen/>
        <w:t>håller en externt genomförd utvärdering av AP-fondernas verksamhet 201</w:t>
      </w:r>
      <w:r w:rsidR="0080111C">
        <w:t>9</w:t>
      </w:r>
      <w:r>
        <w:t xml:space="preserve">. Den externa utvärderingen har genomförts av </w:t>
      </w:r>
      <w:r w:rsidRPr="002C422E">
        <w:t>McKinsey &amp; Company</w:t>
      </w:r>
      <w:r>
        <w:t xml:space="preserve"> och innehåller </w:t>
      </w:r>
      <w:r w:rsidR="0080111C">
        <w:t>utöver</w:t>
      </w:r>
      <w:r>
        <w:t xml:space="preserve"> en grundläggande granskning</w:t>
      </w:r>
      <w:r w:rsidR="0080111C">
        <w:t xml:space="preserve"> även en särskild analys av AP-fondernas hållbarhetsarbete</w:t>
      </w:r>
      <w:r>
        <w:t xml:space="preserve">. </w:t>
      </w:r>
      <w:r w:rsidRPr="002C422E">
        <w:t xml:space="preserve">Den årliga revisionen har utförts av revisorer från </w:t>
      </w:r>
      <w:proofErr w:type="spellStart"/>
      <w:r>
        <w:t>PricewaterhouseCoopers</w:t>
      </w:r>
      <w:proofErr w:type="spellEnd"/>
      <w:r>
        <w:t xml:space="preserve"> AB</w:t>
      </w:r>
      <w:r w:rsidRPr="002C422E">
        <w:t>.</w:t>
      </w:r>
    </w:p>
    <w:p w14:paraId="2B32E4E3" w14:textId="77777777" w:rsidR="00253A3F" w:rsidRDefault="00253A3F" w:rsidP="00C91AF4">
      <w:pPr>
        <w:pStyle w:val="Brdtext"/>
      </w:pPr>
    </w:p>
    <w:p w14:paraId="5A83A1BF" w14:textId="77777777" w:rsidR="00253A3F" w:rsidRDefault="00253A3F">
      <w:pPr>
        <w:rPr>
          <w:sz w:val="20"/>
        </w:rPr>
      </w:pPr>
      <w:r>
        <w:br w:type="page"/>
      </w:r>
    </w:p>
    <w:p w14:paraId="22045562" w14:textId="77777777" w:rsidR="00E81771" w:rsidRDefault="00E81771" w:rsidP="00E81771">
      <w:pPr>
        <w:pStyle w:val="Rubrik1"/>
        <w:spacing w:before="0"/>
      </w:pPr>
      <w:bookmarkStart w:id="11" w:name="_Toc8029405"/>
      <w:bookmarkStart w:id="12" w:name="_Toc9430683"/>
      <w:bookmarkStart w:id="13" w:name="_Toc41492994"/>
      <w:r>
        <w:lastRenderedPageBreak/>
        <w:t>AP-</w:t>
      </w:r>
      <w:r w:rsidRPr="002D455B">
        <w:t>fonderna</w:t>
      </w:r>
      <w:r>
        <w:t xml:space="preserve"> </w:t>
      </w:r>
      <w:r w:rsidRPr="002D455B">
        <w:t>och</w:t>
      </w:r>
      <w:r>
        <w:t xml:space="preserve"> det </w:t>
      </w:r>
      <w:r w:rsidRPr="00AF1482">
        <w:t>allmänna</w:t>
      </w:r>
      <w:r>
        <w:t xml:space="preserve"> pensionssystemet</w:t>
      </w:r>
      <w:bookmarkEnd w:id="11"/>
      <w:bookmarkEnd w:id="12"/>
      <w:bookmarkEnd w:id="13"/>
    </w:p>
    <w:p w14:paraId="1B4C54B7" w14:textId="6D3482B3" w:rsidR="00E81771" w:rsidRDefault="00E81771" w:rsidP="00E81771">
      <w:pPr>
        <w:pStyle w:val="Brdtext"/>
      </w:pPr>
      <w:r>
        <w:t xml:space="preserve">Det svenska pensionssystemet består av tre delar: den statliga allmänna </w:t>
      </w:r>
      <w:r w:rsidRPr="00E8259F">
        <w:rPr>
          <w:spacing w:val="-1"/>
        </w:rPr>
        <w:t>pensionen, tjänstepensionssystemet och privat pensionssparande.</w:t>
      </w:r>
      <w:r>
        <w:rPr>
          <w:spacing w:val="-1"/>
        </w:rPr>
        <w:t xml:space="preserve"> Den allmänna pensionen består i sin tur av flera delar</w:t>
      </w:r>
      <w:r w:rsidR="008B5BED">
        <w:rPr>
          <w:spacing w:val="-1"/>
        </w:rPr>
        <w:t>:</w:t>
      </w:r>
      <w:r>
        <w:rPr>
          <w:spacing w:val="-1"/>
        </w:rPr>
        <w:t xml:space="preserve"> garantipension, inkomst</w:t>
      </w:r>
      <w:r w:rsidR="00D5394E">
        <w:rPr>
          <w:spacing w:val="-1"/>
        </w:rPr>
        <w:softHyphen/>
      </w:r>
      <w:r>
        <w:rPr>
          <w:spacing w:val="-1"/>
        </w:rPr>
        <w:t>pension och premiepension.</w:t>
      </w:r>
      <w:r w:rsidRPr="00E8259F">
        <w:rPr>
          <w:spacing w:val="-1"/>
        </w:rPr>
        <w:t xml:space="preserve"> </w:t>
      </w:r>
      <w:r w:rsidRPr="00112537">
        <w:t xml:space="preserve">Denna skrivelse </w:t>
      </w:r>
      <w:r>
        <w:t xml:space="preserve">redogör för AP-fondernas roll och utveckling i det allmänna pensionssystemet. </w:t>
      </w:r>
    </w:p>
    <w:p w14:paraId="5A5AA83A" w14:textId="7726095D" w:rsidR="00E81771" w:rsidRDefault="00E81771" w:rsidP="00E81771">
      <w:pPr>
        <w:pStyle w:val="Brdtextmedindrag"/>
      </w:pPr>
      <w:r>
        <w:t xml:space="preserve">Utformningen av det </w:t>
      </w:r>
      <w:r w:rsidRPr="00112537">
        <w:t>allmänna pensionssystem</w:t>
      </w:r>
      <w:r>
        <w:t>et</w:t>
      </w:r>
      <w:r w:rsidRPr="00112537">
        <w:t xml:space="preserve"> har sin bakgrund i den pensionsreform som </w:t>
      </w:r>
      <w:r>
        <w:t xml:space="preserve">trädde i kraft </w:t>
      </w:r>
      <w:r w:rsidRPr="00112537">
        <w:t xml:space="preserve">i januari 1999. </w:t>
      </w:r>
      <w:r>
        <w:t>Pensions</w:t>
      </w:r>
      <w:r w:rsidRPr="00112537">
        <w:t>reformen var ett resultat av en bred pa</w:t>
      </w:r>
      <w:r>
        <w:t>rtiuppgörelse mellan Socialdemo</w:t>
      </w:r>
      <w:r w:rsidRPr="00112537">
        <w:t>kraterna och de fyra borg</w:t>
      </w:r>
      <w:r>
        <w:t>er</w:t>
      </w:r>
      <w:r w:rsidRPr="00112537">
        <w:t>liga partierna</w:t>
      </w:r>
      <w:r>
        <w:t>. Dessa bildade Pensionsgruppen, en arbetsgrupp för vårdande av pensions</w:t>
      </w:r>
      <w:r>
        <w:softHyphen/>
        <w:t>överenskommelsen</w:t>
      </w:r>
      <w:r w:rsidRPr="00112537">
        <w:t>.</w:t>
      </w:r>
      <w:r>
        <w:t xml:space="preserve"> Sedan den 26 december 2014 medverkar även Miljöpartiet</w:t>
      </w:r>
      <w:r w:rsidR="006E3D51">
        <w:t xml:space="preserve"> det gröna</w:t>
      </w:r>
      <w:r>
        <w:t xml:space="preserve"> i pensionsgruppens arbete.</w:t>
      </w:r>
      <w:r w:rsidRPr="00112537">
        <w:t xml:space="preserve"> Reformen innebar att pensionssystemet gjordes självfinansierande (via avgifter) och att det infördes en </w:t>
      </w:r>
      <w:r>
        <w:t>funktion</w:t>
      </w:r>
      <w:r w:rsidRPr="00112537">
        <w:t xml:space="preserve"> så att pensionerna </w:t>
      </w:r>
      <w:r>
        <w:t xml:space="preserve">automatiskt </w:t>
      </w:r>
      <w:r w:rsidRPr="00112537">
        <w:t>anpassas till den ekonomiska tillväxten</w:t>
      </w:r>
      <w:r>
        <w:t>, den s.k. automatiska balansering</w:t>
      </w:r>
      <w:r w:rsidR="00B31846">
        <w:softHyphen/>
      </w:r>
      <w:r>
        <w:t>en</w:t>
      </w:r>
      <w:r w:rsidRPr="00112537">
        <w:t>. Den avgiftsbaserade inkomst- och premiepensionen ersatte tidigare förmånsbestämda</w:t>
      </w:r>
      <w:r>
        <w:t xml:space="preserve"> allmän tilläggspension</w:t>
      </w:r>
      <w:r w:rsidRPr="00112537">
        <w:t xml:space="preserve"> </w:t>
      </w:r>
      <w:r>
        <w:t>(</w:t>
      </w:r>
      <w:r w:rsidRPr="00112537">
        <w:t>ATP</w:t>
      </w:r>
      <w:r>
        <w:t>)</w:t>
      </w:r>
      <w:r w:rsidRPr="00112537">
        <w:t xml:space="preserve"> och folkpension. För de som tjänat in pension tidigare inrättades övergångsregler (s.k. tilläggspen</w:t>
      </w:r>
      <w:r w:rsidR="00B31846">
        <w:softHyphen/>
      </w:r>
      <w:r w:rsidRPr="00112537">
        <w:t>sion) och för de som haft låg eller ingen inkomst i</w:t>
      </w:r>
      <w:r>
        <w:t>nfördes garantipension. Garanti</w:t>
      </w:r>
      <w:r w:rsidRPr="00112537">
        <w:t xml:space="preserve">pension är ett grundskydd som finansieras </w:t>
      </w:r>
      <w:r>
        <w:t>via</w:t>
      </w:r>
      <w:r w:rsidRPr="00112537">
        <w:t xml:space="preserve"> statsbudgeten. </w:t>
      </w:r>
    </w:p>
    <w:p w14:paraId="62F4984D" w14:textId="1286FA80" w:rsidR="00E81771" w:rsidRDefault="00E81771" w:rsidP="00E81771">
      <w:pPr>
        <w:pStyle w:val="Brdtextmedindrag"/>
      </w:pPr>
      <w:r>
        <w:t xml:space="preserve">Inkomstpensionssystemet är i huvudsak </w:t>
      </w:r>
      <w:proofErr w:type="spellStart"/>
      <w:r>
        <w:t>ofonderat</w:t>
      </w:r>
      <w:proofErr w:type="spellEnd"/>
      <w:r>
        <w:t xml:space="preserve">. Det innebär att </w:t>
      </w:r>
      <w:r w:rsidRPr="00E8259F">
        <w:rPr>
          <w:spacing w:val="-1"/>
        </w:rPr>
        <w:t>in</w:t>
      </w:r>
      <w:r>
        <w:rPr>
          <w:spacing w:val="-1"/>
        </w:rPr>
        <w:softHyphen/>
      </w:r>
      <w:r w:rsidRPr="00E8259F">
        <w:rPr>
          <w:spacing w:val="-1"/>
        </w:rPr>
        <w:t>betalda pensionsavgifter används för att finansiera samma års pensions</w:t>
      </w:r>
      <w:r>
        <w:rPr>
          <w:spacing w:val="-1"/>
        </w:rPr>
        <w:softHyphen/>
      </w:r>
      <w:r w:rsidRPr="00E8259F">
        <w:rPr>
          <w:spacing w:val="-1"/>
        </w:rPr>
        <w:t>utbetalningar</w:t>
      </w:r>
      <w:r>
        <w:t>. För att hantera skillnaderna mellan de löpande pensions</w:t>
      </w:r>
      <w:r>
        <w:softHyphen/>
        <w:t>avgifterna och pensionsutbetalningarna finns ett buffertkapital som för</w:t>
      </w:r>
      <w:r w:rsidR="00B31846">
        <w:softHyphen/>
      </w:r>
      <w:r>
        <w:t xml:space="preserve">valtas av Första‒Fjärde AP-fonderna. Sjätte AP-fonden är också en buffertfond, men denna fond är </w:t>
      </w:r>
      <w:r w:rsidR="006E3D51">
        <w:t xml:space="preserve">sluten </w:t>
      </w:r>
      <w:r w:rsidR="006E3D51" w:rsidRPr="00022238">
        <w:t>dvs. saknar betalningsflöden gentemot pensionssystemet</w:t>
      </w:r>
      <w:r>
        <w:t xml:space="preserve">. Sjunde AP-fonden har en särskild roll som förvaltare av det statliga förvalsalternativet AP7 </w:t>
      </w:r>
      <w:proofErr w:type="spellStart"/>
      <w:r>
        <w:t>Såfa</w:t>
      </w:r>
      <w:proofErr w:type="spellEnd"/>
      <w:r>
        <w:t xml:space="preserve"> inom premie</w:t>
      </w:r>
      <w:r w:rsidR="00B31846">
        <w:softHyphen/>
      </w:r>
      <w:r>
        <w:t>pensionen.</w:t>
      </w:r>
    </w:p>
    <w:p w14:paraId="5C83BD01" w14:textId="695319E2" w:rsidR="00E81771" w:rsidRDefault="00E81771" w:rsidP="00E81771">
      <w:pPr>
        <w:pStyle w:val="FigurRubrik"/>
      </w:pPr>
      <w:r>
        <w:t xml:space="preserve">Figur </w:t>
      </w:r>
      <w:fldSimple w:instr=" STYLEREF 1 \s ">
        <w:r w:rsidR="008B3E76">
          <w:rPr>
            <w:noProof/>
          </w:rPr>
          <w:t>2</w:t>
        </w:r>
      </w:fldSimple>
      <w:r>
        <w:t>.</w:t>
      </w:r>
      <w:fldSimple w:instr=" SEQ Figur \* Arabic \s 1  \* MERGEFORMAT ">
        <w:r w:rsidR="008B3E76">
          <w:rPr>
            <w:noProof/>
          </w:rPr>
          <w:t>1</w:t>
        </w:r>
      </w:fldSimple>
      <w:r>
        <w:tab/>
        <w:t>Det allmänna pensionssystemet</w:t>
      </w:r>
    </w:p>
    <w:p w14:paraId="44F6B2F1" w14:textId="77777777" w:rsidR="00E81771" w:rsidRDefault="00E81771" w:rsidP="00AA0884">
      <w:pPr>
        <w:pStyle w:val="Brdtext"/>
      </w:pPr>
      <w:r w:rsidRPr="00A95AC5">
        <w:rPr>
          <w:noProof/>
          <w:lang w:eastAsia="sv-SE"/>
        </w:rPr>
        <w:drawing>
          <wp:inline distT="0" distB="0" distL="0" distR="0" wp14:anchorId="67CBA452" wp14:editId="0A6BBE27">
            <wp:extent cx="3691890" cy="1975485"/>
            <wp:effectExtent l="0" t="0" r="3810" b="5715"/>
            <wp:docPr id="4" name="Bildobjekt 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dobjekt 8"/>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3691890" cy="1975485"/>
                    </a:xfrm>
                    <a:prstGeom prst="rect">
                      <a:avLst/>
                    </a:prstGeom>
                    <a:noFill/>
                    <a:ln>
                      <a:noFill/>
                    </a:ln>
                  </pic:spPr>
                </pic:pic>
              </a:graphicData>
            </a:graphic>
          </wp:inline>
        </w:drawing>
      </w:r>
    </w:p>
    <w:p w14:paraId="473BB0C0" w14:textId="77777777" w:rsidR="00E81771" w:rsidRDefault="00E81771" w:rsidP="00E81771">
      <w:pPr>
        <w:pStyle w:val="Rubrik2"/>
        <w:spacing w:before="120"/>
      </w:pPr>
      <w:bookmarkStart w:id="14" w:name="_Toc481501521"/>
      <w:bookmarkStart w:id="15" w:name="_Toc481574480"/>
      <w:bookmarkStart w:id="16" w:name="_Toc483313555"/>
      <w:bookmarkStart w:id="17" w:name="_Toc514842414"/>
      <w:bookmarkStart w:id="18" w:name="_Toc7438813"/>
      <w:bookmarkStart w:id="19" w:name="_Toc8029406"/>
      <w:bookmarkStart w:id="20" w:name="_Toc9430684"/>
      <w:bookmarkStart w:id="21" w:name="_Toc41492995"/>
      <w:r w:rsidRPr="002D455B">
        <w:lastRenderedPageBreak/>
        <w:t>Inkomstpensionssystemet</w:t>
      </w:r>
      <w:bookmarkEnd w:id="14"/>
      <w:bookmarkEnd w:id="15"/>
      <w:bookmarkEnd w:id="16"/>
      <w:bookmarkEnd w:id="17"/>
      <w:bookmarkEnd w:id="18"/>
      <w:bookmarkEnd w:id="19"/>
      <w:bookmarkEnd w:id="20"/>
      <w:bookmarkEnd w:id="21"/>
    </w:p>
    <w:p w14:paraId="57F8907D" w14:textId="4BE3BFDE" w:rsidR="00E81771" w:rsidRDefault="00E81771" w:rsidP="00E81771">
      <w:pPr>
        <w:pStyle w:val="Brdtext"/>
      </w:pPr>
      <w:r>
        <w:t xml:space="preserve">Avgiften </w:t>
      </w:r>
      <w:r w:rsidRPr="006B37CA">
        <w:t>till det allmän</w:t>
      </w:r>
      <w:r>
        <w:t xml:space="preserve">na pensionssystemet </w:t>
      </w:r>
      <w:r w:rsidRPr="006B37CA">
        <w:t>uppgår till 18,5</w:t>
      </w:r>
      <w:r>
        <w:t> procent</w:t>
      </w:r>
      <w:r w:rsidRPr="006B37CA">
        <w:t xml:space="preserve"> av pensionsgrundande inkoms</w:t>
      </w:r>
      <w:r>
        <w:t xml:space="preserve">ter, varav </w:t>
      </w:r>
      <w:r w:rsidRPr="00361BB4">
        <w:t>16</w:t>
      </w:r>
      <w:r>
        <w:t> procent</w:t>
      </w:r>
      <w:r w:rsidRPr="00361BB4">
        <w:t xml:space="preserve"> </w:t>
      </w:r>
      <w:r>
        <w:t>sätts av t</w:t>
      </w:r>
      <w:r w:rsidRPr="00361BB4">
        <w:t>ill inkomst</w:t>
      </w:r>
      <w:r>
        <w:softHyphen/>
      </w:r>
      <w:r w:rsidRPr="00361BB4">
        <w:t xml:space="preserve">pensionen </w:t>
      </w:r>
      <w:r>
        <w:t xml:space="preserve">och resterande </w:t>
      </w:r>
      <w:r w:rsidRPr="00361BB4">
        <w:t>2,5</w:t>
      </w:r>
      <w:r>
        <w:t> procent</w:t>
      </w:r>
      <w:r w:rsidRPr="00361BB4">
        <w:t xml:space="preserve"> till premiepensionen</w:t>
      </w:r>
      <w:r>
        <w:t>.</w:t>
      </w:r>
      <w:r>
        <w:rPr>
          <w:rStyle w:val="Fotnotsreferens"/>
        </w:rPr>
        <w:footnoteReference w:id="3"/>
      </w:r>
      <w:r>
        <w:t xml:space="preserve"> Förutom lön räknas ersättning från social- och arbetslöshetsförsäkringar som pensions</w:t>
      </w:r>
      <w:r w:rsidR="00A70362">
        <w:softHyphen/>
      </w:r>
      <w:r>
        <w:t>grundande inkom</w:t>
      </w:r>
      <w:r>
        <w:softHyphen/>
        <w:t>ster. Även sjuk- och aktivitetsersättning tillgodoräknas liksom år med små barn (barnår), studier och plikttjänst.</w:t>
      </w:r>
      <w:r>
        <w:rPr>
          <w:rStyle w:val="Fotnotsreferens"/>
        </w:rPr>
        <w:footnoteReference w:id="4"/>
      </w:r>
      <w:r>
        <w:t xml:space="preserve"> De individuella </w:t>
      </w:r>
      <w:r w:rsidRPr="00881A8C">
        <w:t xml:space="preserve">belopp </w:t>
      </w:r>
      <w:r>
        <w:t xml:space="preserve">som sätts </w:t>
      </w:r>
      <w:r w:rsidRPr="00881A8C">
        <w:t xml:space="preserve">av </w:t>
      </w:r>
      <w:r>
        <w:t xml:space="preserve">kallas </w:t>
      </w:r>
      <w:r w:rsidRPr="00881A8C">
        <w:t>pensionsrätt</w:t>
      </w:r>
      <w:r>
        <w:t xml:space="preserve"> och </w:t>
      </w:r>
      <w:r w:rsidRPr="00881A8C">
        <w:t>boka</w:t>
      </w:r>
      <w:r>
        <w:t xml:space="preserve">s </w:t>
      </w:r>
      <w:r w:rsidRPr="00881A8C">
        <w:t xml:space="preserve">på </w:t>
      </w:r>
      <w:r>
        <w:t>ett personligt</w:t>
      </w:r>
      <w:r w:rsidRPr="00881A8C">
        <w:t xml:space="preserve"> konto hos Pensions</w:t>
      </w:r>
      <w:r>
        <w:softHyphen/>
      </w:r>
      <w:r w:rsidRPr="00881A8C">
        <w:t xml:space="preserve">myndigheten. </w:t>
      </w:r>
      <w:r>
        <w:t>På så sätt tillgodoräknas varje individs intjänade pensions</w:t>
      </w:r>
      <w:r>
        <w:softHyphen/>
        <w:t>rätter över hela livet. P</w:t>
      </w:r>
      <w:r w:rsidRPr="00881A8C">
        <w:t>ensionsrätter</w:t>
      </w:r>
      <w:r>
        <w:t>na</w:t>
      </w:r>
      <w:r w:rsidRPr="00881A8C">
        <w:t xml:space="preserve"> </w:t>
      </w:r>
      <w:r>
        <w:t>för inkomst</w:t>
      </w:r>
      <w:r w:rsidR="00A70362">
        <w:softHyphen/>
      </w:r>
      <w:r>
        <w:t>pensionen räknas</w:t>
      </w:r>
      <w:r w:rsidRPr="00881A8C">
        <w:t xml:space="preserve"> årligen upp med en avkastning som </w:t>
      </w:r>
      <w:r>
        <w:t xml:space="preserve">beräknas med utgångspunkt från </w:t>
      </w:r>
      <w:r w:rsidRPr="00881A8C">
        <w:t>inkomstindex</w:t>
      </w:r>
      <w:r>
        <w:t>.</w:t>
      </w:r>
      <w:r w:rsidRPr="00361BB4">
        <w:t xml:space="preserve"> </w:t>
      </w:r>
      <w:r>
        <w:t>Inkoms</w:t>
      </w:r>
      <w:r>
        <w:softHyphen/>
        <w:t>tindex speglar den genom</w:t>
      </w:r>
      <w:r w:rsidR="00A70362">
        <w:softHyphen/>
      </w:r>
      <w:r>
        <w:t>snittliga inkomst</w:t>
      </w:r>
      <w:r>
        <w:softHyphen/>
        <w:t>utvecklingen i Sverige vilken även påverkas av hur stor del av den arbetsföra befolkningen som arbe</w:t>
      </w:r>
      <w:r>
        <w:softHyphen/>
        <w:t>tar. Uppräkningen av pensionen kan även påverkas av buffertkapi</w:t>
      </w:r>
      <w:r>
        <w:softHyphen/>
        <w:t>talets värdeutveckling</w:t>
      </w:r>
      <w:r w:rsidRPr="00C42281">
        <w:t xml:space="preserve"> </w:t>
      </w:r>
      <w:r>
        <w:t>och av demografiska faktorer genom det s.k. balans</w:t>
      </w:r>
      <w:r>
        <w:softHyphen/>
        <w:t>talet.</w:t>
      </w:r>
      <w:r>
        <w:rPr>
          <w:rStyle w:val="Fotnotsreferens"/>
        </w:rPr>
        <w:footnoteReference w:id="5"/>
      </w:r>
    </w:p>
    <w:p w14:paraId="75CBE3F9" w14:textId="77777777" w:rsidR="00E81771" w:rsidRDefault="00E81771" w:rsidP="00632EE6">
      <w:pPr>
        <w:pStyle w:val="Rubrik4utannumrering"/>
      </w:pPr>
      <w:r w:rsidRPr="001F0111">
        <w:t>Buffertfonderna och det allmänna pensionssystemet</w:t>
      </w:r>
    </w:p>
    <w:p w14:paraId="29F5BC1F" w14:textId="737994A0" w:rsidR="00E81771" w:rsidRDefault="00E81771" w:rsidP="00E81771">
      <w:pPr>
        <w:pStyle w:val="Brdtext"/>
      </w:pPr>
      <w:r>
        <w:t>Buffertkapitalet</w:t>
      </w:r>
      <w:r w:rsidRPr="002253A9">
        <w:t xml:space="preserve"> </w:t>
      </w:r>
      <w:r>
        <w:t>förvaltas av Första‒Fjärde och Sjätte AP-fonderna. Fonderna är buffertfonder i inkomstpensionssystemet. När det nuvarande pensionssystemet infördes 2001, fördelades drygt 130 mil</w:t>
      </w:r>
      <w:r>
        <w:softHyphen/>
        <w:t>jarder kronor till vardera av Första–Fjärde AP-fonderna. För dessa fyra fonder infördes samtidigt ett gemensamt regelverk, lagen (2000:192) om allmänna pensionsfonder (AP-fonder), vilken även reglerar Sjunde AP-fonden.</w:t>
      </w:r>
    </w:p>
    <w:p w14:paraId="533EC40E" w14:textId="162EF4E0" w:rsidR="00E81771" w:rsidRDefault="00E81771" w:rsidP="00E81771">
      <w:pPr>
        <w:pStyle w:val="Brdtextmedindrag"/>
      </w:pPr>
      <w:r>
        <w:t>Enligt lagen är fondernas uppdrag att förvalta fondmedlen så att de blir till största möjliga nytta för inkomstpensionssystemet. Förvaltningen ska ta sin utgångspunkt i pensionssystemets åtagande. Målet är att långsiktigt maximera avkastningen i förhållande till risken i placeringarna. Den totala risknivån i förvaltningen ska vara låg, vilket inte ska tolkas som ett mål att minimera risken. Av det följer däremot ett krav på god risk</w:t>
      </w:r>
      <w:r>
        <w:softHyphen/>
        <w:t xml:space="preserve">spridning. Risk och avkastning ska tolkas i termer av utgående pensioner. </w:t>
      </w:r>
      <w:r w:rsidR="006B04A6">
        <w:t>Fondmedlen ska även förvaltas på ett föredömligt sätt genom ansvarsfulla investeringar och ansvarsfullt ägande och särskild vikt ska fästas vid hur en hållbar utveckling kan främjas utan att det görs avkall på det övergripande målet om avkastning och risk.</w:t>
      </w:r>
    </w:p>
    <w:p w14:paraId="1A9F5491" w14:textId="24585FCC" w:rsidR="00E81771" w:rsidRDefault="00E81771" w:rsidP="00E81771">
      <w:pPr>
        <w:pStyle w:val="Brdtextmedindrag"/>
      </w:pPr>
      <w:r>
        <w:t>AP-fonderna ska, med förvaltade medel, svara för kostnaderna för sin verksamhet, för revision och för uppföljning av fondförvaltningen. Rege</w:t>
      </w:r>
      <w:r>
        <w:softHyphen/>
        <w:t>ringen utser styrelserna i fonderna och ska årligen utvärdera förvalt</w:t>
      </w:r>
      <w:r>
        <w:softHyphen/>
        <w:t>ningen.</w:t>
      </w:r>
      <w:r w:rsidDel="00B81ECE">
        <w:t xml:space="preserve"> </w:t>
      </w:r>
      <w:r w:rsidR="006B04A6" w:rsidRPr="006B04A6">
        <w:t xml:space="preserve">Fonderna ska inte ha näringspolitiska eller ekonomisk-politiska mål. </w:t>
      </w:r>
      <w:r w:rsidRPr="006B04A6">
        <w:t xml:space="preserve">Rollen som förvaltare av allmänna pensionsmedel ställer krav på att fonderna uppbär allmänhetens förtroende. </w:t>
      </w:r>
    </w:p>
    <w:p w14:paraId="6D7C100C" w14:textId="6BE6F667" w:rsidR="00E81771" w:rsidRDefault="00E81771" w:rsidP="00E81771">
      <w:pPr>
        <w:pStyle w:val="Brdtextmedindrag"/>
      </w:pPr>
      <w:r>
        <w:lastRenderedPageBreak/>
        <w:t xml:space="preserve">Sjätte AP-fonden är också en buffertfond men regleras i en egen lag, lagen (2000:193) om Sjätte AP-fonden. Fonden är </w:t>
      </w:r>
      <w:r w:rsidR="008B5BED">
        <w:t>sluten</w:t>
      </w:r>
      <w:r>
        <w:t>, vilket innebär att den inte har betalningsflöden gentemot pensions</w:t>
      </w:r>
      <w:r>
        <w:softHyphen/>
        <w:t>systemet. Fondens uppdrag skiljer sig även från de andra buffertfonderna genom att medlen ska placeras på riskkapitalmarknaden. Sjätte AP-fonden har sitt ursprung i Sjätte fondstyrelsen, vilken inrättades 1996. Namnbytet gjordes i sam</w:t>
      </w:r>
      <w:r w:rsidR="00A70362">
        <w:softHyphen/>
      </w:r>
      <w:r>
        <w:t>band med pensionsreformen. Sjätte AP-fonden ingick dock inte i den pensionsöverenskommelse som slöts, vilket har inneburit att fonden har verkat med väsentligen oförändrade förutsättningar sedan 1996. De tidig</w:t>
      </w:r>
      <w:r w:rsidR="00B31846">
        <w:softHyphen/>
      </w:r>
      <w:r>
        <w:t>are gällande reglerna avseende Sjätte fondstyrelsen överfördes i princip oförändrade till den nu gällande lagen om Sjätte AP-fonden. Fondens medel har i sin helhet genererats från de 10,4 miljarder kronor som tillsköts i samband med att den dåvarande Sjätte fondstyrelsen bildades 1996.</w:t>
      </w:r>
    </w:p>
    <w:p w14:paraId="4B80803D" w14:textId="77777777" w:rsidR="00E81771" w:rsidRDefault="00E81771" w:rsidP="00632EE6">
      <w:pPr>
        <w:pStyle w:val="Rubrik4utannumrering"/>
      </w:pPr>
      <w:r>
        <w:t>Buffertfondernas två olika roller</w:t>
      </w:r>
    </w:p>
    <w:p w14:paraId="1BC482F2" w14:textId="77777777" w:rsidR="00E81771" w:rsidRPr="006E0C3F" w:rsidRDefault="00E81771" w:rsidP="00E81771">
      <w:pPr>
        <w:pStyle w:val="Brdtext"/>
      </w:pPr>
      <w:r>
        <w:t xml:space="preserve">Buffertfonderna har två olika roller inom inkomstpensionssystemet. </w:t>
      </w:r>
      <w:r w:rsidRPr="006E0C3F">
        <w:t>Den ena rollen är</w:t>
      </w:r>
      <w:r w:rsidRPr="006E0C3F">
        <w:rPr>
          <w:i/>
        </w:rPr>
        <w:t xml:space="preserve"> </w:t>
      </w:r>
      <w:r w:rsidRPr="0080111C">
        <w:rPr>
          <w:iCs/>
        </w:rPr>
        <w:t>att</w:t>
      </w:r>
      <w:r w:rsidRPr="006E0C3F">
        <w:rPr>
          <w:i/>
        </w:rPr>
        <w:t xml:space="preserve"> hantera de över- och underskott</w:t>
      </w:r>
      <w:r>
        <w:t xml:space="preserve"> som uppstår när inbetalda pensionsavgifter skiljer sig från utbetalda pensioner. När inbetalningarna till systemet är större än ut</w:t>
      </w:r>
      <w:r>
        <w:softHyphen/>
        <w:t xml:space="preserve">betalningarna sparas överskottet i Första–Fjärde AP-fonderna och när utbetalningarna är större än inbetalningarna tas medel från fonderna. </w:t>
      </w:r>
    </w:p>
    <w:p w14:paraId="5CE04F23" w14:textId="77777777" w:rsidR="00E81771" w:rsidRDefault="00E81771" w:rsidP="00E81771">
      <w:pPr>
        <w:pStyle w:val="Brdtextmedindrag"/>
      </w:pPr>
      <w:r>
        <w:t xml:space="preserve">Buffertfondernas andra roll är att </w:t>
      </w:r>
      <w:r w:rsidRPr="006E0C3F">
        <w:rPr>
          <w:i/>
        </w:rPr>
        <w:t>generera avkastning till inkomst-pensionssystemets långsiktiga finansiering</w:t>
      </w:r>
      <w:r w:rsidRPr="006852FA">
        <w:t>.</w:t>
      </w:r>
      <w:r>
        <w:t xml:space="preserve"> Om buffertfonderna har högre avkastning än den genomsnittliga inkomstutveck</w:t>
      </w:r>
      <w:r>
        <w:softHyphen/>
        <w:t>lingen i Sverige bidrar fonderna positivt till pensionssystemets lång</w:t>
      </w:r>
      <w:r>
        <w:softHyphen/>
        <w:t>siktiga finansiering, vilket minskar risken för att den s.k. auto</w:t>
      </w:r>
      <w:r>
        <w:softHyphen/>
        <w:t xml:space="preserve">matiska balanseringen ska aktiveras. </w:t>
      </w:r>
    </w:p>
    <w:p w14:paraId="2448C7A9" w14:textId="77777777" w:rsidR="00E81771" w:rsidRDefault="00E81771" w:rsidP="00632EE6">
      <w:pPr>
        <w:pStyle w:val="Rubrik4utannumrering"/>
      </w:pPr>
      <w:r>
        <w:t>Inkomstpensionssystemets finansiella ställning</w:t>
      </w:r>
    </w:p>
    <w:p w14:paraId="17205EFC" w14:textId="37B4CD3D" w:rsidR="00E81771" w:rsidRDefault="00E81771" w:rsidP="00E81771">
      <w:pPr>
        <w:pStyle w:val="Brdtext"/>
      </w:pPr>
      <w:r>
        <w:t>I</w:t>
      </w:r>
      <w:r w:rsidRPr="009825F6">
        <w:t xml:space="preserve">nkomstpensionssystemets </w:t>
      </w:r>
      <w:r>
        <w:t>konstruktion gör att d</w:t>
      </w:r>
      <w:r w:rsidRPr="009825F6">
        <w:t>et finns en stark kopp</w:t>
      </w:r>
      <w:r>
        <w:softHyphen/>
      </w:r>
      <w:r w:rsidRPr="009825F6">
        <w:t xml:space="preserve">ling mellan hur </w:t>
      </w:r>
      <w:r>
        <w:t xml:space="preserve">systemets </w:t>
      </w:r>
      <w:r w:rsidRPr="009825F6">
        <w:t xml:space="preserve">tillgångar och skulder utvecklas. </w:t>
      </w:r>
      <w:r>
        <w:t xml:space="preserve">Om </w:t>
      </w:r>
      <w:r w:rsidRPr="009825F6">
        <w:t xml:space="preserve">systemets </w:t>
      </w:r>
      <w:r>
        <w:t>tillgångar (</w:t>
      </w:r>
      <w:r w:rsidRPr="009825F6">
        <w:t>avgiftstillgången</w:t>
      </w:r>
      <w:r>
        <w:t xml:space="preserve">, dvs. inbetalda pensionsavgifter </w:t>
      </w:r>
      <w:r w:rsidRPr="009825F6">
        <w:t>och buffert</w:t>
      </w:r>
      <w:r w:rsidR="00C032EA">
        <w:softHyphen/>
      </w:r>
      <w:r w:rsidRPr="009825F6">
        <w:t>kapitalet</w:t>
      </w:r>
      <w:r>
        <w:t xml:space="preserve">) är större än </w:t>
      </w:r>
      <w:r w:rsidRPr="009825F6">
        <w:t>skulder</w:t>
      </w:r>
      <w:r>
        <w:t>na,</w:t>
      </w:r>
      <w:r w:rsidRPr="009825F6">
        <w:t xml:space="preserve"> räknas värdet på pensionsrätterna (pensionsskulden) upp med inkomst</w:t>
      </w:r>
      <w:r>
        <w:softHyphen/>
      </w:r>
      <w:r w:rsidRPr="009825F6">
        <w:t>index.</w:t>
      </w:r>
      <w:r>
        <w:t xml:space="preserve"> P</w:t>
      </w:r>
      <w:r w:rsidRPr="009825F6">
        <w:t xml:space="preserve">ensionsrätterna följer då den genomsnittliga </w:t>
      </w:r>
      <w:r>
        <w:t>inkomst</w:t>
      </w:r>
      <w:r>
        <w:softHyphen/>
        <w:t>utvecklingen</w:t>
      </w:r>
      <w:r w:rsidRPr="009825F6">
        <w:t xml:space="preserve"> i Sverige. </w:t>
      </w:r>
      <w:r>
        <w:t>Om skulderna däremot är större än</w:t>
      </w:r>
      <w:r w:rsidRPr="009825F6">
        <w:t xml:space="preserve"> tillgångarna</w:t>
      </w:r>
      <w:r>
        <w:t>,</w:t>
      </w:r>
      <w:r w:rsidRPr="009825F6">
        <w:t xml:space="preserve"> aktiveras balanseringen i systemet. Balanseringen innebär att pensions</w:t>
      </w:r>
      <w:r>
        <w:softHyphen/>
      </w:r>
      <w:r w:rsidRPr="009825F6">
        <w:t>skulden räk</w:t>
      </w:r>
      <w:r>
        <w:softHyphen/>
      </w:r>
      <w:r w:rsidRPr="009825F6">
        <w:t>nas upp i en långsammare takt, vilket gör att systemets finansiella ställ</w:t>
      </w:r>
      <w:r>
        <w:softHyphen/>
      </w:r>
      <w:r w:rsidRPr="009825F6">
        <w:t>ning stärks.</w:t>
      </w:r>
      <w:r>
        <w:t xml:space="preserve"> Balanseringen </w:t>
      </w:r>
      <w:r w:rsidRPr="009825F6">
        <w:t>beräknas genom att</w:t>
      </w:r>
      <w:r>
        <w:t xml:space="preserve"> systemets tillgångar divi</w:t>
      </w:r>
      <w:r>
        <w:softHyphen/>
        <w:t>deras</w:t>
      </w:r>
      <w:r w:rsidRPr="009825F6">
        <w:t xml:space="preserve"> med </w:t>
      </w:r>
      <w:r>
        <w:t>dess skulder</w:t>
      </w:r>
      <w:r w:rsidRPr="009825F6">
        <w:t xml:space="preserve">. Om </w:t>
      </w:r>
      <w:r>
        <w:t>balanstalet understiger 1,0000 är balan</w:t>
      </w:r>
      <w:r>
        <w:softHyphen/>
        <w:t>se</w:t>
      </w:r>
      <w:r>
        <w:softHyphen/>
        <w:t>ringen negativ och pensionsrätterna räknas då upp i en lång</w:t>
      </w:r>
      <w:r>
        <w:softHyphen/>
        <w:t>sammare takt till dess att systemet är i balans.</w:t>
      </w:r>
      <w:r w:rsidRPr="005B4358">
        <w:t xml:space="preserve"> </w:t>
      </w:r>
      <w:r>
        <w:t>I</w:t>
      </w:r>
      <w:r w:rsidRPr="009825F6">
        <w:t>nkoms</w:t>
      </w:r>
      <w:r>
        <w:t>t</w:t>
      </w:r>
      <w:r w:rsidR="00C032EA">
        <w:softHyphen/>
      </w:r>
      <w:r>
        <w:t>pensions</w:t>
      </w:r>
      <w:r>
        <w:softHyphen/>
        <w:t>systemets</w:t>
      </w:r>
      <w:r w:rsidRPr="009825F6">
        <w:t xml:space="preserve"> tillgångar och skulder sammanställs i slutet av varje år. </w:t>
      </w:r>
      <w:r>
        <w:t xml:space="preserve">I samband med </w:t>
      </w:r>
      <w:r w:rsidRPr="00E8259F">
        <w:rPr>
          <w:spacing w:val="-3"/>
        </w:rPr>
        <w:t>detta fastställs balanstalet. Vid 201</w:t>
      </w:r>
      <w:r w:rsidR="005E5396">
        <w:rPr>
          <w:spacing w:val="-3"/>
        </w:rPr>
        <w:t>9</w:t>
      </w:r>
      <w:r w:rsidRPr="00E8259F">
        <w:rPr>
          <w:spacing w:val="-3"/>
        </w:rPr>
        <w:t xml:space="preserve"> års slut uppgick tillgångarna i inkomst</w:t>
      </w:r>
      <w:r w:rsidRPr="00E8259F">
        <w:rPr>
          <w:spacing w:val="-3"/>
        </w:rPr>
        <w:softHyphen/>
      </w:r>
      <w:r w:rsidRPr="00205637">
        <w:t>pensions</w:t>
      </w:r>
      <w:r>
        <w:softHyphen/>
      </w:r>
      <w:r w:rsidRPr="00205637">
        <w:t xml:space="preserve">systemet till </w:t>
      </w:r>
      <w:r w:rsidR="005E5396">
        <w:t>10</w:t>
      </w:r>
      <w:r w:rsidR="00AC1156">
        <w:t> </w:t>
      </w:r>
      <w:r w:rsidR="005E5396">
        <w:t>213</w:t>
      </w:r>
      <w:r w:rsidR="00AC1156">
        <w:t xml:space="preserve"> </w:t>
      </w:r>
      <w:r w:rsidRPr="00205637">
        <w:t>miljarder kronor, var</w:t>
      </w:r>
      <w:r>
        <w:t>av avgiftstillgången stod för 8 </w:t>
      </w:r>
      <w:r w:rsidR="005E5396">
        <w:t>616</w:t>
      </w:r>
      <w:r w:rsidR="005E5396" w:rsidRPr="00205637">
        <w:t xml:space="preserve"> </w:t>
      </w:r>
      <w:r w:rsidRPr="00205637">
        <w:t xml:space="preserve">miljarder kronor och buffertfonderna för </w:t>
      </w:r>
      <w:r>
        <w:t>1 </w:t>
      </w:r>
      <w:r w:rsidR="005E5396">
        <w:t>596</w:t>
      </w:r>
      <w:r w:rsidR="005E5396" w:rsidRPr="00205637">
        <w:t xml:space="preserve"> </w:t>
      </w:r>
      <w:r w:rsidRPr="00205637">
        <w:t xml:space="preserve">miljarder kronor. Pensionsskulden uppgick vid samma tillfälle till </w:t>
      </w:r>
      <w:r>
        <w:t>9 </w:t>
      </w:r>
      <w:r w:rsidR="005E5396">
        <w:t xml:space="preserve">454 </w:t>
      </w:r>
      <w:r w:rsidRPr="00205637">
        <w:t>miljarder kronor (tabell 2.1).</w:t>
      </w:r>
    </w:p>
    <w:p w14:paraId="4FE8B30D" w14:textId="5F1062AF" w:rsidR="00E81771" w:rsidRPr="009825F6" w:rsidRDefault="00E81771" w:rsidP="00E81771">
      <w:pPr>
        <w:pStyle w:val="Brdtextmedindrag"/>
      </w:pPr>
      <w:r>
        <w:t xml:space="preserve">Från 2008 till 2014 beräknades buffertfondernas sammanlagda värde i balanstalet som medelvärdet av fondernas marknadsvärde vid utgången av de tre senaste åren. Sedan 2015 används inte längre något medelvärde utan </w:t>
      </w:r>
      <w:r>
        <w:lastRenderedPageBreak/>
        <w:t>det är fondernas marknadsvärde per den 31 december som ingår i ett dämpat balanstal. Balanstalet för 202</w:t>
      </w:r>
      <w:r w:rsidR="005E5396">
        <w:t>1</w:t>
      </w:r>
      <w:r>
        <w:t>, som baseras på 201</w:t>
      </w:r>
      <w:r w:rsidR="005E5396">
        <w:t>9</w:t>
      </w:r>
      <w:r>
        <w:t xml:space="preserve"> års tillgångar och skulder, beräknas till 1,0</w:t>
      </w:r>
      <w:r w:rsidR="00AD5815">
        <w:t>802</w:t>
      </w:r>
      <w:r>
        <w:t xml:space="preserve"> och det dämpade balanstalet till 1,0</w:t>
      </w:r>
      <w:r w:rsidR="00AD5815">
        <w:t>267</w:t>
      </w:r>
      <w:r>
        <w:t>. Att balanstalet överstiger ett beror på att</w:t>
      </w:r>
      <w:r w:rsidR="006A7A86">
        <w:t xml:space="preserve"> både</w:t>
      </w:r>
      <w:r>
        <w:t xml:space="preserve"> avgiftstillgången och fondvärdet har ökat. Systemets balanstal för 20</w:t>
      </w:r>
      <w:r w:rsidR="00007A07">
        <w:t>20</w:t>
      </w:r>
      <w:r>
        <w:t xml:space="preserve"> är sedan tidigare fastställt till 1,</w:t>
      </w:r>
      <w:r w:rsidR="00007A07">
        <w:t>0505</w:t>
      </w:r>
      <w:r>
        <w:t xml:space="preserve"> och det dämpade balanstalet till 1,01</w:t>
      </w:r>
      <w:r w:rsidR="00007A07">
        <w:t>68</w:t>
      </w:r>
      <w:r>
        <w:t>. De nya beräkningsreglerna minskar pensionernas volatilitet genom införandet av ett dämpat balanstal och ett mer aktuellt inkomstindex. Det dämpade balanstalet begränsar balanseringen till en tredjedel, vilket medför mindre svängningar av pensionsbeloppen.</w:t>
      </w:r>
      <w:r>
        <w:rPr>
          <w:rStyle w:val="Fotnotsreferens"/>
        </w:rPr>
        <w:footnoteReference w:id="6"/>
      </w:r>
      <w:r>
        <w:t xml:space="preserve"> I tabell 2.1 redovisas årets och tidigare </w:t>
      </w:r>
      <w:proofErr w:type="gramStart"/>
      <w:r>
        <w:t>års resultat</w:t>
      </w:r>
      <w:proofErr w:type="gramEnd"/>
      <w:r>
        <w:t xml:space="preserve"> för inkomstpensionssystemet.</w:t>
      </w:r>
    </w:p>
    <w:p w14:paraId="2D29DAD5" w14:textId="662CCE4B" w:rsidR="00E81771" w:rsidRDefault="00E81771" w:rsidP="00E81771">
      <w:pPr>
        <w:pStyle w:val="TabellRubrik"/>
      </w:pPr>
      <w:r>
        <w:t xml:space="preserve">Tabell </w:t>
      </w:r>
      <w:fldSimple w:instr=" STYLEREF 1 \s ">
        <w:r w:rsidR="008B3E76">
          <w:rPr>
            <w:noProof/>
          </w:rPr>
          <w:t>2</w:t>
        </w:r>
      </w:fldSimple>
      <w:r>
        <w:t>.</w:t>
      </w:r>
      <w:fldSimple w:instr=" SEQ Tabell \* Arabic \s 1  \* MERGEFORMAT ">
        <w:r w:rsidR="008B3E76">
          <w:rPr>
            <w:noProof/>
          </w:rPr>
          <w:t>1</w:t>
        </w:r>
      </w:fldSimple>
      <w:r>
        <w:tab/>
        <w:t>Inkomstpensionssystemets tillgångar och skulder (mdkr)</w:t>
      </w:r>
    </w:p>
    <w:tbl>
      <w:tblPr>
        <w:tblW w:w="4559" w:type="pct"/>
        <w:tblLayout w:type="fixed"/>
        <w:tblCellMar>
          <w:left w:w="0" w:type="dxa"/>
        </w:tblCellMar>
        <w:tblLook w:val="0000" w:firstRow="0" w:lastRow="0" w:firstColumn="0" w:lastColumn="0" w:noHBand="0" w:noVBand="0"/>
      </w:tblPr>
      <w:tblGrid>
        <w:gridCol w:w="1044"/>
        <w:gridCol w:w="541"/>
        <w:gridCol w:w="474"/>
        <w:gridCol w:w="474"/>
        <w:gridCol w:w="474"/>
        <w:gridCol w:w="474"/>
        <w:gridCol w:w="474"/>
        <w:gridCol w:w="474"/>
        <w:gridCol w:w="474"/>
        <w:gridCol w:w="474"/>
      </w:tblGrid>
      <w:tr w:rsidR="00C835F6" w14:paraId="2E152717" w14:textId="77777777" w:rsidTr="00AC3F70">
        <w:tc>
          <w:tcPr>
            <w:tcW w:w="1044" w:type="dxa"/>
            <w:tcBorders>
              <w:top w:val="single" w:sz="8" w:space="0" w:color="auto"/>
            </w:tcBorders>
          </w:tcPr>
          <w:p w14:paraId="39BCE071" w14:textId="77777777" w:rsidR="00C835F6" w:rsidRPr="00D70154" w:rsidRDefault="00C835F6" w:rsidP="00C91AF4">
            <w:pPr>
              <w:pStyle w:val="TabellHuvud"/>
              <w:jc w:val="left"/>
              <w:rPr>
                <w:sz w:val="16"/>
              </w:rPr>
            </w:pPr>
            <w:proofErr w:type="spellStart"/>
            <w:r w:rsidRPr="00D70154">
              <w:rPr>
                <w:sz w:val="16"/>
                <w:szCs w:val="16"/>
              </w:rPr>
              <w:t>Beräkningsår</w:t>
            </w:r>
            <w:proofErr w:type="spellEnd"/>
          </w:p>
        </w:tc>
        <w:tc>
          <w:tcPr>
            <w:tcW w:w="541" w:type="dxa"/>
            <w:tcBorders>
              <w:top w:val="single" w:sz="8" w:space="0" w:color="auto"/>
            </w:tcBorders>
          </w:tcPr>
          <w:p w14:paraId="04753FE8" w14:textId="5648A17E" w:rsidR="00C835F6" w:rsidRDefault="00C835F6" w:rsidP="00C91AF4">
            <w:pPr>
              <w:pStyle w:val="TabellHuvud"/>
              <w:rPr>
                <w:sz w:val="16"/>
              </w:rPr>
            </w:pPr>
            <w:r>
              <w:rPr>
                <w:sz w:val="16"/>
              </w:rPr>
              <w:t>2019</w:t>
            </w:r>
          </w:p>
        </w:tc>
        <w:tc>
          <w:tcPr>
            <w:tcW w:w="474" w:type="dxa"/>
            <w:tcBorders>
              <w:top w:val="single" w:sz="8" w:space="0" w:color="auto"/>
            </w:tcBorders>
          </w:tcPr>
          <w:p w14:paraId="109F0BC2" w14:textId="1F70644D" w:rsidR="00C835F6" w:rsidRDefault="00C835F6" w:rsidP="00C91AF4">
            <w:pPr>
              <w:pStyle w:val="TabellHuvud"/>
              <w:rPr>
                <w:sz w:val="16"/>
              </w:rPr>
            </w:pPr>
            <w:r>
              <w:rPr>
                <w:sz w:val="16"/>
              </w:rPr>
              <w:t>2018</w:t>
            </w:r>
          </w:p>
        </w:tc>
        <w:tc>
          <w:tcPr>
            <w:tcW w:w="474" w:type="dxa"/>
            <w:tcBorders>
              <w:top w:val="single" w:sz="8" w:space="0" w:color="auto"/>
            </w:tcBorders>
          </w:tcPr>
          <w:p w14:paraId="44E14115" w14:textId="1298F295" w:rsidR="00C835F6" w:rsidRPr="00555B37" w:rsidRDefault="00C835F6" w:rsidP="00C91AF4">
            <w:pPr>
              <w:pStyle w:val="TabellHuvud"/>
              <w:rPr>
                <w:sz w:val="16"/>
              </w:rPr>
            </w:pPr>
            <w:r>
              <w:rPr>
                <w:sz w:val="16"/>
              </w:rPr>
              <w:t>2017</w:t>
            </w:r>
          </w:p>
        </w:tc>
        <w:tc>
          <w:tcPr>
            <w:tcW w:w="474" w:type="dxa"/>
            <w:tcBorders>
              <w:top w:val="single" w:sz="8" w:space="0" w:color="auto"/>
            </w:tcBorders>
          </w:tcPr>
          <w:p w14:paraId="108A920E" w14:textId="77777777" w:rsidR="00C835F6" w:rsidRPr="00555B37" w:rsidRDefault="00C835F6" w:rsidP="00C91AF4">
            <w:pPr>
              <w:pStyle w:val="TabellHuvud"/>
              <w:rPr>
                <w:sz w:val="16"/>
              </w:rPr>
            </w:pPr>
            <w:proofErr w:type="gramStart"/>
            <w:r>
              <w:rPr>
                <w:sz w:val="16"/>
              </w:rPr>
              <w:t>2016</w:t>
            </w:r>
            <w:r w:rsidRPr="00555B37">
              <w:rPr>
                <w:vertAlign w:val="superscript"/>
              </w:rPr>
              <w:t>1</w:t>
            </w:r>
            <w:proofErr w:type="gramEnd"/>
          </w:p>
        </w:tc>
        <w:tc>
          <w:tcPr>
            <w:tcW w:w="474" w:type="dxa"/>
            <w:tcBorders>
              <w:top w:val="single" w:sz="8" w:space="0" w:color="auto"/>
            </w:tcBorders>
          </w:tcPr>
          <w:p w14:paraId="2F11EB3E" w14:textId="77777777" w:rsidR="00C835F6" w:rsidRPr="00555B37" w:rsidRDefault="00C835F6" w:rsidP="00C91AF4">
            <w:pPr>
              <w:pStyle w:val="TabellHuvud"/>
              <w:rPr>
                <w:sz w:val="16"/>
              </w:rPr>
            </w:pPr>
            <w:proofErr w:type="gramStart"/>
            <w:r w:rsidRPr="00555B37">
              <w:rPr>
                <w:sz w:val="16"/>
              </w:rPr>
              <w:t>2015</w:t>
            </w:r>
            <w:r w:rsidRPr="00555B37">
              <w:rPr>
                <w:vertAlign w:val="superscript"/>
              </w:rPr>
              <w:t>1</w:t>
            </w:r>
            <w:proofErr w:type="gramEnd"/>
          </w:p>
        </w:tc>
        <w:tc>
          <w:tcPr>
            <w:tcW w:w="474" w:type="dxa"/>
            <w:tcBorders>
              <w:top w:val="single" w:sz="8" w:space="0" w:color="auto"/>
            </w:tcBorders>
          </w:tcPr>
          <w:p w14:paraId="5D7A804A" w14:textId="77777777" w:rsidR="00C835F6" w:rsidRPr="000418F6" w:rsidRDefault="00C835F6" w:rsidP="00C91AF4">
            <w:pPr>
              <w:pStyle w:val="TabellHuvud"/>
              <w:rPr>
                <w:sz w:val="16"/>
              </w:rPr>
            </w:pPr>
            <w:r>
              <w:rPr>
                <w:sz w:val="16"/>
              </w:rPr>
              <w:t>2014</w:t>
            </w:r>
          </w:p>
        </w:tc>
        <w:tc>
          <w:tcPr>
            <w:tcW w:w="474" w:type="dxa"/>
            <w:tcBorders>
              <w:top w:val="single" w:sz="8" w:space="0" w:color="auto"/>
            </w:tcBorders>
          </w:tcPr>
          <w:p w14:paraId="3F987DC2" w14:textId="77777777" w:rsidR="00C835F6" w:rsidRPr="000418F6" w:rsidRDefault="00C835F6" w:rsidP="00C91AF4">
            <w:pPr>
              <w:pStyle w:val="TabellHuvud"/>
              <w:rPr>
                <w:sz w:val="16"/>
              </w:rPr>
            </w:pPr>
            <w:r>
              <w:rPr>
                <w:sz w:val="16"/>
              </w:rPr>
              <w:t>2013</w:t>
            </w:r>
          </w:p>
        </w:tc>
        <w:tc>
          <w:tcPr>
            <w:tcW w:w="474" w:type="dxa"/>
            <w:tcBorders>
              <w:top w:val="single" w:sz="8" w:space="0" w:color="auto"/>
            </w:tcBorders>
          </w:tcPr>
          <w:p w14:paraId="581D6460" w14:textId="77777777" w:rsidR="00C835F6" w:rsidRPr="000418F6" w:rsidRDefault="00C835F6" w:rsidP="00C91AF4">
            <w:pPr>
              <w:pStyle w:val="TabellHuvud"/>
              <w:rPr>
                <w:sz w:val="16"/>
              </w:rPr>
            </w:pPr>
            <w:r>
              <w:rPr>
                <w:sz w:val="16"/>
              </w:rPr>
              <w:t>2012</w:t>
            </w:r>
          </w:p>
        </w:tc>
        <w:tc>
          <w:tcPr>
            <w:tcW w:w="474" w:type="dxa"/>
            <w:tcBorders>
              <w:top w:val="single" w:sz="8" w:space="0" w:color="auto"/>
            </w:tcBorders>
          </w:tcPr>
          <w:p w14:paraId="7AA09C1A" w14:textId="77777777" w:rsidR="00C835F6" w:rsidRPr="000418F6" w:rsidRDefault="00C835F6" w:rsidP="00C91AF4">
            <w:pPr>
              <w:pStyle w:val="TabellHuvud"/>
              <w:rPr>
                <w:sz w:val="16"/>
              </w:rPr>
            </w:pPr>
            <w:r>
              <w:rPr>
                <w:sz w:val="16"/>
              </w:rPr>
              <w:t>2011</w:t>
            </w:r>
          </w:p>
        </w:tc>
      </w:tr>
      <w:tr w:rsidR="00C835F6" w14:paraId="1B0AC685" w14:textId="77777777" w:rsidTr="00AC3F70">
        <w:tc>
          <w:tcPr>
            <w:tcW w:w="1044" w:type="dxa"/>
            <w:tcBorders>
              <w:bottom w:val="single" w:sz="4" w:space="0" w:color="auto"/>
            </w:tcBorders>
          </w:tcPr>
          <w:p w14:paraId="7C8965CF" w14:textId="77777777" w:rsidR="00C835F6" w:rsidRPr="00D70154" w:rsidRDefault="00C835F6" w:rsidP="00C91AF4">
            <w:pPr>
              <w:pStyle w:val="TabellHuvud"/>
              <w:jc w:val="left"/>
              <w:rPr>
                <w:sz w:val="16"/>
              </w:rPr>
            </w:pPr>
            <w:r w:rsidRPr="00D70154">
              <w:rPr>
                <w:sz w:val="16"/>
                <w:szCs w:val="16"/>
              </w:rPr>
              <w:t>Balanseringsår</w:t>
            </w:r>
          </w:p>
        </w:tc>
        <w:tc>
          <w:tcPr>
            <w:tcW w:w="541" w:type="dxa"/>
            <w:tcBorders>
              <w:bottom w:val="single" w:sz="4" w:space="0" w:color="auto"/>
            </w:tcBorders>
          </w:tcPr>
          <w:p w14:paraId="4B19AF58" w14:textId="6BF4CD52" w:rsidR="00C835F6" w:rsidRDefault="00C835F6" w:rsidP="00C91AF4">
            <w:pPr>
              <w:pStyle w:val="TabellHuvud"/>
              <w:rPr>
                <w:sz w:val="16"/>
              </w:rPr>
            </w:pPr>
            <w:r>
              <w:rPr>
                <w:sz w:val="16"/>
              </w:rPr>
              <w:t>2021</w:t>
            </w:r>
          </w:p>
        </w:tc>
        <w:tc>
          <w:tcPr>
            <w:tcW w:w="474" w:type="dxa"/>
            <w:tcBorders>
              <w:bottom w:val="single" w:sz="4" w:space="0" w:color="auto"/>
            </w:tcBorders>
          </w:tcPr>
          <w:p w14:paraId="37728705" w14:textId="6B4765FA" w:rsidR="00C835F6" w:rsidRDefault="00C835F6" w:rsidP="00C91AF4">
            <w:pPr>
              <w:pStyle w:val="TabellHuvud"/>
              <w:rPr>
                <w:sz w:val="16"/>
              </w:rPr>
            </w:pPr>
            <w:r>
              <w:rPr>
                <w:sz w:val="16"/>
              </w:rPr>
              <w:t>2020</w:t>
            </w:r>
          </w:p>
        </w:tc>
        <w:tc>
          <w:tcPr>
            <w:tcW w:w="474" w:type="dxa"/>
            <w:tcBorders>
              <w:bottom w:val="single" w:sz="4" w:space="0" w:color="auto"/>
            </w:tcBorders>
          </w:tcPr>
          <w:p w14:paraId="134116A7" w14:textId="3BD36265" w:rsidR="00C835F6" w:rsidRPr="00555B37" w:rsidRDefault="00C835F6" w:rsidP="00C91AF4">
            <w:pPr>
              <w:pStyle w:val="TabellHuvud"/>
              <w:rPr>
                <w:sz w:val="16"/>
              </w:rPr>
            </w:pPr>
            <w:r>
              <w:rPr>
                <w:sz w:val="16"/>
              </w:rPr>
              <w:t>2019</w:t>
            </w:r>
          </w:p>
        </w:tc>
        <w:tc>
          <w:tcPr>
            <w:tcW w:w="474" w:type="dxa"/>
            <w:tcBorders>
              <w:bottom w:val="single" w:sz="4" w:space="0" w:color="auto"/>
            </w:tcBorders>
          </w:tcPr>
          <w:p w14:paraId="430EB047" w14:textId="77777777" w:rsidR="00C835F6" w:rsidRPr="00555B37" w:rsidRDefault="00C835F6" w:rsidP="00C91AF4">
            <w:pPr>
              <w:pStyle w:val="TabellHuvud"/>
              <w:rPr>
                <w:sz w:val="16"/>
              </w:rPr>
            </w:pPr>
            <w:r>
              <w:rPr>
                <w:sz w:val="16"/>
              </w:rPr>
              <w:t>2018</w:t>
            </w:r>
          </w:p>
        </w:tc>
        <w:tc>
          <w:tcPr>
            <w:tcW w:w="474" w:type="dxa"/>
            <w:tcBorders>
              <w:bottom w:val="single" w:sz="4" w:space="0" w:color="auto"/>
            </w:tcBorders>
          </w:tcPr>
          <w:p w14:paraId="258D62B2" w14:textId="77777777" w:rsidR="00C835F6" w:rsidRPr="00555B37" w:rsidRDefault="00C835F6" w:rsidP="00C91AF4">
            <w:pPr>
              <w:pStyle w:val="TabellHuvud"/>
              <w:rPr>
                <w:sz w:val="16"/>
              </w:rPr>
            </w:pPr>
            <w:r w:rsidRPr="00555B37">
              <w:rPr>
                <w:sz w:val="16"/>
              </w:rPr>
              <w:t>2017</w:t>
            </w:r>
          </w:p>
        </w:tc>
        <w:tc>
          <w:tcPr>
            <w:tcW w:w="474" w:type="dxa"/>
            <w:tcBorders>
              <w:bottom w:val="single" w:sz="4" w:space="0" w:color="auto"/>
            </w:tcBorders>
          </w:tcPr>
          <w:p w14:paraId="3C100468" w14:textId="77777777" w:rsidR="00C835F6" w:rsidRPr="000418F6" w:rsidRDefault="00C835F6" w:rsidP="00C91AF4">
            <w:pPr>
              <w:pStyle w:val="TabellHuvud"/>
              <w:rPr>
                <w:sz w:val="16"/>
              </w:rPr>
            </w:pPr>
            <w:r>
              <w:rPr>
                <w:sz w:val="16"/>
              </w:rPr>
              <w:t>2016</w:t>
            </w:r>
          </w:p>
        </w:tc>
        <w:tc>
          <w:tcPr>
            <w:tcW w:w="474" w:type="dxa"/>
            <w:tcBorders>
              <w:bottom w:val="single" w:sz="4" w:space="0" w:color="auto"/>
            </w:tcBorders>
          </w:tcPr>
          <w:p w14:paraId="4D85D708" w14:textId="77777777" w:rsidR="00C835F6" w:rsidRPr="000418F6" w:rsidRDefault="00C835F6" w:rsidP="00C91AF4">
            <w:pPr>
              <w:pStyle w:val="TabellHuvud"/>
              <w:rPr>
                <w:sz w:val="16"/>
              </w:rPr>
            </w:pPr>
            <w:r>
              <w:rPr>
                <w:sz w:val="16"/>
              </w:rPr>
              <w:t>2015</w:t>
            </w:r>
          </w:p>
        </w:tc>
        <w:tc>
          <w:tcPr>
            <w:tcW w:w="474" w:type="dxa"/>
            <w:tcBorders>
              <w:bottom w:val="single" w:sz="4" w:space="0" w:color="auto"/>
            </w:tcBorders>
          </w:tcPr>
          <w:p w14:paraId="2297322A" w14:textId="77777777" w:rsidR="00C835F6" w:rsidRPr="000418F6" w:rsidRDefault="00C835F6" w:rsidP="00C91AF4">
            <w:pPr>
              <w:pStyle w:val="TabellHuvud"/>
              <w:rPr>
                <w:sz w:val="16"/>
              </w:rPr>
            </w:pPr>
            <w:r>
              <w:rPr>
                <w:sz w:val="16"/>
              </w:rPr>
              <w:t>2014</w:t>
            </w:r>
          </w:p>
        </w:tc>
        <w:tc>
          <w:tcPr>
            <w:tcW w:w="474" w:type="dxa"/>
            <w:tcBorders>
              <w:bottom w:val="single" w:sz="4" w:space="0" w:color="auto"/>
            </w:tcBorders>
          </w:tcPr>
          <w:p w14:paraId="1D6C2A16" w14:textId="77777777" w:rsidR="00C835F6" w:rsidRPr="000418F6" w:rsidRDefault="00C835F6" w:rsidP="00C91AF4">
            <w:pPr>
              <w:pStyle w:val="TabellHuvud"/>
              <w:rPr>
                <w:sz w:val="16"/>
              </w:rPr>
            </w:pPr>
            <w:r>
              <w:rPr>
                <w:sz w:val="16"/>
              </w:rPr>
              <w:t>2013</w:t>
            </w:r>
          </w:p>
        </w:tc>
      </w:tr>
      <w:tr w:rsidR="00C835F6" w14:paraId="5341A676" w14:textId="77777777" w:rsidTr="00AC3F70">
        <w:tc>
          <w:tcPr>
            <w:tcW w:w="1044" w:type="dxa"/>
            <w:tcBorders>
              <w:top w:val="single" w:sz="4" w:space="0" w:color="auto"/>
            </w:tcBorders>
          </w:tcPr>
          <w:p w14:paraId="076E8AED" w14:textId="77777777" w:rsidR="00C835F6" w:rsidRPr="00D70154" w:rsidRDefault="00C835F6" w:rsidP="00C91AF4">
            <w:pPr>
              <w:pStyle w:val="TabellRader"/>
              <w:jc w:val="left"/>
            </w:pPr>
            <w:r w:rsidRPr="00D70154">
              <w:rPr>
                <w:sz w:val="14"/>
                <w:szCs w:val="14"/>
              </w:rPr>
              <w:t>Buffertfonden, medelvärde</w:t>
            </w:r>
            <w:r w:rsidRPr="00D70154">
              <w:rPr>
                <w:rFonts w:cs="Arial"/>
                <w:bCs/>
                <w:color w:val="000000"/>
                <w:spacing w:val="0"/>
                <w:sz w:val="14"/>
                <w:szCs w:val="14"/>
                <w:vertAlign w:val="superscript"/>
                <w:lang w:eastAsia="sv-SE"/>
              </w:rPr>
              <w:t>1</w:t>
            </w:r>
          </w:p>
        </w:tc>
        <w:tc>
          <w:tcPr>
            <w:tcW w:w="541" w:type="dxa"/>
            <w:tcBorders>
              <w:top w:val="single" w:sz="4" w:space="0" w:color="auto"/>
            </w:tcBorders>
          </w:tcPr>
          <w:p w14:paraId="373B5F2A" w14:textId="77777777" w:rsidR="00C835F6" w:rsidRDefault="00C835F6" w:rsidP="00C91AF4">
            <w:pPr>
              <w:pStyle w:val="TabellRader"/>
              <w:rPr>
                <w:sz w:val="14"/>
                <w:szCs w:val="14"/>
              </w:rPr>
            </w:pPr>
          </w:p>
        </w:tc>
        <w:tc>
          <w:tcPr>
            <w:tcW w:w="474" w:type="dxa"/>
            <w:tcBorders>
              <w:top w:val="single" w:sz="4" w:space="0" w:color="auto"/>
            </w:tcBorders>
          </w:tcPr>
          <w:p w14:paraId="7863C658" w14:textId="7665B771" w:rsidR="00C835F6" w:rsidRPr="00555B37" w:rsidRDefault="00C835F6" w:rsidP="00C91AF4">
            <w:pPr>
              <w:pStyle w:val="TabellRader"/>
              <w:rPr>
                <w:sz w:val="14"/>
                <w:szCs w:val="14"/>
              </w:rPr>
            </w:pPr>
          </w:p>
        </w:tc>
        <w:tc>
          <w:tcPr>
            <w:tcW w:w="474" w:type="dxa"/>
            <w:tcBorders>
              <w:top w:val="single" w:sz="4" w:space="0" w:color="auto"/>
            </w:tcBorders>
          </w:tcPr>
          <w:p w14:paraId="0B606F5F" w14:textId="38679249" w:rsidR="00C835F6" w:rsidRPr="00555B37" w:rsidRDefault="00C835F6" w:rsidP="00C91AF4">
            <w:pPr>
              <w:pStyle w:val="TabellRader"/>
              <w:rPr>
                <w:sz w:val="14"/>
                <w:szCs w:val="14"/>
              </w:rPr>
            </w:pPr>
          </w:p>
        </w:tc>
        <w:tc>
          <w:tcPr>
            <w:tcW w:w="474" w:type="dxa"/>
            <w:tcBorders>
              <w:top w:val="single" w:sz="4" w:space="0" w:color="auto"/>
            </w:tcBorders>
          </w:tcPr>
          <w:p w14:paraId="0D9D4563" w14:textId="77777777" w:rsidR="00C835F6" w:rsidRPr="00555B37" w:rsidRDefault="00C835F6" w:rsidP="00C91AF4">
            <w:pPr>
              <w:pStyle w:val="TabellRader"/>
              <w:rPr>
                <w:sz w:val="14"/>
                <w:szCs w:val="14"/>
              </w:rPr>
            </w:pPr>
          </w:p>
        </w:tc>
        <w:tc>
          <w:tcPr>
            <w:tcW w:w="474" w:type="dxa"/>
            <w:tcBorders>
              <w:top w:val="single" w:sz="4" w:space="0" w:color="auto"/>
            </w:tcBorders>
          </w:tcPr>
          <w:p w14:paraId="657BB171" w14:textId="77777777" w:rsidR="00C835F6" w:rsidRPr="00555B37" w:rsidRDefault="00C835F6" w:rsidP="00C91AF4">
            <w:pPr>
              <w:pStyle w:val="TabellRader"/>
              <w:rPr>
                <w:sz w:val="14"/>
                <w:szCs w:val="14"/>
              </w:rPr>
            </w:pPr>
          </w:p>
        </w:tc>
        <w:tc>
          <w:tcPr>
            <w:tcW w:w="474" w:type="dxa"/>
            <w:tcBorders>
              <w:top w:val="single" w:sz="4" w:space="0" w:color="auto"/>
            </w:tcBorders>
          </w:tcPr>
          <w:p w14:paraId="55532B05" w14:textId="77777777" w:rsidR="00C835F6" w:rsidRPr="00D70154" w:rsidRDefault="00C835F6" w:rsidP="00C91AF4">
            <w:pPr>
              <w:pStyle w:val="TabellRader"/>
            </w:pPr>
            <w:r w:rsidRPr="00D70154">
              <w:rPr>
                <w:sz w:val="14"/>
                <w:szCs w:val="14"/>
              </w:rPr>
              <w:t>1 067</w:t>
            </w:r>
          </w:p>
        </w:tc>
        <w:tc>
          <w:tcPr>
            <w:tcW w:w="474" w:type="dxa"/>
            <w:tcBorders>
              <w:top w:val="single" w:sz="4" w:space="0" w:color="auto"/>
            </w:tcBorders>
          </w:tcPr>
          <w:p w14:paraId="72A63907" w14:textId="77777777" w:rsidR="00C835F6" w:rsidRPr="00D70154" w:rsidRDefault="00C835F6" w:rsidP="00C91AF4">
            <w:pPr>
              <w:pStyle w:val="TabellRader"/>
            </w:pPr>
            <w:r w:rsidRPr="00D70154">
              <w:rPr>
                <w:sz w:val="14"/>
                <w:szCs w:val="14"/>
              </w:rPr>
              <w:t>963</w:t>
            </w:r>
          </w:p>
        </w:tc>
        <w:tc>
          <w:tcPr>
            <w:tcW w:w="474" w:type="dxa"/>
            <w:tcBorders>
              <w:top w:val="single" w:sz="4" w:space="0" w:color="auto"/>
            </w:tcBorders>
          </w:tcPr>
          <w:p w14:paraId="6DE6B60E" w14:textId="77777777" w:rsidR="00C835F6" w:rsidRPr="00D70154" w:rsidRDefault="00C835F6" w:rsidP="00C91AF4">
            <w:pPr>
              <w:pStyle w:val="TabellRader"/>
            </w:pPr>
            <w:r w:rsidRPr="00D70154">
              <w:rPr>
                <w:sz w:val="14"/>
                <w:szCs w:val="14"/>
              </w:rPr>
              <w:t>908</w:t>
            </w:r>
          </w:p>
        </w:tc>
        <w:tc>
          <w:tcPr>
            <w:tcW w:w="474" w:type="dxa"/>
            <w:tcBorders>
              <w:top w:val="single" w:sz="4" w:space="0" w:color="auto"/>
            </w:tcBorders>
          </w:tcPr>
          <w:p w14:paraId="46E3224F" w14:textId="77777777" w:rsidR="00C835F6" w:rsidRPr="00D70154" w:rsidRDefault="00C835F6" w:rsidP="00C91AF4">
            <w:pPr>
              <w:pStyle w:val="TabellRader"/>
            </w:pPr>
            <w:r w:rsidRPr="00D70154">
              <w:rPr>
                <w:sz w:val="14"/>
                <w:szCs w:val="14"/>
              </w:rPr>
              <w:t>865</w:t>
            </w:r>
          </w:p>
        </w:tc>
      </w:tr>
      <w:tr w:rsidR="00C835F6" w14:paraId="6AFC6F9E" w14:textId="77777777" w:rsidTr="00AC3F70">
        <w:tc>
          <w:tcPr>
            <w:tcW w:w="1044" w:type="dxa"/>
          </w:tcPr>
          <w:p w14:paraId="189BD12A" w14:textId="77777777" w:rsidR="00C835F6" w:rsidRPr="00D70154" w:rsidRDefault="00C835F6" w:rsidP="00C91AF4">
            <w:pPr>
              <w:pStyle w:val="TabellRader"/>
              <w:jc w:val="left"/>
            </w:pPr>
            <w:r w:rsidRPr="00D70154">
              <w:rPr>
                <w:sz w:val="14"/>
                <w:szCs w:val="14"/>
              </w:rPr>
              <w:t>Buffertfonden</w:t>
            </w:r>
          </w:p>
        </w:tc>
        <w:tc>
          <w:tcPr>
            <w:tcW w:w="541" w:type="dxa"/>
          </w:tcPr>
          <w:p w14:paraId="4E8BC219" w14:textId="37123170" w:rsidR="00C835F6" w:rsidRDefault="00C835F6" w:rsidP="00C91AF4">
            <w:pPr>
              <w:pStyle w:val="TabellRader"/>
              <w:rPr>
                <w:sz w:val="14"/>
                <w:szCs w:val="14"/>
              </w:rPr>
            </w:pPr>
            <w:r>
              <w:rPr>
                <w:sz w:val="14"/>
                <w:szCs w:val="14"/>
              </w:rPr>
              <w:t>1 596</w:t>
            </w:r>
          </w:p>
        </w:tc>
        <w:tc>
          <w:tcPr>
            <w:tcW w:w="474" w:type="dxa"/>
          </w:tcPr>
          <w:p w14:paraId="048EC9B3" w14:textId="3963FF42" w:rsidR="00C835F6" w:rsidRDefault="00C835F6" w:rsidP="00C91AF4">
            <w:pPr>
              <w:pStyle w:val="TabellRader"/>
              <w:rPr>
                <w:sz w:val="14"/>
                <w:szCs w:val="14"/>
              </w:rPr>
            </w:pPr>
            <w:r>
              <w:rPr>
                <w:sz w:val="14"/>
                <w:szCs w:val="14"/>
              </w:rPr>
              <w:t>1 383</w:t>
            </w:r>
          </w:p>
        </w:tc>
        <w:tc>
          <w:tcPr>
            <w:tcW w:w="474" w:type="dxa"/>
          </w:tcPr>
          <w:p w14:paraId="0F642615" w14:textId="1D208B5A" w:rsidR="00C835F6" w:rsidRDefault="00C835F6" w:rsidP="00C91AF4">
            <w:pPr>
              <w:pStyle w:val="TabellRader"/>
              <w:rPr>
                <w:sz w:val="14"/>
                <w:szCs w:val="14"/>
              </w:rPr>
            </w:pPr>
            <w:r>
              <w:rPr>
                <w:sz w:val="14"/>
                <w:szCs w:val="14"/>
              </w:rPr>
              <w:t>1 412</w:t>
            </w:r>
          </w:p>
        </w:tc>
        <w:tc>
          <w:tcPr>
            <w:tcW w:w="474" w:type="dxa"/>
          </w:tcPr>
          <w:p w14:paraId="1015A622" w14:textId="77777777" w:rsidR="00C835F6" w:rsidRPr="00555B37" w:rsidRDefault="00C835F6" w:rsidP="00C91AF4">
            <w:pPr>
              <w:pStyle w:val="TabellRader"/>
              <w:rPr>
                <w:sz w:val="14"/>
                <w:szCs w:val="14"/>
              </w:rPr>
            </w:pPr>
            <w:r>
              <w:rPr>
                <w:sz w:val="14"/>
                <w:szCs w:val="14"/>
              </w:rPr>
              <w:t xml:space="preserve">1 321 </w:t>
            </w:r>
          </w:p>
        </w:tc>
        <w:tc>
          <w:tcPr>
            <w:tcW w:w="474" w:type="dxa"/>
          </w:tcPr>
          <w:p w14:paraId="29932A2A" w14:textId="77777777" w:rsidR="00C835F6" w:rsidRPr="00555B37" w:rsidRDefault="00C835F6" w:rsidP="00C91AF4">
            <w:pPr>
              <w:pStyle w:val="TabellRader"/>
              <w:rPr>
                <w:sz w:val="14"/>
                <w:szCs w:val="14"/>
              </w:rPr>
            </w:pPr>
            <w:r w:rsidRPr="00555B37">
              <w:rPr>
                <w:sz w:val="14"/>
                <w:szCs w:val="14"/>
              </w:rPr>
              <w:t>1</w:t>
            </w:r>
            <w:r>
              <w:rPr>
                <w:sz w:val="14"/>
                <w:szCs w:val="14"/>
              </w:rPr>
              <w:t xml:space="preserve"> 230</w:t>
            </w:r>
          </w:p>
        </w:tc>
        <w:tc>
          <w:tcPr>
            <w:tcW w:w="474" w:type="dxa"/>
          </w:tcPr>
          <w:p w14:paraId="0DC54F7F" w14:textId="77777777" w:rsidR="00C835F6" w:rsidRPr="00D70154" w:rsidRDefault="00C835F6" w:rsidP="00C91AF4">
            <w:pPr>
              <w:pStyle w:val="TabellRader"/>
            </w:pPr>
            <w:r w:rsidRPr="00D70154">
              <w:rPr>
                <w:sz w:val="14"/>
                <w:szCs w:val="14"/>
              </w:rPr>
              <w:t>1 185</w:t>
            </w:r>
          </w:p>
        </w:tc>
        <w:tc>
          <w:tcPr>
            <w:tcW w:w="474" w:type="dxa"/>
          </w:tcPr>
          <w:p w14:paraId="6587847D" w14:textId="77777777" w:rsidR="00C835F6" w:rsidRPr="00D70154" w:rsidRDefault="00C835F6" w:rsidP="00C91AF4">
            <w:pPr>
              <w:pStyle w:val="TabellRader"/>
            </w:pPr>
            <w:r w:rsidRPr="00D70154">
              <w:rPr>
                <w:sz w:val="14"/>
                <w:szCs w:val="14"/>
              </w:rPr>
              <w:t>1 058</w:t>
            </w:r>
          </w:p>
        </w:tc>
        <w:tc>
          <w:tcPr>
            <w:tcW w:w="474" w:type="dxa"/>
          </w:tcPr>
          <w:p w14:paraId="1AF2A8F2" w14:textId="77777777" w:rsidR="00C835F6" w:rsidRPr="00D70154" w:rsidRDefault="00C835F6" w:rsidP="00C91AF4">
            <w:pPr>
              <w:pStyle w:val="TabellRader"/>
            </w:pPr>
            <w:r w:rsidRPr="00D70154">
              <w:rPr>
                <w:sz w:val="14"/>
                <w:szCs w:val="14"/>
              </w:rPr>
              <w:t>958</w:t>
            </w:r>
          </w:p>
        </w:tc>
        <w:tc>
          <w:tcPr>
            <w:tcW w:w="474" w:type="dxa"/>
          </w:tcPr>
          <w:p w14:paraId="6A481737" w14:textId="77777777" w:rsidR="00C835F6" w:rsidRPr="00D70154" w:rsidRDefault="00C835F6" w:rsidP="00C91AF4">
            <w:pPr>
              <w:pStyle w:val="TabellRader"/>
            </w:pPr>
            <w:r w:rsidRPr="00D70154">
              <w:rPr>
                <w:sz w:val="14"/>
                <w:szCs w:val="14"/>
              </w:rPr>
              <w:t>873</w:t>
            </w:r>
          </w:p>
        </w:tc>
      </w:tr>
      <w:tr w:rsidR="00C835F6" w14:paraId="7B831920" w14:textId="77777777" w:rsidTr="00AC3F70">
        <w:tc>
          <w:tcPr>
            <w:tcW w:w="1044" w:type="dxa"/>
          </w:tcPr>
          <w:p w14:paraId="7152F908" w14:textId="77777777" w:rsidR="00C835F6" w:rsidRPr="00D70154" w:rsidRDefault="00C835F6" w:rsidP="00C91AF4">
            <w:pPr>
              <w:pStyle w:val="TabellRader"/>
              <w:jc w:val="left"/>
            </w:pPr>
            <w:r w:rsidRPr="00D70154">
              <w:rPr>
                <w:sz w:val="14"/>
                <w:szCs w:val="14"/>
              </w:rPr>
              <w:t>Avgiftstillgång</w:t>
            </w:r>
          </w:p>
        </w:tc>
        <w:tc>
          <w:tcPr>
            <w:tcW w:w="541" w:type="dxa"/>
          </w:tcPr>
          <w:p w14:paraId="68686870" w14:textId="472467DD" w:rsidR="00C835F6" w:rsidRDefault="00C835F6" w:rsidP="00C91AF4">
            <w:pPr>
              <w:pStyle w:val="TabellRader"/>
              <w:rPr>
                <w:sz w:val="14"/>
                <w:szCs w:val="14"/>
              </w:rPr>
            </w:pPr>
            <w:r>
              <w:rPr>
                <w:sz w:val="14"/>
                <w:szCs w:val="14"/>
              </w:rPr>
              <w:t>8 616</w:t>
            </w:r>
          </w:p>
        </w:tc>
        <w:tc>
          <w:tcPr>
            <w:tcW w:w="474" w:type="dxa"/>
          </w:tcPr>
          <w:p w14:paraId="0738B61E" w14:textId="28A1C59C" w:rsidR="00C835F6" w:rsidRDefault="00C835F6" w:rsidP="00C91AF4">
            <w:pPr>
              <w:pStyle w:val="TabellRader"/>
              <w:rPr>
                <w:sz w:val="14"/>
                <w:szCs w:val="14"/>
              </w:rPr>
            </w:pPr>
            <w:r>
              <w:rPr>
                <w:sz w:val="14"/>
                <w:szCs w:val="14"/>
              </w:rPr>
              <w:t>8 244</w:t>
            </w:r>
          </w:p>
        </w:tc>
        <w:tc>
          <w:tcPr>
            <w:tcW w:w="474" w:type="dxa"/>
          </w:tcPr>
          <w:p w14:paraId="0A95B0A7" w14:textId="669BEF50" w:rsidR="00C835F6" w:rsidRDefault="00C835F6" w:rsidP="00C91AF4">
            <w:pPr>
              <w:pStyle w:val="TabellRader"/>
              <w:rPr>
                <w:sz w:val="14"/>
                <w:szCs w:val="14"/>
              </w:rPr>
            </w:pPr>
            <w:r>
              <w:rPr>
                <w:sz w:val="14"/>
                <w:szCs w:val="14"/>
              </w:rPr>
              <w:t>7 984</w:t>
            </w:r>
          </w:p>
        </w:tc>
        <w:tc>
          <w:tcPr>
            <w:tcW w:w="474" w:type="dxa"/>
          </w:tcPr>
          <w:p w14:paraId="2BA69DC8" w14:textId="77777777" w:rsidR="00C835F6" w:rsidRDefault="00C835F6" w:rsidP="00C91AF4">
            <w:pPr>
              <w:pStyle w:val="TabellRader"/>
              <w:rPr>
                <w:sz w:val="14"/>
                <w:szCs w:val="14"/>
              </w:rPr>
            </w:pPr>
            <w:r>
              <w:rPr>
                <w:sz w:val="14"/>
                <w:szCs w:val="14"/>
              </w:rPr>
              <w:t>7 737</w:t>
            </w:r>
          </w:p>
        </w:tc>
        <w:tc>
          <w:tcPr>
            <w:tcW w:w="474" w:type="dxa"/>
          </w:tcPr>
          <w:p w14:paraId="31FFD474" w14:textId="77777777" w:rsidR="00C835F6" w:rsidRPr="00555B37" w:rsidRDefault="00C835F6" w:rsidP="00C91AF4">
            <w:pPr>
              <w:pStyle w:val="TabellRader"/>
              <w:rPr>
                <w:sz w:val="14"/>
                <w:szCs w:val="14"/>
              </w:rPr>
            </w:pPr>
            <w:r>
              <w:rPr>
                <w:sz w:val="14"/>
                <w:szCs w:val="14"/>
              </w:rPr>
              <w:t>7 457</w:t>
            </w:r>
          </w:p>
        </w:tc>
        <w:tc>
          <w:tcPr>
            <w:tcW w:w="474" w:type="dxa"/>
          </w:tcPr>
          <w:p w14:paraId="3E8634F7" w14:textId="77777777" w:rsidR="00C835F6" w:rsidRPr="00D70154" w:rsidRDefault="00C835F6" w:rsidP="00C91AF4">
            <w:pPr>
              <w:pStyle w:val="TabellRader"/>
            </w:pPr>
            <w:r w:rsidRPr="00D70154">
              <w:rPr>
                <w:sz w:val="14"/>
                <w:szCs w:val="14"/>
              </w:rPr>
              <w:t>7 380</w:t>
            </w:r>
          </w:p>
        </w:tc>
        <w:tc>
          <w:tcPr>
            <w:tcW w:w="474" w:type="dxa"/>
          </w:tcPr>
          <w:p w14:paraId="3DAAC4DE" w14:textId="77777777" w:rsidR="00C835F6" w:rsidRPr="00D70154" w:rsidRDefault="00C835F6" w:rsidP="00C91AF4">
            <w:pPr>
              <w:pStyle w:val="TabellRader"/>
            </w:pPr>
            <w:r w:rsidRPr="00D70154">
              <w:rPr>
                <w:sz w:val="14"/>
                <w:szCs w:val="14"/>
              </w:rPr>
              <w:t>7 123</w:t>
            </w:r>
          </w:p>
        </w:tc>
        <w:tc>
          <w:tcPr>
            <w:tcW w:w="474" w:type="dxa"/>
          </w:tcPr>
          <w:p w14:paraId="5B4F4A05" w14:textId="77777777" w:rsidR="00C835F6" w:rsidRPr="00D70154" w:rsidRDefault="00C835F6" w:rsidP="00C91AF4">
            <w:pPr>
              <w:pStyle w:val="TabellRader"/>
            </w:pPr>
            <w:r w:rsidRPr="00D70154">
              <w:rPr>
                <w:sz w:val="14"/>
                <w:szCs w:val="14"/>
              </w:rPr>
              <w:t>6 915</w:t>
            </w:r>
          </w:p>
        </w:tc>
        <w:tc>
          <w:tcPr>
            <w:tcW w:w="474" w:type="dxa"/>
          </w:tcPr>
          <w:p w14:paraId="0BD785B3" w14:textId="77777777" w:rsidR="00C835F6" w:rsidRPr="00D70154" w:rsidRDefault="00C835F6" w:rsidP="00C91AF4">
            <w:pPr>
              <w:pStyle w:val="TabellRader"/>
            </w:pPr>
            <w:r w:rsidRPr="00D70154">
              <w:rPr>
                <w:sz w:val="14"/>
                <w:szCs w:val="14"/>
              </w:rPr>
              <w:t>6 828</w:t>
            </w:r>
          </w:p>
        </w:tc>
      </w:tr>
      <w:tr w:rsidR="00C835F6" w14:paraId="5345F47B" w14:textId="77777777" w:rsidTr="00AC3F70">
        <w:tc>
          <w:tcPr>
            <w:tcW w:w="1044" w:type="dxa"/>
          </w:tcPr>
          <w:p w14:paraId="6F67E10D" w14:textId="77777777" w:rsidR="00C835F6" w:rsidRPr="00D70154" w:rsidRDefault="00C835F6" w:rsidP="00C91AF4">
            <w:pPr>
              <w:pStyle w:val="TabellRader"/>
              <w:jc w:val="left"/>
            </w:pPr>
            <w:r w:rsidRPr="00D70154">
              <w:rPr>
                <w:b/>
                <w:sz w:val="14"/>
                <w:szCs w:val="14"/>
              </w:rPr>
              <w:t>Summa tillgångar</w:t>
            </w:r>
          </w:p>
        </w:tc>
        <w:tc>
          <w:tcPr>
            <w:tcW w:w="541" w:type="dxa"/>
          </w:tcPr>
          <w:p w14:paraId="704FF4E6" w14:textId="7AE79014" w:rsidR="00C835F6" w:rsidRDefault="00C835F6" w:rsidP="00C91AF4">
            <w:pPr>
              <w:pStyle w:val="TabellRader"/>
              <w:rPr>
                <w:b/>
                <w:sz w:val="14"/>
                <w:szCs w:val="14"/>
              </w:rPr>
            </w:pPr>
            <w:r>
              <w:rPr>
                <w:b/>
                <w:sz w:val="14"/>
                <w:szCs w:val="14"/>
              </w:rPr>
              <w:t>10 213</w:t>
            </w:r>
          </w:p>
        </w:tc>
        <w:tc>
          <w:tcPr>
            <w:tcW w:w="474" w:type="dxa"/>
          </w:tcPr>
          <w:p w14:paraId="62BC166F" w14:textId="739D4552" w:rsidR="00C835F6" w:rsidRDefault="00C835F6" w:rsidP="00C91AF4">
            <w:pPr>
              <w:pStyle w:val="TabellRader"/>
              <w:rPr>
                <w:b/>
                <w:sz w:val="14"/>
                <w:szCs w:val="14"/>
              </w:rPr>
            </w:pPr>
            <w:r>
              <w:rPr>
                <w:b/>
                <w:sz w:val="14"/>
                <w:szCs w:val="14"/>
              </w:rPr>
              <w:t>9 627</w:t>
            </w:r>
          </w:p>
        </w:tc>
        <w:tc>
          <w:tcPr>
            <w:tcW w:w="474" w:type="dxa"/>
          </w:tcPr>
          <w:p w14:paraId="2C6594D1" w14:textId="3601162A" w:rsidR="00C835F6" w:rsidRDefault="00C835F6" w:rsidP="00C91AF4">
            <w:pPr>
              <w:pStyle w:val="TabellRader"/>
              <w:rPr>
                <w:b/>
                <w:sz w:val="14"/>
                <w:szCs w:val="14"/>
              </w:rPr>
            </w:pPr>
            <w:r>
              <w:rPr>
                <w:b/>
                <w:sz w:val="14"/>
                <w:szCs w:val="14"/>
              </w:rPr>
              <w:t>9 396</w:t>
            </w:r>
          </w:p>
        </w:tc>
        <w:tc>
          <w:tcPr>
            <w:tcW w:w="474" w:type="dxa"/>
          </w:tcPr>
          <w:p w14:paraId="500AE413" w14:textId="77777777" w:rsidR="00C835F6" w:rsidRPr="00555B37" w:rsidRDefault="00C835F6" w:rsidP="00C91AF4">
            <w:pPr>
              <w:pStyle w:val="TabellRader"/>
              <w:rPr>
                <w:b/>
                <w:sz w:val="14"/>
                <w:szCs w:val="14"/>
              </w:rPr>
            </w:pPr>
            <w:r>
              <w:rPr>
                <w:b/>
                <w:sz w:val="14"/>
                <w:szCs w:val="14"/>
              </w:rPr>
              <w:t>9 058</w:t>
            </w:r>
          </w:p>
        </w:tc>
        <w:tc>
          <w:tcPr>
            <w:tcW w:w="474" w:type="dxa"/>
          </w:tcPr>
          <w:p w14:paraId="4CDC980D" w14:textId="77777777" w:rsidR="00C835F6" w:rsidRPr="00555B37" w:rsidRDefault="00C835F6" w:rsidP="00C91AF4">
            <w:pPr>
              <w:pStyle w:val="TabellRader"/>
              <w:rPr>
                <w:b/>
                <w:sz w:val="14"/>
                <w:szCs w:val="14"/>
              </w:rPr>
            </w:pPr>
            <w:r w:rsidRPr="00555B37">
              <w:rPr>
                <w:b/>
                <w:sz w:val="14"/>
                <w:szCs w:val="14"/>
              </w:rPr>
              <w:t>8 688</w:t>
            </w:r>
          </w:p>
        </w:tc>
        <w:tc>
          <w:tcPr>
            <w:tcW w:w="474" w:type="dxa"/>
          </w:tcPr>
          <w:p w14:paraId="45C1FAD2" w14:textId="77777777" w:rsidR="00C835F6" w:rsidRPr="00D70154" w:rsidRDefault="00C835F6" w:rsidP="00C91AF4">
            <w:pPr>
              <w:pStyle w:val="TabellRader"/>
            </w:pPr>
            <w:r w:rsidRPr="00D70154">
              <w:rPr>
                <w:b/>
                <w:sz w:val="14"/>
                <w:szCs w:val="14"/>
              </w:rPr>
              <w:t>8 565</w:t>
            </w:r>
          </w:p>
        </w:tc>
        <w:tc>
          <w:tcPr>
            <w:tcW w:w="474" w:type="dxa"/>
          </w:tcPr>
          <w:p w14:paraId="3DC02ACC" w14:textId="77777777" w:rsidR="00C835F6" w:rsidRPr="00D70154" w:rsidRDefault="00C835F6" w:rsidP="00C91AF4">
            <w:pPr>
              <w:pStyle w:val="TabellRader"/>
            </w:pPr>
            <w:r w:rsidRPr="00D70154">
              <w:rPr>
                <w:b/>
                <w:sz w:val="14"/>
                <w:szCs w:val="14"/>
              </w:rPr>
              <w:t>8 180</w:t>
            </w:r>
          </w:p>
        </w:tc>
        <w:tc>
          <w:tcPr>
            <w:tcW w:w="474" w:type="dxa"/>
          </w:tcPr>
          <w:p w14:paraId="1036AC27" w14:textId="77777777" w:rsidR="00C835F6" w:rsidRPr="00D70154" w:rsidRDefault="00C835F6" w:rsidP="00C91AF4">
            <w:pPr>
              <w:pStyle w:val="TabellRader"/>
            </w:pPr>
            <w:r w:rsidRPr="00D70154">
              <w:rPr>
                <w:b/>
                <w:sz w:val="14"/>
                <w:szCs w:val="14"/>
              </w:rPr>
              <w:t>7 873</w:t>
            </w:r>
          </w:p>
        </w:tc>
        <w:tc>
          <w:tcPr>
            <w:tcW w:w="474" w:type="dxa"/>
          </w:tcPr>
          <w:p w14:paraId="1C77180E" w14:textId="77777777" w:rsidR="00C835F6" w:rsidRPr="00D70154" w:rsidRDefault="00C835F6" w:rsidP="00C91AF4">
            <w:pPr>
              <w:pStyle w:val="TabellRader"/>
            </w:pPr>
            <w:r w:rsidRPr="00D70154">
              <w:rPr>
                <w:b/>
                <w:sz w:val="14"/>
                <w:szCs w:val="14"/>
              </w:rPr>
              <w:t>7 700</w:t>
            </w:r>
          </w:p>
        </w:tc>
      </w:tr>
      <w:tr w:rsidR="00C835F6" w14:paraId="2DFE4B49" w14:textId="77777777" w:rsidTr="00AC3F70">
        <w:tc>
          <w:tcPr>
            <w:tcW w:w="1044" w:type="dxa"/>
          </w:tcPr>
          <w:p w14:paraId="3DC0E63B" w14:textId="77777777" w:rsidR="00C835F6" w:rsidRPr="00D70154" w:rsidRDefault="00C835F6" w:rsidP="00C91AF4">
            <w:pPr>
              <w:pStyle w:val="TabellRader"/>
              <w:jc w:val="left"/>
            </w:pPr>
            <w:r w:rsidRPr="00D70154">
              <w:rPr>
                <w:b/>
                <w:sz w:val="14"/>
                <w:szCs w:val="14"/>
              </w:rPr>
              <w:t>Pensionsskuld</w:t>
            </w:r>
          </w:p>
        </w:tc>
        <w:tc>
          <w:tcPr>
            <w:tcW w:w="541" w:type="dxa"/>
          </w:tcPr>
          <w:p w14:paraId="036B4558" w14:textId="5E25ADE3" w:rsidR="00C835F6" w:rsidRDefault="00183A94" w:rsidP="00C91AF4">
            <w:pPr>
              <w:pStyle w:val="TabellRader"/>
              <w:rPr>
                <w:b/>
                <w:sz w:val="14"/>
                <w:szCs w:val="14"/>
              </w:rPr>
            </w:pPr>
            <w:r>
              <w:rPr>
                <w:b/>
                <w:sz w:val="14"/>
                <w:szCs w:val="14"/>
              </w:rPr>
              <w:t>9 454</w:t>
            </w:r>
          </w:p>
        </w:tc>
        <w:tc>
          <w:tcPr>
            <w:tcW w:w="474" w:type="dxa"/>
          </w:tcPr>
          <w:p w14:paraId="557DD7BF" w14:textId="335CF8C2" w:rsidR="00C835F6" w:rsidRDefault="00C835F6" w:rsidP="00C91AF4">
            <w:pPr>
              <w:pStyle w:val="TabellRader"/>
              <w:rPr>
                <w:b/>
                <w:sz w:val="14"/>
                <w:szCs w:val="14"/>
              </w:rPr>
            </w:pPr>
            <w:r>
              <w:rPr>
                <w:b/>
                <w:sz w:val="14"/>
                <w:szCs w:val="14"/>
              </w:rPr>
              <w:t>9 165</w:t>
            </w:r>
          </w:p>
        </w:tc>
        <w:tc>
          <w:tcPr>
            <w:tcW w:w="474" w:type="dxa"/>
          </w:tcPr>
          <w:p w14:paraId="27CC7145" w14:textId="2B7F80D3" w:rsidR="00C835F6" w:rsidRDefault="00C835F6" w:rsidP="00C91AF4">
            <w:pPr>
              <w:pStyle w:val="TabellRader"/>
              <w:rPr>
                <w:b/>
                <w:sz w:val="14"/>
                <w:szCs w:val="14"/>
              </w:rPr>
            </w:pPr>
            <w:r>
              <w:rPr>
                <w:b/>
                <w:sz w:val="14"/>
                <w:szCs w:val="14"/>
              </w:rPr>
              <w:t>9 080</w:t>
            </w:r>
          </w:p>
        </w:tc>
        <w:tc>
          <w:tcPr>
            <w:tcW w:w="474" w:type="dxa"/>
          </w:tcPr>
          <w:p w14:paraId="6922392F" w14:textId="77777777" w:rsidR="00C835F6" w:rsidRPr="00555B37" w:rsidRDefault="00C835F6" w:rsidP="00C91AF4">
            <w:pPr>
              <w:pStyle w:val="TabellRader"/>
              <w:rPr>
                <w:b/>
                <w:sz w:val="14"/>
                <w:szCs w:val="14"/>
              </w:rPr>
            </w:pPr>
            <w:r>
              <w:rPr>
                <w:b/>
                <w:sz w:val="14"/>
                <w:szCs w:val="14"/>
              </w:rPr>
              <w:t>8 714</w:t>
            </w:r>
          </w:p>
        </w:tc>
        <w:tc>
          <w:tcPr>
            <w:tcW w:w="474" w:type="dxa"/>
          </w:tcPr>
          <w:p w14:paraId="60F8A719" w14:textId="77777777" w:rsidR="00C835F6" w:rsidRPr="00555B37" w:rsidRDefault="00C835F6" w:rsidP="00C91AF4">
            <w:pPr>
              <w:pStyle w:val="TabellRader"/>
              <w:rPr>
                <w:b/>
                <w:sz w:val="14"/>
                <w:szCs w:val="14"/>
              </w:rPr>
            </w:pPr>
            <w:r w:rsidRPr="00555B37">
              <w:rPr>
                <w:b/>
                <w:sz w:val="14"/>
                <w:szCs w:val="14"/>
              </w:rPr>
              <w:t>8 517</w:t>
            </w:r>
          </w:p>
        </w:tc>
        <w:tc>
          <w:tcPr>
            <w:tcW w:w="474" w:type="dxa"/>
          </w:tcPr>
          <w:p w14:paraId="3E2F60EB" w14:textId="77777777" w:rsidR="00C835F6" w:rsidRPr="00555B37" w:rsidRDefault="00C835F6" w:rsidP="00C91AF4">
            <w:pPr>
              <w:pStyle w:val="TabellRader"/>
              <w:rPr>
                <w:b/>
              </w:rPr>
            </w:pPr>
            <w:r w:rsidRPr="00555B37">
              <w:rPr>
                <w:b/>
                <w:sz w:val="14"/>
                <w:szCs w:val="14"/>
              </w:rPr>
              <w:t>8 141</w:t>
            </w:r>
          </w:p>
        </w:tc>
        <w:tc>
          <w:tcPr>
            <w:tcW w:w="474" w:type="dxa"/>
          </w:tcPr>
          <w:p w14:paraId="3AA5F45C" w14:textId="77777777" w:rsidR="00C835F6" w:rsidRPr="00D70154" w:rsidRDefault="00C835F6" w:rsidP="00C91AF4">
            <w:pPr>
              <w:pStyle w:val="TabellRader"/>
            </w:pPr>
            <w:r w:rsidRPr="00D70154">
              <w:rPr>
                <w:b/>
                <w:sz w:val="14"/>
                <w:szCs w:val="14"/>
              </w:rPr>
              <w:t>8 053</w:t>
            </w:r>
          </w:p>
        </w:tc>
        <w:tc>
          <w:tcPr>
            <w:tcW w:w="474" w:type="dxa"/>
          </w:tcPr>
          <w:p w14:paraId="0B9C30DC" w14:textId="77777777" w:rsidR="00C835F6" w:rsidRPr="00D70154" w:rsidRDefault="00C835F6" w:rsidP="00C91AF4">
            <w:pPr>
              <w:pStyle w:val="TabellRader"/>
            </w:pPr>
            <w:r w:rsidRPr="00D70154">
              <w:rPr>
                <w:b/>
                <w:sz w:val="14"/>
                <w:szCs w:val="14"/>
              </w:rPr>
              <w:t>7 952</w:t>
            </w:r>
          </w:p>
        </w:tc>
        <w:tc>
          <w:tcPr>
            <w:tcW w:w="474" w:type="dxa"/>
          </w:tcPr>
          <w:p w14:paraId="020B2DAF" w14:textId="77777777" w:rsidR="00C835F6" w:rsidRPr="00D70154" w:rsidRDefault="00C835F6" w:rsidP="00C91AF4">
            <w:pPr>
              <w:pStyle w:val="TabellRader"/>
            </w:pPr>
            <w:r w:rsidRPr="00D70154">
              <w:rPr>
                <w:b/>
                <w:sz w:val="14"/>
                <w:szCs w:val="14"/>
              </w:rPr>
              <w:t>7 543</w:t>
            </w:r>
          </w:p>
        </w:tc>
      </w:tr>
      <w:tr w:rsidR="00C835F6" w14:paraId="21AB04AA" w14:textId="77777777" w:rsidTr="00AC3F70">
        <w:tc>
          <w:tcPr>
            <w:tcW w:w="1044" w:type="dxa"/>
          </w:tcPr>
          <w:p w14:paraId="0F9AFD12" w14:textId="77777777" w:rsidR="00C835F6" w:rsidRPr="00D70154" w:rsidRDefault="00C835F6" w:rsidP="00C91AF4">
            <w:pPr>
              <w:pStyle w:val="TabellRader"/>
              <w:jc w:val="left"/>
            </w:pPr>
            <w:r w:rsidRPr="00D70154">
              <w:rPr>
                <w:sz w:val="14"/>
                <w:szCs w:val="14"/>
              </w:rPr>
              <w:t>Över-/underskott</w:t>
            </w:r>
          </w:p>
        </w:tc>
        <w:tc>
          <w:tcPr>
            <w:tcW w:w="541" w:type="dxa"/>
          </w:tcPr>
          <w:p w14:paraId="4EF737DA" w14:textId="10598370" w:rsidR="00C835F6" w:rsidRDefault="00183A94" w:rsidP="00C91AF4">
            <w:pPr>
              <w:pStyle w:val="TabellRader"/>
              <w:rPr>
                <w:sz w:val="14"/>
                <w:szCs w:val="14"/>
              </w:rPr>
            </w:pPr>
            <w:r>
              <w:rPr>
                <w:sz w:val="14"/>
                <w:szCs w:val="14"/>
              </w:rPr>
              <w:t>758</w:t>
            </w:r>
          </w:p>
        </w:tc>
        <w:tc>
          <w:tcPr>
            <w:tcW w:w="474" w:type="dxa"/>
          </w:tcPr>
          <w:p w14:paraId="69573B50" w14:textId="7FC763EA" w:rsidR="00C835F6" w:rsidRDefault="00C835F6" w:rsidP="00C91AF4">
            <w:pPr>
              <w:pStyle w:val="TabellRader"/>
              <w:rPr>
                <w:sz w:val="14"/>
                <w:szCs w:val="14"/>
              </w:rPr>
            </w:pPr>
            <w:r>
              <w:rPr>
                <w:sz w:val="14"/>
                <w:szCs w:val="14"/>
              </w:rPr>
              <w:t>463</w:t>
            </w:r>
          </w:p>
        </w:tc>
        <w:tc>
          <w:tcPr>
            <w:tcW w:w="474" w:type="dxa"/>
          </w:tcPr>
          <w:p w14:paraId="281B0B73" w14:textId="025A9D75" w:rsidR="00C835F6" w:rsidRDefault="00C835F6" w:rsidP="00C91AF4">
            <w:pPr>
              <w:pStyle w:val="TabellRader"/>
              <w:rPr>
                <w:sz w:val="14"/>
                <w:szCs w:val="14"/>
              </w:rPr>
            </w:pPr>
            <w:r>
              <w:rPr>
                <w:sz w:val="14"/>
                <w:szCs w:val="14"/>
              </w:rPr>
              <w:t>315</w:t>
            </w:r>
          </w:p>
        </w:tc>
        <w:tc>
          <w:tcPr>
            <w:tcW w:w="474" w:type="dxa"/>
          </w:tcPr>
          <w:p w14:paraId="3092F047" w14:textId="77777777" w:rsidR="00C835F6" w:rsidRDefault="00C835F6" w:rsidP="00C91AF4">
            <w:pPr>
              <w:pStyle w:val="TabellRader"/>
              <w:rPr>
                <w:sz w:val="14"/>
                <w:szCs w:val="14"/>
              </w:rPr>
            </w:pPr>
            <w:r>
              <w:rPr>
                <w:sz w:val="14"/>
                <w:szCs w:val="14"/>
              </w:rPr>
              <w:t>344</w:t>
            </w:r>
          </w:p>
        </w:tc>
        <w:tc>
          <w:tcPr>
            <w:tcW w:w="474" w:type="dxa"/>
          </w:tcPr>
          <w:p w14:paraId="1018A1CC" w14:textId="77777777" w:rsidR="00C835F6" w:rsidRPr="00555B37" w:rsidRDefault="00C835F6" w:rsidP="00C91AF4">
            <w:pPr>
              <w:pStyle w:val="TabellRader"/>
              <w:rPr>
                <w:sz w:val="14"/>
                <w:szCs w:val="14"/>
              </w:rPr>
            </w:pPr>
            <w:r>
              <w:rPr>
                <w:sz w:val="14"/>
                <w:szCs w:val="14"/>
              </w:rPr>
              <w:t>171</w:t>
            </w:r>
          </w:p>
        </w:tc>
        <w:tc>
          <w:tcPr>
            <w:tcW w:w="474" w:type="dxa"/>
          </w:tcPr>
          <w:p w14:paraId="1C03C5F6" w14:textId="77777777" w:rsidR="00C835F6" w:rsidRPr="00D70154" w:rsidRDefault="00C835F6" w:rsidP="00C91AF4">
            <w:pPr>
              <w:pStyle w:val="TabellRader"/>
            </w:pPr>
            <w:r w:rsidRPr="00D70154">
              <w:rPr>
                <w:sz w:val="14"/>
                <w:szCs w:val="14"/>
              </w:rPr>
              <w:t>423</w:t>
            </w:r>
          </w:p>
        </w:tc>
        <w:tc>
          <w:tcPr>
            <w:tcW w:w="474" w:type="dxa"/>
          </w:tcPr>
          <w:p w14:paraId="57CE2058" w14:textId="77777777" w:rsidR="00C835F6" w:rsidRPr="00D70154" w:rsidRDefault="00C835F6" w:rsidP="00C91AF4">
            <w:pPr>
              <w:pStyle w:val="TabellRader"/>
            </w:pPr>
            <w:r w:rsidRPr="00D70154">
              <w:rPr>
                <w:sz w:val="14"/>
                <w:szCs w:val="14"/>
              </w:rPr>
              <w:t>127</w:t>
            </w:r>
          </w:p>
        </w:tc>
        <w:tc>
          <w:tcPr>
            <w:tcW w:w="474" w:type="dxa"/>
          </w:tcPr>
          <w:p w14:paraId="19BBAFBB" w14:textId="77777777" w:rsidR="00C835F6" w:rsidRPr="00D70154" w:rsidRDefault="00C835F6" w:rsidP="00C91AF4">
            <w:pPr>
              <w:pStyle w:val="TabellRader"/>
            </w:pPr>
            <w:r w:rsidRPr="00D70154">
              <w:rPr>
                <w:sz w:val="14"/>
                <w:szCs w:val="14"/>
              </w:rPr>
              <w:t>-80</w:t>
            </w:r>
          </w:p>
        </w:tc>
        <w:tc>
          <w:tcPr>
            <w:tcW w:w="474" w:type="dxa"/>
          </w:tcPr>
          <w:p w14:paraId="505151A7" w14:textId="77777777" w:rsidR="00C835F6" w:rsidRPr="00D70154" w:rsidRDefault="00C835F6" w:rsidP="00C91AF4">
            <w:pPr>
              <w:pStyle w:val="TabellRader"/>
            </w:pPr>
            <w:r w:rsidRPr="00D70154">
              <w:rPr>
                <w:sz w:val="14"/>
                <w:szCs w:val="14"/>
              </w:rPr>
              <w:t>157</w:t>
            </w:r>
          </w:p>
        </w:tc>
      </w:tr>
      <w:tr w:rsidR="00C835F6" w14:paraId="6D029688" w14:textId="77777777" w:rsidTr="00AC3F70">
        <w:tc>
          <w:tcPr>
            <w:tcW w:w="1044" w:type="dxa"/>
          </w:tcPr>
          <w:p w14:paraId="38DEAFD8" w14:textId="77777777" w:rsidR="00C835F6" w:rsidRPr="00D70154" w:rsidRDefault="00C835F6" w:rsidP="00C91AF4">
            <w:pPr>
              <w:pStyle w:val="TabellRader"/>
              <w:jc w:val="left"/>
            </w:pPr>
            <w:r w:rsidRPr="00D70154">
              <w:rPr>
                <w:b/>
                <w:sz w:val="14"/>
                <w:szCs w:val="14"/>
              </w:rPr>
              <w:t>Ba</w:t>
            </w:r>
            <w:r w:rsidRPr="00555B37">
              <w:rPr>
                <w:b/>
                <w:sz w:val="14"/>
                <w:szCs w:val="14"/>
              </w:rPr>
              <w:t>lanstal</w:t>
            </w:r>
            <w:r w:rsidRPr="00555B37">
              <w:rPr>
                <w:vertAlign w:val="superscript"/>
              </w:rPr>
              <w:t>2</w:t>
            </w:r>
          </w:p>
        </w:tc>
        <w:tc>
          <w:tcPr>
            <w:tcW w:w="541" w:type="dxa"/>
          </w:tcPr>
          <w:p w14:paraId="7F44758B" w14:textId="7660FC1D" w:rsidR="00C835F6" w:rsidRDefault="00183A94" w:rsidP="00C91AF4">
            <w:pPr>
              <w:pStyle w:val="TabellRader"/>
              <w:rPr>
                <w:b/>
                <w:sz w:val="14"/>
                <w:szCs w:val="14"/>
              </w:rPr>
            </w:pPr>
            <w:r>
              <w:rPr>
                <w:b/>
                <w:sz w:val="14"/>
                <w:szCs w:val="14"/>
              </w:rPr>
              <w:t>1,0802</w:t>
            </w:r>
          </w:p>
        </w:tc>
        <w:tc>
          <w:tcPr>
            <w:tcW w:w="474" w:type="dxa"/>
          </w:tcPr>
          <w:p w14:paraId="49991273" w14:textId="07D246D7" w:rsidR="00C835F6" w:rsidRDefault="00C835F6" w:rsidP="00C91AF4">
            <w:pPr>
              <w:pStyle w:val="TabellRader"/>
              <w:rPr>
                <w:b/>
                <w:sz w:val="14"/>
                <w:szCs w:val="14"/>
              </w:rPr>
            </w:pPr>
            <w:r>
              <w:rPr>
                <w:b/>
                <w:sz w:val="14"/>
                <w:szCs w:val="14"/>
              </w:rPr>
              <w:t>1,0505</w:t>
            </w:r>
          </w:p>
        </w:tc>
        <w:tc>
          <w:tcPr>
            <w:tcW w:w="474" w:type="dxa"/>
          </w:tcPr>
          <w:p w14:paraId="511119A9" w14:textId="0BA4BAA5" w:rsidR="00C835F6" w:rsidRDefault="00C835F6" w:rsidP="00C91AF4">
            <w:pPr>
              <w:pStyle w:val="TabellRader"/>
              <w:rPr>
                <w:b/>
                <w:sz w:val="14"/>
                <w:szCs w:val="14"/>
              </w:rPr>
            </w:pPr>
            <w:r>
              <w:rPr>
                <w:b/>
                <w:sz w:val="14"/>
                <w:szCs w:val="14"/>
              </w:rPr>
              <w:t>1,0347</w:t>
            </w:r>
          </w:p>
        </w:tc>
        <w:tc>
          <w:tcPr>
            <w:tcW w:w="474" w:type="dxa"/>
          </w:tcPr>
          <w:p w14:paraId="18125950" w14:textId="77777777" w:rsidR="00C835F6" w:rsidRPr="00555B37" w:rsidRDefault="00C835F6" w:rsidP="00C91AF4">
            <w:pPr>
              <w:pStyle w:val="TabellRader"/>
              <w:rPr>
                <w:b/>
                <w:sz w:val="14"/>
                <w:szCs w:val="14"/>
              </w:rPr>
            </w:pPr>
            <w:r>
              <w:rPr>
                <w:b/>
                <w:sz w:val="14"/>
                <w:szCs w:val="14"/>
              </w:rPr>
              <w:t>1,0395</w:t>
            </w:r>
          </w:p>
        </w:tc>
        <w:tc>
          <w:tcPr>
            <w:tcW w:w="474" w:type="dxa"/>
          </w:tcPr>
          <w:p w14:paraId="12F921A4" w14:textId="77777777" w:rsidR="00C835F6" w:rsidRPr="00555B37" w:rsidRDefault="00C835F6" w:rsidP="00C91AF4">
            <w:pPr>
              <w:pStyle w:val="TabellRader"/>
              <w:rPr>
                <w:b/>
                <w:sz w:val="14"/>
                <w:szCs w:val="14"/>
              </w:rPr>
            </w:pPr>
            <w:r w:rsidRPr="00555B37">
              <w:rPr>
                <w:b/>
                <w:sz w:val="14"/>
                <w:szCs w:val="14"/>
              </w:rPr>
              <w:t>1,0201</w:t>
            </w:r>
          </w:p>
        </w:tc>
        <w:tc>
          <w:tcPr>
            <w:tcW w:w="474" w:type="dxa"/>
          </w:tcPr>
          <w:p w14:paraId="7A8C404E" w14:textId="77777777" w:rsidR="00C835F6" w:rsidRPr="00D70154" w:rsidRDefault="00C835F6" w:rsidP="00C91AF4">
            <w:pPr>
              <w:pStyle w:val="TabellRader"/>
            </w:pPr>
            <w:r w:rsidRPr="00D70154">
              <w:rPr>
                <w:b/>
                <w:sz w:val="14"/>
                <w:szCs w:val="14"/>
              </w:rPr>
              <w:t>1,03</w:t>
            </w:r>
            <w:r>
              <w:rPr>
                <w:b/>
                <w:sz w:val="14"/>
                <w:szCs w:val="14"/>
              </w:rPr>
              <w:t>75</w:t>
            </w:r>
          </w:p>
        </w:tc>
        <w:tc>
          <w:tcPr>
            <w:tcW w:w="474" w:type="dxa"/>
          </w:tcPr>
          <w:p w14:paraId="718BE539" w14:textId="77777777" w:rsidR="00C835F6" w:rsidRPr="00D70154" w:rsidRDefault="00C835F6" w:rsidP="00C91AF4">
            <w:pPr>
              <w:pStyle w:val="TabellRader"/>
            </w:pPr>
            <w:r w:rsidRPr="00D70154">
              <w:rPr>
                <w:b/>
                <w:sz w:val="14"/>
                <w:szCs w:val="14"/>
              </w:rPr>
              <w:t>1,004</w:t>
            </w:r>
            <w:r>
              <w:rPr>
                <w:b/>
                <w:sz w:val="14"/>
                <w:szCs w:val="14"/>
              </w:rPr>
              <w:t>0</w:t>
            </w:r>
          </w:p>
        </w:tc>
        <w:tc>
          <w:tcPr>
            <w:tcW w:w="474" w:type="dxa"/>
          </w:tcPr>
          <w:p w14:paraId="1EE5A356" w14:textId="77777777" w:rsidR="00C835F6" w:rsidRPr="00D70154" w:rsidRDefault="00C835F6" w:rsidP="00C91AF4">
            <w:pPr>
              <w:pStyle w:val="TabellRader"/>
            </w:pPr>
            <w:r w:rsidRPr="00D70154">
              <w:rPr>
                <w:b/>
                <w:sz w:val="14"/>
                <w:szCs w:val="14"/>
              </w:rPr>
              <w:t>0,98</w:t>
            </w:r>
            <w:r>
              <w:rPr>
                <w:b/>
                <w:sz w:val="14"/>
                <w:szCs w:val="14"/>
              </w:rPr>
              <w:t>37</w:t>
            </w:r>
          </w:p>
        </w:tc>
        <w:tc>
          <w:tcPr>
            <w:tcW w:w="474" w:type="dxa"/>
          </w:tcPr>
          <w:p w14:paraId="6AB7D5CF" w14:textId="77777777" w:rsidR="00C835F6" w:rsidRPr="00D70154" w:rsidRDefault="00C835F6" w:rsidP="00C91AF4">
            <w:pPr>
              <w:pStyle w:val="TabellRader"/>
            </w:pPr>
            <w:r w:rsidRPr="00D70154">
              <w:rPr>
                <w:b/>
                <w:sz w:val="14"/>
                <w:szCs w:val="14"/>
              </w:rPr>
              <w:t>1,0</w:t>
            </w:r>
            <w:r>
              <w:rPr>
                <w:b/>
                <w:sz w:val="14"/>
                <w:szCs w:val="14"/>
              </w:rPr>
              <w:t>198</w:t>
            </w:r>
          </w:p>
        </w:tc>
      </w:tr>
      <w:tr w:rsidR="00C835F6" w14:paraId="4843EE0A" w14:textId="77777777" w:rsidTr="00AC3F70">
        <w:tc>
          <w:tcPr>
            <w:tcW w:w="1044" w:type="dxa"/>
            <w:tcBorders>
              <w:bottom w:val="single" w:sz="4" w:space="0" w:color="auto"/>
            </w:tcBorders>
          </w:tcPr>
          <w:p w14:paraId="1755D618" w14:textId="77777777" w:rsidR="00C835F6" w:rsidRPr="00D70154" w:rsidRDefault="00C835F6" w:rsidP="00C91AF4">
            <w:pPr>
              <w:pStyle w:val="TabellRader"/>
              <w:jc w:val="left"/>
            </w:pPr>
            <w:r>
              <w:rPr>
                <w:sz w:val="14"/>
                <w:szCs w:val="14"/>
              </w:rPr>
              <w:t>Dämpat balanstal</w:t>
            </w:r>
          </w:p>
        </w:tc>
        <w:tc>
          <w:tcPr>
            <w:tcW w:w="541" w:type="dxa"/>
            <w:tcBorders>
              <w:bottom w:val="single" w:sz="4" w:space="0" w:color="auto"/>
            </w:tcBorders>
          </w:tcPr>
          <w:p w14:paraId="76AEB855" w14:textId="55BD77C0" w:rsidR="00C835F6" w:rsidRDefault="00183A94" w:rsidP="00C91AF4">
            <w:pPr>
              <w:pStyle w:val="TabellRader"/>
              <w:rPr>
                <w:sz w:val="14"/>
                <w:szCs w:val="14"/>
              </w:rPr>
            </w:pPr>
            <w:r>
              <w:rPr>
                <w:sz w:val="14"/>
                <w:szCs w:val="14"/>
              </w:rPr>
              <w:t>1,0267</w:t>
            </w:r>
          </w:p>
        </w:tc>
        <w:tc>
          <w:tcPr>
            <w:tcW w:w="474" w:type="dxa"/>
            <w:tcBorders>
              <w:bottom w:val="single" w:sz="4" w:space="0" w:color="auto"/>
            </w:tcBorders>
          </w:tcPr>
          <w:p w14:paraId="037691C8" w14:textId="6CB5E69D" w:rsidR="00C835F6" w:rsidRDefault="00C835F6" w:rsidP="00C91AF4">
            <w:pPr>
              <w:pStyle w:val="TabellRader"/>
              <w:rPr>
                <w:sz w:val="14"/>
                <w:szCs w:val="14"/>
              </w:rPr>
            </w:pPr>
            <w:r>
              <w:rPr>
                <w:sz w:val="14"/>
                <w:szCs w:val="14"/>
              </w:rPr>
              <w:t>1,0168</w:t>
            </w:r>
          </w:p>
        </w:tc>
        <w:tc>
          <w:tcPr>
            <w:tcW w:w="474" w:type="dxa"/>
            <w:tcBorders>
              <w:bottom w:val="single" w:sz="4" w:space="0" w:color="auto"/>
            </w:tcBorders>
          </w:tcPr>
          <w:p w14:paraId="3ACCC23F" w14:textId="1C9E6432" w:rsidR="00C835F6" w:rsidRDefault="00C835F6" w:rsidP="00C91AF4">
            <w:pPr>
              <w:pStyle w:val="TabellRader"/>
              <w:rPr>
                <w:sz w:val="14"/>
                <w:szCs w:val="14"/>
              </w:rPr>
            </w:pPr>
            <w:r>
              <w:rPr>
                <w:sz w:val="14"/>
                <w:szCs w:val="14"/>
              </w:rPr>
              <w:t>1,0116</w:t>
            </w:r>
          </w:p>
        </w:tc>
        <w:tc>
          <w:tcPr>
            <w:tcW w:w="474" w:type="dxa"/>
            <w:tcBorders>
              <w:bottom w:val="single" w:sz="4" w:space="0" w:color="auto"/>
            </w:tcBorders>
          </w:tcPr>
          <w:p w14:paraId="5C44AFE5" w14:textId="77777777" w:rsidR="00C835F6" w:rsidRDefault="00C835F6" w:rsidP="00C91AF4">
            <w:pPr>
              <w:pStyle w:val="TabellRader"/>
              <w:rPr>
                <w:sz w:val="14"/>
                <w:szCs w:val="14"/>
              </w:rPr>
            </w:pPr>
            <w:r>
              <w:rPr>
                <w:sz w:val="14"/>
                <w:szCs w:val="14"/>
              </w:rPr>
              <w:t>1,0132</w:t>
            </w:r>
          </w:p>
        </w:tc>
        <w:tc>
          <w:tcPr>
            <w:tcW w:w="474" w:type="dxa"/>
            <w:tcBorders>
              <w:bottom w:val="single" w:sz="4" w:space="0" w:color="auto"/>
            </w:tcBorders>
          </w:tcPr>
          <w:p w14:paraId="521CC932" w14:textId="77777777" w:rsidR="00C835F6" w:rsidRPr="00555B37" w:rsidRDefault="00C835F6" w:rsidP="00C91AF4">
            <w:pPr>
              <w:pStyle w:val="TabellRader"/>
              <w:rPr>
                <w:sz w:val="14"/>
                <w:szCs w:val="14"/>
              </w:rPr>
            </w:pPr>
            <w:r>
              <w:rPr>
                <w:sz w:val="14"/>
                <w:szCs w:val="14"/>
              </w:rPr>
              <w:t>1,0067</w:t>
            </w:r>
          </w:p>
        </w:tc>
        <w:tc>
          <w:tcPr>
            <w:tcW w:w="474" w:type="dxa"/>
            <w:tcBorders>
              <w:bottom w:val="single" w:sz="4" w:space="0" w:color="auto"/>
            </w:tcBorders>
          </w:tcPr>
          <w:p w14:paraId="355F574F" w14:textId="77777777" w:rsidR="00C835F6" w:rsidRPr="00D70154" w:rsidRDefault="00C835F6" w:rsidP="00C91AF4">
            <w:pPr>
              <w:pStyle w:val="TabellRader"/>
            </w:pPr>
          </w:p>
        </w:tc>
        <w:tc>
          <w:tcPr>
            <w:tcW w:w="474" w:type="dxa"/>
            <w:tcBorders>
              <w:bottom w:val="single" w:sz="4" w:space="0" w:color="auto"/>
            </w:tcBorders>
          </w:tcPr>
          <w:p w14:paraId="25A54ADE" w14:textId="77777777" w:rsidR="00C835F6" w:rsidRPr="00D70154" w:rsidRDefault="00C835F6" w:rsidP="00C91AF4">
            <w:pPr>
              <w:pStyle w:val="TabellRader"/>
            </w:pPr>
          </w:p>
        </w:tc>
        <w:tc>
          <w:tcPr>
            <w:tcW w:w="474" w:type="dxa"/>
            <w:tcBorders>
              <w:bottom w:val="single" w:sz="4" w:space="0" w:color="auto"/>
            </w:tcBorders>
          </w:tcPr>
          <w:p w14:paraId="5135DFF8" w14:textId="77777777" w:rsidR="00C835F6" w:rsidRPr="00D70154" w:rsidRDefault="00C835F6" w:rsidP="00C91AF4">
            <w:pPr>
              <w:pStyle w:val="TabellRader"/>
            </w:pPr>
          </w:p>
        </w:tc>
        <w:tc>
          <w:tcPr>
            <w:tcW w:w="474" w:type="dxa"/>
            <w:tcBorders>
              <w:bottom w:val="single" w:sz="4" w:space="0" w:color="auto"/>
            </w:tcBorders>
          </w:tcPr>
          <w:p w14:paraId="1ADE0536" w14:textId="77777777" w:rsidR="00C835F6" w:rsidRPr="00D70154" w:rsidRDefault="00C835F6" w:rsidP="00C91AF4">
            <w:pPr>
              <w:pStyle w:val="TabellRader"/>
            </w:pPr>
          </w:p>
        </w:tc>
      </w:tr>
    </w:tbl>
    <w:p w14:paraId="710FE19A" w14:textId="322AEF5E" w:rsidR="00E81771" w:rsidRPr="005427C4" w:rsidRDefault="00E81771" w:rsidP="00E81771">
      <w:pPr>
        <w:pStyle w:val="FigurFotnot"/>
        <w:rPr>
          <w:highlight w:val="yellow"/>
        </w:rPr>
      </w:pPr>
      <w:r w:rsidRPr="00555B37">
        <w:rPr>
          <w:vertAlign w:val="superscript"/>
        </w:rPr>
        <w:t>1</w:t>
      </w:r>
      <w:r w:rsidRPr="00555B37">
        <w:t xml:space="preserve"> Tillgångar och skulder beräknade enligt de nya beräkningsreglerna.</w:t>
      </w:r>
      <w:r w:rsidRPr="00555B37">
        <w:br/>
      </w:r>
      <w:r w:rsidRPr="00555B37">
        <w:rPr>
          <w:vertAlign w:val="superscript"/>
        </w:rPr>
        <w:t>2</w:t>
      </w:r>
      <w:r w:rsidRPr="00555B37">
        <w:t xml:space="preserve"> Från 2008 till 2014 är balanstalet beräknat enligt andra beräkningsregler.</w:t>
      </w:r>
      <w:r w:rsidRPr="005427C4">
        <w:rPr>
          <w:highlight w:val="yellow"/>
        </w:rPr>
        <w:br/>
      </w:r>
      <w:r w:rsidRPr="00555B37">
        <w:t>Källa: Pensionsmyndighetens årsredovisning för 201</w:t>
      </w:r>
      <w:r w:rsidR="00D15814">
        <w:t>9</w:t>
      </w:r>
      <w:r w:rsidRPr="00555B37">
        <w:t>, s</w:t>
      </w:r>
      <w:r>
        <w:t>.</w:t>
      </w:r>
      <w:r w:rsidRPr="00555B37">
        <w:t xml:space="preserve"> </w:t>
      </w:r>
      <w:r>
        <w:t>9</w:t>
      </w:r>
      <w:r w:rsidR="00D15814">
        <w:t>8</w:t>
      </w:r>
      <w:r w:rsidRPr="00555B37">
        <w:t>.</w:t>
      </w:r>
    </w:p>
    <w:p w14:paraId="094EC756" w14:textId="77777777" w:rsidR="00E81771" w:rsidRDefault="00E81771" w:rsidP="00E81771">
      <w:pPr>
        <w:pStyle w:val="Brdtext"/>
      </w:pPr>
    </w:p>
    <w:p w14:paraId="2E41E16B" w14:textId="77777777" w:rsidR="00E81771" w:rsidRDefault="00E81771" w:rsidP="00E81771">
      <w:pPr>
        <w:pStyle w:val="Brdtext"/>
      </w:pPr>
      <w:r w:rsidRPr="00F9585E">
        <w:t>Som näm</w:t>
      </w:r>
      <w:r>
        <w:t>n</w:t>
      </w:r>
      <w:r w:rsidRPr="00F9585E">
        <w:t xml:space="preserve">s </w:t>
      </w:r>
      <w:r>
        <w:t xml:space="preserve">ovan </w:t>
      </w:r>
      <w:r w:rsidRPr="00F9585E">
        <w:t>påverkas inkomstpensionssystemets resultat (balans</w:t>
      </w:r>
      <w:r>
        <w:softHyphen/>
      </w:r>
      <w:r w:rsidRPr="00F9585E">
        <w:t>talet) av ett stort antal samhällsekonomiska och demografiska faktorer. På kort sikt har sysselsättningens utveckling störst betydelse. Buffert</w:t>
      </w:r>
      <w:r>
        <w:softHyphen/>
      </w:r>
      <w:r w:rsidRPr="00F9585E">
        <w:t>fondernas värdeutveckling har också betydelse</w:t>
      </w:r>
      <w:r>
        <w:t>,</w:t>
      </w:r>
      <w:r w:rsidRPr="00F9585E">
        <w:t xml:space="preserve"> vilket i sin tur är kopplat till utvecklingen på kapitalmarknaderna. På lång sikt har även demo</w:t>
      </w:r>
      <w:r>
        <w:softHyphen/>
      </w:r>
      <w:r w:rsidRPr="00F9585E">
        <w:t xml:space="preserve">grafiska faktorer stor betydelse för utvecklingen i balanstalet. </w:t>
      </w:r>
    </w:p>
    <w:p w14:paraId="3071A209" w14:textId="6DD09FDD" w:rsidR="00E81771" w:rsidRDefault="00E81771" w:rsidP="00E81771">
      <w:pPr>
        <w:pStyle w:val="Brdtextmedindrag"/>
      </w:pPr>
      <w:r w:rsidRPr="00F9585E">
        <w:t>I figur 2.</w:t>
      </w:r>
      <w:r>
        <w:t>2</w:t>
      </w:r>
      <w:r w:rsidRPr="00F9585E">
        <w:t xml:space="preserve"> illustreras utvecklingen av tillgångar och skulder i inkomst-pensionssystemet. Avgiftstillgången utgör merparten av tillgångarna i </w:t>
      </w:r>
      <w:r w:rsidRPr="00752DC7">
        <w:t>systemet (8</w:t>
      </w:r>
      <w:r w:rsidR="00752DC7" w:rsidRPr="00752DC7">
        <w:t>3</w:t>
      </w:r>
      <w:r w:rsidRPr="00752DC7">
        <w:t>,</w:t>
      </w:r>
      <w:r w:rsidR="00752DC7" w:rsidRPr="00752DC7">
        <w:t>4</w:t>
      </w:r>
      <w:r w:rsidRPr="00752DC7">
        <w:t> procent vid 201</w:t>
      </w:r>
      <w:r w:rsidR="00752DC7" w:rsidRPr="00752DC7">
        <w:t>9</w:t>
      </w:r>
      <w:r w:rsidRPr="00752DC7">
        <w:t xml:space="preserve"> års slut).</w:t>
      </w:r>
      <w:r w:rsidRPr="00F9585E">
        <w:t xml:space="preserve"> Längst ner i diagrammet framgår att buffertfondernas andel av tillgångarna i systemet har ökat från </w:t>
      </w:r>
      <w:r>
        <w:br/>
      </w:r>
      <w:r w:rsidRPr="00F9585E">
        <w:t>10</w:t>
      </w:r>
      <w:r>
        <w:t> procent</w:t>
      </w:r>
      <w:r w:rsidRPr="00F9585E">
        <w:t xml:space="preserve"> vid 2001 års slut till </w:t>
      </w:r>
      <w:r w:rsidRPr="00752DC7">
        <w:t>1</w:t>
      </w:r>
      <w:r w:rsidR="00AE6361">
        <w:t>5</w:t>
      </w:r>
      <w:r w:rsidRPr="00752DC7">
        <w:t>,</w:t>
      </w:r>
      <w:r w:rsidR="00752DC7" w:rsidRPr="00752DC7">
        <w:t>6</w:t>
      </w:r>
      <w:r w:rsidRPr="00752DC7">
        <w:t> procent vid 201</w:t>
      </w:r>
      <w:r w:rsidR="00752DC7" w:rsidRPr="00752DC7">
        <w:t>9</w:t>
      </w:r>
      <w:r w:rsidRPr="00752DC7">
        <w:t xml:space="preserve"> års slut.</w:t>
      </w:r>
      <w:r w:rsidRPr="00F9585E">
        <w:t xml:space="preserve"> </w:t>
      </w:r>
    </w:p>
    <w:p w14:paraId="1261F6C8" w14:textId="695BB07D" w:rsidR="00E81771" w:rsidRDefault="00E81771" w:rsidP="009D7D31">
      <w:pPr>
        <w:pStyle w:val="FigurRubrik"/>
        <w:spacing w:before="0" w:after="240"/>
      </w:pPr>
      <w:r w:rsidRPr="00AC3F70">
        <w:lastRenderedPageBreak/>
        <w:t xml:space="preserve">Figur </w:t>
      </w:r>
      <w:fldSimple w:instr=" STYLEREF 1 \s ">
        <w:r w:rsidR="008B3E76">
          <w:rPr>
            <w:noProof/>
          </w:rPr>
          <w:t>2</w:t>
        </w:r>
      </w:fldSimple>
      <w:r w:rsidRPr="00AC3F70">
        <w:t>.</w:t>
      </w:r>
      <w:fldSimple w:instr=" SEQ Figur \* Arabic \s 1  \* MERGEFORMAT ">
        <w:r w:rsidR="008B3E76">
          <w:rPr>
            <w:noProof/>
          </w:rPr>
          <w:t>2</w:t>
        </w:r>
      </w:fldSimple>
      <w:r w:rsidRPr="0031270B">
        <w:tab/>
      </w:r>
      <w:r w:rsidRPr="00AC3F70">
        <w:t>Utveckling av tillgångar och skulder i inkomstpensionssystemet</w:t>
      </w:r>
    </w:p>
    <w:p w14:paraId="5E293A8A" w14:textId="3182D5B5" w:rsidR="004D1231" w:rsidRPr="004D1231" w:rsidRDefault="004D1231" w:rsidP="004D1231">
      <w:pPr>
        <w:pStyle w:val="Brdtext"/>
      </w:pPr>
      <w:r w:rsidRPr="004D1231">
        <w:rPr>
          <w:noProof/>
        </w:rPr>
        <w:drawing>
          <wp:inline distT="0" distB="0" distL="0" distR="0" wp14:anchorId="67E07293" wp14:editId="22B56C04">
            <wp:extent cx="3744595" cy="1974215"/>
            <wp:effectExtent l="0" t="0" r="8255" b="6985"/>
            <wp:docPr id="8" name="Bildobjekt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
                    <a:stretch>
                      <a:fillRect/>
                    </a:stretch>
                  </pic:blipFill>
                  <pic:spPr>
                    <a:xfrm>
                      <a:off x="0" y="0"/>
                      <a:ext cx="3744595" cy="1974215"/>
                    </a:xfrm>
                    <a:prstGeom prst="rect">
                      <a:avLst/>
                    </a:prstGeom>
                  </pic:spPr>
                </pic:pic>
              </a:graphicData>
            </a:graphic>
          </wp:inline>
        </w:drawing>
      </w:r>
    </w:p>
    <w:p w14:paraId="1E6B4071" w14:textId="77777777" w:rsidR="00E81771" w:rsidRDefault="00E81771" w:rsidP="00E81771">
      <w:pPr>
        <w:pStyle w:val="FigurFotnot"/>
      </w:pPr>
      <w:r w:rsidRPr="00AE2BFC">
        <w:t>Källa: McKinsey bilaga 9 (grunddata från Försäkringskassan och Pensionsmyndigheten)</w:t>
      </w:r>
    </w:p>
    <w:p w14:paraId="139400BA" w14:textId="77777777" w:rsidR="00E81771" w:rsidRPr="00A761DA" w:rsidRDefault="00E81771" w:rsidP="00E81771">
      <w:pPr>
        <w:pStyle w:val="Rubrik2"/>
      </w:pPr>
      <w:bookmarkStart w:id="22" w:name="_Toc482855892"/>
      <w:bookmarkStart w:id="23" w:name="_Toc482855980"/>
      <w:bookmarkStart w:id="24" w:name="_Toc482889490"/>
      <w:bookmarkStart w:id="25" w:name="_Toc481501522"/>
      <w:bookmarkStart w:id="26" w:name="_Toc481574481"/>
      <w:bookmarkStart w:id="27" w:name="_Toc483313556"/>
      <w:bookmarkStart w:id="28" w:name="_Toc514842415"/>
      <w:bookmarkStart w:id="29" w:name="_Toc7438814"/>
      <w:bookmarkStart w:id="30" w:name="_Toc8029407"/>
      <w:bookmarkStart w:id="31" w:name="_Toc9430685"/>
      <w:bookmarkStart w:id="32" w:name="_Toc41492996"/>
      <w:bookmarkEnd w:id="22"/>
      <w:bookmarkEnd w:id="23"/>
      <w:bookmarkEnd w:id="24"/>
      <w:r w:rsidRPr="00A761DA">
        <w:t>Premiepensionssystemet</w:t>
      </w:r>
      <w:bookmarkEnd w:id="25"/>
      <w:bookmarkEnd w:id="26"/>
      <w:bookmarkEnd w:id="27"/>
      <w:bookmarkEnd w:id="28"/>
      <w:bookmarkEnd w:id="29"/>
      <w:bookmarkEnd w:id="30"/>
      <w:bookmarkEnd w:id="31"/>
      <w:bookmarkEnd w:id="32"/>
    </w:p>
    <w:p w14:paraId="2FEC9299" w14:textId="683E6F77" w:rsidR="00E81771" w:rsidRPr="0075360B" w:rsidRDefault="00E81771" w:rsidP="00E81771">
      <w:pPr>
        <w:pStyle w:val="Brdtext"/>
      </w:pPr>
      <w:r w:rsidRPr="0075360B">
        <w:t xml:space="preserve">Premiepensionssystemet är </w:t>
      </w:r>
      <w:r>
        <w:t xml:space="preserve">fonderat. Inom systemet kan var och en </w:t>
      </w:r>
      <w:r w:rsidRPr="0075360B">
        <w:t>själv välja hur 2,5</w:t>
      </w:r>
      <w:r>
        <w:t> procent</w:t>
      </w:r>
      <w:r w:rsidRPr="0075360B">
        <w:t xml:space="preserve"> av den pensionsgrundande </w:t>
      </w:r>
      <w:r>
        <w:t>inkomsten ska placeras. D</w:t>
      </w:r>
      <w:r w:rsidRPr="0075360B">
        <w:t xml:space="preserve">et </w:t>
      </w:r>
      <w:r>
        <w:t>fanns vid slutet av 201</w:t>
      </w:r>
      <w:r w:rsidR="00891985">
        <w:t>9</w:t>
      </w:r>
      <w:r>
        <w:t xml:space="preserve"> omkring </w:t>
      </w:r>
      <w:r w:rsidR="006D1C8F">
        <w:t>480</w:t>
      </w:r>
      <w:r w:rsidR="006D1C8F" w:rsidRPr="0075360B">
        <w:t xml:space="preserve"> </w:t>
      </w:r>
      <w:r w:rsidRPr="0075360B">
        <w:t>fonder att välja mellan</w:t>
      </w:r>
      <w:r>
        <w:t xml:space="preserve"> på Pensionsmyndighetens fondtorg</w:t>
      </w:r>
      <w:r w:rsidR="007A0409">
        <w:t xml:space="preserve">, vilket är </w:t>
      </w:r>
      <w:r w:rsidR="006D1C8F">
        <w:t>en minskning med ca 300 fonder sedan slutet av 2018</w:t>
      </w:r>
      <w:r w:rsidR="007A0409">
        <w:t>. Minskningen av antalet fonder</w:t>
      </w:r>
      <w:r w:rsidR="006D1C8F">
        <w:t xml:space="preserve"> är en effekt av reformeringen av Pensionsmyndighetens fondtorg</w:t>
      </w:r>
      <w:r w:rsidR="007A0409">
        <w:t xml:space="preserve"> som innebär nya krav och avtalsvillkor för fondbolag som vill erbjuda sina fonder på fondtorget. </w:t>
      </w:r>
      <w:r>
        <w:t>Eftersom t</w:t>
      </w:r>
      <w:r w:rsidRPr="0075360B">
        <w:t xml:space="preserve">illgångarna i </w:t>
      </w:r>
      <w:r w:rsidR="00A22780">
        <w:t>premiepensions</w:t>
      </w:r>
      <w:r w:rsidRPr="0075360B">
        <w:t>systemet är fullt fonderade</w:t>
      </w:r>
      <w:r>
        <w:t xml:space="preserve">, påverkas behållningarna fullt ut av </w:t>
      </w:r>
      <w:r w:rsidRPr="0075360B">
        <w:t>upp- och ne</w:t>
      </w:r>
      <w:r>
        <w:t>dgångar i fondandelarnas värden</w:t>
      </w:r>
      <w:r w:rsidRPr="0075360B">
        <w:t xml:space="preserve">. </w:t>
      </w:r>
    </w:p>
    <w:p w14:paraId="21C0C5CF" w14:textId="77777777" w:rsidR="00E81771" w:rsidRDefault="00E81771" w:rsidP="00E81771">
      <w:pPr>
        <w:pStyle w:val="Brdtextmedindrag"/>
      </w:pPr>
      <w:r w:rsidRPr="0075360B">
        <w:t>Premiepension kan tas ut som antingen traditionell försäkring eller fondförsäkring. Traditionell försäkring innebär att pensionen beräknas som ett livsvarigt garanterat nominellt belopp</w:t>
      </w:r>
      <w:r>
        <w:t xml:space="preserve"> och om förvaltningen går bra erhålls ett tilläggsbelopp</w:t>
      </w:r>
      <w:r w:rsidRPr="0075360B">
        <w:t xml:space="preserve">. Den försäkrades fondandelar säljs och </w:t>
      </w:r>
      <w:r w:rsidRPr="00E8259F">
        <w:rPr>
          <w:spacing w:val="-1"/>
        </w:rPr>
        <w:t>Pensionsmyndigheten tar över investeringsansvaret. Fondförsäkring inne</w:t>
      </w:r>
      <w:r w:rsidRPr="00E8259F">
        <w:rPr>
          <w:spacing w:val="-1"/>
        </w:rPr>
        <w:softHyphen/>
      </w:r>
      <w:r w:rsidRPr="0075360B">
        <w:t>bär att den försäkrade behåller sitt sparande i de valfria premiepensions</w:t>
      </w:r>
      <w:r>
        <w:softHyphen/>
      </w:r>
      <w:r w:rsidRPr="0075360B">
        <w:t xml:space="preserve">fonderna. I fondförsäkringen räknas </w:t>
      </w:r>
      <w:r w:rsidRPr="00E52801">
        <w:t>pensionsutbetalningarnas</w:t>
      </w:r>
      <w:r w:rsidRPr="0075360B">
        <w:t xml:space="preserve"> storlek årligen om med utgångspunkt från fondandelarnas värde i december. Följande år säljs det antal fondandelar som krävs för att finansiera den beräknade premiepensionen. </w:t>
      </w:r>
      <w:r>
        <w:t xml:space="preserve">Om </w:t>
      </w:r>
      <w:r w:rsidRPr="0075360B">
        <w:t>fondandelarna</w:t>
      </w:r>
      <w:r>
        <w:t>s</w:t>
      </w:r>
      <w:r w:rsidRPr="0075360B">
        <w:t xml:space="preserve"> värde</w:t>
      </w:r>
      <w:r>
        <w:t xml:space="preserve"> ökar </w:t>
      </w:r>
      <w:r w:rsidRPr="0075360B">
        <w:t>säljs färre andelar och</w:t>
      </w:r>
      <w:r>
        <w:t xml:space="preserve"> om</w:t>
      </w:r>
      <w:r w:rsidRPr="0075360B">
        <w:t xml:space="preserve"> fondandelarnas värde</w:t>
      </w:r>
      <w:r>
        <w:t xml:space="preserve"> minskar </w:t>
      </w:r>
      <w:r w:rsidRPr="0075360B">
        <w:t>säljs fler andelar.</w:t>
      </w:r>
    </w:p>
    <w:p w14:paraId="7B7161F3" w14:textId="3537D385" w:rsidR="00E81771" w:rsidRDefault="00E81771" w:rsidP="00E81771">
      <w:pPr>
        <w:pStyle w:val="Brdtextmedindrag"/>
      </w:pPr>
      <w:r w:rsidRPr="00AC3F70">
        <w:t xml:space="preserve">Pensionsgruppen har kommit överens om att genomföra en rad reformer av premiepensionssystemet, </w:t>
      </w:r>
      <w:proofErr w:type="gramStart"/>
      <w:r w:rsidRPr="00AC3F70">
        <w:t>bl.a.</w:t>
      </w:r>
      <w:proofErr w:type="gramEnd"/>
      <w:r w:rsidRPr="00AC3F70">
        <w:t xml:space="preserve"> att förvalsalternativet ska vara utgångs</w:t>
      </w:r>
      <w:r w:rsidR="00D037DE">
        <w:softHyphen/>
      </w:r>
      <w:r w:rsidRPr="00AC3F70">
        <w:t>punkten i premiepensionen och att fonderna på fondtorget för premie</w:t>
      </w:r>
      <w:r w:rsidR="00D037DE">
        <w:softHyphen/>
      </w:r>
      <w:r w:rsidRPr="00AC3F70">
        <w:t>pension ska upphandlas. Reformerna syftar dels till att underlätta för fler sparare att få en hög avkastning på sitt sparande, dels till att öka säkerheten inom premiepensionen.</w:t>
      </w:r>
    </w:p>
    <w:p w14:paraId="47C7999E" w14:textId="45FB4A73" w:rsidR="00E81771" w:rsidRPr="006A73DE" w:rsidRDefault="00E66A95" w:rsidP="00E81771">
      <w:pPr>
        <w:pStyle w:val="Brdtextmedindrag"/>
      </w:pPr>
      <w:bookmarkStart w:id="33" w:name="_Hlk34640414"/>
      <w:r>
        <w:t xml:space="preserve">I ett första steg att göra fondtorget mer tryggt har det sedan den 1 november 2018 införts hårdare krav på fondförvaltare för </w:t>
      </w:r>
      <w:r w:rsidR="00E81771" w:rsidRPr="00AC3F70">
        <w:t xml:space="preserve">att få erbjuda </w:t>
      </w:r>
      <w:r w:rsidR="00E81771" w:rsidRPr="00AC3F70">
        <w:lastRenderedPageBreak/>
        <w:t>fonder på fondtorget</w:t>
      </w:r>
      <w:r w:rsidR="00AC3F70">
        <w:t>,</w:t>
      </w:r>
      <w:r w:rsidR="00E81771" w:rsidRPr="00AC3F70">
        <w:t xml:space="preserve"> </w:t>
      </w:r>
      <w:proofErr w:type="gramStart"/>
      <w:r w:rsidR="00E81771" w:rsidRPr="00AC3F70">
        <w:t>bl.a.</w:t>
      </w:r>
      <w:proofErr w:type="gramEnd"/>
      <w:r w:rsidR="00E81771" w:rsidRPr="00AC3F70">
        <w:t xml:space="preserve"> att en fond minst har ett visst förvaltat </w:t>
      </w:r>
      <w:r w:rsidR="00E81771" w:rsidRPr="006A73DE">
        <w:t xml:space="preserve">kapital utanför premiepensionssystemet och en viss </w:t>
      </w:r>
      <w:r w:rsidR="006A7A86">
        <w:t>verksamhets</w:t>
      </w:r>
      <w:r w:rsidR="00E81771" w:rsidRPr="006A73DE">
        <w:t xml:space="preserve">historik. </w:t>
      </w:r>
      <w:bookmarkEnd w:id="33"/>
    </w:p>
    <w:p w14:paraId="4325156B" w14:textId="1D00C831" w:rsidR="00E81771" w:rsidRPr="004A256D" w:rsidRDefault="00907326" w:rsidP="006A73DE">
      <w:pPr>
        <w:pStyle w:val="Brdtextmedindrag"/>
      </w:pPr>
      <w:bookmarkStart w:id="34" w:name="_Hlk39000793"/>
      <w:r w:rsidRPr="00C22416">
        <w:t xml:space="preserve">Under 2019 </w:t>
      </w:r>
      <w:r w:rsidR="00AC1156">
        <w:t>har</w:t>
      </w:r>
      <w:r w:rsidRPr="00C22416">
        <w:t xml:space="preserve"> två utredningar</w:t>
      </w:r>
      <w:r w:rsidR="006A73DE" w:rsidRPr="006A73DE">
        <w:t xml:space="preserve"> </w:t>
      </w:r>
      <w:r w:rsidR="00E66A95">
        <w:t>lämnat förslag till förändringar av</w:t>
      </w:r>
      <w:r w:rsidR="00E66A95" w:rsidRPr="006A73DE">
        <w:t xml:space="preserve"> </w:t>
      </w:r>
      <w:r w:rsidR="006A73DE" w:rsidRPr="006A73DE">
        <w:t xml:space="preserve">premiepensionen. </w:t>
      </w:r>
      <w:r w:rsidR="006A73DE" w:rsidRPr="00C22416">
        <w:t>En</w:t>
      </w:r>
      <w:r w:rsidR="00E81771" w:rsidRPr="00C22416">
        <w:t xml:space="preserve"> särskild utredare</w:t>
      </w:r>
      <w:r w:rsidR="006A73DE" w:rsidRPr="00C22416">
        <w:t xml:space="preserve"> </w:t>
      </w:r>
      <w:r w:rsidR="00E66A95">
        <w:t>har haft</w:t>
      </w:r>
      <w:r w:rsidR="00E66A95" w:rsidRPr="00C22416">
        <w:t xml:space="preserve"> </w:t>
      </w:r>
      <w:r w:rsidR="00E81771" w:rsidRPr="00C22416">
        <w:t>i uppdrag att ta fram förslag till</w:t>
      </w:r>
      <w:r w:rsidRPr="00C22416">
        <w:t xml:space="preserve"> nytt</w:t>
      </w:r>
      <w:r w:rsidR="00E81771" w:rsidRPr="00C22416">
        <w:t xml:space="preserve"> regelverk för ett upphandlat fondtorg för premiepension</w:t>
      </w:r>
      <w:r w:rsidR="00B43640" w:rsidRPr="00C22416">
        <w:t xml:space="preserve"> och reglering av en ny myndighet</w:t>
      </w:r>
      <w:r w:rsidR="00E81771" w:rsidRPr="00C22416">
        <w:t xml:space="preserve">. </w:t>
      </w:r>
      <w:bookmarkStart w:id="35" w:name="_Hlk39132272"/>
      <w:r w:rsidR="00B43640" w:rsidRPr="00C22416">
        <w:t xml:space="preserve">Utredaren lämnade sitt betänkande Ett </w:t>
      </w:r>
      <w:r w:rsidR="006E3D51">
        <w:t>bättre premiepensionssystem (SOU 2019:44)</w:t>
      </w:r>
      <w:r w:rsidR="00B43640" w:rsidRPr="00C22416">
        <w:t xml:space="preserve"> den 4 november 2019</w:t>
      </w:r>
      <w:r w:rsidR="00E66A95">
        <w:t>.</w:t>
      </w:r>
      <w:r w:rsidR="00B43640" w:rsidRPr="00C22416">
        <w:t xml:space="preserve"> </w:t>
      </w:r>
      <w:r w:rsidR="00E66A95">
        <w:t>F</w:t>
      </w:r>
      <w:r w:rsidR="00B43640" w:rsidRPr="00C22416">
        <w:t>ör</w:t>
      </w:r>
      <w:r w:rsidRPr="00C22416">
        <w:t>s</w:t>
      </w:r>
      <w:r w:rsidR="00B43640" w:rsidRPr="00C22416">
        <w:t>laget har remitterats</w:t>
      </w:r>
      <w:r w:rsidR="00E66A95">
        <w:t xml:space="preserve"> och bereds inom Regeringskansliet</w:t>
      </w:r>
      <w:r w:rsidR="00B43640" w:rsidRPr="00C22416">
        <w:t xml:space="preserve">. </w:t>
      </w:r>
      <w:r w:rsidR="00B43640" w:rsidRPr="006A73DE">
        <w:t>Ambitionen är att det nya systemet ska vara på plats den 1</w:t>
      </w:r>
      <w:r w:rsidRPr="006A73DE">
        <w:t> </w:t>
      </w:r>
      <w:r w:rsidR="00B43640" w:rsidRPr="006A73DE">
        <w:t>januari 2021.</w:t>
      </w:r>
      <w:r w:rsidR="006A73DE" w:rsidRPr="006A73DE">
        <w:t xml:space="preserve"> </w:t>
      </w:r>
      <w:bookmarkEnd w:id="34"/>
      <w:bookmarkEnd w:id="35"/>
      <w:r w:rsidR="006A73DE" w:rsidRPr="006A73DE">
        <w:t xml:space="preserve">Dessutom </w:t>
      </w:r>
      <w:r w:rsidR="00E66A95">
        <w:t xml:space="preserve">har </w:t>
      </w:r>
      <w:r w:rsidR="006A73DE" w:rsidRPr="006A73DE">
        <w:t>en sakkunnig</w:t>
      </w:r>
      <w:r w:rsidR="00E66A95">
        <w:t xml:space="preserve"> haft</w:t>
      </w:r>
      <w:r w:rsidR="00E81771" w:rsidRPr="006A73DE">
        <w:t xml:space="preserve"> i uppdrag att göra en översyn av förvalsalternativet inom premiepensionen. I uppdraget </w:t>
      </w:r>
      <w:r w:rsidR="006A73DE" w:rsidRPr="006A73DE">
        <w:t xml:space="preserve">ingick </w:t>
      </w:r>
      <w:r w:rsidR="00E81771" w:rsidRPr="006A73DE">
        <w:t>att analysera och föreslå ett</w:t>
      </w:r>
      <w:r w:rsidR="00E81771" w:rsidRPr="002D19AA">
        <w:t xml:space="preserve"> mål och en rimlig riskprofil för förvalsalternativet och hur pensionsspararna ska kunna justera risken i förvalsalternativet uppåt eller neråt. Uppdraget redovisa</w:t>
      </w:r>
      <w:r>
        <w:t>de</w:t>
      </w:r>
      <w:r w:rsidR="00E81771" w:rsidRPr="002D19AA">
        <w:t>s den 1 juni 2019</w:t>
      </w:r>
      <w:r w:rsidR="00E66A95">
        <w:t>. F</w:t>
      </w:r>
      <w:r w:rsidR="00E66A95" w:rsidRPr="00C22416">
        <w:t>örslaget har remitterats</w:t>
      </w:r>
      <w:r w:rsidR="00E66A95">
        <w:t xml:space="preserve"> och bereds inom Regeringskansliet</w:t>
      </w:r>
      <w:r w:rsidR="00E66A95" w:rsidRPr="00C22416">
        <w:t>.</w:t>
      </w:r>
      <w:r w:rsidR="006E3D51">
        <w:t xml:space="preserve"> Promemorian Förvalsalternativet inom premie</w:t>
      </w:r>
      <w:r w:rsidR="00800E4E">
        <w:softHyphen/>
      </w:r>
      <w:r w:rsidR="006E3D51">
        <w:t>pensionen</w:t>
      </w:r>
      <w:r w:rsidR="006A7A86">
        <w:t xml:space="preserve"> (Fi2020/00584/FPM)</w:t>
      </w:r>
      <w:r w:rsidR="006E3D51">
        <w:t xml:space="preserve"> och remissvaren finns tillgängliga på regeringens webbplats.</w:t>
      </w:r>
    </w:p>
    <w:p w14:paraId="00B37747" w14:textId="77777777" w:rsidR="00E81771" w:rsidRPr="0075360B" w:rsidRDefault="00E81771" w:rsidP="00632EE6">
      <w:pPr>
        <w:pStyle w:val="Rubrik4utannumrering"/>
      </w:pPr>
      <w:r w:rsidRPr="0075360B">
        <w:t>Sjunde AP-fondens roll</w:t>
      </w:r>
    </w:p>
    <w:p w14:paraId="7FF38441" w14:textId="35F2AC0A" w:rsidR="00E81771" w:rsidRPr="0075360B" w:rsidRDefault="00E81771" w:rsidP="00E81771">
      <w:pPr>
        <w:pStyle w:val="Brdtext"/>
      </w:pPr>
      <w:r w:rsidRPr="002D19AA">
        <w:t>Sjunde AP-fonden</w:t>
      </w:r>
      <w:r w:rsidR="00BD5191" w:rsidRPr="002D19AA">
        <w:t xml:space="preserve"> är de</w:t>
      </w:r>
      <w:r w:rsidR="00FE1991" w:rsidRPr="002D19AA">
        <w:t>t</w:t>
      </w:r>
      <w:r w:rsidR="00BD5191" w:rsidRPr="002D19AA">
        <w:t xml:space="preserve"> statliga alternativet inom premiepensions</w:t>
      </w:r>
      <w:r w:rsidR="002F74AD">
        <w:softHyphen/>
      </w:r>
      <w:r w:rsidR="00BD5191" w:rsidRPr="002D19AA">
        <w:t>system</w:t>
      </w:r>
      <w:r w:rsidR="002F74AD">
        <w:t>et</w:t>
      </w:r>
      <w:r w:rsidR="00951652" w:rsidRPr="002D19AA">
        <w:t xml:space="preserve"> och förvaltar pensionsmedel åt de individer som inte själva aktivt har valt fonder på Pensionsmyndighetens fondtorg eller åt individer som aktivt önskar ett långsiktigt pensionssparande i statlig regi. Sjunde AP-fonden</w:t>
      </w:r>
      <w:r w:rsidRPr="002D19AA">
        <w:t xml:space="preserve"> har som </w:t>
      </w:r>
      <w:r w:rsidR="00E94EFB" w:rsidRPr="002D19AA">
        <w:t>främs</w:t>
      </w:r>
      <w:r w:rsidR="002D19AA" w:rsidRPr="002D19AA">
        <w:t xml:space="preserve">ta </w:t>
      </w:r>
      <w:r w:rsidRPr="002D19AA">
        <w:t>uppgift att förvalta premiepension</w:t>
      </w:r>
      <w:r w:rsidR="00BD5191" w:rsidRPr="002D19AA">
        <w:t>smedel</w:t>
      </w:r>
      <w:r w:rsidR="00FE1991" w:rsidRPr="002D19AA">
        <w:t xml:space="preserve"> i det statliga förvalsalternativet</w:t>
      </w:r>
      <w:r w:rsidRPr="002D19AA">
        <w:t>, AP7</w:t>
      </w:r>
      <w:r w:rsidRPr="0075360B">
        <w:t xml:space="preserve"> </w:t>
      </w:r>
      <w:proofErr w:type="spellStart"/>
      <w:r w:rsidRPr="0075360B">
        <w:t>Såfa</w:t>
      </w:r>
      <w:proofErr w:type="spellEnd"/>
      <w:r w:rsidRPr="0075360B">
        <w:t xml:space="preserve"> (Statens årskullsför</w:t>
      </w:r>
      <w:r w:rsidRPr="0075360B">
        <w:softHyphen/>
        <w:t>valtnings</w:t>
      </w:r>
      <w:r w:rsidR="00FD3344">
        <w:softHyphen/>
      </w:r>
      <w:r w:rsidRPr="0075360B">
        <w:t>alternativ</w:t>
      </w:r>
      <w:r>
        <w:t>)</w:t>
      </w:r>
      <w:r w:rsidRPr="0075360B">
        <w:t xml:space="preserve"> där risken förändras med spararnas ålder. </w:t>
      </w:r>
      <w:r>
        <w:t xml:space="preserve">Sjunde AP-fonden erbjuder även tre fondportföljer för den som själv vill välja risknivå på sitt sparande. </w:t>
      </w:r>
    </w:p>
    <w:p w14:paraId="3C25AAED" w14:textId="39BECBA8" w:rsidR="00E81771" w:rsidRDefault="00E81771" w:rsidP="00E81771">
      <w:pPr>
        <w:pStyle w:val="Brdtextmedindrag"/>
      </w:pPr>
      <w:r w:rsidRPr="0075360B">
        <w:t>Sjunde AP-fonden regleras, liksom Första‒Fjärde AP-fonde</w:t>
      </w:r>
      <w:r>
        <w:t>r</w:t>
      </w:r>
      <w:r w:rsidRPr="0075360B">
        <w:t>n</w:t>
      </w:r>
      <w:r>
        <w:t>a</w:t>
      </w:r>
      <w:r w:rsidRPr="0075360B">
        <w:t xml:space="preserve">, i lagen om allmänna pensionsfonder (AP-fonder). </w:t>
      </w:r>
      <w:r w:rsidRPr="006C5FC7">
        <w:t>Målet för fondens uppdrag är att långsiktigt maximera avkastningen i förhållande till risken i place</w:t>
      </w:r>
      <w:r w:rsidRPr="006C5FC7">
        <w:softHyphen/>
        <w:t xml:space="preserve">ringarna. I avsnitt </w:t>
      </w:r>
      <w:r w:rsidR="00FD3344">
        <w:t>6</w:t>
      </w:r>
      <w:r w:rsidRPr="006C5FC7">
        <w:t>.6 beskrivs Sjunde AP-fondens verk</w:t>
      </w:r>
      <w:r w:rsidRPr="006C5FC7">
        <w:softHyphen/>
        <w:t>samhet och resul</w:t>
      </w:r>
      <w:r w:rsidRPr="006C5FC7">
        <w:softHyphen/>
        <w:t>tat mer utförligt.</w:t>
      </w:r>
      <w:r w:rsidRPr="006E0C3F">
        <w:t xml:space="preserve"> </w:t>
      </w:r>
    </w:p>
    <w:p w14:paraId="0C1B081D" w14:textId="77777777" w:rsidR="00E81771" w:rsidRPr="001C359A" w:rsidRDefault="00E81771" w:rsidP="00632EE6">
      <w:pPr>
        <w:pStyle w:val="Rubrik4utannumrering"/>
      </w:pPr>
      <w:bookmarkStart w:id="36" w:name="_Hlk6232195"/>
      <w:r w:rsidRPr="001C359A">
        <w:t>Premiepensionssystemets finansiella ställning</w:t>
      </w:r>
    </w:p>
    <w:p w14:paraId="0412F4FD" w14:textId="44834E33" w:rsidR="00E81771" w:rsidRDefault="00E81771" w:rsidP="00E81771">
      <w:pPr>
        <w:pStyle w:val="Brdtext"/>
      </w:pPr>
      <w:r w:rsidRPr="001C359A">
        <w:t>Vid utgången av 201</w:t>
      </w:r>
      <w:r w:rsidR="00FE1991">
        <w:t>9</w:t>
      </w:r>
      <w:r w:rsidRPr="001C359A">
        <w:t xml:space="preserve"> </w:t>
      </w:r>
      <w:r>
        <w:t>omfattade premiepensionssystemet</w:t>
      </w:r>
      <w:r w:rsidR="00FE1991">
        <w:t xml:space="preserve"> </w:t>
      </w:r>
      <w:r w:rsidR="00FE1991" w:rsidDel="00AB0660">
        <w:t xml:space="preserve">lite </w:t>
      </w:r>
      <w:r w:rsidR="00FE1991">
        <w:t>drygt</w:t>
      </w:r>
      <w:r>
        <w:t xml:space="preserve"> 7,</w:t>
      </w:r>
      <w:r w:rsidR="00FE1991">
        <w:t>7</w:t>
      </w:r>
      <w:r w:rsidR="00011353">
        <w:t> </w:t>
      </w:r>
      <w:r>
        <w:t xml:space="preserve">miljoner individer, varav </w:t>
      </w:r>
      <w:r w:rsidRPr="00D076E2">
        <w:t>6</w:t>
      </w:r>
      <w:r>
        <w:t xml:space="preserve"> miljoner pensionssparare och 1,</w:t>
      </w:r>
      <w:r w:rsidR="00FE1991">
        <w:t>7</w:t>
      </w:r>
      <w:r>
        <w:t xml:space="preserve"> miljoner pensio</w:t>
      </w:r>
      <w:r>
        <w:softHyphen/>
        <w:t>närer. Totalt förvaltat kapital under 201</w:t>
      </w:r>
      <w:r w:rsidR="00FE1991">
        <w:t>9</w:t>
      </w:r>
      <w:r>
        <w:t xml:space="preserve"> uppgick 1 </w:t>
      </w:r>
      <w:r w:rsidR="00654E65">
        <w:t>504</w:t>
      </w:r>
      <w:r>
        <w:t xml:space="preserve"> miljarder kronor</w:t>
      </w:r>
      <w:r w:rsidR="0053419A">
        <w:t>,</w:t>
      </w:r>
      <w:r>
        <w:t xml:space="preserve"> varav 1 </w:t>
      </w:r>
      <w:r w:rsidR="00654E65">
        <w:t>458</w:t>
      </w:r>
      <w:r>
        <w:t xml:space="preserve"> miljarder kronor i fondförsäkring och </w:t>
      </w:r>
      <w:r w:rsidR="00654E65">
        <w:t>46</w:t>
      </w:r>
      <w:r>
        <w:t xml:space="preserve"> miljarder kronor i traditionell försäkring.</w:t>
      </w:r>
      <w:r w:rsidR="00FA4AE4">
        <w:t xml:space="preserve"> </w:t>
      </w:r>
      <w:r w:rsidR="00DB6959">
        <w:t xml:space="preserve">Värdeutvecklingen i fondrörelsen för 2019 uppgick till 325,3 miljarder kronor, vilket motsvarar en </w:t>
      </w:r>
      <w:r w:rsidR="00654E65">
        <w:t>genomsnittlig avkastningen</w:t>
      </w:r>
      <w:r>
        <w:t xml:space="preserve"> </w:t>
      </w:r>
      <w:r w:rsidR="00DB6959">
        <w:t xml:space="preserve">på </w:t>
      </w:r>
      <w:r w:rsidR="00654E65">
        <w:t>29,5</w:t>
      </w:r>
      <w:r>
        <w:t> procent</w:t>
      </w:r>
      <w:r w:rsidR="00DB6959">
        <w:t xml:space="preserve"> mätt som </w:t>
      </w:r>
      <w:r w:rsidRPr="00331EC2">
        <w:t>tidsvikta</w:t>
      </w:r>
      <w:r w:rsidR="00DB6959">
        <w:t>d årsavkastning</w:t>
      </w:r>
      <w:r w:rsidRPr="00331EC2">
        <w:rPr>
          <w:rStyle w:val="Fotnotsreferens"/>
        </w:rPr>
        <w:footnoteReference w:id="7"/>
      </w:r>
      <w:r w:rsidRPr="00331EC2">
        <w:t xml:space="preserve">. </w:t>
      </w:r>
      <w:r w:rsidR="00861930">
        <w:t>En stor del</w:t>
      </w:r>
      <w:r w:rsidRPr="00331EC2">
        <w:t xml:space="preserve"> av kapitalet i fondrörelsen är placerat i aktier</w:t>
      </w:r>
      <w:r w:rsidR="00FA4AE4">
        <w:t>.</w:t>
      </w:r>
      <w:r w:rsidRPr="00331EC2">
        <w:t xml:space="preserve"> </w:t>
      </w:r>
      <w:r w:rsidRPr="00972DA1">
        <w:t>Värdeutveckling i fond</w:t>
      </w:r>
      <w:r w:rsidR="0053419A">
        <w:softHyphen/>
      </w:r>
      <w:r w:rsidRPr="00972DA1">
        <w:t xml:space="preserve">rörelsen sedan start </w:t>
      </w:r>
      <w:r>
        <w:t>den 13 december 2000</w:t>
      </w:r>
      <w:r w:rsidRPr="00972DA1">
        <w:t xml:space="preserve"> har nominellt </w:t>
      </w:r>
      <w:r w:rsidRPr="00331EC2">
        <w:t>varit 1</w:t>
      </w:r>
      <w:r w:rsidR="00FA4AE4">
        <w:t>80</w:t>
      </w:r>
      <w:r w:rsidRPr="00331EC2">
        <w:t> procent</w:t>
      </w:r>
      <w:r>
        <w:t>,</w:t>
      </w:r>
      <w:r w:rsidRPr="00331EC2">
        <w:t xml:space="preserve"> vilket ger en genomsnittlig</w:t>
      </w:r>
      <w:r w:rsidR="00FA4AE4">
        <w:t xml:space="preserve"> årlig</w:t>
      </w:r>
      <w:r w:rsidRPr="00331EC2">
        <w:t xml:space="preserve"> </w:t>
      </w:r>
      <w:r w:rsidR="00FA4AE4">
        <w:t>avkastning</w:t>
      </w:r>
      <w:r w:rsidR="00FA4AE4" w:rsidRPr="00331EC2">
        <w:t xml:space="preserve"> </w:t>
      </w:r>
      <w:r w:rsidRPr="00331EC2">
        <w:t xml:space="preserve">på </w:t>
      </w:r>
      <w:r w:rsidR="00FA4AE4">
        <w:t>5</w:t>
      </w:r>
      <w:r w:rsidRPr="00331EC2">
        <w:t>,</w:t>
      </w:r>
      <w:r w:rsidR="00FA4AE4">
        <w:t>5</w:t>
      </w:r>
      <w:r w:rsidRPr="00331EC2">
        <w:t xml:space="preserve"> procent. Real </w:t>
      </w:r>
      <w:r w:rsidR="00644CDA">
        <w:t>genom</w:t>
      </w:r>
      <w:r w:rsidR="0053419A">
        <w:softHyphen/>
      </w:r>
      <w:r w:rsidR="00644CDA">
        <w:t xml:space="preserve">snittlig </w:t>
      </w:r>
      <w:r w:rsidRPr="00331EC2">
        <w:t xml:space="preserve">årlig </w:t>
      </w:r>
      <w:r w:rsidR="00644CDA">
        <w:t>avkastning</w:t>
      </w:r>
      <w:r w:rsidR="00644CDA" w:rsidRPr="00331EC2">
        <w:t xml:space="preserve"> </w:t>
      </w:r>
      <w:r w:rsidRPr="00331EC2">
        <w:t xml:space="preserve">har varit </w:t>
      </w:r>
      <w:r w:rsidR="00E346D0">
        <w:t>4</w:t>
      </w:r>
      <w:r w:rsidRPr="00331EC2">
        <w:t>,</w:t>
      </w:r>
      <w:r w:rsidR="00E346D0">
        <w:t>3</w:t>
      </w:r>
      <w:r w:rsidRPr="00331EC2">
        <w:t> procent.</w:t>
      </w:r>
    </w:p>
    <w:p w14:paraId="664D4714" w14:textId="7FBE2C81" w:rsidR="00E81771" w:rsidRPr="000E7127" w:rsidRDefault="00E81771" w:rsidP="00E81771">
      <w:pPr>
        <w:pStyle w:val="Brdtextmedindrag"/>
      </w:pPr>
      <w:r w:rsidRPr="001C359A">
        <w:lastRenderedPageBreak/>
        <w:t>Sjunde AP-fonden är den enskilt största fondförvaltaren i premie</w:t>
      </w:r>
      <w:r>
        <w:softHyphen/>
      </w:r>
      <w:r w:rsidRPr="001C359A">
        <w:t xml:space="preserve">pensionssystemet. </w:t>
      </w:r>
      <w:r>
        <w:t>A</w:t>
      </w:r>
      <w:r w:rsidRPr="00E2796F">
        <w:t xml:space="preserve">v pensionsspararna </w:t>
      </w:r>
      <w:r w:rsidRPr="008655FC">
        <w:t xml:space="preserve">har </w:t>
      </w:r>
      <w:r w:rsidR="00861930">
        <w:t>63 </w:t>
      </w:r>
      <w:r>
        <w:t>procent</w:t>
      </w:r>
      <w:r w:rsidRPr="00E2796F">
        <w:t xml:space="preserve"> sina pensions</w:t>
      </w:r>
      <w:r>
        <w:softHyphen/>
      </w:r>
      <w:r w:rsidRPr="00E2796F">
        <w:t xml:space="preserve">medel placerade i AP7 </w:t>
      </w:r>
      <w:proofErr w:type="spellStart"/>
      <w:r w:rsidRPr="00E2796F">
        <w:t>Såfa</w:t>
      </w:r>
      <w:proofErr w:type="spellEnd"/>
      <w:r w:rsidRPr="00E2796F">
        <w:t xml:space="preserve"> och deras fondkapital motsvarar</w:t>
      </w:r>
      <w:r>
        <w:t xml:space="preserve"> </w:t>
      </w:r>
      <w:r w:rsidR="005F1DAC">
        <w:t>43,4</w:t>
      </w:r>
      <w:r>
        <w:t> </w:t>
      </w:r>
      <w:r w:rsidRPr="006B3899">
        <w:t>procent av det totala fondkapitalet i premiepensionssystemet.</w:t>
      </w:r>
      <w:bookmarkEnd w:id="36"/>
      <w:r w:rsidRPr="006B3899">
        <w:t xml:space="preserve"> Vid 201</w:t>
      </w:r>
      <w:r w:rsidR="005F1DAC" w:rsidRPr="006B3899">
        <w:t>9</w:t>
      </w:r>
      <w:r w:rsidRPr="006B3899">
        <w:t xml:space="preserve"> års slut </w:t>
      </w:r>
      <w:r w:rsidRPr="006B3899">
        <w:rPr>
          <w:spacing w:val="-2"/>
        </w:rPr>
        <w:t xml:space="preserve">förvaltade Sjunde AP-fonden totalt </w:t>
      </w:r>
      <w:r w:rsidR="00752DC7" w:rsidRPr="006B3899">
        <w:rPr>
          <w:spacing w:val="-2"/>
        </w:rPr>
        <w:t>674</w:t>
      </w:r>
      <w:r w:rsidRPr="006B3899">
        <w:rPr>
          <w:spacing w:val="-2"/>
        </w:rPr>
        <w:t xml:space="preserve"> miljarder kronor, varav </w:t>
      </w:r>
      <w:r w:rsidR="006B3899" w:rsidRPr="006B3899">
        <w:rPr>
          <w:spacing w:val="-2"/>
        </w:rPr>
        <w:t>617</w:t>
      </w:r>
      <w:r w:rsidRPr="006B3899">
        <w:rPr>
          <w:spacing w:val="-2"/>
        </w:rPr>
        <w:t xml:space="preserve"> miljar</w:t>
      </w:r>
      <w:r w:rsidRPr="006B3899">
        <w:rPr>
          <w:spacing w:val="-2"/>
        </w:rPr>
        <w:softHyphen/>
      </w:r>
      <w:r w:rsidRPr="006B3899">
        <w:t xml:space="preserve">der kronor i AP7 Aktiefond och </w:t>
      </w:r>
      <w:r w:rsidR="006B3899" w:rsidRPr="006B3899">
        <w:t>57</w:t>
      </w:r>
      <w:r w:rsidRPr="006B3899">
        <w:t xml:space="preserve"> miljarder</w:t>
      </w:r>
      <w:r w:rsidRPr="00531772">
        <w:t xml:space="preserve"> kronor i AP7 Räntefond.</w:t>
      </w:r>
      <w:r w:rsidRPr="001C359A">
        <w:t xml:space="preserve"> </w:t>
      </w:r>
      <w:r w:rsidRPr="000418F6">
        <w:t>Under 201</w:t>
      </w:r>
      <w:r w:rsidR="005F1DAC">
        <w:t>9</w:t>
      </w:r>
      <w:r w:rsidRPr="000418F6">
        <w:t xml:space="preserve"> hade den genomsnittlige </w:t>
      </w:r>
      <w:proofErr w:type="spellStart"/>
      <w:r w:rsidRPr="000418F6">
        <w:t>Såfa</w:t>
      </w:r>
      <w:proofErr w:type="spellEnd"/>
      <w:r w:rsidRPr="000418F6">
        <w:t xml:space="preserve">-spararen en avkastning </w:t>
      </w:r>
      <w:r w:rsidRPr="00972DA1">
        <w:t xml:space="preserve">på </w:t>
      </w:r>
      <w:r w:rsidR="006B3899" w:rsidRPr="006B3899">
        <w:t>33</w:t>
      </w:r>
      <w:r w:rsidR="006B3899">
        <w:t>,1</w:t>
      </w:r>
      <w:r w:rsidRPr="00EB59FF">
        <w:t> procent, vilket kan jämföras med att de privata premiepension</w:t>
      </w:r>
      <w:r w:rsidRPr="000418F6">
        <w:t>s</w:t>
      </w:r>
      <w:r>
        <w:softHyphen/>
      </w:r>
      <w:r w:rsidRPr="000418F6">
        <w:t>fonderna i genomsnitt g</w:t>
      </w:r>
      <w:r>
        <w:t>av</w:t>
      </w:r>
      <w:r w:rsidRPr="000418F6">
        <w:t xml:space="preserve"> en avkastning på </w:t>
      </w:r>
      <w:r w:rsidR="006B3899">
        <w:t>23,0</w:t>
      </w:r>
      <w:r w:rsidRPr="000E7127">
        <w:t> procent. Risken (mätt som standardavvikelse under den senaste 24</w:t>
      </w:r>
      <w:r w:rsidR="0031009C">
        <w:t>-</w:t>
      </w:r>
      <w:r w:rsidRPr="000E7127">
        <w:t xml:space="preserve">månadersperioden) har för AP7 </w:t>
      </w:r>
      <w:proofErr w:type="spellStart"/>
      <w:r w:rsidRPr="000E7127">
        <w:t>Såfa</w:t>
      </w:r>
      <w:proofErr w:type="spellEnd"/>
      <w:r w:rsidRPr="000E7127">
        <w:t xml:space="preserve"> varit </w:t>
      </w:r>
      <w:r w:rsidR="000E7127" w:rsidRPr="000E7127">
        <w:t>14,0</w:t>
      </w:r>
      <w:r w:rsidR="00EE5AA3">
        <w:t xml:space="preserve"> </w:t>
      </w:r>
      <w:r w:rsidRPr="000E7127">
        <w:t xml:space="preserve">procent jämfört med </w:t>
      </w:r>
      <w:r w:rsidR="000E7127" w:rsidRPr="000E7127">
        <w:t>9,7</w:t>
      </w:r>
      <w:r w:rsidRPr="000E7127">
        <w:t> procent för de privata premie</w:t>
      </w:r>
      <w:r w:rsidR="008C1436">
        <w:softHyphen/>
      </w:r>
      <w:r w:rsidRPr="000E7127">
        <w:t xml:space="preserve">pensionsfonderna. Den högre risken i AP7 </w:t>
      </w:r>
      <w:proofErr w:type="spellStart"/>
      <w:r w:rsidRPr="000E7127">
        <w:t>Såfa</w:t>
      </w:r>
      <w:proofErr w:type="spellEnd"/>
      <w:r w:rsidRPr="000E7127">
        <w:t xml:space="preserve"> beror till stor del på att andelen sparare över 55 år fort</w:t>
      </w:r>
      <w:r w:rsidRPr="000E7127">
        <w:softHyphen/>
        <w:t>farande är liten</w:t>
      </w:r>
      <w:r w:rsidR="008C1436">
        <w:t>,</w:t>
      </w:r>
      <w:r w:rsidRPr="000E7127">
        <w:t xml:space="preserve"> vilket innebär att andelen i AP7 Räntefond därmed också är </w:t>
      </w:r>
      <w:r w:rsidRPr="006F6F17">
        <w:t xml:space="preserve">liten (se avsnitt </w:t>
      </w:r>
      <w:r w:rsidR="008C1436">
        <w:t>6</w:t>
      </w:r>
      <w:r w:rsidRPr="006F6F17">
        <w:t>.6</w:t>
      </w:r>
      <w:r w:rsidRPr="00B610E3">
        <w:t>).</w:t>
      </w:r>
      <w:r w:rsidRPr="000E7127">
        <w:t xml:space="preserve"> I takt med att spararna i premiepensionssystemet blir äldre förväntas andelen </w:t>
      </w:r>
      <w:r w:rsidR="009F7832">
        <w:t xml:space="preserve">i </w:t>
      </w:r>
      <w:r w:rsidRPr="000E7127">
        <w:t>AP7</w:t>
      </w:r>
      <w:r w:rsidR="008C1436">
        <w:t> </w:t>
      </w:r>
      <w:r w:rsidRPr="000E7127">
        <w:t xml:space="preserve">Räntefond öka. </w:t>
      </w:r>
    </w:p>
    <w:p w14:paraId="3DACBACF" w14:textId="22366E03" w:rsidR="00E81771" w:rsidRDefault="00E81771" w:rsidP="00E81771">
      <w:pPr>
        <w:pStyle w:val="Brdtextmedindrag"/>
      </w:pPr>
      <w:r w:rsidRPr="000E7127">
        <w:t>I slutet av 201</w:t>
      </w:r>
      <w:r w:rsidR="005F1DAC" w:rsidRPr="000E7127">
        <w:t>9</w:t>
      </w:r>
      <w:r w:rsidRPr="000E7127">
        <w:t xml:space="preserve"> förvaltade Sjunde AP-fonden 4</w:t>
      </w:r>
      <w:r w:rsidR="000E7127" w:rsidRPr="000E7127">
        <w:t>6</w:t>
      </w:r>
      <w:r w:rsidRPr="000E7127">
        <w:t> procent</w:t>
      </w:r>
      <w:r>
        <w:t xml:space="preserve"> av det totala </w:t>
      </w:r>
      <w:r w:rsidRPr="001A58F3">
        <w:t>premiepensionskapitalet, se figur 2</w:t>
      </w:r>
      <w:r w:rsidRPr="00C22416">
        <w:t xml:space="preserve">.3. Av figuren framgår att Sjunde AP-fondens andel av det totala kapitalet har </w:t>
      </w:r>
      <w:r w:rsidR="00EE5AA3">
        <w:t>vuxit</w:t>
      </w:r>
      <w:r w:rsidRPr="00C22416">
        <w:t xml:space="preserve"> från 27 procent 2010 till ca 4</w:t>
      </w:r>
      <w:r w:rsidR="000E7127" w:rsidRPr="00C22416">
        <w:t>6</w:t>
      </w:r>
      <w:r w:rsidRPr="00C22416">
        <w:t> procent 201</w:t>
      </w:r>
      <w:r w:rsidR="005F1DAC" w:rsidRPr="00C22416">
        <w:t>9</w:t>
      </w:r>
      <w:r w:rsidRPr="00C22416">
        <w:t xml:space="preserve">. Ökningen beror dels på att </w:t>
      </w:r>
      <w:r w:rsidR="00C545BE" w:rsidRPr="00C22416">
        <w:t>sparare</w:t>
      </w:r>
      <w:r w:rsidR="00D076E2" w:rsidRPr="00C22416">
        <w:t xml:space="preserve"> under året</w:t>
      </w:r>
      <w:r w:rsidR="00C545BE" w:rsidRPr="00C22416">
        <w:t xml:space="preserve"> bytt till Sjunde AP-fonden från fonder som exkluderats från</w:t>
      </w:r>
      <w:r w:rsidR="00D076E2" w:rsidRPr="00C22416">
        <w:t xml:space="preserve"> </w:t>
      </w:r>
      <w:r w:rsidR="00511714">
        <w:t>Pensionsmyndighetens</w:t>
      </w:r>
      <w:r w:rsidR="00511714" w:rsidRPr="00C22416">
        <w:t xml:space="preserve"> </w:t>
      </w:r>
      <w:r w:rsidR="00C545BE" w:rsidRPr="00C22416">
        <w:t>fondtorg</w:t>
      </w:r>
      <w:r w:rsidR="00D076E2" w:rsidRPr="00C22416">
        <w:t>, dels på grund av det årliga inflödet av pensionsrätter</w:t>
      </w:r>
      <w:r w:rsidR="001A58F3" w:rsidRPr="001A58F3">
        <w:t>.</w:t>
      </w:r>
      <w:r w:rsidR="00C545BE" w:rsidRPr="00C545BE">
        <w:t xml:space="preserve"> </w:t>
      </w:r>
    </w:p>
    <w:p w14:paraId="26876A4C" w14:textId="0653909E" w:rsidR="00E81771" w:rsidRDefault="00E81771" w:rsidP="008B671B">
      <w:pPr>
        <w:pStyle w:val="FigurRubrik"/>
        <w:spacing w:after="240"/>
      </w:pPr>
      <w:r w:rsidRPr="00D076E2">
        <w:t xml:space="preserve">Figur </w:t>
      </w:r>
      <w:r w:rsidR="00995EF1" w:rsidRPr="00D076E2">
        <w:fldChar w:fldCharType="begin"/>
      </w:r>
      <w:r w:rsidR="00995EF1" w:rsidRPr="0031270B">
        <w:instrText xml:space="preserve"> STYLEREF 1 \s </w:instrText>
      </w:r>
      <w:r w:rsidR="00995EF1" w:rsidRPr="00D076E2">
        <w:fldChar w:fldCharType="separate"/>
      </w:r>
      <w:r w:rsidR="008B3E76">
        <w:rPr>
          <w:noProof/>
        </w:rPr>
        <w:t>2</w:t>
      </w:r>
      <w:r w:rsidR="00995EF1" w:rsidRPr="00D076E2">
        <w:rPr>
          <w:noProof/>
        </w:rPr>
        <w:fldChar w:fldCharType="end"/>
      </w:r>
      <w:r w:rsidRPr="00D076E2">
        <w:t>.</w:t>
      </w:r>
      <w:r w:rsidR="00995EF1" w:rsidRPr="00D076E2">
        <w:fldChar w:fldCharType="begin"/>
      </w:r>
      <w:r w:rsidR="00995EF1" w:rsidRPr="0031270B">
        <w:instrText xml:space="preserve"> SEQ Figur \* Arabic \s 1  \* MERGEFORMAT </w:instrText>
      </w:r>
      <w:r w:rsidR="00995EF1" w:rsidRPr="00D076E2">
        <w:fldChar w:fldCharType="separate"/>
      </w:r>
      <w:r w:rsidR="008B3E76">
        <w:rPr>
          <w:noProof/>
        </w:rPr>
        <w:t>3</w:t>
      </w:r>
      <w:r w:rsidR="00995EF1" w:rsidRPr="00D076E2">
        <w:rPr>
          <w:noProof/>
        </w:rPr>
        <w:fldChar w:fldCharType="end"/>
      </w:r>
      <w:r w:rsidRPr="0031270B">
        <w:tab/>
      </w:r>
      <w:r w:rsidRPr="00D076E2">
        <w:t>Utvecklingen av det totala kapitalet i premiepensionssystemet</w:t>
      </w:r>
    </w:p>
    <w:p w14:paraId="58F1B653" w14:textId="6C4DF50D" w:rsidR="00D06AF0" w:rsidRPr="00D06AF0" w:rsidRDefault="00D06AF0" w:rsidP="00D06AF0">
      <w:pPr>
        <w:pStyle w:val="Brdtext"/>
      </w:pPr>
      <w:r w:rsidRPr="00D06AF0">
        <w:rPr>
          <w:noProof/>
        </w:rPr>
        <w:drawing>
          <wp:inline distT="0" distB="0" distL="0" distR="0" wp14:anchorId="42F4AD93" wp14:editId="1FFBDA3E">
            <wp:extent cx="3744595" cy="2103755"/>
            <wp:effectExtent l="0" t="0" r="8255" b="0"/>
            <wp:docPr id="11" name="Bildobjekt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3744595" cy="2103755"/>
                    </a:xfrm>
                    <a:prstGeom prst="rect">
                      <a:avLst/>
                    </a:prstGeom>
                  </pic:spPr>
                </pic:pic>
              </a:graphicData>
            </a:graphic>
          </wp:inline>
        </w:drawing>
      </w:r>
    </w:p>
    <w:p w14:paraId="58557591" w14:textId="77777777" w:rsidR="00E81771" w:rsidRPr="00F84E80" w:rsidRDefault="00E81771" w:rsidP="00E81771">
      <w:pPr>
        <w:pStyle w:val="FigurFotnot"/>
      </w:pPr>
      <w:r w:rsidRPr="00F84E80">
        <w:t>Källa: McKinsey bilaga 9 (grunddata från Sjunde AP-fonden, Försäkringskassan och Pensionsmyndigheten)</w:t>
      </w:r>
    </w:p>
    <w:p w14:paraId="618C0E8B" w14:textId="77777777" w:rsidR="00E81771" w:rsidRDefault="00E81771" w:rsidP="00E81771">
      <w:pPr>
        <w:pStyle w:val="Brdtext"/>
      </w:pPr>
    </w:p>
    <w:p w14:paraId="5516E6A7" w14:textId="3BC0BBB8" w:rsidR="00E81771" w:rsidRDefault="00E81771" w:rsidP="00E81771">
      <w:pPr>
        <w:pStyle w:val="Brdtextmedindrag"/>
        <w:ind w:firstLine="0"/>
      </w:pPr>
      <w:r w:rsidRPr="004854F6">
        <w:rPr>
          <w:spacing w:val="-2"/>
        </w:rPr>
        <w:t>En utförlig beskrivning av det allmänna pensionssystemet finns i Pensions</w:t>
      </w:r>
      <w:r w:rsidRPr="004854F6">
        <w:rPr>
          <w:spacing w:val="-2"/>
        </w:rPr>
        <w:softHyphen/>
      </w:r>
      <w:r w:rsidRPr="00970D89">
        <w:t>myndighetens årsredovisning 201</w:t>
      </w:r>
      <w:r w:rsidR="005F1DAC">
        <w:t>9</w:t>
      </w:r>
      <w:r>
        <w:t>.</w:t>
      </w:r>
    </w:p>
    <w:p w14:paraId="1BE6B483" w14:textId="77777777" w:rsidR="00E81771" w:rsidRPr="008C04DD" w:rsidRDefault="00E81771" w:rsidP="00E81771">
      <w:pPr>
        <w:pStyle w:val="Rubrik1"/>
      </w:pPr>
      <w:bookmarkStart w:id="37" w:name="_Toc514842416"/>
      <w:bookmarkStart w:id="38" w:name="_Toc7438815"/>
      <w:bookmarkStart w:id="39" w:name="_Toc8029408"/>
      <w:bookmarkStart w:id="40" w:name="_Toc9430686"/>
      <w:bookmarkStart w:id="41" w:name="_Toc41492997"/>
      <w:r w:rsidRPr="002D455B">
        <w:lastRenderedPageBreak/>
        <w:t>Buffertfondernas</w:t>
      </w:r>
      <w:r w:rsidRPr="008C04DD">
        <w:t xml:space="preserve"> samlade resultat</w:t>
      </w:r>
      <w:bookmarkEnd w:id="37"/>
      <w:bookmarkEnd w:id="38"/>
      <w:bookmarkEnd w:id="39"/>
      <w:bookmarkEnd w:id="40"/>
      <w:bookmarkEnd w:id="41"/>
    </w:p>
    <w:p w14:paraId="7CA7D90E" w14:textId="77777777" w:rsidR="00E81771" w:rsidRDefault="00E81771" w:rsidP="00E81771">
      <w:pPr>
        <w:pStyle w:val="Brdtext"/>
        <w:keepNext/>
      </w:pPr>
      <w:r w:rsidRPr="008C04DD">
        <w:t xml:space="preserve">Buffertfonderna har två olika roller: </w:t>
      </w:r>
    </w:p>
    <w:p w14:paraId="4E3EFBA0" w14:textId="77777777" w:rsidR="00E81771" w:rsidRDefault="00E81771" w:rsidP="00E81771">
      <w:pPr>
        <w:pStyle w:val="Punktlista"/>
      </w:pPr>
      <w:r w:rsidRPr="004854F6">
        <w:rPr>
          <w:spacing w:val="-3"/>
        </w:rPr>
        <w:t>att vara buffert för hantering av över- och underskott i inkomstpensions</w:t>
      </w:r>
      <w:r>
        <w:softHyphen/>
      </w:r>
      <w:r w:rsidRPr="004854F6">
        <w:t xml:space="preserve">systemet och </w:t>
      </w:r>
    </w:p>
    <w:p w14:paraId="6148079C" w14:textId="77777777" w:rsidR="00E81771" w:rsidRDefault="00E81771" w:rsidP="00E81771">
      <w:pPr>
        <w:pStyle w:val="Punktlista"/>
      </w:pPr>
      <w:r w:rsidRPr="004854F6">
        <w:t>att bidra till inkomstpensionssystemets långsiktiga finansiering.</w:t>
      </w:r>
      <w:r w:rsidRPr="008C04DD">
        <w:t xml:space="preserve"> </w:t>
      </w:r>
    </w:p>
    <w:p w14:paraId="2358C763" w14:textId="77777777" w:rsidR="00E81771" w:rsidRDefault="00E81771" w:rsidP="00E81771">
      <w:pPr>
        <w:pStyle w:val="Brdtext"/>
      </w:pPr>
    </w:p>
    <w:p w14:paraId="1FE5E108" w14:textId="77777777" w:rsidR="00E81771" w:rsidRPr="004854F6" w:rsidRDefault="00E81771" w:rsidP="00E81771">
      <w:pPr>
        <w:pStyle w:val="Brdtext"/>
        <w:rPr>
          <w:spacing w:val="-1"/>
        </w:rPr>
      </w:pPr>
      <w:r w:rsidRPr="004854F6">
        <w:rPr>
          <w:spacing w:val="-1"/>
        </w:rPr>
        <w:t>I detta avsnitt utvärderas hur buffertfonderna har uppfyllt de båda rollerna.</w:t>
      </w:r>
    </w:p>
    <w:p w14:paraId="50F6AEFF" w14:textId="77777777" w:rsidR="00E81771" w:rsidRPr="008C04DD" w:rsidRDefault="00E81771" w:rsidP="00E81771">
      <w:pPr>
        <w:pStyle w:val="Rubrik2"/>
      </w:pPr>
      <w:bookmarkStart w:id="42" w:name="_Toc481501524"/>
      <w:bookmarkStart w:id="43" w:name="_Toc481574483"/>
      <w:bookmarkStart w:id="44" w:name="_Toc483313558"/>
      <w:bookmarkStart w:id="45" w:name="_Toc514842417"/>
      <w:bookmarkStart w:id="46" w:name="_Toc7438816"/>
      <w:bookmarkStart w:id="47" w:name="_Toc8029409"/>
      <w:bookmarkStart w:id="48" w:name="_Toc9430687"/>
      <w:bookmarkStart w:id="49" w:name="_Toc41492998"/>
      <w:r w:rsidRPr="008C04DD">
        <w:t>Rollen som buffert för hantering av över- och underskott</w:t>
      </w:r>
      <w:bookmarkEnd w:id="42"/>
      <w:bookmarkEnd w:id="43"/>
      <w:bookmarkEnd w:id="44"/>
      <w:bookmarkEnd w:id="45"/>
      <w:bookmarkEnd w:id="46"/>
      <w:bookmarkEnd w:id="47"/>
      <w:bookmarkEnd w:id="48"/>
      <w:bookmarkEnd w:id="49"/>
    </w:p>
    <w:p w14:paraId="22A4443B" w14:textId="77777777" w:rsidR="00E81771" w:rsidRPr="008C04DD" w:rsidRDefault="00E81771" w:rsidP="00E81771">
      <w:pPr>
        <w:pStyle w:val="Brdtextram"/>
      </w:pPr>
      <w:r w:rsidRPr="008C04DD">
        <w:rPr>
          <w:b/>
        </w:rPr>
        <w:t>Regeringens bedömning:</w:t>
      </w:r>
      <w:r w:rsidRPr="008C04DD">
        <w:t xml:space="preserve"> Första–Fjärde AP-fonderna har uppfyllt rollen som buffert genom att hantera löpande avgiftsmedel och utbetalningar för in</w:t>
      </w:r>
      <w:r>
        <w:t xml:space="preserve">komstpensionssystemets räkning. </w:t>
      </w:r>
      <w:r w:rsidRPr="008C04DD">
        <w:t>Fonderna har haft den betalningsberedskap som behövts</w:t>
      </w:r>
      <w:r>
        <w:t xml:space="preserve"> för uppgiften</w:t>
      </w:r>
      <w:r w:rsidRPr="008C04DD">
        <w:t>.</w:t>
      </w:r>
    </w:p>
    <w:p w14:paraId="12DA4BE0" w14:textId="77777777" w:rsidR="00E81771" w:rsidRPr="004854F6" w:rsidRDefault="00E81771" w:rsidP="00E81771">
      <w:pPr>
        <w:pStyle w:val="Brdtextmedindrag"/>
        <w:rPr>
          <w:sz w:val="8"/>
          <w:szCs w:val="8"/>
        </w:rPr>
      </w:pPr>
    </w:p>
    <w:p w14:paraId="5B9D8BF1" w14:textId="77777777" w:rsidR="00E81771" w:rsidRDefault="00E81771" w:rsidP="00E81771">
      <w:pPr>
        <w:pStyle w:val="Brdtextmedindrag"/>
      </w:pPr>
      <w:r w:rsidRPr="004854F6">
        <w:rPr>
          <w:b/>
        </w:rPr>
        <w:t>Skälen för regeringens bedömning</w:t>
      </w:r>
      <w:r w:rsidRPr="006852FA">
        <w:rPr>
          <w:b/>
        </w:rPr>
        <w:t>:</w:t>
      </w:r>
      <w:r>
        <w:t xml:space="preserve"> </w:t>
      </w:r>
      <w:r w:rsidRPr="008C04DD">
        <w:t>Rollen som buffert finns efter</w:t>
      </w:r>
      <w:r>
        <w:softHyphen/>
      </w:r>
      <w:r w:rsidRPr="008C04DD">
        <w:t>som de löpand</w:t>
      </w:r>
      <w:r>
        <w:t>e inbetalda pensions</w:t>
      </w:r>
      <w:r w:rsidRPr="008C04DD">
        <w:t>avgifterna inte är lika stora som utbetalda pensionsbelopp till dagens pensionärer. När inbetalningarna till systemet är större än utbetalningarna sparas överskottet i Första–Fjärde AP-fonderna. På motsvarande sätt tas medel från fonder</w:t>
      </w:r>
      <w:r>
        <w:t>na</w:t>
      </w:r>
      <w:r w:rsidRPr="008C04DD">
        <w:t xml:space="preserve"> när utbetalningarna är större än inbetal</w:t>
      </w:r>
      <w:r>
        <w:softHyphen/>
      </w:r>
      <w:r w:rsidRPr="008C04DD">
        <w:t>ning</w:t>
      </w:r>
      <w:r>
        <w:softHyphen/>
      </w:r>
      <w:r w:rsidRPr="008C04DD">
        <w:t>arna. Sjätte AP-fonden är också en buffertfond men har inga betalningsflöden gentemot pensionssyste</w:t>
      </w:r>
      <w:r>
        <w:softHyphen/>
      </w:r>
      <w:r w:rsidRPr="008C04DD">
        <w:t>met. I figur 3.1 redovisas de årliga nettoflödena mellan inkomstpensions</w:t>
      </w:r>
      <w:r>
        <w:softHyphen/>
      </w:r>
      <w:r w:rsidRPr="008C04DD">
        <w:t>systemet och AP-fonderna (Första–Fjärde AP-fonderna) efter administra</w:t>
      </w:r>
      <w:r>
        <w:softHyphen/>
      </w:r>
      <w:r w:rsidRPr="008C04DD">
        <w:t xml:space="preserve">tionskostnader. </w:t>
      </w:r>
    </w:p>
    <w:p w14:paraId="3633B13B" w14:textId="2EDD9E46" w:rsidR="00E81771" w:rsidRPr="008C04DD" w:rsidRDefault="00E81771" w:rsidP="00AA0884">
      <w:pPr>
        <w:pStyle w:val="FigurRubrik"/>
        <w:spacing w:after="240"/>
      </w:pPr>
      <w:r w:rsidRPr="008C04DD">
        <w:t xml:space="preserve">Figur </w:t>
      </w:r>
      <w:fldSimple w:instr=" STYLEREF 1 \s ">
        <w:r w:rsidR="008B3E76">
          <w:rPr>
            <w:noProof/>
          </w:rPr>
          <w:t>3</w:t>
        </w:r>
      </w:fldSimple>
      <w:r w:rsidRPr="008C04DD">
        <w:t>.</w:t>
      </w:r>
      <w:fldSimple w:instr=" SEQ Figur \* Arabic \s 1  \* MERGEFORMAT ">
        <w:r w:rsidR="008B3E76">
          <w:rPr>
            <w:noProof/>
          </w:rPr>
          <w:t>1</w:t>
        </w:r>
      </w:fldSimple>
      <w:r w:rsidRPr="008C04DD">
        <w:tab/>
        <w:t>Nettoflödet mellan pen</w:t>
      </w:r>
      <w:r>
        <w:t>sionssystemet och Första–Fjärde</w:t>
      </w:r>
      <w:r>
        <w:br/>
      </w:r>
      <w:r w:rsidRPr="008C04DD">
        <w:t>AP-fonderna</w:t>
      </w:r>
    </w:p>
    <w:p w14:paraId="457F25A7" w14:textId="4883A137" w:rsidR="00047E9A" w:rsidRPr="00047E9A" w:rsidRDefault="00047E9A" w:rsidP="003F6F63">
      <w:pPr>
        <w:pStyle w:val="Brdtext"/>
      </w:pPr>
      <w:r w:rsidRPr="00047E9A">
        <w:rPr>
          <w:noProof/>
        </w:rPr>
        <w:drawing>
          <wp:inline distT="0" distB="0" distL="0" distR="0" wp14:anchorId="2A665E56" wp14:editId="1BA768F4">
            <wp:extent cx="3744595" cy="2379345"/>
            <wp:effectExtent l="0" t="0" r="8255" b="1905"/>
            <wp:docPr id="95" name="Bildobjekt 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3744595" cy="2379345"/>
                    </a:xfrm>
                    <a:prstGeom prst="rect">
                      <a:avLst/>
                    </a:prstGeom>
                    <a:noFill/>
                    <a:ln>
                      <a:noFill/>
                    </a:ln>
                  </pic:spPr>
                </pic:pic>
              </a:graphicData>
            </a:graphic>
          </wp:inline>
        </w:drawing>
      </w:r>
    </w:p>
    <w:p w14:paraId="70148586" w14:textId="05E53C1C" w:rsidR="00E81771" w:rsidRPr="008C04DD" w:rsidRDefault="00E81771" w:rsidP="00E81771">
      <w:pPr>
        <w:pStyle w:val="FigurFotnot"/>
      </w:pPr>
      <w:r>
        <w:t>Källa: Pensionsmyndigheten</w:t>
      </w:r>
    </w:p>
    <w:p w14:paraId="5E5357CB" w14:textId="77777777" w:rsidR="00E81771" w:rsidRPr="004854F6" w:rsidRDefault="00E81771" w:rsidP="00E81771">
      <w:pPr>
        <w:pStyle w:val="Brdtext"/>
        <w:rPr>
          <w:sz w:val="2"/>
          <w:szCs w:val="2"/>
        </w:rPr>
      </w:pPr>
    </w:p>
    <w:p w14:paraId="3E5BF929" w14:textId="5815CE03" w:rsidR="00E81771" w:rsidRPr="008C04DD" w:rsidRDefault="00E81771" w:rsidP="00E81771">
      <w:pPr>
        <w:pStyle w:val="Brdtext"/>
      </w:pPr>
      <w:r w:rsidRPr="008C04DD">
        <w:lastRenderedPageBreak/>
        <w:t>Av figur 3.1 framgår att inbetalningarna till pensionssystemet var större än utbetalningarna under de första åtta åren (2001‒2008) med det nya pensionssystemet. Under denna period tillfördes AP-fonderna samman</w:t>
      </w:r>
      <w:r>
        <w:softHyphen/>
      </w:r>
      <w:r w:rsidRPr="008C04DD">
        <w:t xml:space="preserve">lagt </w:t>
      </w:r>
      <w:r w:rsidRPr="00EF3485">
        <w:t>51 miljarder kronor. År 2009 vände betalningsströmmarna och under åren 2009‒201</w:t>
      </w:r>
      <w:r w:rsidR="00AE7F7D" w:rsidRPr="00EF3485">
        <w:t>9</w:t>
      </w:r>
      <w:r w:rsidRPr="00EF3485">
        <w:t xml:space="preserve"> användes sammanlagt </w:t>
      </w:r>
      <w:r w:rsidR="00922133" w:rsidRPr="00EF3485">
        <w:t>23</w:t>
      </w:r>
      <w:r w:rsidR="00EF3485">
        <w:t>9</w:t>
      </w:r>
      <w:r w:rsidRPr="00EF3485">
        <w:t> miljarder kronor från AP-fonderna för att finansiera pensionsutbetalningar</w:t>
      </w:r>
      <w:r w:rsidR="00EC3ECD" w:rsidRPr="00EF3485">
        <w:t xml:space="preserve"> och administrationskostnader</w:t>
      </w:r>
      <w:r w:rsidRPr="00EF3485">
        <w:t>. För hela perioden 2001‒201</w:t>
      </w:r>
      <w:r w:rsidR="00AE7F7D" w:rsidRPr="00EF3485">
        <w:t>9</w:t>
      </w:r>
      <w:r w:rsidRPr="00EF3485">
        <w:t xml:space="preserve"> har nettoutflödet från AP-fonderna till inkomst</w:t>
      </w:r>
      <w:r w:rsidRPr="00EF3485">
        <w:softHyphen/>
        <w:t>pensions</w:t>
      </w:r>
      <w:r w:rsidRPr="00EF3485">
        <w:softHyphen/>
        <w:t>systemet uppgått till 1</w:t>
      </w:r>
      <w:r w:rsidR="00EF3485">
        <w:t>87</w:t>
      </w:r>
      <w:r w:rsidRPr="00EF3485">
        <w:t> miljarder kronor. En viktig förklaring till underskotten sedan 2009 är att stora generationen födda på 1940-talet har börjat ta ut pension. Enligt Pensionsmyndighetens</w:t>
      </w:r>
      <w:r w:rsidRPr="00B72235">
        <w:t xml:space="preserve"> prognoser kommer Första–Fjärde AP-fonderna fortsätta att bidra till finansieringen av inkomstpensionerna över överskådlig framtid. Under 20</w:t>
      </w:r>
      <w:r w:rsidR="00AE7F7D" w:rsidRPr="00B72235">
        <w:t>20</w:t>
      </w:r>
      <w:r w:rsidRPr="00B72235">
        <w:t xml:space="preserve"> beräknas över</w:t>
      </w:r>
      <w:r w:rsidR="000C0AE4">
        <w:softHyphen/>
      </w:r>
      <w:r w:rsidRPr="00B72235">
        <w:t xml:space="preserve">föringen uppgå till </w:t>
      </w:r>
      <w:r w:rsidR="00922133" w:rsidRPr="003F6F63">
        <w:t>34</w:t>
      </w:r>
      <w:r w:rsidRPr="00B72235">
        <w:t> miljarder kronor, vilket motsvarar</w:t>
      </w:r>
      <w:r w:rsidR="00B72235" w:rsidRPr="00B72235">
        <w:t xml:space="preserve"> c</w:t>
      </w:r>
      <w:r w:rsidR="00B72235" w:rsidRPr="008D7171">
        <w:t>a</w:t>
      </w:r>
      <w:r w:rsidRPr="008D7171">
        <w:t xml:space="preserve"> </w:t>
      </w:r>
      <w:r w:rsidR="00B72235" w:rsidRPr="003F6F63">
        <w:t>2</w:t>
      </w:r>
      <w:r w:rsidRPr="00F41175">
        <w:t> procent</w:t>
      </w:r>
      <w:r w:rsidRPr="008C04DD">
        <w:t xml:space="preserve"> av fondvärdet vid årets början. Under </w:t>
      </w:r>
      <w:r w:rsidRPr="001760A0">
        <w:t>åren 20</w:t>
      </w:r>
      <w:r w:rsidR="00AE7F7D">
        <w:t>20</w:t>
      </w:r>
      <w:r w:rsidRPr="001760A0">
        <w:t>–202</w:t>
      </w:r>
      <w:r w:rsidR="00AE7F7D">
        <w:t>3</w:t>
      </w:r>
      <w:r w:rsidRPr="001760A0">
        <w:t xml:space="preserve"> beräknas</w:t>
      </w:r>
      <w:r w:rsidRPr="008C04DD">
        <w:t xml:space="preserve"> överföringen sammanlagt uppgå </w:t>
      </w:r>
      <w:r w:rsidRPr="001760A0">
        <w:t xml:space="preserve">till </w:t>
      </w:r>
      <w:r w:rsidR="008D7171" w:rsidRPr="008D7171">
        <w:t>126</w:t>
      </w:r>
      <w:r w:rsidRPr="008D7171">
        <w:t xml:space="preserve"> miljarder kronor, vilket är </w:t>
      </w:r>
      <w:r w:rsidR="008D7171">
        <w:t xml:space="preserve">högre </w:t>
      </w:r>
      <w:r>
        <w:t>än förra årets prognos.</w:t>
      </w:r>
    </w:p>
    <w:p w14:paraId="697281BE" w14:textId="77777777" w:rsidR="00E81771" w:rsidRPr="008C04DD" w:rsidRDefault="00E81771" w:rsidP="00E81771">
      <w:pPr>
        <w:pStyle w:val="Rubrik2"/>
      </w:pPr>
      <w:bookmarkStart w:id="50" w:name="_Toc481501525"/>
      <w:bookmarkStart w:id="51" w:name="_Toc481574484"/>
      <w:bookmarkStart w:id="52" w:name="_Toc483313559"/>
      <w:bookmarkStart w:id="53" w:name="_Toc514842418"/>
      <w:bookmarkStart w:id="54" w:name="_Toc7438817"/>
      <w:bookmarkStart w:id="55" w:name="_Toc8029410"/>
      <w:bookmarkStart w:id="56" w:name="_Toc9430688"/>
      <w:bookmarkStart w:id="57" w:name="_Toc41492999"/>
      <w:r w:rsidRPr="008C04DD">
        <w:t>Rollen som långsiktig finansiär</w:t>
      </w:r>
      <w:bookmarkEnd w:id="50"/>
      <w:bookmarkEnd w:id="51"/>
      <w:bookmarkEnd w:id="52"/>
      <w:bookmarkEnd w:id="53"/>
      <w:bookmarkEnd w:id="54"/>
      <w:bookmarkEnd w:id="55"/>
      <w:bookmarkEnd w:id="56"/>
      <w:bookmarkEnd w:id="57"/>
    </w:p>
    <w:p w14:paraId="68E84CC8" w14:textId="22F6D6EB" w:rsidR="00E81771" w:rsidRPr="008C04DD" w:rsidRDefault="00E81771" w:rsidP="00E81771">
      <w:pPr>
        <w:pStyle w:val="Brdtextram"/>
        <w:pBdr>
          <w:top w:val="single" w:sz="4" w:space="1" w:color="auto"/>
          <w:bottom w:val="single" w:sz="4" w:space="1" w:color="auto"/>
        </w:pBdr>
      </w:pPr>
      <w:r w:rsidRPr="008C04DD">
        <w:rPr>
          <w:b/>
        </w:rPr>
        <w:t>Regeringens bedömning:</w:t>
      </w:r>
      <w:r w:rsidRPr="008C04DD">
        <w:t xml:space="preserve"> Buffertfonderna har bidragit positivt till inkomstpensionssystemets långsiktiga finansiering</w:t>
      </w:r>
      <w:r>
        <w:t xml:space="preserve">. Sedan nuvarande system inrättades 2001 har den genomsnittliga avkastningen efter kostnader uppgått till </w:t>
      </w:r>
      <w:r w:rsidR="00B610E3">
        <w:t>6,4</w:t>
      </w:r>
      <w:r>
        <w:t xml:space="preserve"> procent per år, vilket kan jämföras med att inkomstindex som ligger till grund för uppräkningen av skulden i genomsnitt ökat med </w:t>
      </w:r>
      <w:r w:rsidR="00B610E3">
        <w:t>2,9</w:t>
      </w:r>
      <w:r>
        <w:t xml:space="preserve"> procent per år. </w:t>
      </w:r>
    </w:p>
    <w:p w14:paraId="32D6910A" w14:textId="77777777" w:rsidR="00E81771" w:rsidRPr="008C04DD" w:rsidRDefault="00E81771" w:rsidP="00E81771">
      <w:pPr>
        <w:pStyle w:val="Rubrik4utannumrering"/>
      </w:pPr>
      <w:r w:rsidRPr="008C04DD">
        <w:t xml:space="preserve">Skälen för </w:t>
      </w:r>
      <w:r w:rsidRPr="003F1FA4">
        <w:t>regeringens</w:t>
      </w:r>
      <w:r w:rsidRPr="008C04DD">
        <w:t xml:space="preserve"> bedömning </w:t>
      </w:r>
    </w:p>
    <w:p w14:paraId="6C86F430" w14:textId="77777777" w:rsidR="00E81771" w:rsidRPr="008C04DD" w:rsidRDefault="00E81771" w:rsidP="00E81771">
      <w:pPr>
        <w:pStyle w:val="Rubrik5utannumrering"/>
        <w:spacing w:before="0"/>
      </w:pPr>
      <w:r w:rsidRPr="008C04DD">
        <w:t>Sammanfattning</w:t>
      </w:r>
    </w:p>
    <w:p w14:paraId="1052C130" w14:textId="578D3177" w:rsidR="00E81771" w:rsidRPr="008C04DD" w:rsidRDefault="00E81771" w:rsidP="00E81771">
      <w:pPr>
        <w:pStyle w:val="Brdtextmedindrag"/>
        <w:ind w:firstLine="0"/>
      </w:pPr>
      <w:r w:rsidRPr="008C04DD">
        <w:t>Under perioden 2001–201</w:t>
      </w:r>
      <w:r w:rsidR="000A3CD6">
        <w:t>9</w:t>
      </w:r>
      <w:r w:rsidRPr="008C04DD">
        <w:t xml:space="preserve"> uppgick buffertfondernas genomsnittliga avkastning efter kostnader till </w:t>
      </w:r>
      <w:r w:rsidR="000A3CD6">
        <w:t>6,4</w:t>
      </w:r>
      <w:r>
        <w:t> procent</w:t>
      </w:r>
      <w:r w:rsidRPr="008C04DD">
        <w:t xml:space="preserve"> per år medan inkomstindex, som ligger till grund för uppräkningen av skulden, i genomsnitt ökat med </w:t>
      </w:r>
      <w:r w:rsidR="000A3CD6">
        <w:t>2,9</w:t>
      </w:r>
      <w:r w:rsidR="00011353">
        <w:t> </w:t>
      </w:r>
      <w:r>
        <w:t>procent</w:t>
      </w:r>
      <w:r w:rsidRPr="008C04DD">
        <w:t xml:space="preserve"> per år. </w:t>
      </w:r>
    </w:p>
    <w:p w14:paraId="6CE053BC" w14:textId="61368ABE" w:rsidR="00BB03B0" w:rsidRDefault="00E81771" w:rsidP="00BB03B0">
      <w:pPr>
        <w:pStyle w:val="Brdtextmedindrag"/>
      </w:pPr>
      <w:r w:rsidRPr="00625D3E">
        <w:t>Avkastningen följer utvecklingen på kapitalmarknaden</w:t>
      </w:r>
      <w:r w:rsidR="009E52EC">
        <w:t>,</w:t>
      </w:r>
      <w:r w:rsidRPr="00625D3E">
        <w:t xml:space="preserve"> vilket gör att den kan variera kraftigt mellan åren. </w:t>
      </w:r>
      <w:r w:rsidRPr="001762DD">
        <w:t xml:space="preserve">Sedan finanskrisen 2008 har marknadsutvecklingen varit stark. Av det ackumulerade resultatet på </w:t>
      </w:r>
      <w:r w:rsidR="000A3CD6">
        <w:t>1 188</w:t>
      </w:r>
      <w:r w:rsidRPr="00625D3E">
        <w:t xml:space="preserve"> miljarder kronor sedan 2001 står åren efter finanskrisen för mer än 90 procent. </w:t>
      </w:r>
      <w:r w:rsidRPr="001762DD">
        <w:t xml:space="preserve">För att stärka robustheten i buffertkapitalet har Första–Fjärde AP-fonderna successivt ökat andelen alternativa tillgångar samtidigt som andelarna aktier och räntebärande tillgångar minskat. De senaste årens låga räntor har varit en av drivkrafterna bakom </w:t>
      </w:r>
      <w:proofErr w:type="spellStart"/>
      <w:r w:rsidRPr="001762DD">
        <w:t>omallokeringen</w:t>
      </w:r>
      <w:proofErr w:type="spellEnd"/>
      <w:r w:rsidRPr="001762DD">
        <w:t xml:space="preserve">. </w:t>
      </w:r>
      <w:bookmarkStart w:id="58" w:name="_Hlk39001512"/>
      <w:r w:rsidRPr="001762DD">
        <w:t xml:space="preserve">För att ytterligare stärka fondernas förutsättningar att uppnå målet för </w:t>
      </w:r>
      <w:r w:rsidRPr="0049027C">
        <w:t>förvalt</w:t>
      </w:r>
      <w:r w:rsidR="00C851B9">
        <w:softHyphen/>
      </w:r>
      <w:r w:rsidRPr="0049027C">
        <w:t xml:space="preserve">ningen </w:t>
      </w:r>
      <w:r w:rsidR="000A3CD6" w:rsidRPr="0049027C">
        <w:t xml:space="preserve">ändrades </w:t>
      </w:r>
      <w:r w:rsidRPr="0049027C">
        <w:t>placeringsreglerna för Första–Fjärde AP-fonderna från och med den 1 januari 2019 (prop. 2017/18:271</w:t>
      </w:r>
      <w:r w:rsidR="009E52EC">
        <w:t>, bet</w:t>
      </w:r>
      <w:r w:rsidR="00FA2E42">
        <w:t>.</w:t>
      </w:r>
      <w:r w:rsidR="009E52EC">
        <w:t xml:space="preserve"> 2018/</w:t>
      </w:r>
      <w:proofErr w:type="gramStart"/>
      <w:r w:rsidR="009E52EC">
        <w:t>19:FiU</w:t>
      </w:r>
      <w:proofErr w:type="gramEnd"/>
      <w:r w:rsidR="009E52EC">
        <w:t>14, rsk</w:t>
      </w:r>
      <w:r w:rsidR="00585A9D">
        <w:t>r</w:t>
      </w:r>
      <w:r w:rsidR="009E52EC">
        <w:t>. 2018</w:t>
      </w:r>
      <w:r w:rsidR="00FA2E42">
        <w:t>/19:52</w:t>
      </w:r>
      <w:r w:rsidRPr="00C22416">
        <w:t>)</w:t>
      </w:r>
      <w:bookmarkEnd w:id="58"/>
      <w:r w:rsidR="00DA2550" w:rsidRPr="00C22416">
        <w:t>.</w:t>
      </w:r>
      <w:r w:rsidR="00BB03B0" w:rsidRPr="00C22416">
        <w:t xml:space="preserve"> Förändringarna</w:t>
      </w:r>
      <w:r w:rsidR="00DA2550" w:rsidRPr="00C22416">
        <w:t xml:space="preserve"> </w:t>
      </w:r>
      <w:r w:rsidR="00BB03B0" w:rsidRPr="0049027C">
        <w:t>inneb</w:t>
      </w:r>
      <w:r w:rsidR="0049027C" w:rsidRPr="0049027C">
        <w:t>ä</w:t>
      </w:r>
      <w:r w:rsidR="00BB03B0" w:rsidRPr="0049027C">
        <w:t>r i huvudsak att kravet på en minsta andel räntebärande värdepapper med låg kredit- och likviditetsrisk sänktes från 30 till 20 procent, att begränsningen av innehav i onot</w:t>
      </w:r>
      <w:r w:rsidR="00BB03B0" w:rsidRPr="0052582E">
        <w:t>erade värde</w:t>
      </w:r>
      <w:r w:rsidR="00C851B9">
        <w:softHyphen/>
      </w:r>
      <w:r w:rsidR="00BB03B0" w:rsidRPr="0052582E">
        <w:t xml:space="preserve">papper togs bort och ersattes av en högsta andel illikvida tillgångar och att </w:t>
      </w:r>
      <w:r w:rsidR="00BB03B0" w:rsidRPr="0052582E">
        <w:lastRenderedPageBreak/>
        <w:t>kravet</w:t>
      </w:r>
      <w:r w:rsidR="00BB03B0" w:rsidRPr="0049027C">
        <w:t xml:space="preserve"> på att överlämna en andel av tillgångarna på minst 10 procent av marknadsvärdet till extern förvaltning togs bort.</w:t>
      </w:r>
      <w:r w:rsidR="00BB03B0">
        <w:t xml:space="preserve"> </w:t>
      </w:r>
    </w:p>
    <w:p w14:paraId="4EE3323B" w14:textId="65018B90" w:rsidR="00E81771" w:rsidRPr="00DA59A9" w:rsidRDefault="00E81771" w:rsidP="00E81771">
      <w:pPr>
        <w:pStyle w:val="Brdtextmedindrag"/>
      </w:pPr>
      <w:r w:rsidRPr="008C04DD">
        <w:t>Buffertfondernas samlade resul</w:t>
      </w:r>
      <w:r>
        <w:t>tat under 201</w:t>
      </w:r>
      <w:r w:rsidR="00DA2550">
        <w:t>9</w:t>
      </w:r>
      <w:r>
        <w:t xml:space="preserve"> uppgick till </w:t>
      </w:r>
      <w:r w:rsidR="005D3AB9">
        <w:t>240</w:t>
      </w:r>
      <w:r>
        <w:t> </w:t>
      </w:r>
      <w:r w:rsidRPr="008C04DD">
        <w:t>miljar</w:t>
      </w:r>
      <w:r>
        <w:softHyphen/>
      </w:r>
      <w:r w:rsidRPr="008C04DD">
        <w:t>der kronor</w:t>
      </w:r>
      <w:r w:rsidR="005D3AB9">
        <w:t xml:space="preserve">, vilket är det </w:t>
      </w:r>
      <w:r w:rsidR="00CD0F47">
        <w:t>högsta</w:t>
      </w:r>
      <w:r w:rsidR="005D3AB9">
        <w:t xml:space="preserve"> resultatet ett enskilt år sedan starten 2001.</w:t>
      </w:r>
      <w:r w:rsidRPr="008C04DD">
        <w:t xml:space="preserve"> Detta motsvarar</w:t>
      </w:r>
      <w:r>
        <w:t xml:space="preserve"> en totalavkastning efter kostnader på</w:t>
      </w:r>
      <w:r w:rsidRPr="008C04DD">
        <w:t xml:space="preserve"> </w:t>
      </w:r>
      <w:r w:rsidR="00151783">
        <w:t>17,4</w:t>
      </w:r>
      <w:r>
        <w:t> procent</w:t>
      </w:r>
      <w:r w:rsidRPr="008C04DD">
        <w:t>, vilket kan jäm</w:t>
      </w:r>
      <w:r>
        <w:softHyphen/>
      </w:r>
      <w:r w:rsidRPr="008C04DD">
        <w:t xml:space="preserve">föras med inkomstindex som steg med </w:t>
      </w:r>
      <w:r w:rsidR="00151783">
        <w:t>3,1</w:t>
      </w:r>
      <w:r>
        <w:t> procent</w:t>
      </w:r>
      <w:r w:rsidRPr="008C04DD">
        <w:t>. Vid slutet av 201</w:t>
      </w:r>
      <w:r w:rsidR="009D3473">
        <w:t>9</w:t>
      </w:r>
      <w:r w:rsidRPr="008C04DD">
        <w:t xml:space="preserve"> uppgick det samlade buffertkapitalet till 1</w:t>
      </w:r>
      <w:r w:rsidR="009D3473">
        <w:t> 596</w:t>
      </w:r>
      <w:r w:rsidRPr="008C04DD">
        <w:t xml:space="preserve"> miljarder kronor. Som andel av inkomstpensionssystemets tillgångar har buffertkapitalet ökat från 10 till </w:t>
      </w:r>
      <w:r w:rsidR="00505533">
        <w:t>ca 16</w:t>
      </w:r>
      <w:r w:rsidR="009D3473">
        <w:t xml:space="preserve"> </w:t>
      </w:r>
      <w:r>
        <w:t>procent</w:t>
      </w:r>
      <w:r w:rsidRPr="008C04DD">
        <w:t xml:space="preserve"> från slutet av 2001 till slutet av 201</w:t>
      </w:r>
      <w:r w:rsidR="009D3473">
        <w:t>9</w:t>
      </w:r>
      <w:r w:rsidRPr="008C04DD">
        <w:t xml:space="preserve">. </w:t>
      </w:r>
    </w:p>
    <w:p w14:paraId="7D0AD43A" w14:textId="77777777" w:rsidR="00E81771" w:rsidRPr="008C04DD" w:rsidRDefault="00E81771" w:rsidP="00E81771">
      <w:pPr>
        <w:pStyle w:val="Rubrik5utannumrering"/>
      </w:pPr>
      <w:r w:rsidRPr="008C04DD">
        <w:t xml:space="preserve">Buffertfondernas lagfästa mål och uppdrag </w:t>
      </w:r>
    </w:p>
    <w:p w14:paraId="78908AD9" w14:textId="05BCE4A5" w:rsidR="00CD5CEA" w:rsidRDefault="00E81771" w:rsidP="00BD2716">
      <w:pPr>
        <w:pStyle w:val="Brdtext"/>
      </w:pPr>
      <w:r w:rsidRPr="008C04DD">
        <w:t>AP-fondernas uppdrag är att förvalta fondmedlen så att de blir till största möjliga nytta för försäkringen för inkomstgrundad ålderspension. För</w:t>
      </w:r>
      <w:r>
        <w:softHyphen/>
      </w:r>
      <w:r w:rsidRPr="008C04DD">
        <w:t>valtningen ska ta sin utgångspunkt i pensionssystemets åtagande. Målet är att långsiktigt maximera avkastningen i förhållande till risken i place</w:t>
      </w:r>
      <w:r>
        <w:softHyphen/>
      </w:r>
      <w:r w:rsidRPr="008C04DD">
        <w:t>ringarna. Den totala risknivån i förvaltningen ska vara låg, vilket inte ska tolkas som ett mål att minimera risken. Av det följer däremot ett krav på god riskspridning. Risk och avkastning ska tolkas i termer av utgående pensioner och nödvändig betalningsberedskap ska upprätt</w:t>
      </w:r>
      <w:r>
        <w:softHyphen/>
      </w:r>
      <w:r w:rsidRPr="008C04DD">
        <w:t>hållas.</w:t>
      </w:r>
      <w:r w:rsidR="00CD5CEA">
        <w:t xml:space="preserve"> Fond</w:t>
      </w:r>
      <w:r w:rsidR="003975ED">
        <w:softHyphen/>
      </w:r>
      <w:r w:rsidR="00CD5CEA">
        <w:t>medlen ska även förvaltas på ett föredömligt sätt genom ansvarsfulla investeringar och ansvarsfullt ägande och särskild vikt ska fästas vid hur en hållbar utveckling kan främjas utan att det görs avkall på det över</w:t>
      </w:r>
      <w:r w:rsidR="003975ED">
        <w:softHyphen/>
      </w:r>
      <w:r w:rsidR="00CD5CEA">
        <w:t>gripande målet om avkastning och risk.</w:t>
      </w:r>
    </w:p>
    <w:p w14:paraId="009C831E" w14:textId="7EDD219D" w:rsidR="00E81771" w:rsidRPr="008C04DD" w:rsidRDefault="00E81771" w:rsidP="00E81771">
      <w:pPr>
        <w:pStyle w:val="Brdtextmedindrag"/>
      </w:pPr>
      <w:r w:rsidRPr="008C04DD">
        <w:t>Första–Fjärde AP-fonderna har identiska uppdrag att förvalta diversi</w:t>
      </w:r>
      <w:r>
        <w:softHyphen/>
      </w:r>
      <w:r w:rsidRPr="008C04DD">
        <w:t xml:space="preserve">fierade portföljer bestående av marknadsnoterade aktier och räntebärande instrument, inhemska såväl som utländska. Fonderna har också möjlighet att investera i </w:t>
      </w:r>
      <w:r w:rsidR="00CD5CEA">
        <w:t>illikvida tillgångar</w:t>
      </w:r>
      <w:r w:rsidR="00CE308C">
        <w:t xml:space="preserve"> genom fonder, fastighetsbolag eller riskkapitalföretag.</w:t>
      </w:r>
      <w:r w:rsidR="000A3F11">
        <w:t xml:space="preserve"> </w:t>
      </w:r>
      <w:r w:rsidRPr="008C04DD">
        <w:t>Övergripande styrs investeringarna av de placerings</w:t>
      </w:r>
      <w:r w:rsidR="003975ED">
        <w:softHyphen/>
      </w:r>
      <w:r w:rsidRPr="008C04DD">
        <w:t>regler som riksdagen fastställt i lagen om allmänna pensionsfonder (AP-fonder), se bilaga 2. Med place</w:t>
      </w:r>
      <w:r>
        <w:softHyphen/>
      </w:r>
      <w:r w:rsidRPr="008C04DD">
        <w:t>ringsreglerna som yttre ram ska styrelsen för respek</w:t>
      </w:r>
      <w:r>
        <w:softHyphen/>
      </w:r>
      <w:r w:rsidRPr="008C04DD">
        <w:t>tive AP-fond fast</w:t>
      </w:r>
      <w:r>
        <w:softHyphen/>
      </w:r>
      <w:r w:rsidRPr="008C04DD">
        <w:t>ställa mål och riktlinjer för investerings</w:t>
      </w:r>
      <w:r>
        <w:softHyphen/>
      </w:r>
      <w:r w:rsidRPr="008C04DD">
        <w:t>verksamheten. Vid valet av nivå på risktagandet ska fonderna sträva efter neutralitet mellan olika gene</w:t>
      </w:r>
      <w:r>
        <w:softHyphen/>
      </w:r>
      <w:r w:rsidRPr="008C04DD">
        <w:t>ra</w:t>
      </w:r>
      <w:r>
        <w:softHyphen/>
      </w:r>
      <w:r w:rsidRPr="008C04DD">
        <w:t xml:space="preserve">tioners intressen (prop. 1999/2000:46 s. 79). </w:t>
      </w:r>
    </w:p>
    <w:p w14:paraId="411B6829" w14:textId="77777777" w:rsidR="00E81771" w:rsidRPr="008C04DD" w:rsidRDefault="00E81771" w:rsidP="00E81771">
      <w:pPr>
        <w:pStyle w:val="Rubrik5utannumrering"/>
      </w:pPr>
      <w:r w:rsidRPr="008C04DD">
        <w:t xml:space="preserve">Resultatuppföljning </w:t>
      </w:r>
    </w:p>
    <w:p w14:paraId="5377D71B" w14:textId="1B7CF4B1" w:rsidR="00E81771" w:rsidRPr="008C04DD" w:rsidRDefault="00E81771" w:rsidP="00E81771">
      <w:pPr>
        <w:pStyle w:val="Brdtext"/>
      </w:pPr>
      <w:r w:rsidRPr="008C04DD">
        <w:t>Under 201</w:t>
      </w:r>
      <w:r w:rsidR="00F71BAE">
        <w:t>9</w:t>
      </w:r>
      <w:r w:rsidRPr="008C04DD">
        <w:t xml:space="preserve"> uppgick det samlade resultatet för Första–Fjärde och Sjätte AP-fonderna (buffertfonderna) till </w:t>
      </w:r>
      <w:r w:rsidR="00F71BAE">
        <w:t>240</w:t>
      </w:r>
      <w:r w:rsidRPr="008C04DD">
        <w:t xml:space="preserve"> miljarder kronor efter kostnader</w:t>
      </w:r>
      <w:r w:rsidR="00F71BAE">
        <w:t>, vilket är det högsta resultatet ett enskilt år sedan starten 2001.</w:t>
      </w:r>
      <w:r>
        <w:t xml:space="preserve"> En hög andel aktier bidrog </w:t>
      </w:r>
      <w:r w:rsidR="00F71BAE">
        <w:t xml:space="preserve">positivt </w:t>
      </w:r>
      <w:r>
        <w:t>till buffertfondernas resultat under 201</w:t>
      </w:r>
      <w:r w:rsidR="00F71BAE">
        <w:t>9</w:t>
      </w:r>
      <w:r>
        <w:t xml:space="preserve">, </w:t>
      </w:r>
      <w:r w:rsidR="00F71BAE">
        <w:t xml:space="preserve">och </w:t>
      </w:r>
      <w:r>
        <w:t xml:space="preserve">har </w:t>
      </w:r>
      <w:r w:rsidR="00F71BAE">
        <w:t xml:space="preserve">även </w:t>
      </w:r>
      <w:r>
        <w:t xml:space="preserve">bidragit positivt till resultatet på lång sikt. </w:t>
      </w:r>
      <w:r w:rsidRPr="008C04DD">
        <w:t>Vid 201</w:t>
      </w:r>
      <w:r w:rsidR="00F71BAE">
        <w:t>9</w:t>
      </w:r>
      <w:r w:rsidRPr="008C04DD">
        <w:t xml:space="preserve"> års slut uppgick det ackumulerade resultatet till </w:t>
      </w:r>
      <w:r w:rsidR="00F71BAE">
        <w:t>1 </w:t>
      </w:r>
      <w:r w:rsidR="00314D14">
        <w:t>188</w:t>
      </w:r>
      <w:r w:rsidR="00F71BAE">
        <w:t xml:space="preserve"> </w:t>
      </w:r>
      <w:r w:rsidRPr="008C04DD">
        <w:t>miljarder kronor sedan det nuvarande pensionssystemet infördes 2001. Åren efter finanskrisen 2008 står för mer än 90 procent av det ackumulerade resul</w:t>
      </w:r>
      <w:r>
        <w:softHyphen/>
      </w:r>
      <w:r w:rsidRPr="008C04DD">
        <w:t xml:space="preserve">tatet. Under 2008 föll världens börser med </w:t>
      </w:r>
      <w:r>
        <w:t>ca</w:t>
      </w:r>
      <w:r w:rsidRPr="008C04DD">
        <w:t xml:space="preserve"> 40 procent. Åren därefter har präglats av en expansiv penningpolitik med låga räntor. Tillsammans med en god global ekonomisk tillväxt har detta bidragit till</w:t>
      </w:r>
      <w:r>
        <w:t xml:space="preserve"> en lång </w:t>
      </w:r>
      <w:r w:rsidRPr="008C04DD">
        <w:t>börsupp</w:t>
      </w:r>
      <w:r>
        <w:softHyphen/>
      </w:r>
      <w:r w:rsidRPr="008C04DD">
        <w:t>gång</w:t>
      </w:r>
      <w:r>
        <w:t xml:space="preserve">. </w:t>
      </w:r>
    </w:p>
    <w:p w14:paraId="3783FFAD" w14:textId="77777777" w:rsidR="00E81771" w:rsidRDefault="00E81771" w:rsidP="00E81771">
      <w:pPr>
        <w:pStyle w:val="Brdtextmedindrag"/>
      </w:pPr>
      <w:r w:rsidRPr="008C04DD">
        <w:t xml:space="preserve">På samma sätt som de senaste årens starka börsutveckling bidragit till buffertfondernas positiva resultat fick de kraftiga börsnedgångarna </w:t>
      </w:r>
      <w:r>
        <w:br/>
      </w:r>
      <w:r w:rsidRPr="008C04DD">
        <w:t>2001–2002 och 2008 resultatet att falla betydligt. Ett svagare resultat redo</w:t>
      </w:r>
      <w:r>
        <w:softHyphen/>
      </w:r>
      <w:r w:rsidRPr="008C04DD">
        <w:t xml:space="preserve">visades även för 2011 då </w:t>
      </w:r>
      <w:proofErr w:type="gramStart"/>
      <w:r w:rsidRPr="008C04DD">
        <w:t>bl.a.</w:t>
      </w:r>
      <w:proofErr w:type="gramEnd"/>
      <w:r w:rsidRPr="008C04DD">
        <w:t xml:space="preserve"> statsfinansiella problem i Europa bidrog till </w:t>
      </w:r>
      <w:r w:rsidRPr="008C04DD">
        <w:lastRenderedPageBreak/>
        <w:t>ökad osäkerhet på finansmarknaderna. Buffertfondernas resul</w:t>
      </w:r>
      <w:r>
        <w:softHyphen/>
      </w:r>
      <w:r w:rsidRPr="008C04DD">
        <w:t>tat i miljarder kronor och i</w:t>
      </w:r>
      <w:r>
        <w:t> procent</w:t>
      </w:r>
      <w:r w:rsidRPr="008C04DD">
        <w:t xml:space="preserve"> redovisas i figurerna 3.2 och 3.3.</w:t>
      </w:r>
    </w:p>
    <w:p w14:paraId="013A3CA3" w14:textId="58FEE986" w:rsidR="00E81771" w:rsidRDefault="00E81771" w:rsidP="00AA0884">
      <w:pPr>
        <w:pStyle w:val="FigurRubrik"/>
        <w:spacing w:after="240"/>
      </w:pPr>
      <w:r w:rsidRPr="00DB5B49">
        <w:t xml:space="preserve">Figur </w:t>
      </w:r>
      <w:fldSimple w:instr=" STYLEREF 1 \s ">
        <w:r w:rsidR="008B3E76">
          <w:rPr>
            <w:noProof/>
          </w:rPr>
          <w:t>3</w:t>
        </w:r>
      </w:fldSimple>
      <w:r w:rsidRPr="00DB5B49">
        <w:t>.</w:t>
      </w:r>
      <w:r w:rsidR="000A3CD6" w:rsidRPr="00DB5B49">
        <w:fldChar w:fldCharType="begin"/>
      </w:r>
      <w:r w:rsidR="000A3CD6" w:rsidRPr="0031270B">
        <w:instrText xml:space="preserve"> SEQ Figur \* Arabic \s 1  \* MERGEFORMAT </w:instrText>
      </w:r>
      <w:r w:rsidR="000A3CD6" w:rsidRPr="00DB5B49">
        <w:fldChar w:fldCharType="separate"/>
      </w:r>
      <w:r w:rsidR="008B3E76">
        <w:rPr>
          <w:noProof/>
        </w:rPr>
        <w:t>2</w:t>
      </w:r>
      <w:r w:rsidR="000A3CD6" w:rsidRPr="00DB5B49">
        <w:rPr>
          <w:noProof/>
        </w:rPr>
        <w:fldChar w:fldCharType="end"/>
      </w:r>
      <w:r w:rsidRPr="008C04DD">
        <w:tab/>
        <w:t>Buffertfondernas samlade resultat efter kostnader i miljarder kronor</w:t>
      </w:r>
    </w:p>
    <w:p w14:paraId="2128085F" w14:textId="56C64C2B" w:rsidR="00EA4CE1" w:rsidRPr="00EA4CE1" w:rsidRDefault="00EA4CE1" w:rsidP="00DB5B49">
      <w:pPr>
        <w:pStyle w:val="Brdtext"/>
      </w:pPr>
      <w:r w:rsidRPr="00EA4CE1">
        <w:rPr>
          <w:noProof/>
        </w:rPr>
        <w:drawing>
          <wp:inline distT="0" distB="0" distL="0" distR="0" wp14:anchorId="3E86C711" wp14:editId="35EFCE6E">
            <wp:extent cx="3744595" cy="2456815"/>
            <wp:effectExtent l="0" t="0" r="8255" b="635"/>
            <wp:docPr id="97" name="Bildobjekt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3744595" cy="2456815"/>
                    </a:xfrm>
                    <a:prstGeom prst="rect">
                      <a:avLst/>
                    </a:prstGeom>
                    <a:noFill/>
                    <a:ln>
                      <a:noFill/>
                    </a:ln>
                  </pic:spPr>
                </pic:pic>
              </a:graphicData>
            </a:graphic>
          </wp:inline>
        </w:drawing>
      </w:r>
    </w:p>
    <w:p w14:paraId="30F0B06D" w14:textId="64E96F67" w:rsidR="00E81771" w:rsidRPr="008C04DD" w:rsidRDefault="00E81771" w:rsidP="00E81771">
      <w:pPr>
        <w:pStyle w:val="FigurFotnot"/>
      </w:pPr>
      <w:r w:rsidRPr="008C04DD">
        <w:t xml:space="preserve">Källa: McKinsey bilaga 9 (grunddata från </w:t>
      </w:r>
      <w:r w:rsidR="00D84439">
        <w:t>Första</w:t>
      </w:r>
      <w:r w:rsidRPr="00D335DF">
        <w:rPr>
          <w:rFonts w:ascii="Times New Roman" w:hAnsi="Times New Roman"/>
        </w:rPr>
        <w:t>‒</w:t>
      </w:r>
      <w:r w:rsidR="00D84439" w:rsidRPr="003F0AE7">
        <w:t>Fjärde</w:t>
      </w:r>
      <w:r w:rsidRPr="00D335DF">
        <w:t xml:space="preserve"> och</w:t>
      </w:r>
      <w:r w:rsidRPr="008C04DD">
        <w:t xml:space="preserve"> </w:t>
      </w:r>
      <w:r w:rsidR="00D84439">
        <w:t xml:space="preserve">Sjätte </w:t>
      </w:r>
      <w:r w:rsidRPr="008C04DD">
        <w:t>AP</w:t>
      </w:r>
      <w:r w:rsidR="00D84439">
        <w:t>-fonderna</w:t>
      </w:r>
      <w:r w:rsidRPr="008C04DD">
        <w:t>)</w:t>
      </w:r>
    </w:p>
    <w:p w14:paraId="1CAD1C68" w14:textId="77777777" w:rsidR="00E81771" w:rsidRPr="002E5844" w:rsidRDefault="00E81771" w:rsidP="00E81771">
      <w:pPr>
        <w:pStyle w:val="Brdtext"/>
      </w:pPr>
    </w:p>
    <w:p w14:paraId="38277299" w14:textId="09C625A4" w:rsidR="00E81771" w:rsidRPr="008C04DD" w:rsidRDefault="00E81771" w:rsidP="00E81771">
      <w:pPr>
        <w:pStyle w:val="Brdtext"/>
      </w:pPr>
      <w:r w:rsidRPr="008C04DD">
        <w:t>I figur 3.3 redovisas buffertfondernas samlade resultat (efter kostnader) uttryckt i</w:t>
      </w:r>
      <w:r>
        <w:t> procent</w:t>
      </w:r>
      <w:r w:rsidRPr="008C04DD">
        <w:t>. För 201</w:t>
      </w:r>
      <w:r w:rsidR="008B2B22">
        <w:t>9</w:t>
      </w:r>
      <w:r w:rsidRPr="008C04DD">
        <w:t xml:space="preserve"> uppgick resultatet (avkastningen) till </w:t>
      </w:r>
      <w:r w:rsidR="008B2B22">
        <w:t>17,4</w:t>
      </w:r>
      <w:r w:rsidRPr="008C04DD">
        <w:t> pro</w:t>
      </w:r>
      <w:r>
        <w:softHyphen/>
      </w:r>
      <w:r w:rsidRPr="008C04DD">
        <w:t>cent</w:t>
      </w:r>
      <w:r w:rsidR="008B2B22">
        <w:t xml:space="preserve">, vilket är betydligt högre än </w:t>
      </w:r>
      <w:r w:rsidRPr="008C04DD">
        <w:t>den genomsnittliga årliga avkastningen</w:t>
      </w:r>
      <w:r w:rsidR="008B2B22">
        <w:t xml:space="preserve"> om 6,4 procent</w:t>
      </w:r>
      <w:r w:rsidRPr="008C04DD">
        <w:t xml:space="preserve"> sedan</w:t>
      </w:r>
      <w:r>
        <w:t xml:space="preserve"> start</w:t>
      </w:r>
      <w:r w:rsidRPr="008C04DD">
        <w:t xml:space="preserve"> 2001</w:t>
      </w:r>
      <w:r w:rsidR="00AF72FD">
        <w:t>.</w:t>
      </w:r>
      <w:r w:rsidRPr="008C04DD">
        <w:t xml:space="preserve"> Det enskilda året med högst avkastning var 2009, då avkastningen uppgick till 19,4</w:t>
      </w:r>
      <w:r>
        <w:t> procent</w:t>
      </w:r>
      <w:r w:rsidRPr="008C04DD">
        <w:t xml:space="preserve">. Resultatet speglar </w:t>
      </w:r>
      <w:proofErr w:type="gramStart"/>
      <w:r w:rsidRPr="008C04DD">
        <w:t>bl.a.</w:t>
      </w:r>
      <w:proofErr w:type="gramEnd"/>
      <w:r w:rsidRPr="008C04DD">
        <w:t xml:space="preserve"> den uppgång som världens börser uppvisade efter de kraftiga börs</w:t>
      </w:r>
      <w:r w:rsidR="00D84439">
        <w:t>-</w:t>
      </w:r>
      <w:r w:rsidRPr="008C04DD">
        <w:t>fallen i samband med den globala finanskrisens utbrott året innan. Under finans</w:t>
      </w:r>
      <w:r>
        <w:softHyphen/>
      </w:r>
      <w:r w:rsidRPr="008C04DD">
        <w:t>krisåret 2008 visade buffertfonderna sitt historiskt sämsta resultat, vilket var -21,6</w:t>
      </w:r>
      <w:r>
        <w:t> procent</w:t>
      </w:r>
      <w:r w:rsidRPr="008C04DD">
        <w:t xml:space="preserve">. </w:t>
      </w:r>
    </w:p>
    <w:p w14:paraId="5C642B3D" w14:textId="3C9BD033" w:rsidR="00E81771" w:rsidRDefault="00E81771" w:rsidP="00AA0884">
      <w:pPr>
        <w:pStyle w:val="FigurRubrik"/>
        <w:spacing w:before="240" w:after="240"/>
      </w:pPr>
      <w:r w:rsidRPr="00DB5B49">
        <w:lastRenderedPageBreak/>
        <w:t xml:space="preserve">Figur </w:t>
      </w:r>
      <w:fldSimple w:instr=" STYLEREF 1 \s ">
        <w:r w:rsidR="008B3E76">
          <w:rPr>
            <w:noProof/>
          </w:rPr>
          <w:t>3</w:t>
        </w:r>
      </w:fldSimple>
      <w:r w:rsidRPr="00DB5B49">
        <w:t>.</w:t>
      </w:r>
      <w:fldSimple w:instr=" SEQ Figur \* Arabic \s 1  \* MERGEFORMAT ">
        <w:r w:rsidR="008B3E76">
          <w:rPr>
            <w:noProof/>
          </w:rPr>
          <w:t>3</w:t>
        </w:r>
      </w:fldSimple>
      <w:r w:rsidRPr="008C04DD">
        <w:tab/>
        <w:t>Buffertfondernas samlade resultat efter kostnader i</w:t>
      </w:r>
      <w:r>
        <w:t> procent</w:t>
      </w:r>
    </w:p>
    <w:p w14:paraId="2AA24CEE" w14:textId="382AB4F0" w:rsidR="00AF72FD" w:rsidRPr="00AF72FD" w:rsidRDefault="00AF72FD" w:rsidP="00DB5B49">
      <w:pPr>
        <w:pStyle w:val="Brdtext"/>
      </w:pPr>
      <w:r w:rsidRPr="00AF72FD">
        <w:rPr>
          <w:noProof/>
        </w:rPr>
        <w:drawing>
          <wp:inline distT="0" distB="0" distL="0" distR="0" wp14:anchorId="7C376B4E" wp14:editId="532F84DF">
            <wp:extent cx="3744595" cy="2456815"/>
            <wp:effectExtent l="0" t="0" r="8255" b="635"/>
            <wp:docPr id="3"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3744595" cy="2456815"/>
                    </a:xfrm>
                    <a:prstGeom prst="rect">
                      <a:avLst/>
                    </a:prstGeom>
                    <a:noFill/>
                    <a:ln>
                      <a:noFill/>
                    </a:ln>
                  </pic:spPr>
                </pic:pic>
              </a:graphicData>
            </a:graphic>
          </wp:inline>
        </w:drawing>
      </w:r>
    </w:p>
    <w:p w14:paraId="4AE066A0" w14:textId="7F985343" w:rsidR="00E81771" w:rsidRDefault="00E81771" w:rsidP="00E81771">
      <w:pPr>
        <w:pStyle w:val="FigurFotnot"/>
      </w:pPr>
      <w:r>
        <w:t xml:space="preserve">Källa: McKinsey bilaga 9 (grunddata från </w:t>
      </w:r>
      <w:r w:rsidR="00D84439" w:rsidRPr="00D84439">
        <w:t>Första</w:t>
      </w:r>
      <w:r w:rsidR="00D84439" w:rsidRPr="00D84439">
        <w:rPr>
          <w:rFonts w:ascii="Times New Roman" w:hAnsi="Times New Roman"/>
        </w:rPr>
        <w:t>‒</w:t>
      </w:r>
      <w:r w:rsidR="00D84439" w:rsidRPr="00D84439">
        <w:t>Fjärde och Sjätte AP-fonderna</w:t>
      </w:r>
      <w:r>
        <w:t>)</w:t>
      </w:r>
    </w:p>
    <w:p w14:paraId="1DCDEEEE" w14:textId="77777777" w:rsidR="00E81771" w:rsidRPr="002E5844" w:rsidRDefault="00E81771" w:rsidP="00E81771">
      <w:pPr>
        <w:pStyle w:val="Brdtext"/>
        <w:rPr>
          <w:sz w:val="2"/>
          <w:szCs w:val="2"/>
        </w:rPr>
      </w:pPr>
    </w:p>
    <w:p w14:paraId="0053DC08" w14:textId="77777777" w:rsidR="00E81771" w:rsidRPr="008C04DD" w:rsidRDefault="00E81771" w:rsidP="00E81771">
      <w:pPr>
        <w:pStyle w:val="Rubrik5utannumrering"/>
      </w:pPr>
      <w:bookmarkStart w:id="59" w:name="_Hlk41551711"/>
      <w:r w:rsidRPr="008C04DD">
        <w:t>Buffertkapitalets utveckling</w:t>
      </w:r>
    </w:p>
    <w:p w14:paraId="2C2CE1E5" w14:textId="36F1261C" w:rsidR="00E81771" w:rsidRDefault="00E81771" w:rsidP="00E81771">
      <w:pPr>
        <w:pStyle w:val="Brdtextmedindrag"/>
        <w:ind w:firstLine="0"/>
      </w:pPr>
      <w:bookmarkStart w:id="60" w:name="_Hlk37323761"/>
      <w:r w:rsidRPr="008C04DD">
        <w:t>Vid 201</w:t>
      </w:r>
      <w:r w:rsidR="00046822">
        <w:t>9</w:t>
      </w:r>
      <w:r w:rsidRPr="008C04DD">
        <w:t xml:space="preserve"> års slut uppgick det förvaltade kapitalet i buffertfonderna till </w:t>
      </w:r>
      <w:r w:rsidR="00046822">
        <w:t>1 596</w:t>
      </w:r>
      <w:r w:rsidRPr="008C04DD">
        <w:t xml:space="preserve"> miljarder kronor, vilket var </w:t>
      </w:r>
      <w:r w:rsidR="00046822">
        <w:t>213</w:t>
      </w:r>
      <w:r w:rsidRPr="008C04DD">
        <w:t xml:space="preserve"> miljarder kronor </w:t>
      </w:r>
      <w:r w:rsidR="00046822">
        <w:t>högre</w:t>
      </w:r>
      <w:r w:rsidR="00046822" w:rsidRPr="008C04DD">
        <w:t xml:space="preserve"> </w:t>
      </w:r>
      <w:r w:rsidRPr="008C04DD">
        <w:t>än vid före</w:t>
      </w:r>
      <w:r>
        <w:softHyphen/>
      </w:r>
      <w:r w:rsidRPr="008C04DD">
        <w:t xml:space="preserve">gående </w:t>
      </w:r>
      <w:proofErr w:type="gramStart"/>
      <w:r w:rsidRPr="008C04DD">
        <w:t>års slut</w:t>
      </w:r>
      <w:bookmarkEnd w:id="60"/>
      <w:proofErr w:type="gramEnd"/>
      <w:r w:rsidRPr="008C04DD">
        <w:t xml:space="preserve">. Sedan det nuvarande pensionssystemet infördes 2001 har buffertkapitalet ökat </w:t>
      </w:r>
      <w:r w:rsidRPr="00A213BF">
        <w:t xml:space="preserve">med </w:t>
      </w:r>
      <w:r w:rsidR="0052582E">
        <w:t>1 017</w:t>
      </w:r>
      <w:r w:rsidR="0052582E" w:rsidRPr="00A213BF">
        <w:t xml:space="preserve"> </w:t>
      </w:r>
      <w:r w:rsidRPr="00A213BF">
        <w:t>miljarder</w:t>
      </w:r>
      <w:r w:rsidRPr="008C04DD">
        <w:t xml:space="preserve"> kronor. Under samma period har</w:t>
      </w:r>
      <w:r>
        <w:t xml:space="preserve"> nettoutflödet från </w:t>
      </w:r>
      <w:r w:rsidRPr="008C04DD">
        <w:t>buffertfonderna</w:t>
      </w:r>
      <w:r>
        <w:t xml:space="preserve"> för att täcka underskottet i inkomst</w:t>
      </w:r>
      <w:r w:rsidR="009B5A65">
        <w:softHyphen/>
      </w:r>
      <w:r>
        <w:t>pensionssystemet varit 1</w:t>
      </w:r>
      <w:r w:rsidR="007A38F0">
        <w:t>87</w:t>
      </w:r>
      <w:r>
        <w:t xml:space="preserve"> miljarder kronor. </w:t>
      </w:r>
      <w:r w:rsidRPr="008C04DD">
        <w:t>I figur 3.3 redovisas buffert</w:t>
      </w:r>
      <w:r w:rsidR="009B5A65">
        <w:softHyphen/>
      </w:r>
      <w:r w:rsidRPr="008C04DD">
        <w:t>kapitalets utveck</w:t>
      </w:r>
      <w:r>
        <w:softHyphen/>
      </w:r>
      <w:r w:rsidRPr="008C04DD">
        <w:t>ling sedan 2001.</w:t>
      </w:r>
    </w:p>
    <w:bookmarkEnd w:id="59"/>
    <w:p w14:paraId="50E2D081" w14:textId="4F2161D2" w:rsidR="00E81771" w:rsidRDefault="00E81771" w:rsidP="00AA0884">
      <w:pPr>
        <w:pStyle w:val="FigurRubrik"/>
        <w:spacing w:after="240"/>
      </w:pPr>
      <w:r w:rsidRPr="0031270B">
        <w:t>Figur</w:t>
      </w:r>
      <w:r>
        <w:t xml:space="preserve"> </w:t>
      </w:r>
      <w:fldSimple w:instr=" STYLEREF 1 \s ">
        <w:r w:rsidR="008B3E76">
          <w:rPr>
            <w:noProof/>
          </w:rPr>
          <w:t>3</w:t>
        </w:r>
      </w:fldSimple>
      <w:r>
        <w:t>.</w:t>
      </w:r>
      <w:fldSimple w:instr=" SEQ Figur \* Arabic \s 1  \* MERGEFORMAT ">
        <w:r w:rsidR="008B3E76">
          <w:rPr>
            <w:noProof/>
          </w:rPr>
          <w:t>4</w:t>
        </w:r>
      </w:fldSimple>
      <w:r>
        <w:tab/>
      </w:r>
      <w:r w:rsidRPr="00367BF3">
        <w:t>Buffertfondernas kapital jämfört med om kapitalet hade utvecklats i takt med inkomstindex</w:t>
      </w:r>
    </w:p>
    <w:p w14:paraId="1A5D7624" w14:textId="79832AD0" w:rsidR="008D147E" w:rsidRPr="00270F6A" w:rsidRDefault="008D147E" w:rsidP="00E81771">
      <w:pPr>
        <w:pStyle w:val="Brdtextmedindrag"/>
        <w:ind w:firstLine="0"/>
      </w:pPr>
      <w:r w:rsidRPr="008D147E">
        <w:rPr>
          <w:noProof/>
        </w:rPr>
        <w:drawing>
          <wp:inline distT="0" distB="0" distL="0" distR="0" wp14:anchorId="4FC05B78" wp14:editId="0C466B86">
            <wp:extent cx="3744595" cy="2352675"/>
            <wp:effectExtent l="0" t="0" r="8255" b="9525"/>
            <wp:docPr id="96" name="Bildobjekt 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3744595" cy="2352675"/>
                    </a:xfrm>
                    <a:prstGeom prst="rect">
                      <a:avLst/>
                    </a:prstGeom>
                    <a:noFill/>
                    <a:ln>
                      <a:noFill/>
                    </a:ln>
                  </pic:spPr>
                </pic:pic>
              </a:graphicData>
            </a:graphic>
          </wp:inline>
        </w:drawing>
      </w:r>
    </w:p>
    <w:p w14:paraId="630CA8A8" w14:textId="77777777" w:rsidR="00E81771" w:rsidRDefault="00E81771" w:rsidP="00AA0884">
      <w:pPr>
        <w:pStyle w:val="FigurFotnot"/>
        <w:keepNext w:val="0"/>
        <w:keepLines w:val="0"/>
      </w:pPr>
      <w:r w:rsidRPr="00FC7026">
        <w:t>Källa: Regeringskansliets egna beräkningar. Simulerade resultat för inkomstindex baseras på antagandet att fondkapitalet växer med en avkastning som motsvarar inkomstindex och årliga nettoflöden.</w:t>
      </w:r>
    </w:p>
    <w:p w14:paraId="11E2F24C" w14:textId="3D839763" w:rsidR="00E81771" w:rsidRPr="008C04DD" w:rsidRDefault="00E81771" w:rsidP="00E81771">
      <w:pPr>
        <w:pStyle w:val="Brdtextmedindrag"/>
        <w:ind w:firstLine="0"/>
      </w:pPr>
      <w:r w:rsidRPr="00FD1BDE">
        <w:rPr>
          <w:spacing w:val="-3"/>
        </w:rPr>
        <w:lastRenderedPageBreak/>
        <w:t>Vid 20</w:t>
      </w:r>
      <w:r w:rsidR="00046822">
        <w:rPr>
          <w:spacing w:val="-3"/>
        </w:rPr>
        <w:t>19</w:t>
      </w:r>
      <w:r w:rsidRPr="00FD1BDE">
        <w:rPr>
          <w:spacing w:val="-3"/>
        </w:rPr>
        <w:t xml:space="preserve"> års slut utgjorde buffertfondernas andel av tillgångarna i inkomst</w:t>
      </w:r>
      <w:r w:rsidRPr="00FD1BDE">
        <w:rPr>
          <w:spacing w:val="-3"/>
        </w:rPr>
        <w:softHyphen/>
      </w:r>
      <w:r w:rsidRPr="009B595A">
        <w:rPr>
          <w:spacing w:val="-2"/>
        </w:rPr>
        <w:t>pensionssystemet</w:t>
      </w:r>
      <w:r w:rsidR="00046822">
        <w:rPr>
          <w:spacing w:val="-2"/>
        </w:rPr>
        <w:t xml:space="preserve"> knappt</w:t>
      </w:r>
      <w:r w:rsidRPr="009B595A">
        <w:rPr>
          <w:spacing w:val="-2"/>
        </w:rPr>
        <w:t xml:space="preserve"> 1</w:t>
      </w:r>
      <w:r w:rsidR="00505533">
        <w:rPr>
          <w:spacing w:val="-2"/>
        </w:rPr>
        <w:t>6</w:t>
      </w:r>
      <w:r w:rsidRPr="009B595A">
        <w:rPr>
          <w:spacing w:val="-2"/>
        </w:rPr>
        <w:t xml:space="preserve"> procent. Detta är en ökning med </w:t>
      </w:r>
      <w:r w:rsidR="00505533">
        <w:rPr>
          <w:spacing w:val="-2"/>
        </w:rPr>
        <w:t>6</w:t>
      </w:r>
      <w:r w:rsidR="006A7A86">
        <w:rPr>
          <w:spacing w:val="-2"/>
        </w:rPr>
        <w:t xml:space="preserve"> </w:t>
      </w:r>
      <w:r w:rsidRPr="009B595A">
        <w:rPr>
          <w:spacing w:val="-2"/>
        </w:rPr>
        <w:t>procent</w:t>
      </w:r>
      <w:r w:rsidRPr="009B595A">
        <w:rPr>
          <w:spacing w:val="-2"/>
        </w:rPr>
        <w:softHyphen/>
      </w:r>
      <w:r w:rsidRPr="008C04DD">
        <w:t>enheter sedan slutet av 2001, då andelen var 10</w:t>
      </w:r>
      <w:r>
        <w:t> procent</w:t>
      </w:r>
      <w:r w:rsidRPr="008C04DD">
        <w:t>. Den största (och reste</w:t>
      </w:r>
      <w:r>
        <w:softHyphen/>
      </w:r>
      <w:r w:rsidRPr="008C04DD">
        <w:t>rande) delen av tillgångarna i inkomstpensionssystemet utgörs av fram</w:t>
      </w:r>
      <w:r>
        <w:softHyphen/>
      </w:r>
      <w:r w:rsidRPr="008C04DD">
        <w:t>tida avgiftsinkomster. Dessa avgiftsinkomster har störst betydelse för nivån på framtida pensioner och grundas på den realekonomiska och befolkningsmässiga utvecklingen.</w:t>
      </w:r>
    </w:p>
    <w:p w14:paraId="4A761AB6" w14:textId="77777777" w:rsidR="00E81771" w:rsidRPr="008C04DD" w:rsidRDefault="00E81771" w:rsidP="00E81771">
      <w:pPr>
        <w:pStyle w:val="Rubrik5utannumrering"/>
      </w:pPr>
      <w:r w:rsidRPr="008C04DD">
        <w:t>Buffertfondernas resultat jämfört med inkomstindex</w:t>
      </w:r>
    </w:p>
    <w:p w14:paraId="2FEB8E70" w14:textId="1CD7B63C" w:rsidR="00E81771" w:rsidRPr="008C04DD" w:rsidRDefault="00E81771" w:rsidP="00E81771">
      <w:pPr>
        <w:pStyle w:val="Brdtext"/>
      </w:pPr>
      <w:r w:rsidRPr="008C04DD">
        <w:t>Buffertfondernas avkastning utvärderas i relation till inkomstindex. Inkomstindex ligger till grund för uppräkningen av skulden i inkomst</w:t>
      </w:r>
      <w:r>
        <w:softHyphen/>
      </w:r>
      <w:r w:rsidRPr="008C04DD">
        <w:t>pensionssystemet. För 201</w:t>
      </w:r>
      <w:r w:rsidR="000F2FEC">
        <w:t>9</w:t>
      </w:r>
      <w:r w:rsidRPr="008C04DD">
        <w:t xml:space="preserve"> </w:t>
      </w:r>
      <w:r w:rsidR="000F2FEC">
        <w:t>uppgick</w:t>
      </w:r>
      <w:r w:rsidR="000F2FEC" w:rsidRPr="008C04DD">
        <w:t xml:space="preserve"> </w:t>
      </w:r>
      <w:r w:rsidRPr="008C04DD">
        <w:t xml:space="preserve">buffertfondernas </w:t>
      </w:r>
      <w:r w:rsidR="000F2FEC">
        <w:t>totala avkastning efter kostnader till 17,4</w:t>
      </w:r>
      <w:r w:rsidR="0052582E">
        <w:t xml:space="preserve"> </w:t>
      </w:r>
      <w:r w:rsidRPr="008C04DD">
        <w:t>procent</w:t>
      </w:r>
      <w:r w:rsidR="003B1BD6">
        <w:t>,</w:t>
      </w:r>
      <w:r w:rsidR="002564E8">
        <w:t xml:space="preserve"> </w:t>
      </w:r>
      <w:r>
        <w:t>att jämföra med</w:t>
      </w:r>
      <w:r w:rsidR="002564E8">
        <w:t xml:space="preserve"> 3,1 procent för</w:t>
      </w:r>
      <w:r>
        <w:t xml:space="preserve"> </w:t>
      </w:r>
      <w:r w:rsidRPr="008C04DD">
        <w:t>inkomst</w:t>
      </w:r>
      <w:r w:rsidR="0048516A">
        <w:softHyphen/>
      </w:r>
      <w:r w:rsidRPr="008C04DD">
        <w:t>index. Under perioden 2001–201</w:t>
      </w:r>
      <w:r w:rsidR="002564E8">
        <w:t>9</w:t>
      </w:r>
      <w:r w:rsidRPr="008C04DD">
        <w:t xml:space="preserve"> uppgick buffertfondernas genom</w:t>
      </w:r>
      <w:r w:rsidR="0048516A">
        <w:softHyphen/>
      </w:r>
      <w:r w:rsidRPr="008C04DD">
        <w:t>snitt</w:t>
      </w:r>
      <w:r w:rsidR="003B1BD6">
        <w:softHyphen/>
      </w:r>
      <w:r w:rsidRPr="008C04DD">
        <w:t>liga av</w:t>
      </w:r>
      <w:r>
        <w:softHyphen/>
      </w:r>
      <w:r w:rsidRPr="008C04DD">
        <w:t xml:space="preserve">kastning efter kostnader till </w:t>
      </w:r>
      <w:r w:rsidR="002564E8">
        <w:t>6,4</w:t>
      </w:r>
      <w:r>
        <w:t> procent</w:t>
      </w:r>
      <w:r w:rsidRPr="008C04DD">
        <w:t xml:space="preserve"> per år jämfört med inkomst</w:t>
      </w:r>
      <w:r>
        <w:softHyphen/>
      </w:r>
      <w:r w:rsidRPr="008C04DD">
        <w:t xml:space="preserve">index som i genomsnitt ökade med </w:t>
      </w:r>
      <w:r w:rsidR="002564E8">
        <w:t>2,9</w:t>
      </w:r>
      <w:r>
        <w:t> procent</w:t>
      </w:r>
      <w:r w:rsidRPr="008C04DD">
        <w:t xml:space="preserve"> per år under samma period. </w:t>
      </w:r>
    </w:p>
    <w:p w14:paraId="7AC41BC0" w14:textId="7C5386C1" w:rsidR="00E81771" w:rsidRPr="008C04DD" w:rsidRDefault="00E81771" w:rsidP="00E81771">
      <w:pPr>
        <w:pStyle w:val="Brdtextmedindrag"/>
      </w:pPr>
      <w:r>
        <w:t>B</w:t>
      </w:r>
      <w:r w:rsidRPr="008C04DD">
        <w:t xml:space="preserve">uffertfondernas faktiska </w:t>
      </w:r>
      <w:r>
        <w:t xml:space="preserve">värdeutveckling kan också jämföras med en simulerad värdeutveckling utifrån antagandet om att </w:t>
      </w:r>
      <w:r w:rsidRPr="008C04DD">
        <w:t xml:space="preserve">buffertkapitalet </w:t>
      </w:r>
      <w:r w:rsidRPr="00EC56CA">
        <w:t xml:space="preserve">utvecklats i takt med inkomstindex. En sådan jämförelse visar att </w:t>
      </w:r>
      <w:r w:rsidRPr="00EC56CA">
        <w:rPr>
          <w:spacing w:val="-2"/>
        </w:rPr>
        <w:t>buffert</w:t>
      </w:r>
      <w:r w:rsidRPr="00EC56CA">
        <w:rPr>
          <w:spacing w:val="-2"/>
        </w:rPr>
        <w:softHyphen/>
        <w:t xml:space="preserve">fondernas värde vid </w:t>
      </w:r>
      <w:r w:rsidRPr="00FF3347">
        <w:rPr>
          <w:spacing w:val="-2"/>
        </w:rPr>
        <w:t>201</w:t>
      </w:r>
      <w:r w:rsidR="0052582E">
        <w:rPr>
          <w:spacing w:val="-2"/>
        </w:rPr>
        <w:t>9</w:t>
      </w:r>
      <w:r w:rsidRPr="00EC56CA">
        <w:rPr>
          <w:spacing w:val="-2"/>
        </w:rPr>
        <w:t xml:space="preserve"> års slut överstiger uppräkningen enligt inkomst</w:t>
      </w:r>
      <w:r w:rsidRPr="00EC56CA">
        <w:rPr>
          <w:spacing w:val="-2"/>
        </w:rPr>
        <w:softHyphen/>
      </w:r>
      <w:r w:rsidRPr="00EC56CA">
        <w:t xml:space="preserve">index med </w:t>
      </w:r>
      <w:r w:rsidR="00CB4C01">
        <w:t>768</w:t>
      </w:r>
      <w:r w:rsidRPr="00EC56CA">
        <w:t xml:space="preserve"> miljarder</w:t>
      </w:r>
      <w:r w:rsidRPr="00380429">
        <w:t xml:space="preserve"> kronor. </w:t>
      </w:r>
      <w:r>
        <w:t>Variationen i den faktiska värdeutveck</w:t>
      </w:r>
      <w:r>
        <w:softHyphen/>
        <w:t xml:space="preserve">lingen är dock betydligt större än </w:t>
      </w:r>
      <w:r w:rsidR="006A7A86">
        <w:t xml:space="preserve">när </w:t>
      </w:r>
      <w:r>
        <w:t>värdeutvecklingen antas följa inkomstindex</w:t>
      </w:r>
      <w:r w:rsidRPr="00380429">
        <w:t>. De kraftiga börsfallen 2001–2002 innebar att det ackumu</w:t>
      </w:r>
      <w:r>
        <w:softHyphen/>
      </w:r>
      <w:r w:rsidRPr="00380429">
        <w:t>lerade resultatet understeg inkomstindex fram till 2004. Åren 2005–2007 var bidraget från buffertfonderna positivt, men i samband med finans</w:t>
      </w:r>
      <w:r>
        <w:softHyphen/>
      </w:r>
      <w:r w:rsidRPr="00380429">
        <w:t>krisens mer akuta skede 2008 vände utvecklingen för att återigen bli lägre än inkomstindex. Från och med 2010</w:t>
      </w:r>
      <w:r w:rsidRPr="008C04DD">
        <w:t xml:space="preserve"> har buffert</w:t>
      </w:r>
      <w:r>
        <w:softHyphen/>
      </w:r>
      <w:r w:rsidRPr="008C04DD">
        <w:t xml:space="preserve">fondernas kapital varit högre än om det skulle ha utvecklats i takt med inkomstindex (se figur 3.4). </w:t>
      </w:r>
    </w:p>
    <w:p w14:paraId="50699660" w14:textId="77777777" w:rsidR="00E81771" w:rsidRPr="008C04DD" w:rsidRDefault="00E81771" w:rsidP="00E81771">
      <w:pPr>
        <w:pStyle w:val="Rubrik5utannumrering"/>
      </w:pPr>
      <w:r w:rsidRPr="008C04DD">
        <w:t xml:space="preserve">Resultat i jämförelse med fondernas målsättning </w:t>
      </w:r>
    </w:p>
    <w:p w14:paraId="7DBAC400" w14:textId="447A2267" w:rsidR="00E81771" w:rsidRPr="008C04DD" w:rsidRDefault="00E81771" w:rsidP="00E81771">
      <w:pPr>
        <w:pStyle w:val="Brdtext"/>
      </w:pPr>
      <w:r w:rsidRPr="008C04DD">
        <w:t>Det övergripande avkastningsmålet för respektive buffertfond fastställs av dess styrelse. Över tiden har fondernas mål ändrats utifrån nya mark</w:t>
      </w:r>
      <w:r>
        <w:softHyphen/>
      </w:r>
      <w:r w:rsidRPr="008C04DD">
        <w:t>nads</w:t>
      </w:r>
      <w:r w:rsidR="008204D8">
        <w:softHyphen/>
      </w:r>
      <w:r w:rsidRPr="008C04DD">
        <w:t xml:space="preserve">förutsättningar och strategier. Från 2015 uttrycker </w:t>
      </w:r>
      <w:r>
        <w:t>Första–Fjärde AP-</w:t>
      </w:r>
      <w:r w:rsidRPr="008C04DD">
        <w:t>fonderna det långsiktiga avkastningsmålet i reala termer. Målet för Första</w:t>
      </w:r>
      <w:r w:rsidR="00CE523E">
        <w:t>,</w:t>
      </w:r>
      <w:r w:rsidRPr="008C04DD">
        <w:t xml:space="preserve"> Tredje</w:t>
      </w:r>
      <w:r>
        <w:t xml:space="preserve"> och Fjärde</w:t>
      </w:r>
      <w:r w:rsidRPr="008C04DD">
        <w:t xml:space="preserve"> AP-fonderna</w:t>
      </w:r>
      <w:r>
        <w:t xml:space="preserve"> </w:t>
      </w:r>
      <w:r w:rsidRPr="00020982">
        <w:t>är 4,0 procent</w:t>
      </w:r>
      <w:r w:rsidRPr="008C04DD">
        <w:t xml:space="preserve"> per år och för Andra</w:t>
      </w:r>
      <w:r>
        <w:t xml:space="preserve"> AP-fonden</w:t>
      </w:r>
      <w:r w:rsidRPr="008C04DD">
        <w:t xml:space="preserve"> </w:t>
      </w:r>
      <w:r w:rsidRPr="00746AFF">
        <w:t>är det 4,5 procent</w:t>
      </w:r>
      <w:r w:rsidRPr="008C04DD">
        <w:t xml:space="preserve"> per år.</w:t>
      </w:r>
      <w:r>
        <w:t xml:space="preserve"> </w:t>
      </w:r>
      <w:r w:rsidR="00CE523E">
        <w:t>På</w:t>
      </w:r>
      <w:r>
        <w:t xml:space="preserve"> medellång</w:t>
      </w:r>
      <w:r w:rsidR="008204D8">
        <w:t xml:space="preserve"> </w:t>
      </w:r>
      <w:r>
        <w:t xml:space="preserve">sikt (tio år) har </w:t>
      </w:r>
      <w:r w:rsidR="00CE523E">
        <w:t xml:space="preserve">Fjärde AP-fonden </w:t>
      </w:r>
      <w:r>
        <w:t xml:space="preserve">ett avkastningsmål på 3,0 procent per år. </w:t>
      </w:r>
      <w:r w:rsidRPr="008C04DD">
        <w:t>Inom ramen för de lag</w:t>
      </w:r>
      <w:r w:rsidR="002559A2">
        <w:softHyphen/>
      </w:r>
      <w:r w:rsidRPr="008C04DD">
        <w:t>stadgade place</w:t>
      </w:r>
      <w:r>
        <w:softHyphen/>
      </w:r>
      <w:r w:rsidRPr="008C04DD">
        <w:t xml:space="preserve">ringsbestämmelserna väljer varje fond hur dess tillgångar ska allokeras (bilaga 2). </w:t>
      </w:r>
    </w:p>
    <w:p w14:paraId="00FE401F" w14:textId="24E93C7B" w:rsidR="00E81771" w:rsidRDefault="00E81771" w:rsidP="00E81771">
      <w:pPr>
        <w:pStyle w:val="Brdtextmedindrag"/>
      </w:pPr>
      <w:r w:rsidRPr="00746AFF">
        <w:t>Av utvärderingen som redovisas i figur 3.5 framgår att samtliga fonder har uppnått sina avkastningsmål</w:t>
      </w:r>
      <w:r w:rsidR="006E7DF4">
        <w:t xml:space="preserve"> under samtliga mätperioder (</w:t>
      </w:r>
      <w:r w:rsidR="00F6153C">
        <w:t>ett</w:t>
      </w:r>
      <w:r w:rsidR="006E7DF4">
        <w:t xml:space="preserve"> år</w:t>
      </w:r>
      <w:r w:rsidR="00CE523E">
        <w:t>,</w:t>
      </w:r>
      <w:r w:rsidRPr="00746AFF">
        <w:t xml:space="preserve"> fem</w:t>
      </w:r>
      <w:r w:rsidR="006E7DF4">
        <w:t xml:space="preserve"> år</w:t>
      </w:r>
      <w:r w:rsidR="002534DA">
        <w:t>,</w:t>
      </w:r>
      <w:r w:rsidRPr="00746AFF">
        <w:t xml:space="preserve"> tio</w:t>
      </w:r>
      <w:r w:rsidR="006E7DF4">
        <w:t xml:space="preserve"> </w:t>
      </w:r>
      <w:r w:rsidRPr="00746AFF">
        <w:t>år</w:t>
      </w:r>
      <w:r w:rsidR="00921FA2">
        <w:t xml:space="preserve"> och sedan starten 2001</w:t>
      </w:r>
      <w:r w:rsidR="006E7DF4">
        <w:t>)</w:t>
      </w:r>
      <w:r w:rsidRPr="00746AFF">
        <w:t xml:space="preserve">. </w:t>
      </w:r>
      <w:r w:rsidRPr="008C04DD">
        <w:t xml:space="preserve">För att underlätta en jämförelse har fondernas avkastningsmål i figuren räknats om från reala till nominella. </w:t>
      </w:r>
    </w:p>
    <w:p w14:paraId="53BB9023" w14:textId="7DF4483B" w:rsidR="00E81771" w:rsidRPr="008C04DD" w:rsidRDefault="00E81771" w:rsidP="00E81771">
      <w:pPr>
        <w:pStyle w:val="Brdtextmedindrag"/>
      </w:pPr>
    </w:p>
    <w:p w14:paraId="5D957969" w14:textId="7C5C63F0" w:rsidR="00E81771" w:rsidRDefault="00E81771" w:rsidP="008B671B">
      <w:pPr>
        <w:pStyle w:val="FigurRubrik"/>
        <w:spacing w:before="0" w:after="240"/>
      </w:pPr>
      <w:r w:rsidRPr="008C04DD">
        <w:lastRenderedPageBreak/>
        <w:t xml:space="preserve">Figur </w:t>
      </w:r>
      <w:fldSimple w:instr=" STYLEREF 1 \s ">
        <w:r w:rsidR="008B3E76">
          <w:rPr>
            <w:noProof/>
          </w:rPr>
          <w:t>3</w:t>
        </w:r>
      </w:fldSimple>
      <w:r w:rsidRPr="008C04DD">
        <w:t>.</w:t>
      </w:r>
      <w:fldSimple w:instr=" SEQ Figur \* Arabic \s 1  \* MERGEFORMAT ">
        <w:r w:rsidR="008B3E76">
          <w:rPr>
            <w:noProof/>
          </w:rPr>
          <w:t>5</w:t>
        </w:r>
      </w:fldSimple>
      <w:r>
        <w:rPr>
          <w:noProof/>
        </w:rPr>
        <w:t xml:space="preserve"> </w:t>
      </w:r>
      <w:r w:rsidRPr="008C04DD">
        <w:tab/>
        <w:t>Första–Fjärde AP-fondernas målsättning och resultat</w:t>
      </w:r>
    </w:p>
    <w:p w14:paraId="76F0A32E" w14:textId="6971FA0C" w:rsidR="00465A7C" w:rsidRPr="00465A7C" w:rsidRDefault="00465A7C" w:rsidP="00465A7C">
      <w:pPr>
        <w:pStyle w:val="FigurFotnot"/>
      </w:pPr>
      <w:r w:rsidRPr="00465A7C">
        <w:rPr>
          <w:noProof/>
        </w:rPr>
        <w:drawing>
          <wp:inline distT="0" distB="0" distL="0" distR="0" wp14:anchorId="4F530ABA" wp14:editId="50F63456">
            <wp:extent cx="3744595" cy="2113280"/>
            <wp:effectExtent l="0" t="0" r="8255" b="1270"/>
            <wp:docPr id="13" name="Bildobjekt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3744595" cy="2113280"/>
                    </a:xfrm>
                    <a:prstGeom prst="rect">
                      <a:avLst/>
                    </a:prstGeom>
                  </pic:spPr>
                </pic:pic>
              </a:graphicData>
            </a:graphic>
          </wp:inline>
        </w:drawing>
      </w:r>
    </w:p>
    <w:p w14:paraId="52298BC4" w14:textId="239A9828" w:rsidR="00E81771" w:rsidRPr="008C04DD" w:rsidRDefault="00E81771" w:rsidP="00E81771">
      <w:pPr>
        <w:pStyle w:val="FigurFotnot"/>
      </w:pPr>
      <w:r w:rsidRPr="008C04DD">
        <w:t xml:space="preserve">Källa: McKinsey bilaga 9 (grunddata från </w:t>
      </w:r>
      <w:r w:rsidR="008204D8">
        <w:t>Första</w:t>
      </w:r>
      <w:r w:rsidRPr="008C04DD">
        <w:t>–</w:t>
      </w:r>
      <w:r w:rsidR="008204D8">
        <w:t xml:space="preserve">Fjärde </w:t>
      </w:r>
      <w:r w:rsidRPr="008C04DD">
        <w:t>AP</w:t>
      </w:r>
      <w:r w:rsidR="008204D8">
        <w:t>-fonderna</w:t>
      </w:r>
      <w:r w:rsidRPr="008C04DD">
        <w:t>)</w:t>
      </w:r>
    </w:p>
    <w:p w14:paraId="1EE3B400" w14:textId="77777777" w:rsidR="00E81771" w:rsidRPr="008C04DD" w:rsidRDefault="00E81771" w:rsidP="00E81771">
      <w:pPr>
        <w:pStyle w:val="Brdtext"/>
      </w:pPr>
    </w:p>
    <w:p w14:paraId="4565DE57" w14:textId="7E5A74D0" w:rsidR="0073320F" w:rsidRDefault="0073320F" w:rsidP="00E81771">
      <w:pPr>
        <w:pStyle w:val="Brdtext"/>
        <w:rPr>
          <w:spacing w:val="-2"/>
        </w:rPr>
      </w:pPr>
      <w:r w:rsidRPr="0073320F">
        <w:t xml:space="preserve">Fjärde AP-fonden har haft högst genomsnittlig årlig avkastning över </w:t>
      </w:r>
      <w:r>
        <w:t>samtliga</w:t>
      </w:r>
      <w:r w:rsidRPr="0073320F">
        <w:t xml:space="preserve"> tidsperioder, sedan start (6,9 procent), under den senaste </w:t>
      </w:r>
      <w:r w:rsidR="00EE5AA3">
        <w:t>tioårs</w:t>
      </w:r>
      <w:r w:rsidR="002559A2">
        <w:softHyphen/>
      </w:r>
      <w:r w:rsidR="00EE5AA3">
        <w:t>perioden</w:t>
      </w:r>
      <w:r w:rsidRPr="0073320F">
        <w:t xml:space="preserve"> (9,9 procent), under den senaste femårsperioden (9,3 procent) och </w:t>
      </w:r>
      <w:r>
        <w:t>under</w:t>
      </w:r>
      <w:r w:rsidRPr="0073320F">
        <w:t xml:space="preserve"> 2019 (21,7 procent).</w:t>
      </w:r>
      <w:r>
        <w:t xml:space="preserve"> </w:t>
      </w:r>
      <w:r>
        <w:rPr>
          <w:spacing w:val="-2"/>
        </w:rPr>
        <w:t xml:space="preserve">Fjärde AP-fonden är den fond som har högst andel aktier och 2019 var </w:t>
      </w:r>
      <w:r w:rsidR="005A662A">
        <w:rPr>
          <w:spacing w:val="-2"/>
        </w:rPr>
        <w:t xml:space="preserve">ett starkt år för </w:t>
      </w:r>
      <w:r>
        <w:rPr>
          <w:spacing w:val="-2"/>
        </w:rPr>
        <w:t>aktiemarknaderna.</w:t>
      </w:r>
    </w:p>
    <w:p w14:paraId="245F4314" w14:textId="52A157AA" w:rsidR="000222CB" w:rsidRPr="000222CB" w:rsidRDefault="000222CB" w:rsidP="00CE523E">
      <w:pPr>
        <w:pStyle w:val="Brdtextmedindrag"/>
      </w:pPr>
      <w:r>
        <w:t>Första</w:t>
      </w:r>
      <w:r w:rsidRPr="0073320F">
        <w:t xml:space="preserve"> AP-fonden</w:t>
      </w:r>
      <w:r>
        <w:t xml:space="preserve"> är den fond som</w:t>
      </w:r>
      <w:r w:rsidRPr="0073320F">
        <w:t xml:space="preserve"> har haft </w:t>
      </w:r>
      <w:r>
        <w:t>lägst</w:t>
      </w:r>
      <w:r w:rsidRPr="0073320F">
        <w:t xml:space="preserve"> genomsnittlig årlig avkastning över </w:t>
      </w:r>
      <w:r>
        <w:t>samtliga</w:t>
      </w:r>
      <w:r w:rsidRPr="0073320F">
        <w:t xml:space="preserve"> tidsperioder, sedan start (6,</w:t>
      </w:r>
      <w:r>
        <w:t>1</w:t>
      </w:r>
      <w:r w:rsidRPr="0073320F">
        <w:t xml:space="preserve"> procent), under den senaste </w:t>
      </w:r>
      <w:r w:rsidR="00EE5AA3">
        <w:t>tioårsperioden</w:t>
      </w:r>
      <w:r w:rsidRPr="0073320F">
        <w:t xml:space="preserve"> (</w:t>
      </w:r>
      <w:r>
        <w:t>8,1</w:t>
      </w:r>
      <w:r w:rsidRPr="0073320F">
        <w:t xml:space="preserve"> procent), under den senaste femårsperioden (</w:t>
      </w:r>
      <w:r>
        <w:t>7,3</w:t>
      </w:r>
      <w:r w:rsidRPr="0073320F">
        <w:t xml:space="preserve"> procent) och </w:t>
      </w:r>
      <w:r>
        <w:t>under</w:t>
      </w:r>
      <w:r w:rsidRPr="0073320F">
        <w:t xml:space="preserve"> 2019 (</w:t>
      </w:r>
      <w:r>
        <w:t>15,1</w:t>
      </w:r>
      <w:r w:rsidRPr="0073320F">
        <w:t xml:space="preserve"> procent).</w:t>
      </w:r>
      <w:r w:rsidR="006A66CD" w:rsidRPr="006A66CD">
        <w:rPr>
          <w:spacing w:val="-2"/>
        </w:rPr>
        <w:t xml:space="preserve"> </w:t>
      </w:r>
      <w:r w:rsidR="006A66CD">
        <w:rPr>
          <w:spacing w:val="-2"/>
        </w:rPr>
        <w:t>Första AP-fonden är den fond som har lägst andel aktier.</w:t>
      </w:r>
    </w:p>
    <w:p w14:paraId="79DAD669" w14:textId="77777777" w:rsidR="00E81771" w:rsidRPr="008C04DD" w:rsidRDefault="00E81771" w:rsidP="00E81771">
      <w:pPr>
        <w:pStyle w:val="Rubrik5utannumrering"/>
      </w:pPr>
      <w:r w:rsidRPr="008C04DD">
        <w:t>Resultat i jämförelse med fondernas risk</w:t>
      </w:r>
    </w:p>
    <w:p w14:paraId="5B6080DD" w14:textId="77777777" w:rsidR="00E81771" w:rsidRPr="004143E2" w:rsidRDefault="00E81771" w:rsidP="00E81771">
      <w:pPr>
        <w:pStyle w:val="Brdtext"/>
      </w:pPr>
      <w:r w:rsidRPr="008C04DD">
        <w:t>Olika tillgångsallokering gör att Första–Fjärde AP-fonderna har olika exponering mot marknadsrisk</w:t>
      </w:r>
      <w:r>
        <w:t>.</w:t>
      </w:r>
      <w:r w:rsidRPr="008C04DD">
        <w:rPr>
          <w:rStyle w:val="Fotnotsreferens"/>
        </w:rPr>
        <w:footnoteReference w:id="8"/>
      </w:r>
      <w:r w:rsidRPr="008C04DD">
        <w:t xml:space="preserve"> En fond med hög marknadsrisk ökar generellt mer i värde än en fond med låg marknadsrisk när marknaden stiger och vice versa. För att kunna göra en rättvisande jämförelse av fondernas resultat med hänsyn till marknadsrisk utvärderas fondernas </w:t>
      </w:r>
      <w:r w:rsidRPr="004143E2">
        <w:t xml:space="preserve">avkastning med två olika </w:t>
      </w:r>
      <w:proofErr w:type="spellStart"/>
      <w:r w:rsidRPr="004143E2">
        <w:t>riskmått</w:t>
      </w:r>
      <w:proofErr w:type="spellEnd"/>
      <w:r w:rsidRPr="004143E2">
        <w:t xml:space="preserve">. </w:t>
      </w:r>
    </w:p>
    <w:p w14:paraId="203C8EE8" w14:textId="2B65997E" w:rsidR="00E81771" w:rsidRPr="008C04DD" w:rsidRDefault="00E81771" w:rsidP="00E81771">
      <w:pPr>
        <w:pStyle w:val="Brdtextmedindrag"/>
      </w:pPr>
      <w:r w:rsidRPr="00625252">
        <w:t xml:space="preserve">Det första måttet </w:t>
      </w:r>
      <w:proofErr w:type="spellStart"/>
      <w:r w:rsidRPr="00625252">
        <w:t>sharpekvot</w:t>
      </w:r>
      <w:proofErr w:type="spellEnd"/>
      <w:r w:rsidRPr="00625252">
        <w:t xml:space="preserve"> visar erhållen avkastning utöver riskfri ränta dividerat med volatiliteten</w:t>
      </w:r>
      <w:r w:rsidR="000E5C7F">
        <w:t xml:space="preserve"> (spridningen)</w:t>
      </w:r>
      <w:r w:rsidRPr="00625252">
        <w:t xml:space="preserve"> i avkastningen. När avkast</w:t>
      </w:r>
      <w:r w:rsidR="002559A2">
        <w:softHyphen/>
      </w:r>
      <w:r w:rsidRPr="00625252">
        <w:t xml:space="preserve">ningen varierar mycket (volatiliteten är hög) försämras </w:t>
      </w:r>
      <w:proofErr w:type="spellStart"/>
      <w:r w:rsidRPr="00625252">
        <w:t>sharpekvoten</w:t>
      </w:r>
      <w:proofErr w:type="spellEnd"/>
      <w:r w:rsidRPr="00625252">
        <w:t xml:space="preserve">. I den högra delen av figur 3.5 framgår att </w:t>
      </w:r>
      <w:proofErr w:type="spellStart"/>
      <w:r w:rsidRPr="00625252">
        <w:t>sharpekvoten</w:t>
      </w:r>
      <w:proofErr w:type="spellEnd"/>
      <w:r w:rsidRPr="004143E2">
        <w:rPr>
          <w:rStyle w:val="Fotnotsreferens"/>
        </w:rPr>
        <w:footnoteReference w:id="9"/>
      </w:r>
      <w:r w:rsidRPr="004143E2">
        <w:t xml:space="preserve"> </w:t>
      </w:r>
      <w:r>
        <w:t xml:space="preserve">under den senaste femårsperioden för samtliga fonder är i linje med </w:t>
      </w:r>
      <w:proofErr w:type="spellStart"/>
      <w:r>
        <w:t>sharpekvoten</w:t>
      </w:r>
      <w:proofErr w:type="spellEnd"/>
      <w:r>
        <w:t xml:space="preserve"> för den senaste tioårsperioden. För perioden 2001–201</w:t>
      </w:r>
      <w:r w:rsidR="00616C74">
        <w:t>9</w:t>
      </w:r>
      <w:r>
        <w:t xml:space="preserve"> har </w:t>
      </w:r>
      <w:r w:rsidR="00616C74">
        <w:t xml:space="preserve">Första, </w:t>
      </w:r>
      <w:r>
        <w:t>Andra</w:t>
      </w:r>
      <w:r w:rsidR="00616C74">
        <w:t xml:space="preserve"> och </w:t>
      </w:r>
      <w:r>
        <w:t xml:space="preserve">Tredje AP-fonderna en </w:t>
      </w:r>
      <w:proofErr w:type="spellStart"/>
      <w:r>
        <w:t>sharpekvot</w:t>
      </w:r>
      <w:proofErr w:type="spellEnd"/>
      <w:r>
        <w:t xml:space="preserve"> på 0,6 och </w:t>
      </w:r>
      <w:r w:rsidR="00616C74">
        <w:t xml:space="preserve">Fjärde </w:t>
      </w:r>
      <w:r>
        <w:t xml:space="preserve">AP-fonden en </w:t>
      </w:r>
      <w:proofErr w:type="spellStart"/>
      <w:r>
        <w:t>sharpe</w:t>
      </w:r>
      <w:r w:rsidR="002559A2">
        <w:softHyphen/>
      </w:r>
      <w:r>
        <w:lastRenderedPageBreak/>
        <w:t>kvot</w:t>
      </w:r>
      <w:proofErr w:type="spellEnd"/>
      <w:r>
        <w:t xml:space="preserve"> på 0,</w:t>
      </w:r>
      <w:r w:rsidR="00616C74">
        <w:t>7</w:t>
      </w:r>
      <w:r>
        <w:t xml:space="preserve">. </w:t>
      </w:r>
      <w:r w:rsidRPr="008C04DD">
        <w:t xml:space="preserve">Detta visar att </w:t>
      </w:r>
      <w:r>
        <w:t xml:space="preserve">skillnaderna mellan fondernas riskjusterade avkastning är små över längre tidsperioder. Detta samband gäller även på kortare tidshorisonter då samtliga fonders </w:t>
      </w:r>
      <w:proofErr w:type="spellStart"/>
      <w:r>
        <w:t>sharpekvot</w:t>
      </w:r>
      <w:proofErr w:type="spellEnd"/>
      <w:r>
        <w:t xml:space="preserve"> inte uppvisar någon större variation varken över den senaste fem- eller tioårsperioden.</w:t>
      </w:r>
      <w:r w:rsidRPr="008C04DD">
        <w:t xml:space="preserve"> För </w:t>
      </w:r>
      <w:r>
        <w:t>201</w:t>
      </w:r>
      <w:r w:rsidR="00616C74">
        <w:t>9</w:t>
      </w:r>
      <w:r w:rsidRPr="008C04DD">
        <w:t xml:space="preserve"> </w:t>
      </w:r>
      <w:r w:rsidR="00616C74">
        <w:t>har</w:t>
      </w:r>
      <w:r>
        <w:t xml:space="preserve"> </w:t>
      </w:r>
      <w:r w:rsidR="00616C74">
        <w:t>Tredje</w:t>
      </w:r>
      <w:r w:rsidR="00616C74" w:rsidRPr="008C04DD">
        <w:t xml:space="preserve"> </w:t>
      </w:r>
      <w:r w:rsidRPr="008C04DD">
        <w:t>AP-fonden</w:t>
      </w:r>
      <w:r w:rsidR="00616C74">
        <w:t xml:space="preserve"> högsta</w:t>
      </w:r>
      <w:r>
        <w:t xml:space="preserve"> </w:t>
      </w:r>
      <w:proofErr w:type="spellStart"/>
      <w:r>
        <w:t>sharpekvot</w:t>
      </w:r>
      <w:proofErr w:type="spellEnd"/>
      <w:r w:rsidR="00616C74">
        <w:t xml:space="preserve"> (4,</w:t>
      </w:r>
      <w:r w:rsidR="00FA379E">
        <w:t>3</w:t>
      </w:r>
      <w:r w:rsidR="00616C74">
        <w:t xml:space="preserve">) och Andra AP-fonden lägst </w:t>
      </w:r>
      <w:proofErr w:type="spellStart"/>
      <w:r w:rsidR="00616C74">
        <w:t>sharpekvot</w:t>
      </w:r>
      <w:proofErr w:type="spellEnd"/>
      <w:r w:rsidR="00616C74">
        <w:t xml:space="preserve"> (3,7)</w:t>
      </w:r>
      <w:r w:rsidR="0072692A">
        <w:t>.</w:t>
      </w:r>
      <w:r w:rsidR="00616C74">
        <w:t xml:space="preserve"> </w:t>
      </w:r>
    </w:p>
    <w:p w14:paraId="4E430DFB" w14:textId="32BCEC99" w:rsidR="00E81771" w:rsidRPr="008C04DD" w:rsidRDefault="00E81771" w:rsidP="008B671B">
      <w:pPr>
        <w:pStyle w:val="FigurRubrik"/>
        <w:spacing w:after="240"/>
      </w:pPr>
      <w:r w:rsidRPr="00657D1A">
        <w:t xml:space="preserve">Figur </w:t>
      </w:r>
      <w:fldSimple w:instr=" STYLEREF 1 \s ">
        <w:r w:rsidR="008B3E76">
          <w:rPr>
            <w:noProof/>
          </w:rPr>
          <w:t>3</w:t>
        </w:r>
      </w:fldSimple>
      <w:r w:rsidRPr="00657D1A">
        <w:t>.</w:t>
      </w:r>
      <w:fldSimple w:instr=" SEQ Figur \* Arabic \s 1  \* MERGEFORMAT ">
        <w:r w:rsidR="008B3E76">
          <w:rPr>
            <w:noProof/>
          </w:rPr>
          <w:t>6</w:t>
        </w:r>
      </w:fldSimple>
      <w:r w:rsidRPr="008C04DD">
        <w:tab/>
      </w:r>
      <w:proofErr w:type="spellStart"/>
      <w:r w:rsidRPr="008C04DD">
        <w:t>Value</w:t>
      </w:r>
      <w:proofErr w:type="spellEnd"/>
      <w:r w:rsidRPr="008C04DD">
        <w:t xml:space="preserve"> at Risk för Första–Fjärde AP-fondernas totalportfölj och likvidportfölj</w:t>
      </w:r>
    </w:p>
    <w:p w14:paraId="1325622D" w14:textId="02A128C2" w:rsidR="00465A7C" w:rsidRPr="00465A7C" w:rsidRDefault="00465A7C" w:rsidP="00465A7C">
      <w:pPr>
        <w:pStyle w:val="Brdtext"/>
      </w:pPr>
      <w:r w:rsidRPr="00465A7C">
        <w:rPr>
          <w:noProof/>
        </w:rPr>
        <w:drawing>
          <wp:inline distT="0" distB="0" distL="0" distR="0" wp14:anchorId="1CFC7088" wp14:editId="64ED4D65">
            <wp:extent cx="3744595" cy="2086610"/>
            <wp:effectExtent l="0" t="0" r="8255" b="8890"/>
            <wp:docPr id="18" name="Bildobjekt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3744595" cy="2086610"/>
                    </a:xfrm>
                    <a:prstGeom prst="rect">
                      <a:avLst/>
                    </a:prstGeom>
                  </pic:spPr>
                </pic:pic>
              </a:graphicData>
            </a:graphic>
          </wp:inline>
        </w:drawing>
      </w:r>
    </w:p>
    <w:p w14:paraId="2233D1DE" w14:textId="46171B08" w:rsidR="00E81771" w:rsidRPr="008C04DD" w:rsidRDefault="00E81771" w:rsidP="00E81771">
      <w:pPr>
        <w:pStyle w:val="FigurFotnot"/>
        <w:spacing w:before="0"/>
      </w:pPr>
      <w:r w:rsidRPr="008C04DD">
        <w:t xml:space="preserve">Källa: McKinsey bilaga 9 (grunddata från </w:t>
      </w:r>
      <w:r w:rsidR="0094304B">
        <w:t>Första</w:t>
      </w:r>
      <w:r w:rsidRPr="008C04DD">
        <w:t>–</w:t>
      </w:r>
      <w:r w:rsidR="0094304B">
        <w:t xml:space="preserve">Fjärde </w:t>
      </w:r>
      <w:r w:rsidRPr="008C04DD">
        <w:t>AP</w:t>
      </w:r>
      <w:r w:rsidR="0094304B">
        <w:t>-fonderna</w:t>
      </w:r>
      <w:r w:rsidRPr="008C04DD">
        <w:t>)</w:t>
      </w:r>
    </w:p>
    <w:p w14:paraId="39070100" w14:textId="77777777" w:rsidR="00E81771" w:rsidRPr="008C04DD" w:rsidRDefault="00E81771" w:rsidP="00E81771">
      <w:pPr>
        <w:pStyle w:val="Brdtext"/>
      </w:pPr>
    </w:p>
    <w:p w14:paraId="5CBE1E30" w14:textId="6A74519B" w:rsidR="00E81771" w:rsidRPr="008C04DD" w:rsidRDefault="00E81771" w:rsidP="00E81771">
      <w:pPr>
        <w:pStyle w:val="Brdtextmedindrag"/>
        <w:ind w:firstLine="0"/>
      </w:pPr>
      <w:r w:rsidRPr="008C04DD">
        <w:t xml:space="preserve">Det andra </w:t>
      </w:r>
      <w:proofErr w:type="spellStart"/>
      <w:r w:rsidRPr="008C04DD">
        <w:t>ris</w:t>
      </w:r>
      <w:r>
        <w:t>k</w:t>
      </w:r>
      <w:r w:rsidRPr="008C04DD">
        <w:t>måttet</w:t>
      </w:r>
      <w:proofErr w:type="spellEnd"/>
      <w:r w:rsidRPr="008C04DD">
        <w:t xml:space="preserve"> som tillgångsförvaltning utvärderas med är </w:t>
      </w:r>
      <w:proofErr w:type="spellStart"/>
      <w:r w:rsidRPr="008C04DD">
        <w:t>Value</w:t>
      </w:r>
      <w:proofErr w:type="spellEnd"/>
      <w:r w:rsidRPr="008C04DD">
        <w:t>-at-Risk (</w:t>
      </w:r>
      <w:proofErr w:type="spellStart"/>
      <w:r w:rsidRPr="008C04DD">
        <w:t>VaR</w:t>
      </w:r>
      <w:proofErr w:type="spellEnd"/>
      <w:r w:rsidRPr="008C04DD">
        <w:t xml:space="preserve">). Detta mått visar den maximala förlust som en portfölj med en viss sannolikhet riskerar under en viss tidsperiod baserad på historiska utfall. I figur 3.6 redovisas Första–Fjärde AP-fondernas </w:t>
      </w:r>
      <w:proofErr w:type="spellStart"/>
      <w:r w:rsidRPr="008C04DD">
        <w:t>VaR</w:t>
      </w:r>
      <w:proofErr w:type="spellEnd"/>
      <w:r w:rsidRPr="008C04DD">
        <w:t xml:space="preserve"> för både totalportföljen och likvidportföljen. Eftersom totalportföljen innehåller onoterade tillgångar (där marknadsvärden uppskattas med relativt låg frekvens) redovisas även likvidportföljen separat (likvidport</w:t>
      </w:r>
      <w:r>
        <w:softHyphen/>
      </w:r>
      <w:r w:rsidRPr="008C04DD">
        <w:t>följen inne</w:t>
      </w:r>
      <w:r w:rsidR="00B234D9">
        <w:softHyphen/>
      </w:r>
      <w:r w:rsidRPr="008C04DD">
        <w:t>håller inte onoterade tillgångar).</w:t>
      </w:r>
      <w:r>
        <w:t xml:space="preserve"> Av figuren framgår tydligt att högre avkastning till stor del har skapats genom att ta högre risk (uttryckt som </w:t>
      </w:r>
      <w:proofErr w:type="spellStart"/>
      <w:r>
        <w:t>VaR</w:t>
      </w:r>
      <w:proofErr w:type="spellEnd"/>
      <w:r>
        <w:t>). Detta samband är tydligt både för totalportföljen och likvid</w:t>
      </w:r>
      <w:r>
        <w:softHyphen/>
        <w:t xml:space="preserve">portföljen samt över de olika tidsperioderna. </w:t>
      </w:r>
      <w:r w:rsidRPr="008C04DD">
        <w:t xml:space="preserve">Även om </w:t>
      </w:r>
      <w:proofErr w:type="spellStart"/>
      <w:r w:rsidRPr="008C04DD">
        <w:t>VaR</w:t>
      </w:r>
      <w:proofErr w:type="spellEnd"/>
      <w:r w:rsidRPr="008C04DD">
        <w:t xml:space="preserve"> och vola</w:t>
      </w:r>
      <w:r>
        <w:softHyphen/>
      </w:r>
      <w:r w:rsidRPr="008C04DD">
        <w:t xml:space="preserve">tilitet är etablerade mått bör det samtidigt lyftas fram att det finns en debatt om huruvida måtten är relevanta för en pensionsfond med lång tidshorisont utan solvenskrav. </w:t>
      </w:r>
    </w:p>
    <w:p w14:paraId="0498F254" w14:textId="77777777" w:rsidR="00E81771" w:rsidRPr="009774F6" w:rsidRDefault="00E81771" w:rsidP="003F0AE7">
      <w:pPr>
        <w:pStyle w:val="Rubrik2"/>
      </w:pPr>
      <w:bookmarkStart w:id="61" w:name="_Toc482855898"/>
      <w:bookmarkStart w:id="62" w:name="_Toc482855986"/>
      <w:bookmarkStart w:id="63" w:name="_Toc482889496"/>
      <w:bookmarkStart w:id="64" w:name="_Toc482855899"/>
      <w:bookmarkStart w:id="65" w:name="_Toc482855987"/>
      <w:bookmarkStart w:id="66" w:name="_Toc482889497"/>
      <w:bookmarkStart w:id="67" w:name="_Toc482855900"/>
      <w:bookmarkStart w:id="68" w:name="_Toc482855988"/>
      <w:bookmarkStart w:id="69" w:name="_Toc482889498"/>
      <w:bookmarkStart w:id="70" w:name="_Toc481501526"/>
      <w:bookmarkStart w:id="71" w:name="_Toc481574485"/>
      <w:bookmarkStart w:id="72" w:name="_Toc483313560"/>
      <w:bookmarkStart w:id="73" w:name="_Toc514842419"/>
      <w:bookmarkStart w:id="74" w:name="_Toc7438818"/>
      <w:bookmarkStart w:id="75" w:name="_Toc8029411"/>
      <w:bookmarkStart w:id="76" w:name="_Toc9430689"/>
      <w:bookmarkStart w:id="77" w:name="_Toc41493000"/>
      <w:bookmarkEnd w:id="61"/>
      <w:bookmarkEnd w:id="62"/>
      <w:bookmarkEnd w:id="63"/>
      <w:bookmarkEnd w:id="64"/>
      <w:bookmarkEnd w:id="65"/>
      <w:bookmarkEnd w:id="66"/>
      <w:bookmarkEnd w:id="67"/>
      <w:bookmarkEnd w:id="68"/>
      <w:bookmarkEnd w:id="69"/>
      <w:r w:rsidRPr="009774F6">
        <w:t>Avkastning i jämförelse med utländska pensionsfonder</w:t>
      </w:r>
      <w:bookmarkEnd w:id="70"/>
      <w:bookmarkEnd w:id="71"/>
      <w:bookmarkEnd w:id="72"/>
      <w:bookmarkEnd w:id="73"/>
      <w:bookmarkEnd w:id="74"/>
      <w:bookmarkEnd w:id="75"/>
      <w:bookmarkEnd w:id="76"/>
      <w:bookmarkEnd w:id="77"/>
    </w:p>
    <w:p w14:paraId="7A9540A7" w14:textId="77777777" w:rsidR="00E81771" w:rsidRPr="008C04DD" w:rsidRDefault="00E81771" w:rsidP="00E81771">
      <w:pPr>
        <w:pStyle w:val="Brdtextram"/>
      </w:pPr>
      <w:r w:rsidRPr="00CE2E13">
        <w:rPr>
          <w:b/>
        </w:rPr>
        <w:t>Regeringens bedömning:</w:t>
      </w:r>
      <w:r w:rsidRPr="00CE2E13">
        <w:t xml:space="preserve"> </w:t>
      </w:r>
      <w:r w:rsidRPr="00B31626">
        <w:t>Buffertfondernas avkastning är i nivå med ett urval av utländska pensionsfonder.</w:t>
      </w:r>
      <w:r w:rsidRPr="008C04DD">
        <w:t xml:space="preserve"> </w:t>
      </w:r>
    </w:p>
    <w:p w14:paraId="4ADE3317" w14:textId="77777777" w:rsidR="00E81771" w:rsidRDefault="00E81771" w:rsidP="00E81771">
      <w:pPr>
        <w:pStyle w:val="Brdtextmedindrag"/>
        <w:rPr>
          <w:b/>
          <w:sz w:val="8"/>
          <w:szCs w:val="8"/>
        </w:rPr>
      </w:pPr>
    </w:p>
    <w:p w14:paraId="495ACCE6" w14:textId="1A58A5B7" w:rsidR="00E81771" w:rsidRPr="008C04DD" w:rsidRDefault="00E81771" w:rsidP="00E81771">
      <w:pPr>
        <w:pStyle w:val="Brdtextmedindrag"/>
      </w:pPr>
      <w:r w:rsidRPr="002E5844">
        <w:rPr>
          <w:b/>
        </w:rPr>
        <w:t>Skälen för regeringens bedömning</w:t>
      </w:r>
      <w:r w:rsidRPr="006852FA">
        <w:rPr>
          <w:b/>
        </w:rPr>
        <w:t>:</w:t>
      </w:r>
      <w:r w:rsidRPr="008C04DD">
        <w:t xml:space="preserve"> Buffertfonderna kan jämföras med ett antal utländska pensionsfonder som har liknande uppdrag i res</w:t>
      </w:r>
      <w:r>
        <w:softHyphen/>
      </w:r>
      <w:r w:rsidRPr="008C04DD">
        <w:lastRenderedPageBreak/>
        <w:t>pektive lands pensionssystem. Skillnader i fondernas uppdrag, place</w:t>
      </w:r>
      <w:r>
        <w:softHyphen/>
      </w:r>
      <w:r w:rsidRPr="008C04DD">
        <w:t>rings</w:t>
      </w:r>
      <w:r w:rsidR="009774F6">
        <w:softHyphen/>
      </w:r>
      <w:r w:rsidRPr="008C04DD">
        <w:t>regler, risktolerans, investeringsinriktning, valutaeffekter och mark</w:t>
      </w:r>
      <w:r>
        <w:softHyphen/>
      </w:r>
      <w:r w:rsidRPr="008C04DD">
        <w:t>nads</w:t>
      </w:r>
      <w:r w:rsidR="009774F6">
        <w:softHyphen/>
      </w:r>
      <w:r w:rsidRPr="008C04DD">
        <w:t>utvecklingen på respektive hemmamarknad gör att jämförelser bör göras med viss försiktighet.</w:t>
      </w:r>
      <w:r>
        <w:t xml:space="preserve"> Det kan även vara skillnader i räkenskapsår och datatillgänglighet.</w:t>
      </w:r>
      <w:r w:rsidRPr="008C04DD">
        <w:t xml:space="preserve"> Som framgår av figur 3.7 visar McKinseys jämförelse att de svenska buffertfonderna har haft en avkastning </w:t>
      </w:r>
      <w:r>
        <w:t xml:space="preserve">som är i linje med </w:t>
      </w:r>
      <w:r w:rsidRPr="008C04DD">
        <w:t xml:space="preserve">utländska pensionsfonder under </w:t>
      </w:r>
      <w:r w:rsidRPr="00A83F4F">
        <w:t>den senaste tioårsperioden (</w:t>
      </w:r>
      <w:r w:rsidR="00BD24A0">
        <w:t>8,8</w:t>
      </w:r>
      <w:r w:rsidRPr="00A83F4F">
        <w:t xml:space="preserve"> procent jämfört med i genomsnitt </w:t>
      </w:r>
      <w:r w:rsidR="00BD24A0">
        <w:t>8,9</w:t>
      </w:r>
      <w:r w:rsidRPr="00A83F4F">
        <w:t xml:space="preserve"> procent</w:t>
      </w:r>
      <w:r w:rsidR="00C52BE0">
        <w:t>)</w:t>
      </w:r>
      <w:r w:rsidR="00FD2A81">
        <w:t>.</w:t>
      </w:r>
      <w:r w:rsidRPr="008C04DD">
        <w:t xml:space="preserve"> </w:t>
      </w:r>
      <w:r w:rsidR="00BD24A0">
        <w:t>Under den senaste femårsperioden och under 2019 har buffertfondernas avkastning varit högre än de utländska pensionsfondernas genomsnittliga avkastning (8,2 procent jäm</w:t>
      </w:r>
      <w:r w:rsidR="009774F6">
        <w:softHyphen/>
      </w:r>
      <w:r w:rsidR="00BD24A0">
        <w:t>fört med i genomsnitt 7,3 procent över den senaste femårsperioden och 17,4 procent jämfört med i genomsnitt 13,5 procent för 2019)</w:t>
      </w:r>
      <w:r w:rsidR="00386757">
        <w:t>.</w:t>
      </w:r>
    </w:p>
    <w:p w14:paraId="3B7381B3" w14:textId="5D3EB653" w:rsidR="00E81771" w:rsidRPr="008C04DD" w:rsidRDefault="00E81771" w:rsidP="008B671B">
      <w:pPr>
        <w:pStyle w:val="FigurRubrik"/>
        <w:spacing w:after="240"/>
      </w:pPr>
      <w:r w:rsidRPr="0031270B">
        <w:t xml:space="preserve">Figur </w:t>
      </w:r>
      <w:fldSimple w:instr=" STYLEREF 1 \s ">
        <w:r w:rsidR="008B3E76">
          <w:rPr>
            <w:noProof/>
          </w:rPr>
          <w:t>3</w:t>
        </w:r>
      </w:fldSimple>
      <w:r w:rsidRPr="0031270B">
        <w:t>.</w:t>
      </w:r>
      <w:fldSimple w:instr=" SEQ Figur \* Arabic \s 1  \* MERGEFORMAT ">
        <w:r w:rsidR="008B3E76">
          <w:rPr>
            <w:noProof/>
          </w:rPr>
          <w:t>7</w:t>
        </w:r>
      </w:fldSimple>
      <w:r w:rsidRPr="008C04DD">
        <w:tab/>
        <w:t>Buffertfondernas avkastning i jämförelse med utländska pensionsfonder</w:t>
      </w:r>
    </w:p>
    <w:p w14:paraId="0FB21B0F" w14:textId="62EA1BD4" w:rsidR="00465A7C" w:rsidRPr="00465A7C" w:rsidRDefault="00465A7C" w:rsidP="00465A7C">
      <w:pPr>
        <w:pStyle w:val="Brdtext"/>
      </w:pPr>
      <w:r w:rsidRPr="00465A7C">
        <w:rPr>
          <w:noProof/>
        </w:rPr>
        <w:drawing>
          <wp:inline distT="0" distB="0" distL="0" distR="0" wp14:anchorId="4A3A8E39" wp14:editId="1C868AE6">
            <wp:extent cx="3744595" cy="2127250"/>
            <wp:effectExtent l="0" t="0" r="8255" b="6350"/>
            <wp:docPr id="19" name="Bildobjekt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3744595" cy="2127250"/>
                    </a:xfrm>
                    <a:prstGeom prst="rect">
                      <a:avLst/>
                    </a:prstGeom>
                  </pic:spPr>
                </pic:pic>
              </a:graphicData>
            </a:graphic>
          </wp:inline>
        </w:drawing>
      </w:r>
    </w:p>
    <w:p w14:paraId="0F1E1A8C" w14:textId="334B888E" w:rsidR="00E81771" w:rsidRPr="008C04DD" w:rsidRDefault="00E81771" w:rsidP="00E81771">
      <w:pPr>
        <w:pStyle w:val="FigurFotnot"/>
      </w:pPr>
      <w:r w:rsidRPr="008C04DD">
        <w:t xml:space="preserve">Källa: McKinsey bilaga 9 (grunddata från årsredovisningar och </w:t>
      </w:r>
      <w:proofErr w:type="spellStart"/>
      <w:r w:rsidRPr="008C04DD">
        <w:t>Oanda</w:t>
      </w:r>
      <w:proofErr w:type="spellEnd"/>
      <w:r w:rsidRPr="008C04DD">
        <w:t>)</w:t>
      </w:r>
    </w:p>
    <w:p w14:paraId="10ED2D87" w14:textId="77777777" w:rsidR="00E81771" w:rsidRPr="008C04DD" w:rsidRDefault="00E81771" w:rsidP="00E81771">
      <w:pPr>
        <w:pStyle w:val="Brdtext"/>
      </w:pPr>
    </w:p>
    <w:p w14:paraId="5564681F" w14:textId="3F87C6F7" w:rsidR="00A02290" w:rsidRDefault="00E81771" w:rsidP="00E81771">
      <w:pPr>
        <w:pStyle w:val="Brdtext"/>
      </w:pPr>
      <w:r w:rsidRPr="008C04DD">
        <w:t>De utländska pensionsfonderna</w:t>
      </w:r>
      <w:r w:rsidR="00196BA2">
        <w:t xml:space="preserve"> har likt buffertfonderna över de senaste åren ökat andelen alternativa investeringar, minskat andelen räntor och skiftat sina aktieportföljer från hemmamarknaderna mot både tillväxt</w:t>
      </w:r>
      <w:r w:rsidR="00B234D9">
        <w:softHyphen/>
      </w:r>
      <w:r w:rsidR="00196BA2">
        <w:t>marknader och andra utvecklade marknader.</w:t>
      </w:r>
      <w:r w:rsidRPr="008C04DD">
        <w:t xml:space="preserve"> </w:t>
      </w:r>
      <w:r w:rsidR="00B01C62">
        <w:t xml:space="preserve">Den främsta anledningen för investerare att söka sig till privata marknader är möjligheten till högre avkastning och diversifiering genom att få exponering mot andra faktorer än aktie- och räntemarknaderna, samt att deras långa investeringshorisont innebär en konkurrensfördel. Fonderna har dock olika definition av </w:t>
      </w:r>
      <w:r w:rsidR="00B01C62" w:rsidRPr="003F6F63">
        <w:t>alternativa investeringar, vilket leder till att allokeringen inte är helt jämförbar mellan fonderna. Under 2019 var det mindre förändringar i de utländska pensionsfondernas allokeringar</w:t>
      </w:r>
      <w:r w:rsidR="009F7832">
        <w:t>.</w:t>
      </w:r>
      <w:r w:rsidR="00B01C62" w:rsidRPr="003F6F63">
        <w:t xml:space="preserve"> </w:t>
      </w:r>
      <w:r w:rsidR="009F7832">
        <w:t>St</w:t>
      </w:r>
      <w:r w:rsidR="009F7832" w:rsidRPr="003F6F63">
        <w:t xml:space="preserve">örst </w:t>
      </w:r>
      <w:r w:rsidR="00B01C62" w:rsidRPr="003F6F63">
        <w:t xml:space="preserve">förändring har Calpers (USA) och SPU (Norge) gjort som ökade allokeringen till noterade aktier med ca 3–5 procentenheter </w:t>
      </w:r>
      <w:r w:rsidR="00A02290" w:rsidRPr="003F6F63">
        <w:t>och minskade andelen</w:t>
      </w:r>
      <w:r w:rsidR="00B01C62" w:rsidRPr="003F6F63">
        <w:t xml:space="preserve"> räntebärande tillgångar.</w:t>
      </w:r>
      <w:r w:rsidR="00B01C62">
        <w:t xml:space="preserve"> </w:t>
      </w:r>
    </w:p>
    <w:p w14:paraId="75F83E26" w14:textId="655E57CE" w:rsidR="00E81771" w:rsidRPr="008C04DD" w:rsidRDefault="00A02290" w:rsidP="002F49BD">
      <w:pPr>
        <w:pStyle w:val="Brdtextmedindrag"/>
      </w:pPr>
      <w:r w:rsidRPr="008C04DD">
        <w:t xml:space="preserve">De utländska pensionsfonderna </w:t>
      </w:r>
      <w:r w:rsidR="00E81771" w:rsidRPr="008C04DD">
        <w:t xml:space="preserve">har viss spridning sinsemellan när det gäller tillgångsslagens andelar av portföljerna. Av figur 3.7 </w:t>
      </w:r>
      <w:r w:rsidR="00E81771">
        <w:t xml:space="preserve">framgår </w:t>
      </w:r>
      <w:r w:rsidR="00E81771" w:rsidRPr="008C04DD">
        <w:t>att buffertfondernas andelar ligger inom denna spridning. Här bör också nämnas att buffertfondernas andel alternativa investeringar först på senare år har närmat sig de utländska pensionsfondernas andelar. Buffert</w:t>
      </w:r>
      <w:r w:rsidR="00E81771">
        <w:softHyphen/>
      </w:r>
      <w:r w:rsidR="00E81771" w:rsidRPr="008C04DD">
        <w:t>fonderna</w:t>
      </w:r>
      <w:r w:rsidR="00386757">
        <w:t xml:space="preserve"> </w:t>
      </w:r>
      <w:r w:rsidR="00386757">
        <w:lastRenderedPageBreak/>
        <w:t>har en relativt hög</w:t>
      </w:r>
      <w:r w:rsidR="00E81771" w:rsidRPr="008C04DD">
        <w:t xml:space="preserve"> andel aktier jämfört med de utländska pensions</w:t>
      </w:r>
      <w:r w:rsidR="00B234D9">
        <w:softHyphen/>
      </w:r>
      <w:r w:rsidR="00E81771" w:rsidRPr="008C04DD">
        <w:t>fonderna</w:t>
      </w:r>
      <w:r w:rsidR="00E81771">
        <w:t>.</w:t>
      </w:r>
      <w:r w:rsidR="00386757">
        <w:t xml:space="preserve"> Det är endast SPU (Norge) och Calpers (USA) som har en högre aktieandel.</w:t>
      </w:r>
    </w:p>
    <w:p w14:paraId="4F753B27" w14:textId="77777777" w:rsidR="00E81771" w:rsidRPr="004572DB" w:rsidRDefault="00E81771" w:rsidP="00E81771">
      <w:pPr>
        <w:pStyle w:val="Rubrik2"/>
      </w:pPr>
      <w:bookmarkStart w:id="78" w:name="_Toc481501527"/>
      <w:bookmarkStart w:id="79" w:name="_Toc481574486"/>
      <w:bookmarkStart w:id="80" w:name="_Toc483313561"/>
      <w:bookmarkStart w:id="81" w:name="_Toc514842420"/>
      <w:bookmarkStart w:id="82" w:name="_Toc7438819"/>
      <w:bookmarkStart w:id="83" w:name="_Toc8029412"/>
      <w:bookmarkStart w:id="84" w:name="_Toc9430690"/>
      <w:bookmarkStart w:id="85" w:name="_Toc41493001"/>
      <w:r w:rsidRPr="004572DB">
        <w:t>Tillgångsallokering</w:t>
      </w:r>
      <w:bookmarkEnd w:id="78"/>
      <w:bookmarkEnd w:id="79"/>
      <w:bookmarkEnd w:id="80"/>
      <w:bookmarkEnd w:id="81"/>
      <w:bookmarkEnd w:id="82"/>
      <w:bookmarkEnd w:id="83"/>
      <w:bookmarkEnd w:id="84"/>
      <w:bookmarkEnd w:id="85"/>
    </w:p>
    <w:p w14:paraId="5F6B310A" w14:textId="3924478E" w:rsidR="00E81771" w:rsidRPr="008C04DD" w:rsidRDefault="00E81771" w:rsidP="00E81771">
      <w:pPr>
        <w:pStyle w:val="Brdtextram"/>
        <w:pBdr>
          <w:top w:val="single" w:sz="4" w:space="1" w:color="auto"/>
          <w:bottom w:val="single" w:sz="4" w:space="1" w:color="auto"/>
        </w:pBdr>
      </w:pPr>
      <w:r w:rsidRPr="004572DB">
        <w:rPr>
          <w:b/>
        </w:rPr>
        <w:t>Regeringens bedömning:</w:t>
      </w:r>
      <w:r w:rsidRPr="004572DB">
        <w:t xml:space="preserve"> Första–Fjärde AP-fonderna har anpassat sin övergripande tillgångsförvaltning på ett rimligt sätt inom </w:t>
      </w:r>
      <w:r w:rsidRPr="001A58F3">
        <w:t xml:space="preserve">givna </w:t>
      </w:r>
      <w:r w:rsidRPr="00C22416">
        <w:t xml:space="preserve">placeringsregler för att uppnå en god riskspridning i portföljen. Den ökade andelen alternativa investeringar har genererat en god avkastning och </w:t>
      </w:r>
      <w:r w:rsidR="00801BA8" w:rsidRPr="00C22416">
        <w:t>kan bidra till</w:t>
      </w:r>
      <w:r w:rsidRPr="00C22416">
        <w:t xml:space="preserve"> en dämpande effekt på fondernas resultatnedgång</w:t>
      </w:r>
      <w:r w:rsidR="00801BA8" w:rsidRPr="00C22416">
        <w:t xml:space="preserve"> vid en negativ utveckling på </w:t>
      </w:r>
      <w:r w:rsidRPr="00C22416">
        <w:t>aktiemarknaden</w:t>
      </w:r>
      <w:r w:rsidR="00801BA8" w:rsidRPr="00C22416">
        <w:t>.</w:t>
      </w:r>
      <w:r w:rsidRPr="004572DB">
        <w:t xml:space="preserve"> </w:t>
      </w:r>
    </w:p>
    <w:p w14:paraId="2E453FB9" w14:textId="77777777" w:rsidR="00E81771" w:rsidRPr="002E5844" w:rsidRDefault="00E81771" w:rsidP="00E81771">
      <w:pPr>
        <w:pStyle w:val="Brdtextmedindrag"/>
        <w:rPr>
          <w:sz w:val="8"/>
          <w:szCs w:val="8"/>
        </w:rPr>
      </w:pPr>
    </w:p>
    <w:p w14:paraId="31AA760C" w14:textId="56E8D622" w:rsidR="00E81771" w:rsidRDefault="00E81771" w:rsidP="00E81771">
      <w:pPr>
        <w:pStyle w:val="Brdtextmedindrag"/>
      </w:pPr>
      <w:r w:rsidRPr="002E5844">
        <w:rPr>
          <w:b/>
        </w:rPr>
        <w:t>Skälen för regeringens bedömning</w:t>
      </w:r>
      <w:r w:rsidRPr="006852FA">
        <w:rPr>
          <w:b/>
        </w:rPr>
        <w:t>:</w:t>
      </w:r>
      <w:r w:rsidRPr="008C04DD">
        <w:t xml:space="preserve"> Buffertfondernas självständighet gör att</w:t>
      </w:r>
      <w:r>
        <w:t xml:space="preserve"> respektive</w:t>
      </w:r>
      <w:r w:rsidRPr="008C04DD">
        <w:t xml:space="preserve"> fond </w:t>
      </w:r>
      <w:r>
        <w:t xml:space="preserve">har </w:t>
      </w:r>
      <w:r w:rsidRPr="008C04DD">
        <w:t>utvecklat sin eg</w:t>
      </w:r>
      <w:r>
        <w:t>en</w:t>
      </w:r>
      <w:r w:rsidRPr="008C04DD">
        <w:t xml:space="preserve"> förvaltningsmodell och att fon</w:t>
      </w:r>
      <w:r>
        <w:softHyphen/>
      </w:r>
      <w:r w:rsidRPr="008C04DD">
        <w:t>derna allokerar sina tillgångar olika.</w:t>
      </w:r>
      <w:r>
        <w:t xml:space="preserve"> Fjärde AP-fonden som har högst andel aktier och lägst andel alternativa investeringar skiljer sig mest från de övriga tre fonderna. Vid årsskiftet hade Fjärde AP-fonden 5</w:t>
      </w:r>
      <w:r w:rsidR="009004B3">
        <w:t>4</w:t>
      </w:r>
      <w:r>
        <w:t xml:space="preserve"> procent av kapitalet investerat i noterade aktier, varav </w:t>
      </w:r>
      <w:r w:rsidR="009004B3">
        <w:t>32</w:t>
      </w:r>
      <w:r>
        <w:t xml:space="preserve"> procent i utländska aktier i utvecklade länder. Första–Tredje AP-fondernas aktieandel uppgick vid samma tidpunkt till mellan </w:t>
      </w:r>
      <w:r w:rsidR="009004B3">
        <w:t>35</w:t>
      </w:r>
      <w:r>
        <w:t xml:space="preserve"> och </w:t>
      </w:r>
      <w:r w:rsidR="009004B3">
        <w:t>44</w:t>
      </w:r>
      <w:r>
        <w:t xml:space="preserve"> procent, varav </w:t>
      </w:r>
      <w:r w:rsidR="004E1326">
        <w:t>11</w:t>
      </w:r>
      <w:r>
        <w:t>–</w:t>
      </w:r>
      <w:r w:rsidR="004E1326">
        <w:t>25</w:t>
      </w:r>
      <w:r>
        <w:t xml:space="preserve"> procent var investerade i utländska aktier i utvecklade länder. Första AP-fonden har högst andel alternativa investeringar</w:t>
      </w:r>
      <w:r w:rsidR="00E067A5">
        <w:t>,</w:t>
      </w:r>
      <w:r>
        <w:t xml:space="preserve"> </w:t>
      </w:r>
      <w:r w:rsidR="002B4AE4">
        <w:t>32</w:t>
      </w:r>
      <w:r>
        <w:t xml:space="preserve"> procent</w:t>
      </w:r>
      <w:r w:rsidR="00E067A5">
        <w:t>,</w:t>
      </w:r>
      <w:r>
        <w:t xml:space="preserve"> medan Fjärde AP-fonden endast har </w:t>
      </w:r>
      <w:r w:rsidR="002B4AE4">
        <w:t>15</w:t>
      </w:r>
      <w:r>
        <w:t xml:space="preserve"> procent investerat i tillgångsslaget. Fonderna har olika definitioner av vad som ingår i alternativa investeringar, vilket innebär att allokeringen inte är helt jämförbar, men samtliga klassar dock aktier i onoterade bolag, infrastruktur och fastigheter som alternativa investe</w:t>
      </w:r>
      <w:r w:rsidR="00407234">
        <w:softHyphen/>
      </w:r>
      <w:r>
        <w:t xml:space="preserve">ringar. </w:t>
      </w:r>
      <w:r w:rsidRPr="008C04DD">
        <w:t>Nedan redovisas hur den sam</w:t>
      </w:r>
      <w:r>
        <w:softHyphen/>
      </w:r>
      <w:r w:rsidRPr="008C04DD">
        <w:t xml:space="preserve">lade tillgångallokeringen för </w:t>
      </w:r>
      <w:r w:rsidR="00407234">
        <w:br/>
      </w:r>
      <w:r w:rsidRPr="008C04DD">
        <w:t xml:space="preserve">Första–Fjärde </w:t>
      </w:r>
      <w:r w:rsidRPr="009B595A">
        <w:rPr>
          <w:spacing w:val="-2"/>
        </w:rPr>
        <w:t>AP-fonderna har utvecklats sedan start 2001</w:t>
      </w:r>
      <w:r w:rsidRPr="008C04DD">
        <w:t>. Som framgår av figur 3.8 var andelarna relativt stabila fram till 2007, då ett skifte påbörjades för att öka andelen alternativa investeringar sam</w:t>
      </w:r>
      <w:r>
        <w:softHyphen/>
      </w:r>
      <w:r w:rsidRPr="008C04DD">
        <w:t>tidigt som andelen aktier och räntor minskades. Ungefär vid samma tid</w:t>
      </w:r>
      <w:r>
        <w:softHyphen/>
      </w:r>
      <w:r w:rsidRPr="008C04DD">
        <w:t>punkt på</w:t>
      </w:r>
      <w:r w:rsidR="00407234">
        <w:softHyphen/>
      </w:r>
      <w:r w:rsidRPr="008C04DD">
        <w:t>börjades ett mindre skifte som innebar att andel</w:t>
      </w:r>
      <w:r>
        <w:t>en</w:t>
      </w:r>
      <w:r w:rsidRPr="008C04DD">
        <w:t xml:space="preserve"> </w:t>
      </w:r>
      <w:r w:rsidRPr="005575D5">
        <w:t>aktier i till</w:t>
      </w:r>
      <w:r w:rsidRPr="005575D5">
        <w:softHyphen/>
        <w:t>växt</w:t>
      </w:r>
      <w:r w:rsidR="00B234D9">
        <w:softHyphen/>
      </w:r>
      <w:r w:rsidRPr="005575D5">
        <w:t>marknader ökade, delvis på bekostnad av en något lägre andel sven</w:t>
      </w:r>
      <w:r w:rsidRPr="005575D5">
        <w:softHyphen/>
        <w:t xml:space="preserve">ska aktier. </w:t>
      </w:r>
      <w:bookmarkStart w:id="86" w:name="_Hlk36017588"/>
      <w:r w:rsidRPr="001120AA">
        <w:t>Andelen svenska aktier</w:t>
      </w:r>
      <w:r w:rsidRPr="0069440E">
        <w:t xml:space="preserve"> </w:t>
      </w:r>
      <w:r>
        <w:t xml:space="preserve">som uppgår till </w:t>
      </w:r>
      <w:r w:rsidR="002B4AE4">
        <w:t>12</w:t>
      </w:r>
      <w:r w:rsidRPr="0069440E">
        <w:t xml:space="preserve"> procent</w:t>
      </w:r>
      <w:r w:rsidRPr="005575D5">
        <w:t xml:space="preserve"> är dock större än dess vikt på den globala aktiemarknaden</w:t>
      </w:r>
      <w:r>
        <w:t xml:space="preserve"> som uppgår till strax under 1 </w:t>
      </w:r>
      <w:r w:rsidRPr="0069440E">
        <w:t>procent</w:t>
      </w:r>
      <w:r w:rsidRPr="005575D5">
        <w:t xml:space="preserve"> (s.k. </w:t>
      </w:r>
      <w:proofErr w:type="spellStart"/>
      <w:r w:rsidRPr="005575D5">
        <w:t>home</w:t>
      </w:r>
      <w:proofErr w:type="spellEnd"/>
      <w:r w:rsidRPr="005575D5">
        <w:t xml:space="preserve"> bias)</w:t>
      </w:r>
      <w:r w:rsidRPr="0069440E">
        <w:t>.</w:t>
      </w:r>
    </w:p>
    <w:bookmarkEnd w:id="86"/>
    <w:p w14:paraId="675AF4A6" w14:textId="77777777" w:rsidR="00705CD6" w:rsidRDefault="00705CD6">
      <w:pPr>
        <w:spacing w:line="2" w:lineRule="auto"/>
        <w:rPr>
          <w:rFonts w:ascii="Trade Gothic Pro" w:hAnsi="Trade Gothic Pro"/>
          <w:b/>
          <w:sz w:val="18"/>
        </w:rPr>
      </w:pPr>
      <w:r>
        <w:br w:type="page"/>
      </w:r>
    </w:p>
    <w:p w14:paraId="569EE9E9" w14:textId="49FA5997" w:rsidR="00E81771" w:rsidRPr="008C04DD" w:rsidRDefault="00E81771" w:rsidP="008B671B">
      <w:pPr>
        <w:pStyle w:val="FigurRubrik"/>
        <w:spacing w:after="240"/>
      </w:pPr>
      <w:r w:rsidRPr="00720F1C">
        <w:lastRenderedPageBreak/>
        <w:t xml:space="preserve">Figur </w:t>
      </w:r>
      <w:fldSimple w:instr=" STYLEREF 1 \s ">
        <w:r w:rsidR="008B3E76">
          <w:rPr>
            <w:noProof/>
          </w:rPr>
          <w:t>3</w:t>
        </w:r>
      </w:fldSimple>
      <w:r w:rsidRPr="00720F1C">
        <w:t>.</w:t>
      </w:r>
      <w:fldSimple w:instr=" SEQ Figur \* Arabic \s 1  \* MERGEFORMAT ">
        <w:r w:rsidR="008B3E76">
          <w:rPr>
            <w:noProof/>
          </w:rPr>
          <w:t>8</w:t>
        </w:r>
      </w:fldSimple>
      <w:r w:rsidRPr="008C04DD">
        <w:tab/>
        <w:t>Tillgångsallokering Första–Fjärde AP-fonderna</w:t>
      </w:r>
    </w:p>
    <w:p w14:paraId="7836AF12" w14:textId="22B998BB" w:rsidR="000A7224" w:rsidRPr="000A7224" w:rsidRDefault="000A7224" w:rsidP="000A7224">
      <w:pPr>
        <w:pStyle w:val="FigurFotnot"/>
      </w:pPr>
      <w:r w:rsidRPr="000A7224">
        <w:rPr>
          <w:noProof/>
        </w:rPr>
        <w:drawing>
          <wp:inline distT="0" distB="0" distL="0" distR="0" wp14:anchorId="16C19D77" wp14:editId="01A0734F">
            <wp:extent cx="3744595" cy="1934210"/>
            <wp:effectExtent l="0" t="0" r="8255" b="8890"/>
            <wp:docPr id="20" name="Bildobjekt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3744595" cy="1934210"/>
                    </a:xfrm>
                    <a:prstGeom prst="rect">
                      <a:avLst/>
                    </a:prstGeom>
                  </pic:spPr>
                </pic:pic>
              </a:graphicData>
            </a:graphic>
          </wp:inline>
        </w:drawing>
      </w:r>
    </w:p>
    <w:p w14:paraId="3D4D57E0" w14:textId="699D7F17" w:rsidR="00E81771" w:rsidRPr="008C04DD" w:rsidRDefault="00E81771" w:rsidP="00E81771">
      <w:pPr>
        <w:pStyle w:val="FigurFotnot"/>
      </w:pPr>
      <w:r w:rsidRPr="008C04DD">
        <w:t xml:space="preserve">Källa: McKinsey bilaga 9 (grunddata från </w:t>
      </w:r>
      <w:r w:rsidR="00407234">
        <w:t>Första</w:t>
      </w:r>
      <w:r w:rsidRPr="008C04DD">
        <w:t>–</w:t>
      </w:r>
      <w:r w:rsidR="00407234">
        <w:t xml:space="preserve">Fjärde </w:t>
      </w:r>
      <w:r w:rsidRPr="008C04DD">
        <w:t>AP</w:t>
      </w:r>
      <w:r w:rsidR="00407234">
        <w:t>-fonderna</w:t>
      </w:r>
      <w:r>
        <w:t>)</w:t>
      </w:r>
    </w:p>
    <w:p w14:paraId="5B310982" w14:textId="77777777" w:rsidR="00E81771" w:rsidRDefault="00E81771" w:rsidP="00E81771">
      <w:pPr>
        <w:pStyle w:val="Brdtext"/>
      </w:pPr>
    </w:p>
    <w:p w14:paraId="0346B7F7" w14:textId="77777777" w:rsidR="00E81771" w:rsidRPr="008C04DD" w:rsidRDefault="00E81771" w:rsidP="00E81771">
      <w:pPr>
        <w:pStyle w:val="Brdtext"/>
        <w:pBdr>
          <w:top w:val="single" w:sz="4" w:space="1" w:color="auto"/>
          <w:left w:val="single" w:sz="4" w:space="4" w:color="auto"/>
          <w:bottom w:val="single" w:sz="4" w:space="1" w:color="auto"/>
          <w:right w:val="single" w:sz="4" w:space="4" w:color="auto"/>
        </w:pBdr>
        <w:rPr>
          <w:b/>
        </w:rPr>
      </w:pPr>
      <w:r w:rsidRPr="008C04DD">
        <w:rPr>
          <w:b/>
        </w:rPr>
        <w:t xml:space="preserve">Faktaruta Alternativa investeringar </w:t>
      </w:r>
    </w:p>
    <w:p w14:paraId="4B0C3C3F" w14:textId="77777777" w:rsidR="00E81771" w:rsidRPr="008C04DD" w:rsidRDefault="00E81771" w:rsidP="00E81771">
      <w:pPr>
        <w:pStyle w:val="Brdtext"/>
        <w:pBdr>
          <w:top w:val="single" w:sz="4" w:space="1" w:color="auto"/>
          <w:left w:val="single" w:sz="4" w:space="4" w:color="auto"/>
          <w:bottom w:val="single" w:sz="4" w:space="1" w:color="auto"/>
          <w:right w:val="single" w:sz="4" w:space="4" w:color="auto"/>
        </w:pBdr>
      </w:pPr>
      <w:r w:rsidRPr="008C04DD">
        <w:t>Det finns ingen gemensam definition för alternativa investeringar utan det anses ofta vara tillgångar av mer illikvid karaktär där investerings</w:t>
      </w:r>
      <w:r>
        <w:softHyphen/>
      </w:r>
      <w:r w:rsidRPr="008C04DD">
        <w:t xml:space="preserve">horisonten </w:t>
      </w:r>
      <w:r>
        <w:t>oftast är</w:t>
      </w:r>
      <w:r w:rsidRPr="008C04DD">
        <w:t xml:space="preserve"> lång och investeringsprocessen</w:t>
      </w:r>
      <w:r>
        <w:t xml:space="preserve"> kan vara</w:t>
      </w:r>
      <w:r w:rsidRPr="008C04DD">
        <w:t xml:space="preserve"> mer komplex. Exempel på alternativa investeringar är fastigheter, jordbruk, skog, infrastruktur,</w:t>
      </w:r>
      <w:r>
        <w:t xml:space="preserve"> riskkapital</w:t>
      </w:r>
      <w:r w:rsidRPr="008C04DD">
        <w:t xml:space="preserve"> </w:t>
      </w:r>
      <w:r>
        <w:t>(</w:t>
      </w:r>
      <w:r w:rsidRPr="008C04DD">
        <w:t xml:space="preserve">private </w:t>
      </w:r>
      <w:proofErr w:type="spellStart"/>
      <w:r w:rsidRPr="008C04DD">
        <w:t>equity</w:t>
      </w:r>
      <w:proofErr w:type="spellEnd"/>
      <w:r>
        <w:t>)</w:t>
      </w:r>
      <w:r w:rsidRPr="008C04DD">
        <w:t xml:space="preserve"> och hedgefonder.</w:t>
      </w:r>
    </w:p>
    <w:p w14:paraId="2F701B9A" w14:textId="0A9CD312" w:rsidR="00E81771" w:rsidRPr="008C04DD" w:rsidRDefault="00E81771" w:rsidP="00E81771">
      <w:pPr>
        <w:pStyle w:val="Brdtext"/>
        <w:pBdr>
          <w:top w:val="single" w:sz="4" w:space="1" w:color="auto"/>
          <w:left w:val="single" w:sz="4" w:space="4" w:color="auto"/>
          <w:bottom w:val="single" w:sz="4" w:space="1" w:color="auto"/>
          <w:right w:val="single" w:sz="4" w:space="4" w:color="auto"/>
        </w:pBdr>
        <w:ind w:firstLine="170"/>
      </w:pPr>
      <w:r w:rsidRPr="008C04DD">
        <w:t>Syftet med att investera i alternativa investeringar är</w:t>
      </w:r>
      <w:r w:rsidR="00302A4E">
        <w:t xml:space="preserve"> att diversifiera portföljen och</w:t>
      </w:r>
      <w:r w:rsidRPr="008C04DD">
        <w:t xml:space="preserve"> att skapa en högre riskjusterad avkastning eftersom tillgångarna </w:t>
      </w:r>
      <w:r>
        <w:t>kan ha</w:t>
      </w:r>
      <w:r w:rsidRPr="008C04DD">
        <w:t xml:space="preserve"> låg korrelation med tillgångar som aktier och räntor.</w:t>
      </w:r>
    </w:p>
    <w:p w14:paraId="7ADF9DD6" w14:textId="77777777" w:rsidR="00E81771" w:rsidRPr="008C04DD" w:rsidRDefault="00E81771" w:rsidP="00E81771">
      <w:pPr>
        <w:pStyle w:val="Rubrik2"/>
      </w:pPr>
      <w:bookmarkStart w:id="87" w:name="_Toc481501528"/>
      <w:bookmarkStart w:id="88" w:name="_Toc481574487"/>
      <w:bookmarkStart w:id="89" w:name="_Toc483313562"/>
      <w:bookmarkStart w:id="90" w:name="_Toc514842421"/>
      <w:bookmarkStart w:id="91" w:name="_Toc7438820"/>
      <w:bookmarkStart w:id="92" w:name="_Toc8029413"/>
      <w:bookmarkStart w:id="93" w:name="_Toc9430691"/>
      <w:bookmarkStart w:id="94" w:name="_Toc41493002"/>
      <w:r w:rsidRPr="008C04DD">
        <w:t>Utvecklingen på finansmarknaderna</w:t>
      </w:r>
      <w:bookmarkEnd w:id="87"/>
      <w:bookmarkEnd w:id="88"/>
      <w:bookmarkEnd w:id="89"/>
      <w:bookmarkEnd w:id="90"/>
      <w:bookmarkEnd w:id="91"/>
      <w:bookmarkEnd w:id="92"/>
      <w:bookmarkEnd w:id="93"/>
      <w:bookmarkEnd w:id="94"/>
    </w:p>
    <w:p w14:paraId="6FB7121A" w14:textId="608E7612" w:rsidR="00E81771" w:rsidRPr="008C04DD" w:rsidRDefault="00E81771" w:rsidP="00E81771">
      <w:pPr>
        <w:pStyle w:val="Brdtextram"/>
      </w:pPr>
      <w:r w:rsidRPr="008C04DD">
        <w:rPr>
          <w:b/>
        </w:rPr>
        <w:t>Sammanfattning:</w:t>
      </w:r>
      <w:r w:rsidRPr="008C04DD">
        <w:t xml:space="preserve"> AP-fondernas resultat och värdeutveckling är starkt beroende av utvecklingen på finansmarknaderna. Breda börs</w:t>
      </w:r>
      <w:r>
        <w:softHyphen/>
      </w:r>
      <w:r w:rsidRPr="008C04DD">
        <w:t>uppgångar sedan finanskrisen 2008 och fallande räntor sedan början av 2000-talet har bidragit till AP-fondernas</w:t>
      </w:r>
      <w:r>
        <w:t xml:space="preserve"> långsiktiga</w:t>
      </w:r>
      <w:r w:rsidRPr="008C04DD">
        <w:t xml:space="preserve"> resultat</w:t>
      </w:r>
      <w:r w:rsidR="00302A4E">
        <w:t>.</w:t>
      </w:r>
      <w:r w:rsidRPr="008C04DD">
        <w:t xml:space="preserve"> </w:t>
      </w:r>
    </w:p>
    <w:p w14:paraId="5D3E56EB" w14:textId="77777777" w:rsidR="00E81771" w:rsidRPr="003F4A87" w:rsidRDefault="00E81771" w:rsidP="00E81771">
      <w:pPr>
        <w:pStyle w:val="Brdtext"/>
        <w:rPr>
          <w:sz w:val="8"/>
          <w:szCs w:val="8"/>
        </w:rPr>
      </w:pPr>
    </w:p>
    <w:p w14:paraId="12A53929" w14:textId="547D2C8A" w:rsidR="00D172EA" w:rsidRDefault="00E81771" w:rsidP="00E81771">
      <w:pPr>
        <w:pStyle w:val="Brdtextmedindrag"/>
      </w:pPr>
      <w:r w:rsidRPr="008C04DD">
        <w:t>Resultatet och värdeutveckling</w:t>
      </w:r>
      <w:r>
        <w:t>en</w:t>
      </w:r>
      <w:r w:rsidRPr="008C04DD">
        <w:t xml:space="preserve"> i AP-fonderna är starkt beroende av utvecklingen på finansmarknaderna. </w:t>
      </w:r>
      <w:r>
        <w:t>Drygt 40 procent</w:t>
      </w:r>
      <w:r w:rsidRPr="008C04DD">
        <w:t xml:space="preserve"> av kapitalet i </w:t>
      </w:r>
      <w:r>
        <w:br/>
      </w:r>
      <w:r w:rsidRPr="008C04DD">
        <w:t>Första–Fjärde AP-fonderna utgörs av aktier. Utvecklingen på världens aktie</w:t>
      </w:r>
      <w:r>
        <w:softHyphen/>
      </w:r>
      <w:r w:rsidRPr="008C04DD">
        <w:t xml:space="preserve">marknader har därför stor betydelse för fondernas resultat. </w:t>
      </w:r>
      <w:r w:rsidR="00D172EA">
        <w:t>Den höga andelen aktier bidrog till</w:t>
      </w:r>
      <w:r w:rsidR="00E17DAB">
        <w:t xml:space="preserve"> buffertfondernas </w:t>
      </w:r>
      <w:r w:rsidR="00D172EA">
        <w:t xml:space="preserve">höga avkastning 2019 och har även bidragit positivt till </w:t>
      </w:r>
      <w:r w:rsidR="00E17DAB">
        <w:t>fondernas avkastning</w:t>
      </w:r>
      <w:r w:rsidR="00D172EA">
        <w:t xml:space="preserve"> </w:t>
      </w:r>
      <w:r w:rsidR="00E17DAB">
        <w:t>sedan start</w:t>
      </w:r>
      <w:r w:rsidR="006A4FF5">
        <w:t>en 2001</w:t>
      </w:r>
      <w:r w:rsidR="00D172EA">
        <w:t>. Under 2019 var avkastningen</w:t>
      </w:r>
      <w:r w:rsidR="006A4FF5">
        <w:t xml:space="preserve"> mätt i svenska kronor</w:t>
      </w:r>
      <w:r w:rsidR="00D172EA">
        <w:t xml:space="preserve"> </w:t>
      </w:r>
      <w:r w:rsidR="00E17DAB">
        <w:t>på svenska och globala aktier ca 35 procent och för aktier i tillväxtmarknade</w:t>
      </w:r>
      <w:r w:rsidR="00A52461">
        <w:t>r</w:t>
      </w:r>
      <w:r w:rsidR="00E17DAB">
        <w:t xml:space="preserve"> ca 25 procent. Utländska aktiemarknader genererade en högre avkastning mätt i svenska kronor än i lokal valuta eftersom den svenska kronan försvagades under året, vilket påverkade avkastningen från investeringar i andra valutor positivt.</w:t>
      </w:r>
      <w:r w:rsidR="006A4FF5">
        <w:t xml:space="preserve"> Under perioden 2001–2019 var den genomsnittliga årliga avkastningen mätt i svenska kronor för svenska aktier 8,3 procent, globala aktier 6,1 procent och aktier i tillväxtmarknader 9,6 procent (se figur 3.9).</w:t>
      </w:r>
    </w:p>
    <w:p w14:paraId="0860242A" w14:textId="5A2D18E7" w:rsidR="00E81771" w:rsidRPr="008C04DD" w:rsidRDefault="00E81771" w:rsidP="00E81771">
      <w:pPr>
        <w:pStyle w:val="Brdtextmedindrag"/>
      </w:pPr>
      <w:r w:rsidRPr="002B5906">
        <w:lastRenderedPageBreak/>
        <w:t>De fallande marknadsräntorna sedan i början av 2000-talet har</w:t>
      </w:r>
      <w:r w:rsidR="00982AB5">
        <w:t xml:space="preserve"> också</w:t>
      </w:r>
      <w:r w:rsidRPr="002B5906">
        <w:t xml:space="preserve"> haft en positiv inverkan på AP-fondernas</w:t>
      </w:r>
      <w:r w:rsidR="00982AB5">
        <w:t xml:space="preserve"> långsiktiga</w:t>
      </w:r>
      <w:r w:rsidRPr="002B5906">
        <w:t xml:space="preserve"> resultat. De mer direkta effekterna påverkar den tredjedel av kapitalet i Första–Fjärde AP-fonderna som utgörs av räntebärande tillgångar. När marknadsräntan faller stiger värdet av obligationsinnehaven samtidigt som framtida avkastning från nya räntebärande tillgångar minskar. De lägre räntorna har även haft en positiv inverkan på värderingen av aktiebörserna, liksom på värde</w:t>
      </w:r>
      <w:r w:rsidR="00414C2F">
        <w:softHyphen/>
      </w:r>
      <w:r w:rsidRPr="002B5906">
        <w:t>ringen av alternativa tillgångar.</w:t>
      </w:r>
      <w:r w:rsidRPr="008C04DD">
        <w:t xml:space="preserve"> </w:t>
      </w:r>
    </w:p>
    <w:p w14:paraId="6B5820D1" w14:textId="0CDF7388" w:rsidR="00E81771" w:rsidRPr="008C04DD" w:rsidRDefault="00B31626" w:rsidP="00E81771">
      <w:pPr>
        <w:pStyle w:val="Brdtextmedindrag"/>
      </w:pPr>
      <w:r>
        <w:t>Drygt</w:t>
      </w:r>
      <w:r w:rsidR="00982AB5" w:rsidRPr="008C04DD">
        <w:t xml:space="preserve"> </w:t>
      </w:r>
      <w:r w:rsidR="00E81771" w:rsidRPr="00EC56CA">
        <w:t xml:space="preserve">en fjärdedel av kapitalet i </w:t>
      </w:r>
      <w:r w:rsidR="00982AB5">
        <w:t>buffertfonderna</w:t>
      </w:r>
      <w:r w:rsidR="00E81771" w:rsidRPr="00EC56CA">
        <w:t xml:space="preserve"> utgörs av alternativa investeringar (fastigheter, infrastruktur och riskkapital </w:t>
      </w:r>
      <w:proofErr w:type="gramStart"/>
      <w:r w:rsidR="00E81771" w:rsidRPr="00EC56CA">
        <w:t>m.m.</w:t>
      </w:r>
      <w:proofErr w:type="gramEnd"/>
      <w:r w:rsidR="00E81771" w:rsidRPr="00EC56CA">
        <w:t>). Alternativa investeringar har genererat en god avkastning de senaste åren och har dessutom ofta en dämpande effekt när aktiemarknaden utvecklas negativt eftersom dessa tillgångar marknadsvärderas mer sällan än likvida till</w:t>
      </w:r>
      <w:r w:rsidR="00414C2F">
        <w:softHyphen/>
      </w:r>
      <w:r w:rsidR="00E81771" w:rsidRPr="00EC56CA">
        <w:t>gångar.</w:t>
      </w:r>
      <w:r w:rsidR="00E81771" w:rsidRPr="008433E3">
        <w:t xml:space="preserve"> För Sjätte AP-fonden blir detta särskilt tydligt eftersom fondens uppdrag</w:t>
      </w:r>
      <w:r w:rsidR="00E81771" w:rsidRPr="008C04DD">
        <w:t xml:space="preserve"> är avgrän</w:t>
      </w:r>
      <w:r w:rsidR="00E81771">
        <w:softHyphen/>
      </w:r>
      <w:r w:rsidR="00E81771" w:rsidRPr="008C04DD">
        <w:t>sat till att investera i onoterade till</w:t>
      </w:r>
      <w:r w:rsidR="00E81771" w:rsidRPr="008C04DD">
        <w:softHyphen/>
        <w:t>gångar. Utvecklingen på finansmark</w:t>
      </w:r>
      <w:r w:rsidR="00E81771">
        <w:softHyphen/>
      </w:r>
      <w:r w:rsidR="00E81771" w:rsidRPr="008C04DD">
        <w:t>naderna har dock stor betydelse för den långsiktiga resultat</w:t>
      </w:r>
      <w:r w:rsidR="00B234D9">
        <w:softHyphen/>
      </w:r>
      <w:r w:rsidR="00E81771" w:rsidRPr="008C04DD">
        <w:t>utvecklingen även för dessa tillgångsslag. I figur 3.</w:t>
      </w:r>
      <w:r w:rsidR="00E81771">
        <w:t>9</w:t>
      </w:r>
      <w:r w:rsidR="00E81771" w:rsidRPr="008C04DD">
        <w:t xml:space="preserve"> redovisas buffert</w:t>
      </w:r>
      <w:r w:rsidR="00B234D9">
        <w:softHyphen/>
      </w:r>
      <w:r w:rsidR="00E81771" w:rsidRPr="008C04DD">
        <w:t xml:space="preserve">fondernas allokering och utveckling på de underliggande marknaderna. </w:t>
      </w:r>
    </w:p>
    <w:p w14:paraId="2EEFEFA8" w14:textId="01FBF510" w:rsidR="00E81771" w:rsidRPr="008C04DD" w:rsidRDefault="00E81771" w:rsidP="008B671B">
      <w:pPr>
        <w:pStyle w:val="FigurRubrik"/>
        <w:spacing w:after="240"/>
      </w:pPr>
      <w:r w:rsidRPr="008C04DD">
        <w:t xml:space="preserve">Figur </w:t>
      </w:r>
      <w:fldSimple w:instr=" STYLEREF 1 \s ">
        <w:r w:rsidR="008B3E76">
          <w:rPr>
            <w:noProof/>
          </w:rPr>
          <w:t>3</w:t>
        </w:r>
      </w:fldSimple>
      <w:r w:rsidRPr="008C04DD">
        <w:t>.</w:t>
      </w:r>
      <w:fldSimple w:instr=" SEQ Figur \* Arabic \s 1  \* MERGEFORMAT ">
        <w:r w:rsidR="008B3E76">
          <w:rPr>
            <w:noProof/>
          </w:rPr>
          <w:t>9</w:t>
        </w:r>
      </w:fldSimple>
      <w:r w:rsidRPr="008C04DD">
        <w:tab/>
        <w:t>Buffertfondernas allokering och utveckling på de underliggande marknaderna</w:t>
      </w:r>
    </w:p>
    <w:p w14:paraId="38AE9BF1" w14:textId="73E66826" w:rsidR="000A7224" w:rsidRPr="000A7224" w:rsidRDefault="000A7224" w:rsidP="000A7224">
      <w:pPr>
        <w:pStyle w:val="Brdtext"/>
      </w:pPr>
      <w:r w:rsidRPr="000A7224">
        <w:rPr>
          <w:noProof/>
        </w:rPr>
        <w:drawing>
          <wp:inline distT="0" distB="0" distL="0" distR="0" wp14:anchorId="3CC63933" wp14:editId="46F6EA01">
            <wp:extent cx="3744595" cy="2091055"/>
            <wp:effectExtent l="0" t="0" r="8255" b="4445"/>
            <wp:docPr id="21" name="Bildobjekt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3744595" cy="2091055"/>
                    </a:xfrm>
                    <a:prstGeom prst="rect">
                      <a:avLst/>
                    </a:prstGeom>
                  </pic:spPr>
                </pic:pic>
              </a:graphicData>
            </a:graphic>
          </wp:inline>
        </w:drawing>
      </w:r>
    </w:p>
    <w:p w14:paraId="13268134" w14:textId="7AC44FDA" w:rsidR="00E81771" w:rsidRDefault="00E81771" w:rsidP="000A7224">
      <w:pPr>
        <w:pStyle w:val="Brdtextmedindrag"/>
        <w:ind w:firstLine="0"/>
        <w:rPr>
          <w:rFonts w:ascii="TradeGothic CondEighteen" w:hAnsi="TradeGothic CondEighteen"/>
          <w:spacing w:val="4"/>
          <w:sz w:val="14"/>
        </w:rPr>
      </w:pPr>
      <w:r w:rsidRPr="005B00E7">
        <w:rPr>
          <w:rFonts w:ascii="TradeGothic CondEighteen" w:hAnsi="TradeGothic CondEighteen"/>
          <w:spacing w:val="4"/>
          <w:sz w:val="14"/>
        </w:rPr>
        <w:t xml:space="preserve">Källa: McKinsey bilaga 9 (grunddata från </w:t>
      </w:r>
      <w:proofErr w:type="spellStart"/>
      <w:r w:rsidRPr="005B00E7">
        <w:rPr>
          <w:rFonts w:ascii="TradeGothic CondEighteen" w:hAnsi="TradeGothic CondEighteen"/>
          <w:spacing w:val="4"/>
          <w:sz w:val="14"/>
        </w:rPr>
        <w:t>Datastream</w:t>
      </w:r>
      <w:proofErr w:type="spellEnd"/>
      <w:r w:rsidRPr="005B00E7">
        <w:rPr>
          <w:rFonts w:ascii="TradeGothic CondEighteen" w:hAnsi="TradeGothic CondEighteen"/>
          <w:spacing w:val="4"/>
          <w:sz w:val="14"/>
        </w:rPr>
        <w:t>)</w:t>
      </w:r>
    </w:p>
    <w:p w14:paraId="02B0992B" w14:textId="77777777" w:rsidR="00E81771" w:rsidRPr="00EE0E17" w:rsidRDefault="00E81771" w:rsidP="00E81771">
      <w:pPr>
        <w:pStyle w:val="Rubrik1"/>
      </w:pPr>
      <w:bookmarkStart w:id="95" w:name="_Toc514842422"/>
      <w:bookmarkStart w:id="96" w:name="_Toc7438821"/>
      <w:bookmarkStart w:id="97" w:name="_Toc8029414"/>
      <w:bookmarkStart w:id="98" w:name="_Toc9430692"/>
      <w:bookmarkStart w:id="99" w:name="_Toc41493003"/>
      <w:bookmarkStart w:id="100" w:name="_Hlk40092179"/>
      <w:r>
        <w:t>Buffertfondernas samlade kostnader</w:t>
      </w:r>
      <w:bookmarkEnd w:id="95"/>
      <w:bookmarkEnd w:id="96"/>
      <w:bookmarkEnd w:id="97"/>
      <w:bookmarkEnd w:id="98"/>
      <w:bookmarkEnd w:id="99"/>
    </w:p>
    <w:p w14:paraId="4BF0AB7C" w14:textId="35829778" w:rsidR="00E81771" w:rsidRDefault="00E81771" w:rsidP="00E81771">
      <w:pPr>
        <w:pStyle w:val="Brdtextmedindragram"/>
        <w:tabs>
          <w:tab w:val="center" w:pos="2948"/>
        </w:tabs>
        <w:ind w:firstLine="0"/>
      </w:pPr>
      <w:bookmarkStart w:id="101" w:name="_Hlk40092201"/>
      <w:bookmarkEnd w:id="100"/>
      <w:r w:rsidRPr="001A58F3">
        <w:rPr>
          <w:b/>
        </w:rPr>
        <w:t xml:space="preserve">Regeringens bedömning: </w:t>
      </w:r>
      <w:r w:rsidRPr="001A58F3">
        <w:tab/>
        <w:t xml:space="preserve">Buffertfondernas kostnader har </w:t>
      </w:r>
      <w:r w:rsidR="001A58F3" w:rsidRPr="001A58F3">
        <w:t xml:space="preserve">ökat </w:t>
      </w:r>
      <w:r w:rsidRPr="001A58F3">
        <w:t xml:space="preserve">under året i absoluta tal </w:t>
      </w:r>
      <w:r w:rsidR="001A58F3">
        <w:t>men minskat</w:t>
      </w:r>
      <w:r w:rsidR="001A58F3" w:rsidRPr="001A58F3">
        <w:t xml:space="preserve"> </w:t>
      </w:r>
      <w:r w:rsidRPr="001A58F3">
        <w:t>som andel av fondkapitalet. För AP-fonderna, liksom övrig verksamhet i offentlig regi, är det viktigt att ständigt arbeta för en hög kostnadseffektivitet. Detta bidrar både till netto</w:t>
      </w:r>
      <w:r w:rsidRPr="001A58F3">
        <w:softHyphen/>
        <w:t>avkastningen och till allmänhetens förtroende för det allmänna pensionssystemet. Nettoavkastningen bidrar till buffertfondernas lång</w:t>
      </w:r>
      <w:r w:rsidRPr="001A58F3">
        <w:softHyphen/>
        <w:t>siktiga finansiering av inkomstpensionssystemet, vilket kostnads</w:t>
      </w:r>
      <w:r w:rsidRPr="001A58F3">
        <w:softHyphen/>
        <w:t>besparingarna ska vägas emot. Viktiga faktorer för kostnadsut</w:t>
      </w:r>
      <w:r w:rsidRPr="001A58F3">
        <w:softHyphen/>
        <w:t>veck</w:t>
      </w:r>
      <w:r w:rsidR="007D6C02">
        <w:softHyphen/>
      </w:r>
      <w:r w:rsidRPr="001A58F3">
        <w:lastRenderedPageBreak/>
        <w:t>lingen i absoluta tal är fondkapitalets utveckling och placeringar</w:t>
      </w:r>
      <w:r w:rsidRPr="001A58F3">
        <w:softHyphen/>
        <w:t xml:space="preserve">nas inriktning. </w:t>
      </w:r>
      <w:bookmarkStart w:id="102" w:name="_Hlk40092170"/>
      <w:r w:rsidRPr="001A58F3">
        <w:t xml:space="preserve">AP-fonderna bör gemensamt fortsätta att </w:t>
      </w:r>
      <w:r w:rsidR="001E2AD6">
        <w:t xml:space="preserve">verka för att </w:t>
      </w:r>
      <w:r w:rsidRPr="001A58F3">
        <w:t>öka transparensen kring vinstdelningen i redovisningen, dels eftersom andelen kapital med denna avtalskonstruktion har ökat, dels eftersom den kan komma att öka ytterliga</w:t>
      </w:r>
      <w:r w:rsidR="00A26C38">
        <w:t>re</w:t>
      </w:r>
      <w:r w:rsidRPr="001A58F3">
        <w:t xml:space="preserve"> framö</w:t>
      </w:r>
      <w:r w:rsidRPr="00C22416">
        <w:t>ver i och med de nya placeringsreglerna som trädde i kraft 1 januari 2019.</w:t>
      </w:r>
      <w:r>
        <w:t xml:space="preserve"> </w:t>
      </w:r>
    </w:p>
    <w:bookmarkEnd w:id="101"/>
    <w:bookmarkEnd w:id="102"/>
    <w:p w14:paraId="6AEF9BF9" w14:textId="77777777" w:rsidR="00E81771" w:rsidRDefault="00E81771" w:rsidP="00E81771">
      <w:pPr>
        <w:pStyle w:val="Rubrik4utannumrering"/>
      </w:pPr>
      <w:r w:rsidRPr="0007716C">
        <w:t>Skälen för regeringens bedömning</w:t>
      </w:r>
      <w:r>
        <w:t xml:space="preserve"> </w:t>
      </w:r>
    </w:p>
    <w:p w14:paraId="053F8DD5" w14:textId="77777777" w:rsidR="00E81771" w:rsidRDefault="00E81771" w:rsidP="00E81771">
      <w:pPr>
        <w:pStyle w:val="Rubrik5utannumrering"/>
        <w:spacing w:before="0"/>
      </w:pPr>
      <w:r>
        <w:t>Sammanfattning</w:t>
      </w:r>
    </w:p>
    <w:p w14:paraId="7230C6EB" w14:textId="0AA828C9" w:rsidR="00E81771" w:rsidRDefault="00E81771" w:rsidP="00E81771">
      <w:pPr>
        <w:pStyle w:val="Brdtextmedindrag"/>
        <w:ind w:firstLine="0"/>
      </w:pPr>
      <w:r>
        <w:t>Buffertfondernas kostnader uppgick till 1 7</w:t>
      </w:r>
      <w:r w:rsidR="00FC5D65">
        <w:t>56</w:t>
      </w:r>
      <w:r>
        <w:t xml:space="preserve"> miljoner kronor under 201</w:t>
      </w:r>
      <w:r w:rsidR="00FC5D65">
        <w:t>9</w:t>
      </w:r>
      <w:r>
        <w:t xml:space="preserve">. Jämfört med föregående år var detta en </w:t>
      </w:r>
      <w:r w:rsidR="00FC5D65">
        <w:t xml:space="preserve">ökning </w:t>
      </w:r>
      <w:r>
        <w:t xml:space="preserve">med </w:t>
      </w:r>
      <w:r w:rsidR="00FC5D65">
        <w:t xml:space="preserve">42 </w:t>
      </w:r>
      <w:r>
        <w:t>miljoner kronor eller 2,</w:t>
      </w:r>
      <w:r w:rsidR="00FC5D65">
        <w:t>4</w:t>
      </w:r>
      <w:r>
        <w:t xml:space="preserve"> procent. Under året minskade de externa förvaltningskostnaderna med </w:t>
      </w:r>
      <w:r w:rsidR="00FC5D65">
        <w:t>29</w:t>
      </w:r>
      <w:r>
        <w:t xml:space="preserve"> miljoner kronor medan de interna förvaltningskostnaderna ökade med </w:t>
      </w:r>
      <w:r w:rsidR="00FC5D65">
        <w:t xml:space="preserve">71 </w:t>
      </w:r>
      <w:r>
        <w:t xml:space="preserve">miljoner kronor. Ökningen av de interna förvaltningskostnaderna </w:t>
      </w:r>
      <w:r w:rsidR="00FC5D65">
        <w:t>kommer framför</w:t>
      </w:r>
      <w:r w:rsidR="0013355A">
        <w:t xml:space="preserve"> </w:t>
      </w:r>
      <w:r w:rsidR="00FC5D65">
        <w:t xml:space="preserve">allt från ökade personalkostnader och ökade </w:t>
      </w:r>
      <w:r>
        <w:t xml:space="preserve">informations- och datakostnader. Som andel av fondkapitalet minskade kostnaderna från </w:t>
      </w:r>
      <w:r w:rsidR="00FC5D65">
        <w:t>0,123 </w:t>
      </w:r>
      <w:r>
        <w:t>till 0,</w:t>
      </w:r>
      <w:r w:rsidR="00FC5D65">
        <w:t>118 </w:t>
      </w:r>
      <w:r>
        <w:t xml:space="preserve">procent. </w:t>
      </w:r>
    </w:p>
    <w:p w14:paraId="544C1B75" w14:textId="77777777" w:rsidR="00E81771" w:rsidRDefault="00E81771" w:rsidP="00E81771">
      <w:pPr>
        <w:pStyle w:val="Brdtextmedindrag"/>
      </w:pPr>
      <w:r>
        <w:t xml:space="preserve">Den absoluta kostnadsutvecklingen styrs i hög grad av fondkapitalets storlek och placeringarnas inriktning. Tillgångsförvaltning med högre kostnader är motiverad när den förväntas bidra till högre nettoavkastning och ökad riskspridning. Den svenska kronans rörelse gentemot andra valutor påverkar fondernas kostnader för köp av tjänster som prissätts i amerikanska dollar och euro. </w:t>
      </w:r>
    </w:p>
    <w:p w14:paraId="06C63B89" w14:textId="4F526596" w:rsidR="00E81771" w:rsidRDefault="00E81771" w:rsidP="00E81771">
      <w:pPr>
        <w:pStyle w:val="Brdtextmedindrag"/>
      </w:pPr>
      <w:r w:rsidRPr="00867A14">
        <w:t>Under perioden 2012‒2015 ökade kostnaderna med i genomsnitt 10 procent per år, men 2016 bröts trenden och kostnaderna minskade med 103 miljoner kronor eller 5,6 procent.</w:t>
      </w:r>
      <w:r w:rsidR="00867A14">
        <w:t xml:space="preserve"> Under perioden </w:t>
      </w:r>
      <w:r w:rsidR="004138A0">
        <w:t>2016–2019</w:t>
      </w:r>
      <w:r w:rsidR="00867A14">
        <w:t xml:space="preserve"> har kostnaderna endast ökat med ca 1 procent medan </w:t>
      </w:r>
      <w:r w:rsidR="004138A0">
        <w:t>buffertkapitalet</w:t>
      </w:r>
      <w:r w:rsidR="00867A14">
        <w:t xml:space="preserve"> har ökat med ca 20 procent. </w:t>
      </w:r>
      <w:r w:rsidR="004138A0">
        <w:t xml:space="preserve">Ett ökat kapital </w:t>
      </w:r>
      <w:r>
        <w:t>påverka</w:t>
      </w:r>
      <w:r w:rsidR="004138A0">
        <w:t>r framför allt</w:t>
      </w:r>
      <w:r>
        <w:t xml:space="preserve"> de externa förvaltningskostnaderna eftersom </w:t>
      </w:r>
      <w:r w:rsidRPr="00801BA8">
        <w:t>ersättningen i huvudsak utgår i form av en andel av det förvaltade kapitalets storlek. Placering</w:t>
      </w:r>
      <w:r w:rsidRPr="00801BA8">
        <w:softHyphen/>
        <w:t xml:space="preserve">arnas inriktning mot en gradvis ökad andel alternativa tillgångar och motsvarande mindre andel aktier och räntebärande tillgångar </w:t>
      </w:r>
      <w:r w:rsidR="004138A0" w:rsidRPr="00801BA8">
        <w:t>kan även det bidra</w:t>
      </w:r>
      <w:r w:rsidRPr="00801BA8">
        <w:t xml:space="preserve"> till högre</w:t>
      </w:r>
      <w:r>
        <w:t xml:space="preserve"> kostnader. </w:t>
      </w:r>
    </w:p>
    <w:p w14:paraId="7DE6BD0C" w14:textId="65C3A5CC" w:rsidR="00E81771" w:rsidRDefault="00E81771" w:rsidP="00E81771">
      <w:pPr>
        <w:pStyle w:val="Brdtextmedindrag"/>
      </w:pPr>
      <w:r>
        <w:t>Det är viktigt att understryka att det är buffertfondernas netto</w:t>
      </w:r>
      <w:r>
        <w:softHyphen/>
        <w:t>av</w:t>
      </w:r>
      <w:r>
        <w:softHyphen/>
        <w:t>kastning som påverkar deras bidrag till inkomstpensionssystemets lång</w:t>
      </w:r>
      <w:r>
        <w:softHyphen/>
        <w:t>siktiga finansiering. Att få kapitalet att växa är buffertfondernas uppgift. En ökad andel alternativa tillgångar har bidragit positivt till buffertfondernas netto</w:t>
      </w:r>
      <w:r w:rsidR="00F21216">
        <w:softHyphen/>
      </w:r>
      <w:r>
        <w:t>avkastning och till lägre risk genom ökad diversifiering. AP-fonderna bör dock, liksom övrig verksamhet i offentlig regi, ständigt arbeta för hög kostnadseffektivitet. Detta är viktigt både för fondernas nettobidrag till inkomstpensionssystemet och för att upprätthålla ett högt förtroende hos allmänheten.</w:t>
      </w:r>
    </w:p>
    <w:p w14:paraId="17EF841A" w14:textId="77777777" w:rsidR="00E81771" w:rsidRPr="003752ED" w:rsidRDefault="00E81771" w:rsidP="00E81771">
      <w:pPr>
        <w:pStyle w:val="Rubrik5utannumrering"/>
        <w:rPr>
          <w:rStyle w:val="BrdtextChar"/>
          <w:rFonts w:eastAsiaTheme="majorEastAsia"/>
        </w:rPr>
      </w:pPr>
      <w:r>
        <w:rPr>
          <w:rStyle w:val="BrdtextChar"/>
          <w:rFonts w:eastAsiaTheme="majorEastAsia"/>
        </w:rPr>
        <w:t>Kostnadssammanställning</w:t>
      </w:r>
    </w:p>
    <w:p w14:paraId="5AAB8DF8" w14:textId="2BBDAA28" w:rsidR="00E81771" w:rsidRDefault="00E81771" w:rsidP="00E81771">
      <w:pPr>
        <w:pStyle w:val="Brdtextmedindrag"/>
        <w:ind w:firstLine="0"/>
      </w:pPr>
      <w:r>
        <w:rPr>
          <w:rStyle w:val="BrdtextChar"/>
          <w:rFonts w:eastAsiaTheme="majorEastAsia"/>
        </w:rPr>
        <w:t>B</w:t>
      </w:r>
      <w:r>
        <w:t>uffertfondernas kostnader finansieras av de medel som fonderna förval</w:t>
      </w:r>
      <w:r>
        <w:softHyphen/>
        <w:t>tar.</w:t>
      </w:r>
      <w:r>
        <w:rPr>
          <w:rStyle w:val="Fotnotsreferens"/>
        </w:rPr>
        <w:footnoteReference w:id="10"/>
      </w:r>
      <w:r>
        <w:t xml:space="preserve"> Kostnaderna delas in i interna och externa kostnader, vilka redovisas på olika sätt i årsredovisningen. De interna förvaltnings</w:t>
      </w:r>
      <w:r>
        <w:softHyphen/>
        <w:t xml:space="preserve">kostnaderna </w:t>
      </w:r>
      <w:r>
        <w:lastRenderedPageBreak/>
        <w:t>redovisas som rörelsens kostnader i resultaträkningen medan de externa förvaltningskostnaderna tas upp som en negativ post under rörelsens intäkter. I tabell 4.1 redovisas den sammantagna kostnads</w:t>
      </w:r>
      <w:r>
        <w:softHyphen/>
        <w:t>utvecklingen för buffertfonderna de senaste fem åren.</w:t>
      </w:r>
    </w:p>
    <w:p w14:paraId="0272499A" w14:textId="2EE8115B" w:rsidR="00E81771" w:rsidRDefault="00E81771" w:rsidP="00E81771">
      <w:pPr>
        <w:pStyle w:val="TabellRubrik"/>
      </w:pPr>
      <w:r>
        <w:t xml:space="preserve">Tabell </w:t>
      </w:r>
      <w:fldSimple w:instr=" STYLEREF 1 \s ">
        <w:r w:rsidR="008B3E76">
          <w:rPr>
            <w:noProof/>
          </w:rPr>
          <w:t>4</w:t>
        </w:r>
      </w:fldSimple>
      <w:r>
        <w:t>.</w:t>
      </w:r>
      <w:fldSimple w:instr=" SEQ Tabell \* Arabic \s 1  \* MERGEFORMAT ">
        <w:r w:rsidR="008B3E76">
          <w:rPr>
            <w:noProof/>
          </w:rPr>
          <w:t>1</w:t>
        </w:r>
      </w:fldSimple>
      <w:r>
        <w:tab/>
        <w:t>Buffertfondernas interna och externa förvaltningskostnader</w:t>
      </w:r>
    </w:p>
    <w:tbl>
      <w:tblPr>
        <w:tblW w:w="4574" w:type="pct"/>
        <w:tblCellMar>
          <w:left w:w="0" w:type="dxa"/>
        </w:tblCellMar>
        <w:tblLook w:val="0000" w:firstRow="0" w:lastRow="0" w:firstColumn="0" w:lastColumn="0" w:noHBand="0" w:noVBand="0"/>
      </w:tblPr>
      <w:tblGrid>
        <w:gridCol w:w="2712"/>
        <w:gridCol w:w="502"/>
        <w:gridCol w:w="501"/>
        <w:gridCol w:w="592"/>
        <w:gridCol w:w="544"/>
        <w:gridCol w:w="544"/>
      </w:tblGrid>
      <w:tr w:rsidR="00C72E91" w14:paraId="137C138A" w14:textId="460B747C" w:rsidTr="00657D1A">
        <w:tc>
          <w:tcPr>
            <w:tcW w:w="2513" w:type="pct"/>
            <w:tcBorders>
              <w:top w:val="single" w:sz="8" w:space="0" w:color="auto"/>
              <w:bottom w:val="single" w:sz="6" w:space="0" w:color="auto"/>
            </w:tcBorders>
          </w:tcPr>
          <w:p w14:paraId="757E38A3" w14:textId="77777777" w:rsidR="00C72E91" w:rsidRPr="004C1903" w:rsidRDefault="00C72E91" w:rsidP="00C72E91">
            <w:pPr>
              <w:pStyle w:val="TabellHuvud"/>
              <w:jc w:val="left"/>
              <w:rPr>
                <w:b w:val="0"/>
                <w:i/>
              </w:rPr>
            </w:pPr>
            <w:r w:rsidRPr="004C1903">
              <w:rPr>
                <w:b w:val="0"/>
                <w:i/>
              </w:rPr>
              <w:t>Miljoner kronor</w:t>
            </w:r>
          </w:p>
        </w:tc>
        <w:tc>
          <w:tcPr>
            <w:tcW w:w="465" w:type="pct"/>
            <w:tcBorders>
              <w:top w:val="single" w:sz="8" w:space="0" w:color="auto"/>
              <w:bottom w:val="single" w:sz="6" w:space="0" w:color="auto"/>
            </w:tcBorders>
          </w:tcPr>
          <w:p w14:paraId="3C612D9D" w14:textId="77777777" w:rsidR="00C72E91" w:rsidRDefault="00C72E91" w:rsidP="00C72E91">
            <w:pPr>
              <w:pStyle w:val="TabellHuvud"/>
            </w:pPr>
            <w:r>
              <w:t>2015</w:t>
            </w:r>
          </w:p>
        </w:tc>
        <w:tc>
          <w:tcPr>
            <w:tcW w:w="464" w:type="pct"/>
            <w:tcBorders>
              <w:top w:val="single" w:sz="8" w:space="0" w:color="auto"/>
              <w:bottom w:val="single" w:sz="6" w:space="0" w:color="auto"/>
            </w:tcBorders>
          </w:tcPr>
          <w:p w14:paraId="771FBC58" w14:textId="77777777" w:rsidR="00C72E91" w:rsidRDefault="00C72E91" w:rsidP="00C72E91">
            <w:pPr>
              <w:pStyle w:val="TabellHuvud"/>
            </w:pPr>
            <w:r>
              <w:t>2016</w:t>
            </w:r>
          </w:p>
        </w:tc>
        <w:tc>
          <w:tcPr>
            <w:tcW w:w="549" w:type="pct"/>
            <w:tcBorders>
              <w:top w:val="single" w:sz="8" w:space="0" w:color="auto"/>
              <w:bottom w:val="single" w:sz="6" w:space="0" w:color="auto"/>
            </w:tcBorders>
          </w:tcPr>
          <w:p w14:paraId="178973C8" w14:textId="77777777" w:rsidR="00C72E91" w:rsidRDefault="00C72E91" w:rsidP="00C72E91">
            <w:pPr>
              <w:pStyle w:val="TabellHuvud"/>
            </w:pPr>
            <w:r>
              <w:t>2017</w:t>
            </w:r>
          </w:p>
        </w:tc>
        <w:tc>
          <w:tcPr>
            <w:tcW w:w="504" w:type="pct"/>
            <w:tcBorders>
              <w:top w:val="single" w:sz="8" w:space="0" w:color="auto"/>
              <w:bottom w:val="single" w:sz="6" w:space="0" w:color="auto"/>
            </w:tcBorders>
          </w:tcPr>
          <w:p w14:paraId="0F2B8438" w14:textId="77777777" w:rsidR="00C72E91" w:rsidRDefault="00C72E91" w:rsidP="00C72E91">
            <w:pPr>
              <w:pStyle w:val="TabellHuvud"/>
            </w:pPr>
            <w:r>
              <w:t>2018</w:t>
            </w:r>
          </w:p>
        </w:tc>
        <w:tc>
          <w:tcPr>
            <w:tcW w:w="504" w:type="pct"/>
            <w:tcBorders>
              <w:top w:val="single" w:sz="8" w:space="0" w:color="auto"/>
              <w:bottom w:val="single" w:sz="6" w:space="0" w:color="auto"/>
            </w:tcBorders>
          </w:tcPr>
          <w:p w14:paraId="69BF2041" w14:textId="24F47389" w:rsidR="00C72E91" w:rsidRDefault="00C72E91" w:rsidP="00C72E91">
            <w:pPr>
              <w:pStyle w:val="TabellHuvud"/>
            </w:pPr>
            <w:r>
              <w:t>2019</w:t>
            </w:r>
          </w:p>
        </w:tc>
      </w:tr>
      <w:tr w:rsidR="00C72E91" w14:paraId="184A04F8" w14:textId="1EFD46BC" w:rsidTr="00657D1A">
        <w:tc>
          <w:tcPr>
            <w:tcW w:w="2513" w:type="pct"/>
            <w:tcBorders>
              <w:top w:val="single" w:sz="6" w:space="0" w:color="auto"/>
            </w:tcBorders>
          </w:tcPr>
          <w:p w14:paraId="1A065BA5" w14:textId="77777777" w:rsidR="00C72E91" w:rsidRDefault="00C72E91" w:rsidP="00C72E91">
            <w:pPr>
              <w:pStyle w:val="TabellRader"/>
              <w:jc w:val="left"/>
            </w:pPr>
            <w:r>
              <w:t>Interna förvaltningskostnader</w:t>
            </w:r>
          </w:p>
        </w:tc>
        <w:tc>
          <w:tcPr>
            <w:tcW w:w="465" w:type="pct"/>
            <w:tcBorders>
              <w:top w:val="single" w:sz="6" w:space="0" w:color="auto"/>
            </w:tcBorders>
          </w:tcPr>
          <w:p w14:paraId="0A9FCB97" w14:textId="77777777" w:rsidR="00C72E91" w:rsidRDefault="00C72E91" w:rsidP="00C72E91">
            <w:pPr>
              <w:pStyle w:val="TabellRader"/>
            </w:pPr>
            <w:r>
              <w:t>892</w:t>
            </w:r>
          </w:p>
        </w:tc>
        <w:tc>
          <w:tcPr>
            <w:tcW w:w="464" w:type="pct"/>
            <w:tcBorders>
              <w:top w:val="single" w:sz="6" w:space="0" w:color="auto"/>
            </w:tcBorders>
          </w:tcPr>
          <w:p w14:paraId="2F521A27" w14:textId="77777777" w:rsidR="00C72E91" w:rsidRDefault="00C72E91" w:rsidP="00C72E91">
            <w:pPr>
              <w:pStyle w:val="TabellRader"/>
            </w:pPr>
            <w:r>
              <w:t>877</w:t>
            </w:r>
          </w:p>
        </w:tc>
        <w:tc>
          <w:tcPr>
            <w:tcW w:w="549" w:type="pct"/>
            <w:tcBorders>
              <w:top w:val="single" w:sz="6" w:space="0" w:color="auto"/>
            </w:tcBorders>
          </w:tcPr>
          <w:p w14:paraId="7BC21548" w14:textId="77777777" w:rsidR="00C72E91" w:rsidRDefault="00C72E91" w:rsidP="00C72E91">
            <w:pPr>
              <w:pStyle w:val="TabellRader"/>
            </w:pPr>
            <w:r>
              <w:t>922</w:t>
            </w:r>
          </w:p>
        </w:tc>
        <w:tc>
          <w:tcPr>
            <w:tcW w:w="504" w:type="pct"/>
            <w:tcBorders>
              <w:top w:val="single" w:sz="6" w:space="0" w:color="auto"/>
            </w:tcBorders>
          </w:tcPr>
          <w:p w14:paraId="5FB75BCF" w14:textId="2F3539D6" w:rsidR="00C72E91" w:rsidRDefault="00C72E91" w:rsidP="00C72E91">
            <w:pPr>
              <w:pStyle w:val="TabellRader"/>
            </w:pPr>
            <w:r>
              <w:t>946</w:t>
            </w:r>
          </w:p>
        </w:tc>
        <w:tc>
          <w:tcPr>
            <w:tcW w:w="504" w:type="pct"/>
            <w:tcBorders>
              <w:top w:val="single" w:sz="6" w:space="0" w:color="auto"/>
            </w:tcBorders>
          </w:tcPr>
          <w:p w14:paraId="514FED93" w14:textId="68FC5779" w:rsidR="00C72E91" w:rsidRDefault="00C72E91" w:rsidP="00C72E91">
            <w:pPr>
              <w:pStyle w:val="TabellRader"/>
            </w:pPr>
            <w:r>
              <w:t>1017</w:t>
            </w:r>
          </w:p>
        </w:tc>
      </w:tr>
      <w:tr w:rsidR="00C72E91" w14:paraId="00327CB3" w14:textId="185677B2" w:rsidTr="00657D1A">
        <w:tc>
          <w:tcPr>
            <w:tcW w:w="2513" w:type="pct"/>
          </w:tcPr>
          <w:p w14:paraId="6AAD5FBB" w14:textId="77777777" w:rsidR="00C72E91" w:rsidRDefault="00C72E91" w:rsidP="00C72E91">
            <w:pPr>
              <w:pStyle w:val="TabellRader"/>
              <w:jc w:val="left"/>
            </w:pPr>
            <w:r>
              <w:t>Externa förvaltningskostnader</w:t>
            </w:r>
            <w:r>
              <w:rPr>
                <w:vertAlign w:val="superscript"/>
              </w:rPr>
              <w:t>1</w:t>
            </w:r>
          </w:p>
        </w:tc>
        <w:tc>
          <w:tcPr>
            <w:tcW w:w="465" w:type="pct"/>
          </w:tcPr>
          <w:p w14:paraId="2D0C8FD8" w14:textId="77777777" w:rsidR="00C72E91" w:rsidRDefault="00C72E91" w:rsidP="00C72E91">
            <w:pPr>
              <w:pStyle w:val="TabellRader"/>
            </w:pPr>
            <w:r>
              <w:t>948</w:t>
            </w:r>
          </w:p>
        </w:tc>
        <w:tc>
          <w:tcPr>
            <w:tcW w:w="464" w:type="pct"/>
          </w:tcPr>
          <w:p w14:paraId="55F719C6" w14:textId="77777777" w:rsidR="00C72E91" w:rsidRDefault="00C72E91" w:rsidP="00C72E91">
            <w:pPr>
              <w:pStyle w:val="TabellRader"/>
            </w:pPr>
            <w:r>
              <w:t>860</w:t>
            </w:r>
          </w:p>
        </w:tc>
        <w:tc>
          <w:tcPr>
            <w:tcW w:w="549" w:type="pct"/>
          </w:tcPr>
          <w:p w14:paraId="03A4A5A3" w14:textId="77777777" w:rsidR="00C72E91" w:rsidRDefault="00C72E91" w:rsidP="00C72E91">
            <w:pPr>
              <w:pStyle w:val="TabellRader"/>
            </w:pPr>
            <w:r>
              <w:t>832</w:t>
            </w:r>
          </w:p>
        </w:tc>
        <w:tc>
          <w:tcPr>
            <w:tcW w:w="504" w:type="pct"/>
          </w:tcPr>
          <w:p w14:paraId="5E73167C" w14:textId="77777777" w:rsidR="00C72E91" w:rsidRDefault="00C72E91" w:rsidP="00C72E91">
            <w:pPr>
              <w:pStyle w:val="TabellRader"/>
            </w:pPr>
            <w:r>
              <w:t>768</w:t>
            </w:r>
          </w:p>
        </w:tc>
        <w:tc>
          <w:tcPr>
            <w:tcW w:w="504" w:type="pct"/>
          </w:tcPr>
          <w:p w14:paraId="531274FA" w14:textId="286D80BA" w:rsidR="00C72E91" w:rsidRDefault="00C72E91" w:rsidP="00C72E91">
            <w:pPr>
              <w:pStyle w:val="TabellRader"/>
            </w:pPr>
            <w:r>
              <w:t>739</w:t>
            </w:r>
          </w:p>
        </w:tc>
      </w:tr>
      <w:tr w:rsidR="00C72E91" w14:paraId="10BA36A7" w14:textId="0D3030CD" w:rsidTr="00657D1A">
        <w:tc>
          <w:tcPr>
            <w:tcW w:w="2513" w:type="pct"/>
          </w:tcPr>
          <w:p w14:paraId="2BE696DA" w14:textId="77777777" w:rsidR="00C72E91" w:rsidRPr="002C1296" w:rsidRDefault="00C72E91" w:rsidP="00C72E91">
            <w:pPr>
              <w:pStyle w:val="TabellRader"/>
              <w:jc w:val="left"/>
              <w:rPr>
                <w:b/>
              </w:rPr>
            </w:pPr>
            <w:r w:rsidRPr="002C1296">
              <w:rPr>
                <w:b/>
              </w:rPr>
              <w:t>Summa</w:t>
            </w:r>
          </w:p>
        </w:tc>
        <w:tc>
          <w:tcPr>
            <w:tcW w:w="465" w:type="pct"/>
          </w:tcPr>
          <w:p w14:paraId="5739DD34" w14:textId="77777777" w:rsidR="00C72E91" w:rsidRPr="002C1296" w:rsidRDefault="00C72E91" w:rsidP="00C72E91">
            <w:pPr>
              <w:pStyle w:val="TabellRader"/>
              <w:rPr>
                <w:b/>
              </w:rPr>
            </w:pPr>
            <w:r>
              <w:rPr>
                <w:b/>
              </w:rPr>
              <w:t>1 840</w:t>
            </w:r>
          </w:p>
        </w:tc>
        <w:tc>
          <w:tcPr>
            <w:tcW w:w="464" w:type="pct"/>
          </w:tcPr>
          <w:p w14:paraId="61E7F30C" w14:textId="77777777" w:rsidR="00C72E91" w:rsidRPr="002C1296" w:rsidRDefault="00C72E91" w:rsidP="00C72E91">
            <w:pPr>
              <w:pStyle w:val="TabellRader"/>
              <w:rPr>
                <w:b/>
              </w:rPr>
            </w:pPr>
            <w:r>
              <w:rPr>
                <w:b/>
              </w:rPr>
              <w:t>1 737</w:t>
            </w:r>
          </w:p>
        </w:tc>
        <w:tc>
          <w:tcPr>
            <w:tcW w:w="549" w:type="pct"/>
          </w:tcPr>
          <w:p w14:paraId="1A64076D" w14:textId="77777777" w:rsidR="00C72E91" w:rsidRDefault="00C72E91" w:rsidP="00C72E91">
            <w:pPr>
              <w:pStyle w:val="TabellRader"/>
              <w:rPr>
                <w:b/>
              </w:rPr>
            </w:pPr>
            <w:r>
              <w:rPr>
                <w:b/>
              </w:rPr>
              <w:t>1 754</w:t>
            </w:r>
          </w:p>
        </w:tc>
        <w:tc>
          <w:tcPr>
            <w:tcW w:w="504" w:type="pct"/>
          </w:tcPr>
          <w:p w14:paraId="0A7DA1F0" w14:textId="27F8A215" w:rsidR="00C72E91" w:rsidRDefault="00C72E91" w:rsidP="00C72E91">
            <w:pPr>
              <w:pStyle w:val="TabellRader"/>
              <w:rPr>
                <w:b/>
              </w:rPr>
            </w:pPr>
            <w:r>
              <w:rPr>
                <w:b/>
              </w:rPr>
              <w:t>1 714</w:t>
            </w:r>
          </w:p>
        </w:tc>
        <w:tc>
          <w:tcPr>
            <w:tcW w:w="504" w:type="pct"/>
          </w:tcPr>
          <w:p w14:paraId="59AABD5A" w14:textId="396ED513" w:rsidR="00C72E91" w:rsidRDefault="00C72E91" w:rsidP="00C72E91">
            <w:pPr>
              <w:pStyle w:val="TabellRader"/>
              <w:rPr>
                <w:b/>
              </w:rPr>
            </w:pPr>
            <w:r>
              <w:rPr>
                <w:b/>
              </w:rPr>
              <w:t>1 756</w:t>
            </w:r>
          </w:p>
        </w:tc>
      </w:tr>
      <w:tr w:rsidR="00C72E91" w14:paraId="5EB1FCF8" w14:textId="2D7D2427" w:rsidTr="00657D1A">
        <w:tc>
          <w:tcPr>
            <w:tcW w:w="2513" w:type="pct"/>
          </w:tcPr>
          <w:p w14:paraId="52CF5C90" w14:textId="77777777" w:rsidR="00C72E91" w:rsidRDefault="00C72E91" w:rsidP="00C72E91">
            <w:pPr>
              <w:pStyle w:val="TabellRader"/>
              <w:jc w:val="left"/>
            </w:pPr>
            <w:r>
              <w:t>Förändring jmf föregående år, mnkr</w:t>
            </w:r>
          </w:p>
        </w:tc>
        <w:tc>
          <w:tcPr>
            <w:tcW w:w="465" w:type="pct"/>
          </w:tcPr>
          <w:p w14:paraId="55897A79" w14:textId="77777777" w:rsidR="00C72E91" w:rsidRDefault="00C72E91" w:rsidP="00C72E91">
            <w:pPr>
              <w:pStyle w:val="TabellRader"/>
            </w:pPr>
            <w:r>
              <w:t>147</w:t>
            </w:r>
          </w:p>
        </w:tc>
        <w:tc>
          <w:tcPr>
            <w:tcW w:w="464" w:type="pct"/>
          </w:tcPr>
          <w:p w14:paraId="162C584A" w14:textId="77777777" w:rsidR="00C72E91" w:rsidRDefault="00C72E91" w:rsidP="00C72E91">
            <w:pPr>
              <w:pStyle w:val="TabellRader"/>
            </w:pPr>
            <w:r>
              <w:t>-103</w:t>
            </w:r>
          </w:p>
        </w:tc>
        <w:tc>
          <w:tcPr>
            <w:tcW w:w="549" w:type="pct"/>
          </w:tcPr>
          <w:p w14:paraId="3E43CAAD" w14:textId="77777777" w:rsidR="00C72E91" w:rsidRDefault="00C72E91" w:rsidP="00C72E91">
            <w:pPr>
              <w:pStyle w:val="TabellRader"/>
            </w:pPr>
            <w:r>
              <w:t>17</w:t>
            </w:r>
          </w:p>
        </w:tc>
        <w:tc>
          <w:tcPr>
            <w:tcW w:w="504" w:type="pct"/>
          </w:tcPr>
          <w:p w14:paraId="49C326BD" w14:textId="086EC338" w:rsidR="00C72E91" w:rsidRDefault="00C72E91" w:rsidP="00C72E91">
            <w:pPr>
              <w:pStyle w:val="TabellRader"/>
            </w:pPr>
            <w:r>
              <w:t>-</w:t>
            </w:r>
            <w:r w:rsidR="00887DC7">
              <w:t>40</w:t>
            </w:r>
          </w:p>
        </w:tc>
        <w:tc>
          <w:tcPr>
            <w:tcW w:w="504" w:type="pct"/>
          </w:tcPr>
          <w:p w14:paraId="56E81B97" w14:textId="52426A0A" w:rsidR="00C72E91" w:rsidRDefault="00887DC7" w:rsidP="00C72E91">
            <w:pPr>
              <w:pStyle w:val="TabellRader"/>
            </w:pPr>
            <w:r>
              <w:t>42</w:t>
            </w:r>
          </w:p>
        </w:tc>
      </w:tr>
      <w:tr w:rsidR="00C72E91" w14:paraId="052112FB" w14:textId="2CBA5C2D" w:rsidTr="00657D1A">
        <w:tc>
          <w:tcPr>
            <w:tcW w:w="2513" w:type="pct"/>
          </w:tcPr>
          <w:p w14:paraId="6D42ADE7" w14:textId="77777777" w:rsidR="00C72E91" w:rsidRDefault="00C72E91" w:rsidP="00C72E91">
            <w:pPr>
              <w:pStyle w:val="TabellRader"/>
              <w:jc w:val="left"/>
            </w:pPr>
            <w:r>
              <w:t>Förändring jmf föregående år, procent</w:t>
            </w:r>
          </w:p>
        </w:tc>
        <w:tc>
          <w:tcPr>
            <w:tcW w:w="465" w:type="pct"/>
          </w:tcPr>
          <w:p w14:paraId="1FB176F2" w14:textId="77777777" w:rsidR="00C72E91" w:rsidRDefault="00C72E91" w:rsidP="00C72E91">
            <w:pPr>
              <w:pStyle w:val="TabellRader"/>
            </w:pPr>
            <w:r>
              <w:t>8,7</w:t>
            </w:r>
          </w:p>
        </w:tc>
        <w:tc>
          <w:tcPr>
            <w:tcW w:w="464" w:type="pct"/>
          </w:tcPr>
          <w:p w14:paraId="762CD41D" w14:textId="77777777" w:rsidR="00C72E91" w:rsidRDefault="00C72E91" w:rsidP="00C72E91">
            <w:pPr>
              <w:pStyle w:val="TabellRader"/>
            </w:pPr>
            <w:r>
              <w:t>-5,6</w:t>
            </w:r>
          </w:p>
        </w:tc>
        <w:tc>
          <w:tcPr>
            <w:tcW w:w="549" w:type="pct"/>
          </w:tcPr>
          <w:p w14:paraId="30D25133" w14:textId="26359294" w:rsidR="00C72E91" w:rsidRDefault="00C72E91" w:rsidP="00C72E91">
            <w:pPr>
              <w:pStyle w:val="TabellRader"/>
              <w:tabs>
                <w:tab w:val="left" w:pos="272"/>
              </w:tabs>
            </w:pPr>
            <w:r>
              <w:t>1,0</w:t>
            </w:r>
          </w:p>
        </w:tc>
        <w:tc>
          <w:tcPr>
            <w:tcW w:w="504" w:type="pct"/>
          </w:tcPr>
          <w:p w14:paraId="0F81E454" w14:textId="1C43E8AE" w:rsidR="00C72E91" w:rsidRDefault="00C72E91" w:rsidP="00C72E91">
            <w:pPr>
              <w:pStyle w:val="TabellRader"/>
              <w:tabs>
                <w:tab w:val="left" w:pos="272"/>
              </w:tabs>
            </w:pPr>
            <w:r>
              <w:t>-2,</w:t>
            </w:r>
            <w:r w:rsidR="00887DC7">
              <w:t>3</w:t>
            </w:r>
          </w:p>
        </w:tc>
        <w:tc>
          <w:tcPr>
            <w:tcW w:w="504" w:type="pct"/>
          </w:tcPr>
          <w:p w14:paraId="7C5DD4C6" w14:textId="00FEDDDC" w:rsidR="00C72E91" w:rsidRDefault="00887DC7" w:rsidP="00C72E91">
            <w:pPr>
              <w:pStyle w:val="TabellRader"/>
              <w:tabs>
                <w:tab w:val="left" w:pos="272"/>
              </w:tabs>
            </w:pPr>
            <w:r>
              <w:t>2,4</w:t>
            </w:r>
          </w:p>
        </w:tc>
      </w:tr>
      <w:tr w:rsidR="00C72E91" w14:paraId="10E8B98C" w14:textId="328A70E7" w:rsidTr="00657D1A">
        <w:tc>
          <w:tcPr>
            <w:tcW w:w="2513" w:type="pct"/>
          </w:tcPr>
          <w:p w14:paraId="60E1DDF4" w14:textId="77777777" w:rsidR="00C72E91" w:rsidRPr="00E74321" w:rsidRDefault="00C72E91" w:rsidP="00C72E91">
            <w:pPr>
              <w:pStyle w:val="TabellRader"/>
              <w:jc w:val="left"/>
              <w:rPr>
                <w:vertAlign w:val="superscript"/>
              </w:rPr>
            </w:pPr>
          </w:p>
        </w:tc>
        <w:tc>
          <w:tcPr>
            <w:tcW w:w="465" w:type="pct"/>
          </w:tcPr>
          <w:p w14:paraId="0AC933C2" w14:textId="77777777" w:rsidR="00C72E91" w:rsidRPr="004C1903" w:rsidRDefault="00C72E91" w:rsidP="00C72E91">
            <w:pPr>
              <w:pStyle w:val="TabellRader"/>
            </w:pPr>
          </w:p>
        </w:tc>
        <w:tc>
          <w:tcPr>
            <w:tcW w:w="464" w:type="pct"/>
          </w:tcPr>
          <w:p w14:paraId="63D351D2" w14:textId="77777777" w:rsidR="00C72E91" w:rsidRPr="004C1903" w:rsidRDefault="00C72E91" w:rsidP="00C72E91">
            <w:pPr>
              <w:pStyle w:val="TabellRader"/>
            </w:pPr>
          </w:p>
        </w:tc>
        <w:tc>
          <w:tcPr>
            <w:tcW w:w="549" w:type="pct"/>
          </w:tcPr>
          <w:p w14:paraId="3CF6D5E8" w14:textId="77777777" w:rsidR="00C72E91" w:rsidRPr="004C1903" w:rsidRDefault="00C72E91" w:rsidP="00C72E91">
            <w:pPr>
              <w:pStyle w:val="TabellRader"/>
            </w:pPr>
          </w:p>
        </w:tc>
        <w:tc>
          <w:tcPr>
            <w:tcW w:w="504" w:type="pct"/>
          </w:tcPr>
          <w:p w14:paraId="6478FF58" w14:textId="77777777" w:rsidR="00C72E91" w:rsidRPr="004C1903" w:rsidRDefault="00C72E91" w:rsidP="00C72E91">
            <w:pPr>
              <w:pStyle w:val="TabellRader"/>
            </w:pPr>
          </w:p>
        </w:tc>
        <w:tc>
          <w:tcPr>
            <w:tcW w:w="504" w:type="pct"/>
          </w:tcPr>
          <w:p w14:paraId="681B8525" w14:textId="77777777" w:rsidR="00C72E91" w:rsidRPr="004C1903" w:rsidRDefault="00C72E91" w:rsidP="00C72E91">
            <w:pPr>
              <w:pStyle w:val="TabellRader"/>
            </w:pPr>
          </w:p>
        </w:tc>
      </w:tr>
      <w:tr w:rsidR="00C72E91" w14:paraId="71431063" w14:textId="797CDA44" w:rsidTr="00657D1A">
        <w:tc>
          <w:tcPr>
            <w:tcW w:w="2513" w:type="pct"/>
          </w:tcPr>
          <w:p w14:paraId="4B22FCE3" w14:textId="77777777" w:rsidR="00C72E91" w:rsidRPr="00D321AE" w:rsidRDefault="00C72E91" w:rsidP="00C72E91">
            <w:pPr>
              <w:pStyle w:val="TabellRader"/>
              <w:jc w:val="left"/>
              <w:rPr>
                <w:b/>
              </w:rPr>
            </w:pPr>
            <w:r>
              <w:rPr>
                <w:b/>
              </w:rPr>
              <w:t>Kostnadsandel av buffertkapital</w:t>
            </w:r>
            <w:r w:rsidRPr="00D321AE">
              <w:rPr>
                <w:b/>
              </w:rPr>
              <w:t>,</w:t>
            </w:r>
            <w:r>
              <w:rPr>
                <w:b/>
              </w:rPr>
              <w:t> procent</w:t>
            </w:r>
          </w:p>
        </w:tc>
        <w:tc>
          <w:tcPr>
            <w:tcW w:w="465" w:type="pct"/>
          </w:tcPr>
          <w:p w14:paraId="4504961D" w14:textId="77777777" w:rsidR="00C72E91" w:rsidRPr="00D321AE" w:rsidRDefault="00C72E91" w:rsidP="00C72E91">
            <w:pPr>
              <w:pStyle w:val="TabellRader"/>
              <w:rPr>
                <w:b/>
              </w:rPr>
            </w:pPr>
            <w:r w:rsidRPr="00D321AE">
              <w:rPr>
                <w:b/>
              </w:rPr>
              <w:t>0,152</w:t>
            </w:r>
          </w:p>
        </w:tc>
        <w:tc>
          <w:tcPr>
            <w:tcW w:w="464" w:type="pct"/>
          </w:tcPr>
          <w:p w14:paraId="5BFFB16C" w14:textId="77777777" w:rsidR="00C72E91" w:rsidRPr="00D321AE" w:rsidRDefault="00C72E91" w:rsidP="00C72E91">
            <w:pPr>
              <w:pStyle w:val="TabellRader"/>
              <w:rPr>
                <w:b/>
              </w:rPr>
            </w:pPr>
            <w:r w:rsidRPr="00D321AE">
              <w:rPr>
                <w:b/>
              </w:rPr>
              <w:t>0,136</w:t>
            </w:r>
          </w:p>
        </w:tc>
        <w:tc>
          <w:tcPr>
            <w:tcW w:w="549" w:type="pct"/>
          </w:tcPr>
          <w:p w14:paraId="7B4662BC" w14:textId="77777777" w:rsidR="00C72E91" w:rsidRPr="00D321AE" w:rsidRDefault="00C72E91" w:rsidP="00C72E91">
            <w:pPr>
              <w:pStyle w:val="TabellRader"/>
              <w:rPr>
                <w:b/>
              </w:rPr>
            </w:pPr>
            <w:r>
              <w:rPr>
                <w:b/>
              </w:rPr>
              <w:t>0,129</w:t>
            </w:r>
          </w:p>
        </w:tc>
        <w:tc>
          <w:tcPr>
            <w:tcW w:w="504" w:type="pct"/>
          </w:tcPr>
          <w:p w14:paraId="5646B2B8" w14:textId="77777777" w:rsidR="00C72E91" w:rsidRDefault="00C72E91" w:rsidP="00C72E91">
            <w:pPr>
              <w:pStyle w:val="TabellRader"/>
              <w:rPr>
                <w:b/>
              </w:rPr>
            </w:pPr>
            <w:r>
              <w:rPr>
                <w:b/>
              </w:rPr>
              <w:t>0,123</w:t>
            </w:r>
          </w:p>
        </w:tc>
        <w:tc>
          <w:tcPr>
            <w:tcW w:w="504" w:type="pct"/>
          </w:tcPr>
          <w:p w14:paraId="79FA6700" w14:textId="6B71EE31" w:rsidR="00C72E91" w:rsidRDefault="00C72E91" w:rsidP="00C72E91">
            <w:pPr>
              <w:pStyle w:val="TabellRader"/>
              <w:rPr>
                <w:b/>
              </w:rPr>
            </w:pPr>
            <w:r>
              <w:rPr>
                <w:b/>
              </w:rPr>
              <w:t>0,</w:t>
            </w:r>
            <w:r w:rsidR="00887DC7">
              <w:rPr>
                <w:b/>
              </w:rPr>
              <w:t>118</w:t>
            </w:r>
          </w:p>
        </w:tc>
      </w:tr>
      <w:tr w:rsidR="00C72E91" w14:paraId="2D317371" w14:textId="1B02A107" w:rsidTr="00657D1A">
        <w:tc>
          <w:tcPr>
            <w:tcW w:w="2513" w:type="pct"/>
            <w:tcBorders>
              <w:bottom w:val="single" w:sz="8" w:space="0" w:color="auto"/>
            </w:tcBorders>
          </w:tcPr>
          <w:p w14:paraId="34D8941C" w14:textId="77777777" w:rsidR="00C72E91" w:rsidRPr="00D321AE" w:rsidRDefault="00C72E91" w:rsidP="00C72E91">
            <w:pPr>
              <w:pStyle w:val="TabellSlutsumma"/>
              <w:jc w:val="left"/>
              <w:rPr>
                <w:b w:val="0"/>
              </w:rPr>
            </w:pPr>
            <w:r>
              <w:rPr>
                <w:b w:val="0"/>
              </w:rPr>
              <w:t>Buffert</w:t>
            </w:r>
            <w:r w:rsidRPr="00D321AE">
              <w:rPr>
                <w:b w:val="0"/>
              </w:rPr>
              <w:t>kapital i genomsnitt, mdkr</w:t>
            </w:r>
            <w:r>
              <w:rPr>
                <w:vertAlign w:val="superscript"/>
              </w:rPr>
              <w:t>2</w:t>
            </w:r>
          </w:p>
        </w:tc>
        <w:tc>
          <w:tcPr>
            <w:tcW w:w="465" w:type="pct"/>
            <w:tcBorders>
              <w:bottom w:val="single" w:sz="8" w:space="0" w:color="auto"/>
            </w:tcBorders>
          </w:tcPr>
          <w:p w14:paraId="476DD3BA" w14:textId="77777777" w:rsidR="00C72E91" w:rsidRPr="00D321AE" w:rsidRDefault="00C72E91" w:rsidP="00C72E91">
            <w:pPr>
              <w:pStyle w:val="TabellSlutsumma"/>
              <w:rPr>
                <w:b w:val="0"/>
              </w:rPr>
            </w:pPr>
            <w:r w:rsidRPr="00D321AE">
              <w:rPr>
                <w:b w:val="0"/>
              </w:rPr>
              <w:t>1 207</w:t>
            </w:r>
          </w:p>
        </w:tc>
        <w:tc>
          <w:tcPr>
            <w:tcW w:w="464" w:type="pct"/>
            <w:tcBorders>
              <w:bottom w:val="single" w:sz="8" w:space="0" w:color="auto"/>
            </w:tcBorders>
          </w:tcPr>
          <w:p w14:paraId="5B606581" w14:textId="77777777" w:rsidR="00C72E91" w:rsidRPr="00D321AE" w:rsidRDefault="00C72E91" w:rsidP="00C72E91">
            <w:pPr>
              <w:pStyle w:val="TabellSlutsumma"/>
              <w:rPr>
                <w:b w:val="0"/>
              </w:rPr>
            </w:pPr>
            <w:r w:rsidRPr="00D321AE">
              <w:rPr>
                <w:b w:val="0"/>
              </w:rPr>
              <w:t>1 27</w:t>
            </w:r>
            <w:r>
              <w:rPr>
                <w:b w:val="0"/>
              </w:rPr>
              <w:t>6</w:t>
            </w:r>
          </w:p>
        </w:tc>
        <w:tc>
          <w:tcPr>
            <w:tcW w:w="549" w:type="pct"/>
            <w:tcBorders>
              <w:bottom w:val="single" w:sz="8" w:space="0" w:color="auto"/>
            </w:tcBorders>
          </w:tcPr>
          <w:p w14:paraId="1C22E506" w14:textId="70450DA1" w:rsidR="00C72E91" w:rsidRPr="00D321AE" w:rsidRDefault="00C72E91" w:rsidP="00657D1A">
            <w:pPr>
              <w:pStyle w:val="TabellSlutsumma"/>
              <w:tabs>
                <w:tab w:val="left" w:pos="340"/>
              </w:tabs>
              <w:rPr>
                <w:b w:val="0"/>
              </w:rPr>
            </w:pPr>
            <w:r>
              <w:rPr>
                <w:b w:val="0"/>
              </w:rPr>
              <w:t>1 362</w:t>
            </w:r>
          </w:p>
        </w:tc>
        <w:tc>
          <w:tcPr>
            <w:tcW w:w="504" w:type="pct"/>
            <w:tcBorders>
              <w:bottom w:val="single" w:sz="8" w:space="0" w:color="auto"/>
            </w:tcBorders>
          </w:tcPr>
          <w:p w14:paraId="01B8E4E2" w14:textId="46FEA798" w:rsidR="00C72E91" w:rsidRDefault="00C72E91" w:rsidP="00657D1A">
            <w:pPr>
              <w:pStyle w:val="TabellSlutsumma"/>
              <w:tabs>
                <w:tab w:val="left" w:pos="340"/>
              </w:tabs>
              <w:rPr>
                <w:b w:val="0"/>
              </w:rPr>
            </w:pPr>
            <w:r>
              <w:rPr>
                <w:b w:val="0"/>
              </w:rPr>
              <w:t>1 393</w:t>
            </w:r>
          </w:p>
        </w:tc>
        <w:tc>
          <w:tcPr>
            <w:tcW w:w="504" w:type="pct"/>
            <w:tcBorders>
              <w:bottom w:val="single" w:sz="8" w:space="0" w:color="auto"/>
            </w:tcBorders>
          </w:tcPr>
          <w:p w14:paraId="582341C5" w14:textId="39C2D2B9" w:rsidR="00C72E91" w:rsidRDefault="00887DC7" w:rsidP="00657D1A">
            <w:pPr>
              <w:pStyle w:val="TabellSlutsumma"/>
              <w:tabs>
                <w:tab w:val="left" w:pos="340"/>
              </w:tabs>
              <w:rPr>
                <w:b w:val="0"/>
              </w:rPr>
            </w:pPr>
            <w:r>
              <w:rPr>
                <w:b w:val="0"/>
              </w:rPr>
              <w:t>1 490</w:t>
            </w:r>
          </w:p>
        </w:tc>
      </w:tr>
    </w:tbl>
    <w:p w14:paraId="5D267883" w14:textId="77777777" w:rsidR="00E81771" w:rsidRDefault="00E81771" w:rsidP="00E81771">
      <w:pPr>
        <w:pStyle w:val="Fotnotstext"/>
      </w:pPr>
      <w:r>
        <w:t>Källa: AP-fondernas årsredovisningar</w:t>
      </w:r>
    </w:p>
    <w:p w14:paraId="27EA2EDB" w14:textId="77777777" w:rsidR="00E81771" w:rsidRDefault="00E81771" w:rsidP="00E81771">
      <w:pPr>
        <w:pStyle w:val="Fotnotstext"/>
      </w:pPr>
      <w:r>
        <w:rPr>
          <w:vertAlign w:val="superscript"/>
        </w:rPr>
        <w:t xml:space="preserve">1 </w:t>
      </w:r>
      <w:r>
        <w:t>Exklusive prestationsbaserade arvoden</w:t>
      </w:r>
    </w:p>
    <w:p w14:paraId="5E14454C" w14:textId="77777777" w:rsidR="00E81771" w:rsidRDefault="00E81771" w:rsidP="00E81771">
      <w:pPr>
        <w:pStyle w:val="Fotnotstext"/>
      </w:pPr>
      <w:r>
        <w:rPr>
          <w:vertAlign w:val="superscript"/>
        </w:rPr>
        <w:t>2</w:t>
      </w:r>
      <w:r w:rsidRPr="00E74321">
        <w:t xml:space="preserve">Genomsnittligt </w:t>
      </w:r>
      <w:r>
        <w:t xml:space="preserve">fondkapital under året (ingående fondkapital + utgående </w:t>
      </w:r>
      <w:proofErr w:type="gramStart"/>
      <w:r>
        <w:t>fondkapital)/</w:t>
      </w:r>
      <w:proofErr w:type="gramEnd"/>
      <w:r>
        <w:t xml:space="preserve">2 </w:t>
      </w:r>
    </w:p>
    <w:p w14:paraId="4AB36839" w14:textId="77777777" w:rsidR="00E81771" w:rsidRDefault="00E81771" w:rsidP="00E81771">
      <w:pPr>
        <w:pStyle w:val="Brdtextmedindrag"/>
        <w:ind w:firstLine="0"/>
      </w:pPr>
    </w:p>
    <w:p w14:paraId="5FB236F6" w14:textId="177EBF77" w:rsidR="00E81771" w:rsidRDefault="00E81771" w:rsidP="00E81771">
      <w:pPr>
        <w:pStyle w:val="Brdtextmedindrag"/>
        <w:ind w:firstLine="0"/>
      </w:pPr>
      <w:r>
        <w:t>Under 201</w:t>
      </w:r>
      <w:r w:rsidR="00C37FE4">
        <w:t>9</w:t>
      </w:r>
      <w:r>
        <w:t xml:space="preserve"> uppgick buffertfondernas interna och externa förvaltnings</w:t>
      </w:r>
      <w:r>
        <w:softHyphen/>
        <w:t>kostnader till sammanlagt 1 </w:t>
      </w:r>
      <w:r w:rsidR="00C37FE4">
        <w:t>756</w:t>
      </w:r>
      <w:r>
        <w:t xml:space="preserve"> miljoner kronor. I förhållande till före</w:t>
      </w:r>
      <w:r>
        <w:softHyphen/>
        <w:t xml:space="preserve">gående år är detta en </w:t>
      </w:r>
      <w:r w:rsidR="00C37FE4">
        <w:t xml:space="preserve">ökning </w:t>
      </w:r>
      <w:r>
        <w:t xml:space="preserve">med </w:t>
      </w:r>
      <w:r w:rsidR="00C37FE4">
        <w:t>42</w:t>
      </w:r>
      <w:r>
        <w:t xml:space="preserve"> miljoner kronor eller </w:t>
      </w:r>
      <w:r w:rsidR="00C37FE4">
        <w:t>2,4</w:t>
      </w:r>
      <w:r>
        <w:t> pro</w:t>
      </w:r>
      <w:r>
        <w:softHyphen/>
        <w:t>cent. Kostnadernas andel av buffertkapitalet</w:t>
      </w:r>
      <w:r w:rsidR="00C37FE4">
        <w:t xml:space="preserve"> fortsatte</w:t>
      </w:r>
      <w:r>
        <w:t xml:space="preserve"> minska från </w:t>
      </w:r>
      <w:r w:rsidR="00C37FE4">
        <w:t>0,123 </w:t>
      </w:r>
      <w:r>
        <w:t xml:space="preserve">procent till </w:t>
      </w:r>
      <w:r w:rsidR="00C37FE4">
        <w:t>0,118</w:t>
      </w:r>
      <w:r>
        <w:t> procent.</w:t>
      </w:r>
      <w:r>
        <w:rPr>
          <w:rStyle w:val="Fotnotsreferens"/>
        </w:rPr>
        <w:footnoteReference w:id="11"/>
      </w:r>
      <w:r>
        <w:t xml:space="preserve"> Av kapitalet i Första–Fjärde AP-fonderna förvaltades ca </w:t>
      </w:r>
      <w:r w:rsidR="005D72AC">
        <w:t>80</w:t>
      </w:r>
      <w:r>
        <w:t> procent internt vid 201</w:t>
      </w:r>
      <w:r w:rsidR="005D72AC">
        <w:t>9</w:t>
      </w:r>
      <w:r>
        <w:t xml:space="preserve"> års slut, jämfört med 70 procent vid 2012 års slut. </w:t>
      </w:r>
      <w:bookmarkStart w:id="103" w:name="_Hlk6303380"/>
      <w:r>
        <w:t xml:space="preserve">I en internationell jämförelse är andelen internt förvaltat kapital hög hos Första–Fjärde AP-fonderna. En hög andel intern förvaltning ökar kostnadseffektiviteten. </w:t>
      </w:r>
      <w:bookmarkEnd w:id="103"/>
    </w:p>
    <w:p w14:paraId="52F3568E" w14:textId="77777777" w:rsidR="00E81771" w:rsidRPr="003752ED" w:rsidRDefault="00E81771" w:rsidP="00E81771">
      <w:pPr>
        <w:pStyle w:val="Rubrik5utannumrering"/>
      </w:pPr>
      <w:r>
        <w:t>Interna förvaltningskostnader</w:t>
      </w:r>
    </w:p>
    <w:p w14:paraId="5C4C6199" w14:textId="533463F3" w:rsidR="00E81771" w:rsidRPr="007E5E60" w:rsidRDefault="00E81771" w:rsidP="00E81771">
      <w:pPr>
        <w:pStyle w:val="Brdtextmedindrag"/>
        <w:ind w:firstLine="0"/>
      </w:pPr>
      <w:r>
        <w:t>D</w:t>
      </w:r>
      <w:r w:rsidRPr="007E5E60">
        <w:t xml:space="preserve">e interna förvaltningskostnaderna avser </w:t>
      </w:r>
      <w:r>
        <w:t xml:space="preserve">främst </w:t>
      </w:r>
      <w:r w:rsidRPr="007E5E60">
        <w:t>personal, i</w:t>
      </w:r>
      <w:r>
        <w:t>nformations- och datasystem,</w:t>
      </w:r>
      <w:r w:rsidRPr="007E5E60">
        <w:t xml:space="preserve"> köpta tjänster</w:t>
      </w:r>
      <w:r>
        <w:t xml:space="preserve"> och </w:t>
      </w:r>
      <w:r w:rsidRPr="007E5E60">
        <w:t xml:space="preserve">lokaler. </w:t>
      </w:r>
      <w:r>
        <w:t xml:space="preserve">I tabell 4.2 redovisas hur kostnaderna har fördelats på dessa poster. </w:t>
      </w:r>
      <w:r w:rsidR="005D72AC">
        <w:t>P</w:t>
      </w:r>
      <w:r>
        <w:t xml:space="preserve">ersonalkostnader </w:t>
      </w:r>
      <w:r w:rsidR="005D72AC">
        <w:t xml:space="preserve">och </w:t>
      </w:r>
      <w:r>
        <w:t xml:space="preserve">informations- och datatjänster </w:t>
      </w:r>
      <w:r w:rsidR="005D72AC">
        <w:t xml:space="preserve">är </w:t>
      </w:r>
      <w:r>
        <w:t>de största kostnadsposte</w:t>
      </w:r>
      <w:r w:rsidR="005D72AC">
        <w:t>rna</w:t>
      </w:r>
      <w:r>
        <w:t xml:space="preserve"> som också står för den största kostnadsökningen sedan föregående år. </w:t>
      </w:r>
      <w:bookmarkStart w:id="104" w:name="_Hlk6303660"/>
    </w:p>
    <w:bookmarkEnd w:id="104"/>
    <w:p w14:paraId="79490684" w14:textId="608A1F01" w:rsidR="00E81771" w:rsidRDefault="00E81771" w:rsidP="00E81771">
      <w:pPr>
        <w:pStyle w:val="TabellRubrik"/>
      </w:pPr>
      <w:r>
        <w:lastRenderedPageBreak/>
        <w:t xml:space="preserve">Tabell </w:t>
      </w:r>
      <w:fldSimple w:instr=" STYLEREF 1 \s ">
        <w:r w:rsidR="008B3E76">
          <w:rPr>
            <w:noProof/>
          </w:rPr>
          <w:t>4</w:t>
        </w:r>
      </w:fldSimple>
      <w:r>
        <w:t>.</w:t>
      </w:r>
      <w:fldSimple w:instr=" SEQ Tabell \* Arabic \s 1  \* MERGEFORMAT ">
        <w:r w:rsidR="008B3E76">
          <w:rPr>
            <w:noProof/>
          </w:rPr>
          <w:t>2</w:t>
        </w:r>
      </w:fldSimple>
      <w:r>
        <w:tab/>
        <w:t>Buffertfondernas interna förvaltningskostnader</w:t>
      </w:r>
    </w:p>
    <w:tbl>
      <w:tblPr>
        <w:tblW w:w="4536" w:type="pct"/>
        <w:tblCellMar>
          <w:left w:w="0" w:type="dxa"/>
        </w:tblCellMar>
        <w:tblLook w:val="0000" w:firstRow="0" w:lastRow="0" w:firstColumn="0" w:lastColumn="0" w:noHBand="0" w:noVBand="0"/>
      </w:tblPr>
      <w:tblGrid>
        <w:gridCol w:w="2691"/>
        <w:gridCol w:w="539"/>
        <w:gridCol w:w="531"/>
        <w:gridCol w:w="531"/>
        <w:gridCol w:w="529"/>
        <w:gridCol w:w="529"/>
      </w:tblGrid>
      <w:tr w:rsidR="00BB728C" w14:paraId="19BC4CE5" w14:textId="43480574" w:rsidTr="00657D1A">
        <w:tc>
          <w:tcPr>
            <w:tcW w:w="2515" w:type="pct"/>
            <w:tcBorders>
              <w:top w:val="single" w:sz="8" w:space="0" w:color="auto"/>
              <w:bottom w:val="single" w:sz="6" w:space="0" w:color="auto"/>
            </w:tcBorders>
          </w:tcPr>
          <w:p w14:paraId="018BF14A" w14:textId="77777777" w:rsidR="00BB728C" w:rsidRPr="004C1903" w:rsidRDefault="00BB728C" w:rsidP="00BB728C">
            <w:pPr>
              <w:pStyle w:val="TabellHuvud"/>
              <w:jc w:val="left"/>
              <w:rPr>
                <w:b w:val="0"/>
                <w:i/>
              </w:rPr>
            </w:pPr>
            <w:r w:rsidRPr="004C1903">
              <w:rPr>
                <w:b w:val="0"/>
                <w:i/>
              </w:rPr>
              <w:t>Miljoner kronor</w:t>
            </w:r>
          </w:p>
        </w:tc>
        <w:tc>
          <w:tcPr>
            <w:tcW w:w="504" w:type="pct"/>
            <w:tcBorders>
              <w:top w:val="single" w:sz="8" w:space="0" w:color="auto"/>
              <w:bottom w:val="single" w:sz="6" w:space="0" w:color="auto"/>
            </w:tcBorders>
          </w:tcPr>
          <w:p w14:paraId="51713721" w14:textId="77777777" w:rsidR="00BB728C" w:rsidRDefault="00BB728C" w:rsidP="00BB728C">
            <w:pPr>
              <w:pStyle w:val="TabellHuvud"/>
            </w:pPr>
            <w:r>
              <w:t>2015</w:t>
            </w:r>
          </w:p>
        </w:tc>
        <w:tc>
          <w:tcPr>
            <w:tcW w:w="496" w:type="pct"/>
            <w:tcBorders>
              <w:top w:val="single" w:sz="8" w:space="0" w:color="auto"/>
              <w:bottom w:val="single" w:sz="6" w:space="0" w:color="auto"/>
            </w:tcBorders>
          </w:tcPr>
          <w:p w14:paraId="7F5CCC85" w14:textId="77777777" w:rsidR="00BB728C" w:rsidRDefault="00BB728C" w:rsidP="00BB728C">
            <w:pPr>
              <w:pStyle w:val="TabellHuvud"/>
            </w:pPr>
            <w:r>
              <w:t>2016</w:t>
            </w:r>
          </w:p>
        </w:tc>
        <w:tc>
          <w:tcPr>
            <w:tcW w:w="496" w:type="pct"/>
            <w:tcBorders>
              <w:top w:val="single" w:sz="8" w:space="0" w:color="auto"/>
              <w:bottom w:val="single" w:sz="6" w:space="0" w:color="auto"/>
            </w:tcBorders>
          </w:tcPr>
          <w:p w14:paraId="261EFADC" w14:textId="77777777" w:rsidR="00BB728C" w:rsidRDefault="00BB728C" w:rsidP="00BB728C">
            <w:pPr>
              <w:pStyle w:val="TabellHuvud"/>
            </w:pPr>
            <w:r>
              <w:t>2017</w:t>
            </w:r>
          </w:p>
        </w:tc>
        <w:tc>
          <w:tcPr>
            <w:tcW w:w="494" w:type="pct"/>
            <w:tcBorders>
              <w:top w:val="single" w:sz="8" w:space="0" w:color="auto"/>
              <w:bottom w:val="single" w:sz="6" w:space="0" w:color="auto"/>
            </w:tcBorders>
          </w:tcPr>
          <w:p w14:paraId="0D8A9D2C" w14:textId="77777777" w:rsidR="00BB728C" w:rsidRDefault="00BB728C" w:rsidP="00BB728C">
            <w:pPr>
              <w:pStyle w:val="TabellHuvud"/>
            </w:pPr>
            <w:r>
              <w:t>2018</w:t>
            </w:r>
          </w:p>
        </w:tc>
        <w:tc>
          <w:tcPr>
            <w:tcW w:w="494" w:type="pct"/>
            <w:tcBorders>
              <w:top w:val="single" w:sz="8" w:space="0" w:color="auto"/>
              <w:bottom w:val="single" w:sz="6" w:space="0" w:color="auto"/>
            </w:tcBorders>
          </w:tcPr>
          <w:p w14:paraId="4A5EA96E" w14:textId="2DD9AFEE" w:rsidR="00BB728C" w:rsidRDefault="00BB728C" w:rsidP="00BB728C">
            <w:pPr>
              <w:pStyle w:val="TabellHuvud"/>
            </w:pPr>
            <w:r>
              <w:t>2019</w:t>
            </w:r>
          </w:p>
        </w:tc>
      </w:tr>
      <w:tr w:rsidR="00BB728C" w14:paraId="18444BDB" w14:textId="2D0D0C3C" w:rsidTr="00657D1A">
        <w:tc>
          <w:tcPr>
            <w:tcW w:w="2515" w:type="pct"/>
            <w:tcBorders>
              <w:top w:val="single" w:sz="6" w:space="0" w:color="auto"/>
            </w:tcBorders>
          </w:tcPr>
          <w:p w14:paraId="67DEB199" w14:textId="77777777" w:rsidR="00BB728C" w:rsidRDefault="00BB728C" w:rsidP="00BB728C">
            <w:pPr>
              <w:pStyle w:val="TabellRader"/>
              <w:jc w:val="left"/>
            </w:pPr>
            <w:r>
              <w:t>Personalkostnader</w:t>
            </w:r>
          </w:p>
        </w:tc>
        <w:tc>
          <w:tcPr>
            <w:tcW w:w="504" w:type="pct"/>
            <w:tcBorders>
              <w:top w:val="single" w:sz="6" w:space="0" w:color="auto"/>
            </w:tcBorders>
          </w:tcPr>
          <w:p w14:paraId="50FD6D6D" w14:textId="77777777" w:rsidR="00BB728C" w:rsidRDefault="00BB728C" w:rsidP="00BB728C">
            <w:pPr>
              <w:pStyle w:val="TabellRader"/>
            </w:pPr>
            <w:r>
              <w:t>545</w:t>
            </w:r>
          </w:p>
        </w:tc>
        <w:tc>
          <w:tcPr>
            <w:tcW w:w="496" w:type="pct"/>
            <w:tcBorders>
              <w:top w:val="single" w:sz="6" w:space="0" w:color="auto"/>
            </w:tcBorders>
          </w:tcPr>
          <w:p w14:paraId="255BC4C4" w14:textId="77777777" w:rsidR="00BB728C" w:rsidRDefault="00BB728C" w:rsidP="00BB728C">
            <w:pPr>
              <w:pStyle w:val="TabellRader"/>
            </w:pPr>
            <w:r>
              <w:t>555</w:t>
            </w:r>
          </w:p>
        </w:tc>
        <w:tc>
          <w:tcPr>
            <w:tcW w:w="496" w:type="pct"/>
            <w:tcBorders>
              <w:top w:val="single" w:sz="6" w:space="0" w:color="auto"/>
            </w:tcBorders>
          </w:tcPr>
          <w:p w14:paraId="4C9868B2" w14:textId="77777777" w:rsidR="00BB728C" w:rsidRDefault="00BB728C" w:rsidP="00BB728C">
            <w:pPr>
              <w:pStyle w:val="TabellRader"/>
            </w:pPr>
            <w:r>
              <w:t>582</w:t>
            </w:r>
          </w:p>
        </w:tc>
        <w:tc>
          <w:tcPr>
            <w:tcW w:w="494" w:type="pct"/>
            <w:tcBorders>
              <w:top w:val="single" w:sz="6" w:space="0" w:color="auto"/>
            </w:tcBorders>
          </w:tcPr>
          <w:p w14:paraId="0DF5582C" w14:textId="77777777" w:rsidR="00BB728C" w:rsidRDefault="00BB728C" w:rsidP="00BB728C">
            <w:pPr>
              <w:pStyle w:val="TabellRader"/>
            </w:pPr>
            <w:r>
              <w:t>584</w:t>
            </w:r>
          </w:p>
        </w:tc>
        <w:tc>
          <w:tcPr>
            <w:tcW w:w="494" w:type="pct"/>
            <w:tcBorders>
              <w:top w:val="single" w:sz="6" w:space="0" w:color="auto"/>
            </w:tcBorders>
          </w:tcPr>
          <w:p w14:paraId="2E15F5CF" w14:textId="24ADE498" w:rsidR="00BB728C" w:rsidRDefault="00BB728C" w:rsidP="00BB728C">
            <w:pPr>
              <w:pStyle w:val="TabellRader"/>
            </w:pPr>
            <w:r>
              <w:t>628</w:t>
            </w:r>
          </w:p>
        </w:tc>
      </w:tr>
      <w:tr w:rsidR="00BB728C" w14:paraId="6036C78C" w14:textId="21A64D98" w:rsidTr="00657D1A">
        <w:tc>
          <w:tcPr>
            <w:tcW w:w="2515" w:type="pct"/>
          </w:tcPr>
          <w:p w14:paraId="0F1EC90F" w14:textId="77777777" w:rsidR="00BB728C" w:rsidRDefault="00BB728C" w:rsidP="00BB728C">
            <w:pPr>
              <w:pStyle w:val="TabellRader"/>
              <w:jc w:val="left"/>
            </w:pPr>
            <w:r w:rsidRPr="00AF0C1E">
              <w:t>Informations- och datatjänster</w:t>
            </w:r>
          </w:p>
        </w:tc>
        <w:tc>
          <w:tcPr>
            <w:tcW w:w="504" w:type="pct"/>
          </w:tcPr>
          <w:p w14:paraId="37DBD39E" w14:textId="77777777" w:rsidR="00BB728C" w:rsidRDefault="00BB728C" w:rsidP="00BB728C">
            <w:pPr>
              <w:pStyle w:val="TabellRader"/>
            </w:pPr>
            <w:r>
              <w:t>176</w:t>
            </w:r>
          </w:p>
        </w:tc>
        <w:tc>
          <w:tcPr>
            <w:tcW w:w="496" w:type="pct"/>
          </w:tcPr>
          <w:p w14:paraId="0752155D" w14:textId="77777777" w:rsidR="00BB728C" w:rsidRDefault="00BB728C" w:rsidP="00BB728C">
            <w:pPr>
              <w:pStyle w:val="TabellRader"/>
            </w:pPr>
            <w:r>
              <w:t>175</w:t>
            </w:r>
          </w:p>
        </w:tc>
        <w:tc>
          <w:tcPr>
            <w:tcW w:w="496" w:type="pct"/>
          </w:tcPr>
          <w:p w14:paraId="730A56C4" w14:textId="77777777" w:rsidR="00BB728C" w:rsidRDefault="00BB728C" w:rsidP="00BB728C">
            <w:pPr>
              <w:pStyle w:val="TabellRader"/>
            </w:pPr>
            <w:r>
              <w:t>187</w:t>
            </w:r>
          </w:p>
        </w:tc>
        <w:tc>
          <w:tcPr>
            <w:tcW w:w="494" w:type="pct"/>
          </w:tcPr>
          <w:p w14:paraId="6EAF9011" w14:textId="77777777" w:rsidR="00BB728C" w:rsidRDefault="00BB728C" w:rsidP="00BB728C">
            <w:pPr>
              <w:pStyle w:val="TabellRader"/>
            </w:pPr>
            <w:r>
              <w:t>206</w:t>
            </w:r>
          </w:p>
        </w:tc>
        <w:tc>
          <w:tcPr>
            <w:tcW w:w="494" w:type="pct"/>
          </w:tcPr>
          <w:p w14:paraId="2BA1638B" w14:textId="5E75C283" w:rsidR="00BB728C" w:rsidRDefault="00BB728C" w:rsidP="00BB728C">
            <w:pPr>
              <w:pStyle w:val="TabellRader"/>
            </w:pPr>
            <w:r>
              <w:t>232</w:t>
            </w:r>
          </w:p>
        </w:tc>
      </w:tr>
      <w:tr w:rsidR="00BB728C" w14:paraId="614D7818" w14:textId="60616788" w:rsidTr="00657D1A">
        <w:tc>
          <w:tcPr>
            <w:tcW w:w="2515" w:type="pct"/>
          </w:tcPr>
          <w:p w14:paraId="30922AF0" w14:textId="77777777" w:rsidR="00BB728C" w:rsidRDefault="00BB728C" w:rsidP="00BB728C">
            <w:pPr>
              <w:pStyle w:val="TabellRader"/>
              <w:jc w:val="left"/>
            </w:pPr>
            <w:r w:rsidRPr="00AF0C1E">
              <w:t>Köpta tjänster</w:t>
            </w:r>
          </w:p>
        </w:tc>
        <w:tc>
          <w:tcPr>
            <w:tcW w:w="504" w:type="pct"/>
          </w:tcPr>
          <w:p w14:paraId="1CC5A305" w14:textId="77777777" w:rsidR="00BB728C" w:rsidRDefault="00BB728C" w:rsidP="00BB728C">
            <w:pPr>
              <w:pStyle w:val="TabellRader"/>
            </w:pPr>
            <w:r>
              <w:t>79</w:t>
            </w:r>
          </w:p>
        </w:tc>
        <w:tc>
          <w:tcPr>
            <w:tcW w:w="496" w:type="pct"/>
          </w:tcPr>
          <w:p w14:paraId="650BB096" w14:textId="77777777" w:rsidR="00BB728C" w:rsidRDefault="00BB728C" w:rsidP="00BB728C">
            <w:pPr>
              <w:pStyle w:val="TabellRader"/>
            </w:pPr>
            <w:r>
              <w:t>57</w:t>
            </w:r>
          </w:p>
        </w:tc>
        <w:tc>
          <w:tcPr>
            <w:tcW w:w="496" w:type="pct"/>
          </w:tcPr>
          <w:p w14:paraId="0C82460F" w14:textId="77777777" w:rsidR="00BB728C" w:rsidRDefault="00BB728C" w:rsidP="00BB728C">
            <w:pPr>
              <w:pStyle w:val="TabellRader"/>
            </w:pPr>
            <w:r>
              <w:t>62</w:t>
            </w:r>
          </w:p>
        </w:tc>
        <w:tc>
          <w:tcPr>
            <w:tcW w:w="494" w:type="pct"/>
          </w:tcPr>
          <w:p w14:paraId="7CC65F93" w14:textId="77777777" w:rsidR="00BB728C" w:rsidRDefault="00BB728C" w:rsidP="00BB728C">
            <w:pPr>
              <w:pStyle w:val="TabellRader"/>
            </w:pPr>
            <w:r>
              <w:t>67</w:t>
            </w:r>
          </w:p>
        </w:tc>
        <w:tc>
          <w:tcPr>
            <w:tcW w:w="494" w:type="pct"/>
          </w:tcPr>
          <w:p w14:paraId="35FE3F35" w14:textId="258FB872" w:rsidR="00BB728C" w:rsidRDefault="00BB728C" w:rsidP="00BB728C">
            <w:pPr>
              <w:pStyle w:val="TabellRader"/>
            </w:pPr>
            <w:r>
              <w:t>64</w:t>
            </w:r>
          </w:p>
        </w:tc>
      </w:tr>
      <w:tr w:rsidR="00BB728C" w14:paraId="04B437DB" w14:textId="581E3AA1" w:rsidTr="00657D1A">
        <w:tc>
          <w:tcPr>
            <w:tcW w:w="2515" w:type="pct"/>
          </w:tcPr>
          <w:p w14:paraId="74052DEC" w14:textId="77777777" w:rsidR="00BB728C" w:rsidRPr="00AF0C1E" w:rsidRDefault="00BB728C" w:rsidP="00BB728C">
            <w:pPr>
              <w:pStyle w:val="TabellRader"/>
              <w:jc w:val="left"/>
            </w:pPr>
            <w:r>
              <w:t>Lokalkostnader</w:t>
            </w:r>
          </w:p>
        </w:tc>
        <w:tc>
          <w:tcPr>
            <w:tcW w:w="504" w:type="pct"/>
          </w:tcPr>
          <w:p w14:paraId="2419A6B2" w14:textId="77777777" w:rsidR="00BB728C" w:rsidRPr="00AF0C1E" w:rsidRDefault="00BB728C" w:rsidP="00BB728C">
            <w:pPr>
              <w:pStyle w:val="TabellRader"/>
            </w:pPr>
            <w:r>
              <w:t>43</w:t>
            </w:r>
          </w:p>
        </w:tc>
        <w:tc>
          <w:tcPr>
            <w:tcW w:w="496" w:type="pct"/>
          </w:tcPr>
          <w:p w14:paraId="071CC7D8" w14:textId="77777777" w:rsidR="00BB728C" w:rsidRPr="00AF0C1E" w:rsidRDefault="00BB728C" w:rsidP="00BB728C">
            <w:pPr>
              <w:pStyle w:val="TabellRader"/>
            </w:pPr>
            <w:r>
              <w:t>46</w:t>
            </w:r>
          </w:p>
        </w:tc>
        <w:tc>
          <w:tcPr>
            <w:tcW w:w="496" w:type="pct"/>
          </w:tcPr>
          <w:p w14:paraId="762B6063" w14:textId="77777777" w:rsidR="00BB728C" w:rsidRDefault="00BB728C" w:rsidP="00BB728C">
            <w:pPr>
              <w:pStyle w:val="TabellRader"/>
            </w:pPr>
            <w:r>
              <w:t>48</w:t>
            </w:r>
          </w:p>
        </w:tc>
        <w:tc>
          <w:tcPr>
            <w:tcW w:w="494" w:type="pct"/>
          </w:tcPr>
          <w:p w14:paraId="791DBBA2" w14:textId="77777777" w:rsidR="00BB728C" w:rsidRDefault="00BB728C" w:rsidP="00BB728C">
            <w:pPr>
              <w:pStyle w:val="TabellRader"/>
            </w:pPr>
            <w:r>
              <w:t>46</w:t>
            </w:r>
          </w:p>
        </w:tc>
        <w:tc>
          <w:tcPr>
            <w:tcW w:w="494" w:type="pct"/>
          </w:tcPr>
          <w:p w14:paraId="1F72DC75" w14:textId="585675A3" w:rsidR="00BB728C" w:rsidRDefault="00BB728C" w:rsidP="00BB728C">
            <w:pPr>
              <w:pStyle w:val="TabellRader"/>
            </w:pPr>
            <w:r>
              <w:t>50</w:t>
            </w:r>
          </w:p>
        </w:tc>
      </w:tr>
      <w:tr w:rsidR="00BB728C" w14:paraId="22F3E4DE" w14:textId="3C4E5762" w:rsidTr="00657D1A">
        <w:tc>
          <w:tcPr>
            <w:tcW w:w="2515" w:type="pct"/>
          </w:tcPr>
          <w:p w14:paraId="10CF85BB" w14:textId="77777777" w:rsidR="00BB728C" w:rsidRPr="00AF0C1E" w:rsidRDefault="00BB728C" w:rsidP="00BB728C">
            <w:pPr>
              <w:pStyle w:val="TabellRader"/>
              <w:jc w:val="left"/>
            </w:pPr>
            <w:r>
              <w:t>Övrigt</w:t>
            </w:r>
          </w:p>
        </w:tc>
        <w:tc>
          <w:tcPr>
            <w:tcW w:w="504" w:type="pct"/>
          </w:tcPr>
          <w:p w14:paraId="2AE528A2" w14:textId="77777777" w:rsidR="00BB728C" w:rsidRPr="00AF0C1E" w:rsidRDefault="00BB728C" w:rsidP="00BB728C">
            <w:pPr>
              <w:pStyle w:val="TabellRader"/>
            </w:pPr>
            <w:r>
              <w:t>49</w:t>
            </w:r>
          </w:p>
        </w:tc>
        <w:tc>
          <w:tcPr>
            <w:tcW w:w="496" w:type="pct"/>
          </w:tcPr>
          <w:p w14:paraId="34549330" w14:textId="77777777" w:rsidR="00BB728C" w:rsidRPr="00AF0C1E" w:rsidRDefault="00BB728C" w:rsidP="00BB728C">
            <w:pPr>
              <w:pStyle w:val="TabellRader"/>
            </w:pPr>
            <w:r>
              <w:t>43</w:t>
            </w:r>
          </w:p>
        </w:tc>
        <w:tc>
          <w:tcPr>
            <w:tcW w:w="496" w:type="pct"/>
          </w:tcPr>
          <w:p w14:paraId="2B9F6517" w14:textId="77777777" w:rsidR="00BB728C" w:rsidRDefault="00BB728C" w:rsidP="00BB728C">
            <w:pPr>
              <w:pStyle w:val="TabellRader"/>
            </w:pPr>
            <w:r>
              <w:t>45</w:t>
            </w:r>
          </w:p>
        </w:tc>
        <w:tc>
          <w:tcPr>
            <w:tcW w:w="494" w:type="pct"/>
          </w:tcPr>
          <w:p w14:paraId="1CF5F63B" w14:textId="77777777" w:rsidR="00BB728C" w:rsidRDefault="00BB728C" w:rsidP="00BB728C">
            <w:pPr>
              <w:pStyle w:val="TabellRader"/>
            </w:pPr>
            <w:r>
              <w:t>44</w:t>
            </w:r>
          </w:p>
        </w:tc>
        <w:tc>
          <w:tcPr>
            <w:tcW w:w="494" w:type="pct"/>
          </w:tcPr>
          <w:p w14:paraId="154545F1" w14:textId="7F1B2814" w:rsidR="00BB728C" w:rsidRDefault="00BB728C" w:rsidP="00BB728C">
            <w:pPr>
              <w:pStyle w:val="TabellRader"/>
            </w:pPr>
            <w:r>
              <w:t>42</w:t>
            </w:r>
          </w:p>
        </w:tc>
      </w:tr>
      <w:tr w:rsidR="00BB728C" w14:paraId="659FA4B1" w14:textId="253A1D51" w:rsidTr="00657D1A">
        <w:tc>
          <w:tcPr>
            <w:tcW w:w="2515" w:type="pct"/>
            <w:tcBorders>
              <w:bottom w:val="single" w:sz="4" w:space="0" w:color="auto"/>
            </w:tcBorders>
          </w:tcPr>
          <w:p w14:paraId="019FCB4E" w14:textId="77777777" w:rsidR="00BB728C" w:rsidRPr="00AF0C1E" w:rsidRDefault="00BB728C" w:rsidP="00BB728C">
            <w:pPr>
              <w:pStyle w:val="TabellRader"/>
              <w:jc w:val="left"/>
              <w:rPr>
                <w:b/>
              </w:rPr>
            </w:pPr>
            <w:r w:rsidRPr="00AF0C1E">
              <w:rPr>
                <w:b/>
              </w:rPr>
              <w:t>Summa interna förvaltningskostnader</w:t>
            </w:r>
          </w:p>
        </w:tc>
        <w:tc>
          <w:tcPr>
            <w:tcW w:w="504" w:type="pct"/>
            <w:tcBorders>
              <w:bottom w:val="single" w:sz="4" w:space="0" w:color="auto"/>
            </w:tcBorders>
          </w:tcPr>
          <w:p w14:paraId="44D8E534" w14:textId="77777777" w:rsidR="00BB728C" w:rsidRPr="00AF0C1E" w:rsidRDefault="00BB728C" w:rsidP="00BB728C">
            <w:pPr>
              <w:pStyle w:val="TabellRader"/>
              <w:rPr>
                <w:b/>
              </w:rPr>
            </w:pPr>
            <w:r>
              <w:rPr>
                <w:b/>
              </w:rPr>
              <w:t>892</w:t>
            </w:r>
          </w:p>
        </w:tc>
        <w:tc>
          <w:tcPr>
            <w:tcW w:w="496" w:type="pct"/>
            <w:tcBorders>
              <w:bottom w:val="single" w:sz="4" w:space="0" w:color="auto"/>
            </w:tcBorders>
          </w:tcPr>
          <w:p w14:paraId="4FDDD175" w14:textId="77777777" w:rsidR="00BB728C" w:rsidRPr="00AF0C1E" w:rsidRDefault="00BB728C" w:rsidP="00BB728C">
            <w:pPr>
              <w:pStyle w:val="TabellRader"/>
              <w:rPr>
                <w:b/>
              </w:rPr>
            </w:pPr>
            <w:r>
              <w:rPr>
                <w:b/>
              </w:rPr>
              <w:t>877</w:t>
            </w:r>
          </w:p>
        </w:tc>
        <w:tc>
          <w:tcPr>
            <w:tcW w:w="496" w:type="pct"/>
            <w:tcBorders>
              <w:bottom w:val="single" w:sz="4" w:space="0" w:color="auto"/>
            </w:tcBorders>
          </w:tcPr>
          <w:p w14:paraId="0BB95FFB" w14:textId="77777777" w:rsidR="00BB728C" w:rsidRDefault="00BB728C" w:rsidP="00BB728C">
            <w:pPr>
              <w:pStyle w:val="TabellRader"/>
              <w:rPr>
                <w:b/>
              </w:rPr>
            </w:pPr>
            <w:r>
              <w:rPr>
                <w:b/>
              </w:rPr>
              <w:t>922</w:t>
            </w:r>
          </w:p>
        </w:tc>
        <w:tc>
          <w:tcPr>
            <w:tcW w:w="494" w:type="pct"/>
            <w:tcBorders>
              <w:bottom w:val="single" w:sz="4" w:space="0" w:color="auto"/>
            </w:tcBorders>
          </w:tcPr>
          <w:p w14:paraId="61A3D7EE" w14:textId="6E1FC73E" w:rsidR="00BB728C" w:rsidRDefault="00BB728C" w:rsidP="00BB728C">
            <w:pPr>
              <w:pStyle w:val="TabellRader"/>
              <w:rPr>
                <w:b/>
              </w:rPr>
            </w:pPr>
            <w:r>
              <w:rPr>
                <w:b/>
              </w:rPr>
              <w:t>946</w:t>
            </w:r>
          </w:p>
        </w:tc>
        <w:tc>
          <w:tcPr>
            <w:tcW w:w="494" w:type="pct"/>
            <w:tcBorders>
              <w:bottom w:val="single" w:sz="4" w:space="0" w:color="auto"/>
            </w:tcBorders>
          </w:tcPr>
          <w:p w14:paraId="0FB35ABB" w14:textId="4FBC81D3" w:rsidR="00BB728C" w:rsidRDefault="00BB728C" w:rsidP="00BB728C">
            <w:pPr>
              <w:pStyle w:val="TabellRader"/>
              <w:rPr>
                <w:b/>
              </w:rPr>
            </w:pPr>
            <w:r>
              <w:rPr>
                <w:b/>
              </w:rPr>
              <w:t>1017</w:t>
            </w:r>
          </w:p>
        </w:tc>
      </w:tr>
    </w:tbl>
    <w:p w14:paraId="387E1555" w14:textId="484076E3" w:rsidR="00E81771" w:rsidRPr="0032056D" w:rsidRDefault="00E81771" w:rsidP="00E81771">
      <w:pPr>
        <w:pStyle w:val="Fotnotstext"/>
      </w:pPr>
      <w:r w:rsidRPr="00A97E8A">
        <w:t xml:space="preserve">Källa: AP-fondernas årsredovisningar </w:t>
      </w:r>
      <w:r w:rsidRPr="00401F23">
        <w:t>(</w:t>
      </w:r>
      <w:r w:rsidR="00B234D9">
        <w:t>Första</w:t>
      </w:r>
      <w:r w:rsidR="00B234D9" w:rsidRPr="00401F23">
        <w:t>–</w:t>
      </w:r>
      <w:r w:rsidR="00B234D9">
        <w:t>Fjärde</w:t>
      </w:r>
      <w:r w:rsidR="00B234D9" w:rsidRPr="00401F23">
        <w:t xml:space="preserve"> och </w:t>
      </w:r>
      <w:r w:rsidR="00B234D9">
        <w:t xml:space="preserve">Sjätte </w:t>
      </w:r>
      <w:r w:rsidR="00B234D9" w:rsidRPr="00401F23">
        <w:t>AP</w:t>
      </w:r>
      <w:r w:rsidR="00B234D9">
        <w:t>-fonderna</w:t>
      </w:r>
      <w:r w:rsidRPr="00401F23">
        <w:t>)</w:t>
      </w:r>
    </w:p>
    <w:p w14:paraId="58054175" w14:textId="77777777" w:rsidR="00E81771" w:rsidRPr="007E5E60" w:rsidRDefault="00E81771" w:rsidP="00E81771">
      <w:pPr>
        <w:pStyle w:val="Brdtextmedindrag"/>
        <w:ind w:firstLine="0"/>
      </w:pPr>
    </w:p>
    <w:p w14:paraId="5CAD0EB4" w14:textId="77777777" w:rsidR="00E81771" w:rsidRPr="00882E0E" w:rsidRDefault="00E81771" w:rsidP="00E81771">
      <w:pPr>
        <w:pStyle w:val="Brdtextmedindrag"/>
        <w:ind w:firstLine="0"/>
      </w:pPr>
      <w:r w:rsidRPr="00882E0E">
        <w:t xml:space="preserve">Personalkostnaderna påverkas av antalet anställda och lönenivåerna. Antalet anställa påverkas i sin tur av fondernas strategival, </w:t>
      </w:r>
      <w:proofErr w:type="gramStart"/>
      <w:r w:rsidRPr="00882E0E">
        <w:t>bl.a.</w:t>
      </w:r>
      <w:proofErr w:type="gramEnd"/>
      <w:r w:rsidRPr="00882E0E">
        <w:t xml:space="preserve"> när det gäller hur mycket av kapitalet som förvaltats internt. </w:t>
      </w:r>
      <w:r>
        <w:t xml:space="preserve">Under en längre tid har </w:t>
      </w:r>
      <w:r w:rsidRPr="00882E0E">
        <w:t xml:space="preserve">andelen intern förvaltning </w:t>
      </w:r>
      <w:r>
        <w:t xml:space="preserve">ökat </w:t>
      </w:r>
      <w:r w:rsidRPr="00882E0E">
        <w:t xml:space="preserve">samtidigt som det förvaltade kapitalet vuxit. </w:t>
      </w:r>
    </w:p>
    <w:p w14:paraId="7619EA20" w14:textId="1D03610B" w:rsidR="00E81771" w:rsidRDefault="00E81771" w:rsidP="00333B57">
      <w:pPr>
        <w:pStyle w:val="FigurRubrik"/>
        <w:spacing w:after="240"/>
      </w:pPr>
      <w:r w:rsidRPr="00882E0E">
        <w:t xml:space="preserve">Figur </w:t>
      </w:r>
      <w:fldSimple w:instr=" STYLEREF 1 \s ">
        <w:r w:rsidR="008B3E76">
          <w:rPr>
            <w:noProof/>
          </w:rPr>
          <w:t>4</w:t>
        </w:r>
      </w:fldSimple>
      <w:r w:rsidRPr="00882E0E">
        <w:t>.</w:t>
      </w:r>
      <w:fldSimple w:instr=" SEQ Figur \* Arabic \s 1  \* MERGEFORMAT ">
        <w:r w:rsidR="008B3E76">
          <w:rPr>
            <w:noProof/>
          </w:rPr>
          <w:t>1</w:t>
        </w:r>
      </w:fldSimple>
      <w:r w:rsidRPr="00882E0E">
        <w:tab/>
        <w:t>Antal anställda i buffertfonderna och andelen kvinnor</w:t>
      </w:r>
    </w:p>
    <w:p w14:paraId="31D25633" w14:textId="58A1F9A8" w:rsidR="00FA2E42" w:rsidRPr="002437DF" w:rsidRDefault="00FA2E42" w:rsidP="00E81771">
      <w:pPr>
        <w:pStyle w:val="Brdtextmedindrag"/>
        <w:ind w:firstLine="0"/>
      </w:pPr>
      <w:r w:rsidRPr="00FA2E42">
        <w:rPr>
          <w:noProof/>
        </w:rPr>
        <w:drawing>
          <wp:inline distT="0" distB="0" distL="0" distR="0" wp14:anchorId="69E0F014" wp14:editId="6086D71E">
            <wp:extent cx="3744595" cy="2246630"/>
            <wp:effectExtent l="0" t="0" r="8255" b="1270"/>
            <wp:docPr id="7" name="Bildobjekt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3744595" cy="2246630"/>
                    </a:xfrm>
                    <a:prstGeom prst="rect">
                      <a:avLst/>
                    </a:prstGeom>
                    <a:noFill/>
                    <a:ln>
                      <a:noFill/>
                    </a:ln>
                  </pic:spPr>
                </pic:pic>
              </a:graphicData>
            </a:graphic>
          </wp:inline>
        </w:drawing>
      </w:r>
    </w:p>
    <w:p w14:paraId="0A1F63EE" w14:textId="138D07DC" w:rsidR="00E81771" w:rsidRPr="0032056D" w:rsidRDefault="00E81771" w:rsidP="00E81771">
      <w:pPr>
        <w:pStyle w:val="Fotnotstext"/>
      </w:pPr>
      <w:r w:rsidRPr="00FA2E42">
        <w:t>Källa: AP-fondernas årsredovisningar (</w:t>
      </w:r>
      <w:r w:rsidR="00B234D9" w:rsidRPr="00FA2E42">
        <w:t>Första–Fjärde och Sjätte AP-fonderna</w:t>
      </w:r>
      <w:r w:rsidRPr="00FA2E42">
        <w:t>)</w:t>
      </w:r>
    </w:p>
    <w:p w14:paraId="71496113" w14:textId="77777777" w:rsidR="00E81771" w:rsidRPr="00882E0E" w:rsidRDefault="00E81771" w:rsidP="00E81771">
      <w:pPr>
        <w:pStyle w:val="Brdtextmedindrag"/>
        <w:ind w:firstLine="0"/>
      </w:pPr>
    </w:p>
    <w:p w14:paraId="271DF7E9" w14:textId="1C6E4763" w:rsidR="00E81771" w:rsidRPr="00882E0E" w:rsidRDefault="00E81771" w:rsidP="00E81771">
      <w:pPr>
        <w:pStyle w:val="Brdtextmedindrag"/>
        <w:ind w:firstLine="0"/>
      </w:pPr>
      <w:r w:rsidRPr="00882E0E">
        <w:t>Vid 201</w:t>
      </w:r>
      <w:r w:rsidR="00CA6D13">
        <w:t>9</w:t>
      </w:r>
      <w:r w:rsidRPr="00882E0E">
        <w:t xml:space="preserve"> års slut var 2</w:t>
      </w:r>
      <w:r>
        <w:t>7</w:t>
      </w:r>
      <w:r w:rsidR="00CA6D13">
        <w:t>9</w:t>
      </w:r>
      <w:r w:rsidRPr="00882E0E">
        <w:t xml:space="preserve"> personer anställda vid buffertfonderna, vilket är en </w:t>
      </w:r>
      <w:r>
        <w:t>ökning</w:t>
      </w:r>
      <w:r w:rsidRPr="00882E0E">
        <w:t xml:space="preserve"> med </w:t>
      </w:r>
      <w:r w:rsidR="00CA6D13">
        <w:t>4</w:t>
      </w:r>
      <w:r w:rsidRPr="00882E0E">
        <w:t xml:space="preserve"> person</w:t>
      </w:r>
      <w:r>
        <w:t>er</w:t>
      </w:r>
      <w:r w:rsidRPr="00882E0E">
        <w:t xml:space="preserve"> jämfört med föregående </w:t>
      </w:r>
      <w:r w:rsidRPr="00C22416">
        <w:t xml:space="preserve">årsskifte (figur 4.1). </w:t>
      </w:r>
      <w:r w:rsidRPr="00AF4EEF">
        <w:t xml:space="preserve">Andelen kvinnor </w:t>
      </w:r>
      <w:r w:rsidR="00EF066B" w:rsidRPr="00AF4EEF">
        <w:t>har ökat från 37 procent till 4</w:t>
      </w:r>
      <w:r w:rsidR="00FA2E42">
        <w:t>0</w:t>
      </w:r>
      <w:r w:rsidR="00EF066B" w:rsidRPr="00AF4EEF">
        <w:t xml:space="preserve"> procent</w:t>
      </w:r>
      <w:r w:rsidRPr="00AF4EEF">
        <w:t>.</w:t>
      </w:r>
      <w:r w:rsidRPr="00882E0E">
        <w:t xml:space="preserve"> </w:t>
      </w:r>
    </w:p>
    <w:p w14:paraId="43BC6F99" w14:textId="0BBF2E27" w:rsidR="00E81771" w:rsidRDefault="00E81771" w:rsidP="00E81771">
      <w:pPr>
        <w:pStyle w:val="Brdtextmedindrag"/>
      </w:pPr>
      <w:r>
        <w:t>Andra, Tredje och Fjärde</w:t>
      </w:r>
      <w:r w:rsidRPr="00882E0E">
        <w:t xml:space="preserve"> </w:t>
      </w:r>
      <w:r>
        <w:t>AP-fonderna</w:t>
      </w:r>
      <w:r w:rsidRPr="00882E0E">
        <w:t xml:space="preserve"> använder rörliga ersättnings</w:t>
      </w:r>
      <w:r>
        <w:softHyphen/>
      </w:r>
      <w:r w:rsidRPr="00882E0E">
        <w:t>program för med</w:t>
      </w:r>
      <w:r>
        <w:softHyphen/>
      </w:r>
      <w:r w:rsidRPr="00882E0E">
        <w:t>arbetare.</w:t>
      </w:r>
      <w:r>
        <w:t xml:space="preserve"> Under 201</w:t>
      </w:r>
      <w:r w:rsidR="00CA6D13">
        <w:t>9</w:t>
      </w:r>
      <w:r>
        <w:t xml:space="preserve"> betalades</w:t>
      </w:r>
      <w:r w:rsidR="00D832FD">
        <w:t xml:space="preserve"> 15,8 miljoner kronor ut i rörlig ersättning.</w:t>
      </w:r>
      <w:r>
        <w:t xml:space="preserve"> </w:t>
      </w:r>
      <w:r w:rsidRPr="00882E0E">
        <w:t xml:space="preserve">Som framgår av tabell 4.3 </w:t>
      </w:r>
      <w:r w:rsidR="00D832FD">
        <w:t>ökade</w:t>
      </w:r>
      <w:r w:rsidR="00D832FD" w:rsidRPr="00882E0E">
        <w:t xml:space="preserve"> </w:t>
      </w:r>
      <w:r w:rsidRPr="00882E0E">
        <w:t>summan av de rörliga ersätt</w:t>
      </w:r>
      <w:r>
        <w:softHyphen/>
      </w:r>
      <w:r w:rsidRPr="00882E0E">
        <w:t>ningarna</w:t>
      </w:r>
      <w:r w:rsidR="00D832FD">
        <w:t xml:space="preserve"> kraftigt</w:t>
      </w:r>
      <w:r w:rsidRPr="00882E0E">
        <w:t xml:space="preserve"> </w:t>
      </w:r>
      <w:r>
        <w:t>under 201</w:t>
      </w:r>
      <w:r w:rsidR="00D832FD">
        <w:t>9</w:t>
      </w:r>
      <w:r w:rsidRPr="00882E0E">
        <w:t>.</w:t>
      </w:r>
    </w:p>
    <w:p w14:paraId="2F122523" w14:textId="4FF84C65" w:rsidR="00E81771" w:rsidRDefault="00E81771" w:rsidP="00E81771">
      <w:pPr>
        <w:pStyle w:val="TabellRubrik"/>
      </w:pPr>
      <w:r>
        <w:lastRenderedPageBreak/>
        <w:t xml:space="preserve">Tabell </w:t>
      </w:r>
      <w:fldSimple w:instr=" STYLEREF 1 \s ">
        <w:r w:rsidR="008B3E76">
          <w:rPr>
            <w:noProof/>
          </w:rPr>
          <w:t>4</w:t>
        </w:r>
      </w:fldSimple>
      <w:r>
        <w:t>.</w:t>
      </w:r>
      <w:fldSimple w:instr=" SEQ Tabell \* Arabic \s 1  \* MERGEFORMAT ">
        <w:r w:rsidR="008B3E76">
          <w:rPr>
            <w:noProof/>
          </w:rPr>
          <w:t>3</w:t>
        </w:r>
      </w:fldSimple>
      <w:r>
        <w:tab/>
        <w:t>Rörliga ersättningar för medarbetare vid buffertfonderna</w:t>
      </w:r>
    </w:p>
    <w:tbl>
      <w:tblPr>
        <w:tblW w:w="4956" w:type="pct"/>
        <w:tblCellMar>
          <w:left w:w="0" w:type="dxa"/>
        </w:tblCellMar>
        <w:tblLook w:val="0000" w:firstRow="0" w:lastRow="0" w:firstColumn="0" w:lastColumn="0" w:noHBand="0" w:noVBand="0"/>
      </w:tblPr>
      <w:tblGrid>
        <w:gridCol w:w="1430"/>
        <w:gridCol w:w="883"/>
        <w:gridCol w:w="883"/>
        <w:gridCol w:w="883"/>
        <w:gridCol w:w="883"/>
        <w:gridCol w:w="883"/>
      </w:tblGrid>
      <w:tr w:rsidR="00CA6D13" w14:paraId="3C554445" w14:textId="1249AC59" w:rsidTr="00657D1A">
        <w:tc>
          <w:tcPr>
            <w:tcW w:w="1430" w:type="dxa"/>
            <w:tcBorders>
              <w:top w:val="single" w:sz="8" w:space="0" w:color="auto"/>
              <w:bottom w:val="single" w:sz="6" w:space="0" w:color="auto"/>
            </w:tcBorders>
          </w:tcPr>
          <w:p w14:paraId="66278069" w14:textId="77777777" w:rsidR="00CA6D13" w:rsidRDefault="00CA6D13" w:rsidP="00CA6D13">
            <w:pPr>
              <w:pStyle w:val="TabellHuvud"/>
              <w:jc w:val="left"/>
            </w:pPr>
            <w:r w:rsidRPr="004C1903">
              <w:rPr>
                <w:b w:val="0"/>
                <w:i/>
              </w:rPr>
              <w:t>Miljoner kronor</w:t>
            </w:r>
          </w:p>
        </w:tc>
        <w:tc>
          <w:tcPr>
            <w:tcW w:w="883" w:type="dxa"/>
            <w:tcBorders>
              <w:top w:val="single" w:sz="8" w:space="0" w:color="auto"/>
              <w:bottom w:val="single" w:sz="6" w:space="0" w:color="auto"/>
            </w:tcBorders>
          </w:tcPr>
          <w:p w14:paraId="14D0ECB5" w14:textId="77777777" w:rsidR="00CA6D13" w:rsidRDefault="00CA6D13" w:rsidP="00CA6D13">
            <w:pPr>
              <w:pStyle w:val="TabellHuvud"/>
            </w:pPr>
            <w:r>
              <w:t>2015</w:t>
            </w:r>
          </w:p>
        </w:tc>
        <w:tc>
          <w:tcPr>
            <w:tcW w:w="883" w:type="dxa"/>
            <w:tcBorders>
              <w:top w:val="single" w:sz="8" w:space="0" w:color="auto"/>
              <w:bottom w:val="single" w:sz="6" w:space="0" w:color="auto"/>
            </w:tcBorders>
          </w:tcPr>
          <w:p w14:paraId="2E15A2A3" w14:textId="77777777" w:rsidR="00CA6D13" w:rsidRDefault="00CA6D13" w:rsidP="00CA6D13">
            <w:pPr>
              <w:pStyle w:val="TabellHuvud"/>
            </w:pPr>
            <w:r>
              <w:t>2016</w:t>
            </w:r>
          </w:p>
        </w:tc>
        <w:tc>
          <w:tcPr>
            <w:tcW w:w="883" w:type="dxa"/>
            <w:tcBorders>
              <w:top w:val="single" w:sz="8" w:space="0" w:color="auto"/>
              <w:bottom w:val="single" w:sz="6" w:space="0" w:color="auto"/>
            </w:tcBorders>
          </w:tcPr>
          <w:p w14:paraId="0F0D1A9D" w14:textId="77777777" w:rsidR="00CA6D13" w:rsidRDefault="00CA6D13" w:rsidP="00CA6D13">
            <w:pPr>
              <w:pStyle w:val="TabellHuvud"/>
            </w:pPr>
            <w:r>
              <w:t>2017</w:t>
            </w:r>
          </w:p>
        </w:tc>
        <w:tc>
          <w:tcPr>
            <w:tcW w:w="883" w:type="dxa"/>
            <w:tcBorders>
              <w:top w:val="single" w:sz="8" w:space="0" w:color="auto"/>
              <w:bottom w:val="single" w:sz="6" w:space="0" w:color="auto"/>
            </w:tcBorders>
          </w:tcPr>
          <w:p w14:paraId="04C2B2E2" w14:textId="77777777" w:rsidR="00CA6D13" w:rsidRDefault="00CA6D13" w:rsidP="00CA6D13">
            <w:pPr>
              <w:pStyle w:val="TabellHuvud"/>
            </w:pPr>
            <w:r>
              <w:t>2018</w:t>
            </w:r>
          </w:p>
        </w:tc>
        <w:tc>
          <w:tcPr>
            <w:tcW w:w="883" w:type="dxa"/>
            <w:tcBorders>
              <w:top w:val="single" w:sz="8" w:space="0" w:color="auto"/>
              <w:bottom w:val="single" w:sz="6" w:space="0" w:color="auto"/>
            </w:tcBorders>
          </w:tcPr>
          <w:p w14:paraId="747E53E7" w14:textId="2A3A6439" w:rsidR="00CA6D13" w:rsidRDefault="00CA6D13" w:rsidP="00CA6D13">
            <w:pPr>
              <w:pStyle w:val="TabellHuvud"/>
            </w:pPr>
            <w:r>
              <w:t>2019</w:t>
            </w:r>
          </w:p>
        </w:tc>
      </w:tr>
      <w:tr w:rsidR="00CA6D13" w14:paraId="1B6B17A1" w14:textId="66F8CEC8" w:rsidTr="00657D1A">
        <w:tc>
          <w:tcPr>
            <w:tcW w:w="1430" w:type="dxa"/>
            <w:tcBorders>
              <w:top w:val="single" w:sz="6" w:space="0" w:color="auto"/>
            </w:tcBorders>
          </w:tcPr>
          <w:p w14:paraId="2E28DF70" w14:textId="77777777" w:rsidR="00CA6D13" w:rsidRDefault="00CA6D13" w:rsidP="00CA6D13">
            <w:pPr>
              <w:pStyle w:val="TabellRader"/>
              <w:jc w:val="left"/>
            </w:pPr>
            <w:r>
              <w:t>Första AP-fonden</w:t>
            </w:r>
          </w:p>
        </w:tc>
        <w:tc>
          <w:tcPr>
            <w:tcW w:w="883" w:type="dxa"/>
            <w:tcBorders>
              <w:top w:val="single" w:sz="6" w:space="0" w:color="auto"/>
            </w:tcBorders>
          </w:tcPr>
          <w:p w14:paraId="23F35D04" w14:textId="77777777" w:rsidR="00CA6D13" w:rsidRDefault="00CA6D13" w:rsidP="00CA6D13">
            <w:pPr>
              <w:pStyle w:val="TabellRader"/>
            </w:pPr>
            <w:r>
              <w:t>0</w:t>
            </w:r>
          </w:p>
        </w:tc>
        <w:tc>
          <w:tcPr>
            <w:tcW w:w="883" w:type="dxa"/>
            <w:tcBorders>
              <w:top w:val="single" w:sz="6" w:space="0" w:color="auto"/>
            </w:tcBorders>
          </w:tcPr>
          <w:p w14:paraId="4A441554" w14:textId="77777777" w:rsidR="00CA6D13" w:rsidRDefault="00CA6D13" w:rsidP="00CA6D13">
            <w:pPr>
              <w:pStyle w:val="TabellRader"/>
            </w:pPr>
            <w:r>
              <w:t>0</w:t>
            </w:r>
          </w:p>
        </w:tc>
        <w:tc>
          <w:tcPr>
            <w:tcW w:w="883" w:type="dxa"/>
            <w:tcBorders>
              <w:top w:val="single" w:sz="6" w:space="0" w:color="auto"/>
            </w:tcBorders>
          </w:tcPr>
          <w:p w14:paraId="30F31E2B" w14:textId="77777777" w:rsidR="00CA6D13" w:rsidRDefault="00CA6D13" w:rsidP="00CA6D13">
            <w:pPr>
              <w:pStyle w:val="TabellRader"/>
            </w:pPr>
            <w:r>
              <w:t>0</w:t>
            </w:r>
          </w:p>
        </w:tc>
        <w:tc>
          <w:tcPr>
            <w:tcW w:w="883" w:type="dxa"/>
            <w:tcBorders>
              <w:top w:val="single" w:sz="6" w:space="0" w:color="auto"/>
            </w:tcBorders>
          </w:tcPr>
          <w:p w14:paraId="79D92B9D" w14:textId="77777777" w:rsidR="00CA6D13" w:rsidRDefault="00CA6D13" w:rsidP="00CA6D13">
            <w:pPr>
              <w:pStyle w:val="TabellRader"/>
            </w:pPr>
            <w:r>
              <w:t>0</w:t>
            </w:r>
          </w:p>
        </w:tc>
        <w:tc>
          <w:tcPr>
            <w:tcW w:w="883" w:type="dxa"/>
            <w:tcBorders>
              <w:top w:val="single" w:sz="6" w:space="0" w:color="auto"/>
            </w:tcBorders>
          </w:tcPr>
          <w:p w14:paraId="300F38A3" w14:textId="44FD6787" w:rsidR="00CA6D13" w:rsidRDefault="00CA6D13" w:rsidP="00CA6D13">
            <w:pPr>
              <w:pStyle w:val="TabellRader"/>
            </w:pPr>
            <w:r>
              <w:t>0</w:t>
            </w:r>
          </w:p>
        </w:tc>
      </w:tr>
      <w:tr w:rsidR="00CA6D13" w14:paraId="4AE4EDEC" w14:textId="112457FC" w:rsidTr="00657D1A">
        <w:tc>
          <w:tcPr>
            <w:tcW w:w="1430" w:type="dxa"/>
          </w:tcPr>
          <w:p w14:paraId="76763D0C" w14:textId="77777777" w:rsidR="00CA6D13" w:rsidRDefault="00CA6D13" w:rsidP="00CA6D13">
            <w:pPr>
              <w:pStyle w:val="TabellRader"/>
              <w:jc w:val="left"/>
            </w:pPr>
            <w:r>
              <w:t>Andra AP-fonden</w:t>
            </w:r>
          </w:p>
        </w:tc>
        <w:tc>
          <w:tcPr>
            <w:tcW w:w="883" w:type="dxa"/>
          </w:tcPr>
          <w:p w14:paraId="724A8B66" w14:textId="77777777" w:rsidR="00CA6D13" w:rsidRDefault="00CA6D13" w:rsidP="00CA6D13">
            <w:pPr>
              <w:pStyle w:val="TabellRader"/>
            </w:pPr>
            <w:r>
              <w:t>4,8</w:t>
            </w:r>
          </w:p>
        </w:tc>
        <w:tc>
          <w:tcPr>
            <w:tcW w:w="883" w:type="dxa"/>
          </w:tcPr>
          <w:p w14:paraId="30D2C449" w14:textId="77777777" w:rsidR="00CA6D13" w:rsidRDefault="00CA6D13" w:rsidP="00CA6D13">
            <w:pPr>
              <w:pStyle w:val="TabellRader"/>
            </w:pPr>
            <w:r>
              <w:t>5,4</w:t>
            </w:r>
          </w:p>
        </w:tc>
        <w:tc>
          <w:tcPr>
            <w:tcW w:w="883" w:type="dxa"/>
          </w:tcPr>
          <w:p w14:paraId="20C104A8" w14:textId="77777777" w:rsidR="00CA6D13" w:rsidRDefault="00CA6D13" w:rsidP="00CA6D13">
            <w:pPr>
              <w:pStyle w:val="TabellRader"/>
            </w:pPr>
            <w:r>
              <w:t>5,6</w:t>
            </w:r>
          </w:p>
        </w:tc>
        <w:tc>
          <w:tcPr>
            <w:tcW w:w="883" w:type="dxa"/>
          </w:tcPr>
          <w:p w14:paraId="27DC563B" w14:textId="77777777" w:rsidR="00CA6D13" w:rsidRDefault="00CA6D13" w:rsidP="00CA6D13">
            <w:pPr>
              <w:pStyle w:val="TabellRader"/>
            </w:pPr>
            <w:r>
              <w:t>0</w:t>
            </w:r>
          </w:p>
        </w:tc>
        <w:tc>
          <w:tcPr>
            <w:tcW w:w="883" w:type="dxa"/>
          </w:tcPr>
          <w:p w14:paraId="3DE7EADB" w14:textId="673E11A6" w:rsidR="00CA6D13" w:rsidRDefault="00D832FD" w:rsidP="00CA6D13">
            <w:pPr>
              <w:pStyle w:val="TabellRader"/>
            </w:pPr>
            <w:r>
              <w:t>6,0</w:t>
            </w:r>
          </w:p>
        </w:tc>
      </w:tr>
      <w:tr w:rsidR="00CA6D13" w14:paraId="24BAA96D" w14:textId="2BD34D3C" w:rsidTr="00657D1A">
        <w:tc>
          <w:tcPr>
            <w:tcW w:w="1430" w:type="dxa"/>
          </w:tcPr>
          <w:p w14:paraId="4B88646E" w14:textId="77777777" w:rsidR="00CA6D13" w:rsidRDefault="00CA6D13" w:rsidP="00CA6D13">
            <w:pPr>
              <w:pStyle w:val="TabellRader"/>
              <w:jc w:val="left"/>
            </w:pPr>
            <w:r>
              <w:t>Tredje AP-fonden</w:t>
            </w:r>
          </w:p>
        </w:tc>
        <w:tc>
          <w:tcPr>
            <w:tcW w:w="883" w:type="dxa"/>
          </w:tcPr>
          <w:p w14:paraId="6AE8F451" w14:textId="77777777" w:rsidR="00CA6D13" w:rsidRDefault="00CA6D13" w:rsidP="00CA6D13">
            <w:pPr>
              <w:pStyle w:val="TabellRader"/>
            </w:pPr>
            <w:r>
              <w:t>3,9</w:t>
            </w:r>
          </w:p>
        </w:tc>
        <w:tc>
          <w:tcPr>
            <w:tcW w:w="883" w:type="dxa"/>
          </w:tcPr>
          <w:p w14:paraId="05F1AC35" w14:textId="77777777" w:rsidR="00CA6D13" w:rsidRDefault="00CA6D13" w:rsidP="00CA6D13">
            <w:pPr>
              <w:pStyle w:val="TabellRader"/>
            </w:pPr>
            <w:r>
              <w:t>4,5</w:t>
            </w:r>
          </w:p>
        </w:tc>
        <w:tc>
          <w:tcPr>
            <w:tcW w:w="883" w:type="dxa"/>
          </w:tcPr>
          <w:p w14:paraId="23682C92" w14:textId="77777777" w:rsidR="00CA6D13" w:rsidRDefault="00CA6D13" w:rsidP="00CA6D13">
            <w:pPr>
              <w:pStyle w:val="TabellRader"/>
            </w:pPr>
            <w:r>
              <w:t>4,1</w:t>
            </w:r>
          </w:p>
        </w:tc>
        <w:tc>
          <w:tcPr>
            <w:tcW w:w="883" w:type="dxa"/>
          </w:tcPr>
          <w:p w14:paraId="6E82A32B" w14:textId="77777777" w:rsidR="00CA6D13" w:rsidRDefault="00CA6D13" w:rsidP="00CA6D13">
            <w:pPr>
              <w:pStyle w:val="TabellRader"/>
            </w:pPr>
            <w:r>
              <w:t>2,9</w:t>
            </w:r>
          </w:p>
        </w:tc>
        <w:tc>
          <w:tcPr>
            <w:tcW w:w="883" w:type="dxa"/>
          </w:tcPr>
          <w:p w14:paraId="2BD6C941" w14:textId="113CE61E" w:rsidR="00CA6D13" w:rsidRDefault="00CA6D13" w:rsidP="00CA6D13">
            <w:pPr>
              <w:pStyle w:val="TabellRader"/>
            </w:pPr>
            <w:r>
              <w:t>3,4</w:t>
            </w:r>
          </w:p>
        </w:tc>
      </w:tr>
      <w:tr w:rsidR="00CA6D13" w14:paraId="55C6FE6A" w14:textId="0888B3E1" w:rsidTr="00657D1A">
        <w:tc>
          <w:tcPr>
            <w:tcW w:w="1430" w:type="dxa"/>
          </w:tcPr>
          <w:p w14:paraId="2802775E" w14:textId="77777777" w:rsidR="00CA6D13" w:rsidRDefault="00CA6D13" w:rsidP="00CA6D13">
            <w:pPr>
              <w:pStyle w:val="TabellRader"/>
              <w:jc w:val="left"/>
            </w:pPr>
            <w:r>
              <w:t>Fjärde AP-fonden</w:t>
            </w:r>
          </w:p>
        </w:tc>
        <w:tc>
          <w:tcPr>
            <w:tcW w:w="883" w:type="dxa"/>
          </w:tcPr>
          <w:p w14:paraId="74494B3B" w14:textId="77777777" w:rsidR="00CA6D13" w:rsidRDefault="00CA6D13" w:rsidP="00CA6D13">
            <w:pPr>
              <w:pStyle w:val="TabellRader"/>
            </w:pPr>
            <w:r>
              <w:t>4,3</w:t>
            </w:r>
          </w:p>
        </w:tc>
        <w:tc>
          <w:tcPr>
            <w:tcW w:w="883" w:type="dxa"/>
          </w:tcPr>
          <w:p w14:paraId="3AD8131E" w14:textId="77777777" w:rsidR="00CA6D13" w:rsidRDefault="00CA6D13" w:rsidP="00CA6D13">
            <w:pPr>
              <w:pStyle w:val="TabellRader"/>
            </w:pPr>
            <w:r>
              <w:t>2,7</w:t>
            </w:r>
          </w:p>
        </w:tc>
        <w:tc>
          <w:tcPr>
            <w:tcW w:w="883" w:type="dxa"/>
          </w:tcPr>
          <w:p w14:paraId="0E622E82" w14:textId="77777777" w:rsidR="00CA6D13" w:rsidRDefault="00CA6D13" w:rsidP="00CA6D13">
            <w:pPr>
              <w:pStyle w:val="TabellRader"/>
            </w:pPr>
            <w:r>
              <w:t>2,4</w:t>
            </w:r>
          </w:p>
        </w:tc>
        <w:tc>
          <w:tcPr>
            <w:tcW w:w="883" w:type="dxa"/>
          </w:tcPr>
          <w:p w14:paraId="679EE513" w14:textId="77777777" w:rsidR="00CA6D13" w:rsidRDefault="00CA6D13" w:rsidP="00CA6D13">
            <w:pPr>
              <w:pStyle w:val="TabellRader"/>
            </w:pPr>
            <w:r>
              <w:t>0,4</w:t>
            </w:r>
          </w:p>
        </w:tc>
        <w:tc>
          <w:tcPr>
            <w:tcW w:w="883" w:type="dxa"/>
          </w:tcPr>
          <w:p w14:paraId="3DACAF04" w14:textId="7FE84090" w:rsidR="00CA6D13" w:rsidRDefault="00CA6D13" w:rsidP="00CA6D13">
            <w:pPr>
              <w:pStyle w:val="TabellRader"/>
            </w:pPr>
            <w:r>
              <w:t>6,4</w:t>
            </w:r>
          </w:p>
        </w:tc>
      </w:tr>
      <w:tr w:rsidR="00CA6D13" w14:paraId="7254F69D" w14:textId="09A60CCC" w:rsidTr="00657D1A">
        <w:tc>
          <w:tcPr>
            <w:tcW w:w="1430" w:type="dxa"/>
            <w:tcBorders>
              <w:bottom w:val="single" w:sz="4" w:space="0" w:color="auto"/>
            </w:tcBorders>
          </w:tcPr>
          <w:p w14:paraId="4E1B13A8" w14:textId="77777777" w:rsidR="00CA6D13" w:rsidRDefault="00CA6D13" w:rsidP="00CA6D13">
            <w:pPr>
              <w:pStyle w:val="TabellRader"/>
              <w:jc w:val="left"/>
            </w:pPr>
            <w:r>
              <w:t>Sjätte AP-fonden</w:t>
            </w:r>
          </w:p>
        </w:tc>
        <w:tc>
          <w:tcPr>
            <w:tcW w:w="883" w:type="dxa"/>
            <w:tcBorders>
              <w:bottom w:val="single" w:sz="4" w:space="0" w:color="auto"/>
            </w:tcBorders>
          </w:tcPr>
          <w:p w14:paraId="18B5A680" w14:textId="77777777" w:rsidR="00CA6D13" w:rsidRDefault="00CA6D13" w:rsidP="00CA6D13">
            <w:pPr>
              <w:pStyle w:val="TabellRader"/>
            </w:pPr>
            <w:r>
              <w:t>0</w:t>
            </w:r>
          </w:p>
        </w:tc>
        <w:tc>
          <w:tcPr>
            <w:tcW w:w="883" w:type="dxa"/>
            <w:tcBorders>
              <w:bottom w:val="single" w:sz="4" w:space="0" w:color="auto"/>
            </w:tcBorders>
          </w:tcPr>
          <w:p w14:paraId="0BC12E2E" w14:textId="77777777" w:rsidR="00CA6D13" w:rsidRDefault="00CA6D13" w:rsidP="00CA6D13">
            <w:pPr>
              <w:pStyle w:val="TabellRader"/>
            </w:pPr>
            <w:r>
              <w:t>0</w:t>
            </w:r>
          </w:p>
        </w:tc>
        <w:tc>
          <w:tcPr>
            <w:tcW w:w="883" w:type="dxa"/>
            <w:tcBorders>
              <w:bottom w:val="single" w:sz="4" w:space="0" w:color="auto"/>
            </w:tcBorders>
          </w:tcPr>
          <w:p w14:paraId="0D155E99" w14:textId="77777777" w:rsidR="00CA6D13" w:rsidRDefault="00CA6D13" w:rsidP="00CA6D13">
            <w:pPr>
              <w:pStyle w:val="TabellRader"/>
            </w:pPr>
            <w:r>
              <w:t>0</w:t>
            </w:r>
          </w:p>
        </w:tc>
        <w:tc>
          <w:tcPr>
            <w:tcW w:w="883" w:type="dxa"/>
            <w:tcBorders>
              <w:bottom w:val="single" w:sz="4" w:space="0" w:color="auto"/>
            </w:tcBorders>
          </w:tcPr>
          <w:p w14:paraId="07DADCCA" w14:textId="77777777" w:rsidR="00CA6D13" w:rsidRDefault="00CA6D13" w:rsidP="00CA6D13">
            <w:pPr>
              <w:pStyle w:val="TabellRader"/>
            </w:pPr>
            <w:r>
              <w:t>0</w:t>
            </w:r>
          </w:p>
        </w:tc>
        <w:tc>
          <w:tcPr>
            <w:tcW w:w="883" w:type="dxa"/>
            <w:tcBorders>
              <w:bottom w:val="single" w:sz="4" w:space="0" w:color="auto"/>
            </w:tcBorders>
          </w:tcPr>
          <w:p w14:paraId="69F78FDB" w14:textId="3A583461" w:rsidR="00CA6D13" w:rsidRDefault="00CA6D13" w:rsidP="00CA6D13">
            <w:pPr>
              <w:pStyle w:val="TabellRader"/>
            </w:pPr>
            <w:r>
              <w:t>0</w:t>
            </w:r>
          </w:p>
        </w:tc>
      </w:tr>
      <w:tr w:rsidR="00CA6D13" w14:paraId="6408D18A" w14:textId="03B3D069" w:rsidTr="00657D1A">
        <w:tc>
          <w:tcPr>
            <w:tcW w:w="1430" w:type="dxa"/>
            <w:tcBorders>
              <w:top w:val="single" w:sz="4" w:space="0" w:color="auto"/>
              <w:bottom w:val="single" w:sz="8" w:space="0" w:color="auto"/>
            </w:tcBorders>
          </w:tcPr>
          <w:p w14:paraId="4085DEF2" w14:textId="77777777" w:rsidR="00CA6D13" w:rsidRDefault="00CA6D13" w:rsidP="00CA6D13">
            <w:pPr>
              <w:pStyle w:val="TabellSlutsumma"/>
              <w:jc w:val="left"/>
            </w:pPr>
            <w:r>
              <w:t>Summa</w:t>
            </w:r>
          </w:p>
        </w:tc>
        <w:tc>
          <w:tcPr>
            <w:tcW w:w="883" w:type="dxa"/>
            <w:tcBorders>
              <w:top w:val="single" w:sz="4" w:space="0" w:color="auto"/>
              <w:bottom w:val="single" w:sz="8" w:space="0" w:color="auto"/>
            </w:tcBorders>
          </w:tcPr>
          <w:p w14:paraId="639EB3D2" w14:textId="77777777" w:rsidR="00CA6D13" w:rsidRDefault="00CA6D13" w:rsidP="00CA6D13">
            <w:pPr>
              <w:pStyle w:val="TabellSlutsumma"/>
            </w:pPr>
            <w:r>
              <w:t>13,0</w:t>
            </w:r>
          </w:p>
        </w:tc>
        <w:tc>
          <w:tcPr>
            <w:tcW w:w="883" w:type="dxa"/>
            <w:tcBorders>
              <w:top w:val="single" w:sz="4" w:space="0" w:color="auto"/>
              <w:bottom w:val="single" w:sz="8" w:space="0" w:color="auto"/>
            </w:tcBorders>
          </w:tcPr>
          <w:p w14:paraId="5A6576CC" w14:textId="77777777" w:rsidR="00CA6D13" w:rsidRDefault="00CA6D13" w:rsidP="00CA6D13">
            <w:pPr>
              <w:pStyle w:val="TabellSlutsumma"/>
            </w:pPr>
            <w:r>
              <w:t>12,6</w:t>
            </w:r>
          </w:p>
        </w:tc>
        <w:tc>
          <w:tcPr>
            <w:tcW w:w="883" w:type="dxa"/>
            <w:tcBorders>
              <w:top w:val="single" w:sz="4" w:space="0" w:color="auto"/>
              <w:bottom w:val="single" w:sz="8" w:space="0" w:color="auto"/>
            </w:tcBorders>
          </w:tcPr>
          <w:p w14:paraId="018B6574" w14:textId="77777777" w:rsidR="00CA6D13" w:rsidRDefault="00CA6D13" w:rsidP="00CA6D13">
            <w:pPr>
              <w:pStyle w:val="TabellSlutsumma"/>
            </w:pPr>
            <w:r>
              <w:t>12,1</w:t>
            </w:r>
          </w:p>
        </w:tc>
        <w:tc>
          <w:tcPr>
            <w:tcW w:w="883" w:type="dxa"/>
            <w:tcBorders>
              <w:top w:val="single" w:sz="4" w:space="0" w:color="auto"/>
              <w:bottom w:val="single" w:sz="8" w:space="0" w:color="auto"/>
            </w:tcBorders>
          </w:tcPr>
          <w:p w14:paraId="5BBFB17C" w14:textId="77777777" w:rsidR="00CA6D13" w:rsidRDefault="00CA6D13" w:rsidP="00CA6D13">
            <w:pPr>
              <w:pStyle w:val="TabellSlutsumma"/>
            </w:pPr>
            <w:r>
              <w:t>3,3</w:t>
            </w:r>
          </w:p>
        </w:tc>
        <w:tc>
          <w:tcPr>
            <w:tcW w:w="883" w:type="dxa"/>
            <w:tcBorders>
              <w:top w:val="single" w:sz="4" w:space="0" w:color="auto"/>
              <w:bottom w:val="single" w:sz="8" w:space="0" w:color="auto"/>
            </w:tcBorders>
          </w:tcPr>
          <w:p w14:paraId="6BD3978B" w14:textId="03665BB9" w:rsidR="00CA6D13" w:rsidRDefault="00D832FD" w:rsidP="00CA6D13">
            <w:pPr>
              <w:pStyle w:val="TabellSlutsumma"/>
            </w:pPr>
            <w:r>
              <w:t>15,8</w:t>
            </w:r>
          </w:p>
        </w:tc>
      </w:tr>
    </w:tbl>
    <w:p w14:paraId="415B8B3A" w14:textId="5EB58BA9" w:rsidR="00E81771" w:rsidRPr="0032056D" w:rsidRDefault="00E81771" w:rsidP="00E81771">
      <w:pPr>
        <w:pStyle w:val="Fotnotstext"/>
      </w:pPr>
      <w:r w:rsidRPr="00A97E8A">
        <w:t xml:space="preserve">Källa: AP-fondernas årsredovisningar </w:t>
      </w:r>
      <w:r w:rsidRPr="00401F23">
        <w:t>(</w:t>
      </w:r>
      <w:r w:rsidR="00B234D9">
        <w:t>Första</w:t>
      </w:r>
      <w:r w:rsidRPr="00401F23">
        <w:t>–</w:t>
      </w:r>
      <w:r w:rsidR="00B234D9">
        <w:t>Fjärde</w:t>
      </w:r>
      <w:r w:rsidRPr="00401F23">
        <w:t xml:space="preserve"> och </w:t>
      </w:r>
      <w:r w:rsidR="00B234D9">
        <w:t xml:space="preserve">Sjätte </w:t>
      </w:r>
      <w:r w:rsidRPr="00401F23">
        <w:t>AP</w:t>
      </w:r>
      <w:r w:rsidR="00B234D9">
        <w:t>-fonderna</w:t>
      </w:r>
      <w:r w:rsidRPr="00401F23">
        <w:t>)</w:t>
      </w:r>
    </w:p>
    <w:p w14:paraId="6FF8FFB7" w14:textId="77777777" w:rsidR="00E81771" w:rsidRDefault="00E81771" w:rsidP="00E81771">
      <w:pPr>
        <w:pStyle w:val="Brdtext"/>
      </w:pPr>
    </w:p>
    <w:p w14:paraId="3E7712E8" w14:textId="75BBBF90" w:rsidR="00E81771" w:rsidRDefault="00E81771" w:rsidP="00E81771">
      <w:pPr>
        <w:pStyle w:val="Brdtextmedindrag"/>
        <w:ind w:firstLine="0"/>
      </w:pPr>
      <w:r>
        <w:rPr>
          <w:spacing w:val="-1"/>
        </w:rPr>
        <w:t>Enligt</w:t>
      </w:r>
      <w:r w:rsidRPr="002E5844">
        <w:rPr>
          <w:spacing w:val="-1"/>
        </w:rPr>
        <w:t xml:space="preserve"> regeringens riktlinjer avseende anställningsvillkor för ledande befatt</w:t>
      </w:r>
      <w:r>
        <w:rPr>
          <w:spacing w:val="-1"/>
        </w:rPr>
        <w:softHyphen/>
      </w:r>
      <w:r w:rsidRPr="002E5844">
        <w:rPr>
          <w:spacing w:val="-1"/>
        </w:rPr>
        <w:t>nings</w:t>
      </w:r>
      <w:r>
        <w:t xml:space="preserve">havare i </w:t>
      </w:r>
      <w:r w:rsidRPr="00556387">
        <w:t>AP-fonderna</w:t>
      </w:r>
      <w:r>
        <w:t xml:space="preserve"> ska den totala ersättningen till ledande befattningshavare vara rimlig och väl avvägd. Den ska även vara konkurrenskraftig, takbestämd och ändamålsenlig, samt bidra till en god etik och organisationskultur (se</w:t>
      </w:r>
      <w:r>
        <w:rPr>
          <w:i/>
        </w:rPr>
        <w:t xml:space="preserve"> </w:t>
      </w:r>
      <w:r w:rsidRPr="00556387">
        <w:rPr>
          <w:i/>
        </w:rPr>
        <w:t>bilaga 1</w:t>
      </w:r>
      <w:r>
        <w:t>). I samband med den årliga bok</w:t>
      </w:r>
      <w:r>
        <w:softHyphen/>
        <w:t xml:space="preserve">slutsrevisionen genomförs en granskning av att </w:t>
      </w:r>
      <w:r w:rsidRPr="00556387">
        <w:t xml:space="preserve">riktlinjer </w:t>
      </w:r>
      <w:r>
        <w:t>följs. Gransk</w:t>
      </w:r>
      <w:r>
        <w:softHyphen/>
        <w:t>ningen har inte visat några avvikelser från riktlinjerna</w:t>
      </w:r>
      <w:r w:rsidR="001A58F3">
        <w:t>.</w:t>
      </w:r>
      <w:r>
        <w:t xml:space="preserve"> Samtliga AP-fonder har ett ersättnings</w:t>
      </w:r>
      <w:r>
        <w:softHyphen/>
        <w:t>utskott eller en kommitté som bereder löneramen för samtliga medarbetare, ersätt</w:t>
      </w:r>
      <w:r>
        <w:softHyphen/>
        <w:t>ningar till ledande befattningshavare samt förhandlar lön och övriga villkor med den verkställande direktören. Hela styrelsen fattar beslut i ersätt</w:t>
      </w:r>
      <w:r>
        <w:softHyphen/>
        <w:t>ningsfrågor efter beredning av ersättnings</w:t>
      </w:r>
      <w:r w:rsidR="00B234D9">
        <w:softHyphen/>
      </w:r>
      <w:r>
        <w:t xml:space="preserve">utskottet eller kommittén. </w:t>
      </w:r>
    </w:p>
    <w:p w14:paraId="791D18D5" w14:textId="77777777" w:rsidR="00E81771" w:rsidRDefault="00E81771" w:rsidP="00E81771">
      <w:pPr>
        <w:pStyle w:val="Rubrik5utannumrering"/>
      </w:pPr>
      <w:r>
        <w:t>Externa förvaltningskostnader (exklusive prestationsbaserade arvoden)</w:t>
      </w:r>
    </w:p>
    <w:p w14:paraId="6C4E9950" w14:textId="77777777" w:rsidR="00E81771" w:rsidRDefault="00E81771" w:rsidP="00E81771">
      <w:pPr>
        <w:pStyle w:val="Brdtext"/>
      </w:pPr>
      <w:r>
        <w:t>Externa förvaltningskostnader utgörs av ersättningar som betalas till par</w:t>
      </w:r>
      <w:r>
        <w:softHyphen/>
        <w:t xml:space="preserve">ter som </w:t>
      </w:r>
      <w:r w:rsidRPr="00BE5D5C">
        <w:t>förvaltar kapital på uppdrag av</w:t>
      </w:r>
      <w:r>
        <w:t xml:space="preserve"> fonderna. Vanligtvis utgår ersätt</w:t>
      </w:r>
      <w:r>
        <w:softHyphen/>
        <w:t xml:space="preserve">ningen som </w:t>
      </w:r>
      <w:r w:rsidRPr="00BE5D5C">
        <w:t>en</w:t>
      </w:r>
      <w:r>
        <w:t> procent</w:t>
      </w:r>
      <w:r w:rsidRPr="00BE5D5C">
        <w:t xml:space="preserve">uell </w:t>
      </w:r>
      <w:r>
        <w:t>andel</w:t>
      </w:r>
      <w:r w:rsidRPr="00BE5D5C">
        <w:t xml:space="preserve"> av det förvaltade kapitalet</w:t>
      </w:r>
      <w:r>
        <w:t>. D</w:t>
      </w:r>
      <w:r w:rsidRPr="00BE5D5C">
        <w:t>e externa förvaltningskostnaderna bestäms</w:t>
      </w:r>
      <w:r>
        <w:t xml:space="preserve"> därmed </w:t>
      </w:r>
      <w:r w:rsidRPr="00BE5D5C">
        <w:t>främst av storleken på det externt förvaltade kapitalet</w:t>
      </w:r>
      <w:r>
        <w:t>, men även av hur kapitalet förvaltas. Passiv förvaltning har i allmänhet en lägre kostnad än aktiv förvaltning och på motsvarande sätt påverkar förvaltningens inriktning kostnaderna. Onote</w:t>
      </w:r>
      <w:r>
        <w:softHyphen/>
        <w:t>rade tillgångar kostar i regel mer</w:t>
      </w:r>
      <w:r w:rsidRPr="00BE5D5C">
        <w:t xml:space="preserve"> att</w:t>
      </w:r>
      <w:r>
        <w:t xml:space="preserve"> förvalta än noterade aktier</w:t>
      </w:r>
      <w:r w:rsidRPr="00BE5D5C">
        <w:t xml:space="preserve"> men har histor</w:t>
      </w:r>
      <w:r>
        <w:t>iskt genererat en högre avkastning</w:t>
      </w:r>
      <w:r w:rsidRPr="00BE5D5C">
        <w:t>.</w:t>
      </w:r>
      <w:r>
        <w:t xml:space="preserve"> E</w:t>
      </w:r>
      <w:r w:rsidRPr="00BE5D5C">
        <w:t xml:space="preserve">n mindre andel av </w:t>
      </w:r>
      <w:r>
        <w:t xml:space="preserve">de externa förvaltningskostnaderna avser </w:t>
      </w:r>
      <w:r w:rsidRPr="00BE5D5C">
        <w:t>kostnader för depåbank och</w:t>
      </w:r>
      <w:r>
        <w:t xml:space="preserve"> </w:t>
      </w:r>
      <w:r w:rsidRPr="00BE5D5C">
        <w:t>säker</w:t>
      </w:r>
      <w:r>
        <w:softHyphen/>
      </w:r>
      <w:r w:rsidRPr="00BE5D5C">
        <w:t>hets</w:t>
      </w:r>
      <w:r>
        <w:softHyphen/>
        <w:t xml:space="preserve">administration </w:t>
      </w:r>
      <w:r w:rsidRPr="00BE5D5C">
        <w:t>(kollateral)</w:t>
      </w:r>
      <w:r>
        <w:t>, vilka är beroende av</w:t>
      </w:r>
      <w:r w:rsidRPr="00BE5D5C">
        <w:t xml:space="preserve"> </w:t>
      </w:r>
      <w:r>
        <w:t xml:space="preserve">kapitalets </w:t>
      </w:r>
      <w:r w:rsidRPr="00BE5D5C">
        <w:t>volym och</w:t>
      </w:r>
      <w:r>
        <w:t xml:space="preserve"> omfattningen av </w:t>
      </w:r>
      <w:r w:rsidRPr="00BE5D5C">
        <w:t>transaktioner.</w:t>
      </w:r>
    </w:p>
    <w:p w14:paraId="1E5C8EAC" w14:textId="3EB0EA1A" w:rsidR="00E81771" w:rsidRDefault="00E81771" w:rsidP="00E81771">
      <w:pPr>
        <w:pStyle w:val="Brdtextmedindrag"/>
      </w:pPr>
      <w:r>
        <w:t>Av tabell 4.4 framgår att de externa förvaltningskostnaderna ökade relativt kraftigt under 2015. De två huvudsakliga anledningar</w:t>
      </w:r>
      <w:r>
        <w:softHyphen/>
        <w:t xml:space="preserve">na till detta </w:t>
      </w:r>
      <w:r w:rsidR="00657D1A">
        <w:t xml:space="preserve">var </w:t>
      </w:r>
      <w:r>
        <w:t>att volymen externt förvaltat kapital ökat och att</w:t>
      </w:r>
      <w:r w:rsidR="00657D1A">
        <w:t xml:space="preserve"> andelen</w:t>
      </w:r>
      <w:r>
        <w:t xml:space="preserve"> alternativa investeringar ökat. Förvaltningskostnaderna är högre för alternativa investeringar men tillgångsslaget har samtidigt </w:t>
      </w:r>
      <w:r w:rsidR="00FA2E42">
        <w:t xml:space="preserve">gett </w:t>
      </w:r>
      <w:r>
        <w:t>en högre nettoavkast</w:t>
      </w:r>
      <w:r w:rsidR="00D904F5">
        <w:softHyphen/>
      </w:r>
      <w:r>
        <w:t>ning. Under åren 2016–201</w:t>
      </w:r>
      <w:r w:rsidR="009B2DA3">
        <w:t>9</w:t>
      </w:r>
      <w:r>
        <w:t xml:space="preserve"> </w:t>
      </w:r>
      <w:r w:rsidR="009B2DA3">
        <w:t xml:space="preserve">har </w:t>
      </w:r>
      <w:r>
        <w:t>de externa förvalt</w:t>
      </w:r>
      <w:r>
        <w:softHyphen/>
        <w:t>ningskostnaderna</w:t>
      </w:r>
      <w:r w:rsidR="009B2DA3">
        <w:t xml:space="preserve"> minskat varje år trots att buffertkapitalet har ökat</w:t>
      </w:r>
      <w:r>
        <w:t xml:space="preserve">. De lägre kostnaderna beror på aktivt strategiskt arbete med att öka andelen internt förvaltat kapital och omstrukturering av mandat. </w:t>
      </w:r>
    </w:p>
    <w:p w14:paraId="5FDA12A8" w14:textId="7DFE4545" w:rsidR="00E81771" w:rsidRDefault="00E81771" w:rsidP="00E81771">
      <w:pPr>
        <w:pStyle w:val="TabellRubrik"/>
      </w:pPr>
      <w:r>
        <w:lastRenderedPageBreak/>
        <w:t xml:space="preserve">Tabell </w:t>
      </w:r>
      <w:fldSimple w:instr=" STYLEREF 1 \s ">
        <w:r w:rsidR="008B3E76">
          <w:rPr>
            <w:noProof/>
          </w:rPr>
          <w:t>4</w:t>
        </w:r>
      </w:fldSimple>
      <w:r>
        <w:t>.</w:t>
      </w:r>
      <w:fldSimple w:instr=" SEQ Tabell \* Arabic \s 1  \* MERGEFORMAT ">
        <w:r w:rsidR="008B3E76">
          <w:rPr>
            <w:noProof/>
          </w:rPr>
          <w:t>4</w:t>
        </w:r>
      </w:fldSimple>
      <w:r>
        <w:tab/>
        <w:t>Buffertfondernas externa förvaltningskostnader</w:t>
      </w:r>
    </w:p>
    <w:tbl>
      <w:tblPr>
        <w:tblW w:w="4532" w:type="pct"/>
        <w:tblLayout w:type="fixed"/>
        <w:tblCellMar>
          <w:left w:w="0" w:type="dxa"/>
        </w:tblCellMar>
        <w:tblLook w:val="0000" w:firstRow="0" w:lastRow="0" w:firstColumn="0" w:lastColumn="0" w:noHBand="0" w:noVBand="0"/>
      </w:tblPr>
      <w:tblGrid>
        <w:gridCol w:w="2578"/>
        <w:gridCol w:w="554"/>
        <w:gridCol w:w="552"/>
        <w:gridCol w:w="554"/>
        <w:gridCol w:w="554"/>
        <w:gridCol w:w="553"/>
      </w:tblGrid>
      <w:tr w:rsidR="0084592A" w14:paraId="70F4B7D1" w14:textId="14B47D26" w:rsidTr="00691D93">
        <w:tc>
          <w:tcPr>
            <w:tcW w:w="2412" w:type="pct"/>
            <w:tcBorders>
              <w:top w:val="single" w:sz="8" w:space="0" w:color="auto"/>
              <w:bottom w:val="single" w:sz="6" w:space="0" w:color="auto"/>
            </w:tcBorders>
          </w:tcPr>
          <w:p w14:paraId="4C0A9D62" w14:textId="77777777" w:rsidR="0084592A" w:rsidRDefault="0084592A" w:rsidP="0084592A">
            <w:pPr>
              <w:pStyle w:val="TabellHuvud"/>
              <w:jc w:val="left"/>
            </w:pPr>
          </w:p>
        </w:tc>
        <w:tc>
          <w:tcPr>
            <w:tcW w:w="518" w:type="pct"/>
            <w:tcBorders>
              <w:top w:val="single" w:sz="8" w:space="0" w:color="auto"/>
              <w:bottom w:val="single" w:sz="6" w:space="0" w:color="auto"/>
            </w:tcBorders>
          </w:tcPr>
          <w:p w14:paraId="386502B5" w14:textId="77777777" w:rsidR="0084592A" w:rsidRDefault="0084592A" w:rsidP="0084592A">
            <w:pPr>
              <w:pStyle w:val="TabellHuvud"/>
            </w:pPr>
            <w:r>
              <w:t>2015</w:t>
            </w:r>
          </w:p>
        </w:tc>
        <w:tc>
          <w:tcPr>
            <w:tcW w:w="516" w:type="pct"/>
            <w:tcBorders>
              <w:top w:val="single" w:sz="8" w:space="0" w:color="auto"/>
              <w:bottom w:val="single" w:sz="6" w:space="0" w:color="auto"/>
            </w:tcBorders>
          </w:tcPr>
          <w:p w14:paraId="162599D2" w14:textId="77777777" w:rsidR="0084592A" w:rsidRDefault="0084592A" w:rsidP="0084592A">
            <w:pPr>
              <w:pStyle w:val="TabellHuvud"/>
            </w:pPr>
            <w:r>
              <w:t>2016</w:t>
            </w:r>
          </w:p>
        </w:tc>
        <w:tc>
          <w:tcPr>
            <w:tcW w:w="518" w:type="pct"/>
            <w:tcBorders>
              <w:top w:val="single" w:sz="8" w:space="0" w:color="auto"/>
              <w:bottom w:val="single" w:sz="6" w:space="0" w:color="auto"/>
            </w:tcBorders>
          </w:tcPr>
          <w:p w14:paraId="3B8ACC61" w14:textId="77777777" w:rsidR="0084592A" w:rsidRDefault="0084592A" w:rsidP="0084592A">
            <w:pPr>
              <w:pStyle w:val="TabellHuvud"/>
            </w:pPr>
            <w:r>
              <w:t>2017</w:t>
            </w:r>
          </w:p>
        </w:tc>
        <w:tc>
          <w:tcPr>
            <w:tcW w:w="518" w:type="pct"/>
            <w:tcBorders>
              <w:top w:val="single" w:sz="8" w:space="0" w:color="auto"/>
              <w:bottom w:val="single" w:sz="6" w:space="0" w:color="auto"/>
            </w:tcBorders>
          </w:tcPr>
          <w:p w14:paraId="56CF7CD4" w14:textId="77777777" w:rsidR="0084592A" w:rsidRDefault="0084592A" w:rsidP="0084592A">
            <w:pPr>
              <w:pStyle w:val="TabellHuvud"/>
            </w:pPr>
            <w:r>
              <w:t>2018</w:t>
            </w:r>
          </w:p>
        </w:tc>
        <w:tc>
          <w:tcPr>
            <w:tcW w:w="517" w:type="pct"/>
            <w:tcBorders>
              <w:top w:val="single" w:sz="8" w:space="0" w:color="auto"/>
              <w:bottom w:val="single" w:sz="6" w:space="0" w:color="auto"/>
            </w:tcBorders>
          </w:tcPr>
          <w:p w14:paraId="3A0ADFD2" w14:textId="4F91296B" w:rsidR="0084592A" w:rsidRDefault="0084592A" w:rsidP="0084592A">
            <w:pPr>
              <w:pStyle w:val="TabellHuvud"/>
            </w:pPr>
            <w:r>
              <w:t>2019</w:t>
            </w:r>
          </w:p>
        </w:tc>
      </w:tr>
      <w:tr w:rsidR="0084592A" w14:paraId="2CE031BB" w14:textId="73641390" w:rsidTr="00691D93">
        <w:tc>
          <w:tcPr>
            <w:tcW w:w="2412" w:type="pct"/>
            <w:tcBorders>
              <w:top w:val="single" w:sz="6" w:space="0" w:color="auto"/>
            </w:tcBorders>
          </w:tcPr>
          <w:p w14:paraId="773CAEDB" w14:textId="7E653B7C" w:rsidR="0084592A" w:rsidRDefault="0084592A" w:rsidP="0084592A">
            <w:pPr>
              <w:pStyle w:val="TabellRader"/>
              <w:jc w:val="left"/>
            </w:pPr>
            <w:r>
              <w:t>Externa förvaltningskostnader mnkr</w:t>
            </w:r>
            <w:r>
              <w:rPr>
                <w:vertAlign w:val="superscript"/>
              </w:rPr>
              <w:t>1</w:t>
            </w:r>
          </w:p>
        </w:tc>
        <w:tc>
          <w:tcPr>
            <w:tcW w:w="518" w:type="pct"/>
            <w:tcBorders>
              <w:top w:val="single" w:sz="6" w:space="0" w:color="auto"/>
            </w:tcBorders>
          </w:tcPr>
          <w:p w14:paraId="0185BCE8" w14:textId="77777777" w:rsidR="0084592A" w:rsidRDefault="0084592A" w:rsidP="0084592A">
            <w:pPr>
              <w:pStyle w:val="TabellRader"/>
            </w:pPr>
            <w:r>
              <w:t>949</w:t>
            </w:r>
          </w:p>
        </w:tc>
        <w:tc>
          <w:tcPr>
            <w:tcW w:w="516" w:type="pct"/>
            <w:tcBorders>
              <w:top w:val="single" w:sz="6" w:space="0" w:color="auto"/>
            </w:tcBorders>
          </w:tcPr>
          <w:p w14:paraId="02ACBD2B" w14:textId="77777777" w:rsidR="0084592A" w:rsidRDefault="0084592A" w:rsidP="0084592A">
            <w:pPr>
              <w:pStyle w:val="TabellRader"/>
            </w:pPr>
            <w:r>
              <w:t>860</w:t>
            </w:r>
          </w:p>
        </w:tc>
        <w:tc>
          <w:tcPr>
            <w:tcW w:w="518" w:type="pct"/>
            <w:tcBorders>
              <w:top w:val="single" w:sz="6" w:space="0" w:color="auto"/>
            </w:tcBorders>
          </w:tcPr>
          <w:p w14:paraId="37E1C688" w14:textId="2411CBC7" w:rsidR="0084592A" w:rsidRDefault="0084592A" w:rsidP="0084592A">
            <w:pPr>
              <w:pStyle w:val="TabellRader"/>
              <w:tabs>
                <w:tab w:val="left" w:pos="421"/>
              </w:tabs>
            </w:pPr>
            <w:r>
              <w:t>832</w:t>
            </w:r>
          </w:p>
        </w:tc>
        <w:tc>
          <w:tcPr>
            <w:tcW w:w="518" w:type="pct"/>
            <w:tcBorders>
              <w:top w:val="single" w:sz="6" w:space="0" w:color="auto"/>
            </w:tcBorders>
          </w:tcPr>
          <w:p w14:paraId="6B8A1F50" w14:textId="77777777" w:rsidR="0084592A" w:rsidRDefault="0084592A" w:rsidP="0084592A">
            <w:pPr>
              <w:pStyle w:val="TabellRader"/>
              <w:tabs>
                <w:tab w:val="left" w:pos="421"/>
              </w:tabs>
            </w:pPr>
            <w:r>
              <w:t>768</w:t>
            </w:r>
          </w:p>
        </w:tc>
        <w:tc>
          <w:tcPr>
            <w:tcW w:w="517" w:type="pct"/>
            <w:tcBorders>
              <w:top w:val="single" w:sz="6" w:space="0" w:color="auto"/>
            </w:tcBorders>
          </w:tcPr>
          <w:p w14:paraId="0938BC84" w14:textId="4BC79175" w:rsidR="0084592A" w:rsidRDefault="0084592A" w:rsidP="0084592A">
            <w:pPr>
              <w:pStyle w:val="TabellRader"/>
              <w:tabs>
                <w:tab w:val="left" w:pos="421"/>
              </w:tabs>
            </w:pPr>
            <w:r>
              <w:t>739</w:t>
            </w:r>
          </w:p>
        </w:tc>
      </w:tr>
      <w:tr w:rsidR="0084592A" w14:paraId="37EAF7D7" w14:textId="4067D287" w:rsidTr="00691D93">
        <w:tc>
          <w:tcPr>
            <w:tcW w:w="2412" w:type="pct"/>
          </w:tcPr>
          <w:p w14:paraId="2FE09B8A" w14:textId="77777777" w:rsidR="0084592A" w:rsidRDefault="0084592A" w:rsidP="0084592A">
            <w:pPr>
              <w:pStyle w:val="TabellRader"/>
              <w:jc w:val="left"/>
            </w:pPr>
            <w:r>
              <w:t>Förändring jmf föregående år, procent</w:t>
            </w:r>
          </w:p>
        </w:tc>
        <w:tc>
          <w:tcPr>
            <w:tcW w:w="518" w:type="pct"/>
          </w:tcPr>
          <w:p w14:paraId="7F413F7B" w14:textId="77777777" w:rsidR="0084592A" w:rsidRDefault="0084592A" w:rsidP="0084592A">
            <w:pPr>
              <w:pStyle w:val="TabellRader"/>
            </w:pPr>
            <w:r>
              <w:t>11,6</w:t>
            </w:r>
          </w:p>
        </w:tc>
        <w:tc>
          <w:tcPr>
            <w:tcW w:w="516" w:type="pct"/>
          </w:tcPr>
          <w:p w14:paraId="052D3CD6" w14:textId="77777777" w:rsidR="0084592A" w:rsidRDefault="0084592A" w:rsidP="0084592A">
            <w:pPr>
              <w:pStyle w:val="TabellRader"/>
            </w:pPr>
            <w:r>
              <w:t>-9,4</w:t>
            </w:r>
          </w:p>
        </w:tc>
        <w:tc>
          <w:tcPr>
            <w:tcW w:w="518" w:type="pct"/>
          </w:tcPr>
          <w:p w14:paraId="338387A1" w14:textId="59C34D16" w:rsidR="0084592A" w:rsidRDefault="0084592A" w:rsidP="0084592A">
            <w:pPr>
              <w:pStyle w:val="TabellRader"/>
            </w:pPr>
            <w:r>
              <w:t>-3,3</w:t>
            </w:r>
          </w:p>
        </w:tc>
        <w:tc>
          <w:tcPr>
            <w:tcW w:w="518" w:type="pct"/>
          </w:tcPr>
          <w:p w14:paraId="57F6F391" w14:textId="77777777" w:rsidR="0084592A" w:rsidRDefault="0084592A" w:rsidP="0084592A">
            <w:pPr>
              <w:pStyle w:val="TabellRader"/>
            </w:pPr>
            <w:r>
              <w:t>-7,7</w:t>
            </w:r>
          </w:p>
        </w:tc>
        <w:tc>
          <w:tcPr>
            <w:tcW w:w="517" w:type="pct"/>
          </w:tcPr>
          <w:p w14:paraId="2DC86A05" w14:textId="31F2518B" w:rsidR="0084592A" w:rsidRDefault="0084592A" w:rsidP="0084592A">
            <w:pPr>
              <w:pStyle w:val="TabellRader"/>
            </w:pPr>
            <w:r>
              <w:t>-</w:t>
            </w:r>
            <w:r w:rsidR="00F65AC3">
              <w:t>3,8</w:t>
            </w:r>
          </w:p>
        </w:tc>
      </w:tr>
      <w:tr w:rsidR="0084592A" w14:paraId="2517402B" w14:textId="46A45FA9" w:rsidTr="00691D93">
        <w:tc>
          <w:tcPr>
            <w:tcW w:w="2412" w:type="pct"/>
            <w:tcBorders>
              <w:bottom w:val="single" w:sz="4" w:space="0" w:color="auto"/>
            </w:tcBorders>
          </w:tcPr>
          <w:p w14:paraId="4C32B7BD" w14:textId="77777777" w:rsidR="0084592A" w:rsidRDefault="0084592A" w:rsidP="0084592A">
            <w:pPr>
              <w:pStyle w:val="TabellRader"/>
              <w:jc w:val="left"/>
            </w:pPr>
            <w:r>
              <w:t>Buffert</w:t>
            </w:r>
            <w:r w:rsidRPr="00D321AE">
              <w:t>kapital i genomsnitt, mdkr</w:t>
            </w:r>
            <w:r>
              <w:rPr>
                <w:vertAlign w:val="superscript"/>
              </w:rPr>
              <w:t>2</w:t>
            </w:r>
          </w:p>
        </w:tc>
        <w:tc>
          <w:tcPr>
            <w:tcW w:w="518" w:type="pct"/>
            <w:tcBorders>
              <w:bottom w:val="single" w:sz="4" w:space="0" w:color="auto"/>
            </w:tcBorders>
          </w:tcPr>
          <w:p w14:paraId="65BD11D2" w14:textId="77777777" w:rsidR="0084592A" w:rsidRDefault="0084592A" w:rsidP="0084592A">
            <w:pPr>
              <w:pStyle w:val="TabellRader"/>
            </w:pPr>
            <w:r w:rsidRPr="00D321AE">
              <w:t>1 207</w:t>
            </w:r>
          </w:p>
        </w:tc>
        <w:tc>
          <w:tcPr>
            <w:tcW w:w="516" w:type="pct"/>
            <w:tcBorders>
              <w:bottom w:val="single" w:sz="4" w:space="0" w:color="auto"/>
            </w:tcBorders>
          </w:tcPr>
          <w:p w14:paraId="2161A2F2" w14:textId="77777777" w:rsidR="0084592A" w:rsidRDefault="0084592A" w:rsidP="0084592A">
            <w:pPr>
              <w:pStyle w:val="TabellRader"/>
            </w:pPr>
            <w:r w:rsidRPr="00D321AE">
              <w:t>1 27</w:t>
            </w:r>
            <w:r>
              <w:t>6</w:t>
            </w:r>
          </w:p>
        </w:tc>
        <w:tc>
          <w:tcPr>
            <w:tcW w:w="518" w:type="pct"/>
            <w:tcBorders>
              <w:bottom w:val="single" w:sz="4" w:space="0" w:color="auto"/>
            </w:tcBorders>
          </w:tcPr>
          <w:p w14:paraId="39B4E8D8" w14:textId="77777777" w:rsidR="0084592A" w:rsidRPr="00D321AE" w:rsidRDefault="0084592A" w:rsidP="0084592A">
            <w:pPr>
              <w:pStyle w:val="TabellRader"/>
            </w:pPr>
            <w:r>
              <w:t>1 362</w:t>
            </w:r>
          </w:p>
        </w:tc>
        <w:tc>
          <w:tcPr>
            <w:tcW w:w="518" w:type="pct"/>
            <w:tcBorders>
              <w:bottom w:val="single" w:sz="4" w:space="0" w:color="auto"/>
            </w:tcBorders>
          </w:tcPr>
          <w:p w14:paraId="6C557285" w14:textId="77777777" w:rsidR="0084592A" w:rsidRDefault="0084592A" w:rsidP="0084592A">
            <w:pPr>
              <w:pStyle w:val="TabellRader"/>
            </w:pPr>
            <w:r>
              <w:t>1 393</w:t>
            </w:r>
          </w:p>
        </w:tc>
        <w:tc>
          <w:tcPr>
            <w:tcW w:w="517" w:type="pct"/>
            <w:tcBorders>
              <w:bottom w:val="single" w:sz="4" w:space="0" w:color="auto"/>
            </w:tcBorders>
          </w:tcPr>
          <w:p w14:paraId="718C77A9" w14:textId="4349B5C2" w:rsidR="0084592A" w:rsidRPr="00F65AC3" w:rsidRDefault="00F65AC3" w:rsidP="0084592A">
            <w:pPr>
              <w:pStyle w:val="TabellRader"/>
              <w:rPr>
                <w:bCs/>
              </w:rPr>
            </w:pPr>
            <w:r w:rsidRPr="00691D93">
              <w:rPr>
                <w:bCs/>
              </w:rPr>
              <w:t>1 490</w:t>
            </w:r>
          </w:p>
        </w:tc>
      </w:tr>
    </w:tbl>
    <w:p w14:paraId="0805822C" w14:textId="77777777" w:rsidR="00E81771" w:rsidRDefault="00E81771" w:rsidP="00E81771">
      <w:pPr>
        <w:pStyle w:val="Fotnotstext"/>
      </w:pPr>
      <w:r>
        <w:t>Källa: AP-fondernas årsredovisningar</w:t>
      </w:r>
    </w:p>
    <w:p w14:paraId="565F8F93" w14:textId="19DCEB82" w:rsidR="00E81771" w:rsidRDefault="00E81771" w:rsidP="00E81771">
      <w:pPr>
        <w:pStyle w:val="Fotnotstext"/>
      </w:pPr>
      <w:r>
        <w:rPr>
          <w:vertAlign w:val="superscript"/>
        </w:rPr>
        <w:t xml:space="preserve">1 </w:t>
      </w:r>
      <w:r>
        <w:t>Exklusive prestationsbaserade arvoden</w:t>
      </w:r>
      <w:r w:rsidR="00AE2BFC">
        <w:t>.</w:t>
      </w:r>
    </w:p>
    <w:p w14:paraId="2B13E015" w14:textId="3022C37C" w:rsidR="00E81771" w:rsidRDefault="00E81771" w:rsidP="00E81771">
      <w:pPr>
        <w:pStyle w:val="Fotnotstext"/>
      </w:pPr>
      <w:r>
        <w:rPr>
          <w:vertAlign w:val="superscript"/>
        </w:rPr>
        <w:t xml:space="preserve">2 </w:t>
      </w:r>
      <w:r>
        <w:t>G</w:t>
      </w:r>
      <w:r w:rsidRPr="00E74321">
        <w:t xml:space="preserve">enomsnittligt </w:t>
      </w:r>
      <w:r>
        <w:t xml:space="preserve">fondkapital under året (ingående fondkapital + utgående </w:t>
      </w:r>
      <w:proofErr w:type="gramStart"/>
      <w:r>
        <w:t>fondkapital)/</w:t>
      </w:r>
      <w:proofErr w:type="gramEnd"/>
      <w:r>
        <w:t>2</w:t>
      </w:r>
      <w:r w:rsidR="00AE2BFC">
        <w:t>.</w:t>
      </w:r>
      <w:r>
        <w:t xml:space="preserve"> </w:t>
      </w:r>
    </w:p>
    <w:p w14:paraId="34884BC3" w14:textId="77777777" w:rsidR="00E81771" w:rsidRPr="002E7A56" w:rsidRDefault="00E81771" w:rsidP="00E81771">
      <w:pPr>
        <w:pStyle w:val="Rubrik5utannumrering"/>
      </w:pPr>
      <w:r w:rsidRPr="002E7A56">
        <w:t>Prestationsbaserade arvoden</w:t>
      </w:r>
      <w:r>
        <w:t xml:space="preserve"> för extern förvaltning</w:t>
      </w:r>
    </w:p>
    <w:p w14:paraId="6BCF5247" w14:textId="1AC0D193" w:rsidR="00E81771" w:rsidRDefault="00E81771" w:rsidP="00E81771">
      <w:pPr>
        <w:pStyle w:val="Brdtext"/>
      </w:pPr>
      <w:r w:rsidRPr="00CB2872">
        <w:t>Posten externa förvaltningskostnader innefattar enligt AP-fondernas redovisningsprinciper inte prestationsbaserade arvoden eller förvaltar</w:t>
      </w:r>
      <w:r>
        <w:softHyphen/>
      </w:r>
      <w:r w:rsidRPr="00CB2872">
        <w:t>arvoden för onoterade tillgångar</w:t>
      </w:r>
      <w:r>
        <w:t>.</w:t>
      </w:r>
    </w:p>
    <w:p w14:paraId="0B9450DA" w14:textId="77777777" w:rsidR="00E81771" w:rsidRPr="00CB2872" w:rsidRDefault="00E81771" w:rsidP="00E81771">
      <w:pPr>
        <w:pStyle w:val="Brdtextmedindrag"/>
      </w:pPr>
      <w:r w:rsidRPr="00CB2872">
        <w:t>Prestationsbaserade arvoden betalas ut till externa förvaltare när en överenskommen avkastning överträffas. Avkastning över</w:t>
      </w:r>
      <w:r>
        <w:t xml:space="preserve"> detta</w:t>
      </w:r>
      <w:r w:rsidRPr="00CB2872">
        <w:t xml:space="preserve"> mål ökar netto</w:t>
      </w:r>
      <w:r>
        <w:softHyphen/>
      </w:r>
      <w:r w:rsidRPr="00CB2872">
        <w:t xml:space="preserve">avkastningen men genererar för denna typ av arvodesavtal samtidigt en kostnad i form av </w:t>
      </w:r>
      <w:r>
        <w:t xml:space="preserve">ett </w:t>
      </w:r>
      <w:r w:rsidRPr="00CB2872">
        <w:t>prestationsbaserat arvode. I AP-fondernas resultat</w:t>
      </w:r>
      <w:r>
        <w:softHyphen/>
      </w:r>
      <w:r w:rsidRPr="00CB2872">
        <w:t xml:space="preserve">räkning redovisas erlagda prestationsbaserade arvoden som en avgående post under nettoresultatet för aktuellt tillgångsslag. </w:t>
      </w:r>
      <w:r>
        <w:t>I tabell 4.5 redovisas</w:t>
      </w:r>
      <w:r w:rsidRPr="00CB2872">
        <w:t xml:space="preserve"> prestationsbaserade arvoden </w:t>
      </w:r>
      <w:r>
        <w:t>för noterade tillgångsslag</w:t>
      </w:r>
      <w:r w:rsidRPr="00CB2872">
        <w:t xml:space="preserve"> </w:t>
      </w:r>
      <w:r>
        <w:t xml:space="preserve">de senaste </w:t>
      </w:r>
      <w:r>
        <w:br/>
        <w:t>fem åren</w:t>
      </w:r>
      <w:r w:rsidRPr="00CB2872">
        <w:t xml:space="preserve">. </w:t>
      </w:r>
    </w:p>
    <w:p w14:paraId="53EE73C4" w14:textId="6583B4CD" w:rsidR="00E81771" w:rsidRDefault="00E81771" w:rsidP="00E81771">
      <w:pPr>
        <w:pStyle w:val="TabellRubrik"/>
      </w:pPr>
      <w:r>
        <w:t xml:space="preserve">Tabell </w:t>
      </w:r>
      <w:fldSimple w:instr=" STYLEREF 1 \s ">
        <w:r w:rsidR="008B3E76">
          <w:rPr>
            <w:noProof/>
          </w:rPr>
          <w:t>4</w:t>
        </w:r>
      </w:fldSimple>
      <w:r>
        <w:t>.</w:t>
      </w:r>
      <w:fldSimple w:instr=" SEQ Tabell \* Arabic \s 1  \* MERGEFORMAT ">
        <w:r w:rsidR="008B3E76">
          <w:rPr>
            <w:noProof/>
          </w:rPr>
          <w:t>5</w:t>
        </w:r>
      </w:fldSimple>
      <w:r>
        <w:tab/>
        <w:t>Prestationsbaserade arvoden för extern förvaltning</w:t>
      </w:r>
    </w:p>
    <w:tbl>
      <w:tblPr>
        <w:tblW w:w="5052" w:type="pct"/>
        <w:tblCellMar>
          <w:left w:w="0" w:type="dxa"/>
        </w:tblCellMar>
        <w:tblLook w:val="0000" w:firstRow="0" w:lastRow="0" w:firstColumn="0" w:lastColumn="0" w:noHBand="0" w:noVBand="0"/>
      </w:tblPr>
      <w:tblGrid>
        <w:gridCol w:w="1259"/>
        <w:gridCol w:w="942"/>
        <w:gridCol w:w="1130"/>
        <w:gridCol w:w="877"/>
        <w:gridCol w:w="875"/>
        <w:gridCol w:w="875"/>
      </w:tblGrid>
      <w:tr w:rsidR="00076E22" w14:paraId="2CBD6BDC" w14:textId="77777777" w:rsidTr="00076E22">
        <w:tc>
          <w:tcPr>
            <w:tcW w:w="1057" w:type="pct"/>
            <w:tcBorders>
              <w:top w:val="single" w:sz="4" w:space="0" w:color="auto"/>
            </w:tcBorders>
          </w:tcPr>
          <w:p w14:paraId="7DDC055C" w14:textId="77777777" w:rsidR="00076E22" w:rsidRDefault="00076E22" w:rsidP="00076E22">
            <w:pPr>
              <w:pStyle w:val="TabellRader"/>
              <w:jc w:val="left"/>
            </w:pPr>
            <w:r w:rsidRPr="004C1903">
              <w:rPr>
                <w:b/>
                <w:i/>
              </w:rPr>
              <w:t>Miljoner kronor</w:t>
            </w:r>
          </w:p>
        </w:tc>
        <w:tc>
          <w:tcPr>
            <w:tcW w:w="791" w:type="pct"/>
            <w:tcBorders>
              <w:top w:val="single" w:sz="4" w:space="0" w:color="auto"/>
            </w:tcBorders>
          </w:tcPr>
          <w:p w14:paraId="685512D2" w14:textId="77777777" w:rsidR="00076E22" w:rsidRPr="00613110" w:rsidRDefault="00076E22" w:rsidP="00076E22">
            <w:pPr>
              <w:pStyle w:val="TabellRader"/>
              <w:rPr>
                <w:b/>
              </w:rPr>
            </w:pPr>
            <w:r w:rsidRPr="00613110">
              <w:rPr>
                <w:b/>
              </w:rPr>
              <w:t>2015</w:t>
            </w:r>
          </w:p>
        </w:tc>
        <w:tc>
          <w:tcPr>
            <w:tcW w:w="948" w:type="pct"/>
            <w:tcBorders>
              <w:top w:val="single" w:sz="4" w:space="0" w:color="auto"/>
            </w:tcBorders>
          </w:tcPr>
          <w:p w14:paraId="22BFF229" w14:textId="77777777" w:rsidR="00076E22" w:rsidRPr="00613110" w:rsidRDefault="00076E22" w:rsidP="00076E22">
            <w:pPr>
              <w:pStyle w:val="TabellRader"/>
              <w:rPr>
                <w:b/>
              </w:rPr>
            </w:pPr>
            <w:r w:rsidRPr="00613110">
              <w:rPr>
                <w:b/>
              </w:rPr>
              <w:t>2016</w:t>
            </w:r>
          </w:p>
        </w:tc>
        <w:tc>
          <w:tcPr>
            <w:tcW w:w="736" w:type="pct"/>
            <w:tcBorders>
              <w:top w:val="single" w:sz="4" w:space="0" w:color="auto"/>
            </w:tcBorders>
          </w:tcPr>
          <w:p w14:paraId="38B9C9A4" w14:textId="77777777" w:rsidR="00076E22" w:rsidRPr="00613110" w:rsidRDefault="00076E22" w:rsidP="00076E22">
            <w:pPr>
              <w:pStyle w:val="TabellRader"/>
              <w:rPr>
                <w:b/>
              </w:rPr>
            </w:pPr>
            <w:r>
              <w:rPr>
                <w:b/>
              </w:rPr>
              <w:t>2017</w:t>
            </w:r>
          </w:p>
        </w:tc>
        <w:tc>
          <w:tcPr>
            <w:tcW w:w="734" w:type="pct"/>
            <w:tcBorders>
              <w:top w:val="single" w:sz="4" w:space="0" w:color="auto"/>
            </w:tcBorders>
          </w:tcPr>
          <w:p w14:paraId="017CEA7E" w14:textId="0C2231FD" w:rsidR="00076E22" w:rsidRDefault="00076E22" w:rsidP="00076E22">
            <w:pPr>
              <w:pStyle w:val="TabellRader"/>
              <w:rPr>
                <w:b/>
              </w:rPr>
            </w:pPr>
            <w:r>
              <w:rPr>
                <w:b/>
              </w:rPr>
              <w:t>2018</w:t>
            </w:r>
          </w:p>
        </w:tc>
        <w:tc>
          <w:tcPr>
            <w:tcW w:w="734" w:type="pct"/>
            <w:tcBorders>
              <w:top w:val="single" w:sz="4" w:space="0" w:color="auto"/>
            </w:tcBorders>
          </w:tcPr>
          <w:p w14:paraId="4A795BA3" w14:textId="39B6DA4D" w:rsidR="00076E22" w:rsidRDefault="00076E22" w:rsidP="00076E22">
            <w:pPr>
              <w:pStyle w:val="TabellRader"/>
              <w:rPr>
                <w:b/>
              </w:rPr>
            </w:pPr>
            <w:r>
              <w:rPr>
                <w:b/>
              </w:rPr>
              <w:t>2019</w:t>
            </w:r>
          </w:p>
        </w:tc>
      </w:tr>
      <w:tr w:rsidR="00076E22" w14:paraId="6767D2D4" w14:textId="77777777" w:rsidTr="00076E22">
        <w:tc>
          <w:tcPr>
            <w:tcW w:w="1057" w:type="pct"/>
            <w:tcBorders>
              <w:top w:val="single" w:sz="4" w:space="0" w:color="auto"/>
            </w:tcBorders>
          </w:tcPr>
          <w:p w14:paraId="79DFA31F" w14:textId="77777777" w:rsidR="00076E22" w:rsidRDefault="00076E22" w:rsidP="00076E22">
            <w:pPr>
              <w:pStyle w:val="TabellRader"/>
              <w:jc w:val="left"/>
            </w:pPr>
            <w:r>
              <w:t>Första AP-fonden</w:t>
            </w:r>
          </w:p>
        </w:tc>
        <w:tc>
          <w:tcPr>
            <w:tcW w:w="791" w:type="pct"/>
            <w:tcBorders>
              <w:top w:val="single" w:sz="4" w:space="0" w:color="auto"/>
            </w:tcBorders>
          </w:tcPr>
          <w:p w14:paraId="766404E0" w14:textId="77777777" w:rsidR="00076E22" w:rsidRDefault="00076E22" w:rsidP="00076E22">
            <w:pPr>
              <w:pStyle w:val="TabellRader"/>
            </w:pPr>
            <w:r>
              <w:t>34</w:t>
            </w:r>
          </w:p>
        </w:tc>
        <w:tc>
          <w:tcPr>
            <w:tcW w:w="948" w:type="pct"/>
            <w:tcBorders>
              <w:top w:val="single" w:sz="4" w:space="0" w:color="auto"/>
            </w:tcBorders>
          </w:tcPr>
          <w:p w14:paraId="761C0281" w14:textId="77777777" w:rsidR="00076E22" w:rsidRDefault="00076E22" w:rsidP="00076E22">
            <w:pPr>
              <w:pStyle w:val="TabellRader"/>
            </w:pPr>
            <w:r>
              <w:t>37</w:t>
            </w:r>
          </w:p>
        </w:tc>
        <w:tc>
          <w:tcPr>
            <w:tcW w:w="736" w:type="pct"/>
            <w:tcBorders>
              <w:top w:val="single" w:sz="4" w:space="0" w:color="auto"/>
            </w:tcBorders>
          </w:tcPr>
          <w:p w14:paraId="2B98F5E4" w14:textId="77777777" w:rsidR="00076E22" w:rsidRDefault="00076E22" w:rsidP="00076E22">
            <w:pPr>
              <w:pStyle w:val="TabellRader"/>
            </w:pPr>
            <w:r>
              <w:t>65</w:t>
            </w:r>
          </w:p>
        </w:tc>
        <w:tc>
          <w:tcPr>
            <w:tcW w:w="734" w:type="pct"/>
            <w:tcBorders>
              <w:top w:val="single" w:sz="4" w:space="0" w:color="auto"/>
            </w:tcBorders>
          </w:tcPr>
          <w:p w14:paraId="1CAEE484" w14:textId="16E47734" w:rsidR="00076E22" w:rsidRDefault="00076E22" w:rsidP="00076E22">
            <w:pPr>
              <w:pStyle w:val="TabellRader"/>
            </w:pPr>
            <w:r>
              <w:t>90</w:t>
            </w:r>
          </w:p>
        </w:tc>
        <w:tc>
          <w:tcPr>
            <w:tcW w:w="734" w:type="pct"/>
            <w:tcBorders>
              <w:top w:val="single" w:sz="4" w:space="0" w:color="auto"/>
            </w:tcBorders>
          </w:tcPr>
          <w:p w14:paraId="261DFC61" w14:textId="36E1821B" w:rsidR="00076E22" w:rsidRDefault="00076E22" w:rsidP="00076E22">
            <w:pPr>
              <w:pStyle w:val="TabellRader"/>
            </w:pPr>
            <w:r>
              <w:t>48</w:t>
            </w:r>
          </w:p>
        </w:tc>
      </w:tr>
      <w:tr w:rsidR="00076E22" w14:paraId="1C284E0A" w14:textId="77777777" w:rsidTr="00076E22">
        <w:tc>
          <w:tcPr>
            <w:tcW w:w="1057" w:type="pct"/>
          </w:tcPr>
          <w:p w14:paraId="150FF4B2" w14:textId="77777777" w:rsidR="00076E22" w:rsidRDefault="00076E22" w:rsidP="00076E22">
            <w:pPr>
              <w:pStyle w:val="TabellRader"/>
              <w:jc w:val="left"/>
            </w:pPr>
            <w:r>
              <w:t>Andra AP-fonden</w:t>
            </w:r>
          </w:p>
        </w:tc>
        <w:tc>
          <w:tcPr>
            <w:tcW w:w="791" w:type="pct"/>
          </w:tcPr>
          <w:p w14:paraId="30166A8D" w14:textId="77777777" w:rsidR="00076E22" w:rsidRDefault="00076E22" w:rsidP="00076E22">
            <w:pPr>
              <w:pStyle w:val="TabellRader"/>
            </w:pPr>
            <w:r>
              <w:t>144</w:t>
            </w:r>
          </w:p>
        </w:tc>
        <w:tc>
          <w:tcPr>
            <w:tcW w:w="948" w:type="pct"/>
          </w:tcPr>
          <w:p w14:paraId="67025FEA" w14:textId="77777777" w:rsidR="00076E22" w:rsidRDefault="00076E22" w:rsidP="00076E22">
            <w:pPr>
              <w:pStyle w:val="TabellRader"/>
            </w:pPr>
            <w:r>
              <w:t>139</w:t>
            </w:r>
          </w:p>
        </w:tc>
        <w:tc>
          <w:tcPr>
            <w:tcW w:w="736" w:type="pct"/>
          </w:tcPr>
          <w:p w14:paraId="612672CA" w14:textId="77777777" w:rsidR="00076E22" w:rsidRDefault="00076E22" w:rsidP="00076E22">
            <w:pPr>
              <w:pStyle w:val="TabellRader"/>
            </w:pPr>
            <w:r>
              <w:t>215</w:t>
            </w:r>
          </w:p>
        </w:tc>
        <w:tc>
          <w:tcPr>
            <w:tcW w:w="734" w:type="pct"/>
          </w:tcPr>
          <w:p w14:paraId="09E078E8" w14:textId="55BDB385" w:rsidR="00076E22" w:rsidRDefault="00076E22" w:rsidP="00076E22">
            <w:pPr>
              <w:pStyle w:val="TabellRader"/>
            </w:pPr>
            <w:r>
              <w:t>80</w:t>
            </w:r>
          </w:p>
        </w:tc>
        <w:tc>
          <w:tcPr>
            <w:tcW w:w="734" w:type="pct"/>
          </w:tcPr>
          <w:p w14:paraId="1B0EA6F9" w14:textId="04492040" w:rsidR="00076E22" w:rsidRDefault="00076E22" w:rsidP="00076E22">
            <w:pPr>
              <w:pStyle w:val="TabellRader"/>
            </w:pPr>
            <w:r>
              <w:t>148</w:t>
            </w:r>
          </w:p>
        </w:tc>
      </w:tr>
      <w:tr w:rsidR="00076E22" w14:paraId="081EF0E8" w14:textId="77777777" w:rsidTr="00076E22">
        <w:tc>
          <w:tcPr>
            <w:tcW w:w="1057" w:type="pct"/>
          </w:tcPr>
          <w:p w14:paraId="51469638" w14:textId="77777777" w:rsidR="00076E22" w:rsidRDefault="00076E22" w:rsidP="00076E22">
            <w:pPr>
              <w:pStyle w:val="TabellRader"/>
              <w:jc w:val="left"/>
            </w:pPr>
            <w:r>
              <w:t>Tredje AP-fonden</w:t>
            </w:r>
          </w:p>
        </w:tc>
        <w:tc>
          <w:tcPr>
            <w:tcW w:w="791" w:type="pct"/>
          </w:tcPr>
          <w:p w14:paraId="737642B9" w14:textId="77777777" w:rsidR="00076E22" w:rsidRDefault="00076E22" w:rsidP="00076E22">
            <w:pPr>
              <w:pStyle w:val="TabellRader"/>
            </w:pPr>
            <w:r>
              <w:t>113</w:t>
            </w:r>
          </w:p>
        </w:tc>
        <w:tc>
          <w:tcPr>
            <w:tcW w:w="948" w:type="pct"/>
          </w:tcPr>
          <w:p w14:paraId="1AEA9CA2" w14:textId="77777777" w:rsidR="00076E22" w:rsidRDefault="00076E22" w:rsidP="00076E22">
            <w:pPr>
              <w:pStyle w:val="TabellRader"/>
            </w:pPr>
            <w:r>
              <w:t>183</w:t>
            </w:r>
          </w:p>
        </w:tc>
        <w:tc>
          <w:tcPr>
            <w:tcW w:w="736" w:type="pct"/>
          </w:tcPr>
          <w:p w14:paraId="3587BC35" w14:textId="77777777" w:rsidR="00076E22" w:rsidRDefault="00076E22" w:rsidP="00076E22">
            <w:pPr>
              <w:pStyle w:val="TabellRader"/>
            </w:pPr>
            <w:r>
              <w:t>118</w:t>
            </w:r>
          </w:p>
        </w:tc>
        <w:tc>
          <w:tcPr>
            <w:tcW w:w="734" w:type="pct"/>
          </w:tcPr>
          <w:p w14:paraId="07A0A5E5" w14:textId="699CE6E8" w:rsidR="00076E22" w:rsidRDefault="00076E22" w:rsidP="00076E22">
            <w:pPr>
              <w:pStyle w:val="TabellRader"/>
            </w:pPr>
            <w:r>
              <w:t>144</w:t>
            </w:r>
          </w:p>
        </w:tc>
        <w:tc>
          <w:tcPr>
            <w:tcW w:w="734" w:type="pct"/>
          </w:tcPr>
          <w:p w14:paraId="334C106D" w14:textId="0466F3F2" w:rsidR="00076E22" w:rsidRDefault="00076E22" w:rsidP="00076E22">
            <w:pPr>
              <w:pStyle w:val="TabellRader"/>
            </w:pPr>
            <w:r>
              <w:t>197</w:t>
            </w:r>
          </w:p>
        </w:tc>
      </w:tr>
      <w:tr w:rsidR="00076E22" w14:paraId="49B41067" w14:textId="77777777" w:rsidTr="00076E22">
        <w:tc>
          <w:tcPr>
            <w:tcW w:w="1057" w:type="pct"/>
          </w:tcPr>
          <w:p w14:paraId="260C9673" w14:textId="77777777" w:rsidR="00076E22" w:rsidRDefault="00076E22" w:rsidP="00076E22">
            <w:pPr>
              <w:pStyle w:val="TabellRader"/>
              <w:jc w:val="left"/>
            </w:pPr>
            <w:r>
              <w:t>Fjärde AP-fonden</w:t>
            </w:r>
          </w:p>
        </w:tc>
        <w:tc>
          <w:tcPr>
            <w:tcW w:w="791" w:type="pct"/>
          </w:tcPr>
          <w:p w14:paraId="7FD2F173" w14:textId="77777777" w:rsidR="00076E22" w:rsidRDefault="00076E22" w:rsidP="00076E22">
            <w:pPr>
              <w:pStyle w:val="TabellRader"/>
            </w:pPr>
            <w:r>
              <w:t>55</w:t>
            </w:r>
          </w:p>
        </w:tc>
        <w:tc>
          <w:tcPr>
            <w:tcW w:w="948" w:type="pct"/>
          </w:tcPr>
          <w:p w14:paraId="5A85B38D" w14:textId="77777777" w:rsidR="00076E22" w:rsidRDefault="00076E22" w:rsidP="00076E22">
            <w:pPr>
              <w:pStyle w:val="TabellRader"/>
            </w:pPr>
            <w:r>
              <w:t>13</w:t>
            </w:r>
          </w:p>
        </w:tc>
        <w:tc>
          <w:tcPr>
            <w:tcW w:w="736" w:type="pct"/>
          </w:tcPr>
          <w:p w14:paraId="5645FBEB" w14:textId="77777777" w:rsidR="00076E22" w:rsidRDefault="00076E22" w:rsidP="00076E22">
            <w:pPr>
              <w:pStyle w:val="TabellRader"/>
            </w:pPr>
            <w:r>
              <w:t>44</w:t>
            </w:r>
          </w:p>
        </w:tc>
        <w:tc>
          <w:tcPr>
            <w:tcW w:w="734" w:type="pct"/>
          </w:tcPr>
          <w:p w14:paraId="291E6347" w14:textId="43533A35" w:rsidR="00076E22" w:rsidRDefault="00076E22" w:rsidP="00076E22">
            <w:pPr>
              <w:pStyle w:val="TabellRader"/>
            </w:pPr>
            <w:r>
              <w:t>17</w:t>
            </w:r>
          </w:p>
        </w:tc>
        <w:tc>
          <w:tcPr>
            <w:tcW w:w="734" w:type="pct"/>
          </w:tcPr>
          <w:p w14:paraId="55DE3C17" w14:textId="7CA94355" w:rsidR="00076E22" w:rsidRDefault="00076E22" w:rsidP="00076E22">
            <w:pPr>
              <w:pStyle w:val="TabellRader"/>
            </w:pPr>
            <w:r>
              <w:t>13</w:t>
            </w:r>
          </w:p>
        </w:tc>
      </w:tr>
      <w:tr w:rsidR="00076E22" w14:paraId="0415C166" w14:textId="77777777" w:rsidTr="00076E22">
        <w:tc>
          <w:tcPr>
            <w:tcW w:w="1057" w:type="pct"/>
            <w:tcBorders>
              <w:bottom w:val="single" w:sz="4" w:space="0" w:color="auto"/>
            </w:tcBorders>
          </w:tcPr>
          <w:p w14:paraId="1BE6154A" w14:textId="77777777" w:rsidR="00076E22" w:rsidRDefault="00076E22" w:rsidP="00076E22">
            <w:pPr>
              <w:pStyle w:val="TabellRader"/>
              <w:jc w:val="left"/>
            </w:pPr>
            <w:r>
              <w:t>Sjätte AP-fonden</w:t>
            </w:r>
          </w:p>
        </w:tc>
        <w:tc>
          <w:tcPr>
            <w:tcW w:w="791" w:type="pct"/>
            <w:tcBorders>
              <w:bottom w:val="single" w:sz="4" w:space="0" w:color="auto"/>
            </w:tcBorders>
          </w:tcPr>
          <w:p w14:paraId="6BCE2F7D" w14:textId="77777777" w:rsidR="00076E22" w:rsidRDefault="00076E22" w:rsidP="00076E22">
            <w:pPr>
              <w:pStyle w:val="TabellRader"/>
            </w:pPr>
            <w:r>
              <w:t>0</w:t>
            </w:r>
          </w:p>
        </w:tc>
        <w:tc>
          <w:tcPr>
            <w:tcW w:w="948" w:type="pct"/>
            <w:tcBorders>
              <w:bottom w:val="single" w:sz="4" w:space="0" w:color="auto"/>
            </w:tcBorders>
          </w:tcPr>
          <w:p w14:paraId="6000AF24" w14:textId="77777777" w:rsidR="00076E22" w:rsidRDefault="00076E22" w:rsidP="00076E22">
            <w:pPr>
              <w:pStyle w:val="TabellRader"/>
            </w:pPr>
            <w:r>
              <w:t>0</w:t>
            </w:r>
          </w:p>
        </w:tc>
        <w:tc>
          <w:tcPr>
            <w:tcW w:w="736" w:type="pct"/>
            <w:tcBorders>
              <w:bottom w:val="single" w:sz="4" w:space="0" w:color="auto"/>
            </w:tcBorders>
          </w:tcPr>
          <w:p w14:paraId="154BE51A" w14:textId="77777777" w:rsidR="00076E22" w:rsidRDefault="00076E22" w:rsidP="00076E22">
            <w:pPr>
              <w:pStyle w:val="TabellRader"/>
            </w:pPr>
            <w:r>
              <w:t>0</w:t>
            </w:r>
          </w:p>
        </w:tc>
        <w:tc>
          <w:tcPr>
            <w:tcW w:w="734" w:type="pct"/>
            <w:tcBorders>
              <w:bottom w:val="single" w:sz="4" w:space="0" w:color="auto"/>
            </w:tcBorders>
          </w:tcPr>
          <w:p w14:paraId="7EFE3845" w14:textId="6AECDA9E" w:rsidR="00076E22" w:rsidRDefault="00076E22" w:rsidP="00076E22">
            <w:pPr>
              <w:pStyle w:val="TabellRader"/>
            </w:pPr>
            <w:r>
              <w:t>0</w:t>
            </w:r>
          </w:p>
        </w:tc>
        <w:tc>
          <w:tcPr>
            <w:tcW w:w="734" w:type="pct"/>
            <w:tcBorders>
              <w:bottom w:val="single" w:sz="4" w:space="0" w:color="auto"/>
            </w:tcBorders>
          </w:tcPr>
          <w:p w14:paraId="1BA0D4F0" w14:textId="0DD35205" w:rsidR="00076E22" w:rsidRDefault="00076E22" w:rsidP="00076E22">
            <w:pPr>
              <w:pStyle w:val="TabellRader"/>
            </w:pPr>
            <w:r>
              <w:t>0</w:t>
            </w:r>
          </w:p>
        </w:tc>
      </w:tr>
      <w:tr w:rsidR="00076E22" w14:paraId="405F4E6D" w14:textId="77777777" w:rsidTr="00076E22">
        <w:tc>
          <w:tcPr>
            <w:tcW w:w="1057" w:type="pct"/>
            <w:tcBorders>
              <w:top w:val="single" w:sz="4" w:space="0" w:color="auto"/>
              <w:bottom w:val="single" w:sz="4" w:space="0" w:color="auto"/>
            </w:tcBorders>
          </w:tcPr>
          <w:p w14:paraId="51A92119" w14:textId="77777777" w:rsidR="00076E22" w:rsidRPr="00596AD7" w:rsidRDefault="00076E22" w:rsidP="00076E22">
            <w:pPr>
              <w:pStyle w:val="TabellRader"/>
              <w:jc w:val="left"/>
              <w:rPr>
                <w:b/>
              </w:rPr>
            </w:pPr>
            <w:r w:rsidRPr="00596AD7">
              <w:rPr>
                <w:b/>
              </w:rPr>
              <w:t>Summa</w:t>
            </w:r>
          </w:p>
        </w:tc>
        <w:tc>
          <w:tcPr>
            <w:tcW w:w="791" w:type="pct"/>
            <w:tcBorders>
              <w:top w:val="single" w:sz="4" w:space="0" w:color="auto"/>
              <w:bottom w:val="single" w:sz="4" w:space="0" w:color="auto"/>
            </w:tcBorders>
          </w:tcPr>
          <w:p w14:paraId="01B2C79E" w14:textId="77777777" w:rsidR="00076E22" w:rsidRPr="00596AD7" w:rsidRDefault="00076E22" w:rsidP="00076E22">
            <w:pPr>
              <w:pStyle w:val="TabellRader"/>
              <w:rPr>
                <w:b/>
              </w:rPr>
            </w:pPr>
            <w:r>
              <w:rPr>
                <w:b/>
              </w:rPr>
              <w:t>346</w:t>
            </w:r>
          </w:p>
        </w:tc>
        <w:tc>
          <w:tcPr>
            <w:tcW w:w="948" w:type="pct"/>
            <w:tcBorders>
              <w:top w:val="single" w:sz="4" w:space="0" w:color="auto"/>
              <w:bottom w:val="single" w:sz="4" w:space="0" w:color="auto"/>
            </w:tcBorders>
          </w:tcPr>
          <w:p w14:paraId="42A09FBC" w14:textId="77777777" w:rsidR="00076E22" w:rsidRPr="00596AD7" w:rsidRDefault="00076E22" w:rsidP="00076E22">
            <w:pPr>
              <w:pStyle w:val="TabellRader"/>
              <w:rPr>
                <w:b/>
              </w:rPr>
            </w:pPr>
            <w:r>
              <w:rPr>
                <w:b/>
              </w:rPr>
              <w:t>372</w:t>
            </w:r>
          </w:p>
        </w:tc>
        <w:tc>
          <w:tcPr>
            <w:tcW w:w="736" w:type="pct"/>
            <w:tcBorders>
              <w:top w:val="single" w:sz="4" w:space="0" w:color="auto"/>
              <w:bottom w:val="single" w:sz="4" w:space="0" w:color="auto"/>
            </w:tcBorders>
          </w:tcPr>
          <w:p w14:paraId="271CD700" w14:textId="77777777" w:rsidR="00076E22" w:rsidRDefault="00076E22" w:rsidP="00076E22">
            <w:pPr>
              <w:pStyle w:val="TabellRader"/>
              <w:rPr>
                <w:b/>
              </w:rPr>
            </w:pPr>
            <w:r>
              <w:rPr>
                <w:b/>
              </w:rPr>
              <w:t>442</w:t>
            </w:r>
          </w:p>
        </w:tc>
        <w:tc>
          <w:tcPr>
            <w:tcW w:w="734" w:type="pct"/>
            <w:tcBorders>
              <w:top w:val="single" w:sz="4" w:space="0" w:color="auto"/>
              <w:bottom w:val="single" w:sz="4" w:space="0" w:color="auto"/>
            </w:tcBorders>
          </w:tcPr>
          <w:p w14:paraId="143A552A" w14:textId="1B8BD7A9" w:rsidR="00076E22" w:rsidRDefault="00076E22" w:rsidP="00076E22">
            <w:pPr>
              <w:pStyle w:val="TabellRader"/>
              <w:rPr>
                <w:b/>
              </w:rPr>
            </w:pPr>
            <w:r>
              <w:rPr>
                <w:b/>
              </w:rPr>
              <w:t>331</w:t>
            </w:r>
          </w:p>
        </w:tc>
        <w:tc>
          <w:tcPr>
            <w:tcW w:w="734" w:type="pct"/>
            <w:tcBorders>
              <w:top w:val="single" w:sz="4" w:space="0" w:color="auto"/>
              <w:bottom w:val="single" w:sz="4" w:space="0" w:color="auto"/>
            </w:tcBorders>
          </w:tcPr>
          <w:p w14:paraId="1870F478" w14:textId="04890B78" w:rsidR="00076E22" w:rsidRDefault="00076E22" w:rsidP="00076E22">
            <w:pPr>
              <w:pStyle w:val="TabellRader"/>
              <w:rPr>
                <w:b/>
              </w:rPr>
            </w:pPr>
            <w:r>
              <w:rPr>
                <w:b/>
              </w:rPr>
              <w:t>406</w:t>
            </w:r>
          </w:p>
        </w:tc>
      </w:tr>
    </w:tbl>
    <w:p w14:paraId="2350733B" w14:textId="77777777" w:rsidR="00E81771" w:rsidRDefault="00E81771" w:rsidP="00E81771">
      <w:pPr>
        <w:pStyle w:val="Fotnotstext"/>
      </w:pPr>
      <w:r>
        <w:t>Källa: AP-fondernas årsredovisningar</w:t>
      </w:r>
    </w:p>
    <w:p w14:paraId="60616AC9" w14:textId="77777777" w:rsidR="00E81771" w:rsidRDefault="00E81771" w:rsidP="00E81771">
      <w:pPr>
        <w:pStyle w:val="Brdtext"/>
      </w:pPr>
    </w:p>
    <w:p w14:paraId="144A7E62" w14:textId="5ABF20C5" w:rsidR="00E81771" w:rsidRDefault="00E81771" w:rsidP="00E81771">
      <w:pPr>
        <w:pStyle w:val="Brdtextmedindrag"/>
        <w:ind w:firstLine="0"/>
      </w:pPr>
      <w:r>
        <w:t xml:space="preserve">För onoterade tillgångsslag är </w:t>
      </w:r>
      <w:r w:rsidRPr="00CB2872">
        <w:t xml:space="preserve">en annan avtalskonstruktion vanligare, vilken oftast innebär att erlagda förvaltararvoden återbetalas förutsatt </w:t>
      </w:r>
      <w:r w:rsidR="00E54932">
        <w:t xml:space="preserve">att det skett </w:t>
      </w:r>
      <w:r w:rsidRPr="00CB2872">
        <w:t>vinstgivande försäljningar i den onoterade fonden</w:t>
      </w:r>
      <w:r>
        <w:t>, därefter sker</w:t>
      </w:r>
      <w:r w:rsidR="00F20BA9">
        <w:t xml:space="preserve"> </w:t>
      </w:r>
      <w:r>
        <w:t>en vinst</w:t>
      </w:r>
      <w:r>
        <w:softHyphen/>
        <w:t>delning</w:t>
      </w:r>
      <w:r w:rsidR="00C518EB">
        <w:t>, vilket innebär att en del av vinsten över en viss förut</w:t>
      </w:r>
      <w:r w:rsidR="00474AA1">
        <w:softHyphen/>
      </w:r>
      <w:r w:rsidR="00C518EB">
        <w:t>bestäm</w:t>
      </w:r>
      <w:r w:rsidR="00F74A0B">
        <w:t>d</w:t>
      </w:r>
      <w:r w:rsidR="00C518EB">
        <w:t xml:space="preserve"> avkastningsränta delas med förvaltarbolaget och nettoredovisas vid realisering</w:t>
      </w:r>
      <w:r w:rsidRPr="00CB2872">
        <w:t>. Detta innebär att erlagda arvoden över exempelvis en onoterad riskkapitalfonds livstid återbetalas i sin helhet (förutsatt att ut</w:t>
      </w:r>
      <w:r>
        <w:softHyphen/>
      </w:r>
      <w:r w:rsidRPr="00CB2872">
        <w:t xml:space="preserve">rymme inom upparbetade vinster finns). I </w:t>
      </w:r>
      <w:r w:rsidR="00F20BA9">
        <w:t>regeringens skrivelse Redovisning av AP-fondernas verksamhet t.o.m</w:t>
      </w:r>
      <w:r w:rsidR="00585A9D">
        <w:t>.</w:t>
      </w:r>
      <w:r w:rsidR="00F20BA9">
        <w:t xml:space="preserve"> 2015 (</w:t>
      </w:r>
      <w:proofErr w:type="spellStart"/>
      <w:r>
        <w:t>skr</w:t>
      </w:r>
      <w:proofErr w:type="spellEnd"/>
      <w:r w:rsidR="00585A9D">
        <w:t>.</w:t>
      </w:r>
      <w:r>
        <w:t xml:space="preserve"> 2015/16:130</w:t>
      </w:r>
      <w:r w:rsidR="00F20BA9">
        <w:t>)</w:t>
      </w:r>
      <w:r w:rsidRPr="00CB2872">
        <w:t xml:space="preserve"> änd</w:t>
      </w:r>
      <w:r>
        <w:softHyphen/>
      </w:r>
      <w:r w:rsidRPr="00CB2872">
        <w:t xml:space="preserve">rades redovisningen för att ge en mer rättvisande bild </w:t>
      </w:r>
      <w:r>
        <w:t>av</w:t>
      </w:r>
      <w:r w:rsidRPr="00CB2872">
        <w:t xml:space="preserve"> den senare kate</w:t>
      </w:r>
      <w:r>
        <w:softHyphen/>
      </w:r>
      <w:r w:rsidRPr="00CB2872">
        <w:t>gorin av arvoden och AP-fonderna ombads också att tydligare redogöra för såväl erlagda som återbetalda belopp för onoterade avtals</w:t>
      </w:r>
      <w:r>
        <w:softHyphen/>
      </w:r>
      <w:r w:rsidRPr="00CB2872">
        <w:t>up</w:t>
      </w:r>
      <w:r>
        <w:t xml:space="preserve">plägg i sina årsredovisningar. </w:t>
      </w:r>
      <w:r w:rsidRPr="00CB2872">
        <w:t>Ändringen och förtydligandet i skrivel</w:t>
      </w:r>
      <w:r>
        <w:softHyphen/>
      </w:r>
      <w:r w:rsidRPr="00CB2872">
        <w:t>sen innebär att erlagda arvoden på årsbasis ska ställas mot, och redovisas tillsammans med, återbetalda arvoden som återbetalas i samband att en onoterad tillgång säljs med vins</w:t>
      </w:r>
      <w:r>
        <w:t>t. I tabell 4.6 redovisas</w:t>
      </w:r>
      <w:r w:rsidRPr="00CB2872">
        <w:t xml:space="preserve"> detta nettobelopp </w:t>
      </w:r>
      <w:r w:rsidRPr="00CB2872">
        <w:lastRenderedPageBreak/>
        <w:t>per fond.</w:t>
      </w:r>
      <w:r>
        <w:t xml:space="preserve"> Under 201</w:t>
      </w:r>
      <w:r w:rsidR="00EF35C7">
        <w:t>9</w:t>
      </w:r>
      <w:r>
        <w:t xml:space="preserve"> var de erlagda arvodena </w:t>
      </w:r>
      <w:r w:rsidR="00EC0D67">
        <w:t>269 </w:t>
      </w:r>
      <w:r>
        <w:t xml:space="preserve">miljoner kronor högre än de återbetalda. </w:t>
      </w:r>
    </w:p>
    <w:p w14:paraId="08DF3585" w14:textId="4D5E511F" w:rsidR="00E81771" w:rsidRDefault="00E81771" w:rsidP="00E81771">
      <w:pPr>
        <w:pStyle w:val="TabellRubrik"/>
      </w:pPr>
      <w:r>
        <w:t xml:space="preserve">Tabell </w:t>
      </w:r>
      <w:fldSimple w:instr=" STYLEREF 1 \s ">
        <w:r w:rsidR="008B3E76">
          <w:rPr>
            <w:noProof/>
          </w:rPr>
          <w:t>4</w:t>
        </w:r>
      </w:fldSimple>
      <w:r>
        <w:t>.</w:t>
      </w:r>
      <w:fldSimple w:instr=" SEQ Tabell \* Arabic \s 1  \* MERGEFORMAT ">
        <w:r w:rsidR="008B3E76">
          <w:rPr>
            <w:noProof/>
          </w:rPr>
          <w:t>6</w:t>
        </w:r>
      </w:fldSimple>
      <w:r>
        <w:tab/>
        <w:t xml:space="preserve">Netto erlagda och återbetalda arvoden för onoterade innehav </w:t>
      </w:r>
    </w:p>
    <w:p w14:paraId="7614E077" w14:textId="77777777" w:rsidR="00E81771" w:rsidRDefault="00E81771" w:rsidP="00E81771">
      <w:pPr>
        <w:pStyle w:val="TabellUnderrubrik"/>
      </w:pPr>
      <w:r>
        <w:t>(positivt belopp då erlagda arvoden överstiger återbetalda)</w:t>
      </w:r>
    </w:p>
    <w:tbl>
      <w:tblPr>
        <w:tblW w:w="5105" w:type="pct"/>
        <w:tblCellMar>
          <w:left w:w="0" w:type="dxa"/>
        </w:tblCellMar>
        <w:tblLook w:val="0000" w:firstRow="0" w:lastRow="0" w:firstColumn="0" w:lastColumn="0" w:noHBand="0" w:noVBand="0"/>
      </w:tblPr>
      <w:tblGrid>
        <w:gridCol w:w="1505"/>
        <w:gridCol w:w="1130"/>
        <w:gridCol w:w="1130"/>
        <w:gridCol w:w="1128"/>
        <w:gridCol w:w="1128"/>
      </w:tblGrid>
      <w:tr w:rsidR="00EF35C7" w14:paraId="62B6BC1D" w14:textId="77777777" w:rsidTr="00EF35C7">
        <w:tc>
          <w:tcPr>
            <w:tcW w:w="1250" w:type="pct"/>
            <w:tcBorders>
              <w:top w:val="single" w:sz="8" w:space="0" w:color="auto"/>
              <w:bottom w:val="single" w:sz="6" w:space="0" w:color="auto"/>
            </w:tcBorders>
          </w:tcPr>
          <w:p w14:paraId="19F43B6E" w14:textId="77777777" w:rsidR="00EF35C7" w:rsidRPr="00DE4B30" w:rsidRDefault="00EF35C7" w:rsidP="00EF35C7">
            <w:pPr>
              <w:pStyle w:val="TabellHuvud"/>
              <w:jc w:val="left"/>
              <w:rPr>
                <w:b w:val="0"/>
                <w:i/>
              </w:rPr>
            </w:pPr>
            <w:r w:rsidRPr="00DE4B30">
              <w:rPr>
                <w:b w:val="0"/>
                <w:i/>
              </w:rPr>
              <w:t>Miljoner kronor</w:t>
            </w:r>
          </w:p>
        </w:tc>
        <w:tc>
          <w:tcPr>
            <w:tcW w:w="938" w:type="pct"/>
            <w:tcBorders>
              <w:top w:val="single" w:sz="8" w:space="0" w:color="auto"/>
              <w:bottom w:val="single" w:sz="6" w:space="0" w:color="auto"/>
            </w:tcBorders>
          </w:tcPr>
          <w:p w14:paraId="00DA6B27" w14:textId="77777777" w:rsidR="00EF35C7" w:rsidRDefault="00EF35C7" w:rsidP="00EF35C7">
            <w:pPr>
              <w:pStyle w:val="TabellHuvud"/>
            </w:pPr>
            <w:r>
              <w:t>2016</w:t>
            </w:r>
          </w:p>
        </w:tc>
        <w:tc>
          <w:tcPr>
            <w:tcW w:w="938" w:type="pct"/>
            <w:tcBorders>
              <w:top w:val="single" w:sz="8" w:space="0" w:color="auto"/>
              <w:bottom w:val="single" w:sz="6" w:space="0" w:color="auto"/>
            </w:tcBorders>
          </w:tcPr>
          <w:p w14:paraId="564D78E1" w14:textId="77777777" w:rsidR="00EF35C7" w:rsidRDefault="00EF35C7" w:rsidP="00EF35C7">
            <w:pPr>
              <w:pStyle w:val="TabellHuvud"/>
            </w:pPr>
            <w:r>
              <w:t>2017</w:t>
            </w:r>
          </w:p>
        </w:tc>
        <w:tc>
          <w:tcPr>
            <w:tcW w:w="937" w:type="pct"/>
            <w:tcBorders>
              <w:top w:val="single" w:sz="8" w:space="0" w:color="auto"/>
              <w:bottom w:val="single" w:sz="6" w:space="0" w:color="auto"/>
            </w:tcBorders>
          </w:tcPr>
          <w:p w14:paraId="38B0FBFD" w14:textId="777BEE5F" w:rsidR="00EF35C7" w:rsidRDefault="00EF35C7" w:rsidP="00EF35C7">
            <w:pPr>
              <w:pStyle w:val="TabellHuvud"/>
            </w:pPr>
            <w:r>
              <w:t>2018</w:t>
            </w:r>
          </w:p>
        </w:tc>
        <w:tc>
          <w:tcPr>
            <w:tcW w:w="937" w:type="pct"/>
            <w:tcBorders>
              <w:top w:val="single" w:sz="8" w:space="0" w:color="auto"/>
              <w:bottom w:val="single" w:sz="6" w:space="0" w:color="auto"/>
            </w:tcBorders>
          </w:tcPr>
          <w:p w14:paraId="7523350A" w14:textId="6BB9D625" w:rsidR="00EF35C7" w:rsidRDefault="00EF35C7" w:rsidP="00EF35C7">
            <w:pPr>
              <w:pStyle w:val="TabellHuvud"/>
            </w:pPr>
            <w:r>
              <w:t>201</w:t>
            </w:r>
            <w:r w:rsidR="00D62A71">
              <w:t>9</w:t>
            </w:r>
          </w:p>
        </w:tc>
      </w:tr>
      <w:tr w:rsidR="00EF35C7" w14:paraId="396C736A" w14:textId="77777777" w:rsidTr="00EF35C7">
        <w:tc>
          <w:tcPr>
            <w:tcW w:w="1250" w:type="pct"/>
            <w:tcBorders>
              <w:top w:val="single" w:sz="6" w:space="0" w:color="auto"/>
            </w:tcBorders>
          </w:tcPr>
          <w:p w14:paraId="175B8B90" w14:textId="77777777" w:rsidR="00EF35C7" w:rsidRDefault="00EF35C7" w:rsidP="00EF35C7">
            <w:pPr>
              <w:pStyle w:val="TabellRader"/>
              <w:jc w:val="left"/>
            </w:pPr>
            <w:r>
              <w:t>Första AP-fonden</w:t>
            </w:r>
          </w:p>
        </w:tc>
        <w:tc>
          <w:tcPr>
            <w:tcW w:w="938" w:type="pct"/>
            <w:tcBorders>
              <w:top w:val="single" w:sz="6" w:space="0" w:color="auto"/>
            </w:tcBorders>
          </w:tcPr>
          <w:p w14:paraId="33007302" w14:textId="77777777" w:rsidR="00EF35C7" w:rsidRDefault="00EF35C7" w:rsidP="00EF35C7">
            <w:pPr>
              <w:pStyle w:val="TabellRader"/>
            </w:pPr>
            <w:r>
              <w:t>-10</w:t>
            </w:r>
          </w:p>
        </w:tc>
        <w:tc>
          <w:tcPr>
            <w:tcW w:w="938" w:type="pct"/>
            <w:tcBorders>
              <w:top w:val="single" w:sz="6" w:space="0" w:color="auto"/>
            </w:tcBorders>
          </w:tcPr>
          <w:p w14:paraId="3348D72A" w14:textId="77777777" w:rsidR="00EF35C7" w:rsidRDefault="00EF35C7" w:rsidP="00EF35C7">
            <w:pPr>
              <w:pStyle w:val="TabellRader"/>
            </w:pPr>
            <w:r>
              <w:t>87</w:t>
            </w:r>
          </w:p>
        </w:tc>
        <w:tc>
          <w:tcPr>
            <w:tcW w:w="937" w:type="pct"/>
            <w:tcBorders>
              <w:top w:val="single" w:sz="6" w:space="0" w:color="auto"/>
            </w:tcBorders>
          </w:tcPr>
          <w:p w14:paraId="74D9780D" w14:textId="6874BA34" w:rsidR="00EF35C7" w:rsidRDefault="00EF35C7" w:rsidP="00EF35C7">
            <w:pPr>
              <w:pStyle w:val="TabellRader"/>
            </w:pPr>
            <w:r>
              <w:t>109</w:t>
            </w:r>
          </w:p>
        </w:tc>
        <w:tc>
          <w:tcPr>
            <w:tcW w:w="937" w:type="pct"/>
            <w:tcBorders>
              <w:top w:val="single" w:sz="6" w:space="0" w:color="auto"/>
            </w:tcBorders>
          </w:tcPr>
          <w:p w14:paraId="0C732C05" w14:textId="129200B2" w:rsidR="00EF35C7" w:rsidRDefault="00EF35C7" w:rsidP="00EF35C7">
            <w:pPr>
              <w:pStyle w:val="TabellRader"/>
            </w:pPr>
            <w:r>
              <w:t>-107</w:t>
            </w:r>
          </w:p>
        </w:tc>
      </w:tr>
      <w:tr w:rsidR="00EF35C7" w14:paraId="69431F10" w14:textId="77777777" w:rsidTr="00EF35C7">
        <w:tc>
          <w:tcPr>
            <w:tcW w:w="1250" w:type="pct"/>
          </w:tcPr>
          <w:p w14:paraId="10947ACF" w14:textId="77777777" w:rsidR="00EF35C7" w:rsidRDefault="00EF35C7" w:rsidP="00EF35C7">
            <w:pPr>
              <w:pStyle w:val="TabellRader"/>
              <w:jc w:val="left"/>
            </w:pPr>
            <w:r>
              <w:t>Andra AP-fonden</w:t>
            </w:r>
          </w:p>
        </w:tc>
        <w:tc>
          <w:tcPr>
            <w:tcW w:w="938" w:type="pct"/>
          </w:tcPr>
          <w:p w14:paraId="20743B38" w14:textId="77777777" w:rsidR="00EF35C7" w:rsidRDefault="00EF35C7" w:rsidP="00EF35C7">
            <w:pPr>
              <w:pStyle w:val="TabellRader"/>
            </w:pPr>
            <w:r>
              <w:t>27</w:t>
            </w:r>
          </w:p>
        </w:tc>
        <w:tc>
          <w:tcPr>
            <w:tcW w:w="938" w:type="pct"/>
          </w:tcPr>
          <w:p w14:paraId="26109D3A" w14:textId="77777777" w:rsidR="00EF35C7" w:rsidRDefault="00EF35C7" w:rsidP="00EF35C7">
            <w:pPr>
              <w:pStyle w:val="TabellRader"/>
            </w:pPr>
            <w:r>
              <w:t>52</w:t>
            </w:r>
          </w:p>
        </w:tc>
        <w:tc>
          <w:tcPr>
            <w:tcW w:w="937" w:type="pct"/>
          </w:tcPr>
          <w:p w14:paraId="7AAB05CF" w14:textId="61185B4B" w:rsidR="00EF35C7" w:rsidRDefault="00EF35C7" w:rsidP="00EF35C7">
            <w:pPr>
              <w:pStyle w:val="TabellRader"/>
            </w:pPr>
            <w:r>
              <w:t>-64</w:t>
            </w:r>
          </w:p>
        </w:tc>
        <w:tc>
          <w:tcPr>
            <w:tcW w:w="937" w:type="pct"/>
          </w:tcPr>
          <w:p w14:paraId="666C714A" w14:textId="0631677D" w:rsidR="00EF35C7" w:rsidRDefault="00EF35C7" w:rsidP="00EF35C7">
            <w:pPr>
              <w:pStyle w:val="TabellRader"/>
            </w:pPr>
            <w:r>
              <w:t>82</w:t>
            </w:r>
          </w:p>
        </w:tc>
      </w:tr>
      <w:tr w:rsidR="00EF35C7" w14:paraId="11B32420" w14:textId="77777777" w:rsidTr="00EF35C7">
        <w:tc>
          <w:tcPr>
            <w:tcW w:w="1250" w:type="pct"/>
          </w:tcPr>
          <w:p w14:paraId="4F0B9A54" w14:textId="77777777" w:rsidR="00EF35C7" w:rsidRDefault="00EF35C7" w:rsidP="00EF35C7">
            <w:pPr>
              <w:pStyle w:val="TabellRader"/>
              <w:jc w:val="left"/>
            </w:pPr>
            <w:r>
              <w:t>Tredje AP-fonden</w:t>
            </w:r>
          </w:p>
        </w:tc>
        <w:tc>
          <w:tcPr>
            <w:tcW w:w="938" w:type="pct"/>
          </w:tcPr>
          <w:p w14:paraId="41D72272" w14:textId="77777777" w:rsidR="00EF35C7" w:rsidRDefault="00EF35C7" w:rsidP="00EF35C7">
            <w:pPr>
              <w:pStyle w:val="TabellRader"/>
            </w:pPr>
            <w:r>
              <w:t>8</w:t>
            </w:r>
          </w:p>
        </w:tc>
        <w:tc>
          <w:tcPr>
            <w:tcW w:w="938" w:type="pct"/>
          </w:tcPr>
          <w:p w14:paraId="755140EF" w14:textId="77777777" w:rsidR="00EF35C7" w:rsidRDefault="00EF35C7" w:rsidP="00EF35C7">
            <w:pPr>
              <w:pStyle w:val="TabellRader"/>
            </w:pPr>
            <w:r>
              <w:t>37</w:t>
            </w:r>
          </w:p>
        </w:tc>
        <w:tc>
          <w:tcPr>
            <w:tcW w:w="937" w:type="pct"/>
          </w:tcPr>
          <w:p w14:paraId="4F7FAE5F" w14:textId="7E73367E" w:rsidR="00EF35C7" w:rsidRDefault="00EF35C7" w:rsidP="00EF35C7">
            <w:pPr>
              <w:pStyle w:val="TabellRader"/>
            </w:pPr>
            <w:r>
              <w:t>242</w:t>
            </w:r>
          </w:p>
        </w:tc>
        <w:tc>
          <w:tcPr>
            <w:tcW w:w="937" w:type="pct"/>
          </w:tcPr>
          <w:p w14:paraId="493502A4" w14:textId="305BCA14" w:rsidR="00EF35C7" w:rsidRDefault="00EC0D67" w:rsidP="00EF35C7">
            <w:pPr>
              <w:pStyle w:val="TabellRader"/>
            </w:pPr>
            <w:r>
              <w:t>226</w:t>
            </w:r>
          </w:p>
        </w:tc>
      </w:tr>
      <w:tr w:rsidR="00EF35C7" w14:paraId="0D5ECAE7" w14:textId="77777777" w:rsidTr="00EF35C7">
        <w:tc>
          <w:tcPr>
            <w:tcW w:w="1250" w:type="pct"/>
          </w:tcPr>
          <w:p w14:paraId="207D8B3C" w14:textId="77777777" w:rsidR="00EF35C7" w:rsidRDefault="00EF35C7" w:rsidP="00EF35C7">
            <w:pPr>
              <w:pStyle w:val="TabellRader"/>
              <w:jc w:val="left"/>
            </w:pPr>
            <w:r>
              <w:t>Fjärde AP-fonden</w:t>
            </w:r>
          </w:p>
        </w:tc>
        <w:tc>
          <w:tcPr>
            <w:tcW w:w="938" w:type="pct"/>
          </w:tcPr>
          <w:p w14:paraId="158BCFC5" w14:textId="77777777" w:rsidR="00EF35C7" w:rsidRDefault="00EF35C7" w:rsidP="00EF35C7">
            <w:pPr>
              <w:pStyle w:val="TabellRader"/>
            </w:pPr>
            <w:r>
              <w:t>-50</w:t>
            </w:r>
          </w:p>
        </w:tc>
        <w:tc>
          <w:tcPr>
            <w:tcW w:w="938" w:type="pct"/>
          </w:tcPr>
          <w:p w14:paraId="2FAE85D2" w14:textId="77777777" w:rsidR="00EF35C7" w:rsidRDefault="00EF35C7" w:rsidP="00EF35C7">
            <w:pPr>
              <w:pStyle w:val="TabellRader"/>
            </w:pPr>
            <w:r>
              <w:t>24</w:t>
            </w:r>
          </w:p>
        </w:tc>
        <w:tc>
          <w:tcPr>
            <w:tcW w:w="937" w:type="pct"/>
          </w:tcPr>
          <w:p w14:paraId="79750FAB" w14:textId="24FE6F58" w:rsidR="00EF35C7" w:rsidRDefault="00EF35C7" w:rsidP="00EF35C7">
            <w:pPr>
              <w:pStyle w:val="TabellRader"/>
            </w:pPr>
            <w:r>
              <w:t>62</w:t>
            </w:r>
          </w:p>
        </w:tc>
        <w:tc>
          <w:tcPr>
            <w:tcW w:w="937" w:type="pct"/>
          </w:tcPr>
          <w:p w14:paraId="5550872E" w14:textId="4C64266D" w:rsidR="00EF35C7" w:rsidRDefault="00EF35C7" w:rsidP="00EF35C7">
            <w:pPr>
              <w:pStyle w:val="TabellRader"/>
            </w:pPr>
            <w:r>
              <w:t>6</w:t>
            </w:r>
            <w:r w:rsidR="00EC0D67">
              <w:t>8</w:t>
            </w:r>
          </w:p>
        </w:tc>
      </w:tr>
      <w:tr w:rsidR="00EF35C7" w14:paraId="378DC9CC" w14:textId="77777777" w:rsidTr="00EF35C7">
        <w:tc>
          <w:tcPr>
            <w:tcW w:w="1250" w:type="pct"/>
            <w:tcBorders>
              <w:top w:val="single" w:sz="4" w:space="0" w:color="auto"/>
              <w:bottom w:val="single" w:sz="8" w:space="0" w:color="auto"/>
            </w:tcBorders>
          </w:tcPr>
          <w:p w14:paraId="089AB592" w14:textId="77777777" w:rsidR="00EF35C7" w:rsidRDefault="00EF35C7" w:rsidP="00EF35C7">
            <w:pPr>
              <w:pStyle w:val="TabellSlutsumma"/>
              <w:jc w:val="left"/>
            </w:pPr>
            <w:r>
              <w:t>Summa</w:t>
            </w:r>
          </w:p>
        </w:tc>
        <w:tc>
          <w:tcPr>
            <w:tcW w:w="938" w:type="pct"/>
            <w:tcBorders>
              <w:top w:val="single" w:sz="4" w:space="0" w:color="auto"/>
              <w:bottom w:val="single" w:sz="8" w:space="0" w:color="auto"/>
            </w:tcBorders>
          </w:tcPr>
          <w:p w14:paraId="1D11F702" w14:textId="77777777" w:rsidR="00EF35C7" w:rsidRDefault="00EF35C7" w:rsidP="00EF35C7">
            <w:pPr>
              <w:pStyle w:val="TabellSlutsumma"/>
            </w:pPr>
            <w:r>
              <w:t>-25</w:t>
            </w:r>
          </w:p>
        </w:tc>
        <w:tc>
          <w:tcPr>
            <w:tcW w:w="938" w:type="pct"/>
            <w:tcBorders>
              <w:top w:val="single" w:sz="4" w:space="0" w:color="auto"/>
              <w:bottom w:val="single" w:sz="8" w:space="0" w:color="auto"/>
            </w:tcBorders>
          </w:tcPr>
          <w:p w14:paraId="553DBA74" w14:textId="77777777" w:rsidR="00EF35C7" w:rsidRDefault="00EF35C7" w:rsidP="00EF35C7">
            <w:pPr>
              <w:pStyle w:val="TabellSlutsumma"/>
            </w:pPr>
            <w:r>
              <w:t>200</w:t>
            </w:r>
          </w:p>
        </w:tc>
        <w:tc>
          <w:tcPr>
            <w:tcW w:w="937" w:type="pct"/>
            <w:tcBorders>
              <w:top w:val="single" w:sz="4" w:space="0" w:color="auto"/>
              <w:bottom w:val="single" w:sz="8" w:space="0" w:color="auto"/>
            </w:tcBorders>
          </w:tcPr>
          <w:p w14:paraId="2A6210FE" w14:textId="50024847" w:rsidR="00EF35C7" w:rsidRDefault="00EF35C7" w:rsidP="00EF35C7">
            <w:pPr>
              <w:pStyle w:val="TabellSlutsumma"/>
            </w:pPr>
            <w:r>
              <w:t>349</w:t>
            </w:r>
          </w:p>
        </w:tc>
        <w:tc>
          <w:tcPr>
            <w:tcW w:w="937" w:type="pct"/>
            <w:tcBorders>
              <w:top w:val="single" w:sz="4" w:space="0" w:color="auto"/>
              <w:bottom w:val="single" w:sz="8" w:space="0" w:color="auto"/>
            </w:tcBorders>
          </w:tcPr>
          <w:p w14:paraId="3C26CCDB" w14:textId="0C64BA41" w:rsidR="00EF35C7" w:rsidRDefault="00EC0D67" w:rsidP="00EF35C7">
            <w:pPr>
              <w:pStyle w:val="TabellSlutsumma"/>
            </w:pPr>
            <w:r>
              <w:t>269</w:t>
            </w:r>
          </w:p>
        </w:tc>
      </w:tr>
    </w:tbl>
    <w:p w14:paraId="55836196" w14:textId="77777777" w:rsidR="00E81771" w:rsidRDefault="00E81771" w:rsidP="00E81771">
      <w:pPr>
        <w:pStyle w:val="FigurFotnot"/>
      </w:pPr>
      <w:r>
        <w:t>Not: Sjätte AP-fonden har som princip att periodisera sina förvaltningskostnader och dessa ingår därmed inte i tabellen.</w:t>
      </w:r>
    </w:p>
    <w:p w14:paraId="2C43A676" w14:textId="77777777" w:rsidR="00E81771" w:rsidRDefault="00E81771" w:rsidP="00E81771">
      <w:pPr>
        <w:pStyle w:val="Brdtextmedindrag"/>
        <w:ind w:firstLine="0"/>
      </w:pPr>
    </w:p>
    <w:p w14:paraId="3A55D715" w14:textId="1583F912" w:rsidR="00E81771" w:rsidRDefault="00E81771" w:rsidP="003F0AE7">
      <w:pPr>
        <w:pStyle w:val="Brdtext"/>
      </w:pPr>
      <w:r>
        <w:t xml:space="preserve">Vinstdelningen sker efter en viss vinstnivå, men denna nivå uppnås först efter att </w:t>
      </w:r>
      <w:r w:rsidR="007B5039">
        <w:t>AP-</w:t>
      </w:r>
      <w:r>
        <w:t>fonden har återfått investerat belopp och erlagda avgifter och därutöver även erhållit en ersättning motsvarande en viss procentuell årlig avkastning på hela det investerade beloppet. Vinstdelningen redo</w:t>
      </w:r>
      <w:r>
        <w:softHyphen/>
        <w:t xml:space="preserve">visas inte specifikt utan den har reducerat erhållet försäljningsbelopp </w:t>
      </w:r>
      <w:r w:rsidRPr="00DE4B30">
        <w:t xml:space="preserve">och därmed reducerat nettoresultatet. </w:t>
      </w:r>
      <w:r w:rsidRPr="00DB06E6">
        <w:t xml:space="preserve">Jämfört med föregående år har det erlagda beloppet </w:t>
      </w:r>
      <w:r w:rsidR="00EC0D67">
        <w:t>minskat</w:t>
      </w:r>
      <w:r w:rsidR="00EC0D67" w:rsidRPr="00DB06E6">
        <w:t xml:space="preserve"> </w:t>
      </w:r>
      <w:r w:rsidRPr="00DB06E6">
        <w:t>fr</w:t>
      </w:r>
      <w:r>
        <w:t xml:space="preserve">ån </w:t>
      </w:r>
      <w:r w:rsidR="00EC0D67">
        <w:t xml:space="preserve">349 </w:t>
      </w:r>
      <w:r>
        <w:t xml:space="preserve">till </w:t>
      </w:r>
      <w:r w:rsidR="00EC0D67">
        <w:t xml:space="preserve">269 </w:t>
      </w:r>
      <w:r>
        <w:t>miljoner kronor. Den</w:t>
      </w:r>
      <w:r w:rsidR="00EC0D67">
        <w:t>na</w:t>
      </w:r>
      <w:r>
        <w:t xml:space="preserve"> typ av avtals</w:t>
      </w:r>
      <w:r w:rsidR="00E67EFD">
        <w:softHyphen/>
      </w:r>
      <w:r>
        <w:t xml:space="preserve">konstruktioner kan förväntas öka ytterligare i och med de ändringar av placeringsreglerna som trädde i kraft den 1 januari </w:t>
      </w:r>
      <w:bookmarkStart w:id="105" w:name="_Hlk40092120"/>
      <w:r>
        <w:t>2019.</w:t>
      </w:r>
      <w:r w:rsidR="00593F88">
        <w:t xml:space="preserve"> AP-fonderna har under året utrett frågan hur de på bästa sätt kan bidra till att öka transparensen kring vinstdelning och har konstaterat att genom att ansluta till pågående initiativ tillsammans med andra globala institutionella investerare skapas bästa förutsättningarna för att påverka transparensen i branschen i rätt riktning</w:t>
      </w:r>
      <w:r w:rsidR="00343857">
        <w:t xml:space="preserve"> samt bidra till utvecklandet av en gemensam rapporteringsstandard.</w:t>
      </w:r>
    </w:p>
    <w:p w14:paraId="04BAE0C0" w14:textId="77777777" w:rsidR="00AF4EEF" w:rsidRDefault="00AF4EEF" w:rsidP="00AF4EEF">
      <w:pPr>
        <w:pStyle w:val="Rubrik1"/>
      </w:pPr>
      <w:bookmarkStart w:id="106" w:name="_Toc41493004"/>
      <w:bookmarkStart w:id="107" w:name="_Hlk39072596"/>
      <w:r w:rsidRPr="00BE79D3">
        <w:t>Hållbarhet</w:t>
      </w:r>
      <w:r>
        <w:t xml:space="preserve"> och </w:t>
      </w:r>
      <w:r w:rsidRPr="00BA4B1A">
        <w:t>ägarstyrning</w:t>
      </w:r>
      <w:bookmarkEnd w:id="105"/>
      <w:bookmarkEnd w:id="106"/>
      <w:r>
        <w:t xml:space="preserve"> </w:t>
      </w:r>
    </w:p>
    <w:p w14:paraId="104CE990" w14:textId="59F44A8C" w:rsidR="00AF4EEF" w:rsidRPr="008F415B" w:rsidRDefault="00AF4EEF" w:rsidP="00AF4EEF">
      <w:pPr>
        <w:pStyle w:val="Brdtextram"/>
      </w:pPr>
      <w:bookmarkStart w:id="108" w:name="_Hlk40336750"/>
      <w:bookmarkStart w:id="109" w:name="_Hlk40104883"/>
      <w:r w:rsidRPr="008F415B">
        <w:rPr>
          <w:b/>
        </w:rPr>
        <w:t>Regeringens bedömning:</w:t>
      </w:r>
      <w:r w:rsidRPr="008F415B">
        <w:t xml:space="preserve"> Hållbarhet är en väsentlig aspekt </w:t>
      </w:r>
      <w:r>
        <w:t xml:space="preserve">av </w:t>
      </w:r>
      <w:r w:rsidRPr="008F415B">
        <w:t>AP-fondernas verksamhet</w:t>
      </w:r>
      <w:r>
        <w:t>. AP-fonderna</w:t>
      </w:r>
      <w:r w:rsidR="003C64F7">
        <w:t xml:space="preserve"> bör</w:t>
      </w:r>
      <w:r>
        <w:t xml:space="preserve">, som statliga myndigheter och förvaltare av statliga pensionsmedel, arbeta </w:t>
      </w:r>
      <w:r w:rsidR="003C64F7">
        <w:t xml:space="preserve">aktivt </w:t>
      </w:r>
      <w:r>
        <w:t>med att integrera olika hållbarhets</w:t>
      </w:r>
      <w:r>
        <w:softHyphen/>
        <w:t>aspekter i förvaltningen. Integreringen av hållbarhets</w:t>
      </w:r>
      <w:r w:rsidR="00C16715">
        <w:softHyphen/>
      </w:r>
      <w:r>
        <w:t>aspekter i förvalt</w:t>
      </w:r>
      <w:r>
        <w:softHyphen/>
        <w:t xml:space="preserve">ningen bidrar både till den långsiktiga avkastningen och till en </w:t>
      </w:r>
      <w:r w:rsidRPr="008F415B">
        <w:t xml:space="preserve">god riskhantering. </w:t>
      </w:r>
      <w:r>
        <w:t xml:space="preserve">Ett kvalitativt hållbarhetsarbete </w:t>
      </w:r>
      <w:r w:rsidRPr="008F415B">
        <w:t xml:space="preserve">är även viktigt för </w:t>
      </w:r>
      <w:r>
        <w:t xml:space="preserve">att upprätthålla </w:t>
      </w:r>
      <w:r w:rsidRPr="008F415B">
        <w:t>allmänhetens förtroende för AP-fonderna och pensions</w:t>
      </w:r>
      <w:r>
        <w:softHyphen/>
      </w:r>
      <w:r w:rsidRPr="008F415B">
        <w:t xml:space="preserve">systemet. </w:t>
      </w:r>
    </w:p>
    <w:p w14:paraId="71A8FB8C" w14:textId="3747193D" w:rsidR="00AF4EEF" w:rsidRDefault="00AF4EEF" w:rsidP="00AF4EEF">
      <w:pPr>
        <w:pStyle w:val="Brdtextmedindragram"/>
      </w:pPr>
      <w:bookmarkStart w:id="110" w:name="_Hlk38002445"/>
      <w:r>
        <w:t>Regeringen ser positivt på det arbete som AP-fonderna och det gemensamma Etikrådet bedriver för att integrera hållbarhetsfrågor i förvaltningen</w:t>
      </w:r>
      <w:r w:rsidR="0061007B">
        <w:t xml:space="preserve"> och anser att </w:t>
      </w:r>
      <w:r w:rsidR="004D6A85">
        <w:t xml:space="preserve">det ligger i linje med </w:t>
      </w:r>
      <w:r w:rsidR="0061007B">
        <w:t>Första</w:t>
      </w:r>
      <w:r w:rsidR="00450CE9">
        <w:t>–</w:t>
      </w:r>
      <w:r w:rsidR="0061007B">
        <w:t xml:space="preserve">Fjärde </w:t>
      </w:r>
      <w:r w:rsidR="00450CE9">
        <w:br/>
      </w:r>
      <w:r w:rsidR="0061007B">
        <w:t>AP-fonderna</w:t>
      </w:r>
      <w:r w:rsidR="004D6A85">
        <w:t>s</w:t>
      </w:r>
      <w:r w:rsidR="0061007B">
        <w:t xml:space="preserve"> </w:t>
      </w:r>
      <w:r w:rsidR="004D6A85">
        <w:t xml:space="preserve">nya </w:t>
      </w:r>
      <w:r w:rsidR="0061007B">
        <w:t>mål om föredömlig förvaltning</w:t>
      </w:r>
      <w:r w:rsidR="004137DF">
        <w:t>. Regeringen upp</w:t>
      </w:r>
      <w:r w:rsidR="00705CD6">
        <w:softHyphen/>
      </w:r>
      <w:r w:rsidR="004137DF">
        <w:t>muntrar att</w:t>
      </w:r>
      <w:r w:rsidR="002B3028">
        <w:t xml:space="preserve"> arbetet intensifieras</w:t>
      </w:r>
      <w:r w:rsidR="004137DF">
        <w:t xml:space="preserve"> och</w:t>
      </w:r>
      <w:r w:rsidR="001179F8">
        <w:t xml:space="preserve"> </w:t>
      </w:r>
      <w:r w:rsidR="004137DF">
        <w:t>att ytterligare steg tas</w:t>
      </w:r>
      <w:r w:rsidR="0068561B">
        <w:t xml:space="preserve"> exempelvis</w:t>
      </w:r>
      <w:r w:rsidR="008D7929">
        <w:t xml:space="preserve"> för att investeringarna ska vara i linje med Parisavtalet</w:t>
      </w:r>
      <w:r w:rsidR="0061007B">
        <w:t>.</w:t>
      </w:r>
      <w:r w:rsidR="00E30A7D">
        <w:t xml:space="preserve"> </w:t>
      </w:r>
      <w:r w:rsidR="0008039F">
        <w:t xml:space="preserve">Ett år är dock </w:t>
      </w:r>
      <w:r w:rsidR="0008039F">
        <w:lastRenderedPageBreak/>
        <w:t>för kort tid för att kunna utvärdera det nya målet och a</w:t>
      </w:r>
      <w:r w:rsidR="00E30A7D">
        <w:t xml:space="preserve">rbetet med hållbarhet bör </w:t>
      </w:r>
      <w:r w:rsidR="00237B43">
        <w:t>fortsätt</w:t>
      </w:r>
      <w:r w:rsidR="00E30A7D">
        <w:t>a</w:t>
      </w:r>
      <w:r w:rsidR="00237B43">
        <w:t xml:space="preserve"> att stärkas.</w:t>
      </w:r>
    </w:p>
    <w:bookmarkEnd w:id="110"/>
    <w:bookmarkEnd w:id="108"/>
    <w:bookmarkEnd w:id="109"/>
    <w:p w14:paraId="26B95C7D" w14:textId="019B1CEA" w:rsidR="00A11FE7" w:rsidRDefault="00A11FE7" w:rsidP="00A11FE7">
      <w:pPr>
        <w:pStyle w:val="Rubrik4utannumrering"/>
      </w:pPr>
      <w:r>
        <w:t>McKinseys rapport om AP-fondernas hållbarhetsarbete</w:t>
      </w:r>
    </w:p>
    <w:p w14:paraId="07C16158" w14:textId="505EC67C" w:rsidR="00A11FE7" w:rsidRPr="000C1B52" w:rsidRDefault="00A11FE7" w:rsidP="00180E59">
      <w:pPr>
        <w:pStyle w:val="Rubrik5utannumrering"/>
        <w:spacing w:before="0"/>
      </w:pPr>
      <w:r>
        <w:t>Mc</w:t>
      </w:r>
      <w:r w:rsidR="000C1B52">
        <w:t>K</w:t>
      </w:r>
      <w:r>
        <w:t>inseys uppdrag</w:t>
      </w:r>
    </w:p>
    <w:p w14:paraId="438D4DF9" w14:textId="72B81961" w:rsidR="00AF4EEF" w:rsidRDefault="00AF4EEF" w:rsidP="00BF328E">
      <w:pPr>
        <w:pStyle w:val="Brdtextmedindrag"/>
        <w:ind w:firstLine="0"/>
      </w:pPr>
      <w:r>
        <w:t>Regeringen gav</w:t>
      </w:r>
      <w:r w:rsidR="000B342E">
        <w:t xml:space="preserve"> den 12 december 2019</w:t>
      </w:r>
      <w:r>
        <w:t xml:space="preserve"> McKinsey ett uppdrag att</w:t>
      </w:r>
      <w:r w:rsidR="000B342E">
        <w:t>,</w:t>
      </w:r>
      <w:r>
        <w:t xml:space="preserve"> förutom den årliga utvärderingen av AP-</w:t>
      </w:r>
      <w:r w:rsidRPr="00C102D0">
        <w:t>fondernas förvaltning, genomföra en för</w:t>
      </w:r>
      <w:r w:rsidR="00DE7F38">
        <w:softHyphen/>
      </w:r>
      <w:r w:rsidRPr="00C102D0">
        <w:t xml:space="preserve">djupad analys avseende AP-fondernas </w:t>
      </w:r>
      <w:r w:rsidRPr="00C22416">
        <w:t>hållbarhetsarbete</w:t>
      </w:r>
      <w:r w:rsidRPr="00C102D0">
        <w:t xml:space="preserve">. </w:t>
      </w:r>
      <w:r w:rsidRPr="00C22416">
        <w:t>Fördjupningen syftar till att skapa en överblick över AP-fondernas arbete med hållbarhet och en jämförelse med andra ledande fonder.</w:t>
      </w:r>
      <w:r w:rsidRPr="00C102D0">
        <w:t xml:space="preserve"> De</w:t>
      </w:r>
      <w:r>
        <w:t xml:space="preserve"> utvalda jämförelse</w:t>
      </w:r>
      <w:r w:rsidR="00DE7F38">
        <w:softHyphen/>
      </w:r>
      <w:r>
        <w:t>fonderna anses vara ledande investerare som ligger i framkant inom håll</w:t>
      </w:r>
      <w:r w:rsidR="00DE7F38">
        <w:softHyphen/>
      </w:r>
      <w:r>
        <w:t>barhet. Samtliga är pensionsfonder och anses vara relevanta jämförelse</w:t>
      </w:r>
      <w:r w:rsidR="00DE7F38">
        <w:softHyphen/>
      </w:r>
      <w:r>
        <w:t>fonder även om mandaten skiljer sig något åt. Utvärderingen i sin helhet finns i bilaga 9. Nedan sammanfattas McKinseys slutsatser.</w:t>
      </w:r>
    </w:p>
    <w:p w14:paraId="1EF51C1B" w14:textId="20829207" w:rsidR="00AF4EEF" w:rsidRPr="00E67EFD" w:rsidRDefault="00AF4EEF" w:rsidP="00BF328E">
      <w:pPr>
        <w:pStyle w:val="Rubrik5utannumrering"/>
      </w:pPr>
      <w:r w:rsidRPr="00E67EFD">
        <w:t>McKinseys slutsatser</w:t>
      </w:r>
      <w:r w:rsidR="00847660" w:rsidRPr="00E67EFD">
        <w:t xml:space="preserve"> och rekommendationer</w:t>
      </w:r>
    </w:p>
    <w:p w14:paraId="16A8AA0B" w14:textId="653DECB4" w:rsidR="00AF4EEF" w:rsidRDefault="00AF4EEF" w:rsidP="00847660">
      <w:pPr>
        <w:pStyle w:val="Brdtext"/>
      </w:pPr>
      <w:r>
        <w:t xml:space="preserve">McKinsey </w:t>
      </w:r>
      <w:r w:rsidR="00847660">
        <w:t xml:space="preserve">kommer i </w:t>
      </w:r>
      <w:r>
        <w:t>sin rapport</w:t>
      </w:r>
      <w:r w:rsidR="00847660">
        <w:t xml:space="preserve"> fram till</w:t>
      </w:r>
      <w:r>
        <w:t xml:space="preserve"> att AP-fonderna ligger i framkant inom hållbarhet jämfört med ledande institutionella investerare globalt och </w:t>
      </w:r>
      <w:r w:rsidR="00074960">
        <w:t xml:space="preserve">att de </w:t>
      </w:r>
      <w:r>
        <w:t xml:space="preserve">fortsätter att förbättra sitt arbete i linje med den snabba utvecklingen på området. </w:t>
      </w:r>
      <w:r w:rsidR="001F2D99">
        <w:t xml:space="preserve">Enligt McKinsey </w:t>
      </w:r>
      <w:r>
        <w:t xml:space="preserve">utmärker sig </w:t>
      </w:r>
      <w:r w:rsidR="001F2D99">
        <w:t xml:space="preserve">AP-fonderna </w:t>
      </w:r>
      <w:r>
        <w:t>framför</w:t>
      </w:r>
      <w:r w:rsidR="0013355A">
        <w:t xml:space="preserve"> </w:t>
      </w:r>
      <w:r>
        <w:t>allt genom sitt ägar</w:t>
      </w:r>
      <w:r w:rsidR="00E67EFD">
        <w:softHyphen/>
      </w:r>
      <w:r>
        <w:t>engagemang, men</w:t>
      </w:r>
      <w:r w:rsidR="001F2D99">
        <w:t xml:space="preserve"> de</w:t>
      </w:r>
      <w:r>
        <w:t xml:space="preserve"> </w:t>
      </w:r>
      <w:r w:rsidR="00847660">
        <w:t xml:space="preserve">ligger </w:t>
      </w:r>
      <w:r w:rsidR="001F2D99">
        <w:t xml:space="preserve">även </w:t>
      </w:r>
      <w:r>
        <w:t xml:space="preserve">i framkant </w:t>
      </w:r>
      <w:r w:rsidR="000C481C">
        <w:t xml:space="preserve">när det </w:t>
      </w:r>
      <w:r>
        <w:t>gälle</w:t>
      </w:r>
      <w:r w:rsidR="000C481C">
        <w:t>r att</w:t>
      </w:r>
      <w:r>
        <w:t xml:space="preserve"> integr</w:t>
      </w:r>
      <w:r w:rsidR="000C481C">
        <w:t>er</w:t>
      </w:r>
      <w:r>
        <w:t xml:space="preserve">a hållbarhet i kapitalförvaltningen. </w:t>
      </w:r>
      <w:r w:rsidR="003C64F7">
        <w:t xml:space="preserve">McKinsey </w:t>
      </w:r>
      <w:r w:rsidR="00FA6989">
        <w:t>konstaterar att f</w:t>
      </w:r>
      <w:r>
        <w:t xml:space="preserve">onderna </w:t>
      </w:r>
      <w:r w:rsidR="00FA6989">
        <w:t xml:space="preserve">kontinuerligt </w:t>
      </w:r>
      <w:r>
        <w:t>utvecklar nya metoder för att ta hänsyn till håll</w:t>
      </w:r>
      <w:r w:rsidR="00A205A2">
        <w:softHyphen/>
      </w:r>
      <w:r>
        <w:t xml:space="preserve">barhet i sina investeringar och </w:t>
      </w:r>
      <w:r w:rsidR="00FA6989">
        <w:t xml:space="preserve">att </w:t>
      </w:r>
      <w:r>
        <w:t>förvaltnings</w:t>
      </w:r>
      <w:r>
        <w:softHyphen/>
        <w:t>organisationerna ansvarar för implementeringen av hållbarhetsarbetet.</w:t>
      </w:r>
      <w:r w:rsidR="00847660">
        <w:t xml:space="preserve"> </w:t>
      </w:r>
      <w:r w:rsidR="00FA6989">
        <w:t>Vidare anser McKinsey att d</w:t>
      </w:r>
      <w:r>
        <w:t>e nya reglerna avseende hållbarhet</w:t>
      </w:r>
      <w:r w:rsidR="001F2D99">
        <w:t xml:space="preserve"> som sedan den 1 januari 2019 gäller</w:t>
      </w:r>
      <w:r>
        <w:t xml:space="preserve"> </w:t>
      </w:r>
      <w:r w:rsidR="001F2D99">
        <w:t>för Första</w:t>
      </w:r>
      <w:r w:rsidR="000C481C">
        <w:t>–</w:t>
      </w:r>
      <w:r w:rsidR="001F2D99">
        <w:t xml:space="preserve">Fjärde AP-fonderna </w:t>
      </w:r>
      <w:r>
        <w:t>tydliggör och stödjer fondernas hållbarhets</w:t>
      </w:r>
      <w:r w:rsidR="00E67EFD">
        <w:softHyphen/>
      </w:r>
      <w:r>
        <w:t>ansvar och pågående arbete.</w:t>
      </w:r>
    </w:p>
    <w:p w14:paraId="5F90389E" w14:textId="1B6C6BFE" w:rsidR="00AF4EEF" w:rsidRPr="009D4CB9" w:rsidRDefault="00FA6989" w:rsidP="00AF4EEF">
      <w:pPr>
        <w:pStyle w:val="Brdtextmedindrag"/>
      </w:pPr>
      <w:r>
        <w:t>I de</w:t>
      </w:r>
      <w:r w:rsidR="00A11FE7">
        <w:t>n</w:t>
      </w:r>
      <w:r>
        <w:t xml:space="preserve"> rekommendation som McKinsey har formulerat som ett resultat av </w:t>
      </w:r>
      <w:r w:rsidR="00A5692D">
        <w:t xml:space="preserve">den fördjupade </w:t>
      </w:r>
      <w:r>
        <w:t xml:space="preserve">analysen </w:t>
      </w:r>
      <w:r w:rsidR="00A5692D">
        <w:t xml:space="preserve">påpekas att fonderna ytterligare kan förtydliga sina strategier och målsättningar kopplat till föredömlig förvaltning, vilket skulle kunna bidra till att fokusera arbetet och underlätta fondernas externa kommunikation kring sitt hållbarhetsarbete och resultaten från detta. McKinsey konstaterar att fonderna ofta är transparenta med strategier, mål och framsteg, men bör vara tydliga med att förklara sina resonemang och förenkla kommunikationen. Detta skulle enligt McKinsey kunna bidra till ökad förståelse </w:t>
      </w:r>
      <w:r w:rsidR="00A11FE7">
        <w:t>för</w:t>
      </w:r>
      <w:r w:rsidR="00A5692D">
        <w:t xml:space="preserve"> fondernas hållbarhetsarbete hos fondernas intressenter.</w:t>
      </w:r>
    </w:p>
    <w:p w14:paraId="3AD8F052" w14:textId="77777777" w:rsidR="00AF4EEF" w:rsidRPr="00337DDF" w:rsidRDefault="00AF4EEF" w:rsidP="00180E59">
      <w:pPr>
        <w:pStyle w:val="Rubrik5utannumrering"/>
      </w:pPr>
      <w:r w:rsidRPr="00337DDF">
        <w:t>Investeringsmandat relaterat till hållbarhet</w:t>
      </w:r>
    </w:p>
    <w:p w14:paraId="2F885B59" w14:textId="3A78E077" w:rsidR="00AF4EEF" w:rsidRDefault="00AF4EEF" w:rsidP="00074960">
      <w:pPr>
        <w:pStyle w:val="Brdtext"/>
      </w:pPr>
      <w:r>
        <w:t>Den 1 januari 2019 fick Första</w:t>
      </w:r>
      <w:r w:rsidR="00E70D31">
        <w:t>–</w:t>
      </w:r>
      <w:r>
        <w:t>Fjärde AP-fonderna ett nytt mål för placeringsverksamheten, att fondmedlen ska förvaltas på ett föredömligt sätt genom ansvarsfulla investeringar och ansvarsfullt ägande och att särskild vikt ska fästas vid hur en hållbar utveckling kan främjas utan att det görs avkall på det övergripande målet om avkastning och risk. Fonderna ska samverka för att uppnå målet om föredömlig förvaltning och ta fram en gemensam värdegrund för förvaltningen av fondmedlen samt gemensamma riktlinjer för redovisning av hur målet om föredömlig förvaltning har uppnåtts och vilka tillgångar som fondmedlen inte bör placeras i.</w:t>
      </w:r>
    </w:p>
    <w:p w14:paraId="1D252BD8" w14:textId="4A480900" w:rsidR="00AF4EEF" w:rsidRPr="000A2EE2" w:rsidRDefault="00AF4EEF" w:rsidP="00AF4EEF">
      <w:pPr>
        <w:pStyle w:val="Brdtextmedindrag"/>
      </w:pPr>
      <w:r>
        <w:lastRenderedPageBreak/>
        <w:t>McKinsey konstaterar att hållbara investeringar är ett viktigt tema bland ledande institutionella investerare som utvecklar sitt arbete med att integrera hållbarhet i sina investeringsprocesser men att de flesta, till skillnad mot Första</w:t>
      </w:r>
      <w:r w:rsidR="00E70D31">
        <w:t>–</w:t>
      </w:r>
      <w:r>
        <w:t xml:space="preserve">Fjärde AP-fonderna, inte har ett mandat som </w:t>
      </w:r>
      <w:r w:rsidRPr="000A2EE2">
        <w:t>specificerar att de har ett hållbarhetsansvar.</w:t>
      </w:r>
    </w:p>
    <w:p w14:paraId="360FAE06" w14:textId="42717053" w:rsidR="00AF4EEF" w:rsidRDefault="00AF4EEF" w:rsidP="00AF4EEF">
      <w:pPr>
        <w:pStyle w:val="Brdtextmedindrag"/>
      </w:pPr>
      <w:r w:rsidRPr="000A2EE2">
        <w:t xml:space="preserve">Enligt McKinsey </w:t>
      </w:r>
      <w:r w:rsidRPr="00C22416">
        <w:t xml:space="preserve">tydliggör och stödjer </w:t>
      </w:r>
      <w:r w:rsidRPr="000A2EE2">
        <w:t xml:space="preserve">de nya reglerna </w:t>
      </w:r>
      <w:r w:rsidRPr="00C22416">
        <w:t>Första</w:t>
      </w:r>
      <w:r w:rsidR="00E70D31">
        <w:t>–</w:t>
      </w:r>
      <w:r w:rsidRPr="00C22416">
        <w:t xml:space="preserve">Fjärde AP-fondernas </w:t>
      </w:r>
      <w:r>
        <w:t>hållbarhetsansvar</w:t>
      </w:r>
      <w:r w:rsidRPr="000A2EE2">
        <w:t xml:space="preserve"> och pågående arbete. AP-fonderna</w:t>
      </w:r>
      <w:r>
        <w:t xml:space="preserve"> anser att avkastning och hållbarhet sammanfaller på sikt och har sedan flera år integrerat hållbarhet i sina investeringsprocesser och arbetat aktivt med bolagsstyrningsfrågor. Första</w:t>
      </w:r>
      <w:r w:rsidR="00E70D31">
        <w:t>–</w:t>
      </w:r>
      <w:r>
        <w:t>Fjärde AP-fonderna har sedan 2007 sam</w:t>
      </w:r>
      <w:r w:rsidR="00E80D43">
        <w:softHyphen/>
      </w:r>
      <w:r>
        <w:t xml:space="preserve">ordnat </w:t>
      </w:r>
      <w:r w:rsidR="00700BD1">
        <w:t>sitt dialog</w:t>
      </w:r>
      <w:r>
        <w:t>arbete med</w:t>
      </w:r>
      <w:r w:rsidR="00700BD1">
        <w:t xml:space="preserve"> utländska bolag </w:t>
      </w:r>
      <w:r w:rsidR="00F33156">
        <w:t xml:space="preserve">när </w:t>
      </w:r>
      <w:r w:rsidR="00700BD1">
        <w:t>d</w:t>
      </w:r>
      <w:r w:rsidR="00F33156">
        <w:t>et</w:t>
      </w:r>
      <w:r w:rsidR="00700BD1">
        <w:t xml:space="preserve"> gäller</w:t>
      </w:r>
      <w:r>
        <w:t xml:space="preserve"> miljö</w:t>
      </w:r>
      <w:r w:rsidR="006C3D39">
        <w:t>-</w:t>
      </w:r>
      <w:r>
        <w:t xml:space="preserve"> och etik</w:t>
      </w:r>
      <w:r w:rsidR="00F33156">
        <w:softHyphen/>
      </w:r>
      <w:r>
        <w:t>frågor via Etikrådet och samtliga AP-fonder har sedan 2015 redovisat sina koldioxidutsläpp enligt ett gemen</w:t>
      </w:r>
      <w:r w:rsidR="00E80D43">
        <w:softHyphen/>
      </w:r>
      <w:r>
        <w:t>samt ramverk.</w:t>
      </w:r>
    </w:p>
    <w:p w14:paraId="1293EAA2" w14:textId="205A1478" w:rsidR="00AF4EEF" w:rsidRPr="00FA41A2" w:rsidRDefault="00AF4EEF" w:rsidP="00AF4EEF">
      <w:pPr>
        <w:pStyle w:val="Brdtextmedindrag"/>
      </w:pPr>
      <w:r>
        <w:t>I linje med det</w:t>
      </w:r>
      <w:r w:rsidR="001F2D99">
        <w:t xml:space="preserve"> nya målet för placeringsverksamheten att fondmedlen ska förvaltas på ett föredömligt sätt genom ansvarsfulla investeringar och ett ansvarsvarsfullt ägande </w:t>
      </w:r>
      <w:r>
        <w:t>har Första</w:t>
      </w:r>
      <w:r w:rsidR="00E70D31">
        <w:t>–</w:t>
      </w:r>
      <w:r>
        <w:t>Fjärde AP-fonderna under 2019 fort</w:t>
      </w:r>
      <w:r w:rsidR="00AA2E3C">
        <w:softHyphen/>
      </w:r>
      <w:r>
        <w:t xml:space="preserve">satt att utveckla sitt hållbarhetsarbete. Flera fonder har förtydligat sina strategier kring Parisavtalet och fonderna har även </w:t>
      </w:r>
      <w:r w:rsidRPr="00FA41A2">
        <w:t>vidareutvecklat sin koldioxidrapportering (CO2-rapportering).</w:t>
      </w:r>
    </w:p>
    <w:p w14:paraId="4F9D0325" w14:textId="5C585524" w:rsidR="00AF4EEF" w:rsidRDefault="00AF4EEF" w:rsidP="00AF4EEF">
      <w:pPr>
        <w:pStyle w:val="Brdtextmedindrag"/>
      </w:pPr>
      <w:r w:rsidRPr="00FA41A2">
        <w:t>Även Sjätte och Sjunde AP-fonde</w:t>
      </w:r>
      <w:r w:rsidR="00E70D31" w:rsidRPr="00FA41A2">
        <w:t>r</w:t>
      </w:r>
      <w:r w:rsidRPr="00FA41A2">
        <w:t>n</w:t>
      </w:r>
      <w:r w:rsidR="00E70D31" w:rsidRPr="00FA41A2">
        <w:t>a</w:t>
      </w:r>
      <w:r w:rsidRPr="00FA41A2">
        <w:t xml:space="preserve"> arbetar aktivt med hållbarhets</w:t>
      </w:r>
      <w:r w:rsidR="00E70D31" w:rsidRPr="00FA41A2">
        <w:softHyphen/>
      </w:r>
      <w:r w:rsidRPr="00FA41A2">
        <w:t>frågor, trots att deras</w:t>
      </w:r>
      <w:r w:rsidR="000B342E">
        <w:t xml:space="preserve"> respektive</w:t>
      </w:r>
      <w:r w:rsidRPr="00FA41A2">
        <w:t xml:space="preserve"> </w:t>
      </w:r>
      <w:r w:rsidR="006852DA" w:rsidRPr="00180E59">
        <w:t>regelverk</w:t>
      </w:r>
      <w:r w:rsidR="006852DA" w:rsidRPr="00FA41A2">
        <w:t xml:space="preserve"> </w:t>
      </w:r>
      <w:r w:rsidRPr="00FA41A2">
        <w:t xml:space="preserve">inte är lika tydligt. Sjätte AP-fondens </w:t>
      </w:r>
      <w:r w:rsidR="00FA41A2">
        <w:t>regelverk</w:t>
      </w:r>
      <w:r w:rsidR="00FA41A2" w:rsidRPr="00FA41A2">
        <w:t xml:space="preserve"> </w:t>
      </w:r>
      <w:r w:rsidRPr="00FA41A2">
        <w:t>nämner inte hållbarhet, medan Sjunde AP-fonden ska ta hänsyn till miljö och etik i placeringsverksamheten.</w:t>
      </w:r>
    </w:p>
    <w:p w14:paraId="558E886B" w14:textId="412DDA42" w:rsidR="00AF4EEF" w:rsidRDefault="00AF4EEF" w:rsidP="00AF4EEF">
      <w:pPr>
        <w:pStyle w:val="Brdtextmedindrag"/>
      </w:pPr>
      <w:r>
        <w:t>McKinsey konstaterar att enligt regelverket går avkastning före håll</w:t>
      </w:r>
      <w:r w:rsidR="001D42FD">
        <w:softHyphen/>
      </w:r>
      <w:r>
        <w:t xml:space="preserve">barhet i de fall målkonflikter uppstår. Ett exempel på detta är att </w:t>
      </w:r>
      <w:r w:rsidR="00B649B0">
        <w:br/>
      </w:r>
      <w:r>
        <w:t>Första</w:t>
      </w:r>
      <w:r w:rsidR="00E70D31" w:rsidRPr="00E70D31">
        <w:t>–</w:t>
      </w:r>
      <w:r>
        <w:t xml:space="preserve">Fjärde AP-fonderna avyttrar vissa fossila bolag om de anser att den </w:t>
      </w:r>
      <w:r w:rsidRPr="00FA41A2">
        <w:t xml:space="preserve">finansiella risken är för hög </w:t>
      </w:r>
      <w:r w:rsidR="001F2D99" w:rsidRPr="00FA41A2">
        <w:t xml:space="preserve">i förhållande till </w:t>
      </w:r>
      <w:r w:rsidRPr="00FA41A2">
        <w:t xml:space="preserve">den förväntade avkastningen. Enligt </w:t>
      </w:r>
      <w:r w:rsidR="00FA41A2" w:rsidRPr="00180E59">
        <w:t>regelverket</w:t>
      </w:r>
      <w:r w:rsidR="00FA41A2" w:rsidRPr="00FA41A2">
        <w:t xml:space="preserve"> </w:t>
      </w:r>
      <w:r w:rsidRPr="00FA41A2">
        <w:t>kan fonderna inte avyttra</w:t>
      </w:r>
      <w:r w:rsidR="00FA41A2" w:rsidRPr="00180E59">
        <w:t xml:space="preserve"> </w:t>
      </w:r>
      <w:r w:rsidR="00B50827">
        <w:t>ett bolag</w:t>
      </w:r>
      <w:r w:rsidRPr="00FA41A2">
        <w:t xml:space="preserve"> endast utifrån ett miljöperspektiv om fossila bränslen bedöms som en attraktiv finansiell investering utifrån en analys av risk och förväntad</w:t>
      </w:r>
      <w:r>
        <w:t xml:space="preserve"> avkastning. </w:t>
      </w:r>
      <w:r w:rsidR="0058591F">
        <w:br/>
      </w:r>
      <w:r>
        <w:t>Första</w:t>
      </w:r>
      <w:r w:rsidR="00450CE9">
        <w:t>–</w:t>
      </w:r>
      <w:r>
        <w:t>Fjärde AP-fonderna har därför fattat olika beslut avseende fossila bränslen baserat på sina risk</w:t>
      </w:r>
      <w:r w:rsidR="00E80D43">
        <w:softHyphen/>
      </w:r>
      <w:r>
        <w:t>analyser.</w:t>
      </w:r>
    </w:p>
    <w:p w14:paraId="1EBC4BB2" w14:textId="07BBEAFA" w:rsidR="00AF4EEF" w:rsidRDefault="00AF4EEF" w:rsidP="00180E59">
      <w:pPr>
        <w:pStyle w:val="Brdtextmedindrag"/>
      </w:pPr>
      <w:r>
        <w:t xml:space="preserve">Samtliga AP-fonder ställer sig bakom Parisavtalet som en del av FN:s klimatkonvention som Sverige har ratificerat. Hur detta kommer </w:t>
      </w:r>
      <w:r w:rsidR="00853177">
        <w:t>till</w:t>
      </w:r>
      <w:r>
        <w:t xml:space="preserve"> uttryck via mål och strategier skiljer sig åt mellan fonderna. Det finns i</w:t>
      </w:r>
      <w:r w:rsidR="0013355A">
        <w:t xml:space="preserve"> </w:t>
      </w:r>
      <w:r>
        <w:t>dag inga entydiga tolkningar kring hur kapitalförvaltare ska bidra till att upp</w:t>
      </w:r>
      <w:r w:rsidR="00A15C27">
        <w:softHyphen/>
      </w:r>
      <w:r>
        <w:t xml:space="preserve">fylla målen i Parisavtalet eller hur dessa ska påverka portföljen. Samtliga AP-fonder anser att de främst kan bidra till att målen </w:t>
      </w:r>
      <w:r w:rsidR="003E278F">
        <w:t xml:space="preserve">i </w:t>
      </w:r>
      <w:r>
        <w:t>Parisavtalet uppfylls genom påverkansarbete, temainvesteringar och genom att ta hänsyn till omställningsriskerna i portföljen. Ingen av fonderna har i dagsläget utvecklat ett sätt att mäta eller följa upp hur de bidrar till Parisavtalet. Andra AP-fonden skiljer sig från övriga</w:t>
      </w:r>
      <w:r w:rsidR="00B50827">
        <w:t xml:space="preserve"> AP-</w:t>
      </w:r>
      <w:r>
        <w:t>fonder genom att de</w:t>
      </w:r>
      <w:r w:rsidR="00E70D31">
        <w:t>n</w:t>
      </w:r>
      <w:r>
        <w:t xml:space="preserve"> har uttalat att de</w:t>
      </w:r>
      <w:r w:rsidR="00F261F1">
        <w:t>n</w:t>
      </w:r>
      <w:r>
        <w:t xml:space="preserve"> vill hålla investeringsportföljen i linje med Parisavtalet och att de</w:t>
      </w:r>
      <w:r w:rsidR="00F261F1">
        <w:t>n</w:t>
      </w:r>
      <w:r>
        <w:t xml:space="preserve"> vill ta fram mätmetoder för att kunna säkerställa detta före 2021. Tredje AP-fonden har vägletts av </w:t>
      </w:r>
      <w:proofErr w:type="gramStart"/>
      <w:r>
        <w:t>bl</w:t>
      </w:r>
      <w:r w:rsidR="00E70D31">
        <w:t>.</w:t>
      </w:r>
      <w:r>
        <w:t>a</w:t>
      </w:r>
      <w:r w:rsidR="00E70D31">
        <w:t>.</w:t>
      </w:r>
      <w:proofErr w:type="gramEnd"/>
      <w:r>
        <w:t xml:space="preserve"> Parisavtalet när de</w:t>
      </w:r>
      <w:r w:rsidR="00E70D31">
        <w:t>n</w:t>
      </w:r>
      <w:r>
        <w:t xml:space="preserve"> 2015 beslutade att anta uttalade hållbarhetsmål.</w:t>
      </w:r>
    </w:p>
    <w:p w14:paraId="38B0A9DB" w14:textId="77777777" w:rsidR="00AF4EEF" w:rsidRPr="00450CE9" w:rsidRDefault="00AF4EEF" w:rsidP="00180E59">
      <w:pPr>
        <w:pStyle w:val="Rubrik5utannumrering"/>
      </w:pPr>
      <w:r w:rsidRPr="00337DDF">
        <w:t>Hållbarhetsstrategier och mål</w:t>
      </w:r>
    </w:p>
    <w:p w14:paraId="6C710741" w14:textId="3E36CF0E" w:rsidR="00AF4EEF" w:rsidRDefault="00AF4EEF" w:rsidP="00AF4EEF">
      <w:pPr>
        <w:pStyle w:val="Brdtext"/>
      </w:pPr>
      <w:r w:rsidRPr="00F95102">
        <w:t>Samtliga AP-fonde</w:t>
      </w:r>
      <w:r w:rsidR="00E70D31">
        <w:t>r</w:t>
      </w:r>
      <w:r w:rsidRPr="00F95102">
        <w:t xml:space="preserve"> delar en övertygelse om att hållbarhet stöd</w:t>
      </w:r>
      <w:r w:rsidR="003E278F">
        <w:t>j</w:t>
      </w:r>
      <w:r w:rsidRPr="00F95102">
        <w:t>er före</w:t>
      </w:r>
      <w:r w:rsidR="008B3E76">
        <w:softHyphen/>
      </w:r>
      <w:r w:rsidRPr="00F95102">
        <w:t xml:space="preserve">tagens </w:t>
      </w:r>
      <w:r w:rsidRPr="00573F53">
        <w:t xml:space="preserve">långsiktiga framgång och avkastning. Första, Andra och Fjärde </w:t>
      </w:r>
      <w:r w:rsidR="008B3E76">
        <w:br/>
      </w:r>
      <w:r w:rsidRPr="00573F53">
        <w:lastRenderedPageBreak/>
        <w:t>AP-fonde</w:t>
      </w:r>
      <w:r w:rsidR="00E70D31" w:rsidRPr="00573F53">
        <w:t>r</w:t>
      </w:r>
      <w:r w:rsidRPr="00573F53">
        <w:t>n</w:t>
      </w:r>
      <w:r w:rsidR="00E70D31" w:rsidRPr="00573F53">
        <w:t>a</w:t>
      </w:r>
      <w:r w:rsidRPr="00573F53">
        <w:t xml:space="preserve"> har anpassat sina investeringsövertygelser efter detta. Första</w:t>
      </w:r>
      <w:r w:rsidRPr="00F95102">
        <w:t xml:space="preserve"> AP-fonden</w:t>
      </w:r>
      <w:r w:rsidR="00D62A71">
        <w:t xml:space="preserve"> har uttryckt att </w:t>
      </w:r>
      <w:r w:rsidRPr="00F95102">
        <w:t>”fokus på hållbart värdeskapande kan ge möjligheter att långsiktigt öka avkastningen och reducera den finansiella risken”, Andra AP-fonden att ”hållbarhet lönar sig” och ”klimatförändring är en systemrisk” och Fjärde AP-fonden att ”Integrera hållbarhetsaspekter i förvaltningen bidrar över tid till en bättre hantering av risker och möjligheter samt därmed till avkastningen”.</w:t>
      </w:r>
    </w:p>
    <w:p w14:paraId="47303A81" w14:textId="05D7DC82" w:rsidR="00AF4EEF" w:rsidRDefault="00AF4EEF" w:rsidP="00AF4EEF">
      <w:pPr>
        <w:pStyle w:val="Brdtextmedindrag"/>
      </w:pPr>
      <w:r>
        <w:t xml:space="preserve">McKinsey konstaterar i sin rapport att alla AP-fonder har formulerat egna hållbarhetsmål främst angående klimat och ägarstyrning. Målen för hållbarhetsarbetet är till stor del relaterade till interna processer som </w:t>
      </w:r>
      <w:proofErr w:type="gramStart"/>
      <w:r>
        <w:t>t</w:t>
      </w:r>
      <w:r w:rsidR="0093172F">
        <w:t>.</w:t>
      </w:r>
      <w:r>
        <w:t>ex</w:t>
      </w:r>
      <w:r w:rsidR="0093172F">
        <w:t>.</w:t>
      </w:r>
      <w:proofErr w:type="gramEnd"/>
      <w:r>
        <w:t xml:space="preserve"> användningen av klimatriskscenarier i utvärderingen av investeringar eller mål för röster avgivna vid årsstämman. Cirka 70</w:t>
      </w:r>
      <w:r w:rsidR="00E70D31">
        <w:t> </w:t>
      </w:r>
      <w:r>
        <w:t xml:space="preserve">procent av målen </w:t>
      </w:r>
      <w:r w:rsidR="00853177">
        <w:t>för</w:t>
      </w:r>
      <w:r>
        <w:t xml:space="preserve"> fonderna är relaterade till interna processer (figur </w:t>
      </w:r>
      <w:r w:rsidR="003E278F" w:rsidRPr="00573F53">
        <w:t>5.1</w:t>
      </w:r>
      <w:r>
        <w:t>). En anledning till detta är att flertalet fonder har en tydlig vision för hur de ska arbeta, men föredrar att inte ha utfallsmål relaterade till portföljsammansättningen då de anser att detta under vissa förutsättningar skulle kunna leda till sub</w:t>
      </w:r>
      <w:r w:rsidR="0093172F">
        <w:softHyphen/>
      </w:r>
      <w:r>
        <w:t xml:space="preserve">optimala investeringsbeslut. </w:t>
      </w:r>
    </w:p>
    <w:p w14:paraId="2041444D" w14:textId="76C8436F" w:rsidR="00AF4EEF" w:rsidRDefault="00AF4EEF" w:rsidP="00AF4EEF">
      <w:pPr>
        <w:pStyle w:val="Brdtextmedindrag"/>
      </w:pPr>
      <w:r>
        <w:t xml:space="preserve">Flertalet av fonderna har dock även satt upp </w:t>
      </w:r>
      <w:proofErr w:type="gramStart"/>
      <w:r>
        <w:t>mål relaterade</w:t>
      </w:r>
      <w:proofErr w:type="gramEnd"/>
      <w:r>
        <w:t xml:space="preserve"> till utfall för portföljen som t</w:t>
      </w:r>
      <w:r w:rsidR="0066395F">
        <w:t>.</w:t>
      </w:r>
      <w:r>
        <w:t>ex</w:t>
      </w:r>
      <w:r w:rsidR="0066395F">
        <w:t>.</w:t>
      </w:r>
      <w:r>
        <w:t xml:space="preserve"> minskning av portföljens koldioxidutsläpp, totala investeringar i gröna obligationer eller tematiska investeringar. Första och Tredje AP-fonde</w:t>
      </w:r>
      <w:r w:rsidR="00E70D31">
        <w:t>r</w:t>
      </w:r>
      <w:r>
        <w:t>n</w:t>
      </w:r>
      <w:r w:rsidR="00E70D31">
        <w:t>a</w:t>
      </w:r>
      <w:r>
        <w:t xml:space="preserve"> har en högre andel mål fokuserade på utfall för port</w:t>
      </w:r>
      <w:r w:rsidR="0093172F">
        <w:softHyphen/>
      </w:r>
      <w:r>
        <w:t>följen jämfört med övriga AP-fonder.</w:t>
      </w:r>
      <w:r w:rsidR="003E278F">
        <w:t xml:space="preserve"> </w:t>
      </w:r>
      <w:r w:rsidR="004B632C">
        <w:t xml:space="preserve">Enligt de två fonderna är det </w:t>
      </w:r>
      <w:r w:rsidR="003E278F">
        <w:t xml:space="preserve">viktigaste skälet till </w:t>
      </w:r>
      <w:r w:rsidR="00244576">
        <w:t>detta ansvarsutkrävande</w:t>
      </w:r>
      <w:r w:rsidR="004B632C">
        <w:t>.</w:t>
      </w:r>
      <w:r w:rsidR="00244576" w:rsidDel="003E278F">
        <w:t xml:space="preserve"> </w:t>
      </w:r>
    </w:p>
    <w:p w14:paraId="5A9DD4C3" w14:textId="11098D5D" w:rsidR="002F49BD" w:rsidRDefault="002F49BD" w:rsidP="008B671B">
      <w:pPr>
        <w:pStyle w:val="FigurRubrik"/>
        <w:spacing w:after="240"/>
      </w:pPr>
      <w:r w:rsidRPr="00882E0E">
        <w:t xml:space="preserve">Figur </w:t>
      </w:r>
      <w:r>
        <w:t>5</w:t>
      </w:r>
      <w:r w:rsidRPr="00882E0E">
        <w:t>.</w:t>
      </w:r>
      <w:fldSimple w:instr=" SEQ Figur \* Arabic \s 1  \* MERGEFORMAT ">
        <w:r w:rsidR="008B3E76">
          <w:rPr>
            <w:noProof/>
          </w:rPr>
          <w:t>1</w:t>
        </w:r>
      </w:fldSimple>
      <w:r w:rsidRPr="00882E0E">
        <w:tab/>
      </w:r>
      <w:r>
        <w:t>AP-fondernas hållbarhetsmål</w:t>
      </w:r>
    </w:p>
    <w:p w14:paraId="7CA95818" w14:textId="05023857" w:rsidR="00BA5999" w:rsidRPr="00BA5999" w:rsidRDefault="00BA5999" w:rsidP="00BA5999">
      <w:pPr>
        <w:pStyle w:val="Brdtext"/>
      </w:pPr>
      <w:r w:rsidRPr="00BA5999">
        <w:rPr>
          <w:noProof/>
        </w:rPr>
        <w:drawing>
          <wp:inline distT="0" distB="0" distL="0" distR="0" wp14:anchorId="2515C348" wp14:editId="41782A63">
            <wp:extent cx="3744595" cy="1877060"/>
            <wp:effectExtent l="0" t="0" r="8255" b="8890"/>
            <wp:docPr id="22" name="Bildobjekt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stretch>
                      <a:fillRect/>
                    </a:stretch>
                  </pic:blipFill>
                  <pic:spPr>
                    <a:xfrm>
                      <a:off x="0" y="0"/>
                      <a:ext cx="3744595" cy="1877060"/>
                    </a:xfrm>
                    <a:prstGeom prst="rect">
                      <a:avLst/>
                    </a:prstGeom>
                  </pic:spPr>
                </pic:pic>
              </a:graphicData>
            </a:graphic>
          </wp:inline>
        </w:drawing>
      </w:r>
    </w:p>
    <w:p w14:paraId="3302C9CE" w14:textId="2C8D86F7" w:rsidR="00DA284F" w:rsidRPr="008C04DD" w:rsidRDefault="00DA284F" w:rsidP="00DA284F">
      <w:pPr>
        <w:pStyle w:val="FigurFotnot"/>
      </w:pPr>
      <w:r w:rsidRPr="008C04DD">
        <w:t xml:space="preserve">Källa: McKinsey bilaga 9 </w:t>
      </w:r>
    </w:p>
    <w:p w14:paraId="54AB28DA" w14:textId="77777777" w:rsidR="00AF4EEF" w:rsidRPr="00A500FE" w:rsidRDefault="00AF4EEF" w:rsidP="00AF4EEF">
      <w:pPr>
        <w:pStyle w:val="Brdtextmedindrag"/>
      </w:pPr>
    </w:p>
    <w:p w14:paraId="454B065E" w14:textId="256E216C" w:rsidR="00AF4EEF" w:rsidRPr="00B93F6B" w:rsidRDefault="00AF4EEF" w:rsidP="00AF4EEF">
      <w:pPr>
        <w:pStyle w:val="Brdtext"/>
      </w:pPr>
      <w:r>
        <w:t>AP-fondernas hållbarhetsrelaterade mål är inte alltid specifika och tids</w:t>
      </w:r>
      <w:r w:rsidR="00323928">
        <w:softHyphen/>
      </w:r>
      <w:r>
        <w:t>bundna vare sig det avser mål för interna processer eller utfallsmål. Ett område där de flesta av fonderna har valt att inte ha ett specifikt mål är för gröna obligationer</w:t>
      </w:r>
      <w:r w:rsidR="00B93F6B">
        <w:t xml:space="preserve">, </w:t>
      </w:r>
      <w:r>
        <w:t>med undantag för Tredje AP-fonden som har som mål att investeringar i gröna obligationer ska fördubblas och öka till 30</w:t>
      </w:r>
      <w:r w:rsidR="00B44C39">
        <w:t> </w:t>
      </w:r>
      <w:r>
        <w:t xml:space="preserve">miljarder kronor </w:t>
      </w:r>
      <w:r w:rsidR="00244576">
        <w:t xml:space="preserve">före </w:t>
      </w:r>
      <w:r>
        <w:t xml:space="preserve">2025. </w:t>
      </w:r>
      <w:r w:rsidR="00B93F6B">
        <w:t>A</w:t>
      </w:r>
      <w:r w:rsidRPr="00B93F6B">
        <w:t xml:space="preserve">nledning till </w:t>
      </w:r>
      <w:r w:rsidR="00C16F20" w:rsidRPr="00B93F6B">
        <w:t>detta</w:t>
      </w:r>
      <w:r w:rsidRPr="00B93F6B">
        <w:t xml:space="preserve"> är risken</w:t>
      </w:r>
      <w:r w:rsidR="00B93F6B">
        <w:t xml:space="preserve"> för sub</w:t>
      </w:r>
      <w:r w:rsidR="00323928">
        <w:softHyphen/>
      </w:r>
      <w:r w:rsidR="00B93F6B">
        <w:t>optimala investeringsbeslut</w:t>
      </w:r>
      <w:r w:rsidR="00323928">
        <w:t>,</w:t>
      </w:r>
      <w:r w:rsidR="00B93F6B">
        <w:t xml:space="preserve"> dvs. en fond som har åtagit sig att äga en viss andel gröna obligationer inom en viss tidpunkt riskerar</w:t>
      </w:r>
      <w:r w:rsidRPr="00B93F6B">
        <w:t xml:space="preserve"> att göra en oattraktiv investering</w:t>
      </w:r>
      <w:r w:rsidR="00C16F20" w:rsidRPr="00B93F6B">
        <w:t xml:space="preserve"> </w:t>
      </w:r>
      <w:r w:rsidR="00B93F6B">
        <w:t>för att uppnå målet.</w:t>
      </w:r>
    </w:p>
    <w:p w14:paraId="6A400F73" w14:textId="50982DF6" w:rsidR="00AF4EEF" w:rsidRDefault="00AF4EEF" w:rsidP="00AF4EEF">
      <w:pPr>
        <w:pStyle w:val="Brdtextmedindrag"/>
      </w:pPr>
      <w:r w:rsidRPr="00B93F6B">
        <w:lastRenderedPageBreak/>
        <w:t>Ett specifikt mål som Första</w:t>
      </w:r>
      <w:r w:rsidR="00E70D31">
        <w:t>–</w:t>
      </w:r>
      <w:r w:rsidRPr="00B93F6B">
        <w:t>Fjärde AP-fonderna</w:t>
      </w:r>
      <w:r>
        <w:t xml:space="preserve"> har, och som även är vanligt för andra ledande internationella pensionsfonder, är minskning av koldioxidutsläpp</w:t>
      </w:r>
      <w:r w:rsidR="00323928">
        <w:t>.</w:t>
      </w:r>
      <w:r>
        <w:t xml:space="preserve"> Första</w:t>
      </w:r>
      <w:r w:rsidR="00E70D31">
        <w:t>–</w:t>
      </w:r>
      <w:r>
        <w:t>Fjärde AP-fonde</w:t>
      </w:r>
      <w:r w:rsidR="00F03848">
        <w:t>r</w:t>
      </w:r>
      <w:r>
        <w:t>n</w:t>
      </w:r>
      <w:r w:rsidR="00F03848">
        <w:t>a</w:t>
      </w:r>
      <w:r>
        <w:t xml:space="preserve"> har följande specifika mål</w:t>
      </w:r>
      <w:r w:rsidR="007C372D">
        <w:t xml:space="preserve"> avseende kol</w:t>
      </w:r>
      <w:r w:rsidR="00F03848">
        <w:t>d</w:t>
      </w:r>
      <w:r w:rsidR="007C372D">
        <w:t>ioxidutsläpp</w:t>
      </w:r>
      <w:r>
        <w:t>:</w:t>
      </w:r>
    </w:p>
    <w:p w14:paraId="369D9DAC" w14:textId="24DC05CA" w:rsidR="00AF4EEF" w:rsidRPr="003A440F" w:rsidRDefault="00AF4EEF" w:rsidP="003A440F">
      <w:pPr>
        <w:pStyle w:val="Punktlista"/>
        <w:rPr>
          <w:spacing w:val="-3"/>
        </w:rPr>
      </w:pPr>
      <w:r w:rsidRPr="003A440F">
        <w:rPr>
          <w:spacing w:val="-3"/>
        </w:rPr>
        <w:t>Första AP-fondens investeringsportfölj ska vara koldioxid</w:t>
      </w:r>
      <w:r w:rsidR="00337DDF" w:rsidRPr="003A440F">
        <w:rPr>
          <w:spacing w:val="-3"/>
        </w:rPr>
        <w:softHyphen/>
      </w:r>
      <w:r w:rsidRPr="003A440F">
        <w:rPr>
          <w:spacing w:val="-3"/>
        </w:rPr>
        <w:t>neutral 2050 med ett första delmål om en halvering av port</w:t>
      </w:r>
      <w:r w:rsidR="00337DDF" w:rsidRPr="003A440F">
        <w:rPr>
          <w:spacing w:val="-3"/>
        </w:rPr>
        <w:softHyphen/>
      </w:r>
      <w:r w:rsidRPr="003A440F">
        <w:rPr>
          <w:spacing w:val="-3"/>
        </w:rPr>
        <w:t>följens koldioxidavtryck fram till 2030.</w:t>
      </w:r>
    </w:p>
    <w:p w14:paraId="57B6A2BB" w14:textId="2BCEEBA5" w:rsidR="00AF4EEF" w:rsidRDefault="00AF4EEF" w:rsidP="003A440F">
      <w:pPr>
        <w:pStyle w:val="Punktlista"/>
      </w:pPr>
      <w:r w:rsidRPr="003A440F">
        <w:rPr>
          <w:spacing w:val="-3"/>
        </w:rPr>
        <w:t>Andra</w:t>
      </w:r>
      <w:r>
        <w:t xml:space="preserve"> AP-fonden har som mål att utveckla portföljen i linje med Parisavtalet och IPCC:s 1,5</w:t>
      </w:r>
      <w:r w:rsidR="005E4BD8">
        <w:t>-</w:t>
      </w:r>
      <w:r>
        <w:t>graders scenario med begränsad över</w:t>
      </w:r>
      <w:r w:rsidR="00F03848">
        <w:softHyphen/>
      </w:r>
      <w:r>
        <w:t xml:space="preserve">trädelse. Fonden har även som mål att utveckla fondens interna index så att de uppfyller kriterierna för EU Paris </w:t>
      </w:r>
      <w:proofErr w:type="spellStart"/>
      <w:r>
        <w:t>Aligned</w:t>
      </w:r>
      <w:proofErr w:type="spellEnd"/>
      <w:r>
        <w:t xml:space="preserve"> </w:t>
      </w:r>
      <w:proofErr w:type="spellStart"/>
      <w:r>
        <w:t>Benchmarks</w:t>
      </w:r>
      <w:proofErr w:type="spellEnd"/>
      <w:r>
        <w:t>, vilket innebär koldioxidneutralitet senast 2050.</w:t>
      </w:r>
    </w:p>
    <w:p w14:paraId="148DB235" w14:textId="77777777" w:rsidR="00AF4EEF" w:rsidRPr="00180E59" w:rsidRDefault="00AF4EEF" w:rsidP="003A440F">
      <w:pPr>
        <w:pStyle w:val="Punktlista"/>
        <w:rPr>
          <w:spacing w:val="-3"/>
        </w:rPr>
      </w:pPr>
      <w:r w:rsidRPr="00180E59">
        <w:rPr>
          <w:spacing w:val="-3"/>
        </w:rPr>
        <w:t xml:space="preserve">Tredje AP-fonden ska halvera portföljens koldioxidavtryck fram till och med 2025. </w:t>
      </w:r>
    </w:p>
    <w:p w14:paraId="1AFA5FAB" w14:textId="4F253E80" w:rsidR="00AF4EEF" w:rsidRPr="00180E59" w:rsidRDefault="00AF4EEF" w:rsidP="003A440F">
      <w:pPr>
        <w:pStyle w:val="Punktlista"/>
        <w:rPr>
          <w:spacing w:val="-3"/>
        </w:rPr>
      </w:pPr>
      <w:r w:rsidRPr="00180E59">
        <w:rPr>
          <w:spacing w:val="-3"/>
        </w:rPr>
        <w:t xml:space="preserve">Fjärde AP-fonden siktar på att vara koldioxidneutral </w:t>
      </w:r>
      <w:r w:rsidR="00CD7B0B" w:rsidRPr="00180E59">
        <w:rPr>
          <w:spacing w:val="-3"/>
        </w:rPr>
        <w:t xml:space="preserve">före </w:t>
      </w:r>
      <w:r w:rsidRPr="00180E59">
        <w:rPr>
          <w:spacing w:val="-3"/>
        </w:rPr>
        <w:t>2045.</w:t>
      </w:r>
    </w:p>
    <w:p w14:paraId="1234D062" w14:textId="77777777" w:rsidR="00AF4EEF" w:rsidRDefault="00AF4EEF" w:rsidP="00AF4EEF">
      <w:pPr>
        <w:pStyle w:val="Brdtextmedindrag"/>
      </w:pPr>
    </w:p>
    <w:p w14:paraId="0F2AE7FE" w14:textId="7AA810EF" w:rsidR="00AF4EEF" w:rsidRDefault="00AF4EEF" w:rsidP="00180E59">
      <w:pPr>
        <w:pStyle w:val="Brdtext"/>
      </w:pPr>
      <w:r>
        <w:t>Sjätte och Sjunde AP-fonde</w:t>
      </w:r>
      <w:r w:rsidR="00337DDF">
        <w:t>r</w:t>
      </w:r>
      <w:r>
        <w:t>n</w:t>
      </w:r>
      <w:r w:rsidR="00337DDF">
        <w:t>a</w:t>
      </w:r>
      <w:r>
        <w:t xml:space="preserve"> mäter liksom övriga AP-fonder si</w:t>
      </w:r>
      <w:r w:rsidR="00337DDF">
        <w:t>na</w:t>
      </w:r>
      <w:r>
        <w:t xml:space="preserve"> kol</w:t>
      </w:r>
      <w:r w:rsidR="001D42FD">
        <w:softHyphen/>
      </w:r>
      <w:r>
        <w:t>dioxidavtryck på årsbasis, men har inga specifika mål för minskning av koldioxidutsläpp. Samtliga fonder arbetar dock med att reducera koldioxid relaterat till portföljen även om de inte har specificerat något mål.</w:t>
      </w:r>
    </w:p>
    <w:p w14:paraId="7C12AB13" w14:textId="0448CF9E" w:rsidR="00AF4EEF" w:rsidRDefault="00AF4EEF" w:rsidP="00AF4EEF">
      <w:pPr>
        <w:pStyle w:val="Brdtextmedindrag"/>
      </w:pPr>
      <w:r>
        <w:t xml:space="preserve">McKinsey konstaterar att andra ledande internationella pensionsfonder använder sig av en större andel utfallsrelaterade mål än AP-fonderna och </w:t>
      </w:r>
      <w:r w:rsidR="00B9745A">
        <w:t xml:space="preserve">att </w:t>
      </w:r>
      <w:r>
        <w:t xml:space="preserve">dessa i högre grad </w:t>
      </w:r>
      <w:r w:rsidR="00B9745A">
        <w:t xml:space="preserve">är </w:t>
      </w:r>
      <w:r>
        <w:t xml:space="preserve">mätbara och tidsbundna, som </w:t>
      </w:r>
      <w:proofErr w:type="gramStart"/>
      <w:r>
        <w:t>t</w:t>
      </w:r>
      <w:r w:rsidR="00323928">
        <w:t>.</w:t>
      </w:r>
      <w:r>
        <w:t>ex</w:t>
      </w:r>
      <w:r w:rsidR="00323928">
        <w:t>.</w:t>
      </w:r>
      <w:proofErr w:type="gramEnd"/>
      <w:r>
        <w:t xml:space="preserve"> specifika mål för minskning av koldioxidavtryck och mål för olika typer </w:t>
      </w:r>
      <w:r w:rsidRPr="003A440F">
        <w:t>av dedikerade investeringar. Detta</w:t>
      </w:r>
      <w:r>
        <w:t xml:space="preserve"> gör att resultaten årligen kan följas upp och anpassas när de uppfyllts. Ansvarsutkrävandet är förklaringen till användandet av utfallsrelaterade mål.</w:t>
      </w:r>
    </w:p>
    <w:p w14:paraId="7339F3C2" w14:textId="6CEBF6F9" w:rsidR="00AF4EEF" w:rsidRPr="009B187D" w:rsidRDefault="00AF4EEF" w:rsidP="00AF4EEF">
      <w:pPr>
        <w:pStyle w:val="Brdtextmedindrag"/>
      </w:pPr>
      <w:r>
        <w:t>För fossila bränslen har Första</w:t>
      </w:r>
      <w:r w:rsidR="00337DDF" w:rsidRPr="00337DDF">
        <w:t>–</w:t>
      </w:r>
      <w:r>
        <w:t xml:space="preserve">Fjärde AP-fonderna, som nämns ovan, fattat olika beslut baserat på respektive fonds riskanalyser. Vid årsskiftet 2019/2020 hade ingen av AP-fonderna </w:t>
      </w:r>
      <w:r w:rsidRPr="009B187D">
        <w:t xml:space="preserve">helt </w:t>
      </w:r>
      <w:r w:rsidRPr="003F0AE7">
        <w:t xml:space="preserve">avyttrat </w:t>
      </w:r>
      <w:r w:rsidR="004540EC" w:rsidRPr="009B187D">
        <w:t xml:space="preserve">bolag med fossil verksamhet. </w:t>
      </w:r>
      <w:r w:rsidR="00B50827" w:rsidRPr="009B187D">
        <w:t>Flertalet</w:t>
      </w:r>
      <w:r w:rsidR="0024143F" w:rsidRPr="009B187D">
        <w:t xml:space="preserve"> av f</w:t>
      </w:r>
      <w:r w:rsidRPr="009B187D">
        <w:t>onder</w:t>
      </w:r>
      <w:r w:rsidR="00815700" w:rsidRPr="009B187D">
        <w:t>na</w:t>
      </w:r>
      <w:r w:rsidRPr="009B187D">
        <w:t xml:space="preserve"> </w:t>
      </w:r>
      <w:r w:rsidR="00815700" w:rsidRPr="009B187D">
        <w:t xml:space="preserve">anger </w:t>
      </w:r>
      <w:r w:rsidRPr="009B187D">
        <w:t>att de hellr</w:t>
      </w:r>
      <w:r w:rsidR="00323928" w:rsidRPr="009B187D">
        <w:t>e</w:t>
      </w:r>
      <w:r w:rsidRPr="009B187D">
        <w:t xml:space="preserve"> äger och engagerar sig för att minska utsläppen från portfölj</w:t>
      </w:r>
      <w:r w:rsidR="00F85CB5" w:rsidRPr="009B187D">
        <w:softHyphen/>
      </w:r>
      <w:r w:rsidRPr="009B187D">
        <w:t xml:space="preserve">bolagen än </w:t>
      </w:r>
      <w:r w:rsidR="006852DA" w:rsidRPr="009B187D">
        <w:t xml:space="preserve">tillämpar </w:t>
      </w:r>
      <w:r w:rsidRPr="009B187D">
        <w:t>en ren avyttringsstrategi för koldioxid</w:t>
      </w:r>
      <w:r w:rsidR="003B6361" w:rsidRPr="009B187D">
        <w:softHyphen/>
      </w:r>
      <w:r w:rsidRPr="009B187D">
        <w:t>intensiva sektorer. Fonderna har följande policy avseende fossila bränslen</w:t>
      </w:r>
      <w:r w:rsidR="00337DDF" w:rsidRPr="009B187D">
        <w:t>:</w:t>
      </w:r>
    </w:p>
    <w:p w14:paraId="11493D0F" w14:textId="26A9CA19" w:rsidR="00AF4EEF" w:rsidRPr="009B187D" w:rsidRDefault="007C372D" w:rsidP="00180E59">
      <w:pPr>
        <w:pStyle w:val="Punktlista"/>
        <w:rPr>
          <w:spacing w:val="-3"/>
        </w:rPr>
      </w:pPr>
      <w:r w:rsidRPr="00975E1D">
        <w:t xml:space="preserve">Första AP-fonden </w:t>
      </w:r>
      <w:r w:rsidRPr="00D62A71">
        <w:t>besluta</w:t>
      </w:r>
      <w:r w:rsidR="00A745F8">
        <w:t>de i december 2019</w:t>
      </w:r>
      <w:r w:rsidRPr="00D62A71">
        <w:t xml:space="preserve"> at</w:t>
      </w:r>
      <w:r w:rsidRPr="00700BD1">
        <w:t>t avyttra</w:t>
      </w:r>
      <w:r w:rsidRPr="003A556F">
        <w:t xml:space="preserve"> alla innehav i bolag med fossil verksamhet</w:t>
      </w:r>
      <w:r>
        <w:t>. S</w:t>
      </w:r>
      <w:r w:rsidRPr="003A556F">
        <w:t>edan mars 2020</w:t>
      </w:r>
      <w:r w:rsidRPr="00E323C5">
        <w:t xml:space="preserve"> har fonden avyttrat bolag med fossil verksamhet för de internt förvaltade mandaten och avyttring i de externt förvaltade mandaten pågår</w:t>
      </w:r>
      <w:r>
        <w:t xml:space="preserve">. </w:t>
      </w:r>
    </w:p>
    <w:p w14:paraId="41B82B5C" w14:textId="7DC05AA6" w:rsidR="00AF4EEF" w:rsidRPr="009B187D" w:rsidRDefault="00AF4EEF" w:rsidP="00180E59">
      <w:pPr>
        <w:pStyle w:val="Punktlista"/>
        <w:rPr>
          <w:spacing w:val="-3"/>
        </w:rPr>
      </w:pPr>
      <w:r w:rsidRPr="009B187D">
        <w:rPr>
          <w:spacing w:val="-3"/>
        </w:rPr>
        <w:t xml:space="preserve">Första, Tredje och Fjärde AP-fonderna </w:t>
      </w:r>
      <w:r w:rsidR="008F390E" w:rsidRPr="009B187D">
        <w:rPr>
          <w:spacing w:val="-3"/>
        </w:rPr>
        <w:t xml:space="preserve">investerar inte i </w:t>
      </w:r>
      <w:r w:rsidRPr="009B187D">
        <w:rPr>
          <w:spacing w:val="-3"/>
        </w:rPr>
        <w:t xml:space="preserve">bolag </w:t>
      </w:r>
      <w:r w:rsidR="008F390E" w:rsidRPr="009B187D">
        <w:rPr>
          <w:spacing w:val="-3"/>
        </w:rPr>
        <w:t xml:space="preserve">där </w:t>
      </w:r>
      <w:r w:rsidRPr="009B187D">
        <w:rPr>
          <w:spacing w:val="-3"/>
        </w:rPr>
        <w:t>mer än 20 procent av intäkterna</w:t>
      </w:r>
      <w:r w:rsidR="008F390E" w:rsidRPr="009B187D">
        <w:rPr>
          <w:spacing w:val="-3"/>
        </w:rPr>
        <w:t xml:space="preserve"> är</w:t>
      </w:r>
      <w:r w:rsidRPr="009B187D">
        <w:rPr>
          <w:spacing w:val="-3"/>
        </w:rPr>
        <w:t xml:space="preserve"> exponerade mot termisk kol eller </w:t>
      </w:r>
      <w:proofErr w:type="spellStart"/>
      <w:r w:rsidRPr="009B187D">
        <w:rPr>
          <w:spacing w:val="-3"/>
        </w:rPr>
        <w:t>oljesand</w:t>
      </w:r>
      <w:proofErr w:type="spellEnd"/>
      <w:r w:rsidRPr="009B187D">
        <w:rPr>
          <w:spacing w:val="-3"/>
        </w:rPr>
        <w:t>.</w:t>
      </w:r>
    </w:p>
    <w:p w14:paraId="3C567900" w14:textId="6CB5FDF0" w:rsidR="00AF4EEF" w:rsidRPr="009B187D" w:rsidRDefault="00AF4EEF" w:rsidP="00180E59">
      <w:pPr>
        <w:pStyle w:val="Punktlista"/>
      </w:pPr>
      <w:r w:rsidRPr="009B187D">
        <w:rPr>
          <w:spacing w:val="-3"/>
        </w:rPr>
        <w:t xml:space="preserve">Andra AP-fonden </w:t>
      </w:r>
      <w:r w:rsidR="008F390E" w:rsidRPr="009B187D">
        <w:rPr>
          <w:spacing w:val="-3"/>
        </w:rPr>
        <w:t xml:space="preserve">har </w:t>
      </w:r>
      <w:r w:rsidR="009B187D" w:rsidRPr="009B187D">
        <w:rPr>
          <w:spacing w:val="-3"/>
        </w:rPr>
        <w:t>avyttrat</w:t>
      </w:r>
      <w:r w:rsidR="008F390E" w:rsidRPr="009B187D">
        <w:rPr>
          <w:spacing w:val="-3"/>
        </w:rPr>
        <w:t xml:space="preserve"> </w:t>
      </w:r>
      <w:r w:rsidRPr="009B187D">
        <w:rPr>
          <w:spacing w:val="-3"/>
        </w:rPr>
        <w:t>alla kolgruvebolag som utvinner termiskt kol och kraftbolag som har betydande finansiella klimatrisker på grund av kolbaserad elproduktion</w:t>
      </w:r>
      <w:r w:rsidRPr="009B187D">
        <w:t xml:space="preserve"> (mer än 30 procent av </w:t>
      </w:r>
      <w:r w:rsidR="00853187" w:rsidRPr="009B187D">
        <w:t xml:space="preserve">rörelseresultatet </w:t>
      </w:r>
      <w:r w:rsidR="00323928" w:rsidRPr="009B187D">
        <w:t>[</w:t>
      </w:r>
      <w:r w:rsidRPr="009B187D">
        <w:t>EBIT</w:t>
      </w:r>
      <w:r w:rsidR="00323928" w:rsidRPr="009B187D">
        <w:t>]</w:t>
      </w:r>
      <w:r w:rsidRPr="009B187D">
        <w:t>). Fonden genomför även bolagsspecifika riskanalyser inom olja och gas.</w:t>
      </w:r>
    </w:p>
    <w:p w14:paraId="5C6CC433" w14:textId="52B09FDD" w:rsidR="00AF4EEF" w:rsidRPr="009B187D" w:rsidRDefault="00AF4EEF" w:rsidP="00180E59">
      <w:pPr>
        <w:pStyle w:val="Punktlista"/>
        <w:rPr>
          <w:spacing w:val="-3"/>
        </w:rPr>
      </w:pPr>
      <w:r w:rsidRPr="009B187D">
        <w:rPr>
          <w:spacing w:val="-3"/>
        </w:rPr>
        <w:t xml:space="preserve">Sjätte AP-fonden, som investerar i riskkapital, investerar som regel inte i fossila bränslen. </w:t>
      </w:r>
    </w:p>
    <w:p w14:paraId="53AFB224" w14:textId="68CE9685" w:rsidR="00AF4EEF" w:rsidRPr="00180E59" w:rsidRDefault="00AF4EEF" w:rsidP="00180E59">
      <w:pPr>
        <w:pStyle w:val="Punktlista"/>
        <w:rPr>
          <w:spacing w:val="-3"/>
        </w:rPr>
      </w:pPr>
      <w:r w:rsidRPr="009B187D">
        <w:rPr>
          <w:spacing w:val="-3"/>
        </w:rPr>
        <w:t>Sjunde AP-fonden har inte heller någon övergripande policy för</w:t>
      </w:r>
      <w:r w:rsidR="00E14987" w:rsidRPr="009B187D">
        <w:rPr>
          <w:spacing w:val="-3"/>
        </w:rPr>
        <w:t xml:space="preserve"> att </w:t>
      </w:r>
      <w:r w:rsidR="00E14987" w:rsidRPr="003F0AE7">
        <w:rPr>
          <w:spacing w:val="-3"/>
        </w:rPr>
        <w:t>avyttra</w:t>
      </w:r>
      <w:r w:rsidRPr="009B187D">
        <w:rPr>
          <w:spacing w:val="-3"/>
        </w:rPr>
        <w:t xml:space="preserve"> fossila bränslen, men har</w:t>
      </w:r>
      <w:r w:rsidR="002F7BCC">
        <w:rPr>
          <w:spacing w:val="-3"/>
        </w:rPr>
        <w:t xml:space="preserve"> svartlistat ett 20-tal fossilbolag</w:t>
      </w:r>
      <w:r w:rsidR="009D6CA8">
        <w:rPr>
          <w:spacing w:val="-3"/>
        </w:rPr>
        <w:t>,</w:t>
      </w:r>
      <w:r w:rsidR="00550261">
        <w:rPr>
          <w:spacing w:val="-3"/>
        </w:rPr>
        <w:t xml:space="preserve"> som </w:t>
      </w:r>
      <w:r w:rsidR="00550261">
        <w:rPr>
          <w:spacing w:val="-3"/>
        </w:rPr>
        <w:lastRenderedPageBreak/>
        <w:t>fonden väljer att inte investera i</w:t>
      </w:r>
      <w:r w:rsidR="009D6CA8">
        <w:rPr>
          <w:spacing w:val="-3"/>
        </w:rPr>
        <w:t>,</w:t>
      </w:r>
      <w:r w:rsidR="002F7BCC">
        <w:rPr>
          <w:spacing w:val="-3"/>
        </w:rPr>
        <w:t xml:space="preserve"> varav</w:t>
      </w:r>
      <w:r w:rsidRPr="009B187D">
        <w:rPr>
          <w:spacing w:val="-3"/>
        </w:rPr>
        <w:t xml:space="preserve"> </w:t>
      </w:r>
      <w:r w:rsidRPr="00180E59">
        <w:rPr>
          <w:spacing w:val="-3"/>
        </w:rPr>
        <w:t>sju bolag som fonden bedömt</w:t>
      </w:r>
      <w:r w:rsidR="002F7BCC">
        <w:rPr>
          <w:spacing w:val="-3"/>
        </w:rPr>
        <w:t xml:space="preserve"> specifikt</w:t>
      </w:r>
      <w:r w:rsidRPr="00180E59">
        <w:rPr>
          <w:spacing w:val="-3"/>
        </w:rPr>
        <w:t xml:space="preserve"> agerar i strid mot Parisavtalet.</w:t>
      </w:r>
    </w:p>
    <w:p w14:paraId="2CD738DD" w14:textId="05F04DF8" w:rsidR="00815700" w:rsidRDefault="00815700" w:rsidP="00502184">
      <w:pPr>
        <w:pStyle w:val="FigurRubrik"/>
        <w:spacing w:after="240"/>
      </w:pPr>
      <w:r w:rsidRPr="00882E0E">
        <w:t xml:space="preserve">Figur </w:t>
      </w:r>
      <w:r>
        <w:t>5</w:t>
      </w:r>
      <w:r w:rsidRPr="00882E0E">
        <w:t>.</w:t>
      </w:r>
      <w:r>
        <w:t>2</w:t>
      </w:r>
      <w:r w:rsidRPr="00882E0E">
        <w:tab/>
      </w:r>
      <w:r>
        <w:t xml:space="preserve">AP-fondernas </w:t>
      </w:r>
      <w:r w:rsidR="00E14987">
        <w:t>policy</w:t>
      </w:r>
      <w:r>
        <w:t xml:space="preserve"> inom fossila bränslen</w:t>
      </w:r>
    </w:p>
    <w:p w14:paraId="0EB4870C" w14:textId="1FA1CC2E" w:rsidR="00502184" w:rsidRPr="00502184" w:rsidRDefault="00502184" w:rsidP="00502184">
      <w:pPr>
        <w:pStyle w:val="Brdtext"/>
      </w:pPr>
      <w:r w:rsidRPr="00502184">
        <w:rPr>
          <w:noProof/>
        </w:rPr>
        <w:drawing>
          <wp:inline distT="0" distB="0" distL="0" distR="0" wp14:anchorId="439C9F8B" wp14:editId="34674D40">
            <wp:extent cx="3744595" cy="1802765"/>
            <wp:effectExtent l="0" t="0" r="8255" b="6985"/>
            <wp:docPr id="23" name="Bildobjekt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
                    <a:stretch>
                      <a:fillRect/>
                    </a:stretch>
                  </pic:blipFill>
                  <pic:spPr>
                    <a:xfrm>
                      <a:off x="0" y="0"/>
                      <a:ext cx="3744595" cy="1802765"/>
                    </a:xfrm>
                    <a:prstGeom prst="rect">
                      <a:avLst/>
                    </a:prstGeom>
                  </pic:spPr>
                </pic:pic>
              </a:graphicData>
            </a:graphic>
          </wp:inline>
        </w:drawing>
      </w:r>
    </w:p>
    <w:p w14:paraId="4E1F244D" w14:textId="2D5AFF25" w:rsidR="00815700" w:rsidRDefault="00815700" w:rsidP="00180E59">
      <w:pPr>
        <w:pStyle w:val="FigurFotnot"/>
      </w:pPr>
      <w:r w:rsidRPr="008C04DD">
        <w:t>Källa: McKinsey bilaga 9</w:t>
      </w:r>
    </w:p>
    <w:p w14:paraId="1651F236" w14:textId="77777777" w:rsidR="00AF4EEF" w:rsidRDefault="00AF4EEF" w:rsidP="00AF4EEF">
      <w:pPr>
        <w:pStyle w:val="Brdtextmedindrag"/>
        <w:ind w:left="890" w:firstLine="0"/>
      </w:pPr>
    </w:p>
    <w:p w14:paraId="60C5C101" w14:textId="36FA0820" w:rsidR="00AF4EEF" w:rsidRPr="00281087" w:rsidRDefault="00AF4EEF" w:rsidP="00237503">
      <w:pPr>
        <w:pStyle w:val="Brdtext"/>
      </w:pPr>
      <w:r>
        <w:t>Enligt McKinseys analys har Första</w:t>
      </w:r>
      <w:r w:rsidR="00337DDF">
        <w:t>–</w:t>
      </w:r>
      <w:r>
        <w:t>Fjärde AP-fonderna striktare regler angående investeringar i fossila bolag än många andra ledande interna</w:t>
      </w:r>
      <w:r w:rsidR="00581AC2">
        <w:softHyphen/>
      </w:r>
      <w:r>
        <w:t>tionella pensionsfonder. Flera ledande internationella pensions</w:t>
      </w:r>
      <w:r>
        <w:softHyphen/>
        <w:t xml:space="preserve">fonder har också </w:t>
      </w:r>
      <w:r w:rsidR="009B187D">
        <w:t>avyttrat</w:t>
      </w:r>
      <w:r w:rsidR="00237503">
        <w:t xml:space="preserve"> </w:t>
      </w:r>
      <w:r>
        <w:t>termiskt kol (eller bestämt sig för att inte göra ytter</w:t>
      </w:r>
      <w:r w:rsidR="00581AC2">
        <w:softHyphen/>
      </w:r>
      <w:r>
        <w:t xml:space="preserve">ligare investeringar), men har sällan någon specifik avyttringsstrategi när det gäller olje- och gasbolag. Däremot är vissa mer transparenta i sin rapportering </w:t>
      </w:r>
      <w:r w:rsidR="00581AC2">
        <w:t xml:space="preserve">när det </w:t>
      </w:r>
      <w:r>
        <w:t>gälle</w:t>
      </w:r>
      <w:r w:rsidR="00581AC2">
        <w:t>r</w:t>
      </w:r>
      <w:r>
        <w:t xml:space="preserve"> fossila innehav och redovisar storleken på sin exponering mot energisektorn, olika energikällor som del av det, </w:t>
      </w:r>
      <w:r w:rsidR="00581AC2">
        <w:t>och</w:t>
      </w:r>
      <w:r>
        <w:t xml:space="preserve"> hur exponeringen har utvecklats över tid. För AP-fonderna sker </w:t>
      </w:r>
      <w:r w:rsidR="00237503">
        <w:t xml:space="preserve">denna typ av </w:t>
      </w:r>
      <w:r>
        <w:t xml:space="preserve">rapportering </w:t>
      </w:r>
      <w:r w:rsidR="00237503">
        <w:t>i</w:t>
      </w:r>
      <w:r>
        <w:t xml:space="preserve"> </w:t>
      </w:r>
      <w:r w:rsidR="00237503">
        <w:t xml:space="preserve">mer </w:t>
      </w:r>
      <w:r>
        <w:t>begränsad</w:t>
      </w:r>
      <w:r w:rsidR="00237503">
        <w:t xml:space="preserve"> </w:t>
      </w:r>
      <w:r>
        <w:t>utsträckning. Första</w:t>
      </w:r>
      <w:r w:rsidR="00337DDF" w:rsidRPr="00337DDF">
        <w:t>–</w:t>
      </w:r>
      <w:r>
        <w:t xml:space="preserve">Fjärde AP-fonderna rapporterar </w:t>
      </w:r>
      <w:proofErr w:type="gramStart"/>
      <w:r>
        <w:t>t</w:t>
      </w:r>
      <w:r w:rsidR="0013355A">
        <w:t>.</w:t>
      </w:r>
      <w:r>
        <w:t>ex.</w:t>
      </w:r>
      <w:proofErr w:type="gramEnd"/>
      <w:r>
        <w:t xml:space="preserve"> hur många fossila bolag som </w:t>
      </w:r>
      <w:r w:rsidR="006346DF">
        <w:t>de inte investerar i</w:t>
      </w:r>
      <w:r>
        <w:t xml:space="preserve"> till följd av riskbedömningar, men inte vilka dessa bolag är. Sjunde AP-fonden rapporterar däremot vilka bolag som </w:t>
      </w:r>
      <w:r w:rsidR="006346DF">
        <w:t>de</w:t>
      </w:r>
      <w:r w:rsidR="00C10456">
        <w:t>n</w:t>
      </w:r>
      <w:r w:rsidR="006346DF">
        <w:t xml:space="preserve"> inte investerar i</w:t>
      </w:r>
      <w:r>
        <w:t xml:space="preserve"> och varför för att få en påtryckningseffekt. Däremot har fonderna utvecklat en gemensam rapportering för koldioxidutsläpp.</w:t>
      </w:r>
    </w:p>
    <w:p w14:paraId="1598F036" w14:textId="5075272E" w:rsidR="00853177" w:rsidRDefault="00AF4EEF" w:rsidP="00AF4EEF">
      <w:pPr>
        <w:pStyle w:val="Brdtextmedindrag"/>
      </w:pPr>
      <w:r w:rsidRPr="008F40E0">
        <w:t xml:space="preserve">World </w:t>
      </w:r>
      <w:proofErr w:type="spellStart"/>
      <w:r w:rsidRPr="008F40E0">
        <w:t>Economic</w:t>
      </w:r>
      <w:proofErr w:type="spellEnd"/>
      <w:r w:rsidRPr="008F40E0">
        <w:t xml:space="preserve"> Forum</w:t>
      </w:r>
      <w:r>
        <w:t xml:space="preserve"> har i sin globala riskrapport (2020) angett att</w:t>
      </w:r>
      <w:r w:rsidRPr="00C22416">
        <w:t xml:space="preserve"> biologi</w:t>
      </w:r>
      <w:r>
        <w:t>sk mångfald är den näst största globala risken efter klimat</w:t>
      </w:r>
      <w:r w:rsidR="00F85CB5">
        <w:softHyphen/>
      </w:r>
      <w:r>
        <w:t xml:space="preserve">förändringar inom området miljö. McKinsey har i sin rapport undersökt hur AP-fonderna arbetar med biologisk mångfald och konstaterar att AP-fonderna arbetar med </w:t>
      </w:r>
      <w:r w:rsidR="00853177">
        <w:t>detta område</w:t>
      </w:r>
      <w:r>
        <w:t xml:space="preserve"> där fonderna bedömer att det är rele</w:t>
      </w:r>
      <w:r w:rsidR="00BB53B4">
        <w:softHyphen/>
      </w:r>
      <w:r>
        <w:t xml:space="preserve">vant, dvs. där det har signifikant effekt. Fonderna har dock ingen uttryckt strategi för biologisk mångfald och inte heller en separat rapportering avseende vilka portföljinvesteringar som har störst påverkan på </w:t>
      </w:r>
      <w:r w:rsidR="00853177">
        <w:t>detta område</w:t>
      </w:r>
      <w:r>
        <w:t>. För Första</w:t>
      </w:r>
      <w:r w:rsidR="00337DDF">
        <w:t>–</w:t>
      </w:r>
      <w:r>
        <w:t>Fjärde AP-fonde</w:t>
      </w:r>
      <w:r w:rsidR="00337DDF">
        <w:t>r</w:t>
      </w:r>
      <w:r>
        <w:t>n</w:t>
      </w:r>
      <w:r w:rsidR="00337DDF">
        <w:t>a</w:t>
      </w:r>
      <w:r>
        <w:t xml:space="preserve"> driver Etikrådet biodiversitets</w:t>
      </w:r>
      <w:r w:rsidR="00BB53B4">
        <w:softHyphen/>
      </w:r>
      <w:r>
        <w:t>frågor både proaktivt (</w:t>
      </w:r>
      <w:proofErr w:type="gramStart"/>
      <w:r>
        <w:t>t</w:t>
      </w:r>
      <w:r w:rsidR="0013355A">
        <w:t>.</w:t>
      </w:r>
      <w:r>
        <w:t>ex.</w:t>
      </w:r>
      <w:proofErr w:type="gramEnd"/>
      <w:r>
        <w:t xml:space="preserve"> dialoger avseende bekämpnings</w:t>
      </w:r>
      <w:r w:rsidR="00F85CB5">
        <w:softHyphen/>
      </w:r>
      <w:r>
        <w:t>medel som riskerar att skada bi-pollineringen i Europa) och reaktivt som svar på vissa incidenter (t</w:t>
      </w:r>
      <w:r w:rsidR="0013355A">
        <w:t>.</w:t>
      </w:r>
      <w:r>
        <w:t>ex. skogsskövlingen i Amazonas till följd av so</w:t>
      </w:r>
      <w:r w:rsidR="005E4BD8">
        <w:t>j</w:t>
      </w:r>
      <w:r>
        <w:t xml:space="preserve">aproduktion). </w:t>
      </w:r>
    </w:p>
    <w:p w14:paraId="1D8A36D5" w14:textId="15A34870" w:rsidR="00AF4EEF" w:rsidRDefault="00AF4EEF" w:rsidP="00AF4EEF">
      <w:pPr>
        <w:pStyle w:val="Brdtextmedindrag"/>
      </w:pPr>
      <w:r>
        <w:t>Andra AP-fonden, som har en högre andel investeringar i skog och jord</w:t>
      </w:r>
      <w:r w:rsidR="00BA1852">
        <w:softHyphen/>
      </w:r>
      <w:r>
        <w:t xml:space="preserve">bruk än övriga AP-fonder, har även utvecklat egna specifika riktlinjer för skog och jordbruk, </w:t>
      </w:r>
      <w:proofErr w:type="gramStart"/>
      <w:r>
        <w:t>bl</w:t>
      </w:r>
      <w:r w:rsidR="00595ADD">
        <w:t>.</w:t>
      </w:r>
      <w:r>
        <w:t>a</w:t>
      </w:r>
      <w:r w:rsidR="00595ADD">
        <w:t>.</w:t>
      </w:r>
      <w:proofErr w:type="gramEnd"/>
      <w:r>
        <w:t xml:space="preserve"> relaterade till biologisk mångfald, som fonden har följt sedan 2011. Bland annat framgår det i investerings</w:t>
      </w:r>
      <w:r w:rsidR="00F85CB5">
        <w:softHyphen/>
      </w:r>
      <w:r>
        <w:t xml:space="preserve">riktlinjerna för de </w:t>
      </w:r>
      <w:r>
        <w:lastRenderedPageBreak/>
        <w:t xml:space="preserve">två bolag (TCGA och TCGA II) som fonden är delägare i och som investerar i jordbruksfastigheter att inga fastigheter inom Amazonas biologiska zon får förvärvas. Fonden strävar även efter att säkerställa att riktlinjerna </w:t>
      </w:r>
      <w:r w:rsidR="00BA1852">
        <w:t>följs</w:t>
      </w:r>
      <w:r>
        <w:t xml:space="preserve"> </w:t>
      </w:r>
      <w:r w:rsidR="00BA1852">
        <w:t>och</w:t>
      </w:r>
      <w:r>
        <w:t xml:space="preserve"> transparens </w:t>
      </w:r>
      <w:proofErr w:type="gramStart"/>
      <w:r>
        <w:t>bl</w:t>
      </w:r>
      <w:r w:rsidR="00595ADD">
        <w:t>.</w:t>
      </w:r>
      <w:r>
        <w:t>a</w:t>
      </w:r>
      <w:r w:rsidR="00595ADD">
        <w:t>.</w:t>
      </w:r>
      <w:proofErr w:type="gramEnd"/>
      <w:r>
        <w:t xml:space="preserve"> genom externa revide</w:t>
      </w:r>
      <w:r w:rsidR="00595ADD">
        <w:softHyphen/>
      </w:r>
      <w:r>
        <w:t xml:space="preserve">ringar av jordbruksfastigheterna. Fonden arbetar </w:t>
      </w:r>
      <w:r w:rsidR="00853177">
        <w:t>också</w:t>
      </w:r>
      <w:r>
        <w:t xml:space="preserve"> aktivt med att förbättra bolagens arbete </w:t>
      </w:r>
      <w:r w:rsidR="00BA1852">
        <w:t xml:space="preserve">när </w:t>
      </w:r>
      <w:r>
        <w:t>d</w:t>
      </w:r>
      <w:r w:rsidR="00BA1852">
        <w:t>et</w:t>
      </w:r>
      <w:r>
        <w:t xml:space="preserve"> gäller hållbarhet, </w:t>
      </w:r>
      <w:proofErr w:type="gramStart"/>
      <w:r>
        <w:t>bl</w:t>
      </w:r>
      <w:r w:rsidR="00853177">
        <w:t>.a.</w:t>
      </w:r>
      <w:proofErr w:type="gramEnd"/>
      <w:r>
        <w:t xml:space="preserve"> genom styrelsearbete.</w:t>
      </w:r>
      <w:r w:rsidR="00700BD1">
        <w:t xml:space="preserve"> Fondens förvaltare av TCGA och TCGA II </w:t>
      </w:r>
      <w:r w:rsidR="00853177">
        <w:t>antog 2018</w:t>
      </w:r>
      <w:r>
        <w:t xml:space="preserve"> en policy som</w:t>
      </w:r>
      <w:r w:rsidR="00700BD1">
        <w:t xml:space="preserve"> förbjuder förvärv av mark som </w:t>
      </w:r>
      <w:r w:rsidR="003A556F">
        <w:t>avskogats.</w:t>
      </w:r>
      <w:r>
        <w:t xml:space="preserve"> </w:t>
      </w:r>
    </w:p>
    <w:p w14:paraId="1EB25550" w14:textId="06006F65" w:rsidR="00AF4EEF" w:rsidRPr="00864140" w:rsidRDefault="00AF4EEF" w:rsidP="00BB18A5">
      <w:pPr>
        <w:pStyle w:val="Brdtextmedindrag"/>
      </w:pPr>
      <w:r>
        <w:t>McKinsey konstaterar i sin rapport att andra ledande internationella pensionsfonder inte heller har någon specifik strategi för att hantera frågor som rör biologisk mångfald. Det finns en ökad efterfrågan på utveckling av branschstandarder och ett flertal kapitalförvaltare har uppmanat data</w:t>
      </w:r>
      <w:r w:rsidR="00F85CB5">
        <w:softHyphen/>
      </w:r>
      <w:r>
        <w:t>leverantörer att lämna uppgifter om företagens påverkan på den biologiska mångfalden.</w:t>
      </w:r>
    </w:p>
    <w:p w14:paraId="3A7F92F6" w14:textId="77777777" w:rsidR="00AF4EEF" w:rsidRPr="00337DDF" w:rsidRDefault="00AF4EEF" w:rsidP="00BB18A5">
      <w:pPr>
        <w:pStyle w:val="Rubrik5utannumrering"/>
      </w:pPr>
      <w:r w:rsidRPr="00337DDF">
        <w:t>Verktyg för att integrera hållbarhet i investeringarna</w:t>
      </w:r>
    </w:p>
    <w:p w14:paraId="4B35CA59" w14:textId="2E95A130" w:rsidR="00AF4EEF" w:rsidRDefault="00860D00" w:rsidP="00AF4EEF">
      <w:pPr>
        <w:pStyle w:val="Brdtext"/>
      </w:pPr>
      <w:r>
        <w:t>AP-f</w:t>
      </w:r>
      <w:r w:rsidR="00AF4EEF">
        <w:t>onderna har integrerat hållbarhet i förvaltningen av samtliga till</w:t>
      </w:r>
      <w:r>
        <w:softHyphen/>
      </w:r>
      <w:r w:rsidR="00AF4EEF">
        <w:t>gångsslag och använder en rad olika verktyg för detta både i investerings</w:t>
      </w:r>
      <w:r>
        <w:softHyphen/>
      </w:r>
      <w:r w:rsidR="00AF4EEF">
        <w:t xml:space="preserve">fasen och efter att investeringen har gjorts, se </w:t>
      </w:r>
      <w:r w:rsidR="00B93F6B">
        <w:t>figur 5.3</w:t>
      </w:r>
      <w:r w:rsidR="00AF4EEF">
        <w:t>. Dessa verktyg är i stort desamma för samtliga AP-fonder. Innan investering utvärderar fonderna investeringsmöjligheten både ur ett risk- och värdeskapande</w:t>
      </w:r>
      <w:r>
        <w:softHyphen/>
      </w:r>
      <w:r w:rsidR="00AF4EEF">
        <w:t>perspektiv. Från ett riskperspektiv integrera</w:t>
      </w:r>
      <w:r>
        <w:t>r</w:t>
      </w:r>
      <w:r w:rsidR="00AF4EEF">
        <w:t xml:space="preserve"> AP-fonderna klimatrela</w:t>
      </w:r>
      <w:r>
        <w:softHyphen/>
      </w:r>
      <w:r w:rsidR="00AF4EEF">
        <w:t xml:space="preserve">terade risker i den finansiella riskanalysen. </w:t>
      </w:r>
      <w:r w:rsidR="00AF4EEF" w:rsidRPr="003F0AE7">
        <w:t>Bland annat tas hänsyn till risker relaterade till omställningen till</w:t>
      </w:r>
      <w:r w:rsidR="00AF4EEF" w:rsidRPr="0050719F">
        <w:t xml:space="preserve"> en min</w:t>
      </w:r>
      <w:r w:rsidR="00AF4EEF">
        <w:t>dre fossilbaserad ekonomi. Fonderna använder även normbaserade principer</w:t>
      </w:r>
      <w:r w:rsidR="00C80B67">
        <w:t xml:space="preserve">, dvs. </w:t>
      </w:r>
      <w:r w:rsidR="00AF4EEF">
        <w:t>säkerställer</w:t>
      </w:r>
      <w:r w:rsidR="00C80B67">
        <w:t xml:space="preserve"> att</w:t>
      </w:r>
      <w:r w:rsidR="00AF4EEF">
        <w:t xml:space="preserve"> minimistandard eller intentionen bakom internationella konventioner som Sverige har ratificerat </w:t>
      </w:r>
      <w:r w:rsidR="0007089D">
        <w:t>följs</w:t>
      </w:r>
      <w:r w:rsidR="00AF4EEF">
        <w:t xml:space="preserve"> och</w:t>
      </w:r>
      <w:r w:rsidR="00C80B67">
        <w:t xml:space="preserve"> även</w:t>
      </w:r>
      <w:r w:rsidR="00AF4EEF">
        <w:t xml:space="preserve"> negativ screening baserad på förut</w:t>
      </w:r>
      <w:r w:rsidR="0007089D">
        <w:softHyphen/>
      </w:r>
      <w:r w:rsidR="00AF4EEF">
        <w:t xml:space="preserve">bestämda hållbarhetskriterier. Från ett värdeskapande perspektiv använder merparten av fonderna sig av temainvesteringar. Första, Andra och Fjärde AP-fonderna har </w:t>
      </w:r>
      <w:r w:rsidR="00C80B67">
        <w:t>dessutom</w:t>
      </w:r>
      <w:r w:rsidR="00AF4EEF">
        <w:t xml:space="preserve"> integrerat hållbarhetsaspekter i själva portfölj</w:t>
      </w:r>
      <w:r w:rsidR="0007089D">
        <w:softHyphen/>
      </w:r>
      <w:r w:rsidR="00AF4EEF">
        <w:t>konstruktionen för noterade aktier.</w:t>
      </w:r>
      <w:r w:rsidR="00AF4EEF" w:rsidRPr="005F6515">
        <w:t xml:space="preserve"> </w:t>
      </w:r>
      <w:r w:rsidR="00AF4EEF">
        <w:t>Hållbarhet är även integrerat i utvärde</w:t>
      </w:r>
      <w:r w:rsidR="0007089D">
        <w:softHyphen/>
      </w:r>
      <w:r w:rsidR="00AF4EEF">
        <w:t>ringsprocessen av direktinvesteringar och externa förvaltare. Efter investe</w:t>
      </w:r>
      <w:r w:rsidR="0007089D">
        <w:softHyphen/>
      </w:r>
      <w:r w:rsidR="00AF4EEF">
        <w:t>ringen är gjord använder fonderna främst ägarengagemang och bolags</w:t>
      </w:r>
      <w:r w:rsidR="0007089D">
        <w:t>-</w:t>
      </w:r>
      <w:r w:rsidR="00AF4EEF">
        <w:t xml:space="preserve">bevakning för att följa upp och säkerställa att innehaven och de externa förvaltarna fortsätter att uppfylla uppsatta hållbarhetskrav. </w:t>
      </w:r>
    </w:p>
    <w:p w14:paraId="69A09025" w14:textId="2DB392E8" w:rsidR="00AF4EEF" w:rsidRDefault="00AF4EEF" w:rsidP="00AF4EEF">
      <w:pPr>
        <w:pStyle w:val="Brdtextmedindrag"/>
      </w:pPr>
      <w:r>
        <w:t>Fonderna anpassar hållbarhetsverktygen efter portföljsammansättningen eftersom vissa verktyg är mer lämpade för vissa tillgångsslag eller förvalt</w:t>
      </w:r>
      <w:r w:rsidR="0007089D">
        <w:softHyphen/>
      </w:r>
      <w:r>
        <w:t>ningsstrategier</w:t>
      </w:r>
      <w:r w:rsidR="003B17DF">
        <w:t xml:space="preserve"> (</w:t>
      </w:r>
      <w:r>
        <w:t xml:space="preserve">figur </w:t>
      </w:r>
      <w:r w:rsidR="003B17DF">
        <w:t>5.3)</w:t>
      </w:r>
      <w:r>
        <w:t xml:space="preserve">. </w:t>
      </w:r>
    </w:p>
    <w:p w14:paraId="3697F98B" w14:textId="5FDB0EBE" w:rsidR="00DA284F" w:rsidRDefault="00DA284F" w:rsidP="00C327DB">
      <w:pPr>
        <w:pStyle w:val="FigurRubrik"/>
        <w:spacing w:after="240"/>
      </w:pPr>
      <w:r w:rsidRPr="00882E0E">
        <w:lastRenderedPageBreak/>
        <w:t xml:space="preserve">Figur </w:t>
      </w:r>
      <w:r>
        <w:t>5</w:t>
      </w:r>
      <w:r w:rsidRPr="00882E0E">
        <w:t>.</w:t>
      </w:r>
      <w:r>
        <w:t>3</w:t>
      </w:r>
      <w:r w:rsidRPr="00882E0E">
        <w:tab/>
      </w:r>
      <w:r>
        <w:t>AP-fondernas hållbarhetsverktyg</w:t>
      </w:r>
    </w:p>
    <w:p w14:paraId="77845D8F" w14:textId="3B817B60" w:rsidR="00C327DB" w:rsidRPr="00C327DB" w:rsidRDefault="00C327DB" w:rsidP="00C327DB">
      <w:pPr>
        <w:pStyle w:val="Brdtext"/>
      </w:pPr>
      <w:r w:rsidRPr="00C327DB">
        <w:rPr>
          <w:noProof/>
        </w:rPr>
        <w:drawing>
          <wp:inline distT="0" distB="0" distL="0" distR="0" wp14:anchorId="3076E7CF" wp14:editId="3EE22E63">
            <wp:extent cx="3744595" cy="2012315"/>
            <wp:effectExtent l="0" t="0" r="8255" b="6985"/>
            <wp:docPr id="24" name="Bildobjekt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1"/>
                    <a:stretch>
                      <a:fillRect/>
                    </a:stretch>
                  </pic:blipFill>
                  <pic:spPr>
                    <a:xfrm>
                      <a:off x="0" y="0"/>
                      <a:ext cx="3744595" cy="2012315"/>
                    </a:xfrm>
                    <a:prstGeom prst="rect">
                      <a:avLst/>
                    </a:prstGeom>
                  </pic:spPr>
                </pic:pic>
              </a:graphicData>
            </a:graphic>
          </wp:inline>
        </w:drawing>
      </w:r>
    </w:p>
    <w:p w14:paraId="57F052ED" w14:textId="77777777" w:rsidR="00DA284F" w:rsidRPr="008C04DD" w:rsidRDefault="00DA284F" w:rsidP="00DA284F">
      <w:pPr>
        <w:pStyle w:val="FigurFotnot"/>
      </w:pPr>
      <w:r w:rsidRPr="008C04DD">
        <w:t xml:space="preserve">Källa: McKinsey bilaga 9 </w:t>
      </w:r>
    </w:p>
    <w:p w14:paraId="1A38A260" w14:textId="77777777" w:rsidR="00AF4EEF" w:rsidRDefault="00AF4EEF" w:rsidP="00AF4EEF">
      <w:pPr>
        <w:pStyle w:val="Brdtextmedindrag"/>
      </w:pPr>
    </w:p>
    <w:p w14:paraId="09BA00FD" w14:textId="0759EA14" w:rsidR="00AF4EEF" w:rsidRDefault="00AF4EEF" w:rsidP="00380EED">
      <w:pPr>
        <w:pStyle w:val="Brdtext"/>
      </w:pPr>
      <w:r>
        <w:t xml:space="preserve">Normbaserad och negativ screening används för samtliga tillgångsslag. Normbaserad uteslutning gäller för alla bolag som bedöms bryta mot internationella konventioner som Sverige har ställt sig bakom. Samtliga </w:t>
      </w:r>
      <w:r w:rsidR="007763D0">
        <w:t>AP-</w:t>
      </w:r>
      <w:r>
        <w:t>fonder har på denna grund exkluderat företag som bryter mot icke-spridningsavtalet (</w:t>
      </w:r>
      <w:proofErr w:type="spellStart"/>
      <w:r>
        <w:t>Nuclear</w:t>
      </w:r>
      <w:proofErr w:type="spellEnd"/>
      <w:r>
        <w:t xml:space="preserve"> Non-</w:t>
      </w:r>
      <w:proofErr w:type="spellStart"/>
      <w:r>
        <w:t>Proliferation</w:t>
      </w:r>
      <w:proofErr w:type="spellEnd"/>
      <w:r>
        <w:t xml:space="preserve"> </w:t>
      </w:r>
      <w:proofErr w:type="spellStart"/>
      <w:r>
        <w:t>Treaty</w:t>
      </w:r>
      <w:proofErr w:type="spellEnd"/>
      <w:r>
        <w:t>, NPT), som bedriver verksamhet relaterad till klusterminor och som tillverkar och distribuerar cannabis för icke-medicinskt bruk. Exkluderingarna baseras på Etikrådets rekommendation.</w:t>
      </w:r>
    </w:p>
    <w:p w14:paraId="3FC4A1A8" w14:textId="43C8A290" w:rsidR="00AF4EEF" w:rsidRDefault="00AF4EEF" w:rsidP="00AF4EEF">
      <w:pPr>
        <w:pStyle w:val="Brdtextmedindrag"/>
      </w:pPr>
      <w:r w:rsidRPr="0050719F">
        <w:t>Första, Andra och Fjärde AP-fonde</w:t>
      </w:r>
      <w:r w:rsidR="00337DDF" w:rsidRPr="0050719F">
        <w:t>r</w:t>
      </w:r>
      <w:r w:rsidRPr="0050719F">
        <w:t>n</w:t>
      </w:r>
      <w:r w:rsidR="00337DDF" w:rsidRPr="0050719F">
        <w:t>a</w:t>
      </w:r>
      <w:r w:rsidRPr="0050719F">
        <w:t xml:space="preserve"> har dessutom valt att </w:t>
      </w:r>
      <w:r w:rsidR="00E70EE9">
        <w:t>avyttra</w:t>
      </w:r>
      <w:r w:rsidR="00E70EE9" w:rsidRPr="0050719F">
        <w:t xml:space="preserve"> </w:t>
      </w:r>
      <w:r w:rsidR="0050719F" w:rsidRPr="0050719F">
        <w:t xml:space="preserve">bolag </w:t>
      </w:r>
      <w:r w:rsidRPr="0050719F">
        <w:t>som bedöms vara oförenliga med avsikten bakom vissa av de internationella konventioner som Sverige har ställt sig bakom, såsom Tobakskonventionen och icke-sprid</w:t>
      </w:r>
      <w:r w:rsidR="00352CDB" w:rsidRPr="0050719F">
        <w:t>n</w:t>
      </w:r>
      <w:r w:rsidRPr="0050719F">
        <w:t>ingsavtalet (N</w:t>
      </w:r>
      <w:r w:rsidR="0091355E">
        <w:t>P</w:t>
      </w:r>
      <w:r w:rsidRPr="0050719F">
        <w:t xml:space="preserve">T) som manar till nedrustning av kärnvapen och har således </w:t>
      </w:r>
      <w:r w:rsidR="00E70EE9">
        <w:t>avyttrat</w:t>
      </w:r>
      <w:r w:rsidR="00E70EE9" w:rsidRPr="0050719F">
        <w:t xml:space="preserve"> </w:t>
      </w:r>
      <w:r w:rsidRPr="0050719F">
        <w:t>bolag med verk</w:t>
      </w:r>
      <w:r w:rsidR="00585A9D">
        <w:softHyphen/>
      </w:r>
      <w:r w:rsidRPr="0050719F">
        <w:t>samhet relaterad</w:t>
      </w:r>
      <w:r>
        <w:t xml:space="preserve"> till kärnvapen samt tobaksbolag (figur </w:t>
      </w:r>
      <w:r w:rsidR="003B17DF">
        <w:t>5.4</w:t>
      </w:r>
      <w:r>
        <w:t>).</w:t>
      </w:r>
      <w:r w:rsidR="0046008D">
        <w:t xml:space="preserve"> </w:t>
      </w:r>
    </w:p>
    <w:p w14:paraId="35FBF8D1" w14:textId="3568AE7A" w:rsidR="00DA284F" w:rsidRDefault="00DA284F" w:rsidP="00BB4428">
      <w:pPr>
        <w:pStyle w:val="FigurRubrik"/>
        <w:spacing w:after="240"/>
      </w:pPr>
      <w:r w:rsidRPr="00882E0E">
        <w:t xml:space="preserve">Figur </w:t>
      </w:r>
      <w:r>
        <w:t>5</w:t>
      </w:r>
      <w:r w:rsidRPr="00882E0E">
        <w:t>.</w:t>
      </w:r>
      <w:r>
        <w:t>4</w:t>
      </w:r>
      <w:r w:rsidRPr="00882E0E">
        <w:tab/>
      </w:r>
      <w:r>
        <w:t>Normbaserad</w:t>
      </w:r>
      <w:r w:rsidR="003B17DF">
        <w:t xml:space="preserve"> och negativ screening</w:t>
      </w:r>
    </w:p>
    <w:p w14:paraId="757A8943" w14:textId="78606EF4" w:rsidR="00AF4EEF" w:rsidRDefault="00BB4428" w:rsidP="00BC6141">
      <w:pPr>
        <w:pStyle w:val="Brdtext"/>
      </w:pPr>
      <w:r w:rsidRPr="00BB4428">
        <w:rPr>
          <w:noProof/>
        </w:rPr>
        <w:drawing>
          <wp:inline distT="0" distB="0" distL="0" distR="0" wp14:anchorId="268D88CB" wp14:editId="41C27CD7">
            <wp:extent cx="3744595" cy="1976120"/>
            <wp:effectExtent l="0" t="0" r="8255" b="5080"/>
            <wp:docPr id="25" name="Bildobjekt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2"/>
                    <a:stretch>
                      <a:fillRect/>
                    </a:stretch>
                  </pic:blipFill>
                  <pic:spPr>
                    <a:xfrm>
                      <a:off x="0" y="0"/>
                      <a:ext cx="3744595" cy="1976120"/>
                    </a:xfrm>
                    <a:prstGeom prst="rect">
                      <a:avLst/>
                    </a:prstGeom>
                  </pic:spPr>
                </pic:pic>
              </a:graphicData>
            </a:graphic>
          </wp:inline>
        </w:drawing>
      </w:r>
    </w:p>
    <w:p w14:paraId="04B51324" w14:textId="77777777" w:rsidR="00DA284F" w:rsidRPr="008C04DD" w:rsidRDefault="00DA284F" w:rsidP="00DA284F">
      <w:pPr>
        <w:pStyle w:val="FigurFotnot"/>
      </w:pPr>
      <w:r w:rsidRPr="008C04DD">
        <w:t xml:space="preserve">Källa: McKinsey bilaga 9 </w:t>
      </w:r>
    </w:p>
    <w:p w14:paraId="1ADD7325" w14:textId="77777777" w:rsidR="00DA284F" w:rsidRDefault="00DA284F" w:rsidP="00AF4EEF">
      <w:pPr>
        <w:pStyle w:val="Brdtextmedindrag"/>
      </w:pPr>
    </w:p>
    <w:p w14:paraId="78F0CA5E" w14:textId="7D4632BC" w:rsidR="00AF4EEF" w:rsidRDefault="00AF4EEF" w:rsidP="00380EED">
      <w:pPr>
        <w:pStyle w:val="Brdtext"/>
      </w:pPr>
      <w:r>
        <w:lastRenderedPageBreak/>
        <w:t>Första</w:t>
      </w:r>
      <w:r w:rsidR="00450CE9" w:rsidRPr="00450CE9">
        <w:t>–</w:t>
      </w:r>
      <w:r>
        <w:t xml:space="preserve">Fjärde AP-fonderna kan också </w:t>
      </w:r>
      <w:r w:rsidR="009B187D">
        <w:t xml:space="preserve">avyttra </w:t>
      </w:r>
      <w:r>
        <w:t>företag baserat på expone</w:t>
      </w:r>
      <w:r w:rsidR="00585A9D">
        <w:softHyphen/>
      </w:r>
      <w:r>
        <w:t>ring mot specifika håll</w:t>
      </w:r>
      <w:r w:rsidR="00A26C38">
        <w:t>b</w:t>
      </w:r>
      <w:r>
        <w:t xml:space="preserve">arhetsrelaterade risker. </w:t>
      </w:r>
      <w:r w:rsidR="009B187D">
        <w:t xml:space="preserve">Avyttringarna </w:t>
      </w:r>
      <w:r>
        <w:t>baseras på fondspecifika riskbedömningar.</w:t>
      </w:r>
    </w:p>
    <w:p w14:paraId="4890823E" w14:textId="77589198" w:rsidR="00AF4EEF" w:rsidRDefault="00AF4EEF" w:rsidP="00AF4EEF">
      <w:pPr>
        <w:pStyle w:val="Brdtextmedindrag"/>
      </w:pPr>
      <w:r>
        <w:t>AP-fonderna har jämförbara kriterier</w:t>
      </w:r>
      <w:r w:rsidR="009B187D">
        <w:t xml:space="preserve"> för avyttring</w:t>
      </w:r>
      <w:r>
        <w:t xml:space="preserve"> som andra ledande pensionsfonder i Europa och i viss mån striktare än hos ledande nord</w:t>
      </w:r>
      <w:r w:rsidR="00AA78A4">
        <w:softHyphen/>
      </w:r>
      <w:r>
        <w:t xml:space="preserve">amerikanska pensionsfonder där flertalet aktörer inte har </w:t>
      </w:r>
      <w:r w:rsidR="009B187D">
        <w:t xml:space="preserve">avyttrat </w:t>
      </w:r>
      <w:r>
        <w:t>från verksamheter relaterade till kärnvapen.</w:t>
      </w:r>
    </w:p>
    <w:p w14:paraId="6AE1555E" w14:textId="362B93CC" w:rsidR="00AF4EEF" w:rsidRDefault="00AF4EEF" w:rsidP="00AF4EEF">
      <w:pPr>
        <w:pStyle w:val="Brdtextmedindrag"/>
      </w:pPr>
      <w:r w:rsidRPr="00F95102">
        <w:t xml:space="preserve">Temainvesteringar </w:t>
      </w:r>
      <w:r>
        <w:t xml:space="preserve">inom hållbarhet innefattar investeringar i företag med verksamhet relaterad till hållbarhetsfrämjande aktiviteter i olika tillgångsslag. Gröna obligationer är den vanligaste temainvesteringen som görs av samtliga AP-fonder (förutom Sjätte AP-fonden vars </w:t>
      </w:r>
      <w:r w:rsidR="00471221">
        <w:t xml:space="preserve">regelverk </w:t>
      </w:r>
      <w:r>
        <w:t>inte tillåter detta). Under 2019 har Fjärde AP-fonden sökt investe</w:t>
      </w:r>
      <w:r w:rsidR="00F85CB5">
        <w:softHyphen/>
      </w:r>
      <w:r>
        <w:t xml:space="preserve">ringar inom hållbart jordbruk och </w:t>
      </w:r>
      <w:r w:rsidR="00C11A55">
        <w:t>både Första och Fjärde AP-fonderna</w:t>
      </w:r>
      <w:r w:rsidR="005A78B7">
        <w:t xml:space="preserve"> </w:t>
      </w:r>
      <w:r>
        <w:t xml:space="preserve">vill utöka sin exponering mot bolag inriktade på hållbara lösningar både inom den noterade och </w:t>
      </w:r>
      <w:r w:rsidR="005A78B7">
        <w:t xml:space="preserve">den </w:t>
      </w:r>
      <w:r>
        <w:t>onoterade portföljen. Sjunde AP-fonden har verkställt ett s.k. effektmandat, för investeringar som ska bidra till FN:s hållbarhetsmål. Första, Tredje och Fjärde AP-fonde</w:t>
      </w:r>
      <w:r w:rsidR="00337DDF">
        <w:t>r</w:t>
      </w:r>
      <w:r>
        <w:t>n</w:t>
      </w:r>
      <w:r w:rsidR="00337DDF">
        <w:t>a</w:t>
      </w:r>
      <w:r>
        <w:t xml:space="preserve"> har tillsammans etablerat Polhem Infra, ett bolag fokuserat på investeringar i onoterade svenska bolag med inriktning på hållbar infrastruktur och Andra AP-fonden har infört en strategisk alloke</w:t>
      </w:r>
      <w:r w:rsidR="009A0B1A">
        <w:softHyphen/>
      </w:r>
      <w:r>
        <w:t>ring till global hållbar infrastruktur.</w:t>
      </w:r>
    </w:p>
    <w:p w14:paraId="6194F6F9" w14:textId="150ED26E" w:rsidR="00AF4EEF" w:rsidRDefault="00AF4EEF" w:rsidP="00AF4EEF">
      <w:pPr>
        <w:pStyle w:val="Brdtextmedindrag"/>
      </w:pPr>
      <w:r>
        <w:t>Integrering av hållbarhet i den finansiella analysen görs för samtliga tillgångsslag, men är ovanligare för räntebärande instrument. Särskilt utmärkande för AP-fonderna är integreringen av hållbarhet i den strukturerade/systematiska förvaltningen genom att inkludera hållbarhets</w:t>
      </w:r>
      <w:r w:rsidR="00F85CB5">
        <w:softHyphen/>
      </w:r>
      <w:r>
        <w:t xml:space="preserve">faktorer i portföljkonstruktionen. </w:t>
      </w:r>
    </w:p>
    <w:p w14:paraId="2AD3AA2A" w14:textId="31E4A990" w:rsidR="00AF4EEF" w:rsidRDefault="00AF4EEF" w:rsidP="00AF4EEF">
      <w:pPr>
        <w:pStyle w:val="Brdtextmedindrag"/>
      </w:pPr>
      <w:r w:rsidRPr="00C22416">
        <w:t xml:space="preserve">AP-fonderna använder liknande hållbarhetsverktyg som ledande internationella pensionsfonder, men har större fokus på ägarengagemang och utmärker sig inom detta område. Samtliga fonder anser att de har möjlighet att skapa värde genom att engagera sig som ägare. Detta görs </w:t>
      </w:r>
      <w:proofErr w:type="gramStart"/>
      <w:r w:rsidRPr="00C22416">
        <w:t>bl</w:t>
      </w:r>
      <w:r w:rsidR="00595ADD">
        <w:t>.</w:t>
      </w:r>
      <w:r w:rsidRPr="00C22416">
        <w:t>a</w:t>
      </w:r>
      <w:r w:rsidR="00595ADD">
        <w:t>.</w:t>
      </w:r>
      <w:proofErr w:type="gramEnd"/>
      <w:r w:rsidRPr="00C22416">
        <w:t xml:space="preserve"> genom dialog, röstning samt representation i styrelser och valbered</w:t>
      </w:r>
      <w:r w:rsidR="00595ADD">
        <w:softHyphen/>
      </w:r>
      <w:r w:rsidRPr="00C22416">
        <w:t xml:space="preserve">ningar. Fonderna engagerar sig i noterade bolag </w:t>
      </w:r>
      <w:r w:rsidR="00967B9B">
        <w:t>och i</w:t>
      </w:r>
      <w:r w:rsidRPr="00C22416">
        <w:t xml:space="preserve"> direktägda tillgångar </w:t>
      </w:r>
      <w:r w:rsidR="0046008D">
        <w:t>då</w:t>
      </w:r>
      <w:r w:rsidR="0046008D" w:rsidRPr="00C22416">
        <w:t xml:space="preserve"> </w:t>
      </w:r>
      <w:r w:rsidRPr="00C22416">
        <w:t>de bedömer att det är där de har störst påverkan.</w:t>
      </w:r>
      <w:r>
        <w:t xml:space="preserve"> </w:t>
      </w:r>
      <w:r w:rsidR="00967B9B">
        <w:t xml:space="preserve">År </w:t>
      </w:r>
      <w:r>
        <w:t xml:space="preserve">2019 röstade </w:t>
      </w:r>
      <w:r w:rsidR="00595ADD">
        <w:br/>
      </w:r>
      <w:r>
        <w:t>Första</w:t>
      </w:r>
      <w:r w:rsidR="00337DDF">
        <w:t>–</w:t>
      </w:r>
      <w:r>
        <w:t xml:space="preserve">Fjärde AP-fonderna sammanvägt på 55 procent av alla stämmor i bolagen </w:t>
      </w:r>
      <w:r w:rsidR="005F21B4">
        <w:t xml:space="preserve">de </w:t>
      </w:r>
      <w:r>
        <w:t>ägde. AP-fonderna samarbetar dessutom med andra investe</w:t>
      </w:r>
      <w:r w:rsidR="00374040">
        <w:softHyphen/>
      </w:r>
      <w:r>
        <w:t xml:space="preserve">rare, </w:t>
      </w:r>
      <w:proofErr w:type="gramStart"/>
      <w:r>
        <w:t>bl</w:t>
      </w:r>
      <w:r w:rsidR="00337DDF">
        <w:t>.</w:t>
      </w:r>
      <w:r>
        <w:t>a</w:t>
      </w:r>
      <w:r w:rsidR="00337DDF">
        <w:t>.</w:t>
      </w:r>
      <w:proofErr w:type="gramEnd"/>
      <w:r>
        <w:t xml:space="preserve"> genom nätverk som </w:t>
      </w:r>
      <w:proofErr w:type="spellStart"/>
      <w:r>
        <w:t>ClimateAction</w:t>
      </w:r>
      <w:proofErr w:type="spellEnd"/>
      <w:r>
        <w:t xml:space="preserve"> 100+ och </w:t>
      </w:r>
      <w:r w:rsidR="00471221" w:rsidRPr="00380EED">
        <w:t>United</w:t>
      </w:r>
      <w:r w:rsidR="00471221">
        <w:t xml:space="preserve"> Nations-</w:t>
      </w:r>
      <w:proofErr w:type="spellStart"/>
      <w:r w:rsidR="00471221">
        <w:t>supported</w:t>
      </w:r>
      <w:proofErr w:type="spellEnd"/>
      <w:r w:rsidR="00471221">
        <w:t xml:space="preserve"> </w:t>
      </w:r>
      <w:proofErr w:type="spellStart"/>
      <w:r w:rsidR="00471221">
        <w:t>Principles</w:t>
      </w:r>
      <w:proofErr w:type="spellEnd"/>
      <w:r w:rsidR="00471221">
        <w:t xml:space="preserve"> for </w:t>
      </w:r>
      <w:proofErr w:type="spellStart"/>
      <w:r w:rsidR="00471221">
        <w:t>Responsible</w:t>
      </w:r>
      <w:proofErr w:type="spellEnd"/>
      <w:r w:rsidR="00471221">
        <w:t xml:space="preserve"> Investment (UNPRI). </w:t>
      </w:r>
      <w:r>
        <w:t xml:space="preserve">AP-fondernas </w:t>
      </w:r>
      <w:proofErr w:type="spellStart"/>
      <w:r w:rsidR="00A26C38">
        <w:t>e</w:t>
      </w:r>
      <w:r>
        <w:t>tikråd</w:t>
      </w:r>
      <w:proofErr w:type="spellEnd"/>
      <w:r>
        <w:t xml:space="preserve"> har under 2019 </w:t>
      </w:r>
      <w:proofErr w:type="gramStart"/>
      <w:r>
        <w:t>bl</w:t>
      </w:r>
      <w:r w:rsidR="00337DDF">
        <w:t>.</w:t>
      </w:r>
      <w:r>
        <w:t>a</w:t>
      </w:r>
      <w:r w:rsidR="00337DDF">
        <w:t>.</w:t>
      </w:r>
      <w:proofErr w:type="gramEnd"/>
      <w:r>
        <w:t xml:space="preserve"> engagerat sig i samband med en gruvdamms</w:t>
      </w:r>
      <w:r w:rsidR="00374040">
        <w:softHyphen/>
      </w:r>
      <w:r>
        <w:t>olycka i Brasilien.</w:t>
      </w:r>
    </w:p>
    <w:p w14:paraId="373CBFC5" w14:textId="2678BF44" w:rsidR="00B31AD7" w:rsidRDefault="00AF4EEF" w:rsidP="00AF4EEF">
      <w:pPr>
        <w:pStyle w:val="Brdtextmedindrag"/>
      </w:pPr>
      <w:r>
        <w:t>Första</w:t>
      </w:r>
      <w:r w:rsidR="00337DDF">
        <w:t>–</w:t>
      </w:r>
      <w:r>
        <w:t>Fjärde och Sjunde AP-fonde</w:t>
      </w:r>
      <w:r w:rsidR="00337DDF">
        <w:t>r</w:t>
      </w:r>
      <w:r>
        <w:t>n</w:t>
      </w:r>
      <w:r w:rsidR="00337DDF">
        <w:t>a</w:t>
      </w:r>
      <w:r>
        <w:t xml:space="preserve"> bevakar kontinuerligt sina noterade innehav med avseende på hållbarhetsrisker genom hållbarhets</w:t>
      </w:r>
      <w:r w:rsidR="00F85CB5">
        <w:softHyphen/>
      </w:r>
      <w:r>
        <w:t>databaser eller med hjälp av externa aktörer för normbaserad incidents</w:t>
      </w:r>
      <w:r w:rsidR="00967B9B">
        <w:softHyphen/>
      </w:r>
      <w:r>
        <w:t>bevakning. Mindre incidenter utvärderas i samband med den fondöver</w:t>
      </w:r>
      <w:r w:rsidR="00967B9B">
        <w:softHyphen/>
      </w:r>
      <w:r>
        <w:t>gripande bolagsgenomgången som sker två gånger per år</w:t>
      </w:r>
      <w:r w:rsidR="00C80B67">
        <w:t>,</w:t>
      </w:r>
      <w:r>
        <w:t xml:space="preserve"> medan mer akuta händelser tas om hand direkt. Denna typ av hållbarhetsdatabaser eller tjänster finns inte för direktägda eller externt förvaltade reala till</w:t>
      </w:r>
      <w:r w:rsidR="00F85CB5">
        <w:softHyphen/>
      </w:r>
      <w:r>
        <w:t>gångar eller riskkapitalinvesteringar. Detta påverkar särskilt Sjätte AP-fonden som endast har onoterade innehav. För att kunna bevaka och hantera hållbarhetsriskerna i bolagen ställs därför särskilda krav på incidentrapportering från de direktägda bolagen och de externa förval</w:t>
      </w:r>
      <w:r w:rsidR="00F85CB5">
        <w:softHyphen/>
      </w:r>
      <w:r>
        <w:t xml:space="preserve">tarna, vilket innebär att bolagen har förpliktigat sig att återge information </w:t>
      </w:r>
      <w:r w:rsidRPr="00471221">
        <w:lastRenderedPageBreak/>
        <w:t>om</w:t>
      </w:r>
      <w:r w:rsidR="00BF328E">
        <w:t xml:space="preserve"> </w:t>
      </w:r>
      <w:r w:rsidRPr="00471221">
        <w:t>ESG-relaterade</w:t>
      </w:r>
      <w:r>
        <w:t xml:space="preserve"> händelser</w:t>
      </w:r>
      <w:r w:rsidR="00BF328E">
        <w:t xml:space="preserve"> (</w:t>
      </w:r>
      <w:r w:rsidR="00BF328E" w:rsidRPr="00D310C3">
        <w:t>Environment</w:t>
      </w:r>
      <w:r w:rsidR="00BF328E">
        <w:t>,</w:t>
      </w:r>
      <w:r w:rsidR="00BF328E" w:rsidRPr="00D310C3">
        <w:t xml:space="preserve"> Social and </w:t>
      </w:r>
      <w:proofErr w:type="spellStart"/>
      <w:r w:rsidR="00BF328E" w:rsidRPr="00D310C3">
        <w:t>Governa</w:t>
      </w:r>
      <w:r w:rsidR="00585A9D">
        <w:t>n</w:t>
      </w:r>
      <w:r w:rsidR="00BF328E" w:rsidRPr="00D310C3">
        <w:t>ce</w:t>
      </w:r>
      <w:proofErr w:type="spellEnd"/>
      <w:r w:rsidR="00BF328E">
        <w:t>)</w:t>
      </w:r>
      <w:r>
        <w:t xml:space="preserve"> till ansvarig förvaltare på Sjätte AP-fonden.</w:t>
      </w:r>
    </w:p>
    <w:p w14:paraId="71975FF8" w14:textId="0624AF02" w:rsidR="00B31AD7" w:rsidRPr="00450CE9" w:rsidRDefault="00B31AD7" w:rsidP="00647AEF">
      <w:pPr>
        <w:pStyle w:val="Rubrik5utannumrering"/>
      </w:pPr>
      <w:r w:rsidRPr="00450CE9">
        <w:t>Fondernas organisation</w:t>
      </w:r>
    </w:p>
    <w:p w14:paraId="2BFD107E" w14:textId="3C6BA491" w:rsidR="007276DE" w:rsidRDefault="00B31AD7" w:rsidP="00B31AD7">
      <w:pPr>
        <w:pStyle w:val="Brdtext"/>
      </w:pPr>
      <w:r>
        <w:t>I Första, Fjärde och Sjätte AP-fonde</w:t>
      </w:r>
      <w:r w:rsidR="00337DDF">
        <w:t>r</w:t>
      </w:r>
      <w:r>
        <w:t>n</w:t>
      </w:r>
      <w:r w:rsidR="00337DDF">
        <w:t>a</w:t>
      </w:r>
      <w:r>
        <w:t xml:space="preserve"> fastställs den övergripande hållbarhetsstrategin av styrelsen och i Andra och Sjunde AP-fonderna av ledningen. För Tredje AP-fonden fastställs den av både styrelse och led</w:t>
      </w:r>
      <w:r w:rsidR="00BC6141">
        <w:softHyphen/>
      </w:r>
      <w:r>
        <w:t>ning. Första och Sjätte AP-fonde</w:t>
      </w:r>
      <w:r w:rsidR="00337DDF">
        <w:t>r</w:t>
      </w:r>
      <w:r>
        <w:t>n</w:t>
      </w:r>
      <w:r w:rsidR="00337DDF">
        <w:t>a</w:t>
      </w:r>
      <w:r>
        <w:t xml:space="preserve"> har även inrättat en särskild hållbar</w:t>
      </w:r>
      <w:r w:rsidR="00BC6141">
        <w:softHyphen/>
      </w:r>
      <w:r>
        <w:t xml:space="preserve">hetskommitté i styrelsen, vilket är ett beredningsorgan för fördjupad behandling av frågor </w:t>
      </w:r>
      <w:r w:rsidR="0083557E">
        <w:t xml:space="preserve">som </w:t>
      </w:r>
      <w:r>
        <w:t xml:space="preserve">rör </w:t>
      </w:r>
      <w:r w:rsidR="0083557E">
        <w:t xml:space="preserve">att </w:t>
      </w:r>
      <w:r>
        <w:t xml:space="preserve">fonden </w:t>
      </w:r>
      <w:r w:rsidR="0083557E">
        <w:t>följer</w:t>
      </w:r>
      <w:r>
        <w:t xml:space="preserve"> kraven på föredömlighet </w:t>
      </w:r>
      <w:r w:rsidR="0083557E">
        <w:t xml:space="preserve">när det </w:t>
      </w:r>
      <w:r>
        <w:t>gälle</w:t>
      </w:r>
      <w:r w:rsidR="0083557E">
        <w:t>r</w:t>
      </w:r>
      <w:r>
        <w:t xml:space="preserve"> hållbarhetsarbetet. Beslutsrätten och ansvaret i dessa frågor ligger dock kvar på </w:t>
      </w:r>
      <w:r w:rsidR="00D41882">
        <w:t xml:space="preserve">hela </w:t>
      </w:r>
      <w:r>
        <w:t>styrelsen.</w:t>
      </w:r>
    </w:p>
    <w:p w14:paraId="412B071D" w14:textId="5D0E89F9" w:rsidR="00B31AD7" w:rsidRDefault="00B31AD7" w:rsidP="003B17DF">
      <w:pPr>
        <w:pStyle w:val="Brdtextmedindrag"/>
      </w:pPr>
      <w:r>
        <w:t>Av McKinseys analys framkommer det att AP-fonder</w:t>
      </w:r>
      <w:r w:rsidR="00100A62">
        <w:t>na har anpassat organisationen med avseende på hållbarhet och helt</w:t>
      </w:r>
      <w:r>
        <w:t xml:space="preserve"> integrerat </w:t>
      </w:r>
      <w:r w:rsidR="00100A62">
        <w:t>hållbarhet</w:t>
      </w:r>
      <w:r>
        <w:t xml:space="preserve"> i </w:t>
      </w:r>
      <w:r w:rsidR="00100A62">
        <w:t>förvaltningsorganisationen</w:t>
      </w:r>
      <w:r>
        <w:t>. Ansvaret</w:t>
      </w:r>
      <w:r w:rsidR="00D41882">
        <w:t xml:space="preserve"> ligger i flertalet fonder på kapital</w:t>
      </w:r>
      <w:r w:rsidR="008B5E6D">
        <w:softHyphen/>
      </w:r>
      <w:r w:rsidR="00D41882">
        <w:t xml:space="preserve">förvaltningschefen, vilket tydliggör ansvaret för hållbarhetsarbetet i investeringsprocessen. Samtliga fonder har även </w:t>
      </w:r>
      <w:r w:rsidR="003B17DF">
        <w:t>några</w:t>
      </w:r>
      <w:r w:rsidR="00D41882">
        <w:t xml:space="preserve"> medarbetare med ansvar för frågor och aktiviteter kring ägarstyrning </w:t>
      </w:r>
      <w:r w:rsidR="00D41882" w:rsidRPr="00237503">
        <w:t xml:space="preserve">och hållbarhet </w:t>
      </w:r>
      <w:r w:rsidR="00E60D90">
        <w:t xml:space="preserve">både inom </w:t>
      </w:r>
      <w:r w:rsidR="00D41882">
        <w:t xml:space="preserve">organisationen och i samarbetet med andra investerare. McKinsey konstaterar att detta är </w:t>
      </w:r>
      <w:r w:rsidR="00967BAC">
        <w:t>i linje med utvecklingen hos</w:t>
      </w:r>
      <w:r w:rsidR="00D41882">
        <w:t xml:space="preserve"> andra ledande internationella pensionsfonder</w:t>
      </w:r>
      <w:r w:rsidR="00967BAC">
        <w:t>, vilket även gäller teamens storlek i förhållande till kapital under förvaltning.</w:t>
      </w:r>
    </w:p>
    <w:p w14:paraId="213FFC64" w14:textId="53382277" w:rsidR="003B17DF" w:rsidRPr="007276DE" w:rsidRDefault="007276DE" w:rsidP="003B17DF">
      <w:pPr>
        <w:pStyle w:val="Brdtextmedindrag"/>
      </w:pPr>
      <w:r>
        <w:t>Tredje, Sjätte och Sjunde AP-fonderna har även etablerat tvär</w:t>
      </w:r>
      <w:r w:rsidR="00F85CB5">
        <w:softHyphen/>
      </w:r>
      <w:r>
        <w:t>funk</w:t>
      </w:r>
      <w:r w:rsidR="00617B58">
        <w:softHyphen/>
      </w:r>
      <w:r>
        <w:t>tionella hållbarhetsforum för att samordna hållbarhetsinsatser.</w:t>
      </w:r>
    </w:p>
    <w:p w14:paraId="282BE0BD" w14:textId="77777777" w:rsidR="00AF4EEF" w:rsidRPr="00450CE9" w:rsidRDefault="00AF4EEF" w:rsidP="00647AEF">
      <w:pPr>
        <w:pStyle w:val="Rubrik5utannumrering"/>
      </w:pPr>
      <w:r w:rsidRPr="00450CE9">
        <w:t>Hållbarhetsrapportering</w:t>
      </w:r>
    </w:p>
    <w:p w14:paraId="36596B89" w14:textId="77777777" w:rsidR="00AF4EEF" w:rsidRDefault="00AF4EEF" w:rsidP="00AF4EEF">
      <w:pPr>
        <w:pStyle w:val="Brdtext"/>
      </w:pPr>
      <w:r>
        <w:t>Enligt McKinsey finns det inte ett entydigt, standardiserat sätt för hur investerare ska hållbarhetsrapportera, däremot finns det ett antal ramverk och standarder för rapportering av hållbarhet. Samtliga AP-fonder rapporterar dock sitt hållbarhetsarbete enligt etablerade ramverk konstaterar McKinsey.</w:t>
      </w:r>
    </w:p>
    <w:p w14:paraId="1F7F2C15" w14:textId="3E5EB02A" w:rsidR="00AF4EEF" w:rsidRDefault="00AF4EEF" w:rsidP="00AF4EEF">
      <w:pPr>
        <w:pStyle w:val="Brdtextmedindrag"/>
      </w:pPr>
      <w:r>
        <w:t>Första</w:t>
      </w:r>
      <w:r w:rsidR="00337DDF">
        <w:t>–</w:t>
      </w:r>
      <w:r>
        <w:t>Fjärde AP-fonderna har utvecklat gemensamma riktlinjer för redovisning av hur det nya hållbarhetsmålet</w:t>
      </w:r>
      <w:r w:rsidR="00C80B67">
        <w:t xml:space="preserve"> </w:t>
      </w:r>
      <w:r w:rsidR="00352CDB">
        <w:t>–</w:t>
      </w:r>
      <w:r w:rsidR="00C80B67">
        <w:t xml:space="preserve"> </w:t>
      </w:r>
      <w:r>
        <w:t>att fondmedlen ska förvaltas på ett föredömligt sätt genom ansvarsfulla investeringar och ansvarsfullt ägande och att särskild vikt ska fästas vid hur en hållbar utveckling kan främjas utan att det görs avkall på det övergripande målet om avkastning och risk</w:t>
      </w:r>
      <w:r w:rsidR="00C80B67">
        <w:t xml:space="preserve"> </w:t>
      </w:r>
      <w:r w:rsidR="00352CDB" w:rsidRPr="00352CDB">
        <w:t>–</w:t>
      </w:r>
      <w:r>
        <w:t xml:space="preserve"> har uppnåtts. Dessa innebär att AP-fondernas hållbarhets</w:t>
      </w:r>
      <w:r w:rsidR="00F85CB5">
        <w:softHyphen/>
      </w:r>
      <w:r>
        <w:t xml:space="preserve">rapportering beskriver arbetet med att integrera hållbarhet i förvaltningen </w:t>
      </w:r>
      <w:r w:rsidR="00806A95">
        <w:t>och</w:t>
      </w:r>
      <w:r>
        <w:t xml:space="preserve"> hur hållbarhetsarbetet bedrivs i övrigt. Fondernas hållbarhets</w:t>
      </w:r>
      <w:r w:rsidR="00F85CB5">
        <w:softHyphen/>
      </w:r>
      <w:r>
        <w:t xml:space="preserve">redovisning strävar efter att följa den internationella standarden Global </w:t>
      </w:r>
      <w:proofErr w:type="spellStart"/>
      <w:r>
        <w:t>Reporting</w:t>
      </w:r>
      <w:proofErr w:type="spellEnd"/>
      <w:r>
        <w:t xml:space="preserve"> </w:t>
      </w:r>
      <w:proofErr w:type="spellStart"/>
      <w:r>
        <w:t>Initiative</w:t>
      </w:r>
      <w:proofErr w:type="spellEnd"/>
      <w:r>
        <w:t xml:space="preserve"> (GRI). Fonderna har även kommit överens om att </w:t>
      </w:r>
      <w:r w:rsidRPr="00E60D90">
        <w:t>rapportera enligt United Nations-</w:t>
      </w:r>
      <w:proofErr w:type="spellStart"/>
      <w:r w:rsidRPr="00E60D90">
        <w:t>supported</w:t>
      </w:r>
      <w:proofErr w:type="spellEnd"/>
      <w:r w:rsidRPr="00E60D90">
        <w:t xml:space="preserve"> </w:t>
      </w:r>
      <w:proofErr w:type="spellStart"/>
      <w:r w:rsidRPr="00E60D90">
        <w:t>Principles</w:t>
      </w:r>
      <w:proofErr w:type="spellEnd"/>
      <w:r w:rsidRPr="00E60D90">
        <w:t xml:space="preserve"> for </w:t>
      </w:r>
      <w:proofErr w:type="spellStart"/>
      <w:r w:rsidRPr="00E60D90">
        <w:t>Responsible</w:t>
      </w:r>
      <w:proofErr w:type="spellEnd"/>
      <w:r w:rsidRPr="00E60D90">
        <w:t xml:space="preserve"> Investment (UNPRI</w:t>
      </w:r>
      <w:r>
        <w:t>), Task</w:t>
      </w:r>
      <w:r w:rsidR="009350BA">
        <w:t xml:space="preserve"> F</w:t>
      </w:r>
      <w:r>
        <w:t xml:space="preserve">orce on </w:t>
      </w:r>
      <w:proofErr w:type="spellStart"/>
      <w:r>
        <w:t>Climate-related</w:t>
      </w:r>
      <w:proofErr w:type="spellEnd"/>
      <w:r>
        <w:t xml:space="preserve"> </w:t>
      </w:r>
      <w:proofErr w:type="spellStart"/>
      <w:r>
        <w:t>Financial</w:t>
      </w:r>
      <w:proofErr w:type="spellEnd"/>
      <w:r>
        <w:t xml:space="preserve"> </w:t>
      </w:r>
      <w:proofErr w:type="spellStart"/>
      <w:r>
        <w:t>Disclosures</w:t>
      </w:r>
      <w:proofErr w:type="spellEnd"/>
      <w:r>
        <w:t xml:space="preserve"> (TCFD), vilket inkluderar koldioxidavtryck, samt hur AP-fonderna har möjlighet att bidra till FN:s globala hållbarhetsmål, röstningsdata </w:t>
      </w:r>
      <w:r w:rsidR="00C80B67">
        <w:t>och</w:t>
      </w:r>
      <w:r>
        <w:t xml:space="preserve"> om Etikrådets arbete. Även Sjätte och Sjunde AP-fonde</w:t>
      </w:r>
      <w:r w:rsidR="00352CDB">
        <w:t>r</w:t>
      </w:r>
      <w:r>
        <w:t>n</w:t>
      </w:r>
      <w:r w:rsidR="00352CDB">
        <w:t>a</w:t>
      </w:r>
      <w:r>
        <w:t xml:space="preserve"> rapporterar enligt GRI och ett flertal andra ramverk.</w:t>
      </w:r>
    </w:p>
    <w:p w14:paraId="6CCAD5C7" w14:textId="77777777" w:rsidR="00AF4EEF" w:rsidRDefault="00AF4EEF" w:rsidP="00AF4EEF">
      <w:pPr>
        <w:pStyle w:val="Brdtextmedindrag"/>
      </w:pPr>
      <w:r>
        <w:t xml:space="preserve">McKinsey konstaterar att AP-fondernas rapportering kring hållbarhet är omfattande, men skiljer sig åt mellan fonderna. Samtliga AP-fonder rapporterar sina strategier och mål samt hur de har arbetat för att nå målen </w:t>
      </w:r>
      <w:r>
        <w:lastRenderedPageBreak/>
        <w:t xml:space="preserve">och om målen har uppnåtts. Sjunde AP-fonden har dock valt att inte externt rapportera sina hållbarhetsrelaterade mål. </w:t>
      </w:r>
    </w:p>
    <w:p w14:paraId="3C781D51" w14:textId="50ED5CFC" w:rsidR="00AF4EEF" w:rsidRDefault="00AF4EEF" w:rsidP="00AF4EEF">
      <w:pPr>
        <w:pStyle w:val="Brdtextmedindrag"/>
      </w:pPr>
      <w:r>
        <w:t xml:space="preserve">Vid en jämförelse med andra ledande internationella pensionsfonder konstaterar McKinsey att de i större utsträckning än AP-fonderna har förenklat sin externa hållbarhetsrapportering genom att </w:t>
      </w:r>
      <w:proofErr w:type="gramStart"/>
      <w:r>
        <w:t>t</w:t>
      </w:r>
      <w:r w:rsidR="0013355A">
        <w:t>.</w:t>
      </w:r>
      <w:r>
        <w:t>ex.</w:t>
      </w:r>
      <w:proofErr w:type="gramEnd"/>
      <w:r>
        <w:t xml:space="preserve"> använda sig av tabeller som årligen sammanställer mål och hur dessa har uppfyllts. Några fonder redovisar även fossila innehav, genom att visa andelen investeringar inom energisektorn och vilka energikällor som står bakom detta, eller hur investeringar i förnybar energi och investeringar som bidrar till FN:s utvecklingsmål utvecklas över tid.</w:t>
      </w:r>
    </w:p>
    <w:p w14:paraId="67098729" w14:textId="2B8F17CB" w:rsidR="00AF4EEF" w:rsidRDefault="00AF4EEF" w:rsidP="00AF4EEF">
      <w:pPr>
        <w:pStyle w:val="Brdtextmedindrag"/>
      </w:pPr>
      <w:r>
        <w:t>Sedan 2015 rapporterar AP-fonderna koldioxidavtryck enligt ett gemen</w:t>
      </w:r>
      <w:r w:rsidR="00F85CB5">
        <w:softHyphen/>
      </w:r>
      <w:r>
        <w:t>samt framtaget ramverk. För Första</w:t>
      </w:r>
      <w:r w:rsidR="00450CE9">
        <w:t>–</w:t>
      </w:r>
      <w:r>
        <w:t>Fjärde och Sjunde AP-fonde</w:t>
      </w:r>
      <w:r w:rsidR="00450CE9">
        <w:t>r</w:t>
      </w:r>
      <w:r>
        <w:t>n</w:t>
      </w:r>
      <w:r w:rsidR="00450CE9">
        <w:t>a</w:t>
      </w:r>
      <w:r>
        <w:t xml:space="preserve"> omfattar rapporteringen en större andel av den noterade aktieportföljen (</w:t>
      </w:r>
      <w:proofErr w:type="spellStart"/>
      <w:r>
        <w:t>Scope</w:t>
      </w:r>
      <w:proofErr w:type="spellEnd"/>
      <w:r>
        <w:t xml:space="preserve"> 1</w:t>
      </w:r>
      <w:r w:rsidR="006E6353">
        <w:rPr>
          <w:rStyle w:val="Fotnotsreferens"/>
        </w:rPr>
        <w:footnoteReference w:id="12"/>
      </w:r>
      <w:r>
        <w:t xml:space="preserve"> och </w:t>
      </w:r>
      <w:proofErr w:type="spellStart"/>
      <w:r>
        <w:t>Scope</w:t>
      </w:r>
      <w:proofErr w:type="spellEnd"/>
      <w:r>
        <w:t xml:space="preserve"> 2</w:t>
      </w:r>
      <w:r w:rsidR="006E6353">
        <w:rPr>
          <w:rStyle w:val="Fotnotsreferens"/>
        </w:rPr>
        <w:footnoteReference w:id="13"/>
      </w:r>
      <w:r>
        <w:t xml:space="preserve">) och för Sjätte AP-fonden, som endast gör onoterade investeringar, omfattar mätningen en större andel av den onoterade investeringsportföljen. AP-fonderna, liksom andra ledande internationella pensionsfonder, arbetar med att utöka omfattningen av mätningen av koldioxidavtryck till ytterligare tillgångsslag och expandera mätningen i begränsad skala till </w:t>
      </w:r>
      <w:proofErr w:type="spellStart"/>
      <w:r>
        <w:t>Scope</w:t>
      </w:r>
      <w:proofErr w:type="spellEnd"/>
      <w:r>
        <w:t xml:space="preserve"> 3</w:t>
      </w:r>
      <w:r w:rsidR="006E6353">
        <w:rPr>
          <w:rStyle w:val="Fotnotsreferens"/>
        </w:rPr>
        <w:footnoteReference w:id="14"/>
      </w:r>
      <w:r>
        <w:t>. Ett antal fonder (Tredje, Sjätte och Sjunde AP-fonde</w:t>
      </w:r>
      <w:r w:rsidR="00450CE9">
        <w:t>r</w:t>
      </w:r>
      <w:r>
        <w:t>n</w:t>
      </w:r>
      <w:r w:rsidR="00450CE9">
        <w:t>a</w:t>
      </w:r>
      <w:r>
        <w:t xml:space="preserve">) har utökat mätningen enligt </w:t>
      </w:r>
      <w:proofErr w:type="spellStart"/>
      <w:r>
        <w:t>Scope</w:t>
      </w:r>
      <w:proofErr w:type="spellEnd"/>
      <w:r>
        <w:t xml:space="preserve"> 3 men dessa resultat publiceras inte alltid externt. Fjärde AP-fonden använder en utökad definition av </w:t>
      </w:r>
      <w:proofErr w:type="spellStart"/>
      <w:r>
        <w:t>Scope</w:t>
      </w:r>
      <w:proofErr w:type="spellEnd"/>
      <w:r>
        <w:t xml:space="preserve"> 1 och </w:t>
      </w:r>
      <w:proofErr w:type="spellStart"/>
      <w:r>
        <w:t>Scope</w:t>
      </w:r>
      <w:proofErr w:type="spellEnd"/>
      <w:r>
        <w:t xml:space="preserve"> 2 som inkluderar utsläpp från underleverantörerna i sina investeringsstrategier. Första</w:t>
      </w:r>
      <w:r w:rsidR="00450CE9">
        <w:t>–</w:t>
      </w:r>
      <w:r>
        <w:t>Fjärde AP-fonderna har i olika utsträckning utökat mätningen även till andra tillgångsslag såsom obligationer och reala tillgångar. Dessa särredovisas från koldioxidrapporteringen för den noterade aktieportföljen och i vissa fall rapporteras den inte alls.</w:t>
      </w:r>
    </w:p>
    <w:p w14:paraId="73932ED2" w14:textId="056D4CEB" w:rsidR="00AF4EEF" w:rsidRPr="00CC772F" w:rsidRDefault="00AF4EEF" w:rsidP="00AF4EEF">
      <w:pPr>
        <w:pStyle w:val="Brdtextmedindrag"/>
      </w:pPr>
      <w:bookmarkStart w:id="111" w:name="_Hlk38302516"/>
      <w:r>
        <w:t>Under 2019 minskade AP-fondernas totala koldioxidavtryck mätt som totalt koldioxidutsläpp för de noterade aktieportföljerna med 9 procent medan marknadsvärdet för de noterade aktieportföljerna ökade med 34</w:t>
      </w:r>
      <w:r w:rsidR="00450CE9">
        <w:t> </w:t>
      </w:r>
      <w:r>
        <w:t xml:space="preserve">procent. För perioden 2015–2019 ökade fondernas totala </w:t>
      </w:r>
      <w:r w:rsidRPr="00237503">
        <w:t>koldioxid</w:t>
      </w:r>
      <w:r w:rsidR="00450CE9" w:rsidRPr="00237503">
        <w:softHyphen/>
      </w:r>
      <w:r w:rsidRPr="00237503">
        <w:t>utsläpp för de noterade aktieportföljerna med 3 procent, vilket kan jäm</w:t>
      </w:r>
      <w:r w:rsidR="00450CE9" w:rsidRPr="008B5BED">
        <w:softHyphen/>
      </w:r>
      <w:r w:rsidRPr="008B5BED">
        <w:t xml:space="preserve">föras med en ökning av marknadsvärdet för de noterade aktieportföljerna </w:t>
      </w:r>
      <w:r w:rsidRPr="00CC772F">
        <w:t xml:space="preserve">med 50 procent. </w:t>
      </w:r>
      <w:bookmarkStart w:id="112" w:name="_Hlk38302501"/>
      <w:r w:rsidRPr="00CC772F">
        <w:t>Den</w:t>
      </w:r>
      <w:r w:rsidRPr="00E71D6B">
        <w:t xml:space="preserve"> främsta anledningen till ökningen av koldioxid</w:t>
      </w:r>
      <w:r w:rsidR="00450CE9" w:rsidRPr="00E71D6B">
        <w:softHyphen/>
      </w:r>
      <w:r w:rsidRPr="00CC772F">
        <w:t>utsläpp över tid är att fondernas kapital har ökat, men på grund av ökat fokus på åtgärder för att minska koldioxidavtrycken (</w:t>
      </w:r>
      <w:proofErr w:type="gramStart"/>
      <w:r w:rsidRPr="00CC772F">
        <w:t>t</w:t>
      </w:r>
      <w:r w:rsidR="00450CE9" w:rsidRPr="00CC772F">
        <w:t>.</w:t>
      </w:r>
      <w:r w:rsidRPr="00CC772F">
        <w:t>ex.</w:t>
      </w:r>
      <w:proofErr w:type="gramEnd"/>
      <w:r w:rsidRPr="00CC772F">
        <w:t xml:space="preserve"> genom låg</w:t>
      </w:r>
      <w:r w:rsidR="00450CE9" w:rsidRPr="00CC772F">
        <w:softHyphen/>
      </w:r>
      <w:r w:rsidRPr="00CC772F">
        <w:t>koldioxidinvesteringar och ESG-index) har utsläppen ändå kunnat minska</w:t>
      </w:r>
      <w:r w:rsidR="00E71D6B">
        <w:t xml:space="preserve"> relativt sett</w:t>
      </w:r>
      <w:r w:rsidR="00B93F6B" w:rsidRPr="00E71D6B">
        <w:t>.</w:t>
      </w:r>
      <w:bookmarkEnd w:id="112"/>
    </w:p>
    <w:bookmarkEnd w:id="111"/>
    <w:p w14:paraId="5AD05DB0" w14:textId="77777777" w:rsidR="00BC6141" w:rsidRDefault="00BC6141">
      <w:pPr>
        <w:spacing w:line="2" w:lineRule="auto"/>
        <w:rPr>
          <w:rFonts w:ascii="Trade Gothic Pro" w:hAnsi="Trade Gothic Pro"/>
          <w:b/>
          <w:sz w:val="18"/>
        </w:rPr>
      </w:pPr>
      <w:r>
        <w:br w:type="page"/>
      </w:r>
    </w:p>
    <w:p w14:paraId="2636B405" w14:textId="08951842" w:rsidR="003B17DF" w:rsidRDefault="003B17DF" w:rsidP="008D0C8C">
      <w:pPr>
        <w:pStyle w:val="FigurRubrik"/>
        <w:spacing w:after="240"/>
      </w:pPr>
      <w:r w:rsidRPr="00E71D6B">
        <w:lastRenderedPageBreak/>
        <w:t>Figur 5.5</w:t>
      </w:r>
      <w:r w:rsidRPr="00882E0E">
        <w:tab/>
      </w:r>
      <w:r>
        <w:t xml:space="preserve">Redovisade koldioxidutsläpp 2015–2019 </w:t>
      </w:r>
    </w:p>
    <w:p w14:paraId="2298EB98" w14:textId="07FBFA5F" w:rsidR="008D0C8C" w:rsidRPr="008D0C8C" w:rsidRDefault="008D0C8C" w:rsidP="008D0C8C">
      <w:pPr>
        <w:pStyle w:val="Brdtext"/>
      </w:pPr>
      <w:r w:rsidRPr="008D0C8C">
        <w:rPr>
          <w:noProof/>
        </w:rPr>
        <w:drawing>
          <wp:inline distT="0" distB="0" distL="0" distR="0" wp14:anchorId="596D3BF8" wp14:editId="1E5EE88E">
            <wp:extent cx="3744595" cy="1948815"/>
            <wp:effectExtent l="0" t="0" r="8255" b="0"/>
            <wp:docPr id="26" name="Bildobjekt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3"/>
                    <a:stretch>
                      <a:fillRect/>
                    </a:stretch>
                  </pic:blipFill>
                  <pic:spPr>
                    <a:xfrm>
                      <a:off x="0" y="0"/>
                      <a:ext cx="3744595" cy="1948815"/>
                    </a:xfrm>
                    <a:prstGeom prst="rect">
                      <a:avLst/>
                    </a:prstGeom>
                  </pic:spPr>
                </pic:pic>
              </a:graphicData>
            </a:graphic>
          </wp:inline>
        </w:drawing>
      </w:r>
    </w:p>
    <w:p w14:paraId="3E27A1B5" w14:textId="77777777" w:rsidR="003B17DF" w:rsidRPr="008C04DD" w:rsidRDefault="003B17DF" w:rsidP="003B17DF">
      <w:pPr>
        <w:pStyle w:val="FigurFotnot"/>
      </w:pPr>
      <w:r w:rsidRPr="008C04DD">
        <w:t xml:space="preserve">Källa: McKinsey bilaga 9 </w:t>
      </w:r>
    </w:p>
    <w:p w14:paraId="16BBBA8F" w14:textId="77777777" w:rsidR="003B17DF" w:rsidRDefault="003B17DF" w:rsidP="00AF4EEF">
      <w:pPr>
        <w:pStyle w:val="Brdtextmedindrag"/>
      </w:pPr>
    </w:p>
    <w:p w14:paraId="4BE1BD70" w14:textId="37861AA4" w:rsidR="00AF4EEF" w:rsidRDefault="00AF4EEF" w:rsidP="00647AEF">
      <w:pPr>
        <w:pStyle w:val="Brdtext"/>
      </w:pPr>
      <w:r>
        <w:t xml:space="preserve">För att åskådliggöra om minskningen i koldioxidutsläpp kommer från att </w:t>
      </w:r>
      <w:r w:rsidR="006E28F8">
        <w:t>AP-</w:t>
      </w:r>
      <w:r>
        <w:t>fonderna har ändrat sin portföljexponering till mindre utsläpps</w:t>
      </w:r>
      <w:r w:rsidR="006E28F8">
        <w:softHyphen/>
      </w:r>
      <w:r>
        <w:t xml:space="preserve">intensiva bolag eller om de underliggande bolagen har minskat sina utsläpp har samtliga fonder, förutom Sjunde AP-fonden, utvecklat sin rapportering och valt att särredovisa detta för 2019. </w:t>
      </w:r>
    </w:p>
    <w:p w14:paraId="204D8A88" w14:textId="37377D20" w:rsidR="003B17DF" w:rsidRDefault="003B17DF" w:rsidP="001F67DB">
      <w:pPr>
        <w:pStyle w:val="FigurRubrik"/>
        <w:spacing w:after="240"/>
      </w:pPr>
      <w:r w:rsidRPr="00882E0E">
        <w:t xml:space="preserve">Figur </w:t>
      </w:r>
      <w:r>
        <w:t>5</w:t>
      </w:r>
      <w:r w:rsidRPr="00882E0E">
        <w:t>.</w:t>
      </w:r>
      <w:r>
        <w:t>6</w:t>
      </w:r>
      <w:r w:rsidRPr="00882E0E">
        <w:tab/>
      </w:r>
      <w:r>
        <w:t>Portföljviktad koldioxidintensitet (TCFD) per fond</w:t>
      </w:r>
    </w:p>
    <w:p w14:paraId="19139E99" w14:textId="7AD6B4C8" w:rsidR="00AF4EEF" w:rsidRDefault="001F67DB" w:rsidP="00BC6141">
      <w:pPr>
        <w:pStyle w:val="Brdtext"/>
      </w:pPr>
      <w:r w:rsidRPr="001F67DB">
        <w:rPr>
          <w:noProof/>
        </w:rPr>
        <w:drawing>
          <wp:inline distT="0" distB="0" distL="0" distR="0" wp14:anchorId="19E25332" wp14:editId="2E8ABC1D">
            <wp:extent cx="3744595" cy="1972310"/>
            <wp:effectExtent l="0" t="0" r="8255" b="8890"/>
            <wp:docPr id="27" name="Bildobjekt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4"/>
                    <a:stretch>
                      <a:fillRect/>
                    </a:stretch>
                  </pic:blipFill>
                  <pic:spPr>
                    <a:xfrm>
                      <a:off x="0" y="0"/>
                      <a:ext cx="3744595" cy="1972310"/>
                    </a:xfrm>
                    <a:prstGeom prst="rect">
                      <a:avLst/>
                    </a:prstGeom>
                  </pic:spPr>
                </pic:pic>
              </a:graphicData>
            </a:graphic>
          </wp:inline>
        </w:drawing>
      </w:r>
    </w:p>
    <w:p w14:paraId="477EA548" w14:textId="77777777" w:rsidR="003B17DF" w:rsidRPr="008C04DD" w:rsidRDefault="003B17DF" w:rsidP="003B17DF">
      <w:pPr>
        <w:pStyle w:val="FigurFotnot"/>
      </w:pPr>
      <w:r w:rsidRPr="008C04DD">
        <w:t xml:space="preserve">Källa: McKinsey bilaga 9 </w:t>
      </w:r>
    </w:p>
    <w:p w14:paraId="20B820D6" w14:textId="104A5EDE" w:rsidR="00AF4EEF" w:rsidRDefault="00AF4EEF" w:rsidP="00AF4EEF">
      <w:pPr>
        <w:pStyle w:val="Brdtextmedindrag"/>
      </w:pPr>
    </w:p>
    <w:p w14:paraId="2E166E5C" w14:textId="0EE00F60" w:rsidR="00F85CB5" w:rsidRDefault="00F85CB5" w:rsidP="00647AEF">
      <w:pPr>
        <w:pStyle w:val="Brdtext"/>
      </w:pPr>
      <w:r>
        <w:t>Av</w:t>
      </w:r>
      <w:r w:rsidR="00AF4EEF">
        <w:t xml:space="preserve"> figur </w:t>
      </w:r>
      <w:r w:rsidR="003B17DF">
        <w:t xml:space="preserve">5.6 </w:t>
      </w:r>
      <w:r w:rsidR="00AF4EEF">
        <w:t>framgår det att minskningen i samtliga AP-fonders koldioxid</w:t>
      </w:r>
      <w:r>
        <w:softHyphen/>
      </w:r>
      <w:r w:rsidR="00AF4EEF">
        <w:t xml:space="preserve">intensitet för 2019 främst beror på ändringar i portföljmixen och inte att intensiteten minskat i de underliggande bolagen. </w:t>
      </w:r>
    </w:p>
    <w:p w14:paraId="5154C3AB" w14:textId="4EC7DBD0" w:rsidR="00F85CB5" w:rsidRDefault="00AF4EEF" w:rsidP="00647AEF">
      <w:pPr>
        <w:pStyle w:val="Rubrik4utannumrering"/>
      </w:pPr>
      <w:r w:rsidRPr="008A1B91">
        <w:t>Skälen för regeringens bedömning</w:t>
      </w:r>
    </w:p>
    <w:p w14:paraId="3331DCA5" w14:textId="6EAC2C8C" w:rsidR="00AF4EEF" w:rsidRPr="00DB6EF4" w:rsidRDefault="00AF4EEF" w:rsidP="00647AEF">
      <w:pPr>
        <w:pStyle w:val="Brdtext"/>
      </w:pPr>
      <w:r>
        <w:t>Att beakta m</w:t>
      </w:r>
      <w:r w:rsidRPr="008A1B91">
        <w:t>iljöaspekter, sociala aspekter och bolagsstyrningsaspekter</w:t>
      </w:r>
      <w:r>
        <w:t xml:space="preserve"> är en viktig del av en modern förvaltningsstrategi i syfte att uppnå en lång</w:t>
      </w:r>
      <w:r w:rsidR="00760ECD">
        <w:softHyphen/>
      </w:r>
      <w:r>
        <w:t>siktigt hög avkastning och god riskhantering.</w:t>
      </w:r>
      <w:r w:rsidRPr="008A1B91">
        <w:t xml:space="preserve"> </w:t>
      </w:r>
      <w:r w:rsidR="00DB6EF4">
        <w:t xml:space="preserve">AP-fonderna bör, som statliga myndigheter och förvaltare av statliga pensionsmedel, arbeta </w:t>
      </w:r>
      <w:r w:rsidR="00DB6EF4">
        <w:lastRenderedPageBreak/>
        <w:t xml:space="preserve">aktivt med att integrera olika hållbarhetsaspekter i förvaltningen. </w:t>
      </w:r>
      <w:r w:rsidRPr="00DB6EF4">
        <w:t>Detta är av stor betydelse för allmänhetens förtroende för AP-fonderna och pensions</w:t>
      </w:r>
      <w:r w:rsidRPr="00DB6EF4">
        <w:softHyphen/>
        <w:t xml:space="preserve">systemet. </w:t>
      </w:r>
    </w:p>
    <w:p w14:paraId="1AEA81E2" w14:textId="1B4C5B9F" w:rsidR="00AF4EEF" w:rsidRDefault="00AF4EEF" w:rsidP="00DB6EF4">
      <w:pPr>
        <w:pStyle w:val="Brdtextmedindrag"/>
      </w:pPr>
      <w:r w:rsidRPr="00DB6EF4">
        <w:t>Sedan den 1 januari 2019 har Första</w:t>
      </w:r>
      <w:r w:rsidR="00450CE9" w:rsidRPr="00DB6EF4">
        <w:t>–</w:t>
      </w:r>
      <w:r w:rsidRPr="00DB6EF4">
        <w:t>Fjärde AP-fonderna ett nytt mål för pl</w:t>
      </w:r>
      <w:r>
        <w:t>aceringsverksamheten, att fondmedlen ska förvaltas på ett före</w:t>
      </w:r>
      <w:r w:rsidR="007D2239">
        <w:softHyphen/>
      </w:r>
      <w:r>
        <w:t>dömligt sätt genom ansvarsfulla investeringar och ansvarsfullt ägande och att särskild vikt ska fästas vid hur en hållbar utveckling kan främjas utan att det görs avkall på det övergripande målet om avkastning och risk. Fonderna ska samverka för att uppnå målet om föredömlig förvaltning och ta fram en gemensam värdegrund för förvaltningen av fondmedlen, gemensamma riktlinjer för redovisning av hur målet uppnåtts</w:t>
      </w:r>
      <w:r w:rsidR="001F2997">
        <w:t xml:space="preserve"> och</w:t>
      </w:r>
      <w:r>
        <w:t xml:space="preserve"> gemen</w:t>
      </w:r>
      <w:r w:rsidR="00BC6141">
        <w:softHyphen/>
      </w:r>
      <w:r>
        <w:t>samma riktlinjer för vilka tillgångar som fondmedlen inte bör placeras i.</w:t>
      </w:r>
      <w:r w:rsidR="00A36EA7">
        <w:t xml:space="preserve"> </w:t>
      </w:r>
    </w:p>
    <w:p w14:paraId="318569B5" w14:textId="2C49BF99" w:rsidR="00AF4EEF" w:rsidRDefault="00AF4EEF" w:rsidP="00AF4EEF">
      <w:pPr>
        <w:pStyle w:val="Brdtextmedindrag"/>
      </w:pPr>
      <w:r>
        <w:t>I enlighet med detta har Första</w:t>
      </w:r>
      <w:r w:rsidR="00450CE9">
        <w:t>–</w:t>
      </w:r>
      <w:r>
        <w:t xml:space="preserve">Fjärde AP-fonderna tagit fram en gemensam tolkning av föredömlig förvaltning, enats om en gemensam värdegrund för förvaltningen av fondmedlen, tagit fram gemensamma riktlinjer för redovisning av hur målet har uppnåtts </w:t>
      </w:r>
      <w:r w:rsidR="004575BE">
        <w:t>och</w:t>
      </w:r>
      <w:r>
        <w:t xml:space="preserve"> vilka tillgångar som fondmedlen inte bör placeras i. Samtliga dessa dokument finns publicerade på respektive fonds </w:t>
      </w:r>
      <w:r w:rsidR="00862315">
        <w:t>webbplats</w:t>
      </w:r>
      <w:r>
        <w:t xml:space="preserve">. </w:t>
      </w:r>
      <w:r w:rsidR="00B60499">
        <w:t xml:space="preserve">Regeringen ser positivt på detta arbete och </w:t>
      </w:r>
      <w:r w:rsidR="00EF0EAC">
        <w:t xml:space="preserve">anser </w:t>
      </w:r>
      <w:r w:rsidR="00B60499">
        <w:t>att tillämpning av gemensamma riktlinjer för redovisning och rapportering av hållbarhetsarbetet är centralt, för att underlätta</w:t>
      </w:r>
      <w:r w:rsidR="008D1D04">
        <w:t xml:space="preserve"> </w:t>
      </w:r>
      <w:r w:rsidR="00B60499">
        <w:t>uppföljning och utvärdering. Detta arbete bör fortsätta.</w:t>
      </w:r>
    </w:p>
    <w:p w14:paraId="25A5BE5D" w14:textId="736AB2B6" w:rsidR="007125C7" w:rsidRDefault="00AF4EEF" w:rsidP="007125C7">
      <w:pPr>
        <w:pStyle w:val="Brdtextmedindrag"/>
      </w:pPr>
      <w:r>
        <w:t xml:space="preserve">Första–Fjärde AP-fonderna samarbetar inom det gemensamma Etikrådet </w:t>
      </w:r>
      <w:r w:rsidR="007125C7" w:rsidRPr="002B0403">
        <w:t xml:space="preserve">vars syfte är att utifrån fondernas uppdrag och gemensamma värdegrund åstadkomma förbättringar </w:t>
      </w:r>
      <w:r w:rsidR="007125C7">
        <w:t xml:space="preserve">på </w:t>
      </w:r>
      <w:r w:rsidR="007125C7" w:rsidRPr="002B0403">
        <w:t>miljö- och etik</w:t>
      </w:r>
      <w:r w:rsidR="007125C7">
        <w:t>området</w:t>
      </w:r>
      <w:r w:rsidR="007125C7" w:rsidRPr="002B0403">
        <w:t xml:space="preserve">. </w:t>
      </w:r>
      <w:r w:rsidR="007125C7">
        <w:t xml:space="preserve">Etikrådet driver reaktiva och proaktiva dialoger inom </w:t>
      </w:r>
      <w:proofErr w:type="gramStart"/>
      <w:r w:rsidR="007125C7">
        <w:t>b</w:t>
      </w:r>
      <w:r w:rsidR="00B77163">
        <w:t>l.a.</w:t>
      </w:r>
      <w:proofErr w:type="gramEnd"/>
      <w:r w:rsidR="007125C7">
        <w:t xml:space="preserve"> mänskliga rättigheter, klimat</w:t>
      </w:r>
      <w:r w:rsidR="00E175EB">
        <w:t xml:space="preserve"> och</w:t>
      </w:r>
      <w:r w:rsidR="007125C7">
        <w:t xml:space="preserve"> miljö och för att motverka korruption </w:t>
      </w:r>
      <w:r w:rsidR="00DB6EF4">
        <w:t xml:space="preserve">och </w:t>
      </w:r>
      <w:r w:rsidR="007125C7">
        <w:t>sektor</w:t>
      </w:r>
      <w:r w:rsidR="00862315">
        <w:softHyphen/>
      </w:r>
      <w:r w:rsidR="007125C7">
        <w:t xml:space="preserve">specifika projekt inom bl.a. gruvindustrin och odling av palmolja, tobak och kakao. </w:t>
      </w:r>
      <w:r w:rsidR="007125C7" w:rsidRPr="001809F5">
        <w:t>Under 201</w:t>
      </w:r>
      <w:r w:rsidR="007125C7">
        <w:t>9</w:t>
      </w:r>
      <w:r w:rsidR="007125C7" w:rsidRPr="001809F5">
        <w:t xml:space="preserve"> har Etikrådet </w:t>
      </w:r>
      <w:proofErr w:type="gramStart"/>
      <w:r w:rsidR="007125C7" w:rsidRPr="001809F5">
        <w:t>bl</w:t>
      </w:r>
      <w:r w:rsidR="007125C7">
        <w:t>.</w:t>
      </w:r>
      <w:r w:rsidR="007125C7" w:rsidRPr="001809F5">
        <w:t>a</w:t>
      </w:r>
      <w:r w:rsidR="007125C7">
        <w:t>.</w:t>
      </w:r>
      <w:proofErr w:type="gramEnd"/>
      <w:r w:rsidR="007125C7" w:rsidRPr="001809F5">
        <w:t xml:space="preserve"> genomfört </w:t>
      </w:r>
      <w:r w:rsidR="007125C7">
        <w:t>ca</w:t>
      </w:r>
      <w:r w:rsidR="007125C7" w:rsidRPr="001809F5">
        <w:t xml:space="preserve"> </w:t>
      </w:r>
      <w:r w:rsidR="007125C7">
        <w:t>3</w:t>
      </w:r>
      <w:r w:rsidR="007125C7" w:rsidRPr="001809F5">
        <w:t>00 bolags</w:t>
      </w:r>
      <w:r w:rsidR="00862315">
        <w:softHyphen/>
      </w:r>
      <w:r w:rsidR="007125C7" w:rsidRPr="001809F5">
        <w:t>dialoger samt förebyggande arbete i form av olika branschprojekt och internationella initiativ.</w:t>
      </w:r>
      <w:r w:rsidR="007125C7">
        <w:t xml:space="preserve"> Etikrådet har i ett flertal fall engagerat sig i utländska bolag</w:t>
      </w:r>
      <w:r w:rsidR="007125C7" w:rsidRPr="00DC0486">
        <w:t xml:space="preserve"> </w:t>
      </w:r>
      <w:r w:rsidR="007125C7">
        <w:t xml:space="preserve">under året, </w:t>
      </w:r>
      <w:proofErr w:type="gramStart"/>
      <w:r w:rsidR="007125C7">
        <w:t>bl</w:t>
      </w:r>
      <w:r w:rsidR="00B77163">
        <w:t>.a.</w:t>
      </w:r>
      <w:proofErr w:type="gramEnd"/>
      <w:r w:rsidR="007125C7">
        <w:t xml:space="preserve"> i samband med en gruvdammsolycka i Brasilien. Under 2019 gjordes ett genombrott i dialogerna med gruv</w:t>
      </w:r>
      <w:r w:rsidR="00862315">
        <w:softHyphen/>
      </w:r>
      <w:r w:rsidR="007125C7">
        <w:t>bolagen efter att Etikrådet, tillsammans med andra investerare, tagit fram en global öppen databas som kan bidra till transparens kring bolagens avfallsdammar och ansvarstagande.</w:t>
      </w:r>
      <w:r w:rsidR="007125C7" w:rsidRPr="007125C7">
        <w:t xml:space="preserve"> </w:t>
      </w:r>
      <w:r w:rsidR="007125C7">
        <w:t>AP-fonderna deltar även i investerar</w:t>
      </w:r>
      <w:r w:rsidR="00862315">
        <w:softHyphen/>
      </w:r>
      <w:r w:rsidR="007125C7">
        <w:t xml:space="preserve">samarbetet </w:t>
      </w:r>
      <w:proofErr w:type="spellStart"/>
      <w:r w:rsidR="007125C7">
        <w:t>Climate</w:t>
      </w:r>
      <w:proofErr w:type="spellEnd"/>
      <w:r w:rsidR="007125C7">
        <w:t xml:space="preserve"> Action 100+ där dialoger med </w:t>
      </w:r>
      <w:proofErr w:type="gramStart"/>
      <w:r w:rsidR="007125C7">
        <w:t>bl</w:t>
      </w:r>
      <w:r w:rsidR="00595ADD">
        <w:t>.</w:t>
      </w:r>
      <w:r w:rsidR="007125C7">
        <w:t>a</w:t>
      </w:r>
      <w:r w:rsidR="00595ADD">
        <w:t>.</w:t>
      </w:r>
      <w:proofErr w:type="gramEnd"/>
      <w:r w:rsidR="007125C7">
        <w:t xml:space="preserve"> oljebolag som Shell och fordonstillverkare som Daimler och Volkswagen har varit fram</w:t>
      </w:r>
      <w:r w:rsidR="00595ADD">
        <w:softHyphen/>
      </w:r>
      <w:r w:rsidR="007125C7">
        <w:t xml:space="preserve">gångsrika </w:t>
      </w:r>
      <w:r w:rsidR="00595ADD">
        <w:t xml:space="preserve">när det </w:t>
      </w:r>
      <w:r w:rsidR="007125C7">
        <w:t>gälle</w:t>
      </w:r>
      <w:r w:rsidR="00595ADD">
        <w:t>r</w:t>
      </w:r>
      <w:r w:rsidR="007125C7">
        <w:t xml:space="preserve"> att sätta mål för att minska koldioxidutsläppen.</w:t>
      </w:r>
    </w:p>
    <w:p w14:paraId="1EC6C030" w14:textId="64CEDBA4" w:rsidR="00AF4EEF" w:rsidRDefault="00AF4EEF" w:rsidP="00AF4EEF">
      <w:pPr>
        <w:pStyle w:val="Brdtextmedindrag"/>
      </w:pPr>
      <w:r>
        <w:t>Frågan om investeringar i kärnvapenrelaterad industri är liksom tidigare år ett område som är aktuellt att bevaka</w:t>
      </w:r>
      <w:r w:rsidR="00E175EB">
        <w:t>.</w:t>
      </w:r>
      <w:r>
        <w:t xml:space="preserve"> Regeringen ser positivt på att Första, Andra och Fjärde AP-fonde</w:t>
      </w:r>
      <w:r w:rsidR="00595ADD">
        <w:t>r</w:t>
      </w:r>
      <w:r>
        <w:t>n</w:t>
      </w:r>
      <w:r w:rsidR="00595ADD">
        <w:t>a</w:t>
      </w:r>
      <w:r>
        <w:t xml:space="preserve"> </w:t>
      </w:r>
      <w:r w:rsidRPr="00D77EA2">
        <w:t xml:space="preserve">har </w:t>
      </w:r>
      <w:r w:rsidR="009B187D">
        <w:t xml:space="preserve">avyttrat </w:t>
      </w:r>
      <w:r>
        <w:t>företag med verk</w:t>
      </w:r>
      <w:r w:rsidR="00595ADD">
        <w:softHyphen/>
      </w:r>
      <w:r>
        <w:t xml:space="preserve">samhet relaterad till kärnvapen eftersom fonderna bedömer att </w:t>
      </w:r>
      <w:r w:rsidR="00147B00">
        <w:t xml:space="preserve">företagens </w:t>
      </w:r>
      <w:r>
        <w:t>verk</w:t>
      </w:r>
      <w:r w:rsidR="00595ADD">
        <w:softHyphen/>
      </w:r>
      <w:r>
        <w:t xml:space="preserve">samhet är oförenliga med avsikten bakom </w:t>
      </w:r>
      <w:r w:rsidR="00EF0EAC">
        <w:t>icke</w:t>
      </w:r>
      <w:r>
        <w:t>-spridningsavtalet (NPT).</w:t>
      </w:r>
    </w:p>
    <w:p w14:paraId="2D72C6AF" w14:textId="350E3FA5" w:rsidR="00000D23" w:rsidRDefault="00AF4EEF" w:rsidP="00000D23">
      <w:pPr>
        <w:pStyle w:val="Brdtextmedindrag"/>
      </w:pPr>
      <w:r>
        <w:t xml:space="preserve">En annan viktig fråga är </w:t>
      </w:r>
      <w:r w:rsidR="00A100E9">
        <w:t>att följa</w:t>
      </w:r>
      <w:r>
        <w:t xml:space="preserve"> Parisavtalet för att hålla den globala temperaturökningen under 2 grader och sträva efter att stanna vid 1,5</w:t>
      </w:r>
      <w:r w:rsidR="00A100E9">
        <w:t> </w:t>
      </w:r>
      <w:r>
        <w:t>grader. Regeringen anser att det är viktigt att AP-fondernas investe</w:t>
      </w:r>
      <w:r w:rsidR="00A100E9">
        <w:softHyphen/>
      </w:r>
      <w:r>
        <w:t xml:space="preserve">ringar är i linje med Parisavtalets mål. Flera </w:t>
      </w:r>
      <w:r w:rsidR="00A100E9">
        <w:t>AP-</w:t>
      </w:r>
      <w:r>
        <w:t>fonder har under året för</w:t>
      </w:r>
      <w:r w:rsidR="00A100E9">
        <w:softHyphen/>
      </w:r>
      <w:r>
        <w:t>tydligat sina strategier kring Parisavtalet och samtliga fonder arbetar konti</w:t>
      </w:r>
      <w:r w:rsidR="00A100E9">
        <w:softHyphen/>
      </w:r>
      <w:r>
        <w:t>nuerligt för att sänka koldioxidavtrycket i sina portföljer</w:t>
      </w:r>
      <w:r w:rsidR="007758C1">
        <w:t xml:space="preserve"> </w:t>
      </w:r>
      <w:r>
        <w:t>Första</w:t>
      </w:r>
      <w:r w:rsidR="00450CE9">
        <w:t>–</w:t>
      </w:r>
      <w:r>
        <w:t xml:space="preserve">Fjärde AP-fonderna har uttalade mål för detta. Andra AP-fonden utmärker sig </w:t>
      </w:r>
      <w:r>
        <w:lastRenderedPageBreak/>
        <w:t xml:space="preserve">genom </w:t>
      </w:r>
      <w:r w:rsidR="00B77163">
        <w:t xml:space="preserve">en inriktning mot </w:t>
      </w:r>
      <w:r>
        <w:t>att hålla investerings</w:t>
      </w:r>
      <w:r w:rsidR="004244FC">
        <w:softHyphen/>
      </w:r>
      <w:r>
        <w:t xml:space="preserve">portföljen i linje med Parisavtalet och </w:t>
      </w:r>
      <w:r w:rsidR="00147B00">
        <w:t>fonden</w:t>
      </w:r>
      <w:r>
        <w:t xml:space="preserve"> vill ta fram mätmetoder för att kunna säkerställa detta före 2021. </w:t>
      </w:r>
      <w:r w:rsidR="004575BE">
        <w:t xml:space="preserve">Dessutom </w:t>
      </w:r>
      <w:r>
        <w:t xml:space="preserve">har </w:t>
      </w:r>
      <w:r w:rsidR="004244FC">
        <w:t>AP-</w:t>
      </w:r>
      <w:r>
        <w:t xml:space="preserve">fonderna under 2019 vidareutvecklat sin koldioxidrapportering </w:t>
      </w:r>
      <w:r w:rsidR="00147B00">
        <w:t xml:space="preserve">till </w:t>
      </w:r>
      <w:r>
        <w:t>att även omfatta hur stor del av årets förändring i koldioxidintensitet som kommer från att fonderna har ändrat sin portföljmix respektive hur stor del som kommer från minskade utsläpp från bolagen i portföljen. Första</w:t>
      </w:r>
      <w:r w:rsidR="00450CE9">
        <w:t>–</w:t>
      </w:r>
      <w:r>
        <w:t xml:space="preserve">Fjärde AP-fonderna rapporterar även </w:t>
      </w:r>
      <w:r w:rsidRPr="00E41525">
        <w:t>i enlighet med</w:t>
      </w:r>
      <w:r w:rsidR="00000D23">
        <w:t xml:space="preserve"> ramverket</w:t>
      </w:r>
      <w:r w:rsidRPr="00E41525">
        <w:t xml:space="preserve"> </w:t>
      </w:r>
      <w:r w:rsidRPr="00D00817">
        <w:t xml:space="preserve">Task Force on </w:t>
      </w:r>
      <w:proofErr w:type="spellStart"/>
      <w:r w:rsidRPr="00D00817">
        <w:t>Climate-related</w:t>
      </w:r>
      <w:proofErr w:type="spellEnd"/>
      <w:r w:rsidRPr="00D00817">
        <w:t xml:space="preserve"> </w:t>
      </w:r>
      <w:proofErr w:type="spellStart"/>
      <w:r w:rsidRPr="00D00817">
        <w:t>Financial</w:t>
      </w:r>
      <w:proofErr w:type="spellEnd"/>
      <w:r w:rsidRPr="00D00817">
        <w:t xml:space="preserve"> </w:t>
      </w:r>
      <w:proofErr w:type="spellStart"/>
      <w:r w:rsidRPr="00D00817">
        <w:t>Disclosures</w:t>
      </w:r>
      <w:proofErr w:type="spellEnd"/>
      <w:r w:rsidRPr="00D00817">
        <w:t xml:space="preserve"> (TCFD)</w:t>
      </w:r>
      <w:r w:rsidR="007758C1" w:rsidRPr="00D00817">
        <w:t xml:space="preserve">. </w:t>
      </w:r>
      <w:r w:rsidR="007758C1" w:rsidRPr="00AF3359">
        <w:t>Regeringen ser positivt på att AP-fondernas totala koldioxidavtryck mätt som totalt koldioxidutsläpp för de noterade aktie</w:t>
      </w:r>
      <w:r w:rsidR="00AC597B">
        <w:softHyphen/>
      </w:r>
      <w:r w:rsidR="007758C1" w:rsidRPr="00AF3359">
        <w:t>portföljerna minskade med 9 procent under 2019.</w:t>
      </w:r>
      <w:r w:rsidR="007758C1">
        <w:t xml:space="preserve"> </w:t>
      </w:r>
    </w:p>
    <w:p w14:paraId="0B6A728B" w14:textId="547DA043" w:rsidR="00AF4EEF" w:rsidRDefault="003A556F" w:rsidP="00AF4EEF">
      <w:pPr>
        <w:pStyle w:val="Brdtextmedindrag"/>
      </w:pPr>
      <w:r>
        <w:t>Användandet av</w:t>
      </w:r>
      <w:r w:rsidR="00AF4EEF">
        <w:t xml:space="preserve"> fossila bränslen har en direkt </w:t>
      </w:r>
      <w:r w:rsidR="00283779">
        <w:t>avgörande roll för</w:t>
      </w:r>
      <w:r w:rsidR="00AF4EEF">
        <w:t xml:space="preserve"> möjligheten att nå 1,5</w:t>
      </w:r>
      <w:r>
        <w:t>-</w:t>
      </w:r>
      <w:r w:rsidR="00AF4EEF">
        <w:t>graders målet</w:t>
      </w:r>
      <w:r w:rsidR="007D2FED">
        <w:t xml:space="preserve"> och finansiella aktörer har en central roll när det gäller att styra om investeringar till mer hållbara energislag</w:t>
      </w:r>
      <w:r w:rsidR="00AF4EEF">
        <w:t>. Första</w:t>
      </w:r>
      <w:r w:rsidR="00450CE9">
        <w:t>–</w:t>
      </w:r>
      <w:r w:rsidR="00AF4EEF">
        <w:t xml:space="preserve">Fjärde AP-fonderna har fattat olika beslut </w:t>
      </w:r>
      <w:r w:rsidR="00A542A4">
        <w:t xml:space="preserve">när det </w:t>
      </w:r>
      <w:r w:rsidR="00AF4EEF">
        <w:t>gälle</w:t>
      </w:r>
      <w:r w:rsidR="00A542A4">
        <w:t>r</w:t>
      </w:r>
      <w:r w:rsidR="00AF4EEF">
        <w:t xml:space="preserve"> investeringar i fossila bränslen baserat på fondernas riskanalyser. Andra, Tredje och Fjärde AP-fonde</w:t>
      </w:r>
      <w:r w:rsidR="003E5EB5">
        <w:t>r</w:t>
      </w:r>
      <w:r w:rsidR="00AF4EEF">
        <w:t>n</w:t>
      </w:r>
      <w:r w:rsidR="003E5EB5">
        <w:t>a</w:t>
      </w:r>
      <w:r w:rsidR="00AF4EEF">
        <w:t xml:space="preserve"> uppger att de hellr</w:t>
      </w:r>
      <w:r w:rsidR="00EE777F">
        <w:t>e</w:t>
      </w:r>
      <w:r w:rsidR="00AF4EEF">
        <w:t xml:space="preserve"> äger och </w:t>
      </w:r>
      <w:r w:rsidR="00AF4EEF" w:rsidRPr="00975E1D">
        <w:t>engagerar sig för att minska utsläppen från portföljbolagen än</w:t>
      </w:r>
      <w:r w:rsidR="003726EB" w:rsidRPr="00975E1D">
        <w:t xml:space="preserve"> tillämpar</w:t>
      </w:r>
      <w:r w:rsidR="00AF4EEF" w:rsidRPr="00975E1D">
        <w:t xml:space="preserve"> en ren avyttringsstrategi för koldioxidintensiva sektorer</w:t>
      </w:r>
      <w:r w:rsidR="00D00817">
        <w:t xml:space="preserve">. </w:t>
      </w:r>
      <w:r w:rsidR="00AF4EEF" w:rsidRPr="00975E1D">
        <w:t>Första AP-fonden</w:t>
      </w:r>
      <w:r w:rsidR="008933BB">
        <w:t xml:space="preserve"> </w:t>
      </w:r>
      <w:r w:rsidR="00975E1D" w:rsidRPr="00D62A71">
        <w:t>besluta</w:t>
      </w:r>
      <w:r w:rsidR="00A745F8">
        <w:t>de i december 2019</w:t>
      </w:r>
      <w:r w:rsidR="00975E1D" w:rsidRPr="00D62A71">
        <w:t xml:space="preserve"> at</w:t>
      </w:r>
      <w:r w:rsidR="00975E1D" w:rsidRPr="00700BD1">
        <w:t xml:space="preserve">t </w:t>
      </w:r>
      <w:r w:rsidR="00DF4FDC" w:rsidRPr="00700BD1">
        <w:t>avyttra</w:t>
      </w:r>
      <w:r w:rsidR="00DF4FDC" w:rsidRPr="003A556F">
        <w:t xml:space="preserve"> alla innehav i bolag med fossil verksamhet och sedan mars 2020</w:t>
      </w:r>
      <w:r w:rsidR="00975E1D" w:rsidRPr="00AE2BFC">
        <w:t xml:space="preserve"> har fonden avyttrat bolag med fossil verksamhet för</w:t>
      </w:r>
      <w:r w:rsidR="006C3D39" w:rsidRPr="00AE2BFC">
        <w:t xml:space="preserve"> </w:t>
      </w:r>
      <w:r w:rsidR="00975E1D" w:rsidRPr="00AE2BFC">
        <w:t>de internt förvaltade mandaten och avyttring</w:t>
      </w:r>
      <w:r w:rsidR="006C3D39">
        <w:t xml:space="preserve"> för</w:t>
      </w:r>
      <w:r w:rsidR="00975E1D" w:rsidRPr="00AE2BFC">
        <w:t xml:space="preserve"> de externt förvaltade mandaten pågår.</w:t>
      </w:r>
      <w:r w:rsidR="00DF4FDC" w:rsidRPr="00975E1D">
        <w:t xml:space="preserve"> </w:t>
      </w:r>
      <w:r w:rsidR="00AF4EEF" w:rsidRPr="00975E1D">
        <w:t>F</w:t>
      </w:r>
      <w:r w:rsidR="00A542A4" w:rsidRPr="00975E1D">
        <w:t>örsta AP-f</w:t>
      </w:r>
      <w:r w:rsidR="00AF4EEF" w:rsidRPr="00975E1D">
        <w:t>ondens bedömning är</w:t>
      </w:r>
      <w:r w:rsidR="00AF4EEF" w:rsidRPr="00772761">
        <w:t xml:space="preserve"> att den pågående omställningen till en mindre </w:t>
      </w:r>
      <w:proofErr w:type="gramStart"/>
      <w:r w:rsidR="00AF4EEF" w:rsidRPr="00772761">
        <w:t>fossilberoende ekonomi</w:t>
      </w:r>
      <w:proofErr w:type="gramEnd"/>
      <w:r w:rsidR="00AF4EEF" w:rsidRPr="00772761">
        <w:t xml:space="preserve"> utgör en stor osäkerhet för bolag verk</w:t>
      </w:r>
      <w:r w:rsidR="00862315">
        <w:softHyphen/>
      </w:r>
      <w:r w:rsidR="00AF4EEF" w:rsidRPr="00772761">
        <w:t>samma inom kol-, olje- och gasindustrin och</w:t>
      </w:r>
      <w:r w:rsidR="00AF4EEF">
        <w:t xml:space="preserve"> att</w:t>
      </w:r>
      <w:r w:rsidR="00AF4EEF" w:rsidRPr="00772761">
        <w:t xml:space="preserve"> investeringar i dessa bolag kan </w:t>
      </w:r>
      <w:bookmarkStart w:id="113" w:name="_Hlk38303024"/>
      <w:r w:rsidR="00AF4EEF" w:rsidRPr="00D00817">
        <w:t>medföra en högre finansiell risk för fonden.</w:t>
      </w:r>
      <w:r w:rsidR="007F66FD" w:rsidRPr="00D00817">
        <w:t xml:space="preserve"> Regeringen</w:t>
      </w:r>
      <w:r w:rsidR="00B947CF" w:rsidRPr="00D00817">
        <w:t xml:space="preserve"> ser positivt på</w:t>
      </w:r>
      <w:r w:rsidR="00061F87" w:rsidRPr="00D00817">
        <w:t xml:space="preserve"> Första AP-fondens beslut att avyttra innehav i bolag med fossil verksamhet</w:t>
      </w:r>
      <w:r w:rsidR="00061F87" w:rsidRPr="00D7650B">
        <w:t xml:space="preserve"> och</w:t>
      </w:r>
      <w:r w:rsidR="00600DB1" w:rsidRPr="00D7650B">
        <w:t xml:space="preserve"> vill understryka att</w:t>
      </w:r>
      <w:r w:rsidR="00283779" w:rsidRPr="00D7650B">
        <w:t xml:space="preserve"> </w:t>
      </w:r>
      <w:r w:rsidR="007F66FD" w:rsidRPr="00D7650B">
        <w:t>investeringar</w:t>
      </w:r>
      <w:r w:rsidR="007D2FED">
        <w:t xml:space="preserve"> i fossil energi, såsom investeringar</w:t>
      </w:r>
      <w:r w:rsidR="007F66FD" w:rsidRPr="00D7650B">
        <w:t xml:space="preserve"> i bolag vars börsvärden</w:t>
      </w:r>
      <w:r w:rsidR="007F66FD">
        <w:t xml:space="preserve"> till stor del består av de fossila tillgångar de tänker </w:t>
      </w:r>
      <w:r w:rsidR="007F66FD" w:rsidRPr="00D00817">
        <w:t>utvinna</w:t>
      </w:r>
      <w:r w:rsidR="001043B4">
        <w:t>,</w:t>
      </w:r>
      <w:r w:rsidR="00600DB1" w:rsidRPr="00D00817">
        <w:t xml:space="preserve"> inte</w:t>
      </w:r>
      <w:r w:rsidR="007F66FD" w:rsidRPr="00D00817">
        <w:t xml:space="preserve"> ligger i linje med Parisavtalet</w:t>
      </w:r>
      <w:r w:rsidR="007D2FED">
        <w:t>s mål</w:t>
      </w:r>
      <w:r w:rsidR="007F66FD" w:rsidRPr="00D00817">
        <w:t xml:space="preserve"> och </w:t>
      </w:r>
      <w:r w:rsidR="00600DB1" w:rsidRPr="00D7650B">
        <w:t>FN:s k</w:t>
      </w:r>
      <w:r w:rsidR="007F66FD" w:rsidRPr="00D7650B">
        <w:t>limatkonvention.</w:t>
      </w:r>
      <w:r w:rsidR="00D32638" w:rsidRPr="00D7650B">
        <w:t xml:space="preserve"> </w:t>
      </w:r>
      <w:bookmarkStart w:id="114" w:name="_Hlk40166239"/>
      <w:r w:rsidR="00D32638" w:rsidRPr="00D7650B">
        <w:t>Regeringen anser att AP-fonderna</w:t>
      </w:r>
      <w:r w:rsidR="002B3028" w:rsidRPr="00D7650B">
        <w:t xml:space="preserve"> bör </w:t>
      </w:r>
      <w:r w:rsidR="008D7929">
        <w:t xml:space="preserve">fortsätta sitt arbete </w:t>
      </w:r>
      <w:r w:rsidR="002B3028" w:rsidRPr="00D7650B">
        <w:t xml:space="preserve">för att </w:t>
      </w:r>
      <w:r w:rsidR="00D32638" w:rsidRPr="00D7650B">
        <w:t>investeringar</w:t>
      </w:r>
      <w:r w:rsidR="002B3028" w:rsidRPr="00D7650B">
        <w:t>na</w:t>
      </w:r>
      <w:r w:rsidR="00D32638" w:rsidRPr="00D7650B">
        <w:t xml:space="preserve"> </w:t>
      </w:r>
      <w:r w:rsidR="002B3028" w:rsidRPr="00D7650B">
        <w:t>ska vara</w:t>
      </w:r>
      <w:r w:rsidR="00D32638" w:rsidRPr="00D7650B">
        <w:t xml:space="preserve"> i linje med Parisavtalets mål.</w:t>
      </w:r>
    </w:p>
    <w:bookmarkEnd w:id="114"/>
    <w:p w14:paraId="75C0DAAF" w14:textId="2C70D606" w:rsidR="0008039F" w:rsidRPr="00144197" w:rsidRDefault="00AF4EEF" w:rsidP="0008039F">
      <w:pPr>
        <w:pStyle w:val="Brdtextmedindrag"/>
      </w:pPr>
      <w:r w:rsidRPr="00AA337A">
        <w:t>Regeringen</w:t>
      </w:r>
      <w:r>
        <w:t xml:space="preserve"> ser positivt på det utvecklingsarbete </w:t>
      </w:r>
      <w:bookmarkEnd w:id="113"/>
      <w:r>
        <w:t>AP-fonderna har genomfört inom hållbarhetsområdet</w:t>
      </w:r>
      <w:r w:rsidR="00B947CF">
        <w:t xml:space="preserve">, men anser </w:t>
      </w:r>
      <w:r w:rsidR="00D32638">
        <w:t>att detta arbete kan stärkas ytterligare. Det är positivt</w:t>
      </w:r>
      <w:r>
        <w:t xml:space="preserve"> att fonderna ständigt fortsätter att förbättra sitt arbete och att fonderna enligt McKinseys studie </w:t>
      </w:r>
      <w:r w:rsidR="00257EF1">
        <w:t>har kommit långt på detta område vid en</w:t>
      </w:r>
      <w:r>
        <w:t xml:space="preserve"> jämför</w:t>
      </w:r>
      <w:r w:rsidR="00257EF1">
        <w:t>else</w:t>
      </w:r>
      <w:r>
        <w:t xml:space="preserve"> med andra ledande institutionella investerare globalt.</w:t>
      </w:r>
      <w:r w:rsidR="006E0CD5">
        <w:t xml:space="preserve"> Först</w:t>
      </w:r>
      <w:r w:rsidR="00BD069D">
        <w:t>a–</w:t>
      </w:r>
      <w:r w:rsidR="006E0CD5">
        <w:t>Fjärde AP-fonderna har</w:t>
      </w:r>
      <w:r w:rsidR="00EF0EAC">
        <w:t xml:space="preserve"> dock</w:t>
      </w:r>
      <w:r w:rsidR="006E0CD5">
        <w:t xml:space="preserve"> ett starkare lagkrav avseende hållbarhet än andra ledande institutionella investerare </w:t>
      </w:r>
      <w:r w:rsidR="00EF0EAC">
        <w:t xml:space="preserve">och det </w:t>
      </w:r>
      <w:r w:rsidR="006E0CD5">
        <w:t>bör</w:t>
      </w:r>
      <w:r w:rsidR="00EF0EAC">
        <w:t xml:space="preserve"> därför</w:t>
      </w:r>
      <w:r w:rsidR="006E0CD5">
        <w:t xml:space="preserve"> </w:t>
      </w:r>
      <w:r w:rsidR="00EF0EAC">
        <w:t xml:space="preserve">också </w:t>
      </w:r>
      <w:r w:rsidR="001E3739">
        <w:t>kunna förvänta</w:t>
      </w:r>
      <w:r w:rsidR="00492FDE">
        <w:t>s</w:t>
      </w:r>
      <w:r w:rsidR="001E3739">
        <w:t xml:space="preserve"> att </w:t>
      </w:r>
      <w:r w:rsidR="006E0CD5">
        <w:t>de ligg</w:t>
      </w:r>
      <w:r w:rsidR="001E3739">
        <w:t>er</w:t>
      </w:r>
      <w:r w:rsidR="006E0CD5">
        <w:t xml:space="preserve"> i framkant på detta område.</w:t>
      </w:r>
      <w:bookmarkStart w:id="115" w:name="_Hlk38303142"/>
      <w:r w:rsidR="000F7F14">
        <w:t xml:space="preserve"> </w:t>
      </w:r>
      <w:r w:rsidR="00F51FE8">
        <w:t xml:space="preserve">Att </w:t>
      </w:r>
      <w:r w:rsidR="00ED4109">
        <w:t>AP-</w:t>
      </w:r>
      <w:r w:rsidR="00F51FE8">
        <w:t>fonderna enligt McKinsey utmärker sig framför</w:t>
      </w:r>
      <w:r w:rsidR="00450CE9">
        <w:t xml:space="preserve"> </w:t>
      </w:r>
      <w:r w:rsidR="00F51FE8">
        <w:t>allt genom sitt ägar</w:t>
      </w:r>
      <w:r w:rsidR="00862315">
        <w:softHyphen/>
      </w:r>
      <w:r w:rsidR="00F51FE8">
        <w:t xml:space="preserve">engagemang, men även </w:t>
      </w:r>
      <w:r w:rsidR="00FE02E5">
        <w:t xml:space="preserve">när det </w:t>
      </w:r>
      <w:r w:rsidR="00F51FE8">
        <w:t>gälle</w:t>
      </w:r>
      <w:r w:rsidR="00FE02E5">
        <w:t>r</w:t>
      </w:r>
      <w:r w:rsidR="00F51FE8">
        <w:t xml:space="preserve"> integr</w:t>
      </w:r>
      <w:r w:rsidR="00044AC3">
        <w:t>e</w:t>
      </w:r>
      <w:r w:rsidR="00617B58">
        <w:softHyphen/>
      </w:r>
      <w:r w:rsidR="00044AC3">
        <w:t>r</w:t>
      </w:r>
      <w:r w:rsidR="00F51FE8">
        <w:t>in</w:t>
      </w:r>
      <w:r w:rsidR="00044AC3">
        <w:t>g</w:t>
      </w:r>
      <w:r w:rsidR="00F51FE8">
        <w:t xml:space="preserve"> av hållbarhet i kapital</w:t>
      </w:r>
      <w:r w:rsidR="004575BE">
        <w:softHyphen/>
      </w:r>
      <w:r w:rsidR="00F51FE8">
        <w:t>förvaltningen</w:t>
      </w:r>
      <w:r w:rsidR="007F6089">
        <w:t>,</w:t>
      </w:r>
      <w:r w:rsidR="00D70596">
        <w:t xml:space="preserve"> </w:t>
      </w:r>
      <w:r w:rsidR="000F7F14">
        <w:t xml:space="preserve">är i linje med </w:t>
      </w:r>
      <w:r w:rsidR="00E30A7D">
        <w:t>Första</w:t>
      </w:r>
      <w:r w:rsidR="00450CE9">
        <w:t>–</w:t>
      </w:r>
      <w:r w:rsidR="00E30A7D">
        <w:t>Fjärde AP-fondernas</w:t>
      </w:r>
      <w:r w:rsidR="00D70596">
        <w:t xml:space="preserve"> nya krav om föredömlig förvalt</w:t>
      </w:r>
      <w:r w:rsidR="007F6089">
        <w:softHyphen/>
      </w:r>
      <w:r w:rsidR="00D70596">
        <w:t>ning</w:t>
      </w:r>
      <w:r w:rsidR="00D1762D">
        <w:t>. D</w:t>
      </w:r>
      <w:r w:rsidR="00E30A7D">
        <w:t>et finns</w:t>
      </w:r>
      <w:r w:rsidR="00B60499">
        <w:t xml:space="preserve"> dock</w:t>
      </w:r>
      <w:r w:rsidR="00E30A7D">
        <w:t xml:space="preserve"> områden att </w:t>
      </w:r>
      <w:r w:rsidR="00A45AD4">
        <w:t xml:space="preserve">fortsätta </w:t>
      </w:r>
      <w:r w:rsidR="00E30A7D">
        <w:t>belysa</w:t>
      </w:r>
      <w:r w:rsidR="00D32638">
        <w:t xml:space="preserve"> och förbättra</w:t>
      </w:r>
      <w:r w:rsidR="00E30A7D">
        <w:t xml:space="preserve"> som </w:t>
      </w:r>
      <w:proofErr w:type="gramStart"/>
      <w:r w:rsidR="00E30A7D">
        <w:t>t</w:t>
      </w:r>
      <w:r w:rsidR="00352CDB">
        <w:t>.</w:t>
      </w:r>
      <w:r w:rsidR="00E30A7D">
        <w:t>ex.</w:t>
      </w:r>
      <w:proofErr w:type="gramEnd"/>
      <w:r w:rsidR="00C6442A">
        <w:t xml:space="preserve"> </w:t>
      </w:r>
      <w:r w:rsidR="00D32638">
        <w:t xml:space="preserve">att </w:t>
      </w:r>
      <w:r w:rsidR="00C6442A">
        <w:t xml:space="preserve">innehav av </w:t>
      </w:r>
      <w:r w:rsidR="00E30A7D">
        <w:t xml:space="preserve">fossila </w:t>
      </w:r>
      <w:r w:rsidR="00C6442A">
        <w:t>tillgångar</w:t>
      </w:r>
      <w:r w:rsidR="00D32638">
        <w:t xml:space="preserve"> inte</w:t>
      </w:r>
      <w:r w:rsidR="00C6442A">
        <w:t xml:space="preserve"> överensstämmer med Parisavtalet </w:t>
      </w:r>
      <w:r w:rsidR="00E30A7D">
        <w:t>och</w:t>
      </w:r>
      <w:r w:rsidR="00C6442A">
        <w:t xml:space="preserve"> investeringars påverkan på</w:t>
      </w:r>
      <w:r w:rsidR="00E30A7D">
        <w:t xml:space="preserve"> biologisk mångfald</w:t>
      </w:r>
      <w:r w:rsidR="00D70596">
        <w:t>.</w:t>
      </w:r>
      <w:r w:rsidR="00D32638">
        <w:t xml:space="preserve"> Även om</w:t>
      </w:r>
      <w:r w:rsidR="00D70596">
        <w:t xml:space="preserve"> </w:t>
      </w:r>
      <w:r w:rsidR="00D32638">
        <w:t>e</w:t>
      </w:r>
      <w:r w:rsidR="0008039F">
        <w:t xml:space="preserve">tt år är för kort tid för att kunna utvärdera det nya hållbarhetsmålet </w:t>
      </w:r>
      <w:r w:rsidR="00B8555E">
        <w:t xml:space="preserve">anser regeringen att </w:t>
      </w:r>
      <w:r w:rsidR="0008039F">
        <w:t>arbetet med hållbarhet bör fortsätta att stärkas.</w:t>
      </w:r>
    </w:p>
    <w:p w14:paraId="08C3BD58" w14:textId="5849BF85" w:rsidR="007C6437" w:rsidRDefault="00A45AD4" w:rsidP="00144197">
      <w:pPr>
        <w:pStyle w:val="Brdtextmedindrag"/>
      </w:pPr>
      <w:r w:rsidRPr="00144197">
        <w:t>Hållbarhet</w:t>
      </w:r>
      <w:r w:rsidR="00D42984" w:rsidRPr="00144197">
        <w:t xml:space="preserve"> är</w:t>
      </w:r>
      <w:r w:rsidR="00D70596" w:rsidRPr="00144197">
        <w:t xml:space="preserve"> ett område under ständig utveckling</w:t>
      </w:r>
      <w:r w:rsidR="008557CF" w:rsidRPr="00144197">
        <w:t>,</w:t>
      </w:r>
      <w:r w:rsidR="00D70596" w:rsidRPr="00144197">
        <w:t xml:space="preserve"> vilket</w:t>
      </w:r>
      <w:r w:rsidR="008557CF" w:rsidRPr="00144197">
        <w:t xml:space="preserve"> tydligt avspeg</w:t>
      </w:r>
      <w:r w:rsidR="00617B58">
        <w:softHyphen/>
      </w:r>
      <w:r w:rsidR="008557CF" w:rsidRPr="00144197">
        <w:t>las i ny EU-lagstiftning</w:t>
      </w:r>
      <w:r w:rsidR="00B815A1" w:rsidRPr="00144197">
        <w:t>.</w:t>
      </w:r>
      <w:r w:rsidR="008557CF" w:rsidRPr="00144197">
        <w:t xml:space="preserve"> </w:t>
      </w:r>
      <w:r w:rsidR="00B815A1" w:rsidRPr="00144197">
        <w:t>Ä</w:t>
      </w:r>
      <w:r w:rsidR="00AB7962" w:rsidRPr="00144197">
        <w:t xml:space="preserve">ven om </w:t>
      </w:r>
      <w:r w:rsidR="00B815A1" w:rsidRPr="00144197">
        <w:t xml:space="preserve">den </w:t>
      </w:r>
      <w:r w:rsidR="00AB7962">
        <w:t>lagstiftningen inte gäller för AP-</w:t>
      </w:r>
      <w:r w:rsidR="00AB7962">
        <w:lastRenderedPageBreak/>
        <w:t>fonderna så</w:t>
      </w:r>
      <w:r w:rsidR="00D70596">
        <w:t xml:space="preserve"> innebär </w:t>
      </w:r>
      <w:r w:rsidR="00AB7962">
        <w:t xml:space="preserve">det </w:t>
      </w:r>
      <w:r w:rsidR="00D70596">
        <w:t xml:space="preserve">att fonderna </w:t>
      </w:r>
      <w:r w:rsidR="008557CF">
        <w:t xml:space="preserve">behöver </w:t>
      </w:r>
      <w:r w:rsidR="00D70596">
        <w:t>fort</w:t>
      </w:r>
      <w:r w:rsidR="00BC0B01">
        <w:softHyphen/>
      </w:r>
      <w:r w:rsidR="00D70596">
        <w:t>sätta sitt utvecklings</w:t>
      </w:r>
      <w:r w:rsidR="00B815A1">
        <w:softHyphen/>
      </w:r>
      <w:r w:rsidR="00D70596">
        <w:t>arbete</w:t>
      </w:r>
      <w:r>
        <w:t xml:space="preserve"> </w:t>
      </w:r>
      <w:r w:rsidR="00B8555E">
        <w:t>för att</w:t>
      </w:r>
      <w:r w:rsidR="008557CF">
        <w:t xml:space="preserve"> ligga i framkant även fortsätt</w:t>
      </w:r>
      <w:r w:rsidR="00BC0B01">
        <w:softHyphen/>
      </w:r>
      <w:r w:rsidR="008557CF">
        <w:t>ningsvis.</w:t>
      </w:r>
      <w:bookmarkEnd w:id="115"/>
      <w:r w:rsidR="00AB7962">
        <w:t xml:space="preserve"> </w:t>
      </w:r>
      <w:r w:rsidR="008557CF" w:rsidRPr="008557CF">
        <w:t xml:space="preserve">EU:s nya regelverk innebär krav på alla finansmarknadsaktörer att informera om hur hållbarhetsrisker och hållbarhetseffekter integreras i förvaltningen, oavsett hållbarhetsambition. </w:t>
      </w:r>
      <w:r w:rsidR="00C5431F">
        <w:t>Det innebär även att i</w:t>
      </w:r>
      <w:r w:rsidR="008557CF" w:rsidRPr="008557CF">
        <w:t xml:space="preserve"> den mån hållbarhet inte beaktas ska detta tydligt framgå. </w:t>
      </w:r>
      <w:r w:rsidR="00C5431F">
        <w:t>I d</w:t>
      </w:r>
      <w:r w:rsidR="008557CF" w:rsidRPr="008557CF">
        <w:t xml:space="preserve">et </w:t>
      </w:r>
      <w:r w:rsidR="00C5431F">
        <w:t xml:space="preserve">nya regelverket </w:t>
      </w:r>
      <w:r w:rsidR="008557CF" w:rsidRPr="008557CF">
        <w:t>införs också nya kategorier av referensvärden, ett för klimatomställning som på portföljnivå följer en bana för minskade klimatutsläpp och ett som på portföljnivå följer en bana mot Parisavtalets klimatmål.</w:t>
      </w:r>
      <w:r w:rsidR="00992D4D">
        <w:t xml:space="preserve"> </w:t>
      </w:r>
    </w:p>
    <w:p w14:paraId="0DB9071B" w14:textId="55F22E82" w:rsidR="00AF4EEF" w:rsidRDefault="00AF4EEF" w:rsidP="00AF4EEF">
      <w:pPr>
        <w:pStyle w:val="Brdtextmedindrag"/>
      </w:pPr>
      <w:r>
        <w:t>Regeringen konstaterar i likhet med McKinsey att det finns möjlighet till fortsatt utveckling</w:t>
      </w:r>
      <w:r w:rsidR="00F5298B">
        <w:t xml:space="preserve"> genom </w:t>
      </w:r>
      <w:r>
        <w:t>förtydlig</w:t>
      </w:r>
      <w:r w:rsidR="00862315">
        <w:softHyphen/>
      </w:r>
      <w:r>
        <w:t>a</w:t>
      </w:r>
      <w:r w:rsidR="00F5298B">
        <w:t>nd</w:t>
      </w:r>
      <w:r w:rsidR="00D34D35">
        <w:t>e</w:t>
      </w:r>
      <w:r>
        <w:t xml:space="preserve"> </w:t>
      </w:r>
      <w:r w:rsidR="00F5298B">
        <w:t xml:space="preserve">av </w:t>
      </w:r>
      <w:r>
        <w:t>strategier och målsättningar kopplat till föredömlig förvaltning</w:t>
      </w:r>
      <w:r w:rsidR="00F5298B">
        <w:t xml:space="preserve">. </w:t>
      </w:r>
      <w:r>
        <w:t>Regeringen konstaterar</w:t>
      </w:r>
      <w:r w:rsidR="00D34D35">
        <w:t xml:space="preserve"> vidare</w:t>
      </w:r>
      <w:r>
        <w:t xml:space="preserve"> att transparens och kommunikation i hållbarhetsfrågor är viktigt</w:t>
      </w:r>
      <w:r w:rsidR="00D34D35">
        <w:t xml:space="preserve"> för att bidra till en ökad förståelse kring </w:t>
      </w:r>
      <w:r w:rsidR="005625E5">
        <w:t>AP-</w:t>
      </w:r>
      <w:r w:rsidR="00D34D35">
        <w:t>fondernas hållbarhetsarbete och att upp</w:t>
      </w:r>
      <w:r w:rsidR="00BC6141">
        <w:softHyphen/>
      </w:r>
      <w:r w:rsidR="00D34D35">
        <w:t xml:space="preserve">rätthålla trovärdigheten för </w:t>
      </w:r>
      <w:r w:rsidR="00F51FE8">
        <w:t>pensionssystemet</w:t>
      </w:r>
      <w:r w:rsidR="00601EAE">
        <w:t>.</w:t>
      </w:r>
    </w:p>
    <w:p w14:paraId="4CC69B7D" w14:textId="6E7B3987" w:rsidR="00F51FE8" w:rsidRDefault="00F51FE8" w:rsidP="00AF4EEF">
      <w:pPr>
        <w:pStyle w:val="Brdtextmedindrag"/>
      </w:pPr>
      <w:r w:rsidRPr="00D8300E">
        <w:t>En utma</w:t>
      </w:r>
      <w:r>
        <w:t>ning är investeringar i</w:t>
      </w:r>
      <w:r w:rsidRPr="00D8300E">
        <w:t xml:space="preserve"> onoterade till</w:t>
      </w:r>
      <w:r>
        <w:softHyphen/>
      </w:r>
      <w:r w:rsidRPr="00D8300E">
        <w:t>gångar som i regel är mindre genomlysta och som ofta görs via fonder. Regeringen förväntar sig att AP-fonderna fortsätter att sträva efter ökad transparens inom både nya och existerande investeringar. Som stora aktörer har AP-fonderna dessutom potential att påverka marknaden i en positiv riktning för en ökad trans</w:t>
      </w:r>
      <w:r w:rsidR="00E92C9A">
        <w:softHyphen/>
      </w:r>
      <w:r w:rsidRPr="00D8300E">
        <w:t>parens.</w:t>
      </w:r>
    </w:p>
    <w:p w14:paraId="1E7A480B" w14:textId="3096171A" w:rsidR="00AF4EEF" w:rsidRDefault="00AF4EEF" w:rsidP="00AF4EEF">
      <w:pPr>
        <w:pStyle w:val="Brdtextmedindrag"/>
      </w:pPr>
      <w:r w:rsidRPr="0071165F">
        <w:t xml:space="preserve">AP-fonderna har </w:t>
      </w:r>
      <w:r>
        <w:t xml:space="preserve">delvis valt olika </w:t>
      </w:r>
      <w:r w:rsidRPr="0071165F">
        <w:t xml:space="preserve">strategier för hållbarhet på liknande sätt som för förvaltningen. </w:t>
      </w:r>
      <w:r>
        <w:t xml:space="preserve">Respektive AP-fonds </w:t>
      </w:r>
      <w:r w:rsidRPr="0071165F">
        <w:t xml:space="preserve">viktigaste aktiviteter på hållbarhets- och ägarstyrningsområdet </w:t>
      </w:r>
      <w:r>
        <w:t xml:space="preserve">redovisas i avsnitt </w:t>
      </w:r>
      <w:r w:rsidR="00D34D35">
        <w:t>6</w:t>
      </w:r>
      <w:r w:rsidRPr="0071165F">
        <w:t>.</w:t>
      </w:r>
      <w:bookmarkEnd w:id="107"/>
    </w:p>
    <w:p w14:paraId="6AAF6119" w14:textId="0845E5D4" w:rsidR="008B4394" w:rsidRDefault="008B4394" w:rsidP="008B4394">
      <w:pPr>
        <w:pStyle w:val="Rubrik1"/>
      </w:pPr>
      <w:bookmarkStart w:id="116" w:name="_Toc481501532"/>
      <w:bookmarkStart w:id="117" w:name="_Toc481574491"/>
      <w:bookmarkStart w:id="118" w:name="_Toc483313566"/>
      <w:bookmarkStart w:id="119" w:name="_Toc514842423"/>
      <w:bookmarkStart w:id="120" w:name="_Toc7438822"/>
      <w:bookmarkStart w:id="121" w:name="_Toc8029415"/>
      <w:bookmarkStart w:id="122" w:name="_Toc9430693"/>
      <w:bookmarkStart w:id="123" w:name="_Toc41493005"/>
      <w:r w:rsidRPr="00F44D20">
        <w:t>Redovisning</w:t>
      </w:r>
      <w:r>
        <w:t xml:space="preserve"> och utvärdering av </w:t>
      </w:r>
      <w:r w:rsidR="00CA0743">
        <w:br/>
      </w:r>
      <w:r>
        <w:t>AP-fond</w:t>
      </w:r>
      <w:bookmarkEnd w:id="116"/>
      <w:bookmarkEnd w:id="117"/>
      <w:bookmarkEnd w:id="118"/>
      <w:bookmarkEnd w:id="119"/>
      <w:bookmarkEnd w:id="120"/>
      <w:bookmarkEnd w:id="121"/>
      <w:bookmarkEnd w:id="122"/>
      <w:r w:rsidR="001F20D2">
        <w:t>erna</w:t>
      </w:r>
      <w:bookmarkEnd w:id="123"/>
    </w:p>
    <w:p w14:paraId="652CF696" w14:textId="77777777" w:rsidR="008B4394" w:rsidRDefault="008B4394" w:rsidP="008B4394">
      <w:pPr>
        <w:pStyle w:val="Rubrik2"/>
        <w:spacing w:before="0"/>
      </w:pPr>
      <w:bookmarkStart w:id="124" w:name="_Toc481501533"/>
      <w:bookmarkStart w:id="125" w:name="_Toc481574492"/>
      <w:bookmarkStart w:id="126" w:name="_Toc483313567"/>
      <w:bookmarkStart w:id="127" w:name="_Toc514842424"/>
      <w:bookmarkStart w:id="128" w:name="_Toc7438823"/>
      <w:bookmarkStart w:id="129" w:name="_Toc8029416"/>
      <w:bookmarkStart w:id="130" w:name="_Toc9430694"/>
      <w:bookmarkStart w:id="131" w:name="_Toc41493006"/>
      <w:bookmarkStart w:id="132" w:name="_Hlk5708454"/>
      <w:r>
        <w:t>Första AP-fonden</w:t>
      </w:r>
      <w:bookmarkEnd w:id="124"/>
      <w:bookmarkEnd w:id="125"/>
      <w:bookmarkEnd w:id="126"/>
      <w:bookmarkEnd w:id="127"/>
      <w:bookmarkEnd w:id="128"/>
      <w:bookmarkEnd w:id="129"/>
      <w:bookmarkEnd w:id="130"/>
      <w:bookmarkEnd w:id="131"/>
    </w:p>
    <w:p w14:paraId="08FCD806" w14:textId="2CE34043" w:rsidR="008B4394" w:rsidRDefault="008B4394" w:rsidP="008B4394">
      <w:pPr>
        <w:pStyle w:val="Brdtextram"/>
      </w:pPr>
      <w:r w:rsidRPr="00420062">
        <w:rPr>
          <w:b/>
        </w:rPr>
        <w:t xml:space="preserve">Regeringens </w:t>
      </w:r>
      <w:r>
        <w:rPr>
          <w:b/>
        </w:rPr>
        <w:t>bedömning</w:t>
      </w:r>
      <w:r w:rsidRPr="00420062">
        <w:rPr>
          <w:b/>
        </w:rPr>
        <w:t>:</w:t>
      </w:r>
      <w:r>
        <w:t xml:space="preserve"> Första AP-fonden har hanterat nettoflödet mellan in- och utbetalningarna i inkomstpensionssystemet som avsett. Fonden har genererat avkastning som bidrar till inkomstpensions</w:t>
      </w:r>
      <w:r>
        <w:softHyphen/>
        <w:t>systemets långsiktiga finansiering och har arbetat aktivt med håll</w:t>
      </w:r>
      <w:r w:rsidR="00BC6141">
        <w:softHyphen/>
      </w:r>
      <w:r>
        <w:t>barhets</w:t>
      </w:r>
      <w:r>
        <w:softHyphen/>
        <w:t>frågor. Sammantaget har Första AP-fonden infriat regeringens förväntningar på fonden.</w:t>
      </w:r>
    </w:p>
    <w:p w14:paraId="66F8177F" w14:textId="77777777" w:rsidR="008B4394" w:rsidRDefault="008B4394" w:rsidP="008B4394">
      <w:pPr>
        <w:pStyle w:val="Rubrik4utannumrering"/>
      </w:pPr>
      <w:r>
        <w:t xml:space="preserve">Skälen för regeringens </w:t>
      </w:r>
      <w:r w:rsidRPr="00A672D9">
        <w:t>bedömning</w:t>
      </w:r>
      <w:r>
        <w:t xml:space="preserve"> </w:t>
      </w:r>
    </w:p>
    <w:p w14:paraId="56AA619D" w14:textId="77777777" w:rsidR="008B4394" w:rsidRDefault="008B4394" w:rsidP="008B4394">
      <w:pPr>
        <w:pStyle w:val="Rubrik5utannumrering"/>
        <w:spacing w:before="0"/>
      </w:pPr>
      <w:r>
        <w:t>Sammanfattning</w:t>
      </w:r>
    </w:p>
    <w:p w14:paraId="616FB540" w14:textId="35354B9B" w:rsidR="008B4394" w:rsidRDefault="008B4394" w:rsidP="008B4394">
      <w:pPr>
        <w:pStyle w:val="Brdtextmedindrag"/>
        <w:ind w:firstLine="0"/>
      </w:pPr>
      <w:r w:rsidRPr="00392A58">
        <w:rPr>
          <w:spacing w:val="-1"/>
        </w:rPr>
        <w:t>Under 201</w:t>
      </w:r>
      <w:r w:rsidR="00995EF1">
        <w:rPr>
          <w:spacing w:val="-1"/>
        </w:rPr>
        <w:t>9</w:t>
      </w:r>
      <w:r w:rsidRPr="00392A58">
        <w:rPr>
          <w:spacing w:val="-1"/>
        </w:rPr>
        <w:t xml:space="preserve"> överförde Första AP-fonden </w:t>
      </w:r>
      <w:r w:rsidR="000C455B">
        <w:rPr>
          <w:spacing w:val="-1"/>
        </w:rPr>
        <w:t>6,5</w:t>
      </w:r>
      <w:r w:rsidRPr="00392A58">
        <w:rPr>
          <w:spacing w:val="-1"/>
        </w:rPr>
        <w:t xml:space="preserve"> miljarder kronor till inkomst</w:t>
      </w:r>
      <w:r w:rsidRPr="00392A58">
        <w:rPr>
          <w:spacing w:val="-1"/>
        </w:rPr>
        <w:softHyphen/>
      </w:r>
      <w:r>
        <w:t>pensionssystemet</w:t>
      </w:r>
      <w:r w:rsidRPr="00E7780B">
        <w:t>. Fonden har därmed bidragit till att hantera det under</w:t>
      </w:r>
      <w:r w:rsidRPr="00E7780B">
        <w:softHyphen/>
        <w:t xml:space="preserve">skott som uppstår när </w:t>
      </w:r>
      <w:r w:rsidRPr="00432A1B">
        <w:t xml:space="preserve">summan av </w:t>
      </w:r>
      <w:r w:rsidRPr="00E7780B">
        <w:t>inbetalda pensionsavgifter är lägre än summan av utbetalda pensioner</w:t>
      </w:r>
      <w:bookmarkStart w:id="133" w:name="_Hlk37159262"/>
      <w:r w:rsidRPr="00E7780B">
        <w:t>.</w:t>
      </w:r>
      <w:r>
        <w:t xml:space="preserve"> </w:t>
      </w:r>
    </w:p>
    <w:bookmarkEnd w:id="133"/>
    <w:p w14:paraId="158943B3" w14:textId="61C143AB" w:rsidR="008B4394" w:rsidRDefault="008B4394" w:rsidP="008B4394">
      <w:pPr>
        <w:pStyle w:val="Brdtextmedindrag"/>
      </w:pPr>
      <w:r>
        <w:t>Första AP-fonden har även bidragit till inkomstpensionssystemets lång</w:t>
      </w:r>
      <w:r w:rsidR="00E32E29">
        <w:softHyphen/>
      </w:r>
      <w:r>
        <w:t xml:space="preserve">siktiga finansiering. Fondens genomsnittliga årliga avkastning sedan 2001 har uppgått till </w:t>
      </w:r>
      <w:r w:rsidR="000C455B">
        <w:t>6,1</w:t>
      </w:r>
      <w:r>
        <w:t> procent, vilket överstiger inkomst</w:t>
      </w:r>
      <w:r>
        <w:softHyphen/>
        <w:t>index som</w:t>
      </w:r>
      <w:r w:rsidR="00983E2B">
        <w:t xml:space="preserve"> i genom</w:t>
      </w:r>
      <w:r w:rsidR="00E32E29">
        <w:softHyphen/>
      </w:r>
      <w:r w:rsidR="00983E2B">
        <w:lastRenderedPageBreak/>
        <w:t>snitt</w:t>
      </w:r>
      <w:r>
        <w:t xml:space="preserve"> ökat med </w:t>
      </w:r>
      <w:r w:rsidR="000C455B">
        <w:t>3,0</w:t>
      </w:r>
      <w:r>
        <w:t xml:space="preserve"> procent per år under samma period. </w:t>
      </w:r>
      <w:r w:rsidRPr="00EE5CDF">
        <w:t>Fondens avkastning efter kostnader 201</w:t>
      </w:r>
      <w:r w:rsidR="000C455B">
        <w:t>9</w:t>
      </w:r>
      <w:r w:rsidRPr="00EE5CDF">
        <w:t xml:space="preserve"> var </w:t>
      </w:r>
      <w:r w:rsidR="000C455B">
        <w:t>15,1</w:t>
      </w:r>
      <w:r w:rsidRPr="00EE5CDF">
        <w:t> procent, jämfört</w:t>
      </w:r>
      <w:r>
        <w:t xml:space="preserve"> med </w:t>
      </w:r>
      <w:r w:rsidR="000C455B">
        <w:t>-</w:t>
      </w:r>
      <w:r w:rsidR="00983E2B">
        <w:t> </w:t>
      </w:r>
      <w:r w:rsidR="000C455B">
        <w:t>0,7</w:t>
      </w:r>
      <w:r>
        <w:t> pro</w:t>
      </w:r>
      <w:r w:rsidR="0051571A">
        <w:softHyphen/>
      </w:r>
      <w:r>
        <w:t>cent 201</w:t>
      </w:r>
      <w:r w:rsidR="000C455B">
        <w:t>8</w:t>
      </w:r>
      <w:r>
        <w:t xml:space="preserve">. </w:t>
      </w:r>
    </w:p>
    <w:p w14:paraId="56D13D89" w14:textId="153853D1" w:rsidR="00975E1D" w:rsidRPr="009B187D" w:rsidRDefault="001A6C58" w:rsidP="00632EE6">
      <w:pPr>
        <w:pStyle w:val="Brdtextmedindrag"/>
        <w:rPr>
          <w:spacing w:val="-3"/>
        </w:rPr>
      </w:pPr>
      <w:r>
        <w:t>Under 2019 inrätta</w:t>
      </w:r>
      <w:r w:rsidR="00F56213">
        <w:t>de</w:t>
      </w:r>
      <w:r>
        <w:t xml:space="preserve"> </w:t>
      </w:r>
      <w:r w:rsidR="0044338A">
        <w:t xml:space="preserve">styrelsen </w:t>
      </w:r>
      <w:r>
        <w:t>ett hållbarhetsutskott och</w:t>
      </w:r>
      <w:r w:rsidR="002672AB">
        <w:t xml:space="preserve"> antog</w:t>
      </w:r>
      <w:r>
        <w:t xml:space="preserve"> en ny hållbarhets- och klimatstrategi</w:t>
      </w:r>
      <w:r w:rsidR="002672AB">
        <w:t xml:space="preserve">. </w:t>
      </w:r>
      <w:r>
        <w:t xml:space="preserve">Ett nytt mål för verksamheten är att fondens portfölj ska vara koldioxidneutral senast 2050. </w:t>
      </w:r>
      <w:r w:rsidR="0099768D">
        <w:t xml:space="preserve">I </w:t>
      </w:r>
      <w:r>
        <w:t xml:space="preserve">slutet av året beslutade styrelsen att fonden </w:t>
      </w:r>
      <w:r w:rsidR="00211C2F">
        <w:t xml:space="preserve">skulle </w:t>
      </w:r>
      <w:r w:rsidR="002672AB">
        <w:t xml:space="preserve">avyttra </w:t>
      </w:r>
      <w:r>
        <w:t>bolag med fossil verksamhet</w:t>
      </w:r>
      <w:r w:rsidR="00211C2F">
        <w:t>, vilket skedde i mars 2020</w:t>
      </w:r>
      <w:r w:rsidR="00975E1D">
        <w:t xml:space="preserve"> för de internt förvaltade mandaten och </w:t>
      </w:r>
      <w:r w:rsidR="00975E1D">
        <w:rPr>
          <w:spacing w:val="-3"/>
        </w:rPr>
        <w:t xml:space="preserve">avyttring pågår </w:t>
      </w:r>
      <w:r w:rsidR="006C3D39">
        <w:rPr>
          <w:spacing w:val="-3"/>
        </w:rPr>
        <w:t>för</w:t>
      </w:r>
      <w:r w:rsidR="00975E1D">
        <w:rPr>
          <w:spacing w:val="-3"/>
        </w:rPr>
        <w:t xml:space="preserve"> de externt förvaltade mandaten.</w:t>
      </w:r>
    </w:p>
    <w:p w14:paraId="1554103E" w14:textId="7E9AD584" w:rsidR="008B4394" w:rsidRPr="00FD51B5" w:rsidRDefault="008B4394" w:rsidP="008B4394">
      <w:pPr>
        <w:pStyle w:val="TabellRubrik"/>
      </w:pPr>
      <w:r>
        <w:t xml:space="preserve">Tabell </w:t>
      </w:r>
      <w:fldSimple w:instr=" STYLEREF 1 \s ">
        <w:r w:rsidR="008B3E76">
          <w:rPr>
            <w:noProof/>
          </w:rPr>
          <w:t>6</w:t>
        </w:r>
      </w:fldSimple>
      <w:r>
        <w:t>.</w:t>
      </w:r>
      <w:fldSimple w:instr=" SEQ Tabell \* Arabic \s 1  \* MERGEFORMAT ">
        <w:r w:rsidR="008B3E76">
          <w:rPr>
            <w:noProof/>
          </w:rPr>
          <w:t>1</w:t>
        </w:r>
      </w:fldSimple>
      <w:r>
        <w:tab/>
      </w:r>
      <w:r w:rsidRPr="009E25EE">
        <w:t xml:space="preserve">Första AP-fondens </w:t>
      </w:r>
      <w:r>
        <w:t>resultat</w:t>
      </w:r>
    </w:p>
    <w:tbl>
      <w:tblPr>
        <w:tblW w:w="5896" w:type="dxa"/>
        <w:tblLayout w:type="fixed"/>
        <w:tblCellMar>
          <w:left w:w="0" w:type="dxa"/>
        </w:tblCellMar>
        <w:tblLook w:val="0000" w:firstRow="0" w:lastRow="0" w:firstColumn="0" w:lastColumn="0" w:noHBand="0" w:noVBand="0"/>
      </w:tblPr>
      <w:tblGrid>
        <w:gridCol w:w="2211"/>
        <w:gridCol w:w="737"/>
        <w:gridCol w:w="737"/>
        <w:gridCol w:w="737"/>
        <w:gridCol w:w="737"/>
        <w:gridCol w:w="737"/>
      </w:tblGrid>
      <w:tr w:rsidR="008066CB" w14:paraId="6D2775D4" w14:textId="197CB3DD" w:rsidTr="00835FA8">
        <w:tc>
          <w:tcPr>
            <w:tcW w:w="2211" w:type="dxa"/>
            <w:tcBorders>
              <w:top w:val="single" w:sz="8" w:space="0" w:color="auto"/>
              <w:bottom w:val="single" w:sz="6" w:space="0" w:color="auto"/>
            </w:tcBorders>
          </w:tcPr>
          <w:p w14:paraId="54FFCDB3" w14:textId="77777777" w:rsidR="008066CB" w:rsidRPr="001027D3" w:rsidRDefault="008066CB" w:rsidP="00C91AF4">
            <w:pPr>
              <w:pStyle w:val="TabellHuvud"/>
              <w:jc w:val="left"/>
              <w:rPr>
                <w:b w:val="0"/>
                <w:i/>
              </w:rPr>
            </w:pPr>
            <w:r w:rsidRPr="001027D3">
              <w:rPr>
                <w:b w:val="0"/>
                <w:i/>
              </w:rPr>
              <w:t>Miljarder kronor</w:t>
            </w:r>
          </w:p>
        </w:tc>
        <w:tc>
          <w:tcPr>
            <w:tcW w:w="737" w:type="dxa"/>
            <w:tcBorders>
              <w:top w:val="single" w:sz="8" w:space="0" w:color="auto"/>
              <w:bottom w:val="single" w:sz="6" w:space="0" w:color="auto"/>
            </w:tcBorders>
          </w:tcPr>
          <w:p w14:paraId="66A9A34F" w14:textId="77777777" w:rsidR="008066CB" w:rsidRDefault="008066CB" w:rsidP="00C91AF4">
            <w:pPr>
              <w:pStyle w:val="TabellHuvud"/>
            </w:pPr>
            <w:r>
              <w:t>2015</w:t>
            </w:r>
          </w:p>
        </w:tc>
        <w:tc>
          <w:tcPr>
            <w:tcW w:w="737" w:type="dxa"/>
            <w:tcBorders>
              <w:top w:val="single" w:sz="8" w:space="0" w:color="auto"/>
              <w:bottom w:val="single" w:sz="6" w:space="0" w:color="auto"/>
            </w:tcBorders>
          </w:tcPr>
          <w:p w14:paraId="14EB00DE" w14:textId="77777777" w:rsidR="008066CB" w:rsidRDefault="008066CB" w:rsidP="00C91AF4">
            <w:pPr>
              <w:pStyle w:val="TabellHuvud"/>
            </w:pPr>
            <w:r>
              <w:t>2016</w:t>
            </w:r>
          </w:p>
        </w:tc>
        <w:tc>
          <w:tcPr>
            <w:tcW w:w="737" w:type="dxa"/>
            <w:tcBorders>
              <w:top w:val="single" w:sz="8" w:space="0" w:color="auto"/>
              <w:bottom w:val="single" w:sz="6" w:space="0" w:color="auto"/>
            </w:tcBorders>
          </w:tcPr>
          <w:p w14:paraId="168CFF18" w14:textId="77777777" w:rsidR="008066CB" w:rsidRDefault="008066CB" w:rsidP="00C91AF4">
            <w:pPr>
              <w:pStyle w:val="TabellHuvud"/>
            </w:pPr>
            <w:r>
              <w:t>2017</w:t>
            </w:r>
          </w:p>
        </w:tc>
        <w:tc>
          <w:tcPr>
            <w:tcW w:w="737" w:type="dxa"/>
            <w:tcBorders>
              <w:top w:val="single" w:sz="8" w:space="0" w:color="auto"/>
              <w:bottom w:val="single" w:sz="6" w:space="0" w:color="auto"/>
            </w:tcBorders>
          </w:tcPr>
          <w:p w14:paraId="3A230945" w14:textId="77777777" w:rsidR="008066CB" w:rsidRDefault="008066CB" w:rsidP="00C91AF4">
            <w:pPr>
              <w:pStyle w:val="TabellHuvud"/>
            </w:pPr>
            <w:r>
              <w:t>2018</w:t>
            </w:r>
          </w:p>
        </w:tc>
        <w:tc>
          <w:tcPr>
            <w:tcW w:w="737" w:type="dxa"/>
            <w:tcBorders>
              <w:top w:val="single" w:sz="8" w:space="0" w:color="auto"/>
              <w:bottom w:val="single" w:sz="6" w:space="0" w:color="auto"/>
            </w:tcBorders>
          </w:tcPr>
          <w:p w14:paraId="600CEF50" w14:textId="51CA232E" w:rsidR="008066CB" w:rsidRDefault="008066CB" w:rsidP="00C91AF4">
            <w:pPr>
              <w:pStyle w:val="TabellHuvud"/>
            </w:pPr>
            <w:r>
              <w:t>2019</w:t>
            </w:r>
          </w:p>
        </w:tc>
      </w:tr>
      <w:tr w:rsidR="008066CB" w14:paraId="14EBC72A" w14:textId="6B45BB95" w:rsidTr="00835FA8">
        <w:tc>
          <w:tcPr>
            <w:tcW w:w="2211" w:type="dxa"/>
            <w:tcBorders>
              <w:top w:val="single" w:sz="6" w:space="0" w:color="auto"/>
            </w:tcBorders>
          </w:tcPr>
          <w:p w14:paraId="1DE03716" w14:textId="77777777" w:rsidR="008066CB" w:rsidRDefault="008066CB" w:rsidP="00C91AF4">
            <w:pPr>
              <w:pStyle w:val="TabellRader"/>
              <w:jc w:val="left"/>
            </w:pPr>
            <w:r>
              <w:t>Ingående fondkapital</w:t>
            </w:r>
          </w:p>
        </w:tc>
        <w:tc>
          <w:tcPr>
            <w:tcW w:w="737" w:type="dxa"/>
            <w:tcBorders>
              <w:top w:val="single" w:sz="6" w:space="0" w:color="auto"/>
            </w:tcBorders>
          </w:tcPr>
          <w:p w14:paraId="56FE58CC" w14:textId="77777777" w:rsidR="008066CB" w:rsidRDefault="008066CB" w:rsidP="00C91AF4">
            <w:pPr>
              <w:pStyle w:val="TabellRader"/>
            </w:pPr>
            <w:r>
              <w:t>283,8</w:t>
            </w:r>
          </w:p>
        </w:tc>
        <w:tc>
          <w:tcPr>
            <w:tcW w:w="737" w:type="dxa"/>
            <w:tcBorders>
              <w:top w:val="single" w:sz="6" w:space="0" w:color="auto"/>
            </w:tcBorders>
          </w:tcPr>
          <w:p w14:paraId="76A17B9F" w14:textId="77777777" w:rsidR="008066CB" w:rsidRDefault="008066CB" w:rsidP="00C91AF4">
            <w:pPr>
              <w:pStyle w:val="TabellRader"/>
            </w:pPr>
            <w:r>
              <w:t>290,2</w:t>
            </w:r>
          </w:p>
        </w:tc>
        <w:tc>
          <w:tcPr>
            <w:tcW w:w="737" w:type="dxa"/>
            <w:tcBorders>
              <w:top w:val="single" w:sz="6" w:space="0" w:color="auto"/>
            </w:tcBorders>
          </w:tcPr>
          <w:p w14:paraId="2C108A15" w14:textId="77777777" w:rsidR="008066CB" w:rsidRDefault="008066CB" w:rsidP="00C91AF4">
            <w:pPr>
              <w:pStyle w:val="TabellRader"/>
            </w:pPr>
            <w:r>
              <w:t>310,5</w:t>
            </w:r>
          </w:p>
        </w:tc>
        <w:tc>
          <w:tcPr>
            <w:tcW w:w="737" w:type="dxa"/>
            <w:tcBorders>
              <w:top w:val="single" w:sz="6" w:space="0" w:color="auto"/>
            </w:tcBorders>
          </w:tcPr>
          <w:p w14:paraId="118E2345" w14:textId="77777777" w:rsidR="008066CB" w:rsidRDefault="008066CB" w:rsidP="00C91AF4">
            <w:pPr>
              <w:pStyle w:val="TabellRader"/>
            </w:pPr>
            <w:r>
              <w:t>332,5</w:t>
            </w:r>
          </w:p>
        </w:tc>
        <w:tc>
          <w:tcPr>
            <w:tcW w:w="737" w:type="dxa"/>
            <w:tcBorders>
              <w:top w:val="single" w:sz="6" w:space="0" w:color="auto"/>
            </w:tcBorders>
          </w:tcPr>
          <w:p w14:paraId="6D3A3611" w14:textId="6DB75B5B" w:rsidR="008066CB" w:rsidRDefault="008066CB" w:rsidP="00C91AF4">
            <w:pPr>
              <w:pStyle w:val="TabellRader"/>
            </w:pPr>
            <w:r>
              <w:t>323,7</w:t>
            </w:r>
          </w:p>
        </w:tc>
      </w:tr>
      <w:tr w:rsidR="008066CB" w14:paraId="34A84FC5" w14:textId="6D391C97" w:rsidTr="00835FA8">
        <w:tc>
          <w:tcPr>
            <w:tcW w:w="2211" w:type="dxa"/>
          </w:tcPr>
          <w:p w14:paraId="34445978" w14:textId="77777777" w:rsidR="008066CB" w:rsidRDefault="008066CB" w:rsidP="00C91AF4">
            <w:pPr>
              <w:pStyle w:val="TabellRader"/>
              <w:jc w:val="left"/>
            </w:pPr>
            <w:r>
              <w:t>Överföringar</w:t>
            </w:r>
          </w:p>
        </w:tc>
        <w:tc>
          <w:tcPr>
            <w:tcW w:w="737" w:type="dxa"/>
          </w:tcPr>
          <w:p w14:paraId="6EE91A85" w14:textId="77777777" w:rsidR="008066CB" w:rsidRDefault="008066CB" w:rsidP="00C91AF4">
            <w:pPr>
              <w:pStyle w:val="TabellRader"/>
            </w:pPr>
            <w:r>
              <w:t>-4,9</w:t>
            </w:r>
          </w:p>
        </w:tc>
        <w:tc>
          <w:tcPr>
            <w:tcW w:w="737" w:type="dxa"/>
          </w:tcPr>
          <w:p w14:paraId="7FAB56D9" w14:textId="77777777" w:rsidR="008066CB" w:rsidRDefault="008066CB" w:rsidP="00C91AF4">
            <w:pPr>
              <w:pStyle w:val="TabellRader"/>
            </w:pPr>
            <w:r>
              <w:t>-6,6</w:t>
            </w:r>
          </w:p>
        </w:tc>
        <w:tc>
          <w:tcPr>
            <w:tcW w:w="737" w:type="dxa"/>
          </w:tcPr>
          <w:p w14:paraId="6B2FD0D2" w14:textId="77777777" w:rsidR="008066CB" w:rsidRDefault="008066CB" w:rsidP="00C91AF4">
            <w:pPr>
              <w:pStyle w:val="TabellRader"/>
            </w:pPr>
            <w:r>
              <w:t>-7,4</w:t>
            </w:r>
          </w:p>
        </w:tc>
        <w:tc>
          <w:tcPr>
            <w:tcW w:w="737" w:type="dxa"/>
          </w:tcPr>
          <w:p w14:paraId="246AEA39" w14:textId="77777777" w:rsidR="008066CB" w:rsidRDefault="008066CB" w:rsidP="00C91AF4">
            <w:pPr>
              <w:pStyle w:val="TabellRader"/>
            </w:pPr>
            <w:r>
              <w:t>-6,8</w:t>
            </w:r>
          </w:p>
        </w:tc>
        <w:tc>
          <w:tcPr>
            <w:tcW w:w="737" w:type="dxa"/>
          </w:tcPr>
          <w:p w14:paraId="430AB4C8" w14:textId="6B29178B" w:rsidR="008066CB" w:rsidRDefault="008066CB" w:rsidP="00C91AF4">
            <w:pPr>
              <w:pStyle w:val="TabellRader"/>
            </w:pPr>
            <w:r>
              <w:t>-6,5</w:t>
            </w:r>
          </w:p>
        </w:tc>
      </w:tr>
      <w:tr w:rsidR="008066CB" w14:paraId="32C87245" w14:textId="0CC6341A" w:rsidTr="00835FA8">
        <w:tc>
          <w:tcPr>
            <w:tcW w:w="2211" w:type="dxa"/>
          </w:tcPr>
          <w:p w14:paraId="380901D9" w14:textId="77777777" w:rsidR="008066CB" w:rsidRDefault="008066CB" w:rsidP="00C91AF4">
            <w:pPr>
              <w:pStyle w:val="TabellRader"/>
              <w:jc w:val="left"/>
            </w:pPr>
            <w:r>
              <w:t>Årets resultat</w:t>
            </w:r>
          </w:p>
        </w:tc>
        <w:tc>
          <w:tcPr>
            <w:tcW w:w="737" w:type="dxa"/>
          </w:tcPr>
          <w:p w14:paraId="18595EB2" w14:textId="77777777" w:rsidR="008066CB" w:rsidRDefault="008066CB" w:rsidP="00C91AF4">
            <w:pPr>
              <w:pStyle w:val="TabellRader"/>
            </w:pPr>
            <w:r>
              <w:t>11,3</w:t>
            </w:r>
          </w:p>
        </w:tc>
        <w:tc>
          <w:tcPr>
            <w:tcW w:w="737" w:type="dxa"/>
          </w:tcPr>
          <w:p w14:paraId="37929AD2" w14:textId="77777777" w:rsidR="008066CB" w:rsidRDefault="008066CB" w:rsidP="00C91AF4">
            <w:pPr>
              <w:pStyle w:val="TabellRader"/>
            </w:pPr>
            <w:r>
              <w:t>27,0</w:t>
            </w:r>
          </w:p>
        </w:tc>
        <w:tc>
          <w:tcPr>
            <w:tcW w:w="737" w:type="dxa"/>
          </w:tcPr>
          <w:p w14:paraId="0E4A410F" w14:textId="77777777" w:rsidR="008066CB" w:rsidRDefault="008066CB" w:rsidP="00C91AF4">
            <w:pPr>
              <w:pStyle w:val="TabellRader"/>
            </w:pPr>
            <w:r>
              <w:t>29,3</w:t>
            </w:r>
          </w:p>
        </w:tc>
        <w:tc>
          <w:tcPr>
            <w:tcW w:w="737" w:type="dxa"/>
          </w:tcPr>
          <w:p w14:paraId="51AE9CF6" w14:textId="77777777" w:rsidR="008066CB" w:rsidRDefault="008066CB" w:rsidP="00C91AF4">
            <w:pPr>
              <w:pStyle w:val="TabellRader"/>
            </w:pPr>
            <w:r>
              <w:t>-2,1</w:t>
            </w:r>
          </w:p>
        </w:tc>
        <w:tc>
          <w:tcPr>
            <w:tcW w:w="737" w:type="dxa"/>
          </w:tcPr>
          <w:p w14:paraId="2AC97BF3" w14:textId="652372AA" w:rsidR="008066CB" w:rsidRDefault="008066CB" w:rsidP="00C91AF4">
            <w:pPr>
              <w:pStyle w:val="TabellRader"/>
            </w:pPr>
            <w:r>
              <w:t>48,6</w:t>
            </w:r>
          </w:p>
        </w:tc>
      </w:tr>
      <w:tr w:rsidR="008066CB" w14:paraId="61CC714C" w14:textId="0EA4DD17" w:rsidTr="00835FA8">
        <w:tc>
          <w:tcPr>
            <w:tcW w:w="2211" w:type="dxa"/>
          </w:tcPr>
          <w:p w14:paraId="4ED47FEE" w14:textId="77777777" w:rsidR="008066CB" w:rsidRDefault="008066CB" w:rsidP="00C91AF4">
            <w:pPr>
              <w:pStyle w:val="TabellRader"/>
              <w:jc w:val="left"/>
            </w:pPr>
            <w:r>
              <w:t>Utgående fondkapital</w:t>
            </w:r>
          </w:p>
        </w:tc>
        <w:tc>
          <w:tcPr>
            <w:tcW w:w="737" w:type="dxa"/>
          </w:tcPr>
          <w:p w14:paraId="39328C64" w14:textId="77777777" w:rsidR="008066CB" w:rsidRDefault="008066CB" w:rsidP="00C91AF4">
            <w:pPr>
              <w:pStyle w:val="TabellRader"/>
            </w:pPr>
            <w:r>
              <w:t>290,2</w:t>
            </w:r>
          </w:p>
        </w:tc>
        <w:tc>
          <w:tcPr>
            <w:tcW w:w="737" w:type="dxa"/>
          </w:tcPr>
          <w:p w14:paraId="6340B922" w14:textId="77777777" w:rsidR="008066CB" w:rsidRDefault="008066CB" w:rsidP="00C91AF4">
            <w:pPr>
              <w:pStyle w:val="TabellRader"/>
            </w:pPr>
            <w:r>
              <w:t>310,5</w:t>
            </w:r>
          </w:p>
        </w:tc>
        <w:tc>
          <w:tcPr>
            <w:tcW w:w="737" w:type="dxa"/>
          </w:tcPr>
          <w:p w14:paraId="450B4144" w14:textId="77777777" w:rsidR="008066CB" w:rsidRDefault="008066CB" w:rsidP="00C91AF4">
            <w:pPr>
              <w:pStyle w:val="TabellRader"/>
            </w:pPr>
            <w:r>
              <w:t>332,5</w:t>
            </w:r>
          </w:p>
        </w:tc>
        <w:tc>
          <w:tcPr>
            <w:tcW w:w="737" w:type="dxa"/>
          </w:tcPr>
          <w:p w14:paraId="5BD3A777" w14:textId="77777777" w:rsidR="008066CB" w:rsidRDefault="008066CB" w:rsidP="00C91AF4">
            <w:pPr>
              <w:pStyle w:val="TabellRader"/>
            </w:pPr>
            <w:r>
              <w:t>323,7</w:t>
            </w:r>
          </w:p>
        </w:tc>
        <w:tc>
          <w:tcPr>
            <w:tcW w:w="737" w:type="dxa"/>
          </w:tcPr>
          <w:p w14:paraId="65C27D97" w14:textId="5E7CA955" w:rsidR="008066CB" w:rsidRDefault="008066CB" w:rsidP="00C91AF4">
            <w:pPr>
              <w:pStyle w:val="TabellRader"/>
            </w:pPr>
            <w:r>
              <w:t>365,8</w:t>
            </w:r>
          </w:p>
        </w:tc>
      </w:tr>
      <w:tr w:rsidR="008066CB" w14:paraId="22A83032" w14:textId="7158F992" w:rsidTr="00835FA8">
        <w:tc>
          <w:tcPr>
            <w:tcW w:w="2211" w:type="dxa"/>
            <w:tcBorders>
              <w:bottom w:val="single" w:sz="4" w:space="0" w:color="auto"/>
            </w:tcBorders>
          </w:tcPr>
          <w:p w14:paraId="7B234E1E" w14:textId="77777777" w:rsidR="008066CB" w:rsidRDefault="008066CB" w:rsidP="00C91AF4">
            <w:pPr>
              <w:pStyle w:val="TabellRader"/>
              <w:jc w:val="left"/>
            </w:pPr>
            <w:r>
              <w:t>Årets förändring</w:t>
            </w:r>
          </w:p>
        </w:tc>
        <w:tc>
          <w:tcPr>
            <w:tcW w:w="737" w:type="dxa"/>
            <w:tcBorders>
              <w:bottom w:val="single" w:sz="4" w:space="0" w:color="auto"/>
            </w:tcBorders>
            <w:vAlign w:val="bottom"/>
          </w:tcPr>
          <w:p w14:paraId="78C82CE2" w14:textId="77777777" w:rsidR="008066CB" w:rsidRDefault="008066CB" w:rsidP="00C91AF4">
            <w:pPr>
              <w:pStyle w:val="TabellRader"/>
            </w:pPr>
            <w:r w:rsidRPr="00E46AE5">
              <w:t>6,4</w:t>
            </w:r>
          </w:p>
        </w:tc>
        <w:tc>
          <w:tcPr>
            <w:tcW w:w="737" w:type="dxa"/>
            <w:tcBorders>
              <w:bottom w:val="single" w:sz="4" w:space="0" w:color="auto"/>
            </w:tcBorders>
            <w:vAlign w:val="bottom"/>
          </w:tcPr>
          <w:p w14:paraId="326EC1A7" w14:textId="77777777" w:rsidR="008066CB" w:rsidRDefault="008066CB" w:rsidP="00C91AF4">
            <w:pPr>
              <w:pStyle w:val="TabellRader"/>
            </w:pPr>
            <w:r w:rsidRPr="00E46AE5">
              <w:t>20,3</w:t>
            </w:r>
          </w:p>
        </w:tc>
        <w:tc>
          <w:tcPr>
            <w:tcW w:w="737" w:type="dxa"/>
            <w:tcBorders>
              <w:bottom w:val="single" w:sz="4" w:space="0" w:color="auto"/>
            </w:tcBorders>
          </w:tcPr>
          <w:p w14:paraId="5E07FEB4" w14:textId="77777777" w:rsidR="008066CB" w:rsidRPr="00E46AE5" w:rsidRDefault="008066CB" w:rsidP="00C91AF4">
            <w:pPr>
              <w:pStyle w:val="TabellRader"/>
            </w:pPr>
            <w:r>
              <w:t>22</w:t>
            </w:r>
          </w:p>
        </w:tc>
        <w:tc>
          <w:tcPr>
            <w:tcW w:w="737" w:type="dxa"/>
            <w:tcBorders>
              <w:bottom w:val="single" w:sz="4" w:space="0" w:color="auto"/>
            </w:tcBorders>
          </w:tcPr>
          <w:p w14:paraId="73C333D4" w14:textId="57D1365A" w:rsidR="008066CB" w:rsidRDefault="008066CB" w:rsidP="00C91AF4">
            <w:pPr>
              <w:pStyle w:val="TabellRader"/>
            </w:pPr>
            <w:r>
              <w:t>-8,8</w:t>
            </w:r>
          </w:p>
        </w:tc>
        <w:tc>
          <w:tcPr>
            <w:tcW w:w="737" w:type="dxa"/>
            <w:tcBorders>
              <w:bottom w:val="single" w:sz="4" w:space="0" w:color="auto"/>
            </w:tcBorders>
          </w:tcPr>
          <w:p w14:paraId="7D6B4F92" w14:textId="3AEBB63B" w:rsidR="008066CB" w:rsidRDefault="008066CB" w:rsidP="00C91AF4">
            <w:pPr>
              <w:pStyle w:val="TabellRader"/>
            </w:pPr>
            <w:r>
              <w:t>42,1</w:t>
            </w:r>
          </w:p>
        </w:tc>
      </w:tr>
      <w:tr w:rsidR="008066CB" w14:paraId="0771D4EB" w14:textId="18D885DC" w:rsidTr="00835FA8">
        <w:tc>
          <w:tcPr>
            <w:tcW w:w="2211" w:type="dxa"/>
            <w:tcBorders>
              <w:top w:val="single" w:sz="4" w:space="0" w:color="auto"/>
            </w:tcBorders>
            <w:vAlign w:val="center"/>
          </w:tcPr>
          <w:p w14:paraId="294DC276" w14:textId="77777777" w:rsidR="008066CB" w:rsidRPr="001027D3" w:rsidRDefault="008066CB" w:rsidP="00C91AF4">
            <w:pPr>
              <w:pStyle w:val="TabellHuvud"/>
              <w:jc w:val="left"/>
              <w:rPr>
                <w:i/>
                <w:color w:val="000000"/>
                <w:szCs w:val="18"/>
                <w:lang w:eastAsia="sv-SE"/>
              </w:rPr>
            </w:pPr>
            <w:r w:rsidRPr="001027D3">
              <w:rPr>
                <w:b w:val="0"/>
                <w:i/>
              </w:rPr>
              <w:t>Procent</w:t>
            </w:r>
          </w:p>
        </w:tc>
        <w:tc>
          <w:tcPr>
            <w:tcW w:w="737" w:type="dxa"/>
            <w:tcBorders>
              <w:top w:val="single" w:sz="4" w:space="0" w:color="auto"/>
            </w:tcBorders>
            <w:vAlign w:val="center"/>
          </w:tcPr>
          <w:p w14:paraId="0DF3B6C1" w14:textId="77777777" w:rsidR="008066CB" w:rsidRPr="007073E8" w:rsidRDefault="008066CB" w:rsidP="00C91AF4">
            <w:pPr>
              <w:pStyle w:val="TabellRader"/>
              <w:rPr>
                <w:color w:val="000000"/>
                <w:szCs w:val="18"/>
                <w:lang w:eastAsia="sv-SE"/>
              </w:rPr>
            </w:pPr>
          </w:p>
        </w:tc>
        <w:tc>
          <w:tcPr>
            <w:tcW w:w="737" w:type="dxa"/>
            <w:tcBorders>
              <w:top w:val="single" w:sz="4" w:space="0" w:color="auto"/>
            </w:tcBorders>
            <w:vAlign w:val="center"/>
          </w:tcPr>
          <w:p w14:paraId="59B6BC9D" w14:textId="77777777" w:rsidR="008066CB" w:rsidRPr="007073E8" w:rsidRDefault="008066CB" w:rsidP="00C91AF4">
            <w:pPr>
              <w:pStyle w:val="TabellRader"/>
              <w:rPr>
                <w:color w:val="000000"/>
                <w:szCs w:val="18"/>
                <w:lang w:eastAsia="sv-SE"/>
              </w:rPr>
            </w:pPr>
          </w:p>
        </w:tc>
        <w:tc>
          <w:tcPr>
            <w:tcW w:w="737" w:type="dxa"/>
            <w:tcBorders>
              <w:top w:val="single" w:sz="4" w:space="0" w:color="auto"/>
            </w:tcBorders>
          </w:tcPr>
          <w:p w14:paraId="526EBD35" w14:textId="77777777" w:rsidR="008066CB" w:rsidRPr="007073E8" w:rsidRDefault="008066CB" w:rsidP="00C91AF4">
            <w:pPr>
              <w:pStyle w:val="TabellRader"/>
              <w:rPr>
                <w:color w:val="000000"/>
                <w:szCs w:val="18"/>
                <w:lang w:eastAsia="sv-SE"/>
              </w:rPr>
            </w:pPr>
          </w:p>
        </w:tc>
        <w:tc>
          <w:tcPr>
            <w:tcW w:w="737" w:type="dxa"/>
            <w:tcBorders>
              <w:top w:val="single" w:sz="4" w:space="0" w:color="auto"/>
            </w:tcBorders>
          </w:tcPr>
          <w:p w14:paraId="7D5D82DA" w14:textId="77777777" w:rsidR="008066CB" w:rsidRPr="007073E8" w:rsidRDefault="008066CB" w:rsidP="00C91AF4">
            <w:pPr>
              <w:pStyle w:val="TabellRader"/>
              <w:rPr>
                <w:color w:val="000000"/>
                <w:szCs w:val="18"/>
                <w:lang w:eastAsia="sv-SE"/>
              </w:rPr>
            </w:pPr>
          </w:p>
        </w:tc>
        <w:tc>
          <w:tcPr>
            <w:tcW w:w="737" w:type="dxa"/>
            <w:tcBorders>
              <w:top w:val="single" w:sz="4" w:space="0" w:color="auto"/>
            </w:tcBorders>
          </w:tcPr>
          <w:p w14:paraId="4593F91A" w14:textId="77777777" w:rsidR="008066CB" w:rsidRPr="007073E8" w:rsidRDefault="008066CB" w:rsidP="00C91AF4">
            <w:pPr>
              <w:pStyle w:val="TabellRader"/>
              <w:rPr>
                <w:color w:val="000000"/>
                <w:szCs w:val="18"/>
                <w:lang w:eastAsia="sv-SE"/>
              </w:rPr>
            </w:pPr>
          </w:p>
        </w:tc>
      </w:tr>
      <w:tr w:rsidR="008066CB" w14:paraId="1EAE9DD9" w14:textId="58C82C6A" w:rsidTr="00835FA8">
        <w:tc>
          <w:tcPr>
            <w:tcW w:w="2211" w:type="dxa"/>
            <w:vAlign w:val="center"/>
          </w:tcPr>
          <w:p w14:paraId="3501E841" w14:textId="77777777" w:rsidR="008066CB" w:rsidRDefault="008066CB" w:rsidP="00C91AF4">
            <w:pPr>
              <w:pStyle w:val="TabellRader"/>
              <w:jc w:val="left"/>
            </w:pPr>
            <w:r w:rsidRPr="007073E8">
              <w:rPr>
                <w:color w:val="000000"/>
                <w:szCs w:val="18"/>
                <w:lang w:eastAsia="sv-SE"/>
              </w:rPr>
              <w:t xml:space="preserve">Avkastning före kostnader </w:t>
            </w:r>
          </w:p>
        </w:tc>
        <w:tc>
          <w:tcPr>
            <w:tcW w:w="737" w:type="dxa"/>
            <w:vAlign w:val="center"/>
          </w:tcPr>
          <w:p w14:paraId="6A61E3DF" w14:textId="77777777" w:rsidR="008066CB" w:rsidRPr="00E46AE5" w:rsidRDefault="008066CB" w:rsidP="00AC68AF">
            <w:pPr>
              <w:pStyle w:val="TabellRader"/>
            </w:pPr>
            <w:r w:rsidRPr="007073E8">
              <w:rPr>
                <w:color w:val="000000"/>
                <w:szCs w:val="18"/>
                <w:lang w:eastAsia="sv-SE"/>
              </w:rPr>
              <w:t>4,1</w:t>
            </w:r>
          </w:p>
        </w:tc>
        <w:tc>
          <w:tcPr>
            <w:tcW w:w="737" w:type="dxa"/>
            <w:vAlign w:val="center"/>
          </w:tcPr>
          <w:p w14:paraId="486FDBFF" w14:textId="77777777" w:rsidR="008066CB" w:rsidRPr="00E46AE5" w:rsidRDefault="008066CB" w:rsidP="00C91AF4">
            <w:pPr>
              <w:pStyle w:val="TabellRader"/>
            </w:pPr>
            <w:r w:rsidRPr="007073E8">
              <w:rPr>
                <w:color w:val="000000"/>
                <w:szCs w:val="18"/>
                <w:lang w:eastAsia="sv-SE"/>
              </w:rPr>
              <w:t>9,5</w:t>
            </w:r>
          </w:p>
        </w:tc>
        <w:tc>
          <w:tcPr>
            <w:tcW w:w="737" w:type="dxa"/>
          </w:tcPr>
          <w:p w14:paraId="06579464" w14:textId="101F04F3" w:rsidR="008066CB" w:rsidRPr="007073E8" w:rsidRDefault="008066CB" w:rsidP="00AC68AF">
            <w:pPr>
              <w:pStyle w:val="TabellRader"/>
              <w:rPr>
                <w:color w:val="000000"/>
                <w:szCs w:val="18"/>
                <w:lang w:eastAsia="sv-SE"/>
              </w:rPr>
            </w:pPr>
            <w:r>
              <w:rPr>
                <w:color w:val="000000"/>
                <w:szCs w:val="18"/>
                <w:lang w:eastAsia="sv-SE"/>
              </w:rPr>
              <w:t>9,7</w:t>
            </w:r>
          </w:p>
        </w:tc>
        <w:tc>
          <w:tcPr>
            <w:tcW w:w="737" w:type="dxa"/>
          </w:tcPr>
          <w:p w14:paraId="68E47021" w14:textId="4FD713B5" w:rsidR="008066CB" w:rsidRDefault="008066CB" w:rsidP="00AC68AF">
            <w:pPr>
              <w:pStyle w:val="TabellRader"/>
              <w:rPr>
                <w:color w:val="000000"/>
                <w:szCs w:val="18"/>
                <w:lang w:eastAsia="sv-SE"/>
              </w:rPr>
            </w:pPr>
            <w:r>
              <w:rPr>
                <w:color w:val="000000"/>
                <w:szCs w:val="18"/>
                <w:lang w:eastAsia="sv-SE"/>
              </w:rPr>
              <w:t>-0,6</w:t>
            </w:r>
          </w:p>
        </w:tc>
        <w:tc>
          <w:tcPr>
            <w:tcW w:w="737" w:type="dxa"/>
          </w:tcPr>
          <w:p w14:paraId="125CD3C6" w14:textId="636392C1" w:rsidR="008066CB" w:rsidRDefault="008066CB" w:rsidP="00835FA8">
            <w:pPr>
              <w:pStyle w:val="TabellRader"/>
              <w:rPr>
                <w:color w:val="000000"/>
                <w:szCs w:val="18"/>
                <w:lang w:eastAsia="sv-SE"/>
              </w:rPr>
            </w:pPr>
            <w:r>
              <w:rPr>
                <w:color w:val="000000"/>
                <w:szCs w:val="18"/>
                <w:lang w:eastAsia="sv-SE"/>
              </w:rPr>
              <w:t>15,3</w:t>
            </w:r>
          </w:p>
        </w:tc>
      </w:tr>
      <w:tr w:rsidR="008066CB" w14:paraId="32436CE3" w14:textId="0E3510AD" w:rsidTr="00835FA8">
        <w:tc>
          <w:tcPr>
            <w:tcW w:w="2211" w:type="dxa"/>
            <w:tcBorders>
              <w:bottom w:val="single" w:sz="4" w:space="0" w:color="auto"/>
            </w:tcBorders>
            <w:vAlign w:val="center"/>
          </w:tcPr>
          <w:p w14:paraId="2BEA4AFA" w14:textId="77777777" w:rsidR="008066CB" w:rsidRDefault="008066CB" w:rsidP="00C91AF4">
            <w:pPr>
              <w:pStyle w:val="TabellRader"/>
              <w:jc w:val="left"/>
            </w:pPr>
            <w:r w:rsidRPr="007073E8">
              <w:rPr>
                <w:color w:val="000000"/>
                <w:szCs w:val="18"/>
                <w:lang w:eastAsia="sv-SE"/>
              </w:rPr>
              <w:t xml:space="preserve">Avkastning efter kostnader </w:t>
            </w:r>
          </w:p>
        </w:tc>
        <w:tc>
          <w:tcPr>
            <w:tcW w:w="737" w:type="dxa"/>
            <w:tcBorders>
              <w:bottom w:val="single" w:sz="4" w:space="0" w:color="auto"/>
            </w:tcBorders>
            <w:vAlign w:val="center"/>
          </w:tcPr>
          <w:p w14:paraId="196582CD" w14:textId="77777777" w:rsidR="008066CB" w:rsidRPr="00E46AE5" w:rsidRDefault="008066CB" w:rsidP="00C91AF4">
            <w:pPr>
              <w:pStyle w:val="TabellRader"/>
            </w:pPr>
            <w:r w:rsidRPr="007073E8">
              <w:rPr>
                <w:color w:val="000000"/>
                <w:szCs w:val="18"/>
                <w:lang w:eastAsia="sv-SE"/>
              </w:rPr>
              <w:t>4</w:t>
            </w:r>
            <w:r>
              <w:rPr>
                <w:color w:val="000000"/>
                <w:szCs w:val="18"/>
                <w:lang w:eastAsia="sv-SE"/>
              </w:rPr>
              <w:t>,0</w:t>
            </w:r>
          </w:p>
        </w:tc>
        <w:tc>
          <w:tcPr>
            <w:tcW w:w="737" w:type="dxa"/>
            <w:tcBorders>
              <w:bottom w:val="single" w:sz="4" w:space="0" w:color="auto"/>
            </w:tcBorders>
            <w:vAlign w:val="center"/>
          </w:tcPr>
          <w:p w14:paraId="6657A44C" w14:textId="77777777" w:rsidR="008066CB" w:rsidRDefault="008066CB" w:rsidP="00C91AF4">
            <w:pPr>
              <w:pStyle w:val="TabellRader"/>
            </w:pPr>
            <w:r w:rsidRPr="007073E8">
              <w:rPr>
                <w:color w:val="000000"/>
                <w:szCs w:val="18"/>
                <w:lang w:eastAsia="sv-SE"/>
              </w:rPr>
              <w:t>9,3</w:t>
            </w:r>
          </w:p>
        </w:tc>
        <w:tc>
          <w:tcPr>
            <w:tcW w:w="737" w:type="dxa"/>
            <w:tcBorders>
              <w:bottom w:val="single" w:sz="4" w:space="0" w:color="auto"/>
            </w:tcBorders>
          </w:tcPr>
          <w:p w14:paraId="4B46EFCB" w14:textId="091BEFF5" w:rsidR="008066CB" w:rsidRPr="007073E8" w:rsidRDefault="008066CB" w:rsidP="00AC68AF">
            <w:pPr>
              <w:pStyle w:val="TabellRader"/>
              <w:rPr>
                <w:color w:val="000000"/>
                <w:szCs w:val="18"/>
                <w:lang w:eastAsia="sv-SE"/>
              </w:rPr>
            </w:pPr>
            <w:r>
              <w:rPr>
                <w:color w:val="000000"/>
                <w:szCs w:val="18"/>
                <w:lang w:eastAsia="sv-SE"/>
              </w:rPr>
              <w:t>9,6</w:t>
            </w:r>
          </w:p>
        </w:tc>
        <w:tc>
          <w:tcPr>
            <w:tcW w:w="737" w:type="dxa"/>
            <w:tcBorders>
              <w:bottom w:val="single" w:sz="4" w:space="0" w:color="auto"/>
            </w:tcBorders>
          </w:tcPr>
          <w:p w14:paraId="7B6A2612" w14:textId="0FD13E62" w:rsidR="008066CB" w:rsidRDefault="008066CB" w:rsidP="00AC68AF">
            <w:pPr>
              <w:pStyle w:val="TabellRader"/>
              <w:rPr>
                <w:color w:val="000000"/>
                <w:szCs w:val="18"/>
                <w:lang w:eastAsia="sv-SE"/>
              </w:rPr>
            </w:pPr>
            <w:r>
              <w:rPr>
                <w:color w:val="000000"/>
                <w:szCs w:val="18"/>
                <w:lang w:eastAsia="sv-SE"/>
              </w:rPr>
              <w:t>-0,7</w:t>
            </w:r>
          </w:p>
        </w:tc>
        <w:tc>
          <w:tcPr>
            <w:tcW w:w="737" w:type="dxa"/>
            <w:tcBorders>
              <w:bottom w:val="single" w:sz="4" w:space="0" w:color="auto"/>
            </w:tcBorders>
          </w:tcPr>
          <w:p w14:paraId="24CD63BD" w14:textId="0E813A4D" w:rsidR="008066CB" w:rsidRDefault="008066CB" w:rsidP="00AC68AF">
            <w:pPr>
              <w:pStyle w:val="TabellRader"/>
              <w:rPr>
                <w:color w:val="000000"/>
                <w:szCs w:val="18"/>
                <w:lang w:eastAsia="sv-SE"/>
              </w:rPr>
            </w:pPr>
            <w:r>
              <w:rPr>
                <w:color w:val="000000"/>
                <w:szCs w:val="18"/>
                <w:lang w:eastAsia="sv-SE"/>
              </w:rPr>
              <w:t>15,1</w:t>
            </w:r>
          </w:p>
        </w:tc>
      </w:tr>
    </w:tbl>
    <w:p w14:paraId="5FB50D1D" w14:textId="77777777" w:rsidR="008B4394" w:rsidRPr="007B27B8" w:rsidRDefault="008B4394" w:rsidP="008B4394">
      <w:pPr>
        <w:pStyle w:val="FigurFotnot"/>
        <w:rPr>
          <w:rFonts w:ascii="Trade Gothic LT Std Cn" w:hAnsi="Trade Gothic LT Std Cn"/>
          <w:sz w:val="15"/>
          <w:szCs w:val="15"/>
        </w:rPr>
      </w:pPr>
      <w:r>
        <w:rPr>
          <w:rFonts w:ascii="Trade Gothic LT Std Cn" w:hAnsi="Trade Gothic LT Std Cn" w:cs="+mn-cs"/>
          <w:color w:val="000000"/>
          <w:kern w:val="24"/>
          <w:lang w:eastAsia="sv-SE"/>
        </w:rPr>
        <w:t>Källa: Första AP-fondens årsredovisningar</w:t>
      </w:r>
    </w:p>
    <w:p w14:paraId="3FC50AC5" w14:textId="77777777" w:rsidR="008B4394" w:rsidRPr="00690E66" w:rsidRDefault="008B4394" w:rsidP="008B4394">
      <w:pPr>
        <w:pStyle w:val="Rubrik5utannumrering"/>
      </w:pPr>
      <w:r>
        <w:t>Fondkapital och resultat</w:t>
      </w:r>
    </w:p>
    <w:p w14:paraId="053AFD5D" w14:textId="7C28865D" w:rsidR="008B4394" w:rsidRDefault="008B4394" w:rsidP="008B4394">
      <w:pPr>
        <w:pStyle w:val="Brdtext"/>
      </w:pPr>
      <w:r>
        <w:t xml:space="preserve">Första AP-fondens resultat efter kostnader uppgick till </w:t>
      </w:r>
      <w:r w:rsidR="003D3641">
        <w:t>48,6</w:t>
      </w:r>
      <w:r>
        <w:t xml:space="preserve"> miljarder kronor 201</w:t>
      </w:r>
      <w:r w:rsidR="003D3641">
        <w:t>9</w:t>
      </w:r>
      <w:r>
        <w:t xml:space="preserve">, vilket motsvarar en avkastning efter kostnader på </w:t>
      </w:r>
      <w:r w:rsidR="003D3641">
        <w:t>15,1</w:t>
      </w:r>
      <w:r>
        <w:t> pro</w:t>
      </w:r>
      <w:r>
        <w:softHyphen/>
        <w:t xml:space="preserve">cent. Under året överfördes </w:t>
      </w:r>
      <w:r w:rsidR="003D3641">
        <w:t>6,5</w:t>
      </w:r>
      <w:r>
        <w:t xml:space="preserve"> miljarder kronor till inkomst</w:t>
      </w:r>
      <w:r>
        <w:softHyphen/>
        <w:t>pensions</w:t>
      </w:r>
      <w:r>
        <w:softHyphen/>
        <w:t xml:space="preserve">systemet. Fondkapitalet </w:t>
      </w:r>
      <w:r w:rsidR="003D3641">
        <w:t xml:space="preserve">ökade </w:t>
      </w:r>
      <w:r>
        <w:t xml:space="preserve">med </w:t>
      </w:r>
      <w:r w:rsidR="003D3641">
        <w:t>42,1</w:t>
      </w:r>
      <w:r>
        <w:t xml:space="preserve"> miljarder kronor för att uppgå till </w:t>
      </w:r>
      <w:r w:rsidR="003D3641">
        <w:t>365,8</w:t>
      </w:r>
      <w:r>
        <w:t xml:space="preserve"> miljarder kronor vid årets slut.</w:t>
      </w:r>
    </w:p>
    <w:p w14:paraId="43168B70" w14:textId="24E8DC5F" w:rsidR="008B4394" w:rsidRDefault="008B4394" w:rsidP="008B4394">
      <w:pPr>
        <w:pStyle w:val="Brdtextmedindrag"/>
      </w:pPr>
      <w:r>
        <w:t xml:space="preserve">I figur </w:t>
      </w:r>
      <w:r w:rsidR="00851DD2">
        <w:t>6</w:t>
      </w:r>
      <w:r>
        <w:t>.1 redovisas Första AP-fondens totala avkastning efter kost</w:t>
      </w:r>
      <w:r>
        <w:softHyphen/>
        <w:t>nader sedan 2001. För hela perioden 2001–201</w:t>
      </w:r>
      <w:r w:rsidR="003D3641">
        <w:t>9</w:t>
      </w:r>
      <w:r>
        <w:t xml:space="preserve"> har Första AP-fondens genom</w:t>
      </w:r>
      <w:r w:rsidR="00311981">
        <w:softHyphen/>
      </w:r>
      <w:r>
        <w:t xml:space="preserve">snittliga avkastning uppgått till </w:t>
      </w:r>
      <w:r w:rsidR="003D3641">
        <w:t>6,1</w:t>
      </w:r>
      <w:r>
        <w:t xml:space="preserve"> procent per år. Detta kan jämföras med inkomstindex som under samma period i genomsnitt ökat med </w:t>
      </w:r>
      <w:r w:rsidR="003D3641">
        <w:t>3,0</w:t>
      </w:r>
      <w:r>
        <w:t xml:space="preserve"> procent per år. </w:t>
      </w:r>
    </w:p>
    <w:p w14:paraId="1F82166C" w14:textId="77777777" w:rsidR="00BC6141" w:rsidRDefault="00BC6141">
      <w:pPr>
        <w:spacing w:line="2" w:lineRule="auto"/>
        <w:rPr>
          <w:rFonts w:ascii="Trade Gothic Pro" w:hAnsi="Trade Gothic Pro"/>
          <w:b/>
          <w:sz w:val="18"/>
        </w:rPr>
      </w:pPr>
      <w:r>
        <w:br w:type="page"/>
      </w:r>
    </w:p>
    <w:p w14:paraId="21228557" w14:textId="2D715D09" w:rsidR="008B4394" w:rsidRPr="0018288E" w:rsidRDefault="008B4394" w:rsidP="008B7F32">
      <w:pPr>
        <w:pStyle w:val="FigurRubrik"/>
        <w:spacing w:before="0" w:after="240"/>
      </w:pPr>
      <w:r w:rsidRPr="004C29C0">
        <w:lastRenderedPageBreak/>
        <w:t xml:space="preserve">Figur </w:t>
      </w:r>
      <w:fldSimple w:instr=" STYLEREF 1 \s ">
        <w:r w:rsidR="008B3E76">
          <w:rPr>
            <w:noProof/>
          </w:rPr>
          <w:t>6</w:t>
        </w:r>
      </w:fldSimple>
      <w:r w:rsidRPr="004C29C0">
        <w:t>.</w:t>
      </w:r>
      <w:fldSimple w:instr=" SEQ Figur \* Arabic \s 1  \* MERGEFORMAT ">
        <w:r w:rsidR="008B3E76">
          <w:rPr>
            <w:noProof/>
          </w:rPr>
          <w:t>1</w:t>
        </w:r>
      </w:fldSimple>
      <w:r>
        <w:tab/>
        <w:t>Första AP-fondens totala avkastning</w:t>
      </w:r>
    </w:p>
    <w:p w14:paraId="414419C9" w14:textId="2C10152B" w:rsidR="004C29C0" w:rsidRPr="0018288E" w:rsidRDefault="008B7F32" w:rsidP="00BC6141">
      <w:pPr>
        <w:pStyle w:val="Brdtext"/>
      </w:pPr>
      <w:r w:rsidRPr="008B7F32">
        <w:rPr>
          <w:noProof/>
        </w:rPr>
        <w:drawing>
          <wp:inline distT="0" distB="0" distL="0" distR="0" wp14:anchorId="0008D23D" wp14:editId="0AA86A39">
            <wp:extent cx="3744595" cy="1983105"/>
            <wp:effectExtent l="0" t="0" r="8255" b="0"/>
            <wp:docPr id="28" name="Bildobjekt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5"/>
                    <a:stretch>
                      <a:fillRect/>
                    </a:stretch>
                  </pic:blipFill>
                  <pic:spPr>
                    <a:xfrm>
                      <a:off x="0" y="0"/>
                      <a:ext cx="3744595" cy="1983105"/>
                    </a:xfrm>
                    <a:prstGeom prst="rect">
                      <a:avLst/>
                    </a:prstGeom>
                  </pic:spPr>
                </pic:pic>
              </a:graphicData>
            </a:graphic>
          </wp:inline>
        </w:drawing>
      </w:r>
    </w:p>
    <w:p w14:paraId="03E7E918" w14:textId="77777777" w:rsidR="008B4394" w:rsidRDefault="008B4394" w:rsidP="008B4394">
      <w:pPr>
        <w:pStyle w:val="FigurFotnot"/>
      </w:pPr>
      <w:r>
        <w:t>Källa: McKinsey bilaga 9 (grunddata från Första AP-fonden och Försäkringskassan)</w:t>
      </w:r>
    </w:p>
    <w:p w14:paraId="72E5EDBF" w14:textId="77777777" w:rsidR="008B4394" w:rsidRDefault="008B4394" w:rsidP="008B4394">
      <w:pPr>
        <w:pStyle w:val="Brdtext"/>
      </w:pPr>
    </w:p>
    <w:p w14:paraId="79DEA2C8" w14:textId="6952E7CD" w:rsidR="008B4394" w:rsidRPr="00CB6F02" w:rsidRDefault="008B4394" w:rsidP="008B4394">
      <w:pPr>
        <w:pStyle w:val="Brdtext"/>
      </w:pPr>
      <w:r>
        <w:t>Under 201</w:t>
      </w:r>
      <w:r w:rsidR="00C130C8">
        <w:t>9</w:t>
      </w:r>
      <w:r>
        <w:t xml:space="preserve"> uppgick </w:t>
      </w:r>
      <w:r w:rsidR="00311981">
        <w:t>Första AP-</w:t>
      </w:r>
      <w:r>
        <w:t xml:space="preserve">fondens totala avkastning till </w:t>
      </w:r>
      <w:r w:rsidR="00C130C8">
        <w:t>15,</w:t>
      </w:r>
      <w:r w:rsidR="00FE0D86">
        <w:t>3</w:t>
      </w:r>
      <w:r>
        <w:t xml:space="preserve"> procent </w:t>
      </w:r>
      <w:r w:rsidRPr="008258BD">
        <w:t>före kost</w:t>
      </w:r>
      <w:r>
        <w:softHyphen/>
      </w:r>
      <w:r w:rsidRPr="008258BD">
        <w:t>nader</w:t>
      </w:r>
      <w:r w:rsidR="00C130C8">
        <w:t xml:space="preserve">. Samtliga tillgångsslag bidrog positivt till avkastningen. </w:t>
      </w:r>
      <w:r w:rsidRPr="00CB6F02">
        <w:t>Störst</w:t>
      </w:r>
      <w:r>
        <w:t>a positiva</w:t>
      </w:r>
      <w:r w:rsidRPr="00CB6F02">
        <w:t xml:space="preserve"> bidrag</w:t>
      </w:r>
      <w:r>
        <w:t>et</w:t>
      </w:r>
      <w:r w:rsidRPr="00CB6F02">
        <w:t xml:space="preserve"> till avkastningen gav</w:t>
      </w:r>
      <w:r w:rsidR="000746DE">
        <w:t xml:space="preserve"> </w:t>
      </w:r>
      <w:r w:rsidR="00B8443F">
        <w:t xml:space="preserve">aktier </w:t>
      </w:r>
      <w:r w:rsidR="00B8443F" w:rsidRPr="00CB6F02">
        <w:t>(</w:t>
      </w:r>
      <w:r w:rsidR="00B8443F">
        <w:t>8,6</w:t>
      </w:r>
      <w:r w:rsidR="00B8443F" w:rsidRPr="00CB6F02">
        <w:t xml:space="preserve"> procentenheter, varav svenska aktier </w:t>
      </w:r>
      <w:r w:rsidR="00B8443F">
        <w:t>2,8</w:t>
      </w:r>
      <w:r w:rsidR="00B8443F" w:rsidRPr="00CB6F02">
        <w:t xml:space="preserve"> procent</w:t>
      </w:r>
      <w:r w:rsidR="00B8443F">
        <w:softHyphen/>
      </w:r>
      <w:r w:rsidR="00B8443F" w:rsidRPr="00CB6F02">
        <w:t>enheter, globala aktier i utvecklade mark</w:t>
      </w:r>
      <w:r w:rsidR="00311981">
        <w:softHyphen/>
      </w:r>
      <w:r w:rsidR="00B8443F" w:rsidRPr="00CB6F02">
        <w:t xml:space="preserve">nader </w:t>
      </w:r>
      <w:r w:rsidR="00B8443F">
        <w:t>2,7</w:t>
      </w:r>
      <w:r w:rsidR="00B8443F" w:rsidRPr="00CB6F02">
        <w:t xml:space="preserve"> procentenheter och </w:t>
      </w:r>
      <w:r w:rsidR="00B8443F">
        <w:t xml:space="preserve">aktier i </w:t>
      </w:r>
      <w:r w:rsidR="00B8443F" w:rsidRPr="00CB6F02">
        <w:t>tillväxtmarknad</w:t>
      </w:r>
      <w:r w:rsidR="00B8443F">
        <w:t>er</w:t>
      </w:r>
      <w:r w:rsidR="00B8443F" w:rsidRPr="00CB6F02">
        <w:t xml:space="preserve"> </w:t>
      </w:r>
      <w:r w:rsidR="00B8443F">
        <w:t>3,1</w:t>
      </w:r>
      <w:r w:rsidR="00B8443F" w:rsidRPr="00CB6F02">
        <w:t xml:space="preserve"> procent</w:t>
      </w:r>
      <w:r w:rsidR="00311981">
        <w:softHyphen/>
      </w:r>
      <w:r w:rsidR="00B8443F" w:rsidRPr="00CB6F02">
        <w:t>enheter)</w:t>
      </w:r>
      <w:r w:rsidR="000746DE">
        <w:t xml:space="preserve"> och </w:t>
      </w:r>
      <w:r w:rsidRPr="00CB6F02">
        <w:t>alternativa investeringar (</w:t>
      </w:r>
      <w:r w:rsidR="00C130C8">
        <w:t>4,4</w:t>
      </w:r>
      <w:r w:rsidRPr="00CB6F02">
        <w:t> procentenheter</w:t>
      </w:r>
      <w:r>
        <w:t>)</w:t>
      </w:r>
      <w:r w:rsidR="00FE0D86">
        <w:t>.</w:t>
      </w:r>
      <w:r>
        <w:t xml:space="preserve"> Inom alterna</w:t>
      </w:r>
      <w:r w:rsidR="00311981">
        <w:softHyphen/>
      </w:r>
      <w:r>
        <w:t>tiva investeringar kom bidraget framför allt från fastigheter och investeringar i onoterade bolag.</w:t>
      </w:r>
      <w:r w:rsidRPr="00CB6F02">
        <w:t xml:space="preserve"> </w:t>
      </w:r>
    </w:p>
    <w:p w14:paraId="6D17D029" w14:textId="7E4E158A" w:rsidR="008B4394" w:rsidRDefault="008B4394" w:rsidP="008B4394">
      <w:pPr>
        <w:pStyle w:val="Brdtextmedindrag"/>
      </w:pPr>
      <w:r w:rsidRPr="00CB6F02">
        <w:t xml:space="preserve">Av nedre delen av figur </w:t>
      </w:r>
      <w:r w:rsidR="00851DD2">
        <w:t>6</w:t>
      </w:r>
      <w:r w:rsidRPr="00CB6F02">
        <w:t>.1 framgår att totalportföljens</w:t>
      </w:r>
      <w:r>
        <w:t xml:space="preserve"> genomsnittliga årliga riskjusterade avkastning (mätt med en s.k. </w:t>
      </w:r>
      <w:proofErr w:type="spellStart"/>
      <w:r w:rsidR="002672AB">
        <w:t>sharpekvot</w:t>
      </w:r>
      <w:proofErr w:type="spellEnd"/>
      <w:r>
        <w:t xml:space="preserve">) var </w:t>
      </w:r>
      <w:r w:rsidR="002D6587">
        <w:t>0,6</w:t>
      </w:r>
      <w:r>
        <w:t xml:space="preserve"> under perioden 2001–201</w:t>
      </w:r>
      <w:r w:rsidR="002D6587">
        <w:t>9</w:t>
      </w:r>
      <w:r>
        <w:t xml:space="preserve">, </w:t>
      </w:r>
      <w:r w:rsidR="002D6587">
        <w:t>1,3</w:t>
      </w:r>
      <w:r>
        <w:t xml:space="preserve"> under tioårsperioden 20</w:t>
      </w:r>
      <w:r w:rsidR="002D6587">
        <w:t>10</w:t>
      </w:r>
      <w:r>
        <w:t>–201</w:t>
      </w:r>
      <w:r w:rsidR="002D6587">
        <w:t>9</w:t>
      </w:r>
      <w:r>
        <w:t xml:space="preserve"> och </w:t>
      </w:r>
      <w:r w:rsidR="002D6587">
        <w:t>1,4</w:t>
      </w:r>
      <w:r>
        <w:t xml:space="preserve"> under femårsperioden 201</w:t>
      </w:r>
      <w:r w:rsidR="002D6587">
        <w:t>5</w:t>
      </w:r>
      <w:r>
        <w:t>–201</w:t>
      </w:r>
      <w:r w:rsidR="002D6587">
        <w:t>9</w:t>
      </w:r>
      <w:r>
        <w:t>.</w:t>
      </w:r>
      <w:r w:rsidR="002D6587">
        <w:t xml:space="preserve"> Under 2019 var </w:t>
      </w:r>
      <w:proofErr w:type="spellStart"/>
      <w:r w:rsidR="002D6587">
        <w:t>sharpekvoten</w:t>
      </w:r>
      <w:proofErr w:type="spellEnd"/>
      <w:r w:rsidR="002D6587">
        <w:t xml:space="preserve"> 4,2. </w:t>
      </w:r>
      <w:r>
        <w:t>Sharpe</w:t>
      </w:r>
      <w:r w:rsidR="00862315">
        <w:softHyphen/>
      </w:r>
      <w:r>
        <w:t xml:space="preserve">kvoten </w:t>
      </w:r>
      <w:r w:rsidRPr="00262386">
        <w:t xml:space="preserve">anger hur mycket avkastning </w:t>
      </w:r>
      <w:r>
        <w:t xml:space="preserve">som </w:t>
      </w:r>
      <w:r w:rsidRPr="00262386">
        <w:t>fond</w:t>
      </w:r>
      <w:r>
        <w:t>en</w:t>
      </w:r>
      <w:r w:rsidRPr="00262386">
        <w:t xml:space="preserve"> </w:t>
      </w:r>
      <w:r>
        <w:t xml:space="preserve">har </w:t>
      </w:r>
      <w:r w:rsidRPr="00262386">
        <w:t>genererat i för</w:t>
      </w:r>
      <w:r w:rsidR="00862315">
        <w:softHyphen/>
      </w:r>
      <w:r w:rsidRPr="00262386">
        <w:t>hållande till den risk</w:t>
      </w:r>
      <w:r w:rsidR="003817EA">
        <w:t>, mätt som avkastningens standardavvikelse,</w:t>
      </w:r>
      <w:r w:rsidRPr="00262386">
        <w:t xml:space="preserve"> </w:t>
      </w:r>
      <w:r>
        <w:t xml:space="preserve">som tagits under </w:t>
      </w:r>
      <w:r w:rsidRPr="00262386">
        <w:t>ti</w:t>
      </w:r>
      <w:r>
        <w:t xml:space="preserve">dsperioden. </w:t>
      </w:r>
    </w:p>
    <w:p w14:paraId="45999853" w14:textId="77777777" w:rsidR="008B4394" w:rsidRDefault="008B4394" w:rsidP="008B4394">
      <w:pPr>
        <w:pStyle w:val="Rubrik5utannumrering"/>
      </w:pPr>
      <w:r w:rsidRPr="00352D10">
        <w:t>Aktiv förvaltning</w:t>
      </w:r>
    </w:p>
    <w:p w14:paraId="3075837E" w14:textId="267FA198" w:rsidR="008B4394" w:rsidRDefault="008B4394" w:rsidP="008B4394">
      <w:pPr>
        <w:pStyle w:val="Brdtext"/>
      </w:pPr>
      <w:r w:rsidRPr="0093021A">
        <w:t xml:space="preserve">Första AP-fonden har </w:t>
      </w:r>
      <w:r>
        <w:t>under perioden 2001–201</w:t>
      </w:r>
      <w:r w:rsidR="00F61E4F">
        <w:t>9</w:t>
      </w:r>
      <w:r w:rsidRPr="0093021A">
        <w:t xml:space="preserve"> </w:t>
      </w:r>
      <w:r>
        <w:t>använt sig av</w:t>
      </w:r>
      <w:r w:rsidRPr="0093021A">
        <w:t xml:space="preserve"> olika definitioner </w:t>
      </w:r>
      <w:r>
        <w:t xml:space="preserve">av </w:t>
      </w:r>
      <w:r w:rsidRPr="0093021A">
        <w:t>aktiv avkastning.</w:t>
      </w:r>
      <w:r>
        <w:t xml:space="preserve"> Under perioden 2001–2009 definierades aktiv avkastning som aktiv förvaltning inom tillgångsslag (exklusive alternativa investeringar), avkastning från</w:t>
      </w:r>
      <w:r w:rsidR="00767570">
        <w:t xml:space="preserve"> s.k.</w:t>
      </w:r>
      <w:r>
        <w:t xml:space="preserve"> </w:t>
      </w:r>
      <w:proofErr w:type="spellStart"/>
      <w:r>
        <w:t>overlaymandat</w:t>
      </w:r>
      <w:proofErr w:type="spellEnd"/>
      <w:r w:rsidR="002F227E">
        <w:t xml:space="preserve"> (mandat som är derivatbaserade och därmed inte binder kapital)</w:t>
      </w:r>
      <w:r>
        <w:t xml:space="preserve"> och allokerings</w:t>
      </w:r>
      <w:r w:rsidR="00862315">
        <w:softHyphen/>
      </w:r>
      <w:r>
        <w:t>effekter. Under perioden 2010–2014 definierades den aktiva avkastningen som differens mot mandatspecifika jämförelseindex för de portföljmandat där jämförelseindex var tillämpbara.</w:t>
      </w:r>
      <w:r w:rsidRPr="0093021A">
        <w:t xml:space="preserve"> </w:t>
      </w:r>
      <w:r>
        <w:t>Sedan</w:t>
      </w:r>
      <w:r w:rsidRPr="00206FF2">
        <w:t xml:space="preserve"> 2015 </w:t>
      </w:r>
      <w:r>
        <w:t xml:space="preserve">använder Första AP-fonden </w:t>
      </w:r>
      <w:r w:rsidRPr="00206FF2">
        <w:t xml:space="preserve">en definition av aktiv avkastning </w:t>
      </w:r>
      <w:r>
        <w:t>som visar portföljens totala avkastning inklusive alternativa tillgångar mot jämförelseindex.</w:t>
      </w:r>
      <w:r w:rsidDel="007D5BB8">
        <w:t xml:space="preserve"> </w:t>
      </w:r>
    </w:p>
    <w:p w14:paraId="27423C5C" w14:textId="7315FB42" w:rsidR="008B4394" w:rsidRDefault="008B4394" w:rsidP="008B4394">
      <w:pPr>
        <w:pStyle w:val="Brdtextmedindrag"/>
      </w:pPr>
      <w:r>
        <w:t>Med hänsyn till ovanstående förutsättningar har Första AP-fondens genomsnittliga årliga aktiva avkastning före kostnader varit 0,</w:t>
      </w:r>
      <w:r w:rsidR="00F61E4F">
        <w:t>2</w:t>
      </w:r>
      <w:r>
        <w:t xml:space="preserve"> procent under perioden 2001–201</w:t>
      </w:r>
      <w:r w:rsidR="00F61E4F">
        <w:t>9</w:t>
      </w:r>
      <w:r>
        <w:t xml:space="preserve"> och för den senaste tioårsperioden </w:t>
      </w:r>
      <w:r w:rsidR="00862315">
        <w:br/>
      </w:r>
      <w:r>
        <w:t>(20</w:t>
      </w:r>
      <w:r w:rsidR="00F61E4F">
        <w:t>10</w:t>
      </w:r>
      <w:r>
        <w:t>–201</w:t>
      </w:r>
      <w:r w:rsidR="00F61E4F">
        <w:t>9</w:t>
      </w:r>
      <w:r>
        <w:t>) var den 0 procent. U</w:t>
      </w:r>
      <w:r w:rsidRPr="0093021A">
        <w:t>nder</w:t>
      </w:r>
      <w:r>
        <w:t xml:space="preserve"> </w:t>
      </w:r>
      <w:r w:rsidRPr="0093021A">
        <w:t>201</w:t>
      </w:r>
      <w:r w:rsidR="00F61E4F">
        <w:t>9</w:t>
      </w:r>
      <w:r>
        <w:t xml:space="preserve"> var den aktiva avkastningen före kostnader</w:t>
      </w:r>
      <w:r w:rsidR="00F61E4F">
        <w:t xml:space="preserve"> -8,1</w:t>
      </w:r>
      <w:r>
        <w:t> procent</w:t>
      </w:r>
      <w:r w:rsidRPr="0093021A">
        <w:t xml:space="preserve">, vilket motsvarar </w:t>
      </w:r>
      <w:r>
        <w:t xml:space="preserve">ca </w:t>
      </w:r>
      <w:r w:rsidR="00246047">
        <w:t>-</w:t>
      </w:r>
      <w:r w:rsidR="00F61E4F">
        <w:t>23,3</w:t>
      </w:r>
      <w:r w:rsidRPr="0093021A">
        <w:t xml:space="preserve"> miljarder </w:t>
      </w:r>
      <w:r>
        <w:t>kronor</w:t>
      </w:r>
      <w:r w:rsidRPr="0093021A">
        <w:t xml:space="preserve">. </w:t>
      </w:r>
      <w:r w:rsidR="00214B53">
        <w:lastRenderedPageBreak/>
        <w:t xml:space="preserve">Alternativa investeringar </w:t>
      </w:r>
      <w:r w:rsidR="006310FF">
        <w:t>och</w:t>
      </w:r>
      <w:r w:rsidR="00214B53">
        <w:t xml:space="preserve"> allokering bidrog mest negativt till den aktiva avkastningen (-4,6 procent respektive -2,1 procent).</w:t>
      </w:r>
    </w:p>
    <w:p w14:paraId="3312691E" w14:textId="7A054966" w:rsidR="008B4394" w:rsidRDefault="008B4394" w:rsidP="006125FD">
      <w:pPr>
        <w:pStyle w:val="FigurRubrik"/>
        <w:spacing w:after="240"/>
      </w:pPr>
      <w:r w:rsidRPr="00120CBE">
        <w:t xml:space="preserve">Figur </w:t>
      </w:r>
      <w:fldSimple w:instr=" STYLEREF 1 \s ">
        <w:r w:rsidR="008B3E76">
          <w:rPr>
            <w:noProof/>
          </w:rPr>
          <w:t>6</w:t>
        </w:r>
      </w:fldSimple>
      <w:r w:rsidRPr="00120CBE">
        <w:t>.</w:t>
      </w:r>
      <w:fldSimple w:instr=" SEQ Figur \* Arabic \s 1  \* MERGEFORMAT ">
        <w:r w:rsidR="008B3E76">
          <w:rPr>
            <w:noProof/>
          </w:rPr>
          <w:t>2</w:t>
        </w:r>
      </w:fldSimple>
      <w:r>
        <w:tab/>
        <w:t>Första AP-fondens aktiva avkastning 2001–201</w:t>
      </w:r>
      <w:r w:rsidR="00851DD2">
        <w:t>9</w:t>
      </w:r>
    </w:p>
    <w:p w14:paraId="46CF5FFA" w14:textId="7AC7EA27" w:rsidR="00120CBE" w:rsidRPr="0018288E" w:rsidRDefault="006125FD" w:rsidP="00BC6141">
      <w:pPr>
        <w:pStyle w:val="Brdtext"/>
      </w:pPr>
      <w:r w:rsidRPr="006125FD">
        <w:rPr>
          <w:noProof/>
        </w:rPr>
        <w:drawing>
          <wp:inline distT="0" distB="0" distL="0" distR="0" wp14:anchorId="626ED161" wp14:editId="61F82B2E">
            <wp:extent cx="3744595" cy="1978025"/>
            <wp:effectExtent l="0" t="0" r="8255" b="3175"/>
            <wp:docPr id="29" name="Bildobjekt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stretch>
                      <a:fillRect/>
                    </a:stretch>
                  </pic:blipFill>
                  <pic:spPr>
                    <a:xfrm>
                      <a:off x="0" y="0"/>
                      <a:ext cx="3744595" cy="1978025"/>
                    </a:xfrm>
                    <a:prstGeom prst="rect">
                      <a:avLst/>
                    </a:prstGeom>
                  </pic:spPr>
                </pic:pic>
              </a:graphicData>
            </a:graphic>
          </wp:inline>
        </w:drawing>
      </w:r>
    </w:p>
    <w:p w14:paraId="0AE17473" w14:textId="77777777" w:rsidR="008B4394" w:rsidRPr="004B7F81" w:rsidRDefault="008B4394" w:rsidP="008B4394">
      <w:pPr>
        <w:pStyle w:val="FigurFotnot"/>
        <w:rPr>
          <w:lang w:eastAsia="sv-SE"/>
        </w:rPr>
      </w:pPr>
      <w:r w:rsidRPr="004B7F81">
        <w:rPr>
          <w:lang w:eastAsia="sv-SE"/>
        </w:rPr>
        <w:t>Källa: McKinsey bilaga 9 (grunddata från Första AP-fonden)</w:t>
      </w:r>
    </w:p>
    <w:p w14:paraId="063D0F49" w14:textId="77777777" w:rsidR="008B4394" w:rsidRDefault="008B4394" w:rsidP="008B4394">
      <w:pPr>
        <w:pStyle w:val="Rubrik5utannumrering"/>
      </w:pPr>
      <w:r>
        <w:t>Uppföljning av styrelsens avkastningsmål</w:t>
      </w:r>
    </w:p>
    <w:p w14:paraId="6F801D23" w14:textId="3D60D6AA" w:rsidR="008B4394" w:rsidRPr="00A672D9" w:rsidRDefault="008B4394" w:rsidP="008B4394">
      <w:pPr>
        <w:pStyle w:val="Brdtextmedindrag"/>
        <w:ind w:firstLine="0"/>
      </w:pPr>
      <w:r>
        <w:t>Första AP-fondens styrelse har beslutat att</w:t>
      </w:r>
      <w:r w:rsidR="00A94FB9">
        <w:t xml:space="preserve"> från och med 2020</w:t>
      </w:r>
      <w:r w:rsidR="00671A2A">
        <w:t xml:space="preserve"> sänka</w:t>
      </w:r>
      <w:r>
        <w:t xml:space="preserve"> </w:t>
      </w:r>
      <w:r w:rsidRPr="00021182">
        <w:t>avkastningsmål</w:t>
      </w:r>
      <w:r>
        <w:t>et</w:t>
      </w:r>
      <w:r w:rsidR="00671A2A">
        <w:t xml:space="preserve"> från</w:t>
      </w:r>
      <w:r w:rsidR="006310FF">
        <w:t xml:space="preserve"> </w:t>
      </w:r>
      <w:r w:rsidRPr="00021182">
        <w:t>4,0</w:t>
      </w:r>
      <w:r w:rsidR="00671A2A">
        <w:t xml:space="preserve"> till 3,0</w:t>
      </w:r>
      <w:r>
        <w:t> procent</w:t>
      </w:r>
      <w:r w:rsidRPr="00021182">
        <w:t xml:space="preserve"> genomsnittlig real avkastning efter kostnader per år, mätt över rullande tioårsperiod</w:t>
      </w:r>
      <w:r>
        <w:t>er</w:t>
      </w:r>
      <w:r w:rsidR="006310FF">
        <w:t>. Anledningen till beslutet är</w:t>
      </w:r>
      <w:r w:rsidR="00AA6664">
        <w:t xml:space="preserve"> lägre avkastningsförväntningar i närtid </w:t>
      </w:r>
      <w:r w:rsidR="000E471D">
        <w:t xml:space="preserve">på grund </w:t>
      </w:r>
      <w:r w:rsidR="00AA6664">
        <w:t>av rådande låga ränteläge.</w:t>
      </w:r>
      <w:r w:rsidR="0030211F">
        <w:t xml:space="preserve"> Det medelfristiga målet kompletteras med ett långsiktigt mål om 4,0 procent real avkastning över en rullande 40-</w:t>
      </w:r>
      <w:proofErr w:type="gramStart"/>
      <w:r w:rsidR="0030211F">
        <w:t>års period</w:t>
      </w:r>
      <w:proofErr w:type="gramEnd"/>
      <w:r w:rsidR="0030211F">
        <w:t>.</w:t>
      </w:r>
      <w:r>
        <w:t xml:space="preserve"> </w:t>
      </w:r>
      <w:r w:rsidR="00AA6664">
        <w:t>Under</w:t>
      </w:r>
      <w:r w:rsidR="00A94FB9">
        <w:t xml:space="preserve"> perioden</w:t>
      </w:r>
      <w:r w:rsidR="00AA6664">
        <w:t xml:space="preserve"> 2015–2019 var </w:t>
      </w:r>
      <w:r w:rsidR="00A94FB9">
        <w:t xml:space="preserve">fondens </w:t>
      </w:r>
      <w:r w:rsidR="00AA6664">
        <w:t>avkast</w:t>
      </w:r>
      <w:r w:rsidR="00AA6664">
        <w:softHyphen/>
        <w:t>nings</w:t>
      </w:r>
      <w:r w:rsidR="00AA6664">
        <w:softHyphen/>
        <w:t xml:space="preserve">mål </w:t>
      </w:r>
      <w:r w:rsidR="00AA6664" w:rsidRPr="00021182">
        <w:t>4,0</w:t>
      </w:r>
      <w:r w:rsidR="00AA6664">
        <w:t xml:space="preserve"> procent</w:t>
      </w:r>
      <w:r w:rsidR="00AA6664" w:rsidRPr="00021182">
        <w:t xml:space="preserve"> genom</w:t>
      </w:r>
      <w:r w:rsidR="00C12375">
        <w:softHyphen/>
      </w:r>
      <w:r w:rsidR="00AA6664" w:rsidRPr="00021182">
        <w:t>snittlig real avkastning efter kostnader per år, mätt över rullande tioårs</w:t>
      </w:r>
      <w:r w:rsidR="00C40C62">
        <w:softHyphen/>
      </w:r>
      <w:r w:rsidR="00AA6664" w:rsidRPr="00021182">
        <w:t>period</w:t>
      </w:r>
      <w:r w:rsidR="00AA6664">
        <w:t xml:space="preserve">er. </w:t>
      </w:r>
      <w:r>
        <w:t>Under 2013 och 2014 var avkast</w:t>
      </w:r>
      <w:r>
        <w:softHyphen/>
        <w:t>nings</w:t>
      </w:r>
      <w:r>
        <w:softHyphen/>
        <w:t xml:space="preserve">målet för fonden </w:t>
      </w:r>
      <w:r w:rsidRPr="00EB5B5A">
        <w:t>en nominell</w:t>
      </w:r>
      <w:r>
        <w:t xml:space="preserve"> avkastning om </w:t>
      </w:r>
      <w:r w:rsidRPr="00611240">
        <w:t>5,5 procent</w:t>
      </w:r>
      <w:r>
        <w:t xml:space="preserve"> efter kostnader över rullande tioårs</w:t>
      </w:r>
      <w:r w:rsidR="00C40C62">
        <w:softHyphen/>
      </w:r>
      <w:r>
        <w:t>perioder. Dessförinnan var målet formu</w:t>
      </w:r>
      <w:r>
        <w:softHyphen/>
        <w:t xml:space="preserve">lerat över en femårsperiod. </w:t>
      </w:r>
    </w:p>
    <w:p w14:paraId="20EABBB5" w14:textId="6932938E" w:rsidR="008B4394" w:rsidRDefault="008B4394" w:rsidP="008B4394">
      <w:pPr>
        <w:pStyle w:val="Brdtextmedindrag"/>
      </w:pPr>
      <w:r>
        <w:t>Av</w:t>
      </w:r>
      <w:r w:rsidRPr="00F121CB">
        <w:t xml:space="preserve"> den högra delen av figur </w:t>
      </w:r>
      <w:r w:rsidR="00851DD2">
        <w:t>6</w:t>
      </w:r>
      <w:r w:rsidRPr="00F121CB">
        <w:t>.1 framgår att fondens årliga</w:t>
      </w:r>
      <w:r>
        <w:t xml:space="preserve"> genomsnitt</w:t>
      </w:r>
      <w:r w:rsidR="00C9665D">
        <w:softHyphen/>
      </w:r>
      <w:r>
        <w:t>liga</w:t>
      </w:r>
      <w:r w:rsidRPr="00F121CB">
        <w:t xml:space="preserve"> avkastning efter kostnader var </w:t>
      </w:r>
      <w:r w:rsidR="00A93550">
        <w:t>7,3</w:t>
      </w:r>
      <w:r>
        <w:t> procent</w:t>
      </w:r>
      <w:r w:rsidRPr="00F121CB">
        <w:t xml:space="preserve"> under den senaste femårs</w:t>
      </w:r>
      <w:r w:rsidR="00C9665D">
        <w:softHyphen/>
      </w:r>
      <w:r w:rsidRPr="00F121CB">
        <w:t>perioden</w:t>
      </w:r>
      <w:r>
        <w:t xml:space="preserve"> </w:t>
      </w:r>
      <w:r w:rsidRPr="00F121CB">
        <w:t>(201</w:t>
      </w:r>
      <w:r w:rsidR="00A93550">
        <w:t>5</w:t>
      </w:r>
      <w:r w:rsidRPr="00F121CB">
        <w:t>–201</w:t>
      </w:r>
      <w:r w:rsidR="00A93550">
        <w:t>9</w:t>
      </w:r>
      <w:r w:rsidRPr="00F121CB">
        <w:t xml:space="preserve">), </w:t>
      </w:r>
      <w:r w:rsidR="00A93550">
        <w:t>8,1</w:t>
      </w:r>
      <w:r>
        <w:t> procent</w:t>
      </w:r>
      <w:r w:rsidRPr="00F121CB">
        <w:t xml:space="preserve"> under tioårsperioden (20</w:t>
      </w:r>
      <w:r w:rsidR="00A93550">
        <w:t>10</w:t>
      </w:r>
      <w:r w:rsidRPr="00F121CB">
        <w:t>–201</w:t>
      </w:r>
      <w:r w:rsidR="00A93550">
        <w:t>9</w:t>
      </w:r>
      <w:r w:rsidRPr="00F121CB">
        <w:t xml:space="preserve">) och </w:t>
      </w:r>
      <w:r w:rsidR="00A93550">
        <w:t>6,1</w:t>
      </w:r>
      <w:r>
        <w:t> procent</w:t>
      </w:r>
      <w:r w:rsidRPr="00F121CB">
        <w:t xml:space="preserve"> under perioden 2001–201</w:t>
      </w:r>
      <w:r w:rsidR="00A93550">
        <w:t>9</w:t>
      </w:r>
      <w:r w:rsidRPr="00F121CB">
        <w:t>.</w:t>
      </w:r>
      <w:r>
        <w:t xml:space="preserve"> Detta innebär att Första AP-fonden uppnådde styrelsens långsiktiga avkastningsmål under samtliga nämnda perioder. Fondens avkastning efter kostnader har även varit högre än inkomstindex under samtliga nämnda perioder.</w:t>
      </w:r>
    </w:p>
    <w:p w14:paraId="682FC91F" w14:textId="77777777" w:rsidR="008B4394" w:rsidRDefault="008B4394" w:rsidP="008B4394">
      <w:pPr>
        <w:pStyle w:val="Rubrik5utannumrering"/>
      </w:pPr>
      <w:r w:rsidRPr="007C48E5">
        <w:t>Investeringsprocess och strategi</w:t>
      </w:r>
    </w:p>
    <w:p w14:paraId="0C439736" w14:textId="7C3F5795" w:rsidR="008B4394" w:rsidRDefault="008B4394" w:rsidP="008B4394">
      <w:pPr>
        <w:pStyle w:val="Brdtext"/>
      </w:pPr>
      <w:r>
        <w:t>Utöver målet för den reala avkastningen fattar styrelsen även beslut om hur stor finansiell risk som fonden bör ta. Detta uttrycks i en över</w:t>
      </w:r>
      <w:r>
        <w:softHyphen/>
        <w:t xml:space="preserve">gripande tillgångsfördelning </w:t>
      </w:r>
      <w:r w:rsidRPr="007C48E5">
        <w:t>mellan aktier och räntebärande placeringar.</w:t>
      </w:r>
      <w:r>
        <w:t xml:space="preserve"> Det finns också ett definierat mandat när det gäller tolerans för avvikel</w:t>
      </w:r>
      <w:r>
        <w:softHyphen/>
        <w:t>ser och ett antal tillåtna tillgångsklasser. Den verkställande direktören definierar – med utgångspunkt från styrelsens riskpreferens, investerings</w:t>
      </w:r>
      <w:r>
        <w:softHyphen/>
        <w:t xml:space="preserve">övertygelser och riktlinjer i övrigt – ett strategiskt </w:t>
      </w:r>
      <w:r w:rsidR="002672AB">
        <w:t xml:space="preserve">jämförelseindex </w:t>
      </w:r>
      <w:r>
        <w:t>för fondens förvalt</w:t>
      </w:r>
      <w:r w:rsidR="00DF408D">
        <w:softHyphen/>
      </w:r>
      <w:r>
        <w:t>ning på lång sikt (10 år). Investeringsövertygelserna bygger på en väl</w:t>
      </w:r>
      <w:r w:rsidR="00DF408D">
        <w:softHyphen/>
      </w:r>
      <w:r>
        <w:lastRenderedPageBreak/>
        <w:t>diversifierad portfölj, långsiktig förvaltning samt utnyttjande av stundtals ineffektiva marknader och riskpremier. Kostnadseffektiv förvaltning och hållbart värdeskapande är också viktigt i investeringsprocessen. Kapital</w:t>
      </w:r>
      <w:r w:rsidR="00862315">
        <w:softHyphen/>
      </w:r>
      <w:r>
        <w:t>förvalt</w:t>
      </w:r>
      <w:r>
        <w:softHyphen/>
        <w:t>ningschefen ansvarar för att utforma den strategiska förvaltningen på fem års sikt. Denna bryts sedan ned enligt olika beslutsmandat till operativ förvaltning och verkställs inom investeringsorganisationen.</w:t>
      </w:r>
    </w:p>
    <w:p w14:paraId="78232A9F" w14:textId="11868E20" w:rsidR="00B737F9" w:rsidRPr="00D1444A" w:rsidRDefault="00D1444A" w:rsidP="00FE0D86">
      <w:pPr>
        <w:pStyle w:val="Brdtextmedindrag"/>
      </w:pPr>
      <w:r>
        <w:t xml:space="preserve">Första AP-fonden fattade under året beslut om att gå över från aktiva fundamentala </w:t>
      </w:r>
      <w:proofErr w:type="spellStart"/>
      <w:r>
        <w:t>aktiestrategier</w:t>
      </w:r>
      <w:proofErr w:type="spellEnd"/>
      <w:r>
        <w:t xml:space="preserve"> till mer passiv</w:t>
      </w:r>
      <w:r w:rsidR="006310FF">
        <w:t>a</w:t>
      </w:r>
      <w:r>
        <w:t xml:space="preserve"> eller systematiska strategier</w:t>
      </w:r>
      <w:r w:rsidR="00B737F9">
        <w:t xml:space="preserve"> både för en del av fondens internt förvaltade </w:t>
      </w:r>
      <w:proofErr w:type="spellStart"/>
      <w:r w:rsidR="00B737F9">
        <w:t>aktiestrategier</w:t>
      </w:r>
      <w:proofErr w:type="spellEnd"/>
      <w:r w:rsidR="00B737F9">
        <w:t xml:space="preserve"> och </w:t>
      </w:r>
      <w:r w:rsidR="00160D1B">
        <w:t xml:space="preserve">för </w:t>
      </w:r>
      <w:r w:rsidR="00B737F9">
        <w:t xml:space="preserve">vissa externa mandat inom tillväxtmarknader. Fonden kommer dock fortsatt att ha aktiv förvaltning för svenska mandat </w:t>
      </w:r>
      <w:r w:rsidR="006310FF">
        <w:t>och</w:t>
      </w:r>
      <w:r w:rsidR="00B737F9">
        <w:t xml:space="preserve"> för vissa tillväxtmandat. </w:t>
      </w:r>
      <w:r w:rsidR="00E474D1">
        <w:t xml:space="preserve">Den nya förvaltningsstrategin gäller från </w:t>
      </w:r>
      <w:r w:rsidR="006310FF">
        <w:t>och med</w:t>
      </w:r>
      <w:r w:rsidR="00E474D1">
        <w:t xml:space="preserve"> den 1 januari 2020 och f</w:t>
      </w:r>
      <w:r w:rsidR="00B737F9">
        <w:t>örändringarna förväntas ge bättre förutsättningar att nå avkastningsmålet</w:t>
      </w:r>
      <w:r w:rsidR="00362AE5">
        <w:t>,</w:t>
      </w:r>
      <w:r w:rsidR="00B737F9">
        <w:t xml:space="preserve"> ett bättre riskutnyttjand</w:t>
      </w:r>
      <w:r w:rsidR="00E474D1">
        <w:t>e</w:t>
      </w:r>
      <w:r w:rsidR="00362AE5">
        <w:t xml:space="preserve"> samt sänkta kostnader.</w:t>
      </w:r>
    </w:p>
    <w:p w14:paraId="180CAA24" w14:textId="77777777" w:rsidR="008B4394" w:rsidRDefault="008B4394" w:rsidP="008B4394">
      <w:pPr>
        <w:pStyle w:val="Rubrik5utannumrering"/>
      </w:pPr>
      <w:r>
        <w:t>Portföljen</w:t>
      </w:r>
    </w:p>
    <w:p w14:paraId="38E7F168" w14:textId="37203CEC" w:rsidR="008B4394" w:rsidRDefault="008B4394" w:rsidP="008B4394">
      <w:pPr>
        <w:pStyle w:val="Brdtext"/>
      </w:pPr>
      <w:r>
        <w:t>Första AP-fondens portfölj bestod vid 201</w:t>
      </w:r>
      <w:r w:rsidR="00516B0A">
        <w:t>9</w:t>
      </w:r>
      <w:r>
        <w:t xml:space="preserve"> års slut av </w:t>
      </w:r>
      <w:r w:rsidR="00516B0A">
        <w:t>35</w:t>
      </w:r>
      <w:r>
        <w:t> procent aktier, 3</w:t>
      </w:r>
      <w:r w:rsidR="00516B0A">
        <w:t>4</w:t>
      </w:r>
      <w:r>
        <w:t xml:space="preserve"> procent räntebärande tillgångar och </w:t>
      </w:r>
      <w:r w:rsidR="00CC2AEC">
        <w:t>32 </w:t>
      </w:r>
      <w:r>
        <w:t>procent alternativa tillgångar</w:t>
      </w:r>
      <w:r w:rsidR="00EF4BD7">
        <w:rPr>
          <w:rStyle w:val="Fotnotsreferens"/>
        </w:rPr>
        <w:footnoteReference w:id="15"/>
      </w:r>
      <w:r>
        <w:t xml:space="preserve">. </w:t>
      </w:r>
      <w:r w:rsidRPr="009B595A">
        <w:rPr>
          <w:spacing w:val="-2"/>
        </w:rPr>
        <w:t xml:space="preserve">Jämfört med föregående årsskifte har andelen aktier </w:t>
      </w:r>
      <w:r>
        <w:rPr>
          <w:spacing w:val="-2"/>
        </w:rPr>
        <w:t>minskat</w:t>
      </w:r>
      <w:r w:rsidRPr="009B595A">
        <w:rPr>
          <w:spacing w:val="-2"/>
        </w:rPr>
        <w:t xml:space="preserve"> med </w:t>
      </w:r>
      <w:r w:rsidR="00CC2AEC">
        <w:rPr>
          <w:spacing w:val="-2"/>
        </w:rPr>
        <w:t>0,9</w:t>
      </w:r>
      <w:r w:rsidRPr="009B595A">
        <w:rPr>
          <w:spacing w:val="-2"/>
        </w:rPr>
        <w:t> pro</w:t>
      </w:r>
      <w:r w:rsidR="00F27F5C">
        <w:rPr>
          <w:spacing w:val="-2"/>
        </w:rPr>
        <w:softHyphen/>
      </w:r>
      <w:r w:rsidRPr="009B595A">
        <w:rPr>
          <w:spacing w:val="-2"/>
        </w:rPr>
        <w:t>cent</w:t>
      </w:r>
      <w:r w:rsidRPr="009B595A">
        <w:rPr>
          <w:spacing w:val="-2"/>
        </w:rPr>
        <w:softHyphen/>
      </w:r>
      <w:r>
        <w:t>enheter, andelen räntor ökat med 1,</w:t>
      </w:r>
      <w:r w:rsidR="00CC2AEC">
        <w:t>5</w:t>
      </w:r>
      <w:r>
        <w:t xml:space="preserve"> procentenheter och andelen alternativa tillgångar </w:t>
      </w:r>
      <w:r w:rsidR="00CC2AEC">
        <w:t xml:space="preserve">minskat </w:t>
      </w:r>
      <w:r>
        <w:t xml:space="preserve">med </w:t>
      </w:r>
      <w:r w:rsidR="00CC2AEC">
        <w:t>0,3</w:t>
      </w:r>
      <w:r>
        <w:t xml:space="preserve"> procentenheter. </w:t>
      </w:r>
    </w:p>
    <w:p w14:paraId="10224586" w14:textId="4CF815B9" w:rsidR="007C48E5" w:rsidRPr="007C48E5" w:rsidRDefault="007C48E5" w:rsidP="00FE0D86">
      <w:pPr>
        <w:pStyle w:val="Brdtextmedindrag"/>
      </w:pPr>
      <w:r>
        <w:t xml:space="preserve">Första AP-fonden etablerade under 2019 </w:t>
      </w:r>
      <w:r w:rsidR="00D1444A">
        <w:t>tillsammans med Tredje och Fjärde AP-fonde</w:t>
      </w:r>
      <w:r w:rsidR="00621B15">
        <w:t>r</w:t>
      </w:r>
      <w:r w:rsidR="00D1444A">
        <w:t>n</w:t>
      </w:r>
      <w:r w:rsidR="00621B15">
        <w:t>a</w:t>
      </w:r>
      <w:r w:rsidR="00D1444A">
        <w:t xml:space="preserve"> </w:t>
      </w:r>
      <w:r>
        <w:t>Polhem Infra</w:t>
      </w:r>
      <w:r w:rsidR="00767570">
        <w:t>,</w:t>
      </w:r>
      <w:r>
        <w:t xml:space="preserve"> ett bolag som fokuserar på investe</w:t>
      </w:r>
      <w:r w:rsidR="00862315">
        <w:softHyphen/>
      </w:r>
      <w:r>
        <w:t>ringar i onoterade svenska bolag med inriktning på hållbar infrastruktur</w:t>
      </w:r>
      <w:r w:rsidR="00D1444A">
        <w:t>.</w:t>
      </w:r>
    </w:p>
    <w:p w14:paraId="352503D0" w14:textId="7B6D6BAC" w:rsidR="008B4394" w:rsidRDefault="008B4394" w:rsidP="00974E9C">
      <w:pPr>
        <w:pStyle w:val="FigurRubrik"/>
        <w:spacing w:after="240"/>
      </w:pPr>
      <w:r w:rsidRPr="00120CBE">
        <w:t xml:space="preserve">Figur </w:t>
      </w:r>
      <w:fldSimple w:instr=" STYLEREF 1 \s ">
        <w:r w:rsidR="008B3E76">
          <w:rPr>
            <w:noProof/>
          </w:rPr>
          <w:t>6</w:t>
        </w:r>
      </w:fldSimple>
      <w:r w:rsidRPr="00120CBE">
        <w:t>.</w:t>
      </w:r>
      <w:fldSimple w:instr=" SEQ Figur \* Arabic \s 1  \* MERGEFORMAT ">
        <w:r w:rsidR="008B3E76">
          <w:rPr>
            <w:noProof/>
          </w:rPr>
          <w:t>3</w:t>
        </w:r>
      </w:fldSimple>
      <w:r>
        <w:tab/>
        <w:t>Första AP-fondens faktiska tillgångsallokering</w:t>
      </w:r>
    </w:p>
    <w:p w14:paraId="41A63582" w14:textId="658D421E" w:rsidR="00120CBE" w:rsidRPr="00120CBE" w:rsidRDefault="00974E9C" w:rsidP="00BC6141">
      <w:pPr>
        <w:pStyle w:val="Brdtext"/>
      </w:pPr>
      <w:r w:rsidRPr="00974E9C">
        <w:rPr>
          <w:noProof/>
        </w:rPr>
        <w:drawing>
          <wp:inline distT="0" distB="0" distL="0" distR="0" wp14:anchorId="772E5D39" wp14:editId="7B128170">
            <wp:extent cx="3744595" cy="1983105"/>
            <wp:effectExtent l="0" t="0" r="8255" b="0"/>
            <wp:docPr id="30" name="Bildobjekt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7"/>
                    <a:stretch>
                      <a:fillRect/>
                    </a:stretch>
                  </pic:blipFill>
                  <pic:spPr>
                    <a:xfrm>
                      <a:off x="0" y="0"/>
                      <a:ext cx="3744595" cy="1983105"/>
                    </a:xfrm>
                    <a:prstGeom prst="rect">
                      <a:avLst/>
                    </a:prstGeom>
                  </pic:spPr>
                </pic:pic>
              </a:graphicData>
            </a:graphic>
          </wp:inline>
        </w:drawing>
      </w:r>
    </w:p>
    <w:p w14:paraId="4E68FE37" w14:textId="77777777" w:rsidR="008B4394" w:rsidRDefault="008B4394" w:rsidP="008B4394">
      <w:pPr>
        <w:pStyle w:val="FigurFotnot"/>
      </w:pPr>
      <w:r w:rsidRPr="00FE1717">
        <w:rPr>
          <w:rFonts w:ascii="Trade Gothic LT Std Cn" w:hAnsi="Trade Gothic LT Std Cn" w:cs="+mn-cs"/>
          <w:color w:val="000000"/>
          <w:kern w:val="24"/>
          <w:lang w:eastAsia="sv-SE"/>
        </w:rPr>
        <w:t>Källa: McKinsey bilaga 9 (grunddata från Första AP-fonden)</w:t>
      </w:r>
    </w:p>
    <w:p w14:paraId="2CED762C" w14:textId="77777777" w:rsidR="008B4394" w:rsidRDefault="008B4394" w:rsidP="008B4394">
      <w:pPr>
        <w:pStyle w:val="Rubrik5utannumrering"/>
      </w:pPr>
      <w:bookmarkStart w:id="134" w:name="_Hlk5694531"/>
      <w:r>
        <w:t>Kostnader</w:t>
      </w:r>
    </w:p>
    <w:p w14:paraId="2CDB48EE" w14:textId="7D584767" w:rsidR="008B4394" w:rsidRDefault="008B4394" w:rsidP="008B4394">
      <w:pPr>
        <w:pStyle w:val="Brdtext"/>
      </w:pPr>
      <w:r>
        <w:t>Första AP-fondens interna kostnader (rörelsekostnader) uppgår för 201</w:t>
      </w:r>
      <w:r w:rsidR="004A22C6">
        <w:t>9</w:t>
      </w:r>
      <w:r>
        <w:t xml:space="preserve"> till </w:t>
      </w:r>
      <w:r w:rsidR="006457ED">
        <w:t xml:space="preserve">239 </w:t>
      </w:r>
      <w:r>
        <w:t xml:space="preserve">miljoner kronor. </w:t>
      </w:r>
      <w:bookmarkEnd w:id="134"/>
      <w:r>
        <w:t xml:space="preserve">Fondens </w:t>
      </w:r>
      <w:r w:rsidR="00921DB4">
        <w:t>förvaltnings</w:t>
      </w:r>
      <w:r>
        <w:t xml:space="preserve">kostnadsandel </w:t>
      </w:r>
      <w:r w:rsidR="006457ED">
        <w:t>har sjunkit</w:t>
      </w:r>
      <w:r>
        <w:t xml:space="preserve"> under perioden 2015–201</w:t>
      </w:r>
      <w:r w:rsidR="006457ED">
        <w:t>9</w:t>
      </w:r>
      <w:r>
        <w:t xml:space="preserve"> från 0,17 procent till 0,1</w:t>
      </w:r>
      <w:r w:rsidR="00007402">
        <w:t>2</w:t>
      </w:r>
      <w:r>
        <w:t> procent</w:t>
      </w:r>
      <w:r w:rsidR="00007402">
        <w:t>.</w:t>
      </w:r>
      <w:r>
        <w:t xml:space="preserve"> </w:t>
      </w:r>
    </w:p>
    <w:p w14:paraId="7389AF38" w14:textId="1FEF610C" w:rsidR="008B4394" w:rsidRDefault="008B4394" w:rsidP="008B4394">
      <w:pPr>
        <w:pStyle w:val="Brdtextmedindrag"/>
      </w:pPr>
      <w:r>
        <w:lastRenderedPageBreak/>
        <w:t>Första AP-fondens rörelsekostnader har under perioden 201</w:t>
      </w:r>
      <w:r w:rsidR="00007402">
        <w:t>5</w:t>
      </w:r>
      <w:r>
        <w:t>–201</w:t>
      </w:r>
      <w:r w:rsidR="00007402">
        <w:t>9</w:t>
      </w:r>
      <w:r>
        <w:t xml:space="preserve"> ökat med ca </w:t>
      </w:r>
      <w:r w:rsidR="00007402">
        <w:t>54</w:t>
      </w:r>
      <w:r>
        <w:t xml:space="preserve"> miljoner kronor. Under 201</w:t>
      </w:r>
      <w:r w:rsidR="00007402">
        <w:t>9</w:t>
      </w:r>
      <w:r>
        <w:t xml:space="preserve"> ökade rörelsekostnaderna med 1</w:t>
      </w:r>
      <w:r w:rsidR="00007402">
        <w:t>8</w:t>
      </w:r>
      <w:r w:rsidR="00B32590">
        <w:t> </w:t>
      </w:r>
      <w:r>
        <w:t>miljoner kronor. Kostnads</w:t>
      </w:r>
      <w:r>
        <w:softHyphen/>
        <w:t>ökningen under 201</w:t>
      </w:r>
      <w:r w:rsidR="00007402">
        <w:t>9</w:t>
      </w:r>
      <w:r>
        <w:t xml:space="preserve"> beror framför allt på ökade</w:t>
      </w:r>
      <w:r w:rsidR="00402942">
        <w:t xml:space="preserve"> personalkostnader, men även </w:t>
      </w:r>
      <w:r w:rsidR="005644F2">
        <w:t xml:space="preserve">på </w:t>
      </w:r>
      <w:r w:rsidR="00402942">
        <w:t xml:space="preserve">ökade </w:t>
      </w:r>
      <w:r>
        <w:t>informations- och datakost</w:t>
      </w:r>
      <w:r w:rsidR="005644F2">
        <w:softHyphen/>
      </w:r>
      <w:r>
        <w:t>nader</w:t>
      </w:r>
      <w:r w:rsidR="00402942">
        <w:t xml:space="preserve">. </w:t>
      </w:r>
      <w:r w:rsidR="00C478C2">
        <w:t>De ökade personalkostnaderna beror dels på att a</w:t>
      </w:r>
      <w:r w:rsidR="00402942">
        <w:t>ntalet anställda</w:t>
      </w:r>
      <w:r w:rsidR="00C478C2">
        <w:t xml:space="preserve"> under året</w:t>
      </w:r>
      <w:r w:rsidR="00402942">
        <w:t xml:space="preserve"> har </w:t>
      </w:r>
      <w:r w:rsidR="00C478C2">
        <w:t xml:space="preserve">ökat med </w:t>
      </w:r>
      <w:r w:rsidR="00402942">
        <w:t>7 personer</w:t>
      </w:r>
      <w:r w:rsidR="00503073">
        <w:t>,</w:t>
      </w:r>
      <w:r w:rsidR="00C478C2">
        <w:t xml:space="preserve"> dels på att uppsägningslön och avgångsvederlag har betalats ut till </w:t>
      </w:r>
      <w:r w:rsidR="003C0B6C">
        <w:t>verkställande direktör</w:t>
      </w:r>
      <w:r w:rsidR="00FE0D86">
        <w:t xml:space="preserve"> och aktiechef</w:t>
      </w:r>
      <w:r w:rsidR="00402942">
        <w:t xml:space="preserve">. </w:t>
      </w:r>
    </w:p>
    <w:p w14:paraId="0C4ED025" w14:textId="4C814EC6" w:rsidR="008B4394" w:rsidRDefault="008B4394" w:rsidP="008B4394">
      <w:pPr>
        <w:pStyle w:val="Brdtextmedindrag"/>
        <w:rPr>
          <w:rFonts w:ascii="Trade Gothic Pro" w:hAnsi="Trade Gothic Pro"/>
          <w:b/>
          <w:sz w:val="18"/>
        </w:rPr>
      </w:pPr>
      <w:r>
        <w:t>De externa förvaltningskostnaderna för 201</w:t>
      </w:r>
      <w:r w:rsidR="00440DEC">
        <w:t>9</w:t>
      </w:r>
      <w:r>
        <w:t xml:space="preserve"> uppgick till </w:t>
      </w:r>
      <w:r w:rsidR="00440DEC">
        <w:t>186</w:t>
      </w:r>
      <w:r>
        <w:t xml:space="preserve"> miljoner kronor, vilket var en minskning för </w:t>
      </w:r>
      <w:r w:rsidR="00440DEC">
        <w:t xml:space="preserve">fjärde </w:t>
      </w:r>
      <w:r>
        <w:t>året i rad. Minskningen jämfört med 201</w:t>
      </w:r>
      <w:r w:rsidR="00440DEC">
        <w:t>8</w:t>
      </w:r>
      <w:r>
        <w:t xml:space="preserve"> uppgick till </w:t>
      </w:r>
      <w:r w:rsidR="00440DEC">
        <w:t xml:space="preserve">42 </w:t>
      </w:r>
      <w:r>
        <w:t>miljoner kronor</w:t>
      </w:r>
      <w:r w:rsidR="00440DEC">
        <w:t xml:space="preserve"> och beror </w:t>
      </w:r>
      <w:r w:rsidR="00C61FA1">
        <w:t>till stor del på upp</w:t>
      </w:r>
      <w:r w:rsidR="0054305A">
        <w:softHyphen/>
      </w:r>
      <w:r w:rsidR="00C61FA1">
        <w:t>handlingen av förvaltning av aktier inom tillväxtmarknader som inleddes under 2018 och slutfördes under 2019.</w:t>
      </w:r>
    </w:p>
    <w:p w14:paraId="4693D8E2" w14:textId="06B4F392" w:rsidR="008B4394" w:rsidRDefault="008B4394" w:rsidP="008B4394">
      <w:pPr>
        <w:pStyle w:val="TabellRubrik"/>
      </w:pPr>
      <w:r>
        <w:t xml:space="preserve">Tabell </w:t>
      </w:r>
      <w:fldSimple w:instr=" STYLEREF 1 \s ">
        <w:r w:rsidR="008B3E76">
          <w:rPr>
            <w:noProof/>
          </w:rPr>
          <w:t>6</w:t>
        </w:r>
      </w:fldSimple>
      <w:r>
        <w:t>.</w:t>
      </w:r>
      <w:fldSimple w:instr=" SEQ Tabell \* Arabic \s 1  \* MERGEFORMAT ">
        <w:r w:rsidR="008B3E76">
          <w:rPr>
            <w:noProof/>
          </w:rPr>
          <w:t>2</w:t>
        </w:r>
      </w:fldSimple>
      <w:r>
        <w:tab/>
      </w:r>
      <w:r w:rsidRPr="009E25EE">
        <w:t>Första AP-fondens kostnader</w:t>
      </w:r>
      <w:r>
        <w:t xml:space="preserve"> och antal anställda</w:t>
      </w:r>
    </w:p>
    <w:tbl>
      <w:tblPr>
        <w:tblW w:w="5967" w:type="dxa"/>
        <w:tblInd w:w="70" w:type="dxa"/>
        <w:tblLayout w:type="fixed"/>
        <w:tblCellMar>
          <w:left w:w="70" w:type="dxa"/>
          <w:right w:w="70" w:type="dxa"/>
        </w:tblCellMar>
        <w:tblLook w:val="04A0" w:firstRow="1" w:lastRow="0" w:firstColumn="1" w:lastColumn="0" w:noHBand="0" w:noVBand="1"/>
      </w:tblPr>
      <w:tblGrid>
        <w:gridCol w:w="2463"/>
        <w:gridCol w:w="700"/>
        <w:gridCol w:w="701"/>
        <w:gridCol w:w="701"/>
        <w:gridCol w:w="701"/>
        <w:gridCol w:w="701"/>
      </w:tblGrid>
      <w:tr w:rsidR="004A22C6" w14:paraId="588F8274" w14:textId="4FB36458" w:rsidTr="00FE0D86">
        <w:trPr>
          <w:trHeight w:val="315"/>
        </w:trPr>
        <w:tc>
          <w:tcPr>
            <w:tcW w:w="2205" w:type="dxa"/>
            <w:tcBorders>
              <w:top w:val="single" w:sz="8" w:space="0" w:color="auto"/>
              <w:left w:val="nil"/>
              <w:bottom w:val="single" w:sz="8" w:space="0" w:color="auto"/>
              <w:right w:val="nil"/>
            </w:tcBorders>
            <w:noWrap/>
            <w:vAlign w:val="center"/>
            <w:hideMark/>
          </w:tcPr>
          <w:p w14:paraId="30F42DD8" w14:textId="77777777" w:rsidR="004A22C6" w:rsidRPr="007073E8" w:rsidRDefault="004A22C6" w:rsidP="004A22C6">
            <w:pPr>
              <w:spacing w:after="0" w:line="240" w:lineRule="auto"/>
              <w:rPr>
                <w:rFonts w:ascii="Trade Gothic LT Std Cn" w:hAnsi="Trade Gothic LT Std Cn"/>
                <w:bCs/>
                <w:i/>
                <w:color w:val="000000"/>
                <w:sz w:val="18"/>
                <w:szCs w:val="18"/>
                <w:lang w:eastAsia="sv-SE"/>
              </w:rPr>
            </w:pPr>
            <w:r w:rsidRPr="007073E8">
              <w:rPr>
                <w:rFonts w:ascii="Trade Gothic LT Std Cn" w:hAnsi="Trade Gothic LT Std Cn"/>
                <w:bCs/>
                <w:i/>
                <w:color w:val="000000"/>
                <w:sz w:val="18"/>
                <w:szCs w:val="18"/>
                <w:lang w:eastAsia="sv-SE"/>
              </w:rPr>
              <w:t>Miljoner kronor</w:t>
            </w:r>
          </w:p>
        </w:tc>
        <w:tc>
          <w:tcPr>
            <w:tcW w:w="627" w:type="dxa"/>
            <w:tcBorders>
              <w:top w:val="single" w:sz="8" w:space="0" w:color="auto"/>
              <w:left w:val="nil"/>
              <w:bottom w:val="single" w:sz="8" w:space="0" w:color="auto"/>
              <w:right w:val="nil"/>
            </w:tcBorders>
            <w:noWrap/>
            <w:vAlign w:val="center"/>
            <w:hideMark/>
          </w:tcPr>
          <w:p w14:paraId="770E8928" w14:textId="77777777" w:rsidR="004A22C6" w:rsidRPr="007073E8" w:rsidRDefault="004A22C6" w:rsidP="004A22C6">
            <w:pPr>
              <w:spacing w:after="0" w:line="240" w:lineRule="auto"/>
              <w:jc w:val="right"/>
              <w:rPr>
                <w:rFonts w:ascii="Trade Gothic LT Std Cn" w:hAnsi="Trade Gothic LT Std Cn"/>
                <w:b/>
                <w:bCs/>
                <w:color w:val="000000"/>
                <w:sz w:val="18"/>
                <w:szCs w:val="18"/>
                <w:lang w:eastAsia="sv-SE"/>
              </w:rPr>
            </w:pPr>
            <w:r w:rsidRPr="007073E8">
              <w:rPr>
                <w:rFonts w:ascii="Trade Gothic LT Std Cn" w:hAnsi="Trade Gothic LT Std Cn"/>
                <w:b/>
                <w:bCs/>
                <w:color w:val="000000"/>
                <w:sz w:val="18"/>
                <w:szCs w:val="18"/>
                <w:lang w:eastAsia="sv-SE"/>
              </w:rPr>
              <w:t>2015</w:t>
            </w:r>
          </w:p>
        </w:tc>
        <w:tc>
          <w:tcPr>
            <w:tcW w:w="627" w:type="dxa"/>
            <w:tcBorders>
              <w:top w:val="single" w:sz="8" w:space="0" w:color="auto"/>
              <w:left w:val="nil"/>
              <w:bottom w:val="single" w:sz="8" w:space="0" w:color="auto"/>
              <w:right w:val="nil"/>
            </w:tcBorders>
            <w:noWrap/>
            <w:vAlign w:val="center"/>
            <w:hideMark/>
          </w:tcPr>
          <w:p w14:paraId="03B0ADA2" w14:textId="77777777" w:rsidR="004A22C6" w:rsidRPr="007073E8" w:rsidRDefault="004A22C6" w:rsidP="004A22C6">
            <w:pPr>
              <w:spacing w:after="0" w:line="240" w:lineRule="auto"/>
              <w:jc w:val="right"/>
              <w:rPr>
                <w:rFonts w:ascii="Trade Gothic LT Std Cn" w:hAnsi="Trade Gothic LT Std Cn"/>
                <w:b/>
                <w:bCs/>
                <w:color w:val="000000"/>
                <w:sz w:val="18"/>
                <w:szCs w:val="18"/>
                <w:lang w:eastAsia="sv-SE"/>
              </w:rPr>
            </w:pPr>
            <w:r w:rsidRPr="007073E8">
              <w:rPr>
                <w:rFonts w:ascii="Trade Gothic LT Std Cn" w:hAnsi="Trade Gothic LT Std Cn"/>
                <w:b/>
                <w:bCs/>
                <w:color w:val="000000"/>
                <w:sz w:val="18"/>
                <w:szCs w:val="18"/>
                <w:lang w:eastAsia="sv-SE"/>
              </w:rPr>
              <w:t>2016</w:t>
            </w:r>
          </w:p>
        </w:tc>
        <w:tc>
          <w:tcPr>
            <w:tcW w:w="627" w:type="dxa"/>
            <w:tcBorders>
              <w:top w:val="single" w:sz="8" w:space="0" w:color="auto"/>
              <w:left w:val="nil"/>
              <w:bottom w:val="single" w:sz="8" w:space="0" w:color="auto"/>
              <w:right w:val="nil"/>
            </w:tcBorders>
            <w:vAlign w:val="center"/>
          </w:tcPr>
          <w:p w14:paraId="2C01DB1F" w14:textId="3D6AD0D7" w:rsidR="004A22C6" w:rsidRPr="007073E8" w:rsidRDefault="004A22C6" w:rsidP="004A22C6">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2017</w:t>
            </w:r>
          </w:p>
        </w:tc>
        <w:tc>
          <w:tcPr>
            <w:tcW w:w="627" w:type="dxa"/>
            <w:tcBorders>
              <w:top w:val="single" w:sz="8" w:space="0" w:color="auto"/>
              <w:left w:val="nil"/>
              <w:bottom w:val="single" w:sz="8" w:space="0" w:color="auto"/>
              <w:right w:val="nil"/>
            </w:tcBorders>
            <w:vAlign w:val="center"/>
          </w:tcPr>
          <w:p w14:paraId="5E4001BC" w14:textId="77777777" w:rsidR="004A22C6" w:rsidRDefault="004A22C6" w:rsidP="004A22C6">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2018</w:t>
            </w:r>
          </w:p>
        </w:tc>
        <w:tc>
          <w:tcPr>
            <w:tcW w:w="627" w:type="dxa"/>
            <w:tcBorders>
              <w:top w:val="single" w:sz="8" w:space="0" w:color="auto"/>
              <w:left w:val="nil"/>
              <w:bottom w:val="single" w:sz="8" w:space="0" w:color="auto"/>
              <w:right w:val="nil"/>
            </w:tcBorders>
            <w:vAlign w:val="center"/>
          </w:tcPr>
          <w:p w14:paraId="0AC471D9" w14:textId="2BE1A9E9" w:rsidR="004A22C6" w:rsidRDefault="004A22C6" w:rsidP="004A22C6">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2019</w:t>
            </w:r>
          </w:p>
        </w:tc>
      </w:tr>
      <w:tr w:rsidR="004A22C6" w14:paraId="1FFC168B" w14:textId="7103A71C" w:rsidTr="00FE0D86">
        <w:trPr>
          <w:trHeight w:val="315"/>
        </w:trPr>
        <w:tc>
          <w:tcPr>
            <w:tcW w:w="2205" w:type="dxa"/>
            <w:tcBorders>
              <w:top w:val="nil"/>
              <w:left w:val="nil"/>
              <w:bottom w:val="single" w:sz="8" w:space="0" w:color="auto"/>
              <w:right w:val="nil"/>
            </w:tcBorders>
            <w:noWrap/>
            <w:vAlign w:val="center"/>
            <w:hideMark/>
          </w:tcPr>
          <w:p w14:paraId="148C9155" w14:textId="77777777" w:rsidR="004A22C6" w:rsidRPr="007073E8" w:rsidRDefault="004A22C6" w:rsidP="004A22C6">
            <w:pPr>
              <w:spacing w:after="0" w:line="240" w:lineRule="auto"/>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Interna kostnader</w:t>
            </w:r>
          </w:p>
        </w:tc>
        <w:tc>
          <w:tcPr>
            <w:tcW w:w="627" w:type="dxa"/>
            <w:tcBorders>
              <w:top w:val="nil"/>
              <w:left w:val="nil"/>
              <w:bottom w:val="single" w:sz="8" w:space="0" w:color="auto"/>
              <w:right w:val="nil"/>
            </w:tcBorders>
            <w:noWrap/>
            <w:vAlign w:val="center"/>
            <w:hideMark/>
          </w:tcPr>
          <w:p w14:paraId="52E1780A"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185</w:t>
            </w:r>
          </w:p>
        </w:tc>
        <w:tc>
          <w:tcPr>
            <w:tcW w:w="627" w:type="dxa"/>
            <w:tcBorders>
              <w:top w:val="nil"/>
              <w:left w:val="nil"/>
              <w:bottom w:val="single" w:sz="8" w:space="0" w:color="auto"/>
              <w:right w:val="nil"/>
            </w:tcBorders>
            <w:noWrap/>
            <w:vAlign w:val="center"/>
            <w:hideMark/>
          </w:tcPr>
          <w:p w14:paraId="2EC6FBAA"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187</w:t>
            </w:r>
          </w:p>
        </w:tc>
        <w:tc>
          <w:tcPr>
            <w:tcW w:w="627" w:type="dxa"/>
            <w:tcBorders>
              <w:top w:val="nil"/>
              <w:left w:val="nil"/>
              <w:bottom w:val="single" w:sz="8" w:space="0" w:color="auto"/>
              <w:right w:val="nil"/>
            </w:tcBorders>
            <w:vAlign w:val="center"/>
          </w:tcPr>
          <w:p w14:paraId="22B16F0B"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209</w:t>
            </w:r>
          </w:p>
        </w:tc>
        <w:tc>
          <w:tcPr>
            <w:tcW w:w="627" w:type="dxa"/>
            <w:tcBorders>
              <w:top w:val="nil"/>
              <w:left w:val="nil"/>
              <w:bottom w:val="single" w:sz="8" w:space="0" w:color="auto"/>
              <w:right w:val="nil"/>
            </w:tcBorders>
            <w:vAlign w:val="center"/>
          </w:tcPr>
          <w:p w14:paraId="0BFDBB03" w14:textId="5EFE3209"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223</w:t>
            </w:r>
          </w:p>
        </w:tc>
        <w:tc>
          <w:tcPr>
            <w:tcW w:w="627" w:type="dxa"/>
            <w:tcBorders>
              <w:top w:val="nil"/>
              <w:left w:val="nil"/>
              <w:bottom w:val="single" w:sz="8" w:space="0" w:color="auto"/>
              <w:right w:val="nil"/>
            </w:tcBorders>
            <w:vAlign w:val="center"/>
          </w:tcPr>
          <w:p w14:paraId="7C4BD030" w14:textId="0FDB3992"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239</w:t>
            </w:r>
          </w:p>
        </w:tc>
      </w:tr>
      <w:tr w:rsidR="004A22C6" w14:paraId="1591794E" w14:textId="04F53D5E" w:rsidTr="00FE0D86">
        <w:trPr>
          <w:trHeight w:val="300"/>
        </w:trPr>
        <w:tc>
          <w:tcPr>
            <w:tcW w:w="2205" w:type="dxa"/>
            <w:tcBorders>
              <w:top w:val="nil"/>
              <w:left w:val="nil"/>
              <w:bottom w:val="nil"/>
              <w:right w:val="nil"/>
            </w:tcBorders>
            <w:noWrap/>
            <w:vAlign w:val="center"/>
            <w:hideMark/>
          </w:tcPr>
          <w:p w14:paraId="24F98BAB" w14:textId="77777777" w:rsidR="004A22C6" w:rsidRPr="007073E8" w:rsidRDefault="004A22C6" w:rsidP="004A22C6">
            <w:pPr>
              <w:spacing w:after="0" w:line="240" w:lineRule="auto"/>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Personalkostnader</w:t>
            </w:r>
          </w:p>
        </w:tc>
        <w:tc>
          <w:tcPr>
            <w:tcW w:w="627" w:type="dxa"/>
            <w:tcBorders>
              <w:top w:val="nil"/>
              <w:left w:val="nil"/>
              <w:bottom w:val="nil"/>
              <w:right w:val="nil"/>
            </w:tcBorders>
            <w:noWrap/>
            <w:vAlign w:val="center"/>
            <w:hideMark/>
          </w:tcPr>
          <w:p w14:paraId="24560212"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116</w:t>
            </w:r>
          </w:p>
        </w:tc>
        <w:tc>
          <w:tcPr>
            <w:tcW w:w="627" w:type="dxa"/>
            <w:tcBorders>
              <w:top w:val="nil"/>
              <w:left w:val="nil"/>
              <w:bottom w:val="nil"/>
              <w:right w:val="nil"/>
            </w:tcBorders>
            <w:noWrap/>
            <w:vAlign w:val="center"/>
            <w:hideMark/>
          </w:tcPr>
          <w:p w14:paraId="129A30E0"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118</w:t>
            </w:r>
          </w:p>
        </w:tc>
        <w:tc>
          <w:tcPr>
            <w:tcW w:w="627" w:type="dxa"/>
            <w:tcBorders>
              <w:top w:val="nil"/>
              <w:left w:val="nil"/>
              <w:bottom w:val="nil"/>
              <w:right w:val="nil"/>
            </w:tcBorders>
            <w:vAlign w:val="center"/>
          </w:tcPr>
          <w:p w14:paraId="4051CE07"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131</w:t>
            </w:r>
          </w:p>
        </w:tc>
        <w:tc>
          <w:tcPr>
            <w:tcW w:w="627" w:type="dxa"/>
            <w:tcBorders>
              <w:top w:val="nil"/>
              <w:left w:val="nil"/>
              <w:bottom w:val="nil"/>
              <w:right w:val="nil"/>
            </w:tcBorders>
            <w:vAlign w:val="center"/>
          </w:tcPr>
          <w:p w14:paraId="1D59B56B" w14:textId="77777777"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135</w:t>
            </w:r>
          </w:p>
        </w:tc>
        <w:tc>
          <w:tcPr>
            <w:tcW w:w="627" w:type="dxa"/>
            <w:tcBorders>
              <w:top w:val="nil"/>
              <w:left w:val="nil"/>
              <w:bottom w:val="nil"/>
              <w:right w:val="nil"/>
            </w:tcBorders>
            <w:vAlign w:val="center"/>
          </w:tcPr>
          <w:p w14:paraId="2D2B8C8A" w14:textId="29C04BA7"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149</w:t>
            </w:r>
          </w:p>
        </w:tc>
      </w:tr>
      <w:tr w:rsidR="004A22C6" w14:paraId="1CBF72DD" w14:textId="630998C5" w:rsidTr="00FE0D86">
        <w:trPr>
          <w:trHeight w:val="300"/>
        </w:trPr>
        <w:tc>
          <w:tcPr>
            <w:tcW w:w="2205" w:type="dxa"/>
            <w:tcBorders>
              <w:top w:val="nil"/>
              <w:left w:val="nil"/>
              <w:bottom w:val="nil"/>
              <w:right w:val="nil"/>
            </w:tcBorders>
            <w:noWrap/>
            <w:vAlign w:val="center"/>
            <w:hideMark/>
          </w:tcPr>
          <w:p w14:paraId="08E757FE" w14:textId="77777777" w:rsidR="004A22C6" w:rsidRPr="007073E8" w:rsidRDefault="004A22C6" w:rsidP="004A22C6">
            <w:pPr>
              <w:spacing w:after="0" w:line="240" w:lineRule="auto"/>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Lokalkostnader</w:t>
            </w:r>
          </w:p>
        </w:tc>
        <w:tc>
          <w:tcPr>
            <w:tcW w:w="627" w:type="dxa"/>
            <w:tcBorders>
              <w:top w:val="nil"/>
              <w:left w:val="nil"/>
              <w:bottom w:val="nil"/>
              <w:right w:val="nil"/>
            </w:tcBorders>
            <w:noWrap/>
            <w:vAlign w:val="center"/>
            <w:hideMark/>
          </w:tcPr>
          <w:p w14:paraId="36344B64"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11</w:t>
            </w:r>
          </w:p>
        </w:tc>
        <w:tc>
          <w:tcPr>
            <w:tcW w:w="627" w:type="dxa"/>
            <w:tcBorders>
              <w:top w:val="nil"/>
              <w:left w:val="nil"/>
              <w:bottom w:val="nil"/>
              <w:right w:val="nil"/>
            </w:tcBorders>
            <w:noWrap/>
            <w:vAlign w:val="center"/>
            <w:hideMark/>
          </w:tcPr>
          <w:p w14:paraId="0F3D056F"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12</w:t>
            </w:r>
          </w:p>
        </w:tc>
        <w:tc>
          <w:tcPr>
            <w:tcW w:w="627" w:type="dxa"/>
            <w:tcBorders>
              <w:top w:val="nil"/>
              <w:left w:val="nil"/>
              <w:bottom w:val="nil"/>
              <w:right w:val="nil"/>
            </w:tcBorders>
            <w:vAlign w:val="center"/>
          </w:tcPr>
          <w:p w14:paraId="33063F74"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13</w:t>
            </w:r>
          </w:p>
        </w:tc>
        <w:tc>
          <w:tcPr>
            <w:tcW w:w="627" w:type="dxa"/>
            <w:tcBorders>
              <w:top w:val="nil"/>
              <w:left w:val="nil"/>
              <w:bottom w:val="nil"/>
              <w:right w:val="nil"/>
            </w:tcBorders>
            <w:vAlign w:val="center"/>
          </w:tcPr>
          <w:p w14:paraId="11BD0D99" w14:textId="77777777"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13</w:t>
            </w:r>
          </w:p>
        </w:tc>
        <w:tc>
          <w:tcPr>
            <w:tcW w:w="627" w:type="dxa"/>
            <w:tcBorders>
              <w:top w:val="nil"/>
              <w:left w:val="nil"/>
              <w:bottom w:val="nil"/>
              <w:right w:val="nil"/>
            </w:tcBorders>
            <w:vAlign w:val="center"/>
          </w:tcPr>
          <w:p w14:paraId="02A0B181" w14:textId="58B43412"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13</w:t>
            </w:r>
          </w:p>
        </w:tc>
      </w:tr>
      <w:tr w:rsidR="004A22C6" w14:paraId="3E31C72F" w14:textId="05FEC411" w:rsidTr="00FE0D86">
        <w:trPr>
          <w:trHeight w:val="300"/>
        </w:trPr>
        <w:tc>
          <w:tcPr>
            <w:tcW w:w="2205" w:type="dxa"/>
            <w:tcBorders>
              <w:top w:val="nil"/>
              <w:left w:val="nil"/>
              <w:bottom w:val="nil"/>
              <w:right w:val="nil"/>
            </w:tcBorders>
            <w:noWrap/>
            <w:vAlign w:val="center"/>
            <w:hideMark/>
          </w:tcPr>
          <w:p w14:paraId="77A63850" w14:textId="77777777" w:rsidR="004A22C6" w:rsidRPr="007073E8" w:rsidRDefault="004A22C6" w:rsidP="004A22C6">
            <w:pPr>
              <w:spacing w:after="0" w:line="240" w:lineRule="auto"/>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Köpta tjänster</w:t>
            </w:r>
          </w:p>
        </w:tc>
        <w:tc>
          <w:tcPr>
            <w:tcW w:w="627" w:type="dxa"/>
            <w:tcBorders>
              <w:top w:val="nil"/>
              <w:left w:val="nil"/>
              <w:bottom w:val="nil"/>
              <w:right w:val="nil"/>
            </w:tcBorders>
            <w:noWrap/>
            <w:vAlign w:val="center"/>
            <w:hideMark/>
          </w:tcPr>
          <w:p w14:paraId="164E6903"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22</w:t>
            </w:r>
          </w:p>
        </w:tc>
        <w:tc>
          <w:tcPr>
            <w:tcW w:w="627" w:type="dxa"/>
            <w:tcBorders>
              <w:top w:val="nil"/>
              <w:left w:val="nil"/>
              <w:bottom w:val="nil"/>
              <w:right w:val="nil"/>
            </w:tcBorders>
            <w:noWrap/>
            <w:vAlign w:val="center"/>
            <w:hideMark/>
          </w:tcPr>
          <w:p w14:paraId="591F5515"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19</w:t>
            </w:r>
          </w:p>
        </w:tc>
        <w:tc>
          <w:tcPr>
            <w:tcW w:w="627" w:type="dxa"/>
            <w:tcBorders>
              <w:top w:val="nil"/>
              <w:left w:val="nil"/>
              <w:bottom w:val="nil"/>
              <w:right w:val="nil"/>
            </w:tcBorders>
            <w:vAlign w:val="center"/>
          </w:tcPr>
          <w:p w14:paraId="220FDAED"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25</w:t>
            </w:r>
          </w:p>
        </w:tc>
        <w:tc>
          <w:tcPr>
            <w:tcW w:w="627" w:type="dxa"/>
            <w:tcBorders>
              <w:top w:val="nil"/>
              <w:left w:val="nil"/>
              <w:bottom w:val="nil"/>
              <w:right w:val="nil"/>
            </w:tcBorders>
            <w:vAlign w:val="center"/>
          </w:tcPr>
          <w:p w14:paraId="554E76D6" w14:textId="77777777"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26</w:t>
            </w:r>
          </w:p>
        </w:tc>
        <w:tc>
          <w:tcPr>
            <w:tcW w:w="627" w:type="dxa"/>
            <w:tcBorders>
              <w:top w:val="nil"/>
              <w:left w:val="nil"/>
              <w:bottom w:val="nil"/>
              <w:right w:val="nil"/>
            </w:tcBorders>
            <w:vAlign w:val="center"/>
          </w:tcPr>
          <w:p w14:paraId="76C5134C" w14:textId="48F2ED20"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20</w:t>
            </w:r>
          </w:p>
        </w:tc>
      </w:tr>
      <w:tr w:rsidR="004A22C6" w14:paraId="16C51418" w14:textId="394D2747" w:rsidTr="00FE0D86">
        <w:trPr>
          <w:trHeight w:val="300"/>
        </w:trPr>
        <w:tc>
          <w:tcPr>
            <w:tcW w:w="2205" w:type="dxa"/>
            <w:tcBorders>
              <w:top w:val="nil"/>
              <w:left w:val="nil"/>
              <w:bottom w:val="nil"/>
              <w:right w:val="nil"/>
            </w:tcBorders>
            <w:noWrap/>
            <w:vAlign w:val="center"/>
            <w:hideMark/>
          </w:tcPr>
          <w:p w14:paraId="16B32EF1" w14:textId="77777777" w:rsidR="004A22C6" w:rsidRPr="007073E8" w:rsidRDefault="004A22C6" w:rsidP="004A22C6">
            <w:pPr>
              <w:spacing w:after="0" w:line="240" w:lineRule="auto"/>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Informations- och datakostnader</w:t>
            </w:r>
          </w:p>
        </w:tc>
        <w:tc>
          <w:tcPr>
            <w:tcW w:w="627" w:type="dxa"/>
            <w:tcBorders>
              <w:top w:val="nil"/>
              <w:left w:val="nil"/>
              <w:bottom w:val="nil"/>
              <w:right w:val="nil"/>
            </w:tcBorders>
            <w:noWrap/>
            <w:vAlign w:val="center"/>
            <w:hideMark/>
          </w:tcPr>
          <w:p w14:paraId="2AE78D06"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30</w:t>
            </w:r>
          </w:p>
        </w:tc>
        <w:tc>
          <w:tcPr>
            <w:tcW w:w="627" w:type="dxa"/>
            <w:tcBorders>
              <w:top w:val="nil"/>
              <w:left w:val="nil"/>
              <w:bottom w:val="nil"/>
              <w:right w:val="nil"/>
            </w:tcBorders>
            <w:noWrap/>
            <w:vAlign w:val="center"/>
            <w:hideMark/>
          </w:tcPr>
          <w:p w14:paraId="1019E88A"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31</w:t>
            </w:r>
          </w:p>
        </w:tc>
        <w:tc>
          <w:tcPr>
            <w:tcW w:w="627" w:type="dxa"/>
            <w:tcBorders>
              <w:top w:val="nil"/>
              <w:left w:val="nil"/>
              <w:bottom w:val="nil"/>
              <w:right w:val="nil"/>
            </w:tcBorders>
            <w:vAlign w:val="center"/>
          </w:tcPr>
          <w:p w14:paraId="4CFAA2F1"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35</w:t>
            </w:r>
          </w:p>
        </w:tc>
        <w:tc>
          <w:tcPr>
            <w:tcW w:w="627" w:type="dxa"/>
            <w:tcBorders>
              <w:top w:val="nil"/>
              <w:left w:val="nil"/>
              <w:bottom w:val="nil"/>
              <w:right w:val="nil"/>
            </w:tcBorders>
            <w:vAlign w:val="center"/>
          </w:tcPr>
          <w:p w14:paraId="4649C2DB" w14:textId="77777777"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45</w:t>
            </w:r>
          </w:p>
        </w:tc>
        <w:tc>
          <w:tcPr>
            <w:tcW w:w="627" w:type="dxa"/>
            <w:tcBorders>
              <w:top w:val="nil"/>
              <w:left w:val="nil"/>
              <w:bottom w:val="nil"/>
              <w:right w:val="nil"/>
            </w:tcBorders>
            <w:vAlign w:val="center"/>
          </w:tcPr>
          <w:p w14:paraId="7CD092A6" w14:textId="48188781"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53</w:t>
            </w:r>
          </w:p>
        </w:tc>
      </w:tr>
      <w:tr w:rsidR="004A22C6" w14:paraId="5C848F68" w14:textId="784E7671" w:rsidTr="00FE0D86">
        <w:trPr>
          <w:trHeight w:val="315"/>
        </w:trPr>
        <w:tc>
          <w:tcPr>
            <w:tcW w:w="2205" w:type="dxa"/>
            <w:tcBorders>
              <w:top w:val="nil"/>
              <w:left w:val="nil"/>
              <w:bottom w:val="single" w:sz="8" w:space="0" w:color="auto"/>
              <w:right w:val="nil"/>
            </w:tcBorders>
            <w:noWrap/>
            <w:vAlign w:val="center"/>
            <w:hideMark/>
          </w:tcPr>
          <w:p w14:paraId="21A0899A" w14:textId="77777777" w:rsidR="004A22C6" w:rsidRPr="007073E8" w:rsidRDefault="004A22C6" w:rsidP="004A22C6">
            <w:pPr>
              <w:spacing w:after="0" w:line="240" w:lineRule="auto"/>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Övrigt</w:t>
            </w:r>
          </w:p>
        </w:tc>
        <w:tc>
          <w:tcPr>
            <w:tcW w:w="627" w:type="dxa"/>
            <w:tcBorders>
              <w:top w:val="nil"/>
              <w:left w:val="nil"/>
              <w:bottom w:val="single" w:sz="8" w:space="0" w:color="auto"/>
              <w:right w:val="nil"/>
            </w:tcBorders>
            <w:noWrap/>
            <w:vAlign w:val="center"/>
            <w:hideMark/>
          </w:tcPr>
          <w:p w14:paraId="6E7447C0"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6</w:t>
            </w:r>
          </w:p>
        </w:tc>
        <w:tc>
          <w:tcPr>
            <w:tcW w:w="627" w:type="dxa"/>
            <w:tcBorders>
              <w:top w:val="nil"/>
              <w:left w:val="nil"/>
              <w:bottom w:val="single" w:sz="8" w:space="0" w:color="auto"/>
              <w:right w:val="nil"/>
            </w:tcBorders>
            <w:noWrap/>
            <w:vAlign w:val="center"/>
            <w:hideMark/>
          </w:tcPr>
          <w:p w14:paraId="7DF18ABB"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7</w:t>
            </w:r>
          </w:p>
        </w:tc>
        <w:tc>
          <w:tcPr>
            <w:tcW w:w="627" w:type="dxa"/>
            <w:tcBorders>
              <w:top w:val="nil"/>
              <w:left w:val="nil"/>
              <w:bottom w:val="single" w:sz="8" w:space="0" w:color="auto"/>
              <w:right w:val="nil"/>
            </w:tcBorders>
            <w:vAlign w:val="center"/>
          </w:tcPr>
          <w:p w14:paraId="36641D0C" w14:textId="77777777"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6</w:t>
            </w:r>
          </w:p>
        </w:tc>
        <w:tc>
          <w:tcPr>
            <w:tcW w:w="627" w:type="dxa"/>
            <w:tcBorders>
              <w:top w:val="nil"/>
              <w:left w:val="nil"/>
              <w:bottom w:val="single" w:sz="8" w:space="0" w:color="auto"/>
              <w:right w:val="nil"/>
            </w:tcBorders>
            <w:vAlign w:val="center"/>
          </w:tcPr>
          <w:p w14:paraId="39BB2B9A" w14:textId="77777777"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3</w:t>
            </w:r>
          </w:p>
        </w:tc>
        <w:tc>
          <w:tcPr>
            <w:tcW w:w="627" w:type="dxa"/>
            <w:tcBorders>
              <w:top w:val="nil"/>
              <w:left w:val="nil"/>
              <w:bottom w:val="single" w:sz="8" w:space="0" w:color="auto"/>
              <w:right w:val="nil"/>
            </w:tcBorders>
            <w:vAlign w:val="center"/>
          </w:tcPr>
          <w:p w14:paraId="02BD62C6" w14:textId="2B2654BC"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4</w:t>
            </w:r>
          </w:p>
        </w:tc>
      </w:tr>
      <w:tr w:rsidR="004A22C6" w14:paraId="30E66534" w14:textId="4FDBEE62" w:rsidTr="00FE0D86">
        <w:trPr>
          <w:trHeight w:val="315"/>
        </w:trPr>
        <w:tc>
          <w:tcPr>
            <w:tcW w:w="2205" w:type="dxa"/>
            <w:tcBorders>
              <w:top w:val="nil"/>
              <w:left w:val="nil"/>
              <w:bottom w:val="single" w:sz="8" w:space="0" w:color="auto"/>
              <w:right w:val="nil"/>
            </w:tcBorders>
            <w:noWrap/>
            <w:vAlign w:val="center"/>
            <w:hideMark/>
          </w:tcPr>
          <w:p w14:paraId="647E682A" w14:textId="77777777" w:rsidR="004A22C6" w:rsidRPr="007073E8" w:rsidRDefault="004A22C6" w:rsidP="004A22C6">
            <w:pPr>
              <w:spacing w:after="0" w:line="240" w:lineRule="auto"/>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Externa förvaltningskostnader</w:t>
            </w:r>
            <w:r>
              <w:rPr>
                <w:rStyle w:val="Fotnotsreferens"/>
                <w:rFonts w:ascii="Trade Gothic LT Std Cn" w:hAnsi="Trade Gothic LT Std Cn"/>
                <w:color w:val="000000"/>
                <w:sz w:val="18"/>
                <w:szCs w:val="18"/>
                <w:lang w:eastAsia="sv-SE"/>
              </w:rPr>
              <w:footnoteReference w:id="16"/>
            </w:r>
          </w:p>
        </w:tc>
        <w:tc>
          <w:tcPr>
            <w:tcW w:w="627" w:type="dxa"/>
            <w:tcBorders>
              <w:top w:val="nil"/>
              <w:left w:val="nil"/>
              <w:bottom w:val="single" w:sz="8" w:space="0" w:color="auto"/>
              <w:right w:val="nil"/>
            </w:tcBorders>
            <w:noWrap/>
            <w:vAlign w:val="center"/>
            <w:hideMark/>
          </w:tcPr>
          <w:p w14:paraId="1BDAFAA0"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308</w:t>
            </w:r>
          </w:p>
        </w:tc>
        <w:tc>
          <w:tcPr>
            <w:tcW w:w="627" w:type="dxa"/>
            <w:tcBorders>
              <w:top w:val="nil"/>
              <w:left w:val="nil"/>
              <w:bottom w:val="single" w:sz="8" w:space="0" w:color="auto"/>
              <w:right w:val="nil"/>
            </w:tcBorders>
            <w:noWrap/>
            <w:vAlign w:val="center"/>
            <w:hideMark/>
          </w:tcPr>
          <w:p w14:paraId="3ACD8FB6"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271</w:t>
            </w:r>
          </w:p>
        </w:tc>
        <w:tc>
          <w:tcPr>
            <w:tcW w:w="627" w:type="dxa"/>
            <w:tcBorders>
              <w:top w:val="nil"/>
              <w:left w:val="nil"/>
              <w:bottom w:val="single" w:sz="8" w:space="0" w:color="auto"/>
              <w:right w:val="nil"/>
            </w:tcBorders>
            <w:vAlign w:val="center"/>
          </w:tcPr>
          <w:p w14:paraId="7B0F0CCF"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236</w:t>
            </w:r>
          </w:p>
        </w:tc>
        <w:tc>
          <w:tcPr>
            <w:tcW w:w="627" w:type="dxa"/>
            <w:tcBorders>
              <w:top w:val="nil"/>
              <w:left w:val="nil"/>
              <w:bottom w:val="single" w:sz="8" w:space="0" w:color="auto"/>
              <w:right w:val="nil"/>
            </w:tcBorders>
            <w:vAlign w:val="center"/>
          </w:tcPr>
          <w:p w14:paraId="0B6B5D49" w14:textId="77777777"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228</w:t>
            </w:r>
          </w:p>
        </w:tc>
        <w:tc>
          <w:tcPr>
            <w:tcW w:w="627" w:type="dxa"/>
            <w:tcBorders>
              <w:top w:val="nil"/>
              <w:left w:val="nil"/>
              <w:bottom w:val="single" w:sz="8" w:space="0" w:color="auto"/>
              <w:right w:val="nil"/>
            </w:tcBorders>
            <w:vAlign w:val="center"/>
          </w:tcPr>
          <w:p w14:paraId="5B646869" w14:textId="3648D753"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186</w:t>
            </w:r>
          </w:p>
        </w:tc>
      </w:tr>
      <w:tr w:rsidR="004A22C6" w14:paraId="509B8F52" w14:textId="2D6E3405" w:rsidTr="00FE0D86">
        <w:trPr>
          <w:trHeight w:val="315"/>
        </w:trPr>
        <w:tc>
          <w:tcPr>
            <w:tcW w:w="2205" w:type="dxa"/>
            <w:tcBorders>
              <w:top w:val="single" w:sz="8" w:space="0" w:color="auto"/>
              <w:left w:val="nil"/>
              <w:bottom w:val="single" w:sz="4" w:space="0" w:color="auto"/>
              <w:right w:val="nil"/>
            </w:tcBorders>
            <w:noWrap/>
            <w:vAlign w:val="center"/>
            <w:hideMark/>
          </w:tcPr>
          <w:p w14:paraId="11C551C3" w14:textId="77777777" w:rsidR="004A22C6" w:rsidRPr="007073E8" w:rsidRDefault="004A22C6" w:rsidP="004A22C6">
            <w:pPr>
              <w:spacing w:after="0" w:line="240" w:lineRule="auto"/>
              <w:rPr>
                <w:rFonts w:ascii="Trade Gothic LT Std Cn" w:hAnsi="Trade Gothic LT Std Cn"/>
                <w:b/>
                <w:bCs/>
                <w:color w:val="000000"/>
                <w:sz w:val="18"/>
                <w:szCs w:val="18"/>
                <w:lang w:eastAsia="sv-SE"/>
              </w:rPr>
            </w:pPr>
            <w:r w:rsidRPr="007073E8">
              <w:rPr>
                <w:rFonts w:ascii="Trade Gothic LT Std Cn" w:hAnsi="Trade Gothic LT Std Cn"/>
                <w:b/>
                <w:bCs/>
                <w:color w:val="000000"/>
                <w:sz w:val="18"/>
                <w:szCs w:val="18"/>
                <w:lang w:eastAsia="sv-SE"/>
              </w:rPr>
              <w:t>Summa</w:t>
            </w:r>
          </w:p>
        </w:tc>
        <w:tc>
          <w:tcPr>
            <w:tcW w:w="627" w:type="dxa"/>
            <w:tcBorders>
              <w:top w:val="single" w:sz="8" w:space="0" w:color="auto"/>
              <w:left w:val="nil"/>
              <w:bottom w:val="single" w:sz="4" w:space="0" w:color="auto"/>
              <w:right w:val="nil"/>
            </w:tcBorders>
            <w:noWrap/>
            <w:vAlign w:val="center"/>
            <w:hideMark/>
          </w:tcPr>
          <w:p w14:paraId="4300FF7E" w14:textId="77777777" w:rsidR="004A22C6" w:rsidRPr="007073E8" w:rsidRDefault="004A22C6" w:rsidP="004A22C6">
            <w:pPr>
              <w:spacing w:after="0" w:line="240" w:lineRule="auto"/>
              <w:jc w:val="right"/>
              <w:rPr>
                <w:rFonts w:ascii="Trade Gothic LT Std Cn" w:hAnsi="Trade Gothic LT Std Cn"/>
                <w:b/>
                <w:bCs/>
                <w:color w:val="000000"/>
                <w:sz w:val="18"/>
                <w:szCs w:val="18"/>
                <w:lang w:eastAsia="sv-SE"/>
              </w:rPr>
            </w:pPr>
            <w:r w:rsidRPr="007073E8">
              <w:rPr>
                <w:rFonts w:ascii="Trade Gothic LT Std Cn" w:hAnsi="Trade Gothic LT Std Cn"/>
                <w:b/>
                <w:bCs/>
                <w:color w:val="000000"/>
                <w:sz w:val="18"/>
                <w:szCs w:val="18"/>
                <w:lang w:eastAsia="sv-SE"/>
              </w:rPr>
              <w:t>493</w:t>
            </w:r>
          </w:p>
        </w:tc>
        <w:tc>
          <w:tcPr>
            <w:tcW w:w="627" w:type="dxa"/>
            <w:tcBorders>
              <w:top w:val="single" w:sz="8" w:space="0" w:color="auto"/>
              <w:left w:val="nil"/>
              <w:bottom w:val="single" w:sz="4" w:space="0" w:color="auto"/>
              <w:right w:val="nil"/>
            </w:tcBorders>
            <w:noWrap/>
            <w:vAlign w:val="center"/>
            <w:hideMark/>
          </w:tcPr>
          <w:p w14:paraId="18566582" w14:textId="77777777" w:rsidR="004A22C6" w:rsidRPr="007073E8" w:rsidRDefault="004A22C6" w:rsidP="004A22C6">
            <w:pPr>
              <w:spacing w:after="0" w:line="240" w:lineRule="auto"/>
              <w:jc w:val="right"/>
              <w:rPr>
                <w:rFonts w:ascii="Trade Gothic LT Std Cn" w:hAnsi="Trade Gothic LT Std Cn"/>
                <w:b/>
                <w:bCs/>
                <w:color w:val="000000"/>
                <w:sz w:val="18"/>
                <w:szCs w:val="18"/>
                <w:lang w:eastAsia="sv-SE"/>
              </w:rPr>
            </w:pPr>
            <w:r w:rsidRPr="007073E8">
              <w:rPr>
                <w:rFonts w:ascii="Trade Gothic LT Std Cn" w:hAnsi="Trade Gothic LT Std Cn"/>
                <w:b/>
                <w:bCs/>
                <w:color w:val="000000"/>
                <w:sz w:val="18"/>
                <w:szCs w:val="18"/>
                <w:lang w:eastAsia="sv-SE"/>
              </w:rPr>
              <w:t>458</w:t>
            </w:r>
          </w:p>
        </w:tc>
        <w:tc>
          <w:tcPr>
            <w:tcW w:w="627" w:type="dxa"/>
            <w:tcBorders>
              <w:top w:val="single" w:sz="8" w:space="0" w:color="auto"/>
              <w:left w:val="nil"/>
              <w:bottom w:val="single" w:sz="4" w:space="0" w:color="auto"/>
              <w:right w:val="nil"/>
            </w:tcBorders>
            <w:vAlign w:val="center"/>
          </w:tcPr>
          <w:p w14:paraId="4580F2CF" w14:textId="77777777" w:rsidR="004A22C6" w:rsidRPr="007073E8" w:rsidRDefault="004A22C6" w:rsidP="004A22C6">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445</w:t>
            </w:r>
          </w:p>
        </w:tc>
        <w:tc>
          <w:tcPr>
            <w:tcW w:w="627" w:type="dxa"/>
            <w:tcBorders>
              <w:top w:val="single" w:sz="8" w:space="0" w:color="auto"/>
              <w:left w:val="nil"/>
              <w:bottom w:val="single" w:sz="4" w:space="0" w:color="auto"/>
              <w:right w:val="nil"/>
            </w:tcBorders>
            <w:vAlign w:val="center"/>
          </w:tcPr>
          <w:p w14:paraId="7EEFCD15" w14:textId="3E414268" w:rsidR="004A22C6" w:rsidRDefault="004A22C6" w:rsidP="004A22C6">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451</w:t>
            </w:r>
          </w:p>
        </w:tc>
        <w:tc>
          <w:tcPr>
            <w:tcW w:w="627" w:type="dxa"/>
            <w:tcBorders>
              <w:top w:val="single" w:sz="8" w:space="0" w:color="auto"/>
              <w:left w:val="nil"/>
              <w:bottom w:val="single" w:sz="4" w:space="0" w:color="auto"/>
              <w:right w:val="nil"/>
            </w:tcBorders>
            <w:vAlign w:val="center"/>
          </w:tcPr>
          <w:p w14:paraId="2CF4625C" w14:textId="22988014" w:rsidR="004A22C6" w:rsidRDefault="004A22C6" w:rsidP="004A22C6">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425</w:t>
            </w:r>
          </w:p>
        </w:tc>
      </w:tr>
      <w:tr w:rsidR="004A22C6" w14:paraId="1E3DC7F8" w14:textId="44FA0742" w:rsidTr="00FE0D86">
        <w:trPr>
          <w:trHeight w:val="315"/>
        </w:trPr>
        <w:tc>
          <w:tcPr>
            <w:tcW w:w="2205" w:type="dxa"/>
            <w:tcBorders>
              <w:top w:val="single" w:sz="4" w:space="0" w:color="auto"/>
              <w:left w:val="nil"/>
              <w:bottom w:val="single" w:sz="8" w:space="0" w:color="auto"/>
              <w:right w:val="nil"/>
            </w:tcBorders>
            <w:vAlign w:val="center"/>
            <w:hideMark/>
          </w:tcPr>
          <w:p w14:paraId="7AD61DD1" w14:textId="77777777" w:rsidR="004A22C6" w:rsidRPr="007073E8" w:rsidRDefault="004A22C6" w:rsidP="004A22C6">
            <w:pPr>
              <w:spacing w:after="0" w:line="240" w:lineRule="auto"/>
              <w:rPr>
                <w:rFonts w:ascii="Trade Gothic LT Std Cn" w:hAnsi="Trade Gothic LT Std Cn"/>
                <w:color w:val="000000"/>
                <w:sz w:val="18"/>
                <w:szCs w:val="18"/>
                <w:lang w:eastAsia="sv-SE"/>
              </w:rPr>
            </w:pPr>
            <w:bookmarkStart w:id="135" w:name="RANGE!A12"/>
            <w:bookmarkEnd w:id="135"/>
            <w:r w:rsidRPr="007073E8">
              <w:rPr>
                <w:rFonts w:ascii="Trade Gothic LT Std Cn" w:hAnsi="Trade Gothic LT Std Cn"/>
                <w:color w:val="000000"/>
                <w:sz w:val="18"/>
                <w:szCs w:val="18"/>
                <w:lang w:eastAsia="sv-SE"/>
              </w:rPr>
              <w:t>Förvaltningskostnadsandel %</w:t>
            </w:r>
          </w:p>
        </w:tc>
        <w:tc>
          <w:tcPr>
            <w:tcW w:w="627" w:type="dxa"/>
            <w:tcBorders>
              <w:top w:val="single" w:sz="4" w:space="0" w:color="auto"/>
              <w:left w:val="nil"/>
              <w:bottom w:val="single" w:sz="8" w:space="0" w:color="auto"/>
              <w:right w:val="nil"/>
            </w:tcBorders>
            <w:vAlign w:val="center"/>
            <w:hideMark/>
          </w:tcPr>
          <w:p w14:paraId="3827E3F0"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0,17</w:t>
            </w:r>
          </w:p>
        </w:tc>
        <w:tc>
          <w:tcPr>
            <w:tcW w:w="627" w:type="dxa"/>
            <w:tcBorders>
              <w:top w:val="single" w:sz="4" w:space="0" w:color="auto"/>
              <w:left w:val="nil"/>
              <w:bottom w:val="single" w:sz="8" w:space="0" w:color="auto"/>
              <w:right w:val="nil"/>
            </w:tcBorders>
            <w:vAlign w:val="center"/>
            <w:hideMark/>
          </w:tcPr>
          <w:p w14:paraId="6D6047F4"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0,15</w:t>
            </w:r>
          </w:p>
        </w:tc>
        <w:tc>
          <w:tcPr>
            <w:tcW w:w="627" w:type="dxa"/>
            <w:tcBorders>
              <w:top w:val="single" w:sz="4" w:space="0" w:color="auto"/>
              <w:left w:val="nil"/>
              <w:bottom w:val="single" w:sz="8" w:space="0" w:color="auto"/>
              <w:right w:val="nil"/>
            </w:tcBorders>
            <w:vAlign w:val="center"/>
          </w:tcPr>
          <w:p w14:paraId="21B53D59"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0,14</w:t>
            </w:r>
          </w:p>
        </w:tc>
        <w:tc>
          <w:tcPr>
            <w:tcW w:w="627" w:type="dxa"/>
            <w:tcBorders>
              <w:top w:val="single" w:sz="4" w:space="0" w:color="auto"/>
              <w:left w:val="nil"/>
              <w:bottom w:val="single" w:sz="8" w:space="0" w:color="auto"/>
              <w:right w:val="nil"/>
            </w:tcBorders>
            <w:vAlign w:val="center"/>
          </w:tcPr>
          <w:p w14:paraId="40FF53C7" w14:textId="77777777"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0,14</w:t>
            </w:r>
          </w:p>
        </w:tc>
        <w:tc>
          <w:tcPr>
            <w:tcW w:w="627" w:type="dxa"/>
            <w:tcBorders>
              <w:top w:val="single" w:sz="4" w:space="0" w:color="auto"/>
              <w:left w:val="nil"/>
              <w:bottom w:val="single" w:sz="8" w:space="0" w:color="auto"/>
              <w:right w:val="nil"/>
            </w:tcBorders>
            <w:vAlign w:val="center"/>
          </w:tcPr>
          <w:p w14:paraId="3AE3EB09" w14:textId="06D59A0F"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0,12</w:t>
            </w:r>
          </w:p>
        </w:tc>
      </w:tr>
      <w:tr w:rsidR="004A22C6" w14:paraId="189A0B4F" w14:textId="4C223E26" w:rsidTr="00FE0D86">
        <w:trPr>
          <w:trHeight w:val="300"/>
        </w:trPr>
        <w:tc>
          <w:tcPr>
            <w:tcW w:w="2205" w:type="dxa"/>
            <w:tcBorders>
              <w:top w:val="nil"/>
              <w:left w:val="nil"/>
              <w:bottom w:val="nil"/>
              <w:right w:val="nil"/>
            </w:tcBorders>
            <w:vAlign w:val="center"/>
            <w:hideMark/>
          </w:tcPr>
          <w:p w14:paraId="432D444B" w14:textId="77777777" w:rsidR="004A22C6" w:rsidRPr="007073E8" w:rsidRDefault="004A22C6" w:rsidP="004A22C6">
            <w:pPr>
              <w:spacing w:after="0" w:line="240" w:lineRule="auto"/>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Antal anställda</w:t>
            </w:r>
            <w:r>
              <w:rPr>
                <w:rStyle w:val="Fotnotsreferens"/>
                <w:rFonts w:ascii="Trade Gothic LT Std Cn" w:hAnsi="Trade Gothic LT Std Cn"/>
                <w:color w:val="000000"/>
                <w:sz w:val="18"/>
                <w:szCs w:val="18"/>
                <w:lang w:eastAsia="sv-SE"/>
              </w:rPr>
              <w:footnoteReference w:id="17"/>
            </w:r>
          </w:p>
        </w:tc>
        <w:tc>
          <w:tcPr>
            <w:tcW w:w="627" w:type="dxa"/>
            <w:tcBorders>
              <w:top w:val="nil"/>
              <w:left w:val="nil"/>
              <w:bottom w:val="nil"/>
              <w:right w:val="nil"/>
            </w:tcBorders>
            <w:vAlign w:val="center"/>
            <w:hideMark/>
          </w:tcPr>
          <w:p w14:paraId="6BF03D0D"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55</w:t>
            </w:r>
          </w:p>
        </w:tc>
        <w:tc>
          <w:tcPr>
            <w:tcW w:w="627" w:type="dxa"/>
            <w:tcBorders>
              <w:top w:val="nil"/>
              <w:left w:val="nil"/>
              <w:bottom w:val="nil"/>
              <w:right w:val="nil"/>
            </w:tcBorders>
            <w:vAlign w:val="center"/>
            <w:hideMark/>
          </w:tcPr>
          <w:p w14:paraId="7A630179"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61</w:t>
            </w:r>
            <w:r>
              <w:rPr>
                <w:rStyle w:val="Fotnotsreferens"/>
                <w:rFonts w:ascii="Trade Gothic LT Std Cn" w:hAnsi="Trade Gothic LT Std Cn"/>
                <w:color w:val="000000"/>
                <w:sz w:val="18"/>
                <w:szCs w:val="18"/>
                <w:lang w:eastAsia="sv-SE"/>
              </w:rPr>
              <w:footnoteReference w:id="18"/>
            </w:r>
          </w:p>
        </w:tc>
        <w:tc>
          <w:tcPr>
            <w:tcW w:w="627" w:type="dxa"/>
            <w:tcBorders>
              <w:top w:val="nil"/>
              <w:left w:val="nil"/>
              <w:bottom w:val="nil"/>
              <w:right w:val="nil"/>
            </w:tcBorders>
            <w:vAlign w:val="center"/>
          </w:tcPr>
          <w:p w14:paraId="433C7292"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E0782E">
              <w:rPr>
                <w:rFonts w:ascii="Trade Gothic LT Std Cn" w:hAnsi="Trade Gothic LT Std Cn"/>
                <w:color w:val="000000"/>
                <w:sz w:val="18"/>
                <w:szCs w:val="18"/>
                <w:lang w:eastAsia="sv-SE"/>
              </w:rPr>
              <w:t>61</w:t>
            </w:r>
          </w:p>
        </w:tc>
        <w:tc>
          <w:tcPr>
            <w:tcW w:w="627" w:type="dxa"/>
            <w:tcBorders>
              <w:top w:val="nil"/>
              <w:left w:val="nil"/>
              <w:bottom w:val="nil"/>
              <w:right w:val="nil"/>
            </w:tcBorders>
            <w:vAlign w:val="center"/>
          </w:tcPr>
          <w:p w14:paraId="01042F5F" w14:textId="77777777" w:rsidR="004A22C6" w:rsidRPr="00E0782E"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60</w:t>
            </w:r>
          </w:p>
        </w:tc>
        <w:tc>
          <w:tcPr>
            <w:tcW w:w="627" w:type="dxa"/>
            <w:tcBorders>
              <w:top w:val="nil"/>
              <w:left w:val="nil"/>
              <w:bottom w:val="nil"/>
              <w:right w:val="nil"/>
            </w:tcBorders>
            <w:vAlign w:val="center"/>
          </w:tcPr>
          <w:p w14:paraId="5EC5AA4B" w14:textId="305A0125" w:rsidR="004A22C6" w:rsidRDefault="006457ED"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67</w:t>
            </w:r>
            <w:r w:rsidR="000864F7">
              <w:rPr>
                <w:rStyle w:val="Fotnotsreferens"/>
                <w:rFonts w:ascii="Trade Gothic LT Std Cn" w:hAnsi="Trade Gothic LT Std Cn"/>
                <w:color w:val="000000"/>
                <w:sz w:val="18"/>
                <w:szCs w:val="18"/>
                <w:lang w:eastAsia="sv-SE"/>
              </w:rPr>
              <w:footnoteReference w:id="19"/>
            </w:r>
          </w:p>
        </w:tc>
      </w:tr>
      <w:tr w:rsidR="004A22C6" w14:paraId="5ACB2C14" w14:textId="011E84C6" w:rsidTr="00FE0D86">
        <w:trPr>
          <w:trHeight w:val="315"/>
        </w:trPr>
        <w:tc>
          <w:tcPr>
            <w:tcW w:w="2205" w:type="dxa"/>
            <w:tcBorders>
              <w:top w:val="nil"/>
              <w:left w:val="nil"/>
              <w:bottom w:val="single" w:sz="8" w:space="0" w:color="auto"/>
              <w:right w:val="nil"/>
            </w:tcBorders>
            <w:vAlign w:val="center"/>
            <w:hideMark/>
          </w:tcPr>
          <w:p w14:paraId="68B0873A" w14:textId="77777777" w:rsidR="004A22C6" w:rsidRPr="007073E8" w:rsidRDefault="004A22C6" w:rsidP="004A22C6">
            <w:pPr>
              <w:spacing w:after="0" w:line="240" w:lineRule="auto"/>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Andel kvinnor %</w:t>
            </w:r>
          </w:p>
        </w:tc>
        <w:tc>
          <w:tcPr>
            <w:tcW w:w="627" w:type="dxa"/>
            <w:tcBorders>
              <w:top w:val="nil"/>
              <w:left w:val="nil"/>
              <w:bottom w:val="single" w:sz="8" w:space="0" w:color="auto"/>
              <w:right w:val="nil"/>
            </w:tcBorders>
            <w:vAlign w:val="center"/>
            <w:hideMark/>
          </w:tcPr>
          <w:p w14:paraId="65DBF528"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35</w:t>
            </w:r>
          </w:p>
        </w:tc>
        <w:tc>
          <w:tcPr>
            <w:tcW w:w="627" w:type="dxa"/>
            <w:tcBorders>
              <w:top w:val="nil"/>
              <w:left w:val="nil"/>
              <w:bottom w:val="single" w:sz="8" w:space="0" w:color="auto"/>
              <w:right w:val="nil"/>
            </w:tcBorders>
            <w:vAlign w:val="center"/>
            <w:hideMark/>
          </w:tcPr>
          <w:p w14:paraId="4258FA7D"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sidRPr="007073E8">
              <w:rPr>
                <w:rFonts w:ascii="Trade Gothic LT Std Cn" w:hAnsi="Trade Gothic LT Std Cn"/>
                <w:color w:val="000000"/>
                <w:sz w:val="18"/>
                <w:szCs w:val="18"/>
                <w:lang w:eastAsia="sv-SE"/>
              </w:rPr>
              <w:t>36</w:t>
            </w:r>
          </w:p>
        </w:tc>
        <w:tc>
          <w:tcPr>
            <w:tcW w:w="627" w:type="dxa"/>
            <w:tcBorders>
              <w:top w:val="nil"/>
              <w:left w:val="nil"/>
              <w:bottom w:val="single" w:sz="8" w:space="0" w:color="auto"/>
              <w:right w:val="nil"/>
            </w:tcBorders>
            <w:vAlign w:val="center"/>
          </w:tcPr>
          <w:p w14:paraId="6A8E6A05" w14:textId="77777777" w:rsidR="004A22C6" w:rsidRPr="007073E8"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38</w:t>
            </w:r>
          </w:p>
        </w:tc>
        <w:tc>
          <w:tcPr>
            <w:tcW w:w="627" w:type="dxa"/>
            <w:tcBorders>
              <w:top w:val="nil"/>
              <w:left w:val="nil"/>
              <w:bottom w:val="single" w:sz="8" w:space="0" w:color="auto"/>
              <w:right w:val="nil"/>
            </w:tcBorders>
            <w:vAlign w:val="center"/>
          </w:tcPr>
          <w:p w14:paraId="74862F22" w14:textId="77777777" w:rsidR="004A22C6" w:rsidRDefault="004A22C6"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37</w:t>
            </w:r>
          </w:p>
        </w:tc>
        <w:tc>
          <w:tcPr>
            <w:tcW w:w="627" w:type="dxa"/>
            <w:tcBorders>
              <w:top w:val="nil"/>
              <w:left w:val="nil"/>
              <w:bottom w:val="single" w:sz="8" w:space="0" w:color="auto"/>
              <w:right w:val="nil"/>
            </w:tcBorders>
            <w:vAlign w:val="center"/>
          </w:tcPr>
          <w:p w14:paraId="3781098A" w14:textId="3437FA8F" w:rsidR="004A22C6" w:rsidRDefault="006457ED" w:rsidP="004A22C6">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40</w:t>
            </w:r>
          </w:p>
        </w:tc>
      </w:tr>
    </w:tbl>
    <w:p w14:paraId="3F66D781" w14:textId="77777777" w:rsidR="008B4394" w:rsidRPr="007552C8" w:rsidRDefault="008B4394" w:rsidP="008B4394">
      <w:pPr>
        <w:pStyle w:val="TabellFotnot"/>
      </w:pPr>
      <w:r w:rsidRPr="007552C8">
        <w:t>Källa: Första AP-fondens årsredovisningar</w:t>
      </w:r>
    </w:p>
    <w:p w14:paraId="67663A57" w14:textId="77777777" w:rsidR="008B4394" w:rsidRDefault="008B4394" w:rsidP="008B4394">
      <w:pPr>
        <w:pStyle w:val="Rubrik5utannumrering"/>
      </w:pPr>
      <w:r>
        <w:t>Hållbarhet och ägarstyrning</w:t>
      </w:r>
    </w:p>
    <w:p w14:paraId="5ABEE6D2" w14:textId="379BAECC" w:rsidR="006F272D" w:rsidRDefault="00F63265" w:rsidP="008B4394">
      <w:pPr>
        <w:pStyle w:val="Brdtext"/>
      </w:pPr>
      <w:r>
        <w:t xml:space="preserve">Under 2019 har en ny </w:t>
      </w:r>
      <w:bookmarkStart w:id="136" w:name="_Hlk38536269"/>
      <w:r>
        <w:t>hållbarhets- och klimatstrategi arbetats fram och antagits av styrelsen</w:t>
      </w:r>
      <w:bookmarkEnd w:id="136"/>
      <w:r>
        <w:t xml:space="preserve">. Strategin omfattar samtliga tillgångsslag. Ett nytt mål för verksamheten är </w:t>
      </w:r>
      <w:proofErr w:type="gramStart"/>
      <w:r>
        <w:t>bl</w:t>
      </w:r>
      <w:r w:rsidR="006310FF">
        <w:t>.a.</w:t>
      </w:r>
      <w:proofErr w:type="gramEnd"/>
      <w:r>
        <w:t xml:space="preserve"> att fondens portfölj ska vara koldioxidneutral senast 2050. Delmål för att uppnå detta mål kommer att tas fram under 2020. Fonden ska också identifiera dedikerade investeringar som både bidrar till en god avkastning och till en hållbar utveckling i linje med FN:s globala utvecklingsmål.</w:t>
      </w:r>
      <w:r w:rsidR="006F272D">
        <w:t xml:space="preserve"> </w:t>
      </w:r>
    </w:p>
    <w:p w14:paraId="29D9ADCE" w14:textId="71273FB4" w:rsidR="00F63265" w:rsidRPr="00FF7561" w:rsidRDefault="006F272D" w:rsidP="006F272D">
      <w:pPr>
        <w:pStyle w:val="Brdtextmedindrag"/>
      </w:pPr>
      <w:r>
        <w:t xml:space="preserve">Under hösten 2019 tillsatte styrelsen ett hållbarhetsutskott som bereder styrelsens arbete rörande hållbarhetsfrågor och i slutet av året beslutade styrelsen att fonden ska </w:t>
      </w:r>
      <w:r w:rsidR="002672AB">
        <w:t xml:space="preserve">avyttra </w:t>
      </w:r>
      <w:r>
        <w:t xml:space="preserve">bolag med fossil verksamhet. </w:t>
      </w:r>
      <w:r w:rsidRPr="006F272D">
        <w:t xml:space="preserve">Beslutet att </w:t>
      </w:r>
      <w:r w:rsidR="002672AB">
        <w:t>avyttra</w:t>
      </w:r>
      <w:r w:rsidR="002672AB" w:rsidRPr="006F272D">
        <w:t xml:space="preserve"> </w:t>
      </w:r>
      <w:r w:rsidRPr="006F272D">
        <w:t xml:space="preserve">fossilt är ett led i att minska fondens klimatriskexponering. </w:t>
      </w:r>
      <w:r w:rsidRPr="006F272D">
        <w:lastRenderedPageBreak/>
        <w:t xml:space="preserve">Fondens bedömning är att den pågående omställningen till en mindre </w:t>
      </w:r>
      <w:proofErr w:type="gramStart"/>
      <w:r w:rsidRPr="006F272D">
        <w:t>fossilberoende ekonomi</w:t>
      </w:r>
      <w:proofErr w:type="gramEnd"/>
      <w:r w:rsidRPr="006F272D">
        <w:t xml:space="preserve"> utgör en stor osäkerhet för bolag verksamma inom kol-, olje- och gasindustrin och investeringar i dessa </w:t>
      </w:r>
      <w:r w:rsidRPr="00FF7561">
        <w:t>bolag kan medföra en högre finansiell risk för fonden.</w:t>
      </w:r>
    </w:p>
    <w:p w14:paraId="7EBAC42C" w14:textId="377DFF6A" w:rsidR="00507C90" w:rsidRPr="00DC0400" w:rsidRDefault="00507C90" w:rsidP="00C61FA1">
      <w:pPr>
        <w:pStyle w:val="Brdtextmedindrag"/>
      </w:pPr>
      <w:r w:rsidRPr="00FF7561">
        <w:t>Under året har fonden ökat integr</w:t>
      </w:r>
      <w:r w:rsidR="002672AB" w:rsidRPr="00FF7561">
        <w:t>eringen</w:t>
      </w:r>
      <w:r w:rsidRPr="00FF7561">
        <w:t xml:space="preserve"> av hållbarhet i förvaltningen genom att </w:t>
      </w:r>
      <w:proofErr w:type="gramStart"/>
      <w:r w:rsidRPr="00FF7561">
        <w:t>t</w:t>
      </w:r>
      <w:r w:rsidR="0013355A" w:rsidRPr="00C6442A">
        <w:t>.</w:t>
      </w:r>
      <w:r w:rsidRPr="00C6442A">
        <w:t>ex.</w:t>
      </w:r>
      <w:proofErr w:type="gramEnd"/>
      <w:r w:rsidRPr="00C6442A">
        <w:t xml:space="preserve"> utöka integreringen av hållbarhetsfaktorer i den kvantita</w:t>
      </w:r>
      <w:r w:rsidR="00585A9D" w:rsidRPr="00C6442A">
        <w:softHyphen/>
      </w:r>
      <w:r w:rsidRPr="00C6442A">
        <w:t>tiva portföljallokeringen</w:t>
      </w:r>
      <w:r w:rsidR="00EB0E50" w:rsidRPr="003F0AE7">
        <w:t xml:space="preserve"> och </w:t>
      </w:r>
      <w:r w:rsidRPr="00FF7561">
        <w:t xml:space="preserve">utvecklat en </w:t>
      </w:r>
      <w:bookmarkStart w:id="137" w:name="_Hlk39084070"/>
      <w:r w:rsidR="006C3A8B" w:rsidRPr="00FF7561">
        <w:t>s.k</w:t>
      </w:r>
      <w:r w:rsidR="008D2F69">
        <w:t xml:space="preserve">. </w:t>
      </w:r>
      <w:proofErr w:type="spellStart"/>
      <w:r w:rsidRPr="00815B96">
        <w:t>heatmap</w:t>
      </w:r>
      <w:proofErr w:type="spellEnd"/>
      <w:r w:rsidR="00FF7561" w:rsidRPr="003F0AE7">
        <w:t xml:space="preserve">, </w:t>
      </w:r>
      <w:r w:rsidR="006C3A8B" w:rsidRPr="00FF7561">
        <w:t>en kartläggning av fondens klimatriskexponering utifrån exponering mot koldioxid och fossila bränslen</w:t>
      </w:r>
      <w:r w:rsidR="00FF7561" w:rsidRPr="003F0AE7">
        <w:t>.</w:t>
      </w:r>
      <w:r w:rsidRPr="00FF7561">
        <w:t xml:space="preserve"> </w:t>
      </w:r>
      <w:bookmarkEnd w:id="137"/>
      <w:r w:rsidR="006F272D" w:rsidRPr="00C6442A">
        <w:t>E</w:t>
      </w:r>
      <w:r w:rsidRPr="00C6442A">
        <w:t xml:space="preserve">n ny hållbarhetsansvarig </w:t>
      </w:r>
      <w:r w:rsidR="006F272D" w:rsidRPr="00C6442A">
        <w:t xml:space="preserve">har rekryterats under året </w:t>
      </w:r>
      <w:r w:rsidR="00FF7561" w:rsidRPr="0008039F">
        <w:t>för att</w:t>
      </w:r>
      <w:r w:rsidR="00E26C39" w:rsidRPr="0008039F">
        <w:t xml:space="preserve"> </w:t>
      </w:r>
      <w:r w:rsidRPr="0008039F">
        <w:t>bli</w:t>
      </w:r>
      <w:r w:rsidR="00FF7561" w:rsidRPr="0008039F">
        <w:t xml:space="preserve"> </w:t>
      </w:r>
      <w:r w:rsidRPr="00D1762D">
        <w:t xml:space="preserve">chef </w:t>
      </w:r>
      <w:r w:rsidR="00FF7561" w:rsidRPr="00D1762D">
        <w:t xml:space="preserve">för </w:t>
      </w:r>
      <w:r w:rsidR="00E26C39" w:rsidRPr="00D1762D">
        <w:t>en</w:t>
      </w:r>
      <w:r w:rsidRPr="00D1762D">
        <w:t xml:space="preserve"> ny separat hållbarhets</w:t>
      </w:r>
      <w:r w:rsidR="00585A9D" w:rsidRPr="00FF7561">
        <w:softHyphen/>
      </w:r>
      <w:r w:rsidRPr="00FF7561">
        <w:t xml:space="preserve">avdelning </w:t>
      </w:r>
      <w:r w:rsidR="00FF7561" w:rsidRPr="00FF7561">
        <w:t>från och med</w:t>
      </w:r>
      <w:r w:rsidRPr="00FF7561">
        <w:t xml:space="preserve"> </w:t>
      </w:r>
      <w:r w:rsidR="0092728D" w:rsidRPr="00FF7561">
        <w:t xml:space="preserve">den </w:t>
      </w:r>
      <w:r w:rsidRPr="00FF7561">
        <w:t>1</w:t>
      </w:r>
      <w:r w:rsidR="008D2F69">
        <w:t> </w:t>
      </w:r>
      <w:r w:rsidRPr="00FF7561">
        <w:t>januari 20</w:t>
      </w:r>
      <w:r w:rsidR="006F272D" w:rsidRPr="00FF7561">
        <w:t>2</w:t>
      </w:r>
      <w:r w:rsidRPr="00FF7561">
        <w:t>0.</w:t>
      </w:r>
    </w:p>
    <w:p w14:paraId="3C77839E" w14:textId="5F0483C2" w:rsidR="008B4394" w:rsidRPr="00432A1B" w:rsidRDefault="008B4394" w:rsidP="003F0AE7">
      <w:pPr>
        <w:pStyle w:val="Brdtextmedindrag"/>
      </w:pPr>
      <w:r w:rsidRPr="00432A1B">
        <w:t xml:space="preserve">Inom ramen för sitt ägaransvar arbetade </w:t>
      </w:r>
      <w:r w:rsidR="0092728D">
        <w:t>Första AP-</w:t>
      </w:r>
      <w:r w:rsidRPr="00432A1B">
        <w:t>fonden aktivt med att påverka bolagen utifrån ett urval av FN:s hållbara utvecklingsmål.</w:t>
      </w:r>
      <w:r w:rsidR="00453A43">
        <w:t xml:space="preserve"> </w:t>
      </w:r>
      <w:r w:rsidR="00051CB6">
        <w:t>F</w:t>
      </w:r>
      <w:r w:rsidR="00453A43">
        <w:t xml:space="preserve">ondens utgångspunkt är </w:t>
      </w:r>
      <w:r w:rsidR="00051CB6">
        <w:t>att</w:t>
      </w:r>
      <w:r w:rsidR="00453A43">
        <w:t xml:space="preserve"> försöka påverka bolag till det bättre</w:t>
      </w:r>
      <w:r w:rsidR="00504A67">
        <w:t xml:space="preserve"> i dessa avseende</w:t>
      </w:r>
      <w:r w:rsidR="00453A43">
        <w:t xml:space="preserve"> hellre än att bara </w:t>
      </w:r>
      <w:r w:rsidR="000E471D">
        <w:t>avyttra</w:t>
      </w:r>
      <w:r w:rsidR="00453A43">
        <w:t>.</w:t>
      </w:r>
      <w:r w:rsidRPr="00432A1B">
        <w:t xml:space="preserve"> </w:t>
      </w:r>
    </w:p>
    <w:p w14:paraId="5001128C" w14:textId="0D0688FC" w:rsidR="008B4394" w:rsidRDefault="008B4394" w:rsidP="008B4394">
      <w:pPr>
        <w:pStyle w:val="Brdtextmedindrag"/>
      </w:pPr>
      <w:r>
        <w:t>Under 201</w:t>
      </w:r>
      <w:r w:rsidR="00362AE5">
        <w:t>9</w:t>
      </w:r>
      <w:r>
        <w:t xml:space="preserve"> </w:t>
      </w:r>
      <w:r w:rsidR="00453A43">
        <w:t xml:space="preserve">röstade </w:t>
      </w:r>
      <w:r w:rsidR="0092728D">
        <w:t>Första AP-</w:t>
      </w:r>
      <w:r>
        <w:t xml:space="preserve">fonden </w:t>
      </w:r>
      <w:r w:rsidR="00453A43">
        <w:t>på</w:t>
      </w:r>
      <w:r w:rsidRPr="009837F2">
        <w:t xml:space="preserve"> </w:t>
      </w:r>
      <w:r w:rsidR="00453A43">
        <w:t>30</w:t>
      </w:r>
      <w:r w:rsidRPr="009837F2">
        <w:t xml:space="preserve"> svenska och</w:t>
      </w:r>
      <w:r w:rsidR="00453A43">
        <w:t xml:space="preserve"> på</w:t>
      </w:r>
      <w:r w:rsidRPr="009837F2">
        <w:t xml:space="preserve"> </w:t>
      </w:r>
      <w:r w:rsidR="00453A43">
        <w:t>556</w:t>
      </w:r>
      <w:r w:rsidR="00453A43" w:rsidRPr="009837F2">
        <w:t xml:space="preserve"> </w:t>
      </w:r>
      <w:r w:rsidRPr="009837F2">
        <w:t>utländ</w:t>
      </w:r>
      <w:r w:rsidR="003358B6">
        <w:softHyphen/>
      </w:r>
      <w:r w:rsidRPr="009837F2">
        <w:t xml:space="preserve">ska </w:t>
      </w:r>
      <w:r>
        <w:t>bolags</w:t>
      </w:r>
      <w:r w:rsidRPr="009837F2">
        <w:t>stämmor.</w:t>
      </w:r>
      <w:r>
        <w:t xml:space="preserve"> Det innebär att fonden röstade på samtliga stämmor i svenska bolag som fonden äger aktier i och på merparten av stämmorna i de bolag på utvecklade marknader där fonden äg</w:t>
      </w:r>
      <w:r w:rsidR="00C61FA1">
        <w:t>de</w:t>
      </w:r>
      <w:r>
        <w:t xml:space="preserve"> aktier</w:t>
      </w:r>
      <w:r w:rsidR="00C61FA1">
        <w:t xml:space="preserve"> vid bolags</w:t>
      </w:r>
      <w:r w:rsidR="00755F27">
        <w:softHyphen/>
      </w:r>
      <w:r w:rsidR="00C61FA1">
        <w:t>stämmotillfället</w:t>
      </w:r>
      <w:r>
        <w:t xml:space="preserve">. Första AP-fonden var </w:t>
      </w:r>
      <w:r w:rsidR="00DC0400">
        <w:t xml:space="preserve">även aktiv </w:t>
      </w:r>
      <w:r>
        <w:t xml:space="preserve">i </w:t>
      </w:r>
      <w:r w:rsidR="00DC0400">
        <w:t xml:space="preserve">tio svenska </w:t>
      </w:r>
      <w:r>
        <w:t>valbered</w:t>
      </w:r>
      <w:r w:rsidR="00755F27">
        <w:softHyphen/>
      </w:r>
      <w:r>
        <w:t>ningar</w:t>
      </w:r>
      <w:r w:rsidR="00DC0400">
        <w:t>.</w:t>
      </w:r>
      <w:r>
        <w:t xml:space="preserve"> Arbetet med att driva frågan om affärsbaserade</w:t>
      </w:r>
      <w:r w:rsidR="00C61FA1">
        <w:t xml:space="preserve"> och väl utformade</w:t>
      </w:r>
      <w:r>
        <w:t xml:space="preserve"> incitaments</w:t>
      </w:r>
      <w:r>
        <w:softHyphen/>
        <w:t>program för bolagsledningar</w:t>
      </w:r>
      <w:r w:rsidR="00C61FA1">
        <w:t xml:space="preserve"> i Sverige och utomlands</w:t>
      </w:r>
      <w:r>
        <w:t xml:space="preserve"> fortsatte</w:t>
      </w:r>
      <w:r w:rsidR="00C61FA1">
        <w:t xml:space="preserve">. I svenska valberedningar har fokus varit att arbeta för </w:t>
      </w:r>
      <w:r>
        <w:t>ökad mångfald i styrelserna.</w:t>
      </w:r>
    </w:p>
    <w:p w14:paraId="3423E39C" w14:textId="6074F6E3" w:rsidR="00BE6A8A" w:rsidRDefault="00BE6A8A" w:rsidP="00BE6A8A">
      <w:pPr>
        <w:pStyle w:val="Brdtextmedindrag"/>
      </w:pPr>
      <w:r>
        <w:t>Första AP-fonden fick under 2019 ett antal internationella utmärkelser för sitt hållbarhetsarbete</w:t>
      </w:r>
      <w:r w:rsidR="0092728D">
        <w:t>,</w:t>
      </w:r>
      <w:r>
        <w:t xml:space="preserve"> </w:t>
      </w:r>
      <w:proofErr w:type="gramStart"/>
      <w:r>
        <w:t>bl.a</w:t>
      </w:r>
      <w:r w:rsidR="00352CDB">
        <w:t>.</w:t>
      </w:r>
      <w:proofErr w:type="gramEnd"/>
      <w:r>
        <w:t xml:space="preserve"> från </w:t>
      </w:r>
      <w:proofErr w:type="spellStart"/>
      <w:r>
        <w:t>Institutional</w:t>
      </w:r>
      <w:proofErr w:type="spellEnd"/>
      <w:r>
        <w:t xml:space="preserve"> Investor </w:t>
      </w:r>
      <w:proofErr w:type="spellStart"/>
      <w:r>
        <w:t>Europ</w:t>
      </w:r>
      <w:r w:rsidR="00E26C39">
        <w:t>e</w:t>
      </w:r>
      <w:proofErr w:type="spellEnd"/>
      <w:r>
        <w:t xml:space="preserve"> (IIE), FN:s </w:t>
      </w:r>
      <w:proofErr w:type="spellStart"/>
      <w:r>
        <w:t>Principl</w:t>
      </w:r>
      <w:r w:rsidR="00352CDB">
        <w:t>e</w:t>
      </w:r>
      <w:r>
        <w:t>s</w:t>
      </w:r>
      <w:proofErr w:type="spellEnd"/>
      <w:r>
        <w:t xml:space="preserve"> for </w:t>
      </w:r>
      <w:proofErr w:type="spellStart"/>
      <w:r>
        <w:t>Responsible</w:t>
      </w:r>
      <w:proofErr w:type="spellEnd"/>
      <w:r>
        <w:t xml:space="preserve"> Investments (PRI)</w:t>
      </w:r>
      <w:r w:rsidRPr="00BE6A8A">
        <w:t xml:space="preserve">, Nordic </w:t>
      </w:r>
      <w:proofErr w:type="spellStart"/>
      <w:r w:rsidRPr="00BE6A8A">
        <w:t>Fund</w:t>
      </w:r>
      <w:proofErr w:type="spellEnd"/>
      <w:r w:rsidRPr="00BE6A8A">
        <w:t xml:space="preserve"> </w:t>
      </w:r>
      <w:proofErr w:type="spellStart"/>
      <w:r w:rsidRPr="00BE6A8A">
        <w:t>Selection</w:t>
      </w:r>
      <w:proofErr w:type="spellEnd"/>
      <w:r w:rsidRPr="00BE6A8A">
        <w:t xml:space="preserve"> Awards</w:t>
      </w:r>
      <w:r w:rsidR="0092728D">
        <w:t xml:space="preserve"> och</w:t>
      </w:r>
      <w:r w:rsidRPr="00BE6A8A">
        <w:t xml:space="preserve"> ICAN (International Campaign to </w:t>
      </w:r>
      <w:proofErr w:type="spellStart"/>
      <w:r w:rsidRPr="00BE6A8A">
        <w:t>Abolish</w:t>
      </w:r>
      <w:proofErr w:type="spellEnd"/>
      <w:r w:rsidRPr="00BE6A8A">
        <w:t xml:space="preserve"> </w:t>
      </w:r>
      <w:proofErr w:type="spellStart"/>
      <w:r w:rsidRPr="00BE6A8A">
        <w:t>Nuclear</w:t>
      </w:r>
      <w:proofErr w:type="spellEnd"/>
      <w:r w:rsidRPr="00BE6A8A">
        <w:t xml:space="preserve"> </w:t>
      </w:r>
      <w:proofErr w:type="spellStart"/>
      <w:r w:rsidRPr="00BE6A8A">
        <w:t>Weapon</w:t>
      </w:r>
      <w:proofErr w:type="spellEnd"/>
      <w:r w:rsidRPr="00BE6A8A">
        <w:t>).</w:t>
      </w:r>
    </w:p>
    <w:p w14:paraId="54317002" w14:textId="2CD7074E" w:rsidR="008B4394" w:rsidRDefault="008B4394" w:rsidP="008B4394">
      <w:pPr>
        <w:pStyle w:val="Rubrik5utannumrering"/>
      </w:pPr>
      <w:r>
        <w:t>Risk- och kontrollverksamhet</w:t>
      </w:r>
    </w:p>
    <w:p w14:paraId="07A2CCD4" w14:textId="4C6E99A4" w:rsidR="008B4394" w:rsidRDefault="008B4394" w:rsidP="008B4394">
      <w:pPr>
        <w:pStyle w:val="Brdtext"/>
      </w:pPr>
      <w:r>
        <w:t>Första AP-fondens</w:t>
      </w:r>
      <w:r w:rsidRPr="00591E25">
        <w:t xml:space="preserve"> risk</w:t>
      </w:r>
      <w:r>
        <w:t xml:space="preserve">- </w:t>
      </w:r>
      <w:r w:rsidRPr="00591E25">
        <w:t>och kontroll</w:t>
      </w:r>
      <w:r>
        <w:t>verksamhet</w:t>
      </w:r>
      <w:r w:rsidRPr="00591E25">
        <w:t xml:space="preserve"> följer principen om </w:t>
      </w:r>
      <w:r>
        <w:br/>
      </w:r>
      <w:r w:rsidRPr="00591E25">
        <w:t>tre försvarslinjer</w:t>
      </w:r>
      <w:r>
        <w:t>,</w:t>
      </w:r>
      <w:r w:rsidRPr="00591E25">
        <w:t xml:space="preserve"> vilket innebär att </w:t>
      </w:r>
      <w:r>
        <w:t>fonden</w:t>
      </w:r>
      <w:r w:rsidRPr="00591E25">
        <w:t xml:space="preserve"> skiljer mellan funktioner som </w:t>
      </w:r>
      <w:r>
        <w:t>ansvarar för</w:t>
      </w:r>
      <w:r w:rsidRPr="00591E25">
        <w:t xml:space="preserve"> risk (ledning och förvaltningsorganisationen), funktioner för över</w:t>
      </w:r>
      <w:r>
        <w:softHyphen/>
      </w:r>
      <w:r w:rsidRPr="00591E25">
        <w:t xml:space="preserve">vakning, kontroll och </w:t>
      </w:r>
      <w:r w:rsidRPr="003A5A1C">
        <w:t>regelefterlevnad</w:t>
      </w:r>
      <w:r w:rsidRPr="00591E25">
        <w:t xml:space="preserve"> och funktionen för oberoende granskning (internrevisi</w:t>
      </w:r>
      <w:r>
        <w:t>on). Funktionen för övervakning och kontroll ansvarar</w:t>
      </w:r>
      <w:r w:rsidRPr="00591E25">
        <w:t xml:space="preserve"> för att följa upp att </w:t>
      </w:r>
      <w:r>
        <w:t>fondens riskramverk följs.</w:t>
      </w:r>
      <w:r w:rsidRPr="00591E25">
        <w:t xml:space="preserve"> </w:t>
      </w:r>
      <w:r>
        <w:t>Funktionen för oberoende granskning</w:t>
      </w:r>
      <w:r w:rsidRPr="00591E25">
        <w:t xml:space="preserve"> upp</w:t>
      </w:r>
      <w:r>
        <w:softHyphen/>
      </w:r>
      <w:r w:rsidRPr="00591E25">
        <w:t>handlas externt.</w:t>
      </w:r>
    </w:p>
    <w:p w14:paraId="361BCB74" w14:textId="2846682A" w:rsidR="000F368F" w:rsidRPr="00C61FA1" w:rsidRDefault="000F368F" w:rsidP="00C61FA1">
      <w:pPr>
        <w:pStyle w:val="Brdtextmedindrag"/>
      </w:pPr>
      <w:r w:rsidRPr="000F368F">
        <w:t xml:space="preserve">Arbetet med operativa risker utvecklas kontinuerligt. Hösten 2019 infördes en strukturerad process för att hantera väsentliga förändringar eller nya ändringar, en s.k. New Product </w:t>
      </w:r>
      <w:proofErr w:type="spellStart"/>
      <w:r w:rsidRPr="000F368F">
        <w:t>Approval</w:t>
      </w:r>
      <w:proofErr w:type="spellEnd"/>
      <w:r w:rsidRPr="000F368F">
        <w:t xml:space="preserve"> Process (NPAP). Fonden </w:t>
      </w:r>
      <w:r>
        <w:t>införde även ett</w:t>
      </w:r>
      <w:r w:rsidRPr="000F368F">
        <w:t xml:space="preserve"> ny</w:t>
      </w:r>
      <w:r>
        <w:t>tt</w:t>
      </w:r>
      <w:r w:rsidRPr="000F368F">
        <w:t xml:space="preserve"> avkastningssystem </w:t>
      </w:r>
      <w:r>
        <w:t>(</w:t>
      </w:r>
      <w:r w:rsidRPr="000F368F">
        <w:t>Pearl</w:t>
      </w:r>
      <w:r>
        <w:t>)</w:t>
      </w:r>
      <w:r w:rsidRPr="000F368F">
        <w:t xml:space="preserve"> som möjliggör en mer fördjupad analys av investeringsbeslut. I samband med detta togs en strukturerad process fram för utvärdering av olika mandat.</w:t>
      </w:r>
    </w:p>
    <w:p w14:paraId="4961BEE6" w14:textId="4459BDF4" w:rsidR="00EC2447" w:rsidRDefault="008B4394" w:rsidP="008B4394">
      <w:pPr>
        <w:pStyle w:val="Brdtextmedindrag"/>
      </w:pPr>
      <w:r>
        <w:t>Under 201</w:t>
      </w:r>
      <w:r w:rsidR="00EC2447">
        <w:t>9 gjorde funktionen</w:t>
      </w:r>
      <w:r w:rsidR="00504A67">
        <w:t xml:space="preserve"> för regelefterlevnad</w:t>
      </w:r>
      <w:r w:rsidR="00EC2447">
        <w:t xml:space="preserve"> bedömningen att v</w:t>
      </w:r>
      <w:r w:rsidR="00504A67">
        <w:t>erkställande direktörens</w:t>
      </w:r>
      <w:r w:rsidR="00EC2447">
        <w:t xml:space="preserve"> och aktiechefens agerande avseende egna affärer stod i strid med fondens interna regelverk och </w:t>
      </w:r>
      <w:r w:rsidR="00362AE5">
        <w:t>båda entledigades från sina tjänster.</w:t>
      </w:r>
    </w:p>
    <w:p w14:paraId="78854BEF" w14:textId="5C72FEC9" w:rsidR="008B4394" w:rsidRDefault="008B4394" w:rsidP="00362AE5">
      <w:pPr>
        <w:pStyle w:val="Rubrik2"/>
      </w:pPr>
      <w:bookmarkStart w:id="138" w:name="_Toc481501534"/>
      <w:bookmarkStart w:id="139" w:name="_Toc481574493"/>
      <w:bookmarkStart w:id="140" w:name="_Toc483313568"/>
      <w:bookmarkStart w:id="141" w:name="_Toc514842425"/>
      <w:bookmarkStart w:id="142" w:name="_Toc7438824"/>
      <w:bookmarkStart w:id="143" w:name="_Toc8029417"/>
      <w:bookmarkStart w:id="144" w:name="_Toc9430695"/>
      <w:bookmarkStart w:id="145" w:name="_Toc41493007"/>
      <w:bookmarkEnd w:id="132"/>
      <w:r>
        <w:lastRenderedPageBreak/>
        <w:t>Andra AP-fonden</w:t>
      </w:r>
      <w:bookmarkEnd w:id="138"/>
      <w:bookmarkEnd w:id="139"/>
      <w:bookmarkEnd w:id="140"/>
      <w:bookmarkEnd w:id="141"/>
      <w:bookmarkEnd w:id="142"/>
      <w:bookmarkEnd w:id="143"/>
      <w:bookmarkEnd w:id="144"/>
      <w:bookmarkEnd w:id="145"/>
    </w:p>
    <w:p w14:paraId="2CBEFA13" w14:textId="33D301D5" w:rsidR="008B4394" w:rsidRDefault="008B4394" w:rsidP="008B4394">
      <w:pPr>
        <w:pStyle w:val="Brdtextram"/>
      </w:pPr>
      <w:r w:rsidRPr="00420062">
        <w:rPr>
          <w:b/>
        </w:rPr>
        <w:t xml:space="preserve">Regeringens </w:t>
      </w:r>
      <w:r>
        <w:rPr>
          <w:b/>
        </w:rPr>
        <w:t>bedömning</w:t>
      </w:r>
      <w:r w:rsidRPr="00420062">
        <w:rPr>
          <w:b/>
        </w:rPr>
        <w:t>:</w:t>
      </w:r>
      <w:r>
        <w:t xml:space="preserve"> Andra AP-fonden har hanterat nettoflödet mellan in- och utbetalningarna i inkomstpensionssystemet som avsett. Fonden har genererat avkastning som bidrar till inkomstpensions</w:t>
      </w:r>
      <w:r>
        <w:softHyphen/>
        <w:t>systemets långsiktiga finansiering och aktivt arbetat med hållbarhets</w:t>
      </w:r>
      <w:r>
        <w:softHyphen/>
        <w:t>frågor. Sammantaget har Andra AP-fonden infriat regeringens förvänt</w:t>
      </w:r>
      <w:r w:rsidR="00755F27">
        <w:softHyphen/>
      </w:r>
      <w:r>
        <w:t>ningar på fonden.</w:t>
      </w:r>
    </w:p>
    <w:p w14:paraId="358C7442" w14:textId="77777777" w:rsidR="008B4394" w:rsidRDefault="008B4394" w:rsidP="008B4394">
      <w:pPr>
        <w:pStyle w:val="Rubrik4utannumrering"/>
      </w:pPr>
      <w:r>
        <w:t xml:space="preserve">Skälen för regeringens </w:t>
      </w:r>
      <w:r w:rsidRPr="002D7A24">
        <w:t>bedömning</w:t>
      </w:r>
    </w:p>
    <w:p w14:paraId="6854DB25" w14:textId="77777777" w:rsidR="008B4394" w:rsidRDefault="008B4394" w:rsidP="008B4394">
      <w:pPr>
        <w:pStyle w:val="Rubrik5utannumrering"/>
        <w:spacing w:before="0"/>
      </w:pPr>
      <w:r>
        <w:t>Sammanfattning</w:t>
      </w:r>
    </w:p>
    <w:p w14:paraId="1A680C1C" w14:textId="024EB447" w:rsidR="008B4394" w:rsidRDefault="008B4394" w:rsidP="008B4394">
      <w:pPr>
        <w:pStyle w:val="Brdtextmedindrag"/>
        <w:ind w:firstLine="0"/>
      </w:pPr>
      <w:r w:rsidRPr="00F5299E">
        <w:rPr>
          <w:spacing w:val="-1"/>
        </w:rPr>
        <w:t>Under 201</w:t>
      </w:r>
      <w:r w:rsidR="00CC2AEC">
        <w:rPr>
          <w:spacing w:val="-1"/>
        </w:rPr>
        <w:t>9</w:t>
      </w:r>
      <w:r w:rsidRPr="00F5299E">
        <w:rPr>
          <w:spacing w:val="-1"/>
        </w:rPr>
        <w:t xml:space="preserve"> överförde Andra AP-fonden </w:t>
      </w:r>
      <w:r>
        <w:rPr>
          <w:spacing w:val="-1"/>
        </w:rPr>
        <w:t>6,</w:t>
      </w:r>
      <w:r w:rsidR="00CC2AEC">
        <w:rPr>
          <w:spacing w:val="-1"/>
        </w:rPr>
        <w:t>5</w:t>
      </w:r>
      <w:r w:rsidRPr="00F5299E">
        <w:rPr>
          <w:spacing w:val="-1"/>
        </w:rPr>
        <w:t xml:space="preserve"> miljarder kronor till inkomst</w:t>
      </w:r>
      <w:r w:rsidRPr="00F5299E">
        <w:rPr>
          <w:spacing w:val="-1"/>
        </w:rPr>
        <w:softHyphen/>
      </w:r>
      <w:r>
        <w:t xml:space="preserve">pensionssystemet. </w:t>
      </w:r>
      <w:r w:rsidRPr="005A3A16">
        <w:t>Fonden har därmed bidragit till att hantera det under</w:t>
      </w:r>
      <w:r w:rsidRPr="005A3A16">
        <w:softHyphen/>
        <w:t>skott som uppstår när summan av inbetalda pensionsavgifter är lägre än summan av utbetalda pensioner</w:t>
      </w:r>
      <w:r w:rsidRPr="004E15A6">
        <w:t>.</w:t>
      </w:r>
      <w:r>
        <w:t xml:space="preserve"> </w:t>
      </w:r>
    </w:p>
    <w:p w14:paraId="24A556B4" w14:textId="2066CA55" w:rsidR="008B4394" w:rsidRDefault="008B4394" w:rsidP="008B4394">
      <w:pPr>
        <w:pStyle w:val="Brdtextmedindrag"/>
      </w:pPr>
      <w:r>
        <w:t>Andra AP-fonden har även bidragit till inkomstpensionssystemets lång</w:t>
      </w:r>
      <w:r>
        <w:softHyphen/>
        <w:t>sik</w:t>
      </w:r>
      <w:r>
        <w:softHyphen/>
        <w:t>tiga finansiering. Fondens genom</w:t>
      </w:r>
      <w:r>
        <w:softHyphen/>
        <w:t>snittliga årliga avkastning sedan 2001 har uppgått till</w:t>
      </w:r>
      <w:r w:rsidR="00CC2AEC">
        <w:t xml:space="preserve"> 6,3</w:t>
      </w:r>
      <w:r>
        <w:t> procent, vilket överstiger inkomstindex som</w:t>
      </w:r>
      <w:r w:rsidR="00983E2B">
        <w:t xml:space="preserve"> i genom</w:t>
      </w:r>
      <w:r w:rsidR="00AB0953">
        <w:softHyphen/>
      </w:r>
      <w:r w:rsidR="00983E2B">
        <w:t>snitt</w:t>
      </w:r>
      <w:r>
        <w:t xml:space="preserve"> ökat med </w:t>
      </w:r>
      <w:r w:rsidR="00CC2AEC">
        <w:t>3,0</w:t>
      </w:r>
      <w:r>
        <w:t> procent per år under samma period. Fondens avkastning efter kostnader 201</w:t>
      </w:r>
      <w:r w:rsidR="00CC2AEC">
        <w:t>9</w:t>
      </w:r>
      <w:r>
        <w:t xml:space="preserve"> var </w:t>
      </w:r>
      <w:r w:rsidR="00CC2AEC">
        <w:t>15,9</w:t>
      </w:r>
      <w:r>
        <w:t> procent, jämfört med</w:t>
      </w:r>
      <w:r w:rsidR="00CC2AEC">
        <w:t xml:space="preserve"> -1,3</w:t>
      </w:r>
      <w:r>
        <w:t xml:space="preserve"> procent 201</w:t>
      </w:r>
      <w:r w:rsidR="00CC2AEC">
        <w:t>8</w:t>
      </w:r>
      <w:r>
        <w:t xml:space="preserve">. </w:t>
      </w:r>
    </w:p>
    <w:p w14:paraId="4DE8616B" w14:textId="28F846DA" w:rsidR="00973BA9" w:rsidRDefault="00973BA9" w:rsidP="008B4394">
      <w:pPr>
        <w:pStyle w:val="Brdtextmedindrag"/>
      </w:pPr>
      <w:r>
        <w:t>Andra AP-fonden har under 2019 antagit en ny hållbarhetsstrategi som bygger på principerna att fonden integrerar hållbarhet i alla investerings</w:t>
      </w:r>
      <w:r w:rsidR="00755F27">
        <w:softHyphen/>
      </w:r>
      <w:r>
        <w:t xml:space="preserve">processer, aktivt </w:t>
      </w:r>
      <w:r w:rsidR="00767570">
        <w:t xml:space="preserve">söker </w:t>
      </w:r>
      <w:r>
        <w:t xml:space="preserve">investeringar som bidrar till en hållbar utveckling, arbetar utifrån fokusområden, använder dialog som ett verktyg, tillämpar ett vetenskapligt förhållningssätt samt strävar efter att vara ledande inom hållbarhet. Andra AP-fonden reviderade under året även sina övergripande investeringsövertygelser. Bland annat infördes två nya </w:t>
      </w:r>
      <w:r w:rsidR="00E26C39">
        <w:t>investerings</w:t>
      </w:r>
      <w:r w:rsidR="00735AEE">
        <w:softHyphen/>
      </w:r>
      <w:r>
        <w:t>övertygelser relaterade till hållbarhet</w:t>
      </w:r>
      <w:r w:rsidR="00A52500">
        <w:t>:</w:t>
      </w:r>
      <w:r>
        <w:t xml:space="preserve"> ”hållbarhet lönar sig” och ”</w:t>
      </w:r>
      <w:r w:rsidR="00504A67">
        <w:t>k</w:t>
      </w:r>
      <w:r>
        <w:t>limat</w:t>
      </w:r>
      <w:r w:rsidR="00735AEE">
        <w:softHyphen/>
      </w:r>
      <w:r>
        <w:t>förändring är en systemrisk”.</w:t>
      </w:r>
    </w:p>
    <w:p w14:paraId="58D6F27A" w14:textId="552CD7BC" w:rsidR="00F072EA" w:rsidRDefault="00F072EA" w:rsidP="008B4394">
      <w:pPr>
        <w:pStyle w:val="Brdtextmedindrag"/>
      </w:pPr>
      <w:r>
        <w:t>Under året integrerades effekter av klimatförändringar i de antaganden som ligger till grund för fondens ALM-analys</w:t>
      </w:r>
      <w:r w:rsidR="00090DA4">
        <w:t xml:space="preserve"> (asset </w:t>
      </w:r>
      <w:proofErr w:type="spellStart"/>
      <w:r w:rsidR="00090DA4">
        <w:t>liability</w:t>
      </w:r>
      <w:proofErr w:type="spellEnd"/>
      <w:r w:rsidR="00090DA4">
        <w:t xml:space="preserve"> manage</w:t>
      </w:r>
      <w:r w:rsidR="00090DA4">
        <w:softHyphen/>
        <w:t>ment)</w:t>
      </w:r>
      <w:r>
        <w:t xml:space="preserve"> och valet av strategisk port</w:t>
      </w:r>
      <w:r w:rsidR="00EC12BB">
        <w:softHyphen/>
      </w:r>
      <w:r>
        <w:t xml:space="preserve">följ. Fonden fattade vidare beslut om en initial strategisk målallokering till onoterade aktier i hållbar infrastruktur om </w:t>
      </w:r>
      <w:r w:rsidR="00767570">
        <w:t xml:space="preserve">2 </w:t>
      </w:r>
      <w:r>
        <w:t>procent som syftar till att bidra till en hållbar utveckling. Fonden ökade under året även den strate</w:t>
      </w:r>
      <w:r w:rsidR="00EC12BB">
        <w:softHyphen/>
      </w:r>
      <w:r>
        <w:t>giska allokeringen till gröna obligationer från 1,0 till 3,0 procent och investerade dessutom i flera nya sociala obligationer.</w:t>
      </w:r>
    </w:p>
    <w:p w14:paraId="2B473CF9" w14:textId="691CA22D" w:rsidR="008B4394" w:rsidRDefault="008B4394" w:rsidP="008B4394">
      <w:pPr>
        <w:pStyle w:val="TabellRubrik"/>
      </w:pPr>
      <w:r>
        <w:lastRenderedPageBreak/>
        <w:t xml:space="preserve">Tabell </w:t>
      </w:r>
      <w:fldSimple w:instr=" STYLEREF 1 \s ">
        <w:r w:rsidR="008B3E76">
          <w:rPr>
            <w:noProof/>
          </w:rPr>
          <w:t>6</w:t>
        </w:r>
      </w:fldSimple>
      <w:r>
        <w:t>.</w:t>
      </w:r>
      <w:fldSimple w:instr=" SEQ Tabell \* Arabic \s 1  \* MERGEFORMAT ">
        <w:r w:rsidR="008B3E76">
          <w:rPr>
            <w:noProof/>
          </w:rPr>
          <w:t>3</w:t>
        </w:r>
      </w:fldSimple>
      <w:r>
        <w:tab/>
        <w:t>Andra AP-fondens resultat</w:t>
      </w:r>
    </w:p>
    <w:tbl>
      <w:tblPr>
        <w:tblW w:w="4378" w:type="pct"/>
        <w:tblCellMar>
          <w:left w:w="0" w:type="dxa"/>
        </w:tblCellMar>
        <w:tblLook w:val="0000" w:firstRow="0" w:lastRow="0" w:firstColumn="0" w:lastColumn="0" w:noHBand="0" w:noVBand="0"/>
      </w:tblPr>
      <w:tblGrid>
        <w:gridCol w:w="1960"/>
        <w:gridCol w:w="667"/>
        <w:gridCol w:w="667"/>
        <w:gridCol w:w="667"/>
        <w:gridCol w:w="601"/>
        <w:gridCol w:w="601"/>
      </w:tblGrid>
      <w:tr w:rsidR="00CC2AEC" w14:paraId="03C7D680" w14:textId="77E57E30" w:rsidTr="00EB1E9F">
        <w:tc>
          <w:tcPr>
            <w:tcW w:w="1960" w:type="dxa"/>
            <w:tcBorders>
              <w:top w:val="single" w:sz="8" w:space="0" w:color="auto"/>
              <w:bottom w:val="single" w:sz="6" w:space="0" w:color="auto"/>
            </w:tcBorders>
          </w:tcPr>
          <w:p w14:paraId="66FAD7A6" w14:textId="77777777" w:rsidR="00CC2AEC" w:rsidRPr="001027D3" w:rsidRDefault="00CC2AEC" w:rsidP="00C91AF4">
            <w:pPr>
              <w:pStyle w:val="TabellHuvud"/>
              <w:jc w:val="left"/>
              <w:rPr>
                <w:b w:val="0"/>
                <w:i/>
              </w:rPr>
            </w:pPr>
            <w:r w:rsidRPr="001027D3">
              <w:rPr>
                <w:b w:val="0"/>
                <w:i/>
              </w:rPr>
              <w:t>Miljarder kronor</w:t>
            </w:r>
          </w:p>
        </w:tc>
        <w:tc>
          <w:tcPr>
            <w:tcW w:w="667" w:type="dxa"/>
            <w:tcBorders>
              <w:top w:val="single" w:sz="8" w:space="0" w:color="auto"/>
              <w:bottom w:val="single" w:sz="6" w:space="0" w:color="auto"/>
            </w:tcBorders>
          </w:tcPr>
          <w:p w14:paraId="08EADD45" w14:textId="77777777" w:rsidR="00CC2AEC" w:rsidRDefault="00CC2AEC" w:rsidP="00C91AF4">
            <w:pPr>
              <w:pStyle w:val="TabellHuvud"/>
            </w:pPr>
            <w:r>
              <w:t>2015</w:t>
            </w:r>
          </w:p>
        </w:tc>
        <w:tc>
          <w:tcPr>
            <w:tcW w:w="667" w:type="dxa"/>
            <w:tcBorders>
              <w:top w:val="single" w:sz="8" w:space="0" w:color="auto"/>
              <w:bottom w:val="single" w:sz="6" w:space="0" w:color="auto"/>
            </w:tcBorders>
          </w:tcPr>
          <w:p w14:paraId="35374827" w14:textId="77777777" w:rsidR="00CC2AEC" w:rsidRDefault="00CC2AEC" w:rsidP="00C91AF4">
            <w:pPr>
              <w:pStyle w:val="TabellHuvud"/>
            </w:pPr>
            <w:r>
              <w:t>2016</w:t>
            </w:r>
          </w:p>
        </w:tc>
        <w:tc>
          <w:tcPr>
            <w:tcW w:w="667" w:type="dxa"/>
            <w:tcBorders>
              <w:top w:val="single" w:sz="8" w:space="0" w:color="auto"/>
              <w:bottom w:val="single" w:sz="6" w:space="0" w:color="auto"/>
            </w:tcBorders>
          </w:tcPr>
          <w:p w14:paraId="24D7E0D4" w14:textId="77777777" w:rsidR="00CC2AEC" w:rsidRDefault="00CC2AEC" w:rsidP="00C91AF4">
            <w:pPr>
              <w:pStyle w:val="TabellHuvud"/>
            </w:pPr>
            <w:r>
              <w:t>2017</w:t>
            </w:r>
          </w:p>
        </w:tc>
        <w:tc>
          <w:tcPr>
            <w:tcW w:w="601" w:type="dxa"/>
            <w:tcBorders>
              <w:top w:val="single" w:sz="8" w:space="0" w:color="auto"/>
              <w:bottom w:val="single" w:sz="6" w:space="0" w:color="auto"/>
            </w:tcBorders>
          </w:tcPr>
          <w:p w14:paraId="08D8E4A2" w14:textId="77777777" w:rsidR="00CC2AEC" w:rsidRDefault="00CC2AEC" w:rsidP="00C91AF4">
            <w:pPr>
              <w:pStyle w:val="TabellHuvud"/>
            </w:pPr>
            <w:r>
              <w:t>2018</w:t>
            </w:r>
          </w:p>
        </w:tc>
        <w:tc>
          <w:tcPr>
            <w:tcW w:w="601" w:type="dxa"/>
            <w:tcBorders>
              <w:top w:val="single" w:sz="8" w:space="0" w:color="auto"/>
              <w:bottom w:val="single" w:sz="6" w:space="0" w:color="auto"/>
            </w:tcBorders>
          </w:tcPr>
          <w:p w14:paraId="3A26E49C" w14:textId="6FDB4FFE" w:rsidR="00CC2AEC" w:rsidRDefault="00CC2AEC" w:rsidP="00C91AF4">
            <w:pPr>
              <w:pStyle w:val="TabellHuvud"/>
            </w:pPr>
            <w:r>
              <w:t>2019</w:t>
            </w:r>
          </w:p>
        </w:tc>
      </w:tr>
      <w:tr w:rsidR="00CC2AEC" w14:paraId="65ACA710" w14:textId="011D012E" w:rsidTr="00EB1E9F">
        <w:tc>
          <w:tcPr>
            <w:tcW w:w="1960" w:type="dxa"/>
            <w:tcBorders>
              <w:top w:val="single" w:sz="6" w:space="0" w:color="auto"/>
            </w:tcBorders>
          </w:tcPr>
          <w:p w14:paraId="247C9018" w14:textId="77777777" w:rsidR="00CC2AEC" w:rsidRDefault="00CC2AEC" w:rsidP="00C91AF4">
            <w:pPr>
              <w:pStyle w:val="TabellRader"/>
              <w:jc w:val="left"/>
            </w:pPr>
            <w:r>
              <w:t>Ingående fondkapital</w:t>
            </w:r>
          </w:p>
        </w:tc>
        <w:tc>
          <w:tcPr>
            <w:tcW w:w="667" w:type="dxa"/>
            <w:tcBorders>
              <w:top w:val="single" w:sz="6" w:space="0" w:color="auto"/>
            </w:tcBorders>
          </w:tcPr>
          <w:p w14:paraId="69000957" w14:textId="77777777" w:rsidR="00CC2AEC" w:rsidRDefault="00CC2AEC" w:rsidP="00C91AF4">
            <w:pPr>
              <w:pStyle w:val="TabellRader"/>
            </w:pPr>
            <w:r>
              <w:t>293,9</w:t>
            </w:r>
          </w:p>
        </w:tc>
        <w:tc>
          <w:tcPr>
            <w:tcW w:w="667" w:type="dxa"/>
            <w:tcBorders>
              <w:top w:val="single" w:sz="6" w:space="0" w:color="auto"/>
            </w:tcBorders>
          </w:tcPr>
          <w:p w14:paraId="4173407F" w14:textId="77777777" w:rsidR="00CC2AEC" w:rsidRDefault="00CC2AEC" w:rsidP="00C91AF4">
            <w:pPr>
              <w:pStyle w:val="TabellRader"/>
            </w:pPr>
            <w:r>
              <w:t>300,6</w:t>
            </w:r>
          </w:p>
        </w:tc>
        <w:tc>
          <w:tcPr>
            <w:tcW w:w="667" w:type="dxa"/>
            <w:tcBorders>
              <w:top w:val="single" w:sz="6" w:space="0" w:color="auto"/>
            </w:tcBorders>
          </w:tcPr>
          <w:p w14:paraId="7D7E2592" w14:textId="77777777" w:rsidR="00CC2AEC" w:rsidRDefault="00CC2AEC" w:rsidP="00C91AF4">
            <w:pPr>
              <w:pStyle w:val="TabellRader"/>
            </w:pPr>
            <w:r>
              <w:t>324,5</w:t>
            </w:r>
          </w:p>
        </w:tc>
        <w:tc>
          <w:tcPr>
            <w:tcW w:w="601" w:type="dxa"/>
            <w:tcBorders>
              <w:top w:val="single" w:sz="6" w:space="0" w:color="auto"/>
            </w:tcBorders>
          </w:tcPr>
          <w:p w14:paraId="6B743F48" w14:textId="77777777" w:rsidR="00CC2AEC" w:rsidRDefault="00CC2AEC" w:rsidP="00C91AF4">
            <w:pPr>
              <w:pStyle w:val="TabellRader"/>
            </w:pPr>
            <w:r>
              <w:t>345,9</w:t>
            </w:r>
          </w:p>
        </w:tc>
        <w:tc>
          <w:tcPr>
            <w:tcW w:w="601" w:type="dxa"/>
            <w:tcBorders>
              <w:top w:val="single" w:sz="6" w:space="0" w:color="auto"/>
            </w:tcBorders>
          </w:tcPr>
          <w:p w14:paraId="50C2E048" w14:textId="6EEE0E41" w:rsidR="00CC2AEC" w:rsidRDefault="00CC2AEC" w:rsidP="00C91AF4">
            <w:pPr>
              <w:pStyle w:val="TabellRader"/>
            </w:pPr>
            <w:r>
              <w:t>334,8</w:t>
            </w:r>
          </w:p>
        </w:tc>
      </w:tr>
      <w:tr w:rsidR="00CC2AEC" w14:paraId="3E8CAC70" w14:textId="5F230831" w:rsidTr="00EB1E9F">
        <w:tc>
          <w:tcPr>
            <w:tcW w:w="1960" w:type="dxa"/>
          </w:tcPr>
          <w:p w14:paraId="2B91FF09" w14:textId="77777777" w:rsidR="00CC2AEC" w:rsidRDefault="00CC2AEC" w:rsidP="00C91AF4">
            <w:pPr>
              <w:pStyle w:val="TabellRader"/>
              <w:jc w:val="left"/>
            </w:pPr>
            <w:r>
              <w:t>Överföringar</w:t>
            </w:r>
          </w:p>
        </w:tc>
        <w:tc>
          <w:tcPr>
            <w:tcW w:w="667" w:type="dxa"/>
          </w:tcPr>
          <w:p w14:paraId="460C9741" w14:textId="77777777" w:rsidR="00CC2AEC" w:rsidRDefault="00CC2AEC" w:rsidP="00C91AF4">
            <w:pPr>
              <w:pStyle w:val="TabellRader"/>
            </w:pPr>
            <w:r>
              <w:t>-4,9</w:t>
            </w:r>
          </w:p>
        </w:tc>
        <w:tc>
          <w:tcPr>
            <w:tcW w:w="667" w:type="dxa"/>
          </w:tcPr>
          <w:p w14:paraId="6C138003" w14:textId="77777777" w:rsidR="00CC2AEC" w:rsidRDefault="00CC2AEC" w:rsidP="00C91AF4">
            <w:pPr>
              <w:pStyle w:val="TabellRader"/>
            </w:pPr>
            <w:r>
              <w:t>-6,6</w:t>
            </w:r>
          </w:p>
        </w:tc>
        <w:tc>
          <w:tcPr>
            <w:tcW w:w="667" w:type="dxa"/>
          </w:tcPr>
          <w:p w14:paraId="4322E668" w14:textId="77777777" w:rsidR="00CC2AEC" w:rsidRDefault="00CC2AEC" w:rsidP="00C91AF4">
            <w:pPr>
              <w:pStyle w:val="TabellRader"/>
            </w:pPr>
            <w:r>
              <w:t>-7,4</w:t>
            </w:r>
          </w:p>
        </w:tc>
        <w:tc>
          <w:tcPr>
            <w:tcW w:w="601" w:type="dxa"/>
          </w:tcPr>
          <w:p w14:paraId="2CEDEC3D" w14:textId="77777777" w:rsidR="00CC2AEC" w:rsidRDefault="00CC2AEC" w:rsidP="00C91AF4">
            <w:pPr>
              <w:pStyle w:val="TabellRader"/>
            </w:pPr>
            <w:r>
              <w:t>-6,8</w:t>
            </w:r>
          </w:p>
        </w:tc>
        <w:tc>
          <w:tcPr>
            <w:tcW w:w="601" w:type="dxa"/>
          </w:tcPr>
          <w:p w14:paraId="5DFE2387" w14:textId="01D19233" w:rsidR="00CC2AEC" w:rsidRDefault="00CC2AEC" w:rsidP="00C91AF4">
            <w:pPr>
              <w:pStyle w:val="TabellRader"/>
            </w:pPr>
            <w:r>
              <w:t>-6,5</w:t>
            </w:r>
          </w:p>
        </w:tc>
      </w:tr>
      <w:tr w:rsidR="00CC2AEC" w14:paraId="3359001B" w14:textId="79A5E92D" w:rsidTr="00EB1E9F">
        <w:tc>
          <w:tcPr>
            <w:tcW w:w="1960" w:type="dxa"/>
          </w:tcPr>
          <w:p w14:paraId="35C01B15" w14:textId="77777777" w:rsidR="00CC2AEC" w:rsidRDefault="00CC2AEC" w:rsidP="00C91AF4">
            <w:pPr>
              <w:pStyle w:val="TabellRader"/>
              <w:jc w:val="left"/>
            </w:pPr>
            <w:r>
              <w:t>Årets resultat</w:t>
            </w:r>
          </w:p>
        </w:tc>
        <w:tc>
          <w:tcPr>
            <w:tcW w:w="667" w:type="dxa"/>
          </w:tcPr>
          <w:p w14:paraId="794828E5" w14:textId="77777777" w:rsidR="00CC2AEC" w:rsidRDefault="00CC2AEC" w:rsidP="00C91AF4">
            <w:pPr>
              <w:pStyle w:val="TabellRader"/>
            </w:pPr>
            <w:r>
              <w:t>11,7</w:t>
            </w:r>
          </w:p>
        </w:tc>
        <w:tc>
          <w:tcPr>
            <w:tcW w:w="667" w:type="dxa"/>
          </w:tcPr>
          <w:p w14:paraId="6055E2E8" w14:textId="77777777" w:rsidR="00CC2AEC" w:rsidRDefault="00CC2AEC" w:rsidP="00C91AF4">
            <w:pPr>
              <w:pStyle w:val="TabellRader"/>
            </w:pPr>
            <w:r>
              <w:t>30,5</w:t>
            </w:r>
          </w:p>
        </w:tc>
        <w:tc>
          <w:tcPr>
            <w:tcW w:w="667" w:type="dxa"/>
          </w:tcPr>
          <w:p w14:paraId="59EED916" w14:textId="77777777" w:rsidR="00CC2AEC" w:rsidRDefault="00CC2AEC" w:rsidP="00C91AF4">
            <w:pPr>
              <w:pStyle w:val="TabellRader"/>
            </w:pPr>
            <w:r>
              <w:t>28,8</w:t>
            </w:r>
          </w:p>
        </w:tc>
        <w:tc>
          <w:tcPr>
            <w:tcW w:w="601" w:type="dxa"/>
          </w:tcPr>
          <w:p w14:paraId="3B0B1608" w14:textId="77777777" w:rsidR="00CC2AEC" w:rsidRDefault="00CC2AEC" w:rsidP="00C91AF4">
            <w:pPr>
              <w:pStyle w:val="TabellRader"/>
            </w:pPr>
            <w:r>
              <w:t>-4,3</w:t>
            </w:r>
          </w:p>
        </w:tc>
        <w:tc>
          <w:tcPr>
            <w:tcW w:w="601" w:type="dxa"/>
          </w:tcPr>
          <w:p w14:paraId="6CEF5C34" w14:textId="50E14CB5" w:rsidR="00CC2AEC" w:rsidRDefault="00BD1B53" w:rsidP="00C91AF4">
            <w:pPr>
              <w:pStyle w:val="TabellRader"/>
            </w:pPr>
            <w:r>
              <w:t>53,0</w:t>
            </w:r>
          </w:p>
        </w:tc>
      </w:tr>
      <w:tr w:rsidR="00CC2AEC" w14:paraId="684A3C90" w14:textId="35B136A5" w:rsidTr="00EB1E9F">
        <w:tc>
          <w:tcPr>
            <w:tcW w:w="1960" w:type="dxa"/>
          </w:tcPr>
          <w:p w14:paraId="7865E56B" w14:textId="77777777" w:rsidR="00CC2AEC" w:rsidRDefault="00CC2AEC" w:rsidP="00C91AF4">
            <w:pPr>
              <w:pStyle w:val="TabellRader"/>
              <w:jc w:val="left"/>
            </w:pPr>
            <w:r>
              <w:t>Utgående fondkapital</w:t>
            </w:r>
          </w:p>
        </w:tc>
        <w:tc>
          <w:tcPr>
            <w:tcW w:w="667" w:type="dxa"/>
          </w:tcPr>
          <w:p w14:paraId="62682C9C" w14:textId="77777777" w:rsidR="00CC2AEC" w:rsidRDefault="00CC2AEC" w:rsidP="00C91AF4">
            <w:pPr>
              <w:pStyle w:val="TabellRader"/>
            </w:pPr>
            <w:r>
              <w:t>300,6</w:t>
            </w:r>
          </w:p>
        </w:tc>
        <w:tc>
          <w:tcPr>
            <w:tcW w:w="667" w:type="dxa"/>
          </w:tcPr>
          <w:p w14:paraId="5184572E" w14:textId="77777777" w:rsidR="00CC2AEC" w:rsidRDefault="00CC2AEC" w:rsidP="00C91AF4">
            <w:pPr>
              <w:pStyle w:val="TabellRader"/>
            </w:pPr>
            <w:r>
              <w:t>324,5</w:t>
            </w:r>
          </w:p>
        </w:tc>
        <w:tc>
          <w:tcPr>
            <w:tcW w:w="667" w:type="dxa"/>
          </w:tcPr>
          <w:p w14:paraId="5D1158E0" w14:textId="77777777" w:rsidR="00CC2AEC" w:rsidRDefault="00CC2AEC" w:rsidP="00C91AF4">
            <w:pPr>
              <w:pStyle w:val="TabellRader"/>
            </w:pPr>
            <w:r>
              <w:t>345,9</w:t>
            </w:r>
          </w:p>
        </w:tc>
        <w:tc>
          <w:tcPr>
            <w:tcW w:w="601" w:type="dxa"/>
          </w:tcPr>
          <w:p w14:paraId="7D8B690E" w14:textId="77777777" w:rsidR="00CC2AEC" w:rsidRDefault="00CC2AEC" w:rsidP="00C91AF4">
            <w:pPr>
              <w:pStyle w:val="TabellRader"/>
            </w:pPr>
            <w:r>
              <w:t>334,8</w:t>
            </w:r>
          </w:p>
        </w:tc>
        <w:tc>
          <w:tcPr>
            <w:tcW w:w="601" w:type="dxa"/>
          </w:tcPr>
          <w:p w14:paraId="6A8A263D" w14:textId="730D5377" w:rsidR="00CC2AEC" w:rsidRDefault="00BD1B53" w:rsidP="00C91AF4">
            <w:pPr>
              <w:pStyle w:val="TabellRader"/>
            </w:pPr>
            <w:r>
              <w:t>381,4</w:t>
            </w:r>
          </w:p>
        </w:tc>
      </w:tr>
      <w:tr w:rsidR="00CC2AEC" w14:paraId="0C97D2C3" w14:textId="50E9EB3E" w:rsidTr="00EB1E9F">
        <w:tc>
          <w:tcPr>
            <w:tcW w:w="1960" w:type="dxa"/>
            <w:tcBorders>
              <w:bottom w:val="single" w:sz="4" w:space="0" w:color="auto"/>
            </w:tcBorders>
          </w:tcPr>
          <w:p w14:paraId="03025188" w14:textId="77777777" w:rsidR="00CC2AEC" w:rsidRDefault="00CC2AEC" w:rsidP="00C91AF4">
            <w:pPr>
              <w:pStyle w:val="TabellRader"/>
              <w:jc w:val="left"/>
            </w:pPr>
            <w:r>
              <w:t xml:space="preserve">Årets förändring </w:t>
            </w:r>
          </w:p>
        </w:tc>
        <w:tc>
          <w:tcPr>
            <w:tcW w:w="667" w:type="dxa"/>
            <w:tcBorders>
              <w:bottom w:val="single" w:sz="4" w:space="0" w:color="auto"/>
            </w:tcBorders>
            <w:vAlign w:val="bottom"/>
          </w:tcPr>
          <w:p w14:paraId="636D0E62" w14:textId="77777777" w:rsidR="00CC2AEC" w:rsidRPr="005F6F2F" w:rsidRDefault="00CC2AEC" w:rsidP="00C91AF4">
            <w:pPr>
              <w:pStyle w:val="TabellRader"/>
            </w:pPr>
            <w:r w:rsidRPr="00E7628E">
              <w:t>6,7</w:t>
            </w:r>
          </w:p>
        </w:tc>
        <w:tc>
          <w:tcPr>
            <w:tcW w:w="667" w:type="dxa"/>
            <w:tcBorders>
              <w:bottom w:val="single" w:sz="4" w:space="0" w:color="auto"/>
            </w:tcBorders>
            <w:vAlign w:val="bottom"/>
          </w:tcPr>
          <w:p w14:paraId="69CDAC9E" w14:textId="77777777" w:rsidR="00CC2AEC" w:rsidRPr="005F6F2F" w:rsidRDefault="00CC2AEC" w:rsidP="00C91AF4">
            <w:pPr>
              <w:pStyle w:val="TabellRader"/>
            </w:pPr>
            <w:r w:rsidRPr="00E7628E">
              <w:t>23,9</w:t>
            </w:r>
          </w:p>
        </w:tc>
        <w:tc>
          <w:tcPr>
            <w:tcW w:w="667" w:type="dxa"/>
            <w:tcBorders>
              <w:bottom w:val="single" w:sz="4" w:space="0" w:color="auto"/>
            </w:tcBorders>
          </w:tcPr>
          <w:p w14:paraId="126410F4" w14:textId="77777777" w:rsidR="00CC2AEC" w:rsidRPr="00E7628E" w:rsidRDefault="00CC2AEC" w:rsidP="00C91AF4">
            <w:pPr>
              <w:pStyle w:val="TabellRader"/>
            </w:pPr>
            <w:r>
              <w:t>21,4</w:t>
            </w:r>
          </w:p>
        </w:tc>
        <w:tc>
          <w:tcPr>
            <w:tcW w:w="601" w:type="dxa"/>
            <w:tcBorders>
              <w:bottom w:val="single" w:sz="4" w:space="0" w:color="auto"/>
            </w:tcBorders>
          </w:tcPr>
          <w:p w14:paraId="23EB152B" w14:textId="77777777" w:rsidR="00CC2AEC" w:rsidRDefault="00CC2AEC" w:rsidP="00C91AF4">
            <w:pPr>
              <w:pStyle w:val="TabellRader"/>
            </w:pPr>
            <w:r>
              <w:t>-11,1</w:t>
            </w:r>
          </w:p>
        </w:tc>
        <w:tc>
          <w:tcPr>
            <w:tcW w:w="601" w:type="dxa"/>
            <w:tcBorders>
              <w:bottom w:val="single" w:sz="4" w:space="0" w:color="auto"/>
            </w:tcBorders>
          </w:tcPr>
          <w:p w14:paraId="38F297BE" w14:textId="7A0C7964" w:rsidR="00CC2AEC" w:rsidRDefault="00A95353" w:rsidP="00C91AF4">
            <w:pPr>
              <w:pStyle w:val="TabellRader"/>
            </w:pPr>
            <w:r>
              <w:t>46,6</w:t>
            </w:r>
          </w:p>
        </w:tc>
      </w:tr>
      <w:tr w:rsidR="00CC2AEC" w14:paraId="535E57ED" w14:textId="4DB43548" w:rsidTr="00EB1E9F">
        <w:tc>
          <w:tcPr>
            <w:tcW w:w="1960" w:type="dxa"/>
            <w:tcBorders>
              <w:top w:val="single" w:sz="4" w:space="0" w:color="auto"/>
            </w:tcBorders>
            <w:vAlign w:val="center"/>
          </w:tcPr>
          <w:p w14:paraId="377D48E6" w14:textId="77777777" w:rsidR="00CC2AEC" w:rsidRPr="004F4D50" w:rsidRDefault="00CC2AEC" w:rsidP="00C91AF4">
            <w:pPr>
              <w:pStyle w:val="TabellHuvud"/>
              <w:jc w:val="left"/>
              <w:rPr>
                <w:color w:val="000000"/>
                <w:szCs w:val="18"/>
                <w:lang w:eastAsia="sv-SE"/>
              </w:rPr>
            </w:pPr>
            <w:r w:rsidRPr="001027D3">
              <w:rPr>
                <w:b w:val="0"/>
                <w:i/>
              </w:rPr>
              <w:t>Procent</w:t>
            </w:r>
          </w:p>
        </w:tc>
        <w:tc>
          <w:tcPr>
            <w:tcW w:w="667" w:type="dxa"/>
            <w:tcBorders>
              <w:top w:val="single" w:sz="4" w:space="0" w:color="auto"/>
            </w:tcBorders>
            <w:vAlign w:val="center"/>
          </w:tcPr>
          <w:p w14:paraId="47E3945B" w14:textId="77777777" w:rsidR="00CC2AEC" w:rsidRPr="004F4D50" w:rsidRDefault="00CC2AEC" w:rsidP="00C91AF4">
            <w:pPr>
              <w:pStyle w:val="TabellRader"/>
              <w:rPr>
                <w:color w:val="000000"/>
                <w:szCs w:val="18"/>
                <w:lang w:eastAsia="sv-SE"/>
              </w:rPr>
            </w:pPr>
          </w:p>
        </w:tc>
        <w:tc>
          <w:tcPr>
            <w:tcW w:w="667" w:type="dxa"/>
            <w:tcBorders>
              <w:top w:val="single" w:sz="4" w:space="0" w:color="auto"/>
            </w:tcBorders>
            <w:vAlign w:val="center"/>
          </w:tcPr>
          <w:p w14:paraId="00BF4579" w14:textId="77777777" w:rsidR="00CC2AEC" w:rsidRPr="004F4D50" w:rsidRDefault="00CC2AEC" w:rsidP="00C91AF4">
            <w:pPr>
              <w:pStyle w:val="TabellRader"/>
              <w:rPr>
                <w:color w:val="000000"/>
                <w:szCs w:val="18"/>
                <w:lang w:eastAsia="sv-SE"/>
              </w:rPr>
            </w:pPr>
          </w:p>
        </w:tc>
        <w:tc>
          <w:tcPr>
            <w:tcW w:w="667" w:type="dxa"/>
            <w:tcBorders>
              <w:top w:val="single" w:sz="4" w:space="0" w:color="auto"/>
            </w:tcBorders>
          </w:tcPr>
          <w:p w14:paraId="44D8E156" w14:textId="77777777" w:rsidR="00CC2AEC" w:rsidRPr="004F4D50" w:rsidRDefault="00CC2AEC" w:rsidP="00C91AF4">
            <w:pPr>
              <w:pStyle w:val="TabellRader"/>
              <w:rPr>
                <w:color w:val="000000"/>
                <w:szCs w:val="18"/>
                <w:lang w:eastAsia="sv-SE"/>
              </w:rPr>
            </w:pPr>
          </w:p>
        </w:tc>
        <w:tc>
          <w:tcPr>
            <w:tcW w:w="601" w:type="dxa"/>
            <w:tcBorders>
              <w:top w:val="single" w:sz="4" w:space="0" w:color="auto"/>
            </w:tcBorders>
          </w:tcPr>
          <w:p w14:paraId="4F498ACA" w14:textId="77777777" w:rsidR="00CC2AEC" w:rsidRPr="004F4D50" w:rsidRDefault="00CC2AEC" w:rsidP="00C91AF4">
            <w:pPr>
              <w:pStyle w:val="TabellRader"/>
              <w:rPr>
                <w:color w:val="000000"/>
                <w:szCs w:val="18"/>
                <w:lang w:eastAsia="sv-SE"/>
              </w:rPr>
            </w:pPr>
          </w:p>
        </w:tc>
        <w:tc>
          <w:tcPr>
            <w:tcW w:w="601" w:type="dxa"/>
            <w:tcBorders>
              <w:top w:val="single" w:sz="4" w:space="0" w:color="auto"/>
            </w:tcBorders>
          </w:tcPr>
          <w:p w14:paraId="156CDC28" w14:textId="77777777" w:rsidR="00CC2AEC" w:rsidRPr="004F4D50" w:rsidRDefault="00CC2AEC" w:rsidP="00C91AF4">
            <w:pPr>
              <w:pStyle w:val="TabellRader"/>
              <w:rPr>
                <w:color w:val="000000"/>
                <w:szCs w:val="18"/>
                <w:lang w:eastAsia="sv-SE"/>
              </w:rPr>
            </w:pPr>
          </w:p>
        </w:tc>
      </w:tr>
      <w:tr w:rsidR="00CC2AEC" w14:paraId="38669D90" w14:textId="0C46AB93" w:rsidTr="00EB1E9F">
        <w:tc>
          <w:tcPr>
            <w:tcW w:w="1960" w:type="dxa"/>
            <w:vAlign w:val="center"/>
          </w:tcPr>
          <w:p w14:paraId="655FF231" w14:textId="77777777" w:rsidR="00CC2AEC" w:rsidRDefault="00CC2AEC" w:rsidP="00C91AF4">
            <w:pPr>
              <w:pStyle w:val="TabellRader"/>
              <w:jc w:val="left"/>
            </w:pPr>
            <w:r w:rsidRPr="004F4D50">
              <w:rPr>
                <w:color w:val="000000"/>
                <w:szCs w:val="18"/>
                <w:lang w:eastAsia="sv-SE"/>
              </w:rPr>
              <w:t xml:space="preserve">Avkastning före kostnader </w:t>
            </w:r>
          </w:p>
        </w:tc>
        <w:tc>
          <w:tcPr>
            <w:tcW w:w="667" w:type="dxa"/>
            <w:vAlign w:val="center"/>
          </w:tcPr>
          <w:p w14:paraId="6F46F726" w14:textId="77777777" w:rsidR="00CC2AEC" w:rsidRPr="00E7628E" w:rsidRDefault="00CC2AEC" w:rsidP="00C91AF4">
            <w:pPr>
              <w:pStyle w:val="TabellRader"/>
            </w:pPr>
            <w:r w:rsidRPr="004F4D50">
              <w:rPr>
                <w:color w:val="000000"/>
                <w:szCs w:val="18"/>
                <w:lang w:eastAsia="sv-SE"/>
              </w:rPr>
              <w:t>4,1</w:t>
            </w:r>
          </w:p>
        </w:tc>
        <w:tc>
          <w:tcPr>
            <w:tcW w:w="667" w:type="dxa"/>
            <w:vAlign w:val="center"/>
          </w:tcPr>
          <w:p w14:paraId="1084660B" w14:textId="77777777" w:rsidR="00CC2AEC" w:rsidRPr="00E7628E" w:rsidRDefault="00CC2AEC" w:rsidP="00C91AF4">
            <w:pPr>
              <w:pStyle w:val="TabellRader"/>
            </w:pPr>
            <w:r w:rsidRPr="004F4D50">
              <w:rPr>
                <w:color w:val="000000"/>
                <w:szCs w:val="18"/>
                <w:lang w:eastAsia="sv-SE"/>
              </w:rPr>
              <w:t>10,5</w:t>
            </w:r>
          </w:p>
        </w:tc>
        <w:tc>
          <w:tcPr>
            <w:tcW w:w="667" w:type="dxa"/>
          </w:tcPr>
          <w:p w14:paraId="424B6393" w14:textId="77777777" w:rsidR="00CC2AEC" w:rsidRPr="004F4D50" w:rsidRDefault="00CC2AEC" w:rsidP="00C91AF4">
            <w:pPr>
              <w:pStyle w:val="TabellRader"/>
              <w:rPr>
                <w:color w:val="000000"/>
                <w:szCs w:val="18"/>
                <w:lang w:eastAsia="sv-SE"/>
              </w:rPr>
            </w:pPr>
            <w:r>
              <w:rPr>
                <w:color w:val="000000"/>
                <w:szCs w:val="18"/>
                <w:lang w:eastAsia="sv-SE"/>
              </w:rPr>
              <w:t>9,1</w:t>
            </w:r>
          </w:p>
        </w:tc>
        <w:tc>
          <w:tcPr>
            <w:tcW w:w="601" w:type="dxa"/>
          </w:tcPr>
          <w:p w14:paraId="6137E55A" w14:textId="77777777" w:rsidR="00CC2AEC" w:rsidRDefault="00CC2AEC" w:rsidP="00C91AF4">
            <w:pPr>
              <w:pStyle w:val="TabellRader"/>
              <w:rPr>
                <w:color w:val="000000"/>
                <w:szCs w:val="18"/>
                <w:lang w:eastAsia="sv-SE"/>
              </w:rPr>
            </w:pPr>
            <w:r>
              <w:rPr>
                <w:color w:val="000000"/>
                <w:szCs w:val="18"/>
                <w:lang w:eastAsia="sv-SE"/>
              </w:rPr>
              <w:t>-1,2</w:t>
            </w:r>
          </w:p>
        </w:tc>
        <w:tc>
          <w:tcPr>
            <w:tcW w:w="601" w:type="dxa"/>
          </w:tcPr>
          <w:p w14:paraId="0E30CCFE" w14:textId="5A1241F3" w:rsidR="00CC2AEC" w:rsidRDefault="00EB1E9F" w:rsidP="00C91AF4">
            <w:pPr>
              <w:pStyle w:val="TabellRader"/>
              <w:rPr>
                <w:color w:val="000000"/>
                <w:szCs w:val="18"/>
                <w:lang w:eastAsia="sv-SE"/>
              </w:rPr>
            </w:pPr>
            <w:r>
              <w:rPr>
                <w:color w:val="000000"/>
                <w:szCs w:val="18"/>
                <w:lang w:eastAsia="sv-SE"/>
              </w:rPr>
              <w:t>16,1</w:t>
            </w:r>
          </w:p>
        </w:tc>
      </w:tr>
      <w:tr w:rsidR="00CC2AEC" w14:paraId="75F393ED" w14:textId="0134F4A9" w:rsidTr="00EB1E9F">
        <w:tc>
          <w:tcPr>
            <w:tcW w:w="1960" w:type="dxa"/>
            <w:tcBorders>
              <w:bottom w:val="single" w:sz="4" w:space="0" w:color="auto"/>
            </w:tcBorders>
            <w:vAlign w:val="center"/>
          </w:tcPr>
          <w:p w14:paraId="53B77E6B" w14:textId="77777777" w:rsidR="00CC2AEC" w:rsidRDefault="00CC2AEC" w:rsidP="00C91AF4">
            <w:pPr>
              <w:pStyle w:val="TabellRader"/>
              <w:jc w:val="left"/>
            </w:pPr>
            <w:r w:rsidRPr="004F4D50">
              <w:rPr>
                <w:color w:val="000000"/>
                <w:szCs w:val="18"/>
                <w:lang w:eastAsia="sv-SE"/>
              </w:rPr>
              <w:t xml:space="preserve">Avkastning efter kostnader </w:t>
            </w:r>
          </w:p>
        </w:tc>
        <w:tc>
          <w:tcPr>
            <w:tcW w:w="667" w:type="dxa"/>
            <w:tcBorders>
              <w:bottom w:val="single" w:sz="4" w:space="0" w:color="auto"/>
            </w:tcBorders>
            <w:vAlign w:val="center"/>
          </w:tcPr>
          <w:p w14:paraId="75A004E3" w14:textId="77777777" w:rsidR="00CC2AEC" w:rsidRPr="00E7628E" w:rsidRDefault="00CC2AEC" w:rsidP="00C91AF4">
            <w:pPr>
              <w:pStyle w:val="TabellRader"/>
            </w:pPr>
            <w:r w:rsidRPr="004F4D50">
              <w:rPr>
                <w:color w:val="000000"/>
                <w:szCs w:val="18"/>
                <w:lang w:eastAsia="sv-SE"/>
              </w:rPr>
              <w:t>4</w:t>
            </w:r>
            <w:r>
              <w:rPr>
                <w:color w:val="000000"/>
                <w:szCs w:val="18"/>
                <w:lang w:eastAsia="sv-SE"/>
              </w:rPr>
              <w:t>,0</w:t>
            </w:r>
          </w:p>
        </w:tc>
        <w:tc>
          <w:tcPr>
            <w:tcW w:w="667" w:type="dxa"/>
            <w:tcBorders>
              <w:bottom w:val="single" w:sz="4" w:space="0" w:color="auto"/>
            </w:tcBorders>
            <w:vAlign w:val="center"/>
          </w:tcPr>
          <w:p w14:paraId="16E86B08" w14:textId="77777777" w:rsidR="00CC2AEC" w:rsidRDefault="00CC2AEC" w:rsidP="00C91AF4">
            <w:pPr>
              <w:pStyle w:val="TabellRader"/>
            </w:pPr>
            <w:r w:rsidRPr="004F4D50">
              <w:rPr>
                <w:color w:val="000000"/>
                <w:szCs w:val="18"/>
                <w:lang w:eastAsia="sv-SE"/>
              </w:rPr>
              <w:t>10,3</w:t>
            </w:r>
          </w:p>
        </w:tc>
        <w:tc>
          <w:tcPr>
            <w:tcW w:w="667" w:type="dxa"/>
            <w:tcBorders>
              <w:bottom w:val="single" w:sz="4" w:space="0" w:color="auto"/>
            </w:tcBorders>
          </w:tcPr>
          <w:p w14:paraId="6D5EE167" w14:textId="77777777" w:rsidR="00CC2AEC" w:rsidRPr="004F4D50" w:rsidRDefault="00CC2AEC" w:rsidP="00C91AF4">
            <w:pPr>
              <w:pStyle w:val="TabellRader"/>
              <w:rPr>
                <w:color w:val="000000"/>
                <w:szCs w:val="18"/>
                <w:lang w:eastAsia="sv-SE"/>
              </w:rPr>
            </w:pPr>
            <w:r>
              <w:rPr>
                <w:color w:val="000000"/>
                <w:szCs w:val="18"/>
                <w:lang w:eastAsia="sv-SE"/>
              </w:rPr>
              <w:t>9,0</w:t>
            </w:r>
          </w:p>
        </w:tc>
        <w:tc>
          <w:tcPr>
            <w:tcW w:w="601" w:type="dxa"/>
            <w:tcBorders>
              <w:bottom w:val="single" w:sz="4" w:space="0" w:color="auto"/>
            </w:tcBorders>
          </w:tcPr>
          <w:p w14:paraId="6BFA21E7" w14:textId="77777777" w:rsidR="00CC2AEC" w:rsidRDefault="00CC2AEC" w:rsidP="00C91AF4">
            <w:pPr>
              <w:pStyle w:val="TabellRader"/>
              <w:rPr>
                <w:color w:val="000000"/>
                <w:szCs w:val="18"/>
                <w:lang w:eastAsia="sv-SE"/>
              </w:rPr>
            </w:pPr>
            <w:r>
              <w:rPr>
                <w:color w:val="000000"/>
                <w:szCs w:val="18"/>
                <w:lang w:eastAsia="sv-SE"/>
              </w:rPr>
              <w:t>-1,3</w:t>
            </w:r>
          </w:p>
        </w:tc>
        <w:tc>
          <w:tcPr>
            <w:tcW w:w="601" w:type="dxa"/>
            <w:tcBorders>
              <w:bottom w:val="single" w:sz="4" w:space="0" w:color="auto"/>
            </w:tcBorders>
          </w:tcPr>
          <w:p w14:paraId="679A9656" w14:textId="2AC2E3EB" w:rsidR="00CC2AEC" w:rsidRDefault="00EB1E9F" w:rsidP="00C91AF4">
            <w:pPr>
              <w:pStyle w:val="TabellRader"/>
              <w:rPr>
                <w:color w:val="000000"/>
                <w:szCs w:val="18"/>
                <w:lang w:eastAsia="sv-SE"/>
              </w:rPr>
            </w:pPr>
            <w:r>
              <w:rPr>
                <w:color w:val="000000"/>
                <w:szCs w:val="18"/>
                <w:lang w:eastAsia="sv-SE"/>
              </w:rPr>
              <w:t>15,9</w:t>
            </w:r>
          </w:p>
        </w:tc>
      </w:tr>
    </w:tbl>
    <w:p w14:paraId="1C7ED26D" w14:textId="77777777" w:rsidR="008B4394" w:rsidRPr="007B27B8" w:rsidRDefault="008B4394" w:rsidP="008B4394">
      <w:pPr>
        <w:pStyle w:val="FigurFotnot"/>
        <w:rPr>
          <w:rFonts w:ascii="Trade Gothic LT Std Cn" w:hAnsi="Trade Gothic LT Std Cn"/>
          <w:sz w:val="15"/>
          <w:szCs w:val="15"/>
        </w:rPr>
      </w:pPr>
      <w:r>
        <w:rPr>
          <w:rFonts w:ascii="Trade Gothic LT Std Cn" w:hAnsi="Trade Gothic LT Std Cn" w:cs="+mn-cs"/>
          <w:color w:val="000000"/>
          <w:kern w:val="24"/>
          <w:lang w:eastAsia="sv-SE"/>
        </w:rPr>
        <w:t>Källa: Andra AP-fondens årsredovisningar</w:t>
      </w:r>
    </w:p>
    <w:p w14:paraId="485B65A8" w14:textId="77777777" w:rsidR="008B4394" w:rsidRPr="00690E66" w:rsidRDefault="008B4394" w:rsidP="008B4394">
      <w:pPr>
        <w:pStyle w:val="Rubrik5utannumrering"/>
      </w:pPr>
      <w:r>
        <w:t>Fondkapital och resultat</w:t>
      </w:r>
    </w:p>
    <w:p w14:paraId="7557B180" w14:textId="4583C213" w:rsidR="008B4394" w:rsidRDefault="008B4394" w:rsidP="008B4394">
      <w:pPr>
        <w:pStyle w:val="Brdtext"/>
      </w:pPr>
      <w:r>
        <w:t xml:space="preserve">Andra AP-fondens resultat efter kostnader uppgick till </w:t>
      </w:r>
      <w:r w:rsidR="00EB1E9F">
        <w:t>53,0</w:t>
      </w:r>
      <w:r>
        <w:t xml:space="preserve"> miljarder kronor 201</w:t>
      </w:r>
      <w:r w:rsidR="00EB1E9F">
        <w:t>9</w:t>
      </w:r>
      <w:r>
        <w:t xml:space="preserve">, vilket motsvarar en avkastning efter kostnader på </w:t>
      </w:r>
      <w:r w:rsidR="00EB1E9F">
        <w:t>15,9</w:t>
      </w:r>
      <w:r>
        <w:t> pro</w:t>
      </w:r>
      <w:r w:rsidR="00FA6BE2">
        <w:softHyphen/>
      </w:r>
      <w:r>
        <w:t>cent. Under året överfördes 6,</w:t>
      </w:r>
      <w:r w:rsidR="00EB1E9F">
        <w:t>5</w:t>
      </w:r>
      <w:r>
        <w:t xml:space="preserve"> miljarder kronor till inkomst</w:t>
      </w:r>
      <w:r w:rsidR="00D030AE">
        <w:softHyphen/>
      </w:r>
      <w:r>
        <w:t>pensions</w:t>
      </w:r>
      <w:r w:rsidR="00FA6BE2">
        <w:softHyphen/>
      </w:r>
      <w:r>
        <w:t>systemet. Samman</w:t>
      </w:r>
      <w:r>
        <w:softHyphen/>
        <w:t xml:space="preserve">taget </w:t>
      </w:r>
      <w:r w:rsidR="00EB1E9F">
        <w:t xml:space="preserve">ökade </w:t>
      </w:r>
      <w:r>
        <w:t xml:space="preserve">fondkapitalet med </w:t>
      </w:r>
      <w:r w:rsidR="00EB1E9F">
        <w:t>46,6</w:t>
      </w:r>
      <w:r>
        <w:t xml:space="preserve"> miljarder kronor till </w:t>
      </w:r>
      <w:r w:rsidR="00EB1E9F">
        <w:t>381,4</w:t>
      </w:r>
      <w:r>
        <w:t xml:space="preserve"> miljarder kronor vid årets slut.</w:t>
      </w:r>
    </w:p>
    <w:p w14:paraId="404162AD" w14:textId="02E0FD2D" w:rsidR="008B4394" w:rsidRDefault="008B4394" w:rsidP="008B4394">
      <w:pPr>
        <w:pStyle w:val="Brdtextmedindrag"/>
      </w:pPr>
      <w:r>
        <w:t xml:space="preserve">I figur </w:t>
      </w:r>
      <w:r w:rsidR="00851DD2">
        <w:t>6</w:t>
      </w:r>
      <w:r>
        <w:t>.4 redovisas Andra AP-fondens totala avkastning efter kost</w:t>
      </w:r>
      <w:r>
        <w:softHyphen/>
        <w:t>nader sedan 2001. För hela perioden 2001–201</w:t>
      </w:r>
      <w:r w:rsidR="00467264">
        <w:t>9</w:t>
      </w:r>
      <w:r>
        <w:t xml:space="preserve"> har Andra AP-fondens genom</w:t>
      </w:r>
      <w:r w:rsidR="00FA6BE2">
        <w:softHyphen/>
      </w:r>
      <w:r>
        <w:t xml:space="preserve">snittliga avkastning uppgått till </w:t>
      </w:r>
      <w:r w:rsidR="00467264">
        <w:t>6,3</w:t>
      </w:r>
      <w:r>
        <w:t xml:space="preserve"> procent per år. Detta kan jämföras med inkomstindex som i genomsnitt ökat med </w:t>
      </w:r>
      <w:r w:rsidR="00467264">
        <w:t>3,0</w:t>
      </w:r>
      <w:r>
        <w:t xml:space="preserve"> procent per år under samma period. </w:t>
      </w:r>
    </w:p>
    <w:p w14:paraId="27736556" w14:textId="130E455F" w:rsidR="008B4394" w:rsidRDefault="008B4394" w:rsidP="00C653D5">
      <w:pPr>
        <w:pStyle w:val="FigurRubrik"/>
        <w:spacing w:after="240"/>
      </w:pPr>
      <w:r w:rsidRPr="003817EA">
        <w:t xml:space="preserve">Figur </w:t>
      </w:r>
      <w:fldSimple w:instr=" STYLEREF 1 \s ">
        <w:r w:rsidR="008B3E76">
          <w:rPr>
            <w:noProof/>
          </w:rPr>
          <w:t>6</w:t>
        </w:r>
      </w:fldSimple>
      <w:r w:rsidRPr="003817EA">
        <w:t>.</w:t>
      </w:r>
      <w:fldSimple w:instr=" SEQ Figur \* Arabic \s 1  \* MERGEFORMAT ">
        <w:r w:rsidR="008B3E76">
          <w:rPr>
            <w:noProof/>
          </w:rPr>
          <w:t>4</w:t>
        </w:r>
      </w:fldSimple>
      <w:r>
        <w:tab/>
        <w:t>Andra AP-fondens totala avkastning</w:t>
      </w:r>
    </w:p>
    <w:p w14:paraId="7EBF1D6C" w14:textId="37C106E5" w:rsidR="00906BA2" w:rsidRPr="00675DC7" w:rsidRDefault="00C653D5" w:rsidP="00BC6141">
      <w:pPr>
        <w:pStyle w:val="Brdtext"/>
      </w:pPr>
      <w:r w:rsidRPr="00C653D5">
        <w:rPr>
          <w:noProof/>
        </w:rPr>
        <w:drawing>
          <wp:inline distT="0" distB="0" distL="0" distR="0" wp14:anchorId="03324AA6" wp14:editId="6E1227AD">
            <wp:extent cx="3744595" cy="1974850"/>
            <wp:effectExtent l="0" t="0" r="8255" b="6350"/>
            <wp:docPr id="31" name="Bildobjekt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8"/>
                    <a:stretch>
                      <a:fillRect/>
                    </a:stretch>
                  </pic:blipFill>
                  <pic:spPr>
                    <a:xfrm>
                      <a:off x="0" y="0"/>
                      <a:ext cx="3744595" cy="1974850"/>
                    </a:xfrm>
                    <a:prstGeom prst="rect">
                      <a:avLst/>
                    </a:prstGeom>
                  </pic:spPr>
                </pic:pic>
              </a:graphicData>
            </a:graphic>
          </wp:inline>
        </w:drawing>
      </w:r>
    </w:p>
    <w:p w14:paraId="462B0C48" w14:textId="77777777" w:rsidR="008B4394" w:rsidRDefault="008B4394" w:rsidP="008B4394">
      <w:pPr>
        <w:pStyle w:val="FigurFotnot"/>
      </w:pPr>
      <w:r w:rsidRPr="004E5377">
        <w:rPr>
          <w:rFonts w:ascii="Trade Gothic LT Std Cn" w:hAnsi="Trade Gothic LT Std Cn" w:cs="+mn-cs"/>
          <w:color w:val="000000"/>
          <w:kern w:val="24"/>
          <w:lang w:eastAsia="sv-SE"/>
        </w:rPr>
        <w:t>Källa: McKinsey bilaga 9 (grunddata från Andra AP-fonden och Försäkringskassan)</w:t>
      </w:r>
    </w:p>
    <w:p w14:paraId="7C830B9B" w14:textId="77777777" w:rsidR="008B4394" w:rsidRDefault="008B4394" w:rsidP="008B4394">
      <w:pPr>
        <w:pStyle w:val="Brdtext"/>
      </w:pPr>
    </w:p>
    <w:p w14:paraId="4A613743" w14:textId="4A05A0F0" w:rsidR="008B4394" w:rsidRPr="00A2295A" w:rsidRDefault="00C628E2" w:rsidP="008B4394">
      <w:pPr>
        <w:pStyle w:val="Brdtext"/>
      </w:pPr>
      <w:r>
        <w:t xml:space="preserve">Under 2019 uppgick </w:t>
      </w:r>
      <w:r w:rsidR="00311981">
        <w:t>Andra AP-</w:t>
      </w:r>
      <w:r>
        <w:t xml:space="preserve">fondens totala avkastning till 16,1 procent </w:t>
      </w:r>
      <w:r w:rsidRPr="008258BD">
        <w:t>före kost</w:t>
      </w:r>
      <w:r>
        <w:softHyphen/>
      </w:r>
      <w:r w:rsidRPr="008258BD">
        <w:t>nader</w:t>
      </w:r>
      <w:r>
        <w:t xml:space="preserve">. Samtliga tillgångsslag bidrog positivt till avkastningen. </w:t>
      </w:r>
      <w:r w:rsidRPr="00CB6F02">
        <w:t>Störst</w:t>
      </w:r>
      <w:r>
        <w:t>a positiva</w:t>
      </w:r>
      <w:r w:rsidRPr="00CB6F02">
        <w:t xml:space="preserve"> bidrag</w:t>
      </w:r>
      <w:r>
        <w:t>et</w:t>
      </w:r>
      <w:r w:rsidRPr="00CB6F02">
        <w:t xml:space="preserve"> till avkastningen gav</w:t>
      </w:r>
      <w:r>
        <w:t xml:space="preserve"> aktier </w:t>
      </w:r>
      <w:r w:rsidRPr="00CB6F02">
        <w:t>(</w:t>
      </w:r>
      <w:r w:rsidR="00A2295A">
        <w:t>10,7</w:t>
      </w:r>
      <w:r w:rsidRPr="00CB6F02">
        <w:t xml:space="preserve"> procentenheter, varav svenska aktier </w:t>
      </w:r>
      <w:r>
        <w:t>2,</w:t>
      </w:r>
      <w:r w:rsidR="00A2295A">
        <w:t>6</w:t>
      </w:r>
      <w:r w:rsidRPr="00CB6F02">
        <w:t xml:space="preserve"> procent</w:t>
      </w:r>
      <w:r>
        <w:softHyphen/>
      </w:r>
      <w:r w:rsidRPr="00CB6F02">
        <w:t>enheter, globala aktier i utvecklade mark</w:t>
      </w:r>
      <w:r w:rsidR="00FF6046">
        <w:softHyphen/>
      </w:r>
      <w:r w:rsidRPr="00CB6F02">
        <w:t xml:space="preserve">nader </w:t>
      </w:r>
      <w:r w:rsidR="00A2295A">
        <w:t>6,0</w:t>
      </w:r>
      <w:r w:rsidRPr="00CB6F02">
        <w:t xml:space="preserve"> procentenheter och </w:t>
      </w:r>
      <w:r>
        <w:t xml:space="preserve">aktier i </w:t>
      </w:r>
      <w:r w:rsidRPr="00CB6F02">
        <w:t>tillväxtmarknad</w:t>
      </w:r>
      <w:r>
        <w:t>er</w:t>
      </w:r>
      <w:r w:rsidRPr="00CB6F02">
        <w:t xml:space="preserve"> </w:t>
      </w:r>
      <w:r w:rsidR="00A2295A">
        <w:t>3,8</w:t>
      </w:r>
      <w:r w:rsidRPr="00CB6F02">
        <w:t xml:space="preserve"> procent</w:t>
      </w:r>
      <w:r w:rsidR="00FF6046">
        <w:softHyphen/>
      </w:r>
      <w:r w:rsidRPr="00CB6F02">
        <w:t>enheter)</w:t>
      </w:r>
      <w:r>
        <w:t xml:space="preserve"> och </w:t>
      </w:r>
      <w:r w:rsidRPr="00CB6F02">
        <w:t>alternativa investeringar (</w:t>
      </w:r>
      <w:r>
        <w:t>5,0</w:t>
      </w:r>
      <w:r w:rsidRPr="00CB6F02">
        <w:t> procentenheter</w:t>
      </w:r>
      <w:r>
        <w:t xml:space="preserve">). </w:t>
      </w:r>
      <w:r w:rsidR="008B4394" w:rsidRPr="00C628E2">
        <w:t>Inom alterna</w:t>
      </w:r>
      <w:r w:rsidR="00FF6046">
        <w:softHyphen/>
      </w:r>
      <w:r w:rsidR="008B4394" w:rsidRPr="00C628E2">
        <w:t>tiva investeringar kom bidraget framför allt från konventionella fastighets</w:t>
      </w:r>
      <w:r w:rsidR="00FF6046">
        <w:softHyphen/>
      </w:r>
      <w:r w:rsidR="008B4394" w:rsidRPr="00C628E2">
        <w:lastRenderedPageBreak/>
        <w:t>investeringar (fastighetsinvesteringar exklusive skogs- och jordbruks</w:t>
      </w:r>
      <w:r w:rsidR="008B4394" w:rsidRPr="00C628E2">
        <w:softHyphen/>
        <w:t xml:space="preserve">fastigheter) och </w:t>
      </w:r>
      <w:r w:rsidR="002F51C1">
        <w:t>kinesiska A-aktier</w:t>
      </w:r>
      <w:r w:rsidR="008B4394" w:rsidRPr="00C628E2">
        <w:t>.</w:t>
      </w:r>
      <w:r w:rsidR="002F51C1">
        <w:t xml:space="preserve"> Till skillnad mot övriga AP-fonder inkluderar Andra AP-fonden valutaeffekter i respektive tillgångsslags avkastning.</w:t>
      </w:r>
    </w:p>
    <w:p w14:paraId="0E91EC38" w14:textId="26612214" w:rsidR="008B4394" w:rsidRDefault="008B4394" w:rsidP="008B4394">
      <w:pPr>
        <w:pStyle w:val="Brdtextmedindrag"/>
      </w:pPr>
      <w:r w:rsidRPr="002B75EB">
        <w:t xml:space="preserve">Av nedre delen av figur </w:t>
      </w:r>
      <w:r w:rsidR="000D1D31">
        <w:t>6</w:t>
      </w:r>
      <w:r w:rsidRPr="002B75EB">
        <w:t xml:space="preserve">.4 framgår att totalportföljens genomsnittliga årliga riskjusterade avkastning (mätt med en s.k. </w:t>
      </w:r>
      <w:proofErr w:type="spellStart"/>
      <w:r w:rsidR="00504A67">
        <w:t>s</w:t>
      </w:r>
      <w:r w:rsidRPr="002B75EB">
        <w:t>harpekvot</w:t>
      </w:r>
      <w:proofErr w:type="spellEnd"/>
      <w:r w:rsidRPr="002B75EB">
        <w:t xml:space="preserve">) var </w:t>
      </w:r>
      <w:r w:rsidR="00C628E2">
        <w:t>0,6</w:t>
      </w:r>
      <w:r w:rsidR="00504A67">
        <w:t xml:space="preserve"> </w:t>
      </w:r>
      <w:r w:rsidRPr="00C628E2">
        <w:t>under perioden 2001–201</w:t>
      </w:r>
      <w:r w:rsidR="00C628E2">
        <w:t>9</w:t>
      </w:r>
      <w:r w:rsidRPr="00C628E2">
        <w:t xml:space="preserve">, </w:t>
      </w:r>
      <w:r w:rsidR="00C628E2">
        <w:t>1,3</w:t>
      </w:r>
      <w:r w:rsidRPr="00C628E2">
        <w:t xml:space="preserve"> under tioårsperioden 20</w:t>
      </w:r>
      <w:r w:rsidR="00C628E2">
        <w:t>10</w:t>
      </w:r>
      <w:r w:rsidRPr="00C628E2">
        <w:t>–201</w:t>
      </w:r>
      <w:r w:rsidR="00C628E2">
        <w:t>9</w:t>
      </w:r>
      <w:r w:rsidRPr="00C628E2">
        <w:t xml:space="preserve"> och </w:t>
      </w:r>
      <w:r w:rsidR="00C628E2">
        <w:t>1,4</w:t>
      </w:r>
      <w:r w:rsidRPr="00C628E2">
        <w:t xml:space="preserve"> under femårsperioden 201</w:t>
      </w:r>
      <w:r w:rsidR="00C628E2">
        <w:t>5</w:t>
      </w:r>
      <w:r w:rsidRPr="00C628E2">
        <w:t>–201</w:t>
      </w:r>
      <w:r w:rsidR="00C628E2">
        <w:t>9</w:t>
      </w:r>
      <w:r w:rsidRPr="00C628E2">
        <w:t xml:space="preserve">. </w:t>
      </w:r>
      <w:r w:rsidR="00C628E2">
        <w:t>För</w:t>
      </w:r>
      <w:r w:rsidR="00C628E2" w:rsidRPr="00C628E2">
        <w:t xml:space="preserve"> </w:t>
      </w:r>
      <w:r w:rsidRPr="00C628E2">
        <w:t>201</w:t>
      </w:r>
      <w:r w:rsidR="00C628E2">
        <w:t>9</w:t>
      </w:r>
      <w:r w:rsidRPr="00C628E2">
        <w:t xml:space="preserve"> var </w:t>
      </w:r>
      <w:proofErr w:type="spellStart"/>
      <w:r w:rsidR="007A5246">
        <w:t>s</w:t>
      </w:r>
      <w:r w:rsidRPr="00C628E2">
        <w:t>harpekvoten</w:t>
      </w:r>
      <w:proofErr w:type="spellEnd"/>
      <w:r w:rsidRPr="00C628E2">
        <w:t xml:space="preserve"> </w:t>
      </w:r>
      <w:r w:rsidR="00C628E2">
        <w:t>3,7</w:t>
      </w:r>
      <w:r w:rsidRPr="00C628E2">
        <w:t>. Sharpekvoten anger hur mycket avkastning som fonden har genererat i förhållande till den risk</w:t>
      </w:r>
      <w:r w:rsidR="003817EA">
        <w:t>, mätt som avkastningens standardavvikelse,</w:t>
      </w:r>
      <w:r w:rsidRPr="00C628E2">
        <w:t xml:space="preserve"> som tagits under tids</w:t>
      </w:r>
      <w:r w:rsidR="00C665C6">
        <w:softHyphen/>
      </w:r>
      <w:r w:rsidRPr="00C628E2">
        <w:t>perioden.</w:t>
      </w:r>
      <w:r>
        <w:t xml:space="preserve"> </w:t>
      </w:r>
    </w:p>
    <w:p w14:paraId="0F1FE2E2" w14:textId="77777777" w:rsidR="008B4394" w:rsidRDefault="008B4394" w:rsidP="008B4394">
      <w:pPr>
        <w:pStyle w:val="Rubrik5utannumrering"/>
      </w:pPr>
      <w:r>
        <w:t>Aktiv förvaltning</w:t>
      </w:r>
    </w:p>
    <w:p w14:paraId="554FB6F7" w14:textId="77777777" w:rsidR="008B4394" w:rsidRDefault="008B4394" w:rsidP="008B4394">
      <w:pPr>
        <w:pStyle w:val="Brdtextmedindrag"/>
        <w:ind w:firstLine="0"/>
      </w:pPr>
      <w:r>
        <w:t>Andra AP-fonden har under perioden 2001–2018 ändrat definitionen av aktiv avkastning flera gånger. Under perioden 2001–2008 definierades den som aktiv förvaltning inom tillgångsslag (exklusive alternativa investe</w:t>
      </w:r>
      <w:r>
        <w:softHyphen/>
        <w:t xml:space="preserve">ringar), avkastning från </w:t>
      </w:r>
      <w:proofErr w:type="spellStart"/>
      <w:r>
        <w:t>overlaymandat</w:t>
      </w:r>
      <w:proofErr w:type="spellEnd"/>
      <w:r>
        <w:t xml:space="preserve"> och allokeringseffekter (inklu</w:t>
      </w:r>
      <w:r>
        <w:softHyphen/>
        <w:t>sive implementeringseffekter). År 2009 ändrades definitionen genom att alloke</w:t>
      </w:r>
      <w:r>
        <w:softHyphen/>
        <w:t xml:space="preserve">ringseffekter exkluderades. </w:t>
      </w:r>
    </w:p>
    <w:p w14:paraId="50F99C36" w14:textId="6AB93D00" w:rsidR="00F667DF" w:rsidRDefault="009008E9" w:rsidP="00F667DF">
      <w:pPr>
        <w:pStyle w:val="Brdtextmedindrag"/>
      </w:pPr>
      <w:r>
        <w:t>Med hänsyn till ovanstående förutsättningar har Andra AP-fondens genomsnittliga årliga aktiva avkastning före kostnader uppgått till 0,1 pro</w:t>
      </w:r>
      <w:r w:rsidR="00755F27">
        <w:softHyphen/>
      </w:r>
      <w:r>
        <w:t>cent under perioden 2001–2019, 0,3 procent för den senaste tioårsperioden (2010–2019) och 0 procent för den senaste femårsperioden (2015–2019). U</w:t>
      </w:r>
      <w:r w:rsidRPr="0093021A">
        <w:t>nder</w:t>
      </w:r>
      <w:r>
        <w:t xml:space="preserve"> </w:t>
      </w:r>
      <w:r w:rsidRPr="0093021A">
        <w:t>201</w:t>
      </w:r>
      <w:r>
        <w:t>9</w:t>
      </w:r>
      <w:r w:rsidR="00F667DF">
        <w:t xml:space="preserve"> hade samtliga tillgångsslag ett negativt bidrag till fondens aktiva </w:t>
      </w:r>
      <w:r>
        <w:t>avkastning före kostnader</w:t>
      </w:r>
      <w:r w:rsidR="00F667DF">
        <w:t xml:space="preserve"> som för året uppgick till</w:t>
      </w:r>
      <w:r>
        <w:t xml:space="preserve"> </w:t>
      </w:r>
      <w:r w:rsidR="00C665C6">
        <w:t>-</w:t>
      </w:r>
      <w:r w:rsidR="00F667DF">
        <w:t> </w:t>
      </w:r>
      <w:r>
        <w:t>0,85 procent</w:t>
      </w:r>
      <w:r w:rsidRPr="0093021A">
        <w:t xml:space="preserve">, vilket motsvarar </w:t>
      </w:r>
      <w:r>
        <w:t xml:space="preserve">ca </w:t>
      </w:r>
      <w:r w:rsidR="006908D4">
        <w:t>-</w:t>
      </w:r>
      <w:r w:rsidR="00F667DF">
        <w:t> 2,0</w:t>
      </w:r>
      <w:r w:rsidRPr="0093021A">
        <w:t xml:space="preserve"> miljarder </w:t>
      </w:r>
      <w:r>
        <w:t>kronor</w:t>
      </w:r>
      <w:r w:rsidRPr="0093021A">
        <w:t xml:space="preserve">. </w:t>
      </w:r>
      <w:r w:rsidR="00F667DF">
        <w:t xml:space="preserve">Fonden har därmed inte uppnått sitt mål om en aktiv avkastning om 0,5 procent per år under någon av de nämnda tidsperioderna, se figur </w:t>
      </w:r>
      <w:r w:rsidR="00851DD2">
        <w:t>6</w:t>
      </w:r>
      <w:r w:rsidR="00F667DF">
        <w:t xml:space="preserve">.5 nedan. </w:t>
      </w:r>
    </w:p>
    <w:p w14:paraId="04496776" w14:textId="4D93F436" w:rsidR="008B4394" w:rsidRDefault="008B4394" w:rsidP="0050114E">
      <w:pPr>
        <w:pStyle w:val="FigurRubrik"/>
        <w:spacing w:after="240"/>
      </w:pPr>
      <w:r w:rsidRPr="00B744F3">
        <w:t xml:space="preserve">Figur </w:t>
      </w:r>
      <w:fldSimple w:instr=" STYLEREF 1 \s ">
        <w:r w:rsidR="008B3E76">
          <w:rPr>
            <w:noProof/>
          </w:rPr>
          <w:t>6</w:t>
        </w:r>
      </w:fldSimple>
      <w:r w:rsidRPr="00B744F3">
        <w:t>.</w:t>
      </w:r>
      <w:fldSimple w:instr=" SEQ Figur \* Arabic \s 1  \* MERGEFORMAT ">
        <w:r w:rsidR="008B3E76">
          <w:rPr>
            <w:noProof/>
          </w:rPr>
          <w:t>5</w:t>
        </w:r>
      </w:fldSimple>
      <w:r>
        <w:tab/>
      </w:r>
      <w:r w:rsidRPr="00404283">
        <w:t>Andra AP-fondens aktiva avkastning 2001–201</w:t>
      </w:r>
      <w:r w:rsidR="00851DD2">
        <w:t>9</w:t>
      </w:r>
    </w:p>
    <w:p w14:paraId="0CE33EB6" w14:textId="585BEA46" w:rsidR="00906BA2" w:rsidRPr="002B5CD3" w:rsidRDefault="0050114E" w:rsidP="00BC6141">
      <w:pPr>
        <w:pStyle w:val="Brdtext"/>
      </w:pPr>
      <w:r w:rsidRPr="0050114E">
        <w:rPr>
          <w:noProof/>
        </w:rPr>
        <w:drawing>
          <wp:inline distT="0" distB="0" distL="0" distR="0" wp14:anchorId="593769DD" wp14:editId="7C5F735C">
            <wp:extent cx="3744595" cy="1986280"/>
            <wp:effectExtent l="0" t="0" r="8255" b="0"/>
            <wp:docPr id="32" name="Bildobjekt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9"/>
                    <a:stretch>
                      <a:fillRect/>
                    </a:stretch>
                  </pic:blipFill>
                  <pic:spPr>
                    <a:xfrm>
                      <a:off x="0" y="0"/>
                      <a:ext cx="3744595" cy="1986280"/>
                    </a:xfrm>
                    <a:prstGeom prst="rect">
                      <a:avLst/>
                    </a:prstGeom>
                  </pic:spPr>
                </pic:pic>
              </a:graphicData>
            </a:graphic>
          </wp:inline>
        </w:drawing>
      </w:r>
    </w:p>
    <w:p w14:paraId="606AAE7B" w14:textId="77777777" w:rsidR="008B4394" w:rsidRDefault="008B4394" w:rsidP="008B4394">
      <w:pPr>
        <w:pStyle w:val="FigurFotnot"/>
        <w:rPr>
          <w:rFonts w:eastAsiaTheme="minorEastAsia"/>
        </w:rPr>
      </w:pPr>
      <w:r w:rsidRPr="00846D5C">
        <w:rPr>
          <w:rFonts w:eastAsiaTheme="minorEastAsia"/>
        </w:rPr>
        <w:t>Källa: McKinsey bilaga 9 (grunddata från Andra AP-fonden)</w:t>
      </w:r>
    </w:p>
    <w:p w14:paraId="77B4A0B0" w14:textId="77777777" w:rsidR="008B4394" w:rsidRPr="00012D68" w:rsidRDefault="008B4394" w:rsidP="008B4394">
      <w:pPr>
        <w:pStyle w:val="Brdtext"/>
      </w:pPr>
    </w:p>
    <w:p w14:paraId="67857160" w14:textId="77777777" w:rsidR="008B4394" w:rsidRDefault="008B4394" w:rsidP="008B4394">
      <w:pPr>
        <w:pStyle w:val="Rubrik5utannumrering"/>
      </w:pPr>
      <w:r>
        <w:lastRenderedPageBreak/>
        <w:t>Uppföljning av styrelsens avkastningsmål</w:t>
      </w:r>
    </w:p>
    <w:p w14:paraId="055B7062" w14:textId="356FA4F9" w:rsidR="008B4394" w:rsidRDefault="008B4394" w:rsidP="008B4394">
      <w:pPr>
        <w:pStyle w:val="Brdtext"/>
      </w:pPr>
      <w:r>
        <w:t>Andra AP-fonden har till skillnad från de övriga AP-fonderna inte ett avkastningsmål utan kommunicerar den bedömda förväntade avkast</w:t>
      </w:r>
      <w:r w:rsidR="00755F27">
        <w:softHyphen/>
      </w:r>
      <w:r>
        <w:t>ningen på fondens strategiska portfölj tillsammans med det förväntade bidraget från aktiv förvaltning. Bedömningen är att fonden i genomsnitt ska uppnå en årlig real avkastning på minst 4,5 procent på lång sikt. Andra AP-fonden</w:t>
      </w:r>
      <w:r w:rsidR="005D395A">
        <w:t>s avkastningsförväntan</w:t>
      </w:r>
      <w:r>
        <w:t xml:space="preserve"> </w:t>
      </w:r>
      <w:r w:rsidR="005D395A">
        <w:t>är</w:t>
      </w:r>
      <w:r>
        <w:t xml:space="preserve"> högre än de övriga buffertfonderna</w:t>
      </w:r>
      <w:r w:rsidR="005D395A">
        <w:t>s</w:t>
      </w:r>
      <w:r w:rsidR="005D395A" w:rsidRPr="005D395A">
        <w:t xml:space="preserve"> </w:t>
      </w:r>
      <w:r w:rsidR="005D395A">
        <w:t>avkastningsmål</w:t>
      </w:r>
      <w:r>
        <w:t xml:space="preserve">. </w:t>
      </w:r>
    </w:p>
    <w:p w14:paraId="1FF3006C" w14:textId="5F660AA1" w:rsidR="008B4394" w:rsidRDefault="008B4394" w:rsidP="008B4394">
      <w:pPr>
        <w:pStyle w:val="Brdtextmedindrag"/>
      </w:pPr>
      <w:r>
        <w:t xml:space="preserve">Av den högra delen av figur </w:t>
      </w:r>
      <w:r w:rsidR="00851DD2">
        <w:t>6</w:t>
      </w:r>
      <w:r>
        <w:t xml:space="preserve">.4 </w:t>
      </w:r>
      <w:r w:rsidRPr="00BE4ECD">
        <w:t>framgår</w:t>
      </w:r>
      <w:r>
        <w:t xml:space="preserve"> att fondens årliga</w:t>
      </w:r>
      <w:r w:rsidR="005D395A">
        <w:t xml:space="preserve"> nominella</w:t>
      </w:r>
      <w:r>
        <w:t xml:space="preserve"> genomsnittliga avkastning efter kostnader var </w:t>
      </w:r>
      <w:r w:rsidR="00467264">
        <w:t>7,4</w:t>
      </w:r>
      <w:r>
        <w:t> procent under den senaste femårsperioden (201</w:t>
      </w:r>
      <w:r w:rsidR="00467264">
        <w:t>5</w:t>
      </w:r>
      <w:r>
        <w:t>–201</w:t>
      </w:r>
      <w:r w:rsidR="00467264">
        <w:t>9</w:t>
      </w:r>
      <w:r>
        <w:t xml:space="preserve">), </w:t>
      </w:r>
      <w:r w:rsidR="00467264">
        <w:t>8,4</w:t>
      </w:r>
      <w:r>
        <w:t> procent under tioårsperioden (20</w:t>
      </w:r>
      <w:r w:rsidR="00467264">
        <w:t>10</w:t>
      </w:r>
      <w:r>
        <w:t>–201</w:t>
      </w:r>
      <w:r w:rsidR="00467264">
        <w:t>9</w:t>
      </w:r>
      <w:r>
        <w:t xml:space="preserve">) och </w:t>
      </w:r>
      <w:r w:rsidR="00467264">
        <w:t>6,3</w:t>
      </w:r>
      <w:r>
        <w:t> procent under perioden 2001–201</w:t>
      </w:r>
      <w:r w:rsidR="000D4966">
        <w:t>9</w:t>
      </w:r>
      <w:r>
        <w:t>. Detta innebär att Andra AP-fondens</w:t>
      </w:r>
      <w:r w:rsidR="005D395A">
        <w:t xml:space="preserve"> realiserade</w:t>
      </w:r>
      <w:r>
        <w:t xml:space="preserve"> avkastning </w:t>
      </w:r>
      <w:r w:rsidR="005D395A">
        <w:t xml:space="preserve">varit högre än </w:t>
      </w:r>
      <w:r>
        <w:t>styrelsens förväntan om avkastning på fem- och tioårssikt</w:t>
      </w:r>
      <w:r w:rsidR="007544D1">
        <w:t xml:space="preserve"> och </w:t>
      </w:r>
      <w:r>
        <w:t>sedan start. Fondens avkastning efter kost</w:t>
      </w:r>
      <w:r>
        <w:softHyphen/>
        <w:t>nader har även varit högre än inkomstindex under samtliga nämnda perioder.</w:t>
      </w:r>
    </w:p>
    <w:p w14:paraId="4863F824" w14:textId="77777777" w:rsidR="008B4394" w:rsidRDefault="008B4394" w:rsidP="008B4394">
      <w:pPr>
        <w:pStyle w:val="Rubrik5utannumrering"/>
      </w:pPr>
      <w:r w:rsidRPr="00AF2B74">
        <w:t>Investeringsprocess och strategi</w:t>
      </w:r>
    </w:p>
    <w:p w14:paraId="3E334CCD" w14:textId="6046995A" w:rsidR="008B4394" w:rsidRDefault="008B4394" w:rsidP="008B4394">
      <w:pPr>
        <w:pStyle w:val="Brdtext"/>
      </w:pPr>
      <w:r>
        <w:t xml:space="preserve">Andra AP-fondens strategi bygger på värdeskapande i flera steg: val av strategisk tillgångsfördelning, val av index och aktiv förvaltning. Till grund för strategin ligger ett antal </w:t>
      </w:r>
      <w:r w:rsidR="00E0425D">
        <w:t>investeringsövertygelser</w:t>
      </w:r>
      <w:r>
        <w:t>. Dessa beskriver fondens syn på hur kapitalmarknaden fungerar samt möjligheter och förutsättningar att skapa en god avkastning.</w:t>
      </w:r>
      <w:r w:rsidR="00E0425D">
        <w:t xml:space="preserve"> </w:t>
      </w:r>
      <w:r w:rsidR="00080D41">
        <w:t>Under 2019 reviderade fonden sina investerings</w:t>
      </w:r>
      <w:r w:rsidR="00080D41">
        <w:softHyphen/>
        <w:t xml:space="preserve">övertygelser i syfte att förtydliga fondens syn på hållbarhet samt rollen för fondens ALM-analys (asset </w:t>
      </w:r>
      <w:proofErr w:type="spellStart"/>
      <w:r w:rsidR="00080D41">
        <w:t>liability</w:t>
      </w:r>
      <w:proofErr w:type="spellEnd"/>
      <w:r w:rsidR="00080D41">
        <w:t xml:space="preserve"> manage</w:t>
      </w:r>
      <w:r w:rsidR="00755F27">
        <w:softHyphen/>
      </w:r>
      <w:r w:rsidR="00080D41">
        <w:t xml:space="preserve">ment). </w:t>
      </w:r>
      <w:r w:rsidR="00E0425D">
        <w:t xml:space="preserve">Bland fondens investeringsövertygelser ingår </w:t>
      </w:r>
      <w:proofErr w:type="gramStart"/>
      <w:r w:rsidR="00E0425D">
        <w:t>bl</w:t>
      </w:r>
      <w:r w:rsidR="00595ADD">
        <w:t>.</w:t>
      </w:r>
      <w:r w:rsidR="00E0425D">
        <w:t>a</w:t>
      </w:r>
      <w:r w:rsidR="00595ADD">
        <w:t>.</w:t>
      </w:r>
      <w:proofErr w:type="gramEnd"/>
      <w:r w:rsidR="00E0425D">
        <w:t xml:space="preserve"> att systematiskt risktagande krävs, hållbarhet lönar sig, klimatförändringar är en system</w:t>
      </w:r>
      <w:r w:rsidR="00595ADD">
        <w:softHyphen/>
      </w:r>
      <w:r w:rsidR="00E0425D">
        <w:t xml:space="preserve">risk och aktiv förvaltning skapar mervärde. </w:t>
      </w:r>
      <w:r>
        <w:t>En viktig del av strategin är målsättningen att hållbarhet ska vara integrerat i tillgångsförvaltningens samtliga besluts- och analysprocesser. Det avspeglas också i fondens affärsplan, vars övergripande målsättning är en ”hållbar strategisk portfölj”.</w:t>
      </w:r>
    </w:p>
    <w:p w14:paraId="51163880" w14:textId="1716DAE6" w:rsidR="008B4394" w:rsidRDefault="008B4394" w:rsidP="008B4394">
      <w:pPr>
        <w:pStyle w:val="Brdtextmedindrag"/>
      </w:pPr>
      <w:r>
        <w:t>Den strategiska portföljen tas fram med stöd av en internt utvecklad Asset-</w:t>
      </w:r>
      <w:proofErr w:type="spellStart"/>
      <w:r>
        <w:t>Liability</w:t>
      </w:r>
      <w:proofErr w:type="spellEnd"/>
      <w:r>
        <w:t>-</w:t>
      </w:r>
      <w:proofErr w:type="spellStart"/>
      <w:r>
        <w:t>Model</w:t>
      </w:r>
      <w:proofErr w:type="spellEnd"/>
      <w:r>
        <w:t xml:space="preserve"> (ALM). Den modellerar den förväntade lång</w:t>
      </w:r>
      <w:r>
        <w:softHyphen/>
        <w:t>siktiga utvecklingen i pensionssystemet och på de finansiella mark</w:t>
      </w:r>
      <w:r>
        <w:softHyphen/>
        <w:t>na</w:t>
      </w:r>
      <w:r>
        <w:softHyphen/>
        <w:t xml:space="preserve">derna givet demografiska, makroekonomiska och finansiella antaganden. Horisonten är 30 år. </w:t>
      </w:r>
      <w:r w:rsidR="005D395A">
        <w:t>Under 2019 integrerade fonden även bedömda effekter av klimat</w:t>
      </w:r>
      <w:r w:rsidR="00755F27">
        <w:softHyphen/>
      </w:r>
      <w:r w:rsidR="005D395A">
        <w:t xml:space="preserve">förändringar i modellens antaganden. </w:t>
      </w:r>
      <w:r>
        <w:t>Målfunktionen är att minimera för</w:t>
      </w:r>
      <w:r w:rsidR="00CE49B6">
        <w:softHyphen/>
      </w:r>
      <w:r>
        <w:t>väntade framtida pensions</w:t>
      </w:r>
      <w:r>
        <w:softHyphen/>
        <w:t>bortfall till följd av den automatiska balanse</w:t>
      </w:r>
      <w:r w:rsidR="00CE49B6">
        <w:softHyphen/>
      </w:r>
      <w:r>
        <w:t>ringen i pensions</w:t>
      </w:r>
      <w:r>
        <w:softHyphen/>
        <w:t>systemet. Fondens strategiska portfölj representerar den samman</w:t>
      </w:r>
      <w:r>
        <w:softHyphen/>
        <w:t>sättning av olika tillgångsslag som fonden bedömt ger den bästa genera</w:t>
      </w:r>
      <w:r>
        <w:softHyphen/>
        <w:t xml:space="preserve">tionsneutrala och långsiktiga tillväxten för framtida pensioner. </w:t>
      </w:r>
    </w:p>
    <w:p w14:paraId="13883AD2" w14:textId="4CB4580D" w:rsidR="008B4394" w:rsidRDefault="00CD775F" w:rsidP="008B4394">
      <w:pPr>
        <w:pStyle w:val="Brdtextmedindrag"/>
      </w:pPr>
      <w:r>
        <w:t>Under 2019 ökade fonden den strategiska portföljens allokering till alternativa tillgångar</w:t>
      </w:r>
      <w:r w:rsidR="00471525">
        <w:t xml:space="preserve"> </w:t>
      </w:r>
      <w:r w:rsidR="00EE40BC">
        <w:t>(</w:t>
      </w:r>
      <w:r>
        <w:t>3,5 procentenheter</w:t>
      </w:r>
      <w:r w:rsidR="00EE40BC">
        <w:t xml:space="preserve">, </w:t>
      </w:r>
      <w:r>
        <w:t>varav jordbruk och skog 1,5</w:t>
      </w:r>
      <w:r w:rsidR="00755F27">
        <w:t> </w:t>
      </w:r>
      <w:r w:rsidRPr="00CB6F02">
        <w:t>procent</w:t>
      </w:r>
      <w:r>
        <w:softHyphen/>
      </w:r>
      <w:r w:rsidRPr="00CB6F02">
        <w:t>enheter</w:t>
      </w:r>
      <w:r>
        <w:t>, riskkapital 1,0 procentenheter och fastigheter 1,0 pro</w:t>
      </w:r>
      <w:r w:rsidR="00755F27">
        <w:softHyphen/>
      </w:r>
      <w:r>
        <w:t xml:space="preserve">centenheter) samt till gröna obligationer och tillväxtobligationer </w:t>
      </w:r>
      <w:r w:rsidR="00755F27">
        <w:br/>
      </w:r>
      <w:r w:rsidR="00EE40BC">
        <w:t>(</w:t>
      </w:r>
      <w:r>
        <w:t>2,0 respektive 1,0 procentenheter</w:t>
      </w:r>
      <w:r w:rsidR="00EE40BC">
        <w:t>)</w:t>
      </w:r>
      <w:r w:rsidR="00471525">
        <w:t xml:space="preserve"> medan allokeringen minskade till svenska obligationer (-</w:t>
      </w:r>
      <w:r w:rsidR="00EE40BC">
        <w:t> </w:t>
      </w:r>
      <w:r w:rsidR="00471525">
        <w:t>4,0 procentenheter)</w:t>
      </w:r>
      <w:r w:rsidR="00EE40BC">
        <w:t>, globala kreditobligationer (- 1,0 procentenheter) och aktier (- 1,5 procentenheter).</w:t>
      </w:r>
      <w:r w:rsidR="000B12E1">
        <w:t xml:space="preserve"> </w:t>
      </w:r>
      <w:r w:rsidR="008B4394">
        <w:t xml:space="preserve">Valet av index ses som en viktig del av den strategiska </w:t>
      </w:r>
      <w:proofErr w:type="spellStart"/>
      <w:r w:rsidR="008B4394">
        <w:t>placeringsprocessen</w:t>
      </w:r>
      <w:proofErr w:type="spellEnd"/>
      <w:r w:rsidR="008B4394">
        <w:t xml:space="preserve">, där index utgör </w:t>
      </w:r>
      <w:r w:rsidR="008B4394">
        <w:lastRenderedPageBreak/>
        <w:t>utgångspunkten för den interna och externa förvaltningen. Fonden har i stor utsträckning ersatt traditionella breda kapitalvägda index med specia</w:t>
      </w:r>
      <w:r w:rsidR="00B6198F">
        <w:softHyphen/>
      </w:r>
      <w:r w:rsidR="008B4394">
        <w:t xml:space="preserve">liserade index som på ett mer riskeffektivt sätt förväntas bidra till den framtida avkastningen. </w:t>
      </w:r>
      <w:r w:rsidR="001427DC">
        <w:t>Även faktorer relaterade till hållbarhet ingår i dessa index.</w:t>
      </w:r>
    </w:p>
    <w:p w14:paraId="6C453EBD" w14:textId="77777777" w:rsidR="008B4394" w:rsidRPr="00C5159E" w:rsidRDefault="008B4394" w:rsidP="008B4394">
      <w:pPr>
        <w:pStyle w:val="Rubrik5utannumrering"/>
      </w:pPr>
      <w:r w:rsidRPr="00C5159E">
        <w:t xml:space="preserve">Portföljen </w:t>
      </w:r>
    </w:p>
    <w:p w14:paraId="3784B832" w14:textId="2B098750" w:rsidR="008B4394" w:rsidRDefault="008B4394" w:rsidP="008B4394">
      <w:pPr>
        <w:pStyle w:val="Brdtext"/>
      </w:pPr>
      <w:r>
        <w:t>Andra AP-fondens portfölj bestod vid 201</w:t>
      </w:r>
      <w:r w:rsidR="000F3479">
        <w:t>9</w:t>
      </w:r>
      <w:r>
        <w:t xml:space="preserve"> års slut av </w:t>
      </w:r>
      <w:r w:rsidR="000F3479">
        <w:t>40 </w:t>
      </w:r>
      <w:r>
        <w:t xml:space="preserve">procent aktier, </w:t>
      </w:r>
      <w:r w:rsidR="000F3479">
        <w:t>31 </w:t>
      </w:r>
      <w:r>
        <w:t xml:space="preserve">procent räntebärande tillgångar och </w:t>
      </w:r>
      <w:r w:rsidR="000F3479">
        <w:t>30 </w:t>
      </w:r>
      <w:r>
        <w:t>procent alternativa tillgångar</w:t>
      </w:r>
      <w:r w:rsidR="009E74A4">
        <w:rPr>
          <w:rStyle w:val="Fotnotsreferens"/>
        </w:rPr>
        <w:footnoteReference w:id="20"/>
      </w:r>
      <w:r>
        <w:t xml:space="preserve">. Jämfört med föregående årsskifte har </w:t>
      </w:r>
      <w:r w:rsidR="000F3479">
        <w:t xml:space="preserve">andelen alternativa tillgångar ökat med 1,6 procentenheter, </w:t>
      </w:r>
      <w:r>
        <w:t xml:space="preserve">andelen aktier </w:t>
      </w:r>
      <w:r w:rsidR="000F3479">
        <w:t xml:space="preserve">ökat </w:t>
      </w:r>
      <w:r>
        <w:t xml:space="preserve">med </w:t>
      </w:r>
      <w:r w:rsidR="000F3479">
        <w:t>1,3</w:t>
      </w:r>
      <w:r>
        <w:t> procentenheter</w:t>
      </w:r>
      <w:r w:rsidR="0013431A">
        <w:t xml:space="preserve"> </w:t>
      </w:r>
      <w:r>
        <w:t xml:space="preserve">och andelen räntebärande tillgångar </w:t>
      </w:r>
      <w:r w:rsidR="0013431A">
        <w:t xml:space="preserve">minskat </w:t>
      </w:r>
      <w:r>
        <w:t xml:space="preserve">med </w:t>
      </w:r>
      <w:r w:rsidR="0013431A">
        <w:t>2,9</w:t>
      </w:r>
      <w:r>
        <w:t xml:space="preserve"> procentenheter (figur </w:t>
      </w:r>
      <w:r w:rsidR="000D1D31">
        <w:t>6</w:t>
      </w:r>
      <w:r>
        <w:t>.6).</w:t>
      </w:r>
      <w:r w:rsidR="00D14A51">
        <w:t xml:space="preserve"> Inom tillgångsslaget räntor har andelen gröna obligationer ökat (1,8</w:t>
      </w:r>
      <w:r w:rsidR="00E04514">
        <w:t> </w:t>
      </w:r>
      <w:r w:rsidR="00D14A51">
        <w:t>procentenheter) medan andelen svenska obligationer och utländska krediter och statsobligationer har minskat (-4,0 respektive -1,6 procent</w:t>
      </w:r>
      <w:r w:rsidR="00755F27">
        <w:softHyphen/>
      </w:r>
      <w:r w:rsidR="00D14A51">
        <w:t xml:space="preserve">enheter). </w:t>
      </w:r>
    </w:p>
    <w:p w14:paraId="799B206A" w14:textId="18BD2939" w:rsidR="008B4394" w:rsidRDefault="008B4394" w:rsidP="00C31255">
      <w:pPr>
        <w:pStyle w:val="FigurRubrik"/>
        <w:spacing w:after="240"/>
      </w:pPr>
      <w:r w:rsidRPr="005A0943">
        <w:t xml:space="preserve">Figur </w:t>
      </w:r>
      <w:fldSimple w:instr=" STYLEREF 1 \s ">
        <w:r w:rsidR="008B3E76">
          <w:rPr>
            <w:noProof/>
          </w:rPr>
          <w:t>6</w:t>
        </w:r>
      </w:fldSimple>
      <w:r w:rsidRPr="005A0943">
        <w:t>.</w:t>
      </w:r>
      <w:fldSimple w:instr=" SEQ Figur \* Arabic \s 1  \* MERGEFORMAT ">
        <w:r w:rsidR="008B3E76">
          <w:rPr>
            <w:noProof/>
          </w:rPr>
          <w:t>6</w:t>
        </w:r>
      </w:fldSimple>
      <w:r>
        <w:tab/>
      </w:r>
      <w:r w:rsidRPr="00404283">
        <w:t>Andra AP-fondens faktiska tillgångsallokering</w:t>
      </w:r>
    </w:p>
    <w:p w14:paraId="406D8A3C" w14:textId="5F0F47F1" w:rsidR="00906BA2" w:rsidRPr="002B5CD3" w:rsidRDefault="00C31255" w:rsidP="00BC6141">
      <w:pPr>
        <w:pStyle w:val="Brdtext"/>
      </w:pPr>
      <w:r w:rsidRPr="00C31255">
        <w:rPr>
          <w:noProof/>
        </w:rPr>
        <w:drawing>
          <wp:inline distT="0" distB="0" distL="0" distR="0" wp14:anchorId="6847DE69" wp14:editId="2F9AE258">
            <wp:extent cx="3744595" cy="1974850"/>
            <wp:effectExtent l="0" t="0" r="8255" b="6350"/>
            <wp:docPr id="94" name="Bildobjekt 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0"/>
                    <a:stretch>
                      <a:fillRect/>
                    </a:stretch>
                  </pic:blipFill>
                  <pic:spPr>
                    <a:xfrm>
                      <a:off x="0" y="0"/>
                      <a:ext cx="3744595" cy="1974850"/>
                    </a:xfrm>
                    <a:prstGeom prst="rect">
                      <a:avLst/>
                    </a:prstGeom>
                  </pic:spPr>
                </pic:pic>
              </a:graphicData>
            </a:graphic>
          </wp:inline>
        </w:drawing>
      </w:r>
    </w:p>
    <w:p w14:paraId="1FA6F18E" w14:textId="77777777" w:rsidR="008B4394" w:rsidRDefault="008B4394" w:rsidP="008B4394">
      <w:pPr>
        <w:pStyle w:val="FigurFotnot"/>
      </w:pPr>
      <w:r w:rsidRPr="00846D5C">
        <w:t>Källa</w:t>
      </w:r>
      <w:r w:rsidRPr="00404283">
        <w:rPr>
          <w:lang w:eastAsia="sv-SE"/>
        </w:rPr>
        <w:t>: McKinsey bilaga 9 (grunddata från Andra AP-fonden)</w:t>
      </w:r>
    </w:p>
    <w:p w14:paraId="628D892F" w14:textId="12F4AE74" w:rsidR="008B4394" w:rsidRDefault="008B4394" w:rsidP="008B4394">
      <w:pPr>
        <w:pStyle w:val="Rubrik5utannumrering"/>
      </w:pPr>
      <w:r>
        <w:t>Kostnader</w:t>
      </w:r>
    </w:p>
    <w:p w14:paraId="342F224E" w14:textId="2798D6E4" w:rsidR="00D17712" w:rsidRDefault="00D17712" w:rsidP="003F0AE7">
      <w:pPr>
        <w:pStyle w:val="Brdtext"/>
      </w:pPr>
      <w:r>
        <w:t>Andra AP-fondens rörelsekostnader har under perioden 2015–2019 ökat med ca 28 miljoner kronor. Under 2019 ökade rörelsekostnaderna med 21</w:t>
      </w:r>
      <w:r w:rsidR="00755F27">
        <w:t> </w:t>
      </w:r>
      <w:r>
        <w:t>miljoner kronor. Kostnads</w:t>
      </w:r>
      <w:r>
        <w:softHyphen/>
        <w:t>ökningen under 2019 beror framför allt på ökade personalkostnader</w:t>
      </w:r>
      <w:r w:rsidR="005A0943">
        <w:t xml:space="preserve"> i form av rörliga ersättningar.</w:t>
      </w:r>
    </w:p>
    <w:p w14:paraId="6EB9527C" w14:textId="7DE8C68E" w:rsidR="000A489E" w:rsidRDefault="000A489E" w:rsidP="000A489E">
      <w:pPr>
        <w:pStyle w:val="Brdtextmedindrag"/>
      </w:pPr>
      <w:r w:rsidRPr="00432A1B">
        <w:t>Fonden arbetar aktivt med kvantitativ förvaltning och i dag förvaltas en betydande del av kapitalet av</w:t>
      </w:r>
      <w:r>
        <w:t xml:space="preserve"> de interna avdelningarna för kvantitativ förvaltning och tillväxtmarknadsobligationer. Denna typ av förvaltning kräver en ansenlig informationsmängd och datakällor, vilket tillsammans med kostnaden för annan marknadsinformation är en väsentlig del av fondens interna kostnader. Fonden arbetar aktivt med att effektivisera användande av, och reducera kostnaden för, marknadsinformation. </w:t>
      </w:r>
      <w:r>
        <w:lastRenderedPageBreak/>
        <w:t xml:space="preserve">Fonden noterar höjda priser i leverantörsledet, </w:t>
      </w:r>
      <w:proofErr w:type="gramStart"/>
      <w:r>
        <w:t>bl.a.</w:t>
      </w:r>
      <w:proofErr w:type="gramEnd"/>
      <w:r>
        <w:t xml:space="preserve"> till följd av en på</w:t>
      </w:r>
      <w:r w:rsidR="00901CBC">
        <w:softHyphen/>
      </w:r>
      <w:r>
        <w:t>gående konsolidering bland många av de viktigaste leverantörerna.</w:t>
      </w:r>
    </w:p>
    <w:p w14:paraId="6AD4BD8B" w14:textId="106C4AA0" w:rsidR="008B4394" w:rsidRDefault="008B4394" w:rsidP="003F0AE7">
      <w:pPr>
        <w:pStyle w:val="Brdtextmedindrag"/>
      </w:pPr>
      <w:r>
        <w:t xml:space="preserve">Under perioden 2012–2015 </w:t>
      </w:r>
      <w:r w:rsidR="000A489E">
        <w:t>genomförde fonden</w:t>
      </w:r>
      <w:r>
        <w:t xml:space="preserve"> en internalisering för att på ett kost</w:t>
      </w:r>
      <w:r>
        <w:softHyphen/>
        <w:t>nadseffektivt sätt förvalta den väldiversifierade portfölj som krävs för att nå en hög riskjusterad avkastning. Den positiva effekten av internalise</w:t>
      </w:r>
      <w:r>
        <w:softHyphen/>
        <w:t>ringsarbetet i form av lägre kostnader redovisades 2016</w:t>
      </w:r>
      <w:r w:rsidR="00504A67">
        <w:t>,</w:t>
      </w:r>
      <w:r>
        <w:t xml:space="preserve"> då förvalt</w:t>
      </w:r>
      <w:r>
        <w:softHyphen/>
        <w:t>nings</w:t>
      </w:r>
      <w:r>
        <w:softHyphen/>
        <w:t>kostnads</w:t>
      </w:r>
      <w:r>
        <w:softHyphen/>
        <w:t xml:space="preserve">andelen av </w:t>
      </w:r>
      <w:r w:rsidRPr="00432A1B">
        <w:t xml:space="preserve">totala kostnader sjönk från 0,18 procent till 0,15 procent </w:t>
      </w:r>
      <w:r w:rsidRPr="005A3A16">
        <w:t xml:space="preserve">– en nivå som </w:t>
      </w:r>
      <w:r w:rsidR="00D17712">
        <w:t>sedan varit konstant</w:t>
      </w:r>
      <w:r w:rsidRPr="005A3A16">
        <w:t>.</w:t>
      </w:r>
      <w:r w:rsidRPr="00432A1B">
        <w:t xml:space="preserve"> </w:t>
      </w:r>
    </w:p>
    <w:p w14:paraId="2AB59A98" w14:textId="3FDC0A02" w:rsidR="000A489E" w:rsidRDefault="000A489E" w:rsidP="000A489E">
      <w:pPr>
        <w:pStyle w:val="Brdtextmedindrag"/>
        <w:rPr>
          <w:rFonts w:ascii="Trade Gothic Pro" w:hAnsi="Trade Gothic Pro"/>
          <w:b/>
          <w:sz w:val="18"/>
        </w:rPr>
      </w:pPr>
      <w:r>
        <w:t>De externa förvaltningskostnaderna för 2019 uppgick till 292 miljoner kronor, vilket var en ökning med 12 miljoner kronor. Ökningen jämfört med 2018 beror till stor del på att värdet på det förvaltade kapitalet har ökat</w:t>
      </w:r>
      <w:r w:rsidR="005A0943">
        <w:t xml:space="preserve"> eftersom avgifterna på externa mandat baseras på förvaltad volym.</w:t>
      </w:r>
      <w:r>
        <w:t xml:space="preserve"> </w:t>
      </w:r>
    </w:p>
    <w:p w14:paraId="532F775C" w14:textId="25E042C9" w:rsidR="008B4394" w:rsidRDefault="008B4394" w:rsidP="008B4394">
      <w:pPr>
        <w:pStyle w:val="TabellRubrik"/>
        <w:ind w:left="0" w:firstLine="0"/>
      </w:pPr>
      <w:r>
        <w:t xml:space="preserve">Tabell </w:t>
      </w:r>
      <w:fldSimple w:instr=" STYLEREF 1 \s ">
        <w:r w:rsidR="008B3E76">
          <w:rPr>
            <w:noProof/>
          </w:rPr>
          <w:t>6</w:t>
        </w:r>
      </w:fldSimple>
      <w:r>
        <w:t>.</w:t>
      </w:r>
      <w:fldSimple w:instr=" SEQ Tabell \* Arabic \s 1  \* MERGEFORMAT ">
        <w:r w:rsidR="008B3E76">
          <w:rPr>
            <w:noProof/>
          </w:rPr>
          <w:t>4</w:t>
        </w:r>
      </w:fldSimple>
      <w:r>
        <w:tab/>
        <w:t>Andra</w:t>
      </w:r>
      <w:r w:rsidRPr="009E25EE">
        <w:t xml:space="preserve"> AP-fondens kostnader</w:t>
      </w:r>
      <w:r>
        <w:t xml:space="preserve"> och antal anställda</w:t>
      </w:r>
    </w:p>
    <w:tbl>
      <w:tblPr>
        <w:tblW w:w="5234" w:type="dxa"/>
        <w:tblInd w:w="70" w:type="dxa"/>
        <w:tblCellMar>
          <w:left w:w="70" w:type="dxa"/>
          <w:right w:w="70" w:type="dxa"/>
        </w:tblCellMar>
        <w:tblLook w:val="04A0" w:firstRow="1" w:lastRow="0" w:firstColumn="1" w:lastColumn="0" w:noHBand="0" w:noVBand="1"/>
      </w:tblPr>
      <w:tblGrid>
        <w:gridCol w:w="2438"/>
        <w:gridCol w:w="680"/>
        <w:gridCol w:w="680"/>
        <w:gridCol w:w="488"/>
        <w:gridCol w:w="488"/>
        <w:gridCol w:w="460"/>
      </w:tblGrid>
      <w:tr w:rsidR="00D17712" w14:paraId="382D2C52" w14:textId="5DC22041" w:rsidTr="005A0943">
        <w:trPr>
          <w:trHeight w:val="315"/>
        </w:trPr>
        <w:tc>
          <w:tcPr>
            <w:tcW w:w="2438" w:type="dxa"/>
            <w:tcBorders>
              <w:top w:val="single" w:sz="8" w:space="0" w:color="auto"/>
              <w:left w:val="nil"/>
              <w:bottom w:val="single" w:sz="8" w:space="0" w:color="auto"/>
              <w:right w:val="nil"/>
            </w:tcBorders>
            <w:noWrap/>
            <w:vAlign w:val="center"/>
            <w:hideMark/>
          </w:tcPr>
          <w:p w14:paraId="5F02DDF6" w14:textId="77777777" w:rsidR="00D17712" w:rsidRPr="004F4D50" w:rsidRDefault="00D17712" w:rsidP="00D17712">
            <w:pPr>
              <w:spacing w:after="0" w:line="240" w:lineRule="auto"/>
              <w:rPr>
                <w:rFonts w:ascii="Trade Gothic LT Std Cn" w:hAnsi="Trade Gothic LT Std Cn"/>
                <w:i/>
                <w:iCs/>
                <w:color w:val="000000"/>
                <w:sz w:val="18"/>
                <w:szCs w:val="18"/>
                <w:lang w:eastAsia="sv-SE"/>
              </w:rPr>
            </w:pPr>
            <w:r w:rsidRPr="004F4D50">
              <w:rPr>
                <w:rFonts w:ascii="Trade Gothic LT Std Cn" w:hAnsi="Trade Gothic LT Std Cn"/>
                <w:i/>
                <w:iCs/>
                <w:color w:val="000000"/>
                <w:sz w:val="18"/>
                <w:szCs w:val="18"/>
                <w:lang w:eastAsia="sv-SE"/>
              </w:rPr>
              <w:t>Miljoner kronor</w:t>
            </w:r>
          </w:p>
        </w:tc>
        <w:tc>
          <w:tcPr>
            <w:tcW w:w="680" w:type="dxa"/>
            <w:tcBorders>
              <w:top w:val="single" w:sz="8" w:space="0" w:color="auto"/>
              <w:left w:val="nil"/>
              <w:bottom w:val="single" w:sz="8" w:space="0" w:color="auto"/>
              <w:right w:val="nil"/>
            </w:tcBorders>
            <w:noWrap/>
            <w:vAlign w:val="center"/>
            <w:hideMark/>
          </w:tcPr>
          <w:p w14:paraId="770FDEEA" w14:textId="77777777" w:rsidR="00D17712" w:rsidRPr="004F4D50" w:rsidRDefault="00D17712" w:rsidP="00D17712">
            <w:pPr>
              <w:spacing w:after="0" w:line="240" w:lineRule="auto"/>
              <w:jc w:val="right"/>
              <w:rPr>
                <w:rFonts w:ascii="Trade Gothic LT Std Cn" w:hAnsi="Trade Gothic LT Std Cn"/>
                <w:b/>
                <w:bCs/>
                <w:color w:val="000000"/>
                <w:sz w:val="18"/>
                <w:szCs w:val="18"/>
                <w:lang w:eastAsia="sv-SE"/>
              </w:rPr>
            </w:pPr>
            <w:r w:rsidRPr="004F4D50">
              <w:rPr>
                <w:rFonts w:ascii="Trade Gothic LT Std Cn" w:hAnsi="Trade Gothic LT Std Cn"/>
                <w:b/>
                <w:bCs/>
                <w:color w:val="000000"/>
                <w:sz w:val="18"/>
                <w:szCs w:val="18"/>
                <w:lang w:eastAsia="sv-SE"/>
              </w:rPr>
              <w:t>2015</w:t>
            </w:r>
          </w:p>
        </w:tc>
        <w:tc>
          <w:tcPr>
            <w:tcW w:w="680" w:type="dxa"/>
            <w:tcBorders>
              <w:top w:val="single" w:sz="8" w:space="0" w:color="auto"/>
              <w:left w:val="nil"/>
              <w:bottom w:val="single" w:sz="8" w:space="0" w:color="auto"/>
              <w:right w:val="nil"/>
            </w:tcBorders>
            <w:noWrap/>
            <w:vAlign w:val="center"/>
            <w:hideMark/>
          </w:tcPr>
          <w:p w14:paraId="36E7AA19" w14:textId="77777777" w:rsidR="00D17712" w:rsidRPr="004F4D50" w:rsidRDefault="00D17712" w:rsidP="00D17712">
            <w:pPr>
              <w:spacing w:after="0" w:line="240" w:lineRule="auto"/>
              <w:jc w:val="right"/>
              <w:rPr>
                <w:rFonts w:ascii="Trade Gothic LT Std Cn" w:hAnsi="Trade Gothic LT Std Cn"/>
                <w:b/>
                <w:bCs/>
                <w:color w:val="000000"/>
                <w:sz w:val="18"/>
                <w:szCs w:val="18"/>
                <w:lang w:eastAsia="sv-SE"/>
              </w:rPr>
            </w:pPr>
            <w:r w:rsidRPr="004F4D50">
              <w:rPr>
                <w:rFonts w:ascii="Trade Gothic LT Std Cn" w:hAnsi="Trade Gothic LT Std Cn"/>
                <w:b/>
                <w:bCs/>
                <w:color w:val="000000"/>
                <w:sz w:val="18"/>
                <w:szCs w:val="18"/>
                <w:lang w:eastAsia="sv-SE"/>
              </w:rPr>
              <w:t>2016</w:t>
            </w:r>
          </w:p>
        </w:tc>
        <w:tc>
          <w:tcPr>
            <w:tcW w:w="488" w:type="dxa"/>
            <w:tcBorders>
              <w:top w:val="single" w:sz="8" w:space="0" w:color="auto"/>
              <w:left w:val="nil"/>
              <w:bottom w:val="single" w:sz="8" w:space="0" w:color="auto"/>
              <w:right w:val="nil"/>
            </w:tcBorders>
            <w:vAlign w:val="center"/>
          </w:tcPr>
          <w:p w14:paraId="70755AEB" w14:textId="77777777" w:rsidR="00D17712" w:rsidRPr="004F4D50" w:rsidRDefault="00D17712" w:rsidP="00D17712">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2017</w:t>
            </w:r>
          </w:p>
        </w:tc>
        <w:tc>
          <w:tcPr>
            <w:tcW w:w="488" w:type="dxa"/>
            <w:tcBorders>
              <w:top w:val="single" w:sz="8" w:space="0" w:color="auto"/>
              <w:left w:val="nil"/>
              <w:bottom w:val="single" w:sz="8" w:space="0" w:color="auto"/>
              <w:right w:val="nil"/>
            </w:tcBorders>
            <w:vAlign w:val="center"/>
          </w:tcPr>
          <w:p w14:paraId="612DE168" w14:textId="77777777" w:rsidR="00D17712" w:rsidRDefault="00D17712" w:rsidP="00D17712">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2018</w:t>
            </w:r>
          </w:p>
        </w:tc>
        <w:tc>
          <w:tcPr>
            <w:tcW w:w="460" w:type="dxa"/>
            <w:tcBorders>
              <w:top w:val="single" w:sz="8" w:space="0" w:color="auto"/>
              <w:left w:val="nil"/>
              <w:bottom w:val="single" w:sz="8" w:space="0" w:color="auto"/>
              <w:right w:val="nil"/>
            </w:tcBorders>
            <w:vAlign w:val="center"/>
          </w:tcPr>
          <w:p w14:paraId="7F5D59A9" w14:textId="6A7305F5" w:rsidR="00D17712" w:rsidRDefault="00D17712" w:rsidP="00D17712">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2019</w:t>
            </w:r>
          </w:p>
        </w:tc>
      </w:tr>
      <w:tr w:rsidR="00D17712" w14:paraId="00AB33C3" w14:textId="1F5D258F" w:rsidTr="005A0943">
        <w:trPr>
          <w:trHeight w:val="315"/>
        </w:trPr>
        <w:tc>
          <w:tcPr>
            <w:tcW w:w="2438" w:type="dxa"/>
            <w:tcBorders>
              <w:top w:val="nil"/>
              <w:left w:val="nil"/>
              <w:bottom w:val="single" w:sz="8" w:space="0" w:color="auto"/>
              <w:right w:val="nil"/>
            </w:tcBorders>
            <w:noWrap/>
            <w:vAlign w:val="center"/>
            <w:hideMark/>
          </w:tcPr>
          <w:p w14:paraId="380A21F4" w14:textId="77777777" w:rsidR="00D17712" w:rsidRPr="004F4D50" w:rsidRDefault="00D17712" w:rsidP="00D17712">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Interna kostnader</w:t>
            </w:r>
          </w:p>
        </w:tc>
        <w:tc>
          <w:tcPr>
            <w:tcW w:w="680" w:type="dxa"/>
            <w:tcBorders>
              <w:top w:val="nil"/>
              <w:left w:val="nil"/>
              <w:bottom w:val="single" w:sz="8" w:space="0" w:color="auto"/>
              <w:right w:val="nil"/>
            </w:tcBorders>
            <w:noWrap/>
            <w:vAlign w:val="center"/>
            <w:hideMark/>
          </w:tcPr>
          <w:p w14:paraId="67C711E4"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212</w:t>
            </w:r>
          </w:p>
        </w:tc>
        <w:tc>
          <w:tcPr>
            <w:tcW w:w="680" w:type="dxa"/>
            <w:tcBorders>
              <w:top w:val="nil"/>
              <w:left w:val="nil"/>
              <w:bottom w:val="single" w:sz="8" w:space="0" w:color="auto"/>
              <w:right w:val="nil"/>
            </w:tcBorders>
            <w:noWrap/>
            <w:vAlign w:val="center"/>
            <w:hideMark/>
          </w:tcPr>
          <w:p w14:paraId="5B065807"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217</w:t>
            </w:r>
          </w:p>
        </w:tc>
        <w:tc>
          <w:tcPr>
            <w:tcW w:w="488" w:type="dxa"/>
            <w:tcBorders>
              <w:top w:val="nil"/>
              <w:left w:val="nil"/>
              <w:bottom w:val="single" w:sz="8" w:space="0" w:color="auto"/>
              <w:right w:val="nil"/>
            </w:tcBorders>
            <w:vAlign w:val="center"/>
          </w:tcPr>
          <w:p w14:paraId="1D6BFC95"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218</w:t>
            </w:r>
          </w:p>
        </w:tc>
        <w:tc>
          <w:tcPr>
            <w:tcW w:w="488" w:type="dxa"/>
            <w:tcBorders>
              <w:top w:val="nil"/>
              <w:left w:val="nil"/>
              <w:bottom w:val="single" w:sz="8" w:space="0" w:color="auto"/>
              <w:right w:val="nil"/>
            </w:tcBorders>
            <w:vAlign w:val="center"/>
          </w:tcPr>
          <w:p w14:paraId="52C59327" w14:textId="77777777"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219</w:t>
            </w:r>
          </w:p>
        </w:tc>
        <w:tc>
          <w:tcPr>
            <w:tcW w:w="460" w:type="dxa"/>
            <w:tcBorders>
              <w:top w:val="nil"/>
              <w:left w:val="nil"/>
              <w:bottom w:val="single" w:sz="8" w:space="0" w:color="auto"/>
              <w:right w:val="nil"/>
            </w:tcBorders>
            <w:vAlign w:val="center"/>
          </w:tcPr>
          <w:p w14:paraId="79989061" w14:textId="42619172"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240</w:t>
            </w:r>
          </w:p>
        </w:tc>
      </w:tr>
      <w:tr w:rsidR="00D17712" w14:paraId="2AADB594" w14:textId="0B03C16C" w:rsidTr="005A0943">
        <w:trPr>
          <w:trHeight w:val="300"/>
        </w:trPr>
        <w:tc>
          <w:tcPr>
            <w:tcW w:w="2438" w:type="dxa"/>
            <w:tcBorders>
              <w:top w:val="nil"/>
              <w:left w:val="nil"/>
              <w:bottom w:val="nil"/>
              <w:right w:val="nil"/>
            </w:tcBorders>
            <w:noWrap/>
            <w:vAlign w:val="center"/>
            <w:hideMark/>
          </w:tcPr>
          <w:p w14:paraId="42ED653B" w14:textId="77777777" w:rsidR="00D17712" w:rsidRPr="004F4D50" w:rsidRDefault="00D17712" w:rsidP="00D17712">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Personalkostnader</w:t>
            </w:r>
          </w:p>
        </w:tc>
        <w:tc>
          <w:tcPr>
            <w:tcW w:w="680" w:type="dxa"/>
            <w:tcBorders>
              <w:top w:val="nil"/>
              <w:left w:val="nil"/>
              <w:bottom w:val="nil"/>
              <w:right w:val="nil"/>
            </w:tcBorders>
            <w:noWrap/>
            <w:vAlign w:val="center"/>
            <w:hideMark/>
          </w:tcPr>
          <w:p w14:paraId="53202C7D"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126</w:t>
            </w:r>
          </w:p>
        </w:tc>
        <w:tc>
          <w:tcPr>
            <w:tcW w:w="680" w:type="dxa"/>
            <w:tcBorders>
              <w:top w:val="nil"/>
              <w:left w:val="nil"/>
              <w:bottom w:val="nil"/>
              <w:right w:val="nil"/>
            </w:tcBorders>
            <w:noWrap/>
            <w:vAlign w:val="center"/>
            <w:hideMark/>
          </w:tcPr>
          <w:p w14:paraId="1457AA47"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131</w:t>
            </w:r>
          </w:p>
        </w:tc>
        <w:tc>
          <w:tcPr>
            <w:tcW w:w="488" w:type="dxa"/>
            <w:tcBorders>
              <w:top w:val="nil"/>
              <w:left w:val="nil"/>
              <w:bottom w:val="nil"/>
              <w:right w:val="nil"/>
            </w:tcBorders>
            <w:vAlign w:val="center"/>
          </w:tcPr>
          <w:p w14:paraId="022C2ABB"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134</w:t>
            </w:r>
          </w:p>
        </w:tc>
        <w:tc>
          <w:tcPr>
            <w:tcW w:w="488" w:type="dxa"/>
            <w:tcBorders>
              <w:top w:val="nil"/>
              <w:left w:val="nil"/>
              <w:bottom w:val="nil"/>
              <w:right w:val="nil"/>
            </w:tcBorders>
            <w:vAlign w:val="center"/>
          </w:tcPr>
          <w:p w14:paraId="736FFF9A" w14:textId="77777777"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127</w:t>
            </w:r>
          </w:p>
        </w:tc>
        <w:tc>
          <w:tcPr>
            <w:tcW w:w="460" w:type="dxa"/>
            <w:tcBorders>
              <w:top w:val="nil"/>
              <w:left w:val="nil"/>
              <w:bottom w:val="nil"/>
              <w:right w:val="nil"/>
            </w:tcBorders>
            <w:vAlign w:val="center"/>
          </w:tcPr>
          <w:p w14:paraId="13C48A4A" w14:textId="4EDD2456"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147</w:t>
            </w:r>
          </w:p>
        </w:tc>
      </w:tr>
      <w:tr w:rsidR="00D17712" w14:paraId="0EAF3DEB" w14:textId="2A062AC1" w:rsidTr="005A0943">
        <w:trPr>
          <w:trHeight w:val="300"/>
        </w:trPr>
        <w:tc>
          <w:tcPr>
            <w:tcW w:w="2438" w:type="dxa"/>
            <w:tcBorders>
              <w:top w:val="nil"/>
              <w:left w:val="nil"/>
              <w:bottom w:val="nil"/>
              <w:right w:val="nil"/>
            </w:tcBorders>
            <w:noWrap/>
            <w:vAlign w:val="center"/>
            <w:hideMark/>
          </w:tcPr>
          <w:p w14:paraId="651BB845" w14:textId="77777777" w:rsidR="00D17712" w:rsidRPr="004F4D50" w:rsidRDefault="00D17712" w:rsidP="00D17712">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Lokalkostnader</w:t>
            </w:r>
          </w:p>
        </w:tc>
        <w:tc>
          <w:tcPr>
            <w:tcW w:w="680" w:type="dxa"/>
            <w:tcBorders>
              <w:top w:val="nil"/>
              <w:left w:val="nil"/>
              <w:bottom w:val="nil"/>
              <w:right w:val="nil"/>
            </w:tcBorders>
            <w:noWrap/>
            <w:vAlign w:val="center"/>
            <w:hideMark/>
          </w:tcPr>
          <w:p w14:paraId="066E516A"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5</w:t>
            </w:r>
          </w:p>
        </w:tc>
        <w:tc>
          <w:tcPr>
            <w:tcW w:w="680" w:type="dxa"/>
            <w:tcBorders>
              <w:top w:val="nil"/>
              <w:left w:val="nil"/>
              <w:bottom w:val="nil"/>
              <w:right w:val="nil"/>
            </w:tcBorders>
            <w:noWrap/>
            <w:vAlign w:val="center"/>
            <w:hideMark/>
          </w:tcPr>
          <w:p w14:paraId="5135F280"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5</w:t>
            </w:r>
          </w:p>
        </w:tc>
        <w:tc>
          <w:tcPr>
            <w:tcW w:w="488" w:type="dxa"/>
            <w:tcBorders>
              <w:top w:val="nil"/>
              <w:left w:val="nil"/>
              <w:bottom w:val="nil"/>
              <w:right w:val="nil"/>
            </w:tcBorders>
            <w:vAlign w:val="center"/>
          </w:tcPr>
          <w:p w14:paraId="1DA4EBAC"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6</w:t>
            </w:r>
          </w:p>
        </w:tc>
        <w:tc>
          <w:tcPr>
            <w:tcW w:w="488" w:type="dxa"/>
            <w:tcBorders>
              <w:top w:val="nil"/>
              <w:left w:val="nil"/>
              <w:bottom w:val="nil"/>
              <w:right w:val="nil"/>
            </w:tcBorders>
            <w:vAlign w:val="center"/>
          </w:tcPr>
          <w:p w14:paraId="5AF1F0C9" w14:textId="77777777"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6</w:t>
            </w:r>
          </w:p>
        </w:tc>
        <w:tc>
          <w:tcPr>
            <w:tcW w:w="460" w:type="dxa"/>
            <w:tcBorders>
              <w:top w:val="nil"/>
              <w:left w:val="nil"/>
              <w:bottom w:val="nil"/>
              <w:right w:val="nil"/>
            </w:tcBorders>
            <w:vAlign w:val="center"/>
          </w:tcPr>
          <w:p w14:paraId="1054D271" w14:textId="3C5F834E"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6</w:t>
            </w:r>
          </w:p>
        </w:tc>
      </w:tr>
      <w:tr w:rsidR="00D17712" w14:paraId="75D1E603" w14:textId="0C8C434D" w:rsidTr="005A0943">
        <w:trPr>
          <w:trHeight w:val="300"/>
        </w:trPr>
        <w:tc>
          <w:tcPr>
            <w:tcW w:w="2438" w:type="dxa"/>
            <w:tcBorders>
              <w:top w:val="nil"/>
              <w:left w:val="nil"/>
              <w:bottom w:val="nil"/>
              <w:right w:val="nil"/>
            </w:tcBorders>
            <w:noWrap/>
            <w:vAlign w:val="center"/>
            <w:hideMark/>
          </w:tcPr>
          <w:p w14:paraId="73E70D40" w14:textId="77777777" w:rsidR="00D17712" w:rsidRPr="004F4D50" w:rsidRDefault="00D17712" w:rsidP="00D17712">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Köpta tjänster</w:t>
            </w:r>
          </w:p>
        </w:tc>
        <w:tc>
          <w:tcPr>
            <w:tcW w:w="680" w:type="dxa"/>
            <w:tcBorders>
              <w:top w:val="nil"/>
              <w:left w:val="nil"/>
              <w:bottom w:val="nil"/>
              <w:right w:val="nil"/>
            </w:tcBorders>
            <w:noWrap/>
            <w:vAlign w:val="center"/>
            <w:hideMark/>
          </w:tcPr>
          <w:p w14:paraId="139CF107"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11</w:t>
            </w:r>
          </w:p>
        </w:tc>
        <w:tc>
          <w:tcPr>
            <w:tcW w:w="680" w:type="dxa"/>
            <w:tcBorders>
              <w:top w:val="nil"/>
              <w:left w:val="nil"/>
              <w:bottom w:val="nil"/>
              <w:right w:val="nil"/>
            </w:tcBorders>
            <w:noWrap/>
            <w:vAlign w:val="center"/>
            <w:hideMark/>
          </w:tcPr>
          <w:p w14:paraId="06D754BE"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12</w:t>
            </w:r>
          </w:p>
        </w:tc>
        <w:tc>
          <w:tcPr>
            <w:tcW w:w="488" w:type="dxa"/>
            <w:tcBorders>
              <w:top w:val="nil"/>
              <w:left w:val="nil"/>
              <w:bottom w:val="nil"/>
              <w:right w:val="nil"/>
            </w:tcBorders>
            <w:vAlign w:val="center"/>
          </w:tcPr>
          <w:p w14:paraId="0DDAB42D"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10</w:t>
            </w:r>
          </w:p>
        </w:tc>
        <w:tc>
          <w:tcPr>
            <w:tcW w:w="488" w:type="dxa"/>
            <w:tcBorders>
              <w:top w:val="nil"/>
              <w:left w:val="nil"/>
              <w:bottom w:val="nil"/>
              <w:right w:val="nil"/>
            </w:tcBorders>
            <w:vAlign w:val="center"/>
          </w:tcPr>
          <w:p w14:paraId="1A3EC9D6" w14:textId="77777777"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12</w:t>
            </w:r>
          </w:p>
        </w:tc>
        <w:tc>
          <w:tcPr>
            <w:tcW w:w="460" w:type="dxa"/>
            <w:tcBorders>
              <w:top w:val="nil"/>
              <w:left w:val="nil"/>
              <w:bottom w:val="nil"/>
              <w:right w:val="nil"/>
            </w:tcBorders>
            <w:vAlign w:val="center"/>
          </w:tcPr>
          <w:p w14:paraId="7B4BC06F" w14:textId="4FA47033"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11</w:t>
            </w:r>
          </w:p>
        </w:tc>
      </w:tr>
      <w:tr w:rsidR="00D17712" w14:paraId="241BE5D0" w14:textId="7201C0E5" w:rsidTr="005A0943">
        <w:trPr>
          <w:trHeight w:val="300"/>
        </w:trPr>
        <w:tc>
          <w:tcPr>
            <w:tcW w:w="2438" w:type="dxa"/>
            <w:tcBorders>
              <w:top w:val="nil"/>
              <w:left w:val="nil"/>
              <w:bottom w:val="nil"/>
              <w:right w:val="nil"/>
            </w:tcBorders>
            <w:noWrap/>
            <w:vAlign w:val="center"/>
            <w:hideMark/>
          </w:tcPr>
          <w:p w14:paraId="1072080A" w14:textId="77777777" w:rsidR="00D17712" w:rsidRPr="004F4D50" w:rsidRDefault="00D17712" w:rsidP="00D17712">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Informations- och datakostnader</w:t>
            </w:r>
          </w:p>
        </w:tc>
        <w:tc>
          <w:tcPr>
            <w:tcW w:w="680" w:type="dxa"/>
            <w:tcBorders>
              <w:top w:val="nil"/>
              <w:left w:val="nil"/>
              <w:bottom w:val="nil"/>
              <w:right w:val="nil"/>
            </w:tcBorders>
            <w:noWrap/>
            <w:vAlign w:val="center"/>
            <w:hideMark/>
          </w:tcPr>
          <w:p w14:paraId="1D0509CB"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58</w:t>
            </w:r>
          </w:p>
        </w:tc>
        <w:tc>
          <w:tcPr>
            <w:tcW w:w="680" w:type="dxa"/>
            <w:tcBorders>
              <w:top w:val="nil"/>
              <w:left w:val="nil"/>
              <w:bottom w:val="nil"/>
              <w:right w:val="nil"/>
            </w:tcBorders>
            <w:noWrap/>
            <w:vAlign w:val="center"/>
            <w:hideMark/>
          </w:tcPr>
          <w:p w14:paraId="65557634"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58</w:t>
            </w:r>
          </w:p>
        </w:tc>
        <w:tc>
          <w:tcPr>
            <w:tcW w:w="488" w:type="dxa"/>
            <w:tcBorders>
              <w:top w:val="nil"/>
              <w:left w:val="nil"/>
              <w:bottom w:val="nil"/>
              <w:right w:val="nil"/>
            </w:tcBorders>
            <w:vAlign w:val="center"/>
          </w:tcPr>
          <w:p w14:paraId="1AA4A859"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58</w:t>
            </w:r>
          </w:p>
        </w:tc>
        <w:tc>
          <w:tcPr>
            <w:tcW w:w="488" w:type="dxa"/>
            <w:tcBorders>
              <w:top w:val="nil"/>
              <w:left w:val="nil"/>
              <w:bottom w:val="nil"/>
              <w:right w:val="nil"/>
            </w:tcBorders>
            <w:vAlign w:val="center"/>
          </w:tcPr>
          <w:p w14:paraId="39DB10AF" w14:textId="77777777"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61</w:t>
            </w:r>
          </w:p>
        </w:tc>
        <w:tc>
          <w:tcPr>
            <w:tcW w:w="460" w:type="dxa"/>
            <w:tcBorders>
              <w:top w:val="nil"/>
              <w:left w:val="nil"/>
              <w:bottom w:val="nil"/>
              <w:right w:val="nil"/>
            </w:tcBorders>
            <w:vAlign w:val="center"/>
          </w:tcPr>
          <w:p w14:paraId="56D15F4A" w14:textId="7A4EE65A"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66</w:t>
            </w:r>
          </w:p>
        </w:tc>
      </w:tr>
      <w:tr w:rsidR="00D17712" w14:paraId="7C5D28A3" w14:textId="0B16D39F" w:rsidTr="005A0943">
        <w:trPr>
          <w:trHeight w:val="315"/>
        </w:trPr>
        <w:tc>
          <w:tcPr>
            <w:tcW w:w="2438" w:type="dxa"/>
            <w:tcBorders>
              <w:top w:val="nil"/>
              <w:left w:val="nil"/>
              <w:bottom w:val="single" w:sz="8" w:space="0" w:color="auto"/>
              <w:right w:val="nil"/>
            </w:tcBorders>
            <w:noWrap/>
            <w:vAlign w:val="center"/>
            <w:hideMark/>
          </w:tcPr>
          <w:p w14:paraId="5D4C270A" w14:textId="77777777" w:rsidR="00D17712" w:rsidRPr="004F4D50" w:rsidRDefault="00D17712" w:rsidP="00D17712">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Övrigt</w:t>
            </w:r>
          </w:p>
        </w:tc>
        <w:tc>
          <w:tcPr>
            <w:tcW w:w="680" w:type="dxa"/>
            <w:tcBorders>
              <w:top w:val="nil"/>
              <w:left w:val="nil"/>
              <w:bottom w:val="single" w:sz="8" w:space="0" w:color="auto"/>
              <w:right w:val="nil"/>
            </w:tcBorders>
            <w:noWrap/>
            <w:vAlign w:val="center"/>
            <w:hideMark/>
          </w:tcPr>
          <w:p w14:paraId="264B8329"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12</w:t>
            </w:r>
          </w:p>
        </w:tc>
        <w:tc>
          <w:tcPr>
            <w:tcW w:w="680" w:type="dxa"/>
            <w:tcBorders>
              <w:top w:val="nil"/>
              <w:left w:val="nil"/>
              <w:bottom w:val="single" w:sz="8" w:space="0" w:color="auto"/>
              <w:right w:val="nil"/>
            </w:tcBorders>
            <w:noWrap/>
            <w:vAlign w:val="center"/>
            <w:hideMark/>
          </w:tcPr>
          <w:p w14:paraId="39F38A0C"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11</w:t>
            </w:r>
          </w:p>
        </w:tc>
        <w:tc>
          <w:tcPr>
            <w:tcW w:w="488" w:type="dxa"/>
            <w:tcBorders>
              <w:top w:val="nil"/>
              <w:left w:val="nil"/>
              <w:bottom w:val="single" w:sz="8" w:space="0" w:color="auto"/>
              <w:right w:val="nil"/>
            </w:tcBorders>
            <w:vAlign w:val="center"/>
          </w:tcPr>
          <w:p w14:paraId="4F03B325"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10</w:t>
            </w:r>
          </w:p>
        </w:tc>
        <w:tc>
          <w:tcPr>
            <w:tcW w:w="488" w:type="dxa"/>
            <w:tcBorders>
              <w:top w:val="nil"/>
              <w:left w:val="nil"/>
              <w:bottom w:val="single" w:sz="8" w:space="0" w:color="auto"/>
              <w:right w:val="nil"/>
            </w:tcBorders>
            <w:vAlign w:val="center"/>
          </w:tcPr>
          <w:p w14:paraId="5BFC628A" w14:textId="77777777"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13</w:t>
            </w:r>
          </w:p>
        </w:tc>
        <w:tc>
          <w:tcPr>
            <w:tcW w:w="460" w:type="dxa"/>
            <w:tcBorders>
              <w:top w:val="nil"/>
              <w:left w:val="nil"/>
              <w:bottom w:val="single" w:sz="8" w:space="0" w:color="auto"/>
              <w:right w:val="nil"/>
            </w:tcBorders>
            <w:vAlign w:val="center"/>
          </w:tcPr>
          <w:p w14:paraId="1EA835E4" w14:textId="4469E621"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10</w:t>
            </w:r>
          </w:p>
        </w:tc>
      </w:tr>
      <w:tr w:rsidR="00D17712" w14:paraId="09692EE6" w14:textId="5E3A55CA" w:rsidTr="005A0943">
        <w:trPr>
          <w:trHeight w:val="315"/>
        </w:trPr>
        <w:tc>
          <w:tcPr>
            <w:tcW w:w="2438" w:type="dxa"/>
            <w:tcBorders>
              <w:top w:val="nil"/>
              <w:left w:val="nil"/>
              <w:bottom w:val="single" w:sz="8" w:space="0" w:color="auto"/>
              <w:right w:val="nil"/>
            </w:tcBorders>
            <w:noWrap/>
            <w:vAlign w:val="center"/>
            <w:hideMark/>
          </w:tcPr>
          <w:p w14:paraId="1CECF39F" w14:textId="77777777" w:rsidR="00D17712" w:rsidRPr="004F4D50" w:rsidRDefault="00D17712" w:rsidP="00D17712">
            <w:pPr>
              <w:spacing w:after="0" w:line="240" w:lineRule="auto"/>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 xml:space="preserve">Externa </w:t>
            </w:r>
            <w:r w:rsidRPr="004F4D50">
              <w:rPr>
                <w:rFonts w:ascii="Trade Gothic LT Std Cn" w:hAnsi="Trade Gothic LT Std Cn"/>
                <w:color w:val="000000"/>
                <w:sz w:val="18"/>
                <w:szCs w:val="18"/>
                <w:lang w:eastAsia="sv-SE"/>
              </w:rPr>
              <w:t>förvaltningskostnader</w:t>
            </w:r>
            <w:r>
              <w:rPr>
                <w:rStyle w:val="Fotnotsreferens"/>
                <w:rFonts w:ascii="Trade Gothic LT Std Cn" w:hAnsi="Trade Gothic LT Std Cn"/>
                <w:color w:val="000000"/>
                <w:sz w:val="18"/>
                <w:szCs w:val="18"/>
                <w:lang w:eastAsia="sv-SE"/>
              </w:rPr>
              <w:footnoteReference w:id="21"/>
            </w:r>
          </w:p>
        </w:tc>
        <w:tc>
          <w:tcPr>
            <w:tcW w:w="680" w:type="dxa"/>
            <w:tcBorders>
              <w:top w:val="nil"/>
              <w:left w:val="nil"/>
              <w:bottom w:val="single" w:sz="8" w:space="0" w:color="auto"/>
              <w:right w:val="nil"/>
            </w:tcBorders>
            <w:noWrap/>
            <w:vAlign w:val="center"/>
            <w:hideMark/>
          </w:tcPr>
          <w:p w14:paraId="584F2F61"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321</w:t>
            </w:r>
          </w:p>
        </w:tc>
        <w:tc>
          <w:tcPr>
            <w:tcW w:w="680" w:type="dxa"/>
            <w:tcBorders>
              <w:top w:val="nil"/>
              <w:left w:val="nil"/>
              <w:bottom w:val="single" w:sz="8" w:space="0" w:color="auto"/>
              <w:right w:val="nil"/>
            </w:tcBorders>
            <w:noWrap/>
            <w:vAlign w:val="center"/>
            <w:hideMark/>
          </w:tcPr>
          <w:p w14:paraId="70D983B6"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264</w:t>
            </w:r>
          </w:p>
        </w:tc>
        <w:tc>
          <w:tcPr>
            <w:tcW w:w="488" w:type="dxa"/>
            <w:tcBorders>
              <w:top w:val="nil"/>
              <w:left w:val="nil"/>
              <w:bottom w:val="single" w:sz="8" w:space="0" w:color="auto"/>
              <w:right w:val="nil"/>
            </w:tcBorders>
            <w:vAlign w:val="center"/>
          </w:tcPr>
          <w:p w14:paraId="639ED766"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281</w:t>
            </w:r>
          </w:p>
        </w:tc>
        <w:tc>
          <w:tcPr>
            <w:tcW w:w="488" w:type="dxa"/>
            <w:tcBorders>
              <w:top w:val="nil"/>
              <w:left w:val="nil"/>
              <w:bottom w:val="single" w:sz="8" w:space="0" w:color="auto"/>
              <w:right w:val="nil"/>
            </w:tcBorders>
            <w:vAlign w:val="center"/>
          </w:tcPr>
          <w:p w14:paraId="5FBA4EAD" w14:textId="77777777"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280</w:t>
            </w:r>
          </w:p>
        </w:tc>
        <w:tc>
          <w:tcPr>
            <w:tcW w:w="460" w:type="dxa"/>
            <w:tcBorders>
              <w:top w:val="nil"/>
              <w:left w:val="nil"/>
              <w:bottom w:val="single" w:sz="8" w:space="0" w:color="auto"/>
              <w:right w:val="nil"/>
            </w:tcBorders>
            <w:vAlign w:val="center"/>
          </w:tcPr>
          <w:p w14:paraId="3E1A4FEE" w14:textId="31DDD15A"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292</w:t>
            </w:r>
          </w:p>
        </w:tc>
      </w:tr>
      <w:tr w:rsidR="00D17712" w14:paraId="574AFC28" w14:textId="5965AB2D" w:rsidTr="005A0943">
        <w:trPr>
          <w:trHeight w:val="315"/>
        </w:trPr>
        <w:tc>
          <w:tcPr>
            <w:tcW w:w="2438" w:type="dxa"/>
            <w:tcBorders>
              <w:top w:val="single" w:sz="8" w:space="0" w:color="auto"/>
              <w:left w:val="nil"/>
              <w:bottom w:val="single" w:sz="4" w:space="0" w:color="auto"/>
              <w:right w:val="nil"/>
            </w:tcBorders>
            <w:noWrap/>
            <w:vAlign w:val="center"/>
            <w:hideMark/>
          </w:tcPr>
          <w:p w14:paraId="2338DE2F" w14:textId="77777777" w:rsidR="00D17712" w:rsidRPr="004F4D50" w:rsidRDefault="00D17712" w:rsidP="00D17712">
            <w:pPr>
              <w:spacing w:after="0" w:line="240" w:lineRule="auto"/>
              <w:rPr>
                <w:rFonts w:ascii="Trade Gothic LT Std Cn" w:hAnsi="Trade Gothic LT Std Cn"/>
                <w:b/>
                <w:bCs/>
                <w:color w:val="000000"/>
                <w:sz w:val="18"/>
                <w:szCs w:val="18"/>
                <w:lang w:eastAsia="sv-SE"/>
              </w:rPr>
            </w:pPr>
            <w:r w:rsidRPr="004F4D50">
              <w:rPr>
                <w:rFonts w:ascii="Trade Gothic LT Std Cn" w:hAnsi="Trade Gothic LT Std Cn"/>
                <w:b/>
                <w:bCs/>
                <w:color w:val="000000"/>
                <w:sz w:val="18"/>
                <w:szCs w:val="18"/>
                <w:lang w:eastAsia="sv-SE"/>
              </w:rPr>
              <w:t>Summa</w:t>
            </w:r>
          </w:p>
        </w:tc>
        <w:tc>
          <w:tcPr>
            <w:tcW w:w="680" w:type="dxa"/>
            <w:tcBorders>
              <w:top w:val="single" w:sz="8" w:space="0" w:color="auto"/>
              <w:left w:val="nil"/>
              <w:bottom w:val="single" w:sz="4" w:space="0" w:color="auto"/>
              <w:right w:val="nil"/>
            </w:tcBorders>
            <w:noWrap/>
            <w:vAlign w:val="center"/>
            <w:hideMark/>
          </w:tcPr>
          <w:p w14:paraId="2A246C50" w14:textId="77777777" w:rsidR="00D17712" w:rsidRPr="004F4D50" w:rsidRDefault="00D17712" w:rsidP="00D17712">
            <w:pPr>
              <w:spacing w:after="0" w:line="240" w:lineRule="auto"/>
              <w:jc w:val="right"/>
              <w:rPr>
                <w:rFonts w:ascii="Trade Gothic LT Std Cn" w:hAnsi="Trade Gothic LT Std Cn"/>
                <w:b/>
                <w:bCs/>
                <w:color w:val="000000"/>
                <w:sz w:val="18"/>
                <w:szCs w:val="18"/>
                <w:lang w:eastAsia="sv-SE"/>
              </w:rPr>
            </w:pPr>
            <w:r w:rsidRPr="004F4D50">
              <w:rPr>
                <w:rFonts w:ascii="Trade Gothic LT Std Cn" w:hAnsi="Trade Gothic LT Std Cn"/>
                <w:b/>
                <w:bCs/>
                <w:color w:val="000000"/>
                <w:sz w:val="18"/>
                <w:szCs w:val="18"/>
                <w:lang w:eastAsia="sv-SE"/>
              </w:rPr>
              <w:t>533</w:t>
            </w:r>
          </w:p>
        </w:tc>
        <w:tc>
          <w:tcPr>
            <w:tcW w:w="680" w:type="dxa"/>
            <w:tcBorders>
              <w:top w:val="single" w:sz="8" w:space="0" w:color="auto"/>
              <w:left w:val="nil"/>
              <w:bottom w:val="single" w:sz="4" w:space="0" w:color="auto"/>
              <w:right w:val="nil"/>
            </w:tcBorders>
            <w:noWrap/>
            <w:vAlign w:val="center"/>
            <w:hideMark/>
          </w:tcPr>
          <w:p w14:paraId="525BF90D" w14:textId="77777777" w:rsidR="00D17712" w:rsidRPr="004F4D50" w:rsidRDefault="00D17712" w:rsidP="00D17712">
            <w:pPr>
              <w:spacing w:after="0" w:line="240" w:lineRule="auto"/>
              <w:jc w:val="right"/>
              <w:rPr>
                <w:rFonts w:ascii="Trade Gothic LT Std Cn" w:hAnsi="Trade Gothic LT Std Cn"/>
                <w:b/>
                <w:bCs/>
                <w:color w:val="000000"/>
                <w:sz w:val="18"/>
                <w:szCs w:val="18"/>
                <w:lang w:eastAsia="sv-SE"/>
              </w:rPr>
            </w:pPr>
            <w:r w:rsidRPr="004F4D50">
              <w:rPr>
                <w:rFonts w:ascii="Trade Gothic LT Std Cn" w:hAnsi="Trade Gothic LT Std Cn"/>
                <w:b/>
                <w:bCs/>
                <w:color w:val="000000"/>
                <w:sz w:val="18"/>
                <w:szCs w:val="18"/>
                <w:lang w:eastAsia="sv-SE"/>
              </w:rPr>
              <w:t>481</w:t>
            </w:r>
          </w:p>
        </w:tc>
        <w:tc>
          <w:tcPr>
            <w:tcW w:w="488" w:type="dxa"/>
            <w:tcBorders>
              <w:top w:val="single" w:sz="8" w:space="0" w:color="auto"/>
              <w:left w:val="nil"/>
              <w:bottom w:val="single" w:sz="4" w:space="0" w:color="auto"/>
              <w:right w:val="nil"/>
            </w:tcBorders>
            <w:vAlign w:val="center"/>
          </w:tcPr>
          <w:p w14:paraId="2D6E4635" w14:textId="77777777" w:rsidR="00D17712" w:rsidRPr="004F4D50" w:rsidRDefault="00D17712" w:rsidP="00D17712">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499</w:t>
            </w:r>
          </w:p>
        </w:tc>
        <w:tc>
          <w:tcPr>
            <w:tcW w:w="488" w:type="dxa"/>
            <w:tcBorders>
              <w:top w:val="single" w:sz="8" w:space="0" w:color="auto"/>
              <w:left w:val="nil"/>
              <w:bottom w:val="single" w:sz="4" w:space="0" w:color="auto"/>
              <w:right w:val="nil"/>
            </w:tcBorders>
            <w:vAlign w:val="center"/>
          </w:tcPr>
          <w:p w14:paraId="7A883AF6" w14:textId="77777777" w:rsidR="00D17712" w:rsidRDefault="00D17712" w:rsidP="00D17712">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499</w:t>
            </w:r>
          </w:p>
        </w:tc>
        <w:tc>
          <w:tcPr>
            <w:tcW w:w="460" w:type="dxa"/>
            <w:tcBorders>
              <w:top w:val="single" w:sz="8" w:space="0" w:color="auto"/>
              <w:left w:val="nil"/>
              <w:bottom w:val="single" w:sz="4" w:space="0" w:color="auto"/>
              <w:right w:val="nil"/>
            </w:tcBorders>
            <w:vAlign w:val="center"/>
          </w:tcPr>
          <w:p w14:paraId="4C4BD92D" w14:textId="7DE4453C" w:rsidR="00D17712" w:rsidRDefault="00D17712" w:rsidP="00D17712">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532</w:t>
            </w:r>
          </w:p>
        </w:tc>
      </w:tr>
      <w:tr w:rsidR="00D17712" w14:paraId="7530A023" w14:textId="32DF4F8E" w:rsidTr="005A0943">
        <w:trPr>
          <w:trHeight w:val="315"/>
        </w:trPr>
        <w:tc>
          <w:tcPr>
            <w:tcW w:w="2438" w:type="dxa"/>
            <w:tcBorders>
              <w:top w:val="single" w:sz="4" w:space="0" w:color="auto"/>
              <w:left w:val="nil"/>
              <w:bottom w:val="single" w:sz="8" w:space="0" w:color="auto"/>
              <w:right w:val="nil"/>
            </w:tcBorders>
            <w:vAlign w:val="center"/>
            <w:hideMark/>
          </w:tcPr>
          <w:p w14:paraId="72B8700E" w14:textId="77777777" w:rsidR="00D17712" w:rsidRPr="004F4D50" w:rsidRDefault="00D17712" w:rsidP="00D17712">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Förvaltningskostnadsandel %</w:t>
            </w:r>
          </w:p>
        </w:tc>
        <w:tc>
          <w:tcPr>
            <w:tcW w:w="680" w:type="dxa"/>
            <w:tcBorders>
              <w:top w:val="single" w:sz="4" w:space="0" w:color="auto"/>
              <w:left w:val="nil"/>
              <w:bottom w:val="single" w:sz="8" w:space="0" w:color="auto"/>
              <w:right w:val="nil"/>
            </w:tcBorders>
            <w:vAlign w:val="center"/>
            <w:hideMark/>
          </w:tcPr>
          <w:p w14:paraId="7B7F058E"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0,18</w:t>
            </w:r>
          </w:p>
        </w:tc>
        <w:tc>
          <w:tcPr>
            <w:tcW w:w="680" w:type="dxa"/>
            <w:tcBorders>
              <w:top w:val="single" w:sz="4" w:space="0" w:color="auto"/>
              <w:left w:val="nil"/>
              <w:bottom w:val="single" w:sz="8" w:space="0" w:color="auto"/>
              <w:right w:val="nil"/>
            </w:tcBorders>
            <w:vAlign w:val="center"/>
            <w:hideMark/>
          </w:tcPr>
          <w:p w14:paraId="530508D4"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0,15</w:t>
            </w:r>
          </w:p>
        </w:tc>
        <w:tc>
          <w:tcPr>
            <w:tcW w:w="488" w:type="dxa"/>
            <w:tcBorders>
              <w:top w:val="single" w:sz="4" w:space="0" w:color="auto"/>
              <w:left w:val="nil"/>
              <w:bottom w:val="single" w:sz="8" w:space="0" w:color="auto"/>
              <w:right w:val="nil"/>
            </w:tcBorders>
            <w:vAlign w:val="center"/>
          </w:tcPr>
          <w:p w14:paraId="03308AC1"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0,15</w:t>
            </w:r>
          </w:p>
        </w:tc>
        <w:tc>
          <w:tcPr>
            <w:tcW w:w="488" w:type="dxa"/>
            <w:tcBorders>
              <w:top w:val="single" w:sz="4" w:space="0" w:color="auto"/>
              <w:left w:val="nil"/>
              <w:bottom w:val="single" w:sz="8" w:space="0" w:color="auto"/>
              <w:right w:val="nil"/>
            </w:tcBorders>
            <w:vAlign w:val="center"/>
          </w:tcPr>
          <w:p w14:paraId="7847CA81" w14:textId="71DA7637"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0,15</w:t>
            </w:r>
          </w:p>
        </w:tc>
        <w:tc>
          <w:tcPr>
            <w:tcW w:w="460" w:type="dxa"/>
            <w:tcBorders>
              <w:top w:val="single" w:sz="4" w:space="0" w:color="auto"/>
              <w:left w:val="nil"/>
              <w:bottom w:val="single" w:sz="8" w:space="0" w:color="auto"/>
              <w:right w:val="nil"/>
            </w:tcBorders>
            <w:vAlign w:val="center"/>
          </w:tcPr>
          <w:p w14:paraId="259ED1F8" w14:textId="281B09D1"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0,15</w:t>
            </w:r>
          </w:p>
        </w:tc>
      </w:tr>
      <w:tr w:rsidR="00D17712" w14:paraId="7112110F" w14:textId="43231889" w:rsidTr="005A0943">
        <w:trPr>
          <w:trHeight w:val="300"/>
        </w:trPr>
        <w:tc>
          <w:tcPr>
            <w:tcW w:w="2438" w:type="dxa"/>
            <w:tcBorders>
              <w:top w:val="nil"/>
              <w:left w:val="nil"/>
              <w:bottom w:val="nil"/>
              <w:right w:val="nil"/>
            </w:tcBorders>
            <w:vAlign w:val="center"/>
            <w:hideMark/>
          </w:tcPr>
          <w:p w14:paraId="657C576C" w14:textId="77777777" w:rsidR="00D17712" w:rsidRPr="004F4D50" w:rsidRDefault="00D17712" w:rsidP="00D17712">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Antal anställda</w:t>
            </w:r>
            <w:r>
              <w:rPr>
                <w:rStyle w:val="Fotnotsreferens"/>
                <w:rFonts w:ascii="Trade Gothic LT Std Cn" w:hAnsi="Trade Gothic LT Std Cn"/>
                <w:color w:val="000000"/>
                <w:sz w:val="18"/>
                <w:szCs w:val="18"/>
                <w:lang w:eastAsia="sv-SE"/>
              </w:rPr>
              <w:footnoteReference w:id="22"/>
            </w:r>
          </w:p>
        </w:tc>
        <w:tc>
          <w:tcPr>
            <w:tcW w:w="680" w:type="dxa"/>
            <w:tcBorders>
              <w:top w:val="nil"/>
              <w:left w:val="nil"/>
              <w:bottom w:val="nil"/>
              <w:right w:val="nil"/>
            </w:tcBorders>
            <w:vAlign w:val="center"/>
            <w:hideMark/>
          </w:tcPr>
          <w:p w14:paraId="2B651531"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64</w:t>
            </w:r>
          </w:p>
        </w:tc>
        <w:tc>
          <w:tcPr>
            <w:tcW w:w="680" w:type="dxa"/>
            <w:tcBorders>
              <w:top w:val="nil"/>
              <w:left w:val="nil"/>
              <w:bottom w:val="nil"/>
              <w:right w:val="nil"/>
            </w:tcBorders>
            <w:vAlign w:val="center"/>
            <w:hideMark/>
          </w:tcPr>
          <w:p w14:paraId="5FEAC3F4"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66</w:t>
            </w:r>
          </w:p>
        </w:tc>
        <w:tc>
          <w:tcPr>
            <w:tcW w:w="488" w:type="dxa"/>
            <w:tcBorders>
              <w:top w:val="nil"/>
              <w:left w:val="nil"/>
              <w:bottom w:val="nil"/>
              <w:right w:val="nil"/>
            </w:tcBorders>
            <w:vAlign w:val="center"/>
          </w:tcPr>
          <w:p w14:paraId="4C6C4899"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67</w:t>
            </w:r>
          </w:p>
        </w:tc>
        <w:tc>
          <w:tcPr>
            <w:tcW w:w="488" w:type="dxa"/>
            <w:tcBorders>
              <w:top w:val="nil"/>
              <w:left w:val="nil"/>
              <w:bottom w:val="nil"/>
              <w:right w:val="nil"/>
            </w:tcBorders>
            <w:vAlign w:val="center"/>
          </w:tcPr>
          <w:p w14:paraId="7129F111" w14:textId="77777777"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70</w:t>
            </w:r>
          </w:p>
        </w:tc>
        <w:tc>
          <w:tcPr>
            <w:tcW w:w="460" w:type="dxa"/>
            <w:tcBorders>
              <w:top w:val="nil"/>
              <w:left w:val="nil"/>
              <w:bottom w:val="nil"/>
              <w:right w:val="nil"/>
            </w:tcBorders>
            <w:vAlign w:val="center"/>
          </w:tcPr>
          <w:p w14:paraId="1CDEEB46" w14:textId="2DD0D66B"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71</w:t>
            </w:r>
          </w:p>
        </w:tc>
      </w:tr>
      <w:tr w:rsidR="00D17712" w14:paraId="32F41A36" w14:textId="6F8EE2C2" w:rsidTr="005A0943">
        <w:trPr>
          <w:trHeight w:val="315"/>
        </w:trPr>
        <w:tc>
          <w:tcPr>
            <w:tcW w:w="2438" w:type="dxa"/>
            <w:tcBorders>
              <w:top w:val="nil"/>
              <w:left w:val="nil"/>
              <w:bottom w:val="single" w:sz="8" w:space="0" w:color="auto"/>
              <w:right w:val="nil"/>
            </w:tcBorders>
            <w:vAlign w:val="center"/>
            <w:hideMark/>
          </w:tcPr>
          <w:p w14:paraId="5D255E44" w14:textId="77777777" w:rsidR="00D17712" w:rsidRPr="004F4D50" w:rsidRDefault="00D17712" w:rsidP="00D17712">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Andel kvinnor %</w:t>
            </w:r>
          </w:p>
        </w:tc>
        <w:tc>
          <w:tcPr>
            <w:tcW w:w="680" w:type="dxa"/>
            <w:tcBorders>
              <w:top w:val="nil"/>
              <w:left w:val="nil"/>
              <w:bottom w:val="single" w:sz="8" w:space="0" w:color="auto"/>
              <w:right w:val="nil"/>
            </w:tcBorders>
            <w:vAlign w:val="center"/>
            <w:hideMark/>
          </w:tcPr>
          <w:p w14:paraId="383A9BDC"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34</w:t>
            </w:r>
          </w:p>
        </w:tc>
        <w:tc>
          <w:tcPr>
            <w:tcW w:w="680" w:type="dxa"/>
            <w:tcBorders>
              <w:top w:val="nil"/>
              <w:left w:val="nil"/>
              <w:bottom w:val="single" w:sz="8" w:space="0" w:color="auto"/>
              <w:right w:val="nil"/>
            </w:tcBorders>
            <w:vAlign w:val="center"/>
            <w:hideMark/>
          </w:tcPr>
          <w:p w14:paraId="3B7A15F9"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33</w:t>
            </w:r>
          </w:p>
        </w:tc>
        <w:tc>
          <w:tcPr>
            <w:tcW w:w="488" w:type="dxa"/>
            <w:tcBorders>
              <w:top w:val="nil"/>
              <w:left w:val="nil"/>
              <w:bottom w:val="single" w:sz="8" w:space="0" w:color="auto"/>
              <w:right w:val="nil"/>
            </w:tcBorders>
            <w:vAlign w:val="center"/>
          </w:tcPr>
          <w:p w14:paraId="55A9BD22" w14:textId="77777777" w:rsidR="00D17712" w:rsidRPr="004F4D50"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34</w:t>
            </w:r>
          </w:p>
        </w:tc>
        <w:tc>
          <w:tcPr>
            <w:tcW w:w="488" w:type="dxa"/>
            <w:tcBorders>
              <w:top w:val="nil"/>
              <w:left w:val="nil"/>
              <w:bottom w:val="single" w:sz="8" w:space="0" w:color="auto"/>
              <w:right w:val="nil"/>
            </w:tcBorders>
            <w:vAlign w:val="center"/>
          </w:tcPr>
          <w:p w14:paraId="6BC9ACB9" w14:textId="77777777"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36</w:t>
            </w:r>
          </w:p>
        </w:tc>
        <w:tc>
          <w:tcPr>
            <w:tcW w:w="460" w:type="dxa"/>
            <w:tcBorders>
              <w:top w:val="nil"/>
              <w:left w:val="nil"/>
              <w:bottom w:val="single" w:sz="8" w:space="0" w:color="auto"/>
              <w:right w:val="nil"/>
            </w:tcBorders>
            <w:vAlign w:val="center"/>
          </w:tcPr>
          <w:p w14:paraId="78191F40" w14:textId="0C0EDB7D" w:rsidR="00D17712" w:rsidRDefault="00D17712" w:rsidP="00D17712">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34</w:t>
            </w:r>
          </w:p>
        </w:tc>
      </w:tr>
    </w:tbl>
    <w:p w14:paraId="599E5DC3" w14:textId="77777777" w:rsidR="008B4394" w:rsidRPr="00846D5C" w:rsidRDefault="008B4394" w:rsidP="008B4394">
      <w:pPr>
        <w:pStyle w:val="TabellFotnot"/>
      </w:pPr>
      <w:r w:rsidRPr="00846D5C">
        <w:t>Källa: Andra AP-fondens årsredovisningar</w:t>
      </w:r>
    </w:p>
    <w:p w14:paraId="2B7FDB02" w14:textId="77777777" w:rsidR="008B4394" w:rsidRDefault="008B4394" w:rsidP="008B4394">
      <w:pPr>
        <w:pStyle w:val="Rubrik5utannumrering"/>
      </w:pPr>
      <w:r>
        <w:t>Hållbarhet och ägarstyrning</w:t>
      </w:r>
    </w:p>
    <w:p w14:paraId="7AF353FC" w14:textId="25778F87" w:rsidR="00FC6879" w:rsidRDefault="008B4394" w:rsidP="008B4394">
      <w:pPr>
        <w:pStyle w:val="Brdtext"/>
      </w:pPr>
      <w:r>
        <w:t xml:space="preserve">Under året har arbetet inom hållbarhetsområdet fortsatt att utvecklas och intensifierats ytterligare. </w:t>
      </w:r>
      <w:r w:rsidR="00FC6879">
        <w:t>Andra AP-fonden har under året antagit en ny hållbarhetsstrategi som bygger på principerna att fonden integrerar håll</w:t>
      </w:r>
      <w:r w:rsidR="0034002A">
        <w:softHyphen/>
      </w:r>
      <w:r w:rsidR="00FC6879">
        <w:t xml:space="preserve">barhet i alla investeringsprocesser, </w:t>
      </w:r>
      <w:r w:rsidR="00090DA4">
        <w:t xml:space="preserve">aktivt </w:t>
      </w:r>
      <w:r w:rsidR="00FC6879">
        <w:t xml:space="preserve">söker investeringar som bidrar till en hållbar utveckling, arbetar utifrån fokusområden, använder dialog som ett verktyg, tillämpar ett vetenskapligt förhållningssätt samt strävar efter att vara ledande inom hållbarhet. </w:t>
      </w:r>
      <w:r w:rsidR="005A0943">
        <w:t>De fokusområden som fonden arbetar med är klimatförändringar, mångfald, mänskliga rättigheter och ägarstyrning.</w:t>
      </w:r>
    </w:p>
    <w:p w14:paraId="68110608" w14:textId="5E0F5207" w:rsidR="005A0943" w:rsidRPr="005A0943" w:rsidRDefault="005A0943" w:rsidP="005A0943">
      <w:pPr>
        <w:pStyle w:val="Brdtextmedindrag"/>
      </w:pPr>
      <w:r>
        <w:t xml:space="preserve">I samband med arbetet med att ta fram den nya hållbarhetsstrategin gjordes även en översyn av </w:t>
      </w:r>
      <w:r w:rsidR="00B11F10">
        <w:t>Andra AP-</w:t>
      </w:r>
      <w:r>
        <w:t>fondens investeringsövertygelser. Bland annat infördes två nya övertygelser relaterade till hållbarhet</w:t>
      </w:r>
      <w:r w:rsidR="0034002A">
        <w:t>:</w:t>
      </w:r>
      <w:r>
        <w:t xml:space="preserve"> ”Hållbarhet lönar sig” och ”Klimatförändring är en systemrisk”.</w:t>
      </w:r>
    </w:p>
    <w:p w14:paraId="46B4C643" w14:textId="35971562" w:rsidR="00894388" w:rsidRDefault="00B11F10" w:rsidP="00894388">
      <w:pPr>
        <w:pStyle w:val="Brdtextmedindrag"/>
      </w:pPr>
      <w:r>
        <w:lastRenderedPageBreak/>
        <w:t>Andra AP-f</w:t>
      </w:r>
      <w:r w:rsidR="00FC6879">
        <w:t xml:space="preserve">onden har även integrerat antaganden kring konsekvenser från klimatförändringar i </w:t>
      </w:r>
      <w:r w:rsidR="00894388">
        <w:t>ALM-analyse</w:t>
      </w:r>
      <w:r w:rsidR="005A0943">
        <w:t>n som ligger till grund för</w:t>
      </w:r>
      <w:r w:rsidR="00894388">
        <w:t xml:space="preserve"> valet av strategisk portfölj. </w:t>
      </w:r>
    </w:p>
    <w:p w14:paraId="105B8454" w14:textId="226B78F7" w:rsidR="00894388" w:rsidRPr="00FC6879" w:rsidRDefault="00894388" w:rsidP="00894388">
      <w:pPr>
        <w:pStyle w:val="Brdtextmedindrag"/>
      </w:pPr>
      <w:r>
        <w:t xml:space="preserve">För att ytterligare integrera hållbarhetsfrågor i förvaltningen har </w:t>
      </w:r>
      <w:r w:rsidR="00B11F10">
        <w:t>Andra AP-</w:t>
      </w:r>
      <w:r>
        <w:t>fonden gjort en omorganisation</w:t>
      </w:r>
      <w:r w:rsidRPr="00894388">
        <w:t xml:space="preserve"> </w:t>
      </w:r>
      <w:r>
        <w:t>som innebär att fondens hållbarhets</w:t>
      </w:r>
      <w:r w:rsidR="00B11F10">
        <w:softHyphen/>
      </w:r>
      <w:r>
        <w:t xml:space="preserve">analytiker </w:t>
      </w:r>
      <w:r w:rsidR="00E50119">
        <w:t>nu tillhör</w:t>
      </w:r>
      <w:r>
        <w:t xml:space="preserve"> strategiavdelningen inom förvaltningsorganisationen.</w:t>
      </w:r>
    </w:p>
    <w:p w14:paraId="6FF6A07F" w14:textId="18B38AEF" w:rsidR="00FC6879" w:rsidRDefault="00514380" w:rsidP="00FC6879">
      <w:pPr>
        <w:pStyle w:val="Brdtextmedindrag"/>
      </w:pPr>
      <w:bookmarkStart w:id="146" w:name="_Hlk38304220"/>
      <w:r>
        <w:t>Under året</w:t>
      </w:r>
      <w:r w:rsidR="00FC6879">
        <w:t xml:space="preserve"> besluta</w:t>
      </w:r>
      <w:r>
        <w:t>des</w:t>
      </w:r>
      <w:r w:rsidR="00FC6879">
        <w:t xml:space="preserve"> om en initial</w:t>
      </w:r>
      <w:r w:rsidR="005A0943">
        <w:t xml:space="preserve"> strategisk</w:t>
      </w:r>
      <w:r w:rsidR="00FC6879">
        <w:t xml:space="preserve"> målallokering till onoterade aktier i hållbar infrastruktur om 2 procent som ska investeras och allokeras succesivt.</w:t>
      </w:r>
      <w:r w:rsidR="005A0943">
        <w:t xml:space="preserve"> </w:t>
      </w:r>
      <w:bookmarkEnd w:id="146"/>
      <w:r w:rsidR="005A0943">
        <w:t>Andra AP-fonden ökade också den strategiska allokeringen till gröna obligationer från 1,0 till 3,0 procent. Under året investerade fonden också i flera sociala obligationer.</w:t>
      </w:r>
    </w:p>
    <w:p w14:paraId="2E07A42D" w14:textId="405B1F92" w:rsidR="008B4394" w:rsidRDefault="008B4394" w:rsidP="008B4394">
      <w:pPr>
        <w:pStyle w:val="Brdtextmedindrag"/>
      </w:pPr>
      <w:r>
        <w:t>I början av 2018 publicerade Andra AP-fonden, som en av de första investerarna</w:t>
      </w:r>
      <w:r w:rsidR="00E777B8">
        <w:t xml:space="preserve"> i världen</w:t>
      </w:r>
      <w:r>
        <w:t>, en klimatrapport i enlighet med rekommen</w:t>
      </w:r>
      <w:r w:rsidR="00755F27">
        <w:softHyphen/>
      </w:r>
      <w:r>
        <w:t xml:space="preserve">dationerna från Task Force on </w:t>
      </w:r>
      <w:proofErr w:type="spellStart"/>
      <w:r>
        <w:t>Climate-related</w:t>
      </w:r>
      <w:proofErr w:type="spellEnd"/>
      <w:r>
        <w:t xml:space="preserve"> </w:t>
      </w:r>
      <w:proofErr w:type="spellStart"/>
      <w:r>
        <w:t>Financial</w:t>
      </w:r>
      <w:proofErr w:type="spellEnd"/>
      <w:r>
        <w:t xml:space="preserve"> </w:t>
      </w:r>
      <w:proofErr w:type="spellStart"/>
      <w:r>
        <w:t>Disclosures</w:t>
      </w:r>
      <w:proofErr w:type="spellEnd"/>
      <w:r>
        <w:t>. Under det gångna året har fonden fortsatt genomförandet</w:t>
      </w:r>
      <w:r w:rsidR="00E777B8">
        <w:t xml:space="preserve"> och rapporterar årligen i enlighet med</w:t>
      </w:r>
      <w:r>
        <w:t xml:space="preserve"> dessa rekommendationer</w:t>
      </w:r>
      <w:r w:rsidR="00E777B8">
        <w:t>. Fonden har</w:t>
      </w:r>
      <w:r>
        <w:t xml:space="preserve"> aktivt verkat för att fler företag och investerare ska rapportera i enlighet med dessa.</w:t>
      </w:r>
    </w:p>
    <w:p w14:paraId="7632176E" w14:textId="4A3A4B5C" w:rsidR="008B4394" w:rsidRDefault="008B4394" w:rsidP="008B4394">
      <w:pPr>
        <w:pStyle w:val="Brdtextmedindrag"/>
      </w:pPr>
      <w:r>
        <w:t>Andra AP-fonden</w:t>
      </w:r>
      <w:r w:rsidR="00E777B8">
        <w:t xml:space="preserve"> har</w:t>
      </w:r>
      <w:r w:rsidR="00991C3E">
        <w:t xml:space="preserve"> även</w:t>
      </w:r>
      <w:r w:rsidR="00E777B8">
        <w:t xml:space="preserve"> utvecklat</w:t>
      </w:r>
      <w:r>
        <w:t xml:space="preserve"> en</w:t>
      </w:r>
      <w:r w:rsidR="00991C3E">
        <w:t xml:space="preserve"> egen</w:t>
      </w:r>
      <w:r>
        <w:t xml:space="preserve"> modell för analys och utvärdering av riskkapitalbolagens hållbarhetsarbete. Denna modell </w:t>
      </w:r>
      <w:r w:rsidR="00991C3E">
        <w:t>utgår ifrån</w:t>
      </w:r>
      <w:r>
        <w:t xml:space="preserve"> FN:s principer för ansvarsfulla investeringar, </w:t>
      </w:r>
      <w:r w:rsidR="00DF4FDC" w:rsidRPr="00E60D90">
        <w:t>United Nations-</w:t>
      </w:r>
      <w:proofErr w:type="spellStart"/>
      <w:r w:rsidR="00DF4FDC" w:rsidRPr="00E60D90">
        <w:t>supported</w:t>
      </w:r>
      <w:proofErr w:type="spellEnd"/>
      <w:r w:rsidR="00DF4FDC" w:rsidRPr="00E60D90">
        <w:t xml:space="preserve"> </w:t>
      </w:r>
      <w:proofErr w:type="spellStart"/>
      <w:r>
        <w:t>Principles</w:t>
      </w:r>
      <w:proofErr w:type="spellEnd"/>
      <w:r>
        <w:t xml:space="preserve"> for </w:t>
      </w:r>
      <w:proofErr w:type="spellStart"/>
      <w:r>
        <w:t>Responsible</w:t>
      </w:r>
      <w:proofErr w:type="spellEnd"/>
      <w:r>
        <w:t xml:space="preserve"> Investments (</w:t>
      </w:r>
      <w:r w:rsidR="00DF4FDC">
        <w:t>UN</w:t>
      </w:r>
      <w:r>
        <w:t xml:space="preserve">PRI) ramverk för </w:t>
      </w:r>
      <w:proofErr w:type="spellStart"/>
      <w:r>
        <w:t>due</w:t>
      </w:r>
      <w:proofErr w:type="spellEnd"/>
      <w:r>
        <w:t xml:space="preserve"> </w:t>
      </w:r>
      <w:proofErr w:type="spellStart"/>
      <w:r>
        <w:t>diligence</w:t>
      </w:r>
      <w:proofErr w:type="spellEnd"/>
      <w:r>
        <w:t xml:space="preserve"> samt för uppföljning och dialog med riskkapitalbolag. Målet är att</w:t>
      </w:r>
      <w:r w:rsidR="00504A67">
        <w:t>,</w:t>
      </w:r>
      <w:r>
        <w:t xml:space="preserve"> utöver en individuell utvärdering för respektive riskkapitalbolag</w:t>
      </w:r>
      <w:r w:rsidR="00504A67">
        <w:t>,</w:t>
      </w:r>
      <w:r>
        <w:t xml:space="preserve"> också skapa förutsättningar för att kunna jämföra hållbarhetsarbetet inom olika förvaltningsorganisationer. </w:t>
      </w:r>
    </w:p>
    <w:p w14:paraId="4CBB5BE2" w14:textId="2D390F4F" w:rsidR="00991C3E" w:rsidRDefault="008B4394" w:rsidP="00FF7561">
      <w:pPr>
        <w:pStyle w:val="Brdtextmedindrag"/>
      </w:pPr>
      <w:r>
        <w:t xml:space="preserve">Under </w:t>
      </w:r>
      <w:r w:rsidR="00991C3E">
        <w:t xml:space="preserve">2019 </w:t>
      </w:r>
      <w:r>
        <w:t xml:space="preserve">har </w:t>
      </w:r>
      <w:r w:rsidR="00991C3E" w:rsidRPr="001427DC">
        <w:t>Andra AP-</w:t>
      </w:r>
      <w:r w:rsidRPr="001427DC">
        <w:t>fonden</w:t>
      </w:r>
      <w:r w:rsidR="00991C3E" w:rsidRPr="001427DC">
        <w:t xml:space="preserve"> sett över sina fokusområden och beslutat att lägga till ett, mänskliga rättigheter, eftersom även detta är ett område som är av stor vikt och där fonden sedan ett par år har ett strukturerat arbete. </w:t>
      </w:r>
      <w:bookmarkStart w:id="147" w:name="_Hlk37338418"/>
      <w:r w:rsidR="00991C3E" w:rsidRPr="001427DC">
        <w:t xml:space="preserve">Under året har fonden </w:t>
      </w:r>
      <w:r w:rsidR="00991C3E" w:rsidRPr="00C22416">
        <w:t>fortsatt</w:t>
      </w:r>
      <w:r w:rsidRPr="00C22416">
        <w:t xml:space="preserve"> arbet</w:t>
      </w:r>
      <w:r w:rsidR="00991C3E" w:rsidRPr="00C22416">
        <w:t>et</w:t>
      </w:r>
      <w:r w:rsidRPr="00C22416">
        <w:t xml:space="preserve"> med att identifiera risker kopplade till fondens innehav </w:t>
      </w:r>
      <w:r w:rsidR="001427DC" w:rsidRPr="00C22416">
        <w:t xml:space="preserve">och </w:t>
      </w:r>
      <w:r w:rsidRPr="00C22416">
        <w:t>med att utveckla en kvantitativ modell som kan kartlägga mänskliga rättighetsrisker i olika sektorer, länder och portföljbolag</w:t>
      </w:r>
      <w:r w:rsidRPr="001427DC">
        <w:t>.</w:t>
      </w:r>
      <w:r>
        <w:t xml:space="preserve"> Syftet med modellen är att, baserat på hur allvarliga bristerna är, hjälpa till att prioritera </w:t>
      </w:r>
      <w:r w:rsidR="00FF7561">
        <w:t xml:space="preserve">vilken inriktning </w:t>
      </w:r>
      <w:r>
        <w:t>fonden bör</w:t>
      </w:r>
      <w:r w:rsidR="00FF7561">
        <w:t xml:space="preserve"> ha</w:t>
      </w:r>
      <w:r w:rsidR="00815B96">
        <w:t xml:space="preserve"> på sina</w:t>
      </w:r>
      <w:r>
        <w:t xml:space="preserve"> förebyggande insatser</w:t>
      </w:r>
      <w:bookmarkEnd w:id="147"/>
      <w:r>
        <w:t xml:space="preserve">. </w:t>
      </w:r>
      <w:r w:rsidR="00991C3E">
        <w:t>Andra AP-fonden publicerade, som en av de första investerarna i världen, under året en rapport om fondens arbete med mänskliga rättigheter i enlighet med ramverket för FN:s vägledande principer. Rapporten beskriver hur fonden ser på sitt ansvar att respektera mänskliga rättigheter och vilka processer fonden har för att integrera mänskliga rättigheter i verksamheten. Rapporten beskriver områden där fonden tagit viktiga steg för att utveckla sitt arbete, men redogör också för några av de utmaningar som identifierats.</w:t>
      </w:r>
    </w:p>
    <w:p w14:paraId="7AB9C2EE" w14:textId="489B6391" w:rsidR="008B4394" w:rsidRDefault="00220DB9" w:rsidP="008B4394">
      <w:pPr>
        <w:pStyle w:val="Brdtextmedindrag"/>
      </w:pPr>
      <w:r>
        <w:t>Andra AP-f</w:t>
      </w:r>
      <w:r w:rsidR="008B4394">
        <w:t>onden har även</w:t>
      </w:r>
      <w:r w:rsidR="008B4C69">
        <w:t xml:space="preserve"> under drygt 15 år arbetat strukturerat med mångfalds</w:t>
      </w:r>
      <w:r w:rsidR="006B7405">
        <w:softHyphen/>
      </w:r>
      <w:r w:rsidR="008B4C69">
        <w:t>frågan</w:t>
      </w:r>
      <w:r>
        <w:t>,</w:t>
      </w:r>
      <w:r w:rsidR="008B4C69">
        <w:t xml:space="preserve"> </w:t>
      </w:r>
      <w:proofErr w:type="gramStart"/>
      <w:r w:rsidR="008B4C69">
        <w:t>bl.a.</w:t>
      </w:r>
      <w:proofErr w:type="gramEnd"/>
      <w:r w:rsidR="008B4C69">
        <w:t xml:space="preserve"> genom fondens Kvinnoindex som sedan 2002 mätt utveck</w:t>
      </w:r>
      <w:r w:rsidR="006B7405">
        <w:softHyphen/>
      </w:r>
      <w:r w:rsidR="008B4C69">
        <w:t xml:space="preserve">lingen av andelen kvinnor i styrelser och ledning i bolag noterade på </w:t>
      </w:r>
      <w:r>
        <w:t>S</w:t>
      </w:r>
      <w:r w:rsidR="008B4C69">
        <w:t>tockholmsbörsen. Fonden har också</w:t>
      </w:r>
      <w:r w:rsidR="008B4394">
        <w:t xml:space="preserve"> investerat i obligation</w:t>
      </w:r>
      <w:r w:rsidR="008B4C69">
        <w:t>er</w:t>
      </w:r>
      <w:r w:rsidR="008B4394">
        <w:t xml:space="preserve"> inriktad</w:t>
      </w:r>
      <w:r w:rsidR="008B4C69">
        <w:t>e</w:t>
      </w:r>
      <w:r w:rsidR="008B4394">
        <w:t xml:space="preserve"> på jämställdhets</w:t>
      </w:r>
      <w:r w:rsidR="008B4394">
        <w:softHyphen/>
        <w:t>frågor. Obligatione</w:t>
      </w:r>
      <w:r w:rsidR="008B4C69">
        <w:t>rna</w:t>
      </w:r>
      <w:r w:rsidR="008B4394">
        <w:t xml:space="preserve"> ligger i linje med FN:s mål för hållbar utveckling. </w:t>
      </w:r>
      <w:r w:rsidR="00F92600">
        <w:t>Under året har Andra AP-fonden, tillsammans med 65</w:t>
      </w:r>
      <w:r>
        <w:t> </w:t>
      </w:r>
      <w:r w:rsidR="00F92600">
        <w:t>inter</w:t>
      </w:r>
      <w:r w:rsidR="006B7405">
        <w:softHyphen/>
      </w:r>
      <w:r w:rsidR="00F92600">
        <w:t xml:space="preserve">nationella investerare, skrivit under ett initiativ riktat till ca 1 200 bolag. Initiativet uppmanar bolag att stärka sitt jämställdhetsarbete och öka transparensen om det. Det är också ett stöd till UN </w:t>
      </w:r>
      <w:proofErr w:type="spellStart"/>
      <w:r w:rsidR="00F92600">
        <w:t>Women</w:t>
      </w:r>
      <w:proofErr w:type="spellEnd"/>
      <w:r w:rsidR="00F92600">
        <w:t xml:space="preserve"> </w:t>
      </w:r>
      <w:proofErr w:type="spellStart"/>
      <w:r w:rsidR="00F92600">
        <w:t>Empowerment</w:t>
      </w:r>
      <w:proofErr w:type="spellEnd"/>
      <w:r w:rsidR="00F92600">
        <w:t xml:space="preserve"> </w:t>
      </w:r>
      <w:proofErr w:type="spellStart"/>
      <w:r w:rsidR="00F92600">
        <w:t>Princip</w:t>
      </w:r>
      <w:r w:rsidR="00BF67EA">
        <w:t>le</w:t>
      </w:r>
      <w:r w:rsidR="00F92600">
        <w:t>s</w:t>
      </w:r>
      <w:proofErr w:type="spellEnd"/>
      <w:r w:rsidR="00F92600">
        <w:t xml:space="preserve"> och dess sju principer för ökad jämställdhet.</w:t>
      </w:r>
    </w:p>
    <w:p w14:paraId="43781AEC" w14:textId="67132F2E" w:rsidR="008B4394" w:rsidRDefault="008B4394" w:rsidP="008B4394">
      <w:pPr>
        <w:pStyle w:val="Brdtextmedindrag"/>
      </w:pPr>
      <w:bookmarkStart w:id="148" w:name="_Hlk39084451"/>
      <w:r>
        <w:lastRenderedPageBreak/>
        <w:t>Sammantaget röstade Andra AP-fonden under 201</w:t>
      </w:r>
      <w:r w:rsidR="00607FB9">
        <w:t>9</w:t>
      </w:r>
      <w:r>
        <w:t xml:space="preserve"> på </w:t>
      </w:r>
      <w:r w:rsidR="00607FB9">
        <w:t>85</w:t>
      </w:r>
      <w:r>
        <w:t xml:space="preserve"> bolags</w:t>
      </w:r>
      <w:r w:rsidR="00DC4766">
        <w:softHyphen/>
      </w:r>
      <w:r>
        <w:t>stämmor i svenska börsbolag</w:t>
      </w:r>
      <w:r w:rsidR="00607FB9">
        <w:t xml:space="preserve"> och </w:t>
      </w:r>
      <w:r>
        <w:t xml:space="preserve">på </w:t>
      </w:r>
      <w:r w:rsidR="00607FB9">
        <w:t xml:space="preserve">865 </w:t>
      </w:r>
      <w:r>
        <w:t xml:space="preserve">utländska bolagsstämmor. Under året har fonden, tillsammans med en grupp andra europeiska kapitalägare, </w:t>
      </w:r>
      <w:r w:rsidR="00F92600">
        <w:t>fortsatt</w:t>
      </w:r>
      <w:r>
        <w:t xml:space="preserve"> dialog</w:t>
      </w:r>
      <w:r w:rsidR="00F92600">
        <w:t>en</w:t>
      </w:r>
      <w:r>
        <w:t xml:space="preserve"> med främst amerikanska bolag angående höga ersätt</w:t>
      </w:r>
      <w:r w:rsidR="006B7405">
        <w:softHyphen/>
      </w:r>
      <w:r>
        <w:t>ningar</w:t>
      </w:r>
      <w:r w:rsidR="00D82883">
        <w:t xml:space="preserve"> till ledande befattningshavare</w:t>
      </w:r>
      <w:r>
        <w:t xml:space="preserve">. </w:t>
      </w:r>
      <w:bookmarkEnd w:id="148"/>
    </w:p>
    <w:p w14:paraId="03A19AA8" w14:textId="18E15CF5" w:rsidR="00F92600" w:rsidRDefault="00F92600" w:rsidP="008B4394">
      <w:pPr>
        <w:pStyle w:val="Brdtextmedindrag"/>
      </w:pPr>
      <w:r>
        <w:t>Fondledningen, tillsammans med chefen för strategiavdelningen och fondens seniora hållbarhetsanalytiker, ansvarar för det strategiska hållbarhetsarbetet samt implementering och uppföljning av detsamma. Det löpande arbetet hanteras inom fondens olika avdelningar. För att fortsatt framgångsrikt integrera hållbarhetsfrågorna i förvaltningen gjorde Andra AP-fonden under året en omorganisation och fondens hållbarhets</w:t>
      </w:r>
      <w:r w:rsidR="006B7405">
        <w:softHyphen/>
      </w:r>
      <w:r>
        <w:t>analytiker ingår nu i kapitalförvaltningens strategiavdelning. Samtliga an</w:t>
      </w:r>
      <w:r w:rsidR="00A61176">
        <w:softHyphen/>
      </w:r>
      <w:r>
        <w:t>ställda genomgår kontinuerligt utbildning i hållbarhetsfrågor. Även samt</w:t>
      </w:r>
      <w:r w:rsidR="00A61176">
        <w:softHyphen/>
      </w:r>
      <w:r>
        <w:t xml:space="preserve">liga </w:t>
      </w:r>
      <w:r w:rsidR="00BF67EA">
        <w:t xml:space="preserve">styrelseledamöter i </w:t>
      </w:r>
      <w:r>
        <w:t xml:space="preserve">fonden har genomgått utbildningen. Under året har </w:t>
      </w:r>
      <w:r w:rsidR="00DF3CFF">
        <w:t>alla</w:t>
      </w:r>
      <w:r>
        <w:t xml:space="preserve"> anställda också genomgått utbildning </w:t>
      </w:r>
      <w:r w:rsidR="00BF67EA">
        <w:t xml:space="preserve">om </w:t>
      </w:r>
      <w:r>
        <w:t>mänskliga rättigheter.</w:t>
      </w:r>
    </w:p>
    <w:p w14:paraId="2F51F270" w14:textId="318D69F0" w:rsidR="008B4394" w:rsidRDefault="008B4394" w:rsidP="008B4394">
      <w:pPr>
        <w:pStyle w:val="Rubrik5utannumrering"/>
      </w:pPr>
      <w:r>
        <w:t>Risk- och kontrollverksamhet</w:t>
      </w:r>
    </w:p>
    <w:p w14:paraId="5D2B101C" w14:textId="4A9C990E" w:rsidR="001B2581" w:rsidRDefault="001B2581" w:rsidP="001B2581">
      <w:pPr>
        <w:pStyle w:val="Brdtext"/>
      </w:pPr>
      <w:r>
        <w:t>Andra AP-fondens interna styrning och kontroll syftar till att processer och arbetssätt utformas på ett sätt som leder till en effektiv och ändamålsenlig verksamhet. Viktiga delar att uppnå är en tillförlitlig finansiell rapporte</w:t>
      </w:r>
      <w:r w:rsidR="00A61176">
        <w:softHyphen/>
      </w:r>
      <w:r>
        <w:t xml:space="preserve">ring, </w:t>
      </w:r>
      <w:r w:rsidR="00BF67EA">
        <w:t>att</w:t>
      </w:r>
      <w:r>
        <w:t xml:space="preserve"> tillämpliga lagar och</w:t>
      </w:r>
      <w:r w:rsidR="00BF67EA">
        <w:t xml:space="preserve"> andra</w:t>
      </w:r>
      <w:r>
        <w:t xml:space="preserve"> regler</w:t>
      </w:r>
      <w:r w:rsidR="00BF67EA">
        <w:t xml:space="preserve"> följs</w:t>
      </w:r>
      <w:r>
        <w:t xml:space="preserve"> samt en god förmåga att identifiera, mäta och hantera fondens risker. En väl utformad intern styrning och kontroll hjälper fonden att uppnå sina mål genom att ta önskade risker, hantera oönskade risker samt förhindra resursförluster. Den kan bidra till att säkerställa tillförlitlig finansiell rapportering men också </w:t>
      </w:r>
      <w:r w:rsidR="00BF67EA">
        <w:t xml:space="preserve">att lagar följs </w:t>
      </w:r>
      <w:r>
        <w:t>och därigenom undvika förtroendeskador. Arbetat samordnas genom fondledningens kommitté för intern styrning och kontroll. För att på ett strukturerat sätt säkerställa fondens riskhantering och kontrollmiljö arbetar Andra AP-fonden enligt principen om Tre</w:t>
      </w:r>
      <w:r w:rsidR="00A61176">
        <w:t> </w:t>
      </w:r>
      <w:r>
        <w:t>Försvarslinjer. Principen syftar till att skapa en lämplig åtskillnad av ansvar mellan kapitalförvaltningen (första försvarslinjen), risk- och regel</w:t>
      </w:r>
      <w:r w:rsidR="00A61176">
        <w:softHyphen/>
      </w:r>
      <w:r>
        <w:t>efterlevnad (andra försvarslinjen) samt internrevision (tredje försvars</w:t>
      </w:r>
      <w:r w:rsidR="00A61176">
        <w:softHyphen/>
      </w:r>
      <w:r>
        <w:t>linjen).</w:t>
      </w:r>
    </w:p>
    <w:p w14:paraId="6D6214C2" w14:textId="74A87830" w:rsidR="001B2581" w:rsidRDefault="001B2581" w:rsidP="00441D53">
      <w:pPr>
        <w:pStyle w:val="Brdtextmedindrag"/>
      </w:pPr>
      <w:r>
        <w:t xml:space="preserve">Under 2019 har </w:t>
      </w:r>
      <w:r w:rsidR="00BC7C67">
        <w:t>Andra AP-</w:t>
      </w:r>
      <w:r>
        <w:t>fonden fortsatt att arbeta med olika områden som faller inom risk- och kontrollverksamheten såsom förbättrad rapporte</w:t>
      </w:r>
      <w:r w:rsidR="00BC7C67">
        <w:softHyphen/>
      </w:r>
      <w:r>
        <w:t>ring, processkartläggning, krisarbete och risk/avkastnings</w:t>
      </w:r>
      <w:r w:rsidR="00F23D47">
        <w:softHyphen/>
      </w:r>
      <w:r>
        <w:t>utvärdering.</w:t>
      </w:r>
      <w:r w:rsidR="00441D53">
        <w:t xml:space="preserve"> </w:t>
      </w:r>
      <w:r>
        <w:t xml:space="preserve">Under året har utvärderingen av fondens strategiska portfölj omarbetats och utvecklats. Syftet med arbetet är att bättre utvärdera effekterna på risk och avkastning till följd av de beslut som fattats kring </w:t>
      </w:r>
      <w:r w:rsidR="00441D53">
        <w:t>Andra AP-fondens</w:t>
      </w:r>
      <w:r>
        <w:t xml:space="preserve"> strategiska portfölj.</w:t>
      </w:r>
      <w:r w:rsidR="00441D53">
        <w:t xml:space="preserve"> </w:t>
      </w:r>
      <w:r>
        <w:t>Behoven och möjligheterna för en effektiv analys och rapportering förändras löpande. Under 2019 har rapportering av avkast</w:t>
      </w:r>
      <w:r w:rsidR="00BC7C67">
        <w:softHyphen/>
      </w:r>
      <w:r>
        <w:t>ning och risk vidareutvecklats inom ett mer effektivt rapporteringsverktyg</w:t>
      </w:r>
      <w:r w:rsidR="00000BF3">
        <w:t>,</w:t>
      </w:r>
      <w:r>
        <w:t xml:space="preserve"> vilket har möjliggjort fördjupad analys och mer dynamisk rapportering i olika format.</w:t>
      </w:r>
      <w:r w:rsidR="00441D53">
        <w:t xml:space="preserve"> </w:t>
      </w:r>
      <w:r>
        <w:t>Syftet med processkartläggning inom Andra AP-fonden är att kontinuerligt arbeta med utveckling av processer och hantering av dess risker, men även att kontrollera och säkerställa att verksamheten arbetar enligt de fastställda processerna. Under hösten 2019 slutfördes kartlägg</w:t>
      </w:r>
      <w:r w:rsidR="00000BF3">
        <w:softHyphen/>
      </w:r>
      <w:r>
        <w:t xml:space="preserve">ningen av huvudprocessen Utvärdering och </w:t>
      </w:r>
      <w:r w:rsidR="00DF3CFF">
        <w:t>u</w:t>
      </w:r>
      <w:r>
        <w:t>ppföljning samt under</w:t>
      </w:r>
      <w:r w:rsidR="00000BF3">
        <w:softHyphen/>
      </w:r>
      <w:r>
        <w:t>processer tillsammans med ett externt konsultföretag. Sammanlagt kart</w:t>
      </w:r>
      <w:r w:rsidR="00000BF3">
        <w:softHyphen/>
      </w:r>
      <w:r>
        <w:t xml:space="preserve">lades elva processer med tillhörande risker och kontroller inom områdena </w:t>
      </w:r>
      <w:r>
        <w:lastRenderedPageBreak/>
        <w:t xml:space="preserve">regelefterlevnad, risk, bokslut och avkastningsanalys. Som en del av Andra AP-fondens årliga krishanteringsarbete ingår att genomföra </w:t>
      </w:r>
      <w:proofErr w:type="spellStart"/>
      <w:r>
        <w:t>kris</w:t>
      </w:r>
      <w:r w:rsidR="00000BF3">
        <w:softHyphen/>
      </w:r>
      <w:r>
        <w:t>övningar</w:t>
      </w:r>
      <w:proofErr w:type="spellEnd"/>
      <w:r>
        <w:t xml:space="preserve"> samt att se över krisplanen. Under förra årets genomfördes en större </w:t>
      </w:r>
      <w:proofErr w:type="spellStart"/>
      <w:r>
        <w:t>krisövning</w:t>
      </w:r>
      <w:proofErr w:type="spellEnd"/>
      <w:r>
        <w:t xml:space="preserve"> tillsammans med ett externt kriskonsultföretag samt några mindre inkallningsövningar där krisledningen samlades.</w:t>
      </w:r>
    </w:p>
    <w:p w14:paraId="1925F774" w14:textId="62040DE2" w:rsidR="001B2581" w:rsidRPr="001B2581" w:rsidRDefault="001B2581" w:rsidP="00441D53">
      <w:pPr>
        <w:pStyle w:val="Brdtextmedindrag"/>
      </w:pPr>
      <w:r>
        <w:t xml:space="preserve">Internrevisionen har på uppdrag av styrelsen granskat Andra AP-fondens </w:t>
      </w:r>
      <w:proofErr w:type="spellStart"/>
      <w:r w:rsidR="006B7405">
        <w:t>it</w:t>
      </w:r>
      <w:r>
        <w:t>-säkerhet</w:t>
      </w:r>
      <w:proofErr w:type="spellEnd"/>
      <w:r>
        <w:t xml:space="preserve"> med fokus på penetrationstest. Det övergripande syftet med granskningen har varit att säkerställa att fondens </w:t>
      </w:r>
      <w:proofErr w:type="spellStart"/>
      <w:r w:rsidR="006B7405">
        <w:t>it</w:t>
      </w:r>
      <w:r>
        <w:t>-säkerhet</w:t>
      </w:r>
      <w:proofErr w:type="spellEnd"/>
      <w:r>
        <w:t xml:space="preserve"> hanterats på ett betryggande sätt och bedöma risken för att en extern aktör skulle kunna få tillgång till fondens </w:t>
      </w:r>
      <w:proofErr w:type="spellStart"/>
      <w:r w:rsidR="006B7405">
        <w:t>it</w:t>
      </w:r>
      <w:r>
        <w:t>-system</w:t>
      </w:r>
      <w:proofErr w:type="spellEnd"/>
      <w:r>
        <w:t>. Övergripande bedömer intern</w:t>
      </w:r>
      <w:r w:rsidR="006B7405">
        <w:softHyphen/>
      </w:r>
      <w:r>
        <w:t xml:space="preserve">revisionen att riskerna i testade </w:t>
      </w:r>
      <w:proofErr w:type="spellStart"/>
      <w:r w:rsidR="006B7405">
        <w:t>it</w:t>
      </w:r>
      <w:r>
        <w:t>-system</w:t>
      </w:r>
      <w:proofErr w:type="spellEnd"/>
      <w:r>
        <w:t xml:space="preserve"> är låga. Inga kritiska brister i </w:t>
      </w:r>
      <w:r w:rsidR="006B7405">
        <w:br/>
      </w:r>
      <w:proofErr w:type="spellStart"/>
      <w:r w:rsidR="006B7405">
        <w:t>it</w:t>
      </w:r>
      <w:r>
        <w:t>-säkerheten</w:t>
      </w:r>
      <w:proofErr w:type="spellEnd"/>
      <w:r>
        <w:t xml:space="preserve"> noterades vid granskningen. Internrevisionen har dock noterat ett antal områden med förbättringspotential där möjlighet finns till ytterligare förbättringar av </w:t>
      </w:r>
      <w:proofErr w:type="spellStart"/>
      <w:r w:rsidR="006B7405">
        <w:t>it</w:t>
      </w:r>
      <w:r>
        <w:t>-säkerheten</w:t>
      </w:r>
      <w:proofErr w:type="spellEnd"/>
      <w:r>
        <w:t xml:space="preserve"> kopplat till hur fonden hanterar information och externa parter. Dessa förslag kommer fonden att under</w:t>
      </w:r>
      <w:r w:rsidR="006B7405">
        <w:softHyphen/>
      </w:r>
      <w:r>
        <w:t>söka och utvärdera framöver.</w:t>
      </w:r>
    </w:p>
    <w:p w14:paraId="3EC76949" w14:textId="77777777" w:rsidR="008B4394" w:rsidRDefault="008B4394" w:rsidP="008B4394">
      <w:pPr>
        <w:pStyle w:val="Rubrik2"/>
      </w:pPr>
      <w:bookmarkStart w:id="149" w:name="_Toc481501535"/>
      <w:bookmarkStart w:id="150" w:name="_Toc481574494"/>
      <w:bookmarkStart w:id="151" w:name="_Toc483313569"/>
      <w:bookmarkStart w:id="152" w:name="_Toc514842426"/>
      <w:bookmarkStart w:id="153" w:name="_Toc7438825"/>
      <w:bookmarkStart w:id="154" w:name="_Toc8029418"/>
      <w:bookmarkStart w:id="155" w:name="_Toc9430696"/>
      <w:bookmarkStart w:id="156" w:name="_Toc41493008"/>
      <w:r>
        <w:t>Tredje AP-fonden</w:t>
      </w:r>
      <w:bookmarkEnd w:id="149"/>
      <w:bookmarkEnd w:id="150"/>
      <w:bookmarkEnd w:id="151"/>
      <w:bookmarkEnd w:id="152"/>
      <w:bookmarkEnd w:id="153"/>
      <w:bookmarkEnd w:id="154"/>
      <w:bookmarkEnd w:id="155"/>
      <w:bookmarkEnd w:id="156"/>
      <w:r>
        <w:t xml:space="preserve"> </w:t>
      </w:r>
    </w:p>
    <w:p w14:paraId="031EDEF4" w14:textId="03E4B20C" w:rsidR="008B4394" w:rsidRDefault="008B4394" w:rsidP="008B4394">
      <w:pPr>
        <w:pStyle w:val="Brdtextram"/>
      </w:pPr>
      <w:r w:rsidRPr="00420062">
        <w:rPr>
          <w:b/>
        </w:rPr>
        <w:t xml:space="preserve">Regeringens </w:t>
      </w:r>
      <w:r>
        <w:rPr>
          <w:b/>
        </w:rPr>
        <w:t>bedömning</w:t>
      </w:r>
      <w:r w:rsidRPr="00420062">
        <w:rPr>
          <w:b/>
        </w:rPr>
        <w:t>:</w:t>
      </w:r>
      <w:r>
        <w:t xml:space="preserve"> Tredje AP-fonden har hanterat nettoflödet mellan in- och utbetalningarna i inkomstpensionssystemet som avsett. Fonden har genererat avkastning som bidrar till inkomstpensions</w:t>
      </w:r>
      <w:r>
        <w:softHyphen/>
        <w:t>systemets långsiktiga finansiering och aktivt arbetat med hållbarhets</w:t>
      </w:r>
      <w:r>
        <w:softHyphen/>
        <w:t>frågor. Sammantaget har Tredje AP-fonden infriat rege</w:t>
      </w:r>
      <w:r>
        <w:softHyphen/>
        <w:t>ringens förvänt</w:t>
      </w:r>
      <w:r w:rsidR="00A67342">
        <w:softHyphen/>
      </w:r>
      <w:r>
        <w:t>ningar på fonden.</w:t>
      </w:r>
    </w:p>
    <w:p w14:paraId="525BEA6A" w14:textId="77777777" w:rsidR="008B4394" w:rsidRDefault="008B4394" w:rsidP="008B4394">
      <w:pPr>
        <w:pStyle w:val="Rubrik4utannumrering"/>
      </w:pPr>
      <w:r>
        <w:t xml:space="preserve">Skälen för regeringens </w:t>
      </w:r>
      <w:r w:rsidRPr="00A672D9">
        <w:t>bedömning</w:t>
      </w:r>
    </w:p>
    <w:p w14:paraId="2B3CD20F" w14:textId="77777777" w:rsidR="008B4394" w:rsidRDefault="008B4394" w:rsidP="008B4394">
      <w:pPr>
        <w:pStyle w:val="Rubrik5utannumrering"/>
        <w:spacing w:before="0"/>
      </w:pPr>
      <w:r>
        <w:t>Sammanfattning</w:t>
      </w:r>
    </w:p>
    <w:p w14:paraId="575342FE" w14:textId="7366F80B" w:rsidR="008B4394" w:rsidRPr="00522EB8" w:rsidRDefault="008B4394" w:rsidP="008B4394">
      <w:pPr>
        <w:pStyle w:val="Brdtextmedindrag"/>
        <w:ind w:firstLine="0"/>
      </w:pPr>
      <w:r w:rsidRPr="001D2BEC">
        <w:rPr>
          <w:spacing w:val="-2"/>
        </w:rPr>
        <w:t>Under 201</w:t>
      </w:r>
      <w:r w:rsidR="002F7C22">
        <w:rPr>
          <w:spacing w:val="-2"/>
        </w:rPr>
        <w:t>9</w:t>
      </w:r>
      <w:r w:rsidRPr="001D2BEC">
        <w:rPr>
          <w:spacing w:val="-2"/>
        </w:rPr>
        <w:t xml:space="preserve"> överförde Tredje AP-fonden </w:t>
      </w:r>
      <w:r>
        <w:rPr>
          <w:spacing w:val="-2"/>
        </w:rPr>
        <w:t>6,</w:t>
      </w:r>
      <w:r w:rsidR="002F7C22">
        <w:rPr>
          <w:spacing w:val="-2"/>
        </w:rPr>
        <w:t>5</w:t>
      </w:r>
      <w:r w:rsidRPr="001D2BEC">
        <w:rPr>
          <w:spacing w:val="-2"/>
        </w:rPr>
        <w:t xml:space="preserve"> miljarder kronor till </w:t>
      </w:r>
      <w:r w:rsidRPr="00522EB8">
        <w:rPr>
          <w:spacing w:val="-2"/>
        </w:rPr>
        <w:t>inkomst</w:t>
      </w:r>
      <w:r w:rsidRPr="00522EB8">
        <w:rPr>
          <w:spacing w:val="-2"/>
        </w:rPr>
        <w:softHyphen/>
      </w:r>
      <w:r w:rsidRPr="00ED51BE">
        <w:t xml:space="preserve">pensionssystemet. </w:t>
      </w:r>
      <w:r w:rsidRPr="00376DB2">
        <w:t>Fonden har därmed bidragit till att hantera det under</w:t>
      </w:r>
      <w:r w:rsidRPr="00376DB2">
        <w:softHyphen/>
        <w:t>skott som uppstår när summan av inbetalda pensionsavgifter är lägre än summan av utbetalda pensioner</w:t>
      </w:r>
      <w:r w:rsidRPr="004E15A6">
        <w:t>.</w:t>
      </w:r>
      <w:r>
        <w:t xml:space="preserve"> </w:t>
      </w:r>
    </w:p>
    <w:p w14:paraId="303DF74C" w14:textId="4D8D4BBE" w:rsidR="008B4394" w:rsidRDefault="008B4394" w:rsidP="008B4394">
      <w:pPr>
        <w:pStyle w:val="Brdtextmedindrag"/>
      </w:pPr>
      <w:r w:rsidRPr="00522EB8">
        <w:t>Tredje AP-fonden har bidragit till inkomstpensionssystemets lång</w:t>
      </w:r>
      <w:r w:rsidRPr="00522EB8">
        <w:softHyphen/>
        <w:t>sik</w:t>
      </w:r>
      <w:r w:rsidRPr="00522EB8">
        <w:softHyphen/>
        <w:t xml:space="preserve">tiga finansiering. </w:t>
      </w:r>
      <w:r>
        <w:t>Fondens genom</w:t>
      </w:r>
      <w:r>
        <w:softHyphen/>
        <w:t xml:space="preserve">snittliga årliga avkastning sedan 2001 har uppgått till </w:t>
      </w:r>
      <w:r w:rsidR="008E6026">
        <w:t>6,5</w:t>
      </w:r>
      <w:r>
        <w:t xml:space="preserve"> procent, vilket överstiger inkomstindex som ökat med </w:t>
      </w:r>
      <w:r w:rsidR="008E6026">
        <w:t>3,0</w:t>
      </w:r>
      <w:r>
        <w:t> procent per år under samma period. Under 201</w:t>
      </w:r>
      <w:r w:rsidR="008E6026">
        <w:t>9</w:t>
      </w:r>
      <w:r>
        <w:t xml:space="preserve"> uppgick fondens avkastning </w:t>
      </w:r>
      <w:r w:rsidRPr="00407F85">
        <w:t xml:space="preserve">till </w:t>
      </w:r>
      <w:r w:rsidR="00407F85" w:rsidRPr="00407F85">
        <w:t>59,5</w:t>
      </w:r>
      <w:r>
        <w:t xml:space="preserve"> mil</w:t>
      </w:r>
      <w:r>
        <w:softHyphen/>
        <w:t xml:space="preserve">jarder kronor efter kostnader, vilket motsvarar </w:t>
      </w:r>
      <w:r w:rsidR="008E6026">
        <w:t>17,6</w:t>
      </w:r>
      <w:r>
        <w:t xml:space="preserve"> procent. </w:t>
      </w:r>
    </w:p>
    <w:p w14:paraId="5444DD19" w14:textId="45EFD135" w:rsidR="008B4394" w:rsidRDefault="008B4394" w:rsidP="008B4394">
      <w:pPr>
        <w:pStyle w:val="Brdtextmedindrag"/>
      </w:pPr>
      <w:r w:rsidRPr="008B5B5C">
        <w:t xml:space="preserve">Tredje AP-fondens klimatstrategi är att ha tydliga hållbarhetsmål för portföljen. Fonden beslutade 2014 om fyra hållbarhetsmål för perioden fram till och med utgången av 2018. </w:t>
      </w:r>
      <w:r w:rsidR="00407F85" w:rsidRPr="00C61FA1">
        <w:t>Dessa m</w:t>
      </w:r>
      <w:r w:rsidRPr="008B5B5C">
        <w:t>ål har uppnåtts.</w:t>
      </w:r>
      <w:r w:rsidRPr="00DB4573">
        <w:t xml:space="preserve"> </w:t>
      </w:r>
      <w:r w:rsidR="00407F85">
        <w:t xml:space="preserve">Under 2019 har </w:t>
      </w:r>
      <w:r w:rsidR="00DA2C7C">
        <w:t>fonden</w:t>
      </w:r>
      <w:r w:rsidR="00407F85">
        <w:t xml:space="preserve"> </w:t>
      </w:r>
      <w:r w:rsidR="00DA2C7C">
        <w:t>fastställt</w:t>
      </w:r>
      <w:r w:rsidR="00407F85">
        <w:t xml:space="preserve"> nya hållbarhetsmål som innebär att fondens koldioxid</w:t>
      </w:r>
      <w:r w:rsidR="00345048">
        <w:softHyphen/>
      </w:r>
      <w:r w:rsidR="00407F85">
        <w:t>avtryck ska halveras till 2025 jämfört med 2019</w:t>
      </w:r>
      <w:r w:rsidR="008B5B5C">
        <w:t xml:space="preserve">, </w:t>
      </w:r>
      <w:r w:rsidR="00407F85">
        <w:t>att hål</w:t>
      </w:r>
      <w:r w:rsidR="00EF7A32">
        <w:t>l</w:t>
      </w:r>
      <w:r w:rsidR="00407F85">
        <w:t>barhets</w:t>
      </w:r>
      <w:r w:rsidR="00345048">
        <w:softHyphen/>
      </w:r>
      <w:r w:rsidR="00407F85">
        <w:t>investeringarna i gröna obligationer och i tematiska hållbarhets</w:t>
      </w:r>
      <w:r w:rsidR="008B5B5C">
        <w:softHyphen/>
      </w:r>
      <w:r w:rsidR="00407F85">
        <w:t>investeringar ska fördubblas till 2025 jämfört med 2019</w:t>
      </w:r>
      <w:r w:rsidR="008B5B5C">
        <w:t xml:space="preserve"> och att fondens direktägda onoterade fastighetsbolag ska vara ledande inom hållbarhet.</w:t>
      </w:r>
    </w:p>
    <w:p w14:paraId="70E2F4A7" w14:textId="6199B33A" w:rsidR="008B4394" w:rsidRDefault="008B4394" w:rsidP="008B4394">
      <w:pPr>
        <w:pStyle w:val="TabellRubrik"/>
      </w:pPr>
      <w:r>
        <w:lastRenderedPageBreak/>
        <w:t xml:space="preserve">Tabell </w:t>
      </w:r>
      <w:fldSimple w:instr=" STYLEREF 1 \s ">
        <w:r w:rsidR="008B3E76">
          <w:rPr>
            <w:noProof/>
          </w:rPr>
          <w:t>6</w:t>
        </w:r>
      </w:fldSimple>
      <w:r>
        <w:t>.</w:t>
      </w:r>
      <w:fldSimple w:instr=" SEQ Tabell \* Arabic \s 1  \* MERGEFORMAT ">
        <w:r w:rsidR="008B3E76">
          <w:rPr>
            <w:noProof/>
          </w:rPr>
          <w:t>5</w:t>
        </w:r>
      </w:fldSimple>
      <w:r>
        <w:tab/>
        <w:t>Tredje AP-fondens resultat</w:t>
      </w:r>
    </w:p>
    <w:tbl>
      <w:tblPr>
        <w:tblW w:w="4434" w:type="pct"/>
        <w:tblCellMar>
          <w:left w:w="0" w:type="dxa"/>
        </w:tblCellMar>
        <w:tblLook w:val="0000" w:firstRow="0" w:lastRow="0" w:firstColumn="0" w:lastColumn="0" w:noHBand="0" w:noVBand="0"/>
      </w:tblPr>
      <w:tblGrid>
        <w:gridCol w:w="1960"/>
        <w:gridCol w:w="667"/>
        <w:gridCol w:w="667"/>
        <w:gridCol w:w="667"/>
        <w:gridCol w:w="667"/>
        <w:gridCol w:w="601"/>
      </w:tblGrid>
      <w:tr w:rsidR="008E6026" w14:paraId="2F93688B" w14:textId="6C993489" w:rsidTr="00C61FA1">
        <w:tc>
          <w:tcPr>
            <w:tcW w:w="1961" w:type="dxa"/>
            <w:tcBorders>
              <w:top w:val="single" w:sz="8" w:space="0" w:color="auto"/>
              <w:bottom w:val="single" w:sz="6" w:space="0" w:color="auto"/>
            </w:tcBorders>
          </w:tcPr>
          <w:p w14:paraId="4DD08C13" w14:textId="77777777" w:rsidR="008E6026" w:rsidRPr="001027D3" w:rsidRDefault="008E6026" w:rsidP="00C91AF4">
            <w:pPr>
              <w:pStyle w:val="TabellHuvud"/>
              <w:jc w:val="left"/>
              <w:rPr>
                <w:b w:val="0"/>
                <w:i/>
              </w:rPr>
            </w:pPr>
            <w:r w:rsidRPr="001027D3">
              <w:rPr>
                <w:b w:val="0"/>
                <w:i/>
              </w:rPr>
              <w:t>Miljarder kronor</w:t>
            </w:r>
          </w:p>
        </w:tc>
        <w:tc>
          <w:tcPr>
            <w:tcW w:w="667" w:type="dxa"/>
            <w:tcBorders>
              <w:top w:val="single" w:sz="8" w:space="0" w:color="auto"/>
              <w:bottom w:val="single" w:sz="6" w:space="0" w:color="auto"/>
            </w:tcBorders>
          </w:tcPr>
          <w:p w14:paraId="492657E7" w14:textId="77777777" w:rsidR="008E6026" w:rsidRDefault="008E6026" w:rsidP="00C91AF4">
            <w:pPr>
              <w:pStyle w:val="TabellHuvud"/>
            </w:pPr>
            <w:r>
              <w:t>2015</w:t>
            </w:r>
          </w:p>
        </w:tc>
        <w:tc>
          <w:tcPr>
            <w:tcW w:w="667" w:type="dxa"/>
            <w:tcBorders>
              <w:top w:val="single" w:sz="8" w:space="0" w:color="auto"/>
              <w:bottom w:val="single" w:sz="6" w:space="0" w:color="auto"/>
            </w:tcBorders>
          </w:tcPr>
          <w:p w14:paraId="5F07069E" w14:textId="77777777" w:rsidR="008E6026" w:rsidRDefault="008E6026" w:rsidP="00C91AF4">
            <w:pPr>
              <w:pStyle w:val="TabellHuvud"/>
            </w:pPr>
            <w:r>
              <w:t>2016</w:t>
            </w:r>
          </w:p>
        </w:tc>
        <w:tc>
          <w:tcPr>
            <w:tcW w:w="667" w:type="dxa"/>
            <w:tcBorders>
              <w:top w:val="single" w:sz="8" w:space="0" w:color="auto"/>
              <w:bottom w:val="single" w:sz="6" w:space="0" w:color="auto"/>
            </w:tcBorders>
          </w:tcPr>
          <w:p w14:paraId="2B95C31A" w14:textId="77777777" w:rsidR="008E6026" w:rsidRDefault="008E6026" w:rsidP="00C91AF4">
            <w:pPr>
              <w:pStyle w:val="TabellHuvud"/>
            </w:pPr>
            <w:r>
              <w:t>2017</w:t>
            </w:r>
          </w:p>
        </w:tc>
        <w:tc>
          <w:tcPr>
            <w:tcW w:w="667" w:type="dxa"/>
            <w:tcBorders>
              <w:top w:val="single" w:sz="8" w:space="0" w:color="auto"/>
              <w:bottom w:val="single" w:sz="6" w:space="0" w:color="auto"/>
            </w:tcBorders>
          </w:tcPr>
          <w:p w14:paraId="2B6A7EE9" w14:textId="77777777" w:rsidR="008E6026" w:rsidRDefault="008E6026" w:rsidP="00C91AF4">
            <w:pPr>
              <w:pStyle w:val="TabellHuvud"/>
            </w:pPr>
            <w:r>
              <w:t>2018</w:t>
            </w:r>
          </w:p>
        </w:tc>
        <w:tc>
          <w:tcPr>
            <w:tcW w:w="601" w:type="dxa"/>
            <w:tcBorders>
              <w:top w:val="single" w:sz="8" w:space="0" w:color="auto"/>
              <w:bottom w:val="single" w:sz="6" w:space="0" w:color="auto"/>
            </w:tcBorders>
          </w:tcPr>
          <w:p w14:paraId="4C816E85" w14:textId="2BFF6188" w:rsidR="008E6026" w:rsidRDefault="008E6026" w:rsidP="00C91AF4">
            <w:pPr>
              <w:pStyle w:val="TabellHuvud"/>
            </w:pPr>
            <w:r>
              <w:t>2019</w:t>
            </w:r>
          </w:p>
        </w:tc>
      </w:tr>
      <w:tr w:rsidR="008E6026" w14:paraId="1009CF6A" w14:textId="1C79BCCF" w:rsidTr="00C61FA1">
        <w:tc>
          <w:tcPr>
            <w:tcW w:w="1961" w:type="dxa"/>
            <w:tcBorders>
              <w:top w:val="single" w:sz="6" w:space="0" w:color="auto"/>
            </w:tcBorders>
          </w:tcPr>
          <w:p w14:paraId="451E634E" w14:textId="77777777" w:rsidR="008E6026" w:rsidRDefault="008E6026" w:rsidP="00C91AF4">
            <w:pPr>
              <w:pStyle w:val="TabellRader"/>
              <w:jc w:val="left"/>
            </w:pPr>
            <w:r>
              <w:t>Ingående fondkapital</w:t>
            </w:r>
          </w:p>
        </w:tc>
        <w:tc>
          <w:tcPr>
            <w:tcW w:w="667" w:type="dxa"/>
            <w:tcBorders>
              <w:top w:val="single" w:sz="6" w:space="0" w:color="auto"/>
            </w:tcBorders>
          </w:tcPr>
          <w:p w14:paraId="2669E42C" w14:textId="77777777" w:rsidR="008E6026" w:rsidRDefault="008E6026" w:rsidP="00C91AF4">
            <w:pPr>
              <w:pStyle w:val="TabellRader"/>
            </w:pPr>
            <w:r>
              <w:t>288,3</w:t>
            </w:r>
          </w:p>
        </w:tc>
        <w:tc>
          <w:tcPr>
            <w:tcW w:w="667" w:type="dxa"/>
            <w:tcBorders>
              <w:top w:val="single" w:sz="6" w:space="0" w:color="auto"/>
            </w:tcBorders>
          </w:tcPr>
          <w:p w14:paraId="476327C7" w14:textId="77777777" w:rsidR="008E6026" w:rsidRDefault="008E6026" w:rsidP="00C91AF4">
            <w:pPr>
              <w:pStyle w:val="TabellRader"/>
            </w:pPr>
            <w:r>
              <w:t>303,0</w:t>
            </w:r>
          </w:p>
        </w:tc>
        <w:tc>
          <w:tcPr>
            <w:tcW w:w="667" w:type="dxa"/>
            <w:tcBorders>
              <w:top w:val="single" w:sz="6" w:space="0" w:color="auto"/>
            </w:tcBorders>
          </w:tcPr>
          <w:p w14:paraId="41F9D52F" w14:textId="77777777" w:rsidR="008E6026" w:rsidRDefault="008E6026" w:rsidP="00C91AF4">
            <w:pPr>
              <w:pStyle w:val="TabellRader"/>
            </w:pPr>
            <w:r>
              <w:t>324,4</w:t>
            </w:r>
          </w:p>
        </w:tc>
        <w:tc>
          <w:tcPr>
            <w:tcW w:w="667" w:type="dxa"/>
            <w:tcBorders>
              <w:top w:val="single" w:sz="6" w:space="0" w:color="auto"/>
            </w:tcBorders>
          </w:tcPr>
          <w:p w14:paraId="28744863" w14:textId="77777777" w:rsidR="008E6026" w:rsidRDefault="008E6026" w:rsidP="00C91AF4">
            <w:pPr>
              <w:pStyle w:val="TabellRader"/>
            </w:pPr>
            <w:r>
              <w:t>345,2</w:t>
            </w:r>
          </w:p>
        </w:tc>
        <w:tc>
          <w:tcPr>
            <w:tcW w:w="601" w:type="dxa"/>
            <w:tcBorders>
              <w:top w:val="single" w:sz="6" w:space="0" w:color="auto"/>
            </w:tcBorders>
          </w:tcPr>
          <w:p w14:paraId="054D1889" w14:textId="3EE0CA2B" w:rsidR="008E6026" w:rsidRDefault="008E6026" w:rsidP="00C91AF4">
            <w:pPr>
              <w:pStyle w:val="TabellRader"/>
            </w:pPr>
            <w:r>
              <w:t>340,7</w:t>
            </w:r>
          </w:p>
        </w:tc>
      </w:tr>
      <w:tr w:rsidR="008E6026" w14:paraId="30C515AE" w14:textId="79B2F03F" w:rsidTr="00C61FA1">
        <w:tc>
          <w:tcPr>
            <w:tcW w:w="1961" w:type="dxa"/>
          </w:tcPr>
          <w:p w14:paraId="6366D9FE" w14:textId="77777777" w:rsidR="008E6026" w:rsidRDefault="008E6026" w:rsidP="00C91AF4">
            <w:pPr>
              <w:pStyle w:val="TabellRader"/>
              <w:jc w:val="left"/>
            </w:pPr>
            <w:r>
              <w:t>Överföringar</w:t>
            </w:r>
          </w:p>
        </w:tc>
        <w:tc>
          <w:tcPr>
            <w:tcW w:w="667" w:type="dxa"/>
          </w:tcPr>
          <w:p w14:paraId="6C5E4BE9" w14:textId="77777777" w:rsidR="008E6026" w:rsidRDefault="008E6026" w:rsidP="00C91AF4">
            <w:pPr>
              <w:pStyle w:val="TabellRader"/>
            </w:pPr>
            <w:r>
              <w:t>-4,9</w:t>
            </w:r>
          </w:p>
        </w:tc>
        <w:tc>
          <w:tcPr>
            <w:tcW w:w="667" w:type="dxa"/>
          </w:tcPr>
          <w:p w14:paraId="7893268C" w14:textId="77777777" w:rsidR="008E6026" w:rsidRDefault="008E6026" w:rsidP="00C91AF4">
            <w:pPr>
              <w:pStyle w:val="TabellRader"/>
            </w:pPr>
            <w:r>
              <w:t>-6,6</w:t>
            </w:r>
          </w:p>
        </w:tc>
        <w:tc>
          <w:tcPr>
            <w:tcW w:w="667" w:type="dxa"/>
          </w:tcPr>
          <w:p w14:paraId="403AC145" w14:textId="77777777" w:rsidR="008E6026" w:rsidRDefault="008E6026" w:rsidP="00C91AF4">
            <w:pPr>
              <w:pStyle w:val="TabellRader"/>
            </w:pPr>
            <w:r>
              <w:t>-7,4</w:t>
            </w:r>
          </w:p>
        </w:tc>
        <w:tc>
          <w:tcPr>
            <w:tcW w:w="667" w:type="dxa"/>
          </w:tcPr>
          <w:p w14:paraId="29154A03" w14:textId="77777777" w:rsidR="008E6026" w:rsidRDefault="008E6026" w:rsidP="00C91AF4">
            <w:pPr>
              <w:pStyle w:val="TabellRader"/>
            </w:pPr>
            <w:r>
              <w:t>-6,8</w:t>
            </w:r>
          </w:p>
        </w:tc>
        <w:tc>
          <w:tcPr>
            <w:tcW w:w="601" w:type="dxa"/>
          </w:tcPr>
          <w:p w14:paraId="60B78EBB" w14:textId="6C77734F" w:rsidR="008E6026" w:rsidRDefault="008E6026" w:rsidP="00C91AF4">
            <w:pPr>
              <w:pStyle w:val="TabellRader"/>
            </w:pPr>
            <w:r>
              <w:t>-6,5</w:t>
            </w:r>
          </w:p>
        </w:tc>
      </w:tr>
      <w:tr w:rsidR="008E6026" w14:paraId="78F5D5D7" w14:textId="7CEB80DC" w:rsidTr="00C61FA1">
        <w:tc>
          <w:tcPr>
            <w:tcW w:w="1961" w:type="dxa"/>
          </w:tcPr>
          <w:p w14:paraId="13DD7DB8" w14:textId="77777777" w:rsidR="008E6026" w:rsidRDefault="008E6026" w:rsidP="00C91AF4">
            <w:pPr>
              <w:pStyle w:val="TabellRader"/>
              <w:jc w:val="left"/>
            </w:pPr>
            <w:r>
              <w:t>Årets resultat</w:t>
            </w:r>
          </w:p>
        </w:tc>
        <w:tc>
          <w:tcPr>
            <w:tcW w:w="667" w:type="dxa"/>
          </w:tcPr>
          <w:p w14:paraId="556581EA" w14:textId="77777777" w:rsidR="008E6026" w:rsidRDefault="008E6026" w:rsidP="00C91AF4">
            <w:pPr>
              <w:pStyle w:val="TabellRader"/>
            </w:pPr>
            <w:r>
              <w:t>19,6</w:t>
            </w:r>
          </w:p>
        </w:tc>
        <w:tc>
          <w:tcPr>
            <w:tcW w:w="667" w:type="dxa"/>
          </w:tcPr>
          <w:p w14:paraId="3235DDA7" w14:textId="77777777" w:rsidR="008E6026" w:rsidRDefault="008E6026" w:rsidP="00C91AF4">
            <w:pPr>
              <w:pStyle w:val="TabellRader"/>
            </w:pPr>
            <w:r>
              <w:t>28,0</w:t>
            </w:r>
          </w:p>
        </w:tc>
        <w:tc>
          <w:tcPr>
            <w:tcW w:w="667" w:type="dxa"/>
          </w:tcPr>
          <w:p w14:paraId="57851BDE" w14:textId="77777777" w:rsidR="008E6026" w:rsidRDefault="008E6026" w:rsidP="00C91AF4">
            <w:pPr>
              <w:pStyle w:val="TabellRader"/>
            </w:pPr>
            <w:r>
              <w:t>28,2</w:t>
            </w:r>
          </w:p>
        </w:tc>
        <w:tc>
          <w:tcPr>
            <w:tcW w:w="667" w:type="dxa"/>
          </w:tcPr>
          <w:p w14:paraId="288B0970" w14:textId="77777777" w:rsidR="008E6026" w:rsidRDefault="008E6026" w:rsidP="00C91AF4">
            <w:pPr>
              <w:pStyle w:val="TabellRader"/>
            </w:pPr>
            <w:r>
              <w:t>2,2</w:t>
            </w:r>
          </w:p>
        </w:tc>
        <w:tc>
          <w:tcPr>
            <w:tcW w:w="601" w:type="dxa"/>
          </w:tcPr>
          <w:p w14:paraId="71BB6B75" w14:textId="0D73979F" w:rsidR="008E6026" w:rsidRDefault="008E6026" w:rsidP="00C91AF4">
            <w:pPr>
              <w:pStyle w:val="TabellRader"/>
            </w:pPr>
            <w:r>
              <w:t>59,5</w:t>
            </w:r>
          </w:p>
        </w:tc>
      </w:tr>
      <w:tr w:rsidR="008E6026" w14:paraId="57B13A33" w14:textId="3E166B4E" w:rsidTr="00C61FA1">
        <w:tc>
          <w:tcPr>
            <w:tcW w:w="1961" w:type="dxa"/>
          </w:tcPr>
          <w:p w14:paraId="0A19963D" w14:textId="77777777" w:rsidR="008E6026" w:rsidRDefault="008E6026" w:rsidP="00C91AF4">
            <w:pPr>
              <w:pStyle w:val="TabellRader"/>
              <w:jc w:val="left"/>
            </w:pPr>
            <w:r>
              <w:t>Utgående fondkapital</w:t>
            </w:r>
          </w:p>
        </w:tc>
        <w:tc>
          <w:tcPr>
            <w:tcW w:w="667" w:type="dxa"/>
          </w:tcPr>
          <w:p w14:paraId="6DCD091F" w14:textId="77777777" w:rsidR="008E6026" w:rsidRDefault="008E6026" w:rsidP="00C91AF4">
            <w:pPr>
              <w:pStyle w:val="TabellRader"/>
            </w:pPr>
            <w:r>
              <w:t>303,0</w:t>
            </w:r>
          </w:p>
        </w:tc>
        <w:tc>
          <w:tcPr>
            <w:tcW w:w="667" w:type="dxa"/>
          </w:tcPr>
          <w:p w14:paraId="6DE3ED9C" w14:textId="77777777" w:rsidR="008E6026" w:rsidRDefault="008E6026" w:rsidP="00C91AF4">
            <w:pPr>
              <w:pStyle w:val="TabellRader"/>
            </w:pPr>
            <w:r>
              <w:t>324,5</w:t>
            </w:r>
          </w:p>
        </w:tc>
        <w:tc>
          <w:tcPr>
            <w:tcW w:w="667" w:type="dxa"/>
          </w:tcPr>
          <w:p w14:paraId="5C1F638B" w14:textId="77777777" w:rsidR="008E6026" w:rsidRDefault="008E6026" w:rsidP="00C91AF4">
            <w:pPr>
              <w:pStyle w:val="TabellRader"/>
            </w:pPr>
            <w:r>
              <w:t>345,2</w:t>
            </w:r>
          </w:p>
        </w:tc>
        <w:tc>
          <w:tcPr>
            <w:tcW w:w="667" w:type="dxa"/>
          </w:tcPr>
          <w:p w14:paraId="3B3ABEA9" w14:textId="77777777" w:rsidR="008E6026" w:rsidRDefault="008E6026" w:rsidP="00C91AF4">
            <w:pPr>
              <w:pStyle w:val="TabellRader"/>
            </w:pPr>
            <w:r>
              <w:t>340,7</w:t>
            </w:r>
          </w:p>
        </w:tc>
        <w:tc>
          <w:tcPr>
            <w:tcW w:w="601" w:type="dxa"/>
          </w:tcPr>
          <w:p w14:paraId="7D1F564A" w14:textId="19AC478F" w:rsidR="008E6026" w:rsidRDefault="00C834B2" w:rsidP="00C91AF4">
            <w:pPr>
              <w:pStyle w:val="TabellRader"/>
            </w:pPr>
            <w:r>
              <w:t>393,7</w:t>
            </w:r>
          </w:p>
        </w:tc>
      </w:tr>
      <w:tr w:rsidR="008E6026" w14:paraId="3C470761" w14:textId="363E559C" w:rsidTr="00C61FA1">
        <w:tc>
          <w:tcPr>
            <w:tcW w:w="1961" w:type="dxa"/>
            <w:tcBorders>
              <w:bottom w:val="single" w:sz="4" w:space="0" w:color="auto"/>
            </w:tcBorders>
          </w:tcPr>
          <w:p w14:paraId="4512AA71" w14:textId="77777777" w:rsidR="008E6026" w:rsidRDefault="008E6026" w:rsidP="00C91AF4">
            <w:pPr>
              <w:pStyle w:val="TabellRader"/>
              <w:jc w:val="left"/>
            </w:pPr>
            <w:r>
              <w:t>Årets förändring, mdkr</w:t>
            </w:r>
          </w:p>
        </w:tc>
        <w:tc>
          <w:tcPr>
            <w:tcW w:w="667" w:type="dxa"/>
            <w:tcBorders>
              <w:bottom w:val="single" w:sz="4" w:space="0" w:color="auto"/>
            </w:tcBorders>
            <w:vAlign w:val="bottom"/>
          </w:tcPr>
          <w:p w14:paraId="39D73EA1" w14:textId="77777777" w:rsidR="008E6026" w:rsidRDefault="008E6026" w:rsidP="00C91AF4">
            <w:pPr>
              <w:pStyle w:val="TabellRader"/>
            </w:pPr>
            <w:r w:rsidRPr="00E7628E">
              <w:t>14,7</w:t>
            </w:r>
          </w:p>
        </w:tc>
        <w:tc>
          <w:tcPr>
            <w:tcW w:w="667" w:type="dxa"/>
            <w:tcBorders>
              <w:bottom w:val="single" w:sz="4" w:space="0" w:color="auto"/>
            </w:tcBorders>
            <w:vAlign w:val="bottom"/>
          </w:tcPr>
          <w:p w14:paraId="118A8414" w14:textId="77777777" w:rsidR="008E6026" w:rsidRDefault="008E6026" w:rsidP="00C91AF4">
            <w:pPr>
              <w:pStyle w:val="TabellRader"/>
            </w:pPr>
            <w:r w:rsidRPr="00E7628E">
              <w:t>21,5</w:t>
            </w:r>
          </w:p>
        </w:tc>
        <w:tc>
          <w:tcPr>
            <w:tcW w:w="667" w:type="dxa"/>
            <w:tcBorders>
              <w:bottom w:val="single" w:sz="4" w:space="0" w:color="auto"/>
            </w:tcBorders>
          </w:tcPr>
          <w:p w14:paraId="09F9A1BA" w14:textId="77777777" w:rsidR="008E6026" w:rsidRPr="00E7628E" w:rsidRDefault="008E6026" w:rsidP="00C91AF4">
            <w:pPr>
              <w:pStyle w:val="TabellRader"/>
            </w:pPr>
            <w:r>
              <w:t>20,8</w:t>
            </w:r>
          </w:p>
        </w:tc>
        <w:tc>
          <w:tcPr>
            <w:tcW w:w="667" w:type="dxa"/>
            <w:tcBorders>
              <w:bottom w:val="single" w:sz="4" w:space="0" w:color="auto"/>
            </w:tcBorders>
          </w:tcPr>
          <w:p w14:paraId="48BE015C" w14:textId="77777777" w:rsidR="008E6026" w:rsidRDefault="008E6026" w:rsidP="00C91AF4">
            <w:pPr>
              <w:pStyle w:val="TabellRader"/>
            </w:pPr>
            <w:r>
              <w:t>-4,5</w:t>
            </w:r>
          </w:p>
        </w:tc>
        <w:tc>
          <w:tcPr>
            <w:tcW w:w="601" w:type="dxa"/>
            <w:tcBorders>
              <w:bottom w:val="single" w:sz="4" w:space="0" w:color="auto"/>
            </w:tcBorders>
          </w:tcPr>
          <w:p w14:paraId="10671DE9" w14:textId="0D4F2C4B" w:rsidR="008E6026" w:rsidRDefault="00C834B2" w:rsidP="00C91AF4">
            <w:pPr>
              <w:pStyle w:val="TabellRader"/>
            </w:pPr>
            <w:r>
              <w:t>53</w:t>
            </w:r>
          </w:p>
        </w:tc>
      </w:tr>
      <w:tr w:rsidR="008E6026" w14:paraId="2A9A0808" w14:textId="5EF33E1F" w:rsidTr="00C61FA1">
        <w:tc>
          <w:tcPr>
            <w:tcW w:w="1961" w:type="dxa"/>
            <w:tcBorders>
              <w:top w:val="single" w:sz="4" w:space="0" w:color="auto"/>
            </w:tcBorders>
            <w:vAlign w:val="center"/>
          </w:tcPr>
          <w:p w14:paraId="0BF2EFBB" w14:textId="77777777" w:rsidR="008E6026" w:rsidRDefault="008E6026" w:rsidP="00C91AF4">
            <w:pPr>
              <w:pStyle w:val="TabellHuvud"/>
              <w:jc w:val="left"/>
              <w:rPr>
                <w:color w:val="000000"/>
                <w:szCs w:val="18"/>
                <w:lang w:eastAsia="sv-SE"/>
              </w:rPr>
            </w:pPr>
            <w:r w:rsidRPr="001027D3">
              <w:rPr>
                <w:b w:val="0"/>
                <w:i/>
              </w:rPr>
              <w:t>Procent</w:t>
            </w:r>
          </w:p>
        </w:tc>
        <w:tc>
          <w:tcPr>
            <w:tcW w:w="667" w:type="dxa"/>
            <w:tcBorders>
              <w:top w:val="single" w:sz="4" w:space="0" w:color="auto"/>
            </w:tcBorders>
            <w:vAlign w:val="center"/>
          </w:tcPr>
          <w:p w14:paraId="104F582D" w14:textId="77777777" w:rsidR="008E6026" w:rsidRPr="004F4D50" w:rsidRDefault="008E6026" w:rsidP="00C91AF4">
            <w:pPr>
              <w:pStyle w:val="TabellRader"/>
              <w:rPr>
                <w:color w:val="000000"/>
                <w:szCs w:val="18"/>
                <w:lang w:eastAsia="sv-SE"/>
              </w:rPr>
            </w:pPr>
          </w:p>
        </w:tc>
        <w:tc>
          <w:tcPr>
            <w:tcW w:w="667" w:type="dxa"/>
            <w:tcBorders>
              <w:top w:val="single" w:sz="4" w:space="0" w:color="auto"/>
            </w:tcBorders>
            <w:vAlign w:val="center"/>
          </w:tcPr>
          <w:p w14:paraId="4EF66674" w14:textId="77777777" w:rsidR="008E6026" w:rsidRPr="004F4D50" w:rsidRDefault="008E6026" w:rsidP="00C91AF4">
            <w:pPr>
              <w:pStyle w:val="TabellRader"/>
              <w:rPr>
                <w:color w:val="000000"/>
                <w:szCs w:val="18"/>
                <w:lang w:eastAsia="sv-SE"/>
              </w:rPr>
            </w:pPr>
          </w:p>
        </w:tc>
        <w:tc>
          <w:tcPr>
            <w:tcW w:w="667" w:type="dxa"/>
            <w:tcBorders>
              <w:top w:val="single" w:sz="4" w:space="0" w:color="auto"/>
            </w:tcBorders>
          </w:tcPr>
          <w:p w14:paraId="5DC55225" w14:textId="77777777" w:rsidR="008E6026" w:rsidRPr="004F4D50" w:rsidRDefault="008E6026" w:rsidP="00C91AF4">
            <w:pPr>
              <w:pStyle w:val="TabellRader"/>
              <w:rPr>
                <w:color w:val="000000"/>
                <w:szCs w:val="18"/>
                <w:lang w:eastAsia="sv-SE"/>
              </w:rPr>
            </w:pPr>
          </w:p>
        </w:tc>
        <w:tc>
          <w:tcPr>
            <w:tcW w:w="667" w:type="dxa"/>
            <w:tcBorders>
              <w:top w:val="single" w:sz="4" w:space="0" w:color="auto"/>
            </w:tcBorders>
          </w:tcPr>
          <w:p w14:paraId="75ED45C2" w14:textId="77777777" w:rsidR="008E6026" w:rsidRPr="004F4D50" w:rsidRDefault="008E6026" w:rsidP="00C91AF4">
            <w:pPr>
              <w:pStyle w:val="TabellRader"/>
              <w:rPr>
                <w:color w:val="000000"/>
                <w:szCs w:val="18"/>
                <w:lang w:eastAsia="sv-SE"/>
              </w:rPr>
            </w:pPr>
          </w:p>
        </w:tc>
        <w:tc>
          <w:tcPr>
            <w:tcW w:w="601" w:type="dxa"/>
            <w:tcBorders>
              <w:top w:val="single" w:sz="4" w:space="0" w:color="auto"/>
            </w:tcBorders>
          </w:tcPr>
          <w:p w14:paraId="34A31A3B" w14:textId="77777777" w:rsidR="008E6026" w:rsidRPr="004F4D50" w:rsidRDefault="008E6026" w:rsidP="00C91AF4">
            <w:pPr>
              <w:pStyle w:val="TabellRader"/>
              <w:rPr>
                <w:color w:val="000000"/>
                <w:szCs w:val="18"/>
                <w:lang w:eastAsia="sv-SE"/>
              </w:rPr>
            </w:pPr>
          </w:p>
        </w:tc>
      </w:tr>
      <w:tr w:rsidR="008E6026" w14:paraId="706AD22D" w14:textId="703223A5" w:rsidTr="00C61FA1">
        <w:tc>
          <w:tcPr>
            <w:tcW w:w="1961" w:type="dxa"/>
            <w:vAlign w:val="center"/>
          </w:tcPr>
          <w:p w14:paraId="7232EBC0" w14:textId="77777777" w:rsidR="008E6026" w:rsidRDefault="008E6026" w:rsidP="00C91AF4">
            <w:pPr>
              <w:pStyle w:val="TabellRader"/>
              <w:jc w:val="left"/>
            </w:pPr>
            <w:r w:rsidRPr="004F4D50">
              <w:rPr>
                <w:color w:val="000000"/>
                <w:szCs w:val="18"/>
                <w:lang w:eastAsia="sv-SE"/>
              </w:rPr>
              <w:t xml:space="preserve">Avkastning före kostnader </w:t>
            </w:r>
          </w:p>
        </w:tc>
        <w:tc>
          <w:tcPr>
            <w:tcW w:w="667" w:type="dxa"/>
            <w:vAlign w:val="center"/>
          </w:tcPr>
          <w:p w14:paraId="4307171C" w14:textId="77777777" w:rsidR="008E6026" w:rsidRPr="00E7628E" w:rsidRDefault="008E6026" w:rsidP="00C91AF4">
            <w:pPr>
              <w:pStyle w:val="TabellRader"/>
            </w:pPr>
            <w:r w:rsidRPr="004F4D50">
              <w:rPr>
                <w:color w:val="000000"/>
                <w:szCs w:val="18"/>
                <w:lang w:eastAsia="sv-SE"/>
              </w:rPr>
              <w:t>6,9</w:t>
            </w:r>
          </w:p>
        </w:tc>
        <w:tc>
          <w:tcPr>
            <w:tcW w:w="667" w:type="dxa"/>
            <w:vAlign w:val="center"/>
          </w:tcPr>
          <w:p w14:paraId="020E62BE" w14:textId="77777777" w:rsidR="008E6026" w:rsidRPr="00E7628E" w:rsidRDefault="008E6026" w:rsidP="00C91AF4">
            <w:pPr>
              <w:pStyle w:val="TabellRader"/>
            </w:pPr>
            <w:r w:rsidRPr="004F4D50">
              <w:rPr>
                <w:color w:val="000000"/>
                <w:szCs w:val="18"/>
                <w:lang w:eastAsia="sv-SE"/>
              </w:rPr>
              <w:t>9,5</w:t>
            </w:r>
          </w:p>
        </w:tc>
        <w:tc>
          <w:tcPr>
            <w:tcW w:w="667" w:type="dxa"/>
          </w:tcPr>
          <w:p w14:paraId="7CEED721" w14:textId="77777777" w:rsidR="008E6026" w:rsidRPr="004F4D50" w:rsidRDefault="008E6026" w:rsidP="00C91AF4">
            <w:pPr>
              <w:pStyle w:val="TabellRader"/>
              <w:rPr>
                <w:color w:val="000000"/>
                <w:szCs w:val="18"/>
                <w:lang w:eastAsia="sv-SE"/>
              </w:rPr>
            </w:pPr>
            <w:r>
              <w:rPr>
                <w:color w:val="000000"/>
                <w:szCs w:val="18"/>
                <w:lang w:eastAsia="sv-SE"/>
              </w:rPr>
              <w:t>8,9</w:t>
            </w:r>
          </w:p>
        </w:tc>
        <w:tc>
          <w:tcPr>
            <w:tcW w:w="667" w:type="dxa"/>
          </w:tcPr>
          <w:p w14:paraId="71C01176" w14:textId="77777777" w:rsidR="008E6026" w:rsidRDefault="008E6026" w:rsidP="00C91AF4">
            <w:pPr>
              <w:pStyle w:val="TabellRader"/>
              <w:rPr>
                <w:color w:val="000000"/>
                <w:szCs w:val="18"/>
                <w:lang w:eastAsia="sv-SE"/>
              </w:rPr>
            </w:pPr>
            <w:r>
              <w:rPr>
                <w:color w:val="000000"/>
                <w:szCs w:val="18"/>
                <w:lang w:eastAsia="sv-SE"/>
              </w:rPr>
              <w:t>0,7</w:t>
            </w:r>
          </w:p>
        </w:tc>
        <w:tc>
          <w:tcPr>
            <w:tcW w:w="601" w:type="dxa"/>
          </w:tcPr>
          <w:p w14:paraId="4E8E6574" w14:textId="15E5F99A" w:rsidR="008E6026" w:rsidRDefault="00A2709C" w:rsidP="00C91AF4">
            <w:pPr>
              <w:pStyle w:val="TabellRader"/>
              <w:rPr>
                <w:color w:val="000000"/>
                <w:szCs w:val="18"/>
                <w:lang w:eastAsia="sv-SE"/>
              </w:rPr>
            </w:pPr>
            <w:r>
              <w:rPr>
                <w:color w:val="000000"/>
                <w:szCs w:val="18"/>
                <w:lang w:eastAsia="sv-SE"/>
              </w:rPr>
              <w:t>17,7</w:t>
            </w:r>
          </w:p>
        </w:tc>
      </w:tr>
      <w:tr w:rsidR="008E6026" w14:paraId="754A0BFB" w14:textId="47D6FE5D" w:rsidTr="00C61FA1">
        <w:tc>
          <w:tcPr>
            <w:tcW w:w="1961" w:type="dxa"/>
            <w:tcBorders>
              <w:bottom w:val="single" w:sz="4" w:space="0" w:color="auto"/>
            </w:tcBorders>
            <w:vAlign w:val="center"/>
          </w:tcPr>
          <w:p w14:paraId="4D0E015B" w14:textId="77777777" w:rsidR="008E6026" w:rsidRDefault="008E6026" w:rsidP="00C91AF4">
            <w:pPr>
              <w:pStyle w:val="TabellRader"/>
              <w:jc w:val="left"/>
            </w:pPr>
            <w:r w:rsidRPr="004F4D50">
              <w:rPr>
                <w:color w:val="000000"/>
                <w:szCs w:val="18"/>
                <w:lang w:eastAsia="sv-SE"/>
              </w:rPr>
              <w:t xml:space="preserve">Avkastning efter kostnader </w:t>
            </w:r>
          </w:p>
        </w:tc>
        <w:tc>
          <w:tcPr>
            <w:tcW w:w="667" w:type="dxa"/>
            <w:tcBorders>
              <w:bottom w:val="single" w:sz="4" w:space="0" w:color="auto"/>
            </w:tcBorders>
            <w:vAlign w:val="center"/>
          </w:tcPr>
          <w:p w14:paraId="79F786F2" w14:textId="77777777" w:rsidR="008E6026" w:rsidRPr="00E7628E" w:rsidRDefault="008E6026" w:rsidP="00C91AF4">
            <w:pPr>
              <w:pStyle w:val="TabellRader"/>
            </w:pPr>
            <w:r w:rsidRPr="004F4D50">
              <w:rPr>
                <w:color w:val="000000"/>
                <w:szCs w:val="18"/>
                <w:lang w:eastAsia="sv-SE"/>
              </w:rPr>
              <w:t>6,8</w:t>
            </w:r>
          </w:p>
        </w:tc>
        <w:tc>
          <w:tcPr>
            <w:tcW w:w="667" w:type="dxa"/>
            <w:tcBorders>
              <w:bottom w:val="single" w:sz="4" w:space="0" w:color="auto"/>
            </w:tcBorders>
            <w:vAlign w:val="center"/>
          </w:tcPr>
          <w:p w14:paraId="2800E4C8" w14:textId="77777777" w:rsidR="008E6026" w:rsidRDefault="008E6026" w:rsidP="00C91AF4">
            <w:pPr>
              <w:pStyle w:val="TabellRader"/>
            </w:pPr>
            <w:r w:rsidRPr="004F4D50">
              <w:rPr>
                <w:color w:val="000000"/>
                <w:szCs w:val="18"/>
                <w:lang w:eastAsia="sv-SE"/>
              </w:rPr>
              <w:t>9,4</w:t>
            </w:r>
          </w:p>
        </w:tc>
        <w:tc>
          <w:tcPr>
            <w:tcW w:w="667" w:type="dxa"/>
            <w:tcBorders>
              <w:bottom w:val="single" w:sz="4" w:space="0" w:color="auto"/>
            </w:tcBorders>
          </w:tcPr>
          <w:p w14:paraId="455591AA" w14:textId="77777777" w:rsidR="008E6026" w:rsidRPr="004F4D50" w:rsidRDefault="008E6026" w:rsidP="00C91AF4">
            <w:pPr>
              <w:pStyle w:val="TabellRader"/>
              <w:rPr>
                <w:color w:val="000000"/>
                <w:szCs w:val="18"/>
                <w:lang w:eastAsia="sv-SE"/>
              </w:rPr>
            </w:pPr>
            <w:r>
              <w:rPr>
                <w:color w:val="000000"/>
                <w:szCs w:val="18"/>
                <w:lang w:eastAsia="sv-SE"/>
              </w:rPr>
              <w:t>8,8</w:t>
            </w:r>
          </w:p>
        </w:tc>
        <w:tc>
          <w:tcPr>
            <w:tcW w:w="667" w:type="dxa"/>
            <w:tcBorders>
              <w:bottom w:val="single" w:sz="4" w:space="0" w:color="auto"/>
            </w:tcBorders>
          </w:tcPr>
          <w:p w14:paraId="7EC20BC2" w14:textId="77777777" w:rsidR="008E6026" w:rsidRDefault="008E6026" w:rsidP="00C91AF4">
            <w:pPr>
              <w:pStyle w:val="TabellRader"/>
              <w:rPr>
                <w:color w:val="000000"/>
                <w:szCs w:val="18"/>
                <w:lang w:eastAsia="sv-SE"/>
              </w:rPr>
            </w:pPr>
            <w:r>
              <w:rPr>
                <w:color w:val="000000"/>
                <w:szCs w:val="18"/>
                <w:lang w:eastAsia="sv-SE"/>
              </w:rPr>
              <w:t>0,6</w:t>
            </w:r>
          </w:p>
        </w:tc>
        <w:tc>
          <w:tcPr>
            <w:tcW w:w="601" w:type="dxa"/>
            <w:tcBorders>
              <w:bottom w:val="single" w:sz="4" w:space="0" w:color="auto"/>
            </w:tcBorders>
          </w:tcPr>
          <w:p w14:paraId="1DE90CDB" w14:textId="4066F165" w:rsidR="008E6026" w:rsidRDefault="00A2709C" w:rsidP="00C91AF4">
            <w:pPr>
              <w:pStyle w:val="TabellRader"/>
              <w:rPr>
                <w:color w:val="000000"/>
                <w:szCs w:val="18"/>
                <w:lang w:eastAsia="sv-SE"/>
              </w:rPr>
            </w:pPr>
            <w:r>
              <w:rPr>
                <w:color w:val="000000"/>
                <w:szCs w:val="18"/>
                <w:lang w:eastAsia="sv-SE"/>
              </w:rPr>
              <w:t>17,6</w:t>
            </w:r>
          </w:p>
        </w:tc>
      </w:tr>
    </w:tbl>
    <w:p w14:paraId="34BA9BCA" w14:textId="77777777" w:rsidR="008B4394" w:rsidRPr="004A398E" w:rsidRDefault="008B4394" w:rsidP="008B4394">
      <w:pPr>
        <w:pStyle w:val="FigurFotnot"/>
      </w:pPr>
      <w:r w:rsidRPr="00846D5C">
        <w:t xml:space="preserve">Källa: Tredje AP-fondens årsredovisningar </w:t>
      </w:r>
    </w:p>
    <w:p w14:paraId="75F754BE" w14:textId="77777777" w:rsidR="008B4394" w:rsidRDefault="008B4394" w:rsidP="008B4394">
      <w:pPr>
        <w:pStyle w:val="Rubrik5utannumrering"/>
      </w:pPr>
      <w:r>
        <w:t>Fondkapital och resultat</w:t>
      </w:r>
    </w:p>
    <w:p w14:paraId="2C7AFE5A" w14:textId="245C090E" w:rsidR="008B4394" w:rsidRDefault="008B4394" w:rsidP="008B4394">
      <w:pPr>
        <w:pStyle w:val="Brdtextmedindrag"/>
        <w:ind w:firstLine="0"/>
      </w:pPr>
      <w:bookmarkStart w:id="157" w:name="_Hlk6938172"/>
      <w:r>
        <w:t xml:space="preserve">Tredje AP-fondens </w:t>
      </w:r>
      <w:r w:rsidRPr="0006007E">
        <w:t>resultat efter kostnader</w:t>
      </w:r>
      <w:r>
        <w:t xml:space="preserve"> uppgick till </w:t>
      </w:r>
      <w:r w:rsidR="00D865DC">
        <w:t>59,5</w:t>
      </w:r>
      <w:r>
        <w:t xml:space="preserve"> miljarder kronor 201</w:t>
      </w:r>
      <w:r w:rsidR="00D865DC">
        <w:t>9</w:t>
      </w:r>
      <w:r>
        <w:t xml:space="preserve">, vilket motsvarar en avkastning på </w:t>
      </w:r>
      <w:r w:rsidR="00D865DC">
        <w:t>17,6</w:t>
      </w:r>
      <w:r>
        <w:t xml:space="preserve"> procent efter kostnader. </w:t>
      </w:r>
      <w:bookmarkEnd w:id="157"/>
      <w:r>
        <w:t xml:space="preserve">Under året överfördes </w:t>
      </w:r>
      <w:r w:rsidR="00D865DC">
        <w:t>6,5</w:t>
      </w:r>
      <w:r>
        <w:t xml:space="preserve"> miljarder kronor till inkomst</w:t>
      </w:r>
      <w:r w:rsidR="00345048">
        <w:softHyphen/>
      </w:r>
      <w:r>
        <w:t>pensionssystemet. Samman</w:t>
      </w:r>
      <w:r>
        <w:softHyphen/>
        <w:t xml:space="preserve">taget </w:t>
      </w:r>
      <w:r w:rsidR="00D865DC">
        <w:t xml:space="preserve">ökade </w:t>
      </w:r>
      <w:r>
        <w:t xml:space="preserve">fondkapitalet med </w:t>
      </w:r>
      <w:r w:rsidR="00D865DC">
        <w:t>53</w:t>
      </w:r>
      <w:r>
        <w:t xml:space="preserve"> miljarder kronor till </w:t>
      </w:r>
      <w:r w:rsidR="00D865DC">
        <w:t>393,7</w:t>
      </w:r>
      <w:r>
        <w:t xml:space="preserve"> miljarder kronor. </w:t>
      </w:r>
    </w:p>
    <w:p w14:paraId="057C89F5" w14:textId="481450FC" w:rsidR="008B4394" w:rsidRDefault="008B4394" w:rsidP="008B4394">
      <w:pPr>
        <w:pStyle w:val="Brdtextmedindrag"/>
      </w:pPr>
      <w:r>
        <w:t xml:space="preserve">I figur </w:t>
      </w:r>
      <w:r w:rsidR="000D1D31">
        <w:t>6</w:t>
      </w:r>
      <w:r>
        <w:t>.7 redovisas Tredje AP-fondens totala avkastning efter kost</w:t>
      </w:r>
      <w:r>
        <w:softHyphen/>
        <w:t>na</w:t>
      </w:r>
      <w:r>
        <w:softHyphen/>
        <w:t>der sedan 2001. Som framgår av figurens högra del uppgick den genom</w:t>
      </w:r>
      <w:r>
        <w:softHyphen/>
        <w:t xml:space="preserve">snittliga avkastningen efter kostnader till </w:t>
      </w:r>
      <w:r w:rsidR="003A618B">
        <w:t>6,5</w:t>
      </w:r>
      <w:r>
        <w:t> procent per år under perio</w:t>
      </w:r>
      <w:r>
        <w:softHyphen/>
        <w:t>den 2001–201</w:t>
      </w:r>
      <w:r w:rsidR="003A618B">
        <w:t>9</w:t>
      </w:r>
      <w:r>
        <w:t xml:space="preserve">, vilket kan jämföras med inkomstindex som i genomsnitt ökat med </w:t>
      </w:r>
      <w:r w:rsidR="003A618B">
        <w:t>3,0</w:t>
      </w:r>
      <w:r>
        <w:t xml:space="preserve"> procent per år under samma period. </w:t>
      </w:r>
    </w:p>
    <w:p w14:paraId="15C52584" w14:textId="4E798B43" w:rsidR="008B4394" w:rsidRDefault="008B4394" w:rsidP="00691A07">
      <w:pPr>
        <w:pStyle w:val="FigurRubrik"/>
        <w:spacing w:after="240"/>
      </w:pPr>
      <w:r w:rsidRPr="00C61FA1">
        <w:t xml:space="preserve">Figur </w:t>
      </w:r>
      <w:fldSimple w:instr=" STYLEREF 1 \s ">
        <w:r w:rsidR="008B3E76">
          <w:rPr>
            <w:noProof/>
          </w:rPr>
          <w:t>6</w:t>
        </w:r>
      </w:fldSimple>
      <w:r w:rsidRPr="00C61FA1">
        <w:t>.</w:t>
      </w:r>
      <w:fldSimple w:instr=" SEQ Figur \* Arabic \s 1  \* MERGEFORMAT ">
        <w:r w:rsidR="008B3E76">
          <w:rPr>
            <w:noProof/>
          </w:rPr>
          <w:t>7</w:t>
        </w:r>
      </w:fldSimple>
      <w:r>
        <w:tab/>
      </w:r>
      <w:r w:rsidRPr="002311AF">
        <w:t>Tredje AP-fondens totala avkastning</w:t>
      </w:r>
    </w:p>
    <w:p w14:paraId="51915B39" w14:textId="7EA1A96E" w:rsidR="00906BA2" w:rsidRPr="00060F45" w:rsidRDefault="00691A07" w:rsidP="00BC6141">
      <w:pPr>
        <w:pStyle w:val="Brdtext"/>
      </w:pPr>
      <w:r w:rsidRPr="00691A07">
        <w:rPr>
          <w:noProof/>
        </w:rPr>
        <w:drawing>
          <wp:inline distT="0" distB="0" distL="0" distR="0" wp14:anchorId="1AEDCD29" wp14:editId="12A06878">
            <wp:extent cx="3744595" cy="1986280"/>
            <wp:effectExtent l="0" t="0" r="8255" b="0"/>
            <wp:docPr id="109" name="Bildobjekt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1"/>
                    <a:stretch>
                      <a:fillRect/>
                    </a:stretch>
                  </pic:blipFill>
                  <pic:spPr>
                    <a:xfrm>
                      <a:off x="0" y="0"/>
                      <a:ext cx="3744595" cy="1986280"/>
                    </a:xfrm>
                    <a:prstGeom prst="rect">
                      <a:avLst/>
                    </a:prstGeom>
                  </pic:spPr>
                </pic:pic>
              </a:graphicData>
            </a:graphic>
          </wp:inline>
        </w:drawing>
      </w:r>
    </w:p>
    <w:p w14:paraId="0AE49FFE" w14:textId="77777777" w:rsidR="008B4394" w:rsidRDefault="008B4394" w:rsidP="008B4394">
      <w:pPr>
        <w:pStyle w:val="FigurFotnot"/>
        <w:rPr>
          <w:lang w:eastAsia="sv-SE"/>
        </w:rPr>
      </w:pPr>
      <w:r w:rsidRPr="00846D5C">
        <w:t>Källa</w:t>
      </w:r>
      <w:r w:rsidRPr="002311AF">
        <w:rPr>
          <w:lang w:eastAsia="sv-SE"/>
        </w:rPr>
        <w:t>: McKinsey bilaga 9 (grunddata från Tredje AP-fonden, Riksbanken och SCB)</w:t>
      </w:r>
    </w:p>
    <w:p w14:paraId="7FDA9608" w14:textId="77777777" w:rsidR="008B4394" w:rsidRPr="0086633D" w:rsidRDefault="008B4394" w:rsidP="008B4394">
      <w:pPr>
        <w:pStyle w:val="Brdtext"/>
        <w:rPr>
          <w:lang w:eastAsia="sv-SE"/>
        </w:rPr>
      </w:pPr>
    </w:p>
    <w:p w14:paraId="7FBAAB09" w14:textId="6CDD2134" w:rsidR="008B4394" w:rsidRDefault="008B4394" w:rsidP="008B4394">
      <w:pPr>
        <w:pStyle w:val="Brdtext"/>
      </w:pPr>
      <w:r>
        <w:t>Under 201</w:t>
      </w:r>
      <w:r w:rsidR="00D73345">
        <w:t>9</w:t>
      </w:r>
      <w:r>
        <w:t xml:space="preserve"> uppgick </w:t>
      </w:r>
      <w:r w:rsidR="00267C21">
        <w:t>Tredje AP-</w:t>
      </w:r>
      <w:r>
        <w:t xml:space="preserve">fondens totala avkastning till </w:t>
      </w:r>
      <w:r w:rsidR="00D73345">
        <w:t>17,7</w:t>
      </w:r>
      <w:r w:rsidRPr="00A27073">
        <w:t> procent före kost</w:t>
      </w:r>
      <w:r w:rsidRPr="00A27073">
        <w:softHyphen/>
        <w:t>nader</w:t>
      </w:r>
      <w:r w:rsidRPr="00271096">
        <w:t xml:space="preserve">. </w:t>
      </w:r>
      <w:r>
        <w:t>Störst bidrag till avkastningen kom från</w:t>
      </w:r>
      <w:r w:rsidR="007B3031">
        <w:t xml:space="preserve"> riskklasserna</w:t>
      </w:r>
      <w:r>
        <w:t xml:space="preserve"> </w:t>
      </w:r>
      <w:r w:rsidR="00D73345">
        <w:t xml:space="preserve">aktier </w:t>
      </w:r>
      <w:r>
        <w:t xml:space="preserve">och </w:t>
      </w:r>
      <w:r w:rsidR="00D73345">
        <w:t xml:space="preserve">inflation </w:t>
      </w:r>
      <w:r>
        <w:t>(</w:t>
      </w:r>
      <w:r w:rsidR="00D73345">
        <w:t>11,8</w:t>
      </w:r>
      <w:r>
        <w:t xml:space="preserve"> respektive </w:t>
      </w:r>
      <w:r w:rsidR="00D73345">
        <w:t>3,8</w:t>
      </w:r>
      <w:r>
        <w:t xml:space="preserve"> procentenheter)</w:t>
      </w:r>
      <w:r w:rsidR="007B3031">
        <w:t>. Inom riskklassen aktier kom</w:t>
      </w:r>
      <w:r w:rsidR="00D73345">
        <w:t xml:space="preserve"> avkastning</w:t>
      </w:r>
      <w:r w:rsidR="007B3031">
        <w:t>en främst</w:t>
      </w:r>
      <w:r w:rsidR="00D73345">
        <w:t xml:space="preserve"> från svenska aktier</w:t>
      </w:r>
      <w:r w:rsidR="00B9191F">
        <w:t xml:space="preserve"> (7,4 procentenheter)</w:t>
      </w:r>
      <w:r w:rsidR="00D73345">
        <w:t xml:space="preserve"> och</w:t>
      </w:r>
      <w:r w:rsidR="007B3031">
        <w:t xml:space="preserve"> inom riskklassen inflation främst från </w:t>
      </w:r>
      <w:r w:rsidR="00D73345">
        <w:t>investeringar i fastigheter</w:t>
      </w:r>
      <w:r w:rsidR="00B9191F">
        <w:t xml:space="preserve"> (2,7</w:t>
      </w:r>
      <w:r w:rsidR="00374040">
        <w:t> </w:t>
      </w:r>
      <w:r w:rsidR="00B9191F">
        <w:t>procentenheter)</w:t>
      </w:r>
      <w:r>
        <w:t xml:space="preserve">. </w:t>
      </w:r>
      <w:r w:rsidR="00B9191F">
        <w:t>Även övriga riskklasser bidrog positivt till avkast</w:t>
      </w:r>
      <w:r w:rsidR="00345048">
        <w:softHyphen/>
      </w:r>
      <w:r w:rsidR="00B9191F">
        <w:t>ningen</w:t>
      </w:r>
      <w:r w:rsidR="00303F74">
        <w:t xml:space="preserve"> med mellan 0,1 och 1,1 procentenheter.</w:t>
      </w:r>
    </w:p>
    <w:p w14:paraId="37407B78" w14:textId="492565BD" w:rsidR="008B4394" w:rsidRDefault="008B4394" w:rsidP="008B4394">
      <w:pPr>
        <w:pStyle w:val="Brdtextmedindrag"/>
      </w:pPr>
      <w:r>
        <w:lastRenderedPageBreak/>
        <w:t xml:space="preserve">Av nedre delen av figur </w:t>
      </w:r>
      <w:r w:rsidR="000D1D31">
        <w:t>6</w:t>
      </w:r>
      <w:r>
        <w:t xml:space="preserve">.7 framgår att totalportföljens genomsnittliga årliga riskjusterade avkastning (mätt med en s.k. </w:t>
      </w:r>
      <w:proofErr w:type="spellStart"/>
      <w:r w:rsidR="00DF3CFF">
        <w:t>s</w:t>
      </w:r>
      <w:r>
        <w:t>harpekvot</w:t>
      </w:r>
      <w:proofErr w:type="spellEnd"/>
      <w:r>
        <w:t xml:space="preserve">) var </w:t>
      </w:r>
      <w:r w:rsidR="00E86910">
        <w:t>0,</w:t>
      </w:r>
      <w:r w:rsidR="00F408BD">
        <w:t>7</w:t>
      </w:r>
      <w:r>
        <w:t xml:space="preserve"> under perioden 2001–201</w:t>
      </w:r>
      <w:r w:rsidR="00E86910">
        <w:t>9</w:t>
      </w:r>
      <w:r>
        <w:t xml:space="preserve">, </w:t>
      </w:r>
      <w:r w:rsidR="00E86910">
        <w:t>1,</w:t>
      </w:r>
      <w:r w:rsidR="00F408BD">
        <w:t>4</w:t>
      </w:r>
      <w:r>
        <w:t xml:space="preserve"> under tioårsperioden 2009–201</w:t>
      </w:r>
      <w:r w:rsidR="00E86910">
        <w:t>9</w:t>
      </w:r>
      <w:r>
        <w:t xml:space="preserve">, </w:t>
      </w:r>
      <w:r w:rsidR="00E86910">
        <w:t>1,</w:t>
      </w:r>
      <w:r w:rsidR="00F408BD">
        <w:t>7</w:t>
      </w:r>
      <w:r>
        <w:t xml:space="preserve"> under femårsperioden 2014–201</w:t>
      </w:r>
      <w:r w:rsidR="00E86910">
        <w:t>9</w:t>
      </w:r>
      <w:r>
        <w:t xml:space="preserve"> samt </w:t>
      </w:r>
      <w:r w:rsidR="00E86910">
        <w:t>4,3</w:t>
      </w:r>
      <w:r>
        <w:t xml:space="preserve"> under 201</w:t>
      </w:r>
      <w:r w:rsidR="00E86910">
        <w:t>9</w:t>
      </w:r>
      <w:r>
        <w:t xml:space="preserve">. Sharpekvoten </w:t>
      </w:r>
      <w:r w:rsidRPr="00262386">
        <w:t>anger hur mycket avkastning fond</w:t>
      </w:r>
      <w:r>
        <w:t>en</w:t>
      </w:r>
      <w:r w:rsidRPr="00262386">
        <w:t xml:space="preserve"> genererat i förhållande till den risk</w:t>
      </w:r>
      <w:r w:rsidR="003817EA">
        <w:t>, mätt som avkastningens standardavvikelse,</w:t>
      </w:r>
      <w:r w:rsidRPr="00262386">
        <w:t xml:space="preserve"> </w:t>
      </w:r>
      <w:r>
        <w:t xml:space="preserve">som tagits under </w:t>
      </w:r>
      <w:r w:rsidRPr="00262386">
        <w:t>ti</w:t>
      </w:r>
      <w:r>
        <w:t xml:space="preserve">dsperioden. </w:t>
      </w:r>
    </w:p>
    <w:p w14:paraId="3FCD8688" w14:textId="77777777" w:rsidR="008B4394" w:rsidRDefault="008B4394" w:rsidP="008B4394">
      <w:pPr>
        <w:pStyle w:val="Rubrik5utannumrering"/>
      </w:pPr>
      <w:r>
        <w:t>Aktiv förvaltning</w:t>
      </w:r>
    </w:p>
    <w:p w14:paraId="4AAEE460" w14:textId="1B7B928A" w:rsidR="008B4394" w:rsidRDefault="008B4394" w:rsidP="008B4394">
      <w:pPr>
        <w:pStyle w:val="Brdtext"/>
      </w:pPr>
      <w:r>
        <w:t>Tredje AP-fonden har under åren utvecklat sin förvaltningsmodell och har till följd av det även ändrat sin definition av aktiv förvaltning. Sedan 2016 mäter Tredje AP-fonden den aktiva avkastningen som meravkastning från totalportföljen jämfört med sin jämförelseportfölj, en långsiktig statisk portfölj bestående av noterade aktier och räntor. I syfte att underlätta en jämförelse mellan fondens nuvarande och tidigare defi</w:t>
      </w:r>
      <w:r>
        <w:softHyphen/>
        <w:t xml:space="preserve">nitioner har dessa justerats i McKinseys rapport. </w:t>
      </w:r>
    </w:p>
    <w:p w14:paraId="327C0FF7" w14:textId="5A62F445" w:rsidR="008B4394" w:rsidRDefault="008B4394" w:rsidP="008B4394">
      <w:pPr>
        <w:pStyle w:val="Brdtextmedindrag"/>
      </w:pPr>
      <w:r>
        <w:t xml:space="preserve">Med hänsyn till ovanstående förutsättningar har Tredje AP-fondens genomsnittliga årliga aktiva avkastning före kostnader varit </w:t>
      </w:r>
      <w:r w:rsidR="000A283A">
        <w:t>0,7</w:t>
      </w:r>
      <w:r>
        <w:t> procent under perioden 2001–201</w:t>
      </w:r>
      <w:r w:rsidR="000A283A">
        <w:t>9</w:t>
      </w:r>
      <w:r>
        <w:t xml:space="preserve">, </w:t>
      </w:r>
      <w:r w:rsidR="000A283A">
        <w:t>1,0</w:t>
      </w:r>
      <w:r>
        <w:t xml:space="preserve"> procent 20</w:t>
      </w:r>
      <w:r w:rsidR="000A283A">
        <w:t>10</w:t>
      </w:r>
      <w:r>
        <w:t>–201</w:t>
      </w:r>
      <w:r w:rsidR="000A283A">
        <w:t>9</w:t>
      </w:r>
      <w:r>
        <w:t xml:space="preserve"> och </w:t>
      </w:r>
      <w:r w:rsidR="000A283A">
        <w:t>1,7</w:t>
      </w:r>
      <w:r>
        <w:t xml:space="preserve"> procent </w:t>
      </w:r>
      <w:r w:rsidR="00345048">
        <w:br/>
      </w:r>
      <w:r>
        <w:t>201</w:t>
      </w:r>
      <w:r w:rsidR="000A283A">
        <w:t>5</w:t>
      </w:r>
      <w:r>
        <w:t>–201</w:t>
      </w:r>
      <w:r w:rsidR="000A283A">
        <w:t>9</w:t>
      </w:r>
      <w:r>
        <w:t>. Under 201</w:t>
      </w:r>
      <w:r w:rsidR="000A283A">
        <w:t>9</w:t>
      </w:r>
      <w:r>
        <w:t xml:space="preserve"> uppgick den aktiva avkastningen till </w:t>
      </w:r>
      <w:r w:rsidR="000A283A">
        <w:t>0,4</w:t>
      </w:r>
      <w:r>
        <w:t> procent</w:t>
      </w:r>
      <w:r w:rsidRPr="0058717C">
        <w:t xml:space="preserve">. </w:t>
      </w:r>
      <w:r>
        <w:t>Till årets aktiva avkastning bidrog framför</w:t>
      </w:r>
      <w:r w:rsidR="0013355A">
        <w:t xml:space="preserve"> </w:t>
      </w:r>
      <w:r>
        <w:t xml:space="preserve">allt riskklassen inflation med </w:t>
      </w:r>
      <w:r w:rsidR="000A283A">
        <w:t>9,3</w:t>
      </w:r>
      <w:r>
        <w:t> procent</w:t>
      </w:r>
      <w:r>
        <w:softHyphen/>
        <w:t xml:space="preserve">enheter. </w:t>
      </w:r>
    </w:p>
    <w:p w14:paraId="5C7D4F72" w14:textId="57C2FA12" w:rsidR="008B4394" w:rsidRDefault="008B4394" w:rsidP="008C70EC">
      <w:pPr>
        <w:pStyle w:val="FigurRubrik"/>
        <w:spacing w:after="240"/>
      </w:pPr>
      <w:r w:rsidRPr="00AA4CA0">
        <w:t xml:space="preserve">Figur </w:t>
      </w:r>
      <w:fldSimple w:instr=" STYLEREF 1 \s ">
        <w:r w:rsidR="008B3E76">
          <w:rPr>
            <w:noProof/>
          </w:rPr>
          <w:t>6</w:t>
        </w:r>
      </w:fldSimple>
      <w:r w:rsidRPr="00AA4CA0">
        <w:t>.</w:t>
      </w:r>
      <w:fldSimple w:instr=" SEQ Figur \* Arabic \s 1  \* MERGEFORMAT ">
        <w:r w:rsidR="008B3E76">
          <w:rPr>
            <w:noProof/>
          </w:rPr>
          <w:t>8</w:t>
        </w:r>
      </w:fldSimple>
      <w:r>
        <w:tab/>
        <w:t>Tredje AP-fondens aktiva avkastning 2001–201</w:t>
      </w:r>
      <w:r w:rsidR="009E74A4">
        <w:t>9</w:t>
      </w:r>
    </w:p>
    <w:p w14:paraId="1A11EC57" w14:textId="5B3E00E4" w:rsidR="00906BA2" w:rsidRDefault="008C70EC" w:rsidP="00BC6141">
      <w:pPr>
        <w:pStyle w:val="Brdtext"/>
        <w:rPr>
          <w:rFonts w:eastAsiaTheme="minorEastAsia"/>
        </w:rPr>
      </w:pPr>
      <w:r w:rsidRPr="008C70EC">
        <w:rPr>
          <w:rFonts w:eastAsiaTheme="minorEastAsia"/>
          <w:noProof/>
        </w:rPr>
        <w:drawing>
          <wp:inline distT="0" distB="0" distL="0" distR="0" wp14:anchorId="74B50C3B" wp14:editId="3B994D9D">
            <wp:extent cx="3744595" cy="1977390"/>
            <wp:effectExtent l="0" t="0" r="8255" b="3810"/>
            <wp:docPr id="115" name="Bildobjekt 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2"/>
                    <a:stretch>
                      <a:fillRect/>
                    </a:stretch>
                  </pic:blipFill>
                  <pic:spPr>
                    <a:xfrm>
                      <a:off x="0" y="0"/>
                      <a:ext cx="3744595" cy="1977390"/>
                    </a:xfrm>
                    <a:prstGeom prst="rect">
                      <a:avLst/>
                    </a:prstGeom>
                  </pic:spPr>
                </pic:pic>
              </a:graphicData>
            </a:graphic>
          </wp:inline>
        </w:drawing>
      </w:r>
    </w:p>
    <w:p w14:paraId="4E5DA4A6" w14:textId="1621644F" w:rsidR="008B4394" w:rsidRPr="004A398E" w:rsidRDefault="008B4394" w:rsidP="008B4394">
      <w:pPr>
        <w:pStyle w:val="FigurFotnot"/>
      </w:pPr>
      <w:r w:rsidRPr="00846D5C">
        <w:rPr>
          <w:rFonts w:eastAsiaTheme="minorEastAsia"/>
        </w:rPr>
        <w:t>Källa: McKinsey bilaga 9 (grunddata från Tredje AP-fonden)</w:t>
      </w:r>
    </w:p>
    <w:p w14:paraId="79826525" w14:textId="77777777" w:rsidR="008B4394" w:rsidRDefault="008B4394" w:rsidP="008B4394">
      <w:pPr>
        <w:pStyle w:val="Rubrik5utannumrering"/>
      </w:pPr>
      <w:r>
        <w:t>Uppföljning av styrelsens avkastningsmål</w:t>
      </w:r>
    </w:p>
    <w:p w14:paraId="1A6F2B6A" w14:textId="3F0EF369" w:rsidR="008B4394" w:rsidRDefault="000A283A" w:rsidP="008B4394">
      <w:pPr>
        <w:pStyle w:val="Brdtext"/>
      </w:pPr>
      <w:r>
        <w:t xml:space="preserve">Tredje AP-fondens styrelse har beslutat att sänka fondens långsiktiga </w:t>
      </w:r>
      <w:r w:rsidRPr="00021182">
        <w:t>avkastningsmål</w:t>
      </w:r>
      <w:r>
        <w:t xml:space="preserve"> från </w:t>
      </w:r>
      <w:r w:rsidRPr="00021182">
        <w:t>4,0</w:t>
      </w:r>
      <w:r>
        <w:t xml:space="preserve"> till 3,5 procent</w:t>
      </w:r>
      <w:r w:rsidRPr="00021182">
        <w:t xml:space="preserve"> genomsnittlig real avkastning</w:t>
      </w:r>
      <w:r>
        <w:t xml:space="preserve"> från och med </w:t>
      </w:r>
      <w:r w:rsidR="00926CD1">
        <w:t xml:space="preserve">den </w:t>
      </w:r>
      <w:r>
        <w:t>1 januari 2020. Beslutet är en följd av en ny ALM-analys som fonden har gjort under 2019</w:t>
      </w:r>
      <w:r w:rsidR="00A70006">
        <w:t>. Det nya målet bedöms ge en bra balans mellan stabilitet i pensions</w:t>
      </w:r>
      <w:r w:rsidR="00A70006">
        <w:softHyphen/>
        <w:t>systemet på lång sikt och samtidigt begränsa risken för</w:t>
      </w:r>
      <w:r w:rsidR="00AA4CA0">
        <w:t xml:space="preserve"> betydande</w:t>
      </w:r>
      <w:r w:rsidR="00A70006">
        <w:t xml:space="preserve"> värdefall i fondförmögen</w:t>
      </w:r>
      <w:r w:rsidR="00A70006">
        <w:softHyphen/>
        <w:t xml:space="preserve">heten på kort sikt. </w:t>
      </w:r>
      <w:r>
        <w:t xml:space="preserve">Under 2019 var </w:t>
      </w:r>
      <w:r w:rsidR="008B4394">
        <w:t>Tredje AP-fonden</w:t>
      </w:r>
      <w:r>
        <w:t>s</w:t>
      </w:r>
      <w:r w:rsidR="008B4394">
        <w:t xml:space="preserve"> långsiktig</w:t>
      </w:r>
      <w:r w:rsidR="00A70006">
        <w:t>a</w:t>
      </w:r>
      <w:r w:rsidR="008B4394">
        <w:t xml:space="preserve"> real</w:t>
      </w:r>
      <w:r w:rsidR="00A70006">
        <w:t>a</w:t>
      </w:r>
      <w:r w:rsidR="008B4394">
        <w:t xml:space="preserve"> avkastningsmål 4,0 procent per år. </w:t>
      </w:r>
    </w:p>
    <w:p w14:paraId="35E1356F" w14:textId="7B747C69" w:rsidR="008B4394" w:rsidRPr="00022A08" w:rsidRDefault="008B4394" w:rsidP="008B4394">
      <w:pPr>
        <w:pStyle w:val="Brdtextmedindrag"/>
      </w:pPr>
      <w:r>
        <w:lastRenderedPageBreak/>
        <w:t xml:space="preserve">Av den högra delen av figur </w:t>
      </w:r>
      <w:r w:rsidR="000D1D31">
        <w:t>6</w:t>
      </w:r>
      <w:r>
        <w:t xml:space="preserve">.7 </w:t>
      </w:r>
      <w:r w:rsidRPr="00BE4ECD">
        <w:t>framgår</w:t>
      </w:r>
      <w:r>
        <w:t xml:space="preserve"> att fondens årliga</w:t>
      </w:r>
      <w:r w:rsidR="00A70006">
        <w:t xml:space="preserve"> genom</w:t>
      </w:r>
      <w:r w:rsidR="00345048">
        <w:softHyphen/>
      </w:r>
      <w:r w:rsidR="00A70006">
        <w:t>snittliga</w:t>
      </w:r>
      <w:r>
        <w:t xml:space="preserve"> avkastning efter kostnader var </w:t>
      </w:r>
      <w:r w:rsidR="00A70006">
        <w:t>8,5</w:t>
      </w:r>
      <w:r>
        <w:t> procent under den senaste femårsperioden (201</w:t>
      </w:r>
      <w:r w:rsidR="00A70006">
        <w:t>5</w:t>
      </w:r>
      <w:r>
        <w:t>–201</w:t>
      </w:r>
      <w:r w:rsidR="00A70006">
        <w:t>9</w:t>
      </w:r>
      <w:r>
        <w:t xml:space="preserve">), </w:t>
      </w:r>
      <w:r w:rsidR="00A70006">
        <w:t>8,7</w:t>
      </w:r>
      <w:r>
        <w:t xml:space="preserve">5 procent under tioårsperioden </w:t>
      </w:r>
      <w:r w:rsidR="00345048">
        <w:br/>
      </w:r>
      <w:r>
        <w:t>(20</w:t>
      </w:r>
      <w:r w:rsidR="00A70006">
        <w:t>10</w:t>
      </w:r>
      <w:r>
        <w:t>–201</w:t>
      </w:r>
      <w:r w:rsidR="00A70006">
        <w:t>9</w:t>
      </w:r>
      <w:r>
        <w:t xml:space="preserve">) och </w:t>
      </w:r>
      <w:r w:rsidR="00A70006">
        <w:t>6,5</w:t>
      </w:r>
      <w:r>
        <w:t> pro</w:t>
      </w:r>
      <w:r>
        <w:softHyphen/>
        <w:t>cent under perioden 2001–201</w:t>
      </w:r>
      <w:r w:rsidR="00A70006">
        <w:t>9</w:t>
      </w:r>
      <w:r>
        <w:t>. Detta innebär att Tredje AP-fonden uppnådde styrelsens långsiktiga avkastningsmål under samt</w:t>
      </w:r>
      <w:r>
        <w:softHyphen/>
        <w:t>liga nämnda perioder. Fondens avkastning efter kostnader har även varit högre än inkomstindex under samtliga nämnda perioder.</w:t>
      </w:r>
    </w:p>
    <w:p w14:paraId="1BCBB872" w14:textId="77777777" w:rsidR="008B4394" w:rsidRDefault="008B4394" w:rsidP="008B4394">
      <w:pPr>
        <w:pStyle w:val="Rubrik5utannumrering"/>
      </w:pPr>
      <w:r w:rsidRPr="00C42063">
        <w:t>Investeringsprocess och strategi</w:t>
      </w:r>
    </w:p>
    <w:p w14:paraId="716FAE13" w14:textId="0D04A2B8" w:rsidR="008B4394" w:rsidRDefault="008B4394" w:rsidP="008B4394">
      <w:pPr>
        <w:pStyle w:val="Brdtext"/>
      </w:pPr>
      <w:r>
        <w:t>Tredje AP-fondens förvaltningsmodell bygger på en investeringsfilosofi där risktagande, riskspridning, prognosförmåga, tidsdiversifiering och hållbarhet är utgångspunkter. Detta har genomförts genom dynamisk allokering. Syftet med modellen är att öka sannolikheten för att uppnå fondens övergripande målsättning genom att minska risken för stora negativa utfall. Alloke</w:t>
      </w:r>
      <w:r>
        <w:softHyphen/>
        <w:t>ringsprocessen inkluderar både lång- och medel</w:t>
      </w:r>
      <w:r w:rsidR="00345048">
        <w:softHyphen/>
      </w:r>
      <w:r>
        <w:t>fristiga beslut och fokus ligger på totalportföljens avkastning och risk. Fonden fokuserar på allokering till riskklasser i stället för tillgångsslag. Varje riskklass represen</w:t>
      </w:r>
      <w:r>
        <w:softHyphen/>
        <w:t xml:space="preserve">terar en viss underliggande risk som aktier, räntor och krediter </w:t>
      </w:r>
      <w:proofErr w:type="gramStart"/>
      <w:r>
        <w:t>etc.</w:t>
      </w:r>
      <w:proofErr w:type="gramEnd"/>
      <w:r>
        <w:t xml:space="preserve"> </w:t>
      </w:r>
    </w:p>
    <w:p w14:paraId="647605BD" w14:textId="44CF8ADD" w:rsidR="008B4394" w:rsidRDefault="008B4394" w:rsidP="008B4394">
      <w:pPr>
        <w:pStyle w:val="Brdtextmedindrag"/>
      </w:pPr>
      <w:r>
        <w:t>Förvaltningsmodellens särdrag möjliggör långsiktighet och flexibelt agerande. Styrelsen fattar beslut om exponeringsintervall för olika risk</w:t>
      </w:r>
      <w:r>
        <w:softHyphen/>
        <w:t>klasser. Därefter har den verkställande direktören mandat att genomföra och förvalta portföljens risk inom de beslutade exponeringsintervallen. Genomförandet sker främst genom fondens betaportfölj och alterna</w:t>
      </w:r>
      <w:r>
        <w:softHyphen/>
        <w:t xml:space="preserve">tiva investeringar, men även inom kapitallösa mandat genom </w:t>
      </w:r>
      <w:proofErr w:type="spellStart"/>
      <w:r>
        <w:t>overlaystrukturer</w:t>
      </w:r>
      <w:proofErr w:type="spellEnd"/>
      <w:r>
        <w:t xml:space="preserve"> och placeringar i faktiska tillgångar inom dynamisk allokering.</w:t>
      </w:r>
    </w:p>
    <w:p w14:paraId="690F0A9D" w14:textId="598A62B6" w:rsidR="003F1C5D" w:rsidRDefault="003F1C5D" w:rsidP="008B4394">
      <w:pPr>
        <w:pStyle w:val="Brdtextmedindrag"/>
      </w:pPr>
      <w:r>
        <w:t xml:space="preserve">Fonden har under </w:t>
      </w:r>
      <w:r w:rsidR="005F62BD">
        <w:t>året</w:t>
      </w:r>
      <w:r>
        <w:t xml:space="preserve"> utarbetat en ny</w:t>
      </w:r>
      <w:r w:rsidR="005F62BD">
        <w:t xml:space="preserve"> portföljstruktur som grundar sig på tillgångsslag i</w:t>
      </w:r>
      <w:r w:rsidR="00DF3CFF">
        <w:t xml:space="preserve"> </w:t>
      </w:r>
      <w:r w:rsidR="005F62BD">
        <w:t xml:space="preserve">stället för riskklasser. Den nya strukturen gäller från och med </w:t>
      </w:r>
      <w:r w:rsidR="00DC4D91">
        <w:t xml:space="preserve">den </w:t>
      </w:r>
      <w:r w:rsidR="005F62BD">
        <w:t>1 januari 2020.</w:t>
      </w:r>
    </w:p>
    <w:p w14:paraId="1EC700CC" w14:textId="77777777" w:rsidR="008B4394" w:rsidRDefault="008B4394" w:rsidP="008B4394">
      <w:pPr>
        <w:pStyle w:val="Rubrik5utannumrering"/>
      </w:pPr>
      <w:r>
        <w:t xml:space="preserve">Portföljen </w:t>
      </w:r>
    </w:p>
    <w:p w14:paraId="5376637B" w14:textId="0BA5B670" w:rsidR="008B4394" w:rsidRDefault="008B4394" w:rsidP="008B4394">
      <w:pPr>
        <w:pStyle w:val="Brdtext"/>
      </w:pPr>
      <w:r>
        <w:t>Tredje AP-fondens portfölj baserat på tillgångsslag bestod vid 201</w:t>
      </w:r>
      <w:r w:rsidR="007B187E">
        <w:t>9</w:t>
      </w:r>
      <w:r>
        <w:t xml:space="preserve"> års slut av </w:t>
      </w:r>
      <w:r w:rsidR="00E1244B">
        <w:t>43</w:t>
      </w:r>
      <w:r>
        <w:t> procent aktier, 3</w:t>
      </w:r>
      <w:r w:rsidR="00E1244B">
        <w:t>1</w:t>
      </w:r>
      <w:r>
        <w:t xml:space="preserve"> procent räntebärande tillgångar och </w:t>
      </w:r>
      <w:r w:rsidR="00E1244B">
        <w:t>25</w:t>
      </w:r>
      <w:r>
        <w:t> pro</w:t>
      </w:r>
      <w:r>
        <w:softHyphen/>
        <w:t>cent alternativa tillgångar</w:t>
      </w:r>
      <w:r w:rsidR="00AB37C4">
        <w:rPr>
          <w:rStyle w:val="Fotnotsreferens"/>
        </w:rPr>
        <w:footnoteReference w:id="23"/>
      </w:r>
      <w:r>
        <w:t xml:space="preserve">. </w:t>
      </w:r>
      <w:r w:rsidRPr="00791FA4">
        <w:t xml:space="preserve">Motsvarande fördelning utifrån riskklasser är </w:t>
      </w:r>
      <w:r w:rsidR="00E1244B">
        <w:t>49</w:t>
      </w:r>
      <w:r w:rsidRPr="00791FA4">
        <w:t xml:space="preserve"> procent aktier, </w:t>
      </w:r>
      <w:r w:rsidR="00E1244B">
        <w:t>17</w:t>
      </w:r>
      <w:r w:rsidRPr="00791FA4">
        <w:t xml:space="preserve"> procent räntor, </w:t>
      </w:r>
      <w:r w:rsidR="00E1244B">
        <w:t>4</w:t>
      </w:r>
      <w:r w:rsidRPr="00791FA4">
        <w:t xml:space="preserve"> procent krediter, </w:t>
      </w:r>
      <w:r w:rsidR="00E1244B">
        <w:t>27</w:t>
      </w:r>
      <w:r w:rsidRPr="00791FA4">
        <w:t> procent infla</w:t>
      </w:r>
      <w:r w:rsidRPr="00791FA4">
        <w:softHyphen/>
        <w:t xml:space="preserve">tion och </w:t>
      </w:r>
      <w:r w:rsidR="00E1244B">
        <w:t>4</w:t>
      </w:r>
      <w:r w:rsidRPr="00791FA4">
        <w:t xml:space="preserve"> procent </w:t>
      </w:r>
      <w:r w:rsidRPr="00655933">
        <w:t>absolutavkastande strategier. Under</w:t>
      </w:r>
      <w:r>
        <w:t xml:space="preserve"> </w:t>
      </w:r>
      <w:r w:rsidRPr="00655933">
        <w:t>året minskade fonden</w:t>
      </w:r>
      <w:r w:rsidR="009546E1">
        <w:t>s</w:t>
      </w:r>
      <w:r w:rsidRPr="00655933">
        <w:t xml:space="preserve"> allokering till </w:t>
      </w:r>
      <w:r w:rsidR="009546E1">
        <w:t>räntebärande tillgångar</w:t>
      </w:r>
      <w:r w:rsidR="009546E1" w:rsidRPr="00655933">
        <w:t xml:space="preserve"> </w:t>
      </w:r>
      <w:r w:rsidRPr="00655933">
        <w:t xml:space="preserve">med </w:t>
      </w:r>
      <w:r w:rsidR="009546E1">
        <w:t>6,6</w:t>
      </w:r>
      <w:r w:rsidRPr="00655933">
        <w:t xml:space="preserve"> procentenheter </w:t>
      </w:r>
      <w:r w:rsidR="009546E1">
        <w:t>medan</w:t>
      </w:r>
      <w:r w:rsidR="009546E1" w:rsidRPr="00655933">
        <w:t xml:space="preserve"> </w:t>
      </w:r>
      <w:r w:rsidRPr="00655933">
        <w:t xml:space="preserve">allokeringen till </w:t>
      </w:r>
      <w:r w:rsidR="009546E1">
        <w:t>aktier ökade med 6,4 procent</w:t>
      </w:r>
      <w:r w:rsidR="004A4451">
        <w:t>enheter</w:t>
      </w:r>
      <w:r w:rsidR="009546E1">
        <w:t xml:space="preserve">. </w:t>
      </w:r>
      <w:bookmarkStart w:id="158" w:name="_Hlk36483725"/>
      <w:r w:rsidR="009546E1">
        <w:t xml:space="preserve">Skiftet i allokering </w:t>
      </w:r>
      <w:r w:rsidR="00A4247A">
        <w:t>har skett genom att</w:t>
      </w:r>
      <w:r w:rsidR="009546E1">
        <w:t xml:space="preserve"> aktieterminer</w:t>
      </w:r>
      <w:r w:rsidR="00A4247A">
        <w:t xml:space="preserve"> har</w:t>
      </w:r>
      <w:r w:rsidR="009546E1">
        <w:t xml:space="preserve"> omvandlats till aktieköp, vilket i sig inte</w:t>
      </w:r>
      <w:r w:rsidR="00A4247A">
        <w:t xml:space="preserve"> har</w:t>
      </w:r>
      <w:r w:rsidR="009546E1">
        <w:t xml:space="preserve"> ändra</w:t>
      </w:r>
      <w:r w:rsidR="00A4247A">
        <w:t>t</w:t>
      </w:r>
      <w:r w:rsidR="009546E1">
        <w:t xml:space="preserve"> exponeringen mot aktier.</w:t>
      </w:r>
      <w:r w:rsidR="009546E1" w:rsidRPr="00655933">
        <w:t xml:space="preserve"> </w:t>
      </w:r>
      <w:bookmarkEnd w:id="158"/>
    </w:p>
    <w:p w14:paraId="72323AC0" w14:textId="0137B70A" w:rsidR="00D87634" w:rsidRPr="00D87634" w:rsidRDefault="00D87634" w:rsidP="00AA4CA0">
      <w:pPr>
        <w:pStyle w:val="Brdtextmedindrag"/>
      </w:pPr>
      <w:r>
        <w:t>Tredje AP-fonden har under året gjort en gradvis uppbyggnad av alternativa investeringar vilket har resulterat i att fonden har ingått 14 nya investeringsåtagande i riskkapitalfonder, bildat infrastrukturbolaget Polhem Infra tillsammans med Första och Fjärde AP-fonde</w:t>
      </w:r>
      <w:r w:rsidR="0039380D">
        <w:t>r</w:t>
      </w:r>
      <w:r>
        <w:t>n</w:t>
      </w:r>
      <w:r w:rsidR="0039380D">
        <w:t>a</w:t>
      </w:r>
      <w:r>
        <w:t xml:space="preserve"> samt bildat skogsbolaget </w:t>
      </w:r>
      <w:proofErr w:type="spellStart"/>
      <w:r>
        <w:t>Gysinge</w:t>
      </w:r>
      <w:proofErr w:type="spellEnd"/>
      <w:r>
        <w:t xml:space="preserve"> Skog tillsammans med Kåpan pensioner.</w:t>
      </w:r>
    </w:p>
    <w:p w14:paraId="7FD3498F" w14:textId="186B8F4D" w:rsidR="008B4394" w:rsidRDefault="008B4394" w:rsidP="00F762CB">
      <w:pPr>
        <w:pStyle w:val="FigurRubrik"/>
        <w:spacing w:after="240"/>
      </w:pPr>
      <w:r w:rsidRPr="00AA4CA0">
        <w:lastRenderedPageBreak/>
        <w:t xml:space="preserve">Figur </w:t>
      </w:r>
      <w:fldSimple w:instr=" STYLEREF 1 \s ">
        <w:r w:rsidR="008B3E76">
          <w:rPr>
            <w:noProof/>
          </w:rPr>
          <w:t>6</w:t>
        </w:r>
      </w:fldSimple>
      <w:r w:rsidRPr="00AA4CA0">
        <w:t>.</w:t>
      </w:r>
      <w:fldSimple w:instr=" SEQ Figur \* Arabic \s 1  \* MERGEFORMAT ">
        <w:r w:rsidR="008B3E76">
          <w:rPr>
            <w:noProof/>
          </w:rPr>
          <w:t>9</w:t>
        </w:r>
      </w:fldSimple>
      <w:r>
        <w:tab/>
      </w:r>
      <w:r w:rsidRPr="002311AF">
        <w:t>Tredje AP-fondens faktiska tillgångsallokering</w:t>
      </w:r>
    </w:p>
    <w:p w14:paraId="546CE908" w14:textId="796185AA" w:rsidR="00906BA2" w:rsidRDefault="00F762CB" w:rsidP="008B4394">
      <w:pPr>
        <w:pStyle w:val="Brdtext"/>
        <w:rPr>
          <w:rFonts w:ascii="TradeGothic CondEighteen" w:eastAsiaTheme="minorEastAsia" w:hAnsi="TradeGothic CondEighteen"/>
          <w:spacing w:val="4"/>
          <w:sz w:val="14"/>
        </w:rPr>
      </w:pPr>
      <w:r w:rsidRPr="00F762CB">
        <w:rPr>
          <w:rFonts w:ascii="TradeGothic CondEighteen" w:eastAsiaTheme="minorEastAsia" w:hAnsi="TradeGothic CondEighteen"/>
          <w:noProof/>
          <w:spacing w:val="4"/>
          <w:sz w:val="14"/>
        </w:rPr>
        <w:drawing>
          <wp:inline distT="0" distB="0" distL="0" distR="0" wp14:anchorId="2D51B42F" wp14:editId="16D08B91">
            <wp:extent cx="3744595" cy="1981200"/>
            <wp:effectExtent l="0" t="0" r="8255" b="0"/>
            <wp:docPr id="116" name="Bildobjekt 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
                    <a:stretch>
                      <a:fillRect/>
                    </a:stretch>
                  </pic:blipFill>
                  <pic:spPr>
                    <a:xfrm>
                      <a:off x="0" y="0"/>
                      <a:ext cx="3744595" cy="1981200"/>
                    </a:xfrm>
                    <a:prstGeom prst="rect">
                      <a:avLst/>
                    </a:prstGeom>
                  </pic:spPr>
                </pic:pic>
              </a:graphicData>
            </a:graphic>
          </wp:inline>
        </w:drawing>
      </w:r>
    </w:p>
    <w:p w14:paraId="67B9F805" w14:textId="08CDA62E" w:rsidR="008B4394" w:rsidRPr="00A51333" w:rsidRDefault="008B4394" w:rsidP="008B4394">
      <w:pPr>
        <w:pStyle w:val="Brdtext"/>
        <w:rPr>
          <w:rFonts w:ascii="TradeGothic CondEighteen" w:eastAsiaTheme="minorEastAsia" w:hAnsi="TradeGothic CondEighteen"/>
          <w:spacing w:val="4"/>
          <w:sz w:val="14"/>
        </w:rPr>
      </w:pPr>
      <w:r w:rsidRPr="00A51333">
        <w:rPr>
          <w:rFonts w:ascii="TradeGothic CondEighteen" w:eastAsiaTheme="minorEastAsia" w:hAnsi="TradeGothic CondEighteen"/>
          <w:spacing w:val="4"/>
          <w:sz w:val="14"/>
        </w:rPr>
        <w:t>Källa: McKinsey bilaga 9 (grunddata från Tredje AP-fonden)</w:t>
      </w:r>
    </w:p>
    <w:p w14:paraId="646CC86F" w14:textId="3A606CFD" w:rsidR="008B4394" w:rsidRDefault="008B4394" w:rsidP="008B4394">
      <w:pPr>
        <w:pStyle w:val="Rubrik5utannumrering"/>
      </w:pPr>
      <w:r w:rsidRPr="00621AF0">
        <w:t>Kostnader</w:t>
      </w:r>
    </w:p>
    <w:p w14:paraId="1B2066EA" w14:textId="6DA928A5" w:rsidR="00621AF0" w:rsidRDefault="00621AF0" w:rsidP="00621AF0">
      <w:pPr>
        <w:pStyle w:val="Brdtext"/>
      </w:pPr>
      <w:r>
        <w:t xml:space="preserve">Tredje AP-fondens interna kostnader (rörelsekostnader) uppgår för 2019 till 212 miljoner kronor. Fondens kostnadsandel </w:t>
      </w:r>
      <w:r w:rsidR="00523A91">
        <w:t>sjönk</w:t>
      </w:r>
      <w:r>
        <w:t xml:space="preserve"> under perioden 201</w:t>
      </w:r>
      <w:r w:rsidR="00523A91">
        <w:t>6</w:t>
      </w:r>
      <w:r>
        <w:t>–201</w:t>
      </w:r>
      <w:r w:rsidR="00523A91">
        <w:t>8</w:t>
      </w:r>
      <w:r>
        <w:t xml:space="preserve"> från 0,12 procent till 0,09 procent</w:t>
      </w:r>
      <w:r w:rsidR="00523A91">
        <w:t xml:space="preserve"> och är oförändrad på 0,09</w:t>
      </w:r>
      <w:r w:rsidR="00345048">
        <w:t> </w:t>
      </w:r>
      <w:r w:rsidR="00523A91">
        <w:t>procent för 2019</w:t>
      </w:r>
      <w:r>
        <w:t xml:space="preserve">. </w:t>
      </w:r>
    </w:p>
    <w:p w14:paraId="3567C8B2" w14:textId="0D89443F" w:rsidR="00E729D9" w:rsidRDefault="00523A91" w:rsidP="00E729D9">
      <w:pPr>
        <w:pStyle w:val="Brdtextmedindrag"/>
      </w:pPr>
      <w:r>
        <w:t>Tredje</w:t>
      </w:r>
      <w:r w:rsidR="00621AF0">
        <w:t xml:space="preserve"> AP-fondens rörelsekostnader har under perioden 2015–2019 ökat med ca </w:t>
      </w:r>
      <w:r>
        <w:t>20</w:t>
      </w:r>
      <w:r w:rsidR="00621AF0">
        <w:t xml:space="preserve"> miljoner kronor. Under 2019 ökade rörelsekostnaderna med 1</w:t>
      </w:r>
      <w:r>
        <w:t>0</w:t>
      </w:r>
      <w:r w:rsidR="00345048">
        <w:t> </w:t>
      </w:r>
      <w:r w:rsidR="00621AF0">
        <w:t>miljoner kronor. Kostnads</w:t>
      </w:r>
      <w:r w:rsidR="00621AF0">
        <w:softHyphen/>
        <w:t xml:space="preserve">ökningen under 2019 </w:t>
      </w:r>
      <w:r w:rsidR="00AA4CA0">
        <w:t xml:space="preserve">är dels relaterad till investeringar för att förbättra fondens </w:t>
      </w:r>
      <w:proofErr w:type="spellStart"/>
      <w:r w:rsidR="00914B8E">
        <w:t>it</w:t>
      </w:r>
      <w:r w:rsidR="00AA4CA0">
        <w:t>-infrastruktur</w:t>
      </w:r>
      <w:proofErr w:type="spellEnd"/>
      <w:r w:rsidR="00AA4CA0">
        <w:t>, dels till ökade</w:t>
      </w:r>
      <w:r w:rsidR="00621AF0">
        <w:t xml:space="preserve"> informations- och datakostnader. </w:t>
      </w:r>
      <w:r w:rsidR="00E729D9">
        <w:t>Marknads</w:t>
      </w:r>
      <w:r w:rsidR="00E729D9">
        <w:softHyphen/>
        <w:t>informations</w:t>
      </w:r>
      <w:r w:rsidR="00E729D9">
        <w:softHyphen/>
        <w:t>tjänster utgör en växande del av administrations</w:t>
      </w:r>
      <w:r w:rsidR="00E729D9">
        <w:softHyphen/>
        <w:t>kostnaderna dels som en följd av ökade regleringar och rapporterings</w:t>
      </w:r>
      <w:r w:rsidR="00E729D9">
        <w:softHyphen/>
        <w:t>krav på finansmarknaden, dels som en följd av bristande konkurrens inom marknadsinformations</w:t>
      </w:r>
      <w:r w:rsidR="00E729D9">
        <w:softHyphen/>
        <w:t xml:space="preserve">området. Dessa kostnader påverkas också starkt av kronans värde i förhållande till andra valutor, främst den amerikanska dollarn. </w:t>
      </w:r>
    </w:p>
    <w:p w14:paraId="57B28CA8" w14:textId="4614E2EA" w:rsidR="00D163DD" w:rsidRDefault="00621AF0" w:rsidP="00621AF0">
      <w:pPr>
        <w:pStyle w:val="Brdtextmedindrag"/>
      </w:pPr>
      <w:r>
        <w:t>De externa förvaltningskostnaderna</w:t>
      </w:r>
      <w:r w:rsidR="00E729D9">
        <w:t xml:space="preserve"> minskade med 35 procent under perioden 2016–2018, men ökade </w:t>
      </w:r>
      <w:r w:rsidR="00F44EAC">
        <w:t>något</w:t>
      </w:r>
      <w:r>
        <w:t xml:space="preserve"> för 2019</w:t>
      </w:r>
      <w:r w:rsidR="00E729D9">
        <w:t xml:space="preserve">. </w:t>
      </w:r>
      <w:r w:rsidR="00D163DD">
        <w:t xml:space="preserve">Ökningen beror främst på </w:t>
      </w:r>
      <w:r w:rsidR="00AA4CA0">
        <w:t>värdeuppgången</w:t>
      </w:r>
      <w:r w:rsidR="00D163DD">
        <w:t xml:space="preserve"> under året</w:t>
      </w:r>
      <w:r w:rsidR="00F44EAC">
        <w:t xml:space="preserve"> eftersom a</w:t>
      </w:r>
      <w:r w:rsidR="00D163DD">
        <w:t xml:space="preserve">vgifterna på externa mandat baseras på förvaltad volym. </w:t>
      </w:r>
      <w:r w:rsidR="00E729D9">
        <w:t>För 2019</w:t>
      </w:r>
      <w:r>
        <w:t xml:space="preserve"> uppgick</w:t>
      </w:r>
      <w:r w:rsidR="00E729D9">
        <w:t xml:space="preserve"> de externa förvaltnings</w:t>
      </w:r>
      <w:r w:rsidR="00345048">
        <w:softHyphen/>
      </w:r>
      <w:r w:rsidR="00E729D9">
        <w:t>kostnaderna</w:t>
      </w:r>
      <w:r>
        <w:t xml:space="preserve"> till </w:t>
      </w:r>
      <w:r w:rsidR="00523A91">
        <w:t>122</w:t>
      </w:r>
      <w:r>
        <w:t xml:space="preserve"> miljoner kronor, vilket var en </w:t>
      </w:r>
      <w:r w:rsidR="00523A91">
        <w:t>ökning</w:t>
      </w:r>
      <w:r>
        <w:t xml:space="preserve"> med </w:t>
      </w:r>
      <w:r w:rsidR="00523A91">
        <w:t>5</w:t>
      </w:r>
      <w:r>
        <w:t xml:space="preserve"> miljoner kronor</w:t>
      </w:r>
      <w:r w:rsidR="00523A91">
        <w:t xml:space="preserve"> från föregående år.</w:t>
      </w:r>
      <w:r>
        <w:t xml:space="preserve"> </w:t>
      </w:r>
    </w:p>
    <w:p w14:paraId="79C6DEEC" w14:textId="77777777" w:rsidR="00BC6141" w:rsidRDefault="00BC6141">
      <w:pPr>
        <w:spacing w:line="2" w:lineRule="auto"/>
        <w:rPr>
          <w:rFonts w:ascii="Trade Gothic Pro" w:hAnsi="Trade Gothic Pro"/>
          <w:b/>
          <w:sz w:val="18"/>
        </w:rPr>
      </w:pPr>
      <w:r>
        <w:br w:type="page"/>
      </w:r>
    </w:p>
    <w:p w14:paraId="0A13412C" w14:textId="5E5A946A" w:rsidR="008B4394" w:rsidRDefault="008B4394" w:rsidP="008B4394">
      <w:pPr>
        <w:pStyle w:val="TabellRubrik"/>
      </w:pPr>
      <w:r>
        <w:lastRenderedPageBreak/>
        <w:t xml:space="preserve">Tabell </w:t>
      </w:r>
      <w:fldSimple w:instr=" STYLEREF 1 \s ">
        <w:r w:rsidR="008B3E76">
          <w:rPr>
            <w:noProof/>
          </w:rPr>
          <w:t>6</w:t>
        </w:r>
      </w:fldSimple>
      <w:r>
        <w:t>.</w:t>
      </w:r>
      <w:fldSimple w:instr=" SEQ Tabell \* Arabic \s 1  \* MERGEFORMAT ">
        <w:r w:rsidR="008B3E76">
          <w:rPr>
            <w:noProof/>
          </w:rPr>
          <w:t>6</w:t>
        </w:r>
      </w:fldSimple>
      <w:r>
        <w:tab/>
        <w:t>Tredje</w:t>
      </w:r>
      <w:r w:rsidRPr="009E25EE">
        <w:t xml:space="preserve"> AP-fondens kostnader</w:t>
      </w:r>
      <w:r>
        <w:t xml:space="preserve"> och antal anställda</w:t>
      </w:r>
    </w:p>
    <w:tbl>
      <w:tblPr>
        <w:tblW w:w="5838" w:type="dxa"/>
        <w:tblInd w:w="70" w:type="dxa"/>
        <w:tblLayout w:type="fixed"/>
        <w:tblCellMar>
          <w:left w:w="70" w:type="dxa"/>
          <w:right w:w="70" w:type="dxa"/>
        </w:tblCellMar>
        <w:tblLook w:val="04A0" w:firstRow="1" w:lastRow="0" w:firstColumn="1" w:lastColumn="0" w:noHBand="0" w:noVBand="1"/>
      </w:tblPr>
      <w:tblGrid>
        <w:gridCol w:w="2438"/>
        <w:gridCol w:w="680"/>
        <w:gridCol w:w="680"/>
        <w:gridCol w:w="680"/>
        <w:gridCol w:w="680"/>
        <w:gridCol w:w="680"/>
      </w:tblGrid>
      <w:tr w:rsidR="00621AF0" w14:paraId="1B9A328A" w14:textId="63F98999" w:rsidTr="00AA4CA0">
        <w:trPr>
          <w:trHeight w:val="315"/>
        </w:trPr>
        <w:tc>
          <w:tcPr>
            <w:tcW w:w="2438" w:type="dxa"/>
            <w:tcBorders>
              <w:top w:val="single" w:sz="8" w:space="0" w:color="auto"/>
              <w:left w:val="nil"/>
              <w:bottom w:val="single" w:sz="8" w:space="0" w:color="auto"/>
              <w:right w:val="nil"/>
            </w:tcBorders>
            <w:noWrap/>
            <w:vAlign w:val="center"/>
            <w:hideMark/>
          </w:tcPr>
          <w:p w14:paraId="1FB7F07B" w14:textId="77777777" w:rsidR="00621AF0" w:rsidRPr="002741F7" w:rsidRDefault="00621AF0" w:rsidP="00621AF0">
            <w:pPr>
              <w:spacing w:after="0" w:line="240" w:lineRule="auto"/>
              <w:rPr>
                <w:rFonts w:ascii="Trade Gothic LT Std Cn" w:hAnsi="Trade Gothic LT Std Cn"/>
                <w:i/>
                <w:iCs/>
                <w:color w:val="000000"/>
                <w:sz w:val="18"/>
                <w:szCs w:val="18"/>
                <w:lang w:eastAsia="sv-SE"/>
              </w:rPr>
            </w:pPr>
            <w:r w:rsidRPr="002741F7">
              <w:rPr>
                <w:rFonts w:ascii="Trade Gothic LT Std Cn" w:hAnsi="Trade Gothic LT Std Cn"/>
                <w:i/>
                <w:color w:val="000000"/>
                <w:sz w:val="18"/>
                <w:szCs w:val="18"/>
                <w:lang w:eastAsia="sv-SE"/>
              </w:rPr>
              <w:t>Miljoner kronor</w:t>
            </w:r>
          </w:p>
        </w:tc>
        <w:tc>
          <w:tcPr>
            <w:tcW w:w="680" w:type="dxa"/>
            <w:tcBorders>
              <w:top w:val="single" w:sz="8" w:space="0" w:color="auto"/>
              <w:left w:val="nil"/>
              <w:bottom w:val="single" w:sz="8" w:space="0" w:color="auto"/>
              <w:right w:val="nil"/>
            </w:tcBorders>
            <w:noWrap/>
            <w:vAlign w:val="center"/>
            <w:hideMark/>
          </w:tcPr>
          <w:p w14:paraId="5B0AADF8" w14:textId="77777777" w:rsidR="00621AF0" w:rsidRPr="004F4D50" w:rsidRDefault="00621AF0" w:rsidP="00621AF0">
            <w:pPr>
              <w:spacing w:after="0" w:line="240" w:lineRule="auto"/>
              <w:jc w:val="right"/>
              <w:rPr>
                <w:rFonts w:ascii="Trade Gothic LT Std Cn" w:hAnsi="Trade Gothic LT Std Cn"/>
                <w:b/>
                <w:bCs/>
                <w:color w:val="000000"/>
                <w:sz w:val="18"/>
                <w:szCs w:val="18"/>
                <w:lang w:eastAsia="sv-SE"/>
              </w:rPr>
            </w:pPr>
            <w:r w:rsidRPr="004F4D50">
              <w:rPr>
                <w:rFonts w:ascii="Trade Gothic LT Std Cn" w:hAnsi="Trade Gothic LT Std Cn"/>
                <w:b/>
                <w:bCs/>
                <w:color w:val="000000"/>
                <w:sz w:val="18"/>
                <w:szCs w:val="18"/>
                <w:lang w:eastAsia="sv-SE"/>
              </w:rPr>
              <w:t>2015</w:t>
            </w:r>
          </w:p>
        </w:tc>
        <w:tc>
          <w:tcPr>
            <w:tcW w:w="680" w:type="dxa"/>
            <w:tcBorders>
              <w:top w:val="single" w:sz="8" w:space="0" w:color="auto"/>
              <w:left w:val="nil"/>
              <w:bottom w:val="single" w:sz="8" w:space="0" w:color="auto"/>
              <w:right w:val="nil"/>
            </w:tcBorders>
            <w:noWrap/>
            <w:vAlign w:val="center"/>
            <w:hideMark/>
          </w:tcPr>
          <w:p w14:paraId="43C0F9DB" w14:textId="77777777" w:rsidR="00621AF0" w:rsidRPr="004F4D50" w:rsidRDefault="00621AF0" w:rsidP="00621AF0">
            <w:pPr>
              <w:spacing w:after="0" w:line="240" w:lineRule="auto"/>
              <w:jc w:val="right"/>
              <w:rPr>
                <w:rFonts w:ascii="Trade Gothic LT Std Cn" w:hAnsi="Trade Gothic LT Std Cn"/>
                <w:b/>
                <w:bCs/>
                <w:color w:val="000000"/>
                <w:sz w:val="18"/>
                <w:szCs w:val="18"/>
                <w:lang w:eastAsia="sv-SE"/>
              </w:rPr>
            </w:pPr>
            <w:r w:rsidRPr="004F4D50">
              <w:rPr>
                <w:rFonts w:ascii="Trade Gothic LT Std Cn" w:hAnsi="Trade Gothic LT Std Cn"/>
                <w:b/>
                <w:bCs/>
                <w:color w:val="000000"/>
                <w:sz w:val="18"/>
                <w:szCs w:val="18"/>
                <w:lang w:eastAsia="sv-SE"/>
              </w:rPr>
              <w:t>2016</w:t>
            </w:r>
          </w:p>
        </w:tc>
        <w:tc>
          <w:tcPr>
            <w:tcW w:w="680" w:type="dxa"/>
            <w:tcBorders>
              <w:top w:val="single" w:sz="8" w:space="0" w:color="auto"/>
              <w:left w:val="nil"/>
              <w:bottom w:val="single" w:sz="8" w:space="0" w:color="auto"/>
              <w:right w:val="nil"/>
            </w:tcBorders>
            <w:vAlign w:val="center"/>
          </w:tcPr>
          <w:p w14:paraId="5D3E1C93" w14:textId="77777777" w:rsidR="00621AF0" w:rsidRPr="004F4D50" w:rsidRDefault="00621AF0" w:rsidP="00621AF0">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2017</w:t>
            </w:r>
          </w:p>
        </w:tc>
        <w:tc>
          <w:tcPr>
            <w:tcW w:w="680" w:type="dxa"/>
            <w:tcBorders>
              <w:top w:val="single" w:sz="8" w:space="0" w:color="auto"/>
              <w:left w:val="nil"/>
              <w:bottom w:val="single" w:sz="8" w:space="0" w:color="auto"/>
              <w:right w:val="nil"/>
            </w:tcBorders>
            <w:vAlign w:val="center"/>
          </w:tcPr>
          <w:p w14:paraId="32DB2153" w14:textId="77777777" w:rsidR="00621AF0" w:rsidRDefault="00621AF0" w:rsidP="00621AF0">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2018</w:t>
            </w:r>
          </w:p>
        </w:tc>
        <w:tc>
          <w:tcPr>
            <w:tcW w:w="680" w:type="dxa"/>
            <w:tcBorders>
              <w:top w:val="single" w:sz="8" w:space="0" w:color="auto"/>
              <w:left w:val="nil"/>
              <w:bottom w:val="single" w:sz="8" w:space="0" w:color="auto"/>
              <w:right w:val="nil"/>
            </w:tcBorders>
            <w:vAlign w:val="center"/>
          </w:tcPr>
          <w:p w14:paraId="77208F57" w14:textId="2FEA0519" w:rsidR="00621AF0" w:rsidRDefault="00621AF0" w:rsidP="00621AF0">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2019</w:t>
            </w:r>
          </w:p>
        </w:tc>
      </w:tr>
      <w:tr w:rsidR="00621AF0" w14:paraId="5AC8FA3C" w14:textId="3727F7DD" w:rsidTr="00AA4CA0">
        <w:trPr>
          <w:trHeight w:val="315"/>
        </w:trPr>
        <w:tc>
          <w:tcPr>
            <w:tcW w:w="2438" w:type="dxa"/>
            <w:tcBorders>
              <w:top w:val="nil"/>
              <w:left w:val="nil"/>
              <w:bottom w:val="single" w:sz="8" w:space="0" w:color="auto"/>
              <w:right w:val="nil"/>
            </w:tcBorders>
            <w:noWrap/>
            <w:vAlign w:val="center"/>
            <w:hideMark/>
          </w:tcPr>
          <w:p w14:paraId="05919341" w14:textId="77777777" w:rsidR="00621AF0" w:rsidRPr="004F4D50" w:rsidRDefault="00621AF0" w:rsidP="00621AF0">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Interna kostnader</w:t>
            </w:r>
          </w:p>
        </w:tc>
        <w:tc>
          <w:tcPr>
            <w:tcW w:w="680" w:type="dxa"/>
            <w:tcBorders>
              <w:top w:val="nil"/>
              <w:left w:val="nil"/>
              <w:bottom w:val="single" w:sz="8" w:space="0" w:color="auto"/>
              <w:right w:val="nil"/>
            </w:tcBorders>
            <w:noWrap/>
            <w:vAlign w:val="center"/>
            <w:hideMark/>
          </w:tcPr>
          <w:p w14:paraId="4E9F8735"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192</w:t>
            </w:r>
          </w:p>
        </w:tc>
        <w:tc>
          <w:tcPr>
            <w:tcW w:w="680" w:type="dxa"/>
            <w:tcBorders>
              <w:top w:val="nil"/>
              <w:left w:val="nil"/>
              <w:bottom w:val="single" w:sz="8" w:space="0" w:color="auto"/>
              <w:right w:val="nil"/>
            </w:tcBorders>
            <w:noWrap/>
            <w:vAlign w:val="center"/>
            <w:hideMark/>
          </w:tcPr>
          <w:p w14:paraId="5912CA54"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186</w:t>
            </w:r>
          </w:p>
        </w:tc>
        <w:tc>
          <w:tcPr>
            <w:tcW w:w="680" w:type="dxa"/>
            <w:tcBorders>
              <w:top w:val="nil"/>
              <w:left w:val="nil"/>
              <w:bottom w:val="single" w:sz="8" w:space="0" w:color="auto"/>
              <w:right w:val="nil"/>
            </w:tcBorders>
            <w:vAlign w:val="center"/>
          </w:tcPr>
          <w:p w14:paraId="40E8DCB2" w14:textId="77777777" w:rsidR="00621AF0" w:rsidRPr="004F4D5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195</w:t>
            </w:r>
          </w:p>
        </w:tc>
        <w:tc>
          <w:tcPr>
            <w:tcW w:w="680" w:type="dxa"/>
            <w:tcBorders>
              <w:top w:val="nil"/>
              <w:left w:val="nil"/>
              <w:bottom w:val="single" w:sz="8" w:space="0" w:color="auto"/>
              <w:right w:val="nil"/>
            </w:tcBorders>
            <w:vAlign w:val="center"/>
          </w:tcPr>
          <w:p w14:paraId="40676CE2" w14:textId="77777777"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202</w:t>
            </w:r>
          </w:p>
        </w:tc>
        <w:tc>
          <w:tcPr>
            <w:tcW w:w="680" w:type="dxa"/>
            <w:tcBorders>
              <w:top w:val="nil"/>
              <w:left w:val="nil"/>
              <w:bottom w:val="single" w:sz="8" w:space="0" w:color="auto"/>
              <w:right w:val="nil"/>
            </w:tcBorders>
            <w:vAlign w:val="center"/>
          </w:tcPr>
          <w:p w14:paraId="135CAB7C" w14:textId="26EC4B21"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212</w:t>
            </w:r>
          </w:p>
        </w:tc>
      </w:tr>
      <w:tr w:rsidR="00621AF0" w14:paraId="08F92417" w14:textId="652B717C" w:rsidTr="00AA4CA0">
        <w:trPr>
          <w:trHeight w:val="300"/>
        </w:trPr>
        <w:tc>
          <w:tcPr>
            <w:tcW w:w="2438" w:type="dxa"/>
            <w:tcBorders>
              <w:top w:val="nil"/>
              <w:left w:val="nil"/>
              <w:bottom w:val="nil"/>
              <w:right w:val="nil"/>
            </w:tcBorders>
            <w:noWrap/>
            <w:vAlign w:val="center"/>
            <w:hideMark/>
          </w:tcPr>
          <w:p w14:paraId="6B34AB5B" w14:textId="77777777" w:rsidR="00621AF0" w:rsidRPr="004F4D50" w:rsidRDefault="00621AF0" w:rsidP="00621AF0">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Personalkostnader</w:t>
            </w:r>
          </w:p>
        </w:tc>
        <w:tc>
          <w:tcPr>
            <w:tcW w:w="680" w:type="dxa"/>
            <w:tcBorders>
              <w:top w:val="nil"/>
              <w:left w:val="nil"/>
              <w:bottom w:val="nil"/>
              <w:right w:val="nil"/>
            </w:tcBorders>
            <w:noWrap/>
            <w:vAlign w:val="center"/>
            <w:hideMark/>
          </w:tcPr>
          <w:p w14:paraId="0B5B986B"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115</w:t>
            </w:r>
          </w:p>
        </w:tc>
        <w:tc>
          <w:tcPr>
            <w:tcW w:w="680" w:type="dxa"/>
            <w:tcBorders>
              <w:top w:val="nil"/>
              <w:left w:val="nil"/>
              <w:bottom w:val="nil"/>
              <w:right w:val="nil"/>
            </w:tcBorders>
            <w:noWrap/>
            <w:vAlign w:val="center"/>
            <w:hideMark/>
          </w:tcPr>
          <w:p w14:paraId="53F2F851"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121</w:t>
            </w:r>
          </w:p>
        </w:tc>
        <w:tc>
          <w:tcPr>
            <w:tcW w:w="680" w:type="dxa"/>
            <w:tcBorders>
              <w:top w:val="nil"/>
              <w:left w:val="nil"/>
              <w:bottom w:val="nil"/>
              <w:right w:val="nil"/>
            </w:tcBorders>
            <w:vAlign w:val="center"/>
          </w:tcPr>
          <w:p w14:paraId="2B2D2527" w14:textId="77777777" w:rsidR="00621AF0" w:rsidRPr="004F4D5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123</w:t>
            </w:r>
          </w:p>
        </w:tc>
        <w:tc>
          <w:tcPr>
            <w:tcW w:w="680" w:type="dxa"/>
            <w:tcBorders>
              <w:top w:val="nil"/>
              <w:left w:val="nil"/>
              <w:bottom w:val="nil"/>
              <w:right w:val="nil"/>
            </w:tcBorders>
            <w:vAlign w:val="center"/>
          </w:tcPr>
          <w:p w14:paraId="7DF707F4" w14:textId="77777777"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129</w:t>
            </w:r>
          </w:p>
        </w:tc>
        <w:tc>
          <w:tcPr>
            <w:tcW w:w="680" w:type="dxa"/>
            <w:tcBorders>
              <w:top w:val="nil"/>
              <w:left w:val="nil"/>
              <w:bottom w:val="nil"/>
              <w:right w:val="nil"/>
            </w:tcBorders>
            <w:vAlign w:val="center"/>
          </w:tcPr>
          <w:p w14:paraId="4EADA027" w14:textId="37D1E37C"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130</w:t>
            </w:r>
          </w:p>
        </w:tc>
      </w:tr>
      <w:tr w:rsidR="00621AF0" w14:paraId="35C82BD2" w14:textId="75E5C68A" w:rsidTr="00AA4CA0">
        <w:trPr>
          <w:trHeight w:val="300"/>
        </w:trPr>
        <w:tc>
          <w:tcPr>
            <w:tcW w:w="2438" w:type="dxa"/>
            <w:tcBorders>
              <w:top w:val="nil"/>
              <w:left w:val="nil"/>
              <w:bottom w:val="nil"/>
              <w:right w:val="nil"/>
            </w:tcBorders>
            <w:noWrap/>
            <w:vAlign w:val="center"/>
            <w:hideMark/>
          </w:tcPr>
          <w:p w14:paraId="58EA30FD" w14:textId="77777777" w:rsidR="00621AF0" w:rsidRPr="004F4D50" w:rsidRDefault="00621AF0" w:rsidP="00621AF0">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Lokalkostnader</w:t>
            </w:r>
          </w:p>
        </w:tc>
        <w:tc>
          <w:tcPr>
            <w:tcW w:w="680" w:type="dxa"/>
            <w:tcBorders>
              <w:top w:val="nil"/>
              <w:left w:val="nil"/>
              <w:bottom w:val="nil"/>
              <w:right w:val="nil"/>
            </w:tcBorders>
            <w:noWrap/>
            <w:vAlign w:val="center"/>
            <w:hideMark/>
          </w:tcPr>
          <w:p w14:paraId="0CE46704"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10</w:t>
            </w:r>
          </w:p>
        </w:tc>
        <w:tc>
          <w:tcPr>
            <w:tcW w:w="680" w:type="dxa"/>
            <w:tcBorders>
              <w:top w:val="nil"/>
              <w:left w:val="nil"/>
              <w:bottom w:val="nil"/>
              <w:right w:val="nil"/>
            </w:tcBorders>
            <w:noWrap/>
            <w:vAlign w:val="center"/>
            <w:hideMark/>
          </w:tcPr>
          <w:p w14:paraId="3150CCD6"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11</w:t>
            </w:r>
          </w:p>
        </w:tc>
        <w:tc>
          <w:tcPr>
            <w:tcW w:w="680" w:type="dxa"/>
            <w:tcBorders>
              <w:top w:val="nil"/>
              <w:left w:val="nil"/>
              <w:bottom w:val="nil"/>
              <w:right w:val="nil"/>
            </w:tcBorders>
            <w:vAlign w:val="center"/>
          </w:tcPr>
          <w:p w14:paraId="03CEF30E" w14:textId="77777777" w:rsidR="00621AF0" w:rsidRPr="004F4D5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13</w:t>
            </w:r>
          </w:p>
        </w:tc>
        <w:tc>
          <w:tcPr>
            <w:tcW w:w="680" w:type="dxa"/>
            <w:tcBorders>
              <w:top w:val="nil"/>
              <w:left w:val="nil"/>
              <w:bottom w:val="nil"/>
              <w:right w:val="nil"/>
            </w:tcBorders>
            <w:vAlign w:val="center"/>
          </w:tcPr>
          <w:p w14:paraId="354F143D" w14:textId="77777777"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11</w:t>
            </w:r>
          </w:p>
        </w:tc>
        <w:tc>
          <w:tcPr>
            <w:tcW w:w="680" w:type="dxa"/>
            <w:tcBorders>
              <w:top w:val="nil"/>
              <w:left w:val="nil"/>
              <w:bottom w:val="nil"/>
              <w:right w:val="nil"/>
            </w:tcBorders>
            <w:vAlign w:val="center"/>
          </w:tcPr>
          <w:p w14:paraId="0AFE9C30" w14:textId="60F1D7F4"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11</w:t>
            </w:r>
          </w:p>
        </w:tc>
      </w:tr>
      <w:tr w:rsidR="00621AF0" w14:paraId="33E2100F" w14:textId="64BAA13F" w:rsidTr="00AA4CA0">
        <w:trPr>
          <w:trHeight w:val="300"/>
        </w:trPr>
        <w:tc>
          <w:tcPr>
            <w:tcW w:w="2438" w:type="dxa"/>
            <w:tcBorders>
              <w:top w:val="nil"/>
              <w:left w:val="nil"/>
              <w:bottom w:val="nil"/>
              <w:right w:val="nil"/>
            </w:tcBorders>
            <w:noWrap/>
            <w:vAlign w:val="center"/>
            <w:hideMark/>
          </w:tcPr>
          <w:p w14:paraId="5B45F1F3" w14:textId="77777777" w:rsidR="00621AF0" w:rsidRPr="004F4D50" w:rsidRDefault="00621AF0" w:rsidP="00621AF0">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Köpta tjänster</w:t>
            </w:r>
          </w:p>
        </w:tc>
        <w:tc>
          <w:tcPr>
            <w:tcW w:w="680" w:type="dxa"/>
            <w:tcBorders>
              <w:top w:val="nil"/>
              <w:left w:val="nil"/>
              <w:bottom w:val="nil"/>
              <w:right w:val="nil"/>
            </w:tcBorders>
            <w:noWrap/>
            <w:vAlign w:val="center"/>
            <w:hideMark/>
          </w:tcPr>
          <w:p w14:paraId="6C69C994"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21</w:t>
            </w:r>
          </w:p>
        </w:tc>
        <w:tc>
          <w:tcPr>
            <w:tcW w:w="680" w:type="dxa"/>
            <w:tcBorders>
              <w:top w:val="nil"/>
              <w:left w:val="nil"/>
              <w:bottom w:val="nil"/>
              <w:right w:val="nil"/>
            </w:tcBorders>
            <w:noWrap/>
            <w:vAlign w:val="center"/>
            <w:hideMark/>
          </w:tcPr>
          <w:p w14:paraId="31672B7A"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11</w:t>
            </w:r>
          </w:p>
        </w:tc>
        <w:tc>
          <w:tcPr>
            <w:tcW w:w="680" w:type="dxa"/>
            <w:tcBorders>
              <w:top w:val="nil"/>
              <w:left w:val="nil"/>
              <w:bottom w:val="nil"/>
              <w:right w:val="nil"/>
            </w:tcBorders>
            <w:vAlign w:val="center"/>
          </w:tcPr>
          <w:p w14:paraId="5DFBB2C6" w14:textId="77777777" w:rsidR="00621AF0" w:rsidRPr="004F4D5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11</w:t>
            </w:r>
          </w:p>
        </w:tc>
        <w:tc>
          <w:tcPr>
            <w:tcW w:w="680" w:type="dxa"/>
            <w:tcBorders>
              <w:top w:val="nil"/>
              <w:left w:val="nil"/>
              <w:bottom w:val="nil"/>
              <w:right w:val="nil"/>
            </w:tcBorders>
            <w:vAlign w:val="center"/>
          </w:tcPr>
          <w:p w14:paraId="1C062C66" w14:textId="77777777"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11</w:t>
            </w:r>
          </w:p>
        </w:tc>
        <w:tc>
          <w:tcPr>
            <w:tcW w:w="680" w:type="dxa"/>
            <w:tcBorders>
              <w:top w:val="nil"/>
              <w:left w:val="nil"/>
              <w:bottom w:val="nil"/>
              <w:right w:val="nil"/>
            </w:tcBorders>
            <w:vAlign w:val="center"/>
          </w:tcPr>
          <w:p w14:paraId="66C8D67C" w14:textId="4472BF7B"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13</w:t>
            </w:r>
          </w:p>
        </w:tc>
      </w:tr>
      <w:tr w:rsidR="00621AF0" w14:paraId="68E9D0AA" w14:textId="41D942C4" w:rsidTr="00AA4CA0">
        <w:trPr>
          <w:trHeight w:val="300"/>
        </w:trPr>
        <w:tc>
          <w:tcPr>
            <w:tcW w:w="2438" w:type="dxa"/>
            <w:tcBorders>
              <w:top w:val="nil"/>
              <w:left w:val="nil"/>
              <w:bottom w:val="nil"/>
              <w:right w:val="nil"/>
            </w:tcBorders>
            <w:noWrap/>
            <w:vAlign w:val="center"/>
            <w:hideMark/>
          </w:tcPr>
          <w:p w14:paraId="028EE279" w14:textId="77777777" w:rsidR="00621AF0" w:rsidRPr="004F4D50" w:rsidRDefault="00621AF0" w:rsidP="00621AF0">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Informations- och datakostnader</w:t>
            </w:r>
          </w:p>
        </w:tc>
        <w:tc>
          <w:tcPr>
            <w:tcW w:w="680" w:type="dxa"/>
            <w:tcBorders>
              <w:top w:val="nil"/>
              <w:left w:val="nil"/>
              <w:bottom w:val="nil"/>
              <w:right w:val="nil"/>
            </w:tcBorders>
            <w:noWrap/>
            <w:vAlign w:val="center"/>
            <w:hideMark/>
          </w:tcPr>
          <w:p w14:paraId="2773B5EE"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39</w:t>
            </w:r>
          </w:p>
        </w:tc>
        <w:tc>
          <w:tcPr>
            <w:tcW w:w="680" w:type="dxa"/>
            <w:tcBorders>
              <w:top w:val="nil"/>
              <w:left w:val="nil"/>
              <w:bottom w:val="nil"/>
              <w:right w:val="nil"/>
            </w:tcBorders>
            <w:noWrap/>
            <w:vAlign w:val="center"/>
            <w:hideMark/>
          </w:tcPr>
          <w:p w14:paraId="1D172E99"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36</w:t>
            </w:r>
          </w:p>
        </w:tc>
        <w:tc>
          <w:tcPr>
            <w:tcW w:w="680" w:type="dxa"/>
            <w:tcBorders>
              <w:top w:val="nil"/>
              <w:left w:val="nil"/>
              <w:bottom w:val="nil"/>
              <w:right w:val="nil"/>
            </w:tcBorders>
            <w:vAlign w:val="center"/>
          </w:tcPr>
          <w:p w14:paraId="1D6373D5" w14:textId="77777777" w:rsidR="00621AF0" w:rsidRPr="004F4D5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43</w:t>
            </w:r>
          </w:p>
        </w:tc>
        <w:tc>
          <w:tcPr>
            <w:tcW w:w="680" w:type="dxa"/>
            <w:tcBorders>
              <w:top w:val="nil"/>
              <w:left w:val="nil"/>
              <w:bottom w:val="nil"/>
              <w:right w:val="nil"/>
            </w:tcBorders>
            <w:vAlign w:val="center"/>
          </w:tcPr>
          <w:p w14:paraId="0B5F7A77" w14:textId="77777777"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44</w:t>
            </w:r>
          </w:p>
        </w:tc>
        <w:tc>
          <w:tcPr>
            <w:tcW w:w="680" w:type="dxa"/>
            <w:tcBorders>
              <w:top w:val="nil"/>
              <w:left w:val="nil"/>
              <w:bottom w:val="nil"/>
              <w:right w:val="nil"/>
            </w:tcBorders>
            <w:vAlign w:val="center"/>
          </w:tcPr>
          <w:p w14:paraId="46E32C60" w14:textId="2CFCEEB6"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51</w:t>
            </w:r>
          </w:p>
        </w:tc>
      </w:tr>
      <w:tr w:rsidR="00621AF0" w14:paraId="33894CED" w14:textId="142A2A2E" w:rsidTr="00AA4CA0">
        <w:trPr>
          <w:trHeight w:val="315"/>
        </w:trPr>
        <w:tc>
          <w:tcPr>
            <w:tcW w:w="2438" w:type="dxa"/>
            <w:tcBorders>
              <w:top w:val="nil"/>
              <w:left w:val="nil"/>
              <w:bottom w:val="single" w:sz="8" w:space="0" w:color="auto"/>
              <w:right w:val="nil"/>
            </w:tcBorders>
            <w:noWrap/>
            <w:vAlign w:val="center"/>
            <w:hideMark/>
          </w:tcPr>
          <w:p w14:paraId="6CF6F4C1" w14:textId="77777777" w:rsidR="00621AF0" w:rsidRPr="004F4D50" w:rsidRDefault="00621AF0" w:rsidP="00621AF0">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Övrigt</w:t>
            </w:r>
          </w:p>
        </w:tc>
        <w:tc>
          <w:tcPr>
            <w:tcW w:w="680" w:type="dxa"/>
            <w:tcBorders>
              <w:top w:val="nil"/>
              <w:left w:val="nil"/>
              <w:bottom w:val="single" w:sz="8" w:space="0" w:color="auto"/>
              <w:right w:val="nil"/>
            </w:tcBorders>
            <w:noWrap/>
            <w:vAlign w:val="center"/>
            <w:hideMark/>
          </w:tcPr>
          <w:p w14:paraId="1AD8EE0B"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7</w:t>
            </w:r>
          </w:p>
        </w:tc>
        <w:tc>
          <w:tcPr>
            <w:tcW w:w="680" w:type="dxa"/>
            <w:tcBorders>
              <w:top w:val="nil"/>
              <w:left w:val="nil"/>
              <w:bottom w:val="single" w:sz="8" w:space="0" w:color="auto"/>
              <w:right w:val="nil"/>
            </w:tcBorders>
            <w:noWrap/>
            <w:vAlign w:val="center"/>
            <w:hideMark/>
          </w:tcPr>
          <w:p w14:paraId="0F30D3E5"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7</w:t>
            </w:r>
          </w:p>
        </w:tc>
        <w:tc>
          <w:tcPr>
            <w:tcW w:w="680" w:type="dxa"/>
            <w:tcBorders>
              <w:top w:val="nil"/>
              <w:left w:val="nil"/>
              <w:bottom w:val="single" w:sz="8" w:space="0" w:color="auto"/>
              <w:right w:val="nil"/>
            </w:tcBorders>
            <w:vAlign w:val="center"/>
          </w:tcPr>
          <w:p w14:paraId="5F3DBEFF" w14:textId="77777777" w:rsidR="00621AF0" w:rsidRPr="004F4D5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6</w:t>
            </w:r>
          </w:p>
        </w:tc>
        <w:tc>
          <w:tcPr>
            <w:tcW w:w="680" w:type="dxa"/>
            <w:tcBorders>
              <w:top w:val="nil"/>
              <w:left w:val="nil"/>
              <w:bottom w:val="single" w:sz="8" w:space="0" w:color="auto"/>
              <w:right w:val="nil"/>
            </w:tcBorders>
            <w:vAlign w:val="center"/>
          </w:tcPr>
          <w:p w14:paraId="5ED52F6D" w14:textId="77777777"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7</w:t>
            </w:r>
          </w:p>
        </w:tc>
        <w:tc>
          <w:tcPr>
            <w:tcW w:w="680" w:type="dxa"/>
            <w:tcBorders>
              <w:top w:val="nil"/>
              <w:left w:val="nil"/>
              <w:bottom w:val="single" w:sz="8" w:space="0" w:color="auto"/>
              <w:right w:val="nil"/>
            </w:tcBorders>
            <w:vAlign w:val="center"/>
          </w:tcPr>
          <w:p w14:paraId="30A0EF3E" w14:textId="2EA4E012"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7</w:t>
            </w:r>
          </w:p>
        </w:tc>
      </w:tr>
      <w:tr w:rsidR="00621AF0" w14:paraId="2445C1D4" w14:textId="2906F0C5" w:rsidTr="00AA4CA0">
        <w:trPr>
          <w:trHeight w:val="315"/>
        </w:trPr>
        <w:tc>
          <w:tcPr>
            <w:tcW w:w="2438" w:type="dxa"/>
            <w:tcBorders>
              <w:top w:val="nil"/>
              <w:left w:val="nil"/>
              <w:bottom w:val="single" w:sz="8" w:space="0" w:color="auto"/>
              <w:right w:val="nil"/>
            </w:tcBorders>
            <w:noWrap/>
            <w:vAlign w:val="center"/>
            <w:hideMark/>
          </w:tcPr>
          <w:p w14:paraId="35590241" w14:textId="77777777" w:rsidR="00621AF0" w:rsidRPr="004F4D50" w:rsidRDefault="00621AF0" w:rsidP="00621AF0">
            <w:pPr>
              <w:spacing w:after="0" w:line="240" w:lineRule="auto"/>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 xml:space="preserve">Externa </w:t>
            </w:r>
            <w:r w:rsidRPr="004F4D50">
              <w:rPr>
                <w:rFonts w:ascii="Trade Gothic LT Std Cn" w:hAnsi="Trade Gothic LT Std Cn"/>
                <w:color w:val="000000"/>
                <w:sz w:val="18"/>
                <w:szCs w:val="18"/>
                <w:lang w:eastAsia="sv-SE"/>
              </w:rPr>
              <w:t>förvaltningskostnader</w:t>
            </w:r>
            <w:r>
              <w:rPr>
                <w:rStyle w:val="Fotnotsreferens"/>
                <w:rFonts w:ascii="Trade Gothic LT Std Cn" w:hAnsi="Trade Gothic LT Std Cn"/>
                <w:color w:val="000000"/>
                <w:sz w:val="18"/>
                <w:szCs w:val="18"/>
                <w:lang w:eastAsia="sv-SE"/>
              </w:rPr>
              <w:footnoteReference w:id="24"/>
            </w:r>
          </w:p>
        </w:tc>
        <w:tc>
          <w:tcPr>
            <w:tcW w:w="680" w:type="dxa"/>
            <w:tcBorders>
              <w:top w:val="nil"/>
              <w:left w:val="nil"/>
              <w:bottom w:val="single" w:sz="8" w:space="0" w:color="auto"/>
              <w:right w:val="nil"/>
            </w:tcBorders>
            <w:noWrap/>
            <w:vAlign w:val="center"/>
            <w:hideMark/>
          </w:tcPr>
          <w:p w14:paraId="63CEE42C"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171</w:t>
            </w:r>
          </w:p>
        </w:tc>
        <w:tc>
          <w:tcPr>
            <w:tcW w:w="680" w:type="dxa"/>
            <w:tcBorders>
              <w:top w:val="nil"/>
              <w:left w:val="nil"/>
              <w:bottom w:val="single" w:sz="8" w:space="0" w:color="auto"/>
              <w:right w:val="nil"/>
            </w:tcBorders>
            <w:noWrap/>
            <w:vAlign w:val="center"/>
            <w:hideMark/>
          </w:tcPr>
          <w:p w14:paraId="131463CC"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22"/>
                <w:lang w:eastAsia="sv-SE"/>
              </w:rPr>
              <w:t>180</w:t>
            </w:r>
          </w:p>
        </w:tc>
        <w:tc>
          <w:tcPr>
            <w:tcW w:w="680" w:type="dxa"/>
            <w:tcBorders>
              <w:top w:val="nil"/>
              <w:left w:val="nil"/>
              <w:bottom w:val="single" w:sz="8" w:space="0" w:color="auto"/>
              <w:right w:val="nil"/>
            </w:tcBorders>
            <w:vAlign w:val="center"/>
          </w:tcPr>
          <w:p w14:paraId="10454D99" w14:textId="77777777" w:rsidR="00621AF0" w:rsidRPr="004F4D5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152</w:t>
            </w:r>
          </w:p>
        </w:tc>
        <w:tc>
          <w:tcPr>
            <w:tcW w:w="680" w:type="dxa"/>
            <w:tcBorders>
              <w:top w:val="nil"/>
              <w:left w:val="nil"/>
              <w:bottom w:val="single" w:sz="8" w:space="0" w:color="auto"/>
              <w:right w:val="nil"/>
            </w:tcBorders>
            <w:vAlign w:val="center"/>
          </w:tcPr>
          <w:p w14:paraId="4DBE9ACE" w14:textId="77777777"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117</w:t>
            </w:r>
          </w:p>
        </w:tc>
        <w:tc>
          <w:tcPr>
            <w:tcW w:w="680" w:type="dxa"/>
            <w:tcBorders>
              <w:top w:val="nil"/>
              <w:left w:val="nil"/>
              <w:bottom w:val="single" w:sz="8" w:space="0" w:color="auto"/>
              <w:right w:val="nil"/>
            </w:tcBorders>
            <w:vAlign w:val="center"/>
          </w:tcPr>
          <w:p w14:paraId="0A4F87D7" w14:textId="7A3571FE" w:rsidR="00621AF0" w:rsidRDefault="00621AF0" w:rsidP="00621AF0">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122</w:t>
            </w:r>
          </w:p>
        </w:tc>
      </w:tr>
      <w:tr w:rsidR="00621AF0" w14:paraId="78BE49FC" w14:textId="281B0784" w:rsidTr="00AA4CA0">
        <w:trPr>
          <w:trHeight w:val="315"/>
        </w:trPr>
        <w:tc>
          <w:tcPr>
            <w:tcW w:w="2438" w:type="dxa"/>
            <w:tcBorders>
              <w:top w:val="single" w:sz="8" w:space="0" w:color="auto"/>
              <w:left w:val="nil"/>
              <w:bottom w:val="single" w:sz="4" w:space="0" w:color="auto"/>
              <w:right w:val="nil"/>
            </w:tcBorders>
            <w:noWrap/>
            <w:vAlign w:val="center"/>
            <w:hideMark/>
          </w:tcPr>
          <w:p w14:paraId="2329B88F" w14:textId="77777777" w:rsidR="00621AF0" w:rsidRPr="004F4D50" w:rsidRDefault="00621AF0" w:rsidP="00621AF0">
            <w:pPr>
              <w:spacing w:after="0" w:line="240" w:lineRule="auto"/>
              <w:rPr>
                <w:rFonts w:ascii="Trade Gothic LT Std Cn" w:hAnsi="Trade Gothic LT Std Cn"/>
                <w:b/>
                <w:bCs/>
                <w:color w:val="000000"/>
                <w:sz w:val="18"/>
                <w:szCs w:val="18"/>
                <w:lang w:eastAsia="sv-SE"/>
              </w:rPr>
            </w:pPr>
            <w:r w:rsidRPr="004F4D50">
              <w:rPr>
                <w:rFonts w:ascii="Trade Gothic LT Std Cn" w:hAnsi="Trade Gothic LT Std Cn"/>
                <w:b/>
                <w:bCs/>
                <w:color w:val="000000"/>
                <w:sz w:val="18"/>
                <w:szCs w:val="18"/>
                <w:lang w:eastAsia="sv-SE"/>
              </w:rPr>
              <w:t>Summa</w:t>
            </w:r>
          </w:p>
        </w:tc>
        <w:tc>
          <w:tcPr>
            <w:tcW w:w="680" w:type="dxa"/>
            <w:tcBorders>
              <w:top w:val="single" w:sz="8" w:space="0" w:color="auto"/>
              <w:left w:val="nil"/>
              <w:bottom w:val="single" w:sz="4" w:space="0" w:color="auto"/>
              <w:right w:val="nil"/>
            </w:tcBorders>
            <w:noWrap/>
            <w:vAlign w:val="center"/>
            <w:hideMark/>
          </w:tcPr>
          <w:p w14:paraId="3C9487A2" w14:textId="77777777" w:rsidR="00621AF0" w:rsidRPr="004F4D50" w:rsidRDefault="00621AF0" w:rsidP="00621AF0">
            <w:pPr>
              <w:spacing w:after="0" w:line="240" w:lineRule="auto"/>
              <w:jc w:val="right"/>
              <w:rPr>
                <w:rFonts w:ascii="Trade Gothic LT Std Cn" w:hAnsi="Trade Gothic LT Std Cn"/>
                <w:b/>
                <w:bCs/>
                <w:color w:val="000000"/>
                <w:sz w:val="18"/>
                <w:szCs w:val="18"/>
                <w:lang w:eastAsia="sv-SE"/>
              </w:rPr>
            </w:pPr>
            <w:r w:rsidRPr="004F4D50">
              <w:rPr>
                <w:rFonts w:ascii="Trade Gothic LT Std Cn" w:hAnsi="Trade Gothic LT Std Cn"/>
                <w:b/>
                <w:bCs/>
                <w:color w:val="000000"/>
                <w:sz w:val="18"/>
                <w:szCs w:val="22"/>
                <w:lang w:eastAsia="sv-SE"/>
              </w:rPr>
              <w:t>363</w:t>
            </w:r>
          </w:p>
        </w:tc>
        <w:tc>
          <w:tcPr>
            <w:tcW w:w="680" w:type="dxa"/>
            <w:tcBorders>
              <w:top w:val="single" w:sz="8" w:space="0" w:color="auto"/>
              <w:left w:val="nil"/>
              <w:bottom w:val="single" w:sz="4" w:space="0" w:color="auto"/>
              <w:right w:val="nil"/>
            </w:tcBorders>
            <w:noWrap/>
            <w:vAlign w:val="center"/>
            <w:hideMark/>
          </w:tcPr>
          <w:p w14:paraId="292435F5" w14:textId="77777777" w:rsidR="00621AF0" w:rsidRPr="004F4D50" w:rsidRDefault="00621AF0" w:rsidP="00621AF0">
            <w:pPr>
              <w:spacing w:after="0" w:line="240" w:lineRule="auto"/>
              <w:jc w:val="right"/>
              <w:rPr>
                <w:rFonts w:ascii="Trade Gothic LT Std Cn" w:hAnsi="Trade Gothic LT Std Cn"/>
                <w:b/>
                <w:bCs/>
                <w:color w:val="000000"/>
                <w:sz w:val="18"/>
                <w:szCs w:val="18"/>
                <w:lang w:eastAsia="sv-SE"/>
              </w:rPr>
            </w:pPr>
            <w:r w:rsidRPr="004F4D50">
              <w:rPr>
                <w:rFonts w:ascii="Trade Gothic LT Std Cn" w:hAnsi="Trade Gothic LT Std Cn"/>
                <w:b/>
                <w:bCs/>
                <w:color w:val="000000"/>
                <w:sz w:val="18"/>
                <w:szCs w:val="22"/>
                <w:lang w:eastAsia="sv-SE"/>
              </w:rPr>
              <w:t>366</w:t>
            </w:r>
          </w:p>
        </w:tc>
        <w:tc>
          <w:tcPr>
            <w:tcW w:w="680" w:type="dxa"/>
            <w:tcBorders>
              <w:top w:val="single" w:sz="8" w:space="0" w:color="auto"/>
              <w:left w:val="nil"/>
              <w:bottom w:val="single" w:sz="4" w:space="0" w:color="auto"/>
              <w:right w:val="nil"/>
            </w:tcBorders>
            <w:vAlign w:val="center"/>
          </w:tcPr>
          <w:p w14:paraId="6D36C541" w14:textId="77777777" w:rsidR="00621AF0" w:rsidRPr="004F4D50" w:rsidRDefault="00621AF0" w:rsidP="00621AF0">
            <w:pPr>
              <w:spacing w:after="0" w:line="240" w:lineRule="auto"/>
              <w:jc w:val="right"/>
              <w:rPr>
                <w:rFonts w:ascii="Trade Gothic LT Std Cn" w:hAnsi="Trade Gothic LT Std Cn"/>
                <w:b/>
                <w:bCs/>
                <w:color w:val="000000"/>
                <w:sz w:val="18"/>
                <w:szCs w:val="22"/>
                <w:lang w:eastAsia="sv-SE"/>
              </w:rPr>
            </w:pPr>
            <w:r>
              <w:rPr>
                <w:rFonts w:ascii="Trade Gothic LT Std Cn" w:hAnsi="Trade Gothic LT Std Cn"/>
                <w:b/>
                <w:bCs/>
                <w:color w:val="000000"/>
                <w:sz w:val="18"/>
                <w:szCs w:val="22"/>
                <w:lang w:eastAsia="sv-SE"/>
              </w:rPr>
              <w:t>347</w:t>
            </w:r>
          </w:p>
        </w:tc>
        <w:tc>
          <w:tcPr>
            <w:tcW w:w="680" w:type="dxa"/>
            <w:tcBorders>
              <w:top w:val="single" w:sz="8" w:space="0" w:color="auto"/>
              <w:left w:val="nil"/>
              <w:bottom w:val="single" w:sz="4" w:space="0" w:color="auto"/>
              <w:right w:val="nil"/>
            </w:tcBorders>
            <w:vAlign w:val="center"/>
          </w:tcPr>
          <w:p w14:paraId="693A32DD" w14:textId="77777777" w:rsidR="00621AF0" w:rsidRDefault="00621AF0" w:rsidP="00621AF0">
            <w:pPr>
              <w:spacing w:after="0" w:line="240" w:lineRule="auto"/>
              <w:jc w:val="right"/>
              <w:rPr>
                <w:rFonts w:ascii="Trade Gothic LT Std Cn" w:hAnsi="Trade Gothic LT Std Cn"/>
                <w:b/>
                <w:bCs/>
                <w:color w:val="000000"/>
                <w:sz w:val="18"/>
                <w:szCs w:val="22"/>
                <w:lang w:eastAsia="sv-SE"/>
              </w:rPr>
            </w:pPr>
            <w:r>
              <w:rPr>
                <w:rFonts w:ascii="Trade Gothic LT Std Cn" w:hAnsi="Trade Gothic LT Std Cn"/>
                <w:b/>
                <w:bCs/>
                <w:color w:val="000000"/>
                <w:sz w:val="18"/>
                <w:szCs w:val="22"/>
                <w:lang w:eastAsia="sv-SE"/>
              </w:rPr>
              <w:t>319</w:t>
            </w:r>
          </w:p>
        </w:tc>
        <w:tc>
          <w:tcPr>
            <w:tcW w:w="680" w:type="dxa"/>
            <w:tcBorders>
              <w:top w:val="single" w:sz="8" w:space="0" w:color="auto"/>
              <w:left w:val="nil"/>
              <w:bottom w:val="single" w:sz="4" w:space="0" w:color="auto"/>
              <w:right w:val="nil"/>
            </w:tcBorders>
            <w:vAlign w:val="center"/>
          </w:tcPr>
          <w:p w14:paraId="2FFC2693" w14:textId="74F1ECBB" w:rsidR="00621AF0" w:rsidRDefault="00621AF0" w:rsidP="00621AF0">
            <w:pPr>
              <w:spacing w:after="0" w:line="240" w:lineRule="auto"/>
              <w:jc w:val="right"/>
              <w:rPr>
                <w:rFonts w:ascii="Trade Gothic LT Std Cn" w:hAnsi="Trade Gothic LT Std Cn"/>
                <w:b/>
                <w:bCs/>
                <w:color w:val="000000"/>
                <w:sz w:val="18"/>
                <w:szCs w:val="22"/>
                <w:lang w:eastAsia="sv-SE"/>
              </w:rPr>
            </w:pPr>
            <w:r>
              <w:rPr>
                <w:rFonts w:ascii="Trade Gothic LT Std Cn" w:hAnsi="Trade Gothic LT Std Cn"/>
                <w:b/>
                <w:bCs/>
                <w:color w:val="000000"/>
                <w:sz w:val="18"/>
                <w:szCs w:val="22"/>
                <w:lang w:eastAsia="sv-SE"/>
              </w:rPr>
              <w:t>334</w:t>
            </w:r>
          </w:p>
        </w:tc>
      </w:tr>
      <w:tr w:rsidR="00621AF0" w14:paraId="2B70BAF0" w14:textId="7760A426" w:rsidTr="00AA4CA0">
        <w:trPr>
          <w:trHeight w:val="315"/>
        </w:trPr>
        <w:tc>
          <w:tcPr>
            <w:tcW w:w="2438" w:type="dxa"/>
            <w:tcBorders>
              <w:top w:val="single" w:sz="4" w:space="0" w:color="auto"/>
              <w:left w:val="nil"/>
              <w:bottom w:val="single" w:sz="8" w:space="0" w:color="auto"/>
              <w:right w:val="nil"/>
            </w:tcBorders>
            <w:vAlign w:val="center"/>
            <w:hideMark/>
          </w:tcPr>
          <w:p w14:paraId="3729327F" w14:textId="77777777" w:rsidR="00621AF0" w:rsidRPr="004F4D50" w:rsidRDefault="00621AF0" w:rsidP="00621AF0">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Förvaltningskostnadsandel %</w:t>
            </w:r>
          </w:p>
        </w:tc>
        <w:tc>
          <w:tcPr>
            <w:tcW w:w="680" w:type="dxa"/>
            <w:tcBorders>
              <w:top w:val="single" w:sz="4" w:space="0" w:color="auto"/>
              <w:left w:val="nil"/>
              <w:bottom w:val="single" w:sz="8" w:space="0" w:color="auto"/>
              <w:right w:val="nil"/>
            </w:tcBorders>
            <w:vAlign w:val="center"/>
            <w:hideMark/>
          </w:tcPr>
          <w:p w14:paraId="378951D7"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0,12</w:t>
            </w:r>
          </w:p>
        </w:tc>
        <w:tc>
          <w:tcPr>
            <w:tcW w:w="680" w:type="dxa"/>
            <w:tcBorders>
              <w:top w:val="single" w:sz="4" w:space="0" w:color="auto"/>
              <w:left w:val="nil"/>
              <w:bottom w:val="single" w:sz="8" w:space="0" w:color="auto"/>
              <w:right w:val="nil"/>
            </w:tcBorders>
            <w:vAlign w:val="center"/>
            <w:hideMark/>
          </w:tcPr>
          <w:p w14:paraId="2A156EE9"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0,12</w:t>
            </w:r>
          </w:p>
        </w:tc>
        <w:tc>
          <w:tcPr>
            <w:tcW w:w="680" w:type="dxa"/>
            <w:tcBorders>
              <w:top w:val="single" w:sz="4" w:space="0" w:color="auto"/>
              <w:left w:val="nil"/>
              <w:bottom w:val="single" w:sz="8" w:space="0" w:color="auto"/>
              <w:right w:val="nil"/>
            </w:tcBorders>
            <w:vAlign w:val="center"/>
          </w:tcPr>
          <w:p w14:paraId="134CB744"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0,10</w:t>
            </w:r>
          </w:p>
        </w:tc>
        <w:tc>
          <w:tcPr>
            <w:tcW w:w="680" w:type="dxa"/>
            <w:tcBorders>
              <w:top w:val="single" w:sz="4" w:space="0" w:color="auto"/>
              <w:left w:val="nil"/>
              <w:bottom w:val="single" w:sz="8" w:space="0" w:color="auto"/>
              <w:right w:val="nil"/>
            </w:tcBorders>
            <w:vAlign w:val="center"/>
          </w:tcPr>
          <w:p w14:paraId="011F5E49" w14:textId="77777777" w:rsidR="00621AF0" w:rsidRDefault="00621AF0" w:rsidP="00621AF0">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0,09</w:t>
            </w:r>
          </w:p>
        </w:tc>
        <w:tc>
          <w:tcPr>
            <w:tcW w:w="680" w:type="dxa"/>
            <w:tcBorders>
              <w:top w:val="single" w:sz="4" w:space="0" w:color="auto"/>
              <w:left w:val="nil"/>
              <w:bottom w:val="single" w:sz="8" w:space="0" w:color="auto"/>
              <w:right w:val="nil"/>
            </w:tcBorders>
            <w:vAlign w:val="center"/>
          </w:tcPr>
          <w:p w14:paraId="51864256" w14:textId="42DADE06" w:rsidR="00621AF0" w:rsidRDefault="00621AF0" w:rsidP="00621AF0">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0,09</w:t>
            </w:r>
          </w:p>
        </w:tc>
      </w:tr>
      <w:tr w:rsidR="00621AF0" w14:paraId="4AAEF105" w14:textId="26ABB2E3" w:rsidTr="00AA4CA0">
        <w:trPr>
          <w:trHeight w:val="300"/>
        </w:trPr>
        <w:tc>
          <w:tcPr>
            <w:tcW w:w="2438" w:type="dxa"/>
            <w:tcBorders>
              <w:top w:val="nil"/>
              <w:left w:val="nil"/>
              <w:bottom w:val="nil"/>
              <w:right w:val="nil"/>
            </w:tcBorders>
            <w:vAlign w:val="center"/>
            <w:hideMark/>
          </w:tcPr>
          <w:p w14:paraId="1EC0474E" w14:textId="77777777" w:rsidR="00621AF0" w:rsidRPr="004F4D50" w:rsidRDefault="00621AF0" w:rsidP="00621AF0">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Antal anställda</w:t>
            </w:r>
            <w:r>
              <w:rPr>
                <w:rStyle w:val="Fotnotsreferens"/>
                <w:rFonts w:ascii="Trade Gothic LT Std Cn" w:hAnsi="Trade Gothic LT Std Cn"/>
                <w:color w:val="000000"/>
                <w:sz w:val="18"/>
                <w:szCs w:val="18"/>
                <w:lang w:eastAsia="sv-SE"/>
              </w:rPr>
              <w:footnoteReference w:id="25"/>
            </w:r>
          </w:p>
        </w:tc>
        <w:tc>
          <w:tcPr>
            <w:tcW w:w="680" w:type="dxa"/>
            <w:tcBorders>
              <w:top w:val="nil"/>
              <w:left w:val="nil"/>
              <w:bottom w:val="nil"/>
              <w:right w:val="nil"/>
            </w:tcBorders>
            <w:vAlign w:val="center"/>
            <w:hideMark/>
          </w:tcPr>
          <w:p w14:paraId="292BA8FA"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51</w:t>
            </w:r>
          </w:p>
        </w:tc>
        <w:tc>
          <w:tcPr>
            <w:tcW w:w="680" w:type="dxa"/>
            <w:tcBorders>
              <w:top w:val="nil"/>
              <w:left w:val="nil"/>
              <w:bottom w:val="nil"/>
              <w:right w:val="nil"/>
            </w:tcBorders>
            <w:vAlign w:val="center"/>
            <w:hideMark/>
          </w:tcPr>
          <w:p w14:paraId="0AFE35F9"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57</w:t>
            </w:r>
          </w:p>
        </w:tc>
        <w:tc>
          <w:tcPr>
            <w:tcW w:w="680" w:type="dxa"/>
            <w:tcBorders>
              <w:top w:val="nil"/>
              <w:left w:val="nil"/>
              <w:bottom w:val="nil"/>
              <w:right w:val="nil"/>
            </w:tcBorders>
            <w:vAlign w:val="center"/>
          </w:tcPr>
          <w:p w14:paraId="556938F1" w14:textId="77777777" w:rsidR="00621AF0" w:rsidRPr="004F4D50" w:rsidRDefault="00621AF0" w:rsidP="00621AF0">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57</w:t>
            </w:r>
          </w:p>
        </w:tc>
        <w:tc>
          <w:tcPr>
            <w:tcW w:w="680" w:type="dxa"/>
            <w:tcBorders>
              <w:top w:val="nil"/>
              <w:left w:val="nil"/>
              <w:bottom w:val="nil"/>
              <w:right w:val="nil"/>
            </w:tcBorders>
            <w:vAlign w:val="center"/>
          </w:tcPr>
          <w:p w14:paraId="40BA6B30" w14:textId="77777777" w:rsidR="00621AF0" w:rsidRDefault="00621AF0" w:rsidP="00621AF0">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59</w:t>
            </w:r>
          </w:p>
        </w:tc>
        <w:tc>
          <w:tcPr>
            <w:tcW w:w="680" w:type="dxa"/>
            <w:tcBorders>
              <w:top w:val="nil"/>
              <w:left w:val="nil"/>
              <w:bottom w:val="nil"/>
              <w:right w:val="nil"/>
            </w:tcBorders>
            <w:vAlign w:val="center"/>
          </w:tcPr>
          <w:p w14:paraId="23FA798C" w14:textId="0F5C74CB" w:rsidR="00621AF0" w:rsidRDefault="00621AF0" w:rsidP="00621AF0">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58</w:t>
            </w:r>
          </w:p>
        </w:tc>
      </w:tr>
      <w:tr w:rsidR="007F1419" w14:paraId="5A98194F" w14:textId="7EA06DB8" w:rsidTr="007F1419">
        <w:trPr>
          <w:trHeight w:val="315"/>
        </w:trPr>
        <w:tc>
          <w:tcPr>
            <w:tcW w:w="2438" w:type="dxa"/>
            <w:tcBorders>
              <w:top w:val="nil"/>
              <w:left w:val="nil"/>
              <w:bottom w:val="single" w:sz="8" w:space="0" w:color="auto"/>
              <w:right w:val="nil"/>
            </w:tcBorders>
            <w:vAlign w:val="center"/>
            <w:hideMark/>
          </w:tcPr>
          <w:p w14:paraId="34612BD4" w14:textId="77777777" w:rsidR="007F1419" w:rsidRPr="004F4D50" w:rsidRDefault="007F1419" w:rsidP="00621AF0">
            <w:pPr>
              <w:spacing w:after="0" w:line="240" w:lineRule="auto"/>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Andel kvinnor %</w:t>
            </w:r>
          </w:p>
        </w:tc>
        <w:tc>
          <w:tcPr>
            <w:tcW w:w="680" w:type="dxa"/>
            <w:tcBorders>
              <w:top w:val="nil"/>
              <w:left w:val="nil"/>
              <w:bottom w:val="single" w:sz="8" w:space="0" w:color="auto"/>
              <w:right w:val="nil"/>
            </w:tcBorders>
            <w:vAlign w:val="center"/>
            <w:hideMark/>
          </w:tcPr>
          <w:p w14:paraId="0EDB23C8" w14:textId="0B16C8EB" w:rsidR="007F1419" w:rsidRPr="004F4D50" w:rsidRDefault="007F1419"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3</w:t>
            </w:r>
            <w:r>
              <w:rPr>
                <w:rFonts w:ascii="Trade Gothic LT Std Cn" w:hAnsi="Trade Gothic LT Std Cn"/>
                <w:color w:val="000000"/>
                <w:sz w:val="18"/>
                <w:szCs w:val="18"/>
                <w:lang w:eastAsia="sv-SE"/>
              </w:rPr>
              <w:t>3</w:t>
            </w:r>
          </w:p>
        </w:tc>
        <w:tc>
          <w:tcPr>
            <w:tcW w:w="680" w:type="dxa"/>
            <w:tcBorders>
              <w:top w:val="nil"/>
              <w:left w:val="nil"/>
              <w:bottom w:val="single" w:sz="8" w:space="0" w:color="auto"/>
              <w:right w:val="nil"/>
            </w:tcBorders>
            <w:vAlign w:val="center"/>
            <w:hideMark/>
          </w:tcPr>
          <w:p w14:paraId="07F8793D" w14:textId="04268643" w:rsidR="007F1419" w:rsidRPr="004F4D50" w:rsidRDefault="007F1419" w:rsidP="00621AF0">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37</w:t>
            </w:r>
          </w:p>
        </w:tc>
        <w:tc>
          <w:tcPr>
            <w:tcW w:w="680" w:type="dxa"/>
            <w:tcBorders>
              <w:top w:val="nil"/>
              <w:left w:val="nil"/>
              <w:bottom w:val="single" w:sz="8" w:space="0" w:color="auto"/>
              <w:right w:val="nil"/>
            </w:tcBorders>
            <w:vAlign w:val="center"/>
            <w:hideMark/>
          </w:tcPr>
          <w:p w14:paraId="624FDADF" w14:textId="77777777" w:rsidR="007F1419" w:rsidRPr="004F4D50" w:rsidRDefault="007F1419" w:rsidP="00621AF0">
            <w:pPr>
              <w:spacing w:after="0" w:line="240" w:lineRule="auto"/>
              <w:jc w:val="right"/>
              <w:rPr>
                <w:rFonts w:ascii="Trade Gothic LT Std Cn" w:hAnsi="Trade Gothic LT Std Cn"/>
                <w:color w:val="000000"/>
                <w:sz w:val="18"/>
                <w:szCs w:val="18"/>
                <w:lang w:eastAsia="sv-SE"/>
              </w:rPr>
            </w:pPr>
            <w:r w:rsidRPr="004F4D50">
              <w:rPr>
                <w:rFonts w:ascii="Trade Gothic LT Std Cn" w:hAnsi="Trade Gothic LT Std Cn"/>
                <w:color w:val="000000"/>
                <w:sz w:val="18"/>
                <w:szCs w:val="18"/>
                <w:lang w:eastAsia="sv-SE"/>
              </w:rPr>
              <w:t>37</w:t>
            </w:r>
          </w:p>
        </w:tc>
        <w:tc>
          <w:tcPr>
            <w:tcW w:w="680" w:type="dxa"/>
            <w:tcBorders>
              <w:top w:val="nil"/>
              <w:left w:val="nil"/>
              <w:bottom w:val="single" w:sz="8" w:space="0" w:color="auto"/>
              <w:right w:val="nil"/>
            </w:tcBorders>
            <w:vAlign w:val="center"/>
          </w:tcPr>
          <w:p w14:paraId="2C8C8251" w14:textId="54F9763B" w:rsidR="007F1419" w:rsidRPr="004F4D50" w:rsidRDefault="007F1419" w:rsidP="00621AF0">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39</w:t>
            </w:r>
          </w:p>
        </w:tc>
        <w:tc>
          <w:tcPr>
            <w:tcW w:w="680" w:type="dxa"/>
            <w:tcBorders>
              <w:top w:val="nil"/>
              <w:left w:val="nil"/>
              <w:bottom w:val="single" w:sz="8" w:space="0" w:color="auto"/>
              <w:right w:val="nil"/>
            </w:tcBorders>
            <w:vAlign w:val="center"/>
          </w:tcPr>
          <w:p w14:paraId="25702715" w14:textId="49368589" w:rsidR="007F1419" w:rsidRDefault="007F1419" w:rsidP="00621AF0">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40</w:t>
            </w:r>
          </w:p>
        </w:tc>
      </w:tr>
    </w:tbl>
    <w:p w14:paraId="180FCCE2" w14:textId="77777777" w:rsidR="008B4394" w:rsidRPr="00D82671" w:rsidRDefault="008B4394" w:rsidP="008B4394">
      <w:pPr>
        <w:pStyle w:val="TabellFotnot"/>
      </w:pPr>
      <w:r w:rsidRPr="004A398E">
        <w:t>Källa</w:t>
      </w:r>
      <w:r w:rsidRPr="00D82671">
        <w:t>: Tredje AP-fondens årsredovisningar</w:t>
      </w:r>
    </w:p>
    <w:p w14:paraId="29F81183" w14:textId="4B3DA665" w:rsidR="008B4394" w:rsidRDefault="008B4394" w:rsidP="00BD2716">
      <w:pPr>
        <w:pStyle w:val="Rubrik5utannumrering"/>
      </w:pPr>
      <w:r w:rsidRPr="00AA4CA0">
        <w:t>Hållbarhet och ägarstyrning</w:t>
      </w:r>
    </w:p>
    <w:p w14:paraId="4C834116" w14:textId="21A79EF9" w:rsidR="00AA4CA0" w:rsidRDefault="008B4394" w:rsidP="008B4394">
      <w:pPr>
        <w:pStyle w:val="Brdtext"/>
      </w:pPr>
      <w:r w:rsidRPr="00321369">
        <w:t xml:space="preserve">Tredje AP-fonden bedömer att välskötta bolag, som hanterar </w:t>
      </w:r>
      <w:r w:rsidR="00AA4CA0">
        <w:t>de stora utmaningarna inom</w:t>
      </w:r>
      <w:r w:rsidR="00AA4CA0" w:rsidRPr="00321369">
        <w:t xml:space="preserve"> </w:t>
      </w:r>
      <w:r w:rsidRPr="00321369">
        <w:t>klimat</w:t>
      </w:r>
      <w:r w:rsidR="00AA4CA0">
        <w:t>området</w:t>
      </w:r>
      <w:r w:rsidRPr="00321369">
        <w:t xml:space="preserve"> </w:t>
      </w:r>
      <w:r w:rsidR="00AA4CA0">
        <w:t>och de</w:t>
      </w:r>
      <w:r w:rsidR="00AA4CA0" w:rsidRPr="00321369">
        <w:t xml:space="preserve"> </w:t>
      </w:r>
      <w:r w:rsidRPr="00321369">
        <w:t>sociala frågor</w:t>
      </w:r>
      <w:r w:rsidR="00AA4CA0">
        <w:t>na</w:t>
      </w:r>
      <w:r w:rsidRPr="00321369">
        <w:t xml:space="preserve"> på ett ansvars</w:t>
      </w:r>
      <w:r w:rsidR="001E7703">
        <w:softHyphen/>
      </w:r>
      <w:r w:rsidRPr="00321369">
        <w:t xml:space="preserve">fullt sätt, över tid ger högre riskjusterad avkastning. </w:t>
      </w:r>
      <w:r w:rsidR="00AA4CA0" w:rsidRPr="00AA4CA0">
        <w:t>Tredje AP-fonden har trendmässigt ökat aktiviteten inom ägarstyrningen och fonden deltar i</w:t>
      </w:r>
      <w:r w:rsidR="0013355A">
        <w:t xml:space="preserve"> </w:t>
      </w:r>
      <w:r w:rsidR="00AA4CA0" w:rsidRPr="00AA4CA0">
        <w:t>dag i betydligt fler globala investerarinitiativ än tidigare</w:t>
      </w:r>
      <w:r w:rsidR="00DF3CFF">
        <w:t>.</w:t>
      </w:r>
      <w:r w:rsidR="00AA4CA0" w:rsidRPr="00AA4CA0">
        <w:t xml:space="preserve"> </w:t>
      </w:r>
      <w:r w:rsidR="00DF3CFF">
        <w:t>A</w:t>
      </w:r>
      <w:r w:rsidR="00AA4CA0" w:rsidRPr="00AA4CA0">
        <w:t>ntalet bolags</w:t>
      </w:r>
      <w:r w:rsidR="001E7703">
        <w:softHyphen/>
      </w:r>
      <w:r w:rsidR="00AA4CA0" w:rsidRPr="00AA4CA0">
        <w:t>dialoger har också stigit markant. Fonden har successivt ökat röstnings</w:t>
      </w:r>
      <w:r w:rsidR="001E7703">
        <w:softHyphen/>
      </w:r>
      <w:r w:rsidR="00AA4CA0" w:rsidRPr="00AA4CA0">
        <w:t>aktiviteten på bolagsstämmor. När Tredje AP-fonden</w:t>
      </w:r>
      <w:r w:rsidR="000F1800">
        <w:t xml:space="preserve"> 2008</w:t>
      </w:r>
      <w:r w:rsidR="00AA4CA0" w:rsidRPr="00AA4CA0">
        <w:t xml:space="preserve"> började rösta </w:t>
      </w:r>
      <w:r w:rsidR="000F1800">
        <w:t>på utländska bolagsstämmor</w:t>
      </w:r>
      <w:r w:rsidR="00AA4CA0" w:rsidRPr="00AA4CA0">
        <w:t xml:space="preserve"> röstade fonden på</w:t>
      </w:r>
      <w:r w:rsidR="00307B6B">
        <w:t xml:space="preserve"> 70</w:t>
      </w:r>
      <w:r w:rsidR="00AA4CA0" w:rsidRPr="00AA4CA0">
        <w:t xml:space="preserve"> </w:t>
      </w:r>
      <w:r w:rsidR="00EB7598">
        <w:t>sådana</w:t>
      </w:r>
      <w:r w:rsidR="000F1800">
        <w:t>.</w:t>
      </w:r>
      <w:r w:rsidR="00AA4CA0" w:rsidRPr="00AA4CA0">
        <w:t xml:space="preserve"> </w:t>
      </w:r>
      <w:r w:rsidR="00AE61F8">
        <w:t>År</w:t>
      </w:r>
      <w:r w:rsidR="00AA4CA0" w:rsidRPr="00AA4CA0" w:rsidDel="000F1800">
        <w:t xml:space="preserve"> </w:t>
      </w:r>
      <w:r w:rsidR="00AA4CA0" w:rsidRPr="00AA4CA0">
        <w:t>2019 röstade fonden på ca 1</w:t>
      </w:r>
      <w:r w:rsidR="0013355A">
        <w:t> </w:t>
      </w:r>
      <w:r w:rsidR="00AA4CA0" w:rsidRPr="00AA4CA0">
        <w:t>050 stämmor, varav 75</w:t>
      </w:r>
      <w:r w:rsidR="008A2813">
        <w:t> </w:t>
      </w:r>
      <w:r w:rsidR="00AA4CA0" w:rsidRPr="00AA4CA0">
        <w:t>svenska årsstämmor. Tredje AP-fonden har under 2019 i stort sett halverat antalet bolag i aktieportföljen, från drygt 3</w:t>
      </w:r>
      <w:r w:rsidR="0013355A">
        <w:t> </w:t>
      </w:r>
      <w:r w:rsidR="00AA4CA0" w:rsidRPr="00AA4CA0">
        <w:t>000 till 1</w:t>
      </w:r>
      <w:r w:rsidR="0013355A">
        <w:t> </w:t>
      </w:r>
      <w:r w:rsidR="00AA4CA0" w:rsidRPr="00AA4CA0">
        <w:t>503 bolag, vilket medför att fonden röstar i en betydligt större andel av portfölj</w:t>
      </w:r>
      <w:r w:rsidR="008A2813">
        <w:softHyphen/>
      </w:r>
      <w:r w:rsidR="00AA4CA0" w:rsidRPr="00AA4CA0">
        <w:t>bolagens stämmor, nästan 70 procen</w:t>
      </w:r>
      <w:r w:rsidR="00DF3CFF">
        <w:t>t</w:t>
      </w:r>
      <w:r w:rsidR="00B775B2">
        <w:t>.</w:t>
      </w:r>
    </w:p>
    <w:p w14:paraId="7ACD0E80" w14:textId="0BED19DB" w:rsidR="00AA4CA0" w:rsidRDefault="00AA4CA0" w:rsidP="00AA4CA0">
      <w:pPr>
        <w:pStyle w:val="Brdtextmedindrag"/>
      </w:pPr>
      <w:r>
        <w:t>Under stämmosäsongen 2019 röstade Tredje AP-fonden på 75 ordinarie årsstämmor i svenska bolag och dessutom deltog fonden på ett antal extrastämmor. Eftersom antalet stämmor ökat har också det totala antalet agendapunkter som fonden röstat på ökat jämfört med förra året, 2</w:t>
      </w:r>
      <w:r w:rsidR="008A2813">
        <w:t> </w:t>
      </w:r>
      <w:r>
        <w:t>000</w:t>
      </w:r>
      <w:r w:rsidR="008A2813">
        <w:t> </w:t>
      </w:r>
      <w:r>
        <w:t>jämfört med 1</w:t>
      </w:r>
      <w:r w:rsidR="0013355A">
        <w:t> </w:t>
      </w:r>
      <w:r>
        <w:t>800. Fonden har genom sin närvaro och aktiva röstning i 75 bolag täckt ungefär 95 procent av marknadsvärdet på den svenska aktieportföljen. Frågor av särskild betydelse på de svenska års</w:t>
      </w:r>
      <w:r w:rsidR="008A2813">
        <w:t>-</w:t>
      </w:r>
      <w:r>
        <w:t>stämmorna var misstänkt penningtvätt och andra regelöverträdelser i svenska banker. Klimatfrågan har utvecklats och utgör i</w:t>
      </w:r>
      <w:r w:rsidR="0013355A">
        <w:t xml:space="preserve"> </w:t>
      </w:r>
      <w:r>
        <w:t>dag ett normalt inslag på alla årsstämmor och detsamma gäller ökade krav på att styrelser och bolagsledningar ska ha en sammansättning som speglar samhället i stort. Tredje AP-fonden har under många år drivit frågan om att andelen kvinnliga styrelseledamöter i svenska börsbolag ska öka.</w:t>
      </w:r>
    </w:p>
    <w:p w14:paraId="39395DBA" w14:textId="4AB9CB0A" w:rsidR="00AA4CA0" w:rsidRPr="00AA4CA0" w:rsidRDefault="00AA4CA0" w:rsidP="006D4C44">
      <w:pPr>
        <w:pStyle w:val="Brdtextmedindrag"/>
      </w:pPr>
      <w:r>
        <w:lastRenderedPageBreak/>
        <w:t>Tredje AP-fonden röstade på ca 11</w:t>
      </w:r>
      <w:r w:rsidR="0013355A">
        <w:t> </w:t>
      </w:r>
      <w:r>
        <w:t>600 förslag på 970 utländska stämmor. Fonden röstade mot styrelsens rekommendation i tre av tio för</w:t>
      </w:r>
      <w:r w:rsidR="008A2813">
        <w:softHyphen/>
      </w:r>
      <w:r>
        <w:t>slag på stämmorna. Den stora andelen nej-röster är en konsekvens av att många utländska bolag har svårt att leva upp till de högt ställda krav som fonden satt upp i vissa ägarfrågor</w:t>
      </w:r>
      <w:r w:rsidR="008A2813">
        <w:t>.</w:t>
      </w:r>
    </w:p>
    <w:p w14:paraId="2CC49B2B" w14:textId="08EBCB6E" w:rsidR="008B4394" w:rsidRDefault="008B4394" w:rsidP="00B775B2">
      <w:pPr>
        <w:pStyle w:val="Brdtextmedindrag"/>
      </w:pPr>
      <w:r w:rsidRPr="00321369">
        <w:t xml:space="preserve">I det internationella ägarstyrningsarbetet samverkar AP-fonderna via </w:t>
      </w:r>
      <w:r w:rsidR="001F20D2">
        <w:t>det gemensamma</w:t>
      </w:r>
      <w:r w:rsidRPr="00321369">
        <w:t xml:space="preserve"> </w:t>
      </w:r>
      <w:r w:rsidR="00DF3CFF">
        <w:t>E</w:t>
      </w:r>
      <w:r w:rsidRPr="00321369">
        <w:t>tikråd</w:t>
      </w:r>
      <w:r w:rsidR="001F20D2">
        <w:t>et</w:t>
      </w:r>
      <w:r w:rsidRPr="00321369">
        <w:t xml:space="preserve"> och med andra stora kapitalförvaltare för att öka påtryckningskraften. I fond</w:t>
      </w:r>
      <w:r>
        <w:t xml:space="preserve">ens egna bolagsdialoger ligger </w:t>
      </w:r>
      <w:r w:rsidRPr="00321369">
        <w:t xml:space="preserve">fokus på ett antal principiella ägarfrågor </w:t>
      </w:r>
      <w:r w:rsidR="00DD0319">
        <w:t>så</w:t>
      </w:r>
      <w:r w:rsidRPr="00321369">
        <w:t>som styrelsens sammansättning, omfatt</w:t>
      </w:r>
      <w:r w:rsidR="008B3E76">
        <w:softHyphen/>
      </w:r>
      <w:r w:rsidRPr="00321369">
        <w:t>ningen på emissions</w:t>
      </w:r>
      <w:r>
        <w:softHyphen/>
      </w:r>
      <w:r w:rsidRPr="00321369">
        <w:t>mandat samt ersättningsprogram som inte lever upp till fondens krav. Fonden har även lyft frågor om bolagens klimatbelast</w:t>
      </w:r>
      <w:r w:rsidR="008B3E76">
        <w:softHyphen/>
      </w:r>
      <w:r w:rsidRPr="00321369">
        <w:t>ning</w:t>
      </w:r>
      <w:r w:rsidR="00F8521F">
        <w:t xml:space="preserve"> såsom a</w:t>
      </w:r>
      <w:r>
        <w:t>tt</w:t>
      </w:r>
      <w:r w:rsidRPr="00321369">
        <w:t xml:space="preserve"> bolagen bör utveckla en egen klimatstrategi</w:t>
      </w:r>
      <w:r>
        <w:t xml:space="preserve">, </w:t>
      </w:r>
      <w:r w:rsidRPr="00321369">
        <w:t>att de ska mäta och redovisa sitt koldioxidavtryck samt att de ska anpassa och utveckla sin verksamhet för att minska sin klimatpåverkan.</w:t>
      </w:r>
      <w:r>
        <w:t xml:space="preserve"> </w:t>
      </w:r>
    </w:p>
    <w:p w14:paraId="0D818C87" w14:textId="5E6070C3" w:rsidR="008B4394" w:rsidRDefault="008B4394" w:rsidP="008B4394">
      <w:pPr>
        <w:pStyle w:val="Brdtextmedindrag"/>
      </w:pPr>
      <w:bookmarkStart w:id="159" w:name="_Hlk6146791"/>
      <w:r w:rsidRPr="00321369">
        <w:t>Hållbarhetsfrågorna är en integrerad del</w:t>
      </w:r>
      <w:bookmarkEnd w:id="159"/>
      <w:r w:rsidRPr="00321369">
        <w:t xml:space="preserve"> av</w:t>
      </w:r>
      <w:r>
        <w:t xml:space="preserve"> </w:t>
      </w:r>
      <w:r w:rsidR="00386118">
        <w:t>Tredje AP-</w:t>
      </w:r>
      <w:r>
        <w:t>fondens</w:t>
      </w:r>
      <w:r w:rsidRPr="00321369">
        <w:t xml:space="preserve"> förvalt</w:t>
      </w:r>
      <w:r w:rsidR="00386118">
        <w:softHyphen/>
      </w:r>
      <w:r w:rsidRPr="00321369">
        <w:t xml:space="preserve">ning och ska vara förenliga med det långsiktiga uppdraget att skapa största möjliga nytta för den statliga inkomstpensionen. Olika aspekter om miljö, sociala frågor, bolagsstyrningsstyrning och affärsetik inkluderas i investeringsbesluten. </w:t>
      </w:r>
      <w:r>
        <w:t>Fonden</w:t>
      </w:r>
      <w:r w:rsidRPr="00321369">
        <w:t xml:space="preserve"> för dialoger med bolagen, ägare och övriga intressenter samt deltar i olika nationella och internationella initiativ som främjar god bolags</w:t>
      </w:r>
      <w:r>
        <w:softHyphen/>
      </w:r>
      <w:r w:rsidRPr="00321369">
        <w:t>styrning.</w:t>
      </w:r>
      <w:r>
        <w:t xml:space="preserve"> </w:t>
      </w:r>
    </w:p>
    <w:p w14:paraId="4BA93EA5" w14:textId="565D925D" w:rsidR="00DA2C7C" w:rsidRDefault="008B4394" w:rsidP="003B05C2">
      <w:pPr>
        <w:pStyle w:val="Brdtextmedindrag"/>
      </w:pPr>
      <w:r w:rsidRPr="00321369">
        <w:t xml:space="preserve">Tredje AP-fondens klimatstrategi är att ha tydliga hållbarhetsmål för portföljen. Fonden beslutade </w:t>
      </w:r>
      <w:r w:rsidR="00DA2C7C">
        <w:t>under 2019 om tre</w:t>
      </w:r>
      <w:r w:rsidRPr="00321369">
        <w:t xml:space="preserve"> hållbarhetsmål för perioden fram till och med utgången av 20</w:t>
      </w:r>
      <w:r w:rsidR="00DA2C7C">
        <w:t>25</w:t>
      </w:r>
      <w:r w:rsidRPr="00321369">
        <w:t xml:space="preserve">. </w:t>
      </w:r>
      <w:r w:rsidR="003B05C2">
        <w:t xml:space="preserve">De nya målen innebär att </w:t>
      </w:r>
      <w:r w:rsidR="00DA2C7C">
        <w:t>fondens koldioxidavtryck</w:t>
      </w:r>
      <w:r w:rsidR="003B05C2">
        <w:t xml:space="preserve"> </w:t>
      </w:r>
      <w:r w:rsidR="00DA2C7C">
        <w:t>ska halveras</w:t>
      </w:r>
      <w:r w:rsidR="003B05C2">
        <w:t>,</w:t>
      </w:r>
      <w:r w:rsidR="00DA2C7C">
        <w:t xml:space="preserve"> </w:t>
      </w:r>
      <w:r w:rsidR="003B05C2">
        <w:t xml:space="preserve">främst genom att påverka bolagen att minska sin egen klimatpåverkan. Fondens tematiska </w:t>
      </w:r>
      <w:r w:rsidR="00DA2C7C">
        <w:t>hål</w:t>
      </w:r>
      <w:r w:rsidR="004F0B7B">
        <w:t>l</w:t>
      </w:r>
      <w:r w:rsidR="00DA2C7C">
        <w:t>barhets</w:t>
      </w:r>
      <w:r w:rsidR="00585A9D">
        <w:softHyphen/>
      </w:r>
      <w:r w:rsidR="00DA2C7C">
        <w:t>investeringar</w:t>
      </w:r>
      <w:r w:rsidR="003B05C2">
        <w:t xml:space="preserve"> ska fördubblas genom att investeringar</w:t>
      </w:r>
      <w:r w:rsidR="00DA2C7C">
        <w:t xml:space="preserve"> i gröna obligationer</w:t>
      </w:r>
      <w:r w:rsidR="003B05C2">
        <w:t xml:space="preserve"> ökar till 30 miljarder kronor och att övriga hållbarh</w:t>
      </w:r>
      <w:r w:rsidR="000333A3">
        <w:t>e</w:t>
      </w:r>
      <w:r w:rsidR="003B05C2">
        <w:t>ts</w:t>
      </w:r>
      <w:r w:rsidR="00345048">
        <w:softHyphen/>
      </w:r>
      <w:r w:rsidR="003B05C2">
        <w:t>investeringar ökar till 25 miljarder kronor.</w:t>
      </w:r>
      <w:r w:rsidR="00DA2C7C">
        <w:t xml:space="preserve"> </w:t>
      </w:r>
      <w:r w:rsidR="00392C05">
        <w:t>F</w:t>
      </w:r>
      <w:r w:rsidR="00DA2C7C">
        <w:t>ondens direktägda onoterade fastighetsbolag ska vara ledande inom hållbarhet.</w:t>
      </w:r>
      <w:r w:rsidR="00392C05">
        <w:t xml:space="preserve"> Målet innebär ett ökat fokus på såväl hållbar produktion som byggnation.</w:t>
      </w:r>
    </w:p>
    <w:p w14:paraId="0C8101DD" w14:textId="498A05DF" w:rsidR="008B4394" w:rsidRPr="00321369" w:rsidRDefault="008B4394" w:rsidP="008B4394">
      <w:pPr>
        <w:pStyle w:val="Brdtextmedindrag"/>
      </w:pPr>
      <w:r w:rsidRPr="00321369">
        <w:t>Tredje AP-fonden följer Etikrådets rekommendationer när det gäller ute</w:t>
      </w:r>
      <w:r w:rsidR="00350EF0">
        <w:softHyphen/>
      </w:r>
      <w:r w:rsidRPr="00321369">
        <w:t>slutning av enskilda bolag i enlighet med konventionsgrunden</w:t>
      </w:r>
      <w:r w:rsidR="00DF3CFF">
        <w:t>,</w:t>
      </w:r>
      <w:r w:rsidRPr="00321369">
        <w:t xml:space="preserve"> </w:t>
      </w:r>
      <w:r>
        <w:t>dvs.</w:t>
      </w:r>
      <w:r w:rsidRPr="00321369">
        <w:t xml:space="preserve"> brett förankrade beslut i </w:t>
      </w:r>
      <w:r>
        <w:t>riksdagen</w:t>
      </w:r>
      <w:r w:rsidRPr="00321369">
        <w:t>. I övrigt utgör inte uteslutning en enskild strategi utan hållbarhetsanalys är en del av underlaget i förvaltnings</w:t>
      </w:r>
      <w:r w:rsidR="00350EF0">
        <w:softHyphen/>
      </w:r>
      <w:r w:rsidRPr="00321369">
        <w:t>besluten.</w:t>
      </w:r>
    </w:p>
    <w:p w14:paraId="4C312A31" w14:textId="5EC4D665" w:rsidR="008B4394" w:rsidRDefault="008B4394" w:rsidP="008B4394">
      <w:pPr>
        <w:pStyle w:val="Rubrik5utannumrering"/>
      </w:pPr>
      <w:r w:rsidRPr="006D4C44">
        <w:t>Risk- och kontrollverksamhet</w:t>
      </w:r>
    </w:p>
    <w:p w14:paraId="152C6867" w14:textId="4061CE03" w:rsidR="008B4394" w:rsidRDefault="008B4394" w:rsidP="008B4394">
      <w:pPr>
        <w:pStyle w:val="Brdtext"/>
      </w:pPr>
      <w:r w:rsidRPr="001C2035">
        <w:t>Tredje AP-fonden</w:t>
      </w:r>
      <w:r>
        <w:t>s kontrollfunktioner består av riskkontrollfunktionen och funktionen för regelefterlevnad. Dessa funktioner</w:t>
      </w:r>
      <w:r w:rsidRPr="001C2035">
        <w:t xml:space="preserve"> är oberoende i </w:t>
      </w:r>
      <w:r>
        <w:t>förhållande till kapitalförvalt</w:t>
      </w:r>
      <w:r w:rsidRPr="001C2035">
        <w:t>ningen. Riskkontrollfunkt</w:t>
      </w:r>
      <w:r>
        <w:t>ionen utgörs av avdelningen riskkontroll och a</w:t>
      </w:r>
      <w:r w:rsidRPr="001C2035">
        <w:t>vkastningsanalys</w:t>
      </w:r>
      <w:r w:rsidR="00DF3CFF">
        <w:t>.</w:t>
      </w:r>
      <w:r w:rsidRPr="001C2035">
        <w:t xml:space="preserve"> Avdelningen ansvarar för analys, uppföljning och kontroll av fondens risker, avkastning och limiter</w:t>
      </w:r>
      <w:r w:rsidR="0062171F">
        <w:softHyphen/>
      </w:r>
      <w:r w:rsidRPr="001C2035">
        <w:t>värdering av portföljen samt fondens affärssystem och risksystem. Chefen för avdelningen rapporterar till fondens risk- och administrations</w:t>
      </w:r>
      <w:r>
        <w:softHyphen/>
      </w:r>
      <w:r w:rsidRPr="001C2035">
        <w:t xml:space="preserve">chef. Risk- och administrationschefen rapporterar till </w:t>
      </w:r>
      <w:r>
        <w:t xml:space="preserve">den </w:t>
      </w:r>
      <w:r w:rsidRPr="001C2035">
        <w:t>verkställande direk</w:t>
      </w:r>
      <w:r w:rsidR="0062171F">
        <w:softHyphen/>
      </w:r>
      <w:r w:rsidRPr="001C2035">
        <w:t>tör</w:t>
      </w:r>
      <w:r>
        <w:t>en</w:t>
      </w:r>
      <w:r w:rsidRPr="001C2035">
        <w:t xml:space="preserve"> samt till styrelsen vid behov och utgör informationskanal för risk</w:t>
      </w:r>
      <w:r>
        <w:softHyphen/>
      </w:r>
      <w:r w:rsidRPr="001C2035">
        <w:t xml:space="preserve">rapportering till styrelsen. </w:t>
      </w:r>
    </w:p>
    <w:p w14:paraId="63ADFFA6" w14:textId="3E344CD6" w:rsidR="008B4394" w:rsidRPr="001C2035" w:rsidRDefault="008B4394" w:rsidP="008B4394">
      <w:pPr>
        <w:pStyle w:val="Brdtextmedindrag"/>
      </w:pPr>
      <w:r w:rsidRPr="001C2035">
        <w:t xml:space="preserve">Fonden har en </w:t>
      </w:r>
      <w:proofErr w:type="spellStart"/>
      <w:r w:rsidRPr="001C2035">
        <w:t>riskkommitté</w:t>
      </w:r>
      <w:proofErr w:type="spellEnd"/>
      <w:r w:rsidRPr="001C2035">
        <w:t xml:space="preserve"> som sammanträder en g</w:t>
      </w:r>
      <w:r>
        <w:t>ång per månad där både</w:t>
      </w:r>
      <w:r w:rsidR="00DF3CFF">
        <w:t xml:space="preserve"> funktionen för</w:t>
      </w:r>
      <w:r>
        <w:t xml:space="preserve"> riskkontroll och </w:t>
      </w:r>
      <w:r w:rsidR="00DF3CFF">
        <w:t>regelefterlevnad</w:t>
      </w:r>
      <w:r w:rsidRPr="001C2035">
        <w:t xml:space="preserve"> är föredragande. </w:t>
      </w:r>
      <w:proofErr w:type="spellStart"/>
      <w:r>
        <w:lastRenderedPageBreak/>
        <w:t>Riskkommittén</w:t>
      </w:r>
      <w:proofErr w:type="spellEnd"/>
      <w:r w:rsidRPr="001C2035">
        <w:t xml:space="preserve"> behandlar fondens samtliga risker, motparter, nya investe</w:t>
      </w:r>
      <w:r w:rsidR="0062171F">
        <w:softHyphen/>
      </w:r>
      <w:r w:rsidRPr="001C2035">
        <w:t>ringar, instrument, mandat, incidenter, exponeringar</w:t>
      </w:r>
      <w:r w:rsidR="00857F25">
        <w:t xml:space="preserve"> och</w:t>
      </w:r>
      <w:r w:rsidRPr="001C2035">
        <w:t xml:space="preserve"> operativ risk</w:t>
      </w:r>
      <w:r w:rsidR="0062171F">
        <w:softHyphen/>
      </w:r>
      <w:r w:rsidRPr="001C2035">
        <w:t xml:space="preserve">analys </w:t>
      </w:r>
      <w:r w:rsidR="00857F25">
        <w:t>samt</w:t>
      </w:r>
      <w:r w:rsidRPr="001C2035">
        <w:t xml:space="preserve"> bereder riskfrågor för revisionsutskottet och styrelsen. I </w:t>
      </w:r>
      <w:proofErr w:type="spellStart"/>
      <w:r>
        <w:t>risk</w:t>
      </w:r>
      <w:r w:rsidR="0062171F">
        <w:softHyphen/>
      </w:r>
      <w:r>
        <w:t>kommittén</w:t>
      </w:r>
      <w:proofErr w:type="spellEnd"/>
      <w:r w:rsidRPr="001C2035" w:rsidDel="00FE52CE">
        <w:t xml:space="preserve"> </w:t>
      </w:r>
      <w:r w:rsidRPr="001C2035">
        <w:t xml:space="preserve">ingår </w:t>
      </w:r>
      <w:r>
        <w:t xml:space="preserve">den </w:t>
      </w:r>
      <w:r w:rsidRPr="001C2035">
        <w:t>verkställande direktör</w:t>
      </w:r>
      <w:r>
        <w:t>en</w:t>
      </w:r>
      <w:r w:rsidRPr="001C2035">
        <w:t>, risk- och administrations</w:t>
      </w:r>
      <w:r w:rsidR="0062171F">
        <w:softHyphen/>
      </w:r>
      <w:r w:rsidRPr="001C2035">
        <w:t>chef</w:t>
      </w:r>
      <w:r>
        <w:t>en</w:t>
      </w:r>
      <w:r w:rsidRPr="001C2035">
        <w:t>, chef</w:t>
      </w:r>
      <w:r>
        <w:t>en för</w:t>
      </w:r>
      <w:r w:rsidRPr="001C2035">
        <w:t xml:space="preserve"> riskkontroll, </w:t>
      </w:r>
      <w:r>
        <w:t>chefen för regelefterlevnadsfunktionen</w:t>
      </w:r>
      <w:r w:rsidRPr="001C2035">
        <w:t>, investeringschef</w:t>
      </w:r>
      <w:r>
        <w:t>en</w:t>
      </w:r>
      <w:r w:rsidRPr="001C2035">
        <w:t xml:space="preserve"> samt cheferna inom kapital</w:t>
      </w:r>
      <w:r>
        <w:softHyphen/>
      </w:r>
      <w:r w:rsidRPr="001C2035">
        <w:t>förvaltningen. Risk</w:t>
      </w:r>
      <w:r w:rsidR="0062171F">
        <w:softHyphen/>
      </w:r>
      <w:r w:rsidRPr="001C2035">
        <w:t>kontrollfunktionen har även genom risk- och administrationschefen en bevakningsf</w:t>
      </w:r>
      <w:r>
        <w:t>unktion i fondens allokerings</w:t>
      </w:r>
      <w:r>
        <w:softHyphen/>
      </w:r>
      <w:r w:rsidRPr="001C2035">
        <w:t xml:space="preserve">kommitté. </w:t>
      </w:r>
      <w:r>
        <w:t>Chefen för regel</w:t>
      </w:r>
      <w:r w:rsidR="0062171F">
        <w:softHyphen/>
      </w:r>
      <w:r>
        <w:t xml:space="preserve">efterlevnadsfunktionen </w:t>
      </w:r>
      <w:r w:rsidRPr="001C2035">
        <w:t xml:space="preserve">rapporterar till </w:t>
      </w:r>
      <w:r>
        <w:t xml:space="preserve">den </w:t>
      </w:r>
      <w:r w:rsidRPr="001C2035">
        <w:t>verkställande direktör</w:t>
      </w:r>
      <w:r>
        <w:t>en</w:t>
      </w:r>
      <w:r w:rsidRPr="001C2035">
        <w:t xml:space="preserve"> och till styrelsen. Fonden har som del av kontrollverksamheten en extern internrevision (sedan 2011) där styrelsens revisionsutskott årligen avropar internrevision för olika områden inom fonden.</w:t>
      </w:r>
    </w:p>
    <w:p w14:paraId="0BD89F64" w14:textId="77777777" w:rsidR="008B4394" w:rsidRDefault="008B4394" w:rsidP="008B4394">
      <w:pPr>
        <w:pStyle w:val="Rubrik2"/>
      </w:pPr>
      <w:bookmarkStart w:id="160" w:name="_Toc481501536"/>
      <w:bookmarkStart w:id="161" w:name="_Toc481574495"/>
      <w:bookmarkStart w:id="162" w:name="_Toc483313570"/>
      <w:bookmarkStart w:id="163" w:name="_Toc514842427"/>
      <w:bookmarkStart w:id="164" w:name="_Toc7438826"/>
      <w:bookmarkStart w:id="165" w:name="_Toc8029419"/>
      <w:bookmarkStart w:id="166" w:name="_Toc9430697"/>
      <w:bookmarkStart w:id="167" w:name="_Toc41493009"/>
      <w:r>
        <w:t>Fjärde AP-fonden</w:t>
      </w:r>
      <w:bookmarkEnd w:id="160"/>
      <w:bookmarkEnd w:id="161"/>
      <w:bookmarkEnd w:id="162"/>
      <w:bookmarkEnd w:id="163"/>
      <w:bookmarkEnd w:id="164"/>
      <w:bookmarkEnd w:id="165"/>
      <w:bookmarkEnd w:id="166"/>
      <w:bookmarkEnd w:id="167"/>
      <w:r>
        <w:t xml:space="preserve"> </w:t>
      </w:r>
    </w:p>
    <w:p w14:paraId="1067823E" w14:textId="77777777" w:rsidR="008B4394" w:rsidRDefault="008B4394" w:rsidP="008B4394">
      <w:pPr>
        <w:pStyle w:val="Brdtextram"/>
        <w:tabs>
          <w:tab w:val="center" w:pos="2948"/>
        </w:tabs>
      </w:pPr>
      <w:r w:rsidRPr="00420062">
        <w:rPr>
          <w:b/>
        </w:rPr>
        <w:t xml:space="preserve">Regeringens </w:t>
      </w:r>
      <w:r>
        <w:rPr>
          <w:b/>
        </w:rPr>
        <w:t>bedömning</w:t>
      </w:r>
      <w:r w:rsidRPr="00420062">
        <w:rPr>
          <w:b/>
        </w:rPr>
        <w:t>:</w:t>
      </w:r>
      <w:r>
        <w:t xml:space="preserve"> </w:t>
      </w:r>
      <w:r>
        <w:tab/>
        <w:t>Fjärde AP-fonden har hanterat nettoflödet mellan in- och utbetalningarna i inkomstpensionssystemet som avsett. Fonden har genererat avkastning som bidrar till inkomstpensions</w:t>
      </w:r>
      <w:r>
        <w:softHyphen/>
        <w:t>systemets långsiktiga finansiering och har arbetat aktivt med hållbarhets</w:t>
      </w:r>
      <w:r>
        <w:softHyphen/>
        <w:t>frågor. Sammantaget har Fjärde AP-fonden infriat regering</w:t>
      </w:r>
      <w:r>
        <w:softHyphen/>
        <w:t>ens förväntningar på fonden.</w:t>
      </w:r>
    </w:p>
    <w:p w14:paraId="6DFC3FDD" w14:textId="77777777" w:rsidR="008B4394" w:rsidRDefault="008B4394" w:rsidP="008B4394">
      <w:pPr>
        <w:pStyle w:val="Rubrik4utannumrering"/>
      </w:pPr>
      <w:r>
        <w:t xml:space="preserve">Skälen för regeringens </w:t>
      </w:r>
      <w:r w:rsidRPr="00A672D9">
        <w:t>bedömning</w:t>
      </w:r>
    </w:p>
    <w:p w14:paraId="012AFC19" w14:textId="77777777" w:rsidR="008B4394" w:rsidRDefault="008B4394" w:rsidP="008B4394">
      <w:pPr>
        <w:pStyle w:val="Rubrik5utannumrering"/>
        <w:spacing w:before="0"/>
      </w:pPr>
      <w:r>
        <w:t>Sammanfattning</w:t>
      </w:r>
    </w:p>
    <w:p w14:paraId="6915F377" w14:textId="76C9F8BE" w:rsidR="008B4394" w:rsidRDefault="008B4394" w:rsidP="008B4394">
      <w:pPr>
        <w:pStyle w:val="Brdtextmedindrag"/>
        <w:ind w:firstLine="0"/>
      </w:pPr>
      <w:r w:rsidRPr="00DC3743">
        <w:rPr>
          <w:spacing w:val="-1"/>
        </w:rPr>
        <w:t>Under 201</w:t>
      </w:r>
      <w:r w:rsidR="00AD701C">
        <w:rPr>
          <w:spacing w:val="-1"/>
        </w:rPr>
        <w:t>9</w:t>
      </w:r>
      <w:r w:rsidRPr="00DC3743">
        <w:rPr>
          <w:spacing w:val="-1"/>
        </w:rPr>
        <w:t xml:space="preserve"> överförde Fjärde AP-fonden </w:t>
      </w:r>
      <w:r>
        <w:rPr>
          <w:spacing w:val="-1"/>
        </w:rPr>
        <w:t>6,</w:t>
      </w:r>
      <w:r w:rsidR="00AD701C">
        <w:rPr>
          <w:spacing w:val="-1"/>
        </w:rPr>
        <w:t>5</w:t>
      </w:r>
      <w:r w:rsidRPr="00DC3743">
        <w:rPr>
          <w:spacing w:val="-1"/>
        </w:rPr>
        <w:t xml:space="preserve"> miljarder kronor till inkomst</w:t>
      </w:r>
      <w:r w:rsidRPr="00DC3743">
        <w:rPr>
          <w:spacing w:val="-1"/>
        </w:rPr>
        <w:softHyphen/>
      </w:r>
      <w:r>
        <w:t>pensionssyst</w:t>
      </w:r>
      <w:r w:rsidR="00857F25">
        <w:t>e</w:t>
      </w:r>
      <w:r>
        <w:t xml:space="preserve">met. </w:t>
      </w:r>
      <w:r w:rsidRPr="00376DB2">
        <w:t>Fonden har därmed bidragit till att hantera det under</w:t>
      </w:r>
      <w:r w:rsidRPr="00376DB2">
        <w:softHyphen/>
        <w:t>skott som uppstår när summan av inbetalda pensionsavgifter är lägre än summan av utbetalda pensioner</w:t>
      </w:r>
      <w:r w:rsidRPr="004E15A6">
        <w:t>.</w:t>
      </w:r>
    </w:p>
    <w:p w14:paraId="0A2A18C4" w14:textId="485CFF33" w:rsidR="008B4394" w:rsidRPr="009F460F" w:rsidRDefault="008B4394" w:rsidP="008B4394">
      <w:pPr>
        <w:pStyle w:val="Brdtextmedindrag"/>
      </w:pPr>
      <w:r>
        <w:t>Fjärde AP-fondens genom</w:t>
      </w:r>
      <w:r>
        <w:softHyphen/>
        <w:t xml:space="preserve">snittliga årliga avkastning sedan 2001 har uppgått till </w:t>
      </w:r>
      <w:r w:rsidR="00A83BD4">
        <w:t>6,9</w:t>
      </w:r>
      <w:r>
        <w:t xml:space="preserve"> procent, vilket överstiger inkomstindex som ökat med </w:t>
      </w:r>
      <w:r w:rsidR="00A83BD4">
        <w:t>3,0</w:t>
      </w:r>
      <w:r>
        <w:t> procent per år under samma period. Fonden har därmed bidragit till inkomstpensionssystemets lång</w:t>
      </w:r>
      <w:r>
        <w:softHyphen/>
        <w:t>sik</w:t>
      </w:r>
      <w:r>
        <w:softHyphen/>
        <w:t>tiga finansiering. Under 201</w:t>
      </w:r>
      <w:r w:rsidR="00A83BD4">
        <w:t>9</w:t>
      </w:r>
      <w:r>
        <w:t xml:space="preserve"> uppgick fondens avkastning till </w:t>
      </w:r>
      <w:r w:rsidR="00A83BD4">
        <w:t>75,2</w:t>
      </w:r>
      <w:r>
        <w:t xml:space="preserve"> mil</w:t>
      </w:r>
      <w:r>
        <w:softHyphen/>
        <w:t xml:space="preserve">jarder kronor efter kostnader, vilket </w:t>
      </w:r>
      <w:r w:rsidRPr="009F460F">
        <w:t>mot</w:t>
      </w:r>
      <w:r w:rsidR="00916026">
        <w:softHyphen/>
      </w:r>
      <w:r w:rsidRPr="009F460F">
        <w:t xml:space="preserve">svarar en avkastning efter kostnader på </w:t>
      </w:r>
      <w:r w:rsidR="00A83BD4" w:rsidRPr="009F460F">
        <w:t>21,7</w:t>
      </w:r>
      <w:r w:rsidRPr="009F460F">
        <w:t xml:space="preserve"> procent. </w:t>
      </w:r>
    </w:p>
    <w:p w14:paraId="0C04D1CD" w14:textId="56423D87" w:rsidR="008B4394" w:rsidRDefault="008B4394" w:rsidP="008B4394">
      <w:pPr>
        <w:pStyle w:val="Brdtextmedindrag"/>
      </w:pPr>
      <w:r w:rsidRPr="009F460F">
        <w:t>På hållbarhetsområdet har fonden sedan 2012 varit en pionjär inom lågkoldioxidstrategier i syfte att sänka klimat</w:t>
      </w:r>
      <w:r w:rsidRPr="009F460F">
        <w:softHyphen/>
        <w:t>risken i till</w:t>
      </w:r>
      <w:r w:rsidRPr="009F460F">
        <w:softHyphen/>
        <w:t xml:space="preserve">gångarna. Fonden var även en av grundarna till Portfolio </w:t>
      </w:r>
      <w:proofErr w:type="spellStart"/>
      <w:r w:rsidRPr="009F460F">
        <w:t>Decarbonization</w:t>
      </w:r>
      <w:proofErr w:type="spellEnd"/>
      <w:r w:rsidRPr="009F460F">
        <w:t xml:space="preserve"> </w:t>
      </w:r>
      <w:proofErr w:type="spellStart"/>
      <w:r w:rsidRPr="009F460F">
        <w:t>Coalition</w:t>
      </w:r>
      <w:proofErr w:type="spellEnd"/>
      <w:r w:rsidRPr="009F460F">
        <w:t>. Under 201</w:t>
      </w:r>
      <w:r w:rsidR="009F460F" w:rsidRPr="009F460F">
        <w:t>9</w:t>
      </w:r>
      <w:r w:rsidR="009F460F">
        <w:t xml:space="preserve"> vidareutvecklades lågkoldioxidstrategierna genom att även inkludera underleverantörernas utsläpp i bolagsurvalet samt implementering av strategi för omställningen från förbränningsmotorer till elmotorer. Fonden har gjort </w:t>
      </w:r>
      <w:r w:rsidR="009F460F" w:rsidRPr="009F460F">
        <w:t>fördjupningsanalyser av hållbarhetstrender och integrerat klimat</w:t>
      </w:r>
      <w:r w:rsidR="00345048">
        <w:softHyphen/>
      </w:r>
      <w:r w:rsidR="009F460F" w:rsidRPr="009F460F">
        <w:t>scenarioanalyser i ekonomisk makroanalys samt genomfört tematiska investeringar med inriktning mot hållbar infrastruktur. Fonden har utökat hållbarhetsrapporteringen till resurseffektivitet och den onoterade fastig</w:t>
      </w:r>
      <w:r w:rsidR="00BC6141">
        <w:softHyphen/>
      </w:r>
      <w:r w:rsidR="009F460F" w:rsidRPr="009F460F">
        <w:t>hetsportföljens koldioxidutsläpp.</w:t>
      </w:r>
    </w:p>
    <w:p w14:paraId="2FF15A99" w14:textId="441CE2A4" w:rsidR="008B4394" w:rsidRDefault="008B4394" w:rsidP="008B4394">
      <w:pPr>
        <w:pStyle w:val="TabellRubrik"/>
      </w:pPr>
      <w:r>
        <w:lastRenderedPageBreak/>
        <w:t xml:space="preserve">Tabell </w:t>
      </w:r>
      <w:fldSimple w:instr=" STYLEREF 1 \s ">
        <w:r w:rsidR="008B3E76">
          <w:rPr>
            <w:noProof/>
          </w:rPr>
          <w:t>6</w:t>
        </w:r>
      </w:fldSimple>
      <w:r>
        <w:t>.</w:t>
      </w:r>
      <w:fldSimple w:instr=" SEQ Tabell \* Arabic \s 1  \* MERGEFORMAT ">
        <w:r w:rsidR="008B3E76">
          <w:rPr>
            <w:noProof/>
          </w:rPr>
          <w:t>7</w:t>
        </w:r>
      </w:fldSimple>
      <w:r>
        <w:tab/>
        <w:t>Fjärde AP-fondens resultat</w:t>
      </w:r>
    </w:p>
    <w:tbl>
      <w:tblPr>
        <w:tblW w:w="4839" w:type="pct"/>
        <w:tblCellMar>
          <w:left w:w="0" w:type="dxa"/>
        </w:tblCellMar>
        <w:tblLook w:val="0000" w:firstRow="0" w:lastRow="0" w:firstColumn="0" w:lastColumn="0" w:noHBand="0" w:noVBand="0"/>
      </w:tblPr>
      <w:tblGrid>
        <w:gridCol w:w="2182"/>
        <w:gridCol w:w="705"/>
        <w:gridCol w:w="705"/>
        <w:gridCol w:w="705"/>
        <w:gridCol w:w="705"/>
        <w:gridCol w:w="705"/>
      </w:tblGrid>
      <w:tr w:rsidR="00F91FED" w14:paraId="1B0852A6" w14:textId="167544CA" w:rsidTr="009F460F">
        <w:tc>
          <w:tcPr>
            <w:tcW w:w="2182" w:type="dxa"/>
            <w:tcBorders>
              <w:top w:val="single" w:sz="8" w:space="0" w:color="auto"/>
              <w:bottom w:val="single" w:sz="6" w:space="0" w:color="auto"/>
            </w:tcBorders>
          </w:tcPr>
          <w:p w14:paraId="592D711A" w14:textId="77777777" w:rsidR="00F91FED" w:rsidRPr="001027D3" w:rsidRDefault="00F91FED" w:rsidP="00C91AF4">
            <w:pPr>
              <w:pStyle w:val="TabellHuvud"/>
              <w:jc w:val="left"/>
              <w:rPr>
                <w:b w:val="0"/>
                <w:i/>
              </w:rPr>
            </w:pPr>
            <w:r w:rsidRPr="001027D3">
              <w:rPr>
                <w:b w:val="0"/>
                <w:i/>
              </w:rPr>
              <w:t>Miljarder kronor</w:t>
            </w:r>
          </w:p>
        </w:tc>
        <w:tc>
          <w:tcPr>
            <w:tcW w:w="705" w:type="dxa"/>
            <w:tcBorders>
              <w:top w:val="single" w:sz="8" w:space="0" w:color="auto"/>
              <w:bottom w:val="single" w:sz="6" w:space="0" w:color="auto"/>
            </w:tcBorders>
          </w:tcPr>
          <w:p w14:paraId="5039B4CE" w14:textId="77777777" w:rsidR="00F91FED" w:rsidRDefault="00F91FED" w:rsidP="00C91AF4">
            <w:pPr>
              <w:pStyle w:val="TabellHuvud"/>
            </w:pPr>
            <w:r>
              <w:t>2015</w:t>
            </w:r>
          </w:p>
        </w:tc>
        <w:tc>
          <w:tcPr>
            <w:tcW w:w="705" w:type="dxa"/>
            <w:tcBorders>
              <w:top w:val="single" w:sz="8" w:space="0" w:color="auto"/>
              <w:bottom w:val="single" w:sz="6" w:space="0" w:color="auto"/>
            </w:tcBorders>
          </w:tcPr>
          <w:p w14:paraId="50DA3434" w14:textId="77777777" w:rsidR="00F91FED" w:rsidRDefault="00F91FED" w:rsidP="00C91AF4">
            <w:pPr>
              <w:pStyle w:val="TabellHuvud"/>
            </w:pPr>
            <w:r>
              <w:t>2016</w:t>
            </w:r>
          </w:p>
        </w:tc>
        <w:tc>
          <w:tcPr>
            <w:tcW w:w="705" w:type="dxa"/>
            <w:tcBorders>
              <w:top w:val="single" w:sz="8" w:space="0" w:color="auto"/>
              <w:bottom w:val="single" w:sz="6" w:space="0" w:color="auto"/>
            </w:tcBorders>
          </w:tcPr>
          <w:p w14:paraId="5E1181E9" w14:textId="77777777" w:rsidR="00F91FED" w:rsidRDefault="00F91FED" w:rsidP="00C91AF4">
            <w:pPr>
              <w:pStyle w:val="TabellHuvud"/>
            </w:pPr>
            <w:r>
              <w:t>2017</w:t>
            </w:r>
          </w:p>
        </w:tc>
        <w:tc>
          <w:tcPr>
            <w:tcW w:w="705" w:type="dxa"/>
            <w:tcBorders>
              <w:top w:val="single" w:sz="8" w:space="0" w:color="auto"/>
              <w:bottom w:val="single" w:sz="6" w:space="0" w:color="auto"/>
            </w:tcBorders>
          </w:tcPr>
          <w:p w14:paraId="60B1AB5F" w14:textId="77777777" w:rsidR="00F91FED" w:rsidRDefault="00F91FED" w:rsidP="00C91AF4">
            <w:pPr>
              <w:pStyle w:val="TabellHuvud"/>
            </w:pPr>
            <w:r>
              <w:t>2018</w:t>
            </w:r>
          </w:p>
        </w:tc>
        <w:tc>
          <w:tcPr>
            <w:tcW w:w="705" w:type="dxa"/>
            <w:tcBorders>
              <w:top w:val="single" w:sz="8" w:space="0" w:color="auto"/>
              <w:bottom w:val="single" w:sz="6" w:space="0" w:color="auto"/>
            </w:tcBorders>
          </w:tcPr>
          <w:p w14:paraId="2BDCC85C" w14:textId="7457FD6C" w:rsidR="00F91FED" w:rsidRDefault="00F91FED" w:rsidP="00C91AF4">
            <w:pPr>
              <w:pStyle w:val="TabellHuvud"/>
            </w:pPr>
            <w:r>
              <w:t>2019</w:t>
            </w:r>
          </w:p>
        </w:tc>
      </w:tr>
      <w:tr w:rsidR="00F91FED" w14:paraId="5976E905" w14:textId="4FFF3621" w:rsidTr="009F460F">
        <w:tc>
          <w:tcPr>
            <w:tcW w:w="2182" w:type="dxa"/>
            <w:tcBorders>
              <w:top w:val="single" w:sz="6" w:space="0" w:color="auto"/>
            </w:tcBorders>
          </w:tcPr>
          <w:p w14:paraId="29577CCD" w14:textId="77777777" w:rsidR="00F91FED" w:rsidRDefault="00F91FED" w:rsidP="00C91AF4">
            <w:pPr>
              <w:pStyle w:val="TabellRader"/>
              <w:jc w:val="left"/>
            </w:pPr>
            <w:r>
              <w:t>Ingående fondkapital</w:t>
            </w:r>
          </w:p>
        </w:tc>
        <w:tc>
          <w:tcPr>
            <w:tcW w:w="705" w:type="dxa"/>
            <w:tcBorders>
              <w:top w:val="single" w:sz="6" w:space="0" w:color="auto"/>
            </w:tcBorders>
          </w:tcPr>
          <w:p w14:paraId="01C115A5" w14:textId="77777777" w:rsidR="00F91FED" w:rsidRDefault="00F91FED" w:rsidP="00C91AF4">
            <w:pPr>
              <w:pStyle w:val="TabellRader"/>
            </w:pPr>
            <w:r>
              <w:t>294,9</w:t>
            </w:r>
          </w:p>
        </w:tc>
        <w:tc>
          <w:tcPr>
            <w:tcW w:w="705" w:type="dxa"/>
            <w:tcBorders>
              <w:top w:val="single" w:sz="6" w:space="0" w:color="auto"/>
            </w:tcBorders>
          </w:tcPr>
          <w:p w14:paraId="67680473" w14:textId="77777777" w:rsidR="00F91FED" w:rsidRDefault="00F91FED" w:rsidP="00C91AF4">
            <w:pPr>
              <w:pStyle w:val="TabellRader"/>
            </w:pPr>
            <w:r>
              <w:t>310,0</w:t>
            </w:r>
          </w:p>
        </w:tc>
        <w:tc>
          <w:tcPr>
            <w:tcW w:w="705" w:type="dxa"/>
            <w:tcBorders>
              <w:top w:val="single" w:sz="6" w:space="0" w:color="auto"/>
            </w:tcBorders>
          </w:tcPr>
          <w:p w14:paraId="1C7FA1C0" w14:textId="77777777" w:rsidR="00F91FED" w:rsidRDefault="00F91FED" w:rsidP="00C91AF4">
            <w:pPr>
              <w:pStyle w:val="TabellRader"/>
            </w:pPr>
            <w:r>
              <w:t>333,9</w:t>
            </w:r>
          </w:p>
        </w:tc>
        <w:tc>
          <w:tcPr>
            <w:tcW w:w="705" w:type="dxa"/>
            <w:tcBorders>
              <w:top w:val="single" w:sz="6" w:space="0" w:color="auto"/>
            </w:tcBorders>
          </w:tcPr>
          <w:p w14:paraId="676CF16E" w14:textId="77777777" w:rsidR="00F91FED" w:rsidRDefault="00F91FED" w:rsidP="00C91AF4">
            <w:pPr>
              <w:pStyle w:val="TabellRader"/>
            </w:pPr>
            <w:r>
              <w:t>356,6</w:t>
            </w:r>
          </w:p>
        </w:tc>
        <w:tc>
          <w:tcPr>
            <w:tcW w:w="705" w:type="dxa"/>
            <w:tcBorders>
              <w:top w:val="single" w:sz="6" w:space="0" w:color="auto"/>
            </w:tcBorders>
          </w:tcPr>
          <w:p w14:paraId="0CCC7F7C" w14:textId="31416F3F" w:rsidR="00F91FED" w:rsidRDefault="00F91FED" w:rsidP="00C91AF4">
            <w:pPr>
              <w:pStyle w:val="TabellRader"/>
            </w:pPr>
            <w:r>
              <w:t>349,3</w:t>
            </w:r>
          </w:p>
        </w:tc>
      </w:tr>
      <w:tr w:rsidR="00F91FED" w14:paraId="72431BD6" w14:textId="1C437651" w:rsidTr="009F460F">
        <w:tc>
          <w:tcPr>
            <w:tcW w:w="2182" w:type="dxa"/>
          </w:tcPr>
          <w:p w14:paraId="41D63969" w14:textId="77777777" w:rsidR="00F91FED" w:rsidRDefault="00F91FED" w:rsidP="00C91AF4">
            <w:pPr>
              <w:pStyle w:val="TabellRader"/>
              <w:jc w:val="left"/>
            </w:pPr>
            <w:r>
              <w:t>Överföringar</w:t>
            </w:r>
          </w:p>
        </w:tc>
        <w:tc>
          <w:tcPr>
            <w:tcW w:w="705" w:type="dxa"/>
          </w:tcPr>
          <w:p w14:paraId="1364D270" w14:textId="77777777" w:rsidR="00F91FED" w:rsidRDefault="00F91FED" w:rsidP="00C91AF4">
            <w:pPr>
              <w:pStyle w:val="TabellRader"/>
            </w:pPr>
            <w:r>
              <w:t>-4,9</w:t>
            </w:r>
          </w:p>
        </w:tc>
        <w:tc>
          <w:tcPr>
            <w:tcW w:w="705" w:type="dxa"/>
          </w:tcPr>
          <w:p w14:paraId="1DE9C6B1" w14:textId="77777777" w:rsidR="00F91FED" w:rsidRDefault="00F91FED" w:rsidP="00C91AF4">
            <w:pPr>
              <w:pStyle w:val="TabellRader"/>
            </w:pPr>
            <w:r>
              <w:t>-6,6</w:t>
            </w:r>
          </w:p>
        </w:tc>
        <w:tc>
          <w:tcPr>
            <w:tcW w:w="705" w:type="dxa"/>
          </w:tcPr>
          <w:p w14:paraId="2C782A07" w14:textId="77777777" w:rsidR="00F91FED" w:rsidRDefault="00F91FED" w:rsidP="00C91AF4">
            <w:pPr>
              <w:pStyle w:val="TabellRader"/>
            </w:pPr>
            <w:r>
              <w:t>-7,4</w:t>
            </w:r>
          </w:p>
        </w:tc>
        <w:tc>
          <w:tcPr>
            <w:tcW w:w="705" w:type="dxa"/>
          </w:tcPr>
          <w:p w14:paraId="18F10B16" w14:textId="77777777" w:rsidR="00F91FED" w:rsidRDefault="00F91FED" w:rsidP="00C91AF4">
            <w:pPr>
              <w:pStyle w:val="TabellRader"/>
            </w:pPr>
            <w:r>
              <w:t>-6,8</w:t>
            </w:r>
          </w:p>
        </w:tc>
        <w:tc>
          <w:tcPr>
            <w:tcW w:w="705" w:type="dxa"/>
          </w:tcPr>
          <w:p w14:paraId="631EB2BA" w14:textId="33798B2F" w:rsidR="00F91FED" w:rsidRDefault="00F91FED" w:rsidP="00C91AF4">
            <w:pPr>
              <w:pStyle w:val="TabellRader"/>
            </w:pPr>
            <w:r>
              <w:t>-6,5</w:t>
            </w:r>
          </w:p>
        </w:tc>
      </w:tr>
      <w:tr w:rsidR="00F91FED" w14:paraId="5AC364EB" w14:textId="2BBB7758" w:rsidTr="009F460F">
        <w:tc>
          <w:tcPr>
            <w:tcW w:w="2182" w:type="dxa"/>
          </w:tcPr>
          <w:p w14:paraId="138FE093" w14:textId="77777777" w:rsidR="00F91FED" w:rsidRDefault="00F91FED" w:rsidP="00C91AF4">
            <w:pPr>
              <w:pStyle w:val="TabellRader"/>
              <w:jc w:val="left"/>
            </w:pPr>
            <w:r>
              <w:t>Årets resultat</w:t>
            </w:r>
          </w:p>
        </w:tc>
        <w:tc>
          <w:tcPr>
            <w:tcW w:w="705" w:type="dxa"/>
          </w:tcPr>
          <w:p w14:paraId="5212832B" w14:textId="77777777" w:rsidR="00F91FED" w:rsidRDefault="00F91FED" w:rsidP="00C91AF4">
            <w:pPr>
              <w:pStyle w:val="TabellRader"/>
            </w:pPr>
            <w:r>
              <w:t>20,1</w:t>
            </w:r>
          </w:p>
        </w:tc>
        <w:tc>
          <w:tcPr>
            <w:tcW w:w="705" w:type="dxa"/>
          </w:tcPr>
          <w:p w14:paraId="2B3EF319" w14:textId="77777777" w:rsidR="00F91FED" w:rsidRDefault="00F91FED" w:rsidP="00C91AF4">
            <w:pPr>
              <w:pStyle w:val="TabellRader"/>
            </w:pPr>
            <w:r>
              <w:t>30,5</w:t>
            </w:r>
          </w:p>
        </w:tc>
        <w:tc>
          <w:tcPr>
            <w:tcW w:w="705" w:type="dxa"/>
          </w:tcPr>
          <w:p w14:paraId="2900BDD5" w14:textId="77777777" w:rsidR="00F91FED" w:rsidRDefault="00F91FED" w:rsidP="00C91AF4">
            <w:pPr>
              <w:pStyle w:val="TabellRader"/>
            </w:pPr>
            <w:r>
              <w:t>30,1</w:t>
            </w:r>
          </w:p>
        </w:tc>
        <w:tc>
          <w:tcPr>
            <w:tcW w:w="705" w:type="dxa"/>
          </w:tcPr>
          <w:p w14:paraId="1C7F4D41" w14:textId="77777777" w:rsidR="00F91FED" w:rsidRDefault="00F91FED" w:rsidP="00C91AF4">
            <w:pPr>
              <w:pStyle w:val="TabellRader"/>
            </w:pPr>
            <w:r>
              <w:t>-0,5</w:t>
            </w:r>
          </w:p>
        </w:tc>
        <w:tc>
          <w:tcPr>
            <w:tcW w:w="705" w:type="dxa"/>
          </w:tcPr>
          <w:p w14:paraId="51DE226A" w14:textId="36F0FD83" w:rsidR="00F91FED" w:rsidRDefault="00F91FED" w:rsidP="00C91AF4">
            <w:pPr>
              <w:pStyle w:val="TabellRader"/>
            </w:pPr>
            <w:r>
              <w:t>75,2</w:t>
            </w:r>
          </w:p>
        </w:tc>
      </w:tr>
      <w:tr w:rsidR="00F91FED" w14:paraId="18FB5E9A" w14:textId="51DB263B" w:rsidTr="009F460F">
        <w:tc>
          <w:tcPr>
            <w:tcW w:w="2182" w:type="dxa"/>
          </w:tcPr>
          <w:p w14:paraId="15036EF4" w14:textId="77777777" w:rsidR="00F91FED" w:rsidRDefault="00F91FED" w:rsidP="00C91AF4">
            <w:pPr>
              <w:pStyle w:val="TabellRader"/>
              <w:jc w:val="left"/>
            </w:pPr>
            <w:r>
              <w:t>Utgående fondkapital</w:t>
            </w:r>
          </w:p>
        </w:tc>
        <w:tc>
          <w:tcPr>
            <w:tcW w:w="705" w:type="dxa"/>
          </w:tcPr>
          <w:p w14:paraId="6843A80E" w14:textId="77777777" w:rsidR="00F91FED" w:rsidRDefault="00F91FED" w:rsidP="00C91AF4">
            <w:pPr>
              <w:pStyle w:val="TabellRader"/>
            </w:pPr>
            <w:r>
              <w:t>310,0</w:t>
            </w:r>
          </w:p>
        </w:tc>
        <w:tc>
          <w:tcPr>
            <w:tcW w:w="705" w:type="dxa"/>
          </w:tcPr>
          <w:p w14:paraId="06932005" w14:textId="77777777" w:rsidR="00F91FED" w:rsidRDefault="00F91FED" w:rsidP="00C91AF4">
            <w:pPr>
              <w:pStyle w:val="TabellRader"/>
            </w:pPr>
            <w:r>
              <w:t>333,9</w:t>
            </w:r>
          </w:p>
        </w:tc>
        <w:tc>
          <w:tcPr>
            <w:tcW w:w="705" w:type="dxa"/>
          </w:tcPr>
          <w:p w14:paraId="554007C1" w14:textId="77777777" w:rsidR="00F91FED" w:rsidRDefault="00F91FED" w:rsidP="00C91AF4">
            <w:pPr>
              <w:pStyle w:val="TabellRader"/>
            </w:pPr>
            <w:r>
              <w:t>356,6</w:t>
            </w:r>
          </w:p>
        </w:tc>
        <w:tc>
          <w:tcPr>
            <w:tcW w:w="705" w:type="dxa"/>
          </w:tcPr>
          <w:p w14:paraId="147649D6" w14:textId="77777777" w:rsidR="00F91FED" w:rsidRDefault="00F91FED" w:rsidP="00C91AF4">
            <w:pPr>
              <w:pStyle w:val="TabellRader"/>
            </w:pPr>
            <w:r>
              <w:t>349,3</w:t>
            </w:r>
          </w:p>
        </w:tc>
        <w:tc>
          <w:tcPr>
            <w:tcW w:w="705" w:type="dxa"/>
          </w:tcPr>
          <w:p w14:paraId="5F568A96" w14:textId="63B10826" w:rsidR="00F91FED" w:rsidRDefault="00F91FED" w:rsidP="00C91AF4">
            <w:pPr>
              <w:pStyle w:val="TabellRader"/>
            </w:pPr>
            <w:r>
              <w:t>418,0</w:t>
            </w:r>
          </w:p>
        </w:tc>
      </w:tr>
      <w:tr w:rsidR="00F91FED" w14:paraId="4DBD1E74" w14:textId="160F7E94" w:rsidTr="009F460F">
        <w:tc>
          <w:tcPr>
            <w:tcW w:w="2182" w:type="dxa"/>
            <w:tcBorders>
              <w:bottom w:val="single" w:sz="4" w:space="0" w:color="auto"/>
            </w:tcBorders>
          </w:tcPr>
          <w:p w14:paraId="7E68F4D6" w14:textId="77777777" w:rsidR="00F91FED" w:rsidRDefault="00F91FED" w:rsidP="00C91AF4">
            <w:pPr>
              <w:pStyle w:val="TabellRader"/>
              <w:jc w:val="left"/>
            </w:pPr>
            <w:r>
              <w:t xml:space="preserve">Årets förändring </w:t>
            </w:r>
          </w:p>
        </w:tc>
        <w:tc>
          <w:tcPr>
            <w:tcW w:w="705" w:type="dxa"/>
            <w:tcBorders>
              <w:bottom w:val="single" w:sz="4" w:space="0" w:color="auto"/>
            </w:tcBorders>
            <w:vAlign w:val="bottom"/>
          </w:tcPr>
          <w:p w14:paraId="724EA5EB" w14:textId="77777777" w:rsidR="00F91FED" w:rsidRDefault="00F91FED" w:rsidP="00C91AF4">
            <w:pPr>
              <w:pStyle w:val="TabellRader"/>
            </w:pPr>
            <w:r w:rsidRPr="00E7628E">
              <w:t>15,1</w:t>
            </w:r>
          </w:p>
        </w:tc>
        <w:tc>
          <w:tcPr>
            <w:tcW w:w="705" w:type="dxa"/>
            <w:tcBorders>
              <w:bottom w:val="single" w:sz="4" w:space="0" w:color="auto"/>
            </w:tcBorders>
            <w:vAlign w:val="bottom"/>
          </w:tcPr>
          <w:p w14:paraId="4E4022A7" w14:textId="77777777" w:rsidR="00F91FED" w:rsidRDefault="00F91FED" w:rsidP="00C91AF4">
            <w:pPr>
              <w:pStyle w:val="TabellRader"/>
            </w:pPr>
            <w:r w:rsidRPr="00E7628E">
              <w:t>23,9</w:t>
            </w:r>
          </w:p>
        </w:tc>
        <w:tc>
          <w:tcPr>
            <w:tcW w:w="705" w:type="dxa"/>
            <w:tcBorders>
              <w:bottom w:val="single" w:sz="4" w:space="0" w:color="auto"/>
            </w:tcBorders>
          </w:tcPr>
          <w:p w14:paraId="0D7E4B4B" w14:textId="77777777" w:rsidR="00F91FED" w:rsidRPr="00E7628E" w:rsidRDefault="00F91FED" w:rsidP="00C91AF4">
            <w:pPr>
              <w:pStyle w:val="TabellRader"/>
            </w:pPr>
            <w:r>
              <w:t>22,7</w:t>
            </w:r>
          </w:p>
        </w:tc>
        <w:tc>
          <w:tcPr>
            <w:tcW w:w="705" w:type="dxa"/>
            <w:tcBorders>
              <w:bottom w:val="single" w:sz="4" w:space="0" w:color="auto"/>
            </w:tcBorders>
          </w:tcPr>
          <w:p w14:paraId="411B41EE" w14:textId="77777777" w:rsidR="00F91FED" w:rsidRDefault="00F91FED" w:rsidP="00C91AF4">
            <w:pPr>
              <w:pStyle w:val="TabellRader"/>
            </w:pPr>
            <w:r>
              <w:t>-7,3</w:t>
            </w:r>
          </w:p>
        </w:tc>
        <w:tc>
          <w:tcPr>
            <w:tcW w:w="705" w:type="dxa"/>
            <w:tcBorders>
              <w:bottom w:val="single" w:sz="4" w:space="0" w:color="auto"/>
            </w:tcBorders>
          </w:tcPr>
          <w:p w14:paraId="6B779E53" w14:textId="61CB7EF2" w:rsidR="00F91FED" w:rsidRDefault="00F91FED" w:rsidP="00C91AF4">
            <w:pPr>
              <w:pStyle w:val="TabellRader"/>
            </w:pPr>
            <w:r>
              <w:t>68,7</w:t>
            </w:r>
          </w:p>
        </w:tc>
      </w:tr>
      <w:tr w:rsidR="00F91FED" w14:paraId="78D42837" w14:textId="6701B695" w:rsidTr="009F460F">
        <w:tc>
          <w:tcPr>
            <w:tcW w:w="2182" w:type="dxa"/>
            <w:tcBorders>
              <w:top w:val="single" w:sz="4" w:space="0" w:color="auto"/>
            </w:tcBorders>
            <w:vAlign w:val="center"/>
          </w:tcPr>
          <w:p w14:paraId="6B461D8E" w14:textId="77777777" w:rsidR="00F91FED" w:rsidRDefault="00F91FED" w:rsidP="00C91AF4">
            <w:pPr>
              <w:pStyle w:val="TabellHuvud"/>
              <w:jc w:val="left"/>
              <w:rPr>
                <w:color w:val="000000"/>
                <w:szCs w:val="18"/>
                <w:lang w:eastAsia="sv-SE"/>
              </w:rPr>
            </w:pPr>
            <w:r w:rsidRPr="001027D3">
              <w:rPr>
                <w:b w:val="0"/>
                <w:i/>
              </w:rPr>
              <w:t>Procent</w:t>
            </w:r>
          </w:p>
        </w:tc>
        <w:tc>
          <w:tcPr>
            <w:tcW w:w="705" w:type="dxa"/>
            <w:tcBorders>
              <w:top w:val="single" w:sz="4" w:space="0" w:color="auto"/>
            </w:tcBorders>
            <w:vAlign w:val="center"/>
          </w:tcPr>
          <w:p w14:paraId="2E06227A" w14:textId="77777777" w:rsidR="00F91FED" w:rsidRPr="002741F7" w:rsidRDefault="00F91FED" w:rsidP="00C91AF4">
            <w:pPr>
              <w:pStyle w:val="TabellRader"/>
              <w:rPr>
                <w:color w:val="000000"/>
                <w:szCs w:val="18"/>
                <w:lang w:eastAsia="sv-SE"/>
              </w:rPr>
            </w:pPr>
          </w:p>
        </w:tc>
        <w:tc>
          <w:tcPr>
            <w:tcW w:w="705" w:type="dxa"/>
            <w:tcBorders>
              <w:top w:val="single" w:sz="4" w:space="0" w:color="auto"/>
            </w:tcBorders>
            <w:vAlign w:val="center"/>
          </w:tcPr>
          <w:p w14:paraId="3C65617C" w14:textId="77777777" w:rsidR="00F91FED" w:rsidRPr="002741F7" w:rsidRDefault="00F91FED" w:rsidP="00C91AF4">
            <w:pPr>
              <w:pStyle w:val="TabellRader"/>
              <w:rPr>
                <w:color w:val="000000"/>
                <w:szCs w:val="18"/>
                <w:lang w:eastAsia="sv-SE"/>
              </w:rPr>
            </w:pPr>
          </w:p>
        </w:tc>
        <w:tc>
          <w:tcPr>
            <w:tcW w:w="705" w:type="dxa"/>
            <w:tcBorders>
              <w:top w:val="single" w:sz="4" w:space="0" w:color="auto"/>
            </w:tcBorders>
          </w:tcPr>
          <w:p w14:paraId="1859B09C" w14:textId="77777777" w:rsidR="00F91FED" w:rsidRPr="002741F7" w:rsidRDefault="00F91FED" w:rsidP="00C91AF4">
            <w:pPr>
              <w:pStyle w:val="TabellRader"/>
              <w:rPr>
                <w:color w:val="000000"/>
                <w:szCs w:val="18"/>
                <w:lang w:eastAsia="sv-SE"/>
              </w:rPr>
            </w:pPr>
          </w:p>
        </w:tc>
        <w:tc>
          <w:tcPr>
            <w:tcW w:w="705" w:type="dxa"/>
            <w:tcBorders>
              <w:top w:val="single" w:sz="4" w:space="0" w:color="auto"/>
            </w:tcBorders>
          </w:tcPr>
          <w:p w14:paraId="43D90CFD" w14:textId="77777777" w:rsidR="00F91FED" w:rsidRPr="002741F7" w:rsidRDefault="00F91FED" w:rsidP="00C91AF4">
            <w:pPr>
              <w:pStyle w:val="TabellRader"/>
              <w:rPr>
                <w:color w:val="000000"/>
                <w:szCs w:val="18"/>
                <w:lang w:eastAsia="sv-SE"/>
              </w:rPr>
            </w:pPr>
          </w:p>
        </w:tc>
        <w:tc>
          <w:tcPr>
            <w:tcW w:w="705" w:type="dxa"/>
            <w:tcBorders>
              <w:top w:val="single" w:sz="4" w:space="0" w:color="auto"/>
            </w:tcBorders>
          </w:tcPr>
          <w:p w14:paraId="47C669A4" w14:textId="77777777" w:rsidR="00F91FED" w:rsidRPr="002741F7" w:rsidRDefault="00F91FED" w:rsidP="00C91AF4">
            <w:pPr>
              <w:pStyle w:val="TabellRader"/>
              <w:rPr>
                <w:color w:val="000000"/>
                <w:szCs w:val="18"/>
                <w:lang w:eastAsia="sv-SE"/>
              </w:rPr>
            </w:pPr>
          </w:p>
        </w:tc>
      </w:tr>
      <w:tr w:rsidR="00F91FED" w14:paraId="4D61C6F2" w14:textId="21CF878E" w:rsidTr="009F460F">
        <w:tc>
          <w:tcPr>
            <w:tcW w:w="2182" w:type="dxa"/>
            <w:vAlign w:val="center"/>
          </w:tcPr>
          <w:p w14:paraId="7E17ABCE" w14:textId="77777777" w:rsidR="00F91FED" w:rsidRDefault="00F91FED" w:rsidP="00C91AF4">
            <w:pPr>
              <w:pStyle w:val="TabellRader"/>
              <w:jc w:val="left"/>
            </w:pPr>
            <w:r w:rsidRPr="002741F7">
              <w:rPr>
                <w:color w:val="000000"/>
                <w:szCs w:val="18"/>
                <w:lang w:eastAsia="sv-SE"/>
              </w:rPr>
              <w:t xml:space="preserve">Avkastning före kostnader </w:t>
            </w:r>
          </w:p>
        </w:tc>
        <w:tc>
          <w:tcPr>
            <w:tcW w:w="705" w:type="dxa"/>
            <w:vAlign w:val="center"/>
          </w:tcPr>
          <w:p w14:paraId="0B122136" w14:textId="77777777" w:rsidR="00F91FED" w:rsidRPr="00E7628E" w:rsidRDefault="00F91FED" w:rsidP="00C91AF4">
            <w:pPr>
              <w:pStyle w:val="TabellRader"/>
            </w:pPr>
            <w:r w:rsidRPr="002741F7">
              <w:rPr>
                <w:color w:val="000000"/>
                <w:szCs w:val="18"/>
                <w:lang w:eastAsia="sv-SE"/>
              </w:rPr>
              <w:t>6,9</w:t>
            </w:r>
          </w:p>
        </w:tc>
        <w:tc>
          <w:tcPr>
            <w:tcW w:w="705" w:type="dxa"/>
            <w:vAlign w:val="center"/>
          </w:tcPr>
          <w:p w14:paraId="5190D4FB" w14:textId="77777777" w:rsidR="00F91FED" w:rsidRPr="00E7628E" w:rsidRDefault="00F91FED" w:rsidP="00C91AF4">
            <w:pPr>
              <w:pStyle w:val="TabellRader"/>
            </w:pPr>
            <w:r w:rsidRPr="002741F7">
              <w:rPr>
                <w:color w:val="000000"/>
                <w:szCs w:val="18"/>
                <w:lang w:eastAsia="sv-SE"/>
              </w:rPr>
              <w:t>10,1</w:t>
            </w:r>
          </w:p>
        </w:tc>
        <w:tc>
          <w:tcPr>
            <w:tcW w:w="705" w:type="dxa"/>
          </w:tcPr>
          <w:p w14:paraId="3C477C26" w14:textId="77777777" w:rsidR="00F91FED" w:rsidRPr="002741F7" w:rsidRDefault="00F91FED" w:rsidP="00C91AF4">
            <w:pPr>
              <w:pStyle w:val="TabellRader"/>
              <w:rPr>
                <w:color w:val="000000"/>
                <w:szCs w:val="18"/>
                <w:lang w:eastAsia="sv-SE"/>
              </w:rPr>
            </w:pPr>
            <w:r>
              <w:rPr>
                <w:color w:val="000000"/>
                <w:szCs w:val="18"/>
                <w:lang w:eastAsia="sv-SE"/>
              </w:rPr>
              <w:t>9,2</w:t>
            </w:r>
          </w:p>
        </w:tc>
        <w:tc>
          <w:tcPr>
            <w:tcW w:w="705" w:type="dxa"/>
          </w:tcPr>
          <w:p w14:paraId="1D7284EA" w14:textId="77777777" w:rsidR="00F91FED" w:rsidRDefault="00F91FED" w:rsidP="00C91AF4">
            <w:pPr>
              <w:pStyle w:val="TabellRader"/>
              <w:rPr>
                <w:color w:val="000000"/>
                <w:szCs w:val="18"/>
                <w:lang w:eastAsia="sv-SE"/>
              </w:rPr>
            </w:pPr>
            <w:r>
              <w:rPr>
                <w:color w:val="000000"/>
                <w:szCs w:val="18"/>
                <w:lang w:eastAsia="sv-SE"/>
              </w:rPr>
              <w:t>-0,1</w:t>
            </w:r>
          </w:p>
        </w:tc>
        <w:tc>
          <w:tcPr>
            <w:tcW w:w="705" w:type="dxa"/>
          </w:tcPr>
          <w:p w14:paraId="3190174C" w14:textId="19314AB0" w:rsidR="00F91FED" w:rsidRDefault="00F91FED" w:rsidP="00C91AF4">
            <w:pPr>
              <w:pStyle w:val="TabellRader"/>
              <w:rPr>
                <w:color w:val="000000"/>
                <w:szCs w:val="18"/>
                <w:lang w:eastAsia="sv-SE"/>
              </w:rPr>
            </w:pPr>
            <w:r>
              <w:rPr>
                <w:color w:val="000000"/>
                <w:szCs w:val="18"/>
                <w:lang w:eastAsia="sv-SE"/>
              </w:rPr>
              <w:t>21,8</w:t>
            </w:r>
          </w:p>
        </w:tc>
      </w:tr>
      <w:tr w:rsidR="00F91FED" w14:paraId="0F0041F1" w14:textId="7FDA87BC" w:rsidTr="009F460F">
        <w:tc>
          <w:tcPr>
            <w:tcW w:w="2182" w:type="dxa"/>
            <w:tcBorders>
              <w:bottom w:val="single" w:sz="4" w:space="0" w:color="auto"/>
            </w:tcBorders>
            <w:vAlign w:val="center"/>
          </w:tcPr>
          <w:p w14:paraId="3B1A05C2" w14:textId="77777777" w:rsidR="00F91FED" w:rsidRDefault="00F91FED" w:rsidP="00C91AF4">
            <w:pPr>
              <w:pStyle w:val="TabellRader"/>
              <w:jc w:val="left"/>
            </w:pPr>
            <w:r w:rsidRPr="002741F7">
              <w:rPr>
                <w:color w:val="000000"/>
                <w:szCs w:val="18"/>
                <w:lang w:eastAsia="sv-SE"/>
              </w:rPr>
              <w:t xml:space="preserve">Avkastning efter kostnader </w:t>
            </w:r>
          </w:p>
        </w:tc>
        <w:tc>
          <w:tcPr>
            <w:tcW w:w="705" w:type="dxa"/>
            <w:tcBorders>
              <w:bottom w:val="single" w:sz="4" w:space="0" w:color="auto"/>
            </w:tcBorders>
            <w:vAlign w:val="center"/>
          </w:tcPr>
          <w:p w14:paraId="0BF32D29" w14:textId="77777777" w:rsidR="00F91FED" w:rsidRPr="00E7628E" w:rsidRDefault="00F91FED" w:rsidP="00C91AF4">
            <w:pPr>
              <w:pStyle w:val="TabellRader"/>
            </w:pPr>
            <w:r w:rsidRPr="002741F7">
              <w:rPr>
                <w:color w:val="000000"/>
                <w:szCs w:val="18"/>
                <w:lang w:eastAsia="sv-SE"/>
              </w:rPr>
              <w:t>6,8</w:t>
            </w:r>
          </w:p>
        </w:tc>
        <w:tc>
          <w:tcPr>
            <w:tcW w:w="705" w:type="dxa"/>
            <w:tcBorders>
              <w:bottom w:val="single" w:sz="4" w:space="0" w:color="auto"/>
            </w:tcBorders>
            <w:vAlign w:val="center"/>
          </w:tcPr>
          <w:p w14:paraId="0B182E3A" w14:textId="77777777" w:rsidR="00F91FED" w:rsidRDefault="00F91FED" w:rsidP="00C91AF4">
            <w:pPr>
              <w:pStyle w:val="TabellRader"/>
            </w:pPr>
            <w:r w:rsidRPr="002741F7">
              <w:rPr>
                <w:color w:val="000000"/>
                <w:szCs w:val="18"/>
                <w:lang w:eastAsia="sv-SE"/>
              </w:rPr>
              <w:t>10</w:t>
            </w:r>
            <w:r>
              <w:rPr>
                <w:color w:val="000000"/>
                <w:szCs w:val="18"/>
                <w:lang w:eastAsia="sv-SE"/>
              </w:rPr>
              <w:t>,0</w:t>
            </w:r>
          </w:p>
        </w:tc>
        <w:tc>
          <w:tcPr>
            <w:tcW w:w="705" w:type="dxa"/>
            <w:tcBorders>
              <w:bottom w:val="single" w:sz="4" w:space="0" w:color="auto"/>
            </w:tcBorders>
          </w:tcPr>
          <w:p w14:paraId="39B2209E" w14:textId="77777777" w:rsidR="00F91FED" w:rsidRPr="002741F7" w:rsidRDefault="00F91FED" w:rsidP="00C91AF4">
            <w:pPr>
              <w:pStyle w:val="TabellRader"/>
              <w:rPr>
                <w:color w:val="000000"/>
                <w:szCs w:val="18"/>
                <w:lang w:eastAsia="sv-SE"/>
              </w:rPr>
            </w:pPr>
            <w:r>
              <w:rPr>
                <w:color w:val="000000"/>
                <w:szCs w:val="18"/>
                <w:lang w:eastAsia="sv-SE"/>
              </w:rPr>
              <w:t>9,1</w:t>
            </w:r>
          </w:p>
        </w:tc>
        <w:tc>
          <w:tcPr>
            <w:tcW w:w="705" w:type="dxa"/>
            <w:tcBorders>
              <w:bottom w:val="single" w:sz="4" w:space="0" w:color="auto"/>
            </w:tcBorders>
          </w:tcPr>
          <w:p w14:paraId="019A140F" w14:textId="77777777" w:rsidR="00F91FED" w:rsidRDefault="00F91FED" w:rsidP="00C91AF4">
            <w:pPr>
              <w:pStyle w:val="TabellRader"/>
              <w:rPr>
                <w:color w:val="000000"/>
                <w:szCs w:val="18"/>
                <w:lang w:eastAsia="sv-SE"/>
              </w:rPr>
            </w:pPr>
            <w:r>
              <w:rPr>
                <w:color w:val="000000"/>
                <w:szCs w:val="18"/>
                <w:lang w:eastAsia="sv-SE"/>
              </w:rPr>
              <w:t>-0,2</w:t>
            </w:r>
          </w:p>
        </w:tc>
        <w:tc>
          <w:tcPr>
            <w:tcW w:w="705" w:type="dxa"/>
            <w:tcBorders>
              <w:bottom w:val="single" w:sz="4" w:space="0" w:color="auto"/>
            </w:tcBorders>
          </w:tcPr>
          <w:p w14:paraId="7D964249" w14:textId="68643491" w:rsidR="00F91FED" w:rsidRDefault="00F91FED" w:rsidP="00C91AF4">
            <w:pPr>
              <w:pStyle w:val="TabellRader"/>
              <w:rPr>
                <w:color w:val="000000"/>
                <w:szCs w:val="18"/>
                <w:lang w:eastAsia="sv-SE"/>
              </w:rPr>
            </w:pPr>
            <w:r>
              <w:rPr>
                <w:color w:val="000000"/>
                <w:szCs w:val="18"/>
                <w:lang w:eastAsia="sv-SE"/>
              </w:rPr>
              <w:t>21,7</w:t>
            </w:r>
          </w:p>
        </w:tc>
      </w:tr>
    </w:tbl>
    <w:p w14:paraId="17EE80C3" w14:textId="77777777" w:rsidR="008B4394" w:rsidRDefault="008B4394" w:rsidP="008B4394">
      <w:pPr>
        <w:pStyle w:val="TabellFotnot"/>
      </w:pPr>
      <w:r>
        <w:rPr>
          <w:lang w:eastAsia="sv-SE"/>
        </w:rPr>
        <w:t>Källa: Fjärde AP-fondens årsredovisningar</w:t>
      </w:r>
    </w:p>
    <w:p w14:paraId="33CE7F63" w14:textId="77777777" w:rsidR="008B4394" w:rsidRDefault="008B4394" w:rsidP="008B4394">
      <w:pPr>
        <w:pStyle w:val="Rubrik5utannumrering"/>
      </w:pPr>
      <w:r>
        <w:t>Fondkapital och resultat</w:t>
      </w:r>
    </w:p>
    <w:p w14:paraId="13F9C030" w14:textId="6518E41E" w:rsidR="008B4394" w:rsidRDefault="008B4394" w:rsidP="008B4394">
      <w:pPr>
        <w:pStyle w:val="Brdtextmedindrag"/>
        <w:ind w:firstLine="0"/>
      </w:pPr>
      <w:r>
        <w:t xml:space="preserve">Fjärde AP-fondens resultat efter kostnader uppgick till </w:t>
      </w:r>
      <w:r w:rsidR="00F91FED">
        <w:t>75,2</w:t>
      </w:r>
      <w:r>
        <w:t xml:space="preserve"> miljarder kronor 201</w:t>
      </w:r>
      <w:r w:rsidR="00F91FED">
        <w:t>9</w:t>
      </w:r>
      <w:r>
        <w:t xml:space="preserve">, vilket motsvarar en avkastning efter kostnader på </w:t>
      </w:r>
      <w:r w:rsidR="00F91FED">
        <w:t>21,7</w:t>
      </w:r>
      <w:r>
        <w:t> pro</w:t>
      </w:r>
      <w:r w:rsidR="00916026">
        <w:softHyphen/>
      </w:r>
      <w:r>
        <w:t xml:space="preserve">cent. Under året överfördes </w:t>
      </w:r>
      <w:r w:rsidR="00F91FED">
        <w:t>6,5</w:t>
      </w:r>
      <w:r>
        <w:t xml:space="preserve"> miljarder kronor till inkomst</w:t>
      </w:r>
      <w:r w:rsidR="00345048">
        <w:softHyphen/>
      </w:r>
      <w:r>
        <w:t>pensions</w:t>
      </w:r>
      <w:r w:rsidR="00916026">
        <w:softHyphen/>
      </w:r>
      <w:r>
        <w:t>systemet. Samman</w:t>
      </w:r>
      <w:r>
        <w:softHyphen/>
        <w:t xml:space="preserve">taget </w:t>
      </w:r>
      <w:r w:rsidR="00F91FED">
        <w:t xml:space="preserve">ökade </w:t>
      </w:r>
      <w:r>
        <w:t>fondkapitalet</w:t>
      </w:r>
      <w:r w:rsidR="004D4E74">
        <w:t xml:space="preserve"> under 2019</w:t>
      </w:r>
      <w:r>
        <w:t xml:space="preserve"> med </w:t>
      </w:r>
      <w:r w:rsidR="00F91FED">
        <w:t>68,7</w:t>
      </w:r>
      <w:r>
        <w:t xml:space="preserve"> miljarder kronor till </w:t>
      </w:r>
      <w:r w:rsidR="00F91FED">
        <w:t>418,0</w:t>
      </w:r>
      <w:r>
        <w:t xml:space="preserve"> miljarder kronor</w:t>
      </w:r>
      <w:r w:rsidRPr="00EB5B5A">
        <w:t>.</w:t>
      </w:r>
      <w:r>
        <w:t xml:space="preserve"> </w:t>
      </w:r>
    </w:p>
    <w:p w14:paraId="6F4EAAA5" w14:textId="64C182FE" w:rsidR="008B4394" w:rsidRDefault="008B4394" w:rsidP="008B4394">
      <w:pPr>
        <w:pStyle w:val="Brdtextmedindrag"/>
      </w:pPr>
      <w:r>
        <w:t xml:space="preserve">I figur </w:t>
      </w:r>
      <w:r w:rsidR="000D1D31">
        <w:t>6</w:t>
      </w:r>
      <w:r>
        <w:t>.10 redovisas Fjärde AP-fondens totala avkastning efter kost</w:t>
      </w:r>
      <w:r w:rsidR="003F3F05">
        <w:softHyphen/>
      </w:r>
      <w:r>
        <w:t>nader sedan 2001. Som framgår av figurens högra del uppgick den genom</w:t>
      </w:r>
      <w:r w:rsidR="003F3F05">
        <w:softHyphen/>
      </w:r>
      <w:r>
        <w:t xml:space="preserve">snittliga avkastningen efter kostnader till </w:t>
      </w:r>
      <w:r w:rsidR="00F91FED">
        <w:t>6,9</w:t>
      </w:r>
      <w:r>
        <w:t> procent per år under perioden 2001–201</w:t>
      </w:r>
      <w:r w:rsidR="00F91FED">
        <w:t>9</w:t>
      </w:r>
      <w:r>
        <w:t xml:space="preserve">, vilket kan jämföras med inkomstindex som i genomsnitt ökat med </w:t>
      </w:r>
      <w:r w:rsidR="00F91FED">
        <w:t>3,0</w:t>
      </w:r>
      <w:r>
        <w:t xml:space="preserve"> procent per år under samma period. </w:t>
      </w:r>
    </w:p>
    <w:p w14:paraId="37F55CC9" w14:textId="7A2B2DD7" w:rsidR="008B4394" w:rsidRDefault="008B4394" w:rsidP="001C7063">
      <w:pPr>
        <w:pStyle w:val="FigurRubrik"/>
        <w:spacing w:after="240"/>
      </w:pPr>
      <w:r w:rsidRPr="009F460F">
        <w:t xml:space="preserve">Figur </w:t>
      </w:r>
      <w:fldSimple w:instr=" STYLEREF 1 \s ">
        <w:r w:rsidR="008B3E76">
          <w:rPr>
            <w:noProof/>
          </w:rPr>
          <w:t>6</w:t>
        </w:r>
      </w:fldSimple>
      <w:r w:rsidRPr="009F460F">
        <w:t>.</w:t>
      </w:r>
      <w:fldSimple w:instr=" SEQ Figur \* Arabic \s 1  \* MERGEFORMAT ">
        <w:r w:rsidR="008B3E76">
          <w:rPr>
            <w:noProof/>
          </w:rPr>
          <w:t>10</w:t>
        </w:r>
      </w:fldSimple>
      <w:r>
        <w:tab/>
      </w:r>
      <w:r w:rsidRPr="00E80932">
        <w:t>Fjärde AP-fondens totala avkastning</w:t>
      </w:r>
    </w:p>
    <w:p w14:paraId="0FEED52E" w14:textId="5362B7FB" w:rsidR="00661E56" w:rsidRPr="00661E56" w:rsidRDefault="001C7063" w:rsidP="00BC6141">
      <w:pPr>
        <w:pStyle w:val="Brdtext"/>
      </w:pPr>
      <w:r w:rsidRPr="001C7063">
        <w:rPr>
          <w:noProof/>
        </w:rPr>
        <w:drawing>
          <wp:inline distT="0" distB="0" distL="0" distR="0" wp14:anchorId="0D38EBCF" wp14:editId="02CC7BF9">
            <wp:extent cx="3744595" cy="1982470"/>
            <wp:effectExtent l="0" t="0" r="8255" b="0"/>
            <wp:docPr id="122" name="Bildobjekt 1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4"/>
                    <a:stretch>
                      <a:fillRect/>
                    </a:stretch>
                  </pic:blipFill>
                  <pic:spPr>
                    <a:xfrm>
                      <a:off x="0" y="0"/>
                      <a:ext cx="3744595" cy="1982470"/>
                    </a:xfrm>
                    <a:prstGeom prst="rect">
                      <a:avLst/>
                    </a:prstGeom>
                  </pic:spPr>
                </pic:pic>
              </a:graphicData>
            </a:graphic>
          </wp:inline>
        </w:drawing>
      </w:r>
    </w:p>
    <w:p w14:paraId="14BD8B7E" w14:textId="77777777" w:rsidR="008B4394" w:rsidRPr="00E80932" w:rsidRDefault="008B4394" w:rsidP="008B4394">
      <w:pPr>
        <w:pStyle w:val="TabellFotnot"/>
        <w:rPr>
          <w:sz w:val="12"/>
        </w:rPr>
      </w:pPr>
      <w:r w:rsidRPr="00E80932">
        <w:t>Källa: McKinsey bilaga 9 (grunddata från Fjärde AP-fonden, Riksbanken och SCB)</w:t>
      </w:r>
    </w:p>
    <w:p w14:paraId="469D124D" w14:textId="77777777" w:rsidR="008B4394" w:rsidRDefault="008B4394" w:rsidP="008B4394">
      <w:pPr>
        <w:pStyle w:val="Brdtext"/>
      </w:pPr>
    </w:p>
    <w:p w14:paraId="59992DB1" w14:textId="06F440D2" w:rsidR="007B1843" w:rsidRPr="007B1843" w:rsidRDefault="008B4394" w:rsidP="003F0AE7">
      <w:pPr>
        <w:pStyle w:val="Brdtext"/>
      </w:pPr>
      <w:r>
        <w:t>Under 201</w:t>
      </w:r>
      <w:r w:rsidR="00F91FED">
        <w:t>9</w:t>
      </w:r>
      <w:r>
        <w:t xml:space="preserve"> uppgick </w:t>
      </w:r>
      <w:r w:rsidR="003F3F05">
        <w:t>Fjärde AP-</w:t>
      </w:r>
      <w:r>
        <w:t>f</w:t>
      </w:r>
      <w:r w:rsidRPr="00AB6F2C">
        <w:t xml:space="preserve">ondens totala avkastning till </w:t>
      </w:r>
      <w:r w:rsidR="00F91FED">
        <w:t>21,8</w:t>
      </w:r>
      <w:r w:rsidRPr="00AB6F2C">
        <w:t xml:space="preserve"> procent före kostnader. </w:t>
      </w:r>
      <w:r w:rsidR="007B1843">
        <w:t xml:space="preserve">Samtliga tillgångsslag bidrog positivt till avkastningen. </w:t>
      </w:r>
      <w:r w:rsidR="007B1843" w:rsidRPr="00CB6F02">
        <w:t>Störst</w:t>
      </w:r>
      <w:r w:rsidR="007B1843">
        <w:t>a positiva</w:t>
      </w:r>
      <w:r w:rsidR="007B1843" w:rsidRPr="00CB6F02">
        <w:t xml:space="preserve"> bidrag</w:t>
      </w:r>
      <w:r w:rsidR="007B1843">
        <w:t>et</w:t>
      </w:r>
      <w:r w:rsidR="007B1843" w:rsidRPr="00CB6F02">
        <w:t xml:space="preserve"> till avkastningen gav</w:t>
      </w:r>
      <w:r w:rsidR="007B1843">
        <w:t xml:space="preserve"> aktier </w:t>
      </w:r>
      <w:r w:rsidR="007B1843" w:rsidRPr="00CB6F02">
        <w:t>(</w:t>
      </w:r>
      <w:r w:rsidR="007B1843">
        <w:t>15,5</w:t>
      </w:r>
      <w:r w:rsidR="007B1843" w:rsidRPr="00CB6F02">
        <w:t xml:space="preserve"> procentenheter, varav svenska aktier </w:t>
      </w:r>
      <w:r w:rsidR="007B1843">
        <w:t>6,1</w:t>
      </w:r>
      <w:r w:rsidR="007B1843" w:rsidRPr="00CB6F02">
        <w:t xml:space="preserve"> procent</w:t>
      </w:r>
      <w:r w:rsidR="007B1843">
        <w:softHyphen/>
      </w:r>
      <w:r w:rsidR="007B1843" w:rsidRPr="00CB6F02">
        <w:t>enheter, globala aktier i utvecklade mark</w:t>
      </w:r>
      <w:r w:rsidR="003F3F05">
        <w:softHyphen/>
      </w:r>
      <w:r w:rsidR="007B1843" w:rsidRPr="00CB6F02">
        <w:t xml:space="preserve">nader </w:t>
      </w:r>
      <w:r w:rsidR="007B1843">
        <w:t>8,4</w:t>
      </w:r>
      <w:r w:rsidR="007B1843" w:rsidRPr="00CB6F02">
        <w:t xml:space="preserve"> procentenheter och </w:t>
      </w:r>
      <w:r w:rsidR="007B1843">
        <w:t xml:space="preserve">aktier i </w:t>
      </w:r>
      <w:r w:rsidR="007B1843" w:rsidRPr="00CB6F02">
        <w:t>tillväxtmarknad</w:t>
      </w:r>
      <w:r w:rsidR="007B1843">
        <w:t>er</w:t>
      </w:r>
      <w:r w:rsidR="007B1843" w:rsidRPr="00CB6F02">
        <w:t xml:space="preserve"> </w:t>
      </w:r>
      <w:r w:rsidR="007B1843">
        <w:t>1,0</w:t>
      </w:r>
      <w:r w:rsidR="007B1843" w:rsidRPr="00CB6F02">
        <w:t xml:space="preserve"> procent</w:t>
      </w:r>
      <w:r w:rsidR="003F3F05">
        <w:softHyphen/>
      </w:r>
      <w:r w:rsidR="007B1843" w:rsidRPr="00CB6F02">
        <w:t>enheter)</w:t>
      </w:r>
      <w:r w:rsidR="007B1843">
        <w:t xml:space="preserve"> och fastigheter</w:t>
      </w:r>
      <w:r w:rsidR="007B1843" w:rsidRPr="00CB6F02">
        <w:t xml:space="preserve"> (</w:t>
      </w:r>
      <w:r w:rsidR="007B1843">
        <w:t>3,0</w:t>
      </w:r>
      <w:r w:rsidR="007B1843" w:rsidRPr="00CB6F02">
        <w:t> procentenheter</w:t>
      </w:r>
      <w:r w:rsidR="007B1843">
        <w:t>).</w:t>
      </w:r>
    </w:p>
    <w:p w14:paraId="67B5F1F7" w14:textId="63677DAC" w:rsidR="008B4394" w:rsidRDefault="008B4394" w:rsidP="008B4394">
      <w:pPr>
        <w:pStyle w:val="Brdtextmedindrag"/>
      </w:pPr>
      <w:r>
        <w:lastRenderedPageBreak/>
        <w:t xml:space="preserve">Av nedre delen av figur </w:t>
      </w:r>
      <w:r w:rsidR="000D1D31">
        <w:t>6</w:t>
      </w:r>
      <w:r>
        <w:t>.10 framgår att totalport</w:t>
      </w:r>
      <w:r>
        <w:softHyphen/>
        <w:t xml:space="preserve">följens genomsnittliga årliga riskjusterade avkastning (mätt med en s.k. </w:t>
      </w:r>
      <w:proofErr w:type="spellStart"/>
      <w:r w:rsidR="00857F25">
        <w:t>s</w:t>
      </w:r>
      <w:r>
        <w:t>harpekvot</w:t>
      </w:r>
      <w:proofErr w:type="spellEnd"/>
      <w:r>
        <w:t xml:space="preserve">) var </w:t>
      </w:r>
      <w:r w:rsidR="007B1843">
        <w:t>0,7</w:t>
      </w:r>
      <w:r>
        <w:t xml:space="preserve"> under perioden 2001–201</w:t>
      </w:r>
      <w:r w:rsidR="007B1843">
        <w:t>9</w:t>
      </w:r>
      <w:r>
        <w:t xml:space="preserve">, </w:t>
      </w:r>
      <w:r w:rsidR="007B1843">
        <w:t>1,4</w:t>
      </w:r>
      <w:r>
        <w:t xml:space="preserve"> under tioårs</w:t>
      </w:r>
      <w:r>
        <w:softHyphen/>
        <w:t>perioden 20</w:t>
      </w:r>
      <w:r w:rsidR="007B1843">
        <w:t>10</w:t>
      </w:r>
      <w:r>
        <w:t>–201</w:t>
      </w:r>
      <w:r w:rsidR="007B1843">
        <w:t>9,</w:t>
      </w:r>
      <w:r>
        <w:t xml:space="preserve"> </w:t>
      </w:r>
      <w:r w:rsidR="007B1843">
        <w:t>1,5</w:t>
      </w:r>
      <w:r>
        <w:t xml:space="preserve"> under femårsperioden 201</w:t>
      </w:r>
      <w:r w:rsidR="007B1843">
        <w:t>5</w:t>
      </w:r>
      <w:r>
        <w:t>–201</w:t>
      </w:r>
      <w:r w:rsidR="007B1843">
        <w:t>9 samt 4,2 under 2019</w:t>
      </w:r>
      <w:r>
        <w:t xml:space="preserve">. Sharpekvoten </w:t>
      </w:r>
      <w:r w:rsidRPr="00262386">
        <w:t>anger hur mycket avkastning fond</w:t>
      </w:r>
      <w:r>
        <w:t>en</w:t>
      </w:r>
      <w:r w:rsidRPr="00262386">
        <w:t xml:space="preserve"> genererat i för</w:t>
      </w:r>
      <w:r>
        <w:softHyphen/>
      </w:r>
      <w:r w:rsidRPr="00262386">
        <w:t>hållande till den risk</w:t>
      </w:r>
      <w:r w:rsidR="003817EA">
        <w:t xml:space="preserve">, mätt som avkastningens standardavvikelse, </w:t>
      </w:r>
      <w:r>
        <w:t xml:space="preserve">som tagits under </w:t>
      </w:r>
      <w:r w:rsidRPr="00262386">
        <w:t>ti</w:t>
      </w:r>
      <w:r>
        <w:t>dsperioden.</w:t>
      </w:r>
    </w:p>
    <w:p w14:paraId="4A107B94" w14:textId="77777777" w:rsidR="008B4394" w:rsidRDefault="008B4394" w:rsidP="008B4394">
      <w:pPr>
        <w:pStyle w:val="Rubrik5utannumrering"/>
      </w:pPr>
      <w:r w:rsidRPr="00FC7317">
        <w:t>Aktiv förvaltning</w:t>
      </w:r>
    </w:p>
    <w:p w14:paraId="7561B75A" w14:textId="043135A9" w:rsidR="008B4394" w:rsidRDefault="008B4394" w:rsidP="008B4394">
      <w:pPr>
        <w:pStyle w:val="Brdtext"/>
      </w:pPr>
      <w:r>
        <w:t>Fjärde AP-fonden har sedan 2001 flera gånger ändrat definitionen av vad som ingår i den aktiva avkastningen. Mellan 2001 och 2007 ingick för</w:t>
      </w:r>
      <w:r w:rsidR="00EF7800">
        <w:softHyphen/>
      </w:r>
      <w:r>
        <w:t xml:space="preserve">valtning inom noterade tillgångsslag, avkastning från </w:t>
      </w:r>
      <w:proofErr w:type="spellStart"/>
      <w:r>
        <w:t>overlaymandat</w:t>
      </w:r>
      <w:proofErr w:type="spellEnd"/>
      <w:r>
        <w:t xml:space="preserve"> och allokeringseffekter. Åren 2008–2011 ingick avkastningen från </w:t>
      </w:r>
      <w:proofErr w:type="spellStart"/>
      <w:r>
        <w:t>overlay</w:t>
      </w:r>
      <w:r w:rsidR="00EF7800">
        <w:softHyphen/>
      </w:r>
      <w:r>
        <w:t>mandat</w:t>
      </w:r>
      <w:proofErr w:type="spellEnd"/>
      <w:r>
        <w:t xml:space="preserve"> men avkastningen från allokeringseffekter exkluderades, samtidigt som noterade tillgångsslag ingick om de hade en investerings</w:t>
      </w:r>
      <w:r>
        <w:softHyphen/>
        <w:t>horisont på 0–1 år. Åren 2012–2017 ingick resultatet från den taktiska förvaltningen, vilket inkluderade förvaltning inom tillgångsslag med en investerings</w:t>
      </w:r>
      <w:r w:rsidR="00EF7800">
        <w:softHyphen/>
      </w:r>
      <w:r>
        <w:t xml:space="preserve">horisont på 0–3 år samt avkastning från </w:t>
      </w:r>
      <w:proofErr w:type="spellStart"/>
      <w:r>
        <w:t>overlaymandat</w:t>
      </w:r>
      <w:proofErr w:type="spellEnd"/>
      <w:r>
        <w:t>. Sedan 2018 definieras den aktiva avkastningen som resultatet från den operativa förvaltningen</w:t>
      </w:r>
      <w:r w:rsidR="009F460F">
        <w:t xml:space="preserve"> i förhållande till den av styrelsen fastställda dynamiska normalportföljen (DNP</w:t>
      </w:r>
      <w:r w:rsidR="00857F25">
        <w:t>)</w:t>
      </w:r>
      <w:r w:rsidR="009F460F">
        <w:t>.</w:t>
      </w:r>
    </w:p>
    <w:p w14:paraId="40C3E8B0" w14:textId="44A5B327" w:rsidR="008B4394" w:rsidRDefault="008B4394" w:rsidP="008B4394">
      <w:pPr>
        <w:pStyle w:val="Brdtextmedindrag"/>
      </w:pPr>
      <w:r>
        <w:t xml:space="preserve">Om man tar hänsyn till ovanstående förutsättningar har Fjärde AP-fondens genomsnittliga aktiva årliga avkastning före kostnader varit </w:t>
      </w:r>
      <w:r w:rsidR="00F25A2F">
        <w:t>0,4</w:t>
      </w:r>
      <w:r>
        <w:t> procent sedan start (2001–201</w:t>
      </w:r>
      <w:r w:rsidR="00F25A2F">
        <w:t>9</w:t>
      </w:r>
      <w:r>
        <w:t xml:space="preserve">), </w:t>
      </w:r>
      <w:r w:rsidR="00F25A2F">
        <w:t>1,1</w:t>
      </w:r>
      <w:r>
        <w:t xml:space="preserve"> procent under den senaste tioårs</w:t>
      </w:r>
      <w:r w:rsidR="00EF7800">
        <w:softHyphen/>
      </w:r>
      <w:r>
        <w:t>perioden (20</w:t>
      </w:r>
      <w:r w:rsidR="00F25A2F">
        <w:t>10</w:t>
      </w:r>
      <w:r>
        <w:t>–201</w:t>
      </w:r>
      <w:r w:rsidR="00F25A2F">
        <w:t>9</w:t>
      </w:r>
      <w:r>
        <w:t xml:space="preserve">) och </w:t>
      </w:r>
      <w:r w:rsidR="00F25A2F">
        <w:t>1,5</w:t>
      </w:r>
      <w:r>
        <w:t> procent under den senaste femårsperioden (201</w:t>
      </w:r>
      <w:r w:rsidR="00F25A2F">
        <w:t>5</w:t>
      </w:r>
      <w:r>
        <w:t>–201</w:t>
      </w:r>
      <w:r w:rsidR="00F25A2F">
        <w:t>9</w:t>
      </w:r>
      <w:r>
        <w:t>). Under 201</w:t>
      </w:r>
      <w:r w:rsidR="00F25A2F">
        <w:t>9</w:t>
      </w:r>
      <w:r>
        <w:t xml:space="preserve"> var den aktiva avkastningen </w:t>
      </w:r>
      <w:r w:rsidR="00F25A2F">
        <w:t>4,4</w:t>
      </w:r>
      <w:r>
        <w:t> procent.</w:t>
      </w:r>
      <w:r w:rsidR="00E168FA">
        <w:t xml:space="preserve"> Störst bidrag till den aktiva avkastningen kom från</w:t>
      </w:r>
      <w:r>
        <w:t xml:space="preserve"> reala tillgångar (</w:t>
      </w:r>
      <w:r w:rsidR="00F25A2F">
        <w:t>2,6</w:t>
      </w:r>
      <w:r>
        <w:t xml:space="preserve"> procent</w:t>
      </w:r>
      <w:r w:rsidR="00EF7800">
        <w:softHyphen/>
      </w:r>
      <w:r>
        <w:t>enheter)</w:t>
      </w:r>
      <w:r w:rsidR="00F25A2F">
        <w:t xml:space="preserve"> och svenska aktier (1,1</w:t>
      </w:r>
      <w:r w:rsidRPr="005C2F7C">
        <w:t xml:space="preserve"> </w:t>
      </w:r>
      <w:r w:rsidR="00E168FA">
        <w:t xml:space="preserve">procentenheter). </w:t>
      </w:r>
    </w:p>
    <w:p w14:paraId="36C27E7B" w14:textId="25BB5F77" w:rsidR="008B4394" w:rsidRDefault="008B4394" w:rsidP="00075CBC">
      <w:pPr>
        <w:pStyle w:val="FigurRubrik"/>
        <w:spacing w:after="240"/>
      </w:pPr>
      <w:bookmarkStart w:id="168" w:name="_Hlk41289450"/>
      <w:r w:rsidRPr="009F460F">
        <w:t xml:space="preserve">Figur </w:t>
      </w:r>
      <w:fldSimple w:instr=" STYLEREF 1 \s ">
        <w:r w:rsidR="008B3E76">
          <w:rPr>
            <w:noProof/>
          </w:rPr>
          <w:t>6</w:t>
        </w:r>
      </w:fldSimple>
      <w:r w:rsidRPr="009F460F">
        <w:t>.</w:t>
      </w:r>
      <w:fldSimple w:instr=" SEQ Figur \* Arabic \s 1  \* MERGEFORMAT ">
        <w:r w:rsidR="008B3E76">
          <w:rPr>
            <w:noProof/>
          </w:rPr>
          <w:t>11</w:t>
        </w:r>
      </w:fldSimple>
      <w:r>
        <w:tab/>
      </w:r>
      <w:r w:rsidRPr="00E80932">
        <w:t>Fjärde AP-fondens aktiva avkastning 2001–201</w:t>
      </w:r>
      <w:r w:rsidR="00AB37C4">
        <w:t>9</w:t>
      </w:r>
    </w:p>
    <w:bookmarkEnd w:id="168"/>
    <w:p w14:paraId="3A2853E1" w14:textId="2E16F00B" w:rsidR="00661E56" w:rsidRPr="00661E56" w:rsidRDefault="00075CBC" w:rsidP="00BC6141">
      <w:pPr>
        <w:pStyle w:val="Brdtext"/>
      </w:pPr>
      <w:r w:rsidRPr="00075CBC">
        <w:rPr>
          <w:noProof/>
        </w:rPr>
        <w:drawing>
          <wp:inline distT="0" distB="0" distL="0" distR="0" wp14:anchorId="410396A9" wp14:editId="72BB4A6C">
            <wp:extent cx="3744595" cy="1985645"/>
            <wp:effectExtent l="0" t="0" r="8255" b="0"/>
            <wp:docPr id="123" name="Bildobjekt 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5"/>
                    <a:stretch>
                      <a:fillRect/>
                    </a:stretch>
                  </pic:blipFill>
                  <pic:spPr>
                    <a:xfrm>
                      <a:off x="0" y="0"/>
                      <a:ext cx="3744595" cy="1985645"/>
                    </a:xfrm>
                    <a:prstGeom prst="rect">
                      <a:avLst/>
                    </a:prstGeom>
                  </pic:spPr>
                </pic:pic>
              </a:graphicData>
            </a:graphic>
          </wp:inline>
        </w:drawing>
      </w:r>
    </w:p>
    <w:p w14:paraId="30BB29EF" w14:textId="7AB05C8C" w:rsidR="008B4394" w:rsidRDefault="008B4394" w:rsidP="008B4394">
      <w:pPr>
        <w:pStyle w:val="TabellFotnot"/>
      </w:pPr>
      <w:r w:rsidRPr="00E80932">
        <w:rPr>
          <w:lang w:eastAsia="sv-SE"/>
        </w:rPr>
        <w:t>Källa: McKinsey bilaga 9 (grunddata från Fjärde AP-fonden)</w:t>
      </w:r>
    </w:p>
    <w:p w14:paraId="17447391" w14:textId="77777777" w:rsidR="008B4394" w:rsidRDefault="008B4394" w:rsidP="008B4394">
      <w:pPr>
        <w:pStyle w:val="Rubrik5utannumrering"/>
      </w:pPr>
      <w:r>
        <w:t>Uppföljning av styrelsens avkastningsmål</w:t>
      </w:r>
    </w:p>
    <w:p w14:paraId="38124EED" w14:textId="144D10F8" w:rsidR="008B4394" w:rsidRDefault="008B4394" w:rsidP="008B4394">
      <w:pPr>
        <w:pStyle w:val="Brdtextmedindrag"/>
        <w:ind w:firstLine="0"/>
      </w:pPr>
      <w:r>
        <w:t xml:space="preserve">Fjärde AP-fonden har som mål att totalavkastningen på lång sikt ska uppgå till 4,0 procent realt per år i genomsnitt. Målet är utformat utifrån en sammantagen bedömning av förväntad avkastning, lämplig risknivå och </w:t>
      </w:r>
      <w:r>
        <w:lastRenderedPageBreak/>
        <w:t>vad som krävs för att pensions</w:t>
      </w:r>
      <w:r>
        <w:softHyphen/>
        <w:t>systemets till</w:t>
      </w:r>
      <w:r>
        <w:softHyphen/>
        <w:t xml:space="preserve">gångar och skulder ska vara i balans på fyrtio års sikt. Det </w:t>
      </w:r>
      <w:r w:rsidRPr="00552376">
        <w:t xml:space="preserve">långsiktiga målet </w:t>
      </w:r>
      <w:r>
        <w:t xml:space="preserve">kompletteras </w:t>
      </w:r>
      <w:r w:rsidRPr="00552376">
        <w:t>med ett medelsiktigt mål på realt 3</w:t>
      </w:r>
      <w:r>
        <w:t> procent</w:t>
      </w:r>
      <w:r w:rsidRPr="00552376">
        <w:t xml:space="preserve"> per år i genomsnitt för den kommande </w:t>
      </w:r>
      <w:r>
        <w:t>tio</w:t>
      </w:r>
      <w:r w:rsidRPr="00552376">
        <w:t>årsperioden</w:t>
      </w:r>
      <w:r>
        <w:t xml:space="preserve">. </w:t>
      </w:r>
      <w:r w:rsidRPr="009931C9">
        <w:t>Det medelsiktiga målet är lägre</w:t>
      </w:r>
      <w:r>
        <w:t xml:space="preserve"> än det långsiktiga</w:t>
      </w:r>
      <w:r w:rsidRPr="009931C9">
        <w:t xml:space="preserve">, då fonden anser det vara svårt att bibehålla en hög avkastning över den kommande tioårsperioden givet förväntad marknadsutveckling. </w:t>
      </w:r>
      <w:r>
        <w:t>M</w:t>
      </w:r>
      <w:r w:rsidRPr="009931C9">
        <w:t xml:space="preserve">ålet </w:t>
      </w:r>
      <w:r>
        <w:t xml:space="preserve">för </w:t>
      </w:r>
      <w:r w:rsidRPr="009931C9">
        <w:t>aktiv avkastning uppgå</w:t>
      </w:r>
      <w:r>
        <w:t>r</w:t>
      </w:r>
      <w:r w:rsidRPr="009931C9">
        <w:t xml:space="preserve"> till 1</w:t>
      </w:r>
      <w:r>
        <w:t> procent</w:t>
      </w:r>
      <w:r w:rsidRPr="009931C9">
        <w:t>enhet</w:t>
      </w:r>
      <w:r>
        <w:t xml:space="preserve"> per år</w:t>
      </w:r>
      <w:r w:rsidRPr="009931C9">
        <w:t xml:space="preserve"> utvärderat över </w:t>
      </w:r>
      <w:r>
        <w:t>fem</w:t>
      </w:r>
      <w:r w:rsidRPr="009931C9">
        <w:t xml:space="preserve"> år mot</w:t>
      </w:r>
      <w:r>
        <w:t xml:space="preserve"> en referensportfölj av marknadsindex.</w:t>
      </w:r>
      <w:r w:rsidRPr="009931C9">
        <w:t xml:space="preserve"> </w:t>
      </w:r>
    </w:p>
    <w:p w14:paraId="316ABE5A" w14:textId="62B1C36B" w:rsidR="008B4394" w:rsidRDefault="008B4394" w:rsidP="008B4394">
      <w:pPr>
        <w:pStyle w:val="Brdtextmedindrag"/>
      </w:pPr>
      <w:r>
        <w:t xml:space="preserve">Av den högra delen av figur </w:t>
      </w:r>
      <w:r w:rsidR="000D1D31">
        <w:t>6</w:t>
      </w:r>
      <w:r>
        <w:t xml:space="preserve">.10 </w:t>
      </w:r>
      <w:r w:rsidRPr="00BE4ECD">
        <w:t>framgår</w:t>
      </w:r>
      <w:r>
        <w:t xml:space="preserve"> att fondens årliga genom</w:t>
      </w:r>
      <w:r w:rsidR="00345048">
        <w:softHyphen/>
      </w:r>
      <w:r>
        <w:t xml:space="preserve">snittliga nominella avkastning efter kostnader var </w:t>
      </w:r>
      <w:r w:rsidR="00F91FED">
        <w:t>9,3</w:t>
      </w:r>
      <w:r>
        <w:t> procent under den senaste femårsperioden (201</w:t>
      </w:r>
      <w:r w:rsidR="00F91FED">
        <w:t>5</w:t>
      </w:r>
      <w:r>
        <w:t>–201</w:t>
      </w:r>
      <w:r w:rsidR="00F91FED">
        <w:t>9</w:t>
      </w:r>
      <w:r>
        <w:t xml:space="preserve">), </w:t>
      </w:r>
      <w:r w:rsidR="00F91FED">
        <w:t>9,9</w:t>
      </w:r>
      <w:r>
        <w:t> procent under tioårsperioden (20</w:t>
      </w:r>
      <w:r w:rsidR="00F91FED">
        <w:t>10</w:t>
      </w:r>
      <w:r>
        <w:t>–201</w:t>
      </w:r>
      <w:r w:rsidR="00F91FED">
        <w:t>9</w:t>
      </w:r>
      <w:r>
        <w:t xml:space="preserve">) och </w:t>
      </w:r>
      <w:r w:rsidR="00F91FED">
        <w:t>6,9</w:t>
      </w:r>
      <w:r>
        <w:t> pro</w:t>
      </w:r>
      <w:r>
        <w:softHyphen/>
        <w:t>cent sedan start (2001–201</w:t>
      </w:r>
      <w:r w:rsidR="00F91FED">
        <w:t>9</w:t>
      </w:r>
      <w:r>
        <w:t>). Detta innebär att Fjärde AP-fondens avkastning uppnådde styrelsens långsiktiga avkast</w:t>
      </w:r>
      <w:r w:rsidR="00345048">
        <w:softHyphen/>
      </w:r>
      <w:r>
        <w:t>ningsmål under samtliga nämnda perioder. Fondens avkastning efter kostnader har även varit högre än inkomst</w:t>
      </w:r>
      <w:r>
        <w:softHyphen/>
        <w:t xml:space="preserve">index under samtliga nämnda perioder. </w:t>
      </w:r>
    </w:p>
    <w:p w14:paraId="67155DE2" w14:textId="77777777" w:rsidR="008B4394" w:rsidRPr="00093352" w:rsidRDefault="008B4394" w:rsidP="008B4394">
      <w:pPr>
        <w:pStyle w:val="Rubrik5utannumrering"/>
      </w:pPr>
      <w:r w:rsidRPr="007C29D1">
        <w:t>Investeringsprocess och strategi</w:t>
      </w:r>
    </w:p>
    <w:p w14:paraId="39BF831D" w14:textId="5CFAF083" w:rsidR="008B4394" w:rsidRDefault="008B4394" w:rsidP="008B4394">
      <w:pPr>
        <w:pStyle w:val="Brdtext"/>
      </w:pPr>
      <w:r>
        <w:t>Fjärde AP-fonden</w:t>
      </w:r>
      <w:r w:rsidR="00444B57">
        <w:t>s</w:t>
      </w:r>
      <w:r>
        <w:t xml:space="preserve"> </w:t>
      </w:r>
      <w:r w:rsidR="00444B57">
        <w:t>i</w:t>
      </w:r>
      <w:r>
        <w:t xml:space="preserve">nvesteringsfilosofi bygger på möjligheten att vara en långsiktig investerare som kan hantera kortsiktig volatilitet och bära </w:t>
      </w:r>
      <w:proofErr w:type="spellStart"/>
      <w:r>
        <w:t>illikviditet</w:t>
      </w:r>
      <w:proofErr w:type="spellEnd"/>
      <w:r>
        <w:t xml:space="preserve"> när det bedöms långsiktigt gynnsamt. Fon</w:t>
      </w:r>
      <w:r>
        <w:softHyphen/>
        <w:t>den integrerar håll</w:t>
      </w:r>
      <w:r w:rsidR="00191751">
        <w:softHyphen/>
      </w:r>
      <w:r>
        <w:t>barhetsaspekter i förvaltningen för en bättre hantering av risker och möj</w:t>
      </w:r>
      <w:r w:rsidR="00191751">
        <w:softHyphen/>
      </w:r>
      <w:r>
        <w:t xml:space="preserve">ligheter samt använder aktiv ägarstyrning för att trygga tillgångars värde. </w:t>
      </w:r>
    </w:p>
    <w:p w14:paraId="0315CB7A" w14:textId="43FF2FE5" w:rsidR="008B4394" w:rsidRDefault="008B4394" w:rsidP="008B4394">
      <w:pPr>
        <w:pStyle w:val="Brdtextmedindrag"/>
      </w:pPr>
      <w:r>
        <w:t>Fjärde AP-fondens förvaltningsstruktur tar tillvara möjligheten att investera med flera tidshorisonter. Över en långsiktig horisont om 40 år görs en analys av pensionssystemets åtaganden samt förväntad avkast</w:t>
      </w:r>
      <w:r>
        <w:softHyphen/>
        <w:t>ning. Baserat på denna analys fastställer styrelsen ett långsiktigt avkast</w:t>
      </w:r>
      <w:r>
        <w:softHyphen/>
        <w:t>ningsmål som visar vilken avkastning som krävs för att Fjärde AP-fon</w:t>
      </w:r>
      <w:r>
        <w:softHyphen/>
        <w:t>den ska upp</w:t>
      </w:r>
      <w:r w:rsidR="00003434">
        <w:softHyphen/>
      </w:r>
      <w:r>
        <w:t>fylla uppdraget i pensionssystemet samt ett riskutrymme i form av intervall för aktie</w:t>
      </w:r>
      <w:r>
        <w:softHyphen/>
        <w:t>andel, valutaexponering och duration i ränteportföljen. Kombina</w:t>
      </w:r>
      <w:r>
        <w:softHyphen/>
        <w:t>tionen av att inkomstpensionssystemet i dag har en mer robust finansiell ställ</w:t>
      </w:r>
      <w:r>
        <w:softHyphen/>
        <w:t xml:space="preserve">ning än vid starten 2001 och Fjärde AP-fondens bedömning om lägre förväntad marknadsavkastning framöver, gör att fonden från och med 2018 har reviderat det långsiktiga målet från tidigare realt 4,5 procent per år i genomsnitt till realt 4 procent per år. </w:t>
      </w:r>
    </w:p>
    <w:p w14:paraId="762BB5EC" w14:textId="2A2E56E4" w:rsidR="008B4394" w:rsidRDefault="008B4394" w:rsidP="008B4394">
      <w:pPr>
        <w:pStyle w:val="Brdtextmedindrag"/>
      </w:pPr>
      <w:r>
        <w:t>En analys av marknadsförutsättningarna i ett medelsiktigt perspektiv om tio år leder till att en referensportfölj av marknadsindex och ett risk</w:t>
      </w:r>
      <w:r w:rsidR="00003434">
        <w:softHyphen/>
      </w:r>
      <w:r>
        <w:t xml:space="preserve">utrymme för förvaltningen fastställs av styrelsen. På grund av den låga förväntade avkastningen under kommande tioårsperiod har </w:t>
      </w:r>
      <w:r w:rsidR="00003434">
        <w:t>Fjärde AP-</w:t>
      </w:r>
      <w:r>
        <w:t>fonden kompletterat det långsiktiga målet med ett medelsiktigt mål på realt 3 procent per år i genomsnitt för den kommande tioårsperioden. Inne</w:t>
      </w:r>
      <w:r w:rsidR="00003434">
        <w:softHyphen/>
      </w:r>
      <w:r>
        <w:t>börden av detta är att efter en inledande lågavkastningsmiljö så sker en normalisering där en real avkastning något över 4 procent återigen ska vara möjlig, för att över 40 år i genomsnitt uppnå det långsiktiga avkastnings</w:t>
      </w:r>
      <w:r w:rsidR="00003434">
        <w:softHyphen/>
      </w:r>
      <w:r>
        <w:t>målet.</w:t>
      </w:r>
      <w:r w:rsidR="007C29D1">
        <w:t xml:space="preserve"> Fjärde AP-fonden fattade under 2019 beslut om att i </w:t>
      </w:r>
      <w:r w:rsidR="004348CB">
        <w:t>referens</w:t>
      </w:r>
      <w:r w:rsidR="00003434">
        <w:softHyphen/>
      </w:r>
      <w:r w:rsidR="004348CB">
        <w:t>portföljen</w:t>
      </w:r>
      <w:r w:rsidR="007C29D1">
        <w:t xml:space="preserve"> minska andelen räntebärande tillgångar från 35 procent till 31</w:t>
      </w:r>
      <w:r w:rsidR="00003434">
        <w:t> </w:t>
      </w:r>
      <w:r w:rsidR="007C29D1">
        <w:t>proc</w:t>
      </w:r>
      <w:r w:rsidR="00BB78B8">
        <w:t>ent med motsvarande ökning i reala tillgångar från 10 procent till 14 procent. Fonden har som ambition att över tid minska andelen ränte</w:t>
      </w:r>
      <w:r w:rsidR="00003434">
        <w:softHyphen/>
      </w:r>
      <w:r w:rsidR="00BB78B8">
        <w:t xml:space="preserve">bärande tillgångar till </w:t>
      </w:r>
      <w:r w:rsidR="00857F25">
        <w:t>förmån</w:t>
      </w:r>
      <w:r w:rsidR="00BB78B8">
        <w:t xml:space="preserve"> för alternativa tillgångar, vilket </w:t>
      </w:r>
      <w:r w:rsidR="004348CB">
        <w:t>möjlig</w:t>
      </w:r>
      <w:r w:rsidR="00345048">
        <w:softHyphen/>
      </w:r>
      <w:r w:rsidR="004348CB">
        <w:t>gjordes</w:t>
      </w:r>
      <w:r w:rsidR="00BB78B8">
        <w:t xml:space="preserve"> av de nya placeringsreglerna som trädde i kraft 1 januari 2019.</w:t>
      </w:r>
      <w:r w:rsidR="00F606C3">
        <w:t xml:space="preserve"> </w:t>
      </w:r>
    </w:p>
    <w:p w14:paraId="05EF1E32" w14:textId="262DA7E4" w:rsidR="008B4394" w:rsidRDefault="008B4394" w:rsidP="008B4394">
      <w:pPr>
        <w:pStyle w:val="Brdtextmedindrag"/>
      </w:pPr>
      <w:r>
        <w:lastRenderedPageBreak/>
        <w:t>Tillgångsportföljen förvaltas därefter med en helhetssyn där samtliga investeringar beaktas sammantaget. Målet för förvaltningen är en avkast</w:t>
      </w:r>
      <w:r>
        <w:softHyphen/>
        <w:t xml:space="preserve">ning som överstiger referensportföljen med </w:t>
      </w:r>
      <w:r w:rsidR="00DD0319">
        <w:t>1 </w:t>
      </w:r>
      <w:r>
        <w:t>procent i genomsnitt per år mätt över en femårsperiod.</w:t>
      </w:r>
    </w:p>
    <w:p w14:paraId="41660728" w14:textId="77777777" w:rsidR="008B4394" w:rsidRDefault="008B4394" w:rsidP="008B4394">
      <w:pPr>
        <w:pStyle w:val="Rubrik5utannumrering"/>
      </w:pPr>
      <w:r>
        <w:t>Portföljen</w:t>
      </w:r>
    </w:p>
    <w:p w14:paraId="022D5CB5" w14:textId="7CD51A81" w:rsidR="008B4394" w:rsidRDefault="008B4394" w:rsidP="008B4394">
      <w:pPr>
        <w:pStyle w:val="Brdtext"/>
      </w:pPr>
      <w:r w:rsidRPr="00776C1E">
        <w:t>Fjärde AP-fondens portfölj bestod vid 201</w:t>
      </w:r>
      <w:r w:rsidR="007C0977">
        <w:t>9</w:t>
      </w:r>
      <w:r w:rsidRPr="00776C1E">
        <w:t xml:space="preserve"> års slut av </w:t>
      </w:r>
      <w:r w:rsidR="007C0977">
        <w:t>55</w:t>
      </w:r>
      <w:r w:rsidRPr="00776C1E">
        <w:t xml:space="preserve"> procent aktier, </w:t>
      </w:r>
      <w:r w:rsidR="007C0977">
        <w:t>31</w:t>
      </w:r>
      <w:r w:rsidRPr="00776C1E">
        <w:t xml:space="preserve"> procent räntebärande tillgångar och </w:t>
      </w:r>
      <w:r w:rsidR="007C0977">
        <w:t>15</w:t>
      </w:r>
      <w:r w:rsidRPr="00776C1E">
        <w:t> procent alternativa tillgångar (huvudsakligen fastigheter)</w:t>
      </w:r>
      <w:r w:rsidR="00AB37C4">
        <w:rPr>
          <w:rStyle w:val="Fotnotsreferens"/>
        </w:rPr>
        <w:footnoteReference w:id="26"/>
      </w:r>
      <w:r w:rsidRPr="00776C1E">
        <w:t xml:space="preserve">. Jämfört med föregående årsskifte har andelen svenska aktier </w:t>
      </w:r>
      <w:r w:rsidR="007C0977">
        <w:t>och aktier i tillväxtmarknader ökat</w:t>
      </w:r>
      <w:r w:rsidRPr="00776C1E">
        <w:t xml:space="preserve"> med </w:t>
      </w:r>
      <w:r w:rsidR="007C0977">
        <w:t>1,0</w:t>
      </w:r>
      <w:r>
        <w:t> </w:t>
      </w:r>
      <w:r w:rsidRPr="00776C1E">
        <w:t>respek</w:t>
      </w:r>
      <w:r w:rsidR="000F1B67">
        <w:softHyphen/>
      </w:r>
      <w:r w:rsidRPr="00776C1E">
        <w:t xml:space="preserve">tive </w:t>
      </w:r>
      <w:r w:rsidR="007C0977">
        <w:t>0,7</w:t>
      </w:r>
      <w:r w:rsidRPr="00776C1E">
        <w:t xml:space="preserve"> procent</w:t>
      </w:r>
      <w:r w:rsidRPr="00776C1E">
        <w:softHyphen/>
        <w:t>enheter</w:t>
      </w:r>
      <w:r w:rsidR="00857F25">
        <w:t>,</w:t>
      </w:r>
      <w:r w:rsidR="007C0977">
        <w:t xml:space="preserve"> </w:t>
      </w:r>
      <w:r w:rsidRPr="00776C1E">
        <w:t>medan andelen ränt</w:t>
      </w:r>
      <w:r w:rsidR="007C0977">
        <w:t>ebärande tillgångar har minskat</w:t>
      </w:r>
      <w:r w:rsidR="007C0977" w:rsidRPr="00776C1E">
        <w:t xml:space="preserve"> </w:t>
      </w:r>
      <w:r w:rsidRPr="00776C1E">
        <w:t xml:space="preserve">med </w:t>
      </w:r>
      <w:r w:rsidR="007C0977">
        <w:t>1,9</w:t>
      </w:r>
      <w:r w:rsidRPr="00776C1E">
        <w:t> procentenheter</w:t>
      </w:r>
      <w:r w:rsidR="00857F25">
        <w:t>.</w:t>
      </w:r>
    </w:p>
    <w:p w14:paraId="4D20C562" w14:textId="68D41F91" w:rsidR="003019C4" w:rsidRPr="003019C4" w:rsidRDefault="003019C4" w:rsidP="00761F20">
      <w:pPr>
        <w:pStyle w:val="Brdtextmedindrag"/>
      </w:pPr>
      <w:r>
        <w:t>Under 2019 etablerade Fjärde AP-fonden tillsammans med Första och Tredje AP-fonde</w:t>
      </w:r>
      <w:r w:rsidR="000F1B67">
        <w:t>r</w:t>
      </w:r>
      <w:r>
        <w:t>n</w:t>
      </w:r>
      <w:r w:rsidR="000F1B67">
        <w:t>a</w:t>
      </w:r>
      <w:r>
        <w:t xml:space="preserve"> Polhem Infra, ett bolag som fokuserar på investe</w:t>
      </w:r>
      <w:r w:rsidR="000F1B67">
        <w:softHyphen/>
      </w:r>
      <w:r>
        <w:t xml:space="preserve">ringar i onoterade svenska bolag med inriktning på hållbar infrastruktur och varje fond har </w:t>
      </w:r>
      <w:r w:rsidR="00857F25">
        <w:t>bidragit med</w:t>
      </w:r>
      <w:r>
        <w:t xml:space="preserve"> 3 miljarder kronor.</w:t>
      </w:r>
    </w:p>
    <w:p w14:paraId="363AE533" w14:textId="6C7EA25C" w:rsidR="008B4394" w:rsidRPr="00BC6141" w:rsidRDefault="008B4394" w:rsidP="00CA6404">
      <w:pPr>
        <w:pStyle w:val="FigurRubrik"/>
        <w:spacing w:after="240"/>
      </w:pPr>
      <w:bookmarkStart w:id="169" w:name="_Hlk41289440"/>
      <w:r w:rsidRPr="00776C1E">
        <w:t>F</w:t>
      </w:r>
      <w:r w:rsidRPr="00BC6141">
        <w:t xml:space="preserve">igur </w:t>
      </w:r>
      <w:fldSimple w:instr=" STYLEREF 1 \s ">
        <w:r w:rsidR="008B3E76">
          <w:rPr>
            <w:noProof/>
          </w:rPr>
          <w:t>6</w:t>
        </w:r>
      </w:fldSimple>
      <w:r w:rsidRPr="00BC6141">
        <w:t>.</w:t>
      </w:r>
      <w:fldSimple w:instr=" SEQ Figur \* Arabic \s 1  \* MERGEFORMAT ">
        <w:r w:rsidR="008B3E76">
          <w:rPr>
            <w:noProof/>
          </w:rPr>
          <w:t>12</w:t>
        </w:r>
      </w:fldSimple>
      <w:r w:rsidRPr="00BC6141">
        <w:t xml:space="preserve"> Fjärde AP-fondens faktiska </w:t>
      </w:r>
      <w:r w:rsidRPr="00CA6404">
        <w:t>tillgångsallokering</w:t>
      </w:r>
    </w:p>
    <w:bookmarkEnd w:id="169"/>
    <w:p w14:paraId="24E32067" w14:textId="6DEBF861" w:rsidR="00661E56" w:rsidRPr="00661E56" w:rsidRDefault="00783E52" w:rsidP="00BC6141">
      <w:pPr>
        <w:pStyle w:val="Brdtext"/>
      </w:pPr>
      <w:r w:rsidRPr="00783E52">
        <w:rPr>
          <w:noProof/>
        </w:rPr>
        <w:drawing>
          <wp:inline distT="0" distB="0" distL="0" distR="0" wp14:anchorId="10A48532" wp14:editId="360C093F">
            <wp:extent cx="3744595" cy="1954530"/>
            <wp:effectExtent l="0" t="0" r="8255" b="7620"/>
            <wp:docPr id="124" name="Bildobjekt 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6"/>
                    <a:stretch>
                      <a:fillRect/>
                    </a:stretch>
                  </pic:blipFill>
                  <pic:spPr>
                    <a:xfrm>
                      <a:off x="0" y="0"/>
                      <a:ext cx="3744595" cy="1954530"/>
                    </a:xfrm>
                    <a:prstGeom prst="rect">
                      <a:avLst/>
                    </a:prstGeom>
                  </pic:spPr>
                </pic:pic>
              </a:graphicData>
            </a:graphic>
          </wp:inline>
        </w:drawing>
      </w:r>
    </w:p>
    <w:p w14:paraId="634540B6" w14:textId="77777777" w:rsidR="008B4394" w:rsidRDefault="008B4394" w:rsidP="008B4394">
      <w:pPr>
        <w:pStyle w:val="TabellFotnot"/>
      </w:pPr>
      <w:r w:rsidRPr="00E80932">
        <w:rPr>
          <w:lang w:eastAsia="sv-SE"/>
        </w:rPr>
        <w:t>Källa: McKinsey bilaga 9 (grunddata från Fjärde AP-fonden)</w:t>
      </w:r>
    </w:p>
    <w:p w14:paraId="72D071B6" w14:textId="6F3D48F0" w:rsidR="008B4394" w:rsidRDefault="008B4394" w:rsidP="008B4394">
      <w:pPr>
        <w:pStyle w:val="Rubrik5utannumrering"/>
      </w:pPr>
      <w:r>
        <w:t>Kostnader</w:t>
      </w:r>
    </w:p>
    <w:p w14:paraId="1D2409E4" w14:textId="2A6A40FA" w:rsidR="00AF179E" w:rsidRDefault="00AF179E" w:rsidP="00AF179E">
      <w:pPr>
        <w:pStyle w:val="Brdtext"/>
      </w:pPr>
      <w:r>
        <w:t xml:space="preserve">Fjärde AP-fondens interna kostnader (rörelsekostnader) uppgår för 2019 till 231 miljoner kronor. </w:t>
      </w:r>
      <w:r w:rsidR="00F17C19">
        <w:t>Fondens</w:t>
      </w:r>
      <w:r>
        <w:t xml:space="preserve"> rörelsekostnader har under perioden 2015–2019 ökat med ca </w:t>
      </w:r>
      <w:r w:rsidR="00F17C19">
        <w:t>34</w:t>
      </w:r>
      <w:r>
        <w:t xml:space="preserve"> miljoner kronor. Under 2019 ökade rörelse</w:t>
      </w:r>
      <w:r w:rsidR="0017107E">
        <w:softHyphen/>
      </w:r>
      <w:r>
        <w:t xml:space="preserve">kostnaderna med </w:t>
      </w:r>
      <w:r w:rsidR="00F17C19">
        <w:t>20</w:t>
      </w:r>
      <w:r>
        <w:t xml:space="preserve"> miljoner kronor. Kostnads</w:t>
      </w:r>
      <w:r>
        <w:softHyphen/>
        <w:t>ökningen under 2019 beror framför allt på ökade</w:t>
      </w:r>
      <w:r w:rsidR="00F17C19">
        <w:t xml:space="preserve"> personalkostnader </w:t>
      </w:r>
      <w:r w:rsidR="00857F25">
        <w:t>samt</w:t>
      </w:r>
      <w:r>
        <w:t xml:space="preserve"> informations- och datakost</w:t>
      </w:r>
      <w:r w:rsidR="004F4213">
        <w:softHyphen/>
      </w:r>
      <w:r>
        <w:t>nader.</w:t>
      </w:r>
      <w:r w:rsidR="00F17C19">
        <w:t xml:space="preserve"> </w:t>
      </w:r>
      <w:r w:rsidR="00CC2BF1">
        <w:t>Ökningen är drive</w:t>
      </w:r>
      <w:r w:rsidR="00DD0319">
        <w:t>n</w:t>
      </w:r>
      <w:r w:rsidR="00CC2BF1">
        <w:t xml:space="preserve"> av förändringar av organisationen samt utveck</w:t>
      </w:r>
      <w:r w:rsidR="004F4213">
        <w:softHyphen/>
      </w:r>
      <w:r w:rsidR="00CC2BF1">
        <w:t xml:space="preserve">lingsprojekt inom </w:t>
      </w:r>
      <w:r w:rsidR="0017107E">
        <w:t>it</w:t>
      </w:r>
      <w:r w:rsidR="00CC2BF1">
        <w:t>. Försvagningen av kronan påverkar även kostnads</w:t>
      </w:r>
      <w:r w:rsidR="004F4213">
        <w:softHyphen/>
      </w:r>
      <w:r w:rsidR="00CC2BF1">
        <w:t>utvecklingen negativt då vissa kostnader är i euro och</w:t>
      </w:r>
      <w:r w:rsidR="00857F25">
        <w:t xml:space="preserve"> amerikanska dollar</w:t>
      </w:r>
      <w:r w:rsidR="00CC2BF1">
        <w:t xml:space="preserve">. </w:t>
      </w:r>
    </w:p>
    <w:p w14:paraId="21DA5009" w14:textId="306FBC5E" w:rsidR="00596FD7" w:rsidRDefault="00596FD7" w:rsidP="00596FD7">
      <w:pPr>
        <w:pStyle w:val="Brdtextmedindrag"/>
      </w:pPr>
      <w:r>
        <w:t>De externa förvaltningskostnaderna uppgick till 139 miljoner kronor för 2019, vilket var en ökning med 4 miljoner kronor från föregående år. Under perioden 2015–2019 ökade de externa förvaltningskostnaderna med 8,5 procent</w:t>
      </w:r>
      <w:r w:rsidR="00857F25">
        <w:t>,</w:t>
      </w:r>
      <w:r>
        <w:t xml:space="preserve"> medan det förvaltade kapitalet under samma period ökade</w:t>
      </w:r>
      <w:r w:rsidR="008F359C">
        <w:t xml:space="preserve"> </w:t>
      </w:r>
      <w:r w:rsidR="008F359C">
        <w:lastRenderedPageBreak/>
        <w:t>med</w:t>
      </w:r>
      <w:r>
        <w:t xml:space="preserve"> 35 procent. Avgifterna på externa mandat baseras på förvaltad volym</w:t>
      </w:r>
      <w:r w:rsidR="004209FC">
        <w:t>,</w:t>
      </w:r>
      <w:r>
        <w:t xml:space="preserve"> vilket innebär att de externa förvaltningskostnaderna </w:t>
      </w:r>
      <w:r w:rsidR="008F359C">
        <w:t>ökar</w:t>
      </w:r>
      <w:r>
        <w:t xml:space="preserve"> när</w:t>
      </w:r>
      <w:r w:rsidR="008F359C">
        <w:t xml:space="preserve"> värdet på</w:t>
      </w:r>
      <w:r>
        <w:t xml:space="preserve"> </w:t>
      </w:r>
      <w:r w:rsidR="008F359C">
        <w:t xml:space="preserve">förvaltat </w:t>
      </w:r>
      <w:r>
        <w:t>kapital ökar.</w:t>
      </w:r>
    </w:p>
    <w:p w14:paraId="6FD648CE" w14:textId="6BF59D31" w:rsidR="008F359C" w:rsidRDefault="008F359C" w:rsidP="00761F20">
      <w:pPr>
        <w:pStyle w:val="Brdtextmedindrag"/>
      </w:pPr>
      <w:r>
        <w:t>Fondens kostnadsandel</w:t>
      </w:r>
      <w:r w:rsidR="00E52B65">
        <w:t>, som mäter fondens totala kostnader i för</w:t>
      </w:r>
      <w:r w:rsidR="009C47D2">
        <w:t>-</w:t>
      </w:r>
      <w:r w:rsidR="00E52B65">
        <w:t>hållande till genomsnittligt kapital,</w:t>
      </w:r>
      <w:r>
        <w:t xml:space="preserve"> har sedan 2016 </w:t>
      </w:r>
      <w:r w:rsidR="00857F25">
        <w:t>legat</w:t>
      </w:r>
      <w:r>
        <w:t xml:space="preserve"> konstant på 0,10</w:t>
      </w:r>
      <w:r w:rsidR="009C47D2">
        <w:t> </w:t>
      </w:r>
      <w:r>
        <w:t xml:space="preserve">procent. </w:t>
      </w:r>
    </w:p>
    <w:p w14:paraId="7FCEA34F" w14:textId="0D88EFB6" w:rsidR="008B4394" w:rsidRDefault="008B4394" w:rsidP="008B4394">
      <w:pPr>
        <w:pStyle w:val="TabellRubrik"/>
        <w:spacing w:before="360"/>
        <w:ind w:left="0" w:firstLine="0"/>
      </w:pPr>
      <w:r>
        <w:t xml:space="preserve">Tabell </w:t>
      </w:r>
      <w:r w:rsidR="00DE6436">
        <w:t>6</w:t>
      </w:r>
      <w:r>
        <w:t>.</w:t>
      </w:r>
      <w:fldSimple w:instr=" SEQ Tabell \* Arabic \s 1  \* MERGEFORMAT ">
        <w:r w:rsidR="008B3E76">
          <w:rPr>
            <w:noProof/>
          </w:rPr>
          <w:t>8</w:t>
        </w:r>
      </w:fldSimple>
      <w:r>
        <w:tab/>
        <w:t>Fjärde</w:t>
      </w:r>
      <w:r w:rsidRPr="009E25EE">
        <w:t xml:space="preserve"> AP-fondens kostnader</w:t>
      </w:r>
      <w:r>
        <w:t xml:space="preserve"> och antal anställda</w:t>
      </w:r>
    </w:p>
    <w:tbl>
      <w:tblPr>
        <w:tblW w:w="4846" w:type="pct"/>
        <w:tblInd w:w="70" w:type="dxa"/>
        <w:tblLayout w:type="fixed"/>
        <w:tblCellMar>
          <w:left w:w="70" w:type="dxa"/>
          <w:right w:w="70" w:type="dxa"/>
        </w:tblCellMar>
        <w:tblLook w:val="04A0" w:firstRow="1" w:lastRow="0" w:firstColumn="1" w:lastColumn="0" w:noHBand="0" w:noVBand="1"/>
      </w:tblPr>
      <w:tblGrid>
        <w:gridCol w:w="2940"/>
        <w:gridCol w:w="555"/>
        <w:gridCol w:w="555"/>
        <w:gridCol w:w="555"/>
        <w:gridCol w:w="555"/>
        <w:gridCol w:w="555"/>
      </w:tblGrid>
      <w:tr w:rsidR="00F44EAC" w14:paraId="06FA843B" w14:textId="2DBC3A4E" w:rsidTr="00761F20">
        <w:trPr>
          <w:trHeight w:val="315"/>
        </w:trPr>
        <w:tc>
          <w:tcPr>
            <w:tcW w:w="2940" w:type="dxa"/>
            <w:tcBorders>
              <w:top w:val="single" w:sz="8" w:space="0" w:color="auto"/>
              <w:left w:val="nil"/>
              <w:bottom w:val="single" w:sz="8" w:space="0" w:color="auto"/>
              <w:right w:val="nil"/>
            </w:tcBorders>
            <w:noWrap/>
            <w:vAlign w:val="center"/>
            <w:hideMark/>
          </w:tcPr>
          <w:p w14:paraId="355C0510" w14:textId="77777777" w:rsidR="00F44EAC" w:rsidRPr="002741F7" w:rsidRDefault="00F44EAC" w:rsidP="00F44EAC">
            <w:pPr>
              <w:spacing w:after="0" w:line="240" w:lineRule="auto"/>
              <w:rPr>
                <w:rFonts w:ascii="Trade Gothic LT Std Cn" w:hAnsi="Trade Gothic LT Std Cn"/>
                <w:i/>
                <w:iCs/>
                <w:color w:val="000000"/>
                <w:sz w:val="18"/>
                <w:szCs w:val="18"/>
                <w:lang w:eastAsia="sv-SE"/>
              </w:rPr>
            </w:pPr>
            <w:r w:rsidRPr="002741F7">
              <w:rPr>
                <w:rFonts w:ascii="Trade Gothic LT Std Cn" w:hAnsi="Trade Gothic LT Std Cn"/>
                <w:i/>
                <w:color w:val="000000"/>
                <w:sz w:val="18"/>
                <w:szCs w:val="18"/>
                <w:lang w:eastAsia="sv-SE"/>
              </w:rPr>
              <w:t>Miljoner kronor</w:t>
            </w:r>
          </w:p>
        </w:tc>
        <w:tc>
          <w:tcPr>
            <w:tcW w:w="555" w:type="dxa"/>
            <w:tcBorders>
              <w:top w:val="single" w:sz="8" w:space="0" w:color="auto"/>
              <w:left w:val="nil"/>
              <w:bottom w:val="single" w:sz="8" w:space="0" w:color="auto"/>
              <w:right w:val="nil"/>
            </w:tcBorders>
            <w:noWrap/>
            <w:vAlign w:val="center"/>
            <w:hideMark/>
          </w:tcPr>
          <w:p w14:paraId="3F461305" w14:textId="77777777" w:rsidR="00F44EAC" w:rsidRPr="002741F7" w:rsidRDefault="00F44EAC" w:rsidP="00F44EAC">
            <w:pPr>
              <w:spacing w:after="0" w:line="240" w:lineRule="auto"/>
              <w:jc w:val="right"/>
              <w:rPr>
                <w:rFonts w:ascii="Trade Gothic LT Std Cn" w:hAnsi="Trade Gothic LT Std Cn"/>
                <w:b/>
                <w:bCs/>
                <w:color w:val="000000"/>
                <w:sz w:val="18"/>
                <w:szCs w:val="18"/>
                <w:lang w:eastAsia="sv-SE"/>
              </w:rPr>
            </w:pPr>
            <w:r w:rsidRPr="002741F7">
              <w:rPr>
                <w:rFonts w:ascii="Trade Gothic LT Std Cn" w:hAnsi="Trade Gothic LT Std Cn"/>
                <w:b/>
                <w:bCs/>
                <w:color w:val="000000"/>
                <w:sz w:val="18"/>
                <w:szCs w:val="18"/>
                <w:lang w:eastAsia="sv-SE"/>
              </w:rPr>
              <w:t>2015</w:t>
            </w:r>
          </w:p>
        </w:tc>
        <w:tc>
          <w:tcPr>
            <w:tcW w:w="555" w:type="dxa"/>
            <w:tcBorders>
              <w:top w:val="single" w:sz="8" w:space="0" w:color="auto"/>
              <w:left w:val="nil"/>
              <w:bottom w:val="single" w:sz="8" w:space="0" w:color="auto"/>
              <w:right w:val="nil"/>
            </w:tcBorders>
            <w:noWrap/>
            <w:vAlign w:val="center"/>
            <w:hideMark/>
          </w:tcPr>
          <w:p w14:paraId="7E546B13" w14:textId="77777777" w:rsidR="00F44EAC" w:rsidRPr="002741F7" w:rsidRDefault="00F44EAC" w:rsidP="00F44EAC">
            <w:pPr>
              <w:spacing w:after="0" w:line="240" w:lineRule="auto"/>
              <w:jc w:val="right"/>
              <w:rPr>
                <w:rFonts w:ascii="Trade Gothic LT Std Cn" w:hAnsi="Trade Gothic LT Std Cn"/>
                <w:b/>
                <w:bCs/>
                <w:color w:val="000000"/>
                <w:sz w:val="18"/>
                <w:szCs w:val="18"/>
                <w:lang w:eastAsia="sv-SE"/>
              </w:rPr>
            </w:pPr>
            <w:r w:rsidRPr="002741F7">
              <w:rPr>
                <w:rFonts w:ascii="Trade Gothic LT Std Cn" w:hAnsi="Trade Gothic LT Std Cn"/>
                <w:b/>
                <w:bCs/>
                <w:color w:val="000000"/>
                <w:sz w:val="18"/>
                <w:szCs w:val="18"/>
                <w:lang w:eastAsia="sv-SE"/>
              </w:rPr>
              <w:t>2016</w:t>
            </w:r>
          </w:p>
        </w:tc>
        <w:tc>
          <w:tcPr>
            <w:tcW w:w="555" w:type="dxa"/>
            <w:tcBorders>
              <w:top w:val="single" w:sz="8" w:space="0" w:color="auto"/>
              <w:left w:val="nil"/>
              <w:bottom w:val="single" w:sz="8" w:space="0" w:color="auto"/>
              <w:right w:val="nil"/>
            </w:tcBorders>
            <w:vAlign w:val="center"/>
          </w:tcPr>
          <w:p w14:paraId="079CA3F4" w14:textId="77777777" w:rsidR="00F44EAC" w:rsidRPr="002741F7" w:rsidRDefault="00F44EAC" w:rsidP="00F44EAC">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2017</w:t>
            </w:r>
          </w:p>
        </w:tc>
        <w:tc>
          <w:tcPr>
            <w:tcW w:w="555" w:type="dxa"/>
            <w:tcBorders>
              <w:top w:val="single" w:sz="8" w:space="0" w:color="auto"/>
              <w:left w:val="nil"/>
              <w:bottom w:val="single" w:sz="8" w:space="0" w:color="auto"/>
              <w:right w:val="nil"/>
            </w:tcBorders>
            <w:vAlign w:val="center"/>
          </w:tcPr>
          <w:p w14:paraId="1F4A786C" w14:textId="77777777" w:rsidR="00F44EAC" w:rsidRDefault="00F44EAC" w:rsidP="00F44EAC">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2018</w:t>
            </w:r>
          </w:p>
        </w:tc>
        <w:tc>
          <w:tcPr>
            <w:tcW w:w="555" w:type="dxa"/>
            <w:tcBorders>
              <w:top w:val="single" w:sz="8" w:space="0" w:color="auto"/>
              <w:left w:val="nil"/>
              <w:bottom w:val="single" w:sz="8" w:space="0" w:color="auto"/>
              <w:right w:val="nil"/>
            </w:tcBorders>
            <w:vAlign w:val="center"/>
          </w:tcPr>
          <w:p w14:paraId="22AF0D82" w14:textId="35F2046F" w:rsidR="00F44EAC" w:rsidRDefault="00F44EAC" w:rsidP="00F44EAC">
            <w:pPr>
              <w:spacing w:after="0" w:line="240" w:lineRule="auto"/>
              <w:jc w:val="right"/>
              <w:rPr>
                <w:rFonts w:ascii="Trade Gothic LT Std Cn" w:hAnsi="Trade Gothic LT Std Cn"/>
                <w:b/>
                <w:bCs/>
                <w:color w:val="000000"/>
                <w:sz w:val="18"/>
                <w:szCs w:val="18"/>
                <w:lang w:eastAsia="sv-SE"/>
              </w:rPr>
            </w:pPr>
            <w:r>
              <w:rPr>
                <w:rFonts w:ascii="Trade Gothic LT Std Cn" w:hAnsi="Trade Gothic LT Std Cn"/>
                <w:b/>
                <w:bCs/>
                <w:color w:val="000000"/>
                <w:sz w:val="18"/>
                <w:szCs w:val="18"/>
                <w:lang w:eastAsia="sv-SE"/>
              </w:rPr>
              <w:t>2019</w:t>
            </w:r>
          </w:p>
        </w:tc>
      </w:tr>
      <w:tr w:rsidR="00F44EAC" w:rsidRPr="00AA4D54" w14:paraId="52AE055A" w14:textId="3B0CF36E" w:rsidTr="00761F20">
        <w:trPr>
          <w:trHeight w:val="315"/>
        </w:trPr>
        <w:tc>
          <w:tcPr>
            <w:tcW w:w="2940" w:type="dxa"/>
            <w:tcBorders>
              <w:top w:val="nil"/>
              <w:left w:val="nil"/>
              <w:bottom w:val="single" w:sz="8" w:space="0" w:color="auto"/>
              <w:right w:val="nil"/>
            </w:tcBorders>
            <w:noWrap/>
            <w:vAlign w:val="center"/>
            <w:hideMark/>
          </w:tcPr>
          <w:p w14:paraId="53AF795D" w14:textId="77777777" w:rsidR="00F44EAC" w:rsidRPr="002741F7" w:rsidRDefault="00F44EAC" w:rsidP="00F44EAC">
            <w:pPr>
              <w:spacing w:after="0" w:line="240" w:lineRule="auto"/>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Interna kostnader</w:t>
            </w:r>
          </w:p>
        </w:tc>
        <w:tc>
          <w:tcPr>
            <w:tcW w:w="555" w:type="dxa"/>
            <w:tcBorders>
              <w:top w:val="nil"/>
              <w:left w:val="nil"/>
              <w:bottom w:val="single" w:sz="8" w:space="0" w:color="auto"/>
              <w:right w:val="nil"/>
            </w:tcBorders>
            <w:noWrap/>
            <w:vAlign w:val="center"/>
            <w:hideMark/>
          </w:tcPr>
          <w:p w14:paraId="77CD9AE7"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197</w:t>
            </w:r>
          </w:p>
        </w:tc>
        <w:tc>
          <w:tcPr>
            <w:tcW w:w="555" w:type="dxa"/>
            <w:tcBorders>
              <w:top w:val="nil"/>
              <w:left w:val="nil"/>
              <w:bottom w:val="single" w:sz="8" w:space="0" w:color="auto"/>
              <w:right w:val="nil"/>
            </w:tcBorders>
            <w:noWrap/>
            <w:vAlign w:val="center"/>
            <w:hideMark/>
          </w:tcPr>
          <w:p w14:paraId="25BC8F26"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195</w:t>
            </w:r>
          </w:p>
        </w:tc>
        <w:tc>
          <w:tcPr>
            <w:tcW w:w="555" w:type="dxa"/>
            <w:tcBorders>
              <w:top w:val="nil"/>
              <w:left w:val="nil"/>
              <w:bottom w:val="single" w:sz="8" w:space="0" w:color="auto"/>
              <w:right w:val="nil"/>
            </w:tcBorders>
            <w:vAlign w:val="center"/>
          </w:tcPr>
          <w:p w14:paraId="4DCC68C4" w14:textId="77777777" w:rsidR="00F44EAC" w:rsidRPr="002741F7" w:rsidRDefault="00F44EAC" w:rsidP="00F44EAC">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214</w:t>
            </w:r>
          </w:p>
        </w:tc>
        <w:tc>
          <w:tcPr>
            <w:tcW w:w="555" w:type="dxa"/>
            <w:tcBorders>
              <w:top w:val="nil"/>
              <w:left w:val="nil"/>
              <w:bottom w:val="single" w:sz="8" w:space="0" w:color="auto"/>
              <w:right w:val="nil"/>
            </w:tcBorders>
            <w:vAlign w:val="center"/>
          </w:tcPr>
          <w:p w14:paraId="35DBF761" w14:textId="77777777" w:rsidR="00F44EAC" w:rsidRPr="00AA4D54" w:rsidRDefault="00F44EAC" w:rsidP="00F44EAC">
            <w:pPr>
              <w:spacing w:after="0" w:line="240" w:lineRule="auto"/>
              <w:jc w:val="right"/>
              <w:rPr>
                <w:rFonts w:ascii="Trade Gothic LT Std Cn" w:hAnsi="Trade Gothic LT Std Cn"/>
                <w:color w:val="000000"/>
                <w:sz w:val="18"/>
                <w:szCs w:val="22"/>
                <w:lang w:eastAsia="sv-SE"/>
              </w:rPr>
            </w:pPr>
            <w:r w:rsidRPr="00AA4D54">
              <w:rPr>
                <w:rFonts w:ascii="Trade Gothic LT Std Cn" w:hAnsi="Trade Gothic LT Std Cn"/>
                <w:color w:val="000000"/>
                <w:sz w:val="18"/>
                <w:szCs w:val="22"/>
                <w:lang w:eastAsia="sv-SE"/>
              </w:rPr>
              <w:t>211</w:t>
            </w:r>
          </w:p>
        </w:tc>
        <w:tc>
          <w:tcPr>
            <w:tcW w:w="555" w:type="dxa"/>
            <w:tcBorders>
              <w:top w:val="nil"/>
              <w:left w:val="nil"/>
              <w:bottom w:val="single" w:sz="8" w:space="0" w:color="auto"/>
              <w:right w:val="nil"/>
            </w:tcBorders>
            <w:vAlign w:val="center"/>
          </w:tcPr>
          <w:p w14:paraId="6D1D57DB" w14:textId="08F59CC2" w:rsidR="00F44EAC" w:rsidRPr="00AA4D54" w:rsidRDefault="00230BA1" w:rsidP="00F44EAC">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231</w:t>
            </w:r>
          </w:p>
        </w:tc>
      </w:tr>
      <w:tr w:rsidR="00F44EAC" w:rsidRPr="00AA4D54" w14:paraId="517F79E2" w14:textId="05BEBBC8" w:rsidTr="00761F20">
        <w:trPr>
          <w:trHeight w:val="300"/>
        </w:trPr>
        <w:tc>
          <w:tcPr>
            <w:tcW w:w="2940" w:type="dxa"/>
            <w:tcBorders>
              <w:top w:val="nil"/>
              <w:left w:val="nil"/>
              <w:bottom w:val="nil"/>
              <w:right w:val="nil"/>
            </w:tcBorders>
            <w:noWrap/>
            <w:vAlign w:val="center"/>
            <w:hideMark/>
          </w:tcPr>
          <w:p w14:paraId="7910219D" w14:textId="77777777" w:rsidR="00F44EAC" w:rsidRPr="002741F7" w:rsidRDefault="00F44EAC" w:rsidP="00F44EAC">
            <w:pPr>
              <w:spacing w:after="0" w:line="240" w:lineRule="auto"/>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Personalkostnader</w:t>
            </w:r>
          </w:p>
        </w:tc>
        <w:tc>
          <w:tcPr>
            <w:tcW w:w="555" w:type="dxa"/>
            <w:tcBorders>
              <w:top w:val="nil"/>
              <w:left w:val="nil"/>
              <w:bottom w:val="nil"/>
              <w:right w:val="nil"/>
            </w:tcBorders>
            <w:noWrap/>
            <w:vAlign w:val="center"/>
            <w:hideMark/>
          </w:tcPr>
          <w:p w14:paraId="75300F26"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124</w:t>
            </w:r>
          </w:p>
        </w:tc>
        <w:tc>
          <w:tcPr>
            <w:tcW w:w="555" w:type="dxa"/>
            <w:tcBorders>
              <w:top w:val="nil"/>
              <w:left w:val="nil"/>
              <w:bottom w:val="nil"/>
              <w:right w:val="nil"/>
            </w:tcBorders>
            <w:noWrap/>
            <w:vAlign w:val="center"/>
            <w:hideMark/>
          </w:tcPr>
          <w:p w14:paraId="4FC22934"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117</w:t>
            </w:r>
          </w:p>
        </w:tc>
        <w:tc>
          <w:tcPr>
            <w:tcW w:w="555" w:type="dxa"/>
            <w:tcBorders>
              <w:top w:val="nil"/>
              <w:left w:val="nil"/>
              <w:bottom w:val="nil"/>
              <w:right w:val="nil"/>
            </w:tcBorders>
            <w:vAlign w:val="center"/>
          </w:tcPr>
          <w:p w14:paraId="66B3883B" w14:textId="77777777" w:rsidR="00F44EAC" w:rsidRPr="002741F7" w:rsidRDefault="00F44EAC" w:rsidP="00F44EAC">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130</w:t>
            </w:r>
          </w:p>
        </w:tc>
        <w:tc>
          <w:tcPr>
            <w:tcW w:w="555" w:type="dxa"/>
            <w:tcBorders>
              <w:top w:val="nil"/>
              <w:left w:val="nil"/>
              <w:bottom w:val="nil"/>
              <w:right w:val="nil"/>
            </w:tcBorders>
            <w:vAlign w:val="center"/>
          </w:tcPr>
          <w:p w14:paraId="107E1F32" w14:textId="77777777" w:rsidR="00F44EAC" w:rsidRPr="00AA4D54" w:rsidRDefault="00F44EAC" w:rsidP="00F44EAC">
            <w:pPr>
              <w:spacing w:after="0" w:line="240" w:lineRule="auto"/>
              <w:jc w:val="right"/>
              <w:rPr>
                <w:rFonts w:ascii="Trade Gothic LT Std Cn" w:hAnsi="Trade Gothic LT Std Cn"/>
                <w:color w:val="000000"/>
                <w:sz w:val="18"/>
                <w:szCs w:val="22"/>
                <w:lang w:eastAsia="sv-SE"/>
              </w:rPr>
            </w:pPr>
            <w:r w:rsidRPr="00AA4D54">
              <w:rPr>
                <w:rFonts w:ascii="Trade Gothic LT Std Cn" w:hAnsi="Trade Gothic LT Std Cn"/>
                <w:color w:val="000000"/>
                <w:sz w:val="18"/>
                <w:szCs w:val="22"/>
                <w:lang w:eastAsia="sv-SE"/>
              </w:rPr>
              <w:t>126</w:t>
            </w:r>
          </w:p>
        </w:tc>
        <w:tc>
          <w:tcPr>
            <w:tcW w:w="555" w:type="dxa"/>
            <w:tcBorders>
              <w:top w:val="nil"/>
              <w:left w:val="nil"/>
              <w:bottom w:val="nil"/>
              <w:right w:val="nil"/>
            </w:tcBorders>
            <w:vAlign w:val="center"/>
          </w:tcPr>
          <w:p w14:paraId="022E13CD" w14:textId="3C1E4C98" w:rsidR="00F44EAC" w:rsidRPr="00AA4D54" w:rsidRDefault="00230BA1" w:rsidP="00F44EAC">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136</w:t>
            </w:r>
          </w:p>
        </w:tc>
      </w:tr>
      <w:tr w:rsidR="00F44EAC" w:rsidRPr="00AA4D54" w14:paraId="7AACA379" w14:textId="285A2879" w:rsidTr="00761F20">
        <w:trPr>
          <w:trHeight w:val="300"/>
        </w:trPr>
        <w:tc>
          <w:tcPr>
            <w:tcW w:w="2940" w:type="dxa"/>
            <w:tcBorders>
              <w:top w:val="nil"/>
              <w:left w:val="nil"/>
              <w:bottom w:val="nil"/>
              <w:right w:val="nil"/>
            </w:tcBorders>
            <w:noWrap/>
            <w:vAlign w:val="center"/>
            <w:hideMark/>
          </w:tcPr>
          <w:p w14:paraId="2273C033" w14:textId="77777777" w:rsidR="00F44EAC" w:rsidRPr="002741F7" w:rsidRDefault="00F44EAC" w:rsidP="00F44EAC">
            <w:pPr>
              <w:spacing w:after="0" w:line="240" w:lineRule="auto"/>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Lokalkostnader</w:t>
            </w:r>
          </w:p>
        </w:tc>
        <w:tc>
          <w:tcPr>
            <w:tcW w:w="555" w:type="dxa"/>
            <w:tcBorders>
              <w:top w:val="nil"/>
              <w:left w:val="nil"/>
              <w:bottom w:val="nil"/>
              <w:right w:val="nil"/>
            </w:tcBorders>
            <w:noWrap/>
            <w:vAlign w:val="center"/>
            <w:hideMark/>
          </w:tcPr>
          <w:p w14:paraId="3AD490FF"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12</w:t>
            </w:r>
          </w:p>
        </w:tc>
        <w:tc>
          <w:tcPr>
            <w:tcW w:w="555" w:type="dxa"/>
            <w:tcBorders>
              <w:top w:val="nil"/>
              <w:left w:val="nil"/>
              <w:bottom w:val="nil"/>
              <w:right w:val="nil"/>
            </w:tcBorders>
            <w:noWrap/>
            <w:vAlign w:val="center"/>
            <w:hideMark/>
          </w:tcPr>
          <w:p w14:paraId="07CB686C"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12</w:t>
            </w:r>
          </w:p>
        </w:tc>
        <w:tc>
          <w:tcPr>
            <w:tcW w:w="555" w:type="dxa"/>
            <w:tcBorders>
              <w:top w:val="nil"/>
              <w:left w:val="nil"/>
              <w:bottom w:val="nil"/>
              <w:right w:val="nil"/>
            </w:tcBorders>
            <w:vAlign w:val="center"/>
          </w:tcPr>
          <w:p w14:paraId="2171AC49" w14:textId="77777777" w:rsidR="00F44EAC" w:rsidRPr="002741F7" w:rsidRDefault="00F44EAC" w:rsidP="00F44EAC">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10</w:t>
            </w:r>
          </w:p>
        </w:tc>
        <w:tc>
          <w:tcPr>
            <w:tcW w:w="555" w:type="dxa"/>
            <w:tcBorders>
              <w:top w:val="nil"/>
              <w:left w:val="nil"/>
              <w:bottom w:val="nil"/>
              <w:right w:val="nil"/>
            </w:tcBorders>
            <w:vAlign w:val="center"/>
          </w:tcPr>
          <w:p w14:paraId="20EB3713" w14:textId="77777777" w:rsidR="00F44EAC" w:rsidRPr="00AA4D54" w:rsidRDefault="00F44EAC" w:rsidP="00F44EAC">
            <w:pPr>
              <w:spacing w:after="0" w:line="240" w:lineRule="auto"/>
              <w:jc w:val="right"/>
              <w:rPr>
                <w:rFonts w:ascii="Trade Gothic LT Std Cn" w:hAnsi="Trade Gothic LT Std Cn"/>
                <w:color w:val="000000"/>
                <w:sz w:val="18"/>
                <w:szCs w:val="22"/>
                <w:lang w:eastAsia="sv-SE"/>
              </w:rPr>
            </w:pPr>
            <w:r w:rsidRPr="00AA4D54">
              <w:rPr>
                <w:rFonts w:ascii="Trade Gothic LT Std Cn" w:hAnsi="Trade Gothic LT Std Cn"/>
                <w:color w:val="000000"/>
                <w:sz w:val="18"/>
                <w:szCs w:val="22"/>
                <w:lang w:eastAsia="sv-SE"/>
              </w:rPr>
              <w:t>10</w:t>
            </w:r>
          </w:p>
        </w:tc>
        <w:tc>
          <w:tcPr>
            <w:tcW w:w="555" w:type="dxa"/>
            <w:tcBorders>
              <w:top w:val="nil"/>
              <w:left w:val="nil"/>
              <w:bottom w:val="nil"/>
              <w:right w:val="nil"/>
            </w:tcBorders>
            <w:vAlign w:val="center"/>
          </w:tcPr>
          <w:p w14:paraId="5224306D" w14:textId="05E92457" w:rsidR="00F44EAC" w:rsidRPr="00AA4D54" w:rsidRDefault="00F44EAC" w:rsidP="00F44EAC">
            <w:pPr>
              <w:spacing w:after="0" w:line="240" w:lineRule="auto"/>
              <w:jc w:val="right"/>
              <w:rPr>
                <w:rFonts w:ascii="Trade Gothic LT Std Cn" w:hAnsi="Trade Gothic LT Std Cn"/>
                <w:color w:val="000000"/>
                <w:sz w:val="18"/>
                <w:szCs w:val="22"/>
                <w:lang w:eastAsia="sv-SE"/>
              </w:rPr>
            </w:pPr>
            <w:r w:rsidRPr="00AA4D54">
              <w:rPr>
                <w:rFonts w:ascii="Trade Gothic LT Std Cn" w:hAnsi="Trade Gothic LT Std Cn"/>
                <w:color w:val="000000"/>
                <w:sz w:val="18"/>
                <w:szCs w:val="22"/>
                <w:lang w:eastAsia="sv-SE"/>
              </w:rPr>
              <w:t>1</w:t>
            </w:r>
            <w:r w:rsidR="00230BA1">
              <w:rPr>
                <w:rFonts w:ascii="Trade Gothic LT Std Cn" w:hAnsi="Trade Gothic LT Std Cn"/>
                <w:color w:val="000000"/>
                <w:sz w:val="18"/>
                <w:szCs w:val="22"/>
                <w:lang w:eastAsia="sv-SE"/>
              </w:rPr>
              <w:t>1</w:t>
            </w:r>
          </w:p>
        </w:tc>
      </w:tr>
      <w:tr w:rsidR="00F44EAC" w:rsidRPr="00AA4D54" w14:paraId="0C013254" w14:textId="209EF8B9" w:rsidTr="00761F20">
        <w:trPr>
          <w:trHeight w:val="300"/>
        </w:trPr>
        <w:tc>
          <w:tcPr>
            <w:tcW w:w="2940" w:type="dxa"/>
            <w:tcBorders>
              <w:top w:val="nil"/>
              <w:left w:val="nil"/>
              <w:bottom w:val="nil"/>
              <w:right w:val="nil"/>
            </w:tcBorders>
            <w:noWrap/>
            <w:vAlign w:val="center"/>
            <w:hideMark/>
          </w:tcPr>
          <w:p w14:paraId="4C08556A" w14:textId="77777777" w:rsidR="00F44EAC" w:rsidRPr="002741F7" w:rsidRDefault="00F44EAC" w:rsidP="00F44EAC">
            <w:pPr>
              <w:spacing w:after="0" w:line="240" w:lineRule="auto"/>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Köpta tjänster</w:t>
            </w:r>
          </w:p>
        </w:tc>
        <w:tc>
          <w:tcPr>
            <w:tcW w:w="555" w:type="dxa"/>
            <w:tcBorders>
              <w:top w:val="nil"/>
              <w:left w:val="nil"/>
              <w:bottom w:val="nil"/>
              <w:right w:val="nil"/>
            </w:tcBorders>
            <w:noWrap/>
            <w:vAlign w:val="center"/>
            <w:hideMark/>
          </w:tcPr>
          <w:p w14:paraId="7B0F0466"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7</w:t>
            </w:r>
          </w:p>
        </w:tc>
        <w:tc>
          <w:tcPr>
            <w:tcW w:w="555" w:type="dxa"/>
            <w:tcBorders>
              <w:top w:val="nil"/>
              <w:left w:val="nil"/>
              <w:bottom w:val="nil"/>
              <w:right w:val="nil"/>
            </w:tcBorders>
            <w:noWrap/>
            <w:vAlign w:val="center"/>
            <w:hideMark/>
          </w:tcPr>
          <w:p w14:paraId="0A28C128"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11</w:t>
            </w:r>
          </w:p>
        </w:tc>
        <w:tc>
          <w:tcPr>
            <w:tcW w:w="555" w:type="dxa"/>
            <w:tcBorders>
              <w:top w:val="nil"/>
              <w:left w:val="nil"/>
              <w:bottom w:val="nil"/>
              <w:right w:val="nil"/>
            </w:tcBorders>
            <w:vAlign w:val="center"/>
          </w:tcPr>
          <w:p w14:paraId="5886D7FF" w14:textId="77777777" w:rsidR="00F44EAC" w:rsidRPr="002741F7" w:rsidRDefault="00F44EAC" w:rsidP="00F44EAC">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14</w:t>
            </w:r>
          </w:p>
        </w:tc>
        <w:tc>
          <w:tcPr>
            <w:tcW w:w="555" w:type="dxa"/>
            <w:tcBorders>
              <w:top w:val="nil"/>
              <w:left w:val="nil"/>
              <w:bottom w:val="nil"/>
              <w:right w:val="nil"/>
            </w:tcBorders>
            <w:vAlign w:val="center"/>
          </w:tcPr>
          <w:p w14:paraId="481941E1" w14:textId="77777777" w:rsidR="00F44EAC" w:rsidRPr="00AA4D54" w:rsidRDefault="00F44EAC" w:rsidP="00F44EAC">
            <w:pPr>
              <w:spacing w:after="0" w:line="240" w:lineRule="auto"/>
              <w:jc w:val="right"/>
              <w:rPr>
                <w:rFonts w:ascii="Trade Gothic LT Std Cn" w:hAnsi="Trade Gothic LT Std Cn"/>
                <w:color w:val="000000"/>
                <w:sz w:val="18"/>
                <w:szCs w:val="22"/>
                <w:lang w:eastAsia="sv-SE"/>
              </w:rPr>
            </w:pPr>
            <w:r w:rsidRPr="00AA4D54">
              <w:rPr>
                <w:rFonts w:ascii="Trade Gothic LT Std Cn" w:hAnsi="Trade Gothic LT Std Cn"/>
                <w:color w:val="000000"/>
                <w:sz w:val="18"/>
                <w:szCs w:val="22"/>
                <w:lang w:eastAsia="sv-SE"/>
              </w:rPr>
              <w:t>14</w:t>
            </w:r>
          </w:p>
        </w:tc>
        <w:tc>
          <w:tcPr>
            <w:tcW w:w="555" w:type="dxa"/>
            <w:tcBorders>
              <w:top w:val="nil"/>
              <w:left w:val="nil"/>
              <w:bottom w:val="nil"/>
              <w:right w:val="nil"/>
            </w:tcBorders>
            <w:vAlign w:val="center"/>
          </w:tcPr>
          <w:p w14:paraId="5134CA38" w14:textId="67D644BE" w:rsidR="00F44EAC" w:rsidRPr="00AA4D54" w:rsidRDefault="00F44EAC" w:rsidP="00F44EAC">
            <w:pPr>
              <w:spacing w:after="0" w:line="240" w:lineRule="auto"/>
              <w:jc w:val="right"/>
              <w:rPr>
                <w:rFonts w:ascii="Trade Gothic LT Std Cn" w:hAnsi="Trade Gothic LT Std Cn"/>
                <w:color w:val="000000"/>
                <w:sz w:val="18"/>
                <w:szCs w:val="22"/>
                <w:lang w:eastAsia="sv-SE"/>
              </w:rPr>
            </w:pPr>
            <w:r w:rsidRPr="00AA4D54">
              <w:rPr>
                <w:rFonts w:ascii="Trade Gothic LT Std Cn" w:hAnsi="Trade Gothic LT Std Cn"/>
                <w:color w:val="000000"/>
                <w:sz w:val="18"/>
                <w:szCs w:val="22"/>
                <w:lang w:eastAsia="sv-SE"/>
              </w:rPr>
              <w:t>1</w:t>
            </w:r>
            <w:r w:rsidR="00230BA1">
              <w:rPr>
                <w:rFonts w:ascii="Trade Gothic LT Std Cn" w:hAnsi="Trade Gothic LT Std Cn"/>
                <w:color w:val="000000"/>
                <w:sz w:val="18"/>
                <w:szCs w:val="22"/>
                <w:lang w:eastAsia="sv-SE"/>
              </w:rPr>
              <w:t>7</w:t>
            </w:r>
          </w:p>
        </w:tc>
      </w:tr>
      <w:tr w:rsidR="00F44EAC" w:rsidRPr="00AA4D54" w14:paraId="48BEDB98" w14:textId="7C4C7DB8" w:rsidTr="00761F20">
        <w:trPr>
          <w:trHeight w:val="300"/>
        </w:trPr>
        <w:tc>
          <w:tcPr>
            <w:tcW w:w="2940" w:type="dxa"/>
            <w:tcBorders>
              <w:top w:val="nil"/>
              <w:left w:val="nil"/>
              <w:bottom w:val="nil"/>
              <w:right w:val="nil"/>
            </w:tcBorders>
            <w:noWrap/>
            <w:vAlign w:val="center"/>
            <w:hideMark/>
          </w:tcPr>
          <w:p w14:paraId="24F46EF9" w14:textId="77777777" w:rsidR="00F44EAC" w:rsidRPr="002741F7" w:rsidRDefault="00F44EAC" w:rsidP="00F44EAC">
            <w:pPr>
              <w:spacing w:after="0" w:line="240" w:lineRule="auto"/>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Informations- och datakostnader</w:t>
            </w:r>
          </w:p>
        </w:tc>
        <w:tc>
          <w:tcPr>
            <w:tcW w:w="555" w:type="dxa"/>
            <w:tcBorders>
              <w:top w:val="nil"/>
              <w:left w:val="nil"/>
              <w:bottom w:val="nil"/>
              <w:right w:val="nil"/>
            </w:tcBorders>
            <w:noWrap/>
            <w:vAlign w:val="center"/>
            <w:hideMark/>
          </w:tcPr>
          <w:p w14:paraId="777A6EA0"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43</w:t>
            </w:r>
          </w:p>
        </w:tc>
        <w:tc>
          <w:tcPr>
            <w:tcW w:w="555" w:type="dxa"/>
            <w:tcBorders>
              <w:top w:val="nil"/>
              <w:left w:val="nil"/>
              <w:bottom w:val="nil"/>
              <w:right w:val="nil"/>
            </w:tcBorders>
            <w:noWrap/>
            <w:vAlign w:val="center"/>
            <w:hideMark/>
          </w:tcPr>
          <w:p w14:paraId="2EF2F1FA"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46</w:t>
            </w:r>
          </w:p>
        </w:tc>
        <w:tc>
          <w:tcPr>
            <w:tcW w:w="555" w:type="dxa"/>
            <w:tcBorders>
              <w:top w:val="nil"/>
              <w:left w:val="nil"/>
              <w:bottom w:val="nil"/>
              <w:right w:val="nil"/>
            </w:tcBorders>
            <w:vAlign w:val="center"/>
          </w:tcPr>
          <w:p w14:paraId="3939D56B" w14:textId="77777777" w:rsidR="00F44EAC" w:rsidRPr="002741F7" w:rsidRDefault="00F44EAC" w:rsidP="00F44EAC">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47</w:t>
            </w:r>
          </w:p>
        </w:tc>
        <w:tc>
          <w:tcPr>
            <w:tcW w:w="555" w:type="dxa"/>
            <w:tcBorders>
              <w:top w:val="nil"/>
              <w:left w:val="nil"/>
              <w:bottom w:val="nil"/>
              <w:right w:val="nil"/>
            </w:tcBorders>
            <w:vAlign w:val="center"/>
          </w:tcPr>
          <w:p w14:paraId="7ABD3C4A" w14:textId="77777777" w:rsidR="00F44EAC" w:rsidRPr="00AA4D54" w:rsidRDefault="00F44EAC" w:rsidP="00F44EAC">
            <w:pPr>
              <w:spacing w:after="0" w:line="240" w:lineRule="auto"/>
              <w:jc w:val="right"/>
              <w:rPr>
                <w:rFonts w:ascii="Trade Gothic LT Std Cn" w:hAnsi="Trade Gothic LT Std Cn"/>
                <w:color w:val="000000"/>
                <w:sz w:val="18"/>
                <w:szCs w:val="22"/>
                <w:lang w:eastAsia="sv-SE"/>
              </w:rPr>
            </w:pPr>
            <w:r w:rsidRPr="00AA4D54">
              <w:rPr>
                <w:rFonts w:ascii="Trade Gothic LT Std Cn" w:hAnsi="Trade Gothic LT Std Cn"/>
                <w:color w:val="000000"/>
                <w:sz w:val="18"/>
                <w:szCs w:val="22"/>
                <w:lang w:eastAsia="sv-SE"/>
              </w:rPr>
              <w:t>52</w:t>
            </w:r>
          </w:p>
        </w:tc>
        <w:tc>
          <w:tcPr>
            <w:tcW w:w="555" w:type="dxa"/>
            <w:tcBorders>
              <w:top w:val="nil"/>
              <w:left w:val="nil"/>
              <w:bottom w:val="nil"/>
              <w:right w:val="nil"/>
            </w:tcBorders>
            <w:vAlign w:val="center"/>
          </w:tcPr>
          <w:p w14:paraId="0B1836CD" w14:textId="13442A7D" w:rsidR="00F44EAC" w:rsidRPr="00AA4D54" w:rsidRDefault="00F44EAC" w:rsidP="00F44EAC">
            <w:pPr>
              <w:spacing w:after="0" w:line="240" w:lineRule="auto"/>
              <w:jc w:val="right"/>
              <w:rPr>
                <w:rFonts w:ascii="Trade Gothic LT Std Cn" w:hAnsi="Trade Gothic LT Std Cn"/>
                <w:color w:val="000000"/>
                <w:sz w:val="18"/>
                <w:szCs w:val="22"/>
                <w:lang w:eastAsia="sv-SE"/>
              </w:rPr>
            </w:pPr>
            <w:r w:rsidRPr="00AA4D54">
              <w:rPr>
                <w:rFonts w:ascii="Trade Gothic LT Std Cn" w:hAnsi="Trade Gothic LT Std Cn"/>
                <w:color w:val="000000"/>
                <w:sz w:val="18"/>
                <w:szCs w:val="22"/>
                <w:lang w:eastAsia="sv-SE"/>
              </w:rPr>
              <w:t>5</w:t>
            </w:r>
            <w:r w:rsidR="00230BA1">
              <w:rPr>
                <w:rFonts w:ascii="Trade Gothic LT Std Cn" w:hAnsi="Trade Gothic LT Std Cn"/>
                <w:color w:val="000000"/>
                <w:sz w:val="18"/>
                <w:szCs w:val="22"/>
                <w:lang w:eastAsia="sv-SE"/>
              </w:rPr>
              <w:t>8</w:t>
            </w:r>
          </w:p>
        </w:tc>
      </w:tr>
      <w:tr w:rsidR="00F44EAC" w:rsidRPr="00AA4D54" w14:paraId="73A1CC0D" w14:textId="5191FE9B" w:rsidTr="00761F20">
        <w:trPr>
          <w:trHeight w:val="315"/>
        </w:trPr>
        <w:tc>
          <w:tcPr>
            <w:tcW w:w="2940" w:type="dxa"/>
            <w:tcBorders>
              <w:top w:val="nil"/>
              <w:left w:val="nil"/>
              <w:bottom w:val="single" w:sz="8" w:space="0" w:color="auto"/>
              <w:right w:val="nil"/>
            </w:tcBorders>
            <w:noWrap/>
            <w:vAlign w:val="center"/>
            <w:hideMark/>
          </w:tcPr>
          <w:p w14:paraId="5CFB21AC" w14:textId="77777777" w:rsidR="00F44EAC" w:rsidRPr="002741F7" w:rsidRDefault="00F44EAC" w:rsidP="00F44EAC">
            <w:pPr>
              <w:spacing w:after="0" w:line="240" w:lineRule="auto"/>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Övrigt</w:t>
            </w:r>
          </w:p>
        </w:tc>
        <w:tc>
          <w:tcPr>
            <w:tcW w:w="555" w:type="dxa"/>
            <w:tcBorders>
              <w:top w:val="nil"/>
              <w:left w:val="nil"/>
              <w:bottom w:val="single" w:sz="8" w:space="0" w:color="auto"/>
              <w:right w:val="nil"/>
            </w:tcBorders>
            <w:noWrap/>
            <w:vAlign w:val="center"/>
            <w:hideMark/>
          </w:tcPr>
          <w:p w14:paraId="3AE9F0A5"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11</w:t>
            </w:r>
          </w:p>
        </w:tc>
        <w:tc>
          <w:tcPr>
            <w:tcW w:w="555" w:type="dxa"/>
            <w:tcBorders>
              <w:top w:val="nil"/>
              <w:left w:val="nil"/>
              <w:bottom w:val="single" w:sz="8" w:space="0" w:color="auto"/>
              <w:right w:val="nil"/>
            </w:tcBorders>
            <w:noWrap/>
            <w:vAlign w:val="center"/>
            <w:hideMark/>
          </w:tcPr>
          <w:p w14:paraId="3BC1BCF6"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9</w:t>
            </w:r>
          </w:p>
        </w:tc>
        <w:tc>
          <w:tcPr>
            <w:tcW w:w="555" w:type="dxa"/>
            <w:tcBorders>
              <w:top w:val="nil"/>
              <w:left w:val="nil"/>
              <w:bottom w:val="single" w:sz="8" w:space="0" w:color="auto"/>
              <w:right w:val="nil"/>
            </w:tcBorders>
            <w:vAlign w:val="center"/>
          </w:tcPr>
          <w:p w14:paraId="127B0D1A" w14:textId="77777777" w:rsidR="00F44EAC" w:rsidRPr="002741F7" w:rsidRDefault="00F44EAC" w:rsidP="00F44EAC">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13</w:t>
            </w:r>
          </w:p>
        </w:tc>
        <w:tc>
          <w:tcPr>
            <w:tcW w:w="555" w:type="dxa"/>
            <w:tcBorders>
              <w:top w:val="nil"/>
              <w:left w:val="nil"/>
              <w:bottom w:val="single" w:sz="8" w:space="0" w:color="auto"/>
              <w:right w:val="nil"/>
            </w:tcBorders>
            <w:vAlign w:val="center"/>
          </w:tcPr>
          <w:p w14:paraId="15B248DC" w14:textId="77777777" w:rsidR="00F44EAC" w:rsidRPr="00AA4D54" w:rsidRDefault="00F44EAC" w:rsidP="00F44EAC">
            <w:pPr>
              <w:spacing w:after="0" w:line="240" w:lineRule="auto"/>
              <w:jc w:val="right"/>
              <w:rPr>
                <w:rFonts w:ascii="Trade Gothic LT Std Cn" w:hAnsi="Trade Gothic LT Std Cn"/>
                <w:color w:val="000000"/>
                <w:sz w:val="18"/>
                <w:szCs w:val="22"/>
                <w:lang w:eastAsia="sv-SE"/>
              </w:rPr>
            </w:pPr>
            <w:r w:rsidRPr="00AA4D54">
              <w:rPr>
                <w:rFonts w:ascii="Trade Gothic LT Std Cn" w:hAnsi="Trade Gothic LT Std Cn"/>
                <w:color w:val="000000"/>
                <w:sz w:val="18"/>
                <w:szCs w:val="22"/>
                <w:lang w:eastAsia="sv-SE"/>
              </w:rPr>
              <w:t>9</w:t>
            </w:r>
          </w:p>
        </w:tc>
        <w:tc>
          <w:tcPr>
            <w:tcW w:w="555" w:type="dxa"/>
            <w:tcBorders>
              <w:top w:val="nil"/>
              <w:left w:val="nil"/>
              <w:bottom w:val="single" w:sz="8" w:space="0" w:color="auto"/>
              <w:right w:val="nil"/>
            </w:tcBorders>
            <w:vAlign w:val="center"/>
          </w:tcPr>
          <w:p w14:paraId="4BFE7DD8" w14:textId="165A3948" w:rsidR="00F44EAC" w:rsidRPr="00AA4D54" w:rsidRDefault="00F44EAC" w:rsidP="00F44EAC">
            <w:pPr>
              <w:spacing w:after="0" w:line="240" w:lineRule="auto"/>
              <w:jc w:val="right"/>
              <w:rPr>
                <w:rFonts w:ascii="Trade Gothic LT Std Cn" w:hAnsi="Trade Gothic LT Std Cn"/>
                <w:color w:val="000000"/>
                <w:sz w:val="18"/>
                <w:szCs w:val="22"/>
                <w:lang w:eastAsia="sv-SE"/>
              </w:rPr>
            </w:pPr>
            <w:r w:rsidRPr="00AA4D54">
              <w:rPr>
                <w:rFonts w:ascii="Trade Gothic LT Std Cn" w:hAnsi="Trade Gothic LT Std Cn"/>
                <w:color w:val="000000"/>
                <w:sz w:val="18"/>
                <w:szCs w:val="22"/>
                <w:lang w:eastAsia="sv-SE"/>
              </w:rPr>
              <w:t>9</w:t>
            </w:r>
          </w:p>
        </w:tc>
      </w:tr>
      <w:tr w:rsidR="00F44EAC" w:rsidRPr="00AA4D54" w14:paraId="1372CC50" w14:textId="281B57AD" w:rsidTr="00761F20">
        <w:trPr>
          <w:trHeight w:val="315"/>
        </w:trPr>
        <w:tc>
          <w:tcPr>
            <w:tcW w:w="2940" w:type="dxa"/>
            <w:tcBorders>
              <w:top w:val="nil"/>
              <w:left w:val="nil"/>
              <w:bottom w:val="single" w:sz="8" w:space="0" w:color="auto"/>
              <w:right w:val="nil"/>
            </w:tcBorders>
            <w:noWrap/>
            <w:vAlign w:val="center"/>
            <w:hideMark/>
          </w:tcPr>
          <w:p w14:paraId="211E0E67" w14:textId="77777777" w:rsidR="00F44EAC" w:rsidRPr="002741F7" w:rsidRDefault="00F44EAC" w:rsidP="00F44EAC">
            <w:pPr>
              <w:spacing w:after="0" w:line="240" w:lineRule="auto"/>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 xml:space="preserve">Externa </w:t>
            </w:r>
            <w:r w:rsidRPr="002741F7">
              <w:rPr>
                <w:rFonts w:ascii="Trade Gothic LT Std Cn" w:hAnsi="Trade Gothic LT Std Cn"/>
                <w:color w:val="000000"/>
                <w:sz w:val="18"/>
                <w:szCs w:val="18"/>
                <w:lang w:eastAsia="sv-SE"/>
              </w:rPr>
              <w:t>förvaltningskostnader</w:t>
            </w:r>
            <w:r>
              <w:rPr>
                <w:rStyle w:val="Fotnotsreferens"/>
                <w:rFonts w:ascii="Trade Gothic LT Std Cn" w:hAnsi="Trade Gothic LT Std Cn"/>
                <w:color w:val="000000"/>
                <w:sz w:val="18"/>
                <w:szCs w:val="18"/>
                <w:lang w:eastAsia="sv-SE"/>
              </w:rPr>
              <w:footnoteReference w:id="27"/>
            </w:r>
          </w:p>
        </w:tc>
        <w:tc>
          <w:tcPr>
            <w:tcW w:w="555" w:type="dxa"/>
            <w:tcBorders>
              <w:top w:val="nil"/>
              <w:left w:val="nil"/>
              <w:bottom w:val="single" w:sz="8" w:space="0" w:color="auto"/>
              <w:right w:val="nil"/>
            </w:tcBorders>
            <w:noWrap/>
            <w:vAlign w:val="center"/>
            <w:hideMark/>
          </w:tcPr>
          <w:p w14:paraId="475958B9"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128</w:t>
            </w:r>
          </w:p>
        </w:tc>
        <w:tc>
          <w:tcPr>
            <w:tcW w:w="555" w:type="dxa"/>
            <w:tcBorders>
              <w:top w:val="nil"/>
              <w:left w:val="nil"/>
              <w:bottom w:val="single" w:sz="8" w:space="0" w:color="auto"/>
              <w:right w:val="nil"/>
            </w:tcBorders>
            <w:noWrap/>
            <w:vAlign w:val="center"/>
            <w:hideMark/>
          </w:tcPr>
          <w:p w14:paraId="49AD7CCF"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22"/>
                <w:lang w:eastAsia="sv-SE"/>
              </w:rPr>
              <w:t>132</w:t>
            </w:r>
          </w:p>
        </w:tc>
        <w:tc>
          <w:tcPr>
            <w:tcW w:w="555" w:type="dxa"/>
            <w:tcBorders>
              <w:top w:val="nil"/>
              <w:left w:val="nil"/>
              <w:bottom w:val="single" w:sz="8" w:space="0" w:color="auto"/>
              <w:right w:val="nil"/>
            </w:tcBorders>
            <w:vAlign w:val="center"/>
          </w:tcPr>
          <w:p w14:paraId="1F99F59B" w14:textId="77777777" w:rsidR="00F44EAC" w:rsidRPr="002741F7" w:rsidRDefault="00F44EAC" w:rsidP="00F44EAC">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132</w:t>
            </w:r>
          </w:p>
        </w:tc>
        <w:tc>
          <w:tcPr>
            <w:tcW w:w="555" w:type="dxa"/>
            <w:tcBorders>
              <w:top w:val="nil"/>
              <w:left w:val="nil"/>
              <w:bottom w:val="single" w:sz="8" w:space="0" w:color="auto"/>
              <w:right w:val="nil"/>
            </w:tcBorders>
            <w:vAlign w:val="center"/>
          </w:tcPr>
          <w:p w14:paraId="706FFE11" w14:textId="77777777" w:rsidR="00F44EAC" w:rsidRPr="00AA4D54" w:rsidRDefault="00F44EAC" w:rsidP="00F44EAC">
            <w:pPr>
              <w:spacing w:after="0" w:line="240" w:lineRule="auto"/>
              <w:jc w:val="right"/>
              <w:rPr>
                <w:rFonts w:ascii="Trade Gothic LT Std Cn" w:hAnsi="Trade Gothic LT Std Cn"/>
                <w:color w:val="000000"/>
                <w:sz w:val="18"/>
                <w:szCs w:val="22"/>
                <w:lang w:eastAsia="sv-SE"/>
              </w:rPr>
            </w:pPr>
            <w:r w:rsidRPr="00AA4D54">
              <w:rPr>
                <w:rFonts w:ascii="Trade Gothic LT Std Cn" w:hAnsi="Trade Gothic LT Std Cn"/>
                <w:color w:val="000000"/>
                <w:sz w:val="18"/>
                <w:szCs w:val="22"/>
                <w:lang w:eastAsia="sv-SE"/>
              </w:rPr>
              <w:t>135</w:t>
            </w:r>
          </w:p>
        </w:tc>
        <w:tc>
          <w:tcPr>
            <w:tcW w:w="555" w:type="dxa"/>
            <w:tcBorders>
              <w:top w:val="nil"/>
              <w:left w:val="nil"/>
              <w:bottom w:val="single" w:sz="8" w:space="0" w:color="auto"/>
              <w:right w:val="nil"/>
            </w:tcBorders>
            <w:vAlign w:val="center"/>
          </w:tcPr>
          <w:p w14:paraId="034ACA37" w14:textId="2CA557A1" w:rsidR="00F44EAC" w:rsidRPr="00AA4D54" w:rsidRDefault="00230BA1" w:rsidP="00F44EAC">
            <w:pPr>
              <w:spacing w:after="0" w:line="240" w:lineRule="auto"/>
              <w:jc w:val="right"/>
              <w:rPr>
                <w:rFonts w:ascii="Trade Gothic LT Std Cn" w:hAnsi="Trade Gothic LT Std Cn"/>
                <w:color w:val="000000"/>
                <w:sz w:val="18"/>
                <w:szCs w:val="22"/>
                <w:lang w:eastAsia="sv-SE"/>
              </w:rPr>
            </w:pPr>
            <w:r>
              <w:rPr>
                <w:rFonts w:ascii="Trade Gothic LT Std Cn" w:hAnsi="Trade Gothic LT Std Cn"/>
                <w:color w:val="000000"/>
                <w:sz w:val="18"/>
                <w:szCs w:val="22"/>
                <w:lang w:eastAsia="sv-SE"/>
              </w:rPr>
              <w:t>139</w:t>
            </w:r>
          </w:p>
        </w:tc>
      </w:tr>
      <w:tr w:rsidR="00F44EAC" w:rsidRPr="00AA4D54" w14:paraId="50FB280D" w14:textId="4E425AE5" w:rsidTr="00761F20">
        <w:trPr>
          <w:trHeight w:val="315"/>
        </w:trPr>
        <w:tc>
          <w:tcPr>
            <w:tcW w:w="2940" w:type="dxa"/>
            <w:tcBorders>
              <w:top w:val="single" w:sz="8" w:space="0" w:color="auto"/>
              <w:left w:val="nil"/>
              <w:bottom w:val="single" w:sz="4" w:space="0" w:color="auto"/>
              <w:right w:val="nil"/>
            </w:tcBorders>
            <w:noWrap/>
            <w:vAlign w:val="center"/>
            <w:hideMark/>
          </w:tcPr>
          <w:p w14:paraId="3614CF89" w14:textId="77777777" w:rsidR="00F44EAC" w:rsidRPr="002741F7" w:rsidRDefault="00F44EAC" w:rsidP="00F44EAC">
            <w:pPr>
              <w:spacing w:after="0" w:line="240" w:lineRule="auto"/>
              <w:rPr>
                <w:rFonts w:ascii="Trade Gothic LT Std Cn" w:hAnsi="Trade Gothic LT Std Cn"/>
                <w:b/>
                <w:bCs/>
                <w:color w:val="000000"/>
                <w:sz w:val="18"/>
                <w:szCs w:val="18"/>
                <w:lang w:eastAsia="sv-SE"/>
              </w:rPr>
            </w:pPr>
            <w:r w:rsidRPr="002741F7">
              <w:rPr>
                <w:rFonts w:ascii="Trade Gothic LT Std Cn" w:hAnsi="Trade Gothic LT Std Cn"/>
                <w:b/>
                <w:bCs/>
                <w:color w:val="000000"/>
                <w:sz w:val="18"/>
                <w:szCs w:val="18"/>
                <w:lang w:eastAsia="sv-SE"/>
              </w:rPr>
              <w:t>Summa</w:t>
            </w:r>
          </w:p>
        </w:tc>
        <w:tc>
          <w:tcPr>
            <w:tcW w:w="555" w:type="dxa"/>
            <w:tcBorders>
              <w:top w:val="single" w:sz="8" w:space="0" w:color="auto"/>
              <w:left w:val="nil"/>
              <w:bottom w:val="single" w:sz="4" w:space="0" w:color="auto"/>
              <w:right w:val="nil"/>
            </w:tcBorders>
            <w:noWrap/>
            <w:vAlign w:val="center"/>
            <w:hideMark/>
          </w:tcPr>
          <w:p w14:paraId="2F2192DA" w14:textId="77777777" w:rsidR="00F44EAC" w:rsidRPr="002741F7" w:rsidRDefault="00F44EAC" w:rsidP="00F44EAC">
            <w:pPr>
              <w:spacing w:after="0" w:line="240" w:lineRule="auto"/>
              <w:jc w:val="right"/>
              <w:rPr>
                <w:rFonts w:ascii="Trade Gothic LT Std Cn" w:hAnsi="Trade Gothic LT Std Cn"/>
                <w:b/>
                <w:bCs/>
                <w:color w:val="000000"/>
                <w:sz w:val="18"/>
                <w:szCs w:val="18"/>
                <w:lang w:eastAsia="sv-SE"/>
              </w:rPr>
            </w:pPr>
            <w:r w:rsidRPr="002741F7">
              <w:rPr>
                <w:rFonts w:ascii="Trade Gothic LT Std Cn" w:hAnsi="Trade Gothic LT Std Cn"/>
                <w:b/>
                <w:bCs/>
                <w:color w:val="000000"/>
                <w:sz w:val="18"/>
                <w:szCs w:val="22"/>
                <w:lang w:eastAsia="sv-SE"/>
              </w:rPr>
              <w:t>325</w:t>
            </w:r>
          </w:p>
        </w:tc>
        <w:tc>
          <w:tcPr>
            <w:tcW w:w="555" w:type="dxa"/>
            <w:tcBorders>
              <w:top w:val="single" w:sz="8" w:space="0" w:color="auto"/>
              <w:left w:val="nil"/>
              <w:bottom w:val="single" w:sz="4" w:space="0" w:color="auto"/>
              <w:right w:val="nil"/>
            </w:tcBorders>
            <w:noWrap/>
            <w:vAlign w:val="center"/>
            <w:hideMark/>
          </w:tcPr>
          <w:p w14:paraId="360B9268" w14:textId="77777777" w:rsidR="00F44EAC" w:rsidRPr="002741F7" w:rsidRDefault="00F44EAC" w:rsidP="00F44EAC">
            <w:pPr>
              <w:spacing w:after="0" w:line="240" w:lineRule="auto"/>
              <w:jc w:val="right"/>
              <w:rPr>
                <w:rFonts w:ascii="Trade Gothic LT Std Cn" w:hAnsi="Trade Gothic LT Std Cn"/>
                <w:b/>
                <w:bCs/>
                <w:color w:val="000000"/>
                <w:sz w:val="18"/>
                <w:szCs w:val="18"/>
                <w:lang w:eastAsia="sv-SE"/>
              </w:rPr>
            </w:pPr>
            <w:r w:rsidRPr="002741F7">
              <w:rPr>
                <w:rFonts w:ascii="Trade Gothic LT Std Cn" w:hAnsi="Trade Gothic LT Std Cn"/>
                <w:b/>
                <w:bCs/>
                <w:color w:val="000000"/>
                <w:sz w:val="18"/>
                <w:szCs w:val="22"/>
                <w:lang w:eastAsia="sv-SE"/>
              </w:rPr>
              <w:t>327</w:t>
            </w:r>
          </w:p>
        </w:tc>
        <w:tc>
          <w:tcPr>
            <w:tcW w:w="555" w:type="dxa"/>
            <w:tcBorders>
              <w:top w:val="single" w:sz="8" w:space="0" w:color="auto"/>
              <w:left w:val="nil"/>
              <w:bottom w:val="single" w:sz="4" w:space="0" w:color="auto"/>
              <w:right w:val="nil"/>
            </w:tcBorders>
            <w:vAlign w:val="center"/>
          </w:tcPr>
          <w:p w14:paraId="74FC781E" w14:textId="77777777" w:rsidR="00F44EAC" w:rsidRPr="002741F7" w:rsidRDefault="00F44EAC" w:rsidP="00F44EAC">
            <w:pPr>
              <w:spacing w:after="0" w:line="240" w:lineRule="auto"/>
              <w:jc w:val="right"/>
              <w:rPr>
                <w:rFonts w:ascii="Trade Gothic LT Std Cn" w:hAnsi="Trade Gothic LT Std Cn"/>
                <w:b/>
                <w:bCs/>
                <w:color w:val="000000"/>
                <w:sz w:val="18"/>
                <w:szCs w:val="22"/>
                <w:lang w:eastAsia="sv-SE"/>
              </w:rPr>
            </w:pPr>
            <w:r>
              <w:rPr>
                <w:rFonts w:ascii="Trade Gothic LT Std Cn" w:hAnsi="Trade Gothic LT Std Cn"/>
                <w:b/>
                <w:bCs/>
                <w:color w:val="000000"/>
                <w:sz w:val="18"/>
                <w:szCs w:val="22"/>
                <w:lang w:eastAsia="sv-SE"/>
              </w:rPr>
              <w:t>346</w:t>
            </w:r>
          </w:p>
        </w:tc>
        <w:tc>
          <w:tcPr>
            <w:tcW w:w="555" w:type="dxa"/>
            <w:tcBorders>
              <w:top w:val="single" w:sz="8" w:space="0" w:color="auto"/>
              <w:left w:val="nil"/>
              <w:bottom w:val="single" w:sz="4" w:space="0" w:color="auto"/>
              <w:right w:val="nil"/>
            </w:tcBorders>
            <w:vAlign w:val="center"/>
          </w:tcPr>
          <w:p w14:paraId="14991D06" w14:textId="77777777" w:rsidR="00F44EAC" w:rsidRPr="00AA4D54" w:rsidRDefault="00F44EAC" w:rsidP="00F44EAC">
            <w:pPr>
              <w:spacing w:after="0" w:line="240" w:lineRule="auto"/>
              <w:jc w:val="right"/>
              <w:rPr>
                <w:rFonts w:ascii="Trade Gothic LT Std Cn" w:hAnsi="Trade Gothic LT Std Cn"/>
                <w:b/>
                <w:bCs/>
                <w:color w:val="000000"/>
                <w:sz w:val="18"/>
                <w:szCs w:val="22"/>
                <w:lang w:eastAsia="sv-SE"/>
              </w:rPr>
            </w:pPr>
            <w:r w:rsidRPr="00AA4D54">
              <w:rPr>
                <w:rFonts w:ascii="Trade Gothic LT Std Cn" w:hAnsi="Trade Gothic LT Std Cn"/>
                <w:b/>
                <w:bCs/>
                <w:color w:val="000000"/>
                <w:sz w:val="18"/>
                <w:szCs w:val="22"/>
                <w:lang w:eastAsia="sv-SE"/>
              </w:rPr>
              <w:t>346</w:t>
            </w:r>
          </w:p>
        </w:tc>
        <w:tc>
          <w:tcPr>
            <w:tcW w:w="555" w:type="dxa"/>
            <w:tcBorders>
              <w:top w:val="single" w:sz="8" w:space="0" w:color="auto"/>
              <w:left w:val="nil"/>
              <w:bottom w:val="single" w:sz="4" w:space="0" w:color="auto"/>
              <w:right w:val="nil"/>
            </w:tcBorders>
            <w:vAlign w:val="center"/>
          </w:tcPr>
          <w:p w14:paraId="12D2E4BB" w14:textId="1C10F397" w:rsidR="00F44EAC" w:rsidRPr="00AA4D54" w:rsidRDefault="00F44EAC" w:rsidP="00F44EAC">
            <w:pPr>
              <w:spacing w:after="0" w:line="240" w:lineRule="auto"/>
              <w:jc w:val="right"/>
              <w:rPr>
                <w:rFonts w:ascii="Trade Gothic LT Std Cn" w:hAnsi="Trade Gothic LT Std Cn"/>
                <w:b/>
                <w:bCs/>
                <w:color w:val="000000"/>
                <w:sz w:val="18"/>
                <w:szCs w:val="22"/>
                <w:lang w:eastAsia="sv-SE"/>
              </w:rPr>
            </w:pPr>
            <w:r w:rsidRPr="00AA4D54">
              <w:rPr>
                <w:rFonts w:ascii="Trade Gothic LT Std Cn" w:hAnsi="Trade Gothic LT Std Cn"/>
                <w:b/>
                <w:bCs/>
                <w:color w:val="000000"/>
                <w:sz w:val="18"/>
                <w:szCs w:val="22"/>
                <w:lang w:eastAsia="sv-SE"/>
              </w:rPr>
              <w:t>3</w:t>
            </w:r>
            <w:r w:rsidR="00230BA1">
              <w:rPr>
                <w:rFonts w:ascii="Trade Gothic LT Std Cn" w:hAnsi="Trade Gothic LT Std Cn"/>
                <w:b/>
                <w:bCs/>
                <w:color w:val="000000"/>
                <w:sz w:val="18"/>
                <w:szCs w:val="22"/>
                <w:lang w:eastAsia="sv-SE"/>
              </w:rPr>
              <w:t>70</w:t>
            </w:r>
          </w:p>
        </w:tc>
      </w:tr>
      <w:tr w:rsidR="00F44EAC" w:rsidRPr="00AA4D54" w14:paraId="44EAE98B" w14:textId="1139E0C7" w:rsidTr="00761F20">
        <w:trPr>
          <w:trHeight w:val="315"/>
        </w:trPr>
        <w:tc>
          <w:tcPr>
            <w:tcW w:w="2940" w:type="dxa"/>
            <w:tcBorders>
              <w:top w:val="single" w:sz="4" w:space="0" w:color="auto"/>
              <w:left w:val="nil"/>
              <w:bottom w:val="single" w:sz="8" w:space="0" w:color="auto"/>
              <w:right w:val="nil"/>
            </w:tcBorders>
            <w:vAlign w:val="center"/>
            <w:hideMark/>
          </w:tcPr>
          <w:p w14:paraId="4E3C4F64" w14:textId="77777777" w:rsidR="00F44EAC" w:rsidRPr="002741F7" w:rsidRDefault="00F44EAC" w:rsidP="00F44EAC">
            <w:pPr>
              <w:spacing w:after="0" w:line="240" w:lineRule="auto"/>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Förvaltningskostnadsandel %</w:t>
            </w:r>
          </w:p>
        </w:tc>
        <w:tc>
          <w:tcPr>
            <w:tcW w:w="555" w:type="dxa"/>
            <w:tcBorders>
              <w:top w:val="single" w:sz="4" w:space="0" w:color="auto"/>
              <w:left w:val="nil"/>
              <w:bottom w:val="single" w:sz="8" w:space="0" w:color="auto"/>
              <w:right w:val="nil"/>
            </w:tcBorders>
            <w:vAlign w:val="center"/>
            <w:hideMark/>
          </w:tcPr>
          <w:p w14:paraId="7C16B77A"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0,11</w:t>
            </w:r>
          </w:p>
        </w:tc>
        <w:tc>
          <w:tcPr>
            <w:tcW w:w="555" w:type="dxa"/>
            <w:tcBorders>
              <w:top w:val="single" w:sz="4" w:space="0" w:color="auto"/>
              <w:left w:val="nil"/>
              <w:bottom w:val="single" w:sz="8" w:space="0" w:color="auto"/>
              <w:right w:val="nil"/>
            </w:tcBorders>
            <w:vAlign w:val="center"/>
            <w:hideMark/>
          </w:tcPr>
          <w:p w14:paraId="0E89C46D"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0,1</w:t>
            </w:r>
            <w:r>
              <w:rPr>
                <w:rFonts w:ascii="Trade Gothic LT Std Cn" w:hAnsi="Trade Gothic LT Std Cn"/>
                <w:color w:val="000000"/>
                <w:sz w:val="18"/>
                <w:szCs w:val="18"/>
                <w:lang w:eastAsia="sv-SE"/>
              </w:rPr>
              <w:t>0</w:t>
            </w:r>
          </w:p>
        </w:tc>
        <w:tc>
          <w:tcPr>
            <w:tcW w:w="555" w:type="dxa"/>
            <w:tcBorders>
              <w:top w:val="single" w:sz="4" w:space="0" w:color="auto"/>
              <w:left w:val="nil"/>
              <w:bottom w:val="single" w:sz="8" w:space="0" w:color="auto"/>
              <w:right w:val="nil"/>
            </w:tcBorders>
            <w:vAlign w:val="center"/>
          </w:tcPr>
          <w:p w14:paraId="56413BE0"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0,10</w:t>
            </w:r>
          </w:p>
        </w:tc>
        <w:tc>
          <w:tcPr>
            <w:tcW w:w="555" w:type="dxa"/>
            <w:tcBorders>
              <w:top w:val="single" w:sz="4" w:space="0" w:color="auto"/>
              <w:left w:val="nil"/>
              <w:bottom w:val="single" w:sz="8" w:space="0" w:color="auto"/>
              <w:right w:val="nil"/>
            </w:tcBorders>
            <w:vAlign w:val="center"/>
          </w:tcPr>
          <w:p w14:paraId="1FA2D5A5" w14:textId="77777777" w:rsidR="00F44EAC" w:rsidRPr="00AA4D54" w:rsidRDefault="00F44EAC" w:rsidP="00F44EAC">
            <w:pPr>
              <w:spacing w:after="0" w:line="240" w:lineRule="auto"/>
              <w:jc w:val="right"/>
              <w:rPr>
                <w:rFonts w:ascii="Trade Gothic LT Std Cn" w:hAnsi="Trade Gothic LT Std Cn"/>
                <w:color w:val="000000"/>
                <w:sz w:val="18"/>
                <w:szCs w:val="18"/>
                <w:lang w:eastAsia="sv-SE"/>
              </w:rPr>
            </w:pPr>
            <w:r w:rsidRPr="00AA4D54">
              <w:rPr>
                <w:rFonts w:ascii="Trade Gothic LT Std Cn" w:hAnsi="Trade Gothic LT Std Cn"/>
                <w:color w:val="000000"/>
                <w:sz w:val="18"/>
                <w:szCs w:val="18"/>
                <w:lang w:eastAsia="sv-SE"/>
              </w:rPr>
              <w:t>0,10</w:t>
            </w:r>
          </w:p>
        </w:tc>
        <w:tc>
          <w:tcPr>
            <w:tcW w:w="555" w:type="dxa"/>
            <w:tcBorders>
              <w:top w:val="single" w:sz="4" w:space="0" w:color="auto"/>
              <w:left w:val="nil"/>
              <w:bottom w:val="single" w:sz="8" w:space="0" w:color="auto"/>
              <w:right w:val="nil"/>
            </w:tcBorders>
            <w:vAlign w:val="center"/>
          </w:tcPr>
          <w:p w14:paraId="1A04A9CB" w14:textId="6ECE3274" w:rsidR="00F44EAC" w:rsidRPr="00AA4D54" w:rsidRDefault="00F44EAC" w:rsidP="00F44EAC">
            <w:pPr>
              <w:spacing w:after="0" w:line="240" w:lineRule="auto"/>
              <w:jc w:val="right"/>
              <w:rPr>
                <w:rFonts w:ascii="Trade Gothic LT Std Cn" w:hAnsi="Trade Gothic LT Std Cn"/>
                <w:color w:val="000000"/>
                <w:sz w:val="18"/>
                <w:szCs w:val="18"/>
                <w:lang w:eastAsia="sv-SE"/>
              </w:rPr>
            </w:pPr>
            <w:r w:rsidRPr="00AA4D54">
              <w:rPr>
                <w:rFonts w:ascii="Trade Gothic LT Std Cn" w:hAnsi="Trade Gothic LT Std Cn"/>
                <w:color w:val="000000"/>
                <w:sz w:val="18"/>
                <w:szCs w:val="18"/>
                <w:lang w:eastAsia="sv-SE"/>
              </w:rPr>
              <w:t>0,10</w:t>
            </w:r>
          </w:p>
        </w:tc>
      </w:tr>
      <w:tr w:rsidR="00F44EAC" w14:paraId="6814D5BE" w14:textId="2C33D0D5" w:rsidTr="00761F20">
        <w:trPr>
          <w:trHeight w:val="300"/>
        </w:trPr>
        <w:tc>
          <w:tcPr>
            <w:tcW w:w="2940" w:type="dxa"/>
            <w:tcBorders>
              <w:top w:val="nil"/>
              <w:left w:val="nil"/>
              <w:bottom w:val="nil"/>
              <w:right w:val="nil"/>
            </w:tcBorders>
            <w:vAlign w:val="center"/>
            <w:hideMark/>
          </w:tcPr>
          <w:p w14:paraId="030E41BB" w14:textId="77777777" w:rsidR="00F44EAC" w:rsidRPr="002741F7" w:rsidRDefault="00F44EAC" w:rsidP="00F44EAC">
            <w:pPr>
              <w:spacing w:after="0" w:line="240" w:lineRule="auto"/>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Antal anställda</w:t>
            </w:r>
            <w:r>
              <w:rPr>
                <w:rStyle w:val="Fotnotsreferens"/>
                <w:rFonts w:ascii="Trade Gothic LT Std Cn" w:hAnsi="Trade Gothic LT Std Cn"/>
                <w:color w:val="000000"/>
                <w:sz w:val="18"/>
                <w:szCs w:val="18"/>
                <w:lang w:eastAsia="sv-SE"/>
              </w:rPr>
              <w:footnoteReference w:id="28"/>
            </w:r>
          </w:p>
        </w:tc>
        <w:tc>
          <w:tcPr>
            <w:tcW w:w="555" w:type="dxa"/>
            <w:tcBorders>
              <w:top w:val="nil"/>
              <w:left w:val="nil"/>
              <w:bottom w:val="nil"/>
              <w:right w:val="nil"/>
            </w:tcBorders>
            <w:vAlign w:val="center"/>
            <w:hideMark/>
          </w:tcPr>
          <w:p w14:paraId="70214517"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55</w:t>
            </w:r>
          </w:p>
        </w:tc>
        <w:tc>
          <w:tcPr>
            <w:tcW w:w="555" w:type="dxa"/>
            <w:tcBorders>
              <w:top w:val="nil"/>
              <w:left w:val="nil"/>
              <w:bottom w:val="nil"/>
              <w:right w:val="nil"/>
            </w:tcBorders>
            <w:vAlign w:val="center"/>
            <w:hideMark/>
          </w:tcPr>
          <w:p w14:paraId="476483A2"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54</w:t>
            </w:r>
          </w:p>
        </w:tc>
        <w:tc>
          <w:tcPr>
            <w:tcW w:w="555" w:type="dxa"/>
            <w:tcBorders>
              <w:top w:val="nil"/>
              <w:left w:val="nil"/>
              <w:bottom w:val="nil"/>
              <w:right w:val="nil"/>
            </w:tcBorders>
            <w:vAlign w:val="center"/>
          </w:tcPr>
          <w:p w14:paraId="761AB67D"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53</w:t>
            </w:r>
          </w:p>
        </w:tc>
        <w:tc>
          <w:tcPr>
            <w:tcW w:w="555" w:type="dxa"/>
            <w:tcBorders>
              <w:top w:val="nil"/>
              <w:left w:val="nil"/>
              <w:bottom w:val="nil"/>
              <w:right w:val="nil"/>
            </w:tcBorders>
            <w:vAlign w:val="center"/>
          </w:tcPr>
          <w:p w14:paraId="79D7D50A" w14:textId="77777777" w:rsidR="00F44EAC" w:rsidRDefault="00F44EAC" w:rsidP="00F44EAC">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54</w:t>
            </w:r>
          </w:p>
        </w:tc>
        <w:tc>
          <w:tcPr>
            <w:tcW w:w="555" w:type="dxa"/>
            <w:tcBorders>
              <w:top w:val="nil"/>
              <w:left w:val="nil"/>
              <w:bottom w:val="nil"/>
              <w:right w:val="nil"/>
            </w:tcBorders>
            <w:vAlign w:val="center"/>
          </w:tcPr>
          <w:p w14:paraId="586AD1FC" w14:textId="10A6ABD6" w:rsidR="00F44EAC" w:rsidRDefault="00F44EAC" w:rsidP="00F44EAC">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5</w:t>
            </w:r>
            <w:r w:rsidR="00230BA1">
              <w:rPr>
                <w:rFonts w:ascii="Trade Gothic LT Std Cn" w:hAnsi="Trade Gothic LT Std Cn"/>
                <w:color w:val="000000"/>
                <w:sz w:val="18"/>
                <w:szCs w:val="18"/>
                <w:lang w:eastAsia="sv-SE"/>
              </w:rPr>
              <w:t>3</w:t>
            </w:r>
          </w:p>
        </w:tc>
      </w:tr>
      <w:tr w:rsidR="00F44EAC" w14:paraId="10919EC0" w14:textId="423A3505" w:rsidTr="00761F20">
        <w:trPr>
          <w:trHeight w:val="315"/>
        </w:trPr>
        <w:tc>
          <w:tcPr>
            <w:tcW w:w="2940" w:type="dxa"/>
            <w:tcBorders>
              <w:top w:val="nil"/>
              <w:left w:val="nil"/>
              <w:bottom w:val="single" w:sz="8" w:space="0" w:color="auto"/>
              <w:right w:val="nil"/>
            </w:tcBorders>
            <w:vAlign w:val="center"/>
            <w:hideMark/>
          </w:tcPr>
          <w:p w14:paraId="0258D6A2" w14:textId="77777777" w:rsidR="00F44EAC" w:rsidRPr="002741F7" w:rsidRDefault="00F44EAC" w:rsidP="00F44EAC">
            <w:pPr>
              <w:spacing w:after="0" w:line="240" w:lineRule="auto"/>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Andel kvinnor %</w:t>
            </w:r>
          </w:p>
        </w:tc>
        <w:tc>
          <w:tcPr>
            <w:tcW w:w="555" w:type="dxa"/>
            <w:tcBorders>
              <w:top w:val="nil"/>
              <w:left w:val="nil"/>
              <w:bottom w:val="single" w:sz="8" w:space="0" w:color="auto"/>
              <w:right w:val="nil"/>
            </w:tcBorders>
            <w:vAlign w:val="center"/>
            <w:hideMark/>
          </w:tcPr>
          <w:p w14:paraId="0CC6DBAB"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38</w:t>
            </w:r>
          </w:p>
        </w:tc>
        <w:tc>
          <w:tcPr>
            <w:tcW w:w="555" w:type="dxa"/>
            <w:tcBorders>
              <w:top w:val="nil"/>
              <w:left w:val="nil"/>
              <w:bottom w:val="single" w:sz="8" w:space="0" w:color="auto"/>
              <w:right w:val="nil"/>
            </w:tcBorders>
            <w:vAlign w:val="center"/>
            <w:hideMark/>
          </w:tcPr>
          <w:p w14:paraId="43E5DC01"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sidRPr="002741F7">
              <w:rPr>
                <w:rFonts w:ascii="Trade Gothic LT Std Cn" w:hAnsi="Trade Gothic LT Std Cn"/>
                <w:color w:val="000000"/>
                <w:sz w:val="18"/>
                <w:szCs w:val="18"/>
                <w:lang w:eastAsia="sv-SE"/>
              </w:rPr>
              <w:t>35</w:t>
            </w:r>
          </w:p>
        </w:tc>
        <w:tc>
          <w:tcPr>
            <w:tcW w:w="555" w:type="dxa"/>
            <w:tcBorders>
              <w:top w:val="nil"/>
              <w:left w:val="nil"/>
              <w:bottom w:val="single" w:sz="8" w:space="0" w:color="auto"/>
              <w:right w:val="nil"/>
            </w:tcBorders>
            <w:vAlign w:val="center"/>
          </w:tcPr>
          <w:p w14:paraId="6435E4A2" w14:textId="77777777" w:rsidR="00F44EAC" w:rsidRPr="002741F7" w:rsidRDefault="00F44EAC" w:rsidP="00F44EAC">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34</w:t>
            </w:r>
          </w:p>
        </w:tc>
        <w:tc>
          <w:tcPr>
            <w:tcW w:w="555" w:type="dxa"/>
            <w:tcBorders>
              <w:top w:val="nil"/>
              <w:left w:val="nil"/>
              <w:bottom w:val="single" w:sz="8" w:space="0" w:color="auto"/>
              <w:right w:val="nil"/>
            </w:tcBorders>
            <w:vAlign w:val="center"/>
          </w:tcPr>
          <w:p w14:paraId="029105A1" w14:textId="77777777" w:rsidR="00F44EAC" w:rsidRDefault="00F44EAC" w:rsidP="00F44EAC">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31</w:t>
            </w:r>
          </w:p>
        </w:tc>
        <w:tc>
          <w:tcPr>
            <w:tcW w:w="555" w:type="dxa"/>
            <w:tcBorders>
              <w:top w:val="nil"/>
              <w:left w:val="nil"/>
              <w:bottom w:val="single" w:sz="8" w:space="0" w:color="auto"/>
              <w:right w:val="nil"/>
            </w:tcBorders>
            <w:vAlign w:val="center"/>
          </w:tcPr>
          <w:p w14:paraId="3B3EF85D" w14:textId="5541980A" w:rsidR="00F44EAC" w:rsidRDefault="00F44EAC" w:rsidP="00F44EAC">
            <w:pPr>
              <w:spacing w:after="0" w:line="240" w:lineRule="auto"/>
              <w:jc w:val="right"/>
              <w:rPr>
                <w:rFonts w:ascii="Trade Gothic LT Std Cn" w:hAnsi="Trade Gothic LT Std Cn"/>
                <w:color w:val="000000"/>
                <w:sz w:val="18"/>
                <w:szCs w:val="18"/>
                <w:lang w:eastAsia="sv-SE"/>
              </w:rPr>
            </w:pPr>
            <w:r>
              <w:rPr>
                <w:rFonts w:ascii="Trade Gothic LT Std Cn" w:hAnsi="Trade Gothic LT Std Cn"/>
                <w:color w:val="000000"/>
                <w:sz w:val="18"/>
                <w:szCs w:val="18"/>
                <w:lang w:eastAsia="sv-SE"/>
              </w:rPr>
              <w:t>3</w:t>
            </w:r>
            <w:r w:rsidR="00230BA1">
              <w:rPr>
                <w:rFonts w:ascii="Trade Gothic LT Std Cn" w:hAnsi="Trade Gothic LT Std Cn"/>
                <w:color w:val="000000"/>
                <w:sz w:val="18"/>
                <w:szCs w:val="18"/>
                <w:lang w:eastAsia="sv-SE"/>
              </w:rPr>
              <w:t>8</w:t>
            </w:r>
          </w:p>
        </w:tc>
      </w:tr>
    </w:tbl>
    <w:p w14:paraId="3D83D424" w14:textId="77777777" w:rsidR="008B4394" w:rsidRPr="00846D5C" w:rsidRDefault="008B4394" w:rsidP="008B4394">
      <w:pPr>
        <w:pStyle w:val="TabellFotnot"/>
      </w:pPr>
      <w:r w:rsidRPr="00846D5C">
        <w:t>Källa: Fjärde AP-fondens årsredovisningar</w:t>
      </w:r>
    </w:p>
    <w:p w14:paraId="1B468629" w14:textId="77777777" w:rsidR="008B4394" w:rsidRDefault="008B4394" w:rsidP="008B4394">
      <w:pPr>
        <w:pStyle w:val="Rubrik5utannumrering"/>
      </w:pPr>
      <w:r>
        <w:t>Hållbarhet och ägarstyrning</w:t>
      </w:r>
    </w:p>
    <w:p w14:paraId="7B958EC2" w14:textId="68CF4326" w:rsidR="008B4394" w:rsidRDefault="008B4394" w:rsidP="008B4394">
      <w:pPr>
        <w:pStyle w:val="Brdtext"/>
      </w:pPr>
      <w:r>
        <w:t>Fjärde AP-fonden fokuserar på att integrera hållbarhet i förvaltningen av tillgångarna för att över tid minska risker i investeringarna och fånga avkastningspotential. Fonden arbetar sedan 2012 aktivt med lågkol</w:t>
      </w:r>
      <w:r>
        <w:softHyphen/>
        <w:t>dioxid</w:t>
      </w:r>
      <w:r w:rsidR="00277CA9">
        <w:softHyphen/>
      </w:r>
      <w:r>
        <w:t xml:space="preserve">strategier för att sänka klimatrisken i tillgångarna och var också en av grundarna till Portfolio </w:t>
      </w:r>
      <w:proofErr w:type="spellStart"/>
      <w:r>
        <w:t>Decarbonization</w:t>
      </w:r>
      <w:proofErr w:type="spellEnd"/>
      <w:r>
        <w:t xml:space="preserve"> </w:t>
      </w:r>
      <w:proofErr w:type="spellStart"/>
      <w:r>
        <w:t>Coalition</w:t>
      </w:r>
      <w:proofErr w:type="spellEnd"/>
      <w:r>
        <w:t xml:space="preserve">. </w:t>
      </w:r>
      <w:r w:rsidR="006B7EC5">
        <w:t xml:space="preserve">Fonden har under </w:t>
      </w:r>
      <w:r w:rsidR="00E51CF9">
        <w:t>2019</w:t>
      </w:r>
      <w:r w:rsidR="006B7EC5">
        <w:t xml:space="preserve"> fortsatt utvecklingen av lågkoldioxidstrategierna som nu även beaktar underleverantörernas utsläpp i bolagsurvalet.</w:t>
      </w:r>
      <w:r w:rsidR="00761F20">
        <w:t xml:space="preserve"> Under 2019 sänkte aktie</w:t>
      </w:r>
      <w:r w:rsidR="00277CA9">
        <w:softHyphen/>
      </w:r>
      <w:r w:rsidR="00761F20">
        <w:t>portföljens koldioxidutsläpp med ytterligare 11 procent och den är nu</w:t>
      </w:r>
      <w:r w:rsidR="00EE56DC">
        <w:t xml:space="preserve"> bara</w:t>
      </w:r>
      <w:r w:rsidR="00761F20">
        <w:t xml:space="preserve"> ungefär hälften av vad den är för ett brett globalt aktieindex.</w:t>
      </w:r>
      <w:r w:rsidR="00D43569">
        <w:t xml:space="preserve"> Tillsammans med övriga AP-fonder har man även tagit fram utökade mått för att be</w:t>
      </w:r>
      <w:r w:rsidR="00277CA9">
        <w:softHyphen/>
      </w:r>
      <w:r w:rsidR="00D43569">
        <w:t>skriva</w:t>
      </w:r>
      <w:r w:rsidR="00EE56DC">
        <w:t xml:space="preserve"> vilka bolag som är</w:t>
      </w:r>
      <w:r w:rsidR="00D43569">
        <w:t xml:space="preserve"> bidragsgivare till förändrade koldioxidutsläpp i portföljen.</w:t>
      </w:r>
    </w:p>
    <w:p w14:paraId="22F8D5F8" w14:textId="58616841" w:rsidR="0030781F" w:rsidRDefault="008B4394" w:rsidP="008B4394">
      <w:pPr>
        <w:pStyle w:val="Brdtextmedindrag"/>
      </w:pPr>
      <w:r>
        <w:t>Under 201</w:t>
      </w:r>
      <w:r w:rsidR="00940D96">
        <w:t>9</w:t>
      </w:r>
      <w:r>
        <w:t xml:space="preserve"> har </w:t>
      </w:r>
      <w:r w:rsidR="00277CA9">
        <w:t>Fjärde AP-</w:t>
      </w:r>
      <w:r>
        <w:t>fonden fortsatt att utveckla sitt arbete inom fokusområdet Klimat &amp; miljö</w:t>
      </w:r>
      <w:r w:rsidR="0095718B">
        <w:t xml:space="preserve"> genom</w:t>
      </w:r>
      <w:r w:rsidR="00940D96">
        <w:t xml:space="preserve"> att </w:t>
      </w:r>
      <w:proofErr w:type="gramStart"/>
      <w:r w:rsidR="00940D96">
        <w:t>bl</w:t>
      </w:r>
      <w:r w:rsidR="00595ADD">
        <w:t>.</w:t>
      </w:r>
      <w:r w:rsidR="00940D96">
        <w:t>a</w:t>
      </w:r>
      <w:r w:rsidR="00595ADD">
        <w:t>.</w:t>
      </w:r>
      <w:proofErr w:type="gramEnd"/>
      <w:r w:rsidR="00940D96">
        <w:t xml:space="preserve"> göra fördjupnings</w:t>
      </w:r>
      <w:r w:rsidR="00F23D47">
        <w:softHyphen/>
      </w:r>
      <w:r w:rsidR="00940D96">
        <w:t>analyser av hållbarhetstrender och integration av klimatscenarioanalyser i eko</w:t>
      </w:r>
      <w:r w:rsidR="00C60260">
        <w:softHyphen/>
      </w:r>
      <w:r w:rsidR="00940D96">
        <w:t xml:space="preserve">nomisk makroanalys. </w:t>
      </w:r>
      <w:r w:rsidR="00EE56DC">
        <w:t>Fonden har även genomfört</w:t>
      </w:r>
      <w:r w:rsidR="00940D96">
        <w:t xml:space="preserve"> investerings</w:t>
      </w:r>
      <w:r w:rsidR="00277CA9">
        <w:softHyphen/>
      </w:r>
      <w:r w:rsidR="00940D96">
        <w:t>strategier kopplat till omställningen från förbränningsmotorer till elmotorer och påbörjat mätning av resurseffektivitet kopplat till vatten och avfall</w:t>
      </w:r>
      <w:r w:rsidR="00761F20">
        <w:t xml:space="preserve"> samt </w:t>
      </w:r>
      <w:r w:rsidR="00761F20">
        <w:lastRenderedPageBreak/>
        <w:t>påbörjat mätning av koldioxidutsläpp för den onoterade fastighets</w:t>
      </w:r>
      <w:r w:rsidR="00C60260">
        <w:softHyphen/>
      </w:r>
      <w:r w:rsidR="00761F20">
        <w:t>portföljen</w:t>
      </w:r>
      <w:r w:rsidR="00940D96">
        <w:t xml:space="preserve">. </w:t>
      </w:r>
      <w:r w:rsidR="0030781F">
        <w:t xml:space="preserve">Fonden har under året </w:t>
      </w:r>
      <w:r w:rsidR="00EE56DC">
        <w:t>dessutom</w:t>
      </w:r>
      <w:r w:rsidR="0030781F">
        <w:t xml:space="preserve"> genomfört tematiska investe</w:t>
      </w:r>
      <w:r w:rsidR="00C60260">
        <w:softHyphen/>
      </w:r>
      <w:r w:rsidR="0030781F">
        <w:t xml:space="preserve">ringar med inriktning mot hållbar infrastruktur genom </w:t>
      </w:r>
      <w:proofErr w:type="gramStart"/>
      <w:r w:rsidR="0030781F">
        <w:t>bl</w:t>
      </w:r>
      <w:r w:rsidR="00345048">
        <w:t>.</w:t>
      </w:r>
      <w:r w:rsidR="0030781F">
        <w:t>a</w:t>
      </w:r>
      <w:r w:rsidR="00345048">
        <w:t>.</w:t>
      </w:r>
      <w:proofErr w:type="gramEnd"/>
      <w:r w:rsidR="0030781F">
        <w:t xml:space="preserve"> en fond som investerar i hållbar infrastruktur i Afrika. Tillsammans med Första och </w:t>
      </w:r>
      <w:r w:rsidR="007B4517">
        <w:t xml:space="preserve">Tredje </w:t>
      </w:r>
      <w:r w:rsidR="0030781F">
        <w:t>AP-fonde</w:t>
      </w:r>
      <w:r w:rsidR="00595ADD">
        <w:t>r</w:t>
      </w:r>
      <w:r w:rsidR="0030781F">
        <w:t>n</w:t>
      </w:r>
      <w:r w:rsidR="00595ADD">
        <w:t>a</w:t>
      </w:r>
      <w:r w:rsidR="0030781F">
        <w:t xml:space="preserve"> har Fjärde AP-fonden </w:t>
      </w:r>
      <w:r w:rsidR="0095718B">
        <w:t>etablerat Polhem Infra AB, ett bolag med fokus på hållbara infrastrukturinvesteringar.</w:t>
      </w:r>
    </w:p>
    <w:p w14:paraId="36C8E9E8" w14:textId="04E877BA" w:rsidR="008B4394" w:rsidRDefault="008B4394" w:rsidP="008B4394">
      <w:pPr>
        <w:pStyle w:val="Brdtextmedindrag"/>
      </w:pPr>
      <w:r>
        <w:t xml:space="preserve">Inom fokusområdet ägarstyrning arbetar Fjärde AP-fonden för att bolag ska skötas hållbart, ansvarsfullt och så effektivt som möjligt. Ägaransvar tas </w:t>
      </w:r>
      <w:proofErr w:type="gramStart"/>
      <w:r>
        <w:t>bl.a.</w:t>
      </w:r>
      <w:proofErr w:type="gramEnd"/>
      <w:r>
        <w:t xml:space="preserve"> genom arbete i svenska valberedningar (</w:t>
      </w:r>
      <w:r w:rsidR="00E51CF9">
        <w:t>39</w:t>
      </w:r>
      <w:r>
        <w:t xml:space="preserve"> stycken 201</w:t>
      </w:r>
      <w:r w:rsidR="00E51CF9">
        <w:t>9</w:t>
      </w:r>
      <w:r>
        <w:t>) med målsättningen</w:t>
      </w:r>
      <w:r w:rsidR="00EE56DC">
        <w:t xml:space="preserve"> att</w:t>
      </w:r>
      <w:r>
        <w:t xml:space="preserve"> bästa möjliga styrelse för respektive bolag</w:t>
      </w:r>
      <w:r w:rsidR="00EE56DC">
        <w:t xml:space="preserve"> ska tillsättas</w:t>
      </w:r>
      <w:r>
        <w:t xml:space="preserve"> samt med fokus på ökad mångfald och fler kvinnor i styrelserna.</w:t>
      </w:r>
      <w:r w:rsidR="00761F20">
        <w:t xml:space="preserve"> I de bolag där fonden arbetade i valberedningen var 44 procent av de nya styrelse</w:t>
      </w:r>
      <w:r w:rsidR="008C5197">
        <w:softHyphen/>
      </w:r>
      <w:r w:rsidR="00761F20">
        <w:t xml:space="preserve">ledamöter kvinnor, att jämföra med 34 procent för börsen som helhet. </w:t>
      </w:r>
      <w:r>
        <w:t xml:space="preserve">Ägaransvaret utövades genom att rösta på </w:t>
      </w:r>
      <w:r w:rsidR="00E51CF9">
        <w:t>87</w:t>
      </w:r>
      <w:r w:rsidR="00E51CF9" w:rsidRPr="00A936E0">
        <w:t xml:space="preserve"> </w:t>
      </w:r>
      <w:r w:rsidRPr="00A936E0">
        <w:t xml:space="preserve">svenska och </w:t>
      </w:r>
      <w:r w:rsidR="00E51CF9">
        <w:t>1</w:t>
      </w:r>
      <w:r w:rsidR="00761F20">
        <w:t> </w:t>
      </w:r>
      <w:r w:rsidR="00E51CF9">
        <w:t>025</w:t>
      </w:r>
      <w:r w:rsidRPr="00A936E0">
        <w:t xml:space="preserve"> utländska bolagsstämmor</w:t>
      </w:r>
      <w:r>
        <w:t xml:space="preserve"> under 201</w:t>
      </w:r>
      <w:r w:rsidR="00E51CF9">
        <w:t>9</w:t>
      </w:r>
      <w:r>
        <w:t xml:space="preserve">. </w:t>
      </w:r>
    </w:p>
    <w:p w14:paraId="1004C731" w14:textId="4B61D1CF" w:rsidR="00E51CF9" w:rsidRDefault="00E51CF9" w:rsidP="008B4394">
      <w:pPr>
        <w:pStyle w:val="Brdtextmedindrag"/>
      </w:pPr>
      <w:r>
        <w:t xml:space="preserve">Inom ramen för det internationella investerarsamarbetet </w:t>
      </w:r>
      <w:proofErr w:type="spellStart"/>
      <w:r>
        <w:t>Climate</w:t>
      </w:r>
      <w:proofErr w:type="spellEnd"/>
      <w:r>
        <w:t xml:space="preserve"> Action 100+ deltar </w:t>
      </w:r>
      <w:r w:rsidR="00EE56DC">
        <w:t>fonden</w:t>
      </w:r>
      <w:r>
        <w:t xml:space="preserve"> i tre bolagsdialoger med syfte att minska bolagens klimatpåverkan</w:t>
      </w:r>
      <w:r w:rsidR="005F6BD9">
        <w:t xml:space="preserve">. Två av dessa bolag har under 2019 </w:t>
      </w:r>
      <w:r w:rsidR="004E69D4">
        <w:t>satt upp</w:t>
      </w:r>
      <w:r w:rsidR="005F6BD9">
        <w:t xml:space="preserve"> mål i linje med Parisavtalet.</w:t>
      </w:r>
    </w:p>
    <w:p w14:paraId="3C5F04E2" w14:textId="77777777" w:rsidR="008B4394" w:rsidRPr="00325808" w:rsidRDefault="008B4394" w:rsidP="008B4394">
      <w:pPr>
        <w:pStyle w:val="Rubrik5utannumrering"/>
      </w:pPr>
      <w:r>
        <w:t>Risk- och kontrollverksamhet</w:t>
      </w:r>
    </w:p>
    <w:p w14:paraId="7DE3CED5" w14:textId="7A76A0F1" w:rsidR="009A0D07" w:rsidRDefault="008B4394" w:rsidP="008B4394">
      <w:pPr>
        <w:pStyle w:val="Brdtext"/>
      </w:pPr>
      <w:r w:rsidRPr="009A0D07">
        <w:t>Under 201</w:t>
      </w:r>
      <w:r w:rsidR="009A0D07" w:rsidRPr="009A0D07">
        <w:t>9</w:t>
      </w:r>
      <w:r w:rsidRPr="009A0D07">
        <w:t xml:space="preserve"> har Fjärde AP-fonden fortsatt vidareutvecklingen av fondens risk- och kontrollverksamhet</w:t>
      </w:r>
      <w:r w:rsidRPr="00E40E29">
        <w:t>. Styrelsen har ett revisionsutskott med upp</w:t>
      </w:r>
      <w:r>
        <w:softHyphen/>
      </w:r>
      <w:r w:rsidRPr="00E40E29">
        <w:t xml:space="preserve">gift att övervaka den externa finansiella rapporteringen och effektiviteten i fondens interna kontroll samt ett riskutskott som bereder, bevakar och råder styrelsen med avseende på </w:t>
      </w:r>
      <w:r>
        <w:t>fondens</w:t>
      </w:r>
      <w:r w:rsidRPr="00E40E29">
        <w:t xml:space="preserve"> styrning, uppföljning och rapportering av verksamhetens finansiella risker. </w:t>
      </w:r>
      <w:r>
        <w:t>Enheten r</w:t>
      </w:r>
      <w:r w:rsidRPr="00E40E29">
        <w:t xml:space="preserve">egelefterlevnad är separerad från den löpande verksamheten och är direkt underställd fondens </w:t>
      </w:r>
      <w:r>
        <w:t>verkställande direktör</w:t>
      </w:r>
      <w:r w:rsidR="00EE56DC">
        <w:t>, men</w:t>
      </w:r>
      <w:r>
        <w:t xml:space="preserve"> rapporterar även direkt till styrelsen</w:t>
      </w:r>
      <w:r w:rsidRPr="00E40E29">
        <w:t xml:space="preserve">. </w:t>
      </w:r>
      <w:r>
        <w:t>Funktionen för regelefterlevnad</w:t>
      </w:r>
      <w:r w:rsidRPr="00E40E29">
        <w:t xml:space="preserve"> granskar verksam</w:t>
      </w:r>
      <w:r>
        <w:softHyphen/>
      </w:r>
      <w:r w:rsidRPr="00E40E29">
        <w:t xml:space="preserve">heten utifrån </w:t>
      </w:r>
      <w:r w:rsidR="00CC6B37">
        <w:t xml:space="preserve">att den följer </w:t>
      </w:r>
      <w:r w:rsidRPr="00E40E29">
        <w:t>lagar, förordningar och andra före</w:t>
      </w:r>
      <w:r>
        <w:softHyphen/>
      </w:r>
      <w:r w:rsidRPr="00E40E29">
        <w:t>skrif</w:t>
      </w:r>
      <w:r>
        <w:softHyphen/>
      </w:r>
      <w:r w:rsidRPr="00E40E29">
        <w:t>ter, policyer, instruk</w:t>
      </w:r>
      <w:r w:rsidR="00DF142D">
        <w:softHyphen/>
      </w:r>
      <w:r w:rsidRPr="00E40E29">
        <w:t>tioner och interna regler</w:t>
      </w:r>
      <w:r w:rsidR="00EE56DC">
        <w:t>,</w:t>
      </w:r>
      <w:r w:rsidRPr="00E40E29">
        <w:t xml:space="preserve"> inklusive etiska riktlinjer. Även </w:t>
      </w:r>
      <w:r>
        <w:t>r</w:t>
      </w:r>
      <w:r w:rsidRPr="00E40E29">
        <w:t>iskkontroll</w:t>
      </w:r>
      <w:r w:rsidR="00DF142D">
        <w:softHyphen/>
      </w:r>
      <w:r w:rsidRPr="00E40E29">
        <w:t>avdelningen som löpande mäter och följer upp finan</w:t>
      </w:r>
      <w:r>
        <w:softHyphen/>
      </w:r>
      <w:r w:rsidRPr="00E40E29">
        <w:t>si</w:t>
      </w:r>
      <w:r>
        <w:softHyphen/>
      </w:r>
      <w:r w:rsidRPr="00E40E29">
        <w:t>ella och operativa risker rapporterar</w:t>
      </w:r>
      <w:r>
        <w:t xml:space="preserve"> direkt</w:t>
      </w:r>
      <w:r w:rsidRPr="00E40E29">
        <w:t xml:space="preserve"> till </w:t>
      </w:r>
      <w:r>
        <w:t>verkställande direktör och styrelsen</w:t>
      </w:r>
      <w:r w:rsidRPr="00E40E29">
        <w:t xml:space="preserve">. </w:t>
      </w:r>
    </w:p>
    <w:p w14:paraId="63128465" w14:textId="49E37085" w:rsidR="009A0D07" w:rsidRDefault="008B4394" w:rsidP="009A0D07">
      <w:pPr>
        <w:pStyle w:val="Brdtextmedindrag"/>
      </w:pPr>
      <w:r w:rsidRPr="00E40E29">
        <w:t xml:space="preserve">Under </w:t>
      </w:r>
      <w:r>
        <w:t>året</w:t>
      </w:r>
      <w:r w:rsidRPr="00E40E29">
        <w:t xml:space="preserve"> har </w:t>
      </w:r>
      <w:r w:rsidR="009A0D07">
        <w:t>en upphandling av internrevision genomförts tillsammans med övriga AP-fonder. F</w:t>
      </w:r>
      <w:r w:rsidR="00C349E5">
        <w:t>järde AP-f</w:t>
      </w:r>
      <w:r w:rsidR="009A0D07">
        <w:t>onden har även fortsatt arbetet med operativa risker</w:t>
      </w:r>
      <w:r w:rsidR="008D1CA1">
        <w:t xml:space="preserve"> genom att</w:t>
      </w:r>
      <w:r w:rsidR="00EE56DC">
        <w:t xml:space="preserve"> analysera</w:t>
      </w:r>
      <w:r w:rsidR="008D1CA1">
        <w:t xml:space="preserve"> kartlagda</w:t>
      </w:r>
      <w:r w:rsidR="009A0D07">
        <w:t xml:space="preserve"> processer avseende funda</w:t>
      </w:r>
      <w:r w:rsidR="00C349E5">
        <w:softHyphen/>
      </w:r>
      <w:r w:rsidR="009A0D07">
        <w:t>mentala aktier, räntor</w:t>
      </w:r>
      <w:r w:rsidR="008D1CA1">
        <w:t xml:space="preserve"> och </w:t>
      </w:r>
      <w:r w:rsidR="009A0D07">
        <w:t xml:space="preserve">valutor inklusive </w:t>
      </w:r>
      <w:proofErr w:type="gramStart"/>
      <w:r w:rsidR="009A0D07">
        <w:t>global makro</w:t>
      </w:r>
      <w:proofErr w:type="gramEnd"/>
      <w:r w:rsidR="009A0D07">
        <w:t>, strategisk allo</w:t>
      </w:r>
      <w:r w:rsidR="00C349E5">
        <w:softHyphen/>
      </w:r>
      <w:r w:rsidR="009A0D07">
        <w:t xml:space="preserve">kering </w:t>
      </w:r>
      <w:r w:rsidR="008D1CA1">
        <w:t>och</w:t>
      </w:r>
      <w:r w:rsidR="009A0D07">
        <w:t xml:space="preserve"> kvantitativ analys samt krishantering</w:t>
      </w:r>
      <w:r w:rsidR="00EE56DC">
        <w:t>.</w:t>
      </w:r>
      <w:r w:rsidR="009A0D07">
        <w:t xml:space="preserve"> Under året har fonden även genomfört två workshops med ledningsgruppen i syfte att identifiera och värdera fondens övergripande operativa risk</w:t>
      </w:r>
      <w:r w:rsidR="00EE56DC">
        <w:t>er</w:t>
      </w:r>
      <w:r w:rsidR="009A0D07">
        <w:t xml:space="preserve">. </w:t>
      </w:r>
    </w:p>
    <w:p w14:paraId="586E0968" w14:textId="753F3E19" w:rsidR="009A0D07" w:rsidRDefault="009A0D07" w:rsidP="009A0D07">
      <w:pPr>
        <w:pStyle w:val="Brdtextmedindrag"/>
      </w:pPr>
      <w:r>
        <w:t>Resultatet av samtliga riskanalyser har avrapporterats till styrelsen under februari 2020. Riktlinjer för krishantering har uppdaterats med avseende på krisplaner</w:t>
      </w:r>
      <w:r w:rsidR="000715B2">
        <w:t>,</w:t>
      </w:r>
      <w:r>
        <w:t xml:space="preserve"> där </w:t>
      </w:r>
      <w:r w:rsidR="00C349E5">
        <w:t>Fjärde AP-</w:t>
      </w:r>
      <w:r>
        <w:t>fonden</w:t>
      </w:r>
      <w:r w:rsidR="000715B2">
        <w:t xml:space="preserve"> har</w:t>
      </w:r>
      <w:r>
        <w:t xml:space="preserve"> lämnat scenariobaserade planer till förmån för funktionsbaserade planer.</w:t>
      </w:r>
    </w:p>
    <w:p w14:paraId="53235BA0" w14:textId="1B3868AE" w:rsidR="009A0D07" w:rsidRDefault="009A0D07" w:rsidP="003F0AE7">
      <w:pPr>
        <w:pStyle w:val="Brdtextmedindrag"/>
      </w:pPr>
      <w:r>
        <w:t xml:space="preserve">Vidare har utvecklingen av </w:t>
      </w:r>
      <w:r w:rsidR="00C349E5">
        <w:t>Fjärde AP-</w:t>
      </w:r>
      <w:r>
        <w:t>fondens finansiella ramverk fort</w:t>
      </w:r>
      <w:r w:rsidR="00C349E5">
        <w:softHyphen/>
      </w:r>
      <w:r>
        <w:t>satt och ett antal investeringsmandat har fastställts och uppföljning av</w:t>
      </w:r>
      <w:r w:rsidR="00C349E5">
        <w:softHyphen/>
      </w:r>
      <w:r>
        <w:t>seende dessa implementerats</w:t>
      </w:r>
      <w:r w:rsidR="008D1CA1">
        <w:t>.</w:t>
      </w:r>
    </w:p>
    <w:p w14:paraId="6FD3B166" w14:textId="77777777" w:rsidR="008B4394" w:rsidRDefault="008B4394" w:rsidP="008B4394">
      <w:pPr>
        <w:pStyle w:val="Rubrik2"/>
      </w:pPr>
      <w:bookmarkStart w:id="170" w:name="_Toc482855923"/>
      <w:bookmarkStart w:id="171" w:name="_Toc482856011"/>
      <w:bookmarkStart w:id="172" w:name="_Toc482889521"/>
      <w:bookmarkStart w:id="173" w:name="_Toc482855924"/>
      <w:bookmarkStart w:id="174" w:name="_Toc482856012"/>
      <w:bookmarkStart w:id="175" w:name="_Toc482889522"/>
      <w:bookmarkStart w:id="176" w:name="_Toc481501485"/>
      <w:bookmarkStart w:id="177" w:name="_Toc481501537"/>
      <w:bookmarkStart w:id="178" w:name="_Toc481501538"/>
      <w:bookmarkStart w:id="179" w:name="_Toc481574496"/>
      <w:bookmarkStart w:id="180" w:name="_Toc483313571"/>
      <w:bookmarkStart w:id="181" w:name="_Toc514842428"/>
      <w:bookmarkStart w:id="182" w:name="_Toc7438827"/>
      <w:bookmarkStart w:id="183" w:name="_Toc8029420"/>
      <w:bookmarkStart w:id="184" w:name="_Toc9430698"/>
      <w:bookmarkStart w:id="185" w:name="_Toc41493010"/>
      <w:bookmarkStart w:id="186" w:name="_Hlk37267089"/>
      <w:bookmarkEnd w:id="170"/>
      <w:bookmarkEnd w:id="171"/>
      <w:bookmarkEnd w:id="172"/>
      <w:bookmarkEnd w:id="173"/>
      <w:bookmarkEnd w:id="174"/>
      <w:bookmarkEnd w:id="175"/>
      <w:bookmarkEnd w:id="176"/>
      <w:bookmarkEnd w:id="177"/>
      <w:r>
        <w:lastRenderedPageBreak/>
        <w:t>Sjätte AP-fonden</w:t>
      </w:r>
      <w:bookmarkEnd w:id="178"/>
      <w:bookmarkEnd w:id="179"/>
      <w:bookmarkEnd w:id="180"/>
      <w:bookmarkEnd w:id="181"/>
      <w:bookmarkEnd w:id="182"/>
      <w:bookmarkEnd w:id="183"/>
      <w:bookmarkEnd w:id="184"/>
      <w:bookmarkEnd w:id="185"/>
    </w:p>
    <w:p w14:paraId="274977D7" w14:textId="44097810" w:rsidR="008B4394" w:rsidRPr="00770F4D" w:rsidRDefault="008B4394" w:rsidP="008B4394">
      <w:pPr>
        <w:pStyle w:val="Brdtextram"/>
      </w:pPr>
      <w:r w:rsidRPr="00B84E10">
        <w:rPr>
          <w:b/>
        </w:rPr>
        <w:t>Regeringens bedömning:</w:t>
      </w:r>
      <w:r w:rsidRPr="00B84E10">
        <w:t xml:space="preserve"> </w:t>
      </w:r>
      <w:r>
        <w:t>Den strategi som har gällt sedan 2011 före</w:t>
      </w:r>
      <w:r>
        <w:softHyphen/>
        <w:t xml:space="preserve">faller vara välgrundad och har medfört en förbättring av </w:t>
      </w:r>
      <w:r w:rsidR="00C7405E">
        <w:t>Sjätte AP-</w:t>
      </w:r>
      <w:r>
        <w:t>fondens resultat. Fonden har genererat avkastning som bidrar till inkomst</w:t>
      </w:r>
      <w:r w:rsidR="008C5197">
        <w:softHyphen/>
      </w:r>
      <w:r>
        <w:t xml:space="preserve">pensionssystemets långsiktiga finansiering och har arbetat aktivt med hållbarhetsfrågor. </w:t>
      </w:r>
      <w:r w:rsidRPr="004E439A">
        <w:t xml:space="preserve">Sammantaget har </w:t>
      </w:r>
      <w:r>
        <w:t>Sjätte</w:t>
      </w:r>
      <w:r w:rsidRPr="004E439A">
        <w:t xml:space="preserve"> AP-fonden infriat rege</w:t>
      </w:r>
      <w:r>
        <w:softHyphen/>
      </w:r>
      <w:r w:rsidRPr="004E439A">
        <w:t>ringens förväntningar på fonden</w:t>
      </w:r>
      <w:r>
        <w:t xml:space="preserve">. </w:t>
      </w:r>
    </w:p>
    <w:p w14:paraId="4887283B" w14:textId="77777777" w:rsidR="008B4394" w:rsidRDefault="008B4394" w:rsidP="008B4394">
      <w:pPr>
        <w:pStyle w:val="Rubrik4utannumrering"/>
      </w:pPr>
      <w:r w:rsidRPr="00BF1E44">
        <w:t>Skälen för regeringens bedömning</w:t>
      </w:r>
    </w:p>
    <w:p w14:paraId="041F30F6" w14:textId="77777777" w:rsidR="008B4394" w:rsidRDefault="008B4394" w:rsidP="008B4394">
      <w:pPr>
        <w:pStyle w:val="Rubrik5utannumrering"/>
        <w:spacing w:before="0"/>
      </w:pPr>
      <w:r>
        <w:t>Sammanfattning</w:t>
      </w:r>
    </w:p>
    <w:p w14:paraId="3BA5F275" w14:textId="7A6B4AFE" w:rsidR="008B4394" w:rsidRDefault="008B4394" w:rsidP="008B4394">
      <w:pPr>
        <w:pStyle w:val="Brdtextmedindrag"/>
        <w:ind w:firstLine="0"/>
      </w:pPr>
      <w:r w:rsidRPr="00BF1E44">
        <w:t xml:space="preserve">Sjätte AP-fonden </w:t>
      </w:r>
      <w:r>
        <w:t>är en av buffertfonderna, men är till skillnad från de övriga</w:t>
      </w:r>
      <w:r w:rsidRPr="00BF1E44">
        <w:t xml:space="preserve"> </w:t>
      </w:r>
      <w:r>
        <w:t xml:space="preserve">fonderna </w:t>
      </w:r>
      <w:r w:rsidR="00EA09C4">
        <w:t>sluten</w:t>
      </w:r>
      <w:r>
        <w:t xml:space="preserve">, dvs. fonden har inga in- eller utflöden. Det innebär att Sjätte AP-fonden till skillnad </w:t>
      </w:r>
      <w:r w:rsidR="002C08C3">
        <w:t>från</w:t>
      </w:r>
      <w:r>
        <w:t xml:space="preserve"> övriga buffertfonder inte ska</w:t>
      </w:r>
      <w:r w:rsidRPr="00574702">
        <w:rPr>
          <w:spacing w:val="-1"/>
        </w:rPr>
        <w:t xml:space="preserve"> hantera nettoflöden mellan in- och utbetalningarna i inkomst</w:t>
      </w:r>
      <w:r w:rsidRPr="00574702">
        <w:rPr>
          <w:spacing w:val="-1"/>
        </w:rPr>
        <w:softHyphen/>
      </w:r>
      <w:r>
        <w:t>pensionssystemet. Fondens u</w:t>
      </w:r>
      <w:r w:rsidRPr="00BF1E44">
        <w:t xml:space="preserve">ppdrag </w:t>
      </w:r>
      <w:r>
        <w:t>regleras i lagen (2000:193) om Sjätte AP-fonden. Fondens mål är att skapa långsiktigt hög avkast</w:t>
      </w:r>
      <w:r>
        <w:softHyphen/>
        <w:t xml:space="preserve">ning </w:t>
      </w:r>
      <w:r w:rsidRPr="00BF1E44">
        <w:t xml:space="preserve">med tillfredsställande riskspridning genom </w:t>
      </w:r>
      <w:r>
        <w:t>investeringar på den onote</w:t>
      </w:r>
      <w:r>
        <w:softHyphen/>
        <w:t>rade riskkapital</w:t>
      </w:r>
      <w:r>
        <w:softHyphen/>
        <w:t xml:space="preserve">marknaden. </w:t>
      </w:r>
    </w:p>
    <w:p w14:paraId="685348F8" w14:textId="0975056B" w:rsidR="008B4394" w:rsidRDefault="00A5163A" w:rsidP="008B4394">
      <w:pPr>
        <w:pStyle w:val="Brdtextmedindrag"/>
      </w:pPr>
      <w:r>
        <w:t>Sjätte AP-f</w:t>
      </w:r>
      <w:r w:rsidR="008B4394">
        <w:t xml:space="preserve">ondens resultat har förbättrats sedan 2012. </w:t>
      </w:r>
      <w:r w:rsidR="008B4394" w:rsidRPr="006B7EC5">
        <w:t>Avkastningen har över</w:t>
      </w:r>
      <w:r w:rsidR="008B4394" w:rsidRPr="006B7EC5">
        <w:softHyphen/>
        <w:t>stigit inkomstindex men inte nått upp till de av styrelsen fastställda avkast</w:t>
      </w:r>
      <w:r w:rsidR="00274F22">
        <w:softHyphen/>
      </w:r>
      <w:r w:rsidR="008B4394" w:rsidRPr="006B7EC5">
        <w:t>ningsmålen</w:t>
      </w:r>
      <w:r w:rsidR="008B4394" w:rsidRPr="004D4E74">
        <w:t xml:space="preserve">. Den nuvarande strategin antogs av styrelsen 2011 och innebär att investeringarna fokuseras </w:t>
      </w:r>
      <w:r w:rsidR="00066707">
        <w:t>till</w:t>
      </w:r>
      <w:r w:rsidR="008B4394" w:rsidRPr="004D4E74">
        <w:t xml:space="preserve"> mogna</w:t>
      </w:r>
      <w:r w:rsidR="008B4394">
        <w:t xml:space="preserve"> bolag. Investeringar i tidig fas görs endast indirekt via fonder och i mer restriktiv omfattning än tidigare. </w:t>
      </w:r>
    </w:p>
    <w:p w14:paraId="09DFD8E4" w14:textId="7D50E155" w:rsidR="008B4394" w:rsidRDefault="008B4394" w:rsidP="0035327A">
      <w:pPr>
        <w:pStyle w:val="TabellRubrik"/>
      </w:pPr>
      <w:r>
        <w:t xml:space="preserve">Tabell </w:t>
      </w:r>
      <w:fldSimple w:instr=" STYLEREF 1 \s ">
        <w:r w:rsidR="008B3E76">
          <w:rPr>
            <w:noProof/>
          </w:rPr>
          <w:t>6</w:t>
        </w:r>
      </w:fldSimple>
      <w:r>
        <w:t>.</w:t>
      </w:r>
      <w:fldSimple w:instr=" SEQ Tabell \* Arabic \s 1  \* MERGEFORMAT ">
        <w:r w:rsidR="008B3E76">
          <w:rPr>
            <w:noProof/>
          </w:rPr>
          <w:t>9</w:t>
        </w:r>
      </w:fldSimple>
      <w:r>
        <w:tab/>
        <w:t>Sjätte AP-fondens resultat</w:t>
      </w:r>
    </w:p>
    <w:tbl>
      <w:tblPr>
        <w:tblW w:w="5556" w:type="dxa"/>
        <w:tblLayout w:type="fixed"/>
        <w:tblCellMar>
          <w:left w:w="0" w:type="dxa"/>
        </w:tblCellMar>
        <w:tblLook w:val="0000" w:firstRow="0" w:lastRow="0" w:firstColumn="0" w:lastColumn="0" w:noHBand="0" w:noVBand="0"/>
      </w:tblPr>
      <w:tblGrid>
        <w:gridCol w:w="2268"/>
        <w:gridCol w:w="567"/>
        <w:gridCol w:w="907"/>
        <w:gridCol w:w="907"/>
        <w:gridCol w:w="907"/>
      </w:tblGrid>
      <w:tr w:rsidR="008B4394" w14:paraId="43B44345" w14:textId="77777777" w:rsidTr="00C91AF4">
        <w:trPr>
          <w:trHeight w:val="255"/>
        </w:trPr>
        <w:tc>
          <w:tcPr>
            <w:tcW w:w="2268" w:type="dxa"/>
            <w:tcBorders>
              <w:top w:val="single" w:sz="8" w:space="0" w:color="auto"/>
              <w:bottom w:val="single" w:sz="6" w:space="0" w:color="auto"/>
            </w:tcBorders>
          </w:tcPr>
          <w:p w14:paraId="6B906031" w14:textId="77777777" w:rsidR="008B4394" w:rsidRPr="0081725A" w:rsidRDefault="008B4394" w:rsidP="00C91AF4">
            <w:pPr>
              <w:pStyle w:val="TabellHuvud"/>
              <w:jc w:val="left"/>
              <w:rPr>
                <w:b w:val="0"/>
                <w:i/>
                <w:szCs w:val="18"/>
              </w:rPr>
            </w:pPr>
            <w:r>
              <w:rPr>
                <w:b w:val="0"/>
                <w:i/>
                <w:szCs w:val="18"/>
              </w:rPr>
              <w:t>Miljarder kronor</w:t>
            </w:r>
          </w:p>
        </w:tc>
        <w:tc>
          <w:tcPr>
            <w:tcW w:w="567" w:type="dxa"/>
            <w:tcBorders>
              <w:top w:val="single" w:sz="8" w:space="0" w:color="auto"/>
              <w:bottom w:val="single" w:sz="6" w:space="0" w:color="auto"/>
            </w:tcBorders>
          </w:tcPr>
          <w:p w14:paraId="1CC72EF0" w14:textId="191471F0" w:rsidR="008B4394" w:rsidRPr="00C12D86" w:rsidRDefault="008B4394" w:rsidP="00C91AF4">
            <w:pPr>
              <w:pStyle w:val="TabellHuvud"/>
              <w:rPr>
                <w:b w:val="0"/>
                <w:szCs w:val="18"/>
              </w:rPr>
            </w:pPr>
            <w:r>
              <w:rPr>
                <w:b w:val="0"/>
                <w:szCs w:val="18"/>
              </w:rPr>
              <w:t>201</w:t>
            </w:r>
            <w:r w:rsidR="000C29B5">
              <w:rPr>
                <w:b w:val="0"/>
                <w:szCs w:val="18"/>
              </w:rPr>
              <w:t>9</w:t>
            </w:r>
          </w:p>
        </w:tc>
        <w:tc>
          <w:tcPr>
            <w:tcW w:w="907" w:type="dxa"/>
            <w:tcBorders>
              <w:top w:val="single" w:sz="8" w:space="0" w:color="auto"/>
              <w:bottom w:val="single" w:sz="6" w:space="0" w:color="auto"/>
            </w:tcBorders>
          </w:tcPr>
          <w:p w14:paraId="20607FD6" w14:textId="0FAD8F29" w:rsidR="008B4394" w:rsidRPr="00C12D86" w:rsidRDefault="008B4394" w:rsidP="00C91AF4">
            <w:pPr>
              <w:pStyle w:val="TabellHuvud"/>
              <w:rPr>
                <w:b w:val="0"/>
                <w:szCs w:val="18"/>
              </w:rPr>
            </w:pPr>
            <w:r>
              <w:rPr>
                <w:b w:val="0"/>
                <w:szCs w:val="18"/>
              </w:rPr>
              <w:t>201</w:t>
            </w:r>
            <w:r w:rsidR="000C29B5">
              <w:rPr>
                <w:b w:val="0"/>
                <w:szCs w:val="18"/>
              </w:rPr>
              <w:t>5</w:t>
            </w:r>
            <w:r>
              <w:rPr>
                <w:b w:val="0"/>
                <w:szCs w:val="18"/>
              </w:rPr>
              <w:t>–201</w:t>
            </w:r>
            <w:r w:rsidR="000C29B5">
              <w:rPr>
                <w:b w:val="0"/>
                <w:szCs w:val="18"/>
              </w:rPr>
              <w:t>9</w:t>
            </w:r>
          </w:p>
        </w:tc>
        <w:tc>
          <w:tcPr>
            <w:tcW w:w="907" w:type="dxa"/>
            <w:tcBorders>
              <w:top w:val="single" w:sz="8" w:space="0" w:color="auto"/>
              <w:bottom w:val="single" w:sz="6" w:space="0" w:color="auto"/>
            </w:tcBorders>
          </w:tcPr>
          <w:p w14:paraId="3114F5A2" w14:textId="05872BCB" w:rsidR="008B4394" w:rsidRPr="00C12D86" w:rsidRDefault="008B4394" w:rsidP="00C91AF4">
            <w:pPr>
              <w:pStyle w:val="TabellHuvud"/>
              <w:rPr>
                <w:b w:val="0"/>
                <w:szCs w:val="18"/>
              </w:rPr>
            </w:pPr>
            <w:r>
              <w:rPr>
                <w:b w:val="0"/>
                <w:szCs w:val="18"/>
              </w:rPr>
              <w:t>20</w:t>
            </w:r>
            <w:r w:rsidR="000C29B5">
              <w:rPr>
                <w:b w:val="0"/>
                <w:szCs w:val="18"/>
              </w:rPr>
              <w:t>10</w:t>
            </w:r>
            <w:r>
              <w:rPr>
                <w:b w:val="0"/>
                <w:szCs w:val="18"/>
              </w:rPr>
              <w:t>–201</w:t>
            </w:r>
            <w:r w:rsidR="000C29B5">
              <w:rPr>
                <w:b w:val="0"/>
                <w:szCs w:val="18"/>
              </w:rPr>
              <w:t>9</w:t>
            </w:r>
          </w:p>
        </w:tc>
        <w:tc>
          <w:tcPr>
            <w:tcW w:w="907" w:type="dxa"/>
            <w:tcBorders>
              <w:top w:val="single" w:sz="8" w:space="0" w:color="auto"/>
              <w:bottom w:val="single" w:sz="6" w:space="0" w:color="auto"/>
            </w:tcBorders>
          </w:tcPr>
          <w:p w14:paraId="0C2006DF" w14:textId="175EC0B3" w:rsidR="008B4394" w:rsidRPr="00C12D86" w:rsidRDefault="008B4394" w:rsidP="00C91AF4">
            <w:pPr>
              <w:pStyle w:val="TabellHuvud"/>
              <w:rPr>
                <w:b w:val="0"/>
                <w:szCs w:val="18"/>
              </w:rPr>
            </w:pPr>
            <w:r>
              <w:rPr>
                <w:b w:val="0"/>
                <w:szCs w:val="18"/>
              </w:rPr>
              <w:t>1997–201</w:t>
            </w:r>
            <w:r w:rsidR="000C29B5">
              <w:rPr>
                <w:b w:val="0"/>
                <w:szCs w:val="18"/>
              </w:rPr>
              <w:t>9</w:t>
            </w:r>
          </w:p>
        </w:tc>
      </w:tr>
      <w:tr w:rsidR="008B4394" w14:paraId="03255DDD" w14:textId="77777777" w:rsidTr="00C91AF4">
        <w:trPr>
          <w:trHeight w:val="255"/>
        </w:trPr>
        <w:tc>
          <w:tcPr>
            <w:tcW w:w="2268" w:type="dxa"/>
            <w:tcBorders>
              <w:top w:val="single" w:sz="6" w:space="0" w:color="auto"/>
            </w:tcBorders>
          </w:tcPr>
          <w:p w14:paraId="758598FC" w14:textId="77777777" w:rsidR="008B4394" w:rsidRPr="00C9475E" w:rsidRDefault="008B4394" w:rsidP="00C91AF4">
            <w:pPr>
              <w:pStyle w:val="TabellHuvud"/>
              <w:jc w:val="left"/>
              <w:rPr>
                <w:szCs w:val="18"/>
              </w:rPr>
            </w:pPr>
            <w:r w:rsidRPr="00C12D86">
              <w:rPr>
                <w:b w:val="0"/>
                <w:szCs w:val="18"/>
              </w:rPr>
              <w:t>Ingående fondkapital</w:t>
            </w:r>
          </w:p>
        </w:tc>
        <w:tc>
          <w:tcPr>
            <w:tcW w:w="567" w:type="dxa"/>
            <w:tcBorders>
              <w:top w:val="single" w:sz="6" w:space="0" w:color="auto"/>
            </w:tcBorders>
          </w:tcPr>
          <w:p w14:paraId="214B0378" w14:textId="4063B245" w:rsidR="008B4394" w:rsidRDefault="000C29B5" w:rsidP="00C91AF4">
            <w:pPr>
              <w:pStyle w:val="TabellHuvud"/>
              <w:rPr>
                <w:b w:val="0"/>
                <w:szCs w:val="18"/>
              </w:rPr>
            </w:pPr>
            <w:r>
              <w:rPr>
                <w:b w:val="0"/>
                <w:szCs w:val="18"/>
              </w:rPr>
              <w:t>34,7</w:t>
            </w:r>
          </w:p>
        </w:tc>
        <w:tc>
          <w:tcPr>
            <w:tcW w:w="907" w:type="dxa"/>
            <w:tcBorders>
              <w:top w:val="single" w:sz="6" w:space="0" w:color="auto"/>
            </w:tcBorders>
          </w:tcPr>
          <w:p w14:paraId="55D0D940" w14:textId="4BBACFBE" w:rsidR="008B4394" w:rsidRPr="00C12D86" w:rsidRDefault="000A1C45" w:rsidP="00C91AF4">
            <w:pPr>
              <w:pStyle w:val="TabellHuvud"/>
              <w:rPr>
                <w:b w:val="0"/>
                <w:szCs w:val="18"/>
              </w:rPr>
            </w:pPr>
            <w:r>
              <w:rPr>
                <w:b w:val="0"/>
                <w:szCs w:val="18"/>
              </w:rPr>
              <w:t>23,6</w:t>
            </w:r>
          </w:p>
        </w:tc>
        <w:tc>
          <w:tcPr>
            <w:tcW w:w="907" w:type="dxa"/>
            <w:tcBorders>
              <w:top w:val="single" w:sz="6" w:space="0" w:color="auto"/>
            </w:tcBorders>
          </w:tcPr>
          <w:p w14:paraId="482B511A" w14:textId="58C07B39" w:rsidR="008B4394" w:rsidRPr="00C12D86" w:rsidRDefault="000A1C45" w:rsidP="00C91AF4">
            <w:pPr>
              <w:pStyle w:val="TabellHuvud"/>
              <w:rPr>
                <w:b w:val="0"/>
                <w:szCs w:val="18"/>
              </w:rPr>
            </w:pPr>
            <w:r>
              <w:rPr>
                <w:b w:val="0"/>
                <w:szCs w:val="18"/>
              </w:rPr>
              <w:t>18,2</w:t>
            </w:r>
          </w:p>
        </w:tc>
        <w:tc>
          <w:tcPr>
            <w:tcW w:w="907" w:type="dxa"/>
            <w:tcBorders>
              <w:top w:val="single" w:sz="6" w:space="0" w:color="auto"/>
            </w:tcBorders>
          </w:tcPr>
          <w:p w14:paraId="40D33F04" w14:textId="77777777" w:rsidR="008B4394" w:rsidRPr="00C12D86" w:rsidRDefault="008B4394" w:rsidP="00C91AF4">
            <w:pPr>
              <w:pStyle w:val="TabellHuvud"/>
              <w:rPr>
                <w:b w:val="0"/>
                <w:szCs w:val="18"/>
              </w:rPr>
            </w:pPr>
            <w:r>
              <w:rPr>
                <w:b w:val="0"/>
                <w:szCs w:val="18"/>
              </w:rPr>
              <w:t>10,4</w:t>
            </w:r>
          </w:p>
        </w:tc>
      </w:tr>
      <w:tr w:rsidR="008B4394" w14:paraId="6D407A6B" w14:textId="77777777" w:rsidTr="00C91AF4">
        <w:trPr>
          <w:trHeight w:val="255"/>
        </w:trPr>
        <w:tc>
          <w:tcPr>
            <w:tcW w:w="2268" w:type="dxa"/>
          </w:tcPr>
          <w:p w14:paraId="4B8E9FDB" w14:textId="77777777" w:rsidR="008B4394" w:rsidRPr="00C9475E" w:rsidRDefault="008B4394" w:rsidP="00C91AF4">
            <w:pPr>
              <w:pStyle w:val="TabellHuvud"/>
              <w:jc w:val="left"/>
              <w:rPr>
                <w:szCs w:val="18"/>
              </w:rPr>
            </w:pPr>
            <w:r w:rsidRPr="00C12D86">
              <w:rPr>
                <w:b w:val="0"/>
                <w:szCs w:val="18"/>
              </w:rPr>
              <w:t>Överföringar</w:t>
            </w:r>
          </w:p>
        </w:tc>
        <w:tc>
          <w:tcPr>
            <w:tcW w:w="567" w:type="dxa"/>
          </w:tcPr>
          <w:p w14:paraId="399773B8" w14:textId="77777777" w:rsidR="008B4394" w:rsidRPr="00C12D86" w:rsidRDefault="008B4394" w:rsidP="00C91AF4">
            <w:pPr>
              <w:pStyle w:val="TabellHuvud"/>
              <w:rPr>
                <w:b w:val="0"/>
                <w:szCs w:val="18"/>
              </w:rPr>
            </w:pPr>
            <w:r>
              <w:rPr>
                <w:b w:val="0"/>
                <w:szCs w:val="18"/>
              </w:rPr>
              <w:t>0</w:t>
            </w:r>
          </w:p>
        </w:tc>
        <w:tc>
          <w:tcPr>
            <w:tcW w:w="907" w:type="dxa"/>
          </w:tcPr>
          <w:p w14:paraId="023F3E8D" w14:textId="77777777" w:rsidR="008B4394" w:rsidRPr="00C12D86" w:rsidRDefault="008B4394" w:rsidP="00C91AF4">
            <w:pPr>
              <w:pStyle w:val="TabellHuvud"/>
              <w:rPr>
                <w:b w:val="0"/>
                <w:szCs w:val="18"/>
              </w:rPr>
            </w:pPr>
            <w:r w:rsidRPr="00C12D86">
              <w:rPr>
                <w:b w:val="0"/>
                <w:szCs w:val="18"/>
              </w:rPr>
              <w:t>0</w:t>
            </w:r>
          </w:p>
        </w:tc>
        <w:tc>
          <w:tcPr>
            <w:tcW w:w="907" w:type="dxa"/>
          </w:tcPr>
          <w:p w14:paraId="4F4F5F7E" w14:textId="77777777" w:rsidR="008B4394" w:rsidRPr="00C12D86" w:rsidRDefault="008B4394" w:rsidP="00C91AF4">
            <w:pPr>
              <w:pStyle w:val="TabellHuvud"/>
              <w:rPr>
                <w:b w:val="0"/>
                <w:szCs w:val="18"/>
              </w:rPr>
            </w:pPr>
            <w:r w:rsidRPr="00C12D86">
              <w:rPr>
                <w:b w:val="0"/>
                <w:szCs w:val="18"/>
              </w:rPr>
              <w:t>0</w:t>
            </w:r>
          </w:p>
        </w:tc>
        <w:tc>
          <w:tcPr>
            <w:tcW w:w="907" w:type="dxa"/>
          </w:tcPr>
          <w:p w14:paraId="330F4E6D" w14:textId="77777777" w:rsidR="008B4394" w:rsidRPr="00C12D86" w:rsidRDefault="008B4394" w:rsidP="00C91AF4">
            <w:pPr>
              <w:pStyle w:val="TabellHuvud"/>
              <w:rPr>
                <w:b w:val="0"/>
                <w:szCs w:val="18"/>
              </w:rPr>
            </w:pPr>
            <w:r w:rsidRPr="00C12D86">
              <w:rPr>
                <w:b w:val="0"/>
                <w:szCs w:val="18"/>
              </w:rPr>
              <w:t>0</w:t>
            </w:r>
          </w:p>
        </w:tc>
      </w:tr>
      <w:tr w:rsidR="008B4394" w14:paraId="307190D9" w14:textId="77777777" w:rsidTr="00C91AF4">
        <w:trPr>
          <w:trHeight w:val="255"/>
        </w:trPr>
        <w:tc>
          <w:tcPr>
            <w:tcW w:w="2268" w:type="dxa"/>
          </w:tcPr>
          <w:p w14:paraId="5DA55E5E" w14:textId="77777777" w:rsidR="008B4394" w:rsidRPr="00C9475E" w:rsidRDefault="008B4394" w:rsidP="00C91AF4">
            <w:pPr>
              <w:pStyle w:val="TabellHuvud"/>
              <w:jc w:val="left"/>
              <w:rPr>
                <w:szCs w:val="18"/>
              </w:rPr>
            </w:pPr>
            <w:r w:rsidRPr="00C12D86">
              <w:rPr>
                <w:b w:val="0"/>
                <w:szCs w:val="18"/>
              </w:rPr>
              <w:t>Årets resultat</w:t>
            </w:r>
          </w:p>
        </w:tc>
        <w:tc>
          <w:tcPr>
            <w:tcW w:w="567" w:type="dxa"/>
          </w:tcPr>
          <w:p w14:paraId="2C2233F6" w14:textId="6B441352" w:rsidR="008B4394" w:rsidRDefault="000A1C45" w:rsidP="00C91AF4">
            <w:pPr>
              <w:pStyle w:val="TabellHuvud"/>
              <w:rPr>
                <w:b w:val="0"/>
                <w:szCs w:val="18"/>
              </w:rPr>
            </w:pPr>
            <w:r>
              <w:rPr>
                <w:b w:val="0"/>
                <w:szCs w:val="18"/>
              </w:rPr>
              <w:t>2,9</w:t>
            </w:r>
          </w:p>
        </w:tc>
        <w:tc>
          <w:tcPr>
            <w:tcW w:w="907" w:type="dxa"/>
          </w:tcPr>
          <w:p w14:paraId="373028DA" w14:textId="77777777" w:rsidR="008B4394" w:rsidRPr="00C12D86" w:rsidRDefault="008B4394" w:rsidP="00C91AF4">
            <w:pPr>
              <w:pStyle w:val="TabellHuvud"/>
              <w:rPr>
                <w:b w:val="0"/>
                <w:szCs w:val="18"/>
              </w:rPr>
            </w:pPr>
            <w:r>
              <w:rPr>
                <w:b w:val="0"/>
                <w:szCs w:val="18"/>
              </w:rPr>
              <w:t>-</w:t>
            </w:r>
          </w:p>
        </w:tc>
        <w:tc>
          <w:tcPr>
            <w:tcW w:w="907" w:type="dxa"/>
          </w:tcPr>
          <w:p w14:paraId="4D9C0DC8" w14:textId="77777777" w:rsidR="008B4394" w:rsidRPr="00C12D86" w:rsidRDefault="008B4394" w:rsidP="00C91AF4">
            <w:pPr>
              <w:pStyle w:val="TabellHuvud"/>
              <w:rPr>
                <w:b w:val="0"/>
                <w:szCs w:val="18"/>
              </w:rPr>
            </w:pPr>
            <w:r>
              <w:rPr>
                <w:b w:val="0"/>
                <w:szCs w:val="18"/>
              </w:rPr>
              <w:t>-</w:t>
            </w:r>
          </w:p>
        </w:tc>
        <w:tc>
          <w:tcPr>
            <w:tcW w:w="907" w:type="dxa"/>
          </w:tcPr>
          <w:p w14:paraId="76C9A2A5" w14:textId="77777777" w:rsidR="008B4394" w:rsidRPr="00C12D86" w:rsidRDefault="008B4394" w:rsidP="00C91AF4">
            <w:pPr>
              <w:pStyle w:val="TabellHuvud"/>
              <w:rPr>
                <w:b w:val="0"/>
                <w:szCs w:val="18"/>
              </w:rPr>
            </w:pPr>
            <w:r>
              <w:rPr>
                <w:b w:val="0"/>
                <w:szCs w:val="18"/>
              </w:rPr>
              <w:t>-</w:t>
            </w:r>
          </w:p>
        </w:tc>
      </w:tr>
      <w:tr w:rsidR="008B4394" w14:paraId="4356CBF8" w14:textId="77777777" w:rsidTr="00C91AF4">
        <w:trPr>
          <w:trHeight w:val="255"/>
        </w:trPr>
        <w:tc>
          <w:tcPr>
            <w:tcW w:w="2268" w:type="dxa"/>
            <w:tcBorders>
              <w:bottom w:val="single" w:sz="4" w:space="0" w:color="auto"/>
            </w:tcBorders>
          </w:tcPr>
          <w:p w14:paraId="0FCEA6E2" w14:textId="77777777" w:rsidR="008B4394" w:rsidRPr="00C9475E" w:rsidRDefault="008B4394" w:rsidP="00C91AF4">
            <w:pPr>
              <w:pStyle w:val="TabellHuvud"/>
              <w:jc w:val="left"/>
              <w:rPr>
                <w:szCs w:val="18"/>
              </w:rPr>
            </w:pPr>
            <w:r w:rsidRPr="00C12D86">
              <w:rPr>
                <w:b w:val="0"/>
                <w:szCs w:val="18"/>
              </w:rPr>
              <w:t>Utgående fondkapital</w:t>
            </w:r>
          </w:p>
        </w:tc>
        <w:tc>
          <w:tcPr>
            <w:tcW w:w="567" w:type="dxa"/>
            <w:tcBorders>
              <w:bottom w:val="single" w:sz="4" w:space="0" w:color="auto"/>
            </w:tcBorders>
          </w:tcPr>
          <w:p w14:paraId="05E4DB9C" w14:textId="24A009BB" w:rsidR="008B4394" w:rsidRDefault="008B4394" w:rsidP="00C91AF4">
            <w:pPr>
              <w:pStyle w:val="TabellHuvud"/>
              <w:rPr>
                <w:b w:val="0"/>
                <w:szCs w:val="18"/>
              </w:rPr>
            </w:pPr>
            <w:r>
              <w:rPr>
                <w:b w:val="0"/>
                <w:szCs w:val="18"/>
              </w:rPr>
              <w:t>3</w:t>
            </w:r>
            <w:r w:rsidR="00055924">
              <w:rPr>
                <w:b w:val="0"/>
                <w:szCs w:val="18"/>
              </w:rPr>
              <w:t>7</w:t>
            </w:r>
            <w:r>
              <w:rPr>
                <w:b w:val="0"/>
                <w:szCs w:val="18"/>
              </w:rPr>
              <w:t>,</w:t>
            </w:r>
            <w:r w:rsidR="00055924">
              <w:rPr>
                <w:b w:val="0"/>
                <w:szCs w:val="18"/>
              </w:rPr>
              <w:t>5</w:t>
            </w:r>
          </w:p>
        </w:tc>
        <w:tc>
          <w:tcPr>
            <w:tcW w:w="907" w:type="dxa"/>
            <w:tcBorders>
              <w:bottom w:val="single" w:sz="4" w:space="0" w:color="auto"/>
            </w:tcBorders>
          </w:tcPr>
          <w:p w14:paraId="37C9A94B" w14:textId="2AA215B7" w:rsidR="008B4394" w:rsidRPr="00C12D86" w:rsidRDefault="00055924" w:rsidP="00C91AF4">
            <w:pPr>
              <w:pStyle w:val="TabellHuvud"/>
              <w:rPr>
                <w:b w:val="0"/>
                <w:szCs w:val="18"/>
              </w:rPr>
            </w:pPr>
            <w:r>
              <w:rPr>
                <w:b w:val="0"/>
                <w:szCs w:val="18"/>
              </w:rPr>
              <w:t>37,5</w:t>
            </w:r>
          </w:p>
        </w:tc>
        <w:tc>
          <w:tcPr>
            <w:tcW w:w="907" w:type="dxa"/>
            <w:tcBorders>
              <w:bottom w:val="single" w:sz="4" w:space="0" w:color="auto"/>
            </w:tcBorders>
          </w:tcPr>
          <w:p w14:paraId="4E706FDF" w14:textId="2727CB99" w:rsidR="008B4394" w:rsidRPr="00C12D86" w:rsidRDefault="00055924" w:rsidP="00C91AF4">
            <w:pPr>
              <w:pStyle w:val="TabellHuvud"/>
              <w:rPr>
                <w:b w:val="0"/>
                <w:szCs w:val="18"/>
              </w:rPr>
            </w:pPr>
            <w:r>
              <w:rPr>
                <w:b w:val="0"/>
                <w:szCs w:val="18"/>
              </w:rPr>
              <w:t>37,5</w:t>
            </w:r>
          </w:p>
        </w:tc>
        <w:tc>
          <w:tcPr>
            <w:tcW w:w="907" w:type="dxa"/>
            <w:tcBorders>
              <w:bottom w:val="single" w:sz="4" w:space="0" w:color="auto"/>
            </w:tcBorders>
          </w:tcPr>
          <w:p w14:paraId="4A809EBE" w14:textId="3CBA7650" w:rsidR="008B4394" w:rsidRPr="00C12D86" w:rsidRDefault="00055924" w:rsidP="00C91AF4">
            <w:pPr>
              <w:pStyle w:val="TabellHuvud"/>
              <w:rPr>
                <w:b w:val="0"/>
                <w:szCs w:val="18"/>
              </w:rPr>
            </w:pPr>
            <w:r>
              <w:rPr>
                <w:b w:val="0"/>
                <w:szCs w:val="18"/>
              </w:rPr>
              <w:t>37,5</w:t>
            </w:r>
          </w:p>
        </w:tc>
      </w:tr>
      <w:tr w:rsidR="008B4394" w14:paraId="75FB0D36" w14:textId="77777777" w:rsidTr="00C91AF4">
        <w:trPr>
          <w:trHeight w:val="255"/>
        </w:trPr>
        <w:tc>
          <w:tcPr>
            <w:tcW w:w="2268" w:type="dxa"/>
            <w:tcBorders>
              <w:top w:val="single" w:sz="4" w:space="0" w:color="auto"/>
            </w:tcBorders>
          </w:tcPr>
          <w:p w14:paraId="73DBC6FA" w14:textId="77777777" w:rsidR="008B4394" w:rsidRPr="00C12D86" w:rsidRDefault="008B4394" w:rsidP="00C91AF4">
            <w:pPr>
              <w:pStyle w:val="TabellHuvud"/>
              <w:jc w:val="left"/>
              <w:rPr>
                <w:b w:val="0"/>
                <w:szCs w:val="18"/>
              </w:rPr>
            </w:pPr>
            <w:r w:rsidRPr="0081725A">
              <w:rPr>
                <w:b w:val="0"/>
                <w:i/>
                <w:szCs w:val="18"/>
              </w:rPr>
              <w:t>Procent</w:t>
            </w:r>
          </w:p>
        </w:tc>
        <w:tc>
          <w:tcPr>
            <w:tcW w:w="567" w:type="dxa"/>
            <w:tcBorders>
              <w:top w:val="single" w:sz="4" w:space="0" w:color="auto"/>
            </w:tcBorders>
          </w:tcPr>
          <w:p w14:paraId="516D5583" w14:textId="77777777" w:rsidR="008B4394" w:rsidRDefault="008B4394" w:rsidP="00C91AF4">
            <w:pPr>
              <w:pStyle w:val="TabellHuvud"/>
              <w:rPr>
                <w:b w:val="0"/>
                <w:szCs w:val="18"/>
              </w:rPr>
            </w:pPr>
          </w:p>
        </w:tc>
        <w:tc>
          <w:tcPr>
            <w:tcW w:w="907" w:type="dxa"/>
            <w:tcBorders>
              <w:top w:val="single" w:sz="4" w:space="0" w:color="auto"/>
            </w:tcBorders>
          </w:tcPr>
          <w:p w14:paraId="6A76639F" w14:textId="77777777" w:rsidR="008B4394" w:rsidRDefault="008B4394" w:rsidP="00C91AF4">
            <w:pPr>
              <w:pStyle w:val="TabellHuvud"/>
              <w:rPr>
                <w:b w:val="0"/>
                <w:szCs w:val="18"/>
              </w:rPr>
            </w:pPr>
          </w:p>
        </w:tc>
        <w:tc>
          <w:tcPr>
            <w:tcW w:w="907" w:type="dxa"/>
            <w:tcBorders>
              <w:top w:val="single" w:sz="4" w:space="0" w:color="auto"/>
            </w:tcBorders>
          </w:tcPr>
          <w:p w14:paraId="5AD8AD37" w14:textId="77777777" w:rsidR="008B4394" w:rsidRDefault="008B4394" w:rsidP="00C91AF4">
            <w:pPr>
              <w:pStyle w:val="TabellHuvud"/>
              <w:rPr>
                <w:b w:val="0"/>
                <w:szCs w:val="18"/>
              </w:rPr>
            </w:pPr>
          </w:p>
        </w:tc>
        <w:tc>
          <w:tcPr>
            <w:tcW w:w="907" w:type="dxa"/>
            <w:tcBorders>
              <w:top w:val="single" w:sz="4" w:space="0" w:color="auto"/>
            </w:tcBorders>
          </w:tcPr>
          <w:p w14:paraId="457A0ABF" w14:textId="77777777" w:rsidR="008B4394" w:rsidRDefault="008B4394" w:rsidP="00C91AF4">
            <w:pPr>
              <w:pStyle w:val="TabellHuvud"/>
              <w:rPr>
                <w:b w:val="0"/>
                <w:szCs w:val="18"/>
              </w:rPr>
            </w:pPr>
          </w:p>
        </w:tc>
      </w:tr>
      <w:tr w:rsidR="008B4394" w14:paraId="33124B65" w14:textId="77777777" w:rsidTr="00C91AF4">
        <w:trPr>
          <w:trHeight w:val="255"/>
        </w:trPr>
        <w:tc>
          <w:tcPr>
            <w:tcW w:w="2268" w:type="dxa"/>
          </w:tcPr>
          <w:p w14:paraId="3B36C9ED" w14:textId="77777777" w:rsidR="008B4394" w:rsidRPr="00C9475E" w:rsidRDefault="008B4394" w:rsidP="00C91AF4">
            <w:pPr>
              <w:pStyle w:val="TabellHuvud"/>
              <w:jc w:val="left"/>
              <w:rPr>
                <w:szCs w:val="18"/>
              </w:rPr>
            </w:pPr>
            <w:r w:rsidRPr="00C12D86">
              <w:rPr>
                <w:b w:val="0"/>
                <w:szCs w:val="18"/>
              </w:rPr>
              <w:t>Avkastning efter kostnade</w:t>
            </w:r>
            <w:r>
              <w:rPr>
                <w:b w:val="0"/>
                <w:szCs w:val="18"/>
              </w:rPr>
              <w:t>r</w:t>
            </w:r>
          </w:p>
        </w:tc>
        <w:tc>
          <w:tcPr>
            <w:tcW w:w="567" w:type="dxa"/>
          </w:tcPr>
          <w:p w14:paraId="3FED65EF" w14:textId="2DA613EC" w:rsidR="008B4394" w:rsidRDefault="00ED648C" w:rsidP="00C91AF4">
            <w:pPr>
              <w:pStyle w:val="TabellHuvud"/>
              <w:rPr>
                <w:b w:val="0"/>
                <w:szCs w:val="18"/>
              </w:rPr>
            </w:pPr>
            <w:r>
              <w:rPr>
                <w:b w:val="0"/>
                <w:szCs w:val="18"/>
              </w:rPr>
              <w:t>8,2</w:t>
            </w:r>
          </w:p>
        </w:tc>
        <w:tc>
          <w:tcPr>
            <w:tcW w:w="907" w:type="dxa"/>
          </w:tcPr>
          <w:p w14:paraId="116C5DB1" w14:textId="57570433" w:rsidR="008B4394" w:rsidRPr="00C12D86" w:rsidRDefault="00AB3AA7" w:rsidP="00C91AF4">
            <w:pPr>
              <w:pStyle w:val="TabellHuvud"/>
              <w:rPr>
                <w:b w:val="0"/>
                <w:szCs w:val="18"/>
              </w:rPr>
            </w:pPr>
            <w:r>
              <w:rPr>
                <w:b w:val="0"/>
                <w:szCs w:val="18"/>
              </w:rPr>
              <w:t>9,8</w:t>
            </w:r>
          </w:p>
        </w:tc>
        <w:tc>
          <w:tcPr>
            <w:tcW w:w="907" w:type="dxa"/>
          </w:tcPr>
          <w:p w14:paraId="0552F6F1" w14:textId="4048EC99" w:rsidR="008B4394" w:rsidRPr="00C12D86" w:rsidRDefault="006B24FE" w:rsidP="00C91AF4">
            <w:pPr>
              <w:pStyle w:val="TabellHuvud"/>
              <w:rPr>
                <w:b w:val="0"/>
                <w:szCs w:val="18"/>
              </w:rPr>
            </w:pPr>
            <w:r>
              <w:rPr>
                <w:b w:val="0"/>
                <w:szCs w:val="18"/>
              </w:rPr>
              <w:t>7,5</w:t>
            </w:r>
          </w:p>
        </w:tc>
        <w:tc>
          <w:tcPr>
            <w:tcW w:w="907" w:type="dxa"/>
          </w:tcPr>
          <w:p w14:paraId="5AD83266" w14:textId="48A97BC7" w:rsidR="008B4394" w:rsidRPr="00C12D86" w:rsidRDefault="00C429F1" w:rsidP="00C91AF4">
            <w:pPr>
              <w:pStyle w:val="TabellHuvud"/>
              <w:rPr>
                <w:b w:val="0"/>
                <w:szCs w:val="18"/>
              </w:rPr>
            </w:pPr>
            <w:r>
              <w:rPr>
                <w:b w:val="0"/>
                <w:szCs w:val="18"/>
              </w:rPr>
              <w:t>5,7</w:t>
            </w:r>
          </w:p>
        </w:tc>
      </w:tr>
      <w:tr w:rsidR="008B4394" w14:paraId="58737764" w14:textId="77777777" w:rsidTr="00C91AF4">
        <w:trPr>
          <w:trHeight w:val="255"/>
        </w:trPr>
        <w:tc>
          <w:tcPr>
            <w:tcW w:w="2268" w:type="dxa"/>
            <w:tcBorders>
              <w:bottom w:val="single" w:sz="4" w:space="0" w:color="auto"/>
            </w:tcBorders>
          </w:tcPr>
          <w:p w14:paraId="5FE34173" w14:textId="77777777" w:rsidR="008B4394" w:rsidRPr="00DC10E6" w:rsidRDefault="008B4394" w:rsidP="00C91AF4">
            <w:pPr>
              <w:pStyle w:val="TabellHuvud"/>
              <w:jc w:val="left"/>
              <w:rPr>
                <w:b w:val="0"/>
                <w:szCs w:val="18"/>
                <w:vertAlign w:val="superscript"/>
              </w:rPr>
            </w:pPr>
            <w:r>
              <w:rPr>
                <w:b w:val="0"/>
                <w:szCs w:val="18"/>
              </w:rPr>
              <w:t>Avkastningsmål</w:t>
            </w:r>
            <w:r>
              <w:rPr>
                <w:b w:val="0"/>
                <w:szCs w:val="18"/>
                <w:vertAlign w:val="superscript"/>
              </w:rPr>
              <w:t>1</w:t>
            </w:r>
          </w:p>
        </w:tc>
        <w:tc>
          <w:tcPr>
            <w:tcW w:w="567" w:type="dxa"/>
            <w:tcBorders>
              <w:bottom w:val="single" w:sz="4" w:space="0" w:color="auto"/>
            </w:tcBorders>
          </w:tcPr>
          <w:p w14:paraId="2C52B7DD" w14:textId="28FE6519" w:rsidR="008B4394" w:rsidRDefault="00ED648C" w:rsidP="00C91AF4">
            <w:pPr>
              <w:pStyle w:val="TabellHuvud"/>
              <w:rPr>
                <w:b w:val="0"/>
                <w:szCs w:val="18"/>
              </w:rPr>
            </w:pPr>
            <w:r>
              <w:rPr>
                <w:b w:val="0"/>
                <w:szCs w:val="18"/>
              </w:rPr>
              <w:t>31,4</w:t>
            </w:r>
          </w:p>
        </w:tc>
        <w:tc>
          <w:tcPr>
            <w:tcW w:w="907" w:type="dxa"/>
            <w:tcBorders>
              <w:bottom w:val="single" w:sz="4" w:space="0" w:color="auto"/>
            </w:tcBorders>
          </w:tcPr>
          <w:p w14:paraId="7C646004" w14:textId="427947D3" w:rsidR="008B4394" w:rsidRDefault="006B24FE" w:rsidP="00C91AF4">
            <w:pPr>
              <w:pStyle w:val="TabellHuvud"/>
              <w:rPr>
                <w:b w:val="0"/>
                <w:szCs w:val="18"/>
              </w:rPr>
            </w:pPr>
            <w:r>
              <w:rPr>
                <w:b w:val="0"/>
                <w:szCs w:val="18"/>
              </w:rPr>
              <w:t>14,1</w:t>
            </w:r>
          </w:p>
        </w:tc>
        <w:tc>
          <w:tcPr>
            <w:tcW w:w="907" w:type="dxa"/>
            <w:tcBorders>
              <w:bottom w:val="single" w:sz="4" w:space="0" w:color="auto"/>
            </w:tcBorders>
          </w:tcPr>
          <w:p w14:paraId="31C46547" w14:textId="41C53807" w:rsidR="008B4394" w:rsidRDefault="006B24FE" w:rsidP="00C91AF4">
            <w:pPr>
              <w:pStyle w:val="TabellHuvud"/>
              <w:rPr>
                <w:b w:val="0"/>
                <w:szCs w:val="18"/>
              </w:rPr>
            </w:pPr>
            <w:r>
              <w:rPr>
                <w:b w:val="0"/>
                <w:szCs w:val="18"/>
              </w:rPr>
              <w:t>14,4</w:t>
            </w:r>
          </w:p>
        </w:tc>
        <w:tc>
          <w:tcPr>
            <w:tcW w:w="907" w:type="dxa"/>
            <w:tcBorders>
              <w:bottom w:val="single" w:sz="4" w:space="0" w:color="auto"/>
            </w:tcBorders>
          </w:tcPr>
          <w:p w14:paraId="566E16F4" w14:textId="46033E3B" w:rsidR="008B4394" w:rsidRDefault="00C429F1" w:rsidP="00C91AF4">
            <w:pPr>
              <w:pStyle w:val="TabellHuvud"/>
              <w:rPr>
                <w:b w:val="0"/>
                <w:szCs w:val="18"/>
              </w:rPr>
            </w:pPr>
            <w:r>
              <w:rPr>
                <w:b w:val="0"/>
                <w:szCs w:val="18"/>
              </w:rPr>
              <w:t>12,7</w:t>
            </w:r>
          </w:p>
        </w:tc>
      </w:tr>
    </w:tbl>
    <w:p w14:paraId="60B80E9E" w14:textId="77777777" w:rsidR="008B4394" w:rsidRDefault="008B4394" w:rsidP="008B4394">
      <w:pPr>
        <w:pStyle w:val="FigurFotnot"/>
        <w:rPr>
          <w:rFonts w:ascii="Trade Gothic LT Std Cn" w:hAnsi="Trade Gothic LT Std Cn" w:cs="+mn-cs"/>
          <w:color w:val="000000"/>
          <w:kern w:val="24"/>
          <w:lang w:eastAsia="sv-SE"/>
        </w:rPr>
      </w:pPr>
      <w:r w:rsidRPr="00DC10E6">
        <w:rPr>
          <w:rFonts w:ascii="Trade Gothic LT Std Cn" w:hAnsi="Trade Gothic LT Std Cn" w:cs="+mn-cs"/>
          <w:color w:val="000000"/>
          <w:kern w:val="24"/>
          <w:vertAlign w:val="superscript"/>
          <w:lang w:eastAsia="sv-SE"/>
        </w:rPr>
        <w:t>1</w:t>
      </w:r>
      <w:r>
        <w:rPr>
          <w:rFonts w:ascii="Trade Gothic LT Std Cn" w:hAnsi="Trade Gothic LT Std Cn" w:cs="+mn-cs"/>
          <w:color w:val="000000"/>
          <w:kern w:val="24"/>
          <w:vertAlign w:val="superscript"/>
          <w:lang w:eastAsia="sv-SE"/>
        </w:rPr>
        <w:t xml:space="preserve"> </w:t>
      </w:r>
      <w:r w:rsidRPr="00DC10E6">
        <w:rPr>
          <w:rFonts w:ascii="Trade Gothic LT Std Cn" w:hAnsi="Trade Gothic LT Std Cn" w:cs="+mn-cs"/>
          <w:color w:val="000000"/>
          <w:kern w:val="24"/>
          <w:lang w:eastAsia="sv-SE"/>
        </w:rPr>
        <w:t xml:space="preserve">Nytt avkastningsmål sedan 2012: SIX Nordic 200 Cap GI (gamla SHB </w:t>
      </w:r>
      <w:proofErr w:type="spellStart"/>
      <w:r w:rsidRPr="00DC10E6">
        <w:rPr>
          <w:rFonts w:ascii="Trade Gothic LT Std Cn" w:hAnsi="Trade Gothic LT Std Cn" w:cs="+mn-cs"/>
          <w:color w:val="000000"/>
          <w:kern w:val="24"/>
          <w:lang w:eastAsia="sv-SE"/>
        </w:rPr>
        <w:t>Nordix</w:t>
      </w:r>
      <w:proofErr w:type="spellEnd"/>
      <w:r w:rsidRPr="00DC10E6">
        <w:rPr>
          <w:rFonts w:ascii="Trade Gothic LT Std Cn" w:hAnsi="Trade Gothic LT Std Cn" w:cs="+mn-cs"/>
          <w:color w:val="000000"/>
          <w:kern w:val="24"/>
          <w:lang w:eastAsia="sv-SE"/>
        </w:rPr>
        <w:t xml:space="preserve"> All-</w:t>
      </w:r>
      <w:proofErr w:type="spellStart"/>
      <w:r w:rsidRPr="00DC10E6">
        <w:rPr>
          <w:rFonts w:ascii="Trade Gothic LT Std Cn" w:hAnsi="Trade Gothic LT Std Cn" w:cs="+mn-cs"/>
          <w:color w:val="000000"/>
          <w:kern w:val="24"/>
          <w:lang w:eastAsia="sv-SE"/>
        </w:rPr>
        <w:t>Share</w:t>
      </w:r>
      <w:proofErr w:type="spellEnd"/>
      <w:r w:rsidRPr="00DC10E6">
        <w:rPr>
          <w:rFonts w:ascii="Trade Gothic LT Std Cn" w:hAnsi="Trade Gothic LT Std Cn" w:cs="+mn-cs"/>
          <w:color w:val="000000"/>
          <w:kern w:val="24"/>
          <w:lang w:eastAsia="sv-SE"/>
        </w:rPr>
        <w:t>) + riskpremie om 2,5</w:t>
      </w:r>
      <w:r>
        <w:rPr>
          <w:rFonts w:ascii="Trade Gothic LT Std Cn" w:hAnsi="Trade Gothic LT Std Cn" w:cs="+mn-cs"/>
          <w:color w:val="000000"/>
          <w:kern w:val="24"/>
          <w:lang w:eastAsia="sv-SE"/>
        </w:rPr>
        <w:t> procent</w:t>
      </w:r>
      <w:r w:rsidRPr="00DC10E6">
        <w:rPr>
          <w:rFonts w:ascii="Trade Gothic LT Std Cn" w:hAnsi="Trade Gothic LT Std Cn" w:cs="+mn-cs"/>
          <w:color w:val="000000"/>
          <w:kern w:val="24"/>
          <w:lang w:eastAsia="sv-SE"/>
        </w:rPr>
        <w:t xml:space="preserve"> baserat på fondens riskprofil och kassaallokering</w:t>
      </w:r>
    </w:p>
    <w:p w14:paraId="1015B4B1" w14:textId="77777777" w:rsidR="008B4394" w:rsidRDefault="008B4394" w:rsidP="008B4394">
      <w:pPr>
        <w:pStyle w:val="Brdtext"/>
        <w:rPr>
          <w:lang w:eastAsia="sv-SE"/>
        </w:rPr>
      </w:pPr>
    </w:p>
    <w:p w14:paraId="61718D34" w14:textId="45538E0D" w:rsidR="0044338A" w:rsidRPr="0044338A" w:rsidRDefault="008B4394">
      <w:pPr>
        <w:pStyle w:val="Brdtext"/>
      </w:pPr>
      <w:r w:rsidRPr="00C22416">
        <w:t>Sjätte AP-fonden har under året fortsatt att utveckla sitt hållbarhetsarbete. Ansvarsfulla investeringar och hållbarhet är integrerat i investerings</w:t>
      </w:r>
      <w:r w:rsidRPr="00C22416">
        <w:softHyphen/>
        <w:t xml:space="preserve">processen och i det aktiva </w:t>
      </w:r>
      <w:r w:rsidRPr="001A5EBE">
        <w:t>ägarstyrningsarbetet</w:t>
      </w:r>
      <w:r w:rsidR="001A5EBE" w:rsidRPr="001A5EBE">
        <w:t>.</w:t>
      </w:r>
      <w:r w:rsidRPr="001A5EBE">
        <w:t xml:space="preserve"> </w:t>
      </w:r>
      <w:r w:rsidR="0044338A" w:rsidRPr="0089015D">
        <w:t xml:space="preserve">Sjätte AP-fonden </w:t>
      </w:r>
      <w:r w:rsidR="0044338A">
        <w:t>fick högsta</w:t>
      </w:r>
      <w:r w:rsidR="0044338A" w:rsidRPr="0089015D">
        <w:t xml:space="preserve"> betyg</w:t>
      </w:r>
      <w:r w:rsidR="0044338A">
        <w:t xml:space="preserve"> för fondens rapportering</w:t>
      </w:r>
      <w:r w:rsidR="0044338A" w:rsidRPr="0089015D">
        <w:t xml:space="preserve"> i PRI:s årliga utvärdering</w:t>
      </w:r>
      <w:r w:rsidR="0044338A">
        <w:t xml:space="preserve"> 2019</w:t>
      </w:r>
      <w:r w:rsidR="0044338A" w:rsidRPr="0089015D">
        <w:t xml:space="preserve"> </w:t>
      </w:r>
      <w:r w:rsidR="0044338A">
        <w:t xml:space="preserve">och fonden valdes även ut att ingå i PRI </w:t>
      </w:r>
      <w:proofErr w:type="spellStart"/>
      <w:r w:rsidR="0044338A">
        <w:t>Leaders</w:t>
      </w:r>
      <w:proofErr w:type="spellEnd"/>
      <w:r w:rsidR="0044338A">
        <w:t xml:space="preserve"> Group</w:t>
      </w:r>
      <w:r w:rsidR="000715B2">
        <w:t>,</w:t>
      </w:r>
      <w:r w:rsidR="0044338A">
        <w:t xml:space="preserve"> vars syfte är att bidra med kunskap och inspiration till finansiella aktörer.</w:t>
      </w:r>
      <w:r w:rsidR="001A5EBE">
        <w:t xml:space="preserve"> </w:t>
      </w:r>
      <w:r w:rsidR="0044338A">
        <w:t>Under året har Sjätte AP-fonden haft fortsatt fokus på klimat</w:t>
      </w:r>
      <w:r w:rsidR="000715B2">
        <w:t>,</w:t>
      </w:r>
      <w:r w:rsidR="0044338A">
        <w:t xml:space="preserve"> jämställdhet</w:t>
      </w:r>
      <w:r w:rsidR="000715B2">
        <w:t xml:space="preserve"> och</w:t>
      </w:r>
      <w:r w:rsidR="00B775B2">
        <w:t xml:space="preserve"> </w:t>
      </w:r>
      <w:r w:rsidR="0044338A">
        <w:t>mångfald.</w:t>
      </w:r>
      <w:r w:rsidR="001A5EBE">
        <w:t xml:space="preserve"> Fonden har även fortsatt att utveckla mätningen av portföljens klimat</w:t>
      </w:r>
      <w:r w:rsidR="008C5197">
        <w:softHyphen/>
      </w:r>
      <w:r w:rsidR="001A5EBE">
        <w:t xml:space="preserve">avtryck, nu kompletterat med fysisk </w:t>
      </w:r>
      <w:proofErr w:type="spellStart"/>
      <w:r w:rsidR="001A5EBE">
        <w:t>klimatrisk</w:t>
      </w:r>
      <w:proofErr w:type="spellEnd"/>
      <w:r w:rsidR="001A5EBE">
        <w:t>.</w:t>
      </w:r>
    </w:p>
    <w:p w14:paraId="417D828C" w14:textId="77777777" w:rsidR="008B4394" w:rsidRPr="008C5197" w:rsidRDefault="008B4394">
      <w:pPr>
        <w:pStyle w:val="Rubrik5utannumrering"/>
      </w:pPr>
      <w:r w:rsidRPr="00450CE9">
        <w:lastRenderedPageBreak/>
        <w:t>Fondkapital och resultat</w:t>
      </w:r>
    </w:p>
    <w:p w14:paraId="07060543" w14:textId="317D6230" w:rsidR="008B4394" w:rsidRDefault="008B4394" w:rsidP="008B4394">
      <w:pPr>
        <w:pStyle w:val="Brdtext"/>
      </w:pPr>
      <w:r w:rsidRPr="00055924">
        <w:t xml:space="preserve">Sjätte AP-fondens resultat uppgick till </w:t>
      </w:r>
      <w:r w:rsidR="006D5E3C" w:rsidRPr="00055924">
        <w:t>2,9</w:t>
      </w:r>
      <w:r w:rsidRPr="00055924">
        <w:t xml:space="preserve"> miljarder kronor 201</w:t>
      </w:r>
      <w:r w:rsidR="006D5E3C" w:rsidRPr="00055924">
        <w:t>9</w:t>
      </w:r>
      <w:r w:rsidRPr="00055924">
        <w:t>, jämfört med</w:t>
      </w:r>
      <w:r w:rsidRPr="005A3B71">
        <w:t xml:space="preserve"> </w:t>
      </w:r>
      <w:r w:rsidR="006D5E3C" w:rsidRPr="005A3B71">
        <w:t>3,0</w:t>
      </w:r>
      <w:r w:rsidRPr="005A3B71">
        <w:t> miljarder kronor året innan. Detta motsvarar en nominell avkast</w:t>
      </w:r>
      <w:r w:rsidR="00DA515C">
        <w:softHyphen/>
      </w:r>
      <w:r w:rsidRPr="005A3B71">
        <w:t>ning på</w:t>
      </w:r>
      <w:r w:rsidR="006D5E3C" w:rsidRPr="00FF4556">
        <w:t xml:space="preserve"> 8,2</w:t>
      </w:r>
      <w:r w:rsidRPr="00FF4556">
        <w:t> procent</w:t>
      </w:r>
      <w:r w:rsidRPr="00983E2B">
        <w:t xml:space="preserve">, jämfört med </w:t>
      </w:r>
      <w:r w:rsidR="006D5E3C" w:rsidRPr="00973BA9">
        <w:t>9,6</w:t>
      </w:r>
      <w:r w:rsidRPr="00F072EA">
        <w:t> procent året innan</w:t>
      </w:r>
      <w:r w:rsidRPr="003817EA">
        <w:t xml:space="preserve">. Sedan fonden bildades 1996 har fondkapitalet ökat med </w:t>
      </w:r>
      <w:r w:rsidR="006D5E3C" w:rsidRPr="005D395A">
        <w:t>27,1</w:t>
      </w:r>
      <w:r w:rsidRPr="005A0943">
        <w:t> miljarder kronor, från 10,4</w:t>
      </w:r>
      <w:r w:rsidR="00DA515C">
        <w:t> </w:t>
      </w:r>
      <w:r w:rsidRPr="005A0943">
        <w:t xml:space="preserve">miljarder kronor till </w:t>
      </w:r>
      <w:r w:rsidR="006D5E3C" w:rsidRPr="005A0943">
        <w:t>37,5</w:t>
      </w:r>
      <w:r w:rsidRPr="005A0943">
        <w:t xml:space="preserve"> miljarder kronor. </w:t>
      </w:r>
      <w:r w:rsidRPr="00F92600">
        <w:t xml:space="preserve">Detta motsvarar en total värdetillväxt sedan starten på </w:t>
      </w:r>
      <w:r w:rsidR="006D5E3C" w:rsidRPr="00055924">
        <w:t>261</w:t>
      </w:r>
      <w:r w:rsidRPr="00055924">
        <w:t> procent</w:t>
      </w:r>
      <w:r w:rsidRPr="00521CBF">
        <w:t xml:space="preserve"> och en årlig genomsnittlig till</w:t>
      </w:r>
      <w:r w:rsidR="00DA515C">
        <w:softHyphen/>
      </w:r>
      <w:r w:rsidRPr="00521CBF">
        <w:t xml:space="preserve">växt på </w:t>
      </w:r>
      <w:r w:rsidR="006D5E3C">
        <w:t>5,7</w:t>
      </w:r>
      <w:r w:rsidRPr="00521CBF">
        <w:t> </w:t>
      </w:r>
      <w:r>
        <w:t xml:space="preserve">procent. </w:t>
      </w:r>
    </w:p>
    <w:p w14:paraId="0D048AFF" w14:textId="1583D853" w:rsidR="008B4394" w:rsidRDefault="008B4394" w:rsidP="005073D5">
      <w:pPr>
        <w:pStyle w:val="FigurRubrik"/>
        <w:spacing w:after="240"/>
      </w:pPr>
      <w:r w:rsidRPr="00055924">
        <w:t xml:space="preserve">Figur </w:t>
      </w:r>
      <w:fldSimple w:instr=" STYLEREF 1 \s ">
        <w:r w:rsidR="008B3E76">
          <w:rPr>
            <w:noProof/>
          </w:rPr>
          <w:t>6</w:t>
        </w:r>
      </w:fldSimple>
      <w:r w:rsidRPr="00055924">
        <w:t>.</w:t>
      </w:r>
      <w:fldSimple w:instr=" SEQ Figur \* Arabic \s 1  \* MERGEFORMAT ">
        <w:r w:rsidR="008B3E76">
          <w:rPr>
            <w:noProof/>
          </w:rPr>
          <w:t>13</w:t>
        </w:r>
      </w:fldSimple>
      <w:r>
        <w:tab/>
      </w:r>
      <w:r w:rsidRPr="00961DC0">
        <w:t>Sjätte AP-fondens totala avkastning</w:t>
      </w:r>
    </w:p>
    <w:p w14:paraId="15179890" w14:textId="01228976" w:rsidR="002337E5" w:rsidRPr="00E370DA" w:rsidRDefault="005073D5" w:rsidP="00BC6141">
      <w:pPr>
        <w:pStyle w:val="Brdtext"/>
      </w:pPr>
      <w:r w:rsidRPr="005073D5">
        <w:rPr>
          <w:noProof/>
        </w:rPr>
        <w:drawing>
          <wp:inline distT="0" distB="0" distL="0" distR="0" wp14:anchorId="25002698" wp14:editId="1938EA09">
            <wp:extent cx="3744595" cy="2002790"/>
            <wp:effectExtent l="0" t="0" r="8255" b="0"/>
            <wp:docPr id="125" name="Bildobjekt 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7"/>
                    <a:stretch>
                      <a:fillRect/>
                    </a:stretch>
                  </pic:blipFill>
                  <pic:spPr>
                    <a:xfrm>
                      <a:off x="0" y="0"/>
                      <a:ext cx="3744595" cy="2002790"/>
                    </a:xfrm>
                    <a:prstGeom prst="rect">
                      <a:avLst/>
                    </a:prstGeom>
                  </pic:spPr>
                </pic:pic>
              </a:graphicData>
            </a:graphic>
          </wp:inline>
        </w:drawing>
      </w:r>
    </w:p>
    <w:p w14:paraId="16C0E38D" w14:textId="77777777" w:rsidR="008B4394" w:rsidRPr="00867665" w:rsidRDefault="008B4394" w:rsidP="008B4394">
      <w:pPr>
        <w:pStyle w:val="FigurFotnot"/>
        <w:rPr>
          <w:rStyle w:val="BrdtextChar"/>
          <w:rFonts w:eastAsiaTheme="majorEastAsia"/>
        </w:rPr>
      </w:pPr>
      <w:r w:rsidRPr="00961DC0">
        <w:rPr>
          <w:rFonts w:ascii="Trade Gothic LT Std Cn" w:hAnsi="Trade Gothic LT Std Cn" w:cs="+mn-cs"/>
          <w:color w:val="000000"/>
          <w:kern w:val="24"/>
          <w:lang w:eastAsia="sv-SE"/>
        </w:rPr>
        <w:t>Källa: McKinsey bilaga 9 (grunddata från Sjätte AP-fonden)</w:t>
      </w:r>
      <w:r>
        <w:rPr>
          <w:rFonts w:ascii="Trade Gothic LT Std Cn" w:hAnsi="Trade Gothic LT Std Cn" w:cs="+mn-cs"/>
          <w:color w:val="000000"/>
          <w:kern w:val="24"/>
          <w:lang w:eastAsia="sv-SE"/>
        </w:rPr>
        <w:br/>
      </w:r>
    </w:p>
    <w:p w14:paraId="00E65359" w14:textId="322CA0A2" w:rsidR="008B4394" w:rsidRPr="00B704C3" w:rsidRDefault="008B4394" w:rsidP="008B4394">
      <w:pPr>
        <w:pStyle w:val="Brdtext"/>
      </w:pPr>
      <w:r w:rsidRPr="00B704C3">
        <w:t>Sjätte AP-fondens verksamhet har sedan starten 1996 genomgått flera för</w:t>
      </w:r>
      <w:r w:rsidR="00DA515C">
        <w:softHyphen/>
      </w:r>
      <w:r w:rsidRPr="00B704C3">
        <w:t>ändringar. År 2011 genomfördes omfattande för</w:t>
      </w:r>
      <w:r w:rsidRPr="00B704C3">
        <w:softHyphen/>
        <w:t>ändringar i styrelsen, ledningen och organisationsstrukturen. Verksamheten fick också en tyd</w:t>
      </w:r>
      <w:r>
        <w:softHyphen/>
      </w:r>
      <w:r w:rsidRPr="00B704C3">
        <w:t>ligare strategisk inriktning. Strategin innebär att fondens investe</w:t>
      </w:r>
      <w:r>
        <w:softHyphen/>
      </w:r>
      <w:r w:rsidRPr="00B704C3">
        <w:t xml:space="preserve">ringar fokuseras på det s.k. </w:t>
      </w:r>
      <w:proofErr w:type="spellStart"/>
      <w:r w:rsidRPr="00B704C3">
        <w:t>buyout</w:t>
      </w:r>
      <w:proofErr w:type="spellEnd"/>
      <w:r w:rsidRPr="00B704C3">
        <w:t>-segmentet (mogna bolag) där mark</w:t>
      </w:r>
      <w:r>
        <w:softHyphen/>
      </w:r>
      <w:r w:rsidRPr="00B704C3">
        <w:t>na</w:t>
      </w:r>
      <w:r>
        <w:softHyphen/>
      </w:r>
      <w:r w:rsidRPr="00B704C3">
        <w:t>dens historik när det gäller avkastning gör det rim</w:t>
      </w:r>
      <w:r>
        <w:softHyphen/>
      </w:r>
      <w:r w:rsidRPr="00B704C3">
        <w:t xml:space="preserve">ligt att förvänta sig en god avkastning framöver. </w:t>
      </w:r>
    </w:p>
    <w:p w14:paraId="1F182D83" w14:textId="21BFDEC1" w:rsidR="008B4394" w:rsidRDefault="008B4394" w:rsidP="008B4394">
      <w:pPr>
        <w:pStyle w:val="Brdtextmedindrag"/>
      </w:pPr>
      <w:r w:rsidRPr="00B704C3">
        <w:t>Avkastning</w:t>
      </w:r>
      <w:r>
        <w:t>en</w:t>
      </w:r>
      <w:r w:rsidRPr="00B704C3">
        <w:t xml:space="preserve"> för 201</w:t>
      </w:r>
      <w:r w:rsidR="006D5E3C">
        <w:t>9</w:t>
      </w:r>
      <w:r w:rsidRPr="00B704C3">
        <w:t xml:space="preserve"> uppgick till </w:t>
      </w:r>
      <w:r w:rsidR="006D5E3C">
        <w:t>8,2</w:t>
      </w:r>
      <w:r>
        <w:t> procent</w:t>
      </w:r>
      <w:r w:rsidRPr="00B704C3">
        <w:t>. Sjätte</w:t>
      </w:r>
      <w:r w:rsidRPr="00502C97">
        <w:t xml:space="preserve"> AP-fondens</w:t>
      </w:r>
      <w:r>
        <w:t xml:space="preserve"> lång</w:t>
      </w:r>
      <w:r w:rsidR="00DA515C">
        <w:softHyphen/>
      </w:r>
      <w:r>
        <w:t>siktiga</w:t>
      </w:r>
      <w:r w:rsidRPr="00502C97">
        <w:t xml:space="preserve"> avkastningsmål sedan 2011 är att följa genomsnitts</w:t>
      </w:r>
      <w:r>
        <w:softHyphen/>
      </w:r>
      <w:r w:rsidRPr="00502C97">
        <w:t>avkastningen för ett nordiskt jämförelseindex (SIX Nordic 200 CAP GI), med påslag för en riskpremie för onoterade bolag om 2,5</w:t>
      </w:r>
      <w:r>
        <w:t> procent</w:t>
      </w:r>
      <w:r w:rsidRPr="00502C97">
        <w:t xml:space="preserve"> (rullande femårsperiod). </w:t>
      </w:r>
      <w:r>
        <w:t>Fonden har</w:t>
      </w:r>
      <w:r w:rsidRPr="00502C97">
        <w:t xml:space="preserve"> inte nått upp till styrelsens avkastningsmål </w:t>
      </w:r>
      <w:r>
        <w:t>under perioden 1997–201</w:t>
      </w:r>
      <w:r w:rsidR="006D5E3C">
        <w:t>9</w:t>
      </w:r>
      <w:r>
        <w:t xml:space="preserve"> </w:t>
      </w:r>
      <w:r w:rsidR="000715B2">
        <w:t>och inte heller</w:t>
      </w:r>
      <w:r>
        <w:t xml:space="preserve"> under den senaste fem- eller tioårsperioden. </w:t>
      </w:r>
      <w:r w:rsidRPr="00502C97">
        <w:t xml:space="preserve">Det bör dock noteras att jämförelsen för perioden före 2012 är mindre relevant på grund av den nya investeringsstrategin som infördes </w:t>
      </w:r>
      <w:r>
        <w:t>det året</w:t>
      </w:r>
      <w:r w:rsidRPr="00502C97">
        <w:t>.</w:t>
      </w:r>
    </w:p>
    <w:p w14:paraId="7D96CC8F" w14:textId="7335817D" w:rsidR="008B4394" w:rsidRDefault="008B4394" w:rsidP="008B4394">
      <w:pPr>
        <w:pStyle w:val="Brdtextmedindrag"/>
      </w:pPr>
      <w:r w:rsidRPr="00502C97">
        <w:t xml:space="preserve">Det bör </w:t>
      </w:r>
      <w:r>
        <w:t xml:space="preserve">även </w:t>
      </w:r>
      <w:r w:rsidRPr="00502C97">
        <w:t>noteras att Sjätte AP-fonden för samtliga tidsperioder väl har överträffat inkomstindex –</w:t>
      </w:r>
      <w:r w:rsidR="00D1762D">
        <w:t xml:space="preserve"> </w:t>
      </w:r>
      <w:r w:rsidRPr="00502C97">
        <w:t xml:space="preserve">som utgör </w:t>
      </w:r>
      <w:r w:rsidR="00EA09C4">
        <w:t>jämförelse</w:t>
      </w:r>
      <w:r w:rsidR="00D1762D">
        <w:t>index</w:t>
      </w:r>
      <w:r w:rsidR="00EA09C4" w:rsidRPr="00502C97">
        <w:t xml:space="preserve"> </w:t>
      </w:r>
      <w:r w:rsidRPr="00502C97">
        <w:t>för buffert</w:t>
      </w:r>
      <w:r w:rsidR="00E82B66">
        <w:softHyphen/>
      </w:r>
      <w:r w:rsidRPr="00502C97">
        <w:t>fonderna i förhållande till inkomstpensionssystemet. Sjätte AP-fonden har därmed bidragit till den långsiktiga finansieringen av till</w:t>
      </w:r>
      <w:r w:rsidRPr="00502C97">
        <w:softHyphen/>
        <w:t>gångssidan i inkomstpensionssystemet, även om fonden är sluten och inte är en del av flödet inom inkomstpensions</w:t>
      </w:r>
      <w:r w:rsidRPr="00502C97">
        <w:softHyphen/>
        <w:t>systemet i övrigt.</w:t>
      </w:r>
    </w:p>
    <w:p w14:paraId="1D328AB7" w14:textId="77777777" w:rsidR="008B4394" w:rsidRDefault="008B4394" w:rsidP="008B4394">
      <w:pPr>
        <w:pStyle w:val="Rubrik5utannumrering"/>
      </w:pPr>
      <w:r>
        <w:lastRenderedPageBreak/>
        <w:t>Sjätte AP-fondens investeringsverksamhet</w:t>
      </w:r>
    </w:p>
    <w:p w14:paraId="37005AFC" w14:textId="674F8AF2" w:rsidR="008B4394" w:rsidRPr="00B3418D" w:rsidRDefault="008B4394" w:rsidP="008B4394">
      <w:pPr>
        <w:tabs>
          <w:tab w:val="left" w:pos="2268"/>
        </w:tabs>
        <w:spacing w:after="0" w:line="240" w:lineRule="auto"/>
        <w:jc w:val="both"/>
        <w:rPr>
          <w:rFonts w:ascii="Times New Roman" w:hAnsi="Times New Roman"/>
          <w:sz w:val="20"/>
        </w:rPr>
      </w:pPr>
      <w:r w:rsidRPr="00B3418D">
        <w:rPr>
          <w:rFonts w:ascii="Times New Roman" w:hAnsi="Times New Roman"/>
          <w:sz w:val="20"/>
        </w:rPr>
        <w:t>Sjätte AP-fondens investeringsverksamhet ger i ett avkastningsperspektiv en splittrad bild, eftersom avkastningen inom de olika marknadsseg</w:t>
      </w:r>
      <w:r>
        <w:rPr>
          <w:rFonts w:ascii="Times New Roman" w:hAnsi="Times New Roman"/>
          <w:sz w:val="20"/>
        </w:rPr>
        <w:softHyphen/>
      </w:r>
      <w:r w:rsidRPr="00B3418D">
        <w:rPr>
          <w:rFonts w:ascii="Times New Roman" w:hAnsi="Times New Roman"/>
          <w:sz w:val="20"/>
        </w:rPr>
        <w:t xml:space="preserve">menten har varierat kraftigt. Det mogna marknadssegmentet har generellt </w:t>
      </w:r>
      <w:r w:rsidR="00FE0950">
        <w:rPr>
          <w:rFonts w:ascii="Times New Roman" w:hAnsi="Times New Roman"/>
          <w:sz w:val="20"/>
        </w:rPr>
        <w:t>haft en</w:t>
      </w:r>
      <w:r w:rsidR="00FE0950" w:rsidRPr="00B3418D">
        <w:rPr>
          <w:rFonts w:ascii="Times New Roman" w:hAnsi="Times New Roman"/>
          <w:sz w:val="20"/>
        </w:rPr>
        <w:t xml:space="preserve"> </w:t>
      </w:r>
      <w:r w:rsidRPr="00B3418D">
        <w:rPr>
          <w:rFonts w:ascii="Times New Roman" w:hAnsi="Times New Roman"/>
          <w:sz w:val="20"/>
        </w:rPr>
        <w:t xml:space="preserve">bra avkastning </w:t>
      </w:r>
      <w:r w:rsidR="00FE0950">
        <w:rPr>
          <w:rFonts w:ascii="Times New Roman" w:hAnsi="Times New Roman"/>
          <w:sz w:val="20"/>
        </w:rPr>
        <w:t>under</w:t>
      </w:r>
      <w:r w:rsidR="00FE0950" w:rsidRPr="00B3418D">
        <w:rPr>
          <w:rFonts w:ascii="Times New Roman" w:hAnsi="Times New Roman"/>
          <w:sz w:val="20"/>
        </w:rPr>
        <w:t xml:space="preserve"> </w:t>
      </w:r>
      <w:r w:rsidRPr="00B3418D">
        <w:rPr>
          <w:rFonts w:ascii="Times New Roman" w:hAnsi="Times New Roman"/>
          <w:sz w:val="20"/>
        </w:rPr>
        <w:t>perioden 1997–201</w:t>
      </w:r>
      <w:r w:rsidR="0055261B">
        <w:rPr>
          <w:rFonts w:ascii="Times New Roman" w:hAnsi="Times New Roman"/>
          <w:sz w:val="20"/>
        </w:rPr>
        <w:t>9</w:t>
      </w:r>
      <w:r w:rsidRPr="00B3418D">
        <w:rPr>
          <w:rFonts w:ascii="Times New Roman" w:hAnsi="Times New Roman"/>
          <w:sz w:val="20"/>
        </w:rPr>
        <w:t xml:space="preserve">, </w:t>
      </w:r>
      <w:r>
        <w:rPr>
          <w:rFonts w:ascii="Times New Roman" w:hAnsi="Times New Roman"/>
          <w:sz w:val="20"/>
        </w:rPr>
        <w:t xml:space="preserve">vilket var </w:t>
      </w:r>
      <w:r w:rsidR="0055261B">
        <w:rPr>
          <w:rFonts w:ascii="Times New Roman" w:hAnsi="Times New Roman"/>
          <w:sz w:val="20"/>
        </w:rPr>
        <w:t>14,5</w:t>
      </w:r>
      <w:r>
        <w:rPr>
          <w:rFonts w:ascii="Times New Roman" w:hAnsi="Times New Roman"/>
          <w:sz w:val="20"/>
        </w:rPr>
        <w:t> procent</w:t>
      </w:r>
      <w:r w:rsidRPr="00B3418D">
        <w:rPr>
          <w:rFonts w:ascii="Times New Roman" w:hAnsi="Times New Roman"/>
          <w:sz w:val="20"/>
        </w:rPr>
        <w:t xml:space="preserve"> för </w:t>
      </w:r>
      <w:r w:rsidRPr="00732C7A">
        <w:rPr>
          <w:rFonts w:ascii="Times New Roman" w:hAnsi="Times New Roman"/>
          <w:sz w:val="20"/>
        </w:rPr>
        <w:t>direkt</w:t>
      </w:r>
      <w:r w:rsidR="00271EEC">
        <w:rPr>
          <w:rFonts w:ascii="Times New Roman" w:hAnsi="Times New Roman"/>
          <w:sz w:val="20"/>
        </w:rPr>
        <w:softHyphen/>
      </w:r>
      <w:r w:rsidRPr="00732C7A">
        <w:rPr>
          <w:rFonts w:ascii="Times New Roman" w:hAnsi="Times New Roman"/>
          <w:sz w:val="20"/>
        </w:rPr>
        <w:t xml:space="preserve">investeringar </w:t>
      </w:r>
      <w:r w:rsidRPr="00B3418D">
        <w:rPr>
          <w:rFonts w:ascii="Times New Roman" w:hAnsi="Times New Roman"/>
          <w:sz w:val="20"/>
        </w:rPr>
        <w:t xml:space="preserve">och </w:t>
      </w:r>
      <w:r w:rsidR="0055261B">
        <w:rPr>
          <w:rFonts w:ascii="Times New Roman" w:hAnsi="Times New Roman"/>
          <w:sz w:val="20"/>
        </w:rPr>
        <w:t>14,4</w:t>
      </w:r>
      <w:r>
        <w:rPr>
          <w:rFonts w:ascii="Times New Roman" w:hAnsi="Times New Roman"/>
          <w:sz w:val="20"/>
        </w:rPr>
        <w:t> procent</w:t>
      </w:r>
      <w:r w:rsidRPr="00B3418D">
        <w:rPr>
          <w:rFonts w:ascii="Times New Roman" w:hAnsi="Times New Roman"/>
          <w:sz w:val="20"/>
        </w:rPr>
        <w:t xml:space="preserve"> för fondinveste</w:t>
      </w:r>
      <w:r>
        <w:rPr>
          <w:rFonts w:ascii="Times New Roman" w:hAnsi="Times New Roman"/>
          <w:sz w:val="20"/>
        </w:rPr>
        <w:softHyphen/>
      </w:r>
      <w:r w:rsidRPr="00B3418D">
        <w:rPr>
          <w:rFonts w:ascii="Times New Roman" w:hAnsi="Times New Roman"/>
          <w:sz w:val="20"/>
        </w:rPr>
        <w:t>ringar. För tioårsperioden (20</w:t>
      </w:r>
      <w:r w:rsidR="0055261B">
        <w:rPr>
          <w:rFonts w:ascii="Times New Roman" w:hAnsi="Times New Roman"/>
          <w:sz w:val="20"/>
        </w:rPr>
        <w:t>10</w:t>
      </w:r>
      <w:r w:rsidRPr="00B3418D">
        <w:rPr>
          <w:rFonts w:ascii="Times New Roman" w:hAnsi="Times New Roman"/>
          <w:sz w:val="20"/>
        </w:rPr>
        <w:t>‒201</w:t>
      </w:r>
      <w:r w:rsidR="0055261B">
        <w:rPr>
          <w:rFonts w:ascii="Times New Roman" w:hAnsi="Times New Roman"/>
          <w:sz w:val="20"/>
        </w:rPr>
        <w:t>9</w:t>
      </w:r>
      <w:r w:rsidRPr="00B3418D">
        <w:rPr>
          <w:rFonts w:ascii="Times New Roman" w:hAnsi="Times New Roman"/>
          <w:sz w:val="20"/>
        </w:rPr>
        <w:t xml:space="preserve">) uppgick avkastningen till </w:t>
      </w:r>
      <w:r w:rsidR="0055261B">
        <w:rPr>
          <w:rFonts w:ascii="Times New Roman" w:hAnsi="Times New Roman"/>
          <w:sz w:val="20"/>
        </w:rPr>
        <w:t>10,2</w:t>
      </w:r>
      <w:r w:rsidR="0033152F">
        <w:rPr>
          <w:rFonts w:ascii="Times New Roman" w:hAnsi="Times New Roman"/>
          <w:sz w:val="20"/>
        </w:rPr>
        <w:t xml:space="preserve"> </w:t>
      </w:r>
      <w:r>
        <w:rPr>
          <w:rFonts w:ascii="Times New Roman" w:hAnsi="Times New Roman"/>
          <w:sz w:val="20"/>
        </w:rPr>
        <w:t>procent</w:t>
      </w:r>
      <w:r w:rsidRPr="00B3418D">
        <w:rPr>
          <w:rFonts w:ascii="Times New Roman" w:hAnsi="Times New Roman"/>
          <w:sz w:val="20"/>
        </w:rPr>
        <w:t xml:space="preserve"> för </w:t>
      </w:r>
      <w:r w:rsidRPr="00732C7A">
        <w:rPr>
          <w:rFonts w:ascii="Times New Roman" w:hAnsi="Times New Roman"/>
          <w:sz w:val="20"/>
        </w:rPr>
        <w:t>direktinveste</w:t>
      </w:r>
      <w:r w:rsidR="00271EEC">
        <w:rPr>
          <w:rFonts w:ascii="Times New Roman" w:hAnsi="Times New Roman"/>
          <w:sz w:val="20"/>
        </w:rPr>
        <w:softHyphen/>
      </w:r>
      <w:r w:rsidRPr="00732C7A">
        <w:rPr>
          <w:rFonts w:ascii="Times New Roman" w:hAnsi="Times New Roman"/>
          <w:sz w:val="20"/>
        </w:rPr>
        <w:t xml:space="preserve">ringarna </w:t>
      </w:r>
      <w:r w:rsidRPr="00B3418D">
        <w:rPr>
          <w:rFonts w:ascii="Times New Roman" w:hAnsi="Times New Roman"/>
          <w:sz w:val="20"/>
        </w:rPr>
        <w:t xml:space="preserve">och </w:t>
      </w:r>
      <w:r w:rsidR="0055261B">
        <w:rPr>
          <w:rFonts w:ascii="Times New Roman" w:hAnsi="Times New Roman"/>
          <w:sz w:val="20"/>
        </w:rPr>
        <w:t>13,6</w:t>
      </w:r>
      <w:r>
        <w:rPr>
          <w:rFonts w:ascii="Times New Roman" w:hAnsi="Times New Roman"/>
          <w:sz w:val="20"/>
        </w:rPr>
        <w:t> procent för fondin</w:t>
      </w:r>
      <w:r>
        <w:rPr>
          <w:rFonts w:ascii="Times New Roman" w:hAnsi="Times New Roman"/>
          <w:sz w:val="20"/>
        </w:rPr>
        <w:softHyphen/>
        <w:t>vesteringarna</w:t>
      </w:r>
      <w:r w:rsidRPr="00B3418D">
        <w:rPr>
          <w:rFonts w:ascii="Times New Roman" w:hAnsi="Times New Roman"/>
          <w:sz w:val="20"/>
        </w:rPr>
        <w:t>. För femårsperioden (201</w:t>
      </w:r>
      <w:r w:rsidR="0055261B">
        <w:rPr>
          <w:rFonts w:ascii="Times New Roman" w:hAnsi="Times New Roman"/>
          <w:sz w:val="20"/>
        </w:rPr>
        <w:t>5</w:t>
      </w:r>
      <w:r w:rsidRPr="00B3418D">
        <w:rPr>
          <w:rFonts w:ascii="Times New Roman" w:hAnsi="Times New Roman"/>
          <w:sz w:val="20"/>
        </w:rPr>
        <w:t>–201</w:t>
      </w:r>
      <w:r w:rsidR="0055261B">
        <w:rPr>
          <w:rFonts w:ascii="Times New Roman" w:hAnsi="Times New Roman"/>
          <w:sz w:val="20"/>
        </w:rPr>
        <w:t>9</w:t>
      </w:r>
      <w:r w:rsidRPr="00B3418D">
        <w:rPr>
          <w:rFonts w:ascii="Times New Roman" w:hAnsi="Times New Roman"/>
          <w:sz w:val="20"/>
        </w:rPr>
        <w:t xml:space="preserve">) var motsvarande siffror </w:t>
      </w:r>
      <w:r w:rsidR="0055261B">
        <w:rPr>
          <w:rFonts w:ascii="Times New Roman" w:hAnsi="Times New Roman"/>
          <w:sz w:val="20"/>
        </w:rPr>
        <w:t>12,0</w:t>
      </w:r>
      <w:r>
        <w:rPr>
          <w:rFonts w:ascii="Times New Roman" w:hAnsi="Times New Roman"/>
          <w:sz w:val="20"/>
        </w:rPr>
        <w:t xml:space="preserve"> </w:t>
      </w:r>
      <w:r w:rsidRPr="00B3418D">
        <w:rPr>
          <w:rFonts w:ascii="Times New Roman" w:hAnsi="Times New Roman"/>
          <w:sz w:val="20"/>
        </w:rPr>
        <w:t xml:space="preserve">respektive </w:t>
      </w:r>
      <w:r w:rsidR="0055261B">
        <w:rPr>
          <w:rFonts w:ascii="Times New Roman" w:hAnsi="Times New Roman"/>
          <w:sz w:val="20"/>
        </w:rPr>
        <w:t>11,8</w:t>
      </w:r>
      <w:r>
        <w:rPr>
          <w:rFonts w:ascii="Times New Roman" w:hAnsi="Times New Roman"/>
          <w:sz w:val="20"/>
        </w:rPr>
        <w:t> procent</w:t>
      </w:r>
      <w:r w:rsidRPr="00B3418D">
        <w:rPr>
          <w:rFonts w:ascii="Times New Roman" w:hAnsi="Times New Roman"/>
          <w:sz w:val="20"/>
        </w:rPr>
        <w:t xml:space="preserve"> och för 201</w:t>
      </w:r>
      <w:r w:rsidR="0055261B">
        <w:rPr>
          <w:rFonts w:ascii="Times New Roman" w:hAnsi="Times New Roman"/>
          <w:sz w:val="20"/>
        </w:rPr>
        <w:t>9</w:t>
      </w:r>
      <w:r w:rsidRPr="00B3418D">
        <w:rPr>
          <w:rFonts w:ascii="Times New Roman" w:hAnsi="Times New Roman"/>
          <w:sz w:val="20"/>
        </w:rPr>
        <w:t xml:space="preserve"> var de </w:t>
      </w:r>
      <w:r w:rsidR="0055261B">
        <w:rPr>
          <w:rFonts w:ascii="Times New Roman" w:hAnsi="Times New Roman"/>
          <w:sz w:val="20"/>
        </w:rPr>
        <w:t>5,1</w:t>
      </w:r>
      <w:r w:rsidRPr="00B3418D">
        <w:rPr>
          <w:rFonts w:ascii="Times New Roman" w:hAnsi="Times New Roman"/>
          <w:sz w:val="20"/>
        </w:rPr>
        <w:t xml:space="preserve"> respektive </w:t>
      </w:r>
      <w:r w:rsidR="0055261B">
        <w:rPr>
          <w:rFonts w:ascii="Times New Roman" w:hAnsi="Times New Roman"/>
          <w:sz w:val="20"/>
        </w:rPr>
        <w:t>10,1</w:t>
      </w:r>
      <w:r>
        <w:rPr>
          <w:rFonts w:ascii="Times New Roman" w:hAnsi="Times New Roman"/>
          <w:sz w:val="20"/>
        </w:rPr>
        <w:t xml:space="preserve"> procent</w:t>
      </w:r>
      <w:r w:rsidRPr="00B3418D">
        <w:rPr>
          <w:rFonts w:ascii="Times New Roman" w:hAnsi="Times New Roman"/>
          <w:sz w:val="20"/>
        </w:rPr>
        <w:t xml:space="preserve">. </w:t>
      </w:r>
      <w:r>
        <w:rPr>
          <w:rFonts w:ascii="Times New Roman" w:hAnsi="Times New Roman"/>
          <w:sz w:val="20"/>
        </w:rPr>
        <w:t>S</w:t>
      </w:r>
      <w:r w:rsidRPr="00D26E0C">
        <w:rPr>
          <w:rFonts w:ascii="Times New Roman" w:hAnsi="Times New Roman"/>
          <w:sz w:val="20"/>
        </w:rPr>
        <w:t xml:space="preserve">edan </w:t>
      </w:r>
      <w:r w:rsidR="00271EEC">
        <w:rPr>
          <w:rFonts w:ascii="Times New Roman" w:hAnsi="Times New Roman"/>
          <w:sz w:val="20"/>
        </w:rPr>
        <w:t>Sjätte AP-</w:t>
      </w:r>
      <w:r w:rsidRPr="00D26E0C">
        <w:rPr>
          <w:rFonts w:ascii="Times New Roman" w:hAnsi="Times New Roman"/>
          <w:sz w:val="20"/>
        </w:rPr>
        <w:t>fondens start</w:t>
      </w:r>
      <w:r w:rsidR="00066707">
        <w:rPr>
          <w:rFonts w:ascii="Times New Roman" w:hAnsi="Times New Roman"/>
          <w:sz w:val="20"/>
        </w:rPr>
        <w:t xml:space="preserve"> och under den senaste femårsperioden</w:t>
      </w:r>
      <w:r w:rsidRPr="00D26E0C">
        <w:rPr>
          <w:rFonts w:ascii="Times New Roman" w:hAnsi="Times New Roman"/>
          <w:sz w:val="20"/>
        </w:rPr>
        <w:t xml:space="preserve"> har</w:t>
      </w:r>
      <w:r>
        <w:rPr>
          <w:rFonts w:ascii="Times New Roman" w:hAnsi="Times New Roman"/>
          <w:sz w:val="20"/>
        </w:rPr>
        <w:t xml:space="preserve"> </w:t>
      </w:r>
      <w:r w:rsidRPr="00732C7A">
        <w:rPr>
          <w:rFonts w:ascii="Times New Roman" w:hAnsi="Times New Roman"/>
          <w:sz w:val="20"/>
        </w:rPr>
        <w:t>direkt</w:t>
      </w:r>
      <w:r w:rsidR="00066707">
        <w:rPr>
          <w:rFonts w:ascii="Times New Roman" w:hAnsi="Times New Roman"/>
          <w:sz w:val="20"/>
        </w:rPr>
        <w:softHyphen/>
      </w:r>
      <w:r w:rsidRPr="00732C7A">
        <w:rPr>
          <w:rFonts w:ascii="Times New Roman" w:hAnsi="Times New Roman"/>
          <w:sz w:val="20"/>
        </w:rPr>
        <w:t xml:space="preserve">investeringar </w:t>
      </w:r>
      <w:r w:rsidR="00FE0950">
        <w:rPr>
          <w:rFonts w:ascii="Times New Roman" w:hAnsi="Times New Roman"/>
          <w:sz w:val="20"/>
        </w:rPr>
        <w:t xml:space="preserve">haft en marginellt högre avkastning </w:t>
      </w:r>
      <w:r w:rsidRPr="00D26E0C">
        <w:rPr>
          <w:rFonts w:ascii="Times New Roman" w:hAnsi="Times New Roman"/>
          <w:sz w:val="20"/>
        </w:rPr>
        <w:t>än fond</w:t>
      </w:r>
      <w:r w:rsidRPr="00670784">
        <w:rPr>
          <w:rFonts w:ascii="Times New Roman" w:hAnsi="Times New Roman"/>
          <w:sz w:val="20"/>
        </w:rPr>
        <w:softHyphen/>
        <w:t>investeringar</w:t>
      </w:r>
      <w:r>
        <w:rPr>
          <w:rFonts w:ascii="Times New Roman" w:hAnsi="Times New Roman"/>
          <w:sz w:val="20"/>
        </w:rPr>
        <w:t xml:space="preserve">, men för </w:t>
      </w:r>
      <w:r w:rsidR="00066707">
        <w:rPr>
          <w:rFonts w:ascii="Times New Roman" w:hAnsi="Times New Roman"/>
          <w:sz w:val="20"/>
        </w:rPr>
        <w:t>den senaste</w:t>
      </w:r>
      <w:r>
        <w:rPr>
          <w:rFonts w:ascii="Times New Roman" w:hAnsi="Times New Roman"/>
          <w:sz w:val="20"/>
        </w:rPr>
        <w:t xml:space="preserve"> t</w:t>
      </w:r>
      <w:r w:rsidR="00066707">
        <w:rPr>
          <w:rFonts w:ascii="Times New Roman" w:hAnsi="Times New Roman"/>
          <w:sz w:val="20"/>
        </w:rPr>
        <w:t>ioårs</w:t>
      </w:r>
      <w:r>
        <w:rPr>
          <w:rFonts w:ascii="Times New Roman" w:hAnsi="Times New Roman"/>
          <w:sz w:val="20"/>
        </w:rPr>
        <w:t>periode</w:t>
      </w:r>
      <w:r w:rsidR="00066707">
        <w:rPr>
          <w:rFonts w:ascii="Times New Roman" w:hAnsi="Times New Roman"/>
          <w:sz w:val="20"/>
        </w:rPr>
        <w:t>n och under 2019</w:t>
      </w:r>
      <w:r>
        <w:rPr>
          <w:rFonts w:ascii="Times New Roman" w:hAnsi="Times New Roman"/>
          <w:sz w:val="20"/>
        </w:rPr>
        <w:t xml:space="preserve"> har fond</w:t>
      </w:r>
      <w:r w:rsidR="00066707">
        <w:rPr>
          <w:rFonts w:ascii="Times New Roman" w:hAnsi="Times New Roman"/>
          <w:sz w:val="20"/>
        </w:rPr>
        <w:softHyphen/>
      </w:r>
      <w:r>
        <w:rPr>
          <w:rFonts w:ascii="Times New Roman" w:hAnsi="Times New Roman"/>
          <w:sz w:val="20"/>
        </w:rPr>
        <w:t xml:space="preserve">investeringarna haft en högre avkastning än </w:t>
      </w:r>
      <w:r w:rsidRPr="00732C7A">
        <w:rPr>
          <w:rFonts w:ascii="Times New Roman" w:hAnsi="Times New Roman"/>
          <w:sz w:val="20"/>
        </w:rPr>
        <w:t>direktinvesteringarna</w:t>
      </w:r>
      <w:r w:rsidRPr="00670784">
        <w:rPr>
          <w:rFonts w:ascii="Times New Roman" w:hAnsi="Times New Roman"/>
          <w:sz w:val="20"/>
        </w:rPr>
        <w:t>.</w:t>
      </w:r>
    </w:p>
    <w:p w14:paraId="23AF3A7C" w14:textId="107B5941" w:rsidR="008B4394" w:rsidRDefault="008B4394" w:rsidP="0052344A">
      <w:pPr>
        <w:pStyle w:val="FigurRubrik"/>
        <w:spacing w:after="240"/>
      </w:pPr>
      <w:r w:rsidRPr="00055924">
        <w:t xml:space="preserve">Figur </w:t>
      </w:r>
      <w:fldSimple w:instr=" STYLEREF 1 \s ">
        <w:r w:rsidR="008B3E76">
          <w:rPr>
            <w:noProof/>
          </w:rPr>
          <w:t>6</w:t>
        </w:r>
      </w:fldSimple>
      <w:r w:rsidRPr="00055924">
        <w:t>.</w:t>
      </w:r>
      <w:fldSimple w:instr=" SEQ Figur \* Arabic \s 1  \* MERGEFORMAT ">
        <w:r w:rsidR="008B3E76">
          <w:rPr>
            <w:noProof/>
          </w:rPr>
          <w:t>14</w:t>
        </w:r>
      </w:fldSimple>
      <w:r>
        <w:tab/>
      </w:r>
      <w:r w:rsidRPr="00F562D5">
        <w:t>Sjätte AP-fondens resultat och fondkapital per affärsområde</w:t>
      </w:r>
    </w:p>
    <w:p w14:paraId="3EDD58BB" w14:textId="59A684FD" w:rsidR="002337E5" w:rsidRPr="002337E5" w:rsidRDefault="0052344A" w:rsidP="0035327A">
      <w:pPr>
        <w:pStyle w:val="Brdtext"/>
      </w:pPr>
      <w:r w:rsidRPr="0052344A">
        <w:rPr>
          <w:noProof/>
        </w:rPr>
        <w:drawing>
          <wp:inline distT="0" distB="0" distL="0" distR="0" wp14:anchorId="6448B9FF" wp14:editId="6079CF84">
            <wp:extent cx="3744595" cy="1973580"/>
            <wp:effectExtent l="0" t="0" r="8255" b="7620"/>
            <wp:docPr id="126" name="Bildobjekt 1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8"/>
                    <a:stretch>
                      <a:fillRect/>
                    </a:stretch>
                  </pic:blipFill>
                  <pic:spPr>
                    <a:xfrm>
                      <a:off x="0" y="0"/>
                      <a:ext cx="3744595" cy="1973580"/>
                    </a:xfrm>
                    <a:prstGeom prst="rect">
                      <a:avLst/>
                    </a:prstGeom>
                  </pic:spPr>
                </pic:pic>
              </a:graphicData>
            </a:graphic>
          </wp:inline>
        </w:drawing>
      </w:r>
    </w:p>
    <w:p w14:paraId="4335911C" w14:textId="77777777" w:rsidR="008B4394" w:rsidRDefault="008B4394" w:rsidP="008B4394">
      <w:pPr>
        <w:pStyle w:val="FigurFotnot"/>
      </w:pPr>
      <w:r w:rsidRPr="00F562D5">
        <w:rPr>
          <w:rFonts w:ascii="Trade Gothic LT Std Cn" w:hAnsi="Trade Gothic LT Std Cn" w:cs="+mn-cs"/>
          <w:color w:val="000000"/>
          <w:kern w:val="24"/>
          <w:lang w:eastAsia="sv-SE"/>
        </w:rPr>
        <w:t>Källa: McKinsey bilaga 9 (grunddata från Sjätte AP-fonden)</w:t>
      </w:r>
    </w:p>
    <w:p w14:paraId="790CB7F5" w14:textId="77777777" w:rsidR="008B4394" w:rsidRDefault="008B4394" w:rsidP="008B4394">
      <w:pPr>
        <w:pStyle w:val="Brdtext"/>
      </w:pPr>
    </w:p>
    <w:p w14:paraId="77FA3B92" w14:textId="65C4024B" w:rsidR="008B4394" w:rsidRDefault="008B4394" w:rsidP="008B4394">
      <w:pPr>
        <w:pStyle w:val="Brdtextmedindrag"/>
        <w:ind w:firstLine="0"/>
      </w:pPr>
      <w:r w:rsidRPr="00B3418D">
        <w:t xml:space="preserve">I affärsområdet venture </w:t>
      </w:r>
      <w:proofErr w:type="spellStart"/>
      <w:r w:rsidRPr="00B3418D">
        <w:t>capital</w:t>
      </w:r>
      <w:proofErr w:type="spellEnd"/>
      <w:r w:rsidRPr="00B3418D">
        <w:t xml:space="preserve"> (expansionsbolag) har</w:t>
      </w:r>
      <w:r w:rsidR="007107C8">
        <w:t xml:space="preserve"> det totala resultatet för fond- och direktinvesteringar</w:t>
      </w:r>
      <w:r w:rsidRPr="00B3418D">
        <w:t xml:space="preserve"> </w:t>
      </w:r>
      <w:r>
        <w:t xml:space="preserve">varit </w:t>
      </w:r>
      <w:r w:rsidRPr="00B3418D">
        <w:t>negati</w:t>
      </w:r>
      <w:r>
        <w:t>vt</w:t>
      </w:r>
      <w:r w:rsidRPr="00B3418D">
        <w:t xml:space="preserve"> </w:t>
      </w:r>
      <w:r>
        <w:t xml:space="preserve">för perioden </w:t>
      </w:r>
      <w:r w:rsidRPr="00B3418D">
        <w:t>1997–201</w:t>
      </w:r>
      <w:r w:rsidR="00C65418">
        <w:t>9</w:t>
      </w:r>
      <w:r>
        <w:t xml:space="preserve"> </w:t>
      </w:r>
      <w:r w:rsidR="0046530C">
        <w:br/>
      </w:r>
      <w:r>
        <w:t>(-</w:t>
      </w:r>
      <w:r w:rsidR="00C65418">
        <w:t>1,6</w:t>
      </w:r>
      <w:r>
        <w:t xml:space="preserve"> procent) </w:t>
      </w:r>
      <w:r w:rsidR="00C65418">
        <w:t>men</w:t>
      </w:r>
      <w:r>
        <w:t xml:space="preserve"> positivt för</w:t>
      </w:r>
      <w:r w:rsidR="00C65418">
        <w:t xml:space="preserve"> den senaste fem</w:t>
      </w:r>
      <w:r w:rsidR="007F2305">
        <w:t>-</w:t>
      </w:r>
      <w:r w:rsidR="00C65418">
        <w:t xml:space="preserve"> och </w:t>
      </w:r>
      <w:r w:rsidRPr="00B3418D">
        <w:t>tioårsperioden</w:t>
      </w:r>
      <w:r w:rsidR="00C65418">
        <w:t xml:space="preserve">. </w:t>
      </w:r>
      <w:r w:rsidR="00C65418" w:rsidRPr="00B3418D">
        <w:t>För tioårsperioden (20</w:t>
      </w:r>
      <w:r w:rsidR="00C65418">
        <w:t>10</w:t>
      </w:r>
      <w:r w:rsidR="00C65418" w:rsidRPr="00B3418D">
        <w:t>‒201</w:t>
      </w:r>
      <w:r w:rsidR="00C65418">
        <w:t>9</w:t>
      </w:r>
      <w:r w:rsidR="00C65418" w:rsidRPr="00B3418D">
        <w:t>) uppgick avkastningen till</w:t>
      </w:r>
      <w:r w:rsidR="00C65418">
        <w:t xml:space="preserve"> 1,9 procent och för femårsperioden (2015</w:t>
      </w:r>
      <w:r w:rsidR="00C65418" w:rsidRPr="00B3418D">
        <w:t>‒</w:t>
      </w:r>
      <w:r w:rsidR="00C65418">
        <w:t>2019) till 22,5 procent.</w:t>
      </w:r>
      <w:r>
        <w:t xml:space="preserve"> Under 201</w:t>
      </w:r>
      <w:r w:rsidR="007107C8">
        <w:t>9</w:t>
      </w:r>
      <w:r>
        <w:t xml:space="preserve"> var det totala resultatet för fond- och direktinvesteringar </w:t>
      </w:r>
      <w:r w:rsidR="007107C8">
        <w:t>21,4</w:t>
      </w:r>
      <w:r>
        <w:t> procent, där direkt</w:t>
      </w:r>
      <w:r>
        <w:softHyphen/>
        <w:t xml:space="preserve">investeringar hade ett resultat på </w:t>
      </w:r>
      <w:r w:rsidR="007107C8">
        <w:t>41,4</w:t>
      </w:r>
      <w:r>
        <w:t> procent och fondinveste</w:t>
      </w:r>
      <w:r>
        <w:softHyphen/>
        <w:t xml:space="preserve">ringar hade ett resultat på </w:t>
      </w:r>
      <w:r w:rsidR="007107C8">
        <w:t>7,7</w:t>
      </w:r>
      <w:r>
        <w:t> procent. Den höga avkastningen</w:t>
      </w:r>
      <w:r w:rsidR="007107C8">
        <w:t xml:space="preserve"> från direktinvesteringar</w:t>
      </w:r>
      <w:r>
        <w:t xml:space="preserve"> förklaras delvis av </w:t>
      </w:r>
      <w:r w:rsidR="007107C8">
        <w:t xml:space="preserve">avyttringar av </w:t>
      </w:r>
      <w:proofErr w:type="spellStart"/>
      <w:r w:rsidR="007107C8">
        <w:t>Apotea</w:t>
      </w:r>
      <w:proofErr w:type="spellEnd"/>
      <w:r w:rsidR="007107C8">
        <w:t xml:space="preserve"> och </w:t>
      </w:r>
      <w:r w:rsidR="007107C8" w:rsidRPr="004560ED">
        <w:t>Gyros Protein Technologies</w:t>
      </w:r>
      <w:r w:rsidRPr="009B21D5">
        <w:t xml:space="preserve">. </w:t>
      </w:r>
      <w:r w:rsidRPr="0031270B">
        <w:t>Sett över en längre tidsperiod har fond</w:t>
      </w:r>
      <w:r w:rsidRPr="0031270B">
        <w:softHyphen/>
        <w:t xml:space="preserve">investeringar </w:t>
      </w:r>
      <w:r w:rsidRPr="004560ED">
        <w:t>i expansionsbolagen klarat sig generellt bättre än direktinvesteringar och avkastningen</w:t>
      </w:r>
      <w:r w:rsidR="000715B2">
        <w:t xml:space="preserve"> på det området</w:t>
      </w:r>
      <w:r w:rsidRPr="004560ED">
        <w:t xml:space="preserve"> är positiv för samtliga tidsperioder.</w:t>
      </w:r>
    </w:p>
    <w:p w14:paraId="55CC3CC2" w14:textId="77777777" w:rsidR="008B4394" w:rsidRDefault="008B4394" w:rsidP="008B4394">
      <w:pPr>
        <w:pStyle w:val="Brdtextmedindrag"/>
        <w:ind w:firstLine="0"/>
      </w:pPr>
    </w:p>
    <w:p w14:paraId="1743CDE6" w14:textId="77777777" w:rsidR="008B4394" w:rsidRPr="006771D3" w:rsidRDefault="008B4394" w:rsidP="008B4394">
      <w:pPr>
        <w:pStyle w:val="Brdtext"/>
        <w:pBdr>
          <w:top w:val="single" w:sz="4" w:space="1" w:color="auto"/>
          <w:left w:val="single" w:sz="4" w:space="4" w:color="auto"/>
          <w:bottom w:val="single" w:sz="4" w:space="1" w:color="auto"/>
          <w:right w:val="single" w:sz="4" w:space="4" w:color="auto"/>
        </w:pBdr>
        <w:rPr>
          <w:b/>
        </w:rPr>
      </w:pPr>
      <w:r w:rsidRPr="006771D3">
        <w:rPr>
          <w:b/>
        </w:rPr>
        <w:t>Faktaruta Värdering av onoterade aktier</w:t>
      </w:r>
    </w:p>
    <w:p w14:paraId="1F3EA7DB" w14:textId="2B0C07FF" w:rsidR="008B4394" w:rsidRDefault="008B4394" w:rsidP="008B4394">
      <w:pPr>
        <w:pStyle w:val="Brdtext"/>
        <w:pBdr>
          <w:top w:val="single" w:sz="4" w:space="1" w:color="auto"/>
          <w:left w:val="single" w:sz="4" w:space="4" w:color="auto"/>
          <w:bottom w:val="single" w:sz="4" w:space="1" w:color="auto"/>
          <w:right w:val="single" w:sz="4" w:space="4" w:color="auto"/>
        </w:pBdr>
      </w:pPr>
      <w:r>
        <w:t>Enligt lagen om Sjätte AP-fonden ska fondens placerings</w:t>
      </w:r>
      <w:r>
        <w:softHyphen/>
        <w:t>tillgångar mark</w:t>
      </w:r>
      <w:r>
        <w:softHyphen/>
        <w:t>nadsvärderas. Sjätte AP-fondens redovisning, och regeringens utvärde</w:t>
      </w:r>
      <w:r>
        <w:softHyphen/>
        <w:t xml:space="preserve">ring av fondens onoterade portfölj, baseras på </w:t>
      </w:r>
      <w:proofErr w:type="spellStart"/>
      <w:r>
        <w:t>IPEV:s</w:t>
      </w:r>
      <w:proofErr w:type="spellEnd"/>
      <w:r>
        <w:t xml:space="preserve"> riktlinjer (Inter</w:t>
      </w:r>
      <w:r>
        <w:softHyphen/>
        <w:t xml:space="preserve">national Private Equity &amp; Venture </w:t>
      </w:r>
      <w:proofErr w:type="spellStart"/>
      <w:r>
        <w:t>Capital</w:t>
      </w:r>
      <w:proofErr w:type="spellEnd"/>
      <w:r>
        <w:t xml:space="preserve"> </w:t>
      </w:r>
      <w:proofErr w:type="spellStart"/>
      <w:r>
        <w:t>Valuation</w:t>
      </w:r>
      <w:proofErr w:type="spellEnd"/>
      <w:r>
        <w:t xml:space="preserve"> Board). Principiellt gäller att </w:t>
      </w:r>
      <w:r>
        <w:lastRenderedPageBreak/>
        <w:t>värderingen ska avspegla verkligt värde. Det finns olika metoder för att fastställa verkligt värde beroende på vilken information som finns till</w:t>
      </w:r>
      <w:r w:rsidR="00741F5F">
        <w:softHyphen/>
      </w:r>
      <w:r>
        <w:t xml:space="preserve">gänglig. </w:t>
      </w:r>
    </w:p>
    <w:p w14:paraId="41BA31FC" w14:textId="213DE34B" w:rsidR="008B4394" w:rsidRDefault="008B4394" w:rsidP="008B4394">
      <w:pPr>
        <w:pStyle w:val="Brdtext"/>
        <w:pBdr>
          <w:top w:val="single" w:sz="4" w:space="1" w:color="auto"/>
          <w:left w:val="single" w:sz="4" w:space="4" w:color="auto"/>
          <w:bottom w:val="single" w:sz="4" w:space="1" w:color="auto"/>
          <w:right w:val="single" w:sz="4" w:space="4" w:color="auto"/>
        </w:pBdr>
        <w:ind w:firstLine="170"/>
      </w:pPr>
      <w:r>
        <w:t>Den vanligaste värderings</w:t>
      </w:r>
      <w:r>
        <w:softHyphen/>
        <w:t>metoden, som också är den metod som Sjätte AP-fonden använder mest, är multipelvärdering mot s.k. ”</w:t>
      </w:r>
      <w:proofErr w:type="spellStart"/>
      <w:r>
        <w:t>peer</w:t>
      </w:r>
      <w:proofErr w:type="spellEnd"/>
      <w:r>
        <w:t xml:space="preserve"> </w:t>
      </w:r>
      <w:proofErr w:type="spellStart"/>
      <w:r>
        <w:t>groups</w:t>
      </w:r>
      <w:proofErr w:type="spellEnd"/>
      <w:r>
        <w:t>”. Dessa utgörs av ett kluster av liknande bolag, oftast noterade, som på</w:t>
      </w:r>
      <w:r w:rsidR="00741F5F">
        <w:softHyphen/>
      </w:r>
      <w:r>
        <w:t>minner om bolaget som ska värderas.</w:t>
      </w:r>
      <w:bookmarkStart w:id="187" w:name="_Hlk41480933"/>
      <w:r>
        <w:t xml:space="preserve"> De multiplar som är vanligast före</w:t>
      </w:r>
      <w:r w:rsidR="00741F5F">
        <w:t>-</w:t>
      </w:r>
      <w:r>
        <w:t>kommande vid dessa värderingar är EV/</w:t>
      </w:r>
      <w:proofErr w:type="spellStart"/>
      <w:r>
        <w:t>Sales</w:t>
      </w:r>
      <w:proofErr w:type="spellEnd"/>
      <w:r w:rsidR="004D5F7F">
        <w:t xml:space="preserve"> (rörelsens värde dividerat med omsättningen)</w:t>
      </w:r>
      <w:r>
        <w:t xml:space="preserve"> och EV/EBITDA</w:t>
      </w:r>
      <w:r w:rsidR="004D5F7F">
        <w:t xml:space="preserve"> (rörelsens värde dividerat med rörelseresultat </w:t>
      </w:r>
      <w:r w:rsidR="002745EF">
        <w:t>[</w:t>
      </w:r>
      <w:r w:rsidR="004D5F7F">
        <w:t>före avskrivningar, finansnetto och skatt</w:t>
      </w:r>
      <w:r w:rsidR="002745EF">
        <w:t>]</w:t>
      </w:r>
      <w:r w:rsidR="004D5F7F">
        <w:t>)</w:t>
      </w:r>
      <w:r>
        <w:t xml:space="preserve">. </w:t>
      </w:r>
      <w:bookmarkEnd w:id="187"/>
    </w:p>
    <w:p w14:paraId="1F1C5795" w14:textId="77777777" w:rsidR="008B4394" w:rsidRDefault="008B4394" w:rsidP="008B4394">
      <w:pPr>
        <w:pStyle w:val="Brdtext"/>
        <w:pBdr>
          <w:top w:val="single" w:sz="4" w:space="1" w:color="auto"/>
          <w:left w:val="single" w:sz="4" w:space="4" w:color="auto"/>
          <w:bottom w:val="single" w:sz="4" w:space="1" w:color="auto"/>
          <w:right w:val="single" w:sz="4" w:space="4" w:color="auto"/>
        </w:pBdr>
        <w:ind w:firstLine="170"/>
      </w:pPr>
      <w:r>
        <w:t>Värdering till synlig substans är en annan metod som ofta tillämpas på mer tillgångsintensiva bolag. Vid en sådan värdering görs inte någon direkt bedömning av bolagens framtida intjäningsförmåga. Utifrån synlig substans görs i stället en bedömning av behovet av en rabatt eller premie beroende på hur motsvarande noterade bolag (</w:t>
      </w:r>
      <w:proofErr w:type="spellStart"/>
      <w:r>
        <w:t>peers</w:t>
      </w:r>
      <w:proofErr w:type="spellEnd"/>
      <w:r>
        <w:t xml:space="preserve">) värderas. </w:t>
      </w:r>
    </w:p>
    <w:p w14:paraId="1D58AA1A" w14:textId="0A550969" w:rsidR="008B4394" w:rsidRDefault="008B4394" w:rsidP="008B4394">
      <w:pPr>
        <w:pStyle w:val="Brdtext"/>
        <w:pBdr>
          <w:top w:val="single" w:sz="4" w:space="1" w:color="auto"/>
          <w:left w:val="single" w:sz="4" w:space="4" w:color="auto"/>
          <w:bottom w:val="single" w:sz="4" w:space="1" w:color="auto"/>
          <w:right w:val="single" w:sz="4" w:space="4" w:color="auto"/>
        </w:pBdr>
        <w:ind w:firstLine="170"/>
      </w:pPr>
      <w:r>
        <w:t xml:space="preserve">Värdering enligt senaste </w:t>
      </w:r>
      <w:r w:rsidR="004D5F7F">
        <w:t xml:space="preserve">finansieringstillfället </w:t>
      </w:r>
      <w:r>
        <w:t xml:space="preserve">kan också utgöra en del i bedömningen. Riktas en materiell del av rundan utanför befintlig ägarkrets utgör denna värdering ofta en central del i bedömningen av det verkliga värdet. </w:t>
      </w:r>
    </w:p>
    <w:p w14:paraId="6D82590C" w14:textId="77777777" w:rsidR="008B4394" w:rsidRDefault="008B4394" w:rsidP="008B4394">
      <w:pPr>
        <w:pStyle w:val="Brdtext"/>
        <w:pBdr>
          <w:top w:val="single" w:sz="4" w:space="1" w:color="auto"/>
          <w:left w:val="single" w:sz="4" w:space="4" w:color="auto"/>
          <w:bottom w:val="single" w:sz="4" w:space="1" w:color="auto"/>
          <w:right w:val="single" w:sz="4" w:space="4" w:color="auto"/>
        </w:pBdr>
        <w:ind w:firstLine="170"/>
      </w:pPr>
      <w:r>
        <w:t xml:space="preserve">I kombination med värderingsmetoderna ovan används ofta en modell där framtida diskonterade kassaflöden blir ytterligare referenspunkt på bolagets värde. </w:t>
      </w:r>
    </w:p>
    <w:p w14:paraId="3C9F04A4" w14:textId="6166EC90" w:rsidR="008B4394" w:rsidRPr="00F712D0" w:rsidRDefault="008B4394" w:rsidP="008B4394">
      <w:pPr>
        <w:pStyle w:val="Brdtext"/>
        <w:pBdr>
          <w:top w:val="single" w:sz="4" w:space="1" w:color="auto"/>
          <w:left w:val="single" w:sz="4" w:space="4" w:color="auto"/>
          <w:bottom w:val="single" w:sz="4" w:space="1" w:color="auto"/>
          <w:right w:val="single" w:sz="4" w:space="4" w:color="auto"/>
        </w:pBdr>
        <w:ind w:firstLine="170"/>
      </w:pPr>
      <w:r>
        <w:t xml:space="preserve">I Sjätte AP-fondens portfölj finns enstaka innehav som är s.k. ”pre </w:t>
      </w:r>
      <w:proofErr w:type="spellStart"/>
      <w:r>
        <w:t>revenue</w:t>
      </w:r>
      <w:proofErr w:type="spellEnd"/>
      <w:r>
        <w:t>-bolag”, dvs. bolagen har ännu inte någon verksamhet som gene</w:t>
      </w:r>
      <w:r>
        <w:softHyphen/>
        <w:t xml:space="preserve">rerar intäkter. Dessa bolag är mycket svåra att värdera och av naturliga skäl används en restriktiv värdering som ofta innebär anskaffningsvärde eller lägre. De private </w:t>
      </w:r>
      <w:proofErr w:type="spellStart"/>
      <w:r>
        <w:t>equity</w:t>
      </w:r>
      <w:proofErr w:type="spellEnd"/>
      <w:r>
        <w:t>-fonder som Sjätte AP-fonden investerar i tillämpar samma värderingsmetodik som ovan. Sjätte AP-fonden utvär</w:t>
      </w:r>
      <w:r>
        <w:softHyphen/>
        <w:t>derar löpande de värderingsmetoder som används och därmed också de värderingar som fonderna rapporterar kvartalsvis. När det gäller Sjätte AP-fondens noterade innehav inhämtas aktuella marknadsdata vid bok</w:t>
      </w:r>
      <w:r>
        <w:softHyphen/>
        <w:t>sluts</w:t>
      </w:r>
      <w:r w:rsidR="008C5197">
        <w:softHyphen/>
      </w:r>
      <w:r>
        <w:t>tillfället. Investeringar av detta slag har därför inget inslag av bedömning vid värderingstillfället.</w:t>
      </w:r>
    </w:p>
    <w:p w14:paraId="1B01164D" w14:textId="77777777" w:rsidR="0035327A" w:rsidRDefault="0035327A">
      <w:pPr>
        <w:spacing w:line="2" w:lineRule="auto"/>
        <w:rPr>
          <w:rFonts w:ascii="Trade Gothic Pro" w:hAnsi="Trade Gothic Pro"/>
          <w:b/>
          <w:sz w:val="18"/>
        </w:rPr>
      </w:pPr>
      <w:r>
        <w:br w:type="page"/>
      </w:r>
    </w:p>
    <w:p w14:paraId="2387391C" w14:textId="62066A1A" w:rsidR="008B4394" w:rsidRDefault="008B4394" w:rsidP="00FC5213">
      <w:pPr>
        <w:pStyle w:val="FigurRubrik"/>
        <w:spacing w:after="240"/>
      </w:pPr>
      <w:r>
        <w:lastRenderedPageBreak/>
        <w:t xml:space="preserve">Figur </w:t>
      </w:r>
      <w:fldSimple w:instr=" STYLEREF 1 \s ">
        <w:r w:rsidR="008B3E76">
          <w:rPr>
            <w:noProof/>
          </w:rPr>
          <w:t>6</w:t>
        </w:r>
      </w:fldSimple>
      <w:r>
        <w:t>.</w:t>
      </w:r>
      <w:fldSimple w:instr=" SEQ Figur \* Arabic \s 1  \* MERGEFORMAT ">
        <w:r w:rsidR="008B3E76">
          <w:rPr>
            <w:noProof/>
          </w:rPr>
          <w:t>15</w:t>
        </w:r>
      </w:fldSimple>
      <w:r>
        <w:tab/>
      </w:r>
      <w:r w:rsidRPr="00F562D5">
        <w:t>Portföljutveckling Sjätte AP-fonden</w:t>
      </w:r>
    </w:p>
    <w:p w14:paraId="11F4424D" w14:textId="03CD12A6" w:rsidR="002337E5" w:rsidRPr="002337E5" w:rsidRDefault="00FC5213" w:rsidP="0035327A">
      <w:pPr>
        <w:pStyle w:val="Brdtext"/>
      </w:pPr>
      <w:r w:rsidRPr="00FC5213">
        <w:rPr>
          <w:noProof/>
        </w:rPr>
        <w:drawing>
          <wp:inline distT="0" distB="0" distL="0" distR="0" wp14:anchorId="6D510C52" wp14:editId="456B7BE5">
            <wp:extent cx="3744595" cy="1972310"/>
            <wp:effectExtent l="0" t="0" r="8255" b="8890"/>
            <wp:docPr id="127" name="Bildobjekt 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9"/>
                    <a:stretch>
                      <a:fillRect/>
                    </a:stretch>
                  </pic:blipFill>
                  <pic:spPr>
                    <a:xfrm>
                      <a:off x="0" y="0"/>
                      <a:ext cx="3744595" cy="1972310"/>
                    </a:xfrm>
                    <a:prstGeom prst="rect">
                      <a:avLst/>
                    </a:prstGeom>
                  </pic:spPr>
                </pic:pic>
              </a:graphicData>
            </a:graphic>
          </wp:inline>
        </w:drawing>
      </w:r>
    </w:p>
    <w:p w14:paraId="33D5407C" w14:textId="77777777" w:rsidR="008B4394" w:rsidRPr="00F068AD" w:rsidRDefault="008B4394" w:rsidP="008B4394">
      <w:pPr>
        <w:pStyle w:val="FigurFotnot"/>
      </w:pPr>
      <w:r w:rsidRPr="00F068AD">
        <w:t>Källa: McKinsey bilaga 9 (grunddata från Sjätte AP-fonden)</w:t>
      </w:r>
    </w:p>
    <w:p w14:paraId="1717B243" w14:textId="77777777" w:rsidR="008B4394" w:rsidRDefault="008B4394" w:rsidP="008B4394">
      <w:pPr>
        <w:pStyle w:val="Rubrik5utannumrering"/>
      </w:pPr>
      <w:r w:rsidRPr="00B309D4">
        <w:t>Styrelsens utvärdering av Sjätte AP-fonden</w:t>
      </w:r>
    </w:p>
    <w:p w14:paraId="031E6652" w14:textId="1EC0DA00" w:rsidR="008B4394" w:rsidRDefault="008B4394" w:rsidP="008B4394">
      <w:pPr>
        <w:pStyle w:val="Brdtext"/>
      </w:pPr>
      <w:r>
        <w:t>Sedan Sjätte AP-fondens styrelse 2011 beslutade om en ny investerings</w:t>
      </w:r>
      <w:r w:rsidR="008C5197">
        <w:softHyphen/>
      </w:r>
      <w:r>
        <w:t>strategi och ett nytt mål för fonden har fondkapitalet ökat från 18,5</w:t>
      </w:r>
      <w:r w:rsidR="00460503">
        <w:t> </w:t>
      </w:r>
      <w:r>
        <w:t xml:space="preserve">miljarder kronor till </w:t>
      </w:r>
      <w:r w:rsidR="00775501">
        <w:t>37,5</w:t>
      </w:r>
      <w:r>
        <w:t xml:space="preserve"> miljarder kronor. Strategin innebär att investeringar i huvudsak görs i mogna bolag inom Private Equity och görs genom en kombination av direktinvesteringar och fondinveste</w:t>
      </w:r>
      <w:r>
        <w:softHyphen/>
        <w:t xml:space="preserve">ringar. Enligt utvärderingen ska Sjätte AP-fonden fortsätta följa den beslutade strategin. </w:t>
      </w:r>
    </w:p>
    <w:p w14:paraId="4048112F" w14:textId="6B3E8CD8" w:rsidR="008B4394" w:rsidRDefault="008B4394" w:rsidP="008B4394">
      <w:pPr>
        <w:pStyle w:val="Brdtextmedindrag"/>
      </w:pPr>
      <w:r>
        <w:t>Under 201</w:t>
      </w:r>
      <w:r w:rsidR="00775501">
        <w:t>9</w:t>
      </w:r>
      <w:r>
        <w:t xml:space="preserve"> har Sjätte AP-fonden haft en</w:t>
      </w:r>
      <w:r w:rsidR="00775501">
        <w:t xml:space="preserve"> fortsatt</w:t>
      </w:r>
      <w:r>
        <w:t xml:space="preserve"> hög investeringstakt</w:t>
      </w:r>
      <w:r w:rsidR="00775501">
        <w:t xml:space="preserve"> och i kombination med flera stora avyttringar av äldre innehav</w:t>
      </w:r>
      <w:r w:rsidR="0046352F">
        <w:t xml:space="preserve"> </w:t>
      </w:r>
      <w:r w:rsidR="00E66733">
        <w:t>och en fortsatt geografisk breddning av portföljen har fonden</w:t>
      </w:r>
      <w:r w:rsidR="0046352F">
        <w:t xml:space="preserve"> </w:t>
      </w:r>
      <w:r w:rsidR="00E66733">
        <w:t xml:space="preserve">nu </w:t>
      </w:r>
      <w:r w:rsidR="0046352F">
        <w:t>uppnått</w:t>
      </w:r>
      <w:r>
        <w:t xml:space="preserve"> en väldiversifierad portfölj i enlighet med fondens investeringsstrategi. </w:t>
      </w:r>
      <w:r w:rsidR="0046352F">
        <w:t>Den</w:t>
      </w:r>
      <w:r>
        <w:t xml:space="preserve"> överlikviditet som kommer från tidigare </w:t>
      </w:r>
      <w:proofErr w:type="gramStart"/>
      <w:r>
        <w:t>års försäljningar</w:t>
      </w:r>
      <w:proofErr w:type="gramEnd"/>
      <w:r w:rsidR="0046352F">
        <w:t xml:space="preserve"> har investerats, vilket </w:t>
      </w:r>
      <w:r w:rsidR="00E66733">
        <w:t>har gett en portfölj i balans. Det innebär att distributioner och försäljningar i allt högre grad matchar investeringstakten 2019 och bedöms även göra så framgent enligt Sjätte AP-fondens prognosmodell</w:t>
      </w:r>
      <w:r>
        <w:t>. Styrelsens bedömning är att Sjätte AP-fonden har</w:t>
      </w:r>
      <w:r w:rsidR="00E66733">
        <w:t xml:space="preserve"> ett fortsatt ambitiöst och struktur</w:t>
      </w:r>
      <w:r w:rsidR="00460503">
        <w:softHyphen/>
      </w:r>
      <w:r w:rsidR="00E66733">
        <w:t>erat hållbarhetsarbete som uppmärksammats internationellt.</w:t>
      </w:r>
      <w:r w:rsidR="0043254D">
        <w:t xml:space="preserve"> PRI gav i sin årliga utvärdering Sjätte AP-fonden högsta betyg avseende rapportering. </w:t>
      </w:r>
    </w:p>
    <w:p w14:paraId="27C8172A" w14:textId="4074DD70" w:rsidR="008B4394" w:rsidRDefault="008B4394" w:rsidP="008B4394">
      <w:pPr>
        <w:pStyle w:val="Brdtextmedindrag"/>
      </w:pPr>
      <w:r>
        <w:t>Styrel</w:t>
      </w:r>
      <w:r>
        <w:softHyphen/>
        <w:t>sens övergripande slutsats är att Sjätte AP-fonden har lyckats väl med att utföra sitt uppdrag under 201</w:t>
      </w:r>
      <w:r w:rsidR="006F4EBE">
        <w:t>9</w:t>
      </w:r>
      <w:r>
        <w:t xml:space="preserve">, </w:t>
      </w:r>
      <w:r w:rsidR="00C53EA4">
        <w:t>men även</w:t>
      </w:r>
      <w:r>
        <w:t xml:space="preserve"> med att leva upp till omgivningens högt ställda förväntningar. </w:t>
      </w:r>
    </w:p>
    <w:p w14:paraId="422D5DA1" w14:textId="77777777" w:rsidR="008B4394" w:rsidRDefault="008B4394" w:rsidP="008B4394">
      <w:pPr>
        <w:pStyle w:val="Rubrik5utannumrering"/>
      </w:pPr>
      <w:r>
        <w:t>Investeringsverksamheten</w:t>
      </w:r>
    </w:p>
    <w:p w14:paraId="616DCC3E" w14:textId="5CD69DBB" w:rsidR="008B4394" w:rsidRDefault="008B4394" w:rsidP="008B4394">
      <w:pPr>
        <w:pStyle w:val="Brdtext"/>
      </w:pPr>
      <w:r>
        <w:t xml:space="preserve">Investeringsverksamheten kan delas in i </w:t>
      </w:r>
      <w:r w:rsidR="00EA09C4">
        <w:t>fond</w:t>
      </w:r>
      <w:r w:rsidR="00EA09C4">
        <w:softHyphen/>
        <w:t xml:space="preserve">investeringar och </w:t>
      </w:r>
      <w:r>
        <w:t>direkt</w:t>
      </w:r>
      <w:r w:rsidR="0097540D">
        <w:softHyphen/>
      </w:r>
      <w:r>
        <w:t>investeringar. Marknadsvärdet av direktinvesteringarna 201</w:t>
      </w:r>
      <w:r w:rsidR="007107C8">
        <w:t>9</w:t>
      </w:r>
      <w:r>
        <w:t xml:space="preserve"> uppgick till </w:t>
      </w:r>
      <w:r w:rsidR="00AD54BA">
        <w:t>15,8</w:t>
      </w:r>
      <w:r>
        <w:t xml:space="preserve"> </w:t>
      </w:r>
      <w:r w:rsidRPr="00B309D4">
        <w:t>mil</w:t>
      </w:r>
      <w:r w:rsidRPr="00B309D4">
        <w:softHyphen/>
        <w:t xml:space="preserve">jarder kronor och resultatet före interna kostnader uppgick till </w:t>
      </w:r>
      <w:r w:rsidR="00AD54BA" w:rsidRPr="009B21D5">
        <w:t>1,2</w:t>
      </w:r>
      <w:r w:rsidRPr="009B21D5">
        <w:t> miljar</w:t>
      </w:r>
      <w:r w:rsidRPr="009B21D5">
        <w:softHyphen/>
        <w:t xml:space="preserve">der kronor, vilket motsvarar en avkastning på </w:t>
      </w:r>
      <w:r w:rsidR="00AD54BA" w:rsidRPr="009B21D5">
        <w:t>8,3</w:t>
      </w:r>
      <w:r w:rsidRPr="009B21D5">
        <w:t xml:space="preserve"> procent. </w:t>
      </w:r>
      <w:r w:rsidR="00B309D4" w:rsidRPr="0031270B">
        <w:t>Ett</w:t>
      </w:r>
      <w:r w:rsidR="00B309D4">
        <w:t xml:space="preserve"> stort antal lönsamma försäljningar och en god resultatutveckling i många innehav i både fond- och direktportföljen har bidragit till resultatet.</w:t>
      </w:r>
      <w:r>
        <w:t xml:space="preserve"> I likhet med </w:t>
      </w:r>
      <w:r w:rsidR="00AD54BA">
        <w:t xml:space="preserve">tidigare år </w:t>
      </w:r>
      <w:r>
        <w:t>stod företag i mogen fas (</w:t>
      </w:r>
      <w:proofErr w:type="spellStart"/>
      <w:r>
        <w:t>buyout</w:t>
      </w:r>
      <w:proofErr w:type="spellEnd"/>
      <w:r>
        <w:t>) för huvuddelen av mark</w:t>
      </w:r>
      <w:r w:rsidR="00114C78">
        <w:softHyphen/>
      </w:r>
      <w:r>
        <w:t xml:space="preserve">nadsvärdet med </w:t>
      </w:r>
      <w:r w:rsidR="00AD54BA">
        <w:t>14,4</w:t>
      </w:r>
      <w:r>
        <w:t xml:space="preserve"> miljarder kronor och resultatet med </w:t>
      </w:r>
      <w:r w:rsidR="00AD54BA">
        <w:t>0,7</w:t>
      </w:r>
      <w:r w:rsidR="00DC4766">
        <w:t> </w:t>
      </w:r>
      <w:r>
        <w:t xml:space="preserve">miljarder </w:t>
      </w:r>
      <w:r>
        <w:lastRenderedPageBreak/>
        <w:t xml:space="preserve">kronor. Avkastningen uppgick till </w:t>
      </w:r>
      <w:r w:rsidR="00AD54BA">
        <w:t>5,1</w:t>
      </w:r>
      <w:r>
        <w:t xml:space="preserve"> procent. För investeringar i tidig fas (venture </w:t>
      </w:r>
      <w:proofErr w:type="spellStart"/>
      <w:r>
        <w:t>capital</w:t>
      </w:r>
      <w:proofErr w:type="spellEnd"/>
      <w:r>
        <w:t xml:space="preserve">) uppgick marknadsvärdet till </w:t>
      </w:r>
      <w:r w:rsidR="006B14BD">
        <w:t>1,4</w:t>
      </w:r>
      <w:r w:rsidR="00DC4766">
        <w:t> </w:t>
      </w:r>
      <w:r>
        <w:t xml:space="preserve">miljarder kronor och resultatet till </w:t>
      </w:r>
      <w:r w:rsidR="006B14BD">
        <w:t>543</w:t>
      </w:r>
      <w:r>
        <w:t> miljoner kronor</w:t>
      </w:r>
      <w:r w:rsidR="000C391B">
        <w:t>, vilket mots</w:t>
      </w:r>
      <w:r w:rsidR="000C391B">
        <w:softHyphen/>
        <w:t xml:space="preserve">varar en avkastning på </w:t>
      </w:r>
      <w:r w:rsidR="006B14BD">
        <w:t xml:space="preserve">41,4 procent. Portföljen med direktinvesteringar i tidig fas (venture </w:t>
      </w:r>
      <w:proofErr w:type="spellStart"/>
      <w:r w:rsidR="006B14BD">
        <w:t>capital</w:t>
      </w:r>
      <w:proofErr w:type="spellEnd"/>
      <w:r w:rsidR="006B14BD">
        <w:t>) är relativt begränsad och inga nya investeringar görs. Avkast</w:t>
      </w:r>
      <w:r w:rsidR="00114C78">
        <w:softHyphen/>
      </w:r>
      <w:r w:rsidR="006B14BD">
        <w:t xml:space="preserve">ningen </w:t>
      </w:r>
      <w:r w:rsidR="00CB4EA3">
        <w:t>kommer</w:t>
      </w:r>
      <w:r w:rsidR="006B14BD">
        <w:t xml:space="preserve"> från försäljning av två</w:t>
      </w:r>
      <w:r w:rsidR="00AB37C4">
        <w:t xml:space="preserve"> större</w:t>
      </w:r>
      <w:r w:rsidR="006B14BD">
        <w:t xml:space="preserve"> bolag</w:t>
      </w:r>
      <w:r w:rsidR="00AB37C4">
        <w:t>.</w:t>
      </w:r>
    </w:p>
    <w:p w14:paraId="4C414FCC" w14:textId="479BEE06" w:rsidR="008B4394" w:rsidRDefault="008B4394" w:rsidP="008B4394">
      <w:pPr>
        <w:pStyle w:val="Brdtextmedindrag"/>
      </w:pPr>
      <w:r>
        <w:t xml:space="preserve">När det gäller fondinvesteringarnas marknadsvärde uppgick det till </w:t>
      </w:r>
      <w:r w:rsidR="006B14BD">
        <w:t>17,3</w:t>
      </w:r>
      <w:r>
        <w:t xml:space="preserve"> miljarder kronor och resultatet till </w:t>
      </w:r>
      <w:r w:rsidR="006B14BD">
        <w:t>1,3</w:t>
      </w:r>
      <w:r>
        <w:t xml:space="preserve"> miljarder kronor, vilket mot</w:t>
      </w:r>
      <w:r w:rsidR="000E76F9">
        <w:softHyphen/>
      </w:r>
      <w:r>
        <w:t xml:space="preserve">svarar en avkastning på </w:t>
      </w:r>
      <w:r w:rsidR="006B14BD">
        <w:t>9,8</w:t>
      </w:r>
      <w:r>
        <w:t xml:space="preserve"> procent. Det största segmentet inom fond</w:t>
      </w:r>
      <w:r w:rsidR="000E76F9">
        <w:softHyphen/>
      </w:r>
      <w:r>
        <w:t xml:space="preserve">investeringar var </w:t>
      </w:r>
      <w:proofErr w:type="spellStart"/>
      <w:r>
        <w:t>buyout</w:t>
      </w:r>
      <w:proofErr w:type="spellEnd"/>
      <w:r w:rsidR="006B0589">
        <w:t>-portföljen</w:t>
      </w:r>
      <w:r>
        <w:t xml:space="preserve"> där det marknads</w:t>
      </w:r>
      <w:r>
        <w:softHyphen/>
        <w:t xml:space="preserve">värderade kapitalet uppgick till </w:t>
      </w:r>
      <w:r w:rsidR="006B14BD">
        <w:t>14,9</w:t>
      </w:r>
      <w:r>
        <w:t xml:space="preserve"> miljarder kronor och resultatet </w:t>
      </w:r>
      <w:r w:rsidRPr="00783C2E">
        <w:t xml:space="preserve">till </w:t>
      </w:r>
      <w:r w:rsidR="006B14BD">
        <w:t>1,2</w:t>
      </w:r>
      <w:r>
        <w:t xml:space="preserve"> miljarder kronor. Detta motsvarar en avkastning på </w:t>
      </w:r>
      <w:r w:rsidR="00120266">
        <w:t>10,1</w:t>
      </w:r>
      <w:r>
        <w:t xml:space="preserve"> procent. Inom venture </w:t>
      </w:r>
      <w:proofErr w:type="spellStart"/>
      <w:r>
        <w:t>capital</w:t>
      </w:r>
      <w:proofErr w:type="spellEnd"/>
      <w:r>
        <w:t xml:space="preserve"> upp</w:t>
      </w:r>
      <w:r w:rsidR="00607E19">
        <w:softHyphen/>
      </w:r>
      <w:r>
        <w:t xml:space="preserve">gick det marknadsvärderade kapitalet till </w:t>
      </w:r>
      <w:r w:rsidR="00055924">
        <w:t>2,4</w:t>
      </w:r>
      <w:r>
        <w:t xml:space="preserve"> miljarder kronor och resul</w:t>
      </w:r>
      <w:r w:rsidR="00607E19">
        <w:softHyphen/>
      </w:r>
      <w:r>
        <w:t xml:space="preserve">tatet till </w:t>
      </w:r>
      <w:r w:rsidR="00120266">
        <w:t>143</w:t>
      </w:r>
      <w:r>
        <w:t xml:space="preserve"> miljoner kronor, vilket mots</w:t>
      </w:r>
      <w:r>
        <w:softHyphen/>
        <w:t xml:space="preserve">varar en avkastning på </w:t>
      </w:r>
      <w:r w:rsidR="00120266">
        <w:t>7,7</w:t>
      </w:r>
      <w:r>
        <w:t> pro</w:t>
      </w:r>
      <w:r w:rsidR="00607E19">
        <w:softHyphen/>
      </w:r>
      <w:r>
        <w:t xml:space="preserve">cent. </w:t>
      </w:r>
    </w:p>
    <w:p w14:paraId="009F26D2" w14:textId="5EF1C1AB" w:rsidR="008B4394" w:rsidRDefault="008B4394" w:rsidP="008B4394">
      <w:pPr>
        <w:pStyle w:val="Brdtextmedindrag"/>
        <w:rPr>
          <w:sz w:val="24"/>
          <w:szCs w:val="24"/>
          <w:lang w:eastAsia="sv-SE"/>
        </w:rPr>
      </w:pPr>
      <w:r w:rsidRPr="00055924">
        <w:t>Sjätte AP-fonden hade</w:t>
      </w:r>
      <w:r w:rsidR="00CB4EA3" w:rsidRPr="00055924">
        <w:t xml:space="preserve"> under 2019 en fortsatt</w:t>
      </w:r>
      <w:r w:rsidRPr="005A3B71">
        <w:t xml:space="preserve"> hög investeringstakt</w:t>
      </w:r>
      <w:r w:rsidR="00CB4EA3" w:rsidRPr="005A3B71">
        <w:t>. Fonden gjorde ett tiotal nya direktinvesteringar tillsammans med</w:t>
      </w:r>
      <w:r w:rsidR="00080F30">
        <w:t xml:space="preserve"> </w:t>
      </w:r>
      <w:proofErr w:type="gramStart"/>
      <w:r w:rsidR="00080F30">
        <w:t>bl.a.</w:t>
      </w:r>
      <w:proofErr w:type="gramEnd"/>
      <w:r w:rsidR="00CB4EA3" w:rsidRPr="005A3B71">
        <w:t xml:space="preserve"> befint</w:t>
      </w:r>
      <w:r w:rsidR="00607E19">
        <w:softHyphen/>
      </w:r>
      <w:r w:rsidR="00CB4EA3" w:rsidRPr="005A3B71">
        <w:t xml:space="preserve">liga fonder, </w:t>
      </w:r>
      <w:r w:rsidR="00CB4EA3" w:rsidRPr="00FF4556">
        <w:t xml:space="preserve">och </w:t>
      </w:r>
      <w:r w:rsidR="00CB4EA3" w:rsidRPr="00973BA9">
        <w:t>6,0 miljarder kronor</w:t>
      </w:r>
      <w:r w:rsidR="00CB4EA3" w:rsidRPr="00F072EA">
        <w:t xml:space="preserve"> utfästes till fonder</w:t>
      </w:r>
      <w:r w:rsidR="00C53EA4">
        <w:t>,</w:t>
      </w:r>
      <w:r w:rsidR="00CB4EA3" w:rsidRPr="00F072EA">
        <w:t xml:space="preserve"> vara</w:t>
      </w:r>
      <w:r w:rsidR="00C53EA4">
        <w:t>v</w:t>
      </w:r>
      <w:r w:rsidR="00CB4EA3" w:rsidRPr="00F072EA">
        <w:t xml:space="preserve"> 2,3 miljarder kronor till nya relationer inom bl</w:t>
      </w:r>
      <w:r w:rsidR="00595ADD">
        <w:t>.</w:t>
      </w:r>
      <w:r w:rsidR="00CB4EA3" w:rsidRPr="00F072EA">
        <w:t>a</w:t>
      </w:r>
      <w:r w:rsidR="00595ADD">
        <w:t>.</w:t>
      </w:r>
      <w:r w:rsidR="00CB4EA3" w:rsidRPr="005D395A">
        <w:t xml:space="preserve"> venture </w:t>
      </w:r>
      <w:proofErr w:type="spellStart"/>
      <w:r w:rsidR="00CB4EA3" w:rsidRPr="005D395A">
        <w:t>capital</w:t>
      </w:r>
      <w:proofErr w:type="spellEnd"/>
      <w:r w:rsidR="00CB4EA3" w:rsidRPr="005D395A">
        <w:t xml:space="preserve"> i USA.</w:t>
      </w:r>
    </w:p>
    <w:p w14:paraId="74A0F45E" w14:textId="77777777" w:rsidR="008B4394" w:rsidRPr="00A04236" w:rsidRDefault="008B4394" w:rsidP="008B4394">
      <w:pPr>
        <w:pStyle w:val="Rubrik5utannumrering"/>
      </w:pPr>
      <w:r>
        <w:t>Likviditet</w:t>
      </w:r>
    </w:p>
    <w:p w14:paraId="5DCBAF30" w14:textId="0DC706FC" w:rsidR="008B4394" w:rsidRDefault="008B4394" w:rsidP="008B4394">
      <w:pPr>
        <w:pStyle w:val="Brdtext"/>
      </w:pPr>
      <w:r>
        <w:t xml:space="preserve">Likviditetsreserven utgör den del av Sjätte AP-fondens kapital som inte </w:t>
      </w:r>
      <w:r w:rsidR="00C53EA4">
        <w:t>används</w:t>
      </w:r>
      <w:r>
        <w:t xml:space="preserve"> inom investeringsverksamheten. Syftet med likviditets</w:t>
      </w:r>
      <w:r>
        <w:softHyphen/>
        <w:t xml:space="preserve">reserven är att upprätthålla god betalningsberedskap, vilket </w:t>
      </w:r>
      <w:proofErr w:type="gramStart"/>
      <w:r>
        <w:t>bl.a.</w:t>
      </w:r>
      <w:proofErr w:type="gramEnd"/>
      <w:r>
        <w:t xml:space="preserve"> behövs för att kunna genomföra ny- och tilläggsinvesteringar och för att hantera de finansiella risker som kan uppstå inom </w:t>
      </w:r>
      <w:r w:rsidRPr="00512D01">
        <w:t>verksamheten. Förvaltningen ska ske med tillfredsställande riskspridning.</w:t>
      </w:r>
      <w:r w:rsidR="00512D01">
        <w:t xml:space="preserve"> En del av likviditetsförvaltningen utgörs av den korta betalningsberedskapen. Denna förvaltas med låg risk och god riskspridning genom</w:t>
      </w:r>
      <w:r w:rsidRPr="00512D01">
        <w:t xml:space="preserve"> </w:t>
      </w:r>
      <w:r w:rsidR="00512D01">
        <w:t>i</w:t>
      </w:r>
      <w:r w:rsidRPr="00512D01">
        <w:t>nvesteringar</w:t>
      </w:r>
      <w:r w:rsidR="00B775B2">
        <w:t xml:space="preserve"> </w:t>
      </w:r>
      <w:r w:rsidRPr="00512D01">
        <w:t>i ränte</w:t>
      </w:r>
      <w:r w:rsidRPr="00512D01">
        <w:softHyphen/>
        <w:t>bärande värdepapper med hög likviditet. Målsättningen för förvaltningen av räntebärande värdepapper är att uppnå en avkastning i linje med</w:t>
      </w:r>
      <w:r w:rsidR="006B0589">
        <w:t xml:space="preserve"> statsskuldväxelindex</w:t>
      </w:r>
      <w:r w:rsidRPr="00512D01">
        <w:t xml:space="preserve"> OMRX T-Bill. Storleken på belopp med denna förvaltningsinriktning motsvarar en betalningsberedskap på </w:t>
      </w:r>
      <w:r w:rsidR="0044338A">
        <w:t>3–6</w:t>
      </w:r>
      <w:r w:rsidRPr="00512D01">
        <w:t xml:space="preserve"> månaders netto</w:t>
      </w:r>
      <w:r w:rsidR="00512D01">
        <w:t>ut</w:t>
      </w:r>
      <w:r w:rsidRPr="00512D01">
        <w:t>flöden inom investerings</w:t>
      </w:r>
      <w:r w:rsidR="0035327A">
        <w:softHyphen/>
      </w:r>
      <w:r w:rsidRPr="00512D01">
        <w:t>verksamheten.</w:t>
      </w:r>
      <w:r>
        <w:t xml:space="preserve"> </w:t>
      </w:r>
    </w:p>
    <w:p w14:paraId="6A0C9F2C" w14:textId="1F70B5CE" w:rsidR="008B4394" w:rsidRDefault="008B4394" w:rsidP="008B4394">
      <w:pPr>
        <w:pStyle w:val="Brdtextmedindrag"/>
      </w:pPr>
      <w:r>
        <w:t>Belopp överstigande den löpande betalningsberedskapen ingår i förvalt</w:t>
      </w:r>
      <w:r w:rsidR="008C5197">
        <w:softHyphen/>
      </w:r>
      <w:r>
        <w:t xml:space="preserve">ningen av fondens överlikviditet. Eftersom fonden är </w:t>
      </w:r>
      <w:r w:rsidR="006B0589">
        <w:t xml:space="preserve">sluten </w:t>
      </w:r>
      <w:r>
        <w:t>och ledtiderna för att investera i onoterade tillgångar är långa, kommer perioder med god avkastning att generera överlikviditet. Förvaltningen av denna måste där</w:t>
      </w:r>
      <w:r w:rsidR="003F54A5">
        <w:softHyphen/>
      </w:r>
      <w:r>
        <w:t xml:space="preserve">för ha en längre placeringshorisont. I syfte att skapa möjlighet till en god riskjusterad avkastning placeras därmed överlikviditeten med en högre risk än den korta betalningsberedskapen. </w:t>
      </w:r>
      <w:r w:rsidR="00AC2CA5">
        <w:t>D</w:t>
      </w:r>
      <w:r>
        <w:t>etta uppnås genom att 30</w:t>
      </w:r>
      <w:r w:rsidR="008C5197">
        <w:t> </w:t>
      </w:r>
      <w:r>
        <w:t>pro</w:t>
      </w:r>
      <w:r w:rsidR="003F54A5">
        <w:softHyphen/>
      </w:r>
      <w:r>
        <w:t>cent placeras i fem geografiskt breda och passiva aktieindex. Resterande del placeras i externa räntefonder med balanserad ränte- och kreditrisk.</w:t>
      </w:r>
    </w:p>
    <w:p w14:paraId="014359EB" w14:textId="6641417C" w:rsidR="008B4394" w:rsidRPr="007637E1" w:rsidRDefault="008B4394" w:rsidP="008B4394">
      <w:pPr>
        <w:pStyle w:val="Brdtextmedindrag"/>
      </w:pPr>
      <w:r>
        <w:t>Utöver detta har likviditetsförvaltningen också till uppgift att hantera de finansiella risker som kan uppstå inom verksamheten och vid behov låna</w:t>
      </w:r>
      <w:r w:rsidR="003F54A5">
        <w:t xml:space="preserve"> upp</w:t>
      </w:r>
      <w:r>
        <w:t xml:space="preserve"> kapital.</w:t>
      </w:r>
    </w:p>
    <w:p w14:paraId="0FDD3450" w14:textId="5650E096" w:rsidR="008B4394" w:rsidRDefault="008B4394" w:rsidP="008B4394">
      <w:pPr>
        <w:pStyle w:val="Brdtextmedindrag"/>
      </w:pPr>
      <w:r>
        <w:t xml:space="preserve">Likviditetsportföljen minskade under året och uppgick vid årsskiftet till </w:t>
      </w:r>
      <w:r w:rsidR="00AC2CA5">
        <w:t>4,5</w:t>
      </w:r>
      <w:r>
        <w:t xml:space="preserve"> miljarder kronor, vilket motsvarar </w:t>
      </w:r>
      <w:r w:rsidR="00AC2CA5">
        <w:t>12</w:t>
      </w:r>
      <w:r>
        <w:t xml:space="preserve"> procent av det totala kapitalet. Den tillfälliga överlikviditet som är ett resultat av tidigare års omställning till nuvarande strategi fortsätter att minska enligt plan. Sjätte AP-fonden </w:t>
      </w:r>
      <w:r>
        <w:lastRenderedPageBreak/>
        <w:t xml:space="preserve">har som mål att likviditetsreserven ska uppgå till ca 10 procent av det totala kapitalet. Resultatet för likviditetsförvaltningen uppgick till </w:t>
      </w:r>
      <w:r w:rsidR="00512D01">
        <w:t>428</w:t>
      </w:r>
      <w:r>
        <w:t xml:space="preserve"> miljoner kronor. </w:t>
      </w:r>
    </w:p>
    <w:p w14:paraId="342C8D6C" w14:textId="77777777" w:rsidR="008B4394" w:rsidRDefault="008B4394" w:rsidP="008B4394">
      <w:pPr>
        <w:pStyle w:val="Rubrik5utannumrering"/>
      </w:pPr>
      <w:r>
        <w:t>Kostnader</w:t>
      </w:r>
    </w:p>
    <w:p w14:paraId="396DBB37" w14:textId="4871A8BC" w:rsidR="005A3B71" w:rsidRDefault="008B4394" w:rsidP="008B4394">
      <w:pPr>
        <w:pStyle w:val="Brdtext"/>
      </w:pPr>
      <w:r w:rsidRPr="0081725A">
        <w:t>Sjätte AP-fondens interna kostnader</w:t>
      </w:r>
      <w:r>
        <w:t xml:space="preserve"> (rörelsekostnader)</w:t>
      </w:r>
      <w:r w:rsidRPr="0081725A">
        <w:t xml:space="preserve"> har under de senaste fem åren stabiliserats</w:t>
      </w:r>
      <w:r>
        <w:t>,</w:t>
      </w:r>
      <w:r w:rsidRPr="0081725A">
        <w:t xml:space="preserve"> vilket är en följd av nuvarande strategi och förvaltnings</w:t>
      </w:r>
      <w:r>
        <w:softHyphen/>
      </w:r>
      <w:r w:rsidRPr="0081725A">
        <w:t xml:space="preserve">modell. </w:t>
      </w:r>
      <w:r>
        <w:t>F</w:t>
      </w:r>
      <w:r w:rsidRPr="0081725A">
        <w:t xml:space="preserve">lera projekt </w:t>
      </w:r>
      <w:r>
        <w:t xml:space="preserve">har </w:t>
      </w:r>
      <w:r w:rsidRPr="0081725A">
        <w:t xml:space="preserve">genomförts i syfte att sänka kostnaderna. </w:t>
      </w:r>
      <w:r>
        <w:t>Rörelsekostnaderna</w:t>
      </w:r>
      <w:r w:rsidRPr="0081725A">
        <w:t xml:space="preserve"> är till stor del fasta men har också en rörlig del som framför</w:t>
      </w:r>
      <w:r>
        <w:t xml:space="preserve"> </w:t>
      </w:r>
      <w:r w:rsidRPr="0081725A">
        <w:t>allt avser externt köpta tjänster inom investerings</w:t>
      </w:r>
      <w:r w:rsidR="008C5197">
        <w:softHyphen/>
      </w:r>
      <w:r w:rsidRPr="0081725A">
        <w:t xml:space="preserve">verksamheten. Behovet av tjänsterna varierar men är en förutsättning för att genomlysa transaktionerna. I den mån det är möjligt utsätts dessa tjänster för konkurrens och i de fall </w:t>
      </w:r>
      <w:r>
        <w:t xml:space="preserve">det finns </w:t>
      </w:r>
      <w:r w:rsidRPr="0081725A">
        <w:t xml:space="preserve">ramavtal görs avrop mot dessa. </w:t>
      </w:r>
      <w:r>
        <w:t>Fonden förväntar att ö</w:t>
      </w:r>
      <w:r w:rsidRPr="0081725A">
        <w:t xml:space="preserve">vriga </w:t>
      </w:r>
      <w:r>
        <w:t>rörelse</w:t>
      </w:r>
      <w:r w:rsidRPr="0081725A">
        <w:t xml:space="preserve">kostnader (personal, lokal och it) </w:t>
      </w:r>
      <w:r>
        <w:t xml:space="preserve">kommer att vara </w:t>
      </w:r>
      <w:r w:rsidRPr="0081725A">
        <w:t>fortsatt stabila även framöver.</w:t>
      </w:r>
      <w:r w:rsidR="008B42D1">
        <w:t xml:space="preserve"> </w:t>
      </w:r>
    </w:p>
    <w:p w14:paraId="2C3A3B98" w14:textId="576712F7" w:rsidR="008B4394" w:rsidRPr="006B4264" w:rsidRDefault="001C496F" w:rsidP="005A3B71">
      <w:pPr>
        <w:pStyle w:val="Brdtextmedindrag"/>
      </w:pPr>
      <w:bookmarkStart w:id="188" w:name="_Hlk41481504"/>
      <w:r>
        <w:t>De externa förvaltningskostnaderna</w:t>
      </w:r>
      <w:r w:rsidR="005A3B71">
        <w:t xml:space="preserve"> i tabellen nedan</w:t>
      </w:r>
      <w:r>
        <w:t xml:space="preserve"> avser</w:t>
      </w:r>
      <w:r w:rsidR="005A3B71">
        <w:t xml:space="preserve"> en</w:t>
      </w:r>
      <w:r>
        <w:t xml:space="preserve"> noterade </w:t>
      </w:r>
      <w:r w:rsidR="005A3B71">
        <w:t>småbolagsfond som</w:t>
      </w:r>
      <w:r w:rsidR="00EF22FA">
        <w:t xml:space="preserve"> har</w:t>
      </w:r>
      <w:r w:rsidR="005A3B71">
        <w:t xml:space="preserve"> avyttrats</w:t>
      </w:r>
      <w:r w:rsidR="004B32AF">
        <w:t>.</w:t>
      </w:r>
      <w:r>
        <w:t xml:space="preserve"> </w:t>
      </w:r>
      <w:r w:rsidR="005A3B71">
        <w:t>Externa förvaltningskostnader för den onoterade verksamheten ingår inte i tabellen</w:t>
      </w:r>
      <w:r w:rsidR="004B32AF">
        <w:t>.</w:t>
      </w:r>
      <w:r w:rsidR="005A3B71">
        <w:t xml:space="preserve"> </w:t>
      </w:r>
    </w:p>
    <w:p w14:paraId="510CFFC3" w14:textId="6155A717" w:rsidR="008B4394" w:rsidRDefault="008B4394" w:rsidP="008B4394">
      <w:pPr>
        <w:pStyle w:val="TabellRubrik"/>
      </w:pPr>
      <w:r>
        <w:t xml:space="preserve">Tabell </w:t>
      </w:r>
      <w:r w:rsidR="00DE6436">
        <w:t>6</w:t>
      </w:r>
      <w:r>
        <w:t>.</w:t>
      </w:r>
      <w:fldSimple w:instr=" SEQ Tabell \* Arabic \s 1  \* MERGEFORMAT ">
        <w:r w:rsidR="008B3E76">
          <w:rPr>
            <w:noProof/>
          </w:rPr>
          <w:t>10</w:t>
        </w:r>
      </w:fldSimple>
      <w:r>
        <w:tab/>
        <w:t>Sjätte</w:t>
      </w:r>
      <w:r w:rsidRPr="009E25EE">
        <w:t xml:space="preserve"> AP-fondens kostnader</w:t>
      </w:r>
    </w:p>
    <w:tbl>
      <w:tblPr>
        <w:tblW w:w="5745" w:type="dxa"/>
        <w:tblLayout w:type="fixed"/>
        <w:tblCellMar>
          <w:left w:w="70" w:type="dxa"/>
          <w:right w:w="70" w:type="dxa"/>
        </w:tblCellMar>
        <w:tblLook w:val="04A0" w:firstRow="1" w:lastRow="0" w:firstColumn="1" w:lastColumn="0" w:noHBand="0" w:noVBand="1"/>
      </w:tblPr>
      <w:tblGrid>
        <w:gridCol w:w="2395"/>
        <w:gridCol w:w="670"/>
        <w:gridCol w:w="670"/>
        <w:gridCol w:w="670"/>
        <w:gridCol w:w="670"/>
        <w:gridCol w:w="670"/>
      </w:tblGrid>
      <w:tr w:rsidR="00550F8A" w:rsidRPr="005A3B71" w14:paraId="184B4EB0" w14:textId="569F9054" w:rsidTr="005A3B71">
        <w:trPr>
          <w:trHeight w:val="289"/>
        </w:trPr>
        <w:tc>
          <w:tcPr>
            <w:tcW w:w="2395" w:type="dxa"/>
            <w:tcBorders>
              <w:top w:val="nil"/>
              <w:left w:val="nil"/>
              <w:bottom w:val="single" w:sz="4" w:space="0" w:color="auto"/>
              <w:right w:val="nil"/>
            </w:tcBorders>
            <w:noWrap/>
            <w:vAlign w:val="bottom"/>
            <w:hideMark/>
          </w:tcPr>
          <w:p w14:paraId="7ABCAD3F" w14:textId="77777777" w:rsidR="00550F8A" w:rsidRPr="005A3B71" w:rsidRDefault="00550F8A" w:rsidP="00550F8A">
            <w:pPr>
              <w:pStyle w:val="TabellHuvud"/>
              <w:jc w:val="left"/>
              <w:rPr>
                <w:b w:val="0"/>
              </w:rPr>
            </w:pPr>
            <w:r w:rsidRPr="005A3B71">
              <w:rPr>
                <w:b w:val="0"/>
                <w:i/>
              </w:rPr>
              <w:t>Miljoner kronor</w:t>
            </w:r>
          </w:p>
        </w:tc>
        <w:tc>
          <w:tcPr>
            <w:tcW w:w="670" w:type="dxa"/>
            <w:tcBorders>
              <w:top w:val="nil"/>
              <w:left w:val="nil"/>
              <w:bottom w:val="single" w:sz="4" w:space="0" w:color="auto"/>
              <w:right w:val="nil"/>
            </w:tcBorders>
            <w:noWrap/>
            <w:vAlign w:val="center"/>
            <w:hideMark/>
          </w:tcPr>
          <w:p w14:paraId="03028FBB" w14:textId="77777777" w:rsidR="00550F8A" w:rsidRPr="00FF4556" w:rsidRDefault="00550F8A" w:rsidP="00550F8A">
            <w:pPr>
              <w:pStyle w:val="TabellHuvud"/>
            </w:pPr>
            <w:r w:rsidRPr="00FF4556">
              <w:t>2015</w:t>
            </w:r>
          </w:p>
        </w:tc>
        <w:tc>
          <w:tcPr>
            <w:tcW w:w="670" w:type="dxa"/>
            <w:tcBorders>
              <w:top w:val="nil"/>
              <w:left w:val="nil"/>
              <w:bottom w:val="single" w:sz="4" w:space="0" w:color="auto"/>
              <w:right w:val="nil"/>
            </w:tcBorders>
            <w:noWrap/>
            <w:vAlign w:val="center"/>
            <w:hideMark/>
          </w:tcPr>
          <w:p w14:paraId="1450AE23" w14:textId="77777777" w:rsidR="00550F8A" w:rsidRPr="005A0943" w:rsidRDefault="00550F8A" w:rsidP="00550F8A">
            <w:pPr>
              <w:pStyle w:val="TabellHuvud"/>
            </w:pPr>
            <w:r w:rsidRPr="005D395A">
              <w:t>2016</w:t>
            </w:r>
          </w:p>
        </w:tc>
        <w:tc>
          <w:tcPr>
            <w:tcW w:w="670" w:type="dxa"/>
            <w:tcBorders>
              <w:top w:val="nil"/>
              <w:left w:val="nil"/>
              <w:bottom w:val="single" w:sz="4" w:space="0" w:color="auto"/>
              <w:right w:val="nil"/>
            </w:tcBorders>
            <w:vAlign w:val="center"/>
            <w:hideMark/>
          </w:tcPr>
          <w:p w14:paraId="763526D7" w14:textId="77777777" w:rsidR="00550F8A" w:rsidRPr="005A0943" w:rsidRDefault="00550F8A" w:rsidP="00550F8A">
            <w:pPr>
              <w:pStyle w:val="TabellHuvud"/>
            </w:pPr>
            <w:r w:rsidRPr="005A0943">
              <w:t>2017</w:t>
            </w:r>
          </w:p>
        </w:tc>
        <w:tc>
          <w:tcPr>
            <w:tcW w:w="670" w:type="dxa"/>
            <w:tcBorders>
              <w:top w:val="nil"/>
              <w:left w:val="nil"/>
              <w:bottom w:val="single" w:sz="4" w:space="0" w:color="auto"/>
              <w:right w:val="nil"/>
            </w:tcBorders>
            <w:vAlign w:val="center"/>
          </w:tcPr>
          <w:p w14:paraId="70200ACD" w14:textId="77777777" w:rsidR="00550F8A" w:rsidRPr="005A0943" w:rsidRDefault="00550F8A" w:rsidP="00550F8A">
            <w:pPr>
              <w:pStyle w:val="TabellHuvud"/>
            </w:pPr>
            <w:r w:rsidRPr="005A0943">
              <w:t>2018</w:t>
            </w:r>
          </w:p>
        </w:tc>
        <w:tc>
          <w:tcPr>
            <w:tcW w:w="670" w:type="dxa"/>
            <w:tcBorders>
              <w:top w:val="nil"/>
              <w:left w:val="nil"/>
              <w:bottom w:val="single" w:sz="4" w:space="0" w:color="auto"/>
              <w:right w:val="nil"/>
            </w:tcBorders>
            <w:vAlign w:val="center"/>
          </w:tcPr>
          <w:p w14:paraId="0A47BB91" w14:textId="1FE0ADBB" w:rsidR="00550F8A" w:rsidRPr="005A3B71" w:rsidRDefault="00550F8A" w:rsidP="00550F8A">
            <w:pPr>
              <w:pStyle w:val="TabellHuvud"/>
            </w:pPr>
            <w:r w:rsidRPr="00510F58">
              <w:t>2019</w:t>
            </w:r>
          </w:p>
        </w:tc>
      </w:tr>
      <w:tr w:rsidR="00550F8A" w:rsidRPr="005A3B71" w14:paraId="35E2AD0E" w14:textId="79B5BE8E" w:rsidTr="005A3B71">
        <w:trPr>
          <w:trHeight w:val="289"/>
        </w:trPr>
        <w:tc>
          <w:tcPr>
            <w:tcW w:w="2395" w:type="dxa"/>
            <w:tcBorders>
              <w:top w:val="nil"/>
              <w:left w:val="nil"/>
              <w:bottom w:val="single" w:sz="4" w:space="0" w:color="auto"/>
              <w:right w:val="nil"/>
            </w:tcBorders>
            <w:noWrap/>
            <w:vAlign w:val="bottom"/>
            <w:hideMark/>
          </w:tcPr>
          <w:p w14:paraId="1C16854A" w14:textId="77777777" w:rsidR="00550F8A" w:rsidRPr="005A3B71" w:rsidRDefault="00550F8A" w:rsidP="00550F8A">
            <w:pPr>
              <w:pStyle w:val="TabellHuvud"/>
              <w:jc w:val="left"/>
              <w:rPr>
                <w:b w:val="0"/>
              </w:rPr>
            </w:pPr>
            <w:r w:rsidRPr="005A3B71">
              <w:rPr>
                <w:b w:val="0"/>
              </w:rPr>
              <w:t>Interna kostnader</w:t>
            </w:r>
          </w:p>
        </w:tc>
        <w:tc>
          <w:tcPr>
            <w:tcW w:w="670" w:type="dxa"/>
            <w:tcBorders>
              <w:top w:val="nil"/>
              <w:left w:val="nil"/>
              <w:bottom w:val="single" w:sz="4" w:space="0" w:color="auto"/>
              <w:right w:val="nil"/>
            </w:tcBorders>
            <w:noWrap/>
            <w:vAlign w:val="center"/>
            <w:hideMark/>
          </w:tcPr>
          <w:p w14:paraId="65A8726D" w14:textId="77777777" w:rsidR="00550F8A" w:rsidRPr="005A3B71" w:rsidRDefault="00550F8A" w:rsidP="00550F8A">
            <w:pPr>
              <w:pStyle w:val="TabellHuvud"/>
              <w:rPr>
                <w:b w:val="0"/>
              </w:rPr>
            </w:pPr>
            <w:r w:rsidRPr="005A3B71">
              <w:rPr>
                <w:b w:val="0"/>
                <w:color w:val="000000"/>
                <w:szCs w:val="22"/>
              </w:rPr>
              <w:t>106</w:t>
            </w:r>
          </w:p>
        </w:tc>
        <w:tc>
          <w:tcPr>
            <w:tcW w:w="670" w:type="dxa"/>
            <w:tcBorders>
              <w:top w:val="nil"/>
              <w:left w:val="nil"/>
              <w:bottom w:val="single" w:sz="4" w:space="0" w:color="auto"/>
              <w:right w:val="nil"/>
            </w:tcBorders>
            <w:noWrap/>
            <w:vAlign w:val="center"/>
            <w:hideMark/>
          </w:tcPr>
          <w:p w14:paraId="0A3AA61A" w14:textId="77777777" w:rsidR="00550F8A" w:rsidRPr="005A3B71" w:rsidRDefault="00550F8A" w:rsidP="00550F8A">
            <w:pPr>
              <w:pStyle w:val="TabellHuvud"/>
              <w:rPr>
                <w:b w:val="0"/>
              </w:rPr>
            </w:pPr>
            <w:r w:rsidRPr="005A3B71">
              <w:rPr>
                <w:b w:val="0"/>
                <w:color w:val="000000"/>
                <w:szCs w:val="22"/>
              </w:rPr>
              <w:t>92</w:t>
            </w:r>
          </w:p>
        </w:tc>
        <w:tc>
          <w:tcPr>
            <w:tcW w:w="670" w:type="dxa"/>
            <w:tcBorders>
              <w:top w:val="nil"/>
              <w:left w:val="nil"/>
              <w:bottom w:val="single" w:sz="4" w:space="0" w:color="auto"/>
              <w:right w:val="nil"/>
            </w:tcBorders>
            <w:vAlign w:val="center"/>
            <w:hideMark/>
          </w:tcPr>
          <w:p w14:paraId="0702F982" w14:textId="77777777" w:rsidR="00550F8A" w:rsidRPr="005A3B71" w:rsidRDefault="00550F8A" w:rsidP="00550F8A">
            <w:pPr>
              <w:pStyle w:val="TabellHuvud"/>
              <w:rPr>
                <w:b w:val="0"/>
                <w:color w:val="000000"/>
                <w:szCs w:val="22"/>
              </w:rPr>
            </w:pPr>
            <w:r w:rsidRPr="005A3B71">
              <w:rPr>
                <w:b w:val="0"/>
                <w:color w:val="000000"/>
                <w:szCs w:val="22"/>
              </w:rPr>
              <w:t>86</w:t>
            </w:r>
          </w:p>
        </w:tc>
        <w:tc>
          <w:tcPr>
            <w:tcW w:w="670" w:type="dxa"/>
            <w:tcBorders>
              <w:top w:val="nil"/>
              <w:left w:val="nil"/>
              <w:bottom w:val="single" w:sz="4" w:space="0" w:color="auto"/>
              <w:right w:val="nil"/>
            </w:tcBorders>
            <w:vAlign w:val="center"/>
          </w:tcPr>
          <w:p w14:paraId="182A9D56" w14:textId="77777777" w:rsidR="00550F8A" w:rsidRPr="005A3B71" w:rsidRDefault="00550F8A" w:rsidP="00550F8A">
            <w:pPr>
              <w:pStyle w:val="TabellHuvud"/>
              <w:rPr>
                <w:b w:val="0"/>
                <w:color w:val="000000"/>
                <w:szCs w:val="22"/>
              </w:rPr>
            </w:pPr>
            <w:r w:rsidRPr="005A3B71">
              <w:rPr>
                <w:b w:val="0"/>
                <w:color w:val="000000"/>
                <w:szCs w:val="22"/>
              </w:rPr>
              <w:t>93</w:t>
            </w:r>
          </w:p>
        </w:tc>
        <w:tc>
          <w:tcPr>
            <w:tcW w:w="670" w:type="dxa"/>
            <w:tcBorders>
              <w:top w:val="nil"/>
              <w:left w:val="nil"/>
              <w:bottom w:val="single" w:sz="4" w:space="0" w:color="auto"/>
              <w:right w:val="nil"/>
            </w:tcBorders>
            <w:vAlign w:val="center"/>
          </w:tcPr>
          <w:p w14:paraId="1F7490E7" w14:textId="017575AE" w:rsidR="00550F8A" w:rsidRPr="005A3B71" w:rsidRDefault="00550F8A" w:rsidP="00550F8A">
            <w:pPr>
              <w:pStyle w:val="TabellHuvud"/>
              <w:rPr>
                <w:b w:val="0"/>
                <w:color w:val="000000"/>
                <w:szCs w:val="22"/>
              </w:rPr>
            </w:pPr>
            <w:r w:rsidRPr="005A3B71">
              <w:rPr>
                <w:b w:val="0"/>
                <w:color w:val="000000"/>
                <w:szCs w:val="22"/>
              </w:rPr>
              <w:t>95</w:t>
            </w:r>
          </w:p>
        </w:tc>
      </w:tr>
      <w:tr w:rsidR="00550F8A" w:rsidRPr="005A3B71" w14:paraId="3BC83404" w14:textId="0D01460C" w:rsidTr="005A3B71">
        <w:trPr>
          <w:trHeight w:val="289"/>
        </w:trPr>
        <w:tc>
          <w:tcPr>
            <w:tcW w:w="2395" w:type="dxa"/>
            <w:noWrap/>
            <w:vAlign w:val="bottom"/>
            <w:hideMark/>
          </w:tcPr>
          <w:p w14:paraId="5415D07F" w14:textId="77777777" w:rsidR="00550F8A" w:rsidRPr="005A3B71" w:rsidRDefault="00550F8A" w:rsidP="00550F8A">
            <w:pPr>
              <w:pStyle w:val="TabellHuvud"/>
              <w:jc w:val="left"/>
              <w:rPr>
                <w:b w:val="0"/>
              </w:rPr>
            </w:pPr>
            <w:r w:rsidRPr="005A3B71">
              <w:rPr>
                <w:b w:val="0"/>
              </w:rPr>
              <w:t>Personalkostnader</w:t>
            </w:r>
          </w:p>
        </w:tc>
        <w:tc>
          <w:tcPr>
            <w:tcW w:w="670" w:type="dxa"/>
            <w:noWrap/>
            <w:vAlign w:val="bottom"/>
            <w:hideMark/>
          </w:tcPr>
          <w:p w14:paraId="0019DE4A" w14:textId="77777777" w:rsidR="00550F8A" w:rsidRPr="005A3B71" w:rsidRDefault="00550F8A" w:rsidP="00550F8A">
            <w:pPr>
              <w:pStyle w:val="TabellHuvud"/>
              <w:rPr>
                <w:b w:val="0"/>
              </w:rPr>
            </w:pPr>
            <w:r w:rsidRPr="005A3B71">
              <w:rPr>
                <w:b w:val="0"/>
                <w:color w:val="000000"/>
                <w:szCs w:val="22"/>
              </w:rPr>
              <w:t>64</w:t>
            </w:r>
          </w:p>
        </w:tc>
        <w:tc>
          <w:tcPr>
            <w:tcW w:w="670" w:type="dxa"/>
            <w:noWrap/>
            <w:vAlign w:val="bottom"/>
            <w:hideMark/>
          </w:tcPr>
          <w:p w14:paraId="7B717B98" w14:textId="77777777" w:rsidR="00550F8A" w:rsidRPr="005A3B71" w:rsidRDefault="00550F8A" w:rsidP="00550F8A">
            <w:pPr>
              <w:pStyle w:val="TabellHuvud"/>
              <w:rPr>
                <w:b w:val="0"/>
              </w:rPr>
            </w:pPr>
            <w:r w:rsidRPr="005A3B71">
              <w:rPr>
                <w:b w:val="0"/>
                <w:color w:val="000000"/>
                <w:szCs w:val="22"/>
              </w:rPr>
              <w:t>68</w:t>
            </w:r>
          </w:p>
        </w:tc>
        <w:tc>
          <w:tcPr>
            <w:tcW w:w="670" w:type="dxa"/>
            <w:vAlign w:val="center"/>
            <w:hideMark/>
          </w:tcPr>
          <w:p w14:paraId="4B9F77B2" w14:textId="77777777" w:rsidR="00550F8A" w:rsidRPr="005A3B71" w:rsidRDefault="00550F8A" w:rsidP="00550F8A">
            <w:pPr>
              <w:pStyle w:val="TabellHuvud"/>
              <w:rPr>
                <w:b w:val="0"/>
                <w:color w:val="000000"/>
                <w:szCs w:val="22"/>
              </w:rPr>
            </w:pPr>
            <w:r w:rsidRPr="005A3B71">
              <w:rPr>
                <w:b w:val="0"/>
                <w:color w:val="000000"/>
                <w:szCs w:val="22"/>
              </w:rPr>
              <w:t>64</w:t>
            </w:r>
          </w:p>
        </w:tc>
        <w:tc>
          <w:tcPr>
            <w:tcW w:w="670" w:type="dxa"/>
            <w:vAlign w:val="center"/>
          </w:tcPr>
          <w:p w14:paraId="3FBFCA7F" w14:textId="77777777" w:rsidR="00550F8A" w:rsidRPr="005A3B71" w:rsidRDefault="00550F8A" w:rsidP="00550F8A">
            <w:pPr>
              <w:pStyle w:val="TabellHuvud"/>
              <w:rPr>
                <w:b w:val="0"/>
                <w:color w:val="000000"/>
                <w:szCs w:val="22"/>
              </w:rPr>
            </w:pPr>
            <w:r w:rsidRPr="005A3B71">
              <w:rPr>
                <w:b w:val="0"/>
                <w:color w:val="000000"/>
                <w:szCs w:val="22"/>
              </w:rPr>
              <w:t>67</w:t>
            </w:r>
          </w:p>
        </w:tc>
        <w:tc>
          <w:tcPr>
            <w:tcW w:w="670" w:type="dxa"/>
            <w:vAlign w:val="center"/>
          </w:tcPr>
          <w:p w14:paraId="34551846" w14:textId="5F18D52E" w:rsidR="00550F8A" w:rsidRPr="005A3B71" w:rsidRDefault="00550F8A" w:rsidP="00550F8A">
            <w:pPr>
              <w:pStyle w:val="TabellHuvud"/>
              <w:rPr>
                <w:b w:val="0"/>
                <w:color w:val="000000"/>
                <w:szCs w:val="22"/>
              </w:rPr>
            </w:pPr>
            <w:r w:rsidRPr="005A3B71">
              <w:rPr>
                <w:b w:val="0"/>
                <w:color w:val="000000"/>
                <w:szCs w:val="22"/>
              </w:rPr>
              <w:t>66</w:t>
            </w:r>
          </w:p>
        </w:tc>
      </w:tr>
      <w:tr w:rsidR="00550F8A" w:rsidRPr="005A3B71" w14:paraId="12DFC064" w14:textId="75C56A40" w:rsidTr="005A3B71">
        <w:trPr>
          <w:trHeight w:val="289"/>
        </w:trPr>
        <w:tc>
          <w:tcPr>
            <w:tcW w:w="2395" w:type="dxa"/>
            <w:noWrap/>
            <w:vAlign w:val="bottom"/>
            <w:hideMark/>
          </w:tcPr>
          <w:p w14:paraId="0A805B0B" w14:textId="77777777" w:rsidR="00550F8A" w:rsidRPr="005A3B71" w:rsidRDefault="00550F8A" w:rsidP="00550F8A">
            <w:pPr>
              <w:pStyle w:val="TabellHuvud"/>
              <w:jc w:val="left"/>
              <w:rPr>
                <w:b w:val="0"/>
              </w:rPr>
            </w:pPr>
            <w:r w:rsidRPr="005A3B71">
              <w:rPr>
                <w:b w:val="0"/>
              </w:rPr>
              <w:t>Lokalkostnader</w:t>
            </w:r>
          </w:p>
        </w:tc>
        <w:tc>
          <w:tcPr>
            <w:tcW w:w="670" w:type="dxa"/>
            <w:noWrap/>
            <w:vAlign w:val="bottom"/>
            <w:hideMark/>
          </w:tcPr>
          <w:p w14:paraId="76C1244A" w14:textId="77777777" w:rsidR="00550F8A" w:rsidRPr="005A3B71" w:rsidRDefault="00550F8A" w:rsidP="00550F8A">
            <w:pPr>
              <w:pStyle w:val="TabellHuvud"/>
              <w:rPr>
                <w:b w:val="0"/>
              </w:rPr>
            </w:pPr>
            <w:r w:rsidRPr="005A3B71">
              <w:rPr>
                <w:b w:val="0"/>
                <w:color w:val="000000"/>
                <w:szCs w:val="22"/>
              </w:rPr>
              <w:t>5</w:t>
            </w:r>
          </w:p>
        </w:tc>
        <w:tc>
          <w:tcPr>
            <w:tcW w:w="670" w:type="dxa"/>
            <w:noWrap/>
            <w:vAlign w:val="bottom"/>
            <w:hideMark/>
          </w:tcPr>
          <w:p w14:paraId="6A9A3247" w14:textId="77777777" w:rsidR="00550F8A" w:rsidRPr="005A3B71" w:rsidRDefault="00550F8A" w:rsidP="00550F8A">
            <w:pPr>
              <w:pStyle w:val="TabellHuvud"/>
              <w:rPr>
                <w:b w:val="0"/>
              </w:rPr>
            </w:pPr>
            <w:r w:rsidRPr="005A3B71">
              <w:rPr>
                <w:b w:val="0"/>
                <w:color w:val="000000"/>
                <w:szCs w:val="22"/>
              </w:rPr>
              <w:t>6</w:t>
            </w:r>
          </w:p>
        </w:tc>
        <w:tc>
          <w:tcPr>
            <w:tcW w:w="670" w:type="dxa"/>
            <w:vAlign w:val="center"/>
            <w:hideMark/>
          </w:tcPr>
          <w:p w14:paraId="3887B053" w14:textId="77777777" w:rsidR="00550F8A" w:rsidRPr="005A3B71" w:rsidRDefault="00550F8A" w:rsidP="00550F8A">
            <w:pPr>
              <w:pStyle w:val="TabellHuvud"/>
              <w:rPr>
                <w:b w:val="0"/>
                <w:color w:val="000000"/>
                <w:szCs w:val="22"/>
              </w:rPr>
            </w:pPr>
            <w:r w:rsidRPr="005A3B71">
              <w:rPr>
                <w:b w:val="0"/>
                <w:color w:val="000000"/>
                <w:szCs w:val="22"/>
              </w:rPr>
              <w:t>6</w:t>
            </w:r>
          </w:p>
        </w:tc>
        <w:tc>
          <w:tcPr>
            <w:tcW w:w="670" w:type="dxa"/>
            <w:vAlign w:val="center"/>
          </w:tcPr>
          <w:p w14:paraId="48843485" w14:textId="77777777" w:rsidR="00550F8A" w:rsidRPr="005A3B71" w:rsidRDefault="00550F8A" w:rsidP="00550F8A">
            <w:pPr>
              <w:pStyle w:val="TabellHuvud"/>
              <w:rPr>
                <w:b w:val="0"/>
                <w:color w:val="000000"/>
                <w:szCs w:val="22"/>
              </w:rPr>
            </w:pPr>
            <w:r w:rsidRPr="005A3B71">
              <w:rPr>
                <w:b w:val="0"/>
                <w:color w:val="000000"/>
                <w:szCs w:val="22"/>
              </w:rPr>
              <w:t>6</w:t>
            </w:r>
          </w:p>
        </w:tc>
        <w:tc>
          <w:tcPr>
            <w:tcW w:w="670" w:type="dxa"/>
            <w:vAlign w:val="center"/>
          </w:tcPr>
          <w:p w14:paraId="3BDE11E9" w14:textId="4E45D7B3" w:rsidR="00550F8A" w:rsidRPr="005A3B71" w:rsidRDefault="00550F8A" w:rsidP="00550F8A">
            <w:pPr>
              <w:pStyle w:val="TabellHuvud"/>
              <w:rPr>
                <w:b w:val="0"/>
                <w:color w:val="000000"/>
                <w:szCs w:val="22"/>
              </w:rPr>
            </w:pPr>
            <w:r w:rsidRPr="005A3B71">
              <w:rPr>
                <w:b w:val="0"/>
                <w:color w:val="000000"/>
                <w:szCs w:val="22"/>
              </w:rPr>
              <w:t>9</w:t>
            </w:r>
          </w:p>
        </w:tc>
      </w:tr>
      <w:tr w:rsidR="00550F8A" w:rsidRPr="005A3B71" w14:paraId="12F205EE" w14:textId="17058B3D" w:rsidTr="005A3B71">
        <w:trPr>
          <w:trHeight w:val="289"/>
        </w:trPr>
        <w:tc>
          <w:tcPr>
            <w:tcW w:w="2395" w:type="dxa"/>
            <w:noWrap/>
            <w:vAlign w:val="bottom"/>
            <w:hideMark/>
          </w:tcPr>
          <w:p w14:paraId="2CE46949" w14:textId="77777777" w:rsidR="00550F8A" w:rsidRPr="005A3B71" w:rsidRDefault="00550F8A" w:rsidP="00550F8A">
            <w:pPr>
              <w:pStyle w:val="TabellHuvud"/>
              <w:jc w:val="left"/>
              <w:rPr>
                <w:b w:val="0"/>
              </w:rPr>
            </w:pPr>
            <w:r w:rsidRPr="005A3B71">
              <w:rPr>
                <w:b w:val="0"/>
              </w:rPr>
              <w:t>Köpta tjänster</w:t>
            </w:r>
          </w:p>
        </w:tc>
        <w:tc>
          <w:tcPr>
            <w:tcW w:w="670" w:type="dxa"/>
            <w:noWrap/>
            <w:vAlign w:val="bottom"/>
            <w:hideMark/>
          </w:tcPr>
          <w:p w14:paraId="327F6F21" w14:textId="77777777" w:rsidR="00550F8A" w:rsidRPr="005A3B71" w:rsidRDefault="00550F8A" w:rsidP="00550F8A">
            <w:pPr>
              <w:pStyle w:val="TabellHuvud"/>
              <w:rPr>
                <w:b w:val="0"/>
              </w:rPr>
            </w:pPr>
            <w:r w:rsidRPr="005A3B71">
              <w:rPr>
                <w:b w:val="0"/>
                <w:color w:val="000000"/>
                <w:szCs w:val="22"/>
              </w:rPr>
              <w:t>18</w:t>
            </w:r>
          </w:p>
        </w:tc>
        <w:tc>
          <w:tcPr>
            <w:tcW w:w="670" w:type="dxa"/>
            <w:noWrap/>
            <w:vAlign w:val="bottom"/>
            <w:hideMark/>
          </w:tcPr>
          <w:p w14:paraId="5DD718FB" w14:textId="77777777" w:rsidR="00550F8A" w:rsidRPr="005A3B71" w:rsidRDefault="00550F8A" w:rsidP="00550F8A">
            <w:pPr>
              <w:pStyle w:val="TabellHuvud"/>
              <w:rPr>
                <w:b w:val="0"/>
              </w:rPr>
            </w:pPr>
            <w:r w:rsidRPr="005A3B71">
              <w:rPr>
                <w:b w:val="0"/>
                <w:color w:val="000000"/>
                <w:szCs w:val="22"/>
              </w:rPr>
              <w:t>4</w:t>
            </w:r>
          </w:p>
        </w:tc>
        <w:tc>
          <w:tcPr>
            <w:tcW w:w="670" w:type="dxa"/>
            <w:vAlign w:val="center"/>
            <w:hideMark/>
          </w:tcPr>
          <w:p w14:paraId="1FE646C7" w14:textId="77777777" w:rsidR="00550F8A" w:rsidRPr="005A3B71" w:rsidRDefault="00550F8A" w:rsidP="00550F8A">
            <w:pPr>
              <w:pStyle w:val="TabellHuvud"/>
              <w:rPr>
                <w:b w:val="0"/>
                <w:color w:val="000000"/>
                <w:szCs w:val="22"/>
              </w:rPr>
            </w:pPr>
            <w:r w:rsidRPr="005A3B71">
              <w:rPr>
                <w:b w:val="0"/>
                <w:color w:val="000000"/>
                <w:szCs w:val="22"/>
              </w:rPr>
              <w:t>2</w:t>
            </w:r>
          </w:p>
        </w:tc>
        <w:tc>
          <w:tcPr>
            <w:tcW w:w="670" w:type="dxa"/>
            <w:vAlign w:val="center"/>
          </w:tcPr>
          <w:p w14:paraId="603601DB" w14:textId="77777777" w:rsidR="00550F8A" w:rsidRPr="005A3B71" w:rsidRDefault="00550F8A" w:rsidP="00550F8A">
            <w:pPr>
              <w:pStyle w:val="TabellHuvud"/>
              <w:rPr>
                <w:b w:val="0"/>
                <w:color w:val="000000"/>
                <w:szCs w:val="22"/>
              </w:rPr>
            </w:pPr>
            <w:r w:rsidRPr="005A3B71">
              <w:rPr>
                <w:b w:val="0"/>
                <w:color w:val="000000"/>
                <w:szCs w:val="22"/>
              </w:rPr>
              <w:t>4</w:t>
            </w:r>
          </w:p>
        </w:tc>
        <w:tc>
          <w:tcPr>
            <w:tcW w:w="670" w:type="dxa"/>
            <w:vAlign w:val="center"/>
          </w:tcPr>
          <w:p w14:paraId="34773F5C" w14:textId="47D336CA" w:rsidR="00550F8A" w:rsidRPr="005A3B71" w:rsidRDefault="00550F8A" w:rsidP="00550F8A">
            <w:pPr>
              <w:pStyle w:val="TabellHuvud"/>
              <w:rPr>
                <w:b w:val="0"/>
                <w:color w:val="000000"/>
                <w:szCs w:val="22"/>
              </w:rPr>
            </w:pPr>
            <w:r w:rsidRPr="005A3B71">
              <w:rPr>
                <w:b w:val="0"/>
                <w:color w:val="000000"/>
                <w:szCs w:val="22"/>
              </w:rPr>
              <w:t>3</w:t>
            </w:r>
          </w:p>
        </w:tc>
      </w:tr>
      <w:tr w:rsidR="00550F8A" w:rsidRPr="005A3B71" w14:paraId="77AF1D54" w14:textId="0EEC28EB" w:rsidTr="005A3B71">
        <w:trPr>
          <w:trHeight w:val="289"/>
        </w:trPr>
        <w:tc>
          <w:tcPr>
            <w:tcW w:w="2395" w:type="dxa"/>
            <w:noWrap/>
            <w:vAlign w:val="bottom"/>
            <w:hideMark/>
          </w:tcPr>
          <w:p w14:paraId="69DA26FE" w14:textId="77777777" w:rsidR="00550F8A" w:rsidRPr="005A3B71" w:rsidRDefault="00550F8A" w:rsidP="00550F8A">
            <w:pPr>
              <w:pStyle w:val="TabellHuvud"/>
              <w:jc w:val="left"/>
              <w:rPr>
                <w:b w:val="0"/>
              </w:rPr>
            </w:pPr>
            <w:r w:rsidRPr="005A3B71">
              <w:rPr>
                <w:b w:val="0"/>
              </w:rPr>
              <w:t>Informations- och datakostnader</w:t>
            </w:r>
          </w:p>
        </w:tc>
        <w:tc>
          <w:tcPr>
            <w:tcW w:w="670" w:type="dxa"/>
            <w:noWrap/>
            <w:vAlign w:val="bottom"/>
            <w:hideMark/>
          </w:tcPr>
          <w:p w14:paraId="12B2BEE7" w14:textId="77777777" w:rsidR="00550F8A" w:rsidRPr="005A3B71" w:rsidRDefault="00550F8A" w:rsidP="00550F8A">
            <w:pPr>
              <w:pStyle w:val="TabellHuvud"/>
              <w:rPr>
                <w:b w:val="0"/>
              </w:rPr>
            </w:pPr>
            <w:r w:rsidRPr="005A3B71">
              <w:rPr>
                <w:b w:val="0"/>
                <w:color w:val="000000"/>
                <w:szCs w:val="22"/>
              </w:rPr>
              <w:t>6</w:t>
            </w:r>
          </w:p>
        </w:tc>
        <w:tc>
          <w:tcPr>
            <w:tcW w:w="670" w:type="dxa"/>
            <w:noWrap/>
            <w:vAlign w:val="bottom"/>
            <w:hideMark/>
          </w:tcPr>
          <w:p w14:paraId="6E5270DE" w14:textId="77777777" w:rsidR="00550F8A" w:rsidRPr="005A3B71" w:rsidRDefault="00550F8A" w:rsidP="00550F8A">
            <w:pPr>
              <w:pStyle w:val="TabellHuvud"/>
              <w:rPr>
                <w:b w:val="0"/>
              </w:rPr>
            </w:pPr>
            <w:r w:rsidRPr="005A3B71">
              <w:rPr>
                <w:b w:val="0"/>
                <w:color w:val="000000"/>
                <w:szCs w:val="22"/>
              </w:rPr>
              <w:t>4</w:t>
            </w:r>
          </w:p>
        </w:tc>
        <w:tc>
          <w:tcPr>
            <w:tcW w:w="670" w:type="dxa"/>
            <w:vAlign w:val="center"/>
            <w:hideMark/>
          </w:tcPr>
          <w:p w14:paraId="6BC0E364" w14:textId="77777777" w:rsidR="00550F8A" w:rsidRPr="005A3B71" w:rsidRDefault="00550F8A" w:rsidP="00550F8A">
            <w:pPr>
              <w:pStyle w:val="TabellHuvud"/>
              <w:rPr>
                <w:b w:val="0"/>
                <w:color w:val="000000"/>
                <w:szCs w:val="22"/>
              </w:rPr>
            </w:pPr>
            <w:r w:rsidRPr="005A3B71">
              <w:rPr>
                <w:b w:val="0"/>
                <w:color w:val="000000"/>
                <w:szCs w:val="22"/>
              </w:rPr>
              <w:t>4</w:t>
            </w:r>
          </w:p>
        </w:tc>
        <w:tc>
          <w:tcPr>
            <w:tcW w:w="670" w:type="dxa"/>
            <w:vAlign w:val="center"/>
          </w:tcPr>
          <w:p w14:paraId="61E05F26" w14:textId="77777777" w:rsidR="00550F8A" w:rsidRPr="005A3B71" w:rsidRDefault="00550F8A" w:rsidP="00550F8A">
            <w:pPr>
              <w:pStyle w:val="TabellHuvud"/>
              <w:rPr>
                <w:b w:val="0"/>
                <w:color w:val="000000"/>
                <w:szCs w:val="22"/>
              </w:rPr>
            </w:pPr>
            <w:r w:rsidRPr="005A3B71">
              <w:rPr>
                <w:b w:val="0"/>
                <w:color w:val="000000"/>
                <w:szCs w:val="22"/>
              </w:rPr>
              <w:t>4</w:t>
            </w:r>
          </w:p>
        </w:tc>
        <w:tc>
          <w:tcPr>
            <w:tcW w:w="670" w:type="dxa"/>
            <w:vAlign w:val="center"/>
          </w:tcPr>
          <w:p w14:paraId="221FA0C6" w14:textId="794D4F89" w:rsidR="00550F8A" w:rsidRPr="005A3B71" w:rsidRDefault="00550F8A" w:rsidP="00550F8A">
            <w:pPr>
              <w:pStyle w:val="TabellHuvud"/>
              <w:rPr>
                <w:b w:val="0"/>
                <w:color w:val="000000"/>
                <w:szCs w:val="22"/>
              </w:rPr>
            </w:pPr>
            <w:r w:rsidRPr="005A3B71">
              <w:rPr>
                <w:b w:val="0"/>
                <w:color w:val="000000"/>
                <w:szCs w:val="22"/>
              </w:rPr>
              <w:t>4</w:t>
            </w:r>
          </w:p>
        </w:tc>
      </w:tr>
      <w:tr w:rsidR="00550F8A" w:rsidRPr="005A3B71" w14:paraId="791E36AE" w14:textId="012521EE" w:rsidTr="005A3B71">
        <w:trPr>
          <w:trHeight w:val="289"/>
        </w:trPr>
        <w:tc>
          <w:tcPr>
            <w:tcW w:w="2395" w:type="dxa"/>
            <w:tcBorders>
              <w:top w:val="nil"/>
              <w:left w:val="nil"/>
              <w:bottom w:val="single" w:sz="4" w:space="0" w:color="auto"/>
              <w:right w:val="nil"/>
            </w:tcBorders>
            <w:noWrap/>
            <w:vAlign w:val="bottom"/>
            <w:hideMark/>
          </w:tcPr>
          <w:p w14:paraId="14050845" w14:textId="77777777" w:rsidR="00550F8A" w:rsidRPr="005A3B71" w:rsidRDefault="00550F8A" w:rsidP="00550F8A">
            <w:pPr>
              <w:pStyle w:val="TabellHuvud"/>
              <w:jc w:val="left"/>
              <w:rPr>
                <w:b w:val="0"/>
              </w:rPr>
            </w:pPr>
            <w:r w:rsidRPr="005A3B71">
              <w:rPr>
                <w:b w:val="0"/>
              </w:rPr>
              <w:t>Övrigt</w:t>
            </w:r>
          </w:p>
        </w:tc>
        <w:tc>
          <w:tcPr>
            <w:tcW w:w="670" w:type="dxa"/>
            <w:tcBorders>
              <w:top w:val="nil"/>
              <w:left w:val="nil"/>
              <w:bottom w:val="single" w:sz="4" w:space="0" w:color="auto"/>
              <w:right w:val="nil"/>
            </w:tcBorders>
            <w:noWrap/>
            <w:vAlign w:val="bottom"/>
            <w:hideMark/>
          </w:tcPr>
          <w:p w14:paraId="447B944E" w14:textId="77777777" w:rsidR="00550F8A" w:rsidRPr="005A3B71" w:rsidRDefault="00550F8A" w:rsidP="00550F8A">
            <w:pPr>
              <w:pStyle w:val="TabellHuvud"/>
              <w:rPr>
                <w:b w:val="0"/>
              </w:rPr>
            </w:pPr>
            <w:r w:rsidRPr="005A3B71">
              <w:rPr>
                <w:b w:val="0"/>
                <w:color w:val="000000"/>
                <w:szCs w:val="22"/>
              </w:rPr>
              <w:t>13</w:t>
            </w:r>
          </w:p>
        </w:tc>
        <w:tc>
          <w:tcPr>
            <w:tcW w:w="670" w:type="dxa"/>
            <w:tcBorders>
              <w:top w:val="nil"/>
              <w:left w:val="nil"/>
              <w:bottom w:val="single" w:sz="4" w:space="0" w:color="auto"/>
              <w:right w:val="nil"/>
            </w:tcBorders>
            <w:noWrap/>
            <w:vAlign w:val="bottom"/>
            <w:hideMark/>
          </w:tcPr>
          <w:p w14:paraId="53F55E82" w14:textId="77777777" w:rsidR="00550F8A" w:rsidRPr="005A3B71" w:rsidRDefault="00550F8A" w:rsidP="00550F8A">
            <w:pPr>
              <w:pStyle w:val="TabellHuvud"/>
              <w:rPr>
                <w:b w:val="0"/>
              </w:rPr>
            </w:pPr>
            <w:r w:rsidRPr="005A3B71">
              <w:rPr>
                <w:b w:val="0"/>
                <w:color w:val="000000"/>
                <w:szCs w:val="22"/>
              </w:rPr>
              <w:t>10</w:t>
            </w:r>
          </w:p>
        </w:tc>
        <w:tc>
          <w:tcPr>
            <w:tcW w:w="670" w:type="dxa"/>
            <w:tcBorders>
              <w:top w:val="nil"/>
              <w:left w:val="nil"/>
              <w:bottom w:val="single" w:sz="4" w:space="0" w:color="auto"/>
              <w:right w:val="nil"/>
            </w:tcBorders>
            <w:vAlign w:val="center"/>
            <w:hideMark/>
          </w:tcPr>
          <w:p w14:paraId="073789D5" w14:textId="77777777" w:rsidR="00550F8A" w:rsidRPr="005A3B71" w:rsidRDefault="00550F8A" w:rsidP="00550F8A">
            <w:pPr>
              <w:pStyle w:val="TabellHuvud"/>
              <w:rPr>
                <w:b w:val="0"/>
                <w:color w:val="000000"/>
                <w:szCs w:val="22"/>
              </w:rPr>
            </w:pPr>
            <w:r w:rsidRPr="005A3B71">
              <w:rPr>
                <w:b w:val="0"/>
                <w:color w:val="000000"/>
                <w:szCs w:val="22"/>
              </w:rPr>
              <w:t>10</w:t>
            </w:r>
          </w:p>
        </w:tc>
        <w:tc>
          <w:tcPr>
            <w:tcW w:w="670" w:type="dxa"/>
            <w:tcBorders>
              <w:top w:val="nil"/>
              <w:left w:val="nil"/>
              <w:bottom w:val="single" w:sz="4" w:space="0" w:color="auto"/>
              <w:right w:val="nil"/>
            </w:tcBorders>
            <w:vAlign w:val="center"/>
          </w:tcPr>
          <w:p w14:paraId="78AF535E" w14:textId="77777777" w:rsidR="00550F8A" w:rsidRPr="005A3B71" w:rsidRDefault="00550F8A" w:rsidP="00550F8A">
            <w:pPr>
              <w:pStyle w:val="TabellHuvud"/>
              <w:rPr>
                <w:b w:val="0"/>
                <w:color w:val="000000"/>
                <w:szCs w:val="22"/>
              </w:rPr>
            </w:pPr>
            <w:r w:rsidRPr="005A3B71">
              <w:rPr>
                <w:b w:val="0"/>
                <w:color w:val="000000"/>
                <w:szCs w:val="22"/>
              </w:rPr>
              <w:t>12</w:t>
            </w:r>
          </w:p>
        </w:tc>
        <w:tc>
          <w:tcPr>
            <w:tcW w:w="670" w:type="dxa"/>
            <w:tcBorders>
              <w:top w:val="nil"/>
              <w:left w:val="nil"/>
              <w:bottom w:val="single" w:sz="4" w:space="0" w:color="auto"/>
              <w:right w:val="nil"/>
            </w:tcBorders>
            <w:vAlign w:val="center"/>
          </w:tcPr>
          <w:p w14:paraId="4CB40F39" w14:textId="25F14324" w:rsidR="00550F8A" w:rsidRPr="005A3B71" w:rsidRDefault="00550F8A" w:rsidP="00550F8A">
            <w:pPr>
              <w:pStyle w:val="TabellHuvud"/>
              <w:rPr>
                <w:b w:val="0"/>
                <w:color w:val="000000"/>
                <w:szCs w:val="22"/>
              </w:rPr>
            </w:pPr>
            <w:r w:rsidRPr="005A3B71">
              <w:rPr>
                <w:b w:val="0"/>
                <w:color w:val="000000"/>
                <w:szCs w:val="22"/>
              </w:rPr>
              <w:t>12</w:t>
            </w:r>
          </w:p>
        </w:tc>
      </w:tr>
      <w:tr w:rsidR="00550F8A" w:rsidRPr="005A3B71" w14:paraId="620F4140" w14:textId="190E8F9D" w:rsidTr="005A3B71">
        <w:trPr>
          <w:trHeight w:val="289"/>
        </w:trPr>
        <w:tc>
          <w:tcPr>
            <w:tcW w:w="2395" w:type="dxa"/>
            <w:tcBorders>
              <w:top w:val="nil"/>
              <w:left w:val="nil"/>
              <w:bottom w:val="single" w:sz="4" w:space="0" w:color="auto"/>
              <w:right w:val="nil"/>
            </w:tcBorders>
            <w:noWrap/>
            <w:vAlign w:val="bottom"/>
            <w:hideMark/>
          </w:tcPr>
          <w:p w14:paraId="1724A308" w14:textId="77777777" w:rsidR="00550F8A" w:rsidRPr="005A3B71" w:rsidRDefault="00550F8A" w:rsidP="00550F8A">
            <w:pPr>
              <w:pStyle w:val="TabellHuvud"/>
              <w:jc w:val="left"/>
              <w:rPr>
                <w:b w:val="0"/>
              </w:rPr>
            </w:pPr>
            <w:r w:rsidRPr="005A3B71">
              <w:rPr>
                <w:b w:val="0"/>
              </w:rPr>
              <w:t>Externa förvaltningskostnader</w:t>
            </w:r>
            <w:r w:rsidRPr="005A3B71">
              <w:rPr>
                <w:rStyle w:val="Fotnotsreferens"/>
                <w:b w:val="0"/>
              </w:rPr>
              <w:footnoteReference w:id="29"/>
            </w:r>
          </w:p>
        </w:tc>
        <w:tc>
          <w:tcPr>
            <w:tcW w:w="670" w:type="dxa"/>
            <w:tcBorders>
              <w:top w:val="nil"/>
              <w:left w:val="nil"/>
              <w:bottom w:val="single" w:sz="4" w:space="0" w:color="auto"/>
              <w:right w:val="nil"/>
            </w:tcBorders>
            <w:noWrap/>
            <w:vAlign w:val="bottom"/>
            <w:hideMark/>
          </w:tcPr>
          <w:p w14:paraId="53E88FF6" w14:textId="77777777" w:rsidR="00550F8A" w:rsidRPr="00FF4556" w:rsidRDefault="00550F8A" w:rsidP="00550F8A">
            <w:pPr>
              <w:pStyle w:val="TabellHuvud"/>
              <w:rPr>
                <w:b w:val="0"/>
              </w:rPr>
            </w:pPr>
            <w:r w:rsidRPr="00FF4556">
              <w:rPr>
                <w:b w:val="0"/>
                <w:color w:val="000000"/>
                <w:szCs w:val="22"/>
              </w:rPr>
              <w:t>21</w:t>
            </w:r>
          </w:p>
        </w:tc>
        <w:tc>
          <w:tcPr>
            <w:tcW w:w="670" w:type="dxa"/>
            <w:tcBorders>
              <w:top w:val="nil"/>
              <w:left w:val="nil"/>
              <w:bottom w:val="single" w:sz="4" w:space="0" w:color="auto"/>
              <w:right w:val="nil"/>
            </w:tcBorders>
            <w:noWrap/>
            <w:vAlign w:val="bottom"/>
            <w:hideMark/>
          </w:tcPr>
          <w:p w14:paraId="1BE7C5C8" w14:textId="77777777" w:rsidR="00550F8A" w:rsidRPr="005A0943" w:rsidRDefault="00550F8A" w:rsidP="00550F8A">
            <w:pPr>
              <w:pStyle w:val="TabellHuvud"/>
              <w:rPr>
                <w:b w:val="0"/>
              </w:rPr>
            </w:pPr>
            <w:r w:rsidRPr="005D395A">
              <w:rPr>
                <w:b w:val="0"/>
                <w:color w:val="000000"/>
                <w:szCs w:val="22"/>
              </w:rPr>
              <w:t>13</w:t>
            </w:r>
          </w:p>
        </w:tc>
        <w:tc>
          <w:tcPr>
            <w:tcW w:w="670" w:type="dxa"/>
            <w:tcBorders>
              <w:top w:val="nil"/>
              <w:left w:val="nil"/>
              <w:bottom w:val="single" w:sz="4" w:space="0" w:color="auto"/>
              <w:right w:val="nil"/>
            </w:tcBorders>
            <w:vAlign w:val="center"/>
            <w:hideMark/>
          </w:tcPr>
          <w:p w14:paraId="259B5556" w14:textId="77777777" w:rsidR="00550F8A" w:rsidRPr="005A0943" w:rsidRDefault="00550F8A" w:rsidP="00550F8A">
            <w:pPr>
              <w:pStyle w:val="TabellHuvud"/>
              <w:rPr>
                <w:b w:val="0"/>
                <w:color w:val="000000"/>
                <w:szCs w:val="22"/>
              </w:rPr>
            </w:pPr>
            <w:r w:rsidRPr="005A0943">
              <w:rPr>
                <w:b w:val="0"/>
                <w:color w:val="000000"/>
                <w:szCs w:val="22"/>
              </w:rPr>
              <w:t>31</w:t>
            </w:r>
          </w:p>
        </w:tc>
        <w:tc>
          <w:tcPr>
            <w:tcW w:w="670" w:type="dxa"/>
            <w:tcBorders>
              <w:top w:val="nil"/>
              <w:left w:val="nil"/>
              <w:bottom w:val="single" w:sz="4" w:space="0" w:color="auto"/>
              <w:right w:val="nil"/>
            </w:tcBorders>
          </w:tcPr>
          <w:p w14:paraId="53258940" w14:textId="77777777" w:rsidR="00550F8A" w:rsidRPr="005A0943" w:rsidRDefault="00550F8A" w:rsidP="00550F8A">
            <w:pPr>
              <w:pStyle w:val="TabellHuvud"/>
              <w:rPr>
                <w:b w:val="0"/>
                <w:color w:val="000000"/>
                <w:szCs w:val="22"/>
              </w:rPr>
            </w:pPr>
            <w:r w:rsidRPr="005A0943">
              <w:rPr>
                <w:b w:val="0"/>
                <w:color w:val="000000"/>
                <w:szCs w:val="22"/>
              </w:rPr>
              <w:t>8</w:t>
            </w:r>
          </w:p>
        </w:tc>
        <w:tc>
          <w:tcPr>
            <w:tcW w:w="670" w:type="dxa"/>
            <w:tcBorders>
              <w:top w:val="nil"/>
              <w:left w:val="nil"/>
              <w:bottom w:val="single" w:sz="4" w:space="0" w:color="auto"/>
              <w:right w:val="nil"/>
            </w:tcBorders>
          </w:tcPr>
          <w:p w14:paraId="76FB757F" w14:textId="7D049146" w:rsidR="00550F8A" w:rsidRPr="005A3B71" w:rsidRDefault="00550F8A" w:rsidP="00550F8A">
            <w:pPr>
              <w:pStyle w:val="TabellHuvud"/>
              <w:rPr>
                <w:b w:val="0"/>
                <w:color w:val="000000"/>
                <w:szCs w:val="22"/>
              </w:rPr>
            </w:pPr>
            <w:r w:rsidRPr="005A3B71">
              <w:rPr>
                <w:b w:val="0"/>
                <w:color w:val="000000"/>
                <w:szCs w:val="22"/>
              </w:rPr>
              <w:t>0</w:t>
            </w:r>
          </w:p>
        </w:tc>
      </w:tr>
      <w:tr w:rsidR="00550F8A" w:rsidRPr="005A3B71" w14:paraId="0EC20A94" w14:textId="74920013" w:rsidTr="005A3B71">
        <w:trPr>
          <w:trHeight w:val="289"/>
        </w:trPr>
        <w:tc>
          <w:tcPr>
            <w:tcW w:w="2395" w:type="dxa"/>
            <w:tcBorders>
              <w:top w:val="single" w:sz="4" w:space="0" w:color="auto"/>
              <w:bottom w:val="single" w:sz="4" w:space="0" w:color="auto"/>
            </w:tcBorders>
            <w:noWrap/>
            <w:vAlign w:val="bottom"/>
            <w:hideMark/>
          </w:tcPr>
          <w:p w14:paraId="7E472EC1" w14:textId="77777777" w:rsidR="00550F8A" w:rsidRPr="005A3B71" w:rsidRDefault="00550F8A" w:rsidP="00550F8A">
            <w:pPr>
              <w:pStyle w:val="TabellHuvud"/>
              <w:jc w:val="left"/>
            </w:pPr>
            <w:r w:rsidRPr="005A3B71">
              <w:t>Summa</w:t>
            </w:r>
          </w:p>
        </w:tc>
        <w:tc>
          <w:tcPr>
            <w:tcW w:w="670" w:type="dxa"/>
            <w:tcBorders>
              <w:top w:val="single" w:sz="4" w:space="0" w:color="auto"/>
              <w:bottom w:val="single" w:sz="4" w:space="0" w:color="auto"/>
            </w:tcBorders>
            <w:noWrap/>
            <w:vAlign w:val="bottom"/>
            <w:hideMark/>
          </w:tcPr>
          <w:p w14:paraId="371AF06A" w14:textId="77777777" w:rsidR="00550F8A" w:rsidRPr="005A3B71" w:rsidRDefault="00550F8A" w:rsidP="00550F8A">
            <w:pPr>
              <w:pStyle w:val="TabellHuvud"/>
            </w:pPr>
            <w:r w:rsidRPr="005A3B71">
              <w:rPr>
                <w:bCs/>
                <w:color w:val="000000"/>
                <w:szCs w:val="22"/>
              </w:rPr>
              <w:t>127</w:t>
            </w:r>
          </w:p>
        </w:tc>
        <w:tc>
          <w:tcPr>
            <w:tcW w:w="670" w:type="dxa"/>
            <w:tcBorders>
              <w:top w:val="single" w:sz="4" w:space="0" w:color="auto"/>
              <w:bottom w:val="single" w:sz="4" w:space="0" w:color="auto"/>
            </w:tcBorders>
            <w:noWrap/>
            <w:vAlign w:val="bottom"/>
            <w:hideMark/>
          </w:tcPr>
          <w:p w14:paraId="1F85D233" w14:textId="77777777" w:rsidR="00550F8A" w:rsidRPr="005A3B71" w:rsidRDefault="00550F8A" w:rsidP="00550F8A">
            <w:pPr>
              <w:pStyle w:val="TabellHuvud"/>
            </w:pPr>
            <w:r w:rsidRPr="005A3B71">
              <w:rPr>
                <w:bCs/>
                <w:color w:val="000000"/>
                <w:szCs w:val="22"/>
              </w:rPr>
              <w:t>105</w:t>
            </w:r>
          </w:p>
        </w:tc>
        <w:tc>
          <w:tcPr>
            <w:tcW w:w="670" w:type="dxa"/>
            <w:tcBorders>
              <w:top w:val="single" w:sz="4" w:space="0" w:color="auto"/>
              <w:bottom w:val="single" w:sz="4" w:space="0" w:color="auto"/>
            </w:tcBorders>
            <w:vAlign w:val="center"/>
            <w:hideMark/>
          </w:tcPr>
          <w:p w14:paraId="6BDDB123" w14:textId="77777777" w:rsidR="00550F8A" w:rsidRPr="005A3B71" w:rsidRDefault="00550F8A" w:rsidP="00550F8A">
            <w:pPr>
              <w:pStyle w:val="TabellHuvud"/>
              <w:rPr>
                <w:bCs/>
                <w:color w:val="000000"/>
                <w:szCs w:val="22"/>
              </w:rPr>
            </w:pPr>
            <w:r w:rsidRPr="005A3B71">
              <w:rPr>
                <w:bCs/>
                <w:color w:val="000000"/>
                <w:szCs w:val="22"/>
              </w:rPr>
              <w:t>117</w:t>
            </w:r>
          </w:p>
        </w:tc>
        <w:tc>
          <w:tcPr>
            <w:tcW w:w="670" w:type="dxa"/>
            <w:tcBorders>
              <w:top w:val="single" w:sz="4" w:space="0" w:color="auto"/>
              <w:bottom w:val="single" w:sz="4" w:space="0" w:color="auto"/>
            </w:tcBorders>
          </w:tcPr>
          <w:p w14:paraId="32E177EA" w14:textId="77777777" w:rsidR="00550F8A" w:rsidRPr="005A3B71" w:rsidRDefault="00550F8A" w:rsidP="00550F8A">
            <w:pPr>
              <w:pStyle w:val="TabellHuvud"/>
              <w:rPr>
                <w:bCs/>
                <w:color w:val="000000"/>
                <w:szCs w:val="22"/>
              </w:rPr>
            </w:pPr>
            <w:r w:rsidRPr="005A3B71">
              <w:rPr>
                <w:bCs/>
                <w:color w:val="000000"/>
                <w:szCs w:val="22"/>
              </w:rPr>
              <w:t>101</w:t>
            </w:r>
          </w:p>
        </w:tc>
        <w:tc>
          <w:tcPr>
            <w:tcW w:w="670" w:type="dxa"/>
            <w:tcBorders>
              <w:top w:val="single" w:sz="4" w:space="0" w:color="auto"/>
              <w:bottom w:val="single" w:sz="4" w:space="0" w:color="auto"/>
            </w:tcBorders>
          </w:tcPr>
          <w:p w14:paraId="1060FB84" w14:textId="701F3327" w:rsidR="00550F8A" w:rsidRPr="005A3B71" w:rsidRDefault="00550F8A" w:rsidP="00550F8A">
            <w:pPr>
              <w:pStyle w:val="TabellHuvud"/>
              <w:rPr>
                <w:bCs/>
                <w:color w:val="000000"/>
                <w:szCs w:val="22"/>
              </w:rPr>
            </w:pPr>
            <w:r w:rsidRPr="005A3B71">
              <w:rPr>
                <w:bCs/>
                <w:color w:val="000000"/>
                <w:szCs w:val="22"/>
              </w:rPr>
              <w:t>95</w:t>
            </w:r>
          </w:p>
        </w:tc>
      </w:tr>
    </w:tbl>
    <w:p w14:paraId="451C7694" w14:textId="77777777" w:rsidR="008B4394" w:rsidRPr="007552C8" w:rsidRDefault="008B4394" w:rsidP="008B4394">
      <w:pPr>
        <w:pStyle w:val="TabellFotnot"/>
      </w:pPr>
      <w:r w:rsidRPr="005A3B71">
        <w:t>Källa: Sjätte AP-fondens årsredovisningar</w:t>
      </w:r>
    </w:p>
    <w:bookmarkEnd w:id="188"/>
    <w:p w14:paraId="6FFDE90C" w14:textId="77777777" w:rsidR="008B4394" w:rsidRDefault="008B4394" w:rsidP="008B4394">
      <w:pPr>
        <w:pStyle w:val="Rubrik5utannumrering"/>
      </w:pPr>
      <w:r w:rsidRPr="0081520B">
        <w:t>Hållbarhet och ägarstyrning</w:t>
      </w:r>
    </w:p>
    <w:p w14:paraId="070F011F" w14:textId="0CB92F14" w:rsidR="007473CD" w:rsidRDefault="008B4394" w:rsidP="008B4394">
      <w:pPr>
        <w:pStyle w:val="Brdtext"/>
      </w:pPr>
      <w:r w:rsidRPr="0089015D">
        <w:t>Sjätte AP-fonden fortsatte under året att utveckla sitt hållbarhetsarbete.</w:t>
      </w:r>
      <w:r w:rsidR="007473CD">
        <w:t xml:space="preserve"> Hållbarhetsarbetet är en integrerad del av investeringsverksamheten. Under året har fonden förstärkt arbetssättet ytterligare genom bildandet av ett särskilt ESG-team som utgörs av </w:t>
      </w:r>
      <w:r w:rsidR="00C53EA4">
        <w:t>en</w:t>
      </w:r>
      <w:r w:rsidR="007473CD">
        <w:t xml:space="preserve"> investeringsansvarig, en analytiker och en controller.</w:t>
      </w:r>
      <w:r w:rsidRPr="0089015D">
        <w:t xml:space="preserve"> </w:t>
      </w:r>
      <w:r>
        <w:t>Fonden</w:t>
      </w:r>
      <w:r w:rsidRPr="0089015D">
        <w:t xml:space="preserve"> har arbetat vidare med sin egenutvecklade modell för utvärdering av hållbarhetsarbetet i private </w:t>
      </w:r>
      <w:proofErr w:type="spellStart"/>
      <w:r w:rsidRPr="0089015D">
        <w:t>equity</w:t>
      </w:r>
      <w:proofErr w:type="spellEnd"/>
      <w:r w:rsidRPr="0089015D">
        <w:t xml:space="preserve"> och publicerat en hållbarhetsrapport som är upprättad i enlighet med GRI Standards</w:t>
      </w:r>
      <w:r w:rsidR="004B32AF">
        <w:t xml:space="preserve"> och ramverket</w:t>
      </w:r>
      <w:r w:rsidR="00B62845">
        <w:t xml:space="preserve"> </w:t>
      </w:r>
      <w:r w:rsidRPr="0089015D">
        <w:t xml:space="preserve">Task Force on </w:t>
      </w:r>
      <w:proofErr w:type="spellStart"/>
      <w:r w:rsidRPr="0089015D">
        <w:t>Climate</w:t>
      </w:r>
      <w:proofErr w:type="spellEnd"/>
      <w:r w:rsidRPr="0089015D">
        <w:t xml:space="preserve"> </w:t>
      </w:r>
      <w:proofErr w:type="spellStart"/>
      <w:r w:rsidRPr="0089015D">
        <w:t>Related</w:t>
      </w:r>
      <w:proofErr w:type="spellEnd"/>
      <w:r w:rsidRPr="0089015D">
        <w:t xml:space="preserve"> </w:t>
      </w:r>
      <w:proofErr w:type="spellStart"/>
      <w:r w:rsidRPr="0089015D">
        <w:t>Financial</w:t>
      </w:r>
      <w:proofErr w:type="spellEnd"/>
      <w:r w:rsidRPr="0089015D">
        <w:t xml:space="preserve"> </w:t>
      </w:r>
      <w:proofErr w:type="spellStart"/>
      <w:r w:rsidRPr="0089015D">
        <w:t>Disclosures</w:t>
      </w:r>
      <w:proofErr w:type="spellEnd"/>
      <w:r w:rsidRPr="0089015D">
        <w:t xml:space="preserve"> samt i enlighet med krav om hållbarhetsredovisning i </w:t>
      </w:r>
      <w:r>
        <w:t>å</w:t>
      </w:r>
      <w:r w:rsidRPr="0089015D">
        <w:t>rsredovisningslagen</w:t>
      </w:r>
      <w:r>
        <w:t xml:space="preserve"> (1995:1554)</w:t>
      </w:r>
      <w:r w:rsidRPr="0089015D">
        <w:t xml:space="preserve">. </w:t>
      </w:r>
    </w:p>
    <w:p w14:paraId="7AE27707" w14:textId="60ABA36C" w:rsidR="008B4394" w:rsidRPr="0089015D" w:rsidRDefault="008B4394" w:rsidP="005A3B71">
      <w:pPr>
        <w:pStyle w:val="Brdtextmedindrag"/>
      </w:pPr>
      <w:r w:rsidRPr="0089015D">
        <w:lastRenderedPageBreak/>
        <w:t xml:space="preserve">Sjätte AP-fonden </w:t>
      </w:r>
      <w:r w:rsidR="007473CD">
        <w:t xml:space="preserve">fick </w:t>
      </w:r>
      <w:r w:rsidR="0043254D">
        <w:t>högsta</w:t>
      </w:r>
      <w:r w:rsidR="0043254D" w:rsidRPr="0089015D">
        <w:t xml:space="preserve"> </w:t>
      </w:r>
      <w:r w:rsidRPr="0089015D">
        <w:t>betyg</w:t>
      </w:r>
      <w:r w:rsidR="0043254D">
        <w:t xml:space="preserve"> för </w:t>
      </w:r>
      <w:r w:rsidR="00C53EA4">
        <w:t>sin</w:t>
      </w:r>
      <w:r w:rsidR="0043254D">
        <w:t xml:space="preserve"> rapportering</w:t>
      </w:r>
      <w:r w:rsidRPr="0089015D">
        <w:t xml:space="preserve"> i PRI:s årliga utvärdering</w:t>
      </w:r>
      <w:r w:rsidR="007473CD">
        <w:t xml:space="preserve"> 2019</w:t>
      </w:r>
      <w:r w:rsidRPr="0089015D">
        <w:t xml:space="preserve"> </w:t>
      </w:r>
      <w:r w:rsidR="0043254D">
        <w:t xml:space="preserve">och fonden valdes även ut att ingå i PRI </w:t>
      </w:r>
      <w:proofErr w:type="spellStart"/>
      <w:r w:rsidR="0043254D">
        <w:t>Leaders</w:t>
      </w:r>
      <w:proofErr w:type="spellEnd"/>
      <w:r w:rsidR="0043254D">
        <w:t xml:space="preserve"> Group vars syfte är att bidra med kunskap och inspiration till finansiella aktörer.</w:t>
      </w:r>
    </w:p>
    <w:p w14:paraId="44379A02" w14:textId="6A030631" w:rsidR="00A95235" w:rsidRDefault="007473CD" w:rsidP="008B4394">
      <w:pPr>
        <w:pStyle w:val="Brdtextmedindrag"/>
      </w:pPr>
      <w:r>
        <w:t>U</w:t>
      </w:r>
      <w:r w:rsidR="0043254D">
        <w:t>nder året</w:t>
      </w:r>
      <w:r>
        <w:t xml:space="preserve"> har </w:t>
      </w:r>
      <w:r w:rsidR="00D14BCE">
        <w:t>Sjätte AP-</w:t>
      </w:r>
      <w:r w:rsidR="00FB1E30">
        <w:t>fonden</w:t>
      </w:r>
      <w:r w:rsidR="0043254D">
        <w:t xml:space="preserve"> haft fortsatt fokus på klimat</w:t>
      </w:r>
      <w:r w:rsidR="00FB1E30">
        <w:t>,</w:t>
      </w:r>
      <w:r w:rsidR="0043254D">
        <w:t xml:space="preserve"> jämställd</w:t>
      </w:r>
      <w:r w:rsidR="00D14BCE">
        <w:softHyphen/>
      </w:r>
      <w:r w:rsidR="0043254D">
        <w:t>het</w:t>
      </w:r>
      <w:r w:rsidR="00FB1E30">
        <w:t xml:space="preserve"> och </w:t>
      </w:r>
      <w:r w:rsidR="0043254D">
        <w:t xml:space="preserve">mångfald. </w:t>
      </w:r>
      <w:r w:rsidR="00880F84">
        <w:t>Fonden</w:t>
      </w:r>
      <w:r w:rsidR="0043254D">
        <w:t xml:space="preserve"> har</w:t>
      </w:r>
      <w:r w:rsidR="006607C3">
        <w:t xml:space="preserve"> förstärkts med </w:t>
      </w:r>
      <w:r w:rsidR="00FB1E30">
        <w:t>fler personer</w:t>
      </w:r>
      <w:r w:rsidR="006607C3">
        <w:t xml:space="preserve"> som arbetar med ESG-frågor. För tredje året genomfördes ett rundabordssamtal om jämställdhet och mångfald och </w:t>
      </w:r>
      <w:r>
        <w:t>2019</w:t>
      </w:r>
      <w:r w:rsidR="006607C3">
        <w:t xml:space="preserve"> deltog både europeiska och amerikanska fonder.</w:t>
      </w:r>
      <w:r w:rsidR="0043254D">
        <w:t xml:space="preserve"> </w:t>
      </w:r>
      <w:r w:rsidR="008B42D1">
        <w:t xml:space="preserve">Fonden har </w:t>
      </w:r>
      <w:r>
        <w:t xml:space="preserve">även </w:t>
      </w:r>
      <w:r w:rsidR="008B42D1">
        <w:t>fortsatt att utveckla mätningen av portföljens klimatavtryck</w:t>
      </w:r>
      <w:r w:rsidR="005A3B71">
        <w:t xml:space="preserve">, nu kompletterat med fysisk </w:t>
      </w:r>
      <w:proofErr w:type="spellStart"/>
      <w:r w:rsidR="005A3B71">
        <w:t>klimatrisk</w:t>
      </w:r>
      <w:proofErr w:type="spellEnd"/>
      <w:r w:rsidR="005A3B71">
        <w:t>.</w:t>
      </w:r>
    </w:p>
    <w:p w14:paraId="5CFD498B" w14:textId="24DC6416" w:rsidR="008B4394" w:rsidRPr="0089015D" w:rsidRDefault="008B4394" w:rsidP="008B4394">
      <w:pPr>
        <w:pStyle w:val="Brdtextmedindrag"/>
      </w:pPr>
      <w:bookmarkStart w:id="189" w:name="_Hlk39087068"/>
      <w:r w:rsidRPr="0089015D">
        <w:t>Ansvarsfulla investeringar och hållbarhet är integrerat i investerings</w:t>
      </w:r>
      <w:r w:rsidR="008C5197">
        <w:softHyphen/>
      </w:r>
      <w:r w:rsidRPr="0089015D">
        <w:t xml:space="preserve">processen och i det aktiva ägarstyrningsarbetet. Påverkan och kontroll under ägarfasen utövas genom </w:t>
      </w:r>
      <w:proofErr w:type="gramStart"/>
      <w:r w:rsidRPr="0089015D">
        <w:t>bl.a.</w:t>
      </w:r>
      <w:proofErr w:type="gramEnd"/>
      <w:r w:rsidRPr="0089015D">
        <w:t xml:space="preserve"> ägarplan, ägardialog, rapportering och uppföljning. I tillägg har den årliga ESG</w:t>
      </w:r>
      <w:r>
        <w:t>-</w:t>
      </w:r>
      <w:r w:rsidRPr="0089015D">
        <w:t>utvärderingen av fondportföljen ytterligare befästs och arbetet med specifika hållbarhets</w:t>
      </w:r>
      <w:r>
        <w:softHyphen/>
      </w:r>
      <w:r w:rsidRPr="0089015D">
        <w:t>möten med portföljbolag har fortsatt och ytterligare formal</w:t>
      </w:r>
      <w:r>
        <w:t>iserats.</w:t>
      </w:r>
      <w:r w:rsidRPr="0089015D">
        <w:t xml:space="preserve"> </w:t>
      </w:r>
      <w:r w:rsidR="0093498C">
        <w:t>Sjätte AP-f</w:t>
      </w:r>
      <w:r w:rsidRPr="0089015D">
        <w:t>onden har fört en löpande intressentdialog, som under 201</w:t>
      </w:r>
      <w:r w:rsidR="00FF4556">
        <w:t>9</w:t>
      </w:r>
      <w:r w:rsidRPr="0089015D">
        <w:t xml:space="preserve"> </w:t>
      </w:r>
      <w:r>
        <w:t xml:space="preserve">inte </w:t>
      </w:r>
      <w:r w:rsidRPr="0089015D">
        <w:t>visade någon väsentlig förändring i intressenternas</w:t>
      </w:r>
      <w:r w:rsidR="00D1762D">
        <w:rPr>
          <w:rStyle w:val="Fotnotsreferens"/>
        </w:rPr>
        <w:footnoteReference w:id="30"/>
      </w:r>
      <w:r w:rsidRPr="0089015D">
        <w:t xml:space="preserve"> förväntningar på fonden.</w:t>
      </w:r>
      <w:r w:rsidR="00FF4556">
        <w:t xml:space="preserve"> Det som dock skett är ett ännu större fokus på klimatfrågor, vilket ytterligare stärker grunden för </w:t>
      </w:r>
      <w:r w:rsidR="00FB1E30">
        <w:t>fonden</w:t>
      </w:r>
      <w:r w:rsidR="00FF4556">
        <w:t xml:space="preserve"> att arbeta med klimat som ett särskilt fokusområde.</w:t>
      </w:r>
    </w:p>
    <w:p w14:paraId="7BFB3907" w14:textId="3F0097E7" w:rsidR="008B4394" w:rsidRPr="0089015D" w:rsidRDefault="008B4394" w:rsidP="008B4394">
      <w:pPr>
        <w:pStyle w:val="Brdtextmedindrag"/>
      </w:pPr>
      <w:r w:rsidRPr="0089015D">
        <w:t>Under året genomfördes den årliga hållbarhetsutvärderingen av risk</w:t>
      </w:r>
      <w:r>
        <w:softHyphen/>
      </w:r>
      <w:r w:rsidRPr="0089015D">
        <w:t>kapital</w:t>
      </w:r>
      <w:r>
        <w:softHyphen/>
        <w:t xml:space="preserve">fonder där det </w:t>
      </w:r>
      <w:r w:rsidRPr="0089015D">
        <w:t xml:space="preserve">är ett starkt fokus på strukturerad återkoppling av </w:t>
      </w:r>
      <w:r w:rsidRPr="005A3ED5">
        <w:t>utvärderingens resultat.</w:t>
      </w:r>
      <w:r w:rsidR="00FF4556">
        <w:t xml:space="preserve"> Utvärderingen visar att trenden med förbättrade resultat fortsätter för fjärde året i rad.</w:t>
      </w:r>
      <w:r w:rsidRPr="005A3ED5">
        <w:t xml:space="preserve"> </w:t>
      </w:r>
      <w:r w:rsidRPr="00F72F9F">
        <w:t>Sjätte AP-fonden har även en aktiv dialog med och är kravställande mot fonder och företag</w:t>
      </w:r>
      <w:r>
        <w:t xml:space="preserve">. Arbetet innebär </w:t>
      </w:r>
      <w:r w:rsidR="00FB1E30">
        <w:t>dessutom</w:t>
      </w:r>
      <w:r w:rsidRPr="00F72F9F">
        <w:t xml:space="preserve"> incidenthantering, inklusive platsbesök hos utvalda in</w:t>
      </w:r>
      <w:r w:rsidRPr="00415889">
        <w:t xml:space="preserve">nehav för egen analys och uppföljning av förbättringsåtgärder. </w:t>
      </w:r>
      <w:r w:rsidR="0093498C">
        <w:t>Sjätte AP-f</w:t>
      </w:r>
      <w:r w:rsidRPr="00415889">
        <w:t>onden</w:t>
      </w:r>
      <w:r w:rsidRPr="0089015D">
        <w:t xml:space="preserve"> har också ett utbyte av ”</w:t>
      </w:r>
      <w:r w:rsidR="00B543BB">
        <w:t>bästa praxis</w:t>
      </w:r>
      <w:r w:rsidRPr="0089015D">
        <w:t>” med internationella aktörer</w:t>
      </w:r>
      <w:r>
        <w:t xml:space="preserve"> när det</w:t>
      </w:r>
      <w:r w:rsidRPr="0089015D">
        <w:t xml:space="preserve"> gäll</w:t>
      </w:r>
      <w:r>
        <w:t>er</w:t>
      </w:r>
      <w:r w:rsidRPr="0089015D">
        <w:t xml:space="preserve"> ESG-analyser och uppföljning.</w:t>
      </w:r>
      <w:r w:rsidR="00FF4556">
        <w:t xml:space="preserve"> Under året har </w:t>
      </w:r>
      <w:r w:rsidR="00FB1E30">
        <w:t>fondens</w:t>
      </w:r>
      <w:r w:rsidR="00FF4556">
        <w:t xml:space="preserve"> styrelse och personal genomgått PRI </w:t>
      </w:r>
      <w:proofErr w:type="spellStart"/>
      <w:r w:rsidR="00FF4556">
        <w:t>Academy’s</w:t>
      </w:r>
      <w:proofErr w:type="spellEnd"/>
      <w:r w:rsidR="00FF4556">
        <w:t xml:space="preserve"> omfattande digitala ESG utbildning.</w:t>
      </w:r>
    </w:p>
    <w:p w14:paraId="5B07C93C" w14:textId="215B044A" w:rsidR="008B4394" w:rsidRDefault="008B4394" w:rsidP="008B4394">
      <w:pPr>
        <w:pStyle w:val="Rubrik2"/>
      </w:pPr>
      <w:bookmarkStart w:id="190" w:name="_Toc482855926"/>
      <w:bookmarkStart w:id="191" w:name="_Toc482856014"/>
      <w:bookmarkStart w:id="192" w:name="_Toc482889524"/>
      <w:bookmarkStart w:id="193" w:name="_Toc482855927"/>
      <w:bookmarkStart w:id="194" w:name="_Toc482856015"/>
      <w:bookmarkStart w:id="195" w:name="_Toc482889525"/>
      <w:bookmarkStart w:id="196" w:name="_Toc482855928"/>
      <w:bookmarkStart w:id="197" w:name="_Toc482856016"/>
      <w:bookmarkStart w:id="198" w:name="_Toc482889526"/>
      <w:bookmarkStart w:id="199" w:name="_Toc482855929"/>
      <w:bookmarkStart w:id="200" w:name="_Toc482856017"/>
      <w:bookmarkStart w:id="201" w:name="_Toc482889527"/>
      <w:bookmarkStart w:id="202" w:name="_Toc481501539"/>
      <w:bookmarkStart w:id="203" w:name="_Toc481574497"/>
      <w:bookmarkStart w:id="204" w:name="_Toc483313572"/>
      <w:bookmarkStart w:id="205" w:name="_Toc514842429"/>
      <w:bookmarkStart w:id="206" w:name="_Toc7438828"/>
      <w:bookmarkStart w:id="207" w:name="_Toc8029421"/>
      <w:bookmarkStart w:id="208" w:name="_Toc9430699"/>
      <w:bookmarkStart w:id="209" w:name="_Toc41493011"/>
      <w:bookmarkEnd w:id="186"/>
      <w:bookmarkEnd w:id="190"/>
      <w:bookmarkEnd w:id="191"/>
      <w:bookmarkEnd w:id="192"/>
      <w:bookmarkEnd w:id="193"/>
      <w:bookmarkEnd w:id="194"/>
      <w:bookmarkEnd w:id="195"/>
      <w:bookmarkEnd w:id="196"/>
      <w:bookmarkEnd w:id="197"/>
      <w:bookmarkEnd w:id="198"/>
      <w:bookmarkEnd w:id="199"/>
      <w:bookmarkEnd w:id="200"/>
      <w:bookmarkEnd w:id="201"/>
      <w:bookmarkEnd w:id="189"/>
      <w:r>
        <w:t>Sjunde AP-fonden</w:t>
      </w:r>
      <w:bookmarkEnd w:id="202"/>
      <w:bookmarkEnd w:id="203"/>
      <w:bookmarkEnd w:id="204"/>
      <w:bookmarkEnd w:id="205"/>
      <w:bookmarkEnd w:id="206"/>
      <w:bookmarkEnd w:id="207"/>
      <w:bookmarkEnd w:id="208"/>
      <w:bookmarkEnd w:id="209"/>
    </w:p>
    <w:p w14:paraId="54BFFB81" w14:textId="77777777" w:rsidR="008B4394" w:rsidRDefault="008B4394" w:rsidP="008B4394">
      <w:pPr>
        <w:pStyle w:val="Brdtextram"/>
      </w:pPr>
      <w:bookmarkStart w:id="210" w:name="_Hlk37230393"/>
      <w:r w:rsidRPr="00420062">
        <w:rPr>
          <w:b/>
        </w:rPr>
        <w:t xml:space="preserve">Regeringens </w:t>
      </w:r>
      <w:r>
        <w:rPr>
          <w:b/>
        </w:rPr>
        <w:t>bedömning</w:t>
      </w:r>
      <w:r w:rsidRPr="00420062">
        <w:rPr>
          <w:b/>
        </w:rPr>
        <w:t>:</w:t>
      </w:r>
      <w:r>
        <w:t xml:space="preserve"> Sjunde AP-fonden har uppfyllt sin roll inom premiepensionssystemet. Avkastningen har sedan 2001 över</w:t>
      </w:r>
      <w:r>
        <w:softHyphen/>
        <w:t>träffat premiepensionsindex, dvs. överstigit den g</w:t>
      </w:r>
      <w:r w:rsidRPr="002B7FF6">
        <w:t>enomsnittlig</w:t>
      </w:r>
      <w:r>
        <w:t>a</w:t>
      </w:r>
      <w:r w:rsidRPr="002B7FF6">
        <w:t xml:space="preserve"> av</w:t>
      </w:r>
      <w:r>
        <w:softHyphen/>
      </w:r>
      <w:r w:rsidRPr="002B7FF6">
        <w:t>kastningen för fonderna i premiepensionssystemet</w:t>
      </w:r>
      <w:r>
        <w:t>. Sjunde AP-f</w:t>
      </w:r>
      <w:r w:rsidRPr="00F96C10">
        <w:t>onden</w:t>
      </w:r>
      <w:r>
        <w:t xml:space="preserve"> har arbetat aktivt med hållbarhetsfrågor. Sammantaget har Sjunde AP-fonden infriat regeringens för</w:t>
      </w:r>
      <w:r>
        <w:softHyphen/>
        <w:t xml:space="preserve">väntningar på fonden. </w:t>
      </w:r>
    </w:p>
    <w:p w14:paraId="6420759A" w14:textId="77777777" w:rsidR="008B4394" w:rsidRDefault="008B4394" w:rsidP="008B4394">
      <w:pPr>
        <w:pStyle w:val="Rubrik4utannumrering"/>
      </w:pPr>
      <w:r w:rsidRPr="00DF047E">
        <w:lastRenderedPageBreak/>
        <w:t>Skälen för regeringens bedömning</w:t>
      </w:r>
    </w:p>
    <w:p w14:paraId="4C4C8ACF" w14:textId="5650E381" w:rsidR="008B4394" w:rsidRDefault="008B4394" w:rsidP="008B4394">
      <w:pPr>
        <w:pStyle w:val="Rubrik5utannumrering"/>
        <w:spacing w:before="0"/>
      </w:pPr>
      <w:r>
        <w:t>Sammanfattning</w:t>
      </w:r>
    </w:p>
    <w:p w14:paraId="7834C159" w14:textId="1BB0677B" w:rsidR="00296864" w:rsidRPr="00296864" w:rsidRDefault="00296864" w:rsidP="00055924">
      <w:pPr>
        <w:pStyle w:val="Brdtext"/>
      </w:pPr>
      <w:r>
        <w:t xml:space="preserve">Sjunde AP-fonden är det statliga alternativet i </w:t>
      </w:r>
      <w:r w:rsidR="00B62845">
        <w:t>pr</w:t>
      </w:r>
      <w:r>
        <w:t>emiepensions</w:t>
      </w:r>
      <w:r>
        <w:softHyphen/>
        <w:t>systemet. Pensionsmedlen kommer från sparare som avstått från att välja fonder eller sparare som aktivt önskar ett långsiktigt pensionssparande i statlig regi.</w:t>
      </w:r>
    </w:p>
    <w:p w14:paraId="5FB7660B" w14:textId="2EDDB4E2" w:rsidR="00296864" w:rsidRDefault="00296864" w:rsidP="00296864">
      <w:pPr>
        <w:pStyle w:val="Brdtextmedindrag"/>
      </w:pPr>
      <w:r w:rsidRPr="00C8252D">
        <w:t>Målet för</w:t>
      </w:r>
      <w:r w:rsidR="0071771F">
        <w:t xml:space="preserve"> premiepensionssystemets förvalsalternativ</w:t>
      </w:r>
      <w:r w:rsidRPr="00C8252D">
        <w:t xml:space="preserve"> </w:t>
      </w:r>
      <w:r w:rsidR="0071771F">
        <w:t>(</w:t>
      </w:r>
      <w:r w:rsidRPr="00C8252D">
        <w:t xml:space="preserve">AP7 </w:t>
      </w:r>
      <w:proofErr w:type="spellStart"/>
      <w:r w:rsidRPr="00C8252D">
        <w:t>Såfa</w:t>
      </w:r>
      <w:proofErr w:type="spellEnd"/>
      <w:r w:rsidR="0071771F">
        <w:t>)</w:t>
      </w:r>
      <w:r w:rsidRPr="00C8252D">
        <w:t xml:space="preserve"> är dels att generera en avkastning som överstiger premiepensionsindex, dels att ett kontinuerligt sparande i AP7 </w:t>
      </w:r>
      <w:proofErr w:type="spellStart"/>
      <w:r w:rsidRPr="00C8252D">
        <w:t>Såfa</w:t>
      </w:r>
      <w:proofErr w:type="spellEnd"/>
      <w:r>
        <w:t xml:space="preserve"> under hela arbetslivet</w:t>
      </w:r>
      <w:r w:rsidRPr="00C8252D">
        <w:t xml:space="preserve"> ska ge en långsiktig överavkastning i förhållande till den statliga inkomstpensionen om 2–3 procentenheter per år.</w:t>
      </w:r>
      <w:r w:rsidR="00423F2B">
        <w:t xml:space="preserve"> Sjunde AP-fonden har uppnått båda dessa mål. Fondens</w:t>
      </w:r>
      <w:r>
        <w:t xml:space="preserve"> genomsnittliga årliga</w:t>
      </w:r>
      <w:r w:rsidRPr="00B873F4">
        <w:t xml:space="preserve"> avkast</w:t>
      </w:r>
      <w:r w:rsidR="00634AC5">
        <w:softHyphen/>
      </w:r>
      <w:r w:rsidRPr="00B873F4">
        <w:t>ning sedan 2001</w:t>
      </w:r>
      <w:r w:rsidR="00423F2B">
        <w:t xml:space="preserve"> har uppgått till 7,6 procent per år, viket överstiger</w:t>
      </w:r>
      <w:r w:rsidRPr="00B873F4">
        <w:t xml:space="preserve"> premie</w:t>
      </w:r>
      <w:r w:rsidR="00634AC5">
        <w:softHyphen/>
      </w:r>
      <w:r w:rsidRPr="00B873F4">
        <w:t>pensionsindex avkastning</w:t>
      </w:r>
      <w:r w:rsidR="00423F2B">
        <w:t xml:space="preserve"> som ökat med 4,6 procent per år under samma period.</w:t>
      </w:r>
      <w:r w:rsidRPr="00B873F4">
        <w:t xml:space="preserve"> Under perioden </w:t>
      </w:r>
      <w:r w:rsidR="00A21269">
        <w:br/>
      </w:r>
      <w:r w:rsidRPr="00B873F4">
        <w:t>2000–201</w:t>
      </w:r>
      <w:r w:rsidRPr="00BA4306">
        <w:t>9</w:t>
      </w:r>
      <w:r w:rsidRPr="00B873F4">
        <w:t xml:space="preserve"> uppgick den kapitalviktade avkast</w:t>
      </w:r>
      <w:r w:rsidR="00634AC5">
        <w:softHyphen/>
      </w:r>
      <w:r w:rsidRPr="00B873F4">
        <w:t xml:space="preserve">ningen för AP7 </w:t>
      </w:r>
      <w:proofErr w:type="spellStart"/>
      <w:r w:rsidRPr="00B873F4">
        <w:t>Såfa</w:t>
      </w:r>
      <w:proofErr w:type="spellEnd"/>
      <w:r w:rsidRPr="00B873F4">
        <w:t xml:space="preserve"> till </w:t>
      </w:r>
      <w:r>
        <w:t>10,6</w:t>
      </w:r>
      <w:r w:rsidRPr="00B873F4">
        <w:t xml:space="preserve"> procent per år, vilket är </w:t>
      </w:r>
      <w:r>
        <w:t>7,5</w:t>
      </w:r>
      <w:r w:rsidRPr="00B873F4">
        <w:t xml:space="preserve"> procentenheter högre än inkomst</w:t>
      </w:r>
      <w:r w:rsidR="00F35B60">
        <w:softHyphen/>
      </w:r>
      <w:r w:rsidRPr="00B873F4">
        <w:t>pensionens utveckling under samma period (3,</w:t>
      </w:r>
      <w:r>
        <w:t>1</w:t>
      </w:r>
      <w:r w:rsidRPr="00B873F4">
        <w:t xml:space="preserve"> procent per år). </w:t>
      </w:r>
    </w:p>
    <w:p w14:paraId="6295B477" w14:textId="65B0A138" w:rsidR="009750FB" w:rsidRPr="001A5EBE" w:rsidRDefault="009750FB" w:rsidP="00296864">
      <w:pPr>
        <w:pStyle w:val="Brdtextmedindrag"/>
      </w:pPr>
      <w:r>
        <w:t xml:space="preserve">Förvaltningskostnaden för AP7 Aktiefond sänktes 2019 till 0,09 procent och beslut fattades om en ytterligare sänkning till 0,08 procent från och </w:t>
      </w:r>
      <w:r w:rsidRPr="001A5EBE">
        <w:t xml:space="preserve">med </w:t>
      </w:r>
      <w:r w:rsidR="00DC4D91">
        <w:t xml:space="preserve">den </w:t>
      </w:r>
      <w:r w:rsidRPr="001A5EBE">
        <w:t>1 januari 2020.</w:t>
      </w:r>
    </w:p>
    <w:p w14:paraId="47BC6A1A" w14:textId="7B409BA7" w:rsidR="001447A2" w:rsidRDefault="001447A2" w:rsidP="001447A2">
      <w:pPr>
        <w:pStyle w:val="Brdtextmedindrag"/>
      </w:pPr>
      <w:r w:rsidRPr="001A5EBE">
        <w:t xml:space="preserve">Sjunde AP-fonden arbetar med påverkan på hållbarhetsområdet genom olika åtgärder, </w:t>
      </w:r>
      <w:proofErr w:type="gramStart"/>
      <w:r w:rsidRPr="001A5EBE">
        <w:t>t.ex.</w:t>
      </w:r>
      <w:proofErr w:type="gramEnd"/>
      <w:r w:rsidRPr="001A5EBE">
        <w:t xml:space="preserve"> röstning, dialog och svartlistning. </w:t>
      </w:r>
      <w:r w:rsidR="001A5EBE">
        <w:t xml:space="preserve">Under 2019 har tema Klimatlobbying avslutats. Fonden har under </w:t>
      </w:r>
      <w:r w:rsidR="00B62845">
        <w:t>de tre år</w:t>
      </w:r>
      <w:r w:rsidR="00B2469D">
        <w:t xml:space="preserve"> som</w:t>
      </w:r>
      <w:r w:rsidR="00B62845">
        <w:t xml:space="preserve"> </w:t>
      </w:r>
      <w:r w:rsidR="001A5EBE">
        <w:t>temat</w:t>
      </w:r>
      <w:r w:rsidR="00B62845">
        <w:t xml:space="preserve"> </w:t>
      </w:r>
      <w:r w:rsidR="00B2469D">
        <w:t xml:space="preserve">har </w:t>
      </w:r>
      <w:r w:rsidR="00B62845">
        <w:t>påg</w:t>
      </w:r>
      <w:r w:rsidR="00B2469D">
        <w:t>å</w:t>
      </w:r>
      <w:r w:rsidR="00B62845">
        <w:t xml:space="preserve">tt </w:t>
      </w:r>
      <w:r w:rsidR="001A5EBE">
        <w:t>etablerat företags klimatlobbying som en internationell hållbarhetsfråga genom investerarsamarbeten, aktieägarmotioner och påtryckningsdialoger. Som ett resultat av temat har ett arbete inletts för att upprätta en global företags</w:t>
      </w:r>
      <w:r w:rsidR="00C42C9D">
        <w:softHyphen/>
      </w:r>
      <w:r w:rsidR="001A5EBE">
        <w:t>standard för ansvarsfull klimatlobbying. Ett nytt tema med fokus på klimatomställningen med början 2020 har beslutats. Temat hållbar effekt</w:t>
      </w:r>
      <w:r w:rsidR="00C42C9D">
        <w:softHyphen/>
      </w:r>
      <w:r w:rsidR="001A5EBE">
        <w:t>mättning som löper till slutet av 2021 fortsätter, liksom temat om arbets</w:t>
      </w:r>
      <w:r w:rsidR="00C42C9D">
        <w:softHyphen/>
      </w:r>
      <w:r w:rsidR="001A5EBE">
        <w:t>villkor i gröna näringar som avslutas 2020.</w:t>
      </w:r>
    </w:p>
    <w:p w14:paraId="3F5AB521" w14:textId="77777777" w:rsidR="00B873F4" w:rsidRPr="008C5197" w:rsidRDefault="00B873F4">
      <w:pPr>
        <w:pStyle w:val="Rubrik5utannumrering"/>
      </w:pPr>
      <w:r w:rsidRPr="008C5197">
        <w:t>Investeringsprocess och strategi</w:t>
      </w:r>
    </w:p>
    <w:p w14:paraId="64500F8F" w14:textId="77777777" w:rsidR="00783358" w:rsidRDefault="008B4394" w:rsidP="008B4394">
      <w:pPr>
        <w:pStyle w:val="Brdtextmedindrag"/>
        <w:ind w:firstLine="0"/>
      </w:pPr>
      <w:r>
        <w:t xml:space="preserve">Sjunde AP-fondens förvaltningsstrategi baseras på tre grundpelare: </w:t>
      </w:r>
    </w:p>
    <w:p w14:paraId="63C5E562" w14:textId="77777777" w:rsidR="00DE6436" w:rsidRDefault="008B4394" w:rsidP="00DE6436">
      <w:pPr>
        <w:pStyle w:val="Punktlista"/>
      </w:pPr>
      <w:r>
        <w:t>att investera tillgångarna på ett sätt som bevarar och stärker pensions</w:t>
      </w:r>
      <w:r w:rsidR="008C5197">
        <w:softHyphen/>
      </w:r>
      <w:r>
        <w:t xml:space="preserve">kapitalets köpkraft över tid, </w:t>
      </w:r>
    </w:p>
    <w:p w14:paraId="5AE2994D" w14:textId="487D27C0" w:rsidR="00DE6436" w:rsidRDefault="008B4394" w:rsidP="00DE6436">
      <w:pPr>
        <w:pStyle w:val="Punktlista"/>
      </w:pPr>
      <w:r>
        <w:t>att tillhandahålla pensionsspararen en helhetsprodukt som möjliggör ett balanserat risktagande över tid</w:t>
      </w:r>
      <w:r w:rsidR="00FD1D4A">
        <w:t>,</w:t>
      </w:r>
      <w:r>
        <w:t xml:space="preserve"> </w:t>
      </w:r>
      <w:r w:rsidR="00DE6436">
        <w:t>och</w:t>
      </w:r>
    </w:p>
    <w:p w14:paraId="2F75F653" w14:textId="39FDDBB6" w:rsidR="008B4394" w:rsidRDefault="008B4394" w:rsidP="003F0AE7">
      <w:pPr>
        <w:pStyle w:val="Punktlista"/>
      </w:pPr>
      <w:r>
        <w:t>att förvalta fondmedlen på ett sätt som möter nuvarande och framtida generationers behov genom ansvarsfulla investeringar och ansvarsfullt ägande.</w:t>
      </w:r>
    </w:p>
    <w:p w14:paraId="1D20A509" w14:textId="77777777" w:rsidR="0035327A" w:rsidRDefault="0035327A" w:rsidP="008B4394">
      <w:pPr>
        <w:pStyle w:val="Brdtextmedindrag"/>
      </w:pPr>
    </w:p>
    <w:p w14:paraId="4E4B2442" w14:textId="48087A52" w:rsidR="00246DF2" w:rsidRDefault="008B4394" w:rsidP="0035327A">
      <w:pPr>
        <w:pStyle w:val="Brdtext"/>
      </w:pPr>
      <w:r>
        <w:t xml:space="preserve">Premiepensionssystemets förvalsalternativ (AP7 </w:t>
      </w:r>
      <w:proofErr w:type="spellStart"/>
      <w:r>
        <w:t>Såfa</w:t>
      </w:r>
      <w:proofErr w:type="spellEnd"/>
      <w:r>
        <w:t>) är en individuali</w:t>
      </w:r>
      <w:r w:rsidR="008C5197">
        <w:softHyphen/>
      </w:r>
      <w:r>
        <w:t>serad långsiktig pensionslösning avsedd för ett livslångt sparande. Strate</w:t>
      </w:r>
      <w:r w:rsidR="00137511">
        <w:softHyphen/>
      </w:r>
      <w:r>
        <w:t xml:space="preserve">gin i AP7 </w:t>
      </w:r>
      <w:proofErr w:type="spellStart"/>
      <w:r>
        <w:t>Såfa</w:t>
      </w:r>
      <w:proofErr w:type="spellEnd"/>
      <w:r>
        <w:t xml:space="preserve"> utgår ifrån att premiepensionen endast är en liten del av den totala allmänna pensionen och att den övriga delen (inkomstpensionen) följer inkomstutvecklingen i den svenska ekonomin. Det innebär att risken i AP7 </w:t>
      </w:r>
      <w:proofErr w:type="spellStart"/>
      <w:r>
        <w:t>Såfa</w:t>
      </w:r>
      <w:proofErr w:type="spellEnd"/>
      <w:r>
        <w:t xml:space="preserve"> är hög när man är ung och har långt kvar till pension och succesivt trappas ner i takt med stigande ålder (från 55 år). </w:t>
      </w:r>
      <w:r w:rsidR="00611283">
        <w:t xml:space="preserve">Det är </w:t>
      </w:r>
      <w:r>
        <w:t>AP7</w:t>
      </w:r>
      <w:r w:rsidR="00CE035C">
        <w:t> </w:t>
      </w:r>
      <w:r>
        <w:t>Aktiefond</w:t>
      </w:r>
      <w:r w:rsidR="00611283">
        <w:t>,</w:t>
      </w:r>
      <w:r>
        <w:t xml:space="preserve"> </w:t>
      </w:r>
      <w:r w:rsidR="00611283">
        <w:t>som</w:t>
      </w:r>
      <w:r>
        <w:t xml:space="preserve"> är en diversifierad globalfond med riskhöjande inslag och tydlig ESG-profil</w:t>
      </w:r>
      <w:r w:rsidR="00611283">
        <w:t xml:space="preserve">, som står för risktagandet i AP7 </w:t>
      </w:r>
      <w:proofErr w:type="spellStart"/>
      <w:r w:rsidR="00611283">
        <w:t>Såfa</w:t>
      </w:r>
      <w:proofErr w:type="spellEnd"/>
      <w:r>
        <w:t>. De risk</w:t>
      </w:r>
      <w:r w:rsidR="00CE035C">
        <w:softHyphen/>
      </w:r>
      <w:r>
        <w:t>höjande inslagen utgörs av flera delar och syftar till att jämna ut risk</w:t>
      </w:r>
      <w:r w:rsidR="00CE035C">
        <w:softHyphen/>
      </w:r>
      <w:r>
        <w:lastRenderedPageBreak/>
        <w:t>tagandet över tid och som ett instrument att öka risk och förväntad avkastning till en nivå som tillgodo</w:t>
      </w:r>
      <w:r w:rsidR="00607C25">
        <w:softHyphen/>
      </w:r>
      <w:r>
        <w:t xml:space="preserve">ser pensionslösningens övergripande mål. De riskhöjande inslagen utgörs </w:t>
      </w:r>
      <w:proofErr w:type="gramStart"/>
      <w:r>
        <w:t>bl.a.</w:t>
      </w:r>
      <w:proofErr w:type="gramEnd"/>
      <w:r>
        <w:t xml:space="preserve"> av hävstång, en ökad allokering till tillväxt</w:t>
      </w:r>
      <w:r>
        <w:softHyphen/>
        <w:t>marknads</w:t>
      </w:r>
      <w:r>
        <w:softHyphen/>
        <w:t>aktier och mindre bolag, samt olika former av riskpremie</w:t>
      </w:r>
      <w:r>
        <w:softHyphen/>
        <w:t xml:space="preserve">exponeringar. Under senare år har användningen av hävstång minskats till förmån för övriga riskhöjande komponenter. AP7 </w:t>
      </w:r>
      <w:proofErr w:type="spellStart"/>
      <w:r>
        <w:t>Såfa</w:t>
      </w:r>
      <w:proofErr w:type="spellEnd"/>
      <w:r>
        <w:t xml:space="preserve"> är en åldersanpassad </w:t>
      </w:r>
      <w:r w:rsidRPr="00DD67C7">
        <w:t>portfölj med en kombination av AP7 Aktiefond och AP7</w:t>
      </w:r>
      <w:r w:rsidR="00CE035C">
        <w:t> </w:t>
      </w:r>
      <w:r w:rsidRPr="00DD67C7">
        <w:t>Räntefond. AP7 Aktiefond har en global inriktning</w:t>
      </w:r>
      <w:r w:rsidR="001447A2">
        <w:t>.</w:t>
      </w:r>
      <w:r w:rsidR="00CE6919">
        <w:t xml:space="preserve"> </w:t>
      </w:r>
    </w:p>
    <w:p w14:paraId="4C71008C" w14:textId="60C96FDB" w:rsidR="00FE286A" w:rsidRDefault="00CE6919" w:rsidP="008B4394">
      <w:pPr>
        <w:pStyle w:val="Brdtextmedindrag"/>
      </w:pPr>
      <w:r>
        <w:t xml:space="preserve">Nya riktlinjer för placeringsverksamheten infördes </w:t>
      </w:r>
      <w:r w:rsidR="00D533A9">
        <w:t xml:space="preserve">den </w:t>
      </w:r>
      <w:r>
        <w:t>1 januari 2019</w:t>
      </w:r>
      <w:r w:rsidRPr="00CE6919">
        <w:t xml:space="preserve"> </w:t>
      </w:r>
      <w:r>
        <w:t xml:space="preserve">i syfte att förenkla beslut och förtydliga riskuppdelning. Förändringarna innebar </w:t>
      </w:r>
      <w:r w:rsidR="00FE286A">
        <w:t>att AP</w:t>
      </w:r>
      <w:r w:rsidR="00C404C0">
        <w:t>7</w:t>
      </w:r>
      <w:r w:rsidR="00FE286A">
        <w:t xml:space="preserve"> Aktiefonds jämförelseindex ändrades till det globala aktie</w:t>
      </w:r>
      <w:r w:rsidR="00D533A9">
        <w:softHyphen/>
      </w:r>
      <w:r w:rsidR="00FE286A">
        <w:t>indexet MSCI All Country World Index (Gross) och att styrelsen har dele</w:t>
      </w:r>
      <w:r w:rsidR="00D533A9">
        <w:softHyphen/>
      </w:r>
      <w:r w:rsidR="00FE286A">
        <w:t>gerat ett riskmandat som innebär att marknadsrisken i fonden tillåts vara inom intervallet 0,9–1,6 gånger marknadsrisken i detta jämförelseindex</w:t>
      </w:r>
      <w:r w:rsidR="00FE286A">
        <w:rPr>
          <w:rStyle w:val="Fotnotsreferens"/>
        </w:rPr>
        <w:footnoteReference w:id="31"/>
      </w:r>
      <w:r w:rsidR="00C404C0">
        <w:t>. Som ett led i utvecklingen av förvaltningsmodellen och förvalsalternativet sker också en kontinuerlig utveckling av riskramverket för AP7 Aktiefond, vars syfte är att hantera de negativa effekterna av eventuella breda ned</w:t>
      </w:r>
      <w:r w:rsidR="00D533A9">
        <w:softHyphen/>
      </w:r>
      <w:r w:rsidR="00C404C0">
        <w:t>gångar på de globala aktiemarknaderna.</w:t>
      </w:r>
    </w:p>
    <w:p w14:paraId="4A1EFC99" w14:textId="7BCBE996" w:rsidR="00F67DD8" w:rsidRDefault="008B4394" w:rsidP="008B4394">
      <w:pPr>
        <w:pStyle w:val="Brdtextmedindrag"/>
      </w:pPr>
      <w:r w:rsidRPr="00C8252D">
        <w:t xml:space="preserve">Målet för AP7 </w:t>
      </w:r>
      <w:proofErr w:type="spellStart"/>
      <w:r w:rsidRPr="00C8252D">
        <w:t>Såfa</w:t>
      </w:r>
      <w:proofErr w:type="spellEnd"/>
      <w:r w:rsidRPr="00C8252D">
        <w:t xml:space="preserve"> är dels att generera en avkastning som överstiger premiepensionsindex, dels att ett kontinuerligt sparande i AP7 </w:t>
      </w:r>
      <w:proofErr w:type="spellStart"/>
      <w:r w:rsidRPr="00C8252D">
        <w:t>Såfa</w:t>
      </w:r>
      <w:proofErr w:type="spellEnd"/>
      <w:r w:rsidR="00C8252D">
        <w:t xml:space="preserve"> </w:t>
      </w:r>
      <w:r w:rsidRPr="00C8252D">
        <w:t>ska ge en långsiktig överavkastning i förhållande till den statliga inkomst</w:t>
      </w:r>
      <w:r w:rsidR="008C5197">
        <w:softHyphen/>
      </w:r>
      <w:r w:rsidRPr="00C8252D">
        <w:t xml:space="preserve">pensionen om 2–3 procentenheter per år. </w:t>
      </w:r>
      <w:r w:rsidRPr="00B873F4">
        <w:t>Under perioden 2000–201</w:t>
      </w:r>
      <w:r w:rsidR="00B873F4" w:rsidRPr="00055924">
        <w:t>9</w:t>
      </w:r>
      <w:r w:rsidRPr="00B873F4">
        <w:t xml:space="preserve"> upp</w:t>
      </w:r>
      <w:r w:rsidR="00D533A9">
        <w:softHyphen/>
      </w:r>
      <w:r w:rsidRPr="00B873F4">
        <w:t xml:space="preserve">gick den kapitalviktade avkastningen för AP7 </w:t>
      </w:r>
      <w:proofErr w:type="spellStart"/>
      <w:r w:rsidRPr="00B873F4">
        <w:t>Såfa</w:t>
      </w:r>
      <w:proofErr w:type="spellEnd"/>
      <w:r w:rsidRPr="00B873F4">
        <w:t xml:space="preserve"> till </w:t>
      </w:r>
      <w:r w:rsidR="00B873F4">
        <w:t>10,6</w:t>
      </w:r>
      <w:r w:rsidRPr="00B873F4">
        <w:t xml:space="preserve"> procent per år, vilket är </w:t>
      </w:r>
      <w:r w:rsidR="00B873F4">
        <w:t>7,5</w:t>
      </w:r>
      <w:r w:rsidRPr="00B873F4">
        <w:t xml:space="preserve"> procentenheter högre än inkomstpensionens utveckling under samma period (3,</w:t>
      </w:r>
      <w:r w:rsidR="00B873F4">
        <w:t>1</w:t>
      </w:r>
      <w:r w:rsidRPr="00B873F4">
        <w:t xml:space="preserve"> procent per år). AP7 </w:t>
      </w:r>
      <w:proofErr w:type="spellStart"/>
      <w:r w:rsidRPr="00B873F4">
        <w:t>Såfa</w:t>
      </w:r>
      <w:proofErr w:type="spellEnd"/>
      <w:r w:rsidRPr="00B873F4">
        <w:t xml:space="preserve"> har därmed uppnått sitt kompletterande avkastningsmål. Sjunde AP-fondens avkastning har sedan 2001 över</w:t>
      </w:r>
      <w:r w:rsidRPr="00B873F4">
        <w:softHyphen/>
        <w:t>träffat premiepensionsindex avkastning, trots att fondens för</w:t>
      </w:r>
      <w:r w:rsidR="00D533A9">
        <w:softHyphen/>
      </w:r>
      <w:r w:rsidRPr="00B873F4">
        <w:t xml:space="preserve">valtning under perioden </w:t>
      </w:r>
      <w:proofErr w:type="gramStart"/>
      <w:r w:rsidRPr="00B873F4">
        <w:t>2001–maj</w:t>
      </w:r>
      <w:proofErr w:type="gramEnd"/>
      <w:r w:rsidRPr="00B873F4">
        <w:t xml:space="preserve"> 2010 styrdes av bestämmelser som </w:t>
      </w:r>
      <w:r w:rsidR="00783358">
        <w:t>innebar</w:t>
      </w:r>
      <w:r w:rsidR="00783358" w:rsidRPr="00B873F4">
        <w:t xml:space="preserve"> </w:t>
      </w:r>
      <w:r w:rsidRPr="00B873F4">
        <w:t>att risken skulle vara lägre än för genomsnittet av de privata fond</w:t>
      </w:r>
      <w:r w:rsidR="00585A9D">
        <w:softHyphen/>
      </w:r>
      <w:r w:rsidRPr="00B873F4">
        <w:t xml:space="preserve">erna (vilket, allt annat lika, begränsar möjligheterna till högre avkastning). </w:t>
      </w:r>
    </w:p>
    <w:p w14:paraId="1760995D" w14:textId="37F8550E" w:rsidR="008B4394" w:rsidRPr="00CE6919" w:rsidRDefault="00BB55C4" w:rsidP="008B4394">
      <w:pPr>
        <w:pStyle w:val="Brdtextmedindrag"/>
      </w:pPr>
      <w:r>
        <w:t>Sjunde AP-f</w:t>
      </w:r>
      <w:r w:rsidR="008B4394" w:rsidRPr="00B873F4">
        <w:t>onden har under 201</w:t>
      </w:r>
      <w:r w:rsidR="00F67DD8">
        <w:t>9</w:t>
      </w:r>
      <w:r w:rsidR="008B4394" w:rsidRPr="00B873F4">
        <w:t xml:space="preserve"> </w:t>
      </w:r>
      <w:r w:rsidR="00F67DD8">
        <w:t>fortsatt implementeringen av den nya förvalt</w:t>
      </w:r>
      <w:r w:rsidR="00D533A9">
        <w:softHyphen/>
      </w:r>
      <w:r w:rsidR="00F67DD8">
        <w:t>ningsmodellen och strategiska portföljen</w:t>
      </w:r>
      <w:r w:rsidR="00FB1E30">
        <w:t>,</w:t>
      </w:r>
      <w:r w:rsidR="00F67DD8">
        <w:t xml:space="preserve"> vilket innebar en ökad diversi</w:t>
      </w:r>
      <w:r w:rsidR="00D533A9">
        <w:softHyphen/>
      </w:r>
      <w:r w:rsidR="00F67DD8">
        <w:t xml:space="preserve">fiering med exponering mot fler aktie- och tillgångsslag, som </w:t>
      </w:r>
      <w:proofErr w:type="gramStart"/>
      <w:r w:rsidR="00F67DD8">
        <w:t>bl</w:t>
      </w:r>
      <w:r w:rsidR="00595ADD">
        <w:t>.</w:t>
      </w:r>
      <w:r w:rsidR="00F67DD8">
        <w:t>a</w:t>
      </w:r>
      <w:r w:rsidR="00595ADD">
        <w:t>.</w:t>
      </w:r>
      <w:proofErr w:type="gramEnd"/>
      <w:r w:rsidR="00F67DD8">
        <w:t xml:space="preserve"> tillväxt</w:t>
      </w:r>
      <w:r w:rsidR="00D533A9">
        <w:softHyphen/>
      </w:r>
      <w:r w:rsidR="00F67DD8">
        <w:t>marknader och småbolag, i syfte att sänka den totala risknivån och sprid</w:t>
      </w:r>
      <w:r w:rsidR="00D533A9">
        <w:softHyphen/>
      </w:r>
      <w:r w:rsidR="00F67DD8">
        <w:t xml:space="preserve">ningen i utfall mellan olika pensionssparare. </w:t>
      </w:r>
    </w:p>
    <w:p w14:paraId="440AE3A4" w14:textId="42135B4A" w:rsidR="008B4394" w:rsidRPr="003221A2" w:rsidRDefault="008B4394" w:rsidP="00C22416">
      <w:pPr>
        <w:pStyle w:val="Rubrik5utannumrering"/>
      </w:pPr>
      <w:r>
        <w:t>Strategisk förvaltning</w:t>
      </w:r>
    </w:p>
    <w:p w14:paraId="70CBEC22" w14:textId="647733C8" w:rsidR="008B4394" w:rsidRDefault="00F67DD8" w:rsidP="008B4394">
      <w:pPr>
        <w:pStyle w:val="Brdtext"/>
      </w:pPr>
      <w:r>
        <w:t>Under 2019 var det fortsatt stora inflöden till Sjunde AP-fonden (58,5</w:t>
      </w:r>
      <w:r w:rsidR="00DC4766">
        <w:t> </w:t>
      </w:r>
      <w:r>
        <w:t xml:space="preserve">miljarder kronor) på grund av att sparare bytte till Sjunde AP-fonden från fonder som exkluderats från </w:t>
      </w:r>
      <w:r w:rsidR="00C7129A" w:rsidRPr="00101E34">
        <w:t xml:space="preserve">Pensionsmyndighetens </w:t>
      </w:r>
      <w:r w:rsidRPr="00101E34">
        <w:t>fondtorg</w:t>
      </w:r>
      <w:r w:rsidR="00FB1E30" w:rsidRPr="00101E34">
        <w:t>,</w:t>
      </w:r>
      <w:r>
        <w:t xml:space="preserve"> men även på grund av det årliga inflödet av pensionsrätter. </w:t>
      </w:r>
      <w:bookmarkStart w:id="211" w:name="_Hlk37314832"/>
      <w:r w:rsidR="00DE6436">
        <w:t xml:space="preserve">Vid utgången av 2019 förvaltade </w:t>
      </w:r>
      <w:r w:rsidR="008B4394">
        <w:t xml:space="preserve">Sjunde AP-fonden </w:t>
      </w:r>
      <w:r w:rsidR="007F63AF">
        <w:t>674</w:t>
      </w:r>
      <w:r w:rsidR="008B4394">
        <w:t xml:space="preserve"> miljarder kronor </w:t>
      </w:r>
      <w:r w:rsidR="008B4394" w:rsidRPr="0033432D">
        <w:t>(</w:t>
      </w:r>
      <w:r w:rsidR="007F63AF">
        <w:t>46</w:t>
      </w:r>
      <w:r w:rsidR="008B4394" w:rsidRPr="0033432D">
        <w:t> procent</w:t>
      </w:r>
      <w:r w:rsidR="008B4394">
        <w:t xml:space="preserve"> av medlen i premiepensionssystemet) för </w:t>
      </w:r>
      <w:r w:rsidR="008B4394" w:rsidRPr="00861930">
        <w:t>ungefär 4,</w:t>
      </w:r>
      <w:r w:rsidR="00861930" w:rsidRPr="00861930">
        <w:t>9</w:t>
      </w:r>
      <w:r w:rsidR="008B4394" w:rsidRPr="00861930">
        <w:t> miljoner</w:t>
      </w:r>
      <w:r w:rsidR="008B4394">
        <w:t xml:space="preserve"> pensions</w:t>
      </w:r>
      <w:r w:rsidR="00585A9D">
        <w:softHyphen/>
      </w:r>
      <w:r w:rsidR="008B4394">
        <w:t>sparare.</w:t>
      </w:r>
      <w:bookmarkEnd w:id="211"/>
      <w:r w:rsidR="008B4394">
        <w:t xml:space="preserve"> </w:t>
      </w:r>
      <w:bookmarkStart w:id="212" w:name="_Hlk37314909"/>
      <w:r w:rsidR="008B4394">
        <w:t xml:space="preserve">Av beloppet uppgick AP7 Aktiefond till </w:t>
      </w:r>
      <w:r w:rsidR="002E7853">
        <w:t>616,7</w:t>
      </w:r>
      <w:r w:rsidR="008B4394">
        <w:t xml:space="preserve"> miljarder kronor och AP7 Räntefond till </w:t>
      </w:r>
      <w:r w:rsidR="002E7853">
        <w:t>57,5</w:t>
      </w:r>
      <w:r w:rsidR="008B4394">
        <w:t> miljarder kronor.</w:t>
      </w:r>
      <w:bookmarkEnd w:id="212"/>
      <w:r w:rsidR="008B4394">
        <w:t xml:space="preserve"> Sedan 2001 har Sjunde AP-fondens andel av det totala premiepensions</w:t>
      </w:r>
      <w:r w:rsidR="008B4394">
        <w:softHyphen/>
        <w:t xml:space="preserve">systemet ökat med totalt </w:t>
      </w:r>
      <w:r w:rsidR="002E7853">
        <w:t>15,8</w:t>
      </w:r>
      <w:r w:rsidR="00DC4766">
        <w:t> </w:t>
      </w:r>
      <w:r w:rsidR="008B4394">
        <w:t xml:space="preserve">procentenheter. </w:t>
      </w:r>
    </w:p>
    <w:p w14:paraId="5A2EC139" w14:textId="45819F95" w:rsidR="008B4394" w:rsidRDefault="008B4394" w:rsidP="008B4394">
      <w:pPr>
        <w:pStyle w:val="Brdtextmedindrag"/>
      </w:pPr>
      <w:r>
        <w:lastRenderedPageBreak/>
        <w:t xml:space="preserve">Målet för AP7 </w:t>
      </w:r>
      <w:proofErr w:type="spellStart"/>
      <w:r>
        <w:t>Såfa</w:t>
      </w:r>
      <w:proofErr w:type="spellEnd"/>
      <w:r>
        <w:t xml:space="preserve"> är att avkastningen ska vara minst lika bra som den genomsnittliga avkastningen för de privata fonderna på Pensionsmyndig</w:t>
      </w:r>
      <w:r w:rsidR="00C7129A">
        <w:softHyphen/>
      </w:r>
      <w:r>
        <w:t xml:space="preserve">hetens fondtorg. Sedan </w:t>
      </w:r>
      <w:r w:rsidR="00DE6436">
        <w:t>den nuvarande</w:t>
      </w:r>
      <w:r>
        <w:t xml:space="preserve"> förvaltnings</w:t>
      </w:r>
      <w:r>
        <w:softHyphen/>
        <w:t>modell</w:t>
      </w:r>
      <w:r w:rsidR="00DE6436">
        <w:t>en infördes</w:t>
      </w:r>
      <w:r>
        <w:t xml:space="preserve"> i maj 2010</w:t>
      </w:r>
      <w:r w:rsidR="00DE6436">
        <w:t xml:space="preserve"> och </w:t>
      </w:r>
      <w:r>
        <w:t>t.o.m. 201</w:t>
      </w:r>
      <w:r w:rsidR="00A83869">
        <w:t>9</w:t>
      </w:r>
      <w:r>
        <w:t xml:space="preserve"> uppgår avkastningen i AP7 </w:t>
      </w:r>
      <w:proofErr w:type="spellStart"/>
      <w:r>
        <w:t>Såfa</w:t>
      </w:r>
      <w:proofErr w:type="spellEnd"/>
      <w:r>
        <w:t xml:space="preserve"> till </w:t>
      </w:r>
      <w:r w:rsidR="00A83869">
        <w:t>14,8</w:t>
      </w:r>
      <w:r>
        <w:t xml:space="preserve"> procent per år, jämfört med de privata fondernas avkastning om </w:t>
      </w:r>
      <w:r w:rsidR="00A83869">
        <w:t>8,7</w:t>
      </w:r>
      <w:r>
        <w:t xml:space="preserve"> procent per år (se tabell </w:t>
      </w:r>
      <w:r w:rsidR="00D3009C">
        <w:t>6</w:t>
      </w:r>
      <w:r>
        <w:t xml:space="preserve">.11). Avkastningen i det statliga förvalsalternativet var därmed nästan dubbelt så hög jämfört med de privata alternativen under </w:t>
      </w:r>
      <w:r w:rsidR="00DE6436">
        <w:t xml:space="preserve">denna </w:t>
      </w:r>
      <w:r>
        <w:t>period</w:t>
      </w:r>
      <w:r w:rsidR="00724E1D">
        <w:t>.</w:t>
      </w:r>
      <w:r>
        <w:t xml:space="preserve"> Under 201</w:t>
      </w:r>
      <w:r w:rsidR="00A83869">
        <w:t>9</w:t>
      </w:r>
      <w:r>
        <w:t xml:space="preserve"> var avkastningen </w:t>
      </w:r>
      <w:r w:rsidR="00A83869">
        <w:t>33,1</w:t>
      </w:r>
      <w:r>
        <w:t xml:space="preserve"> procent, vilket är</w:t>
      </w:r>
      <w:r w:rsidR="00A83869">
        <w:t xml:space="preserve"> betydligt</w:t>
      </w:r>
      <w:r>
        <w:t xml:space="preserve"> högre än de privata alternativen vars avkastning uppgick till </w:t>
      </w:r>
      <w:r w:rsidR="00A83869">
        <w:t>23,0</w:t>
      </w:r>
      <w:r>
        <w:t xml:space="preserve"> procent.</w:t>
      </w:r>
    </w:p>
    <w:p w14:paraId="4EB77EB3" w14:textId="7B6690FA" w:rsidR="008B4394" w:rsidRDefault="008B4394" w:rsidP="008B4394">
      <w:pPr>
        <w:pStyle w:val="TabellRubrik"/>
      </w:pPr>
      <w:r>
        <w:t xml:space="preserve">Tabell </w:t>
      </w:r>
      <w:r w:rsidR="00DE6436">
        <w:t>6</w:t>
      </w:r>
      <w:r>
        <w:t>.</w:t>
      </w:r>
      <w:fldSimple w:instr=" SEQ Tabell \* Arabic \s 1  \* MERGEFORMAT ">
        <w:r w:rsidR="008B3E76">
          <w:rPr>
            <w:noProof/>
          </w:rPr>
          <w:t>11</w:t>
        </w:r>
      </w:fldSimple>
      <w:r>
        <w:tab/>
        <w:t xml:space="preserve">Utveckling för </w:t>
      </w:r>
      <w:r w:rsidR="00DE6436">
        <w:t xml:space="preserve">förvalsalternativet AP7 </w:t>
      </w:r>
      <w:proofErr w:type="spellStart"/>
      <w:r w:rsidR="00DE6436">
        <w:t>Såfa</w:t>
      </w:r>
      <w:proofErr w:type="spellEnd"/>
      <w:r>
        <w:t xml:space="preserve"> maj 2010–201</w:t>
      </w:r>
      <w:r w:rsidR="00DF19F3">
        <w:t>9</w:t>
      </w:r>
      <w:r>
        <w:t xml:space="preserve"> och 2001–201</w:t>
      </w:r>
      <w:r w:rsidR="00DF19F3">
        <w:t>9</w:t>
      </w:r>
      <w:r>
        <w:t xml:space="preserve"> (procent)</w:t>
      </w:r>
    </w:p>
    <w:tbl>
      <w:tblPr>
        <w:tblW w:w="4875" w:type="dxa"/>
        <w:tblLayout w:type="fixed"/>
        <w:tblCellMar>
          <w:left w:w="0" w:type="dxa"/>
        </w:tblCellMar>
        <w:tblLook w:val="0000" w:firstRow="0" w:lastRow="0" w:firstColumn="0" w:lastColumn="0" w:noHBand="0" w:noVBand="0"/>
      </w:tblPr>
      <w:tblGrid>
        <w:gridCol w:w="1701"/>
        <w:gridCol w:w="1020"/>
        <w:gridCol w:w="1304"/>
        <w:gridCol w:w="850"/>
      </w:tblGrid>
      <w:tr w:rsidR="008B4394" w14:paraId="48A22F0F" w14:textId="77777777" w:rsidTr="00C91AF4">
        <w:tc>
          <w:tcPr>
            <w:tcW w:w="1701" w:type="dxa"/>
            <w:tcBorders>
              <w:top w:val="single" w:sz="4" w:space="0" w:color="auto"/>
              <w:bottom w:val="single" w:sz="4" w:space="0" w:color="auto"/>
            </w:tcBorders>
            <w:vAlign w:val="bottom"/>
          </w:tcPr>
          <w:p w14:paraId="70846E71" w14:textId="77777777" w:rsidR="008B4394" w:rsidRPr="0065594C" w:rsidRDefault="008B4394" w:rsidP="00C91AF4">
            <w:pPr>
              <w:pStyle w:val="TabellHuvud"/>
              <w:jc w:val="left"/>
              <w:rPr>
                <w:b w:val="0"/>
                <w:i/>
                <w:lang w:eastAsia="sv-SE"/>
              </w:rPr>
            </w:pPr>
            <w:r>
              <w:rPr>
                <w:lang w:eastAsia="sv-SE"/>
              </w:rPr>
              <w:t> </w:t>
            </w:r>
            <w:r w:rsidRPr="0065594C">
              <w:rPr>
                <w:b w:val="0"/>
                <w:i/>
                <w:sz w:val="16"/>
                <w:lang w:eastAsia="sv-SE"/>
              </w:rPr>
              <w:t>Procent</w:t>
            </w:r>
          </w:p>
        </w:tc>
        <w:tc>
          <w:tcPr>
            <w:tcW w:w="1020" w:type="dxa"/>
            <w:tcBorders>
              <w:top w:val="single" w:sz="4" w:space="0" w:color="auto"/>
              <w:bottom w:val="single" w:sz="4" w:space="0" w:color="auto"/>
            </w:tcBorders>
            <w:vAlign w:val="center"/>
          </w:tcPr>
          <w:p w14:paraId="238DE7F4" w14:textId="050372B9" w:rsidR="008B4394" w:rsidRPr="005E1597" w:rsidRDefault="008B4394" w:rsidP="00C91AF4">
            <w:pPr>
              <w:pStyle w:val="TabellHuvud"/>
              <w:rPr>
                <w:rFonts w:ascii="TradeGothic CondEighteen" w:hAnsi="TradeGothic CondEighteen" w:cs="Arial"/>
                <w:lang w:eastAsia="sv-SE"/>
              </w:rPr>
            </w:pPr>
            <w:r>
              <w:rPr>
                <w:rFonts w:ascii="TradeGothic CondEighteen" w:hAnsi="TradeGothic CondEighteen" w:cs="Arial"/>
                <w:lang w:eastAsia="sv-SE"/>
              </w:rPr>
              <w:t>2001</w:t>
            </w:r>
            <w:r w:rsidR="00DC4766">
              <w:t>–</w:t>
            </w:r>
            <w:r>
              <w:rPr>
                <w:rFonts w:ascii="TradeGothic CondEighteen" w:hAnsi="TradeGothic CondEighteen" w:cs="Arial"/>
                <w:lang w:eastAsia="sv-SE"/>
              </w:rPr>
              <w:t>201</w:t>
            </w:r>
            <w:r w:rsidR="00DF19F3">
              <w:rPr>
                <w:rFonts w:ascii="TradeGothic CondEighteen" w:hAnsi="TradeGothic CondEighteen" w:cs="Arial"/>
                <w:lang w:eastAsia="sv-SE"/>
              </w:rPr>
              <w:t>9</w:t>
            </w:r>
          </w:p>
        </w:tc>
        <w:tc>
          <w:tcPr>
            <w:tcW w:w="1304" w:type="dxa"/>
            <w:tcBorders>
              <w:top w:val="single" w:sz="4" w:space="0" w:color="auto"/>
              <w:bottom w:val="single" w:sz="4" w:space="0" w:color="auto"/>
            </w:tcBorders>
            <w:vAlign w:val="center"/>
          </w:tcPr>
          <w:p w14:paraId="16083BB5" w14:textId="7054DCD3" w:rsidR="008B4394" w:rsidRDefault="008B4394" w:rsidP="00C91AF4">
            <w:pPr>
              <w:pStyle w:val="TabellHuvud"/>
              <w:rPr>
                <w:rFonts w:ascii="TradeGothic CondEighteen" w:hAnsi="TradeGothic CondEighteen" w:cs="Arial"/>
                <w:lang w:eastAsia="sv-SE"/>
              </w:rPr>
            </w:pPr>
            <w:r w:rsidRPr="000003E9">
              <w:rPr>
                <w:rFonts w:ascii="TradeGothic CondEighteen" w:hAnsi="TradeGothic CondEighteen" w:cs="Arial"/>
                <w:lang w:eastAsia="sv-SE"/>
              </w:rPr>
              <w:t>Maj 2010</w:t>
            </w:r>
            <w:r w:rsidR="00DC4766">
              <w:t>–</w:t>
            </w:r>
            <w:r w:rsidRPr="000003E9">
              <w:rPr>
                <w:rFonts w:ascii="TradeGothic CondEighteen" w:hAnsi="TradeGothic CondEighteen" w:cs="Arial"/>
                <w:lang w:eastAsia="sv-SE"/>
              </w:rPr>
              <w:t>201</w:t>
            </w:r>
            <w:r w:rsidR="00DF19F3">
              <w:rPr>
                <w:rFonts w:ascii="TradeGothic CondEighteen" w:hAnsi="TradeGothic CondEighteen" w:cs="Arial"/>
                <w:lang w:eastAsia="sv-SE"/>
              </w:rPr>
              <w:t>9</w:t>
            </w:r>
            <w:r w:rsidRPr="000003E9">
              <w:rPr>
                <w:rFonts w:ascii="TradeGothic CondEighteen" w:hAnsi="TradeGothic CondEighteen" w:cs="Arial"/>
                <w:b w:val="0"/>
                <w:vertAlign w:val="superscript"/>
                <w:lang w:eastAsia="sv-SE"/>
              </w:rPr>
              <w:t>3</w:t>
            </w:r>
          </w:p>
        </w:tc>
        <w:tc>
          <w:tcPr>
            <w:tcW w:w="850" w:type="dxa"/>
            <w:tcBorders>
              <w:top w:val="single" w:sz="4" w:space="0" w:color="auto"/>
              <w:bottom w:val="single" w:sz="4" w:space="0" w:color="auto"/>
            </w:tcBorders>
            <w:vAlign w:val="center"/>
          </w:tcPr>
          <w:p w14:paraId="54E74DD8" w14:textId="3A236018" w:rsidR="008B4394" w:rsidRDefault="008B4394" w:rsidP="00C91AF4">
            <w:pPr>
              <w:pStyle w:val="TabellHuvud"/>
              <w:rPr>
                <w:rFonts w:ascii="TradeGothic CondEighteen" w:hAnsi="TradeGothic CondEighteen" w:cs="Arial"/>
                <w:lang w:eastAsia="sv-SE"/>
              </w:rPr>
            </w:pPr>
            <w:r>
              <w:rPr>
                <w:rFonts w:ascii="TradeGothic CondEighteen" w:hAnsi="TradeGothic CondEighteen" w:cs="Arial"/>
                <w:lang w:eastAsia="sv-SE"/>
              </w:rPr>
              <w:t>201</w:t>
            </w:r>
            <w:r w:rsidR="00DF19F3">
              <w:rPr>
                <w:rFonts w:ascii="TradeGothic CondEighteen" w:hAnsi="TradeGothic CondEighteen" w:cs="Arial"/>
                <w:lang w:eastAsia="sv-SE"/>
              </w:rPr>
              <w:t>9</w:t>
            </w:r>
          </w:p>
        </w:tc>
      </w:tr>
      <w:tr w:rsidR="008B4394" w:rsidRPr="00B704C3" w14:paraId="4E6FC806" w14:textId="77777777" w:rsidTr="00C91AF4">
        <w:tc>
          <w:tcPr>
            <w:tcW w:w="1701" w:type="dxa"/>
            <w:tcBorders>
              <w:top w:val="single" w:sz="4" w:space="0" w:color="auto"/>
              <w:bottom w:val="single" w:sz="4" w:space="0" w:color="auto"/>
            </w:tcBorders>
            <w:vAlign w:val="bottom"/>
          </w:tcPr>
          <w:p w14:paraId="10F43941" w14:textId="77777777" w:rsidR="008B4394" w:rsidRPr="00B704C3" w:rsidRDefault="008B4394" w:rsidP="00C91AF4">
            <w:pPr>
              <w:pStyle w:val="TabellHuvud"/>
              <w:jc w:val="left"/>
              <w:rPr>
                <w:b w:val="0"/>
                <w:lang w:eastAsia="sv-SE"/>
              </w:rPr>
            </w:pPr>
            <w:r w:rsidRPr="00B704C3">
              <w:rPr>
                <w:b w:val="0"/>
                <w:lang w:eastAsia="sv-SE"/>
              </w:rPr>
              <w:t>AP7 (PSF och SÅFA)</w:t>
            </w:r>
            <w:r w:rsidRPr="00563C96">
              <w:rPr>
                <w:b w:val="0"/>
                <w:vertAlign w:val="superscript"/>
                <w:lang w:eastAsia="sv-SE"/>
              </w:rPr>
              <w:t>1</w:t>
            </w:r>
          </w:p>
        </w:tc>
        <w:tc>
          <w:tcPr>
            <w:tcW w:w="1020" w:type="dxa"/>
            <w:tcBorders>
              <w:top w:val="single" w:sz="4" w:space="0" w:color="auto"/>
              <w:bottom w:val="single" w:sz="4" w:space="0" w:color="auto"/>
            </w:tcBorders>
            <w:vAlign w:val="center"/>
          </w:tcPr>
          <w:p w14:paraId="04452E2F" w14:textId="7A2A4D62" w:rsidR="008B4394" w:rsidRPr="00B704C3" w:rsidRDefault="003A1C42" w:rsidP="00C91AF4">
            <w:pPr>
              <w:pStyle w:val="TabellHuvud"/>
              <w:rPr>
                <w:rFonts w:ascii="TradeGothic CondEighteen" w:hAnsi="TradeGothic CondEighteen" w:cs="Arial"/>
                <w:b w:val="0"/>
                <w:lang w:eastAsia="sv-SE"/>
              </w:rPr>
            </w:pPr>
            <w:r>
              <w:rPr>
                <w:rFonts w:ascii="TradeGothic CondEighteen" w:hAnsi="TradeGothic CondEighteen" w:cs="Arial"/>
                <w:b w:val="0"/>
                <w:lang w:eastAsia="sv-SE"/>
              </w:rPr>
              <w:t>7,</w:t>
            </w:r>
            <w:r w:rsidR="00CF5820">
              <w:rPr>
                <w:rFonts w:ascii="TradeGothic CondEighteen" w:hAnsi="TradeGothic CondEighteen" w:cs="Arial"/>
                <w:b w:val="0"/>
                <w:lang w:eastAsia="sv-SE"/>
              </w:rPr>
              <w:t>6</w:t>
            </w:r>
          </w:p>
        </w:tc>
        <w:tc>
          <w:tcPr>
            <w:tcW w:w="1304" w:type="dxa"/>
            <w:tcBorders>
              <w:top w:val="single" w:sz="4" w:space="0" w:color="auto"/>
              <w:bottom w:val="single" w:sz="4" w:space="0" w:color="auto"/>
            </w:tcBorders>
            <w:vAlign w:val="center"/>
          </w:tcPr>
          <w:p w14:paraId="6D09840F" w14:textId="0A659BE1" w:rsidR="008B4394" w:rsidRPr="00B60E82" w:rsidRDefault="00CF5820" w:rsidP="00C91AF4">
            <w:pPr>
              <w:pStyle w:val="TabellHuvud"/>
              <w:rPr>
                <w:rFonts w:ascii="TradeGothic CondEighteen" w:hAnsi="TradeGothic CondEighteen" w:cs="Arial"/>
                <w:b w:val="0"/>
                <w:lang w:eastAsia="sv-SE"/>
              </w:rPr>
            </w:pPr>
            <w:r>
              <w:rPr>
                <w:rFonts w:ascii="TradeGothic CondEighteen" w:hAnsi="TradeGothic CondEighteen" w:cs="Arial"/>
                <w:b w:val="0"/>
                <w:lang w:eastAsia="sv-SE"/>
              </w:rPr>
              <w:t>14,8</w:t>
            </w:r>
          </w:p>
        </w:tc>
        <w:tc>
          <w:tcPr>
            <w:tcW w:w="850" w:type="dxa"/>
            <w:tcBorders>
              <w:top w:val="single" w:sz="4" w:space="0" w:color="auto"/>
              <w:bottom w:val="single" w:sz="4" w:space="0" w:color="auto"/>
            </w:tcBorders>
            <w:vAlign w:val="center"/>
          </w:tcPr>
          <w:p w14:paraId="211C1C20" w14:textId="7719AF0C" w:rsidR="008B4394" w:rsidRPr="00B704C3" w:rsidRDefault="00CF5820" w:rsidP="00C91AF4">
            <w:pPr>
              <w:pStyle w:val="TabellHuvud"/>
              <w:rPr>
                <w:rFonts w:ascii="TradeGothic CondEighteen" w:hAnsi="TradeGothic CondEighteen" w:cs="Arial"/>
                <w:b w:val="0"/>
                <w:lang w:eastAsia="sv-SE"/>
              </w:rPr>
            </w:pPr>
            <w:r>
              <w:rPr>
                <w:rFonts w:ascii="TradeGothic CondEighteen" w:hAnsi="TradeGothic CondEighteen" w:cs="Arial"/>
                <w:b w:val="0"/>
                <w:lang w:eastAsia="sv-SE"/>
              </w:rPr>
              <w:t>33,1</w:t>
            </w:r>
          </w:p>
        </w:tc>
      </w:tr>
      <w:tr w:rsidR="008B4394" w:rsidRPr="00B704C3" w14:paraId="0C4155F7" w14:textId="77777777" w:rsidTr="00C91AF4">
        <w:tc>
          <w:tcPr>
            <w:tcW w:w="1701" w:type="dxa"/>
            <w:tcBorders>
              <w:top w:val="single" w:sz="4" w:space="0" w:color="auto"/>
              <w:bottom w:val="single" w:sz="4" w:space="0" w:color="auto"/>
            </w:tcBorders>
            <w:vAlign w:val="bottom"/>
          </w:tcPr>
          <w:p w14:paraId="31596433" w14:textId="77777777" w:rsidR="008B4394" w:rsidRPr="00B704C3" w:rsidRDefault="008B4394" w:rsidP="00C91AF4">
            <w:pPr>
              <w:pStyle w:val="TabellHuvud"/>
              <w:jc w:val="left"/>
              <w:rPr>
                <w:b w:val="0"/>
                <w:lang w:eastAsia="sv-SE"/>
              </w:rPr>
            </w:pPr>
            <w:r w:rsidRPr="00B704C3">
              <w:rPr>
                <w:b w:val="0"/>
                <w:lang w:eastAsia="sv-SE"/>
              </w:rPr>
              <w:t>Premiepensionsindex</w:t>
            </w:r>
            <w:r w:rsidRPr="00563C96">
              <w:rPr>
                <w:b w:val="0"/>
                <w:vertAlign w:val="superscript"/>
                <w:lang w:eastAsia="sv-SE"/>
              </w:rPr>
              <w:t>2</w:t>
            </w:r>
          </w:p>
        </w:tc>
        <w:tc>
          <w:tcPr>
            <w:tcW w:w="1020" w:type="dxa"/>
            <w:tcBorders>
              <w:top w:val="single" w:sz="4" w:space="0" w:color="auto"/>
              <w:bottom w:val="single" w:sz="4" w:space="0" w:color="auto"/>
            </w:tcBorders>
            <w:vAlign w:val="center"/>
          </w:tcPr>
          <w:p w14:paraId="4D65C015" w14:textId="2F5D54EC" w:rsidR="008B4394" w:rsidRPr="00B704C3" w:rsidRDefault="00CF5820" w:rsidP="00C91AF4">
            <w:pPr>
              <w:pStyle w:val="TabellHuvud"/>
              <w:rPr>
                <w:rFonts w:ascii="TradeGothic CondEighteen" w:hAnsi="TradeGothic CondEighteen" w:cs="Arial"/>
                <w:b w:val="0"/>
                <w:lang w:eastAsia="sv-SE"/>
              </w:rPr>
            </w:pPr>
            <w:r>
              <w:rPr>
                <w:rFonts w:ascii="TradeGothic CondEighteen" w:hAnsi="TradeGothic CondEighteen" w:cs="Arial"/>
                <w:b w:val="0"/>
                <w:lang w:eastAsia="sv-SE"/>
              </w:rPr>
              <w:t>4,6</w:t>
            </w:r>
          </w:p>
        </w:tc>
        <w:tc>
          <w:tcPr>
            <w:tcW w:w="1304" w:type="dxa"/>
            <w:tcBorders>
              <w:top w:val="single" w:sz="4" w:space="0" w:color="auto"/>
              <w:bottom w:val="single" w:sz="4" w:space="0" w:color="auto"/>
            </w:tcBorders>
            <w:vAlign w:val="center"/>
          </w:tcPr>
          <w:p w14:paraId="5386D160" w14:textId="2A8FBB6D" w:rsidR="008B4394" w:rsidRPr="00B60E82" w:rsidRDefault="00CF5820" w:rsidP="00C91AF4">
            <w:pPr>
              <w:pStyle w:val="TabellHuvud"/>
              <w:rPr>
                <w:rFonts w:ascii="TradeGothic CondEighteen" w:hAnsi="TradeGothic CondEighteen" w:cs="Arial"/>
                <w:b w:val="0"/>
                <w:lang w:eastAsia="sv-SE"/>
              </w:rPr>
            </w:pPr>
            <w:r>
              <w:rPr>
                <w:rFonts w:ascii="TradeGothic CondEighteen" w:hAnsi="TradeGothic CondEighteen" w:cs="Arial"/>
                <w:b w:val="0"/>
                <w:lang w:eastAsia="sv-SE"/>
              </w:rPr>
              <w:t>8,7</w:t>
            </w:r>
          </w:p>
        </w:tc>
        <w:tc>
          <w:tcPr>
            <w:tcW w:w="850" w:type="dxa"/>
            <w:tcBorders>
              <w:top w:val="single" w:sz="4" w:space="0" w:color="auto"/>
              <w:bottom w:val="single" w:sz="4" w:space="0" w:color="auto"/>
            </w:tcBorders>
            <w:vAlign w:val="center"/>
          </w:tcPr>
          <w:p w14:paraId="761B315B" w14:textId="67160855" w:rsidR="008B4394" w:rsidRPr="00B704C3" w:rsidRDefault="00CF5820" w:rsidP="00C91AF4">
            <w:pPr>
              <w:pStyle w:val="TabellHuvud"/>
              <w:rPr>
                <w:rFonts w:ascii="TradeGothic CondEighteen" w:hAnsi="TradeGothic CondEighteen" w:cs="Arial"/>
                <w:b w:val="0"/>
                <w:lang w:eastAsia="sv-SE"/>
              </w:rPr>
            </w:pPr>
            <w:r>
              <w:rPr>
                <w:rFonts w:ascii="TradeGothic CondEighteen" w:hAnsi="TradeGothic CondEighteen" w:cs="Arial"/>
                <w:b w:val="0"/>
                <w:lang w:eastAsia="sv-SE"/>
              </w:rPr>
              <w:t>23,0</w:t>
            </w:r>
          </w:p>
        </w:tc>
      </w:tr>
    </w:tbl>
    <w:p w14:paraId="418B9968" w14:textId="04D7A2F5" w:rsidR="008B4394" w:rsidRPr="00001F8D" w:rsidRDefault="008B4394" w:rsidP="008B4394">
      <w:pPr>
        <w:pStyle w:val="TabellFotnot"/>
      </w:pPr>
      <w:r w:rsidRPr="00001F8D">
        <w:t>Not 1: Utgörs av PSF (Premi</w:t>
      </w:r>
      <w:r>
        <w:t>e</w:t>
      </w:r>
      <w:r w:rsidRPr="00001F8D">
        <w:t>sparfonden) januari 2001−maj 2010 och SÅFA maj 2010−december 201</w:t>
      </w:r>
      <w:r w:rsidR="00DF19F3">
        <w:t>9</w:t>
      </w:r>
      <w:r w:rsidRPr="00001F8D">
        <w:t>.</w:t>
      </w:r>
      <w:r w:rsidRPr="00001F8D">
        <w:br/>
        <w:t xml:space="preserve">Not 2: I SEK men inte valutasäkrad. Genomsnittlig avkastning för fonderna i premiepensionssystemet (exklusive </w:t>
      </w:r>
      <w:r w:rsidR="008C5197">
        <w:t xml:space="preserve">Sjunde </w:t>
      </w:r>
      <w:r w:rsidRPr="00001F8D">
        <w:t>AP</w:t>
      </w:r>
      <w:r w:rsidR="008C5197">
        <w:t>-fonden</w:t>
      </w:r>
      <w:r w:rsidRPr="00001F8D">
        <w:t>s produkter).</w:t>
      </w:r>
      <w:r w:rsidRPr="00001F8D">
        <w:br/>
        <w:t xml:space="preserve">Not 3: Geometriskt snitt av den årliga avkastningen </w:t>
      </w:r>
      <w:r w:rsidR="008C5197">
        <w:t xml:space="preserve">den </w:t>
      </w:r>
      <w:r w:rsidRPr="00001F8D">
        <w:t xml:space="preserve">24 maj </w:t>
      </w:r>
      <w:proofErr w:type="gramStart"/>
      <w:r w:rsidRPr="00001F8D">
        <w:t>2010−31</w:t>
      </w:r>
      <w:proofErr w:type="gramEnd"/>
      <w:r w:rsidRPr="00001F8D">
        <w:t xml:space="preserve"> dec 201</w:t>
      </w:r>
      <w:r w:rsidR="00DF19F3">
        <w:t>9</w:t>
      </w:r>
      <w:r w:rsidRPr="00001F8D">
        <w:t>.</w:t>
      </w:r>
      <w:r w:rsidRPr="00001F8D">
        <w:br/>
        <w:t xml:space="preserve">Källa: McKinsey bilaga 9 (grunddata från Pensionsmyndigheten och </w:t>
      </w:r>
      <w:r w:rsidR="008C5197">
        <w:t xml:space="preserve">Sjunde </w:t>
      </w:r>
      <w:r w:rsidRPr="00001F8D">
        <w:t>AP</w:t>
      </w:r>
      <w:r w:rsidR="008C5197">
        <w:t>-fondens</w:t>
      </w:r>
      <w:r w:rsidRPr="00001F8D">
        <w:t xml:space="preserve"> </w:t>
      </w:r>
      <w:r w:rsidR="00DE6436">
        <w:t>å</w:t>
      </w:r>
      <w:r w:rsidR="00585A9D">
        <w:t>r</w:t>
      </w:r>
      <w:r w:rsidR="00DE6436" w:rsidRPr="00001F8D">
        <w:t>sredovisning</w:t>
      </w:r>
      <w:r w:rsidRPr="00001F8D">
        <w:t>)</w:t>
      </w:r>
    </w:p>
    <w:p w14:paraId="2388F8DC" w14:textId="77777777" w:rsidR="008B4394" w:rsidRDefault="008B4394" w:rsidP="008B4394">
      <w:pPr>
        <w:pStyle w:val="Rubrik5utannumrering"/>
      </w:pPr>
      <w:r>
        <w:t>Aktiv förvaltning</w:t>
      </w:r>
    </w:p>
    <w:p w14:paraId="337C58CA" w14:textId="15DD984F" w:rsidR="001E3C22" w:rsidRDefault="008B4394" w:rsidP="008B4394">
      <w:pPr>
        <w:pStyle w:val="Brdtext"/>
      </w:pPr>
      <w:r>
        <w:t>Sjunde AP-fonden använder, i hög grad,</w:t>
      </w:r>
      <w:r w:rsidR="001E3C22">
        <w:t xml:space="preserve"> s.k</w:t>
      </w:r>
      <w:r w:rsidR="00DC4766">
        <w:t>.</w:t>
      </w:r>
      <w:r w:rsidR="001E3C22">
        <w:t xml:space="preserve"> </w:t>
      </w:r>
      <w:proofErr w:type="spellStart"/>
      <w:r w:rsidR="001E3C22">
        <w:t>overlay</w:t>
      </w:r>
      <w:proofErr w:type="spellEnd"/>
      <w:r w:rsidR="001E3C22">
        <w:t>-strategier</w:t>
      </w:r>
      <w:r w:rsidR="007B4517">
        <w:t xml:space="preserve"> (derivat</w:t>
      </w:r>
      <w:r w:rsidR="0035327A">
        <w:softHyphen/>
      </w:r>
      <w:r w:rsidR="007B4517">
        <w:t>baserade mandat som inte binder kapital)</w:t>
      </w:r>
      <w:r w:rsidR="001E3C22">
        <w:t xml:space="preserve"> baserade på</w:t>
      </w:r>
      <w:r>
        <w:t xml:space="preserve"> indexbaserade </w:t>
      </w:r>
      <w:r w:rsidR="001E3C22">
        <w:t>delkomponenter. Det innebär att den aktiva förvalt</w:t>
      </w:r>
      <w:r w:rsidR="008C5197">
        <w:softHyphen/>
      </w:r>
      <w:r w:rsidR="001E3C22">
        <w:t xml:space="preserve">ningen främst drivs genom att i olika grad förändra exponeringen mot de underliggande delkomponenterna. Denna allokeringsstrategi innebär att merparten av det förvaltade kapitalet </w:t>
      </w:r>
      <w:r w:rsidR="000D2480">
        <w:t>investeras i indexmandat</w:t>
      </w:r>
      <w:r w:rsidR="001E3C22">
        <w:t xml:space="preserve"> men att fondens totala riskexponering löpande ses över och förändras beroende på mark</w:t>
      </w:r>
      <w:r w:rsidR="0035327A">
        <w:softHyphen/>
      </w:r>
      <w:r w:rsidR="001E3C22">
        <w:t>nads</w:t>
      </w:r>
      <w:r w:rsidR="0035327A">
        <w:softHyphen/>
      </w:r>
      <w:r w:rsidR="001E3C22">
        <w:t>förutsättningarna. Vid årsskiftet var 95,5 procent av kapitalet i AP7 Aktie</w:t>
      </w:r>
      <w:r w:rsidR="0035327A">
        <w:softHyphen/>
      </w:r>
      <w:r w:rsidR="001E3C22">
        <w:t>fond och 96 procent av kapitalet i AP7</w:t>
      </w:r>
      <w:r w:rsidR="008C5197">
        <w:t> </w:t>
      </w:r>
      <w:r w:rsidR="001E3C22">
        <w:t xml:space="preserve">Räntefond placerat i indexbaserade strategier. </w:t>
      </w:r>
    </w:p>
    <w:p w14:paraId="58BFCDBD" w14:textId="6F87F350" w:rsidR="008B4394" w:rsidRDefault="008B4394" w:rsidP="002D19AA">
      <w:pPr>
        <w:pStyle w:val="Brdtextmedindrag"/>
      </w:pPr>
      <w:r w:rsidRPr="005E1A68">
        <w:t xml:space="preserve">Sjunde AP-fonden har utvecklat sin förvaltningsmodell och i december 2016 presenterade </w:t>
      </w:r>
      <w:r>
        <w:t>fonden</w:t>
      </w:r>
      <w:r w:rsidRPr="005E1A68">
        <w:t xml:space="preserve"> en ny strategisk portfölj som ska</w:t>
      </w:r>
      <w:r>
        <w:t xml:space="preserve"> genomföras</w:t>
      </w:r>
      <w:r w:rsidRPr="005E1A68">
        <w:t xml:space="preserve"> stegvis fram </w:t>
      </w:r>
      <w:r w:rsidR="002867BB" w:rsidRPr="005E1A68">
        <w:t>t</w:t>
      </w:r>
      <w:r w:rsidR="002867BB">
        <w:t>.o.m.</w:t>
      </w:r>
      <w:r w:rsidRPr="005E1A68">
        <w:t xml:space="preserve"> 2020. </w:t>
      </w:r>
      <w:r>
        <w:t>Den aktiva avkastningen efter kostnader var positiv för AP7 Aktiefond</w:t>
      </w:r>
      <w:r w:rsidR="00210368">
        <w:t xml:space="preserve"> med 263 baspunkter under</w:t>
      </w:r>
      <w:r>
        <w:t xml:space="preserve"> 201</w:t>
      </w:r>
      <w:r w:rsidR="00210368">
        <w:t>9</w:t>
      </w:r>
      <w:r>
        <w:t xml:space="preserve"> och </w:t>
      </w:r>
      <w:r w:rsidR="00210368">
        <w:t>61</w:t>
      </w:r>
      <w:r w:rsidR="008C5197">
        <w:t> </w:t>
      </w:r>
      <w:r w:rsidR="00210368">
        <w:t>bas</w:t>
      </w:r>
      <w:r w:rsidR="008C5197">
        <w:softHyphen/>
      </w:r>
      <w:r w:rsidR="00210368">
        <w:t xml:space="preserve">punkter i genomsnitt </w:t>
      </w:r>
      <w:r>
        <w:t>under perioden 201</w:t>
      </w:r>
      <w:r w:rsidR="00210368">
        <w:t>5</w:t>
      </w:r>
      <w:r>
        <w:t>–201</w:t>
      </w:r>
      <w:r w:rsidR="00210368">
        <w:t>9</w:t>
      </w:r>
      <w:r w:rsidR="00FB1E30">
        <w:t>.</w:t>
      </w:r>
      <w:r>
        <w:t xml:space="preserve"> Målet för ränte</w:t>
      </w:r>
      <w:r w:rsidR="008C5197">
        <w:softHyphen/>
      </w:r>
      <w:r>
        <w:t>fonden är att avkastningen ska motsvara avkastningen för fondens jämförelse</w:t>
      </w:r>
      <w:r>
        <w:softHyphen/>
        <w:t xml:space="preserve">index. Den aktiva avkastningen för AP7 Räntefond var </w:t>
      </w:r>
      <w:r w:rsidR="00210368">
        <w:t>0 baspunkter under</w:t>
      </w:r>
      <w:r>
        <w:t xml:space="preserve"> 201</w:t>
      </w:r>
      <w:r w:rsidR="00210368">
        <w:t>9</w:t>
      </w:r>
      <w:r>
        <w:t xml:space="preserve"> och</w:t>
      </w:r>
      <w:r w:rsidR="00210368">
        <w:t xml:space="preserve"> -6 baspunkter i genomsnitt</w:t>
      </w:r>
      <w:r>
        <w:t xml:space="preserve"> under perioden 201</w:t>
      </w:r>
      <w:r w:rsidR="00210368">
        <w:t>5</w:t>
      </w:r>
      <w:r>
        <w:t>–201</w:t>
      </w:r>
      <w:r w:rsidR="00210368">
        <w:t>9.</w:t>
      </w:r>
    </w:p>
    <w:p w14:paraId="51449FE1" w14:textId="77777777" w:rsidR="008B4394" w:rsidRPr="00CC2CA6" w:rsidRDefault="008B4394" w:rsidP="008B4394">
      <w:pPr>
        <w:pStyle w:val="Rubrik5utannumrering"/>
      </w:pPr>
      <w:r w:rsidRPr="00CC2CA6">
        <w:t>AP7 Aktiefond</w:t>
      </w:r>
    </w:p>
    <w:p w14:paraId="50B65ADF" w14:textId="1C0F2AC0" w:rsidR="008B4394" w:rsidRDefault="00DD67C7" w:rsidP="008B4394">
      <w:pPr>
        <w:pStyle w:val="Brdtext"/>
      </w:pPr>
      <w:r w:rsidRPr="00DD67C7">
        <w:t xml:space="preserve">AP7 Aktiefond har en global inriktning och styrelsen beslutade under </w:t>
      </w:r>
      <w:r>
        <w:t>2019</w:t>
      </w:r>
      <w:r w:rsidRPr="00DD67C7">
        <w:t xml:space="preserve"> att ersätta det tidigare normvärdet om 96 procent globala aktie</w:t>
      </w:r>
      <w:r w:rsidR="00465615">
        <w:t>r</w:t>
      </w:r>
      <w:r w:rsidRPr="00DD67C7">
        <w:t xml:space="preserve"> och 4</w:t>
      </w:r>
      <w:r w:rsidR="008C5197">
        <w:t> </w:t>
      </w:r>
      <w:r w:rsidRPr="00DD67C7">
        <w:t>pro</w:t>
      </w:r>
      <w:r w:rsidR="008C5197">
        <w:softHyphen/>
      </w:r>
      <w:r w:rsidRPr="00DD67C7">
        <w:t>cent onoterade aktier med riskintervall för respektive portfölj</w:t>
      </w:r>
      <w:r>
        <w:t xml:space="preserve">. Nuvarande riskintervall är som andel av totalportföljen: globala aktier </w:t>
      </w:r>
      <w:r w:rsidR="00C05ED4">
        <w:t>90–135</w:t>
      </w:r>
      <w:r w:rsidR="008C5197">
        <w:t> </w:t>
      </w:r>
      <w:r>
        <w:t>pro</w:t>
      </w:r>
      <w:r w:rsidR="000B3DCE">
        <w:softHyphen/>
      </w:r>
      <w:r>
        <w:t xml:space="preserve">cent, tillväxtmarknader </w:t>
      </w:r>
      <w:r w:rsidR="00C05ED4">
        <w:t>2–10</w:t>
      </w:r>
      <w:r>
        <w:t xml:space="preserve"> procent, faktorpremier 3</w:t>
      </w:r>
      <w:r w:rsidR="00C05ED4">
        <w:t>–</w:t>
      </w:r>
      <w:r>
        <w:t>10</w:t>
      </w:r>
      <w:r w:rsidR="008C5197">
        <w:t> </w:t>
      </w:r>
      <w:r>
        <w:t>procent, små</w:t>
      </w:r>
      <w:r w:rsidR="000B3DCE">
        <w:softHyphen/>
      </w:r>
      <w:r>
        <w:t>bolag 1</w:t>
      </w:r>
      <w:r w:rsidR="00C05ED4">
        <w:t>–</w:t>
      </w:r>
      <w:r>
        <w:t>10 procent</w:t>
      </w:r>
      <w:r w:rsidR="00C05ED4">
        <w:t xml:space="preserve">, private </w:t>
      </w:r>
      <w:proofErr w:type="spellStart"/>
      <w:r w:rsidR="00C05ED4">
        <w:t>equity</w:t>
      </w:r>
      <w:proofErr w:type="spellEnd"/>
      <w:r w:rsidR="00C05ED4">
        <w:t xml:space="preserve"> (riskkapital) 1–6</w:t>
      </w:r>
      <w:r w:rsidR="008C5197">
        <w:t> </w:t>
      </w:r>
      <w:r w:rsidR="00C05ED4">
        <w:t>procent och alterna</w:t>
      </w:r>
      <w:r w:rsidR="000B3DCE">
        <w:softHyphen/>
      </w:r>
      <w:r w:rsidR="00C05ED4">
        <w:t>tiva strategier 0–10 procent.</w:t>
      </w:r>
      <w:r>
        <w:t xml:space="preserve"> </w:t>
      </w:r>
      <w:r w:rsidR="00600189">
        <w:t xml:space="preserve">Aktiefonden har även </w:t>
      </w:r>
      <w:r w:rsidR="008B4394" w:rsidRPr="00DD67C7">
        <w:t xml:space="preserve">aktiv förvaltning på utvalda marknader med fokus på kort till medellång sikt. Av aktiefonden </w:t>
      </w:r>
      <w:r w:rsidR="008B4394" w:rsidRPr="00DD67C7">
        <w:lastRenderedPageBreak/>
        <w:t xml:space="preserve">förvaltas </w:t>
      </w:r>
      <w:r w:rsidR="00600189">
        <w:t>97</w:t>
      </w:r>
      <w:r w:rsidR="008B4394" w:rsidRPr="00DD67C7">
        <w:t> procent externt. Vid 201</w:t>
      </w:r>
      <w:r w:rsidR="00600189">
        <w:t>9</w:t>
      </w:r>
      <w:r w:rsidR="008B4394" w:rsidRPr="00DD67C7">
        <w:t xml:space="preserve"> års slut upp</w:t>
      </w:r>
      <w:r w:rsidR="008C5197">
        <w:softHyphen/>
      </w:r>
      <w:r w:rsidR="008B4394" w:rsidRPr="00DD67C7">
        <w:t xml:space="preserve">gick det förvaltade kapitalet till </w:t>
      </w:r>
      <w:r w:rsidR="00600189">
        <w:t>616,7</w:t>
      </w:r>
      <w:r w:rsidR="008B4394" w:rsidRPr="00DD67C7">
        <w:t xml:space="preserve"> miljarder kronor (</w:t>
      </w:r>
      <w:r w:rsidR="00600189" w:rsidRPr="00DD67C7">
        <w:t xml:space="preserve">418,9 </w:t>
      </w:r>
      <w:r w:rsidR="008B4394" w:rsidRPr="00DD67C7">
        <w:t>miljarder kronor året innan). Fondens totalavkastning uppgick under 201</w:t>
      </w:r>
      <w:r w:rsidR="00600189">
        <w:t>9</w:t>
      </w:r>
      <w:r w:rsidR="008B4394" w:rsidRPr="00DD67C7">
        <w:t xml:space="preserve"> till </w:t>
      </w:r>
      <w:r w:rsidR="00C95940">
        <w:t>36,2</w:t>
      </w:r>
      <w:r w:rsidR="008B4394" w:rsidRPr="00DD67C7">
        <w:t> procent (</w:t>
      </w:r>
      <w:r w:rsidR="00C95940" w:rsidRPr="00DD67C7">
        <w:t>-3,0 </w:t>
      </w:r>
      <w:r w:rsidR="008B4394" w:rsidRPr="00DD67C7">
        <w:t>pro</w:t>
      </w:r>
      <w:r w:rsidR="000B3DCE">
        <w:softHyphen/>
      </w:r>
      <w:r w:rsidR="008B4394" w:rsidRPr="00DD67C7">
        <w:t>cent året innan).</w:t>
      </w:r>
      <w:r w:rsidR="008B4394">
        <w:t xml:space="preserve"> </w:t>
      </w:r>
    </w:p>
    <w:p w14:paraId="7EC8F892" w14:textId="77777777" w:rsidR="008B4394" w:rsidRDefault="008B4394" w:rsidP="008B4394">
      <w:pPr>
        <w:pStyle w:val="Brdtextmedindrag"/>
      </w:pPr>
      <w:r>
        <w:t>Målet för AP7 Aktiefond är att vid den valda risknivån uppnå en lång</w:t>
      </w:r>
      <w:r>
        <w:softHyphen/>
        <w:t>siktigt hög avkastning som överträffar avkastningen för jämförelse</w:t>
      </w:r>
      <w:r>
        <w:softHyphen/>
        <w:t xml:space="preserve">index. Fonden förvaltas aktivt med tydlig hållbarhetsprofil och har följande strategi: </w:t>
      </w:r>
    </w:p>
    <w:p w14:paraId="7EF4F7E4" w14:textId="68A5F1BB" w:rsidR="008B4394" w:rsidRDefault="008B4394" w:rsidP="008B4394">
      <w:pPr>
        <w:pStyle w:val="Punktlista"/>
      </w:pPr>
      <w:r>
        <w:t xml:space="preserve">Placering av tillgångar i globala aktier med bred geografisk och branschmässig spridning, och aktierelaterade derivatinstrument som höjer förväntad avkastning </w:t>
      </w:r>
      <w:r w:rsidR="00FA7C7B">
        <w:t>och risk</w:t>
      </w:r>
      <w:r w:rsidR="000B3DCE">
        <w:t xml:space="preserve"> </w:t>
      </w:r>
      <w:r>
        <w:t>– globalportfölj.</w:t>
      </w:r>
    </w:p>
    <w:p w14:paraId="16D6D39A" w14:textId="430CB1A8" w:rsidR="008B4394" w:rsidRDefault="008B4394" w:rsidP="008B4394">
      <w:pPr>
        <w:pStyle w:val="Punktlista"/>
      </w:pPr>
      <w:r>
        <w:t xml:space="preserve">Ökad riskspridning genom att vikta om och </w:t>
      </w:r>
      <w:r w:rsidR="000D2480">
        <w:t xml:space="preserve">lägga till </w:t>
      </w:r>
      <w:r>
        <w:t>fler tillgångsslag och investeringsstrategier – diversifiering.</w:t>
      </w:r>
    </w:p>
    <w:p w14:paraId="4A807278" w14:textId="77777777" w:rsidR="008B4394" w:rsidRDefault="008B4394" w:rsidP="008B4394">
      <w:pPr>
        <w:pStyle w:val="Punktlista"/>
      </w:pPr>
      <w:r>
        <w:t>Anpassning av fondens risknivå och riskinnehåll över tid med hjälp av en systematisk riskhantering – riskramverk.</w:t>
      </w:r>
    </w:p>
    <w:p w14:paraId="3CB42FEC" w14:textId="77777777" w:rsidR="008B4394" w:rsidRDefault="008B4394" w:rsidP="008B4394">
      <w:pPr>
        <w:pStyle w:val="Brdtextmedindrag"/>
        <w:ind w:firstLine="0"/>
      </w:pPr>
    </w:p>
    <w:p w14:paraId="679F51C4" w14:textId="59086507" w:rsidR="008B4394" w:rsidRDefault="008B4394" w:rsidP="008B4394">
      <w:pPr>
        <w:pStyle w:val="Brdtext"/>
      </w:pPr>
      <w:r>
        <w:t>Under 201</w:t>
      </w:r>
      <w:r w:rsidR="006A1A22">
        <w:t>9</w:t>
      </w:r>
      <w:r>
        <w:t xml:space="preserve"> </w:t>
      </w:r>
      <w:r w:rsidR="006A1A22">
        <w:t>fortsatte</w:t>
      </w:r>
      <w:r>
        <w:t xml:space="preserve"> utvecklingsarbete</w:t>
      </w:r>
      <w:r w:rsidR="006A1A22">
        <w:t>t</w:t>
      </w:r>
      <w:r>
        <w:t xml:space="preserve"> för att </w:t>
      </w:r>
      <w:r w:rsidR="002F64FD">
        <w:t xml:space="preserve">öka riskspridningen i </w:t>
      </w:r>
      <w:r w:rsidR="008B1A35" w:rsidRPr="008B1A35">
        <w:t>AP7</w:t>
      </w:r>
      <w:r w:rsidR="008B1A35">
        <w:t> </w:t>
      </w:r>
      <w:r w:rsidR="008B1A35" w:rsidRPr="008B1A35">
        <w:t>Aktie</w:t>
      </w:r>
      <w:r w:rsidR="002F64FD">
        <w:t xml:space="preserve">fond och samtidigt sänka den totala risknivån genom att </w:t>
      </w:r>
      <w:r>
        <w:t>göra fonden mindre beroende av exponeringar mot stora och medelstora bolag till förmån för exponeringar mot småbolag, tillväxtmarknader</w:t>
      </w:r>
      <w:r w:rsidR="002F64FD">
        <w:t xml:space="preserve"> och </w:t>
      </w:r>
      <w:r w:rsidR="008D2D7A">
        <w:t>r</w:t>
      </w:r>
      <w:r w:rsidR="002F64FD">
        <w:t>isk</w:t>
      </w:r>
      <w:r w:rsidR="008B1A35">
        <w:softHyphen/>
      </w:r>
      <w:r w:rsidR="002F64FD">
        <w:t>premier</w:t>
      </w:r>
      <w:r>
        <w:t>.</w:t>
      </w:r>
    </w:p>
    <w:p w14:paraId="290956CC" w14:textId="3218A612" w:rsidR="008B4394" w:rsidRDefault="008B4394" w:rsidP="008B4394">
      <w:pPr>
        <w:pStyle w:val="Brdtextmedindrag"/>
      </w:pPr>
      <w:r w:rsidRPr="00832381">
        <w:t>Tillämpning av hävstång i förvalt</w:t>
      </w:r>
      <w:r w:rsidRPr="00832381">
        <w:softHyphen/>
        <w:t>ning</w:t>
      </w:r>
      <w:r w:rsidRPr="00832381">
        <w:softHyphen/>
        <w:t>en gör att placeringsutrymmet är större än fondkapitalet.</w:t>
      </w:r>
      <w:r w:rsidR="00832381">
        <w:t xml:space="preserve"> </w:t>
      </w:r>
      <w:r w:rsidR="000D2480">
        <w:t xml:space="preserve">AP7 Aktiefonds </w:t>
      </w:r>
      <w:r>
        <w:t>hävstångsnivå uppgick vid utgången av 201</w:t>
      </w:r>
      <w:r w:rsidR="0065188F">
        <w:t>9</w:t>
      </w:r>
      <w:r>
        <w:t xml:space="preserve"> till 14,</w:t>
      </w:r>
      <w:r w:rsidR="0065188F">
        <w:t>1</w:t>
      </w:r>
      <w:r>
        <w:t xml:space="preserve"> procent.</w:t>
      </w:r>
    </w:p>
    <w:p w14:paraId="66539BEF" w14:textId="6583727D" w:rsidR="008B4394" w:rsidRDefault="008B4394" w:rsidP="008B4394">
      <w:pPr>
        <w:pStyle w:val="TabellRubrik"/>
      </w:pPr>
      <w:r>
        <w:t xml:space="preserve">Tabell </w:t>
      </w:r>
      <w:fldSimple w:instr=" STYLEREF 1 \s ">
        <w:r w:rsidR="008B3E76">
          <w:rPr>
            <w:noProof/>
          </w:rPr>
          <w:t>6</w:t>
        </w:r>
      </w:fldSimple>
      <w:r>
        <w:t>.</w:t>
      </w:r>
      <w:fldSimple w:instr=" SEQ Tabell \* Arabic \s 1  \* MERGEFORMAT ">
        <w:r w:rsidR="008B3E76">
          <w:rPr>
            <w:noProof/>
          </w:rPr>
          <w:t>12</w:t>
        </w:r>
      </w:fldSimple>
      <w:r>
        <w:tab/>
        <w:t>Avkastning efter kostnader AP7 Aktiefond (</w:t>
      </w:r>
      <w:r w:rsidRPr="00CC2CA6">
        <w:t>procent per år)</w:t>
      </w:r>
    </w:p>
    <w:tbl>
      <w:tblPr>
        <w:tblW w:w="4353" w:type="pct"/>
        <w:tblCellMar>
          <w:left w:w="0" w:type="dxa"/>
        </w:tblCellMar>
        <w:tblLook w:val="0000" w:firstRow="0" w:lastRow="0" w:firstColumn="0" w:lastColumn="0" w:noHBand="0" w:noVBand="0"/>
      </w:tblPr>
      <w:tblGrid>
        <w:gridCol w:w="2577"/>
        <w:gridCol w:w="854"/>
        <w:gridCol w:w="852"/>
        <w:gridCol w:w="851"/>
      </w:tblGrid>
      <w:tr w:rsidR="00940C57" w14:paraId="5D18BF56" w14:textId="51E15DFF" w:rsidTr="00055924">
        <w:tc>
          <w:tcPr>
            <w:tcW w:w="2509" w:type="pct"/>
            <w:tcBorders>
              <w:top w:val="single" w:sz="8" w:space="0" w:color="auto"/>
              <w:bottom w:val="single" w:sz="6" w:space="0" w:color="auto"/>
            </w:tcBorders>
          </w:tcPr>
          <w:p w14:paraId="30921922" w14:textId="77777777" w:rsidR="00940C57" w:rsidRDefault="00940C57" w:rsidP="00C91AF4">
            <w:pPr>
              <w:pStyle w:val="TabellRader"/>
              <w:jc w:val="left"/>
            </w:pPr>
          </w:p>
        </w:tc>
        <w:tc>
          <w:tcPr>
            <w:tcW w:w="832" w:type="pct"/>
            <w:tcBorders>
              <w:top w:val="single" w:sz="8" w:space="0" w:color="auto"/>
              <w:bottom w:val="single" w:sz="6" w:space="0" w:color="auto"/>
            </w:tcBorders>
          </w:tcPr>
          <w:p w14:paraId="411FCF6E" w14:textId="77777777" w:rsidR="00940C57" w:rsidRDefault="00940C57" w:rsidP="00C91AF4">
            <w:pPr>
              <w:pStyle w:val="TabellHuvud"/>
            </w:pPr>
            <w:r>
              <w:t>2017</w:t>
            </w:r>
          </w:p>
        </w:tc>
        <w:tc>
          <w:tcPr>
            <w:tcW w:w="830" w:type="pct"/>
            <w:tcBorders>
              <w:top w:val="single" w:sz="8" w:space="0" w:color="auto"/>
              <w:bottom w:val="single" w:sz="6" w:space="0" w:color="auto"/>
            </w:tcBorders>
          </w:tcPr>
          <w:p w14:paraId="7C658127" w14:textId="77777777" w:rsidR="00940C57" w:rsidRDefault="00940C57" w:rsidP="00C91AF4">
            <w:pPr>
              <w:pStyle w:val="TabellHuvud"/>
            </w:pPr>
            <w:r>
              <w:t>2018</w:t>
            </w:r>
          </w:p>
        </w:tc>
        <w:tc>
          <w:tcPr>
            <w:tcW w:w="830" w:type="pct"/>
            <w:tcBorders>
              <w:top w:val="single" w:sz="8" w:space="0" w:color="auto"/>
              <w:bottom w:val="single" w:sz="6" w:space="0" w:color="auto"/>
            </w:tcBorders>
          </w:tcPr>
          <w:p w14:paraId="4DDFE29E" w14:textId="43F436EF" w:rsidR="00940C57" w:rsidRDefault="00940C57" w:rsidP="00C91AF4">
            <w:pPr>
              <w:pStyle w:val="TabellHuvud"/>
            </w:pPr>
            <w:r>
              <w:t>2019</w:t>
            </w:r>
          </w:p>
        </w:tc>
      </w:tr>
      <w:tr w:rsidR="00940C57" w14:paraId="35206483" w14:textId="21059F37" w:rsidTr="00055924">
        <w:tc>
          <w:tcPr>
            <w:tcW w:w="2509" w:type="pct"/>
            <w:tcBorders>
              <w:top w:val="single" w:sz="8" w:space="0" w:color="auto"/>
              <w:bottom w:val="single" w:sz="6" w:space="0" w:color="auto"/>
            </w:tcBorders>
          </w:tcPr>
          <w:p w14:paraId="19711DFC" w14:textId="77777777" w:rsidR="00940C57" w:rsidRDefault="00940C57" w:rsidP="00C91AF4">
            <w:pPr>
              <w:pStyle w:val="TabellRader"/>
              <w:jc w:val="left"/>
            </w:pPr>
            <w:r>
              <w:t>AP7 Aktiefond</w:t>
            </w:r>
          </w:p>
        </w:tc>
        <w:tc>
          <w:tcPr>
            <w:tcW w:w="832" w:type="pct"/>
            <w:tcBorders>
              <w:top w:val="single" w:sz="8" w:space="0" w:color="auto"/>
              <w:bottom w:val="single" w:sz="6" w:space="0" w:color="auto"/>
            </w:tcBorders>
          </w:tcPr>
          <w:p w14:paraId="1D4DA96D" w14:textId="77777777" w:rsidR="00940C57" w:rsidRPr="00B704C3" w:rsidRDefault="00940C57" w:rsidP="00C91AF4">
            <w:pPr>
              <w:pStyle w:val="TabellHuvud"/>
              <w:rPr>
                <w:b w:val="0"/>
              </w:rPr>
            </w:pPr>
            <w:r w:rsidRPr="00B704C3">
              <w:rPr>
                <w:b w:val="0"/>
              </w:rPr>
              <w:t>17,7</w:t>
            </w:r>
          </w:p>
        </w:tc>
        <w:tc>
          <w:tcPr>
            <w:tcW w:w="830" w:type="pct"/>
            <w:tcBorders>
              <w:top w:val="single" w:sz="8" w:space="0" w:color="auto"/>
              <w:bottom w:val="single" w:sz="6" w:space="0" w:color="auto"/>
            </w:tcBorders>
          </w:tcPr>
          <w:p w14:paraId="47697E55" w14:textId="77777777" w:rsidR="00940C57" w:rsidRPr="00B704C3" w:rsidRDefault="00940C57" w:rsidP="00C91AF4">
            <w:pPr>
              <w:pStyle w:val="TabellHuvud"/>
              <w:rPr>
                <w:b w:val="0"/>
              </w:rPr>
            </w:pPr>
            <w:r>
              <w:rPr>
                <w:b w:val="0"/>
              </w:rPr>
              <w:t>-3,0</w:t>
            </w:r>
          </w:p>
        </w:tc>
        <w:tc>
          <w:tcPr>
            <w:tcW w:w="830" w:type="pct"/>
            <w:tcBorders>
              <w:top w:val="single" w:sz="8" w:space="0" w:color="auto"/>
              <w:bottom w:val="single" w:sz="6" w:space="0" w:color="auto"/>
            </w:tcBorders>
          </w:tcPr>
          <w:p w14:paraId="6FB9D652" w14:textId="54214BFD" w:rsidR="00940C57" w:rsidRDefault="00940C57" w:rsidP="00C91AF4">
            <w:pPr>
              <w:pStyle w:val="TabellHuvud"/>
              <w:rPr>
                <w:b w:val="0"/>
              </w:rPr>
            </w:pPr>
            <w:r>
              <w:rPr>
                <w:b w:val="0"/>
              </w:rPr>
              <w:t>36,2</w:t>
            </w:r>
          </w:p>
        </w:tc>
      </w:tr>
      <w:tr w:rsidR="00940C57" w14:paraId="7704309C" w14:textId="476003B8" w:rsidTr="00055924">
        <w:tc>
          <w:tcPr>
            <w:tcW w:w="2509" w:type="pct"/>
            <w:tcBorders>
              <w:top w:val="single" w:sz="8" w:space="0" w:color="auto"/>
              <w:bottom w:val="single" w:sz="6" w:space="0" w:color="auto"/>
            </w:tcBorders>
          </w:tcPr>
          <w:p w14:paraId="36BCC311" w14:textId="77777777" w:rsidR="00940C57" w:rsidRDefault="00940C57" w:rsidP="00C91AF4">
            <w:pPr>
              <w:pStyle w:val="TabellRader"/>
              <w:jc w:val="left"/>
            </w:pPr>
            <w:r>
              <w:t>Jämförelseindex</w:t>
            </w:r>
          </w:p>
        </w:tc>
        <w:tc>
          <w:tcPr>
            <w:tcW w:w="832" w:type="pct"/>
            <w:tcBorders>
              <w:top w:val="single" w:sz="8" w:space="0" w:color="auto"/>
              <w:bottom w:val="single" w:sz="6" w:space="0" w:color="auto"/>
            </w:tcBorders>
          </w:tcPr>
          <w:p w14:paraId="0AE76049" w14:textId="77777777" w:rsidR="00940C57" w:rsidRPr="00B704C3" w:rsidRDefault="00940C57" w:rsidP="00C91AF4">
            <w:pPr>
              <w:pStyle w:val="TabellHuvud"/>
              <w:rPr>
                <w:b w:val="0"/>
              </w:rPr>
            </w:pPr>
            <w:r w:rsidRPr="00B704C3">
              <w:rPr>
                <w:b w:val="0"/>
              </w:rPr>
              <w:t>18,0</w:t>
            </w:r>
          </w:p>
        </w:tc>
        <w:tc>
          <w:tcPr>
            <w:tcW w:w="830" w:type="pct"/>
            <w:tcBorders>
              <w:top w:val="single" w:sz="8" w:space="0" w:color="auto"/>
              <w:bottom w:val="single" w:sz="6" w:space="0" w:color="auto"/>
            </w:tcBorders>
          </w:tcPr>
          <w:p w14:paraId="6965874B" w14:textId="77777777" w:rsidR="00940C57" w:rsidRPr="00B704C3" w:rsidRDefault="00940C57" w:rsidP="00C91AF4">
            <w:pPr>
              <w:pStyle w:val="TabellHuvud"/>
              <w:rPr>
                <w:b w:val="0"/>
              </w:rPr>
            </w:pPr>
            <w:r>
              <w:rPr>
                <w:b w:val="0"/>
              </w:rPr>
              <w:t>-3,3</w:t>
            </w:r>
          </w:p>
        </w:tc>
        <w:tc>
          <w:tcPr>
            <w:tcW w:w="830" w:type="pct"/>
            <w:tcBorders>
              <w:top w:val="single" w:sz="8" w:space="0" w:color="auto"/>
              <w:bottom w:val="single" w:sz="6" w:space="0" w:color="auto"/>
            </w:tcBorders>
          </w:tcPr>
          <w:p w14:paraId="497B9477" w14:textId="0D467C6F" w:rsidR="00940C57" w:rsidRDefault="00940C57" w:rsidP="00C91AF4">
            <w:pPr>
              <w:pStyle w:val="TabellHuvud"/>
              <w:rPr>
                <w:b w:val="0"/>
              </w:rPr>
            </w:pPr>
            <w:r>
              <w:rPr>
                <w:b w:val="0"/>
              </w:rPr>
              <w:t>33,5</w:t>
            </w:r>
          </w:p>
        </w:tc>
      </w:tr>
      <w:tr w:rsidR="00940C57" w14:paraId="5667AFFC" w14:textId="24FB8547" w:rsidTr="00055924">
        <w:tc>
          <w:tcPr>
            <w:tcW w:w="2509" w:type="pct"/>
            <w:tcBorders>
              <w:top w:val="single" w:sz="8" w:space="0" w:color="auto"/>
              <w:bottom w:val="single" w:sz="6" w:space="0" w:color="auto"/>
            </w:tcBorders>
          </w:tcPr>
          <w:p w14:paraId="76C9C28F" w14:textId="77777777" w:rsidR="00940C57" w:rsidRDefault="00940C57" w:rsidP="00C91AF4">
            <w:pPr>
              <w:pStyle w:val="TabellRader"/>
              <w:jc w:val="left"/>
            </w:pPr>
            <w:r w:rsidRPr="005E1597">
              <w:rPr>
                <w:b/>
              </w:rPr>
              <w:t>Differens</w:t>
            </w:r>
          </w:p>
        </w:tc>
        <w:tc>
          <w:tcPr>
            <w:tcW w:w="832" w:type="pct"/>
            <w:tcBorders>
              <w:top w:val="single" w:sz="8" w:space="0" w:color="auto"/>
              <w:bottom w:val="single" w:sz="6" w:space="0" w:color="auto"/>
            </w:tcBorders>
          </w:tcPr>
          <w:p w14:paraId="0A15EBB6" w14:textId="77777777" w:rsidR="00940C57" w:rsidRDefault="00940C57" w:rsidP="00C91AF4">
            <w:pPr>
              <w:pStyle w:val="TabellHuvud"/>
            </w:pPr>
            <w:r>
              <w:t>-0,3</w:t>
            </w:r>
          </w:p>
        </w:tc>
        <w:tc>
          <w:tcPr>
            <w:tcW w:w="830" w:type="pct"/>
            <w:tcBorders>
              <w:top w:val="single" w:sz="8" w:space="0" w:color="auto"/>
              <w:bottom w:val="single" w:sz="6" w:space="0" w:color="auto"/>
            </w:tcBorders>
          </w:tcPr>
          <w:p w14:paraId="0600591F" w14:textId="77777777" w:rsidR="00940C57" w:rsidRDefault="00940C57" w:rsidP="00C91AF4">
            <w:pPr>
              <w:pStyle w:val="TabellHuvud"/>
            </w:pPr>
            <w:r>
              <w:t>+0,3</w:t>
            </w:r>
          </w:p>
        </w:tc>
        <w:tc>
          <w:tcPr>
            <w:tcW w:w="830" w:type="pct"/>
            <w:tcBorders>
              <w:top w:val="single" w:sz="8" w:space="0" w:color="auto"/>
              <w:bottom w:val="single" w:sz="6" w:space="0" w:color="auto"/>
            </w:tcBorders>
          </w:tcPr>
          <w:p w14:paraId="6034CBC8" w14:textId="2F9ED30F" w:rsidR="00940C57" w:rsidRDefault="00940C57" w:rsidP="00C91AF4">
            <w:pPr>
              <w:pStyle w:val="TabellHuvud"/>
            </w:pPr>
            <w:r>
              <w:t>+2,7</w:t>
            </w:r>
          </w:p>
        </w:tc>
      </w:tr>
    </w:tbl>
    <w:p w14:paraId="62D73973" w14:textId="77777777" w:rsidR="008B4394" w:rsidRPr="007B27B8" w:rsidRDefault="008B4394" w:rsidP="008B4394">
      <w:pPr>
        <w:pStyle w:val="FigurFotnot"/>
        <w:rPr>
          <w:rFonts w:ascii="Trade Gothic LT Std Cn" w:hAnsi="Trade Gothic LT Std Cn"/>
          <w:sz w:val="15"/>
          <w:szCs w:val="15"/>
        </w:rPr>
      </w:pPr>
      <w:r>
        <w:rPr>
          <w:rFonts w:ascii="Trade Gothic LT Std Cn" w:hAnsi="Trade Gothic LT Std Cn" w:cs="+mn-cs"/>
          <w:color w:val="000000"/>
          <w:kern w:val="24"/>
          <w:lang w:eastAsia="sv-SE"/>
        </w:rPr>
        <w:t>Källa: Sjunde AP-fondens årsredovisning</w:t>
      </w:r>
      <w:r w:rsidRPr="007B27B8">
        <w:rPr>
          <w:rFonts w:ascii="Trade Gothic LT Std Cn" w:eastAsia="MS PGothic" w:hAnsi="Trade Gothic LT Std Cn" w:cs="+mn-cs"/>
          <w:color w:val="000000"/>
          <w:spacing w:val="0"/>
          <w:kern w:val="24"/>
          <w:sz w:val="15"/>
          <w:szCs w:val="15"/>
          <w:lang w:eastAsia="sv-SE"/>
        </w:rPr>
        <w:br/>
      </w:r>
    </w:p>
    <w:p w14:paraId="75C3E7FC" w14:textId="11108A5D" w:rsidR="008B4394" w:rsidRPr="00CC2CA6" w:rsidRDefault="008B4394" w:rsidP="008B4394">
      <w:pPr>
        <w:pStyle w:val="Brdtext"/>
      </w:pPr>
      <w:r>
        <w:t xml:space="preserve">Totalavkastningen för AP7 Aktiefond var </w:t>
      </w:r>
      <w:r w:rsidR="00940C57">
        <w:t>36,2</w:t>
      </w:r>
      <w:r>
        <w:t> procent under 201</w:t>
      </w:r>
      <w:r w:rsidR="00940C57">
        <w:t>9</w:t>
      </w:r>
      <w:r>
        <w:t xml:space="preserve">, vilket var </w:t>
      </w:r>
      <w:r w:rsidR="00940C57">
        <w:t>2,7</w:t>
      </w:r>
      <w:r>
        <w:t> procent</w:t>
      </w:r>
      <w:r w:rsidRPr="00204A41">
        <w:t xml:space="preserve">enheter </w:t>
      </w:r>
      <w:r>
        <w:t xml:space="preserve">bättre än jämförelseindex (tabell </w:t>
      </w:r>
      <w:r w:rsidR="00B2469D">
        <w:t>6</w:t>
      </w:r>
      <w:r>
        <w:t xml:space="preserve">12). </w:t>
      </w:r>
      <w:r w:rsidRPr="0065594C">
        <w:t xml:space="preserve">Den </w:t>
      </w:r>
      <w:r w:rsidR="008D2D7A">
        <w:t>positiva</w:t>
      </w:r>
      <w:r w:rsidR="00940C57" w:rsidRPr="0065594C">
        <w:t xml:space="preserve"> </w:t>
      </w:r>
      <w:r w:rsidRPr="0065594C">
        <w:t>utvecklingen under 201</w:t>
      </w:r>
      <w:r w:rsidR="00940C57">
        <w:t>9</w:t>
      </w:r>
      <w:r w:rsidRPr="0065594C">
        <w:t xml:space="preserve"> förklaras av </w:t>
      </w:r>
      <w:r w:rsidR="00940C57">
        <w:t>en stark uppgång</w:t>
      </w:r>
      <w:r w:rsidR="00940C57" w:rsidRPr="0065594C">
        <w:t xml:space="preserve"> </w:t>
      </w:r>
      <w:r w:rsidRPr="0065594C">
        <w:t>på den globala aktiemarknaden</w:t>
      </w:r>
      <w:r>
        <w:t>.</w:t>
      </w:r>
      <w:r w:rsidRPr="00636887">
        <w:rPr>
          <w:highlight w:val="yellow"/>
        </w:rPr>
        <w:t xml:space="preserve"> </w:t>
      </w:r>
    </w:p>
    <w:p w14:paraId="77A7AE5F" w14:textId="77777777" w:rsidR="008B4394" w:rsidRPr="00CC2CA6" w:rsidRDefault="008B4394" w:rsidP="008B4394">
      <w:pPr>
        <w:pStyle w:val="Rubrik5utannumrering"/>
      </w:pPr>
      <w:r w:rsidRPr="00CC2CA6">
        <w:t>AP7 Räntefond</w:t>
      </w:r>
    </w:p>
    <w:p w14:paraId="76D96E37" w14:textId="5F935590" w:rsidR="008B4394" w:rsidRDefault="008B4394" w:rsidP="008B4394">
      <w:pPr>
        <w:pStyle w:val="Brdtext"/>
      </w:pPr>
      <w:r>
        <w:t xml:space="preserve">Det förvaltade kapitalet i AP7 Räntefond uppgick till </w:t>
      </w:r>
      <w:r w:rsidR="008D2D7A">
        <w:t>57,5</w:t>
      </w:r>
      <w:r>
        <w:t> miljarder kronor vid 201</w:t>
      </w:r>
      <w:r w:rsidR="008D2D7A">
        <w:t>9</w:t>
      </w:r>
      <w:r>
        <w:t xml:space="preserve"> års slut (</w:t>
      </w:r>
      <w:r w:rsidR="008D2D7A">
        <w:t>41,2</w:t>
      </w:r>
      <w:r>
        <w:t> miljarder kronor året innan). Under 201</w:t>
      </w:r>
      <w:r w:rsidR="008D2D7A">
        <w:t>9</w:t>
      </w:r>
      <w:r>
        <w:t xml:space="preserve"> uppgick avkast</w:t>
      </w:r>
      <w:r>
        <w:softHyphen/>
        <w:t>ningen till -0,</w:t>
      </w:r>
      <w:r w:rsidR="008D2D7A">
        <w:t>2</w:t>
      </w:r>
      <w:r>
        <w:t> procent, vilket också var vad jämförel</w:t>
      </w:r>
      <w:r>
        <w:softHyphen/>
        <w:t>se</w:t>
      </w:r>
      <w:r>
        <w:softHyphen/>
        <w:t xml:space="preserve">index uppgick till (tabell </w:t>
      </w:r>
      <w:r w:rsidR="00D3009C">
        <w:t>6</w:t>
      </w:r>
      <w:r>
        <w:t>.13).</w:t>
      </w:r>
    </w:p>
    <w:p w14:paraId="0E662FFD" w14:textId="1CEDD564" w:rsidR="008B4394" w:rsidRDefault="008B4394" w:rsidP="008B4394">
      <w:pPr>
        <w:pStyle w:val="Brdtextmedindrag"/>
      </w:pPr>
      <w:r>
        <w:t xml:space="preserve">För AP7 Räntefond har Sjunde AP-fondens styrelse fastställt målet att </w:t>
      </w:r>
      <w:r w:rsidRPr="00FD02E0">
        <w:t>fondens avkastning minst ska motsvara avkastningen för jäm</w:t>
      </w:r>
      <w:r w:rsidRPr="00FD02E0">
        <w:softHyphen/>
        <w:t>förelse</w:t>
      </w:r>
      <w:r w:rsidRPr="00FD02E0">
        <w:softHyphen/>
        <w:t xml:space="preserve">index, </w:t>
      </w:r>
      <w:r w:rsidRPr="004A22C6">
        <w:t>Handelsbankens ränteindex HMT74 (indexet utgörs av svenska stats</w:t>
      </w:r>
      <w:r w:rsidR="00EC4462">
        <w:softHyphen/>
      </w:r>
      <w:r w:rsidRPr="004A22C6">
        <w:t>obligationer och säkerställda obligationer med en genomsnittlig duration av två år</w:t>
      </w:r>
      <w:r w:rsidRPr="00402942">
        <w:t>).</w:t>
      </w:r>
      <w:r>
        <w:t xml:space="preserve"> Utifrån målet har Sjunde AP-fondens styrelse beslutat om ränte</w:t>
      </w:r>
      <w:r w:rsidR="00EC4462">
        <w:softHyphen/>
      </w:r>
      <w:r>
        <w:t xml:space="preserve">fondens strategiska inriktning. Strategin är att placera fondens tillgångar i svenska ränterelaterade finansiella instrument med låg kreditrisk så att den </w:t>
      </w:r>
      <w:r>
        <w:lastRenderedPageBreak/>
        <w:t>genomsnittliga räntebindningstiden normalt är två</w:t>
      </w:r>
      <w:r w:rsidR="001E3C22">
        <w:t xml:space="preserve"> till tre</w:t>
      </w:r>
      <w:r>
        <w:t xml:space="preserve"> år. Placeringarna görs genom intern förvaltning och har under 201</w:t>
      </w:r>
      <w:r w:rsidR="008D2D7A">
        <w:t>9</w:t>
      </w:r>
      <w:r>
        <w:t xml:space="preserve"> huvud</w:t>
      </w:r>
      <w:r>
        <w:softHyphen/>
        <w:t xml:space="preserve">sakligen </w:t>
      </w:r>
      <w:r w:rsidR="000D2480">
        <w:t xml:space="preserve">gjorts </w:t>
      </w:r>
      <w:r w:rsidR="001E3C22">
        <w:t>i enlighet med</w:t>
      </w:r>
      <w:r>
        <w:t xml:space="preserve"> fondens jämförelseindex. Detta innebär att placeringarna vid 201</w:t>
      </w:r>
      <w:r w:rsidR="008D2D7A">
        <w:t>9</w:t>
      </w:r>
      <w:r>
        <w:t xml:space="preserve"> års slut i huvudsak utgjordes av svenska stats</w:t>
      </w:r>
      <w:r>
        <w:softHyphen/>
        <w:t xml:space="preserve">obligationer och svenska säkerställda obligationer. Den modifierade durationen i portföljen var </w:t>
      </w:r>
      <w:r w:rsidR="008D2D7A">
        <w:t>2,8</w:t>
      </w:r>
      <w:r>
        <w:t> procent vid utgången av 201</w:t>
      </w:r>
      <w:r w:rsidR="008D2D7A">
        <w:t>9</w:t>
      </w:r>
      <w:r>
        <w:t>.</w:t>
      </w:r>
      <w:r w:rsidRPr="00CC2CA6">
        <w:t xml:space="preserve"> </w:t>
      </w:r>
    </w:p>
    <w:p w14:paraId="014BC811" w14:textId="44AD0B97" w:rsidR="008B4394" w:rsidRDefault="008B4394" w:rsidP="008B4394">
      <w:pPr>
        <w:pStyle w:val="TabellRubrik"/>
      </w:pPr>
      <w:r>
        <w:t xml:space="preserve">Tabell </w:t>
      </w:r>
      <w:fldSimple w:instr=" STYLEREF 1 \s ">
        <w:r w:rsidR="008B3E76">
          <w:rPr>
            <w:noProof/>
          </w:rPr>
          <w:t>6</w:t>
        </w:r>
      </w:fldSimple>
      <w:r>
        <w:t>.</w:t>
      </w:r>
      <w:fldSimple w:instr=" SEQ Tabell \* Arabic \s 1  \* MERGEFORMAT ">
        <w:r w:rsidR="008B3E76">
          <w:rPr>
            <w:noProof/>
          </w:rPr>
          <w:t>13</w:t>
        </w:r>
      </w:fldSimple>
      <w:r>
        <w:tab/>
        <w:t>Avkastning efter kostnader AP7 Räntefond (procent per år)</w:t>
      </w:r>
    </w:p>
    <w:tbl>
      <w:tblPr>
        <w:tblW w:w="5959" w:type="dxa"/>
        <w:tblLayout w:type="fixed"/>
        <w:tblCellMar>
          <w:left w:w="0" w:type="dxa"/>
        </w:tblCellMar>
        <w:tblLook w:val="0000" w:firstRow="0" w:lastRow="0" w:firstColumn="0" w:lastColumn="0" w:noHBand="0" w:noVBand="0"/>
      </w:tblPr>
      <w:tblGrid>
        <w:gridCol w:w="2608"/>
        <w:gridCol w:w="1117"/>
        <w:gridCol w:w="1117"/>
        <w:gridCol w:w="1117"/>
      </w:tblGrid>
      <w:tr w:rsidR="006B3393" w14:paraId="7290D45C" w14:textId="45710712" w:rsidTr="00055924">
        <w:tc>
          <w:tcPr>
            <w:tcW w:w="2608" w:type="dxa"/>
            <w:tcBorders>
              <w:top w:val="single" w:sz="8" w:space="0" w:color="auto"/>
              <w:bottom w:val="single" w:sz="6" w:space="0" w:color="auto"/>
            </w:tcBorders>
          </w:tcPr>
          <w:p w14:paraId="5346EEC5" w14:textId="77777777" w:rsidR="006B3393" w:rsidRDefault="006B3393" w:rsidP="00C91AF4">
            <w:pPr>
              <w:pStyle w:val="TabellHuvud"/>
              <w:jc w:val="left"/>
            </w:pPr>
          </w:p>
        </w:tc>
        <w:tc>
          <w:tcPr>
            <w:tcW w:w="1117" w:type="dxa"/>
            <w:tcBorders>
              <w:top w:val="single" w:sz="8" w:space="0" w:color="auto"/>
              <w:bottom w:val="single" w:sz="6" w:space="0" w:color="auto"/>
            </w:tcBorders>
          </w:tcPr>
          <w:p w14:paraId="16411113" w14:textId="77777777" w:rsidR="006B3393" w:rsidRDefault="006B3393" w:rsidP="00C91AF4">
            <w:pPr>
              <w:pStyle w:val="TabellHuvud"/>
            </w:pPr>
            <w:r>
              <w:t>2017</w:t>
            </w:r>
          </w:p>
        </w:tc>
        <w:tc>
          <w:tcPr>
            <w:tcW w:w="1117" w:type="dxa"/>
            <w:tcBorders>
              <w:top w:val="single" w:sz="8" w:space="0" w:color="auto"/>
              <w:bottom w:val="single" w:sz="6" w:space="0" w:color="auto"/>
            </w:tcBorders>
          </w:tcPr>
          <w:p w14:paraId="5938C956" w14:textId="77777777" w:rsidR="006B3393" w:rsidRDefault="006B3393" w:rsidP="00C91AF4">
            <w:pPr>
              <w:pStyle w:val="TabellHuvud"/>
            </w:pPr>
            <w:r>
              <w:t>2018</w:t>
            </w:r>
          </w:p>
        </w:tc>
        <w:tc>
          <w:tcPr>
            <w:tcW w:w="1117" w:type="dxa"/>
            <w:tcBorders>
              <w:top w:val="single" w:sz="8" w:space="0" w:color="auto"/>
              <w:bottom w:val="single" w:sz="6" w:space="0" w:color="auto"/>
            </w:tcBorders>
          </w:tcPr>
          <w:p w14:paraId="1C292804" w14:textId="4D8D8F15" w:rsidR="006B3393" w:rsidRDefault="006B3393" w:rsidP="00C91AF4">
            <w:pPr>
              <w:pStyle w:val="TabellHuvud"/>
            </w:pPr>
            <w:r>
              <w:t>2019</w:t>
            </w:r>
          </w:p>
        </w:tc>
      </w:tr>
      <w:tr w:rsidR="006B3393" w14:paraId="034333C5" w14:textId="71F0D932" w:rsidTr="00055924">
        <w:tc>
          <w:tcPr>
            <w:tcW w:w="2608" w:type="dxa"/>
            <w:tcBorders>
              <w:top w:val="single" w:sz="8" w:space="0" w:color="auto"/>
              <w:bottom w:val="single" w:sz="6" w:space="0" w:color="auto"/>
            </w:tcBorders>
          </w:tcPr>
          <w:p w14:paraId="392FD1BF" w14:textId="77777777" w:rsidR="006B3393" w:rsidRPr="00B704C3" w:rsidRDefault="006B3393" w:rsidP="006B3393">
            <w:pPr>
              <w:pStyle w:val="TabellHuvud"/>
              <w:jc w:val="left"/>
              <w:rPr>
                <w:b w:val="0"/>
              </w:rPr>
            </w:pPr>
            <w:r w:rsidRPr="00B704C3">
              <w:rPr>
                <w:b w:val="0"/>
              </w:rPr>
              <w:t>AP7 Räntefond</w:t>
            </w:r>
          </w:p>
        </w:tc>
        <w:tc>
          <w:tcPr>
            <w:tcW w:w="1117" w:type="dxa"/>
            <w:tcBorders>
              <w:top w:val="single" w:sz="8" w:space="0" w:color="auto"/>
              <w:bottom w:val="single" w:sz="6" w:space="0" w:color="auto"/>
            </w:tcBorders>
          </w:tcPr>
          <w:p w14:paraId="42B29F3A" w14:textId="77777777" w:rsidR="006B3393" w:rsidRPr="00B704C3" w:rsidRDefault="006B3393" w:rsidP="006B3393">
            <w:pPr>
              <w:pStyle w:val="TabellHuvud"/>
              <w:rPr>
                <w:b w:val="0"/>
              </w:rPr>
            </w:pPr>
            <w:r>
              <w:rPr>
                <w:b w:val="0"/>
              </w:rPr>
              <w:t>-0,1</w:t>
            </w:r>
          </w:p>
        </w:tc>
        <w:tc>
          <w:tcPr>
            <w:tcW w:w="1117" w:type="dxa"/>
            <w:tcBorders>
              <w:top w:val="single" w:sz="8" w:space="0" w:color="auto"/>
              <w:bottom w:val="single" w:sz="6" w:space="0" w:color="auto"/>
            </w:tcBorders>
          </w:tcPr>
          <w:p w14:paraId="59934ECF" w14:textId="77777777" w:rsidR="006B3393" w:rsidRPr="00B704C3" w:rsidRDefault="006B3393" w:rsidP="006B3393">
            <w:pPr>
              <w:pStyle w:val="TabellHuvud"/>
              <w:rPr>
                <w:b w:val="0"/>
              </w:rPr>
            </w:pPr>
            <w:r w:rsidRPr="00B704C3">
              <w:rPr>
                <w:b w:val="0"/>
              </w:rPr>
              <w:t>-0,1</w:t>
            </w:r>
          </w:p>
        </w:tc>
        <w:tc>
          <w:tcPr>
            <w:tcW w:w="1117" w:type="dxa"/>
            <w:tcBorders>
              <w:top w:val="single" w:sz="8" w:space="0" w:color="auto"/>
              <w:bottom w:val="single" w:sz="6" w:space="0" w:color="auto"/>
            </w:tcBorders>
          </w:tcPr>
          <w:p w14:paraId="3FC958C3" w14:textId="2FB2C7AE" w:rsidR="006B3393" w:rsidRPr="00B704C3" w:rsidRDefault="006B3393" w:rsidP="006B3393">
            <w:pPr>
              <w:pStyle w:val="TabellHuvud"/>
              <w:rPr>
                <w:b w:val="0"/>
              </w:rPr>
            </w:pPr>
            <w:r w:rsidRPr="00B704C3">
              <w:rPr>
                <w:b w:val="0"/>
              </w:rPr>
              <w:t>-0,</w:t>
            </w:r>
            <w:r>
              <w:rPr>
                <w:b w:val="0"/>
              </w:rPr>
              <w:t>2</w:t>
            </w:r>
          </w:p>
        </w:tc>
      </w:tr>
      <w:tr w:rsidR="006B3393" w14:paraId="43FFB207" w14:textId="2A5F0596" w:rsidTr="00055924">
        <w:tc>
          <w:tcPr>
            <w:tcW w:w="2608" w:type="dxa"/>
            <w:tcBorders>
              <w:top w:val="single" w:sz="8" w:space="0" w:color="auto"/>
              <w:bottom w:val="single" w:sz="6" w:space="0" w:color="auto"/>
            </w:tcBorders>
          </w:tcPr>
          <w:p w14:paraId="4425B481" w14:textId="77777777" w:rsidR="006B3393" w:rsidRPr="00B704C3" w:rsidRDefault="006B3393" w:rsidP="006B3393">
            <w:pPr>
              <w:pStyle w:val="TabellHuvud"/>
              <w:jc w:val="left"/>
              <w:rPr>
                <w:b w:val="0"/>
              </w:rPr>
            </w:pPr>
            <w:r w:rsidRPr="00B704C3">
              <w:rPr>
                <w:b w:val="0"/>
              </w:rPr>
              <w:t>Jämförelseindex</w:t>
            </w:r>
          </w:p>
        </w:tc>
        <w:tc>
          <w:tcPr>
            <w:tcW w:w="1117" w:type="dxa"/>
            <w:tcBorders>
              <w:top w:val="single" w:sz="8" w:space="0" w:color="auto"/>
              <w:bottom w:val="single" w:sz="6" w:space="0" w:color="auto"/>
            </w:tcBorders>
          </w:tcPr>
          <w:p w14:paraId="5F19D85A" w14:textId="77777777" w:rsidR="006B3393" w:rsidRPr="00B704C3" w:rsidRDefault="006B3393" w:rsidP="006B3393">
            <w:pPr>
              <w:pStyle w:val="TabellHuvud"/>
              <w:rPr>
                <w:b w:val="0"/>
              </w:rPr>
            </w:pPr>
            <w:r>
              <w:rPr>
                <w:b w:val="0"/>
              </w:rPr>
              <w:t>-0,1</w:t>
            </w:r>
          </w:p>
        </w:tc>
        <w:tc>
          <w:tcPr>
            <w:tcW w:w="1117" w:type="dxa"/>
            <w:tcBorders>
              <w:top w:val="single" w:sz="8" w:space="0" w:color="auto"/>
              <w:bottom w:val="single" w:sz="6" w:space="0" w:color="auto"/>
            </w:tcBorders>
          </w:tcPr>
          <w:p w14:paraId="7D8DCD08" w14:textId="77777777" w:rsidR="006B3393" w:rsidRPr="00B704C3" w:rsidRDefault="006B3393" w:rsidP="006B3393">
            <w:pPr>
              <w:pStyle w:val="TabellHuvud"/>
              <w:rPr>
                <w:b w:val="0"/>
              </w:rPr>
            </w:pPr>
            <w:r w:rsidRPr="00B704C3">
              <w:rPr>
                <w:b w:val="0"/>
              </w:rPr>
              <w:t>-0,1</w:t>
            </w:r>
          </w:p>
        </w:tc>
        <w:tc>
          <w:tcPr>
            <w:tcW w:w="1117" w:type="dxa"/>
            <w:tcBorders>
              <w:top w:val="single" w:sz="8" w:space="0" w:color="auto"/>
              <w:bottom w:val="single" w:sz="6" w:space="0" w:color="auto"/>
            </w:tcBorders>
          </w:tcPr>
          <w:p w14:paraId="1A660FAE" w14:textId="28A73C87" w:rsidR="006B3393" w:rsidRPr="00B704C3" w:rsidRDefault="006B3393" w:rsidP="006B3393">
            <w:pPr>
              <w:pStyle w:val="TabellHuvud"/>
              <w:rPr>
                <w:b w:val="0"/>
              </w:rPr>
            </w:pPr>
            <w:r w:rsidRPr="00B704C3">
              <w:rPr>
                <w:b w:val="0"/>
              </w:rPr>
              <w:t>-0,</w:t>
            </w:r>
            <w:r>
              <w:rPr>
                <w:b w:val="0"/>
              </w:rPr>
              <w:t>2</w:t>
            </w:r>
          </w:p>
        </w:tc>
      </w:tr>
      <w:tr w:rsidR="006B3393" w14:paraId="0F4E0F39" w14:textId="587444ED" w:rsidTr="00055924">
        <w:tc>
          <w:tcPr>
            <w:tcW w:w="2608" w:type="dxa"/>
            <w:tcBorders>
              <w:top w:val="single" w:sz="8" w:space="0" w:color="auto"/>
              <w:bottom w:val="single" w:sz="6" w:space="0" w:color="auto"/>
            </w:tcBorders>
          </w:tcPr>
          <w:p w14:paraId="435D95C7" w14:textId="77777777" w:rsidR="006B3393" w:rsidRDefault="006B3393" w:rsidP="006B3393">
            <w:pPr>
              <w:pStyle w:val="TabellHuvud"/>
              <w:jc w:val="left"/>
            </w:pPr>
            <w:r w:rsidRPr="005E1597">
              <w:t>Differens</w:t>
            </w:r>
          </w:p>
        </w:tc>
        <w:tc>
          <w:tcPr>
            <w:tcW w:w="1117" w:type="dxa"/>
            <w:tcBorders>
              <w:top w:val="single" w:sz="8" w:space="0" w:color="auto"/>
              <w:bottom w:val="single" w:sz="6" w:space="0" w:color="auto"/>
            </w:tcBorders>
          </w:tcPr>
          <w:p w14:paraId="74CF0BF2" w14:textId="77777777" w:rsidR="006B3393" w:rsidRDefault="006B3393" w:rsidP="006B3393">
            <w:pPr>
              <w:pStyle w:val="TabellHuvud"/>
            </w:pPr>
            <w:r>
              <w:t>0</w:t>
            </w:r>
          </w:p>
        </w:tc>
        <w:tc>
          <w:tcPr>
            <w:tcW w:w="1117" w:type="dxa"/>
            <w:tcBorders>
              <w:top w:val="single" w:sz="8" w:space="0" w:color="auto"/>
              <w:bottom w:val="single" w:sz="6" w:space="0" w:color="auto"/>
            </w:tcBorders>
          </w:tcPr>
          <w:p w14:paraId="460A2C30" w14:textId="77777777" w:rsidR="006B3393" w:rsidRDefault="006B3393" w:rsidP="006B3393">
            <w:pPr>
              <w:pStyle w:val="TabellHuvud"/>
            </w:pPr>
            <w:r>
              <w:t>0</w:t>
            </w:r>
          </w:p>
        </w:tc>
        <w:tc>
          <w:tcPr>
            <w:tcW w:w="1117" w:type="dxa"/>
            <w:tcBorders>
              <w:top w:val="single" w:sz="8" w:space="0" w:color="auto"/>
              <w:bottom w:val="single" w:sz="6" w:space="0" w:color="auto"/>
            </w:tcBorders>
          </w:tcPr>
          <w:p w14:paraId="7F851335" w14:textId="77D3DCBB" w:rsidR="006B3393" w:rsidRDefault="006B3393" w:rsidP="006B3393">
            <w:pPr>
              <w:pStyle w:val="TabellHuvud"/>
            </w:pPr>
            <w:r>
              <w:t>0</w:t>
            </w:r>
          </w:p>
        </w:tc>
      </w:tr>
    </w:tbl>
    <w:p w14:paraId="40AAB2C2" w14:textId="6B031F82" w:rsidR="008B4394" w:rsidRPr="000F0693" w:rsidRDefault="008B4394" w:rsidP="008B4394">
      <w:pPr>
        <w:pStyle w:val="TabellFotnot"/>
        <w:rPr>
          <w:rFonts w:eastAsia="MS PGothic"/>
          <w:sz w:val="2"/>
        </w:rPr>
      </w:pPr>
      <w:r>
        <w:rPr>
          <w:lang w:eastAsia="sv-SE"/>
        </w:rPr>
        <w:t>Källa: Sjunde AP-fondens årsredovisning</w:t>
      </w:r>
    </w:p>
    <w:p w14:paraId="6F988707" w14:textId="77777777" w:rsidR="008B4394" w:rsidRPr="00CC2CA6" w:rsidRDefault="008B4394" w:rsidP="008B4394">
      <w:pPr>
        <w:pStyle w:val="Rubrik5utannumrering"/>
      </w:pPr>
      <w:r>
        <w:t>R</w:t>
      </w:r>
      <w:r w:rsidRPr="00CC2CA6">
        <w:t>esu</w:t>
      </w:r>
      <w:r>
        <w:t>ltat för verksamheten</w:t>
      </w:r>
    </w:p>
    <w:p w14:paraId="49810D7B" w14:textId="6B202854" w:rsidR="008B4394" w:rsidRPr="00CC2CA6" w:rsidRDefault="008B4394" w:rsidP="008B4394">
      <w:pPr>
        <w:pStyle w:val="Brdtext"/>
      </w:pPr>
      <w:r w:rsidRPr="00CC2CA6">
        <w:t>Under 201</w:t>
      </w:r>
      <w:r w:rsidR="008A6334">
        <w:t>9</w:t>
      </w:r>
      <w:r w:rsidRPr="00CC2CA6">
        <w:t xml:space="preserve"> uppgick Sjunde AP-fonden</w:t>
      </w:r>
      <w:r>
        <w:t xml:space="preserve">s intäkter av rörelsen till </w:t>
      </w:r>
      <w:r w:rsidR="008A6334">
        <w:t>499,8</w:t>
      </w:r>
      <w:r>
        <w:t> </w:t>
      </w:r>
      <w:r w:rsidRPr="00CC2CA6">
        <w:t>miljoner kronor (</w:t>
      </w:r>
      <w:r w:rsidR="008A6334">
        <w:t>446,6 </w:t>
      </w:r>
      <w:r w:rsidRPr="00CC2CA6">
        <w:t xml:space="preserve">miljoner kronor året innan). </w:t>
      </w:r>
      <w:r>
        <w:t xml:space="preserve">Intäkterna kommer från de avgifter som spararna betalar för att Sjunde AP-fonden förvaltar deras premiepension. De ökade intäkterna beror på att det förvaltade kapitalet har ökat under året. </w:t>
      </w:r>
      <w:r w:rsidRPr="00CC2CA6">
        <w:t>Kostnad</w:t>
      </w:r>
      <w:r w:rsidRPr="00CC2CA6">
        <w:softHyphen/>
        <w:t>erna, inklusive räntenetto, uppgick till</w:t>
      </w:r>
      <w:r w:rsidR="00A94119">
        <w:t xml:space="preserve"> </w:t>
      </w:r>
      <w:r w:rsidR="008A6334" w:rsidRPr="00FF7C5F">
        <w:t>2</w:t>
      </w:r>
      <w:r w:rsidR="003027DC">
        <w:t>90</w:t>
      </w:r>
      <w:r w:rsidR="008A6334" w:rsidRPr="00FF7C5F">
        <w:t>,3</w:t>
      </w:r>
      <w:r w:rsidRPr="00FF7C5F">
        <w:t xml:space="preserve"> miljoner kronor (</w:t>
      </w:r>
      <w:r w:rsidR="008A6334" w:rsidRPr="00FF7C5F">
        <w:t>2</w:t>
      </w:r>
      <w:r w:rsidR="008A6334" w:rsidRPr="00055924">
        <w:t>31,3</w:t>
      </w:r>
      <w:r w:rsidR="008A6334" w:rsidRPr="00CC2CA6">
        <w:t xml:space="preserve"> </w:t>
      </w:r>
      <w:r w:rsidRPr="00CC2CA6">
        <w:t xml:space="preserve">miljoner kronor året innan). </w:t>
      </w:r>
      <w:r w:rsidRPr="00E757DB">
        <w:t xml:space="preserve">Resultatet för myndigheten Sjunde AP-fonden blev således </w:t>
      </w:r>
      <w:r w:rsidR="008A6334">
        <w:t>210,6</w:t>
      </w:r>
      <w:r w:rsidRPr="00E757DB">
        <w:t> miljo</w:t>
      </w:r>
      <w:r w:rsidRPr="00E757DB">
        <w:softHyphen/>
        <w:t>ner kronor (</w:t>
      </w:r>
      <w:r w:rsidR="008A6334" w:rsidRPr="00E757DB">
        <w:t>215,</w:t>
      </w:r>
      <w:r w:rsidR="008A6334">
        <w:t>4</w:t>
      </w:r>
      <w:r w:rsidR="008A6334" w:rsidRPr="00E757DB">
        <w:t> </w:t>
      </w:r>
      <w:r w:rsidRPr="00E757DB">
        <w:t>miljoner kronor året innan). Det balanserade resultatet vid 201</w:t>
      </w:r>
      <w:r w:rsidR="008A6334">
        <w:t>9</w:t>
      </w:r>
      <w:r w:rsidRPr="00E757DB">
        <w:t xml:space="preserve"> års slut var </w:t>
      </w:r>
      <w:r w:rsidR="00A92D29">
        <w:t>775</w:t>
      </w:r>
      <w:r w:rsidR="00A92D29" w:rsidRPr="00E757DB">
        <w:t xml:space="preserve"> </w:t>
      </w:r>
      <w:r w:rsidRPr="00E757DB">
        <w:t>miljoner kronor (</w:t>
      </w:r>
      <w:r w:rsidR="008A6334" w:rsidRPr="00E757DB">
        <w:t xml:space="preserve">560 </w:t>
      </w:r>
      <w:r w:rsidRPr="00E757DB">
        <w:t>miljoner kronor året innan).</w:t>
      </w:r>
    </w:p>
    <w:p w14:paraId="76EEFDEC" w14:textId="77777777" w:rsidR="008B4394" w:rsidRPr="00CC2CA6" w:rsidRDefault="008B4394" w:rsidP="008B4394">
      <w:pPr>
        <w:pStyle w:val="Rubrik5utannumrering"/>
      </w:pPr>
      <w:r w:rsidRPr="00CC2CA6">
        <w:t>Kostnader och personal</w:t>
      </w:r>
    </w:p>
    <w:p w14:paraId="4990498F" w14:textId="4140DF4E" w:rsidR="008B4394" w:rsidRDefault="008B4394" w:rsidP="00EC4EC7">
      <w:pPr>
        <w:pStyle w:val="Brdtext"/>
      </w:pPr>
      <w:bookmarkStart w:id="213" w:name="_Hlk6234313"/>
      <w:r>
        <w:t>F</w:t>
      </w:r>
      <w:bookmarkStart w:id="214" w:name="_Hlk6234644"/>
      <w:r>
        <w:t>örvaltningsavgifterna för AP7 Aktiefond och AP7 Räntefond uppgick till 0,</w:t>
      </w:r>
      <w:r w:rsidR="00D215A5">
        <w:t>09</w:t>
      </w:r>
      <w:r>
        <w:t> procent respektive 0,04 procent av förvaltat kapital (0,1</w:t>
      </w:r>
      <w:r w:rsidR="00A450AD">
        <w:t>0</w:t>
      </w:r>
      <w:r>
        <w:t xml:space="preserve"> respek</w:t>
      </w:r>
      <w:r>
        <w:softHyphen/>
        <w:t>tive 0,04 procent året innan). Detta kan jämföras med att den genom</w:t>
      </w:r>
      <w:r>
        <w:softHyphen/>
        <w:t>snittliga förvaltningsavgiften för de</w:t>
      </w:r>
      <w:r w:rsidR="00D215A5">
        <w:t xml:space="preserve"> omkring</w:t>
      </w:r>
      <w:r>
        <w:t xml:space="preserve"> </w:t>
      </w:r>
      <w:r w:rsidR="00D215A5">
        <w:t xml:space="preserve">500 </w:t>
      </w:r>
      <w:r>
        <w:t>fonder som ingick i premiepen</w:t>
      </w:r>
      <w:r>
        <w:softHyphen/>
        <w:t>sions</w:t>
      </w:r>
      <w:r>
        <w:softHyphen/>
        <w:t>systemet vid 201</w:t>
      </w:r>
      <w:r w:rsidR="00D215A5">
        <w:t>9</w:t>
      </w:r>
      <w:r>
        <w:t xml:space="preserve"> års slut var 0,</w:t>
      </w:r>
      <w:r w:rsidR="00D215A5">
        <w:t>26</w:t>
      </w:r>
      <w:r>
        <w:t> procent</w:t>
      </w:r>
      <w:r w:rsidR="00D215A5">
        <w:t>.</w:t>
      </w:r>
      <w:r>
        <w:t xml:space="preserve"> </w:t>
      </w:r>
    </w:p>
    <w:bookmarkEnd w:id="213"/>
    <w:bookmarkEnd w:id="214"/>
    <w:p w14:paraId="3F62D27C" w14:textId="4BB817E6" w:rsidR="008B4394" w:rsidRDefault="008B4394" w:rsidP="008B4394">
      <w:pPr>
        <w:pStyle w:val="Brdtextmedindrag"/>
      </w:pPr>
      <w:r>
        <w:t>Förvaltningsavgifterna för AP7 Aktiefond och AP7 Räntefond har sänkts i flera steg under perioden 2012–201</w:t>
      </w:r>
      <w:r w:rsidR="00D215A5">
        <w:t>9</w:t>
      </w:r>
      <w:r>
        <w:t xml:space="preserve">. </w:t>
      </w:r>
      <w:r w:rsidR="00345010">
        <w:t>Sjunde AP-f</w:t>
      </w:r>
      <w:r>
        <w:t>ondens bedöm</w:t>
      </w:r>
      <w:r w:rsidR="00345010">
        <w:softHyphen/>
      </w:r>
      <w:r>
        <w:t>ning är att avgifterna kommer att kunna fortsätta sänkas, men att detta kommer att ske i en något lägre takt än tidigare. Den 1 januari 20</w:t>
      </w:r>
      <w:r w:rsidR="00D215A5">
        <w:t>20</w:t>
      </w:r>
      <w:r>
        <w:t xml:space="preserve"> sänktes förvaltningsavgiften för AP7 Aktiefond från 0,</w:t>
      </w:r>
      <w:r w:rsidR="00D215A5">
        <w:t>09</w:t>
      </w:r>
      <w:r>
        <w:t xml:space="preserve"> till 0,0</w:t>
      </w:r>
      <w:r w:rsidR="00D215A5">
        <w:t>8</w:t>
      </w:r>
      <w:r>
        <w:t xml:space="preserve"> procent. </w:t>
      </w:r>
    </w:p>
    <w:p w14:paraId="4D31A93A" w14:textId="045F3AE3" w:rsidR="008B4394" w:rsidRDefault="008B4394" w:rsidP="008B4394">
      <w:pPr>
        <w:pStyle w:val="Brdtextmedindrag"/>
      </w:pPr>
      <w:r>
        <w:t xml:space="preserve">I Sjunde AP-fonden förekommer ingen rörlig ersättning till anställda. Antalet tillsvidareanställda ökade under året med </w:t>
      </w:r>
      <w:r w:rsidR="004F504C">
        <w:t xml:space="preserve">två </w:t>
      </w:r>
      <w:r>
        <w:t>personer och vid utgången av 201</w:t>
      </w:r>
      <w:r w:rsidR="00D215A5">
        <w:t>9</w:t>
      </w:r>
      <w:r>
        <w:t xml:space="preserve"> var de 3</w:t>
      </w:r>
      <w:r w:rsidR="00D215A5">
        <w:t>6</w:t>
      </w:r>
      <w:r>
        <w:t xml:space="preserve"> perso</w:t>
      </w:r>
      <w:r>
        <w:softHyphen/>
        <w:t>ner, varav 1</w:t>
      </w:r>
      <w:r w:rsidR="00D215A5">
        <w:t>7</w:t>
      </w:r>
      <w:r>
        <w:t xml:space="preserve"> kvinnor.</w:t>
      </w:r>
    </w:p>
    <w:p w14:paraId="0535E92B" w14:textId="77777777" w:rsidR="008B4394" w:rsidRDefault="008B4394" w:rsidP="008B4394">
      <w:pPr>
        <w:pStyle w:val="Rubrik5utannumrering"/>
      </w:pPr>
      <w:r>
        <w:t>Hållbarhet och ägarstyrning</w:t>
      </w:r>
    </w:p>
    <w:p w14:paraId="003EDAF6" w14:textId="729D74D9" w:rsidR="008B4394" w:rsidRDefault="008B4394" w:rsidP="008B4394">
      <w:pPr>
        <w:pStyle w:val="Brdtext"/>
      </w:pPr>
      <w:r>
        <w:t>Ägarstyrningsarbetet hos Sjunde AP-fonden präglas av perspektivet som universell ägare. Fonden investerar i hela den globala aktiemarknaden och bidrar som en aktiv ägare till lösningar på systemkritiska håll</w:t>
      </w:r>
      <w:r>
        <w:softHyphen/>
        <w:t>barhets</w:t>
      </w:r>
      <w:r w:rsidR="0017100D">
        <w:softHyphen/>
      </w:r>
      <w:r>
        <w:t>problem, snarare än att undvika dem. Med utgångspunkt i den norm</w:t>
      </w:r>
      <w:r w:rsidR="0017100D">
        <w:softHyphen/>
      </w:r>
      <w:r>
        <w:t>baserade värdegrunden bedriver fonden påverkan genom röstning, bolags</w:t>
      </w:r>
      <w:r w:rsidR="0017100D">
        <w:softHyphen/>
      </w:r>
      <w:r>
        <w:t xml:space="preserve">dialog, svartlistning och domstolsprocesser. </w:t>
      </w:r>
    </w:p>
    <w:p w14:paraId="2A8B3482" w14:textId="7475AE59" w:rsidR="003027DC" w:rsidRPr="003027DC" w:rsidRDefault="003027DC" w:rsidP="00055924">
      <w:pPr>
        <w:pStyle w:val="Brdtextmedindrag"/>
      </w:pPr>
      <w:r>
        <w:lastRenderedPageBreak/>
        <w:t xml:space="preserve">Under 2019 har tema Klimatlobbying avslutats. </w:t>
      </w:r>
      <w:r w:rsidR="0017100D">
        <w:t>Sjunde AP-f</w:t>
      </w:r>
      <w:r>
        <w:t>onden har under</w:t>
      </w:r>
      <w:r w:rsidR="00D50EE9">
        <w:t xml:space="preserve"> de tre år som temat har pågått</w:t>
      </w:r>
      <w:r>
        <w:t xml:space="preserve"> etablerat företags klimatlobbying som en internationell hållbarhetsfråga genom investerarsamarbeten, aktieägarmotioner och påtryckningsdialoger. Som ett resultat av temat har ett arbete inletts för att upprätta en global företagsstandard för ansvarsfull klimatlobbying, vilket ännu inte finns. Ett nytt tema med fokus på klimatomställningen med början 2020 har beslutats. Temat hållbar effektmättning som löper till slutet av 2021 fortsätter, liksom temat om arbetsvillkor i gröna näringar som avslutas 2020.</w:t>
      </w:r>
    </w:p>
    <w:p w14:paraId="13DFC0E8" w14:textId="77777777" w:rsidR="008B4394" w:rsidRDefault="008B4394" w:rsidP="008B4394">
      <w:pPr>
        <w:pStyle w:val="Rubrik5utannumrering"/>
      </w:pPr>
      <w:r>
        <w:t>Risk- och kontrollverksamhet</w:t>
      </w:r>
    </w:p>
    <w:p w14:paraId="09F84216" w14:textId="77777777" w:rsidR="008B4394" w:rsidRDefault="008B4394" w:rsidP="008B4394">
      <w:pPr>
        <w:pStyle w:val="Brdtextmedindrag"/>
        <w:ind w:firstLine="0"/>
      </w:pPr>
      <w:r>
        <w:t>Sjunde AP-fonden arbetar utifrån principen om tre försvarslinjer, vilket innebär att verksamhetens risker ägs och kontrolleras av verksamheten själv, och att det riskarbete som utförs i verksamheten följs upp av fondens oberoende funktioner för risk och regelefterlevnad.</w:t>
      </w:r>
    </w:p>
    <w:p w14:paraId="140C0353" w14:textId="3EA85EE4" w:rsidR="008B4394" w:rsidRDefault="008B4394" w:rsidP="008B4394">
      <w:pPr>
        <w:pStyle w:val="Brdtextmedindrag"/>
      </w:pPr>
      <w:r>
        <w:t>Verksamheten ansvarar för de risker som är förknippade med den verk</w:t>
      </w:r>
      <w:r w:rsidR="00357CDE">
        <w:softHyphen/>
      </w:r>
      <w:r>
        <w:t xml:space="preserve">samhet som bedrivs, inklusive risker som uppstår i förhållande till externa samarbetspartners och </w:t>
      </w:r>
      <w:proofErr w:type="spellStart"/>
      <w:r>
        <w:t>utkontrakterad</w:t>
      </w:r>
      <w:proofErr w:type="spellEnd"/>
      <w:r>
        <w:t xml:space="preserve"> verksamhet. Identifierade risker kontrolleras, följs upp och rapporteras i enlighet med fastställd rapporteringsstruktur. För beredning av frågor som rör risker i verksam</w:t>
      </w:r>
      <w:r w:rsidR="00357CDE">
        <w:softHyphen/>
      </w:r>
      <w:r>
        <w:t>heten finns en särskild riskhanteringskommitté som består av regelverks</w:t>
      </w:r>
      <w:r>
        <w:softHyphen/>
        <w:t xml:space="preserve">ansvarig, riskansvarig, ansvarig </w:t>
      </w:r>
      <w:proofErr w:type="spellStart"/>
      <w:r>
        <w:t>middle</w:t>
      </w:r>
      <w:proofErr w:type="spellEnd"/>
      <w:r>
        <w:t xml:space="preserve"> </w:t>
      </w:r>
      <w:proofErr w:type="spellStart"/>
      <w:r>
        <w:t>office</w:t>
      </w:r>
      <w:proofErr w:type="spellEnd"/>
      <w:r w:rsidR="006F731B">
        <w:t>, chefen för förvaltningen</w:t>
      </w:r>
      <w:r>
        <w:t xml:space="preserve"> och chefen för administra</w:t>
      </w:r>
      <w:r w:rsidR="00357CDE">
        <w:softHyphen/>
      </w:r>
      <w:r>
        <w:t>tionen. I riskhanteringskommittén behandlas frågor kopplade till riskhant</w:t>
      </w:r>
      <w:r w:rsidR="00496402">
        <w:softHyphen/>
      </w:r>
      <w:r>
        <w:t>eringen och utvecklingen av Sjunde AP-fondens riskram</w:t>
      </w:r>
      <w:r>
        <w:softHyphen/>
        <w:t>verk samt bered</w:t>
      </w:r>
      <w:r w:rsidR="00496402">
        <w:softHyphen/>
      </w:r>
      <w:r>
        <w:t>ning av riskfrågor för ledningsgruppen, revisionsutskottet och styrelsen.</w:t>
      </w:r>
    </w:p>
    <w:p w14:paraId="2BE84143" w14:textId="70C18504" w:rsidR="008B4394" w:rsidRDefault="008B4394" w:rsidP="008B4394">
      <w:pPr>
        <w:pStyle w:val="Brdtextmedindrag"/>
      </w:pPr>
      <w:r>
        <w:t>Fondens internrevisorer rapporterar till styrelsen. Styrelsens revisions</w:t>
      </w:r>
      <w:r>
        <w:softHyphen/>
        <w:t>utskott följer löpande upp att fonden vidtar åtgärder med anledning av iakttagelser från intern- och externrevisorer. Funktionerna för risk, regel</w:t>
      </w:r>
      <w:r w:rsidR="008A30EB">
        <w:softHyphen/>
      </w:r>
      <w:r>
        <w:t>efterlevnad och internrevision arbetar riskbaserat och tar årligen fram för</w:t>
      </w:r>
      <w:r w:rsidR="008A30EB">
        <w:softHyphen/>
      </w:r>
      <w:r>
        <w:t>slag till kontroll</w:t>
      </w:r>
      <w:r>
        <w:softHyphen/>
        <w:t>plan för verksamheten, baserat på riskanalys. Kontroll</w:t>
      </w:r>
      <w:r w:rsidR="008A30EB">
        <w:softHyphen/>
      </w:r>
      <w:r>
        <w:t xml:space="preserve">planerna fastställs av fondens styrelse. Under </w:t>
      </w:r>
      <w:r w:rsidR="000D2480">
        <w:t xml:space="preserve">2019 </w:t>
      </w:r>
      <w:r>
        <w:t>har</w:t>
      </w:r>
      <w:r w:rsidR="000B55B3">
        <w:t xml:space="preserve"> </w:t>
      </w:r>
      <w:r w:rsidR="008C5197">
        <w:t xml:space="preserve">Sjunde </w:t>
      </w:r>
      <w:r w:rsidR="000B55B3">
        <w:t>AP</w:t>
      </w:r>
      <w:r w:rsidR="008C5197">
        <w:t>-fonden</w:t>
      </w:r>
      <w:r w:rsidR="000B55B3">
        <w:t>s lednings</w:t>
      </w:r>
      <w:r w:rsidR="008A30EB">
        <w:t>-</w:t>
      </w:r>
      <w:r w:rsidR="000B55B3">
        <w:t xml:space="preserve"> och styrningsformer utvecklats.</w:t>
      </w:r>
      <w:r>
        <w:t xml:space="preserve"> </w:t>
      </w:r>
      <w:r w:rsidR="000B55B3">
        <w:t>Ansvariga för kontrollfunk</w:t>
      </w:r>
      <w:r w:rsidR="008A30EB">
        <w:softHyphen/>
      </w:r>
      <w:r w:rsidR="000B55B3">
        <w:t>tionerna har också arbetat med att analysera konsekvenserna av de utred</w:t>
      </w:r>
      <w:r w:rsidR="008A30EB">
        <w:softHyphen/>
      </w:r>
      <w:r w:rsidR="000B55B3">
        <w:t xml:space="preserve">ningsförslag </w:t>
      </w:r>
      <w:r w:rsidR="008A30EB">
        <w:t xml:space="preserve">när det </w:t>
      </w:r>
      <w:r w:rsidR="000B55B3">
        <w:t>gälle</w:t>
      </w:r>
      <w:r w:rsidR="008A30EB">
        <w:t>r</w:t>
      </w:r>
      <w:r w:rsidR="000B55B3">
        <w:t xml:space="preserve"> reformering av premiepensionssystemet som har lagts fram under </w:t>
      </w:r>
      <w:r w:rsidR="000D2480">
        <w:t>2019</w:t>
      </w:r>
      <w:r w:rsidR="000B55B3">
        <w:t>.</w:t>
      </w:r>
    </w:p>
    <w:p w14:paraId="46688A98" w14:textId="77777777" w:rsidR="0035327A" w:rsidRDefault="0035327A">
      <w:pPr>
        <w:spacing w:line="2" w:lineRule="auto"/>
        <w:rPr>
          <w:rFonts w:ascii="Times New Roman" w:eastAsiaTheme="minorHAnsi" w:hAnsi="Times New Roman" w:cstheme="minorBidi"/>
          <w:kern w:val="28"/>
          <w:sz w:val="30"/>
          <w:szCs w:val="22"/>
        </w:rPr>
      </w:pPr>
      <w:bookmarkStart w:id="215" w:name="_Toc483313573"/>
      <w:bookmarkStart w:id="216" w:name="_Toc514842430"/>
      <w:bookmarkStart w:id="217" w:name="_Toc7438829"/>
      <w:bookmarkStart w:id="218" w:name="_Toc8029422"/>
      <w:bookmarkStart w:id="219" w:name="_Toc9430700"/>
      <w:bookmarkEnd w:id="210"/>
      <w:r>
        <w:br w:type="page"/>
      </w:r>
    </w:p>
    <w:p w14:paraId="3A18D777" w14:textId="7128D461" w:rsidR="008B4394" w:rsidRDefault="008B4394" w:rsidP="008B4394">
      <w:pPr>
        <w:pStyle w:val="Rubrik1"/>
      </w:pPr>
      <w:bookmarkStart w:id="220" w:name="_Toc41493012"/>
      <w:r>
        <w:lastRenderedPageBreak/>
        <w:t>Övriga förvaltningsfrågor</w:t>
      </w:r>
      <w:bookmarkEnd w:id="215"/>
      <w:bookmarkEnd w:id="216"/>
      <w:bookmarkEnd w:id="217"/>
      <w:bookmarkEnd w:id="218"/>
      <w:bookmarkEnd w:id="219"/>
      <w:bookmarkEnd w:id="220"/>
    </w:p>
    <w:p w14:paraId="660EC293" w14:textId="69E1F8A9" w:rsidR="008B4394" w:rsidRDefault="00F13204" w:rsidP="008B4394">
      <w:pPr>
        <w:pStyle w:val="Rubrik2"/>
        <w:spacing w:before="0"/>
      </w:pPr>
      <w:bookmarkStart w:id="221" w:name="_Hlk513133569"/>
      <w:bookmarkStart w:id="222" w:name="_Hlk513133704"/>
      <w:bookmarkStart w:id="223" w:name="_Toc7438831"/>
      <w:bookmarkStart w:id="224" w:name="_Toc8029423"/>
      <w:bookmarkStart w:id="225" w:name="_Toc9430701"/>
      <w:bookmarkStart w:id="226" w:name="_Toc41493013"/>
      <w:bookmarkEnd w:id="221"/>
      <w:bookmarkEnd w:id="222"/>
      <w:r>
        <w:t>Vissa ytterligare ändringar av</w:t>
      </w:r>
      <w:r w:rsidR="008B4394">
        <w:t xml:space="preserve"> placeringsregler</w:t>
      </w:r>
      <w:bookmarkEnd w:id="223"/>
      <w:bookmarkEnd w:id="224"/>
      <w:bookmarkEnd w:id="225"/>
      <w:r>
        <w:t xml:space="preserve">na för </w:t>
      </w:r>
      <w:r w:rsidR="009A0287">
        <w:br/>
      </w:r>
      <w:r>
        <w:t>Första</w:t>
      </w:r>
      <w:r w:rsidR="009A0287">
        <w:t>–</w:t>
      </w:r>
      <w:r>
        <w:t>Fjärde AP-fonderna</w:t>
      </w:r>
      <w:bookmarkEnd w:id="226"/>
    </w:p>
    <w:p w14:paraId="6C8D21F0" w14:textId="41666F17" w:rsidR="008B4394" w:rsidRPr="00A76360" w:rsidRDefault="008B4394" w:rsidP="00F13204">
      <w:pPr>
        <w:pStyle w:val="Brdtextram"/>
      </w:pPr>
      <w:r>
        <w:rPr>
          <w:b/>
        </w:rPr>
        <w:t>Sammanfattning</w:t>
      </w:r>
      <w:r w:rsidRPr="008F415B">
        <w:rPr>
          <w:b/>
        </w:rPr>
        <w:t>:</w:t>
      </w:r>
      <w:r w:rsidRPr="008F415B">
        <w:t xml:space="preserve"> </w:t>
      </w:r>
      <w:bookmarkStart w:id="227" w:name="_Hlk6238059"/>
      <w:r>
        <w:t xml:space="preserve">Den 1 </w:t>
      </w:r>
      <w:r w:rsidR="00F13204">
        <w:t xml:space="preserve">maj </w:t>
      </w:r>
      <w:r>
        <w:t>20</w:t>
      </w:r>
      <w:r w:rsidR="00F13204">
        <w:t>20</w:t>
      </w:r>
      <w:r>
        <w:t xml:space="preserve"> träd</w:t>
      </w:r>
      <w:r w:rsidR="006A7F38">
        <w:t>de</w:t>
      </w:r>
      <w:r>
        <w:t xml:space="preserve"> </w:t>
      </w:r>
      <w:r w:rsidR="00F13204">
        <w:t xml:space="preserve">vissa ytterligare ändringar </w:t>
      </w:r>
      <w:r w:rsidR="00D50EE9">
        <w:t xml:space="preserve">i </w:t>
      </w:r>
      <w:r>
        <w:t>Första–Fjärde AP-fonde</w:t>
      </w:r>
      <w:r w:rsidR="00547564">
        <w:t>r</w:t>
      </w:r>
      <w:r>
        <w:t>n</w:t>
      </w:r>
      <w:r w:rsidR="00547564">
        <w:t>a</w:t>
      </w:r>
      <w:r w:rsidR="00F13204">
        <w:t>s placeringsregler</w:t>
      </w:r>
      <w:r>
        <w:t xml:space="preserve"> i kraft. De </w:t>
      </w:r>
      <w:r w:rsidR="00F13204">
        <w:t>ändringarna förväntas öka kostnadseffektiviteten, avkastningsmöjligheten och lång</w:t>
      </w:r>
      <w:r w:rsidR="00CE67DB">
        <w:softHyphen/>
      </w:r>
      <w:r w:rsidR="00F13204">
        <w:t>siktigheten när det gäller placeringar i illikvida tillgångar.</w:t>
      </w:r>
      <w:r>
        <w:t xml:space="preserve"> </w:t>
      </w:r>
      <w:bookmarkEnd w:id="227"/>
    </w:p>
    <w:p w14:paraId="7D5BE9AC" w14:textId="77777777" w:rsidR="008B4394" w:rsidRPr="00196A75" w:rsidRDefault="008B4394" w:rsidP="008B4394">
      <w:pPr>
        <w:pStyle w:val="Brdtextmedindrag"/>
        <w:ind w:firstLine="0"/>
        <w:rPr>
          <w:b/>
          <w:sz w:val="8"/>
          <w:szCs w:val="8"/>
        </w:rPr>
      </w:pPr>
    </w:p>
    <w:p w14:paraId="635803C6" w14:textId="3DD37A10" w:rsidR="0048491A" w:rsidRDefault="0048491A" w:rsidP="003F0AE7">
      <w:pPr>
        <w:pStyle w:val="Brdtextmedindrag"/>
      </w:pPr>
      <w:r w:rsidRPr="0048491A">
        <w:t>Sedan den 1 januari 2019 har Första–Fjärde AP-fonderna nya alloke</w:t>
      </w:r>
      <w:r w:rsidR="00F00090">
        <w:softHyphen/>
      </w:r>
      <w:r w:rsidRPr="0048491A">
        <w:t>ringsmandat. För att öka kostnadseffektiviteten, avkastnings</w:t>
      </w:r>
      <w:r>
        <w:softHyphen/>
      </w:r>
      <w:r w:rsidRPr="0048491A">
        <w:t>möjligheterna och långsiktigheten inom allokeringsmandatet illikvida tillgångar samt ge Första–Fjärde AP-fonderna liknande förutsättningar som andra jämförbara institutionella investerare</w:t>
      </w:r>
      <w:r>
        <w:t xml:space="preserve"> har riksdagen beslutat om </w:t>
      </w:r>
      <w:r w:rsidRPr="0048491A">
        <w:t>ytterligare ändringar i AP-fondernas placeringsregler</w:t>
      </w:r>
      <w:r>
        <w:t>.</w:t>
      </w:r>
    </w:p>
    <w:p w14:paraId="5BF5774D" w14:textId="799B03E8" w:rsidR="00D844F3" w:rsidRDefault="00D50EE9" w:rsidP="00ED6E81">
      <w:pPr>
        <w:pStyle w:val="Brdtextmedindrag"/>
        <w:rPr>
          <w:spacing w:val="-1"/>
        </w:rPr>
      </w:pPr>
      <w:r>
        <w:rPr>
          <w:spacing w:val="-1"/>
        </w:rPr>
        <w:t>Ä</w:t>
      </w:r>
      <w:r w:rsidR="0048491A">
        <w:rPr>
          <w:spacing w:val="-1"/>
        </w:rPr>
        <w:t xml:space="preserve">ndringarna innebär i huvudsak </w:t>
      </w:r>
      <w:r w:rsidR="00881E3E">
        <w:rPr>
          <w:spacing w:val="-1"/>
        </w:rPr>
        <w:t>ett</w:t>
      </w:r>
      <w:r w:rsidR="00881E3E" w:rsidRPr="00D844F3">
        <w:rPr>
          <w:spacing w:val="-1"/>
        </w:rPr>
        <w:t xml:space="preserve"> </w:t>
      </w:r>
      <w:r w:rsidR="00881E3E">
        <w:rPr>
          <w:spacing w:val="-1"/>
        </w:rPr>
        <w:t>tydliggörande</w:t>
      </w:r>
      <w:r w:rsidR="00881E3E" w:rsidRPr="00D844F3">
        <w:rPr>
          <w:spacing w:val="-1"/>
        </w:rPr>
        <w:t xml:space="preserve"> </w:t>
      </w:r>
      <w:r w:rsidR="00D844F3" w:rsidRPr="00D844F3">
        <w:rPr>
          <w:spacing w:val="-1"/>
        </w:rPr>
        <w:t xml:space="preserve">att Första–Fjärde AP-fonderna får göra saminvesteringar i onoterade företag genom onoterade riskkapitalföretag och att AP-fonderna inte får ta på sig det operativa företagsledningsansvaret i dessa riskkapitalföretag. </w:t>
      </w:r>
      <w:r w:rsidR="00ED6E81">
        <w:rPr>
          <w:spacing w:val="-1"/>
        </w:rPr>
        <w:t>R</w:t>
      </w:r>
      <w:r w:rsidR="00D844F3" w:rsidRPr="00D844F3">
        <w:rPr>
          <w:spacing w:val="-1"/>
        </w:rPr>
        <w:t>östandels</w:t>
      </w:r>
      <w:r w:rsidR="0048491A">
        <w:rPr>
          <w:spacing w:val="-1"/>
        </w:rPr>
        <w:softHyphen/>
      </w:r>
      <w:r w:rsidR="00D844F3" w:rsidRPr="00D844F3">
        <w:rPr>
          <w:spacing w:val="-1"/>
        </w:rPr>
        <w:t>begränsningen</w:t>
      </w:r>
      <w:r w:rsidR="00ED6E81">
        <w:rPr>
          <w:spacing w:val="-1"/>
        </w:rPr>
        <w:t xml:space="preserve"> </w:t>
      </w:r>
      <w:r w:rsidR="00881E3E">
        <w:rPr>
          <w:spacing w:val="-1"/>
        </w:rPr>
        <w:t xml:space="preserve">har </w:t>
      </w:r>
      <w:r w:rsidR="00D844F3" w:rsidRPr="00D844F3">
        <w:rPr>
          <w:spacing w:val="-1"/>
        </w:rPr>
        <w:t>höj</w:t>
      </w:r>
      <w:r w:rsidR="00881E3E">
        <w:rPr>
          <w:spacing w:val="-1"/>
        </w:rPr>
        <w:t>t</w:t>
      </w:r>
      <w:r w:rsidR="00D844F3" w:rsidRPr="00D844F3">
        <w:rPr>
          <w:spacing w:val="-1"/>
        </w:rPr>
        <w:t xml:space="preserve">s från 30 procent till 35 procent av röstetalet för samtliga aktier eller andra andelar i riskkapitalföretaget. </w:t>
      </w:r>
      <w:r w:rsidR="00ED6E81">
        <w:rPr>
          <w:spacing w:val="-1"/>
        </w:rPr>
        <w:t xml:space="preserve">Vidare får </w:t>
      </w:r>
      <w:r w:rsidR="00CE67DB">
        <w:rPr>
          <w:spacing w:val="-1"/>
        </w:rPr>
        <w:t>AP-</w:t>
      </w:r>
      <w:r w:rsidR="00ED6E81">
        <w:rPr>
          <w:spacing w:val="-1"/>
        </w:rPr>
        <w:t xml:space="preserve">fonderna </w:t>
      </w:r>
      <w:r w:rsidR="00D844F3" w:rsidRPr="00D844F3">
        <w:rPr>
          <w:spacing w:val="-1"/>
        </w:rPr>
        <w:t xml:space="preserve">göra sidoinvesteringar i ett onoterat företag tillsammans med en fond som de investerat i och som också investerat i företaget. Första–Fjärde AP-fonderna </w:t>
      </w:r>
      <w:r w:rsidR="00881E3E">
        <w:rPr>
          <w:spacing w:val="-1"/>
        </w:rPr>
        <w:t>får även</w:t>
      </w:r>
      <w:r w:rsidR="00D844F3" w:rsidRPr="00D844F3">
        <w:rPr>
          <w:spacing w:val="-1"/>
        </w:rPr>
        <w:t xml:space="preserve"> behålla ett innehav av aktier eller andra andelar som överstiger 10 procent av röstetalet för samtliga aktier eller andra andelar i företaget vid notering av fastighetsbolag eller riskkapitalföretag som en AP-fond innehar aktier eller andra andelar i före noteringen. Innehav i noterade fastighetsbolag </w:t>
      </w:r>
      <w:r w:rsidR="00ED6E81">
        <w:rPr>
          <w:spacing w:val="-1"/>
        </w:rPr>
        <w:t>får inte</w:t>
      </w:r>
      <w:r w:rsidR="00D844F3" w:rsidRPr="00D844F3">
        <w:rPr>
          <w:spacing w:val="-1"/>
        </w:rPr>
        <w:t xml:space="preserve"> utökas så länge innehavet överstiger det som gäller enligt begränsningsregeln. Vid innehav i noterade riskkapital</w:t>
      </w:r>
      <w:r w:rsidR="00374040">
        <w:rPr>
          <w:spacing w:val="-1"/>
        </w:rPr>
        <w:softHyphen/>
      </w:r>
      <w:r w:rsidR="00D844F3" w:rsidRPr="00D844F3">
        <w:rPr>
          <w:spacing w:val="-1"/>
        </w:rPr>
        <w:t xml:space="preserve">företag ska den del av innehavet som överstiger begränsningen avvecklas så snart det är lämpligt med hänsyn till marknadsförhållandena. </w:t>
      </w:r>
      <w:r w:rsidR="00374040">
        <w:rPr>
          <w:spacing w:val="-1"/>
        </w:rPr>
        <w:br/>
      </w:r>
      <w:r w:rsidR="00D844F3" w:rsidRPr="00D844F3">
        <w:rPr>
          <w:spacing w:val="-1"/>
        </w:rPr>
        <w:t xml:space="preserve">Första–Fjärde AP-fonderna </w:t>
      </w:r>
      <w:r w:rsidR="00881E3E">
        <w:rPr>
          <w:spacing w:val="-1"/>
        </w:rPr>
        <w:t>får</w:t>
      </w:r>
      <w:r w:rsidR="00D844F3" w:rsidRPr="00D844F3">
        <w:rPr>
          <w:spacing w:val="-1"/>
        </w:rPr>
        <w:t xml:space="preserve"> göra investeringar i obligationer och andra fordringsrätter som inte är utgivna för allmän omsättning indirekt genom placeringar i fonder eller riskkapitalföretag och få</w:t>
      </w:r>
      <w:r w:rsidR="00881E3E">
        <w:rPr>
          <w:spacing w:val="-1"/>
        </w:rPr>
        <w:t>r</w:t>
      </w:r>
      <w:r w:rsidR="00D844F3" w:rsidRPr="00D844F3">
        <w:rPr>
          <w:spacing w:val="-1"/>
        </w:rPr>
        <w:t xml:space="preserve"> ge lån till fastighets</w:t>
      </w:r>
      <w:r w:rsidR="00374040">
        <w:rPr>
          <w:spacing w:val="-1"/>
        </w:rPr>
        <w:softHyphen/>
      </w:r>
      <w:r w:rsidR="00D844F3" w:rsidRPr="00D844F3">
        <w:rPr>
          <w:spacing w:val="-1"/>
        </w:rPr>
        <w:t>bolag och onoterade riskkapitalföretag som de innehar aktier eller andra andelar i.</w:t>
      </w:r>
    </w:p>
    <w:p w14:paraId="36698927" w14:textId="1C842588" w:rsidR="008F1267" w:rsidRDefault="00F71FFE" w:rsidP="008B4394">
      <w:pPr>
        <w:pStyle w:val="Brdtextmedindrag"/>
        <w:rPr>
          <w:b/>
        </w:rPr>
      </w:pPr>
      <w:r>
        <w:t>Lagändringarna träd</w:t>
      </w:r>
      <w:r w:rsidR="006A7F38">
        <w:t>de</w:t>
      </w:r>
      <w:r>
        <w:t xml:space="preserve"> i kraft den 1 maj 2020.</w:t>
      </w:r>
      <w:bookmarkStart w:id="228" w:name="_Toc8029424"/>
      <w:bookmarkStart w:id="229" w:name="_Toc9430702"/>
      <w:bookmarkStart w:id="230" w:name="_Hlk4678829"/>
      <w:bookmarkStart w:id="231" w:name="_Toc481501543"/>
      <w:bookmarkStart w:id="232" w:name="_Toc481574501"/>
      <w:bookmarkStart w:id="233" w:name="_Toc483313576"/>
      <w:bookmarkStart w:id="234" w:name="_Toc514842433"/>
      <w:bookmarkStart w:id="235" w:name="_Toc7438832"/>
      <w:bookmarkEnd w:id="228"/>
      <w:bookmarkEnd w:id="229"/>
      <w:bookmarkEnd w:id="230"/>
    </w:p>
    <w:p w14:paraId="0A3CEE70" w14:textId="6BAB08F5" w:rsidR="008F1267" w:rsidRDefault="008F1267" w:rsidP="008B4394">
      <w:pPr>
        <w:pStyle w:val="Brdtextmedindrag"/>
        <w:sectPr w:rsidR="008F1267" w:rsidSect="00155500">
          <w:headerReference w:type="even" r:id="rId50"/>
          <w:headerReference w:type="default" r:id="rId51"/>
          <w:footerReference w:type="even" r:id="rId52"/>
          <w:footerReference w:type="default" r:id="rId53"/>
          <w:headerReference w:type="first" r:id="rId54"/>
          <w:footerReference w:type="first" r:id="rId55"/>
          <w:type w:val="continuous"/>
          <w:pgSz w:w="9356" w:h="13721" w:code="9"/>
          <w:pgMar w:top="794" w:right="2438" w:bottom="1191" w:left="1021" w:header="0" w:footer="709" w:gutter="0"/>
          <w:cols w:space="708"/>
          <w:titlePg/>
          <w:docGrid w:linePitch="360"/>
        </w:sectPr>
      </w:pPr>
    </w:p>
    <w:p w14:paraId="5C85CE38" w14:textId="77777777" w:rsidR="0035327A" w:rsidRDefault="0035327A">
      <w:pPr>
        <w:spacing w:line="2" w:lineRule="auto"/>
        <w:rPr>
          <w:rFonts w:ascii="Times New Roman" w:eastAsiaTheme="minorHAnsi" w:hAnsi="Times New Roman" w:cstheme="minorBidi"/>
          <w:sz w:val="26"/>
          <w:szCs w:val="22"/>
        </w:rPr>
      </w:pPr>
      <w:bookmarkStart w:id="236" w:name="_Toc8029425"/>
      <w:bookmarkStart w:id="237" w:name="_Toc9430703"/>
      <w:r>
        <w:br w:type="page"/>
      </w:r>
    </w:p>
    <w:p w14:paraId="5E940365" w14:textId="0520F5E4" w:rsidR="008B4394" w:rsidRDefault="008B4394" w:rsidP="008B4394">
      <w:pPr>
        <w:pStyle w:val="Rubrik2"/>
      </w:pPr>
      <w:bookmarkStart w:id="238" w:name="_Toc41493014"/>
      <w:r>
        <w:lastRenderedPageBreak/>
        <w:t>Process för prövning av sidouppdrag för styrelseledamöter</w:t>
      </w:r>
      <w:bookmarkEnd w:id="231"/>
      <w:bookmarkEnd w:id="232"/>
      <w:bookmarkEnd w:id="233"/>
      <w:bookmarkEnd w:id="234"/>
      <w:bookmarkEnd w:id="235"/>
      <w:bookmarkEnd w:id="236"/>
      <w:bookmarkEnd w:id="237"/>
      <w:bookmarkEnd w:id="238"/>
    </w:p>
    <w:p w14:paraId="6F53292F" w14:textId="075D6CEE" w:rsidR="008B4394" w:rsidRPr="00A76360" w:rsidRDefault="008B4394" w:rsidP="008B4394">
      <w:pPr>
        <w:pStyle w:val="Brdtextram"/>
      </w:pPr>
      <w:r w:rsidRPr="00420062">
        <w:rPr>
          <w:b/>
        </w:rPr>
        <w:t xml:space="preserve">Regeringens </w:t>
      </w:r>
      <w:r>
        <w:rPr>
          <w:b/>
        </w:rPr>
        <w:t>bedömning</w:t>
      </w:r>
      <w:r w:rsidRPr="00420062">
        <w:rPr>
          <w:b/>
        </w:rPr>
        <w:t>:</w:t>
      </w:r>
      <w:r>
        <w:t xml:space="preserve"> I syfte att värna om förtroendet för pensions</w:t>
      </w:r>
      <w:r w:rsidR="00F00090">
        <w:softHyphen/>
      </w:r>
      <w:r>
        <w:t>systemet och AP-fonderna bör alla styrelseledamöter i AP-fonderna på förhand informera sin styrelseordförande om nya upp</w:t>
      </w:r>
      <w:r>
        <w:softHyphen/>
        <w:t>drag. Om ord</w:t>
      </w:r>
      <w:r w:rsidR="00F00090">
        <w:softHyphen/>
      </w:r>
      <w:r>
        <w:t>föranden är tveksam när det gäller lämpligheten av ett uppdrag kan frågan lämnas vidare till Finansdepartementet. Innan</w:t>
      </w:r>
      <w:r w:rsidRPr="000E7971">
        <w:t xml:space="preserve"> </w:t>
      </w:r>
      <w:r>
        <w:t xml:space="preserve">en </w:t>
      </w:r>
      <w:r w:rsidRPr="000E7971">
        <w:t>styrelseord</w:t>
      </w:r>
      <w:r w:rsidR="00F00090">
        <w:softHyphen/>
      </w:r>
      <w:r w:rsidRPr="000E7971">
        <w:t>förande</w:t>
      </w:r>
      <w:r>
        <w:t xml:space="preserve"> åtar sig </w:t>
      </w:r>
      <w:r w:rsidRPr="000E7971">
        <w:t>ett nytt uppdrag</w:t>
      </w:r>
      <w:r>
        <w:t xml:space="preserve"> bör Finansdepartementet informeras</w:t>
      </w:r>
      <w:r w:rsidRPr="000E7971">
        <w:t>.</w:t>
      </w:r>
    </w:p>
    <w:p w14:paraId="645FD4B3" w14:textId="77777777" w:rsidR="008B4394" w:rsidRPr="009F10FC" w:rsidRDefault="008B4394" w:rsidP="008B4394">
      <w:pPr>
        <w:pStyle w:val="Brdtextmedindrag"/>
        <w:ind w:firstLine="0"/>
        <w:rPr>
          <w:sz w:val="8"/>
          <w:szCs w:val="8"/>
        </w:rPr>
      </w:pPr>
    </w:p>
    <w:p w14:paraId="4B6FD522" w14:textId="25B6C5E8" w:rsidR="008B4394" w:rsidRDefault="008B4394" w:rsidP="008B4394">
      <w:pPr>
        <w:pStyle w:val="Brdtextmedindrag"/>
      </w:pPr>
      <w:bookmarkStart w:id="239" w:name="_Hlk8652217"/>
      <w:r w:rsidRPr="008A1B91">
        <w:rPr>
          <w:b/>
        </w:rPr>
        <w:t>Skälen för regeringens bedömning:</w:t>
      </w:r>
      <w:r>
        <w:t xml:space="preserve"> Som förvaltare av allmänna pensionsmedel är det viktigt att AP-fonderna har allmänhetens förtroende. Det får därmed inte finnas några som helst misstankar om att enskilda </w:t>
      </w:r>
      <w:r w:rsidR="00D50EE9">
        <w:t>styrelse</w:t>
      </w:r>
      <w:r>
        <w:t>ledamöter eller tjänstemän agerar utifrån annat än målet om att fond</w:t>
      </w:r>
      <w:r>
        <w:softHyphen/>
        <w:t>medlen ska förvaltas så att de blir till största möjliga nytta för inkomst</w:t>
      </w:r>
      <w:r>
        <w:softHyphen/>
        <w:t xml:space="preserve">pensionssystemet. Det är också viktigt att styrelseledamöter i dessa fonder allmänt uppfattas som oberoende och oförhindrade att fatta beslut i enlighet med målet. Varje enskild styrelseledamot ansvarar för att detta förtroende upprätthålls. Den som har ett styrelseuppdrag i en AP-fond måste således agera på ett sådant sätt att förtroendet för fonderna värnas. Detta innebär dock inte att en ledamot inte kan ha styrelseuppgifter i närliggande verksamhet. Engagemang i närliggande verksamhet kan i många fall bidra till bredare kunskap och bättre förutsättningar kring beslutsfattandet. Ledamöter förutsättas ha förmåga att identifiera när jäv eller risk för förtroendeskada uppstår och agera i enlighet därmed. </w:t>
      </w:r>
    </w:p>
    <w:bookmarkEnd w:id="239"/>
    <w:p w14:paraId="1C5047BB" w14:textId="21389297" w:rsidR="008B4394" w:rsidRDefault="008B4394" w:rsidP="008B4394">
      <w:pPr>
        <w:pStyle w:val="Brdtextmedindrag"/>
      </w:pPr>
      <w:r>
        <w:t>I</w:t>
      </w:r>
      <w:r w:rsidR="00456EA2">
        <w:t xml:space="preserve"> regeringens skrivelse Redovisning av AP-fondernas verksamhet t.o.m. 2016 (</w:t>
      </w:r>
      <w:proofErr w:type="spellStart"/>
      <w:r w:rsidR="00456EA2">
        <w:t>skr</w:t>
      </w:r>
      <w:proofErr w:type="spellEnd"/>
      <w:r w:rsidR="00456EA2">
        <w:t>. 2016/17:130)</w:t>
      </w:r>
      <w:r w:rsidR="00456EA2" w:rsidRPr="00CB2872">
        <w:t xml:space="preserve"> </w:t>
      </w:r>
      <w:r>
        <w:t>tydliggjordes processen för prövning av sido</w:t>
      </w:r>
      <w:r>
        <w:softHyphen/>
        <w:t>uppdrag för styrelseledamöter. Processen innebär att styrelseledamoten på förhand ska informera sin styrelseordförande innan han eller hon åtar sig ett nytt uppdrag. Om en ordförande i något fall är tveksam kring lämpligheten av ett uppdrag kan frågan lämnas vidare till Finansdeparte</w:t>
      </w:r>
      <w:r>
        <w:softHyphen/>
        <w:t>ment. Innan styrelseordförande åtar sig ett nytt uppdrag</w:t>
      </w:r>
      <w:r w:rsidDel="001643B1">
        <w:t xml:space="preserve"> </w:t>
      </w:r>
      <w:r>
        <w:t xml:space="preserve">ska han eller hon informera Finansdepartementet om detta. </w:t>
      </w:r>
    </w:p>
    <w:p w14:paraId="4EDC8442" w14:textId="77777777" w:rsidR="008B4394" w:rsidRPr="00F452E1" w:rsidRDefault="008B4394" w:rsidP="008B4394">
      <w:pPr>
        <w:pStyle w:val="Brdtextmedindrag"/>
      </w:pPr>
      <w:r>
        <w:t>Ledamöter i AP-fonderna förordnas för ett år i taget. Förordnanden beslutas i slutet av maj efter det att regeringen fastställt fondernas resultat- och balansräkningar för föregående år. Under våren utvärderas samtliga styrelseledamöter (</w:t>
      </w:r>
      <w:proofErr w:type="gramStart"/>
      <w:r>
        <w:t>50 stycken</w:t>
      </w:r>
      <w:proofErr w:type="gramEnd"/>
      <w:r>
        <w:t>) bl.a. efter dialog med styrelse</w:t>
      </w:r>
      <w:r>
        <w:softHyphen/>
        <w:t>ordföranden i respektive AP-fond.</w:t>
      </w:r>
    </w:p>
    <w:p w14:paraId="7CCAC212" w14:textId="77777777" w:rsidR="008B4394" w:rsidRDefault="008B4394" w:rsidP="008B4394">
      <w:pPr>
        <w:pStyle w:val="Rubrik2"/>
      </w:pPr>
      <w:bookmarkStart w:id="240" w:name="_Toc481501544"/>
      <w:bookmarkStart w:id="241" w:name="_Toc481574502"/>
      <w:bookmarkStart w:id="242" w:name="_Toc483313577"/>
      <w:bookmarkStart w:id="243" w:name="_Toc514842434"/>
      <w:bookmarkStart w:id="244" w:name="_Toc7438833"/>
      <w:bookmarkStart w:id="245" w:name="_Toc8029426"/>
      <w:bookmarkStart w:id="246" w:name="_Toc9430704"/>
      <w:bookmarkStart w:id="247" w:name="_Toc41493015"/>
      <w:bookmarkStart w:id="248" w:name="_Hlk37760169"/>
      <w:r>
        <w:t>Samarbete mellan AP-fonderna</w:t>
      </w:r>
      <w:bookmarkEnd w:id="240"/>
      <w:bookmarkEnd w:id="241"/>
      <w:bookmarkEnd w:id="242"/>
      <w:bookmarkEnd w:id="243"/>
      <w:bookmarkEnd w:id="244"/>
      <w:bookmarkEnd w:id="245"/>
      <w:bookmarkEnd w:id="246"/>
      <w:bookmarkEnd w:id="247"/>
    </w:p>
    <w:p w14:paraId="0984348A" w14:textId="14A0A20F" w:rsidR="008B4394" w:rsidRPr="00C22416" w:rsidRDefault="008B4394" w:rsidP="008B4394">
      <w:pPr>
        <w:pStyle w:val="Brdtextram"/>
      </w:pPr>
      <w:bookmarkStart w:id="249" w:name="_Hlk7449894"/>
      <w:r w:rsidRPr="00784BB8">
        <w:rPr>
          <w:b/>
          <w:spacing w:val="-2"/>
        </w:rPr>
        <w:t>Regeringens bedömning:</w:t>
      </w:r>
      <w:r w:rsidRPr="00784BB8">
        <w:rPr>
          <w:spacing w:val="-2"/>
        </w:rPr>
        <w:t xml:space="preserve"> Det är positivt att Första–Fjärde AP-fonderna</w:t>
      </w:r>
      <w:r w:rsidRPr="00784BB8">
        <w:t xml:space="preserve"> under 201</w:t>
      </w:r>
      <w:r w:rsidR="00784BB8">
        <w:t>9</w:t>
      </w:r>
      <w:r w:rsidRPr="00784BB8">
        <w:t xml:space="preserve"> ytterligare har stärkt samarbetet mellan fonderna och att Sjunde AP-fonden</w:t>
      </w:r>
      <w:r w:rsidR="00784BB8">
        <w:t xml:space="preserve"> och inom vissa områden även Sjätte AP-fonden</w:t>
      </w:r>
      <w:r w:rsidRPr="00784BB8">
        <w:t xml:space="preserve"> nu ingår i samarbetet. Fonderna bör fortsätta arbetet med att identifiera konstruktiva samverkansmöjligheter och aktivt arbeta med att genom</w:t>
      </w:r>
      <w:r w:rsidR="00BC58B9">
        <w:softHyphen/>
      </w:r>
      <w:r w:rsidRPr="00784BB8">
        <w:t xml:space="preserve">föra </w:t>
      </w:r>
      <w:r w:rsidR="006A7F38">
        <w:t>de samarbetsprojekt</w:t>
      </w:r>
      <w:r w:rsidRPr="00784BB8">
        <w:t xml:space="preserve"> som inte äventyrar fondernas självständighet och diversifiering av förvaltningsmodellerna. Ett ända</w:t>
      </w:r>
      <w:r w:rsidRPr="00784BB8">
        <w:softHyphen/>
        <w:t xml:space="preserve">målsenligt utformat samarbete bidrar till ökad kostnadseffektivitet. </w:t>
      </w:r>
    </w:p>
    <w:bookmarkEnd w:id="249"/>
    <w:p w14:paraId="4803D88E" w14:textId="4C5DA1C1" w:rsidR="008B4394" w:rsidRDefault="008B4394" w:rsidP="008B4394">
      <w:pPr>
        <w:pStyle w:val="Brdtextmedindrag"/>
      </w:pPr>
      <w:r w:rsidRPr="008A1B91">
        <w:rPr>
          <w:b/>
        </w:rPr>
        <w:lastRenderedPageBreak/>
        <w:t>Skälen för regeringens bedömning:</w:t>
      </w:r>
      <w:r>
        <w:t xml:space="preserve"> </w:t>
      </w:r>
      <w:r w:rsidRPr="002B0403">
        <w:t xml:space="preserve">Regeringen har </w:t>
      </w:r>
      <w:r>
        <w:t xml:space="preserve">i </w:t>
      </w:r>
      <w:r w:rsidRPr="002B0403">
        <w:t xml:space="preserve">tidigare </w:t>
      </w:r>
      <w:r>
        <w:t xml:space="preserve">års skrivelser </w:t>
      </w:r>
      <w:r w:rsidRPr="002B0403">
        <w:t xml:space="preserve">påtalat vikten av att AP-fonderna gemensamt </w:t>
      </w:r>
      <w:r>
        <w:t xml:space="preserve">fortsätter att utveckla samverkan mellan </w:t>
      </w:r>
      <w:r w:rsidRPr="0029279D">
        <w:t>fonderna för att ytterligare sänka kost</w:t>
      </w:r>
      <w:r>
        <w:softHyphen/>
      </w:r>
      <w:r w:rsidRPr="0029279D">
        <w:t>naderna och förbättra</w:t>
      </w:r>
      <w:r w:rsidRPr="002B0403">
        <w:t xml:space="preserve"> förvaltningen av buffertkapitalet. </w:t>
      </w:r>
      <w:r>
        <w:t>Regeringen har samtidigt betonat att e</w:t>
      </w:r>
      <w:r w:rsidRPr="002B0403">
        <w:t xml:space="preserve">tt samarbete </w:t>
      </w:r>
      <w:r>
        <w:t xml:space="preserve">endast </w:t>
      </w:r>
      <w:r w:rsidRPr="002B0403">
        <w:t>bör ske om det inte har negativa konsekvenser för självständigheten i förvaltningen och därmed diversi</w:t>
      </w:r>
      <w:r w:rsidR="00BC58B9">
        <w:softHyphen/>
      </w:r>
      <w:r w:rsidRPr="002B0403">
        <w:t>fieringen av förvaltningsmodellerna.</w:t>
      </w:r>
      <w:r>
        <w:t xml:space="preserve"> Första–Fjärde </w:t>
      </w:r>
      <w:r w:rsidRPr="002B0403">
        <w:t>AP-fonderna</w:t>
      </w:r>
      <w:r w:rsidR="006A7F38">
        <w:t xml:space="preserve"> inrättade </w:t>
      </w:r>
      <w:r w:rsidRPr="002B0403">
        <w:t>Etikrådet</w:t>
      </w:r>
      <w:r w:rsidR="006A7F38">
        <w:t xml:space="preserve"> 2007. Syftet med rådet</w:t>
      </w:r>
      <w:r w:rsidRPr="002B0403">
        <w:t xml:space="preserve"> är att utifrån fondernas uppdrag och gemensamma värdegrund åstadkomma förbättringar </w:t>
      </w:r>
      <w:r>
        <w:t xml:space="preserve">på </w:t>
      </w:r>
      <w:r w:rsidRPr="002B0403">
        <w:t>miljö- och etik</w:t>
      </w:r>
      <w:r w:rsidR="00BC58B9">
        <w:softHyphen/>
      </w:r>
      <w:r>
        <w:t>området</w:t>
      </w:r>
      <w:r w:rsidRPr="002B0403">
        <w:t xml:space="preserve">. </w:t>
      </w:r>
      <w:r>
        <w:t xml:space="preserve">Etikrådet driver </w:t>
      </w:r>
      <w:r w:rsidR="0082594E">
        <w:t>reaktiva och proaktiva</w:t>
      </w:r>
      <w:r w:rsidR="00784BB8">
        <w:t xml:space="preserve"> dialoger</w:t>
      </w:r>
      <w:r>
        <w:t xml:space="preserve"> inom</w:t>
      </w:r>
      <w:r w:rsidR="00784BB8">
        <w:t xml:space="preserve"> </w:t>
      </w:r>
      <w:proofErr w:type="gramStart"/>
      <w:r w:rsidR="00784BB8">
        <w:t>bl</w:t>
      </w:r>
      <w:r w:rsidR="00595ADD">
        <w:t>.</w:t>
      </w:r>
      <w:r w:rsidR="00784BB8">
        <w:t>a</w:t>
      </w:r>
      <w:r w:rsidR="00595ADD">
        <w:t>.</w:t>
      </w:r>
      <w:proofErr w:type="gramEnd"/>
      <w:r>
        <w:t xml:space="preserve"> mänskliga rättigheter</w:t>
      </w:r>
      <w:r w:rsidR="00784BB8">
        <w:t>, klimat</w:t>
      </w:r>
      <w:r w:rsidR="00881E3E">
        <w:t xml:space="preserve"> och</w:t>
      </w:r>
      <w:r w:rsidR="00585A9D">
        <w:t xml:space="preserve"> </w:t>
      </w:r>
      <w:r w:rsidR="00784BB8">
        <w:t>miljö</w:t>
      </w:r>
      <w:r w:rsidR="006A7F38">
        <w:t>. Rådet arbet</w:t>
      </w:r>
      <w:r w:rsidR="009A0287">
        <w:t>a</w:t>
      </w:r>
      <w:r w:rsidR="006A7F38">
        <w:t>r också</w:t>
      </w:r>
      <w:r>
        <w:t xml:space="preserve"> för att mot</w:t>
      </w:r>
      <w:r w:rsidR="00585A9D">
        <w:softHyphen/>
      </w:r>
      <w:r>
        <w:t xml:space="preserve">verka korruption, samt </w:t>
      </w:r>
      <w:r w:rsidR="006A7F38">
        <w:t>med</w:t>
      </w:r>
      <w:r>
        <w:t xml:space="preserve"> sektorspecifika projekt inom </w:t>
      </w:r>
      <w:proofErr w:type="gramStart"/>
      <w:r>
        <w:t>bl.a.</w:t>
      </w:r>
      <w:proofErr w:type="gramEnd"/>
      <w:r>
        <w:t xml:space="preserve"> gruv</w:t>
      </w:r>
      <w:r w:rsidR="00585A9D">
        <w:softHyphen/>
      </w:r>
      <w:r>
        <w:t xml:space="preserve">industrin och odling av palmolja, tobak och kakao. </w:t>
      </w:r>
      <w:bookmarkStart w:id="250" w:name="_Hlk38300497"/>
      <w:r w:rsidRPr="001809F5">
        <w:t>Under 201</w:t>
      </w:r>
      <w:r w:rsidR="00A064E7">
        <w:t>9</w:t>
      </w:r>
      <w:r w:rsidRPr="001809F5">
        <w:t xml:space="preserve"> har Etik</w:t>
      </w:r>
      <w:r w:rsidR="00585A9D">
        <w:softHyphen/>
      </w:r>
      <w:r w:rsidRPr="001809F5">
        <w:t xml:space="preserve">rådet </w:t>
      </w:r>
      <w:proofErr w:type="gramStart"/>
      <w:r w:rsidRPr="001809F5">
        <w:t>bl</w:t>
      </w:r>
      <w:r>
        <w:t>.</w:t>
      </w:r>
      <w:r w:rsidRPr="001809F5">
        <w:t>a</w:t>
      </w:r>
      <w:r>
        <w:t>.</w:t>
      </w:r>
      <w:proofErr w:type="gramEnd"/>
      <w:r w:rsidRPr="001809F5">
        <w:t xml:space="preserve"> genomfört </w:t>
      </w:r>
      <w:r>
        <w:t>ca</w:t>
      </w:r>
      <w:r w:rsidRPr="001809F5">
        <w:t xml:space="preserve"> </w:t>
      </w:r>
      <w:r>
        <w:t>3</w:t>
      </w:r>
      <w:r w:rsidRPr="001809F5">
        <w:t>00 bolagsdialoger samt förebyggande arbete i form av olika branschprojekt och internationella initiativ.</w:t>
      </w:r>
      <w:r w:rsidR="00DC0486">
        <w:t xml:space="preserve"> Etikrådet har i ett flertal fall engagerat sig i utländska bolag</w:t>
      </w:r>
      <w:r w:rsidR="00DC0486" w:rsidRPr="00DC0486">
        <w:t xml:space="preserve"> </w:t>
      </w:r>
      <w:r w:rsidR="00DC0486">
        <w:t xml:space="preserve">under året, </w:t>
      </w:r>
      <w:proofErr w:type="gramStart"/>
      <w:r w:rsidR="00DC0486">
        <w:t>bl</w:t>
      </w:r>
      <w:r w:rsidR="00595ADD">
        <w:t>.</w:t>
      </w:r>
      <w:r w:rsidR="00DC0486">
        <w:t>a</w:t>
      </w:r>
      <w:r w:rsidR="00595ADD">
        <w:t>.</w:t>
      </w:r>
      <w:proofErr w:type="gramEnd"/>
      <w:r w:rsidR="00DC0486">
        <w:t xml:space="preserve"> i samband med en gruv</w:t>
      </w:r>
      <w:r w:rsidR="00BC58B9">
        <w:softHyphen/>
      </w:r>
      <w:r w:rsidR="00DC0486">
        <w:t xml:space="preserve">dammsolycka i Brasilien. </w:t>
      </w:r>
      <w:r w:rsidR="007A4E72">
        <w:t>Under 2019 gjordes ett</w:t>
      </w:r>
      <w:r w:rsidR="00DC0486">
        <w:t xml:space="preserve"> genombrott </w:t>
      </w:r>
      <w:r w:rsidR="007A4E72">
        <w:t>i dialogerna med gruvbolagen efter att Etikrådet, tillsammans med andra investerare, tagit fram en</w:t>
      </w:r>
      <w:r w:rsidR="00784BB8">
        <w:t xml:space="preserve"> global öppen</w:t>
      </w:r>
      <w:r w:rsidR="007A4E72">
        <w:t xml:space="preserve"> databas som kan bidra till transparens kring bolagens </w:t>
      </w:r>
      <w:r w:rsidR="00784BB8">
        <w:t>avfallsdammar och ansvarstagande</w:t>
      </w:r>
      <w:r w:rsidR="007A4E72">
        <w:t xml:space="preserve">. </w:t>
      </w:r>
      <w:r w:rsidR="00BE6A8A" w:rsidRPr="00BE6A8A">
        <w:t xml:space="preserve">Ett annat projekt Etikrådet genomförde under </w:t>
      </w:r>
      <w:r w:rsidR="00BE6A8A">
        <w:t>året</w:t>
      </w:r>
      <w:r w:rsidR="00BE6A8A" w:rsidRPr="00BE6A8A">
        <w:t xml:space="preserve"> var att sammanföra svenska banker med tillsyns- och rättsvårdande myndigheter för att utöka och förbättra samarbetet i arbetet mot penningtvätt och ekonomisk brottslighet</w:t>
      </w:r>
      <w:bookmarkEnd w:id="250"/>
      <w:r w:rsidR="00BE6A8A" w:rsidRPr="00BE6A8A">
        <w:t xml:space="preserve">. </w:t>
      </w:r>
      <w:r w:rsidR="007A4E72">
        <w:t>AP-fonderna</w:t>
      </w:r>
      <w:r w:rsidR="007A796D">
        <w:t xml:space="preserve"> deltar även i investerarsamarbetet</w:t>
      </w:r>
      <w:r w:rsidR="007A4E72">
        <w:t xml:space="preserve"> </w:t>
      </w:r>
      <w:proofErr w:type="spellStart"/>
      <w:r w:rsidR="007A4E72">
        <w:t>Climate</w:t>
      </w:r>
      <w:proofErr w:type="spellEnd"/>
      <w:r w:rsidR="007A4E72">
        <w:t xml:space="preserve"> Action 100+ där dialoger med </w:t>
      </w:r>
      <w:proofErr w:type="gramStart"/>
      <w:r w:rsidR="007A4E72">
        <w:t>bl</w:t>
      </w:r>
      <w:r w:rsidR="00D8379F">
        <w:t>.</w:t>
      </w:r>
      <w:r w:rsidR="007A4E72">
        <w:t>a</w:t>
      </w:r>
      <w:r w:rsidR="00D8379F">
        <w:t>.</w:t>
      </w:r>
      <w:proofErr w:type="gramEnd"/>
      <w:r w:rsidR="007A4E72">
        <w:t xml:space="preserve"> oljebolag</w:t>
      </w:r>
      <w:r w:rsidR="007A796D">
        <w:t xml:space="preserve"> som Shell och fordonstillverkare som Daimler och Volkswagen</w:t>
      </w:r>
      <w:r w:rsidR="007A4E72">
        <w:t xml:space="preserve"> har varit framgångsrika </w:t>
      </w:r>
      <w:r w:rsidR="00A765ED">
        <w:t xml:space="preserve">när det </w:t>
      </w:r>
      <w:r w:rsidR="007A4E72">
        <w:t>gälle</w:t>
      </w:r>
      <w:r w:rsidR="00A765ED">
        <w:t>r</w:t>
      </w:r>
      <w:r w:rsidR="007A4E72">
        <w:t xml:space="preserve"> att</w:t>
      </w:r>
      <w:r w:rsidR="007A796D">
        <w:t xml:space="preserve"> sätta mål för att</w:t>
      </w:r>
      <w:r w:rsidR="007A4E72">
        <w:t xml:space="preserve"> minska koldioxid</w:t>
      </w:r>
      <w:r w:rsidR="00BC58B9">
        <w:softHyphen/>
      </w:r>
      <w:r w:rsidR="007A796D">
        <w:t>utsläppen</w:t>
      </w:r>
      <w:r w:rsidR="007A4E72">
        <w:t>.</w:t>
      </w:r>
    </w:p>
    <w:p w14:paraId="56978A4A" w14:textId="0644156D" w:rsidR="008B4394" w:rsidRDefault="008B4394" w:rsidP="008B4394">
      <w:pPr>
        <w:pStyle w:val="Brdtextmedindrag"/>
      </w:pPr>
      <w:r w:rsidRPr="006E71E2">
        <w:t xml:space="preserve">Samarbetet mellan AP-fonderna utanför investeringsverksamheten har utvecklats över tid och sker i dag inom nio </w:t>
      </w:r>
      <w:r w:rsidR="00784BB8">
        <w:t>samverkansgrupper</w:t>
      </w:r>
      <w:r w:rsidR="00784BB8" w:rsidRPr="006E71E2">
        <w:t xml:space="preserve"> </w:t>
      </w:r>
      <w:r w:rsidRPr="006E71E2">
        <w:t xml:space="preserve">(se figur </w:t>
      </w:r>
      <w:r w:rsidR="000D1D31">
        <w:t>7</w:t>
      </w:r>
      <w:r w:rsidRPr="006E71E2">
        <w:t xml:space="preserve">.1), där fonderna </w:t>
      </w:r>
      <w:proofErr w:type="gramStart"/>
      <w:r>
        <w:t>bl.a.</w:t>
      </w:r>
      <w:proofErr w:type="gramEnd"/>
      <w:r>
        <w:t xml:space="preserve"> </w:t>
      </w:r>
      <w:r w:rsidRPr="006E71E2">
        <w:t>för dialoger kring etik- och hållbarhetsarbetet, utför gemensam upphandling av administrativa funktioner och arbetar för för</w:t>
      </w:r>
      <w:r w:rsidR="00BC58B9">
        <w:softHyphen/>
      </w:r>
      <w:r w:rsidRPr="006E71E2">
        <w:t>bättrat kompetensutbyte. Sedan 2018 deltar även Sjunde AP-fonden i sam</w:t>
      </w:r>
      <w:r w:rsidR="00BC58B9">
        <w:softHyphen/>
      </w:r>
      <w:r w:rsidRPr="006E71E2">
        <w:t>arbetet</w:t>
      </w:r>
      <w:r w:rsidR="00784BB8">
        <w:t xml:space="preserve"> och inom vissa områden även Sjätte AP-fonden</w:t>
      </w:r>
      <w:r w:rsidRPr="006E71E2">
        <w:t>.</w:t>
      </w:r>
    </w:p>
    <w:p w14:paraId="0EA11666" w14:textId="392A5367" w:rsidR="008B4394" w:rsidRDefault="008B4394" w:rsidP="0035327A">
      <w:pPr>
        <w:pStyle w:val="FigurRubrik"/>
        <w:spacing w:after="240"/>
      </w:pPr>
      <w:r>
        <w:t xml:space="preserve">Figur </w:t>
      </w:r>
      <w:r w:rsidR="000D1D31">
        <w:t>7</w:t>
      </w:r>
      <w:r>
        <w:t>.1</w:t>
      </w:r>
      <w:r>
        <w:tab/>
        <w:t xml:space="preserve">AP-fondernas </w:t>
      </w:r>
      <w:r w:rsidR="00784BB8">
        <w:t>samverkansgrupper</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24"/>
        <w:gridCol w:w="1814"/>
        <w:gridCol w:w="2149"/>
      </w:tblGrid>
      <w:tr w:rsidR="0040413B" w:rsidRPr="00F66A0E" w14:paraId="408DD490" w14:textId="77777777" w:rsidTr="00C91AF4">
        <w:tc>
          <w:tcPr>
            <w:tcW w:w="2012" w:type="dxa"/>
          </w:tcPr>
          <w:p w14:paraId="6E7C157D" w14:textId="0F1959D7" w:rsidR="008B4394" w:rsidRDefault="008B4394" w:rsidP="00C91AF4">
            <w:pPr>
              <w:pStyle w:val="Brdtextmedindrag"/>
              <w:ind w:firstLine="0"/>
              <w:jc w:val="center"/>
              <w:rPr>
                <w:sz w:val="18"/>
                <w:szCs w:val="18"/>
              </w:rPr>
            </w:pPr>
            <w:r w:rsidRPr="00F66A0E">
              <w:rPr>
                <w:sz w:val="18"/>
                <w:szCs w:val="18"/>
              </w:rPr>
              <w:t>Sam</w:t>
            </w:r>
            <w:r w:rsidR="0040413B">
              <w:rPr>
                <w:sz w:val="18"/>
                <w:szCs w:val="18"/>
              </w:rPr>
              <w:t>verkansrådet</w:t>
            </w:r>
          </w:p>
          <w:p w14:paraId="54E4EE8A" w14:textId="0D41E796" w:rsidR="007A796D" w:rsidRPr="007A796D" w:rsidRDefault="007A796D" w:rsidP="00C91AF4">
            <w:pPr>
              <w:pStyle w:val="Brdtextmedindrag"/>
              <w:ind w:firstLine="0"/>
              <w:jc w:val="center"/>
              <w:rPr>
                <w:sz w:val="16"/>
                <w:szCs w:val="16"/>
              </w:rPr>
            </w:pPr>
            <w:r w:rsidRPr="007A796D">
              <w:rPr>
                <w:sz w:val="16"/>
                <w:szCs w:val="16"/>
              </w:rPr>
              <w:t>(samlande organet för stöd åt samverkansgrupperna)</w:t>
            </w:r>
          </w:p>
        </w:tc>
        <w:tc>
          <w:tcPr>
            <w:tcW w:w="2012" w:type="dxa"/>
          </w:tcPr>
          <w:p w14:paraId="6DA019C5" w14:textId="2A6585DF" w:rsidR="008B4394" w:rsidRPr="00F66A0E" w:rsidRDefault="008B4394" w:rsidP="00C91AF4">
            <w:pPr>
              <w:pStyle w:val="Brdtextmedindrag"/>
              <w:ind w:firstLine="0"/>
              <w:jc w:val="center"/>
              <w:rPr>
                <w:sz w:val="18"/>
                <w:szCs w:val="18"/>
              </w:rPr>
            </w:pPr>
            <w:r w:rsidRPr="00F66A0E">
              <w:rPr>
                <w:sz w:val="18"/>
                <w:szCs w:val="18"/>
              </w:rPr>
              <w:t xml:space="preserve">AP-fondernas </w:t>
            </w:r>
            <w:proofErr w:type="spellStart"/>
            <w:r w:rsidR="00547564">
              <w:rPr>
                <w:sz w:val="18"/>
                <w:szCs w:val="18"/>
              </w:rPr>
              <w:t>e</w:t>
            </w:r>
            <w:r w:rsidRPr="00F66A0E">
              <w:rPr>
                <w:sz w:val="18"/>
                <w:szCs w:val="18"/>
              </w:rPr>
              <w:t>tikråd</w:t>
            </w:r>
            <w:proofErr w:type="spellEnd"/>
          </w:p>
          <w:p w14:paraId="32097B26" w14:textId="175D5925" w:rsidR="008B4394" w:rsidRPr="007A796D" w:rsidRDefault="007A796D" w:rsidP="00C91AF4">
            <w:pPr>
              <w:pStyle w:val="Brdtextmedindrag"/>
              <w:ind w:firstLine="0"/>
              <w:jc w:val="center"/>
              <w:rPr>
                <w:sz w:val="16"/>
                <w:szCs w:val="16"/>
              </w:rPr>
            </w:pPr>
            <w:r w:rsidRPr="007A796D">
              <w:rPr>
                <w:sz w:val="16"/>
                <w:szCs w:val="16"/>
              </w:rPr>
              <w:t>(samarbete för dialog och påverkan inom hållbarhet internationellt)</w:t>
            </w:r>
          </w:p>
        </w:tc>
        <w:tc>
          <w:tcPr>
            <w:tcW w:w="2013" w:type="dxa"/>
          </w:tcPr>
          <w:p w14:paraId="51F8998A" w14:textId="47A61087" w:rsidR="008B4394" w:rsidRDefault="0040413B" w:rsidP="00C91AF4">
            <w:pPr>
              <w:pStyle w:val="Brdtextmedindrag"/>
              <w:ind w:firstLine="0"/>
              <w:jc w:val="center"/>
              <w:rPr>
                <w:sz w:val="18"/>
                <w:szCs w:val="18"/>
              </w:rPr>
            </w:pPr>
            <w:r>
              <w:rPr>
                <w:sz w:val="18"/>
                <w:szCs w:val="18"/>
              </w:rPr>
              <w:t>Redovisning</w:t>
            </w:r>
          </w:p>
          <w:p w14:paraId="30C63FE4" w14:textId="52C0CAE0" w:rsidR="007A796D" w:rsidRPr="007A796D" w:rsidRDefault="007A796D" w:rsidP="00C91AF4">
            <w:pPr>
              <w:pStyle w:val="Brdtextmedindrag"/>
              <w:ind w:firstLine="0"/>
              <w:jc w:val="center"/>
              <w:rPr>
                <w:sz w:val="16"/>
                <w:szCs w:val="16"/>
              </w:rPr>
            </w:pPr>
            <w:r w:rsidRPr="007A796D">
              <w:rPr>
                <w:sz w:val="16"/>
                <w:szCs w:val="16"/>
              </w:rPr>
              <w:t>(redovisning och värderingsprinciper)</w:t>
            </w:r>
          </w:p>
        </w:tc>
      </w:tr>
      <w:tr w:rsidR="0040413B" w:rsidRPr="00F66A0E" w14:paraId="1A3A5D2C" w14:textId="77777777" w:rsidTr="00C91AF4">
        <w:tc>
          <w:tcPr>
            <w:tcW w:w="2012" w:type="dxa"/>
          </w:tcPr>
          <w:p w14:paraId="1C205DC6" w14:textId="77777777" w:rsidR="008B4394" w:rsidRPr="00F66A0E" w:rsidRDefault="008B4394" w:rsidP="00C91AF4">
            <w:pPr>
              <w:pStyle w:val="Brdtextmedindrag"/>
              <w:jc w:val="center"/>
              <w:rPr>
                <w:sz w:val="18"/>
                <w:szCs w:val="18"/>
              </w:rPr>
            </w:pPr>
            <w:r w:rsidRPr="00F66A0E">
              <w:rPr>
                <w:sz w:val="18"/>
                <w:szCs w:val="18"/>
              </w:rPr>
              <w:t>Risk</w:t>
            </w:r>
            <w:r>
              <w:rPr>
                <w:sz w:val="18"/>
                <w:szCs w:val="18"/>
              </w:rPr>
              <w:t>-</w:t>
            </w:r>
            <w:r w:rsidRPr="00F66A0E">
              <w:rPr>
                <w:sz w:val="18"/>
                <w:szCs w:val="18"/>
              </w:rPr>
              <w:t xml:space="preserve"> och</w:t>
            </w:r>
          </w:p>
          <w:p w14:paraId="01376913" w14:textId="2B0FBBC2" w:rsidR="008B4394" w:rsidRDefault="007A796D" w:rsidP="00C91AF4">
            <w:pPr>
              <w:pStyle w:val="Brdtextmedindrag"/>
              <w:ind w:firstLine="0"/>
              <w:jc w:val="center"/>
              <w:rPr>
                <w:sz w:val="18"/>
                <w:szCs w:val="18"/>
              </w:rPr>
            </w:pPr>
            <w:proofErr w:type="spellStart"/>
            <w:r>
              <w:rPr>
                <w:sz w:val="18"/>
                <w:szCs w:val="18"/>
              </w:rPr>
              <w:t>P</w:t>
            </w:r>
            <w:r w:rsidR="008B4394" w:rsidRPr="00F66A0E">
              <w:rPr>
                <w:sz w:val="18"/>
                <w:szCs w:val="18"/>
              </w:rPr>
              <w:t>erformance</w:t>
            </w:r>
            <w:proofErr w:type="spellEnd"/>
          </w:p>
          <w:p w14:paraId="20BA3705" w14:textId="05108B92" w:rsidR="007A796D" w:rsidRPr="0040413B" w:rsidRDefault="007A796D" w:rsidP="00C91AF4">
            <w:pPr>
              <w:pStyle w:val="Brdtextmedindrag"/>
              <w:ind w:firstLine="0"/>
              <w:jc w:val="center"/>
              <w:rPr>
                <w:sz w:val="16"/>
                <w:szCs w:val="16"/>
              </w:rPr>
            </w:pPr>
            <w:r w:rsidRPr="0040413B">
              <w:rPr>
                <w:sz w:val="16"/>
                <w:szCs w:val="16"/>
              </w:rPr>
              <w:t>(riskkontroll och avkastningsanalys)</w:t>
            </w:r>
          </w:p>
        </w:tc>
        <w:tc>
          <w:tcPr>
            <w:tcW w:w="2012" w:type="dxa"/>
          </w:tcPr>
          <w:p w14:paraId="5C8CD8CA" w14:textId="44B587F2" w:rsidR="008B4394" w:rsidRDefault="008B4394" w:rsidP="00C91AF4">
            <w:pPr>
              <w:pStyle w:val="Brdtextmedindrag"/>
              <w:ind w:firstLine="0"/>
              <w:jc w:val="center"/>
              <w:rPr>
                <w:sz w:val="18"/>
                <w:szCs w:val="18"/>
              </w:rPr>
            </w:pPr>
            <w:r w:rsidRPr="00F66A0E">
              <w:rPr>
                <w:sz w:val="18"/>
                <w:szCs w:val="18"/>
              </w:rPr>
              <w:t>Jur</w:t>
            </w:r>
            <w:r w:rsidR="0040413B">
              <w:rPr>
                <w:sz w:val="18"/>
                <w:szCs w:val="18"/>
              </w:rPr>
              <w:t>idik</w:t>
            </w:r>
            <w:r>
              <w:rPr>
                <w:sz w:val="18"/>
                <w:szCs w:val="18"/>
              </w:rPr>
              <w:t xml:space="preserve"> och </w:t>
            </w:r>
            <w:proofErr w:type="spellStart"/>
            <w:r>
              <w:rPr>
                <w:sz w:val="18"/>
                <w:szCs w:val="18"/>
              </w:rPr>
              <w:t>compliance</w:t>
            </w:r>
            <w:proofErr w:type="spellEnd"/>
          </w:p>
          <w:p w14:paraId="22DD763D" w14:textId="036009E5" w:rsidR="007A796D" w:rsidRPr="0040413B" w:rsidRDefault="007A796D" w:rsidP="00C91AF4">
            <w:pPr>
              <w:pStyle w:val="Brdtextmedindrag"/>
              <w:ind w:firstLine="0"/>
              <w:jc w:val="center"/>
              <w:rPr>
                <w:sz w:val="16"/>
                <w:szCs w:val="16"/>
              </w:rPr>
            </w:pPr>
            <w:r w:rsidRPr="0040413B">
              <w:rPr>
                <w:sz w:val="16"/>
                <w:szCs w:val="16"/>
              </w:rPr>
              <w:t xml:space="preserve">(regelverk, </w:t>
            </w:r>
            <w:proofErr w:type="spellStart"/>
            <w:r w:rsidRPr="0040413B">
              <w:rPr>
                <w:sz w:val="16"/>
                <w:szCs w:val="16"/>
              </w:rPr>
              <w:t>diarie</w:t>
            </w:r>
            <w:proofErr w:type="spellEnd"/>
            <w:r w:rsidRPr="0040413B">
              <w:rPr>
                <w:sz w:val="16"/>
                <w:szCs w:val="16"/>
              </w:rPr>
              <w:t xml:space="preserve">, arkivering </w:t>
            </w:r>
            <w:proofErr w:type="gramStart"/>
            <w:r w:rsidRPr="0040413B">
              <w:rPr>
                <w:sz w:val="16"/>
                <w:szCs w:val="16"/>
              </w:rPr>
              <w:t>m</w:t>
            </w:r>
            <w:r w:rsidR="00983B73">
              <w:rPr>
                <w:sz w:val="16"/>
                <w:szCs w:val="16"/>
              </w:rPr>
              <w:t>.</w:t>
            </w:r>
            <w:r w:rsidRPr="0040413B">
              <w:rPr>
                <w:sz w:val="16"/>
                <w:szCs w:val="16"/>
              </w:rPr>
              <w:t>m</w:t>
            </w:r>
            <w:r w:rsidR="00983B73">
              <w:rPr>
                <w:sz w:val="16"/>
                <w:szCs w:val="16"/>
              </w:rPr>
              <w:t>.</w:t>
            </w:r>
            <w:proofErr w:type="gramEnd"/>
            <w:r w:rsidRPr="0040413B">
              <w:rPr>
                <w:sz w:val="16"/>
                <w:szCs w:val="16"/>
              </w:rPr>
              <w:t>)</w:t>
            </w:r>
          </w:p>
        </w:tc>
        <w:tc>
          <w:tcPr>
            <w:tcW w:w="2013" w:type="dxa"/>
          </w:tcPr>
          <w:p w14:paraId="20CF68DD" w14:textId="782D9283" w:rsidR="008B4394" w:rsidRDefault="008B4394" w:rsidP="00C91AF4">
            <w:pPr>
              <w:pStyle w:val="Brdtextmedindrag"/>
              <w:ind w:firstLine="0"/>
              <w:jc w:val="center"/>
              <w:rPr>
                <w:sz w:val="18"/>
                <w:szCs w:val="18"/>
              </w:rPr>
            </w:pPr>
            <w:r w:rsidRPr="00F66A0E">
              <w:rPr>
                <w:sz w:val="18"/>
                <w:szCs w:val="18"/>
              </w:rPr>
              <w:t>Personal</w:t>
            </w:r>
          </w:p>
          <w:p w14:paraId="250DB736" w14:textId="3BCAE046" w:rsidR="007A796D" w:rsidRPr="0040413B" w:rsidRDefault="007A796D" w:rsidP="00C91AF4">
            <w:pPr>
              <w:pStyle w:val="Brdtextmedindrag"/>
              <w:ind w:firstLine="0"/>
              <w:jc w:val="center"/>
              <w:rPr>
                <w:sz w:val="16"/>
                <w:szCs w:val="16"/>
              </w:rPr>
            </w:pPr>
            <w:r w:rsidRPr="0040413B">
              <w:rPr>
                <w:sz w:val="16"/>
                <w:szCs w:val="16"/>
              </w:rPr>
              <w:t xml:space="preserve">(lönekartläggning, utvecklingsprogram för specialister på AP-fonderna </w:t>
            </w:r>
            <w:proofErr w:type="gramStart"/>
            <w:r w:rsidRPr="0040413B">
              <w:rPr>
                <w:sz w:val="16"/>
                <w:szCs w:val="16"/>
              </w:rPr>
              <w:t>m</w:t>
            </w:r>
            <w:r w:rsidR="00983B73">
              <w:rPr>
                <w:sz w:val="16"/>
                <w:szCs w:val="16"/>
              </w:rPr>
              <w:t>.</w:t>
            </w:r>
            <w:r w:rsidRPr="0040413B">
              <w:rPr>
                <w:sz w:val="16"/>
                <w:szCs w:val="16"/>
              </w:rPr>
              <w:t>m</w:t>
            </w:r>
            <w:r w:rsidR="00983B73">
              <w:rPr>
                <w:sz w:val="16"/>
                <w:szCs w:val="16"/>
              </w:rPr>
              <w:t>.</w:t>
            </w:r>
            <w:proofErr w:type="gramEnd"/>
            <w:r w:rsidRPr="0040413B">
              <w:rPr>
                <w:sz w:val="16"/>
                <w:szCs w:val="16"/>
              </w:rPr>
              <w:t>)</w:t>
            </w:r>
          </w:p>
        </w:tc>
      </w:tr>
      <w:tr w:rsidR="0040413B" w:rsidRPr="00F66A0E" w14:paraId="33E6902A" w14:textId="77777777" w:rsidTr="00C91AF4">
        <w:tc>
          <w:tcPr>
            <w:tcW w:w="2012" w:type="dxa"/>
          </w:tcPr>
          <w:p w14:paraId="4C15308F" w14:textId="3C6394A9" w:rsidR="008B4394" w:rsidRPr="00F66A0E" w:rsidRDefault="008B4394" w:rsidP="00C91AF4">
            <w:pPr>
              <w:pStyle w:val="Brdtextmedindrag"/>
              <w:ind w:firstLine="0"/>
              <w:jc w:val="center"/>
              <w:rPr>
                <w:sz w:val="18"/>
                <w:szCs w:val="18"/>
              </w:rPr>
            </w:pPr>
            <w:r w:rsidRPr="00F66A0E">
              <w:rPr>
                <w:sz w:val="18"/>
                <w:szCs w:val="18"/>
              </w:rPr>
              <w:t>Kommunikation</w:t>
            </w:r>
          </w:p>
          <w:p w14:paraId="63F4B40A" w14:textId="062A93F2" w:rsidR="007A796D" w:rsidRPr="00784BB8" w:rsidRDefault="007A796D" w:rsidP="00C91AF4">
            <w:pPr>
              <w:pStyle w:val="Brdtextmedindrag"/>
              <w:ind w:firstLine="0"/>
              <w:jc w:val="center"/>
              <w:rPr>
                <w:sz w:val="16"/>
                <w:szCs w:val="16"/>
              </w:rPr>
            </w:pPr>
            <w:r w:rsidRPr="007A796D">
              <w:rPr>
                <w:sz w:val="16"/>
                <w:szCs w:val="16"/>
              </w:rPr>
              <w:t xml:space="preserve">(gemensamma kunskapsbyggande seminarier, externa studentaktiviteter mot högskolor </w:t>
            </w:r>
            <w:proofErr w:type="gramStart"/>
            <w:r w:rsidRPr="007A796D">
              <w:rPr>
                <w:sz w:val="16"/>
                <w:szCs w:val="16"/>
              </w:rPr>
              <w:t>m</w:t>
            </w:r>
            <w:r w:rsidR="00983B73">
              <w:rPr>
                <w:sz w:val="16"/>
                <w:szCs w:val="16"/>
              </w:rPr>
              <w:t>.</w:t>
            </w:r>
            <w:r w:rsidRPr="007A796D">
              <w:rPr>
                <w:sz w:val="16"/>
                <w:szCs w:val="16"/>
              </w:rPr>
              <w:t>m</w:t>
            </w:r>
            <w:r w:rsidR="00983B73">
              <w:rPr>
                <w:sz w:val="16"/>
                <w:szCs w:val="16"/>
              </w:rPr>
              <w:t>.</w:t>
            </w:r>
            <w:proofErr w:type="gramEnd"/>
            <w:r w:rsidRPr="007A796D">
              <w:rPr>
                <w:sz w:val="16"/>
                <w:szCs w:val="16"/>
              </w:rPr>
              <w:t>)</w:t>
            </w:r>
          </w:p>
        </w:tc>
        <w:tc>
          <w:tcPr>
            <w:tcW w:w="2012" w:type="dxa"/>
          </w:tcPr>
          <w:p w14:paraId="3DABD885" w14:textId="77777777" w:rsidR="008B4394" w:rsidRPr="00F66A0E" w:rsidRDefault="008B4394" w:rsidP="00C91AF4">
            <w:pPr>
              <w:pStyle w:val="Brdtextmedindrag"/>
              <w:ind w:firstLine="0"/>
              <w:jc w:val="center"/>
              <w:rPr>
                <w:sz w:val="18"/>
                <w:szCs w:val="18"/>
              </w:rPr>
            </w:pPr>
            <w:r w:rsidRPr="00F66A0E">
              <w:rPr>
                <w:sz w:val="18"/>
                <w:szCs w:val="18"/>
              </w:rPr>
              <w:t>Affärskontroll</w:t>
            </w:r>
          </w:p>
          <w:p w14:paraId="049E4DF2" w14:textId="00A4045F" w:rsidR="008B4394" w:rsidRPr="00784BB8" w:rsidRDefault="0040413B" w:rsidP="00C91AF4">
            <w:pPr>
              <w:pStyle w:val="Brdtextmedindrag"/>
              <w:ind w:firstLine="0"/>
              <w:jc w:val="center"/>
              <w:rPr>
                <w:sz w:val="16"/>
                <w:szCs w:val="16"/>
              </w:rPr>
            </w:pPr>
            <w:r w:rsidRPr="00784BB8">
              <w:rPr>
                <w:sz w:val="16"/>
                <w:szCs w:val="16"/>
              </w:rPr>
              <w:t xml:space="preserve">(system, depåbank, </w:t>
            </w:r>
            <w:proofErr w:type="spellStart"/>
            <w:r w:rsidRPr="00784BB8">
              <w:rPr>
                <w:sz w:val="16"/>
                <w:szCs w:val="16"/>
              </w:rPr>
              <w:t>clearinghus</w:t>
            </w:r>
            <w:proofErr w:type="spellEnd"/>
            <w:r w:rsidRPr="00784BB8">
              <w:rPr>
                <w:sz w:val="16"/>
                <w:szCs w:val="16"/>
              </w:rPr>
              <w:t xml:space="preserve"> </w:t>
            </w:r>
            <w:proofErr w:type="gramStart"/>
            <w:r w:rsidRPr="00784BB8">
              <w:rPr>
                <w:sz w:val="16"/>
                <w:szCs w:val="16"/>
              </w:rPr>
              <w:t>m</w:t>
            </w:r>
            <w:r w:rsidR="00983B73">
              <w:rPr>
                <w:sz w:val="16"/>
                <w:szCs w:val="16"/>
              </w:rPr>
              <w:t>.</w:t>
            </w:r>
            <w:r w:rsidRPr="00784BB8">
              <w:rPr>
                <w:sz w:val="16"/>
                <w:szCs w:val="16"/>
              </w:rPr>
              <w:t>m</w:t>
            </w:r>
            <w:r w:rsidR="00983B73">
              <w:rPr>
                <w:sz w:val="16"/>
                <w:szCs w:val="16"/>
              </w:rPr>
              <w:t>.</w:t>
            </w:r>
            <w:proofErr w:type="gramEnd"/>
            <w:r w:rsidRPr="00784BB8">
              <w:rPr>
                <w:sz w:val="16"/>
                <w:szCs w:val="16"/>
              </w:rPr>
              <w:t>)</w:t>
            </w:r>
          </w:p>
        </w:tc>
        <w:tc>
          <w:tcPr>
            <w:tcW w:w="2013" w:type="dxa"/>
          </w:tcPr>
          <w:p w14:paraId="4820F868" w14:textId="1AA12BFD" w:rsidR="008B4394" w:rsidRPr="00784BB8" w:rsidRDefault="0040413B" w:rsidP="00C91AF4">
            <w:pPr>
              <w:pStyle w:val="Brdtextmedindrag"/>
              <w:ind w:firstLine="0"/>
              <w:jc w:val="center"/>
              <w:rPr>
                <w:sz w:val="16"/>
                <w:szCs w:val="16"/>
              </w:rPr>
            </w:pPr>
            <w:r w:rsidRPr="0040413B">
              <w:rPr>
                <w:sz w:val="18"/>
                <w:szCs w:val="18"/>
              </w:rPr>
              <w:t>IT &amp; Systemförvaltning</w:t>
            </w:r>
            <w:r w:rsidRPr="0040413B">
              <w:rPr>
                <w:sz w:val="16"/>
                <w:szCs w:val="16"/>
              </w:rPr>
              <w:t xml:space="preserve"> (systemförvaltningsstrukturer, licenser, applikationslösningar </w:t>
            </w:r>
            <w:proofErr w:type="gramStart"/>
            <w:r w:rsidRPr="0040413B">
              <w:rPr>
                <w:sz w:val="16"/>
                <w:szCs w:val="16"/>
              </w:rPr>
              <w:t>m</w:t>
            </w:r>
            <w:r w:rsidR="00983B73">
              <w:rPr>
                <w:sz w:val="16"/>
                <w:szCs w:val="16"/>
              </w:rPr>
              <w:t>.</w:t>
            </w:r>
            <w:r w:rsidRPr="0040413B">
              <w:rPr>
                <w:sz w:val="16"/>
                <w:szCs w:val="16"/>
              </w:rPr>
              <w:t>m</w:t>
            </w:r>
            <w:r w:rsidR="00983B73">
              <w:rPr>
                <w:sz w:val="16"/>
                <w:szCs w:val="16"/>
              </w:rPr>
              <w:t>.</w:t>
            </w:r>
            <w:proofErr w:type="gramEnd"/>
            <w:r>
              <w:rPr>
                <w:sz w:val="16"/>
                <w:szCs w:val="16"/>
              </w:rPr>
              <w:t>)</w:t>
            </w:r>
          </w:p>
        </w:tc>
      </w:tr>
    </w:tbl>
    <w:p w14:paraId="2DF19340" w14:textId="77777777" w:rsidR="008B4394" w:rsidRDefault="008B4394" w:rsidP="008B4394">
      <w:pPr>
        <w:pStyle w:val="Brdtextmedindrag"/>
      </w:pPr>
    </w:p>
    <w:p w14:paraId="35443B1D" w14:textId="3E4B6F29" w:rsidR="00EA64E8" w:rsidRDefault="00EA64E8" w:rsidP="008B4394">
      <w:pPr>
        <w:pStyle w:val="Brdtext"/>
      </w:pPr>
      <w:r>
        <w:lastRenderedPageBreak/>
        <w:t xml:space="preserve">Resultatet av samverkansarbetet ska öka kostnadseffektiviteten för </w:t>
      </w:r>
      <w:r w:rsidR="004623C0">
        <w:t>AP-</w:t>
      </w:r>
      <w:r>
        <w:t>fonderna utan att påverka självständighet och diversifiering av respektive förvaltningsmodeller.</w:t>
      </w:r>
    </w:p>
    <w:p w14:paraId="71E48A90" w14:textId="68A795FC" w:rsidR="003A556F" w:rsidRDefault="008B4394" w:rsidP="00784BB8">
      <w:pPr>
        <w:pStyle w:val="Brdtextmedindrag"/>
      </w:pPr>
      <w:r>
        <w:t>Under 201</w:t>
      </w:r>
      <w:r w:rsidR="00EA64E8">
        <w:t>9</w:t>
      </w:r>
      <w:r>
        <w:t xml:space="preserve"> </w:t>
      </w:r>
      <w:r w:rsidR="00A064E7" w:rsidRPr="00A064E7">
        <w:t xml:space="preserve">har </w:t>
      </w:r>
      <w:r w:rsidR="004623C0">
        <w:t>AP-</w:t>
      </w:r>
      <w:r w:rsidR="00A064E7">
        <w:t xml:space="preserve">fonderna </w:t>
      </w:r>
      <w:proofErr w:type="gramStart"/>
      <w:r w:rsidR="00A064E7" w:rsidRPr="00A064E7">
        <w:t>bl</w:t>
      </w:r>
      <w:r w:rsidR="009A0287">
        <w:t>.</w:t>
      </w:r>
      <w:r w:rsidR="00A064E7">
        <w:t>a</w:t>
      </w:r>
      <w:r w:rsidR="009A0287">
        <w:t>.</w:t>
      </w:r>
      <w:proofErr w:type="gramEnd"/>
      <w:r w:rsidR="00A064E7" w:rsidRPr="00A064E7">
        <w:t xml:space="preserve"> gjort gemensam marknads- och behovsanalys angående systemstöd inför kommande upphandling av </w:t>
      </w:r>
      <w:proofErr w:type="spellStart"/>
      <w:r w:rsidR="009A0287">
        <w:t>it</w:t>
      </w:r>
      <w:r w:rsidR="00A064E7" w:rsidRPr="00A064E7">
        <w:t>-stöd</w:t>
      </w:r>
      <w:proofErr w:type="spellEnd"/>
      <w:r w:rsidR="00A064E7" w:rsidRPr="00A064E7">
        <w:t xml:space="preserve">. Vidare har fonderna samverkat </w:t>
      </w:r>
      <w:r w:rsidR="009A0287">
        <w:t xml:space="preserve">när det </w:t>
      </w:r>
      <w:r w:rsidR="00A064E7" w:rsidRPr="00A064E7">
        <w:t>gälle</w:t>
      </w:r>
      <w:r w:rsidR="009A0287">
        <w:t>r</w:t>
      </w:r>
      <w:r w:rsidR="0082594E">
        <w:t xml:space="preserve"> hantering av</w:t>
      </w:r>
      <w:r w:rsidR="00881E3E">
        <w:t xml:space="preserve"> frågor relaterade till </w:t>
      </w:r>
      <w:proofErr w:type="spellStart"/>
      <w:r w:rsidR="00881E3E">
        <w:t>brexit</w:t>
      </w:r>
      <w:proofErr w:type="spellEnd"/>
      <w:r w:rsidR="0082594E">
        <w:t xml:space="preserve"> och</w:t>
      </w:r>
      <w:r w:rsidR="003A556F">
        <w:t xml:space="preserve"> kring strävan efter ökad transparens i</w:t>
      </w:r>
      <w:r w:rsidR="0082594E">
        <w:t xml:space="preserve"> rapportering från förvaltare av onoterade till</w:t>
      </w:r>
      <w:r w:rsidR="00585A9D">
        <w:softHyphen/>
      </w:r>
      <w:r w:rsidR="0082594E">
        <w:t>gångar</w:t>
      </w:r>
      <w:r w:rsidR="00C416CE">
        <w:t>.</w:t>
      </w:r>
      <w:r w:rsidR="0082594E">
        <w:t xml:space="preserve"> </w:t>
      </w:r>
      <w:r w:rsidR="00F731AA">
        <w:t>En utmaning är investeringar i onoterade tillgångar som i regel är mindre genomlysta och som oftast görs via fonder.</w:t>
      </w:r>
    </w:p>
    <w:p w14:paraId="27AAD0D3" w14:textId="666D4281" w:rsidR="008B4394" w:rsidRPr="00D43119" w:rsidRDefault="0082594E" w:rsidP="00784BB8">
      <w:pPr>
        <w:pStyle w:val="Brdtextmedindrag"/>
      </w:pPr>
      <w:r>
        <w:t>Inom HR-området har AP-fonderna samverkat inom krisorganisa</w:t>
      </w:r>
      <w:r w:rsidR="00585A9D">
        <w:softHyphen/>
      </w:r>
      <w:r>
        <w:t>tion och krisarbete, strategisk kompetensutveckling, arbetsmiljö och rekryte</w:t>
      </w:r>
      <w:r w:rsidR="00A765ED">
        <w:softHyphen/>
      </w:r>
      <w:r>
        <w:t>ring. Ytterligare exempel är offentliga upphandlingar avseende intern</w:t>
      </w:r>
      <w:r w:rsidR="00A765ED">
        <w:softHyphen/>
      </w:r>
      <w:r>
        <w:t>revisionstjänster, kvalificerade juristtjänster, telefoni och datacenter.</w:t>
      </w:r>
      <w:r w:rsidR="00307B6B">
        <w:t xml:space="preserve"> Under året har även ett nytt samarbetsforum, Innovationsforumet, startats. Forumet, som sträcker sig över flera grupper och med input från förvalt</w:t>
      </w:r>
      <w:r w:rsidR="00A765ED">
        <w:softHyphen/>
      </w:r>
      <w:r w:rsidR="00307B6B">
        <w:t>ningen, är ett initiativ för att möt</w:t>
      </w:r>
      <w:r w:rsidR="00A765ED">
        <w:t>a</w:t>
      </w:r>
      <w:r w:rsidR="00307B6B">
        <w:t xml:space="preserve"> framtidens krav på tekniska lösningar som effektiviserar AP-fondernas verksamhet</w:t>
      </w:r>
      <w:r w:rsidR="00563449">
        <w:t xml:space="preserve"> </w:t>
      </w:r>
      <w:proofErr w:type="gramStart"/>
      <w:r w:rsidR="00563449">
        <w:t>bl</w:t>
      </w:r>
      <w:r w:rsidR="00A765ED">
        <w:t>.</w:t>
      </w:r>
      <w:r w:rsidR="00563449">
        <w:t>a</w:t>
      </w:r>
      <w:r w:rsidR="00A765ED">
        <w:t>.</w:t>
      </w:r>
      <w:proofErr w:type="gramEnd"/>
      <w:r w:rsidR="00307B6B">
        <w:t xml:space="preserve"> genom trendspaning inom teknologi.</w:t>
      </w:r>
    </w:p>
    <w:p w14:paraId="5F19E892" w14:textId="32D5E539" w:rsidR="008B4394" w:rsidRDefault="008B4394" w:rsidP="008B4394">
      <w:pPr>
        <w:pStyle w:val="Brdtextmedindrag"/>
      </w:pPr>
      <w:r w:rsidRPr="00D43119">
        <w:t xml:space="preserve">Sedan </w:t>
      </w:r>
      <w:r w:rsidR="0082594E">
        <w:t>hösten 2016</w:t>
      </w:r>
      <w:r w:rsidR="0082594E" w:rsidRPr="00D43119">
        <w:t xml:space="preserve"> </w:t>
      </w:r>
      <w:r w:rsidRPr="00D43119">
        <w:t xml:space="preserve">har </w:t>
      </w:r>
      <w:r w:rsidR="001B0B19">
        <w:t>AP-</w:t>
      </w:r>
      <w:r w:rsidRPr="00D43119">
        <w:t xml:space="preserve">fonderna ytterligare formaliserat samarbetet genom bildandet av ett </w:t>
      </w:r>
      <w:r w:rsidR="0082594E">
        <w:t>samverkansråd</w:t>
      </w:r>
      <w:r w:rsidRPr="00D43119">
        <w:t xml:space="preserve">. </w:t>
      </w:r>
      <w:r w:rsidR="0082594E">
        <w:t>Samverkansrådet</w:t>
      </w:r>
      <w:r w:rsidR="0082594E" w:rsidRPr="00D43119">
        <w:t xml:space="preserve"> </w:t>
      </w:r>
      <w:r w:rsidRPr="00D43119">
        <w:t xml:space="preserve">består av fondernas administrativa chefer eller motsvarande och rådet rapporterar årligen till fondernas verkställande direktörer. </w:t>
      </w:r>
      <w:r w:rsidR="0082594E">
        <w:t>Samverkansrådet</w:t>
      </w:r>
      <w:r w:rsidR="0082594E" w:rsidRPr="00D43119">
        <w:t xml:space="preserve"> </w:t>
      </w:r>
      <w:r>
        <w:t xml:space="preserve">har tagit fram en styrmodell och plattform för samverkan och samarbetet inom respektive grupp löper på väl. Rådet arrangerar årligen en samverkansdag för att tillsammans identifiera nya samarbetsområden. Under 2019 </w:t>
      </w:r>
      <w:r w:rsidR="00513AF9">
        <w:t xml:space="preserve">har </w:t>
      </w:r>
      <w:r w:rsidR="0082594E">
        <w:t>samverkansrådet</w:t>
      </w:r>
      <w:r>
        <w:t xml:space="preserve"> ytterligare konkretisera</w:t>
      </w:r>
      <w:r w:rsidR="00784BB8">
        <w:t>t</w:t>
      </w:r>
      <w:r>
        <w:t xml:space="preserve"> och formalisera</w:t>
      </w:r>
      <w:r w:rsidR="00784BB8">
        <w:t>t</w:t>
      </w:r>
      <w:r>
        <w:t xml:space="preserve"> samverkan i enlighet med styrmodellen som är fastslagen av fondernas verkställande direktörer.</w:t>
      </w:r>
    </w:p>
    <w:p w14:paraId="7FFC1289" w14:textId="75E3034B" w:rsidR="008B4394" w:rsidRDefault="008B4394" w:rsidP="008B4394">
      <w:pPr>
        <w:pStyle w:val="Brdtextmedindrag"/>
      </w:pPr>
      <w:r>
        <w:t>Regeringen välkomnar den samverkan som AP-fonderna har haft under 201</w:t>
      </w:r>
      <w:r w:rsidR="00513AF9">
        <w:t>9</w:t>
      </w:r>
      <w:r>
        <w:t xml:space="preserve"> och anser att fonderna</w:t>
      </w:r>
      <w:r w:rsidRPr="00051835">
        <w:t xml:space="preserve"> bör fortsätta </w:t>
      </w:r>
      <w:r>
        <w:t xml:space="preserve">arbetet med att identifiera konstruktiva </w:t>
      </w:r>
      <w:r w:rsidRPr="00051835">
        <w:t xml:space="preserve">samverkansmöjligheter </w:t>
      </w:r>
      <w:r>
        <w:t xml:space="preserve">och aktivt arbeta med att genomföra </w:t>
      </w:r>
      <w:r w:rsidR="006A7F38">
        <w:t>de samverkansprojekt</w:t>
      </w:r>
      <w:r>
        <w:t xml:space="preserve"> som inte </w:t>
      </w:r>
      <w:r w:rsidRPr="00051835">
        <w:t>äventyrar</w:t>
      </w:r>
      <w:r>
        <w:t xml:space="preserve"> fondernas självständighet. </w:t>
      </w:r>
      <w:bookmarkEnd w:id="248"/>
    </w:p>
    <w:p w14:paraId="04600863" w14:textId="77777777" w:rsidR="008B4394" w:rsidRDefault="008B4394" w:rsidP="008B4394">
      <w:pPr>
        <w:pStyle w:val="Rubrik2"/>
      </w:pPr>
      <w:bookmarkStart w:id="251" w:name="_Toc481501545"/>
      <w:bookmarkStart w:id="252" w:name="_Toc481574503"/>
      <w:bookmarkStart w:id="253" w:name="_Toc483313578"/>
      <w:bookmarkStart w:id="254" w:name="_Toc514842435"/>
      <w:bookmarkStart w:id="255" w:name="_Toc7438834"/>
      <w:bookmarkStart w:id="256" w:name="_Toc8029427"/>
      <w:bookmarkStart w:id="257" w:name="_Toc9430705"/>
      <w:bookmarkStart w:id="258" w:name="_Toc41493016"/>
      <w:r>
        <w:t>Sammanfattning från revision</w:t>
      </w:r>
      <w:bookmarkEnd w:id="251"/>
      <w:bookmarkEnd w:id="252"/>
      <w:bookmarkEnd w:id="253"/>
      <w:bookmarkEnd w:id="254"/>
      <w:bookmarkEnd w:id="255"/>
      <w:bookmarkEnd w:id="256"/>
      <w:bookmarkEnd w:id="257"/>
      <w:bookmarkEnd w:id="258"/>
      <w:r>
        <w:t xml:space="preserve"> </w:t>
      </w:r>
    </w:p>
    <w:p w14:paraId="732E5FC1" w14:textId="77777777" w:rsidR="008B4394" w:rsidRDefault="008B4394" w:rsidP="008B4394">
      <w:pPr>
        <w:pStyle w:val="Brdtextram"/>
      </w:pPr>
      <w:r w:rsidRPr="00420062">
        <w:rPr>
          <w:b/>
        </w:rPr>
        <w:t xml:space="preserve">Regeringens </w:t>
      </w:r>
      <w:r>
        <w:rPr>
          <w:b/>
        </w:rPr>
        <w:t>bedömning</w:t>
      </w:r>
      <w:r w:rsidRPr="00420062">
        <w:rPr>
          <w:b/>
        </w:rPr>
        <w:t>:</w:t>
      </w:r>
      <w:r>
        <w:t xml:space="preserve"> Det är av stor vikt att AP-fonderna har god intern styrning och kontroll. Revisorernas arbete bidrar till att säker</w:t>
      </w:r>
      <w:r>
        <w:softHyphen/>
        <w:t xml:space="preserve">ställa förtroendet för AP-fonderna och pensionssystemet. </w:t>
      </w:r>
    </w:p>
    <w:p w14:paraId="551C6C3E" w14:textId="5566A716" w:rsidR="008B4394" w:rsidRPr="00F61F0D" w:rsidRDefault="00547564" w:rsidP="008B4394">
      <w:pPr>
        <w:pStyle w:val="Brdtextmedindragram"/>
      </w:pPr>
      <w:r>
        <w:t xml:space="preserve">Revisionen för 2019 innehåller inte några väsentliga iakttagelser. </w:t>
      </w:r>
      <w:r w:rsidR="008B4394" w:rsidRPr="002F0324">
        <w:t xml:space="preserve">Revisorerna konstaterar att AP-fonderna har bra rutiner och processer kring </w:t>
      </w:r>
      <w:proofErr w:type="spellStart"/>
      <w:r w:rsidR="008B4394" w:rsidRPr="002F0324">
        <w:t>it-miljön</w:t>
      </w:r>
      <w:proofErr w:type="spellEnd"/>
      <w:r w:rsidR="008B4394" w:rsidRPr="002F0324">
        <w:t xml:space="preserve">. </w:t>
      </w:r>
      <w:r w:rsidR="00511714">
        <w:t>Observationer på området är mindre noteringar</w:t>
      </w:r>
      <w:r w:rsidR="008B4394" w:rsidRPr="00316650">
        <w:t xml:space="preserve"> som</w:t>
      </w:r>
      <w:r w:rsidR="00511714">
        <w:t xml:space="preserve"> inte </w:t>
      </w:r>
      <w:r w:rsidR="008B4394" w:rsidRPr="00316650">
        <w:t>påverkar möjligheterna</w:t>
      </w:r>
      <w:r w:rsidR="00511714">
        <w:t xml:space="preserve"> att i</w:t>
      </w:r>
      <w:r w:rsidR="008B4394" w:rsidRPr="00316650">
        <w:t xml:space="preserve"> revisionen</w:t>
      </w:r>
      <w:r w:rsidR="0082188C">
        <w:t xml:space="preserve"> av redovisningen</w:t>
      </w:r>
      <w:r w:rsidR="008B4394" w:rsidRPr="00316650">
        <w:t xml:space="preserve"> förlita sig på systemen. </w:t>
      </w:r>
    </w:p>
    <w:p w14:paraId="3E716D8D" w14:textId="77777777" w:rsidR="008B4394" w:rsidRDefault="008B4394" w:rsidP="008B4394">
      <w:pPr>
        <w:pStyle w:val="Brdtextmedindragram"/>
      </w:pPr>
      <w:r w:rsidRPr="002F0324">
        <w:t>Sammanfattningsvis konstaterar revisorerna att verksamheten</w:t>
      </w:r>
      <w:r>
        <w:t xml:space="preserve"> inom AP-fonderna bedrivs inom ramen för de riktlinjer som beslutats av respektive styrelse</w:t>
      </w:r>
      <w:r w:rsidRPr="004C7097">
        <w:t>. Samarbetet med ledningar och styrelser har funge</w:t>
      </w:r>
      <w:r w:rsidRPr="004C7097">
        <w:softHyphen/>
        <w:t>rat väl.</w:t>
      </w:r>
      <w:r>
        <w:t xml:space="preserve"> </w:t>
      </w:r>
    </w:p>
    <w:p w14:paraId="20848AB3" w14:textId="77777777" w:rsidR="008B4394" w:rsidRPr="00957899" w:rsidRDefault="008B4394" w:rsidP="008B4394">
      <w:pPr>
        <w:pStyle w:val="Brdtextmedindrag"/>
        <w:ind w:firstLine="0"/>
        <w:rPr>
          <w:sz w:val="8"/>
          <w:szCs w:val="8"/>
        </w:rPr>
      </w:pPr>
    </w:p>
    <w:p w14:paraId="17C9ABA7" w14:textId="77777777" w:rsidR="008B4394" w:rsidRDefault="008B4394" w:rsidP="008B4394">
      <w:pPr>
        <w:pStyle w:val="Brdtextmedindrag"/>
      </w:pPr>
      <w:r w:rsidRPr="008A1B91">
        <w:rPr>
          <w:b/>
        </w:rPr>
        <w:lastRenderedPageBreak/>
        <w:t>Skälen för regeringens bedömning:</w:t>
      </w:r>
      <w:r>
        <w:t xml:space="preserve"> </w:t>
      </w:r>
      <w:r w:rsidRPr="008F415B">
        <w:t>Revisionen av AP-fonderna om</w:t>
      </w:r>
      <w:r>
        <w:softHyphen/>
      </w:r>
      <w:r w:rsidRPr="008F415B">
        <w:t>fattar årsredovisningar samt styrelse</w:t>
      </w:r>
      <w:r>
        <w:t>ns</w:t>
      </w:r>
      <w:r w:rsidRPr="008F415B">
        <w:t xml:space="preserve"> och </w:t>
      </w:r>
      <w:r>
        <w:t>den verkställande direktörens förvaltning</w:t>
      </w:r>
      <w:r w:rsidRPr="008F415B">
        <w:t xml:space="preserve">. Granskningen har utförts och rapporterats med tillämpning av svensk lag, ISA och </w:t>
      </w:r>
      <w:proofErr w:type="spellStart"/>
      <w:r w:rsidRPr="008F415B">
        <w:t>RevR</w:t>
      </w:r>
      <w:proofErr w:type="spellEnd"/>
      <w:r w:rsidRPr="008F415B">
        <w:t xml:space="preserve"> 100, till respektive fonds styrelse. Under året har AP-fondernas redovisningsramverk </w:t>
      </w:r>
      <w:r>
        <w:t xml:space="preserve">varit oförändrat. </w:t>
      </w:r>
    </w:p>
    <w:p w14:paraId="2ECAE91B" w14:textId="2B372F19" w:rsidR="008B4394" w:rsidRDefault="008B4394" w:rsidP="008B4394">
      <w:pPr>
        <w:pStyle w:val="Brdtextmedindrag"/>
      </w:pPr>
      <w:r>
        <w:t xml:space="preserve">Revisionen har </w:t>
      </w:r>
      <w:r w:rsidRPr="008F415B">
        <w:t>utgått från riskanalysen där väsentliga poster utvärderas utifrån risken för fel i den finansiella rapporteringen. Analy</w:t>
      </w:r>
      <w:r>
        <w:t>sen har resul</w:t>
      </w:r>
      <w:r w:rsidR="00CA5D8D">
        <w:softHyphen/>
      </w:r>
      <w:r>
        <w:t>terat i fokus på fö</w:t>
      </w:r>
      <w:r w:rsidRPr="008F415B">
        <w:t xml:space="preserve">ljde områden: </w:t>
      </w:r>
    </w:p>
    <w:p w14:paraId="395D7691" w14:textId="77777777" w:rsidR="008B4394" w:rsidRDefault="008B4394" w:rsidP="008B4394">
      <w:pPr>
        <w:pStyle w:val="Punktlista"/>
      </w:pPr>
      <w:r w:rsidRPr="00FD576C">
        <w:t>Värdering och existens av onoterade innehav</w:t>
      </w:r>
      <w:r>
        <w:t>.</w:t>
      </w:r>
    </w:p>
    <w:p w14:paraId="519A76A3" w14:textId="77777777" w:rsidR="008B4394" w:rsidRDefault="008B4394" w:rsidP="008B4394">
      <w:pPr>
        <w:pStyle w:val="Punktlista"/>
      </w:pPr>
      <w:r w:rsidRPr="00FD576C">
        <w:t>Värdering och existens av noterade innehav</w:t>
      </w:r>
      <w:r>
        <w:t>.</w:t>
      </w:r>
    </w:p>
    <w:p w14:paraId="2DC61C83" w14:textId="77777777" w:rsidR="008B4394" w:rsidRPr="00FD576C" w:rsidRDefault="008B4394" w:rsidP="008B4394">
      <w:pPr>
        <w:pStyle w:val="Punktlista"/>
      </w:pPr>
      <w:r w:rsidRPr="00FD576C">
        <w:t xml:space="preserve">Klassificering </w:t>
      </w:r>
      <w:r>
        <w:t>i resultat- och balansräkningar.</w:t>
      </w:r>
      <w:r w:rsidRPr="00FD576C">
        <w:t xml:space="preserve"> </w:t>
      </w:r>
    </w:p>
    <w:p w14:paraId="2440AA81" w14:textId="77777777" w:rsidR="008B4394" w:rsidRDefault="008B4394" w:rsidP="008B4394">
      <w:pPr>
        <w:pStyle w:val="Brdtextmedindrag"/>
        <w:ind w:firstLine="0"/>
      </w:pPr>
    </w:p>
    <w:p w14:paraId="5FD9D354" w14:textId="77777777" w:rsidR="008B4394" w:rsidRPr="00494DD4" w:rsidRDefault="008B4394" w:rsidP="008B4394">
      <w:pPr>
        <w:pStyle w:val="Brdtext"/>
      </w:pPr>
      <w:r w:rsidRPr="008F415B">
        <w:t xml:space="preserve">Vid granskning har inga </w:t>
      </w:r>
      <w:r>
        <w:t xml:space="preserve">väsentliga </w:t>
      </w:r>
      <w:r w:rsidRPr="008F415B">
        <w:t xml:space="preserve">avvikelser noterats. </w:t>
      </w:r>
      <w:r w:rsidRPr="001D4DED">
        <w:t>Revisorerna kon</w:t>
      </w:r>
      <w:r w:rsidRPr="001D4DED">
        <w:softHyphen/>
        <w:t xml:space="preserve">staterar att </w:t>
      </w:r>
      <w:r w:rsidRPr="002F03FD">
        <w:t>verksamheten inom AP-fonderna bedrivs inom de riktlinjer som beslutats av respektive styrelse.</w:t>
      </w:r>
      <w:r w:rsidRPr="00FC63D8">
        <w:t xml:space="preserve"> Revisorernas generella slutsats är att de granskade kontroller och processer som ledningarn</w:t>
      </w:r>
      <w:r w:rsidRPr="00D8600E">
        <w:t>a har arbetat fram fungerar tillfredsstäl</w:t>
      </w:r>
      <w:r w:rsidRPr="002F03FD">
        <w:t xml:space="preserve">lande. Kontroller avseende den finansiella </w:t>
      </w:r>
      <w:r w:rsidRPr="00494DD4">
        <w:t>rapporte</w:t>
      </w:r>
      <w:r w:rsidRPr="00494DD4">
        <w:softHyphen/>
        <w:t>ringen är till övervägande del standardiserade och formaliserade.</w:t>
      </w:r>
    </w:p>
    <w:p w14:paraId="428D2DC2" w14:textId="65BF3717" w:rsidR="008B4394" w:rsidRDefault="008B4394" w:rsidP="008B4394">
      <w:pPr>
        <w:pStyle w:val="Brdtextmedindrag"/>
      </w:pPr>
      <w:r w:rsidRPr="003629DC">
        <w:t xml:space="preserve">Revisorernas granskning har visat att </w:t>
      </w:r>
      <w:r w:rsidR="00E011FB" w:rsidRPr="003629DC">
        <w:t>AP-fonde</w:t>
      </w:r>
      <w:r w:rsidR="003629DC">
        <w:t>r</w:t>
      </w:r>
      <w:r w:rsidR="00E011FB" w:rsidRPr="003629DC">
        <w:t xml:space="preserve">na har etablerade </w:t>
      </w:r>
      <w:r w:rsidR="00E011FB" w:rsidRPr="00C22416">
        <w:t>rutiner för kontroll och uppföljning</w:t>
      </w:r>
      <w:r w:rsidR="006B2595" w:rsidRPr="00C22416">
        <w:t xml:space="preserve"> inom finansiell rapportering som samman</w:t>
      </w:r>
      <w:r w:rsidR="0018445F">
        <w:softHyphen/>
      </w:r>
      <w:r w:rsidR="006B2595" w:rsidRPr="00C22416">
        <w:t xml:space="preserve">taget anses </w:t>
      </w:r>
      <w:r w:rsidR="006B2595" w:rsidRPr="003629DC">
        <w:t xml:space="preserve">vara av en formaliserad till systematiserad mognadsgrad. Revisorerna har en femgradig skala med olika nivåer för kontrollmiljö (se figur </w:t>
      </w:r>
      <w:r w:rsidR="000D1D31">
        <w:t>7</w:t>
      </w:r>
      <w:r w:rsidR="006B2595" w:rsidRPr="003629DC">
        <w:t xml:space="preserve">.2). Detta sätt att beskriva kontrollmiljön är enligt revisorerna inte något som alltför strikt ska läsas som bra eller dåligt då det beskriver mognadsgraden hos kontrollmiljön. AP-fonderna har under 2019 arbetat med att </w:t>
      </w:r>
      <w:r w:rsidR="007A2113" w:rsidRPr="003629DC">
        <w:t xml:space="preserve">ytterligare </w:t>
      </w:r>
      <w:r w:rsidR="006B2595" w:rsidRPr="003629DC">
        <w:t>utveckla interna rutiner och kontroller inom de olika processerna, i flera fall med fokus på mer systemstöd och elektronisk dokumentation</w:t>
      </w:r>
      <w:r w:rsidRPr="003629DC">
        <w:t>.</w:t>
      </w:r>
      <w:r w:rsidRPr="00C56CDD">
        <w:t xml:space="preserve"> </w:t>
      </w:r>
    </w:p>
    <w:p w14:paraId="3D214910" w14:textId="402383FD" w:rsidR="008B4394" w:rsidRDefault="008B4394" w:rsidP="008B4394">
      <w:pPr>
        <w:pStyle w:val="FigurRubrik"/>
      </w:pPr>
      <w:r>
        <w:t xml:space="preserve">Figur </w:t>
      </w:r>
      <w:fldSimple w:instr=" STYLEREF 1 \s ">
        <w:r w:rsidR="008B3E76">
          <w:rPr>
            <w:noProof/>
          </w:rPr>
          <w:t>7</w:t>
        </w:r>
      </w:fldSimple>
      <w:r>
        <w:t>.2</w:t>
      </w:r>
      <w:r>
        <w:tab/>
      </w:r>
      <w:r w:rsidRPr="00420D9B">
        <w:t>Den interna kontrollen mognadsgrad</w:t>
      </w:r>
    </w:p>
    <w:p w14:paraId="20C3B5B9" w14:textId="3FCDC40E" w:rsidR="00E011FB" w:rsidRPr="00F87CE1" w:rsidRDefault="00E011FB" w:rsidP="008B4394">
      <w:pPr>
        <w:pStyle w:val="Brdtextmedindrag"/>
        <w:ind w:firstLine="0"/>
      </w:pPr>
      <w:r w:rsidRPr="00E011FB">
        <w:rPr>
          <w:noProof/>
        </w:rPr>
        <w:drawing>
          <wp:inline distT="0" distB="0" distL="0" distR="0" wp14:anchorId="53E72A98" wp14:editId="719DAA44">
            <wp:extent cx="3744595" cy="1557020"/>
            <wp:effectExtent l="0" t="0" r="8255" b="5080"/>
            <wp:docPr id="14" name="Bildobjekt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6"/>
                    <a:stretch>
                      <a:fillRect/>
                    </a:stretch>
                  </pic:blipFill>
                  <pic:spPr>
                    <a:xfrm>
                      <a:off x="0" y="0"/>
                      <a:ext cx="3744595" cy="1557020"/>
                    </a:xfrm>
                    <a:prstGeom prst="rect">
                      <a:avLst/>
                    </a:prstGeom>
                  </pic:spPr>
                </pic:pic>
              </a:graphicData>
            </a:graphic>
          </wp:inline>
        </w:drawing>
      </w:r>
    </w:p>
    <w:p w14:paraId="3B507501" w14:textId="77777777" w:rsidR="008B4394" w:rsidRDefault="008B4394" w:rsidP="008B4394">
      <w:pPr>
        <w:pStyle w:val="FigurFotnot"/>
      </w:pPr>
      <w:r>
        <w:t xml:space="preserve">Källa: </w:t>
      </w:r>
      <w:proofErr w:type="spellStart"/>
      <w:r>
        <w:t>PwC</w:t>
      </w:r>
      <w:proofErr w:type="spellEnd"/>
    </w:p>
    <w:p w14:paraId="2CED4639" w14:textId="2F1AF349" w:rsidR="008C5197" w:rsidRDefault="008C5197" w:rsidP="008B4394">
      <w:pPr>
        <w:pStyle w:val="Brdtextmedindrag"/>
        <w:ind w:firstLine="0"/>
      </w:pPr>
    </w:p>
    <w:p w14:paraId="18A58853" w14:textId="65729DCE" w:rsidR="008B4394" w:rsidRDefault="008B4394" w:rsidP="008B4394">
      <w:pPr>
        <w:pStyle w:val="Brdtextmedindrag"/>
        <w:ind w:firstLine="0"/>
      </w:pPr>
      <w:bookmarkStart w:id="259" w:name="_Hlk41486084"/>
      <w:r w:rsidRPr="00C56CDD">
        <w:t xml:space="preserve">Revisorerna konstaterar </w:t>
      </w:r>
      <w:r>
        <w:t xml:space="preserve">att </w:t>
      </w:r>
      <w:r w:rsidRPr="00C56CDD">
        <w:t>en</w:t>
      </w:r>
      <w:r w:rsidR="00735E0B">
        <w:t xml:space="preserve"> modern</w:t>
      </w:r>
      <w:r w:rsidRPr="00C56CDD">
        <w:t xml:space="preserve"> finansiell institution </w:t>
      </w:r>
      <w:r>
        <w:t xml:space="preserve">bör </w:t>
      </w:r>
      <w:r w:rsidRPr="00C56CDD">
        <w:t xml:space="preserve">sträva </w:t>
      </w:r>
      <w:r w:rsidR="00735E0B">
        <w:t>mot en</w:t>
      </w:r>
      <w:r w:rsidR="00735E0B" w:rsidRPr="00C56CDD">
        <w:t xml:space="preserve"> </w:t>
      </w:r>
      <w:r w:rsidRPr="00C56CDD">
        <w:t xml:space="preserve">övervakad nivå för </w:t>
      </w:r>
      <w:r w:rsidR="00307A00">
        <w:t>väsentliga</w:t>
      </w:r>
      <w:r>
        <w:t xml:space="preserve"> processer</w:t>
      </w:r>
      <w:r w:rsidR="00735E0B">
        <w:t xml:space="preserve"> även om vissa enskilda kontroller eller i vissa fall hela processer kan vara systematiserade</w:t>
      </w:r>
      <w:bookmarkEnd w:id="259"/>
      <w:r w:rsidR="00735E0B">
        <w:t xml:space="preserve">. </w:t>
      </w:r>
      <w:r>
        <w:t>Att förflytta sig till, och bibehålla, en fullt övervakad nivå kräver enligt revi</w:t>
      </w:r>
      <w:r w:rsidR="0018445F">
        <w:softHyphen/>
      </w:r>
      <w:r>
        <w:t>sorerna resurser som i vissa fall varken är nödvändiga eller försvarbara.</w:t>
      </w:r>
    </w:p>
    <w:p w14:paraId="216B8D47" w14:textId="77A43B4F" w:rsidR="008B4394" w:rsidRDefault="008B4394" w:rsidP="008B4394">
      <w:pPr>
        <w:pStyle w:val="Brdtextmedindrag"/>
      </w:pPr>
      <w:r w:rsidRPr="00704F1D">
        <w:t>Revisorerna har genomfört en granskning av att AP-fondernas rikt</w:t>
      </w:r>
      <w:r>
        <w:softHyphen/>
      </w:r>
      <w:r w:rsidRPr="00704F1D">
        <w:t>linjer för ersättningar</w:t>
      </w:r>
      <w:r>
        <w:t xml:space="preserve"> är</w:t>
      </w:r>
      <w:r w:rsidRPr="00704F1D">
        <w:t xml:space="preserve"> i enlighet med de av regeringen fastställda </w:t>
      </w:r>
      <w:r>
        <w:rPr>
          <w:spacing w:val="-1"/>
        </w:rPr>
        <w:t>r</w:t>
      </w:r>
      <w:r w:rsidRPr="00435320">
        <w:rPr>
          <w:spacing w:val="-1"/>
        </w:rPr>
        <w:t>ikt</w:t>
      </w:r>
      <w:r w:rsidRPr="00435320">
        <w:rPr>
          <w:spacing w:val="-1"/>
        </w:rPr>
        <w:softHyphen/>
        <w:t xml:space="preserve">linjer för </w:t>
      </w:r>
      <w:r w:rsidRPr="00435320">
        <w:rPr>
          <w:spacing w:val="-1"/>
        </w:rPr>
        <w:lastRenderedPageBreak/>
        <w:t>anställningsvillkor för ledande befattningshavare i AP-fonderna.</w:t>
      </w:r>
      <w:r w:rsidRPr="00704F1D">
        <w:t xml:space="preserve"> </w:t>
      </w:r>
      <w:bookmarkStart w:id="260" w:name="_Hlk37604565"/>
      <w:r w:rsidRPr="00704F1D">
        <w:t>Gransk</w:t>
      </w:r>
      <w:r w:rsidR="0018445F">
        <w:softHyphen/>
      </w:r>
      <w:r w:rsidRPr="00704F1D">
        <w:t>ningen har inte visat några avvikelser från riktlinjerna</w:t>
      </w:r>
      <w:r w:rsidR="008261B8">
        <w:t>.</w:t>
      </w:r>
      <w:r w:rsidRPr="00704F1D">
        <w:t xml:space="preserve"> </w:t>
      </w:r>
      <w:bookmarkEnd w:id="260"/>
    </w:p>
    <w:p w14:paraId="78E8E3E8" w14:textId="5C55C484" w:rsidR="008261B8" w:rsidRPr="00025171" w:rsidRDefault="008261B8" w:rsidP="008B4394">
      <w:pPr>
        <w:pStyle w:val="Brdtextmedindrag"/>
      </w:pPr>
      <w:bookmarkStart w:id="261" w:name="_Hlk37749695"/>
      <w:r w:rsidRPr="00704F1D">
        <w:t xml:space="preserve">Revisorerna har </w:t>
      </w:r>
      <w:r w:rsidR="00307A00">
        <w:t xml:space="preserve">även </w:t>
      </w:r>
      <w:r w:rsidRPr="00704F1D">
        <w:t>genomfört en granskning av</w:t>
      </w:r>
      <w:r>
        <w:t xml:space="preserve"> AP-fondernas håll</w:t>
      </w:r>
      <w:r w:rsidR="0035327A">
        <w:softHyphen/>
      </w:r>
      <w:r>
        <w:t>barhetsrapporter</w:t>
      </w:r>
      <w:r w:rsidR="005357A2">
        <w:t xml:space="preserve"> med utgångspunkt i</w:t>
      </w:r>
      <w:r>
        <w:t xml:space="preserve"> kraven i </w:t>
      </w:r>
      <w:r w:rsidR="0018445F">
        <w:t>å</w:t>
      </w:r>
      <w:r>
        <w:t xml:space="preserve">rsredovisningslagen </w:t>
      </w:r>
      <w:r w:rsidR="00585711">
        <w:t>även om AP-fonderna inte omfattas av dessa krav.</w:t>
      </w:r>
    </w:p>
    <w:bookmarkEnd w:id="261"/>
    <w:p w14:paraId="081C68B8" w14:textId="3FAB3C08" w:rsidR="008B4394" w:rsidRDefault="008B4394" w:rsidP="008B4394">
      <w:pPr>
        <w:pStyle w:val="Brdtextmedindrag"/>
      </w:pPr>
    </w:p>
    <w:p w14:paraId="272ADD3E" w14:textId="77777777" w:rsidR="008B4394" w:rsidRPr="00025171" w:rsidRDefault="008B4394" w:rsidP="008B4394">
      <w:pPr>
        <w:pStyle w:val="Brdtextmedindrag"/>
      </w:pPr>
    </w:p>
    <w:p w14:paraId="06E0FF98" w14:textId="77777777" w:rsidR="00110C85" w:rsidRPr="00025171" w:rsidRDefault="00110C85" w:rsidP="00E81771">
      <w:pPr>
        <w:pStyle w:val="Brdtextmedindrag"/>
        <w:sectPr w:rsidR="00110C85" w:rsidRPr="00025171" w:rsidSect="00155500">
          <w:headerReference w:type="even" r:id="rId57"/>
          <w:headerReference w:type="default" r:id="rId58"/>
          <w:footerReference w:type="even" r:id="rId59"/>
          <w:footerReference w:type="default" r:id="rId60"/>
          <w:footerReference w:type="first" r:id="rId61"/>
          <w:type w:val="continuous"/>
          <w:pgSz w:w="9356" w:h="13721" w:code="9"/>
          <w:pgMar w:top="794" w:right="2438" w:bottom="1191" w:left="1021" w:header="0" w:footer="709" w:gutter="0"/>
          <w:cols w:space="708"/>
          <w:docGrid w:linePitch="360"/>
        </w:sectPr>
      </w:pPr>
    </w:p>
    <w:p w14:paraId="6033F9F6" w14:textId="482A26B9" w:rsidR="00110C85" w:rsidRDefault="00D30009" w:rsidP="00C91AF4">
      <w:pPr>
        <w:pStyle w:val="Bilagarubrik"/>
      </w:pPr>
      <w:bookmarkStart w:id="262" w:name="_Toc449348639"/>
      <w:bookmarkStart w:id="263" w:name="_Toc451416630"/>
      <w:bookmarkStart w:id="264" w:name="_Toc483313579"/>
      <w:bookmarkStart w:id="265" w:name="_Toc514842436"/>
      <w:bookmarkStart w:id="266" w:name="_Toc9430706"/>
      <w:bookmarkStart w:id="267" w:name="_Toc41493017"/>
      <w:r w:rsidRPr="0070428A">
        <w:lastRenderedPageBreak/>
        <w:t>Policy för styrning och utvärdering av</w:t>
      </w:r>
      <w:r w:rsidRPr="0070428A">
        <w:br/>
        <w:t>AP-fonderna</w:t>
      </w:r>
      <w:bookmarkEnd w:id="262"/>
      <w:bookmarkEnd w:id="263"/>
      <w:bookmarkEnd w:id="264"/>
      <w:bookmarkEnd w:id="265"/>
      <w:bookmarkEnd w:id="266"/>
      <w:bookmarkEnd w:id="267"/>
    </w:p>
    <w:p w14:paraId="3BA93447" w14:textId="77777777" w:rsidR="00C91AF4" w:rsidRDefault="00D30009" w:rsidP="00C91AF4">
      <w:pPr>
        <w:pStyle w:val="Rubrik3utannumrering"/>
        <w:spacing w:before="0"/>
      </w:pPr>
      <w:r w:rsidRPr="0070428A">
        <w:t>Bakgrund</w:t>
      </w:r>
    </w:p>
    <w:p w14:paraId="6547642D" w14:textId="77777777" w:rsidR="00C91AF4" w:rsidRDefault="00D30009" w:rsidP="00C91AF4">
      <w:pPr>
        <w:pStyle w:val="Brdtext"/>
      </w:pPr>
      <w:r w:rsidRPr="0050095A">
        <w:rPr>
          <w:i/>
        </w:rPr>
        <w:t>En policy för styrning och utvärdering av AP-fonderna motiveras av styrelsernas oberoende och behovet att tydliggöra grunderna för regeringens årliga utvärderingar som ska balansera detta oberoende.</w:t>
      </w:r>
    </w:p>
    <w:p w14:paraId="7EDB111F" w14:textId="77777777" w:rsidR="00C91AF4" w:rsidRDefault="00C91AF4" w:rsidP="00C91AF4">
      <w:pPr>
        <w:pStyle w:val="Brdtextmedindrag"/>
      </w:pPr>
    </w:p>
    <w:p w14:paraId="352CDF5A"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AP-fonderna styrs av lag och är statliga myndigheter. Regeringen utövar inflytande genom att:</w:t>
      </w:r>
    </w:p>
    <w:p w14:paraId="15815ABC" w14:textId="77777777" w:rsidR="00C91AF4" w:rsidRPr="00EB6A96" w:rsidRDefault="00D30009" w:rsidP="00C91AF4">
      <w:pPr>
        <w:pStyle w:val="Punktlista"/>
      </w:pPr>
      <w:r w:rsidRPr="00EB6A96">
        <w:t>utse styrelser, inklusive ordförande och vice ordförande,</w:t>
      </w:r>
    </w:p>
    <w:p w14:paraId="1E82AC60" w14:textId="77777777" w:rsidR="00C91AF4" w:rsidRPr="00EB6A96" w:rsidRDefault="00D30009" w:rsidP="00C91AF4">
      <w:pPr>
        <w:pStyle w:val="Punktlista"/>
      </w:pPr>
      <w:r w:rsidRPr="00EB6A96">
        <w:t>utse revisorer,</w:t>
      </w:r>
    </w:p>
    <w:p w14:paraId="161B9CB2" w14:textId="77777777" w:rsidR="00C91AF4" w:rsidRPr="00EB6A96" w:rsidRDefault="00D30009" w:rsidP="00C91AF4">
      <w:pPr>
        <w:pStyle w:val="Punktlista"/>
      </w:pPr>
      <w:r w:rsidRPr="00EB6A96">
        <w:t>fastställa fondernas resultat- och balansräkningar, och</w:t>
      </w:r>
    </w:p>
    <w:p w14:paraId="3C570685" w14:textId="77777777" w:rsidR="00C91AF4" w:rsidRPr="00EB6A96" w:rsidRDefault="00D30009" w:rsidP="00C91AF4">
      <w:pPr>
        <w:pStyle w:val="Punktlista"/>
      </w:pPr>
      <w:r w:rsidRPr="00EB6A96">
        <w:t>årligen utvärdera förvaltningen av fondmedlen i efterhand.</w:t>
      </w:r>
    </w:p>
    <w:p w14:paraId="71A1FC72" w14:textId="77777777" w:rsidR="00C91AF4" w:rsidRPr="0070428A" w:rsidRDefault="00C91AF4"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E5EA356"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Enligt lag och förarbeten ska ledamöter i fondernas styrelser utses på grundval av sin kompetens att främja fondförvaltningen. Fyra ledamöter i var och en av Första–Fjärde AP-fondernas styrelser utses på förslag av arbetsmarknadens organisationer.</w:t>
      </w:r>
    </w:p>
    <w:p w14:paraId="3FAD193F"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Av rätten att utse revisorer och fastställa fondernas resultat- och balansräkningar följer en uttrycklig möjlighet för regeringen att ta ställ</w:t>
      </w:r>
      <w:r w:rsidRPr="0070428A">
        <w:rPr>
          <w:rFonts w:ascii="Times New Roman" w:hAnsi="Times New Roman"/>
          <w:sz w:val="20"/>
        </w:rPr>
        <w:softHyphen/>
        <w:t>ning till, och bedöma, fondernas räkenskaper. I detta sammanhang är revisorernas granskning särskilt viktig. Enligt rådande praxis lämnar AP</w:t>
      </w:r>
      <w:r w:rsidRPr="0070428A">
        <w:rPr>
          <w:rFonts w:ascii="Times New Roman" w:hAnsi="Times New Roman"/>
          <w:sz w:val="20"/>
        </w:rPr>
        <w:noBreakHyphen/>
        <w:t>fondernas revisorer en skriftlig och muntlig rapport till Finans</w:t>
      </w:r>
      <w:r w:rsidRPr="0070428A">
        <w:rPr>
          <w:rFonts w:ascii="Times New Roman" w:hAnsi="Times New Roman"/>
          <w:sz w:val="20"/>
        </w:rPr>
        <w:softHyphen/>
        <w:t>departementet efter varje bokslut. Detta bör gälla även fortsättningsvis.</w:t>
      </w:r>
    </w:p>
    <w:p w14:paraId="6EAE5B3A"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Regeringens utvärdering av fondernas verksamhet motiveras av statens ansvar för det allmänna pensionssystemet och behovet att balansera fondernas oberoende. Fonderna har </w:t>
      </w:r>
      <w:proofErr w:type="gramStart"/>
      <w:r w:rsidRPr="0070428A">
        <w:rPr>
          <w:rFonts w:ascii="Times New Roman" w:hAnsi="Times New Roman"/>
          <w:sz w:val="20"/>
        </w:rPr>
        <w:t>bl.a.</w:t>
      </w:r>
      <w:proofErr w:type="gramEnd"/>
      <w:r w:rsidRPr="0070428A">
        <w:rPr>
          <w:rFonts w:ascii="Times New Roman" w:hAnsi="Times New Roman"/>
          <w:sz w:val="20"/>
        </w:rPr>
        <w:t xml:space="preserve"> stor frihet att välja inriktning och risknivå. Av det följer en rätt och ett åliggande för regeringen att avge en opartisk bedömning av fondernas förvaltningsresultat. Reger</w:t>
      </w:r>
      <w:r w:rsidRPr="0070428A">
        <w:rPr>
          <w:rFonts w:ascii="Times New Roman" w:hAnsi="Times New Roman"/>
          <w:sz w:val="20"/>
        </w:rPr>
        <w:softHyphen/>
        <w:t>ingen har även getts utrymme att förtydliga sin syn på pensionssystemets åtagandesida och uppdraget i övrigt (prop. 1999/2000:46 s. 111 ff.).</w:t>
      </w:r>
    </w:p>
    <w:p w14:paraId="31EEBC01"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En policy för styrning och utvärdering av AP-fonderna kan uppfattas som ett sådant förtydligande. En omsorgsfullt formulerad och väl kommunicerad policy ökar tydligheten när det gäller utnyttjandet av de styrinstrument som regeringen har till sitt förfogande och främjar konsistens över tiden. Ökad tydlighet och konsistens över tiden bidrar till att förbättra styrningens effektivitet. En policy har även fördelen att vara oavbrutet aktuell, till skillnad från de årliga utvärderingarna som efter offentliggörandet riskerar att förlora aktualitet i viss mån och därmed relevans.</w:t>
      </w:r>
    </w:p>
    <w:p w14:paraId="2EAF36A0"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En policy för styrning och utvärdering av AP-fonderna bör givetvis ta sin utgångspunkt i fondernas uppdrag som det har formulerats i lag och förarbeten och samtidigt beakta behovet av konsistens i regeringens samlade styrning av myndigheter, statligt ägda bolag och affärsverk. Det kan därför vara lämpligt att hämta inspiration och viss vägledning från gällande riktlinjer beträffande styrning av statliga bolag och i det sam</w:t>
      </w:r>
      <w:r>
        <w:rPr>
          <w:rFonts w:ascii="Times New Roman" w:hAnsi="Times New Roman"/>
          <w:sz w:val="20"/>
        </w:rPr>
        <w:softHyphen/>
      </w:r>
      <w:r w:rsidRPr="0070428A">
        <w:rPr>
          <w:rFonts w:ascii="Times New Roman" w:hAnsi="Times New Roman"/>
          <w:sz w:val="20"/>
        </w:rPr>
        <w:t xml:space="preserve">manhanget även beakta principer och riktlinjer som antagits av OECD, utan att dessa för den skull ska anses gälla AP-fonderna i sin helhet. </w:t>
      </w:r>
    </w:p>
    <w:p w14:paraId="12CF5DD0" w14:textId="77777777" w:rsidR="00C91AF4" w:rsidRPr="0070428A" w:rsidRDefault="00D30009" w:rsidP="00C91AF4">
      <w:pPr>
        <w:pStyle w:val="Brdtextmedindrag"/>
      </w:pPr>
      <w:r>
        <w:lastRenderedPageBreak/>
        <w:t xml:space="preserve">OECD:s riktlinjer för styrning av statsägda företag riktas till de statliga tjänstemän som är ansvariga för ägandet av företag och ger också användbar vägledning för statliga </w:t>
      </w:r>
      <w:proofErr w:type="gramStart"/>
      <w:r>
        <w:t>företags styrelser</w:t>
      </w:r>
      <w:proofErr w:type="gramEnd"/>
      <w:r>
        <w:t xml:space="preserve"> och ledning. Riktlinjerna ger rekommendationer kring styrning av såväl enskilda statliga företag som den lagstadgade och rättsliga miljö dessa företag verkar inom. Vidare är riktlinjerna tillämpbara oavsett om det statliga företaget är nationellt eller internationellt verksamt </w:t>
      </w:r>
      <w:r w:rsidRPr="00F0528F">
        <w:t>(</w:t>
      </w:r>
      <w:r w:rsidRPr="00F0528F">
        <w:rPr>
          <w:i/>
        </w:rPr>
        <w:t xml:space="preserve">OECD </w:t>
      </w:r>
      <w:proofErr w:type="spellStart"/>
      <w:r w:rsidRPr="00F0528F">
        <w:rPr>
          <w:i/>
        </w:rPr>
        <w:t>Guidelines</w:t>
      </w:r>
      <w:proofErr w:type="spellEnd"/>
      <w:r w:rsidRPr="00F0528F">
        <w:rPr>
          <w:i/>
        </w:rPr>
        <w:t xml:space="preserve"> on </w:t>
      </w:r>
      <w:proofErr w:type="spellStart"/>
      <w:r w:rsidRPr="00F0528F">
        <w:rPr>
          <w:i/>
        </w:rPr>
        <w:t>corporate</w:t>
      </w:r>
      <w:proofErr w:type="spellEnd"/>
      <w:r w:rsidRPr="00F0528F">
        <w:rPr>
          <w:i/>
        </w:rPr>
        <w:t xml:space="preserve"> </w:t>
      </w:r>
      <w:proofErr w:type="spellStart"/>
      <w:r w:rsidRPr="00F0528F">
        <w:rPr>
          <w:i/>
        </w:rPr>
        <w:t>governance</w:t>
      </w:r>
      <w:proofErr w:type="spellEnd"/>
      <w:r w:rsidRPr="00F0528F">
        <w:rPr>
          <w:i/>
        </w:rPr>
        <w:t xml:space="preserve"> </w:t>
      </w:r>
      <w:proofErr w:type="spellStart"/>
      <w:r w:rsidRPr="00F0528F">
        <w:rPr>
          <w:i/>
        </w:rPr>
        <w:t>of</w:t>
      </w:r>
      <w:proofErr w:type="spellEnd"/>
      <w:r w:rsidRPr="00F0528F">
        <w:rPr>
          <w:i/>
        </w:rPr>
        <w:t xml:space="preserve"> </w:t>
      </w:r>
      <w:proofErr w:type="spellStart"/>
      <w:r w:rsidRPr="00F0528F">
        <w:rPr>
          <w:i/>
        </w:rPr>
        <w:t>state-owned</w:t>
      </w:r>
      <w:proofErr w:type="spellEnd"/>
      <w:r w:rsidRPr="00F0528F">
        <w:rPr>
          <w:i/>
        </w:rPr>
        <w:t xml:space="preserve"> </w:t>
      </w:r>
      <w:proofErr w:type="spellStart"/>
      <w:r w:rsidRPr="00F0528F">
        <w:rPr>
          <w:i/>
        </w:rPr>
        <w:t>enterprises</w:t>
      </w:r>
      <w:proofErr w:type="spellEnd"/>
      <w:r w:rsidRPr="00F0528F">
        <w:t>, OECD 2015, s. 1</w:t>
      </w:r>
      <w:r w:rsidRPr="00961B1F">
        <w:t>4</w:t>
      </w:r>
      <w:r w:rsidRPr="00F0528F">
        <w:t xml:space="preserve"> f.). </w:t>
      </w:r>
      <w:r>
        <w:t xml:space="preserve">Mot bakgrund av att styrningen inte kan vara direkt rekommenderar riktlinjerna </w:t>
      </w:r>
      <w:proofErr w:type="gramStart"/>
      <w:r>
        <w:t>bl.a.</w:t>
      </w:r>
      <w:proofErr w:type="gramEnd"/>
      <w:r>
        <w:t xml:space="preserve"> att staten, som informerad och aktiv ägare, fastställer en tydlig ägarpolicy som tillförsäkrar att styr</w:t>
      </w:r>
      <w:r>
        <w:softHyphen/>
        <w:t>ningen är transparent och säkerställer ansvarsskyldighet (</w:t>
      </w:r>
      <w:proofErr w:type="spellStart"/>
      <w:r>
        <w:t>accountable</w:t>
      </w:r>
      <w:proofErr w:type="spellEnd"/>
      <w:r>
        <w:t>) (</w:t>
      </w:r>
      <w:r w:rsidRPr="00961B1F">
        <w:rPr>
          <w:i/>
        </w:rPr>
        <w:t xml:space="preserve">OECD </w:t>
      </w:r>
      <w:proofErr w:type="spellStart"/>
      <w:r w:rsidRPr="00961B1F">
        <w:rPr>
          <w:i/>
        </w:rPr>
        <w:t>Guidelines</w:t>
      </w:r>
      <w:proofErr w:type="spellEnd"/>
      <w:r w:rsidRPr="00961B1F">
        <w:rPr>
          <w:i/>
        </w:rPr>
        <w:t xml:space="preserve"> on </w:t>
      </w:r>
      <w:proofErr w:type="spellStart"/>
      <w:r w:rsidRPr="00961B1F">
        <w:rPr>
          <w:i/>
        </w:rPr>
        <w:t>corporate</w:t>
      </w:r>
      <w:proofErr w:type="spellEnd"/>
      <w:r w:rsidRPr="00961B1F">
        <w:rPr>
          <w:i/>
        </w:rPr>
        <w:t xml:space="preserve"> </w:t>
      </w:r>
      <w:proofErr w:type="spellStart"/>
      <w:r w:rsidRPr="00961B1F">
        <w:rPr>
          <w:i/>
        </w:rPr>
        <w:t>governance</w:t>
      </w:r>
      <w:proofErr w:type="spellEnd"/>
      <w:r w:rsidRPr="00961B1F">
        <w:rPr>
          <w:i/>
        </w:rPr>
        <w:t xml:space="preserve"> </w:t>
      </w:r>
      <w:proofErr w:type="spellStart"/>
      <w:r w:rsidRPr="00961B1F">
        <w:rPr>
          <w:i/>
        </w:rPr>
        <w:t>of</w:t>
      </w:r>
      <w:proofErr w:type="spellEnd"/>
      <w:r w:rsidRPr="00961B1F">
        <w:rPr>
          <w:i/>
        </w:rPr>
        <w:t xml:space="preserve"> </w:t>
      </w:r>
      <w:proofErr w:type="spellStart"/>
      <w:r w:rsidRPr="00961B1F">
        <w:rPr>
          <w:i/>
        </w:rPr>
        <w:t>state-owned</w:t>
      </w:r>
      <w:proofErr w:type="spellEnd"/>
      <w:r w:rsidRPr="00961B1F">
        <w:rPr>
          <w:i/>
        </w:rPr>
        <w:t xml:space="preserve"> </w:t>
      </w:r>
      <w:proofErr w:type="spellStart"/>
      <w:r w:rsidRPr="00961B1F">
        <w:rPr>
          <w:i/>
        </w:rPr>
        <w:t>enterprises</w:t>
      </w:r>
      <w:proofErr w:type="spellEnd"/>
      <w:r w:rsidRPr="00961B1F">
        <w:t>, OECD 201</w:t>
      </w:r>
      <w:r w:rsidRPr="00F0528F">
        <w:t>5, s. 3</w:t>
      </w:r>
      <w:r>
        <w:t>3</w:t>
      </w:r>
      <w:r w:rsidRPr="00961B1F">
        <w:t xml:space="preserve"> </w:t>
      </w:r>
      <w:proofErr w:type="spellStart"/>
      <w:r>
        <w:t>f</w:t>
      </w:r>
      <w:r w:rsidRPr="00961B1F">
        <w:t>f</w:t>
      </w:r>
      <w:proofErr w:type="spellEnd"/>
      <w:r>
        <w:t>).</w:t>
      </w:r>
    </w:p>
    <w:p w14:paraId="384EA531"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AP-fondernas styrelser åtnjuter operationell autonomi genom att ensamma bära ansvaret för fondernas förvaltning. Styrelserna företräder respektive fond också inför domstol. Styrelserna svarar själva för fondernas finansiering med de medel som fonderna förvaltar, vilket lik</w:t>
      </w:r>
      <w:r>
        <w:rPr>
          <w:rFonts w:ascii="Times New Roman" w:hAnsi="Times New Roman"/>
          <w:sz w:val="20"/>
        </w:rPr>
        <w:softHyphen/>
      </w:r>
      <w:r w:rsidRPr="0070428A">
        <w:rPr>
          <w:rFonts w:ascii="Times New Roman" w:hAnsi="Times New Roman"/>
          <w:sz w:val="20"/>
        </w:rPr>
        <w:t>nar den typ av avgiftsfinansiering som bedrivs av exempelvis försäk</w:t>
      </w:r>
      <w:r>
        <w:rPr>
          <w:rFonts w:ascii="Times New Roman" w:hAnsi="Times New Roman"/>
          <w:sz w:val="20"/>
        </w:rPr>
        <w:softHyphen/>
      </w:r>
      <w:r w:rsidRPr="0070428A">
        <w:rPr>
          <w:rFonts w:ascii="Times New Roman" w:hAnsi="Times New Roman"/>
          <w:sz w:val="20"/>
        </w:rPr>
        <w:t>rings</w:t>
      </w:r>
      <w:r>
        <w:rPr>
          <w:rFonts w:ascii="Times New Roman" w:hAnsi="Times New Roman"/>
          <w:sz w:val="20"/>
        </w:rPr>
        <w:softHyphen/>
      </w:r>
      <w:r w:rsidRPr="0070428A">
        <w:rPr>
          <w:rFonts w:ascii="Times New Roman" w:hAnsi="Times New Roman"/>
          <w:sz w:val="20"/>
        </w:rPr>
        <w:t>bolag. I dessa avseenden motsvarar AP-fonderna kriterier för stats</w:t>
      </w:r>
      <w:r>
        <w:rPr>
          <w:rFonts w:ascii="Times New Roman" w:hAnsi="Times New Roman"/>
          <w:sz w:val="20"/>
        </w:rPr>
        <w:softHyphen/>
      </w:r>
      <w:r w:rsidRPr="0070428A">
        <w:rPr>
          <w:rFonts w:ascii="Times New Roman" w:hAnsi="Times New Roman"/>
          <w:sz w:val="20"/>
        </w:rPr>
        <w:t>ägda ”företag”. De avgifter som finansierar fondernas verksamhet hämtas dock ur ett fondkapital som tillhör pensionssystemet och som tilldelas AP-fonderna genom lag. Fondkapitalet har därför inte anskaffats under konkurrens på en öppen marknad. Det innebär att avgiftsfinan</w:t>
      </w:r>
      <w:r w:rsidRPr="0070428A">
        <w:rPr>
          <w:rFonts w:ascii="Times New Roman" w:hAnsi="Times New Roman"/>
          <w:sz w:val="20"/>
        </w:rPr>
        <w:softHyphen/>
        <w:t>sie</w:t>
      </w:r>
      <w:r w:rsidRPr="0070428A">
        <w:rPr>
          <w:rFonts w:ascii="Times New Roman" w:hAnsi="Times New Roman"/>
          <w:sz w:val="20"/>
        </w:rPr>
        <w:softHyphen/>
        <w:t>ringen inte är en del av fondernas affärsverksamhet. Fonderna finansieras med offentliga medel, även om beslutanderätten har delegerats till fondernas styrelser. Däremot bedriver fonderna renodlad affärsverksam</w:t>
      </w:r>
      <w:r w:rsidRPr="0070428A">
        <w:rPr>
          <w:rFonts w:ascii="Times New Roman" w:hAnsi="Times New Roman"/>
          <w:sz w:val="20"/>
        </w:rPr>
        <w:softHyphen/>
        <w:t>het när det gäller placeringsverksamheten.</w:t>
      </w:r>
    </w:p>
    <w:p w14:paraId="3C241E38" w14:textId="6160D651"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AP-fonderna har definierats som statliga myndigheter, vilket har impli</w:t>
      </w:r>
      <w:r>
        <w:rPr>
          <w:rFonts w:ascii="Times New Roman" w:hAnsi="Times New Roman"/>
          <w:sz w:val="20"/>
        </w:rPr>
        <w:softHyphen/>
      </w:r>
      <w:r w:rsidRPr="0070428A">
        <w:rPr>
          <w:rFonts w:ascii="Times New Roman" w:hAnsi="Times New Roman"/>
          <w:sz w:val="20"/>
        </w:rPr>
        <w:t xml:space="preserve">kationer </w:t>
      </w:r>
      <w:proofErr w:type="gramStart"/>
      <w:r w:rsidRPr="0070428A">
        <w:rPr>
          <w:rFonts w:ascii="Times New Roman" w:hAnsi="Times New Roman"/>
          <w:sz w:val="20"/>
        </w:rPr>
        <w:t>bl.a.</w:t>
      </w:r>
      <w:proofErr w:type="gramEnd"/>
      <w:r w:rsidRPr="0070428A">
        <w:rPr>
          <w:rFonts w:ascii="Times New Roman" w:hAnsi="Times New Roman"/>
          <w:sz w:val="20"/>
        </w:rPr>
        <w:t xml:space="preserve"> genom att regler om offentlig arbetsrätt och offentlig upp</w:t>
      </w:r>
      <w:r>
        <w:rPr>
          <w:rFonts w:ascii="Times New Roman" w:hAnsi="Times New Roman"/>
          <w:sz w:val="20"/>
        </w:rPr>
        <w:softHyphen/>
      </w:r>
      <w:r w:rsidRPr="0070428A">
        <w:rPr>
          <w:rFonts w:ascii="Times New Roman" w:hAnsi="Times New Roman"/>
          <w:sz w:val="20"/>
        </w:rPr>
        <w:t>handling blir tillämpliga (prop. 1999/2000:46 s. 133 ff.). Enligt regel</w:t>
      </w:r>
      <w:r>
        <w:rPr>
          <w:rFonts w:ascii="Times New Roman" w:hAnsi="Times New Roman"/>
          <w:sz w:val="20"/>
        </w:rPr>
        <w:softHyphen/>
      </w:r>
      <w:r w:rsidRPr="0070428A">
        <w:rPr>
          <w:rFonts w:ascii="Times New Roman" w:hAnsi="Times New Roman"/>
          <w:sz w:val="20"/>
        </w:rPr>
        <w:t>verket styrs AP-fonderna inte genom instruktioner, regleringsbrev och regerings</w:t>
      </w:r>
      <w:r w:rsidR="0035327A">
        <w:rPr>
          <w:rFonts w:ascii="Times New Roman" w:hAnsi="Times New Roman"/>
          <w:sz w:val="20"/>
        </w:rPr>
        <w:softHyphen/>
      </w:r>
      <w:r w:rsidRPr="0070428A">
        <w:rPr>
          <w:rFonts w:ascii="Times New Roman" w:hAnsi="Times New Roman"/>
          <w:sz w:val="20"/>
        </w:rPr>
        <w:t>uppdrag.</w:t>
      </w:r>
    </w:p>
    <w:p w14:paraId="50A826E1" w14:textId="77777777" w:rsidR="00C91AF4" w:rsidRPr="0070428A" w:rsidRDefault="00D30009" w:rsidP="00C91AF4">
      <w:pPr>
        <w:pStyle w:val="Rubrik3utannumrering"/>
      </w:pPr>
      <w:r w:rsidRPr="0070428A">
        <w:t>Styrelsernas roll</w:t>
      </w:r>
    </w:p>
    <w:p w14:paraId="5DE86C17"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0428A">
        <w:rPr>
          <w:rFonts w:ascii="Times New Roman" w:hAnsi="Times New Roman"/>
          <w:i/>
          <w:sz w:val="20"/>
        </w:rPr>
        <w:t>Styrelsernas primära ansvar avser det förvaltade kapitalet. Fördelningen av roller och ansvar mellan styrelse och verkställande ledning ska vara tydlig och ansluta till god praxis på området.</w:t>
      </w:r>
    </w:p>
    <w:p w14:paraId="38878CD7" w14:textId="77777777" w:rsidR="00C91AF4" w:rsidRPr="0070428A" w:rsidRDefault="00C91AF4"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332EFD1"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 xml:space="preserve">Enligt aktiebolagslagen och god styrelsesed ska en styrelse styra och kontrollera bolaget i alla aktieägares intresse. Uppdraget utgår från bolagets bästa. God praxis på området sammanfattas i </w:t>
      </w:r>
      <w:proofErr w:type="gramStart"/>
      <w:r w:rsidRPr="0070428A">
        <w:rPr>
          <w:rFonts w:ascii="Times New Roman" w:hAnsi="Times New Roman"/>
          <w:sz w:val="20"/>
        </w:rPr>
        <w:t>bl.a.</w:t>
      </w:r>
      <w:proofErr w:type="gramEnd"/>
      <w:r w:rsidRPr="0070428A">
        <w:rPr>
          <w:rFonts w:ascii="Times New Roman" w:hAnsi="Times New Roman"/>
          <w:sz w:val="20"/>
        </w:rPr>
        <w:t xml:space="preserve"> OECD:s principer och </w:t>
      </w:r>
      <w:r>
        <w:rPr>
          <w:rFonts w:ascii="Times New Roman" w:hAnsi="Times New Roman"/>
          <w:sz w:val="20"/>
        </w:rPr>
        <w:t>s</w:t>
      </w:r>
      <w:r w:rsidRPr="0070428A">
        <w:rPr>
          <w:rFonts w:ascii="Times New Roman" w:hAnsi="Times New Roman"/>
          <w:sz w:val="20"/>
        </w:rPr>
        <w:t xml:space="preserve">vensk kod för bolagsstyrning. </w:t>
      </w:r>
    </w:p>
    <w:p w14:paraId="14270B5B"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Eftersom fonderna är statliga myndigheter och inte aktiebolag, kan det behöva klargöras vad som mer precist är föremålet för styrelsernas uppdrag. Eftersom AP-fondernas uppdrag enligt lag och förarbeten utgår från pensionssystemets intresse, bör styrelsernas uppdrag definieras med samma utgångspunkt. Av det följer att verksamhetens ändamål är det kapital som styrelsen har fått i uppdrag att förvalta. Fondkapitalet ska förvaltas till största möjliga nytta för pensionssystemet. Regelverket </w:t>
      </w:r>
      <w:r w:rsidRPr="0070428A">
        <w:rPr>
          <w:rFonts w:ascii="Times New Roman" w:hAnsi="Times New Roman"/>
          <w:sz w:val="20"/>
        </w:rPr>
        <w:lastRenderedPageBreak/>
        <w:t xml:space="preserve">innehåller inga föreskrifter om hur förvaltningen ska organiseras, med undantag för regeln att minst tio procent ska förvaltas externt. Enligt lagens förarbeten har denna regel införts för att understryka vikten av en kostnadseffektiv förvaltning (prop. 1999/2000:46 s. 112). </w:t>
      </w:r>
    </w:p>
    <w:p w14:paraId="38EB6126"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OECD:s riktlinjer för styrning av pensionsfonder riktar sig till privata tjänstepensionsfonder och är därför inte tillämpliga för AP-fonderna i alla avseenden. Det finns dock skäl att uppmärksamma den övergripande principen beträffande ramverket för styrning av pensionsfonder (</w:t>
      </w:r>
      <w:proofErr w:type="spellStart"/>
      <w:r w:rsidRPr="0070428A">
        <w:rPr>
          <w:rFonts w:ascii="Times New Roman" w:hAnsi="Times New Roman"/>
          <w:sz w:val="20"/>
        </w:rPr>
        <w:t>gover</w:t>
      </w:r>
      <w:r>
        <w:rPr>
          <w:rFonts w:ascii="Times New Roman" w:hAnsi="Times New Roman"/>
          <w:sz w:val="20"/>
        </w:rPr>
        <w:softHyphen/>
      </w:r>
      <w:r w:rsidRPr="0070428A">
        <w:rPr>
          <w:rFonts w:ascii="Times New Roman" w:hAnsi="Times New Roman"/>
          <w:sz w:val="20"/>
        </w:rPr>
        <w:t>nance</w:t>
      </w:r>
      <w:proofErr w:type="spellEnd"/>
      <w:r w:rsidRPr="0070428A">
        <w:rPr>
          <w:rFonts w:ascii="Times New Roman" w:hAnsi="Times New Roman"/>
          <w:sz w:val="20"/>
        </w:rPr>
        <w:t xml:space="preserve"> </w:t>
      </w:r>
      <w:proofErr w:type="spellStart"/>
      <w:r w:rsidRPr="0070428A">
        <w:rPr>
          <w:rFonts w:ascii="Times New Roman" w:hAnsi="Times New Roman"/>
          <w:sz w:val="20"/>
        </w:rPr>
        <w:t>structure</w:t>
      </w:r>
      <w:proofErr w:type="spellEnd"/>
      <w:r w:rsidRPr="0070428A">
        <w:rPr>
          <w:rFonts w:ascii="Times New Roman" w:hAnsi="Times New Roman"/>
          <w:sz w:val="20"/>
        </w:rPr>
        <w:t>) som ska tillförsäkra en tydlig identifiering och fördel</w:t>
      </w:r>
      <w:r>
        <w:rPr>
          <w:rFonts w:ascii="Times New Roman" w:hAnsi="Times New Roman"/>
          <w:sz w:val="20"/>
        </w:rPr>
        <w:softHyphen/>
      </w:r>
      <w:r w:rsidRPr="0070428A">
        <w:rPr>
          <w:rFonts w:ascii="Times New Roman" w:hAnsi="Times New Roman"/>
          <w:sz w:val="20"/>
        </w:rPr>
        <w:t>ning av ansvar och roller när det gäller översyn och uppföljning å ena sidan och operativt ansvar å andra sidan (</w:t>
      </w:r>
      <w:r w:rsidRPr="0070428A">
        <w:rPr>
          <w:rFonts w:ascii="Times New Roman" w:hAnsi="Times New Roman"/>
          <w:i/>
          <w:sz w:val="20"/>
        </w:rPr>
        <w:t xml:space="preserve">OECD </w:t>
      </w:r>
      <w:proofErr w:type="spellStart"/>
      <w:r w:rsidRPr="0070428A">
        <w:rPr>
          <w:rFonts w:ascii="Times New Roman" w:hAnsi="Times New Roman"/>
          <w:i/>
          <w:sz w:val="20"/>
        </w:rPr>
        <w:t>Guidelines</w:t>
      </w:r>
      <w:proofErr w:type="spellEnd"/>
      <w:r w:rsidRPr="0070428A">
        <w:rPr>
          <w:rFonts w:ascii="Times New Roman" w:hAnsi="Times New Roman"/>
          <w:i/>
          <w:sz w:val="20"/>
        </w:rPr>
        <w:t xml:space="preserve"> for pension </w:t>
      </w:r>
      <w:proofErr w:type="spellStart"/>
      <w:r w:rsidRPr="0070428A">
        <w:rPr>
          <w:rFonts w:ascii="Times New Roman" w:hAnsi="Times New Roman"/>
          <w:i/>
          <w:sz w:val="20"/>
        </w:rPr>
        <w:t>fund</w:t>
      </w:r>
      <w:proofErr w:type="spellEnd"/>
      <w:r w:rsidRPr="0070428A">
        <w:rPr>
          <w:rFonts w:ascii="Times New Roman" w:hAnsi="Times New Roman"/>
          <w:i/>
          <w:sz w:val="20"/>
        </w:rPr>
        <w:t xml:space="preserve"> </w:t>
      </w:r>
      <w:proofErr w:type="spellStart"/>
      <w:r w:rsidRPr="0070428A">
        <w:rPr>
          <w:rFonts w:ascii="Times New Roman" w:hAnsi="Times New Roman"/>
          <w:i/>
          <w:sz w:val="20"/>
        </w:rPr>
        <w:t>governance</w:t>
      </w:r>
      <w:proofErr w:type="spellEnd"/>
      <w:r w:rsidRPr="0070428A">
        <w:rPr>
          <w:rFonts w:ascii="Times New Roman" w:hAnsi="Times New Roman"/>
          <w:sz w:val="20"/>
        </w:rPr>
        <w:t>, OECD 2009). Det är lämpligt att denna fördelning av roller och ansvar i AP-fondernas fall ansluter till svensk praxis, exempel</w:t>
      </w:r>
      <w:r>
        <w:rPr>
          <w:rFonts w:ascii="Times New Roman" w:hAnsi="Times New Roman"/>
          <w:sz w:val="20"/>
        </w:rPr>
        <w:softHyphen/>
      </w:r>
      <w:r w:rsidRPr="0070428A">
        <w:rPr>
          <w:rFonts w:ascii="Times New Roman" w:hAnsi="Times New Roman"/>
          <w:sz w:val="20"/>
        </w:rPr>
        <w:t xml:space="preserve">vis som denna kommer till uttryck i </w:t>
      </w:r>
      <w:r>
        <w:rPr>
          <w:rFonts w:ascii="Times New Roman" w:hAnsi="Times New Roman"/>
          <w:sz w:val="20"/>
        </w:rPr>
        <w:t>s</w:t>
      </w:r>
      <w:r w:rsidRPr="0070428A">
        <w:rPr>
          <w:rFonts w:ascii="Times New Roman" w:hAnsi="Times New Roman"/>
          <w:sz w:val="20"/>
        </w:rPr>
        <w:t xml:space="preserve">vensk kod för bolagsstyrning. Det är därför styrelsernas ansvar att </w:t>
      </w:r>
      <w:proofErr w:type="gramStart"/>
      <w:r w:rsidRPr="0070428A">
        <w:rPr>
          <w:rFonts w:ascii="Times New Roman" w:hAnsi="Times New Roman"/>
          <w:sz w:val="20"/>
        </w:rPr>
        <w:t>bl.a.</w:t>
      </w:r>
      <w:proofErr w:type="gramEnd"/>
      <w:r w:rsidRPr="0070428A">
        <w:rPr>
          <w:rFonts w:ascii="Times New Roman" w:hAnsi="Times New Roman"/>
          <w:sz w:val="20"/>
        </w:rPr>
        <w:t xml:space="preserve"> besluta om mål och strategi samt att fortlöpande utvärdera fondens operativa ledning och vid behov tillsätta eller entlediga verkställande direktör, medan den verkställande direk</w:t>
      </w:r>
      <w:r>
        <w:rPr>
          <w:rFonts w:ascii="Times New Roman" w:hAnsi="Times New Roman"/>
          <w:sz w:val="20"/>
        </w:rPr>
        <w:softHyphen/>
      </w:r>
      <w:r w:rsidRPr="0070428A">
        <w:rPr>
          <w:rFonts w:ascii="Times New Roman" w:hAnsi="Times New Roman"/>
          <w:sz w:val="20"/>
        </w:rPr>
        <w:t>tören rapporterar till styrelsen och ansvarar för fondens löpande för</w:t>
      </w:r>
      <w:r>
        <w:rPr>
          <w:rFonts w:ascii="Times New Roman" w:hAnsi="Times New Roman"/>
          <w:sz w:val="20"/>
        </w:rPr>
        <w:softHyphen/>
      </w:r>
      <w:r w:rsidRPr="0070428A">
        <w:rPr>
          <w:rFonts w:ascii="Times New Roman" w:hAnsi="Times New Roman"/>
          <w:sz w:val="20"/>
        </w:rPr>
        <w:t xml:space="preserve">valtning. Det är av avgörande betydelse att styrelserna identifierar och upprätthåller en tydlig fördelning av styrande och operativa roller, eftersom de ensamma har ansvaret för fondernas löpande förvaltning. </w:t>
      </w:r>
    </w:p>
    <w:p w14:paraId="38FAC666" w14:textId="77777777" w:rsidR="00C91AF4" w:rsidRPr="0070428A" w:rsidRDefault="00D30009" w:rsidP="00C91AF4">
      <w:pPr>
        <w:pStyle w:val="Rubrik3utannumrering"/>
      </w:pPr>
      <w:r w:rsidRPr="0070428A">
        <w:t>Tillsättning av styrelser</w:t>
      </w:r>
    </w:p>
    <w:p w14:paraId="0799F77F"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0428A">
        <w:rPr>
          <w:rFonts w:ascii="Times New Roman" w:hAnsi="Times New Roman"/>
          <w:i/>
          <w:sz w:val="20"/>
        </w:rPr>
        <w:t>Regeringen ska i sin utnämningspolitik tillse att styrelserna är kvali</w:t>
      </w:r>
      <w:r>
        <w:rPr>
          <w:rFonts w:ascii="Times New Roman" w:hAnsi="Times New Roman"/>
          <w:i/>
          <w:sz w:val="20"/>
        </w:rPr>
        <w:softHyphen/>
      </w:r>
      <w:r w:rsidRPr="0070428A">
        <w:rPr>
          <w:rFonts w:ascii="Times New Roman" w:hAnsi="Times New Roman"/>
          <w:i/>
          <w:sz w:val="20"/>
        </w:rPr>
        <w:t>ficerade för sin uppgift och allsidigt sammansatta. Nya ledamöter ska introduceras av huvudmannen, utöver den introduktion som sker genom fondernas försorg. Härutöver ska kommunikationen mellan huvud</w:t>
      </w:r>
      <w:r>
        <w:rPr>
          <w:rFonts w:ascii="Times New Roman" w:hAnsi="Times New Roman"/>
          <w:i/>
          <w:sz w:val="20"/>
        </w:rPr>
        <w:softHyphen/>
      </w:r>
      <w:r w:rsidRPr="0070428A">
        <w:rPr>
          <w:rFonts w:ascii="Times New Roman" w:hAnsi="Times New Roman"/>
          <w:i/>
          <w:sz w:val="20"/>
        </w:rPr>
        <w:t>mannen och styrelsens ledamöter ha adekvat omfattning, exempelvis genom styrelseseminarier eller liknande arrangemang. En begränsning vid cirka åtta år införs för uppdrag som ledamot i AP-fondernas styrelser.</w:t>
      </w:r>
    </w:p>
    <w:p w14:paraId="38B87EB5" w14:textId="77777777" w:rsidR="00C91AF4" w:rsidRPr="0070428A" w:rsidRDefault="00C91AF4"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8E1A8BE"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Ledamöterna i AP-fondernas styrelser tillgodoser höga krav på kompe</w:t>
      </w:r>
      <w:r w:rsidRPr="0070428A">
        <w:rPr>
          <w:rFonts w:ascii="Times New Roman" w:hAnsi="Times New Roman"/>
          <w:sz w:val="20"/>
        </w:rPr>
        <w:softHyphen/>
        <w:t>tens, erfarenhet och integritet och måste göra detta mot bakgrund av styrelsernas ansvar och uppdragets betydelse i samhället. Ledamöterna ska enligt lag utses på grundval av sin förmåga att främja fondför</w:t>
      </w:r>
      <w:r w:rsidRPr="0070428A">
        <w:rPr>
          <w:rFonts w:ascii="Times New Roman" w:hAnsi="Times New Roman"/>
          <w:sz w:val="20"/>
        </w:rPr>
        <w:softHyphen/>
        <w:t>valt</w:t>
      </w:r>
      <w:r w:rsidRPr="0070428A">
        <w:rPr>
          <w:rFonts w:ascii="Times New Roman" w:hAnsi="Times New Roman"/>
          <w:sz w:val="20"/>
        </w:rPr>
        <w:softHyphen/>
        <w:t xml:space="preserve">ningen, vilket inte bör tolkas alltför snävt. Det är angeläget att styrelserna är allsidigt sammansatta </w:t>
      </w:r>
      <w:proofErr w:type="gramStart"/>
      <w:r w:rsidRPr="0070428A">
        <w:rPr>
          <w:rFonts w:ascii="Times New Roman" w:hAnsi="Times New Roman"/>
          <w:sz w:val="20"/>
        </w:rPr>
        <w:t>bl.a.</w:t>
      </w:r>
      <w:proofErr w:type="gramEnd"/>
      <w:r w:rsidRPr="0070428A">
        <w:rPr>
          <w:rFonts w:ascii="Times New Roman" w:hAnsi="Times New Roman"/>
          <w:sz w:val="20"/>
        </w:rPr>
        <w:t xml:space="preserve"> avseende bakgrund och erfarenhet. Köns</w:t>
      </w:r>
      <w:r>
        <w:rPr>
          <w:rFonts w:ascii="Times New Roman" w:hAnsi="Times New Roman"/>
          <w:sz w:val="20"/>
        </w:rPr>
        <w:softHyphen/>
      </w:r>
      <w:r w:rsidRPr="0070428A">
        <w:rPr>
          <w:rFonts w:ascii="Times New Roman" w:hAnsi="Times New Roman"/>
          <w:sz w:val="20"/>
        </w:rPr>
        <w:t>för</w:t>
      </w:r>
      <w:r>
        <w:rPr>
          <w:rFonts w:ascii="Times New Roman" w:hAnsi="Times New Roman"/>
          <w:sz w:val="20"/>
        </w:rPr>
        <w:softHyphen/>
      </w:r>
      <w:r w:rsidRPr="0070428A">
        <w:rPr>
          <w:rFonts w:ascii="Times New Roman" w:hAnsi="Times New Roman"/>
          <w:sz w:val="20"/>
        </w:rPr>
        <w:t>delningen ska vara så jämn som möjligt.</w:t>
      </w:r>
    </w:p>
    <w:p w14:paraId="24134356"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Det har blivit praxis att utse ledamöter för ett år i taget, vilket även överensstämmer med praxis i andra sammanhang. Det är </w:t>
      </w:r>
      <w:proofErr w:type="gramStart"/>
      <w:r w:rsidRPr="0070428A">
        <w:rPr>
          <w:rFonts w:ascii="Times New Roman" w:hAnsi="Times New Roman"/>
          <w:sz w:val="20"/>
        </w:rPr>
        <w:t>t.ex.</w:t>
      </w:r>
      <w:proofErr w:type="gramEnd"/>
      <w:r w:rsidRPr="0070428A">
        <w:rPr>
          <w:rFonts w:ascii="Times New Roman" w:hAnsi="Times New Roman"/>
          <w:sz w:val="20"/>
        </w:rPr>
        <w:t xml:space="preserve"> vanligt att ledamöter i bolagsstyrelser utses för ett år i taget. Skäl saknas att frångå denna ordning beträffande AP-fonderna, även om lagen innehåller en möjlighet att förordna ledamöter i AP-fondernas styrelser för perioder upp till tre år i taget. Däremot bör någon typ av begränsning definieras för uppdragets sammanlagda längd. </w:t>
      </w:r>
    </w:p>
    <w:p w14:paraId="120B0A92"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Svensk kod för bolagsstyrning har en allmän begräsning vid att hälften av stämmovalda styrelseledamöter ska vara oberoende i förhållande till bolaget och bolagsledningen och att frågan ska avgöras efter en samlad bedömning. För statliga myndigheter gäller i regel en gräns vid nio år, </w:t>
      </w:r>
      <w:r w:rsidRPr="0070428A">
        <w:rPr>
          <w:rFonts w:ascii="Times New Roman" w:hAnsi="Times New Roman"/>
          <w:sz w:val="20"/>
        </w:rPr>
        <w:lastRenderedPageBreak/>
        <w:t>vilket är något längre en den praxis som utvecklats inom statligt ägda bolag. Styrelsernas roll som ensamma ansvariga för verksamheten, i kombination med kravet att AP-fonderna ska uppbära allmänhetens förtroende, motiverar att höga krav ställs på ledamöternas oberoende i detta fall. Kravet på oberoende gäller hela styrelsen, inte endast en andel av styrelsen, och begränsningen bör vara någorlunda tydlig för att underlätta praktisk tillämpning. En begränsning vid cirka åtta år ligger väl inom ramarna för vad som i andra sammanhang har ansetts rimligt för att upprätthålla ledamöternas oberoende och bidrar dessutom till att skapa rimliga förväntningar angående uppdragets slutliga varaktighet.</w:t>
      </w:r>
    </w:p>
    <w:p w14:paraId="4CA12BBA"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För nytillträdda ledamöter i AP-fondernas styrelser ger huvudmannen en introduktion till styrelseuppdraget. Introduktionsutbildningen är sär</w:t>
      </w:r>
      <w:r w:rsidRPr="0070428A">
        <w:rPr>
          <w:rFonts w:ascii="Times New Roman" w:hAnsi="Times New Roman"/>
          <w:sz w:val="20"/>
        </w:rPr>
        <w:softHyphen/>
        <w:t xml:space="preserve">skilt anpassad efter uppdraget som styrelseledamot i en AP-fond och innehåller </w:t>
      </w:r>
      <w:proofErr w:type="gramStart"/>
      <w:r w:rsidRPr="0070428A">
        <w:rPr>
          <w:rFonts w:ascii="Times New Roman" w:hAnsi="Times New Roman"/>
          <w:sz w:val="20"/>
        </w:rPr>
        <w:t>bl.a.</w:t>
      </w:r>
      <w:proofErr w:type="gramEnd"/>
      <w:r w:rsidRPr="0070428A">
        <w:rPr>
          <w:rFonts w:ascii="Times New Roman" w:hAnsi="Times New Roman"/>
          <w:sz w:val="20"/>
        </w:rPr>
        <w:t xml:space="preserve"> en redogörelse för tillämplig lagstiftning och det övriga regelverk som gäller för AP-fonderna. Mot bakgrund av den specifika och ofta komplexa verksamhet som bedrivs i AP-fonderna, är det ange</w:t>
      </w:r>
      <w:r>
        <w:rPr>
          <w:rFonts w:ascii="Times New Roman" w:hAnsi="Times New Roman"/>
          <w:sz w:val="20"/>
        </w:rPr>
        <w:softHyphen/>
      </w:r>
      <w:r w:rsidRPr="0070428A">
        <w:rPr>
          <w:rFonts w:ascii="Times New Roman" w:hAnsi="Times New Roman"/>
          <w:sz w:val="20"/>
        </w:rPr>
        <w:t>läget att AP-fonderna själva ger nya ledamöter en introduktion till fond</w:t>
      </w:r>
      <w:r>
        <w:rPr>
          <w:rFonts w:ascii="Times New Roman" w:hAnsi="Times New Roman"/>
          <w:sz w:val="20"/>
        </w:rPr>
        <w:softHyphen/>
      </w:r>
      <w:r w:rsidRPr="0070428A">
        <w:rPr>
          <w:rFonts w:ascii="Times New Roman" w:hAnsi="Times New Roman"/>
          <w:sz w:val="20"/>
        </w:rPr>
        <w:t>verksam</w:t>
      </w:r>
      <w:r>
        <w:rPr>
          <w:rFonts w:ascii="Times New Roman" w:hAnsi="Times New Roman"/>
          <w:sz w:val="20"/>
        </w:rPr>
        <w:softHyphen/>
      </w:r>
      <w:r w:rsidRPr="0070428A">
        <w:rPr>
          <w:rFonts w:ascii="Times New Roman" w:hAnsi="Times New Roman"/>
          <w:sz w:val="20"/>
        </w:rPr>
        <w:t>heten.</w:t>
      </w:r>
    </w:p>
    <w:p w14:paraId="5E174A3F"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Kommunikationen mellan huvudmannen och styrelsernas ordförande och övriga ledamöter bör ha tillräcklig omfattning. Regeringens årliga utvärdering innehåller mycket information vid ett och samma tillfälle. Denna form för styrning kan troligen effektiviseras genom tillräckliga kontakter mellan företrädare för huvudmannen och fondernas styrelser. Återkommande möten med fondernas ordförande är en form för infor</w:t>
      </w:r>
      <w:r w:rsidRPr="0070428A">
        <w:rPr>
          <w:rFonts w:ascii="Times New Roman" w:hAnsi="Times New Roman"/>
          <w:sz w:val="20"/>
        </w:rPr>
        <w:softHyphen/>
        <w:t>mation och meningsutbyte. Därutöver ska kommunikation upprätt</w:t>
      </w:r>
      <w:r w:rsidRPr="0070428A">
        <w:rPr>
          <w:rFonts w:ascii="Times New Roman" w:hAnsi="Times New Roman"/>
          <w:sz w:val="20"/>
        </w:rPr>
        <w:softHyphen/>
        <w:t>hållas med styrelsernas ledamöter genom styrelseseminarier eller liknande arrangemang.</w:t>
      </w:r>
    </w:p>
    <w:p w14:paraId="3E883E42"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Ersättningen till styrelsens ledamöter ska avspegla behovet att attrahera och behålla kvalificerade ledamöter mot bakgrund av uppdragets natur och ledamöternas ansvar och med beaktande av den ersättning som staten betalar för motsvarande typ av insatser i andra sammanhang.</w:t>
      </w:r>
    </w:p>
    <w:p w14:paraId="0BC94EFC" w14:textId="77777777" w:rsidR="00C91AF4" w:rsidRPr="0070428A" w:rsidRDefault="00D30009" w:rsidP="00C91AF4">
      <w:pPr>
        <w:pStyle w:val="Rubrik3utannumrering"/>
      </w:pPr>
      <w:r w:rsidRPr="0070428A">
        <w:t>Regeringens utvärdering</w:t>
      </w:r>
    </w:p>
    <w:p w14:paraId="44E7C754"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0428A">
        <w:rPr>
          <w:rFonts w:ascii="Times New Roman" w:hAnsi="Times New Roman"/>
          <w:i/>
          <w:sz w:val="20"/>
        </w:rPr>
        <w:t>AP-fondernas mål har uttryckts i allmänna termer, vilket erbjuder sär</w:t>
      </w:r>
      <w:r w:rsidRPr="0070428A">
        <w:rPr>
          <w:rFonts w:ascii="Times New Roman" w:hAnsi="Times New Roman"/>
          <w:i/>
          <w:sz w:val="20"/>
        </w:rPr>
        <w:softHyphen/>
        <w:t>skilda utmaningar. Risken att regeringens utvärdering ska baseras på skiftande utgångspunkter och av denna anledning brista i konsistens över tiden, är ett av motiven för en tydlig policy i dessa frågor. Det är lämpligt att fondernas resultat bedöms i ett långsiktigt perspektiv. Detta minskar uppmärksamheten på fondernas kortsiktiga utveckling och kan förväntas bidra till ökad självständighet i förvaltningsfrågor. Det är även önskvärt att styrelsernas strategiska beslut uppmärksammas och utvär</w:t>
      </w:r>
      <w:r w:rsidRPr="0070428A">
        <w:rPr>
          <w:rFonts w:ascii="Times New Roman" w:hAnsi="Times New Roman"/>
          <w:i/>
          <w:sz w:val="20"/>
        </w:rPr>
        <w:softHyphen/>
        <w:t>deras i tillräcklig omfattning, eftersom dessa beslut erfarenhetsmässigt har stor betydelse för fondernas långsiktiga avkastning.</w:t>
      </w:r>
    </w:p>
    <w:p w14:paraId="0AD6BAAF"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0428A">
        <w:rPr>
          <w:rFonts w:ascii="Times New Roman" w:hAnsi="Times New Roman"/>
          <w:i/>
          <w:sz w:val="20"/>
        </w:rPr>
        <w:t>Styrelsernas frihet att själva besluta om finansiering motiverar att fondernas medelsanvändning är en naturlig del av regeringens gransk</w:t>
      </w:r>
      <w:r w:rsidRPr="0070428A">
        <w:rPr>
          <w:rFonts w:ascii="Times New Roman" w:hAnsi="Times New Roman"/>
          <w:i/>
          <w:sz w:val="20"/>
        </w:rPr>
        <w:softHyphen/>
        <w:t>ning. Fondernas förvaltningskostnader ska hållas under fortsatt uppsikt. Vid behov kommer ytterligare åtgärder för att förbättra AP-fondernas kostnadseffektivitet att föreslås.</w:t>
      </w:r>
    </w:p>
    <w:p w14:paraId="6AC484E4"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lastRenderedPageBreak/>
        <w:t xml:space="preserve">Regeringens årliga utvärdering har motiverats av behovet att balansera styrelsernas långtgående frihet att själva utforma mål och riktlinjer. Av lagens förarbeten framgår </w:t>
      </w:r>
      <w:proofErr w:type="gramStart"/>
      <w:r w:rsidRPr="0070428A">
        <w:rPr>
          <w:rFonts w:ascii="Times New Roman" w:hAnsi="Times New Roman"/>
          <w:sz w:val="20"/>
        </w:rPr>
        <w:t>bl.a.</w:t>
      </w:r>
      <w:proofErr w:type="gramEnd"/>
      <w:r w:rsidRPr="0070428A">
        <w:rPr>
          <w:rFonts w:ascii="Times New Roman" w:hAnsi="Times New Roman"/>
          <w:sz w:val="20"/>
        </w:rPr>
        <w:t xml:space="preserve"> att utvärderingen ska avse hur väl de övergripande målen operationaliserats i mer konkreta förvaltningsmål. Regeringen kan vid behov förtydliga sin syn på pensionssystemets åtagandesida och förvaltningsuppdraget i övrigt. Utvärderingen ska även ta fasta på i vilken grad de uppsatta målen har uppnåtts. Regeringens utvärdering kan dessutom omfatta fondernas ägarinflytande i portfölj</w:t>
      </w:r>
      <w:r w:rsidRPr="0070428A">
        <w:rPr>
          <w:rFonts w:ascii="Times New Roman" w:hAnsi="Times New Roman"/>
          <w:sz w:val="20"/>
        </w:rPr>
        <w:softHyphen/>
        <w:t>bolagen och en bedömning av fondernas oberoende sinsemellan, med särskilt avseende på placeringsstrategierna, samt fondernas gemensamma redovisningsprinciper (prop. 1999/2000:46 s. 113 f.).</w:t>
      </w:r>
    </w:p>
    <w:p w14:paraId="102B1D4F"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AP-fondernas uppdrag har formulerats i allmänna termer. Av det följer med automatik en svårighet att bedöma vad som utmärker en god måluppfyllelse. Det faktum att fyra sinsemellan oberoende fonder har försetts med ett identiskt mål, som i sin tur innehåller ett utrymme för tolkning, medför en förhöjd risk för att fonderna (medvetet eller omed</w:t>
      </w:r>
      <w:r w:rsidRPr="0070428A">
        <w:rPr>
          <w:rFonts w:ascii="Times New Roman" w:hAnsi="Times New Roman"/>
          <w:sz w:val="20"/>
        </w:rPr>
        <w:softHyphen/>
        <w:t>vetet) ska ta intryck av varandras beslut. Strategier som är avvikande i förhållande till andra AP-fonder kan upplevas som en risk på fondnivå men är knappast att betrakta som en risk ur pensionssystemets per</w:t>
      </w:r>
      <w:r>
        <w:rPr>
          <w:rFonts w:ascii="Times New Roman" w:hAnsi="Times New Roman"/>
          <w:sz w:val="20"/>
        </w:rPr>
        <w:softHyphen/>
      </w:r>
      <w:r w:rsidRPr="0070428A">
        <w:rPr>
          <w:rFonts w:ascii="Times New Roman" w:hAnsi="Times New Roman"/>
          <w:sz w:val="20"/>
        </w:rPr>
        <w:t>spektiv. Därför bör regeringens utvärdering uppmärksamma frågor som har samband med fondernas inbördes oberoende. Enligt lagens för</w:t>
      </w:r>
      <w:r w:rsidRPr="0070428A">
        <w:rPr>
          <w:rFonts w:ascii="Times New Roman" w:hAnsi="Times New Roman"/>
          <w:sz w:val="20"/>
        </w:rPr>
        <w:softHyphen/>
        <w:t>arbeten är det viktigt att stor försiktighet iakttas så att inte fördelarna med upp</w:t>
      </w:r>
      <w:r>
        <w:rPr>
          <w:rFonts w:ascii="Times New Roman" w:hAnsi="Times New Roman"/>
          <w:sz w:val="20"/>
        </w:rPr>
        <w:softHyphen/>
      </w:r>
      <w:r w:rsidRPr="0070428A">
        <w:rPr>
          <w:rFonts w:ascii="Times New Roman" w:hAnsi="Times New Roman"/>
          <w:sz w:val="20"/>
        </w:rPr>
        <w:t>delningen av organisationen på fyra parallella förvaltningsorganisa</w:t>
      </w:r>
      <w:r w:rsidRPr="0070428A">
        <w:rPr>
          <w:rFonts w:ascii="Times New Roman" w:hAnsi="Times New Roman"/>
          <w:sz w:val="20"/>
        </w:rPr>
        <w:softHyphen/>
        <w:t>tioner försvinner genom en alltför stor likriktning av tillgångs</w:t>
      </w:r>
      <w:r w:rsidRPr="0070428A">
        <w:rPr>
          <w:rFonts w:ascii="Times New Roman" w:hAnsi="Times New Roman"/>
          <w:sz w:val="20"/>
        </w:rPr>
        <w:softHyphen/>
        <w:t>förvalt</w:t>
      </w:r>
      <w:r w:rsidRPr="0070428A">
        <w:rPr>
          <w:rFonts w:ascii="Times New Roman" w:hAnsi="Times New Roman"/>
          <w:sz w:val="20"/>
        </w:rPr>
        <w:softHyphen/>
        <w:t>ningen (prop. 1999/2000:46 s. 123).</w:t>
      </w:r>
    </w:p>
    <w:p w14:paraId="61102A8D"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Avkastning och risk kan inte vägas mot varandra på objektiva grunder utan förutsätter ett subjekt som gör avvägningen för egen del. Eftersom regeringens utvärdering </w:t>
      </w:r>
      <w:proofErr w:type="gramStart"/>
      <w:r w:rsidRPr="0070428A">
        <w:rPr>
          <w:rFonts w:ascii="Times New Roman" w:hAnsi="Times New Roman"/>
          <w:sz w:val="20"/>
        </w:rPr>
        <w:t>bl.a.</w:t>
      </w:r>
      <w:proofErr w:type="gramEnd"/>
      <w:r w:rsidRPr="0070428A">
        <w:rPr>
          <w:rFonts w:ascii="Times New Roman" w:hAnsi="Times New Roman"/>
          <w:sz w:val="20"/>
        </w:rPr>
        <w:t xml:space="preserve"> ska granska hur väl styrelserna har operatio</w:t>
      </w:r>
      <w:r w:rsidRPr="0070428A">
        <w:rPr>
          <w:rFonts w:ascii="Times New Roman" w:hAnsi="Times New Roman"/>
          <w:sz w:val="20"/>
        </w:rPr>
        <w:softHyphen/>
        <w:t>naliserat de övergripande målen får i slutändan regeringens värdering av avkastning och risk stor betydelse. En god styrning av AP</w:t>
      </w:r>
      <w:r w:rsidRPr="0070428A">
        <w:rPr>
          <w:rFonts w:ascii="Times New Roman" w:hAnsi="Times New Roman"/>
          <w:sz w:val="20"/>
        </w:rPr>
        <w:noBreakHyphen/>
        <w:t>fonderna förutsätter att regeringens utvärdering så långt som möjligt utmärks av konsistens över tiden. Värderingen av avkastning och risk bör inte variera alltför mycket mellan olika år. Av den anledningen bör utvär</w:t>
      </w:r>
      <w:r w:rsidRPr="0070428A">
        <w:rPr>
          <w:rFonts w:ascii="Times New Roman" w:hAnsi="Times New Roman"/>
          <w:sz w:val="20"/>
        </w:rPr>
        <w:softHyphen/>
        <w:t>deringen primärt avse ett långsiktigt perspektiv. En sådan inriktning av utvärderingen minskar uppmärksamheten på fondernas kortsiktiga utveckling och kan förväntas bidra till att fonderna ska uppvisa ökad självständighet i förvaltningsfrågor. Ett långsiktigt perspektiv för utvär</w:t>
      </w:r>
      <w:r w:rsidRPr="0070428A">
        <w:rPr>
          <w:rFonts w:ascii="Times New Roman" w:hAnsi="Times New Roman"/>
          <w:sz w:val="20"/>
        </w:rPr>
        <w:softHyphen/>
        <w:t xml:space="preserve">dering överensstämmer även med fondernas uppdrag. </w:t>
      </w:r>
    </w:p>
    <w:p w14:paraId="443D4EAB"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Vid utvärdering av fondernas operativa förvaltning kan den utvärde</w:t>
      </w:r>
      <w:r w:rsidRPr="0070428A">
        <w:rPr>
          <w:rFonts w:ascii="Times New Roman" w:hAnsi="Times New Roman"/>
          <w:sz w:val="20"/>
        </w:rPr>
        <w:softHyphen/>
        <w:t>ringshorisont på fem år som tidigare använts bedömas vara en lämplig avvägning mellan önskvärdheten av långsiktighet och behovet av effek</w:t>
      </w:r>
      <w:r>
        <w:rPr>
          <w:rFonts w:ascii="Times New Roman" w:hAnsi="Times New Roman"/>
          <w:sz w:val="20"/>
        </w:rPr>
        <w:softHyphen/>
      </w:r>
      <w:r w:rsidRPr="0070428A">
        <w:rPr>
          <w:rFonts w:ascii="Times New Roman" w:hAnsi="Times New Roman"/>
          <w:sz w:val="20"/>
        </w:rPr>
        <w:t>tiv styrning. Vid utvärdering av styrelsernas strategiska beslut bör den granskade perioden vara längre.</w:t>
      </w:r>
    </w:p>
    <w:p w14:paraId="7EFFE217" w14:textId="357F31FC"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Utvärderingen bör i tillräckligt stor utsträckning inriktas mot styrel</w:t>
      </w:r>
      <w:r w:rsidRPr="0070428A">
        <w:rPr>
          <w:rFonts w:ascii="Times New Roman" w:hAnsi="Times New Roman"/>
          <w:sz w:val="20"/>
        </w:rPr>
        <w:softHyphen/>
        <w:t>sernas strategiska beslut som erfarenhetsmässigt har avgörande betydelse för den avkastning som därefter realiseras. Behovet av en lång horisont för utvärdering motiveras ytterst av fondernas långsiktiga uppdrag. Utvärde</w:t>
      </w:r>
      <w:r>
        <w:rPr>
          <w:rFonts w:ascii="Times New Roman" w:hAnsi="Times New Roman"/>
          <w:sz w:val="20"/>
        </w:rPr>
        <w:softHyphen/>
      </w:r>
      <w:r w:rsidRPr="0070428A">
        <w:rPr>
          <w:rFonts w:ascii="Times New Roman" w:hAnsi="Times New Roman"/>
          <w:sz w:val="20"/>
        </w:rPr>
        <w:t>ringen måste trots det avse en jämförelsevis begränsad period eftersom det annars kan vara alltför sent att dra slutsatser och att vidta sådana åtgärder som utvärderingen kan komma att motivera. Det faktum att styrelse</w:t>
      </w:r>
      <w:r>
        <w:rPr>
          <w:rFonts w:ascii="Times New Roman" w:hAnsi="Times New Roman"/>
          <w:sz w:val="20"/>
        </w:rPr>
        <w:softHyphen/>
      </w:r>
      <w:r w:rsidRPr="0070428A">
        <w:rPr>
          <w:rFonts w:ascii="Times New Roman" w:hAnsi="Times New Roman"/>
          <w:sz w:val="20"/>
        </w:rPr>
        <w:t xml:space="preserve">ledamöternas uppdrag är begränsat i tiden talar också för en jämförelsevis </w:t>
      </w:r>
      <w:r w:rsidRPr="0070428A">
        <w:rPr>
          <w:rFonts w:ascii="Times New Roman" w:hAnsi="Times New Roman"/>
          <w:sz w:val="20"/>
        </w:rPr>
        <w:lastRenderedPageBreak/>
        <w:t>begränsad period för utvärdering. Utvärderingen av styrelsernas strategiska beslut kan dock inte upphöra att ta hänsyn till AP-fondernas uppdrag, som det framgår av lag och förarbeten.</w:t>
      </w:r>
    </w:p>
    <w:p w14:paraId="399182BE"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Eftersom regeringens utvärdering ska balansera fondernas långtgående självständighet måste även finansieringen, och den resulterande medels</w:t>
      </w:r>
      <w:r w:rsidRPr="0070428A">
        <w:rPr>
          <w:rFonts w:ascii="Times New Roman" w:hAnsi="Times New Roman"/>
          <w:sz w:val="20"/>
        </w:rPr>
        <w:softHyphen/>
        <w:t>användningen, granskas. Styrelserna har inte endast stor frihet att välja inriktning och risknivå, utan även stor frihet att på egen hand besluta om verksamhetens finansiering. Det bör uppmärksammas att fonderna inte är konkurrensutsatta i denna del, vilket ställer särskilda krav på uppföljning och utvärdering. Normalt baseras regeringens utvärdering på de av styrelserna uppsatta målen. Regeringen har emellertid förbehållit sig rätten att göra en utvärdering mot riktmärken som regeringen själv valt om de riktmärken fonderna fastställt för sin portföljförvaltning bedöms vara uppenbart olämpliga (prop. 1999/2000:46 s. 114). I samband med utvärdering av kostnader är det angeläget att det även sker en prövning av fondernas val av förvaltningsmodeller. En sådan prövning innefattar såväl kostnader som förväntade resultat där förväntade resultat ska vara rimligt kvalitetssäkrade.</w:t>
      </w:r>
    </w:p>
    <w:p w14:paraId="1E518C91"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När det gäller AP-fondernas redovisningsprinciper bör dessa överens</w:t>
      </w:r>
      <w:r w:rsidRPr="0070428A">
        <w:rPr>
          <w:rFonts w:ascii="Times New Roman" w:hAnsi="Times New Roman"/>
          <w:sz w:val="20"/>
        </w:rPr>
        <w:softHyphen/>
        <w:t>stämma med god praxis och möjliggöra rättvisande bedömningar. Det är angeläget att avkastningen redovisas på ett jämförbart sätt. I kommuni</w:t>
      </w:r>
      <w:r w:rsidRPr="0070428A">
        <w:rPr>
          <w:rFonts w:ascii="Times New Roman" w:hAnsi="Times New Roman"/>
          <w:sz w:val="20"/>
        </w:rPr>
        <w:softHyphen/>
        <w:t>ka</w:t>
      </w:r>
      <w:r w:rsidRPr="0070428A">
        <w:rPr>
          <w:rFonts w:ascii="Times New Roman" w:hAnsi="Times New Roman"/>
          <w:sz w:val="20"/>
        </w:rPr>
        <w:softHyphen/>
        <w:t>tionen med allmänheten bör avkastningen redovisas efter kostnader, dvs. med korrigering för både interna kostnader och externa provisionskost</w:t>
      </w:r>
      <w:r w:rsidRPr="0070428A">
        <w:rPr>
          <w:rFonts w:ascii="Times New Roman" w:hAnsi="Times New Roman"/>
          <w:sz w:val="20"/>
        </w:rPr>
        <w:softHyphen/>
        <w:t>nader. Naturligtvis bör fondernas interna och externa kostnader själva ingå i den externa rapporteringen, med bevarad jämförbarhet bakåt i tiden.</w:t>
      </w:r>
    </w:p>
    <w:p w14:paraId="398A4C7A"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En utvärdering av fondernas verksamhet enligt ovan, i kombination med en fortgående dialog, har förutsättningar att bidra till fondernas utvecklingsarbete och till en god måluppfyllelse, vilket kan antas vara till långsiktig nytta för pensionssystemet. Även denna policy kan komma att utvecklas och förbättras i dialog med fondernas styrelser.</w:t>
      </w:r>
    </w:p>
    <w:p w14:paraId="09A4A7D6" w14:textId="77777777" w:rsidR="00C91AF4" w:rsidRPr="0070428A" w:rsidRDefault="00D30009" w:rsidP="00C91AF4">
      <w:pPr>
        <w:pStyle w:val="Rubrik3utannumrering"/>
      </w:pPr>
      <w:r w:rsidRPr="0070428A">
        <w:t>Riktlinjer för anställningsvillkor för ledande befattningshavare i AP-fonderna</w:t>
      </w:r>
    </w:p>
    <w:p w14:paraId="0CC7631C" w14:textId="77777777" w:rsidR="00C91AF4" w:rsidRPr="0070428A" w:rsidRDefault="00D30009" w:rsidP="00C91AF4">
      <w:pPr>
        <w:keepNext/>
        <w:tabs>
          <w:tab w:val="left" w:pos="907"/>
        </w:tabs>
        <w:spacing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Inledning</w:t>
      </w:r>
    </w:p>
    <w:p w14:paraId="5831DCA5"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AP-fondernas tillgångar utgör statliga medel som i lag har avsatts till sådan särskild förvaltning som anges i 9 kap. 8 § regeringsformen. AP-fondernas styrelser, som utses av regeringen, ansvarar för AP-fondernas förvaltning. Rollen som förvaltare av statliga pensionsmedel medför krav på att AP-fonderna uppbär allmänhetens förtroende. Regeringen har sedan 2001 uttalat att regeringens riktlinjer för incitamentsprogram i statliga bolag även bör vara vägledande för AP</w:t>
      </w:r>
      <w:r w:rsidRPr="0070428A">
        <w:rPr>
          <w:rFonts w:ascii="Times New Roman" w:hAnsi="Times New Roman"/>
          <w:sz w:val="20"/>
        </w:rPr>
        <w:noBreakHyphen/>
        <w:t>fonderna (</w:t>
      </w:r>
      <w:proofErr w:type="spellStart"/>
      <w:r w:rsidRPr="0070428A">
        <w:rPr>
          <w:rFonts w:ascii="Times New Roman" w:hAnsi="Times New Roman"/>
          <w:sz w:val="20"/>
        </w:rPr>
        <w:t>skr</w:t>
      </w:r>
      <w:proofErr w:type="spellEnd"/>
      <w:r w:rsidRPr="0070428A">
        <w:rPr>
          <w:rFonts w:ascii="Times New Roman" w:hAnsi="Times New Roman"/>
          <w:sz w:val="20"/>
        </w:rPr>
        <w:t>. 2000/01:131 s. 48). Mot bakgrund av ersättningsvillkorens stora betydel</w:t>
      </w:r>
      <w:r w:rsidRPr="0070428A">
        <w:rPr>
          <w:rFonts w:ascii="Times New Roman" w:hAnsi="Times New Roman"/>
          <w:sz w:val="20"/>
        </w:rPr>
        <w:softHyphen/>
        <w:t>se för allmänhetens förtroende anser regeringen att särskilda riktlinjer bör gälla för AP-fondernas styrelsearbete i frågor som rör anställnings- och ersättnings</w:t>
      </w:r>
      <w:r>
        <w:rPr>
          <w:rFonts w:ascii="Times New Roman" w:hAnsi="Times New Roman"/>
          <w:sz w:val="20"/>
        </w:rPr>
        <w:softHyphen/>
      </w:r>
      <w:r w:rsidRPr="0070428A">
        <w:rPr>
          <w:rFonts w:ascii="Times New Roman" w:hAnsi="Times New Roman"/>
          <w:sz w:val="20"/>
        </w:rPr>
        <w:t>villkor.</w:t>
      </w:r>
    </w:p>
    <w:p w14:paraId="0BEA9DFB"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Det är viktigt att styrelserna behandlar frågor om ersättning till de ledande befattningshavarna på ett medvetet, ansvarsfullt och transparent sätt och att styrelserna försäkrar sig om att den </w:t>
      </w:r>
      <w:r w:rsidRPr="0070428A">
        <w:rPr>
          <w:rFonts w:ascii="Times New Roman" w:hAnsi="Times New Roman"/>
          <w:i/>
          <w:sz w:val="20"/>
        </w:rPr>
        <w:t>totala ersättningen</w:t>
      </w:r>
      <w:r w:rsidRPr="0070428A">
        <w:rPr>
          <w:rFonts w:ascii="Times New Roman" w:hAnsi="Times New Roman"/>
          <w:sz w:val="20"/>
        </w:rPr>
        <w:t xml:space="preserve"> är </w:t>
      </w:r>
      <w:r w:rsidRPr="0070428A">
        <w:rPr>
          <w:rFonts w:ascii="Times New Roman" w:hAnsi="Times New Roman"/>
          <w:sz w:val="20"/>
        </w:rPr>
        <w:lastRenderedPageBreak/>
        <w:t>rimlig, präglad av måttfullhet och väl avvägd, samt bidrar till en god etik och organisationskultur.</w:t>
      </w:r>
    </w:p>
    <w:p w14:paraId="42BB5936"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Regeringen kommer att följa upp och utvärdera efterlevnaden av dessa riktlinjer. Utvärderingen avser att behandla hur AP-fonderna har tilläm</w:t>
      </w:r>
      <w:r w:rsidRPr="0070428A">
        <w:rPr>
          <w:rFonts w:ascii="Times New Roman" w:hAnsi="Times New Roman"/>
          <w:sz w:val="20"/>
        </w:rPr>
        <w:softHyphen/>
        <w:t>pat riktlinjerna och levt upp till riktlinjernas ersättningsprinciper. Utvär</w:t>
      </w:r>
      <w:r w:rsidRPr="0070428A">
        <w:rPr>
          <w:rFonts w:ascii="Times New Roman" w:hAnsi="Times New Roman"/>
          <w:sz w:val="20"/>
        </w:rPr>
        <w:softHyphen/>
        <w:t>deringen kommer att redovisas i regeringens årliga skrivelse till riks</w:t>
      </w:r>
      <w:r w:rsidRPr="0070428A">
        <w:rPr>
          <w:rFonts w:ascii="Times New Roman" w:hAnsi="Times New Roman"/>
          <w:sz w:val="20"/>
        </w:rPr>
        <w:softHyphen/>
        <w:t>dagen med redogörelse för AP-fondernas verksamhet.</w:t>
      </w:r>
    </w:p>
    <w:p w14:paraId="285A3AD8" w14:textId="77777777" w:rsidR="00C91AF4" w:rsidRPr="0070428A" w:rsidRDefault="00D30009" w:rsidP="00C91AF4">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Tillämpningsområde</w:t>
      </w:r>
    </w:p>
    <w:p w14:paraId="28903C39"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Dessa riktlinjer kompletterar regeringens riktlinjer för anställningsvillkor för ledande befattningshavare i företag med statligt ägande. Genom rikt</w:t>
      </w:r>
      <w:r w:rsidRPr="0070428A">
        <w:rPr>
          <w:rFonts w:ascii="Times New Roman" w:hAnsi="Times New Roman"/>
          <w:sz w:val="20"/>
        </w:rPr>
        <w:softHyphen/>
        <w:t>linjer som riktar sig direkt till AP-fonderna bortfaller, för AP-fondernas del, behovet att hänvisa till regeringens riktlinjer för anställningsvillkor för ledande befattningshavare i företag med statligt ägande. Styrelsen ansvarar för att tidigare ingångna avtal med ledande befattningshavare innefattande villkor om rörlig lön omförhandlas så att de överensstämmer med dessa riktlinjer. Andra ingångna avtal som strider mot dessa rikt</w:t>
      </w:r>
      <w:r w:rsidRPr="0070428A">
        <w:rPr>
          <w:rFonts w:ascii="Times New Roman" w:hAnsi="Times New Roman"/>
          <w:sz w:val="20"/>
        </w:rPr>
        <w:softHyphen/>
        <w:t>linjer bör omförhandlas.</w:t>
      </w:r>
    </w:p>
    <w:p w14:paraId="406322AF"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70428A">
        <w:rPr>
          <w:rFonts w:ascii="Times New Roman" w:hAnsi="Times New Roman"/>
          <w:sz w:val="20"/>
        </w:rPr>
        <w:t>Riktlinjerna utgör en del av regeringens policy för styrning och utvär</w:t>
      </w:r>
      <w:r w:rsidRPr="0070428A">
        <w:rPr>
          <w:rFonts w:ascii="Times New Roman" w:hAnsi="Times New Roman"/>
          <w:sz w:val="20"/>
        </w:rPr>
        <w:softHyphen/>
        <w:t xml:space="preserve">dering av AP-fonderna. I företag där AP-fonderna direkt eller genom ett företag är delägare bör AP-fonderna respektive företaget i dialog med övriga ägare verka för att riktlinjerna tillämpas så långt som möjligt. </w:t>
      </w:r>
    </w:p>
    <w:p w14:paraId="36367475" w14:textId="77777777" w:rsidR="00C91AF4" w:rsidRPr="0070428A" w:rsidRDefault="00D30009" w:rsidP="00C91AF4">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Styrelsens ansvarsområde</w:t>
      </w:r>
    </w:p>
    <w:p w14:paraId="621E8105"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Styrelserna i AP-fonderna ska besluta om riktlinjer för ersättning till ledande befattningshavare.</w:t>
      </w:r>
      <w:r w:rsidRPr="0070428A" w:rsidDel="00A6359D">
        <w:rPr>
          <w:rFonts w:ascii="Times New Roman" w:hAnsi="Times New Roman"/>
          <w:sz w:val="20"/>
        </w:rPr>
        <w:t xml:space="preserve"> </w:t>
      </w:r>
      <w:r w:rsidRPr="0070428A">
        <w:rPr>
          <w:rFonts w:ascii="Times New Roman" w:hAnsi="Times New Roman"/>
          <w:sz w:val="20"/>
        </w:rPr>
        <w:t>Riktlinjerna ska vara förenliga med reger</w:t>
      </w:r>
      <w:r w:rsidRPr="0070428A">
        <w:rPr>
          <w:rFonts w:ascii="Times New Roman" w:hAnsi="Times New Roman"/>
          <w:sz w:val="20"/>
        </w:rPr>
        <w:softHyphen/>
        <w:t>ingens riktlinjer.</w:t>
      </w:r>
    </w:p>
    <w:p w14:paraId="474898D3"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Av styrelsens riktlinjer ska </w:t>
      </w:r>
      <w:proofErr w:type="gramStart"/>
      <w:r>
        <w:rPr>
          <w:rFonts w:ascii="Times New Roman" w:hAnsi="Times New Roman"/>
          <w:sz w:val="20"/>
        </w:rPr>
        <w:t>bl.a.</w:t>
      </w:r>
      <w:proofErr w:type="gramEnd"/>
      <w:r w:rsidRPr="0070428A">
        <w:rPr>
          <w:rFonts w:ascii="Times New Roman" w:hAnsi="Times New Roman"/>
          <w:sz w:val="20"/>
        </w:rPr>
        <w:t xml:space="preserve"> framgå</w:t>
      </w:r>
    </w:p>
    <w:p w14:paraId="471BA1BB" w14:textId="77777777" w:rsidR="00C91AF4" w:rsidRPr="0070428A" w:rsidRDefault="00D30009" w:rsidP="0035327A">
      <w:pPr>
        <w:pStyle w:val="Numreradlista"/>
      </w:pPr>
      <w:r w:rsidRPr="0070428A">
        <w:t xml:space="preserve">hur styrelsen säkerställer att ersättningarna följer dessa riktlinjer, </w:t>
      </w:r>
    </w:p>
    <w:p w14:paraId="0A185CED" w14:textId="77777777" w:rsidR="00C91AF4" w:rsidRPr="0070428A" w:rsidRDefault="00D30009" w:rsidP="0035327A">
      <w:pPr>
        <w:pStyle w:val="Numreradlista"/>
      </w:pPr>
      <w:r w:rsidRPr="0070428A">
        <w:t>att det ska finnas skriftligt underlag som utvisar AP-fondens kostnad innan beslut om enskild ersättning beslutas.</w:t>
      </w:r>
    </w:p>
    <w:p w14:paraId="63B1A957" w14:textId="77777777" w:rsidR="00C91AF4" w:rsidRDefault="00C91AF4"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1BA661E" w14:textId="77777777" w:rsidR="00C91AF4" w:rsidRPr="0070428A" w:rsidRDefault="00D30009" w:rsidP="00C91AF4">
      <w:pPr>
        <w:pStyle w:val="Brdtext"/>
      </w:pPr>
      <w:r w:rsidRPr="0070428A">
        <w:t xml:space="preserve">Det är </w:t>
      </w:r>
      <w:r w:rsidRPr="0070428A">
        <w:rPr>
          <w:i/>
        </w:rPr>
        <w:t>hela styrelsens</w:t>
      </w:r>
      <w:r w:rsidRPr="0070428A">
        <w:t xml:space="preserve"> ansvar att fastställa ersättning till den verkstäl</w:t>
      </w:r>
      <w:r w:rsidRPr="0070428A">
        <w:softHyphen/>
        <w:t>lande direktören. Styrelsen ska även säkerställa att såväl den verkstäl</w:t>
      </w:r>
      <w:r w:rsidRPr="0070428A">
        <w:softHyphen/>
        <w:t>lande direktörens som övriga ledande befattningshavares ersättningar ryms inom styrelsens riktlinjer.</w:t>
      </w:r>
    </w:p>
    <w:p w14:paraId="56EC5BDF"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Styrelsen ska säkerställa att den verkställande direktören tillser att AP-fondens ersättningar till övriga anställda bygger på ersättningsprinciperna enligt nedan. </w:t>
      </w:r>
    </w:p>
    <w:p w14:paraId="448D6516" w14:textId="77777777" w:rsidR="00C91AF4" w:rsidRPr="0070428A" w:rsidRDefault="00D30009" w:rsidP="00C91AF4">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Ersättningsprinciper</w:t>
      </w:r>
    </w:p>
    <w:p w14:paraId="7F6BC61E"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Den totala ersättningen till ledande befattningshavare ska vara rimlig och väl avvägd. Den ska även vara konkurrenskraftig, takbestämd, och ändamålsenlig, samt bidra till en god etik och organisationskultur. Ersätt</w:t>
      </w:r>
      <w:r w:rsidRPr="0070428A">
        <w:rPr>
          <w:rFonts w:ascii="Times New Roman" w:hAnsi="Times New Roman"/>
          <w:sz w:val="20"/>
        </w:rPr>
        <w:softHyphen/>
        <w:t>ningen ska inte vara löneledande i förhållande till jämförbara institut utan präglas av måttfullhet. Rörlig lön ska inte ges till ledande befattnings</w:t>
      </w:r>
      <w:r w:rsidRPr="0070428A">
        <w:rPr>
          <w:rFonts w:ascii="Times New Roman" w:hAnsi="Times New Roman"/>
          <w:sz w:val="20"/>
        </w:rPr>
        <w:softHyphen/>
        <w:t>havare. Med beaktande av övriga principer i dessa riktlinjer är det möj</w:t>
      </w:r>
      <w:r w:rsidRPr="0070428A">
        <w:rPr>
          <w:rFonts w:ascii="Times New Roman" w:hAnsi="Times New Roman"/>
          <w:sz w:val="20"/>
        </w:rPr>
        <w:softHyphen/>
        <w:t xml:space="preserve">ligt att ge rörlig lön till övriga anställda. Det ställs dock särskilda krav i dessa fall med hänsyn till AP-fondernas roll som förvaltare av statliga pensionsmedel. Som ytterligare förutsättningar för rörlig lön gäller därför </w:t>
      </w:r>
      <w:r w:rsidRPr="0070428A">
        <w:rPr>
          <w:rFonts w:ascii="Times New Roman" w:hAnsi="Times New Roman"/>
          <w:sz w:val="20"/>
        </w:rPr>
        <w:lastRenderedPageBreak/>
        <w:t>att den är begränsad till ett belopp som maximalt motsvarar två månads</w:t>
      </w:r>
      <w:r w:rsidRPr="0070428A">
        <w:rPr>
          <w:rFonts w:ascii="Times New Roman" w:hAnsi="Times New Roman"/>
          <w:sz w:val="20"/>
        </w:rPr>
        <w:softHyphen/>
        <w:t xml:space="preserve">löner, att den totala ersättningen alltid ligger inom ramen för styrelsens riktlinjer samt att det finns en objektiv grund för utbetalning av rörlig lön som har kommunicerats tydligt. </w:t>
      </w:r>
    </w:p>
    <w:p w14:paraId="649C77E3" w14:textId="6B48B4CE"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Pensionsförmåner ska vara avgiftsbestämda, såvida de inte följer tillämplig kollektiv pensionsplan, och avgiften bör inte överstiga 30 pro</w:t>
      </w:r>
      <w:r>
        <w:rPr>
          <w:rFonts w:ascii="Times New Roman" w:hAnsi="Times New Roman"/>
          <w:sz w:val="20"/>
        </w:rPr>
        <w:softHyphen/>
      </w:r>
      <w:r w:rsidRPr="0070428A">
        <w:rPr>
          <w:rFonts w:ascii="Times New Roman" w:hAnsi="Times New Roman"/>
          <w:sz w:val="20"/>
        </w:rPr>
        <w:t>cent av den fasta lönen. I de fall AP-fonden avtalar om en förmåns</w:t>
      </w:r>
      <w:r w:rsidRPr="0070428A">
        <w:rPr>
          <w:rFonts w:ascii="Times New Roman" w:hAnsi="Times New Roman"/>
          <w:sz w:val="20"/>
        </w:rPr>
        <w:softHyphen/>
        <w:t>bestämd pensionsförmån, ska den således följa tillämplig kollektiv pensionsplan. Eventuella utökningar av den kollektiva pen</w:t>
      </w:r>
      <w:r>
        <w:rPr>
          <w:rFonts w:ascii="Times New Roman" w:hAnsi="Times New Roman"/>
          <w:sz w:val="20"/>
        </w:rPr>
        <w:softHyphen/>
      </w:r>
      <w:r w:rsidRPr="0070428A">
        <w:rPr>
          <w:rFonts w:ascii="Times New Roman" w:hAnsi="Times New Roman"/>
          <w:sz w:val="20"/>
        </w:rPr>
        <w:t xml:space="preserve">sionsplanen på </w:t>
      </w:r>
      <w:proofErr w:type="spellStart"/>
      <w:r w:rsidRPr="0070428A">
        <w:rPr>
          <w:rFonts w:ascii="Times New Roman" w:hAnsi="Times New Roman"/>
          <w:sz w:val="20"/>
        </w:rPr>
        <w:t>lönedelar</w:t>
      </w:r>
      <w:proofErr w:type="spellEnd"/>
      <w:r w:rsidRPr="0070428A">
        <w:rPr>
          <w:rFonts w:ascii="Times New Roman" w:hAnsi="Times New Roman"/>
          <w:sz w:val="20"/>
        </w:rPr>
        <w:t xml:space="preserve"> överstigande de inkomstnivåer som täcks av planen ska vara avgifts</w:t>
      </w:r>
      <w:r w:rsidR="00585A9D">
        <w:rPr>
          <w:rFonts w:ascii="Times New Roman" w:hAnsi="Times New Roman"/>
          <w:sz w:val="20"/>
        </w:rPr>
        <w:softHyphen/>
      </w:r>
      <w:r w:rsidRPr="0070428A">
        <w:rPr>
          <w:rFonts w:ascii="Times New Roman" w:hAnsi="Times New Roman"/>
          <w:sz w:val="20"/>
        </w:rPr>
        <w:t>bestämda. AP-fondens kostnad för pension ska bäras under den anställdes aktiva tid. Inga pensionspremier för ytterligare pensionskost</w:t>
      </w:r>
      <w:r w:rsidRPr="0070428A">
        <w:rPr>
          <w:rFonts w:ascii="Times New Roman" w:hAnsi="Times New Roman"/>
          <w:sz w:val="20"/>
        </w:rPr>
        <w:softHyphen/>
        <w:t>nader ska betalas av AP-fonden efter att den anställde har gått i pension. Pensions</w:t>
      </w:r>
      <w:r w:rsidR="00585A9D">
        <w:rPr>
          <w:rFonts w:ascii="Times New Roman" w:hAnsi="Times New Roman"/>
          <w:sz w:val="20"/>
        </w:rPr>
        <w:softHyphen/>
      </w:r>
      <w:r w:rsidRPr="0070428A">
        <w:rPr>
          <w:rFonts w:ascii="Times New Roman" w:hAnsi="Times New Roman"/>
          <w:sz w:val="20"/>
        </w:rPr>
        <w:t xml:space="preserve">åldern ska inte understiga 62 år och bör vara lägst 65 år. </w:t>
      </w:r>
    </w:p>
    <w:p w14:paraId="61B03D91"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Vid uppsägning från AP-fondens sida ska uppsägningstiden inte över</w:t>
      </w:r>
      <w:r>
        <w:rPr>
          <w:rFonts w:ascii="Times New Roman" w:hAnsi="Times New Roman"/>
          <w:sz w:val="20"/>
        </w:rPr>
        <w:softHyphen/>
      </w:r>
      <w:r w:rsidRPr="0070428A">
        <w:rPr>
          <w:rFonts w:ascii="Times New Roman" w:hAnsi="Times New Roman"/>
          <w:sz w:val="20"/>
        </w:rPr>
        <w:t>stiga sex månader. Vid uppsägning från AP-fondens sida kan även avgångsvederlag utgå motsvarande högst arton månadslöner. Avgångs</w:t>
      </w:r>
      <w:r w:rsidRPr="0070428A">
        <w:rPr>
          <w:rFonts w:ascii="Times New Roman" w:hAnsi="Times New Roman"/>
          <w:sz w:val="20"/>
        </w:rPr>
        <w:softHyphen/>
        <w:t>vederlaget ska utbetalas månadsvis och utgöras av enbart den fasta månadslönen utan tillägg för förmåner. Vid ny anställning eller vid erhål</w:t>
      </w:r>
      <w:r>
        <w:rPr>
          <w:rFonts w:ascii="Times New Roman" w:hAnsi="Times New Roman"/>
          <w:sz w:val="20"/>
        </w:rPr>
        <w:softHyphen/>
      </w:r>
      <w:r w:rsidRPr="0070428A">
        <w:rPr>
          <w:rFonts w:ascii="Times New Roman" w:hAnsi="Times New Roman"/>
          <w:sz w:val="20"/>
        </w:rPr>
        <w:t>lande av inkomst från näringsverksamhet ska ersättningen från den upp</w:t>
      </w:r>
      <w:r>
        <w:rPr>
          <w:rFonts w:ascii="Times New Roman" w:hAnsi="Times New Roman"/>
          <w:sz w:val="20"/>
        </w:rPr>
        <w:softHyphen/>
      </w:r>
      <w:r w:rsidRPr="0070428A">
        <w:rPr>
          <w:rFonts w:ascii="Times New Roman" w:hAnsi="Times New Roman"/>
          <w:sz w:val="20"/>
        </w:rPr>
        <w:t>sägande AP-fonden reduceras med ett belopp som motsvarar den nya inkomsten under den tid då uppsägningslön och avgångsvederlag utgår. Vid uppsägning från den anställdes sida ska inget avgångsvederlag utgå. Avgångsvederlag utbetalas aldrig längre än till 65 års ålder.</w:t>
      </w:r>
    </w:p>
    <w:p w14:paraId="4136D86A" w14:textId="77777777" w:rsidR="00C91AF4" w:rsidRPr="0070428A" w:rsidRDefault="00D30009" w:rsidP="00C91AF4">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Redovisning</w:t>
      </w:r>
    </w:p>
    <w:p w14:paraId="70193432"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AP-fonderna ska redovisa ersättningar till de ledande befattningshavarna på motsvarande sätt som noterade företag. Det innebär att AP-fonderna ska iaktta de särskilda regler om redovisning av ersättningar till de ledande befattningshavarna som gäller för noterade företag och publika aktiebolag. Reglerna för detta återfinns huvudsakligen i aktiebolagslagen (2005:551) och i årsredovisningslagen (1995:1554). Dessutom ska ersätt</w:t>
      </w:r>
      <w:r w:rsidRPr="0070428A">
        <w:rPr>
          <w:rFonts w:ascii="Times New Roman" w:hAnsi="Times New Roman"/>
          <w:sz w:val="20"/>
        </w:rPr>
        <w:softHyphen/>
        <w:t>ningen för varje enskild ledande befattningshavare särredovisas med avseende på fast lön, förmåner och avgångsvederlag.</w:t>
      </w:r>
    </w:p>
    <w:p w14:paraId="11F44C44"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Styrelsen ska i årsredovisningen redovisa om tidigare beslutade rikt</w:t>
      </w:r>
      <w:r w:rsidRPr="0070428A">
        <w:rPr>
          <w:rFonts w:ascii="Times New Roman" w:hAnsi="Times New Roman"/>
          <w:sz w:val="20"/>
        </w:rPr>
        <w:softHyphen/>
        <w:t>linjer har följts eller inte och skälen för eventuell avvikelse. Vidare ska AP-fondernas revisorer till revisionsberättelsen foga ett skriftligt och undertecknat yttrande avseende om de anser att de riktlinjer som har gällt för räkenskapsåret har följts eller inte.</w:t>
      </w:r>
    </w:p>
    <w:p w14:paraId="641E87F8" w14:textId="77777777" w:rsidR="00C91AF4" w:rsidRPr="0070428A" w:rsidRDefault="00D30009" w:rsidP="00C91AF4">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Definitioner</w:t>
      </w:r>
    </w:p>
    <w:p w14:paraId="025328F0" w14:textId="77777777" w:rsidR="00C91AF4" w:rsidRPr="0070428A" w:rsidRDefault="00D30009" w:rsidP="00C91A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ledande befattningshavare</w:t>
      </w:r>
      <w:r w:rsidRPr="0070428A">
        <w:rPr>
          <w:rFonts w:ascii="Times New Roman" w:hAnsi="Times New Roman"/>
          <w:sz w:val="20"/>
        </w:rPr>
        <w:t xml:space="preserve"> avses verkställande direktör och andra personer i AP-fondens ledningsgrupp. Denna krets omfattar normalt chefer som är direkt underställda den verkställande direktören.</w:t>
      </w:r>
    </w:p>
    <w:p w14:paraId="4B562B9F"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ersättnin</w:t>
      </w:r>
      <w:r w:rsidRPr="0070428A">
        <w:rPr>
          <w:rFonts w:ascii="Times New Roman" w:hAnsi="Times New Roman"/>
          <w:sz w:val="20"/>
        </w:rPr>
        <w:t xml:space="preserve">g avses alla ersättningar och förmåner till den anställde, såsom lön, förmåner och avgångsvederlag. </w:t>
      </w:r>
    </w:p>
    <w:p w14:paraId="43D44197"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förmåner</w:t>
      </w:r>
      <w:r w:rsidRPr="0070428A">
        <w:rPr>
          <w:rFonts w:ascii="Times New Roman" w:hAnsi="Times New Roman"/>
          <w:sz w:val="20"/>
        </w:rPr>
        <w:t xml:space="preserve"> avses olika former av ersättning för arbete som ges i annat än kontanter, exempelvis pension samt bil-, bostads- och andra skatte</w:t>
      </w:r>
      <w:r>
        <w:rPr>
          <w:rFonts w:ascii="Times New Roman" w:hAnsi="Times New Roman"/>
          <w:sz w:val="20"/>
        </w:rPr>
        <w:softHyphen/>
      </w:r>
      <w:r w:rsidRPr="0070428A">
        <w:rPr>
          <w:rFonts w:ascii="Times New Roman" w:hAnsi="Times New Roman"/>
          <w:sz w:val="20"/>
        </w:rPr>
        <w:t>pliktiga förmåner.</w:t>
      </w:r>
    </w:p>
    <w:p w14:paraId="40E50BA2"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lastRenderedPageBreak/>
        <w:t xml:space="preserve">Med </w:t>
      </w:r>
      <w:r w:rsidRPr="0070428A">
        <w:rPr>
          <w:rFonts w:ascii="Times New Roman" w:hAnsi="Times New Roman"/>
          <w:i/>
          <w:sz w:val="20"/>
        </w:rPr>
        <w:t xml:space="preserve">rörlig lön </w:t>
      </w:r>
      <w:r w:rsidRPr="0070428A">
        <w:rPr>
          <w:rFonts w:ascii="Times New Roman" w:hAnsi="Times New Roman"/>
          <w:sz w:val="20"/>
        </w:rPr>
        <w:t>avses exempelvis incitamentsprogram, gratifikationer, ersättning från vinstandelsstiftelser, provisionslön och liknande ersätt</w:t>
      </w:r>
      <w:r w:rsidRPr="0070428A">
        <w:rPr>
          <w:rFonts w:ascii="Times New Roman" w:hAnsi="Times New Roman"/>
          <w:sz w:val="20"/>
        </w:rPr>
        <w:softHyphen/>
        <w:t>ningar.</w:t>
      </w:r>
    </w:p>
    <w:p w14:paraId="2DFC0E29"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avgiftsbestämd</w:t>
      </w:r>
      <w:r w:rsidRPr="0070428A">
        <w:rPr>
          <w:rFonts w:ascii="Times New Roman" w:hAnsi="Times New Roman"/>
          <w:sz w:val="20"/>
        </w:rPr>
        <w:t xml:space="preserve"> </w:t>
      </w:r>
      <w:r w:rsidRPr="0070428A">
        <w:rPr>
          <w:rFonts w:ascii="Times New Roman" w:hAnsi="Times New Roman"/>
          <w:i/>
          <w:sz w:val="20"/>
        </w:rPr>
        <w:t xml:space="preserve">pension </w:t>
      </w:r>
      <w:r w:rsidRPr="0070428A">
        <w:rPr>
          <w:rFonts w:ascii="Times New Roman" w:hAnsi="Times New Roman"/>
          <w:sz w:val="20"/>
        </w:rPr>
        <w:t>(premiebestämd pension) avses att pensionspremien är bestämd som en viss procent av den nuvarande fasta lönen.</w:t>
      </w:r>
    </w:p>
    <w:p w14:paraId="39B7F93C" w14:textId="77777777" w:rsidR="00C91AF4" w:rsidRPr="0070428A" w:rsidRDefault="00D30009" w:rsidP="00C91AF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förmånsbestämd</w:t>
      </w:r>
      <w:r w:rsidRPr="0070428A">
        <w:rPr>
          <w:rFonts w:ascii="Times New Roman" w:hAnsi="Times New Roman"/>
          <w:sz w:val="20"/>
        </w:rPr>
        <w:t xml:space="preserve"> </w:t>
      </w:r>
      <w:r w:rsidRPr="0070428A">
        <w:rPr>
          <w:rFonts w:ascii="Times New Roman" w:hAnsi="Times New Roman"/>
          <w:i/>
          <w:sz w:val="20"/>
        </w:rPr>
        <w:t xml:space="preserve">pension </w:t>
      </w:r>
      <w:r w:rsidRPr="0070428A">
        <w:rPr>
          <w:rFonts w:ascii="Times New Roman" w:hAnsi="Times New Roman"/>
          <w:sz w:val="20"/>
        </w:rPr>
        <w:t>avses att pensionens storlek är bestämd som en viss procent av en viss definierad fast lön.</w:t>
      </w:r>
    </w:p>
    <w:p w14:paraId="0F221A33" w14:textId="738588DB" w:rsidR="00C91AF4" w:rsidRDefault="00C91AF4" w:rsidP="00C91AF4">
      <w:pPr>
        <w:pStyle w:val="Brdtextmedindrag"/>
      </w:pPr>
    </w:p>
    <w:p w14:paraId="64E01FC2" w14:textId="77777777" w:rsidR="00C91AF4" w:rsidRDefault="00C91AF4" w:rsidP="00C91AF4">
      <w:pPr>
        <w:pStyle w:val="Brdtextmedindrag"/>
      </w:pPr>
    </w:p>
    <w:p w14:paraId="2A53DC70" w14:textId="77777777" w:rsidR="00C91AF4" w:rsidRPr="00B6089E" w:rsidRDefault="00C91AF4" w:rsidP="00C91AF4">
      <w:pPr>
        <w:pStyle w:val="Brdtextmedindrag"/>
        <w:sectPr w:rsidR="00C91AF4" w:rsidRPr="00B6089E" w:rsidSect="00155500">
          <w:headerReference w:type="even" r:id="rId62"/>
          <w:headerReference w:type="default" r:id="rId63"/>
          <w:footerReference w:type="even" r:id="rId64"/>
          <w:footerReference w:type="default" r:id="rId65"/>
          <w:headerReference w:type="first" r:id="rId66"/>
          <w:footerReference w:type="first" r:id="rId67"/>
          <w:pgSz w:w="9356" w:h="13721" w:code="9"/>
          <w:pgMar w:top="794" w:right="2438" w:bottom="1191" w:left="1021" w:header="0" w:footer="709" w:gutter="0"/>
          <w:cols w:space="708"/>
          <w:docGrid w:linePitch="360"/>
        </w:sectPr>
      </w:pPr>
    </w:p>
    <w:p w14:paraId="04D87C21" w14:textId="77777777" w:rsidR="00C91AF4" w:rsidRDefault="00D30009" w:rsidP="00C91AF4">
      <w:pPr>
        <w:pStyle w:val="Bilagarubrik"/>
      </w:pPr>
      <w:bookmarkStart w:id="268" w:name="_Toc449348640"/>
      <w:bookmarkStart w:id="269" w:name="_Toc451416631"/>
      <w:bookmarkStart w:id="270" w:name="_Toc483313580"/>
      <w:bookmarkStart w:id="271" w:name="_Toc514842437"/>
      <w:bookmarkStart w:id="272" w:name="_Toc9430707"/>
      <w:bookmarkStart w:id="273" w:name="_Toc41493018"/>
      <w:r w:rsidRPr="00533B15">
        <w:lastRenderedPageBreak/>
        <w:t>Placeringsbestämmelser för AP-fondernas verksamhet i sammandrag</w:t>
      </w:r>
      <w:bookmarkEnd w:id="268"/>
      <w:bookmarkEnd w:id="269"/>
      <w:bookmarkEnd w:id="270"/>
      <w:bookmarkEnd w:id="271"/>
      <w:bookmarkEnd w:id="272"/>
      <w:bookmarkEnd w:id="273"/>
    </w:p>
    <w:p w14:paraId="001EB2D1" w14:textId="43D163B2" w:rsidR="00C91AF4" w:rsidRDefault="00D30009" w:rsidP="00C91AF4">
      <w:pPr>
        <w:pStyle w:val="Brdtext"/>
        <w:spacing w:before="360"/>
      </w:pPr>
      <w:r>
        <w:t xml:space="preserve">Placeringsbestämmelserna för Första–Fjärde och Sjunde AP-fondernas verksamhet regleras i lagen (2000:192) om allmänna pensionsfonder </w:t>
      </w:r>
      <w:r w:rsidR="00103E57">
        <w:br/>
      </w:r>
      <w:r>
        <w:t xml:space="preserve">(AP-fonder) medan motsvarande bestämmelser för Sjätte AP-fonden regleras i lagen (2000:193) om Sjätte AP-fonden. </w:t>
      </w:r>
    </w:p>
    <w:p w14:paraId="34BEB193" w14:textId="77777777" w:rsidR="00C91AF4" w:rsidRPr="00B142A0" w:rsidRDefault="00D30009" w:rsidP="00C91AF4">
      <w:pPr>
        <w:pStyle w:val="Brdtextmedindrag"/>
      </w:pPr>
      <w:r>
        <w:t>Bilagan ger en sammanfattning av dessa placeringsbestämmelser.</w:t>
      </w:r>
    </w:p>
    <w:p w14:paraId="12AF3058" w14:textId="77777777" w:rsidR="00C91AF4" w:rsidRDefault="00D30009" w:rsidP="00C91AF4">
      <w:pPr>
        <w:pStyle w:val="Rubrik3utannumrering"/>
      </w:pPr>
      <w:bookmarkStart w:id="274" w:name="_Toc354997502"/>
      <w:bookmarkEnd w:id="274"/>
      <w:r>
        <w:t>Första–Fjärde AP-fonderna</w:t>
      </w:r>
    </w:p>
    <w:p w14:paraId="65DE5CF5" w14:textId="149A1DD5" w:rsidR="00C91AF4" w:rsidRDefault="00D30009" w:rsidP="00C91AF4">
      <w:pPr>
        <w:pStyle w:val="Brdtext"/>
      </w:pPr>
      <w:r>
        <w:t>Enligt gällande regelverk ska Första–Fjärde AP-fonderna förvalta port</w:t>
      </w:r>
      <w:r>
        <w:softHyphen/>
        <w:t>följer bestående av främst marknadsnoterade och omsättningsbara värde</w:t>
      </w:r>
      <w:r>
        <w:softHyphen/>
        <w:t xml:space="preserve">papper och aktier. Minst </w:t>
      </w:r>
      <w:r w:rsidR="00052E49">
        <w:t>20</w:t>
      </w:r>
      <w:r>
        <w:t> procent av det marknadsvärderade kapitalet ska placeras i räntebärande instrument med låg risk, se tabellen nedan.</w:t>
      </w:r>
    </w:p>
    <w:p w14:paraId="1EA11DAA" w14:textId="55DFA62A" w:rsidR="00C91AF4" w:rsidRDefault="00D30009" w:rsidP="00C91AF4">
      <w:pPr>
        <w:pStyle w:val="Brdtextmedindrag"/>
      </w:pPr>
      <w:r w:rsidRPr="00B142A0">
        <w:t>I relation till den inhemska aktiemarknaden får var och en av Första–Fjärde AP-fonderna inneha aktier i svenska bolag som är upptagna till handel på en reglerad marknad i Sverige till ett marknadsvärde som uppgår till högst två</w:t>
      </w:r>
      <w:r>
        <w:t> procent</w:t>
      </w:r>
      <w:r w:rsidRPr="00B142A0">
        <w:t xml:space="preserve"> av det totala marknadsvärdet av sådana aktier. I</w:t>
      </w:r>
      <w:r w:rsidR="00103E57">
        <w:t> </w:t>
      </w:r>
      <w:r w:rsidRPr="00B142A0">
        <w:t>enskilda bolag får en fond äga aktier i bolag som är upptagna till handel på en reglerad marknad, intill ett belopp som motsvarar högst tio</w:t>
      </w:r>
      <w:r>
        <w:t> procent</w:t>
      </w:r>
      <w:r w:rsidRPr="00B142A0">
        <w:t xml:space="preserve"> av röstetalet för aktierna i bolaget. </w:t>
      </w:r>
      <w:r w:rsidR="00052E49">
        <w:t>Upp till 40 procent</w:t>
      </w:r>
      <w:r w:rsidRPr="00B142A0">
        <w:t xml:space="preserve"> av det marknads</w:t>
      </w:r>
      <w:r w:rsidR="00103E57">
        <w:softHyphen/>
      </w:r>
      <w:r w:rsidRPr="00B142A0">
        <w:t xml:space="preserve">värderade fondkapitalet får placeras i </w:t>
      </w:r>
      <w:r w:rsidR="00052E49">
        <w:t>illikvida tillgångar</w:t>
      </w:r>
      <w:r w:rsidRPr="00B142A0">
        <w:t xml:space="preserve"> (max 3</w:t>
      </w:r>
      <w:r w:rsidR="00052E49">
        <w:t>5</w:t>
      </w:r>
      <w:r>
        <w:t> procent</w:t>
      </w:r>
      <w:r w:rsidRPr="00B142A0">
        <w:t xml:space="preserve"> av röstetalet i onoterade riskkapitalbolag). Första–Fjärde AP</w:t>
      </w:r>
      <w:r w:rsidRPr="00B142A0">
        <w:noBreakHyphen/>
        <w:t>fondernas aktieplaceringar i fastighetsbolag är undan</w:t>
      </w:r>
      <w:r>
        <w:softHyphen/>
      </w:r>
      <w:r w:rsidRPr="00B142A0">
        <w:t>tagna från begränsning</w:t>
      </w:r>
      <w:r w:rsidR="00052E49">
        <w:t>en</w:t>
      </w:r>
      <w:r w:rsidRPr="00B142A0">
        <w:t xml:space="preserve"> avseende röstetal. Dessa placeringar begränsas i stället av en generell prin</w:t>
      </w:r>
      <w:r w:rsidR="00103E57">
        <w:softHyphen/>
      </w:r>
      <w:r w:rsidRPr="00B142A0">
        <w:t>cip om riskspridning. Högst 40</w:t>
      </w:r>
      <w:r>
        <w:t> procent</w:t>
      </w:r>
      <w:r w:rsidRPr="00B142A0">
        <w:t xml:space="preserve"> av Första–Fjärde AP-fondernas marknadsvärderade till</w:t>
      </w:r>
      <w:r w:rsidRPr="00B142A0">
        <w:softHyphen/>
        <w:t xml:space="preserve">gångar får vara utsatta för valutarisk. </w:t>
      </w:r>
    </w:p>
    <w:p w14:paraId="25FBC37F" w14:textId="77777777" w:rsidR="00C91AF4" w:rsidRDefault="00D30009" w:rsidP="00C91AF4">
      <w:pPr>
        <w:spacing w:line="2" w:lineRule="auto"/>
        <w:rPr>
          <w:sz w:val="20"/>
        </w:rPr>
      </w:pPr>
      <w:r>
        <w:rPr>
          <w:sz w:val="20"/>
        </w:rPr>
        <w:br w:type="page"/>
      </w:r>
    </w:p>
    <w:p w14:paraId="4687B694" w14:textId="77777777" w:rsidR="00C91AF4" w:rsidRPr="00B142A0" w:rsidRDefault="00D30009" w:rsidP="00C91AF4">
      <w:pPr>
        <w:pStyle w:val="TabellRubrik"/>
        <w:spacing w:before="0"/>
      </w:pPr>
      <w:r w:rsidRPr="00B142A0">
        <w:lastRenderedPageBreak/>
        <w:t>Tabell Första–Fjärde AP-fondernas placeringsregler i sammandrag</w:t>
      </w:r>
    </w:p>
    <w:tbl>
      <w:tblPr>
        <w:tblW w:w="0" w:type="auto"/>
        <w:tblLook w:val="0020" w:firstRow="1" w:lastRow="0" w:firstColumn="0" w:lastColumn="0" w:noHBand="0" w:noVBand="0"/>
      </w:tblPr>
      <w:tblGrid>
        <w:gridCol w:w="1908"/>
        <w:gridCol w:w="3699"/>
      </w:tblGrid>
      <w:tr w:rsidR="00C91AF4" w:rsidRPr="00B142A0" w14:paraId="03DB2200" w14:textId="77777777" w:rsidTr="00C91AF4">
        <w:trPr>
          <w:trHeight w:val="204"/>
        </w:trPr>
        <w:tc>
          <w:tcPr>
            <w:tcW w:w="1908" w:type="dxa"/>
            <w:tcBorders>
              <w:top w:val="single" w:sz="4" w:space="0" w:color="auto"/>
              <w:bottom w:val="single" w:sz="4" w:space="0" w:color="auto"/>
            </w:tcBorders>
          </w:tcPr>
          <w:p w14:paraId="5F7424A1" w14:textId="77777777" w:rsidR="00C91AF4" w:rsidRPr="009D67F5" w:rsidRDefault="00D30009" w:rsidP="00C91AF4">
            <w:pPr>
              <w:pStyle w:val="TabellRader"/>
              <w:jc w:val="left"/>
              <w:rPr>
                <w:sz w:val="16"/>
              </w:rPr>
            </w:pPr>
            <w:r w:rsidRPr="009D67F5">
              <w:rPr>
                <w:sz w:val="16"/>
              </w:rPr>
              <w:t xml:space="preserve">Typ av instrument </w:t>
            </w:r>
            <w:proofErr w:type="gramStart"/>
            <w:r w:rsidRPr="009D67F5">
              <w:rPr>
                <w:sz w:val="16"/>
              </w:rPr>
              <w:t>m.m.</w:t>
            </w:r>
            <w:proofErr w:type="gramEnd"/>
          </w:p>
        </w:tc>
        <w:tc>
          <w:tcPr>
            <w:tcW w:w="3699" w:type="dxa"/>
            <w:tcBorders>
              <w:top w:val="single" w:sz="4" w:space="0" w:color="auto"/>
              <w:bottom w:val="single" w:sz="4" w:space="0" w:color="auto"/>
            </w:tcBorders>
          </w:tcPr>
          <w:p w14:paraId="05AE1EAA" w14:textId="77777777" w:rsidR="00C91AF4" w:rsidRPr="009D67F5" w:rsidRDefault="00D30009" w:rsidP="00C91AF4">
            <w:pPr>
              <w:pStyle w:val="TabellRader"/>
              <w:jc w:val="left"/>
              <w:rPr>
                <w:sz w:val="16"/>
              </w:rPr>
            </w:pPr>
            <w:r w:rsidRPr="009D67F5">
              <w:rPr>
                <w:sz w:val="16"/>
              </w:rPr>
              <w:t>Tillåtna placeringar</w:t>
            </w:r>
          </w:p>
        </w:tc>
      </w:tr>
      <w:tr w:rsidR="00C91AF4" w:rsidRPr="00B142A0" w14:paraId="44A933B8" w14:textId="77777777" w:rsidTr="00C91AF4">
        <w:trPr>
          <w:trHeight w:val="1022"/>
        </w:trPr>
        <w:tc>
          <w:tcPr>
            <w:tcW w:w="1908" w:type="dxa"/>
            <w:tcBorders>
              <w:top w:val="single" w:sz="4" w:space="0" w:color="auto"/>
            </w:tcBorders>
          </w:tcPr>
          <w:p w14:paraId="08B3FCFF" w14:textId="77777777" w:rsidR="00C91AF4" w:rsidRPr="009D67F5" w:rsidRDefault="00D30009" w:rsidP="00C91AF4">
            <w:pPr>
              <w:pStyle w:val="TabellRader"/>
              <w:jc w:val="left"/>
              <w:rPr>
                <w:sz w:val="16"/>
              </w:rPr>
            </w:pPr>
            <w:r w:rsidRPr="009D67F5">
              <w:rPr>
                <w:sz w:val="16"/>
              </w:rPr>
              <w:t>Generellt</w:t>
            </w:r>
          </w:p>
        </w:tc>
        <w:tc>
          <w:tcPr>
            <w:tcW w:w="3699" w:type="dxa"/>
            <w:tcBorders>
              <w:top w:val="single" w:sz="4" w:space="0" w:color="auto"/>
            </w:tcBorders>
          </w:tcPr>
          <w:p w14:paraId="7BFD6F71" w14:textId="791CD05C" w:rsidR="00C91AF4" w:rsidRPr="009D67F5" w:rsidRDefault="00D30009" w:rsidP="00C91AF4">
            <w:pPr>
              <w:pStyle w:val="TabellRader"/>
              <w:jc w:val="left"/>
              <w:rPr>
                <w:sz w:val="16"/>
              </w:rPr>
            </w:pPr>
            <w:r w:rsidRPr="009D67F5">
              <w:rPr>
                <w:sz w:val="16"/>
              </w:rPr>
              <w:t xml:space="preserve">Alla förekommande instrument på kapitalmarknaden. Aktier och fordringsrätter ska vara upptagna till handel på en </w:t>
            </w:r>
            <w:r w:rsidR="00F33196">
              <w:rPr>
                <w:sz w:val="16"/>
              </w:rPr>
              <w:t>handelsplats</w:t>
            </w:r>
            <w:r w:rsidRPr="009D67F5">
              <w:rPr>
                <w:sz w:val="16"/>
              </w:rPr>
              <w:t xml:space="preserve"> eller motsvarande marknad</w:t>
            </w:r>
            <w:r w:rsidR="00F33196">
              <w:rPr>
                <w:sz w:val="16"/>
              </w:rPr>
              <w:t>splats</w:t>
            </w:r>
            <w:r w:rsidRPr="009D67F5">
              <w:rPr>
                <w:sz w:val="16"/>
              </w:rPr>
              <w:t xml:space="preserve"> utanför EES (fastighetsaktier undantagna).</w:t>
            </w:r>
          </w:p>
        </w:tc>
      </w:tr>
      <w:tr w:rsidR="00C91AF4" w:rsidRPr="00B142A0" w14:paraId="7F42F16C" w14:textId="77777777" w:rsidTr="00C91AF4">
        <w:trPr>
          <w:trHeight w:val="204"/>
        </w:trPr>
        <w:tc>
          <w:tcPr>
            <w:tcW w:w="1908" w:type="dxa"/>
          </w:tcPr>
          <w:p w14:paraId="2A31E273" w14:textId="77777777" w:rsidR="00C91AF4" w:rsidRPr="009D67F5" w:rsidRDefault="00C91AF4" w:rsidP="00C91AF4">
            <w:pPr>
              <w:pStyle w:val="TabellRader"/>
              <w:jc w:val="left"/>
              <w:rPr>
                <w:sz w:val="16"/>
              </w:rPr>
            </w:pPr>
          </w:p>
        </w:tc>
        <w:tc>
          <w:tcPr>
            <w:tcW w:w="3699" w:type="dxa"/>
          </w:tcPr>
          <w:p w14:paraId="56C92FFD" w14:textId="77777777" w:rsidR="00C91AF4" w:rsidRPr="009D67F5" w:rsidRDefault="00C91AF4" w:rsidP="00C91AF4">
            <w:pPr>
              <w:pStyle w:val="TabellRader"/>
              <w:jc w:val="left"/>
              <w:rPr>
                <w:sz w:val="16"/>
              </w:rPr>
            </w:pPr>
          </w:p>
        </w:tc>
      </w:tr>
      <w:tr w:rsidR="00C91AF4" w:rsidRPr="00B142A0" w14:paraId="20A6B547" w14:textId="77777777" w:rsidTr="00C91AF4">
        <w:trPr>
          <w:trHeight w:val="204"/>
        </w:trPr>
        <w:tc>
          <w:tcPr>
            <w:tcW w:w="1908" w:type="dxa"/>
          </w:tcPr>
          <w:p w14:paraId="4634A762" w14:textId="2E8E273F" w:rsidR="00C91AF4" w:rsidRPr="009D67F5" w:rsidRDefault="006206AF" w:rsidP="00C91AF4">
            <w:pPr>
              <w:pStyle w:val="TabellRader"/>
              <w:jc w:val="left"/>
              <w:rPr>
                <w:sz w:val="16"/>
              </w:rPr>
            </w:pPr>
            <w:r>
              <w:rPr>
                <w:sz w:val="16"/>
              </w:rPr>
              <w:t>Illikvida tillgångar</w:t>
            </w:r>
          </w:p>
        </w:tc>
        <w:tc>
          <w:tcPr>
            <w:tcW w:w="3699" w:type="dxa"/>
          </w:tcPr>
          <w:p w14:paraId="6D062AD9" w14:textId="1C986B7C" w:rsidR="00C91AF4" w:rsidRPr="009D67F5" w:rsidRDefault="006206AF" w:rsidP="00C91AF4">
            <w:pPr>
              <w:pStyle w:val="TabellRader"/>
              <w:jc w:val="left"/>
              <w:rPr>
                <w:sz w:val="16"/>
              </w:rPr>
            </w:pPr>
            <w:r>
              <w:rPr>
                <w:sz w:val="16"/>
              </w:rPr>
              <w:t>Vid investeringstillfället får högst 40 procent av det verkliga värdet av fondens samtliga tillgångar vara investerade i illikvida tillgångar.</w:t>
            </w:r>
          </w:p>
        </w:tc>
      </w:tr>
      <w:tr w:rsidR="00C91AF4" w:rsidRPr="00B142A0" w14:paraId="0C3FBA81" w14:textId="77777777" w:rsidTr="00C91AF4">
        <w:trPr>
          <w:trHeight w:val="204"/>
        </w:trPr>
        <w:tc>
          <w:tcPr>
            <w:tcW w:w="1908" w:type="dxa"/>
          </w:tcPr>
          <w:p w14:paraId="368534BE" w14:textId="77777777" w:rsidR="00C91AF4" w:rsidRPr="009D67F5" w:rsidRDefault="00C91AF4" w:rsidP="00C91AF4">
            <w:pPr>
              <w:pStyle w:val="TabellRader"/>
              <w:jc w:val="left"/>
              <w:rPr>
                <w:sz w:val="16"/>
              </w:rPr>
            </w:pPr>
          </w:p>
        </w:tc>
        <w:tc>
          <w:tcPr>
            <w:tcW w:w="3699" w:type="dxa"/>
          </w:tcPr>
          <w:p w14:paraId="2F452F99" w14:textId="77777777" w:rsidR="00C91AF4" w:rsidRPr="009D67F5" w:rsidRDefault="00C91AF4" w:rsidP="00C91AF4">
            <w:pPr>
              <w:pStyle w:val="TabellRader"/>
              <w:jc w:val="left"/>
              <w:rPr>
                <w:sz w:val="16"/>
              </w:rPr>
            </w:pPr>
          </w:p>
        </w:tc>
      </w:tr>
      <w:tr w:rsidR="00C91AF4" w:rsidRPr="00B142A0" w14:paraId="10176956" w14:textId="77777777" w:rsidTr="00C91AF4">
        <w:trPr>
          <w:trHeight w:val="204"/>
        </w:trPr>
        <w:tc>
          <w:tcPr>
            <w:tcW w:w="1908" w:type="dxa"/>
          </w:tcPr>
          <w:p w14:paraId="03E2AA01" w14:textId="77777777" w:rsidR="00C91AF4" w:rsidRPr="009D67F5" w:rsidRDefault="00D30009" w:rsidP="00C91AF4">
            <w:pPr>
              <w:pStyle w:val="TabellRader"/>
              <w:jc w:val="left"/>
              <w:rPr>
                <w:sz w:val="16"/>
              </w:rPr>
            </w:pPr>
            <w:r w:rsidRPr="009D67F5">
              <w:rPr>
                <w:sz w:val="16"/>
              </w:rPr>
              <w:t>Räntebärande instrument</w:t>
            </w:r>
          </w:p>
        </w:tc>
        <w:tc>
          <w:tcPr>
            <w:tcW w:w="3699" w:type="dxa"/>
          </w:tcPr>
          <w:p w14:paraId="29A09240" w14:textId="1E602580" w:rsidR="00C91AF4" w:rsidRPr="009D67F5" w:rsidRDefault="00D30009" w:rsidP="00C91AF4">
            <w:pPr>
              <w:pStyle w:val="TabellRader"/>
              <w:jc w:val="left"/>
              <w:rPr>
                <w:sz w:val="16"/>
              </w:rPr>
            </w:pPr>
            <w:r w:rsidRPr="009D67F5">
              <w:rPr>
                <w:sz w:val="16"/>
              </w:rPr>
              <w:t xml:space="preserve">Minst </w:t>
            </w:r>
            <w:r w:rsidR="00866E70">
              <w:rPr>
                <w:sz w:val="16"/>
              </w:rPr>
              <w:t>2</w:t>
            </w:r>
            <w:r w:rsidRPr="009D67F5">
              <w:rPr>
                <w:sz w:val="16"/>
              </w:rPr>
              <w:t>0</w:t>
            </w:r>
            <w:r>
              <w:rPr>
                <w:sz w:val="16"/>
              </w:rPr>
              <w:t> procent</w:t>
            </w:r>
            <w:r w:rsidRPr="009D67F5">
              <w:rPr>
                <w:sz w:val="16"/>
              </w:rPr>
              <w:t xml:space="preserve"> av fondkapitalet ska vara placerat i räntebärande värdepapper med låg kredit- och likviditetsrisk.</w:t>
            </w:r>
          </w:p>
        </w:tc>
      </w:tr>
      <w:tr w:rsidR="00C91AF4" w:rsidRPr="00B142A0" w14:paraId="791B5AFE" w14:textId="77777777" w:rsidTr="00C91AF4">
        <w:trPr>
          <w:trHeight w:val="204"/>
        </w:trPr>
        <w:tc>
          <w:tcPr>
            <w:tcW w:w="1908" w:type="dxa"/>
          </w:tcPr>
          <w:p w14:paraId="6D30B1AD" w14:textId="77777777" w:rsidR="00C91AF4" w:rsidRPr="009D67F5" w:rsidRDefault="00C91AF4" w:rsidP="00C91AF4">
            <w:pPr>
              <w:pStyle w:val="TabellRader"/>
              <w:jc w:val="left"/>
              <w:rPr>
                <w:sz w:val="16"/>
              </w:rPr>
            </w:pPr>
          </w:p>
        </w:tc>
        <w:tc>
          <w:tcPr>
            <w:tcW w:w="3699" w:type="dxa"/>
          </w:tcPr>
          <w:p w14:paraId="001D24D9" w14:textId="77777777" w:rsidR="00C91AF4" w:rsidRPr="009D67F5" w:rsidRDefault="00C91AF4" w:rsidP="00C91AF4">
            <w:pPr>
              <w:pStyle w:val="TabellRader"/>
              <w:jc w:val="left"/>
              <w:rPr>
                <w:sz w:val="16"/>
              </w:rPr>
            </w:pPr>
          </w:p>
        </w:tc>
      </w:tr>
      <w:tr w:rsidR="00C91AF4" w:rsidRPr="00B142A0" w14:paraId="2905C00E" w14:textId="77777777" w:rsidTr="00C91AF4">
        <w:trPr>
          <w:trHeight w:val="204"/>
        </w:trPr>
        <w:tc>
          <w:tcPr>
            <w:tcW w:w="1908" w:type="dxa"/>
          </w:tcPr>
          <w:p w14:paraId="297EAB07" w14:textId="77777777" w:rsidR="00C91AF4" w:rsidRPr="009D67F5" w:rsidRDefault="00D30009" w:rsidP="00C91AF4">
            <w:pPr>
              <w:pStyle w:val="TabellRader"/>
              <w:jc w:val="left"/>
              <w:rPr>
                <w:sz w:val="16"/>
              </w:rPr>
            </w:pPr>
            <w:r w:rsidRPr="009D67F5">
              <w:rPr>
                <w:sz w:val="16"/>
              </w:rPr>
              <w:t>Derivat</w:t>
            </w:r>
          </w:p>
        </w:tc>
        <w:tc>
          <w:tcPr>
            <w:tcW w:w="3699" w:type="dxa"/>
          </w:tcPr>
          <w:p w14:paraId="7B73EADB" w14:textId="77777777" w:rsidR="00C91AF4" w:rsidRPr="009D67F5" w:rsidRDefault="00D30009" w:rsidP="00C91AF4">
            <w:pPr>
              <w:pStyle w:val="TabellRader"/>
              <w:jc w:val="left"/>
              <w:rPr>
                <w:sz w:val="16"/>
              </w:rPr>
            </w:pPr>
            <w:r w:rsidRPr="009D67F5">
              <w:rPr>
                <w:sz w:val="16"/>
              </w:rPr>
              <w:t>Främst i syfte att effektivisera förvaltningen eller minska risker. Ej derivat med råvaror som underliggande tillgång.</w:t>
            </w:r>
          </w:p>
        </w:tc>
      </w:tr>
      <w:tr w:rsidR="00C91AF4" w:rsidRPr="00B142A0" w14:paraId="7B0D5114" w14:textId="77777777" w:rsidTr="00C91AF4">
        <w:trPr>
          <w:trHeight w:val="204"/>
        </w:trPr>
        <w:tc>
          <w:tcPr>
            <w:tcW w:w="1908" w:type="dxa"/>
          </w:tcPr>
          <w:p w14:paraId="5CA5B386" w14:textId="77777777" w:rsidR="00C91AF4" w:rsidRPr="009D67F5" w:rsidRDefault="00C91AF4" w:rsidP="00C91AF4">
            <w:pPr>
              <w:pStyle w:val="TabellRader"/>
              <w:jc w:val="left"/>
              <w:rPr>
                <w:sz w:val="16"/>
              </w:rPr>
            </w:pPr>
          </w:p>
        </w:tc>
        <w:tc>
          <w:tcPr>
            <w:tcW w:w="3699" w:type="dxa"/>
          </w:tcPr>
          <w:p w14:paraId="5BE4FEBC" w14:textId="77777777" w:rsidR="00C91AF4" w:rsidRPr="009D67F5" w:rsidRDefault="00C91AF4" w:rsidP="00C91AF4">
            <w:pPr>
              <w:pStyle w:val="TabellRader"/>
              <w:jc w:val="left"/>
              <w:rPr>
                <w:sz w:val="16"/>
              </w:rPr>
            </w:pPr>
          </w:p>
        </w:tc>
      </w:tr>
      <w:tr w:rsidR="00C91AF4" w:rsidRPr="00B142A0" w14:paraId="5F70BDAA" w14:textId="77777777" w:rsidTr="00C91AF4">
        <w:trPr>
          <w:trHeight w:val="204"/>
        </w:trPr>
        <w:tc>
          <w:tcPr>
            <w:tcW w:w="1908" w:type="dxa"/>
          </w:tcPr>
          <w:p w14:paraId="48EC63DA" w14:textId="77777777" w:rsidR="00C91AF4" w:rsidRPr="009D67F5" w:rsidRDefault="00D30009" w:rsidP="00C91AF4">
            <w:pPr>
              <w:pStyle w:val="TabellRader"/>
              <w:jc w:val="left"/>
              <w:rPr>
                <w:sz w:val="16"/>
              </w:rPr>
            </w:pPr>
            <w:r w:rsidRPr="009D67F5">
              <w:rPr>
                <w:sz w:val="16"/>
              </w:rPr>
              <w:t>Krediter</w:t>
            </w:r>
          </w:p>
        </w:tc>
        <w:tc>
          <w:tcPr>
            <w:tcW w:w="3699" w:type="dxa"/>
          </w:tcPr>
          <w:p w14:paraId="2FBF7824" w14:textId="77777777" w:rsidR="00C91AF4" w:rsidRPr="009D67F5" w:rsidRDefault="00D30009" w:rsidP="00C91AF4">
            <w:pPr>
              <w:pStyle w:val="TabellRader"/>
              <w:jc w:val="left"/>
              <w:rPr>
                <w:sz w:val="16"/>
              </w:rPr>
            </w:pPr>
            <w:r w:rsidRPr="009D67F5">
              <w:rPr>
                <w:sz w:val="16"/>
              </w:rPr>
              <w:t xml:space="preserve">Bankinlåning och utlåning på dagslånemarknaden. </w:t>
            </w:r>
            <w:proofErr w:type="spellStart"/>
            <w:r w:rsidRPr="009D67F5">
              <w:rPr>
                <w:sz w:val="16"/>
              </w:rPr>
              <w:t>Direktlån</w:t>
            </w:r>
            <w:proofErr w:type="spellEnd"/>
            <w:r w:rsidRPr="009D67F5">
              <w:rPr>
                <w:sz w:val="16"/>
              </w:rPr>
              <w:t xml:space="preserve"> till egna fastighetsbolag. Repor och värde</w:t>
            </w:r>
            <w:r w:rsidRPr="009D67F5">
              <w:rPr>
                <w:sz w:val="16"/>
              </w:rPr>
              <w:softHyphen/>
              <w:t>papperslån främst i syfte att effektivisera förvalt</w:t>
            </w:r>
            <w:r w:rsidRPr="009D67F5">
              <w:rPr>
                <w:sz w:val="16"/>
              </w:rPr>
              <w:softHyphen/>
              <w:t>ningen.</w:t>
            </w:r>
          </w:p>
        </w:tc>
      </w:tr>
      <w:tr w:rsidR="00C91AF4" w:rsidRPr="00B142A0" w14:paraId="2B8471DD" w14:textId="77777777" w:rsidTr="00C91AF4">
        <w:trPr>
          <w:trHeight w:val="204"/>
        </w:trPr>
        <w:tc>
          <w:tcPr>
            <w:tcW w:w="1908" w:type="dxa"/>
          </w:tcPr>
          <w:p w14:paraId="032912A1" w14:textId="77777777" w:rsidR="00C91AF4" w:rsidRPr="009D67F5" w:rsidRDefault="00C91AF4" w:rsidP="00C91AF4">
            <w:pPr>
              <w:pStyle w:val="TabellRader"/>
              <w:jc w:val="left"/>
              <w:rPr>
                <w:sz w:val="16"/>
              </w:rPr>
            </w:pPr>
          </w:p>
        </w:tc>
        <w:tc>
          <w:tcPr>
            <w:tcW w:w="3699" w:type="dxa"/>
          </w:tcPr>
          <w:p w14:paraId="59BC653B" w14:textId="77777777" w:rsidR="00C91AF4" w:rsidRPr="009D67F5" w:rsidRDefault="00C91AF4" w:rsidP="00C91AF4">
            <w:pPr>
              <w:pStyle w:val="TabellRader"/>
              <w:jc w:val="left"/>
              <w:rPr>
                <w:sz w:val="16"/>
              </w:rPr>
            </w:pPr>
          </w:p>
        </w:tc>
      </w:tr>
      <w:tr w:rsidR="00C91AF4" w:rsidRPr="00B142A0" w14:paraId="50ADFD93" w14:textId="77777777" w:rsidTr="00C91AF4">
        <w:trPr>
          <w:trHeight w:val="204"/>
        </w:trPr>
        <w:tc>
          <w:tcPr>
            <w:tcW w:w="1908" w:type="dxa"/>
          </w:tcPr>
          <w:p w14:paraId="1310E535" w14:textId="77777777" w:rsidR="00C91AF4" w:rsidRPr="009D67F5" w:rsidRDefault="00D30009" w:rsidP="00C91AF4">
            <w:pPr>
              <w:pStyle w:val="TabellRader"/>
              <w:jc w:val="left"/>
              <w:rPr>
                <w:sz w:val="16"/>
              </w:rPr>
            </w:pPr>
            <w:r w:rsidRPr="009D67F5">
              <w:rPr>
                <w:sz w:val="16"/>
              </w:rPr>
              <w:t>Upplåning</w:t>
            </w:r>
          </w:p>
        </w:tc>
        <w:tc>
          <w:tcPr>
            <w:tcW w:w="3699" w:type="dxa"/>
          </w:tcPr>
          <w:p w14:paraId="0A35E565" w14:textId="77777777" w:rsidR="00C91AF4" w:rsidRPr="009D67F5" w:rsidRDefault="00D30009" w:rsidP="00C91AF4">
            <w:pPr>
              <w:pStyle w:val="TabellRader"/>
              <w:jc w:val="left"/>
              <w:rPr>
                <w:sz w:val="16"/>
              </w:rPr>
            </w:pPr>
            <w:r w:rsidRPr="009D67F5">
              <w:rPr>
                <w:sz w:val="16"/>
              </w:rPr>
              <w:t>Kortfristig upplåning vid tillfälliga behov. Möjlighet till lån i Riksgäldskontoret vid fondtömning.</w:t>
            </w:r>
          </w:p>
        </w:tc>
      </w:tr>
      <w:tr w:rsidR="00C91AF4" w:rsidRPr="00B142A0" w14:paraId="2575DD7D" w14:textId="77777777" w:rsidTr="00C91AF4">
        <w:trPr>
          <w:trHeight w:val="204"/>
        </w:trPr>
        <w:tc>
          <w:tcPr>
            <w:tcW w:w="1908" w:type="dxa"/>
          </w:tcPr>
          <w:p w14:paraId="3DE5DED9" w14:textId="77777777" w:rsidR="00C91AF4" w:rsidRPr="009D67F5" w:rsidRDefault="00C91AF4" w:rsidP="00C91AF4">
            <w:pPr>
              <w:pStyle w:val="TabellRader"/>
              <w:jc w:val="left"/>
              <w:rPr>
                <w:sz w:val="16"/>
              </w:rPr>
            </w:pPr>
          </w:p>
        </w:tc>
        <w:tc>
          <w:tcPr>
            <w:tcW w:w="3699" w:type="dxa"/>
          </w:tcPr>
          <w:p w14:paraId="36A2FAA2" w14:textId="77777777" w:rsidR="00C91AF4" w:rsidRPr="009D67F5" w:rsidRDefault="00C91AF4" w:rsidP="00C91AF4">
            <w:pPr>
              <w:pStyle w:val="TabellRader"/>
              <w:jc w:val="left"/>
              <w:rPr>
                <w:sz w:val="16"/>
              </w:rPr>
            </w:pPr>
          </w:p>
        </w:tc>
      </w:tr>
      <w:tr w:rsidR="00C91AF4" w:rsidRPr="00B142A0" w14:paraId="659B97AC" w14:textId="77777777" w:rsidTr="00C91AF4">
        <w:trPr>
          <w:trHeight w:val="204"/>
        </w:trPr>
        <w:tc>
          <w:tcPr>
            <w:tcW w:w="1908" w:type="dxa"/>
          </w:tcPr>
          <w:p w14:paraId="35BEC693" w14:textId="77777777" w:rsidR="00C91AF4" w:rsidRPr="009D67F5" w:rsidRDefault="00D30009" w:rsidP="00C91AF4">
            <w:pPr>
              <w:pStyle w:val="TabellRader"/>
              <w:jc w:val="left"/>
              <w:rPr>
                <w:sz w:val="16"/>
              </w:rPr>
            </w:pPr>
            <w:r w:rsidRPr="009D67F5">
              <w:rPr>
                <w:sz w:val="16"/>
              </w:rPr>
              <w:t>Utländsk valuta</w:t>
            </w:r>
          </w:p>
        </w:tc>
        <w:tc>
          <w:tcPr>
            <w:tcW w:w="3699" w:type="dxa"/>
          </w:tcPr>
          <w:p w14:paraId="72D4B7C9" w14:textId="77777777" w:rsidR="00C91AF4" w:rsidRPr="009D67F5" w:rsidRDefault="00D30009" w:rsidP="00C91AF4">
            <w:pPr>
              <w:pStyle w:val="TabellRader"/>
              <w:jc w:val="left"/>
              <w:rPr>
                <w:sz w:val="16"/>
              </w:rPr>
            </w:pPr>
            <w:r w:rsidRPr="009D67F5">
              <w:rPr>
                <w:sz w:val="16"/>
              </w:rPr>
              <w:t>Högst 40</w:t>
            </w:r>
            <w:r>
              <w:rPr>
                <w:sz w:val="16"/>
              </w:rPr>
              <w:t> procent</w:t>
            </w:r>
            <w:r w:rsidRPr="009D67F5">
              <w:rPr>
                <w:sz w:val="16"/>
              </w:rPr>
              <w:t xml:space="preserve"> av fondkapitalet får vara exponerat för valutarisk.</w:t>
            </w:r>
          </w:p>
        </w:tc>
      </w:tr>
      <w:tr w:rsidR="00C91AF4" w:rsidRPr="00B142A0" w14:paraId="29D289B6" w14:textId="77777777" w:rsidTr="00C91AF4">
        <w:trPr>
          <w:trHeight w:val="204"/>
        </w:trPr>
        <w:tc>
          <w:tcPr>
            <w:tcW w:w="1908" w:type="dxa"/>
          </w:tcPr>
          <w:p w14:paraId="1D1692DA" w14:textId="77777777" w:rsidR="00C91AF4" w:rsidRPr="009D67F5" w:rsidRDefault="00C91AF4" w:rsidP="00C91AF4">
            <w:pPr>
              <w:pStyle w:val="TabellRader"/>
              <w:jc w:val="left"/>
              <w:rPr>
                <w:sz w:val="16"/>
              </w:rPr>
            </w:pPr>
          </w:p>
        </w:tc>
        <w:tc>
          <w:tcPr>
            <w:tcW w:w="3699" w:type="dxa"/>
          </w:tcPr>
          <w:p w14:paraId="060C8838" w14:textId="77777777" w:rsidR="00C91AF4" w:rsidRPr="009D67F5" w:rsidRDefault="00C91AF4" w:rsidP="00C91AF4">
            <w:pPr>
              <w:pStyle w:val="TabellRader"/>
              <w:jc w:val="left"/>
              <w:rPr>
                <w:sz w:val="16"/>
              </w:rPr>
            </w:pPr>
          </w:p>
        </w:tc>
      </w:tr>
      <w:tr w:rsidR="00C91AF4" w:rsidRPr="00B142A0" w14:paraId="00952579" w14:textId="77777777" w:rsidTr="00C91AF4">
        <w:trPr>
          <w:trHeight w:val="204"/>
        </w:trPr>
        <w:tc>
          <w:tcPr>
            <w:tcW w:w="1908" w:type="dxa"/>
          </w:tcPr>
          <w:p w14:paraId="0CF9DBE5" w14:textId="77777777" w:rsidR="00C91AF4" w:rsidRPr="009D67F5" w:rsidRDefault="00D30009" w:rsidP="00C91AF4">
            <w:pPr>
              <w:pStyle w:val="TabellRader"/>
              <w:jc w:val="left"/>
              <w:rPr>
                <w:sz w:val="16"/>
              </w:rPr>
            </w:pPr>
            <w:r w:rsidRPr="009D67F5">
              <w:rPr>
                <w:sz w:val="16"/>
              </w:rPr>
              <w:t>Stora exponeringar</w:t>
            </w:r>
          </w:p>
        </w:tc>
        <w:tc>
          <w:tcPr>
            <w:tcW w:w="3699" w:type="dxa"/>
          </w:tcPr>
          <w:p w14:paraId="68758C52" w14:textId="77777777" w:rsidR="00C91AF4" w:rsidRPr="009D67F5" w:rsidRDefault="00D30009" w:rsidP="00C91AF4">
            <w:pPr>
              <w:pStyle w:val="TabellRader"/>
              <w:jc w:val="left"/>
              <w:rPr>
                <w:sz w:val="16"/>
              </w:rPr>
            </w:pPr>
            <w:r w:rsidRPr="009D67F5">
              <w:rPr>
                <w:sz w:val="16"/>
              </w:rPr>
              <w:t>Högst tio</w:t>
            </w:r>
            <w:r>
              <w:rPr>
                <w:sz w:val="16"/>
              </w:rPr>
              <w:t> procent</w:t>
            </w:r>
            <w:r w:rsidRPr="009D67F5">
              <w:rPr>
                <w:sz w:val="16"/>
              </w:rPr>
              <w:t xml:space="preserve"> av fondkapitalet får vara exponerat mot en enskild </w:t>
            </w:r>
            <w:proofErr w:type="spellStart"/>
            <w:r w:rsidRPr="009D67F5">
              <w:rPr>
                <w:sz w:val="16"/>
              </w:rPr>
              <w:t>emittent</w:t>
            </w:r>
            <w:proofErr w:type="spellEnd"/>
            <w:r w:rsidRPr="009D67F5">
              <w:rPr>
                <w:sz w:val="16"/>
              </w:rPr>
              <w:t xml:space="preserve"> eller grupp av </w:t>
            </w:r>
            <w:proofErr w:type="spellStart"/>
            <w:r w:rsidRPr="009D67F5">
              <w:rPr>
                <w:sz w:val="16"/>
              </w:rPr>
              <w:t>emittenter</w:t>
            </w:r>
            <w:proofErr w:type="spellEnd"/>
            <w:r w:rsidRPr="009D67F5">
              <w:rPr>
                <w:sz w:val="16"/>
              </w:rPr>
              <w:t xml:space="preserve"> med inbördes anknytning.</w:t>
            </w:r>
          </w:p>
        </w:tc>
      </w:tr>
      <w:tr w:rsidR="00C91AF4" w:rsidRPr="00B142A0" w14:paraId="000943AF" w14:textId="77777777" w:rsidTr="00C91AF4">
        <w:trPr>
          <w:trHeight w:val="204"/>
        </w:trPr>
        <w:tc>
          <w:tcPr>
            <w:tcW w:w="1908" w:type="dxa"/>
          </w:tcPr>
          <w:p w14:paraId="74CB33D9" w14:textId="77777777" w:rsidR="00C91AF4" w:rsidRPr="009D67F5" w:rsidRDefault="00C91AF4" w:rsidP="00C91AF4">
            <w:pPr>
              <w:pStyle w:val="TabellRader"/>
              <w:jc w:val="left"/>
              <w:rPr>
                <w:sz w:val="16"/>
              </w:rPr>
            </w:pPr>
          </w:p>
        </w:tc>
        <w:tc>
          <w:tcPr>
            <w:tcW w:w="3699" w:type="dxa"/>
          </w:tcPr>
          <w:p w14:paraId="32910212" w14:textId="77777777" w:rsidR="00C91AF4" w:rsidRPr="009D67F5" w:rsidRDefault="00C91AF4" w:rsidP="00C91AF4">
            <w:pPr>
              <w:pStyle w:val="TabellRader"/>
              <w:jc w:val="left"/>
              <w:rPr>
                <w:sz w:val="16"/>
              </w:rPr>
            </w:pPr>
          </w:p>
        </w:tc>
      </w:tr>
      <w:tr w:rsidR="00C91AF4" w:rsidRPr="00B142A0" w14:paraId="2C8F29E9" w14:textId="77777777" w:rsidTr="00C91AF4">
        <w:trPr>
          <w:trHeight w:val="204"/>
        </w:trPr>
        <w:tc>
          <w:tcPr>
            <w:tcW w:w="1908" w:type="dxa"/>
          </w:tcPr>
          <w:p w14:paraId="7E764D90" w14:textId="77777777" w:rsidR="00C91AF4" w:rsidRPr="009D67F5" w:rsidRDefault="00D30009" w:rsidP="00C91AF4">
            <w:pPr>
              <w:pStyle w:val="TabellRader"/>
              <w:jc w:val="left"/>
              <w:rPr>
                <w:sz w:val="16"/>
              </w:rPr>
            </w:pPr>
            <w:r w:rsidRPr="009D67F5">
              <w:rPr>
                <w:sz w:val="16"/>
              </w:rPr>
              <w:t>Svenska aktier</w:t>
            </w:r>
          </w:p>
        </w:tc>
        <w:tc>
          <w:tcPr>
            <w:tcW w:w="3699" w:type="dxa"/>
          </w:tcPr>
          <w:p w14:paraId="1B8A87F9" w14:textId="77777777" w:rsidR="00C91AF4" w:rsidRPr="009D67F5" w:rsidRDefault="00D30009" w:rsidP="00C91AF4">
            <w:pPr>
              <w:pStyle w:val="TabellRader"/>
              <w:jc w:val="left"/>
              <w:rPr>
                <w:sz w:val="16"/>
              </w:rPr>
            </w:pPr>
            <w:r w:rsidRPr="009D67F5">
              <w:rPr>
                <w:sz w:val="16"/>
              </w:rPr>
              <w:t>Marknadsvärdet av en fonds innehav av aktier i svenska bolag som är upptagna till handel på en reglerad marknad i Sverige får uppgå till högst två</w:t>
            </w:r>
            <w:r>
              <w:rPr>
                <w:sz w:val="16"/>
              </w:rPr>
              <w:t> procent</w:t>
            </w:r>
            <w:r w:rsidRPr="009D67F5">
              <w:rPr>
                <w:sz w:val="16"/>
              </w:rPr>
              <w:t xml:space="preserve"> av värdet av sådana aktier.</w:t>
            </w:r>
          </w:p>
        </w:tc>
      </w:tr>
      <w:tr w:rsidR="00C91AF4" w:rsidRPr="00B142A0" w14:paraId="1EF10744" w14:textId="77777777" w:rsidTr="00C91AF4">
        <w:trPr>
          <w:trHeight w:val="204"/>
        </w:trPr>
        <w:tc>
          <w:tcPr>
            <w:tcW w:w="1908" w:type="dxa"/>
          </w:tcPr>
          <w:p w14:paraId="0B4789F1" w14:textId="77777777" w:rsidR="00C91AF4" w:rsidRPr="009D67F5" w:rsidRDefault="00C91AF4" w:rsidP="00C91AF4">
            <w:pPr>
              <w:pStyle w:val="TabellRader"/>
              <w:jc w:val="left"/>
              <w:rPr>
                <w:sz w:val="16"/>
              </w:rPr>
            </w:pPr>
          </w:p>
        </w:tc>
        <w:tc>
          <w:tcPr>
            <w:tcW w:w="3699" w:type="dxa"/>
          </w:tcPr>
          <w:p w14:paraId="5283A22A" w14:textId="77777777" w:rsidR="00C91AF4" w:rsidRPr="009D67F5" w:rsidRDefault="00C91AF4" w:rsidP="00C91AF4">
            <w:pPr>
              <w:pStyle w:val="TabellRader"/>
              <w:jc w:val="left"/>
              <w:rPr>
                <w:sz w:val="16"/>
              </w:rPr>
            </w:pPr>
          </w:p>
        </w:tc>
      </w:tr>
      <w:tr w:rsidR="00C91AF4" w:rsidRPr="00B142A0" w14:paraId="0D46E532" w14:textId="77777777" w:rsidTr="00C91AF4">
        <w:trPr>
          <w:trHeight w:val="204"/>
        </w:trPr>
        <w:tc>
          <w:tcPr>
            <w:tcW w:w="1908" w:type="dxa"/>
          </w:tcPr>
          <w:p w14:paraId="1FB085A9" w14:textId="77777777" w:rsidR="00C91AF4" w:rsidRPr="009D67F5" w:rsidRDefault="00D30009" w:rsidP="00C91AF4">
            <w:pPr>
              <w:pStyle w:val="TabellRader"/>
              <w:jc w:val="left"/>
              <w:rPr>
                <w:sz w:val="16"/>
              </w:rPr>
            </w:pPr>
            <w:r w:rsidRPr="009D67F5">
              <w:rPr>
                <w:sz w:val="16"/>
              </w:rPr>
              <w:t>Röstetal</w:t>
            </w:r>
          </w:p>
        </w:tc>
        <w:tc>
          <w:tcPr>
            <w:tcW w:w="3699" w:type="dxa"/>
          </w:tcPr>
          <w:p w14:paraId="52046296" w14:textId="65ADF45B" w:rsidR="00C91AF4" w:rsidRPr="009D67F5" w:rsidRDefault="00D30009" w:rsidP="00C91AF4">
            <w:pPr>
              <w:pStyle w:val="TabellRader"/>
              <w:jc w:val="left"/>
              <w:rPr>
                <w:sz w:val="16"/>
              </w:rPr>
            </w:pPr>
            <w:r w:rsidRPr="009D67F5">
              <w:rPr>
                <w:sz w:val="16"/>
              </w:rPr>
              <w:t>Högst tio</w:t>
            </w:r>
            <w:r>
              <w:rPr>
                <w:sz w:val="16"/>
              </w:rPr>
              <w:t> procent</w:t>
            </w:r>
            <w:r w:rsidRPr="009D67F5">
              <w:rPr>
                <w:sz w:val="16"/>
              </w:rPr>
              <w:t xml:space="preserve"> i ett noterat enskilt företag (egna fastighetsbolag undantagna). Högst 3</w:t>
            </w:r>
            <w:r w:rsidR="00052E49">
              <w:rPr>
                <w:sz w:val="16"/>
              </w:rPr>
              <w:t>5</w:t>
            </w:r>
            <w:r>
              <w:rPr>
                <w:sz w:val="16"/>
              </w:rPr>
              <w:t> procent</w:t>
            </w:r>
            <w:r w:rsidRPr="009D67F5">
              <w:rPr>
                <w:sz w:val="16"/>
              </w:rPr>
              <w:t xml:space="preserve"> i onoterade riskkapitalbolag.</w:t>
            </w:r>
          </w:p>
        </w:tc>
      </w:tr>
      <w:tr w:rsidR="00C91AF4" w:rsidRPr="00B142A0" w14:paraId="5C731299" w14:textId="77777777" w:rsidTr="00C91AF4">
        <w:trPr>
          <w:trHeight w:val="204"/>
        </w:trPr>
        <w:tc>
          <w:tcPr>
            <w:tcW w:w="1908" w:type="dxa"/>
          </w:tcPr>
          <w:p w14:paraId="73D35453" w14:textId="77777777" w:rsidR="00C91AF4" w:rsidRPr="009D67F5" w:rsidRDefault="00C91AF4" w:rsidP="00C91AF4">
            <w:pPr>
              <w:pStyle w:val="TabellRader"/>
              <w:jc w:val="left"/>
              <w:rPr>
                <w:sz w:val="16"/>
              </w:rPr>
            </w:pPr>
          </w:p>
        </w:tc>
        <w:tc>
          <w:tcPr>
            <w:tcW w:w="3699" w:type="dxa"/>
          </w:tcPr>
          <w:p w14:paraId="0D56F7F4" w14:textId="77777777" w:rsidR="00C91AF4" w:rsidRPr="009D67F5" w:rsidRDefault="00C91AF4" w:rsidP="00C91AF4">
            <w:pPr>
              <w:pStyle w:val="TabellRader"/>
              <w:jc w:val="left"/>
              <w:rPr>
                <w:sz w:val="16"/>
              </w:rPr>
            </w:pPr>
          </w:p>
        </w:tc>
      </w:tr>
      <w:tr w:rsidR="00C91AF4" w:rsidRPr="00B142A0" w14:paraId="02F71BE9" w14:textId="77777777" w:rsidTr="00C91AF4">
        <w:trPr>
          <w:trHeight w:val="204"/>
        </w:trPr>
        <w:tc>
          <w:tcPr>
            <w:tcW w:w="1908" w:type="dxa"/>
            <w:tcBorders>
              <w:bottom w:val="single" w:sz="4" w:space="0" w:color="auto"/>
            </w:tcBorders>
          </w:tcPr>
          <w:p w14:paraId="459D51F2" w14:textId="698B74D7" w:rsidR="00C91AF4" w:rsidRPr="009D67F5" w:rsidRDefault="00C91AF4" w:rsidP="00C91AF4">
            <w:pPr>
              <w:pStyle w:val="TabellRader"/>
              <w:jc w:val="left"/>
              <w:rPr>
                <w:sz w:val="16"/>
              </w:rPr>
            </w:pPr>
          </w:p>
        </w:tc>
        <w:tc>
          <w:tcPr>
            <w:tcW w:w="3699" w:type="dxa"/>
            <w:tcBorders>
              <w:bottom w:val="single" w:sz="4" w:space="0" w:color="auto"/>
            </w:tcBorders>
          </w:tcPr>
          <w:p w14:paraId="3F5D8D00" w14:textId="2D84C623" w:rsidR="00C91AF4" w:rsidRPr="009D67F5" w:rsidRDefault="00C91AF4" w:rsidP="00C91AF4">
            <w:pPr>
              <w:pStyle w:val="TabellRader"/>
              <w:jc w:val="left"/>
              <w:rPr>
                <w:sz w:val="16"/>
              </w:rPr>
            </w:pPr>
          </w:p>
        </w:tc>
      </w:tr>
    </w:tbl>
    <w:p w14:paraId="2ECBF678" w14:textId="77777777" w:rsidR="0035327A" w:rsidRDefault="0035327A" w:rsidP="00C91AF4">
      <w:pPr>
        <w:pStyle w:val="Rubrik3utannumrering"/>
      </w:pPr>
    </w:p>
    <w:p w14:paraId="60E59237" w14:textId="77777777" w:rsidR="0035327A" w:rsidRDefault="0035327A" w:rsidP="0035327A">
      <w:pPr>
        <w:pStyle w:val="Brdtext"/>
        <w:rPr>
          <w:rFonts w:eastAsiaTheme="minorHAnsi" w:cstheme="minorBidi"/>
          <w:sz w:val="23"/>
          <w:szCs w:val="22"/>
        </w:rPr>
      </w:pPr>
      <w:r>
        <w:br w:type="page"/>
      </w:r>
    </w:p>
    <w:p w14:paraId="5CF66421" w14:textId="61BB1370" w:rsidR="00C91AF4" w:rsidRDefault="00D30009" w:rsidP="00C91AF4">
      <w:pPr>
        <w:pStyle w:val="Rubrik3utannumrering"/>
      </w:pPr>
      <w:r>
        <w:lastRenderedPageBreak/>
        <w:t>Sjätte AP-fonden</w:t>
      </w:r>
    </w:p>
    <w:p w14:paraId="736C1F74" w14:textId="77777777" w:rsidR="00C91AF4" w:rsidRPr="00724635" w:rsidRDefault="00D30009" w:rsidP="00C91AF4">
      <w:pPr>
        <w:pStyle w:val="Brdtext"/>
      </w:pPr>
      <w:r w:rsidRPr="00724635">
        <w:t xml:space="preserve">Sjätte AP-fonden har </w:t>
      </w:r>
      <w:r>
        <w:t xml:space="preserve">i </w:t>
      </w:r>
      <w:r w:rsidRPr="00724635">
        <w:t xml:space="preserve">uppgift att </w:t>
      </w:r>
      <w:r>
        <w:t xml:space="preserve">förvalta medel i fonden genom </w:t>
      </w:r>
      <w:r w:rsidRPr="00724635">
        <w:t>place</w:t>
      </w:r>
      <w:r>
        <w:softHyphen/>
      </w:r>
      <w:r w:rsidRPr="00724635">
        <w:t>r</w:t>
      </w:r>
      <w:r>
        <w:t>ingar</w:t>
      </w:r>
      <w:r w:rsidRPr="00724635">
        <w:t xml:space="preserve"> på riskkapitalmarknaden</w:t>
      </w:r>
      <w:r>
        <w:t>, dvs. genom investeringar i onoterade företag. Fondmedlen ska placeras så att kraven på långsiktigt hög avkast</w:t>
      </w:r>
      <w:r>
        <w:softHyphen/>
        <w:t xml:space="preserve">ning och tillfredställande riskspridning tillgodoses. </w:t>
      </w:r>
    </w:p>
    <w:p w14:paraId="15FF9157" w14:textId="77777777" w:rsidR="00C91AF4" w:rsidRPr="00724635" w:rsidRDefault="00D30009" w:rsidP="00C91AF4">
      <w:pPr>
        <w:pStyle w:val="Brdtextmedindrag"/>
      </w:pPr>
      <w:r w:rsidRPr="00724635">
        <w:t xml:space="preserve">Sjätte AP-fonden har </w:t>
      </w:r>
      <w:proofErr w:type="gramStart"/>
      <w:r>
        <w:t>bl.a.</w:t>
      </w:r>
      <w:proofErr w:type="gramEnd"/>
      <w:r>
        <w:t xml:space="preserve"> </w:t>
      </w:r>
      <w:r w:rsidRPr="00724635">
        <w:t>obegränsade möjligheter att investera i onoterade bolag och noterade riskkapitalbolag. Sjätte AP-fonden får äga maximalt 30</w:t>
      </w:r>
      <w:r>
        <w:t> procent</w:t>
      </w:r>
      <w:r w:rsidRPr="00724635">
        <w:t xml:space="preserve"> av röstetalet i svenska eller utländska bolag vars aktier är upptagna till handel på en reglerad marknad eller en motsva</w:t>
      </w:r>
      <w:r>
        <w:softHyphen/>
      </w:r>
      <w:r w:rsidRPr="00724635">
        <w:t>rande marknad utanför EES. Det finns däremot ingen begränsning av Sjätte AP-fondens innehav när det gäller övriga svenska bolag eller riskkapitalbolag som i sin tur investerar i aktier som inte har tagits upp till handel på en reglerad marknad eller motsvarande (onoterade aktier). Sjätte AP-fondens tidigare ensidiga inriktning mot svenska bolag ersattes 2007 av en möjlighet att placera en mindre andel av fondkapitalet utom</w:t>
      </w:r>
      <w:r>
        <w:softHyphen/>
      </w:r>
      <w:r w:rsidRPr="00724635">
        <w:t>lands. Detta kommer till uttryck genom att Sjätte AP</w:t>
      </w:r>
      <w:r w:rsidRPr="00724635">
        <w:noBreakHyphen/>
        <w:t>fonden får utsätta högst tio</w:t>
      </w:r>
      <w:r>
        <w:t> procent</w:t>
      </w:r>
      <w:r w:rsidRPr="00724635">
        <w:t xml:space="preserve"> av fondkapitalet för v</w:t>
      </w:r>
      <w:r>
        <w:t>alutarisk (prop. 2006/07:100 s. </w:t>
      </w:r>
      <w:r w:rsidRPr="00724635">
        <w:t>188 f.).</w:t>
      </w:r>
    </w:p>
    <w:p w14:paraId="0877752D" w14:textId="77777777" w:rsidR="00C91AF4" w:rsidRDefault="00D30009" w:rsidP="00C91AF4">
      <w:pPr>
        <w:pStyle w:val="Rubrik3utannumrering"/>
      </w:pPr>
      <w:r>
        <w:t>Sjunde AP-fonden</w:t>
      </w:r>
    </w:p>
    <w:p w14:paraId="69D6E629" w14:textId="65BFB8AE" w:rsidR="00C91AF4" w:rsidRDefault="00D30009" w:rsidP="00C91AF4">
      <w:pPr>
        <w:pStyle w:val="Brdtextmedindrag"/>
        <w:ind w:firstLine="0"/>
      </w:pPr>
      <w:r w:rsidRPr="00724635">
        <w:t xml:space="preserve">Sjunde AP-fonden </w:t>
      </w:r>
      <w:r>
        <w:t xml:space="preserve">lyder </w:t>
      </w:r>
      <w:r w:rsidRPr="00724635">
        <w:t>under samma regelverk som gäller för Första–Fjärde AP</w:t>
      </w:r>
      <w:r>
        <w:t>-</w:t>
      </w:r>
      <w:r w:rsidRPr="00724635">
        <w:t>fonderna, lagen (2000:192) om allmänna pensionsfonder</w:t>
      </w:r>
      <w:r>
        <w:t xml:space="preserve"> (AP-fonder), som i vissa delar för Sjunde AP-</w:t>
      </w:r>
      <w:r w:rsidRPr="00724635">
        <w:t xml:space="preserve">fondens del hänvisar till lagen (2004:46) om </w:t>
      </w:r>
      <w:r>
        <w:t>värdepappersfonder</w:t>
      </w:r>
      <w:r w:rsidRPr="00724635">
        <w:t xml:space="preserve">. En skillnad mot </w:t>
      </w:r>
      <w:r>
        <w:t>värdepappers</w:t>
      </w:r>
      <w:r w:rsidRPr="00724635">
        <w:t>fon</w:t>
      </w:r>
      <w:r>
        <w:t>der är emeller</w:t>
      </w:r>
      <w:r>
        <w:softHyphen/>
        <w:t>tid att Sjunde AP-</w:t>
      </w:r>
      <w:r w:rsidRPr="00724635">
        <w:t>fonden är förhindrad att förvärva mer än fem</w:t>
      </w:r>
      <w:r>
        <w:t> procent</w:t>
      </w:r>
      <w:r w:rsidRPr="00724635">
        <w:t xml:space="preserve"> av röstetalet i ett svenskt eller utländskt aktiebolag och är i normalfallet förhindrad att rösta för aktierna i svenska aktiebolag.</w:t>
      </w:r>
      <w:r w:rsidR="00866E70">
        <w:t xml:space="preserve"> Sjunde AP-fonden ska</w:t>
      </w:r>
      <w:r w:rsidRPr="00724635">
        <w:t xml:space="preserve"> ta hänsyn till miljö och etik i placerings</w:t>
      </w:r>
      <w:r>
        <w:softHyphen/>
      </w:r>
      <w:r w:rsidRPr="00724635">
        <w:t>verksamheten, utan att göra avkall på det övergripande målet om hög avkastning.</w:t>
      </w:r>
    </w:p>
    <w:p w14:paraId="32F43833" w14:textId="77777777" w:rsidR="00C91AF4" w:rsidRDefault="00C91AF4" w:rsidP="00C91AF4">
      <w:pPr>
        <w:pStyle w:val="Brdtextmedindrag"/>
      </w:pPr>
    </w:p>
    <w:p w14:paraId="5E1CDC49" w14:textId="77777777" w:rsidR="00C91AF4" w:rsidRDefault="00C91AF4" w:rsidP="00C91AF4">
      <w:pPr>
        <w:pStyle w:val="Brdtextmedindrag"/>
      </w:pPr>
    </w:p>
    <w:p w14:paraId="55D13B81" w14:textId="77777777" w:rsidR="00C91AF4" w:rsidRPr="00B6089E" w:rsidRDefault="00C91AF4" w:rsidP="00C91AF4">
      <w:pPr>
        <w:pStyle w:val="Brdtextmedindrag"/>
        <w:sectPr w:rsidR="00C91AF4" w:rsidRPr="00B6089E" w:rsidSect="00155500">
          <w:headerReference w:type="even" r:id="rId68"/>
          <w:headerReference w:type="default" r:id="rId69"/>
          <w:footerReference w:type="even" r:id="rId70"/>
          <w:footerReference w:type="default" r:id="rId71"/>
          <w:headerReference w:type="first" r:id="rId72"/>
          <w:footerReference w:type="first" r:id="rId73"/>
          <w:pgSz w:w="9356" w:h="13721" w:code="9"/>
          <w:pgMar w:top="794" w:right="2438" w:bottom="1191" w:left="1021" w:header="0" w:footer="709" w:gutter="0"/>
          <w:cols w:space="708"/>
          <w:docGrid w:linePitch="360"/>
        </w:sectPr>
      </w:pPr>
    </w:p>
    <w:p w14:paraId="56E4B800" w14:textId="77777777" w:rsidR="00110C85" w:rsidRDefault="00D30009" w:rsidP="00C91AF4">
      <w:pPr>
        <w:pStyle w:val="Bilagarubrik"/>
      </w:pPr>
      <w:bookmarkStart w:id="275" w:name="_Toc41493019"/>
      <w:r w:rsidRPr="00B6089E">
        <w:lastRenderedPageBreak/>
        <w:t>Utdrag ur årsredovisning för Första AP-fonden</w:t>
      </w:r>
      <w:bookmarkEnd w:id="275"/>
    </w:p>
    <w:p w14:paraId="4509417C" w14:textId="45BDC138" w:rsidR="00C91AF4" w:rsidRDefault="001A70B0" w:rsidP="00C91AF4">
      <w:pPr>
        <w:pStyle w:val="Brdtext"/>
      </w:pPr>
      <w:r>
        <w:t>20 sidor</w:t>
      </w:r>
    </w:p>
    <w:p w14:paraId="6EB6408C" w14:textId="77777777" w:rsidR="001A70B0" w:rsidRDefault="001A70B0">
      <w:pPr>
        <w:spacing w:line="2" w:lineRule="auto"/>
        <w:rPr>
          <w:rFonts w:ascii="Times New Roman" w:hAnsi="Times New Roman"/>
          <w:sz w:val="20"/>
        </w:rPr>
      </w:pPr>
      <w:r>
        <w:br w:type="page"/>
      </w:r>
    </w:p>
    <w:p w14:paraId="3B1BB0E8" w14:textId="77777777" w:rsidR="001A70B0" w:rsidRDefault="001A70B0">
      <w:pPr>
        <w:spacing w:line="2" w:lineRule="auto"/>
        <w:rPr>
          <w:rFonts w:ascii="Times New Roman" w:hAnsi="Times New Roman"/>
          <w:sz w:val="20"/>
        </w:rPr>
      </w:pPr>
      <w:r>
        <w:lastRenderedPageBreak/>
        <w:br w:type="page"/>
      </w:r>
    </w:p>
    <w:p w14:paraId="35233C95" w14:textId="77777777" w:rsidR="001A70B0" w:rsidRDefault="001A70B0">
      <w:pPr>
        <w:spacing w:line="2" w:lineRule="auto"/>
        <w:rPr>
          <w:rFonts w:ascii="Times New Roman" w:hAnsi="Times New Roman"/>
          <w:sz w:val="20"/>
        </w:rPr>
      </w:pPr>
      <w:r>
        <w:lastRenderedPageBreak/>
        <w:br w:type="page"/>
      </w:r>
    </w:p>
    <w:p w14:paraId="2F8951AC" w14:textId="77777777" w:rsidR="001A70B0" w:rsidRDefault="001A70B0">
      <w:pPr>
        <w:spacing w:line="2" w:lineRule="auto"/>
        <w:rPr>
          <w:rFonts w:ascii="Times New Roman" w:hAnsi="Times New Roman"/>
          <w:sz w:val="20"/>
        </w:rPr>
      </w:pPr>
      <w:r>
        <w:lastRenderedPageBreak/>
        <w:br w:type="page"/>
      </w:r>
    </w:p>
    <w:p w14:paraId="5500AC06" w14:textId="77777777" w:rsidR="001A70B0" w:rsidRDefault="001A70B0">
      <w:pPr>
        <w:spacing w:line="2" w:lineRule="auto"/>
        <w:rPr>
          <w:rFonts w:ascii="Times New Roman" w:hAnsi="Times New Roman"/>
          <w:sz w:val="20"/>
        </w:rPr>
      </w:pPr>
      <w:r>
        <w:lastRenderedPageBreak/>
        <w:br w:type="page"/>
      </w:r>
    </w:p>
    <w:p w14:paraId="0BA4AB42" w14:textId="77777777" w:rsidR="001A70B0" w:rsidRDefault="001A70B0">
      <w:pPr>
        <w:spacing w:line="2" w:lineRule="auto"/>
        <w:rPr>
          <w:rFonts w:ascii="Times New Roman" w:hAnsi="Times New Roman"/>
          <w:sz w:val="20"/>
        </w:rPr>
      </w:pPr>
      <w:r>
        <w:lastRenderedPageBreak/>
        <w:br w:type="page"/>
      </w:r>
    </w:p>
    <w:p w14:paraId="175D7C4A" w14:textId="77777777" w:rsidR="001A70B0" w:rsidRDefault="001A70B0">
      <w:pPr>
        <w:spacing w:line="2" w:lineRule="auto"/>
        <w:rPr>
          <w:rFonts w:ascii="Times New Roman" w:hAnsi="Times New Roman"/>
          <w:sz w:val="20"/>
        </w:rPr>
      </w:pPr>
      <w:r>
        <w:lastRenderedPageBreak/>
        <w:br w:type="page"/>
      </w:r>
    </w:p>
    <w:p w14:paraId="5FA40B71" w14:textId="77777777" w:rsidR="001A70B0" w:rsidRDefault="001A70B0">
      <w:pPr>
        <w:spacing w:line="2" w:lineRule="auto"/>
        <w:rPr>
          <w:rFonts w:ascii="Times New Roman" w:hAnsi="Times New Roman"/>
          <w:sz w:val="20"/>
        </w:rPr>
      </w:pPr>
      <w:r>
        <w:lastRenderedPageBreak/>
        <w:br w:type="page"/>
      </w:r>
    </w:p>
    <w:p w14:paraId="4A03C2D8" w14:textId="77777777" w:rsidR="001A70B0" w:rsidRDefault="001A70B0">
      <w:pPr>
        <w:spacing w:line="2" w:lineRule="auto"/>
        <w:rPr>
          <w:rFonts w:ascii="Times New Roman" w:hAnsi="Times New Roman"/>
          <w:sz w:val="20"/>
        </w:rPr>
      </w:pPr>
      <w:r>
        <w:lastRenderedPageBreak/>
        <w:br w:type="page"/>
      </w:r>
    </w:p>
    <w:p w14:paraId="52B58A5A" w14:textId="77777777" w:rsidR="001A70B0" w:rsidRDefault="001A70B0">
      <w:pPr>
        <w:spacing w:line="2" w:lineRule="auto"/>
        <w:rPr>
          <w:rFonts w:ascii="Times New Roman" w:hAnsi="Times New Roman"/>
          <w:sz w:val="20"/>
        </w:rPr>
      </w:pPr>
      <w:r>
        <w:lastRenderedPageBreak/>
        <w:br w:type="page"/>
      </w:r>
    </w:p>
    <w:p w14:paraId="4BC4DBB7" w14:textId="77777777" w:rsidR="001A70B0" w:rsidRDefault="001A70B0">
      <w:pPr>
        <w:spacing w:line="2" w:lineRule="auto"/>
        <w:rPr>
          <w:rFonts w:ascii="Times New Roman" w:hAnsi="Times New Roman"/>
          <w:sz w:val="20"/>
        </w:rPr>
      </w:pPr>
      <w:r>
        <w:lastRenderedPageBreak/>
        <w:br w:type="page"/>
      </w:r>
    </w:p>
    <w:p w14:paraId="2B074058" w14:textId="77777777" w:rsidR="001A70B0" w:rsidRDefault="001A70B0">
      <w:pPr>
        <w:spacing w:line="2" w:lineRule="auto"/>
        <w:rPr>
          <w:rFonts w:ascii="Times New Roman" w:hAnsi="Times New Roman"/>
          <w:sz w:val="20"/>
        </w:rPr>
      </w:pPr>
      <w:r>
        <w:lastRenderedPageBreak/>
        <w:br w:type="page"/>
      </w:r>
    </w:p>
    <w:p w14:paraId="2F5F101F" w14:textId="77777777" w:rsidR="001A70B0" w:rsidRDefault="001A70B0">
      <w:pPr>
        <w:spacing w:line="2" w:lineRule="auto"/>
        <w:rPr>
          <w:rFonts w:ascii="Times New Roman" w:hAnsi="Times New Roman"/>
          <w:sz w:val="20"/>
        </w:rPr>
      </w:pPr>
      <w:r>
        <w:lastRenderedPageBreak/>
        <w:br w:type="page"/>
      </w:r>
    </w:p>
    <w:p w14:paraId="5632D2B9" w14:textId="77777777" w:rsidR="001A70B0" w:rsidRDefault="001A70B0">
      <w:pPr>
        <w:spacing w:line="2" w:lineRule="auto"/>
        <w:rPr>
          <w:rFonts w:ascii="Times New Roman" w:hAnsi="Times New Roman"/>
          <w:sz w:val="20"/>
        </w:rPr>
      </w:pPr>
      <w:r>
        <w:lastRenderedPageBreak/>
        <w:br w:type="page"/>
      </w:r>
    </w:p>
    <w:p w14:paraId="63B0B770" w14:textId="77777777" w:rsidR="001A70B0" w:rsidRDefault="001A70B0">
      <w:pPr>
        <w:spacing w:line="2" w:lineRule="auto"/>
        <w:rPr>
          <w:rFonts w:ascii="Times New Roman" w:hAnsi="Times New Roman"/>
          <w:sz w:val="20"/>
        </w:rPr>
      </w:pPr>
      <w:r>
        <w:lastRenderedPageBreak/>
        <w:br w:type="page"/>
      </w:r>
    </w:p>
    <w:p w14:paraId="2371F732" w14:textId="77777777" w:rsidR="001A70B0" w:rsidRDefault="001A70B0">
      <w:pPr>
        <w:spacing w:line="2" w:lineRule="auto"/>
        <w:rPr>
          <w:rFonts w:ascii="Times New Roman" w:hAnsi="Times New Roman"/>
          <w:sz w:val="20"/>
        </w:rPr>
      </w:pPr>
      <w:r>
        <w:lastRenderedPageBreak/>
        <w:br w:type="page"/>
      </w:r>
    </w:p>
    <w:p w14:paraId="35403717" w14:textId="77777777" w:rsidR="001A70B0" w:rsidRDefault="001A70B0">
      <w:pPr>
        <w:spacing w:line="2" w:lineRule="auto"/>
        <w:rPr>
          <w:rFonts w:ascii="Times New Roman" w:hAnsi="Times New Roman"/>
          <w:sz w:val="20"/>
        </w:rPr>
      </w:pPr>
      <w:r>
        <w:lastRenderedPageBreak/>
        <w:br w:type="page"/>
      </w:r>
    </w:p>
    <w:p w14:paraId="1C201CE8" w14:textId="77777777" w:rsidR="001A70B0" w:rsidRDefault="001A70B0">
      <w:pPr>
        <w:spacing w:line="2" w:lineRule="auto"/>
        <w:rPr>
          <w:rFonts w:ascii="Times New Roman" w:hAnsi="Times New Roman"/>
          <w:sz w:val="20"/>
        </w:rPr>
      </w:pPr>
      <w:r>
        <w:lastRenderedPageBreak/>
        <w:br w:type="page"/>
      </w:r>
    </w:p>
    <w:p w14:paraId="390A6C13" w14:textId="77777777" w:rsidR="001A70B0" w:rsidRDefault="001A70B0">
      <w:pPr>
        <w:spacing w:line="2" w:lineRule="auto"/>
        <w:rPr>
          <w:rFonts w:ascii="Times New Roman" w:hAnsi="Times New Roman"/>
          <w:sz w:val="20"/>
        </w:rPr>
      </w:pPr>
      <w:r>
        <w:lastRenderedPageBreak/>
        <w:br w:type="page"/>
      </w:r>
    </w:p>
    <w:p w14:paraId="1BAA4CF3" w14:textId="1701BF09" w:rsidR="001A70B0" w:rsidRPr="001A70B0" w:rsidRDefault="001A70B0" w:rsidP="001A70B0">
      <w:pPr>
        <w:pStyle w:val="Brdtextmedindrag"/>
      </w:pPr>
    </w:p>
    <w:p w14:paraId="1F73C6AC" w14:textId="77777777" w:rsidR="00C91AF4" w:rsidRDefault="00C91AF4" w:rsidP="00C91AF4">
      <w:pPr>
        <w:pStyle w:val="Brdtextmedindrag"/>
      </w:pPr>
    </w:p>
    <w:p w14:paraId="7D4AEB9B" w14:textId="77777777" w:rsidR="00C91AF4" w:rsidRPr="00B6089E" w:rsidRDefault="00C91AF4" w:rsidP="00C91AF4">
      <w:pPr>
        <w:pStyle w:val="Brdtextmedindrag"/>
        <w:sectPr w:rsidR="00C91AF4" w:rsidRPr="00B6089E" w:rsidSect="00155500">
          <w:headerReference w:type="even" r:id="rId74"/>
          <w:headerReference w:type="default" r:id="rId75"/>
          <w:footerReference w:type="even" r:id="rId76"/>
          <w:footerReference w:type="default" r:id="rId77"/>
          <w:headerReference w:type="first" r:id="rId78"/>
          <w:footerReference w:type="first" r:id="rId79"/>
          <w:pgSz w:w="9356" w:h="13721" w:code="9"/>
          <w:pgMar w:top="794" w:right="2438" w:bottom="1191" w:left="1021" w:header="0" w:footer="709" w:gutter="0"/>
          <w:cols w:space="708"/>
          <w:docGrid w:linePitch="360"/>
        </w:sectPr>
      </w:pPr>
    </w:p>
    <w:p w14:paraId="3E3D8834" w14:textId="77777777" w:rsidR="00110C85" w:rsidRDefault="00D30009" w:rsidP="00C91AF4">
      <w:pPr>
        <w:pStyle w:val="Bilagarubrik"/>
      </w:pPr>
      <w:bookmarkStart w:id="276" w:name="_Toc41493020"/>
      <w:r w:rsidRPr="00B6089E">
        <w:lastRenderedPageBreak/>
        <w:t xml:space="preserve">Utdrag ur årsredovisning för </w:t>
      </w:r>
      <w:r>
        <w:t>Andra</w:t>
      </w:r>
      <w:r w:rsidRPr="00B6089E">
        <w:t xml:space="preserve"> AP-fonden</w:t>
      </w:r>
      <w:bookmarkEnd w:id="276"/>
    </w:p>
    <w:p w14:paraId="599F0622" w14:textId="5BC6FE54" w:rsidR="00C91AF4" w:rsidRDefault="001A70B0" w:rsidP="00C91AF4">
      <w:pPr>
        <w:pStyle w:val="Brdtext"/>
      </w:pPr>
      <w:r>
        <w:t>21 sidor</w:t>
      </w:r>
    </w:p>
    <w:p w14:paraId="7C17CC15" w14:textId="37FD2D3A" w:rsidR="001A70B0" w:rsidRDefault="001A70B0" w:rsidP="001A70B0">
      <w:pPr>
        <w:pStyle w:val="Brdtextmedindrag"/>
      </w:pPr>
    </w:p>
    <w:p w14:paraId="7EB08D06" w14:textId="77777777" w:rsidR="001A70B0" w:rsidRDefault="001A70B0">
      <w:pPr>
        <w:spacing w:line="2" w:lineRule="auto"/>
        <w:rPr>
          <w:rFonts w:ascii="Times New Roman" w:hAnsi="Times New Roman"/>
          <w:sz w:val="20"/>
        </w:rPr>
      </w:pPr>
      <w:r>
        <w:br w:type="page"/>
      </w:r>
    </w:p>
    <w:p w14:paraId="7FA84AF0" w14:textId="77777777" w:rsidR="001A70B0" w:rsidRDefault="001A70B0">
      <w:pPr>
        <w:spacing w:line="2" w:lineRule="auto"/>
        <w:rPr>
          <w:rFonts w:ascii="Times New Roman" w:hAnsi="Times New Roman"/>
          <w:sz w:val="20"/>
        </w:rPr>
      </w:pPr>
      <w:r>
        <w:lastRenderedPageBreak/>
        <w:br w:type="page"/>
      </w:r>
    </w:p>
    <w:p w14:paraId="70F1BC09" w14:textId="77777777" w:rsidR="001A70B0" w:rsidRDefault="001A70B0">
      <w:pPr>
        <w:spacing w:line="2" w:lineRule="auto"/>
        <w:rPr>
          <w:rFonts w:ascii="Times New Roman" w:hAnsi="Times New Roman"/>
          <w:sz w:val="20"/>
        </w:rPr>
      </w:pPr>
      <w:r>
        <w:lastRenderedPageBreak/>
        <w:br w:type="page"/>
      </w:r>
    </w:p>
    <w:p w14:paraId="76F3896E" w14:textId="77777777" w:rsidR="001A70B0" w:rsidRDefault="001A70B0">
      <w:pPr>
        <w:spacing w:line="2" w:lineRule="auto"/>
        <w:rPr>
          <w:rFonts w:ascii="Times New Roman" w:hAnsi="Times New Roman"/>
          <w:sz w:val="20"/>
        </w:rPr>
      </w:pPr>
      <w:r>
        <w:lastRenderedPageBreak/>
        <w:br w:type="page"/>
      </w:r>
    </w:p>
    <w:p w14:paraId="3BB26F6B" w14:textId="77777777" w:rsidR="001A70B0" w:rsidRDefault="001A70B0">
      <w:pPr>
        <w:spacing w:line="2" w:lineRule="auto"/>
        <w:rPr>
          <w:rFonts w:ascii="Times New Roman" w:hAnsi="Times New Roman"/>
          <w:sz w:val="20"/>
        </w:rPr>
      </w:pPr>
      <w:r>
        <w:lastRenderedPageBreak/>
        <w:br w:type="page"/>
      </w:r>
    </w:p>
    <w:p w14:paraId="2AB1539E" w14:textId="77777777" w:rsidR="001A70B0" w:rsidRDefault="001A70B0">
      <w:pPr>
        <w:spacing w:line="2" w:lineRule="auto"/>
        <w:rPr>
          <w:rFonts w:ascii="Times New Roman" w:hAnsi="Times New Roman"/>
          <w:sz w:val="20"/>
        </w:rPr>
      </w:pPr>
      <w:r>
        <w:lastRenderedPageBreak/>
        <w:br w:type="page"/>
      </w:r>
    </w:p>
    <w:p w14:paraId="3E200044" w14:textId="77777777" w:rsidR="001A70B0" w:rsidRDefault="001A70B0">
      <w:pPr>
        <w:spacing w:line="2" w:lineRule="auto"/>
        <w:rPr>
          <w:rFonts w:ascii="Times New Roman" w:hAnsi="Times New Roman"/>
          <w:sz w:val="20"/>
        </w:rPr>
      </w:pPr>
      <w:r>
        <w:lastRenderedPageBreak/>
        <w:br w:type="page"/>
      </w:r>
    </w:p>
    <w:p w14:paraId="44E2CAC1" w14:textId="77777777" w:rsidR="001A70B0" w:rsidRDefault="001A70B0">
      <w:pPr>
        <w:spacing w:line="2" w:lineRule="auto"/>
        <w:rPr>
          <w:rFonts w:ascii="Times New Roman" w:hAnsi="Times New Roman"/>
          <w:sz w:val="20"/>
        </w:rPr>
      </w:pPr>
      <w:r>
        <w:lastRenderedPageBreak/>
        <w:br w:type="page"/>
      </w:r>
    </w:p>
    <w:p w14:paraId="689D8400" w14:textId="77777777" w:rsidR="001A70B0" w:rsidRDefault="001A70B0">
      <w:pPr>
        <w:spacing w:line="2" w:lineRule="auto"/>
        <w:rPr>
          <w:rFonts w:ascii="Times New Roman" w:hAnsi="Times New Roman"/>
          <w:sz w:val="20"/>
        </w:rPr>
      </w:pPr>
      <w:r>
        <w:lastRenderedPageBreak/>
        <w:br w:type="page"/>
      </w:r>
    </w:p>
    <w:p w14:paraId="42A431F7" w14:textId="77777777" w:rsidR="001A70B0" w:rsidRDefault="001A70B0">
      <w:pPr>
        <w:spacing w:line="2" w:lineRule="auto"/>
        <w:rPr>
          <w:rFonts w:ascii="Times New Roman" w:hAnsi="Times New Roman"/>
          <w:sz w:val="20"/>
        </w:rPr>
      </w:pPr>
      <w:r>
        <w:lastRenderedPageBreak/>
        <w:br w:type="page"/>
      </w:r>
    </w:p>
    <w:p w14:paraId="7D47F328" w14:textId="77777777" w:rsidR="001A70B0" w:rsidRDefault="001A70B0">
      <w:pPr>
        <w:spacing w:line="2" w:lineRule="auto"/>
        <w:rPr>
          <w:rFonts w:ascii="Times New Roman" w:hAnsi="Times New Roman"/>
          <w:sz w:val="20"/>
        </w:rPr>
      </w:pPr>
      <w:r>
        <w:lastRenderedPageBreak/>
        <w:br w:type="page"/>
      </w:r>
    </w:p>
    <w:p w14:paraId="09ED62F7" w14:textId="77777777" w:rsidR="001A70B0" w:rsidRDefault="001A70B0">
      <w:pPr>
        <w:spacing w:line="2" w:lineRule="auto"/>
        <w:rPr>
          <w:rFonts w:ascii="Times New Roman" w:hAnsi="Times New Roman"/>
          <w:sz w:val="20"/>
        </w:rPr>
      </w:pPr>
      <w:r>
        <w:lastRenderedPageBreak/>
        <w:br w:type="page"/>
      </w:r>
    </w:p>
    <w:p w14:paraId="0663A2F1" w14:textId="77777777" w:rsidR="001A70B0" w:rsidRDefault="001A70B0">
      <w:pPr>
        <w:spacing w:line="2" w:lineRule="auto"/>
        <w:rPr>
          <w:rFonts w:ascii="Times New Roman" w:hAnsi="Times New Roman"/>
          <w:sz w:val="20"/>
        </w:rPr>
      </w:pPr>
      <w:r>
        <w:lastRenderedPageBreak/>
        <w:br w:type="page"/>
      </w:r>
    </w:p>
    <w:p w14:paraId="2A620BB3" w14:textId="77777777" w:rsidR="001A70B0" w:rsidRDefault="001A70B0">
      <w:pPr>
        <w:spacing w:line="2" w:lineRule="auto"/>
        <w:rPr>
          <w:rFonts w:ascii="Times New Roman" w:hAnsi="Times New Roman"/>
          <w:sz w:val="20"/>
        </w:rPr>
      </w:pPr>
      <w:r>
        <w:lastRenderedPageBreak/>
        <w:br w:type="page"/>
      </w:r>
    </w:p>
    <w:p w14:paraId="3A55F407" w14:textId="77777777" w:rsidR="001A70B0" w:rsidRDefault="001A70B0">
      <w:pPr>
        <w:spacing w:line="2" w:lineRule="auto"/>
        <w:rPr>
          <w:rFonts w:ascii="Times New Roman" w:hAnsi="Times New Roman"/>
          <w:sz w:val="20"/>
        </w:rPr>
      </w:pPr>
      <w:r>
        <w:lastRenderedPageBreak/>
        <w:br w:type="page"/>
      </w:r>
    </w:p>
    <w:p w14:paraId="4D6E28F7" w14:textId="77777777" w:rsidR="001A70B0" w:rsidRDefault="001A70B0">
      <w:pPr>
        <w:spacing w:line="2" w:lineRule="auto"/>
        <w:rPr>
          <w:rFonts w:ascii="Times New Roman" w:hAnsi="Times New Roman"/>
          <w:sz w:val="20"/>
        </w:rPr>
      </w:pPr>
      <w:r>
        <w:lastRenderedPageBreak/>
        <w:br w:type="page"/>
      </w:r>
    </w:p>
    <w:p w14:paraId="586FB697" w14:textId="77777777" w:rsidR="001A70B0" w:rsidRDefault="001A70B0">
      <w:pPr>
        <w:spacing w:line="2" w:lineRule="auto"/>
        <w:rPr>
          <w:rFonts w:ascii="Times New Roman" w:hAnsi="Times New Roman"/>
          <w:sz w:val="20"/>
        </w:rPr>
      </w:pPr>
      <w:r>
        <w:lastRenderedPageBreak/>
        <w:br w:type="page"/>
      </w:r>
    </w:p>
    <w:p w14:paraId="721789D8" w14:textId="77777777" w:rsidR="001A70B0" w:rsidRDefault="001A70B0">
      <w:pPr>
        <w:spacing w:line="2" w:lineRule="auto"/>
        <w:rPr>
          <w:rFonts w:ascii="Times New Roman" w:hAnsi="Times New Roman"/>
          <w:sz w:val="20"/>
        </w:rPr>
      </w:pPr>
      <w:r>
        <w:lastRenderedPageBreak/>
        <w:br w:type="page"/>
      </w:r>
    </w:p>
    <w:p w14:paraId="62690CE7" w14:textId="77777777" w:rsidR="001A70B0" w:rsidRDefault="001A70B0">
      <w:pPr>
        <w:spacing w:line="2" w:lineRule="auto"/>
        <w:rPr>
          <w:rFonts w:ascii="Times New Roman" w:hAnsi="Times New Roman"/>
          <w:sz w:val="20"/>
        </w:rPr>
      </w:pPr>
      <w:r>
        <w:lastRenderedPageBreak/>
        <w:br w:type="page"/>
      </w:r>
    </w:p>
    <w:p w14:paraId="4EC45B80" w14:textId="77777777" w:rsidR="001A70B0" w:rsidRDefault="001A70B0">
      <w:pPr>
        <w:spacing w:line="2" w:lineRule="auto"/>
        <w:rPr>
          <w:rFonts w:ascii="Times New Roman" w:hAnsi="Times New Roman"/>
          <w:sz w:val="20"/>
        </w:rPr>
      </w:pPr>
      <w:r>
        <w:lastRenderedPageBreak/>
        <w:br w:type="page"/>
      </w:r>
    </w:p>
    <w:p w14:paraId="06BCDD9F" w14:textId="7320DCD2" w:rsidR="001A70B0" w:rsidRPr="001A70B0" w:rsidRDefault="001A70B0" w:rsidP="001A70B0">
      <w:pPr>
        <w:pStyle w:val="Brdtextmedindrag"/>
      </w:pPr>
    </w:p>
    <w:p w14:paraId="44BB3EFC" w14:textId="77777777" w:rsidR="00C91AF4" w:rsidRDefault="00C91AF4" w:rsidP="00C91AF4">
      <w:pPr>
        <w:pStyle w:val="Brdtextmedindrag"/>
      </w:pPr>
    </w:p>
    <w:p w14:paraId="680A6C2E" w14:textId="77777777" w:rsidR="00C91AF4" w:rsidRPr="00B6089E" w:rsidRDefault="00C91AF4" w:rsidP="00C91AF4">
      <w:pPr>
        <w:pStyle w:val="Brdtextmedindrag"/>
        <w:sectPr w:rsidR="00C91AF4" w:rsidRPr="00B6089E" w:rsidSect="00155500">
          <w:headerReference w:type="even" r:id="rId80"/>
          <w:headerReference w:type="default" r:id="rId81"/>
          <w:footerReference w:type="even" r:id="rId82"/>
          <w:footerReference w:type="default" r:id="rId83"/>
          <w:headerReference w:type="first" r:id="rId84"/>
          <w:footerReference w:type="first" r:id="rId85"/>
          <w:pgSz w:w="9356" w:h="13721" w:code="9"/>
          <w:pgMar w:top="794" w:right="2438" w:bottom="1191" w:left="1021" w:header="0" w:footer="709" w:gutter="0"/>
          <w:cols w:space="708"/>
          <w:docGrid w:linePitch="360"/>
        </w:sectPr>
      </w:pPr>
    </w:p>
    <w:p w14:paraId="72E50B68" w14:textId="77777777" w:rsidR="00110C85" w:rsidRDefault="00D30009" w:rsidP="00C91AF4">
      <w:pPr>
        <w:pStyle w:val="Bilagarubrik"/>
      </w:pPr>
      <w:bookmarkStart w:id="277" w:name="_Toc41493021"/>
      <w:r w:rsidRPr="00B6089E">
        <w:lastRenderedPageBreak/>
        <w:t xml:space="preserve">Utdrag ur årsredovisning för </w:t>
      </w:r>
      <w:r>
        <w:t>Tredje</w:t>
      </w:r>
      <w:r w:rsidRPr="00B6089E">
        <w:t xml:space="preserve"> AP-fonden</w:t>
      </w:r>
      <w:bookmarkEnd w:id="277"/>
    </w:p>
    <w:p w14:paraId="57F387CC" w14:textId="7088BE7A" w:rsidR="00C91AF4" w:rsidRDefault="001A70B0" w:rsidP="00C91AF4">
      <w:pPr>
        <w:pStyle w:val="Brdtext"/>
      </w:pPr>
      <w:r>
        <w:t>18 sidor</w:t>
      </w:r>
    </w:p>
    <w:p w14:paraId="49004588" w14:textId="2A784BF2" w:rsidR="001A70B0" w:rsidRDefault="001A70B0" w:rsidP="001A70B0">
      <w:pPr>
        <w:pStyle w:val="Brdtextmedindrag"/>
      </w:pPr>
    </w:p>
    <w:p w14:paraId="7F972BE1" w14:textId="77777777" w:rsidR="001A70B0" w:rsidRDefault="001A70B0">
      <w:pPr>
        <w:spacing w:line="2" w:lineRule="auto"/>
        <w:rPr>
          <w:rFonts w:ascii="Times New Roman" w:hAnsi="Times New Roman"/>
          <w:sz w:val="20"/>
        </w:rPr>
      </w:pPr>
      <w:r>
        <w:br w:type="page"/>
      </w:r>
    </w:p>
    <w:p w14:paraId="45A6C59C" w14:textId="77777777" w:rsidR="001A70B0" w:rsidRDefault="001A70B0">
      <w:pPr>
        <w:spacing w:line="2" w:lineRule="auto"/>
        <w:rPr>
          <w:rFonts w:ascii="Times New Roman" w:hAnsi="Times New Roman"/>
          <w:sz w:val="20"/>
        </w:rPr>
      </w:pPr>
      <w:r>
        <w:lastRenderedPageBreak/>
        <w:br w:type="page"/>
      </w:r>
    </w:p>
    <w:p w14:paraId="2460BA14" w14:textId="77777777" w:rsidR="001A70B0" w:rsidRDefault="001A70B0">
      <w:pPr>
        <w:spacing w:line="2" w:lineRule="auto"/>
        <w:rPr>
          <w:rFonts w:ascii="Times New Roman" w:hAnsi="Times New Roman"/>
          <w:sz w:val="20"/>
        </w:rPr>
      </w:pPr>
      <w:r>
        <w:lastRenderedPageBreak/>
        <w:br w:type="page"/>
      </w:r>
    </w:p>
    <w:p w14:paraId="08BA2314" w14:textId="77777777" w:rsidR="001A70B0" w:rsidRDefault="001A70B0">
      <w:pPr>
        <w:spacing w:line="2" w:lineRule="auto"/>
        <w:rPr>
          <w:rFonts w:ascii="Times New Roman" w:hAnsi="Times New Roman"/>
          <w:sz w:val="20"/>
        </w:rPr>
      </w:pPr>
      <w:r>
        <w:lastRenderedPageBreak/>
        <w:br w:type="page"/>
      </w:r>
    </w:p>
    <w:p w14:paraId="29F470CA" w14:textId="77777777" w:rsidR="001A70B0" w:rsidRDefault="001A70B0">
      <w:pPr>
        <w:spacing w:line="2" w:lineRule="auto"/>
        <w:rPr>
          <w:rFonts w:ascii="Times New Roman" w:hAnsi="Times New Roman"/>
          <w:sz w:val="20"/>
        </w:rPr>
      </w:pPr>
      <w:r>
        <w:lastRenderedPageBreak/>
        <w:br w:type="page"/>
      </w:r>
    </w:p>
    <w:p w14:paraId="54049CC5" w14:textId="77777777" w:rsidR="001A70B0" w:rsidRDefault="001A70B0">
      <w:pPr>
        <w:spacing w:line="2" w:lineRule="auto"/>
        <w:rPr>
          <w:rFonts w:ascii="Times New Roman" w:hAnsi="Times New Roman"/>
          <w:sz w:val="20"/>
        </w:rPr>
      </w:pPr>
      <w:r>
        <w:lastRenderedPageBreak/>
        <w:br w:type="page"/>
      </w:r>
    </w:p>
    <w:p w14:paraId="0A61D88C" w14:textId="77777777" w:rsidR="001A70B0" w:rsidRDefault="001A70B0">
      <w:pPr>
        <w:spacing w:line="2" w:lineRule="auto"/>
        <w:rPr>
          <w:rFonts w:ascii="Times New Roman" w:hAnsi="Times New Roman"/>
          <w:sz w:val="20"/>
        </w:rPr>
      </w:pPr>
      <w:r>
        <w:lastRenderedPageBreak/>
        <w:br w:type="page"/>
      </w:r>
    </w:p>
    <w:p w14:paraId="009CEC9E" w14:textId="77777777" w:rsidR="001A70B0" w:rsidRDefault="001A70B0">
      <w:pPr>
        <w:spacing w:line="2" w:lineRule="auto"/>
        <w:rPr>
          <w:rFonts w:ascii="Times New Roman" w:hAnsi="Times New Roman"/>
          <w:sz w:val="20"/>
        </w:rPr>
      </w:pPr>
      <w:r>
        <w:lastRenderedPageBreak/>
        <w:br w:type="page"/>
      </w:r>
    </w:p>
    <w:p w14:paraId="4758AC13" w14:textId="77777777" w:rsidR="001A70B0" w:rsidRDefault="001A70B0">
      <w:pPr>
        <w:spacing w:line="2" w:lineRule="auto"/>
        <w:rPr>
          <w:rFonts w:ascii="Times New Roman" w:hAnsi="Times New Roman"/>
          <w:sz w:val="20"/>
        </w:rPr>
      </w:pPr>
      <w:r>
        <w:lastRenderedPageBreak/>
        <w:br w:type="page"/>
      </w:r>
    </w:p>
    <w:p w14:paraId="12D73CC1" w14:textId="77777777" w:rsidR="001A70B0" w:rsidRDefault="001A70B0">
      <w:pPr>
        <w:spacing w:line="2" w:lineRule="auto"/>
        <w:rPr>
          <w:rFonts w:ascii="Times New Roman" w:hAnsi="Times New Roman"/>
          <w:sz w:val="20"/>
        </w:rPr>
      </w:pPr>
      <w:r>
        <w:lastRenderedPageBreak/>
        <w:br w:type="page"/>
      </w:r>
    </w:p>
    <w:p w14:paraId="1CD01569" w14:textId="77777777" w:rsidR="001A70B0" w:rsidRDefault="001A70B0">
      <w:pPr>
        <w:spacing w:line="2" w:lineRule="auto"/>
        <w:rPr>
          <w:rFonts w:ascii="Times New Roman" w:hAnsi="Times New Roman"/>
          <w:sz w:val="20"/>
        </w:rPr>
      </w:pPr>
      <w:r>
        <w:lastRenderedPageBreak/>
        <w:br w:type="page"/>
      </w:r>
    </w:p>
    <w:p w14:paraId="180AE778" w14:textId="77777777" w:rsidR="001A70B0" w:rsidRDefault="001A70B0">
      <w:pPr>
        <w:spacing w:line="2" w:lineRule="auto"/>
        <w:rPr>
          <w:rFonts w:ascii="Times New Roman" w:hAnsi="Times New Roman"/>
          <w:sz w:val="20"/>
        </w:rPr>
      </w:pPr>
      <w:r>
        <w:lastRenderedPageBreak/>
        <w:br w:type="page"/>
      </w:r>
    </w:p>
    <w:p w14:paraId="4B885C58" w14:textId="77777777" w:rsidR="001A70B0" w:rsidRDefault="001A70B0">
      <w:pPr>
        <w:spacing w:line="2" w:lineRule="auto"/>
        <w:rPr>
          <w:rFonts w:ascii="Times New Roman" w:hAnsi="Times New Roman"/>
          <w:sz w:val="20"/>
        </w:rPr>
      </w:pPr>
      <w:r>
        <w:lastRenderedPageBreak/>
        <w:br w:type="page"/>
      </w:r>
    </w:p>
    <w:p w14:paraId="71DEB63E" w14:textId="77777777" w:rsidR="001A70B0" w:rsidRDefault="001A70B0">
      <w:pPr>
        <w:spacing w:line="2" w:lineRule="auto"/>
        <w:rPr>
          <w:rFonts w:ascii="Times New Roman" w:hAnsi="Times New Roman"/>
          <w:sz w:val="20"/>
        </w:rPr>
      </w:pPr>
      <w:r>
        <w:lastRenderedPageBreak/>
        <w:br w:type="page"/>
      </w:r>
    </w:p>
    <w:p w14:paraId="5FCEB570" w14:textId="77777777" w:rsidR="001A70B0" w:rsidRDefault="001A70B0">
      <w:pPr>
        <w:spacing w:line="2" w:lineRule="auto"/>
        <w:rPr>
          <w:rFonts w:ascii="Times New Roman" w:hAnsi="Times New Roman"/>
          <w:sz w:val="20"/>
        </w:rPr>
      </w:pPr>
      <w:r>
        <w:lastRenderedPageBreak/>
        <w:br w:type="page"/>
      </w:r>
    </w:p>
    <w:p w14:paraId="3A906735" w14:textId="77777777" w:rsidR="001A70B0" w:rsidRDefault="001A70B0">
      <w:pPr>
        <w:spacing w:line="2" w:lineRule="auto"/>
        <w:rPr>
          <w:rFonts w:ascii="Times New Roman" w:hAnsi="Times New Roman"/>
          <w:sz w:val="20"/>
        </w:rPr>
      </w:pPr>
      <w:r>
        <w:lastRenderedPageBreak/>
        <w:br w:type="page"/>
      </w:r>
    </w:p>
    <w:p w14:paraId="77882FC2" w14:textId="77777777" w:rsidR="001A70B0" w:rsidRDefault="001A70B0">
      <w:pPr>
        <w:spacing w:line="2" w:lineRule="auto"/>
        <w:rPr>
          <w:rFonts w:ascii="Times New Roman" w:hAnsi="Times New Roman"/>
          <w:sz w:val="20"/>
        </w:rPr>
      </w:pPr>
      <w:r>
        <w:lastRenderedPageBreak/>
        <w:br w:type="page"/>
      </w:r>
    </w:p>
    <w:p w14:paraId="64065F13" w14:textId="50D431D2" w:rsidR="001A70B0" w:rsidRPr="001A70B0" w:rsidRDefault="001A70B0" w:rsidP="001A70B0">
      <w:pPr>
        <w:pStyle w:val="Brdtextmedindrag"/>
      </w:pPr>
    </w:p>
    <w:p w14:paraId="34AD700E" w14:textId="77777777" w:rsidR="00C91AF4" w:rsidRDefault="00C91AF4" w:rsidP="00C91AF4">
      <w:pPr>
        <w:pStyle w:val="Brdtextmedindrag"/>
      </w:pPr>
    </w:p>
    <w:p w14:paraId="5DD98C70" w14:textId="77777777" w:rsidR="00C91AF4" w:rsidRPr="00B6089E" w:rsidRDefault="00C91AF4" w:rsidP="00C91AF4">
      <w:pPr>
        <w:pStyle w:val="Brdtextmedindrag"/>
        <w:sectPr w:rsidR="00C91AF4" w:rsidRPr="00B6089E" w:rsidSect="00155500">
          <w:headerReference w:type="even" r:id="rId86"/>
          <w:headerReference w:type="default" r:id="rId87"/>
          <w:footerReference w:type="even" r:id="rId88"/>
          <w:footerReference w:type="default" r:id="rId89"/>
          <w:headerReference w:type="first" r:id="rId90"/>
          <w:footerReference w:type="first" r:id="rId91"/>
          <w:pgSz w:w="9356" w:h="13721" w:code="9"/>
          <w:pgMar w:top="794" w:right="2438" w:bottom="1191" w:left="1021" w:header="0" w:footer="709" w:gutter="0"/>
          <w:cols w:space="708"/>
          <w:docGrid w:linePitch="360"/>
        </w:sectPr>
      </w:pPr>
    </w:p>
    <w:p w14:paraId="7DEDA004" w14:textId="77777777" w:rsidR="00110C85" w:rsidRDefault="00D30009" w:rsidP="00C91AF4">
      <w:pPr>
        <w:pStyle w:val="Bilagarubrik"/>
      </w:pPr>
      <w:bookmarkStart w:id="278" w:name="_Toc41493022"/>
      <w:r w:rsidRPr="00B6089E">
        <w:lastRenderedPageBreak/>
        <w:t xml:space="preserve">Utdrag ur årsredovisning för </w:t>
      </w:r>
      <w:r>
        <w:t>Fjärde</w:t>
      </w:r>
      <w:r w:rsidRPr="00B6089E">
        <w:t xml:space="preserve"> AP-fonden</w:t>
      </w:r>
      <w:bookmarkEnd w:id="278"/>
    </w:p>
    <w:p w14:paraId="2020B8E9" w14:textId="319ABAA1" w:rsidR="00C91AF4" w:rsidRDefault="001A70B0" w:rsidP="00C91AF4">
      <w:pPr>
        <w:pStyle w:val="Brdtext"/>
      </w:pPr>
      <w:r>
        <w:t>24 sidor</w:t>
      </w:r>
    </w:p>
    <w:p w14:paraId="17F68A75" w14:textId="682A676B" w:rsidR="001A70B0" w:rsidRDefault="001A70B0" w:rsidP="001A70B0">
      <w:pPr>
        <w:pStyle w:val="Brdtextmedindrag"/>
      </w:pPr>
    </w:p>
    <w:p w14:paraId="1AA1744F" w14:textId="77777777" w:rsidR="001A70B0" w:rsidRDefault="001A70B0">
      <w:pPr>
        <w:spacing w:line="2" w:lineRule="auto"/>
        <w:rPr>
          <w:rFonts w:ascii="Times New Roman" w:hAnsi="Times New Roman"/>
          <w:sz w:val="20"/>
        </w:rPr>
      </w:pPr>
      <w:r>
        <w:br w:type="page"/>
      </w:r>
    </w:p>
    <w:p w14:paraId="41D2E423" w14:textId="77777777" w:rsidR="001A70B0" w:rsidRDefault="001A70B0">
      <w:pPr>
        <w:spacing w:line="2" w:lineRule="auto"/>
        <w:rPr>
          <w:rFonts w:ascii="Times New Roman" w:hAnsi="Times New Roman"/>
          <w:sz w:val="20"/>
        </w:rPr>
      </w:pPr>
      <w:r>
        <w:lastRenderedPageBreak/>
        <w:br w:type="page"/>
      </w:r>
    </w:p>
    <w:p w14:paraId="1C47DF9B" w14:textId="77777777" w:rsidR="001A70B0" w:rsidRDefault="001A70B0">
      <w:pPr>
        <w:spacing w:line="2" w:lineRule="auto"/>
        <w:rPr>
          <w:rFonts w:ascii="Times New Roman" w:hAnsi="Times New Roman"/>
          <w:sz w:val="20"/>
        </w:rPr>
      </w:pPr>
      <w:r>
        <w:lastRenderedPageBreak/>
        <w:br w:type="page"/>
      </w:r>
    </w:p>
    <w:p w14:paraId="74CFBA26" w14:textId="77777777" w:rsidR="001A70B0" w:rsidRDefault="001A70B0">
      <w:pPr>
        <w:spacing w:line="2" w:lineRule="auto"/>
        <w:rPr>
          <w:rFonts w:ascii="Times New Roman" w:hAnsi="Times New Roman"/>
          <w:sz w:val="20"/>
        </w:rPr>
      </w:pPr>
      <w:r>
        <w:lastRenderedPageBreak/>
        <w:br w:type="page"/>
      </w:r>
    </w:p>
    <w:p w14:paraId="108C5407" w14:textId="77777777" w:rsidR="001A70B0" w:rsidRDefault="001A70B0">
      <w:pPr>
        <w:spacing w:line="2" w:lineRule="auto"/>
        <w:rPr>
          <w:rFonts w:ascii="Times New Roman" w:hAnsi="Times New Roman"/>
          <w:sz w:val="20"/>
        </w:rPr>
      </w:pPr>
      <w:r>
        <w:lastRenderedPageBreak/>
        <w:br w:type="page"/>
      </w:r>
    </w:p>
    <w:p w14:paraId="4061C719" w14:textId="77777777" w:rsidR="001A70B0" w:rsidRDefault="001A70B0">
      <w:pPr>
        <w:spacing w:line="2" w:lineRule="auto"/>
        <w:rPr>
          <w:rFonts w:ascii="Times New Roman" w:hAnsi="Times New Roman"/>
          <w:sz w:val="20"/>
        </w:rPr>
      </w:pPr>
      <w:r>
        <w:lastRenderedPageBreak/>
        <w:br w:type="page"/>
      </w:r>
    </w:p>
    <w:p w14:paraId="1B01F739" w14:textId="77777777" w:rsidR="001A70B0" w:rsidRDefault="001A70B0">
      <w:pPr>
        <w:spacing w:line="2" w:lineRule="auto"/>
        <w:rPr>
          <w:rFonts w:ascii="Times New Roman" w:hAnsi="Times New Roman"/>
          <w:sz w:val="20"/>
        </w:rPr>
      </w:pPr>
      <w:r>
        <w:lastRenderedPageBreak/>
        <w:br w:type="page"/>
      </w:r>
    </w:p>
    <w:p w14:paraId="09A06BDB" w14:textId="77777777" w:rsidR="001A70B0" w:rsidRDefault="001A70B0">
      <w:pPr>
        <w:spacing w:line="2" w:lineRule="auto"/>
        <w:rPr>
          <w:rFonts w:ascii="Times New Roman" w:hAnsi="Times New Roman"/>
          <w:sz w:val="20"/>
        </w:rPr>
      </w:pPr>
      <w:r>
        <w:lastRenderedPageBreak/>
        <w:br w:type="page"/>
      </w:r>
    </w:p>
    <w:p w14:paraId="112E4917" w14:textId="77777777" w:rsidR="001A70B0" w:rsidRDefault="001A70B0">
      <w:pPr>
        <w:spacing w:line="2" w:lineRule="auto"/>
        <w:rPr>
          <w:rFonts w:ascii="Times New Roman" w:hAnsi="Times New Roman"/>
          <w:sz w:val="20"/>
        </w:rPr>
      </w:pPr>
      <w:r>
        <w:lastRenderedPageBreak/>
        <w:br w:type="page"/>
      </w:r>
    </w:p>
    <w:p w14:paraId="74D02A0A" w14:textId="77777777" w:rsidR="001A70B0" w:rsidRDefault="001A70B0">
      <w:pPr>
        <w:spacing w:line="2" w:lineRule="auto"/>
        <w:rPr>
          <w:rFonts w:ascii="Times New Roman" w:hAnsi="Times New Roman"/>
          <w:sz w:val="20"/>
        </w:rPr>
      </w:pPr>
      <w:r>
        <w:lastRenderedPageBreak/>
        <w:br w:type="page"/>
      </w:r>
    </w:p>
    <w:p w14:paraId="536D5886" w14:textId="77777777" w:rsidR="001A70B0" w:rsidRDefault="001A70B0">
      <w:pPr>
        <w:spacing w:line="2" w:lineRule="auto"/>
        <w:rPr>
          <w:rFonts w:ascii="Times New Roman" w:hAnsi="Times New Roman"/>
          <w:sz w:val="20"/>
        </w:rPr>
      </w:pPr>
      <w:r>
        <w:lastRenderedPageBreak/>
        <w:br w:type="page"/>
      </w:r>
    </w:p>
    <w:p w14:paraId="3EC13105" w14:textId="77777777" w:rsidR="001A70B0" w:rsidRDefault="001A70B0">
      <w:pPr>
        <w:spacing w:line="2" w:lineRule="auto"/>
        <w:rPr>
          <w:rFonts w:ascii="Times New Roman" w:hAnsi="Times New Roman"/>
          <w:sz w:val="20"/>
        </w:rPr>
      </w:pPr>
      <w:r>
        <w:lastRenderedPageBreak/>
        <w:br w:type="page"/>
      </w:r>
    </w:p>
    <w:p w14:paraId="693BD19E" w14:textId="77777777" w:rsidR="001A70B0" w:rsidRDefault="001A70B0">
      <w:pPr>
        <w:spacing w:line="2" w:lineRule="auto"/>
        <w:rPr>
          <w:rFonts w:ascii="Times New Roman" w:hAnsi="Times New Roman"/>
          <w:sz w:val="20"/>
        </w:rPr>
      </w:pPr>
      <w:r>
        <w:lastRenderedPageBreak/>
        <w:br w:type="page"/>
      </w:r>
    </w:p>
    <w:p w14:paraId="1C10952E" w14:textId="77777777" w:rsidR="001A70B0" w:rsidRDefault="001A70B0">
      <w:pPr>
        <w:spacing w:line="2" w:lineRule="auto"/>
        <w:rPr>
          <w:rFonts w:ascii="Times New Roman" w:hAnsi="Times New Roman"/>
          <w:sz w:val="20"/>
        </w:rPr>
      </w:pPr>
      <w:r>
        <w:lastRenderedPageBreak/>
        <w:br w:type="page"/>
      </w:r>
    </w:p>
    <w:p w14:paraId="4C7A7017" w14:textId="77777777" w:rsidR="001A70B0" w:rsidRDefault="001A70B0">
      <w:pPr>
        <w:spacing w:line="2" w:lineRule="auto"/>
        <w:rPr>
          <w:rFonts w:ascii="Times New Roman" w:hAnsi="Times New Roman"/>
          <w:sz w:val="20"/>
        </w:rPr>
      </w:pPr>
      <w:r>
        <w:lastRenderedPageBreak/>
        <w:br w:type="page"/>
      </w:r>
    </w:p>
    <w:p w14:paraId="5DFCC61C" w14:textId="77777777" w:rsidR="001A70B0" w:rsidRDefault="001A70B0">
      <w:pPr>
        <w:spacing w:line="2" w:lineRule="auto"/>
        <w:rPr>
          <w:rFonts w:ascii="Times New Roman" w:hAnsi="Times New Roman"/>
          <w:sz w:val="20"/>
        </w:rPr>
      </w:pPr>
      <w:r>
        <w:lastRenderedPageBreak/>
        <w:br w:type="page"/>
      </w:r>
    </w:p>
    <w:p w14:paraId="1B55DAA5" w14:textId="77777777" w:rsidR="001A70B0" w:rsidRDefault="001A70B0">
      <w:pPr>
        <w:spacing w:line="2" w:lineRule="auto"/>
        <w:rPr>
          <w:rFonts w:ascii="Times New Roman" w:hAnsi="Times New Roman"/>
          <w:sz w:val="20"/>
        </w:rPr>
      </w:pPr>
      <w:r>
        <w:lastRenderedPageBreak/>
        <w:br w:type="page"/>
      </w:r>
    </w:p>
    <w:p w14:paraId="05740F94" w14:textId="77777777" w:rsidR="001A70B0" w:rsidRDefault="001A70B0">
      <w:pPr>
        <w:spacing w:line="2" w:lineRule="auto"/>
        <w:rPr>
          <w:rFonts w:ascii="Times New Roman" w:hAnsi="Times New Roman"/>
          <w:sz w:val="20"/>
        </w:rPr>
      </w:pPr>
      <w:r>
        <w:lastRenderedPageBreak/>
        <w:br w:type="page"/>
      </w:r>
    </w:p>
    <w:p w14:paraId="4E93C697" w14:textId="77777777" w:rsidR="001A70B0" w:rsidRDefault="001A70B0">
      <w:pPr>
        <w:spacing w:line="2" w:lineRule="auto"/>
        <w:rPr>
          <w:rFonts w:ascii="Times New Roman" w:hAnsi="Times New Roman"/>
          <w:sz w:val="20"/>
        </w:rPr>
      </w:pPr>
      <w:r>
        <w:lastRenderedPageBreak/>
        <w:br w:type="page"/>
      </w:r>
    </w:p>
    <w:p w14:paraId="3EBD58F6" w14:textId="77777777" w:rsidR="001A70B0" w:rsidRDefault="001A70B0">
      <w:pPr>
        <w:spacing w:line="2" w:lineRule="auto"/>
        <w:rPr>
          <w:rFonts w:ascii="Times New Roman" w:hAnsi="Times New Roman"/>
          <w:sz w:val="20"/>
        </w:rPr>
      </w:pPr>
      <w:r>
        <w:lastRenderedPageBreak/>
        <w:br w:type="page"/>
      </w:r>
    </w:p>
    <w:p w14:paraId="0ED139E2" w14:textId="77777777" w:rsidR="001A70B0" w:rsidRDefault="001A70B0">
      <w:pPr>
        <w:spacing w:line="2" w:lineRule="auto"/>
        <w:rPr>
          <w:rFonts w:ascii="Times New Roman" w:hAnsi="Times New Roman"/>
          <w:sz w:val="20"/>
        </w:rPr>
      </w:pPr>
      <w:r>
        <w:lastRenderedPageBreak/>
        <w:br w:type="page"/>
      </w:r>
    </w:p>
    <w:p w14:paraId="041402C6" w14:textId="77777777" w:rsidR="001A70B0" w:rsidRDefault="001A70B0">
      <w:pPr>
        <w:spacing w:line="2" w:lineRule="auto"/>
        <w:rPr>
          <w:rFonts w:ascii="Times New Roman" w:hAnsi="Times New Roman"/>
          <w:sz w:val="20"/>
        </w:rPr>
      </w:pPr>
      <w:r>
        <w:lastRenderedPageBreak/>
        <w:br w:type="page"/>
      </w:r>
    </w:p>
    <w:p w14:paraId="381CEB4C" w14:textId="77777777" w:rsidR="001A70B0" w:rsidRDefault="001A70B0">
      <w:pPr>
        <w:spacing w:line="2" w:lineRule="auto"/>
        <w:rPr>
          <w:rFonts w:ascii="Times New Roman" w:hAnsi="Times New Roman"/>
          <w:sz w:val="20"/>
        </w:rPr>
      </w:pPr>
      <w:r>
        <w:lastRenderedPageBreak/>
        <w:br w:type="page"/>
      </w:r>
    </w:p>
    <w:p w14:paraId="3DCE6790" w14:textId="0EBB078A" w:rsidR="001A70B0" w:rsidRPr="001A70B0" w:rsidRDefault="001A70B0" w:rsidP="001A70B0">
      <w:pPr>
        <w:pStyle w:val="Brdtextmedindrag"/>
      </w:pPr>
    </w:p>
    <w:p w14:paraId="22627513" w14:textId="77777777" w:rsidR="00C91AF4" w:rsidRDefault="00C91AF4" w:rsidP="00C91AF4">
      <w:pPr>
        <w:pStyle w:val="Brdtextmedindrag"/>
      </w:pPr>
    </w:p>
    <w:p w14:paraId="6EBB95CD" w14:textId="77777777" w:rsidR="00C91AF4" w:rsidRPr="00B6089E" w:rsidRDefault="00C91AF4" w:rsidP="00C91AF4">
      <w:pPr>
        <w:pStyle w:val="Brdtextmedindrag"/>
        <w:sectPr w:rsidR="00C91AF4" w:rsidRPr="00B6089E" w:rsidSect="00155500">
          <w:headerReference w:type="even" r:id="rId92"/>
          <w:headerReference w:type="default" r:id="rId93"/>
          <w:footerReference w:type="even" r:id="rId94"/>
          <w:footerReference w:type="default" r:id="rId95"/>
          <w:headerReference w:type="first" r:id="rId96"/>
          <w:footerReference w:type="first" r:id="rId97"/>
          <w:pgSz w:w="9356" w:h="13721" w:code="9"/>
          <w:pgMar w:top="794" w:right="2438" w:bottom="1191" w:left="1021" w:header="0" w:footer="709" w:gutter="0"/>
          <w:cols w:space="708"/>
          <w:docGrid w:linePitch="360"/>
        </w:sectPr>
      </w:pPr>
    </w:p>
    <w:p w14:paraId="2D6ED914" w14:textId="77777777" w:rsidR="00110C85" w:rsidRDefault="00D30009" w:rsidP="00C91AF4">
      <w:pPr>
        <w:pStyle w:val="Bilagarubrik"/>
      </w:pPr>
      <w:bookmarkStart w:id="279" w:name="_Toc41493023"/>
      <w:r w:rsidRPr="00B6089E">
        <w:lastRenderedPageBreak/>
        <w:t xml:space="preserve">Utdrag ur årsredovisning för </w:t>
      </w:r>
      <w:r>
        <w:t>Sjätte</w:t>
      </w:r>
      <w:r w:rsidRPr="00B6089E">
        <w:t xml:space="preserve"> AP-fonden</w:t>
      </w:r>
      <w:bookmarkEnd w:id="279"/>
    </w:p>
    <w:p w14:paraId="108A94A2" w14:textId="49420B2D" w:rsidR="00C91AF4" w:rsidRDefault="001A70B0" w:rsidP="00C91AF4">
      <w:pPr>
        <w:pStyle w:val="Brdtext"/>
      </w:pPr>
      <w:r>
        <w:t>17 sidor</w:t>
      </w:r>
    </w:p>
    <w:p w14:paraId="32D92965" w14:textId="77777777" w:rsidR="001A70B0" w:rsidRDefault="001A70B0">
      <w:pPr>
        <w:spacing w:line="2" w:lineRule="auto"/>
        <w:rPr>
          <w:rFonts w:ascii="Times New Roman" w:hAnsi="Times New Roman"/>
          <w:sz w:val="20"/>
        </w:rPr>
      </w:pPr>
      <w:r>
        <w:br w:type="page"/>
      </w:r>
    </w:p>
    <w:p w14:paraId="70354A33" w14:textId="77777777" w:rsidR="001A70B0" w:rsidRDefault="001A70B0">
      <w:pPr>
        <w:spacing w:line="2" w:lineRule="auto"/>
        <w:rPr>
          <w:rFonts w:ascii="Times New Roman" w:hAnsi="Times New Roman"/>
          <w:sz w:val="20"/>
        </w:rPr>
      </w:pPr>
      <w:r>
        <w:lastRenderedPageBreak/>
        <w:br w:type="page"/>
      </w:r>
    </w:p>
    <w:p w14:paraId="27AD9A60" w14:textId="77777777" w:rsidR="001A70B0" w:rsidRDefault="001A70B0">
      <w:pPr>
        <w:spacing w:line="2" w:lineRule="auto"/>
        <w:rPr>
          <w:rFonts w:ascii="Times New Roman" w:hAnsi="Times New Roman"/>
          <w:sz w:val="20"/>
        </w:rPr>
      </w:pPr>
      <w:r>
        <w:lastRenderedPageBreak/>
        <w:br w:type="page"/>
      </w:r>
    </w:p>
    <w:p w14:paraId="33433EB4" w14:textId="77777777" w:rsidR="001A70B0" w:rsidRDefault="001A70B0">
      <w:pPr>
        <w:spacing w:line="2" w:lineRule="auto"/>
        <w:rPr>
          <w:rFonts w:ascii="Times New Roman" w:hAnsi="Times New Roman"/>
          <w:sz w:val="20"/>
        </w:rPr>
      </w:pPr>
      <w:r>
        <w:lastRenderedPageBreak/>
        <w:br w:type="page"/>
      </w:r>
    </w:p>
    <w:p w14:paraId="04970A78" w14:textId="77777777" w:rsidR="001A70B0" w:rsidRDefault="001A70B0">
      <w:pPr>
        <w:spacing w:line="2" w:lineRule="auto"/>
        <w:rPr>
          <w:rFonts w:ascii="Times New Roman" w:hAnsi="Times New Roman"/>
          <w:sz w:val="20"/>
        </w:rPr>
      </w:pPr>
      <w:r>
        <w:lastRenderedPageBreak/>
        <w:br w:type="page"/>
      </w:r>
    </w:p>
    <w:p w14:paraId="15339C35" w14:textId="77777777" w:rsidR="001A70B0" w:rsidRDefault="001A70B0">
      <w:pPr>
        <w:spacing w:line="2" w:lineRule="auto"/>
        <w:rPr>
          <w:rFonts w:ascii="Times New Roman" w:hAnsi="Times New Roman"/>
          <w:sz w:val="20"/>
        </w:rPr>
      </w:pPr>
      <w:r>
        <w:lastRenderedPageBreak/>
        <w:br w:type="page"/>
      </w:r>
    </w:p>
    <w:p w14:paraId="26613FB8" w14:textId="77777777" w:rsidR="001A70B0" w:rsidRDefault="001A70B0">
      <w:pPr>
        <w:spacing w:line="2" w:lineRule="auto"/>
        <w:rPr>
          <w:rFonts w:ascii="Times New Roman" w:hAnsi="Times New Roman"/>
          <w:sz w:val="20"/>
        </w:rPr>
      </w:pPr>
      <w:r>
        <w:lastRenderedPageBreak/>
        <w:br w:type="page"/>
      </w:r>
    </w:p>
    <w:p w14:paraId="647FE37D" w14:textId="77777777" w:rsidR="001A70B0" w:rsidRDefault="001A70B0">
      <w:pPr>
        <w:spacing w:line="2" w:lineRule="auto"/>
        <w:rPr>
          <w:rFonts w:ascii="Times New Roman" w:hAnsi="Times New Roman"/>
          <w:sz w:val="20"/>
        </w:rPr>
      </w:pPr>
      <w:r>
        <w:lastRenderedPageBreak/>
        <w:br w:type="page"/>
      </w:r>
    </w:p>
    <w:p w14:paraId="5B06075D" w14:textId="77777777" w:rsidR="001A70B0" w:rsidRDefault="001A70B0">
      <w:pPr>
        <w:spacing w:line="2" w:lineRule="auto"/>
        <w:rPr>
          <w:rFonts w:ascii="Times New Roman" w:hAnsi="Times New Roman"/>
          <w:sz w:val="20"/>
        </w:rPr>
      </w:pPr>
      <w:r>
        <w:lastRenderedPageBreak/>
        <w:br w:type="page"/>
      </w:r>
    </w:p>
    <w:p w14:paraId="10C7995F" w14:textId="77777777" w:rsidR="001A70B0" w:rsidRDefault="001A70B0">
      <w:pPr>
        <w:spacing w:line="2" w:lineRule="auto"/>
        <w:rPr>
          <w:rFonts w:ascii="Times New Roman" w:hAnsi="Times New Roman"/>
          <w:sz w:val="20"/>
        </w:rPr>
      </w:pPr>
      <w:r>
        <w:lastRenderedPageBreak/>
        <w:br w:type="page"/>
      </w:r>
    </w:p>
    <w:p w14:paraId="22C5B3B9" w14:textId="77777777" w:rsidR="001A70B0" w:rsidRDefault="001A70B0">
      <w:pPr>
        <w:spacing w:line="2" w:lineRule="auto"/>
        <w:rPr>
          <w:rFonts w:ascii="Times New Roman" w:hAnsi="Times New Roman"/>
          <w:sz w:val="20"/>
        </w:rPr>
      </w:pPr>
      <w:r>
        <w:lastRenderedPageBreak/>
        <w:br w:type="page"/>
      </w:r>
    </w:p>
    <w:p w14:paraId="4AB1760D" w14:textId="77777777" w:rsidR="001A70B0" w:rsidRDefault="001A70B0">
      <w:pPr>
        <w:spacing w:line="2" w:lineRule="auto"/>
        <w:rPr>
          <w:rFonts w:ascii="Times New Roman" w:hAnsi="Times New Roman"/>
          <w:sz w:val="20"/>
        </w:rPr>
      </w:pPr>
      <w:r>
        <w:lastRenderedPageBreak/>
        <w:br w:type="page"/>
      </w:r>
    </w:p>
    <w:p w14:paraId="58858238" w14:textId="77777777" w:rsidR="001A70B0" w:rsidRDefault="001A70B0">
      <w:pPr>
        <w:spacing w:line="2" w:lineRule="auto"/>
        <w:rPr>
          <w:rFonts w:ascii="Times New Roman" w:hAnsi="Times New Roman"/>
          <w:sz w:val="20"/>
        </w:rPr>
      </w:pPr>
      <w:r>
        <w:lastRenderedPageBreak/>
        <w:br w:type="page"/>
      </w:r>
    </w:p>
    <w:p w14:paraId="2C5E8B9F" w14:textId="77777777" w:rsidR="001A70B0" w:rsidRDefault="001A70B0">
      <w:pPr>
        <w:spacing w:line="2" w:lineRule="auto"/>
        <w:rPr>
          <w:rFonts w:ascii="Times New Roman" w:hAnsi="Times New Roman"/>
          <w:sz w:val="20"/>
        </w:rPr>
      </w:pPr>
      <w:r>
        <w:lastRenderedPageBreak/>
        <w:br w:type="page"/>
      </w:r>
    </w:p>
    <w:p w14:paraId="4001ED00" w14:textId="77777777" w:rsidR="001A70B0" w:rsidRDefault="001A70B0">
      <w:pPr>
        <w:spacing w:line="2" w:lineRule="auto"/>
        <w:rPr>
          <w:rFonts w:ascii="Times New Roman" w:hAnsi="Times New Roman"/>
          <w:sz w:val="20"/>
        </w:rPr>
      </w:pPr>
      <w:r>
        <w:lastRenderedPageBreak/>
        <w:br w:type="page"/>
      </w:r>
    </w:p>
    <w:p w14:paraId="05B39E29" w14:textId="07116C27" w:rsidR="002B2AAE" w:rsidRDefault="002B2AAE">
      <w:pPr>
        <w:spacing w:line="2" w:lineRule="auto"/>
        <w:rPr>
          <w:rFonts w:ascii="Times New Roman" w:hAnsi="Times New Roman"/>
          <w:sz w:val="20"/>
        </w:rPr>
      </w:pPr>
      <w:r>
        <w:lastRenderedPageBreak/>
        <w:br w:type="page"/>
      </w:r>
    </w:p>
    <w:p w14:paraId="426ED86E" w14:textId="77777777" w:rsidR="001A70B0" w:rsidRPr="001A70B0" w:rsidRDefault="001A70B0" w:rsidP="001A70B0">
      <w:pPr>
        <w:pStyle w:val="Brdtextmedindrag"/>
      </w:pPr>
    </w:p>
    <w:p w14:paraId="2F74BF74" w14:textId="77777777" w:rsidR="00C91AF4" w:rsidRDefault="00C91AF4" w:rsidP="00C91AF4">
      <w:pPr>
        <w:pStyle w:val="Brdtextmedindrag"/>
      </w:pPr>
    </w:p>
    <w:p w14:paraId="4B4A8D15" w14:textId="77777777" w:rsidR="00C91AF4" w:rsidRPr="00B6089E" w:rsidRDefault="00C91AF4" w:rsidP="00C91AF4">
      <w:pPr>
        <w:pStyle w:val="Brdtextmedindrag"/>
        <w:sectPr w:rsidR="00C91AF4" w:rsidRPr="00B6089E" w:rsidSect="00155500">
          <w:headerReference w:type="even" r:id="rId98"/>
          <w:headerReference w:type="default" r:id="rId99"/>
          <w:footerReference w:type="even" r:id="rId100"/>
          <w:footerReference w:type="default" r:id="rId101"/>
          <w:headerReference w:type="first" r:id="rId102"/>
          <w:footerReference w:type="first" r:id="rId103"/>
          <w:pgSz w:w="9356" w:h="13721" w:code="9"/>
          <w:pgMar w:top="794" w:right="2438" w:bottom="1191" w:left="1021" w:header="0" w:footer="709" w:gutter="0"/>
          <w:cols w:space="708"/>
          <w:docGrid w:linePitch="360"/>
        </w:sectPr>
      </w:pPr>
    </w:p>
    <w:p w14:paraId="06132956" w14:textId="77777777" w:rsidR="00110C85" w:rsidRDefault="00D30009" w:rsidP="00C91AF4">
      <w:pPr>
        <w:pStyle w:val="Bilagarubrik"/>
      </w:pPr>
      <w:bookmarkStart w:id="280" w:name="_Toc41493024"/>
      <w:r w:rsidRPr="00B6089E">
        <w:lastRenderedPageBreak/>
        <w:t xml:space="preserve">Utdrag ur årsredovisning för </w:t>
      </w:r>
      <w:r>
        <w:t>Sjunde</w:t>
      </w:r>
      <w:r w:rsidRPr="00B6089E">
        <w:t xml:space="preserve"> AP-fonden</w:t>
      </w:r>
      <w:bookmarkEnd w:id="280"/>
    </w:p>
    <w:p w14:paraId="28257F64" w14:textId="3228DAE6" w:rsidR="00C91AF4" w:rsidRDefault="004F4FA8" w:rsidP="00C91AF4">
      <w:pPr>
        <w:pStyle w:val="Brdtext"/>
      </w:pPr>
      <w:r>
        <w:t>27 sidor</w:t>
      </w:r>
    </w:p>
    <w:p w14:paraId="64628796" w14:textId="32F8841F" w:rsidR="004F4FA8" w:rsidRDefault="004F4FA8" w:rsidP="004F4FA8">
      <w:pPr>
        <w:pStyle w:val="Brdtextmedindrag"/>
      </w:pPr>
    </w:p>
    <w:p w14:paraId="670C2023" w14:textId="77777777" w:rsidR="004F4FA8" w:rsidRDefault="004F4FA8">
      <w:pPr>
        <w:spacing w:line="2" w:lineRule="auto"/>
        <w:rPr>
          <w:rFonts w:ascii="Times New Roman" w:hAnsi="Times New Roman"/>
          <w:sz w:val="20"/>
        </w:rPr>
      </w:pPr>
      <w:r>
        <w:br w:type="page"/>
      </w:r>
    </w:p>
    <w:p w14:paraId="5D16697F" w14:textId="77777777" w:rsidR="004F4FA8" w:rsidRDefault="004F4FA8">
      <w:pPr>
        <w:spacing w:line="2" w:lineRule="auto"/>
        <w:rPr>
          <w:rFonts w:ascii="Times New Roman" w:hAnsi="Times New Roman"/>
          <w:sz w:val="20"/>
        </w:rPr>
      </w:pPr>
      <w:r>
        <w:lastRenderedPageBreak/>
        <w:br w:type="page"/>
      </w:r>
    </w:p>
    <w:p w14:paraId="2D69928B" w14:textId="77777777" w:rsidR="004F4FA8" w:rsidRDefault="004F4FA8">
      <w:pPr>
        <w:spacing w:line="2" w:lineRule="auto"/>
        <w:rPr>
          <w:rFonts w:ascii="Times New Roman" w:hAnsi="Times New Roman"/>
          <w:sz w:val="20"/>
        </w:rPr>
      </w:pPr>
      <w:r>
        <w:lastRenderedPageBreak/>
        <w:br w:type="page"/>
      </w:r>
    </w:p>
    <w:p w14:paraId="77CFC6D9" w14:textId="77777777" w:rsidR="004F4FA8" w:rsidRDefault="004F4FA8">
      <w:pPr>
        <w:spacing w:line="2" w:lineRule="auto"/>
        <w:rPr>
          <w:rFonts w:ascii="Times New Roman" w:hAnsi="Times New Roman"/>
          <w:sz w:val="20"/>
        </w:rPr>
      </w:pPr>
      <w:r>
        <w:lastRenderedPageBreak/>
        <w:br w:type="page"/>
      </w:r>
    </w:p>
    <w:p w14:paraId="6E4CAA83" w14:textId="77777777" w:rsidR="004F4FA8" w:rsidRDefault="004F4FA8">
      <w:pPr>
        <w:spacing w:line="2" w:lineRule="auto"/>
        <w:rPr>
          <w:rFonts w:ascii="Times New Roman" w:hAnsi="Times New Roman"/>
          <w:sz w:val="20"/>
        </w:rPr>
      </w:pPr>
      <w:r>
        <w:lastRenderedPageBreak/>
        <w:br w:type="page"/>
      </w:r>
    </w:p>
    <w:p w14:paraId="5748F85F" w14:textId="77777777" w:rsidR="004F4FA8" w:rsidRDefault="004F4FA8">
      <w:pPr>
        <w:spacing w:line="2" w:lineRule="auto"/>
        <w:rPr>
          <w:rFonts w:ascii="Times New Roman" w:hAnsi="Times New Roman"/>
          <w:sz w:val="20"/>
        </w:rPr>
      </w:pPr>
      <w:r>
        <w:lastRenderedPageBreak/>
        <w:br w:type="page"/>
      </w:r>
    </w:p>
    <w:p w14:paraId="6AD9CA5F" w14:textId="77777777" w:rsidR="004F4FA8" w:rsidRDefault="004F4FA8">
      <w:pPr>
        <w:spacing w:line="2" w:lineRule="auto"/>
        <w:rPr>
          <w:rFonts w:ascii="Times New Roman" w:hAnsi="Times New Roman"/>
          <w:sz w:val="20"/>
        </w:rPr>
      </w:pPr>
      <w:r>
        <w:lastRenderedPageBreak/>
        <w:br w:type="page"/>
      </w:r>
    </w:p>
    <w:p w14:paraId="609E6C43" w14:textId="77777777" w:rsidR="004F4FA8" w:rsidRDefault="004F4FA8">
      <w:pPr>
        <w:spacing w:line="2" w:lineRule="auto"/>
        <w:rPr>
          <w:rFonts w:ascii="Times New Roman" w:hAnsi="Times New Roman"/>
          <w:sz w:val="20"/>
        </w:rPr>
      </w:pPr>
      <w:r>
        <w:lastRenderedPageBreak/>
        <w:br w:type="page"/>
      </w:r>
    </w:p>
    <w:p w14:paraId="417D524D" w14:textId="77777777" w:rsidR="004F4FA8" w:rsidRDefault="004F4FA8">
      <w:pPr>
        <w:spacing w:line="2" w:lineRule="auto"/>
        <w:rPr>
          <w:rFonts w:ascii="Times New Roman" w:hAnsi="Times New Roman"/>
          <w:sz w:val="20"/>
        </w:rPr>
      </w:pPr>
      <w:r>
        <w:lastRenderedPageBreak/>
        <w:br w:type="page"/>
      </w:r>
    </w:p>
    <w:p w14:paraId="30C33512" w14:textId="77777777" w:rsidR="004F4FA8" w:rsidRDefault="004F4FA8">
      <w:pPr>
        <w:spacing w:line="2" w:lineRule="auto"/>
        <w:rPr>
          <w:rFonts w:ascii="Times New Roman" w:hAnsi="Times New Roman"/>
          <w:sz w:val="20"/>
        </w:rPr>
      </w:pPr>
      <w:r>
        <w:lastRenderedPageBreak/>
        <w:br w:type="page"/>
      </w:r>
    </w:p>
    <w:p w14:paraId="3111525C" w14:textId="77777777" w:rsidR="004F4FA8" w:rsidRDefault="004F4FA8">
      <w:pPr>
        <w:spacing w:line="2" w:lineRule="auto"/>
        <w:rPr>
          <w:rFonts w:ascii="Times New Roman" w:hAnsi="Times New Roman"/>
          <w:sz w:val="20"/>
        </w:rPr>
      </w:pPr>
      <w:r>
        <w:lastRenderedPageBreak/>
        <w:br w:type="page"/>
      </w:r>
    </w:p>
    <w:p w14:paraId="645EC8ED" w14:textId="77777777" w:rsidR="004F4FA8" w:rsidRDefault="004F4FA8">
      <w:pPr>
        <w:spacing w:line="2" w:lineRule="auto"/>
        <w:rPr>
          <w:rFonts w:ascii="Times New Roman" w:hAnsi="Times New Roman"/>
          <w:sz w:val="20"/>
        </w:rPr>
      </w:pPr>
      <w:r>
        <w:lastRenderedPageBreak/>
        <w:br w:type="page"/>
      </w:r>
    </w:p>
    <w:p w14:paraId="2CB18226" w14:textId="77777777" w:rsidR="004F4FA8" w:rsidRDefault="004F4FA8">
      <w:pPr>
        <w:spacing w:line="2" w:lineRule="auto"/>
        <w:rPr>
          <w:rFonts w:ascii="Times New Roman" w:hAnsi="Times New Roman"/>
          <w:sz w:val="20"/>
        </w:rPr>
      </w:pPr>
      <w:r>
        <w:lastRenderedPageBreak/>
        <w:br w:type="page"/>
      </w:r>
    </w:p>
    <w:p w14:paraId="515659B6" w14:textId="77777777" w:rsidR="004F4FA8" w:rsidRDefault="004F4FA8">
      <w:pPr>
        <w:spacing w:line="2" w:lineRule="auto"/>
        <w:rPr>
          <w:rFonts w:ascii="Times New Roman" w:hAnsi="Times New Roman"/>
          <w:sz w:val="20"/>
        </w:rPr>
      </w:pPr>
      <w:r>
        <w:lastRenderedPageBreak/>
        <w:br w:type="page"/>
      </w:r>
    </w:p>
    <w:p w14:paraId="71C88233" w14:textId="77777777" w:rsidR="004F4FA8" w:rsidRDefault="004F4FA8">
      <w:pPr>
        <w:spacing w:line="2" w:lineRule="auto"/>
        <w:rPr>
          <w:rFonts w:ascii="Times New Roman" w:hAnsi="Times New Roman"/>
          <w:sz w:val="20"/>
        </w:rPr>
      </w:pPr>
      <w:r>
        <w:lastRenderedPageBreak/>
        <w:br w:type="page"/>
      </w:r>
    </w:p>
    <w:p w14:paraId="5A522CC1" w14:textId="77777777" w:rsidR="004F4FA8" w:rsidRDefault="004F4FA8">
      <w:pPr>
        <w:spacing w:line="2" w:lineRule="auto"/>
        <w:rPr>
          <w:rFonts w:ascii="Times New Roman" w:hAnsi="Times New Roman"/>
          <w:sz w:val="20"/>
        </w:rPr>
      </w:pPr>
      <w:r>
        <w:lastRenderedPageBreak/>
        <w:br w:type="page"/>
      </w:r>
    </w:p>
    <w:p w14:paraId="172C0D57" w14:textId="77777777" w:rsidR="004F4FA8" w:rsidRDefault="004F4FA8">
      <w:pPr>
        <w:spacing w:line="2" w:lineRule="auto"/>
        <w:rPr>
          <w:rFonts w:ascii="Times New Roman" w:hAnsi="Times New Roman"/>
          <w:sz w:val="20"/>
        </w:rPr>
      </w:pPr>
      <w:r>
        <w:lastRenderedPageBreak/>
        <w:br w:type="page"/>
      </w:r>
    </w:p>
    <w:p w14:paraId="2FFA318D" w14:textId="77777777" w:rsidR="004F4FA8" w:rsidRDefault="004F4FA8">
      <w:pPr>
        <w:spacing w:line="2" w:lineRule="auto"/>
        <w:rPr>
          <w:rFonts w:ascii="Times New Roman" w:hAnsi="Times New Roman"/>
          <w:sz w:val="20"/>
        </w:rPr>
      </w:pPr>
      <w:r>
        <w:lastRenderedPageBreak/>
        <w:br w:type="page"/>
      </w:r>
    </w:p>
    <w:p w14:paraId="718C07E3" w14:textId="77777777" w:rsidR="004F4FA8" w:rsidRDefault="004F4FA8">
      <w:pPr>
        <w:spacing w:line="2" w:lineRule="auto"/>
        <w:rPr>
          <w:rFonts w:ascii="Times New Roman" w:hAnsi="Times New Roman"/>
          <w:sz w:val="20"/>
        </w:rPr>
      </w:pPr>
      <w:r>
        <w:lastRenderedPageBreak/>
        <w:br w:type="page"/>
      </w:r>
    </w:p>
    <w:p w14:paraId="36C446BC" w14:textId="77777777" w:rsidR="004F4FA8" w:rsidRDefault="004F4FA8">
      <w:pPr>
        <w:spacing w:line="2" w:lineRule="auto"/>
        <w:rPr>
          <w:rFonts w:ascii="Times New Roman" w:hAnsi="Times New Roman"/>
          <w:sz w:val="20"/>
        </w:rPr>
      </w:pPr>
      <w:r>
        <w:lastRenderedPageBreak/>
        <w:br w:type="page"/>
      </w:r>
    </w:p>
    <w:p w14:paraId="2F58EEE6" w14:textId="77777777" w:rsidR="004F4FA8" w:rsidRDefault="004F4FA8">
      <w:pPr>
        <w:spacing w:line="2" w:lineRule="auto"/>
        <w:rPr>
          <w:rFonts w:ascii="Times New Roman" w:hAnsi="Times New Roman"/>
          <w:sz w:val="20"/>
        </w:rPr>
      </w:pPr>
      <w:r>
        <w:lastRenderedPageBreak/>
        <w:br w:type="page"/>
      </w:r>
    </w:p>
    <w:p w14:paraId="67E99EB7" w14:textId="77777777" w:rsidR="004F4FA8" w:rsidRDefault="004F4FA8">
      <w:pPr>
        <w:spacing w:line="2" w:lineRule="auto"/>
        <w:rPr>
          <w:rFonts w:ascii="Times New Roman" w:hAnsi="Times New Roman"/>
          <w:sz w:val="20"/>
        </w:rPr>
      </w:pPr>
      <w:r>
        <w:lastRenderedPageBreak/>
        <w:br w:type="page"/>
      </w:r>
    </w:p>
    <w:p w14:paraId="67C9B096" w14:textId="77777777" w:rsidR="004F4FA8" w:rsidRDefault="004F4FA8">
      <w:pPr>
        <w:spacing w:line="2" w:lineRule="auto"/>
        <w:rPr>
          <w:rFonts w:ascii="Times New Roman" w:hAnsi="Times New Roman"/>
          <w:sz w:val="20"/>
        </w:rPr>
      </w:pPr>
      <w:r>
        <w:lastRenderedPageBreak/>
        <w:br w:type="page"/>
      </w:r>
    </w:p>
    <w:p w14:paraId="6F160479" w14:textId="77777777" w:rsidR="004F4FA8" w:rsidRDefault="004F4FA8">
      <w:pPr>
        <w:spacing w:line="2" w:lineRule="auto"/>
        <w:rPr>
          <w:rFonts w:ascii="Times New Roman" w:hAnsi="Times New Roman"/>
          <w:sz w:val="20"/>
        </w:rPr>
      </w:pPr>
      <w:r>
        <w:lastRenderedPageBreak/>
        <w:br w:type="page"/>
      </w:r>
    </w:p>
    <w:p w14:paraId="065E5AAB" w14:textId="77777777" w:rsidR="004F4FA8" w:rsidRDefault="004F4FA8">
      <w:pPr>
        <w:spacing w:line="2" w:lineRule="auto"/>
        <w:rPr>
          <w:rFonts w:ascii="Times New Roman" w:hAnsi="Times New Roman"/>
          <w:sz w:val="20"/>
        </w:rPr>
      </w:pPr>
      <w:r>
        <w:lastRenderedPageBreak/>
        <w:br w:type="page"/>
      </w:r>
    </w:p>
    <w:p w14:paraId="757B80AD" w14:textId="77777777" w:rsidR="004F4FA8" w:rsidRDefault="004F4FA8">
      <w:pPr>
        <w:spacing w:line="2" w:lineRule="auto"/>
        <w:rPr>
          <w:rFonts w:ascii="Times New Roman" w:hAnsi="Times New Roman"/>
          <w:sz w:val="20"/>
        </w:rPr>
      </w:pPr>
      <w:r>
        <w:lastRenderedPageBreak/>
        <w:br w:type="page"/>
      </w:r>
    </w:p>
    <w:p w14:paraId="02F1720E" w14:textId="6CC8FC14" w:rsidR="004F4FA8" w:rsidRPr="004F4FA8" w:rsidRDefault="004F4FA8" w:rsidP="004F4FA8">
      <w:pPr>
        <w:pStyle w:val="Brdtextmedindrag"/>
      </w:pPr>
    </w:p>
    <w:p w14:paraId="4194ED2E" w14:textId="77777777" w:rsidR="00C91AF4" w:rsidRDefault="00C91AF4" w:rsidP="00C91AF4">
      <w:pPr>
        <w:pStyle w:val="Brdtextmedindrag"/>
      </w:pPr>
    </w:p>
    <w:p w14:paraId="31633474" w14:textId="77777777" w:rsidR="00C91AF4" w:rsidRPr="00B6089E" w:rsidRDefault="00C91AF4" w:rsidP="00C91AF4">
      <w:pPr>
        <w:pStyle w:val="Brdtextmedindrag"/>
        <w:sectPr w:rsidR="00C91AF4" w:rsidRPr="00B6089E" w:rsidSect="00155500">
          <w:headerReference w:type="even" r:id="rId104"/>
          <w:headerReference w:type="default" r:id="rId105"/>
          <w:footerReference w:type="even" r:id="rId106"/>
          <w:footerReference w:type="default" r:id="rId107"/>
          <w:headerReference w:type="first" r:id="rId108"/>
          <w:footerReference w:type="first" r:id="rId109"/>
          <w:pgSz w:w="9356" w:h="13721" w:code="9"/>
          <w:pgMar w:top="794" w:right="2438" w:bottom="1191" w:left="1021" w:header="0" w:footer="709" w:gutter="0"/>
          <w:cols w:space="708"/>
          <w:docGrid w:linePitch="360"/>
        </w:sectPr>
      </w:pPr>
    </w:p>
    <w:p w14:paraId="45E0103F" w14:textId="7FF68CA5" w:rsidR="00110C85" w:rsidRDefault="00D30009" w:rsidP="00C91AF4">
      <w:pPr>
        <w:pStyle w:val="Bilagarubrik"/>
      </w:pPr>
      <w:bookmarkStart w:id="281" w:name="_Toc9430714"/>
      <w:bookmarkStart w:id="282" w:name="_Toc41493025"/>
      <w:r>
        <w:lastRenderedPageBreak/>
        <w:t>Underlag från McKinsey &amp; Co</w:t>
      </w:r>
      <w:r>
        <w:br/>
        <w:t>Utvärdering av AP-fondernas verksamhet 201</w:t>
      </w:r>
      <w:r w:rsidR="003C0509">
        <w:t>9</w:t>
      </w:r>
      <w:bookmarkEnd w:id="281"/>
      <w:bookmarkEnd w:id="282"/>
    </w:p>
    <w:p w14:paraId="3FDC0D04" w14:textId="4B76A2DC" w:rsidR="00C91AF4" w:rsidRDefault="004F4FA8" w:rsidP="00C91AF4">
      <w:pPr>
        <w:pStyle w:val="Brdtext"/>
      </w:pPr>
      <w:r>
        <w:t>99 sidor</w:t>
      </w:r>
    </w:p>
    <w:p w14:paraId="7A5AB4F5" w14:textId="77777777" w:rsidR="004F4FA8" w:rsidRDefault="004F4FA8">
      <w:pPr>
        <w:spacing w:line="2" w:lineRule="auto"/>
        <w:rPr>
          <w:rFonts w:ascii="Times New Roman" w:hAnsi="Times New Roman"/>
          <w:sz w:val="20"/>
        </w:rPr>
      </w:pPr>
      <w:r>
        <w:br w:type="page"/>
      </w:r>
    </w:p>
    <w:p w14:paraId="2DBABC6C" w14:textId="77777777" w:rsidR="004F4FA8" w:rsidRDefault="004F4FA8">
      <w:pPr>
        <w:spacing w:line="2" w:lineRule="auto"/>
        <w:rPr>
          <w:rFonts w:ascii="Times New Roman" w:hAnsi="Times New Roman"/>
          <w:sz w:val="20"/>
        </w:rPr>
      </w:pPr>
      <w:r>
        <w:lastRenderedPageBreak/>
        <w:br w:type="page"/>
      </w:r>
    </w:p>
    <w:p w14:paraId="48EED305" w14:textId="77777777" w:rsidR="004F4FA8" w:rsidRDefault="004F4FA8">
      <w:pPr>
        <w:spacing w:line="2" w:lineRule="auto"/>
        <w:rPr>
          <w:rFonts w:ascii="Times New Roman" w:hAnsi="Times New Roman"/>
          <w:sz w:val="20"/>
        </w:rPr>
      </w:pPr>
      <w:r>
        <w:lastRenderedPageBreak/>
        <w:br w:type="page"/>
      </w:r>
    </w:p>
    <w:p w14:paraId="74AD0EFF" w14:textId="77777777" w:rsidR="004F4FA8" w:rsidRDefault="004F4FA8">
      <w:pPr>
        <w:spacing w:line="2" w:lineRule="auto"/>
        <w:rPr>
          <w:rFonts w:ascii="Times New Roman" w:hAnsi="Times New Roman"/>
          <w:sz w:val="20"/>
        </w:rPr>
      </w:pPr>
      <w:r>
        <w:lastRenderedPageBreak/>
        <w:br w:type="page"/>
      </w:r>
    </w:p>
    <w:p w14:paraId="65444568" w14:textId="77777777" w:rsidR="004F4FA8" w:rsidRDefault="004F4FA8">
      <w:pPr>
        <w:spacing w:line="2" w:lineRule="auto"/>
        <w:rPr>
          <w:rFonts w:ascii="Times New Roman" w:hAnsi="Times New Roman"/>
          <w:sz w:val="20"/>
        </w:rPr>
      </w:pPr>
      <w:r>
        <w:lastRenderedPageBreak/>
        <w:br w:type="page"/>
      </w:r>
    </w:p>
    <w:p w14:paraId="13AEAC38" w14:textId="77777777" w:rsidR="004F4FA8" w:rsidRDefault="004F4FA8">
      <w:pPr>
        <w:spacing w:line="2" w:lineRule="auto"/>
        <w:rPr>
          <w:rFonts w:ascii="Times New Roman" w:hAnsi="Times New Roman"/>
          <w:sz w:val="20"/>
        </w:rPr>
      </w:pPr>
      <w:r>
        <w:lastRenderedPageBreak/>
        <w:br w:type="page"/>
      </w:r>
    </w:p>
    <w:p w14:paraId="509D0E3F" w14:textId="77777777" w:rsidR="004F4FA8" w:rsidRDefault="004F4FA8">
      <w:pPr>
        <w:spacing w:line="2" w:lineRule="auto"/>
        <w:rPr>
          <w:rFonts w:ascii="Times New Roman" w:hAnsi="Times New Roman"/>
          <w:sz w:val="20"/>
        </w:rPr>
      </w:pPr>
      <w:r>
        <w:lastRenderedPageBreak/>
        <w:br w:type="page"/>
      </w:r>
    </w:p>
    <w:p w14:paraId="7059C2F5" w14:textId="77777777" w:rsidR="004F4FA8" w:rsidRDefault="004F4FA8">
      <w:pPr>
        <w:spacing w:line="2" w:lineRule="auto"/>
        <w:rPr>
          <w:rFonts w:ascii="Times New Roman" w:hAnsi="Times New Roman"/>
          <w:sz w:val="20"/>
        </w:rPr>
      </w:pPr>
      <w:r>
        <w:lastRenderedPageBreak/>
        <w:br w:type="page"/>
      </w:r>
    </w:p>
    <w:p w14:paraId="144F8375" w14:textId="77777777" w:rsidR="004F4FA8" w:rsidRDefault="004F4FA8">
      <w:pPr>
        <w:spacing w:line="2" w:lineRule="auto"/>
        <w:rPr>
          <w:rFonts w:ascii="Times New Roman" w:hAnsi="Times New Roman"/>
          <w:sz w:val="20"/>
        </w:rPr>
      </w:pPr>
      <w:r>
        <w:lastRenderedPageBreak/>
        <w:br w:type="page"/>
      </w:r>
    </w:p>
    <w:p w14:paraId="56484B04" w14:textId="77777777" w:rsidR="004F4FA8" w:rsidRDefault="004F4FA8">
      <w:pPr>
        <w:spacing w:line="2" w:lineRule="auto"/>
        <w:rPr>
          <w:rFonts w:ascii="Times New Roman" w:hAnsi="Times New Roman"/>
          <w:sz w:val="20"/>
        </w:rPr>
      </w:pPr>
      <w:r>
        <w:lastRenderedPageBreak/>
        <w:br w:type="page"/>
      </w:r>
    </w:p>
    <w:p w14:paraId="0405F834" w14:textId="77777777" w:rsidR="004F4FA8" w:rsidRDefault="004F4FA8">
      <w:pPr>
        <w:spacing w:line="2" w:lineRule="auto"/>
        <w:rPr>
          <w:rFonts w:ascii="Times New Roman" w:hAnsi="Times New Roman"/>
          <w:sz w:val="20"/>
        </w:rPr>
      </w:pPr>
      <w:r>
        <w:lastRenderedPageBreak/>
        <w:br w:type="page"/>
      </w:r>
    </w:p>
    <w:p w14:paraId="13F1925E" w14:textId="77777777" w:rsidR="004F4FA8" w:rsidRDefault="004F4FA8">
      <w:pPr>
        <w:spacing w:line="2" w:lineRule="auto"/>
        <w:rPr>
          <w:rFonts w:ascii="Times New Roman" w:hAnsi="Times New Roman"/>
          <w:sz w:val="20"/>
        </w:rPr>
      </w:pPr>
      <w:r>
        <w:lastRenderedPageBreak/>
        <w:br w:type="page"/>
      </w:r>
    </w:p>
    <w:p w14:paraId="5F8717A3" w14:textId="77777777" w:rsidR="004F4FA8" w:rsidRDefault="004F4FA8">
      <w:pPr>
        <w:spacing w:line="2" w:lineRule="auto"/>
        <w:rPr>
          <w:rFonts w:ascii="Times New Roman" w:hAnsi="Times New Roman"/>
          <w:sz w:val="20"/>
        </w:rPr>
      </w:pPr>
      <w:r>
        <w:lastRenderedPageBreak/>
        <w:br w:type="page"/>
      </w:r>
    </w:p>
    <w:p w14:paraId="68A8284E" w14:textId="77777777" w:rsidR="004F4FA8" w:rsidRDefault="004F4FA8">
      <w:pPr>
        <w:spacing w:line="2" w:lineRule="auto"/>
        <w:rPr>
          <w:rFonts w:ascii="Times New Roman" w:hAnsi="Times New Roman"/>
          <w:sz w:val="20"/>
        </w:rPr>
      </w:pPr>
      <w:r>
        <w:lastRenderedPageBreak/>
        <w:br w:type="page"/>
      </w:r>
    </w:p>
    <w:p w14:paraId="4314427B" w14:textId="77777777" w:rsidR="004F4FA8" w:rsidRDefault="004F4FA8">
      <w:pPr>
        <w:spacing w:line="2" w:lineRule="auto"/>
        <w:rPr>
          <w:rFonts w:ascii="Times New Roman" w:hAnsi="Times New Roman"/>
          <w:sz w:val="20"/>
        </w:rPr>
      </w:pPr>
      <w:r>
        <w:lastRenderedPageBreak/>
        <w:br w:type="page"/>
      </w:r>
    </w:p>
    <w:p w14:paraId="7A53C361" w14:textId="77777777" w:rsidR="004F4FA8" w:rsidRDefault="004F4FA8">
      <w:pPr>
        <w:spacing w:line="2" w:lineRule="auto"/>
        <w:rPr>
          <w:rFonts w:ascii="Times New Roman" w:hAnsi="Times New Roman"/>
          <w:sz w:val="20"/>
        </w:rPr>
      </w:pPr>
      <w:r>
        <w:lastRenderedPageBreak/>
        <w:br w:type="page"/>
      </w:r>
    </w:p>
    <w:p w14:paraId="69C82573" w14:textId="77777777" w:rsidR="004F4FA8" w:rsidRDefault="004F4FA8">
      <w:pPr>
        <w:spacing w:line="2" w:lineRule="auto"/>
        <w:rPr>
          <w:rFonts w:ascii="Times New Roman" w:hAnsi="Times New Roman"/>
          <w:sz w:val="20"/>
        </w:rPr>
      </w:pPr>
      <w:r>
        <w:lastRenderedPageBreak/>
        <w:br w:type="page"/>
      </w:r>
    </w:p>
    <w:p w14:paraId="5E9F6844" w14:textId="77777777" w:rsidR="004F4FA8" w:rsidRDefault="004F4FA8">
      <w:pPr>
        <w:spacing w:line="2" w:lineRule="auto"/>
        <w:rPr>
          <w:rFonts w:ascii="Times New Roman" w:hAnsi="Times New Roman"/>
          <w:sz w:val="20"/>
        </w:rPr>
      </w:pPr>
      <w:r>
        <w:lastRenderedPageBreak/>
        <w:br w:type="page"/>
      </w:r>
    </w:p>
    <w:p w14:paraId="75C0F88E" w14:textId="77777777" w:rsidR="004F4FA8" w:rsidRDefault="004F4FA8">
      <w:pPr>
        <w:spacing w:line="2" w:lineRule="auto"/>
        <w:rPr>
          <w:rFonts w:ascii="Times New Roman" w:hAnsi="Times New Roman"/>
          <w:sz w:val="20"/>
        </w:rPr>
      </w:pPr>
      <w:r>
        <w:lastRenderedPageBreak/>
        <w:br w:type="page"/>
      </w:r>
    </w:p>
    <w:p w14:paraId="7F98A793" w14:textId="77777777" w:rsidR="004F4FA8" w:rsidRDefault="004F4FA8">
      <w:pPr>
        <w:spacing w:line="2" w:lineRule="auto"/>
        <w:rPr>
          <w:rFonts w:ascii="Times New Roman" w:hAnsi="Times New Roman"/>
          <w:sz w:val="20"/>
        </w:rPr>
      </w:pPr>
      <w:r>
        <w:lastRenderedPageBreak/>
        <w:br w:type="page"/>
      </w:r>
    </w:p>
    <w:p w14:paraId="2704BF80" w14:textId="77777777" w:rsidR="004F4FA8" w:rsidRDefault="004F4FA8">
      <w:pPr>
        <w:spacing w:line="2" w:lineRule="auto"/>
        <w:rPr>
          <w:rFonts w:ascii="Times New Roman" w:hAnsi="Times New Roman"/>
          <w:sz w:val="20"/>
        </w:rPr>
      </w:pPr>
      <w:r>
        <w:lastRenderedPageBreak/>
        <w:br w:type="page"/>
      </w:r>
    </w:p>
    <w:p w14:paraId="591777E4" w14:textId="77777777" w:rsidR="004F4FA8" w:rsidRDefault="004F4FA8">
      <w:pPr>
        <w:spacing w:line="2" w:lineRule="auto"/>
        <w:rPr>
          <w:rFonts w:ascii="Times New Roman" w:hAnsi="Times New Roman"/>
          <w:sz w:val="20"/>
        </w:rPr>
      </w:pPr>
      <w:r>
        <w:lastRenderedPageBreak/>
        <w:br w:type="page"/>
      </w:r>
    </w:p>
    <w:p w14:paraId="087E6DBE" w14:textId="77777777" w:rsidR="004F4FA8" w:rsidRDefault="004F4FA8">
      <w:pPr>
        <w:spacing w:line="2" w:lineRule="auto"/>
        <w:rPr>
          <w:rFonts w:ascii="Times New Roman" w:hAnsi="Times New Roman"/>
          <w:sz w:val="20"/>
        </w:rPr>
      </w:pPr>
      <w:r>
        <w:lastRenderedPageBreak/>
        <w:br w:type="page"/>
      </w:r>
    </w:p>
    <w:p w14:paraId="67BEAF2C" w14:textId="77777777" w:rsidR="004F4FA8" w:rsidRDefault="004F4FA8">
      <w:pPr>
        <w:spacing w:line="2" w:lineRule="auto"/>
        <w:rPr>
          <w:rFonts w:ascii="Times New Roman" w:hAnsi="Times New Roman"/>
          <w:sz w:val="20"/>
        </w:rPr>
      </w:pPr>
      <w:r>
        <w:lastRenderedPageBreak/>
        <w:br w:type="page"/>
      </w:r>
    </w:p>
    <w:p w14:paraId="262E27CD" w14:textId="77777777" w:rsidR="004F4FA8" w:rsidRDefault="004F4FA8">
      <w:pPr>
        <w:spacing w:line="2" w:lineRule="auto"/>
        <w:rPr>
          <w:rFonts w:ascii="Times New Roman" w:hAnsi="Times New Roman"/>
          <w:sz w:val="20"/>
        </w:rPr>
      </w:pPr>
      <w:r>
        <w:lastRenderedPageBreak/>
        <w:br w:type="page"/>
      </w:r>
    </w:p>
    <w:p w14:paraId="15FCCA9E" w14:textId="77777777" w:rsidR="004F4FA8" w:rsidRDefault="004F4FA8">
      <w:pPr>
        <w:spacing w:line="2" w:lineRule="auto"/>
        <w:rPr>
          <w:rFonts w:ascii="Times New Roman" w:hAnsi="Times New Roman"/>
          <w:sz w:val="20"/>
        </w:rPr>
      </w:pPr>
      <w:r>
        <w:lastRenderedPageBreak/>
        <w:br w:type="page"/>
      </w:r>
    </w:p>
    <w:p w14:paraId="7C1EB08E" w14:textId="77777777" w:rsidR="004F4FA8" w:rsidRDefault="004F4FA8">
      <w:pPr>
        <w:spacing w:line="2" w:lineRule="auto"/>
        <w:rPr>
          <w:rFonts w:ascii="Times New Roman" w:hAnsi="Times New Roman"/>
          <w:sz w:val="20"/>
        </w:rPr>
      </w:pPr>
      <w:r>
        <w:lastRenderedPageBreak/>
        <w:br w:type="page"/>
      </w:r>
    </w:p>
    <w:p w14:paraId="7964CFCC" w14:textId="77777777" w:rsidR="004F4FA8" w:rsidRDefault="004F4FA8">
      <w:pPr>
        <w:spacing w:line="2" w:lineRule="auto"/>
        <w:rPr>
          <w:rFonts w:ascii="Times New Roman" w:hAnsi="Times New Roman"/>
          <w:sz w:val="20"/>
        </w:rPr>
      </w:pPr>
      <w:r>
        <w:lastRenderedPageBreak/>
        <w:br w:type="page"/>
      </w:r>
    </w:p>
    <w:p w14:paraId="20EE3017" w14:textId="77777777" w:rsidR="004F4FA8" w:rsidRDefault="004F4FA8">
      <w:pPr>
        <w:spacing w:line="2" w:lineRule="auto"/>
        <w:rPr>
          <w:rFonts w:ascii="Times New Roman" w:hAnsi="Times New Roman"/>
          <w:sz w:val="20"/>
        </w:rPr>
      </w:pPr>
      <w:r>
        <w:lastRenderedPageBreak/>
        <w:br w:type="page"/>
      </w:r>
    </w:p>
    <w:p w14:paraId="59ED7EB2" w14:textId="77777777" w:rsidR="004F4FA8" w:rsidRDefault="004F4FA8">
      <w:pPr>
        <w:spacing w:line="2" w:lineRule="auto"/>
        <w:rPr>
          <w:rFonts w:ascii="Times New Roman" w:hAnsi="Times New Roman"/>
          <w:sz w:val="20"/>
        </w:rPr>
      </w:pPr>
      <w:r>
        <w:lastRenderedPageBreak/>
        <w:br w:type="page"/>
      </w:r>
    </w:p>
    <w:p w14:paraId="4CE5DF9E" w14:textId="77777777" w:rsidR="004F4FA8" w:rsidRDefault="004F4FA8">
      <w:pPr>
        <w:spacing w:line="2" w:lineRule="auto"/>
        <w:rPr>
          <w:rFonts w:ascii="Times New Roman" w:hAnsi="Times New Roman"/>
          <w:sz w:val="20"/>
        </w:rPr>
      </w:pPr>
      <w:r>
        <w:lastRenderedPageBreak/>
        <w:br w:type="page"/>
      </w:r>
    </w:p>
    <w:p w14:paraId="5A6D18DE" w14:textId="77777777" w:rsidR="004F4FA8" w:rsidRDefault="004F4FA8">
      <w:pPr>
        <w:spacing w:line="2" w:lineRule="auto"/>
        <w:rPr>
          <w:rFonts w:ascii="Times New Roman" w:hAnsi="Times New Roman"/>
          <w:sz w:val="20"/>
        </w:rPr>
      </w:pPr>
      <w:r>
        <w:lastRenderedPageBreak/>
        <w:br w:type="page"/>
      </w:r>
    </w:p>
    <w:p w14:paraId="44D4152B" w14:textId="77777777" w:rsidR="004F4FA8" w:rsidRDefault="004F4FA8">
      <w:pPr>
        <w:spacing w:line="2" w:lineRule="auto"/>
        <w:rPr>
          <w:rFonts w:ascii="Times New Roman" w:hAnsi="Times New Roman"/>
          <w:sz w:val="20"/>
        </w:rPr>
      </w:pPr>
      <w:r>
        <w:lastRenderedPageBreak/>
        <w:br w:type="page"/>
      </w:r>
    </w:p>
    <w:p w14:paraId="1964A43A" w14:textId="77777777" w:rsidR="004F4FA8" w:rsidRDefault="004F4FA8">
      <w:pPr>
        <w:spacing w:line="2" w:lineRule="auto"/>
        <w:rPr>
          <w:rFonts w:ascii="Times New Roman" w:hAnsi="Times New Roman"/>
          <w:sz w:val="20"/>
        </w:rPr>
      </w:pPr>
      <w:r>
        <w:lastRenderedPageBreak/>
        <w:br w:type="page"/>
      </w:r>
    </w:p>
    <w:p w14:paraId="3C66F007" w14:textId="77777777" w:rsidR="004F4FA8" w:rsidRDefault="004F4FA8">
      <w:pPr>
        <w:spacing w:line="2" w:lineRule="auto"/>
        <w:rPr>
          <w:rFonts w:ascii="Times New Roman" w:hAnsi="Times New Roman"/>
          <w:sz w:val="20"/>
        </w:rPr>
      </w:pPr>
      <w:r>
        <w:lastRenderedPageBreak/>
        <w:br w:type="page"/>
      </w:r>
    </w:p>
    <w:p w14:paraId="77B6A8A8" w14:textId="77777777" w:rsidR="004F4FA8" w:rsidRDefault="004F4FA8">
      <w:pPr>
        <w:spacing w:line="2" w:lineRule="auto"/>
        <w:rPr>
          <w:rFonts w:ascii="Times New Roman" w:hAnsi="Times New Roman"/>
          <w:sz w:val="20"/>
        </w:rPr>
      </w:pPr>
      <w:r>
        <w:lastRenderedPageBreak/>
        <w:br w:type="page"/>
      </w:r>
    </w:p>
    <w:p w14:paraId="4F6AFAB4" w14:textId="77777777" w:rsidR="004F4FA8" w:rsidRDefault="004F4FA8">
      <w:pPr>
        <w:spacing w:line="2" w:lineRule="auto"/>
        <w:rPr>
          <w:rFonts w:ascii="Times New Roman" w:hAnsi="Times New Roman"/>
          <w:sz w:val="20"/>
        </w:rPr>
      </w:pPr>
      <w:r>
        <w:lastRenderedPageBreak/>
        <w:br w:type="page"/>
      </w:r>
    </w:p>
    <w:p w14:paraId="3E866D90" w14:textId="77777777" w:rsidR="004F4FA8" w:rsidRDefault="004F4FA8">
      <w:pPr>
        <w:spacing w:line="2" w:lineRule="auto"/>
        <w:rPr>
          <w:rFonts w:ascii="Times New Roman" w:hAnsi="Times New Roman"/>
          <w:sz w:val="20"/>
        </w:rPr>
      </w:pPr>
      <w:r>
        <w:lastRenderedPageBreak/>
        <w:br w:type="page"/>
      </w:r>
    </w:p>
    <w:p w14:paraId="3971F16C" w14:textId="77777777" w:rsidR="004F4FA8" w:rsidRDefault="004F4FA8">
      <w:pPr>
        <w:spacing w:line="2" w:lineRule="auto"/>
        <w:rPr>
          <w:rFonts w:ascii="Times New Roman" w:hAnsi="Times New Roman"/>
          <w:sz w:val="20"/>
        </w:rPr>
      </w:pPr>
      <w:r>
        <w:lastRenderedPageBreak/>
        <w:br w:type="page"/>
      </w:r>
    </w:p>
    <w:p w14:paraId="4AC59A8D" w14:textId="77777777" w:rsidR="004F4FA8" w:rsidRDefault="004F4FA8">
      <w:pPr>
        <w:spacing w:line="2" w:lineRule="auto"/>
        <w:rPr>
          <w:rFonts w:ascii="Times New Roman" w:hAnsi="Times New Roman"/>
          <w:sz w:val="20"/>
        </w:rPr>
      </w:pPr>
      <w:r>
        <w:lastRenderedPageBreak/>
        <w:br w:type="page"/>
      </w:r>
    </w:p>
    <w:p w14:paraId="7F0B75C8" w14:textId="77777777" w:rsidR="004F4FA8" w:rsidRDefault="004F4FA8">
      <w:pPr>
        <w:spacing w:line="2" w:lineRule="auto"/>
        <w:rPr>
          <w:rFonts w:ascii="Times New Roman" w:hAnsi="Times New Roman"/>
          <w:sz w:val="20"/>
        </w:rPr>
      </w:pPr>
      <w:r>
        <w:lastRenderedPageBreak/>
        <w:br w:type="page"/>
      </w:r>
    </w:p>
    <w:p w14:paraId="5D3B8499" w14:textId="77777777" w:rsidR="004F4FA8" w:rsidRDefault="004F4FA8">
      <w:pPr>
        <w:spacing w:line="2" w:lineRule="auto"/>
        <w:rPr>
          <w:rFonts w:ascii="Times New Roman" w:hAnsi="Times New Roman"/>
          <w:sz w:val="20"/>
        </w:rPr>
      </w:pPr>
      <w:r>
        <w:lastRenderedPageBreak/>
        <w:br w:type="page"/>
      </w:r>
    </w:p>
    <w:p w14:paraId="691F5586" w14:textId="77777777" w:rsidR="004F4FA8" w:rsidRDefault="004F4FA8">
      <w:pPr>
        <w:spacing w:line="2" w:lineRule="auto"/>
        <w:rPr>
          <w:rFonts w:ascii="Times New Roman" w:hAnsi="Times New Roman"/>
          <w:sz w:val="20"/>
        </w:rPr>
      </w:pPr>
      <w:r>
        <w:lastRenderedPageBreak/>
        <w:br w:type="page"/>
      </w:r>
    </w:p>
    <w:p w14:paraId="70332E12" w14:textId="77777777" w:rsidR="004F4FA8" w:rsidRDefault="004F4FA8">
      <w:pPr>
        <w:spacing w:line="2" w:lineRule="auto"/>
        <w:rPr>
          <w:rFonts w:ascii="Times New Roman" w:hAnsi="Times New Roman"/>
          <w:sz w:val="20"/>
        </w:rPr>
      </w:pPr>
      <w:r>
        <w:lastRenderedPageBreak/>
        <w:br w:type="page"/>
      </w:r>
    </w:p>
    <w:p w14:paraId="76E418FA" w14:textId="77777777" w:rsidR="004F4FA8" w:rsidRDefault="004F4FA8">
      <w:pPr>
        <w:spacing w:line="2" w:lineRule="auto"/>
        <w:rPr>
          <w:rFonts w:ascii="Times New Roman" w:hAnsi="Times New Roman"/>
          <w:sz w:val="20"/>
        </w:rPr>
      </w:pPr>
      <w:r>
        <w:lastRenderedPageBreak/>
        <w:br w:type="page"/>
      </w:r>
    </w:p>
    <w:p w14:paraId="1CFEF76B" w14:textId="77777777" w:rsidR="004F4FA8" w:rsidRDefault="004F4FA8">
      <w:pPr>
        <w:spacing w:line="2" w:lineRule="auto"/>
        <w:rPr>
          <w:rFonts w:ascii="Times New Roman" w:hAnsi="Times New Roman"/>
          <w:sz w:val="20"/>
        </w:rPr>
      </w:pPr>
      <w:r>
        <w:lastRenderedPageBreak/>
        <w:br w:type="page"/>
      </w:r>
    </w:p>
    <w:p w14:paraId="02B27ADC" w14:textId="77777777" w:rsidR="004F4FA8" w:rsidRDefault="004F4FA8">
      <w:pPr>
        <w:spacing w:line="2" w:lineRule="auto"/>
        <w:rPr>
          <w:rFonts w:ascii="Times New Roman" w:hAnsi="Times New Roman"/>
          <w:sz w:val="20"/>
        </w:rPr>
      </w:pPr>
      <w:r>
        <w:lastRenderedPageBreak/>
        <w:br w:type="page"/>
      </w:r>
    </w:p>
    <w:p w14:paraId="2B90B4FD" w14:textId="77777777" w:rsidR="004F4FA8" w:rsidRDefault="004F4FA8">
      <w:pPr>
        <w:spacing w:line="2" w:lineRule="auto"/>
        <w:rPr>
          <w:rFonts w:ascii="Times New Roman" w:hAnsi="Times New Roman"/>
          <w:sz w:val="20"/>
        </w:rPr>
      </w:pPr>
      <w:r>
        <w:lastRenderedPageBreak/>
        <w:br w:type="page"/>
      </w:r>
    </w:p>
    <w:p w14:paraId="57450E01" w14:textId="77777777" w:rsidR="004F4FA8" w:rsidRDefault="004F4FA8">
      <w:pPr>
        <w:spacing w:line="2" w:lineRule="auto"/>
        <w:rPr>
          <w:rFonts w:ascii="Times New Roman" w:hAnsi="Times New Roman"/>
          <w:sz w:val="20"/>
        </w:rPr>
      </w:pPr>
      <w:r>
        <w:lastRenderedPageBreak/>
        <w:br w:type="page"/>
      </w:r>
    </w:p>
    <w:p w14:paraId="50726E04" w14:textId="77777777" w:rsidR="004F4FA8" w:rsidRDefault="004F4FA8">
      <w:pPr>
        <w:spacing w:line="2" w:lineRule="auto"/>
        <w:rPr>
          <w:rFonts w:ascii="Times New Roman" w:hAnsi="Times New Roman"/>
          <w:sz w:val="20"/>
        </w:rPr>
      </w:pPr>
      <w:r>
        <w:lastRenderedPageBreak/>
        <w:br w:type="page"/>
      </w:r>
    </w:p>
    <w:p w14:paraId="285FAE49" w14:textId="77777777" w:rsidR="004F4FA8" w:rsidRDefault="004F4FA8">
      <w:pPr>
        <w:spacing w:line="2" w:lineRule="auto"/>
        <w:rPr>
          <w:rFonts w:ascii="Times New Roman" w:hAnsi="Times New Roman"/>
          <w:sz w:val="20"/>
        </w:rPr>
      </w:pPr>
      <w:r>
        <w:lastRenderedPageBreak/>
        <w:br w:type="page"/>
      </w:r>
    </w:p>
    <w:p w14:paraId="21C10D12" w14:textId="77777777" w:rsidR="004F4FA8" w:rsidRDefault="004F4FA8">
      <w:pPr>
        <w:spacing w:line="2" w:lineRule="auto"/>
        <w:rPr>
          <w:rFonts w:ascii="Times New Roman" w:hAnsi="Times New Roman"/>
          <w:sz w:val="20"/>
        </w:rPr>
      </w:pPr>
      <w:r>
        <w:lastRenderedPageBreak/>
        <w:br w:type="page"/>
      </w:r>
    </w:p>
    <w:p w14:paraId="78427114" w14:textId="77777777" w:rsidR="004F4FA8" w:rsidRDefault="004F4FA8">
      <w:pPr>
        <w:spacing w:line="2" w:lineRule="auto"/>
        <w:rPr>
          <w:rFonts w:ascii="Times New Roman" w:hAnsi="Times New Roman"/>
          <w:sz w:val="20"/>
        </w:rPr>
      </w:pPr>
      <w:r>
        <w:lastRenderedPageBreak/>
        <w:br w:type="page"/>
      </w:r>
    </w:p>
    <w:p w14:paraId="1A03D676" w14:textId="77777777" w:rsidR="004F4FA8" w:rsidRDefault="004F4FA8">
      <w:pPr>
        <w:spacing w:line="2" w:lineRule="auto"/>
        <w:rPr>
          <w:rFonts w:ascii="Times New Roman" w:hAnsi="Times New Roman"/>
          <w:sz w:val="20"/>
        </w:rPr>
      </w:pPr>
      <w:r>
        <w:lastRenderedPageBreak/>
        <w:br w:type="page"/>
      </w:r>
    </w:p>
    <w:p w14:paraId="667C6170" w14:textId="77777777" w:rsidR="004F4FA8" w:rsidRDefault="004F4FA8">
      <w:pPr>
        <w:spacing w:line="2" w:lineRule="auto"/>
        <w:rPr>
          <w:rFonts w:ascii="Times New Roman" w:hAnsi="Times New Roman"/>
          <w:sz w:val="20"/>
        </w:rPr>
      </w:pPr>
      <w:r>
        <w:lastRenderedPageBreak/>
        <w:br w:type="page"/>
      </w:r>
    </w:p>
    <w:p w14:paraId="06979FD0" w14:textId="77777777" w:rsidR="004F4FA8" w:rsidRDefault="004F4FA8">
      <w:pPr>
        <w:spacing w:line="2" w:lineRule="auto"/>
        <w:rPr>
          <w:rFonts w:ascii="Times New Roman" w:hAnsi="Times New Roman"/>
          <w:sz w:val="20"/>
        </w:rPr>
      </w:pPr>
      <w:r>
        <w:lastRenderedPageBreak/>
        <w:br w:type="page"/>
      </w:r>
    </w:p>
    <w:p w14:paraId="3A3C9A2E" w14:textId="77777777" w:rsidR="004F4FA8" w:rsidRDefault="004F4FA8">
      <w:pPr>
        <w:spacing w:line="2" w:lineRule="auto"/>
        <w:rPr>
          <w:rFonts w:ascii="Times New Roman" w:hAnsi="Times New Roman"/>
          <w:sz w:val="20"/>
        </w:rPr>
      </w:pPr>
      <w:r>
        <w:lastRenderedPageBreak/>
        <w:br w:type="page"/>
      </w:r>
    </w:p>
    <w:p w14:paraId="3900457B" w14:textId="77777777" w:rsidR="004F4FA8" w:rsidRDefault="004F4FA8">
      <w:pPr>
        <w:spacing w:line="2" w:lineRule="auto"/>
        <w:rPr>
          <w:rFonts w:ascii="Times New Roman" w:hAnsi="Times New Roman"/>
          <w:sz w:val="20"/>
        </w:rPr>
      </w:pPr>
      <w:r>
        <w:lastRenderedPageBreak/>
        <w:br w:type="page"/>
      </w:r>
    </w:p>
    <w:p w14:paraId="09103E76" w14:textId="77777777" w:rsidR="004F4FA8" w:rsidRDefault="004F4FA8">
      <w:pPr>
        <w:spacing w:line="2" w:lineRule="auto"/>
        <w:rPr>
          <w:rFonts w:ascii="Times New Roman" w:hAnsi="Times New Roman"/>
          <w:sz w:val="20"/>
        </w:rPr>
      </w:pPr>
      <w:r>
        <w:lastRenderedPageBreak/>
        <w:br w:type="page"/>
      </w:r>
    </w:p>
    <w:p w14:paraId="52B8265A" w14:textId="77777777" w:rsidR="004F4FA8" w:rsidRDefault="004F4FA8">
      <w:pPr>
        <w:spacing w:line="2" w:lineRule="auto"/>
        <w:rPr>
          <w:rFonts w:ascii="Times New Roman" w:hAnsi="Times New Roman"/>
          <w:sz w:val="20"/>
        </w:rPr>
      </w:pPr>
      <w:r>
        <w:lastRenderedPageBreak/>
        <w:br w:type="page"/>
      </w:r>
    </w:p>
    <w:p w14:paraId="1C28F84F" w14:textId="77777777" w:rsidR="004F4FA8" w:rsidRDefault="004F4FA8">
      <w:pPr>
        <w:spacing w:line="2" w:lineRule="auto"/>
        <w:rPr>
          <w:rFonts w:ascii="Times New Roman" w:hAnsi="Times New Roman"/>
          <w:sz w:val="20"/>
        </w:rPr>
      </w:pPr>
      <w:r>
        <w:lastRenderedPageBreak/>
        <w:br w:type="page"/>
      </w:r>
    </w:p>
    <w:p w14:paraId="7AD368FB" w14:textId="77777777" w:rsidR="004F4FA8" w:rsidRDefault="004F4FA8">
      <w:pPr>
        <w:spacing w:line="2" w:lineRule="auto"/>
        <w:rPr>
          <w:rFonts w:ascii="Times New Roman" w:hAnsi="Times New Roman"/>
          <w:sz w:val="20"/>
        </w:rPr>
      </w:pPr>
      <w:r>
        <w:lastRenderedPageBreak/>
        <w:br w:type="page"/>
      </w:r>
    </w:p>
    <w:p w14:paraId="1C54CFEC" w14:textId="77777777" w:rsidR="004F4FA8" w:rsidRDefault="004F4FA8">
      <w:pPr>
        <w:spacing w:line="2" w:lineRule="auto"/>
        <w:rPr>
          <w:rFonts w:ascii="Times New Roman" w:hAnsi="Times New Roman"/>
          <w:sz w:val="20"/>
        </w:rPr>
      </w:pPr>
      <w:r>
        <w:lastRenderedPageBreak/>
        <w:br w:type="page"/>
      </w:r>
    </w:p>
    <w:p w14:paraId="69B44636" w14:textId="77777777" w:rsidR="004F4FA8" w:rsidRDefault="004F4FA8">
      <w:pPr>
        <w:spacing w:line="2" w:lineRule="auto"/>
        <w:rPr>
          <w:rFonts w:ascii="Times New Roman" w:hAnsi="Times New Roman"/>
          <w:sz w:val="20"/>
        </w:rPr>
      </w:pPr>
      <w:r>
        <w:lastRenderedPageBreak/>
        <w:br w:type="page"/>
      </w:r>
    </w:p>
    <w:p w14:paraId="60090288" w14:textId="77777777" w:rsidR="004F4FA8" w:rsidRDefault="004F4FA8">
      <w:pPr>
        <w:spacing w:line="2" w:lineRule="auto"/>
        <w:rPr>
          <w:rFonts w:ascii="Times New Roman" w:hAnsi="Times New Roman"/>
          <w:sz w:val="20"/>
        </w:rPr>
      </w:pPr>
      <w:r>
        <w:lastRenderedPageBreak/>
        <w:br w:type="page"/>
      </w:r>
    </w:p>
    <w:p w14:paraId="75680AA7" w14:textId="77777777" w:rsidR="004F4FA8" w:rsidRDefault="004F4FA8">
      <w:pPr>
        <w:spacing w:line="2" w:lineRule="auto"/>
        <w:rPr>
          <w:rFonts w:ascii="Times New Roman" w:hAnsi="Times New Roman"/>
          <w:sz w:val="20"/>
        </w:rPr>
      </w:pPr>
      <w:r>
        <w:lastRenderedPageBreak/>
        <w:br w:type="page"/>
      </w:r>
    </w:p>
    <w:p w14:paraId="0F5C1720" w14:textId="77777777" w:rsidR="004F4FA8" w:rsidRDefault="004F4FA8">
      <w:pPr>
        <w:spacing w:line="2" w:lineRule="auto"/>
        <w:rPr>
          <w:rFonts w:ascii="Times New Roman" w:hAnsi="Times New Roman"/>
          <w:sz w:val="20"/>
        </w:rPr>
      </w:pPr>
      <w:r>
        <w:lastRenderedPageBreak/>
        <w:br w:type="page"/>
      </w:r>
    </w:p>
    <w:p w14:paraId="40FEAD0E" w14:textId="77777777" w:rsidR="004F4FA8" w:rsidRDefault="004F4FA8">
      <w:pPr>
        <w:spacing w:line="2" w:lineRule="auto"/>
        <w:rPr>
          <w:rFonts w:ascii="Times New Roman" w:hAnsi="Times New Roman"/>
          <w:sz w:val="20"/>
        </w:rPr>
      </w:pPr>
      <w:r>
        <w:lastRenderedPageBreak/>
        <w:br w:type="page"/>
      </w:r>
    </w:p>
    <w:p w14:paraId="465ECA1C" w14:textId="77777777" w:rsidR="004F4FA8" w:rsidRDefault="004F4FA8">
      <w:pPr>
        <w:spacing w:line="2" w:lineRule="auto"/>
        <w:rPr>
          <w:rFonts w:ascii="Times New Roman" w:hAnsi="Times New Roman"/>
          <w:sz w:val="20"/>
        </w:rPr>
      </w:pPr>
      <w:r>
        <w:lastRenderedPageBreak/>
        <w:br w:type="page"/>
      </w:r>
    </w:p>
    <w:p w14:paraId="67EEADC5" w14:textId="77777777" w:rsidR="004F4FA8" w:rsidRDefault="004F4FA8">
      <w:pPr>
        <w:spacing w:line="2" w:lineRule="auto"/>
        <w:rPr>
          <w:rFonts w:ascii="Times New Roman" w:hAnsi="Times New Roman"/>
          <w:sz w:val="20"/>
        </w:rPr>
      </w:pPr>
      <w:r>
        <w:lastRenderedPageBreak/>
        <w:br w:type="page"/>
      </w:r>
    </w:p>
    <w:p w14:paraId="2B34ABDB" w14:textId="77777777" w:rsidR="004F4FA8" w:rsidRDefault="004F4FA8">
      <w:pPr>
        <w:spacing w:line="2" w:lineRule="auto"/>
        <w:rPr>
          <w:rFonts w:ascii="Times New Roman" w:hAnsi="Times New Roman"/>
          <w:sz w:val="20"/>
        </w:rPr>
      </w:pPr>
      <w:r>
        <w:lastRenderedPageBreak/>
        <w:br w:type="page"/>
      </w:r>
    </w:p>
    <w:p w14:paraId="20A9968A" w14:textId="77777777" w:rsidR="004F4FA8" w:rsidRDefault="004F4FA8">
      <w:pPr>
        <w:spacing w:line="2" w:lineRule="auto"/>
        <w:rPr>
          <w:rFonts w:ascii="Times New Roman" w:hAnsi="Times New Roman"/>
          <w:sz w:val="20"/>
        </w:rPr>
      </w:pPr>
      <w:r>
        <w:lastRenderedPageBreak/>
        <w:br w:type="page"/>
      </w:r>
    </w:p>
    <w:p w14:paraId="2D97D4F5" w14:textId="77777777" w:rsidR="004F4FA8" w:rsidRDefault="004F4FA8">
      <w:pPr>
        <w:spacing w:line="2" w:lineRule="auto"/>
        <w:rPr>
          <w:rFonts w:ascii="Times New Roman" w:hAnsi="Times New Roman"/>
          <w:sz w:val="20"/>
        </w:rPr>
      </w:pPr>
      <w:r>
        <w:lastRenderedPageBreak/>
        <w:br w:type="page"/>
      </w:r>
    </w:p>
    <w:p w14:paraId="655C6A41" w14:textId="77777777" w:rsidR="004F4FA8" w:rsidRDefault="004F4FA8">
      <w:pPr>
        <w:spacing w:line="2" w:lineRule="auto"/>
        <w:rPr>
          <w:rFonts w:ascii="Times New Roman" w:hAnsi="Times New Roman"/>
          <w:sz w:val="20"/>
        </w:rPr>
      </w:pPr>
      <w:r>
        <w:lastRenderedPageBreak/>
        <w:br w:type="page"/>
      </w:r>
    </w:p>
    <w:p w14:paraId="349C5126" w14:textId="77777777" w:rsidR="004F4FA8" w:rsidRDefault="004F4FA8">
      <w:pPr>
        <w:spacing w:line="2" w:lineRule="auto"/>
        <w:rPr>
          <w:rFonts w:ascii="Times New Roman" w:hAnsi="Times New Roman"/>
          <w:sz w:val="20"/>
        </w:rPr>
      </w:pPr>
      <w:r>
        <w:lastRenderedPageBreak/>
        <w:br w:type="page"/>
      </w:r>
    </w:p>
    <w:p w14:paraId="5332AFF9" w14:textId="77777777" w:rsidR="004F4FA8" w:rsidRDefault="004F4FA8">
      <w:pPr>
        <w:spacing w:line="2" w:lineRule="auto"/>
        <w:rPr>
          <w:rFonts w:ascii="Times New Roman" w:hAnsi="Times New Roman"/>
          <w:sz w:val="20"/>
        </w:rPr>
      </w:pPr>
      <w:r>
        <w:lastRenderedPageBreak/>
        <w:br w:type="page"/>
      </w:r>
    </w:p>
    <w:p w14:paraId="3C9A6925" w14:textId="77777777" w:rsidR="004F4FA8" w:rsidRDefault="004F4FA8">
      <w:pPr>
        <w:spacing w:line="2" w:lineRule="auto"/>
        <w:rPr>
          <w:rFonts w:ascii="Times New Roman" w:hAnsi="Times New Roman"/>
          <w:sz w:val="20"/>
        </w:rPr>
      </w:pPr>
      <w:r>
        <w:lastRenderedPageBreak/>
        <w:br w:type="page"/>
      </w:r>
    </w:p>
    <w:p w14:paraId="1796FD0E" w14:textId="77777777" w:rsidR="004F4FA8" w:rsidRDefault="004F4FA8">
      <w:pPr>
        <w:spacing w:line="2" w:lineRule="auto"/>
        <w:rPr>
          <w:rFonts w:ascii="Times New Roman" w:hAnsi="Times New Roman"/>
          <w:sz w:val="20"/>
        </w:rPr>
      </w:pPr>
      <w:r>
        <w:lastRenderedPageBreak/>
        <w:br w:type="page"/>
      </w:r>
    </w:p>
    <w:p w14:paraId="651A1039" w14:textId="77777777" w:rsidR="004F4FA8" w:rsidRDefault="004F4FA8">
      <w:pPr>
        <w:spacing w:line="2" w:lineRule="auto"/>
        <w:rPr>
          <w:rFonts w:ascii="Times New Roman" w:hAnsi="Times New Roman"/>
          <w:sz w:val="20"/>
        </w:rPr>
      </w:pPr>
      <w:r>
        <w:lastRenderedPageBreak/>
        <w:br w:type="page"/>
      </w:r>
    </w:p>
    <w:p w14:paraId="2E7E6B1A" w14:textId="77777777" w:rsidR="004F4FA8" w:rsidRDefault="004F4FA8">
      <w:pPr>
        <w:spacing w:line="2" w:lineRule="auto"/>
        <w:rPr>
          <w:rFonts w:ascii="Times New Roman" w:hAnsi="Times New Roman"/>
          <w:sz w:val="20"/>
        </w:rPr>
      </w:pPr>
      <w:r>
        <w:lastRenderedPageBreak/>
        <w:br w:type="page"/>
      </w:r>
    </w:p>
    <w:p w14:paraId="14C5CADB" w14:textId="77777777" w:rsidR="004F4FA8" w:rsidRDefault="004F4FA8">
      <w:pPr>
        <w:spacing w:line="2" w:lineRule="auto"/>
        <w:rPr>
          <w:rFonts w:ascii="Times New Roman" w:hAnsi="Times New Roman"/>
          <w:sz w:val="20"/>
        </w:rPr>
      </w:pPr>
      <w:r>
        <w:lastRenderedPageBreak/>
        <w:br w:type="page"/>
      </w:r>
    </w:p>
    <w:p w14:paraId="467B64AF" w14:textId="77777777" w:rsidR="004F4FA8" w:rsidRDefault="004F4FA8">
      <w:pPr>
        <w:spacing w:line="2" w:lineRule="auto"/>
        <w:rPr>
          <w:rFonts w:ascii="Times New Roman" w:hAnsi="Times New Roman"/>
          <w:sz w:val="20"/>
        </w:rPr>
      </w:pPr>
      <w:r>
        <w:lastRenderedPageBreak/>
        <w:br w:type="page"/>
      </w:r>
    </w:p>
    <w:p w14:paraId="522F26AA" w14:textId="77777777" w:rsidR="004F4FA8" w:rsidRDefault="004F4FA8">
      <w:pPr>
        <w:spacing w:line="2" w:lineRule="auto"/>
        <w:rPr>
          <w:rFonts w:ascii="Times New Roman" w:hAnsi="Times New Roman"/>
          <w:sz w:val="20"/>
        </w:rPr>
      </w:pPr>
      <w:r>
        <w:lastRenderedPageBreak/>
        <w:br w:type="page"/>
      </w:r>
    </w:p>
    <w:p w14:paraId="57A8A56F" w14:textId="77777777" w:rsidR="004F4FA8" w:rsidRDefault="004F4FA8">
      <w:pPr>
        <w:spacing w:line="2" w:lineRule="auto"/>
        <w:rPr>
          <w:rFonts w:ascii="Times New Roman" w:hAnsi="Times New Roman"/>
          <w:sz w:val="20"/>
        </w:rPr>
      </w:pPr>
      <w:r>
        <w:lastRenderedPageBreak/>
        <w:br w:type="page"/>
      </w:r>
    </w:p>
    <w:p w14:paraId="48F80D10" w14:textId="77777777" w:rsidR="004F4FA8" w:rsidRDefault="004F4FA8">
      <w:pPr>
        <w:spacing w:line="2" w:lineRule="auto"/>
        <w:rPr>
          <w:rFonts w:ascii="Times New Roman" w:hAnsi="Times New Roman"/>
          <w:sz w:val="20"/>
        </w:rPr>
      </w:pPr>
      <w:r>
        <w:lastRenderedPageBreak/>
        <w:br w:type="page"/>
      </w:r>
    </w:p>
    <w:p w14:paraId="52A9ED3C" w14:textId="77777777" w:rsidR="004F4FA8" w:rsidRDefault="004F4FA8">
      <w:pPr>
        <w:spacing w:line="2" w:lineRule="auto"/>
        <w:rPr>
          <w:rFonts w:ascii="Times New Roman" w:hAnsi="Times New Roman"/>
          <w:sz w:val="20"/>
        </w:rPr>
      </w:pPr>
      <w:r>
        <w:lastRenderedPageBreak/>
        <w:br w:type="page"/>
      </w:r>
    </w:p>
    <w:p w14:paraId="60C3D378" w14:textId="77777777" w:rsidR="004F4FA8" w:rsidRDefault="004F4FA8">
      <w:pPr>
        <w:spacing w:line="2" w:lineRule="auto"/>
        <w:rPr>
          <w:rFonts w:ascii="Times New Roman" w:hAnsi="Times New Roman"/>
          <w:sz w:val="20"/>
        </w:rPr>
      </w:pPr>
      <w:r>
        <w:lastRenderedPageBreak/>
        <w:br w:type="page"/>
      </w:r>
    </w:p>
    <w:p w14:paraId="03B2B1C6" w14:textId="77777777" w:rsidR="004F4FA8" w:rsidRDefault="004F4FA8">
      <w:pPr>
        <w:spacing w:line="2" w:lineRule="auto"/>
        <w:rPr>
          <w:rFonts w:ascii="Times New Roman" w:hAnsi="Times New Roman"/>
          <w:sz w:val="20"/>
        </w:rPr>
      </w:pPr>
      <w:r>
        <w:lastRenderedPageBreak/>
        <w:br w:type="page"/>
      </w:r>
    </w:p>
    <w:p w14:paraId="2791D813" w14:textId="77777777" w:rsidR="004F4FA8" w:rsidRDefault="004F4FA8">
      <w:pPr>
        <w:spacing w:line="2" w:lineRule="auto"/>
        <w:rPr>
          <w:rFonts w:ascii="Times New Roman" w:hAnsi="Times New Roman"/>
          <w:sz w:val="20"/>
        </w:rPr>
      </w:pPr>
      <w:r>
        <w:lastRenderedPageBreak/>
        <w:br w:type="page"/>
      </w:r>
    </w:p>
    <w:p w14:paraId="279D2B38" w14:textId="77777777" w:rsidR="004F4FA8" w:rsidRDefault="004F4FA8">
      <w:pPr>
        <w:spacing w:line="2" w:lineRule="auto"/>
        <w:rPr>
          <w:rFonts w:ascii="Times New Roman" w:hAnsi="Times New Roman"/>
          <w:sz w:val="20"/>
        </w:rPr>
      </w:pPr>
      <w:r>
        <w:lastRenderedPageBreak/>
        <w:br w:type="page"/>
      </w:r>
    </w:p>
    <w:p w14:paraId="4D599175" w14:textId="77777777" w:rsidR="004F4FA8" w:rsidRDefault="004F4FA8">
      <w:pPr>
        <w:spacing w:line="2" w:lineRule="auto"/>
        <w:rPr>
          <w:rFonts w:ascii="Times New Roman" w:hAnsi="Times New Roman"/>
          <w:sz w:val="20"/>
        </w:rPr>
      </w:pPr>
      <w:r>
        <w:lastRenderedPageBreak/>
        <w:br w:type="page"/>
      </w:r>
    </w:p>
    <w:p w14:paraId="03C460FD" w14:textId="77777777" w:rsidR="004F4FA8" w:rsidRDefault="004F4FA8">
      <w:pPr>
        <w:spacing w:line="2" w:lineRule="auto"/>
        <w:rPr>
          <w:rFonts w:ascii="Times New Roman" w:hAnsi="Times New Roman"/>
          <w:sz w:val="20"/>
        </w:rPr>
      </w:pPr>
      <w:r>
        <w:lastRenderedPageBreak/>
        <w:br w:type="page"/>
      </w:r>
    </w:p>
    <w:p w14:paraId="0DE7F584" w14:textId="77777777" w:rsidR="004F4FA8" w:rsidRDefault="004F4FA8">
      <w:pPr>
        <w:spacing w:line="2" w:lineRule="auto"/>
        <w:rPr>
          <w:rFonts w:ascii="Times New Roman" w:hAnsi="Times New Roman"/>
          <w:sz w:val="20"/>
        </w:rPr>
      </w:pPr>
      <w:r>
        <w:lastRenderedPageBreak/>
        <w:br w:type="page"/>
      </w:r>
    </w:p>
    <w:p w14:paraId="3DEE8C6A" w14:textId="77777777" w:rsidR="004F4FA8" w:rsidRDefault="004F4FA8">
      <w:pPr>
        <w:spacing w:line="2" w:lineRule="auto"/>
        <w:rPr>
          <w:rFonts w:ascii="Times New Roman" w:hAnsi="Times New Roman"/>
          <w:sz w:val="20"/>
        </w:rPr>
      </w:pPr>
      <w:r>
        <w:lastRenderedPageBreak/>
        <w:br w:type="page"/>
      </w:r>
    </w:p>
    <w:p w14:paraId="68F0DD59" w14:textId="77777777" w:rsidR="004F4FA8" w:rsidRDefault="004F4FA8">
      <w:pPr>
        <w:spacing w:line="2" w:lineRule="auto"/>
        <w:rPr>
          <w:rFonts w:ascii="Times New Roman" w:hAnsi="Times New Roman"/>
          <w:sz w:val="20"/>
        </w:rPr>
      </w:pPr>
      <w:r>
        <w:lastRenderedPageBreak/>
        <w:br w:type="page"/>
      </w:r>
    </w:p>
    <w:p w14:paraId="77D41B67" w14:textId="77777777" w:rsidR="004F4FA8" w:rsidRDefault="004F4FA8">
      <w:pPr>
        <w:spacing w:line="2" w:lineRule="auto"/>
        <w:rPr>
          <w:rFonts w:ascii="Times New Roman" w:hAnsi="Times New Roman"/>
          <w:sz w:val="20"/>
        </w:rPr>
      </w:pPr>
      <w:r>
        <w:lastRenderedPageBreak/>
        <w:br w:type="page"/>
      </w:r>
    </w:p>
    <w:p w14:paraId="002EA2B8" w14:textId="77777777" w:rsidR="004F4FA8" w:rsidRDefault="004F4FA8">
      <w:pPr>
        <w:spacing w:line="2" w:lineRule="auto"/>
        <w:rPr>
          <w:rFonts w:ascii="Times New Roman" w:hAnsi="Times New Roman"/>
          <w:sz w:val="20"/>
        </w:rPr>
      </w:pPr>
      <w:r>
        <w:lastRenderedPageBreak/>
        <w:br w:type="page"/>
      </w:r>
    </w:p>
    <w:p w14:paraId="628F6462" w14:textId="77777777" w:rsidR="004F4FA8" w:rsidRDefault="004F4FA8">
      <w:pPr>
        <w:spacing w:line="2" w:lineRule="auto"/>
        <w:rPr>
          <w:rFonts w:ascii="Times New Roman" w:hAnsi="Times New Roman"/>
          <w:sz w:val="20"/>
        </w:rPr>
      </w:pPr>
      <w:r>
        <w:lastRenderedPageBreak/>
        <w:br w:type="page"/>
      </w:r>
    </w:p>
    <w:p w14:paraId="2152A17F" w14:textId="18251B27" w:rsidR="004F4FA8" w:rsidRPr="004F4FA8" w:rsidRDefault="004F4FA8" w:rsidP="004F4FA8">
      <w:pPr>
        <w:pStyle w:val="Brdtextmedindrag"/>
      </w:pPr>
    </w:p>
    <w:p w14:paraId="77EC1AE8" w14:textId="77777777" w:rsidR="00C91AF4" w:rsidRDefault="00C91AF4" w:rsidP="00C91AF4">
      <w:pPr>
        <w:pStyle w:val="Brdtextmedindrag"/>
      </w:pPr>
    </w:p>
    <w:p w14:paraId="1D31EBB1" w14:textId="77777777" w:rsidR="00C91AF4" w:rsidRPr="00B6089E" w:rsidRDefault="00C91AF4" w:rsidP="00C91AF4">
      <w:pPr>
        <w:pStyle w:val="Brdtextmedindrag"/>
        <w:sectPr w:rsidR="00C91AF4" w:rsidRPr="00B6089E" w:rsidSect="00155500">
          <w:headerReference w:type="even" r:id="rId110"/>
          <w:headerReference w:type="default" r:id="rId111"/>
          <w:footerReference w:type="even" r:id="rId112"/>
          <w:footerReference w:type="default" r:id="rId113"/>
          <w:headerReference w:type="first" r:id="rId114"/>
          <w:footerReference w:type="first" r:id="rId115"/>
          <w:pgSz w:w="9356" w:h="13721" w:code="9"/>
          <w:pgMar w:top="794" w:right="2438" w:bottom="1191" w:left="1021" w:header="0" w:footer="709" w:gutter="0"/>
          <w:cols w:space="708"/>
          <w:docGrid w:linePitch="360"/>
        </w:sectPr>
      </w:pPr>
    </w:p>
    <w:bookmarkStart w:id="283" w:name="_Hlk40336333" w:displacedByCustomXml="next"/>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08252701" w14:textId="6FE6F07C" w:rsidR="00C91AF4" w:rsidRDefault="00D30009" w:rsidP="008870B0">
          <w:pPr>
            <w:pStyle w:val="Proprubrik"/>
            <w:spacing w:after="190"/>
          </w:pPr>
          <w:r>
            <w:t>Finansdepartementet</w:t>
          </w:r>
        </w:p>
      </w:sdtContent>
    </w:sdt>
    <w:p w14:paraId="1456049E" w14:textId="4B06EE75" w:rsidR="00C91AF4" w:rsidRDefault="00D30009" w:rsidP="00C91AF4">
      <w:pPr>
        <w:pStyle w:val="Proputdrag"/>
      </w:pPr>
      <w:bookmarkStart w:id="284" w:name="_Toc41493026"/>
      <w:r>
        <w:t xml:space="preserve">Utdrag ur protokoll vid regeringssammanträde </w:t>
      </w:r>
      <w:sdt>
        <w:sdtPr>
          <w:alias w:val="Datum"/>
          <w:tag w:val="Datum"/>
          <w:id w:val="1508867760"/>
          <w:date w:fullDate="2020-05-28T00:00:00Z">
            <w:dateFormat w:val="'den' d MMMM yyyy"/>
            <w:lid w:val="sv-SE"/>
            <w:storeMappedDataAs w:val="dateTime"/>
            <w:calendar w:val="gregorian"/>
          </w:date>
        </w:sdtPr>
        <w:sdtEndPr/>
        <w:sdtContent>
          <w:r w:rsidR="005B42B7">
            <w:t>den 28 maj 2020</w:t>
          </w:r>
        </w:sdtContent>
      </w:sdt>
      <w:bookmarkEnd w:id="284"/>
    </w:p>
    <w:p w14:paraId="42FBDE2A" w14:textId="77777777" w:rsidR="00C91AF4" w:rsidRDefault="00C91AF4" w:rsidP="00C91AF4">
      <w:pPr>
        <w:pStyle w:val="Brdtext"/>
        <w:jc w:val="left"/>
      </w:pPr>
    </w:p>
    <w:p w14:paraId="5386D702" w14:textId="720E01FA" w:rsidR="00C91AF4" w:rsidRDefault="00D30009" w:rsidP="00C91AF4">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 xml:space="preserve">statsminister </w:t>
          </w:r>
          <w:proofErr w:type="spellStart"/>
          <w:r>
            <w:t>Löfven</w:t>
          </w:r>
          <w:proofErr w:type="spellEnd"/>
          <w:r>
            <w:t xml:space="preserve">, ordförande, och statsråden </w:t>
          </w:r>
          <w:proofErr w:type="spellStart"/>
          <w:r>
            <w:t>Lövin</w:t>
          </w:r>
          <w:proofErr w:type="spellEnd"/>
          <w:r>
            <w:t xml:space="preserve">, Johansson, </w:t>
          </w:r>
          <w:proofErr w:type="spellStart"/>
          <w:r>
            <w:t>Baylan</w:t>
          </w:r>
          <w:proofErr w:type="spellEnd"/>
          <w:r>
            <w:t xml:space="preserve">, Hallengren, Hultqvist, Andersson, Bolund, Damberg, </w:t>
          </w:r>
          <w:proofErr w:type="spellStart"/>
          <w:r>
            <w:t>Ygeman</w:t>
          </w:r>
          <w:proofErr w:type="spellEnd"/>
          <w:r>
            <w:t xml:space="preserve">, Eriksson, Linde, Ekström, Eneroth, Nilsson, </w:t>
          </w:r>
          <w:proofErr w:type="spellStart"/>
          <w:r>
            <w:t>Ernkrans</w:t>
          </w:r>
          <w:proofErr w:type="spellEnd"/>
          <w:r>
            <w:t xml:space="preserve">, Lindhagen, Lind, Hallberg, Nordmark, </w:t>
          </w:r>
          <w:proofErr w:type="spellStart"/>
          <w:r>
            <w:t>Micko</w:t>
          </w:r>
          <w:proofErr w:type="spellEnd"/>
        </w:sdtContent>
      </w:sdt>
    </w:p>
    <w:p w14:paraId="76F35B30" w14:textId="77777777" w:rsidR="00C91AF4" w:rsidRDefault="00C91AF4" w:rsidP="00C91AF4">
      <w:pPr>
        <w:pStyle w:val="Brdtext"/>
        <w:jc w:val="left"/>
      </w:pPr>
    </w:p>
    <w:p w14:paraId="70FE3D1E" w14:textId="3C067102" w:rsidR="00C91AF4" w:rsidRDefault="00D30009" w:rsidP="00C91AF4">
      <w:pPr>
        <w:pStyle w:val="Brdtext"/>
        <w:jc w:val="left"/>
      </w:pPr>
      <w:r>
        <w:t xml:space="preserve">Föredragande: statsrådet </w:t>
      </w:r>
      <w:sdt>
        <w:sdtPr>
          <w:alias w:val="Foredragande"/>
          <w:tag w:val="Foredragande"/>
          <w:id w:val="-1423715855"/>
          <w:text w:multiLine="1"/>
        </w:sdtPr>
        <w:sdtEndPr/>
        <w:sdtContent>
          <w:r>
            <w:t>Bolund</w:t>
          </w:r>
        </w:sdtContent>
      </w:sdt>
    </w:p>
    <w:p w14:paraId="647B8B54" w14:textId="77777777" w:rsidR="00C91AF4" w:rsidRPr="00827386" w:rsidRDefault="00C91AF4" w:rsidP="00C91AF4">
      <w:pPr>
        <w:pStyle w:val="Brdtext"/>
        <w:jc w:val="left"/>
        <w:rPr>
          <w:szCs w:val="21"/>
        </w:rPr>
      </w:pPr>
    </w:p>
    <w:p w14:paraId="729CF0DA" w14:textId="77777777" w:rsidR="00C91AF4" w:rsidRPr="008B7E85" w:rsidRDefault="00D30009" w:rsidP="00C91AF4">
      <w:pPr>
        <w:pStyle w:val="Slutstreck"/>
      </w:pPr>
      <w:r w:rsidRPr="008B7E85">
        <w:t>                    </w:t>
      </w:r>
    </w:p>
    <w:p w14:paraId="09D0C526" w14:textId="77777777" w:rsidR="00C91AF4" w:rsidRPr="006E102E" w:rsidRDefault="00C91AF4" w:rsidP="00C91AF4">
      <w:pPr>
        <w:pStyle w:val="Brdtext"/>
        <w:jc w:val="left"/>
        <w:rPr>
          <w:sz w:val="18"/>
          <w:szCs w:val="18"/>
        </w:rPr>
      </w:pPr>
    </w:p>
    <w:p w14:paraId="2927F04A" w14:textId="77777777" w:rsidR="00C91AF4" w:rsidRDefault="00C91AF4" w:rsidP="00C91AF4">
      <w:pPr>
        <w:pStyle w:val="Brdtext"/>
        <w:jc w:val="left"/>
      </w:pPr>
    </w:p>
    <w:p w14:paraId="7C3A042C" w14:textId="413357C5" w:rsidR="00C91AF4" w:rsidRDefault="00D30009" w:rsidP="00C91AF4">
      <w:pPr>
        <w:pStyle w:val="Brdtext"/>
        <w:jc w:val="left"/>
      </w:pPr>
      <w:r>
        <w:t xml:space="preserve">Regeringen beslutar skrivelse </w:t>
      </w:r>
      <w:r w:rsidR="00A968C6">
        <w:t xml:space="preserve">Redovisning av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AP-fondernas verksamhet t.o.m. 2019</w:t>
          </w:r>
        </w:sdtContent>
      </w:sdt>
    </w:p>
    <w:bookmarkEnd w:id="283"/>
    <w:p w14:paraId="58BEFC27" w14:textId="77777777" w:rsidR="00C91AF4" w:rsidRDefault="00C91AF4" w:rsidP="00C91AF4">
      <w:pPr>
        <w:pStyle w:val="Brdtext"/>
      </w:pPr>
    </w:p>
    <w:p w14:paraId="31DC3ADC" w14:textId="77777777" w:rsidR="00110C85" w:rsidRPr="00025171" w:rsidRDefault="00110C85" w:rsidP="009C61A6">
      <w:pPr>
        <w:pStyle w:val="Brdtextmedindrag"/>
      </w:pPr>
    </w:p>
    <w:sectPr w:rsidR="00110C85" w:rsidRPr="00025171" w:rsidSect="00155500">
      <w:headerReference w:type="even" r:id="rId116"/>
      <w:headerReference w:type="default" r:id="rId117"/>
      <w:footerReference w:type="even" r:id="rId118"/>
      <w:footerReference w:type="default" r:id="rId119"/>
      <w:headerReference w:type="first" r:id="rId120"/>
      <w:footerReference w:type="first" r:id="rId121"/>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5A6062A" w14:textId="77777777" w:rsidR="00444AD2" w:rsidRDefault="00444AD2" w:rsidP="00F8009C">
      <w:r>
        <w:separator/>
      </w:r>
    </w:p>
  </w:endnote>
  <w:endnote w:type="continuationSeparator" w:id="0">
    <w:p w14:paraId="034BE345" w14:textId="77777777" w:rsidR="00444AD2" w:rsidRDefault="00444AD2" w:rsidP="00F8009C">
      <w:r>
        <w:continuationSeparator/>
      </w:r>
    </w:p>
  </w:endnote>
  <w:endnote w:type="continuationNotice" w:id="1">
    <w:p w14:paraId="5590810B" w14:textId="77777777" w:rsidR="00444AD2" w:rsidRDefault="00444AD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mn-cs">
    <w:panose1 w:val="00000000000000000000"/>
    <w:charset w:val="00"/>
    <w:family w:val="roman"/>
    <w:notTrueType/>
    <w:pitch w:val="default"/>
    <w:sig w:usb0="00000003" w:usb1="00000000" w:usb2="00000000" w:usb3="00000000" w:csb0="00000001" w:csb1="00000000"/>
  </w:font>
  <w:font w:name="MS PGothic">
    <w:panose1 w:val="020B0600070205080204"/>
    <w:charset w:val="80"/>
    <w:family w:val="swiss"/>
    <w:pitch w:val="variable"/>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319153" w14:textId="77777777" w:rsidR="00444AD2" w:rsidRDefault="00444AD2" w:rsidP="009C2B67">
    <w:pPr>
      <w:pStyle w:val="Brdtext"/>
    </w:pPr>
    <w:r>
      <w:rPr>
        <w:noProof/>
        <w:lang w:eastAsia="sv-SE"/>
      </w:rPr>
      <mc:AlternateContent>
        <mc:Choice Requires="wps">
          <w:drawing>
            <wp:anchor distT="0" distB="0" distL="0" distR="0" simplePos="0" relativeHeight="2516582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10E90D"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MVsTjwIAAJE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phEehrrZ0AtLXCh/WxatHk49ziMVbfS1fGPegjsIHq3JxfBCMfh9Cw/ncDC&#10;YcrH+fk4kZ8dnK3z4YswNYmLgjr0LlHKtrc+4CKADpCYyxtVlTeVUmkT9SKulCNbhk6rkK4Ijz9Q&#10;SpOmoGen01EKrE107yIrHcOIpJg+XSy8KzCtwk6JiFH6m5BgLNX5Sm7GudD7/AkdURKp3uLY4w+3&#10;eotzVwc8Umajw965rrRxqfr0xA6UlT8GymSHB+FHdcdlaFdtksp46P/KlDvIwpnuXXnLbyo075b5&#10;8MAcHhL6jeEQ7vGRyoB8068oWRv367XziIe+YaWkwcMsqP+5YU5Qor5qKP88n0QZhbSZTD9CR8Qd&#10;W1bHFr2prwwUkWMMWZ6WER/UsJTO1E+YIYuYFSamOXIXNAzLq9CNC8wgLhaLBMLbtSzc6qXlMXRk&#10;OUrzsX1izvb6DRD+nRmeMJu9kHGHjZ7eLjYBUkwajzx3rPb8490n6fczKg6W431CHSbp/Dc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wxWxO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B10E90D"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9AD88B" w14:textId="77777777" w:rsidR="00444AD2" w:rsidRDefault="00444AD2"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76C865"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xmhkjwIAAJE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BWdW1PRGS9Wi31ABeaSncWFKqEdHOGw/Q0vPPJwHOoxVt9rX8U/1MLIT0bs9uRSMSTqcnOenZ2SR&#10;ZMrH+cU4kZ8dnJ0P+EVBzeKi4J7eLlEqtrcB6SIEHSAxVwBTlTeVMWkT9aKujGdbQS9tMF2RPP5A&#10;Gcuagp+fTkYpsIXo3kU2NoZRSTF9ulh4V2Ba4c6oiDH2m9LEWKrzldxCSmX3+RM6ojSleotjjz/c&#10;6i3OXR3kkTKDxb1zXVnwqfrUYgfKyh8DZbrDE+FHdccltqs2SeV0eP8VlDuShYeur4KTNxU93q0I&#10;+CA8NRK9Nw0HvKePNkDkQ7/ibA3+12vnEU/6JitnDTVmwcPPjfCKM/PVkvIv8rMoI0ybs8lH0hHz&#10;x5bVscVu6isgReQ0hpxMy4hHMyy1h/qJZsgiZiWTsJJyFxyH5RV244JmkFSLRQJR7zqBt/bRyRg6&#10;shyluWyfhHe9fpGEfwdDC4vpCxl32OgZ3GKDJMWk8chzx2rPP/V9kn4/o+JgOd4n1GGS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sZoZ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076C865"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637C2A" w14:textId="77777777" w:rsidR="00444AD2" w:rsidRDefault="00444AD2"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227512"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eITdjwIAAJE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yCM9jQszQj04wmH7BVp65uE80GGsutW+jn+qh5GdiN7uyKVgTNLh9CQ/npBF&#10;kikf52fjRH62d3Y+4FcFNYuLgnt6u0Sp2NwEpIsQdIDEXAFMVV5XxqRN1Iu6NJ5tBL20wXRF8vgD&#10;ZSxrCn5yPB2lwBaiexfZ2BhGJcX06WLhXYFphVujIsbY70oTY6nON3ILKZXd5U/oiNKU6j2OPX5/&#10;q/c4d3WQR8oMFnfOdWXBp+pTi+0pK38OlOkOT4Qf1B2X2C7bJJXJ8P5LKLckCw9dXwUnryt6vBsR&#10;8F54aiR6bxoOeEcfbYDIh37F2Qr877fOI570TVbOGmrMgodfa+EVZ+abJeWf5ZMoI0ybyfSUdMT8&#10;oWV5aLHr+hJIETmNISfTMuLRDEvtoX6iGbKIWckkrKTcBcdheYnduKAZJNVikUDUu07gjX1wMoaO&#10;LEdpPrZPwrtev0jCv4WhhcXslYw7bPQMbrFGkmLSeOS5Y7Xnn/o+Sb+fUXGwHO4Taj9J5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3iE3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8227512"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300CFC" w14:textId="77777777" w:rsidR="00444AD2" w:rsidRDefault="00444AD2" w:rsidP="009C2B67">
    <w:pPr>
      <w:pStyle w:val="Brdtext"/>
    </w:pPr>
    <w:r>
      <w:rPr>
        <w:noProof/>
        <w:lang w:eastAsia="sv-SE"/>
      </w:rPr>
      <mc:AlternateContent>
        <mc:Choice Requires="wps">
          <w:drawing>
            <wp:anchor distT="0" distB="0" distL="0" distR="0" simplePos="0" relativeHeight="25165828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019088"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YrOtjQIAAJE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ZUFP&#10;c0o0qzGjR9EGt0YDk0hPY/0UqIUFLrRfTIsxD+ceh7HrVro6/tEPgR1Eb3fkIhjhODw5zY8nsHCY&#10;8nF+Pk7kZ3tn63z4KkxN4qKgDrNLlLLNrQ8oBNABEnN5o6ryplIqbaJexJVyZMMwaRVSifD4A6U0&#10;adDo8ckoBdYmuneRlY5hRFJMny423jWYVmGrRMQo/V1IMJb6fCM341zoXf6EjiiJVO9x7PH7qt7j&#10;3PUBj5TZ6LBzrittXOo+XbE9ZeXPgTLZ4UH4Qd9xGdplm6RyNsx/acotZOFMd6+85TcVhnfLfHhg&#10;DhcJ88bjEO7xkcqAfNOvKFkZ9/ut84iHvmGlpMHFLKj/tWZOUKK+aSj/PJ9EGYW0mZycQUfEHVqW&#10;hxa9rq8MFAFxo7q0jPighqV0pn7CGzKPWWFimiN3QcOwvArdc4E3iIv5PIFwdy0Lt3pheQwdWY7S&#10;fGyfmLO9fgOEf2eGK8ymr2TcYaOnt/N1gBSTxiPPHas9/7j3Sfr9GxUflsN9Qu1f0tkLAA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DwYrOt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10019088"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922E4F" w14:textId="77777777" w:rsidR="00444AD2" w:rsidRDefault="00444AD2"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7B4075"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7H6jgIAAJEFAAAOAAAAZHJzL2Uyb0RvYy54bWysVFFP2zAQfp+0/2D5faQphUFFiroipkkI&#10;0GDi2XVsGs2xPdtt0v16PjtJ2zFemPaS2L7v7nyfv7uLy7ZWZCOcr4wuaH40okRobspKPxf0x+P1&#10;pzNKfGC6ZMpoUdCt8PRy9vHDRWOnYmxWRpXCEQTRftrYgq5CsNMs83wlauaPjBUaRmlczQK27jkr&#10;HWsQvVbZeDQ6zRrjSusMF97j9Koz0lmKL6Xg4U5KLwJRBcXdQvq69F3Gbza7YNNnx+yq4v012D/c&#10;omaVRtJdqCsWGFm76q9QdcWd8UaGI27qzEhZcZFqQDX56FU1DytmRaoF5Hi7o8n/v7D8dnPvSFUW&#10;9HRMiWY13uhRtMGtUUAe6WmsnwL1YIEL7RfT4pmHc4/DWHUrXR3/qIfADqK3O3IRjHAcnpzmxxNY&#10;OEz5OD8fJ/KzvbN1PnwVpiZxUVCHt0uUss2ND7gIoAMk5vJGVeV1pVTaRL2IhXJkw/DSKqQrwuMP&#10;lNKkQaHHJ6MUWJvo3kVWOoYRSTF9ulh4V2Baha0SEaP0dyHBWKrzjdyMc6F3+RM6oiRSvcexx+9v&#10;9R7nrg54pMxGh51zXWnjUvWpxfaUlT8HymSHB+EHdcdlaJdtksrZ8P5LU24hC2e6vvKWX1d4vBvm&#10;wz1zaCS8N4ZDuMNHKgPyTb+iZGXc77fOIx76hpWSBo1ZUP9rzZygRH3TUP55PokyCmkzOfkMHRF3&#10;aFkeWvS6XhgoIscYsjwtIz6oYSmdqZ8wQ+YxK0xMc+QuaBiWi9CNC8wgLubzBELvWhZu9IPlMXRk&#10;OUrzsX1izvb6DRD+rRlamE1fybjDRk9v5+sAKSaNR547Vnv+0fdJ+v2MioPlcJ9Q+0k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NX7H6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67B4075"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63285F" w14:textId="77777777" w:rsidR="00444AD2" w:rsidRDefault="00444AD2"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A1D139"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DDWBjgIAAJE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oL&#10;egF6NKvxRk+iDW6DAvJIT2P9FKhHC1xoP5sWzzycexzGqlvp6vhHPQR2RNrtyUUwwnF4fpGfnsHC&#10;YcrH+WScyM8Oztb58EWYmsRFQR3eLlHKtrc+4CKADpCYyxtVlTeVUmkT9SKulCNbhpdWIV0RHn+g&#10;lCYNCj09H6XA2kT3LrLSMYxIiunTxcK7AtMq7JSIGKW/CQnGUp2v5GacC73Pn9ARJZHqLY49/nCr&#10;tzh3dcAjZTY67J3rShuXqk8tdqCs/DFQJjs8CD+qOy5Du2yTVCbD+y9NuYMsnOn6ylt+U+HxbpkP&#10;D8yhkfDeGA7hHh+pDMg3/YqStXG/XjuPeOgbVkoaNGZB/c8Nc4IS9VVD+ZP8LMoopM3Z+UfoiLhj&#10;y/LYojf1lYEicowhy9My4oMaltKZ+hkzZBGzwsQ0R+6ChmF5FbpxgRnExWKRQOhdy8KtfrQ8ho4s&#10;R2k+tc/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FDDWB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4A1D139"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D61F38" w14:textId="77777777" w:rsidR="00444AD2" w:rsidRDefault="00444AD2" w:rsidP="009C2B67">
    <w:pPr>
      <w:pStyle w:val="Brdtext"/>
    </w:pPr>
    <w:r>
      <w:rPr>
        <w:noProof/>
        <w:lang w:eastAsia="sv-SE"/>
      </w:rPr>
      <mc:AlternateContent>
        <mc:Choice Requires="wps">
          <w:drawing>
            <wp:anchor distT="0" distB="0" distL="0" distR="0" simplePos="0" relativeHeight="25165829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4C9325"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jq/0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phEehrrp0A9WuBC+9m0eObh3OMwVt1KV8c/6iGwg+jdnlwEIxyHZ+f56QQW&#10;DlM+zi/Gifzs4GydD1+EqUlcFNTh7RKlbHvrAy4C6ACJubxRVXlTKZU2US/iSjmyZXhpFdIV4fEH&#10;SmnSoNDTs1EKrE107yIrHcOIpJg+XSy8KzCtwk6JiFH6m5BgLNX5Sm7GudD7/AkdURKp3uLY4w+3&#10;eotzVwc8Umajw965rrRxqfrUYgfKyh8DZbLDg/CjuuMytMs2SSUfDwJYmnIHXTjTNZa3/KbC690y&#10;Hx6YQyfhwTEdwj0+Uhmwb/oVJWvjfr12HvEQOKyUNOjMgvqfG+YEJeqrhvQv8knUUUibydlHCIm4&#10;Y8vy2KI39ZWBJHLMIcvTMuKDGpbSmfoZQ2QRs8LENEfugoZheRW6eYEhxMVikUBoXsvCrX60PIaO&#10;NEdtPrXPzNlewAHKvzNDD7PpCx132Ojp7WIToMUk8kh0x2r/AGj8pP1+SMXJcrxPqMMonf8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eOr/S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44C9325"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82E75D" w14:textId="77777777" w:rsidR="00444AD2" w:rsidRDefault="00444AD2"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8BA98C"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OvrDjwIAAJI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yXl+egYL&#10;hykf5xfjRH52cLbOhy/C1CQuCurwdolStr31ARcBdIDEXN6oqryplEqbqBdxpRzZMry0CumK8PgD&#10;pTRpUOjpZJQCaxPdu8hKxzAiKaZPFwvvCkyrsFMiYpT+JiQYS3W+kptxLvQ+f0JHlESqtzj2+MOt&#10;3uLc1QGPlNnosHeuK21cqj612IGy8sdAmezwIPyo7rgM7bJNUslPBwEsTbmDLpzpGstbflPh9W6Z&#10;Dw/MoZPw4JgO4R4fqQzYN/2KkrVxv147j3gIHFZKGnRmQf3PDXOCEvVVQ/oX+VnUUUibs8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Tr6w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28BA98C"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D9CB2A" w14:textId="77777777" w:rsidR="00444AD2" w:rsidRDefault="00444AD2"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093ECF"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msOXjg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z8&#10;lDMranqjJ9Wi31ABeaSncWFKqEdHOGw/Q0vPPJwHOoxVt9rX8U/1MLIT0bs9uRSMSTo8O89PJ2SR&#10;ZMrH+cU4kZ8dnJ0P+EVBzeKi4J7eLlEqtrcB6SIEHSAxVwBTlTeVMWkT9aKujGdbQS9tMF2RPP5A&#10;GcuaWOjZKAW2EN27yMbGMCoppk8XC+8KTCvcGRUxxn5TmhhLdb6SW0ip7D5/QkeUplRvcezxh1u9&#10;xbmrgzxSZrC4d64rCz5Vn1rsQFn5Y6BMd3gi/KjuuMR22Sap5JNBAEsod6QLD11jBSdvKnq9WxHw&#10;QXjqJHpwmg54Tx9tgNiHfsXZGvyv184jngROVs4a6syCh58b4RVn5qsl6V/kk6gjTJvJ2UcSEvPH&#10;luWxxW7qKyBJ5DSHnEzLiEczLLWH+pmGyCJmJZOwknIXHIflFXbzgoaQVItFAlHzOoG39tHJGDrS&#10;HLX51D4L73oBIyn/DoYeFtMXOu6w0TO4xQZJi0nkkeiO1f4BqPGT9vshFSfL8T6hDqN0/hs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UmsOX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4093ECF"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82E4D5" w14:textId="77777777" w:rsidR="00444AD2" w:rsidRDefault="00444AD2" w:rsidP="009C2B67">
    <w:pPr>
      <w:pStyle w:val="Brdtext"/>
    </w:pPr>
    <w:r>
      <w:rPr>
        <w:noProof/>
        <w:lang w:eastAsia="sv-SE"/>
      </w:rPr>
      <mc:AlternateContent>
        <mc:Choice Requires="wps">
          <w:drawing>
            <wp:anchor distT="0" distB="0" distL="0" distR="0" simplePos="0" relativeHeight="25165829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5A3E82"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ICYm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PSMEs1qvNGjaINbo4BJpKexfgrUwgIX2i+mxTMP5x6HsepWujr+UQ+BHURvd+QiGOE4PDnNjyew&#10;cJjycX4+TuRne2frfPgqTE3ioqAOb5coZZtbH3ARQAdIzOWNqsqbSqm0iXoRV8qRDcNLq5CuCI8/&#10;UEqTBoUen4xSYG2iexdZ6RhGJMX06WLhXYFpFbZKRIzS34UEY6nON3IzzoXe5U/oiJJI9R7HHr+/&#10;1XucuzrgkTIbHXbOdaWNS9WnFttTVv4cKJMdHoQf1B2XoV22SSr52SCApSm30IUzXWN5y28qvN4t&#10;8+GBOXQSHhzTIdzjI5UB+6ZfUbIy7vdb5xEPgcNKSYPOLKj/tWZOUKK+aUj/PJ9EHYW0mZycQUjE&#10;HVqWhxa9rq8MJJFjDlmelhEf1LCUztRPGCLzmBUmpjlyFzQMy6vQzQsMIS7m8wRC81oWbvXC8hg6&#10;0hy1+dg+MWd7AQco/84MPcymr3TcYaOnt/N1gBaTyCPRHav9A6D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8gJia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75A3E82"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4FFA6E" w14:textId="77777777" w:rsidR="00444AD2" w:rsidRDefault="00444AD2"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08271C"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uxMBjwIAAJIFAAAOAAAAZHJzL2Uyb0RvYy54bWysVFFP2zAQfp+0/2D5faQphUFFiroipkkI&#10;0GDi2XVsGs2xPdtt0v16PjtJ2zFemPaS2L7v7nzffb6Ly7ZWZCOcr4wuaH40okRobspKPxf0x+P1&#10;pzNKfGC6ZMpoUdCt8PRy9vHDRWOnYmxWRpXCEQTRftrYgq5CsNMs83wlauaPjBUaRmlczQK27jkr&#10;HWsQvVbZeDQ6zRrjSusMF97j9Koz0lmKL6Xg4U5KLwJRBcXdQvq69F3Gbza7YNNnx+yq4v012D/c&#10;omaVRtJdqCsWGFm76q9QdcWd8UaGI27qzEhZcZFqQDX56FU1DytmRaoF5Hi7o8n/v7D8dnPvSFUW&#10;9BSd0qxGjx5FG9waBeSRnsb6KVAPFrjQfjEt2jycexzGqlvp6vhHPQR2EL3dkYtghOPw5DQ/nsDC&#10;YcrH+fk4kZ/tna3z4aswNYmLgjr0LlHKNjc+4CKADpCYyxtVldeVUmkT9SIWypENQ6dVSFeExx8o&#10;pUmDQo9PRimwNtG9i6x0DCOSYvp0sfCuwLQKWyUiRunvQoKxVOcbuRnnQu/yJ3RESaR6j2OP39/q&#10;Pc5dHfBImY0OO+e60sal6tMT21NW/hwokx0ehB/UHZehXbZJKvnZIIClKbfQhTPdw/KWX1fo3g3z&#10;4Z45vCQ0HNMh3OEjlQH7pl9RsjLu91vnEQ+Bw0pJg5dZUP9rzZygRH3TkP55Pok6CmkzOfkMIRF3&#10;aFkeWvS6XhhIIsccsjwtIz6oYSmdqZ8wROYxK0xMc+QuaBiWi9DNCwwhLubzBMLjtSzc6AfLY+hI&#10;c9TmY/vEnO0FHKD8WzO8YTZ9peMOGz29na8DtJhEHonuWO0bgIeftN8PqThZDvcJtR+lsx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bsTA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A08271C"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7CF609" w14:textId="77777777" w:rsidR="00444AD2" w:rsidRDefault="00444AD2"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CF157E"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DcZKjwIAAJIFAAAOAAAAZHJzL2Uyb0RvYy54bWysVFFv2yAQfp+0/4B4Xx2nbbZGcaqsVadJ&#10;VVutmfpMMDTWMDAgsbNfvw9sJ1nXl057sYH77o77+O5ml22tyFY4Xxld0PxkRInQ3JSVfi7o9+XN&#10;h0+U+MB0yZTRoqA74enl/P27WWOnYmzWRpXCEQTRftrYgq5DsNMs83wtauZPjBUaRmlczQK27jkr&#10;HWsQvVbZeDSaZI1xpXWGC+9xet0Z6TzFl1LwcC+lF4GoguJuIX1d+q7iN5vP2PTZMbuueH8N9g+3&#10;qFmlkXQf6poFRjau+itUXXFnvJHhhJs6M1JWXKQaUE0+elHN45pZkWoBOd7uafL/Lyy/2z44UpUF&#10;nUwo0azGGy1FG9wGBeSRnsb6KVCPFrjQfjYtnnk49ziMVbfS1fGPegjsIHq3JxfBCMfh+SQ/PYOF&#10;w5SP84txIj87OFvnwxdhahIXBXV4u0Qp2976gIsAOkBiLm9UVd5USqVN1Iu4Uo5sGV5ahXRFePyB&#10;Upo0KPT0fJQCaxPdu8hKxzAiKaZPFwvvCkyrsFMiYpT+JiQYS3W+kptxLvQ+f0JHlESqtzj2+MOt&#10;3uLc1QGPlNnosHeuK21cqj612IGy8sdAmezwIPyo7rgM7apNUskvBgGsTLmDLpzpGstbflPh9W6Z&#10;Dw/MoZPw4JgO4R4fqQzYN/2KkrVxv147j3gIHFZKGnRmQf3PDXOCEvVVQ/oX+VnUUUibs/OPEBJx&#10;x5bVsUVv6isDSeSYQ5anZcQHNSylM/UThsgiZoWJaY7cBQ3D8ip08wJDiIvFIoHQvJaFW/1oeQwd&#10;aY7aXLZ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g3GS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5CF157E"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CADDAA" w14:textId="77777777" w:rsidR="00444AD2" w:rsidRDefault="00444AD2" w:rsidP="009C2B67">
    <w:pPr>
      <w:pStyle w:val="Brdtext"/>
    </w:pPr>
    <w:r>
      <w:rPr>
        <w:noProof/>
        <w:lang w:eastAsia="sv-SE"/>
      </w:rPr>
      <mc:AlternateContent>
        <mc:Choice Requires="wps">
          <w:drawing>
            <wp:anchor distT="0" distB="0" distL="0" distR="0" simplePos="0" relativeHeight="2516582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0EDA18"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2wUK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UwiPY31U6AWFrjQfjEtnnk49ziMVbfS1fGPegjsiLTdkYtghOPw5DQ/nsDC&#10;YcrH+fk4kZ/tna3z4aswNYmLgjq8XaKUbW59wEUAHSAxlzeqKm8qpdIm6kVcKUc2DC+tQroiPP5A&#10;KU2agp4en4xSYG2iexdZ6RhGJMX06WLhXYFpFbZKRIzS34UEY6nON3IzzoXe5U/oiJJI9R7HHr+/&#10;1XucuzrgkTIbHXbOdaWNS9WnFttTVv4cKJMdHoQf1B2XoV22SSrj8SCApSm30IUzXWN5y28qvN4t&#10;8+GBOXQSHhzTIdzjI5UB+6ZfUbIy7vdb5xEPgcNKSYPOLKj/tWZOUKK+aUj/PJ9EHYW0mZycQUjE&#10;HVqWhxa9rq8MJJFjDlmelhEf1LCUztRPGCLzmBUmpjlyFzQMy6vQzQsMIS7m8wRC81oWbvXC8hg6&#10;0hy1+dg+MWd7AQco/84MPcymr3TcYaOnt/N1gBaTyCPRHav9A6D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LbBQq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A0EDA18"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7D754E" w14:textId="77777777" w:rsidR="00444AD2" w:rsidRDefault="00444AD2"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E640A5"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b1A9jgIAAJIFAAAOAAAAZHJzL2Uyb0RvYy54bWysVF1v2yAUfZ+0/4B4Xx2nX2sUp8padZpU&#10;tdXaqc8EQ2INAwMSO/v1PWA7ybq+dNqLDdxzv849ML1sa0U2wvnK6ILmRyNKhOamrPSyoD+ebj59&#10;psQHpkumjBYF3QpPL2cfP0wbOxFjszKqFI4giPaTxhZ0FYKdZJnnK1Ezf2Ss0DBK42oWsHXLrHSs&#10;QfRaZePR6CxrjCutM1x4j9PrzkhnKb6Ugod7Kb0IRBUUtYX0dem7iN9sNmWTpWN2VfG+DPYPVdSs&#10;0ki6C3XNAiNrV/0Vqq64M97IcMRNnRkpKy5SD+gmH73q5nHFrEi9gBxvdzT5/xeW320eHKnKgp7n&#10;lGhWY0ZPog1ujQbySE9j/QSoRwtcaL+YFmMezj0OY9etdHX8ox8CO4je7shFMMJxeHqWH5/AwmHK&#10;x/nFOJGf7Z2t8+GrMDWJi4I6zC5Ryja3PqAQQAdIzOWNqsqbSqm0iXoRV8qRDcOkVUglwuMPlNKk&#10;KejZ8ekoBdYmuneRlY5hRFJMny423jWYVmGrRMQo/V1IMJb6fCM341zoXf6EjiiJVO9x7PH7qt7j&#10;3PUBj5TZ6LBzrittXOo+XbE9ZeXPgTLZ4UH4Qd9xGdpFm6QyPh4EsDDlFrpwprtY3vKbCtO7ZT48&#10;MIebhIHjdQj3+EhlwL7pV5SsjPv91nnEQ+CwUtLgZhbU/1ozJyhR3zSkf5GfRB2FtDk5PYeQiDu0&#10;LA4tel1fGUgC6kZ1aRnxQQ1L6Uz9jEdkHrPCxDRH7oKGYXkVuvcCjxAX83kC4fJaFm71o+UxdKQ5&#10;avOpfWbO9gIOUP6dGe4wm7zScYeNnt7O1wFaTCKPRHes9gPAxU/a7x+p+LIc7hNq/5T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Mb1A9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5E640A5"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B91A00" w14:textId="77777777" w:rsidR="00444AD2" w:rsidRDefault="00444AD2"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EA29E4"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Js45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n5BiWY13mgp2uA2KCCP9DTWT4F6tMCF9rNp8czDucdhrLqVro5/1ENgB9G7PbkIRjgOz87z0wks&#10;HKZ8nF+ME/nZwdk6H74IU5O4KKjD2yVK2fbWB1wE0AESc3mjqvKmUiptol7ElXJky/DSKqQrwuMP&#10;lNKkQaGnZ6MUWJvo3kVWOoYRSTF9ulh4V2BahZ0SEaP0NyHBWKrzldyMc6H3+RM6oiRSvcWxxx9u&#10;9Rbnrg54pMxGh71zXWnjUvWpxQ6UlT8GymSHB+FHdcdlaFdtksp4MghgZcoddOFM11je8psKr3fL&#10;fHhgDp2EB8d0CPf4SGXAvulXlKyN+/XaecRD4LBS0qAzC+p/bpgTlKivGtK/yCdRRyFtJmcfISTi&#10;ji2rY4ve1FcGksgxhyxPy4gPalhKZ+onDJFFzAoT0xy5CxqG5VXo5gWGEBeLRQKheS0Lt/rR8hg6&#10;0hy1uWyfmL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oSbOO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6EA29E4"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8E1662" w14:textId="77777777" w:rsidR="00444AD2" w:rsidRDefault="00444AD2" w:rsidP="009C2B67">
    <w:pPr>
      <w:pStyle w:val="Brdtext"/>
    </w:pPr>
    <w:r>
      <w:rPr>
        <w:noProof/>
        <w:lang w:eastAsia="sv-SE"/>
      </w:rPr>
      <mc:AlternateContent>
        <mc:Choice Requires="wps">
          <w:drawing>
            <wp:anchor distT="0" distB="0" distL="0" distR="0" simplePos="0" relativeHeight="2516582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07D64E"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dYzY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x5xZUdMbPaoW/ZoKmER6GhemhFo4wmH7BVp65uE80GGsutW+jn+qh5GdiN7uyKVgTNLhyWl+PCGL&#10;JFM+zs/Hifxs7+x8wK8KahYXBff0dolSsbkNSBch6ACJuQKYqrypjEmbqBd1ZTzbCHppg+mK5PEH&#10;yljWFPz0+GSUAluI7l1kY2MYlRTTp4uFdwWmFW6NihhjvytNjKU638gtpFR2lz+hI0pTqvc49vj9&#10;rd7j3NVBHikzWNw515UFn6pPLbanrPw5UKY7PBF+UHdcYrtsk1TGZ4MAllBuSRceusYKTt5U9Hq3&#10;IuCD8NRJ9OA0HfCePtoAsQ/9irMV+N9vnUc8CZysnDXUmQUPv9bCK87MN0vSP88nUUeYNpOTMxIS&#10;84eW5aHFrusrIEnkNIecTMuIRzMstYf6iYbIPGYlk7CSchcch+UVdvOChpBU83kCUfM6gbd24WQM&#10;HWmO2nxsn4R3vYCRlH8HQw+L6Ssdd9joGdx8jaTFJPJIdMdq/wDU+En7/ZCKk+Vwn1D7UTp7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6dYz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707D64E"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70378E" w14:textId="77777777" w:rsidR="00444AD2" w:rsidRDefault="00444AD2"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31800E"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X2dy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Cz&#10;CWdW1PRGT6pFv6YC8khP48KUUAtHOGw/Q0vPPJwHOoxVt9rX8U/1MLIT0dsduRSMSTo8Oc2PJ2SR&#10;ZMrH+cU4kZ/tnZ0P+EVBzeKi4J7eLlEqNncB6SIEHSAxVwBTlbeVMWkT9aKujWcbQS9tMF2RPP5A&#10;Gcuagp8en4xSYAvRvYtsbAyjkmL6dLHwrsC0wq1REWPsN6WJsVTnG7mFlMru8id0RGlK9R7HHr+/&#10;1XucuzrII2UGizvnurLgU/WpxfaUlT8GynSHJ8IP6o5LbJdtksr4fBDAEsot6cJD11jByduKXu9O&#10;BHwUnjqJHpymAz7QRxsg9qFfcbYC/+ut84gngZOVs4Y6s+Dh51p4xZn5akn6F/kk6gjTZnJyRkJi&#10;/tCyPLTYdX0NJImc5pCTaRnxaIal9lA/0xCZx6xkElZS7oLjsLzGbl7QEJJqPk8gal4n8M4unIyh&#10;I81Rm0/ts/CuFzCS8u9h6GExfaXjDhs9g5uvkbSYRB6J7ljtH4AaP2m/H1JxshzuE2o/Sm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tfZ3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A31800E"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57BB35" w14:textId="77777777" w:rsidR="00444AD2" w:rsidRDefault="00444AD2"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0D9AA8"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WGy0kAIAAJIFAAAOAAAAZHJzL2Uyb0RvYy54bWysVFFP2zAQfp+0/2D5faQpBUZFijoQ0yQE&#10;aDDx7Dp2G83xefa1SffrOTtJ2zFemPaS2L7v7nyfv7uLy7Y2bKN8qMAWPD8acaashLKyy4L/eLr5&#10;9JmzgMKWwoBVBd+qwC9nHz9cNG6qxrACUyrPKIgN08YVfIXoplkW5ErVIhyBU5aMGnwtkLZ+mZVe&#10;NBS9Ntl4NDrNGvCl8yBVCHR63Rn5LMXXWkm81zooZKbgdDdMX5++i/jNZhdiuvTCrSrZX0P8wy1q&#10;UVlKugt1LVCwta/+ClVX0kMAjUcS6gy0rqRKNVA1+ehVNY8r4VSqhcgJbkdT+H9h5d3mwbOqLPjZ&#10;mDMranqjJ9WiX1MBeaSncWFKqEdHOGy/QEvPPJwHOoxVt9rX8U/1MLIT0dsduRSMSTo8Oc2PJ2SR&#10;ZMrH+fk4kZ/tnZ0P+FVBzeKi4J7eLlEqNrcB6SIEHSAxVwBTlTeVMWkT9aKujGcbQS9tMF2RPP5A&#10;Gcuagp8en4xSYAvRvYtsbAyjkmL6dLHwrsC0wq1REWPsd6WJsVTnG7mFlMru8id0RGlK9R7HHr+/&#10;1XucuzrII2UGizvnurLgU/WpxfaUlT8HynSHJ8IP6o5LbBdtksr4fBDAAsot6cJD11jByZuKXu9W&#10;BHwQnjqJHpymA97TRxsg9qFfcbYC//ut84gngZOVs4Y6s+Dh11p4xZn5Zkn65/kk6gjTZnJyRkJi&#10;/tCyOLTYdX0FJImc5pCTaRnxaIal9lA/0xCZx6xkElZS7oLjsLzCbl7QEJJqPk8gal4n8NY+OhlD&#10;R5qjNp/aZ+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dYbL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60D9AA8"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617B91" w14:textId="77777777" w:rsidR="00444AD2" w:rsidRDefault="00444AD2" w:rsidP="009C2B67">
    <w:pPr>
      <w:pStyle w:val="Brdtext"/>
    </w:pPr>
    <w:r>
      <w:rPr>
        <w:noProof/>
        <w:lang w:eastAsia="sv-SE"/>
      </w:rPr>
      <mc:AlternateContent>
        <mc:Choice Requires="wps">
          <w:drawing>
            <wp:anchor distT="0" distB="0" distL="0" distR="0" simplePos="0" relativeHeight="2516582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9A198A"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TS7Z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TCI9jQszQj04wmH7BVp65uE80GGsutW+jn+qh5GdiN7uyKVgTNLhyTQ/npBF&#10;kikf52fjRH62d3Y+4FcFNYuLgnt6u0Sp2NwEpIsQdIDEXAFMVV5XxqRN1Iu6NJ5tBL20wXRF8vgD&#10;ZSxrCj49PhmlwBaiexfZ2BhGJcX06WLhXYFphVujIsbY70oTY6nON3ILKZXd5U/oiNKU6j2OPX5/&#10;q/c4d3WQR8oMFnfOdWXBp+pTi+0pK38OlOkOT4Qf1B2X2C7bJJXj8SCAJZRb0oWHrrGCk9cVvd6N&#10;CHgvPHUSPThNB7yjjzZA7EO/4mwF/vdb5xFPAicrZw11ZsHDr7XwijPzzZL0z/JJ1BGmzeTk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OTS7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19A198A"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1E119C" w14:textId="77777777" w:rsidR="00444AD2" w:rsidRDefault="00444AD2"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A54876"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XvukAIAAJIFAAAOAAAAZHJzL2Uyb0RvYy54bWysVE1v2zAMvQ/YfxB0Xx0n/ViDOkXWosOA&#10;oi2WDj0rstQYk0VNYmJnv76UbCdZ10uHXWxJfCTFp0deXLa1YRvlQwW24PnRiDNlJZSVfS74j8eb&#10;T585CyhsKQxYVfCtCvxy9vHDReOmagwrMKXyjILYMG1cwVeIbpplQa5ULcIROGXJqMHXAmnrn7PS&#10;i4ai1yYbj0anWQO+dB6kCoFOrzsjn6X4WiuJ91oHhcwUnO6G6evTdxm/2exCTJ+9cKtK9tcQ/3CL&#10;WlSWku5CXQsUbO2rv0LVlfQQQOORhDoDrSupUg1UTT56Vc1iJZxKtRA5we1oCv8vrLzbPHhWlQU/&#10;O+PMipre6FG16NdUQB7paVyYEmrhCIftF2jpmYfzQIex6lb7Ov6pHkZ2Inq7I5eCMUmHJ6f55Jgs&#10;kkz5OD8fJ/KzvbPzAb8qqFlcFNzT2yVKxeY2IF2EoAMk5gpgqvKmMiZtol7UlfFsI+ilDaYrkscf&#10;KGNZU/DTyckoBbYQ3bvIxsYwKimmTxcL7wpMK9waFTHGfleaGEt1vpFbSKnsLn9CR5SmVO9x7PH7&#10;W73HuauDPFJmsLhzrisLPlWfWmxPWflzoEx3eCL8oO64xHbZJqlMJoMAllBuSRceusYKTt5U9Hq3&#10;IuCD8NRJ9OA0HfCePtoAsQ/9irMV+N9vnUc8CZysnDXUmQUPv9bCK87MN0vSP8+Po44wbY5PzkhI&#10;zB9alocWu66vgCSR0xxyMi0jHs2w1B7qJxoi85iVTMJKyl1wHJZX2M0LGkJSzecJRM3rBN7ahZMx&#10;dKQ5avOxfRLe9QJGUv4dDD0spq903GGjZ3DzNZIWk8gj0R2r/QNQ4yft90MqTpbDfULtR+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D5e+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6A54876"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DEF364" w14:textId="77777777" w:rsidR="00444AD2" w:rsidRDefault="00444AD2"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D97133"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hUR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p5xZUdMbPaoW/ZoKyCM9jQszQj04wmH7BVp65uE80GGsutW+jn+qh5GdiN7uyKVgTNLh9CQ/npBF&#10;kikf52fjRH62d3Y+4FcFNYuLgnt6u0Sp2NwEpIsQdIDEXAFMVV5XxqRN1Iu6NJ5tBL20wXRF8vgD&#10;ZSxrCn5yPB2lwBaiexfZ2BhGJcX06WLhXYFphVujIsbY70oTY6nON3ILKZXd5U/oiNKU6j2OPX5/&#10;q/c4d3WQR8oMFnfOdWXBp+pTi+0pK38OlOkOT4Qf1B2X2C7bJJXjySCAJZRb0oWHrrGCk9cVvd6N&#10;CHgvPHUSPThNB7yjjzZA7EO/4mwF/vdb5xFPAicrZw11ZsHDr7XwijPzzZL0z/JJ1BGmzWR6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CCFR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9D97133"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4031CF" w14:textId="77777777" w:rsidR="00444AD2" w:rsidRDefault="00444AD2" w:rsidP="009C2B67">
    <w:pPr>
      <w:pStyle w:val="Brdtext"/>
    </w:pPr>
    <w:r>
      <w:rPr>
        <w:noProof/>
        <w:lang w:eastAsia="sv-SE"/>
      </w:rPr>
      <mc:AlternateContent>
        <mc:Choice Requires="wps">
          <w:drawing>
            <wp:anchor distT="0" distB="0" distL="0" distR="0" simplePos="0" relativeHeight="25165829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81BF26"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iS4t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ppxZUdMbPaoW/ZoKmER6GhdmhHpwhMP2C7T0zMN5oMNYdat9Hf9UDyM7Eb3dkUvBmKTDk9P8eEIW&#10;SaZ8nE/Hifxs7+x8wK8KahYXBff0dolSsbkJSBch6ACJuQKYqryujEmbqBd1aTzbCHppg+mK5PEH&#10;yljWFPz0+GSUAluI7l1kY2MYlRTTp4uFdwWmFW6NihhjvytNjKU638gtpFR2lz+hI0pTqvc49vj9&#10;rd7j3NVBHikzWNw515UFn6pPLbanrPw5UKY7PBF+UHdcYrtsk1SOzwYBLKHcki48dI0VnLyu6PVu&#10;RMB74amT6MFpOuAdfbQBYh/6FWcr8L/fOo94EjhZOWuoMwsefq2FV5yZb5akP80nUUeYNpOTMxIS&#10;84eW5aHFrutLIEnkNIecTMuIRzMstYf6iYbIImYlk7CSchcch+UldvOChpBUi0UCUfM6gTf2wckY&#10;OtIctfnYPgnvegEjKf8Whh4Ws1c67rDRM7jFGkmLSeSR6I7V/gGo8ZP2+yEVJ8vhPqH2o3T+A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wiS4t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B81BF26"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6ECCBD" w14:textId="77777777" w:rsidR="00444AD2" w:rsidRDefault="00444AD2"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212CAD"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WCfZjwIAAJI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cqC&#10;noEezWq80ZNog1ujgDzS01g/BerRAhfaL6bFMw/nHoex6la6Ov5RD4EdkbY7chGMcByenOaTY1g4&#10;TPk4Px8n8rO9s3U+fBWmJnFRUIe3S5Syza0PuAigAyTm8kZV5U2lVNpEvYgr5ciG4aVVSFeExx8o&#10;pUlT0NPJySgF1ia6d5GVjmFEUkyfLhbeFZhWYatExCj9XUgwlup8IzfjXOhd/oSOKIlU73Hs8ftb&#10;vce5qwMeKbPRYedcV9q4VH1qsT1l5c+BMtnhQfhB3XEZ2kWbpDI5GwSwMOUWunCmayxv+U2F17tl&#10;Pjwwh07Cg2M6hHt8pDJg3/QrSlbG/X7rPOIhcFgpadCZBfW/1swJStQ3Demf58dRRyFtjk8+Q0jE&#10;HVoWhxa9rq8MJJFjDlmelhEf1LCUztTPGCLzmBUmpjlyFzQMy6vQzQsMIS7m8wRC81oWbvWj5TF0&#10;pDlq86l9Zs72Ag5Q/p0ZephNX+m4w0ZPb+frAC0mkUeiO1b7B0DjJ+33QypOlsN9Qu1H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1gn2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7212CAD"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D654B6" w14:textId="77777777" w:rsidR="00444AD2" w:rsidRDefault="00444AD2"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B27A59"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pM5BkAIAAJIFAAAOAAAAZHJzL2Uyb0RvYy54bWysVF1v2yAUfZ+0/4B4Xx0n/VijOlXWqtOk&#10;qq3WTn0mGBJrGBiQ2Nmv7wHbSdb1pdNebOCeey/33MO9uGxrRTbC+croguZHI0qE5qas9LKgP55u&#10;Pn2mxAemS6aMFgXdCk8vZx8/XDR2KsZmZVQpHEEQ7aeNLegqBDvNMs9Xomb+yFihYZTG1Sxg65ZZ&#10;6ViD6LXKxqPRadYYV1pnuPAep9edkc5SfCkFD/dSehGIKijuFtLXpe8ifrPZBZsuHbOrivfXYP9w&#10;i5pVGkl3oa5ZYGTtqr9C1RV3xhsZjripMyNlxUWqAdXko1fVPK6YFakWkOPtjib//8Lyu82DI1VZ&#10;0DN0SrMaPXoSbXBrFJBHehrrp0A9WuBC+8W0aPNw7nEYq26lq+Mf9RDYQfR2Ry6CEY7Dk9N8cgwL&#10;hykf5+fjRH62d7bOh6/C1CQuCurQu0Qp29z6gIsAOkBiLm9UVd5USqVN1Iu4Uo5sGDqtQroiPP5A&#10;KU2agp5OTkYpsDbRvYusdAwjkmL6dLHwrsC0ClslIkbp70KCsVTnG7kZ50Lv8id0REmkeo9jj9/f&#10;6j3OXR3wSJmNDjvnutLGperTE9tTVv4cKJMdHoQf1B2XoV20SSqT80EAC1NuoQtnuoflLb+p0L1b&#10;5sMDc3hJaDimQ7jHRyoD9k2/omRl3O+3ziMeAoeVkgYvs6D+15o5QYn6piH98/w46iikzfHJGYRE&#10;3KFlcWjR6/rKQBI55pDlaRnxQQ1L6Uz9jCEyj1lhYpojd0HDsLwK3bzAEOJiPk8gPF7Lwq1+tDyG&#10;jjRHbT61z8zZXsAByr8zwxtm01c67rDR09v5OkCLSeSR6I7VvgF4+En7/ZCKk+Vwn1D7U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2kzk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FB27A59"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CDC673" w14:textId="77777777" w:rsidR="00444AD2" w:rsidRDefault="00444AD2" w:rsidP="009C2B67">
    <w:pPr>
      <w:pStyle w:val="Brdtext"/>
    </w:pPr>
    <w:r>
      <w:rPr>
        <w:noProof/>
        <w:lang w:eastAsia="sv-SE"/>
      </w:rPr>
      <mc:AlternateContent>
        <mc:Choice Requires="wps">
          <w:drawing>
            <wp:anchor distT="0" distB="0" distL="0" distR="0" simplePos="0" relativeHeight="251658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B9146A"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ip+e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MWdW1PRGj6pFv6YCJpGexoUpoRaOcNh+gZaeeTgPdBirbrWv45/qYWQnorc7cikYk3R4cpofT8gi&#10;yZSP8/NxIj/bOzsf8KuCmsVFwT29XaJUbG4D0kUIOkBirgCmKm8qY9Im6kVdGc82gl7aYLoiefyB&#10;MpY1BT89PhmlwBaiexfZ2BhGJcX06WLhXYFphVujIsbY70oTY6nON3ILKZXd5U/oiNKU6j2OPX5/&#10;q/c4d3WQR8oMFnfOdWXBp+pTi+0pK38OlOkOT4Qf1B2X2C7bJJXJeBDAEsot6cJD11jByZuKXu9W&#10;BHwQnjqJHpymA97TRxsg9qFfcbYC//ut84gngZOVs4Y6s+Dh11p4xZn5Zkn65/kk6gjTZnLymY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Tip+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6B9146A"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7C5691" w14:textId="77777777" w:rsidR="00444AD2" w:rsidRDefault="00444AD2"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0A8985"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PsqpkAIAAJI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E86sqOmNHlWLfk0F5JGexoUZoR4c4bD9Ai0983Ae6DBW3Wpfxz/Vw8hORG935FIwJunw+CSfTMki&#10;yZSP87NxIj/bOzsf8KuCmsVFwT29XaJUbG4C0kUIOkBirgCmKq8rY9Im6kVdGs82gl7aYLoiefyB&#10;MpY1BT+ZHI9SYAvRvYtsbAyjkmL6dLHwrsC0wq1REWPsd6WJsVTnG7mFlMru8id0RGlK9R7HHr+/&#10;1XucuzrII2UGizvnurLgU/WpxfaUlT8HynSHJ8IP6o5LbJdtksp0MghgCeWWdOGha6zg5HVFr3cj&#10;At4LT51ED07TAe/oow0Q+9CvOFuB//3WecSTwMnKWUOdWfDway284sx8syT9s3wadYRpMz3+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0+yq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C0A8985"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4D6F95" w14:textId="77777777" w:rsidR="00444AD2" w:rsidRDefault="00444AD2"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F8C832"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RaRWjgIAAJI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Bn&#10;OSWa1ZjRo2iDW6OBPNLTWD8FamGBC+0X02LMw7nHYey6la6Of/RDYAfR2x25CEY4Dk9O8+MJLBym&#10;fJyfjxP52d7ZOh++ClOTuCiow+wSpWxz6wMKAXSAxFzeqKq8qZRKm6gXcaUc2TBMWoVUIjz+QClN&#10;moKeHp+MUmBtonsXWekYRiTF9Oli412DaRW2SkSM0t+FBGOpzzdyM86F3uVP6IiSSPUexx6/r+o9&#10;zl0f8EiZjQ4757rSxqXu0xXbU1b+HCiTHR6EH/Qdl6Fdtkkqk8kggKUpt9CFM93F8pbfVJjeLfPh&#10;gTncJAwcr0O4x0cqA/ZNv6JkZdzvt84jHgKHlZIGN7Og/teaOUGJ+qYh/fN8EnUU0mZy8hlCIu7Q&#10;sjy06HV9ZSAJqBvVpWXEBzUspTP1Ex6RecwKE9McuQsahuVV6N4LPEJczOcJhMtrWbjVC8tj6Ehz&#10;1OZj+8Sc7QUcoPw7M9xhNn2l4w4bPb2drwO0mEQeie5Y7QeAi5+03z9S8WU53CfU/im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tRaRW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9F8C832"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02702A" w14:textId="77777777" w:rsidR="00444AD2" w:rsidRDefault="00444AD2" w:rsidP="009C2B67">
    <w:pPr>
      <w:pStyle w:val="Brdtext"/>
    </w:pPr>
    <w:r>
      <w:rPr>
        <w:noProof/>
        <w:lang w:eastAsia="sv-SE"/>
      </w:rPr>
      <mc:AlternateContent>
        <mc:Choice Requires="wps">
          <w:drawing>
            <wp:anchor distT="0" distB="0" distL="0" distR="0" simplePos="0" relativeHeight="2516582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758103"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0Hn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m3JmRU1v9KRa9GsqYBLpaVyYEerREQ7bz9DSMw/ngQ5j1a32dfxTPYzsRPR2Ry4FY5IOpyf58YQs&#10;kkz5OD8fJ/KzvbPzAb8oqFlcFNzT2yVKxeY2IF2EoAMk5gpgqvKmMiZtol7UlfFsI+ilDaYrkscf&#10;KGNZU/CT4+koBbYQ3bvIxsYwKimmTxcL7wpMK9waFTHGflOaGEt1vpFbSKnsLn9CR5SmVO9x7PH7&#10;W73HuauDPFJmsLhzrisLPlWfWmxPWfljoEx3eCL8oO64xHbZJqlMTgcBLKHcki48dI0VnLyp6PVu&#10;RcAH4amT6MFpOuA9fbQBYh/6FWcr8L/eOo94EjhZOWuoMwsefq6FV5yZr5akf55Poo4wbSbTUxIS&#10;84eW5aHFrusrIEnkNIecTMuIRzMstYf6mYbIImYlk7CSchcch+UVdvOChpBUi0UCUfM6gbf20ckY&#10;OtIctfnUPgvvegEjKf8Ohh4Ws1c67rDRM7jFGkmLSeSR6I7V/gGo8ZP2+yEVJ8vhPqH2o3T+G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W/0H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6758103"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8AF225" w14:textId="77777777" w:rsidR="00444AD2" w:rsidRDefault="00444AD2"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4F32F9"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Dv3m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KWdW1PRGj6pFv6YC8khP48KMUA+OcNh+gZaeeTgPdBirbrWv45/qYWQnorc7cikYk3R4Ms2PJ2SR&#10;ZMrH+dk4kZ/tnZ0P+FVBzeKi4J7eLlEqNjcB6SIEHSAxVwBTldeVMWkT9aIujWcbQS9tMF2RPP5A&#10;Gcuagk+PT0YpsIXo3kU2NoZRSTF9ulh4V2Ba4daoiDH2u9LEWKrzjdxCSmV3+RM6ojSleo9jj9/f&#10;6j3OXR3kkTKDxZ1zXVnwqfrUYnvKyp8DZbrDE+EHdccltss2SWVyOghgCeWWdOGha6zg5HVFr3cj&#10;At4LT51ED07TAe/oow0Q+9CvOFuB//3WecSTwMnKWUOdWfDway284sx8syT9s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oO/e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84F32F9"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2820CB" w14:textId="77777777" w:rsidR="00444AD2" w:rsidRDefault="00444AD2"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3BB677"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0qGL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E86sqOmNHlWLfk0F5JGexoUZoR4c4bD9Ai0983Ae6DBW3Wpfxz/Vw8hORG935FIwJunw5DQ/npBF&#10;kikf59NxIj/bOzsf8KuCmsVFwT29XaJUbG4C0kUIOkBirgCmKq8rY9Im6kVdGs82gl7aYLoiefyB&#10;MpY1BT89PhmlwBaiexfZ2BhGJcX06WLhXYFphVujIsbY70oTY6nON3ILKZXd5U/oiNKU6j2OPX5/&#10;q/c4d3WQR8oMFnfOdWXBp+pTi+0pK38OlOkOT4Qf1B2X2C7bJJXJdBDAEsot6cJD11jByeuKXu9G&#10;BLwXnjqJHpymA97RRxsg9qFfcbYC//ut84gngZOVs4Y6s+Dh11p4xZn5Zkn60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vSoY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13BB677"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9AE57B" w14:textId="77777777" w:rsidR="00444AD2" w:rsidRDefault="00444AD2" w:rsidP="009C2B67">
    <w:pPr>
      <w:pStyle w:val="Brdtext"/>
    </w:pPr>
    <w:r>
      <w:rPr>
        <w:noProof/>
        <w:lang w:eastAsia="sv-SE"/>
      </w:rPr>
      <mc:AlternateContent>
        <mc:Choice Requires="wps">
          <w:drawing>
            <wp:anchor distT="0" distB="0" distL="0" distR="0" simplePos="0" relativeHeight="25165829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20A1F2"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dj1rkAIAAJIFAAAOAAAAZHJzL2Uyb0RvYy54bWysVFFP2zAQfp+0/2D5faQpLYOKFHUgpkkI&#10;0GDi2XVsGs2xPdtt0v16PjtJ2zFemPaS2L7v7nzffb7zi7ZWZCOcr4wuaH40okRobspKPxf0x+P1&#10;p1NKfGC6ZMpoUdCt8PRi/vHDeWNnYmxWRpXCEQTRftbYgq5CsLMs83wlauaPjBUaRmlczQK27jkr&#10;HWsQvVbZeDQ6yRrjSusMF97j9Koz0nmKL6Xg4U5KLwJRBcXdQvq69F3GbzY/Z7Nnx+yq4v012D/c&#10;omaVRtJdqCsWGFm76q9QdcWd8UaGI27qzEhZcZFqQDX56FU1DytmRaoF5Hi7o8n/v7D8dnPvSFUW&#10;9BSd0qxGjx5FG9waBUwiPY31M6AeLHCh/WJatHk49ziMVbfS1fGPegjsIHq7IxfBCMfh9CQ/nsDC&#10;YcrH+dk4kZ/tna3z4aswNYmLgjr0LlHKNjc+4CKADpCYyxtVldeVUmkT9SIulSMbhk6rkK4Ijz9Q&#10;SpOmoCfH01EKrE107yIrHcOIpJg+XSy8KzCtwlaJiFH6u5BgLNX5Rm7GudC7/AkdURKp3uPY4/e3&#10;eo9zVwc8Umajw865rrRxqfr0xPaUlT8HymSHB+EHdcdlaJdtksp0PAhgacotdOFM97C85dcVunfD&#10;fLhnDi8JDcd0CHf4SGXAvulXlKyM+/3WecRD4LBS0uBlFtT/WjMnKFHfNKR/lk+ijkLaTKafISTi&#10;Di3LQ4te15cGksgxhyxPy4gPalhKZ+onDJFFzAoT0xy5CxqG5WXo5gWGEBeLRQLh8VoWbvSD5TF0&#10;pDlq87F9Ys72Ag5Q/q0Z3jCbvdJxh42e3i7WAVpMIo9Ed6z2DcDDT9rvh1ScLIf7hNq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Zdj1r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420A1F2"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D47FF8" w14:textId="77777777" w:rsidR="00444AD2" w:rsidRDefault="00444AD2"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EDB47D"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wmhc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U86sqOmNHlWLfk0F5JGexoUZoR4c4bD9Ai0983Ae6DBW3Wpfxz/Vw8hORG935FIwJulwcpofn5BF&#10;kikf59NxIj/bOzsf8KuCmsVFwT29XaJUbG4C0kUIOkBirgCmKq8rY9Im6kVdGs82gl7aYLoiefyB&#10;MpY1BT89noxSYAvRvYtsbAyjkmL6dLHwrsC0wq1REWPsd6WJsVTnG7mFlMru8id0RGlK9R7HHr+/&#10;1XucuzrII2UGizvnurLgU/WpxfaUlT8HynSHJ8IP6o5LbJdtksrkeBDAEsot6cJD11jByeuKXu9G&#10;BLwXnjqJHpymA97RRxsg9qFfcbYC//ut84gngZOVs4Y6s+Dh11p4xZn5Zkn60/wk6gjT5mT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fCaF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FEDB47D"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26E5B9" w14:textId="77777777" w:rsidR="00444AD2" w:rsidRDefault="00444AD2"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AB0873"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04+F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O+XMipre6Em16NdUQB7paVyYEerREQ7bz9DSMw/ngQ5j1a32dfxTPYzsRPR2Ry4FY5IOpyf58YQs&#10;kkz5OD8fJ/KzvbPzAb8oqFlcFNzT2yVKxeY2IF2EoAMk5gpgqvKmMiZtol7UlfFsI+ilDaYrkscf&#10;KGNZU/CT4+koBbYQ3bvIxsYwKimmTxcL7wpMK9waFTHGflOaGEt1vpFbSKnsLn9CR5SmVO9x7PH7&#10;W73HuauDPFJmsLhzrisLPlWfWmxPWfljoEx3eCL8oO64xHbZJqlMJ4MAllBuSRceusYKTt5U9Hq3&#10;IuCD8NRJ9OA0HfCePtoAsQ/9irMV+F9vnUc8CZysnDXUmQUPP9fCK87MV0vSP88nUUeYNpPpKQmJ&#10;+UPL8tBi1/UVkCRymkNOpmXEoxmW2kP9TENkEbOSSVhJuQuOw/IKu3lBQ0iqxSKBqHmdwFv76GQM&#10;HWmO2nxqn4V3vYCRlH8HQw+L2Ssdd9joGdxijaTFJPJIdMdq/wDU+En7/ZCKk+Vwn1D7UT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HTj4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EAB0873"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243D05" w14:textId="77777777" w:rsidR="00444AD2" w:rsidRDefault="00444AD2" w:rsidP="009C2B67">
    <w:pPr>
      <w:pStyle w:val="Brdtext"/>
    </w:pPr>
    <w:r>
      <w:rPr>
        <w:noProof/>
        <w:lang w:eastAsia="sv-SE"/>
      </w:rPr>
      <mc:AlternateContent>
        <mc:Choice Requires="wps">
          <w:drawing>
            <wp:anchor distT="0" distB="0" distL="0" distR="0" simplePos="0" relativeHeight="2516582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F7045A"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6kRCjgIAAJIFAAAOAAAAZHJzL2Uyb0RvYy54bWysVF1P2zAUfZ+0/2D5faQpLYyKFHUgpkkI&#10;0GDi2XVsGs2xPdtt0v16jp2k7RgvTHtJbN9zv8499vlFWyuyEc5XRhc0PxpRIjQ3ZaWfC/rj8frT&#10;Z0p8YLpkymhR0K3w9GL+8cN5Y2dibFZGlcIRBNF+1tiCrkKwsyzzfCVq5o+MFRpGaVzNArbuOSsd&#10;axC9Vtl4NDrJGuNK6wwX3uP0qjPSeYovpeDhTkovAlEFRW0hfV36LuM3m5+z2bNjdlXxvgz2D1XU&#10;rNJIugt1xQIja1f9FaquuDPeyHDETZ0ZKSsuUg/oJh+96uZhxaxIvYAcb3c0+f8Xlt9u7h2pyoKe&#10;5ZRoVmNGj6INbo0GJpGexvoZUA8WuNB+MS3GPJx7HMauW+nq+Ec/BHYQvd2Ri2CE43B6kh9PYOEw&#10;5eP8bJzIz/bO1vnwVZiaxEVBHWaXKGWbGx9QCKADJObyRlXldaVU2kS9iEvlyIZh0iqkEuHxB0pp&#10;0hT05Hg6SoG1ie5dZKVjGJEU06eLjXcNplXYKhExSn8XEoylPt/IzTgXepc/oSNKItV7HHv8vqr3&#10;OHd9wCNlNjrsnOtKG5e6T1dsT1n5c6BMdngQftB3XIZ22SapTE8HASxNuYUunOkulrf8usL0bpgP&#10;98zhJmHgeB3CHT5SGbBv+hUlK+N+v3Ue8RA4rJQ0uJkF9b/WzAlK1DcN6Z/lk6ijkDaT6SmERNyh&#10;ZXlo0ev60kASUDeqS8uID2pYSmfqJzwii5gVJqY5chc0DMvL0L0XeIS4WCwSCJfXsnCjHyyPoSPN&#10;UZuP7RNzthdwgPJvzXCH2eyVjjts9PR2sQ7QYhJ5JLpjtR8ALn7Sfv9IxZflcJ9Q+6d0/gI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OpEQ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7F7045A" w14:textId="77777777" w:rsidR="00444AD2" w:rsidRPr="00756E21" w:rsidRDefault="00444AD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88DE91" w14:textId="77777777" w:rsidR="00444AD2" w:rsidRDefault="00444AD2"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169C78"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G/hD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MWdW1PRGj6pFv6YC8khP48KMUA+OcNh+gZaeeTgPdBirbrWv45/qYWQnorc7cikYk3Q4Oc2PT8gi&#10;yZSP8+k4kZ/tnZ0P+FVBzeKi4J7eLlEqNjcB6SIEHSAxVwBTldeVMWkT9aIujWcbQS9tMF2RPP5A&#10;Gcuagp8eT0YpsIXo3kU2NoZRSTF9ulh4V2Ba4daoiDH2u9LEWKrzjdxCSmV3+RM6ojSleo9jj9/f&#10;6j3OXR3kkTKDxZ1zXVnwqfrUYnvKyp8DZbrDE+EHdccltss2SWVyNghgCeWWdOGha6zg5HVFr3cj&#10;At4LT51ED07TAe/oow0Q+9CvOFuB//3WecSTwMnKWUOdWfDway284sx8syT9a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Ab+E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4169C78"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F40E7C" w14:textId="77777777" w:rsidR="00444AD2" w:rsidRDefault="00444AD2"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DC76A5"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x6QujwIAAJIFAAAOAAAAZHJzL2Uyb0RvYy54bWysVFFv2yAQfp+0/4B4Xx2nT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VZ&#10;0Cno0azGGz2KNrgNCsgjPY31M6CWFrjQfjYtnnk49ziMVbfS1fGPegjsiLTbk4tghONwcp6fnsHC&#10;YcrH+XScyM8Oztb58EWYmsRFQR3eLlHKtrc+4CKADpCYyxtVlTeVUmkT9SKulCNbhpdWIV0RHn+g&#10;lCZNQc9PJ6MUWJvo3kVWOoYRSTF9ulh4V2BahZ0SEaP0NyHBWKrzldyMc6H3+RM6oiRSvcWxxx9u&#10;9Rbnrg54pMxGh71zXWnjUvWpxQ6UlT8GymSHB+FHdcdlaFdtkspkOghgZcoddOFM11je8psKr3fL&#10;fHhgDp2EB8d0CPf4SGXAvulXlKyN+/XaecRD4LBS0qAzC+p/bpgTlKivGtKf5mdRRyFtziYfISTi&#10;ji2rY4ve1FcGksgxhyxPy4gPalhKZ+onDJFFzAoT0xy5CxqG5VXo5gWGEBeLRQKheS0Lt3ppeQwd&#10;aY7afGyfmLO9gAOUf2eGHmaz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cekL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ADC76A5" w14:textId="77777777" w:rsidR="00444AD2" w:rsidRPr="00756E21" w:rsidRDefault="00444AD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798A5B6" w14:textId="77777777" w:rsidR="00444AD2" w:rsidRDefault="00444AD2" w:rsidP="006923D1">
      <w:pPr>
        <w:pStyle w:val="Sidfot"/>
      </w:pPr>
    </w:p>
  </w:footnote>
  <w:footnote w:type="continuationSeparator" w:id="0">
    <w:p w14:paraId="4D466400" w14:textId="77777777" w:rsidR="00444AD2" w:rsidRPr="006923D1" w:rsidRDefault="00444AD2" w:rsidP="006923D1">
      <w:pPr>
        <w:pStyle w:val="Sidfot"/>
      </w:pPr>
    </w:p>
  </w:footnote>
  <w:footnote w:type="continuationNotice" w:id="1">
    <w:p w14:paraId="17010476" w14:textId="77777777" w:rsidR="00444AD2" w:rsidRDefault="00444AD2" w:rsidP="006923D1">
      <w:pPr>
        <w:pStyle w:val="RKbas"/>
      </w:pPr>
    </w:p>
  </w:footnote>
  <w:footnote w:id="2">
    <w:p w14:paraId="787984A9" w14:textId="01FCC9DA" w:rsidR="00444AD2" w:rsidRDefault="00444AD2">
      <w:pPr>
        <w:pStyle w:val="Fotnotstext"/>
      </w:pPr>
      <w:r>
        <w:rPr>
          <w:rStyle w:val="Fotnotsreferens"/>
        </w:rPr>
        <w:footnoteRef/>
      </w:r>
      <w:r>
        <w:t xml:space="preserve"> Nettoflödet efter administrationskostnader. Data från Pensionsmyndigheten.</w:t>
      </w:r>
    </w:p>
  </w:footnote>
  <w:footnote w:id="3">
    <w:p w14:paraId="691DEDEA" w14:textId="77777777" w:rsidR="00444AD2" w:rsidRDefault="00444AD2" w:rsidP="00E81771">
      <w:pPr>
        <w:pStyle w:val="Fotnotstext"/>
      </w:pPr>
      <w:r>
        <w:rPr>
          <w:rStyle w:val="Fotnotsreferens"/>
        </w:rPr>
        <w:footnoteRef/>
      </w:r>
      <w:r>
        <w:t xml:space="preserve"> </w:t>
      </w:r>
      <w:r w:rsidRPr="000606AD">
        <w:t>Det finns en gräns på 7,5 inkomstbasbe</w:t>
      </w:r>
      <w:r>
        <w:t>lopp per år för hur stor del av</w:t>
      </w:r>
      <w:r w:rsidRPr="000606AD">
        <w:t xml:space="preserve"> inkomste</w:t>
      </w:r>
      <w:r>
        <w:t>n</w:t>
      </w:r>
      <w:r w:rsidRPr="000606AD">
        <w:t xml:space="preserve"> som tillgodoräknas</w:t>
      </w:r>
      <w:r>
        <w:t xml:space="preserve"> som pensionsgrundande</w:t>
      </w:r>
      <w:r w:rsidRPr="000606AD">
        <w:t>.</w:t>
      </w:r>
    </w:p>
  </w:footnote>
  <w:footnote w:id="4">
    <w:p w14:paraId="3C3D1468" w14:textId="77777777" w:rsidR="00444AD2" w:rsidRDefault="00444AD2" w:rsidP="00E81771">
      <w:pPr>
        <w:pStyle w:val="Fotnotstext"/>
      </w:pPr>
      <w:r w:rsidRPr="000606AD">
        <w:rPr>
          <w:rStyle w:val="Fotnotsreferens"/>
        </w:rPr>
        <w:footnoteRef/>
      </w:r>
      <w:r w:rsidRPr="000606AD">
        <w:t xml:space="preserve"> Fram till 2010</w:t>
      </w:r>
      <w:r>
        <w:t xml:space="preserve"> </w:t>
      </w:r>
      <w:r w:rsidRPr="000606AD">
        <w:t>tillgodoräknades pensionsgrunda</w:t>
      </w:r>
      <w:r>
        <w:t>n</w:t>
      </w:r>
      <w:r w:rsidRPr="000606AD">
        <w:t>de belopp även vid plikttjänst.</w:t>
      </w:r>
      <w:r>
        <w:t xml:space="preserve"> Från år 2018 är det åter möjligt att få det då värnplikten har återinförts.</w:t>
      </w:r>
    </w:p>
  </w:footnote>
  <w:footnote w:id="5">
    <w:p w14:paraId="0E44B0ED" w14:textId="77777777" w:rsidR="00444AD2" w:rsidRDefault="00444AD2" w:rsidP="00E81771">
      <w:pPr>
        <w:pStyle w:val="Fotnotstext"/>
      </w:pPr>
      <w:r>
        <w:rPr>
          <w:rStyle w:val="Fotnotsreferens"/>
        </w:rPr>
        <w:footnoteRef/>
      </w:r>
      <w:r>
        <w:t xml:space="preserve"> Balanstalet beräknas som kvoten mellan systemets tillgångar och pensionsskulden två år före det år balanstalet avser. Tillgångarna ska motsvara summan av avgiftstillgången och buffertfondens värde.</w:t>
      </w:r>
    </w:p>
  </w:footnote>
  <w:footnote w:id="6">
    <w:p w14:paraId="7C443116" w14:textId="77777777" w:rsidR="00444AD2" w:rsidRDefault="00444AD2" w:rsidP="00E81771">
      <w:pPr>
        <w:pStyle w:val="Fotnotstext"/>
      </w:pPr>
      <w:r>
        <w:rPr>
          <w:rStyle w:val="Fotnotsreferens"/>
        </w:rPr>
        <w:footnoteRef/>
      </w:r>
      <w:r>
        <w:t xml:space="preserve"> De nya reglerna för hur inkomstpensionssystemets tillgångar och skulder ska beräknas beskrivs i detalj i prop. 2014/15:125 </w:t>
      </w:r>
      <w:r w:rsidRPr="00752C66">
        <w:t>En jämnare och mer aktuell utveckling av inkomstpensionerna</w:t>
      </w:r>
      <w:r>
        <w:t>.</w:t>
      </w:r>
    </w:p>
  </w:footnote>
  <w:footnote w:id="7">
    <w:p w14:paraId="5F1C13A6" w14:textId="77777777" w:rsidR="00444AD2" w:rsidRDefault="00444AD2" w:rsidP="00E81771">
      <w:pPr>
        <w:pStyle w:val="Fotnotstext"/>
      </w:pPr>
      <w:r>
        <w:rPr>
          <w:rStyle w:val="Fotnotsreferens"/>
        </w:rPr>
        <w:footnoteRef/>
      </w:r>
      <w:r>
        <w:t xml:space="preserve"> </w:t>
      </w:r>
      <w:r w:rsidRPr="00C27360">
        <w:t>Tidsviktad årsavkastning visar årlig avkastning på en krona som satts in i början på perioden. Hänsyn har inte tagits till om kapitalets storlek förändrats under perioden.</w:t>
      </w:r>
    </w:p>
  </w:footnote>
  <w:footnote w:id="8">
    <w:p w14:paraId="5932BAFA" w14:textId="77777777" w:rsidR="00444AD2" w:rsidRDefault="00444AD2" w:rsidP="00E81771">
      <w:pPr>
        <w:pStyle w:val="Fotnotstext"/>
      </w:pPr>
      <w:r>
        <w:rPr>
          <w:rStyle w:val="Fotnotsreferens"/>
        </w:rPr>
        <w:footnoteRef/>
      </w:r>
      <w:r>
        <w:t xml:space="preserve"> </w:t>
      </w:r>
      <w:r w:rsidRPr="00B9638C">
        <w:t xml:space="preserve">Marknadsrisk är förlustrisken kopplad till ofördelaktig utveckling på de finansiella marknaderna, </w:t>
      </w:r>
      <w:proofErr w:type="gramStart"/>
      <w:r w:rsidRPr="00B9638C">
        <w:t>t.ex.</w:t>
      </w:r>
      <w:proofErr w:type="gramEnd"/>
      <w:r w:rsidRPr="00B9638C">
        <w:t xml:space="preserve"> för räntor, aktier och valutor</w:t>
      </w:r>
      <w:r>
        <w:t xml:space="preserve">. </w:t>
      </w:r>
    </w:p>
  </w:footnote>
  <w:footnote w:id="9">
    <w:p w14:paraId="0A3BF6D2" w14:textId="77777777" w:rsidR="00444AD2" w:rsidRDefault="00444AD2" w:rsidP="00E81771">
      <w:pPr>
        <w:pStyle w:val="Fotnotstext"/>
      </w:pPr>
      <w:r>
        <w:rPr>
          <w:rStyle w:val="Fotnotsreferens"/>
        </w:rPr>
        <w:footnoteRef/>
      </w:r>
      <w:r>
        <w:t xml:space="preserve"> S</w:t>
      </w:r>
      <w:r w:rsidRPr="000B779E">
        <w:t>harpekvoter</w:t>
      </w:r>
      <w:r>
        <w:t>na</w:t>
      </w:r>
      <w:r w:rsidRPr="000B779E">
        <w:t xml:space="preserve"> kan avvika från fondernas </w:t>
      </w:r>
      <w:proofErr w:type="gramStart"/>
      <w:r w:rsidRPr="000B779E">
        <w:t>egna</w:t>
      </w:r>
      <w:proofErr w:type="gramEnd"/>
      <w:r w:rsidRPr="000B779E">
        <w:t xml:space="preserve"> redovisade värden då samma definition av riskfri ränta använts för samtliga fonder över hela tidsperioden. Historiskt har fonderna använt olika definitioner av riskfri ränta</w:t>
      </w:r>
      <w:r>
        <w:t>, men f</w:t>
      </w:r>
      <w:r w:rsidRPr="000B779E">
        <w:t>r</w:t>
      </w:r>
      <w:r>
        <w:t xml:space="preserve">.o.m. </w:t>
      </w:r>
      <w:r w:rsidRPr="000B779E">
        <w:t xml:space="preserve">2014 </w:t>
      </w:r>
      <w:r>
        <w:t xml:space="preserve">använder </w:t>
      </w:r>
      <w:r w:rsidRPr="000B779E">
        <w:t>Första–Fjärde AP-fonderna samma definition för riskfri ränta.</w:t>
      </w:r>
    </w:p>
  </w:footnote>
  <w:footnote w:id="10">
    <w:p w14:paraId="0D446627" w14:textId="77777777" w:rsidR="00444AD2" w:rsidRDefault="00444AD2" w:rsidP="00E81771">
      <w:pPr>
        <w:pStyle w:val="Fotnotstext"/>
      </w:pPr>
      <w:r>
        <w:rPr>
          <w:rStyle w:val="Fotnotsreferens"/>
        </w:rPr>
        <w:footnoteRef/>
      </w:r>
      <w:r>
        <w:t xml:space="preserve"> Kostnader för revision och externa utvärderingen täcks också av fondmedlen (2 kap. 3 § lagen om allmänna pensionsfonder [AP-fonder]).</w:t>
      </w:r>
    </w:p>
  </w:footnote>
  <w:footnote w:id="11">
    <w:p w14:paraId="140FA051" w14:textId="6F165376" w:rsidR="00444AD2" w:rsidRDefault="00444AD2" w:rsidP="00E81771">
      <w:pPr>
        <w:pStyle w:val="Fotnotstext"/>
      </w:pPr>
      <w:r>
        <w:rPr>
          <w:rStyle w:val="Fotnotsreferens"/>
        </w:rPr>
        <w:footnoteRef/>
      </w:r>
      <w:r>
        <w:t xml:space="preserve"> Enligt de redovisningsregler och den praxis för kostnadsredovisning som tillämpas i </w:t>
      </w:r>
      <w:r>
        <w:br/>
        <w:t xml:space="preserve">AP-fondernas </w:t>
      </w:r>
      <w:proofErr w:type="gramStart"/>
      <w:r>
        <w:t>årsredovisningar..</w:t>
      </w:r>
      <w:proofErr w:type="gramEnd"/>
    </w:p>
  </w:footnote>
  <w:footnote w:id="12">
    <w:p w14:paraId="31A1EE11" w14:textId="494E6D3F" w:rsidR="00444AD2" w:rsidRDefault="00444AD2">
      <w:pPr>
        <w:pStyle w:val="Fotnotstext"/>
      </w:pPr>
      <w:r>
        <w:rPr>
          <w:rStyle w:val="Fotnotsreferens"/>
        </w:rPr>
        <w:footnoteRef/>
      </w:r>
      <w:r>
        <w:t xml:space="preserve"> </w:t>
      </w:r>
      <w:proofErr w:type="spellStart"/>
      <w:r>
        <w:t>Scope</w:t>
      </w:r>
      <w:proofErr w:type="spellEnd"/>
      <w:r>
        <w:t xml:space="preserve"> 1 visar direkta utsläpp från den egna verksamheten.</w:t>
      </w:r>
    </w:p>
  </w:footnote>
  <w:footnote w:id="13">
    <w:p w14:paraId="11D09373" w14:textId="089F7AFB" w:rsidR="00444AD2" w:rsidRDefault="00444AD2">
      <w:pPr>
        <w:pStyle w:val="Fotnotstext"/>
      </w:pPr>
      <w:r>
        <w:rPr>
          <w:rStyle w:val="Fotnotsreferens"/>
        </w:rPr>
        <w:footnoteRef/>
      </w:r>
      <w:r>
        <w:t xml:space="preserve"> </w:t>
      </w:r>
      <w:proofErr w:type="spellStart"/>
      <w:r>
        <w:t>Scope</w:t>
      </w:r>
      <w:proofErr w:type="spellEnd"/>
      <w:r>
        <w:t xml:space="preserve"> 2 visar indirekta utsläpp från köpt energi.</w:t>
      </w:r>
    </w:p>
  </w:footnote>
  <w:footnote w:id="14">
    <w:p w14:paraId="7C53E20A" w14:textId="6EC9B5B8" w:rsidR="00444AD2" w:rsidRDefault="00444AD2">
      <w:pPr>
        <w:pStyle w:val="Fotnotstext"/>
      </w:pPr>
      <w:r>
        <w:rPr>
          <w:rStyle w:val="Fotnotsreferens"/>
        </w:rPr>
        <w:footnoteRef/>
      </w:r>
      <w:r>
        <w:t xml:space="preserve"> </w:t>
      </w:r>
      <w:proofErr w:type="spellStart"/>
      <w:r>
        <w:t>Scope</w:t>
      </w:r>
      <w:proofErr w:type="spellEnd"/>
      <w:r>
        <w:t xml:space="preserve"> 3 visar övriga indirekta utsläpp som företaget har orsakat.</w:t>
      </w:r>
    </w:p>
  </w:footnote>
  <w:footnote w:id="15">
    <w:p w14:paraId="7B7B099F" w14:textId="3D6512B6" w:rsidR="00444AD2" w:rsidRDefault="00444AD2">
      <w:pPr>
        <w:pStyle w:val="Fotnotstext"/>
      </w:pPr>
      <w:r>
        <w:rPr>
          <w:rStyle w:val="Fotnotsreferens"/>
        </w:rPr>
        <w:footnoteRef/>
      </w:r>
      <w:r>
        <w:t xml:space="preserve"> Att det inte summerar till 100 procent beror på avrundning.</w:t>
      </w:r>
    </w:p>
  </w:footnote>
  <w:footnote w:id="16">
    <w:p w14:paraId="5B27DADC" w14:textId="77777777" w:rsidR="00444AD2" w:rsidRDefault="00444AD2" w:rsidP="004A22C6">
      <w:pPr>
        <w:pStyle w:val="Fotnotstext"/>
      </w:pPr>
      <w:r>
        <w:rPr>
          <w:rStyle w:val="Fotnotsreferens"/>
        </w:rPr>
        <w:footnoteRef/>
      </w:r>
      <w:r>
        <w:t xml:space="preserve"> Exklusive prestationsbaserade arvoden.</w:t>
      </w:r>
    </w:p>
  </w:footnote>
  <w:footnote w:id="17">
    <w:p w14:paraId="23041466" w14:textId="77777777" w:rsidR="00444AD2" w:rsidRDefault="00444AD2" w:rsidP="004A22C6">
      <w:pPr>
        <w:pStyle w:val="Fotnotstext"/>
      </w:pPr>
      <w:r>
        <w:rPr>
          <w:rStyle w:val="Fotnotsreferens"/>
        </w:rPr>
        <w:footnoteRef/>
      </w:r>
      <w:r>
        <w:t xml:space="preserve"> Vid årets slut.</w:t>
      </w:r>
    </w:p>
  </w:footnote>
  <w:footnote w:id="18">
    <w:p w14:paraId="6E8F44CC" w14:textId="77777777" w:rsidR="00444AD2" w:rsidRDefault="00444AD2" w:rsidP="004A22C6">
      <w:pPr>
        <w:pStyle w:val="Fotnotstext"/>
      </w:pPr>
      <w:r>
        <w:rPr>
          <w:rStyle w:val="Fotnotsreferens"/>
        </w:rPr>
        <w:footnoteRef/>
      </w:r>
      <w:r>
        <w:t xml:space="preserve"> Varav två projektanställda.</w:t>
      </w:r>
    </w:p>
  </w:footnote>
  <w:footnote w:id="19">
    <w:p w14:paraId="07EAAD28" w14:textId="5386C047" w:rsidR="00444AD2" w:rsidRDefault="00444AD2">
      <w:pPr>
        <w:pStyle w:val="Fotnotstext"/>
      </w:pPr>
      <w:r>
        <w:rPr>
          <w:rStyle w:val="Fotnotsreferens"/>
        </w:rPr>
        <w:footnoteRef/>
      </w:r>
      <w:r>
        <w:t xml:space="preserve"> Varav en projektanställd.</w:t>
      </w:r>
    </w:p>
  </w:footnote>
  <w:footnote w:id="20">
    <w:p w14:paraId="7C0A5A88" w14:textId="5A76525F" w:rsidR="00444AD2" w:rsidRDefault="00444AD2">
      <w:pPr>
        <w:pStyle w:val="Fotnotstext"/>
      </w:pPr>
      <w:r>
        <w:rPr>
          <w:rStyle w:val="Fotnotsreferens"/>
        </w:rPr>
        <w:footnoteRef/>
      </w:r>
      <w:r>
        <w:t xml:space="preserve"> Att det inte summerar till 100 procent beror på avrundning.</w:t>
      </w:r>
    </w:p>
  </w:footnote>
  <w:footnote w:id="21">
    <w:p w14:paraId="094F4BB6" w14:textId="77777777" w:rsidR="00444AD2" w:rsidRDefault="00444AD2" w:rsidP="00D17712">
      <w:pPr>
        <w:pStyle w:val="Fotnotstext"/>
      </w:pPr>
      <w:r>
        <w:rPr>
          <w:rStyle w:val="Fotnotsreferens"/>
        </w:rPr>
        <w:footnoteRef/>
      </w:r>
      <w:r>
        <w:t xml:space="preserve"> Exklusive prestationsbaserade arvoden.</w:t>
      </w:r>
    </w:p>
  </w:footnote>
  <w:footnote w:id="22">
    <w:p w14:paraId="4218337F" w14:textId="77777777" w:rsidR="00444AD2" w:rsidRDefault="00444AD2" w:rsidP="00D17712">
      <w:pPr>
        <w:pStyle w:val="Fotnotstext"/>
      </w:pPr>
      <w:r>
        <w:rPr>
          <w:rStyle w:val="Fotnotsreferens"/>
        </w:rPr>
        <w:footnoteRef/>
      </w:r>
      <w:r>
        <w:t xml:space="preserve"> Vid årets slut.</w:t>
      </w:r>
    </w:p>
  </w:footnote>
  <w:footnote w:id="23">
    <w:p w14:paraId="43424BA2" w14:textId="2B5DD5D0" w:rsidR="00444AD2" w:rsidRDefault="00444AD2">
      <w:pPr>
        <w:pStyle w:val="Fotnotstext"/>
      </w:pPr>
      <w:r>
        <w:rPr>
          <w:rStyle w:val="Fotnotsreferens"/>
        </w:rPr>
        <w:footnoteRef/>
      </w:r>
      <w:r>
        <w:t xml:space="preserve"> Att det inte summerar till 100 procent beror på avrundning.</w:t>
      </w:r>
    </w:p>
  </w:footnote>
  <w:footnote w:id="24">
    <w:p w14:paraId="357C79B0" w14:textId="77777777" w:rsidR="00444AD2" w:rsidRDefault="00444AD2" w:rsidP="008B4394">
      <w:pPr>
        <w:pStyle w:val="Fotnotstext"/>
      </w:pPr>
      <w:r>
        <w:rPr>
          <w:rStyle w:val="Fotnotsreferens"/>
        </w:rPr>
        <w:footnoteRef/>
      </w:r>
      <w:r>
        <w:t xml:space="preserve"> Exklusive prestationsbaserade arvoden.</w:t>
      </w:r>
    </w:p>
  </w:footnote>
  <w:footnote w:id="25">
    <w:p w14:paraId="035513A8" w14:textId="77777777" w:rsidR="00444AD2" w:rsidRDefault="00444AD2" w:rsidP="008B4394">
      <w:pPr>
        <w:pStyle w:val="Fotnotstext"/>
      </w:pPr>
      <w:r>
        <w:rPr>
          <w:rStyle w:val="Fotnotsreferens"/>
        </w:rPr>
        <w:footnoteRef/>
      </w:r>
      <w:r>
        <w:t xml:space="preserve"> Vid årets slut.</w:t>
      </w:r>
    </w:p>
  </w:footnote>
  <w:footnote w:id="26">
    <w:p w14:paraId="64E8FF8F" w14:textId="6E25282E" w:rsidR="00444AD2" w:rsidRDefault="00444AD2">
      <w:pPr>
        <w:pStyle w:val="Fotnotstext"/>
      </w:pPr>
      <w:r>
        <w:rPr>
          <w:rStyle w:val="Fotnotsreferens"/>
        </w:rPr>
        <w:footnoteRef/>
      </w:r>
      <w:r>
        <w:t xml:space="preserve"> Att det inte summerar till 100 procent beror på avrundning.</w:t>
      </w:r>
    </w:p>
  </w:footnote>
  <w:footnote w:id="27">
    <w:p w14:paraId="71DFC8C7" w14:textId="77777777" w:rsidR="00444AD2" w:rsidRDefault="00444AD2" w:rsidP="00F44EAC">
      <w:pPr>
        <w:pStyle w:val="Fotnotstext"/>
      </w:pPr>
      <w:r>
        <w:rPr>
          <w:rStyle w:val="Fotnotsreferens"/>
        </w:rPr>
        <w:footnoteRef/>
      </w:r>
      <w:r>
        <w:t xml:space="preserve"> Exklusive prestationsbaserade arvoden.</w:t>
      </w:r>
    </w:p>
  </w:footnote>
  <w:footnote w:id="28">
    <w:p w14:paraId="312675B4" w14:textId="77777777" w:rsidR="00444AD2" w:rsidRDefault="00444AD2" w:rsidP="00F44EAC">
      <w:pPr>
        <w:pStyle w:val="Fotnotstext"/>
      </w:pPr>
      <w:r>
        <w:rPr>
          <w:rStyle w:val="Fotnotsreferens"/>
        </w:rPr>
        <w:footnoteRef/>
      </w:r>
      <w:r>
        <w:t xml:space="preserve"> Vid årets slut.</w:t>
      </w:r>
    </w:p>
  </w:footnote>
  <w:footnote w:id="29">
    <w:p w14:paraId="2B7E4B17" w14:textId="549F5AFB" w:rsidR="00444AD2" w:rsidRDefault="00444AD2" w:rsidP="00550F8A">
      <w:pPr>
        <w:pStyle w:val="Fotnotstext"/>
      </w:pPr>
      <w:r>
        <w:rPr>
          <w:rStyle w:val="Fotnotsreferens"/>
        </w:rPr>
        <w:footnoteRef/>
      </w:r>
      <w:r>
        <w:t xml:space="preserve"> Exklusive prestationsbaserade arvoden.</w:t>
      </w:r>
    </w:p>
    <w:p w14:paraId="27137CE3" w14:textId="77777777" w:rsidR="00444AD2" w:rsidRDefault="00444AD2" w:rsidP="00550F8A">
      <w:pPr>
        <w:pStyle w:val="Fotnotstext"/>
      </w:pPr>
    </w:p>
  </w:footnote>
  <w:footnote w:id="30">
    <w:p w14:paraId="55A6C788" w14:textId="2B7E299A" w:rsidR="00444AD2" w:rsidRDefault="00444AD2">
      <w:pPr>
        <w:pStyle w:val="Fotnotstext"/>
      </w:pPr>
      <w:r>
        <w:rPr>
          <w:rStyle w:val="Fotnotsreferens"/>
        </w:rPr>
        <w:footnoteRef/>
      </w:r>
      <w:r>
        <w:t xml:space="preserve"> Med intressenter avses pensionärsorganisationer, investeringspartners, medarbetare, allmänheten, Finansdepartementet, riksdagens pensionsgrupp, branschorganisationer,</w:t>
      </w:r>
      <w:r w:rsidR="00B62845">
        <w:t xml:space="preserve"> andra </w:t>
      </w:r>
      <w:r>
        <w:t>AP-fonder, leverantörer, intresseorganisationer, fackförbund, media, tjänstepensionsbolag, studenter och banker.</w:t>
      </w:r>
    </w:p>
  </w:footnote>
  <w:footnote w:id="31">
    <w:p w14:paraId="7CCF7F5F" w14:textId="2AD50AC3" w:rsidR="00444AD2" w:rsidRDefault="00444AD2">
      <w:pPr>
        <w:pStyle w:val="Fotnotstext"/>
      </w:pPr>
      <w:r>
        <w:rPr>
          <w:rStyle w:val="Fotnotsreferens"/>
        </w:rPr>
        <w:footnoteRef/>
      </w:r>
      <w:r>
        <w:t xml:space="preserve"> Uttryckt som Relativ </w:t>
      </w:r>
      <w:proofErr w:type="spellStart"/>
      <w:r>
        <w:t>Value</w:t>
      </w:r>
      <w:proofErr w:type="spellEnd"/>
      <w:r>
        <w:t xml:space="preserve"> at Risk (</w:t>
      </w:r>
      <w:proofErr w:type="spellStart"/>
      <w:r>
        <w:t>VaR</w:t>
      </w:r>
      <w:proofErr w:type="spellEnd"/>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CA4E19" w14:textId="77777777" w:rsidR="00444AD2" w:rsidRDefault="00444AD2" w:rsidP="00664D04">
    <w:pPr>
      <w:pStyle w:val="Brdtext"/>
    </w:pPr>
    <w:r>
      <w:rPr>
        <w:noProof/>
        <w:lang w:eastAsia="sv-SE"/>
      </w:rPr>
      <mc:AlternateContent>
        <mc:Choice Requires="wps">
          <w:drawing>
            <wp:anchor distT="0" distB="0" distL="0" distR="0" simplePos="0" relativeHeight="251658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B320CE" w14:textId="169F402E" w:rsidR="00444AD2" w:rsidRPr="00756E21" w:rsidRDefault="0012171C"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Aq8bjAIAAIsFAAAOAAAAZHJzL2Uyb0RvYy54bWysVE1v2zAMvQ/YfxB0Xx2nabcGdYqsRYcB&#10;RVusHXpWZKkxJomaxMTOfv0o2flY10uHXWxJfCTFp0eeX3TWsLUKsQFX8fJoxJlyEurGPVf8++P1&#10;h0+cRRSuFgacqvhGRX4xe//uvPVTNYYlmFoFRkFcnLa+4ktEPy2KKJfKingEXjkyaghWIG3Dc1EH&#10;0VJ0a4rxaHRatBBqH0CqGOn0qjfyWY6vtZJ4p3VUyEzF6W6YvyF/F+lbzM7F9DkIv2zkcA3xD7ew&#10;onGUdBfqSqBgq9D8Fco2MkAEjUcSbAFaN1LlGqiacvSimoel8CrXQuREv6Mp/r+w8nZ9H1hTV/x4&#10;wpkTlt7oUXUYVlTAONHT+jgl1IMnHHafoaNn3p5HOkxVdzrY9Kd6GNmJ6M2OXArGZHIqJyW9GGeS&#10;bOW4PBtn9ou9tw8RvyiwLC0qHujxMqdifRORbkLQLSQli2Ca+roxJm+SYNSlCWwt6KkN5juSxx8o&#10;41hb8dPjk1EO7CC595GNS2FUlsyQLlXeV5hXuDEqYYz7pjRRlgt9JbeQUrld/oxOKE2p3uI44Pe3&#10;eotzXwd55MzgcOdsGwchV597bE9Z/WNLme7xRPhB3WmJ3aIbFLGAekOCCNB3VPTyuqFXuxER70Wg&#10;FqKHprGAd/TRBoh1GFacLSH8eu084UnZZOWspZasePy5EkFxZr460vxZOZmkHs6byclHEhALh5bF&#10;ocWt7CWQFEoaQF7mZcKj2S51APtE02OespJJOEm5K47b5SX2g4Kmj1TzeQZR13qBN+7ByxQ60Zs0&#10;+dg9ieAH4SJJ/ha2zSumL/TbY5Nn9PMVkgazuBPBPasD8dTxWfPDdEoj5XCfUfsZOvsN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IgCrxuMAgAAiw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9B320CE" w14:textId="169F402E" w:rsidR="00444AD2" w:rsidRPr="00756E21" w:rsidRDefault="0012171C"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F99532" w14:textId="77777777" w:rsidR="00444AD2" w:rsidRDefault="00444AD2" w:rsidP="00EE1584">
    <w:pPr>
      <w:pStyle w:val="Brdtext"/>
    </w:pPr>
    <w:r>
      <w:rPr>
        <w:noProof/>
        <w:lang w:eastAsia="sv-SE"/>
      </w:rPr>
      <mc:AlternateContent>
        <mc:Choice Requires="wps">
          <w:drawing>
            <wp:anchor distT="0" distB="0" distL="0" distR="0" simplePos="0" relativeHeight="2516582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9234DD" w14:textId="720DD873" w:rsidR="00444AD2" w:rsidRPr="00756E21" w:rsidRDefault="0012171C"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tXEtjwIAAJIFAAAOAAAAZHJzL2Uyb0RvYy54bWysVE1v2zAMvQ/YfxB0XxwnabcGcYosRYYB&#10;RVssGXpWZCkxJomapMTOfv0o2flY10uHXWxJfCTFp0dObhutyF44X4EpaN7rUyIMh7Iym4J+Xy0+&#10;fKLEB2ZKpsCIgh6Ep7fT9+8mtR2LAWxBlcIRDGL8uLYF3YZgx1nm+VZo5ntghUGjBKdZwK3bZKVj&#10;NUbXKhv0+9dZDa60DrjwHk/vWiOdpvhSCh4epfQiEFVQvFtIX5e+6/jNphM23jhmtxXvrsH+4Raa&#10;VQaTnkLdscDIzlV/hdIVd+BBhh4HnYGUFRepBqwm77+oZrllVqRakBxvTzT5/xeWP+yfHKnKgg6H&#10;lBim8Y1WogluhwUMIz219WNELS3iQvMZGnzm47nHw1h1I52Of6yHoB2JPpzIxWCER6d8lOOLUcLR&#10;lg/ym0FiPzt7W+fDFwGaxEVBHT5e4pTt733AmyD0CInJPKiqXFRKpU0UjJgrR/YMn1qFdEf0+AOl&#10;DKkLej286qfABqJ7G1mZGEYkyXTpYuVthWkVDkpEjDLfhETKUqGv5GacC3PKn9ARJTHVWxw7/PlW&#10;b3Fu60CPlBlMODnryoBL1aceO1NW/jhSJls8En5Rd1yGZt0krZwEsIbygLpw0DaWt3xR4ePdMx+e&#10;mMNOwvfG6RAe8SMVIPnQrSjZgvv12nnEo8DRSkmNnVlQ/3PHnKBEfTUo/Zt8NIqtnDajq4+oI+Iu&#10;LetLi9npOaAicpxDlqdlxAd1XEoH+hmHyCxmRRMzHHMXNByX89DOCxxCXMxmCYTNa1m4N0vLY+jI&#10;cpTmqnlmznb6Daj8Bzj2MBu/kHGLjZ7eznYBpZg0HnluWe34x8ZP0u+GVJwsl/uEOo/S6W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DDtXEtjwIAAJI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19234DD" w14:textId="720DD873" w:rsidR="00444AD2" w:rsidRPr="00756E21" w:rsidRDefault="0012171C"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578E1E" w14:textId="77777777" w:rsidR="00444AD2" w:rsidRDefault="00444AD2"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CE95C8" w14:textId="77777777" w:rsidR="00444AD2" w:rsidRDefault="00444AD2" w:rsidP="00664D04">
    <w:pPr>
      <w:pStyle w:val="Brdtext"/>
    </w:pPr>
    <w:r>
      <w:rPr>
        <w:noProof/>
        <w:lang w:eastAsia="sv-SE"/>
      </w:rPr>
      <mc:AlternateContent>
        <mc:Choice Requires="wps">
          <w:drawing>
            <wp:anchor distT="0" distB="0" distL="0" distR="0" simplePos="0" relativeHeight="25165826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6FBE8C" w14:textId="5AB1AAB2" w:rsidR="00444AD2" w:rsidRPr="00756E21" w:rsidRDefault="0012171C" w:rsidP="00664D04">
                          <w:pPr>
                            <w:pStyle w:val="Brdtext"/>
                            <w:jc w:val="left"/>
                          </w:pPr>
                          <w:sdt>
                            <w:sdtPr>
                              <w:alias w:val="NummerEtikett"/>
                              <w:tag w:val="NummerEtikett"/>
                              <w:id w:val="64699747"/>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545323169"/>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biapjwIAAJIFAAAOAAAAZHJzL2Uyb0RvYy54bWysVFFv2yAQfp+0/4B4XxynSbdGcaosVaZJ&#10;VVutnfpMMCTWgGNAYme/fge2k6zrS6e92MB9d8d9fHez60YrshfOV2AKmg+GlAjDoazMpqDfn1Yf&#10;PlHiAzMlU2BEQQ/C0+v5+3ez2k7FCLagSuEIBjF+WtuCbkOw0yzzfCs08wOwwqBRgtMs4NZtstKx&#10;GqNrlY2Gw8usBldaB1x4j6c3rZHOU3wpBQ/3UnoRiCoo3i2kr0vfdfxm8xmbbhyz24p312D/cAvN&#10;KoNJj6FuWGBk56q/QumKO/Agw4CDzkDKiotUA1aTD19U87hlVqRakBxvjzT5/xeW3+0fHKnKgl5c&#10;UmKYxjd6Ek1wOyxgFOmprZ8i6tEiLjSfocFn7s89HsaqG+l0/GM9BO1I9OFILgYjPDrl4xxfjBKO&#10;tnyUX40S+9nJ2zofvgjQJC4K6vDxEqdsf+sD3gShPSQm86CqclUplTZRMGKpHNkzfGoV0h3R4w+U&#10;MqQu6OXFZJgCG4jubWRlYhiRJNOli5W3FaZVOCgRMcp8ExIpS4W+kptxLswxf0JHlMRUb3Hs8Kdb&#10;vcW5rQM9UmYw4eisKwMuVZ967ERZ+aOnTLZ4JPys7rgMzbpJWpn0AlhDeUBdOGgby1u+qvDxbpkP&#10;D8xhJ+F743QI9/iRCpB86FaUbMH9eu084lHgaKWkxs4sqP+5Y05Qor4alP5VPh7HVk6b8eQj6oi4&#10;c8v63GJ2egmoiBznkOVpGfFB9UvpQD/jEFnErGhihmPugoZ+uQztvMAhxMVikUDYvJaFW/NoeQwd&#10;WY7SfGqembOdfgMq/w76HmbTFzJusdHT28UuoBSTxiPPLasd/9j4SfrdkIqT5XyfUKdROv8N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DZuJqmPAgAAkg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486FBE8C" w14:textId="5AB1AAB2" w:rsidR="00444AD2" w:rsidRPr="00756E21" w:rsidRDefault="0012171C" w:rsidP="00664D04">
                    <w:pPr>
                      <w:pStyle w:val="Brdtext"/>
                      <w:jc w:val="left"/>
                    </w:pPr>
                    <w:sdt>
                      <w:sdtPr>
                        <w:alias w:val="NummerEtikett"/>
                        <w:tag w:val="NummerEtikett"/>
                        <w:id w:val="64699747"/>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545323169"/>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17D8AB" w14:textId="77777777" w:rsidR="00444AD2" w:rsidRDefault="00444AD2" w:rsidP="00EE1584">
    <w:pPr>
      <w:pStyle w:val="Brdtext"/>
    </w:pPr>
    <w:r>
      <w:rPr>
        <w:noProof/>
        <w:lang w:eastAsia="sv-SE"/>
      </w:rPr>
      <mc:AlternateContent>
        <mc:Choice Requires="wps">
          <w:drawing>
            <wp:anchor distT="0" distB="0" distL="0" distR="0" simplePos="0" relativeHeight="25165827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2CEF8C" w14:textId="0C5D6EAB" w:rsidR="00444AD2" w:rsidRPr="00756E21" w:rsidRDefault="0012171C" w:rsidP="00A118D8">
                          <w:pPr>
                            <w:pStyle w:val="Brdtext"/>
                            <w:jc w:val="left"/>
                          </w:pPr>
                          <w:sdt>
                            <w:sdtPr>
                              <w:alias w:val="NummerEtikett"/>
                              <w:tag w:val="NummerEtikett"/>
                              <w:id w:val="-1076052054"/>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982738121"/>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FUh5jwIAAJIFAAAOAAAAZHJzL2Uyb0RvYy54bWysVE1v2zAMvQ/YfxB0Xx3na2sQp8hSdBhQ&#10;tMXaoWdFlhJjkqhJSuzs14+S7STreumwiy2Jj6T49Mj5VaMV2QvnKzAFzS8GlAjDoazMpqDfn24+&#10;fKLEB2ZKpsCIgh6Ep1eL9+/mtZ2JIWxBlcIRDGL8rLYF3YZgZ1nm+VZo5i/ACoNGCU6zgFu3yUrH&#10;aoyuVTYcDKZZDa60DrjwHk+vWyNdpPhSCh7upfQiEFVQvFtIX5e+6/jNFnM22zhmtxXvrsH+4Raa&#10;VQaTHkNds8DIzlV/hdIVd+BBhgsOOgMpKy5SDVhNPnhRzeOWWZFqQXK8PdLk/19Yfrd/cKQqCzqa&#10;UGKYxjd6Ek1wOyxgFOmprZ8h6tEiLjSfocFn7s89HsaqG+l0/GM9BO1I9OFILgYjPDrl4xxfjBKO&#10;tnyYXw4T+9nJ2zofvgjQJC4K6vDxEqdsf+sD3gShPSQm86Cq8qZSKm2iYMRKObJn+NQqpDuixx8o&#10;ZUhd0OloMkiBDUT3NrIyMYxIkunSxcrbCtMqHJSIGGW+CYmUpUJfyc04F+aYP6EjSmKqtzh2+NOt&#10;3uLc1oEeKTOYcHTWlQGXqk89dqKs/NFTJls8En5Wd1yGZt0krUx7AayhPKAuHLSN5S2/qfDxbpkP&#10;D8xhJ+F743QI9/iRCpB86FaUbMH9eu084lHgaKWkxs4sqP+5Y05Qor4alP5lPh7HVk6b8eQj6oi4&#10;c8v63GJ2egWoiBznkOVpGfFB9UvpQD/jEFnGrGhihmPugoZ+uQrtvMAhxMVymUDYvJaFW/NoeQwd&#10;WY7SfGqembOdfgMq/w76HmazFzJusdHT2+UuoBSTxiPPLasd/9j4SfrdkIqT5XyfUKdRuvgN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FUh5jwIAAJI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D2CEF8C" w14:textId="0C5D6EAB" w:rsidR="00444AD2" w:rsidRPr="00756E21" w:rsidRDefault="0012171C" w:rsidP="00A118D8">
                    <w:pPr>
                      <w:pStyle w:val="Brdtext"/>
                      <w:jc w:val="left"/>
                    </w:pPr>
                    <w:sdt>
                      <w:sdtPr>
                        <w:alias w:val="NummerEtikett"/>
                        <w:tag w:val="NummerEtikett"/>
                        <w:id w:val="-1076052054"/>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982738121"/>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053148" w14:textId="77777777" w:rsidR="00444AD2" w:rsidRDefault="00444AD2" w:rsidP="00664D04">
    <w:pPr>
      <w:pStyle w:val="Brdtext"/>
    </w:pPr>
    <w:r>
      <w:rPr>
        <w:noProof/>
        <w:lang w:eastAsia="sv-SE"/>
      </w:rPr>
      <mc:AlternateContent>
        <mc:Choice Requires="wps">
          <w:drawing>
            <wp:anchor distT="0" distB="0" distL="0" distR="0" simplePos="0" relativeHeight="25165826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039D37" w14:textId="6A82FDC9" w:rsidR="00444AD2" w:rsidRDefault="0012171C" w:rsidP="00664D04">
                          <w:pPr>
                            <w:pStyle w:val="Brdtext"/>
                            <w:jc w:val="left"/>
                          </w:pPr>
                          <w:sdt>
                            <w:sdtPr>
                              <w:alias w:val="NummerEtikett"/>
                              <w:tag w:val="NummerEtikett"/>
                              <w:id w:val="224806701"/>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539586426"/>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5928EE74" w14:textId="335CBA45" w:rsidR="00444AD2" w:rsidRPr="000B6D9A" w:rsidRDefault="0012171C" w:rsidP="00C91AF4">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444AD2">
                                <w:t>Bilaga</w:t>
                              </w:r>
                            </w:sdtContent>
                          </w:sdt>
                          <w:r w:rsidR="00444AD2">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444AD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4.85pt;width:89.85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IPZV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rqi&#10;x+iUYRo9ehRd9CskME7laV2YAvXggIvdZ9uhzdv7gMuUdSe9Tn/kQ6BHoTe74sIZ4cmonJToGCUc&#10;unJcno1z9Yu9tfMhfhFWkyRU1KN5uaZsfRMiXgLoFpKCBaua+rpRKh8SYcSl8mTN0GoV8xth8QdK&#10;GdJW9PT4ZJQdG5vMe8/KJDciU2YIlzLvM8xS3CiRMMp8ExIly4m+EptxLswufkYnlESotxgO+P2r&#10;3mLc5wGLHNmauDPWjbE+Z59nbF+y+se2ZLLHo+AHeScxdosuc6XMrUtXC1tvQAxv+8kKjl836N4N&#10;C/GeeYwSGo71EO/wkcqi+naQKFla/+u1+4QHw6GlpMVoVjT8XDEvKFFfDbh/Vk4maZbzYXLyEUQi&#10;/lCzONSYlb60oESJReR4FhM+qq0ovdVP2CLzFBUqZjhiVzRuxcvYLwxsIS7m8wzC9DoWb8yD48l1&#10;KnPi5mP3xLwbCBxB/Vu7HWI2fcHjHpssg5uvIriYSb6v6tAATH7m/rCl0mo5PGfUfpfOfgM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iD2VY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55039D37" w14:textId="6A82FDC9" w:rsidR="00444AD2" w:rsidRDefault="0012171C" w:rsidP="00664D04">
                    <w:pPr>
                      <w:pStyle w:val="Brdtext"/>
                      <w:jc w:val="left"/>
                    </w:pPr>
                    <w:sdt>
                      <w:sdtPr>
                        <w:alias w:val="NummerEtikett"/>
                        <w:tag w:val="NummerEtikett"/>
                        <w:id w:val="224806701"/>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539586426"/>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5928EE74" w14:textId="335CBA45" w:rsidR="00444AD2" w:rsidRPr="000B6D9A" w:rsidRDefault="0012171C" w:rsidP="00C91AF4">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444AD2">
                          <w:t>Bilaga</w:t>
                        </w:r>
                      </w:sdtContent>
                    </w:sdt>
                    <w:r w:rsidR="00444AD2">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444AD2">
                          <w:t>1</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751BF5" w14:textId="77777777" w:rsidR="00444AD2" w:rsidRDefault="00444AD2" w:rsidP="00EE1584">
    <w:pPr>
      <w:pStyle w:val="Brdtext"/>
    </w:pPr>
    <w:r>
      <w:rPr>
        <w:noProof/>
        <w:lang w:eastAsia="sv-SE"/>
      </w:rPr>
      <mc:AlternateContent>
        <mc:Choice Requires="wps">
          <w:drawing>
            <wp:anchor distT="0" distB="0" distL="0" distR="0" simplePos="0" relativeHeight="25165827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02C7D6" w14:textId="76C7DDB9" w:rsidR="00444AD2" w:rsidRDefault="0012171C" w:rsidP="00A118D8">
                          <w:pPr>
                            <w:pStyle w:val="Brdtext"/>
                            <w:jc w:val="left"/>
                          </w:pPr>
                          <w:sdt>
                            <w:sdtPr>
                              <w:alias w:val="NummerEtikett"/>
                              <w:tag w:val="NummerEtikett"/>
                              <w:id w:val="2003933061"/>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794957767"/>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3CD8370B" w14:textId="4326047E" w:rsidR="00444AD2" w:rsidRPr="000B6D9A" w:rsidRDefault="0012171C" w:rsidP="00C91AF4">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444AD2">
                                <w:t>Bilaga</w:t>
                              </w:r>
                            </w:sdtContent>
                          </w:sdt>
                          <w:r w:rsidR="00444AD2">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444AD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15pt;margin-top:35.45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eR6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7I&#10;mROWevSouogrKuA4wdP6MCWrB092sfsMHbV5ex/oMlXdabTpT/Uw0hPQmx24FIzJ5FROSuoYZ5J0&#10;5bg8G2f0i723xxC/KLAsCRVHal7GVKxvQqSXkOnWJCULYJr6ujEmHxJh1KVBthbUahPzG8njDyvj&#10;WFvx0+OTUQ7sILn3kY1LYVSmzJAuVd5XmKW4MSrZGPdNaYIsF/pKbiGlcrv82TpZaUr1FsfBfv+q&#10;tzj3dZBHzgwu7pxt4wBz9XnG9pDVP7aQ6d6eAD+oO4mxW3SZK+WOAQuoN0QMhH6ygpfXDXXvRoR4&#10;L5BGiRpO6yHe0UcbIPRhkDhbAv567T7ZE8NJy1lLo1nx8HMlUHFmvjri/lk5maRZzofJyUciEsND&#10;zeJQ41b2EogSJS0iL7OY7KPZihrBPtEWmaespBJOUu6Kx614GfuFQVtIqvk8G9H0ehFv3IOXKXSC&#10;OXHzsXsS6AcCR6L+LWyHWExf8Li3TZ7Bz1eRuJhJnoDuUR0aQJOfuT9sqbRaDs/Zar9L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P/p5Hq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E02C7D6" w14:textId="76C7DDB9" w:rsidR="00444AD2" w:rsidRDefault="0012171C" w:rsidP="00A118D8">
                    <w:pPr>
                      <w:pStyle w:val="Brdtext"/>
                      <w:jc w:val="left"/>
                    </w:pPr>
                    <w:sdt>
                      <w:sdtPr>
                        <w:alias w:val="NummerEtikett"/>
                        <w:tag w:val="NummerEtikett"/>
                        <w:id w:val="2003933061"/>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794957767"/>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3CD8370B" w14:textId="4326047E" w:rsidR="00444AD2" w:rsidRPr="000B6D9A" w:rsidRDefault="0012171C" w:rsidP="00C91AF4">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444AD2">
                          <w:t>Bilaga</w:t>
                        </w:r>
                      </w:sdtContent>
                    </w:sdt>
                    <w:r w:rsidR="00444AD2">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444AD2">
                          <w:t>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15AA53" w14:textId="77777777" w:rsidR="00444AD2" w:rsidRDefault="00444AD2" w:rsidP="00EE1584">
    <w:pPr>
      <w:pStyle w:val="Brdtext"/>
    </w:pP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DAC39A" w14:textId="77777777" w:rsidR="00444AD2" w:rsidRDefault="00444AD2" w:rsidP="00664D04">
    <w:pPr>
      <w:pStyle w:val="Brdtext"/>
    </w:pPr>
    <w:r>
      <w:rPr>
        <w:noProof/>
        <w:lang w:eastAsia="sv-SE"/>
      </w:rPr>
      <mc:AlternateContent>
        <mc:Choice Requires="wps">
          <w:drawing>
            <wp:anchor distT="0" distB="0" distL="0" distR="0" simplePos="0" relativeHeight="25165826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604FCB" w14:textId="38B2850C" w:rsidR="00444AD2" w:rsidRDefault="0012171C" w:rsidP="00664D04">
                          <w:pPr>
                            <w:pStyle w:val="Brdtext"/>
                            <w:jc w:val="left"/>
                          </w:pPr>
                          <w:sdt>
                            <w:sdtPr>
                              <w:alias w:val="NummerEtikett"/>
                              <w:tag w:val="NummerEtikett"/>
                              <w:id w:val="1942184685"/>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982258767"/>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716C62BE" w14:textId="586830F5" w:rsidR="00444AD2" w:rsidRPr="000B6D9A" w:rsidRDefault="0012171C" w:rsidP="00C91AF4">
                          <w:pPr>
                            <w:pStyle w:val="Brdtext"/>
                          </w:pPr>
                          <w:sdt>
                            <w:sdtPr>
                              <w:alias w:val="BilageEtikett"/>
                              <w:tag w:val="BilageEtikett"/>
                              <w:id w:val="-869686705"/>
                              <w:lock w:val="sdtContentLocked"/>
                              <w:dataBinding w:prefixMappings="xmlns:ns0='http://rkdhs/mallar/lagstiftning/Skr/Skr.xsd'" w:xpath="/ns0:dokumentvärden[1]/ns0:bilagor[1]/ns0:bilaga[2]/@bilageetikett" w:storeItemID="{068625C3-B546-44A5-B525-B7CC092E5AD6}"/>
                              <w:text/>
                            </w:sdtPr>
                            <w:sdtEndPr/>
                            <w:sdtContent>
                              <w:r w:rsidR="00444AD2">
                                <w:t>Bilaga</w:t>
                              </w:r>
                            </w:sdtContent>
                          </w:sdt>
                          <w:r w:rsidR="00444AD2">
                            <w:t xml:space="preserve"> </w:t>
                          </w:r>
                          <w:sdt>
                            <w:sdtPr>
                              <w:alias w:val="BilageNummer"/>
                              <w:tag w:val="BilageNummer"/>
                              <w:id w:val="132687849"/>
                              <w:lock w:val="sdtContentLocked"/>
                              <w:dataBinding w:prefixMappings="xmlns:ns0='http://rkdhs/mallar/lagstiftning/Skr/Skr.xsd'" w:xpath="/ns0:dokumentvärden[1]/ns0:bilagor[1]/ns0:bilaga[2]/@bilagenummer" w:storeItemID="{068625C3-B546-44A5-B525-B7CC092E5AD6}"/>
                              <w:text/>
                            </w:sdtPr>
                            <w:sdtEndPr/>
                            <w:sdtContent>
                              <w:r w:rsidR="00444AD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yl0ujwIAAJMFAAAOAAAAZHJzL2Uyb0RvYy54bWysVMFu2zAMvQ/YPwi6r46ztFuDOEXWosOA&#10;oi3WDj0rspQYk0VNYmJnX19KtpOs66XDLrYkPpLi4xNnF21t2Fb5UIEteH4y4kxZCWVlVwX/8Xj9&#10;4TNnAYUthQGrCr5TgV/M37+bNW6qxrAGUyrPKIgN08YVfI3oplkW5FrVIpyAU5aMGnwtkLZ+lZVe&#10;NBS9Ntl4NDrLGvCl8yBVCHR61Rn5PMXXWkm80zooZKbgdDdMX5++y/jN5jMxXXnh1pXsryH+4Ra1&#10;qCwl3Ye6EijYxld/haor6SGAxhMJdQZaV1KlGqiafPSimoe1cCrVQuQEt6cp/L+w8nZ771lVFnxC&#10;9FhRU48eVYt+QwWMIz2NC1NCPTjCYfsFWmrzcB7oMFbdal/HP9XDyE6RdntyKRiT0Smf5NQxziTZ&#10;8nF+Pk7sZwdv5wN+VVCzuCi4p+YlTsX2JiDdhKADJCYLYKryujImbaJg1KXxbCuo1QbTHcnjD5Sx&#10;rCn42cfTUQpsIbp3kY2NYVSSTJ8uVt5VmFa4MypijP2uNFGWCn0lt5BS2X3+hI4oTane4tjjD7d6&#10;i3NXB3mkzGBx71xXFnyqPr2xA2Xlz4Ey3eGJ8KO64xLbZZu0kp8OClhCuSNheOheVnDyuqLu3YiA&#10;98LTU6KG03jAO/poA8Q+9CvO1uB/v3Ye8aRwsnLW0NMsePi1EV5xZr5Z0v55PolixbSZnH4iITF/&#10;bFkeW+ymvgSSRE6DyMm0jHg0w1J7qJ9oiixiVjIJKyl3wXFYXmI3MGgKSbVYJBC9Xifwxj44GUNH&#10;mqM2H9sn4V0vYCTp38LwiMX0hY47bPQMbrFB0mISeSS6Y7VvAL38pP1+SsXRcrxPqMMsnT8D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EPKXS6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0604FCB" w14:textId="38B2850C" w:rsidR="00444AD2" w:rsidRDefault="0012171C" w:rsidP="00664D04">
                    <w:pPr>
                      <w:pStyle w:val="Brdtext"/>
                      <w:jc w:val="left"/>
                    </w:pPr>
                    <w:sdt>
                      <w:sdtPr>
                        <w:alias w:val="NummerEtikett"/>
                        <w:tag w:val="NummerEtikett"/>
                        <w:id w:val="1942184685"/>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982258767"/>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716C62BE" w14:textId="586830F5" w:rsidR="00444AD2" w:rsidRPr="000B6D9A" w:rsidRDefault="0012171C" w:rsidP="00C91AF4">
                    <w:pPr>
                      <w:pStyle w:val="Brdtext"/>
                    </w:pPr>
                    <w:sdt>
                      <w:sdtPr>
                        <w:alias w:val="BilageEtikett"/>
                        <w:tag w:val="BilageEtikett"/>
                        <w:id w:val="-869686705"/>
                        <w:lock w:val="sdtContentLocked"/>
                        <w:dataBinding w:prefixMappings="xmlns:ns0='http://rkdhs/mallar/lagstiftning/Skr/Skr.xsd'" w:xpath="/ns0:dokumentvärden[1]/ns0:bilagor[1]/ns0:bilaga[2]/@bilageetikett" w:storeItemID="{068625C3-B546-44A5-B525-B7CC092E5AD6}"/>
                        <w:text/>
                      </w:sdtPr>
                      <w:sdtEndPr/>
                      <w:sdtContent>
                        <w:r w:rsidR="00444AD2">
                          <w:t>Bilaga</w:t>
                        </w:r>
                      </w:sdtContent>
                    </w:sdt>
                    <w:r w:rsidR="00444AD2">
                      <w:t xml:space="preserve"> </w:t>
                    </w:r>
                    <w:sdt>
                      <w:sdtPr>
                        <w:alias w:val="BilageNummer"/>
                        <w:tag w:val="BilageNummer"/>
                        <w:id w:val="132687849"/>
                        <w:lock w:val="sdtContentLocked"/>
                        <w:dataBinding w:prefixMappings="xmlns:ns0='http://rkdhs/mallar/lagstiftning/Skr/Skr.xsd'" w:xpath="/ns0:dokumentvärden[1]/ns0:bilagor[1]/ns0:bilaga[2]/@bilagenummer" w:storeItemID="{068625C3-B546-44A5-B525-B7CC092E5AD6}"/>
                        <w:text/>
                      </w:sdtPr>
                      <w:sdtEndPr/>
                      <w:sdtContent>
                        <w:r w:rsidR="00444AD2">
                          <w:t>2</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98F00A" w14:textId="77777777" w:rsidR="00444AD2" w:rsidRDefault="00444AD2" w:rsidP="00EE1584">
    <w:pPr>
      <w:pStyle w:val="Brdtext"/>
    </w:pPr>
    <w:r>
      <w:rPr>
        <w:noProof/>
        <w:lang w:eastAsia="sv-SE"/>
      </w:rPr>
      <mc:AlternateContent>
        <mc:Choice Requires="wps">
          <w:drawing>
            <wp:anchor distT="0" distB="0" distL="0" distR="0" simplePos="0" relativeHeight="25165827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EE17A4" w14:textId="264C7DE0" w:rsidR="00444AD2" w:rsidRDefault="0012171C" w:rsidP="00A118D8">
                          <w:pPr>
                            <w:pStyle w:val="Brdtext"/>
                            <w:jc w:val="left"/>
                          </w:pPr>
                          <w:sdt>
                            <w:sdtPr>
                              <w:alias w:val="NummerEtikett"/>
                              <w:tag w:val="NummerEtikett"/>
                              <w:id w:val="438025877"/>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060472399"/>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689AE8E0" w14:textId="6CBC3224" w:rsidR="00444AD2" w:rsidRPr="000B6D9A" w:rsidRDefault="0012171C" w:rsidP="00C91AF4">
                          <w:pPr>
                            <w:pStyle w:val="Brdtext"/>
                          </w:pPr>
                          <w:sdt>
                            <w:sdtPr>
                              <w:alias w:val="BilageEtikett"/>
                              <w:tag w:val="BilageEtikett"/>
                              <w:id w:val="868872089"/>
                              <w:lock w:val="sdtContentLocked"/>
                              <w:dataBinding w:prefixMappings="xmlns:ns0='http://rkdhs/mallar/lagstiftning/Skr/Skr.xsd'" w:xpath="/ns0:dokumentvärden[1]/ns0:bilagor[1]/ns0:bilaga[2]/@bilageetikett" w:storeItemID="{068625C3-B546-44A5-B525-B7CC092E5AD6}"/>
                              <w:text/>
                            </w:sdtPr>
                            <w:sdtEndPr/>
                            <w:sdtContent>
                              <w:r w:rsidR="00444AD2">
                                <w:t>Bilaga</w:t>
                              </w:r>
                            </w:sdtContent>
                          </w:sdt>
                          <w:r w:rsidR="00444AD2">
                            <w:t xml:space="preserve"> </w:t>
                          </w:r>
                          <w:sdt>
                            <w:sdtPr>
                              <w:alias w:val="BilageNummer"/>
                              <w:tag w:val="BilageNummer"/>
                              <w:id w:val="481515948"/>
                              <w:lock w:val="sdtContentLocked"/>
                              <w:dataBinding w:prefixMappings="xmlns:ns0='http://rkdhs/mallar/lagstiftning/Skr/Skr.xsd'" w:xpath="/ns0:dokumentvärden[1]/ns0:bilagor[1]/ns0:bilaga[2]/@bilagenummer" w:storeItemID="{068625C3-B546-44A5-B525-B7CC092E5AD6}"/>
                              <w:text/>
                            </w:sdtPr>
                            <w:sdtEndPr/>
                            <w:sdtContent>
                              <w:r w:rsidR="00444AD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7twzkAIAAJMFAAAOAAAAZHJzL2Uyb0RvYy54bWysVN9v2jAQfp+0/8Hy+wihlA1EqFirTpOq&#10;thpMfTaOXaLZPs82JOyv39lJgHV96bSX5Oz75fvuu5tfNVqRvXC+AlPQfDCkRBgOZWWeC/p9ffvh&#10;EyU+MFMyBUYU9CA8vVq8fzev7UyMYAuqFI5gEONntS3oNgQ7yzLPt0IzPwArDColOM0CHt1zVjpW&#10;Y3StstFwOMlqcKV1wIX3eHvTKukixZdS8PAgpReBqILi20L6uvTdxG+2mLPZs2N2W/HuGewfXqFZ&#10;ZTDpMdQNC4zsXPVXKF1xBx5kGHDQGUhZcZFqwGry4YtqVltmRaoFwfH2CJP/f2H5/f7Rkaos6MWU&#10;EsM09mgtmuB2WMBFhKe2foZWK4t2ofkMDba5v/d4GatupNPxj/UQ1CPQhyO4GIzw6JSPc+wYJRx1&#10;+SifjhL62cnbOh++CNAkCgV12LyEKdvf+YAvQdPeJCbzoKrytlIqHSJhxLVyZM+w1SqkN6LHH1bK&#10;kLqgk4vLYQpsILq3kZWJYUSiTJcuVt5WmKRwUCLaKPNNSIQsFfpKbsa5MMf8yTpaSUz1FsfO/vSq&#10;tzi3daBHygwmHJ11ZcCl6tOMnSArf/SQydYeAT+rO4qh2TSJK/mkZ8AGygMSw0E7Wd7y2wq7d8d8&#10;eGQORwkbjushPOBHKkD0oZMo2YL79dp9tEeGo5aSGkezoP7njjlBifpqkPvTfDyOs5wO48uPSCTi&#10;zjWbc43Z6WtASuS4iCxPYrQPqhelA/2EW2QZs6KKGY65Cxp68Tq0CwO3EBfLZTLC6bUs3JmV5TF0&#10;hDlyc908MWc7Agek/j30Q8xmL3jc2kZPb5e7gFxMJI9At6h2DcDJT9zvtlRcLefnZHXapYv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37twz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4EE17A4" w14:textId="264C7DE0" w:rsidR="00444AD2" w:rsidRDefault="0012171C" w:rsidP="00A118D8">
                    <w:pPr>
                      <w:pStyle w:val="Brdtext"/>
                      <w:jc w:val="left"/>
                    </w:pPr>
                    <w:sdt>
                      <w:sdtPr>
                        <w:alias w:val="NummerEtikett"/>
                        <w:tag w:val="NummerEtikett"/>
                        <w:id w:val="438025877"/>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060472399"/>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689AE8E0" w14:textId="6CBC3224" w:rsidR="00444AD2" w:rsidRPr="000B6D9A" w:rsidRDefault="0012171C" w:rsidP="00C91AF4">
                    <w:pPr>
                      <w:pStyle w:val="Brdtext"/>
                    </w:pPr>
                    <w:sdt>
                      <w:sdtPr>
                        <w:alias w:val="BilageEtikett"/>
                        <w:tag w:val="BilageEtikett"/>
                        <w:id w:val="868872089"/>
                        <w:lock w:val="sdtContentLocked"/>
                        <w:dataBinding w:prefixMappings="xmlns:ns0='http://rkdhs/mallar/lagstiftning/Skr/Skr.xsd'" w:xpath="/ns0:dokumentvärden[1]/ns0:bilagor[1]/ns0:bilaga[2]/@bilageetikett" w:storeItemID="{068625C3-B546-44A5-B525-B7CC092E5AD6}"/>
                        <w:text/>
                      </w:sdtPr>
                      <w:sdtEndPr/>
                      <w:sdtContent>
                        <w:r w:rsidR="00444AD2">
                          <w:t>Bilaga</w:t>
                        </w:r>
                      </w:sdtContent>
                    </w:sdt>
                    <w:r w:rsidR="00444AD2">
                      <w:t xml:space="preserve"> </w:t>
                    </w:r>
                    <w:sdt>
                      <w:sdtPr>
                        <w:alias w:val="BilageNummer"/>
                        <w:tag w:val="BilageNummer"/>
                        <w:id w:val="481515948"/>
                        <w:lock w:val="sdtContentLocked"/>
                        <w:dataBinding w:prefixMappings="xmlns:ns0='http://rkdhs/mallar/lagstiftning/Skr/Skr.xsd'" w:xpath="/ns0:dokumentvärden[1]/ns0:bilagor[1]/ns0:bilaga[2]/@bilagenummer" w:storeItemID="{068625C3-B546-44A5-B525-B7CC092E5AD6}"/>
                        <w:text/>
                      </w:sdtPr>
                      <w:sdtEndPr/>
                      <w:sdtContent>
                        <w:r w:rsidR="00444AD2">
                          <w:t>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A8C86F" w14:textId="77777777" w:rsidR="00444AD2" w:rsidRDefault="00444AD2"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23A8F1" w14:textId="77777777" w:rsidR="00444AD2" w:rsidRDefault="00444AD2" w:rsidP="00664D04">
    <w:pPr>
      <w:pStyle w:val="Brdtext"/>
    </w:pPr>
    <w:r>
      <w:rPr>
        <w:noProof/>
        <w:lang w:eastAsia="sv-SE"/>
      </w:rPr>
      <mc:AlternateContent>
        <mc:Choice Requires="wps">
          <w:drawing>
            <wp:anchor distT="0" distB="0" distL="0" distR="0" simplePos="0" relativeHeight="2516582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9DED6A" w14:textId="296233BA" w:rsidR="00444AD2" w:rsidRDefault="0012171C" w:rsidP="00664D04">
                          <w:pPr>
                            <w:pStyle w:val="Brdtext"/>
                            <w:jc w:val="left"/>
                          </w:pPr>
                          <w:sdt>
                            <w:sdtPr>
                              <w:alias w:val="NummerEtikett"/>
                              <w:tag w:val="NummerEtikett"/>
                              <w:id w:val="-1420632370"/>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308321164"/>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0DD17411" w14:textId="23B7F7BA" w:rsidR="00444AD2" w:rsidRPr="000B6D9A" w:rsidRDefault="0012171C" w:rsidP="00C91AF4">
                          <w:pPr>
                            <w:pStyle w:val="Brdtext"/>
                          </w:pPr>
                          <w:sdt>
                            <w:sdtPr>
                              <w:alias w:val="BilageEtikett"/>
                              <w:tag w:val="BilageEtikett"/>
                              <w:id w:val="1857845855"/>
                              <w:lock w:val="sdtContentLocked"/>
                              <w:dataBinding w:prefixMappings="xmlns:ns0='http://rkdhs/mallar/lagstiftning/Skr/Skr.xsd'" w:xpath="/ns0:dokumentvärden[1]/ns0:bilagor[1]/ns0:bilaga[3]/@bilageetikett" w:storeItemID="{068625C3-B546-44A5-B525-B7CC092E5AD6}"/>
                              <w:text/>
                            </w:sdtPr>
                            <w:sdtEndPr/>
                            <w:sdtContent>
                              <w:r w:rsidR="00444AD2">
                                <w:t>Bilaga</w:t>
                              </w:r>
                            </w:sdtContent>
                          </w:sdt>
                          <w:r w:rsidR="00444AD2">
                            <w:t xml:space="preserve"> </w:t>
                          </w:r>
                          <w:sdt>
                            <w:sdtPr>
                              <w:alias w:val="BilageNummer"/>
                              <w:tag w:val="BilageNummer"/>
                              <w:id w:val="-555551198"/>
                              <w:lock w:val="sdtContentLocked"/>
                              <w:dataBinding w:prefixMappings="xmlns:ns0='http://rkdhs/mallar/lagstiftning/Skr/Skr.xsd'" w:xpath="/ns0:dokumentvärden[1]/ns0:bilagor[1]/ns0:bilaga[3]/@bilagenummer" w:storeItemID="{068625C3-B546-44A5-B525-B7CC092E5AD6}"/>
                              <w:text/>
                            </w:sdtPr>
                            <w:sdtEndPr/>
                            <w:sdtContent>
                              <w:r w:rsidR="00444AD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AgTEjQIAAJMFAAAOAAAAZHJzL2Uyb0RvYy54bWysVEtPGzEQvlfqf7B8L5tNAy0RG5SCqCoh&#10;QIWKs+O1yaq2xx072U1/PWPv5lHKhaqXXdvzzeubx9l5Zw1bKwwNuIqXRyPOlJNQN+6p4j8erj58&#10;5ixE4WphwKmKb1Tg57P3785aP1VjWIKpFTIy4sK09RVfxuinRRHkUlkRjsArR0INaEWkKz4VNYqW&#10;rFtTjEejk6IFrD2CVCHQ62Uv5LNsX2sl463WQUVmKk6xxfzF/F2kbzE7E9MnFH7ZyCEM8Q9RWNE4&#10;crozdSmiYCts/jJlG4kQQMcjCbYArRupcg6UTTl6kc39UniVcyFygt/RFP6fWXmzvkPW1BWfjDlz&#10;wlKNHlQXcUUJjBM9rQ9TQt17wsXuC3RU5u17oMeUdafRpj/lw0hORG925JIxJpNSOSmpYpxJkpXj&#10;8nSc2S/22h5D/KrAsnSoOFLxMqdifR0iRULQLSQ5C2Ca+qoxJl9Sw6gLg2wtqNQm5hhJ4w+Ucayt&#10;+MnH41E27CCp95aNS2ZUbpnBXcq8zzCf4saohDHuu9JEWU70Fd9CSuV2/jM6oTS5eovigN9H9Rbl&#10;Pg/SyJ7BxZ2ybRxgzj7P2J6y+ueWMt3jifCDvNMxdosu90pfuvS0gHpDjYHQT1bw8qqh6l2LEO8E&#10;0ihRwWk9xFv6aAPEPgwnzpaAv197T3jqcJJy1tJoVjz8WglUnJlvjnr/tJxM0izny+T4E0XD8FCy&#10;OJS4lb0AaomSFpGX+Zjw0WyPGsE+0haZJ68kEk6S74rH7fEi9guDtpBU83kG0fR6Ea/dvZfJdKI5&#10;9eZD9yjQDw0cqfVvYDvEYvqij3ts0gx+vorUi7nJ96wOBaDJz70/bKm0Wg7vGbXfpbNn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AzAgTEjQIAAJM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509DED6A" w14:textId="296233BA" w:rsidR="00444AD2" w:rsidRDefault="0012171C" w:rsidP="00664D04">
                    <w:pPr>
                      <w:pStyle w:val="Brdtext"/>
                      <w:jc w:val="left"/>
                    </w:pPr>
                    <w:sdt>
                      <w:sdtPr>
                        <w:alias w:val="NummerEtikett"/>
                        <w:tag w:val="NummerEtikett"/>
                        <w:id w:val="-1420632370"/>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308321164"/>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0DD17411" w14:textId="23B7F7BA" w:rsidR="00444AD2" w:rsidRPr="000B6D9A" w:rsidRDefault="0012171C" w:rsidP="00C91AF4">
                    <w:pPr>
                      <w:pStyle w:val="Brdtext"/>
                    </w:pPr>
                    <w:sdt>
                      <w:sdtPr>
                        <w:alias w:val="BilageEtikett"/>
                        <w:tag w:val="BilageEtikett"/>
                        <w:id w:val="1857845855"/>
                        <w:lock w:val="sdtContentLocked"/>
                        <w:dataBinding w:prefixMappings="xmlns:ns0='http://rkdhs/mallar/lagstiftning/Skr/Skr.xsd'" w:xpath="/ns0:dokumentvärden[1]/ns0:bilagor[1]/ns0:bilaga[3]/@bilageetikett" w:storeItemID="{068625C3-B546-44A5-B525-B7CC092E5AD6}"/>
                        <w:text/>
                      </w:sdtPr>
                      <w:sdtEndPr/>
                      <w:sdtContent>
                        <w:r w:rsidR="00444AD2">
                          <w:t>Bilaga</w:t>
                        </w:r>
                      </w:sdtContent>
                    </w:sdt>
                    <w:r w:rsidR="00444AD2">
                      <w:t xml:space="preserve"> </w:t>
                    </w:r>
                    <w:sdt>
                      <w:sdtPr>
                        <w:alias w:val="BilageNummer"/>
                        <w:tag w:val="BilageNummer"/>
                        <w:id w:val="-555551198"/>
                        <w:lock w:val="sdtContentLocked"/>
                        <w:dataBinding w:prefixMappings="xmlns:ns0='http://rkdhs/mallar/lagstiftning/Skr/Skr.xsd'" w:xpath="/ns0:dokumentvärden[1]/ns0:bilagor[1]/ns0:bilaga[3]/@bilagenummer" w:storeItemID="{068625C3-B546-44A5-B525-B7CC092E5AD6}"/>
                        <w:text/>
                      </w:sdtPr>
                      <w:sdtEndPr/>
                      <w:sdtContent>
                        <w:r w:rsidR="00444AD2">
                          <w:t>3</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D6E74A" w14:textId="77777777" w:rsidR="00444AD2" w:rsidRDefault="00444AD2" w:rsidP="00EE1584">
    <w:pPr>
      <w:pStyle w:val="Brdtext"/>
    </w:pPr>
    <w:r>
      <w:rPr>
        <w:noProof/>
        <w:lang w:eastAsia="sv-SE"/>
      </w:rPr>
      <mc:AlternateContent>
        <mc:Choice Requires="wps">
          <w:drawing>
            <wp:anchor distT="0" distB="0" distL="0" distR="0" simplePos="0" relativeHeight="251658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40250B" w14:textId="0CFCA664" w:rsidR="00444AD2" w:rsidRDefault="0012171C" w:rsidP="00A118D8">
                          <w:pPr>
                            <w:pStyle w:val="Brdtext"/>
                            <w:jc w:val="left"/>
                          </w:pPr>
                          <w:sdt>
                            <w:sdtPr>
                              <w:alias w:val="NummerEtikett"/>
                              <w:tag w:val="NummerEtikett"/>
                              <w:id w:val="1068761000"/>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257644225"/>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6F53D898" w14:textId="16142515" w:rsidR="00444AD2" w:rsidRPr="000B6D9A" w:rsidRDefault="0012171C" w:rsidP="00C91AF4">
                          <w:pPr>
                            <w:pStyle w:val="Brdtext"/>
                          </w:pPr>
                          <w:sdt>
                            <w:sdtPr>
                              <w:alias w:val="BilageEtikett"/>
                              <w:tag w:val="BilageEtikett"/>
                              <w:id w:val="-44991124"/>
                              <w:lock w:val="sdtContentLocked"/>
                              <w:dataBinding w:prefixMappings="xmlns:ns0='http://rkdhs/mallar/lagstiftning/Skr/Skr.xsd'" w:xpath="/ns0:dokumentvärden[1]/ns0:bilagor[1]/ns0:bilaga[3]/@bilageetikett" w:storeItemID="{068625C3-B546-44A5-B525-B7CC092E5AD6}"/>
                              <w:text/>
                            </w:sdtPr>
                            <w:sdtEndPr/>
                            <w:sdtContent>
                              <w:r w:rsidR="00444AD2">
                                <w:t>Bilaga</w:t>
                              </w:r>
                            </w:sdtContent>
                          </w:sdt>
                          <w:r w:rsidR="00444AD2">
                            <w:t xml:space="preserve"> </w:t>
                          </w:r>
                          <w:sdt>
                            <w:sdtPr>
                              <w:alias w:val="BilageNummer"/>
                              <w:tag w:val="BilageNummer"/>
                              <w:id w:val="-374777036"/>
                              <w:lock w:val="sdtContentLocked"/>
                              <w:dataBinding w:prefixMappings="xmlns:ns0='http://rkdhs/mallar/lagstiftning/Skr/Skr.xsd'" w:xpath="/ns0:dokumentvärden[1]/ns0:bilagor[1]/ns0:bilaga[3]/@bilagenummer" w:storeItemID="{068625C3-B546-44A5-B525-B7CC092E5AD6}"/>
                              <w:text/>
                            </w:sdtPr>
                            <w:sdtEndPr/>
                            <w:sdtContent>
                              <w:r w:rsidR="00444AD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VmijgIAAJMFAAAOAAAAZHJzL2Uyb0RvYy54bWysVE1PGzEQvVfqf7B8L5sNgZaIDUpBVJUQ&#10;oELF2fHaZFV/1Xaym/76Pns3H6VcqHrZtT1vZjxv3vj8otOKrIUPjTUVLY9GlAjDbd2Y54p+f7z+&#10;8ImSEJmpmbJGVHQjAr2YvX933rqpGNulVbXwBEFMmLauossY3bQoAl8KzcKRdcLAKK3XLGLrn4va&#10;sxbRtSrGo9Fp0VpfO2+5CAGnV72RznJ8KQWPd1IGEYmqKO4W89fn7yJ9i9k5mz575pYNH67B/uEW&#10;mjUGSXehrlhkZOWbv0LphnsbrIxH3OrCStlwkWtANeXoRTUPS+ZErgXkBLejKfy/sPx2fe9JU1d0&#10;UlJimEaPHkUX/QoFHCd6WhemQD044GL32XZo8/Y84DBV3Umv0x/1ENhB9GZHLoIRnpzKSYmOUcJh&#10;K8fl2TizX+y9nQ/xi7CapEVFPZqXOWXrmxBxE0C3kJQsWNXU141SeZMEIy6VJ2uGVquY7wiPP1DK&#10;kLaip8cnoxzY2OTeR1YmhRFZMkO6VHlfYV7FjRIJo8w3IUFZLvSV3IxzYXb5MzqhJFK9xXHA72/1&#10;Fue+DnjkzNbEnbNujPW5+jxje8rqH1vKZI8H4Qd1p2XsFl3WyningIWtNxCGt/1kBcevG3TvhoV4&#10;zzxGCQ3H8xDv8JHKgn07rChZWv/rtfOEh8JhpaTFaFY0/FwxLyhRXw20f1ZOJmmW82Zy8hFCIv7Q&#10;sji0mJW+tJAE5I3b5WXCR7VdSm/1E16RecoKEzMcuSsat8vL2D8YeIW4mM8zCNPrWLwxD46n0Inm&#10;pM3H7ol5Nwg4Qvq3djvEbPpCxz02eQY3X0VoMYs8Ed2zOjQAk5+1P7xS6Wk53GfU/i2d/QY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yQVZoo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840250B" w14:textId="0CFCA664" w:rsidR="00444AD2" w:rsidRDefault="0012171C" w:rsidP="00A118D8">
                    <w:pPr>
                      <w:pStyle w:val="Brdtext"/>
                      <w:jc w:val="left"/>
                    </w:pPr>
                    <w:sdt>
                      <w:sdtPr>
                        <w:alias w:val="NummerEtikett"/>
                        <w:tag w:val="NummerEtikett"/>
                        <w:id w:val="1068761000"/>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257644225"/>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6F53D898" w14:textId="16142515" w:rsidR="00444AD2" w:rsidRPr="000B6D9A" w:rsidRDefault="0012171C" w:rsidP="00C91AF4">
                    <w:pPr>
                      <w:pStyle w:val="Brdtext"/>
                    </w:pPr>
                    <w:sdt>
                      <w:sdtPr>
                        <w:alias w:val="BilageEtikett"/>
                        <w:tag w:val="BilageEtikett"/>
                        <w:id w:val="-44991124"/>
                        <w:lock w:val="sdtContentLocked"/>
                        <w:dataBinding w:prefixMappings="xmlns:ns0='http://rkdhs/mallar/lagstiftning/Skr/Skr.xsd'" w:xpath="/ns0:dokumentvärden[1]/ns0:bilagor[1]/ns0:bilaga[3]/@bilageetikett" w:storeItemID="{068625C3-B546-44A5-B525-B7CC092E5AD6}"/>
                        <w:text/>
                      </w:sdtPr>
                      <w:sdtEndPr/>
                      <w:sdtContent>
                        <w:r w:rsidR="00444AD2">
                          <w:t>Bilaga</w:t>
                        </w:r>
                      </w:sdtContent>
                    </w:sdt>
                    <w:r w:rsidR="00444AD2">
                      <w:t xml:space="preserve"> </w:t>
                    </w:r>
                    <w:sdt>
                      <w:sdtPr>
                        <w:alias w:val="BilageNummer"/>
                        <w:tag w:val="BilageNummer"/>
                        <w:id w:val="-374777036"/>
                        <w:lock w:val="sdtContentLocked"/>
                        <w:dataBinding w:prefixMappings="xmlns:ns0='http://rkdhs/mallar/lagstiftning/Skr/Skr.xsd'" w:xpath="/ns0:dokumentvärden[1]/ns0:bilagor[1]/ns0:bilaga[3]/@bilagenummer" w:storeItemID="{068625C3-B546-44A5-B525-B7CC092E5AD6}"/>
                        <w:text/>
                      </w:sdtPr>
                      <w:sdtEndPr/>
                      <w:sdtContent>
                        <w:r w:rsidR="00444AD2">
                          <w:t>3</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8B8E6F" w14:textId="77777777" w:rsidR="00444AD2" w:rsidRDefault="00444AD2"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41DE34" w14:textId="77777777" w:rsidR="00444AD2" w:rsidRDefault="00444AD2" w:rsidP="00664D04">
    <w:pPr>
      <w:pStyle w:val="Brdtext"/>
    </w:pPr>
    <w:r>
      <w:rPr>
        <w:noProof/>
        <w:lang w:eastAsia="sv-SE"/>
      </w:rPr>
      <mc:AlternateContent>
        <mc:Choice Requires="wps">
          <w:drawing>
            <wp:anchor distT="0" distB="0" distL="0" distR="0" simplePos="0" relativeHeight="25165826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5EEBBD" w14:textId="256AFF21" w:rsidR="00444AD2" w:rsidRDefault="0012171C" w:rsidP="00664D04">
                          <w:pPr>
                            <w:pStyle w:val="Brdtext"/>
                            <w:jc w:val="left"/>
                          </w:pPr>
                          <w:sdt>
                            <w:sdtPr>
                              <w:alias w:val="NummerEtikett"/>
                              <w:tag w:val="NummerEtikett"/>
                              <w:id w:val="-552848348"/>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823814152"/>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0BE9AB2A" w14:textId="36B96046" w:rsidR="00444AD2" w:rsidRPr="000B6D9A" w:rsidRDefault="0012171C" w:rsidP="00C91AF4">
                          <w:pPr>
                            <w:pStyle w:val="Brdtext"/>
                          </w:pPr>
                          <w:sdt>
                            <w:sdtPr>
                              <w:alias w:val="BilageEtikett"/>
                              <w:tag w:val="BilageEtikett"/>
                              <w:id w:val="1018194956"/>
                              <w:lock w:val="sdtContentLocked"/>
                              <w:dataBinding w:prefixMappings="xmlns:ns0='http://rkdhs/mallar/lagstiftning/Skr/Skr.xsd'" w:xpath="/ns0:dokumentvärden[1]/ns0:bilagor[1]/ns0:bilaga[4]/@bilageetikett" w:storeItemID="{068625C3-B546-44A5-B525-B7CC092E5AD6}"/>
                              <w:text/>
                            </w:sdtPr>
                            <w:sdtEndPr/>
                            <w:sdtContent>
                              <w:r w:rsidR="00444AD2">
                                <w:t>Bilaga</w:t>
                              </w:r>
                            </w:sdtContent>
                          </w:sdt>
                          <w:r w:rsidR="00444AD2">
                            <w:t xml:space="preserve"> </w:t>
                          </w:r>
                          <w:sdt>
                            <w:sdtPr>
                              <w:alias w:val="BilageNummer"/>
                              <w:tag w:val="BilageNummer"/>
                              <w:id w:val="1533768031"/>
                              <w:lock w:val="sdtContentLocked"/>
                              <w:dataBinding w:prefixMappings="xmlns:ns0='http://rkdhs/mallar/lagstiftning/Skr/Skr.xsd'" w:xpath="/ns0:dokumentvärden[1]/ns0:bilagor[1]/ns0:bilaga[4]/@bilagenummer" w:storeItemID="{068625C3-B546-44A5-B525-B7CC092E5AD6}"/>
                              <w:text/>
                            </w:sdtPr>
                            <w:sdtEndPr/>
                            <w:sdtContent>
                              <w:r w:rsidR="00444AD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EYg7kAIAAJMFAAAOAAAAZHJzL2Uyb0RvYy54bWysVN9v2jAQfp+0/8Hy+whh0K2IUDEqpklV&#10;W62d+mwcG6LZPs82JOyv79lJgHV96bSX5Oz75fvuu5tdNVqRvXC+AlPQfDCkRBgOZWU2Bf3xuPrw&#10;mRIfmCmZAiMKehCeXs3fv5vVdipGsAVVCkcwiPHT2hZ0G4KdZpnnW6GZH4AVBpUSnGYBj26TlY7V&#10;GF2rbDQcXmQ1uNI64MJ7vL1ulXSe4kspeLiT0otAVEHxbSF9Xfqu4zebz9h045jdVrx7BvuHV2hW&#10;GUx6DHXNAiM7V/0VSlfcgQcZBhx0BlJWXKQasJp8+KKahy2zItWC4Hh7hMn/v7D8dn/vSFUWdDym&#10;xDCNPXoUTXA7LGAU4amtn6LVg0W70HyBBtvc33u8jFU30un4x3oI6hHowxFcDEZ4dMrHOXaMEo66&#10;fJRfjhL62cnbOh++CtAkCgV12LyEKdvf+IAvQdPeJCbzoKpyVSmVDpEwYqkc2TNstQrpjejxh5Uy&#10;pC7oxcfJMAU2EN3byMrEMCJRpksXK28rTFI4KBFtlPkuJEKWCn0lN+NcmGP+ZB2tJKZ6i2Nnf3rV&#10;W5zbOtAjZQYTjs66MuBS9WnGTpCVP3vIZGuPgJ/VHcXQrJvEldGkZ8AaygMSw0E7Wd7yVYXdu2E+&#10;3DOHo4QNx/UQ7vAjFSD60EmUbMH9fu0+2iPDUUtJjaNZUP9rx5ygRH0zyP3LfDyOs5wO48knJBJx&#10;55r1ucbs9BKQEjkuIsuTGO2D6kXpQD/hFlnErKhihmPugoZeXIZ2YeAW4mKxSEY4vZaFG/NgeQwd&#10;YY7cfGyemLMdgQNS/xb6IWbTFzxubaOnt4tdQC4mkkegW1S7BuDkJ+53WyqulvNzsjrt0vkz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BEYg7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75EEBBD" w14:textId="256AFF21" w:rsidR="00444AD2" w:rsidRDefault="0012171C" w:rsidP="00664D04">
                    <w:pPr>
                      <w:pStyle w:val="Brdtext"/>
                      <w:jc w:val="left"/>
                    </w:pPr>
                    <w:sdt>
                      <w:sdtPr>
                        <w:alias w:val="NummerEtikett"/>
                        <w:tag w:val="NummerEtikett"/>
                        <w:id w:val="-552848348"/>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823814152"/>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0BE9AB2A" w14:textId="36B96046" w:rsidR="00444AD2" w:rsidRPr="000B6D9A" w:rsidRDefault="0012171C" w:rsidP="00C91AF4">
                    <w:pPr>
                      <w:pStyle w:val="Brdtext"/>
                    </w:pPr>
                    <w:sdt>
                      <w:sdtPr>
                        <w:alias w:val="BilageEtikett"/>
                        <w:tag w:val="BilageEtikett"/>
                        <w:id w:val="1018194956"/>
                        <w:lock w:val="sdtContentLocked"/>
                        <w:dataBinding w:prefixMappings="xmlns:ns0='http://rkdhs/mallar/lagstiftning/Skr/Skr.xsd'" w:xpath="/ns0:dokumentvärden[1]/ns0:bilagor[1]/ns0:bilaga[4]/@bilageetikett" w:storeItemID="{068625C3-B546-44A5-B525-B7CC092E5AD6}"/>
                        <w:text/>
                      </w:sdtPr>
                      <w:sdtEndPr/>
                      <w:sdtContent>
                        <w:r w:rsidR="00444AD2">
                          <w:t>Bilaga</w:t>
                        </w:r>
                      </w:sdtContent>
                    </w:sdt>
                    <w:r w:rsidR="00444AD2">
                      <w:t xml:space="preserve"> </w:t>
                    </w:r>
                    <w:sdt>
                      <w:sdtPr>
                        <w:alias w:val="BilageNummer"/>
                        <w:tag w:val="BilageNummer"/>
                        <w:id w:val="1533768031"/>
                        <w:lock w:val="sdtContentLocked"/>
                        <w:dataBinding w:prefixMappings="xmlns:ns0='http://rkdhs/mallar/lagstiftning/Skr/Skr.xsd'" w:xpath="/ns0:dokumentvärden[1]/ns0:bilagor[1]/ns0:bilaga[4]/@bilagenummer" w:storeItemID="{068625C3-B546-44A5-B525-B7CC092E5AD6}"/>
                        <w:text/>
                      </w:sdtPr>
                      <w:sdtEndPr/>
                      <w:sdtContent>
                        <w:r w:rsidR="00444AD2">
                          <w:t>4</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200168" w14:textId="77777777" w:rsidR="00444AD2" w:rsidRDefault="00444AD2" w:rsidP="00EE1584">
    <w:pPr>
      <w:pStyle w:val="Brdtext"/>
    </w:pPr>
    <w:r>
      <w:rPr>
        <w:noProof/>
        <w:lang w:eastAsia="sv-SE"/>
      </w:rPr>
      <mc:AlternateContent>
        <mc:Choice Requires="wps">
          <w:drawing>
            <wp:anchor distT="0" distB="0" distL="0" distR="0" simplePos="0" relativeHeight="25165828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BB08DC" w14:textId="2FB809FD" w:rsidR="00444AD2" w:rsidRDefault="0012171C" w:rsidP="00A118D8">
                          <w:pPr>
                            <w:pStyle w:val="Brdtext"/>
                            <w:jc w:val="left"/>
                          </w:pPr>
                          <w:sdt>
                            <w:sdtPr>
                              <w:alias w:val="NummerEtikett"/>
                              <w:tag w:val="NummerEtikett"/>
                              <w:id w:val="1956594412"/>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543042092"/>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0A8D8AEE" w14:textId="0B5E3C19" w:rsidR="00444AD2" w:rsidRPr="000B6D9A" w:rsidRDefault="0012171C" w:rsidP="00C91AF4">
                          <w:pPr>
                            <w:pStyle w:val="Brdtext"/>
                          </w:pPr>
                          <w:sdt>
                            <w:sdtPr>
                              <w:alias w:val="BilageEtikett"/>
                              <w:tag w:val="BilageEtikett"/>
                              <w:id w:val="-433140642"/>
                              <w:lock w:val="sdtContentLocked"/>
                              <w:dataBinding w:prefixMappings="xmlns:ns0='http://rkdhs/mallar/lagstiftning/Skr/Skr.xsd'" w:xpath="/ns0:dokumentvärden[1]/ns0:bilagor[1]/ns0:bilaga[4]/@bilageetikett" w:storeItemID="{068625C3-B546-44A5-B525-B7CC092E5AD6}"/>
                              <w:text/>
                            </w:sdtPr>
                            <w:sdtEndPr/>
                            <w:sdtContent>
                              <w:r w:rsidR="00444AD2">
                                <w:t>Bilaga</w:t>
                              </w:r>
                            </w:sdtContent>
                          </w:sdt>
                          <w:r w:rsidR="00444AD2">
                            <w:t xml:space="preserve"> </w:t>
                          </w:r>
                          <w:sdt>
                            <w:sdtPr>
                              <w:alias w:val="BilageNummer"/>
                              <w:tag w:val="BilageNummer"/>
                              <w:id w:val="-1923016982"/>
                              <w:lock w:val="sdtContentLocked"/>
                              <w:dataBinding w:prefixMappings="xmlns:ns0='http://rkdhs/mallar/lagstiftning/Skr/Skr.xsd'" w:xpath="/ns0:dokumentvärden[1]/ns0:bilagor[1]/ns0:bilaga[4]/@bilagenummer" w:storeItemID="{068625C3-B546-44A5-B525-B7CC092E5AD6}"/>
                              <w:text/>
                            </w:sdtPr>
                            <w:sdtEndPr/>
                            <w:sdtContent>
                              <w:r w:rsidR="00444AD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zC6ikAIAAJMFAAAOAAAAZHJzL2Uyb0RvYy54bWysVN9v2jAQfp+0/8Hy+xpCKVsRoWKtOk1C&#10;bTWY+mwcG6LZPs82JOyv39lJgHV96bSX5Oz75fvuu5veNFqRvXC+AlPQ/GJAiTAcyspsCvp9df/h&#10;EyU+MFMyBUYU9CA8vZm9fzet7UQMYQuqFI5gEOMntS3oNgQ7yTLPt0IzfwFWGFRKcJoFPLpNVjpW&#10;Y3StsuFgMM5qcKV1wIX3eHvXKuksxZdS8PAopReBqILi20L6uvRdx282m7LJxjG7rXj3DPYPr9Cs&#10;Mpj0GOqOBUZ2rvorlK64Aw8yXHDQGUhZcZFqwGrywYtqlltmRaoFwfH2CJP/f2H5w/7Jkaos6OiS&#10;EsM09mglmuB2WMBlhKe2foJWS4t2ofkMDba5v/d4GatupNPxj/UQ1CPQhyO4GIzw6JSPcuwYJRx1&#10;+TC/Hib0s5O3dT58EaBJFArqsHkJU7Zf+IAvQdPeJCbzoKryvlIqHSJhxK1yZM+w1SqkN6LHH1bK&#10;kLqg48urQQpsILq3kZWJYUSiTJcuVt5WmKRwUCLaKPNNSIQsFfpKbsa5MMf8yTpaSUz1FsfO/vSq&#10;tzi3daBHygwmHJ11ZcCl6tOMnSArf/SQydYeAT+rO4qhWTeJK8Nxz4A1lAckhoN2srzl9xV2b8F8&#10;eGIORwkbjushPOJHKkD0oZMo2YL79dp9tEeGo5aSGkezoP7njjlBifpqkPvX+WgUZzkdRlcfkUjE&#10;nWvW5xqz07eAlMhxEVmexGgfVC9KB/oZt8g8ZkUVMxxzFzT04m1oFwZuIS7m82SE02tZWJil5TF0&#10;hDlyc9U8M2c7Agek/gP0Q8wmL3jc2kZPb+e7gFxMJI9At6h2DcDJT9zvtlRcLefnZHXapb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mzC6i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8BB08DC" w14:textId="2FB809FD" w:rsidR="00444AD2" w:rsidRDefault="0012171C" w:rsidP="00A118D8">
                    <w:pPr>
                      <w:pStyle w:val="Brdtext"/>
                      <w:jc w:val="left"/>
                    </w:pPr>
                    <w:sdt>
                      <w:sdtPr>
                        <w:alias w:val="NummerEtikett"/>
                        <w:tag w:val="NummerEtikett"/>
                        <w:id w:val="1956594412"/>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543042092"/>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0A8D8AEE" w14:textId="0B5E3C19" w:rsidR="00444AD2" w:rsidRPr="000B6D9A" w:rsidRDefault="0012171C" w:rsidP="00C91AF4">
                    <w:pPr>
                      <w:pStyle w:val="Brdtext"/>
                    </w:pPr>
                    <w:sdt>
                      <w:sdtPr>
                        <w:alias w:val="BilageEtikett"/>
                        <w:tag w:val="BilageEtikett"/>
                        <w:id w:val="-433140642"/>
                        <w:lock w:val="sdtContentLocked"/>
                        <w:dataBinding w:prefixMappings="xmlns:ns0='http://rkdhs/mallar/lagstiftning/Skr/Skr.xsd'" w:xpath="/ns0:dokumentvärden[1]/ns0:bilagor[1]/ns0:bilaga[4]/@bilageetikett" w:storeItemID="{068625C3-B546-44A5-B525-B7CC092E5AD6}"/>
                        <w:text/>
                      </w:sdtPr>
                      <w:sdtEndPr/>
                      <w:sdtContent>
                        <w:r w:rsidR="00444AD2">
                          <w:t>Bilaga</w:t>
                        </w:r>
                      </w:sdtContent>
                    </w:sdt>
                    <w:r w:rsidR="00444AD2">
                      <w:t xml:space="preserve"> </w:t>
                    </w:r>
                    <w:sdt>
                      <w:sdtPr>
                        <w:alias w:val="BilageNummer"/>
                        <w:tag w:val="BilageNummer"/>
                        <w:id w:val="-1923016982"/>
                        <w:lock w:val="sdtContentLocked"/>
                        <w:dataBinding w:prefixMappings="xmlns:ns0='http://rkdhs/mallar/lagstiftning/Skr/Skr.xsd'" w:xpath="/ns0:dokumentvärden[1]/ns0:bilagor[1]/ns0:bilaga[4]/@bilagenummer" w:storeItemID="{068625C3-B546-44A5-B525-B7CC092E5AD6}"/>
                        <w:text/>
                      </w:sdtPr>
                      <w:sdtEndPr/>
                      <w:sdtContent>
                        <w:r w:rsidR="00444AD2">
                          <w:t>4</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205A77" w14:textId="77777777" w:rsidR="00444AD2" w:rsidRDefault="00444AD2"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DE2460" w14:textId="77777777" w:rsidR="00444AD2" w:rsidRDefault="00444AD2" w:rsidP="00664D04">
    <w:pPr>
      <w:pStyle w:val="Brdtext"/>
    </w:pPr>
    <w:r>
      <w:rPr>
        <w:noProof/>
        <w:lang w:eastAsia="sv-SE"/>
      </w:rPr>
      <mc:AlternateContent>
        <mc:Choice Requires="wps">
          <w:drawing>
            <wp:anchor distT="0" distB="0" distL="0" distR="0" simplePos="0" relativeHeight="25165827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9C99CE" w14:textId="122685A2" w:rsidR="00444AD2" w:rsidRDefault="0012171C" w:rsidP="00664D04">
                          <w:pPr>
                            <w:pStyle w:val="Brdtext"/>
                            <w:jc w:val="left"/>
                          </w:pPr>
                          <w:sdt>
                            <w:sdtPr>
                              <w:alias w:val="NummerEtikett"/>
                              <w:tag w:val="NummerEtikett"/>
                              <w:id w:val="-1719040512"/>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15421307"/>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143097AF" w14:textId="3DEFA195" w:rsidR="00444AD2" w:rsidRPr="000B6D9A" w:rsidRDefault="0012171C" w:rsidP="00C91AF4">
                          <w:pPr>
                            <w:pStyle w:val="Brdtext"/>
                          </w:pPr>
                          <w:sdt>
                            <w:sdtPr>
                              <w:alias w:val="BilageEtikett"/>
                              <w:tag w:val="BilageEtikett"/>
                              <w:id w:val="1315914768"/>
                              <w:lock w:val="sdtContentLocked"/>
                              <w:dataBinding w:prefixMappings="xmlns:ns0='http://rkdhs/mallar/lagstiftning/Skr/Skr.xsd'" w:xpath="/ns0:dokumentvärden[1]/ns0:bilagor[1]/ns0:bilaga[5]/@bilageetikett" w:storeItemID="{068625C3-B546-44A5-B525-B7CC092E5AD6}"/>
                              <w:text/>
                            </w:sdtPr>
                            <w:sdtEndPr/>
                            <w:sdtContent>
                              <w:r w:rsidR="00444AD2">
                                <w:t>Bilaga</w:t>
                              </w:r>
                            </w:sdtContent>
                          </w:sdt>
                          <w:r w:rsidR="00444AD2">
                            <w:t xml:space="preserve"> </w:t>
                          </w:r>
                          <w:sdt>
                            <w:sdtPr>
                              <w:alias w:val="BilageNummer"/>
                              <w:tag w:val="BilageNummer"/>
                              <w:id w:val="1562601403"/>
                              <w:lock w:val="sdtContentLocked"/>
                              <w:dataBinding w:prefixMappings="xmlns:ns0='http://rkdhs/mallar/lagstiftning/Skr/Skr.xsd'" w:xpath="/ns0:dokumentvärden[1]/ns0:bilagor[1]/ns0:bilaga[5]/@bilagenummer" w:storeItemID="{068625C3-B546-44A5-B525-B7CC092E5AD6}"/>
                              <w:text/>
                            </w:sdtPr>
                            <w:sdtEndPr/>
                            <w:sdtContent>
                              <w:r w:rsidR="00444AD2">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mX6K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Un&#10;p5w5YbFHj6pLYYUJjHN5Wh+niHrwiEvdZ+iwzdv7iJc5604Hm/+YD0M9FnqzKy46YzIblZMSO8aZ&#10;RF05Ls/GVP1ib+1DTF8UWJaFigdsHtVUrG9iwpcgdAvJwSKYpr5ujKFDJoy6NIGtBbbaJHojWvyB&#10;Mo61FT89PhmRYwfZvPdsXHajiDJDuJx5nyFJaWNUxhj3TWksGSX6SmwhpXK7+ITOKI2h3mI44Pev&#10;eotxnwdaUGRwaWdsGweBsqcZ25es/rEtme7xWPCDvLOYukVHXDmm1uWrBdQbJEaAfrKil9cNdu9G&#10;xHQvAo4SNhzXQ7rDjzaA1YdB4mwJ4ddr9xmPDEctZy2OZsXjz5UIijPz1SH3z8rJJM8yHSYnH5FI&#10;LBxqFocat7KXgJQocRF5SWLGJ7MVdQD7hFtknqOiSjiJsSuetuJl6hcGbiGp5nMC4fR6kW7cg5fZ&#10;dS5z5uZj9ySCHwickPq3sB1iMX3B4x6bLaOfrxJykUi+r+rQAJx84v6wpfJqOTwT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A6Zfoq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29C99CE" w14:textId="122685A2" w:rsidR="00444AD2" w:rsidRDefault="0012171C" w:rsidP="00664D04">
                    <w:pPr>
                      <w:pStyle w:val="Brdtext"/>
                      <w:jc w:val="left"/>
                    </w:pPr>
                    <w:sdt>
                      <w:sdtPr>
                        <w:alias w:val="NummerEtikett"/>
                        <w:tag w:val="NummerEtikett"/>
                        <w:id w:val="-1719040512"/>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15421307"/>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143097AF" w14:textId="3DEFA195" w:rsidR="00444AD2" w:rsidRPr="000B6D9A" w:rsidRDefault="0012171C" w:rsidP="00C91AF4">
                    <w:pPr>
                      <w:pStyle w:val="Brdtext"/>
                    </w:pPr>
                    <w:sdt>
                      <w:sdtPr>
                        <w:alias w:val="BilageEtikett"/>
                        <w:tag w:val="BilageEtikett"/>
                        <w:id w:val="1315914768"/>
                        <w:lock w:val="sdtContentLocked"/>
                        <w:dataBinding w:prefixMappings="xmlns:ns0='http://rkdhs/mallar/lagstiftning/Skr/Skr.xsd'" w:xpath="/ns0:dokumentvärden[1]/ns0:bilagor[1]/ns0:bilaga[5]/@bilageetikett" w:storeItemID="{068625C3-B546-44A5-B525-B7CC092E5AD6}"/>
                        <w:text/>
                      </w:sdtPr>
                      <w:sdtEndPr/>
                      <w:sdtContent>
                        <w:r w:rsidR="00444AD2">
                          <w:t>Bilaga</w:t>
                        </w:r>
                      </w:sdtContent>
                    </w:sdt>
                    <w:r w:rsidR="00444AD2">
                      <w:t xml:space="preserve"> </w:t>
                    </w:r>
                    <w:sdt>
                      <w:sdtPr>
                        <w:alias w:val="BilageNummer"/>
                        <w:tag w:val="BilageNummer"/>
                        <w:id w:val="1562601403"/>
                        <w:lock w:val="sdtContentLocked"/>
                        <w:dataBinding w:prefixMappings="xmlns:ns0='http://rkdhs/mallar/lagstiftning/Skr/Skr.xsd'" w:xpath="/ns0:dokumentvärden[1]/ns0:bilagor[1]/ns0:bilaga[5]/@bilagenummer" w:storeItemID="{068625C3-B546-44A5-B525-B7CC092E5AD6}"/>
                        <w:text/>
                      </w:sdtPr>
                      <w:sdtEndPr/>
                      <w:sdtContent>
                        <w:r w:rsidR="00444AD2">
                          <w:t>5</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D74ABA" w14:textId="77777777" w:rsidR="00444AD2" w:rsidRDefault="00444AD2" w:rsidP="00EE1584">
    <w:pPr>
      <w:pStyle w:val="Brdtext"/>
    </w:pPr>
    <w:r>
      <w:rPr>
        <w:noProof/>
        <w:lang w:eastAsia="sv-SE"/>
      </w:rPr>
      <mc:AlternateContent>
        <mc:Choice Requires="wps">
          <w:drawing>
            <wp:anchor distT="0" distB="0" distL="0" distR="0" simplePos="0" relativeHeight="25165828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FDE677" w14:textId="60E85D9E" w:rsidR="00444AD2" w:rsidRDefault="0012171C" w:rsidP="00A118D8">
                          <w:pPr>
                            <w:pStyle w:val="Brdtext"/>
                            <w:jc w:val="left"/>
                          </w:pPr>
                          <w:sdt>
                            <w:sdtPr>
                              <w:alias w:val="NummerEtikett"/>
                              <w:tag w:val="NummerEtikett"/>
                              <w:id w:val="-218281284"/>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946652562"/>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1E747829" w14:textId="51E537BC" w:rsidR="00444AD2" w:rsidRPr="000B6D9A" w:rsidRDefault="0012171C" w:rsidP="00C91AF4">
                          <w:pPr>
                            <w:pStyle w:val="Brdtext"/>
                          </w:pPr>
                          <w:sdt>
                            <w:sdtPr>
                              <w:alias w:val="BilageEtikett"/>
                              <w:tag w:val="BilageEtikett"/>
                              <w:id w:val="-362521218"/>
                              <w:lock w:val="sdtContentLocked"/>
                              <w:dataBinding w:prefixMappings="xmlns:ns0='http://rkdhs/mallar/lagstiftning/Skr/Skr.xsd'" w:xpath="/ns0:dokumentvärden[1]/ns0:bilagor[1]/ns0:bilaga[5]/@bilageetikett" w:storeItemID="{068625C3-B546-44A5-B525-B7CC092E5AD6}"/>
                              <w:text/>
                            </w:sdtPr>
                            <w:sdtEndPr/>
                            <w:sdtContent>
                              <w:r w:rsidR="00444AD2">
                                <w:t>Bilaga</w:t>
                              </w:r>
                            </w:sdtContent>
                          </w:sdt>
                          <w:r w:rsidR="00444AD2">
                            <w:t xml:space="preserve"> </w:t>
                          </w:r>
                          <w:sdt>
                            <w:sdtPr>
                              <w:alias w:val="BilageNummer"/>
                              <w:tag w:val="BilageNummer"/>
                              <w:id w:val="59223724"/>
                              <w:lock w:val="sdtContentLocked"/>
                              <w:dataBinding w:prefixMappings="xmlns:ns0='http://rkdhs/mallar/lagstiftning/Skr/Skr.xsd'" w:xpath="/ns0:dokumentvärden[1]/ns0:bilagor[1]/ns0:bilaga[5]/@bilagenummer" w:storeItemID="{068625C3-B546-44A5-B525-B7CC092E5AD6}"/>
                              <w:text/>
                            </w:sdtPr>
                            <w:sdtEndPr/>
                            <w:sdtContent>
                              <w:r w:rsidR="00444AD2">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niPs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OSE&#10;Mycs9ehRdRhWVMBxgqf1cUpWD57ssPsMHbV5ex/pMlXd6WDTn+phpCegNztwKRiTyamclNQxziTp&#10;ynF5Ns7oF3tvHyJ+UWBZEioeqHkZU7G+iUgvIdOtSUoWwTT1dWNMPiTCqEsT2FpQqw3mN5LHH1bG&#10;sbbip8cnoxzYQXLvIxuXwqhMmSFdqryvMEu4MSrZGPdNaYIsF/pKbiGlcrv82TpZaUr1FsfBfv+q&#10;tzj3dZBHzgwOd862cRBy9XnG9pDVP7aQ6d6eAD+oO4nYLbrMleMdAxZQb4gYAfrJil5eN9S9GxHx&#10;XgQaJWo4rQe8o482QOjDIHG2hPDrtftkTwwnLWctjWbF48+VCIoz89UR98/KySTNcj5MTj4SkVg4&#10;1CwONW5lL4EoUdIi8jKLyR7NVtQB7BNtkXnKSirhJOWuOG7FS+wXBm0hqebzbETT6wXeuAcvU+gE&#10;c+LmY/ckgh8IjET9W9gOsZi+4HFvmzyjn6+QuJhJnoDuUR0aQJOfuT9sqbRaDs/Zar9L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PSeI+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AFDE677" w14:textId="60E85D9E" w:rsidR="00444AD2" w:rsidRDefault="0012171C" w:rsidP="00A118D8">
                    <w:pPr>
                      <w:pStyle w:val="Brdtext"/>
                      <w:jc w:val="left"/>
                    </w:pPr>
                    <w:sdt>
                      <w:sdtPr>
                        <w:alias w:val="NummerEtikett"/>
                        <w:tag w:val="NummerEtikett"/>
                        <w:id w:val="-218281284"/>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946652562"/>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1E747829" w14:textId="51E537BC" w:rsidR="00444AD2" w:rsidRPr="000B6D9A" w:rsidRDefault="0012171C" w:rsidP="00C91AF4">
                    <w:pPr>
                      <w:pStyle w:val="Brdtext"/>
                    </w:pPr>
                    <w:sdt>
                      <w:sdtPr>
                        <w:alias w:val="BilageEtikett"/>
                        <w:tag w:val="BilageEtikett"/>
                        <w:id w:val="-362521218"/>
                        <w:lock w:val="sdtContentLocked"/>
                        <w:dataBinding w:prefixMappings="xmlns:ns0='http://rkdhs/mallar/lagstiftning/Skr/Skr.xsd'" w:xpath="/ns0:dokumentvärden[1]/ns0:bilagor[1]/ns0:bilaga[5]/@bilageetikett" w:storeItemID="{068625C3-B546-44A5-B525-B7CC092E5AD6}"/>
                        <w:text/>
                      </w:sdtPr>
                      <w:sdtEndPr/>
                      <w:sdtContent>
                        <w:r w:rsidR="00444AD2">
                          <w:t>Bilaga</w:t>
                        </w:r>
                      </w:sdtContent>
                    </w:sdt>
                    <w:r w:rsidR="00444AD2">
                      <w:t xml:space="preserve"> </w:t>
                    </w:r>
                    <w:sdt>
                      <w:sdtPr>
                        <w:alias w:val="BilageNummer"/>
                        <w:tag w:val="BilageNummer"/>
                        <w:id w:val="59223724"/>
                        <w:lock w:val="sdtContentLocked"/>
                        <w:dataBinding w:prefixMappings="xmlns:ns0='http://rkdhs/mallar/lagstiftning/Skr/Skr.xsd'" w:xpath="/ns0:dokumentvärden[1]/ns0:bilagor[1]/ns0:bilaga[5]/@bilagenummer" w:storeItemID="{068625C3-B546-44A5-B525-B7CC092E5AD6}"/>
                        <w:text/>
                      </w:sdtPr>
                      <w:sdtEndPr/>
                      <w:sdtContent>
                        <w:r w:rsidR="00444AD2">
                          <w:t>5</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8C3AD9" w14:textId="77777777" w:rsidR="00444AD2" w:rsidRDefault="00444AD2"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EB885A" w14:textId="77777777" w:rsidR="00444AD2" w:rsidRDefault="00444AD2" w:rsidP="00664D04">
    <w:pPr>
      <w:pStyle w:val="Brdtext"/>
    </w:pPr>
    <w:r>
      <w:rPr>
        <w:noProof/>
        <w:lang w:eastAsia="sv-SE"/>
      </w:rPr>
      <mc:AlternateContent>
        <mc:Choice Requires="wps">
          <w:drawing>
            <wp:anchor distT="0" distB="0" distL="0" distR="0" simplePos="0" relativeHeight="25165827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7E9F94" w14:textId="69B8833E" w:rsidR="00444AD2" w:rsidRDefault="0012171C" w:rsidP="00664D04">
                          <w:pPr>
                            <w:pStyle w:val="Brdtext"/>
                            <w:jc w:val="left"/>
                          </w:pPr>
                          <w:sdt>
                            <w:sdtPr>
                              <w:alias w:val="NummerEtikett"/>
                              <w:tag w:val="NummerEtikett"/>
                              <w:id w:val="1333336991"/>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257747972"/>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01C10732" w14:textId="53435F61" w:rsidR="00444AD2" w:rsidRPr="000B6D9A" w:rsidRDefault="0012171C" w:rsidP="00C91AF4">
                          <w:pPr>
                            <w:pStyle w:val="Brdtext"/>
                          </w:pPr>
                          <w:sdt>
                            <w:sdtPr>
                              <w:alias w:val="BilageEtikett"/>
                              <w:tag w:val="BilageEtikett"/>
                              <w:id w:val="-897969131"/>
                              <w:lock w:val="sdtContentLocked"/>
                              <w:dataBinding w:prefixMappings="xmlns:ns0='http://rkdhs/mallar/lagstiftning/Skr/Skr.xsd'" w:xpath="/ns0:dokumentvärden[1]/ns0:bilagor[1]/ns0:bilaga[6]/@bilageetikett" w:storeItemID="{068625C3-B546-44A5-B525-B7CC092E5AD6}"/>
                              <w:text/>
                            </w:sdtPr>
                            <w:sdtEndPr/>
                            <w:sdtContent>
                              <w:r w:rsidR="00444AD2">
                                <w:t>Bilaga</w:t>
                              </w:r>
                            </w:sdtContent>
                          </w:sdt>
                          <w:r w:rsidR="00444AD2">
                            <w:t xml:space="preserve"> </w:t>
                          </w:r>
                          <w:sdt>
                            <w:sdtPr>
                              <w:alias w:val="BilageNummer"/>
                              <w:tag w:val="BilageNummer"/>
                              <w:id w:val="-1065493152"/>
                              <w:lock w:val="sdtContentLocked"/>
                              <w:dataBinding w:prefixMappings="xmlns:ns0='http://rkdhs/mallar/lagstiftning/Skr/Skr.xsd'" w:xpath="/ns0:dokumentvärden[1]/ns0:bilagor[1]/ns0:bilaga[6]/@bilagenummer" w:storeItemID="{068625C3-B546-44A5-B525-B7CC092E5AD6}"/>
                              <w:text/>
                            </w:sdtPr>
                            <w:sdtEndPr/>
                            <w:sdtContent>
                              <w:r w:rsidR="00444AD2">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KiykAIAAJM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BJ3SrEaPnkQb3AYFjCM8jfVTWD1a2IX2s2nR5uHe4zJW3UpXxz/qIdAD6N0eXAQjPDrlkxwdo4RD&#10;l4/zi3FCPzt4W+fDF2FqEoWCOjQvYcq2tz7gJTAdTGIyb1RV3lRKpUMkjLhSjmwZWq1CeiM8/rBS&#10;mjQFPT89G6XA2kT3LrLSMYxIlOnTxcq7CpMUdkpEG6W/CQnIUqGv5GacC73Pn6yjlUSqtzj29odX&#10;vcW5qwMeKbPRYe9cV9q4VH2asQNk5Y8BMtnZA/CjuqMY2mWbuHJ6NjBgacodiOFMN1ne8psK3btl&#10;Pjwwh1FCw7Eewj0+Uhmgb3qJkrVxv167j/ZgOLSUNBjNgvqfG+YEJeqrBvcv8skkznI6TM4+gkjE&#10;HWuWxxq9qa8MKJFjEVmexGgf1CBKZ+pnbJFFzAoV0xy5CxoG8Sp0CwNbiIvFIhlhei0Lt/rR8hg6&#10;why5+dQ+M2d7AgdQ/84MQ8ymL3jc2UZPbxebAC4mkkegO1T7BmDyE/f7LRVXy/E5WR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5/Kiy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F7E9F94" w14:textId="69B8833E" w:rsidR="00444AD2" w:rsidRDefault="0012171C" w:rsidP="00664D04">
                    <w:pPr>
                      <w:pStyle w:val="Brdtext"/>
                      <w:jc w:val="left"/>
                    </w:pPr>
                    <w:sdt>
                      <w:sdtPr>
                        <w:alias w:val="NummerEtikett"/>
                        <w:tag w:val="NummerEtikett"/>
                        <w:id w:val="1333336991"/>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257747972"/>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01C10732" w14:textId="53435F61" w:rsidR="00444AD2" w:rsidRPr="000B6D9A" w:rsidRDefault="0012171C" w:rsidP="00C91AF4">
                    <w:pPr>
                      <w:pStyle w:val="Brdtext"/>
                    </w:pPr>
                    <w:sdt>
                      <w:sdtPr>
                        <w:alias w:val="BilageEtikett"/>
                        <w:tag w:val="BilageEtikett"/>
                        <w:id w:val="-897969131"/>
                        <w:lock w:val="sdtContentLocked"/>
                        <w:dataBinding w:prefixMappings="xmlns:ns0='http://rkdhs/mallar/lagstiftning/Skr/Skr.xsd'" w:xpath="/ns0:dokumentvärden[1]/ns0:bilagor[1]/ns0:bilaga[6]/@bilageetikett" w:storeItemID="{068625C3-B546-44A5-B525-B7CC092E5AD6}"/>
                        <w:text/>
                      </w:sdtPr>
                      <w:sdtEndPr/>
                      <w:sdtContent>
                        <w:r w:rsidR="00444AD2">
                          <w:t>Bilaga</w:t>
                        </w:r>
                      </w:sdtContent>
                    </w:sdt>
                    <w:r w:rsidR="00444AD2">
                      <w:t xml:space="preserve"> </w:t>
                    </w:r>
                    <w:sdt>
                      <w:sdtPr>
                        <w:alias w:val="BilageNummer"/>
                        <w:tag w:val="BilageNummer"/>
                        <w:id w:val="-1065493152"/>
                        <w:lock w:val="sdtContentLocked"/>
                        <w:dataBinding w:prefixMappings="xmlns:ns0='http://rkdhs/mallar/lagstiftning/Skr/Skr.xsd'" w:xpath="/ns0:dokumentvärden[1]/ns0:bilagor[1]/ns0:bilaga[6]/@bilagenummer" w:storeItemID="{068625C3-B546-44A5-B525-B7CC092E5AD6}"/>
                        <w:text/>
                      </w:sdtPr>
                      <w:sdtEndPr/>
                      <w:sdtContent>
                        <w:r w:rsidR="00444AD2">
                          <w:t>6</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9F63BF" w14:textId="77777777" w:rsidR="00444AD2" w:rsidRDefault="00444AD2" w:rsidP="00EE1584">
    <w:pPr>
      <w:pStyle w:val="Brdtext"/>
    </w:pPr>
    <w:r>
      <w:rPr>
        <w:noProof/>
        <w:lang w:eastAsia="sv-SE"/>
      </w:rPr>
      <mc:AlternateContent>
        <mc:Choice Requires="wps">
          <w:drawing>
            <wp:anchor distT="0" distB="0" distL="0" distR="0" simplePos="0" relativeHeight="25165828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BC6B04" w14:textId="37E7B8D9" w:rsidR="00444AD2" w:rsidRDefault="0012171C" w:rsidP="00A118D8">
                          <w:pPr>
                            <w:pStyle w:val="Brdtext"/>
                            <w:jc w:val="left"/>
                          </w:pPr>
                          <w:sdt>
                            <w:sdtPr>
                              <w:alias w:val="NummerEtikett"/>
                              <w:tag w:val="NummerEtikett"/>
                              <w:id w:val="-1128008650"/>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017582536"/>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13C12C57" w14:textId="20CFA632" w:rsidR="00444AD2" w:rsidRPr="000B6D9A" w:rsidRDefault="0012171C" w:rsidP="00C91AF4">
                          <w:pPr>
                            <w:pStyle w:val="Brdtext"/>
                          </w:pPr>
                          <w:sdt>
                            <w:sdtPr>
                              <w:alias w:val="BilageEtikett"/>
                              <w:tag w:val="BilageEtikett"/>
                              <w:id w:val="-375622759"/>
                              <w:lock w:val="sdtContentLocked"/>
                              <w:dataBinding w:prefixMappings="xmlns:ns0='http://rkdhs/mallar/lagstiftning/Skr/Skr.xsd'" w:xpath="/ns0:dokumentvärden[1]/ns0:bilagor[1]/ns0:bilaga[6]/@bilageetikett" w:storeItemID="{068625C3-B546-44A5-B525-B7CC092E5AD6}"/>
                              <w:text/>
                            </w:sdtPr>
                            <w:sdtEndPr/>
                            <w:sdtContent>
                              <w:r w:rsidR="00444AD2">
                                <w:t>Bilaga</w:t>
                              </w:r>
                            </w:sdtContent>
                          </w:sdt>
                          <w:r w:rsidR="00444AD2">
                            <w:t xml:space="preserve"> </w:t>
                          </w:r>
                          <w:sdt>
                            <w:sdtPr>
                              <w:alias w:val="BilageNummer"/>
                              <w:tag w:val="BilageNummer"/>
                              <w:id w:val="498317265"/>
                              <w:lock w:val="sdtContentLocked"/>
                              <w:dataBinding w:prefixMappings="xmlns:ns0='http://rkdhs/mallar/lagstiftning/Skr/Skr.xsd'" w:xpath="/ns0:dokumentvärden[1]/ns0:bilagor[1]/ns0:bilaga[6]/@bilagenummer" w:storeItemID="{068625C3-B546-44A5-B525-B7CC092E5AD6}"/>
                              <w:text/>
                            </w:sdtPr>
                            <w:sdtEndPr/>
                            <w:sdtContent>
                              <w:r w:rsidR="00444AD2">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V1Ts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o4v&#10;KDFMY48eRRPcFgs4i/DU1k/RamXRLjRfoME29/ceL2PVjXQ6/rEegnoEen8AF4MRHp3ycY4do4Sj&#10;Lh/ll6OEfnb0ts6HrwI0iUJBHTYvYcp2tz7gS9C0N4nJPKiqXFZKpUMkjFgoR3YMW61CeiN6/GGl&#10;DKkLOjk7H6bABqJ7G1mZGEYkynTpYuVthUkKeyWijTLfhUTIUqFv5GacC3PIn6yjlcRU73Hs7I+v&#10;eo9zWwd6pMxgwsFZVwZcqj7N2BGy8mcPmWztEfCTuqMYmnWTuHI2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bV1T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3BC6B04" w14:textId="37E7B8D9" w:rsidR="00444AD2" w:rsidRDefault="0012171C" w:rsidP="00A118D8">
                    <w:pPr>
                      <w:pStyle w:val="Brdtext"/>
                      <w:jc w:val="left"/>
                    </w:pPr>
                    <w:sdt>
                      <w:sdtPr>
                        <w:alias w:val="NummerEtikett"/>
                        <w:tag w:val="NummerEtikett"/>
                        <w:id w:val="-1128008650"/>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1017582536"/>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13C12C57" w14:textId="20CFA632" w:rsidR="00444AD2" w:rsidRPr="000B6D9A" w:rsidRDefault="0012171C" w:rsidP="00C91AF4">
                    <w:pPr>
                      <w:pStyle w:val="Brdtext"/>
                    </w:pPr>
                    <w:sdt>
                      <w:sdtPr>
                        <w:alias w:val="BilageEtikett"/>
                        <w:tag w:val="BilageEtikett"/>
                        <w:id w:val="-375622759"/>
                        <w:lock w:val="sdtContentLocked"/>
                        <w:dataBinding w:prefixMappings="xmlns:ns0='http://rkdhs/mallar/lagstiftning/Skr/Skr.xsd'" w:xpath="/ns0:dokumentvärden[1]/ns0:bilagor[1]/ns0:bilaga[6]/@bilageetikett" w:storeItemID="{068625C3-B546-44A5-B525-B7CC092E5AD6}"/>
                        <w:text/>
                      </w:sdtPr>
                      <w:sdtEndPr/>
                      <w:sdtContent>
                        <w:r w:rsidR="00444AD2">
                          <w:t>Bilaga</w:t>
                        </w:r>
                      </w:sdtContent>
                    </w:sdt>
                    <w:r w:rsidR="00444AD2">
                      <w:t xml:space="preserve"> </w:t>
                    </w:r>
                    <w:sdt>
                      <w:sdtPr>
                        <w:alias w:val="BilageNummer"/>
                        <w:tag w:val="BilageNummer"/>
                        <w:id w:val="498317265"/>
                        <w:lock w:val="sdtContentLocked"/>
                        <w:dataBinding w:prefixMappings="xmlns:ns0='http://rkdhs/mallar/lagstiftning/Skr/Skr.xsd'" w:xpath="/ns0:dokumentvärden[1]/ns0:bilagor[1]/ns0:bilaga[6]/@bilagenummer" w:storeItemID="{068625C3-B546-44A5-B525-B7CC092E5AD6}"/>
                        <w:text/>
                      </w:sdtPr>
                      <w:sdtEndPr/>
                      <w:sdtContent>
                        <w:r w:rsidR="00444AD2">
                          <w:t>6</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598075" w14:textId="77777777" w:rsidR="00444AD2" w:rsidRDefault="00444AD2"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5F9D55" w14:textId="77777777" w:rsidR="00444AD2" w:rsidRDefault="00444AD2" w:rsidP="00664D04">
    <w:pPr>
      <w:pStyle w:val="Brdtext"/>
    </w:pPr>
    <w:r>
      <w:rPr>
        <w:noProof/>
        <w:lang w:eastAsia="sv-SE"/>
      </w:rPr>
      <mc:AlternateContent>
        <mc:Choice Requires="wps">
          <w:drawing>
            <wp:anchor distT="0" distB="0" distL="0" distR="0" simplePos="0" relativeHeight="2516582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B47888" w14:textId="7532439A" w:rsidR="00444AD2" w:rsidRDefault="0012171C" w:rsidP="00664D04">
                          <w:pPr>
                            <w:pStyle w:val="Brdtext"/>
                            <w:jc w:val="left"/>
                          </w:pPr>
                          <w:sdt>
                            <w:sdtPr>
                              <w:alias w:val="NummerEtikett"/>
                              <w:tag w:val="NummerEtikett"/>
                              <w:id w:val="553745166"/>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732735703"/>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55C30332" w14:textId="47067519" w:rsidR="00444AD2" w:rsidRPr="000B6D9A" w:rsidRDefault="0012171C" w:rsidP="00C91AF4">
                          <w:pPr>
                            <w:pStyle w:val="Brdtext"/>
                          </w:pPr>
                          <w:sdt>
                            <w:sdtPr>
                              <w:alias w:val="BilageEtikett"/>
                              <w:tag w:val="BilageEtikett"/>
                              <w:id w:val="1790706677"/>
                              <w:lock w:val="sdtContentLocked"/>
                              <w:dataBinding w:prefixMappings="xmlns:ns0='http://rkdhs/mallar/lagstiftning/Skr/Skr.xsd'" w:xpath="/ns0:dokumentvärden[1]/ns0:bilagor[1]/ns0:bilaga[7]/@bilageetikett" w:storeItemID="{068625C3-B546-44A5-B525-B7CC092E5AD6}"/>
                              <w:text/>
                            </w:sdtPr>
                            <w:sdtEndPr/>
                            <w:sdtContent>
                              <w:r w:rsidR="00444AD2">
                                <w:t>Bilaga</w:t>
                              </w:r>
                            </w:sdtContent>
                          </w:sdt>
                          <w:r w:rsidR="00444AD2">
                            <w:t xml:space="preserve"> </w:t>
                          </w:r>
                          <w:sdt>
                            <w:sdtPr>
                              <w:alias w:val="BilageNummer"/>
                              <w:tag w:val="BilageNummer"/>
                              <w:id w:val="495545810"/>
                              <w:lock w:val="sdtContentLocked"/>
                              <w:dataBinding w:prefixMappings="xmlns:ns0='http://rkdhs/mallar/lagstiftning/Skr/Skr.xsd'" w:xpath="/ns0:dokumentvärden[1]/ns0:bilagor[1]/ns0:bilaga[7]/@bilagenummer" w:storeItemID="{068625C3-B546-44A5-B525-B7CC092E5AD6}"/>
                              <w:text/>
                            </w:sdtPr>
                            <w:sdtEndPr/>
                            <w:sdtContent>
                              <w:r w:rsidR="00444AD2">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i4Ra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UZ5&#10;DNPo0YPool8hgXEqT+vCFKh7B1zsvtgObd6+BzymrDvpdfojHwI5LG12xYUxwpNSOSnRMUo4ZOW4&#10;PB3n6hd7bedD/CqsJulQUY/m5Zqy9XWIiATQLSQ5C1Y19VWjVL4kwogL5cmaodUq5hih8QdKGdJW&#10;9OQjck1Kxib13rIy6UVkygzuUuZ9hvkUN0okjDLfhUTJcqKv+GacC7Pzn9EJJeHqLYoDfh/VW5T7&#10;PKCRPVsTd8q6Mdbn7POM7UtW/9yWTPZ4FPwg73SM3aLLXJnk1qWnha03IIa3/WQFx68adO+ahXjH&#10;PEYJDcd6iLf4SGVRfTucKFla//u194QHwyGlpMVoVjT8WjEvKFHfDLh/Wk4QAIn5Mjn+BCIRfyhZ&#10;HErMSl9YUKLEInI8HxM+qu1ReqsfsUXmyStEzHD4rmjcHi9ivzCwhbiYzzMI0+tYvDb3jifTqcyJ&#10;mw/dI/NuIHAE9W/sdojZ9AWPe2zSDG6+iuBiJvm+qkMDMPmZ+8OWSqvl8J5R+106ewY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tIuEW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72B47888" w14:textId="7532439A" w:rsidR="00444AD2" w:rsidRDefault="0012171C" w:rsidP="00664D04">
                    <w:pPr>
                      <w:pStyle w:val="Brdtext"/>
                      <w:jc w:val="left"/>
                    </w:pPr>
                    <w:sdt>
                      <w:sdtPr>
                        <w:alias w:val="NummerEtikett"/>
                        <w:tag w:val="NummerEtikett"/>
                        <w:id w:val="553745166"/>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732735703"/>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55C30332" w14:textId="47067519" w:rsidR="00444AD2" w:rsidRPr="000B6D9A" w:rsidRDefault="0012171C" w:rsidP="00C91AF4">
                    <w:pPr>
                      <w:pStyle w:val="Brdtext"/>
                    </w:pPr>
                    <w:sdt>
                      <w:sdtPr>
                        <w:alias w:val="BilageEtikett"/>
                        <w:tag w:val="BilageEtikett"/>
                        <w:id w:val="1790706677"/>
                        <w:lock w:val="sdtContentLocked"/>
                        <w:dataBinding w:prefixMappings="xmlns:ns0='http://rkdhs/mallar/lagstiftning/Skr/Skr.xsd'" w:xpath="/ns0:dokumentvärden[1]/ns0:bilagor[1]/ns0:bilaga[7]/@bilageetikett" w:storeItemID="{068625C3-B546-44A5-B525-B7CC092E5AD6}"/>
                        <w:text/>
                      </w:sdtPr>
                      <w:sdtEndPr/>
                      <w:sdtContent>
                        <w:r w:rsidR="00444AD2">
                          <w:t>Bilaga</w:t>
                        </w:r>
                      </w:sdtContent>
                    </w:sdt>
                    <w:r w:rsidR="00444AD2">
                      <w:t xml:space="preserve"> </w:t>
                    </w:r>
                    <w:sdt>
                      <w:sdtPr>
                        <w:alias w:val="BilageNummer"/>
                        <w:tag w:val="BilageNummer"/>
                        <w:id w:val="495545810"/>
                        <w:lock w:val="sdtContentLocked"/>
                        <w:dataBinding w:prefixMappings="xmlns:ns0='http://rkdhs/mallar/lagstiftning/Skr/Skr.xsd'" w:xpath="/ns0:dokumentvärden[1]/ns0:bilagor[1]/ns0:bilaga[7]/@bilagenummer" w:storeItemID="{068625C3-B546-44A5-B525-B7CC092E5AD6}"/>
                        <w:text/>
                      </w:sdtPr>
                      <w:sdtEndPr/>
                      <w:sdtContent>
                        <w:r w:rsidR="00444AD2">
                          <w:t>7</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CE352F" w14:textId="77777777" w:rsidR="00444AD2" w:rsidRDefault="00444AD2" w:rsidP="00EE1584">
    <w:pPr>
      <w:pStyle w:val="Brdtext"/>
    </w:pPr>
    <w:r>
      <w:rPr>
        <w:noProof/>
        <w:lang w:eastAsia="sv-SE"/>
      </w:rPr>
      <mc:AlternateContent>
        <mc:Choice Requires="wps">
          <w:drawing>
            <wp:anchor distT="0" distB="0" distL="0" distR="0" simplePos="0" relativeHeight="2516582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4BC484" w14:textId="6FFF17F2" w:rsidR="00444AD2" w:rsidRDefault="0012171C" w:rsidP="00A118D8">
                          <w:pPr>
                            <w:pStyle w:val="Brdtext"/>
                            <w:jc w:val="left"/>
                          </w:pPr>
                          <w:sdt>
                            <w:sdtPr>
                              <w:alias w:val="NummerEtikett"/>
                              <w:tag w:val="NummerEtikett"/>
                              <w:id w:val="1635601263"/>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614637272"/>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1576749A" w14:textId="7125511D" w:rsidR="00444AD2" w:rsidRPr="000B6D9A" w:rsidRDefault="0012171C" w:rsidP="00C91AF4">
                          <w:pPr>
                            <w:pStyle w:val="Brdtext"/>
                          </w:pPr>
                          <w:sdt>
                            <w:sdtPr>
                              <w:alias w:val="BilageEtikett"/>
                              <w:tag w:val="BilageEtikett"/>
                              <w:id w:val="-121157621"/>
                              <w:lock w:val="sdtContentLocked"/>
                              <w:dataBinding w:prefixMappings="xmlns:ns0='http://rkdhs/mallar/lagstiftning/Skr/Skr.xsd'" w:xpath="/ns0:dokumentvärden[1]/ns0:bilagor[1]/ns0:bilaga[7]/@bilageetikett" w:storeItemID="{068625C3-B546-44A5-B525-B7CC092E5AD6}"/>
                              <w:text/>
                            </w:sdtPr>
                            <w:sdtEndPr/>
                            <w:sdtContent>
                              <w:r w:rsidR="00444AD2">
                                <w:t>Bilaga</w:t>
                              </w:r>
                            </w:sdtContent>
                          </w:sdt>
                          <w:r w:rsidR="00444AD2">
                            <w:t xml:space="preserve"> </w:t>
                          </w:r>
                          <w:sdt>
                            <w:sdtPr>
                              <w:alias w:val="BilageNummer"/>
                              <w:tag w:val="BilageNummer"/>
                              <w:id w:val="335047197"/>
                              <w:lock w:val="sdtContentLocked"/>
                              <w:dataBinding w:prefixMappings="xmlns:ns0='http://rkdhs/mallar/lagstiftning/Skr/Skr.xsd'" w:xpath="/ns0:dokumentvärden[1]/ns0:bilagor[1]/ns0:bilaga[7]/@bilagenummer" w:storeItemID="{068625C3-B546-44A5-B525-B7CC092E5AD6}"/>
                              <w:text/>
                            </w:sdtPr>
                            <w:sdtEndPr/>
                            <w:sdtContent>
                              <w:r w:rsidR="00444AD2">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s/KJjg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OSM&#10;Mycs9ehRdRhWVMBxgqf1cUpWD57ssPsMHbV5ex/pMlXd6WDTn+phpCegNztwKRiTyamclNQxziTp&#10;ynF5Ns7oF3tvHyJ+UWBZEioeqHkZU7G+iUgvIdOtSUoWwTT1dWNMPiTCqEsT2FpQqw3mN5LHH1bG&#10;sbbip8cnoxzYQXLvIxuXwqhMmSFdqryvMEu4MSrZGPdNaYIsF/pKbiGlcrv82TpZaUr1FsfBfv+q&#10;tzj3dZBHzgwOd862cRBy9XnG9pDVP7aQ6d6eAD+oO4nYLbqeKzsGLKDeEDEC9JMVvbxuqHs3IuK9&#10;CDRK1HBaD3hHH22A0IdB4mwJ4ddr98meGE5azloazYrHnysRFGfmqyPun5WTSZrlfJicfCQisXCo&#10;WRxq3MpeAlGipEXkZRaTPZqtqAPYJ9oi85SVVMJJyl1x3IqX2C8M2kJSzefZiKbXC7xxD16m0Anm&#10;xM3H7kkEPxAYifq3sB1iMX3B4942eUY/XyFxMZM8Ad2jOjSAJj9zf9hSabUcnrPV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TbPyi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774BC484" w14:textId="6FFF17F2" w:rsidR="00444AD2" w:rsidRDefault="0012171C" w:rsidP="00A118D8">
                    <w:pPr>
                      <w:pStyle w:val="Brdtext"/>
                      <w:jc w:val="left"/>
                    </w:pPr>
                    <w:sdt>
                      <w:sdtPr>
                        <w:alias w:val="NummerEtikett"/>
                        <w:tag w:val="NummerEtikett"/>
                        <w:id w:val="1635601263"/>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614637272"/>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1576749A" w14:textId="7125511D" w:rsidR="00444AD2" w:rsidRPr="000B6D9A" w:rsidRDefault="0012171C" w:rsidP="00C91AF4">
                    <w:pPr>
                      <w:pStyle w:val="Brdtext"/>
                    </w:pPr>
                    <w:sdt>
                      <w:sdtPr>
                        <w:alias w:val="BilageEtikett"/>
                        <w:tag w:val="BilageEtikett"/>
                        <w:id w:val="-121157621"/>
                        <w:lock w:val="sdtContentLocked"/>
                        <w:dataBinding w:prefixMappings="xmlns:ns0='http://rkdhs/mallar/lagstiftning/Skr/Skr.xsd'" w:xpath="/ns0:dokumentvärden[1]/ns0:bilagor[1]/ns0:bilaga[7]/@bilageetikett" w:storeItemID="{068625C3-B546-44A5-B525-B7CC092E5AD6}"/>
                        <w:text/>
                      </w:sdtPr>
                      <w:sdtEndPr/>
                      <w:sdtContent>
                        <w:r w:rsidR="00444AD2">
                          <w:t>Bilaga</w:t>
                        </w:r>
                      </w:sdtContent>
                    </w:sdt>
                    <w:r w:rsidR="00444AD2">
                      <w:t xml:space="preserve"> </w:t>
                    </w:r>
                    <w:sdt>
                      <w:sdtPr>
                        <w:alias w:val="BilageNummer"/>
                        <w:tag w:val="BilageNummer"/>
                        <w:id w:val="335047197"/>
                        <w:lock w:val="sdtContentLocked"/>
                        <w:dataBinding w:prefixMappings="xmlns:ns0='http://rkdhs/mallar/lagstiftning/Skr/Skr.xsd'" w:xpath="/ns0:dokumentvärden[1]/ns0:bilagor[1]/ns0:bilaga[7]/@bilagenummer" w:storeItemID="{068625C3-B546-44A5-B525-B7CC092E5AD6}"/>
                        <w:text/>
                      </w:sdtPr>
                      <w:sdtEndPr/>
                      <w:sdtContent>
                        <w:r w:rsidR="00444AD2">
                          <w:t>7</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121056" w14:textId="77777777" w:rsidR="00444AD2" w:rsidRDefault="00444AD2"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74C852" w14:textId="77777777" w:rsidR="00444AD2" w:rsidRDefault="00444AD2" w:rsidP="00664D04">
    <w:pPr>
      <w:pStyle w:val="Brdtext"/>
    </w:pPr>
    <w:r>
      <w:rPr>
        <w:noProof/>
        <w:lang w:eastAsia="sv-SE"/>
      </w:rPr>
      <mc:AlternateContent>
        <mc:Choice Requires="wps">
          <w:drawing>
            <wp:anchor distT="0" distB="0" distL="0" distR="0" simplePos="0" relativeHeight="25165827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10F1D8" w14:textId="34A71DDC" w:rsidR="00444AD2" w:rsidRDefault="0012171C" w:rsidP="00664D04">
                          <w:pPr>
                            <w:pStyle w:val="Brdtext"/>
                            <w:jc w:val="left"/>
                          </w:pPr>
                          <w:sdt>
                            <w:sdtPr>
                              <w:alias w:val="NummerEtikett"/>
                              <w:tag w:val="NummerEtikett"/>
                              <w:id w:val="-734777402"/>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577866722"/>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658DB890" w14:textId="4139913F" w:rsidR="00444AD2" w:rsidRPr="000B6D9A" w:rsidRDefault="0012171C" w:rsidP="00C91AF4">
                          <w:pPr>
                            <w:pStyle w:val="Brdtext"/>
                          </w:pPr>
                          <w:sdt>
                            <w:sdtPr>
                              <w:alias w:val="BilageEtikett"/>
                              <w:tag w:val="BilageEtikett"/>
                              <w:id w:val="299661201"/>
                              <w:lock w:val="sdtContentLocked"/>
                              <w:dataBinding w:prefixMappings="xmlns:ns0='http://rkdhs/mallar/lagstiftning/Skr/Skr.xsd'" w:xpath="/ns0:dokumentvärden[1]/ns0:bilagor[1]/ns0:bilaga[8]/@bilageetikett" w:storeItemID="{068625C3-B546-44A5-B525-B7CC092E5AD6}"/>
                              <w:text/>
                            </w:sdtPr>
                            <w:sdtEndPr/>
                            <w:sdtContent>
                              <w:r w:rsidR="00444AD2">
                                <w:t>Bilaga</w:t>
                              </w:r>
                            </w:sdtContent>
                          </w:sdt>
                          <w:r w:rsidR="00444AD2">
                            <w:t xml:space="preserve"> </w:t>
                          </w:r>
                          <w:sdt>
                            <w:sdtPr>
                              <w:alias w:val="BilageNummer"/>
                              <w:tag w:val="BilageNummer"/>
                              <w:id w:val="1440956745"/>
                              <w:lock w:val="sdtContentLocked"/>
                              <w:dataBinding w:prefixMappings="xmlns:ns0='http://rkdhs/mallar/lagstiftning/Skr/Skr.xsd'" w:xpath="/ns0:dokumentvärden[1]/ns0:bilagor[1]/ns0:bilaga[8]/@bilagenummer" w:storeItemID="{068625C3-B546-44A5-B525-B7CC092E5AD6}"/>
                              <w:text/>
                            </w:sdtPr>
                            <w:sdtEndPr/>
                            <w:sdtContent>
                              <w:r w:rsidR="00444AD2">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IB0rkAIAAJM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LMJ&#10;JYZp7NGDaIPbYgGTCE9jfYFWK4t2of0CLbZ5uPd4GatupdPxj/UQ1CPQ+wO4GIzw6JRPc+wYJRx1&#10;+SQ/nyT0s6O3dT58FaBJFErqsHkJU7a78QFfgqaDSUzmQdXVslYqHSJhxJVyZMew1SqkN6LHH1bK&#10;kKakZx9n4xTYQHTvIisTw4hEmT5drLyrMElhr0S0Uea7kAhZKvSV3IxzYQ75k3W0kpjqLY69/fFV&#10;b3Hu6kCPlBlMODjr2oBL1acZO0JW/Rwgk509An5SdxRDu24TV6azgQFrqPZIDAfdZHnLlzV274b5&#10;cM8cjhI2HNdDuMOPVIDoQy9RsgH3+7X7aI8MRy0lDY5mSf2vLXOCEvXNIPfP8+k0znI6TGefkEjE&#10;nWrWpxqz1VeAlMhxEVmexGgf1CBKB/oRt8giZkUVMxxzlzQM4lXoFgZuIS4Wi2SE02tZuDEry2Po&#10;CHPk5kP7yJztCRyQ+rcwDDErXvC4s42e3i62AbmYSB6B7lDtG4CTn7jfb6m4Wk7Pyeq4S+fP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kIB0r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910F1D8" w14:textId="34A71DDC" w:rsidR="00444AD2" w:rsidRDefault="0012171C" w:rsidP="00664D04">
                    <w:pPr>
                      <w:pStyle w:val="Brdtext"/>
                      <w:jc w:val="left"/>
                    </w:pPr>
                    <w:sdt>
                      <w:sdtPr>
                        <w:alias w:val="NummerEtikett"/>
                        <w:tag w:val="NummerEtikett"/>
                        <w:id w:val="-734777402"/>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577866722"/>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658DB890" w14:textId="4139913F" w:rsidR="00444AD2" w:rsidRPr="000B6D9A" w:rsidRDefault="0012171C" w:rsidP="00C91AF4">
                    <w:pPr>
                      <w:pStyle w:val="Brdtext"/>
                    </w:pPr>
                    <w:sdt>
                      <w:sdtPr>
                        <w:alias w:val="BilageEtikett"/>
                        <w:tag w:val="BilageEtikett"/>
                        <w:id w:val="299661201"/>
                        <w:lock w:val="sdtContentLocked"/>
                        <w:dataBinding w:prefixMappings="xmlns:ns0='http://rkdhs/mallar/lagstiftning/Skr/Skr.xsd'" w:xpath="/ns0:dokumentvärden[1]/ns0:bilagor[1]/ns0:bilaga[8]/@bilageetikett" w:storeItemID="{068625C3-B546-44A5-B525-B7CC092E5AD6}"/>
                        <w:text/>
                      </w:sdtPr>
                      <w:sdtEndPr/>
                      <w:sdtContent>
                        <w:r w:rsidR="00444AD2">
                          <w:t>Bilaga</w:t>
                        </w:r>
                      </w:sdtContent>
                    </w:sdt>
                    <w:r w:rsidR="00444AD2">
                      <w:t xml:space="preserve"> </w:t>
                    </w:r>
                    <w:sdt>
                      <w:sdtPr>
                        <w:alias w:val="BilageNummer"/>
                        <w:tag w:val="BilageNummer"/>
                        <w:id w:val="1440956745"/>
                        <w:lock w:val="sdtContentLocked"/>
                        <w:dataBinding w:prefixMappings="xmlns:ns0='http://rkdhs/mallar/lagstiftning/Skr/Skr.xsd'" w:xpath="/ns0:dokumentvärden[1]/ns0:bilagor[1]/ns0:bilaga[8]/@bilagenummer" w:storeItemID="{068625C3-B546-44A5-B525-B7CC092E5AD6}"/>
                        <w:text/>
                      </w:sdtPr>
                      <w:sdtEndPr/>
                      <w:sdtContent>
                        <w:r w:rsidR="00444AD2">
                          <w:t>8</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D3C022" w14:textId="77777777" w:rsidR="00444AD2" w:rsidRDefault="00444AD2" w:rsidP="00EE1584">
    <w:pPr>
      <w:pStyle w:val="Brdtext"/>
    </w:pPr>
    <w:r>
      <w:rPr>
        <w:noProof/>
        <w:lang w:eastAsia="sv-SE"/>
      </w:rPr>
      <mc:AlternateContent>
        <mc:Choice Requires="wps">
          <w:drawing>
            <wp:anchor distT="0" distB="0" distL="0" distR="0" simplePos="0" relativeHeight="25165828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9264C9" w14:textId="231D54E2" w:rsidR="00444AD2" w:rsidRDefault="0012171C" w:rsidP="00A118D8">
                          <w:pPr>
                            <w:pStyle w:val="Brdtext"/>
                            <w:jc w:val="left"/>
                          </w:pPr>
                          <w:sdt>
                            <w:sdtPr>
                              <w:alias w:val="NummerEtikett"/>
                              <w:tag w:val="NummerEtikett"/>
                              <w:id w:val="-798915199"/>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206188420"/>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41C6F6D6" w14:textId="759716EE" w:rsidR="00444AD2" w:rsidRPr="000B6D9A" w:rsidRDefault="0012171C" w:rsidP="00C91AF4">
                          <w:pPr>
                            <w:pStyle w:val="Brdtext"/>
                          </w:pPr>
                          <w:sdt>
                            <w:sdtPr>
                              <w:alias w:val="BilageEtikett"/>
                              <w:tag w:val="BilageEtikett"/>
                              <w:id w:val="300970846"/>
                              <w:lock w:val="sdtContentLocked"/>
                              <w:dataBinding w:prefixMappings="xmlns:ns0='http://rkdhs/mallar/lagstiftning/Skr/Skr.xsd'" w:xpath="/ns0:dokumentvärden[1]/ns0:bilagor[1]/ns0:bilaga[8]/@bilageetikett" w:storeItemID="{068625C3-B546-44A5-B525-B7CC092E5AD6}"/>
                              <w:text/>
                            </w:sdtPr>
                            <w:sdtEndPr/>
                            <w:sdtContent>
                              <w:r w:rsidR="00444AD2">
                                <w:t>Bilaga</w:t>
                              </w:r>
                            </w:sdtContent>
                          </w:sdt>
                          <w:r w:rsidR="00444AD2">
                            <w:t xml:space="preserve"> </w:t>
                          </w:r>
                          <w:sdt>
                            <w:sdtPr>
                              <w:alias w:val="BilageNummer"/>
                              <w:tag w:val="BilageNummer"/>
                              <w:id w:val="1254930208"/>
                              <w:lock w:val="sdtContentLocked"/>
                              <w:dataBinding w:prefixMappings="xmlns:ns0='http://rkdhs/mallar/lagstiftning/Skr/Skr.xsd'" w:xpath="/ns0:dokumentvärden[1]/ns0:bilagor[1]/ns0:bilaga[8]/@bilagenummer" w:storeItemID="{068625C3-B546-44A5-B525-B7CC092E5AD6}"/>
                              <w:text/>
                            </w:sdtPr>
                            <w:sdtEndPr/>
                            <w:sdtContent>
                              <w:r w:rsidR="00444AD2">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Ra48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WUaFajR0+iDW6DAk4jPY31U6AeLXCh/WxatHk49ziMVbfS1fGPegjsIHq3JxfBCI9O+SRHxyjh&#10;sOXj/GKc2M8O3tb58EWYmsRFQR2alzhl21sfcBNAB0hM5o2qyptKqbSJghFXypEtQ6tVSHeExx8o&#10;pUlT0PPTs1EKrE107yIrHcOIJJk+Xay8qzCtwk6JiFH6m5CgLBX6Sm7GudD7/AkdURKp3uLY4w+3&#10;eotzVwc8Umajw965rrRxqfo0YwfKyh8DZbLDg/CjuuMytMs2aWVyPihgacodhOFMN1ne8psK3btl&#10;Pjwwh1FCw/E8hHt8pDJg3/QrStbG/XrtPOKhcFgpaTCaBfU/N8wJStRXDe1f5JNJnOW0mZx9hJCI&#10;O7Ysjy16U18ZSALyxu3SMuKDGpbSmfoZr8giZoWJaY7cBQ3D8ip0DwZeIS4WiwTC9FoWbvWj5TF0&#10;pDlq86l9Zs72Ag6Q/p0ZhphNX+i4w0ZPbxebAC0mkUeiO1b7BmDyk/b7Vyo+Lcf7hDq8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hRa48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19264C9" w14:textId="231D54E2" w:rsidR="00444AD2" w:rsidRDefault="0012171C" w:rsidP="00A118D8">
                    <w:pPr>
                      <w:pStyle w:val="Brdtext"/>
                      <w:jc w:val="left"/>
                    </w:pPr>
                    <w:sdt>
                      <w:sdtPr>
                        <w:alias w:val="NummerEtikett"/>
                        <w:tag w:val="NummerEtikett"/>
                        <w:id w:val="-798915199"/>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206188420"/>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41C6F6D6" w14:textId="759716EE" w:rsidR="00444AD2" w:rsidRPr="000B6D9A" w:rsidRDefault="0012171C" w:rsidP="00C91AF4">
                    <w:pPr>
                      <w:pStyle w:val="Brdtext"/>
                    </w:pPr>
                    <w:sdt>
                      <w:sdtPr>
                        <w:alias w:val="BilageEtikett"/>
                        <w:tag w:val="BilageEtikett"/>
                        <w:id w:val="300970846"/>
                        <w:lock w:val="sdtContentLocked"/>
                        <w:dataBinding w:prefixMappings="xmlns:ns0='http://rkdhs/mallar/lagstiftning/Skr/Skr.xsd'" w:xpath="/ns0:dokumentvärden[1]/ns0:bilagor[1]/ns0:bilaga[8]/@bilageetikett" w:storeItemID="{068625C3-B546-44A5-B525-B7CC092E5AD6}"/>
                        <w:text/>
                      </w:sdtPr>
                      <w:sdtEndPr/>
                      <w:sdtContent>
                        <w:r w:rsidR="00444AD2">
                          <w:t>Bilaga</w:t>
                        </w:r>
                      </w:sdtContent>
                    </w:sdt>
                    <w:r w:rsidR="00444AD2">
                      <w:t xml:space="preserve"> </w:t>
                    </w:r>
                    <w:sdt>
                      <w:sdtPr>
                        <w:alias w:val="BilageNummer"/>
                        <w:tag w:val="BilageNummer"/>
                        <w:id w:val="1254930208"/>
                        <w:lock w:val="sdtContentLocked"/>
                        <w:dataBinding w:prefixMappings="xmlns:ns0='http://rkdhs/mallar/lagstiftning/Skr/Skr.xsd'" w:xpath="/ns0:dokumentvärden[1]/ns0:bilagor[1]/ns0:bilaga[8]/@bilagenummer" w:storeItemID="{068625C3-B546-44A5-B525-B7CC092E5AD6}"/>
                        <w:text/>
                      </w:sdtPr>
                      <w:sdtEndPr/>
                      <w:sdtContent>
                        <w:r w:rsidR="00444AD2">
                          <w:t>8</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CB18C4" w14:textId="77777777" w:rsidR="00444AD2" w:rsidRDefault="00444AD2"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362822" w14:textId="77777777" w:rsidR="00444AD2" w:rsidRDefault="00444AD2" w:rsidP="00664D04">
    <w:pPr>
      <w:pStyle w:val="Brdtext"/>
    </w:pPr>
    <w:r>
      <w:rPr>
        <w:noProof/>
        <w:lang w:eastAsia="sv-SE"/>
      </w:rPr>
      <mc:AlternateContent>
        <mc:Choice Requires="wps">
          <w:drawing>
            <wp:anchor distT="0" distB="0" distL="0" distR="0" simplePos="0" relativeHeight="25165827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D9B5F2" w14:textId="4D5BD55F" w:rsidR="00444AD2" w:rsidRDefault="0012171C" w:rsidP="00664D04">
                          <w:pPr>
                            <w:pStyle w:val="Brdtext"/>
                            <w:jc w:val="left"/>
                          </w:pPr>
                          <w:sdt>
                            <w:sdtPr>
                              <w:alias w:val="NummerEtikett"/>
                              <w:tag w:val="NummerEtikett"/>
                              <w:id w:val="-196463205"/>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709948534"/>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7AEB0EC7" w14:textId="637303B4" w:rsidR="00444AD2" w:rsidRPr="000B6D9A" w:rsidRDefault="0012171C" w:rsidP="00C91AF4">
                          <w:pPr>
                            <w:pStyle w:val="Brdtext"/>
                          </w:pPr>
                          <w:sdt>
                            <w:sdtPr>
                              <w:alias w:val="BilageEtikett"/>
                              <w:tag w:val="BilageEtikett"/>
                              <w:id w:val="1296410180"/>
                              <w:lock w:val="sdtContentLocked"/>
                              <w:dataBinding w:prefixMappings="xmlns:ns0='http://rkdhs/mallar/lagstiftning/Skr/Skr.xsd'" w:xpath="/ns0:dokumentvärden[1]/ns0:bilagor[1]/ns0:bilaga[9]/@bilageetikett" w:storeItemID="{068625C3-B546-44A5-B525-B7CC092E5AD6}"/>
                              <w:text/>
                            </w:sdtPr>
                            <w:sdtEndPr/>
                            <w:sdtContent>
                              <w:r w:rsidR="00444AD2">
                                <w:t>Bilaga</w:t>
                              </w:r>
                            </w:sdtContent>
                          </w:sdt>
                          <w:r w:rsidR="00444AD2">
                            <w:t xml:space="preserve"> </w:t>
                          </w:r>
                          <w:sdt>
                            <w:sdtPr>
                              <w:alias w:val="BilageNummer"/>
                              <w:tag w:val="BilageNummer"/>
                              <w:id w:val="-309099697"/>
                              <w:lock w:val="sdtContentLocked"/>
                              <w:dataBinding w:prefixMappings="xmlns:ns0='http://rkdhs/mallar/lagstiftning/Skr/Skr.xsd'" w:xpath="/ns0:dokumentvärden[1]/ns0:bilagor[1]/ns0:bilaga[9]/@bilagenummer" w:storeItemID="{068625C3-B546-44A5-B525-B7CC092E5AD6}"/>
                              <w:text/>
                            </w:sdtPr>
                            <w:sdtEndPr/>
                            <w:sdtContent>
                              <w:r w:rsidR="00444AD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EP4Ujg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h9P&#10;OHPCUo8eVBdxRQmMU3laH6aEuveEi90X6KjN2/tAlynrTqNNf8qHkZ4KvdkVl5wxmYzKSUkd40yS&#10;rhyXp+Nc/WJv7THErwosS0LFkZqXayrW1yHSSwi6haRgAUxTXzXG5EMijLowyNaCWm1ifiNZ/IEy&#10;jrUVP/l4PMqOHSTz3rNxyY3KlBnCpcz7DLMUN0YljHHflaaS5URfiS2kVG4XP6MTSlOotxgO+P2r&#10;3mLc50EWOTK4uDO2jQPM2ecZ25es/rktme7xVPCDvJMYu0XXcyW3Ll0toN4QMRD6yQpeXjXUvWsR&#10;4p1AGiVqOK2HeEsfbYCqD4PE2RLw92v3CU8MJy1nLY1mxcOvlUDFmfnmiPun5WSSZjkfJsefiEgM&#10;DzWLQ41b2QsgSpS0iLzMYsJHsxU1gn2kLTJPUUklnKTYFY9b8SL2C4O2kFTzeQbR9HoRr929l8l1&#10;KnPi5kP3KNAPBI5E/RvYDrGYvuBxj02Wwc9XkbiYSb6v6tAAmvzM/WFLpdVyeM6o/S6dPQM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RD+F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4BD9B5F2" w14:textId="4D5BD55F" w:rsidR="00444AD2" w:rsidRDefault="0012171C" w:rsidP="00664D04">
                    <w:pPr>
                      <w:pStyle w:val="Brdtext"/>
                      <w:jc w:val="left"/>
                    </w:pPr>
                    <w:sdt>
                      <w:sdtPr>
                        <w:alias w:val="NummerEtikett"/>
                        <w:tag w:val="NummerEtikett"/>
                        <w:id w:val="-196463205"/>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709948534"/>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7AEB0EC7" w14:textId="637303B4" w:rsidR="00444AD2" w:rsidRPr="000B6D9A" w:rsidRDefault="0012171C" w:rsidP="00C91AF4">
                    <w:pPr>
                      <w:pStyle w:val="Brdtext"/>
                    </w:pPr>
                    <w:sdt>
                      <w:sdtPr>
                        <w:alias w:val="BilageEtikett"/>
                        <w:tag w:val="BilageEtikett"/>
                        <w:id w:val="1296410180"/>
                        <w:lock w:val="sdtContentLocked"/>
                        <w:dataBinding w:prefixMappings="xmlns:ns0='http://rkdhs/mallar/lagstiftning/Skr/Skr.xsd'" w:xpath="/ns0:dokumentvärden[1]/ns0:bilagor[1]/ns0:bilaga[9]/@bilageetikett" w:storeItemID="{068625C3-B546-44A5-B525-B7CC092E5AD6}"/>
                        <w:text/>
                      </w:sdtPr>
                      <w:sdtEndPr/>
                      <w:sdtContent>
                        <w:r w:rsidR="00444AD2">
                          <w:t>Bilaga</w:t>
                        </w:r>
                      </w:sdtContent>
                    </w:sdt>
                    <w:r w:rsidR="00444AD2">
                      <w:t xml:space="preserve"> </w:t>
                    </w:r>
                    <w:sdt>
                      <w:sdtPr>
                        <w:alias w:val="BilageNummer"/>
                        <w:tag w:val="BilageNummer"/>
                        <w:id w:val="-309099697"/>
                        <w:lock w:val="sdtContentLocked"/>
                        <w:dataBinding w:prefixMappings="xmlns:ns0='http://rkdhs/mallar/lagstiftning/Skr/Skr.xsd'" w:xpath="/ns0:dokumentvärden[1]/ns0:bilagor[1]/ns0:bilaga[9]/@bilagenummer" w:storeItemID="{068625C3-B546-44A5-B525-B7CC092E5AD6}"/>
                        <w:text/>
                      </w:sdtPr>
                      <w:sdtEndPr/>
                      <w:sdtContent>
                        <w:r w:rsidR="00444AD2">
                          <w:t>9</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1BBC46" w14:textId="77777777" w:rsidR="00444AD2" w:rsidRDefault="00444AD2" w:rsidP="00EE1584">
    <w:pPr>
      <w:pStyle w:val="Brdtext"/>
    </w:pPr>
    <w:r>
      <w:rPr>
        <w:noProof/>
        <w:lang w:eastAsia="sv-SE"/>
      </w:rPr>
      <mc:AlternateContent>
        <mc:Choice Requires="wps">
          <w:drawing>
            <wp:anchor distT="0" distB="0" distL="0" distR="0" simplePos="0" relativeHeight="25165828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73C84A" w14:textId="6ECF9B02" w:rsidR="00444AD2" w:rsidRDefault="0012171C" w:rsidP="00A118D8">
                          <w:pPr>
                            <w:pStyle w:val="Brdtext"/>
                            <w:jc w:val="left"/>
                          </w:pPr>
                          <w:sdt>
                            <w:sdtPr>
                              <w:alias w:val="NummerEtikett"/>
                              <w:tag w:val="NummerEtikett"/>
                              <w:id w:val="-676423850"/>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310370783"/>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446F4914" w14:textId="74F87B02" w:rsidR="00444AD2" w:rsidRPr="000B6D9A" w:rsidRDefault="0012171C" w:rsidP="00C91AF4">
                          <w:pPr>
                            <w:pStyle w:val="Brdtext"/>
                          </w:pPr>
                          <w:sdt>
                            <w:sdtPr>
                              <w:alias w:val="BilageEtikett"/>
                              <w:tag w:val="BilageEtikett"/>
                              <w:id w:val="-123385315"/>
                              <w:lock w:val="sdtContentLocked"/>
                              <w:dataBinding w:prefixMappings="xmlns:ns0='http://rkdhs/mallar/lagstiftning/Skr/Skr.xsd'" w:xpath="/ns0:dokumentvärden[1]/ns0:bilagor[1]/ns0:bilaga[9]/@bilageetikett" w:storeItemID="{068625C3-B546-44A5-B525-B7CC092E5AD6}"/>
                              <w:text/>
                            </w:sdtPr>
                            <w:sdtEndPr/>
                            <w:sdtContent>
                              <w:r w:rsidR="00444AD2">
                                <w:t>Bilaga</w:t>
                              </w:r>
                            </w:sdtContent>
                          </w:sdt>
                          <w:r w:rsidR="00444AD2">
                            <w:t xml:space="preserve"> </w:t>
                          </w:r>
                          <w:sdt>
                            <w:sdtPr>
                              <w:alias w:val="BilageNummer"/>
                              <w:tag w:val="BilageNummer"/>
                              <w:id w:val="-2051612151"/>
                              <w:lock w:val="sdtContentLocked"/>
                              <w:dataBinding w:prefixMappings="xmlns:ns0='http://rkdhs/mallar/lagstiftning/Skr/Skr.xsd'" w:xpath="/ns0:dokumentvärden[1]/ns0:bilagor[1]/ns0:bilaga[9]/@bilagenummer" w:storeItemID="{068625C3-B546-44A5-B525-B7CC092E5AD6}"/>
                              <w:text/>
                            </w:sdtPr>
                            <w:sdtEndPr/>
                            <w:sdtContent>
                              <w:r w:rsidR="00444AD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r7b8jg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znm&#10;zAlLPXpUXcQVFXCc4Gl9mJLVgye72H2Gjtq8vQ90maruNNr0p3oY6QnozQ5cCsZkcionJXWMM0m6&#10;clyejTP6xd7bY4hfFFiWhIojNS9jKtY3IdJLyHRrkpIFME193RiTD4kw6tIgWwtqtYn5jeTxh5Vx&#10;rK346fHJKAd2kNz7yMalMCpTZkiXKu8rzFLcGJVsjPumNEGWC30lt5BSuV3+bJ2sNKV6i+Ngv3/V&#10;W5z7OsgjZwYXd862cYC5+jxje8jqH1vIdG9PgB/UncTYLbqeKzsGLKDeEDEQ+skKXl431L0bEeK9&#10;QBolajith3hHH22A0IdB4mwJ+Ou1+2RPDCctZy2NZsXDz5VAxZn56oj7Z+VkkmY5HyYnH4lIDA81&#10;i0ONW9lLIEqUtIi8zGKyj2YragT7RFtknrKSSjhJuSset+Jl7BcGbSGp5vNsRNPrRbxxD16m0Anm&#10;xM3H7kmgHwgcifq3sB1iMX3B4942eQY/X0XiYiZ5ArpHdWgATX7m/rCl0mo5PGer/S6d/QY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Ua+2/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6373C84A" w14:textId="6ECF9B02" w:rsidR="00444AD2" w:rsidRDefault="0012171C" w:rsidP="00A118D8">
                    <w:pPr>
                      <w:pStyle w:val="Brdtext"/>
                      <w:jc w:val="left"/>
                    </w:pPr>
                    <w:sdt>
                      <w:sdtPr>
                        <w:alias w:val="NummerEtikett"/>
                        <w:tag w:val="NummerEtikett"/>
                        <w:id w:val="-676423850"/>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310370783"/>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p w14:paraId="446F4914" w14:textId="74F87B02" w:rsidR="00444AD2" w:rsidRPr="000B6D9A" w:rsidRDefault="0012171C" w:rsidP="00C91AF4">
                    <w:pPr>
                      <w:pStyle w:val="Brdtext"/>
                    </w:pPr>
                    <w:sdt>
                      <w:sdtPr>
                        <w:alias w:val="BilageEtikett"/>
                        <w:tag w:val="BilageEtikett"/>
                        <w:id w:val="-123385315"/>
                        <w:lock w:val="sdtContentLocked"/>
                        <w:dataBinding w:prefixMappings="xmlns:ns0='http://rkdhs/mallar/lagstiftning/Skr/Skr.xsd'" w:xpath="/ns0:dokumentvärden[1]/ns0:bilagor[1]/ns0:bilaga[9]/@bilageetikett" w:storeItemID="{068625C3-B546-44A5-B525-B7CC092E5AD6}"/>
                        <w:text/>
                      </w:sdtPr>
                      <w:sdtEndPr/>
                      <w:sdtContent>
                        <w:r w:rsidR="00444AD2">
                          <w:t>Bilaga</w:t>
                        </w:r>
                      </w:sdtContent>
                    </w:sdt>
                    <w:r w:rsidR="00444AD2">
                      <w:t xml:space="preserve"> </w:t>
                    </w:r>
                    <w:sdt>
                      <w:sdtPr>
                        <w:alias w:val="BilageNummer"/>
                        <w:tag w:val="BilageNummer"/>
                        <w:id w:val="-2051612151"/>
                        <w:lock w:val="sdtContentLocked"/>
                        <w:dataBinding w:prefixMappings="xmlns:ns0='http://rkdhs/mallar/lagstiftning/Skr/Skr.xsd'" w:xpath="/ns0:dokumentvärden[1]/ns0:bilagor[1]/ns0:bilaga[9]/@bilagenummer" w:storeItemID="{068625C3-B546-44A5-B525-B7CC092E5AD6}"/>
                        <w:text/>
                      </w:sdtPr>
                      <w:sdtEndPr/>
                      <w:sdtContent>
                        <w:r w:rsidR="00444AD2">
                          <w:t>9</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7C2AE9" w14:textId="77777777" w:rsidR="00444AD2" w:rsidRDefault="00444AD2"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33F4F8" w14:textId="77777777" w:rsidR="00444AD2" w:rsidRDefault="00444AD2" w:rsidP="00664D04">
    <w:pPr>
      <w:pStyle w:val="Brdtext"/>
    </w:pPr>
    <w:r>
      <w:rPr>
        <w:noProof/>
        <w:lang w:eastAsia="sv-SE"/>
      </w:rPr>
      <mc:AlternateContent>
        <mc:Choice Requires="wps">
          <w:drawing>
            <wp:anchor distT="0" distB="0" distL="0" distR="0" simplePos="0" relativeHeight="25165827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2A40E7" w14:textId="541BA6DD" w:rsidR="00444AD2" w:rsidRPr="00756E21" w:rsidRDefault="0012171C" w:rsidP="00664D04">
                          <w:pPr>
                            <w:pStyle w:val="Brdtext"/>
                            <w:jc w:val="left"/>
                          </w:pPr>
                          <w:sdt>
                            <w:sdtPr>
                              <w:alias w:val="NummerEtikett"/>
                              <w:tag w:val="NummerEtikett"/>
                              <w:id w:val="-1643102360"/>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746342740"/>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u2dljwIAAJMFAAAOAAAAZHJzL2Uyb0RvYy54bWysVN9v2jAQfp+0/8Hy+whhwFbUULFWTJNQ&#10;W41OfTaOXaLZPs82JOyv79lJgHV96bSX5Oz75fvuu7u8arQie+F8Baag+WBIiTAcyso8FfTHw/LD&#10;Z0p8YKZkCowo6EF4ejV//+6ytjMxgi2oUjiCQYyf1bag2xDsLMs83wrN/ACsMKiU4DQLeHRPWelY&#10;jdG1ykbD4TSrwZXWARfe4+1Nq6TzFF9KwcOdlF4EogqKbwvp69J3E7/Z/JLNnhyz24p3z2D/8ArN&#10;KoNJj6FuWGBk56q/QumKO/Agw4CDzkDKiotUA1aTD19Us94yK1ItCI63R5j8/wvLb/f3jlRlQSdT&#10;SgzT2KMH0QS3wwJGEZ7a+hlarS3aheYLNNjm/t7jZay6kU7HP9ZDUI9AH47gYjDCo1M+zrFjlHDU&#10;5aP8YpTQz07e1vnwVYAmUSiow+YlTNl+5QO+BE17k5jMg6rKZaVUOkTCiGvlyJ5hq1VIb0SPP6yU&#10;IXVBpx8nwxTYQHRvIysTw4hEmS5drLytMEnhoES0Uea7kAhZKvSV3IxzYY75k3W0kpjqLY6d/elV&#10;b3Fu60CPlBlMODrryoBL1acZO0FW/uwhk609An5WdxRDs2larkx6BmygPCAxHLST5S1fVti9FfPh&#10;njkcJWw4rodwhx+pANGHTqJkC+73a/fRHhmOWkpqHM2C+l875gQl6ptB7l/k43Gc5XQYTz4hkYg7&#10;12zONWanrwEpkeMisjyJ0T6oXpQO9CNukUXMiipmOOYuaOjF69AuDNxCXCwWyQin17KwMmvLY+gI&#10;c+TmQ/PInO0IHJD6t9APMZu94HFrGz29XewCcjGRPALdoto1ACc/cb/bUnG1nJ+T1WmXzp8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m7Z2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B2A40E7" w14:textId="541BA6DD" w:rsidR="00444AD2" w:rsidRPr="00756E21" w:rsidRDefault="0012171C" w:rsidP="00664D04">
                    <w:pPr>
                      <w:pStyle w:val="Brdtext"/>
                      <w:jc w:val="left"/>
                    </w:pPr>
                    <w:sdt>
                      <w:sdtPr>
                        <w:alias w:val="NummerEtikett"/>
                        <w:tag w:val="NummerEtikett"/>
                        <w:id w:val="-1643102360"/>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746342740"/>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7F1A35" w14:textId="77777777" w:rsidR="00444AD2" w:rsidRDefault="00444AD2" w:rsidP="00EE1584">
    <w:pPr>
      <w:pStyle w:val="Brdtext"/>
    </w:pPr>
    <w:r>
      <w:rPr>
        <w:noProof/>
        <w:lang w:eastAsia="sv-SE"/>
      </w:rPr>
      <mc:AlternateContent>
        <mc:Choice Requires="wps">
          <w:drawing>
            <wp:anchor distT="0" distB="0" distL="0" distR="0" simplePos="0" relativeHeight="25165828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BFAD79" w14:textId="1D648DF1" w:rsidR="00444AD2" w:rsidRPr="00756E21" w:rsidRDefault="0012171C" w:rsidP="00A118D8">
                          <w:pPr>
                            <w:pStyle w:val="Brdtext"/>
                            <w:jc w:val="left"/>
                          </w:pPr>
                          <w:sdt>
                            <w:sdtPr>
                              <w:alias w:val="NummerEtikett"/>
                              <w:tag w:val="NummerEtikett"/>
                              <w:id w:val="-690215550"/>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2049988614"/>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3tRyjw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cdj&#10;SgzT2KO1aILbYQGXEZ7a+ilarSzaheYzNNjm/t7jZay6kU7HP9ZDUI9AH47gYjDCo1M+yrFjlHDU&#10;5cP8apjQz07e1vnwRYAmUSiow+YlTNl+6QO+BE17k5jMg6rKu0qpdIiEETfKkT3DVquQ3ogef1gp&#10;Q+qCTi7HgxTYQHRvIysTw4hEmS5drLytMEnhoES0UeabkAhZKvSV3IxzYY75k3W0kpjqLY6d/elV&#10;b3Fu60CPlBlMODrryoBL1acZO0FW/ughk609An5WdxRDs2larkx6BmygPCAxHLST5S2/q7B7S+bD&#10;I3M4SthwXA/hAT9SAaIPnUTJFtyv1+6jPTIctZTUOJoF9T93zAlK1FeD3L/KR6M4y+kwGn9EIhF3&#10;rtmca8xO3wBSIsdFZHkSo31QvSgd6CfcIouYFVXMcMxd0NCLN6FdGLiFuFgskhFOr2VhaVaWx9AR&#10;5sjNdfPEnO0IHJD699APMZu+4HFrGz29XewCcjGRPALdoto1ACc/cb/bUnG1nJ+T1WmXzn8D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Dc3tRy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3BFAD79" w14:textId="1D648DF1" w:rsidR="00444AD2" w:rsidRPr="00756E21" w:rsidRDefault="0012171C" w:rsidP="00A118D8">
                    <w:pPr>
                      <w:pStyle w:val="Brdtext"/>
                      <w:jc w:val="left"/>
                    </w:pPr>
                    <w:sdt>
                      <w:sdtPr>
                        <w:alias w:val="NummerEtikett"/>
                        <w:tag w:val="NummerEtikett"/>
                        <w:id w:val="-690215550"/>
                        <w:lock w:val="sdtContentLocked"/>
                        <w:dataBinding w:prefixMappings="xmlns:ns0='http://rkdhs/mallar/lagstiftning/Skr/Skr.xsd'" w:xpath="/ns0:dokumentvärden[1]/ns0:dokumentnummer[1]/@etikett" w:storeItemID="{068625C3-B546-44A5-B525-B7CC092E5AD6}"/>
                        <w:text/>
                      </w:sdtPr>
                      <w:sdtEndPr/>
                      <w:sdtContent>
                        <w:r w:rsidR="00444AD2">
                          <w:t>Skr.</w:t>
                        </w:r>
                      </w:sdtContent>
                    </w:sdt>
                    <w:r w:rsidR="00444AD2">
                      <w:t xml:space="preserve"> </w:t>
                    </w:r>
                    <w:sdt>
                      <w:sdtPr>
                        <w:alias w:val="Nummer"/>
                        <w:tag w:val="Nummer"/>
                        <w:id w:val="-2049988614"/>
                        <w:lock w:val="sdtContentLocked"/>
                        <w:dataBinding w:prefixMappings="xmlns:ns0='http://rkdhs/mallar/lagstiftning/Skr/Skr.xsd'" w:xpath="/ns0:dokumentvärden[1]/ns0:dokumentnummer[1]" w:storeItemID="{068625C3-B546-44A5-B525-B7CC092E5AD6}"/>
                        <w:text/>
                      </w:sdtPr>
                      <w:sdtEndPr/>
                      <w:sdtContent>
                        <w:r w:rsidR="00444AD2">
                          <w:t>2019/20:130</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1C2239" w14:textId="77777777" w:rsidR="00444AD2" w:rsidRDefault="00444AD2"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3807D57"/>
    <w:multiLevelType w:val="hybridMultilevel"/>
    <w:tmpl w:val="694C29F6"/>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45727E5"/>
    <w:multiLevelType w:val="multilevel"/>
    <w:tmpl w:val="2EB89F6E"/>
    <w:numStyleLink w:val="RKrubrik1-4"/>
  </w:abstractNum>
  <w:abstractNum w:abstractNumId="6"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7" w15:restartNumberingAfterBreak="0">
    <w:nsid w:val="06441E01"/>
    <w:multiLevelType w:val="multilevel"/>
    <w:tmpl w:val="07E8A37C"/>
    <w:numStyleLink w:val="RKstrecklistaram"/>
  </w:abstractNum>
  <w:abstractNum w:abstractNumId="8"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9" w15:restartNumberingAfterBreak="0">
    <w:nsid w:val="0C484E05"/>
    <w:multiLevelType w:val="multilevel"/>
    <w:tmpl w:val="85CA2C1E"/>
    <w:numStyleLink w:val="RKpunktlista"/>
  </w:abstractNum>
  <w:abstractNum w:abstractNumId="10"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1" w15:restartNumberingAfterBreak="0">
    <w:nsid w:val="111F091E"/>
    <w:multiLevelType w:val="hybridMultilevel"/>
    <w:tmpl w:val="DB0E356A"/>
    <w:lvl w:ilvl="0" w:tplc="041D0001">
      <w:start w:val="1"/>
      <w:numFmt w:val="bullet"/>
      <w:lvlText w:val=""/>
      <w:lvlJc w:val="left"/>
      <w:pPr>
        <w:ind w:left="890" w:hanging="360"/>
      </w:pPr>
      <w:rPr>
        <w:rFonts w:ascii="Symbol" w:hAnsi="Symbol" w:hint="default"/>
      </w:rPr>
    </w:lvl>
    <w:lvl w:ilvl="1" w:tplc="041D0003" w:tentative="1">
      <w:start w:val="1"/>
      <w:numFmt w:val="bullet"/>
      <w:lvlText w:val="o"/>
      <w:lvlJc w:val="left"/>
      <w:pPr>
        <w:ind w:left="1610" w:hanging="360"/>
      </w:pPr>
      <w:rPr>
        <w:rFonts w:ascii="Courier New" w:hAnsi="Courier New" w:cs="Courier New" w:hint="default"/>
      </w:rPr>
    </w:lvl>
    <w:lvl w:ilvl="2" w:tplc="041D0005" w:tentative="1">
      <w:start w:val="1"/>
      <w:numFmt w:val="bullet"/>
      <w:lvlText w:val=""/>
      <w:lvlJc w:val="left"/>
      <w:pPr>
        <w:ind w:left="2330" w:hanging="360"/>
      </w:pPr>
      <w:rPr>
        <w:rFonts w:ascii="Wingdings" w:hAnsi="Wingdings" w:hint="default"/>
      </w:rPr>
    </w:lvl>
    <w:lvl w:ilvl="3" w:tplc="041D0001" w:tentative="1">
      <w:start w:val="1"/>
      <w:numFmt w:val="bullet"/>
      <w:lvlText w:val=""/>
      <w:lvlJc w:val="left"/>
      <w:pPr>
        <w:ind w:left="3050" w:hanging="360"/>
      </w:pPr>
      <w:rPr>
        <w:rFonts w:ascii="Symbol" w:hAnsi="Symbol" w:hint="default"/>
      </w:rPr>
    </w:lvl>
    <w:lvl w:ilvl="4" w:tplc="041D0003" w:tentative="1">
      <w:start w:val="1"/>
      <w:numFmt w:val="bullet"/>
      <w:lvlText w:val="o"/>
      <w:lvlJc w:val="left"/>
      <w:pPr>
        <w:ind w:left="3770" w:hanging="360"/>
      </w:pPr>
      <w:rPr>
        <w:rFonts w:ascii="Courier New" w:hAnsi="Courier New" w:cs="Courier New" w:hint="default"/>
      </w:rPr>
    </w:lvl>
    <w:lvl w:ilvl="5" w:tplc="041D0005" w:tentative="1">
      <w:start w:val="1"/>
      <w:numFmt w:val="bullet"/>
      <w:lvlText w:val=""/>
      <w:lvlJc w:val="left"/>
      <w:pPr>
        <w:ind w:left="4490" w:hanging="360"/>
      </w:pPr>
      <w:rPr>
        <w:rFonts w:ascii="Wingdings" w:hAnsi="Wingdings" w:hint="default"/>
      </w:rPr>
    </w:lvl>
    <w:lvl w:ilvl="6" w:tplc="041D0001" w:tentative="1">
      <w:start w:val="1"/>
      <w:numFmt w:val="bullet"/>
      <w:lvlText w:val=""/>
      <w:lvlJc w:val="left"/>
      <w:pPr>
        <w:ind w:left="5210" w:hanging="360"/>
      </w:pPr>
      <w:rPr>
        <w:rFonts w:ascii="Symbol" w:hAnsi="Symbol" w:hint="default"/>
      </w:rPr>
    </w:lvl>
    <w:lvl w:ilvl="7" w:tplc="041D0003" w:tentative="1">
      <w:start w:val="1"/>
      <w:numFmt w:val="bullet"/>
      <w:lvlText w:val="o"/>
      <w:lvlJc w:val="left"/>
      <w:pPr>
        <w:ind w:left="5930" w:hanging="360"/>
      </w:pPr>
      <w:rPr>
        <w:rFonts w:ascii="Courier New" w:hAnsi="Courier New" w:cs="Courier New" w:hint="default"/>
      </w:rPr>
    </w:lvl>
    <w:lvl w:ilvl="8" w:tplc="041D0005" w:tentative="1">
      <w:start w:val="1"/>
      <w:numFmt w:val="bullet"/>
      <w:lvlText w:val=""/>
      <w:lvlJc w:val="left"/>
      <w:pPr>
        <w:ind w:left="6650" w:hanging="360"/>
      </w:pPr>
      <w:rPr>
        <w:rFonts w:ascii="Wingdings" w:hAnsi="Wingdings" w:hint="default"/>
      </w:rPr>
    </w:lvl>
  </w:abstractNum>
  <w:abstractNum w:abstractNumId="12" w15:restartNumberingAfterBreak="0">
    <w:nsid w:val="113714D7"/>
    <w:multiLevelType w:val="hybridMultilevel"/>
    <w:tmpl w:val="6DCA35FC"/>
    <w:lvl w:ilvl="0" w:tplc="041D0001">
      <w:start w:val="1"/>
      <w:numFmt w:val="bullet"/>
      <w:lvlText w:val=""/>
      <w:lvlJc w:val="left"/>
      <w:pPr>
        <w:ind w:left="890" w:hanging="360"/>
      </w:pPr>
      <w:rPr>
        <w:rFonts w:ascii="Symbol" w:hAnsi="Symbol" w:hint="default"/>
      </w:rPr>
    </w:lvl>
    <w:lvl w:ilvl="1" w:tplc="041D0003" w:tentative="1">
      <w:start w:val="1"/>
      <w:numFmt w:val="bullet"/>
      <w:lvlText w:val="o"/>
      <w:lvlJc w:val="left"/>
      <w:pPr>
        <w:ind w:left="1610" w:hanging="360"/>
      </w:pPr>
      <w:rPr>
        <w:rFonts w:ascii="Courier New" w:hAnsi="Courier New" w:cs="Courier New" w:hint="default"/>
      </w:rPr>
    </w:lvl>
    <w:lvl w:ilvl="2" w:tplc="041D0005" w:tentative="1">
      <w:start w:val="1"/>
      <w:numFmt w:val="bullet"/>
      <w:lvlText w:val=""/>
      <w:lvlJc w:val="left"/>
      <w:pPr>
        <w:ind w:left="2330" w:hanging="360"/>
      </w:pPr>
      <w:rPr>
        <w:rFonts w:ascii="Wingdings" w:hAnsi="Wingdings" w:hint="default"/>
      </w:rPr>
    </w:lvl>
    <w:lvl w:ilvl="3" w:tplc="041D0001" w:tentative="1">
      <w:start w:val="1"/>
      <w:numFmt w:val="bullet"/>
      <w:lvlText w:val=""/>
      <w:lvlJc w:val="left"/>
      <w:pPr>
        <w:ind w:left="3050" w:hanging="360"/>
      </w:pPr>
      <w:rPr>
        <w:rFonts w:ascii="Symbol" w:hAnsi="Symbol" w:hint="default"/>
      </w:rPr>
    </w:lvl>
    <w:lvl w:ilvl="4" w:tplc="041D0003" w:tentative="1">
      <w:start w:val="1"/>
      <w:numFmt w:val="bullet"/>
      <w:lvlText w:val="o"/>
      <w:lvlJc w:val="left"/>
      <w:pPr>
        <w:ind w:left="3770" w:hanging="360"/>
      </w:pPr>
      <w:rPr>
        <w:rFonts w:ascii="Courier New" w:hAnsi="Courier New" w:cs="Courier New" w:hint="default"/>
      </w:rPr>
    </w:lvl>
    <w:lvl w:ilvl="5" w:tplc="041D0005" w:tentative="1">
      <w:start w:val="1"/>
      <w:numFmt w:val="bullet"/>
      <w:lvlText w:val=""/>
      <w:lvlJc w:val="left"/>
      <w:pPr>
        <w:ind w:left="4490" w:hanging="360"/>
      </w:pPr>
      <w:rPr>
        <w:rFonts w:ascii="Wingdings" w:hAnsi="Wingdings" w:hint="default"/>
      </w:rPr>
    </w:lvl>
    <w:lvl w:ilvl="6" w:tplc="041D0001" w:tentative="1">
      <w:start w:val="1"/>
      <w:numFmt w:val="bullet"/>
      <w:lvlText w:val=""/>
      <w:lvlJc w:val="left"/>
      <w:pPr>
        <w:ind w:left="5210" w:hanging="360"/>
      </w:pPr>
      <w:rPr>
        <w:rFonts w:ascii="Symbol" w:hAnsi="Symbol" w:hint="default"/>
      </w:rPr>
    </w:lvl>
    <w:lvl w:ilvl="7" w:tplc="041D0003" w:tentative="1">
      <w:start w:val="1"/>
      <w:numFmt w:val="bullet"/>
      <w:lvlText w:val="o"/>
      <w:lvlJc w:val="left"/>
      <w:pPr>
        <w:ind w:left="5930" w:hanging="360"/>
      </w:pPr>
      <w:rPr>
        <w:rFonts w:ascii="Courier New" w:hAnsi="Courier New" w:cs="Courier New" w:hint="default"/>
      </w:rPr>
    </w:lvl>
    <w:lvl w:ilvl="8" w:tplc="041D0005" w:tentative="1">
      <w:start w:val="1"/>
      <w:numFmt w:val="bullet"/>
      <w:lvlText w:val=""/>
      <w:lvlJc w:val="left"/>
      <w:pPr>
        <w:ind w:left="6650" w:hanging="360"/>
      </w:pPr>
      <w:rPr>
        <w:rFonts w:ascii="Wingdings" w:hAnsi="Wingdings" w:hint="default"/>
      </w:rPr>
    </w:lvl>
  </w:abstractNum>
  <w:abstractNum w:abstractNumId="13"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4" w15:restartNumberingAfterBreak="0">
    <w:nsid w:val="153302FE"/>
    <w:multiLevelType w:val="hybridMultilevel"/>
    <w:tmpl w:val="FA9856C2"/>
    <w:lvl w:ilvl="0" w:tplc="041D0001">
      <w:start w:val="1"/>
      <w:numFmt w:val="bullet"/>
      <w:lvlText w:val=""/>
      <w:lvlJc w:val="left"/>
      <w:pPr>
        <w:ind w:left="890" w:hanging="360"/>
      </w:pPr>
      <w:rPr>
        <w:rFonts w:ascii="Symbol" w:hAnsi="Symbol" w:hint="default"/>
      </w:rPr>
    </w:lvl>
    <w:lvl w:ilvl="1" w:tplc="041D0003" w:tentative="1">
      <w:start w:val="1"/>
      <w:numFmt w:val="bullet"/>
      <w:lvlText w:val="o"/>
      <w:lvlJc w:val="left"/>
      <w:pPr>
        <w:ind w:left="1610" w:hanging="360"/>
      </w:pPr>
      <w:rPr>
        <w:rFonts w:ascii="Courier New" w:hAnsi="Courier New" w:cs="Courier New" w:hint="default"/>
      </w:rPr>
    </w:lvl>
    <w:lvl w:ilvl="2" w:tplc="041D0005" w:tentative="1">
      <w:start w:val="1"/>
      <w:numFmt w:val="bullet"/>
      <w:lvlText w:val=""/>
      <w:lvlJc w:val="left"/>
      <w:pPr>
        <w:ind w:left="2330" w:hanging="360"/>
      </w:pPr>
      <w:rPr>
        <w:rFonts w:ascii="Wingdings" w:hAnsi="Wingdings" w:hint="default"/>
      </w:rPr>
    </w:lvl>
    <w:lvl w:ilvl="3" w:tplc="041D0001" w:tentative="1">
      <w:start w:val="1"/>
      <w:numFmt w:val="bullet"/>
      <w:lvlText w:val=""/>
      <w:lvlJc w:val="left"/>
      <w:pPr>
        <w:ind w:left="3050" w:hanging="360"/>
      </w:pPr>
      <w:rPr>
        <w:rFonts w:ascii="Symbol" w:hAnsi="Symbol" w:hint="default"/>
      </w:rPr>
    </w:lvl>
    <w:lvl w:ilvl="4" w:tplc="041D0003" w:tentative="1">
      <w:start w:val="1"/>
      <w:numFmt w:val="bullet"/>
      <w:lvlText w:val="o"/>
      <w:lvlJc w:val="left"/>
      <w:pPr>
        <w:ind w:left="3770" w:hanging="360"/>
      </w:pPr>
      <w:rPr>
        <w:rFonts w:ascii="Courier New" w:hAnsi="Courier New" w:cs="Courier New" w:hint="default"/>
      </w:rPr>
    </w:lvl>
    <w:lvl w:ilvl="5" w:tplc="041D0005" w:tentative="1">
      <w:start w:val="1"/>
      <w:numFmt w:val="bullet"/>
      <w:lvlText w:val=""/>
      <w:lvlJc w:val="left"/>
      <w:pPr>
        <w:ind w:left="4490" w:hanging="360"/>
      </w:pPr>
      <w:rPr>
        <w:rFonts w:ascii="Wingdings" w:hAnsi="Wingdings" w:hint="default"/>
      </w:rPr>
    </w:lvl>
    <w:lvl w:ilvl="6" w:tplc="041D0001" w:tentative="1">
      <w:start w:val="1"/>
      <w:numFmt w:val="bullet"/>
      <w:lvlText w:val=""/>
      <w:lvlJc w:val="left"/>
      <w:pPr>
        <w:ind w:left="5210" w:hanging="360"/>
      </w:pPr>
      <w:rPr>
        <w:rFonts w:ascii="Symbol" w:hAnsi="Symbol" w:hint="default"/>
      </w:rPr>
    </w:lvl>
    <w:lvl w:ilvl="7" w:tplc="041D0003" w:tentative="1">
      <w:start w:val="1"/>
      <w:numFmt w:val="bullet"/>
      <w:lvlText w:val="o"/>
      <w:lvlJc w:val="left"/>
      <w:pPr>
        <w:ind w:left="5930" w:hanging="360"/>
      </w:pPr>
      <w:rPr>
        <w:rFonts w:ascii="Courier New" w:hAnsi="Courier New" w:cs="Courier New" w:hint="default"/>
      </w:rPr>
    </w:lvl>
    <w:lvl w:ilvl="8" w:tplc="041D0005" w:tentative="1">
      <w:start w:val="1"/>
      <w:numFmt w:val="bullet"/>
      <w:lvlText w:val=""/>
      <w:lvlJc w:val="left"/>
      <w:pPr>
        <w:ind w:left="6650" w:hanging="360"/>
      </w:pPr>
      <w:rPr>
        <w:rFonts w:ascii="Wingdings" w:hAnsi="Wingdings" w:hint="default"/>
      </w:rPr>
    </w:lvl>
  </w:abstractNum>
  <w:abstractNum w:abstractNumId="15" w15:restartNumberingAfterBreak="0">
    <w:nsid w:val="16C83619"/>
    <w:multiLevelType w:val="multilevel"/>
    <w:tmpl w:val="16AE80F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6"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8"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9" w15:restartNumberingAfterBreak="0">
    <w:nsid w:val="1D324031"/>
    <w:multiLevelType w:val="multilevel"/>
    <w:tmpl w:val="77F4358A"/>
    <w:numStyleLink w:val="RKnumreradlistaram"/>
  </w:abstractNum>
  <w:abstractNum w:abstractNumId="20" w15:restartNumberingAfterBreak="0">
    <w:nsid w:val="1EAD06AE"/>
    <w:multiLevelType w:val="multilevel"/>
    <w:tmpl w:val="07E8A37C"/>
    <w:numStyleLink w:val="RKstrecklistaram"/>
  </w:abstractNum>
  <w:abstractNum w:abstractNumId="21" w15:restartNumberingAfterBreak="0">
    <w:nsid w:val="21794441"/>
    <w:multiLevelType w:val="hybridMultilevel"/>
    <w:tmpl w:val="6B38CE96"/>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2"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24F04E30"/>
    <w:multiLevelType w:val="multilevel"/>
    <w:tmpl w:val="07E8A37C"/>
    <w:numStyleLink w:val="RKstrecklistaram"/>
  </w:abstractNum>
  <w:abstractNum w:abstractNumId="24"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5" w15:restartNumberingAfterBreak="0">
    <w:nsid w:val="2A1355EC"/>
    <w:multiLevelType w:val="multilevel"/>
    <w:tmpl w:val="77F4358A"/>
    <w:numStyleLink w:val="RKnumreradlistaram"/>
  </w:abstractNum>
  <w:abstractNum w:abstractNumId="26"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7"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8" w15:restartNumberingAfterBreak="0">
    <w:nsid w:val="39647D17"/>
    <w:multiLevelType w:val="multilevel"/>
    <w:tmpl w:val="2EB89F6E"/>
    <w:numStyleLink w:val="RKrubrik1-4"/>
  </w:abstractNum>
  <w:abstractNum w:abstractNumId="29"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30" w15:restartNumberingAfterBreak="0">
    <w:nsid w:val="3FD21564"/>
    <w:multiLevelType w:val="multilevel"/>
    <w:tmpl w:val="85CA2C1E"/>
    <w:numStyleLink w:val="RKpunktlista"/>
  </w:abstractNum>
  <w:abstractNum w:abstractNumId="31"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32" w15:restartNumberingAfterBreak="0">
    <w:nsid w:val="43612E31"/>
    <w:multiLevelType w:val="multilevel"/>
    <w:tmpl w:val="089CCD3C"/>
    <w:numStyleLink w:val="RKpunktlistaram"/>
  </w:abstractNum>
  <w:abstractNum w:abstractNumId="33" w15:restartNumberingAfterBreak="0">
    <w:nsid w:val="45A626CA"/>
    <w:multiLevelType w:val="multilevel"/>
    <w:tmpl w:val="4B9E585A"/>
    <w:numStyleLink w:val="RKnummerlista"/>
  </w:abstractNum>
  <w:abstractNum w:abstractNumId="34" w15:restartNumberingAfterBreak="0">
    <w:nsid w:val="489C4783"/>
    <w:multiLevelType w:val="multilevel"/>
    <w:tmpl w:val="70D898A8"/>
    <w:numStyleLink w:val="RKstrecklista"/>
  </w:abstractNum>
  <w:abstractNum w:abstractNumId="35" w15:restartNumberingAfterBreak="0">
    <w:nsid w:val="4CD01921"/>
    <w:multiLevelType w:val="multilevel"/>
    <w:tmpl w:val="089CCD3C"/>
    <w:numStyleLink w:val="RKpunktlistaram"/>
  </w:abstractNum>
  <w:abstractNum w:abstractNumId="36" w15:restartNumberingAfterBreak="0">
    <w:nsid w:val="53191FCC"/>
    <w:multiLevelType w:val="multilevel"/>
    <w:tmpl w:val="77F4358A"/>
    <w:numStyleLink w:val="RKnumreradlistaram"/>
  </w:abstractNum>
  <w:abstractNum w:abstractNumId="37"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8" w15:restartNumberingAfterBreak="0">
    <w:nsid w:val="58FE4B62"/>
    <w:multiLevelType w:val="multilevel"/>
    <w:tmpl w:val="77F4358A"/>
    <w:numStyleLink w:val="RKnumreradlistaram"/>
  </w:abstractNum>
  <w:abstractNum w:abstractNumId="39" w15:restartNumberingAfterBreak="0">
    <w:nsid w:val="59A00B31"/>
    <w:multiLevelType w:val="multilevel"/>
    <w:tmpl w:val="4B9E585A"/>
    <w:numStyleLink w:val="RKnummerlista"/>
  </w:abstractNum>
  <w:abstractNum w:abstractNumId="40" w15:restartNumberingAfterBreak="0">
    <w:nsid w:val="603A5610"/>
    <w:multiLevelType w:val="multilevel"/>
    <w:tmpl w:val="85CA2C1E"/>
    <w:numStyleLink w:val="RKpunktlista"/>
  </w:abstractNum>
  <w:abstractNum w:abstractNumId="41" w15:restartNumberingAfterBreak="0">
    <w:nsid w:val="621E5655"/>
    <w:multiLevelType w:val="multilevel"/>
    <w:tmpl w:val="85CA2C1E"/>
    <w:numStyleLink w:val="RKpunktlista"/>
  </w:abstractNum>
  <w:abstractNum w:abstractNumId="42" w15:restartNumberingAfterBreak="0">
    <w:nsid w:val="62A7665E"/>
    <w:multiLevelType w:val="multilevel"/>
    <w:tmpl w:val="70D898A8"/>
    <w:numStyleLink w:val="RKstrecklista"/>
  </w:abstractNum>
  <w:abstractNum w:abstractNumId="43" w15:restartNumberingAfterBreak="0">
    <w:nsid w:val="6D1E7806"/>
    <w:multiLevelType w:val="multilevel"/>
    <w:tmpl w:val="70D898A8"/>
    <w:numStyleLink w:val="RKstrecklista"/>
  </w:abstractNum>
  <w:abstractNum w:abstractNumId="44" w15:restartNumberingAfterBreak="0">
    <w:nsid w:val="6E06378E"/>
    <w:multiLevelType w:val="hybridMultilevel"/>
    <w:tmpl w:val="038EA992"/>
    <w:lvl w:ilvl="0" w:tplc="041D0001">
      <w:start w:val="1"/>
      <w:numFmt w:val="bullet"/>
      <w:lvlText w:val=""/>
      <w:lvlJc w:val="left"/>
      <w:pPr>
        <w:ind w:left="890" w:hanging="360"/>
      </w:pPr>
      <w:rPr>
        <w:rFonts w:ascii="Symbol" w:hAnsi="Symbol" w:hint="default"/>
      </w:rPr>
    </w:lvl>
    <w:lvl w:ilvl="1" w:tplc="041D0003" w:tentative="1">
      <w:start w:val="1"/>
      <w:numFmt w:val="bullet"/>
      <w:lvlText w:val="o"/>
      <w:lvlJc w:val="left"/>
      <w:pPr>
        <w:ind w:left="1610" w:hanging="360"/>
      </w:pPr>
      <w:rPr>
        <w:rFonts w:ascii="Courier New" w:hAnsi="Courier New" w:cs="Courier New" w:hint="default"/>
      </w:rPr>
    </w:lvl>
    <w:lvl w:ilvl="2" w:tplc="041D0005" w:tentative="1">
      <w:start w:val="1"/>
      <w:numFmt w:val="bullet"/>
      <w:lvlText w:val=""/>
      <w:lvlJc w:val="left"/>
      <w:pPr>
        <w:ind w:left="2330" w:hanging="360"/>
      </w:pPr>
      <w:rPr>
        <w:rFonts w:ascii="Wingdings" w:hAnsi="Wingdings" w:hint="default"/>
      </w:rPr>
    </w:lvl>
    <w:lvl w:ilvl="3" w:tplc="041D0001" w:tentative="1">
      <w:start w:val="1"/>
      <w:numFmt w:val="bullet"/>
      <w:lvlText w:val=""/>
      <w:lvlJc w:val="left"/>
      <w:pPr>
        <w:ind w:left="3050" w:hanging="360"/>
      </w:pPr>
      <w:rPr>
        <w:rFonts w:ascii="Symbol" w:hAnsi="Symbol" w:hint="default"/>
      </w:rPr>
    </w:lvl>
    <w:lvl w:ilvl="4" w:tplc="041D0003" w:tentative="1">
      <w:start w:val="1"/>
      <w:numFmt w:val="bullet"/>
      <w:lvlText w:val="o"/>
      <w:lvlJc w:val="left"/>
      <w:pPr>
        <w:ind w:left="3770" w:hanging="360"/>
      </w:pPr>
      <w:rPr>
        <w:rFonts w:ascii="Courier New" w:hAnsi="Courier New" w:cs="Courier New" w:hint="default"/>
      </w:rPr>
    </w:lvl>
    <w:lvl w:ilvl="5" w:tplc="041D0005" w:tentative="1">
      <w:start w:val="1"/>
      <w:numFmt w:val="bullet"/>
      <w:lvlText w:val=""/>
      <w:lvlJc w:val="left"/>
      <w:pPr>
        <w:ind w:left="4490" w:hanging="360"/>
      </w:pPr>
      <w:rPr>
        <w:rFonts w:ascii="Wingdings" w:hAnsi="Wingdings" w:hint="default"/>
      </w:rPr>
    </w:lvl>
    <w:lvl w:ilvl="6" w:tplc="041D0001" w:tentative="1">
      <w:start w:val="1"/>
      <w:numFmt w:val="bullet"/>
      <w:lvlText w:val=""/>
      <w:lvlJc w:val="left"/>
      <w:pPr>
        <w:ind w:left="5210" w:hanging="360"/>
      </w:pPr>
      <w:rPr>
        <w:rFonts w:ascii="Symbol" w:hAnsi="Symbol" w:hint="default"/>
      </w:rPr>
    </w:lvl>
    <w:lvl w:ilvl="7" w:tplc="041D0003" w:tentative="1">
      <w:start w:val="1"/>
      <w:numFmt w:val="bullet"/>
      <w:lvlText w:val="o"/>
      <w:lvlJc w:val="left"/>
      <w:pPr>
        <w:ind w:left="5930" w:hanging="360"/>
      </w:pPr>
      <w:rPr>
        <w:rFonts w:ascii="Courier New" w:hAnsi="Courier New" w:cs="Courier New" w:hint="default"/>
      </w:rPr>
    </w:lvl>
    <w:lvl w:ilvl="8" w:tplc="041D0005" w:tentative="1">
      <w:start w:val="1"/>
      <w:numFmt w:val="bullet"/>
      <w:lvlText w:val=""/>
      <w:lvlJc w:val="left"/>
      <w:pPr>
        <w:ind w:left="6650" w:hanging="360"/>
      </w:pPr>
      <w:rPr>
        <w:rFonts w:ascii="Wingdings" w:hAnsi="Wingdings" w:hint="default"/>
      </w:rPr>
    </w:lvl>
  </w:abstractNum>
  <w:abstractNum w:abstractNumId="45" w15:restartNumberingAfterBreak="0">
    <w:nsid w:val="755223B5"/>
    <w:multiLevelType w:val="multilevel"/>
    <w:tmpl w:val="70D898A8"/>
    <w:numStyleLink w:val="RKstrecklista"/>
  </w:abstractNum>
  <w:num w:numId="1">
    <w:abstractNumId w:val="18"/>
  </w:num>
  <w:num w:numId="2">
    <w:abstractNumId w:val="16"/>
  </w:num>
  <w:num w:numId="3">
    <w:abstractNumId w:val="17"/>
  </w:num>
  <w:num w:numId="4">
    <w:abstractNumId w:val="13"/>
  </w:num>
  <w:num w:numId="5">
    <w:abstractNumId w:val="0"/>
  </w:num>
  <w:num w:numId="6">
    <w:abstractNumId w:val="10"/>
  </w:num>
  <w:num w:numId="7">
    <w:abstractNumId w:val="4"/>
  </w:num>
  <w:num w:numId="8">
    <w:abstractNumId w:val="29"/>
  </w:num>
  <w:num w:numId="9">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7"/>
  </w:num>
  <w:num w:numId="11">
    <w:abstractNumId w:val="27"/>
  </w:num>
  <w:num w:numId="12">
    <w:abstractNumId w:val="27"/>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8"/>
  </w:num>
  <w:num w:numId="14">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24"/>
  </w:num>
  <w:num w:numId="16">
    <w:abstractNumId w:val="33"/>
  </w:num>
  <w:num w:numId="17">
    <w:abstractNumId w:val="38"/>
  </w:num>
  <w:num w:numId="18">
    <w:abstractNumId w:val="9"/>
  </w:num>
  <w:num w:numId="19">
    <w:abstractNumId w:val="45"/>
  </w:num>
  <w:num w:numId="20">
    <w:abstractNumId w:val="42"/>
  </w:num>
  <w:num w:numId="21">
    <w:abstractNumId w:val="19"/>
  </w:num>
  <w:num w:numId="22">
    <w:abstractNumId w:val="26"/>
  </w:num>
  <w:num w:numId="23">
    <w:abstractNumId w:val="22"/>
  </w:num>
  <w:num w:numId="24">
    <w:abstractNumId w:val="5"/>
  </w:num>
  <w:num w:numId="25">
    <w:abstractNumId w:val="28"/>
    <w:lvlOverride w:ilvl="0">
      <w:lvl w:ilvl="0">
        <w:start w:val="1"/>
        <w:numFmt w:val="decimal"/>
        <w:pStyle w:val="Rubrik1"/>
        <w:lvlText w:val="%1"/>
        <w:lvlJc w:val="left"/>
        <w:pPr>
          <w:tabs>
            <w:tab w:val="num" w:pos="907"/>
          </w:tabs>
          <w:ind w:left="907" w:hanging="907"/>
        </w:pPr>
        <w:rPr>
          <w:rFonts w:hint="default"/>
        </w:rPr>
      </w:lvl>
    </w:lvlOverride>
    <w:lvlOverride w:ilvl="1">
      <w:lvl w:ilvl="1">
        <w:start w:val="1"/>
        <w:numFmt w:val="decimal"/>
        <w:pStyle w:val="Rubrik2"/>
        <w:lvlText w:val="%1.%2"/>
        <w:lvlJc w:val="left"/>
        <w:pPr>
          <w:tabs>
            <w:tab w:val="num" w:pos="907"/>
          </w:tabs>
          <w:ind w:left="907" w:hanging="907"/>
        </w:pPr>
        <w:rPr>
          <w:rFonts w:hint="default"/>
        </w:rPr>
      </w:lvl>
    </w:lvlOverride>
  </w:num>
  <w:num w:numId="26">
    <w:abstractNumId w:val="39"/>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6"/>
  </w:num>
  <w:num w:numId="29">
    <w:abstractNumId w:val="25"/>
  </w:num>
  <w:num w:numId="30">
    <w:abstractNumId w:val="30"/>
  </w:num>
  <w:num w:numId="31">
    <w:abstractNumId w:val="40"/>
  </w:num>
  <w:num w:numId="32">
    <w:abstractNumId w:val="41"/>
  </w:num>
  <w:num w:numId="33">
    <w:abstractNumId w:val="43"/>
  </w:num>
  <w:num w:numId="34">
    <w:abstractNumId w:val="31"/>
  </w:num>
  <w:num w:numId="35">
    <w:abstractNumId w:val="35"/>
  </w:num>
  <w:num w:numId="36">
    <w:abstractNumId w:val="32"/>
  </w:num>
  <w:num w:numId="37">
    <w:abstractNumId w:val="7"/>
  </w:num>
  <w:num w:numId="38">
    <w:abstractNumId w:val="6"/>
  </w:num>
  <w:num w:numId="39">
    <w:abstractNumId w:val="2"/>
  </w:num>
  <w:num w:numId="40">
    <w:abstractNumId w:val="23"/>
  </w:num>
  <w:num w:numId="41">
    <w:abstractNumId w:val="34"/>
  </w:num>
  <w:num w:numId="42">
    <w:abstractNumId w:val="20"/>
  </w:num>
  <w:num w:numId="43">
    <w:abstractNumId w:val="12"/>
  </w:num>
  <w:num w:numId="44">
    <w:abstractNumId w:val="11"/>
  </w:num>
  <w:num w:numId="45">
    <w:abstractNumId w:val="14"/>
  </w:num>
  <w:num w:numId="46">
    <w:abstractNumId w:val="44"/>
  </w:num>
  <w:num w:numId="47">
    <w:abstractNumId w:val="21"/>
  </w:num>
  <w:num w:numId="48">
    <w:abstractNumId w:val="41"/>
  </w:num>
  <w:num w:numId="49">
    <w:abstractNumId w:val="41"/>
  </w:num>
  <w:num w:numId="50">
    <w:abstractNumId w:val="41"/>
  </w:num>
  <w:num w:numId="51">
    <w:abstractNumId w:val="41"/>
  </w:num>
  <w:num w:numId="52">
    <w:abstractNumId w:val="3"/>
  </w:num>
  <w:num w:numId="53">
    <w:abstractNumId w:val="41"/>
  </w:num>
  <w:num w:numId="54">
    <w:abstractNumId w:val="28"/>
  </w:num>
  <w:num w:numId="55">
    <w:abstractNumId w:val="15"/>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proofState w:spelling="clean" w:grammar="clean"/>
  <w:attachedTemplate r:id="rId1"/>
  <w:defaultTabStop w:val="1304"/>
  <w:hyphenationZone w:val="425"/>
  <w:evenAndOddHeaders/>
  <w:characterSpacingControl w:val="doNotCompress"/>
  <w:hdrShapeDefaults>
    <o:shapedefaults v:ext="edit" spidmax="21094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53A3F"/>
    <w:rsid w:val="000009B8"/>
    <w:rsid w:val="00000BF3"/>
    <w:rsid w:val="00000D23"/>
    <w:rsid w:val="000023F8"/>
    <w:rsid w:val="000028C2"/>
    <w:rsid w:val="00002939"/>
    <w:rsid w:val="00003434"/>
    <w:rsid w:val="00007402"/>
    <w:rsid w:val="00007A07"/>
    <w:rsid w:val="000106C3"/>
    <w:rsid w:val="00011353"/>
    <w:rsid w:val="00011F72"/>
    <w:rsid w:val="000127FF"/>
    <w:rsid w:val="000140A3"/>
    <w:rsid w:val="000163C7"/>
    <w:rsid w:val="00016EA0"/>
    <w:rsid w:val="000211BF"/>
    <w:rsid w:val="000222CB"/>
    <w:rsid w:val="00022B01"/>
    <w:rsid w:val="00022D89"/>
    <w:rsid w:val="000246C2"/>
    <w:rsid w:val="00025171"/>
    <w:rsid w:val="000276E3"/>
    <w:rsid w:val="00032E6D"/>
    <w:rsid w:val="000333A3"/>
    <w:rsid w:val="00033AD0"/>
    <w:rsid w:val="0003479B"/>
    <w:rsid w:val="0004008B"/>
    <w:rsid w:val="00040A0F"/>
    <w:rsid w:val="00042CDB"/>
    <w:rsid w:val="00043AB1"/>
    <w:rsid w:val="00044AC3"/>
    <w:rsid w:val="00045101"/>
    <w:rsid w:val="00046417"/>
    <w:rsid w:val="00046822"/>
    <w:rsid w:val="000472E1"/>
    <w:rsid w:val="00047664"/>
    <w:rsid w:val="00047E9A"/>
    <w:rsid w:val="00051CB6"/>
    <w:rsid w:val="00052E49"/>
    <w:rsid w:val="0005318F"/>
    <w:rsid w:val="00053EF9"/>
    <w:rsid w:val="000546E0"/>
    <w:rsid w:val="0005493A"/>
    <w:rsid w:val="00055486"/>
    <w:rsid w:val="00055924"/>
    <w:rsid w:val="00056850"/>
    <w:rsid w:val="00060868"/>
    <w:rsid w:val="00061989"/>
    <w:rsid w:val="00061F87"/>
    <w:rsid w:val="000631A9"/>
    <w:rsid w:val="00065F7F"/>
    <w:rsid w:val="00066707"/>
    <w:rsid w:val="000707F5"/>
    <w:rsid w:val="0007089D"/>
    <w:rsid w:val="000715B2"/>
    <w:rsid w:val="00072193"/>
    <w:rsid w:val="00072689"/>
    <w:rsid w:val="00073968"/>
    <w:rsid w:val="00073976"/>
    <w:rsid w:val="00073AEB"/>
    <w:rsid w:val="000746DE"/>
    <w:rsid w:val="00074960"/>
    <w:rsid w:val="00075CBC"/>
    <w:rsid w:val="000761F8"/>
    <w:rsid w:val="00076E22"/>
    <w:rsid w:val="00077127"/>
    <w:rsid w:val="0008039F"/>
    <w:rsid w:val="00080D41"/>
    <w:rsid w:val="00080F30"/>
    <w:rsid w:val="00081FFF"/>
    <w:rsid w:val="0008203A"/>
    <w:rsid w:val="00085EFF"/>
    <w:rsid w:val="000864F7"/>
    <w:rsid w:val="000879B3"/>
    <w:rsid w:val="00090DA4"/>
    <w:rsid w:val="00091909"/>
    <w:rsid w:val="0009345D"/>
    <w:rsid w:val="0009544E"/>
    <w:rsid w:val="00096CFD"/>
    <w:rsid w:val="00097AF2"/>
    <w:rsid w:val="000A0412"/>
    <w:rsid w:val="000A1209"/>
    <w:rsid w:val="000A1530"/>
    <w:rsid w:val="000A1C45"/>
    <w:rsid w:val="000A283A"/>
    <w:rsid w:val="000A2EE2"/>
    <w:rsid w:val="000A3471"/>
    <w:rsid w:val="000A3CD6"/>
    <w:rsid w:val="000A3F11"/>
    <w:rsid w:val="000A40DD"/>
    <w:rsid w:val="000A40E5"/>
    <w:rsid w:val="000A489E"/>
    <w:rsid w:val="000A5244"/>
    <w:rsid w:val="000A6074"/>
    <w:rsid w:val="000A6489"/>
    <w:rsid w:val="000A66BE"/>
    <w:rsid w:val="000A6F2D"/>
    <w:rsid w:val="000A7224"/>
    <w:rsid w:val="000A7C53"/>
    <w:rsid w:val="000B12E1"/>
    <w:rsid w:val="000B342E"/>
    <w:rsid w:val="000B3DCE"/>
    <w:rsid w:val="000B3DDA"/>
    <w:rsid w:val="000B55B3"/>
    <w:rsid w:val="000B5F13"/>
    <w:rsid w:val="000B7C71"/>
    <w:rsid w:val="000B7DEE"/>
    <w:rsid w:val="000C0142"/>
    <w:rsid w:val="000C0772"/>
    <w:rsid w:val="000C0AE4"/>
    <w:rsid w:val="000C1B52"/>
    <w:rsid w:val="000C1C20"/>
    <w:rsid w:val="000C29B5"/>
    <w:rsid w:val="000C391B"/>
    <w:rsid w:val="000C455B"/>
    <w:rsid w:val="000C481C"/>
    <w:rsid w:val="000C5CDD"/>
    <w:rsid w:val="000C7233"/>
    <w:rsid w:val="000D1306"/>
    <w:rsid w:val="000D13AF"/>
    <w:rsid w:val="000D1D31"/>
    <w:rsid w:val="000D2480"/>
    <w:rsid w:val="000D492F"/>
    <w:rsid w:val="000D4966"/>
    <w:rsid w:val="000E471D"/>
    <w:rsid w:val="000E53AB"/>
    <w:rsid w:val="000E5C7F"/>
    <w:rsid w:val="000E6A30"/>
    <w:rsid w:val="000E7127"/>
    <w:rsid w:val="000E76F9"/>
    <w:rsid w:val="000E7DA9"/>
    <w:rsid w:val="000F12CD"/>
    <w:rsid w:val="000F1800"/>
    <w:rsid w:val="000F1B67"/>
    <w:rsid w:val="000F2FEC"/>
    <w:rsid w:val="000F3479"/>
    <w:rsid w:val="000F368F"/>
    <w:rsid w:val="000F49F6"/>
    <w:rsid w:val="000F4DD6"/>
    <w:rsid w:val="000F7F14"/>
    <w:rsid w:val="00100A62"/>
    <w:rsid w:val="00101E34"/>
    <w:rsid w:val="001028C5"/>
    <w:rsid w:val="00102C06"/>
    <w:rsid w:val="001031B6"/>
    <w:rsid w:val="00103E57"/>
    <w:rsid w:val="001043B4"/>
    <w:rsid w:val="00105BB4"/>
    <w:rsid w:val="00105C6B"/>
    <w:rsid w:val="00106007"/>
    <w:rsid w:val="0010615C"/>
    <w:rsid w:val="00107129"/>
    <w:rsid w:val="00110C85"/>
    <w:rsid w:val="0011187E"/>
    <w:rsid w:val="00111A84"/>
    <w:rsid w:val="00113CC6"/>
    <w:rsid w:val="00114C78"/>
    <w:rsid w:val="00115516"/>
    <w:rsid w:val="00115CFC"/>
    <w:rsid w:val="00116299"/>
    <w:rsid w:val="00116F80"/>
    <w:rsid w:val="001179F8"/>
    <w:rsid w:val="00120266"/>
    <w:rsid w:val="00120CBE"/>
    <w:rsid w:val="00120DF7"/>
    <w:rsid w:val="0012171C"/>
    <w:rsid w:val="00122565"/>
    <w:rsid w:val="0012360F"/>
    <w:rsid w:val="00123D6D"/>
    <w:rsid w:val="00124F41"/>
    <w:rsid w:val="001256A9"/>
    <w:rsid w:val="00131972"/>
    <w:rsid w:val="0013355A"/>
    <w:rsid w:val="0013431A"/>
    <w:rsid w:val="0013464D"/>
    <w:rsid w:val="00135343"/>
    <w:rsid w:val="00137511"/>
    <w:rsid w:val="0013771D"/>
    <w:rsid w:val="0014193E"/>
    <w:rsid w:val="0014278C"/>
    <w:rsid w:val="001427DC"/>
    <w:rsid w:val="00142C9A"/>
    <w:rsid w:val="00143AD1"/>
    <w:rsid w:val="00144197"/>
    <w:rsid w:val="00144361"/>
    <w:rsid w:val="001447A2"/>
    <w:rsid w:val="001475F0"/>
    <w:rsid w:val="00147B00"/>
    <w:rsid w:val="00151783"/>
    <w:rsid w:val="00152FFF"/>
    <w:rsid w:val="001531B4"/>
    <w:rsid w:val="00155500"/>
    <w:rsid w:val="00157EF7"/>
    <w:rsid w:val="00160D1B"/>
    <w:rsid w:val="001621DF"/>
    <w:rsid w:val="00166139"/>
    <w:rsid w:val="0017100D"/>
    <w:rsid w:val="0017107E"/>
    <w:rsid w:val="001715F0"/>
    <w:rsid w:val="00174E46"/>
    <w:rsid w:val="0017560D"/>
    <w:rsid w:val="00175A45"/>
    <w:rsid w:val="00177DAE"/>
    <w:rsid w:val="00180E59"/>
    <w:rsid w:val="00181DAB"/>
    <w:rsid w:val="00182D5A"/>
    <w:rsid w:val="00183A94"/>
    <w:rsid w:val="0018445F"/>
    <w:rsid w:val="00185AD6"/>
    <w:rsid w:val="0019074D"/>
    <w:rsid w:val="00191751"/>
    <w:rsid w:val="00193575"/>
    <w:rsid w:val="00193DAE"/>
    <w:rsid w:val="00194A03"/>
    <w:rsid w:val="00196BA2"/>
    <w:rsid w:val="001A05D1"/>
    <w:rsid w:val="001A0FB9"/>
    <w:rsid w:val="001A465E"/>
    <w:rsid w:val="001A4767"/>
    <w:rsid w:val="001A58F3"/>
    <w:rsid w:val="001A5EBE"/>
    <w:rsid w:val="001A6C58"/>
    <w:rsid w:val="001A6FAB"/>
    <w:rsid w:val="001A70B0"/>
    <w:rsid w:val="001B0B19"/>
    <w:rsid w:val="001B2265"/>
    <w:rsid w:val="001B2581"/>
    <w:rsid w:val="001B5EF2"/>
    <w:rsid w:val="001B6D30"/>
    <w:rsid w:val="001B7CDA"/>
    <w:rsid w:val="001C02B7"/>
    <w:rsid w:val="001C3987"/>
    <w:rsid w:val="001C4647"/>
    <w:rsid w:val="001C496F"/>
    <w:rsid w:val="001C5287"/>
    <w:rsid w:val="001C698A"/>
    <w:rsid w:val="001C7063"/>
    <w:rsid w:val="001D0157"/>
    <w:rsid w:val="001D0638"/>
    <w:rsid w:val="001D24FA"/>
    <w:rsid w:val="001D33DB"/>
    <w:rsid w:val="001D3465"/>
    <w:rsid w:val="001D4287"/>
    <w:rsid w:val="001D42FD"/>
    <w:rsid w:val="001D4FB2"/>
    <w:rsid w:val="001D540C"/>
    <w:rsid w:val="001D7D3E"/>
    <w:rsid w:val="001E24EF"/>
    <w:rsid w:val="001E285F"/>
    <w:rsid w:val="001E2AD6"/>
    <w:rsid w:val="001E3739"/>
    <w:rsid w:val="001E3A2A"/>
    <w:rsid w:val="001E3C22"/>
    <w:rsid w:val="001E7703"/>
    <w:rsid w:val="001F07D3"/>
    <w:rsid w:val="001F154E"/>
    <w:rsid w:val="001F20D2"/>
    <w:rsid w:val="001F2997"/>
    <w:rsid w:val="001F2D99"/>
    <w:rsid w:val="001F3341"/>
    <w:rsid w:val="001F3C0F"/>
    <w:rsid w:val="001F5CE5"/>
    <w:rsid w:val="001F67DB"/>
    <w:rsid w:val="001F782A"/>
    <w:rsid w:val="0020134E"/>
    <w:rsid w:val="00203904"/>
    <w:rsid w:val="00203EDE"/>
    <w:rsid w:val="00203FAB"/>
    <w:rsid w:val="00204564"/>
    <w:rsid w:val="00204609"/>
    <w:rsid w:val="002049F0"/>
    <w:rsid w:val="0020543F"/>
    <w:rsid w:val="00210282"/>
    <w:rsid w:val="00210368"/>
    <w:rsid w:val="00211C2F"/>
    <w:rsid w:val="00211D55"/>
    <w:rsid w:val="00211E15"/>
    <w:rsid w:val="002132D5"/>
    <w:rsid w:val="00214B53"/>
    <w:rsid w:val="00215BD5"/>
    <w:rsid w:val="00216AE8"/>
    <w:rsid w:val="002175B7"/>
    <w:rsid w:val="00217BA9"/>
    <w:rsid w:val="00220DB9"/>
    <w:rsid w:val="00221AE0"/>
    <w:rsid w:val="002236B8"/>
    <w:rsid w:val="0022440D"/>
    <w:rsid w:val="00224D97"/>
    <w:rsid w:val="00225194"/>
    <w:rsid w:val="002303B1"/>
    <w:rsid w:val="00230BA1"/>
    <w:rsid w:val="002337E5"/>
    <w:rsid w:val="00233E31"/>
    <w:rsid w:val="00235765"/>
    <w:rsid w:val="002367E5"/>
    <w:rsid w:val="00237503"/>
    <w:rsid w:val="00237B43"/>
    <w:rsid w:val="00237F15"/>
    <w:rsid w:val="0024117F"/>
    <w:rsid w:val="0024143F"/>
    <w:rsid w:val="0024163F"/>
    <w:rsid w:val="00244011"/>
    <w:rsid w:val="00244576"/>
    <w:rsid w:val="00246047"/>
    <w:rsid w:val="00246DF2"/>
    <w:rsid w:val="002477A3"/>
    <w:rsid w:val="00251F6A"/>
    <w:rsid w:val="00252C4D"/>
    <w:rsid w:val="002534DA"/>
    <w:rsid w:val="00253A3F"/>
    <w:rsid w:val="002559A2"/>
    <w:rsid w:val="00255AB6"/>
    <w:rsid w:val="002564E8"/>
    <w:rsid w:val="00257EF1"/>
    <w:rsid w:val="00263274"/>
    <w:rsid w:val="00263A78"/>
    <w:rsid w:val="00263BE0"/>
    <w:rsid w:val="00265378"/>
    <w:rsid w:val="00266A55"/>
    <w:rsid w:val="002672AB"/>
    <w:rsid w:val="002675C4"/>
    <w:rsid w:val="00267C21"/>
    <w:rsid w:val="0027019B"/>
    <w:rsid w:val="0027105D"/>
    <w:rsid w:val="00271EEC"/>
    <w:rsid w:val="00273C87"/>
    <w:rsid w:val="002745EF"/>
    <w:rsid w:val="00274F22"/>
    <w:rsid w:val="00277CA9"/>
    <w:rsid w:val="00277F7C"/>
    <w:rsid w:val="0028040F"/>
    <w:rsid w:val="00280AA6"/>
    <w:rsid w:val="00281087"/>
    <w:rsid w:val="00281D25"/>
    <w:rsid w:val="002822DB"/>
    <w:rsid w:val="0028302E"/>
    <w:rsid w:val="00283779"/>
    <w:rsid w:val="00284222"/>
    <w:rsid w:val="00284316"/>
    <w:rsid w:val="002846BA"/>
    <w:rsid w:val="002859A1"/>
    <w:rsid w:val="002867BB"/>
    <w:rsid w:val="00287045"/>
    <w:rsid w:val="00287134"/>
    <w:rsid w:val="002900AA"/>
    <w:rsid w:val="0029293D"/>
    <w:rsid w:val="00292CF7"/>
    <w:rsid w:val="00292E0F"/>
    <w:rsid w:val="00293933"/>
    <w:rsid w:val="00293DE8"/>
    <w:rsid w:val="00294B19"/>
    <w:rsid w:val="00294E75"/>
    <w:rsid w:val="00295C59"/>
    <w:rsid w:val="00296864"/>
    <w:rsid w:val="00297A80"/>
    <w:rsid w:val="00297E84"/>
    <w:rsid w:val="002A1E80"/>
    <w:rsid w:val="002A7BA8"/>
    <w:rsid w:val="002B01BF"/>
    <w:rsid w:val="002B12FD"/>
    <w:rsid w:val="002B14BD"/>
    <w:rsid w:val="002B2540"/>
    <w:rsid w:val="002B2591"/>
    <w:rsid w:val="002B2AAE"/>
    <w:rsid w:val="002B3028"/>
    <w:rsid w:val="002B4324"/>
    <w:rsid w:val="002B4AE4"/>
    <w:rsid w:val="002B75EB"/>
    <w:rsid w:val="002C08C3"/>
    <w:rsid w:val="002C14EF"/>
    <w:rsid w:val="002C1EBF"/>
    <w:rsid w:val="002C2431"/>
    <w:rsid w:val="002C2E65"/>
    <w:rsid w:val="002C49A5"/>
    <w:rsid w:val="002C772E"/>
    <w:rsid w:val="002D09C9"/>
    <w:rsid w:val="002D19AA"/>
    <w:rsid w:val="002D4EEB"/>
    <w:rsid w:val="002D6587"/>
    <w:rsid w:val="002D77FD"/>
    <w:rsid w:val="002E03C5"/>
    <w:rsid w:val="002E16A7"/>
    <w:rsid w:val="002E219E"/>
    <w:rsid w:val="002E290D"/>
    <w:rsid w:val="002E3F5D"/>
    <w:rsid w:val="002E4A65"/>
    <w:rsid w:val="002E5F6A"/>
    <w:rsid w:val="002E60D4"/>
    <w:rsid w:val="002E7853"/>
    <w:rsid w:val="002F227E"/>
    <w:rsid w:val="002F434A"/>
    <w:rsid w:val="002F49BD"/>
    <w:rsid w:val="002F4A14"/>
    <w:rsid w:val="002F4DD9"/>
    <w:rsid w:val="002F5013"/>
    <w:rsid w:val="002F51C1"/>
    <w:rsid w:val="002F62A4"/>
    <w:rsid w:val="002F64FD"/>
    <w:rsid w:val="002F74AD"/>
    <w:rsid w:val="002F7BCC"/>
    <w:rsid w:val="002F7C22"/>
    <w:rsid w:val="003019C4"/>
    <w:rsid w:val="0030211F"/>
    <w:rsid w:val="003027DC"/>
    <w:rsid w:val="00302A4E"/>
    <w:rsid w:val="00303F74"/>
    <w:rsid w:val="00304532"/>
    <w:rsid w:val="00304EB9"/>
    <w:rsid w:val="00305049"/>
    <w:rsid w:val="0030641B"/>
    <w:rsid w:val="0030781F"/>
    <w:rsid w:val="00307A00"/>
    <w:rsid w:val="00307B6B"/>
    <w:rsid w:val="0031009C"/>
    <w:rsid w:val="0031012B"/>
    <w:rsid w:val="00310836"/>
    <w:rsid w:val="00311981"/>
    <w:rsid w:val="0031270B"/>
    <w:rsid w:val="00312E5A"/>
    <w:rsid w:val="00313EE3"/>
    <w:rsid w:val="00314D14"/>
    <w:rsid w:val="0031592E"/>
    <w:rsid w:val="00317CC4"/>
    <w:rsid w:val="00320896"/>
    <w:rsid w:val="003209E1"/>
    <w:rsid w:val="003224B9"/>
    <w:rsid w:val="00323084"/>
    <w:rsid w:val="00323928"/>
    <w:rsid w:val="00323CB6"/>
    <w:rsid w:val="003261CF"/>
    <w:rsid w:val="00327E6C"/>
    <w:rsid w:val="00327F0C"/>
    <w:rsid w:val="0033018E"/>
    <w:rsid w:val="0033045B"/>
    <w:rsid w:val="0033152F"/>
    <w:rsid w:val="00332455"/>
    <w:rsid w:val="00332B56"/>
    <w:rsid w:val="00332B8B"/>
    <w:rsid w:val="00333B57"/>
    <w:rsid w:val="00333B6E"/>
    <w:rsid w:val="003345DB"/>
    <w:rsid w:val="003346F7"/>
    <w:rsid w:val="003358B6"/>
    <w:rsid w:val="00336872"/>
    <w:rsid w:val="00337DDF"/>
    <w:rsid w:val="0034002A"/>
    <w:rsid w:val="00342D4D"/>
    <w:rsid w:val="00343857"/>
    <w:rsid w:val="00344E28"/>
    <w:rsid w:val="00345010"/>
    <w:rsid w:val="00345048"/>
    <w:rsid w:val="003464FD"/>
    <w:rsid w:val="0034791C"/>
    <w:rsid w:val="00350EF0"/>
    <w:rsid w:val="00350F7C"/>
    <w:rsid w:val="00351B90"/>
    <w:rsid w:val="00351E66"/>
    <w:rsid w:val="00352CDB"/>
    <w:rsid w:val="0035327A"/>
    <w:rsid w:val="0035347F"/>
    <w:rsid w:val="0035356C"/>
    <w:rsid w:val="00353A6C"/>
    <w:rsid w:val="00355582"/>
    <w:rsid w:val="00356EC2"/>
    <w:rsid w:val="00357100"/>
    <w:rsid w:val="00357CDE"/>
    <w:rsid w:val="00357E12"/>
    <w:rsid w:val="003605D4"/>
    <w:rsid w:val="00360677"/>
    <w:rsid w:val="00360FA4"/>
    <w:rsid w:val="003612EA"/>
    <w:rsid w:val="00361ABA"/>
    <w:rsid w:val="003629DC"/>
    <w:rsid w:val="00362A45"/>
    <w:rsid w:val="00362AE5"/>
    <w:rsid w:val="00362B62"/>
    <w:rsid w:val="00363193"/>
    <w:rsid w:val="003671FF"/>
    <w:rsid w:val="0037021E"/>
    <w:rsid w:val="00371448"/>
    <w:rsid w:val="00371D07"/>
    <w:rsid w:val="003726EB"/>
    <w:rsid w:val="00372A23"/>
    <w:rsid w:val="00372CF4"/>
    <w:rsid w:val="00373616"/>
    <w:rsid w:val="00374040"/>
    <w:rsid w:val="003745DA"/>
    <w:rsid w:val="00376669"/>
    <w:rsid w:val="00380EED"/>
    <w:rsid w:val="003817EA"/>
    <w:rsid w:val="00381C02"/>
    <w:rsid w:val="00381F67"/>
    <w:rsid w:val="0038525D"/>
    <w:rsid w:val="00385C7A"/>
    <w:rsid w:val="00386118"/>
    <w:rsid w:val="00386452"/>
    <w:rsid w:val="00386757"/>
    <w:rsid w:val="00387694"/>
    <w:rsid w:val="00390A6D"/>
    <w:rsid w:val="00390BB8"/>
    <w:rsid w:val="00392C05"/>
    <w:rsid w:val="0039380D"/>
    <w:rsid w:val="00397521"/>
    <w:rsid w:val="003975ED"/>
    <w:rsid w:val="003A1120"/>
    <w:rsid w:val="003A1474"/>
    <w:rsid w:val="003A1544"/>
    <w:rsid w:val="003A1C42"/>
    <w:rsid w:val="003A440F"/>
    <w:rsid w:val="003A556F"/>
    <w:rsid w:val="003A618B"/>
    <w:rsid w:val="003B024C"/>
    <w:rsid w:val="003B05C2"/>
    <w:rsid w:val="003B0EF7"/>
    <w:rsid w:val="003B103C"/>
    <w:rsid w:val="003B17DF"/>
    <w:rsid w:val="003B1BD6"/>
    <w:rsid w:val="003B26C6"/>
    <w:rsid w:val="003B3CCD"/>
    <w:rsid w:val="003B3D54"/>
    <w:rsid w:val="003B6361"/>
    <w:rsid w:val="003B735E"/>
    <w:rsid w:val="003C0194"/>
    <w:rsid w:val="003C0509"/>
    <w:rsid w:val="003C0B6C"/>
    <w:rsid w:val="003C491F"/>
    <w:rsid w:val="003C64F7"/>
    <w:rsid w:val="003C7CE5"/>
    <w:rsid w:val="003D02E8"/>
    <w:rsid w:val="003D0E6F"/>
    <w:rsid w:val="003D16C9"/>
    <w:rsid w:val="003D3223"/>
    <w:rsid w:val="003D3641"/>
    <w:rsid w:val="003D4A85"/>
    <w:rsid w:val="003D565A"/>
    <w:rsid w:val="003E10A7"/>
    <w:rsid w:val="003E1270"/>
    <w:rsid w:val="003E278F"/>
    <w:rsid w:val="003E28C4"/>
    <w:rsid w:val="003E3D11"/>
    <w:rsid w:val="003E4276"/>
    <w:rsid w:val="003E4DE0"/>
    <w:rsid w:val="003E55F6"/>
    <w:rsid w:val="003E584E"/>
    <w:rsid w:val="003E5EB5"/>
    <w:rsid w:val="003F0AE7"/>
    <w:rsid w:val="003F137D"/>
    <w:rsid w:val="003F1C5D"/>
    <w:rsid w:val="003F24F5"/>
    <w:rsid w:val="003F2744"/>
    <w:rsid w:val="003F2D65"/>
    <w:rsid w:val="003F3D8A"/>
    <w:rsid w:val="003F3F05"/>
    <w:rsid w:val="003F54A5"/>
    <w:rsid w:val="003F6954"/>
    <w:rsid w:val="003F6CBA"/>
    <w:rsid w:val="003F6F63"/>
    <w:rsid w:val="0040247B"/>
    <w:rsid w:val="00402942"/>
    <w:rsid w:val="0040316C"/>
    <w:rsid w:val="00403586"/>
    <w:rsid w:val="0040413B"/>
    <w:rsid w:val="00407234"/>
    <w:rsid w:val="00407F85"/>
    <w:rsid w:val="004104C7"/>
    <w:rsid w:val="004137DF"/>
    <w:rsid w:val="004138A0"/>
    <w:rsid w:val="00414A77"/>
    <w:rsid w:val="00414BF0"/>
    <w:rsid w:val="00414C2F"/>
    <w:rsid w:val="004158C3"/>
    <w:rsid w:val="00416133"/>
    <w:rsid w:val="0041663B"/>
    <w:rsid w:val="004209FC"/>
    <w:rsid w:val="00421EFB"/>
    <w:rsid w:val="00422073"/>
    <w:rsid w:val="00423971"/>
    <w:rsid w:val="00423F2B"/>
    <w:rsid w:val="004244FC"/>
    <w:rsid w:val="0042549F"/>
    <w:rsid w:val="0042561B"/>
    <w:rsid w:val="0042584F"/>
    <w:rsid w:val="004309B1"/>
    <w:rsid w:val="00431CDD"/>
    <w:rsid w:val="00432371"/>
    <w:rsid w:val="0043254D"/>
    <w:rsid w:val="00434370"/>
    <w:rsid w:val="004348CB"/>
    <w:rsid w:val="004359FE"/>
    <w:rsid w:val="00440DEC"/>
    <w:rsid w:val="004419C5"/>
    <w:rsid w:val="00441D53"/>
    <w:rsid w:val="0044338A"/>
    <w:rsid w:val="00444AD2"/>
    <w:rsid w:val="00444B57"/>
    <w:rsid w:val="004457A0"/>
    <w:rsid w:val="00446747"/>
    <w:rsid w:val="004506DF"/>
    <w:rsid w:val="00450CE9"/>
    <w:rsid w:val="004521E8"/>
    <w:rsid w:val="00452B88"/>
    <w:rsid w:val="00452D99"/>
    <w:rsid w:val="00453A43"/>
    <w:rsid w:val="004540EC"/>
    <w:rsid w:val="00454D1F"/>
    <w:rsid w:val="004560ED"/>
    <w:rsid w:val="00456BC3"/>
    <w:rsid w:val="00456EA2"/>
    <w:rsid w:val="004575BE"/>
    <w:rsid w:val="0046008D"/>
    <w:rsid w:val="00460503"/>
    <w:rsid w:val="004619F2"/>
    <w:rsid w:val="004623C0"/>
    <w:rsid w:val="0046352F"/>
    <w:rsid w:val="0046530C"/>
    <w:rsid w:val="00465615"/>
    <w:rsid w:val="004659CD"/>
    <w:rsid w:val="00465A7C"/>
    <w:rsid w:val="00465C24"/>
    <w:rsid w:val="00465E66"/>
    <w:rsid w:val="00467264"/>
    <w:rsid w:val="00471221"/>
    <w:rsid w:val="00471525"/>
    <w:rsid w:val="004727BD"/>
    <w:rsid w:val="004734CD"/>
    <w:rsid w:val="0047482D"/>
    <w:rsid w:val="00474AA1"/>
    <w:rsid w:val="00477ABF"/>
    <w:rsid w:val="00480A91"/>
    <w:rsid w:val="00481DD0"/>
    <w:rsid w:val="0048208D"/>
    <w:rsid w:val="004829F6"/>
    <w:rsid w:val="004833C0"/>
    <w:rsid w:val="0048491A"/>
    <w:rsid w:val="00484FCB"/>
    <w:rsid w:val="0048516A"/>
    <w:rsid w:val="00487BE9"/>
    <w:rsid w:val="0049027C"/>
    <w:rsid w:val="00490927"/>
    <w:rsid w:val="00490ACA"/>
    <w:rsid w:val="004910BC"/>
    <w:rsid w:val="004917D3"/>
    <w:rsid w:val="00492FDE"/>
    <w:rsid w:val="004959BC"/>
    <w:rsid w:val="00496402"/>
    <w:rsid w:val="004A0237"/>
    <w:rsid w:val="004A22C6"/>
    <w:rsid w:val="004A27E0"/>
    <w:rsid w:val="004A4451"/>
    <w:rsid w:val="004A4D23"/>
    <w:rsid w:val="004B01C4"/>
    <w:rsid w:val="004B2796"/>
    <w:rsid w:val="004B32AF"/>
    <w:rsid w:val="004B42A4"/>
    <w:rsid w:val="004B5C2E"/>
    <w:rsid w:val="004B632C"/>
    <w:rsid w:val="004B6A37"/>
    <w:rsid w:val="004B771E"/>
    <w:rsid w:val="004C29C0"/>
    <w:rsid w:val="004C3AEF"/>
    <w:rsid w:val="004C6EBB"/>
    <w:rsid w:val="004C7097"/>
    <w:rsid w:val="004C70F2"/>
    <w:rsid w:val="004C78CF"/>
    <w:rsid w:val="004D05B1"/>
    <w:rsid w:val="004D0C91"/>
    <w:rsid w:val="004D1231"/>
    <w:rsid w:val="004D17FE"/>
    <w:rsid w:val="004D2549"/>
    <w:rsid w:val="004D2808"/>
    <w:rsid w:val="004D4104"/>
    <w:rsid w:val="004D4E74"/>
    <w:rsid w:val="004D5F7F"/>
    <w:rsid w:val="004D6A85"/>
    <w:rsid w:val="004D6D83"/>
    <w:rsid w:val="004D7475"/>
    <w:rsid w:val="004D7A3D"/>
    <w:rsid w:val="004E0277"/>
    <w:rsid w:val="004E1326"/>
    <w:rsid w:val="004E2079"/>
    <w:rsid w:val="004E54DC"/>
    <w:rsid w:val="004E62A0"/>
    <w:rsid w:val="004E69D4"/>
    <w:rsid w:val="004F013F"/>
    <w:rsid w:val="004F0B7B"/>
    <w:rsid w:val="004F1C45"/>
    <w:rsid w:val="004F29B2"/>
    <w:rsid w:val="004F4213"/>
    <w:rsid w:val="004F4804"/>
    <w:rsid w:val="004F4FA8"/>
    <w:rsid w:val="004F504C"/>
    <w:rsid w:val="004F71A7"/>
    <w:rsid w:val="00500B7A"/>
    <w:rsid w:val="0050114E"/>
    <w:rsid w:val="005011DB"/>
    <w:rsid w:val="0050181A"/>
    <w:rsid w:val="00502184"/>
    <w:rsid w:val="00503073"/>
    <w:rsid w:val="00504A67"/>
    <w:rsid w:val="00504ADE"/>
    <w:rsid w:val="00505533"/>
    <w:rsid w:val="00506A6B"/>
    <w:rsid w:val="0050719F"/>
    <w:rsid w:val="005073D5"/>
    <w:rsid w:val="0050742E"/>
    <w:rsid w:val="00507C90"/>
    <w:rsid w:val="00510F58"/>
    <w:rsid w:val="00511284"/>
    <w:rsid w:val="00511714"/>
    <w:rsid w:val="00511B84"/>
    <w:rsid w:val="005121C1"/>
    <w:rsid w:val="00512D01"/>
    <w:rsid w:val="00513AF9"/>
    <w:rsid w:val="00513F14"/>
    <w:rsid w:val="00514380"/>
    <w:rsid w:val="0051571A"/>
    <w:rsid w:val="00515EC7"/>
    <w:rsid w:val="00516A07"/>
    <w:rsid w:val="00516B0A"/>
    <w:rsid w:val="0052344A"/>
    <w:rsid w:val="00523A91"/>
    <w:rsid w:val="00524DFD"/>
    <w:rsid w:val="0052582E"/>
    <w:rsid w:val="005311C5"/>
    <w:rsid w:val="00531657"/>
    <w:rsid w:val="00533460"/>
    <w:rsid w:val="0053355B"/>
    <w:rsid w:val="0053419A"/>
    <w:rsid w:val="00535212"/>
    <w:rsid w:val="005357A2"/>
    <w:rsid w:val="00536700"/>
    <w:rsid w:val="00537022"/>
    <w:rsid w:val="00537049"/>
    <w:rsid w:val="0053729C"/>
    <w:rsid w:val="0054196B"/>
    <w:rsid w:val="0054221D"/>
    <w:rsid w:val="005429E7"/>
    <w:rsid w:val="0054305A"/>
    <w:rsid w:val="00543B33"/>
    <w:rsid w:val="00544938"/>
    <w:rsid w:val="00545F8A"/>
    <w:rsid w:val="00546C09"/>
    <w:rsid w:val="00547564"/>
    <w:rsid w:val="00550261"/>
    <w:rsid w:val="005502A2"/>
    <w:rsid w:val="00550F6A"/>
    <w:rsid w:val="00550F8A"/>
    <w:rsid w:val="0055261B"/>
    <w:rsid w:val="00552E8C"/>
    <w:rsid w:val="005555E5"/>
    <w:rsid w:val="00556424"/>
    <w:rsid w:val="00557615"/>
    <w:rsid w:val="0056050B"/>
    <w:rsid w:val="00561D74"/>
    <w:rsid w:val="005625E5"/>
    <w:rsid w:val="00563449"/>
    <w:rsid w:val="0056410E"/>
    <w:rsid w:val="005644F2"/>
    <w:rsid w:val="00564D4D"/>
    <w:rsid w:val="005652A9"/>
    <w:rsid w:val="00570AA7"/>
    <w:rsid w:val="005722ED"/>
    <w:rsid w:val="00573F53"/>
    <w:rsid w:val="00574282"/>
    <w:rsid w:val="00574588"/>
    <w:rsid w:val="005761E1"/>
    <w:rsid w:val="00576A61"/>
    <w:rsid w:val="00581AC2"/>
    <w:rsid w:val="00583C69"/>
    <w:rsid w:val="00583D31"/>
    <w:rsid w:val="00584FCD"/>
    <w:rsid w:val="00585711"/>
    <w:rsid w:val="0058591F"/>
    <w:rsid w:val="00585A9D"/>
    <w:rsid w:val="005870F4"/>
    <w:rsid w:val="00590CF9"/>
    <w:rsid w:val="00593F88"/>
    <w:rsid w:val="00595ADD"/>
    <w:rsid w:val="00596FD7"/>
    <w:rsid w:val="005973BE"/>
    <w:rsid w:val="005A0098"/>
    <w:rsid w:val="005A0722"/>
    <w:rsid w:val="005A0943"/>
    <w:rsid w:val="005A2C12"/>
    <w:rsid w:val="005A3B71"/>
    <w:rsid w:val="005A3B8A"/>
    <w:rsid w:val="005A662A"/>
    <w:rsid w:val="005A67F4"/>
    <w:rsid w:val="005A7265"/>
    <w:rsid w:val="005A72C8"/>
    <w:rsid w:val="005A78B7"/>
    <w:rsid w:val="005A7EB1"/>
    <w:rsid w:val="005B22CF"/>
    <w:rsid w:val="005B23B2"/>
    <w:rsid w:val="005B266F"/>
    <w:rsid w:val="005B2C2D"/>
    <w:rsid w:val="005B3920"/>
    <w:rsid w:val="005B42B7"/>
    <w:rsid w:val="005B49A2"/>
    <w:rsid w:val="005C11AF"/>
    <w:rsid w:val="005C2E5B"/>
    <w:rsid w:val="005C4EF5"/>
    <w:rsid w:val="005C5DD2"/>
    <w:rsid w:val="005D2C0B"/>
    <w:rsid w:val="005D31A4"/>
    <w:rsid w:val="005D395A"/>
    <w:rsid w:val="005D3AB9"/>
    <w:rsid w:val="005D3B15"/>
    <w:rsid w:val="005D53C8"/>
    <w:rsid w:val="005D574D"/>
    <w:rsid w:val="005D72AC"/>
    <w:rsid w:val="005D73C1"/>
    <w:rsid w:val="005E1131"/>
    <w:rsid w:val="005E266B"/>
    <w:rsid w:val="005E2C17"/>
    <w:rsid w:val="005E3C87"/>
    <w:rsid w:val="005E4BD8"/>
    <w:rsid w:val="005E5396"/>
    <w:rsid w:val="005E5639"/>
    <w:rsid w:val="005E5E8D"/>
    <w:rsid w:val="005E63C0"/>
    <w:rsid w:val="005E7780"/>
    <w:rsid w:val="005F089D"/>
    <w:rsid w:val="005F0C88"/>
    <w:rsid w:val="005F0D60"/>
    <w:rsid w:val="005F0DFE"/>
    <w:rsid w:val="005F13BA"/>
    <w:rsid w:val="005F1AF4"/>
    <w:rsid w:val="005F1DAC"/>
    <w:rsid w:val="005F21B4"/>
    <w:rsid w:val="005F48D9"/>
    <w:rsid w:val="005F4EBB"/>
    <w:rsid w:val="005F62BD"/>
    <w:rsid w:val="005F6515"/>
    <w:rsid w:val="005F6930"/>
    <w:rsid w:val="005F6BD9"/>
    <w:rsid w:val="005F7386"/>
    <w:rsid w:val="00600189"/>
    <w:rsid w:val="00600DB1"/>
    <w:rsid w:val="00601BA2"/>
    <w:rsid w:val="00601EAE"/>
    <w:rsid w:val="00602FF7"/>
    <w:rsid w:val="00603C80"/>
    <w:rsid w:val="006042E5"/>
    <w:rsid w:val="00605485"/>
    <w:rsid w:val="006068B1"/>
    <w:rsid w:val="00607C25"/>
    <w:rsid w:val="00607E19"/>
    <w:rsid w:val="00607FB9"/>
    <w:rsid w:val="0061007B"/>
    <w:rsid w:val="00611283"/>
    <w:rsid w:val="006115D2"/>
    <w:rsid w:val="00611630"/>
    <w:rsid w:val="006125FD"/>
    <w:rsid w:val="00615978"/>
    <w:rsid w:val="00616C74"/>
    <w:rsid w:val="00617215"/>
    <w:rsid w:val="00617B58"/>
    <w:rsid w:val="00617D56"/>
    <w:rsid w:val="006206AF"/>
    <w:rsid w:val="0062171F"/>
    <w:rsid w:val="00621AF0"/>
    <w:rsid w:val="00621B15"/>
    <w:rsid w:val="00624C23"/>
    <w:rsid w:val="00626B7E"/>
    <w:rsid w:val="006310FF"/>
    <w:rsid w:val="00632EE6"/>
    <w:rsid w:val="00633A60"/>
    <w:rsid w:val="00633EBA"/>
    <w:rsid w:val="006346DF"/>
    <w:rsid w:val="00634AC5"/>
    <w:rsid w:val="00634C6C"/>
    <w:rsid w:val="00640C08"/>
    <w:rsid w:val="006412B8"/>
    <w:rsid w:val="0064389E"/>
    <w:rsid w:val="00643E97"/>
    <w:rsid w:val="00644CDA"/>
    <w:rsid w:val="006455F5"/>
    <w:rsid w:val="006457ED"/>
    <w:rsid w:val="0064723F"/>
    <w:rsid w:val="00647970"/>
    <w:rsid w:val="00647AEF"/>
    <w:rsid w:val="00650A95"/>
    <w:rsid w:val="0065150D"/>
    <w:rsid w:val="0065188F"/>
    <w:rsid w:val="006518A1"/>
    <w:rsid w:val="0065293C"/>
    <w:rsid w:val="00652FC8"/>
    <w:rsid w:val="00653BD2"/>
    <w:rsid w:val="00654E65"/>
    <w:rsid w:val="006550AD"/>
    <w:rsid w:val="006563CA"/>
    <w:rsid w:val="0065759C"/>
    <w:rsid w:val="00657D1A"/>
    <w:rsid w:val="006607C3"/>
    <w:rsid w:val="00661AC4"/>
    <w:rsid w:val="00661E56"/>
    <w:rsid w:val="0066370B"/>
    <w:rsid w:val="0066395F"/>
    <w:rsid w:val="00664192"/>
    <w:rsid w:val="00664270"/>
    <w:rsid w:val="00664D04"/>
    <w:rsid w:val="0066533B"/>
    <w:rsid w:val="006676CF"/>
    <w:rsid w:val="00667FC2"/>
    <w:rsid w:val="00670FDB"/>
    <w:rsid w:val="00671A2A"/>
    <w:rsid w:val="006737AA"/>
    <w:rsid w:val="00674574"/>
    <w:rsid w:val="00674E7C"/>
    <w:rsid w:val="00676699"/>
    <w:rsid w:val="00676752"/>
    <w:rsid w:val="00683A91"/>
    <w:rsid w:val="006852DA"/>
    <w:rsid w:val="0068561B"/>
    <w:rsid w:val="0068579B"/>
    <w:rsid w:val="006908D4"/>
    <w:rsid w:val="00691A07"/>
    <w:rsid w:val="00691D93"/>
    <w:rsid w:val="006923D1"/>
    <w:rsid w:val="00692832"/>
    <w:rsid w:val="006949B8"/>
    <w:rsid w:val="006A12A6"/>
    <w:rsid w:val="006A1A22"/>
    <w:rsid w:val="006A23BE"/>
    <w:rsid w:val="006A2EEC"/>
    <w:rsid w:val="006A3A60"/>
    <w:rsid w:val="006A40EB"/>
    <w:rsid w:val="006A4FF5"/>
    <w:rsid w:val="006A66CD"/>
    <w:rsid w:val="006A73DE"/>
    <w:rsid w:val="006A7A86"/>
    <w:rsid w:val="006A7F38"/>
    <w:rsid w:val="006B04A6"/>
    <w:rsid w:val="006B0589"/>
    <w:rsid w:val="006B14BD"/>
    <w:rsid w:val="006B1653"/>
    <w:rsid w:val="006B18AD"/>
    <w:rsid w:val="006B24FE"/>
    <w:rsid w:val="006B2595"/>
    <w:rsid w:val="006B2910"/>
    <w:rsid w:val="006B2E43"/>
    <w:rsid w:val="006B3393"/>
    <w:rsid w:val="006B3899"/>
    <w:rsid w:val="006B39C1"/>
    <w:rsid w:val="006B560E"/>
    <w:rsid w:val="006B685C"/>
    <w:rsid w:val="006B6F5C"/>
    <w:rsid w:val="006B7405"/>
    <w:rsid w:val="006B7EC5"/>
    <w:rsid w:val="006C1106"/>
    <w:rsid w:val="006C17E9"/>
    <w:rsid w:val="006C1D08"/>
    <w:rsid w:val="006C2353"/>
    <w:rsid w:val="006C3A8B"/>
    <w:rsid w:val="006C3C35"/>
    <w:rsid w:val="006C3D39"/>
    <w:rsid w:val="006C671A"/>
    <w:rsid w:val="006D1C8F"/>
    <w:rsid w:val="006D21DD"/>
    <w:rsid w:val="006D232A"/>
    <w:rsid w:val="006D2CDC"/>
    <w:rsid w:val="006D4A59"/>
    <w:rsid w:val="006D4C44"/>
    <w:rsid w:val="006D5E3C"/>
    <w:rsid w:val="006D6F79"/>
    <w:rsid w:val="006D77B0"/>
    <w:rsid w:val="006D7A12"/>
    <w:rsid w:val="006E02CD"/>
    <w:rsid w:val="006E0779"/>
    <w:rsid w:val="006E0B12"/>
    <w:rsid w:val="006E0CD5"/>
    <w:rsid w:val="006E234F"/>
    <w:rsid w:val="006E28F8"/>
    <w:rsid w:val="006E345B"/>
    <w:rsid w:val="006E34F6"/>
    <w:rsid w:val="006E3D51"/>
    <w:rsid w:val="006E5A48"/>
    <w:rsid w:val="006E5BA0"/>
    <w:rsid w:val="006E6353"/>
    <w:rsid w:val="006E6501"/>
    <w:rsid w:val="006E734C"/>
    <w:rsid w:val="006E75BB"/>
    <w:rsid w:val="006E7DF4"/>
    <w:rsid w:val="006E7E88"/>
    <w:rsid w:val="006F1889"/>
    <w:rsid w:val="006F2296"/>
    <w:rsid w:val="006F272D"/>
    <w:rsid w:val="006F4745"/>
    <w:rsid w:val="006F4EBE"/>
    <w:rsid w:val="006F5059"/>
    <w:rsid w:val="006F6F17"/>
    <w:rsid w:val="006F731B"/>
    <w:rsid w:val="00700BD1"/>
    <w:rsid w:val="007020D6"/>
    <w:rsid w:val="007030C4"/>
    <w:rsid w:val="007040BF"/>
    <w:rsid w:val="00705CD6"/>
    <w:rsid w:val="007064DA"/>
    <w:rsid w:val="00707BBB"/>
    <w:rsid w:val="00707C7E"/>
    <w:rsid w:val="007107C8"/>
    <w:rsid w:val="007120B8"/>
    <w:rsid w:val="007125C7"/>
    <w:rsid w:val="00712EDD"/>
    <w:rsid w:val="00714005"/>
    <w:rsid w:val="007159FE"/>
    <w:rsid w:val="00717365"/>
    <w:rsid w:val="0071771F"/>
    <w:rsid w:val="00720F1C"/>
    <w:rsid w:val="0072178F"/>
    <w:rsid w:val="0072187F"/>
    <w:rsid w:val="007226D7"/>
    <w:rsid w:val="00722768"/>
    <w:rsid w:val="00722FAF"/>
    <w:rsid w:val="00723164"/>
    <w:rsid w:val="00724E1D"/>
    <w:rsid w:val="00724F0C"/>
    <w:rsid w:val="0072572B"/>
    <w:rsid w:val="0072692A"/>
    <w:rsid w:val="007276DD"/>
    <w:rsid w:val="007276DE"/>
    <w:rsid w:val="00727D4F"/>
    <w:rsid w:val="007305E2"/>
    <w:rsid w:val="0073320F"/>
    <w:rsid w:val="00735AEE"/>
    <w:rsid w:val="00735E0B"/>
    <w:rsid w:val="00735F69"/>
    <w:rsid w:val="00737B0D"/>
    <w:rsid w:val="00741342"/>
    <w:rsid w:val="00741F5F"/>
    <w:rsid w:val="00745204"/>
    <w:rsid w:val="00745BBD"/>
    <w:rsid w:val="00747091"/>
    <w:rsid w:val="007473CD"/>
    <w:rsid w:val="00750DCF"/>
    <w:rsid w:val="00751010"/>
    <w:rsid w:val="00751306"/>
    <w:rsid w:val="007524F1"/>
    <w:rsid w:val="00752DC7"/>
    <w:rsid w:val="00753EFC"/>
    <w:rsid w:val="007544D1"/>
    <w:rsid w:val="0075505D"/>
    <w:rsid w:val="00755790"/>
    <w:rsid w:val="00755F27"/>
    <w:rsid w:val="00756E53"/>
    <w:rsid w:val="00756EAD"/>
    <w:rsid w:val="00760ECD"/>
    <w:rsid w:val="0076136A"/>
    <w:rsid w:val="00761F20"/>
    <w:rsid w:val="00762BD7"/>
    <w:rsid w:val="00762CDA"/>
    <w:rsid w:val="00763A3D"/>
    <w:rsid w:val="007648F2"/>
    <w:rsid w:val="00765A94"/>
    <w:rsid w:val="00765F46"/>
    <w:rsid w:val="00767007"/>
    <w:rsid w:val="00767570"/>
    <w:rsid w:val="007705A3"/>
    <w:rsid w:val="00770C65"/>
    <w:rsid w:val="00772761"/>
    <w:rsid w:val="00772F11"/>
    <w:rsid w:val="00773619"/>
    <w:rsid w:val="0077500F"/>
    <w:rsid w:val="007751D7"/>
    <w:rsid w:val="00775501"/>
    <w:rsid w:val="007758C1"/>
    <w:rsid w:val="007763D0"/>
    <w:rsid w:val="00777AB3"/>
    <w:rsid w:val="00781161"/>
    <w:rsid w:val="00781BF5"/>
    <w:rsid w:val="00782D59"/>
    <w:rsid w:val="00783358"/>
    <w:rsid w:val="00783E32"/>
    <w:rsid w:val="00783E52"/>
    <w:rsid w:val="00784BB8"/>
    <w:rsid w:val="00784D78"/>
    <w:rsid w:val="007869D6"/>
    <w:rsid w:val="00787BEC"/>
    <w:rsid w:val="00793CE7"/>
    <w:rsid w:val="0079783D"/>
    <w:rsid w:val="0079793D"/>
    <w:rsid w:val="007A0409"/>
    <w:rsid w:val="007A0AC8"/>
    <w:rsid w:val="007A2097"/>
    <w:rsid w:val="007A2113"/>
    <w:rsid w:val="007A38F0"/>
    <w:rsid w:val="007A4089"/>
    <w:rsid w:val="007A4A0F"/>
    <w:rsid w:val="007A4E72"/>
    <w:rsid w:val="007A5246"/>
    <w:rsid w:val="007A796D"/>
    <w:rsid w:val="007B1843"/>
    <w:rsid w:val="007B187E"/>
    <w:rsid w:val="007B3031"/>
    <w:rsid w:val="007B4517"/>
    <w:rsid w:val="007B5039"/>
    <w:rsid w:val="007B529C"/>
    <w:rsid w:val="007B6ACB"/>
    <w:rsid w:val="007B7BCD"/>
    <w:rsid w:val="007C0977"/>
    <w:rsid w:val="007C0C77"/>
    <w:rsid w:val="007C1483"/>
    <w:rsid w:val="007C15BE"/>
    <w:rsid w:val="007C29D1"/>
    <w:rsid w:val="007C2AF2"/>
    <w:rsid w:val="007C372D"/>
    <w:rsid w:val="007C48E5"/>
    <w:rsid w:val="007C6437"/>
    <w:rsid w:val="007C6574"/>
    <w:rsid w:val="007C6631"/>
    <w:rsid w:val="007C6E37"/>
    <w:rsid w:val="007C76D9"/>
    <w:rsid w:val="007D045C"/>
    <w:rsid w:val="007D0684"/>
    <w:rsid w:val="007D1E42"/>
    <w:rsid w:val="007D2239"/>
    <w:rsid w:val="007D2FED"/>
    <w:rsid w:val="007D57A1"/>
    <w:rsid w:val="007D63E9"/>
    <w:rsid w:val="007D6C02"/>
    <w:rsid w:val="007E0CFC"/>
    <w:rsid w:val="007E44F8"/>
    <w:rsid w:val="007E4BC6"/>
    <w:rsid w:val="007E5D36"/>
    <w:rsid w:val="007E70C6"/>
    <w:rsid w:val="007E7413"/>
    <w:rsid w:val="007F1419"/>
    <w:rsid w:val="007F2305"/>
    <w:rsid w:val="007F3571"/>
    <w:rsid w:val="007F449F"/>
    <w:rsid w:val="007F4BA7"/>
    <w:rsid w:val="007F4F51"/>
    <w:rsid w:val="007F5652"/>
    <w:rsid w:val="007F6089"/>
    <w:rsid w:val="007F63AF"/>
    <w:rsid w:val="007F66FD"/>
    <w:rsid w:val="00800E4E"/>
    <w:rsid w:val="0080111C"/>
    <w:rsid w:val="00801438"/>
    <w:rsid w:val="00801917"/>
    <w:rsid w:val="00801BA8"/>
    <w:rsid w:val="008024DA"/>
    <w:rsid w:val="00804F0C"/>
    <w:rsid w:val="008054AE"/>
    <w:rsid w:val="00806287"/>
    <w:rsid w:val="008066CB"/>
    <w:rsid w:val="00806A95"/>
    <w:rsid w:val="00810C71"/>
    <w:rsid w:val="00811E52"/>
    <w:rsid w:val="008141FF"/>
    <w:rsid w:val="00814A81"/>
    <w:rsid w:val="00815678"/>
    <w:rsid w:val="00815700"/>
    <w:rsid w:val="00815B96"/>
    <w:rsid w:val="0081778B"/>
    <w:rsid w:val="0082001E"/>
    <w:rsid w:val="008204D8"/>
    <w:rsid w:val="008212D3"/>
    <w:rsid w:val="0082188C"/>
    <w:rsid w:val="00821F22"/>
    <w:rsid w:val="00823968"/>
    <w:rsid w:val="008242BA"/>
    <w:rsid w:val="0082594E"/>
    <w:rsid w:val="008261B8"/>
    <w:rsid w:val="0083042D"/>
    <w:rsid w:val="00830602"/>
    <w:rsid w:val="008315C9"/>
    <w:rsid w:val="008321F8"/>
    <w:rsid w:val="00832381"/>
    <w:rsid w:val="00833CB1"/>
    <w:rsid w:val="00833F39"/>
    <w:rsid w:val="008341F1"/>
    <w:rsid w:val="0083557E"/>
    <w:rsid w:val="00835FA8"/>
    <w:rsid w:val="00836B20"/>
    <w:rsid w:val="008375BF"/>
    <w:rsid w:val="008449F4"/>
    <w:rsid w:val="0084568B"/>
    <w:rsid w:val="0084592A"/>
    <w:rsid w:val="008463D8"/>
    <w:rsid w:val="00847660"/>
    <w:rsid w:val="008478BB"/>
    <w:rsid w:val="00847AA1"/>
    <w:rsid w:val="00851DD2"/>
    <w:rsid w:val="008524DA"/>
    <w:rsid w:val="00853177"/>
    <w:rsid w:val="00853187"/>
    <w:rsid w:val="00853C1F"/>
    <w:rsid w:val="0085427D"/>
    <w:rsid w:val="008557CF"/>
    <w:rsid w:val="008559F2"/>
    <w:rsid w:val="00857F25"/>
    <w:rsid w:val="00860D00"/>
    <w:rsid w:val="00861930"/>
    <w:rsid w:val="00862315"/>
    <w:rsid w:val="00862380"/>
    <w:rsid w:val="00863AA1"/>
    <w:rsid w:val="00863C1F"/>
    <w:rsid w:val="00863FAF"/>
    <w:rsid w:val="00864140"/>
    <w:rsid w:val="00865BB3"/>
    <w:rsid w:val="00866E70"/>
    <w:rsid w:val="00867546"/>
    <w:rsid w:val="00867A14"/>
    <w:rsid w:val="00872405"/>
    <w:rsid w:val="008729C8"/>
    <w:rsid w:val="008743EA"/>
    <w:rsid w:val="0087610B"/>
    <w:rsid w:val="0087615E"/>
    <w:rsid w:val="00876795"/>
    <w:rsid w:val="00876AB9"/>
    <w:rsid w:val="00880F84"/>
    <w:rsid w:val="00881CBC"/>
    <w:rsid w:val="00881E3E"/>
    <w:rsid w:val="00882820"/>
    <w:rsid w:val="00882824"/>
    <w:rsid w:val="008840D2"/>
    <w:rsid w:val="00884739"/>
    <w:rsid w:val="00884D66"/>
    <w:rsid w:val="008857B8"/>
    <w:rsid w:val="00886DE0"/>
    <w:rsid w:val="008870B0"/>
    <w:rsid w:val="00887BC5"/>
    <w:rsid w:val="00887DC7"/>
    <w:rsid w:val="00890C38"/>
    <w:rsid w:val="00890F70"/>
    <w:rsid w:val="00891985"/>
    <w:rsid w:val="00891EDC"/>
    <w:rsid w:val="008933BB"/>
    <w:rsid w:val="008937E3"/>
    <w:rsid w:val="00894388"/>
    <w:rsid w:val="008944D9"/>
    <w:rsid w:val="00896B4F"/>
    <w:rsid w:val="00896BD3"/>
    <w:rsid w:val="00896C27"/>
    <w:rsid w:val="00897BD6"/>
    <w:rsid w:val="008A2813"/>
    <w:rsid w:val="008A2C11"/>
    <w:rsid w:val="008A30EB"/>
    <w:rsid w:val="008A4707"/>
    <w:rsid w:val="008A48C1"/>
    <w:rsid w:val="008A6334"/>
    <w:rsid w:val="008A68F5"/>
    <w:rsid w:val="008A6D6C"/>
    <w:rsid w:val="008B0955"/>
    <w:rsid w:val="008B1A35"/>
    <w:rsid w:val="008B1C1B"/>
    <w:rsid w:val="008B2098"/>
    <w:rsid w:val="008B20CD"/>
    <w:rsid w:val="008B2B22"/>
    <w:rsid w:val="008B3E76"/>
    <w:rsid w:val="008B42D1"/>
    <w:rsid w:val="008B4394"/>
    <w:rsid w:val="008B48D7"/>
    <w:rsid w:val="008B4C69"/>
    <w:rsid w:val="008B5B5C"/>
    <w:rsid w:val="008B5B8D"/>
    <w:rsid w:val="008B5BED"/>
    <w:rsid w:val="008B5E6D"/>
    <w:rsid w:val="008B671B"/>
    <w:rsid w:val="008B6943"/>
    <w:rsid w:val="008B6D73"/>
    <w:rsid w:val="008B7F32"/>
    <w:rsid w:val="008C1436"/>
    <w:rsid w:val="008C4B8B"/>
    <w:rsid w:val="008C5197"/>
    <w:rsid w:val="008C6FA5"/>
    <w:rsid w:val="008C70EC"/>
    <w:rsid w:val="008C728F"/>
    <w:rsid w:val="008D0C8C"/>
    <w:rsid w:val="008D147E"/>
    <w:rsid w:val="008D1CA1"/>
    <w:rsid w:val="008D1D04"/>
    <w:rsid w:val="008D2A5E"/>
    <w:rsid w:val="008D2D7A"/>
    <w:rsid w:val="008D2F69"/>
    <w:rsid w:val="008D49A6"/>
    <w:rsid w:val="008D4F35"/>
    <w:rsid w:val="008D5418"/>
    <w:rsid w:val="008D682A"/>
    <w:rsid w:val="008D7171"/>
    <w:rsid w:val="008D75E9"/>
    <w:rsid w:val="008D7929"/>
    <w:rsid w:val="008E0BD7"/>
    <w:rsid w:val="008E1047"/>
    <w:rsid w:val="008E32A0"/>
    <w:rsid w:val="008E3691"/>
    <w:rsid w:val="008E434C"/>
    <w:rsid w:val="008E5D1D"/>
    <w:rsid w:val="008E6026"/>
    <w:rsid w:val="008E643A"/>
    <w:rsid w:val="008F0389"/>
    <w:rsid w:val="008F0733"/>
    <w:rsid w:val="008F10E0"/>
    <w:rsid w:val="008F1267"/>
    <w:rsid w:val="008F2013"/>
    <w:rsid w:val="008F359C"/>
    <w:rsid w:val="008F390E"/>
    <w:rsid w:val="008F40E0"/>
    <w:rsid w:val="008F61C6"/>
    <w:rsid w:val="008F68CF"/>
    <w:rsid w:val="008F6AC7"/>
    <w:rsid w:val="008F7951"/>
    <w:rsid w:val="009004B3"/>
    <w:rsid w:val="009008E9"/>
    <w:rsid w:val="00900A87"/>
    <w:rsid w:val="00901CBC"/>
    <w:rsid w:val="009026BB"/>
    <w:rsid w:val="00903A65"/>
    <w:rsid w:val="00906BA2"/>
    <w:rsid w:val="00906FC8"/>
    <w:rsid w:val="00907326"/>
    <w:rsid w:val="00907F69"/>
    <w:rsid w:val="00910170"/>
    <w:rsid w:val="009117AB"/>
    <w:rsid w:val="00911DF8"/>
    <w:rsid w:val="0091355E"/>
    <w:rsid w:val="00914A74"/>
    <w:rsid w:val="00914B8E"/>
    <w:rsid w:val="0091556C"/>
    <w:rsid w:val="00915BF3"/>
    <w:rsid w:val="00916026"/>
    <w:rsid w:val="009161B5"/>
    <w:rsid w:val="009205B3"/>
    <w:rsid w:val="00920C2B"/>
    <w:rsid w:val="00921DB4"/>
    <w:rsid w:val="00921FA2"/>
    <w:rsid w:val="00922133"/>
    <w:rsid w:val="00922E83"/>
    <w:rsid w:val="00923EA9"/>
    <w:rsid w:val="00924083"/>
    <w:rsid w:val="00925AFF"/>
    <w:rsid w:val="009269F6"/>
    <w:rsid w:val="00926CD1"/>
    <w:rsid w:val="00926F10"/>
    <w:rsid w:val="0092728D"/>
    <w:rsid w:val="0093096C"/>
    <w:rsid w:val="0093172F"/>
    <w:rsid w:val="00932DBE"/>
    <w:rsid w:val="00932F55"/>
    <w:rsid w:val="0093498C"/>
    <w:rsid w:val="009350BA"/>
    <w:rsid w:val="00935C19"/>
    <w:rsid w:val="00936B1B"/>
    <w:rsid w:val="00940C57"/>
    <w:rsid w:val="00940D96"/>
    <w:rsid w:val="009415C3"/>
    <w:rsid w:val="0094304B"/>
    <w:rsid w:val="0094324D"/>
    <w:rsid w:val="0094333D"/>
    <w:rsid w:val="00943AAC"/>
    <w:rsid w:val="00944FA2"/>
    <w:rsid w:val="00944FAA"/>
    <w:rsid w:val="00946050"/>
    <w:rsid w:val="00947731"/>
    <w:rsid w:val="00951652"/>
    <w:rsid w:val="00951955"/>
    <w:rsid w:val="00953715"/>
    <w:rsid w:val="00953D04"/>
    <w:rsid w:val="009546E1"/>
    <w:rsid w:val="00955249"/>
    <w:rsid w:val="00955CEA"/>
    <w:rsid w:val="0095718B"/>
    <w:rsid w:val="00960C8B"/>
    <w:rsid w:val="00963E40"/>
    <w:rsid w:val="00965873"/>
    <w:rsid w:val="00967B9B"/>
    <w:rsid w:val="00967BAC"/>
    <w:rsid w:val="00973BA9"/>
    <w:rsid w:val="00974E9C"/>
    <w:rsid w:val="009750FB"/>
    <w:rsid w:val="0097540D"/>
    <w:rsid w:val="00975805"/>
    <w:rsid w:val="00975E1D"/>
    <w:rsid w:val="00975EA3"/>
    <w:rsid w:val="009774F6"/>
    <w:rsid w:val="009777C9"/>
    <w:rsid w:val="00980016"/>
    <w:rsid w:val="00980CAE"/>
    <w:rsid w:val="009822A6"/>
    <w:rsid w:val="00982AB5"/>
    <w:rsid w:val="00982F72"/>
    <w:rsid w:val="009831A0"/>
    <w:rsid w:val="00983B73"/>
    <w:rsid w:val="00983E2B"/>
    <w:rsid w:val="00986263"/>
    <w:rsid w:val="00987008"/>
    <w:rsid w:val="00991C3E"/>
    <w:rsid w:val="00992D4D"/>
    <w:rsid w:val="00995EF1"/>
    <w:rsid w:val="00996093"/>
    <w:rsid w:val="00996370"/>
    <w:rsid w:val="0099768D"/>
    <w:rsid w:val="009A0287"/>
    <w:rsid w:val="009A0B1A"/>
    <w:rsid w:val="009A0D07"/>
    <w:rsid w:val="009A1A1A"/>
    <w:rsid w:val="009A1E60"/>
    <w:rsid w:val="009A3577"/>
    <w:rsid w:val="009A46D7"/>
    <w:rsid w:val="009A4FDE"/>
    <w:rsid w:val="009A51D0"/>
    <w:rsid w:val="009A6651"/>
    <w:rsid w:val="009A7B86"/>
    <w:rsid w:val="009B187D"/>
    <w:rsid w:val="009B21D5"/>
    <w:rsid w:val="009B2DA3"/>
    <w:rsid w:val="009B4E05"/>
    <w:rsid w:val="009B5A65"/>
    <w:rsid w:val="009B7F63"/>
    <w:rsid w:val="009C0F31"/>
    <w:rsid w:val="009C2B67"/>
    <w:rsid w:val="009C38E8"/>
    <w:rsid w:val="009C47D2"/>
    <w:rsid w:val="009C5051"/>
    <w:rsid w:val="009C52B1"/>
    <w:rsid w:val="009C61A6"/>
    <w:rsid w:val="009C6229"/>
    <w:rsid w:val="009C7657"/>
    <w:rsid w:val="009D1A02"/>
    <w:rsid w:val="009D1AD6"/>
    <w:rsid w:val="009D3473"/>
    <w:rsid w:val="009D46B8"/>
    <w:rsid w:val="009D4CB9"/>
    <w:rsid w:val="009D6A5E"/>
    <w:rsid w:val="009D6CA8"/>
    <w:rsid w:val="009D7B25"/>
    <w:rsid w:val="009D7D31"/>
    <w:rsid w:val="009D7EF0"/>
    <w:rsid w:val="009E3EE7"/>
    <w:rsid w:val="009E4D65"/>
    <w:rsid w:val="009E52EC"/>
    <w:rsid w:val="009E74A4"/>
    <w:rsid w:val="009F2195"/>
    <w:rsid w:val="009F2AC6"/>
    <w:rsid w:val="009F38FB"/>
    <w:rsid w:val="009F460F"/>
    <w:rsid w:val="009F5A37"/>
    <w:rsid w:val="009F7832"/>
    <w:rsid w:val="00A00BFB"/>
    <w:rsid w:val="00A01501"/>
    <w:rsid w:val="00A01FAE"/>
    <w:rsid w:val="00A02290"/>
    <w:rsid w:val="00A0396C"/>
    <w:rsid w:val="00A064E7"/>
    <w:rsid w:val="00A100E9"/>
    <w:rsid w:val="00A104E1"/>
    <w:rsid w:val="00A118D8"/>
    <w:rsid w:val="00A11C77"/>
    <w:rsid w:val="00A11FE7"/>
    <w:rsid w:val="00A125BB"/>
    <w:rsid w:val="00A13A71"/>
    <w:rsid w:val="00A15340"/>
    <w:rsid w:val="00A1558E"/>
    <w:rsid w:val="00A155C4"/>
    <w:rsid w:val="00A15C27"/>
    <w:rsid w:val="00A15ECF"/>
    <w:rsid w:val="00A16183"/>
    <w:rsid w:val="00A1675E"/>
    <w:rsid w:val="00A177C7"/>
    <w:rsid w:val="00A17905"/>
    <w:rsid w:val="00A205A2"/>
    <w:rsid w:val="00A20D9A"/>
    <w:rsid w:val="00A20FD6"/>
    <w:rsid w:val="00A2108E"/>
    <w:rsid w:val="00A21269"/>
    <w:rsid w:val="00A22780"/>
    <w:rsid w:val="00A22920"/>
    <w:rsid w:val="00A2295A"/>
    <w:rsid w:val="00A22B78"/>
    <w:rsid w:val="00A24151"/>
    <w:rsid w:val="00A26C38"/>
    <w:rsid w:val="00A2709C"/>
    <w:rsid w:val="00A27C03"/>
    <w:rsid w:val="00A30AE8"/>
    <w:rsid w:val="00A30F26"/>
    <w:rsid w:val="00A32406"/>
    <w:rsid w:val="00A32B48"/>
    <w:rsid w:val="00A32BF1"/>
    <w:rsid w:val="00A33AB4"/>
    <w:rsid w:val="00A3468F"/>
    <w:rsid w:val="00A36EA7"/>
    <w:rsid w:val="00A37CE3"/>
    <w:rsid w:val="00A401C4"/>
    <w:rsid w:val="00A4086F"/>
    <w:rsid w:val="00A4247A"/>
    <w:rsid w:val="00A43A71"/>
    <w:rsid w:val="00A450AD"/>
    <w:rsid w:val="00A45104"/>
    <w:rsid w:val="00A45AD4"/>
    <w:rsid w:val="00A46AC8"/>
    <w:rsid w:val="00A46AD1"/>
    <w:rsid w:val="00A476E3"/>
    <w:rsid w:val="00A478F6"/>
    <w:rsid w:val="00A500FE"/>
    <w:rsid w:val="00A5163A"/>
    <w:rsid w:val="00A52461"/>
    <w:rsid w:val="00A52500"/>
    <w:rsid w:val="00A529FA"/>
    <w:rsid w:val="00A538A3"/>
    <w:rsid w:val="00A53D2D"/>
    <w:rsid w:val="00A542A4"/>
    <w:rsid w:val="00A5692D"/>
    <w:rsid w:val="00A57C74"/>
    <w:rsid w:val="00A604CC"/>
    <w:rsid w:val="00A61176"/>
    <w:rsid w:val="00A612BB"/>
    <w:rsid w:val="00A614C5"/>
    <w:rsid w:val="00A62590"/>
    <w:rsid w:val="00A636DF"/>
    <w:rsid w:val="00A640C6"/>
    <w:rsid w:val="00A643CF"/>
    <w:rsid w:val="00A67342"/>
    <w:rsid w:val="00A70006"/>
    <w:rsid w:val="00A70362"/>
    <w:rsid w:val="00A72A43"/>
    <w:rsid w:val="00A738F0"/>
    <w:rsid w:val="00A73F37"/>
    <w:rsid w:val="00A73F43"/>
    <w:rsid w:val="00A73FCD"/>
    <w:rsid w:val="00A745F8"/>
    <w:rsid w:val="00A76360"/>
    <w:rsid w:val="00A765ED"/>
    <w:rsid w:val="00A77512"/>
    <w:rsid w:val="00A81BB9"/>
    <w:rsid w:val="00A82617"/>
    <w:rsid w:val="00A83869"/>
    <w:rsid w:val="00A83BD4"/>
    <w:rsid w:val="00A851EA"/>
    <w:rsid w:val="00A8548C"/>
    <w:rsid w:val="00A856B5"/>
    <w:rsid w:val="00A858C5"/>
    <w:rsid w:val="00A8707F"/>
    <w:rsid w:val="00A90343"/>
    <w:rsid w:val="00A92D29"/>
    <w:rsid w:val="00A932B0"/>
    <w:rsid w:val="00A93550"/>
    <w:rsid w:val="00A937DF"/>
    <w:rsid w:val="00A94119"/>
    <w:rsid w:val="00A94FB9"/>
    <w:rsid w:val="00A950D5"/>
    <w:rsid w:val="00A95235"/>
    <w:rsid w:val="00A95353"/>
    <w:rsid w:val="00A968C6"/>
    <w:rsid w:val="00AA0083"/>
    <w:rsid w:val="00AA037D"/>
    <w:rsid w:val="00AA0884"/>
    <w:rsid w:val="00AA1AF4"/>
    <w:rsid w:val="00AA2C36"/>
    <w:rsid w:val="00AA2E3C"/>
    <w:rsid w:val="00AA337A"/>
    <w:rsid w:val="00AA47B4"/>
    <w:rsid w:val="00AA4CA0"/>
    <w:rsid w:val="00AA5A5F"/>
    <w:rsid w:val="00AA5DA5"/>
    <w:rsid w:val="00AA6664"/>
    <w:rsid w:val="00AA78A4"/>
    <w:rsid w:val="00AB0660"/>
    <w:rsid w:val="00AB0953"/>
    <w:rsid w:val="00AB2476"/>
    <w:rsid w:val="00AB35DF"/>
    <w:rsid w:val="00AB37C4"/>
    <w:rsid w:val="00AB3AA7"/>
    <w:rsid w:val="00AB4CF8"/>
    <w:rsid w:val="00AB67EF"/>
    <w:rsid w:val="00AB7962"/>
    <w:rsid w:val="00AC1156"/>
    <w:rsid w:val="00AC1F67"/>
    <w:rsid w:val="00AC2CA5"/>
    <w:rsid w:val="00AC39EB"/>
    <w:rsid w:val="00AC3B55"/>
    <w:rsid w:val="00AC3E3B"/>
    <w:rsid w:val="00AC3F70"/>
    <w:rsid w:val="00AC484C"/>
    <w:rsid w:val="00AC4F93"/>
    <w:rsid w:val="00AC5825"/>
    <w:rsid w:val="00AC597B"/>
    <w:rsid w:val="00AC68AF"/>
    <w:rsid w:val="00AC6F82"/>
    <w:rsid w:val="00AD0CCF"/>
    <w:rsid w:val="00AD54BA"/>
    <w:rsid w:val="00AD5815"/>
    <w:rsid w:val="00AD6662"/>
    <w:rsid w:val="00AD6F8C"/>
    <w:rsid w:val="00AD701C"/>
    <w:rsid w:val="00AD7AF9"/>
    <w:rsid w:val="00AE121A"/>
    <w:rsid w:val="00AE2BFC"/>
    <w:rsid w:val="00AE33B8"/>
    <w:rsid w:val="00AE41F9"/>
    <w:rsid w:val="00AE4947"/>
    <w:rsid w:val="00AE51DF"/>
    <w:rsid w:val="00AE553C"/>
    <w:rsid w:val="00AE5ADD"/>
    <w:rsid w:val="00AE61F8"/>
    <w:rsid w:val="00AE6361"/>
    <w:rsid w:val="00AE7F7D"/>
    <w:rsid w:val="00AF007E"/>
    <w:rsid w:val="00AF1194"/>
    <w:rsid w:val="00AF179E"/>
    <w:rsid w:val="00AF2677"/>
    <w:rsid w:val="00AF283E"/>
    <w:rsid w:val="00AF2B74"/>
    <w:rsid w:val="00AF2C80"/>
    <w:rsid w:val="00AF3359"/>
    <w:rsid w:val="00AF4655"/>
    <w:rsid w:val="00AF47FE"/>
    <w:rsid w:val="00AF4EEF"/>
    <w:rsid w:val="00AF508E"/>
    <w:rsid w:val="00AF5E54"/>
    <w:rsid w:val="00AF6060"/>
    <w:rsid w:val="00AF72FD"/>
    <w:rsid w:val="00AF762C"/>
    <w:rsid w:val="00AF7BE2"/>
    <w:rsid w:val="00B00D96"/>
    <w:rsid w:val="00B0103B"/>
    <w:rsid w:val="00B013D7"/>
    <w:rsid w:val="00B0163B"/>
    <w:rsid w:val="00B01C62"/>
    <w:rsid w:val="00B02EB4"/>
    <w:rsid w:val="00B03DC8"/>
    <w:rsid w:val="00B04BE3"/>
    <w:rsid w:val="00B04D10"/>
    <w:rsid w:val="00B05144"/>
    <w:rsid w:val="00B07126"/>
    <w:rsid w:val="00B07A32"/>
    <w:rsid w:val="00B11F10"/>
    <w:rsid w:val="00B15721"/>
    <w:rsid w:val="00B16D9D"/>
    <w:rsid w:val="00B20D35"/>
    <w:rsid w:val="00B20FDD"/>
    <w:rsid w:val="00B21769"/>
    <w:rsid w:val="00B21971"/>
    <w:rsid w:val="00B21F89"/>
    <w:rsid w:val="00B22069"/>
    <w:rsid w:val="00B234D9"/>
    <w:rsid w:val="00B2469D"/>
    <w:rsid w:val="00B309D4"/>
    <w:rsid w:val="00B312BB"/>
    <w:rsid w:val="00B31626"/>
    <w:rsid w:val="00B31846"/>
    <w:rsid w:val="00B31AD7"/>
    <w:rsid w:val="00B32167"/>
    <w:rsid w:val="00B32590"/>
    <w:rsid w:val="00B3310B"/>
    <w:rsid w:val="00B3663B"/>
    <w:rsid w:val="00B36980"/>
    <w:rsid w:val="00B36A30"/>
    <w:rsid w:val="00B36F45"/>
    <w:rsid w:val="00B4030A"/>
    <w:rsid w:val="00B406D5"/>
    <w:rsid w:val="00B40CA5"/>
    <w:rsid w:val="00B41181"/>
    <w:rsid w:val="00B425C2"/>
    <w:rsid w:val="00B42712"/>
    <w:rsid w:val="00B42C31"/>
    <w:rsid w:val="00B43640"/>
    <w:rsid w:val="00B439B9"/>
    <w:rsid w:val="00B43E6A"/>
    <w:rsid w:val="00B44177"/>
    <w:rsid w:val="00B444D4"/>
    <w:rsid w:val="00B449FA"/>
    <w:rsid w:val="00B44C39"/>
    <w:rsid w:val="00B45464"/>
    <w:rsid w:val="00B50827"/>
    <w:rsid w:val="00B50A9C"/>
    <w:rsid w:val="00B50AEE"/>
    <w:rsid w:val="00B50C12"/>
    <w:rsid w:val="00B50DBD"/>
    <w:rsid w:val="00B51488"/>
    <w:rsid w:val="00B543BB"/>
    <w:rsid w:val="00B563F0"/>
    <w:rsid w:val="00B60499"/>
    <w:rsid w:val="00B60689"/>
    <w:rsid w:val="00B610E3"/>
    <w:rsid w:val="00B6198F"/>
    <w:rsid w:val="00B61F4F"/>
    <w:rsid w:val="00B62845"/>
    <w:rsid w:val="00B6470E"/>
    <w:rsid w:val="00B6493A"/>
    <w:rsid w:val="00B649B0"/>
    <w:rsid w:val="00B669F3"/>
    <w:rsid w:val="00B67472"/>
    <w:rsid w:val="00B711B7"/>
    <w:rsid w:val="00B72235"/>
    <w:rsid w:val="00B72B1A"/>
    <w:rsid w:val="00B737F9"/>
    <w:rsid w:val="00B744F3"/>
    <w:rsid w:val="00B75083"/>
    <w:rsid w:val="00B75DAD"/>
    <w:rsid w:val="00B76245"/>
    <w:rsid w:val="00B7625D"/>
    <w:rsid w:val="00B77163"/>
    <w:rsid w:val="00B775B2"/>
    <w:rsid w:val="00B815A1"/>
    <w:rsid w:val="00B82B71"/>
    <w:rsid w:val="00B83CC7"/>
    <w:rsid w:val="00B8443F"/>
    <w:rsid w:val="00B8555E"/>
    <w:rsid w:val="00B873F4"/>
    <w:rsid w:val="00B902AD"/>
    <w:rsid w:val="00B9191F"/>
    <w:rsid w:val="00B92D32"/>
    <w:rsid w:val="00B93F6B"/>
    <w:rsid w:val="00B9461D"/>
    <w:rsid w:val="00B947CF"/>
    <w:rsid w:val="00B9745A"/>
    <w:rsid w:val="00BA1852"/>
    <w:rsid w:val="00BA27D2"/>
    <w:rsid w:val="00BA4416"/>
    <w:rsid w:val="00BA5363"/>
    <w:rsid w:val="00BA5999"/>
    <w:rsid w:val="00BA5F7A"/>
    <w:rsid w:val="00BA6701"/>
    <w:rsid w:val="00BA760C"/>
    <w:rsid w:val="00BA79AD"/>
    <w:rsid w:val="00BB03B0"/>
    <w:rsid w:val="00BB18A5"/>
    <w:rsid w:val="00BB263C"/>
    <w:rsid w:val="00BB4010"/>
    <w:rsid w:val="00BB4428"/>
    <w:rsid w:val="00BB53B4"/>
    <w:rsid w:val="00BB55C4"/>
    <w:rsid w:val="00BB728C"/>
    <w:rsid w:val="00BB75D4"/>
    <w:rsid w:val="00BB78B8"/>
    <w:rsid w:val="00BC0372"/>
    <w:rsid w:val="00BC06AC"/>
    <w:rsid w:val="00BC0B01"/>
    <w:rsid w:val="00BC4B2B"/>
    <w:rsid w:val="00BC4EBF"/>
    <w:rsid w:val="00BC58B9"/>
    <w:rsid w:val="00BC6141"/>
    <w:rsid w:val="00BC7C67"/>
    <w:rsid w:val="00BD069D"/>
    <w:rsid w:val="00BD1624"/>
    <w:rsid w:val="00BD1B53"/>
    <w:rsid w:val="00BD24A0"/>
    <w:rsid w:val="00BD2716"/>
    <w:rsid w:val="00BD5191"/>
    <w:rsid w:val="00BD6947"/>
    <w:rsid w:val="00BD794E"/>
    <w:rsid w:val="00BE1A29"/>
    <w:rsid w:val="00BE2953"/>
    <w:rsid w:val="00BE3944"/>
    <w:rsid w:val="00BE45FF"/>
    <w:rsid w:val="00BE4CBA"/>
    <w:rsid w:val="00BE56F6"/>
    <w:rsid w:val="00BE673F"/>
    <w:rsid w:val="00BE67A7"/>
    <w:rsid w:val="00BE6A8A"/>
    <w:rsid w:val="00BE7A71"/>
    <w:rsid w:val="00BE7BB3"/>
    <w:rsid w:val="00BF04F0"/>
    <w:rsid w:val="00BF21EC"/>
    <w:rsid w:val="00BF2963"/>
    <w:rsid w:val="00BF328E"/>
    <w:rsid w:val="00BF449B"/>
    <w:rsid w:val="00BF5F66"/>
    <w:rsid w:val="00BF67EA"/>
    <w:rsid w:val="00C015F7"/>
    <w:rsid w:val="00C026B4"/>
    <w:rsid w:val="00C032EA"/>
    <w:rsid w:val="00C0514A"/>
    <w:rsid w:val="00C05B93"/>
    <w:rsid w:val="00C05ED4"/>
    <w:rsid w:val="00C060BF"/>
    <w:rsid w:val="00C06FD5"/>
    <w:rsid w:val="00C102D0"/>
    <w:rsid w:val="00C10456"/>
    <w:rsid w:val="00C11A55"/>
    <w:rsid w:val="00C11C36"/>
    <w:rsid w:val="00C11D36"/>
    <w:rsid w:val="00C12375"/>
    <w:rsid w:val="00C130C8"/>
    <w:rsid w:val="00C13B63"/>
    <w:rsid w:val="00C145CD"/>
    <w:rsid w:val="00C154C1"/>
    <w:rsid w:val="00C16715"/>
    <w:rsid w:val="00C16F20"/>
    <w:rsid w:val="00C17119"/>
    <w:rsid w:val="00C17941"/>
    <w:rsid w:val="00C21C14"/>
    <w:rsid w:val="00C22416"/>
    <w:rsid w:val="00C22902"/>
    <w:rsid w:val="00C24124"/>
    <w:rsid w:val="00C24C3D"/>
    <w:rsid w:val="00C250F3"/>
    <w:rsid w:val="00C251E6"/>
    <w:rsid w:val="00C2562F"/>
    <w:rsid w:val="00C26836"/>
    <w:rsid w:val="00C30F23"/>
    <w:rsid w:val="00C31255"/>
    <w:rsid w:val="00C31754"/>
    <w:rsid w:val="00C3241F"/>
    <w:rsid w:val="00C327DB"/>
    <w:rsid w:val="00C3351C"/>
    <w:rsid w:val="00C349E5"/>
    <w:rsid w:val="00C35980"/>
    <w:rsid w:val="00C367CA"/>
    <w:rsid w:val="00C3691B"/>
    <w:rsid w:val="00C37FE4"/>
    <w:rsid w:val="00C404C0"/>
    <w:rsid w:val="00C40BDE"/>
    <w:rsid w:val="00C40C62"/>
    <w:rsid w:val="00C40C87"/>
    <w:rsid w:val="00C416CE"/>
    <w:rsid w:val="00C42063"/>
    <w:rsid w:val="00C422F6"/>
    <w:rsid w:val="00C425DB"/>
    <w:rsid w:val="00C429F1"/>
    <w:rsid w:val="00C42C9D"/>
    <w:rsid w:val="00C458BC"/>
    <w:rsid w:val="00C478C2"/>
    <w:rsid w:val="00C47A8A"/>
    <w:rsid w:val="00C5112A"/>
    <w:rsid w:val="00C511B9"/>
    <w:rsid w:val="00C518EB"/>
    <w:rsid w:val="00C52BE0"/>
    <w:rsid w:val="00C52BFB"/>
    <w:rsid w:val="00C52C1E"/>
    <w:rsid w:val="00C5326C"/>
    <w:rsid w:val="00C536DE"/>
    <w:rsid w:val="00C53EA4"/>
    <w:rsid w:val="00C5431F"/>
    <w:rsid w:val="00C544DB"/>
    <w:rsid w:val="00C54570"/>
    <w:rsid w:val="00C545BE"/>
    <w:rsid w:val="00C54F93"/>
    <w:rsid w:val="00C5655C"/>
    <w:rsid w:val="00C57E30"/>
    <w:rsid w:val="00C60260"/>
    <w:rsid w:val="00C60629"/>
    <w:rsid w:val="00C61FA1"/>
    <w:rsid w:val="00C628E2"/>
    <w:rsid w:val="00C6365E"/>
    <w:rsid w:val="00C643C7"/>
    <w:rsid w:val="00C6442A"/>
    <w:rsid w:val="00C64691"/>
    <w:rsid w:val="00C653D5"/>
    <w:rsid w:val="00C65418"/>
    <w:rsid w:val="00C663B7"/>
    <w:rsid w:val="00C665C6"/>
    <w:rsid w:val="00C67150"/>
    <w:rsid w:val="00C67E71"/>
    <w:rsid w:val="00C70289"/>
    <w:rsid w:val="00C7129A"/>
    <w:rsid w:val="00C71644"/>
    <w:rsid w:val="00C716D6"/>
    <w:rsid w:val="00C72E91"/>
    <w:rsid w:val="00C7405E"/>
    <w:rsid w:val="00C744F6"/>
    <w:rsid w:val="00C746D2"/>
    <w:rsid w:val="00C75333"/>
    <w:rsid w:val="00C755B5"/>
    <w:rsid w:val="00C76EC8"/>
    <w:rsid w:val="00C779B1"/>
    <w:rsid w:val="00C77C20"/>
    <w:rsid w:val="00C80B67"/>
    <w:rsid w:val="00C80CC3"/>
    <w:rsid w:val="00C812F8"/>
    <w:rsid w:val="00C8252D"/>
    <w:rsid w:val="00C830EF"/>
    <w:rsid w:val="00C834B2"/>
    <w:rsid w:val="00C835F6"/>
    <w:rsid w:val="00C8425B"/>
    <w:rsid w:val="00C851B9"/>
    <w:rsid w:val="00C87441"/>
    <w:rsid w:val="00C91AF4"/>
    <w:rsid w:val="00C92A58"/>
    <w:rsid w:val="00C92EDF"/>
    <w:rsid w:val="00C95940"/>
    <w:rsid w:val="00C95AD1"/>
    <w:rsid w:val="00C9665D"/>
    <w:rsid w:val="00C97F02"/>
    <w:rsid w:val="00CA018A"/>
    <w:rsid w:val="00CA01AE"/>
    <w:rsid w:val="00CA0743"/>
    <w:rsid w:val="00CA1B36"/>
    <w:rsid w:val="00CA3EC9"/>
    <w:rsid w:val="00CA5409"/>
    <w:rsid w:val="00CA56AE"/>
    <w:rsid w:val="00CA5D8D"/>
    <w:rsid w:val="00CA6404"/>
    <w:rsid w:val="00CA644F"/>
    <w:rsid w:val="00CA6D13"/>
    <w:rsid w:val="00CA6DE8"/>
    <w:rsid w:val="00CA74DA"/>
    <w:rsid w:val="00CA7C0D"/>
    <w:rsid w:val="00CB0787"/>
    <w:rsid w:val="00CB0CCF"/>
    <w:rsid w:val="00CB1741"/>
    <w:rsid w:val="00CB2E2E"/>
    <w:rsid w:val="00CB306E"/>
    <w:rsid w:val="00CB4C01"/>
    <w:rsid w:val="00CB4EA3"/>
    <w:rsid w:val="00CB67B4"/>
    <w:rsid w:val="00CB69A1"/>
    <w:rsid w:val="00CC2641"/>
    <w:rsid w:val="00CC2AEC"/>
    <w:rsid w:val="00CC2BF1"/>
    <w:rsid w:val="00CC2F59"/>
    <w:rsid w:val="00CC35A1"/>
    <w:rsid w:val="00CC3895"/>
    <w:rsid w:val="00CC6B37"/>
    <w:rsid w:val="00CC772F"/>
    <w:rsid w:val="00CC7C40"/>
    <w:rsid w:val="00CC7E2B"/>
    <w:rsid w:val="00CD0F47"/>
    <w:rsid w:val="00CD3194"/>
    <w:rsid w:val="00CD3F00"/>
    <w:rsid w:val="00CD41FA"/>
    <w:rsid w:val="00CD5CEA"/>
    <w:rsid w:val="00CD7099"/>
    <w:rsid w:val="00CD775F"/>
    <w:rsid w:val="00CD7B0B"/>
    <w:rsid w:val="00CE0113"/>
    <w:rsid w:val="00CE035C"/>
    <w:rsid w:val="00CE2E13"/>
    <w:rsid w:val="00CE308C"/>
    <w:rsid w:val="00CE329E"/>
    <w:rsid w:val="00CE3A19"/>
    <w:rsid w:val="00CE49B6"/>
    <w:rsid w:val="00CE4F05"/>
    <w:rsid w:val="00CE501F"/>
    <w:rsid w:val="00CE5186"/>
    <w:rsid w:val="00CE523E"/>
    <w:rsid w:val="00CE534E"/>
    <w:rsid w:val="00CE67DB"/>
    <w:rsid w:val="00CE6919"/>
    <w:rsid w:val="00CE6AC5"/>
    <w:rsid w:val="00CF0598"/>
    <w:rsid w:val="00CF2B9C"/>
    <w:rsid w:val="00CF315D"/>
    <w:rsid w:val="00CF3744"/>
    <w:rsid w:val="00CF390B"/>
    <w:rsid w:val="00CF5820"/>
    <w:rsid w:val="00CF65F2"/>
    <w:rsid w:val="00D00817"/>
    <w:rsid w:val="00D030AE"/>
    <w:rsid w:val="00D037DE"/>
    <w:rsid w:val="00D04448"/>
    <w:rsid w:val="00D04A47"/>
    <w:rsid w:val="00D04EC3"/>
    <w:rsid w:val="00D05BA2"/>
    <w:rsid w:val="00D06AF0"/>
    <w:rsid w:val="00D06B7F"/>
    <w:rsid w:val="00D076E2"/>
    <w:rsid w:val="00D104B1"/>
    <w:rsid w:val="00D10E2F"/>
    <w:rsid w:val="00D119B2"/>
    <w:rsid w:val="00D12DE2"/>
    <w:rsid w:val="00D143D5"/>
    <w:rsid w:val="00D1444A"/>
    <w:rsid w:val="00D14A51"/>
    <w:rsid w:val="00D14BCE"/>
    <w:rsid w:val="00D15814"/>
    <w:rsid w:val="00D163DD"/>
    <w:rsid w:val="00D172EA"/>
    <w:rsid w:val="00D1762D"/>
    <w:rsid w:val="00D17712"/>
    <w:rsid w:val="00D215A5"/>
    <w:rsid w:val="00D229F0"/>
    <w:rsid w:val="00D30009"/>
    <w:rsid w:val="00D3009C"/>
    <w:rsid w:val="00D30A88"/>
    <w:rsid w:val="00D3127F"/>
    <w:rsid w:val="00D31CD5"/>
    <w:rsid w:val="00D32638"/>
    <w:rsid w:val="00D332B5"/>
    <w:rsid w:val="00D335DF"/>
    <w:rsid w:val="00D34D35"/>
    <w:rsid w:val="00D3703B"/>
    <w:rsid w:val="00D3779E"/>
    <w:rsid w:val="00D41882"/>
    <w:rsid w:val="00D42984"/>
    <w:rsid w:val="00D42F0C"/>
    <w:rsid w:val="00D431BB"/>
    <w:rsid w:val="00D43569"/>
    <w:rsid w:val="00D4609B"/>
    <w:rsid w:val="00D465BF"/>
    <w:rsid w:val="00D50784"/>
    <w:rsid w:val="00D50EE9"/>
    <w:rsid w:val="00D51C77"/>
    <w:rsid w:val="00D51E13"/>
    <w:rsid w:val="00D533A9"/>
    <w:rsid w:val="00D5394E"/>
    <w:rsid w:val="00D54C2F"/>
    <w:rsid w:val="00D56800"/>
    <w:rsid w:val="00D56F3A"/>
    <w:rsid w:val="00D62A71"/>
    <w:rsid w:val="00D7010C"/>
    <w:rsid w:val="00D70596"/>
    <w:rsid w:val="00D7180F"/>
    <w:rsid w:val="00D730B6"/>
    <w:rsid w:val="00D73345"/>
    <w:rsid w:val="00D75981"/>
    <w:rsid w:val="00D75AEE"/>
    <w:rsid w:val="00D7650B"/>
    <w:rsid w:val="00D76584"/>
    <w:rsid w:val="00D81BC7"/>
    <w:rsid w:val="00D82883"/>
    <w:rsid w:val="00D832FD"/>
    <w:rsid w:val="00D836D7"/>
    <w:rsid w:val="00D8379F"/>
    <w:rsid w:val="00D84439"/>
    <w:rsid w:val="00D844F3"/>
    <w:rsid w:val="00D84A8D"/>
    <w:rsid w:val="00D865DC"/>
    <w:rsid w:val="00D867ED"/>
    <w:rsid w:val="00D8728D"/>
    <w:rsid w:val="00D87634"/>
    <w:rsid w:val="00D904F5"/>
    <w:rsid w:val="00D9256D"/>
    <w:rsid w:val="00D92C98"/>
    <w:rsid w:val="00D9410D"/>
    <w:rsid w:val="00D946A9"/>
    <w:rsid w:val="00D947BA"/>
    <w:rsid w:val="00DA2039"/>
    <w:rsid w:val="00DA2550"/>
    <w:rsid w:val="00DA284F"/>
    <w:rsid w:val="00DA2C7C"/>
    <w:rsid w:val="00DA2F73"/>
    <w:rsid w:val="00DA3983"/>
    <w:rsid w:val="00DA4FE5"/>
    <w:rsid w:val="00DA515C"/>
    <w:rsid w:val="00DA524D"/>
    <w:rsid w:val="00DB0302"/>
    <w:rsid w:val="00DB0A7C"/>
    <w:rsid w:val="00DB3267"/>
    <w:rsid w:val="00DB3C2B"/>
    <w:rsid w:val="00DB4DE9"/>
    <w:rsid w:val="00DB5937"/>
    <w:rsid w:val="00DB5B49"/>
    <w:rsid w:val="00DB6959"/>
    <w:rsid w:val="00DB6EF4"/>
    <w:rsid w:val="00DC0400"/>
    <w:rsid w:val="00DC0486"/>
    <w:rsid w:val="00DC1042"/>
    <w:rsid w:val="00DC2FE5"/>
    <w:rsid w:val="00DC3840"/>
    <w:rsid w:val="00DC4766"/>
    <w:rsid w:val="00DC4D91"/>
    <w:rsid w:val="00DD0319"/>
    <w:rsid w:val="00DD1285"/>
    <w:rsid w:val="00DD1584"/>
    <w:rsid w:val="00DD26CE"/>
    <w:rsid w:val="00DD3A60"/>
    <w:rsid w:val="00DD45BA"/>
    <w:rsid w:val="00DD55F5"/>
    <w:rsid w:val="00DD67C7"/>
    <w:rsid w:val="00DD706C"/>
    <w:rsid w:val="00DD7177"/>
    <w:rsid w:val="00DE12B5"/>
    <w:rsid w:val="00DE3C5F"/>
    <w:rsid w:val="00DE4A8A"/>
    <w:rsid w:val="00DE581C"/>
    <w:rsid w:val="00DE62BC"/>
    <w:rsid w:val="00DE6302"/>
    <w:rsid w:val="00DE6436"/>
    <w:rsid w:val="00DE6481"/>
    <w:rsid w:val="00DE7837"/>
    <w:rsid w:val="00DE7F38"/>
    <w:rsid w:val="00DF12B6"/>
    <w:rsid w:val="00DF142D"/>
    <w:rsid w:val="00DF19F3"/>
    <w:rsid w:val="00DF3CFF"/>
    <w:rsid w:val="00DF408D"/>
    <w:rsid w:val="00DF436C"/>
    <w:rsid w:val="00DF4FDC"/>
    <w:rsid w:val="00DF5E55"/>
    <w:rsid w:val="00E01018"/>
    <w:rsid w:val="00E011FB"/>
    <w:rsid w:val="00E0425D"/>
    <w:rsid w:val="00E04514"/>
    <w:rsid w:val="00E05B09"/>
    <w:rsid w:val="00E06088"/>
    <w:rsid w:val="00E067A5"/>
    <w:rsid w:val="00E07DD1"/>
    <w:rsid w:val="00E1244B"/>
    <w:rsid w:val="00E12468"/>
    <w:rsid w:val="00E13AA2"/>
    <w:rsid w:val="00E14987"/>
    <w:rsid w:val="00E168FA"/>
    <w:rsid w:val="00E169B3"/>
    <w:rsid w:val="00E175EB"/>
    <w:rsid w:val="00E17DAB"/>
    <w:rsid w:val="00E2114E"/>
    <w:rsid w:val="00E2157F"/>
    <w:rsid w:val="00E22162"/>
    <w:rsid w:val="00E2281A"/>
    <w:rsid w:val="00E22AC9"/>
    <w:rsid w:val="00E24CE3"/>
    <w:rsid w:val="00E2570A"/>
    <w:rsid w:val="00E26C39"/>
    <w:rsid w:val="00E2734F"/>
    <w:rsid w:val="00E274AA"/>
    <w:rsid w:val="00E30A65"/>
    <w:rsid w:val="00E30A7D"/>
    <w:rsid w:val="00E3222E"/>
    <w:rsid w:val="00E32E29"/>
    <w:rsid w:val="00E344FE"/>
    <w:rsid w:val="00E346D0"/>
    <w:rsid w:val="00E34E83"/>
    <w:rsid w:val="00E403A1"/>
    <w:rsid w:val="00E40DF5"/>
    <w:rsid w:val="00E41525"/>
    <w:rsid w:val="00E41BD6"/>
    <w:rsid w:val="00E444C3"/>
    <w:rsid w:val="00E46004"/>
    <w:rsid w:val="00E464B3"/>
    <w:rsid w:val="00E465F6"/>
    <w:rsid w:val="00E46636"/>
    <w:rsid w:val="00E474D1"/>
    <w:rsid w:val="00E4763D"/>
    <w:rsid w:val="00E50119"/>
    <w:rsid w:val="00E507EF"/>
    <w:rsid w:val="00E51CF9"/>
    <w:rsid w:val="00E52261"/>
    <w:rsid w:val="00E52B65"/>
    <w:rsid w:val="00E54932"/>
    <w:rsid w:val="00E559E2"/>
    <w:rsid w:val="00E60D90"/>
    <w:rsid w:val="00E66733"/>
    <w:rsid w:val="00E66A95"/>
    <w:rsid w:val="00E672A6"/>
    <w:rsid w:val="00E67408"/>
    <w:rsid w:val="00E678BE"/>
    <w:rsid w:val="00E67EFD"/>
    <w:rsid w:val="00E708E5"/>
    <w:rsid w:val="00E70D31"/>
    <w:rsid w:val="00E70EE9"/>
    <w:rsid w:val="00E71D6B"/>
    <w:rsid w:val="00E72441"/>
    <w:rsid w:val="00E72942"/>
    <w:rsid w:val="00E729D9"/>
    <w:rsid w:val="00E72E41"/>
    <w:rsid w:val="00E74A19"/>
    <w:rsid w:val="00E75156"/>
    <w:rsid w:val="00E777B8"/>
    <w:rsid w:val="00E77951"/>
    <w:rsid w:val="00E77BE5"/>
    <w:rsid w:val="00E80D43"/>
    <w:rsid w:val="00E80DA0"/>
    <w:rsid w:val="00E81771"/>
    <w:rsid w:val="00E823D2"/>
    <w:rsid w:val="00E82B66"/>
    <w:rsid w:val="00E84F3B"/>
    <w:rsid w:val="00E85C44"/>
    <w:rsid w:val="00E86910"/>
    <w:rsid w:val="00E873E9"/>
    <w:rsid w:val="00E90753"/>
    <w:rsid w:val="00E914D2"/>
    <w:rsid w:val="00E92C9A"/>
    <w:rsid w:val="00E93706"/>
    <w:rsid w:val="00E94EFB"/>
    <w:rsid w:val="00E957A4"/>
    <w:rsid w:val="00EA09C4"/>
    <w:rsid w:val="00EA18B9"/>
    <w:rsid w:val="00EA1F6C"/>
    <w:rsid w:val="00EA4366"/>
    <w:rsid w:val="00EA4CE1"/>
    <w:rsid w:val="00EA64E8"/>
    <w:rsid w:val="00EA7762"/>
    <w:rsid w:val="00EB0836"/>
    <w:rsid w:val="00EB0D38"/>
    <w:rsid w:val="00EB0E50"/>
    <w:rsid w:val="00EB1E9F"/>
    <w:rsid w:val="00EB2528"/>
    <w:rsid w:val="00EB7598"/>
    <w:rsid w:val="00EC0D67"/>
    <w:rsid w:val="00EC12BB"/>
    <w:rsid w:val="00EC2447"/>
    <w:rsid w:val="00EC3063"/>
    <w:rsid w:val="00EC3E84"/>
    <w:rsid w:val="00EC3ECD"/>
    <w:rsid w:val="00EC442C"/>
    <w:rsid w:val="00EC4462"/>
    <w:rsid w:val="00EC4EC7"/>
    <w:rsid w:val="00EC7288"/>
    <w:rsid w:val="00EC747C"/>
    <w:rsid w:val="00ED1F01"/>
    <w:rsid w:val="00ED3AFB"/>
    <w:rsid w:val="00ED3BE5"/>
    <w:rsid w:val="00ED4109"/>
    <w:rsid w:val="00ED4254"/>
    <w:rsid w:val="00ED5748"/>
    <w:rsid w:val="00ED633C"/>
    <w:rsid w:val="00ED648C"/>
    <w:rsid w:val="00ED6E81"/>
    <w:rsid w:val="00EE1584"/>
    <w:rsid w:val="00EE40BC"/>
    <w:rsid w:val="00EE4A75"/>
    <w:rsid w:val="00EE5392"/>
    <w:rsid w:val="00EE54F8"/>
    <w:rsid w:val="00EE56DC"/>
    <w:rsid w:val="00EE5AA3"/>
    <w:rsid w:val="00EE777F"/>
    <w:rsid w:val="00EF066B"/>
    <w:rsid w:val="00EF0EAC"/>
    <w:rsid w:val="00EF1AF2"/>
    <w:rsid w:val="00EF22FA"/>
    <w:rsid w:val="00EF3485"/>
    <w:rsid w:val="00EF34A0"/>
    <w:rsid w:val="00EF35C7"/>
    <w:rsid w:val="00EF3D0B"/>
    <w:rsid w:val="00EF418A"/>
    <w:rsid w:val="00EF4389"/>
    <w:rsid w:val="00EF4BD7"/>
    <w:rsid w:val="00EF4E66"/>
    <w:rsid w:val="00EF6837"/>
    <w:rsid w:val="00EF6F07"/>
    <w:rsid w:val="00EF72D5"/>
    <w:rsid w:val="00EF74DE"/>
    <w:rsid w:val="00EF7800"/>
    <w:rsid w:val="00EF7A32"/>
    <w:rsid w:val="00F00090"/>
    <w:rsid w:val="00F007F3"/>
    <w:rsid w:val="00F00C64"/>
    <w:rsid w:val="00F03848"/>
    <w:rsid w:val="00F056A9"/>
    <w:rsid w:val="00F05B4E"/>
    <w:rsid w:val="00F072EA"/>
    <w:rsid w:val="00F10232"/>
    <w:rsid w:val="00F10357"/>
    <w:rsid w:val="00F11470"/>
    <w:rsid w:val="00F11605"/>
    <w:rsid w:val="00F11878"/>
    <w:rsid w:val="00F12483"/>
    <w:rsid w:val="00F125C1"/>
    <w:rsid w:val="00F12A03"/>
    <w:rsid w:val="00F13204"/>
    <w:rsid w:val="00F13B4D"/>
    <w:rsid w:val="00F16A9C"/>
    <w:rsid w:val="00F16BA5"/>
    <w:rsid w:val="00F16BED"/>
    <w:rsid w:val="00F17C19"/>
    <w:rsid w:val="00F20BA9"/>
    <w:rsid w:val="00F21216"/>
    <w:rsid w:val="00F214E2"/>
    <w:rsid w:val="00F22B7E"/>
    <w:rsid w:val="00F23539"/>
    <w:rsid w:val="00F23D47"/>
    <w:rsid w:val="00F2564E"/>
    <w:rsid w:val="00F25A2F"/>
    <w:rsid w:val="00F25B05"/>
    <w:rsid w:val="00F25B13"/>
    <w:rsid w:val="00F26031"/>
    <w:rsid w:val="00F261F1"/>
    <w:rsid w:val="00F27F5C"/>
    <w:rsid w:val="00F301F8"/>
    <w:rsid w:val="00F31326"/>
    <w:rsid w:val="00F31501"/>
    <w:rsid w:val="00F323C1"/>
    <w:rsid w:val="00F32C52"/>
    <w:rsid w:val="00F33156"/>
    <w:rsid w:val="00F33196"/>
    <w:rsid w:val="00F35B60"/>
    <w:rsid w:val="00F36AE4"/>
    <w:rsid w:val="00F407FF"/>
    <w:rsid w:val="00F408BD"/>
    <w:rsid w:val="00F44EAC"/>
    <w:rsid w:val="00F46FB4"/>
    <w:rsid w:val="00F50DDC"/>
    <w:rsid w:val="00F51FE8"/>
    <w:rsid w:val="00F5298B"/>
    <w:rsid w:val="00F56213"/>
    <w:rsid w:val="00F606C3"/>
    <w:rsid w:val="00F60EB2"/>
    <w:rsid w:val="00F6153C"/>
    <w:rsid w:val="00F615FB"/>
    <w:rsid w:val="00F61E4F"/>
    <w:rsid w:val="00F63265"/>
    <w:rsid w:val="00F65AC3"/>
    <w:rsid w:val="00F66005"/>
    <w:rsid w:val="00F667DF"/>
    <w:rsid w:val="00F66903"/>
    <w:rsid w:val="00F67AA9"/>
    <w:rsid w:val="00F67DD8"/>
    <w:rsid w:val="00F71BAE"/>
    <w:rsid w:val="00F71FFE"/>
    <w:rsid w:val="00F7204B"/>
    <w:rsid w:val="00F72DEB"/>
    <w:rsid w:val="00F731AA"/>
    <w:rsid w:val="00F74A0B"/>
    <w:rsid w:val="00F762CB"/>
    <w:rsid w:val="00F8009C"/>
    <w:rsid w:val="00F8033E"/>
    <w:rsid w:val="00F817A5"/>
    <w:rsid w:val="00F83776"/>
    <w:rsid w:val="00F85211"/>
    <w:rsid w:val="00F8521F"/>
    <w:rsid w:val="00F854F0"/>
    <w:rsid w:val="00F85CB5"/>
    <w:rsid w:val="00F8621B"/>
    <w:rsid w:val="00F8629E"/>
    <w:rsid w:val="00F862EE"/>
    <w:rsid w:val="00F874C2"/>
    <w:rsid w:val="00F90B91"/>
    <w:rsid w:val="00F91A5D"/>
    <w:rsid w:val="00F91FED"/>
    <w:rsid w:val="00F921AB"/>
    <w:rsid w:val="00F92600"/>
    <w:rsid w:val="00F93877"/>
    <w:rsid w:val="00F95102"/>
    <w:rsid w:val="00F965F7"/>
    <w:rsid w:val="00F97DE6"/>
    <w:rsid w:val="00FA1DC7"/>
    <w:rsid w:val="00FA1E93"/>
    <w:rsid w:val="00FA2081"/>
    <w:rsid w:val="00FA2E42"/>
    <w:rsid w:val="00FA2EF3"/>
    <w:rsid w:val="00FA379E"/>
    <w:rsid w:val="00FA41A2"/>
    <w:rsid w:val="00FA4AE4"/>
    <w:rsid w:val="00FA60BB"/>
    <w:rsid w:val="00FA63CA"/>
    <w:rsid w:val="00FA6989"/>
    <w:rsid w:val="00FA6BE2"/>
    <w:rsid w:val="00FA7135"/>
    <w:rsid w:val="00FA7C7B"/>
    <w:rsid w:val="00FB0984"/>
    <w:rsid w:val="00FB14BF"/>
    <w:rsid w:val="00FB1BF1"/>
    <w:rsid w:val="00FB1E30"/>
    <w:rsid w:val="00FB2317"/>
    <w:rsid w:val="00FB2D6C"/>
    <w:rsid w:val="00FB363E"/>
    <w:rsid w:val="00FB3763"/>
    <w:rsid w:val="00FB6886"/>
    <w:rsid w:val="00FB7788"/>
    <w:rsid w:val="00FB78A1"/>
    <w:rsid w:val="00FB7DD2"/>
    <w:rsid w:val="00FC0765"/>
    <w:rsid w:val="00FC2CFD"/>
    <w:rsid w:val="00FC32A5"/>
    <w:rsid w:val="00FC5213"/>
    <w:rsid w:val="00FC5D65"/>
    <w:rsid w:val="00FC6786"/>
    <w:rsid w:val="00FC6879"/>
    <w:rsid w:val="00FC6F89"/>
    <w:rsid w:val="00FD02E0"/>
    <w:rsid w:val="00FD1D4A"/>
    <w:rsid w:val="00FD2A81"/>
    <w:rsid w:val="00FD3344"/>
    <w:rsid w:val="00FD4587"/>
    <w:rsid w:val="00FD46E0"/>
    <w:rsid w:val="00FD4971"/>
    <w:rsid w:val="00FD5004"/>
    <w:rsid w:val="00FD55DE"/>
    <w:rsid w:val="00FD695E"/>
    <w:rsid w:val="00FE0093"/>
    <w:rsid w:val="00FE02E5"/>
    <w:rsid w:val="00FE0950"/>
    <w:rsid w:val="00FE09D4"/>
    <w:rsid w:val="00FE0AB2"/>
    <w:rsid w:val="00FE0C4D"/>
    <w:rsid w:val="00FE0D86"/>
    <w:rsid w:val="00FE104B"/>
    <w:rsid w:val="00FE1991"/>
    <w:rsid w:val="00FE1A44"/>
    <w:rsid w:val="00FE2333"/>
    <w:rsid w:val="00FE286A"/>
    <w:rsid w:val="00FE41DC"/>
    <w:rsid w:val="00FE613F"/>
    <w:rsid w:val="00FE621C"/>
    <w:rsid w:val="00FF189F"/>
    <w:rsid w:val="00FF3248"/>
    <w:rsid w:val="00FF3347"/>
    <w:rsid w:val="00FF4556"/>
    <w:rsid w:val="00FF6046"/>
    <w:rsid w:val="00FF6698"/>
    <w:rsid w:val="00FF7561"/>
    <w:rsid w:val="00FF7C5F"/>
    <w:rsid w:val="00FF7C6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10945"/>
    <o:shapelayout v:ext="edit">
      <o:idmap v:ext="edit" data="1"/>
    </o:shapelayout>
  </w:shapeDefaults>
  <w:decimalSymbol w:val=","/>
  <w:listSeparator w:val=";"/>
  <w14:docId w14:val="36ECA340"/>
  <w15:docId w15:val="{1FC156C5-6A39-48E1-9ED0-9AAA93B7D0B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sdException w:name="Smart Link Error" w:semiHidden="1" w:unhideWhenUsed="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54"/>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54"/>
      </w:numPr>
      <w:spacing w:before="480" w:after="160"/>
      <w:outlineLvl w:val="1"/>
    </w:pPr>
    <w:rPr>
      <w:sz w:val="26"/>
    </w:rPr>
  </w:style>
  <w:style w:type="paragraph" w:styleId="Rubrik3">
    <w:name w:val="heading 3"/>
    <w:basedOn w:val="RKbas"/>
    <w:next w:val="Brdtext"/>
    <w:link w:val="Rubrik3Char"/>
    <w:qFormat/>
    <w:rsid w:val="00B669F3"/>
    <w:pPr>
      <w:keepNext/>
      <w:numPr>
        <w:ilvl w:val="2"/>
        <w:numId w:val="54"/>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54"/>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rsid w:val="00B0103B"/>
    <w:rPr>
      <w:rFonts w:ascii="Times New Roman" w:hAnsi="Times New Roman"/>
      <w:b/>
      <w:sz w:val="23"/>
    </w:rPr>
  </w:style>
  <w:style w:type="character" w:customStyle="1" w:styleId="Rubrik4Char">
    <w:name w:val="Rubrik 4 Char"/>
    <w:basedOn w:val="Standardstycketeckensnitt"/>
    <w:link w:val="Rubrik4"/>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character" w:styleId="Kommentarsreferens">
    <w:name w:val="annotation reference"/>
    <w:basedOn w:val="Standardstycketeckensnitt"/>
    <w:uiPriority w:val="99"/>
    <w:semiHidden/>
    <w:rsid w:val="000A3CD6"/>
    <w:rPr>
      <w:sz w:val="16"/>
      <w:szCs w:val="16"/>
    </w:rPr>
  </w:style>
  <w:style w:type="paragraph" w:styleId="Kommentarer">
    <w:name w:val="annotation text"/>
    <w:basedOn w:val="Normal"/>
    <w:link w:val="KommentarerChar"/>
    <w:uiPriority w:val="99"/>
    <w:semiHidden/>
    <w:rsid w:val="000A3CD6"/>
    <w:pPr>
      <w:spacing w:line="240" w:lineRule="auto"/>
    </w:pPr>
    <w:rPr>
      <w:sz w:val="20"/>
    </w:rPr>
  </w:style>
  <w:style w:type="character" w:customStyle="1" w:styleId="KommentarerChar">
    <w:name w:val="Kommentarer Char"/>
    <w:basedOn w:val="Standardstycketeckensnitt"/>
    <w:link w:val="Kommentarer"/>
    <w:uiPriority w:val="99"/>
    <w:semiHidden/>
    <w:rsid w:val="000A3CD6"/>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0A3CD6"/>
    <w:rPr>
      <w:b/>
      <w:bCs/>
    </w:rPr>
  </w:style>
  <w:style w:type="character" w:customStyle="1" w:styleId="KommentarsmneChar">
    <w:name w:val="Kommentarsämne Char"/>
    <w:basedOn w:val="KommentarerChar"/>
    <w:link w:val="Kommentarsmne"/>
    <w:uiPriority w:val="99"/>
    <w:semiHidden/>
    <w:rsid w:val="000A3CD6"/>
    <w:rPr>
      <w:rFonts w:eastAsia="Times New Roman" w:cs="Times New Roman"/>
      <w:b/>
      <w:bCs/>
      <w:sz w:val="20"/>
      <w:szCs w:val="20"/>
    </w:rPr>
  </w:style>
  <w:style w:type="paragraph" w:styleId="Revision">
    <w:name w:val="Revision"/>
    <w:hidden/>
    <w:uiPriority w:val="99"/>
    <w:semiHidden/>
    <w:rsid w:val="00A32B48"/>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346056315">
      <w:bodyDiv w:val="1"/>
      <w:marLeft w:val="0"/>
      <w:marRight w:val="0"/>
      <w:marTop w:val="0"/>
      <w:marBottom w:val="0"/>
      <w:divBdr>
        <w:top w:val="none" w:sz="0" w:space="0" w:color="auto"/>
        <w:left w:val="none" w:sz="0" w:space="0" w:color="auto"/>
        <w:bottom w:val="none" w:sz="0" w:space="0" w:color="auto"/>
        <w:right w:val="none" w:sz="0" w:space="0" w:color="auto"/>
      </w:divBdr>
      <w:divsChild>
        <w:div w:id="1052536560">
          <w:marLeft w:val="0"/>
          <w:marRight w:val="0"/>
          <w:marTop w:val="0"/>
          <w:marBottom w:val="0"/>
          <w:divBdr>
            <w:top w:val="single" w:sz="6" w:space="0" w:color="B38E26"/>
            <w:left w:val="none" w:sz="0" w:space="0" w:color="auto"/>
            <w:bottom w:val="none" w:sz="0" w:space="0" w:color="auto"/>
            <w:right w:val="none" w:sz="0" w:space="0" w:color="auto"/>
          </w:divBdr>
          <w:divsChild>
            <w:div w:id="1688870008">
              <w:marLeft w:val="0"/>
              <w:marRight w:val="0"/>
              <w:marTop w:val="150"/>
              <w:marBottom w:val="0"/>
              <w:divBdr>
                <w:top w:val="none" w:sz="0" w:space="0" w:color="auto"/>
                <w:left w:val="none" w:sz="0" w:space="0" w:color="auto"/>
                <w:bottom w:val="none" w:sz="0" w:space="0" w:color="auto"/>
                <w:right w:val="none" w:sz="0" w:space="0" w:color="auto"/>
              </w:divBdr>
              <w:divsChild>
                <w:div w:id="1047996785">
                  <w:marLeft w:val="0"/>
                  <w:marRight w:val="0"/>
                  <w:marTop w:val="0"/>
                  <w:marBottom w:val="0"/>
                  <w:divBdr>
                    <w:top w:val="none" w:sz="0" w:space="0" w:color="auto"/>
                    <w:left w:val="none" w:sz="0" w:space="0" w:color="auto"/>
                    <w:bottom w:val="none" w:sz="0" w:space="0" w:color="auto"/>
                    <w:right w:val="none" w:sz="0" w:space="0" w:color="auto"/>
                  </w:divBdr>
                  <w:divsChild>
                    <w:div w:id="1219124826">
                      <w:marLeft w:val="0"/>
                      <w:marRight w:val="0"/>
                      <w:marTop w:val="0"/>
                      <w:marBottom w:val="0"/>
                      <w:divBdr>
                        <w:top w:val="none" w:sz="0" w:space="0" w:color="auto"/>
                        <w:left w:val="none" w:sz="0" w:space="0" w:color="auto"/>
                        <w:bottom w:val="none" w:sz="0" w:space="0" w:color="auto"/>
                        <w:right w:val="none" w:sz="0" w:space="0" w:color="auto"/>
                      </w:divBdr>
                      <w:divsChild>
                        <w:div w:id="18684503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68618240">
      <w:bodyDiv w:val="1"/>
      <w:marLeft w:val="0"/>
      <w:marRight w:val="0"/>
      <w:marTop w:val="0"/>
      <w:marBottom w:val="0"/>
      <w:divBdr>
        <w:top w:val="none" w:sz="0" w:space="0" w:color="auto"/>
        <w:left w:val="none" w:sz="0" w:space="0" w:color="auto"/>
        <w:bottom w:val="none" w:sz="0" w:space="0" w:color="auto"/>
        <w:right w:val="none" w:sz="0" w:space="0" w:color="auto"/>
      </w:divBdr>
      <w:divsChild>
        <w:div w:id="1575623453">
          <w:marLeft w:val="0"/>
          <w:marRight w:val="0"/>
          <w:marTop w:val="0"/>
          <w:marBottom w:val="0"/>
          <w:divBdr>
            <w:top w:val="single" w:sz="6" w:space="0" w:color="B38E26"/>
            <w:left w:val="none" w:sz="0" w:space="0" w:color="auto"/>
            <w:bottom w:val="none" w:sz="0" w:space="0" w:color="auto"/>
            <w:right w:val="none" w:sz="0" w:space="0" w:color="auto"/>
          </w:divBdr>
          <w:divsChild>
            <w:div w:id="1035958576">
              <w:marLeft w:val="0"/>
              <w:marRight w:val="0"/>
              <w:marTop w:val="150"/>
              <w:marBottom w:val="0"/>
              <w:divBdr>
                <w:top w:val="none" w:sz="0" w:space="0" w:color="auto"/>
                <w:left w:val="none" w:sz="0" w:space="0" w:color="auto"/>
                <w:bottom w:val="none" w:sz="0" w:space="0" w:color="auto"/>
                <w:right w:val="none" w:sz="0" w:space="0" w:color="auto"/>
              </w:divBdr>
              <w:divsChild>
                <w:div w:id="2108260192">
                  <w:marLeft w:val="0"/>
                  <w:marRight w:val="0"/>
                  <w:marTop w:val="0"/>
                  <w:marBottom w:val="0"/>
                  <w:divBdr>
                    <w:top w:val="none" w:sz="0" w:space="0" w:color="auto"/>
                    <w:left w:val="none" w:sz="0" w:space="0" w:color="auto"/>
                    <w:bottom w:val="none" w:sz="0" w:space="0" w:color="auto"/>
                    <w:right w:val="none" w:sz="0" w:space="0" w:color="auto"/>
                  </w:divBdr>
                  <w:divsChild>
                    <w:div w:id="63382320">
                      <w:marLeft w:val="0"/>
                      <w:marRight w:val="0"/>
                      <w:marTop w:val="0"/>
                      <w:marBottom w:val="0"/>
                      <w:divBdr>
                        <w:top w:val="none" w:sz="0" w:space="0" w:color="auto"/>
                        <w:left w:val="none" w:sz="0" w:space="0" w:color="auto"/>
                        <w:bottom w:val="none" w:sz="0" w:space="0" w:color="auto"/>
                        <w:right w:val="none" w:sz="0" w:space="0" w:color="auto"/>
                      </w:divBdr>
                      <w:divsChild>
                        <w:div w:id="20986001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810371064">
      <w:bodyDiv w:val="1"/>
      <w:marLeft w:val="0"/>
      <w:marRight w:val="0"/>
      <w:marTop w:val="0"/>
      <w:marBottom w:val="0"/>
      <w:divBdr>
        <w:top w:val="none" w:sz="0" w:space="0" w:color="auto"/>
        <w:left w:val="none" w:sz="0" w:space="0" w:color="auto"/>
        <w:bottom w:val="none" w:sz="0" w:space="0" w:color="auto"/>
        <w:right w:val="none" w:sz="0" w:space="0" w:color="auto"/>
      </w:divBdr>
    </w:div>
    <w:div w:id="20550416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2.png"/><Relationship Id="rId117" Type="http://schemas.openxmlformats.org/officeDocument/2006/relationships/header" Target="header34.xml"/><Relationship Id="rId21" Type="http://schemas.openxmlformats.org/officeDocument/2006/relationships/image" Target="media/image7.emf"/><Relationship Id="rId42" Type="http://schemas.openxmlformats.org/officeDocument/2006/relationships/image" Target="media/image28.png"/><Relationship Id="rId47" Type="http://schemas.openxmlformats.org/officeDocument/2006/relationships/image" Target="media/image33.png"/><Relationship Id="rId63" Type="http://schemas.openxmlformats.org/officeDocument/2006/relationships/header" Target="header7.xml"/><Relationship Id="rId68" Type="http://schemas.openxmlformats.org/officeDocument/2006/relationships/header" Target="header9.xml"/><Relationship Id="rId84" Type="http://schemas.openxmlformats.org/officeDocument/2006/relationships/header" Target="header17.xml"/><Relationship Id="rId89" Type="http://schemas.openxmlformats.org/officeDocument/2006/relationships/footer" Target="footer20.xml"/><Relationship Id="rId112" Type="http://schemas.openxmlformats.org/officeDocument/2006/relationships/footer" Target="footer31.xml"/><Relationship Id="rId16" Type="http://schemas.openxmlformats.org/officeDocument/2006/relationships/image" Target="media/image2.bin"/><Relationship Id="rId107" Type="http://schemas.openxmlformats.org/officeDocument/2006/relationships/footer" Target="footer29.xml"/><Relationship Id="rId11" Type="http://schemas.openxmlformats.org/officeDocument/2006/relationships/settings" Target="settings.xml"/><Relationship Id="rId32" Type="http://schemas.openxmlformats.org/officeDocument/2006/relationships/image" Target="media/image18.png"/><Relationship Id="rId37" Type="http://schemas.openxmlformats.org/officeDocument/2006/relationships/image" Target="media/image23.png"/><Relationship Id="rId53" Type="http://schemas.openxmlformats.org/officeDocument/2006/relationships/footer" Target="footer2.xml"/><Relationship Id="rId58" Type="http://schemas.openxmlformats.org/officeDocument/2006/relationships/header" Target="header5.xml"/><Relationship Id="rId74" Type="http://schemas.openxmlformats.org/officeDocument/2006/relationships/header" Target="header12.xml"/><Relationship Id="rId79" Type="http://schemas.openxmlformats.org/officeDocument/2006/relationships/footer" Target="footer15.xml"/><Relationship Id="rId102" Type="http://schemas.openxmlformats.org/officeDocument/2006/relationships/header" Target="header26.xml"/><Relationship Id="rId123"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footer" Target="footer6.xml"/><Relationship Id="rId82" Type="http://schemas.openxmlformats.org/officeDocument/2006/relationships/footer" Target="footer16.xml"/><Relationship Id="rId90" Type="http://schemas.openxmlformats.org/officeDocument/2006/relationships/header" Target="header20.xml"/><Relationship Id="rId95" Type="http://schemas.openxmlformats.org/officeDocument/2006/relationships/footer" Target="footer23.xml"/><Relationship Id="rId19" Type="http://schemas.openxmlformats.org/officeDocument/2006/relationships/image" Target="media/image5.emf"/><Relationship Id="rId14" Type="http://schemas.openxmlformats.org/officeDocument/2006/relationships/endnotes" Target="endnotes.xml"/><Relationship Id="rId22" Type="http://schemas.openxmlformats.org/officeDocument/2006/relationships/image" Target="media/image8.emf"/><Relationship Id="rId27" Type="http://schemas.openxmlformats.org/officeDocument/2006/relationships/image" Target="media/image13.png"/><Relationship Id="rId30" Type="http://schemas.openxmlformats.org/officeDocument/2006/relationships/image" Target="media/image16.png"/><Relationship Id="rId35" Type="http://schemas.openxmlformats.org/officeDocument/2006/relationships/image" Target="media/image21.png"/><Relationship Id="rId43" Type="http://schemas.openxmlformats.org/officeDocument/2006/relationships/image" Target="media/image29.png"/><Relationship Id="rId48" Type="http://schemas.openxmlformats.org/officeDocument/2006/relationships/image" Target="media/image34.png"/><Relationship Id="rId56" Type="http://schemas.openxmlformats.org/officeDocument/2006/relationships/image" Target="media/image36.png"/><Relationship Id="rId64" Type="http://schemas.openxmlformats.org/officeDocument/2006/relationships/footer" Target="footer7.xml"/><Relationship Id="rId69" Type="http://schemas.openxmlformats.org/officeDocument/2006/relationships/header" Target="header10.xml"/><Relationship Id="rId77" Type="http://schemas.openxmlformats.org/officeDocument/2006/relationships/footer" Target="footer14.xml"/><Relationship Id="rId100" Type="http://schemas.openxmlformats.org/officeDocument/2006/relationships/footer" Target="footer25.xml"/><Relationship Id="rId105" Type="http://schemas.openxmlformats.org/officeDocument/2006/relationships/header" Target="header28.xml"/><Relationship Id="rId113" Type="http://schemas.openxmlformats.org/officeDocument/2006/relationships/footer" Target="footer32.xml"/><Relationship Id="rId118" Type="http://schemas.openxmlformats.org/officeDocument/2006/relationships/footer" Target="footer34.xml"/><Relationship Id="rId8" Type="http://schemas.openxmlformats.org/officeDocument/2006/relationships/customXml" Target="../customXml/item8.xml"/><Relationship Id="rId51" Type="http://schemas.openxmlformats.org/officeDocument/2006/relationships/header" Target="header2.xml"/><Relationship Id="rId72" Type="http://schemas.openxmlformats.org/officeDocument/2006/relationships/header" Target="header11.xml"/><Relationship Id="rId80" Type="http://schemas.openxmlformats.org/officeDocument/2006/relationships/header" Target="header15.xml"/><Relationship Id="rId85" Type="http://schemas.openxmlformats.org/officeDocument/2006/relationships/footer" Target="footer18.xml"/><Relationship Id="rId93" Type="http://schemas.openxmlformats.org/officeDocument/2006/relationships/header" Target="header22.xml"/><Relationship Id="rId98" Type="http://schemas.openxmlformats.org/officeDocument/2006/relationships/header" Target="header24.xml"/><Relationship Id="rId121" Type="http://schemas.openxmlformats.org/officeDocument/2006/relationships/footer" Target="footer36.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image" Target="media/image19.png"/><Relationship Id="rId38" Type="http://schemas.openxmlformats.org/officeDocument/2006/relationships/image" Target="media/image24.png"/><Relationship Id="rId46" Type="http://schemas.openxmlformats.org/officeDocument/2006/relationships/image" Target="media/image32.png"/><Relationship Id="rId59" Type="http://schemas.openxmlformats.org/officeDocument/2006/relationships/footer" Target="footer4.xml"/><Relationship Id="rId67" Type="http://schemas.openxmlformats.org/officeDocument/2006/relationships/footer" Target="footer9.xml"/><Relationship Id="rId103" Type="http://schemas.openxmlformats.org/officeDocument/2006/relationships/footer" Target="footer27.xml"/><Relationship Id="rId108" Type="http://schemas.openxmlformats.org/officeDocument/2006/relationships/header" Target="header29.xml"/><Relationship Id="rId116" Type="http://schemas.openxmlformats.org/officeDocument/2006/relationships/header" Target="header33.xml"/><Relationship Id="rId20" Type="http://schemas.openxmlformats.org/officeDocument/2006/relationships/image" Target="media/image6.emf"/><Relationship Id="rId41" Type="http://schemas.openxmlformats.org/officeDocument/2006/relationships/image" Target="media/image27.png"/><Relationship Id="rId54" Type="http://schemas.openxmlformats.org/officeDocument/2006/relationships/header" Target="header3.xml"/><Relationship Id="rId62" Type="http://schemas.openxmlformats.org/officeDocument/2006/relationships/header" Target="header6.xml"/><Relationship Id="rId70" Type="http://schemas.openxmlformats.org/officeDocument/2006/relationships/footer" Target="footer10.xml"/><Relationship Id="rId75" Type="http://schemas.openxmlformats.org/officeDocument/2006/relationships/header" Target="header13.xml"/><Relationship Id="rId83" Type="http://schemas.openxmlformats.org/officeDocument/2006/relationships/footer" Target="footer17.xml"/><Relationship Id="rId88" Type="http://schemas.openxmlformats.org/officeDocument/2006/relationships/footer" Target="footer19.xml"/><Relationship Id="rId91" Type="http://schemas.openxmlformats.org/officeDocument/2006/relationships/footer" Target="footer21.xml"/><Relationship Id="rId96" Type="http://schemas.openxmlformats.org/officeDocument/2006/relationships/header" Target="header23.xml"/><Relationship Id="rId111" Type="http://schemas.openxmlformats.org/officeDocument/2006/relationships/header" Target="header3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image" Target="media/image9.png"/><Relationship Id="rId28" Type="http://schemas.openxmlformats.org/officeDocument/2006/relationships/image" Target="media/image14.emf"/><Relationship Id="rId36" Type="http://schemas.openxmlformats.org/officeDocument/2006/relationships/image" Target="media/image22.png"/><Relationship Id="rId49" Type="http://schemas.openxmlformats.org/officeDocument/2006/relationships/image" Target="media/image35.png"/><Relationship Id="rId57" Type="http://schemas.openxmlformats.org/officeDocument/2006/relationships/header" Target="header4.xml"/><Relationship Id="rId106" Type="http://schemas.openxmlformats.org/officeDocument/2006/relationships/footer" Target="footer28.xml"/><Relationship Id="rId114" Type="http://schemas.openxmlformats.org/officeDocument/2006/relationships/header" Target="header32.xml"/><Relationship Id="rId119" Type="http://schemas.openxmlformats.org/officeDocument/2006/relationships/footer" Target="footer35.xml"/><Relationship Id="rId10" Type="http://schemas.openxmlformats.org/officeDocument/2006/relationships/styles" Target="styles.xml"/><Relationship Id="rId31" Type="http://schemas.openxmlformats.org/officeDocument/2006/relationships/image" Target="media/image17.png"/><Relationship Id="rId44" Type="http://schemas.openxmlformats.org/officeDocument/2006/relationships/image" Target="media/image30.png"/><Relationship Id="rId52" Type="http://schemas.openxmlformats.org/officeDocument/2006/relationships/footer" Target="footer1.xml"/><Relationship Id="rId60" Type="http://schemas.openxmlformats.org/officeDocument/2006/relationships/footer" Target="footer5.xml"/><Relationship Id="rId65" Type="http://schemas.openxmlformats.org/officeDocument/2006/relationships/footer" Target="footer8.xml"/><Relationship Id="rId73" Type="http://schemas.openxmlformats.org/officeDocument/2006/relationships/footer" Target="footer12.xml"/><Relationship Id="rId78" Type="http://schemas.openxmlformats.org/officeDocument/2006/relationships/header" Target="header14.xml"/><Relationship Id="rId81" Type="http://schemas.openxmlformats.org/officeDocument/2006/relationships/header" Target="header16.xml"/><Relationship Id="rId86" Type="http://schemas.openxmlformats.org/officeDocument/2006/relationships/header" Target="header18.xml"/><Relationship Id="rId94" Type="http://schemas.openxmlformats.org/officeDocument/2006/relationships/footer" Target="footer22.xml"/><Relationship Id="rId99" Type="http://schemas.openxmlformats.org/officeDocument/2006/relationships/header" Target="header25.xml"/><Relationship Id="rId101" Type="http://schemas.openxmlformats.org/officeDocument/2006/relationships/footer" Target="footer26.xml"/><Relationship Id="rId122"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image" Target="media/image4.png"/><Relationship Id="rId39" Type="http://schemas.openxmlformats.org/officeDocument/2006/relationships/image" Target="media/image25.png"/><Relationship Id="rId109" Type="http://schemas.openxmlformats.org/officeDocument/2006/relationships/footer" Target="footer30.xml"/><Relationship Id="rId34" Type="http://schemas.openxmlformats.org/officeDocument/2006/relationships/image" Target="media/image20.png"/><Relationship Id="rId50" Type="http://schemas.openxmlformats.org/officeDocument/2006/relationships/header" Target="header1.xml"/><Relationship Id="rId55" Type="http://schemas.openxmlformats.org/officeDocument/2006/relationships/footer" Target="footer3.xml"/><Relationship Id="rId76" Type="http://schemas.openxmlformats.org/officeDocument/2006/relationships/footer" Target="footer13.xml"/><Relationship Id="rId97" Type="http://schemas.openxmlformats.org/officeDocument/2006/relationships/footer" Target="footer24.xml"/><Relationship Id="rId104" Type="http://schemas.openxmlformats.org/officeDocument/2006/relationships/header" Target="header27.xml"/><Relationship Id="rId120" Type="http://schemas.openxmlformats.org/officeDocument/2006/relationships/header" Target="header35.xml"/><Relationship Id="rId7" Type="http://schemas.openxmlformats.org/officeDocument/2006/relationships/customXml" Target="../customXml/item7.xml"/><Relationship Id="rId71" Type="http://schemas.openxmlformats.org/officeDocument/2006/relationships/footer" Target="footer11.xml"/><Relationship Id="rId92" Type="http://schemas.openxmlformats.org/officeDocument/2006/relationships/header" Target="header21.xml"/><Relationship Id="rId2" Type="http://schemas.openxmlformats.org/officeDocument/2006/relationships/customXml" Target="../customXml/item2.xml"/><Relationship Id="rId29" Type="http://schemas.openxmlformats.org/officeDocument/2006/relationships/image" Target="media/image15.png"/><Relationship Id="rId24" Type="http://schemas.openxmlformats.org/officeDocument/2006/relationships/image" Target="media/image10.png"/><Relationship Id="rId40" Type="http://schemas.openxmlformats.org/officeDocument/2006/relationships/image" Target="media/image26.png"/><Relationship Id="rId45" Type="http://schemas.openxmlformats.org/officeDocument/2006/relationships/image" Target="media/image31.png"/><Relationship Id="rId66" Type="http://schemas.openxmlformats.org/officeDocument/2006/relationships/header" Target="header8.xml"/><Relationship Id="rId87" Type="http://schemas.openxmlformats.org/officeDocument/2006/relationships/header" Target="header19.xml"/><Relationship Id="rId110" Type="http://schemas.openxmlformats.org/officeDocument/2006/relationships/header" Target="header30.xml"/><Relationship Id="rId115" Type="http://schemas.openxmlformats.org/officeDocument/2006/relationships/footer" Target="footer33.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fma/FPM/Lagstiftning/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dokumentvärden xmlns="http://rkdhs/mallar/lagstiftning/Skr/Skr.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Ygeman, Eriksson, Linde, Ekström, Eneroth, Nilsson, Ernkrans, Lindhagen,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Finansdepartementet"/>
  <dokumentnummer etikett="Skr.">2019/20:130</dokumentnummer>
  <titel>AP-fondernas verksamhet t.o.m. 2019</titel>
  <template id="16"/>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or>
</dokumentvärden>
</file>

<file path=customXml/item3.xml><?xml version="1.0" encoding="utf-8"?>
<?mso-contentType ?>
<customXsn xmlns="http://schemas.microsoft.com/office/2006/metadata/customXsn">
  <xsnLocation/>
  <cached>True</cached>
  <openByDefault>False</openByDefault>
  <xsnScope/>
</customXs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4" ma:contentTypeDescription="Skapa nytt dokument med möjlighet att välja RK-mall" ma:contentTypeScope="" ma:versionID="cdba94fafb23c41633dd186bd4d470e7">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1.5. Propositioner och skrivelser</TermName>
          <TermId xmlns="http://schemas.microsoft.com/office/infopath/2007/PartnerControls">e0ed1fa4-2a40-4485-b88d-43bea3df6f7f</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22</Value>
      <Value>25</Value>
    </TaxCatchAll>
    <DirtyMigration xmlns="4e9c2f0c-7bf8-49af-8356-cbf363fc78a7">false</DirtyMigration>
    <RKNyckelord xmlns="18f3d968-6251-40b0-9f11-012b293496c2" xsi:nil="true"/>
    <_dlc_DocId xmlns="4f5ca95d-8798-43a8-9b50-3b2f8b9416bf">6VV7YVCVAJZ7-373442560-9001</_dlc_DocId>
    <_dlc_DocIdUrl xmlns="4f5ca95d-8798-43a8-9b50-3b2f8b9416bf">
      <Url>https://dhs.sp.regeringskansliet.se/yta/sb-gransk/_layouts/15/DocIdRedir.aspx?ID=6VV7YVCVAJZ7-373442560-9001</Url>
      <Description>6VV7YVCVAJZ7-373442560-9001</Description>
    </_dlc_DocIdUrl>
  </documentManagement>
</p:properties>
</file>

<file path=customXml/item7.xml><?xml version="1.0" encoding="utf-8"?>
<?mso-contentType ?>
<SharedContentType xmlns="Microsoft.SharePoint.Taxonomy.ContentTypeSync" SourceId="d07acfae-4dfa-4949-99a8-259efd31a6ae" ContentTypeId="0x010100BBA312BF02777149882D207184EC35C032" PreviousValue="false"/>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56AFB7C-AC91-46DC-A783-6053B8550595}">
  <ds:schemaRefs>
    <ds:schemaRef ds:uri="http://schemas.microsoft.com/sharepoint/v3/contenttype/forms"/>
  </ds:schemaRefs>
</ds:datastoreItem>
</file>

<file path=customXml/itemProps2.xml><?xml version="1.0" encoding="utf-8"?>
<ds:datastoreItem xmlns:ds="http://schemas.openxmlformats.org/officeDocument/2006/customXml" ds:itemID="{068625C3-B546-44A5-B525-B7CC092E5AD6}">
  <ds:schemaRefs>
    <ds:schemaRef ds:uri="http://rkdhs/mallar/lagstiftning/Skr/Skr.xsd"/>
  </ds:schemaRefs>
</ds:datastoreItem>
</file>

<file path=customXml/itemProps3.xml><?xml version="1.0" encoding="utf-8"?>
<ds:datastoreItem xmlns:ds="http://schemas.openxmlformats.org/officeDocument/2006/customXml" ds:itemID="{06636EF0-95B5-4A64-9C26-A9BC93AC823B}">
  <ds:schemaRefs>
    <ds:schemaRef ds:uri="http://schemas.microsoft.com/office/2006/metadata/customXsn"/>
  </ds:schemaRefs>
</ds:datastoreItem>
</file>

<file path=customXml/itemProps4.xml><?xml version="1.0" encoding="utf-8"?>
<ds:datastoreItem xmlns:ds="http://schemas.openxmlformats.org/officeDocument/2006/customXml" ds:itemID="{B700ADEC-BD05-43CF-8B5B-6847034E37FF}">
  <ds:schemaRefs>
    <ds:schemaRef ds:uri="http://schemas.microsoft.com/sharepoint/events"/>
  </ds:schemaRefs>
</ds:datastoreItem>
</file>

<file path=customXml/itemProps5.xml><?xml version="1.0" encoding="utf-8"?>
<ds:datastoreItem xmlns:ds="http://schemas.openxmlformats.org/officeDocument/2006/customXml" ds:itemID="{3F6EC3A2-74BA-4C2A-B8C8-4A152308FD59}"/>
</file>

<file path=customXml/itemProps6.xml><?xml version="1.0" encoding="utf-8"?>
<ds:datastoreItem xmlns:ds="http://schemas.openxmlformats.org/officeDocument/2006/customXml" ds:itemID="{5F9CFEE4-91D1-4DC8-AC4E-5B01A129671E}">
  <ds:schemaRefs>
    <ds:schemaRef ds:uri="398b51e1-350b-47c9-b561-4c6b34d05dd3"/>
    <ds:schemaRef ds:uri="http://purl.org/dc/elements/1.1/"/>
    <ds:schemaRef ds:uri="http://schemas.microsoft.com/office/2006/metadata/properties"/>
    <ds:schemaRef ds:uri="cc625d36-bb37-4650-91b9-0c96159295ba"/>
    <ds:schemaRef ds:uri="http://schemas.microsoft.com/office/infopath/2007/PartnerControls"/>
    <ds:schemaRef ds:uri="http://purl.org/dc/terms/"/>
    <ds:schemaRef ds:uri="http://schemas.openxmlformats.org/package/2006/metadata/core-properties"/>
    <ds:schemaRef ds:uri="18f3d968-6251-40b0-9f11-012b293496c2"/>
    <ds:schemaRef ds:uri="http://schemas.microsoft.com/office/2006/documentManagement/types"/>
    <ds:schemaRef ds:uri="4e9c2f0c-7bf8-49af-8356-cbf363fc78a7"/>
    <ds:schemaRef ds:uri="http://www.w3.org/XML/1998/namespace"/>
    <ds:schemaRef ds:uri="http://purl.org/dc/dcmitype/"/>
  </ds:schemaRefs>
</ds:datastoreItem>
</file>

<file path=customXml/itemProps7.xml><?xml version="1.0" encoding="utf-8"?>
<ds:datastoreItem xmlns:ds="http://schemas.openxmlformats.org/officeDocument/2006/customXml" ds:itemID="{53BFFC38-E75C-4E2E-ADD5-2870EF6DAE6B}"/>
</file>

<file path=customXml/itemProps8.xml><?xml version="1.0" encoding="utf-8"?>
<ds:datastoreItem xmlns:ds="http://schemas.openxmlformats.org/officeDocument/2006/customXml" ds:itemID="{E01CBECA-CC6E-4D48-88F6-333C870C850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332</Pages>
  <Words>40678</Words>
  <Characters>215598</Characters>
  <Application>Microsoft Office Word</Application>
  <DocSecurity>0</DocSecurity>
  <Lines>1796</Lines>
  <Paragraphs>511</Paragraphs>
  <ScaleCrop>false</ScaleCrop>
  <HeadingPairs>
    <vt:vector size="2" baseType="variant">
      <vt:variant>
        <vt:lpstr>Rubrik</vt:lpstr>
      </vt:variant>
      <vt:variant>
        <vt:i4>1</vt:i4>
      </vt:variant>
    </vt:vector>
  </HeadingPairs>
  <TitlesOfParts>
    <vt:vector size="1" baseType="lpstr">
      <vt:lpstr>AP-fondernas verksamhet t.o.m. 2019</vt:lpstr>
    </vt:vector>
  </TitlesOfParts>
  <Company>Regeringskansliet</Company>
  <LinksUpToDate>false</LinksUpToDate>
  <CharactersWithSpaces>255765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AP-fondernas verksamhet t.o.m. 2019</dc:title>
  <dc:creator>Nina Gomez Rico</dc:creator>
  <cp:lastModifiedBy>Jessica Sundqvist</cp:lastModifiedBy>
  <cp:revision>2</cp:revision>
  <dcterms:created xsi:type="dcterms:W3CDTF">2020-05-28T08:55:00Z</dcterms:created>
  <dcterms:modified xsi:type="dcterms:W3CDTF">2020-05-28T08:55:00Z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b52d735a-f725-4bc6-8eb0-8b876b091a80</vt:lpwstr>
  </property>
  <property fmtid="{D5CDD505-2E9C-101B-9397-08002B2CF9AE}" pid="4" name="Organisation">
    <vt:lpwstr>25;#Finansdepartementet|0b2f41b1-db50-472c-80a1-d21b0254fb2b</vt:lpwstr>
  </property>
  <property fmtid="{D5CDD505-2E9C-101B-9397-08002B2CF9AE}" pid="5" name="ActivityCategory">
    <vt:lpwstr>22;#1.5. Propositioner och skrivelser|e0ed1fa4-2a40-4485-b88d-43bea3df6f7f</vt:lpwstr>
  </property>
</Properties>
</file>