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4BD115" w14:textId="600BB455" w:rsidR="00E66E65" w:rsidRDefault="005903AD" w:rsidP="00CC60A9">
      <w:pPr>
        <w:pStyle w:val="Prophuvudrubrik"/>
        <w:tabs>
          <w:tab w:val="left" w:pos="5171"/>
        </w:tabs>
      </w:pPr>
      <w:sdt>
        <w:sdtPr>
          <w:alias w:val="Publikation"/>
          <w:tag w:val="Publikation"/>
          <w:id w:val="577641782"/>
          <w:lock w:val="contentLocked"/>
          <w:text/>
        </w:sdtPr>
        <w:sdtEndPr/>
        <w:sdtContent>
          <w:r w:rsidR="00E66E65">
            <w:t>Regeringens skrivelse</w:t>
          </w:r>
        </w:sdtContent>
      </w:sdt>
      <w:r w:rsidR="00E66E65">
        <w:rPr>
          <w:noProof/>
          <w:lang w:eastAsia="sv-SE"/>
        </w:rPr>
        <mc:AlternateContent>
          <mc:Choice Requires="wps">
            <w:drawing>
              <wp:anchor distT="0" distB="0" distL="114300" distR="114300" simplePos="0" relativeHeight="251658240" behindDoc="1" locked="0" layoutInCell="1" allowOverlap="1" wp14:anchorId="365F67EE" wp14:editId="0522EF4E">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271240A" w14:textId="77777777" w:rsidR="00E66E65" w:rsidRPr="00811BB8" w:rsidRDefault="00E66E65" w:rsidP="00F572D9">
                                <w:pPr>
                                  <w:pStyle w:val="Brdtext"/>
                                </w:pPr>
                                <w:r>
                                  <w:rPr>
                                    <w:noProof/>
                                    <w:lang w:eastAsia="sv-SE"/>
                                  </w:rPr>
                                  <w:drawing>
                                    <wp:inline distT="0" distB="0" distL="0" distR="0" wp14:anchorId="0EA13062" wp14:editId="58C9D70C">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5"/>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65F67EE"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271240A" w14:textId="77777777" w:rsidR="00E66E65" w:rsidRPr="00811BB8" w:rsidRDefault="00E66E65" w:rsidP="00F572D9">
                          <w:pPr>
                            <w:pStyle w:val="Brdtext"/>
                          </w:pPr>
                          <w:r>
                            <w:rPr>
                              <w:noProof/>
                              <w:lang w:eastAsia="sv-SE"/>
                            </w:rPr>
                            <w:drawing>
                              <wp:inline distT="0" distB="0" distL="0" distR="0" wp14:anchorId="0EA13062" wp14:editId="58C9D70C">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5"/>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placeholder>
          <w:docPart w:val="838C17EE3CCB4AB9B0C06921C8E5F845"/>
        </w:placeholder>
        <w:dataBinding w:prefixMappings="xmlns:ns0='http://rkdhs/mallar/lagstiftning/Skr/Skr.xsd'" w:xpath="/ns0:dokumentvärden[1]/ns0:dokumentnummer[1]" w:storeItemID="{068625C3-B546-44A5-B525-B7CC092E5AD6}"/>
        <w:text/>
      </w:sdtPr>
      <w:sdtEndPr/>
      <w:sdtContent>
        <w:p w14:paraId="41A0F7C8" w14:textId="7CF6F76E" w:rsidR="00E66E65" w:rsidRDefault="00175813" w:rsidP="00333C9D">
          <w:pPr>
            <w:pStyle w:val="Prophuvudrubrik"/>
          </w:pPr>
          <w:r>
            <w:t>2023/24:96</w:t>
          </w:r>
        </w:p>
      </w:sdtContent>
    </w:sdt>
    <w:p w14:paraId="574E95BC" w14:textId="77777777" w:rsidR="00E66E65" w:rsidRPr="00D01F17" w:rsidRDefault="00E66E65"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E66E65" w14:paraId="32E356D8" w14:textId="77777777" w:rsidTr="00333C9D">
        <w:tc>
          <w:tcPr>
            <w:tcW w:w="5834" w:type="dxa"/>
            <w:tcMar>
              <w:left w:w="0" w:type="dxa"/>
            </w:tcMar>
          </w:tcPr>
          <w:p w14:paraId="7CD34494" w14:textId="55E44AC3" w:rsidR="00E66E65" w:rsidRDefault="0029077E" w:rsidP="00333C9D">
            <w:pPr>
              <w:pStyle w:val="Proprubrik"/>
              <w:spacing w:after="20"/>
            </w:pPr>
            <w:r>
              <w:t>Riksrevisionens rapport om tillämpningen</w:t>
            </w:r>
            <w:r w:rsidR="0045544A">
              <w:br/>
            </w:r>
            <w:r>
              <w:t>av det finanspolitiska ramverket 2023</w:t>
            </w:r>
          </w:p>
        </w:tc>
        <w:tc>
          <w:tcPr>
            <w:tcW w:w="1571" w:type="dxa"/>
          </w:tcPr>
          <w:sdt>
            <w:sdtPr>
              <w:alias w:val="NummerEtikett"/>
              <w:tag w:val="NummerEtikett"/>
              <w:id w:val="-752892312"/>
              <w:lock w:val="contentLocked"/>
              <w:dataBinding w:prefixMappings="xmlns:ns0='http://rkdhs/mallar/lagstiftning/Skr/Skr-kapitel.xsd'" w:xpath="/ns0:dokumentvärden[1]/ns0:dokumentnummer[1]/@etikett" w:storeItemID="{068625C3-B546-44A5-B525-B7CC092E5AD6}"/>
              <w:text/>
            </w:sdtPr>
            <w:sdtEndPr/>
            <w:sdtContent>
              <w:p w14:paraId="121927AC" w14:textId="303152EA" w:rsidR="00175813" w:rsidRDefault="00175813" w:rsidP="00ED4A31">
                <w:pPr>
                  <w:pStyle w:val="Proprubrik"/>
                </w:pPr>
                <w:r>
                  <w:t>Skr.</w:t>
                </w:r>
              </w:p>
            </w:sdtContent>
          </w:sdt>
          <w:sdt>
            <w:sdtPr>
              <w:rPr>
                <w:szCs w:val="26"/>
              </w:rPr>
              <w:alias w:val="Nummer"/>
              <w:tag w:val="Nummer"/>
              <w:id w:val="1093290642"/>
              <w:lock w:val="contentLocked"/>
              <w:placeholder>
                <w:docPart w:val="CC573F918B56453B954F95E2DE26617F"/>
              </w:placeholder>
              <w:dataBinding w:prefixMappings="xmlns:ns0='http://rkdhs/mallar/lagstiftning/Skr/Skr.xsd'" w:xpath="/ns0:dokumentvärden[1]/ns0:dokumentnummer[1]" w:storeItemID="{068625C3-B546-44A5-B525-B7CC092E5AD6}"/>
              <w:text/>
            </w:sdtPr>
            <w:sdtEndPr/>
            <w:sdtContent>
              <w:p w14:paraId="67B8AD75" w14:textId="6A13B179" w:rsidR="00E66E65" w:rsidRPr="00141F91" w:rsidRDefault="00175813" w:rsidP="00333C9D">
                <w:pPr>
                  <w:pStyle w:val="Proprubrik"/>
                  <w:rPr>
                    <w:szCs w:val="26"/>
                  </w:rPr>
                </w:pPr>
                <w:r>
                  <w:rPr>
                    <w:szCs w:val="26"/>
                  </w:rPr>
                  <w:t>2023/24:96</w:t>
                </w:r>
              </w:p>
            </w:sdtContent>
          </w:sdt>
        </w:tc>
      </w:tr>
    </w:tbl>
    <w:p w14:paraId="5687612D" w14:textId="77777777" w:rsidR="00E66E65" w:rsidRDefault="00E66E65" w:rsidP="00333C9D">
      <w:pPr>
        <w:pStyle w:val="Brdtext"/>
        <w:spacing w:before="60"/>
      </w:pPr>
    </w:p>
    <w:p w14:paraId="22A7EAD8" w14:textId="77777777" w:rsidR="00E66E65" w:rsidRDefault="00E66E65" w:rsidP="00333C9D">
      <w:pPr>
        <w:pStyle w:val="Brdtext"/>
      </w:pPr>
      <w:r>
        <w:t>Regeringen överlämnar denna skrivelse till riksdagen.</w:t>
      </w:r>
    </w:p>
    <w:p w14:paraId="1EE91EBD" w14:textId="77777777" w:rsidR="00E66E65" w:rsidRDefault="00E66E65" w:rsidP="00333C9D">
      <w:pPr>
        <w:pStyle w:val="Brdtext"/>
      </w:pPr>
    </w:p>
    <w:p w14:paraId="704CE9F6" w14:textId="4631F0E6" w:rsidR="00E66E65" w:rsidRDefault="00E66E65" w:rsidP="00333C9D">
      <w:pPr>
        <w:pStyle w:val="Brdtext"/>
      </w:pPr>
      <w:r>
        <w:t xml:space="preserve">Stockholm </w:t>
      </w:r>
      <w:sdt>
        <w:sdtPr>
          <w:alias w:val="Datum"/>
          <w:tag w:val="Datum"/>
          <w:id w:val="750776800"/>
          <w:placeholder>
            <w:docPart w:val="34E3329007004CC7A30D8F9A1DDE181C"/>
          </w:placeholder>
          <w:date w:fullDate="2024-03-27T00:00:00Z">
            <w:dateFormat w:val="'den' d MMMM yyyy"/>
            <w:lid w:val="sv-SE"/>
            <w:storeMappedDataAs w:val="dateTime"/>
            <w:calendar w:val="gregorian"/>
          </w:date>
        </w:sdtPr>
        <w:sdtEndPr/>
        <w:sdtContent>
          <w:r w:rsidR="006836D6">
            <w:t>den 27 mars 2024</w:t>
          </w:r>
        </w:sdtContent>
      </w:sdt>
    </w:p>
    <w:p w14:paraId="51B87023" w14:textId="77777777" w:rsidR="00E66E65" w:rsidRDefault="00E66E65"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BB2CC9A" w14:textId="16416C2D" w:rsidR="00E66E65" w:rsidRDefault="00E66E65" w:rsidP="00333C9D">
          <w:pPr>
            <w:pStyle w:val="Propnamnunderskrift1"/>
          </w:pPr>
          <w:r>
            <w:t>Ulf Kristersson</w:t>
          </w:r>
        </w:p>
      </w:sdtContent>
    </w:sdt>
    <w:p w14:paraId="055FFA47" w14:textId="76304370" w:rsidR="00E66E65" w:rsidRDefault="00E66E65" w:rsidP="00333C9D">
      <w:pPr>
        <w:pStyle w:val="Propnamnunderskrift2"/>
        <w:tabs>
          <w:tab w:val="clear" w:pos="2693"/>
          <w:tab w:val="clear" w:pos="7474"/>
          <w:tab w:val="left" w:pos="2126"/>
        </w:tabs>
      </w:pPr>
      <w:r>
        <w:tab/>
      </w:r>
      <w:sdt>
        <w:sdtPr>
          <w:alias w:val="Namnunderskrift2"/>
          <w:tag w:val="Namnunderskrift2"/>
          <w:id w:val="-873931827"/>
          <w:text/>
        </w:sdtPr>
        <w:sdtEndPr/>
        <w:sdtContent>
          <w:r>
            <w:t>Elisabeth Svantesson</w:t>
          </w:r>
        </w:sdtContent>
      </w:sdt>
    </w:p>
    <w:p w14:paraId="4E113076" w14:textId="2BF1F005" w:rsidR="00E66E65" w:rsidRPr="008C3EC0" w:rsidRDefault="00E66E65"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104904">
            <w:rPr>
              <w:i w:val="0"/>
            </w:rPr>
            <w:t>Finansdepartementet</w:t>
          </w:r>
        </w:sdtContent>
      </w:sdt>
      <w:r w:rsidRPr="008C3EC0">
        <w:rPr>
          <w:i w:val="0"/>
          <w:iCs w:val="0"/>
        </w:rPr>
        <w:t>)</w:t>
      </w:r>
    </w:p>
    <w:p w14:paraId="047D0154" w14:textId="77777777" w:rsidR="00E66E65" w:rsidRDefault="00E66E65" w:rsidP="00333C9D">
      <w:pPr>
        <w:pStyle w:val="Proprubrik"/>
        <w:spacing w:before="80" w:after="400"/>
      </w:pPr>
      <w:r>
        <w:t>Skrivelsens huvudsakliga innehåll</w:t>
      </w:r>
    </w:p>
    <w:p w14:paraId="1BAA7191" w14:textId="2ECB758F" w:rsidR="00617D83" w:rsidRPr="001900AE" w:rsidRDefault="00617D83" w:rsidP="00184525">
      <w:pPr>
        <w:pStyle w:val="Brdtext"/>
      </w:pPr>
      <w:r>
        <w:t xml:space="preserve">I skrivelsen redovisar regeringen sin bedömning av de iakttagelser och rekommendationer som Riksrevisionen har redovisat i rapporten </w:t>
      </w:r>
      <w:r w:rsidR="0029077E">
        <w:t>Regeringe</w:t>
      </w:r>
      <w:r w:rsidR="0029077E" w:rsidRPr="00184525">
        <w:t xml:space="preserve">ns tillämpning </w:t>
      </w:r>
      <w:r w:rsidR="0029077E">
        <w:t xml:space="preserve">av det </w:t>
      </w:r>
      <w:r>
        <w:t>finanspolitiska ramverket</w:t>
      </w:r>
      <w:r w:rsidR="0029077E">
        <w:t xml:space="preserve"> </w:t>
      </w:r>
      <w:r w:rsidRPr="00184525">
        <w:t>2023 (RiR</w:t>
      </w:r>
      <w:r w:rsidR="00F511D8">
        <w:t> </w:t>
      </w:r>
      <w:r w:rsidRPr="00184525">
        <w:t xml:space="preserve">2023:24). I rapporten bedömer Riksrevisionen att den föreslagna finanspolitiken </w:t>
      </w:r>
      <w:r w:rsidR="00184525" w:rsidRPr="00184525">
        <w:t>i stort sett är utformad och redovisad i enlighet med det</w:t>
      </w:r>
      <w:r w:rsidRPr="00184525">
        <w:t xml:space="preserve"> </w:t>
      </w:r>
      <w:r w:rsidR="00184525" w:rsidRPr="00184525">
        <w:t xml:space="preserve">finanspolitiska </w:t>
      </w:r>
      <w:r w:rsidRPr="00184525">
        <w:t>ramverket</w:t>
      </w:r>
      <w:r w:rsidR="00184525" w:rsidRPr="00184525">
        <w:t xml:space="preserve">, men också att det finns utrymme för förbättringar i flera avseenden. </w:t>
      </w:r>
      <w:r w:rsidRPr="00184525">
        <w:t xml:space="preserve">Myndigheten anser </w:t>
      </w:r>
      <w:proofErr w:type="gramStart"/>
      <w:r w:rsidR="00184525" w:rsidRPr="00184525">
        <w:t>bl.a.</w:t>
      </w:r>
      <w:proofErr w:type="gramEnd"/>
      <w:r w:rsidR="00184525" w:rsidRPr="00184525">
        <w:t xml:space="preserve"> </w:t>
      </w:r>
      <w:r w:rsidRPr="00184525">
        <w:t xml:space="preserve">att </w:t>
      </w:r>
      <w:r w:rsidR="00184525" w:rsidRPr="00184525">
        <w:t>regeringen bör motivera och förklara användningen av nya mått och indikatorer. Vidare behöver regeringen enligt myndigheten förbättra redovisning</w:t>
      </w:r>
      <w:r w:rsidR="0029077E">
        <w:t>en</w:t>
      </w:r>
      <w:r w:rsidR="00184525" w:rsidRPr="00184525">
        <w:t xml:space="preserve"> av vilka faktorer som varit styrande </w:t>
      </w:r>
      <w:r w:rsidR="0029077E">
        <w:t>för</w:t>
      </w:r>
      <w:r w:rsidR="00184525" w:rsidRPr="00184525">
        <w:t xml:space="preserve"> förslag till niv</w:t>
      </w:r>
      <w:r w:rsidR="00184525">
        <w:t xml:space="preserve">å </w:t>
      </w:r>
      <w:r w:rsidR="00184525" w:rsidRPr="00184525">
        <w:t>på utgiftstak</w:t>
      </w:r>
      <w:r w:rsidR="00184525">
        <w:t>et</w:t>
      </w:r>
      <w:r w:rsidR="0029077E">
        <w:t xml:space="preserve"> för det tredje tillkommande året</w:t>
      </w:r>
      <w:r w:rsidR="00184525">
        <w:t xml:space="preserve"> och </w:t>
      </w:r>
      <w:r w:rsidR="00420FA8">
        <w:t xml:space="preserve">se till att det etableras en vedertagen metod för att beräkna det strukturella sparandet. Riksrevisionen </w:t>
      </w:r>
      <w:r w:rsidR="0029077E">
        <w:t>anser</w:t>
      </w:r>
      <w:r w:rsidR="00420FA8">
        <w:t xml:space="preserve"> också att</w:t>
      </w:r>
      <w:r w:rsidR="0029077E">
        <w:t xml:space="preserve"> regeringen bör komplettera </w:t>
      </w:r>
      <w:r w:rsidR="00420FA8" w:rsidRPr="00420FA8">
        <w:t xml:space="preserve">uppföljningen av kommunernas och regionernas balanskrav med en fördjupad analys av </w:t>
      </w:r>
      <w:r w:rsidR="00225A3B">
        <w:t xml:space="preserve">variationer i </w:t>
      </w:r>
      <w:r w:rsidR="00420FA8" w:rsidRPr="001900AE">
        <w:t xml:space="preserve">resultatet </w:t>
      </w:r>
      <w:r w:rsidR="0029077E">
        <w:t>mellan</w:t>
      </w:r>
      <w:r w:rsidR="00420FA8" w:rsidRPr="001900AE">
        <w:t xml:space="preserve"> olika kommuner och regioner samt </w:t>
      </w:r>
      <w:r w:rsidR="00184525" w:rsidRPr="001900AE">
        <w:t>tydliggöra prognosskillnader gentemot andra bedömare även när skillnaderna är små.</w:t>
      </w:r>
    </w:p>
    <w:p w14:paraId="74D3820B" w14:textId="14ECB612" w:rsidR="00617D83" w:rsidRPr="001900AE" w:rsidRDefault="00617D83" w:rsidP="00617D83">
      <w:pPr>
        <w:pStyle w:val="Brdtextmedindrag"/>
      </w:pPr>
      <w:r w:rsidRPr="001900AE">
        <w:t xml:space="preserve">Regeringen delar flera av Riksrevisionens bedömningar och arbetar kontinuerligt med att utveckla innehållet i propositionerna i den riktning som myndigheten rekommenderar. </w:t>
      </w:r>
      <w:r w:rsidR="0042056C" w:rsidRPr="001900AE">
        <w:t xml:space="preserve">Däremot instämmer regeringen inte i myndighetens bedömning att </w:t>
      </w:r>
      <w:r w:rsidR="001900AE" w:rsidRPr="001900AE">
        <w:t>uppföljningen av kommunernas och regionernas balanskrav bör kompletteras med en fördjupad analys.</w:t>
      </w:r>
    </w:p>
    <w:p w14:paraId="4AA89A8E" w14:textId="7130CCF0" w:rsidR="00E66E65" w:rsidRDefault="00617D83" w:rsidP="00617D83">
      <w:pPr>
        <w:pStyle w:val="Brdtextmedindrag"/>
      </w:pPr>
      <w:r w:rsidRPr="001900AE">
        <w:t>I och med denna skrivelse anser regeringen att granskningsrapporten är slutbehandlad.</w:t>
      </w:r>
    </w:p>
    <w:p w14:paraId="413E056A" w14:textId="610C8571" w:rsidR="00E66E65" w:rsidRPr="008F2013" w:rsidRDefault="00E66E65" w:rsidP="00E138AF">
      <w:pPr>
        <w:pStyle w:val="Innehllsfrteckning"/>
        <w:pageBreakBefore/>
        <w:tabs>
          <w:tab w:val="right" w:pos="5897"/>
        </w:tabs>
        <w:rPr>
          <w:sz w:val="30"/>
          <w:szCs w:val="30"/>
        </w:rPr>
      </w:pPr>
      <w:r>
        <w:rPr>
          <w:rFonts w:eastAsiaTheme="minorHAnsi"/>
        </w:rPr>
        <w:lastRenderedPageBreak/>
        <w:t>Innehållsförteckning</w:t>
      </w:r>
      <w:r w:rsidR="00E138AF">
        <w:rPr>
          <w:rFonts w:eastAsiaTheme="minorHAnsi"/>
        </w:rPr>
        <w:tab/>
      </w:r>
    </w:p>
    <w:p w14:paraId="1CD72657" w14:textId="53286D2D" w:rsidR="0077228B" w:rsidRDefault="00E66E65">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59342394" w:history="1">
        <w:r w:rsidR="0077228B" w:rsidRPr="004744DA">
          <w:rPr>
            <w:rStyle w:val="Hyperlnk"/>
          </w:rPr>
          <w:t>1</w:t>
        </w:r>
        <w:r w:rsidR="0077228B">
          <w:rPr>
            <w:rFonts w:asciiTheme="minorHAnsi" w:eastAsiaTheme="minorEastAsia" w:hAnsiTheme="minorHAnsi"/>
            <w:kern w:val="2"/>
            <w:sz w:val="22"/>
            <w:lang w:eastAsia="sv-SE"/>
            <w14:ligatures w14:val="standardContextual"/>
          </w:rPr>
          <w:tab/>
        </w:r>
        <w:r w:rsidR="0077228B" w:rsidRPr="004744DA">
          <w:rPr>
            <w:rStyle w:val="Hyperlnk"/>
          </w:rPr>
          <w:t>Ärendet och dess beredning</w:t>
        </w:r>
        <w:r w:rsidR="0077228B">
          <w:rPr>
            <w:webHidden/>
          </w:rPr>
          <w:tab/>
        </w:r>
        <w:r w:rsidR="0077228B">
          <w:rPr>
            <w:webHidden/>
          </w:rPr>
          <w:fldChar w:fldCharType="begin"/>
        </w:r>
        <w:r w:rsidR="0077228B">
          <w:rPr>
            <w:webHidden/>
          </w:rPr>
          <w:instrText xml:space="preserve"> PAGEREF _Toc159342394 \h </w:instrText>
        </w:r>
        <w:r w:rsidR="0077228B">
          <w:rPr>
            <w:webHidden/>
          </w:rPr>
        </w:r>
        <w:r w:rsidR="0077228B">
          <w:rPr>
            <w:webHidden/>
          </w:rPr>
          <w:fldChar w:fldCharType="separate"/>
        </w:r>
        <w:r w:rsidR="00F57D4E">
          <w:rPr>
            <w:webHidden/>
          </w:rPr>
          <w:t>3</w:t>
        </w:r>
        <w:r w:rsidR="0077228B">
          <w:rPr>
            <w:webHidden/>
          </w:rPr>
          <w:fldChar w:fldCharType="end"/>
        </w:r>
      </w:hyperlink>
    </w:p>
    <w:p w14:paraId="04E6A7EF" w14:textId="0C2A4837" w:rsidR="0077228B" w:rsidRDefault="005903AD">
      <w:pPr>
        <w:pStyle w:val="Innehll1"/>
        <w:rPr>
          <w:rFonts w:asciiTheme="minorHAnsi" w:eastAsiaTheme="minorEastAsia" w:hAnsiTheme="minorHAnsi"/>
          <w:kern w:val="2"/>
          <w:sz w:val="22"/>
          <w:lang w:eastAsia="sv-SE"/>
          <w14:ligatures w14:val="standardContextual"/>
        </w:rPr>
      </w:pPr>
      <w:hyperlink w:anchor="_Toc159342395" w:history="1">
        <w:r w:rsidR="0077228B" w:rsidRPr="004744DA">
          <w:rPr>
            <w:rStyle w:val="Hyperlnk"/>
          </w:rPr>
          <w:t>2</w:t>
        </w:r>
        <w:r w:rsidR="0077228B">
          <w:rPr>
            <w:rFonts w:asciiTheme="minorHAnsi" w:eastAsiaTheme="minorEastAsia" w:hAnsiTheme="minorHAnsi"/>
            <w:kern w:val="2"/>
            <w:sz w:val="22"/>
            <w:lang w:eastAsia="sv-SE"/>
            <w14:ligatures w14:val="standardContextual"/>
          </w:rPr>
          <w:tab/>
        </w:r>
        <w:r w:rsidR="0077228B" w:rsidRPr="004744DA">
          <w:rPr>
            <w:rStyle w:val="Hyperlnk"/>
          </w:rPr>
          <w:t>Beskrivningen av indikatorer för bedömning av finanspolitiken</w:t>
        </w:r>
        <w:r w:rsidR="0077228B">
          <w:rPr>
            <w:webHidden/>
          </w:rPr>
          <w:tab/>
        </w:r>
        <w:r w:rsidR="0077228B">
          <w:rPr>
            <w:webHidden/>
          </w:rPr>
          <w:fldChar w:fldCharType="begin"/>
        </w:r>
        <w:r w:rsidR="0077228B">
          <w:rPr>
            <w:webHidden/>
          </w:rPr>
          <w:instrText xml:space="preserve"> PAGEREF _Toc159342395 \h </w:instrText>
        </w:r>
        <w:r w:rsidR="0077228B">
          <w:rPr>
            <w:webHidden/>
          </w:rPr>
        </w:r>
        <w:r w:rsidR="0077228B">
          <w:rPr>
            <w:webHidden/>
          </w:rPr>
          <w:fldChar w:fldCharType="separate"/>
        </w:r>
        <w:r w:rsidR="00F57D4E">
          <w:rPr>
            <w:webHidden/>
          </w:rPr>
          <w:t>3</w:t>
        </w:r>
        <w:r w:rsidR="0077228B">
          <w:rPr>
            <w:webHidden/>
          </w:rPr>
          <w:fldChar w:fldCharType="end"/>
        </w:r>
      </w:hyperlink>
    </w:p>
    <w:p w14:paraId="1FC52483" w14:textId="3715F3E2"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396" w:history="1">
        <w:r w:rsidR="0077228B" w:rsidRPr="004744DA">
          <w:rPr>
            <w:rStyle w:val="Hyperlnk"/>
            <w:rFonts w:eastAsiaTheme="majorEastAsia"/>
          </w:rPr>
          <w:t>2.1</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Riksrevisionens iakttagelser och rekommendation till regeringen</w:t>
        </w:r>
        <w:r w:rsidR="0077228B">
          <w:rPr>
            <w:webHidden/>
          </w:rPr>
          <w:tab/>
        </w:r>
        <w:r w:rsidR="0077228B">
          <w:rPr>
            <w:webHidden/>
          </w:rPr>
          <w:fldChar w:fldCharType="begin"/>
        </w:r>
        <w:r w:rsidR="0077228B">
          <w:rPr>
            <w:webHidden/>
          </w:rPr>
          <w:instrText xml:space="preserve"> PAGEREF _Toc159342396 \h </w:instrText>
        </w:r>
        <w:r w:rsidR="0077228B">
          <w:rPr>
            <w:webHidden/>
          </w:rPr>
        </w:r>
        <w:r w:rsidR="0077228B">
          <w:rPr>
            <w:webHidden/>
          </w:rPr>
          <w:fldChar w:fldCharType="separate"/>
        </w:r>
        <w:r w:rsidR="00F57D4E">
          <w:rPr>
            <w:webHidden/>
          </w:rPr>
          <w:t>3</w:t>
        </w:r>
        <w:r w:rsidR="0077228B">
          <w:rPr>
            <w:webHidden/>
          </w:rPr>
          <w:fldChar w:fldCharType="end"/>
        </w:r>
      </w:hyperlink>
    </w:p>
    <w:p w14:paraId="69168144" w14:textId="297A62B2"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397" w:history="1">
        <w:r w:rsidR="0077228B" w:rsidRPr="004744DA">
          <w:rPr>
            <w:rStyle w:val="Hyperlnk"/>
            <w:rFonts w:eastAsiaTheme="majorEastAsia"/>
          </w:rPr>
          <w:t>2.2</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Regeringens bedömning av Riksrevisionens iakttagelser och rekommendation</w:t>
        </w:r>
        <w:r w:rsidR="0077228B">
          <w:rPr>
            <w:webHidden/>
          </w:rPr>
          <w:tab/>
        </w:r>
        <w:r w:rsidR="0077228B">
          <w:rPr>
            <w:webHidden/>
          </w:rPr>
          <w:fldChar w:fldCharType="begin"/>
        </w:r>
        <w:r w:rsidR="0077228B">
          <w:rPr>
            <w:webHidden/>
          </w:rPr>
          <w:instrText xml:space="preserve"> PAGEREF _Toc159342397 \h </w:instrText>
        </w:r>
        <w:r w:rsidR="0077228B">
          <w:rPr>
            <w:webHidden/>
          </w:rPr>
        </w:r>
        <w:r w:rsidR="0077228B">
          <w:rPr>
            <w:webHidden/>
          </w:rPr>
          <w:fldChar w:fldCharType="separate"/>
        </w:r>
        <w:r w:rsidR="00F57D4E">
          <w:rPr>
            <w:webHidden/>
          </w:rPr>
          <w:t>3</w:t>
        </w:r>
        <w:r w:rsidR="0077228B">
          <w:rPr>
            <w:webHidden/>
          </w:rPr>
          <w:fldChar w:fldCharType="end"/>
        </w:r>
      </w:hyperlink>
    </w:p>
    <w:p w14:paraId="1F69F914" w14:textId="08767F31" w:rsidR="0077228B" w:rsidRDefault="005903AD">
      <w:pPr>
        <w:pStyle w:val="Innehll1"/>
        <w:rPr>
          <w:rFonts w:asciiTheme="minorHAnsi" w:eastAsiaTheme="minorEastAsia" w:hAnsiTheme="minorHAnsi"/>
          <w:kern w:val="2"/>
          <w:sz w:val="22"/>
          <w:lang w:eastAsia="sv-SE"/>
          <w14:ligatures w14:val="standardContextual"/>
        </w:rPr>
      </w:pPr>
      <w:hyperlink w:anchor="_Toc159342398" w:history="1">
        <w:r w:rsidR="0077228B" w:rsidRPr="004744DA">
          <w:rPr>
            <w:rStyle w:val="Hyperlnk"/>
          </w:rPr>
          <w:t>3</w:t>
        </w:r>
        <w:r w:rsidR="0077228B">
          <w:rPr>
            <w:rFonts w:asciiTheme="minorHAnsi" w:eastAsiaTheme="minorEastAsia" w:hAnsiTheme="minorHAnsi"/>
            <w:kern w:val="2"/>
            <w:sz w:val="22"/>
            <w:lang w:eastAsia="sv-SE"/>
            <w14:ligatures w14:val="standardContextual"/>
          </w:rPr>
          <w:tab/>
        </w:r>
        <w:r w:rsidR="0077228B" w:rsidRPr="004744DA">
          <w:rPr>
            <w:rStyle w:val="Hyperlnk"/>
          </w:rPr>
          <w:t>Prognosjämförelsen för strukturellt sparande</w:t>
        </w:r>
        <w:r w:rsidR="0077228B">
          <w:rPr>
            <w:webHidden/>
          </w:rPr>
          <w:tab/>
        </w:r>
        <w:r w:rsidR="0077228B">
          <w:rPr>
            <w:webHidden/>
          </w:rPr>
          <w:fldChar w:fldCharType="begin"/>
        </w:r>
        <w:r w:rsidR="0077228B">
          <w:rPr>
            <w:webHidden/>
          </w:rPr>
          <w:instrText xml:space="preserve"> PAGEREF _Toc159342398 \h </w:instrText>
        </w:r>
        <w:r w:rsidR="0077228B">
          <w:rPr>
            <w:webHidden/>
          </w:rPr>
        </w:r>
        <w:r w:rsidR="0077228B">
          <w:rPr>
            <w:webHidden/>
          </w:rPr>
          <w:fldChar w:fldCharType="separate"/>
        </w:r>
        <w:r w:rsidR="00F57D4E">
          <w:rPr>
            <w:webHidden/>
          </w:rPr>
          <w:t>4</w:t>
        </w:r>
        <w:r w:rsidR="0077228B">
          <w:rPr>
            <w:webHidden/>
          </w:rPr>
          <w:fldChar w:fldCharType="end"/>
        </w:r>
      </w:hyperlink>
    </w:p>
    <w:p w14:paraId="3F8532E8" w14:textId="4F15F5C0"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399" w:history="1">
        <w:r w:rsidR="0077228B" w:rsidRPr="004744DA">
          <w:rPr>
            <w:rStyle w:val="Hyperlnk"/>
            <w:rFonts w:eastAsiaTheme="majorEastAsia"/>
          </w:rPr>
          <w:t>3.1</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Riksrevisionens iakttagelser och rekommendation till regeringen</w:t>
        </w:r>
        <w:r w:rsidR="0077228B">
          <w:rPr>
            <w:webHidden/>
          </w:rPr>
          <w:tab/>
        </w:r>
        <w:r w:rsidR="0077228B">
          <w:rPr>
            <w:webHidden/>
          </w:rPr>
          <w:fldChar w:fldCharType="begin"/>
        </w:r>
        <w:r w:rsidR="0077228B">
          <w:rPr>
            <w:webHidden/>
          </w:rPr>
          <w:instrText xml:space="preserve"> PAGEREF _Toc159342399 \h </w:instrText>
        </w:r>
        <w:r w:rsidR="0077228B">
          <w:rPr>
            <w:webHidden/>
          </w:rPr>
        </w:r>
        <w:r w:rsidR="0077228B">
          <w:rPr>
            <w:webHidden/>
          </w:rPr>
          <w:fldChar w:fldCharType="separate"/>
        </w:r>
        <w:r w:rsidR="00F57D4E">
          <w:rPr>
            <w:webHidden/>
          </w:rPr>
          <w:t>4</w:t>
        </w:r>
        <w:r w:rsidR="0077228B">
          <w:rPr>
            <w:webHidden/>
          </w:rPr>
          <w:fldChar w:fldCharType="end"/>
        </w:r>
      </w:hyperlink>
    </w:p>
    <w:p w14:paraId="73FEC26C" w14:textId="6D530C14"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0" w:history="1">
        <w:r w:rsidR="0077228B" w:rsidRPr="004744DA">
          <w:rPr>
            <w:rStyle w:val="Hyperlnk"/>
            <w:rFonts w:eastAsiaTheme="majorEastAsia"/>
          </w:rPr>
          <w:t>3.2</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Regeringens bedömning av Riksrevisionens iakttagelser och rekommendation</w:t>
        </w:r>
        <w:r w:rsidR="0077228B">
          <w:rPr>
            <w:webHidden/>
          </w:rPr>
          <w:tab/>
        </w:r>
        <w:r w:rsidR="0077228B">
          <w:rPr>
            <w:webHidden/>
          </w:rPr>
          <w:fldChar w:fldCharType="begin"/>
        </w:r>
        <w:r w:rsidR="0077228B">
          <w:rPr>
            <w:webHidden/>
          </w:rPr>
          <w:instrText xml:space="preserve"> PAGEREF _Toc159342400 \h </w:instrText>
        </w:r>
        <w:r w:rsidR="0077228B">
          <w:rPr>
            <w:webHidden/>
          </w:rPr>
        </w:r>
        <w:r w:rsidR="0077228B">
          <w:rPr>
            <w:webHidden/>
          </w:rPr>
          <w:fldChar w:fldCharType="separate"/>
        </w:r>
        <w:r w:rsidR="00F57D4E">
          <w:rPr>
            <w:webHidden/>
          </w:rPr>
          <w:t>4</w:t>
        </w:r>
        <w:r w:rsidR="0077228B">
          <w:rPr>
            <w:webHidden/>
          </w:rPr>
          <w:fldChar w:fldCharType="end"/>
        </w:r>
      </w:hyperlink>
    </w:p>
    <w:p w14:paraId="0F75A8C4" w14:textId="2E11B062" w:rsidR="0077228B" w:rsidRDefault="005903AD">
      <w:pPr>
        <w:pStyle w:val="Innehll1"/>
        <w:rPr>
          <w:rFonts w:asciiTheme="minorHAnsi" w:eastAsiaTheme="minorEastAsia" w:hAnsiTheme="minorHAnsi"/>
          <w:kern w:val="2"/>
          <w:sz w:val="22"/>
          <w:lang w:eastAsia="sv-SE"/>
          <w14:ligatures w14:val="standardContextual"/>
        </w:rPr>
      </w:pPr>
      <w:hyperlink w:anchor="_Toc159342401" w:history="1">
        <w:r w:rsidR="0077228B" w:rsidRPr="004744DA">
          <w:rPr>
            <w:rStyle w:val="Hyperlnk"/>
          </w:rPr>
          <w:t>4</w:t>
        </w:r>
        <w:r w:rsidR="0077228B">
          <w:rPr>
            <w:rFonts w:asciiTheme="minorHAnsi" w:eastAsiaTheme="minorEastAsia" w:hAnsiTheme="minorHAnsi"/>
            <w:kern w:val="2"/>
            <w:sz w:val="22"/>
            <w:lang w:eastAsia="sv-SE"/>
            <w14:ligatures w14:val="standardContextual"/>
          </w:rPr>
          <w:tab/>
        </w:r>
        <w:r w:rsidR="0077228B" w:rsidRPr="004744DA">
          <w:rPr>
            <w:rStyle w:val="Hyperlnk"/>
          </w:rPr>
          <w:t>Beräkningsmetoden för det strukturella sparandet</w:t>
        </w:r>
        <w:r w:rsidR="0077228B">
          <w:rPr>
            <w:webHidden/>
          </w:rPr>
          <w:tab/>
        </w:r>
        <w:r w:rsidR="0077228B">
          <w:rPr>
            <w:webHidden/>
          </w:rPr>
          <w:fldChar w:fldCharType="begin"/>
        </w:r>
        <w:r w:rsidR="0077228B">
          <w:rPr>
            <w:webHidden/>
          </w:rPr>
          <w:instrText xml:space="preserve"> PAGEREF _Toc159342401 \h </w:instrText>
        </w:r>
        <w:r w:rsidR="0077228B">
          <w:rPr>
            <w:webHidden/>
          </w:rPr>
        </w:r>
        <w:r w:rsidR="0077228B">
          <w:rPr>
            <w:webHidden/>
          </w:rPr>
          <w:fldChar w:fldCharType="separate"/>
        </w:r>
        <w:r w:rsidR="00F57D4E">
          <w:rPr>
            <w:webHidden/>
          </w:rPr>
          <w:t>4</w:t>
        </w:r>
        <w:r w:rsidR="0077228B">
          <w:rPr>
            <w:webHidden/>
          </w:rPr>
          <w:fldChar w:fldCharType="end"/>
        </w:r>
      </w:hyperlink>
    </w:p>
    <w:p w14:paraId="2FD820AD" w14:textId="21AC49F6"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2" w:history="1">
        <w:r w:rsidR="0077228B" w:rsidRPr="004744DA">
          <w:rPr>
            <w:rStyle w:val="Hyperlnk"/>
            <w:rFonts w:eastAsiaTheme="majorEastAsia"/>
          </w:rPr>
          <w:t>4.1</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Riksrevisionens iakttagelser och rekommendation till regeringen</w:t>
        </w:r>
        <w:r w:rsidR="0077228B">
          <w:rPr>
            <w:webHidden/>
          </w:rPr>
          <w:tab/>
        </w:r>
        <w:r w:rsidR="0077228B">
          <w:rPr>
            <w:webHidden/>
          </w:rPr>
          <w:fldChar w:fldCharType="begin"/>
        </w:r>
        <w:r w:rsidR="0077228B">
          <w:rPr>
            <w:webHidden/>
          </w:rPr>
          <w:instrText xml:space="preserve"> PAGEREF _Toc159342402 \h </w:instrText>
        </w:r>
        <w:r w:rsidR="0077228B">
          <w:rPr>
            <w:webHidden/>
          </w:rPr>
        </w:r>
        <w:r w:rsidR="0077228B">
          <w:rPr>
            <w:webHidden/>
          </w:rPr>
          <w:fldChar w:fldCharType="separate"/>
        </w:r>
        <w:r w:rsidR="00F57D4E">
          <w:rPr>
            <w:webHidden/>
          </w:rPr>
          <w:t>4</w:t>
        </w:r>
        <w:r w:rsidR="0077228B">
          <w:rPr>
            <w:webHidden/>
          </w:rPr>
          <w:fldChar w:fldCharType="end"/>
        </w:r>
      </w:hyperlink>
    </w:p>
    <w:p w14:paraId="116A4C8A" w14:textId="2D18DA5F"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3" w:history="1">
        <w:r w:rsidR="0077228B" w:rsidRPr="004744DA">
          <w:rPr>
            <w:rStyle w:val="Hyperlnk"/>
            <w:rFonts w:eastAsiaTheme="majorEastAsia"/>
          </w:rPr>
          <w:t>4.2</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Regeringens bedömning av Riksrevisionens iakttagelser och rekommendation</w:t>
        </w:r>
        <w:r w:rsidR="0077228B">
          <w:rPr>
            <w:webHidden/>
          </w:rPr>
          <w:tab/>
        </w:r>
        <w:r w:rsidR="0077228B">
          <w:rPr>
            <w:webHidden/>
          </w:rPr>
          <w:fldChar w:fldCharType="begin"/>
        </w:r>
        <w:r w:rsidR="0077228B">
          <w:rPr>
            <w:webHidden/>
          </w:rPr>
          <w:instrText xml:space="preserve"> PAGEREF _Toc159342403 \h </w:instrText>
        </w:r>
        <w:r w:rsidR="0077228B">
          <w:rPr>
            <w:webHidden/>
          </w:rPr>
        </w:r>
        <w:r w:rsidR="0077228B">
          <w:rPr>
            <w:webHidden/>
          </w:rPr>
          <w:fldChar w:fldCharType="separate"/>
        </w:r>
        <w:r w:rsidR="00F57D4E">
          <w:rPr>
            <w:webHidden/>
          </w:rPr>
          <w:t>5</w:t>
        </w:r>
        <w:r w:rsidR="0077228B">
          <w:rPr>
            <w:webHidden/>
          </w:rPr>
          <w:fldChar w:fldCharType="end"/>
        </w:r>
      </w:hyperlink>
    </w:p>
    <w:p w14:paraId="36070CBF" w14:textId="623748BB" w:rsidR="0077228B" w:rsidRDefault="005903AD">
      <w:pPr>
        <w:pStyle w:val="Innehll1"/>
        <w:rPr>
          <w:rFonts w:asciiTheme="minorHAnsi" w:eastAsiaTheme="minorEastAsia" w:hAnsiTheme="minorHAnsi"/>
          <w:kern w:val="2"/>
          <w:sz w:val="22"/>
          <w:lang w:eastAsia="sv-SE"/>
          <w14:ligatures w14:val="standardContextual"/>
        </w:rPr>
      </w:pPr>
      <w:hyperlink w:anchor="_Toc159342404" w:history="1">
        <w:r w:rsidR="0077228B" w:rsidRPr="004744DA">
          <w:rPr>
            <w:rStyle w:val="Hyperlnk"/>
          </w:rPr>
          <w:t>5</w:t>
        </w:r>
        <w:r w:rsidR="0077228B">
          <w:rPr>
            <w:rFonts w:asciiTheme="minorHAnsi" w:eastAsiaTheme="minorEastAsia" w:hAnsiTheme="minorHAnsi"/>
            <w:kern w:val="2"/>
            <w:sz w:val="22"/>
            <w:lang w:eastAsia="sv-SE"/>
            <w14:ligatures w14:val="standardContextual"/>
          </w:rPr>
          <w:tab/>
        </w:r>
        <w:r w:rsidR="0077228B" w:rsidRPr="004744DA">
          <w:rPr>
            <w:rStyle w:val="Hyperlnk"/>
          </w:rPr>
          <w:t>Analysen av kommunernas och regionernas balanskrav</w:t>
        </w:r>
        <w:r w:rsidR="0077228B">
          <w:rPr>
            <w:webHidden/>
          </w:rPr>
          <w:tab/>
        </w:r>
        <w:r w:rsidR="0077228B">
          <w:rPr>
            <w:webHidden/>
          </w:rPr>
          <w:fldChar w:fldCharType="begin"/>
        </w:r>
        <w:r w:rsidR="0077228B">
          <w:rPr>
            <w:webHidden/>
          </w:rPr>
          <w:instrText xml:space="preserve"> PAGEREF _Toc159342404 \h </w:instrText>
        </w:r>
        <w:r w:rsidR="0077228B">
          <w:rPr>
            <w:webHidden/>
          </w:rPr>
        </w:r>
        <w:r w:rsidR="0077228B">
          <w:rPr>
            <w:webHidden/>
          </w:rPr>
          <w:fldChar w:fldCharType="separate"/>
        </w:r>
        <w:r w:rsidR="00F57D4E">
          <w:rPr>
            <w:webHidden/>
          </w:rPr>
          <w:t>6</w:t>
        </w:r>
        <w:r w:rsidR="0077228B">
          <w:rPr>
            <w:webHidden/>
          </w:rPr>
          <w:fldChar w:fldCharType="end"/>
        </w:r>
      </w:hyperlink>
    </w:p>
    <w:p w14:paraId="4780C138" w14:textId="7953CAA6"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5" w:history="1">
        <w:r w:rsidR="0077228B" w:rsidRPr="004744DA">
          <w:rPr>
            <w:rStyle w:val="Hyperlnk"/>
            <w:rFonts w:eastAsiaTheme="majorEastAsia"/>
          </w:rPr>
          <w:t>5.1</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Riksrevisionens iakttagelser och rekommendation till regeringen</w:t>
        </w:r>
        <w:r w:rsidR="0077228B">
          <w:rPr>
            <w:webHidden/>
          </w:rPr>
          <w:tab/>
        </w:r>
        <w:r w:rsidR="0077228B">
          <w:rPr>
            <w:webHidden/>
          </w:rPr>
          <w:fldChar w:fldCharType="begin"/>
        </w:r>
        <w:r w:rsidR="0077228B">
          <w:rPr>
            <w:webHidden/>
          </w:rPr>
          <w:instrText xml:space="preserve"> PAGEREF _Toc159342405 \h </w:instrText>
        </w:r>
        <w:r w:rsidR="0077228B">
          <w:rPr>
            <w:webHidden/>
          </w:rPr>
        </w:r>
        <w:r w:rsidR="0077228B">
          <w:rPr>
            <w:webHidden/>
          </w:rPr>
          <w:fldChar w:fldCharType="separate"/>
        </w:r>
        <w:r w:rsidR="00F57D4E">
          <w:rPr>
            <w:webHidden/>
          </w:rPr>
          <w:t>6</w:t>
        </w:r>
        <w:r w:rsidR="0077228B">
          <w:rPr>
            <w:webHidden/>
          </w:rPr>
          <w:fldChar w:fldCharType="end"/>
        </w:r>
      </w:hyperlink>
    </w:p>
    <w:p w14:paraId="31816646" w14:textId="780C494A"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6" w:history="1">
        <w:r w:rsidR="0077228B" w:rsidRPr="004744DA">
          <w:rPr>
            <w:rStyle w:val="Hyperlnk"/>
            <w:rFonts w:eastAsiaTheme="majorEastAsia"/>
          </w:rPr>
          <w:t>5.2</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Regeringens bedömning av Riksrevisionens iakttagelser och rekommendation</w:t>
        </w:r>
        <w:r w:rsidR="0077228B">
          <w:rPr>
            <w:webHidden/>
          </w:rPr>
          <w:tab/>
        </w:r>
        <w:r w:rsidR="0077228B">
          <w:rPr>
            <w:webHidden/>
          </w:rPr>
          <w:fldChar w:fldCharType="begin"/>
        </w:r>
        <w:r w:rsidR="0077228B">
          <w:rPr>
            <w:webHidden/>
          </w:rPr>
          <w:instrText xml:space="preserve"> PAGEREF _Toc159342406 \h </w:instrText>
        </w:r>
        <w:r w:rsidR="0077228B">
          <w:rPr>
            <w:webHidden/>
          </w:rPr>
        </w:r>
        <w:r w:rsidR="0077228B">
          <w:rPr>
            <w:webHidden/>
          </w:rPr>
          <w:fldChar w:fldCharType="separate"/>
        </w:r>
        <w:r w:rsidR="00F57D4E">
          <w:rPr>
            <w:webHidden/>
          </w:rPr>
          <w:t>6</w:t>
        </w:r>
        <w:r w:rsidR="0077228B">
          <w:rPr>
            <w:webHidden/>
          </w:rPr>
          <w:fldChar w:fldCharType="end"/>
        </w:r>
      </w:hyperlink>
    </w:p>
    <w:p w14:paraId="4C3D589B" w14:textId="38A4D1B3" w:rsidR="0077228B" w:rsidRDefault="005903AD">
      <w:pPr>
        <w:pStyle w:val="Innehll1"/>
        <w:rPr>
          <w:rFonts w:asciiTheme="minorHAnsi" w:eastAsiaTheme="minorEastAsia" w:hAnsiTheme="minorHAnsi"/>
          <w:kern w:val="2"/>
          <w:sz w:val="22"/>
          <w:lang w:eastAsia="sv-SE"/>
          <w14:ligatures w14:val="standardContextual"/>
        </w:rPr>
      </w:pPr>
      <w:hyperlink w:anchor="_Toc159342407" w:history="1">
        <w:r w:rsidR="0077228B" w:rsidRPr="004744DA">
          <w:rPr>
            <w:rStyle w:val="Hyperlnk"/>
          </w:rPr>
          <w:t>6</w:t>
        </w:r>
        <w:r w:rsidR="0077228B">
          <w:rPr>
            <w:rFonts w:asciiTheme="minorHAnsi" w:eastAsiaTheme="minorEastAsia" w:hAnsiTheme="minorHAnsi"/>
            <w:kern w:val="2"/>
            <w:sz w:val="22"/>
            <w:lang w:eastAsia="sv-SE"/>
            <w14:ligatures w14:val="standardContextual"/>
          </w:rPr>
          <w:tab/>
        </w:r>
        <w:r w:rsidR="0077228B" w:rsidRPr="004744DA">
          <w:rPr>
            <w:rStyle w:val="Hyperlnk"/>
          </w:rPr>
          <w:t>Utgiftstakets funktion och redovisningen av förslaget till dess nivå</w:t>
        </w:r>
        <w:r w:rsidR="0077228B">
          <w:rPr>
            <w:webHidden/>
          </w:rPr>
          <w:tab/>
        </w:r>
        <w:r w:rsidR="0077228B">
          <w:rPr>
            <w:webHidden/>
          </w:rPr>
          <w:fldChar w:fldCharType="begin"/>
        </w:r>
        <w:r w:rsidR="0077228B">
          <w:rPr>
            <w:webHidden/>
          </w:rPr>
          <w:instrText xml:space="preserve"> PAGEREF _Toc159342407 \h </w:instrText>
        </w:r>
        <w:r w:rsidR="0077228B">
          <w:rPr>
            <w:webHidden/>
          </w:rPr>
        </w:r>
        <w:r w:rsidR="0077228B">
          <w:rPr>
            <w:webHidden/>
          </w:rPr>
          <w:fldChar w:fldCharType="separate"/>
        </w:r>
        <w:r w:rsidR="00F57D4E">
          <w:rPr>
            <w:webHidden/>
          </w:rPr>
          <w:t>7</w:t>
        </w:r>
        <w:r w:rsidR="0077228B">
          <w:rPr>
            <w:webHidden/>
          </w:rPr>
          <w:fldChar w:fldCharType="end"/>
        </w:r>
      </w:hyperlink>
    </w:p>
    <w:p w14:paraId="687D0F98" w14:textId="578A7BAA"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8" w:history="1">
        <w:r w:rsidR="0077228B" w:rsidRPr="004744DA">
          <w:rPr>
            <w:rStyle w:val="Hyperlnk"/>
            <w:rFonts w:eastAsiaTheme="majorEastAsia"/>
          </w:rPr>
          <w:t>6.1</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Riksrevisionens iakttagelser och rekommendation till regeringen</w:t>
        </w:r>
        <w:r w:rsidR="0077228B">
          <w:rPr>
            <w:webHidden/>
          </w:rPr>
          <w:tab/>
        </w:r>
        <w:r w:rsidR="0077228B">
          <w:rPr>
            <w:webHidden/>
          </w:rPr>
          <w:fldChar w:fldCharType="begin"/>
        </w:r>
        <w:r w:rsidR="0077228B">
          <w:rPr>
            <w:webHidden/>
          </w:rPr>
          <w:instrText xml:space="preserve"> PAGEREF _Toc159342408 \h </w:instrText>
        </w:r>
        <w:r w:rsidR="0077228B">
          <w:rPr>
            <w:webHidden/>
          </w:rPr>
        </w:r>
        <w:r w:rsidR="0077228B">
          <w:rPr>
            <w:webHidden/>
          </w:rPr>
          <w:fldChar w:fldCharType="separate"/>
        </w:r>
        <w:r w:rsidR="00F57D4E">
          <w:rPr>
            <w:webHidden/>
          </w:rPr>
          <w:t>7</w:t>
        </w:r>
        <w:r w:rsidR="0077228B">
          <w:rPr>
            <w:webHidden/>
          </w:rPr>
          <w:fldChar w:fldCharType="end"/>
        </w:r>
      </w:hyperlink>
    </w:p>
    <w:p w14:paraId="20CC1988" w14:textId="286022C4" w:rsidR="0077228B" w:rsidRDefault="005903AD">
      <w:pPr>
        <w:pStyle w:val="Innehll2"/>
        <w:rPr>
          <w:rFonts w:asciiTheme="minorHAnsi" w:eastAsiaTheme="minorEastAsia" w:hAnsiTheme="minorHAnsi" w:cstheme="minorBidi"/>
          <w:kern w:val="2"/>
          <w:sz w:val="22"/>
          <w:szCs w:val="22"/>
          <w:lang w:eastAsia="sv-SE"/>
          <w14:ligatures w14:val="standardContextual"/>
        </w:rPr>
      </w:pPr>
      <w:hyperlink w:anchor="_Toc159342409" w:history="1">
        <w:r w:rsidR="0077228B" w:rsidRPr="004744DA">
          <w:rPr>
            <w:rStyle w:val="Hyperlnk"/>
            <w:rFonts w:eastAsiaTheme="majorEastAsia"/>
          </w:rPr>
          <w:t>6.2</w:t>
        </w:r>
        <w:r w:rsidR="0077228B">
          <w:rPr>
            <w:rFonts w:asciiTheme="minorHAnsi" w:eastAsiaTheme="minorEastAsia" w:hAnsiTheme="minorHAnsi" w:cstheme="minorBidi"/>
            <w:kern w:val="2"/>
            <w:sz w:val="22"/>
            <w:szCs w:val="22"/>
            <w:lang w:eastAsia="sv-SE"/>
            <w14:ligatures w14:val="standardContextual"/>
          </w:rPr>
          <w:tab/>
        </w:r>
        <w:r w:rsidR="0077228B" w:rsidRPr="004744DA">
          <w:rPr>
            <w:rStyle w:val="Hyperlnk"/>
            <w:rFonts w:eastAsiaTheme="majorEastAsia"/>
          </w:rPr>
          <w:t>Regeringens bedömning av Riksrevisionens iakttagelser och rekommendation</w:t>
        </w:r>
        <w:r w:rsidR="0077228B">
          <w:rPr>
            <w:webHidden/>
          </w:rPr>
          <w:tab/>
        </w:r>
        <w:r w:rsidR="0077228B">
          <w:rPr>
            <w:webHidden/>
          </w:rPr>
          <w:fldChar w:fldCharType="begin"/>
        </w:r>
        <w:r w:rsidR="0077228B">
          <w:rPr>
            <w:webHidden/>
          </w:rPr>
          <w:instrText xml:space="preserve"> PAGEREF _Toc159342409 \h </w:instrText>
        </w:r>
        <w:r w:rsidR="0077228B">
          <w:rPr>
            <w:webHidden/>
          </w:rPr>
        </w:r>
        <w:r w:rsidR="0077228B">
          <w:rPr>
            <w:webHidden/>
          </w:rPr>
          <w:fldChar w:fldCharType="separate"/>
        </w:r>
        <w:r w:rsidR="00F57D4E">
          <w:rPr>
            <w:webHidden/>
          </w:rPr>
          <w:t>7</w:t>
        </w:r>
        <w:r w:rsidR="0077228B">
          <w:rPr>
            <w:webHidden/>
          </w:rPr>
          <w:fldChar w:fldCharType="end"/>
        </w:r>
      </w:hyperlink>
    </w:p>
    <w:p w14:paraId="50FC2BAE" w14:textId="07ACBFB9" w:rsidR="0077228B" w:rsidRDefault="005903AD">
      <w:pPr>
        <w:pStyle w:val="Innehll1"/>
        <w:rPr>
          <w:rFonts w:asciiTheme="minorHAnsi" w:eastAsiaTheme="minorEastAsia" w:hAnsiTheme="minorHAnsi"/>
          <w:kern w:val="2"/>
          <w:sz w:val="22"/>
          <w:lang w:eastAsia="sv-SE"/>
          <w14:ligatures w14:val="standardContextual"/>
        </w:rPr>
      </w:pPr>
      <w:hyperlink w:anchor="_Toc159342410" w:history="1">
        <w:r w:rsidR="0077228B" w:rsidRPr="004744DA">
          <w:rPr>
            <w:rStyle w:val="Hyperlnk"/>
          </w:rPr>
          <w:t>7</w:t>
        </w:r>
        <w:r w:rsidR="0077228B">
          <w:rPr>
            <w:rFonts w:asciiTheme="minorHAnsi" w:eastAsiaTheme="minorEastAsia" w:hAnsiTheme="minorHAnsi"/>
            <w:kern w:val="2"/>
            <w:sz w:val="22"/>
            <w:lang w:eastAsia="sv-SE"/>
            <w14:ligatures w14:val="standardContextual"/>
          </w:rPr>
          <w:tab/>
        </w:r>
        <w:r w:rsidR="0077228B" w:rsidRPr="004744DA">
          <w:rPr>
            <w:rStyle w:val="Hyperlnk"/>
          </w:rPr>
          <w:t>Regeringens åtgärder med anledning av Riksrevisionens iakttagelser och rekommendationer</w:t>
        </w:r>
        <w:r w:rsidR="0077228B">
          <w:rPr>
            <w:webHidden/>
          </w:rPr>
          <w:tab/>
        </w:r>
        <w:r w:rsidR="0077228B">
          <w:rPr>
            <w:webHidden/>
          </w:rPr>
          <w:fldChar w:fldCharType="begin"/>
        </w:r>
        <w:r w:rsidR="0077228B">
          <w:rPr>
            <w:webHidden/>
          </w:rPr>
          <w:instrText xml:space="preserve"> PAGEREF _Toc159342410 \h </w:instrText>
        </w:r>
        <w:r w:rsidR="0077228B">
          <w:rPr>
            <w:webHidden/>
          </w:rPr>
        </w:r>
        <w:r w:rsidR="0077228B">
          <w:rPr>
            <w:webHidden/>
          </w:rPr>
          <w:fldChar w:fldCharType="separate"/>
        </w:r>
        <w:r w:rsidR="00F57D4E">
          <w:rPr>
            <w:webHidden/>
          </w:rPr>
          <w:t>9</w:t>
        </w:r>
        <w:r w:rsidR="0077228B">
          <w:rPr>
            <w:webHidden/>
          </w:rPr>
          <w:fldChar w:fldCharType="end"/>
        </w:r>
      </w:hyperlink>
    </w:p>
    <w:p w14:paraId="752491AB" w14:textId="5FFAA54D" w:rsidR="0077228B" w:rsidRDefault="00F57D4E" w:rsidP="00F57D4E">
      <w:pPr>
        <w:pStyle w:val="Innehll4"/>
        <w:numPr>
          <w:ilvl w:val="0"/>
          <w:numId w:val="0"/>
        </w:numPr>
        <w:ind w:left="1134" w:hanging="1134"/>
        <w:rPr>
          <w:rFonts w:asciiTheme="minorHAnsi" w:eastAsiaTheme="minorEastAsia" w:hAnsiTheme="minorHAnsi"/>
          <w:noProof/>
          <w:kern w:val="2"/>
          <w:sz w:val="22"/>
          <w:lang w:eastAsia="sv-SE"/>
          <w14:ligatures w14:val="standardContextual"/>
        </w:rPr>
      </w:pPr>
      <w:r>
        <w:rPr>
          <w:noProof/>
        </w:rPr>
        <w:t>Bilaga</w:t>
      </w:r>
      <w:r>
        <w:rPr>
          <w:noProof/>
        </w:rPr>
        <w:tab/>
      </w:r>
      <w:hyperlink w:anchor="_Toc159342411" w:history="1">
        <w:r w:rsidR="0077228B" w:rsidRPr="004744DA">
          <w:rPr>
            <w:rStyle w:val="Hyperlnk"/>
            <w:noProof/>
          </w:rPr>
          <w:t>Det finanspolitiska ramverket – regeringens tillämpning 2023 (RiR 2023:24)</w:t>
        </w:r>
        <w:r w:rsidR="0077228B">
          <w:rPr>
            <w:noProof/>
            <w:webHidden/>
          </w:rPr>
          <w:tab/>
        </w:r>
        <w:r w:rsidR="0077228B">
          <w:rPr>
            <w:noProof/>
            <w:webHidden/>
          </w:rPr>
          <w:fldChar w:fldCharType="begin"/>
        </w:r>
        <w:r w:rsidR="0077228B">
          <w:rPr>
            <w:noProof/>
            <w:webHidden/>
          </w:rPr>
          <w:instrText xml:space="preserve"> PAGEREF _Toc159342411 \h </w:instrText>
        </w:r>
        <w:r w:rsidR="0077228B">
          <w:rPr>
            <w:noProof/>
            <w:webHidden/>
          </w:rPr>
        </w:r>
        <w:r w:rsidR="0077228B">
          <w:rPr>
            <w:noProof/>
            <w:webHidden/>
          </w:rPr>
          <w:fldChar w:fldCharType="separate"/>
        </w:r>
        <w:r>
          <w:rPr>
            <w:noProof/>
            <w:webHidden/>
          </w:rPr>
          <w:t>10</w:t>
        </w:r>
        <w:r w:rsidR="0077228B">
          <w:rPr>
            <w:noProof/>
            <w:webHidden/>
          </w:rPr>
          <w:fldChar w:fldCharType="end"/>
        </w:r>
      </w:hyperlink>
    </w:p>
    <w:p w14:paraId="16F536B3" w14:textId="38BE28FD" w:rsidR="0077228B" w:rsidRDefault="005903AD">
      <w:pPr>
        <w:pStyle w:val="Innehll5"/>
        <w:rPr>
          <w:rFonts w:asciiTheme="minorHAnsi" w:eastAsiaTheme="minorEastAsia" w:hAnsiTheme="minorHAnsi"/>
          <w:noProof/>
          <w:kern w:val="2"/>
          <w:sz w:val="22"/>
          <w:lang w:eastAsia="sv-SE"/>
          <w14:ligatures w14:val="standardContextual"/>
        </w:rPr>
      </w:pPr>
      <w:hyperlink w:anchor="_Toc159342412" w:history="1">
        <w:r w:rsidR="0077228B" w:rsidRPr="004744DA">
          <w:rPr>
            <w:rStyle w:val="Hyperlnk"/>
            <w:noProof/>
          </w:rPr>
          <w:t>Utdrag ur protokoll vid regeringssammanträde den 27 mars 2024</w:t>
        </w:r>
        <w:r w:rsidR="0077228B">
          <w:rPr>
            <w:noProof/>
            <w:webHidden/>
          </w:rPr>
          <w:tab/>
        </w:r>
        <w:r w:rsidR="0077228B">
          <w:rPr>
            <w:noProof/>
            <w:webHidden/>
          </w:rPr>
          <w:fldChar w:fldCharType="begin"/>
        </w:r>
        <w:r w:rsidR="0077228B">
          <w:rPr>
            <w:noProof/>
            <w:webHidden/>
          </w:rPr>
          <w:instrText xml:space="preserve"> PAGEREF _Toc159342412 \h </w:instrText>
        </w:r>
        <w:r w:rsidR="0077228B">
          <w:rPr>
            <w:noProof/>
            <w:webHidden/>
          </w:rPr>
        </w:r>
        <w:r w:rsidR="0077228B">
          <w:rPr>
            <w:noProof/>
            <w:webHidden/>
          </w:rPr>
          <w:fldChar w:fldCharType="separate"/>
        </w:r>
        <w:r w:rsidR="00F57D4E">
          <w:rPr>
            <w:noProof/>
            <w:webHidden/>
          </w:rPr>
          <w:t>56</w:t>
        </w:r>
        <w:r w:rsidR="0077228B">
          <w:rPr>
            <w:noProof/>
            <w:webHidden/>
          </w:rPr>
          <w:fldChar w:fldCharType="end"/>
        </w:r>
      </w:hyperlink>
    </w:p>
    <w:p w14:paraId="75CCECE6" w14:textId="584021F4" w:rsidR="00E66E65" w:rsidRDefault="00E66E65" w:rsidP="00362009">
      <w:pPr>
        <w:pStyle w:val="Brdtextmedindrag"/>
      </w:pPr>
      <w:r>
        <w:fldChar w:fldCharType="end"/>
      </w:r>
    </w:p>
    <w:p w14:paraId="51A92ED0" w14:textId="5E9356A9" w:rsidR="00E66E65" w:rsidRPr="009C6229" w:rsidRDefault="00E66E65" w:rsidP="00333C9D">
      <w:pPr>
        <w:pStyle w:val="Rubrik1"/>
      </w:pPr>
      <w:r>
        <w:br w:type="page"/>
      </w:r>
      <w:bookmarkStart w:id="0" w:name="_Toc337537303"/>
      <w:bookmarkStart w:id="1" w:name="_Toc490212276"/>
      <w:bookmarkStart w:id="2" w:name="_Toc159342394"/>
      <w:bookmarkEnd w:id="0"/>
      <w:r w:rsidR="00406BE4" w:rsidRPr="00406BE4">
        <w:lastRenderedPageBreak/>
        <w:t>Ärendet och dess beredning</w:t>
      </w:r>
      <w:bookmarkEnd w:id="1"/>
      <w:bookmarkEnd w:id="2"/>
    </w:p>
    <w:p w14:paraId="7A68F2F5" w14:textId="72973B51" w:rsidR="00406BE4" w:rsidRPr="00406BE4" w:rsidRDefault="00406BE4" w:rsidP="00945472">
      <w:pPr>
        <w:pStyle w:val="Brdtext"/>
      </w:pPr>
      <w:r w:rsidRPr="00586CD5">
        <w:t xml:space="preserve">Riksrevisionen granskar regelbundet de ekonomiska propositionerna med utgångspunkt i hur regeringen redovisar finanspolitiken och tillämpar det finanspolitiska ramverket. Myndigheten har </w:t>
      </w:r>
      <w:proofErr w:type="gramStart"/>
      <w:r w:rsidRPr="00586CD5">
        <w:t>bl.a.</w:t>
      </w:r>
      <w:proofErr w:type="gramEnd"/>
      <w:r w:rsidRPr="00586CD5">
        <w:t xml:space="preserve"> granskat 202</w:t>
      </w:r>
      <w:r w:rsidR="00586CD5" w:rsidRPr="00586CD5">
        <w:t>3</w:t>
      </w:r>
      <w:r w:rsidRPr="00586CD5">
        <w:t xml:space="preserve"> års ekonomiska vårproposition (prop. 202</w:t>
      </w:r>
      <w:r w:rsidR="00586CD5" w:rsidRPr="00586CD5">
        <w:t>2</w:t>
      </w:r>
      <w:r w:rsidRPr="00586CD5">
        <w:t>/2</w:t>
      </w:r>
      <w:r w:rsidR="00586CD5" w:rsidRPr="00586CD5">
        <w:t>3</w:t>
      </w:r>
      <w:r w:rsidRPr="00586CD5">
        <w:t>:100) och budgetpropositionen för 202</w:t>
      </w:r>
      <w:r w:rsidR="00586CD5" w:rsidRPr="00586CD5">
        <w:t>4</w:t>
      </w:r>
      <w:r w:rsidRPr="00586CD5">
        <w:t xml:space="preserve"> (prop. 202</w:t>
      </w:r>
      <w:r w:rsidR="00586CD5" w:rsidRPr="00586CD5">
        <w:t>3</w:t>
      </w:r>
      <w:r w:rsidRPr="00586CD5">
        <w:t>/2</w:t>
      </w:r>
      <w:r w:rsidR="00586CD5" w:rsidRPr="00586CD5">
        <w:t>4</w:t>
      </w:r>
      <w:r w:rsidRPr="00586CD5">
        <w:t xml:space="preserve">:1) i syfte att </w:t>
      </w:r>
      <w:r w:rsidR="00816BCF" w:rsidRPr="00816BCF">
        <w:t>undersöka om krav och praxis, såsom de beskrivs i skrivelsen om det finanspoliska ramverket, uppfylls.</w:t>
      </w:r>
      <w:r w:rsidR="00816BCF">
        <w:t xml:space="preserve"> </w:t>
      </w:r>
      <w:r w:rsidRPr="00586CD5">
        <w:t xml:space="preserve">Granskningen har resulterat i rapporten </w:t>
      </w:r>
      <w:r w:rsidR="00816BCF">
        <w:t>R</w:t>
      </w:r>
      <w:r w:rsidR="00816BCF" w:rsidRPr="00586CD5">
        <w:t xml:space="preserve">egeringens tillämpning </w:t>
      </w:r>
      <w:r w:rsidR="00816BCF">
        <w:t>av d</w:t>
      </w:r>
      <w:r w:rsidRPr="00586CD5">
        <w:t>et finanspolitiska ramverket</w:t>
      </w:r>
      <w:r w:rsidR="00816BCF">
        <w:t xml:space="preserve"> </w:t>
      </w:r>
      <w:r w:rsidRPr="00586CD5">
        <w:t>202</w:t>
      </w:r>
      <w:r w:rsidR="00586CD5" w:rsidRPr="00586CD5">
        <w:t>3</w:t>
      </w:r>
      <w:r w:rsidRPr="00586CD5">
        <w:t xml:space="preserve"> (RiR 2023:</w:t>
      </w:r>
      <w:r w:rsidR="00586CD5" w:rsidRPr="00586CD5">
        <w:t>24</w:t>
      </w:r>
      <w:r w:rsidRPr="00586CD5">
        <w:t xml:space="preserve">), se bilagan. Riksdagen överlämnade Riksrevisionens rapport till regeringen den </w:t>
      </w:r>
      <w:r w:rsidR="00586CD5" w:rsidRPr="00586CD5">
        <w:t>14</w:t>
      </w:r>
      <w:r w:rsidR="00DD7980">
        <w:t> </w:t>
      </w:r>
      <w:r w:rsidR="00586CD5" w:rsidRPr="00586CD5">
        <w:t xml:space="preserve">december </w:t>
      </w:r>
      <w:r w:rsidRPr="00586CD5">
        <w:t>2023. I denna skrivelse behandlar regeringen de iakttagelser och rekommendationer som Riksrevisionen har redovisat i sin rapport.</w:t>
      </w:r>
    </w:p>
    <w:p w14:paraId="67F1867A" w14:textId="0BE4CABE" w:rsidR="00406BE4" w:rsidRDefault="00CA3289" w:rsidP="00406BE4">
      <w:pPr>
        <w:pStyle w:val="Rubrik1"/>
      </w:pPr>
      <w:bookmarkStart w:id="3" w:name="_Toc159342395"/>
      <w:r>
        <w:t>B</w:t>
      </w:r>
      <w:r w:rsidR="00DE75C7" w:rsidRPr="00DE75C7">
        <w:t xml:space="preserve">eskrivningen av indikatorer för bedömning </w:t>
      </w:r>
      <w:r w:rsidR="008B25E6">
        <w:t xml:space="preserve">av </w:t>
      </w:r>
      <w:r w:rsidR="00DE75C7" w:rsidRPr="00DE75C7">
        <w:t>finanspolitiken</w:t>
      </w:r>
      <w:bookmarkEnd w:id="3"/>
      <w:r w:rsidR="00DE75C7" w:rsidRPr="00DE75C7">
        <w:t xml:space="preserve"> </w:t>
      </w:r>
    </w:p>
    <w:p w14:paraId="647FA820" w14:textId="38E8DA1B" w:rsidR="00406BE4" w:rsidRDefault="00406BE4" w:rsidP="00406BE4">
      <w:pPr>
        <w:pStyle w:val="Rubrik2"/>
        <w:spacing w:before="0"/>
      </w:pPr>
      <w:bookmarkStart w:id="4" w:name="_Toc159342396"/>
      <w:r>
        <w:t>Riksrevisionens iakttagelser och rekommendation till regeringen</w:t>
      </w:r>
      <w:bookmarkEnd w:id="4"/>
    </w:p>
    <w:p w14:paraId="353375E5" w14:textId="789DBDDA" w:rsidR="009A5E22" w:rsidRDefault="00D61CA2" w:rsidP="003306F1">
      <w:pPr>
        <w:pStyle w:val="Brdtext"/>
      </w:pPr>
      <w:r>
        <w:t xml:space="preserve">Riksrevisionen konstaterar att regeringens bedömning av </w:t>
      </w:r>
      <w:r w:rsidR="00B012EC">
        <w:t xml:space="preserve">den </w:t>
      </w:r>
      <w:r>
        <w:t>finans</w:t>
      </w:r>
      <w:r w:rsidR="00B94EC4">
        <w:softHyphen/>
      </w:r>
      <w:r>
        <w:t>politiska inriktningen är i linje med det finanspolitiska ramverket</w:t>
      </w:r>
      <w:r w:rsidR="009052E2">
        <w:t xml:space="preserve">. Riksrevisionen </w:t>
      </w:r>
      <w:r>
        <w:t>anser att det finns brister i beskrivning</w:t>
      </w:r>
      <w:r w:rsidR="007D63F3">
        <w:t>en</w:t>
      </w:r>
      <w:r>
        <w:t xml:space="preserve"> av finans</w:t>
      </w:r>
      <w:r w:rsidR="00B94EC4">
        <w:softHyphen/>
      </w:r>
      <w:r>
        <w:t>politiken</w:t>
      </w:r>
      <w:r w:rsidR="009A5E22">
        <w:t>, eftersom</w:t>
      </w:r>
      <w:r w:rsidR="00F8554B">
        <w:t xml:space="preserve"> regeringen gjort flera ändringar av de indikatorer som den baserar sina bedömningar av finanspolitiken</w:t>
      </w:r>
      <w:r w:rsidR="00B012EC">
        <w:t xml:space="preserve"> på</w:t>
      </w:r>
      <w:r w:rsidR="00F8554B">
        <w:t xml:space="preserve">. </w:t>
      </w:r>
      <w:r w:rsidR="001D5625">
        <w:t xml:space="preserve">Riksrevisionen anser att </w:t>
      </w:r>
      <w:r w:rsidR="00CA67A2">
        <w:t>de förändringar som gjorts inte har motiverats tydligt.</w:t>
      </w:r>
    </w:p>
    <w:p w14:paraId="39E3546C" w14:textId="2655738C" w:rsidR="00DE75C7" w:rsidRPr="00D5189A" w:rsidRDefault="009605A5" w:rsidP="00BF7C2C">
      <w:pPr>
        <w:pStyle w:val="Brdtextmedindrag"/>
      </w:pPr>
      <w:r w:rsidRPr="00D5189A">
        <w:t xml:space="preserve">Riksrevisionen </w:t>
      </w:r>
      <w:r w:rsidR="00D61CA2" w:rsidRPr="00D5189A">
        <w:t xml:space="preserve">rekommenderar </w:t>
      </w:r>
      <w:r w:rsidR="00CA67A2" w:rsidRPr="00D5189A">
        <w:t xml:space="preserve">därför </w:t>
      </w:r>
      <w:r w:rsidR="00D61CA2" w:rsidRPr="00D5189A">
        <w:t xml:space="preserve">regeringen </w:t>
      </w:r>
      <w:r w:rsidR="00CA67A2" w:rsidRPr="00D5189A">
        <w:t xml:space="preserve">att </w:t>
      </w:r>
      <w:r w:rsidR="00E91EB2" w:rsidRPr="00D5189A">
        <w:t xml:space="preserve">öka transparensen i framtiden </w:t>
      </w:r>
      <w:r w:rsidR="00CA67A2" w:rsidRPr="00D5189A">
        <w:t xml:space="preserve">genom att </w:t>
      </w:r>
      <w:r w:rsidR="00E91EB2" w:rsidRPr="00D5189A">
        <w:t xml:space="preserve">vara </w:t>
      </w:r>
      <w:r w:rsidR="00D61CA2" w:rsidRPr="00D5189A">
        <w:t xml:space="preserve">tydligare med varför det finns behov av nya indikatorer, eller förändringar av befintliga, vid bedömningen av </w:t>
      </w:r>
      <w:r w:rsidR="00B012EC">
        <w:t>om</w:t>
      </w:r>
      <w:r w:rsidR="00D61CA2" w:rsidRPr="00D5189A">
        <w:t xml:space="preserve"> finanspolitiken är expansiv, neutral eller åtstramande.</w:t>
      </w:r>
    </w:p>
    <w:p w14:paraId="12B4B475" w14:textId="468A3D51" w:rsidR="00406BE4" w:rsidRDefault="00406BE4" w:rsidP="00406BE4">
      <w:pPr>
        <w:pStyle w:val="Rubrik2"/>
      </w:pPr>
      <w:bookmarkStart w:id="5" w:name="_Toc159342397"/>
      <w:r w:rsidRPr="00406BE4">
        <w:t>Regeringens bedömning av Riksrevisionens iakttagelser och rekommendation</w:t>
      </w:r>
      <w:bookmarkEnd w:id="5"/>
    </w:p>
    <w:p w14:paraId="3C1028F9" w14:textId="636F4E32" w:rsidR="0044698E" w:rsidRDefault="0044698E" w:rsidP="0015558A">
      <w:pPr>
        <w:pStyle w:val="Brdtextmedindrag"/>
        <w:ind w:firstLine="0"/>
      </w:pPr>
      <w:r>
        <w:t xml:space="preserve">Regeringen arbetar kontinuerligt för att bli mer transparent och för att fördjupa analysen </w:t>
      </w:r>
      <w:r w:rsidR="002A220F">
        <w:t>av</w:t>
      </w:r>
      <w:r>
        <w:t xml:space="preserve"> finanspolitikens effekter på makroekonomin</w:t>
      </w:r>
      <w:r w:rsidR="00A75E62">
        <w:t>. U</w:t>
      </w:r>
      <w:r w:rsidR="00324F58">
        <w:t xml:space="preserve">töver den </w:t>
      </w:r>
      <w:r w:rsidR="003F13E1">
        <w:t>uppdelning</w:t>
      </w:r>
      <w:r w:rsidR="00324F58">
        <w:t xml:space="preserve"> av </w:t>
      </w:r>
      <w:r w:rsidR="00DB5C63">
        <w:t>s</w:t>
      </w:r>
      <w:r w:rsidR="00324F58">
        <w:t>parandet</w:t>
      </w:r>
      <w:r w:rsidR="003F13E1">
        <w:t>s förändring på olika förklaringsfaktorer</w:t>
      </w:r>
      <w:r w:rsidR="00310B38">
        <w:t xml:space="preserve"> som redovisas</w:t>
      </w:r>
      <w:r w:rsidR="00324F58">
        <w:t xml:space="preserve"> </w:t>
      </w:r>
      <w:r>
        <w:t>h</w:t>
      </w:r>
      <w:r w:rsidR="00A75E62">
        <w:t>ar en</w:t>
      </w:r>
      <w:r w:rsidR="00324F58">
        <w:t xml:space="preserve"> sammanfattande bedömning </w:t>
      </w:r>
      <w:r w:rsidR="00A75E62">
        <w:t xml:space="preserve">lagts till </w:t>
      </w:r>
      <w:r w:rsidR="008276E1">
        <w:t>(</w:t>
      </w:r>
      <w:r w:rsidR="00263492">
        <w:t>prop. 2023/24</w:t>
      </w:r>
      <w:r w:rsidR="002A220F">
        <w:t>:</w:t>
      </w:r>
      <w:r w:rsidR="00263492">
        <w:t xml:space="preserve">1 </w:t>
      </w:r>
      <w:r w:rsidR="00196D65">
        <w:t xml:space="preserve">Förslag till statens budget, finansplan </w:t>
      </w:r>
      <w:proofErr w:type="gramStart"/>
      <w:r w:rsidR="00196D65">
        <w:t>m.m.</w:t>
      </w:r>
      <w:proofErr w:type="gramEnd"/>
      <w:r w:rsidR="00196D65">
        <w:t xml:space="preserve"> </w:t>
      </w:r>
      <w:r w:rsidR="00263492">
        <w:t>avsnitt 8.2</w:t>
      </w:r>
      <w:r w:rsidR="008276E1">
        <w:t>)</w:t>
      </w:r>
      <w:r w:rsidR="00324F58">
        <w:t xml:space="preserve">. Syftet har varit att utifrån </w:t>
      </w:r>
      <w:r w:rsidR="008276E1">
        <w:t xml:space="preserve">flera </w:t>
      </w:r>
      <w:r w:rsidR="00324F58">
        <w:t xml:space="preserve">indikatorer </w:t>
      </w:r>
      <w:r w:rsidR="008276E1">
        <w:t>ge en mer nyanserad bild av utvecklingen</w:t>
      </w:r>
      <w:r w:rsidR="00FE59FE">
        <w:t xml:space="preserve">. </w:t>
      </w:r>
      <w:r w:rsidR="008276E1">
        <w:t>A</w:t>
      </w:r>
      <w:r w:rsidR="00A75E62" w:rsidRPr="00324F58">
        <w:t xml:space="preserve">tt inkludera </w:t>
      </w:r>
      <w:r w:rsidR="00A75FDC">
        <w:t>fler</w:t>
      </w:r>
      <w:r w:rsidR="00FE59FE" w:rsidDel="00A75FDC">
        <w:t xml:space="preserve"> </w:t>
      </w:r>
      <w:r w:rsidR="00A75E62" w:rsidRPr="00324F58" w:rsidDel="00A75FDC">
        <w:t xml:space="preserve">mått </w:t>
      </w:r>
      <w:r w:rsidR="003F13E1">
        <w:t xml:space="preserve">i redovisningen </w:t>
      </w:r>
      <w:r w:rsidR="00FE59FE">
        <w:t xml:space="preserve">ligger i linje med de mått </w:t>
      </w:r>
      <w:r w:rsidR="00A75E62" w:rsidRPr="00324F58">
        <w:t>och den terminolog</w:t>
      </w:r>
      <w:r w:rsidR="009B75B3">
        <w:t>i</w:t>
      </w:r>
      <w:r w:rsidR="00A75E62" w:rsidRPr="00324F58">
        <w:t xml:space="preserve"> som används </w:t>
      </w:r>
      <w:proofErr w:type="gramStart"/>
      <w:r w:rsidR="00A75E62" w:rsidRPr="00324F58">
        <w:t>bl.a.</w:t>
      </w:r>
      <w:proofErr w:type="gramEnd"/>
      <w:r w:rsidR="00A75E62" w:rsidRPr="00324F58">
        <w:t xml:space="preserve"> av </w:t>
      </w:r>
      <w:r w:rsidR="005A4780">
        <w:t>F</w:t>
      </w:r>
      <w:r w:rsidR="00A75E62" w:rsidRPr="00324F58">
        <w:t>inanspolitiska rådet (</w:t>
      </w:r>
      <w:r w:rsidR="009B75B3">
        <w:t>Svensk finans</w:t>
      </w:r>
      <w:r w:rsidR="004F2F90">
        <w:softHyphen/>
      </w:r>
      <w:r w:rsidR="009B75B3">
        <w:t xml:space="preserve">politik </w:t>
      </w:r>
      <w:r w:rsidR="001E6311" w:rsidRPr="00586CD5">
        <w:t>–</w:t>
      </w:r>
      <w:r w:rsidR="009B75B3">
        <w:t xml:space="preserve"> </w:t>
      </w:r>
      <w:r w:rsidR="00EE3EE1">
        <w:t>F</w:t>
      </w:r>
      <w:r w:rsidR="00FE59FE">
        <w:t>inanspolitiska rådets årsrapport</w:t>
      </w:r>
      <w:r w:rsidR="00A75E62" w:rsidRPr="00324F58">
        <w:t xml:space="preserve"> 2023) </w:t>
      </w:r>
      <w:r w:rsidR="009B75B3">
        <w:t xml:space="preserve">och </w:t>
      </w:r>
      <w:r w:rsidR="00A75E62" w:rsidRPr="00324F58">
        <w:t xml:space="preserve">European </w:t>
      </w:r>
      <w:proofErr w:type="spellStart"/>
      <w:r w:rsidR="00A75E62" w:rsidRPr="00324F58">
        <w:t>Fiscal</w:t>
      </w:r>
      <w:proofErr w:type="spellEnd"/>
      <w:r w:rsidR="00A75E62" w:rsidRPr="00324F58">
        <w:t xml:space="preserve"> Board (</w:t>
      </w:r>
      <w:proofErr w:type="spellStart"/>
      <w:r w:rsidR="00A75E62" w:rsidRPr="00324F58">
        <w:t>Assessment</w:t>
      </w:r>
      <w:proofErr w:type="spellEnd"/>
      <w:r w:rsidR="00A75E62" w:rsidRPr="00324F58">
        <w:t xml:space="preserve"> of the </w:t>
      </w:r>
      <w:proofErr w:type="spellStart"/>
      <w:r w:rsidR="00A75E62" w:rsidRPr="00324F58">
        <w:t>fiscal</w:t>
      </w:r>
      <w:proofErr w:type="spellEnd"/>
      <w:r w:rsidR="00A75E62" w:rsidRPr="00324F58">
        <w:t xml:space="preserve"> </w:t>
      </w:r>
      <w:proofErr w:type="spellStart"/>
      <w:r w:rsidR="00A75E62" w:rsidRPr="00324F58">
        <w:t>stance</w:t>
      </w:r>
      <w:proofErr w:type="spellEnd"/>
      <w:r w:rsidR="00A75E62" w:rsidRPr="00324F58">
        <w:t xml:space="preserve"> </w:t>
      </w:r>
      <w:proofErr w:type="spellStart"/>
      <w:r w:rsidR="00A75E62" w:rsidRPr="00324F58">
        <w:t>appropriate</w:t>
      </w:r>
      <w:proofErr w:type="spellEnd"/>
      <w:r w:rsidR="00A75E62" w:rsidRPr="00324F58">
        <w:t xml:space="preserve"> for the </w:t>
      </w:r>
      <w:r w:rsidR="00A75FDC">
        <w:t>E</w:t>
      </w:r>
      <w:r w:rsidR="00A75E62" w:rsidRPr="00324F58">
        <w:t>uro area in 202</w:t>
      </w:r>
      <w:r w:rsidR="00FC74E0">
        <w:t>4</w:t>
      </w:r>
      <w:r w:rsidR="00A75E62" w:rsidRPr="00324F58">
        <w:t>).</w:t>
      </w:r>
      <w:r w:rsidR="00A75FDC">
        <w:t xml:space="preserve"> Regeringen </w:t>
      </w:r>
      <w:r w:rsidR="00805FEC">
        <w:t xml:space="preserve">delar delvis Riksrevisionens bild att de förändringar av </w:t>
      </w:r>
      <w:r w:rsidR="00805FEC">
        <w:lastRenderedPageBreak/>
        <w:t>redovisningen som gjorts skulle kunna ha motiverats tydligare. Regeringen delar Riksrevisionens syn att det är viktigt att redovisningen är tydlig och transparent.</w:t>
      </w:r>
    </w:p>
    <w:p w14:paraId="659F19E7" w14:textId="28D5C36A" w:rsidR="00BF7C2C" w:rsidRDefault="00B63696" w:rsidP="00BF7C2C">
      <w:pPr>
        <w:pStyle w:val="Rubrik1"/>
      </w:pPr>
      <w:bookmarkStart w:id="6" w:name="_Toc159342398"/>
      <w:r w:rsidRPr="00B63696">
        <w:t>Prognosjämförelsen för strukturellt sparande</w:t>
      </w:r>
      <w:bookmarkEnd w:id="6"/>
    </w:p>
    <w:p w14:paraId="5C9A234C" w14:textId="31F02A9A" w:rsidR="00406BE4" w:rsidRDefault="00406BE4" w:rsidP="00CF0C4A">
      <w:pPr>
        <w:pStyle w:val="Rubrik2"/>
        <w:spacing w:before="0"/>
      </w:pPr>
      <w:bookmarkStart w:id="7" w:name="_Toc159342399"/>
      <w:r>
        <w:t>Riksrevisionens iakttagelser och rekommendation till regeringen</w:t>
      </w:r>
      <w:bookmarkEnd w:id="7"/>
    </w:p>
    <w:p w14:paraId="7991A4C2" w14:textId="2FEB5371" w:rsidR="00706900" w:rsidRDefault="008D331B" w:rsidP="008E46FA">
      <w:pPr>
        <w:pStyle w:val="Brdtextmedindrag"/>
        <w:ind w:firstLine="0"/>
      </w:pPr>
      <w:r>
        <w:t xml:space="preserve">Riksrevisionen </w:t>
      </w:r>
      <w:r w:rsidR="00DA0C02">
        <w:t>anser</w:t>
      </w:r>
      <w:r>
        <w:t xml:space="preserve"> att regeringens prognosjämförelser</w:t>
      </w:r>
      <w:r w:rsidR="005A4780">
        <w:t xml:space="preserve"> för strukturellt sparande</w:t>
      </w:r>
      <w:r>
        <w:t xml:space="preserve"> </w:t>
      </w:r>
      <w:r w:rsidR="00DA0C02">
        <w:t>behöver utvecklas</w:t>
      </w:r>
      <w:r>
        <w:t xml:space="preserve">. </w:t>
      </w:r>
      <w:r w:rsidR="00DA0C02">
        <w:t>Riksrevisionen menar att prognosjäm</w:t>
      </w:r>
      <w:r w:rsidR="004F2F90">
        <w:softHyphen/>
      </w:r>
      <w:r w:rsidR="00DA0C02">
        <w:t>förelserna</w:t>
      </w:r>
      <w:r>
        <w:t xml:space="preserve"> </w:t>
      </w:r>
      <w:r w:rsidR="00DA0C02">
        <w:t xml:space="preserve">visserligen </w:t>
      </w:r>
      <w:r>
        <w:t>har förbättrats sedan tidigare år, men</w:t>
      </w:r>
      <w:r w:rsidR="00DA0C02">
        <w:t xml:space="preserve"> att de skillnader som finns i metoderna hos de olika prognosmakarna ställer högre krav på </w:t>
      </w:r>
      <w:r w:rsidR="001E6311">
        <w:t xml:space="preserve">en </w:t>
      </w:r>
      <w:r w:rsidR="00DA0C02">
        <w:t xml:space="preserve">tydlig </w:t>
      </w:r>
      <w:r w:rsidR="001E6311">
        <w:t>och</w:t>
      </w:r>
      <w:r w:rsidR="00DA0C02">
        <w:t xml:space="preserve"> detaljerad redovisning </w:t>
      </w:r>
      <w:r w:rsidR="00DA0C02" w:rsidRPr="00DA0C02">
        <w:t>för det strukturella sparandet.</w:t>
      </w:r>
    </w:p>
    <w:p w14:paraId="20490336" w14:textId="65D53055" w:rsidR="00406BE4" w:rsidRDefault="00610011" w:rsidP="00706900">
      <w:pPr>
        <w:pStyle w:val="Brdtextmedindrag"/>
      </w:pPr>
      <w:r>
        <w:t>Riksrevisionen rekommenderar därför regeringen att fortsätta utveckla prognosjämförelserna.</w:t>
      </w:r>
    </w:p>
    <w:p w14:paraId="2C0CF7F9" w14:textId="3A8F5B1A" w:rsidR="00406BE4" w:rsidRDefault="00406BE4" w:rsidP="00406BE4">
      <w:pPr>
        <w:pStyle w:val="Rubrik2"/>
      </w:pPr>
      <w:bookmarkStart w:id="8" w:name="_Toc159342400"/>
      <w:r w:rsidRPr="00406BE4">
        <w:t>Regeringens bedömning av Riksrevisionens iakttagelser och rekommendation</w:t>
      </w:r>
      <w:bookmarkEnd w:id="8"/>
    </w:p>
    <w:p w14:paraId="28A6CB4A" w14:textId="2336E95B" w:rsidR="00DE75C7" w:rsidRPr="00DE75C7" w:rsidRDefault="00F36522" w:rsidP="00DE75C7">
      <w:pPr>
        <w:pStyle w:val="Brdtext"/>
      </w:pPr>
      <w:r w:rsidRPr="00F36522">
        <w:t xml:space="preserve">Regeringen </w:t>
      </w:r>
      <w:r w:rsidR="00C848FC">
        <w:t>välkomnar</w:t>
      </w:r>
      <w:r w:rsidRPr="00F36522">
        <w:t xml:space="preserve"> </w:t>
      </w:r>
      <w:r w:rsidR="00C848FC" w:rsidRPr="00C848FC">
        <w:t>Riksrevisionens syn på betydelsen av prognos</w:t>
      </w:r>
      <w:r w:rsidR="00C848FC">
        <w:t>-</w:t>
      </w:r>
      <w:r w:rsidR="00C848FC" w:rsidRPr="00C848FC">
        <w:t>jämförelser</w:t>
      </w:r>
      <w:r w:rsidR="00D60EA0">
        <w:t xml:space="preserve"> med andra bedömare</w:t>
      </w:r>
      <w:r w:rsidR="00C848FC" w:rsidRPr="00C848FC">
        <w:t xml:space="preserve">. </w:t>
      </w:r>
      <w:r w:rsidR="00DF14B5">
        <w:t>Mot bakg</w:t>
      </w:r>
      <w:r w:rsidR="00FE07B6">
        <w:t>r</w:t>
      </w:r>
      <w:r w:rsidR="00DF14B5">
        <w:t>und av det och efter att Riks</w:t>
      </w:r>
      <w:r w:rsidR="00580C5F">
        <w:softHyphen/>
      </w:r>
      <w:r w:rsidR="00DF14B5">
        <w:t xml:space="preserve">revisionen i tidigare </w:t>
      </w:r>
      <w:proofErr w:type="gramStart"/>
      <w:r w:rsidR="00DF14B5">
        <w:t>års rapporter</w:t>
      </w:r>
      <w:proofErr w:type="gramEnd"/>
      <w:r w:rsidR="00DF14B5">
        <w:t xml:space="preserve"> har </w:t>
      </w:r>
      <w:r w:rsidR="005A4780">
        <w:t xml:space="preserve">lämnat </w:t>
      </w:r>
      <w:r w:rsidR="00DF14B5">
        <w:t xml:space="preserve">liknande rekommendationer har regeringen </w:t>
      </w:r>
      <w:r w:rsidR="00C848FC" w:rsidRPr="00C848FC">
        <w:t>utvecklat redovisningen av prognosjämförelse</w:t>
      </w:r>
      <w:r w:rsidR="001E6311">
        <w:t>r</w:t>
      </w:r>
      <w:r w:rsidR="00C848FC" w:rsidRPr="00C848FC">
        <w:t>n</w:t>
      </w:r>
      <w:r w:rsidR="001E6311">
        <w:t>a</w:t>
      </w:r>
      <w:r w:rsidR="00C848FC" w:rsidRPr="00C848FC">
        <w:t xml:space="preserve"> och arbetar löpande med att förbättra redovisningen.</w:t>
      </w:r>
    </w:p>
    <w:p w14:paraId="0891DEA2" w14:textId="77777777" w:rsidR="00406BE4" w:rsidRDefault="00406BE4" w:rsidP="00406BE4">
      <w:pPr>
        <w:pStyle w:val="Rubrik1"/>
      </w:pPr>
      <w:bookmarkStart w:id="9" w:name="_Toc159342401"/>
      <w:r>
        <w:t>Beräkningsmetoden för det strukturella sparandet</w:t>
      </w:r>
      <w:bookmarkEnd w:id="9"/>
    </w:p>
    <w:p w14:paraId="5F1691CA" w14:textId="77777777" w:rsidR="00406BE4" w:rsidRDefault="00406BE4" w:rsidP="00406BE4">
      <w:pPr>
        <w:pStyle w:val="Rubrik2"/>
        <w:spacing w:before="0"/>
      </w:pPr>
      <w:bookmarkStart w:id="10" w:name="_Toc159342402"/>
      <w:r>
        <w:t>Riksrevisionens iakttagelser och rekommendation till regeringen</w:t>
      </w:r>
      <w:bookmarkEnd w:id="10"/>
    </w:p>
    <w:p w14:paraId="0C31A594" w14:textId="2998A86D" w:rsidR="002D20B7" w:rsidRDefault="003A39DF" w:rsidP="00D4505C">
      <w:pPr>
        <w:pStyle w:val="Brdtext"/>
      </w:pPr>
      <w:r>
        <w:t>Riksrevisionen konstaterar att</w:t>
      </w:r>
      <w:r w:rsidRPr="003A39DF">
        <w:t xml:space="preserve"> </w:t>
      </w:r>
      <w:r w:rsidR="00A748F8">
        <w:t>r</w:t>
      </w:r>
      <w:r w:rsidRPr="003A39DF">
        <w:t xml:space="preserve">egeringens </w:t>
      </w:r>
      <w:r w:rsidR="00016789">
        <w:t>förändr</w:t>
      </w:r>
      <w:r w:rsidR="002D20B7">
        <w:t>ade metod</w:t>
      </w:r>
      <w:r w:rsidRPr="003A39DF">
        <w:t xml:space="preserve"> för att beräkna potentiell BNP i löpande priser har stor betydelse för beräkningen av strukturellt sparande.</w:t>
      </w:r>
      <w:r>
        <w:t xml:space="preserve"> Riksrevisionen </w:t>
      </w:r>
      <w:r w:rsidR="00CC133B">
        <w:t xml:space="preserve">bekräftar </w:t>
      </w:r>
      <w:r>
        <w:t>att metodförändringen</w:t>
      </w:r>
      <w:r w:rsidR="008858E9">
        <w:t xml:space="preserve"> har</w:t>
      </w:r>
      <w:r>
        <w:t xml:space="preserve"> inneburit en jämnare utveckling av det strukture</w:t>
      </w:r>
      <w:r w:rsidR="00A748F8">
        <w:t>l</w:t>
      </w:r>
      <w:r>
        <w:t>la sparandet</w:t>
      </w:r>
      <w:r w:rsidR="00CC60A9">
        <w:t xml:space="preserve"> </w:t>
      </w:r>
      <w:r w:rsidR="00183D53">
        <w:br/>
      </w:r>
      <w:r w:rsidR="00A748F8" w:rsidRPr="003A39DF">
        <w:t>2024</w:t>
      </w:r>
      <w:r w:rsidR="00183D53">
        <w:t>–</w:t>
      </w:r>
      <w:r w:rsidR="00A748F8" w:rsidRPr="003A39DF">
        <w:t>2026</w:t>
      </w:r>
      <w:r w:rsidR="00A748F8">
        <w:t xml:space="preserve">, vilket </w:t>
      </w:r>
      <w:r w:rsidR="00DE584A">
        <w:t xml:space="preserve">enligt myndigheten </w:t>
      </w:r>
      <w:r w:rsidR="00A748F8">
        <w:t>även har varit syftet med metod</w:t>
      </w:r>
      <w:r w:rsidR="004F2F90">
        <w:softHyphen/>
      </w:r>
      <w:r w:rsidR="00A748F8">
        <w:t>förändringen från regeringens sida.</w:t>
      </w:r>
      <w:r w:rsidR="00DE584A">
        <w:t xml:space="preserve"> </w:t>
      </w:r>
      <w:r w:rsidR="00BC5A7D">
        <w:t>Myndigheten</w:t>
      </w:r>
      <w:r>
        <w:t xml:space="preserve"> </w:t>
      </w:r>
      <w:r w:rsidR="00AD0396">
        <w:t>visar</w:t>
      </w:r>
      <w:r>
        <w:t xml:space="preserve"> också att det strukturella sparandet skulle ha överstigit överskottsmålet 2023 och 2024 om den</w:t>
      </w:r>
      <w:r w:rsidR="00A748F8">
        <w:t xml:space="preserve"> </w:t>
      </w:r>
      <w:r>
        <w:t>tidigare metoden hade använts</w:t>
      </w:r>
      <w:r w:rsidR="009C7FBD">
        <w:t xml:space="preserve"> och påpekar att regeringen, om det </w:t>
      </w:r>
      <w:r w:rsidR="009C7FBD">
        <w:lastRenderedPageBreak/>
        <w:t xml:space="preserve">finns </w:t>
      </w:r>
      <w:r w:rsidR="00173530">
        <w:t>e</w:t>
      </w:r>
      <w:r w:rsidR="00860A9C">
        <w:t xml:space="preserve">n tydlig avvikelse från </w:t>
      </w:r>
      <w:r w:rsidR="00173530">
        <w:t>överskottsmålet</w:t>
      </w:r>
      <w:r w:rsidR="009C7FBD">
        <w:t>,</w:t>
      </w:r>
      <w:r w:rsidR="00A748F8">
        <w:t xml:space="preserve"> enligt budgetlagen </w:t>
      </w:r>
      <w:r w:rsidR="00127BF2">
        <w:t xml:space="preserve">(2011:203) </w:t>
      </w:r>
      <w:r w:rsidR="009C7FBD">
        <w:t xml:space="preserve">är </w:t>
      </w:r>
      <w:r w:rsidR="00A748F8">
        <w:t>skyldig att redovisa en plan för en återgång till målet.</w:t>
      </w:r>
      <w:r w:rsidR="00173530">
        <w:t xml:space="preserve"> Riksrevisionen konstaterar även att metodförändringen påverkar bilden av </w:t>
      </w:r>
      <w:r w:rsidR="00173530" w:rsidRPr="00173530">
        <w:t>finanspolitikens inriktning</w:t>
      </w:r>
      <w:r w:rsidR="00173530">
        <w:t>.</w:t>
      </w:r>
      <w:r w:rsidR="00CF1903">
        <w:t xml:space="preserve"> I föregående </w:t>
      </w:r>
      <w:proofErr w:type="gramStart"/>
      <w:r w:rsidR="00CF1903">
        <w:t>års rapport</w:t>
      </w:r>
      <w:proofErr w:type="gramEnd"/>
      <w:r w:rsidR="00CF1903">
        <w:t xml:space="preserve"> bedömde Riks</w:t>
      </w:r>
      <w:r w:rsidR="00212DFE">
        <w:softHyphen/>
      </w:r>
      <w:r w:rsidR="00CF1903">
        <w:t xml:space="preserve">revisionen </w:t>
      </w:r>
      <w:r w:rsidR="00CF1903" w:rsidRPr="00CF1903">
        <w:t xml:space="preserve">att den </w:t>
      </w:r>
      <w:r w:rsidR="00CF1903">
        <w:t>förändrade</w:t>
      </w:r>
      <w:r w:rsidR="00CF1903" w:rsidRPr="00CF1903">
        <w:t xml:space="preserve"> metoden avviker från </w:t>
      </w:r>
      <w:r w:rsidR="00CF1903">
        <w:t xml:space="preserve">den </w:t>
      </w:r>
      <w:r w:rsidR="00CF1903" w:rsidRPr="00CF1903">
        <w:t>vedertagna metoden</w:t>
      </w:r>
      <w:r w:rsidR="00CF1903">
        <w:t>.</w:t>
      </w:r>
    </w:p>
    <w:p w14:paraId="660317B3" w14:textId="3F05BFAA" w:rsidR="004E0A64" w:rsidRDefault="00127BF2" w:rsidP="00D4505C">
      <w:pPr>
        <w:pStyle w:val="Brdtextmedindrag"/>
      </w:pPr>
      <w:r w:rsidRPr="00127BF2">
        <w:t xml:space="preserve">Riksrevisionen rekommenderar, liksom i föregående </w:t>
      </w:r>
      <w:proofErr w:type="gramStart"/>
      <w:r w:rsidRPr="00127BF2">
        <w:t>års rapport</w:t>
      </w:r>
      <w:proofErr w:type="gramEnd"/>
      <w:r w:rsidRPr="00127BF2">
        <w:t xml:space="preserve">, </w:t>
      </w:r>
      <w:r w:rsidR="00AD0396">
        <w:t>regeringen att åter</w:t>
      </w:r>
      <w:r w:rsidR="00AD0396" w:rsidRPr="00E3614C">
        <w:t xml:space="preserve"> etablera en vedertagen metod för att beräkna det strukturella sparandet</w:t>
      </w:r>
      <w:r w:rsidR="00AD0396">
        <w:t xml:space="preserve">, som är gemensam för </w:t>
      </w:r>
      <w:r w:rsidR="00AD0396" w:rsidRPr="004E0A64">
        <w:t>regeringen, Ekonomi</w:t>
      </w:r>
      <w:r w:rsidR="00EC6CE8">
        <w:softHyphen/>
      </w:r>
      <w:r w:rsidR="00AD0396" w:rsidRPr="004E0A64">
        <w:t>styrningsverket och Konjunkturinstitutet</w:t>
      </w:r>
      <w:r w:rsidR="00AD0396">
        <w:t>. Riksrevisionen</w:t>
      </w:r>
      <w:r w:rsidR="004E0A64">
        <w:t xml:space="preserve"> </w:t>
      </w:r>
      <w:r w:rsidR="00AD0396">
        <w:t xml:space="preserve">anger att </w:t>
      </w:r>
      <w:r w:rsidR="003462CE" w:rsidRPr="00E3614C">
        <w:t>arbete</w:t>
      </w:r>
      <w:r w:rsidR="00746F8C">
        <w:t>t med att etablera en vedertagen metod</w:t>
      </w:r>
      <w:r w:rsidR="003462CE" w:rsidRPr="00E3614C">
        <w:t xml:space="preserve"> </w:t>
      </w:r>
      <w:r w:rsidR="0058365A">
        <w:t>bör göras</w:t>
      </w:r>
      <w:r>
        <w:t xml:space="preserve"> senast</w:t>
      </w:r>
      <w:r w:rsidR="0058365A">
        <w:t xml:space="preserve"> </w:t>
      </w:r>
      <w:r w:rsidR="005A796A">
        <w:t>i samband med</w:t>
      </w:r>
      <w:r w:rsidR="0058365A">
        <w:t xml:space="preserve"> </w:t>
      </w:r>
      <w:r w:rsidR="003462CE" w:rsidRPr="00E3614C">
        <w:t>översyn</w:t>
      </w:r>
      <w:r w:rsidR="0058365A">
        <w:t>en</w:t>
      </w:r>
      <w:r w:rsidR="003462CE" w:rsidRPr="00E3614C">
        <w:t xml:space="preserve"> av </w:t>
      </w:r>
      <w:r w:rsidR="007D180F">
        <w:t xml:space="preserve">det finanspolitiska ramverket, dvs. </w:t>
      </w:r>
      <w:r w:rsidR="002526BF">
        <w:t xml:space="preserve">av </w:t>
      </w:r>
      <w:r w:rsidR="007D180F">
        <w:t xml:space="preserve">kommittén som ser över </w:t>
      </w:r>
      <w:r w:rsidR="003A090A">
        <w:t>målet för de</w:t>
      </w:r>
      <w:r w:rsidR="007D180F">
        <w:t>t</w:t>
      </w:r>
      <w:r w:rsidR="003A090A">
        <w:t xml:space="preserve"> finansiella sparande</w:t>
      </w:r>
      <w:r w:rsidR="00E5630A">
        <w:t>t</w:t>
      </w:r>
      <w:r w:rsidR="0058365A">
        <w:t>.</w:t>
      </w:r>
    </w:p>
    <w:p w14:paraId="64463409" w14:textId="0C884EAC" w:rsidR="00406BE4" w:rsidRDefault="00406BE4" w:rsidP="00406BE4">
      <w:pPr>
        <w:pStyle w:val="Rubrik2"/>
      </w:pPr>
      <w:bookmarkStart w:id="11" w:name="_Toc159342403"/>
      <w:r w:rsidRPr="00406BE4">
        <w:t>Regeringens bedöm</w:t>
      </w:r>
      <w:r w:rsidR="00216742">
        <w:t>n</w:t>
      </w:r>
      <w:r w:rsidRPr="00406BE4">
        <w:t>ing av Riksrevisionens iakttagelser och rekommendation</w:t>
      </w:r>
      <w:bookmarkEnd w:id="11"/>
    </w:p>
    <w:p w14:paraId="4043ECAA" w14:textId="77D0999D" w:rsidR="00DA579D" w:rsidRDefault="00BC5667" w:rsidP="00DA579D">
      <w:pPr>
        <w:pStyle w:val="Brdtext"/>
      </w:pPr>
      <w:r w:rsidRPr="00F719B8">
        <w:t>Regeringen delar till viss del Riksrevisionens bedömning</w:t>
      </w:r>
      <w:r w:rsidR="000A2B7B">
        <w:t xml:space="preserve">. </w:t>
      </w:r>
      <w:r w:rsidRPr="00F719B8">
        <w:t>Regeringen</w:t>
      </w:r>
      <w:r w:rsidR="00D4505C">
        <w:t xml:space="preserve"> </w:t>
      </w:r>
      <w:r w:rsidRPr="00F719B8">
        <w:t>anser att det är av största vikt att det är transparent och tydligt vilka</w:t>
      </w:r>
      <w:r w:rsidR="00D4505C">
        <w:t xml:space="preserve"> </w:t>
      </w:r>
      <w:r w:rsidRPr="00F719B8">
        <w:t>metoder och indikatorer som används för att utvärdera måluppfyllelsen av</w:t>
      </w:r>
      <w:r w:rsidR="00D4505C">
        <w:t xml:space="preserve"> </w:t>
      </w:r>
      <w:r w:rsidRPr="00F719B8">
        <w:t>det finanspolitiska ramverket. I anslutning till budgetpropositioner</w:t>
      </w:r>
      <w:r w:rsidR="00D4505C">
        <w:t xml:space="preserve"> </w:t>
      </w:r>
      <w:r w:rsidRPr="00F719B8">
        <w:t>publicerar regeringen därför metodpromemorior som beskriver metoden</w:t>
      </w:r>
      <w:r w:rsidR="00D4505C">
        <w:t xml:space="preserve"> </w:t>
      </w:r>
      <w:r w:rsidRPr="00F719B8">
        <w:t xml:space="preserve">för beräkning av det strukturella sparandet och potentiell </w:t>
      </w:r>
      <w:r w:rsidR="00746F8C" w:rsidRPr="00F719B8">
        <w:t xml:space="preserve">BNP. </w:t>
      </w:r>
      <w:r w:rsidR="002D20B7">
        <w:t>Regeringen</w:t>
      </w:r>
      <w:r w:rsidR="00D4505C">
        <w:t xml:space="preserve"> </w:t>
      </w:r>
      <w:r w:rsidR="002D20B7">
        <w:t xml:space="preserve">har tagit till sig av </w:t>
      </w:r>
      <w:r w:rsidR="00746F8C" w:rsidRPr="00F719B8">
        <w:t>Riksrevisionen</w:t>
      </w:r>
      <w:r w:rsidR="002D20B7">
        <w:t>s</w:t>
      </w:r>
      <w:r w:rsidR="00746F8C" w:rsidRPr="00F719B8">
        <w:t xml:space="preserve"> rekommendation</w:t>
      </w:r>
      <w:r w:rsidR="002D20B7">
        <w:t>er</w:t>
      </w:r>
      <w:r w:rsidR="00746F8C" w:rsidRPr="00F719B8">
        <w:t xml:space="preserve"> i föregående </w:t>
      </w:r>
      <w:proofErr w:type="gramStart"/>
      <w:r w:rsidR="00746F8C" w:rsidRPr="00F719B8">
        <w:t>års</w:t>
      </w:r>
      <w:r w:rsidR="00D4505C">
        <w:t xml:space="preserve"> </w:t>
      </w:r>
      <w:r w:rsidR="00746F8C" w:rsidRPr="00F719B8">
        <w:t>rapport</w:t>
      </w:r>
      <w:proofErr w:type="gramEnd"/>
      <w:r w:rsidR="002D20B7">
        <w:t xml:space="preserve"> och</w:t>
      </w:r>
      <w:r w:rsidR="00746F8C" w:rsidRPr="00F719B8">
        <w:t xml:space="preserve"> utvecklat beskrivningen av prognosen för strukturellt sparande</w:t>
      </w:r>
      <w:r w:rsidR="00D4505C">
        <w:t xml:space="preserve"> </w:t>
      </w:r>
      <w:r w:rsidR="00746F8C" w:rsidRPr="00F719B8">
        <w:t>i syfte att öka transparensen</w:t>
      </w:r>
      <w:r w:rsidR="002D20B7">
        <w:t xml:space="preserve"> </w:t>
      </w:r>
      <w:r w:rsidR="00A46EFB">
        <w:t xml:space="preserve">i </w:t>
      </w:r>
      <w:r w:rsidR="002D20B7">
        <w:t>bedömningen av det strukturella sparandet</w:t>
      </w:r>
      <w:r w:rsidR="00746F8C" w:rsidRPr="00F719B8">
        <w:t>.</w:t>
      </w:r>
    </w:p>
    <w:p w14:paraId="537A3DAA" w14:textId="7C171B08" w:rsidR="000A2B7B" w:rsidRDefault="00746F8C" w:rsidP="00DA579D">
      <w:pPr>
        <w:pStyle w:val="Brdtextmedindrag"/>
      </w:pPr>
      <w:r w:rsidRPr="00F719B8">
        <w:t>Regeringen delar Riksrevisionens bedömning att metod</w:t>
      </w:r>
      <w:r w:rsidR="00A105FE">
        <w:t>för</w:t>
      </w:r>
      <w:r w:rsidRPr="00F719B8">
        <w:t xml:space="preserve">ändringen får en påverkan på bedömningen av det strukturella sparandet under </w:t>
      </w:r>
      <w:proofErr w:type="spellStart"/>
      <w:r w:rsidRPr="00F719B8">
        <w:t>prognos</w:t>
      </w:r>
      <w:r w:rsidR="004F2F90">
        <w:softHyphen/>
      </w:r>
      <w:r w:rsidRPr="00F719B8">
        <w:t>åren</w:t>
      </w:r>
      <w:proofErr w:type="spellEnd"/>
      <w:r w:rsidRPr="00F719B8">
        <w:t xml:space="preserve">. </w:t>
      </w:r>
      <w:r w:rsidR="00430251" w:rsidRPr="00F719B8">
        <w:t xml:space="preserve">Skälet till metodförändringen var </w:t>
      </w:r>
      <w:r w:rsidR="007A5677">
        <w:t>att</w:t>
      </w:r>
      <w:r w:rsidR="00430251" w:rsidRPr="00F719B8">
        <w:t xml:space="preserve"> skapa förutsättningar för planering av finanspolitiken genom att jämna ut det strukturella sparandet, som annars </w:t>
      </w:r>
      <w:r w:rsidR="001E6311">
        <w:t>hade blivit</w:t>
      </w:r>
      <w:r w:rsidR="00430251" w:rsidRPr="00F719B8">
        <w:t xml:space="preserve"> mycket volatilt och osäkert i samband med den höga inflationen.</w:t>
      </w:r>
      <w:r w:rsidR="008E3226">
        <w:t xml:space="preserve"> </w:t>
      </w:r>
      <w:r w:rsidR="00BC5667" w:rsidRPr="00DC7AEC">
        <w:t>Regeringen anser dock, till skillnad från Riksrevisionen, att den</w:t>
      </w:r>
      <w:r w:rsidR="000A2B7B">
        <w:t xml:space="preserve"> </w:t>
      </w:r>
      <w:r w:rsidR="00BC5667" w:rsidRPr="00DC7AEC">
        <w:t>anpassning av metoden för strukturellt sparande som gjorts i samband med</w:t>
      </w:r>
      <w:r w:rsidR="008E3226">
        <w:t xml:space="preserve"> </w:t>
      </w:r>
      <w:r w:rsidR="00BC5667" w:rsidRPr="00DC7AEC">
        <w:t>den höga inflationen</w:t>
      </w:r>
      <w:r w:rsidR="00B70872">
        <w:t xml:space="preserve"> </w:t>
      </w:r>
      <w:r w:rsidR="00BC5667" w:rsidRPr="00DC7AEC">
        <w:t>ryms inom ramen för kravet att använda en</w:t>
      </w:r>
      <w:r w:rsidR="000A2B7B">
        <w:t xml:space="preserve"> </w:t>
      </w:r>
      <w:r w:rsidR="00BC5667" w:rsidRPr="00DC7AEC">
        <w:t>vedertagen me</w:t>
      </w:r>
      <w:r w:rsidR="00BC5667" w:rsidRPr="000A2B7B">
        <w:t xml:space="preserve">tod. </w:t>
      </w:r>
      <w:r w:rsidR="000A2B7B" w:rsidRPr="000A2B7B">
        <w:t>Det strukturella sparandet är ett konjunkturjusterat netto av en mängd prognoser för inkomster och utgifter i hela den offentliga sektorn</w:t>
      </w:r>
      <w:r w:rsidR="000A2B7B">
        <w:t>. Eftersom det kan finn</w:t>
      </w:r>
      <w:r w:rsidR="001A49E4">
        <w:t>a</w:t>
      </w:r>
      <w:r w:rsidR="000A2B7B">
        <w:t xml:space="preserve">s skillnader i samtliga prognoser mellan olika prognosmakare kan det periodvis uppstå stora skillnader i bedömningen av det strukturella sparandet. </w:t>
      </w:r>
      <w:r w:rsidR="007A5677">
        <w:t>Även</w:t>
      </w:r>
      <w:r w:rsidR="000A2B7B">
        <w:t xml:space="preserve"> skillnader i bedömningen av </w:t>
      </w:r>
      <w:r w:rsidR="000A2B7B" w:rsidRPr="00DC7AEC">
        <w:t>potentiell BNP</w:t>
      </w:r>
      <w:r w:rsidR="000A2B7B">
        <w:t xml:space="preserve"> i fasta priser </w:t>
      </w:r>
      <w:r w:rsidR="007A5677">
        <w:t xml:space="preserve">kan </w:t>
      </w:r>
      <w:r w:rsidR="000A2B7B">
        <w:t xml:space="preserve">ge upphov till stora skillnader i </w:t>
      </w:r>
      <w:r w:rsidR="00223DD1">
        <w:t xml:space="preserve">bedömningen av </w:t>
      </w:r>
      <w:r w:rsidR="000A2B7B">
        <w:t>det strukturella sparandet.</w:t>
      </w:r>
    </w:p>
    <w:p w14:paraId="13D91837" w14:textId="6BD0E29D" w:rsidR="00BC5667" w:rsidRPr="00DC7AEC" w:rsidRDefault="000A2B7B" w:rsidP="00FE07B6">
      <w:pPr>
        <w:pStyle w:val="Brdtextmedindrag"/>
      </w:pPr>
      <w:r w:rsidRPr="00DC7AEC">
        <w:t>Regeringen delar samtidigt Riksrevisionens bedömning att det inte är helt tydligt vad som avses med vedertagen metod i det finanspolitiska ramverket.</w:t>
      </w:r>
      <w:r>
        <w:t xml:space="preserve"> </w:t>
      </w:r>
      <w:r w:rsidR="007265B2" w:rsidRPr="000A2B7B">
        <w:t>Metodutveckling pågår ständigt på Finansdepartementet</w:t>
      </w:r>
      <w:r w:rsidRPr="000A2B7B">
        <w:t>,</w:t>
      </w:r>
      <w:r w:rsidR="007265B2" w:rsidRPr="000A2B7B">
        <w:t xml:space="preserve"> liksom hos andra prognosmakare. </w:t>
      </w:r>
      <w:r w:rsidR="00BC5667" w:rsidRPr="000A2B7B">
        <w:t>Eftersom</w:t>
      </w:r>
      <w:r w:rsidR="00BC5667" w:rsidRPr="00DC7AEC">
        <w:t xml:space="preserve"> det råder stor osäkerhet i bedömning</w:t>
      </w:r>
      <w:r w:rsidR="00F96F6C">
        <w:t>arna</w:t>
      </w:r>
      <w:r w:rsidR="00BC5667" w:rsidRPr="00DC7AEC">
        <w:t xml:space="preserve"> av</w:t>
      </w:r>
      <w:r w:rsidR="007265B2" w:rsidRPr="00DC7AEC">
        <w:t xml:space="preserve"> </w:t>
      </w:r>
      <w:r w:rsidR="00BC5667" w:rsidRPr="00DC7AEC">
        <w:t xml:space="preserve">strukturellt sparande och ingen </w:t>
      </w:r>
      <w:r w:rsidR="00E11A3D">
        <w:t xml:space="preserve">metod eller </w:t>
      </w:r>
      <w:r w:rsidR="009A2284">
        <w:t>bedömning</w:t>
      </w:r>
      <w:r w:rsidR="009A2284" w:rsidRPr="00DC7AEC">
        <w:t xml:space="preserve"> </w:t>
      </w:r>
      <w:r w:rsidR="00BC5667" w:rsidRPr="00DC7AEC">
        <w:t>kan göra anspråk på att vara den</w:t>
      </w:r>
      <w:r w:rsidR="007265B2" w:rsidRPr="00DC7AEC">
        <w:t xml:space="preserve"> </w:t>
      </w:r>
      <w:r w:rsidR="00BC5667" w:rsidRPr="00DC7AEC">
        <w:t xml:space="preserve">rätta kommer det strukturella sparandet </w:t>
      </w:r>
      <w:r>
        <w:t xml:space="preserve">följaktligen </w:t>
      </w:r>
      <w:r w:rsidR="00BC5667" w:rsidRPr="00DC7AEC">
        <w:t>att variera</w:t>
      </w:r>
      <w:r>
        <w:t xml:space="preserve"> </w:t>
      </w:r>
      <w:r w:rsidR="00BC5667" w:rsidRPr="00DC7AEC">
        <w:t>mellan olika prognosmakare. Regeringen</w:t>
      </w:r>
      <w:r w:rsidR="002D20B7" w:rsidRPr="00DC7AEC">
        <w:t xml:space="preserve"> </w:t>
      </w:r>
      <w:r w:rsidR="00F96F6C">
        <w:t>anser att det är av stor vikt</w:t>
      </w:r>
      <w:r w:rsidR="00F96F6C" w:rsidRPr="00DC7AEC">
        <w:t xml:space="preserve"> </w:t>
      </w:r>
      <w:r w:rsidR="00BC5667" w:rsidRPr="00DC7AEC">
        <w:t xml:space="preserve">att </w:t>
      </w:r>
      <w:r w:rsidR="007265B2" w:rsidRPr="00DC7AEC">
        <w:t xml:space="preserve">fortsatt </w:t>
      </w:r>
      <w:r w:rsidR="002D20B7" w:rsidRPr="00DC7AEC">
        <w:t xml:space="preserve">vinnlägga sig om transparens i beskrivningar </w:t>
      </w:r>
      <w:r w:rsidR="002D20B7" w:rsidRPr="00DC7AEC">
        <w:lastRenderedPageBreak/>
        <w:t xml:space="preserve">av det strukturella sparandet och </w:t>
      </w:r>
      <w:r w:rsidR="00904D56">
        <w:t>att</w:t>
      </w:r>
      <w:r w:rsidR="00904D56" w:rsidRPr="00DC7AEC">
        <w:t xml:space="preserve"> </w:t>
      </w:r>
      <w:r w:rsidR="002D20B7" w:rsidRPr="00DC7AEC">
        <w:t>ha</w:t>
      </w:r>
      <w:r w:rsidR="00904D56" w:rsidRPr="00904D56">
        <w:t xml:space="preserve"> </w:t>
      </w:r>
      <w:r w:rsidR="00904D56">
        <w:t xml:space="preserve">en </w:t>
      </w:r>
      <w:r w:rsidR="00904D56" w:rsidRPr="00DC7AEC">
        <w:t>forts</w:t>
      </w:r>
      <w:r w:rsidR="00904D56">
        <w:t>att</w:t>
      </w:r>
      <w:r w:rsidR="00904D56" w:rsidRPr="00DC7AEC">
        <w:t xml:space="preserve"> </w:t>
      </w:r>
      <w:r w:rsidR="00BC5667" w:rsidRPr="00DC7AEC">
        <w:t>dialog med berörda myndigheter om metodutveckling.</w:t>
      </w:r>
    </w:p>
    <w:p w14:paraId="744735FA" w14:textId="67FA51D9" w:rsidR="00406BE4" w:rsidRDefault="00740379" w:rsidP="00652B34">
      <w:pPr>
        <w:pStyle w:val="Rubrik1"/>
      </w:pPr>
      <w:bookmarkStart w:id="12" w:name="_Toc159342404"/>
      <w:r>
        <w:t>A</w:t>
      </w:r>
      <w:r w:rsidRPr="00740379">
        <w:t>nalys</w:t>
      </w:r>
      <w:r>
        <w:t>en av</w:t>
      </w:r>
      <w:r w:rsidRPr="00740379">
        <w:t xml:space="preserve"> kommunernas och regionernas balanskrav</w:t>
      </w:r>
      <w:bookmarkEnd w:id="12"/>
    </w:p>
    <w:p w14:paraId="6AEEA98F" w14:textId="77777777" w:rsidR="00406BE4" w:rsidRDefault="00406BE4" w:rsidP="00406BE4">
      <w:pPr>
        <w:pStyle w:val="Rubrik2"/>
        <w:spacing w:before="0"/>
      </w:pPr>
      <w:bookmarkStart w:id="13" w:name="_Toc159342405"/>
      <w:r>
        <w:t>Riksrevisionens iakttagelser och rekommendation till regeringen</w:t>
      </w:r>
      <w:bookmarkEnd w:id="13"/>
    </w:p>
    <w:p w14:paraId="45700CB3" w14:textId="479298B2" w:rsidR="00F92826" w:rsidRDefault="001B5A04" w:rsidP="001E19B1">
      <w:pPr>
        <w:pStyle w:val="Brdtext"/>
      </w:pPr>
      <w:r>
        <w:t>Riksrevisionen konstaterar att r</w:t>
      </w:r>
      <w:r w:rsidRPr="001B5A04">
        <w:t xml:space="preserve">egeringens bakåtblickande uppföljning av balanskravet är transparent redovisad i de ekonomiska propositionerna under 2023. </w:t>
      </w:r>
      <w:r>
        <w:t xml:space="preserve">Vidare </w:t>
      </w:r>
      <w:r w:rsidR="001E19B1">
        <w:t>bedömer</w:t>
      </w:r>
      <w:r>
        <w:t xml:space="preserve"> Riksrevisionen att </w:t>
      </w:r>
      <w:r w:rsidRPr="001B5A04">
        <w:t xml:space="preserve">regeringens redovisning av den framåtblickande utsikten för det kommunala balanskravet är tydlig i de ekonomiska propositionerna 2023, men </w:t>
      </w:r>
      <w:r w:rsidR="001E19B1">
        <w:t xml:space="preserve">att det saknas viss information. Riksrevisionen menar att det i normala fall är tillräckligt att regeringen redovisar balanskravet på aggregerad nivå, men att en fördjupad beskrivning av olika kommuners och regioners möjlighet att klara balanskravet hade </w:t>
      </w:r>
      <w:r w:rsidR="00411E41">
        <w:t>behövts</w:t>
      </w:r>
      <w:r w:rsidR="001E19B1" w:rsidDel="00411E41">
        <w:t xml:space="preserve"> </w:t>
      </w:r>
      <w:r w:rsidR="001E19B1">
        <w:t>för att redovisningen ska vara heltäckande</w:t>
      </w:r>
      <w:r w:rsidR="001E6311">
        <w:t xml:space="preserve"> </w:t>
      </w:r>
      <w:r w:rsidR="00411E41">
        <w:t>i det aktuella läget</w:t>
      </w:r>
      <w:r w:rsidR="001E19B1">
        <w:t xml:space="preserve">. </w:t>
      </w:r>
      <w:r w:rsidR="00195673">
        <w:t xml:space="preserve">Riksrevisionen konstaterar att det inte är säkert att de kommuner och regioner som förväntas få ett negativt resultat är samma som de som har stora </w:t>
      </w:r>
      <w:r w:rsidR="00265195">
        <w:t>resultatutjämnings</w:t>
      </w:r>
      <w:r w:rsidR="00195673">
        <w:t xml:space="preserve">reserver. Enligt myndigheten skulle en sammanhållen analys av hur variationen inom kommunsektorns finanser påverkar möjligheten att nå balanskravet </w:t>
      </w:r>
      <w:r w:rsidR="004B6EF7">
        <w:t xml:space="preserve">både </w:t>
      </w:r>
      <w:r w:rsidR="001E19B1">
        <w:t>öka transparensen i regeringens redovisning och bidra till att ge en bättre förståelse för regeringens bedömning av de kommunala finanserna nu och fram</w:t>
      </w:r>
      <w:r w:rsidR="0032153E">
        <w:t>över</w:t>
      </w:r>
      <w:r w:rsidR="001E19B1">
        <w:t>.</w:t>
      </w:r>
    </w:p>
    <w:p w14:paraId="236471E4" w14:textId="25E879DA" w:rsidR="001B5A04" w:rsidRDefault="001B5A04" w:rsidP="00995868">
      <w:pPr>
        <w:pStyle w:val="Brdtextmedindrag"/>
      </w:pPr>
      <w:r>
        <w:t xml:space="preserve">Riksrevisionen rekommenderar därför att </w:t>
      </w:r>
      <w:r w:rsidRPr="001B5A04">
        <w:t>uppföljningen av kom</w:t>
      </w:r>
      <w:r w:rsidR="0032153E">
        <w:softHyphen/>
      </w:r>
      <w:r w:rsidRPr="001B5A04">
        <w:t xml:space="preserve">munernas och regionernas balanskrav </w:t>
      </w:r>
      <w:r>
        <w:t xml:space="preserve">kompletteras </w:t>
      </w:r>
      <w:r w:rsidRPr="001B5A04">
        <w:t>med en fördjupad analys av variationer i resultatet mellan olika kommuner och regioner.</w:t>
      </w:r>
    </w:p>
    <w:p w14:paraId="50896281" w14:textId="7FA3AAEC" w:rsidR="00406BE4" w:rsidRDefault="00406BE4" w:rsidP="00406BE4">
      <w:pPr>
        <w:pStyle w:val="Rubrik2"/>
      </w:pPr>
      <w:bookmarkStart w:id="14" w:name="_Toc159342406"/>
      <w:r w:rsidRPr="00406BE4">
        <w:t>Regeringens bedömning av Riksrevisionens iakttagelser och rekommendation</w:t>
      </w:r>
      <w:bookmarkEnd w:id="14"/>
    </w:p>
    <w:p w14:paraId="44E10B09" w14:textId="5B6F3105" w:rsidR="00740379" w:rsidRPr="00740379" w:rsidRDefault="00E14731" w:rsidP="00740379">
      <w:pPr>
        <w:pStyle w:val="Brdtext"/>
      </w:pPr>
      <w:bookmarkStart w:id="15" w:name="_Hlk157682474"/>
      <w:r w:rsidRPr="00E14731">
        <w:t>Regeringen instämmer</w:t>
      </w:r>
      <w:r>
        <w:t xml:space="preserve"> </w:t>
      </w:r>
      <w:r w:rsidRPr="00E14731">
        <w:t xml:space="preserve">i Riksrevisionens bedömning att det inte är säkert att de kommuner och regioner som väntas få ett negativt resultat är de som </w:t>
      </w:r>
      <w:r w:rsidR="002377E7">
        <w:t xml:space="preserve">även </w:t>
      </w:r>
      <w:r w:rsidRPr="00E14731">
        <w:t xml:space="preserve">har stora </w:t>
      </w:r>
      <w:r w:rsidR="002377E7">
        <w:t>resultatutjämnings</w:t>
      </w:r>
      <w:r w:rsidRPr="00E14731">
        <w:t xml:space="preserve">reserver, och att det är av vikt att belysa </w:t>
      </w:r>
      <w:r w:rsidR="004B6EF7">
        <w:t xml:space="preserve">de skilda ekonomiska förutsättningarna för </w:t>
      </w:r>
      <w:r w:rsidRPr="00E14731">
        <w:t xml:space="preserve">olika grupper av kommuner och regioner. </w:t>
      </w:r>
      <w:r w:rsidR="00E560EF">
        <w:t>Regeringen har</w:t>
      </w:r>
      <w:r w:rsidR="00D33EB8">
        <w:t xml:space="preserve"> </w:t>
      </w:r>
      <w:r w:rsidR="00E560EF">
        <w:t xml:space="preserve">förståelse för att en </w:t>
      </w:r>
      <w:r w:rsidR="001E3187">
        <w:t>komplettering av redovisningen med</w:t>
      </w:r>
      <w:r w:rsidR="00E560EF">
        <w:t xml:space="preserve"> en fördjupad analys </w:t>
      </w:r>
      <w:r w:rsidR="005F4BD5">
        <w:t>av olika kommuner</w:t>
      </w:r>
      <w:r w:rsidR="008C2604">
        <w:t>s</w:t>
      </w:r>
      <w:r w:rsidR="005F4BD5">
        <w:t xml:space="preserve"> och regioners förutsättningar att klara balanskravet </w:t>
      </w:r>
      <w:r w:rsidR="00E560EF">
        <w:t xml:space="preserve">skulle kunna </w:t>
      </w:r>
      <w:r w:rsidR="004B7390">
        <w:t>bidra</w:t>
      </w:r>
      <w:r w:rsidR="00E560EF">
        <w:t xml:space="preserve"> till</w:t>
      </w:r>
      <w:r w:rsidR="00BE73C4" w:rsidDel="00A0608A">
        <w:t xml:space="preserve"> </w:t>
      </w:r>
      <w:r w:rsidR="00BE73C4">
        <w:t xml:space="preserve">förståelsen för regeringens bedömning av de kommunala finanserna </w:t>
      </w:r>
      <w:r w:rsidR="00416676">
        <w:t>nu och fram</w:t>
      </w:r>
      <w:r w:rsidR="0032153E">
        <w:t>över</w:t>
      </w:r>
      <w:r w:rsidR="00D33EB8">
        <w:t xml:space="preserve">. </w:t>
      </w:r>
      <w:r w:rsidR="00D33EB8" w:rsidRPr="00D33EB8">
        <w:t xml:space="preserve">Regeringen anser </w:t>
      </w:r>
      <w:r w:rsidR="00D349B6">
        <w:t xml:space="preserve">dock </w:t>
      </w:r>
      <w:r w:rsidR="00D33EB8" w:rsidRPr="00D33EB8">
        <w:t xml:space="preserve">att den </w:t>
      </w:r>
      <w:r w:rsidR="00D33EB8">
        <w:t xml:space="preserve">bakåtblickande </w:t>
      </w:r>
      <w:r w:rsidR="00D33EB8" w:rsidRPr="00D33EB8">
        <w:t>redovisning</w:t>
      </w:r>
      <w:r w:rsidR="00D33EB8">
        <w:t>en</w:t>
      </w:r>
      <w:r w:rsidR="00D33EB8" w:rsidRPr="00D33EB8">
        <w:t xml:space="preserve"> av </w:t>
      </w:r>
      <w:proofErr w:type="gramStart"/>
      <w:r w:rsidR="00D33EB8" w:rsidRPr="00D33EB8">
        <w:t>t.ex.</w:t>
      </w:r>
      <w:proofErr w:type="gramEnd"/>
      <w:r w:rsidR="00D33EB8" w:rsidRPr="00D33EB8">
        <w:t xml:space="preserve"> resultat, kostnadsutveckling, skuldsättning och soliditet för olika grupper av kommuner och regioner som finns i beskrivningen av utgiftsområde</w:t>
      </w:r>
      <w:r w:rsidR="00DD7980">
        <w:t> </w:t>
      </w:r>
      <w:r w:rsidR="00D33EB8" w:rsidRPr="00D33EB8">
        <w:t>25 Allmänna bidrag till kommuner (</w:t>
      </w:r>
      <w:r w:rsidR="001E6311">
        <w:t>p</w:t>
      </w:r>
      <w:r w:rsidR="00D33EB8" w:rsidRPr="00D33EB8">
        <w:t>rop. 2023/24:1</w:t>
      </w:r>
      <w:r w:rsidR="004B6EF7">
        <w:t xml:space="preserve"> utg.omr. 25 avsnitt 2.5</w:t>
      </w:r>
      <w:r w:rsidR="00D33EB8" w:rsidRPr="00D33EB8">
        <w:t>) är ändamålsenlig</w:t>
      </w:r>
      <w:r w:rsidR="00D349B6">
        <w:t>.</w:t>
      </w:r>
      <w:r w:rsidR="00D33EB8" w:rsidDel="00D349B6">
        <w:t xml:space="preserve"> </w:t>
      </w:r>
      <w:r w:rsidR="00D349B6">
        <w:t>En framåtblickande fördjupad analys är behäftad med stor</w:t>
      </w:r>
      <w:r w:rsidR="009B028B">
        <w:t>a</w:t>
      </w:r>
      <w:r w:rsidR="00D349B6">
        <w:t xml:space="preserve"> mått av osäkerhet, särskilt då regeringen inte </w:t>
      </w:r>
      <w:r w:rsidR="0058322F">
        <w:t xml:space="preserve">på ett resurseffektivt </w:t>
      </w:r>
      <w:r w:rsidR="0058322F">
        <w:lastRenderedPageBreak/>
        <w:t>sätt</w:t>
      </w:r>
      <w:r w:rsidR="009B028B">
        <w:t xml:space="preserve"> </w:t>
      </w:r>
      <w:r w:rsidR="0058322F">
        <w:t>kan få</w:t>
      </w:r>
      <w:r w:rsidR="00D349B6">
        <w:t xml:space="preserve"> tillgång till den typ av information som krävs för att </w:t>
      </w:r>
      <w:r w:rsidR="00475B2E">
        <w:t xml:space="preserve">på ett </w:t>
      </w:r>
      <w:r w:rsidR="00D349B6">
        <w:t xml:space="preserve">kvalitetssäkrat </w:t>
      </w:r>
      <w:r w:rsidR="00475B2E">
        <w:t xml:space="preserve">sätt </w:t>
      </w:r>
      <w:r w:rsidR="00D349B6">
        <w:t xml:space="preserve">beskriva enskilda kommuners </w:t>
      </w:r>
      <w:r w:rsidR="00BA62D7">
        <w:t xml:space="preserve">och regioners </w:t>
      </w:r>
      <w:r w:rsidR="00B15DDD">
        <w:t>framåt</w:t>
      </w:r>
      <w:r w:rsidR="001E3187">
        <w:softHyphen/>
      </w:r>
      <w:r w:rsidR="00B15DDD">
        <w:t xml:space="preserve">blickande </w:t>
      </w:r>
      <w:r w:rsidR="00D349B6">
        <w:t xml:space="preserve">ekonomiska situation. </w:t>
      </w:r>
      <w:r w:rsidR="00AC50B2">
        <w:t>Vidare sker u</w:t>
      </w:r>
      <w:r w:rsidR="001E3187">
        <w:t xml:space="preserve">ppföljningen av </w:t>
      </w:r>
      <w:r w:rsidR="00AC50B2">
        <w:t>det kommunala balanskravet inom ramen för det finanspolitiska ramverket</w:t>
      </w:r>
      <w:r w:rsidR="005066DF">
        <w:t>,</w:t>
      </w:r>
      <w:r w:rsidR="00AC50B2">
        <w:t xml:space="preserve"> där balanskravet understöder överskottsmålet</w:t>
      </w:r>
      <w:r w:rsidR="005066DF">
        <w:t xml:space="preserve"> och välskötta finanser i kommuner och regioner bidrar till att överskottsmålet nås. Ur detta perspektiv är det balanskravet på aggregerad nivå som är av betydelse.</w:t>
      </w:r>
      <w:r w:rsidR="00AC50B2">
        <w:t xml:space="preserve"> </w:t>
      </w:r>
      <w:r w:rsidR="009E0104" w:rsidRPr="009E0104">
        <w:t xml:space="preserve">Regeringen </w:t>
      </w:r>
      <w:r w:rsidR="00475B2E">
        <w:t xml:space="preserve">anser därför att det inte är motiverat att redovisa </w:t>
      </w:r>
      <w:r w:rsidR="009E0104" w:rsidRPr="009E0104">
        <w:t>en fördjupad analys av olika kommuner</w:t>
      </w:r>
      <w:r w:rsidR="006B2805">
        <w:t>s</w:t>
      </w:r>
      <w:r w:rsidR="009E0104" w:rsidRPr="009E0104">
        <w:t xml:space="preserve"> och regioners möjlighet att klara balanskravet.</w:t>
      </w:r>
      <w:bookmarkEnd w:id="15"/>
    </w:p>
    <w:p w14:paraId="4194C03C" w14:textId="281ECCE7" w:rsidR="00406BE4" w:rsidRDefault="00347BCC" w:rsidP="00406BE4">
      <w:pPr>
        <w:pStyle w:val="Rubrik1"/>
      </w:pPr>
      <w:bookmarkStart w:id="16" w:name="_Toc159342407"/>
      <w:r>
        <w:t>Utgiftstakets funktion och r</w:t>
      </w:r>
      <w:r w:rsidR="008E4A0D">
        <w:t xml:space="preserve">edovisningen av </w:t>
      </w:r>
      <w:r w:rsidR="00EA1F28" w:rsidRPr="00EA1F28">
        <w:t xml:space="preserve">förslaget till </w:t>
      </w:r>
      <w:r>
        <w:t xml:space="preserve">dess </w:t>
      </w:r>
      <w:r w:rsidR="00EA1F28" w:rsidRPr="00EA1F28">
        <w:t>nivå</w:t>
      </w:r>
      <w:bookmarkEnd w:id="16"/>
    </w:p>
    <w:p w14:paraId="029FA1AE" w14:textId="77777777" w:rsidR="00406BE4" w:rsidRDefault="00406BE4" w:rsidP="00406BE4">
      <w:pPr>
        <w:pStyle w:val="Rubrik2"/>
        <w:spacing w:before="0"/>
      </w:pPr>
      <w:bookmarkStart w:id="17" w:name="_Toc159342408"/>
      <w:r>
        <w:t>Riksrevisionens iakttagelser och rekommendation till regeringen</w:t>
      </w:r>
      <w:bookmarkEnd w:id="17"/>
    </w:p>
    <w:p w14:paraId="17730FEE" w14:textId="35314A66" w:rsidR="00034463" w:rsidRPr="00CA4DF3" w:rsidRDefault="00034463" w:rsidP="000B6303">
      <w:pPr>
        <w:pStyle w:val="Brdtext"/>
      </w:pPr>
      <w:r w:rsidRPr="00CA4DF3">
        <w:t>Riksrevisionen konstaterar att re</w:t>
      </w:r>
      <w:r w:rsidR="000B6303" w:rsidRPr="00CA4DF3">
        <w:t xml:space="preserve">geringen </w:t>
      </w:r>
      <w:r w:rsidRPr="00CA4DF3">
        <w:t xml:space="preserve">inte </w:t>
      </w:r>
      <w:r w:rsidR="00295FE9">
        <w:t xml:space="preserve">har </w:t>
      </w:r>
      <w:r w:rsidRPr="00CA4DF3">
        <w:t>ändrat</w:t>
      </w:r>
      <w:r w:rsidR="000B6303" w:rsidRPr="00CA4DF3">
        <w:t xml:space="preserve"> tidigare fast</w:t>
      </w:r>
      <w:r w:rsidR="0032153E">
        <w:softHyphen/>
      </w:r>
      <w:r w:rsidR="000B6303" w:rsidRPr="00CA4DF3">
        <w:t>ställda nivåer på utgiftstaket</w:t>
      </w:r>
      <w:r w:rsidRPr="00CA4DF3">
        <w:t>, vilket</w:t>
      </w:r>
      <w:r w:rsidR="000B6303" w:rsidRPr="00CA4DF3">
        <w:t xml:space="preserve"> innebär att budgeteringsmarginalen är väsentligt större än regeringens riktlinje för minsta marginal för samtliga år. </w:t>
      </w:r>
      <w:r w:rsidRPr="00CA4DF3">
        <w:t>Riksrevisionen anser att s</w:t>
      </w:r>
      <w:r w:rsidR="000B6303" w:rsidRPr="00CA4DF3">
        <w:t>tora budgeteringsmarginaler i närtid innebär att utgiftstakets funktion sätts ur spel</w:t>
      </w:r>
      <w:r w:rsidR="00C70E0D">
        <w:t xml:space="preserve">, eftersom </w:t>
      </w:r>
      <w:r w:rsidRPr="00CA4DF3">
        <w:t>det</w:t>
      </w:r>
      <w:r w:rsidR="000B6303" w:rsidRPr="00CA4DF3">
        <w:t xml:space="preserve"> </w:t>
      </w:r>
      <w:r w:rsidR="00C70E0D">
        <w:t xml:space="preserve">enligt myndigheten </w:t>
      </w:r>
      <w:r w:rsidR="000B6303" w:rsidRPr="00CA4DF3">
        <w:t>leder till en ökad risk för att prioriteringen mellan utgifter inte blir lika effektiv som den hade blivit om utgiftstaket tydligare utgjort en begränsning för de statliga utgifterna.</w:t>
      </w:r>
    </w:p>
    <w:p w14:paraId="410A488F" w14:textId="785A209B" w:rsidR="00406BE4" w:rsidRPr="00CA4DF3" w:rsidRDefault="000B6303" w:rsidP="00034463">
      <w:pPr>
        <w:pStyle w:val="Brdtextmedindrag"/>
      </w:pPr>
      <w:r w:rsidRPr="00CA4DF3">
        <w:t xml:space="preserve">Riksrevisionen bedömer </w:t>
      </w:r>
      <w:r w:rsidR="00F03DC5" w:rsidRPr="00CA4DF3">
        <w:t xml:space="preserve">även </w:t>
      </w:r>
      <w:r w:rsidRPr="00CA4DF3">
        <w:t xml:space="preserve">att regeringens redovisning av vilka faktorer som varit styrande för den föreslagna nivån på utgiftstaket 2026 är bristfällig. </w:t>
      </w:r>
      <w:r w:rsidR="00F03DC5" w:rsidRPr="00CA4DF3">
        <w:t xml:space="preserve">Det </w:t>
      </w:r>
      <w:r w:rsidR="00F81A62">
        <w:t xml:space="preserve">får enligt myndigheten till följd att det blir </w:t>
      </w:r>
      <w:r w:rsidRPr="00CA4DF3">
        <w:t>svårt att utläsa hur regeringen ser på det offentliga åtagandet och lämplig nivå på skatte</w:t>
      </w:r>
      <w:r w:rsidR="0032153E">
        <w:softHyphen/>
      </w:r>
      <w:r w:rsidRPr="00CA4DF3">
        <w:t>uttaget i ett medelfristigt perspektiv.</w:t>
      </w:r>
    </w:p>
    <w:p w14:paraId="5862178E" w14:textId="0544CF1F" w:rsidR="001D11F0" w:rsidRPr="00CA4DF3" w:rsidRDefault="00034463" w:rsidP="00034463">
      <w:pPr>
        <w:pStyle w:val="Brdtextmedindrag"/>
      </w:pPr>
      <w:r w:rsidRPr="00CA4DF3">
        <w:t>Riksrevisionen rekommenderar regeringen att utveckla redovisningen av vilka överväganden regeringen gjort vid framtagandet av förslaget till nivå på utgiftstaket avseende det tredje tillkommande budgetåret. Redo</w:t>
      </w:r>
      <w:r w:rsidR="0032153E">
        <w:softHyphen/>
      </w:r>
      <w:r w:rsidRPr="00CA4DF3">
        <w:t>visningen bör tydligt ta sin utgångspunkt i de faktorer som ramverket anger, såsom synen på det offentliga åtagandet och önskvärd nivå på skatteuttaget, samt med hänsyn till överskottsmålet.</w:t>
      </w:r>
      <w:r w:rsidR="00F81A62">
        <w:t xml:space="preserve"> </w:t>
      </w:r>
      <w:r w:rsidR="001D11F0">
        <w:t>Riksrevisionen rekommenderar även regeringen att ge kommittén</w:t>
      </w:r>
      <w:r w:rsidR="00224E24">
        <w:t xml:space="preserve"> som ser över </w:t>
      </w:r>
      <w:r w:rsidR="00224E24" w:rsidRPr="00224E24">
        <w:t>målet för de</w:t>
      </w:r>
      <w:r w:rsidR="00E5630A">
        <w:t>t</w:t>
      </w:r>
      <w:r w:rsidR="00224E24" w:rsidRPr="00224E24">
        <w:t xml:space="preserve"> finansiella sparande</w:t>
      </w:r>
      <w:r w:rsidR="00E5630A">
        <w:t>t</w:t>
      </w:r>
      <w:r w:rsidR="001D11F0">
        <w:t xml:space="preserve"> i uppdrag att utveckla och klargöra utgiftstakets funktion i det finanspolitiska ramverket.</w:t>
      </w:r>
    </w:p>
    <w:p w14:paraId="428E6035" w14:textId="66A0E003" w:rsidR="00406BE4" w:rsidRPr="00CA4DF3" w:rsidRDefault="00406BE4" w:rsidP="00406BE4">
      <w:pPr>
        <w:pStyle w:val="Rubrik2"/>
      </w:pPr>
      <w:bookmarkStart w:id="18" w:name="_Toc159342409"/>
      <w:r w:rsidRPr="00CA4DF3">
        <w:t>Regeringens bedömning av Riksrevisionens iakttagelser och rekommendation</w:t>
      </w:r>
      <w:bookmarkEnd w:id="18"/>
    </w:p>
    <w:p w14:paraId="71D7DC80" w14:textId="6E706482" w:rsidR="00336114" w:rsidRDefault="00336114" w:rsidP="00336114">
      <w:pPr>
        <w:pStyle w:val="Brdtext"/>
      </w:pPr>
      <w:r w:rsidRPr="00336114">
        <w:t>Regeringen delar delvis Riksrevisionens beskrivning av utgiftstaket.</w:t>
      </w:r>
    </w:p>
    <w:p w14:paraId="6F465F5A" w14:textId="14F7AB32" w:rsidR="002B23AE" w:rsidRDefault="00336114" w:rsidP="00336114">
      <w:pPr>
        <w:pStyle w:val="Brdtextmedindrag"/>
      </w:pPr>
      <w:r w:rsidRPr="00336114">
        <w:t>Regeringen instämmer i att det finns</w:t>
      </w:r>
      <w:r w:rsidR="007D63F3">
        <w:t xml:space="preserve"> vissa</w:t>
      </w:r>
      <w:r w:rsidRPr="00336114">
        <w:t xml:space="preserve"> risker med att budgeterings</w:t>
      </w:r>
      <w:r w:rsidR="00532372">
        <w:softHyphen/>
      </w:r>
      <w:r w:rsidRPr="00336114">
        <w:t>marginalen blir stor för åren i närtid. Då minskar utgiftstakets funktion som stöd i den prioritering som behöver komma till stånd i budget</w:t>
      </w:r>
      <w:r w:rsidR="00532372">
        <w:softHyphen/>
      </w:r>
      <w:r w:rsidRPr="00336114">
        <w:lastRenderedPageBreak/>
        <w:t>processen inför det kommande årets budget. Samtidigt är det av största vikt att utgiftstaket uppfattas som en fast övre gräns när budgeterings</w:t>
      </w:r>
      <w:r w:rsidR="00532372">
        <w:softHyphen/>
      </w:r>
      <w:r w:rsidRPr="00336114">
        <w:t xml:space="preserve">marginalen är liten. Nivån fastställs i nominella utgifter </w:t>
      </w:r>
      <w:proofErr w:type="gramStart"/>
      <w:r w:rsidRPr="00336114">
        <w:t>bl.a.</w:t>
      </w:r>
      <w:proofErr w:type="gramEnd"/>
      <w:r w:rsidRPr="00336114">
        <w:t xml:space="preserve"> för att den ska vara transparent och enkel att utvärdera.</w:t>
      </w:r>
      <w:r>
        <w:t xml:space="preserve"> </w:t>
      </w:r>
      <w:r w:rsidRPr="00336114">
        <w:t>Vid flera tillfällen sedan utgiftstaket infördes har budgeteringsmarginalen varit liten och utgifts</w:t>
      </w:r>
      <w:r w:rsidR="00532372">
        <w:softHyphen/>
      </w:r>
      <w:r w:rsidRPr="00336114">
        <w:t>takets nivå medfört en betydande begränsning för regeringen att genom</w:t>
      </w:r>
      <w:r w:rsidR="00317105">
        <w:softHyphen/>
      </w:r>
      <w:r w:rsidRPr="00336114">
        <w:t xml:space="preserve">föra politik på budgetens utgiftssida. I dessa fall har utgiftstakets nivå legat fast. I något fall har det också medfört att regeringen i enlighet med budgetlagen </w:t>
      </w:r>
      <w:r w:rsidR="00A75AA0">
        <w:t>har</w:t>
      </w:r>
      <w:r w:rsidRPr="00336114">
        <w:t xml:space="preserve"> </w:t>
      </w:r>
      <w:r w:rsidR="00233F61">
        <w:t>vidta</w:t>
      </w:r>
      <w:r w:rsidR="00A75AA0">
        <w:t>git</w:t>
      </w:r>
      <w:r w:rsidR="00233F61" w:rsidRPr="00336114">
        <w:t xml:space="preserve"> </w:t>
      </w:r>
      <w:r w:rsidRPr="00336114">
        <w:t>åtgärder för att undvika att utgifterna skulle överskrida utgiftstakets nivå</w:t>
      </w:r>
      <w:r>
        <w:t>.</w:t>
      </w:r>
    </w:p>
    <w:p w14:paraId="26F7A29B" w14:textId="2A4D2A79" w:rsidR="002B23AE" w:rsidRDefault="002B23AE" w:rsidP="002B23AE">
      <w:pPr>
        <w:pStyle w:val="Brdtextmedindrag"/>
      </w:pPr>
      <w:r w:rsidRPr="002B23AE">
        <w:t xml:space="preserve">Regeringen anser att den största risken för att utgiftstaket ska förlora sin funktion är att det </w:t>
      </w:r>
      <w:r w:rsidR="00233F61">
        <w:t>blir oklart</w:t>
      </w:r>
      <w:r w:rsidRPr="002B23AE">
        <w:t xml:space="preserve"> om nivån</w:t>
      </w:r>
      <w:r>
        <w:t xml:space="preserve"> för ett beslutat utgiftstak</w:t>
      </w:r>
      <w:r w:rsidRPr="002B23AE">
        <w:t xml:space="preserve"> ligger fast eller inte. Vidare är utgiftstakets nivå inte ett mål för de takbegränsade utgifterna. Exempelvis kan överskottsmålet vara begränsande för nivån på de takbegränsade utgifterna, även om det vid samma tillfälle finns utrymme under utgiftstaket. Av symmetriska skäl bör nivåer på utgifts</w:t>
      </w:r>
      <w:r w:rsidR="000E0DEF">
        <w:softHyphen/>
      </w:r>
      <w:r w:rsidRPr="002B23AE">
        <w:t>taket som har fastställts av riksdagen därför ligga fast och inte justeras för att budgeteringsmarginalen har förändrats i förhållande till det tillfälle då nivån på taket fastställdes, oavsett om marginalen blivit större eller mindre.</w:t>
      </w:r>
      <w:r w:rsidR="00336114">
        <w:t xml:space="preserve"> </w:t>
      </w:r>
      <w:r w:rsidRPr="002B23AE">
        <w:t>Däremot bör utgiftstaket för det nytillkomna året sättas på en nivå som ger förutsättningar för en långsiktigt hållbar finanspolitik och främja en önskvärd långsiktig utveckling av de statliga utgifterna. På så sätt begränsas utrymmet för permanenta utgiftsökningar även</w:t>
      </w:r>
      <w:r>
        <w:t xml:space="preserve"> för</w:t>
      </w:r>
      <w:r w:rsidRPr="002B23AE">
        <w:t xml:space="preserve"> år med stora budgeteringsmarginaler. Regeringen anser därför fort</w:t>
      </w:r>
      <w:r w:rsidR="00233F61">
        <w:t>farande</w:t>
      </w:r>
      <w:r w:rsidRPr="002B23AE">
        <w:t xml:space="preserve"> att det är utgiftstakets nivå för det senast tillkomna året som är viktigast för att kunna uppnå en önskvärd långsiktig utgiftsutveckling och att redan beslutade utgiftstak inte bör ändras även om budgeteringsmarginalerna skulle vara stora.</w:t>
      </w:r>
    </w:p>
    <w:p w14:paraId="65AEB4B8" w14:textId="7BD80CD5" w:rsidR="002B23AE" w:rsidRDefault="002B23AE" w:rsidP="002B23AE">
      <w:pPr>
        <w:pStyle w:val="Brdtextmedindrag"/>
      </w:pPr>
      <w:r>
        <w:t>När det gäller budgeteringsmarginalen i förhållande till riktlinjen för budgeteringsmarginalens minsta storlek delar regeringen inte Riks</w:t>
      </w:r>
      <w:r w:rsidR="00317105">
        <w:softHyphen/>
      </w:r>
      <w:r>
        <w:t>revisionens syn. Budgeteringsmarginalens huvudsakliga uppgift är att fungera som en buffert om utgifterna på grund av konjunkturutvecklingen skulle utvecklas på ett annat sätt än vad som förväntades när utgiftstakets nivå fastställdes. Konjunkturberoende utgifter (s.k. automatiska stabilisa</w:t>
      </w:r>
      <w:r w:rsidR="00731D10">
        <w:softHyphen/>
      </w:r>
      <w:r>
        <w:t>torer, i första hand arbetsmarknadsrelaterade utgifter) bör kunna öka i en konjunkturnedgång så att den offentliga sektorn kan stötta den ekonomiska utvecklingen. Därför bör det upprätthållas en säkerhets</w:t>
      </w:r>
      <w:r w:rsidR="003354B8">
        <w:softHyphen/>
      </w:r>
      <w:r>
        <w:t>marginal, dvs. ett utrymme under utgiftstaket som inte budgeteras i förväg. Detta utrymme följer av riktlinjen för budgeteringsmarginalens minsta storlek. Budgeteringsmarginalen kan dock vara större än säkerhets</w:t>
      </w:r>
      <w:r w:rsidR="000E0DEF">
        <w:softHyphen/>
      </w:r>
      <w:r>
        <w:t xml:space="preserve">marginalen. Det kan </w:t>
      </w:r>
      <w:proofErr w:type="gramStart"/>
      <w:r>
        <w:t>t.ex.</w:t>
      </w:r>
      <w:proofErr w:type="gramEnd"/>
      <w:r>
        <w:t xml:space="preserve"> följa av att regeringen har för avsikt att genom</w:t>
      </w:r>
      <w:r w:rsidR="00317105">
        <w:softHyphen/>
      </w:r>
      <w:r>
        <w:t>föra utgifts</w:t>
      </w:r>
      <w:r w:rsidR="00731D10">
        <w:softHyphen/>
      </w:r>
      <w:r>
        <w:t>reformer under de kommande åren, exempelvis till följd av det budget</w:t>
      </w:r>
      <w:r w:rsidR="00731D10">
        <w:softHyphen/>
      </w:r>
      <w:r>
        <w:t>utrymme som automatiskt uppstår. Säkerhetsmarginalen bör således fungera som referens för att indikera att budgeteringsmarginalen bör vara större men inte att den bör vara mindre.</w:t>
      </w:r>
    </w:p>
    <w:p w14:paraId="1101918E" w14:textId="18476906" w:rsidR="007E3B78" w:rsidRDefault="007E3B78" w:rsidP="007E3B78">
      <w:pPr>
        <w:pStyle w:val="Brdtextmedindrag"/>
      </w:pPr>
      <w:r>
        <w:t xml:space="preserve">Eftersom det är utgiftstakets nivå för det tredje tillkommande året som begränsar möjligheterna att genomföra permanenta reformer på budgetens utgiftssida delar regeringen delvis Riksrevisionens bedömning att det bör gå att utläsa vilka faktorer som varit styrande för den föreslagna nivån på utgiftstaket. Regeringen instämmer i att redovisningen av utgiftstakets nivå för 2026 i detta avseende </w:t>
      </w:r>
      <w:r w:rsidR="00447B08">
        <w:t xml:space="preserve">till viss del </w:t>
      </w:r>
      <w:r>
        <w:t xml:space="preserve">varit bristfällig och att </w:t>
      </w:r>
      <w:r>
        <w:lastRenderedPageBreak/>
        <w:t>redovisningen av hur den föreslagna nivån förhåller sig till överskotts</w:t>
      </w:r>
      <w:r w:rsidR="00317105">
        <w:softHyphen/>
      </w:r>
      <w:r>
        <w:t>målet och ett framtida skatteuttag kan utvecklas och bli mer transparent.</w:t>
      </w:r>
    </w:p>
    <w:p w14:paraId="1E1E28B7" w14:textId="7A1A3FA1" w:rsidR="0071596F" w:rsidRPr="0071596F" w:rsidRDefault="0071596F" w:rsidP="0071596F">
      <w:pPr>
        <w:pStyle w:val="Rubrik1"/>
      </w:pPr>
      <w:bookmarkStart w:id="19" w:name="_Toc159342410"/>
      <w:r w:rsidRPr="0071596F">
        <w:t>Regeringens åtgärder med anledning av Riksrevisionens iakttagelser och rekommendationer</w:t>
      </w:r>
      <w:bookmarkEnd w:id="19"/>
    </w:p>
    <w:p w14:paraId="36AD48EC" w14:textId="2A713513" w:rsidR="0071596F" w:rsidRDefault="00EF3711" w:rsidP="0071596F">
      <w:pPr>
        <w:pStyle w:val="Brdtext"/>
      </w:pPr>
      <w:r w:rsidRPr="00EF3711">
        <w:t>Regeringen strävar ständigt efter att öka tydligheten och transparensen i de ekonomiska propositionerna i den riktning som Riksrevisionen rekom</w:t>
      </w:r>
      <w:r w:rsidR="00731D10">
        <w:softHyphen/>
      </w:r>
      <w:r w:rsidRPr="00EF3711">
        <w:t>menderar. Tydlighet och transparens är bärande delar i det finans</w:t>
      </w:r>
      <w:r w:rsidR="00E33DE0">
        <w:softHyphen/>
      </w:r>
      <w:r w:rsidRPr="00EF3711">
        <w:t>politiska ramverket och bidrar till att finanspolitiken blir mer förutsägbar.</w:t>
      </w:r>
    </w:p>
    <w:p w14:paraId="392A437B" w14:textId="448368A6" w:rsidR="00AA31C3" w:rsidRDefault="00E51A25" w:rsidP="00482767">
      <w:pPr>
        <w:pStyle w:val="Brdtextmedindrag"/>
      </w:pPr>
      <w:r>
        <w:t xml:space="preserve">När det gäller </w:t>
      </w:r>
      <w:r w:rsidR="00641E32">
        <w:t xml:space="preserve">bedömningen av </w:t>
      </w:r>
      <w:r>
        <w:t>finanspolitiken avser r</w:t>
      </w:r>
      <w:r w:rsidR="00492C32">
        <w:t>egeringen</w:t>
      </w:r>
      <w:r w:rsidR="00B659B2">
        <w:t>,</w:t>
      </w:r>
      <w:r w:rsidR="00492C32">
        <w:t xml:space="preserve"> </w:t>
      </w:r>
      <w:r w:rsidR="00B659B2">
        <w:t xml:space="preserve">i linje med Riksrevisionens rekommendationer, </w:t>
      </w:r>
      <w:r w:rsidR="00641E32">
        <w:t xml:space="preserve">att </w:t>
      </w:r>
      <w:r w:rsidR="00492C32">
        <w:t xml:space="preserve">tydligare motivera </w:t>
      </w:r>
      <w:r w:rsidR="00641E32">
        <w:t xml:space="preserve">behovet av nya </w:t>
      </w:r>
      <w:r w:rsidR="006A2614">
        <w:t xml:space="preserve">indikatorer </w:t>
      </w:r>
      <w:r w:rsidR="00641E32">
        <w:t xml:space="preserve">eller </w:t>
      </w:r>
      <w:r w:rsidR="00492C32">
        <w:t xml:space="preserve">förändringar </w:t>
      </w:r>
      <w:r w:rsidR="00641E32">
        <w:t>av befintliga indikatorer</w:t>
      </w:r>
      <w:r w:rsidR="00482767">
        <w:t>.</w:t>
      </w:r>
    </w:p>
    <w:p w14:paraId="49E7E5C7" w14:textId="114F4E8C" w:rsidR="003A090A" w:rsidRDefault="00D11C21" w:rsidP="00482767">
      <w:pPr>
        <w:pStyle w:val="Brdtextmedindrag"/>
      </w:pPr>
      <w:r>
        <w:t xml:space="preserve">Regeringen kommer också att </w:t>
      </w:r>
      <w:r w:rsidR="003A090A">
        <w:t>fortsätta att utveckla redovisningen av prognosjämförelsen f</w:t>
      </w:r>
      <w:r w:rsidR="00482767">
        <w:t>ör att bidra till transparens kring bedömningen av det strukturella sparandet</w:t>
      </w:r>
      <w:r w:rsidR="003A090A">
        <w:t>.</w:t>
      </w:r>
    </w:p>
    <w:p w14:paraId="6D947436" w14:textId="066FAFA6" w:rsidR="00502DEA" w:rsidRDefault="003A090A" w:rsidP="00492C32">
      <w:pPr>
        <w:pStyle w:val="Brdtextmedindrag"/>
      </w:pPr>
      <w:r>
        <w:t xml:space="preserve">När det gäller beräkningsmetoden för det strukturella sparandet kommer regeringen att </w:t>
      </w:r>
      <w:r w:rsidR="00482767" w:rsidRPr="00DC7AEC">
        <w:t xml:space="preserve">vinnlägga sig om </w:t>
      </w:r>
      <w:r w:rsidR="00835025">
        <w:t>tydlighet</w:t>
      </w:r>
      <w:r w:rsidR="00482767" w:rsidRPr="00DC7AEC">
        <w:t xml:space="preserve"> i beskrivningar av det struktu</w:t>
      </w:r>
      <w:r w:rsidR="00731D10">
        <w:softHyphen/>
      </w:r>
      <w:r w:rsidR="00482767" w:rsidRPr="00DC7AEC">
        <w:t xml:space="preserve">rella sparandet och även </w:t>
      </w:r>
      <w:r w:rsidR="00904D56">
        <w:t xml:space="preserve">att </w:t>
      </w:r>
      <w:r w:rsidR="00482767" w:rsidRPr="00DC7AEC">
        <w:t>forts</w:t>
      </w:r>
      <w:r w:rsidR="0054712D">
        <w:t>ä</w:t>
      </w:r>
      <w:r w:rsidR="00482767">
        <w:t>tt</w:t>
      </w:r>
      <w:r w:rsidR="0054712D">
        <w:t xml:space="preserve">a </w:t>
      </w:r>
      <w:r w:rsidR="00482767" w:rsidRPr="00DC7AEC">
        <w:t xml:space="preserve">ha </w:t>
      </w:r>
      <w:r w:rsidR="00904D56">
        <w:t xml:space="preserve">en </w:t>
      </w:r>
      <w:r w:rsidR="00482767" w:rsidRPr="00DC7AEC">
        <w:t>dialog med berörda myndig</w:t>
      </w:r>
      <w:r w:rsidR="00731D10">
        <w:softHyphen/>
      </w:r>
      <w:r w:rsidR="00482767" w:rsidRPr="00DC7AEC">
        <w:t>heter om metodutveckling.</w:t>
      </w:r>
      <w:r>
        <w:t xml:space="preserve"> Regeringen har dock inga planer på att ge </w:t>
      </w:r>
      <w:r w:rsidRPr="003A090A">
        <w:t>kommittén som se</w:t>
      </w:r>
      <w:r w:rsidR="007D180F">
        <w:t>r</w:t>
      </w:r>
      <w:r w:rsidRPr="003A090A">
        <w:t xml:space="preserve"> över målet för det finansiella sparandet </w:t>
      </w:r>
      <w:r>
        <w:t>något</w:t>
      </w:r>
      <w:r w:rsidRPr="003A090A">
        <w:t xml:space="preserve"> uppdrag </w:t>
      </w:r>
      <w:r>
        <w:t>i detta sammanhang.</w:t>
      </w:r>
    </w:p>
    <w:p w14:paraId="60AE40EA" w14:textId="05B22FC7" w:rsidR="00EF3711" w:rsidRDefault="00AA31C3" w:rsidP="00492C32">
      <w:pPr>
        <w:pStyle w:val="Brdtextmedindrag"/>
      </w:pPr>
      <w:r>
        <w:t xml:space="preserve">Regeringen anser vidare att den befintliga redovisningen och </w:t>
      </w:r>
      <w:r w:rsidR="007578B1">
        <w:t>upp</w:t>
      </w:r>
      <w:r w:rsidR="00317105">
        <w:softHyphen/>
      </w:r>
      <w:r w:rsidR="007578B1">
        <w:t>följ</w:t>
      </w:r>
      <w:r w:rsidR="00731D10">
        <w:softHyphen/>
      </w:r>
      <w:r w:rsidR="007578B1">
        <w:t>ningen</w:t>
      </w:r>
      <w:r w:rsidR="00AD5E6B">
        <w:t xml:space="preserve"> </w:t>
      </w:r>
      <w:r w:rsidR="00F060D7">
        <w:t>av kommunernas och reg</w:t>
      </w:r>
      <w:r w:rsidR="009C25A5">
        <w:t>i</w:t>
      </w:r>
      <w:r w:rsidR="00F060D7">
        <w:t xml:space="preserve">onernas balanskrav </w:t>
      </w:r>
      <w:r w:rsidR="009C25A5">
        <w:t xml:space="preserve">är ändamålsenlig och </w:t>
      </w:r>
      <w:r w:rsidR="00DF48B7">
        <w:t xml:space="preserve">att det inte är motiverat att redovisa en </w:t>
      </w:r>
      <w:r w:rsidR="00170197">
        <w:t xml:space="preserve">framåtblickande </w:t>
      </w:r>
      <w:r w:rsidR="009C25A5">
        <w:t xml:space="preserve">fördjupad analys </w:t>
      </w:r>
      <w:r w:rsidR="00DF48B7">
        <w:t xml:space="preserve">av </w:t>
      </w:r>
      <w:r w:rsidR="00DF48B7" w:rsidRPr="00DF48B7">
        <w:t>olika kommuners och regioners möjlighet att klara balanskravet</w:t>
      </w:r>
      <w:r w:rsidR="0086017D">
        <w:t xml:space="preserve">. </w:t>
      </w:r>
      <w:r w:rsidR="00492C32">
        <w:t>Regeringen avser därför inte att vidta några åtgärder med anledning av Riksrevisionens rekommendationer i denna fråga</w:t>
      </w:r>
      <w:r w:rsidR="009C25A5">
        <w:t>.</w:t>
      </w:r>
    </w:p>
    <w:p w14:paraId="3417163C" w14:textId="6EF8ED63" w:rsidR="00AA31C3" w:rsidRDefault="00AA31C3" w:rsidP="00492C32">
      <w:pPr>
        <w:pStyle w:val="Brdtextmedindrag"/>
      </w:pPr>
      <w:r>
        <w:t xml:space="preserve">När det gäller förslaget till nivå på utgiftstaket </w:t>
      </w:r>
      <w:r w:rsidR="009B1ED9">
        <w:t xml:space="preserve">avseende det tredje tillkommande budgetåret </w:t>
      </w:r>
      <w:r w:rsidRPr="00AA31C3">
        <w:t xml:space="preserve">avser </w:t>
      </w:r>
      <w:r>
        <w:t xml:space="preserve">regeringen </w:t>
      </w:r>
      <w:r w:rsidRPr="00AA31C3">
        <w:t xml:space="preserve">att utveckla redovisningen </w:t>
      </w:r>
      <w:r w:rsidR="008F192F" w:rsidRPr="00AA31C3">
        <w:t>i kommande propositioner</w:t>
      </w:r>
      <w:r w:rsidR="008F192F" w:rsidRPr="00AA31C3" w:rsidDel="008F192F">
        <w:t xml:space="preserve"> </w:t>
      </w:r>
      <w:r w:rsidRPr="00AA31C3">
        <w:t xml:space="preserve">så </w:t>
      </w:r>
      <w:r w:rsidR="009B1ED9">
        <w:t xml:space="preserve">att </w:t>
      </w:r>
      <w:r w:rsidRPr="00AA31C3">
        <w:t xml:space="preserve">kopplingen till överskottsmålet och ett framtida skatteuttag blir tydligare. Regeringen har däremot inga planer på att ge kommittén som </w:t>
      </w:r>
      <w:r w:rsidR="00726B8D">
        <w:t>ser</w:t>
      </w:r>
      <w:r w:rsidRPr="00AA31C3">
        <w:t xml:space="preserve"> över målet för det finansiella sparandet i uppdrag att utveckla och klargöra utgiftstakets funktion i det finanspolitiska ramverket. Kommittén har dock i uppdrag att analysera hur en eventuell ändrad nivå på målet för den offentliga sektorns finansiella sparande förhåller sig till övriga delar av det finanspolitiska ramverket, däribland utgiftstaket.</w:t>
      </w:r>
    </w:p>
    <w:p w14:paraId="60F1648F" w14:textId="058AE1B9" w:rsidR="00DB62B9" w:rsidRPr="00152749" w:rsidRDefault="00EF3711"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rsidRPr="00EF3711">
        <w:t>I och med denna skrivelse anser regeringen att granskningsrapporten är slutbehandlad.</w:t>
      </w:r>
    </w:p>
    <w:p w14:paraId="7198D3F3" w14:textId="615DCF05" w:rsidR="00E64C2A" w:rsidRDefault="00E64C2A" w:rsidP="00836AEA">
      <w:pPr>
        <w:pStyle w:val="Bilagarubrik"/>
      </w:pPr>
      <w:bookmarkStart w:id="20" w:name="_Toc159342411"/>
      <w:r w:rsidRPr="001E29FE">
        <w:lastRenderedPageBreak/>
        <w:t>Det finanspolitiska ramverket – regeringens tillämpning 202</w:t>
      </w:r>
      <w:r>
        <w:t>3</w:t>
      </w:r>
      <w:r w:rsidRPr="001E29FE">
        <w:t xml:space="preserve"> (RiR 202</w:t>
      </w:r>
      <w:r w:rsidR="00496FFE">
        <w:t>3</w:t>
      </w:r>
      <w:r w:rsidRPr="001E29FE">
        <w:t>:</w:t>
      </w:r>
      <w:r w:rsidR="00496FFE">
        <w:t>24</w:t>
      </w:r>
      <w:r w:rsidRPr="001E29FE">
        <w:t>)</w:t>
      </w:r>
      <w:bookmarkEnd w:id="20"/>
    </w:p>
    <w:p w14:paraId="43C16B5C" w14:textId="77777777" w:rsidR="00E64C2A" w:rsidRDefault="00E64C2A" w:rsidP="00836AEA">
      <w:pPr>
        <w:pStyle w:val="Brdtext"/>
        <w:rPr>
          <w:sz w:val="30"/>
        </w:rPr>
      </w:pPr>
      <w:r>
        <w:br w:type="page"/>
      </w:r>
    </w:p>
    <w:p w14:paraId="68E4C795" w14:textId="77777777" w:rsidR="00E64C2A" w:rsidRDefault="00E64C2A">
      <w:pPr>
        <w:spacing w:line="2" w:lineRule="auto"/>
        <w:rPr>
          <w:rFonts w:ascii="Times New Roman" w:hAnsi="Times New Roman"/>
          <w:sz w:val="30"/>
        </w:rPr>
      </w:pPr>
      <w:r>
        <w:lastRenderedPageBreak/>
        <w:br w:type="page"/>
      </w:r>
    </w:p>
    <w:p w14:paraId="11E1A68D" w14:textId="77777777" w:rsidR="00E64C2A" w:rsidRDefault="00E64C2A">
      <w:pPr>
        <w:spacing w:line="2" w:lineRule="auto"/>
        <w:rPr>
          <w:rFonts w:ascii="Times New Roman" w:hAnsi="Times New Roman"/>
          <w:sz w:val="30"/>
        </w:rPr>
      </w:pPr>
      <w:r>
        <w:lastRenderedPageBreak/>
        <w:br w:type="page"/>
      </w:r>
    </w:p>
    <w:p w14:paraId="788BD438" w14:textId="77777777" w:rsidR="00E64C2A" w:rsidRDefault="00E64C2A">
      <w:pPr>
        <w:spacing w:line="2" w:lineRule="auto"/>
        <w:rPr>
          <w:rFonts w:ascii="Times New Roman" w:hAnsi="Times New Roman"/>
          <w:sz w:val="30"/>
        </w:rPr>
      </w:pPr>
      <w:r>
        <w:lastRenderedPageBreak/>
        <w:br w:type="page"/>
      </w:r>
    </w:p>
    <w:p w14:paraId="2DB321AC" w14:textId="77777777" w:rsidR="00E64C2A" w:rsidRDefault="00E64C2A">
      <w:pPr>
        <w:spacing w:line="2" w:lineRule="auto"/>
        <w:rPr>
          <w:rFonts w:ascii="Times New Roman" w:hAnsi="Times New Roman"/>
          <w:sz w:val="30"/>
        </w:rPr>
      </w:pPr>
      <w:r>
        <w:lastRenderedPageBreak/>
        <w:br w:type="page"/>
      </w:r>
    </w:p>
    <w:p w14:paraId="715C87EB" w14:textId="77777777" w:rsidR="00E64C2A" w:rsidRDefault="00E64C2A">
      <w:pPr>
        <w:spacing w:line="2" w:lineRule="auto"/>
        <w:rPr>
          <w:rFonts w:ascii="Times New Roman" w:hAnsi="Times New Roman"/>
          <w:sz w:val="30"/>
        </w:rPr>
      </w:pPr>
      <w:r>
        <w:lastRenderedPageBreak/>
        <w:br w:type="page"/>
      </w:r>
    </w:p>
    <w:p w14:paraId="2F0AA89A" w14:textId="77777777" w:rsidR="00E64C2A" w:rsidRDefault="00E64C2A">
      <w:pPr>
        <w:spacing w:line="2" w:lineRule="auto"/>
        <w:rPr>
          <w:rFonts w:ascii="Times New Roman" w:hAnsi="Times New Roman"/>
          <w:sz w:val="30"/>
        </w:rPr>
      </w:pPr>
      <w:r>
        <w:lastRenderedPageBreak/>
        <w:br w:type="page"/>
      </w:r>
    </w:p>
    <w:p w14:paraId="6DB2C0E5" w14:textId="77777777" w:rsidR="00E64C2A" w:rsidRDefault="00E64C2A">
      <w:pPr>
        <w:spacing w:line="2" w:lineRule="auto"/>
        <w:rPr>
          <w:rFonts w:ascii="Times New Roman" w:hAnsi="Times New Roman"/>
          <w:sz w:val="30"/>
        </w:rPr>
      </w:pPr>
      <w:r>
        <w:lastRenderedPageBreak/>
        <w:br w:type="page"/>
      </w:r>
    </w:p>
    <w:p w14:paraId="55CDB684" w14:textId="77777777" w:rsidR="00E64C2A" w:rsidRDefault="00E64C2A">
      <w:pPr>
        <w:spacing w:line="2" w:lineRule="auto"/>
        <w:rPr>
          <w:rFonts w:ascii="Times New Roman" w:hAnsi="Times New Roman"/>
          <w:sz w:val="30"/>
        </w:rPr>
      </w:pPr>
      <w:r>
        <w:lastRenderedPageBreak/>
        <w:br w:type="page"/>
      </w:r>
    </w:p>
    <w:p w14:paraId="569C971B" w14:textId="77777777" w:rsidR="00E64C2A" w:rsidRDefault="00E64C2A">
      <w:pPr>
        <w:spacing w:line="2" w:lineRule="auto"/>
        <w:rPr>
          <w:rFonts w:ascii="Times New Roman" w:hAnsi="Times New Roman"/>
          <w:sz w:val="30"/>
        </w:rPr>
      </w:pPr>
      <w:r>
        <w:lastRenderedPageBreak/>
        <w:br w:type="page"/>
      </w:r>
    </w:p>
    <w:p w14:paraId="392A212A" w14:textId="77777777" w:rsidR="00E64C2A" w:rsidRDefault="00E64C2A">
      <w:pPr>
        <w:spacing w:line="2" w:lineRule="auto"/>
        <w:rPr>
          <w:rFonts w:ascii="Times New Roman" w:hAnsi="Times New Roman"/>
          <w:sz w:val="30"/>
        </w:rPr>
      </w:pPr>
      <w:r>
        <w:lastRenderedPageBreak/>
        <w:br w:type="page"/>
      </w:r>
    </w:p>
    <w:p w14:paraId="64166933" w14:textId="77777777" w:rsidR="00E64C2A" w:rsidRDefault="00E64C2A">
      <w:pPr>
        <w:spacing w:line="2" w:lineRule="auto"/>
        <w:rPr>
          <w:rFonts w:ascii="Times New Roman" w:hAnsi="Times New Roman"/>
          <w:sz w:val="30"/>
        </w:rPr>
      </w:pPr>
      <w:r>
        <w:lastRenderedPageBreak/>
        <w:br w:type="page"/>
      </w:r>
    </w:p>
    <w:p w14:paraId="78633085" w14:textId="77777777" w:rsidR="00E64C2A" w:rsidRDefault="00E64C2A">
      <w:pPr>
        <w:spacing w:line="2" w:lineRule="auto"/>
        <w:rPr>
          <w:rFonts w:ascii="Times New Roman" w:hAnsi="Times New Roman"/>
          <w:sz w:val="30"/>
        </w:rPr>
      </w:pPr>
      <w:r>
        <w:lastRenderedPageBreak/>
        <w:br w:type="page"/>
      </w:r>
    </w:p>
    <w:p w14:paraId="670A0519" w14:textId="77777777" w:rsidR="00E64C2A" w:rsidRDefault="00E64C2A">
      <w:pPr>
        <w:spacing w:line="2" w:lineRule="auto"/>
        <w:rPr>
          <w:rFonts w:ascii="Times New Roman" w:hAnsi="Times New Roman"/>
          <w:sz w:val="30"/>
        </w:rPr>
      </w:pPr>
      <w:r>
        <w:lastRenderedPageBreak/>
        <w:br w:type="page"/>
      </w:r>
    </w:p>
    <w:p w14:paraId="73CE356C" w14:textId="77777777" w:rsidR="00E64C2A" w:rsidRDefault="00E64C2A">
      <w:pPr>
        <w:spacing w:line="2" w:lineRule="auto"/>
        <w:rPr>
          <w:rFonts w:ascii="Times New Roman" w:hAnsi="Times New Roman"/>
          <w:sz w:val="30"/>
        </w:rPr>
      </w:pPr>
      <w:r>
        <w:lastRenderedPageBreak/>
        <w:br w:type="page"/>
      </w:r>
    </w:p>
    <w:p w14:paraId="7CDA3FF4" w14:textId="77777777" w:rsidR="00E64C2A" w:rsidRDefault="00E64C2A">
      <w:pPr>
        <w:spacing w:line="2" w:lineRule="auto"/>
        <w:rPr>
          <w:rFonts w:ascii="Times New Roman" w:hAnsi="Times New Roman"/>
          <w:sz w:val="30"/>
        </w:rPr>
      </w:pPr>
      <w:r>
        <w:lastRenderedPageBreak/>
        <w:br w:type="page"/>
      </w:r>
    </w:p>
    <w:p w14:paraId="00029C14" w14:textId="77777777" w:rsidR="00E64C2A" w:rsidRDefault="00E64C2A">
      <w:pPr>
        <w:spacing w:line="2" w:lineRule="auto"/>
        <w:rPr>
          <w:rFonts w:ascii="Times New Roman" w:hAnsi="Times New Roman"/>
          <w:sz w:val="30"/>
        </w:rPr>
      </w:pPr>
      <w:r>
        <w:lastRenderedPageBreak/>
        <w:br w:type="page"/>
      </w:r>
    </w:p>
    <w:p w14:paraId="19617B1A" w14:textId="77777777" w:rsidR="00E64C2A" w:rsidRDefault="00E64C2A">
      <w:pPr>
        <w:spacing w:line="2" w:lineRule="auto"/>
        <w:rPr>
          <w:rFonts w:ascii="Times New Roman" w:hAnsi="Times New Roman"/>
          <w:sz w:val="30"/>
        </w:rPr>
      </w:pPr>
      <w:r>
        <w:lastRenderedPageBreak/>
        <w:br w:type="page"/>
      </w:r>
    </w:p>
    <w:p w14:paraId="137B9F40" w14:textId="77777777" w:rsidR="00E64C2A" w:rsidRDefault="00E64C2A">
      <w:pPr>
        <w:spacing w:line="2" w:lineRule="auto"/>
        <w:rPr>
          <w:rFonts w:ascii="Times New Roman" w:hAnsi="Times New Roman"/>
          <w:sz w:val="30"/>
        </w:rPr>
      </w:pPr>
      <w:r>
        <w:lastRenderedPageBreak/>
        <w:br w:type="page"/>
      </w:r>
    </w:p>
    <w:p w14:paraId="7528CDCA" w14:textId="77777777" w:rsidR="00E64C2A" w:rsidRDefault="00E64C2A">
      <w:pPr>
        <w:spacing w:line="2" w:lineRule="auto"/>
        <w:rPr>
          <w:rFonts w:ascii="Times New Roman" w:hAnsi="Times New Roman"/>
          <w:sz w:val="30"/>
        </w:rPr>
      </w:pPr>
      <w:r>
        <w:lastRenderedPageBreak/>
        <w:br w:type="page"/>
      </w:r>
    </w:p>
    <w:p w14:paraId="71C6BCEA" w14:textId="77777777" w:rsidR="00E64C2A" w:rsidRDefault="00E64C2A">
      <w:pPr>
        <w:spacing w:line="2" w:lineRule="auto"/>
        <w:rPr>
          <w:rFonts w:ascii="Times New Roman" w:hAnsi="Times New Roman"/>
          <w:sz w:val="30"/>
        </w:rPr>
      </w:pPr>
      <w:r>
        <w:lastRenderedPageBreak/>
        <w:br w:type="page"/>
      </w:r>
    </w:p>
    <w:p w14:paraId="6DB62B81" w14:textId="77777777" w:rsidR="00E64C2A" w:rsidRDefault="00E64C2A">
      <w:pPr>
        <w:spacing w:line="2" w:lineRule="auto"/>
        <w:rPr>
          <w:rFonts w:ascii="Times New Roman" w:hAnsi="Times New Roman"/>
          <w:sz w:val="30"/>
        </w:rPr>
      </w:pPr>
      <w:r>
        <w:lastRenderedPageBreak/>
        <w:br w:type="page"/>
      </w:r>
    </w:p>
    <w:p w14:paraId="78D7060F" w14:textId="77777777" w:rsidR="00E64C2A" w:rsidRDefault="00E64C2A">
      <w:pPr>
        <w:spacing w:line="2" w:lineRule="auto"/>
        <w:rPr>
          <w:rFonts w:ascii="Times New Roman" w:hAnsi="Times New Roman"/>
          <w:sz w:val="30"/>
        </w:rPr>
      </w:pPr>
      <w:r>
        <w:lastRenderedPageBreak/>
        <w:br w:type="page"/>
      </w:r>
    </w:p>
    <w:p w14:paraId="4B09B6DF" w14:textId="77777777" w:rsidR="00E64C2A" w:rsidRDefault="00E64C2A">
      <w:pPr>
        <w:spacing w:line="2" w:lineRule="auto"/>
        <w:rPr>
          <w:rFonts w:ascii="Times New Roman" w:hAnsi="Times New Roman"/>
          <w:sz w:val="30"/>
        </w:rPr>
      </w:pPr>
      <w:r>
        <w:lastRenderedPageBreak/>
        <w:br w:type="page"/>
      </w:r>
    </w:p>
    <w:p w14:paraId="3C427224" w14:textId="77777777" w:rsidR="00E64C2A" w:rsidRDefault="00E64C2A">
      <w:pPr>
        <w:spacing w:line="2" w:lineRule="auto"/>
        <w:rPr>
          <w:rFonts w:ascii="Times New Roman" w:hAnsi="Times New Roman"/>
          <w:sz w:val="30"/>
        </w:rPr>
      </w:pPr>
      <w:r>
        <w:lastRenderedPageBreak/>
        <w:br w:type="page"/>
      </w:r>
    </w:p>
    <w:p w14:paraId="0F5D7372" w14:textId="77777777" w:rsidR="00E64C2A" w:rsidRDefault="00E64C2A">
      <w:pPr>
        <w:spacing w:line="2" w:lineRule="auto"/>
        <w:rPr>
          <w:rFonts w:ascii="Times New Roman" w:hAnsi="Times New Roman"/>
          <w:sz w:val="30"/>
        </w:rPr>
      </w:pPr>
      <w:r>
        <w:lastRenderedPageBreak/>
        <w:br w:type="page"/>
      </w:r>
    </w:p>
    <w:p w14:paraId="3F32CA41" w14:textId="77777777" w:rsidR="00E64C2A" w:rsidRDefault="00E64C2A">
      <w:pPr>
        <w:spacing w:line="2" w:lineRule="auto"/>
        <w:rPr>
          <w:rFonts w:ascii="Times New Roman" w:hAnsi="Times New Roman"/>
          <w:sz w:val="30"/>
        </w:rPr>
      </w:pPr>
      <w:r>
        <w:lastRenderedPageBreak/>
        <w:br w:type="page"/>
      </w:r>
    </w:p>
    <w:p w14:paraId="210A6574" w14:textId="77777777" w:rsidR="00E64C2A" w:rsidRDefault="00E64C2A">
      <w:pPr>
        <w:spacing w:line="2" w:lineRule="auto"/>
        <w:rPr>
          <w:rFonts w:ascii="Times New Roman" w:hAnsi="Times New Roman"/>
          <w:sz w:val="30"/>
        </w:rPr>
      </w:pPr>
      <w:r>
        <w:lastRenderedPageBreak/>
        <w:br w:type="page"/>
      </w:r>
    </w:p>
    <w:p w14:paraId="6609E023" w14:textId="77777777" w:rsidR="00E64C2A" w:rsidRDefault="00E64C2A">
      <w:pPr>
        <w:spacing w:line="2" w:lineRule="auto"/>
        <w:rPr>
          <w:rFonts w:ascii="Times New Roman" w:hAnsi="Times New Roman"/>
          <w:sz w:val="30"/>
        </w:rPr>
      </w:pPr>
      <w:r>
        <w:lastRenderedPageBreak/>
        <w:br w:type="page"/>
      </w:r>
    </w:p>
    <w:p w14:paraId="29CFE0F7" w14:textId="77777777" w:rsidR="00E64C2A" w:rsidRDefault="00E64C2A">
      <w:pPr>
        <w:spacing w:line="2" w:lineRule="auto"/>
        <w:rPr>
          <w:rFonts w:ascii="Times New Roman" w:hAnsi="Times New Roman"/>
          <w:sz w:val="30"/>
        </w:rPr>
      </w:pPr>
      <w:r>
        <w:lastRenderedPageBreak/>
        <w:br w:type="page"/>
      </w:r>
    </w:p>
    <w:p w14:paraId="4C7FFFEC" w14:textId="77777777" w:rsidR="00E64C2A" w:rsidRDefault="00E64C2A">
      <w:pPr>
        <w:spacing w:line="2" w:lineRule="auto"/>
        <w:rPr>
          <w:rFonts w:ascii="Times New Roman" w:hAnsi="Times New Roman"/>
          <w:sz w:val="30"/>
        </w:rPr>
      </w:pPr>
      <w:r>
        <w:lastRenderedPageBreak/>
        <w:br w:type="page"/>
      </w:r>
    </w:p>
    <w:p w14:paraId="74F4C6AD" w14:textId="77777777" w:rsidR="00E64C2A" w:rsidRDefault="00E64C2A">
      <w:pPr>
        <w:spacing w:line="2" w:lineRule="auto"/>
        <w:rPr>
          <w:rFonts w:ascii="Times New Roman" w:hAnsi="Times New Roman"/>
          <w:sz w:val="30"/>
        </w:rPr>
      </w:pPr>
      <w:r>
        <w:lastRenderedPageBreak/>
        <w:br w:type="page"/>
      </w:r>
    </w:p>
    <w:p w14:paraId="7FECFF70" w14:textId="77777777" w:rsidR="00E64C2A" w:rsidRDefault="00E64C2A">
      <w:pPr>
        <w:spacing w:line="2" w:lineRule="auto"/>
        <w:rPr>
          <w:rFonts w:ascii="Times New Roman" w:hAnsi="Times New Roman"/>
          <w:sz w:val="30"/>
        </w:rPr>
      </w:pPr>
      <w:r>
        <w:lastRenderedPageBreak/>
        <w:br w:type="page"/>
      </w:r>
    </w:p>
    <w:p w14:paraId="09476FC1" w14:textId="77777777" w:rsidR="00E64C2A" w:rsidRDefault="00E64C2A">
      <w:pPr>
        <w:spacing w:line="2" w:lineRule="auto"/>
        <w:rPr>
          <w:rFonts w:ascii="Times New Roman" w:hAnsi="Times New Roman"/>
          <w:sz w:val="30"/>
        </w:rPr>
      </w:pPr>
      <w:r>
        <w:lastRenderedPageBreak/>
        <w:br w:type="page"/>
      </w:r>
    </w:p>
    <w:p w14:paraId="7D7B014F" w14:textId="77777777" w:rsidR="00E64C2A" w:rsidRDefault="00E64C2A">
      <w:pPr>
        <w:spacing w:line="2" w:lineRule="auto"/>
        <w:rPr>
          <w:rFonts w:ascii="Times New Roman" w:hAnsi="Times New Roman"/>
          <w:sz w:val="30"/>
        </w:rPr>
      </w:pPr>
      <w:r>
        <w:lastRenderedPageBreak/>
        <w:br w:type="page"/>
      </w:r>
    </w:p>
    <w:p w14:paraId="3713590C" w14:textId="77777777" w:rsidR="00E64C2A" w:rsidRDefault="00E64C2A">
      <w:pPr>
        <w:spacing w:line="2" w:lineRule="auto"/>
        <w:rPr>
          <w:rFonts w:ascii="Times New Roman" w:hAnsi="Times New Roman"/>
          <w:sz w:val="30"/>
        </w:rPr>
      </w:pPr>
      <w:r>
        <w:lastRenderedPageBreak/>
        <w:br w:type="page"/>
      </w:r>
    </w:p>
    <w:p w14:paraId="0A1EA322" w14:textId="77777777" w:rsidR="00E64C2A" w:rsidRDefault="00E64C2A">
      <w:pPr>
        <w:spacing w:line="2" w:lineRule="auto"/>
        <w:rPr>
          <w:rFonts w:ascii="Times New Roman" w:hAnsi="Times New Roman"/>
          <w:sz w:val="30"/>
        </w:rPr>
      </w:pPr>
      <w:r>
        <w:lastRenderedPageBreak/>
        <w:br w:type="page"/>
      </w:r>
    </w:p>
    <w:p w14:paraId="43BCBE95" w14:textId="77777777" w:rsidR="00E64C2A" w:rsidRDefault="00E64C2A">
      <w:pPr>
        <w:spacing w:line="2" w:lineRule="auto"/>
        <w:rPr>
          <w:rFonts w:ascii="Times New Roman" w:hAnsi="Times New Roman"/>
          <w:sz w:val="30"/>
        </w:rPr>
      </w:pPr>
      <w:r>
        <w:lastRenderedPageBreak/>
        <w:br w:type="page"/>
      </w:r>
    </w:p>
    <w:p w14:paraId="78D3C620" w14:textId="77777777" w:rsidR="00E64C2A" w:rsidRDefault="00E64C2A">
      <w:pPr>
        <w:spacing w:line="2" w:lineRule="auto"/>
        <w:rPr>
          <w:rFonts w:ascii="Times New Roman" w:hAnsi="Times New Roman"/>
          <w:sz w:val="30"/>
        </w:rPr>
      </w:pPr>
      <w:r>
        <w:lastRenderedPageBreak/>
        <w:br w:type="page"/>
      </w:r>
    </w:p>
    <w:p w14:paraId="04F7DA40" w14:textId="77777777" w:rsidR="00E64C2A" w:rsidRDefault="00E64C2A">
      <w:pPr>
        <w:spacing w:line="2" w:lineRule="auto"/>
        <w:rPr>
          <w:rFonts w:ascii="Times New Roman" w:hAnsi="Times New Roman"/>
          <w:sz w:val="30"/>
        </w:rPr>
      </w:pPr>
      <w:r>
        <w:lastRenderedPageBreak/>
        <w:br w:type="page"/>
      </w:r>
    </w:p>
    <w:p w14:paraId="4AF4AFCB" w14:textId="77777777" w:rsidR="00E64C2A" w:rsidRDefault="00E64C2A">
      <w:pPr>
        <w:spacing w:line="2" w:lineRule="auto"/>
        <w:rPr>
          <w:rFonts w:ascii="Times New Roman" w:hAnsi="Times New Roman"/>
          <w:sz w:val="30"/>
        </w:rPr>
      </w:pPr>
      <w:r>
        <w:lastRenderedPageBreak/>
        <w:br w:type="page"/>
      </w:r>
    </w:p>
    <w:p w14:paraId="755B9051" w14:textId="77777777" w:rsidR="00E64C2A" w:rsidRDefault="00E64C2A">
      <w:pPr>
        <w:spacing w:line="2" w:lineRule="auto"/>
        <w:rPr>
          <w:rFonts w:ascii="Times New Roman" w:hAnsi="Times New Roman"/>
          <w:sz w:val="30"/>
        </w:rPr>
      </w:pPr>
      <w:r>
        <w:lastRenderedPageBreak/>
        <w:br w:type="page"/>
      </w:r>
    </w:p>
    <w:p w14:paraId="48E6AEED" w14:textId="77777777" w:rsidR="00C76762" w:rsidRDefault="00E64C2A">
      <w:pPr>
        <w:spacing w:line="2" w:lineRule="auto"/>
      </w:pPr>
      <w:r>
        <w:lastRenderedPageBreak/>
        <w:br w:type="page"/>
      </w:r>
      <w:r>
        <w:lastRenderedPageBreak/>
        <w:br w:type="page"/>
      </w:r>
      <w:r w:rsidR="00C76762">
        <w:lastRenderedPageBreak/>
        <w:br w:type="page"/>
      </w:r>
    </w:p>
    <w:p w14:paraId="5600F260" w14:textId="7D5F37A5" w:rsidR="00C76762" w:rsidRDefault="00E64C2A">
      <w:pPr>
        <w:spacing w:line="2" w:lineRule="auto"/>
        <w:sectPr w:rsidR="00C76762"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r>
        <w:lastRenderedPageBreak/>
        <w:br w:type="page"/>
      </w:r>
    </w:p>
    <w:p w14:paraId="64C7E879" w14:textId="1F5F9036" w:rsidR="00C76762" w:rsidRDefault="005903AD" w:rsidP="00C76762">
      <w:pPr>
        <w:pStyle w:val="Proprubrik"/>
        <w:tabs>
          <w:tab w:val="left" w:pos="4771"/>
        </w:tabs>
        <w:spacing w:before="720" w:after="190"/>
      </w:pPr>
      <w:sdt>
        <w:sdtPr>
          <w:alias w:val="Departementsnamn"/>
          <w:tag w:val="Departementsnamn"/>
          <w:id w:val="2118557928"/>
          <w:dataBinding w:prefixMappings="xmlns:ns0='http://rkdhs/mallar/lagstiftning/Skr/Skr.xsd'" w:xpath="/ns0:dokumentvärden[1]/ns0:departementsnamn[1]" w:storeItemID="{068625C3-B546-44A5-B525-B7CC092E5AD6}"/>
          <w:text/>
        </w:sdtPr>
        <w:sdtEndPr/>
        <w:sdtContent>
          <w:r w:rsidR="00C76762">
            <w:t>Finansdepartementet</w:t>
          </w:r>
        </w:sdtContent>
      </w:sdt>
      <w:r w:rsidR="00C76762">
        <w:tab/>
      </w:r>
    </w:p>
    <w:p w14:paraId="0128B8EC" w14:textId="2845ACD3" w:rsidR="00E64C2A" w:rsidRDefault="00E64C2A" w:rsidP="000641A6">
      <w:pPr>
        <w:pStyle w:val="Proputdrag"/>
      </w:pPr>
      <w:bookmarkStart w:id="21" w:name="_Toc159342412"/>
      <w:r>
        <w:t xml:space="preserve">Utdrag ur protokoll vid regeringssammanträde </w:t>
      </w:r>
      <w:sdt>
        <w:sdtPr>
          <w:alias w:val="Datum"/>
          <w:tag w:val="Datum"/>
          <w:id w:val="1508867760"/>
          <w:date w:fullDate="2024-03-27T00:00:00Z">
            <w:dateFormat w:val="'den' d MMMM yyyy"/>
            <w:lid w:val="sv-SE"/>
            <w:storeMappedDataAs w:val="dateTime"/>
            <w:calendar w:val="gregorian"/>
          </w:date>
        </w:sdtPr>
        <w:sdtEndPr/>
        <w:sdtContent>
          <w:r>
            <w:t>den 27 mars 2024</w:t>
          </w:r>
        </w:sdtContent>
      </w:sdt>
      <w:bookmarkEnd w:id="21"/>
    </w:p>
    <w:p w14:paraId="124AE012" w14:textId="77777777" w:rsidR="00E64C2A" w:rsidRDefault="00E64C2A" w:rsidP="000641A6">
      <w:pPr>
        <w:pStyle w:val="Brdtext"/>
        <w:jc w:val="left"/>
      </w:pPr>
    </w:p>
    <w:p w14:paraId="5D82DE11" w14:textId="0467A046" w:rsidR="00E64C2A" w:rsidRDefault="00E64C2A"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104904">
            <w:t>statsminister Kristersson, ordförande, och statsråden Busch, Billström, Svantesson, Ankarberg Johansson, Edholm, J Pehrson, J</w:t>
          </w:r>
          <w:r w:rsidR="00C07052">
            <w:t>o</w:t>
          </w:r>
          <w:r w:rsidR="00104904">
            <w:t>nson, Strömmer, Roswall, Forssmed, Forssell, Slottner, Wykman, Malmer Stenergard, Kullgren, Liljestrand, Brandberg, Bohlin, Carlson, Pourmokhtari</w:t>
          </w:r>
        </w:sdtContent>
      </w:sdt>
    </w:p>
    <w:p w14:paraId="008E1B1E" w14:textId="77777777" w:rsidR="00E64C2A" w:rsidRDefault="00E64C2A" w:rsidP="000641A6">
      <w:pPr>
        <w:pStyle w:val="Brdtext"/>
        <w:jc w:val="left"/>
      </w:pPr>
    </w:p>
    <w:p w14:paraId="66B2FD1A" w14:textId="77CD2A7A" w:rsidR="00E64C2A" w:rsidRDefault="00E64C2A" w:rsidP="000641A6">
      <w:pPr>
        <w:pStyle w:val="Brdtext"/>
        <w:jc w:val="left"/>
      </w:pPr>
      <w:r>
        <w:t xml:space="preserve">Föredragande: statsrådet </w:t>
      </w:r>
      <w:sdt>
        <w:sdtPr>
          <w:alias w:val="Foredragande"/>
          <w:tag w:val="Foredragande"/>
          <w:id w:val="-1423715855"/>
          <w:placeholder>
            <w:docPart w:val="A57A5FF887DD483DB409A17C388EEF37"/>
          </w:placeholder>
          <w:text w:multiLine="1"/>
        </w:sdtPr>
        <w:sdtEndPr/>
        <w:sdtContent>
          <w:r w:rsidR="00B8250F">
            <w:t>Svantesson</w:t>
          </w:r>
        </w:sdtContent>
      </w:sdt>
    </w:p>
    <w:p w14:paraId="7BA4B8EB" w14:textId="77777777" w:rsidR="00E64C2A" w:rsidRPr="00827386" w:rsidRDefault="00E64C2A" w:rsidP="000641A6">
      <w:pPr>
        <w:pStyle w:val="Brdtext"/>
        <w:jc w:val="left"/>
        <w:rPr>
          <w:szCs w:val="21"/>
        </w:rPr>
      </w:pPr>
    </w:p>
    <w:p w14:paraId="7956F8F1" w14:textId="77777777" w:rsidR="00E64C2A" w:rsidRPr="008B7E85" w:rsidRDefault="00E64C2A" w:rsidP="0044419F">
      <w:pPr>
        <w:pStyle w:val="Slutstreck"/>
      </w:pPr>
      <w:r w:rsidRPr="008B7E85">
        <w:t>                    </w:t>
      </w:r>
    </w:p>
    <w:p w14:paraId="18993335" w14:textId="77777777" w:rsidR="00E64C2A" w:rsidRPr="006E102E" w:rsidRDefault="00E64C2A" w:rsidP="000641A6">
      <w:pPr>
        <w:pStyle w:val="Brdtext"/>
        <w:jc w:val="left"/>
        <w:rPr>
          <w:sz w:val="18"/>
          <w:szCs w:val="18"/>
        </w:rPr>
      </w:pPr>
    </w:p>
    <w:p w14:paraId="484E4342" w14:textId="77777777" w:rsidR="00E64C2A" w:rsidRDefault="00E64C2A" w:rsidP="000641A6">
      <w:pPr>
        <w:pStyle w:val="Brdtext"/>
        <w:jc w:val="left"/>
      </w:pPr>
    </w:p>
    <w:p w14:paraId="7D770DFE" w14:textId="04B5BAB8" w:rsidR="00E64C2A" w:rsidRDefault="00E64C2A"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175813">
            <w:t>Riksrevisinonens rapport om tillämpling av det finanspolitiska ramverket 2023</w:t>
          </w:r>
        </w:sdtContent>
      </w:sdt>
    </w:p>
    <w:p w14:paraId="5B60D35D" w14:textId="77777777" w:rsidR="00E64C2A" w:rsidRDefault="00E64C2A" w:rsidP="000641A6">
      <w:pPr>
        <w:pStyle w:val="Brdtext"/>
      </w:pPr>
    </w:p>
    <w:p w14:paraId="72F2E18A" w14:textId="77777777" w:rsidR="00DB62B9" w:rsidRPr="00152749" w:rsidRDefault="00DB62B9" w:rsidP="00152749">
      <w:pPr>
        <w:pStyle w:val="Brdtextmedindrag"/>
      </w:pPr>
    </w:p>
    <w:sectPr w:rsidR="00DB62B9" w:rsidRPr="00152749" w:rsidSect="00155500">
      <w:headerReference w:type="even" r:id="rId2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B7ACAF8" w14:textId="77777777" w:rsidR="00DB5FBB" w:rsidRDefault="00DB5FBB" w:rsidP="00F8009C">
      <w:r>
        <w:separator/>
      </w:r>
    </w:p>
  </w:endnote>
  <w:endnote w:type="continuationSeparator" w:id="0">
    <w:p w14:paraId="2D74643D" w14:textId="77777777" w:rsidR="00DB5FBB" w:rsidRDefault="00DB5FBB" w:rsidP="00F8009C">
      <w:r>
        <w:continuationSeparator/>
      </w:r>
    </w:p>
  </w:endnote>
  <w:endnote w:type="continuationNotice" w:id="1">
    <w:p w14:paraId="6F1D055E" w14:textId="77777777" w:rsidR="00DB5FBB" w:rsidRDefault="00DB5FB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251416" w14:textId="77777777" w:rsidR="00244011" w:rsidRDefault="00244011" w:rsidP="009C2B67">
    <w:pPr>
      <w:pStyle w:val="Brdtext"/>
    </w:pPr>
    <w:r>
      <w:rPr>
        <w:noProof/>
        <w:lang w:eastAsia="sv-SE"/>
      </w:rPr>
      <mc:AlternateContent>
        <mc:Choice Requires="wps">
          <w:drawing>
            <wp:anchor distT="0" distB="0" distL="0" distR="0" simplePos="0" relativeHeight="2516582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 name="Textruta 1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D7D5E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 o:spid="_x0000_s1029" type="#_x0000_t202" style="position:absolute;left:0;text-align:left;margin-left:5.4pt;margin-top:610.9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1D7D5E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49B8DE"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4047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714047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BEC1C1"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4E6E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A4E6E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236CC" w14:textId="77777777" w:rsidR="00244011" w:rsidRDefault="00244011" w:rsidP="009C2B67">
    <w:pPr>
      <w:pStyle w:val="Brdtext"/>
    </w:pPr>
    <w:r>
      <w:rPr>
        <w:noProof/>
        <w:lang w:eastAsia="sv-SE"/>
      </w:rPr>
      <mc:AlternateContent>
        <mc:Choice Requires="wps">
          <w:drawing>
            <wp:anchor distT="0" distB="0" distL="0" distR="0" simplePos="0" relativeHeight="2516582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3675C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 o:spid="_x0000_s1034" type="#_x0000_t202" style="position:absolute;left:0;text-align:left;margin-left:5.4pt;margin-top:610.9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53675C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11FD41"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D436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 o:spid="_x0000_s1035"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9D436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6E9128"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4A19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 o:spid="_x0000_s1036"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DF4A19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CAAD42" w14:textId="77777777" w:rsidR="00DB5FBB" w:rsidRDefault="00DB5FBB" w:rsidP="006923D1">
      <w:pPr>
        <w:pStyle w:val="Sidfot"/>
      </w:pPr>
    </w:p>
  </w:footnote>
  <w:footnote w:type="continuationSeparator" w:id="0">
    <w:p w14:paraId="5215B015" w14:textId="77777777" w:rsidR="00DB5FBB" w:rsidRPr="006923D1" w:rsidRDefault="00DB5FBB" w:rsidP="006923D1">
      <w:pPr>
        <w:pStyle w:val="Sidfot"/>
      </w:pPr>
    </w:p>
  </w:footnote>
  <w:footnote w:type="continuationNotice" w:id="1">
    <w:p w14:paraId="15DC5EFA" w14:textId="77777777" w:rsidR="00DB5FBB" w:rsidRDefault="00DB5FBB"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09EDAB" w14:textId="77777777" w:rsidR="00244011" w:rsidRDefault="00244011" w:rsidP="00664D04">
    <w:pPr>
      <w:pStyle w:val="Brdtext"/>
    </w:pPr>
    <w:r>
      <w:rPr>
        <w:noProof/>
        <w:lang w:eastAsia="sv-SE"/>
      </w:rPr>
      <mc:AlternateContent>
        <mc:Choice Requires="wps">
          <w:drawing>
            <wp:anchor distT="0" distB="0" distL="0" distR="0" simplePos="0" relativeHeight="251658246" behindDoc="0" locked="0" layoutInCell="1" allowOverlap="0" wp14:anchorId="7C6F8B3A" wp14:editId="288119F3">
              <wp:simplePos x="0" y="0"/>
              <wp:positionH relativeFrom="page">
                <wp:posOffset>373380</wp:posOffset>
              </wp:positionH>
              <wp:positionV relativeFrom="page">
                <wp:posOffset>451485</wp:posOffset>
              </wp:positionV>
              <wp:extent cx="1141200" cy="12192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48F16" w14:textId="70884DA7" w:rsidR="00244011" w:rsidRPr="00756E21" w:rsidRDefault="005903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135212224"/>
                              <w:lock w:val="contentLocked"/>
                              <w:dataBinding w:prefixMappings="xmlns:ns0='http://rkdhs/mallar/lagstiftning/Skr/Skr-kapitel.xsd'" w:xpath="/ns0:dokumentvärden[1]/ns0:dokumentnummer[1]" w:storeItemID="{068625C3-B546-44A5-B525-B7CC092E5AD6}"/>
                              <w:text/>
                            </w:sdtPr>
                            <w:sdtEndPr/>
                            <w:sdtContent>
                              <w:r w:rsidR="00175813">
                                <w:t>2023/24:96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9.4pt;margin-top:35.55pt;width:89.85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B048F16" w14:textId="70884DA7" w:rsidR="00244011" w:rsidRPr="00756E21" w:rsidRDefault="005903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135212224"/>
                        <w:lock w:val="contentLocked"/>
                        <w:dataBinding w:prefixMappings="xmlns:ns0='http://rkdhs/mallar/lagstiftning/Skr/Skr-kapitel.xsd'" w:xpath="/ns0:dokumentvärden[1]/ns0:dokumentnummer[1]" w:storeItemID="{068625C3-B546-44A5-B525-B7CC092E5AD6}"/>
                        <w:text/>
                      </w:sdtPr>
                      <w:sdtEndPr/>
                      <w:sdtContent>
                        <w:r w:rsidR="00175813">
                          <w:t>2023/24:96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BF763F"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2EA75D" w14:textId="4DA6E3C2" w:rsidR="00244011" w:rsidRPr="00756E21" w:rsidRDefault="005903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217775106"/>
                              <w:lock w:val="contentLocked"/>
                              <w:dataBinding w:prefixMappings="xmlns:ns0='http://rkdhs/mallar/lagstiftning/Skr/Skr-kapitel.xsd'" w:xpath="/ns0:dokumentvärden[1]/ns0:nummer[1]" w:storeItemID="{068625C3-B546-44A5-B525-B7CC092E5AD6}"/>
                              <w:text/>
                            </w:sdtPr>
                            <w:sdtEndPr/>
                            <w:sdtContent>
                              <w:r w:rsidR="00175813">
                                <w:t>2023/24:96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22EA75D" w14:textId="4DA6E3C2" w:rsidR="00244011" w:rsidRPr="00756E21" w:rsidRDefault="005903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217775106"/>
                        <w:lock w:val="contentLocked"/>
                        <w:dataBinding w:prefixMappings="xmlns:ns0='http://rkdhs/mallar/lagstiftning/Skr/Skr-kapitel.xsd'" w:xpath="/ns0:dokumentvärden[1]/ns0:nummer[1]" w:storeItemID="{068625C3-B546-44A5-B525-B7CC092E5AD6}"/>
                        <w:text/>
                      </w:sdtPr>
                      <w:sdtEndPr/>
                      <w:sdtContent>
                        <w:r w:rsidR="00175813">
                          <w:t>2023/24:96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060831"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1E04D" w14:textId="77777777" w:rsidR="00244011" w:rsidRDefault="00244011" w:rsidP="00664D04">
    <w:pPr>
      <w:pStyle w:val="Brdtext"/>
    </w:pPr>
    <w:r>
      <w:rPr>
        <w:noProof/>
        <w:lang w:eastAsia="sv-SE"/>
      </w:rPr>
      <mc:AlternateContent>
        <mc:Choice Requires="wps">
          <w:drawing>
            <wp:anchor distT="0" distB="0" distL="0" distR="0" simplePos="0" relativeHeight="2516582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BB59E6" w14:textId="7CF257EB" w:rsidR="0007288B" w:rsidRDefault="005903AD" w:rsidP="00C76762">
                          <w:pPr>
                            <w:pStyle w:val="Brdtext"/>
                            <w:jc w:val="left"/>
                          </w:pPr>
                          <w:sdt>
                            <w:sdtPr>
                              <w:alias w:val="NummerEtikett"/>
                              <w:tag w:val="NummerEtikett"/>
                              <w:id w:val="-2098859299"/>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223443214"/>
                              <w:lock w:val="contentLocked"/>
                              <w:dataBinding w:prefixMappings="xmlns:ns0='http://rkdhs/mallar/lagstiftning/Skr/Skr-kapitel.xsd'" w:xpath="/ns0:dokumentvärden[1]/ns0:dokumentnummer[1]" w:storeItemID="{068625C3-B546-44A5-B525-B7CC092E5AD6}"/>
                              <w:text/>
                            </w:sdtPr>
                            <w:sdtEndPr/>
                            <w:sdtContent>
                              <w:r w:rsidR="0007288B">
                                <w:t>2023/24:96</w:t>
                              </w:r>
                            </w:sdtContent>
                          </w:sdt>
                        </w:p>
                        <w:p w14:paraId="786715E1" w14:textId="2126E8BD" w:rsidR="00C76762" w:rsidRPr="00C76762" w:rsidRDefault="005903AD" w:rsidP="00C76762">
                          <w:pPr>
                            <w:pStyle w:val="Brdtext"/>
                            <w:jc w:val="left"/>
                          </w:pPr>
                          <w:sdt>
                            <w:sdtPr>
                              <w:alias w:val="BilageEtikett"/>
                              <w:tag w:val="BilageEtikett"/>
                              <w:id w:val="1266577730"/>
                              <w:lock w:val="sdtContentLocked"/>
                              <w:dataBinding w:prefixMappings="xmlns:ns0='http://rkdhs/mallar/lagstiftning/Skr/Skr.xsd'" w:xpath="/ns0:dokumentvärden[1]/ns0:bilagor[1]/ns0:bilaga[1]/@bilageetikett" w:storeItemID="{068625C3-B546-44A5-B525-B7CC092E5AD6}"/>
                              <w:text/>
                            </w:sdtPr>
                            <w:sdtEndPr/>
                            <w:sdtContent>
                              <w:r w:rsidR="00C76762">
                                <w:t>Bilaga</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2" type="#_x0000_t202" style="position:absolute;left:0;text-align:left;margin-left:29.4pt;margin-top:35.55pt;width:89.85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CBB59E6" w14:textId="7CF257EB" w:rsidR="0007288B" w:rsidRDefault="005903AD" w:rsidP="00C76762">
                    <w:pPr>
                      <w:pStyle w:val="Brdtext"/>
                      <w:jc w:val="left"/>
                    </w:pPr>
                    <w:sdt>
                      <w:sdtPr>
                        <w:alias w:val="NummerEtikett"/>
                        <w:tag w:val="NummerEtikett"/>
                        <w:id w:val="-2098859299"/>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223443214"/>
                        <w:lock w:val="contentLocked"/>
                        <w:dataBinding w:prefixMappings="xmlns:ns0='http://rkdhs/mallar/lagstiftning/Skr/Skr-kapitel.xsd'" w:xpath="/ns0:dokumentvärden[1]/ns0:dokumentnummer[1]" w:storeItemID="{068625C3-B546-44A5-B525-B7CC092E5AD6}"/>
                        <w:text/>
                      </w:sdtPr>
                      <w:sdtEndPr/>
                      <w:sdtContent>
                        <w:r w:rsidR="0007288B">
                          <w:t>2023/24:96</w:t>
                        </w:r>
                      </w:sdtContent>
                    </w:sdt>
                  </w:p>
                  <w:p w14:paraId="786715E1" w14:textId="2126E8BD" w:rsidR="00C76762" w:rsidRPr="00C76762" w:rsidRDefault="005903AD" w:rsidP="00C76762">
                    <w:pPr>
                      <w:pStyle w:val="Brdtext"/>
                      <w:jc w:val="left"/>
                    </w:pPr>
                    <w:sdt>
                      <w:sdtPr>
                        <w:alias w:val="BilageEtikett"/>
                        <w:tag w:val="BilageEtikett"/>
                        <w:id w:val="1266577730"/>
                        <w:lock w:val="sdtContentLocked"/>
                        <w:dataBinding w:prefixMappings="xmlns:ns0='http://rkdhs/mallar/lagstiftning/Skr/Skr.xsd'" w:xpath="/ns0:dokumentvärden[1]/ns0:bilagor[1]/ns0:bilaga[1]/@bilageetikett" w:storeItemID="{068625C3-B546-44A5-B525-B7CC092E5AD6}"/>
                        <w:text/>
                      </w:sdtPr>
                      <w:sdtEndPr/>
                      <w:sdtContent>
                        <w:r w:rsidR="00C76762">
                          <w:t>Bilaga</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67E337"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D9A7C" w14:textId="3ED6C60C" w:rsidR="00C76762" w:rsidRDefault="005903AD" w:rsidP="00A118D8">
                          <w:pPr>
                            <w:pStyle w:val="Brdtext"/>
                            <w:jc w:val="left"/>
                          </w:pPr>
                          <w:sdt>
                            <w:sdtPr>
                              <w:alias w:val="NummerEtikett"/>
                              <w:tag w:val="NummerEtikett"/>
                              <w:id w:val="-163862371"/>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509943228"/>
                              <w:lock w:val="contentLocked"/>
                              <w:dataBinding w:prefixMappings="xmlns:ns0='http://rkdhs/mallar/lagstiftning/Skr/Skr-kapitel.xsd'" w:xpath="/ns0:dokumentvärden[1]/ns0:nummer[1]" w:storeItemID="{068625C3-B546-44A5-B525-B7CC092E5AD6}"/>
                              <w:text/>
                            </w:sdtPr>
                            <w:sdtEndPr/>
                            <w:sdtContent>
                              <w:r w:rsidR="0007288B">
                                <w:t>2023/24:96</w:t>
                              </w:r>
                            </w:sdtContent>
                          </w:sdt>
                        </w:p>
                        <w:p w14:paraId="2E151DA0" w14:textId="581137FC" w:rsidR="00244011" w:rsidRPr="00756E21" w:rsidRDefault="005903AD" w:rsidP="00A118D8">
                          <w:pPr>
                            <w:pStyle w:val="Brdtext"/>
                            <w:jc w:val="left"/>
                          </w:pPr>
                          <w:sdt>
                            <w:sdtPr>
                              <w:alias w:val="BilageEtikett"/>
                              <w:tag w:val="BilageEtikett"/>
                              <w:id w:val="1406187734"/>
                              <w:lock w:val="contentLocked"/>
                              <w:dataBinding w:prefixMappings="xmlns:ns0='http://rkdhs/mallar/lagstiftning/Skr/Skr.xsd'" w:xpath="/ns0:dokumentvärden[1]/ns0:bilagor[1]/ns0:bilaga[1]/@bilageetikett" w:storeItemID="{068625C3-B546-44A5-B525-B7CC092E5AD6}"/>
                              <w:text/>
                            </w:sdtPr>
                            <w:sdtEndPr/>
                            <w:sdtContent>
                              <w:r w:rsidR="00C76762">
                                <w:t>Bilaga</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3" type="#_x0000_t202" style="position:absolute;left:0;text-align:left;margin-left:348pt;margin-top:36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279D9A7C" w14:textId="3ED6C60C" w:rsidR="00C76762" w:rsidRDefault="005903AD" w:rsidP="00A118D8">
                    <w:pPr>
                      <w:pStyle w:val="Brdtext"/>
                      <w:jc w:val="left"/>
                    </w:pPr>
                    <w:sdt>
                      <w:sdtPr>
                        <w:alias w:val="NummerEtikett"/>
                        <w:tag w:val="NummerEtikett"/>
                        <w:id w:val="-163862371"/>
                        <w:lock w:val="sdtContentLocked"/>
                        <w:dataBinding w:prefixMappings="xmlns:ns0='http://rkdhs/mallar/lagstiftning/Skr/Skr.xsd'" w:xpath="/ns0:dokumentvärden[1]/ns0:dokumentnummer[1]/@etikett" w:storeItemID="{068625C3-B546-44A5-B525-B7CC092E5AD6}"/>
                        <w:text/>
                      </w:sdtPr>
                      <w:sdtEndPr/>
                      <w:sdtContent>
                        <w:r w:rsidR="00175813">
                          <w:t>Skr.</w:t>
                        </w:r>
                      </w:sdtContent>
                    </w:sdt>
                    <w:r w:rsidR="00244011">
                      <w:t xml:space="preserve"> </w:t>
                    </w:r>
                    <w:sdt>
                      <w:sdtPr>
                        <w:alias w:val="Nummer"/>
                        <w:tag w:val="Nummer"/>
                        <w:id w:val="1509943228"/>
                        <w:lock w:val="contentLocked"/>
                        <w:dataBinding w:prefixMappings="xmlns:ns0='http://rkdhs/mallar/lagstiftning/Skr/Skr-kapitel.xsd'" w:xpath="/ns0:dokumentvärden[1]/ns0:nummer[1]" w:storeItemID="{068625C3-B546-44A5-B525-B7CC092E5AD6}"/>
                        <w:text/>
                      </w:sdtPr>
                      <w:sdtEndPr/>
                      <w:sdtContent>
                        <w:r w:rsidR="0007288B">
                          <w:t>2023/24:96</w:t>
                        </w:r>
                      </w:sdtContent>
                    </w:sdt>
                  </w:p>
                  <w:p w14:paraId="2E151DA0" w14:textId="581137FC" w:rsidR="00244011" w:rsidRPr="00756E21" w:rsidRDefault="005903AD" w:rsidP="00A118D8">
                    <w:pPr>
                      <w:pStyle w:val="Brdtext"/>
                      <w:jc w:val="left"/>
                    </w:pPr>
                    <w:sdt>
                      <w:sdtPr>
                        <w:alias w:val="BilageEtikett"/>
                        <w:tag w:val="BilageEtikett"/>
                        <w:id w:val="1406187734"/>
                        <w:lock w:val="contentLocked"/>
                        <w:dataBinding w:prefixMappings="xmlns:ns0='http://rkdhs/mallar/lagstiftning/Skr/Skr.xsd'" w:xpath="/ns0:dokumentvärden[1]/ns0:bilagor[1]/ns0:bilaga[1]/@bilageetikett" w:storeItemID="{068625C3-B546-44A5-B525-B7CC092E5AD6}"/>
                        <w:text/>
                      </w:sdtPr>
                      <w:sdtEndPr/>
                      <w:sdtContent>
                        <w:r w:rsidR="00C76762">
                          <w:t>Bilaga</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7ECC55"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9A1A5" w14:textId="77777777" w:rsidR="0007288B" w:rsidRDefault="0007288B" w:rsidP="00664D04">
    <w:pPr>
      <w:pStyle w:val="Brdtext"/>
    </w:pPr>
    <w:r>
      <w:rPr>
        <w:noProof/>
        <w:lang w:eastAsia="sv-SE"/>
      </w:rPr>
      <mc:AlternateContent>
        <mc:Choice Requires="wps">
          <w:drawing>
            <wp:anchor distT="0" distB="0" distL="0" distR="0" simplePos="0" relativeHeight="251660302" behindDoc="0" locked="0" layoutInCell="1" allowOverlap="0" wp14:anchorId="609B0983" wp14:editId="36C8C6E0">
              <wp:simplePos x="0" y="0"/>
              <wp:positionH relativeFrom="page">
                <wp:posOffset>373380</wp:posOffset>
              </wp:positionH>
              <wp:positionV relativeFrom="page">
                <wp:posOffset>451485</wp:posOffset>
              </wp:positionV>
              <wp:extent cx="1141200" cy="121920"/>
              <wp:effectExtent l="0" t="0" r="1905" b="381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FD5959" w14:textId="1BE5C046" w:rsidR="0007288B" w:rsidRPr="00C76762" w:rsidRDefault="005903AD" w:rsidP="00C76762">
                          <w:pPr>
                            <w:pStyle w:val="Brdtext"/>
                            <w:jc w:val="left"/>
                          </w:pPr>
                          <w:sdt>
                            <w:sdtPr>
                              <w:alias w:val="NummerEtikett"/>
                              <w:tag w:val="NummerEtikett"/>
                              <w:id w:val="-1878538977"/>
                              <w:lock w:val="sdtContentLocked"/>
                              <w:dataBinding w:prefixMappings="xmlns:ns0='http://rkdhs/mallar/lagstiftning/Skr/Skr.xsd'" w:xpath="/ns0:dokumentvärden[1]/ns0:dokumentnummer[1]/@etikett" w:storeItemID="{068625C3-B546-44A5-B525-B7CC092E5AD6}"/>
                              <w:text/>
                            </w:sdtPr>
                            <w:sdtEndPr/>
                            <w:sdtContent>
                              <w:r w:rsidR="0007288B">
                                <w:t>Skr.</w:t>
                              </w:r>
                            </w:sdtContent>
                          </w:sdt>
                          <w:r w:rsidR="0007288B">
                            <w:t xml:space="preserve"> </w:t>
                          </w:r>
                          <w:sdt>
                            <w:sdtPr>
                              <w:alias w:val="Nummer"/>
                              <w:tag w:val="Nummer"/>
                              <w:id w:val="-1478287725"/>
                              <w:lock w:val="contentLocked"/>
                              <w:dataBinding w:prefixMappings="xmlns:ns0='http://rkdhs/mallar/lagstiftning/Skr/Skr-kapitel.xsd'" w:xpath="/ns0:dokumentvärden[1]/ns0:dokumentnummer[1]" w:storeItemID="{068625C3-B546-44A5-B525-B7CC092E5AD6}"/>
                              <w:text/>
                            </w:sdtPr>
                            <w:sdtEndPr/>
                            <w:sdtContent>
                              <w:r w:rsidR="0007288B">
                                <w:t>2023/24:96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09B0983" id="_x0000_t202" coordsize="21600,21600" o:spt="202" path="m,l,21600r21600,l21600,xe">
              <v:stroke joinstyle="miter"/>
              <v:path gradientshapeok="t" o:connecttype="rect"/>
            </v:shapetype>
            <v:shape id="Textruta 6" o:spid="_x0000_s1037" type="#_x0000_t202" style="position:absolute;left:0;text-align:left;margin-left:29.4pt;margin-top:35.55pt;width:89.85pt;height:9.6pt;z-index:251660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5FD5959" w14:textId="1BE5C046" w:rsidR="0007288B" w:rsidRPr="00C76762" w:rsidRDefault="005903AD" w:rsidP="00C76762">
                    <w:pPr>
                      <w:pStyle w:val="Brdtext"/>
                      <w:jc w:val="left"/>
                    </w:pPr>
                    <w:sdt>
                      <w:sdtPr>
                        <w:alias w:val="NummerEtikett"/>
                        <w:tag w:val="NummerEtikett"/>
                        <w:id w:val="-1878538977"/>
                        <w:lock w:val="sdtContentLocked"/>
                        <w:dataBinding w:prefixMappings="xmlns:ns0='http://rkdhs/mallar/lagstiftning/Skr/Skr.xsd'" w:xpath="/ns0:dokumentvärden[1]/ns0:dokumentnummer[1]/@etikett" w:storeItemID="{068625C3-B546-44A5-B525-B7CC092E5AD6}"/>
                        <w:text/>
                      </w:sdtPr>
                      <w:sdtEndPr/>
                      <w:sdtContent>
                        <w:r w:rsidR="0007288B">
                          <w:t>Skr.</w:t>
                        </w:r>
                      </w:sdtContent>
                    </w:sdt>
                    <w:r w:rsidR="0007288B">
                      <w:t xml:space="preserve"> </w:t>
                    </w:r>
                    <w:sdt>
                      <w:sdtPr>
                        <w:alias w:val="Nummer"/>
                        <w:tag w:val="Nummer"/>
                        <w:id w:val="-1478287725"/>
                        <w:lock w:val="contentLocked"/>
                        <w:dataBinding w:prefixMappings="xmlns:ns0='http://rkdhs/mallar/lagstiftning/Skr/Skr-kapitel.xsd'" w:xpath="/ns0:dokumentvärden[1]/ns0:dokumentnummer[1]" w:storeItemID="{068625C3-B546-44A5-B525-B7CC092E5AD6}"/>
                        <w:text/>
                      </w:sdtPr>
                      <w:sdtEndPr/>
                      <w:sdtContent>
                        <w:r w:rsidR="0007288B">
                          <w:t>2023/24:96</w:t>
                        </w:r>
                      </w:sdtContent>
                    </w:sdt>
                  </w:p>
                </w:txbxContent>
              </v:textbox>
              <w10:wrap type="square" anchorx="page" anchory="page"/>
            </v:shape>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7148564">
    <w:abstractNumId w:val="13"/>
  </w:num>
  <w:num w:numId="2" w16cid:durableId="1597522802">
    <w:abstractNumId w:val="11"/>
  </w:num>
  <w:num w:numId="3" w16cid:durableId="1679229518">
    <w:abstractNumId w:val="12"/>
  </w:num>
  <w:num w:numId="4" w16cid:durableId="1369645223">
    <w:abstractNumId w:val="10"/>
  </w:num>
  <w:num w:numId="5" w16cid:durableId="2119399321">
    <w:abstractNumId w:val="0"/>
  </w:num>
  <w:num w:numId="6" w16cid:durableId="458063513">
    <w:abstractNumId w:val="9"/>
  </w:num>
  <w:num w:numId="7" w16cid:durableId="1735665953">
    <w:abstractNumId w:val="3"/>
  </w:num>
  <w:num w:numId="8" w16cid:durableId="1774982919">
    <w:abstractNumId w:val="23"/>
  </w:num>
  <w:num w:numId="9" w16cid:durableId="33045239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194923227">
    <w:abstractNumId w:val="31"/>
  </w:num>
  <w:num w:numId="11" w16cid:durableId="744227687">
    <w:abstractNumId w:val="21"/>
  </w:num>
  <w:num w:numId="12" w16cid:durableId="1282105211">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48748479">
    <w:abstractNumId w:val="7"/>
  </w:num>
  <w:num w:numId="14" w16cid:durableId="195173616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11342621">
    <w:abstractNumId w:val="18"/>
  </w:num>
  <w:num w:numId="16" w16cid:durableId="1085035507">
    <w:abstractNumId w:val="27"/>
  </w:num>
  <w:num w:numId="17" w16cid:durableId="736899452">
    <w:abstractNumId w:val="32"/>
  </w:num>
  <w:num w:numId="18" w16cid:durableId="415178624">
    <w:abstractNumId w:val="8"/>
  </w:num>
  <w:num w:numId="19" w16cid:durableId="1994482726">
    <w:abstractNumId w:val="38"/>
  </w:num>
  <w:num w:numId="20" w16cid:durableId="1437823325">
    <w:abstractNumId w:val="36"/>
  </w:num>
  <w:num w:numId="21" w16cid:durableId="154542019">
    <w:abstractNumId w:val="14"/>
  </w:num>
  <w:num w:numId="22" w16cid:durableId="218825101">
    <w:abstractNumId w:val="20"/>
  </w:num>
  <w:num w:numId="23" w16cid:durableId="332144677">
    <w:abstractNumId w:val="16"/>
  </w:num>
  <w:num w:numId="24" w16cid:durableId="668096832">
    <w:abstractNumId w:val="4"/>
  </w:num>
  <w:num w:numId="25" w16cid:durableId="1896238960">
    <w:abstractNumId w:val="22"/>
  </w:num>
  <w:num w:numId="26" w16cid:durableId="1948081943">
    <w:abstractNumId w:val="33"/>
  </w:num>
  <w:num w:numId="27" w16cid:durableId="1111625726">
    <w:abstractNumId w:val="1"/>
    <w:lvlOverride w:ilvl="1">
      <w:lvl w:ilvl="1">
        <w:start w:val="1"/>
        <w:numFmt w:val="decimal"/>
        <w:pStyle w:val="Numreradlista"/>
        <w:lvlText w:val="%2."/>
        <w:lvlJc w:val="left"/>
        <w:pPr>
          <w:ind w:left="284" w:hanging="284"/>
        </w:pPr>
        <w:rPr>
          <w:rFonts w:hint="default"/>
        </w:rPr>
      </w:lvl>
    </w:lvlOverride>
  </w:num>
  <w:num w:numId="28" w16cid:durableId="520122149">
    <w:abstractNumId w:val="30"/>
  </w:num>
  <w:num w:numId="29" w16cid:durableId="1207528235">
    <w:abstractNumId w:val="19"/>
  </w:num>
  <w:num w:numId="30" w16cid:durableId="793257547">
    <w:abstractNumId w:val="24"/>
  </w:num>
  <w:num w:numId="31" w16cid:durableId="1301619201">
    <w:abstractNumId w:val="34"/>
  </w:num>
  <w:num w:numId="32" w16cid:durableId="1615794218">
    <w:abstractNumId w:val="35"/>
  </w:num>
  <w:num w:numId="33" w16cid:durableId="1603880209">
    <w:abstractNumId w:val="37"/>
  </w:num>
  <w:num w:numId="34" w16cid:durableId="1737775639">
    <w:abstractNumId w:val="25"/>
  </w:num>
  <w:num w:numId="35" w16cid:durableId="418529544">
    <w:abstractNumId w:val="29"/>
  </w:num>
  <w:num w:numId="36" w16cid:durableId="986083406">
    <w:abstractNumId w:val="26"/>
  </w:num>
  <w:num w:numId="37" w16cid:durableId="1958560900">
    <w:abstractNumId w:val="6"/>
  </w:num>
  <w:num w:numId="38" w16cid:durableId="1167136086">
    <w:abstractNumId w:val="5"/>
  </w:num>
  <w:num w:numId="39" w16cid:durableId="214969057">
    <w:abstractNumId w:val="2"/>
  </w:num>
  <w:num w:numId="40" w16cid:durableId="1063455124">
    <w:abstractNumId w:val="17"/>
  </w:num>
  <w:num w:numId="41" w16cid:durableId="1314287925">
    <w:abstractNumId w:val="28"/>
  </w:num>
  <w:num w:numId="42" w16cid:durableId="588999778">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66E65"/>
    <w:rsid w:val="000023F8"/>
    <w:rsid w:val="0000641A"/>
    <w:rsid w:val="000070E2"/>
    <w:rsid w:val="0000783D"/>
    <w:rsid w:val="000106C3"/>
    <w:rsid w:val="000127FF"/>
    <w:rsid w:val="000140A3"/>
    <w:rsid w:val="00014904"/>
    <w:rsid w:val="000163C7"/>
    <w:rsid w:val="00016789"/>
    <w:rsid w:val="000211BF"/>
    <w:rsid w:val="00025171"/>
    <w:rsid w:val="00025962"/>
    <w:rsid w:val="00026A2C"/>
    <w:rsid w:val="000276E3"/>
    <w:rsid w:val="00032E6D"/>
    <w:rsid w:val="00033883"/>
    <w:rsid w:val="00034463"/>
    <w:rsid w:val="00036CC1"/>
    <w:rsid w:val="00040A0F"/>
    <w:rsid w:val="00043AB1"/>
    <w:rsid w:val="00044F0D"/>
    <w:rsid w:val="00046417"/>
    <w:rsid w:val="00047664"/>
    <w:rsid w:val="00055486"/>
    <w:rsid w:val="00061989"/>
    <w:rsid w:val="000631A9"/>
    <w:rsid w:val="00067524"/>
    <w:rsid w:val="00067A4D"/>
    <w:rsid w:val="00070DFE"/>
    <w:rsid w:val="00072689"/>
    <w:rsid w:val="0007288B"/>
    <w:rsid w:val="0007504F"/>
    <w:rsid w:val="00075F2D"/>
    <w:rsid w:val="000761F8"/>
    <w:rsid w:val="0008203A"/>
    <w:rsid w:val="00085ABB"/>
    <w:rsid w:val="00085AEF"/>
    <w:rsid w:val="00085EFF"/>
    <w:rsid w:val="00086E8F"/>
    <w:rsid w:val="000879B3"/>
    <w:rsid w:val="00091E7C"/>
    <w:rsid w:val="0009544E"/>
    <w:rsid w:val="00096CFD"/>
    <w:rsid w:val="000970C7"/>
    <w:rsid w:val="000978DE"/>
    <w:rsid w:val="000A1209"/>
    <w:rsid w:val="000A2B7B"/>
    <w:rsid w:val="000A40DD"/>
    <w:rsid w:val="000A6489"/>
    <w:rsid w:val="000A66BE"/>
    <w:rsid w:val="000A6F2D"/>
    <w:rsid w:val="000B1417"/>
    <w:rsid w:val="000B3DDA"/>
    <w:rsid w:val="000B4F0C"/>
    <w:rsid w:val="000B6303"/>
    <w:rsid w:val="000B7DEE"/>
    <w:rsid w:val="000C0142"/>
    <w:rsid w:val="000C0772"/>
    <w:rsid w:val="000C5CDD"/>
    <w:rsid w:val="000C7233"/>
    <w:rsid w:val="000D5311"/>
    <w:rsid w:val="000E0DEF"/>
    <w:rsid w:val="000E0FB0"/>
    <w:rsid w:val="000E6039"/>
    <w:rsid w:val="000E67B7"/>
    <w:rsid w:val="000E6A30"/>
    <w:rsid w:val="000E7DA9"/>
    <w:rsid w:val="000F4DD6"/>
    <w:rsid w:val="000F73EB"/>
    <w:rsid w:val="000F75AE"/>
    <w:rsid w:val="001028C5"/>
    <w:rsid w:val="00104904"/>
    <w:rsid w:val="0010583E"/>
    <w:rsid w:val="00107129"/>
    <w:rsid w:val="00110353"/>
    <w:rsid w:val="00110C85"/>
    <w:rsid w:val="001139BB"/>
    <w:rsid w:val="00113CC6"/>
    <w:rsid w:val="00115516"/>
    <w:rsid w:val="00116299"/>
    <w:rsid w:val="001166EB"/>
    <w:rsid w:val="00117A3B"/>
    <w:rsid w:val="0012094D"/>
    <w:rsid w:val="001212F9"/>
    <w:rsid w:val="00122565"/>
    <w:rsid w:val="0012360F"/>
    <w:rsid w:val="00125F18"/>
    <w:rsid w:val="00127836"/>
    <w:rsid w:val="00127BF2"/>
    <w:rsid w:val="00130BAC"/>
    <w:rsid w:val="00131972"/>
    <w:rsid w:val="0013464D"/>
    <w:rsid w:val="00135343"/>
    <w:rsid w:val="00144361"/>
    <w:rsid w:val="001456A0"/>
    <w:rsid w:val="00145A3A"/>
    <w:rsid w:val="001462DA"/>
    <w:rsid w:val="00147B25"/>
    <w:rsid w:val="00152749"/>
    <w:rsid w:val="00152BB9"/>
    <w:rsid w:val="001531B4"/>
    <w:rsid w:val="00154188"/>
    <w:rsid w:val="00155500"/>
    <w:rsid w:val="0015558A"/>
    <w:rsid w:val="00157EF7"/>
    <w:rsid w:val="00162BB7"/>
    <w:rsid w:val="00163D57"/>
    <w:rsid w:val="00166139"/>
    <w:rsid w:val="00170197"/>
    <w:rsid w:val="00173530"/>
    <w:rsid w:val="00174E46"/>
    <w:rsid w:val="00175813"/>
    <w:rsid w:val="00175A45"/>
    <w:rsid w:val="00176E54"/>
    <w:rsid w:val="00177BD4"/>
    <w:rsid w:val="00180298"/>
    <w:rsid w:val="00181DAB"/>
    <w:rsid w:val="00183D53"/>
    <w:rsid w:val="00184525"/>
    <w:rsid w:val="00185AD6"/>
    <w:rsid w:val="00187771"/>
    <w:rsid w:val="001900AE"/>
    <w:rsid w:val="0019074D"/>
    <w:rsid w:val="001926E9"/>
    <w:rsid w:val="00194C95"/>
    <w:rsid w:val="00195571"/>
    <w:rsid w:val="00195673"/>
    <w:rsid w:val="00196A97"/>
    <w:rsid w:val="00196D65"/>
    <w:rsid w:val="00197F6A"/>
    <w:rsid w:val="001A0FB9"/>
    <w:rsid w:val="001A465E"/>
    <w:rsid w:val="001A4767"/>
    <w:rsid w:val="001A49E4"/>
    <w:rsid w:val="001A5048"/>
    <w:rsid w:val="001A6FAB"/>
    <w:rsid w:val="001A79EA"/>
    <w:rsid w:val="001B5A04"/>
    <w:rsid w:val="001B7CDA"/>
    <w:rsid w:val="001C0D83"/>
    <w:rsid w:val="001C4647"/>
    <w:rsid w:val="001C6C0B"/>
    <w:rsid w:val="001D0157"/>
    <w:rsid w:val="001D0638"/>
    <w:rsid w:val="001D1007"/>
    <w:rsid w:val="001D11F0"/>
    <w:rsid w:val="001D13EE"/>
    <w:rsid w:val="001D3465"/>
    <w:rsid w:val="001D4287"/>
    <w:rsid w:val="001D5625"/>
    <w:rsid w:val="001D7D3E"/>
    <w:rsid w:val="001E19B1"/>
    <w:rsid w:val="001E3187"/>
    <w:rsid w:val="001E5ADF"/>
    <w:rsid w:val="001E60C1"/>
    <w:rsid w:val="001E6311"/>
    <w:rsid w:val="001E75D6"/>
    <w:rsid w:val="001F5CE5"/>
    <w:rsid w:val="001F782A"/>
    <w:rsid w:val="002001F8"/>
    <w:rsid w:val="00203904"/>
    <w:rsid w:val="00203FAB"/>
    <w:rsid w:val="0020543F"/>
    <w:rsid w:val="00211E15"/>
    <w:rsid w:val="00212DFE"/>
    <w:rsid w:val="002132D5"/>
    <w:rsid w:val="00216742"/>
    <w:rsid w:val="00223DD1"/>
    <w:rsid w:val="00224E24"/>
    <w:rsid w:val="00225A3B"/>
    <w:rsid w:val="00230412"/>
    <w:rsid w:val="00232137"/>
    <w:rsid w:val="00233BE8"/>
    <w:rsid w:val="00233E31"/>
    <w:rsid w:val="00233F61"/>
    <w:rsid w:val="00235765"/>
    <w:rsid w:val="002367E5"/>
    <w:rsid w:val="002371D3"/>
    <w:rsid w:val="002377E7"/>
    <w:rsid w:val="002405D8"/>
    <w:rsid w:val="00241159"/>
    <w:rsid w:val="00242FF3"/>
    <w:rsid w:val="00244011"/>
    <w:rsid w:val="002526BF"/>
    <w:rsid w:val="00252C4D"/>
    <w:rsid w:val="002535CE"/>
    <w:rsid w:val="002603EF"/>
    <w:rsid w:val="00262E41"/>
    <w:rsid w:val="00263274"/>
    <w:rsid w:val="00263492"/>
    <w:rsid w:val="00263817"/>
    <w:rsid w:val="002646D3"/>
    <w:rsid w:val="00265195"/>
    <w:rsid w:val="002675C4"/>
    <w:rsid w:val="00280D1F"/>
    <w:rsid w:val="002818CA"/>
    <w:rsid w:val="00285363"/>
    <w:rsid w:val="002859A1"/>
    <w:rsid w:val="00285A6F"/>
    <w:rsid w:val="00287045"/>
    <w:rsid w:val="0029077E"/>
    <w:rsid w:val="0029293D"/>
    <w:rsid w:val="00292E0F"/>
    <w:rsid w:val="00294B19"/>
    <w:rsid w:val="00295225"/>
    <w:rsid w:val="00295B6E"/>
    <w:rsid w:val="00295C59"/>
    <w:rsid w:val="00295FE9"/>
    <w:rsid w:val="00296BC4"/>
    <w:rsid w:val="00297A80"/>
    <w:rsid w:val="002A05F1"/>
    <w:rsid w:val="002A1E80"/>
    <w:rsid w:val="002A220F"/>
    <w:rsid w:val="002A55B9"/>
    <w:rsid w:val="002B01BF"/>
    <w:rsid w:val="002B12FD"/>
    <w:rsid w:val="002B23AE"/>
    <w:rsid w:val="002B7EB5"/>
    <w:rsid w:val="002C0347"/>
    <w:rsid w:val="002C14EF"/>
    <w:rsid w:val="002C1EBF"/>
    <w:rsid w:val="002C22BA"/>
    <w:rsid w:val="002C3A2B"/>
    <w:rsid w:val="002C41D6"/>
    <w:rsid w:val="002C49A5"/>
    <w:rsid w:val="002D09C9"/>
    <w:rsid w:val="002D20B7"/>
    <w:rsid w:val="002D2ED8"/>
    <w:rsid w:val="002D656D"/>
    <w:rsid w:val="002D6A16"/>
    <w:rsid w:val="002D7099"/>
    <w:rsid w:val="002E219E"/>
    <w:rsid w:val="002E3C6B"/>
    <w:rsid w:val="002E545B"/>
    <w:rsid w:val="002E57AD"/>
    <w:rsid w:val="002E5F6A"/>
    <w:rsid w:val="002E60D4"/>
    <w:rsid w:val="002E7068"/>
    <w:rsid w:val="002F073E"/>
    <w:rsid w:val="002F434A"/>
    <w:rsid w:val="002F4A14"/>
    <w:rsid w:val="002F4DD9"/>
    <w:rsid w:val="002F6DB3"/>
    <w:rsid w:val="002F7988"/>
    <w:rsid w:val="0031012B"/>
    <w:rsid w:val="00310B38"/>
    <w:rsid w:val="00310B88"/>
    <w:rsid w:val="00312D52"/>
    <w:rsid w:val="00312E5A"/>
    <w:rsid w:val="003165EC"/>
    <w:rsid w:val="00317105"/>
    <w:rsid w:val="00317CC4"/>
    <w:rsid w:val="00320690"/>
    <w:rsid w:val="00320718"/>
    <w:rsid w:val="00320896"/>
    <w:rsid w:val="0032153E"/>
    <w:rsid w:val="00324F58"/>
    <w:rsid w:val="003251BB"/>
    <w:rsid w:val="003255E3"/>
    <w:rsid w:val="00325B81"/>
    <w:rsid w:val="00325E57"/>
    <w:rsid w:val="00327E6C"/>
    <w:rsid w:val="003306F1"/>
    <w:rsid w:val="00332455"/>
    <w:rsid w:val="00332A36"/>
    <w:rsid w:val="00332DE2"/>
    <w:rsid w:val="00334AA3"/>
    <w:rsid w:val="003354B8"/>
    <w:rsid w:val="00336114"/>
    <w:rsid w:val="00337ECA"/>
    <w:rsid w:val="00342D4D"/>
    <w:rsid w:val="00342E30"/>
    <w:rsid w:val="00344E28"/>
    <w:rsid w:val="003453C5"/>
    <w:rsid w:val="003462CE"/>
    <w:rsid w:val="0034791C"/>
    <w:rsid w:val="00347BCC"/>
    <w:rsid w:val="00351E66"/>
    <w:rsid w:val="003526DA"/>
    <w:rsid w:val="0035347F"/>
    <w:rsid w:val="0035356C"/>
    <w:rsid w:val="0035557B"/>
    <w:rsid w:val="00355582"/>
    <w:rsid w:val="00360123"/>
    <w:rsid w:val="003605D4"/>
    <w:rsid w:val="00360677"/>
    <w:rsid w:val="003612EA"/>
    <w:rsid w:val="00361ABA"/>
    <w:rsid w:val="00362009"/>
    <w:rsid w:val="00362B62"/>
    <w:rsid w:val="0037021E"/>
    <w:rsid w:val="00371D07"/>
    <w:rsid w:val="003744EF"/>
    <w:rsid w:val="00375832"/>
    <w:rsid w:val="00376669"/>
    <w:rsid w:val="00380B7C"/>
    <w:rsid w:val="00381C02"/>
    <w:rsid w:val="003835ED"/>
    <w:rsid w:val="0038525D"/>
    <w:rsid w:val="00385C7A"/>
    <w:rsid w:val="0038735C"/>
    <w:rsid w:val="00390A6D"/>
    <w:rsid w:val="0039271C"/>
    <w:rsid w:val="0039536F"/>
    <w:rsid w:val="00397521"/>
    <w:rsid w:val="003978B0"/>
    <w:rsid w:val="003A090A"/>
    <w:rsid w:val="003A1544"/>
    <w:rsid w:val="003A39DF"/>
    <w:rsid w:val="003A4BB8"/>
    <w:rsid w:val="003A7522"/>
    <w:rsid w:val="003B024C"/>
    <w:rsid w:val="003B0EF7"/>
    <w:rsid w:val="003B26C6"/>
    <w:rsid w:val="003B479A"/>
    <w:rsid w:val="003B735E"/>
    <w:rsid w:val="003C0194"/>
    <w:rsid w:val="003C1574"/>
    <w:rsid w:val="003C3F95"/>
    <w:rsid w:val="003C4C7D"/>
    <w:rsid w:val="003C4EAF"/>
    <w:rsid w:val="003C6D4C"/>
    <w:rsid w:val="003D02E8"/>
    <w:rsid w:val="003D0E6F"/>
    <w:rsid w:val="003D0FC3"/>
    <w:rsid w:val="003D3234"/>
    <w:rsid w:val="003D336A"/>
    <w:rsid w:val="003D4BB0"/>
    <w:rsid w:val="003D565A"/>
    <w:rsid w:val="003D6631"/>
    <w:rsid w:val="003E1270"/>
    <w:rsid w:val="003E2E9A"/>
    <w:rsid w:val="003E346B"/>
    <w:rsid w:val="003E36CD"/>
    <w:rsid w:val="003E3D11"/>
    <w:rsid w:val="003E4276"/>
    <w:rsid w:val="003E544C"/>
    <w:rsid w:val="003F13E1"/>
    <w:rsid w:val="003F2744"/>
    <w:rsid w:val="003F2C87"/>
    <w:rsid w:val="003F3D8A"/>
    <w:rsid w:val="003F4295"/>
    <w:rsid w:val="003F5BF3"/>
    <w:rsid w:val="003F6CBA"/>
    <w:rsid w:val="004032E9"/>
    <w:rsid w:val="004040E3"/>
    <w:rsid w:val="00406BD8"/>
    <w:rsid w:val="00406BE4"/>
    <w:rsid w:val="00411E41"/>
    <w:rsid w:val="00414A77"/>
    <w:rsid w:val="004158C3"/>
    <w:rsid w:val="0041616E"/>
    <w:rsid w:val="00416676"/>
    <w:rsid w:val="0042056C"/>
    <w:rsid w:val="00420FA8"/>
    <w:rsid w:val="00421CF9"/>
    <w:rsid w:val="00424789"/>
    <w:rsid w:val="00425109"/>
    <w:rsid w:val="0042549F"/>
    <w:rsid w:val="00425575"/>
    <w:rsid w:val="0042561B"/>
    <w:rsid w:val="0042584F"/>
    <w:rsid w:val="00426330"/>
    <w:rsid w:val="00426EEC"/>
    <w:rsid w:val="00427531"/>
    <w:rsid w:val="00430251"/>
    <w:rsid w:val="00432371"/>
    <w:rsid w:val="00440C21"/>
    <w:rsid w:val="004457A0"/>
    <w:rsid w:val="00445801"/>
    <w:rsid w:val="00446747"/>
    <w:rsid w:val="0044698E"/>
    <w:rsid w:val="00447B08"/>
    <w:rsid w:val="00450482"/>
    <w:rsid w:val="004506DF"/>
    <w:rsid w:val="00451C3E"/>
    <w:rsid w:val="00452D99"/>
    <w:rsid w:val="00454970"/>
    <w:rsid w:val="00454D1F"/>
    <w:rsid w:val="0045544A"/>
    <w:rsid w:val="00455FBC"/>
    <w:rsid w:val="00463BA9"/>
    <w:rsid w:val="00465E66"/>
    <w:rsid w:val="0046761F"/>
    <w:rsid w:val="00471D53"/>
    <w:rsid w:val="004727BD"/>
    <w:rsid w:val="004734CD"/>
    <w:rsid w:val="004738C6"/>
    <w:rsid w:val="00473BDD"/>
    <w:rsid w:val="00474983"/>
    <w:rsid w:val="00475B2E"/>
    <w:rsid w:val="00476481"/>
    <w:rsid w:val="00477ABF"/>
    <w:rsid w:val="004815DA"/>
    <w:rsid w:val="00482767"/>
    <w:rsid w:val="00483FD5"/>
    <w:rsid w:val="00484FCB"/>
    <w:rsid w:val="00487BE9"/>
    <w:rsid w:val="00490ACA"/>
    <w:rsid w:val="004914A5"/>
    <w:rsid w:val="004917D3"/>
    <w:rsid w:val="00492C32"/>
    <w:rsid w:val="00494D08"/>
    <w:rsid w:val="0049699E"/>
    <w:rsid w:val="00496FFE"/>
    <w:rsid w:val="00497273"/>
    <w:rsid w:val="004A0FF5"/>
    <w:rsid w:val="004A19A9"/>
    <w:rsid w:val="004A4D23"/>
    <w:rsid w:val="004B5C2E"/>
    <w:rsid w:val="004B6A37"/>
    <w:rsid w:val="004B6EF7"/>
    <w:rsid w:val="004B7390"/>
    <w:rsid w:val="004B771E"/>
    <w:rsid w:val="004B7CEC"/>
    <w:rsid w:val="004C3AEF"/>
    <w:rsid w:val="004C6EBB"/>
    <w:rsid w:val="004C70F2"/>
    <w:rsid w:val="004D6679"/>
    <w:rsid w:val="004D6D83"/>
    <w:rsid w:val="004D7475"/>
    <w:rsid w:val="004D792A"/>
    <w:rsid w:val="004D7A3D"/>
    <w:rsid w:val="004E0277"/>
    <w:rsid w:val="004E0A64"/>
    <w:rsid w:val="004E2177"/>
    <w:rsid w:val="004E287E"/>
    <w:rsid w:val="004E62A0"/>
    <w:rsid w:val="004F013F"/>
    <w:rsid w:val="004F29B2"/>
    <w:rsid w:val="004F2F90"/>
    <w:rsid w:val="004F4804"/>
    <w:rsid w:val="004F63E8"/>
    <w:rsid w:val="004F71B5"/>
    <w:rsid w:val="00500B7A"/>
    <w:rsid w:val="005015AE"/>
    <w:rsid w:val="0050181A"/>
    <w:rsid w:val="00502DEA"/>
    <w:rsid w:val="0050318C"/>
    <w:rsid w:val="00504ADE"/>
    <w:rsid w:val="005066DF"/>
    <w:rsid w:val="00506A6B"/>
    <w:rsid w:val="0050742E"/>
    <w:rsid w:val="00510DD2"/>
    <w:rsid w:val="00511643"/>
    <w:rsid w:val="00511DF1"/>
    <w:rsid w:val="0051351F"/>
    <w:rsid w:val="005138F2"/>
    <w:rsid w:val="00513F14"/>
    <w:rsid w:val="0051416F"/>
    <w:rsid w:val="00515EC7"/>
    <w:rsid w:val="005311C5"/>
    <w:rsid w:val="005313DD"/>
    <w:rsid w:val="00532372"/>
    <w:rsid w:val="00533460"/>
    <w:rsid w:val="0053355B"/>
    <w:rsid w:val="00535212"/>
    <w:rsid w:val="005358B1"/>
    <w:rsid w:val="00536700"/>
    <w:rsid w:val="00537022"/>
    <w:rsid w:val="00537049"/>
    <w:rsid w:val="00540DF7"/>
    <w:rsid w:val="00541258"/>
    <w:rsid w:val="0054196B"/>
    <w:rsid w:val="005429E7"/>
    <w:rsid w:val="00542DDB"/>
    <w:rsid w:val="00544938"/>
    <w:rsid w:val="0054712D"/>
    <w:rsid w:val="00552E8C"/>
    <w:rsid w:val="00556424"/>
    <w:rsid w:val="00561D74"/>
    <w:rsid w:val="0056410E"/>
    <w:rsid w:val="00564D4D"/>
    <w:rsid w:val="005652A9"/>
    <w:rsid w:val="005722ED"/>
    <w:rsid w:val="005728D2"/>
    <w:rsid w:val="00574282"/>
    <w:rsid w:val="00574F50"/>
    <w:rsid w:val="00576BB3"/>
    <w:rsid w:val="00580C5F"/>
    <w:rsid w:val="005824F9"/>
    <w:rsid w:val="0058322F"/>
    <w:rsid w:val="0058339F"/>
    <w:rsid w:val="0058365A"/>
    <w:rsid w:val="00584FCD"/>
    <w:rsid w:val="00586CD5"/>
    <w:rsid w:val="005870F4"/>
    <w:rsid w:val="005903AD"/>
    <w:rsid w:val="00590AC9"/>
    <w:rsid w:val="0059125F"/>
    <w:rsid w:val="005926A7"/>
    <w:rsid w:val="005A0098"/>
    <w:rsid w:val="005A2C12"/>
    <w:rsid w:val="005A3B52"/>
    <w:rsid w:val="005A3B8A"/>
    <w:rsid w:val="005A3CC6"/>
    <w:rsid w:val="005A4780"/>
    <w:rsid w:val="005A72C8"/>
    <w:rsid w:val="005A796A"/>
    <w:rsid w:val="005A7EB1"/>
    <w:rsid w:val="005B2104"/>
    <w:rsid w:val="005B49A2"/>
    <w:rsid w:val="005C0FDC"/>
    <w:rsid w:val="005C11AF"/>
    <w:rsid w:val="005C15CB"/>
    <w:rsid w:val="005C2E5B"/>
    <w:rsid w:val="005C5DD2"/>
    <w:rsid w:val="005D1191"/>
    <w:rsid w:val="005D1BA8"/>
    <w:rsid w:val="005D31A4"/>
    <w:rsid w:val="005D396A"/>
    <w:rsid w:val="005D3B15"/>
    <w:rsid w:val="005D5F1E"/>
    <w:rsid w:val="005D71B3"/>
    <w:rsid w:val="005E1131"/>
    <w:rsid w:val="005E3665"/>
    <w:rsid w:val="005E3C60"/>
    <w:rsid w:val="005E3C87"/>
    <w:rsid w:val="005E5E8D"/>
    <w:rsid w:val="005E6D21"/>
    <w:rsid w:val="005E7780"/>
    <w:rsid w:val="005F089D"/>
    <w:rsid w:val="005F121F"/>
    <w:rsid w:val="005F13BA"/>
    <w:rsid w:val="005F2844"/>
    <w:rsid w:val="005F3369"/>
    <w:rsid w:val="005F48D9"/>
    <w:rsid w:val="005F4BD5"/>
    <w:rsid w:val="005F4EBB"/>
    <w:rsid w:val="005F7386"/>
    <w:rsid w:val="0060116E"/>
    <w:rsid w:val="00601435"/>
    <w:rsid w:val="00601BA2"/>
    <w:rsid w:val="00602FF7"/>
    <w:rsid w:val="00603B72"/>
    <w:rsid w:val="006042E5"/>
    <w:rsid w:val="0060650E"/>
    <w:rsid w:val="0060774C"/>
    <w:rsid w:val="00610011"/>
    <w:rsid w:val="006115D2"/>
    <w:rsid w:val="00613168"/>
    <w:rsid w:val="006156F4"/>
    <w:rsid w:val="00617215"/>
    <w:rsid w:val="00617D56"/>
    <w:rsid w:val="00617D83"/>
    <w:rsid w:val="00620D02"/>
    <w:rsid w:val="00625A72"/>
    <w:rsid w:val="00626B7E"/>
    <w:rsid w:val="006315C7"/>
    <w:rsid w:val="00634C6C"/>
    <w:rsid w:val="00640C08"/>
    <w:rsid w:val="00641E32"/>
    <w:rsid w:val="0064389E"/>
    <w:rsid w:val="006440E4"/>
    <w:rsid w:val="0064723F"/>
    <w:rsid w:val="00650A95"/>
    <w:rsid w:val="006511E1"/>
    <w:rsid w:val="0065293C"/>
    <w:rsid w:val="00652B2E"/>
    <w:rsid w:val="00652B34"/>
    <w:rsid w:val="0065679D"/>
    <w:rsid w:val="00662A89"/>
    <w:rsid w:val="00664D04"/>
    <w:rsid w:val="0066533B"/>
    <w:rsid w:val="00666A73"/>
    <w:rsid w:val="00667FC2"/>
    <w:rsid w:val="00670FDB"/>
    <w:rsid w:val="00672587"/>
    <w:rsid w:val="006730BC"/>
    <w:rsid w:val="006737AA"/>
    <w:rsid w:val="00674574"/>
    <w:rsid w:val="0067484E"/>
    <w:rsid w:val="00676699"/>
    <w:rsid w:val="00676752"/>
    <w:rsid w:val="00676D30"/>
    <w:rsid w:val="00682119"/>
    <w:rsid w:val="006836D6"/>
    <w:rsid w:val="00684F41"/>
    <w:rsid w:val="0068579B"/>
    <w:rsid w:val="006923D1"/>
    <w:rsid w:val="00692985"/>
    <w:rsid w:val="006949B8"/>
    <w:rsid w:val="006967CF"/>
    <w:rsid w:val="006A0759"/>
    <w:rsid w:val="006A2614"/>
    <w:rsid w:val="006A2EEC"/>
    <w:rsid w:val="006A4B76"/>
    <w:rsid w:val="006A6FF1"/>
    <w:rsid w:val="006B2805"/>
    <w:rsid w:val="006B2E43"/>
    <w:rsid w:val="006B3763"/>
    <w:rsid w:val="006B65AD"/>
    <w:rsid w:val="006B68CC"/>
    <w:rsid w:val="006B6F5C"/>
    <w:rsid w:val="006C2C86"/>
    <w:rsid w:val="006C671A"/>
    <w:rsid w:val="006D232A"/>
    <w:rsid w:val="006D4A59"/>
    <w:rsid w:val="006D4C91"/>
    <w:rsid w:val="006D6F79"/>
    <w:rsid w:val="006E0779"/>
    <w:rsid w:val="006E0B12"/>
    <w:rsid w:val="006E234F"/>
    <w:rsid w:val="006E2773"/>
    <w:rsid w:val="006E2B79"/>
    <w:rsid w:val="006E345B"/>
    <w:rsid w:val="006E34F6"/>
    <w:rsid w:val="006E4743"/>
    <w:rsid w:val="006E5A48"/>
    <w:rsid w:val="006E5BA0"/>
    <w:rsid w:val="006F1889"/>
    <w:rsid w:val="006F2296"/>
    <w:rsid w:val="006F4745"/>
    <w:rsid w:val="006F4A02"/>
    <w:rsid w:val="007020D6"/>
    <w:rsid w:val="007030C4"/>
    <w:rsid w:val="007064DA"/>
    <w:rsid w:val="00706900"/>
    <w:rsid w:val="00710003"/>
    <w:rsid w:val="00712EDD"/>
    <w:rsid w:val="0071596F"/>
    <w:rsid w:val="007159FE"/>
    <w:rsid w:val="00716133"/>
    <w:rsid w:val="007265B2"/>
    <w:rsid w:val="00726B8D"/>
    <w:rsid w:val="00726C19"/>
    <w:rsid w:val="00731D10"/>
    <w:rsid w:val="0073394C"/>
    <w:rsid w:val="00735F7E"/>
    <w:rsid w:val="00740379"/>
    <w:rsid w:val="007428B6"/>
    <w:rsid w:val="00743F84"/>
    <w:rsid w:val="00746F8C"/>
    <w:rsid w:val="00751306"/>
    <w:rsid w:val="007517CA"/>
    <w:rsid w:val="007524F1"/>
    <w:rsid w:val="00753EFC"/>
    <w:rsid w:val="00756E53"/>
    <w:rsid w:val="00756EAD"/>
    <w:rsid w:val="007578B1"/>
    <w:rsid w:val="00760D50"/>
    <w:rsid w:val="007621CA"/>
    <w:rsid w:val="00762CDA"/>
    <w:rsid w:val="00763A3D"/>
    <w:rsid w:val="007648F2"/>
    <w:rsid w:val="0076550B"/>
    <w:rsid w:val="007705A3"/>
    <w:rsid w:val="0077228B"/>
    <w:rsid w:val="0077345E"/>
    <w:rsid w:val="00773619"/>
    <w:rsid w:val="0077500F"/>
    <w:rsid w:val="007751D7"/>
    <w:rsid w:val="007754D6"/>
    <w:rsid w:val="007770D1"/>
    <w:rsid w:val="00777AB3"/>
    <w:rsid w:val="00781161"/>
    <w:rsid w:val="00782D59"/>
    <w:rsid w:val="00787BC3"/>
    <w:rsid w:val="00787BEC"/>
    <w:rsid w:val="00791898"/>
    <w:rsid w:val="007A040D"/>
    <w:rsid w:val="007A042E"/>
    <w:rsid w:val="007A0AC8"/>
    <w:rsid w:val="007A2097"/>
    <w:rsid w:val="007A4089"/>
    <w:rsid w:val="007A5677"/>
    <w:rsid w:val="007C1483"/>
    <w:rsid w:val="007C15BE"/>
    <w:rsid w:val="007C6631"/>
    <w:rsid w:val="007C6E37"/>
    <w:rsid w:val="007D045C"/>
    <w:rsid w:val="007D0F21"/>
    <w:rsid w:val="007D180F"/>
    <w:rsid w:val="007D25ED"/>
    <w:rsid w:val="007D3267"/>
    <w:rsid w:val="007D63F3"/>
    <w:rsid w:val="007D703B"/>
    <w:rsid w:val="007E3B78"/>
    <w:rsid w:val="007E44F8"/>
    <w:rsid w:val="007E69F5"/>
    <w:rsid w:val="007E70C6"/>
    <w:rsid w:val="007E7BF2"/>
    <w:rsid w:val="007F5652"/>
    <w:rsid w:val="008054AE"/>
    <w:rsid w:val="00805FEC"/>
    <w:rsid w:val="00806287"/>
    <w:rsid w:val="008117D0"/>
    <w:rsid w:val="00811E52"/>
    <w:rsid w:val="008141FF"/>
    <w:rsid w:val="00815130"/>
    <w:rsid w:val="00815B01"/>
    <w:rsid w:val="00816BCF"/>
    <w:rsid w:val="0081778B"/>
    <w:rsid w:val="00817C8A"/>
    <w:rsid w:val="008212D3"/>
    <w:rsid w:val="00823968"/>
    <w:rsid w:val="00824963"/>
    <w:rsid w:val="008276E1"/>
    <w:rsid w:val="00830602"/>
    <w:rsid w:val="008307AE"/>
    <w:rsid w:val="008321F8"/>
    <w:rsid w:val="00834815"/>
    <w:rsid w:val="00835025"/>
    <w:rsid w:val="00841E8C"/>
    <w:rsid w:val="008449F4"/>
    <w:rsid w:val="008463D8"/>
    <w:rsid w:val="0084765A"/>
    <w:rsid w:val="008478BB"/>
    <w:rsid w:val="008524DA"/>
    <w:rsid w:val="00853C1F"/>
    <w:rsid w:val="008568B8"/>
    <w:rsid w:val="0085711F"/>
    <w:rsid w:val="0086017D"/>
    <w:rsid w:val="00860A9C"/>
    <w:rsid w:val="00862380"/>
    <w:rsid w:val="00863AA1"/>
    <w:rsid w:val="00863C1F"/>
    <w:rsid w:val="00863FAF"/>
    <w:rsid w:val="00873054"/>
    <w:rsid w:val="0087615E"/>
    <w:rsid w:val="00876795"/>
    <w:rsid w:val="00876FE6"/>
    <w:rsid w:val="0088080E"/>
    <w:rsid w:val="00882820"/>
    <w:rsid w:val="00884D66"/>
    <w:rsid w:val="008857B8"/>
    <w:rsid w:val="008858E9"/>
    <w:rsid w:val="00890F70"/>
    <w:rsid w:val="008937E3"/>
    <w:rsid w:val="00897BD6"/>
    <w:rsid w:val="008A1705"/>
    <w:rsid w:val="008A48C1"/>
    <w:rsid w:val="008B1C1B"/>
    <w:rsid w:val="008B25E6"/>
    <w:rsid w:val="008B48D7"/>
    <w:rsid w:val="008B5B8D"/>
    <w:rsid w:val="008B691B"/>
    <w:rsid w:val="008B6943"/>
    <w:rsid w:val="008C1BE1"/>
    <w:rsid w:val="008C2604"/>
    <w:rsid w:val="008C6FA5"/>
    <w:rsid w:val="008C728F"/>
    <w:rsid w:val="008D331B"/>
    <w:rsid w:val="008D50A0"/>
    <w:rsid w:val="008D5418"/>
    <w:rsid w:val="008E1047"/>
    <w:rsid w:val="008E3226"/>
    <w:rsid w:val="008E3691"/>
    <w:rsid w:val="008E40BC"/>
    <w:rsid w:val="008E434C"/>
    <w:rsid w:val="008E46FA"/>
    <w:rsid w:val="008E4A0D"/>
    <w:rsid w:val="008E5AED"/>
    <w:rsid w:val="008E643A"/>
    <w:rsid w:val="008F0389"/>
    <w:rsid w:val="008F0733"/>
    <w:rsid w:val="008F192F"/>
    <w:rsid w:val="008F2013"/>
    <w:rsid w:val="008F34B9"/>
    <w:rsid w:val="008F61C6"/>
    <w:rsid w:val="008F6391"/>
    <w:rsid w:val="008F7951"/>
    <w:rsid w:val="00900A87"/>
    <w:rsid w:val="00902239"/>
    <w:rsid w:val="009026BB"/>
    <w:rsid w:val="00904008"/>
    <w:rsid w:val="00904D56"/>
    <w:rsid w:val="00904F3D"/>
    <w:rsid w:val="009052E2"/>
    <w:rsid w:val="00906FC8"/>
    <w:rsid w:val="00906FDE"/>
    <w:rsid w:val="009107E6"/>
    <w:rsid w:val="0091172E"/>
    <w:rsid w:val="00914A74"/>
    <w:rsid w:val="00915A85"/>
    <w:rsid w:val="00915BF3"/>
    <w:rsid w:val="009161B5"/>
    <w:rsid w:val="009176EF"/>
    <w:rsid w:val="00920097"/>
    <w:rsid w:val="009205B3"/>
    <w:rsid w:val="00922543"/>
    <w:rsid w:val="00922E83"/>
    <w:rsid w:val="0093096C"/>
    <w:rsid w:val="00932F55"/>
    <w:rsid w:val="00935EB6"/>
    <w:rsid w:val="00936B1B"/>
    <w:rsid w:val="0094065F"/>
    <w:rsid w:val="00941308"/>
    <w:rsid w:val="009415C3"/>
    <w:rsid w:val="0094324D"/>
    <w:rsid w:val="00945472"/>
    <w:rsid w:val="00947731"/>
    <w:rsid w:val="00951955"/>
    <w:rsid w:val="00952E1E"/>
    <w:rsid w:val="00953D04"/>
    <w:rsid w:val="00955249"/>
    <w:rsid w:val="009600E1"/>
    <w:rsid w:val="009605A5"/>
    <w:rsid w:val="009605DE"/>
    <w:rsid w:val="00960FDF"/>
    <w:rsid w:val="00961236"/>
    <w:rsid w:val="00964AE1"/>
    <w:rsid w:val="00973304"/>
    <w:rsid w:val="00975EA3"/>
    <w:rsid w:val="00980016"/>
    <w:rsid w:val="00981CF6"/>
    <w:rsid w:val="00982188"/>
    <w:rsid w:val="0098248C"/>
    <w:rsid w:val="009831A0"/>
    <w:rsid w:val="00985FDE"/>
    <w:rsid w:val="00987008"/>
    <w:rsid w:val="00995868"/>
    <w:rsid w:val="00995E63"/>
    <w:rsid w:val="00997B4B"/>
    <w:rsid w:val="009A2284"/>
    <w:rsid w:val="009A25A9"/>
    <w:rsid w:val="009A2936"/>
    <w:rsid w:val="009A4473"/>
    <w:rsid w:val="009A46D7"/>
    <w:rsid w:val="009A4FDE"/>
    <w:rsid w:val="009A51D0"/>
    <w:rsid w:val="009A5E22"/>
    <w:rsid w:val="009A7B86"/>
    <w:rsid w:val="009B028B"/>
    <w:rsid w:val="009B1ED9"/>
    <w:rsid w:val="009B23F4"/>
    <w:rsid w:val="009B5E2C"/>
    <w:rsid w:val="009B7121"/>
    <w:rsid w:val="009B72C0"/>
    <w:rsid w:val="009B75B3"/>
    <w:rsid w:val="009C0F31"/>
    <w:rsid w:val="009C25A5"/>
    <w:rsid w:val="009C2B67"/>
    <w:rsid w:val="009C38E8"/>
    <w:rsid w:val="009C5051"/>
    <w:rsid w:val="009C52B1"/>
    <w:rsid w:val="009C61A6"/>
    <w:rsid w:val="009C6229"/>
    <w:rsid w:val="009C73C3"/>
    <w:rsid w:val="009C7FBD"/>
    <w:rsid w:val="009D1AD6"/>
    <w:rsid w:val="009D6A5E"/>
    <w:rsid w:val="009D7A8F"/>
    <w:rsid w:val="009D7B25"/>
    <w:rsid w:val="009D7EF0"/>
    <w:rsid w:val="009E00FD"/>
    <w:rsid w:val="009E0104"/>
    <w:rsid w:val="009E1E02"/>
    <w:rsid w:val="009E3266"/>
    <w:rsid w:val="009E5FBC"/>
    <w:rsid w:val="009F09AC"/>
    <w:rsid w:val="009F2AC6"/>
    <w:rsid w:val="009F38FB"/>
    <w:rsid w:val="00A03F1E"/>
    <w:rsid w:val="00A0608A"/>
    <w:rsid w:val="00A0662C"/>
    <w:rsid w:val="00A07447"/>
    <w:rsid w:val="00A105FE"/>
    <w:rsid w:val="00A118D8"/>
    <w:rsid w:val="00A11C77"/>
    <w:rsid w:val="00A13903"/>
    <w:rsid w:val="00A13A71"/>
    <w:rsid w:val="00A16183"/>
    <w:rsid w:val="00A171E4"/>
    <w:rsid w:val="00A17561"/>
    <w:rsid w:val="00A177C7"/>
    <w:rsid w:val="00A20FD6"/>
    <w:rsid w:val="00A2108E"/>
    <w:rsid w:val="00A22920"/>
    <w:rsid w:val="00A22B78"/>
    <w:rsid w:val="00A238DE"/>
    <w:rsid w:val="00A252A9"/>
    <w:rsid w:val="00A26D02"/>
    <w:rsid w:val="00A27C03"/>
    <w:rsid w:val="00A3052D"/>
    <w:rsid w:val="00A30619"/>
    <w:rsid w:val="00A30AE8"/>
    <w:rsid w:val="00A32406"/>
    <w:rsid w:val="00A32BF1"/>
    <w:rsid w:val="00A373DC"/>
    <w:rsid w:val="00A40190"/>
    <w:rsid w:val="00A401C4"/>
    <w:rsid w:val="00A4086F"/>
    <w:rsid w:val="00A43649"/>
    <w:rsid w:val="00A44D41"/>
    <w:rsid w:val="00A46AD1"/>
    <w:rsid w:val="00A46EFB"/>
    <w:rsid w:val="00A476E3"/>
    <w:rsid w:val="00A5151B"/>
    <w:rsid w:val="00A51BC6"/>
    <w:rsid w:val="00A52CE2"/>
    <w:rsid w:val="00A538A3"/>
    <w:rsid w:val="00A54FBF"/>
    <w:rsid w:val="00A5685D"/>
    <w:rsid w:val="00A60F5D"/>
    <w:rsid w:val="00A63151"/>
    <w:rsid w:val="00A640C6"/>
    <w:rsid w:val="00A643CF"/>
    <w:rsid w:val="00A7165A"/>
    <w:rsid w:val="00A738F0"/>
    <w:rsid w:val="00A73FCD"/>
    <w:rsid w:val="00A748F8"/>
    <w:rsid w:val="00A75AA0"/>
    <w:rsid w:val="00A75E62"/>
    <w:rsid w:val="00A75FDC"/>
    <w:rsid w:val="00A76360"/>
    <w:rsid w:val="00A77512"/>
    <w:rsid w:val="00A77621"/>
    <w:rsid w:val="00A80877"/>
    <w:rsid w:val="00A82617"/>
    <w:rsid w:val="00A82738"/>
    <w:rsid w:val="00A851EA"/>
    <w:rsid w:val="00A8548C"/>
    <w:rsid w:val="00A856B5"/>
    <w:rsid w:val="00A858C5"/>
    <w:rsid w:val="00A85BD2"/>
    <w:rsid w:val="00A8707F"/>
    <w:rsid w:val="00A93215"/>
    <w:rsid w:val="00A932B0"/>
    <w:rsid w:val="00A937DF"/>
    <w:rsid w:val="00A94369"/>
    <w:rsid w:val="00A94EBD"/>
    <w:rsid w:val="00A950D5"/>
    <w:rsid w:val="00A97700"/>
    <w:rsid w:val="00AA01C8"/>
    <w:rsid w:val="00AA1AF4"/>
    <w:rsid w:val="00AA2159"/>
    <w:rsid w:val="00AA264D"/>
    <w:rsid w:val="00AA2A75"/>
    <w:rsid w:val="00AA31C3"/>
    <w:rsid w:val="00AA5DA5"/>
    <w:rsid w:val="00AA7088"/>
    <w:rsid w:val="00AA7C00"/>
    <w:rsid w:val="00AB35DF"/>
    <w:rsid w:val="00AB4DF9"/>
    <w:rsid w:val="00AB67EF"/>
    <w:rsid w:val="00AC0393"/>
    <w:rsid w:val="00AC03B4"/>
    <w:rsid w:val="00AC259F"/>
    <w:rsid w:val="00AC3E3B"/>
    <w:rsid w:val="00AC484C"/>
    <w:rsid w:val="00AC50B2"/>
    <w:rsid w:val="00AC64FC"/>
    <w:rsid w:val="00AD0396"/>
    <w:rsid w:val="00AD2E92"/>
    <w:rsid w:val="00AD5E6B"/>
    <w:rsid w:val="00AD6662"/>
    <w:rsid w:val="00AE121A"/>
    <w:rsid w:val="00AE142F"/>
    <w:rsid w:val="00AE159B"/>
    <w:rsid w:val="00AE41F9"/>
    <w:rsid w:val="00AE553C"/>
    <w:rsid w:val="00AE5A87"/>
    <w:rsid w:val="00AE5C5C"/>
    <w:rsid w:val="00AF1194"/>
    <w:rsid w:val="00AF1901"/>
    <w:rsid w:val="00AF283E"/>
    <w:rsid w:val="00AF2C80"/>
    <w:rsid w:val="00AF4655"/>
    <w:rsid w:val="00AF509E"/>
    <w:rsid w:val="00AF7BE2"/>
    <w:rsid w:val="00B0103B"/>
    <w:rsid w:val="00B012EC"/>
    <w:rsid w:val="00B0163B"/>
    <w:rsid w:val="00B04D10"/>
    <w:rsid w:val="00B07126"/>
    <w:rsid w:val="00B07A32"/>
    <w:rsid w:val="00B15DDD"/>
    <w:rsid w:val="00B16544"/>
    <w:rsid w:val="00B171DA"/>
    <w:rsid w:val="00B21971"/>
    <w:rsid w:val="00B21F89"/>
    <w:rsid w:val="00B22069"/>
    <w:rsid w:val="00B256EC"/>
    <w:rsid w:val="00B2573F"/>
    <w:rsid w:val="00B25885"/>
    <w:rsid w:val="00B3036E"/>
    <w:rsid w:val="00B30599"/>
    <w:rsid w:val="00B311AE"/>
    <w:rsid w:val="00B32167"/>
    <w:rsid w:val="00B36DAA"/>
    <w:rsid w:val="00B36F45"/>
    <w:rsid w:val="00B40CA5"/>
    <w:rsid w:val="00B41F19"/>
    <w:rsid w:val="00B424D1"/>
    <w:rsid w:val="00B425C2"/>
    <w:rsid w:val="00B42712"/>
    <w:rsid w:val="00B439B9"/>
    <w:rsid w:val="00B43E6A"/>
    <w:rsid w:val="00B444D4"/>
    <w:rsid w:val="00B448E5"/>
    <w:rsid w:val="00B4588A"/>
    <w:rsid w:val="00B50A9C"/>
    <w:rsid w:val="00B50C12"/>
    <w:rsid w:val="00B50DBD"/>
    <w:rsid w:val="00B52647"/>
    <w:rsid w:val="00B55504"/>
    <w:rsid w:val="00B56297"/>
    <w:rsid w:val="00B56309"/>
    <w:rsid w:val="00B61F4F"/>
    <w:rsid w:val="00B63696"/>
    <w:rsid w:val="00B6470E"/>
    <w:rsid w:val="00B659B2"/>
    <w:rsid w:val="00B65ECD"/>
    <w:rsid w:val="00B66357"/>
    <w:rsid w:val="00B669F3"/>
    <w:rsid w:val="00B70872"/>
    <w:rsid w:val="00B711B7"/>
    <w:rsid w:val="00B71DAE"/>
    <w:rsid w:val="00B72B1A"/>
    <w:rsid w:val="00B735C2"/>
    <w:rsid w:val="00B76245"/>
    <w:rsid w:val="00B7625D"/>
    <w:rsid w:val="00B80A3D"/>
    <w:rsid w:val="00B8250F"/>
    <w:rsid w:val="00B82B71"/>
    <w:rsid w:val="00B849B0"/>
    <w:rsid w:val="00B8555C"/>
    <w:rsid w:val="00B86BB7"/>
    <w:rsid w:val="00B87498"/>
    <w:rsid w:val="00B87B35"/>
    <w:rsid w:val="00B9023D"/>
    <w:rsid w:val="00B92D32"/>
    <w:rsid w:val="00B937F4"/>
    <w:rsid w:val="00B9461D"/>
    <w:rsid w:val="00B94EC4"/>
    <w:rsid w:val="00BA1847"/>
    <w:rsid w:val="00BA3605"/>
    <w:rsid w:val="00BA62D7"/>
    <w:rsid w:val="00BA6701"/>
    <w:rsid w:val="00BA6DA2"/>
    <w:rsid w:val="00BA760C"/>
    <w:rsid w:val="00BA79AD"/>
    <w:rsid w:val="00BB3F51"/>
    <w:rsid w:val="00BB4010"/>
    <w:rsid w:val="00BB4837"/>
    <w:rsid w:val="00BB6D4C"/>
    <w:rsid w:val="00BC0372"/>
    <w:rsid w:val="00BC06AC"/>
    <w:rsid w:val="00BC2840"/>
    <w:rsid w:val="00BC2D26"/>
    <w:rsid w:val="00BC4B2B"/>
    <w:rsid w:val="00BC4EBF"/>
    <w:rsid w:val="00BC551F"/>
    <w:rsid w:val="00BC556E"/>
    <w:rsid w:val="00BC5667"/>
    <w:rsid w:val="00BC5A7D"/>
    <w:rsid w:val="00BD0368"/>
    <w:rsid w:val="00BD1624"/>
    <w:rsid w:val="00BD3326"/>
    <w:rsid w:val="00BD4476"/>
    <w:rsid w:val="00BD6947"/>
    <w:rsid w:val="00BD794E"/>
    <w:rsid w:val="00BE673F"/>
    <w:rsid w:val="00BE6745"/>
    <w:rsid w:val="00BE67A7"/>
    <w:rsid w:val="00BE73C4"/>
    <w:rsid w:val="00BF40F4"/>
    <w:rsid w:val="00BF449B"/>
    <w:rsid w:val="00BF4C49"/>
    <w:rsid w:val="00BF5F66"/>
    <w:rsid w:val="00BF7C2C"/>
    <w:rsid w:val="00C015F7"/>
    <w:rsid w:val="00C026B4"/>
    <w:rsid w:val="00C0514A"/>
    <w:rsid w:val="00C05B93"/>
    <w:rsid w:val="00C06FD5"/>
    <w:rsid w:val="00C07052"/>
    <w:rsid w:val="00C13B63"/>
    <w:rsid w:val="00C164F3"/>
    <w:rsid w:val="00C17119"/>
    <w:rsid w:val="00C22958"/>
    <w:rsid w:val="00C24C3D"/>
    <w:rsid w:val="00C250F3"/>
    <w:rsid w:val="00C3002A"/>
    <w:rsid w:val="00C3241F"/>
    <w:rsid w:val="00C32951"/>
    <w:rsid w:val="00C3691B"/>
    <w:rsid w:val="00C42803"/>
    <w:rsid w:val="00C43565"/>
    <w:rsid w:val="00C446A3"/>
    <w:rsid w:val="00C46868"/>
    <w:rsid w:val="00C47A8A"/>
    <w:rsid w:val="00C47B4F"/>
    <w:rsid w:val="00C511B9"/>
    <w:rsid w:val="00C544DB"/>
    <w:rsid w:val="00C54F93"/>
    <w:rsid w:val="00C57856"/>
    <w:rsid w:val="00C57E30"/>
    <w:rsid w:val="00C60629"/>
    <w:rsid w:val="00C6365E"/>
    <w:rsid w:val="00C67150"/>
    <w:rsid w:val="00C70289"/>
    <w:rsid w:val="00C70E0D"/>
    <w:rsid w:val="00C71576"/>
    <w:rsid w:val="00C71644"/>
    <w:rsid w:val="00C716D6"/>
    <w:rsid w:val="00C72807"/>
    <w:rsid w:val="00C73276"/>
    <w:rsid w:val="00C746D2"/>
    <w:rsid w:val="00C75B2E"/>
    <w:rsid w:val="00C76762"/>
    <w:rsid w:val="00C76EC8"/>
    <w:rsid w:val="00C779B1"/>
    <w:rsid w:val="00C77C20"/>
    <w:rsid w:val="00C8014A"/>
    <w:rsid w:val="00C8425B"/>
    <w:rsid w:val="00C848FC"/>
    <w:rsid w:val="00C9141D"/>
    <w:rsid w:val="00C925E4"/>
    <w:rsid w:val="00C92EDF"/>
    <w:rsid w:val="00C95AD1"/>
    <w:rsid w:val="00C97F02"/>
    <w:rsid w:val="00CA0476"/>
    <w:rsid w:val="00CA161B"/>
    <w:rsid w:val="00CA1B36"/>
    <w:rsid w:val="00CA3289"/>
    <w:rsid w:val="00CA4DF3"/>
    <w:rsid w:val="00CA505B"/>
    <w:rsid w:val="00CA644F"/>
    <w:rsid w:val="00CA67A2"/>
    <w:rsid w:val="00CA71C5"/>
    <w:rsid w:val="00CB1D9A"/>
    <w:rsid w:val="00CB67B4"/>
    <w:rsid w:val="00CC133B"/>
    <w:rsid w:val="00CC3895"/>
    <w:rsid w:val="00CC60A9"/>
    <w:rsid w:val="00CC7A4B"/>
    <w:rsid w:val="00CC7E2B"/>
    <w:rsid w:val="00CD3194"/>
    <w:rsid w:val="00CD41FA"/>
    <w:rsid w:val="00CD6B96"/>
    <w:rsid w:val="00CE0113"/>
    <w:rsid w:val="00CE1ABE"/>
    <w:rsid w:val="00CE33B7"/>
    <w:rsid w:val="00CE3441"/>
    <w:rsid w:val="00CE501F"/>
    <w:rsid w:val="00CE5186"/>
    <w:rsid w:val="00CE5F1A"/>
    <w:rsid w:val="00CE6640"/>
    <w:rsid w:val="00CF0598"/>
    <w:rsid w:val="00CF0C4A"/>
    <w:rsid w:val="00CF1903"/>
    <w:rsid w:val="00CF1CB5"/>
    <w:rsid w:val="00CF2B9C"/>
    <w:rsid w:val="00CF3744"/>
    <w:rsid w:val="00CF7278"/>
    <w:rsid w:val="00D02935"/>
    <w:rsid w:val="00D031B7"/>
    <w:rsid w:val="00D035B3"/>
    <w:rsid w:val="00D04A06"/>
    <w:rsid w:val="00D04A47"/>
    <w:rsid w:val="00D04EC3"/>
    <w:rsid w:val="00D11C21"/>
    <w:rsid w:val="00D143D5"/>
    <w:rsid w:val="00D26B32"/>
    <w:rsid w:val="00D324E9"/>
    <w:rsid w:val="00D332B5"/>
    <w:rsid w:val="00D33315"/>
    <w:rsid w:val="00D33EB8"/>
    <w:rsid w:val="00D349B6"/>
    <w:rsid w:val="00D3516E"/>
    <w:rsid w:val="00D40108"/>
    <w:rsid w:val="00D40EC7"/>
    <w:rsid w:val="00D42F0C"/>
    <w:rsid w:val="00D4505C"/>
    <w:rsid w:val="00D45DEE"/>
    <w:rsid w:val="00D465BF"/>
    <w:rsid w:val="00D472BA"/>
    <w:rsid w:val="00D477A5"/>
    <w:rsid w:val="00D50784"/>
    <w:rsid w:val="00D5189A"/>
    <w:rsid w:val="00D51C77"/>
    <w:rsid w:val="00D51E13"/>
    <w:rsid w:val="00D520B8"/>
    <w:rsid w:val="00D53197"/>
    <w:rsid w:val="00D55A6D"/>
    <w:rsid w:val="00D60EA0"/>
    <w:rsid w:val="00D61CA2"/>
    <w:rsid w:val="00D6256C"/>
    <w:rsid w:val="00D67ED2"/>
    <w:rsid w:val="00D71575"/>
    <w:rsid w:val="00D75981"/>
    <w:rsid w:val="00D76584"/>
    <w:rsid w:val="00D85357"/>
    <w:rsid w:val="00D911A3"/>
    <w:rsid w:val="00D9256D"/>
    <w:rsid w:val="00D92C98"/>
    <w:rsid w:val="00D93EAD"/>
    <w:rsid w:val="00D9410D"/>
    <w:rsid w:val="00D947BA"/>
    <w:rsid w:val="00DA0C02"/>
    <w:rsid w:val="00DA524D"/>
    <w:rsid w:val="00DA579D"/>
    <w:rsid w:val="00DA612D"/>
    <w:rsid w:val="00DA6923"/>
    <w:rsid w:val="00DB1F1A"/>
    <w:rsid w:val="00DB2176"/>
    <w:rsid w:val="00DB3C2B"/>
    <w:rsid w:val="00DB5937"/>
    <w:rsid w:val="00DB5C63"/>
    <w:rsid w:val="00DB5FBB"/>
    <w:rsid w:val="00DB6009"/>
    <w:rsid w:val="00DB62B9"/>
    <w:rsid w:val="00DC29EF"/>
    <w:rsid w:val="00DC547A"/>
    <w:rsid w:val="00DC55EB"/>
    <w:rsid w:val="00DC750E"/>
    <w:rsid w:val="00DC7AEC"/>
    <w:rsid w:val="00DD1584"/>
    <w:rsid w:val="00DD26CE"/>
    <w:rsid w:val="00DD52ED"/>
    <w:rsid w:val="00DD706C"/>
    <w:rsid w:val="00DD7177"/>
    <w:rsid w:val="00DD7980"/>
    <w:rsid w:val="00DE4A8A"/>
    <w:rsid w:val="00DE581C"/>
    <w:rsid w:val="00DE584A"/>
    <w:rsid w:val="00DE62BC"/>
    <w:rsid w:val="00DE6481"/>
    <w:rsid w:val="00DE75C7"/>
    <w:rsid w:val="00DF14B5"/>
    <w:rsid w:val="00DF1B64"/>
    <w:rsid w:val="00DF2443"/>
    <w:rsid w:val="00DF48B7"/>
    <w:rsid w:val="00DF53AE"/>
    <w:rsid w:val="00DF5E55"/>
    <w:rsid w:val="00E01018"/>
    <w:rsid w:val="00E03EE7"/>
    <w:rsid w:val="00E05B09"/>
    <w:rsid w:val="00E07DD1"/>
    <w:rsid w:val="00E1019B"/>
    <w:rsid w:val="00E11A3D"/>
    <w:rsid w:val="00E138AF"/>
    <w:rsid w:val="00E14618"/>
    <w:rsid w:val="00E14731"/>
    <w:rsid w:val="00E14E23"/>
    <w:rsid w:val="00E15954"/>
    <w:rsid w:val="00E169B3"/>
    <w:rsid w:val="00E17264"/>
    <w:rsid w:val="00E22AC9"/>
    <w:rsid w:val="00E24CE3"/>
    <w:rsid w:val="00E2570A"/>
    <w:rsid w:val="00E257CC"/>
    <w:rsid w:val="00E2734F"/>
    <w:rsid w:val="00E30080"/>
    <w:rsid w:val="00E3047F"/>
    <w:rsid w:val="00E33DE0"/>
    <w:rsid w:val="00E35C75"/>
    <w:rsid w:val="00E3614C"/>
    <w:rsid w:val="00E36449"/>
    <w:rsid w:val="00E371B7"/>
    <w:rsid w:val="00E37AA2"/>
    <w:rsid w:val="00E444C3"/>
    <w:rsid w:val="00E46004"/>
    <w:rsid w:val="00E465F6"/>
    <w:rsid w:val="00E46F1C"/>
    <w:rsid w:val="00E51A25"/>
    <w:rsid w:val="00E52261"/>
    <w:rsid w:val="00E53829"/>
    <w:rsid w:val="00E53A96"/>
    <w:rsid w:val="00E560EF"/>
    <w:rsid w:val="00E5630A"/>
    <w:rsid w:val="00E56640"/>
    <w:rsid w:val="00E57C43"/>
    <w:rsid w:val="00E64C2A"/>
    <w:rsid w:val="00E66E65"/>
    <w:rsid w:val="00E672A6"/>
    <w:rsid w:val="00E678BE"/>
    <w:rsid w:val="00E70FD5"/>
    <w:rsid w:val="00E72942"/>
    <w:rsid w:val="00E77951"/>
    <w:rsid w:val="00E77BE5"/>
    <w:rsid w:val="00E80DA0"/>
    <w:rsid w:val="00E81F6B"/>
    <w:rsid w:val="00E8207D"/>
    <w:rsid w:val="00E823D2"/>
    <w:rsid w:val="00E84225"/>
    <w:rsid w:val="00E874C9"/>
    <w:rsid w:val="00E90753"/>
    <w:rsid w:val="00E91EB2"/>
    <w:rsid w:val="00E93706"/>
    <w:rsid w:val="00E93A41"/>
    <w:rsid w:val="00E94371"/>
    <w:rsid w:val="00E974E9"/>
    <w:rsid w:val="00E9772B"/>
    <w:rsid w:val="00EA1F28"/>
    <w:rsid w:val="00EA1F6C"/>
    <w:rsid w:val="00EA4366"/>
    <w:rsid w:val="00EA7762"/>
    <w:rsid w:val="00EB2528"/>
    <w:rsid w:val="00EB3307"/>
    <w:rsid w:val="00EC3063"/>
    <w:rsid w:val="00EC442C"/>
    <w:rsid w:val="00EC5CB2"/>
    <w:rsid w:val="00EC6CE8"/>
    <w:rsid w:val="00ED55FB"/>
    <w:rsid w:val="00ED5748"/>
    <w:rsid w:val="00ED633C"/>
    <w:rsid w:val="00EE1584"/>
    <w:rsid w:val="00EE3EE1"/>
    <w:rsid w:val="00EE5DA5"/>
    <w:rsid w:val="00EF2FB9"/>
    <w:rsid w:val="00EF34A0"/>
    <w:rsid w:val="00EF3711"/>
    <w:rsid w:val="00EF37DD"/>
    <w:rsid w:val="00EF4327"/>
    <w:rsid w:val="00EF4F11"/>
    <w:rsid w:val="00EF66D6"/>
    <w:rsid w:val="00EF74DE"/>
    <w:rsid w:val="00F007F3"/>
    <w:rsid w:val="00F00C64"/>
    <w:rsid w:val="00F039B2"/>
    <w:rsid w:val="00F03DC5"/>
    <w:rsid w:val="00F0506E"/>
    <w:rsid w:val="00F05B4E"/>
    <w:rsid w:val="00F060D7"/>
    <w:rsid w:val="00F10357"/>
    <w:rsid w:val="00F11470"/>
    <w:rsid w:val="00F11605"/>
    <w:rsid w:val="00F12A03"/>
    <w:rsid w:val="00F13845"/>
    <w:rsid w:val="00F13B4D"/>
    <w:rsid w:val="00F14062"/>
    <w:rsid w:val="00F16A9C"/>
    <w:rsid w:val="00F214E2"/>
    <w:rsid w:val="00F2564E"/>
    <w:rsid w:val="00F261C1"/>
    <w:rsid w:val="00F301F8"/>
    <w:rsid w:val="00F31501"/>
    <w:rsid w:val="00F323C1"/>
    <w:rsid w:val="00F36522"/>
    <w:rsid w:val="00F37B85"/>
    <w:rsid w:val="00F44DC6"/>
    <w:rsid w:val="00F44F3C"/>
    <w:rsid w:val="00F47546"/>
    <w:rsid w:val="00F50DDC"/>
    <w:rsid w:val="00F511D8"/>
    <w:rsid w:val="00F51361"/>
    <w:rsid w:val="00F57D4E"/>
    <w:rsid w:val="00F615FB"/>
    <w:rsid w:val="00F65D5F"/>
    <w:rsid w:val="00F66903"/>
    <w:rsid w:val="00F67AA9"/>
    <w:rsid w:val="00F719B8"/>
    <w:rsid w:val="00F7204B"/>
    <w:rsid w:val="00F72DEB"/>
    <w:rsid w:val="00F73478"/>
    <w:rsid w:val="00F73C86"/>
    <w:rsid w:val="00F8009C"/>
    <w:rsid w:val="00F8033E"/>
    <w:rsid w:val="00F81A62"/>
    <w:rsid w:val="00F83776"/>
    <w:rsid w:val="00F85211"/>
    <w:rsid w:val="00F8554B"/>
    <w:rsid w:val="00F862EE"/>
    <w:rsid w:val="00F874C2"/>
    <w:rsid w:val="00F925FA"/>
    <w:rsid w:val="00F927C8"/>
    <w:rsid w:val="00F92826"/>
    <w:rsid w:val="00F92A06"/>
    <w:rsid w:val="00F93028"/>
    <w:rsid w:val="00F93877"/>
    <w:rsid w:val="00F965F7"/>
    <w:rsid w:val="00F96F6C"/>
    <w:rsid w:val="00F9798D"/>
    <w:rsid w:val="00FA1E93"/>
    <w:rsid w:val="00FA2081"/>
    <w:rsid w:val="00FA4FAD"/>
    <w:rsid w:val="00FA60BB"/>
    <w:rsid w:val="00FA63CA"/>
    <w:rsid w:val="00FA73C1"/>
    <w:rsid w:val="00FB0984"/>
    <w:rsid w:val="00FB1F34"/>
    <w:rsid w:val="00FB2021"/>
    <w:rsid w:val="00FB2317"/>
    <w:rsid w:val="00FB2D6C"/>
    <w:rsid w:val="00FB36D7"/>
    <w:rsid w:val="00FB5383"/>
    <w:rsid w:val="00FB78A1"/>
    <w:rsid w:val="00FC0765"/>
    <w:rsid w:val="00FC2CFD"/>
    <w:rsid w:val="00FC6786"/>
    <w:rsid w:val="00FC67BC"/>
    <w:rsid w:val="00FC6F89"/>
    <w:rsid w:val="00FC74E0"/>
    <w:rsid w:val="00FD1063"/>
    <w:rsid w:val="00FD5004"/>
    <w:rsid w:val="00FD605F"/>
    <w:rsid w:val="00FD695E"/>
    <w:rsid w:val="00FD7B39"/>
    <w:rsid w:val="00FE07B6"/>
    <w:rsid w:val="00FE09D4"/>
    <w:rsid w:val="00FE0AB2"/>
    <w:rsid w:val="00FE0C4D"/>
    <w:rsid w:val="00FE104B"/>
    <w:rsid w:val="00FE2333"/>
    <w:rsid w:val="00FE41DC"/>
    <w:rsid w:val="00FE59FE"/>
    <w:rsid w:val="00FE5EBB"/>
    <w:rsid w:val="00FF2784"/>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1A3BEF"/>
  <w15:docId w15:val="{A0CE1EF6-378C-42FD-8E03-E298004526A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706047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ba/gemensamtbaeaska/Skrivelser/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38C17EE3CCB4AB9B0C06921C8E5F845"/>
        <w:category>
          <w:name w:val="Allmänt"/>
          <w:gallery w:val="placeholder"/>
        </w:category>
        <w:types>
          <w:type w:val="bbPlcHdr"/>
        </w:types>
        <w:behaviors>
          <w:behavior w:val="content"/>
        </w:behaviors>
        <w:guid w:val="{457FFB53-6035-46CB-9006-BB2D0223A217}"/>
      </w:docPartPr>
      <w:docPartBody>
        <w:p w:rsidR="00072BC2" w:rsidRDefault="00072BC2">
          <w:r>
            <w:t xml:space="preserve">     </w:t>
          </w:r>
        </w:p>
      </w:docPartBody>
    </w:docPart>
    <w:docPart>
      <w:docPartPr>
        <w:name w:val="CC573F918B56453B954F95E2DE26617F"/>
        <w:category>
          <w:name w:val="Allmänt"/>
          <w:gallery w:val="placeholder"/>
        </w:category>
        <w:types>
          <w:type w:val="bbPlcHdr"/>
        </w:types>
        <w:behaviors>
          <w:behavior w:val="content"/>
        </w:behaviors>
        <w:guid w:val="{802D37DD-398F-4334-BD75-63A52CC583EF}"/>
      </w:docPartPr>
      <w:docPartBody>
        <w:p w:rsidR="00072BC2" w:rsidRDefault="00072BC2" w:rsidP="00072BC2">
          <w:pPr>
            <w:pStyle w:val="CC573F918B56453B954F95E2DE26617F"/>
          </w:pPr>
          <w:r>
            <w:rPr>
              <w:szCs w:val="26"/>
            </w:rPr>
            <w:t xml:space="preserve">     </w:t>
          </w:r>
        </w:p>
      </w:docPartBody>
    </w:docPart>
    <w:docPart>
      <w:docPartPr>
        <w:name w:val="34E3329007004CC7A30D8F9A1DDE181C"/>
        <w:category>
          <w:name w:val="Allmänt"/>
          <w:gallery w:val="placeholder"/>
        </w:category>
        <w:types>
          <w:type w:val="bbPlcHdr"/>
        </w:types>
        <w:behaviors>
          <w:behavior w:val="content"/>
        </w:behaviors>
        <w:guid w:val="{62FF2CAE-47FF-4C3F-AE3A-DD488FD95A3B}"/>
      </w:docPartPr>
      <w:docPartBody>
        <w:p w:rsidR="00072BC2" w:rsidRDefault="00072BC2" w:rsidP="00072BC2">
          <w:pPr>
            <w:pStyle w:val="34E3329007004CC7A30D8F9A1DDE181C"/>
          </w:pPr>
          <w:r w:rsidRPr="009362C9">
            <w:rPr>
              <w:rStyle w:val="Platshllartext"/>
              <w:rFonts w:eastAsiaTheme="minorHAnsi"/>
            </w:rPr>
            <w:t>Klicka här för att ange datum.</w:t>
          </w:r>
        </w:p>
      </w:docPartBody>
    </w:docPart>
    <w:docPart>
      <w:docPartPr>
        <w:name w:val="A57A5FF887DD483DB409A17C388EEF37"/>
        <w:category>
          <w:name w:val="Allmänt"/>
          <w:gallery w:val="placeholder"/>
        </w:category>
        <w:types>
          <w:type w:val="bbPlcHdr"/>
        </w:types>
        <w:behaviors>
          <w:behavior w:val="content"/>
        </w:behaviors>
        <w:guid w:val="{B331858A-A7EF-4516-8632-E94BF7EA13F8}"/>
      </w:docPartPr>
      <w:docPartBody>
        <w:p w:rsidR="00072BC2" w:rsidRDefault="00215587" w:rsidP="00215587">
          <w:pPr>
            <w:pStyle w:val="A57A5FF887DD483DB409A17C388EEF371"/>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72BC2"/>
    <w:rsid w:val="00072BC2"/>
    <w:rsid w:val="00215587"/>
    <w:rsid w:val="00242EE7"/>
    <w:rsid w:val="00376D6A"/>
    <w:rsid w:val="005B0DD6"/>
    <w:rsid w:val="00776DE7"/>
    <w:rsid w:val="00915774"/>
    <w:rsid w:val="00B267EB"/>
    <w:rsid w:val="00B67B80"/>
    <w:rsid w:val="00C572DE"/>
    <w:rsid w:val="00E8295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CC573F918B56453B954F95E2DE26617F">
    <w:name w:val="CC573F918B56453B954F95E2DE26617F"/>
    <w:rsid w:val="00072BC2"/>
    <w:pPr>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kern w:val="0"/>
      <w:sz w:val="30"/>
      <w:szCs w:val="20"/>
      <w:lang w:eastAsia="en-US"/>
      <w14:ligatures w14:val="none"/>
    </w:rPr>
  </w:style>
  <w:style w:type="character" w:styleId="Platshllartext">
    <w:name w:val="Placeholder Text"/>
    <w:basedOn w:val="Standardstycketeckensnitt"/>
    <w:uiPriority w:val="99"/>
    <w:semiHidden/>
    <w:rsid w:val="00215587"/>
    <w:rPr>
      <w:color w:val="808080"/>
    </w:rPr>
  </w:style>
  <w:style w:type="paragraph" w:customStyle="1" w:styleId="34E3329007004CC7A30D8F9A1DDE181C">
    <w:name w:val="34E3329007004CC7A30D8F9A1DDE181C"/>
    <w:rsid w:val="00072BC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A57A5FF887DD483DB409A17C388EEF371">
    <w:name w:val="A57A5FF887DD483DB409A17C388EEF371"/>
    <w:rsid w:val="0021558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6VV7YVCVAJZ7-373442560-11922</_dlc_DocId>
    <_dlc_DocIdUrl xmlns="4f5ca95d-8798-43a8-9b50-3b2f8b9416bf">
      <Url>https://dhs.sp.regeringskansliet.se/yta/sb-gransk/_layouts/15/DocIdRedir.aspx?ID=6VV7YVCVAJZ7-373442560-11922</Url>
      <Description>6VV7YVCVAJZ7-373442560-11922</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Jonson, Strömmer, Roswall, Forssmed, Forssell, Slottner, Wykman, Malmer Stenergard, Kullgren,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Skr.">2023/24:96</dokumentnummer>
  <titel>Riksrevisinonens rapport om tillämpling av det finanspolitiska ramverket 2023</titel>
  <template id="16"/>
  <kapitel/>
  <avsnitt/>
  <fastaavsnitt/>
  <bilagor>
    <bilaga bilagenummer="" bilageetikett="Bilaga"/>
  </bilagor>
</dokumentvärde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5C7E1120-3457-4D22-B8A8-03FF23A52CC7}">
  <ds:schemaRefs>
    <ds:schemaRef ds:uri="http://schemas.openxmlformats.org/officeDocument/2006/bibliography"/>
  </ds:schemaRefs>
</ds:datastoreItem>
</file>

<file path=customXml/itemProps2.xml><?xml version="1.0" encoding="utf-8"?>
<ds:datastoreItem xmlns:ds="http://schemas.openxmlformats.org/officeDocument/2006/customXml" ds:itemID="{F3C1C4F6-4084-4B9B-BE79-C6EEBD3A5387}">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4ba4ad2f-2e3f-468c-a3d1-49d6cfff22ac"/>
    <ds:schemaRef ds:uri="18f3d968-6251-40b0-9f11-012b293496c2"/>
    <ds:schemaRef ds:uri="http://purl.org/dc/term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2B793AF9-6E7F-4B6E-A3A7-8C1204903271}"/>
</file>

<file path=customXml/itemProps4.xml><?xml version="1.0" encoding="utf-8"?>
<ds:datastoreItem xmlns:ds="http://schemas.openxmlformats.org/officeDocument/2006/customXml" ds:itemID="{068625C3-B546-44A5-B525-B7CC092E5AD6}">
  <ds:schemaRefs>
    <ds:schemaRef ds:uri="http://rkdhs/mallar/lagstiftning/Skr/Skr.xsd"/>
  </ds:schemaRefs>
</ds:datastoreItem>
</file>

<file path=customXml/itemProps5.xml><?xml version="1.0" encoding="utf-8"?>
<ds:datastoreItem xmlns:ds="http://schemas.openxmlformats.org/officeDocument/2006/customXml" ds:itemID="{3DDE94AB-67EC-4BAB-B57A-0DA0E75B8DEA}">
  <ds:schemaRefs>
    <ds:schemaRef ds:uri="http://schemas.microsoft.com/sharepoint/v3/contenttype/forms"/>
  </ds:schemaRefs>
</ds:datastoreItem>
</file>

<file path=customXml/itemProps6.xml><?xml version="1.0" encoding="utf-8"?>
<ds:datastoreItem xmlns:ds="http://schemas.openxmlformats.org/officeDocument/2006/customXml" ds:itemID="{D4FA23F9-BD7F-4AD9-BA32-5EF405821D33}">
  <ds:schemaRefs>
    <ds:schemaRef ds:uri="http://schemas.microsoft.com/sharepoint/events"/>
  </ds:schemaRefs>
</ds:datastoreItem>
</file>

<file path=customXml/itemProps7.xml><?xml version="1.0" encoding="utf-8"?>
<ds:datastoreItem xmlns:ds="http://schemas.openxmlformats.org/officeDocument/2006/customXml" ds:itemID="{A093A402-9326-4E48-B9A0-5B5443A230C7}"/>
</file>

<file path=customXml/itemProps8.xml><?xml version="1.0" encoding="utf-8"?>
<ds:datastoreItem xmlns:ds="http://schemas.openxmlformats.org/officeDocument/2006/customXml" ds:itemID="{4FCFDE0B-53DC-4187-8A3D-DBCB52ACBA2E}">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56</Pages>
  <Words>3803</Words>
  <Characters>20162</Characters>
  <Application>Microsoft Office Word</Application>
  <DocSecurity>0</DocSecurity>
  <Lines>168</Lines>
  <Paragraphs>47</Paragraphs>
  <ScaleCrop>false</ScaleCrop>
  <HeadingPairs>
    <vt:vector size="2" baseType="variant">
      <vt:variant>
        <vt:lpstr>Rubrik</vt:lpstr>
      </vt:variant>
      <vt:variant>
        <vt:i4>1</vt:i4>
      </vt:variant>
    </vt:vector>
  </HeadingPairs>
  <TitlesOfParts>
    <vt:vector size="1" baseType="lpstr">
      <vt:lpstr>Riksrevisinonens rapport om tillämpling av det finanspolitiska ramverket 2023</vt:lpstr>
    </vt:vector>
  </TitlesOfParts>
  <Company>Regeringskansliet</Company>
  <LinksUpToDate>false</LinksUpToDate>
  <CharactersWithSpaces>23918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Riksrevisinonens rapport om tillämpling av det finanspolitiska ramverket 2023</dc:title>
  <dc:creator>Aleksandra Lubarda Pavlovic</dc:creator>
  <dc:description/>
  <cp:lastModifiedBy>Aleksandra Lubarda Pavlovic</cp:lastModifiedBy>
  <cp:revision>2</cp:revision>
  <cp:lastPrinted>2024-02-01T12:52:00Z</cp:lastPrinted>
  <dcterms:created xsi:type="dcterms:W3CDTF">2024-03-27T12:09:00Z</dcterms:created>
  <dcterms:modified xsi:type="dcterms:W3CDTF">2024-03-27T12:09:00Z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4a87e13e-0b8d-44f8-83bf-417121eeaa53</vt:lpwstr>
  </property>
  <property fmtid="{D5CDD505-2E9C-101B-9397-08002B2CF9AE}" pid="4" name="Organisation">
    <vt:lpwstr>25;#Finansdepartementet|0b2f41b1-db50-472c-80a1-d21b0254fb2b</vt:lpwstr>
  </property>
  <property fmtid="{D5CDD505-2E9C-101B-9397-08002B2CF9AE}" pid="5" name="ActivityCategory">
    <vt:lpwstr/>
  </property>
</Properties>
</file>