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1.xml" ContentType="application/vnd.openxmlformats-officedocument.wordprocessingml.header+xml"/>
  <Override PartName="/word/footer27.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4.xml" ContentType="application/vnd.openxmlformats-officedocument.wordprocessingml.header+xml"/>
  <Override PartName="/word/footer30.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7.xml" ContentType="application/vnd.openxmlformats-officedocument.wordprocessingml.header+xml"/>
  <Override PartName="/word/footer33.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2.xml" ContentType="application/vnd.openxmlformats-officedocument.wordprocessingml.header+xml"/>
  <Override PartName="/word/footer39.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5.xml" ContentType="application/vnd.openxmlformats-officedocument.wordprocessingml.header+xml"/>
  <Override PartName="/word/footer42.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50.xml" ContentType="application/vnd.openxmlformats-officedocument.wordprocessingml.header+xml"/>
  <Override PartName="/word/footer63.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53.xml" ContentType="application/vnd.openxmlformats-officedocument.wordprocessingml.header+xml"/>
  <Override PartName="/word/footer66.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header68.xml" ContentType="application/vnd.openxmlformats-officedocument.wordprocessingml.header+xml"/>
  <Override PartName="/word/footer87.xml" ContentType="application/vnd.openxmlformats-officedocument.wordprocessingml.footer+xml"/>
  <Override PartName="/word/header69.xml" ContentType="application/vnd.openxmlformats-officedocument.wordprocessingml.header+xml"/>
  <Override PartName="/word/header70.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header71.xml" ContentType="application/vnd.openxmlformats-officedocument.wordprocessingml.header+xml"/>
  <Override PartName="/word/footer9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4D98BA7" w14:textId="77777777" w:rsidR="00724B72" w:rsidRDefault="00DC16F5" w:rsidP="007E687D">
      <w:pPr>
        <w:pStyle w:val="Prophuvudrubrik"/>
      </w:pPr>
      <w:sdt>
        <w:sdtPr>
          <w:alias w:val="Publikation"/>
          <w:tag w:val="Publikation"/>
          <w:id w:val="-33422728"/>
          <w:lock w:val="sdtContentLocked"/>
          <w:text/>
        </w:sdtPr>
        <w:sdtContent>
          <w:r w:rsidR="00724B72">
            <w:t>Regeringens proposition</w:t>
          </w:r>
        </w:sdtContent>
      </w:sdt>
      <w:r w:rsidR="00724B72">
        <w:rPr>
          <w:noProof/>
          <w:lang w:eastAsia="sv-SE"/>
        </w:rPr>
        <mc:AlternateContent>
          <mc:Choice Requires="wps">
            <w:drawing>
              <wp:anchor distT="0" distB="0" distL="114300" distR="114300" simplePos="0" relativeHeight="251659264" behindDoc="1" locked="0" layoutInCell="1" allowOverlap="1" wp14:anchorId="15C07EA7" wp14:editId="14C78C0F">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38EB1B82" w14:textId="77777777" w:rsidR="00DC16F5" w:rsidRPr="00811BB8" w:rsidRDefault="00DC16F5" w:rsidP="007E687D">
                                <w:pPr>
                                  <w:pStyle w:val="Brdtext"/>
                                </w:pPr>
                                <w:r>
                                  <w:rPr>
                                    <w:noProof/>
                                    <w:lang w:eastAsia="sv-SE"/>
                                  </w:rPr>
                                  <w:drawing>
                                    <wp:inline distT="0" distB="0" distL="0" distR="0" wp14:anchorId="37155D48" wp14:editId="49A86547">
                                      <wp:extent cx="513287"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3287"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5C07EA7"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38EB1B82" w14:textId="77777777" w:rsidR="00DC16F5" w:rsidRPr="00811BB8" w:rsidRDefault="00DC16F5" w:rsidP="007E687D">
                          <w:pPr>
                            <w:pStyle w:val="Brdtext"/>
                          </w:pPr>
                          <w:r>
                            <w:rPr>
                              <w:noProof/>
                              <w:lang w:eastAsia="sv-SE"/>
                            </w:rPr>
                            <w:drawing>
                              <wp:inline distT="0" distB="0" distL="0" distR="0" wp14:anchorId="37155D48" wp14:editId="49A86547">
                                <wp:extent cx="513287"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3287"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Content>
        <w:p w14:paraId="48CF4655" w14:textId="2C1AFEAE" w:rsidR="00724B72" w:rsidRDefault="00D6183D" w:rsidP="007E687D">
          <w:pPr>
            <w:pStyle w:val="Prophuvudrubrik"/>
          </w:pPr>
          <w:r>
            <w:t>2019/20:149</w:t>
          </w:r>
        </w:p>
      </w:sdtContent>
    </w:sdt>
    <w:p w14:paraId="52C9FB5A" w14:textId="77777777" w:rsidR="00724B72" w:rsidRPr="005F407A" w:rsidRDefault="00724B72" w:rsidP="007E687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724B72" w14:paraId="759F07CA"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Content>
            <w:tc>
              <w:tcPr>
                <w:tcW w:w="5834" w:type="dxa"/>
                <w:tcMar>
                  <w:left w:w="0" w:type="dxa"/>
                </w:tcMar>
              </w:tcPr>
              <w:p w14:paraId="29BC88AF" w14:textId="3369E443" w:rsidR="00724B72" w:rsidRDefault="00851FD1" w:rsidP="00166139">
                <w:pPr>
                  <w:pStyle w:val="Proprubrik"/>
                  <w:spacing w:after="20"/>
                </w:pPr>
                <w:r>
                  <w:t>Skärpta straff för de allvarligaste fallen av immaterialrättsintrång</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Content>
              <w:p w14:paraId="40D46503" w14:textId="652A1922" w:rsidR="00724B72" w:rsidRDefault="00851FD1" w:rsidP="007E687D">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Content>
              <w:p w14:paraId="2F33E9D9" w14:textId="49276044" w:rsidR="00724B72" w:rsidRPr="00141F91" w:rsidRDefault="00D6183D" w:rsidP="007E687D">
                <w:pPr>
                  <w:pStyle w:val="Proprubrik"/>
                  <w:rPr>
                    <w:szCs w:val="26"/>
                  </w:rPr>
                </w:pPr>
                <w:r>
                  <w:rPr>
                    <w:szCs w:val="26"/>
                  </w:rPr>
                  <w:t>2019/20:149</w:t>
                </w:r>
              </w:p>
            </w:sdtContent>
          </w:sdt>
        </w:tc>
      </w:tr>
    </w:tbl>
    <w:p w14:paraId="70FAC80A" w14:textId="77777777" w:rsidR="00724B72" w:rsidRDefault="00724B72" w:rsidP="00166139">
      <w:pPr>
        <w:pStyle w:val="Brdtext"/>
        <w:spacing w:before="60"/>
      </w:pPr>
    </w:p>
    <w:p w14:paraId="5FD92AFB" w14:textId="77777777" w:rsidR="00724B72" w:rsidRDefault="00724B72" w:rsidP="007E687D">
      <w:pPr>
        <w:pStyle w:val="Brdtext"/>
      </w:pPr>
      <w:r>
        <w:t>Regeringen överlämnar denna proposition till riksdagen.</w:t>
      </w:r>
    </w:p>
    <w:p w14:paraId="2952C90F" w14:textId="77777777" w:rsidR="00724B72" w:rsidRDefault="00724B72" w:rsidP="007E687D">
      <w:pPr>
        <w:pStyle w:val="Brdtext"/>
      </w:pPr>
    </w:p>
    <w:p w14:paraId="67F8112C" w14:textId="436413C7" w:rsidR="00724B72" w:rsidRDefault="00724B72" w:rsidP="007E687D">
      <w:pPr>
        <w:pStyle w:val="Brdtext"/>
      </w:pPr>
      <w:r>
        <w:t xml:space="preserve">Stockholm </w:t>
      </w:r>
      <w:sdt>
        <w:sdtPr>
          <w:alias w:val="Datum"/>
          <w:tag w:val="Datum"/>
          <w:id w:val="-1894106154"/>
          <w:date w:fullDate="2020-04-02T00:00:00Z">
            <w:dateFormat w:val="'den' d MMMM yyyy"/>
            <w:lid w:val="sv-SE"/>
            <w:storeMappedDataAs w:val="dateTime"/>
            <w:calendar w:val="gregorian"/>
          </w:date>
        </w:sdtPr>
        <w:sdtContent>
          <w:r w:rsidR="00A418DB">
            <w:t>den 2 april 2020</w:t>
          </w:r>
        </w:sdtContent>
      </w:sdt>
    </w:p>
    <w:p w14:paraId="32B7C530" w14:textId="77777777" w:rsidR="00724B72" w:rsidRDefault="00724B72" w:rsidP="007E687D">
      <w:pPr>
        <w:pStyle w:val="Brdtextmedindrag"/>
      </w:pPr>
    </w:p>
    <w:p w14:paraId="4F14941C" w14:textId="5D837CF8" w:rsidR="00724B72" w:rsidRDefault="005226F6" w:rsidP="007E687D">
      <w:pPr>
        <w:pStyle w:val="Propnamnunderskrift1"/>
      </w:pPr>
      <w:r>
        <w:t xml:space="preserve">Stefan </w:t>
      </w:r>
      <w:proofErr w:type="spellStart"/>
      <w:r>
        <w:t>Löfven</w:t>
      </w:r>
      <w:proofErr w:type="spellEnd"/>
    </w:p>
    <w:p w14:paraId="6382CF8F" w14:textId="1E1E5E42" w:rsidR="00724B72" w:rsidRDefault="00724B72" w:rsidP="007E687D">
      <w:pPr>
        <w:pStyle w:val="Propnamnunderskrift2"/>
        <w:tabs>
          <w:tab w:val="clear" w:pos="2693"/>
          <w:tab w:val="clear" w:pos="7474"/>
          <w:tab w:val="left" w:pos="2126"/>
        </w:tabs>
      </w:pPr>
      <w:r>
        <w:tab/>
      </w:r>
      <w:r w:rsidR="005226F6">
        <w:t>Morgan Johansson</w:t>
      </w:r>
    </w:p>
    <w:p w14:paraId="2C61958A" w14:textId="5BD2ADAE" w:rsidR="00724B72" w:rsidRPr="008624B2" w:rsidRDefault="00724B72" w:rsidP="007E687D">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Content>
          <w:r w:rsidR="00851FD1">
            <w:rPr>
              <w:i w:val="0"/>
            </w:rPr>
            <w:t>Justitiedepartementet</w:t>
          </w:r>
        </w:sdtContent>
      </w:sdt>
      <w:r w:rsidRPr="008624B2">
        <w:rPr>
          <w:i w:val="0"/>
        </w:rPr>
        <w:t>)</w:t>
      </w:r>
    </w:p>
    <w:p w14:paraId="36B29AE3" w14:textId="77777777" w:rsidR="00724B72" w:rsidRDefault="00724B72" w:rsidP="007E687D">
      <w:pPr>
        <w:pStyle w:val="Brdtextmedindrag"/>
      </w:pPr>
    </w:p>
    <w:p w14:paraId="7CECC270" w14:textId="77777777" w:rsidR="00724B72" w:rsidRDefault="00724B72" w:rsidP="007E687D">
      <w:pPr>
        <w:pStyle w:val="Brdtextmedindrag"/>
      </w:pPr>
    </w:p>
    <w:p w14:paraId="21EC49EF" w14:textId="77777777" w:rsidR="00724B72" w:rsidRDefault="00724B72" w:rsidP="007E687D">
      <w:pPr>
        <w:pStyle w:val="Brdtextmedindrag"/>
      </w:pPr>
    </w:p>
    <w:p w14:paraId="00DD2A6C" w14:textId="0233B8DD" w:rsidR="00724B72" w:rsidRDefault="00724B72" w:rsidP="007E687D">
      <w:pPr>
        <w:pStyle w:val="Proprubrik"/>
        <w:spacing w:before="80" w:after="400"/>
      </w:pPr>
      <w:r>
        <w:t>Propositionens huvudsakliga innehåll</w:t>
      </w:r>
    </w:p>
    <w:p w14:paraId="34AC651B" w14:textId="0A005B13" w:rsidR="005226F6" w:rsidRDefault="005226F6" w:rsidP="005226F6">
      <w:pPr>
        <w:pStyle w:val="Brdtextmedindrag"/>
        <w:ind w:firstLine="0"/>
      </w:pPr>
      <w:r w:rsidRPr="009A7D7B">
        <w:t>Det har skett en betydande samhällsutveckli</w:t>
      </w:r>
      <w:bookmarkStart w:id="0" w:name="_GoBack"/>
      <w:bookmarkEnd w:id="0"/>
      <w:r w:rsidRPr="009A7D7B">
        <w:t>ng sedan straffskalorna för immaterial</w:t>
      </w:r>
      <w:r>
        <w:softHyphen/>
      </w:r>
      <w:r w:rsidRPr="009A7D7B">
        <w:t xml:space="preserve">rättsintrång fick sin </w:t>
      </w:r>
      <w:r>
        <w:t xml:space="preserve">nuvarande </w:t>
      </w:r>
      <w:r w:rsidRPr="009A7D7B">
        <w:t>utformning. Betydelsen av imma</w:t>
      </w:r>
      <w:r>
        <w:softHyphen/>
      </w:r>
      <w:r w:rsidRPr="009A7D7B">
        <w:t xml:space="preserve">teriella rättigheter har </w:t>
      </w:r>
      <w:r>
        <w:t>ökat väsentligt samtidigt</w:t>
      </w:r>
      <w:r w:rsidRPr="009A7D7B">
        <w:t xml:space="preserve"> </w:t>
      </w:r>
      <w:r>
        <w:t>som det har utveck</w:t>
      </w:r>
      <w:r>
        <w:softHyphen/>
        <w:t>lats en storskalig och industriellt bedriven intrångsverksamhet</w:t>
      </w:r>
      <w:r w:rsidRPr="009A7D7B">
        <w:t>. Det får allvar</w:t>
      </w:r>
      <w:r>
        <w:softHyphen/>
      </w:r>
      <w:r>
        <w:softHyphen/>
      </w:r>
      <w:r w:rsidRPr="009A7D7B">
        <w:t xml:space="preserve">liga konsekvenser för hela samhället. </w:t>
      </w:r>
      <w:r>
        <w:t>Det är</w:t>
      </w:r>
      <w:r w:rsidRPr="009A7D7B">
        <w:t xml:space="preserve"> angeläget att straff</w:t>
      </w:r>
      <w:r>
        <w:softHyphen/>
      </w:r>
      <w:r>
        <w:softHyphen/>
      </w:r>
      <w:r w:rsidRPr="009A7D7B">
        <w:t xml:space="preserve">lagstiftningen är utformad så att </w:t>
      </w:r>
      <w:r>
        <w:t>denna typ av brottslighet</w:t>
      </w:r>
      <w:r w:rsidRPr="009A7D7B">
        <w:t xml:space="preserve"> kan mötas med påföljder som står i proportion till brottens allvar.</w:t>
      </w:r>
    </w:p>
    <w:p w14:paraId="1547B2C1" w14:textId="7F2B83E1" w:rsidR="005226F6" w:rsidRPr="005226F6" w:rsidRDefault="005226F6" w:rsidP="00FB3B4C">
      <w:pPr>
        <w:pStyle w:val="Brdtextmedindrag"/>
      </w:pPr>
      <w:r>
        <w:t xml:space="preserve">I </w:t>
      </w:r>
      <w:r w:rsidR="00FC292F">
        <w:t>propositionen</w:t>
      </w:r>
      <w:r>
        <w:t xml:space="preserve"> föreslås därför att straffskalorna för de allvarligaste fallen av immaterial</w:t>
      </w:r>
      <w:r>
        <w:softHyphen/>
        <w:t>rättsintrång skärps genom att särskilda straffskalor för upp</w:t>
      </w:r>
      <w:r>
        <w:softHyphen/>
        <w:t>såtliga grova brott införs i samtliga immaterialrättsliga lagar. Straffet före</w:t>
      </w:r>
      <w:r>
        <w:softHyphen/>
        <w:t>slås vara fängelse i lägst sex månader och högst sex år. Vid bedöm</w:t>
      </w:r>
      <w:r>
        <w:softHyphen/>
        <w:t>ning</w:t>
      </w:r>
      <w:r>
        <w:softHyphen/>
        <w:t>en av om brottet är grovt föreslås att det särskilt ska beaktas om gär</w:t>
      </w:r>
      <w:r>
        <w:softHyphen/>
        <w:t>ning</w:t>
      </w:r>
      <w:r>
        <w:softHyphen/>
        <w:t>en har föregåtts av särskild planering, har utgjort ett led i en brottslig</w:t>
      </w:r>
      <w:r>
        <w:softHyphen/>
        <w:t>het som utövats i organ</w:t>
      </w:r>
      <w:r>
        <w:softHyphen/>
        <w:t>iserad form, har varit av större omfattning eller annars har varit av särskilt farlig art. Vidare föreslås att nya brotts</w:t>
      </w:r>
      <w:r>
        <w:softHyphen/>
        <w:t>beteckningar ska införas och att åtals</w:t>
      </w:r>
      <w:r>
        <w:softHyphen/>
        <w:t>prövnings</w:t>
      </w:r>
      <w:r>
        <w:softHyphen/>
        <w:t>reglerna i de immaterial</w:t>
      </w:r>
      <w:r>
        <w:softHyphen/>
        <w:t>rättsliga lagarna ändras så att åklagare får väcka allmänt åtal för brott endast om åtalet är motiverat från allmän synpunkt. Lagändringarna före</w:t>
      </w:r>
      <w:r>
        <w:softHyphen/>
        <w:t xml:space="preserve">slås träda i kraft den </w:t>
      </w:r>
      <w:bookmarkStart w:id="1" w:name="_Hlk30430771"/>
      <w:r w:rsidRPr="0070685C">
        <w:t>1 september 2020</w:t>
      </w:r>
      <w:bookmarkEnd w:id="1"/>
      <w:r w:rsidR="00FB3B4C">
        <w:t>.</w:t>
      </w:r>
    </w:p>
    <w:p w14:paraId="3FB1277C" w14:textId="77777777" w:rsidR="00724B72" w:rsidRDefault="00724B72" w:rsidP="007E687D">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0A448702" w14:textId="77777777" w:rsidR="00724B72" w:rsidRPr="00773619" w:rsidRDefault="00724B72" w:rsidP="009A5586">
          <w:pPr>
            <w:pStyle w:val="Innehllsfrteckning"/>
            <w:pageBreakBefore/>
            <w:spacing w:before="0"/>
            <w:rPr>
              <w:sz w:val="30"/>
              <w:szCs w:val="30"/>
            </w:rPr>
          </w:pPr>
          <w:r w:rsidRPr="00773619">
            <w:rPr>
              <w:rFonts w:eastAsiaTheme="minorHAnsi"/>
              <w:noProof/>
              <w:sz w:val="30"/>
              <w:szCs w:val="30"/>
            </w:rPr>
            <w:t>Innehållsförteckning</w:t>
          </w:r>
        </w:p>
        <w:p w14:paraId="3262E76D" w14:textId="11AD08C8" w:rsidR="004F5E50" w:rsidRDefault="00724B72">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6716734" w:history="1">
            <w:r w:rsidR="004F5E50" w:rsidRPr="007753CE">
              <w:rPr>
                <w:rStyle w:val="Hyperlnk"/>
              </w:rPr>
              <w:t>1</w:t>
            </w:r>
            <w:r w:rsidR="004F5E50">
              <w:rPr>
                <w:rFonts w:asciiTheme="minorHAnsi" w:eastAsiaTheme="minorEastAsia" w:hAnsiTheme="minorHAnsi"/>
                <w:sz w:val="22"/>
                <w:lang w:eastAsia="sv-SE"/>
              </w:rPr>
              <w:tab/>
            </w:r>
            <w:r w:rsidR="004F5E50" w:rsidRPr="007753CE">
              <w:rPr>
                <w:rStyle w:val="Hyperlnk"/>
              </w:rPr>
              <w:t>Förslag till riksdagsbeslut</w:t>
            </w:r>
            <w:r w:rsidR="004F5E50">
              <w:rPr>
                <w:webHidden/>
              </w:rPr>
              <w:tab/>
            </w:r>
            <w:r w:rsidR="004F5E50">
              <w:rPr>
                <w:webHidden/>
              </w:rPr>
              <w:fldChar w:fldCharType="begin"/>
            </w:r>
            <w:r w:rsidR="004F5E50">
              <w:rPr>
                <w:webHidden/>
              </w:rPr>
              <w:instrText xml:space="preserve"> PAGEREF _Toc36716734 \h </w:instrText>
            </w:r>
            <w:r w:rsidR="004F5E50">
              <w:rPr>
                <w:webHidden/>
              </w:rPr>
            </w:r>
            <w:r w:rsidR="004F5E50">
              <w:rPr>
                <w:webHidden/>
              </w:rPr>
              <w:fldChar w:fldCharType="separate"/>
            </w:r>
            <w:r w:rsidR="004F5E50">
              <w:rPr>
                <w:webHidden/>
              </w:rPr>
              <w:t>4</w:t>
            </w:r>
            <w:r w:rsidR="004F5E50">
              <w:rPr>
                <w:webHidden/>
              </w:rPr>
              <w:fldChar w:fldCharType="end"/>
            </w:r>
          </w:hyperlink>
        </w:p>
        <w:p w14:paraId="175521A2" w14:textId="71D7D843" w:rsidR="004F5E50" w:rsidRDefault="004F5E50">
          <w:pPr>
            <w:pStyle w:val="Innehll1"/>
            <w:rPr>
              <w:rFonts w:asciiTheme="minorHAnsi" w:eastAsiaTheme="minorEastAsia" w:hAnsiTheme="minorHAnsi"/>
              <w:sz w:val="22"/>
              <w:lang w:eastAsia="sv-SE"/>
            </w:rPr>
          </w:pPr>
          <w:hyperlink w:anchor="_Toc36716735" w:history="1">
            <w:r w:rsidRPr="007753CE">
              <w:rPr>
                <w:rStyle w:val="Hyperlnk"/>
              </w:rPr>
              <w:t>2</w:t>
            </w:r>
            <w:r>
              <w:rPr>
                <w:rFonts w:asciiTheme="minorHAnsi" w:eastAsiaTheme="minorEastAsia" w:hAnsiTheme="minorHAnsi"/>
                <w:sz w:val="22"/>
                <w:lang w:eastAsia="sv-SE"/>
              </w:rPr>
              <w:tab/>
            </w:r>
            <w:r w:rsidRPr="007753CE">
              <w:rPr>
                <w:rStyle w:val="Hyperlnk"/>
              </w:rPr>
              <w:t>Lagtext</w:t>
            </w:r>
            <w:r>
              <w:rPr>
                <w:webHidden/>
              </w:rPr>
              <w:tab/>
            </w:r>
            <w:r>
              <w:rPr>
                <w:webHidden/>
              </w:rPr>
              <w:fldChar w:fldCharType="begin"/>
            </w:r>
            <w:r>
              <w:rPr>
                <w:webHidden/>
              </w:rPr>
              <w:instrText xml:space="preserve"> PAGEREF _Toc36716735 \h </w:instrText>
            </w:r>
            <w:r>
              <w:rPr>
                <w:webHidden/>
              </w:rPr>
            </w:r>
            <w:r>
              <w:rPr>
                <w:webHidden/>
              </w:rPr>
              <w:fldChar w:fldCharType="separate"/>
            </w:r>
            <w:r>
              <w:rPr>
                <w:webHidden/>
              </w:rPr>
              <w:t>5</w:t>
            </w:r>
            <w:r>
              <w:rPr>
                <w:webHidden/>
              </w:rPr>
              <w:fldChar w:fldCharType="end"/>
            </w:r>
          </w:hyperlink>
        </w:p>
        <w:p w14:paraId="37F7FFF2" w14:textId="1B78D51D" w:rsidR="004F5E50" w:rsidRDefault="004F5E50">
          <w:pPr>
            <w:pStyle w:val="Innehll2"/>
            <w:rPr>
              <w:rFonts w:asciiTheme="minorHAnsi" w:eastAsiaTheme="minorEastAsia" w:hAnsiTheme="minorHAnsi" w:cstheme="minorBidi"/>
              <w:sz w:val="22"/>
              <w:szCs w:val="22"/>
              <w:lang w:eastAsia="sv-SE"/>
            </w:rPr>
          </w:pPr>
          <w:hyperlink w:anchor="_Toc36716736" w:history="1">
            <w:r w:rsidRPr="007753CE">
              <w:rPr>
                <w:rStyle w:val="Hyperlnk"/>
                <w:rFonts w:eastAsiaTheme="majorEastAsia"/>
              </w:rPr>
              <w:t>2.1</w:t>
            </w:r>
            <w:r>
              <w:rPr>
                <w:rFonts w:asciiTheme="minorHAnsi" w:eastAsiaTheme="minorEastAsia" w:hAnsiTheme="minorHAnsi" w:cstheme="minorBidi"/>
                <w:sz w:val="22"/>
                <w:szCs w:val="22"/>
                <w:lang w:eastAsia="sv-SE"/>
              </w:rPr>
              <w:tab/>
            </w:r>
            <w:r w:rsidRPr="007753CE">
              <w:rPr>
                <w:rStyle w:val="Hyperlnk"/>
                <w:rFonts w:eastAsiaTheme="majorEastAsia"/>
              </w:rPr>
              <w:t>Förslag till lag om ändring i lagen (1960:729) om upphovsrätt till litterära och konstnärliga verk</w:t>
            </w:r>
            <w:r>
              <w:rPr>
                <w:webHidden/>
              </w:rPr>
              <w:tab/>
            </w:r>
            <w:r>
              <w:rPr>
                <w:webHidden/>
              </w:rPr>
              <w:fldChar w:fldCharType="begin"/>
            </w:r>
            <w:r>
              <w:rPr>
                <w:webHidden/>
              </w:rPr>
              <w:instrText xml:space="preserve"> PAGEREF _Toc36716736 \h </w:instrText>
            </w:r>
            <w:r>
              <w:rPr>
                <w:webHidden/>
              </w:rPr>
            </w:r>
            <w:r>
              <w:rPr>
                <w:webHidden/>
              </w:rPr>
              <w:fldChar w:fldCharType="separate"/>
            </w:r>
            <w:r>
              <w:rPr>
                <w:webHidden/>
              </w:rPr>
              <w:t>5</w:t>
            </w:r>
            <w:r>
              <w:rPr>
                <w:webHidden/>
              </w:rPr>
              <w:fldChar w:fldCharType="end"/>
            </w:r>
          </w:hyperlink>
        </w:p>
        <w:p w14:paraId="4022B451" w14:textId="1D46CC30" w:rsidR="004F5E50" w:rsidRDefault="004F5E50">
          <w:pPr>
            <w:pStyle w:val="Innehll2"/>
            <w:rPr>
              <w:rFonts w:asciiTheme="minorHAnsi" w:eastAsiaTheme="minorEastAsia" w:hAnsiTheme="minorHAnsi" w:cstheme="minorBidi"/>
              <w:sz w:val="22"/>
              <w:szCs w:val="22"/>
              <w:lang w:eastAsia="sv-SE"/>
            </w:rPr>
          </w:pPr>
          <w:hyperlink w:anchor="_Toc36716737" w:history="1">
            <w:r w:rsidRPr="007753CE">
              <w:rPr>
                <w:rStyle w:val="Hyperlnk"/>
                <w:rFonts w:eastAsiaTheme="majorEastAsia"/>
              </w:rPr>
              <w:t>2.2</w:t>
            </w:r>
            <w:r>
              <w:rPr>
                <w:rFonts w:asciiTheme="minorHAnsi" w:eastAsiaTheme="minorEastAsia" w:hAnsiTheme="minorHAnsi" w:cstheme="minorBidi"/>
                <w:sz w:val="22"/>
                <w:szCs w:val="22"/>
                <w:lang w:eastAsia="sv-SE"/>
              </w:rPr>
              <w:tab/>
            </w:r>
            <w:r w:rsidRPr="007753CE">
              <w:rPr>
                <w:rStyle w:val="Hyperlnk"/>
                <w:rFonts w:eastAsiaTheme="majorEastAsia"/>
              </w:rPr>
              <w:t>Förslag till lag om ändring i patentlagen (1967:837)</w:t>
            </w:r>
            <w:r>
              <w:rPr>
                <w:webHidden/>
              </w:rPr>
              <w:tab/>
            </w:r>
            <w:r>
              <w:rPr>
                <w:webHidden/>
              </w:rPr>
              <w:fldChar w:fldCharType="begin"/>
            </w:r>
            <w:r>
              <w:rPr>
                <w:webHidden/>
              </w:rPr>
              <w:instrText xml:space="preserve"> PAGEREF _Toc36716737 \h </w:instrText>
            </w:r>
            <w:r>
              <w:rPr>
                <w:webHidden/>
              </w:rPr>
            </w:r>
            <w:r>
              <w:rPr>
                <w:webHidden/>
              </w:rPr>
              <w:fldChar w:fldCharType="separate"/>
            </w:r>
            <w:r>
              <w:rPr>
                <w:webHidden/>
              </w:rPr>
              <w:t>8</w:t>
            </w:r>
            <w:r>
              <w:rPr>
                <w:webHidden/>
              </w:rPr>
              <w:fldChar w:fldCharType="end"/>
            </w:r>
          </w:hyperlink>
        </w:p>
        <w:p w14:paraId="0E6C5342" w14:textId="5C83C64E" w:rsidR="004F5E50" w:rsidRDefault="004F5E50">
          <w:pPr>
            <w:pStyle w:val="Innehll2"/>
            <w:rPr>
              <w:rFonts w:asciiTheme="minorHAnsi" w:eastAsiaTheme="minorEastAsia" w:hAnsiTheme="minorHAnsi" w:cstheme="minorBidi"/>
              <w:sz w:val="22"/>
              <w:szCs w:val="22"/>
              <w:lang w:eastAsia="sv-SE"/>
            </w:rPr>
          </w:pPr>
          <w:hyperlink w:anchor="_Toc36716738" w:history="1">
            <w:r w:rsidRPr="007753CE">
              <w:rPr>
                <w:rStyle w:val="Hyperlnk"/>
                <w:rFonts w:eastAsiaTheme="majorEastAsia"/>
              </w:rPr>
              <w:t>2.3</w:t>
            </w:r>
            <w:r>
              <w:rPr>
                <w:rFonts w:asciiTheme="minorHAnsi" w:eastAsiaTheme="minorEastAsia" w:hAnsiTheme="minorHAnsi" w:cstheme="minorBidi"/>
                <w:sz w:val="22"/>
                <w:szCs w:val="22"/>
                <w:lang w:eastAsia="sv-SE"/>
              </w:rPr>
              <w:tab/>
            </w:r>
            <w:r w:rsidRPr="007753CE">
              <w:rPr>
                <w:rStyle w:val="Hyperlnk"/>
                <w:rFonts w:eastAsiaTheme="majorEastAsia"/>
              </w:rPr>
              <w:t>Förslag till lag om ändring i mönsterskyddslagen (1970:485)</w:t>
            </w:r>
            <w:r>
              <w:rPr>
                <w:webHidden/>
              </w:rPr>
              <w:tab/>
            </w:r>
            <w:r>
              <w:rPr>
                <w:webHidden/>
              </w:rPr>
              <w:fldChar w:fldCharType="begin"/>
            </w:r>
            <w:r>
              <w:rPr>
                <w:webHidden/>
              </w:rPr>
              <w:instrText xml:space="preserve"> PAGEREF _Toc36716738 \h </w:instrText>
            </w:r>
            <w:r>
              <w:rPr>
                <w:webHidden/>
              </w:rPr>
            </w:r>
            <w:r>
              <w:rPr>
                <w:webHidden/>
              </w:rPr>
              <w:fldChar w:fldCharType="separate"/>
            </w:r>
            <w:r>
              <w:rPr>
                <w:webHidden/>
              </w:rPr>
              <w:t>10</w:t>
            </w:r>
            <w:r>
              <w:rPr>
                <w:webHidden/>
              </w:rPr>
              <w:fldChar w:fldCharType="end"/>
            </w:r>
          </w:hyperlink>
        </w:p>
        <w:p w14:paraId="6CC2B78E" w14:textId="41CD392A" w:rsidR="004F5E50" w:rsidRDefault="004F5E50">
          <w:pPr>
            <w:pStyle w:val="Innehll2"/>
            <w:rPr>
              <w:rFonts w:asciiTheme="minorHAnsi" w:eastAsiaTheme="minorEastAsia" w:hAnsiTheme="minorHAnsi" w:cstheme="minorBidi"/>
              <w:sz w:val="22"/>
              <w:szCs w:val="22"/>
              <w:lang w:eastAsia="sv-SE"/>
            </w:rPr>
          </w:pPr>
          <w:hyperlink w:anchor="_Toc36716739" w:history="1">
            <w:r w:rsidRPr="007753CE">
              <w:rPr>
                <w:rStyle w:val="Hyperlnk"/>
                <w:rFonts w:eastAsiaTheme="majorEastAsia"/>
              </w:rPr>
              <w:t>2.4</w:t>
            </w:r>
            <w:r>
              <w:rPr>
                <w:rFonts w:asciiTheme="minorHAnsi" w:eastAsiaTheme="minorEastAsia" w:hAnsiTheme="minorHAnsi" w:cstheme="minorBidi"/>
                <w:sz w:val="22"/>
                <w:szCs w:val="22"/>
                <w:lang w:eastAsia="sv-SE"/>
              </w:rPr>
              <w:tab/>
            </w:r>
            <w:r w:rsidRPr="007753CE">
              <w:rPr>
                <w:rStyle w:val="Hyperlnk"/>
                <w:rFonts w:eastAsiaTheme="majorEastAsia"/>
              </w:rPr>
              <w:t>Förslag till lag om ändring i lagen (1992:1685) om skydd för kretsmönster för halvledarprodukter</w:t>
            </w:r>
            <w:r>
              <w:rPr>
                <w:webHidden/>
              </w:rPr>
              <w:tab/>
            </w:r>
            <w:r>
              <w:rPr>
                <w:webHidden/>
              </w:rPr>
              <w:fldChar w:fldCharType="begin"/>
            </w:r>
            <w:r>
              <w:rPr>
                <w:webHidden/>
              </w:rPr>
              <w:instrText xml:space="preserve"> PAGEREF _Toc36716739 \h </w:instrText>
            </w:r>
            <w:r>
              <w:rPr>
                <w:webHidden/>
              </w:rPr>
            </w:r>
            <w:r>
              <w:rPr>
                <w:webHidden/>
              </w:rPr>
              <w:fldChar w:fldCharType="separate"/>
            </w:r>
            <w:r>
              <w:rPr>
                <w:webHidden/>
              </w:rPr>
              <w:t>12</w:t>
            </w:r>
            <w:r>
              <w:rPr>
                <w:webHidden/>
              </w:rPr>
              <w:fldChar w:fldCharType="end"/>
            </w:r>
          </w:hyperlink>
        </w:p>
        <w:p w14:paraId="0508C5B7" w14:textId="473C0670" w:rsidR="004F5E50" w:rsidRDefault="004F5E50">
          <w:pPr>
            <w:pStyle w:val="Innehll2"/>
            <w:rPr>
              <w:rFonts w:asciiTheme="minorHAnsi" w:eastAsiaTheme="minorEastAsia" w:hAnsiTheme="minorHAnsi" w:cstheme="minorBidi"/>
              <w:sz w:val="22"/>
              <w:szCs w:val="22"/>
              <w:lang w:eastAsia="sv-SE"/>
            </w:rPr>
          </w:pPr>
          <w:hyperlink w:anchor="_Toc36716740" w:history="1">
            <w:r w:rsidRPr="007753CE">
              <w:rPr>
                <w:rStyle w:val="Hyperlnk"/>
                <w:rFonts w:eastAsiaTheme="majorEastAsia"/>
              </w:rPr>
              <w:t>2.5</w:t>
            </w:r>
            <w:r>
              <w:rPr>
                <w:rFonts w:asciiTheme="minorHAnsi" w:eastAsiaTheme="minorEastAsia" w:hAnsiTheme="minorHAnsi" w:cstheme="minorBidi"/>
                <w:sz w:val="22"/>
                <w:szCs w:val="22"/>
                <w:lang w:eastAsia="sv-SE"/>
              </w:rPr>
              <w:tab/>
            </w:r>
            <w:r w:rsidRPr="007753CE">
              <w:rPr>
                <w:rStyle w:val="Hyperlnk"/>
                <w:rFonts w:eastAsiaTheme="majorEastAsia"/>
              </w:rPr>
              <w:t>Förslag till lag om ändring i växtförädlarrättslagen (1997:306)</w:t>
            </w:r>
            <w:r>
              <w:rPr>
                <w:webHidden/>
              </w:rPr>
              <w:tab/>
            </w:r>
            <w:r>
              <w:rPr>
                <w:webHidden/>
              </w:rPr>
              <w:fldChar w:fldCharType="begin"/>
            </w:r>
            <w:r>
              <w:rPr>
                <w:webHidden/>
              </w:rPr>
              <w:instrText xml:space="preserve"> PAGEREF _Toc36716740 \h </w:instrText>
            </w:r>
            <w:r>
              <w:rPr>
                <w:webHidden/>
              </w:rPr>
            </w:r>
            <w:r>
              <w:rPr>
                <w:webHidden/>
              </w:rPr>
              <w:fldChar w:fldCharType="separate"/>
            </w:r>
            <w:r>
              <w:rPr>
                <w:webHidden/>
              </w:rPr>
              <w:t>14</w:t>
            </w:r>
            <w:r>
              <w:rPr>
                <w:webHidden/>
              </w:rPr>
              <w:fldChar w:fldCharType="end"/>
            </w:r>
          </w:hyperlink>
        </w:p>
        <w:p w14:paraId="3C95AC29" w14:textId="639ED9AD" w:rsidR="004F5E50" w:rsidRDefault="004F5E50">
          <w:pPr>
            <w:pStyle w:val="Innehll2"/>
            <w:rPr>
              <w:rFonts w:asciiTheme="minorHAnsi" w:eastAsiaTheme="minorEastAsia" w:hAnsiTheme="minorHAnsi" w:cstheme="minorBidi"/>
              <w:sz w:val="22"/>
              <w:szCs w:val="22"/>
              <w:lang w:eastAsia="sv-SE"/>
            </w:rPr>
          </w:pPr>
          <w:hyperlink w:anchor="_Toc36716741" w:history="1">
            <w:r w:rsidRPr="007753CE">
              <w:rPr>
                <w:rStyle w:val="Hyperlnk"/>
                <w:rFonts w:eastAsiaTheme="majorEastAsia"/>
              </w:rPr>
              <w:t>2.6</w:t>
            </w:r>
            <w:r>
              <w:rPr>
                <w:rFonts w:asciiTheme="minorHAnsi" w:eastAsiaTheme="minorEastAsia" w:hAnsiTheme="minorHAnsi" w:cstheme="minorBidi"/>
                <w:sz w:val="22"/>
                <w:szCs w:val="22"/>
                <w:lang w:eastAsia="sv-SE"/>
              </w:rPr>
              <w:tab/>
            </w:r>
            <w:r w:rsidRPr="007753CE">
              <w:rPr>
                <w:rStyle w:val="Hyperlnk"/>
                <w:rFonts w:eastAsiaTheme="majorEastAsia"/>
              </w:rPr>
              <w:t>Förslag till lag om ändring i varumärkeslagen (2010:1877)</w:t>
            </w:r>
            <w:r>
              <w:rPr>
                <w:webHidden/>
              </w:rPr>
              <w:tab/>
            </w:r>
            <w:r>
              <w:rPr>
                <w:webHidden/>
              </w:rPr>
              <w:fldChar w:fldCharType="begin"/>
            </w:r>
            <w:r>
              <w:rPr>
                <w:webHidden/>
              </w:rPr>
              <w:instrText xml:space="preserve"> PAGEREF _Toc36716741 \h </w:instrText>
            </w:r>
            <w:r>
              <w:rPr>
                <w:webHidden/>
              </w:rPr>
            </w:r>
            <w:r>
              <w:rPr>
                <w:webHidden/>
              </w:rPr>
              <w:fldChar w:fldCharType="separate"/>
            </w:r>
            <w:r>
              <w:rPr>
                <w:webHidden/>
              </w:rPr>
              <w:t>15</w:t>
            </w:r>
            <w:r>
              <w:rPr>
                <w:webHidden/>
              </w:rPr>
              <w:fldChar w:fldCharType="end"/>
            </w:r>
          </w:hyperlink>
        </w:p>
        <w:p w14:paraId="54FA80F4" w14:textId="0BAD29AE" w:rsidR="004F5E50" w:rsidRDefault="004F5E50">
          <w:pPr>
            <w:pStyle w:val="Innehll2"/>
            <w:rPr>
              <w:rFonts w:asciiTheme="minorHAnsi" w:eastAsiaTheme="minorEastAsia" w:hAnsiTheme="minorHAnsi" w:cstheme="minorBidi"/>
              <w:sz w:val="22"/>
              <w:szCs w:val="22"/>
              <w:lang w:eastAsia="sv-SE"/>
            </w:rPr>
          </w:pPr>
          <w:hyperlink w:anchor="_Toc36716742" w:history="1">
            <w:r w:rsidRPr="007753CE">
              <w:rPr>
                <w:rStyle w:val="Hyperlnk"/>
                <w:rFonts w:eastAsiaTheme="majorEastAsia"/>
              </w:rPr>
              <w:t>2.7</w:t>
            </w:r>
            <w:r>
              <w:rPr>
                <w:rFonts w:asciiTheme="minorHAnsi" w:eastAsiaTheme="minorEastAsia" w:hAnsiTheme="minorHAnsi" w:cstheme="minorBidi"/>
                <w:sz w:val="22"/>
                <w:szCs w:val="22"/>
                <w:lang w:eastAsia="sv-SE"/>
              </w:rPr>
              <w:tab/>
            </w:r>
            <w:r w:rsidRPr="007753CE">
              <w:rPr>
                <w:rStyle w:val="Hyperlnk"/>
                <w:rFonts w:eastAsiaTheme="majorEastAsia"/>
              </w:rPr>
              <w:t>Förslag till lag om ändring i lagen (2018:1653) om företagsnamn</w:t>
            </w:r>
            <w:r>
              <w:rPr>
                <w:webHidden/>
              </w:rPr>
              <w:tab/>
            </w:r>
            <w:r>
              <w:rPr>
                <w:webHidden/>
              </w:rPr>
              <w:fldChar w:fldCharType="begin"/>
            </w:r>
            <w:r>
              <w:rPr>
                <w:webHidden/>
              </w:rPr>
              <w:instrText xml:space="preserve"> PAGEREF _Toc36716742 \h </w:instrText>
            </w:r>
            <w:r>
              <w:rPr>
                <w:webHidden/>
              </w:rPr>
            </w:r>
            <w:r>
              <w:rPr>
                <w:webHidden/>
              </w:rPr>
              <w:fldChar w:fldCharType="separate"/>
            </w:r>
            <w:r>
              <w:rPr>
                <w:webHidden/>
              </w:rPr>
              <w:t>17</w:t>
            </w:r>
            <w:r>
              <w:rPr>
                <w:webHidden/>
              </w:rPr>
              <w:fldChar w:fldCharType="end"/>
            </w:r>
          </w:hyperlink>
        </w:p>
        <w:p w14:paraId="2931E53D" w14:textId="280FDFD9" w:rsidR="004F5E50" w:rsidRDefault="004F5E50">
          <w:pPr>
            <w:pStyle w:val="Innehll1"/>
            <w:rPr>
              <w:rFonts w:asciiTheme="minorHAnsi" w:eastAsiaTheme="minorEastAsia" w:hAnsiTheme="minorHAnsi"/>
              <w:sz w:val="22"/>
              <w:lang w:eastAsia="sv-SE"/>
            </w:rPr>
          </w:pPr>
          <w:hyperlink w:anchor="_Toc36716743" w:history="1">
            <w:r w:rsidRPr="007753CE">
              <w:rPr>
                <w:rStyle w:val="Hyperlnk"/>
              </w:rPr>
              <w:t>3</w:t>
            </w:r>
            <w:r>
              <w:rPr>
                <w:rFonts w:asciiTheme="minorHAnsi" w:eastAsiaTheme="minorEastAsia" w:hAnsiTheme="minorHAnsi"/>
                <w:sz w:val="22"/>
                <w:lang w:eastAsia="sv-SE"/>
              </w:rPr>
              <w:tab/>
            </w:r>
            <w:r w:rsidRPr="007753CE">
              <w:rPr>
                <w:rStyle w:val="Hyperlnk"/>
              </w:rPr>
              <w:t>Ärendet och dess beredning</w:t>
            </w:r>
            <w:r>
              <w:rPr>
                <w:webHidden/>
              </w:rPr>
              <w:tab/>
            </w:r>
            <w:r>
              <w:rPr>
                <w:webHidden/>
              </w:rPr>
              <w:fldChar w:fldCharType="begin"/>
            </w:r>
            <w:r>
              <w:rPr>
                <w:webHidden/>
              </w:rPr>
              <w:instrText xml:space="preserve"> PAGEREF _Toc36716743 \h </w:instrText>
            </w:r>
            <w:r>
              <w:rPr>
                <w:webHidden/>
              </w:rPr>
            </w:r>
            <w:r>
              <w:rPr>
                <w:webHidden/>
              </w:rPr>
              <w:fldChar w:fldCharType="separate"/>
            </w:r>
            <w:r>
              <w:rPr>
                <w:webHidden/>
              </w:rPr>
              <w:t>19</w:t>
            </w:r>
            <w:r>
              <w:rPr>
                <w:webHidden/>
              </w:rPr>
              <w:fldChar w:fldCharType="end"/>
            </w:r>
          </w:hyperlink>
        </w:p>
        <w:p w14:paraId="7A340B68" w14:textId="5DBD32AC" w:rsidR="004F5E50" w:rsidRDefault="004F5E50">
          <w:pPr>
            <w:pStyle w:val="Innehll1"/>
            <w:rPr>
              <w:rFonts w:asciiTheme="minorHAnsi" w:eastAsiaTheme="minorEastAsia" w:hAnsiTheme="minorHAnsi"/>
              <w:sz w:val="22"/>
              <w:lang w:eastAsia="sv-SE"/>
            </w:rPr>
          </w:pPr>
          <w:hyperlink w:anchor="_Toc36716744" w:history="1">
            <w:r w:rsidRPr="007753CE">
              <w:rPr>
                <w:rStyle w:val="Hyperlnk"/>
              </w:rPr>
              <w:t>4</w:t>
            </w:r>
            <w:r>
              <w:rPr>
                <w:rFonts w:asciiTheme="minorHAnsi" w:eastAsiaTheme="minorEastAsia" w:hAnsiTheme="minorHAnsi"/>
                <w:sz w:val="22"/>
                <w:lang w:eastAsia="sv-SE"/>
              </w:rPr>
              <w:tab/>
            </w:r>
            <w:r w:rsidRPr="007753CE">
              <w:rPr>
                <w:rStyle w:val="Hyperlnk"/>
              </w:rPr>
              <w:t>Allmänna utgångspunkter</w:t>
            </w:r>
            <w:r>
              <w:rPr>
                <w:webHidden/>
              </w:rPr>
              <w:tab/>
            </w:r>
            <w:r>
              <w:rPr>
                <w:webHidden/>
              </w:rPr>
              <w:fldChar w:fldCharType="begin"/>
            </w:r>
            <w:r>
              <w:rPr>
                <w:webHidden/>
              </w:rPr>
              <w:instrText xml:space="preserve"> PAGEREF _Toc36716744 \h </w:instrText>
            </w:r>
            <w:r>
              <w:rPr>
                <w:webHidden/>
              </w:rPr>
            </w:r>
            <w:r>
              <w:rPr>
                <w:webHidden/>
              </w:rPr>
              <w:fldChar w:fldCharType="separate"/>
            </w:r>
            <w:r>
              <w:rPr>
                <w:webHidden/>
              </w:rPr>
              <w:t>20</w:t>
            </w:r>
            <w:r>
              <w:rPr>
                <w:webHidden/>
              </w:rPr>
              <w:fldChar w:fldCharType="end"/>
            </w:r>
          </w:hyperlink>
        </w:p>
        <w:p w14:paraId="39A6821A" w14:textId="3273C134" w:rsidR="004F5E50" w:rsidRDefault="004F5E50">
          <w:pPr>
            <w:pStyle w:val="Innehll2"/>
            <w:rPr>
              <w:rFonts w:asciiTheme="minorHAnsi" w:eastAsiaTheme="minorEastAsia" w:hAnsiTheme="minorHAnsi" w:cstheme="minorBidi"/>
              <w:sz w:val="22"/>
              <w:szCs w:val="22"/>
              <w:lang w:eastAsia="sv-SE"/>
            </w:rPr>
          </w:pPr>
          <w:hyperlink w:anchor="_Toc36716745" w:history="1">
            <w:r w:rsidRPr="007753CE">
              <w:rPr>
                <w:rStyle w:val="Hyperlnk"/>
                <w:rFonts w:eastAsiaTheme="majorEastAsia"/>
              </w:rPr>
              <w:t>4.1</w:t>
            </w:r>
            <w:r>
              <w:rPr>
                <w:rFonts w:asciiTheme="minorHAnsi" w:eastAsiaTheme="minorEastAsia" w:hAnsiTheme="minorHAnsi" w:cstheme="minorBidi"/>
                <w:sz w:val="22"/>
                <w:szCs w:val="22"/>
                <w:lang w:eastAsia="sv-SE"/>
              </w:rPr>
              <w:tab/>
            </w:r>
            <w:r w:rsidRPr="007753CE">
              <w:rPr>
                <w:rStyle w:val="Hyperlnk"/>
                <w:rFonts w:eastAsiaTheme="majorEastAsia"/>
              </w:rPr>
              <w:t>Immaterialrättens funktion</w:t>
            </w:r>
            <w:r>
              <w:rPr>
                <w:webHidden/>
              </w:rPr>
              <w:tab/>
            </w:r>
            <w:r>
              <w:rPr>
                <w:webHidden/>
              </w:rPr>
              <w:fldChar w:fldCharType="begin"/>
            </w:r>
            <w:r>
              <w:rPr>
                <w:webHidden/>
              </w:rPr>
              <w:instrText xml:space="preserve"> PAGEREF _Toc36716745 \h </w:instrText>
            </w:r>
            <w:r>
              <w:rPr>
                <w:webHidden/>
              </w:rPr>
            </w:r>
            <w:r>
              <w:rPr>
                <w:webHidden/>
              </w:rPr>
              <w:fldChar w:fldCharType="separate"/>
            </w:r>
            <w:r>
              <w:rPr>
                <w:webHidden/>
              </w:rPr>
              <w:t>20</w:t>
            </w:r>
            <w:r>
              <w:rPr>
                <w:webHidden/>
              </w:rPr>
              <w:fldChar w:fldCharType="end"/>
            </w:r>
          </w:hyperlink>
        </w:p>
        <w:p w14:paraId="43D9F9E2" w14:textId="6A2BB160" w:rsidR="004F5E50" w:rsidRDefault="004F5E50">
          <w:pPr>
            <w:pStyle w:val="Innehll2"/>
            <w:rPr>
              <w:rFonts w:asciiTheme="minorHAnsi" w:eastAsiaTheme="minorEastAsia" w:hAnsiTheme="minorHAnsi" w:cstheme="minorBidi"/>
              <w:sz w:val="22"/>
              <w:szCs w:val="22"/>
              <w:lang w:eastAsia="sv-SE"/>
            </w:rPr>
          </w:pPr>
          <w:hyperlink w:anchor="_Toc36716746" w:history="1">
            <w:r w:rsidRPr="007753CE">
              <w:rPr>
                <w:rStyle w:val="Hyperlnk"/>
                <w:rFonts w:eastAsiaTheme="majorEastAsia"/>
              </w:rPr>
              <w:t>4.2</w:t>
            </w:r>
            <w:r>
              <w:rPr>
                <w:rFonts w:asciiTheme="minorHAnsi" w:eastAsiaTheme="minorEastAsia" w:hAnsiTheme="minorHAnsi" w:cstheme="minorBidi"/>
                <w:sz w:val="22"/>
                <w:szCs w:val="22"/>
                <w:lang w:eastAsia="sv-SE"/>
              </w:rPr>
              <w:tab/>
            </w:r>
            <w:r w:rsidRPr="007753CE">
              <w:rPr>
                <w:rStyle w:val="Hyperlnk"/>
                <w:rFonts w:eastAsiaTheme="majorEastAsia"/>
              </w:rPr>
              <w:t>Grundläggande drag i det nuvarande sanktionssystemet</w:t>
            </w:r>
            <w:r>
              <w:rPr>
                <w:webHidden/>
              </w:rPr>
              <w:tab/>
            </w:r>
            <w:r>
              <w:rPr>
                <w:webHidden/>
              </w:rPr>
              <w:fldChar w:fldCharType="begin"/>
            </w:r>
            <w:r>
              <w:rPr>
                <w:webHidden/>
              </w:rPr>
              <w:instrText xml:space="preserve"> PAGEREF _Toc36716746 \h </w:instrText>
            </w:r>
            <w:r>
              <w:rPr>
                <w:webHidden/>
              </w:rPr>
            </w:r>
            <w:r>
              <w:rPr>
                <w:webHidden/>
              </w:rPr>
              <w:fldChar w:fldCharType="separate"/>
            </w:r>
            <w:r>
              <w:rPr>
                <w:webHidden/>
              </w:rPr>
              <w:t>20</w:t>
            </w:r>
            <w:r>
              <w:rPr>
                <w:webHidden/>
              </w:rPr>
              <w:fldChar w:fldCharType="end"/>
            </w:r>
          </w:hyperlink>
        </w:p>
        <w:p w14:paraId="1C543629" w14:textId="3F482204" w:rsidR="004F5E50" w:rsidRDefault="004F5E50">
          <w:pPr>
            <w:pStyle w:val="Innehll1"/>
            <w:rPr>
              <w:rFonts w:asciiTheme="minorHAnsi" w:eastAsiaTheme="minorEastAsia" w:hAnsiTheme="minorHAnsi"/>
              <w:sz w:val="22"/>
              <w:lang w:eastAsia="sv-SE"/>
            </w:rPr>
          </w:pPr>
          <w:hyperlink w:anchor="_Toc36716747" w:history="1">
            <w:r w:rsidRPr="007753CE">
              <w:rPr>
                <w:rStyle w:val="Hyperlnk"/>
              </w:rPr>
              <w:t>5</w:t>
            </w:r>
            <w:r>
              <w:rPr>
                <w:rFonts w:asciiTheme="minorHAnsi" w:eastAsiaTheme="minorEastAsia" w:hAnsiTheme="minorHAnsi"/>
                <w:sz w:val="22"/>
                <w:lang w:eastAsia="sv-SE"/>
              </w:rPr>
              <w:tab/>
            </w:r>
            <w:r w:rsidRPr="007753CE">
              <w:rPr>
                <w:rStyle w:val="Hyperlnk"/>
              </w:rPr>
              <w:t>De immaterialrättsliga straffbestämmelserna</w:t>
            </w:r>
            <w:r>
              <w:rPr>
                <w:webHidden/>
              </w:rPr>
              <w:tab/>
            </w:r>
            <w:r>
              <w:rPr>
                <w:webHidden/>
              </w:rPr>
              <w:fldChar w:fldCharType="begin"/>
            </w:r>
            <w:r>
              <w:rPr>
                <w:webHidden/>
              </w:rPr>
              <w:instrText xml:space="preserve"> PAGEREF _Toc36716747 \h </w:instrText>
            </w:r>
            <w:r>
              <w:rPr>
                <w:webHidden/>
              </w:rPr>
            </w:r>
            <w:r>
              <w:rPr>
                <w:webHidden/>
              </w:rPr>
              <w:fldChar w:fldCharType="separate"/>
            </w:r>
            <w:r>
              <w:rPr>
                <w:webHidden/>
              </w:rPr>
              <w:t>24</w:t>
            </w:r>
            <w:r>
              <w:rPr>
                <w:webHidden/>
              </w:rPr>
              <w:fldChar w:fldCharType="end"/>
            </w:r>
          </w:hyperlink>
        </w:p>
        <w:p w14:paraId="65AE7B50" w14:textId="24A2BAD3" w:rsidR="004F5E50" w:rsidRDefault="004F5E50">
          <w:pPr>
            <w:pStyle w:val="Innehll1"/>
            <w:rPr>
              <w:rFonts w:asciiTheme="minorHAnsi" w:eastAsiaTheme="minorEastAsia" w:hAnsiTheme="minorHAnsi"/>
              <w:sz w:val="22"/>
              <w:lang w:eastAsia="sv-SE"/>
            </w:rPr>
          </w:pPr>
          <w:hyperlink w:anchor="_Toc36716748" w:history="1">
            <w:r w:rsidRPr="007753CE">
              <w:rPr>
                <w:rStyle w:val="Hyperlnk"/>
              </w:rPr>
              <w:t>6</w:t>
            </w:r>
            <w:r>
              <w:rPr>
                <w:rFonts w:asciiTheme="minorHAnsi" w:eastAsiaTheme="minorEastAsia" w:hAnsiTheme="minorHAnsi"/>
                <w:sz w:val="22"/>
                <w:lang w:eastAsia="sv-SE"/>
              </w:rPr>
              <w:tab/>
            </w:r>
            <w:r w:rsidRPr="007753CE">
              <w:rPr>
                <w:rStyle w:val="Hyperlnk"/>
              </w:rPr>
              <w:t>Ändrade åtalsprövningsregler</w:t>
            </w:r>
            <w:r>
              <w:rPr>
                <w:webHidden/>
              </w:rPr>
              <w:tab/>
            </w:r>
            <w:r>
              <w:rPr>
                <w:webHidden/>
              </w:rPr>
              <w:fldChar w:fldCharType="begin"/>
            </w:r>
            <w:r>
              <w:rPr>
                <w:webHidden/>
              </w:rPr>
              <w:instrText xml:space="preserve"> PAGEREF _Toc36716748 \h </w:instrText>
            </w:r>
            <w:r>
              <w:rPr>
                <w:webHidden/>
              </w:rPr>
            </w:r>
            <w:r>
              <w:rPr>
                <w:webHidden/>
              </w:rPr>
              <w:fldChar w:fldCharType="separate"/>
            </w:r>
            <w:r>
              <w:rPr>
                <w:webHidden/>
              </w:rPr>
              <w:t>33</w:t>
            </w:r>
            <w:r>
              <w:rPr>
                <w:webHidden/>
              </w:rPr>
              <w:fldChar w:fldCharType="end"/>
            </w:r>
          </w:hyperlink>
        </w:p>
        <w:p w14:paraId="71BDA3A5" w14:textId="0AE36BB1" w:rsidR="004F5E50" w:rsidRDefault="004F5E50">
          <w:pPr>
            <w:pStyle w:val="Innehll1"/>
            <w:rPr>
              <w:rFonts w:asciiTheme="minorHAnsi" w:eastAsiaTheme="minorEastAsia" w:hAnsiTheme="minorHAnsi"/>
              <w:sz w:val="22"/>
              <w:lang w:eastAsia="sv-SE"/>
            </w:rPr>
          </w:pPr>
          <w:hyperlink w:anchor="_Toc36716749" w:history="1">
            <w:r w:rsidRPr="007753CE">
              <w:rPr>
                <w:rStyle w:val="Hyperlnk"/>
              </w:rPr>
              <w:t>7</w:t>
            </w:r>
            <w:r>
              <w:rPr>
                <w:rFonts w:asciiTheme="minorHAnsi" w:eastAsiaTheme="minorEastAsia" w:hAnsiTheme="minorHAnsi"/>
                <w:sz w:val="22"/>
                <w:lang w:eastAsia="sv-SE"/>
              </w:rPr>
              <w:tab/>
            </w:r>
            <w:r w:rsidRPr="007753CE">
              <w:rPr>
                <w:rStyle w:val="Hyperlnk"/>
              </w:rPr>
              <w:t>Förverkande och beslag</w:t>
            </w:r>
            <w:r>
              <w:rPr>
                <w:webHidden/>
              </w:rPr>
              <w:tab/>
            </w:r>
            <w:r>
              <w:rPr>
                <w:webHidden/>
              </w:rPr>
              <w:fldChar w:fldCharType="begin"/>
            </w:r>
            <w:r>
              <w:rPr>
                <w:webHidden/>
              </w:rPr>
              <w:instrText xml:space="preserve"> PAGEREF _Toc36716749 \h </w:instrText>
            </w:r>
            <w:r>
              <w:rPr>
                <w:webHidden/>
              </w:rPr>
            </w:r>
            <w:r>
              <w:rPr>
                <w:webHidden/>
              </w:rPr>
              <w:fldChar w:fldCharType="separate"/>
            </w:r>
            <w:r>
              <w:rPr>
                <w:webHidden/>
              </w:rPr>
              <w:t>39</w:t>
            </w:r>
            <w:r>
              <w:rPr>
                <w:webHidden/>
              </w:rPr>
              <w:fldChar w:fldCharType="end"/>
            </w:r>
          </w:hyperlink>
        </w:p>
        <w:p w14:paraId="133BED40" w14:textId="3CAD49E3" w:rsidR="004F5E50" w:rsidRDefault="004F5E50">
          <w:pPr>
            <w:pStyle w:val="Innehll1"/>
            <w:rPr>
              <w:rFonts w:asciiTheme="minorHAnsi" w:eastAsiaTheme="minorEastAsia" w:hAnsiTheme="minorHAnsi"/>
              <w:sz w:val="22"/>
              <w:lang w:eastAsia="sv-SE"/>
            </w:rPr>
          </w:pPr>
          <w:hyperlink w:anchor="_Toc36716750" w:history="1">
            <w:r w:rsidRPr="007753CE">
              <w:rPr>
                <w:rStyle w:val="Hyperlnk"/>
              </w:rPr>
              <w:t>8</w:t>
            </w:r>
            <w:r>
              <w:rPr>
                <w:rFonts w:asciiTheme="minorHAnsi" w:eastAsiaTheme="minorEastAsia" w:hAnsiTheme="minorHAnsi"/>
                <w:sz w:val="22"/>
                <w:lang w:eastAsia="sv-SE"/>
              </w:rPr>
              <w:tab/>
            </w:r>
            <w:r w:rsidRPr="007753CE">
              <w:rPr>
                <w:rStyle w:val="Hyperlnk"/>
              </w:rPr>
              <w:t>Ikraftträdande- och övergångsbestämmelser</w:t>
            </w:r>
            <w:r>
              <w:rPr>
                <w:webHidden/>
              </w:rPr>
              <w:tab/>
            </w:r>
            <w:r>
              <w:rPr>
                <w:webHidden/>
              </w:rPr>
              <w:fldChar w:fldCharType="begin"/>
            </w:r>
            <w:r>
              <w:rPr>
                <w:webHidden/>
              </w:rPr>
              <w:instrText xml:space="preserve"> PAGEREF _Toc36716750 \h </w:instrText>
            </w:r>
            <w:r>
              <w:rPr>
                <w:webHidden/>
              </w:rPr>
            </w:r>
            <w:r>
              <w:rPr>
                <w:webHidden/>
              </w:rPr>
              <w:fldChar w:fldCharType="separate"/>
            </w:r>
            <w:r>
              <w:rPr>
                <w:webHidden/>
              </w:rPr>
              <w:t>43</w:t>
            </w:r>
            <w:r>
              <w:rPr>
                <w:webHidden/>
              </w:rPr>
              <w:fldChar w:fldCharType="end"/>
            </w:r>
          </w:hyperlink>
        </w:p>
        <w:p w14:paraId="7D0970E9" w14:textId="52F12DD6" w:rsidR="004F5E50" w:rsidRDefault="004F5E50">
          <w:pPr>
            <w:pStyle w:val="Innehll1"/>
            <w:rPr>
              <w:rFonts w:asciiTheme="minorHAnsi" w:eastAsiaTheme="minorEastAsia" w:hAnsiTheme="minorHAnsi"/>
              <w:sz w:val="22"/>
              <w:lang w:eastAsia="sv-SE"/>
            </w:rPr>
          </w:pPr>
          <w:hyperlink w:anchor="_Toc36716751" w:history="1">
            <w:r w:rsidRPr="007753CE">
              <w:rPr>
                <w:rStyle w:val="Hyperlnk"/>
              </w:rPr>
              <w:t>9</w:t>
            </w:r>
            <w:r>
              <w:rPr>
                <w:rFonts w:asciiTheme="minorHAnsi" w:eastAsiaTheme="minorEastAsia" w:hAnsiTheme="minorHAnsi"/>
                <w:sz w:val="22"/>
                <w:lang w:eastAsia="sv-SE"/>
              </w:rPr>
              <w:tab/>
            </w:r>
            <w:r w:rsidRPr="007753CE">
              <w:rPr>
                <w:rStyle w:val="Hyperlnk"/>
              </w:rPr>
              <w:t>Konsekvenser</w:t>
            </w:r>
            <w:r>
              <w:rPr>
                <w:webHidden/>
              </w:rPr>
              <w:tab/>
            </w:r>
            <w:r>
              <w:rPr>
                <w:webHidden/>
              </w:rPr>
              <w:fldChar w:fldCharType="begin"/>
            </w:r>
            <w:r>
              <w:rPr>
                <w:webHidden/>
              </w:rPr>
              <w:instrText xml:space="preserve"> PAGEREF _Toc36716751 \h </w:instrText>
            </w:r>
            <w:r>
              <w:rPr>
                <w:webHidden/>
              </w:rPr>
            </w:r>
            <w:r>
              <w:rPr>
                <w:webHidden/>
              </w:rPr>
              <w:fldChar w:fldCharType="separate"/>
            </w:r>
            <w:r>
              <w:rPr>
                <w:webHidden/>
              </w:rPr>
              <w:t>44</w:t>
            </w:r>
            <w:r>
              <w:rPr>
                <w:webHidden/>
              </w:rPr>
              <w:fldChar w:fldCharType="end"/>
            </w:r>
          </w:hyperlink>
        </w:p>
        <w:p w14:paraId="6E3D917A" w14:textId="08BDBE37" w:rsidR="004F5E50" w:rsidRDefault="004F5E50">
          <w:pPr>
            <w:pStyle w:val="Innehll1"/>
            <w:rPr>
              <w:rFonts w:asciiTheme="minorHAnsi" w:eastAsiaTheme="minorEastAsia" w:hAnsiTheme="minorHAnsi"/>
              <w:sz w:val="22"/>
              <w:lang w:eastAsia="sv-SE"/>
            </w:rPr>
          </w:pPr>
          <w:hyperlink w:anchor="_Toc36716752" w:history="1">
            <w:r w:rsidRPr="007753CE">
              <w:rPr>
                <w:rStyle w:val="Hyperlnk"/>
              </w:rPr>
              <w:t>10</w:t>
            </w:r>
            <w:r>
              <w:rPr>
                <w:rFonts w:asciiTheme="minorHAnsi" w:eastAsiaTheme="minorEastAsia" w:hAnsiTheme="minorHAnsi"/>
                <w:sz w:val="22"/>
                <w:lang w:eastAsia="sv-SE"/>
              </w:rPr>
              <w:tab/>
            </w:r>
            <w:r w:rsidRPr="007753CE">
              <w:rPr>
                <w:rStyle w:val="Hyperlnk"/>
              </w:rPr>
              <w:t>Författningskommentar</w:t>
            </w:r>
            <w:r>
              <w:rPr>
                <w:webHidden/>
              </w:rPr>
              <w:tab/>
            </w:r>
            <w:r>
              <w:rPr>
                <w:webHidden/>
              </w:rPr>
              <w:fldChar w:fldCharType="begin"/>
            </w:r>
            <w:r>
              <w:rPr>
                <w:webHidden/>
              </w:rPr>
              <w:instrText xml:space="preserve"> PAGEREF _Toc36716752 \h </w:instrText>
            </w:r>
            <w:r>
              <w:rPr>
                <w:webHidden/>
              </w:rPr>
            </w:r>
            <w:r>
              <w:rPr>
                <w:webHidden/>
              </w:rPr>
              <w:fldChar w:fldCharType="separate"/>
            </w:r>
            <w:r>
              <w:rPr>
                <w:webHidden/>
              </w:rPr>
              <w:t>47</w:t>
            </w:r>
            <w:r>
              <w:rPr>
                <w:webHidden/>
              </w:rPr>
              <w:fldChar w:fldCharType="end"/>
            </w:r>
          </w:hyperlink>
        </w:p>
        <w:p w14:paraId="4B02F8D2" w14:textId="03D1D626" w:rsidR="004F5E50" w:rsidRDefault="004F5E50">
          <w:pPr>
            <w:pStyle w:val="Innehll2"/>
            <w:tabs>
              <w:tab w:val="left" w:pos="1134"/>
            </w:tabs>
            <w:rPr>
              <w:rFonts w:asciiTheme="minorHAnsi" w:eastAsiaTheme="minorEastAsia" w:hAnsiTheme="minorHAnsi" w:cstheme="minorBidi"/>
              <w:sz w:val="22"/>
              <w:szCs w:val="22"/>
              <w:lang w:eastAsia="sv-SE"/>
            </w:rPr>
          </w:pPr>
          <w:hyperlink w:anchor="_Toc36716753" w:history="1">
            <w:r w:rsidRPr="007753CE">
              <w:rPr>
                <w:rStyle w:val="Hyperlnk"/>
                <w:rFonts w:eastAsiaTheme="majorEastAsia"/>
              </w:rPr>
              <w:t>10.1</w:t>
            </w:r>
            <w:r>
              <w:rPr>
                <w:rFonts w:asciiTheme="minorHAnsi" w:eastAsiaTheme="minorEastAsia" w:hAnsiTheme="minorHAnsi" w:cstheme="minorBidi"/>
                <w:sz w:val="22"/>
                <w:szCs w:val="22"/>
                <w:lang w:eastAsia="sv-SE"/>
              </w:rPr>
              <w:tab/>
            </w:r>
            <w:r w:rsidRPr="007753CE">
              <w:rPr>
                <w:rStyle w:val="Hyperlnk"/>
                <w:rFonts w:eastAsiaTheme="majorEastAsia"/>
              </w:rPr>
              <w:t>Förslaget till lag om ändring i lagen (1960:729) om upphovsrätt till litterära och konstnärliga verk</w:t>
            </w:r>
            <w:r>
              <w:rPr>
                <w:webHidden/>
              </w:rPr>
              <w:tab/>
            </w:r>
            <w:r>
              <w:rPr>
                <w:webHidden/>
              </w:rPr>
              <w:fldChar w:fldCharType="begin"/>
            </w:r>
            <w:r>
              <w:rPr>
                <w:webHidden/>
              </w:rPr>
              <w:instrText xml:space="preserve"> PAGEREF _Toc36716753 \h </w:instrText>
            </w:r>
            <w:r>
              <w:rPr>
                <w:webHidden/>
              </w:rPr>
            </w:r>
            <w:r>
              <w:rPr>
                <w:webHidden/>
              </w:rPr>
              <w:fldChar w:fldCharType="separate"/>
            </w:r>
            <w:r>
              <w:rPr>
                <w:webHidden/>
              </w:rPr>
              <w:t>47</w:t>
            </w:r>
            <w:r>
              <w:rPr>
                <w:webHidden/>
              </w:rPr>
              <w:fldChar w:fldCharType="end"/>
            </w:r>
          </w:hyperlink>
        </w:p>
        <w:p w14:paraId="4C1061BC" w14:textId="6D06C28D" w:rsidR="004F5E50" w:rsidRDefault="004F5E50">
          <w:pPr>
            <w:pStyle w:val="Innehll2"/>
            <w:tabs>
              <w:tab w:val="left" w:pos="1134"/>
            </w:tabs>
            <w:rPr>
              <w:rFonts w:asciiTheme="minorHAnsi" w:eastAsiaTheme="minorEastAsia" w:hAnsiTheme="minorHAnsi" w:cstheme="minorBidi"/>
              <w:sz w:val="22"/>
              <w:szCs w:val="22"/>
              <w:lang w:eastAsia="sv-SE"/>
            </w:rPr>
          </w:pPr>
          <w:hyperlink w:anchor="_Toc36716754" w:history="1">
            <w:r w:rsidRPr="007753CE">
              <w:rPr>
                <w:rStyle w:val="Hyperlnk"/>
                <w:rFonts w:eastAsiaTheme="majorEastAsia"/>
              </w:rPr>
              <w:t>10.2</w:t>
            </w:r>
            <w:r>
              <w:rPr>
                <w:rFonts w:asciiTheme="minorHAnsi" w:eastAsiaTheme="minorEastAsia" w:hAnsiTheme="minorHAnsi" w:cstheme="minorBidi"/>
                <w:sz w:val="22"/>
                <w:szCs w:val="22"/>
                <w:lang w:eastAsia="sv-SE"/>
              </w:rPr>
              <w:tab/>
            </w:r>
            <w:r w:rsidRPr="007753CE">
              <w:rPr>
                <w:rStyle w:val="Hyperlnk"/>
                <w:rFonts w:eastAsiaTheme="majorEastAsia"/>
              </w:rPr>
              <w:t>Förslaget till lag om ändring i patentlagen (1967:837)</w:t>
            </w:r>
            <w:r>
              <w:rPr>
                <w:webHidden/>
              </w:rPr>
              <w:tab/>
            </w:r>
            <w:r>
              <w:rPr>
                <w:webHidden/>
              </w:rPr>
              <w:fldChar w:fldCharType="begin"/>
            </w:r>
            <w:r>
              <w:rPr>
                <w:webHidden/>
              </w:rPr>
              <w:instrText xml:space="preserve"> PAGEREF _Toc36716754 \h </w:instrText>
            </w:r>
            <w:r>
              <w:rPr>
                <w:webHidden/>
              </w:rPr>
            </w:r>
            <w:r>
              <w:rPr>
                <w:webHidden/>
              </w:rPr>
              <w:fldChar w:fldCharType="separate"/>
            </w:r>
            <w:r>
              <w:rPr>
                <w:webHidden/>
              </w:rPr>
              <w:t>51</w:t>
            </w:r>
            <w:r>
              <w:rPr>
                <w:webHidden/>
              </w:rPr>
              <w:fldChar w:fldCharType="end"/>
            </w:r>
          </w:hyperlink>
        </w:p>
        <w:p w14:paraId="2B825425" w14:textId="1A4C5C69" w:rsidR="004F5E50" w:rsidRDefault="004F5E50">
          <w:pPr>
            <w:pStyle w:val="Innehll2"/>
            <w:tabs>
              <w:tab w:val="left" w:pos="1134"/>
            </w:tabs>
            <w:rPr>
              <w:rFonts w:asciiTheme="minorHAnsi" w:eastAsiaTheme="minorEastAsia" w:hAnsiTheme="minorHAnsi" w:cstheme="minorBidi"/>
              <w:sz w:val="22"/>
              <w:szCs w:val="22"/>
              <w:lang w:eastAsia="sv-SE"/>
            </w:rPr>
          </w:pPr>
          <w:hyperlink w:anchor="_Toc36716755" w:history="1">
            <w:r w:rsidRPr="007753CE">
              <w:rPr>
                <w:rStyle w:val="Hyperlnk"/>
                <w:rFonts w:eastAsiaTheme="majorEastAsia"/>
              </w:rPr>
              <w:t>10.3</w:t>
            </w:r>
            <w:r>
              <w:rPr>
                <w:rFonts w:asciiTheme="minorHAnsi" w:eastAsiaTheme="minorEastAsia" w:hAnsiTheme="minorHAnsi" w:cstheme="minorBidi"/>
                <w:sz w:val="22"/>
                <w:szCs w:val="22"/>
                <w:lang w:eastAsia="sv-SE"/>
              </w:rPr>
              <w:tab/>
            </w:r>
            <w:r w:rsidRPr="007753CE">
              <w:rPr>
                <w:rStyle w:val="Hyperlnk"/>
                <w:rFonts w:eastAsiaTheme="majorEastAsia"/>
              </w:rPr>
              <w:t>Förslaget till lag om ändring i mönsterskyddslagen (1970:485)</w:t>
            </w:r>
            <w:r>
              <w:rPr>
                <w:webHidden/>
              </w:rPr>
              <w:tab/>
            </w:r>
            <w:r>
              <w:rPr>
                <w:webHidden/>
              </w:rPr>
              <w:fldChar w:fldCharType="begin"/>
            </w:r>
            <w:r>
              <w:rPr>
                <w:webHidden/>
              </w:rPr>
              <w:instrText xml:space="preserve"> PAGEREF _Toc36716755 \h </w:instrText>
            </w:r>
            <w:r>
              <w:rPr>
                <w:webHidden/>
              </w:rPr>
            </w:r>
            <w:r>
              <w:rPr>
                <w:webHidden/>
              </w:rPr>
              <w:fldChar w:fldCharType="separate"/>
            </w:r>
            <w:r>
              <w:rPr>
                <w:webHidden/>
              </w:rPr>
              <w:t>54</w:t>
            </w:r>
            <w:r>
              <w:rPr>
                <w:webHidden/>
              </w:rPr>
              <w:fldChar w:fldCharType="end"/>
            </w:r>
          </w:hyperlink>
        </w:p>
        <w:p w14:paraId="41E2EA08" w14:textId="6FCCEAFD" w:rsidR="004F5E50" w:rsidRDefault="004F5E50">
          <w:pPr>
            <w:pStyle w:val="Innehll2"/>
            <w:tabs>
              <w:tab w:val="left" w:pos="1134"/>
            </w:tabs>
            <w:rPr>
              <w:rFonts w:asciiTheme="minorHAnsi" w:eastAsiaTheme="minorEastAsia" w:hAnsiTheme="minorHAnsi" w:cstheme="minorBidi"/>
              <w:sz w:val="22"/>
              <w:szCs w:val="22"/>
              <w:lang w:eastAsia="sv-SE"/>
            </w:rPr>
          </w:pPr>
          <w:hyperlink w:anchor="_Toc36716756" w:history="1">
            <w:r w:rsidRPr="007753CE">
              <w:rPr>
                <w:rStyle w:val="Hyperlnk"/>
                <w:rFonts w:eastAsiaTheme="majorEastAsia"/>
              </w:rPr>
              <w:t>10.4</w:t>
            </w:r>
            <w:r>
              <w:rPr>
                <w:rFonts w:asciiTheme="minorHAnsi" w:eastAsiaTheme="minorEastAsia" w:hAnsiTheme="minorHAnsi" w:cstheme="minorBidi"/>
                <w:sz w:val="22"/>
                <w:szCs w:val="22"/>
                <w:lang w:eastAsia="sv-SE"/>
              </w:rPr>
              <w:tab/>
            </w:r>
            <w:r w:rsidRPr="007753CE">
              <w:rPr>
                <w:rStyle w:val="Hyperlnk"/>
                <w:rFonts w:eastAsiaTheme="majorEastAsia"/>
              </w:rPr>
              <w:t>Förslaget till lag om ändring i lagen (1992:1685) om skydd för kretsmönster för halvledarprodukter</w:t>
            </w:r>
            <w:r>
              <w:rPr>
                <w:webHidden/>
              </w:rPr>
              <w:tab/>
            </w:r>
            <w:r>
              <w:rPr>
                <w:webHidden/>
              </w:rPr>
              <w:fldChar w:fldCharType="begin"/>
            </w:r>
            <w:r>
              <w:rPr>
                <w:webHidden/>
              </w:rPr>
              <w:instrText xml:space="preserve"> PAGEREF _Toc36716756 \h </w:instrText>
            </w:r>
            <w:r>
              <w:rPr>
                <w:webHidden/>
              </w:rPr>
            </w:r>
            <w:r>
              <w:rPr>
                <w:webHidden/>
              </w:rPr>
              <w:fldChar w:fldCharType="separate"/>
            </w:r>
            <w:r>
              <w:rPr>
                <w:webHidden/>
              </w:rPr>
              <w:t>55</w:t>
            </w:r>
            <w:r>
              <w:rPr>
                <w:webHidden/>
              </w:rPr>
              <w:fldChar w:fldCharType="end"/>
            </w:r>
          </w:hyperlink>
        </w:p>
        <w:p w14:paraId="3938FF89" w14:textId="4A6ECD15" w:rsidR="004F5E50" w:rsidRDefault="004F5E50">
          <w:pPr>
            <w:pStyle w:val="Innehll2"/>
            <w:tabs>
              <w:tab w:val="left" w:pos="1134"/>
            </w:tabs>
            <w:rPr>
              <w:rFonts w:asciiTheme="minorHAnsi" w:eastAsiaTheme="minorEastAsia" w:hAnsiTheme="minorHAnsi" w:cstheme="minorBidi"/>
              <w:sz w:val="22"/>
              <w:szCs w:val="22"/>
              <w:lang w:eastAsia="sv-SE"/>
            </w:rPr>
          </w:pPr>
          <w:hyperlink w:anchor="_Toc36716757" w:history="1">
            <w:r w:rsidRPr="007753CE">
              <w:rPr>
                <w:rStyle w:val="Hyperlnk"/>
                <w:rFonts w:eastAsiaTheme="majorEastAsia"/>
              </w:rPr>
              <w:t>10.5</w:t>
            </w:r>
            <w:r>
              <w:rPr>
                <w:rFonts w:asciiTheme="minorHAnsi" w:eastAsiaTheme="minorEastAsia" w:hAnsiTheme="minorHAnsi" w:cstheme="minorBidi"/>
                <w:sz w:val="22"/>
                <w:szCs w:val="22"/>
                <w:lang w:eastAsia="sv-SE"/>
              </w:rPr>
              <w:tab/>
            </w:r>
            <w:r w:rsidRPr="007753CE">
              <w:rPr>
                <w:rStyle w:val="Hyperlnk"/>
                <w:rFonts w:eastAsiaTheme="majorEastAsia"/>
              </w:rPr>
              <w:t>Förslaget till lag om ändring i växtförädlarrättslagen (1997:306)</w:t>
            </w:r>
            <w:r>
              <w:rPr>
                <w:webHidden/>
              </w:rPr>
              <w:tab/>
            </w:r>
            <w:r>
              <w:rPr>
                <w:webHidden/>
              </w:rPr>
              <w:fldChar w:fldCharType="begin"/>
            </w:r>
            <w:r>
              <w:rPr>
                <w:webHidden/>
              </w:rPr>
              <w:instrText xml:space="preserve"> PAGEREF _Toc36716757 \h </w:instrText>
            </w:r>
            <w:r>
              <w:rPr>
                <w:webHidden/>
              </w:rPr>
            </w:r>
            <w:r>
              <w:rPr>
                <w:webHidden/>
              </w:rPr>
              <w:fldChar w:fldCharType="separate"/>
            </w:r>
            <w:r>
              <w:rPr>
                <w:webHidden/>
              </w:rPr>
              <w:t>57</w:t>
            </w:r>
            <w:r>
              <w:rPr>
                <w:webHidden/>
              </w:rPr>
              <w:fldChar w:fldCharType="end"/>
            </w:r>
          </w:hyperlink>
        </w:p>
        <w:p w14:paraId="5AB0014F" w14:textId="1FCCE7C2" w:rsidR="004F5E50" w:rsidRDefault="004F5E50">
          <w:pPr>
            <w:pStyle w:val="Innehll2"/>
            <w:tabs>
              <w:tab w:val="left" w:pos="1134"/>
            </w:tabs>
            <w:rPr>
              <w:rFonts w:asciiTheme="minorHAnsi" w:eastAsiaTheme="minorEastAsia" w:hAnsiTheme="minorHAnsi" w:cstheme="minorBidi"/>
              <w:sz w:val="22"/>
              <w:szCs w:val="22"/>
              <w:lang w:eastAsia="sv-SE"/>
            </w:rPr>
          </w:pPr>
          <w:hyperlink w:anchor="_Toc36716758" w:history="1">
            <w:r w:rsidRPr="007753CE">
              <w:rPr>
                <w:rStyle w:val="Hyperlnk"/>
                <w:rFonts w:eastAsiaTheme="majorEastAsia"/>
              </w:rPr>
              <w:t>10.6</w:t>
            </w:r>
            <w:r>
              <w:rPr>
                <w:rFonts w:asciiTheme="minorHAnsi" w:eastAsiaTheme="minorEastAsia" w:hAnsiTheme="minorHAnsi" w:cstheme="minorBidi"/>
                <w:sz w:val="22"/>
                <w:szCs w:val="22"/>
                <w:lang w:eastAsia="sv-SE"/>
              </w:rPr>
              <w:tab/>
            </w:r>
            <w:r w:rsidRPr="007753CE">
              <w:rPr>
                <w:rStyle w:val="Hyperlnk"/>
                <w:rFonts w:eastAsiaTheme="majorEastAsia"/>
              </w:rPr>
              <w:t>Förslaget till lag om ändring i varumärkeslagen (2010:1877)</w:t>
            </w:r>
            <w:r>
              <w:rPr>
                <w:webHidden/>
              </w:rPr>
              <w:tab/>
            </w:r>
            <w:r>
              <w:rPr>
                <w:webHidden/>
              </w:rPr>
              <w:fldChar w:fldCharType="begin"/>
            </w:r>
            <w:r>
              <w:rPr>
                <w:webHidden/>
              </w:rPr>
              <w:instrText xml:space="preserve"> PAGEREF _Toc36716758 \h </w:instrText>
            </w:r>
            <w:r>
              <w:rPr>
                <w:webHidden/>
              </w:rPr>
            </w:r>
            <w:r>
              <w:rPr>
                <w:webHidden/>
              </w:rPr>
              <w:fldChar w:fldCharType="separate"/>
            </w:r>
            <w:r>
              <w:rPr>
                <w:webHidden/>
              </w:rPr>
              <w:t>58</w:t>
            </w:r>
            <w:r>
              <w:rPr>
                <w:webHidden/>
              </w:rPr>
              <w:fldChar w:fldCharType="end"/>
            </w:r>
          </w:hyperlink>
        </w:p>
        <w:p w14:paraId="2D2F2C09" w14:textId="4733BA8C" w:rsidR="004F5E50" w:rsidRDefault="004F5E50">
          <w:pPr>
            <w:pStyle w:val="Innehll2"/>
            <w:tabs>
              <w:tab w:val="left" w:pos="1134"/>
            </w:tabs>
            <w:rPr>
              <w:rFonts w:asciiTheme="minorHAnsi" w:eastAsiaTheme="minorEastAsia" w:hAnsiTheme="minorHAnsi" w:cstheme="minorBidi"/>
              <w:sz w:val="22"/>
              <w:szCs w:val="22"/>
              <w:lang w:eastAsia="sv-SE"/>
            </w:rPr>
          </w:pPr>
          <w:hyperlink w:anchor="_Toc36716759" w:history="1">
            <w:r w:rsidRPr="007753CE">
              <w:rPr>
                <w:rStyle w:val="Hyperlnk"/>
                <w:rFonts w:eastAsiaTheme="majorEastAsia"/>
              </w:rPr>
              <w:t>10.7</w:t>
            </w:r>
            <w:r>
              <w:rPr>
                <w:rFonts w:asciiTheme="minorHAnsi" w:eastAsiaTheme="minorEastAsia" w:hAnsiTheme="minorHAnsi" w:cstheme="minorBidi"/>
                <w:sz w:val="22"/>
                <w:szCs w:val="22"/>
                <w:lang w:eastAsia="sv-SE"/>
              </w:rPr>
              <w:tab/>
            </w:r>
            <w:r w:rsidRPr="007753CE">
              <w:rPr>
                <w:rStyle w:val="Hyperlnk"/>
                <w:rFonts w:eastAsiaTheme="majorEastAsia"/>
              </w:rPr>
              <w:t>Förslaget till lag om ändring i lagen (2018:1653) om företagsnamn</w:t>
            </w:r>
            <w:r>
              <w:rPr>
                <w:webHidden/>
              </w:rPr>
              <w:tab/>
            </w:r>
            <w:r>
              <w:rPr>
                <w:webHidden/>
              </w:rPr>
              <w:fldChar w:fldCharType="begin"/>
            </w:r>
            <w:r>
              <w:rPr>
                <w:webHidden/>
              </w:rPr>
              <w:instrText xml:space="preserve"> PAGEREF _Toc36716759 \h </w:instrText>
            </w:r>
            <w:r>
              <w:rPr>
                <w:webHidden/>
              </w:rPr>
            </w:r>
            <w:r>
              <w:rPr>
                <w:webHidden/>
              </w:rPr>
              <w:fldChar w:fldCharType="separate"/>
            </w:r>
            <w:r>
              <w:rPr>
                <w:webHidden/>
              </w:rPr>
              <w:t>59</w:t>
            </w:r>
            <w:r>
              <w:rPr>
                <w:webHidden/>
              </w:rPr>
              <w:fldChar w:fldCharType="end"/>
            </w:r>
          </w:hyperlink>
        </w:p>
        <w:p w14:paraId="05B9242C" w14:textId="2D0A8D8C" w:rsidR="004F5E50" w:rsidRDefault="004F5E50">
          <w:pPr>
            <w:pStyle w:val="Innehll4"/>
            <w:rPr>
              <w:rFonts w:asciiTheme="minorHAnsi" w:eastAsiaTheme="minorEastAsia" w:hAnsiTheme="minorHAnsi"/>
              <w:noProof/>
              <w:sz w:val="22"/>
              <w:lang w:eastAsia="sv-SE"/>
            </w:rPr>
          </w:pPr>
          <w:hyperlink w:anchor="_Toc36716760" w:history="1">
            <w:r w:rsidRPr="007753CE">
              <w:rPr>
                <w:rStyle w:val="Hyperlnk"/>
                <w:noProof/>
              </w:rPr>
              <w:t>Sammanfattning av betänkandet Grovt upphovsrättsbrott och grovt varumärkesbrott (SOU 2018:6)</w:t>
            </w:r>
            <w:r>
              <w:rPr>
                <w:noProof/>
                <w:webHidden/>
              </w:rPr>
              <w:tab/>
            </w:r>
            <w:r>
              <w:rPr>
                <w:noProof/>
                <w:webHidden/>
              </w:rPr>
              <w:fldChar w:fldCharType="begin"/>
            </w:r>
            <w:r>
              <w:rPr>
                <w:noProof/>
                <w:webHidden/>
              </w:rPr>
              <w:instrText xml:space="preserve"> PAGEREF _Toc36716760 \h </w:instrText>
            </w:r>
            <w:r>
              <w:rPr>
                <w:noProof/>
                <w:webHidden/>
              </w:rPr>
            </w:r>
            <w:r>
              <w:rPr>
                <w:noProof/>
                <w:webHidden/>
              </w:rPr>
              <w:fldChar w:fldCharType="separate"/>
            </w:r>
            <w:r>
              <w:rPr>
                <w:noProof/>
                <w:webHidden/>
              </w:rPr>
              <w:t>61</w:t>
            </w:r>
            <w:r>
              <w:rPr>
                <w:noProof/>
                <w:webHidden/>
              </w:rPr>
              <w:fldChar w:fldCharType="end"/>
            </w:r>
          </w:hyperlink>
        </w:p>
        <w:p w14:paraId="2AAD69BA" w14:textId="7FDA18E5" w:rsidR="004F5E50" w:rsidRDefault="004F5E50">
          <w:pPr>
            <w:pStyle w:val="Innehll4"/>
            <w:rPr>
              <w:rFonts w:asciiTheme="minorHAnsi" w:eastAsiaTheme="minorEastAsia" w:hAnsiTheme="minorHAnsi"/>
              <w:noProof/>
              <w:sz w:val="22"/>
              <w:lang w:eastAsia="sv-SE"/>
            </w:rPr>
          </w:pPr>
          <w:hyperlink w:anchor="_Toc36716761" w:history="1">
            <w:r w:rsidRPr="007753CE">
              <w:rPr>
                <w:rStyle w:val="Hyperlnk"/>
                <w:noProof/>
              </w:rPr>
              <w:t>Betänkandets lagförslag (SOU 2018:6)</w:t>
            </w:r>
            <w:r>
              <w:rPr>
                <w:noProof/>
                <w:webHidden/>
              </w:rPr>
              <w:tab/>
            </w:r>
            <w:r>
              <w:rPr>
                <w:noProof/>
                <w:webHidden/>
              </w:rPr>
              <w:fldChar w:fldCharType="begin"/>
            </w:r>
            <w:r>
              <w:rPr>
                <w:noProof/>
                <w:webHidden/>
              </w:rPr>
              <w:instrText xml:space="preserve"> PAGEREF _Toc36716761 \h </w:instrText>
            </w:r>
            <w:r>
              <w:rPr>
                <w:noProof/>
                <w:webHidden/>
              </w:rPr>
            </w:r>
            <w:r>
              <w:rPr>
                <w:noProof/>
                <w:webHidden/>
              </w:rPr>
              <w:fldChar w:fldCharType="separate"/>
            </w:r>
            <w:r>
              <w:rPr>
                <w:noProof/>
                <w:webHidden/>
              </w:rPr>
              <w:t>62</w:t>
            </w:r>
            <w:r>
              <w:rPr>
                <w:noProof/>
                <w:webHidden/>
              </w:rPr>
              <w:fldChar w:fldCharType="end"/>
            </w:r>
          </w:hyperlink>
        </w:p>
        <w:p w14:paraId="59BDD1D2" w14:textId="75EEB877" w:rsidR="004F5E50" w:rsidRDefault="004F5E50">
          <w:pPr>
            <w:pStyle w:val="Innehll4"/>
            <w:rPr>
              <w:rFonts w:asciiTheme="minorHAnsi" w:eastAsiaTheme="minorEastAsia" w:hAnsiTheme="minorHAnsi"/>
              <w:noProof/>
              <w:sz w:val="22"/>
              <w:lang w:eastAsia="sv-SE"/>
            </w:rPr>
          </w:pPr>
          <w:hyperlink w:anchor="_Toc36716762" w:history="1">
            <w:r w:rsidRPr="007753CE">
              <w:rPr>
                <w:rStyle w:val="Hyperlnk"/>
                <w:noProof/>
              </w:rPr>
              <w:t>Förteckning över remissinstanserna (SOU 2018:6)</w:t>
            </w:r>
            <w:r>
              <w:rPr>
                <w:noProof/>
                <w:webHidden/>
              </w:rPr>
              <w:tab/>
            </w:r>
            <w:r>
              <w:rPr>
                <w:noProof/>
                <w:webHidden/>
              </w:rPr>
              <w:fldChar w:fldCharType="begin"/>
            </w:r>
            <w:r>
              <w:rPr>
                <w:noProof/>
                <w:webHidden/>
              </w:rPr>
              <w:instrText xml:space="preserve"> PAGEREF _Toc36716762 \h </w:instrText>
            </w:r>
            <w:r>
              <w:rPr>
                <w:noProof/>
                <w:webHidden/>
              </w:rPr>
            </w:r>
            <w:r>
              <w:rPr>
                <w:noProof/>
                <w:webHidden/>
              </w:rPr>
              <w:fldChar w:fldCharType="separate"/>
            </w:r>
            <w:r>
              <w:rPr>
                <w:noProof/>
                <w:webHidden/>
              </w:rPr>
              <w:t>68</w:t>
            </w:r>
            <w:r>
              <w:rPr>
                <w:noProof/>
                <w:webHidden/>
              </w:rPr>
              <w:fldChar w:fldCharType="end"/>
            </w:r>
          </w:hyperlink>
        </w:p>
        <w:p w14:paraId="6227498B" w14:textId="46ECC909" w:rsidR="004F5E50" w:rsidRDefault="004F5E50">
          <w:pPr>
            <w:pStyle w:val="Innehll4"/>
            <w:rPr>
              <w:rFonts w:asciiTheme="minorHAnsi" w:eastAsiaTheme="minorEastAsia" w:hAnsiTheme="minorHAnsi"/>
              <w:noProof/>
              <w:sz w:val="22"/>
              <w:lang w:eastAsia="sv-SE"/>
            </w:rPr>
          </w:pPr>
          <w:hyperlink w:anchor="_Toc36716763" w:history="1">
            <w:r w:rsidRPr="007753CE">
              <w:rPr>
                <w:rStyle w:val="Hyperlnk"/>
                <w:noProof/>
              </w:rPr>
              <w:t>Lagförslagen i utkastet till lagrådsremiss</w:t>
            </w:r>
            <w:r>
              <w:rPr>
                <w:noProof/>
                <w:webHidden/>
              </w:rPr>
              <w:tab/>
            </w:r>
            <w:r>
              <w:rPr>
                <w:noProof/>
                <w:webHidden/>
              </w:rPr>
              <w:fldChar w:fldCharType="begin"/>
            </w:r>
            <w:r>
              <w:rPr>
                <w:noProof/>
                <w:webHidden/>
              </w:rPr>
              <w:instrText xml:space="preserve"> PAGEREF _Toc36716763 \h </w:instrText>
            </w:r>
            <w:r>
              <w:rPr>
                <w:noProof/>
                <w:webHidden/>
              </w:rPr>
            </w:r>
            <w:r>
              <w:rPr>
                <w:noProof/>
                <w:webHidden/>
              </w:rPr>
              <w:fldChar w:fldCharType="separate"/>
            </w:r>
            <w:r>
              <w:rPr>
                <w:noProof/>
                <w:webHidden/>
              </w:rPr>
              <w:t>69</w:t>
            </w:r>
            <w:r>
              <w:rPr>
                <w:noProof/>
                <w:webHidden/>
              </w:rPr>
              <w:fldChar w:fldCharType="end"/>
            </w:r>
          </w:hyperlink>
        </w:p>
        <w:p w14:paraId="183D34B0" w14:textId="3CF345E1" w:rsidR="004F5E50" w:rsidRDefault="004F5E50">
          <w:pPr>
            <w:pStyle w:val="Innehll4"/>
            <w:rPr>
              <w:rFonts w:asciiTheme="minorHAnsi" w:eastAsiaTheme="minorEastAsia" w:hAnsiTheme="minorHAnsi"/>
              <w:noProof/>
              <w:sz w:val="22"/>
              <w:lang w:eastAsia="sv-SE"/>
            </w:rPr>
          </w:pPr>
          <w:hyperlink w:anchor="_Toc36716764" w:history="1">
            <w:r w:rsidRPr="007753CE">
              <w:rPr>
                <w:rStyle w:val="Hyperlnk"/>
                <w:noProof/>
              </w:rPr>
              <w:t>Förteckning över remissinstanserna (utkast till lagrådsremiss)</w:t>
            </w:r>
            <w:r>
              <w:rPr>
                <w:noProof/>
                <w:webHidden/>
              </w:rPr>
              <w:tab/>
            </w:r>
            <w:r>
              <w:rPr>
                <w:noProof/>
                <w:webHidden/>
              </w:rPr>
              <w:fldChar w:fldCharType="begin"/>
            </w:r>
            <w:r>
              <w:rPr>
                <w:noProof/>
                <w:webHidden/>
              </w:rPr>
              <w:instrText xml:space="preserve"> PAGEREF _Toc36716764 \h </w:instrText>
            </w:r>
            <w:r>
              <w:rPr>
                <w:noProof/>
                <w:webHidden/>
              </w:rPr>
            </w:r>
            <w:r>
              <w:rPr>
                <w:noProof/>
                <w:webHidden/>
              </w:rPr>
              <w:fldChar w:fldCharType="separate"/>
            </w:r>
            <w:r>
              <w:rPr>
                <w:noProof/>
                <w:webHidden/>
              </w:rPr>
              <w:t>82</w:t>
            </w:r>
            <w:r>
              <w:rPr>
                <w:noProof/>
                <w:webHidden/>
              </w:rPr>
              <w:fldChar w:fldCharType="end"/>
            </w:r>
          </w:hyperlink>
        </w:p>
        <w:p w14:paraId="7F1AF995" w14:textId="3BCBE787" w:rsidR="004F5E50" w:rsidRDefault="004F5E50">
          <w:pPr>
            <w:pStyle w:val="Innehll4"/>
            <w:rPr>
              <w:rFonts w:asciiTheme="minorHAnsi" w:eastAsiaTheme="minorEastAsia" w:hAnsiTheme="minorHAnsi"/>
              <w:noProof/>
              <w:sz w:val="22"/>
              <w:lang w:eastAsia="sv-SE"/>
            </w:rPr>
          </w:pPr>
          <w:hyperlink w:anchor="_Toc36716765" w:history="1">
            <w:r w:rsidRPr="007753CE">
              <w:rPr>
                <w:rStyle w:val="Hyperlnk"/>
                <w:noProof/>
              </w:rPr>
              <w:t>Lagrådsremissens lagförslag</w:t>
            </w:r>
            <w:r>
              <w:rPr>
                <w:noProof/>
                <w:webHidden/>
              </w:rPr>
              <w:tab/>
            </w:r>
            <w:r>
              <w:rPr>
                <w:noProof/>
                <w:webHidden/>
              </w:rPr>
              <w:fldChar w:fldCharType="begin"/>
            </w:r>
            <w:r>
              <w:rPr>
                <w:noProof/>
                <w:webHidden/>
              </w:rPr>
              <w:instrText xml:space="preserve"> PAGEREF _Toc36716765 \h </w:instrText>
            </w:r>
            <w:r>
              <w:rPr>
                <w:noProof/>
                <w:webHidden/>
              </w:rPr>
            </w:r>
            <w:r>
              <w:rPr>
                <w:noProof/>
                <w:webHidden/>
              </w:rPr>
              <w:fldChar w:fldCharType="separate"/>
            </w:r>
            <w:r>
              <w:rPr>
                <w:noProof/>
                <w:webHidden/>
              </w:rPr>
              <w:t>83</w:t>
            </w:r>
            <w:r>
              <w:rPr>
                <w:noProof/>
                <w:webHidden/>
              </w:rPr>
              <w:fldChar w:fldCharType="end"/>
            </w:r>
          </w:hyperlink>
        </w:p>
        <w:p w14:paraId="48E5CB6E" w14:textId="127BF3D9" w:rsidR="004F5E50" w:rsidRDefault="004F5E50">
          <w:pPr>
            <w:pStyle w:val="Innehll4"/>
            <w:rPr>
              <w:rFonts w:asciiTheme="minorHAnsi" w:eastAsiaTheme="minorEastAsia" w:hAnsiTheme="minorHAnsi"/>
              <w:noProof/>
              <w:sz w:val="22"/>
              <w:lang w:eastAsia="sv-SE"/>
            </w:rPr>
          </w:pPr>
          <w:hyperlink w:anchor="_Toc36716766" w:history="1">
            <w:r w:rsidRPr="007753CE">
              <w:rPr>
                <w:rStyle w:val="Hyperlnk"/>
                <w:noProof/>
              </w:rPr>
              <w:t>Lagrådets yttrande</w:t>
            </w:r>
            <w:r>
              <w:rPr>
                <w:noProof/>
                <w:webHidden/>
              </w:rPr>
              <w:tab/>
            </w:r>
            <w:r>
              <w:rPr>
                <w:noProof/>
                <w:webHidden/>
              </w:rPr>
              <w:fldChar w:fldCharType="begin"/>
            </w:r>
            <w:r>
              <w:rPr>
                <w:noProof/>
                <w:webHidden/>
              </w:rPr>
              <w:instrText xml:space="preserve"> PAGEREF _Toc36716766 \h </w:instrText>
            </w:r>
            <w:r>
              <w:rPr>
                <w:noProof/>
                <w:webHidden/>
              </w:rPr>
            </w:r>
            <w:r>
              <w:rPr>
                <w:noProof/>
                <w:webHidden/>
              </w:rPr>
              <w:fldChar w:fldCharType="separate"/>
            </w:r>
            <w:r>
              <w:rPr>
                <w:noProof/>
                <w:webHidden/>
              </w:rPr>
              <w:t>98</w:t>
            </w:r>
            <w:r>
              <w:rPr>
                <w:noProof/>
                <w:webHidden/>
              </w:rPr>
              <w:fldChar w:fldCharType="end"/>
            </w:r>
          </w:hyperlink>
        </w:p>
        <w:p w14:paraId="32BA1001" w14:textId="775C0585" w:rsidR="004F5E50" w:rsidRDefault="004F5E50">
          <w:pPr>
            <w:pStyle w:val="Innehll5"/>
            <w:rPr>
              <w:rFonts w:asciiTheme="minorHAnsi" w:eastAsiaTheme="minorEastAsia" w:hAnsiTheme="minorHAnsi"/>
              <w:noProof/>
              <w:sz w:val="22"/>
              <w:lang w:eastAsia="sv-SE"/>
            </w:rPr>
          </w:pPr>
          <w:hyperlink w:anchor="_Toc36716767" w:history="1">
            <w:r w:rsidRPr="007753CE">
              <w:rPr>
                <w:rStyle w:val="Hyperlnk"/>
                <w:noProof/>
              </w:rPr>
              <w:t>Utdrag ur protokoll vid regeringssammanträde den 2 april 2020</w:t>
            </w:r>
            <w:r>
              <w:rPr>
                <w:noProof/>
                <w:webHidden/>
              </w:rPr>
              <w:tab/>
            </w:r>
            <w:r>
              <w:rPr>
                <w:noProof/>
                <w:webHidden/>
              </w:rPr>
              <w:fldChar w:fldCharType="begin"/>
            </w:r>
            <w:r>
              <w:rPr>
                <w:noProof/>
                <w:webHidden/>
              </w:rPr>
              <w:instrText xml:space="preserve"> PAGEREF _Toc36716767 \h </w:instrText>
            </w:r>
            <w:r>
              <w:rPr>
                <w:noProof/>
                <w:webHidden/>
              </w:rPr>
            </w:r>
            <w:r>
              <w:rPr>
                <w:noProof/>
                <w:webHidden/>
              </w:rPr>
              <w:fldChar w:fldCharType="separate"/>
            </w:r>
            <w:r>
              <w:rPr>
                <w:noProof/>
                <w:webHidden/>
              </w:rPr>
              <w:t>99</w:t>
            </w:r>
            <w:r>
              <w:rPr>
                <w:noProof/>
                <w:webHidden/>
              </w:rPr>
              <w:fldChar w:fldCharType="end"/>
            </w:r>
          </w:hyperlink>
        </w:p>
        <w:p w14:paraId="3F1286DF" w14:textId="5A816DEC" w:rsidR="00724B72" w:rsidRPr="009A4FDE" w:rsidRDefault="00724B72" w:rsidP="007E687D">
          <w:pPr>
            <w:pStyle w:val="Innehll1"/>
            <w:spacing w:after="280"/>
            <w:rPr>
              <w:sz w:val="27"/>
              <w:szCs w:val="27"/>
            </w:rPr>
          </w:pPr>
          <w:r>
            <w:rPr>
              <w:b/>
              <w:sz w:val="25"/>
              <w:szCs w:val="25"/>
            </w:rPr>
            <w:fldChar w:fldCharType="end"/>
          </w:r>
        </w:p>
      </w:sdtContent>
    </w:sdt>
    <w:p w14:paraId="44CCEB36" w14:textId="77777777" w:rsidR="00724B72" w:rsidRPr="005A72C8" w:rsidRDefault="00724B72" w:rsidP="00B9391F">
      <w:pPr>
        <w:pStyle w:val="Rubrik1"/>
        <w:spacing w:before="0"/>
      </w:pPr>
      <w:r>
        <w:br w:type="page"/>
      </w:r>
      <w:bookmarkStart w:id="2" w:name="_Toc337112318"/>
      <w:bookmarkStart w:id="3" w:name="_Toc36716734"/>
      <w:r w:rsidRPr="005A72C8">
        <w:lastRenderedPageBreak/>
        <w:t>Förslag till riksdagsbeslut</w:t>
      </w:r>
      <w:bookmarkEnd w:id="2"/>
      <w:bookmarkEnd w:id="3"/>
    </w:p>
    <w:p w14:paraId="04684B11" w14:textId="156CEAC5" w:rsidR="00724B72" w:rsidRDefault="00724B72" w:rsidP="007E687D">
      <w:pPr>
        <w:pStyle w:val="Brdtext"/>
      </w:pPr>
      <w:r w:rsidRPr="009831A0">
        <w:t>Regeringens förslag:</w:t>
      </w:r>
    </w:p>
    <w:p w14:paraId="4AC69896" w14:textId="6EA802D6" w:rsidR="005226F6" w:rsidRPr="003D0979" w:rsidRDefault="00E51296" w:rsidP="005226F6">
      <w:pPr>
        <w:pStyle w:val="Numreradlista"/>
      </w:pPr>
      <w:r>
        <w:t xml:space="preserve">Riksdagen antar regeringens förslag till </w:t>
      </w:r>
      <w:r w:rsidR="005226F6" w:rsidRPr="003D0979">
        <w:t>lag om ändring i lagen (1960:729) om upphovsrätt till litterära och konstnärliga verk</w:t>
      </w:r>
      <w:r w:rsidR="00E62FCF">
        <w:t>.</w:t>
      </w:r>
    </w:p>
    <w:p w14:paraId="3FD899F8" w14:textId="5E07FF32" w:rsidR="005226F6" w:rsidRPr="003D0979" w:rsidRDefault="00E51296" w:rsidP="005226F6">
      <w:pPr>
        <w:pStyle w:val="Numreradlista"/>
      </w:pPr>
      <w:r>
        <w:t xml:space="preserve">Riksdagen antar regeringens förslag till </w:t>
      </w:r>
      <w:r w:rsidR="005226F6" w:rsidRPr="003D0979">
        <w:t>lag om ändring i patentlagen (1967:837)</w:t>
      </w:r>
      <w:r w:rsidR="00E62FCF">
        <w:t>.</w:t>
      </w:r>
    </w:p>
    <w:p w14:paraId="73979303" w14:textId="5F3F145A" w:rsidR="005226F6" w:rsidRPr="003D0979" w:rsidRDefault="00E51296" w:rsidP="005226F6">
      <w:pPr>
        <w:pStyle w:val="Numreradlista"/>
      </w:pPr>
      <w:r>
        <w:t xml:space="preserve">Riksdagen antar regeringens förslag till </w:t>
      </w:r>
      <w:r w:rsidR="005226F6" w:rsidRPr="003D0979">
        <w:t>lag om ändring i mönster</w:t>
      </w:r>
      <w:r w:rsidR="00BE4145">
        <w:softHyphen/>
      </w:r>
      <w:r w:rsidR="005226F6" w:rsidRPr="003D0979">
        <w:t>skyddslagen (1970:485)</w:t>
      </w:r>
      <w:r w:rsidR="00E62FCF">
        <w:t>.</w:t>
      </w:r>
    </w:p>
    <w:p w14:paraId="18EFC4B7" w14:textId="06CDB5C5" w:rsidR="005226F6" w:rsidRPr="003D0979" w:rsidRDefault="00E51296" w:rsidP="005226F6">
      <w:pPr>
        <w:pStyle w:val="Numreradlista"/>
      </w:pPr>
      <w:r>
        <w:t xml:space="preserve">Riksdagen antar regeringens förslag till </w:t>
      </w:r>
      <w:r w:rsidR="005226F6" w:rsidRPr="003D0979">
        <w:t>lag om ändring i lagen (1992:1685) om skydd för kretsmönster för halvledarprodukter</w:t>
      </w:r>
      <w:r w:rsidR="00D249F1">
        <w:t>.</w:t>
      </w:r>
    </w:p>
    <w:p w14:paraId="415A663D" w14:textId="6BEDB0D8" w:rsidR="005226F6" w:rsidRPr="003D0979" w:rsidRDefault="00E51296" w:rsidP="005226F6">
      <w:pPr>
        <w:pStyle w:val="Numreradlista"/>
      </w:pPr>
      <w:r>
        <w:t xml:space="preserve">Riksdagen antar regeringens förslag till </w:t>
      </w:r>
      <w:r w:rsidR="005226F6" w:rsidRPr="003D0979">
        <w:t>lag om ändring i växtförädlar</w:t>
      </w:r>
      <w:r w:rsidR="00BE4145">
        <w:softHyphen/>
      </w:r>
      <w:r w:rsidR="005226F6" w:rsidRPr="003D0979">
        <w:t>rättslagen (1997:306)</w:t>
      </w:r>
      <w:r w:rsidR="00E62FCF">
        <w:t>.</w:t>
      </w:r>
    </w:p>
    <w:p w14:paraId="12423BA8" w14:textId="277B6AF9" w:rsidR="00E51296" w:rsidRDefault="00E51296" w:rsidP="00E51296">
      <w:pPr>
        <w:pStyle w:val="Numreradlista"/>
      </w:pPr>
      <w:r>
        <w:t xml:space="preserve">Riksdagen antar regeringens förslag till </w:t>
      </w:r>
      <w:r w:rsidR="005226F6" w:rsidRPr="003D0979">
        <w:t>lag om ändring i varumärkes</w:t>
      </w:r>
      <w:r w:rsidR="00BE4145">
        <w:softHyphen/>
      </w:r>
      <w:r w:rsidR="005226F6" w:rsidRPr="003D0979">
        <w:t>lagen (2010:1877)</w:t>
      </w:r>
      <w:r w:rsidR="00E62FCF">
        <w:t>.</w:t>
      </w:r>
    </w:p>
    <w:p w14:paraId="0E77550C" w14:textId="5A724036" w:rsidR="005226F6" w:rsidRPr="005226F6" w:rsidRDefault="00E51296" w:rsidP="00E51296">
      <w:pPr>
        <w:pStyle w:val="Numreradlista"/>
      </w:pPr>
      <w:r>
        <w:t xml:space="preserve">Riksdagen antar regeringens förslag till </w:t>
      </w:r>
      <w:r w:rsidR="005226F6" w:rsidRPr="003D0979">
        <w:t>lag om ändring i lagen (2018:1653) om företagsnamn</w:t>
      </w:r>
      <w:r>
        <w:t>.</w:t>
      </w:r>
    </w:p>
    <w:p w14:paraId="3014737D" w14:textId="77777777" w:rsidR="00724B72" w:rsidRPr="00144361" w:rsidRDefault="00724B72" w:rsidP="009C61A6">
      <w:pPr>
        <w:pStyle w:val="Brdtextmedindrag"/>
      </w:pPr>
    </w:p>
    <w:p w14:paraId="4A0AA749" w14:textId="5BE8D75B" w:rsidR="00110C85" w:rsidRPr="005226F6" w:rsidRDefault="00724B72" w:rsidP="005226F6">
      <w:pPr>
        <w:rPr>
          <w:sz w:val="20"/>
        </w:rPr>
        <w:sectPr w:rsidR="00110C85" w:rsidRPr="005226F6"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r>
        <w:br w:type="page"/>
      </w:r>
    </w:p>
    <w:p w14:paraId="1C3D145A" w14:textId="4D69B5D6" w:rsidR="00110C85" w:rsidRPr="006D1D2B" w:rsidRDefault="00326A5F" w:rsidP="00DC16F5">
      <w:pPr>
        <w:pStyle w:val="Rubrik1"/>
        <w:spacing w:before="0"/>
      </w:pPr>
      <w:bookmarkStart w:id="4" w:name="_Toc36716735"/>
      <w:r w:rsidRPr="006D1D2B">
        <w:lastRenderedPageBreak/>
        <w:t>Lagtext</w:t>
      </w:r>
      <w:bookmarkEnd w:id="4"/>
    </w:p>
    <w:p w14:paraId="6B71B7F8" w14:textId="26476DA5" w:rsidR="007E687D" w:rsidRPr="006D1D2B" w:rsidRDefault="00326A5F" w:rsidP="007E687D">
      <w:pPr>
        <w:pStyle w:val="Brdtext"/>
      </w:pPr>
      <w:r w:rsidRPr="006D1D2B">
        <w:t>Regeringen har följande förslag till lagtext.</w:t>
      </w:r>
    </w:p>
    <w:p w14:paraId="273F7B65" w14:textId="6A50CEB4" w:rsidR="007E687D" w:rsidRPr="006D1D2B" w:rsidRDefault="00326A5F" w:rsidP="007E687D">
      <w:pPr>
        <w:pStyle w:val="Rubrik2"/>
      </w:pPr>
      <w:bookmarkStart w:id="5" w:name="_Toc36716736"/>
      <w:r w:rsidRPr="006D1D2B">
        <w:t>Förslag till lag om ändring i lagen (1960:729) om upphovsrätt till litterära och konstnärliga verk</w:t>
      </w:r>
      <w:bookmarkEnd w:id="5"/>
    </w:p>
    <w:p w14:paraId="3916BFB5" w14:textId="6B479790" w:rsidR="007E687D" w:rsidRPr="006D1D2B" w:rsidRDefault="00326A5F" w:rsidP="007E687D">
      <w:pPr>
        <w:pStyle w:val="Brdtext"/>
      </w:pPr>
      <w:r w:rsidRPr="006D1D2B">
        <w:t>Härigenom föreskrivs att 53 och 59 §§ lagen (1960:729) om upphovsrätt till litterära och konstnärliga verk ska ha följande lydelse.</w:t>
      </w:r>
    </w:p>
    <w:p w14:paraId="348E5C8F" w14:textId="79DA20C7" w:rsidR="007E687D" w:rsidRPr="006D1D2B"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45DDCF6D" w14:textId="77777777" w:rsidTr="00AE41F9">
        <w:tc>
          <w:tcPr>
            <w:tcW w:w="2500" w:type="pct"/>
            <w:shd w:val="clear" w:color="auto" w:fill="auto"/>
            <w:tcMar>
              <w:left w:w="0" w:type="dxa"/>
            </w:tcMar>
          </w:tcPr>
          <w:p w14:paraId="6A27CA9B" w14:textId="77777777" w:rsidR="007E687D" w:rsidRPr="006D1D2B" w:rsidRDefault="00326A5F" w:rsidP="007E687D">
            <w:pPr>
              <w:pStyle w:val="Brdtext"/>
              <w:rPr>
                <w:i/>
              </w:rPr>
            </w:pPr>
            <w:r w:rsidRPr="006D1D2B">
              <w:rPr>
                <w:i/>
              </w:rPr>
              <w:t>Nuvarande lydelse</w:t>
            </w:r>
          </w:p>
        </w:tc>
        <w:tc>
          <w:tcPr>
            <w:tcW w:w="2500" w:type="pct"/>
            <w:shd w:val="clear" w:color="auto" w:fill="auto"/>
            <w:tcMar>
              <w:right w:w="0" w:type="dxa"/>
            </w:tcMar>
          </w:tcPr>
          <w:p w14:paraId="13949326" w14:textId="77777777" w:rsidR="007E687D" w:rsidRPr="006D1D2B" w:rsidRDefault="00326A5F" w:rsidP="007E687D">
            <w:pPr>
              <w:pStyle w:val="Brdtext"/>
              <w:rPr>
                <w:i/>
              </w:rPr>
            </w:pPr>
            <w:r w:rsidRPr="006D1D2B">
              <w:rPr>
                <w:i/>
              </w:rPr>
              <w:t>Föreslagen lydelse</w:t>
            </w:r>
          </w:p>
        </w:tc>
      </w:tr>
    </w:tbl>
    <w:p w14:paraId="6A0607AC" w14:textId="77777777" w:rsidR="007E687D" w:rsidRPr="006D1D2B" w:rsidRDefault="007E687D" w:rsidP="007E687D">
      <w:pPr>
        <w:pStyle w:val="Brdtext"/>
        <w:jc w:val="center"/>
        <w:rPr>
          <w:b/>
        </w:rPr>
      </w:pPr>
    </w:p>
    <w:p w14:paraId="5A1078D0" w14:textId="554242B5" w:rsidR="007E687D" w:rsidRPr="006D1D2B" w:rsidRDefault="00326A5F" w:rsidP="007E687D">
      <w:pPr>
        <w:pStyle w:val="Brdtext"/>
        <w:jc w:val="center"/>
      </w:pPr>
      <w:r w:rsidRPr="006D1D2B">
        <w:t>53 §</w:t>
      </w:r>
      <w:r w:rsidRPr="006D1D2B">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6F6DEDBB" w14:textId="77777777" w:rsidTr="00AE41F9">
        <w:tc>
          <w:tcPr>
            <w:tcW w:w="2500" w:type="pct"/>
            <w:shd w:val="clear" w:color="auto" w:fill="auto"/>
            <w:tcMar>
              <w:left w:w="0" w:type="dxa"/>
            </w:tcMar>
          </w:tcPr>
          <w:p w14:paraId="44F7A186" w14:textId="3611FE2A" w:rsidR="007E687D" w:rsidRPr="006D1D2B" w:rsidRDefault="00326A5F" w:rsidP="007E687D">
            <w:pPr>
              <w:pStyle w:val="Brdtextmedindrag"/>
            </w:pPr>
            <w:r w:rsidRPr="006D1D2B">
              <w:t xml:space="preserve">Den som beträffande ett litterärt eller konstnärligt verk vidtar </w:t>
            </w:r>
            <w:r w:rsidRPr="006D1D2B">
              <w:rPr>
                <w:i/>
                <w:iCs/>
              </w:rPr>
              <w:t>åtgär</w:t>
            </w:r>
            <w:r w:rsidRPr="006D1D2B">
              <w:rPr>
                <w:i/>
                <w:iCs/>
              </w:rPr>
              <w:softHyphen/>
              <w:t>der</w:t>
            </w:r>
            <w:r w:rsidRPr="006D1D2B">
              <w:rPr>
                <w:iCs/>
              </w:rPr>
              <w:t>,</w:t>
            </w:r>
            <w:r w:rsidRPr="006D1D2B">
              <w:t xml:space="preserve"> som innebär intrång i den till verket enligt 1 och 2 kap. knutna upphovsrätten eller som strider mot föreskrift enligt 41 § andra stycket eller mot 50 §, döms</w:t>
            </w:r>
            <w:r w:rsidRPr="006D1D2B">
              <w:rPr>
                <w:iCs/>
              </w:rPr>
              <w:t>, om det sker uppsåtligen eller av grov oaktsam</w:t>
            </w:r>
            <w:r w:rsidRPr="006D1D2B">
              <w:rPr>
                <w:iCs/>
              </w:rPr>
              <w:softHyphen/>
              <w:t>het,</w:t>
            </w:r>
            <w:r w:rsidRPr="006D1D2B">
              <w:t xml:space="preserve"> till böter eller fängelse i högst två år</w:t>
            </w:r>
            <w:r w:rsidR="008C23DB">
              <w:t>.</w:t>
            </w:r>
          </w:p>
        </w:tc>
        <w:tc>
          <w:tcPr>
            <w:tcW w:w="2500" w:type="pct"/>
            <w:shd w:val="clear" w:color="auto" w:fill="auto"/>
            <w:tcMar>
              <w:right w:w="0" w:type="dxa"/>
            </w:tcMar>
          </w:tcPr>
          <w:p w14:paraId="6AFC62F9" w14:textId="4757D9E5" w:rsidR="007E687D" w:rsidRPr="006D1D2B" w:rsidRDefault="00326A5F" w:rsidP="007E687D">
            <w:pPr>
              <w:pStyle w:val="Brdtextmedindrag"/>
            </w:pPr>
            <w:r w:rsidRPr="006D1D2B">
              <w:t xml:space="preserve">Den som beträffande ett litterärt eller konstnärligt verk vidtar </w:t>
            </w:r>
            <w:r w:rsidRPr="006D1D2B">
              <w:rPr>
                <w:i/>
                <w:iCs/>
              </w:rPr>
              <w:t>en åt</w:t>
            </w:r>
            <w:r w:rsidRPr="006D1D2B">
              <w:rPr>
                <w:i/>
                <w:iCs/>
              </w:rPr>
              <w:softHyphen/>
              <w:t>gär</w:t>
            </w:r>
            <w:r w:rsidRPr="006D1D2B">
              <w:rPr>
                <w:i/>
                <w:iCs/>
              </w:rPr>
              <w:softHyphen/>
              <w:t>d</w:t>
            </w:r>
            <w:r w:rsidRPr="006D1D2B">
              <w:rPr>
                <w:iCs/>
              </w:rPr>
              <w:t>,</w:t>
            </w:r>
            <w:r w:rsidRPr="006D1D2B">
              <w:t xml:space="preserve"> som innebär intrång i den till verket enligt 1 och 2 kap. knutna upphovsrätten eller som strider mot föreskrift enligt 41 § andra stycket eller mot 50 §, döms, om det sker uppsåtligen eller av grov oaktsam</w:t>
            </w:r>
            <w:r w:rsidRPr="006D1D2B">
              <w:softHyphen/>
              <w:t xml:space="preserve">het, </w:t>
            </w:r>
            <w:r w:rsidRPr="006D1D2B">
              <w:rPr>
                <w:i/>
              </w:rPr>
              <w:t xml:space="preserve">för </w:t>
            </w:r>
            <w:r w:rsidRPr="006D1D2B">
              <w:rPr>
                <w:i/>
                <w:u w:val="single"/>
              </w:rPr>
              <w:t>upp</w:t>
            </w:r>
            <w:r w:rsidRPr="006D1D2B">
              <w:rPr>
                <w:i/>
                <w:u w:val="single"/>
              </w:rPr>
              <w:softHyphen/>
              <w:t>hovsrättsbrott</w:t>
            </w:r>
            <w:r w:rsidRPr="006D1D2B">
              <w:rPr>
                <w:i/>
              </w:rPr>
              <w:t xml:space="preserve"> </w:t>
            </w:r>
            <w:r w:rsidRPr="006D1D2B">
              <w:t>till böter eller fängelse i högst två år</w:t>
            </w:r>
            <w:r w:rsidRPr="006D1D2B">
              <w:rPr>
                <w:i/>
              </w:rPr>
              <w:t>. Detta gäller också om någon för in ett exem</w:t>
            </w:r>
            <w:r w:rsidRPr="006D1D2B">
              <w:rPr>
                <w:i/>
              </w:rPr>
              <w:softHyphen/>
              <w:t>plar av ett verk till Sverige i syfte att sprida det till allmänheten, om exem</w:t>
            </w:r>
            <w:r w:rsidRPr="006D1D2B">
              <w:rPr>
                <w:i/>
              </w:rPr>
              <w:softHyphen/>
              <w:t>plaret har framställts utom</w:t>
            </w:r>
            <w:r w:rsidRPr="006D1D2B">
              <w:rPr>
                <w:i/>
              </w:rPr>
              <w:softHyphen/>
              <w:t>lands och motsvarande fram</w:t>
            </w:r>
            <w:r w:rsidRPr="006D1D2B">
              <w:rPr>
                <w:i/>
              </w:rPr>
              <w:softHyphen/>
              <w:t>ställning här skulle ha varit straff</w:t>
            </w:r>
            <w:r w:rsidRPr="006D1D2B">
              <w:rPr>
                <w:i/>
              </w:rPr>
              <w:softHyphen/>
              <w:t>bar enligt första meningen</w:t>
            </w:r>
            <w:r w:rsidR="008C23DB">
              <w:rPr>
                <w:i/>
              </w:rPr>
              <w:t>.</w:t>
            </w:r>
          </w:p>
        </w:tc>
      </w:tr>
      <w:tr w:rsidR="007E687D" w:rsidRPr="006D1D2B" w14:paraId="16ED6199" w14:textId="77777777" w:rsidTr="00AE41F9">
        <w:tc>
          <w:tcPr>
            <w:tcW w:w="2500" w:type="pct"/>
            <w:shd w:val="clear" w:color="auto" w:fill="auto"/>
            <w:tcMar>
              <w:left w:w="0" w:type="dxa"/>
            </w:tcMar>
          </w:tcPr>
          <w:p w14:paraId="6ECCBBB5" w14:textId="77777777" w:rsidR="007E687D" w:rsidRPr="006D1D2B" w:rsidRDefault="007E687D" w:rsidP="007E687D">
            <w:pPr>
              <w:pStyle w:val="Brdtextmedindrag"/>
            </w:pPr>
          </w:p>
        </w:tc>
        <w:tc>
          <w:tcPr>
            <w:tcW w:w="2500" w:type="pct"/>
            <w:shd w:val="clear" w:color="auto" w:fill="auto"/>
            <w:tcMar>
              <w:right w:w="0" w:type="dxa"/>
            </w:tcMar>
          </w:tcPr>
          <w:p w14:paraId="497DD1E0" w14:textId="77777777" w:rsidR="007E687D" w:rsidRPr="006D1D2B" w:rsidRDefault="00326A5F" w:rsidP="007E687D">
            <w:pPr>
              <w:pStyle w:val="Brdtextmedindrag"/>
              <w:rPr>
                <w:i/>
              </w:rPr>
            </w:pPr>
            <w:r w:rsidRPr="006D1D2B">
              <w:rPr>
                <w:i/>
              </w:rPr>
              <w:t xml:space="preserve">Om brottet begåtts uppsåtligen och är att anse som grovt, döms för </w:t>
            </w:r>
            <w:r w:rsidRPr="006D1D2B">
              <w:rPr>
                <w:i/>
                <w:u w:val="single"/>
              </w:rPr>
              <w:t>grovt upphovsrättsbrott</w:t>
            </w:r>
            <w:r w:rsidRPr="006D1D2B">
              <w:rPr>
                <w:i/>
              </w:rPr>
              <w:t xml:space="preserve"> till fängel</w:t>
            </w:r>
            <w:r w:rsidRPr="006D1D2B">
              <w:rPr>
                <w:i/>
              </w:rPr>
              <w:softHyphen/>
              <w:t xml:space="preserve">se i lägst sex månader och högst sex år. Vid bedömningen av om brottet är grovt ska det särskilt beaktas om gärningen </w:t>
            </w:r>
          </w:p>
          <w:p w14:paraId="7AE96DA4" w14:textId="77777777" w:rsidR="007E687D" w:rsidRPr="006D1D2B" w:rsidRDefault="00326A5F" w:rsidP="007E687D">
            <w:pPr>
              <w:pStyle w:val="Brdtextmedindrag"/>
              <w:rPr>
                <w:i/>
              </w:rPr>
            </w:pPr>
            <w:r w:rsidRPr="006D1D2B">
              <w:rPr>
                <w:i/>
              </w:rPr>
              <w:t>1. har föregåtts av särskild plane</w:t>
            </w:r>
            <w:r w:rsidRPr="006D1D2B">
              <w:rPr>
                <w:i/>
              </w:rPr>
              <w:softHyphen/>
              <w:t>ring,</w:t>
            </w:r>
          </w:p>
          <w:p w14:paraId="682022AA" w14:textId="77777777" w:rsidR="007E687D" w:rsidRPr="006D1D2B" w:rsidRDefault="00326A5F" w:rsidP="007E687D">
            <w:pPr>
              <w:pStyle w:val="Brdtextmedindrag"/>
              <w:rPr>
                <w:i/>
              </w:rPr>
            </w:pPr>
            <w:r w:rsidRPr="006D1D2B">
              <w:rPr>
                <w:i/>
              </w:rPr>
              <w:t>2. har utgjort</w:t>
            </w:r>
            <w:r w:rsidRPr="006D1D2B">
              <w:t xml:space="preserve"> </w:t>
            </w:r>
            <w:r w:rsidRPr="006D1D2B">
              <w:rPr>
                <w:i/>
              </w:rPr>
              <w:t>ett led i en brotts</w:t>
            </w:r>
            <w:r w:rsidRPr="006D1D2B">
              <w:rPr>
                <w:i/>
              </w:rPr>
              <w:softHyphen/>
              <w:t>lig</w:t>
            </w:r>
            <w:r w:rsidRPr="006D1D2B">
              <w:rPr>
                <w:i/>
              </w:rPr>
              <w:softHyphen/>
            </w:r>
            <w:r w:rsidRPr="006D1D2B">
              <w:rPr>
                <w:i/>
              </w:rPr>
              <w:softHyphen/>
              <w:t>het som utövats i organi</w:t>
            </w:r>
            <w:r w:rsidRPr="006D1D2B">
              <w:rPr>
                <w:i/>
              </w:rPr>
              <w:softHyphen/>
              <w:t xml:space="preserve">serad form, </w:t>
            </w:r>
          </w:p>
          <w:p w14:paraId="33DEB7CA" w14:textId="77777777" w:rsidR="007E687D" w:rsidRPr="006D1D2B" w:rsidRDefault="00326A5F" w:rsidP="007E687D">
            <w:pPr>
              <w:pStyle w:val="Brdtextmedindrag"/>
              <w:rPr>
                <w:i/>
              </w:rPr>
            </w:pPr>
            <w:r w:rsidRPr="006D1D2B">
              <w:rPr>
                <w:i/>
              </w:rPr>
              <w:t>3. har varit av större omfattning, eller</w:t>
            </w:r>
          </w:p>
          <w:p w14:paraId="3F4A0D4F" w14:textId="0D641023" w:rsidR="007E687D" w:rsidRPr="006D1D2B" w:rsidRDefault="00326A5F" w:rsidP="007E687D">
            <w:pPr>
              <w:pStyle w:val="Brdtextmedindrag"/>
            </w:pPr>
            <w:r w:rsidRPr="006D1D2B">
              <w:rPr>
                <w:i/>
              </w:rPr>
              <w:lastRenderedPageBreak/>
              <w:t>4. annars har varit av särskilt farlig art.</w:t>
            </w:r>
          </w:p>
        </w:tc>
      </w:tr>
      <w:tr w:rsidR="007E687D" w:rsidRPr="006D1D2B" w14:paraId="17663859" w14:textId="77777777" w:rsidTr="00AE41F9">
        <w:tc>
          <w:tcPr>
            <w:tcW w:w="2500" w:type="pct"/>
            <w:shd w:val="clear" w:color="auto" w:fill="auto"/>
            <w:tcMar>
              <w:left w:w="0" w:type="dxa"/>
            </w:tcMar>
          </w:tcPr>
          <w:p w14:paraId="6871C5BE" w14:textId="0424E048" w:rsidR="007E687D" w:rsidRPr="006D1D2B" w:rsidRDefault="00326A5F" w:rsidP="007E687D">
            <w:pPr>
              <w:pStyle w:val="Brdtextmedindrag"/>
            </w:pPr>
            <w:r w:rsidRPr="006D1D2B">
              <w:lastRenderedPageBreak/>
              <w:t>Den som för sitt enskilda bruk kopierar ett datorprogram som är utgivet eller av vilket exemplar har överlåtits med upphovsmannens sam</w:t>
            </w:r>
            <w:r w:rsidRPr="006D1D2B">
              <w:softHyphen/>
              <w:t xml:space="preserve">tycke, </w:t>
            </w:r>
            <w:r w:rsidRPr="006D1D2B">
              <w:rPr>
                <w:i/>
              </w:rPr>
              <w:t>skall</w:t>
            </w:r>
            <w:r w:rsidRPr="006D1D2B">
              <w:t xml:space="preserve"> inte dömas till an</w:t>
            </w:r>
            <w:r w:rsidRPr="006D1D2B">
              <w:softHyphen/>
              <w:t>svar, om förlagan för kopiering</w:t>
            </w:r>
            <w:r w:rsidRPr="006D1D2B">
              <w:softHyphen/>
              <w:t>en inte används i näringsverksam</w:t>
            </w:r>
            <w:r w:rsidRPr="006D1D2B">
              <w:softHyphen/>
              <w:t>het eller offentlig verksamhet och han eller hon inte utnyttjar fram</w:t>
            </w:r>
            <w:r w:rsidRPr="006D1D2B">
              <w:softHyphen/>
              <w:t>ställda exemplar av datorprogram</w:t>
            </w:r>
            <w:r w:rsidRPr="006D1D2B">
              <w:softHyphen/>
              <w:t>met för annat ändamål än sitt enskilda bruk. Den som för sitt enskilda bruk framställer exemplar i digital form av en offentliggjord samman</w:t>
            </w:r>
            <w:r w:rsidRPr="006D1D2B">
              <w:softHyphen/>
              <w:t>ställ</w:t>
            </w:r>
            <w:r w:rsidRPr="006D1D2B">
              <w:softHyphen/>
              <w:t xml:space="preserve">ning i digital form </w:t>
            </w:r>
            <w:r w:rsidRPr="006D1D2B">
              <w:rPr>
                <w:i/>
              </w:rPr>
              <w:t>skall</w:t>
            </w:r>
            <w:r w:rsidRPr="006D1D2B">
              <w:t xml:space="preserve"> under de förutsättningar som nyss nämnts inte dömas till ansvar.</w:t>
            </w:r>
          </w:p>
        </w:tc>
        <w:tc>
          <w:tcPr>
            <w:tcW w:w="2500" w:type="pct"/>
            <w:shd w:val="clear" w:color="auto" w:fill="auto"/>
            <w:tcMar>
              <w:right w:w="0" w:type="dxa"/>
            </w:tcMar>
          </w:tcPr>
          <w:p w14:paraId="6FBBEC54" w14:textId="2342CE53" w:rsidR="007E687D" w:rsidRPr="006D1D2B" w:rsidRDefault="00326A5F" w:rsidP="007E687D">
            <w:pPr>
              <w:pStyle w:val="Brdtextmedindrag"/>
            </w:pPr>
            <w:r w:rsidRPr="006D1D2B">
              <w:t>Den som för sitt enskilda bruk kopierar ett datorprogram som är utgivet eller av vilket exemplar har överlåtits med upphovsmannens sam</w:t>
            </w:r>
            <w:r w:rsidRPr="006D1D2B">
              <w:softHyphen/>
            </w:r>
            <w:r w:rsidRPr="006D1D2B">
              <w:softHyphen/>
              <w:t xml:space="preserve">tycke, </w:t>
            </w:r>
            <w:r w:rsidRPr="006D1D2B">
              <w:rPr>
                <w:i/>
              </w:rPr>
              <w:t>ska</w:t>
            </w:r>
            <w:r w:rsidRPr="006D1D2B">
              <w:t xml:space="preserve"> inte dömas till an</w:t>
            </w:r>
            <w:r w:rsidRPr="006D1D2B">
              <w:softHyphen/>
              <w:t>svar, om förlagan för kopieringen inte används i näringsverksamhet eller offentlig verksamhet och han eller hon inte utnyttjar framställda ex</w:t>
            </w:r>
            <w:r w:rsidRPr="006D1D2B">
              <w:softHyphen/>
              <w:t>emplar av datorprogrammet för annat ändamål än sitt enskilda bruk. Den som för sitt enskilda bruk fram</w:t>
            </w:r>
            <w:r w:rsidRPr="006D1D2B">
              <w:softHyphen/>
              <w:t>ställer exemplar i digital form av en offentliggjord sammanställ</w:t>
            </w:r>
            <w:r w:rsidRPr="006D1D2B">
              <w:softHyphen/>
              <w:t xml:space="preserve">ning i digital form </w:t>
            </w:r>
            <w:r w:rsidRPr="006D1D2B">
              <w:rPr>
                <w:i/>
              </w:rPr>
              <w:t>ska</w:t>
            </w:r>
            <w:r w:rsidRPr="006D1D2B">
              <w:t xml:space="preserve"> under de förut</w:t>
            </w:r>
            <w:r w:rsidRPr="006D1D2B">
              <w:softHyphen/>
              <w:t>sättningar som nyss nämnts inte dömas till ansvar.</w:t>
            </w:r>
          </w:p>
        </w:tc>
      </w:tr>
      <w:tr w:rsidR="007E687D" w:rsidRPr="006D1D2B" w14:paraId="2EC6D907" w14:textId="77777777" w:rsidTr="00AE41F9">
        <w:tc>
          <w:tcPr>
            <w:tcW w:w="2500" w:type="pct"/>
            <w:shd w:val="clear" w:color="auto" w:fill="auto"/>
            <w:tcMar>
              <w:left w:w="0" w:type="dxa"/>
            </w:tcMar>
          </w:tcPr>
          <w:p w14:paraId="4F85E099" w14:textId="36C4DF61" w:rsidR="007E687D" w:rsidRPr="006D1D2B" w:rsidRDefault="00326A5F" w:rsidP="007E687D">
            <w:pPr>
              <w:pStyle w:val="Brdtextmedindrag"/>
            </w:pPr>
            <w:r w:rsidRPr="006D1D2B">
              <w:rPr>
                <w:i/>
              </w:rPr>
              <w:t>Vad som sägs i första stycket gäller också, om någon till Sverige för spridning till allmänheten för in ex</w:t>
            </w:r>
            <w:r w:rsidRPr="006D1D2B">
              <w:rPr>
                <w:i/>
              </w:rPr>
              <w:softHyphen/>
              <w:t>em</w:t>
            </w:r>
            <w:r w:rsidRPr="006D1D2B">
              <w:rPr>
                <w:i/>
              </w:rPr>
              <w:softHyphen/>
              <w:t>plar av verk, där exemplaret fram</w:t>
            </w:r>
            <w:r w:rsidRPr="006D1D2B">
              <w:rPr>
                <w:i/>
              </w:rPr>
              <w:softHyphen/>
              <w:t>ställts utomlands under så</w:t>
            </w:r>
            <w:r w:rsidRPr="006D1D2B">
              <w:rPr>
                <w:i/>
              </w:rPr>
              <w:softHyphen/>
              <w:t>dana omständigheter att en sådan fram</w:t>
            </w:r>
            <w:r w:rsidRPr="006D1D2B">
              <w:rPr>
                <w:i/>
              </w:rPr>
              <w:softHyphen/>
              <w:t>ställning här skulle ha varit straff</w:t>
            </w:r>
            <w:r w:rsidRPr="006D1D2B">
              <w:rPr>
                <w:i/>
              </w:rPr>
              <w:softHyphen/>
            </w:r>
            <w:r w:rsidRPr="006D1D2B">
              <w:rPr>
                <w:i/>
              </w:rPr>
              <w:softHyphen/>
              <w:t>bar enligt vad som sägs i det stycket.</w:t>
            </w:r>
          </w:p>
        </w:tc>
        <w:tc>
          <w:tcPr>
            <w:tcW w:w="2500" w:type="pct"/>
            <w:shd w:val="clear" w:color="auto" w:fill="auto"/>
            <w:tcMar>
              <w:right w:w="0" w:type="dxa"/>
            </w:tcMar>
          </w:tcPr>
          <w:p w14:paraId="5E06325C" w14:textId="77777777" w:rsidR="007E687D" w:rsidRPr="006D1D2B" w:rsidRDefault="007E687D" w:rsidP="007E687D">
            <w:pPr>
              <w:pStyle w:val="Brdtextmedindrag"/>
            </w:pPr>
          </w:p>
        </w:tc>
      </w:tr>
    </w:tbl>
    <w:p w14:paraId="25367A82" w14:textId="3F4DF3D1" w:rsidR="007E687D" w:rsidRDefault="00326A5F" w:rsidP="007E687D">
      <w:pPr>
        <w:pStyle w:val="Brdtextmedindrag"/>
        <w:rPr>
          <w:b/>
        </w:rPr>
      </w:pPr>
      <w:r w:rsidRPr="006D1D2B">
        <w:t>Den som har överträtt ett vitesförbud enligt 53 b § får inte dömas till ansvar för intrång som omfattas av förbudet.</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4552E517" w14:textId="77777777" w:rsidTr="00D9237E">
        <w:tc>
          <w:tcPr>
            <w:tcW w:w="2500" w:type="pct"/>
            <w:shd w:val="clear" w:color="auto" w:fill="auto"/>
            <w:tcMar>
              <w:left w:w="0" w:type="dxa"/>
            </w:tcMar>
          </w:tcPr>
          <w:p w14:paraId="089FDD22" w14:textId="4A18A78D" w:rsidR="007E687D" w:rsidRDefault="00326A5F" w:rsidP="007E687D">
            <w:pPr>
              <w:pStyle w:val="Brdtextmedindrag"/>
            </w:pPr>
            <w:r w:rsidRPr="006D1D2B">
              <w:t xml:space="preserve">För försök eller förberedelse till </w:t>
            </w:r>
            <w:r w:rsidRPr="006D1D2B">
              <w:rPr>
                <w:i/>
                <w:iCs/>
              </w:rPr>
              <w:t>brott som avses i första och tredje styckena</w:t>
            </w:r>
            <w:r w:rsidRPr="006D1D2B">
              <w:t xml:space="preserve"> döms till ansvar enligt 23 kap. brottsbalken.</w:t>
            </w:r>
          </w:p>
        </w:tc>
        <w:tc>
          <w:tcPr>
            <w:tcW w:w="2500" w:type="pct"/>
            <w:shd w:val="clear" w:color="auto" w:fill="auto"/>
            <w:tcMar>
              <w:right w:w="0" w:type="dxa"/>
            </w:tcMar>
          </w:tcPr>
          <w:p w14:paraId="77F32156" w14:textId="2EE0991A" w:rsidR="007E687D" w:rsidRDefault="00326A5F" w:rsidP="007E687D">
            <w:pPr>
              <w:pStyle w:val="Brdtextmedindrag"/>
            </w:pPr>
            <w:r w:rsidRPr="006D1D2B">
              <w:t xml:space="preserve">För försök eller förberedelse till </w:t>
            </w:r>
            <w:bookmarkStart w:id="6" w:name="_Hlk34828291"/>
            <w:r w:rsidRPr="006D1D2B">
              <w:rPr>
                <w:i/>
                <w:iCs/>
              </w:rPr>
              <w:t>upphovsrättsbrott eller grovt upp</w:t>
            </w:r>
            <w:r w:rsidRPr="006D1D2B">
              <w:rPr>
                <w:i/>
                <w:iCs/>
              </w:rPr>
              <w:softHyphen/>
              <w:t>hovs</w:t>
            </w:r>
            <w:r w:rsidRPr="006D1D2B">
              <w:rPr>
                <w:i/>
                <w:iCs/>
              </w:rPr>
              <w:softHyphen/>
              <w:t>rättsbrott</w:t>
            </w:r>
            <w:r w:rsidRPr="006D1D2B">
              <w:rPr>
                <w:i/>
              </w:rPr>
              <w:t xml:space="preserve"> </w:t>
            </w:r>
            <w:bookmarkEnd w:id="6"/>
            <w:r w:rsidRPr="006D1D2B">
              <w:t xml:space="preserve">döms </w:t>
            </w:r>
            <w:r w:rsidRPr="006D1D2B">
              <w:rPr>
                <w:i/>
              </w:rPr>
              <w:t>det</w:t>
            </w:r>
            <w:r w:rsidRPr="006D1D2B">
              <w:t xml:space="preserve"> till ansvar enligt 23 kap. brottsbalken.</w:t>
            </w:r>
          </w:p>
        </w:tc>
      </w:tr>
    </w:tbl>
    <w:p w14:paraId="182B7F25" w14:textId="77777777" w:rsidR="007E687D" w:rsidRDefault="007E687D" w:rsidP="008C728F">
      <w:pPr>
        <w:pStyle w:val="Brdtextmedindrag"/>
      </w:pPr>
    </w:p>
    <w:p w14:paraId="5F5CA542" w14:textId="77777777" w:rsidR="007E687D" w:rsidRPr="005542B5" w:rsidRDefault="007E687D" w:rsidP="007E687D">
      <w:pPr>
        <w:pStyle w:val="Brdtextmedindrag"/>
      </w:pPr>
    </w:p>
    <w:p w14:paraId="3606A591" w14:textId="2638D300" w:rsidR="007E687D" w:rsidRPr="006D1D2B" w:rsidRDefault="00326A5F" w:rsidP="007E687D">
      <w:pPr>
        <w:pStyle w:val="Brdtext"/>
        <w:jc w:val="center"/>
      </w:pPr>
      <w:r w:rsidRPr="006D1D2B">
        <w:t>59 §</w:t>
      </w:r>
      <w:r w:rsidRPr="006D1D2B">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53E082E0" w14:textId="77777777" w:rsidTr="003F6CBA">
        <w:tc>
          <w:tcPr>
            <w:tcW w:w="2500" w:type="pct"/>
            <w:shd w:val="clear" w:color="auto" w:fill="auto"/>
            <w:tcMar>
              <w:left w:w="0" w:type="dxa"/>
            </w:tcMar>
          </w:tcPr>
          <w:p w14:paraId="380A8B6F" w14:textId="297097D4" w:rsidR="007E687D" w:rsidRPr="006D1D2B" w:rsidRDefault="00326A5F" w:rsidP="007E687D">
            <w:pPr>
              <w:pStyle w:val="Brdtextmedindrag"/>
            </w:pPr>
            <w:r w:rsidRPr="006D1D2B">
              <w:rPr>
                <w:i/>
              </w:rPr>
              <w:t>Brott som avses i 57 b § andra stycket får åtalas av åklagare endast om åtal är påkallat från all</w:t>
            </w:r>
            <w:r w:rsidRPr="006D1D2B">
              <w:rPr>
                <w:i/>
              </w:rPr>
              <w:softHyphen/>
              <w:t>män synpunkt.</w:t>
            </w:r>
            <w:r w:rsidRPr="006D1D2B">
              <w:t xml:space="preserve"> </w:t>
            </w:r>
            <w:r w:rsidRPr="006D1D2B">
              <w:rPr>
                <w:i/>
              </w:rPr>
              <w:t xml:space="preserve">Brott i övrigt </w:t>
            </w:r>
            <w:r w:rsidRPr="006D1D2B">
              <w:t>som avses i denna lag</w:t>
            </w:r>
            <w:r w:rsidRPr="006D1D2B">
              <w:rPr>
                <w:i/>
              </w:rPr>
              <w:t xml:space="preserve"> får åtalas av åkla</w:t>
            </w:r>
            <w:r w:rsidRPr="006D1D2B">
              <w:rPr>
                <w:i/>
              </w:rPr>
              <w:softHyphen/>
              <w:t>gare</w:t>
            </w:r>
            <w:r w:rsidRPr="006D1D2B">
              <w:t xml:space="preserve"> endast om </w:t>
            </w:r>
            <w:r w:rsidRPr="006D1D2B">
              <w:rPr>
                <w:i/>
              </w:rPr>
              <w:t>målsägande anger brottet till åtal eller</w:t>
            </w:r>
            <w:r w:rsidRPr="006D1D2B">
              <w:t xml:space="preserve"> åtal är </w:t>
            </w:r>
            <w:r w:rsidRPr="006D1D2B">
              <w:rPr>
                <w:i/>
              </w:rPr>
              <w:t>påkallat</w:t>
            </w:r>
            <w:r w:rsidRPr="006D1D2B">
              <w:t xml:space="preserve"> från allmän synpunkt.</w:t>
            </w:r>
          </w:p>
        </w:tc>
        <w:tc>
          <w:tcPr>
            <w:tcW w:w="2500" w:type="pct"/>
            <w:shd w:val="clear" w:color="auto" w:fill="auto"/>
            <w:tcMar>
              <w:right w:w="0" w:type="dxa"/>
            </w:tcMar>
          </w:tcPr>
          <w:p w14:paraId="07940069" w14:textId="0672DD3A" w:rsidR="007E687D" w:rsidRPr="006D1D2B" w:rsidRDefault="00326A5F" w:rsidP="007E687D">
            <w:pPr>
              <w:pStyle w:val="Brdtextmedindrag"/>
            </w:pPr>
            <w:r w:rsidRPr="006D1D2B">
              <w:rPr>
                <w:i/>
              </w:rPr>
              <w:t>Åklagaren får väcka åtal för brott</w:t>
            </w:r>
            <w:r w:rsidRPr="006D1D2B">
              <w:t xml:space="preserve"> som avses i denna lag endast om åtal är </w:t>
            </w:r>
            <w:r w:rsidRPr="006D1D2B">
              <w:rPr>
                <w:i/>
              </w:rPr>
              <w:t>motiverat</w:t>
            </w:r>
            <w:r w:rsidRPr="006D1D2B">
              <w:t xml:space="preserve"> från allmän syn</w:t>
            </w:r>
            <w:r w:rsidRPr="006D1D2B">
              <w:softHyphen/>
              <w:t>punkt.</w:t>
            </w:r>
          </w:p>
        </w:tc>
      </w:tr>
    </w:tbl>
    <w:p w14:paraId="5FC82FEE" w14:textId="77777777" w:rsidR="007E687D" w:rsidRPr="006D1D2B" w:rsidRDefault="00326A5F" w:rsidP="007E687D">
      <w:pPr>
        <w:pStyle w:val="Brdtextmedindrag"/>
      </w:pPr>
      <w:r w:rsidRPr="006D1D2B">
        <w:t>Överträdelse av 3 § eller av föreskrift enligt 41 § andra stycket får alltid beivras av upphovsmannens efterlevande make, släktingar i rätt upp- och nedstigande led eller syskon.</w:t>
      </w:r>
    </w:p>
    <w:p w14:paraId="7E9CAB78" w14:textId="1DE3B63F" w:rsidR="007E687D" w:rsidRDefault="00326A5F" w:rsidP="007E687D">
      <w:pPr>
        <w:pStyle w:val="Brdtextmedindrag"/>
      </w:pPr>
      <w:r w:rsidRPr="006D1D2B">
        <w:lastRenderedPageBreak/>
        <w:t>Egendom som avses i 55 § får, om brott enligt denna lag skäligen kan antas föreligga, tas i beslag. I fråga om ett sådant beslag tillämpas reglerna om beslag i brottmål i allmänhet.</w:t>
      </w:r>
    </w:p>
    <w:p w14:paraId="5144AF11" w14:textId="60643045" w:rsidR="007E687D" w:rsidRPr="006D1D2B" w:rsidRDefault="00326A5F" w:rsidP="00811E52">
      <w:pPr>
        <w:pStyle w:val="Slutstreck"/>
      </w:pPr>
      <w:r w:rsidRPr="006D1D2B">
        <w:t>                      </w:t>
      </w:r>
    </w:p>
    <w:p w14:paraId="52FCF904" w14:textId="4477B832" w:rsidR="007E687D" w:rsidRPr="006D1D2B" w:rsidRDefault="00326A5F" w:rsidP="007E687D">
      <w:pPr>
        <w:pStyle w:val="Brdtextmedindrag"/>
      </w:pPr>
      <w:r w:rsidRPr="006D1D2B">
        <w:t>Denna lag träder i kraft den 1 september 2020.</w:t>
      </w:r>
    </w:p>
    <w:p w14:paraId="1CA8E626" w14:textId="77777777" w:rsidR="007E687D" w:rsidRPr="006D1D2B" w:rsidRDefault="007E687D" w:rsidP="007E687D">
      <w:pPr>
        <w:pStyle w:val="Brdtextmedindrag"/>
        <w:sectPr w:rsidR="007E687D" w:rsidRPr="006D1D2B" w:rsidSect="007E687D">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p>
    <w:p w14:paraId="52BD7947" w14:textId="77777777" w:rsidR="007E687D" w:rsidRPr="006D1D2B" w:rsidRDefault="00326A5F" w:rsidP="007E687D">
      <w:pPr>
        <w:pStyle w:val="Rubrik2"/>
        <w:spacing w:before="0"/>
      </w:pPr>
      <w:bookmarkStart w:id="7" w:name="_Toc36716737"/>
      <w:r w:rsidRPr="006D1D2B">
        <w:lastRenderedPageBreak/>
        <w:t>Förslag till lag om ändring i patentlagen (1967:837)</w:t>
      </w:r>
      <w:bookmarkEnd w:id="7"/>
    </w:p>
    <w:p w14:paraId="179277A1" w14:textId="004FB96F" w:rsidR="007E687D" w:rsidRPr="006D1D2B" w:rsidRDefault="00326A5F" w:rsidP="007E687D">
      <w:pPr>
        <w:pStyle w:val="Brdtextmedindrag"/>
        <w:ind w:firstLine="0"/>
      </w:pPr>
      <w:r w:rsidRPr="006D1D2B">
        <w:t>Härigenom föreskrivs att 57 § patentlagen (1967:837)</w:t>
      </w:r>
      <w:r w:rsidRPr="006D1D2B">
        <w:rPr>
          <w:rStyle w:val="Fotnotsreferens"/>
        </w:rPr>
        <w:footnoteReference w:id="4"/>
      </w:r>
      <w:r w:rsidRPr="006D1D2B">
        <w:t xml:space="preserve"> ska ha följande lydelse.</w:t>
      </w:r>
    </w:p>
    <w:p w14:paraId="4F79BDCF" w14:textId="77777777" w:rsidR="007E687D" w:rsidRPr="006D1D2B" w:rsidRDefault="007E687D" w:rsidP="007E687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5F3A33F4" w14:textId="77777777" w:rsidTr="00AE41F9">
        <w:tc>
          <w:tcPr>
            <w:tcW w:w="2500" w:type="pct"/>
            <w:shd w:val="clear" w:color="auto" w:fill="auto"/>
            <w:tcMar>
              <w:left w:w="0" w:type="dxa"/>
            </w:tcMar>
          </w:tcPr>
          <w:p w14:paraId="5EB5C942" w14:textId="77777777" w:rsidR="007E687D" w:rsidRPr="006D1D2B" w:rsidRDefault="00326A5F" w:rsidP="007E687D">
            <w:pPr>
              <w:pStyle w:val="Brdtext"/>
              <w:rPr>
                <w:i/>
              </w:rPr>
            </w:pPr>
            <w:r w:rsidRPr="006D1D2B">
              <w:rPr>
                <w:i/>
              </w:rPr>
              <w:t>Nuvarande lydelse</w:t>
            </w:r>
          </w:p>
        </w:tc>
        <w:tc>
          <w:tcPr>
            <w:tcW w:w="2500" w:type="pct"/>
            <w:shd w:val="clear" w:color="auto" w:fill="auto"/>
            <w:tcMar>
              <w:right w:w="0" w:type="dxa"/>
            </w:tcMar>
          </w:tcPr>
          <w:p w14:paraId="7EF6DAF0" w14:textId="77777777" w:rsidR="007E687D" w:rsidRPr="006D1D2B" w:rsidRDefault="00326A5F" w:rsidP="007E687D">
            <w:pPr>
              <w:pStyle w:val="Brdtext"/>
              <w:rPr>
                <w:i/>
              </w:rPr>
            </w:pPr>
            <w:r w:rsidRPr="006D1D2B">
              <w:rPr>
                <w:i/>
              </w:rPr>
              <w:t>Föreslagen lydelse</w:t>
            </w:r>
          </w:p>
        </w:tc>
      </w:tr>
    </w:tbl>
    <w:p w14:paraId="0819C705" w14:textId="77777777" w:rsidR="007E687D" w:rsidRPr="006D1D2B" w:rsidRDefault="007E687D" w:rsidP="007E687D">
      <w:pPr>
        <w:pStyle w:val="Brdtext"/>
        <w:jc w:val="center"/>
        <w:rPr>
          <w:b/>
        </w:rPr>
      </w:pPr>
    </w:p>
    <w:p w14:paraId="1D7232FA" w14:textId="0095A64F" w:rsidR="007E687D" w:rsidRPr="006D1D2B" w:rsidRDefault="00326A5F" w:rsidP="007E687D">
      <w:pPr>
        <w:pStyle w:val="Brdtext"/>
        <w:jc w:val="center"/>
      </w:pPr>
      <w:r w:rsidRPr="006D1D2B">
        <w:t>57 §</w:t>
      </w:r>
      <w:r w:rsidRPr="006D1D2B">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22E49065" w14:textId="77777777" w:rsidTr="00AE41F9">
        <w:tc>
          <w:tcPr>
            <w:tcW w:w="2500" w:type="pct"/>
            <w:shd w:val="clear" w:color="auto" w:fill="auto"/>
            <w:tcMar>
              <w:left w:w="0" w:type="dxa"/>
            </w:tcMar>
          </w:tcPr>
          <w:p w14:paraId="411A5725" w14:textId="071E1A29" w:rsidR="007E687D" w:rsidRPr="006D1D2B" w:rsidRDefault="00326A5F" w:rsidP="007E687D">
            <w:pPr>
              <w:pStyle w:val="Brdtextmedindrag"/>
            </w:pPr>
            <w:r w:rsidRPr="006D1D2B">
              <w:rPr>
                <w:i/>
              </w:rPr>
              <w:t xml:space="preserve">Gör </w:t>
            </w:r>
            <w:proofErr w:type="gramStart"/>
            <w:r w:rsidRPr="006D1D2B">
              <w:rPr>
                <w:i/>
              </w:rPr>
              <w:t>någon</w:t>
            </w:r>
            <w:r w:rsidRPr="006D1D2B">
              <w:t xml:space="preserve"> intrång</w:t>
            </w:r>
            <w:proofErr w:type="gramEnd"/>
            <w:r w:rsidRPr="006D1D2B">
              <w:t xml:space="preserve"> i den ensam</w:t>
            </w:r>
            <w:r w:rsidRPr="006D1D2B">
              <w:softHyphen/>
              <w:t>rätt som patent medför (patent</w:t>
            </w:r>
            <w:r w:rsidRPr="006D1D2B">
              <w:softHyphen/>
              <w:t xml:space="preserve">intrång) </w:t>
            </w:r>
            <w:r w:rsidRPr="006D1D2B">
              <w:rPr>
                <w:i/>
              </w:rPr>
              <w:t xml:space="preserve">och sker det </w:t>
            </w:r>
            <w:r w:rsidRPr="006D1D2B">
              <w:rPr>
                <w:iCs/>
              </w:rPr>
              <w:t>uppsåtligen eller av grov oaktsamhet,</w:t>
            </w:r>
            <w:r w:rsidRPr="006D1D2B">
              <w:rPr>
                <w:i/>
              </w:rPr>
              <w:t xml:space="preserve"> skall han eller hon dömas</w:t>
            </w:r>
            <w:r w:rsidRPr="006D1D2B">
              <w:t xml:space="preserve"> till böter eller fängelse i högst två år. </w:t>
            </w:r>
            <w:r w:rsidRPr="006D1D2B">
              <w:rPr>
                <w:i/>
              </w:rPr>
              <w:t>Den som har överträtt ett vitesförbud enligt 57 b § får inte dömas till ansvar för intrång som omfattas av förbudet.</w:t>
            </w:r>
          </w:p>
        </w:tc>
        <w:tc>
          <w:tcPr>
            <w:tcW w:w="2500" w:type="pct"/>
            <w:shd w:val="clear" w:color="auto" w:fill="auto"/>
            <w:tcMar>
              <w:right w:w="0" w:type="dxa"/>
            </w:tcMar>
          </w:tcPr>
          <w:p w14:paraId="2A8DF45E" w14:textId="3F99CC4F" w:rsidR="007E687D" w:rsidRPr="006D1D2B" w:rsidRDefault="00326A5F" w:rsidP="007E687D">
            <w:pPr>
              <w:pStyle w:val="Brdtextmedindrag"/>
            </w:pPr>
            <w:r w:rsidRPr="006D1D2B">
              <w:rPr>
                <w:i/>
                <w:iCs/>
              </w:rPr>
              <w:t>Den som gör</w:t>
            </w:r>
            <w:r w:rsidRPr="006D1D2B">
              <w:t xml:space="preserve"> intrång i den en</w:t>
            </w:r>
            <w:r w:rsidRPr="006D1D2B">
              <w:softHyphen/>
              <w:t>sam</w:t>
            </w:r>
            <w:r w:rsidRPr="006D1D2B">
              <w:softHyphen/>
              <w:t>rätt som patent medför (patent</w:t>
            </w:r>
            <w:r w:rsidRPr="006D1D2B">
              <w:softHyphen/>
              <w:t xml:space="preserve">intrång) </w:t>
            </w:r>
            <w:r w:rsidRPr="006D1D2B">
              <w:rPr>
                <w:i/>
                <w:iCs/>
              </w:rPr>
              <w:t xml:space="preserve">döms, om det sker </w:t>
            </w:r>
            <w:r w:rsidRPr="006D1D2B">
              <w:t>uppsåt</w:t>
            </w:r>
            <w:r w:rsidRPr="006D1D2B">
              <w:softHyphen/>
              <w:t xml:space="preserve">ligen eller av grov oaktsamhet, </w:t>
            </w:r>
            <w:r w:rsidRPr="006D1D2B">
              <w:rPr>
                <w:i/>
                <w:iCs/>
              </w:rPr>
              <w:t xml:space="preserve">för </w:t>
            </w:r>
            <w:r w:rsidRPr="006D1D2B">
              <w:rPr>
                <w:i/>
                <w:u w:val="single"/>
              </w:rPr>
              <w:t>patent</w:t>
            </w:r>
            <w:r w:rsidRPr="006D1D2B">
              <w:rPr>
                <w:i/>
                <w:u w:val="single"/>
              </w:rPr>
              <w:softHyphen/>
              <w:t>brott</w:t>
            </w:r>
            <w:r w:rsidRPr="006D1D2B">
              <w:t xml:space="preserve"> till böter eller fängelse i högst två år.</w:t>
            </w:r>
          </w:p>
        </w:tc>
      </w:tr>
      <w:tr w:rsidR="007E687D" w:rsidRPr="006D1D2B" w14:paraId="43C895BF" w14:textId="77777777" w:rsidTr="00AE41F9">
        <w:tc>
          <w:tcPr>
            <w:tcW w:w="2500" w:type="pct"/>
            <w:shd w:val="clear" w:color="auto" w:fill="auto"/>
            <w:tcMar>
              <w:left w:w="0" w:type="dxa"/>
            </w:tcMar>
          </w:tcPr>
          <w:p w14:paraId="57AAACD4" w14:textId="77777777" w:rsidR="007E687D" w:rsidRPr="006D1D2B" w:rsidRDefault="007E687D" w:rsidP="007E687D">
            <w:pPr>
              <w:pStyle w:val="Brdtextmedindrag"/>
              <w:rPr>
                <w:i/>
              </w:rPr>
            </w:pPr>
          </w:p>
        </w:tc>
        <w:tc>
          <w:tcPr>
            <w:tcW w:w="2500" w:type="pct"/>
            <w:shd w:val="clear" w:color="auto" w:fill="auto"/>
            <w:tcMar>
              <w:right w:w="0" w:type="dxa"/>
            </w:tcMar>
          </w:tcPr>
          <w:p w14:paraId="1467BB25" w14:textId="77777777" w:rsidR="007E687D" w:rsidRPr="006D1D2B" w:rsidRDefault="00326A5F" w:rsidP="007E687D">
            <w:pPr>
              <w:pStyle w:val="Brdtextmedindrag"/>
              <w:rPr>
                <w:i/>
              </w:rPr>
            </w:pPr>
            <w:r w:rsidRPr="006D1D2B">
              <w:rPr>
                <w:i/>
              </w:rPr>
              <w:t xml:space="preserve">Om brottet begåtts uppsåtligen och är att anse som grovt, döms för </w:t>
            </w:r>
            <w:r w:rsidRPr="006D1D2B">
              <w:rPr>
                <w:i/>
                <w:u w:val="single"/>
              </w:rPr>
              <w:t>grovt patentbrott</w:t>
            </w:r>
            <w:r w:rsidRPr="006D1D2B">
              <w:rPr>
                <w:i/>
              </w:rPr>
              <w:t xml:space="preserve"> till fängelse i lägst sex månader och högst sex år. Vid bedömningen av om brottet är grovt ska det särskilt beaktas om gärningen </w:t>
            </w:r>
          </w:p>
          <w:p w14:paraId="6A8342BF" w14:textId="77777777" w:rsidR="007E687D" w:rsidRPr="006D1D2B" w:rsidRDefault="00326A5F" w:rsidP="007E687D">
            <w:pPr>
              <w:pStyle w:val="Brdtextmedindrag"/>
              <w:rPr>
                <w:i/>
              </w:rPr>
            </w:pPr>
            <w:r w:rsidRPr="006D1D2B">
              <w:rPr>
                <w:i/>
              </w:rPr>
              <w:t>1. har föregåtts av särskild plane</w:t>
            </w:r>
            <w:r w:rsidRPr="006D1D2B">
              <w:rPr>
                <w:i/>
              </w:rPr>
              <w:softHyphen/>
              <w:t>ring,</w:t>
            </w:r>
          </w:p>
          <w:p w14:paraId="48A47E17" w14:textId="77777777" w:rsidR="007E687D" w:rsidRPr="006D1D2B" w:rsidRDefault="00326A5F" w:rsidP="007E687D">
            <w:pPr>
              <w:pStyle w:val="Brdtextmedindrag"/>
              <w:rPr>
                <w:i/>
              </w:rPr>
            </w:pPr>
            <w:r w:rsidRPr="006D1D2B">
              <w:rPr>
                <w:i/>
              </w:rPr>
              <w:t>2. har utgjort</w:t>
            </w:r>
            <w:r w:rsidRPr="006D1D2B">
              <w:t xml:space="preserve"> </w:t>
            </w:r>
            <w:r w:rsidRPr="006D1D2B">
              <w:rPr>
                <w:i/>
              </w:rPr>
              <w:t>ett led i en brotts</w:t>
            </w:r>
            <w:r w:rsidRPr="006D1D2B">
              <w:rPr>
                <w:i/>
              </w:rPr>
              <w:softHyphen/>
              <w:t>lig</w:t>
            </w:r>
            <w:r w:rsidRPr="006D1D2B">
              <w:rPr>
                <w:i/>
              </w:rPr>
              <w:softHyphen/>
              <w:t>het som utövats i organise</w:t>
            </w:r>
            <w:r w:rsidRPr="006D1D2B">
              <w:rPr>
                <w:i/>
              </w:rPr>
              <w:softHyphen/>
              <w:t>rad form,</w:t>
            </w:r>
          </w:p>
          <w:p w14:paraId="698616FD" w14:textId="77777777" w:rsidR="007E687D" w:rsidRPr="006D1D2B" w:rsidRDefault="00326A5F" w:rsidP="007E687D">
            <w:pPr>
              <w:pStyle w:val="Brdtextmedindrag"/>
              <w:rPr>
                <w:i/>
              </w:rPr>
            </w:pPr>
            <w:r w:rsidRPr="006D1D2B">
              <w:rPr>
                <w:i/>
              </w:rPr>
              <w:t>3. har varit av större omfattning, eller</w:t>
            </w:r>
          </w:p>
          <w:p w14:paraId="49B51A8E" w14:textId="582CD18F" w:rsidR="007E687D" w:rsidRPr="006D1D2B" w:rsidRDefault="00326A5F" w:rsidP="007E687D">
            <w:pPr>
              <w:pStyle w:val="Brdtextmedindrag"/>
              <w:rPr>
                <w:i/>
                <w:iCs/>
              </w:rPr>
            </w:pPr>
            <w:r w:rsidRPr="006D1D2B">
              <w:rPr>
                <w:i/>
              </w:rPr>
              <w:t>4. annars har varit av särskilt farlig art.</w:t>
            </w:r>
          </w:p>
        </w:tc>
      </w:tr>
      <w:tr w:rsidR="007E687D" w:rsidRPr="006D1D2B" w14:paraId="5705B62B" w14:textId="77777777" w:rsidTr="00D9237E">
        <w:tc>
          <w:tcPr>
            <w:tcW w:w="2500" w:type="pct"/>
            <w:shd w:val="clear" w:color="auto" w:fill="auto"/>
            <w:tcMar>
              <w:left w:w="0" w:type="dxa"/>
            </w:tcMar>
          </w:tcPr>
          <w:p w14:paraId="08952A94" w14:textId="77777777" w:rsidR="007E687D" w:rsidRPr="006D1D2B" w:rsidRDefault="007E687D" w:rsidP="007E687D">
            <w:pPr>
              <w:pStyle w:val="Brdtextmedindrag"/>
              <w:rPr>
                <w:i/>
              </w:rPr>
            </w:pPr>
          </w:p>
        </w:tc>
        <w:tc>
          <w:tcPr>
            <w:tcW w:w="2500" w:type="pct"/>
            <w:shd w:val="clear" w:color="auto" w:fill="auto"/>
            <w:tcMar>
              <w:right w:w="0" w:type="dxa"/>
            </w:tcMar>
          </w:tcPr>
          <w:p w14:paraId="5D8F2184" w14:textId="6F911F22" w:rsidR="007E687D" w:rsidRPr="006D1D2B" w:rsidRDefault="00326A5F" w:rsidP="007E687D">
            <w:pPr>
              <w:pStyle w:val="Brdtextmedindrag"/>
              <w:rPr>
                <w:i/>
                <w:iCs/>
              </w:rPr>
            </w:pPr>
            <w:r w:rsidRPr="006D1D2B">
              <w:rPr>
                <w:i/>
              </w:rPr>
              <w:t>Den som har överträtt ett vites</w:t>
            </w:r>
            <w:r w:rsidRPr="006D1D2B">
              <w:rPr>
                <w:i/>
              </w:rPr>
              <w:softHyphen/>
              <w:t>förbud enligt 57 b § får inte dömas till ansvar för intrång som omfattas av förbudet.</w:t>
            </w:r>
          </w:p>
        </w:tc>
      </w:tr>
      <w:tr w:rsidR="007E687D" w:rsidRPr="006D1D2B" w14:paraId="514C8984" w14:textId="77777777" w:rsidTr="00D9237E">
        <w:tc>
          <w:tcPr>
            <w:tcW w:w="2500" w:type="pct"/>
            <w:shd w:val="clear" w:color="auto" w:fill="FFFFFF" w:themeFill="background1"/>
            <w:tcMar>
              <w:left w:w="0" w:type="dxa"/>
            </w:tcMar>
          </w:tcPr>
          <w:p w14:paraId="3CE19E90" w14:textId="7E4885AF" w:rsidR="007E687D" w:rsidRPr="006D1D2B" w:rsidRDefault="00326A5F" w:rsidP="007E687D">
            <w:pPr>
              <w:pStyle w:val="Brdtextmedindrag"/>
              <w:rPr>
                <w:i/>
              </w:rPr>
            </w:pPr>
            <w:r w:rsidRPr="006D1D2B">
              <w:t xml:space="preserve">För försök eller förberedelse till </w:t>
            </w:r>
            <w:r w:rsidRPr="006D1D2B">
              <w:rPr>
                <w:i/>
                <w:iCs/>
              </w:rPr>
              <w:t>brott enligt första stycket</w:t>
            </w:r>
            <w:r w:rsidRPr="006D1D2B">
              <w:t xml:space="preserve"> döms till ansvar enligt 23 kap. brottsbalken.</w:t>
            </w:r>
          </w:p>
        </w:tc>
        <w:tc>
          <w:tcPr>
            <w:tcW w:w="2500" w:type="pct"/>
            <w:shd w:val="clear" w:color="auto" w:fill="FFFFFF" w:themeFill="background1"/>
            <w:tcMar>
              <w:right w:w="0" w:type="dxa"/>
            </w:tcMar>
          </w:tcPr>
          <w:p w14:paraId="368CC41E" w14:textId="3F3D81A3" w:rsidR="007E687D" w:rsidRPr="006D1D2B" w:rsidRDefault="00326A5F" w:rsidP="007E687D">
            <w:pPr>
              <w:pStyle w:val="Brdtextmedindrag"/>
              <w:rPr>
                <w:i/>
                <w:iCs/>
              </w:rPr>
            </w:pPr>
            <w:r w:rsidRPr="006D1D2B">
              <w:t xml:space="preserve">För försök eller förberedelse till </w:t>
            </w:r>
            <w:r w:rsidRPr="006D1D2B">
              <w:rPr>
                <w:i/>
                <w:iCs/>
              </w:rPr>
              <w:t>patentbrott eller grovt patentbrott</w:t>
            </w:r>
            <w:r w:rsidRPr="006D1D2B">
              <w:rPr>
                <w:i/>
              </w:rPr>
              <w:t xml:space="preserve"> </w:t>
            </w:r>
            <w:r w:rsidRPr="006D1D2B">
              <w:t>döms</w:t>
            </w:r>
            <w:r w:rsidRPr="006D1D2B">
              <w:rPr>
                <w:i/>
              </w:rPr>
              <w:t xml:space="preserve"> det </w:t>
            </w:r>
            <w:r w:rsidRPr="006D1D2B">
              <w:t xml:space="preserve">till ansvar enligt 23 kap. brottsbalken. </w:t>
            </w:r>
          </w:p>
        </w:tc>
      </w:tr>
      <w:tr w:rsidR="007E687D" w:rsidRPr="006D1D2B" w14:paraId="75544F10" w14:textId="77777777" w:rsidTr="007E687D">
        <w:tc>
          <w:tcPr>
            <w:tcW w:w="2500" w:type="pct"/>
            <w:shd w:val="clear" w:color="auto" w:fill="FFFFFF" w:themeFill="background1"/>
            <w:tcMar>
              <w:left w:w="0" w:type="dxa"/>
            </w:tcMar>
          </w:tcPr>
          <w:p w14:paraId="4E7EDC08" w14:textId="4C88D754" w:rsidR="007E687D" w:rsidRPr="006D1D2B" w:rsidRDefault="00326A5F" w:rsidP="007E687D">
            <w:pPr>
              <w:pStyle w:val="Brdtextmedindrag"/>
              <w:rPr>
                <w:i/>
              </w:rPr>
            </w:pPr>
            <w:r w:rsidRPr="006D1D2B">
              <w:t xml:space="preserve">Åklagaren får väcka åtal för brott som avses i </w:t>
            </w:r>
            <w:r w:rsidRPr="006D1D2B">
              <w:rPr>
                <w:i/>
              </w:rPr>
              <w:t xml:space="preserve">första eller andra stycket </w:t>
            </w:r>
            <w:r w:rsidRPr="006D1D2B">
              <w:t>endast om</w:t>
            </w:r>
            <w:r w:rsidRPr="006D1D2B">
              <w:rPr>
                <w:i/>
              </w:rPr>
              <w:t xml:space="preserve"> målsäganden anger brottet till åtal och </w:t>
            </w:r>
            <w:r w:rsidRPr="006D1D2B">
              <w:t>åtal</w:t>
            </w:r>
            <w:r w:rsidRPr="006D1D2B">
              <w:rPr>
                <w:i/>
              </w:rPr>
              <w:t xml:space="preserve"> av </w:t>
            </w:r>
            <w:r w:rsidRPr="006D1D2B">
              <w:rPr>
                <w:i/>
              </w:rPr>
              <w:lastRenderedPageBreak/>
              <w:t xml:space="preserve">särskilda skäl </w:t>
            </w:r>
            <w:r w:rsidRPr="006D1D2B">
              <w:t xml:space="preserve">är </w:t>
            </w:r>
            <w:r w:rsidRPr="006D1D2B">
              <w:rPr>
                <w:i/>
              </w:rPr>
              <w:t>påkallat</w:t>
            </w:r>
            <w:r w:rsidRPr="006D1D2B">
              <w:t xml:space="preserve"> från all</w:t>
            </w:r>
            <w:r w:rsidRPr="006D1D2B">
              <w:softHyphen/>
              <w:t>män synpunkt.</w:t>
            </w:r>
          </w:p>
        </w:tc>
        <w:tc>
          <w:tcPr>
            <w:tcW w:w="2500" w:type="pct"/>
            <w:shd w:val="clear" w:color="auto" w:fill="FFFFFF" w:themeFill="background1"/>
            <w:tcMar>
              <w:right w:w="0" w:type="dxa"/>
            </w:tcMar>
          </w:tcPr>
          <w:p w14:paraId="73CC07CE" w14:textId="7B668804" w:rsidR="007E687D" w:rsidRPr="006D1D2B" w:rsidRDefault="00326A5F" w:rsidP="007E687D">
            <w:pPr>
              <w:pStyle w:val="Brdtextmedindrag"/>
              <w:rPr>
                <w:i/>
                <w:iCs/>
              </w:rPr>
            </w:pPr>
            <w:r w:rsidRPr="006D1D2B">
              <w:lastRenderedPageBreak/>
              <w:t xml:space="preserve">Åklagaren får väcka åtal för brott som avses i </w:t>
            </w:r>
            <w:r w:rsidRPr="006D1D2B">
              <w:rPr>
                <w:i/>
              </w:rPr>
              <w:t>denna paragraf</w:t>
            </w:r>
            <w:r w:rsidRPr="006D1D2B">
              <w:t xml:space="preserve"> endast om åtal är </w:t>
            </w:r>
            <w:r w:rsidRPr="006D1D2B">
              <w:rPr>
                <w:i/>
              </w:rPr>
              <w:t>motiverat</w:t>
            </w:r>
            <w:r w:rsidRPr="006D1D2B">
              <w:t xml:space="preserve"> från allmän synpunkt.</w:t>
            </w:r>
          </w:p>
        </w:tc>
      </w:tr>
    </w:tbl>
    <w:p w14:paraId="1D2EAD86" w14:textId="77777777" w:rsidR="007E687D" w:rsidRPr="006D1D2B" w:rsidRDefault="00326A5F" w:rsidP="00811E52">
      <w:pPr>
        <w:pStyle w:val="Slutstreck"/>
      </w:pPr>
      <w:r w:rsidRPr="006D1D2B">
        <w:t>                      </w:t>
      </w:r>
    </w:p>
    <w:p w14:paraId="22C3BF34" w14:textId="5F00DB88" w:rsidR="007E687D" w:rsidRPr="006D1D2B" w:rsidRDefault="00326A5F" w:rsidP="007E687D">
      <w:pPr>
        <w:pStyle w:val="Brdtextmedindrag"/>
      </w:pPr>
      <w:r w:rsidRPr="006D1D2B">
        <w:t>Denna lag träder i kraft den 1 september 2020.</w:t>
      </w:r>
    </w:p>
    <w:p w14:paraId="7EE10F2E" w14:textId="77777777" w:rsidR="007E687D" w:rsidRPr="006D1D2B" w:rsidRDefault="007E687D" w:rsidP="007E687D">
      <w:pPr>
        <w:pStyle w:val="Brdtextmedindrag"/>
        <w:sectPr w:rsidR="007E687D" w:rsidRPr="006D1D2B" w:rsidSect="007E687D">
          <w:headerReference w:type="even" r:id="rId27"/>
          <w:headerReference w:type="default" r:id="rId28"/>
          <w:footerReference w:type="even" r:id="rId29"/>
          <w:footerReference w:type="default" r:id="rId30"/>
          <w:footerReference w:type="first" r:id="rId31"/>
          <w:footnotePr>
            <w:numRestart w:val="eachSect"/>
          </w:footnotePr>
          <w:pgSz w:w="9356" w:h="13721" w:code="9"/>
          <w:pgMar w:top="794" w:right="2438" w:bottom="1191" w:left="1021" w:header="0" w:footer="709" w:gutter="0"/>
          <w:cols w:space="708"/>
          <w:docGrid w:linePitch="360"/>
        </w:sectPr>
      </w:pPr>
    </w:p>
    <w:p w14:paraId="0537DAB2" w14:textId="77777777" w:rsidR="007E687D" w:rsidRPr="006D1D2B" w:rsidRDefault="00326A5F" w:rsidP="007E687D">
      <w:pPr>
        <w:pStyle w:val="Rubrik2"/>
        <w:spacing w:before="0"/>
      </w:pPr>
      <w:bookmarkStart w:id="8" w:name="_Toc36716738"/>
      <w:r w:rsidRPr="006D1D2B">
        <w:lastRenderedPageBreak/>
        <w:t>Förslag till lag om ändring i mönsterskydds</w:t>
      </w:r>
      <w:r w:rsidRPr="006D1D2B">
        <w:softHyphen/>
        <w:t>lagen (1970:485)</w:t>
      </w:r>
      <w:bookmarkEnd w:id="8"/>
    </w:p>
    <w:p w14:paraId="3EF2D87B" w14:textId="7C3BF7FF" w:rsidR="007E687D" w:rsidRPr="006D1D2B" w:rsidRDefault="00326A5F" w:rsidP="007E687D">
      <w:pPr>
        <w:pStyle w:val="Brdtext"/>
      </w:pPr>
      <w:r w:rsidRPr="006D1D2B">
        <w:t>Härigenom föreskrivs att 35 § mönsterskyddslagen (1970:485) ska ha följande lydelse.</w:t>
      </w:r>
    </w:p>
    <w:p w14:paraId="23A5FBBB" w14:textId="77777777" w:rsidR="007E687D" w:rsidRPr="006D1D2B"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5568D2FA" w14:textId="77777777" w:rsidTr="00AE41F9">
        <w:tc>
          <w:tcPr>
            <w:tcW w:w="2500" w:type="pct"/>
            <w:shd w:val="clear" w:color="auto" w:fill="auto"/>
            <w:tcMar>
              <w:left w:w="0" w:type="dxa"/>
            </w:tcMar>
          </w:tcPr>
          <w:p w14:paraId="53D88A94" w14:textId="77777777" w:rsidR="007E687D" w:rsidRPr="006D1D2B" w:rsidRDefault="00326A5F" w:rsidP="007E687D">
            <w:pPr>
              <w:pStyle w:val="Brdtext"/>
              <w:rPr>
                <w:i/>
              </w:rPr>
            </w:pPr>
            <w:r w:rsidRPr="006D1D2B">
              <w:rPr>
                <w:i/>
              </w:rPr>
              <w:t>Nuvarande lydelse</w:t>
            </w:r>
          </w:p>
        </w:tc>
        <w:tc>
          <w:tcPr>
            <w:tcW w:w="2500" w:type="pct"/>
            <w:shd w:val="clear" w:color="auto" w:fill="auto"/>
            <w:tcMar>
              <w:right w:w="0" w:type="dxa"/>
            </w:tcMar>
          </w:tcPr>
          <w:p w14:paraId="35493AFD" w14:textId="77777777" w:rsidR="007E687D" w:rsidRPr="006D1D2B" w:rsidRDefault="00326A5F" w:rsidP="007E687D">
            <w:pPr>
              <w:pStyle w:val="Brdtext"/>
              <w:rPr>
                <w:i/>
              </w:rPr>
            </w:pPr>
            <w:r w:rsidRPr="006D1D2B">
              <w:rPr>
                <w:i/>
              </w:rPr>
              <w:t>Föreslagen lydelse</w:t>
            </w:r>
          </w:p>
        </w:tc>
      </w:tr>
    </w:tbl>
    <w:p w14:paraId="3BB79D23" w14:textId="77777777" w:rsidR="007E687D" w:rsidRPr="006D1D2B" w:rsidRDefault="007E687D" w:rsidP="007E687D">
      <w:pPr>
        <w:pStyle w:val="Brdtext"/>
        <w:jc w:val="center"/>
        <w:rPr>
          <w:b/>
        </w:rPr>
      </w:pPr>
    </w:p>
    <w:p w14:paraId="1505D2AC" w14:textId="5948D364" w:rsidR="007E687D" w:rsidRPr="006D1D2B" w:rsidRDefault="00326A5F" w:rsidP="007E687D">
      <w:pPr>
        <w:pStyle w:val="Brdtext"/>
        <w:jc w:val="center"/>
      </w:pPr>
      <w:r w:rsidRPr="006D1D2B">
        <w:t>35 §</w:t>
      </w:r>
      <w:r w:rsidRPr="006D1D2B">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26CAB7F9" w14:textId="77777777" w:rsidTr="00975EA3">
        <w:tc>
          <w:tcPr>
            <w:tcW w:w="2500" w:type="pct"/>
            <w:shd w:val="clear" w:color="auto" w:fill="auto"/>
            <w:tcMar>
              <w:left w:w="0" w:type="dxa"/>
            </w:tcMar>
          </w:tcPr>
          <w:p w14:paraId="2E0313A7" w14:textId="256F1FB9" w:rsidR="007E687D" w:rsidRPr="006D1D2B" w:rsidRDefault="00326A5F" w:rsidP="007E687D">
            <w:pPr>
              <w:pStyle w:val="Brdtextmedindrag"/>
            </w:pPr>
            <w:r w:rsidRPr="006D1D2B">
              <w:rPr>
                <w:i/>
              </w:rPr>
              <w:t xml:space="preserve">Gör </w:t>
            </w:r>
            <w:proofErr w:type="gramStart"/>
            <w:r w:rsidRPr="006D1D2B">
              <w:rPr>
                <w:i/>
              </w:rPr>
              <w:t>någon</w:t>
            </w:r>
            <w:r w:rsidRPr="006D1D2B">
              <w:t xml:space="preserve"> intrång</w:t>
            </w:r>
            <w:proofErr w:type="gramEnd"/>
            <w:r w:rsidRPr="006D1D2B">
              <w:t xml:space="preserve"> i en mönster</w:t>
            </w:r>
            <w:r w:rsidRPr="006D1D2B">
              <w:softHyphen/>
              <w:t xml:space="preserve">rätt (mönsterintrång) </w:t>
            </w:r>
            <w:r w:rsidRPr="006D1D2B">
              <w:rPr>
                <w:i/>
              </w:rPr>
              <w:t>och sker</w:t>
            </w:r>
            <w:r w:rsidRPr="006D1D2B">
              <w:rPr>
                <w:iCs/>
              </w:rPr>
              <w:t xml:space="preserve"> </w:t>
            </w:r>
            <w:r w:rsidRPr="006D1D2B">
              <w:rPr>
                <w:i/>
              </w:rPr>
              <w:t>det</w:t>
            </w:r>
            <w:r w:rsidRPr="006D1D2B">
              <w:rPr>
                <w:iCs/>
              </w:rPr>
              <w:t xml:space="preserve"> uppsåtligen eller av grov oaktsam</w:t>
            </w:r>
            <w:r w:rsidRPr="006D1D2B">
              <w:rPr>
                <w:iCs/>
              </w:rPr>
              <w:softHyphen/>
              <w:t>het</w:t>
            </w:r>
            <w:r w:rsidRPr="006D1D2B">
              <w:rPr>
                <w:i/>
              </w:rPr>
              <w:t>,</w:t>
            </w:r>
            <w:r w:rsidRPr="006D1D2B">
              <w:t xml:space="preserve"> </w:t>
            </w:r>
            <w:r w:rsidRPr="006D1D2B">
              <w:rPr>
                <w:i/>
              </w:rPr>
              <w:t>skall</w:t>
            </w:r>
            <w:r w:rsidRPr="006D1D2B">
              <w:t xml:space="preserve"> </w:t>
            </w:r>
            <w:r w:rsidRPr="006D1D2B">
              <w:rPr>
                <w:i/>
              </w:rPr>
              <w:t>han eller hon dömas</w:t>
            </w:r>
            <w:r w:rsidRPr="006D1D2B">
              <w:t xml:space="preserve"> till böter eller fängelse i högst två år. </w:t>
            </w:r>
            <w:r w:rsidRPr="006D1D2B">
              <w:rPr>
                <w:i/>
              </w:rPr>
              <w:t>Den som har överträtt ett vites</w:t>
            </w:r>
            <w:r w:rsidRPr="006D1D2B">
              <w:rPr>
                <w:i/>
              </w:rPr>
              <w:softHyphen/>
              <w:t>för</w:t>
            </w:r>
            <w:r w:rsidRPr="006D1D2B">
              <w:rPr>
                <w:i/>
              </w:rPr>
              <w:softHyphen/>
              <w:t>bud enligt 35 b § får inte dömas till ansvar för intrång som omfattas av förbudet.</w:t>
            </w:r>
          </w:p>
        </w:tc>
        <w:tc>
          <w:tcPr>
            <w:tcW w:w="2500" w:type="pct"/>
            <w:shd w:val="clear" w:color="auto" w:fill="auto"/>
            <w:tcMar>
              <w:right w:w="0" w:type="dxa"/>
            </w:tcMar>
          </w:tcPr>
          <w:p w14:paraId="4715B4ED" w14:textId="1DD6C9C4" w:rsidR="007E687D" w:rsidRPr="006D1D2B" w:rsidRDefault="00326A5F" w:rsidP="007E687D">
            <w:pPr>
              <w:pStyle w:val="Brdtextmedindrag"/>
            </w:pPr>
            <w:r w:rsidRPr="006D1D2B">
              <w:rPr>
                <w:i/>
                <w:iCs/>
              </w:rPr>
              <w:t>Den som gör</w:t>
            </w:r>
            <w:r w:rsidRPr="006D1D2B">
              <w:t xml:space="preserve"> intrång i en mönster</w:t>
            </w:r>
            <w:r w:rsidRPr="006D1D2B">
              <w:softHyphen/>
              <w:t xml:space="preserve">rätt (mönsterintrång) </w:t>
            </w:r>
            <w:r w:rsidRPr="006D1D2B">
              <w:rPr>
                <w:i/>
                <w:iCs/>
              </w:rPr>
              <w:t>döms, om det sker</w:t>
            </w:r>
            <w:r w:rsidRPr="006D1D2B">
              <w:t xml:space="preserve"> uppsåtligen eller av grov oaktsamhet</w:t>
            </w:r>
            <w:r w:rsidRPr="006D1D2B">
              <w:rPr>
                <w:i/>
                <w:iCs/>
              </w:rPr>
              <w:t>,</w:t>
            </w:r>
            <w:r w:rsidRPr="006D1D2B">
              <w:t xml:space="preserve"> </w:t>
            </w:r>
            <w:r w:rsidRPr="006D1D2B">
              <w:rPr>
                <w:i/>
                <w:iCs/>
              </w:rPr>
              <w:t xml:space="preserve">för </w:t>
            </w:r>
            <w:r w:rsidRPr="006D1D2B">
              <w:rPr>
                <w:i/>
                <w:u w:val="single"/>
              </w:rPr>
              <w:t>mönster</w:t>
            </w:r>
            <w:r w:rsidRPr="006D1D2B">
              <w:rPr>
                <w:i/>
                <w:u w:val="single"/>
              </w:rPr>
              <w:softHyphen/>
              <w:t>skyddsbrott</w:t>
            </w:r>
            <w:r w:rsidRPr="006D1D2B">
              <w:rPr>
                <w:i/>
              </w:rPr>
              <w:t xml:space="preserve"> </w:t>
            </w:r>
            <w:r w:rsidRPr="006D1D2B">
              <w:t>till böter eller fängelse i högst två år.</w:t>
            </w:r>
          </w:p>
        </w:tc>
      </w:tr>
      <w:tr w:rsidR="007E687D" w:rsidRPr="006D1D2B" w14:paraId="3844A424" w14:textId="77777777" w:rsidTr="007E687D">
        <w:tc>
          <w:tcPr>
            <w:tcW w:w="2500" w:type="pct"/>
            <w:shd w:val="clear" w:color="auto" w:fill="auto"/>
            <w:tcMar>
              <w:left w:w="0" w:type="dxa"/>
            </w:tcMar>
          </w:tcPr>
          <w:p w14:paraId="1A644BA4" w14:textId="77777777" w:rsidR="007E687D" w:rsidRPr="006D1D2B" w:rsidRDefault="007E687D" w:rsidP="007E687D">
            <w:pPr>
              <w:pStyle w:val="Brdtextmedindrag"/>
            </w:pPr>
          </w:p>
        </w:tc>
        <w:tc>
          <w:tcPr>
            <w:tcW w:w="2500" w:type="pct"/>
            <w:shd w:val="clear" w:color="auto" w:fill="auto"/>
            <w:tcMar>
              <w:right w:w="0" w:type="dxa"/>
            </w:tcMar>
          </w:tcPr>
          <w:p w14:paraId="0AD408D8" w14:textId="77777777" w:rsidR="007E687D" w:rsidRPr="006D1D2B" w:rsidRDefault="00326A5F" w:rsidP="007E687D">
            <w:pPr>
              <w:pStyle w:val="Brdtextmedindrag"/>
              <w:rPr>
                <w:i/>
              </w:rPr>
            </w:pPr>
            <w:r w:rsidRPr="006D1D2B">
              <w:rPr>
                <w:i/>
              </w:rPr>
              <w:t xml:space="preserve">Om brottet begåtts uppsåtligen och är att anse som grovt, döms för </w:t>
            </w:r>
            <w:r w:rsidRPr="006D1D2B">
              <w:rPr>
                <w:i/>
                <w:u w:val="single"/>
              </w:rPr>
              <w:t>grovt mönsterskyddsbrott</w:t>
            </w:r>
            <w:r w:rsidRPr="006D1D2B">
              <w:rPr>
                <w:i/>
              </w:rPr>
              <w:t xml:space="preserve"> till fäng</w:t>
            </w:r>
            <w:r w:rsidRPr="006D1D2B">
              <w:rPr>
                <w:i/>
              </w:rPr>
              <w:softHyphen/>
              <w:t>el</w:t>
            </w:r>
            <w:r w:rsidRPr="006D1D2B">
              <w:rPr>
                <w:i/>
              </w:rPr>
              <w:softHyphen/>
              <w:t xml:space="preserve">se i lägst sex månader och högst sex år. Vid bedömningen av om brottet är grovt ska det särskilt beaktas om gärningen </w:t>
            </w:r>
          </w:p>
          <w:p w14:paraId="0363F753" w14:textId="77777777" w:rsidR="007E687D" w:rsidRPr="006D1D2B" w:rsidRDefault="00326A5F" w:rsidP="007E687D">
            <w:pPr>
              <w:pStyle w:val="Brdtextmedindrag"/>
              <w:rPr>
                <w:i/>
              </w:rPr>
            </w:pPr>
            <w:r w:rsidRPr="006D1D2B">
              <w:rPr>
                <w:i/>
              </w:rPr>
              <w:t>1. har föregåtts av särskild plane</w:t>
            </w:r>
            <w:r w:rsidRPr="006D1D2B">
              <w:rPr>
                <w:i/>
              </w:rPr>
              <w:softHyphen/>
              <w:t>ring,</w:t>
            </w:r>
          </w:p>
          <w:p w14:paraId="2D13EF1D" w14:textId="77777777" w:rsidR="007E687D" w:rsidRPr="006D1D2B" w:rsidRDefault="00326A5F" w:rsidP="007E687D">
            <w:pPr>
              <w:pStyle w:val="Brdtextmedindrag"/>
              <w:rPr>
                <w:i/>
              </w:rPr>
            </w:pPr>
            <w:r w:rsidRPr="006D1D2B">
              <w:rPr>
                <w:i/>
              </w:rPr>
              <w:t>2. har utgjort</w:t>
            </w:r>
            <w:r w:rsidRPr="006D1D2B">
              <w:t xml:space="preserve"> </w:t>
            </w:r>
            <w:r w:rsidRPr="006D1D2B">
              <w:rPr>
                <w:i/>
              </w:rPr>
              <w:t>ett led i en brotts</w:t>
            </w:r>
            <w:r w:rsidRPr="006D1D2B">
              <w:rPr>
                <w:i/>
              </w:rPr>
              <w:softHyphen/>
              <w:t>lighet som utövats i organiserad form,</w:t>
            </w:r>
          </w:p>
          <w:p w14:paraId="70C8FBB5" w14:textId="77777777" w:rsidR="007E687D" w:rsidRPr="006D1D2B" w:rsidRDefault="00326A5F" w:rsidP="007E687D">
            <w:pPr>
              <w:pStyle w:val="Brdtextmedindrag"/>
              <w:rPr>
                <w:i/>
              </w:rPr>
            </w:pPr>
            <w:r w:rsidRPr="006D1D2B">
              <w:rPr>
                <w:i/>
              </w:rPr>
              <w:t>3. har varit av större omfattning, eller</w:t>
            </w:r>
          </w:p>
          <w:p w14:paraId="14B67F77" w14:textId="696D363A" w:rsidR="007E687D" w:rsidRPr="006D1D2B" w:rsidRDefault="00326A5F" w:rsidP="007E687D">
            <w:pPr>
              <w:pStyle w:val="Brdtextmedindrag"/>
            </w:pPr>
            <w:r w:rsidRPr="006D1D2B">
              <w:rPr>
                <w:i/>
              </w:rPr>
              <w:t>4. annars har varit av särskilt farlig art.</w:t>
            </w:r>
          </w:p>
        </w:tc>
      </w:tr>
      <w:tr w:rsidR="007E687D" w:rsidRPr="006D1D2B" w14:paraId="431B2424" w14:textId="77777777" w:rsidTr="00D9237E">
        <w:tc>
          <w:tcPr>
            <w:tcW w:w="2500" w:type="pct"/>
            <w:shd w:val="clear" w:color="auto" w:fill="auto"/>
            <w:tcMar>
              <w:left w:w="0" w:type="dxa"/>
            </w:tcMar>
          </w:tcPr>
          <w:p w14:paraId="24544F90" w14:textId="77777777" w:rsidR="007E687D" w:rsidRPr="006D1D2B" w:rsidRDefault="007E687D" w:rsidP="007E687D">
            <w:pPr>
              <w:pStyle w:val="Brdtextmedindrag"/>
            </w:pPr>
          </w:p>
        </w:tc>
        <w:tc>
          <w:tcPr>
            <w:tcW w:w="2500" w:type="pct"/>
            <w:shd w:val="clear" w:color="auto" w:fill="auto"/>
            <w:tcMar>
              <w:right w:w="0" w:type="dxa"/>
            </w:tcMar>
          </w:tcPr>
          <w:p w14:paraId="517CFDA3" w14:textId="7845ED09" w:rsidR="007E687D" w:rsidRPr="006D1D2B" w:rsidRDefault="00326A5F" w:rsidP="007E687D">
            <w:pPr>
              <w:pStyle w:val="Brdtextmedindrag"/>
            </w:pPr>
            <w:r w:rsidRPr="006D1D2B">
              <w:rPr>
                <w:i/>
              </w:rPr>
              <w:t>Den som har överträtt ett vites</w:t>
            </w:r>
            <w:r w:rsidRPr="006D1D2B">
              <w:rPr>
                <w:i/>
              </w:rPr>
              <w:softHyphen/>
              <w:t>förbud enligt 35 b § får inte dömas till ansvar för intrång som omfattas av förbudet.</w:t>
            </w:r>
          </w:p>
        </w:tc>
      </w:tr>
      <w:tr w:rsidR="007E687D" w:rsidRPr="006D1D2B" w14:paraId="032F2426" w14:textId="77777777" w:rsidTr="00D9237E">
        <w:tc>
          <w:tcPr>
            <w:tcW w:w="2500" w:type="pct"/>
            <w:shd w:val="clear" w:color="auto" w:fill="auto"/>
            <w:tcMar>
              <w:left w:w="0" w:type="dxa"/>
            </w:tcMar>
          </w:tcPr>
          <w:p w14:paraId="662B0209" w14:textId="2FD27744" w:rsidR="007E687D" w:rsidRPr="006D1D2B" w:rsidRDefault="00326A5F" w:rsidP="007E687D">
            <w:pPr>
              <w:pStyle w:val="Brdtextmedindrag"/>
            </w:pPr>
            <w:r w:rsidRPr="006D1D2B">
              <w:t xml:space="preserve">För försök eller förberedelse till </w:t>
            </w:r>
            <w:r w:rsidRPr="006D1D2B">
              <w:rPr>
                <w:i/>
                <w:iCs/>
              </w:rPr>
              <w:t>brott enligt första stycket</w:t>
            </w:r>
            <w:r w:rsidRPr="006D1D2B">
              <w:t xml:space="preserve"> döms till ansvar enligt 23 kap. brottsbalken.</w:t>
            </w:r>
          </w:p>
        </w:tc>
        <w:tc>
          <w:tcPr>
            <w:tcW w:w="2500" w:type="pct"/>
            <w:shd w:val="clear" w:color="auto" w:fill="auto"/>
            <w:tcMar>
              <w:right w:w="0" w:type="dxa"/>
            </w:tcMar>
          </w:tcPr>
          <w:p w14:paraId="1AF9FB6C" w14:textId="2B95CAB2" w:rsidR="007E687D" w:rsidRPr="006D1D2B" w:rsidRDefault="00326A5F" w:rsidP="007E687D">
            <w:pPr>
              <w:pStyle w:val="Brdtextmedindrag"/>
            </w:pPr>
            <w:r w:rsidRPr="006D1D2B">
              <w:t xml:space="preserve">För försök eller förberedelse till </w:t>
            </w:r>
            <w:r w:rsidRPr="006D1D2B">
              <w:rPr>
                <w:i/>
                <w:iCs/>
              </w:rPr>
              <w:t>mönsterskyddsbrott eller grovt mönster</w:t>
            </w:r>
            <w:r w:rsidRPr="006D1D2B">
              <w:rPr>
                <w:i/>
                <w:iCs/>
              </w:rPr>
              <w:softHyphen/>
              <w:t>skyddsbrott</w:t>
            </w:r>
            <w:r w:rsidRPr="006D1D2B">
              <w:t xml:space="preserve"> döms</w:t>
            </w:r>
            <w:r w:rsidRPr="006D1D2B">
              <w:rPr>
                <w:i/>
              </w:rPr>
              <w:t xml:space="preserve"> det </w:t>
            </w:r>
            <w:r w:rsidRPr="006D1D2B">
              <w:t>till ansvar enligt 23 kap. brottsbalken.</w:t>
            </w:r>
          </w:p>
        </w:tc>
      </w:tr>
      <w:tr w:rsidR="007E687D" w:rsidRPr="006D1D2B" w14:paraId="4FDE9210" w14:textId="77777777" w:rsidTr="007E687D">
        <w:tc>
          <w:tcPr>
            <w:tcW w:w="2500" w:type="pct"/>
            <w:shd w:val="clear" w:color="auto" w:fill="auto"/>
            <w:tcMar>
              <w:left w:w="0" w:type="dxa"/>
            </w:tcMar>
          </w:tcPr>
          <w:p w14:paraId="08D5355E" w14:textId="03D0198C" w:rsidR="007E687D" w:rsidRPr="006D1D2B" w:rsidRDefault="00326A5F" w:rsidP="007E687D">
            <w:pPr>
              <w:pStyle w:val="Brdtextmedindrag"/>
            </w:pPr>
            <w:r w:rsidRPr="006D1D2B">
              <w:t xml:space="preserve">Åklagaren får väcka åtal för brott som avses i </w:t>
            </w:r>
            <w:r w:rsidRPr="006D1D2B">
              <w:rPr>
                <w:i/>
              </w:rPr>
              <w:t xml:space="preserve">första eller andra stycket </w:t>
            </w:r>
            <w:r w:rsidRPr="006D1D2B">
              <w:t xml:space="preserve">endast om </w:t>
            </w:r>
            <w:r w:rsidRPr="006D1D2B">
              <w:rPr>
                <w:i/>
              </w:rPr>
              <w:t xml:space="preserve">målsäganden anger brottet till åtal och </w:t>
            </w:r>
            <w:r w:rsidRPr="006D1D2B">
              <w:t>åtal</w:t>
            </w:r>
            <w:r w:rsidRPr="006D1D2B">
              <w:rPr>
                <w:i/>
              </w:rPr>
              <w:t xml:space="preserve"> av särskilda skäl</w:t>
            </w:r>
            <w:r w:rsidRPr="006D1D2B">
              <w:t xml:space="preserve"> är </w:t>
            </w:r>
            <w:r w:rsidRPr="006D1D2B">
              <w:rPr>
                <w:i/>
              </w:rPr>
              <w:t>påkallat</w:t>
            </w:r>
            <w:r w:rsidRPr="006D1D2B">
              <w:t xml:space="preserve"> från all</w:t>
            </w:r>
            <w:r w:rsidRPr="006D1D2B">
              <w:softHyphen/>
              <w:t>män synpunkt.</w:t>
            </w:r>
          </w:p>
        </w:tc>
        <w:tc>
          <w:tcPr>
            <w:tcW w:w="2500" w:type="pct"/>
            <w:shd w:val="clear" w:color="auto" w:fill="auto"/>
            <w:tcMar>
              <w:right w:w="0" w:type="dxa"/>
            </w:tcMar>
          </w:tcPr>
          <w:p w14:paraId="766D0826" w14:textId="0B14A84C" w:rsidR="007E687D" w:rsidRPr="006D1D2B" w:rsidRDefault="00326A5F" w:rsidP="007E687D">
            <w:pPr>
              <w:pStyle w:val="Brdtextmedindrag"/>
            </w:pPr>
            <w:r w:rsidRPr="006D1D2B">
              <w:t xml:space="preserve">Åklagaren får väcka åtal för brott som avses i </w:t>
            </w:r>
            <w:r w:rsidRPr="006D1D2B">
              <w:rPr>
                <w:i/>
              </w:rPr>
              <w:t>denna paragraf</w:t>
            </w:r>
            <w:r w:rsidRPr="006D1D2B">
              <w:t xml:space="preserve"> endast om åtal är </w:t>
            </w:r>
            <w:r w:rsidRPr="006D1D2B">
              <w:rPr>
                <w:i/>
              </w:rPr>
              <w:t>motiverat</w:t>
            </w:r>
            <w:r w:rsidRPr="006D1D2B">
              <w:t xml:space="preserve"> från allmän synpunkt.</w:t>
            </w:r>
          </w:p>
        </w:tc>
      </w:tr>
    </w:tbl>
    <w:p w14:paraId="358F944C" w14:textId="77777777" w:rsidR="007E687D" w:rsidRPr="006D1D2B" w:rsidRDefault="00326A5F" w:rsidP="00811E52">
      <w:pPr>
        <w:pStyle w:val="Slutstreck"/>
      </w:pPr>
      <w:r w:rsidRPr="006D1D2B">
        <w:lastRenderedPageBreak/>
        <w:t>                      </w:t>
      </w:r>
    </w:p>
    <w:p w14:paraId="6038E86C" w14:textId="11A93128" w:rsidR="007E687D" w:rsidRPr="006D1D2B" w:rsidRDefault="00326A5F" w:rsidP="007E687D">
      <w:pPr>
        <w:pStyle w:val="Brdtextmedindrag"/>
      </w:pPr>
      <w:r w:rsidRPr="006D1D2B">
        <w:t>Denna lag träder i kraft den 1 september 2020.</w:t>
      </w:r>
    </w:p>
    <w:p w14:paraId="77BA3475" w14:textId="77777777" w:rsidR="007E687D" w:rsidRPr="006D1D2B" w:rsidRDefault="007E687D" w:rsidP="007E687D">
      <w:pPr>
        <w:pStyle w:val="Brdtextmedindrag"/>
        <w:sectPr w:rsidR="007E687D" w:rsidRPr="006D1D2B" w:rsidSect="007E687D">
          <w:headerReference w:type="even" r:id="rId32"/>
          <w:headerReference w:type="default" r:id="rId33"/>
          <w:footerReference w:type="even" r:id="rId34"/>
          <w:footerReference w:type="default" r:id="rId35"/>
          <w:footerReference w:type="first" r:id="rId36"/>
          <w:footnotePr>
            <w:numRestart w:val="eachSect"/>
          </w:footnotePr>
          <w:pgSz w:w="9356" w:h="13721" w:code="9"/>
          <w:pgMar w:top="794" w:right="2438" w:bottom="1191" w:left="1021" w:header="0" w:footer="709" w:gutter="0"/>
          <w:cols w:space="708"/>
          <w:docGrid w:linePitch="360"/>
        </w:sectPr>
      </w:pPr>
    </w:p>
    <w:p w14:paraId="42511593" w14:textId="77777777" w:rsidR="007E687D" w:rsidRPr="006D1D2B" w:rsidRDefault="00326A5F" w:rsidP="007E687D">
      <w:pPr>
        <w:pStyle w:val="Rubrik2"/>
        <w:spacing w:before="0"/>
      </w:pPr>
      <w:bookmarkStart w:id="9" w:name="_Toc36716739"/>
      <w:r w:rsidRPr="006D1D2B">
        <w:lastRenderedPageBreak/>
        <w:t>Förslag till lag om ändring i lagen (1992:1685) om skydd för kretsmönster för halvledar</w:t>
      </w:r>
      <w:r w:rsidRPr="006D1D2B">
        <w:softHyphen/>
        <w:t>produkter</w:t>
      </w:r>
      <w:bookmarkEnd w:id="9"/>
    </w:p>
    <w:p w14:paraId="3BEB065D" w14:textId="77777777" w:rsidR="007E687D" w:rsidRPr="006D1D2B" w:rsidRDefault="00326A5F" w:rsidP="007E687D">
      <w:pPr>
        <w:pStyle w:val="Brdtextmedindrag"/>
        <w:ind w:firstLine="0"/>
      </w:pPr>
      <w:r w:rsidRPr="006D1D2B">
        <w:t>Härigenom föreskrivs att 9 § lagen (1992:1685) om skydd för krets</w:t>
      </w:r>
      <w:r w:rsidRPr="006D1D2B">
        <w:softHyphen/>
        <w:t>mönster för halvledarprodukter ska ha följande lydelse.</w:t>
      </w:r>
    </w:p>
    <w:p w14:paraId="22CF9424" w14:textId="4A3379ED" w:rsidR="007E687D" w:rsidRPr="006D1D2B"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2BA9218D" w14:textId="77777777" w:rsidTr="00AE41F9">
        <w:tc>
          <w:tcPr>
            <w:tcW w:w="2500" w:type="pct"/>
            <w:shd w:val="clear" w:color="auto" w:fill="auto"/>
            <w:tcMar>
              <w:left w:w="0" w:type="dxa"/>
            </w:tcMar>
          </w:tcPr>
          <w:p w14:paraId="31F0E2A3" w14:textId="77777777" w:rsidR="007E687D" w:rsidRPr="006D1D2B" w:rsidRDefault="00326A5F" w:rsidP="007E687D">
            <w:pPr>
              <w:pStyle w:val="Brdtext"/>
              <w:rPr>
                <w:i/>
              </w:rPr>
            </w:pPr>
            <w:r w:rsidRPr="006D1D2B">
              <w:rPr>
                <w:i/>
              </w:rPr>
              <w:t>Nuvarande lydelse</w:t>
            </w:r>
          </w:p>
        </w:tc>
        <w:tc>
          <w:tcPr>
            <w:tcW w:w="2500" w:type="pct"/>
            <w:shd w:val="clear" w:color="auto" w:fill="auto"/>
            <w:tcMar>
              <w:right w:w="0" w:type="dxa"/>
            </w:tcMar>
          </w:tcPr>
          <w:p w14:paraId="013364A8" w14:textId="77777777" w:rsidR="007E687D" w:rsidRPr="006D1D2B" w:rsidRDefault="00326A5F" w:rsidP="007E687D">
            <w:pPr>
              <w:pStyle w:val="Brdtext"/>
              <w:rPr>
                <w:i/>
              </w:rPr>
            </w:pPr>
            <w:r w:rsidRPr="006D1D2B">
              <w:rPr>
                <w:i/>
              </w:rPr>
              <w:t>Föreslagen lydelse</w:t>
            </w:r>
          </w:p>
        </w:tc>
      </w:tr>
    </w:tbl>
    <w:p w14:paraId="106958D7" w14:textId="77777777" w:rsidR="007E687D" w:rsidRPr="006D1D2B" w:rsidRDefault="007E687D" w:rsidP="007E687D">
      <w:pPr>
        <w:pStyle w:val="Brdtext"/>
        <w:jc w:val="center"/>
      </w:pPr>
    </w:p>
    <w:p w14:paraId="44DA261C" w14:textId="3481ED2C" w:rsidR="007E687D" w:rsidRPr="006D1D2B" w:rsidRDefault="00326A5F" w:rsidP="007E687D">
      <w:pPr>
        <w:pStyle w:val="Brdtext"/>
        <w:jc w:val="center"/>
      </w:pPr>
      <w:r w:rsidRPr="006D1D2B">
        <w:t>9 §</w:t>
      </w:r>
      <w:r w:rsidRPr="006D1D2B">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6B207116" w14:textId="77777777" w:rsidTr="00AE41F9">
        <w:tc>
          <w:tcPr>
            <w:tcW w:w="2500" w:type="pct"/>
            <w:shd w:val="clear" w:color="auto" w:fill="auto"/>
            <w:tcMar>
              <w:left w:w="0" w:type="dxa"/>
            </w:tcMar>
          </w:tcPr>
          <w:p w14:paraId="7FF4CAFC" w14:textId="2C66DD2A" w:rsidR="007E687D" w:rsidRPr="006D1D2B" w:rsidRDefault="00326A5F" w:rsidP="007E687D">
            <w:pPr>
              <w:pStyle w:val="Brdtextmedindrag"/>
            </w:pPr>
            <w:r w:rsidRPr="006D1D2B">
              <w:t xml:space="preserve">Den som uppsåtligen eller av grov oaktsamhet vidtar en åtgärd som innebär intrång i rätten enligt 2 § döms till böter eller fängelse i högst två år. </w:t>
            </w:r>
            <w:r w:rsidRPr="006D1D2B">
              <w:rPr>
                <w:i/>
              </w:rPr>
              <w:t>Den som har överträtt ett vitesförbud enligt 9 b § får inte dömas till ansvar för intrång som omfattas av förbudet.</w:t>
            </w:r>
          </w:p>
        </w:tc>
        <w:tc>
          <w:tcPr>
            <w:tcW w:w="2500" w:type="pct"/>
            <w:shd w:val="clear" w:color="auto" w:fill="auto"/>
            <w:tcMar>
              <w:right w:w="0" w:type="dxa"/>
            </w:tcMar>
          </w:tcPr>
          <w:p w14:paraId="6D1C20BA" w14:textId="21759D70" w:rsidR="007E687D" w:rsidRPr="006D1D2B" w:rsidRDefault="00326A5F" w:rsidP="007E687D">
            <w:pPr>
              <w:pStyle w:val="Brdtextmedindrag"/>
            </w:pPr>
            <w:r w:rsidRPr="006D1D2B">
              <w:t>Den som uppsåtligen eller av grov oaktsamhet vidtar en åtgärd som innebär intrång i rätten enligt 2 §</w:t>
            </w:r>
            <w:r w:rsidRPr="006D1D2B">
              <w:rPr>
                <w:i/>
              </w:rPr>
              <w:t xml:space="preserve"> </w:t>
            </w:r>
            <w:r w:rsidRPr="006D1D2B">
              <w:t xml:space="preserve">döms </w:t>
            </w:r>
            <w:r w:rsidRPr="006D1D2B">
              <w:rPr>
                <w:i/>
                <w:iCs/>
              </w:rPr>
              <w:t>för</w:t>
            </w:r>
            <w:r w:rsidRPr="006D1D2B">
              <w:rPr>
                <w:i/>
              </w:rPr>
              <w:t xml:space="preserve"> </w:t>
            </w:r>
            <w:r w:rsidRPr="006D1D2B">
              <w:rPr>
                <w:i/>
                <w:u w:val="single"/>
              </w:rPr>
              <w:t>kretsmönsterbrott</w:t>
            </w:r>
            <w:r w:rsidRPr="006D1D2B">
              <w:t xml:space="preserve"> till böter eller fängelse i högst två år.</w:t>
            </w:r>
          </w:p>
        </w:tc>
      </w:tr>
      <w:tr w:rsidR="007E687D" w:rsidRPr="006D1D2B" w14:paraId="463A71AF" w14:textId="77777777" w:rsidTr="00AE41F9">
        <w:tc>
          <w:tcPr>
            <w:tcW w:w="2500" w:type="pct"/>
            <w:shd w:val="clear" w:color="auto" w:fill="auto"/>
            <w:tcMar>
              <w:left w:w="0" w:type="dxa"/>
            </w:tcMar>
          </w:tcPr>
          <w:p w14:paraId="6300535A" w14:textId="77777777" w:rsidR="007E687D" w:rsidRPr="006D1D2B" w:rsidRDefault="007E687D" w:rsidP="007E687D">
            <w:pPr>
              <w:pStyle w:val="Brdtextmedindrag"/>
            </w:pPr>
          </w:p>
        </w:tc>
        <w:tc>
          <w:tcPr>
            <w:tcW w:w="2500" w:type="pct"/>
            <w:shd w:val="clear" w:color="auto" w:fill="auto"/>
            <w:tcMar>
              <w:right w:w="0" w:type="dxa"/>
            </w:tcMar>
          </w:tcPr>
          <w:p w14:paraId="197EB95E" w14:textId="77777777" w:rsidR="007E687D" w:rsidRPr="006D1D2B" w:rsidRDefault="00326A5F" w:rsidP="007E687D">
            <w:pPr>
              <w:pStyle w:val="Brdtextmedindrag"/>
              <w:rPr>
                <w:i/>
              </w:rPr>
            </w:pPr>
            <w:r w:rsidRPr="006D1D2B">
              <w:rPr>
                <w:i/>
              </w:rPr>
              <w:t xml:space="preserve">Om brottet begåtts uppsåtligen och är att anse som grovt, döms för </w:t>
            </w:r>
            <w:r w:rsidRPr="006D1D2B">
              <w:rPr>
                <w:i/>
                <w:u w:val="single"/>
              </w:rPr>
              <w:t>grovt kretsmönsterbrott</w:t>
            </w:r>
            <w:r w:rsidRPr="006D1D2B">
              <w:rPr>
                <w:i/>
              </w:rPr>
              <w:t xml:space="preserve"> till fäng</w:t>
            </w:r>
            <w:r w:rsidRPr="006D1D2B">
              <w:rPr>
                <w:i/>
              </w:rPr>
              <w:softHyphen/>
              <w:t xml:space="preserve">else i lägst sex månader och högst sex år. Vid bedömningen av om brottet är grovt ska det särskilt beaktas om gärningen </w:t>
            </w:r>
          </w:p>
          <w:p w14:paraId="2D9A17CD" w14:textId="77777777" w:rsidR="007E687D" w:rsidRPr="006D1D2B" w:rsidRDefault="00326A5F" w:rsidP="007E687D">
            <w:pPr>
              <w:pStyle w:val="Brdtextmedindrag"/>
              <w:rPr>
                <w:i/>
              </w:rPr>
            </w:pPr>
            <w:r w:rsidRPr="006D1D2B">
              <w:rPr>
                <w:i/>
              </w:rPr>
              <w:t>1. har föregåtts av särskild plane</w:t>
            </w:r>
            <w:r w:rsidRPr="006D1D2B">
              <w:rPr>
                <w:i/>
              </w:rPr>
              <w:softHyphen/>
              <w:t>ring,</w:t>
            </w:r>
          </w:p>
          <w:p w14:paraId="0B8FE659" w14:textId="77777777" w:rsidR="007E687D" w:rsidRPr="006D1D2B" w:rsidRDefault="00326A5F" w:rsidP="007E687D">
            <w:pPr>
              <w:pStyle w:val="Brdtextmedindrag"/>
              <w:rPr>
                <w:i/>
              </w:rPr>
            </w:pPr>
            <w:r w:rsidRPr="006D1D2B">
              <w:rPr>
                <w:i/>
              </w:rPr>
              <w:t>2. har utgjort</w:t>
            </w:r>
            <w:r w:rsidRPr="006D1D2B">
              <w:t xml:space="preserve"> </w:t>
            </w:r>
            <w:r w:rsidRPr="006D1D2B">
              <w:rPr>
                <w:i/>
              </w:rPr>
              <w:t>ett led i en brotts</w:t>
            </w:r>
            <w:r w:rsidRPr="006D1D2B">
              <w:rPr>
                <w:i/>
              </w:rPr>
              <w:softHyphen/>
              <w:t>lighet som utövats i organiserad form,</w:t>
            </w:r>
          </w:p>
          <w:p w14:paraId="2A8493C3" w14:textId="77777777" w:rsidR="007E687D" w:rsidRPr="006D1D2B" w:rsidRDefault="00326A5F" w:rsidP="007E687D">
            <w:pPr>
              <w:pStyle w:val="Brdtextmedindrag"/>
              <w:rPr>
                <w:i/>
              </w:rPr>
            </w:pPr>
            <w:r w:rsidRPr="006D1D2B">
              <w:rPr>
                <w:i/>
              </w:rPr>
              <w:t>3. har varit av större omfattning, eller</w:t>
            </w:r>
          </w:p>
          <w:p w14:paraId="1E8A99C9" w14:textId="3B2578DB" w:rsidR="007E687D" w:rsidRPr="006D1D2B" w:rsidRDefault="00326A5F" w:rsidP="007E687D">
            <w:pPr>
              <w:pStyle w:val="Brdtextmedindrag"/>
            </w:pPr>
            <w:r w:rsidRPr="006D1D2B">
              <w:rPr>
                <w:i/>
              </w:rPr>
              <w:t>4. annars har varit av särskilt farlig art.</w:t>
            </w:r>
          </w:p>
        </w:tc>
      </w:tr>
      <w:tr w:rsidR="007E687D" w:rsidRPr="006D1D2B" w14:paraId="01C1662C" w14:textId="77777777" w:rsidTr="00D9237E">
        <w:tc>
          <w:tcPr>
            <w:tcW w:w="2500" w:type="pct"/>
            <w:shd w:val="clear" w:color="auto" w:fill="auto"/>
            <w:tcMar>
              <w:left w:w="0" w:type="dxa"/>
            </w:tcMar>
          </w:tcPr>
          <w:p w14:paraId="69B662C3" w14:textId="77777777" w:rsidR="007E687D" w:rsidRPr="006D1D2B" w:rsidRDefault="007E687D" w:rsidP="007E687D">
            <w:pPr>
              <w:pStyle w:val="Brdtextmedindrag"/>
            </w:pPr>
          </w:p>
        </w:tc>
        <w:tc>
          <w:tcPr>
            <w:tcW w:w="2500" w:type="pct"/>
            <w:shd w:val="clear" w:color="auto" w:fill="auto"/>
            <w:tcMar>
              <w:right w:w="0" w:type="dxa"/>
            </w:tcMar>
          </w:tcPr>
          <w:p w14:paraId="14F7CEB3" w14:textId="5F531374" w:rsidR="007E687D" w:rsidRPr="006D1D2B" w:rsidRDefault="00326A5F" w:rsidP="007E687D">
            <w:pPr>
              <w:pStyle w:val="Brdtextmedindrag"/>
            </w:pPr>
            <w:r w:rsidRPr="006D1D2B">
              <w:rPr>
                <w:i/>
              </w:rPr>
              <w:t>Den som har överträtt ett vites</w:t>
            </w:r>
            <w:r w:rsidRPr="006D1D2B">
              <w:rPr>
                <w:i/>
              </w:rPr>
              <w:softHyphen/>
              <w:t>förbud enligt 9 b § får inte dömas till ansvar för intrång som omfattas av förbudet.</w:t>
            </w:r>
          </w:p>
        </w:tc>
      </w:tr>
      <w:tr w:rsidR="007E687D" w:rsidRPr="006D1D2B" w14:paraId="2367379A" w14:textId="77777777" w:rsidTr="00D9237E">
        <w:tc>
          <w:tcPr>
            <w:tcW w:w="2500" w:type="pct"/>
            <w:shd w:val="clear" w:color="auto" w:fill="auto"/>
            <w:tcMar>
              <w:left w:w="0" w:type="dxa"/>
            </w:tcMar>
          </w:tcPr>
          <w:p w14:paraId="2899F32B" w14:textId="74EA6E4B" w:rsidR="007E687D" w:rsidRPr="006D1D2B" w:rsidRDefault="00326A5F" w:rsidP="007E687D">
            <w:pPr>
              <w:pStyle w:val="Brdtextmedindrag"/>
            </w:pPr>
            <w:r w:rsidRPr="006D1D2B">
              <w:t xml:space="preserve">För försök eller förberedelse till </w:t>
            </w:r>
            <w:r w:rsidRPr="006D1D2B">
              <w:rPr>
                <w:i/>
                <w:iCs/>
              </w:rPr>
              <w:t>brott enligt första stycket</w:t>
            </w:r>
            <w:r w:rsidRPr="006D1D2B">
              <w:t xml:space="preserve"> döms till ansvar enligt 23 kap. brottsbalken.</w:t>
            </w:r>
          </w:p>
        </w:tc>
        <w:tc>
          <w:tcPr>
            <w:tcW w:w="2500" w:type="pct"/>
            <w:shd w:val="clear" w:color="auto" w:fill="auto"/>
            <w:tcMar>
              <w:right w:w="0" w:type="dxa"/>
            </w:tcMar>
          </w:tcPr>
          <w:p w14:paraId="35128AE5" w14:textId="60962E34" w:rsidR="007E687D" w:rsidRPr="006D1D2B" w:rsidRDefault="00326A5F" w:rsidP="007E687D">
            <w:pPr>
              <w:pStyle w:val="Brdtextmedindrag"/>
            </w:pPr>
            <w:r w:rsidRPr="006D1D2B">
              <w:t xml:space="preserve">För försök eller förberedelse till </w:t>
            </w:r>
            <w:r w:rsidRPr="006D1D2B">
              <w:rPr>
                <w:i/>
                <w:iCs/>
              </w:rPr>
              <w:t>kretsmönsterbrott eller grovt krets</w:t>
            </w:r>
            <w:r w:rsidRPr="006D1D2B">
              <w:rPr>
                <w:i/>
                <w:iCs/>
              </w:rPr>
              <w:softHyphen/>
              <w:t>mönsterbrott</w:t>
            </w:r>
            <w:r w:rsidRPr="006D1D2B">
              <w:t xml:space="preserve"> döms </w:t>
            </w:r>
            <w:r w:rsidRPr="006D1D2B">
              <w:rPr>
                <w:i/>
              </w:rPr>
              <w:t>det</w:t>
            </w:r>
            <w:r w:rsidRPr="006D1D2B">
              <w:t xml:space="preserve"> till ansvar enligt 23 kap. brottsbalken. </w:t>
            </w:r>
          </w:p>
        </w:tc>
      </w:tr>
      <w:tr w:rsidR="007E687D" w:rsidRPr="006D1D2B" w14:paraId="01F58B44" w14:textId="77777777" w:rsidTr="007E687D">
        <w:tc>
          <w:tcPr>
            <w:tcW w:w="2500" w:type="pct"/>
            <w:shd w:val="clear" w:color="auto" w:fill="auto"/>
            <w:tcMar>
              <w:left w:w="0" w:type="dxa"/>
            </w:tcMar>
          </w:tcPr>
          <w:p w14:paraId="2B0C7E8C" w14:textId="3775B859" w:rsidR="007E687D" w:rsidRPr="006D1D2B" w:rsidRDefault="00326A5F" w:rsidP="007E687D">
            <w:pPr>
              <w:pStyle w:val="Brdtextmedindrag"/>
            </w:pPr>
            <w:r w:rsidRPr="006D1D2B">
              <w:rPr>
                <w:i/>
              </w:rPr>
              <w:t>Åklagare</w:t>
            </w:r>
            <w:r w:rsidRPr="006D1D2B">
              <w:t xml:space="preserve"> får väcka åtal för brott </w:t>
            </w:r>
            <w:r w:rsidRPr="006D1D2B">
              <w:rPr>
                <w:i/>
              </w:rPr>
              <w:t>enligt första eller andra stycket</w:t>
            </w:r>
            <w:r w:rsidRPr="006D1D2B">
              <w:t xml:space="preserve"> endast om </w:t>
            </w:r>
            <w:r w:rsidRPr="006D1D2B">
              <w:rPr>
                <w:i/>
              </w:rPr>
              <w:t>målsäganden</w:t>
            </w:r>
            <w:r w:rsidRPr="006D1D2B">
              <w:t xml:space="preserve"> </w:t>
            </w:r>
            <w:r w:rsidRPr="006D1D2B">
              <w:rPr>
                <w:i/>
              </w:rPr>
              <w:t xml:space="preserve">anger brottet till åtal eller </w:t>
            </w:r>
            <w:r w:rsidRPr="006D1D2B">
              <w:t xml:space="preserve">åtal är </w:t>
            </w:r>
            <w:r w:rsidRPr="006D1D2B">
              <w:rPr>
                <w:i/>
              </w:rPr>
              <w:t xml:space="preserve">påkallat </w:t>
            </w:r>
            <w:r w:rsidRPr="006D1D2B">
              <w:t>från allmän synpunkt.</w:t>
            </w:r>
          </w:p>
        </w:tc>
        <w:tc>
          <w:tcPr>
            <w:tcW w:w="2500" w:type="pct"/>
            <w:shd w:val="clear" w:color="auto" w:fill="auto"/>
            <w:tcMar>
              <w:right w:w="0" w:type="dxa"/>
            </w:tcMar>
          </w:tcPr>
          <w:p w14:paraId="195F8ECA" w14:textId="3A2E040D" w:rsidR="007E687D" w:rsidRPr="006D1D2B" w:rsidRDefault="00326A5F" w:rsidP="007E687D">
            <w:pPr>
              <w:pStyle w:val="Brdtextmedindrag"/>
            </w:pPr>
            <w:r w:rsidRPr="006D1D2B">
              <w:rPr>
                <w:i/>
              </w:rPr>
              <w:t>Åklagaren</w:t>
            </w:r>
            <w:r w:rsidRPr="006D1D2B">
              <w:t xml:space="preserve"> får väcka åtal för brott endast om åtal är </w:t>
            </w:r>
            <w:r w:rsidRPr="006D1D2B">
              <w:rPr>
                <w:i/>
              </w:rPr>
              <w:t>motiverat</w:t>
            </w:r>
            <w:r w:rsidRPr="006D1D2B">
              <w:t xml:space="preserve"> från allmän synpunkt.</w:t>
            </w:r>
          </w:p>
        </w:tc>
      </w:tr>
    </w:tbl>
    <w:p w14:paraId="61E572D3" w14:textId="77777777" w:rsidR="007E687D" w:rsidRPr="006D1D2B" w:rsidRDefault="00326A5F" w:rsidP="00811E52">
      <w:pPr>
        <w:pStyle w:val="Slutstreck"/>
      </w:pPr>
      <w:r w:rsidRPr="006D1D2B">
        <w:lastRenderedPageBreak/>
        <w:t>                      </w:t>
      </w:r>
    </w:p>
    <w:p w14:paraId="3A72E51D" w14:textId="1CB7396E" w:rsidR="007E687D" w:rsidRPr="006D1D2B" w:rsidRDefault="00326A5F" w:rsidP="007E687D">
      <w:pPr>
        <w:pStyle w:val="Brdtextmedindrag"/>
      </w:pPr>
      <w:r w:rsidRPr="006D1D2B">
        <w:t>Denna lag träder i kraft den 1 september 2020.</w:t>
      </w:r>
    </w:p>
    <w:p w14:paraId="3990DCBC" w14:textId="77777777" w:rsidR="007E687D" w:rsidRPr="006D1D2B" w:rsidRDefault="007E687D" w:rsidP="007E687D">
      <w:pPr>
        <w:pStyle w:val="Brdtextmedindrag"/>
        <w:sectPr w:rsidR="007E687D" w:rsidRPr="006D1D2B" w:rsidSect="007E687D">
          <w:headerReference w:type="even" r:id="rId37"/>
          <w:headerReference w:type="default" r:id="rId38"/>
          <w:footerReference w:type="even" r:id="rId39"/>
          <w:footerReference w:type="default" r:id="rId40"/>
          <w:footerReference w:type="first" r:id="rId41"/>
          <w:footnotePr>
            <w:numRestart w:val="eachSect"/>
          </w:footnotePr>
          <w:pgSz w:w="9356" w:h="13721" w:code="9"/>
          <w:pgMar w:top="794" w:right="2438" w:bottom="1191" w:left="1021" w:header="0" w:footer="709" w:gutter="0"/>
          <w:cols w:space="708"/>
          <w:docGrid w:linePitch="360"/>
        </w:sectPr>
      </w:pPr>
    </w:p>
    <w:p w14:paraId="56095CC9" w14:textId="77777777" w:rsidR="007E687D" w:rsidRPr="006D1D2B" w:rsidRDefault="00326A5F" w:rsidP="007E687D">
      <w:pPr>
        <w:pStyle w:val="Rubrik2"/>
        <w:spacing w:before="0"/>
      </w:pPr>
      <w:bookmarkStart w:id="10" w:name="_Toc36716740"/>
      <w:r w:rsidRPr="006D1D2B">
        <w:lastRenderedPageBreak/>
        <w:t>Förslag till lag om ändring i växtförädlarrättslagen (1997:306)</w:t>
      </w:r>
      <w:bookmarkEnd w:id="10"/>
    </w:p>
    <w:p w14:paraId="781AF858" w14:textId="77777777" w:rsidR="007E687D" w:rsidRPr="006D1D2B" w:rsidRDefault="00326A5F" w:rsidP="007E687D">
      <w:pPr>
        <w:pStyle w:val="Brdtextmedindrag"/>
        <w:ind w:firstLine="0"/>
      </w:pPr>
      <w:r w:rsidRPr="006D1D2B">
        <w:t>Härigenom föreskrivs att 9 kap. 1 § växtförädlarrättslagen (1997:306) ska ha följande lydelse.</w:t>
      </w:r>
    </w:p>
    <w:p w14:paraId="3C22EB08" w14:textId="58ED5413" w:rsidR="007E687D" w:rsidRPr="006D1D2B"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2A2DD819" w14:textId="77777777" w:rsidTr="00AE41F9">
        <w:tc>
          <w:tcPr>
            <w:tcW w:w="2500" w:type="pct"/>
            <w:shd w:val="clear" w:color="auto" w:fill="auto"/>
            <w:tcMar>
              <w:left w:w="0" w:type="dxa"/>
            </w:tcMar>
          </w:tcPr>
          <w:p w14:paraId="7C026D67" w14:textId="77777777" w:rsidR="007E687D" w:rsidRPr="006D1D2B" w:rsidRDefault="00326A5F" w:rsidP="007E687D">
            <w:pPr>
              <w:pStyle w:val="Brdtext"/>
              <w:rPr>
                <w:i/>
              </w:rPr>
            </w:pPr>
            <w:r w:rsidRPr="006D1D2B">
              <w:rPr>
                <w:i/>
              </w:rPr>
              <w:t>Nuvarande lydelse</w:t>
            </w:r>
          </w:p>
        </w:tc>
        <w:tc>
          <w:tcPr>
            <w:tcW w:w="2500" w:type="pct"/>
            <w:shd w:val="clear" w:color="auto" w:fill="auto"/>
            <w:tcMar>
              <w:right w:w="0" w:type="dxa"/>
            </w:tcMar>
          </w:tcPr>
          <w:p w14:paraId="042C14FD" w14:textId="77777777" w:rsidR="007E687D" w:rsidRPr="006D1D2B" w:rsidRDefault="00326A5F" w:rsidP="007E687D">
            <w:pPr>
              <w:pStyle w:val="Brdtext"/>
              <w:rPr>
                <w:i/>
              </w:rPr>
            </w:pPr>
            <w:r w:rsidRPr="006D1D2B">
              <w:rPr>
                <w:i/>
              </w:rPr>
              <w:t>Föreslagen lydelse</w:t>
            </w:r>
          </w:p>
        </w:tc>
      </w:tr>
    </w:tbl>
    <w:p w14:paraId="3BC7F4AC" w14:textId="4287513D" w:rsidR="007E687D" w:rsidRPr="006D1D2B" w:rsidRDefault="00326A5F" w:rsidP="007E687D">
      <w:pPr>
        <w:pStyle w:val="Brdtext"/>
        <w:spacing w:before="230"/>
        <w:jc w:val="center"/>
        <w:rPr>
          <w:b/>
        </w:rPr>
      </w:pPr>
      <w:r w:rsidRPr="006D1D2B">
        <w:rPr>
          <w:b/>
        </w:rPr>
        <w:t>9 kap.</w:t>
      </w:r>
    </w:p>
    <w:p w14:paraId="0102502B" w14:textId="4CCD7072" w:rsidR="007E687D" w:rsidRPr="006D1D2B" w:rsidRDefault="00326A5F" w:rsidP="007E687D">
      <w:pPr>
        <w:pStyle w:val="Brdtext"/>
        <w:jc w:val="center"/>
      </w:pPr>
      <w:r w:rsidRPr="006D1D2B">
        <w:t>1 §</w:t>
      </w: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5E1BF4B9" w14:textId="77777777" w:rsidTr="00AE41F9">
        <w:tc>
          <w:tcPr>
            <w:tcW w:w="2500" w:type="pct"/>
            <w:shd w:val="clear" w:color="auto" w:fill="auto"/>
            <w:tcMar>
              <w:left w:w="0" w:type="dxa"/>
            </w:tcMar>
          </w:tcPr>
          <w:p w14:paraId="50CA2164" w14:textId="69EB4ACC" w:rsidR="007E687D" w:rsidRPr="006D1D2B" w:rsidRDefault="00326A5F" w:rsidP="007E687D">
            <w:pPr>
              <w:pStyle w:val="Brdtextmedindrag"/>
            </w:pPr>
            <w:r w:rsidRPr="006D1D2B">
              <w:t xml:space="preserve">Den som uppsåtligen eller av grov oaktsamhet gör intrång i en växtförädlarrätt döms till böter eller fängelse i högst två år. </w:t>
            </w:r>
            <w:r w:rsidRPr="006D1D2B">
              <w:rPr>
                <w:i/>
              </w:rPr>
              <w:t>Den som har överträtt ett vitesförbud enligt 2 § får inte dömas till ansvar för intrång som omfattas av förbudet.</w:t>
            </w:r>
          </w:p>
        </w:tc>
        <w:tc>
          <w:tcPr>
            <w:tcW w:w="2500" w:type="pct"/>
            <w:shd w:val="clear" w:color="auto" w:fill="auto"/>
            <w:tcMar>
              <w:right w:w="0" w:type="dxa"/>
            </w:tcMar>
          </w:tcPr>
          <w:p w14:paraId="02A1633B" w14:textId="77777777" w:rsidR="007E687D" w:rsidRPr="006D1D2B" w:rsidRDefault="00326A5F" w:rsidP="007E687D">
            <w:pPr>
              <w:pStyle w:val="Brdtextmedindrag"/>
            </w:pPr>
            <w:r w:rsidRPr="006D1D2B">
              <w:t xml:space="preserve">Den som uppsåtligen eller av grov oaktsamhet gör intrång i en växtförädlarrätt döms </w:t>
            </w:r>
            <w:r w:rsidRPr="006D1D2B">
              <w:rPr>
                <w:i/>
                <w:iCs/>
              </w:rPr>
              <w:t xml:space="preserve">för </w:t>
            </w:r>
            <w:r w:rsidRPr="006D1D2B">
              <w:rPr>
                <w:i/>
                <w:u w:val="single"/>
              </w:rPr>
              <w:t>växt</w:t>
            </w:r>
            <w:r w:rsidRPr="006D1D2B">
              <w:rPr>
                <w:i/>
                <w:u w:val="single"/>
              </w:rPr>
              <w:softHyphen/>
              <w:t>förädlar</w:t>
            </w:r>
            <w:r w:rsidRPr="006D1D2B">
              <w:rPr>
                <w:i/>
                <w:u w:val="single"/>
              </w:rPr>
              <w:softHyphen/>
              <w:t>rätts</w:t>
            </w:r>
            <w:r w:rsidRPr="006D1D2B">
              <w:rPr>
                <w:i/>
                <w:u w:val="single"/>
              </w:rPr>
              <w:softHyphen/>
              <w:t>brott</w:t>
            </w:r>
            <w:r w:rsidRPr="006D1D2B">
              <w:t xml:space="preserve"> till böter eller fängelse i högst två år.</w:t>
            </w:r>
          </w:p>
          <w:p w14:paraId="04689039" w14:textId="77777777" w:rsidR="007E687D" w:rsidRPr="006D1D2B" w:rsidRDefault="007E687D" w:rsidP="007E687D">
            <w:pPr>
              <w:pStyle w:val="Brdtextmedindrag"/>
              <w:ind w:firstLine="0"/>
            </w:pPr>
          </w:p>
          <w:p w14:paraId="756FD3C4" w14:textId="77777777" w:rsidR="007E687D" w:rsidRPr="006D1D2B" w:rsidRDefault="007E687D" w:rsidP="007E687D">
            <w:pPr>
              <w:pStyle w:val="Brdtextmedindrag"/>
            </w:pPr>
          </w:p>
        </w:tc>
      </w:tr>
      <w:tr w:rsidR="007E687D" w:rsidRPr="006D1D2B" w14:paraId="1A15F4EC" w14:textId="77777777" w:rsidTr="00AE41F9">
        <w:tc>
          <w:tcPr>
            <w:tcW w:w="2500" w:type="pct"/>
            <w:shd w:val="clear" w:color="auto" w:fill="auto"/>
            <w:tcMar>
              <w:left w:w="0" w:type="dxa"/>
            </w:tcMar>
          </w:tcPr>
          <w:p w14:paraId="3FF20CC4" w14:textId="77777777" w:rsidR="007E687D" w:rsidRPr="006D1D2B" w:rsidRDefault="007E687D" w:rsidP="007E687D">
            <w:pPr>
              <w:pStyle w:val="Brdtextmedindrag"/>
            </w:pPr>
          </w:p>
        </w:tc>
        <w:tc>
          <w:tcPr>
            <w:tcW w:w="2500" w:type="pct"/>
            <w:shd w:val="clear" w:color="auto" w:fill="auto"/>
            <w:tcMar>
              <w:right w:w="0" w:type="dxa"/>
            </w:tcMar>
          </w:tcPr>
          <w:p w14:paraId="342BA9ED" w14:textId="77777777" w:rsidR="007E687D" w:rsidRPr="006D1D2B" w:rsidRDefault="00326A5F" w:rsidP="007E687D">
            <w:pPr>
              <w:pStyle w:val="Brdtextmedindrag"/>
              <w:rPr>
                <w:i/>
              </w:rPr>
            </w:pPr>
            <w:r w:rsidRPr="006D1D2B">
              <w:rPr>
                <w:i/>
              </w:rPr>
              <w:t xml:space="preserve">Om brottet begåtts uppsåtligen och är att anse som grovt, döms för </w:t>
            </w:r>
            <w:r w:rsidRPr="006D1D2B">
              <w:rPr>
                <w:i/>
                <w:u w:val="single"/>
              </w:rPr>
              <w:t>grovt växtförädlarrättsbrott</w:t>
            </w:r>
            <w:r w:rsidRPr="006D1D2B">
              <w:rPr>
                <w:i/>
              </w:rPr>
              <w:t xml:space="preserve"> till fäng</w:t>
            </w:r>
            <w:r w:rsidRPr="006D1D2B">
              <w:rPr>
                <w:i/>
              </w:rPr>
              <w:softHyphen/>
              <w:t xml:space="preserve">else i lägst sex månader och högst sex år. Vid bedömningen av om brottet är grovt ska det särskilt beaktas om gärningen </w:t>
            </w:r>
          </w:p>
          <w:p w14:paraId="0A22C02B" w14:textId="77777777" w:rsidR="007E687D" w:rsidRPr="006D1D2B" w:rsidRDefault="00326A5F" w:rsidP="007E687D">
            <w:pPr>
              <w:pStyle w:val="Brdtextmedindrag"/>
              <w:rPr>
                <w:i/>
              </w:rPr>
            </w:pPr>
            <w:r w:rsidRPr="006D1D2B">
              <w:rPr>
                <w:i/>
              </w:rPr>
              <w:t>1. har föregåtts av särskild plane</w:t>
            </w:r>
            <w:r w:rsidRPr="006D1D2B">
              <w:rPr>
                <w:i/>
              </w:rPr>
              <w:softHyphen/>
              <w:t>ring,</w:t>
            </w:r>
          </w:p>
          <w:p w14:paraId="7232E7A4" w14:textId="77777777" w:rsidR="007E687D" w:rsidRPr="006D1D2B" w:rsidRDefault="00326A5F" w:rsidP="007E687D">
            <w:pPr>
              <w:pStyle w:val="Brdtextmedindrag"/>
              <w:rPr>
                <w:i/>
              </w:rPr>
            </w:pPr>
            <w:r w:rsidRPr="006D1D2B">
              <w:rPr>
                <w:i/>
              </w:rPr>
              <w:t>2. har utgjort</w:t>
            </w:r>
            <w:r w:rsidRPr="006D1D2B">
              <w:t xml:space="preserve"> </w:t>
            </w:r>
            <w:r w:rsidRPr="006D1D2B">
              <w:rPr>
                <w:i/>
              </w:rPr>
              <w:t>ett led i en brotts</w:t>
            </w:r>
            <w:r w:rsidRPr="006D1D2B">
              <w:rPr>
                <w:i/>
              </w:rPr>
              <w:softHyphen/>
              <w:t>lighet som utövats i organiserad form,</w:t>
            </w:r>
          </w:p>
          <w:p w14:paraId="25ED7D5C" w14:textId="77777777" w:rsidR="007E687D" w:rsidRPr="006D1D2B" w:rsidRDefault="00326A5F" w:rsidP="007E687D">
            <w:pPr>
              <w:pStyle w:val="Brdtextmedindrag"/>
              <w:rPr>
                <w:i/>
              </w:rPr>
            </w:pPr>
            <w:r w:rsidRPr="006D1D2B">
              <w:rPr>
                <w:i/>
              </w:rPr>
              <w:t>3. har varit av större omfattning, eller</w:t>
            </w:r>
          </w:p>
          <w:p w14:paraId="43E09737" w14:textId="22EEF2CA" w:rsidR="007E687D" w:rsidRPr="006D1D2B" w:rsidRDefault="00326A5F" w:rsidP="007E687D">
            <w:pPr>
              <w:pStyle w:val="Brdtextmedindrag"/>
            </w:pPr>
            <w:r w:rsidRPr="006D1D2B">
              <w:rPr>
                <w:i/>
              </w:rPr>
              <w:t>4. annars har varit av särskilt farlig art.</w:t>
            </w:r>
          </w:p>
        </w:tc>
      </w:tr>
      <w:tr w:rsidR="007E687D" w:rsidRPr="006D1D2B" w14:paraId="5543868A" w14:textId="77777777" w:rsidTr="00D9237E">
        <w:tc>
          <w:tcPr>
            <w:tcW w:w="2500" w:type="pct"/>
            <w:shd w:val="clear" w:color="auto" w:fill="auto"/>
            <w:tcMar>
              <w:left w:w="0" w:type="dxa"/>
            </w:tcMar>
          </w:tcPr>
          <w:p w14:paraId="14ED76D2" w14:textId="77777777" w:rsidR="007E687D" w:rsidRPr="006D1D2B" w:rsidRDefault="007E687D" w:rsidP="007E687D">
            <w:pPr>
              <w:pStyle w:val="Brdtextmedindrag"/>
            </w:pPr>
          </w:p>
        </w:tc>
        <w:tc>
          <w:tcPr>
            <w:tcW w:w="2500" w:type="pct"/>
            <w:shd w:val="clear" w:color="auto" w:fill="auto"/>
            <w:tcMar>
              <w:right w:w="0" w:type="dxa"/>
            </w:tcMar>
          </w:tcPr>
          <w:p w14:paraId="74F42530" w14:textId="43E4E3FC" w:rsidR="007E687D" w:rsidRPr="006D1D2B" w:rsidRDefault="00326A5F" w:rsidP="007E687D">
            <w:pPr>
              <w:pStyle w:val="Brdtextmedindrag"/>
            </w:pPr>
            <w:r w:rsidRPr="006D1D2B">
              <w:rPr>
                <w:i/>
              </w:rPr>
              <w:t>Den som har överträtt ett vites</w:t>
            </w:r>
            <w:r w:rsidRPr="006D1D2B">
              <w:rPr>
                <w:i/>
              </w:rPr>
              <w:softHyphen/>
              <w:t>förbud enligt 2 § får inte dömas till ansvar för intrång som omfattas av förbudet.</w:t>
            </w:r>
          </w:p>
        </w:tc>
      </w:tr>
      <w:tr w:rsidR="007E687D" w:rsidRPr="006D1D2B" w14:paraId="3F8FB0FD" w14:textId="77777777" w:rsidTr="00D9237E">
        <w:tc>
          <w:tcPr>
            <w:tcW w:w="2500" w:type="pct"/>
            <w:shd w:val="clear" w:color="auto" w:fill="auto"/>
            <w:tcMar>
              <w:left w:w="0" w:type="dxa"/>
            </w:tcMar>
          </w:tcPr>
          <w:p w14:paraId="2206478A" w14:textId="4064DEA1" w:rsidR="007E687D" w:rsidRPr="006D1D2B" w:rsidRDefault="00326A5F" w:rsidP="007E687D">
            <w:pPr>
              <w:pStyle w:val="Brdtextmedindrag"/>
            </w:pPr>
            <w:r w:rsidRPr="006D1D2B">
              <w:t xml:space="preserve">För försök eller förberedelse till </w:t>
            </w:r>
            <w:r w:rsidRPr="006D1D2B">
              <w:rPr>
                <w:i/>
                <w:iCs/>
              </w:rPr>
              <w:t>brott enligt första stycket</w:t>
            </w:r>
            <w:r w:rsidRPr="006D1D2B">
              <w:t xml:space="preserve"> döms till ansvar enligt 23 kap. brottsbalken.</w:t>
            </w:r>
          </w:p>
        </w:tc>
        <w:tc>
          <w:tcPr>
            <w:tcW w:w="2500" w:type="pct"/>
            <w:shd w:val="clear" w:color="auto" w:fill="auto"/>
            <w:tcMar>
              <w:right w:w="0" w:type="dxa"/>
            </w:tcMar>
          </w:tcPr>
          <w:p w14:paraId="65F33D9E" w14:textId="63F85FC6" w:rsidR="007E687D" w:rsidRPr="006D1D2B" w:rsidRDefault="00326A5F" w:rsidP="007E687D">
            <w:pPr>
              <w:pStyle w:val="Brdtextmedindrag"/>
            </w:pPr>
            <w:r w:rsidRPr="006D1D2B">
              <w:t xml:space="preserve">För försök eller förberedelse till </w:t>
            </w:r>
            <w:r w:rsidRPr="006D1D2B">
              <w:rPr>
                <w:i/>
              </w:rPr>
              <w:t>växt</w:t>
            </w:r>
            <w:r w:rsidRPr="006D1D2B">
              <w:rPr>
                <w:i/>
              </w:rPr>
              <w:softHyphen/>
              <w:t>förädlar</w:t>
            </w:r>
            <w:r w:rsidRPr="006D1D2B">
              <w:rPr>
                <w:i/>
              </w:rPr>
              <w:softHyphen/>
              <w:t>rätts</w:t>
            </w:r>
            <w:r w:rsidRPr="006D1D2B">
              <w:rPr>
                <w:i/>
              </w:rPr>
              <w:softHyphen/>
              <w:t>brott eller grovt växt</w:t>
            </w:r>
            <w:r w:rsidRPr="006D1D2B">
              <w:rPr>
                <w:i/>
              </w:rPr>
              <w:softHyphen/>
            </w:r>
            <w:r w:rsidRPr="006D1D2B">
              <w:rPr>
                <w:i/>
              </w:rPr>
              <w:softHyphen/>
            </w:r>
            <w:r w:rsidR="00E00B05">
              <w:rPr>
                <w:i/>
              </w:rPr>
              <w:softHyphen/>
            </w:r>
            <w:r w:rsidRPr="006D1D2B">
              <w:rPr>
                <w:i/>
              </w:rPr>
              <w:t xml:space="preserve">förädlarrättsbrott </w:t>
            </w:r>
            <w:r w:rsidRPr="006D1D2B">
              <w:t xml:space="preserve">döms </w:t>
            </w:r>
            <w:r w:rsidRPr="006D1D2B">
              <w:rPr>
                <w:i/>
              </w:rPr>
              <w:t>det</w:t>
            </w:r>
            <w:r w:rsidRPr="006D1D2B">
              <w:t xml:space="preserve"> till ansvar enligt 23 kap. brottsbalken</w:t>
            </w:r>
            <w:r w:rsidRPr="006D1D2B">
              <w:rPr>
                <w:i/>
              </w:rPr>
              <w:t xml:space="preserve">. </w:t>
            </w:r>
          </w:p>
        </w:tc>
      </w:tr>
      <w:tr w:rsidR="007E687D" w:rsidRPr="006D1D2B" w14:paraId="37563218" w14:textId="77777777" w:rsidTr="007E687D">
        <w:tc>
          <w:tcPr>
            <w:tcW w:w="2500" w:type="pct"/>
            <w:shd w:val="clear" w:color="auto" w:fill="auto"/>
            <w:tcMar>
              <w:left w:w="0" w:type="dxa"/>
            </w:tcMar>
          </w:tcPr>
          <w:p w14:paraId="08B881A0" w14:textId="1D3E0DE1" w:rsidR="007E687D" w:rsidRPr="006D1D2B" w:rsidRDefault="00326A5F" w:rsidP="007E687D">
            <w:pPr>
              <w:pStyle w:val="Brdtextmedindrag"/>
            </w:pPr>
            <w:r w:rsidRPr="006D1D2B">
              <w:t xml:space="preserve">Åklagaren får väcka åtal för brott som avses i </w:t>
            </w:r>
            <w:r w:rsidRPr="006D1D2B">
              <w:rPr>
                <w:i/>
              </w:rPr>
              <w:t>första eller andra stycket</w:t>
            </w:r>
            <w:r w:rsidRPr="006D1D2B">
              <w:t xml:space="preserve"> endast om </w:t>
            </w:r>
            <w:r w:rsidRPr="006D1D2B">
              <w:rPr>
                <w:i/>
              </w:rPr>
              <w:t xml:space="preserve">målsäganden anger brottet till åtal och </w:t>
            </w:r>
            <w:r w:rsidRPr="006D1D2B">
              <w:t>åtal</w:t>
            </w:r>
            <w:r w:rsidRPr="006D1D2B">
              <w:rPr>
                <w:i/>
              </w:rPr>
              <w:t xml:space="preserve"> av särskilda skäl </w:t>
            </w:r>
            <w:r w:rsidRPr="006D1D2B">
              <w:t>är</w:t>
            </w:r>
            <w:r w:rsidRPr="006D1D2B">
              <w:rPr>
                <w:i/>
              </w:rPr>
              <w:t xml:space="preserve"> </w:t>
            </w:r>
            <w:r w:rsidRPr="006D1D2B">
              <w:t>motiverat från allmän synpunkt.</w:t>
            </w:r>
          </w:p>
        </w:tc>
        <w:tc>
          <w:tcPr>
            <w:tcW w:w="2500" w:type="pct"/>
            <w:shd w:val="clear" w:color="auto" w:fill="auto"/>
            <w:tcMar>
              <w:right w:w="0" w:type="dxa"/>
            </w:tcMar>
          </w:tcPr>
          <w:p w14:paraId="29518489" w14:textId="70A73FC9" w:rsidR="007E687D" w:rsidRPr="006D1D2B" w:rsidRDefault="00326A5F" w:rsidP="007E687D">
            <w:pPr>
              <w:pStyle w:val="Brdtextmedindrag"/>
            </w:pPr>
            <w:r w:rsidRPr="006D1D2B">
              <w:t xml:space="preserve">Åklagaren får väcka åtal för brott som avses i </w:t>
            </w:r>
            <w:r w:rsidRPr="006D1D2B">
              <w:rPr>
                <w:i/>
              </w:rPr>
              <w:t>denna paragraf</w:t>
            </w:r>
            <w:r w:rsidRPr="006D1D2B">
              <w:t xml:space="preserve"> endast om åtal är motiverat från allmän synpunkt. </w:t>
            </w:r>
          </w:p>
        </w:tc>
      </w:tr>
    </w:tbl>
    <w:p w14:paraId="7EAFC8AB" w14:textId="458F9D04" w:rsidR="007E687D" w:rsidRPr="006D1D2B" w:rsidRDefault="00326A5F" w:rsidP="00811E52">
      <w:pPr>
        <w:pStyle w:val="Slutstreck"/>
      </w:pPr>
      <w:r w:rsidRPr="006D1D2B">
        <w:t>                      </w:t>
      </w:r>
    </w:p>
    <w:p w14:paraId="38B23DD6" w14:textId="2A25C360" w:rsidR="007E687D" w:rsidRPr="006D1D2B" w:rsidRDefault="00326A5F" w:rsidP="007E687D">
      <w:pPr>
        <w:pStyle w:val="Brdtextmedindrag"/>
      </w:pPr>
      <w:r w:rsidRPr="006D1D2B">
        <w:t>Denna lag träder i kraft den 1 september 2020.</w:t>
      </w:r>
    </w:p>
    <w:p w14:paraId="0C663C78" w14:textId="77777777" w:rsidR="007E687D" w:rsidRPr="006D1D2B" w:rsidRDefault="007E687D" w:rsidP="00980016">
      <w:pPr>
        <w:pStyle w:val="Brdtextmedindrag"/>
        <w:sectPr w:rsidR="007E687D" w:rsidRPr="006D1D2B" w:rsidSect="007E687D">
          <w:headerReference w:type="even" r:id="rId42"/>
          <w:headerReference w:type="default" r:id="rId43"/>
          <w:footerReference w:type="even" r:id="rId44"/>
          <w:footerReference w:type="default" r:id="rId45"/>
          <w:footerReference w:type="first" r:id="rId46"/>
          <w:footnotePr>
            <w:numRestart w:val="eachSect"/>
          </w:footnotePr>
          <w:pgSz w:w="9356" w:h="13721" w:code="9"/>
          <w:pgMar w:top="794" w:right="2438" w:bottom="1191" w:left="1021" w:header="0" w:footer="709" w:gutter="0"/>
          <w:cols w:space="708"/>
          <w:docGrid w:linePitch="360"/>
        </w:sectPr>
      </w:pPr>
    </w:p>
    <w:p w14:paraId="7188340C" w14:textId="7E49A78C" w:rsidR="007E687D" w:rsidRPr="006D1D2B" w:rsidRDefault="00326A5F" w:rsidP="00DC16F5">
      <w:pPr>
        <w:pStyle w:val="Rubrik2"/>
        <w:spacing w:before="0"/>
      </w:pPr>
      <w:bookmarkStart w:id="11" w:name="_Toc36716741"/>
      <w:r w:rsidRPr="006D1D2B">
        <w:lastRenderedPageBreak/>
        <w:t>Förslag till lag om ändring i varumärkeslagen (2010:1877)</w:t>
      </w:r>
      <w:bookmarkEnd w:id="11"/>
    </w:p>
    <w:p w14:paraId="4253DD5A" w14:textId="77777777" w:rsidR="007E687D" w:rsidRPr="006D1D2B" w:rsidRDefault="00326A5F" w:rsidP="007E687D">
      <w:pPr>
        <w:pStyle w:val="Brdtextmedindrag"/>
        <w:ind w:firstLine="0"/>
      </w:pPr>
      <w:r w:rsidRPr="006D1D2B">
        <w:t>Härigenom föreskrivs att 8 kap. 1 § varumärkeslagen (2010:1877) ska ha följande lydelse.</w:t>
      </w:r>
    </w:p>
    <w:p w14:paraId="6AADAF80" w14:textId="10A2162E" w:rsidR="007E687D" w:rsidRPr="006D1D2B" w:rsidRDefault="007E687D" w:rsidP="007E687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3AD9928D" w14:textId="77777777" w:rsidTr="00AE41F9">
        <w:tc>
          <w:tcPr>
            <w:tcW w:w="2500" w:type="pct"/>
            <w:shd w:val="clear" w:color="auto" w:fill="auto"/>
            <w:tcMar>
              <w:left w:w="0" w:type="dxa"/>
            </w:tcMar>
          </w:tcPr>
          <w:p w14:paraId="132D6185" w14:textId="77777777" w:rsidR="007E687D" w:rsidRPr="006D1D2B" w:rsidRDefault="00326A5F" w:rsidP="007E687D">
            <w:pPr>
              <w:pStyle w:val="Brdtext"/>
              <w:rPr>
                <w:i/>
              </w:rPr>
            </w:pPr>
            <w:r w:rsidRPr="006D1D2B">
              <w:rPr>
                <w:i/>
              </w:rPr>
              <w:t>Nuvarande lydelse</w:t>
            </w:r>
          </w:p>
        </w:tc>
        <w:tc>
          <w:tcPr>
            <w:tcW w:w="2500" w:type="pct"/>
            <w:shd w:val="clear" w:color="auto" w:fill="auto"/>
            <w:tcMar>
              <w:right w:w="0" w:type="dxa"/>
            </w:tcMar>
          </w:tcPr>
          <w:p w14:paraId="4F02D606" w14:textId="77777777" w:rsidR="007E687D" w:rsidRPr="006D1D2B" w:rsidRDefault="00326A5F" w:rsidP="007E687D">
            <w:pPr>
              <w:pStyle w:val="Brdtext"/>
              <w:rPr>
                <w:i/>
              </w:rPr>
            </w:pPr>
            <w:r w:rsidRPr="006D1D2B">
              <w:rPr>
                <w:i/>
              </w:rPr>
              <w:t>Föreslagen lydelse</w:t>
            </w:r>
          </w:p>
        </w:tc>
      </w:tr>
    </w:tbl>
    <w:p w14:paraId="47D7F40E" w14:textId="2359A63C" w:rsidR="007E687D" w:rsidRPr="006D1D2B" w:rsidRDefault="00326A5F" w:rsidP="007E687D">
      <w:pPr>
        <w:pStyle w:val="Brdtext"/>
        <w:spacing w:before="230"/>
        <w:jc w:val="center"/>
        <w:rPr>
          <w:b/>
        </w:rPr>
      </w:pPr>
      <w:r w:rsidRPr="006D1D2B">
        <w:rPr>
          <w:b/>
        </w:rPr>
        <w:t>8 kap.</w:t>
      </w:r>
    </w:p>
    <w:p w14:paraId="42BA85D7" w14:textId="0AE70D4B" w:rsidR="007E687D" w:rsidRPr="006D1D2B" w:rsidRDefault="00326A5F" w:rsidP="007E687D">
      <w:pPr>
        <w:pStyle w:val="Brdtext"/>
        <w:jc w:val="center"/>
      </w:pPr>
      <w:r w:rsidRPr="006D1D2B">
        <w:t>1 §</w:t>
      </w:r>
      <w:r w:rsidRPr="006D1D2B">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7B1AE7FF" w14:textId="77777777" w:rsidTr="00AE41F9">
        <w:tc>
          <w:tcPr>
            <w:tcW w:w="2500" w:type="pct"/>
            <w:shd w:val="clear" w:color="auto" w:fill="auto"/>
            <w:tcMar>
              <w:left w:w="0" w:type="dxa"/>
            </w:tcMar>
          </w:tcPr>
          <w:p w14:paraId="08AD7142" w14:textId="60C19F32" w:rsidR="007E687D" w:rsidRPr="006D1D2B" w:rsidRDefault="00326A5F" w:rsidP="007E687D">
            <w:pPr>
              <w:pStyle w:val="Brdtextmedindrag"/>
            </w:pPr>
            <w:r w:rsidRPr="006D1D2B">
              <w:rPr>
                <w:i/>
              </w:rPr>
              <w:t>Om någon</w:t>
            </w:r>
            <w:r w:rsidRPr="006D1D2B">
              <w:t xml:space="preserve"> </w:t>
            </w:r>
            <w:r w:rsidRPr="006D1D2B">
              <w:rPr>
                <w:i/>
                <w:iCs/>
              </w:rPr>
              <w:t xml:space="preserve">uppsåtligen eller av grov oaktsamhet </w:t>
            </w:r>
            <w:r w:rsidRPr="006D1D2B">
              <w:t>gör intrång i rätten till ett varukännetecken (varu</w:t>
            </w:r>
            <w:r w:rsidRPr="006D1D2B">
              <w:softHyphen/>
              <w:t>märkes</w:t>
            </w:r>
            <w:r w:rsidRPr="006D1D2B">
              <w:softHyphen/>
              <w:t>intrång)</w:t>
            </w:r>
            <w:r w:rsidRPr="006D1D2B">
              <w:rPr>
                <w:i/>
                <w:iCs/>
              </w:rPr>
              <w:t>,</w:t>
            </w:r>
            <w:r w:rsidRPr="006D1D2B">
              <w:t xml:space="preserve"> </w:t>
            </w:r>
            <w:r w:rsidRPr="006D1D2B">
              <w:rPr>
                <w:i/>
              </w:rPr>
              <w:t xml:space="preserve">ska han eller hon dömas </w:t>
            </w:r>
            <w:r w:rsidRPr="006D1D2B">
              <w:t xml:space="preserve">till böter eller fängelse i högst två år. </w:t>
            </w:r>
            <w:r w:rsidRPr="006D1D2B">
              <w:rPr>
                <w:i/>
              </w:rPr>
              <w:t>Den som har gjort intrång i den rätt till ett varu</w:t>
            </w:r>
            <w:r w:rsidRPr="006D1D2B">
              <w:rPr>
                <w:i/>
              </w:rPr>
              <w:softHyphen/>
              <w:t>känne</w:t>
            </w:r>
            <w:r w:rsidRPr="006D1D2B">
              <w:rPr>
                <w:i/>
              </w:rPr>
              <w:softHyphen/>
              <w:t>tecken som avses i 1 kap. 10 § tredje stycket får inte dömas till ansvar för det intrånget.</w:t>
            </w:r>
          </w:p>
        </w:tc>
        <w:tc>
          <w:tcPr>
            <w:tcW w:w="2500" w:type="pct"/>
            <w:shd w:val="clear" w:color="auto" w:fill="auto"/>
            <w:tcMar>
              <w:right w:w="0" w:type="dxa"/>
            </w:tcMar>
          </w:tcPr>
          <w:p w14:paraId="7F0530BB" w14:textId="77777777" w:rsidR="007E687D" w:rsidRPr="006D1D2B" w:rsidRDefault="00326A5F" w:rsidP="007E687D">
            <w:pPr>
              <w:pStyle w:val="Brdtextmedindrag"/>
            </w:pPr>
            <w:r w:rsidRPr="006D1D2B">
              <w:rPr>
                <w:i/>
                <w:iCs/>
              </w:rPr>
              <w:t>Den som</w:t>
            </w:r>
            <w:r w:rsidRPr="006D1D2B">
              <w:t xml:space="preserve"> gör intrång i rätten till ett varukännetecken (varu</w:t>
            </w:r>
            <w:r w:rsidRPr="006D1D2B">
              <w:softHyphen/>
              <w:t>märkes</w:t>
            </w:r>
            <w:r w:rsidRPr="006D1D2B">
              <w:softHyphen/>
              <w:t xml:space="preserve">intrång) </w:t>
            </w:r>
            <w:r w:rsidRPr="006D1D2B">
              <w:rPr>
                <w:i/>
                <w:iCs/>
              </w:rPr>
              <w:t>döms, om det sker uppsåt</w:t>
            </w:r>
            <w:r w:rsidRPr="006D1D2B">
              <w:rPr>
                <w:i/>
                <w:iCs/>
              </w:rPr>
              <w:softHyphen/>
              <w:t>ligen eller av grov oaktsamhet,</w:t>
            </w:r>
            <w:r w:rsidRPr="006D1D2B">
              <w:t xml:space="preserve"> </w:t>
            </w:r>
            <w:r w:rsidRPr="006D1D2B">
              <w:rPr>
                <w:i/>
                <w:iCs/>
              </w:rPr>
              <w:t xml:space="preserve">för </w:t>
            </w:r>
            <w:r w:rsidRPr="006D1D2B">
              <w:rPr>
                <w:i/>
                <w:iCs/>
                <w:u w:val="single"/>
              </w:rPr>
              <w:t>varu</w:t>
            </w:r>
            <w:r w:rsidRPr="006D1D2B">
              <w:rPr>
                <w:i/>
                <w:iCs/>
                <w:u w:val="single"/>
              </w:rPr>
              <w:softHyphen/>
              <w:t>mär</w:t>
            </w:r>
            <w:r w:rsidRPr="006D1D2B">
              <w:rPr>
                <w:i/>
                <w:u w:val="single"/>
              </w:rPr>
              <w:t>kes</w:t>
            </w:r>
            <w:r w:rsidRPr="006D1D2B">
              <w:rPr>
                <w:i/>
                <w:u w:val="single"/>
              </w:rPr>
              <w:softHyphen/>
              <w:t>brott</w:t>
            </w:r>
            <w:r w:rsidRPr="006D1D2B">
              <w:t xml:space="preserve"> till böter eller fängelse i högst två år.</w:t>
            </w:r>
          </w:p>
          <w:p w14:paraId="00DEB6E4" w14:textId="77777777" w:rsidR="007E687D" w:rsidRPr="006D1D2B" w:rsidRDefault="007E687D" w:rsidP="007E687D">
            <w:pPr>
              <w:pStyle w:val="Brdtextmedindrag"/>
            </w:pPr>
          </w:p>
        </w:tc>
      </w:tr>
      <w:tr w:rsidR="007E687D" w:rsidRPr="006D1D2B" w14:paraId="482B0416" w14:textId="77777777" w:rsidTr="00AE41F9">
        <w:tc>
          <w:tcPr>
            <w:tcW w:w="2500" w:type="pct"/>
            <w:shd w:val="clear" w:color="auto" w:fill="auto"/>
            <w:tcMar>
              <w:left w:w="0" w:type="dxa"/>
            </w:tcMar>
          </w:tcPr>
          <w:p w14:paraId="22944431" w14:textId="77777777" w:rsidR="007E687D" w:rsidRPr="006D1D2B" w:rsidRDefault="007E687D" w:rsidP="007E687D">
            <w:pPr>
              <w:pStyle w:val="Brdtextmedindrag"/>
            </w:pPr>
          </w:p>
        </w:tc>
        <w:tc>
          <w:tcPr>
            <w:tcW w:w="2500" w:type="pct"/>
            <w:shd w:val="clear" w:color="auto" w:fill="auto"/>
            <w:tcMar>
              <w:right w:w="0" w:type="dxa"/>
            </w:tcMar>
          </w:tcPr>
          <w:p w14:paraId="052B6189" w14:textId="77777777" w:rsidR="007E687D" w:rsidRPr="006D1D2B" w:rsidRDefault="00326A5F" w:rsidP="007E687D">
            <w:pPr>
              <w:pStyle w:val="Brdtextmedindrag"/>
              <w:rPr>
                <w:i/>
              </w:rPr>
            </w:pPr>
            <w:r w:rsidRPr="006D1D2B">
              <w:rPr>
                <w:i/>
              </w:rPr>
              <w:t xml:space="preserve">Om brottet begåtts uppsåtligen och är att anse som grovt, döms för </w:t>
            </w:r>
            <w:r w:rsidRPr="006D1D2B">
              <w:rPr>
                <w:i/>
                <w:u w:val="single"/>
              </w:rPr>
              <w:t>grovt varumärkesbrott</w:t>
            </w:r>
            <w:r w:rsidRPr="006D1D2B">
              <w:rPr>
                <w:i/>
              </w:rPr>
              <w:t xml:space="preserve"> till fängelse i lägst sex månader och högst sex år. Vid bedömningen av om brottet är grovt ska det särskilt beaktas om gärningen </w:t>
            </w:r>
          </w:p>
          <w:p w14:paraId="6C4971F3" w14:textId="77777777" w:rsidR="007E687D" w:rsidRPr="006D1D2B" w:rsidRDefault="00326A5F" w:rsidP="007E687D">
            <w:pPr>
              <w:pStyle w:val="Brdtextmedindrag"/>
              <w:rPr>
                <w:i/>
              </w:rPr>
            </w:pPr>
            <w:r w:rsidRPr="006D1D2B">
              <w:rPr>
                <w:i/>
              </w:rPr>
              <w:t>1. har föregåtts av särskild plane</w:t>
            </w:r>
            <w:r w:rsidRPr="006D1D2B">
              <w:rPr>
                <w:i/>
              </w:rPr>
              <w:softHyphen/>
            </w:r>
            <w:r w:rsidRPr="006D1D2B">
              <w:rPr>
                <w:i/>
              </w:rPr>
              <w:softHyphen/>
              <w:t>ring,</w:t>
            </w:r>
          </w:p>
          <w:p w14:paraId="58A5656C" w14:textId="77777777" w:rsidR="007E687D" w:rsidRPr="006D1D2B" w:rsidRDefault="00326A5F" w:rsidP="007E687D">
            <w:pPr>
              <w:pStyle w:val="Brdtextmedindrag"/>
              <w:rPr>
                <w:i/>
              </w:rPr>
            </w:pPr>
            <w:r w:rsidRPr="006D1D2B">
              <w:rPr>
                <w:i/>
              </w:rPr>
              <w:t>2. har utgjort</w:t>
            </w:r>
            <w:r w:rsidRPr="006D1D2B">
              <w:t xml:space="preserve"> </w:t>
            </w:r>
            <w:r w:rsidRPr="006D1D2B">
              <w:rPr>
                <w:i/>
              </w:rPr>
              <w:t>ett led i en brotts</w:t>
            </w:r>
            <w:r w:rsidRPr="006D1D2B">
              <w:rPr>
                <w:i/>
              </w:rPr>
              <w:softHyphen/>
              <w:t>lighet som utövats i organiserad form,</w:t>
            </w:r>
          </w:p>
          <w:p w14:paraId="5C30BAAC" w14:textId="77777777" w:rsidR="007E687D" w:rsidRPr="006D1D2B" w:rsidRDefault="00326A5F" w:rsidP="007E687D">
            <w:pPr>
              <w:pStyle w:val="Brdtextmedindrag"/>
              <w:rPr>
                <w:i/>
              </w:rPr>
            </w:pPr>
            <w:r w:rsidRPr="006D1D2B">
              <w:rPr>
                <w:i/>
              </w:rPr>
              <w:t>3. har varit av större omfattning, eller</w:t>
            </w:r>
          </w:p>
          <w:p w14:paraId="2D08DDA0" w14:textId="54763B8A" w:rsidR="007E687D" w:rsidRPr="006D1D2B" w:rsidRDefault="00326A5F" w:rsidP="007E687D">
            <w:pPr>
              <w:pStyle w:val="Brdtextmedindrag"/>
            </w:pPr>
            <w:r w:rsidRPr="006D1D2B">
              <w:rPr>
                <w:i/>
              </w:rPr>
              <w:t>4. annars har varit av särskilt farlig art.</w:t>
            </w:r>
          </w:p>
        </w:tc>
      </w:tr>
      <w:tr w:rsidR="007E687D" w:rsidRPr="006D1D2B" w14:paraId="5BC4E48D" w14:textId="77777777" w:rsidTr="00D9237E">
        <w:tc>
          <w:tcPr>
            <w:tcW w:w="2500" w:type="pct"/>
            <w:shd w:val="clear" w:color="auto" w:fill="auto"/>
            <w:tcMar>
              <w:left w:w="0" w:type="dxa"/>
            </w:tcMar>
          </w:tcPr>
          <w:p w14:paraId="196FE9A0" w14:textId="4D7D7165" w:rsidR="007E687D" w:rsidRPr="006D1D2B" w:rsidRDefault="00326A5F" w:rsidP="007E687D">
            <w:pPr>
              <w:pStyle w:val="Brdtextmedindrag"/>
            </w:pPr>
            <w:r w:rsidRPr="006D1D2B">
              <w:t>Den som har överträtt ett vites</w:t>
            </w:r>
            <w:r w:rsidRPr="006D1D2B">
              <w:softHyphen/>
              <w:t>förbud enligt 3 § får inte dömas till ansvar för intrång som omfattas av förbudet.</w:t>
            </w:r>
          </w:p>
        </w:tc>
        <w:tc>
          <w:tcPr>
            <w:tcW w:w="2500" w:type="pct"/>
            <w:shd w:val="clear" w:color="auto" w:fill="auto"/>
            <w:tcMar>
              <w:right w:w="0" w:type="dxa"/>
            </w:tcMar>
          </w:tcPr>
          <w:p w14:paraId="75626B8D" w14:textId="60740D93" w:rsidR="007E687D" w:rsidRPr="006D1D2B" w:rsidRDefault="00326A5F" w:rsidP="007E687D">
            <w:pPr>
              <w:pStyle w:val="Brdtextmedindrag"/>
            </w:pPr>
            <w:r w:rsidRPr="006D1D2B">
              <w:rPr>
                <w:i/>
              </w:rPr>
              <w:t>Första och andra styckena gäller inte vid intrång i den rätt till ett varu</w:t>
            </w:r>
            <w:r w:rsidRPr="006D1D2B">
              <w:rPr>
                <w:i/>
              </w:rPr>
              <w:softHyphen/>
              <w:t xml:space="preserve">kännetecken som avses i 1 kap. 10 § tredje stycket. </w:t>
            </w:r>
            <w:r w:rsidRPr="006D1D2B">
              <w:t>Den som har överträtt ett vitesförbud enligt 3 § får inte dömas till ansvar för intrång som omfattas av förbudet.</w:t>
            </w:r>
          </w:p>
        </w:tc>
      </w:tr>
      <w:tr w:rsidR="007E687D" w:rsidRPr="006D1D2B" w14:paraId="16238D4E" w14:textId="77777777" w:rsidTr="00D9237E">
        <w:tc>
          <w:tcPr>
            <w:tcW w:w="2500" w:type="pct"/>
            <w:shd w:val="clear" w:color="auto" w:fill="auto"/>
            <w:tcMar>
              <w:left w:w="0" w:type="dxa"/>
            </w:tcMar>
          </w:tcPr>
          <w:p w14:paraId="4ACCFD98" w14:textId="5F39B118" w:rsidR="007E687D" w:rsidRPr="006D1D2B" w:rsidRDefault="00326A5F" w:rsidP="007E687D">
            <w:pPr>
              <w:pStyle w:val="Brdtextmedindrag"/>
            </w:pPr>
            <w:r w:rsidRPr="006D1D2B">
              <w:t xml:space="preserve">För försök eller förberedelse till </w:t>
            </w:r>
            <w:r w:rsidRPr="006D1D2B">
              <w:rPr>
                <w:i/>
                <w:iCs/>
              </w:rPr>
              <w:t>brott enligt första stycket</w:t>
            </w:r>
            <w:r w:rsidRPr="006D1D2B">
              <w:t xml:space="preserve"> döms det till ansvar enligt 23 kap. brotts</w:t>
            </w:r>
            <w:r w:rsidRPr="006D1D2B">
              <w:softHyphen/>
              <w:t>balken</w:t>
            </w:r>
            <w:r w:rsidRPr="006D1D2B">
              <w:rPr>
                <w:i/>
              </w:rPr>
              <w:t>.</w:t>
            </w:r>
          </w:p>
        </w:tc>
        <w:tc>
          <w:tcPr>
            <w:tcW w:w="2500" w:type="pct"/>
            <w:shd w:val="clear" w:color="auto" w:fill="auto"/>
            <w:tcMar>
              <w:right w:w="0" w:type="dxa"/>
            </w:tcMar>
          </w:tcPr>
          <w:p w14:paraId="35298D6E" w14:textId="434BC6C0" w:rsidR="007E687D" w:rsidRPr="006D1D2B" w:rsidRDefault="00326A5F" w:rsidP="007E687D">
            <w:pPr>
              <w:pStyle w:val="Brdtextmedindrag"/>
            </w:pPr>
            <w:r w:rsidRPr="006D1D2B">
              <w:t xml:space="preserve">För försök eller förberedelse till </w:t>
            </w:r>
            <w:r w:rsidRPr="006D1D2B">
              <w:rPr>
                <w:i/>
              </w:rPr>
              <w:t>varumärkes</w:t>
            </w:r>
            <w:r w:rsidRPr="006D1D2B">
              <w:rPr>
                <w:i/>
              </w:rPr>
              <w:softHyphen/>
              <w:t>brott eller grovt varu</w:t>
            </w:r>
            <w:r w:rsidRPr="006D1D2B">
              <w:rPr>
                <w:i/>
              </w:rPr>
              <w:softHyphen/>
              <w:t>märkes</w:t>
            </w:r>
            <w:r w:rsidRPr="006D1D2B">
              <w:rPr>
                <w:i/>
              </w:rPr>
              <w:softHyphen/>
              <w:t>brott</w:t>
            </w:r>
            <w:r w:rsidRPr="006D1D2B">
              <w:t xml:space="preserve"> döms det till ansvar enligt 23 kap. brottsbalken. </w:t>
            </w:r>
          </w:p>
        </w:tc>
      </w:tr>
      <w:tr w:rsidR="007E687D" w:rsidRPr="006D1D2B" w14:paraId="5BAEBE75" w14:textId="77777777" w:rsidTr="007E687D">
        <w:tc>
          <w:tcPr>
            <w:tcW w:w="2500" w:type="pct"/>
            <w:shd w:val="clear" w:color="auto" w:fill="auto"/>
            <w:tcMar>
              <w:left w:w="0" w:type="dxa"/>
            </w:tcMar>
          </w:tcPr>
          <w:p w14:paraId="29067191" w14:textId="7843F00C" w:rsidR="007E687D" w:rsidRPr="006D1D2B" w:rsidRDefault="00326A5F" w:rsidP="007E687D">
            <w:pPr>
              <w:pStyle w:val="Brdtextmedindrag"/>
            </w:pPr>
            <w:r w:rsidRPr="006D1D2B">
              <w:lastRenderedPageBreak/>
              <w:t xml:space="preserve">Åklagaren får väcka åtal för brott endast om </w:t>
            </w:r>
            <w:r w:rsidRPr="006D1D2B">
              <w:rPr>
                <w:i/>
              </w:rPr>
              <w:t>målsäganden</w:t>
            </w:r>
            <w:r w:rsidRPr="006D1D2B">
              <w:t xml:space="preserve"> </w:t>
            </w:r>
            <w:r w:rsidRPr="006D1D2B">
              <w:rPr>
                <w:i/>
              </w:rPr>
              <w:t xml:space="preserve">anger brottet till åtal och </w:t>
            </w:r>
            <w:r w:rsidRPr="006D1D2B">
              <w:t>åtal</w:t>
            </w:r>
            <w:r w:rsidRPr="006D1D2B">
              <w:rPr>
                <w:i/>
              </w:rPr>
              <w:t xml:space="preserve"> av särskilda skäl </w:t>
            </w:r>
            <w:r w:rsidRPr="006D1D2B">
              <w:t>är</w:t>
            </w:r>
            <w:r w:rsidRPr="006D1D2B">
              <w:rPr>
                <w:i/>
              </w:rPr>
              <w:t xml:space="preserve"> </w:t>
            </w:r>
            <w:r w:rsidRPr="006D1D2B">
              <w:t>motiverat från allmän syn</w:t>
            </w:r>
            <w:r w:rsidRPr="006D1D2B">
              <w:softHyphen/>
              <w:t>punkt.</w:t>
            </w:r>
          </w:p>
        </w:tc>
        <w:tc>
          <w:tcPr>
            <w:tcW w:w="2500" w:type="pct"/>
            <w:shd w:val="clear" w:color="auto" w:fill="auto"/>
            <w:tcMar>
              <w:right w:w="0" w:type="dxa"/>
            </w:tcMar>
          </w:tcPr>
          <w:p w14:paraId="773F8A6F" w14:textId="615CF49E" w:rsidR="007E687D" w:rsidRPr="006D1D2B" w:rsidRDefault="00326A5F" w:rsidP="007E687D">
            <w:pPr>
              <w:pStyle w:val="Brdtextmedindrag"/>
            </w:pPr>
            <w:r w:rsidRPr="006D1D2B">
              <w:t>Åklagaren får väcka åtal för brott endast om åtal är motiverat från allmän synpunkt.</w:t>
            </w:r>
          </w:p>
        </w:tc>
      </w:tr>
    </w:tbl>
    <w:p w14:paraId="70449EBE" w14:textId="77777777" w:rsidR="007E687D" w:rsidRPr="006D1D2B" w:rsidRDefault="00326A5F" w:rsidP="00811E52">
      <w:pPr>
        <w:pStyle w:val="Slutstreck"/>
      </w:pPr>
      <w:r w:rsidRPr="006D1D2B">
        <w:t>                      </w:t>
      </w:r>
    </w:p>
    <w:p w14:paraId="138AC2E8" w14:textId="5EAC8A5B" w:rsidR="007E687D" w:rsidRPr="006D1D2B" w:rsidRDefault="00326A5F" w:rsidP="007E687D">
      <w:pPr>
        <w:pStyle w:val="Brdtextmedindrag"/>
      </w:pPr>
      <w:r w:rsidRPr="006D1D2B">
        <w:t>Denna lag träder i kraft den 1 september 2020.</w:t>
      </w:r>
    </w:p>
    <w:p w14:paraId="1C44BFCB" w14:textId="0DD9E577" w:rsidR="007E687D" w:rsidRPr="006D1D2B" w:rsidRDefault="007E687D" w:rsidP="007E687D">
      <w:pPr>
        <w:pStyle w:val="Brdtextmedindrag"/>
      </w:pPr>
    </w:p>
    <w:p w14:paraId="7125FD1E" w14:textId="77777777" w:rsidR="007E687D" w:rsidRPr="006D1D2B" w:rsidRDefault="007E687D" w:rsidP="007E687D">
      <w:pPr>
        <w:pStyle w:val="Brdtextmedindrag"/>
        <w:sectPr w:rsidR="007E687D" w:rsidRPr="006D1D2B" w:rsidSect="007E687D">
          <w:headerReference w:type="even" r:id="rId47"/>
          <w:headerReference w:type="default" r:id="rId48"/>
          <w:footerReference w:type="even" r:id="rId49"/>
          <w:footerReference w:type="default" r:id="rId50"/>
          <w:footerReference w:type="first" r:id="rId51"/>
          <w:footnotePr>
            <w:numRestart w:val="eachSect"/>
          </w:footnotePr>
          <w:pgSz w:w="9356" w:h="13721" w:code="9"/>
          <w:pgMar w:top="794" w:right="2438" w:bottom="1191" w:left="1021" w:header="0" w:footer="709" w:gutter="0"/>
          <w:cols w:space="708"/>
          <w:docGrid w:linePitch="360"/>
        </w:sectPr>
      </w:pPr>
    </w:p>
    <w:p w14:paraId="2BF44106" w14:textId="77777777" w:rsidR="007E687D" w:rsidRPr="006D1D2B" w:rsidRDefault="00326A5F" w:rsidP="007E687D">
      <w:pPr>
        <w:pStyle w:val="Rubrik2"/>
        <w:spacing w:before="0"/>
      </w:pPr>
      <w:bookmarkStart w:id="12" w:name="_Toc36716742"/>
      <w:r w:rsidRPr="006D1D2B">
        <w:lastRenderedPageBreak/>
        <w:t>Förslag till lag om ändring i lagen (2018:1653) om företagsnamn</w:t>
      </w:r>
      <w:bookmarkEnd w:id="12"/>
      <w:r w:rsidRPr="006D1D2B">
        <w:t xml:space="preserve"> </w:t>
      </w:r>
    </w:p>
    <w:p w14:paraId="4BCCA2F8" w14:textId="223DA7C5" w:rsidR="007E687D" w:rsidRPr="006D1D2B" w:rsidRDefault="00326A5F" w:rsidP="007E687D">
      <w:pPr>
        <w:pStyle w:val="Brdtextmedindrag"/>
        <w:ind w:firstLine="0"/>
      </w:pPr>
      <w:r w:rsidRPr="006D1D2B">
        <w:t>Härigenom föreskrivs att 5 kap. 1 § lagen (2018:1653) om företagsnamn ska ha följande lydelse.</w:t>
      </w:r>
    </w:p>
    <w:p w14:paraId="3259FEA5" w14:textId="77777777" w:rsidR="007E687D" w:rsidRPr="006D1D2B" w:rsidRDefault="007E687D" w:rsidP="007E687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5E24F048" w14:textId="77777777" w:rsidTr="00AE41F9">
        <w:tc>
          <w:tcPr>
            <w:tcW w:w="2500" w:type="pct"/>
            <w:shd w:val="clear" w:color="auto" w:fill="auto"/>
            <w:tcMar>
              <w:left w:w="0" w:type="dxa"/>
            </w:tcMar>
          </w:tcPr>
          <w:p w14:paraId="0494CF07" w14:textId="77777777" w:rsidR="007E687D" w:rsidRPr="006D1D2B" w:rsidRDefault="00326A5F" w:rsidP="007E687D">
            <w:pPr>
              <w:pStyle w:val="Brdtext"/>
              <w:rPr>
                <w:i/>
              </w:rPr>
            </w:pPr>
            <w:r w:rsidRPr="006D1D2B">
              <w:rPr>
                <w:i/>
              </w:rPr>
              <w:t>Nuvarande lydelse</w:t>
            </w:r>
          </w:p>
        </w:tc>
        <w:tc>
          <w:tcPr>
            <w:tcW w:w="2500" w:type="pct"/>
            <w:shd w:val="clear" w:color="auto" w:fill="auto"/>
            <w:tcMar>
              <w:right w:w="0" w:type="dxa"/>
            </w:tcMar>
          </w:tcPr>
          <w:p w14:paraId="5BD6E53B" w14:textId="77777777" w:rsidR="007E687D" w:rsidRPr="006D1D2B" w:rsidRDefault="00326A5F" w:rsidP="007E687D">
            <w:pPr>
              <w:pStyle w:val="Brdtext"/>
              <w:rPr>
                <w:i/>
              </w:rPr>
            </w:pPr>
            <w:r w:rsidRPr="006D1D2B">
              <w:rPr>
                <w:i/>
              </w:rPr>
              <w:t>Föreslagen lydelse</w:t>
            </w:r>
          </w:p>
        </w:tc>
      </w:tr>
    </w:tbl>
    <w:p w14:paraId="4A22F0EB" w14:textId="26EDDCFE" w:rsidR="007E687D" w:rsidRPr="006D1D2B" w:rsidRDefault="00326A5F" w:rsidP="007E687D">
      <w:pPr>
        <w:pStyle w:val="Brdtext"/>
        <w:spacing w:before="230"/>
        <w:jc w:val="center"/>
        <w:rPr>
          <w:b/>
        </w:rPr>
      </w:pPr>
      <w:r w:rsidRPr="006D1D2B">
        <w:rPr>
          <w:b/>
        </w:rPr>
        <w:t>5 kap.</w:t>
      </w:r>
    </w:p>
    <w:p w14:paraId="39813D64" w14:textId="6849DF43" w:rsidR="007E687D" w:rsidRPr="006D1D2B" w:rsidRDefault="00326A5F" w:rsidP="007E687D">
      <w:pPr>
        <w:pStyle w:val="Brdtext"/>
        <w:jc w:val="center"/>
      </w:pPr>
      <w:r w:rsidRPr="006D1D2B">
        <w:t>1 §</w:t>
      </w:r>
    </w:p>
    <w:tbl>
      <w:tblPr>
        <w:tblW w:w="5000" w:type="pct"/>
        <w:tblCellMar>
          <w:left w:w="125" w:type="dxa"/>
          <w:right w:w="125" w:type="dxa"/>
        </w:tblCellMar>
        <w:tblLook w:val="0000" w:firstRow="0" w:lastRow="0" w:firstColumn="0" w:lastColumn="0" w:noHBand="0" w:noVBand="0"/>
      </w:tblPr>
      <w:tblGrid>
        <w:gridCol w:w="2948"/>
        <w:gridCol w:w="2949"/>
      </w:tblGrid>
      <w:tr w:rsidR="007E687D" w:rsidRPr="006D1D2B" w14:paraId="0FF3B751" w14:textId="77777777" w:rsidTr="00AE41F9">
        <w:tc>
          <w:tcPr>
            <w:tcW w:w="2500" w:type="pct"/>
            <w:shd w:val="clear" w:color="auto" w:fill="auto"/>
            <w:tcMar>
              <w:left w:w="0" w:type="dxa"/>
            </w:tcMar>
          </w:tcPr>
          <w:p w14:paraId="2E1CECE3" w14:textId="1A537C9C" w:rsidR="007E687D" w:rsidRPr="006D1D2B" w:rsidRDefault="00326A5F" w:rsidP="007E687D">
            <w:pPr>
              <w:pStyle w:val="Brdtextmedindrag"/>
            </w:pPr>
            <w:r w:rsidRPr="006D1D2B">
              <w:t xml:space="preserve">Den som </w:t>
            </w:r>
            <w:r w:rsidRPr="006D1D2B">
              <w:rPr>
                <w:i/>
                <w:iCs/>
              </w:rPr>
              <w:t>uppsåtligen eller av grov oaktsamhet</w:t>
            </w:r>
            <w:r w:rsidRPr="006D1D2B">
              <w:t xml:space="preserve"> gör intrång i rätten till ett näringskännetecken (före</w:t>
            </w:r>
            <w:r w:rsidRPr="006D1D2B">
              <w:softHyphen/>
              <w:t xml:space="preserve">tagsnamnsintrång) </w:t>
            </w:r>
            <w:r w:rsidRPr="006D1D2B">
              <w:rPr>
                <w:i/>
              </w:rPr>
              <w:t xml:space="preserve">ska dömas </w:t>
            </w:r>
            <w:r w:rsidRPr="006D1D2B">
              <w:t xml:space="preserve">till böter eller fängelse i högst två år. </w:t>
            </w:r>
            <w:r w:rsidRPr="006D1D2B">
              <w:rPr>
                <w:i/>
              </w:rPr>
              <w:t>Den som har överträtt ett vitesför</w:t>
            </w:r>
            <w:r w:rsidRPr="006D1D2B">
              <w:rPr>
                <w:i/>
              </w:rPr>
              <w:softHyphen/>
              <w:t>bud enligt 3 § får inte dömas till ansvar för intrång som omfattas av förbudet.</w:t>
            </w:r>
          </w:p>
        </w:tc>
        <w:tc>
          <w:tcPr>
            <w:tcW w:w="2500" w:type="pct"/>
            <w:shd w:val="clear" w:color="auto" w:fill="auto"/>
            <w:tcMar>
              <w:right w:w="0" w:type="dxa"/>
            </w:tcMar>
          </w:tcPr>
          <w:p w14:paraId="26B885DA" w14:textId="0FE027A5" w:rsidR="007E687D" w:rsidRPr="006D1D2B" w:rsidRDefault="00326A5F" w:rsidP="007E687D">
            <w:pPr>
              <w:pStyle w:val="Brdtextmedindrag"/>
            </w:pPr>
            <w:r w:rsidRPr="006D1D2B">
              <w:t>Den som gör intrång i rätten till ett näringskännetecken (företags</w:t>
            </w:r>
            <w:r w:rsidRPr="006D1D2B">
              <w:softHyphen/>
              <w:t>namns</w:t>
            </w:r>
            <w:r w:rsidRPr="006D1D2B">
              <w:softHyphen/>
              <w:t xml:space="preserve">intrång) </w:t>
            </w:r>
            <w:r w:rsidRPr="006D1D2B">
              <w:rPr>
                <w:i/>
                <w:iCs/>
              </w:rPr>
              <w:t>döms, om det sker uppsåtligen eller av grov oakt</w:t>
            </w:r>
            <w:r w:rsidRPr="006D1D2B">
              <w:rPr>
                <w:i/>
                <w:iCs/>
              </w:rPr>
              <w:softHyphen/>
              <w:t>samhet,</w:t>
            </w:r>
            <w:r w:rsidRPr="006D1D2B">
              <w:t xml:space="preserve"> </w:t>
            </w:r>
            <w:r w:rsidRPr="006D1D2B">
              <w:rPr>
                <w:i/>
                <w:iCs/>
              </w:rPr>
              <w:t xml:space="preserve">för </w:t>
            </w:r>
            <w:r w:rsidRPr="006D1D2B">
              <w:rPr>
                <w:i/>
                <w:iCs/>
                <w:u w:val="single"/>
              </w:rPr>
              <w:t>företags</w:t>
            </w:r>
            <w:r w:rsidRPr="006D1D2B">
              <w:rPr>
                <w:i/>
                <w:iCs/>
                <w:u w:val="single"/>
              </w:rPr>
              <w:softHyphen/>
              <w:t>namns</w:t>
            </w:r>
            <w:r w:rsidRPr="006D1D2B">
              <w:rPr>
                <w:i/>
                <w:iCs/>
                <w:u w:val="single"/>
              </w:rPr>
              <w:softHyphen/>
              <w:t>brott</w:t>
            </w:r>
            <w:r w:rsidRPr="006D1D2B">
              <w:rPr>
                <w:i/>
                <w:iCs/>
              </w:rPr>
              <w:t xml:space="preserve"> </w:t>
            </w:r>
            <w:r w:rsidRPr="006D1D2B">
              <w:t xml:space="preserve">till böter eller fängelse i högst två år. </w:t>
            </w:r>
          </w:p>
        </w:tc>
      </w:tr>
      <w:tr w:rsidR="007E687D" w:rsidRPr="006D1D2B" w14:paraId="4B4B0DB5" w14:textId="77777777" w:rsidTr="00AE41F9">
        <w:tc>
          <w:tcPr>
            <w:tcW w:w="2500" w:type="pct"/>
            <w:shd w:val="clear" w:color="auto" w:fill="auto"/>
            <w:tcMar>
              <w:left w:w="0" w:type="dxa"/>
            </w:tcMar>
          </w:tcPr>
          <w:p w14:paraId="7B060ADB" w14:textId="77777777" w:rsidR="007E687D" w:rsidRPr="006D1D2B" w:rsidRDefault="007E687D" w:rsidP="007E687D">
            <w:pPr>
              <w:pStyle w:val="Brdtextmedindrag"/>
            </w:pPr>
          </w:p>
        </w:tc>
        <w:tc>
          <w:tcPr>
            <w:tcW w:w="2500" w:type="pct"/>
            <w:shd w:val="clear" w:color="auto" w:fill="auto"/>
            <w:tcMar>
              <w:right w:w="0" w:type="dxa"/>
            </w:tcMar>
          </w:tcPr>
          <w:p w14:paraId="255D968C" w14:textId="77777777" w:rsidR="007E687D" w:rsidRPr="006D1D2B" w:rsidRDefault="00326A5F" w:rsidP="007E687D">
            <w:pPr>
              <w:pStyle w:val="Brdtextmedindrag"/>
              <w:rPr>
                <w:i/>
              </w:rPr>
            </w:pPr>
            <w:r w:rsidRPr="006D1D2B">
              <w:rPr>
                <w:i/>
              </w:rPr>
              <w:t xml:space="preserve">Om brottet begåtts uppsåtligen och är att anse som grovt, döms för </w:t>
            </w:r>
            <w:r w:rsidRPr="006D1D2B">
              <w:rPr>
                <w:i/>
                <w:u w:val="single"/>
              </w:rPr>
              <w:t>grovt företagsnamnsbrott</w:t>
            </w:r>
            <w:r w:rsidRPr="006D1D2B">
              <w:rPr>
                <w:i/>
              </w:rPr>
              <w:t xml:space="preserve"> till fäng</w:t>
            </w:r>
            <w:r w:rsidRPr="006D1D2B">
              <w:rPr>
                <w:i/>
              </w:rPr>
              <w:softHyphen/>
              <w:t xml:space="preserve">else i lägst sex månader och högst sex år. Vid bedömningen av om brottet är grovt ska det särskilt beaktas om gärningen </w:t>
            </w:r>
          </w:p>
          <w:p w14:paraId="126535C7" w14:textId="77777777" w:rsidR="007E687D" w:rsidRPr="006D1D2B" w:rsidRDefault="00326A5F" w:rsidP="007E687D">
            <w:pPr>
              <w:pStyle w:val="Brdtextmedindrag"/>
              <w:rPr>
                <w:i/>
              </w:rPr>
            </w:pPr>
            <w:r w:rsidRPr="006D1D2B">
              <w:rPr>
                <w:i/>
              </w:rPr>
              <w:t>1. har föregåtts av särskild plane</w:t>
            </w:r>
            <w:r w:rsidRPr="006D1D2B">
              <w:rPr>
                <w:i/>
              </w:rPr>
              <w:softHyphen/>
              <w:t>ring,</w:t>
            </w:r>
          </w:p>
          <w:p w14:paraId="4FCCE09E" w14:textId="77777777" w:rsidR="007E687D" w:rsidRPr="006D1D2B" w:rsidRDefault="00326A5F" w:rsidP="007E687D">
            <w:pPr>
              <w:pStyle w:val="Brdtextmedindrag"/>
              <w:rPr>
                <w:i/>
              </w:rPr>
            </w:pPr>
            <w:r w:rsidRPr="006D1D2B">
              <w:rPr>
                <w:i/>
              </w:rPr>
              <w:t>2. har utgjort</w:t>
            </w:r>
            <w:r w:rsidRPr="006D1D2B">
              <w:t xml:space="preserve"> </w:t>
            </w:r>
            <w:r w:rsidRPr="006D1D2B">
              <w:rPr>
                <w:i/>
              </w:rPr>
              <w:t>ett led i en brotts</w:t>
            </w:r>
            <w:r w:rsidRPr="006D1D2B">
              <w:rPr>
                <w:i/>
              </w:rPr>
              <w:softHyphen/>
              <w:t>lighet som utövats i organiserad form,</w:t>
            </w:r>
          </w:p>
          <w:p w14:paraId="01D1F8A0" w14:textId="77777777" w:rsidR="007E687D" w:rsidRPr="006D1D2B" w:rsidRDefault="00326A5F" w:rsidP="007E687D">
            <w:pPr>
              <w:pStyle w:val="Brdtextmedindrag"/>
              <w:rPr>
                <w:i/>
              </w:rPr>
            </w:pPr>
            <w:r w:rsidRPr="006D1D2B">
              <w:rPr>
                <w:i/>
              </w:rPr>
              <w:t>3. har varit av större omfattning, eller</w:t>
            </w:r>
          </w:p>
          <w:p w14:paraId="31DB7603" w14:textId="6F3BC2D3" w:rsidR="007E687D" w:rsidRPr="006D1D2B" w:rsidRDefault="00326A5F" w:rsidP="007E687D">
            <w:pPr>
              <w:pStyle w:val="Brdtextmedindrag"/>
            </w:pPr>
            <w:r w:rsidRPr="006D1D2B">
              <w:rPr>
                <w:i/>
              </w:rPr>
              <w:t>4. annars har varit av särskilt farlig art.</w:t>
            </w:r>
          </w:p>
        </w:tc>
      </w:tr>
      <w:tr w:rsidR="007E687D" w:rsidRPr="006D1D2B" w14:paraId="71AC8FB5" w14:textId="77777777" w:rsidTr="00D9237E">
        <w:tc>
          <w:tcPr>
            <w:tcW w:w="2500" w:type="pct"/>
            <w:shd w:val="clear" w:color="auto" w:fill="auto"/>
            <w:tcMar>
              <w:left w:w="0" w:type="dxa"/>
            </w:tcMar>
          </w:tcPr>
          <w:p w14:paraId="4663CBE8" w14:textId="77777777" w:rsidR="007E687D" w:rsidRPr="006D1D2B" w:rsidRDefault="007E687D" w:rsidP="007E687D">
            <w:pPr>
              <w:pStyle w:val="Brdtextmedindrag"/>
            </w:pPr>
          </w:p>
        </w:tc>
        <w:tc>
          <w:tcPr>
            <w:tcW w:w="2500" w:type="pct"/>
            <w:shd w:val="clear" w:color="auto" w:fill="auto"/>
            <w:tcMar>
              <w:right w:w="0" w:type="dxa"/>
            </w:tcMar>
          </w:tcPr>
          <w:p w14:paraId="7D9253FA" w14:textId="62AE1B67" w:rsidR="007E687D" w:rsidRPr="006D1D2B" w:rsidRDefault="00326A5F" w:rsidP="007E687D">
            <w:pPr>
              <w:pStyle w:val="Brdtextmedindrag"/>
            </w:pPr>
            <w:r w:rsidRPr="006D1D2B">
              <w:rPr>
                <w:i/>
              </w:rPr>
              <w:t>Den som har överträtt ett vites</w:t>
            </w:r>
            <w:r w:rsidRPr="006D1D2B">
              <w:rPr>
                <w:i/>
              </w:rPr>
              <w:softHyphen/>
              <w:t>förbud enligt 3 § får inte dömas till ansvar för intrång som omfattas av förbudet.</w:t>
            </w:r>
          </w:p>
        </w:tc>
      </w:tr>
      <w:tr w:rsidR="007E687D" w:rsidRPr="006D1D2B" w14:paraId="7F0BDEF5" w14:textId="77777777" w:rsidTr="00D9237E">
        <w:tc>
          <w:tcPr>
            <w:tcW w:w="2500" w:type="pct"/>
            <w:shd w:val="clear" w:color="auto" w:fill="auto"/>
            <w:tcMar>
              <w:left w:w="0" w:type="dxa"/>
            </w:tcMar>
          </w:tcPr>
          <w:p w14:paraId="2A461E7E" w14:textId="42A75291" w:rsidR="007E687D" w:rsidRPr="006D1D2B" w:rsidRDefault="00326A5F" w:rsidP="007E687D">
            <w:pPr>
              <w:pStyle w:val="Brdtextmedindrag"/>
            </w:pPr>
            <w:r w:rsidRPr="006D1D2B">
              <w:t xml:space="preserve">För försök eller förberedelse till </w:t>
            </w:r>
            <w:r w:rsidRPr="006D1D2B">
              <w:rPr>
                <w:i/>
                <w:iCs/>
              </w:rPr>
              <w:t>brott enligt första stycket</w:t>
            </w:r>
            <w:r w:rsidRPr="006D1D2B">
              <w:t xml:space="preserve"> döms det till ansvar enligt 23 kap. brotts</w:t>
            </w:r>
            <w:r w:rsidRPr="006D1D2B">
              <w:softHyphen/>
              <w:t>balken.</w:t>
            </w:r>
          </w:p>
        </w:tc>
        <w:tc>
          <w:tcPr>
            <w:tcW w:w="2500" w:type="pct"/>
            <w:shd w:val="clear" w:color="auto" w:fill="auto"/>
            <w:tcMar>
              <w:right w:w="0" w:type="dxa"/>
            </w:tcMar>
          </w:tcPr>
          <w:p w14:paraId="5F0C89B5" w14:textId="28176483" w:rsidR="007E687D" w:rsidRPr="006D1D2B" w:rsidRDefault="00326A5F" w:rsidP="007E687D">
            <w:pPr>
              <w:pStyle w:val="Brdtextmedindrag"/>
            </w:pPr>
            <w:r w:rsidRPr="006D1D2B">
              <w:t xml:space="preserve">För försök eller förberedelse till </w:t>
            </w:r>
            <w:r w:rsidRPr="006D1D2B">
              <w:rPr>
                <w:i/>
                <w:iCs/>
              </w:rPr>
              <w:t>företags</w:t>
            </w:r>
            <w:r w:rsidRPr="006D1D2B">
              <w:rPr>
                <w:i/>
                <w:iCs/>
              </w:rPr>
              <w:softHyphen/>
              <w:t>namns</w:t>
            </w:r>
            <w:r w:rsidRPr="006D1D2B">
              <w:rPr>
                <w:i/>
                <w:iCs/>
              </w:rPr>
              <w:softHyphen/>
              <w:t>brott eller grovt före</w:t>
            </w:r>
            <w:r w:rsidRPr="006D1D2B">
              <w:rPr>
                <w:i/>
                <w:iCs/>
              </w:rPr>
              <w:softHyphen/>
            </w:r>
            <w:r w:rsidRPr="006D1D2B">
              <w:rPr>
                <w:i/>
                <w:iCs/>
              </w:rPr>
              <w:softHyphen/>
              <w:t>tags</w:t>
            </w:r>
            <w:r w:rsidRPr="006D1D2B">
              <w:rPr>
                <w:i/>
                <w:iCs/>
              </w:rPr>
              <w:softHyphen/>
              <w:t>namnsbrott</w:t>
            </w:r>
            <w:r w:rsidRPr="006D1D2B">
              <w:rPr>
                <w:i/>
              </w:rPr>
              <w:t xml:space="preserve"> </w:t>
            </w:r>
            <w:r w:rsidRPr="006D1D2B">
              <w:t xml:space="preserve">döms det till ansvar enligt 23 kap. brottsbalken. </w:t>
            </w:r>
          </w:p>
        </w:tc>
      </w:tr>
      <w:tr w:rsidR="007E687D" w:rsidRPr="006D1D2B" w14:paraId="64BB5BB1" w14:textId="77777777" w:rsidTr="007E687D">
        <w:tc>
          <w:tcPr>
            <w:tcW w:w="2500" w:type="pct"/>
            <w:shd w:val="clear" w:color="auto" w:fill="auto"/>
            <w:tcMar>
              <w:left w:w="0" w:type="dxa"/>
            </w:tcMar>
          </w:tcPr>
          <w:p w14:paraId="35EA9580" w14:textId="2477B548" w:rsidR="007E687D" w:rsidRPr="006D1D2B" w:rsidRDefault="00326A5F" w:rsidP="007E687D">
            <w:pPr>
              <w:pStyle w:val="Brdtextmedindrag"/>
            </w:pPr>
            <w:r w:rsidRPr="006D1D2B">
              <w:t xml:space="preserve">Åklagaren får väcka åtal för brott endast om </w:t>
            </w:r>
            <w:r w:rsidRPr="006D1D2B">
              <w:rPr>
                <w:i/>
              </w:rPr>
              <w:t>målsäganden anger brottet till åtal och</w:t>
            </w:r>
            <w:r w:rsidRPr="006D1D2B">
              <w:t xml:space="preserve"> åtal </w:t>
            </w:r>
            <w:r w:rsidRPr="006D1D2B">
              <w:rPr>
                <w:i/>
              </w:rPr>
              <w:t>av särskilda skäl</w:t>
            </w:r>
            <w:r w:rsidRPr="006D1D2B">
              <w:t xml:space="preserve"> är motiverat från allmän syn</w:t>
            </w:r>
            <w:r w:rsidRPr="006D1D2B">
              <w:softHyphen/>
              <w:t>punkt.</w:t>
            </w:r>
          </w:p>
        </w:tc>
        <w:tc>
          <w:tcPr>
            <w:tcW w:w="2500" w:type="pct"/>
            <w:shd w:val="clear" w:color="auto" w:fill="auto"/>
            <w:tcMar>
              <w:right w:w="0" w:type="dxa"/>
            </w:tcMar>
          </w:tcPr>
          <w:p w14:paraId="03761975" w14:textId="1F724DC5" w:rsidR="007E687D" w:rsidRPr="006D1D2B" w:rsidRDefault="00326A5F" w:rsidP="007E687D">
            <w:pPr>
              <w:pStyle w:val="Brdtextmedindrag"/>
            </w:pPr>
            <w:r w:rsidRPr="006D1D2B">
              <w:t>Åklagaren får väcka åtal för brott endast om åtal är motiverat från allmän synpunkt.</w:t>
            </w:r>
          </w:p>
        </w:tc>
      </w:tr>
    </w:tbl>
    <w:p w14:paraId="5AE6FE65" w14:textId="77777777" w:rsidR="007E687D" w:rsidRPr="006D1D2B" w:rsidRDefault="007E687D" w:rsidP="00811E52">
      <w:pPr>
        <w:pStyle w:val="Slutstreck"/>
      </w:pPr>
    </w:p>
    <w:p w14:paraId="06144DCD" w14:textId="0B1C61F7" w:rsidR="007E687D" w:rsidRPr="006D1D2B" w:rsidRDefault="00326A5F" w:rsidP="00811E52">
      <w:pPr>
        <w:pStyle w:val="Slutstreck"/>
      </w:pPr>
      <w:r w:rsidRPr="006D1D2B">
        <w:lastRenderedPageBreak/>
        <w:t>                      </w:t>
      </w:r>
    </w:p>
    <w:p w14:paraId="23B8C516" w14:textId="77777777" w:rsidR="007E687D" w:rsidRDefault="00326A5F" w:rsidP="007E687D">
      <w:pPr>
        <w:pStyle w:val="Brdtextmedindrag"/>
        <w:sectPr w:rsidR="007E687D" w:rsidSect="007E687D">
          <w:headerReference w:type="even" r:id="rId52"/>
          <w:headerReference w:type="default" r:id="rId53"/>
          <w:footerReference w:type="even" r:id="rId54"/>
          <w:footerReference w:type="default" r:id="rId55"/>
          <w:footerReference w:type="first" r:id="rId56"/>
          <w:footnotePr>
            <w:numRestart w:val="eachSect"/>
          </w:footnotePr>
          <w:pgSz w:w="9356" w:h="13721" w:code="9"/>
          <w:pgMar w:top="794" w:right="2438" w:bottom="1191" w:left="1021" w:header="0" w:footer="709" w:gutter="0"/>
          <w:cols w:space="708"/>
          <w:docGrid w:linePitch="360"/>
        </w:sectPr>
      </w:pPr>
      <w:r w:rsidRPr="006D1D2B">
        <w:t>Denna lag träder i kraft den 1 september 2020</w:t>
      </w:r>
      <w:r>
        <w:t>.</w:t>
      </w:r>
    </w:p>
    <w:p w14:paraId="1D460778" w14:textId="37CBE263" w:rsidR="007E687D" w:rsidRDefault="007E687D" w:rsidP="007E687D">
      <w:pPr>
        <w:pStyle w:val="Brdtextmedindrag"/>
      </w:pPr>
    </w:p>
    <w:p w14:paraId="71738DF2" w14:textId="77777777" w:rsidR="00E56808" w:rsidRDefault="00E56808">
      <w:pPr>
        <w:spacing w:line="2" w:lineRule="auto"/>
        <w:rPr>
          <w:rFonts w:ascii="Times New Roman" w:eastAsiaTheme="minorHAnsi" w:hAnsi="Times New Roman" w:cstheme="minorBidi"/>
          <w:kern w:val="28"/>
          <w:sz w:val="30"/>
          <w:szCs w:val="22"/>
        </w:rPr>
      </w:pPr>
      <w:bookmarkStart w:id="13" w:name="_Toc34297808"/>
      <w:r>
        <w:br w:type="page"/>
      </w:r>
    </w:p>
    <w:p w14:paraId="2CA6055A" w14:textId="75AFB9B0" w:rsidR="007E687D" w:rsidRPr="00E56808" w:rsidRDefault="00326A5F" w:rsidP="00E56808">
      <w:pPr>
        <w:pStyle w:val="Rubrik1"/>
      </w:pPr>
      <w:bookmarkStart w:id="14" w:name="_Toc36716743"/>
      <w:r w:rsidRPr="00E56808">
        <w:lastRenderedPageBreak/>
        <w:t>Ärendet och dess beredning</w:t>
      </w:r>
      <w:bookmarkEnd w:id="13"/>
      <w:bookmarkEnd w:id="14"/>
    </w:p>
    <w:p w14:paraId="78280630" w14:textId="77777777" w:rsidR="007E687D" w:rsidRDefault="00326A5F" w:rsidP="007E687D">
      <w:pPr>
        <w:pStyle w:val="Brdtext"/>
      </w:pPr>
      <w:r>
        <w:t>Under en längre tid har näringsliv, branschorganisationer och myndigheter påtalat behovet av skärpta straff och ändrade åtalspröv</w:t>
      </w:r>
      <w:r>
        <w:softHyphen/>
        <w:t>ningsregler för de allvarlig</w:t>
      </w:r>
      <w:r>
        <w:softHyphen/>
        <w:t>aste fallen av immaterialrättsintrång. Polis</w:t>
      </w:r>
      <w:r>
        <w:softHyphen/>
        <w:t>myndigheten och Åklag</w:t>
      </w:r>
      <w:r>
        <w:softHyphen/>
      </w:r>
      <w:r>
        <w:softHyphen/>
        <w:t>ar</w:t>
      </w:r>
      <w:r>
        <w:softHyphen/>
      </w:r>
      <w:r>
        <w:softHyphen/>
      </w:r>
      <w:r>
        <w:softHyphen/>
      </w:r>
      <w:r>
        <w:softHyphen/>
        <w:t>myndigheten har också påtalat att det i brotts</w:t>
      </w:r>
      <w:r>
        <w:softHyphen/>
        <w:t xml:space="preserve">bekämpande syfte finns behov av att kunna beslagta all form av egendom som i ett senare skede kan förverkas enligt immaterialrättslagarna. </w:t>
      </w:r>
    </w:p>
    <w:p w14:paraId="32825DFE" w14:textId="77777777" w:rsidR="007E687D" w:rsidRDefault="00326A5F" w:rsidP="007E687D">
      <w:pPr>
        <w:pStyle w:val="Brdtextmedindrag"/>
      </w:pPr>
      <w:r>
        <w:t>Regeringen gav den 19 januari 2017 en särskild utredare i uppdrag att över</w:t>
      </w:r>
      <w:r>
        <w:softHyphen/>
      </w:r>
      <w:r>
        <w:softHyphen/>
        <w:t>väga behovet av skärpta straffskalor för de allvarligaste upphovsrätts- och varumärkesintrången. Utredaren fick också i uppdrag att ta ställning till om åtalsprövningsreglerna behöver ändras, om det är så att straff</w:t>
      </w:r>
      <w:r>
        <w:softHyphen/>
        <w:t>skalorna skärps. I uppdraget ingick även att överväga om det bör bli lättare att säkra viss slags egendom under en brottsutredning och om det bör tydlig</w:t>
      </w:r>
      <w:r>
        <w:softHyphen/>
        <w:t xml:space="preserve">göras </w:t>
      </w:r>
      <w:r w:rsidRPr="00B12279">
        <w:t>hur sådan egendom ska hanteras efter det att den har för</w:t>
      </w:r>
      <w:r>
        <w:softHyphen/>
      </w:r>
      <w:r w:rsidRPr="00B12279">
        <w:t>verkats. Utredaren skulle också föreslå de författningsändringar som det fanns anledning till (dir. 2017:4).</w:t>
      </w:r>
    </w:p>
    <w:p w14:paraId="4E5CAB2B" w14:textId="72EF2CC1" w:rsidR="007E687D" w:rsidRDefault="00326A5F" w:rsidP="007E687D">
      <w:pPr>
        <w:pStyle w:val="Brdtextmedindrag"/>
      </w:pPr>
      <w:r>
        <w:t>Utredningen, som antog namnet Utredningen om vissa allvarliga immater</w:t>
      </w:r>
      <w:r>
        <w:softHyphen/>
        <w:t>ial</w:t>
      </w:r>
      <w:r>
        <w:softHyphen/>
      </w:r>
      <w:r>
        <w:softHyphen/>
        <w:t>rättsintrång, lämnade i februari 2018 betänkandet Grovt upp</w:t>
      </w:r>
      <w:r>
        <w:softHyphen/>
        <w:t>hovs</w:t>
      </w:r>
      <w:r>
        <w:softHyphen/>
      </w:r>
      <w:r>
        <w:softHyphen/>
        <w:t>rättsbrott och grovt varumärkesbrott (SOU 2018:6). En samman</w:t>
      </w:r>
      <w:r>
        <w:softHyphen/>
        <w:t>fattning av betänkandet och dess lagförslag finns i</w:t>
      </w:r>
      <w:r w:rsidR="00B35DEC">
        <w:t xml:space="preserve"> </w:t>
      </w:r>
      <w:r w:rsidRPr="00705B1C">
        <w:rPr>
          <w:i/>
        </w:rPr>
        <w:t>bilaga</w:t>
      </w:r>
      <w:r w:rsidR="00B35DEC">
        <w:rPr>
          <w:i/>
        </w:rPr>
        <w:t> </w:t>
      </w:r>
      <w:r>
        <w:rPr>
          <w:i/>
        </w:rPr>
        <w:t>1</w:t>
      </w:r>
      <w:r>
        <w:t xml:space="preserve"> respektive </w:t>
      </w:r>
      <w:r w:rsidRPr="00705B1C">
        <w:rPr>
          <w:i/>
        </w:rPr>
        <w:t>bilaga</w:t>
      </w:r>
      <w:r w:rsidR="00B35DEC">
        <w:rPr>
          <w:i/>
        </w:rPr>
        <w:t> </w:t>
      </w:r>
      <w:r>
        <w:rPr>
          <w:i/>
        </w:rPr>
        <w:t>2</w:t>
      </w:r>
      <w:r>
        <w:t xml:space="preserve">. </w:t>
      </w:r>
    </w:p>
    <w:p w14:paraId="541F7EEA" w14:textId="6850026D" w:rsidR="007E687D" w:rsidRDefault="00326A5F" w:rsidP="007E687D">
      <w:pPr>
        <w:pStyle w:val="Brdtextmedindrag"/>
      </w:pPr>
      <w:r>
        <w:t>Betänkandet har remissbehandlats och en förteckning över remiss</w:t>
      </w:r>
      <w:r>
        <w:softHyphen/>
        <w:t>instans</w:t>
      </w:r>
      <w:r>
        <w:softHyphen/>
        <w:t xml:space="preserve">erna finns i </w:t>
      </w:r>
      <w:r w:rsidRPr="00705B1C">
        <w:rPr>
          <w:i/>
        </w:rPr>
        <w:t>bilaga</w:t>
      </w:r>
      <w:r w:rsidR="00B35DEC">
        <w:rPr>
          <w:i/>
        </w:rPr>
        <w:t> </w:t>
      </w:r>
      <w:r>
        <w:rPr>
          <w:i/>
        </w:rPr>
        <w:t>3</w:t>
      </w:r>
      <w:r>
        <w:t>. Remissyttrandena finns tillgängliga i lag</w:t>
      </w:r>
      <w:r>
        <w:softHyphen/>
        <w:t>stiftnings</w:t>
      </w:r>
      <w:r>
        <w:softHyphen/>
      </w:r>
      <w:r>
        <w:softHyphen/>
      </w:r>
      <w:r>
        <w:softHyphen/>
        <w:t xml:space="preserve">ärendet (Ju2018/01146/L3). </w:t>
      </w:r>
    </w:p>
    <w:p w14:paraId="051FFFE7" w14:textId="559F0F12" w:rsidR="00110C85" w:rsidRDefault="00326A5F" w:rsidP="007E687D">
      <w:pPr>
        <w:pStyle w:val="Brdtextmedindrag"/>
      </w:pPr>
      <w:r>
        <w:t xml:space="preserve">Under den fortsatta beredningen av betänkandet uppmärksammades att ytterligare lagändringar bör </w:t>
      </w:r>
      <w:r w:rsidRPr="00C26E36">
        <w:t>övervägas i förhållande till samtliga immaterialrättsliga lagar</w:t>
      </w:r>
      <w:r>
        <w:t>. Ett utkast till lag</w:t>
      </w:r>
      <w:r>
        <w:softHyphen/>
        <w:t>råds</w:t>
      </w:r>
      <w:r>
        <w:softHyphen/>
      </w:r>
      <w:r>
        <w:softHyphen/>
        <w:t>remiss togs därför fram i Regeringskansliet.</w:t>
      </w:r>
      <w:bookmarkStart w:id="15" w:name="_Hlk31803435"/>
      <w:r>
        <w:t xml:space="preserve"> </w:t>
      </w:r>
      <w:r w:rsidRPr="005867B7">
        <w:t xml:space="preserve">Lagförslagen i utkastet till lagrådsremiss </w:t>
      </w:r>
      <w:r>
        <w:t xml:space="preserve">finns i </w:t>
      </w:r>
      <w:r w:rsidRPr="008011E1">
        <w:rPr>
          <w:i/>
          <w:iCs/>
        </w:rPr>
        <w:t>bilaga</w:t>
      </w:r>
      <w:r w:rsidR="00B35DEC">
        <w:rPr>
          <w:i/>
          <w:iCs/>
        </w:rPr>
        <w:t> </w:t>
      </w:r>
      <w:r w:rsidRPr="008011E1">
        <w:rPr>
          <w:i/>
          <w:iCs/>
        </w:rPr>
        <w:t>4</w:t>
      </w:r>
      <w:r>
        <w:t xml:space="preserve">. </w:t>
      </w:r>
      <w:bookmarkEnd w:id="15"/>
      <w:r w:rsidRPr="005867B7">
        <w:t xml:space="preserve">Utkastet har remissbehandlats. Remissinstanserna har ombetts att yttra sig över </w:t>
      </w:r>
      <w:r>
        <w:t xml:space="preserve">de </w:t>
      </w:r>
      <w:r w:rsidRPr="00D054F2">
        <w:t>för</w:t>
      </w:r>
      <w:r>
        <w:softHyphen/>
      </w:r>
      <w:r w:rsidRPr="00D054F2">
        <w:t>slag</w:t>
      </w:r>
      <w:r w:rsidRPr="005867B7">
        <w:t xml:space="preserve"> och bedömningar</w:t>
      </w:r>
      <w:r>
        <w:t xml:space="preserve"> i utkastet som avser </w:t>
      </w:r>
      <w:r w:rsidRPr="005867B7">
        <w:t>skärpta straff och ändrade åtals</w:t>
      </w:r>
      <w:r>
        <w:softHyphen/>
      </w:r>
      <w:r w:rsidRPr="005867B7">
        <w:t>prövningsregler. En förteckning över remiss</w:t>
      </w:r>
      <w:r>
        <w:softHyphen/>
      </w:r>
      <w:r w:rsidRPr="005867B7">
        <w:t xml:space="preserve">instanserna finns i </w:t>
      </w:r>
      <w:r w:rsidRPr="005867B7">
        <w:rPr>
          <w:i/>
        </w:rPr>
        <w:t>bilaga</w:t>
      </w:r>
      <w:r w:rsidR="00B35DEC">
        <w:rPr>
          <w:i/>
        </w:rPr>
        <w:t> </w:t>
      </w:r>
      <w:r w:rsidRPr="005867B7">
        <w:rPr>
          <w:i/>
        </w:rPr>
        <w:t>5</w:t>
      </w:r>
      <w:r w:rsidRPr="005867B7">
        <w:t>. Utkastet</w:t>
      </w:r>
      <w:r>
        <w:t xml:space="preserve"> till lagrådsremiss, och remiss</w:t>
      </w:r>
      <w:r>
        <w:softHyphen/>
        <w:t xml:space="preserve">yttrandena över </w:t>
      </w:r>
      <w:r w:rsidRPr="0044516D">
        <w:t>de</w:t>
      </w:r>
      <w:r w:rsidR="00DA52D7" w:rsidRPr="0044516D">
        <w:t>t</w:t>
      </w:r>
      <w:r w:rsidRPr="0044516D">
        <w:t>,</w:t>
      </w:r>
      <w:r>
        <w:t xml:space="preserve"> finns tillgängliga i Justitiedepartementet (Ju2019/03948/L3).</w:t>
      </w:r>
    </w:p>
    <w:p w14:paraId="71944A63" w14:textId="77777777" w:rsidR="007E687D" w:rsidRPr="00217AD3" w:rsidRDefault="00326A5F" w:rsidP="007E687D">
      <w:pPr>
        <w:pStyle w:val="Rubrik5utannumrering"/>
      </w:pPr>
      <w:r w:rsidRPr="00217AD3">
        <w:t>Lagrådet</w:t>
      </w:r>
    </w:p>
    <w:p w14:paraId="7DC2838F" w14:textId="5D8A12DF" w:rsidR="007E687D" w:rsidRDefault="00326A5F" w:rsidP="00D9237E">
      <w:pPr>
        <w:pStyle w:val="Brdtext"/>
      </w:pPr>
      <w:r>
        <w:t xml:space="preserve">Regeringen beslutade den 5 mars 2020 att inhämta Lagrådets yttrande över de lagförslag som finns i </w:t>
      </w:r>
      <w:r w:rsidRPr="00217AD3">
        <w:rPr>
          <w:i/>
          <w:iCs/>
        </w:rPr>
        <w:t>bilaga</w:t>
      </w:r>
      <w:r w:rsidR="00B35DEC">
        <w:rPr>
          <w:i/>
          <w:iCs/>
        </w:rPr>
        <w:t> </w:t>
      </w:r>
      <w:r w:rsidRPr="00217AD3">
        <w:rPr>
          <w:i/>
          <w:iCs/>
        </w:rPr>
        <w:t>6</w:t>
      </w:r>
      <w:r>
        <w:t xml:space="preserve">. Lagrådets yttrande finns i </w:t>
      </w:r>
      <w:r w:rsidRPr="00217AD3">
        <w:rPr>
          <w:i/>
          <w:iCs/>
        </w:rPr>
        <w:t>bilaga</w:t>
      </w:r>
      <w:r w:rsidR="00B35DEC">
        <w:rPr>
          <w:i/>
          <w:iCs/>
        </w:rPr>
        <w:t> </w:t>
      </w:r>
      <w:r w:rsidRPr="00217AD3">
        <w:rPr>
          <w:i/>
          <w:iCs/>
        </w:rPr>
        <w:t>7</w:t>
      </w:r>
      <w:r>
        <w:t xml:space="preserve">. </w:t>
      </w:r>
      <w:r w:rsidR="0044516D" w:rsidRPr="0044516D">
        <w:t>Lagrådet lämnar förslagen utan erinran. I förhållande till lagrådsremissens lagförslag görs några redaktionella ändringar.</w:t>
      </w:r>
    </w:p>
    <w:p w14:paraId="7F893468" w14:textId="77777777" w:rsidR="00E56808" w:rsidRDefault="00E56808">
      <w:pPr>
        <w:spacing w:line="2" w:lineRule="auto"/>
        <w:rPr>
          <w:rFonts w:ascii="Times New Roman" w:eastAsiaTheme="minorHAnsi" w:hAnsi="Times New Roman" w:cstheme="minorBidi"/>
          <w:kern w:val="28"/>
          <w:sz w:val="30"/>
          <w:szCs w:val="22"/>
        </w:rPr>
      </w:pPr>
      <w:bookmarkStart w:id="16" w:name="_Toc34297809"/>
      <w:r>
        <w:br w:type="page"/>
      </w:r>
    </w:p>
    <w:p w14:paraId="079F3971" w14:textId="1B35F1C8" w:rsidR="007E687D" w:rsidRDefault="00326A5F" w:rsidP="00E56808">
      <w:pPr>
        <w:pStyle w:val="Rubrik1"/>
        <w:spacing w:before="0"/>
      </w:pPr>
      <w:bookmarkStart w:id="17" w:name="_Toc36716744"/>
      <w:r>
        <w:lastRenderedPageBreak/>
        <w:t>Allmänna utgångspunkter</w:t>
      </w:r>
      <w:bookmarkEnd w:id="16"/>
      <w:bookmarkEnd w:id="17"/>
    </w:p>
    <w:p w14:paraId="026B57AE" w14:textId="77777777" w:rsidR="007E687D" w:rsidRDefault="00326A5F" w:rsidP="007E687D">
      <w:pPr>
        <w:pStyle w:val="Rubrik2"/>
        <w:spacing w:before="0"/>
      </w:pPr>
      <w:bookmarkStart w:id="18" w:name="_Toc34297810"/>
      <w:bookmarkStart w:id="19" w:name="_Toc36716745"/>
      <w:r>
        <w:t>Immaterialrättens funktion</w:t>
      </w:r>
      <w:bookmarkEnd w:id="18"/>
      <w:bookmarkEnd w:id="19"/>
    </w:p>
    <w:p w14:paraId="39213738" w14:textId="37423BF3" w:rsidR="007E687D" w:rsidRDefault="00326A5F" w:rsidP="007E687D">
      <w:pPr>
        <w:pStyle w:val="Brdtextmedindrag"/>
        <w:ind w:firstLine="0"/>
      </w:pPr>
      <w:r>
        <w:t>Immaterialrätten är den del av civilrätten som behandlar rättsskyddet för intellektu</w:t>
      </w:r>
      <w:r>
        <w:softHyphen/>
        <w:t>ella prestationer och för kännetecken. Rättsskyddet är uppdelat i de immaterialrättsliga lagarna, dvs. i lagen (1960:729) om upphovsrätt till litte</w:t>
      </w:r>
      <w:r>
        <w:softHyphen/>
        <w:t>r</w:t>
      </w:r>
      <w:r>
        <w:softHyphen/>
        <w:t xml:space="preserve">ära och konstnärliga verk (upphovsrättslagen), patentlagen (1967:837), </w:t>
      </w:r>
      <w:bookmarkStart w:id="20" w:name="_Hlk30589831"/>
      <w:r>
        <w:t xml:space="preserve">mönsterskyddslagen </w:t>
      </w:r>
      <w:bookmarkEnd w:id="20"/>
      <w:r>
        <w:t>(1970:485), lagen (1992:1685) om skydd för kretsmönster för halvledarprodukter (kretsmönsterlagen), växt</w:t>
      </w:r>
      <w:r>
        <w:softHyphen/>
        <w:t>förädlar</w:t>
      </w:r>
      <w:r>
        <w:softHyphen/>
        <w:t>rättslagen (1997:306), varumärkeslagen (2010:1877) och lagen (2018:1653) om företagsnamn.</w:t>
      </w:r>
    </w:p>
    <w:p w14:paraId="62BD0528" w14:textId="77777777" w:rsidR="007E687D" w:rsidRDefault="00326A5F" w:rsidP="007E687D">
      <w:pPr>
        <w:pStyle w:val="Brdtextmedindrag"/>
      </w:pPr>
      <w:bookmarkStart w:id="21" w:name="_Hlk9598560"/>
      <w:r>
        <w:t>Gemensamt för de immaterialrättsliga lagarna är ensamrätts</w:t>
      </w:r>
      <w:r>
        <w:softHyphen/>
        <w:t>konstruk</w:t>
      </w:r>
      <w:r>
        <w:softHyphen/>
        <w:t>tionen. Den som har gett upphov till en viss prestation eller motsvarande får en viss bestämd ensamrätt att utveckla och dra nytta av den. Exempel</w:t>
      </w:r>
      <w:r>
        <w:softHyphen/>
        <w:t>vis får en konstnär ensamrätt att förfoga över sitt konstverk och en varu</w:t>
      </w:r>
      <w:r>
        <w:softHyphen/>
        <w:t>märkes</w:t>
      </w:r>
      <w:r>
        <w:softHyphen/>
        <w:t xml:space="preserve">innehavare får ensamrätt att använda sitt varumärke för sina varor eller tjänster. </w:t>
      </w:r>
      <w:bookmarkStart w:id="22" w:name="_Hlk9598819"/>
      <w:bookmarkEnd w:id="21"/>
      <w:r>
        <w:t>Ensamrätten kan avse olika slags nyttjanden av prestationen, exempel</w:t>
      </w:r>
      <w:r>
        <w:softHyphen/>
        <w:t>vis tillverkning, försäljning eller uthyrning. Samtidigt har tydliga av</w:t>
      </w:r>
      <w:r>
        <w:softHyphen/>
        <w:t>gränsningar av ensamrätterna gjorts för att tillgodose allmänna och en</w:t>
      </w:r>
      <w:r>
        <w:softHyphen/>
        <w:t>skilda intressen och skapa ett flexibelt, balanserat och tillgängligt system.</w:t>
      </w:r>
      <w:bookmarkEnd w:id="22"/>
    </w:p>
    <w:p w14:paraId="1A3097C8" w14:textId="3B8EF35F" w:rsidR="007E687D" w:rsidRDefault="00326A5F" w:rsidP="007E687D">
      <w:pPr>
        <w:pStyle w:val="Brdtextmedindrag"/>
      </w:pPr>
      <w:r>
        <w:t>Ett av huvudsyftena med den immaterialrättsliga lagstiftningen är att skydda rättighetshavarens möjligheter att förfoga över sin immateriella egendom och skapa incitament till fortsatt innovation, krea</w:t>
      </w:r>
      <w:r>
        <w:softHyphen/>
        <w:t>tivitet och samhälls</w:t>
      </w:r>
      <w:r>
        <w:softHyphen/>
        <w:t>utveckling. Systemet ska också främja ett rikt och mång</w:t>
      </w:r>
      <w:r>
        <w:softHyphen/>
        <w:t>fasetterat kultur</w:t>
      </w:r>
      <w:r>
        <w:softHyphen/>
        <w:t>utbud och bidra till ett fungerande näringsliv.</w:t>
      </w:r>
      <w:r w:rsidRPr="00D36C92">
        <w:t xml:space="preserve"> </w:t>
      </w:r>
    </w:p>
    <w:p w14:paraId="521C59F1" w14:textId="5AFB9B5D" w:rsidR="007E687D" w:rsidRDefault="00326A5F" w:rsidP="007E687D">
      <w:pPr>
        <w:pStyle w:val="Rubrik2"/>
      </w:pPr>
      <w:bookmarkStart w:id="23" w:name="_Toc34297811"/>
      <w:bookmarkStart w:id="24" w:name="_Toc36716746"/>
      <w:r>
        <w:t>Grundläggande drag i det nuvarande sanktions</w:t>
      </w:r>
      <w:r>
        <w:softHyphen/>
        <w:t>systemet</w:t>
      </w:r>
      <w:bookmarkEnd w:id="23"/>
      <w:bookmarkEnd w:id="24"/>
    </w:p>
    <w:p w14:paraId="1F92B4D0" w14:textId="77777777" w:rsidR="007E687D" w:rsidRPr="00602149" w:rsidRDefault="00326A5F" w:rsidP="007E687D">
      <w:pPr>
        <w:pStyle w:val="Rubrik5utannumrering"/>
      </w:pPr>
      <w:r w:rsidRPr="00602149">
        <w:t>Inledning</w:t>
      </w:r>
    </w:p>
    <w:p w14:paraId="5A2F553F" w14:textId="77777777" w:rsidR="007E687D" w:rsidRDefault="00326A5F" w:rsidP="007E687D">
      <w:pPr>
        <w:pStyle w:val="Brdtextmedindrag"/>
        <w:ind w:firstLine="0"/>
      </w:pPr>
      <w:r>
        <w:t>Den som utan rättighetshavarens samtycke vidtar en åtgärd som omfattas av ensamrätten begår ett immaterialrättsintrång. Vid ett immaterial</w:t>
      </w:r>
      <w:r>
        <w:softHyphen/>
        <w:t>rätts</w:t>
      </w:r>
      <w:r>
        <w:softHyphen/>
        <w:t xml:space="preserve">intrång kan såväl straffrättsliga som civilrättsliga sanktioner komma i fråga. </w:t>
      </w:r>
      <w:r w:rsidRPr="00631FA3">
        <w:t>Det finns även bestämmelser om straffprocessuella tvångsmedel och civil</w:t>
      </w:r>
      <w:r>
        <w:softHyphen/>
      </w:r>
      <w:r w:rsidRPr="00631FA3">
        <w:t>rättsliga säkerhetsåtgärder för att säkra egendom inför beslut om för</w:t>
      </w:r>
      <w:r>
        <w:softHyphen/>
      </w:r>
      <w:r w:rsidRPr="00631FA3">
        <w:t>verkande (en särskild rättsverkan av brott) eller beslut om att egendom ska återkallas från marknaden</w:t>
      </w:r>
      <w:r>
        <w:t>, ändras eller förstöras eller att någon annan åtgärd ska vidtas med den</w:t>
      </w:r>
      <w:r w:rsidRPr="00631FA3">
        <w:t xml:space="preserve"> (en </w:t>
      </w:r>
      <w:r>
        <w:t xml:space="preserve">s.k. </w:t>
      </w:r>
      <w:r w:rsidRPr="00631FA3">
        <w:t xml:space="preserve">civilrättslig skyddsåtgärd).  </w:t>
      </w:r>
    </w:p>
    <w:p w14:paraId="64E628E0" w14:textId="46A17DCA" w:rsidR="007E687D" w:rsidRDefault="00326A5F" w:rsidP="007E687D">
      <w:pPr>
        <w:pStyle w:val="Brdtextmedindrag"/>
      </w:pPr>
      <w:r>
        <w:t>Utgångspunkten är att varje stat själv reglerar vilket skydd som ska gälla på dess territorium. På imm</w:t>
      </w:r>
      <w:r>
        <w:softHyphen/>
        <w:t>aterial</w:t>
      </w:r>
      <w:r>
        <w:softHyphen/>
        <w:t>rättens område finns därutöver en rad in</w:t>
      </w:r>
      <w:r w:rsidR="00D6183D">
        <w:softHyphen/>
      </w:r>
      <w:r w:rsidR="00D6183D">
        <w:softHyphen/>
      </w:r>
      <w:r w:rsidR="00D6183D">
        <w:softHyphen/>
      </w:r>
      <w:r>
        <w:t>ter</w:t>
      </w:r>
      <w:r>
        <w:softHyphen/>
      </w:r>
      <w:r>
        <w:softHyphen/>
        <w:t>nationella konven</w:t>
      </w:r>
      <w:r>
        <w:softHyphen/>
        <w:t>tioner och avtal där Sverige är part samt EU-rättsliga regleringar som harmoniserar förutsättningarna för immaterial</w:t>
      </w:r>
      <w:r>
        <w:softHyphen/>
        <w:t>rätts</w:t>
      </w:r>
      <w:r w:rsidR="00D6183D">
        <w:softHyphen/>
      </w:r>
      <w:r>
        <w:t>ligt skydd och, i viss mån, innebörden av det immaterialrättsliga sanktions</w:t>
      </w:r>
      <w:r>
        <w:softHyphen/>
        <w:t>systemet. På EU-nivå finns också ett antal rättigheter som ger samma rätts</w:t>
      </w:r>
      <w:r>
        <w:softHyphen/>
        <w:t xml:space="preserve">verkan i samtliga medlemsstater, </w:t>
      </w:r>
      <w:proofErr w:type="gramStart"/>
      <w:r>
        <w:t>t.ex.</w:t>
      </w:r>
      <w:proofErr w:type="gramEnd"/>
      <w:r>
        <w:t xml:space="preserve"> EU-varumärken.</w:t>
      </w:r>
    </w:p>
    <w:p w14:paraId="6CBB1527" w14:textId="77777777" w:rsidR="007E687D" w:rsidRPr="009F64B9" w:rsidRDefault="00326A5F" w:rsidP="007E687D">
      <w:pPr>
        <w:pStyle w:val="Rubrik5utannumrering"/>
      </w:pPr>
      <w:r w:rsidRPr="009F64B9">
        <w:lastRenderedPageBreak/>
        <w:t>Det civilrättsliga sanktionssystemet</w:t>
      </w:r>
    </w:p>
    <w:p w14:paraId="60277C11" w14:textId="77777777" w:rsidR="007E687D" w:rsidRDefault="00326A5F" w:rsidP="007E687D">
      <w:pPr>
        <w:pStyle w:val="Brdtext"/>
      </w:pPr>
      <w:r>
        <w:t xml:space="preserve">Det civilrättsliga sanktionssystemet har effektiviserats och utökats under de senaste decennierna. Genom </w:t>
      </w:r>
      <w:proofErr w:type="gramStart"/>
      <w:r>
        <w:t>bl.a.</w:t>
      </w:r>
      <w:proofErr w:type="gramEnd"/>
      <w:r>
        <w:t xml:space="preserve"> det civilrättsliga sanktionsdirektivet (direktiv 2004/48/EG av den 29 april 2004 om säkerställande av skyddet för immateriella rättigheter, [EGT L 195, 2.6.2004]) har sanktions</w:t>
      </w:r>
      <w:r>
        <w:softHyphen/>
        <w:t>systemet dessutom i viss mån har</w:t>
      </w:r>
      <w:r>
        <w:softHyphen/>
        <w:t>mon</w:t>
      </w:r>
      <w:r>
        <w:softHyphen/>
        <w:t>i</w:t>
      </w:r>
      <w:r>
        <w:softHyphen/>
        <w:t>serats inom EU.</w:t>
      </w:r>
    </w:p>
    <w:p w14:paraId="206D3EE4" w14:textId="77777777" w:rsidR="007E687D" w:rsidRDefault="00326A5F" w:rsidP="007E687D">
      <w:pPr>
        <w:pStyle w:val="Brdtextmedindrag"/>
      </w:pPr>
      <w:r>
        <w:t xml:space="preserve">Med stöd av bestämmelserna kan domstol </w:t>
      </w:r>
      <w:proofErr w:type="gramStart"/>
      <w:r>
        <w:t>t.ex.</w:t>
      </w:r>
      <w:proofErr w:type="gramEnd"/>
      <w:r>
        <w:t xml:space="preserve"> vid vite förbjuda den som begår ett intrång att fortsätta med det. Under vissa förutsättningar kan för</w:t>
      </w:r>
      <w:r>
        <w:softHyphen/>
        <w:t>bud</w:t>
      </w:r>
      <w:r>
        <w:softHyphen/>
        <w:t>et också meddelas interi</w:t>
      </w:r>
      <w:r>
        <w:softHyphen/>
        <w:t>mistiskt, dvs. i avvaktan på ett slutligt av</w:t>
      </w:r>
      <w:r>
        <w:softHyphen/>
      </w:r>
      <w:r>
        <w:softHyphen/>
        <w:t>göran</w:t>
      </w:r>
      <w:r>
        <w:softHyphen/>
        <w:t>de. Vidare kan bevisning om intrång säkras genom att inblandade akt</w:t>
      </w:r>
      <w:r>
        <w:softHyphen/>
        <w:t>ör</w:t>
      </w:r>
      <w:r>
        <w:softHyphen/>
        <w:t>er vid vite föreläggs att lämna uppgifter om det misstänkta intrånget (s.k. infor</w:t>
      </w:r>
      <w:r>
        <w:softHyphen/>
      </w:r>
      <w:r>
        <w:softHyphen/>
        <w:t>ma</w:t>
      </w:r>
      <w:r>
        <w:softHyphen/>
      </w:r>
      <w:r>
        <w:softHyphen/>
        <w:t>tions</w:t>
      </w:r>
      <w:r>
        <w:softHyphen/>
        <w:t>föreläggande) eller genom att Kronofogdemyndigheten under</w:t>
      </w:r>
      <w:r>
        <w:softHyphen/>
      </w:r>
      <w:r>
        <w:softHyphen/>
        <w:t>söker den misstänkta intrångsgörarens lokaler och utrustning (s.k. intrångs</w:t>
      </w:r>
      <w:r>
        <w:softHyphen/>
        <w:t xml:space="preserve">undersökning). </w:t>
      </w:r>
    </w:p>
    <w:p w14:paraId="1A1286D9" w14:textId="77777777" w:rsidR="007E687D" w:rsidRDefault="00326A5F" w:rsidP="007E687D">
      <w:pPr>
        <w:pStyle w:val="Brdtextmedindrag"/>
      </w:pPr>
      <w:r>
        <w:t>I samtliga lagar finns dessutom bestämmelser som gör det möjligt att ingripa mot intrångsgörande egendom och hjälpmedel som använts vid in</w:t>
      </w:r>
      <w:r>
        <w:softHyphen/>
        <w:t>trång. Bestämmelserna innebär att den som begår ett intrång får tåla att egendom med anknytning till intrånget åter</w:t>
      </w:r>
      <w:r>
        <w:softHyphen/>
        <w:t>kallas från marknaden, ändras eller förstörs eller att någon annan åtgärd vidtas med den, om det anses skäligt för att förebygga fortsatta kränk</w:t>
      </w:r>
      <w:r>
        <w:softHyphen/>
        <w:t xml:space="preserve">ningar av rättigheten. </w:t>
      </w:r>
      <w:bookmarkStart w:id="25" w:name="_Hlk9601068"/>
      <w:r>
        <w:t>På samma sätt som vid ett straffrättsligt förverkande innebär dessa åtgärder vanligtvis att intrångs</w:t>
      </w:r>
      <w:r>
        <w:softHyphen/>
        <w:t>göraren inte får behålla egendomen. Dessa s.k. skyddsåtgärder, som är centrala i sanktionssystemet, kan tillämpas även om intrång</w:t>
      </w:r>
      <w:r>
        <w:softHyphen/>
        <w:t>et inte är straffbart, efter</w:t>
      </w:r>
      <w:r>
        <w:softHyphen/>
        <w:t>som det räcker att ett intrång i objektiv mening före</w:t>
      </w:r>
      <w:r>
        <w:softHyphen/>
        <w:t xml:space="preserve">ligger. </w:t>
      </w:r>
      <w:bookmarkEnd w:id="25"/>
      <w:r>
        <w:t>En civilrättslig talan om skyddsåtgärder handläggs enligt rätte</w:t>
      </w:r>
      <w:r>
        <w:softHyphen/>
        <w:t>gångs</w:t>
      </w:r>
      <w:r>
        <w:softHyphen/>
        <w:t>balkens regler om talan i tvistemål. Det är också möjligt att föra en sådan talan inom ramen för ett brottmål. Då handläggs frågan enligt bestäm</w:t>
      </w:r>
      <w:r>
        <w:softHyphen/>
        <w:t>mel</w:t>
      </w:r>
      <w:r>
        <w:softHyphen/>
        <w:t xml:space="preserve">serna i 22 kap. rättegångsbalken om enskilt anspråk. </w:t>
      </w:r>
    </w:p>
    <w:p w14:paraId="45895E29" w14:textId="77777777" w:rsidR="007E687D" w:rsidRDefault="00326A5F" w:rsidP="007E687D">
      <w:pPr>
        <w:pStyle w:val="Brdtextmedindrag"/>
      </w:pPr>
      <w:r>
        <w:t>Inom ramen för ett tvistemål kan vidare allmänna bestämmelser om civil</w:t>
      </w:r>
      <w:r>
        <w:softHyphen/>
        <w:t>rättsliga säkerhetsåtgärder bli aktuella att tillämpa i syfte att säkra ett civil</w:t>
      </w:r>
      <w:r>
        <w:softHyphen/>
      </w:r>
      <w:r>
        <w:softHyphen/>
        <w:t xml:space="preserve">rättsligt yrkande (se bestämmelser om kvarstad </w:t>
      </w:r>
      <w:proofErr w:type="gramStart"/>
      <w:r>
        <w:t>m.m.</w:t>
      </w:r>
      <w:proofErr w:type="gramEnd"/>
      <w:r>
        <w:t xml:space="preserve"> i 15 kap. rätte</w:t>
      </w:r>
      <w:r>
        <w:softHyphen/>
        <w:t>gångsbalken). Därutöver finns särskilda regler om beslag i de immaterial</w:t>
      </w:r>
      <w:r>
        <w:softHyphen/>
        <w:t xml:space="preserve">rättsliga lagarna (se </w:t>
      </w:r>
      <w:r w:rsidRPr="00B308F7">
        <w:t>närmare i avsnitt 7</w:t>
      </w:r>
      <w:r>
        <w:t xml:space="preserve">).  </w:t>
      </w:r>
    </w:p>
    <w:p w14:paraId="7CB2E3E7" w14:textId="64950FBB" w:rsidR="007E687D" w:rsidRDefault="00326A5F" w:rsidP="007E687D">
      <w:pPr>
        <w:pStyle w:val="Brdtextmedindrag"/>
      </w:pPr>
      <w:r>
        <w:t>Slutligen innehåller de immaterialrättsliga lagarna bestämmelser om att den som har begått ett intrång ska ersätta den skada som intrånget orsakat (skadestånd).</w:t>
      </w:r>
      <w:r w:rsidRPr="008E641A">
        <w:t xml:space="preserve"> </w:t>
      </w:r>
    </w:p>
    <w:p w14:paraId="463E859D" w14:textId="69E120C4" w:rsidR="007E687D" w:rsidRDefault="00326A5F" w:rsidP="007E687D">
      <w:pPr>
        <w:pStyle w:val="Rubrik5utannumrering"/>
      </w:pPr>
      <w:r>
        <w:t>Det straffrättsliga sanktionssystemet</w:t>
      </w:r>
    </w:p>
    <w:p w14:paraId="6798A06A" w14:textId="77777777" w:rsidR="007E687D" w:rsidRDefault="00326A5F" w:rsidP="007E687D">
      <w:pPr>
        <w:pStyle w:val="Brdtext"/>
      </w:pPr>
      <w:r>
        <w:t>Den som uppsåtligen eller av grov oaktsamhet gör intrång i en ensamrätt kan dömas till böter eller fängelse i högst två år. Straffansvaret är inte begrän</w:t>
      </w:r>
      <w:r>
        <w:softHyphen/>
        <w:t>sat till den som utför intrånget som gärningsman utan omfattar även den som på annat sätt medverkar till gärningen (som anstiftare eller med</w:t>
      </w:r>
      <w:r>
        <w:softHyphen/>
        <w:t>hjälpare). För försök eller förberedelse kan dömas till ansvar enligt 23 kap. brottsbalken.</w:t>
      </w:r>
    </w:p>
    <w:p w14:paraId="654EEE2E" w14:textId="77777777" w:rsidR="007E687D" w:rsidRDefault="00326A5F" w:rsidP="007E687D">
      <w:pPr>
        <w:pStyle w:val="Brdtextmedindrag"/>
      </w:pPr>
      <w:r>
        <w:t>Straffskalan för upphovsrättsintrång skärptes till nuvarande nivåer, från böter eller fängelse i högst sex månader, på 1980-talet. Det huvudsakliga skälet för straffskärpningen var att ny teknik (främst möjligheten att kopi</w:t>
      </w:r>
      <w:r>
        <w:softHyphen/>
        <w:t>era till kassett- och videoband) hade gjort det möjligt att i stor och kom</w:t>
      </w:r>
      <w:r>
        <w:softHyphen/>
        <w:t>mer</w:t>
      </w:r>
      <w:r>
        <w:softHyphen/>
        <w:t>siell skala kopiera skyddade verk. Därigenom vållades upp</w:t>
      </w:r>
      <w:r>
        <w:softHyphen/>
        <w:t>hovs</w:t>
      </w:r>
      <w:r>
        <w:softHyphen/>
        <w:t>män och andra rättighetshavare betydande skada. I samman</w:t>
      </w:r>
      <w:r>
        <w:softHyphen/>
        <w:t>hanget nämn</w:t>
      </w:r>
      <w:r>
        <w:softHyphen/>
        <w:t xml:space="preserve">des </w:t>
      </w:r>
      <w:r>
        <w:lastRenderedPageBreak/>
        <w:t>också att en högre straffskala skulle få till effekt att preskrip</w:t>
      </w:r>
      <w:r>
        <w:softHyphen/>
        <w:t>tions</w:t>
      </w:r>
      <w:r>
        <w:softHyphen/>
        <w:t>tiden för</w:t>
      </w:r>
      <w:r>
        <w:softHyphen/>
      </w:r>
      <w:r>
        <w:softHyphen/>
        <w:t xml:space="preserve">längdes och att möjligheterna att tillgripa tvångsmedel skulle öka (prop. 1981/82:152 s. 27). </w:t>
      </w:r>
    </w:p>
    <w:p w14:paraId="2014353A" w14:textId="77777777" w:rsidR="007E687D" w:rsidRPr="00C2118E" w:rsidRDefault="00326A5F" w:rsidP="007E687D">
      <w:pPr>
        <w:pStyle w:val="Brdtextmedindrag"/>
      </w:pPr>
      <w:r>
        <w:t>På 1990-talet genomfördes motsvarande straffskärpning i övriga immaterial</w:t>
      </w:r>
      <w:r>
        <w:softHyphen/>
        <w:t>rättsliga lagar, efter att en liknande intrångsproblematik kunnat konsta</w:t>
      </w:r>
      <w:r>
        <w:softHyphen/>
        <w:t>te</w:t>
      </w:r>
      <w:r>
        <w:softHyphen/>
        <w:t>ras för vissa av de rättigheter som regleras där. Av betydelse för de förändringar som då gjordes var också att</w:t>
      </w:r>
      <w:r w:rsidDel="00814239">
        <w:t xml:space="preserve"> </w:t>
      </w:r>
      <w:r>
        <w:t>dåvarande</w:t>
      </w:r>
      <w:r w:rsidRPr="008E30F2">
        <w:t xml:space="preserve"> </w:t>
      </w:r>
      <w:r>
        <w:t>straffmaximum fram</w:t>
      </w:r>
      <w:r>
        <w:softHyphen/>
      </w:r>
      <w:r>
        <w:softHyphen/>
        <w:t xml:space="preserve">stod som lågt vid en internationell jämförelse och att det ansågs svårt att försvara varför straffsatserna för intrång i övriga rättigheter skulle vara lägre än vid upphovsrättsintrång (prop. 1993/94:122 s. 42, 43 och 55). </w:t>
      </w:r>
    </w:p>
    <w:p w14:paraId="424AB5BB" w14:textId="77777777" w:rsidR="007E687D" w:rsidRPr="00D50520" w:rsidRDefault="00326A5F" w:rsidP="007E687D">
      <w:pPr>
        <w:pStyle w:val="Brdtextmedindrag"/>
      </w:pPr>
      <w:bookmarkStart w:id="26" w:name="_Hlk9605240"/>
      <w:r>
        <w:t>De</w:t>
      </w:r>
      <w:r w:rsidRPr="007F327E">
        <w:t xml:space="preserve"> immaterialrättsliga lagarna </w:t>
      </w:r>
      <w:r>
        <w:t xml:space="preserve">innehåller </w:t>
      </w:r>
      <w:r w:rsidRPr="007F327E">
        <w:t>också bestämmelser om för</w:t>
      </w:r>
      <w:r w:rsidRPr="007F327E">
        <w:softHyphen/>
        <w:t>verk</w:t>
      </w:r>
      <w:r w:rsidRPr="007F327E">
        <w:softHyphen/>
        <w:t xml:space="preserve">ande av egendom, som utgör en särskild rättsverkan av brott. </w:t>
      </w:r>
      <w:r>
        <w:t>Av bestäm</w:t>
      </w:r>
      <w:r>
        <w:softHyphen/>
        <w:t>mel</w:t>
      </w:r>
      <w:r>
        <w:softHyphen/>
        <w:t xml:space="preserve">serna framgår </w:t>
      </w:r>
      <w:proofErr w:type="gramStart"/>
      <w:r>
        <w:t>bl.a.</w:t>
      </w:r>
      <w:proofErr w:type="gramEnd"/>
      <w:r>
        <w:t xml:space="preserve"> att e</w:t>
      </w:r>
      <w:r w:rsidRPr="007F327E">
        <w:t xml:space="preserve">gendom som ett brott gäller (t.ex. ett parti förfalskade varor) ska förverkas om det inte är uppenbart oskäligt. </w:t>
      </w:r>
      <w:r>
        <w:t xml:space="preserve">När det </w:t>
      </w:r>
      <w:r w:rsidRPr="007F327E">
        <w:t>gäller egendom som an</w:t>
      </w:r>
      <w:r w:rsidRPr="007F327E">
        <w:softHyphen/>
        <w:t>vänts</w:t>
      </w:r>
      <w:r>
        <w:t>,</w:t>
      </w:r>
      <w:r w:rsidRPr="007F327E">
        <w:t xml:space="preserve"> eller varit avsedd att användas</w:t>
      </w:r>
      <w:r>
        <w:t>,</w:t>
      </w:r>
      <w:r w:rsidRPr="007F327E">
        <w:t xml:space="preserve"> som hjälp</w:t>
      </w:r>
      <w:r>
        <w:softHyphen/>
      </w:r>
      <w:r w:rsidRPr="007F327E">
        <w:t>medel</w:t>
      </w:r>
      <w:r>
        <w:t xml:space="preserve"> vid ett intrång får den förverkas, om det behövs för att före</w:t>
      </w:r>
      <w:r>
        <w:softHyphen/>
        <w:t xml:space="preserve">bygga brott eller om det annars finns särskilda skäl för det. </w:t>
      </w:r>
      <w:bookmarkEnd w:id="26"/>
      <w:r>
        <w:t>Utöver de sär</w:t>
      </w:r>
      <w:r>
        <w:softHyphen/>
        <w:t>skilda bestämmelserna om för</w:t>
      </w:r>
      <w:r>
        <w:softHyphen/>
        <w:t>verk</w:t>
      </w:r>
      <w:r>
        <w:softHyphen/>
        <w:t>ande i immaterial</w:t>
      </w:r>
      <w:r>
        <w:softHyphen/>
        <w:t xml:space="preserve">rättslagarna kan också de allmänna bestämmelserna om förverkande i brottsbalken tillämpas. </w:t>
      </w:r>
    </w:p>
    <w:p w14:paraId="472AA199" w14:textId="77777777" w:rsidR="007E687D" w:rsidRDefault="00326A5F" w:rsidP="007E687D">
      <w:pPr>
        <w:pStyle w:val="Brdtextmedindrag"/>
      </w:pPr>
      <w:bookmarkStart w:id="27" w:name="_Hlk9853969"/>
      <w:r w:rsidRPr="00D50520">
        <w:t>I de immaterialrättsliga lagarna finns inte några särskilda regler om straff</w:t>
      </w:r>
      <w:r>
        <w:softHyphen/>
      </w:r>
      <w:r>
        <w:softHyphen/>
      </w:r>
      <w:r>
        <w:softHyphen/>
      </w:r>
      <w:r w:rsidRPr="00D50520">
        <w:t>processuella tvångsmedel kopplade till bestämmelserna om för</w:t>
      </w:r>
      <w:r w:rsidRPr="00D50520">
        <w:softHyphen/>
        <w:t>verk</w:t>
      </w:r>
      <w:r w:rsidRPr="00D50520">
        <w:softHyphen/>
        <w:t>ande. De allmänna bestämmelserna om beslag, förvar och kvarstad i rätte</w:t>
      </w:r>
      <w:r>
        <w:softHyphen/>
      </w:r>
      <w:r w:rsidRPr="00D50520">
        <w:t>gångsbalken (26 och 27</w:t>
      </w:r>
      <w:r>
        <w:t> </w:t>
      </w:r>
      <w:r w:rsidRPr="00D50520">
        <w:t>kap.) är dock tillämpliga</w:t>
      </w:r>
      <w:r>
        <w:t xml:space="preserve">. (Se </w:t>
      </w:r>
      <w:r w:rsidRPr="00B308F7">
        <w:t>närmare i avsnitt</w:t>
      </w:r>
      <w:r>
        <w:t xml:space="preserve"> 7.)</w:t>
      </w:r>
      <w:bookmarkEnd w:id="27"/>
    </w:p>
    <w:p w14:paraId="49863C2E" w14:textId="77777777" w:rsidR="007E687D" w:rsidRDefault="00326A5F" w:rsidP="007E687D">
      <w:pPr>
        <w:pStyle w:val="Rubrik5utannumrering"/>
      </w:pPr>
      <w:r>
        <w:t>Å</w:t>
      </w:r>
      <w:r w:rsidRPr="00912E41">
        <w:t xml:space="preserve">talsprövningsreglerna </w:t>
      </w:r>
    </w:p>
    <w:p w14:paraId="3DBF8322" w14:textId="77777777" w:rsidR="007E687D" w:rsidRDefault="00326A5F" w:rsidP="007E687D">
      <w:pPr>
        <w:pStyle w:val="Brdtext"/>
      </w:pPr>
      <w:r>
        <w:t>Utgångspunkten enligt svensk rätt är att alla brott faller under allmänt åtal (20 kap. 3 § rättegångsbalken). Regleringen bygger också på principen om obliga</w:t>
      </w:r>
      <w:r>
        <w:softHyphen/>
        <w:t xml:space="preserve">toriskt åtal. Det innebär att åklagaren som regel är skyldig att väcka åtal om bevisningen vid en objektiv bedömning anses vara så stark att man kan </w:t>
      </w:r>
      <w:bookmarkStart w:id="28" w:name="_Hlk22129126"/>
      <w:r>
        <w:t xml:space="preserve">förvänta sig en fällande dom.  </w:t>
      </w:r>
    </w:p>
    <w:p w14:paraId="771681B2" w14:textId="77777777" w:rsidR="007E687D" w:rsidRDefault="00326A5F" w:rsidP="007E687D">
      <w:pPr>
        <w:pStyle w:val="Brdtextmedindrag"/>
      </w:pPr>
      <w:r>
        <w:t>För vissa brott har emellertid åklagarens rätt och plikt att åtala inskränkts genom sär</w:t>
      </w:r>
      <w:r>
        <w:softHyphen/>
        <w:t xml:space="preserve">skilda åtalsprövningsregler. Åtalsprövningsreglerna kan se olika ut. Det kan </w:t>
      </w:r>
      <w:proofErr w:type="gramStart"/>
      <w:r>
        <w:t>t.ex.</w:t>
      </w:r>
      <w:proofErr w:type="gramEnd"/>
      <w:r>
        <w:t xml:space="preserve"> krävas att målsäganden anger brottet till åtal (s.k. angivel</w:t>
      </w:r>
      <w:r>
        <w:softHyphen/>
        <w:t>se</w:t>
      </w:r>
      <w:r>
        <w:softHyphen/>
      </w:r>
      <w:r>
        <w:softHyphen/>
        <w:t>brott). Ibland kan det krävas att åtal är påkallat, eller av särskilda skäl påkallat, från allmän synpunkt. Det innebär att åklagaren ska göra en lämplig</w:t>
      </w:r>
      <w:r>
        <w:softHyphen/>
        <w:t xml:space="preserve">hetsprövning av åtalsfrågan. På immaterialrättens område finns regler av det här slaget. </w:t>
      </w:r>
    </w:p>
    <w:bookmarkEnd w:id="28"/>
    <w:p w14:paraId="357A7B68" w14:textId="77777777" w:rsidR="007E687D" w:rsidRDefault="00326A5F" w:rsidP="007E687D">
      <w:pPr>
        <w:pStyle w:val="Brdtextmedindrag"/>
      </w:pPr>
      <w:r>
        <w:t>Åtalsprövningsreglerna i de immaterialrättsliga lagarna har utformats på olika sätt. Vid upphovsrättsintrång och intrång i kretsmönster och halv</w:t>
      </w:r>
      <w:r>
        <w:softHyphen/>
        <w:t>ledar</w:t>
      </w:r>
      <w:r>
        <w:softHyphen/>
      </w:r>
      <w:r>
        <w:softHyphen/>
        <w:t>produkter räcker det att måls</w:t>
      </w:r>
      <w:r>
        <w:softHyphen/>
        <w:t>äg</w:t>
      </w:r>
      <w:r>
        <w:softHyphen/>
        <w:t xml:space="preserve">anden anger brottet till åtal </w:t>
      </w:r>
      <w:r w:rsidRPr="00E57C84">
        <w:rPr>
          <w:i/>
        </w:rPr>
        <w:t>eller</w:t>
      </w:r>
      <w:r>
        <w:t xml:space="preserve"> att åtalet är påkallat från allmän synpunkt för att en åklagare ska väcka allmänt åtal (59 § upphovsrättslagen och 9 § kretsmönsterlagen). För övriga immaterial</w:t>
      </w:r>
      <w:r>
        <w:softHyphen/>
        <w:t>rättsintrång krävs både en åtalsangivelse och att åtalet av sär</w:t>
      </w:r>
      <w:r>
        <w:softHyphen/>
      </w:r>
      <w:r>
        <w:softHyphen/>
      </w:r>
      <w:r>
        <w:softHyphen/>
        <w:t>skilda skäl är påkallat från allmän syn</w:t>
      </w:r>
      <w:r>
        <w:softHyphen/>
        <w:t>punkt (57 § patentlagen, 35 § mönster</w:t>
      </w:r>
      <w:r>
        <w:softHyphen/>
        <w:t>skydds</w:t>
      </w:r>
      <w:r>
        <w:softHyphen/>
        <w:t>lagen, 9 kap. 1 § växt</w:t>
      </w:r>
      <w:r>
        <w:softHyphen/>
        <w:t>förädlarrättslagen, 8 kap. 1 § varu</w:t>
      </w:r>
      <w:r>
        <w:softHyphen/>
        <w:t xml:space="preserve">märkeslagen och 5 kap. 1 § lagen om företagsnamn). </w:t>
      </w:r>
    </w:p>
    <w:p w14:paraId="36DD146E" w14:textId="77777777" w:rsidR="007E687D" w:rsidRDefault="00326A5F" w:rsidP="007E687D">
      <w:pPr>
        <w:pStyle w:val="Brdtextmedindrag"/>
      </w:pPr>
      <w:r>
        <w:t xml:space="preserve">I samband med att straffskalan för brott mot upphovsrättslagen skärptes på 1980-talet ändrades åtalsbestämmelsen så att åtal kunde väckas inte bara som tidigare när målsäganden angav brottet till åtal utan också när åtal var påkallat från allmän synpunkt, dvs. till det som gäller i dag. Till </w:t>
      </w:r>
      <w:r>
        <w:lastRenderedPageBreak/>
        <w:t>grund för ändring</w:t>
      </w:r>
      <w:r>
        <w:softHyphen/>
        <w:t>en anfördes att det ibland hade visat sig svårt att få fram åtals</w:t>
      </w:r>
      <w:r>
        <w:softHyphen/>
        <w:t>angivelser från utländska rättighetshavare. Som ett ytterligare argu</w:t>
      </w:r>
      <w:r>
        <w:softHyphen/>
        <w:t>ment angavs att den tekniska utvecklingen hade skapat förutsättningar för en om</w:t>
      </w:r>
      <w:r>
        <w:softHyphen/>
        <w:t>fattande och kommersiellt driven kopieringsverksamhet, som ofta avsåg verk eller prestationer till vilka ett stort antal personer hade bidragit. Enligt lagstiftaren innebar det att den personliga anknytningen, som tidi</w:t>
      </w:r>
      <w:r>
        <w:softHyphen/>
        <w:t>gare hade anförts som skäl för att göra upphovsrättsintrång till ett angiv</w:t>
      </w:r>
      <w:r>
        <w:softHyphen/>
        <w:t>el</w:t>
      </w:r>
      <w:r>
        <w:softHyphen/>
        <w:t>se</w:t>
      </w:r>
      <w:r>
        <w:softHyphen/>
      </w:r>
      <w:r>
        <w:softHyphen/>
      </w:r>
      <w:r>
        <w:softHyphen/>
        <w:t>brott, inte längre var lika stark. Därutöver framhölls att lagstiftningen inne</w:t>
      </w:r>
      <w:r>
        <w:softHyphen/>
        <w:t>håller en noggrant avvägd balans mellan olika intressen och att det från kultur</w:t>
      </w:r>
      <w:r>
        <w:softHyphen/>
        <w:t>politisk synpunkt är viktigt att denna balans inte rubbas. Särskilt i situa</w:t>
      </w:r>
      <w:r>
        <w:softHyphen/>
        <w:t xml:space="preserve">tioner med omfattande, kommersiella intrång har </w:t>
      </w:r>
      <w:bookmarkStart w:id="29" w:name="_Hlk1572161"/>
      <w:r>
        <w:t>samhället</w:t>
      </w:r>
      <w:r w:rsidDel="00814239">
        <w:t xml:space="preserve"> </w:t>
      </w:r>
      <w:r>
        <w:t>därför ett självständigt intresse och behov av att kunna ingripa med straff</w:t>
      </w:r>
      <w:r>
        <w:softHyphen/>
        <w:t>sank</w:t>
      </w:r>
      <w:r>
        <w:softHyphen/>
        <w:t>tioner för att se till att regelsystemet efterlevs</w:t>
      </w:r>
      <w:bookmarkEnd w:id="29"/>
      <w:r>
        <w:t>. Samtidigt konstaterades att åklag</w:t>
      </w:r>
      <w:r>
        <w:softHyphen/>
        <w:t>arna även framöver måste fästa stor vikt vid målsägandens syn</w:t>
      </w:r>
      <w:r>
        <w:softHyphen/>
        <w:t>punk</w:t>
      </w:r>
      <w:r>
        <w:softHyphen/>
        <w:t xml:space="preserve">ter, men då inom ramen för bedömningen av om ett åtal är påkallat från allmän synpunkt (prop. 1981/82:152 s. 20 och 21). </w:t>
      </w:r>
    </w:p>
    <w:p w14:paraId="5A659D05" w14:textId="77777777" w:rsidR="007E687D" w:rsidRDefault="00326A5F" w:rsidP="007E687D">
      <w:pPr>
        <w:pStyle w:val="Brdtextmedindrag"/>
      </w:pPr>
      <w:r>
        <w:t>När kretsmönsterlagen infördes utformades åtalsprövningsregeln på mot</w:t>
      </w:r>
      <w:r>
        <w:softHyphen/>
      </w:r>
      <w:r>
        <w:softHyphen/>
      </w:r>
      <w:r>
        <w:softHyphen/>
        <w:t>svarande sätt som i upphovs</w:t>
      </w:r>
      <w:r>
        <w:softHyphen/>
        <w:t xml:space="preserve">rättslagen, </w:t>
      </w:r>
      <w:proofErr w:type="gramStart"/>
      <w:r>
        <w:t>bl.a.</w:t>
      </w:r>
      <w:proofErr w:type="gramEnd"/>
      <w:r>
        <w:t xml:space="preserve"> med hänvisning till beho</w:t>
      </w:r>
      <w:r>
        <w:softHyphen/>
        <w:t>v</w:t>
      </w:r>
      <w:r>
        <w:softHyphen/>
        <w:t xml:space="preserve">et av ett effektivt skydd och en liknande intrångsproblematik (prop. 1986/87:49 s. 14). </w:t>
      </w:r>
    </w:p>
    <w:p w14:paraId="0745B996" w14:textId="77777777" w:rsidR="007E687D" w:rsidRDefault="00326A5F" w:rsidP="007E687D">
      <w:pPr>
        <w:pStyle w:val="Brdtextmedindrag"/>
      </w:pPr>
      <w:r w:rsidRPr="009839BB">
        <w:t>När</w:t>
      </w:r>
      <w:r>
        <w:t xml:space="preserve"> det gäller utformningen av åtalsprövningsreglerna i övriga imma</w:t>
      </w:r>
      <w:r>
        <w:softHyphen/>
        <w:t>terial</w:t>
      </w:r>
      <w:r>
        <w:softHyphen/>
        <w:t>rättsliga lagar är det patentlagen som har fått stå förebild. Bestäm</w:t>
      </w:r>
      <w:r>
        <w:softHyphen/>
        <w:t>melsen i patentlagen fick sin nuvarande utformning i samband med att brottet gick från att vara ett målsägandebrott som endast kan åtalas av en målsägande, till att bli ett angivelsebrott som kan åtalas av åklagare, men med den begrän</w:t>
      </w:r>
      <w:r>
        <w:softHyphen/>
        <w:t>sningen att allmänt åtal bara fick väckas om det av sär</w:t>
      </w:r>
      <w:r>
        <w:softHyphen/>
        <w:t xml:space="preserve">skilda skäl ansågs påkallat från allmän synpunkt. Till grund för ändringen anfördes </w:t>
      </w:r>
      <w:proofErr w:type="gramStart"/>
      <w:r>
        <w:t>bl.a.</w:t>
      </w:r>
      <w:proofErr w:type="gramEnd"/>
      <w:r>
        <w:t xml:space="preserve"> att patentintrång, liksom varumärkesintrång, står de egent</w:t>
      </w:r>
      <w:r>
        <w:softHyphen/>
        <w:t>liga för</w:t>
      </w:r>
      <w:r>
        <w:softHyphen/>
        <w:t>mögen</w:t>
      </w:r>
      <w:r>
        <w:softHyphen/>
        <w:t>hetsbrotten nära och att rättigheterna därför bör skyddas på det sätt som ett läggande under allmänt åtal medför. Det ansågs även stö</w:t>
      </w:r>
      <w:r>
        <w:softHyphen/>
        <w:t>tande att i fråga om ett så pass allvarligt brott som patentintrång helt och hållet överlämna frågan om utkrävande av ansvar till målsäganden. Sam</w:t>
      </w:r>
      <w:r>
        <w:softHyphen/>
        <w:t>tidigt under</w:t>
      </w:r>
      <w:r>
        <w:softHyphen/>
      </w:r>
      <w:r>
        <w:softHyphen/>
        <w:t>ströks att patentintrång ofta är tekniskt mycket svårbedömda, vilket lämpar sig mindre väl för allmän åklagare att handlägga, samt att straff</w:t>
      </w:r>
      <w:r>
        <w:softHyphen/>
        <w:t>ansvar i regel endast torde aktualiseras i grövre och mer uppenbara fall. De mest komplicerade målen bedömdes alltjämt behöva handläggas som civila patent</w:t>
      </w:r>
      <w:r>
        <w:softHyphen/>
        <w:t>processer (prop. 1966:40 s. 205</w:t>
      </w:r>
      <w:r w:rsidRPr="006934A6">
        <w:t>, 206</w:t>
      </w:r>
      <w:r>
        <w:t xml:space="preserve"> och 277).</w:t>
      </w:r>
    </w:p>
    <w:p w14:paraId="18ED7122" w14:textId="74A2F6C6" w:rsidR="007E687D" w:rsidRDefault="00326A5F" w:rsidP="007E687D">
      <w:pPr>
        <w:pStyle w:val="Brdtextmedindrag"/>
      </w:pPr>
      <w:r>
        <w:t>I samband med att åtalsförutsättningarna för patentintrång ändrades valde man också att skärpa åtalsprövningsreg</w:t>
      </w:r>
      <w:r w:rsidR="00B308F7">
        <w:t>eln</w:t>
      </w:r>
      <w:r>
        <w:t xml:space="preserve"> i varu</w:t>
      </w:r>
      <w:r>
        <w:softHyphen/>
        <w:t>märkes</w:t>
      </w:r>
      <w:r>
        <w:softHyphen/>
        <w:t>lagen och utforma de</w:t>
      </w:r>
      <w:r w:rsidR="00B308F7">
        <w:t>n</w:t>
      </w:r>
      <w:r>
        <w:t xml:space="preserve"> på samma sätt som i patentlagen utan närmare motivering. Därefter har motsvarande bestämmelser införts också i mön</w:t>
      </w:r>
      <w:r>
        <w:softHyphen/>
        <w:t>ster</w:t>
      </w:r>
      <w:r>
        <w:softHyphen/>
        <w:t>skydds</w:t>
      </w:r>
      <w:r>
        <w:softHyphen/>
        <w:t>lagen, växtförädlarrättslagen och dåvarande firmalagen (numera lagen om företagsnamn).</w:t>
      </w:r>
    </w:p>
    <w:p w14:paraId="01842F7B" w14:textId="6819DD52" w:rsidR="007E687D" w:rsidRPr="008E641A" w:rsidRDefault="00326A5F" w:rsidP="007E687D">
      <w:pPr>
        <w:pStyle w:val="Brdtextmedindrag"/>
      </w:pPr>
      <w:r>
        <w:t>I samband med att straffskalorna på dessa områden skärptes på 1990-talet övervägdes om kravet på särskilda skäl skulle tas bort, så att åtal kunde väckas när det ansågs påkallat från allmän synpunkt.</w:t>
      </w:r>
      <w:r w:rsidDel="00814239">
        <w:t xml:space="preserve"> </w:t>
      </w:r>
      <w:r>
        <w:t>Riks</w:t>
      </w:r>
      <w:r>
        <w:softHyphen/>
        <w:t>åklagaren hade något år tidigare i ett överprövningsbeslut uttalat att åtals</w:t>
      </w:r>
      <w:r>
        <w:softHyphen/>
        <w:t>prövnings</w:t>
      </w:r>
      <w:r>
        <w:softHyphen/>
        <w:t xml:space="preserve">regeln är av det mest restriktiva slag som förekommer för fall där allmänt åtal över huvud taget kan förekomma (Riksåklagarens beslut den 2 januari 1992 i dnr AD 551, 596, 608–91). Som skäl för en ändring anfördes </w:t>
      </w:r>
      <w:proofErr w:type="gramStart"/>
      <w:r>
        <w:t>bl.a.</w:t>
      </w:r>
      <w:proofErr w:type="gramEnd"/>
      <w:r>
        <w:t xml:space="preserve"> att den växande kommersiella intrångsproblematiken hade ökat det </w:t>
      </w:r>
      <w:r>
        <w:lastRenderedPageBreak/>
        <w:t>allmän</w:t>
      </w:r>
      <w:r>
        <w:softHyphen/>
        <w:t>nas intresse av att kunna ingripa straffrättsligt,</w:t>
      </w:r>
      <w:r w:rsidDel="00B74520">
        <w:t xml:space="preserve"> </w:t>
      </w:r>
      <w:r>
        <w:t>särskilt när intrången begåtts i stor omfattning eller avsett stora värden. Det konstaterades också att denna typ av intrång betraktas som särskilt klandervärda på inter</w:t>
      </w:r>
      <w:r>
        <w:softHyphen/>
      </w:r>
      <w:r>
        <w:softHyphen/>
        <w:t>nationell nivå där man strävar efter att stärka de immaterial</w:t>
      </w:r>
      <w:r>
        <w:softHyphen/>
        <w:t>rättsliga skydds</w:t>
      </w:r>
      <w:r>
        <w:softHyphen/>
      </w:r>
      <w:r>
        <w:softHyphen/>
        <w:t>systemen. Samtidigt kunde den svenska åtals</w:t>
      </w:r>
      <w:r>
        <w:softHyphen/>
        <w:t>prövningspraxisen, vid en inter</w:t>
      </w:r>
      <w:r>
        <w:softHyphen/>
        <w:t>nationell jämförelse, upp</w:t>
      </w:r>
      <w:r>
        <w:softHyphen/>
        <w:t>fattas som så sträng att allmänt åtal för in</w:t>
      </w:r>
      <w:r>
        <w:softHyphen/>
        <w:t xml:space="preserve">trång i industriella rättigheter i praktiken inte kunde ske. Trots det gjordes i slutändan inte några ändringar i </w:t>
      </w:r>
      <w:bookmarkStart w:id="30" w:name="_Hlk22110729"/>
      <w:r>
        <w:t>åtals</w:t>
      </w:r>
      <w:r>
        <w:softHyphen/>
        <w:t>prövningsreglerna</w:t>
      </w:r>
      <w:bookmarkEnd w:id="30"/>
      <w:r>
        <w:t xml:space="preserve"> eftersom det ansågs kunna medföra ökade kostnader för polis och åklagare (prop. 1993/94:122 s. 57–59).</w:t>
      </w:r>
    </w:p>
    <w:p w14:paraId="60FE6C6F" w14:textId="77777777" w:rsidR="007E687D" w:rsidRDefault="00326A5F" w:rsidP="007E687D">
      <w:pPr>
        <w:pStyle w:val="Brdtextmedindrag"/>
      </w:pPr>
      <w:r>
        <w:t>När 2010 års varumärkeslag togs fram övervägdes frågeställningen på nytt. Det konstaterades då att en närmare analys av reglerna om åtals</w:t>
      </w:r>
      <w:r>
        <w:softHyphen/>
        <w:t>pröv</w:t>
      </w:r>
      <w:r>
        <w:softHyphen/>
        <w:t>ning behövdes, särskilt mot bakgrund av att varu</w:t>
      </w:r>
      <w:r>
        <w:softHyphen/>
        <w:t>märkesförfalskning och pirat</w:t>
      </w:r>
      <w:r>
        <w:softHyphen/>
        <w:t>kopiering utgör ett stort och växande problem för rättighets</w:t>
      </w:r>
      <w:r>
        <w:softHyphen/>
        <w:t>hav</w:t>
      </w:r>
      <w:r>
        <w:softHyphen/>
        <w:t>arna och för samhället i stort. Eftersom det då pågick för</w:t>
      </w:r>
      <w:r>
        <w:softHyphen/>
        <w:t>handlingar på EU-nivå som syftade till att harmonisera det straffrättsliga regelverket på im</w:t>
      </w:r>
      <w:r>
        <w:softHyphen/>
        <w:t>material</w:t>
      </w:r>
      <w:r>
        <w:softHyphen/>
        <w:t>rättens område, och som även omfattade åtals</w:t>
      </w:r>
      <w:r>
        <w:softHyphen/>
        <w:t>prövnings</w:t>
      </w:r>
      <w:r>
        <w:softHyphen/>
        <w:t>regler</w:t>
      </w:r>
      <w:r>
        <w:softHyphen/>
        <w:t>na, ansågs det olämpligt att vid det tillfället överväga sådana ändring</w:t>
      </w:r>
      <w:r>
        <w:softHyphen/>
        <w:t>ar i varu</w:t>
      </w:r>
      <w:r>
        <w:softHyphen/>
        <w:t>märkes</w:t>
      </w:r>
      <w:r>
        <w:softHyphen/>
        <w:t>lagen (prop. 2009/10:225 s. 271). Förhandlingarna ledde emellertid inte till några nya regler.</w:t>
      </w:r>
    </w:p>
    <w:p w14:paraId="0302A33C" w14:textId="4289A46C" w:rsidR="007E687D" w:rsidRDefault="00326A5F" w:rsidP="007E687D">
      <w:pPr>
        <w:pStyle w:val="Brdtextmedindrag"/>
      </w:pPr>
      <w:r>
        <w:t>Också åtalsprövningsregeln i patentlagen har nyligen setts över eftersom det under längre tid ifrågasatts varför de straffrättsliga sanktionsbestäm</w:t>
      </w:r>
      <w:r>
        <w:softHyphen/>
        <w:t>melserna i den lagen inte kommit till användning. Patentlagsutredningens bedöm</w:t>
      </w:r>
      <w:r>
        <w:softHyphen/>
        <w:t>ning, som än så länge bereds inom Regeringskansliet, är dock att åtals</w:t>
      </w:r>
      <w:r>
        <w:softHyphen/>
        <w:t>prövningsregeln inte bör ändras av den anledningen (se SOU 2015:41 s. 197–203).</w:t>
      </w:r>
    </w:p>
    <w:p w14:paraId="1653164B" w14:textId="0C8AE5BC" w:rsidR="007E687D" w:rsidRDefault="00326A5F" w:rsidP="007E687D">
      <w:pPr>
        <w:pStyle w:val="Rubrik1"/>
      </w:pPr>
      <w:bookmarkStart w:id="31" w:name="_Toc34297812"/>
      <w:bookmarkStart w:id="32" w:name="_Hlk10038727"/>
      <w:bookmarkStart w:id="33" w:name="_Toc36716747"/>
      <w:r>
        <w:t>De immaterialrättsliga straff</w:t>
      </w:r>
      <w:r>
        <w:softHyphen/>
        <w:t>bestämmelserna</w:t>
      </w:r>
      <w:bookmarkEnd w:id="31"/>
      <w:bookmarkEnd w:id="33"/>
    </w:p>
    <w:p w14:paraId="129A431C" w14:textId="77777777" w:rsidR="007E687D" w:rsidRDefault="00326A5F" w:rsidP="007E687D">
      <w:pPr>
        <w:pStyle w:val="Brdtextram"/>
      </w:pPr>
      <w:r>
        <w:rPr>
          <w:b/>
        </w:rPr>
        <w:t>Regeringens förslag</w:t>
      </w:r>
      <w:r w:rsidRPr="0093483D">
        <w:rPr>
          <w:b/>
        </w:rPr>
        <w:t>:</w:t>
      </w:r>
      <w:r>
        <w:t xml:space="preserve"> Straffen för de allvarligaste fallen av immaterial</w:t>
      </w:r>
      <w:r>
        <w:softHyphen/>
        <w:t>rätts</w:t>
      </w:r>
      <w:r>
        <w:softHyphen/>
        <w:t>intrång ska skärpas, och särskilda straffskalor för uppsåtliga grova brott och nya brottsbeteckningar ska införas i samtliga immaterial</w:t>
      </w:r>
      <w:r>
        <w:softHyphen/>
        <w:t>rättsliga lagar. Straff</w:t>
      </w:r>
      <w:r>
        <w:softHyphen/>
        <w:t xml:space="preserve">skalan för de grova brotten ska vara fängelse i lägst sex månader och högst sex år. Vid bedömningen av om ett brott är grovt ska det särskilt beaktas om gärningen </w:t>
      </w:r>
      <w:bookmarkStart w:id="34" w:name="_Hlk1726588"/>
      <w:r>
        <w:t>har föregåtts av särskild plane</w:t>
      </w:r>
      <w:r>
        <w:softHyphen/>
        <w:t>ring, har utgjort ett led i en brottslighet som utövats i organi</w:t>
      </w:r>
      <w:r>
        <w:softHyphen/>
        <w:t>serad form, har varit av större omfatt</w:t>
      </w:r>
      <w:r>
        <w:softHyphen/>
        <w:t>ning eller annars har varit av särskilt farlig art.</w:t>
      </w:r>
    </w:p>
    <w:bookmarkEnd w:id="34"/>
    <w:p w14:paraId="430D4377" w14:textId="77777777" w:rsidR="007E687D" w:rsidRDefault="007E687D" w:rsidP="007E687D">
      <w:pPr>
        <w:pStyle w:val="Brdtextmedindrag"/>
      </w:pPr>
    </w:p>
    <w:p w14:paraId="6EE21235" w14:textId="77777777" w:rsidR="007E687D" w:rsidRDefault="00326A5F" w:rsidP="007E687D">
      <w:pPr>
        <w:pStyle w:val="Brdtextmedindrag"/>
      </w:pPr>
      <w:r w:rsidRPr="0093483D">
        <w:rPr>
          <w:b/>
        </w:rPr>
        <w:t>Utredningens förslag</w:t>
      </w:r>
      <w:r>
        <w:t xml:space="preserve"> omfattar endast intrång i upphovsrätt och varu</w:t>
      </w:r>
      <w:r>
        <w:softHyphen/>
        <w:t>märkes</w:t>
      </w:r>
      <w:r>
        <w:softHyphen/>
        <w:t xml:space="preserve">rätt men överensstämmer i dessa delar i huvudsak med </w:t>
      </w:r>
      <w:r w:rsidRPr="005E3CD6">
        <w:t>regeringens</w:t>
      </w:r>
      <w:r>
        <w:t xml:space="preserve"> förslag. Utredningen föreslår dock att de grova brotten ska inkludera också grovt oaktsamma gärningar och att det vid bedöm</w:t>
      </w:r>
      <w:r>
        <w:softHyphen/>
        <w:t>ningen av om ett intrång är grovt särskilt ska beaktas om gärningen har inneburit synnerligen känn</w:t>
      </w:r>
      <w:r>
        <w:softHyphen/>
        <w:t>bar skada, har medfört betydande vinning eller annars har varit av särskilt farlig art (SOU 2018:6 s. 31–47).</w:t>
      </w:r>
    </w:p>
    <w:p w14:paraId="71E15D42" w14:textId="0C7842EA" w:rsidR="007E687D" w:rsidRDefault="00326A5F" w:rsidP="007E687D">
      <w:pPr>
        <w:pStyle w:val="Brdtextmedindrag"/>
      </w:pPr>
      <w:r w:rsidRPr="0093483D">
        <w:rPr>
          <w:b/>
        </w:rPr>
        <w:lastRenderedPageBreak/>
        <w:t>Remissinstanserna:</w:t>
      </w:r>
      <w:r>
        <w:t xml:space="preserve"> Med något undantag välkomnar alla remiss</w:t>
      </w:r>
      <w:r>
        <w:softHyphen/>
        <w:t>instanser utredningens förslag, eller har in</w:t>
      </w:r>
      <w:r w:rsidR="00463A12">
        <w:t xml:space="preserve">te några </w:t>
      </w:r>
      <w:r>
        <w:t>invändningar mot dem. Tvärtom under</w:t>
      </w:r>
      <w:r>
        <w:softHyphen/>
        <w:t>stryker flera remiss</w:t>
      </w:r>
      <w:r>
        <w:softHyphen/>
        <w:t>instanser behovet av skärpt lag</w:t>
      </w:r>
      <w:r>
        <w:softHyphen/>
        <w:t xml:space="preserve">stiftning på området. </w:t>
      </w:r>
    </w:p>
    <w:p w14:paraId="479C1066" w14:textId="04762AE1" w:rsidR="007E687D" w:rsidRDefault="00326A5F" w:rsidP="00FB3B4C">
      <w:pPr>
        <w:pStyle w:val="Brdtextmedindrag"/>
      </w:pPr>
      <w:r>
        <w:t xml:space="preserve">Ett stort antal remissinstanser, däribland </w:t>
      </w:r>
      <w:r w:rsidRPr="00FB3B4C">
        <w:rPr>
          <w:i/>
          <w:iCs/>
        </w:rPr>
        <w:t>Stockholms tingsrätt (Patent- och marknads</w:t>
      </w:r>
      <w:r w:rsidRPr="00FB3B4C">
        <w:rPr>
          <w:i/>
          <w:iCs/>
        </w:rPr>
        <w:softHyphen/>
        <w:t>domstolen</w:t>
      </w:r>
      <w:r w:rsidRPr="00FB3B4C">
        <w:t>,</w:t>
      </w:r>
      <w:r w:rsidRPr="00FB3B4C">
        <w:rPr>
          <w:i/>
          <w:iCs/>
        </w:rPr>
        <w:t xml:space="preserve"> PMD)</w:t>
      </w:r>
      <w:r w:rsidRPr="00FB3B4C">
        <w:t>,</w:t>
      </w:r>
      <w:r w:rsidRPr="00FB3B4C">
        <w:rPr>
          <w:i/>
          <w:iCs/>
        </w:rPr>
        <w:t xml:space="preserve"> Svea hovrätt (Patent- och marknads</w:t>
      </w:r>
      <w:r w:rsidRPr="00FB3B4C">
        <w:rPr>
          <w:i/>
          <w:iCs/>
        </w:rPr>
        <w:softHyphen/>
        <w:t>över</w:t>
      </w:r>
      <w:r w:rsidRPr="00FB3B4C">
        <w:rPr>
          <w:i/>
          <w:iCs/>
        </w:rPr>
        <w:softHyphen/>
        <w:t>domstolen</w:t>
      </w:r>
      <w:r w:rsidRPr="00FB3B4C">
        <w:t xml:space="preserve">, </w:t>
      </w:r>
      <w:r w:rsidRPr="00FB3B4C">
        <w:rPr>
          <w:i/>
          <w:iCs/>
        </w:rPr>
        <w:t>PMÖD)</w:t>
      </w:r>
      <w:r w:rsidRPr="00FB3B4C">
        <w:t>,</w:t>
      </w:r>
      <w:r w:rsidRPr="00FB3B4C">
        <w:rPr>
          <w:i/>
          <w:iCs/>
        </w:rPr>
        <w:t xml:space="preserve"> Uppsala och Lunds universitet</w:t>
      </w:r>
      <w:r w:rsidRPr="00FB3B4C">
        <w:t xml:space="preserve">, </w:t>
      </w:r>
      <w:r w:rsidRPr="00FB3B4C">
        <w:rPr>
          <w:i/>
          <w:iCs/>
        </w:rPr>
        <w:t>Svenskt Närings</w:t>
      </w:r>
      <w:r w:rsidRPr="00FB3B4C">
        <w:rPr>
          <w:i/>
          <w:iCs/>
        </w:rPr>
        <w:softHyphen/>
        <w:t>liv</w:t>
      </w:r>
      <w:r w:rsidRPr="00FB3B4C">
        <w:t>,</w:t>
      </w:r>
      <w:r w:rsidRPr="00FB3B4C">
        <w:rPr>
          <w:i/>
          <w:iCs/>
        </w:rPr>
        <w:t xml:space="preserve"> Tullverket</w:t>
      </w:r>
      <w:r w:rsidRPr="00FB3B4C">
        <w:t>,</w:t>
      </w:r>
      <w:r w:rsidRPr="00FB3B4C">
        <w:rPr>
          <w:i/>
          <w:iCs/>
        </w:rPr>
        <w:t xml:space="preserve"> Sveriges Patent</w:t>
      </w:r>
      <w:r w:rsidRPr="00FB3B4C">
        <w:rPr>
          <w:i/>
          <w:iCs/>
        </w:rPr>
        <w:softHyphen/>
        <w:t>byråers förening</w:t>
      </w:r>
      <w:r>
        <w:t xml:space="preserve"> och </w:t>
      </w:r>
      <w:r w:rsidRPr="00FB3B4C">
        <w:rPr>
          <w:i/>
          <w:iCs/>
        </w:rPr>
        <w:t>Journalistförbundet</w:t>
      </w:r>
      <w:r>
        <w:t>, menar dock att motsvarande förändringar bör övervägas i förhållande till samt</w:t>
      </w:r>
      <w:r>
        <w:softHyphen/>
        <w:t>liga immaterial</w:t>
      </w:r>
      <w:r>
        <w:softHyphen/>
        <w:t>rättsliga lagar, eller i vart fall i förhållande till mönster</w:t>
      </w:r>
      <w:r>
        <w:softHyphen/>
        <w:t>skyddslagen och lagen om företagsnamn.</w:t>
      </w:r>
    </w:p>
    <w:p w14:paraId="35263166" w14:textId="77777777" w:rsidR="007E687D" w:rsidRDefault="00326A5F" w:rsidP="007E687D">
      <w:pPr>
        <w:pStyle w:val="Brdtextmedindrag"/>
      </w:pPr>
      <w:r w:rsidRPr="0093483D">
        <w:rPr>
          <w:i/>
        </w:rPr>
        <w:t xml:space="preserve">Tullverket, </w:t>
      </w:r>
      <w:r w:rsidRPr="00087415">
        <w:rPr>
          <w:i/>
        </w:rPr>
        <w:t>Svenska Föreningen för Immaterialrätt (SFIR)</w:t>
      </w:r>
      <w:r>
        <w:t xml:space="preserve"> och </w:t>
      </w:r>
      <w:r w:rsidRPr="0093483D">
        <w:rPr>
          <w:i/>
        </w:rPr>
        <w:t>Sveriges Patentbyråers förening</w:t>
      </w:r>
      <w:r>
        <w:t xml:space="preserve"> påpekar att man utöver ett grovt upphovsrättsbrott skulle kunna överväga att införa ett ringa sådant brott, medan </w:t>
      </w:r>
      <w:r w:rsidRPr="002B3D87">
        <w:rPr>
          <w:i/>
        </w:rPr>
        <w:t>Svenskt Närings</w:t>
      </w:r>
      <w:r>
        <w:rPr>
          <w:i/>
        </w:rPr>
        <w:softHyphen/>
      </w:r>
      <w:r w:rsidRPr="002B3D87">
        <w:rPr>
          <w:i/>
        </w:rPr>
        <w:t>liv</w:t>
      </w:r>
      <w:r>
        <w:t xml:space="preserve"> noterar att ansvar för stämpling i förhållande till de grova brotten skulle kunna övervägas.</w:t>
      </w:r>
    </w:p>
    <w:p w14:paraId="1541EE40" w14:textId="77777777" w:rsidR="007E687D" w:rsidRDefault="00326A5F" w:rsidP="007E687D">
      <w:pPr>
        <w:pStyle w:val="Brdtextmedindrag"/>
      </w:pPr>
      <w:r w:rsidRPr="0093483D">
        <w:rPr>
          <w:i/>
        </w:rPr>
        <w:t>PMD</w:t>
      </w:r>
      <w:r>
        <w:t xml:space="preserve"> anför att den föreslagna straffskalan för grova brott framstår som sträng i förhållande till andra oaktsamhetsbrott och lyfter </w:t>
      </w:r>
      <w:proofErr w:type="gramStart"/>
      <w:r>
        <w:t>bl.a.</w:t>
      </w:r>
      <w:proofErr w:type="gramEnd"/>
      <w:r>
        <w:t xml:space="preserve"> frågan om huruvida grovt oaktsamma intrång bör bedömas på samma sätt som upp</w:t>
      </w:r>
      <w:r>
        <w:softHyphen/>
        <w:t xml:space="preserve">såtliga intrång. </w:t>
      </w:r>
      <w:r w:rsidRPr="00236812">
        <w:rPr>
          <w:i/>
        </w:rPr>
        <w:t>Svenskt Näringsliv</w:t>
      </w:r>
      <w:r w:rsidRPr="00236812">
        <w:t xml:space="preserve"> </w:t>
      </w:r>
      <w:r>
        <w:t xml:space="preserve">ställer sig </w:t>
      </w:r>
      <w:r w:rsidRPr="00236812">
        <w:t xml:space="preserve">däremot </w:t>
      </w:r>
      <w:r>
        <w:t xml:space="preserve">bakom </w:t>
      </w:r>
      <w:r w:rsidRPr="00236812">
        <w:t xml:space="preserve">att uppsåt inte uppställs som en förutsättning för grovt brott och </w:t>
      </w:r>
      <w:r>
        <w:t>flera remissinstanser på rättighets</w:t>
      </w:r>
      <w:r>
        <w:softHyphen/>
        <w:t>havarsidan menar att uppsåt i sig borde</w:t>
      </w:r>
      <w:r w:rsidRPr="00236812">
        <w:t xml:space="preserve"> kunna tala för att ett brott är grovt. </w:t>
      </w:r>
    </w:p>
    <w:p w14:paraId="1D5DB8B6" w14:textId="77777777" w:rsidR="007E687D" w:rsidRDefault="00326A5F" w:rsidP="007E687D">
      <w:pPr>
        <w:pStyle w:val="Brdtextmedindrag"/>
      </w:pPr>
      <w:r>
        <w:t>Många av remissinstanserna har därutöver synpunkter på hur de grova brotten ska kvalificeras och ringas in.</w:t>
      </w:r>
      <w:bookmarkStart w:id="35" w:name="_Hlk20138713"/>
    </w:p>
    <w:p w14:paraId="2F83DF15" w14:textId="77777777" w:rsidR="007E687D" w:rsidRDefault="00326A5F" w:rsidP="007E687D">
      <w:pPr>
        <w:pStyle w:val="Brdtextmedindrag"/>
        <w:rPr>
          <w:b/>
        </w:rPr>
      </w:pPr>
      <w:r w:rsidRPr="00E512D2">
        <w:rPr>
          <w:b/>
        </w:rPr>
        <w:t>Förslage</w:t>
      </w:r>
      <w:r>
        <w:rPr>
          <w:b/>
        </w:rPr>
        <w:t>n</w:t>
      </w:r>
      <w:r w:rsidRPr="00E512D2">
        <w:rPr>
          <w:b/>
        </w:rPr>
        <w:t xml:space="preserve"> i utkastet till lagrådsremiss </w:t>
      </w:r>
      <w:r w:rsidRPr="00E512D2">
        <w:t xml:space="preserve">överensstämmer med </w:t>
      </w:r>
      <w:r w:rsidRPr="007D2AA5">
        <w:t>reger</w:t>
      </w:r>
      <w:r w:rsidRPr="007D2AA5">
        <w:softHyphen/>
        <w:t>ing</w:t>
      </w:r>
      <w:r w:rsidRPr="007D2AA5">
        <w:softHyphen/>
        <w:t>ens (</w:t>
      </w:r>
      <w:r w:rsidRPr="00EB07C6">
        <w:t>u</w:t>
      </w:r>
      <w:r w:rsidRPr="007D2AA5">
        <w:t>tkast till lagrådsremiss s.</w:t>
      </w:r>
      <w:r>
        <w:t xml:space="preserve"> 22–31</w:t>
      </w:r>
      <w:r w:rsidRPr="007D2AA5">
        <w:t>).</w:t>
      </w:r>
    </w:p>
    <w:p w14:paraId="7111EE9C" w14:textId="77777777" w:rsidR="007E687D" w:rsidRPr="005B3572" w:rsidRDefault="00326A5F" w:rsidP="007E687D">
      <w:pPr>
        <w:pStyle w:val="Brdtextmedindrag"/>
      </w:pPr>
      <w:r>
        <w:rPr>
          <w:b/>
        </w:rPr>
        <w:t>Remissinstanserna:</w:t>
      </w:r>
      <w:r w:rsidRPr="009F671D">
        <w:t xml:space="preserve"> </w:t>
      </w:r>
      <w:r>
        <w:t xml:space="preserve">Samtliga remissinstanser utom </w:t>
      </w:r>
      <w:r w:rsidRPr="007D040D">
        <w:rPr>
          <w:i/>
        </w:rPr>
        <w:t>Svensk Bibl</w:t>
      </w:r>
      <w:r>
        <w:rPr>
          <w:i/>
        </w:rPr>
        <w:t>i</w:t>
      </w:r>
      <w:r w:rsidRPr="007D040D">
        <w:rPr>
          <w:i/>
        </w:rPr>
        <w:t>oteks</w:t>
      </w:r>
      <w:r>
        <w:rPr>
          <w:i/>
        </w:rPr>
        <w:softHyphen/>
      </w:r>
      <w:r w:rsidRPr="007D040D">
        <w:rPr>
          <w:i/>
        </w:rPr>
        <w:t xml:space="preserve">förening </w:t>
      </w:r>
      <w:r>
        <w:t>välkomnar förslag</w:t>
      </w:r>
      <w:r w:rsidRPr="00EB07C6">
        <w:t>en</w:t>
      </w:r>
      <w:r>
        <w:t xml:space="preserve">, eller har inte några invändningar mot dem. </w:t>
      </w:r>
      <w:r w:rsidRPr="007D040D">
        <w:t>Svensk Biblioteksförening</w:t>
      </w:r>
      <w:r>
        <w:rPr>
          <w:i/>
        </w:rPr>
        <w:t xml:space="preserve"> </w:t>
      </w:r>
      <w:r>
        <w:t xml:space="preserve">avstyrker förslagen </w:t>
      </w:r>
      <w:bookmarkStart w:id="36" w:name="_Hlk31717403"/>
      <w:bookmarkStart w:id="37" w:name="_Hlk31726813"/>
      <w:r w:rsidRPr="00B12279">
        <w:t>eftersom man inte ser något behov av skärpta straff för upphovsrättsintrång</w:t>
      </w:r>
      <w:bookmarkEnd w:id="36"/>
      <w:r w:rsidRPr="00B12279">
        <w:t>.</w:t>
      </w:r>
      <w:r>
        <w:t xml:space="preserve"> </w:t>
      </w:r>
      <w:bookmarkEnd w:id="37"/>
      <w:r w:rsidRPr="00B7378A">
        <w:rPr>
          <w:i/>
        </w:rPr>
        <w:t>Svenska Uppfinnare</w:t>
      </w:r>
      <w:r>
        <w:rPr>
          <w:i/>
        </w:rPr>
        <w:softHyphen/>
      </w:r>
      <w:r w:rsidRPr="00B7378A">
        <w:rPr>
          <w:i/>
        </w:rPr>
        <w:t>föreningen</w:t>
      </w:r>
      <w:r>
        <w:t xml:space="preserve"> och </w:t>
      </w:r>
      <w:r w:rsidRPr="00B7378A">
        <w:rPr>
          <w:i/>
        </w:rPr>
        <w:t>Uppfinnarkollegiet</w:t>
      </w:r>
      <w:r>
        <w:rPr>
          <w:i/>
        </w:rPr>
        <w:t xml:space="preserve"> </w:t>
      </w:r>
      <w:r>
        <w:t>menar att det vid bedömningen av om ett brott är att anse som grovt särskilt bör beaktas om rättighetshavaren drabbats särskilt hårt och själv inte lyckats stoppa intrånget eller om intrångs</w:t>
      </w:r>
      <w:r>
        <w:softHyphen/>
        <w:t>göraren är en stark aktör och rättighetshavaren en svag aktör.</w:t>
      </w:r>
    </w:p>
    <w:bookmarkEnd w:id="35"/>
    <w:p w14:paraId="57FBC989" w14:textId="77777777" w:rsidR="007E687D" w:rsidRPr="000C01F3" w:rsidRDefault="00326A5F" w:rsidP="007E687D">
      <w:pPr>
        <w:pStyle w:val="Rubrik4utannumrering"/>
      </w:pPr>
      <w:r>
        <w:t>Skälen för regeringens förslag</w:t>
      </w:r>
    </w:p>
    <w:p w14:paraId="716F7824" w14:textId="77777777" w:rsidR="007E687D" w:rsidRDefault="00326A5F" w:rsidP="007E687D">
      <w:pPr>
        <w:pStyle w:val="Rubrik5utannumrering"/>
        <w:spacing w:before="0"/>
        <w:rPr>
          <w:i w:val="0"/>
        </w:rPr>
      </w:pPr>
      <w:r>
        <w:t>Det finns ett behov av att skärpa straffen för de allvarligaste i</w:t>
      </w:r>
      <w:r w:rsidRPr="000A77A8">
        <w:t>ntrången</w:t>
      </w:r>
    </w:p>
    <w:p w14:paraId="5C60E214" w14:textId="77777777" w:rsidR="007E687D" w:rsidRDefault="00326A5F" w:rsidP="007E687D">
      <w:pPr>
        <w:pStyle w:val="Brdtext"/>
      </w:pPr>
      <w:r>
        <w:t>Straffbestämmelserna i flertalet av de immaterialrättsliga lagarna fick sin nu</w:t>
      </w:r>
      <w:r>
        <w:softHyphen/>
        <w:t>varande utformning vid ungefär samma tidpunkt som internet intro</w:t>
      </w:r>
      <w:r>
        <w:softHyphen/>
      </w:r>
      <w:r>
        <w:softHyphen/>
        <w:t>ducerades för den breda allmänheten. De upphovsrättsliga straff</w:t>
      </w:r>
      <w:r>
        <w:softHyphen/>
        <w:t>bestäm</w:t>
      </w:r>
      <w:r>
        <w:softHyphen/>
        <w:t>mel</w:t>
      </w:r>
      <w:r>
        <w:softHyphen/>
        <w:t>serna är ytterligare ett decennium äldre. Utvecklingen av informations</w:t>
      </w:r>
      <w:r>
        <w:softHyphen/>
        <w:t xml:space="preserve">samhället och den digitala tekniken har därefter i grunden förändrat vårt sätt att producera, distribuera och konsumera varor och tjänster. </w:t>
      </w:r>
      <w:r w:rsidRPr="00161A4C">
        <w:t>Internet har blivit en central kanal både för till</w:t>
      </w:r>
      <w:r>
        <w:softHyphen/>
      </w:r>
      <w:r w:rsidRPr="00161A4C">
        <w:t>handa</w:t>
      </w:r>
      <w:r>
        <w:softHyphen/>
      </w:r>
      <w:r w:rsidRPr="00161A4C">
        <w:t>hållare och konsumenter oc</w:t>
      </w:r>
      <w:r>
        <w:t>h nya affärsmodeller och online</w:t>
      </w:r>
      <w:r>
        <w:softHyphen/>
      </w:r>
      <w:r w:rsidRPr="00161A4C">
        <w:t>tjänst</w:t>
      </w:r>
      <w:r>
        <w:softHyphen/>
      </w:r>
      <w:r w:rsidRPr="00161A4C">
        <w:t xml:space="preserve">er har utvecklats som inte existerade för </w:t>
      </w:r>
      <w:r>
        <w:t xml:space="preserve">bara </w:t>
      </w:r>
      <w:r w:rsidRPr="00161A4C">
        <w:t>ett tiotal år sedan</w:t>
      </w:r>
      <w:r>
        <w:t>.</w:t>
      </w:r>
    </w:p>
    <w:p w14:paraId="0BCE13C7" w14:textId="77777777" w:rsidR="007E687D" w:rsidRDefault="00326A5F" w:rsidP="007E687D">
      <w:pPr>
        <w:pStyle w:val="Brdtextmedindrag"/>
      </w:pPr>
      <w:r>
        <w:t xml:space="preserve">Sverige har tidigt legat långt fram i den tekniska utvecklingen. Det har gjort att svenska aktörer snabbt kunnat positionera sig på den nya marknad som </w:t>
      </w:r>
      <w:proofErr w:type="gramStart"/>
      <w:r>
        <w:t>bl.a.</w:t>
      </w:r>
      <w:proofErr w:type="gramEnd"/>
      <w:r>
        <w:t xml:space="preserve"> kännetecknas av skiftet från fysiska till immateriella tillgångar. </w:t>
      </w:r>
      <w:r>
        <w:lastRenderedPageBreak/>
        <w:t>Det är en av förklaringarna till varför svenska företag, innovatörer och krea</w:t>
      </w:r>
      <w:r>
        <w:softHyphen/>
        <w:t xml:space="preserve">törer varit mycket framgångsrika i att ta fram banbrytande produkter, tjänster och lösningar och till att Sverige under många år rankats som ett av de mest innovativa länderna i världen. </w:t>
      </w:r>
    </w:p>
    <w:p w14:paraId="6569E582" w14:textId="77777777" w:rsidR="007E687D" w:rsidRDefault="00326A5F" w:rsidP="007E687D">
      <w:pPr>
        <w:pStyle w:val="Brdtextmedindrag"/>
      </w:pPr>
      <w:r>
        <w:t>För de immaterialrättsintensiva företagen är ett fungerande immaterial</w:t>
      </w:r>
      <w:r>
        <w:softHyphen/>
        <w:t xml:space="preserve">rättsligt skydd en förutsättning för att de ska ha möjlighet att få täckning för sina investeringar och kunna skapa nya verk, uppfinningar, produkter och tjänster. Det är också en avgörande </w:t>
      </w:r>
      <w:proofErr w:type="gramStart"/>
      <w:r>
        <w:t>anledning till varför</w:t>
      </w:r>
      <w:proofErr w:type="gramEnd"/>
      <w:r>
        <w:t xml:space="preserve"> dessa företag starkt kommit att bidra till vår samhällsekonomi och välfärd. I dag gene</w:t>
      </w:r>
      <w:r>
        <w:softHyphen/>
        <w:t xml:space="preserve">rerar de immaterialrättsintensiva </w:t>
      </w:r>
      <w:r w:rsidRPr="00255282">
        <w:t>företagen fler än vart tredje arbets</w:t>
      </w:r>
      <w:r w:rsidRPr="00255282">
        <w:softHyphen/>
        <w:t>tillfälle i Sverige och mer än 40 procent av vår brutto</w:t>
      </w:r>
      <w:r w:rsidRPr="00255282">
        <w:softHyphen/>
        <w:t>national</w:t>
      </w:r>
      <w:r w:rsidRPr="00255282">
        <w:softHyphen/>
        <w:t>produkt.</w:t>
      </w:r>
      <w:r>
        <w:t xml:space="preserve"> </w:t>
      </w:r>
      <w:r w:rsidRPr="00993D60">
        <w:t>Skyddet bidrar också till att upprätthålla ett rikt och brett kulturutbud och gör det enklare för konsumenter att hitta de varor och tjänster som mot</w:t>
      </w:r>
      <w:r w:rsidRPr="00993D60">
        <w:softHyphen/>
        <w:t>svarar konsu</w:t>
      </w:r>
      <w:r>
        <w:softHyphen/>
      </w:r>
      <w:r w:rsidRPr="00993D60">
        <w:t>men</w:t>
      </w:r>
      <w:r w:rsidRPr="00993D60">
        <w:softHyphen/>
        <w:t>tens önskemål.</w:t>
      </w:r>
      <w:r>
        <w:t xml:space="preserve"> Att slå vakt om de immateriella rättig</w:t>
      </w:r>
      <w:r>
        <w:softHyphen/>
        <w:t>heterna är därför angeläget inte bara för enskilda individer, rättighets</w:t>
      </w:r>
      <w:r>
        <w:softHyphen/>
        <w:t>havare och före</w:t>
      </w:r>
      <w:r>
        <w:softHyphen/>
        <w:t xml:space="preserve">tag utan för hela samhällsekonomin. </w:t>
      </w:r>
    </w:p>
    <w:p w14:paraId="2A96AB62" w14:textId="77777777" w:rsidR="007E687D" w:rsidRDefault="00326A5F" w:rsidP="007E687D">
      <w:pPr>
        <w:pStyle w:val="Brdtextmedindrag"/>
      </w:pPr>
      <w:r>
        <w:t xml:space="preserve">I takt med den tekniska utvecklingen och de immateriella tillgångarnas ökade betydelse har också intrångsproblematiken i grunden förändrats. </w:t>
      </w:r>
      <w:r w:rsidRPr="00161A4C">
        <w:t xml:space="preserve">Numera finns sofistikerade datorprogram för kopiering och spridning av </w:t>
      </w:r>
      <w:proofErr w:type="gramStart"/>
      <w:r w:rsidRPr="00161A4C">
        <w:t>t.ex.</w:t>
      </w:r>
      <w:proofErr w:type="gramEnd"/>
      <w:r w:rsidRPr="00161A4C">
        <w:t xml:space="preserve"> </w:t>
      </w:r>
      <w:r w:rsidRPr="00A80B23">
        <w:t>film</w:t>
      </w:r>
      <w:r>
        <w:t>,</w:t>
      </w:r>
      <w:r w:rsidRPr="00A80B23">
        <w:t xml:space="preserve"> och tekniken för reproducering av fysiska föremål har gått framåt. Inte minst används de distributionsvägar som uppkommit i och med internet också för att begå intrång.</w:t>
      </w:r>
      <w:r w:rsidRPr="007F615E">
        <w:t xml:space="preserve"> </w:t>
      </w:r>
      <w:r>
        <w:t>M</w:t>
      </w:r>
      <w:r w:rsidRPr="007F615E">
        <w:t xml:space="preserve">ed hjälp av välorganiserade </w:t>
      </w:r>
      <w:r>
        <w:t>webb</w:t>
      </w:r>
      <w:r>
        <w:softHyphen/>
      </w:r>
      <w:r>
        <w:softHyphen/>
        <w:t>sidor begås intrången numera öppet,</w:t>
      </w:r>
      <w:r w:rsidRPr="007F615E">
        <w:t xml:space="preserve"> snabbt och enkelt </w:t>
      </w:r>
      <w:r>
        <w:t xml:space="preserve">och </w:t>
      </w:r>
      <w:r w:rsidRPr="007F615E">
        <w:t xml:space="preserve">mer eller mindre anonymt. </w:t>
      </w:r>
      <w:r>
        <w:t>Webbsidorna</w:t>
      </w:r>
      <w:r w:rsidRPr="007F615E">
        <w:t xml:space="preserve"> riktar sig vanligtvis till en stor mottagar</w:t>
      </w:r>
      <w:r>
        <w:softHyphen/>
      </w:r>
      <w:r w:rsidRPr="007F615E">
        <w:t>krets</w:t>
      </w:r>
      <w:r>
        <w:t xml:space="preserve"> i många länder.</w:t>
      </w:r>
      <w:r w:rsidRPr="007F615E">
        <w:t xml:space="preserve"> </w:t>
      </w:r>
      <w:r>
        <w:t>Den</w:t>
      </w:r>
      <w:r w:rsidRPr="007F615E">
        <w:t xml:space="preserve"> bakomliggande verksamheten bedrivs ofta profession</w:t>
      </w:r>
      <w:r>
        <w:softHyphen/>
      </w:r>
      <w:r w:rsidRPr="007F615E">
        <w:t>ellt och systematiskt, med det huvudsakliga syftet att locka nya kunder och snabbt skapa stora intäkter för huvudmännen.</w:t>
      </w:r>
      <w:r>
        <w:t xml:space="preserve"> E</w:t>
      </w:r>
      <w:r w:rsidRPr="007F615E">
        <w:t>nligt uppgifter från den europeiska immaterial</w:t>
      </w:r>
      <w:r>
        <w:softHyphen/>
      </w:r>
      <w:r w:rsidRPr="007F615E">
        <w:t>rättsmyndigheten EUIPO</w:t>
      </w:r>
      <w:r>
        <w:t xml:space="preserve"> skapar möjlig</w:t>
      </w:r>
      <w:r>
        <w:softHyphen/>
        <w:t>heten till snabb och hög avkastning, i kombination med milda domar, incita</w:t>
      </w:r>
      <w:r>
        <w:softHyphen/>
        <w:t>ment för kriminella ligor att ägna sig åt immaterialrättsintrång.</w:t>
      </w:r>
      <w:r w:rsidRPr="007F615E">
        <w:t xml:space="preserve"> </w:t>
      </w:r>
      <w:r>
        <w:t>Myndig</w:t>
      </w:r>
      <w:r>
        <w:softHyphen/>
        <w:t xml:space="preserve">heten och Interpol uppger också att det finns </w:t>
      </w:r>
      <w:r w:rsidRPr="007F615E">
        <w:t>en tydlig koppling mellan storskalig intrångsverksamhet och annan organi</w:t>
      </w:r>
      <w:r w:rsidRPr="007F615E">
        <w:softHyphen/>
        <w:t>serad brottslighet. Vinster som uppstår från handeln med pirat</w:t>
      </w:r>
      <w:r w:rsidRPr="007F615E">
        <w:softHyphen/>
        <w:t xml:space="preserve">kopierade varor riskerar därför att kanaliseras vidare till andra områden som </w:t>
      </w:r>
      <w:proofErr w:type="gramStart"/>
      <w:r w:rsidRPr="007F615E">
        <w:t>t.ex.</w:t>
      </w:r>
      <w:proofErr w:type="gramEnd"/>
      <w:r w:rsidRPr="007F615E">
        <w:t xml:space="preserve"> narkotikahandel och människo</w:t>
      </w:r>
      <w:r>
        <w:softHyphen/>
      </w:r>
      <w:r w:rsidRPr="007F615E">
        <w:t>smuggling.</w:t>
      </w:r>
    </w:p>
    <w:p w14:paraId="71398B71" w14:textId="77777777" w:rsidR="007E687D" w:rsidRDefault="00326A5F" w:rsidP="007E687D">
      <w:pPr>
        <w:pStyle w:val="Brdtextmedindrag"/>
      </w:pPr>
      <w:r w:rsidRPr="007F615E">
        <w:t xml:space="preserve">Att immaterialrättsintrången kommit att utvecklas till en professionell och lukrativ industri </w:t>
      </w:r>
      <w:r>
        <w:t>baserad på</w:t>
      </w:r>
      <w:r w:rsidRPr="007F615E">
        <w:t xml:space="preserve"> affärsmässiga överväganden leder </w:t>
      </w:r>
      <w:r>
        <w:t xml:space="preserve">inte bara </w:t>
      </w:r>
      <w:r w:rsidRPr="007F615E">
        <w:t xml:space="preserve">till förluster för berörda företag och </w:t>
      </w:r>
      <w:r>
        <w:t>innehavare av immateriella rättig</w:t>
      </w:r>
      <w:r>
        <w:softHyphen/>
        <w:t>heter, utan också</w:t>
      </w:r>
      <w:r w:rsidRPr="007F615E">
        <w:t xml:space="preserve"> för samhället i stort. Bara för 13 undersökta sektorer inom EU beräk</w:t>
      </w:r>
      <w:r w:rsidRPr="007F615E">
        <w:softHyphen/>
        <w:t xml:space="preserve">nar man att </w:t>
      </w:r>
      <w:r>
        <w:t>immaterialrättsligt förfalskade varor</w:t>
      </w:r>
      <w:r w:rsidRPr="007F615E">
        <w:t xml:space="preserve"> årligen resul</w:t>
      </w:r>
      <w:r>
        <w:softHyphen/>
      </w:r>
      <w:r w:rsidRPr="007F615E">
        <w:t>te</w:t>
      </w:r>
      <w:r>
        <w:softHyphen/>
      </w:r>
      <w:r w:rsidRPr="007F615E">
        <w:t>rar i direkta försäljnings</w:t>
      </w:r>
      <w:r w:rsidRPr="007F615E">
        <w:softHyphen/>
        <w:t xml:space="preserve">förluster </w:t>
      </w:r>
      <w:r>
        <w:t xml:space="preserve">för berörda företag </w:t>
      </w:r>
      <w:r w:rsidRPr="007F615E">
        <w:t>om knappt 60</w:t>
      </w:r>
      <w:r>
        <w:t> </w:t>
      </w:r>
      <w:r w:rsidRPr="007F615E">
        <w:t xml:space="preserve">miljarder euro </w:t>
      </w:r>
      <w:r>
        <w:t>och</w:t>
      </w:r>
      <w:r w:rsidRPr="007F615E">
        <w:t xml:space="preserve"> 434 000 förlorade arbets</w:t>
      </w:r>
      <w:r w:rsidRPr="007F615E">
        <w:softHyphen/>
        <w:t xml:space="preserve">tillfällen. </w:t>
      </w:r>
      <w:r>
        <w:t xml:space="preserve">Om även de branscher som förser de direkt berörda med </w:t>
      </w:r>
      <w:proofErr w:type="gramStart"/>
      <w:r>
        <w:t>t.ex.</w:t>
      </w:r>
      <w:proofErr w:type="gramEnd"/>
      <w:r>
        <w:t xml:space="preserve"> material, varor eller tjänster räknas med, uppgår försäljningsförlusterna till över 100 miljarder euro och antalet förlorade arbetstillfällen till nästan 750 000 per år. </w:t>
      </w:r>
      <w:r w:rsidRPr="007F615E">
        <w:t>För EU:s medlemsstater innebär det i förlängningen totala skatte</w:t>
      </w:r>
      <w:r w:rsidRPr="007F615E">
        <w:softHyphen/>
        <w:t xml:space="preserve">förluster om </w:t>
      </w:r>
      <w:r>
        <w:t>knappt</w:t>
      </w:r>
      <w:r w:rsidRPr="007F615E">
        <w:t xml:space="preserve"> 15</w:t>
      </w:r>
      <w:r>
        <w:t> </w:t>
      </w:r>
      <w:r w:rsidRPr="007F615E">
        <w:t>miljarder euro per år.</w:t>
      </w:r>
      <w:bookmarkStart w:id="38" w:name="_Hlk19538994"/>
      <w:r w:rsidRPr="007F615E">
        <w:t xml:space="preserve"> </w:t>
      </w:r>
      <w:r>
        <w:t>För svensk del</w:t>
      </w:r>
      <w:r w:rsidRPr="007F615E">
        <w:t xml:space="preserve"> </w:t>
      </w:r>
      <w:r>
        <w:t>har det beräknats att problem</w:t>
      </w:r>
      <w:r>
        <w:softHyphen/>
        <w:t>a</w:t>
      </w:r>
      <w:r>
        <w:softHyphen/>
        <w:t xml:space="preserve">tiken med immaterialrättsligt förfalskade varor </w:t>
      </w:r>
      <w:r w:rsidRPr="007F615E">
        <w:t>årligen resulterar i 7</w:t>
      </w:r>
      <w:r>
        <w:t xml:space="preserve"> </w:t>
      </w:r>
      <w:r w:rsidRPr="007F615E">
        <w:t>100 förlorade arbetstillfällen, mer än 7</w:t>
      </w:r>
      <w:r>
        <w:t> </w:t>
      </w:r>
      <w:r w:rsidRPr="007F615E">
        <w:t>miljar</w:t>
      </w:r>
      <w:r w:rsidRPr="007F615E">
        <w:softHyphen/>
        <w:t>der</w:t>
      </w:r>
      <w:r>
        <w:t xml:space="preserve"> </w:t>
      </w:r>
      <w:r w:rsidRPr="007F615E">
        <w:t>kronor i förlorade skatte</w:t>
      </w:r>
      <w:r>
        <w:softHyphen/>
      </w:r>
      <w:r w:rsidRPr="007F615E">
        <w:t>intäkter samt totala försäljningsförluster för svenska före</w:t>
      </w:r>
      <w:r w:rsidRPr="007F615E">
        <w:softHyphen/>
        <w:t>tag</w:t>
      </w:r>
      <w:r>
        <w:t xml:space="preserve"> och rättighets</w:t>
      </w:r>
      <w:r>
        <w:softHyphen/>
        <w:t>havare om</w:t>
      </w:r>
      <w:r w:rsidRPr="0057734E">
        <w:t xml:space="preserve"> 21</w:t>
      </w:r>
      <w:r>
        <w:t> </w:t>
      </w:r>
      <w:r w:rsidRPr="0057734E">
        <w:t>miljarder kronor.</w:t>
      </w:r>
      <w:r>
        <w:t xml:space="preserve"> </w:t>
      </w:r>
      <w:bookmarkEnd w:id="38"/>
    </w:p>
    <w:p w14:paraId="47A75AC6" w14:textId="77777777" w:rsidR="007E687D" w:rsidRPr="009F1AE3" w:rsidRDefault="00326A5F" w:rsidP="007E687D">
      <w:pPr>
        <w:pStyle w:val="Brdtextmedindrag"/>
      </w:pPr>
      <w:r>
        <w:lastRenderedPageBreak/>
        <w:t>Utvecklingen mot en storskalig och industriellt bedriven intrångs</w:t>
      </w:r>
      <w:r>
        <w:softHyphen/>
        <w:t xml:space="preserve">verksamhet leder alltså till omfattande försäljningsförluster som drabbar inte minst innovativa småföretag mycket hårt. </w:t>
      </w:r>
      <w:r w:rsidRPr="009F1AE3">
        <w:t xml:space="preserve">Billigt producerade kopior skadar </w:t>
      </w:r>
      <w:r>
        <w:t xml:space="preserve">också </w:t>
      </w:r>
      <w:r w:rsidRPr="009F1AE3">
        <w:t>den goodwill som tillverkaren av den äkta varan har, efter</w:t>
      </w:r>
      <w:r>
        <w:t>-</w:t>
      </w:r>
      <w:r w:rsidRPr="009F1AE3">
        <w:t xml:space="preserve">som konsumenterna ofta kopplar ihop bristfällig kvalitet hos kopiorna med </w:t>
      </w:r>
      <w:r>
        <w:t>originalet</w:t>
      </w:r>
      <w:r w:rsidRPr="009F1AE3">
        <w:t xml:space="preserve">. </w:t>
      </w:r>
      <w:r>
        <w:t>Även</w:t>
      </w:r>
      <w:r w:rsidRPr="009F1AE3">
        <w:t xml:space="preserve"> för konsumenterna kan kopieringen vara till nackdel. I vissa fall kan den kopierade produkten vara så dålig att den inte uppfyller de säkerhetskrav som man förknippar med originalprodukten. Detta är givet</w:t>
      </w:r>
      <w:r>
        <w:softHyphen/>
      </w:r>
      <w:r w:rsidRPr="009F1AE3">
        <w:t xml:space="preserve">vis särskilt allvarligt </w:t>
      </w:r>
      <w:r>
        <w:t>när det gäller</w:t>
      </w:r>
      <w:r w:rsidRPr="009F1AE3">
        <w:t xml:space="preserve"> produkter som reservdelar, lek</w:t>
      </w:r>
      <w:r>
        <w:softHyphen/>
      </w:r>
      <w:r w:rsidRPr="009F1AE3">
        <w:t>saker, läkemedel eller elektriska utrustningar. Den sistnämnda pro</w:t>
      </w:r>
      <w:r w:rsidRPr="009F1AE3">
        <w:softHyphen/>
        <w:t>dukt</w:t>
      </w:r>
      <w:r>
        <w:softHyphen/>
      </w:r>
      <w:r w:rsidRPr="009F1AE3">
        <w:t xml:space="preserve">kategorin är en av de vanligast förekommande </w:t>
      </w:r>
      <w:r>
        <w:t>när det gäller</w:t>
      </w:r>
      <w:r w:rsidRPr="009F1AE3">
        <w:t xml:space="preserve"> för</w:t>
      </w:r>
      <w:r w:rsidRPr="009F1AE3">
        <w:softHyphen/>
        <w:t>falskade och piratkopierade varor som importeras till Sverige.</w:t>
      </w:r>
    </w:p>
    <w:p w14:paraId="7A5226FB" w14:textId="77777777" w:rsidR="007E687D" w:rsidRPr="009F1AE3" w:rsidRDefault="00326A5F" w:rsidP="007E687D">
      <w:pPr>
        <w:pStyle w:val="Brdtextmedindrag"/>
      </w:pPr>
      <w:r w:rsidRPr="009F1AE3">
        <w:t xml:space="preserve">Jämfört med många andra länder har det i Sverige också förekommit en omfattande brottslighet som gjort det möjligt för internetanvändare att </w:t>
      </w:r>
      <w:r>
        <w:t>utan till</w:t>
      </w:r>
      <w:r>
        <w:softHyphen/>
        <w:t xml:space="preserve">stånd </w:t>
      </w:r>
      <w:r w:rsidRPr="009F1AE3">
        <w:t xml:space="preserve">ta del av </w:t>
      </w:r>
      <w:r>
        <w:t xml:space="preserve">och kopiera framför allt </w:t>
      </w:r>
      <w:r w:rsidRPr="009F1AE3">
        <w:t>film. Enligt uppgifter från film</w:t>
      </w:r>
      <w:r>
        <w:softHyphen/>
      </w:r>
      <w:r w:rsidRPr="009F1AE3">
        <w:t xml:space="preserve">branschen, som får stöd av internationella undersökningar, används sådana </w:t>
      </w:r>
      <w:r>
        <w:t>webb</w:t>
      </w:r>
      <w:r>
        <w:softHyphen/>
        <w:t>sidor</w:t>
      </w:r>
      <w:r w:rsidRPr="009F1AE3">
        <w:t xml:space="preserve"> </w:t>
      </w:r>
      <w:r>
        <w:t>i större utsträckning</w:t>
      </w:r>
      <w:r w:rsidRPr="009F1AE3">
        <w:t xml:space="preserve"> i Sverige än i </w:t>
      </w:r>
      <w:proofErr w:type="gramStart"/>
      <w:r>
        <w:t>t.ex.</w:t>
      </w:r>
      <w:proofErr w:type="gramEnd"/>
      <w:r>
        <w:t xml:space="preserve"> </w:t>
      </w:r>
      <w:r w:rsidRPr="009F1AE3">
        <w:t>våra nordiska grann</w:t>
      </w:r>
      <w:r>
        <w:softHyphen/>
      </w:r>
      <w:r w:rsidRPr="009F1AE3">
        <w:t xml:space="preserve">länder. </w:t>
      </w:r>
      <w:r>
        <w:t>Enligt vissa undersökningar använder sig s</w:t>
      </w:r>
      <w:r w:rsidRPr="009F1AE3">
        <w:t xml:space="preserve">å </w:t>
      </w:r>
      <w:r>
        <w:t>många</w:t>
      </w:r>
      <w:r w:rsidRPr="009F1AE3">
        <w:t xml:space="preserve"> som 75 procent av sven</w:t>
      </w:r>
      <w:r w:rsidRPr="009F1AE3">
        <w:softHyphen/>
        <w:t>skarna i åldern 16–25 år</w:t>
      </w:r>
      <w:r>
        <w:t xml:space="preserve"> av olovliga </w:t>
      </w:r>
      <w:proofErr w:type="spellStart"/>
      <w:r>
        <w:t>streamningstjänster</w:t>
      </w:r>
      <w:proofErr w:type="spellEnd"/>
      <w:r w:rsidRPr="009F1AE3">
        <w:t>. Det drabbar de upphovs</w:t>
      </w:r>
      <w:r w:rsidRPr="009F1AE3">
        <w:softHyphen/>
        <w:t xml:space="preserve">män, </w:t>
      </w:r>
      <w:r>
        <w:t>artister, skåde</w:t>
      </w:r>
      <w:r>
        <w:softHyphen/>
        <w:t>spelare</w:t>
      </w:r>
      <w:r w:rsidRPr="009F1AE3">
        <w:t xml:space="preserve"> och andra som genom olika insatser har bidragit till </w:t>
      </w:r>
      <w:r>
        <w:t>det innehåll</w:t>
      </w:r>
      <w:r w:rsidRPr="009F1AE3">
        <w:t xml:space="preserve"> som kopieras och tillgängliggörs</w:t>
      </w:r>
      <w:r>
        <w:t xml:space="preserve">, men även andra aktörer i kedjan, </w:t>
      </w:r>
      <w:proofErr w:type="gramStart"/>
      <w:r>
        <w:t>t.ex.</w:t>
      </w:r>
      <w:proofErr w:type="gramEnd"/>
      <w:r>
        <w:t xml:space="preserve"> licenstagare, drabbas</w:t>
      </w:r>
      <w:r w:rsidRPr="00B766DD">
        <w:t xml:space="preserve">. </w:t>
      </w:r>
      <w:r w:rsidRPr="009F1AE3">
        <w:t>Enligt den svenska film- och tv-branschen leder det sammantaget till förluster om ca 800</w:t>
      </w:r>
      <w:r>
        <w:t> </w:t>
      </w:r>
      <w:r w:rsidRPr="009F1AE3">
        <w:t>miljoner kronor per år</w:t>
      </w:r>
      <w:r>
        <w:t>, en utveckling som försvårar finansieringen av svensk film och som på sikt riskerar</w:t>
      </w:r>
      <w:r w:rsidRPr="009F1AE3">
        <w:t xml:space="preserve"> </w:t>
      </w:r>
      <w:r>
        <w:t xml:space="preserve">att </w:t>
      </w:r>
      <w:r w:rsidRPr="009F1AE3">
        <w:t>leda till ett begränsat kulturutbud</w:t>
      </w:r>
      <w:r>
        <w:t xml:space="preserve">. </w:t>
      </w:r>
    </w:p>
    <w:p w14:paraId="4457AB1E" w14:textId="7CBD992F" w:rsidR="007E687D" w:rsidRDefault="00326A5F" w:rsidP="007E687D">
      <w:pPr>
        <w:pStyle w:val="Brdtextmedindrag"/>
      </w:pPr>
      <w:r>
        <w:t>Den immaterialrättsliga intrångsproblematiken ser alltså väsentligen annor</w:t>
      </w:r>
      <w:r>
        <w:softHyphen/>
        <w:t xml:space="preserve">lunda ut i dag än när de nuvarande straffskalorna infördes. </w:t>
      </w:r>
      <w:r w:rsidRPr="00EC5A4F">
        <w:t xml:space="preserve">Numera </w:t>
      </w:r>
      <w:r>
        <w:t>finns en organiserad och strukturerad intrångsverksamhet som leder till</w:t>
      </w:r>
      <w:r w:rsidRPr="00EC5A4F">
        <w:t xml:space="preserve"> stora skad</w:t>
      </w:r>
      <w:r>
        <w:t>or</w:t>
      </w:r>
      <w:r w:rsidRPr="00EC5A4F">
        <w:t xml:space="preserve"> för hela samhället. Det riskerar att slå undan benen för enskilda kreatörer, kulturskapare och småföretag </w:t>
      </w:r>
      <w:r>
        <w:t>och</w:t>
      </w:r>
      <w:r w:rsidRPr="00EC5A4F">
        <w:t xml:space="preserve"> påverkar hela branscher. Det snedvrider konkurrensen för näringslivet och leder till att värde</w:t>
      </w:r>
      <w:r>
        <w:softHyphen/>
      </w:r>
      <w:r>
        <w:softHyphen/>
      </w:r>
      <w:r w:rsidRPr="00EC5A4F">
        <w:t xml:space="preserve">fulla arbetstillfällen och skatteintäkter går förlorade. </w:t>
      </w:r>
      <w:r>
        <w:t xml:space="preserve">I </w:t>
      </w:r>
      <w:r w:rsidRPr="00EC5A4F">
        <w:t>ett inter</w:t>
      </w:r>
      <w:r>
        <w:softHyphen/>
      </w:r>
      <w:r>
        <w:softHyphen/>
      </w:r>
      <w:r w:rsidRPr="00EC5A4F">
        <w:t>nation</w:t>
      </w:r>
      <w:r>
        <w:softHyphen/>
      </w:r>
      <w:r w:rsidRPr="00EC5A4F">
        <w:t xml:space="preserve">ellt perspektiv har intrångsverksamheten </w:t>
      </w:r>
      <w:r>
        <w:t>också</w:t>
      </w:r>
      <w:r w:rsidRPr="00EC5A4F">
        <w:t xml:space="preserve"> ofta koppling till annan grov brottslighet. </w:t>
      </w:r>
      <w:r>
        <w:t>Det finns därför anledning att se allvarligt på denna typ av brottslighet. Samtidigt som det knappast finns något behov av en allmän skärpning av straffen för immaterialrättintrång är det tydligt att straff</w:t>
      </w:r>
      <w:r>
        <w:softHyphen/>
        <w:t>skalorna inte ger utrymme för att i de allvarligaste fallen döma ut ett straff som motsvarar brottets svårhet.</w:t>
      </w:r>
    </w:p>
    <w:p w14:paraId="2E3B327C" w14:textId="77777777" w:rsidR="007E687D" w:rsidRDefault="00326A5F" w:rsidP="007E687D">
      <w:pPr>
        <w:pStyle w:val="Rubrik5utannumrering"/>
      </w:pPr>
      <w:r>
        <w:t>Straffskärpningen bör omfatta alla immaterialrättsliga lagar</w:t>
      </w:r>
    </w:p>
    <w:p w14:paraId="300C973D" w14:textId="77777777" w:rsidR="007E687D" w:rsidRDefault="00326A5F" w:rsidP="007E687D">
      <w:pPr>
        <w:pStyle w:val="Brdtextmedindrag"/>
        <w:ind w:firstLine="0"/>
      </w:pPr>
      <w:r>
        <w:t>Utredningens uppdrag har varit begränsat till att överväga straff</w:t>
      </w:r>
      <w:r>
        <w:softHyphen/>
        <w:t>skärpningar för upphovsrätts- och varumärkesintrång, och det är enbart i för</w:t>
      </w:r>
      <w:r>
        <w:softHyphen/>
        <w:t>hållande till upphovsrättslagen och varumärkeslagen som utredningen lämnar sådana förslag. Bakgrunden till avgränsningen är att det är på dessa områden som intrångs</w:t>
      </w:r>
      <w:r>
        <w:softHyphen/>
        <w:t>problematiken, i vart fall i Sverige, hittills har varit mest påtaglig. De mål som förekommit i svenska domstolar och som rört straffansvar för storskaliga intrång har uteslutande rört dessa rättsområden. Enligt regeringens uppfattning finns det dock, som flera remissinstanser pekar på, anledning att ifråga</w:t>
      </w:r>
      <w:r>
        <w:softHyphen/>
        <w:t>sätta om det enbart av det skälet är rimligt att genomföra straff</w:t>
      </w:r>
      <w:r>
        <w:softHyphen/>
        <w:t xml:space="preserve">skärpningar bara i dessa båda lagar. </w:t>
      </w:r>
    </w:p>
    <w:p w14:paraId="6E12D0FB" w14:textId="77777777" w:rsidR="007E687D" w:rsidRDefault="00326A5F" w:rsidP="007E687D">
      <w:pPr>
        <w:pStyle w:val="Brdtextmedindrag"/>
      </w:pPr>
      <w:r>
        <w:lastRenderedPageBreak/>
        <w:t>R</w:t>
      </w:r>
      <w:r w:rsidRPr="00285670">
        <w:t>egel</w:t>
      </w:r>
      <w:r>
        <w:softHyphen/>
      </w:r>
      <w:r w:rsidRPr="00285670">
        <w:t xml:space="preserve">verken och brottstyperna </w:t>
      </w:r>
      <w:r>
        <w:t xml:space="preserve">i samtliga immaterialrättsliga lagar är </w:t>
      </w:r>
      <w:r w:rsidRPr="00285670">
        <w:t xml:space="preserve">nära besläktade med varandra. </w:t>
      </w:r>
      <w:r>
        <w:t>Utvecklingen under d</w:t>
      </w:r>
      <w:r w:rsidRPr="00285670">
        <w:t>e senaste decenn</w:t>
      </w:r>
      <w:r>
        <w:softHyphen/>
      </w:r>
      <w:r w:rsidRPr="00285670">
        <w:t xml:space="preserve">ierna </w:t>
      </w:r>
      <w:r>
        <w:t xml:space="preserve">har också gått </w:t>
      </w:r>
      <w:r w:rsidRPr="00285670">
        <w:t>mot mer enhetliga sanktions</w:t>
      </w:r>
      <w:r>
        <w:softHyphen/>
      </w:r>
      <w:r w:rsidRPr="00285670">
        <w:t>bestämmelser på hela immaterial</w:t>
      </w:r>
      <w:r>
        <w:softHyphen/>
      </w:r>
      <w:r>
        <w:softHyphen/>
      </w:r>
      <w:r w:rsidRPr="00285670">
        <w:t xml:space="preserve">rättens område. </w:t>
      </w:r>
      <w:r>
        <w:t>Ett exempel på det är det civilrättsliga sanktions</w:t>
      </w:r>
      <w:r>
        <w:softHyphen/>
        <w:t xml:space="preserve">direktivet som tagits fram inom EU. </w:t>
      </w:r>
      <w:r w:rsidRPr="00285670">
        <w:t xml:space="preserve">När det </w:t>
      </w:r>
      <w:r>
        <w:t xml:space="preserve">särskilt </w:t>
      </w:r>
      <w:r w:rsidRPr="00285670">
        <w:t>gäller straff</w:t>
      </w:r>
      <w:r>
        <w:softHyphen/>
      </w:r>
      <w:r w:rsidRPr="00285670">
        <w:t>skalorna</w:t>
      </w:r>
      <w:r>
        <w:t xml:space="preserve"> i Sverige</w:t>
      </w:r>
      <w:r w:rsidRPr="00285670">
        <w:t xml:space="preserve"> kan </w:t>
      </w:r>
      <w:r>
        <w:t xml:space="preserve">det också </w:t>
      </w:r>
      <w:r w:rsidRPr="00285670">
        <w:t>konstateras att de varit helt överens</w:t>
      </w:r>
      <w:r>
        <w:softHyphen/>
      </w:r>
      <w:r w:rsidRPr="00285670">
        <w:t xml:space="preserve">stämmande sedan </w:t>
      </w:r>
      <w:r>
        <w:t>19</w:t>
      </w:r>
      <w:r w:rsidRPr="00285670">
        <w:t>90-talet</w:t>
      </w:r>
      <w:r>
        <w:t xml:space="preserve"> och att det varit resultatet av en medveten strävan att skapa enhetlighet</w:t>
      </w:r>
      <w:r w:rsidRPr="00285670">
        <w:t>.</w:t>
      </w:r>
    </w:p>
    <w:p w14:paraId="62E81482" w14:textId="77777777" w:rsidR="007E687D" w:rsidRDefault="00326A5F" w:rsidP="007E687D">
      <w:pPr>
        <w:pStyle w:val="Brdtextmedindrag"/>
      </w:pPr>
      <w:r>
        <w:t>De olika skydd som följer av immaterialrättslagarna överlappar dess</w:t>
      </w:r>
      <w:r>
        <w:softHyphen/>
        <w:t>utom ofta varandra. Det gäller inte minst för upphovsrätten och mönster</w:t>
      </w:r>
      <w:r>
        <w:softHyphen/>
      </w:r>
      <w:r>
        <w:softHyphen/>
        <w:t>skyddet. En och samma produkt kan vara föremål för både upphovsrätt och mönsterskydd och en viss gärning kan därför vara straff</w:t>
      </w:r>
      <w:r>
        <w:softHyphen/>
        <w:t>bar enligt såväl upphovsrättslagen som mönster</w:t>
      </w:r>
      <w:r>
        <w:softHyphen/>
        <w:t>skyddslagen. Även på områden där före</w:t>
      </w:r>
      <w:r>
        <w:softHyphen/>
        <w:t>mål</w:t>
      </w:r>
      <w:r>
        <w:softHyphen/>
        <w:t>et för respektive skydd skiljer sig åt kan liknande situa</w:t>
      </w:r>
      <w:r>
        <w:softHyphen/>
        <w:t xml:space="preserve">tioner uppstå. Det gäller </w:t>
      </w:r>
      <w:proofErr w:type="gramStart"/>
      <w:r>
        <w:t>t.ex.</w:t>
      </w:r>
      <w:proofErr w:type="gramEnd"/>
      <w:r>
        <w:t xml:space="preserve"> om en patenterad uppfinning kommit till uttryck i en pro</w:t>
      </w:r>
      <w:r>
        <w:softHyphen/>
        <w:t>dukt som samtidigt – på grund av formgivningen av produkten – är upp</w:t>
      </w:r>
      <w:r>
        <w:softHyphen/>
        <w:t>hovs</w:t>
      </w:r>
      <w:r>
        <w:softHyphen/>
        <w:t xml:space="preserve">rättsligt skyddad. </w:t>
      </w:r>
    </w:p>
    <w:p w14:paraId="7C67ABA5" w14:textId="77777777" w:rsidR="007E687D" w:rsidRDefault="00326A5F" w:rsidP="007E687D">
      <w:pPr>
        <w:pStyle w:val="Brdtextmedindrag"/>
      </w:pPr>
      <w:r>
        <w:t>Till detta kommer att skydden för varumärken och företagsnamn gäller kors</w:t>
      </w:r>
      <w:r>
        <w:softHyphen/>
      </w:r>
      <w:r>
        <w:softHyphen/>
        <w:t>vis (1 kap 8 § varumärkeslagen och 1 kap. 3 § lagen om företags</w:t>
      </w:r>
      <w:r>
        <w:softHyphen/>
        <w:t>namn). Det innebär att den som innehar ett varumärke har ensam</w:t>
      </w:r>
      <w:r>
        <w:softHyphen/>
        <w:t>rätt till detta också som företagsnamn och vice versa. Att varumärkesrätten och före</w:t>
      </w:r>
      <w:r>
        <w:softHyphen/>
        <w:t>tags</w:t>
      </w:r>
      <w:r>
        <w:softHyphen/>
        <w:t>namnsrätten har ett så nära samband har i tidigare lagstiftnings</w:t>
      </w:r>
      <w:r>
        <w:softHyphen/>
        <w:t xml:space="preserve">ärenden anförts som skäl för att så långt som det är möjligt samordna lagarna.  </w:t>
      </w:r>
    </w:p>
    <w:p w14:paraId="3030D2C7" w14:textId="77777777" w:rsidR="007E687D" w:rsidRDefault="00326A5F" w:rsidP="007E687D">
      <w:pPr>
        <w:pStyle w:val="Brdtextmedindrag"/>
      </w:pPr>
      <w:r>
        <w:t>Det nära förhållandet mellan de olika immaterialrättsliga skydden inne-bär att det finns en uppenbar risk för tillämpningssvårigheter om straff</w:t>
      </w:r>
      <w:r>
        <w:softHyphen/>
        <w:t>bestäm</w:t>
      </w:r>
      <w:r>
        <w:softHyphen/>
        <w:t>melserna påtagligt skiljer sig från varandra. Initialt kan det vara svårt att avgöra vilken rättighet ett intrång avser och samma brottsliga gärning kan innefatta flera typer av intrång. Samtidigt kan de praktiska konse</w:t>
      </w:r>
      <w:r>
        <w:softHyphen/>
        <w:t>kvenserna bli stora beroende på vilken av lagarna man väljer att grunda sin talan på. Det gäller inte bara i fråga om vilket straff som kan dömas ut, utan också i fråga om preskriptionstid och vilka straff</w:t>
      </w:r>
      <w:r>
        <w:softHyphen/>
        <w:t>processuella tvångsmedel som finns att tillgå.</w:t>
      </w:r>
    </w:p>
    <w:p w14:paraId="5C12DD41" w14:textId="77777777" w:rsidR="007E687D" w:rsidRDefault="00326A5F" w:rsidP="007E687D">
      <w:pPr>
        <w:pStyle w:val="Brdtextmedindrag"/>
      </w:pPr>
      <w:r>
        <w:t xml:space="preserve">Det går inte heller att komma ifrån att differentierade straffskalor skulle ge intrycket av att vissa immateriella rättigheter är mer skyddsvärda än andra och det är svårt att motivera varför så skulle vara fallet. Särskilt tydligt blir det naturligtvis i fall då </w:t>
      </w:r>
      <w:proofErr w:type="gramStart"/>
      <w:r>
        <w:t>t.ex.</w:t>
      </w:r>
      <w:proofErr w:type="gramEnd"/>
      <w:r>
        <w:t xml:space="preserve"> ett omfattande patentintrång avseende ett läkemedel skulle kunna leda till ett påtagligt mildare straff än ett varumärkesintrång avseende samma läkemedel. Att de storskaliga och industriellt betonade intrången är mindre vanliga på andra områden än de varumärkes- och upphovsrättsliga kan knappast utgöra skäl för att döma till mildare påföljd om och när ett sådant intrång faktiskt förekommer. </w:t>
      </w:r>
    </w:p>
    <w:p w14:paraId="5ABEF2F5" w14:textId="77777777" w:rsidR="007E687D" w:rsidRDefault="00326A5F" w:rsidP="007E687D">
      <w:pPr>
        <w:pStyle w:val="Brdtextmedindrag"/>
      </w:pPr>
      <w:r>
        <w:t xml:space="preserve">Det finns därför skäl att nu skärpa straffen för de allvarligaste intrången såvitt avser samtliga immaterialrättsliga lagar.  </w:t>
      </w:r>
    </w:p>
    <w:p w14:paraId="6A7B93DE" w14:textId="77777777" w:rsidR="007E687D" w:rsidRDefault="00326A5F" w:rsidP="007E687D">
      <w:pPr>
        <w:pStyle w:val="Rubrik5utannumrering"/>
      </w:pPr>
      <w:r>
        <w:t xml:space="preserve">Särskilda straffskalor för grova uppsåtliga brott </w:t>
      </w:r>
    </w:p>
    <w:p w14:paraId="21E496F3" w14:textId="20FB3F1B" w:rsidR="007E687D" w:rsidRDefault="00326A5F" w:rsidP="007E687D">
      <w:pPr>
        <w:pStyle w:val="Brdtext"/>
      </w:pPr>
      <w:r>
        <w:t xml:space="preserve">Som föreslås såväl i </w:t>
      </w:r>
      <w:r w:rsidRPr="00457B09">
        <w:t>utredningen som i utkastet till lagrådsremiss bör straffskärpningen ske genom att särskilda straff</w:t>
      </w:r>
      <w:r w:rsidRPr="00457B09">
        <w:softHyphen/>
        <w:t>skalor för grova brott in</w:t>
      </w:r>
      <w:r w:rsidRPr="00457B09">
        <w:softHyphen/>
        <w:t xml:space="preserve">förs i alla de immaterialrättsliga lagarna. Det skapar förutsättningar för en </w:t>
      </w:r>
      <w:r w:rsidRPr="00457B09">
        <w:lastRenderedPageBreak/>
        <w:t>tydlig avgränsning av de allvarligaste form</w:t>
      </w:r>
      <w:r w:rsidRPr="00457B09">
        <w:softHyphen/>
        <w:t>er</w:t>
      </w:r>
      <w:r w:rsidRPr="00457B09">
        <w:softHyphen/>
        <w:t>na av intrång</w:t>
      </w:r>
      <w:r>
        <w:t xml:space="preserve"> som är avsedda att omfattas av den straffskärpning som nu före</w:t>
      </w:r>
      <w:r>
        <w:softHyphen/>
        <w:t xml:space="preserve">slås.  </w:t>
      </w:r>
    </w:p>
    <w:p w14:paraId="597F9FF3" w14:textId="77777777" w:rsidR="007E687D" w:rsidRDefault="00326A5F" w:rsidP="007E687D">
      <w:pPr>
        <w:pStyle w:val="Brdtextmedindrag"/>
      </w:pPr>
      <w:r>
        <w:t xml:space="preserve"> </w:t>
      </w:r>
      <w:r w:rsidRPr="001A390C">
        <w:t xml:space="preserve">När det gäller straffskalans utformning framstår det som naturligt att bestämma straffminimum till fängelse i sex månader, </w:t>
      </w:r>
      <w:proofErr w:type="gramStart"/>
      <w:r w:rsidRPr="001A390C">
        <w:t>bl.a.</w:t>
      </w:r>
      <w:proofErr w:type="gramEnd"/>
      <w:r w:rsidRPr="001A390C">
        <w:t xml:space="preserve"> då det ligger i linje med flera andra grova brott enligt brottsbalken, såsom grov stöld och grovt bedrägeri.</w:t>
      </w:r>
    </w:p>
    <w:p w14:paraId="1028058C" w14:textId="77777777" w:rsidR="007E687D" w:rsidRPr="00747AD7" w:rsidRDefault="00326A5F" w:rsidP="007E687D">
      <w:pPr>
        <w:pStyle w:val="Brdtextmedindrag"/>
      </w:pPr>
      <w:r>
        <w:t xml:space="preserve">Såvitt avser straffmaximum finns det, som framhålls i såväl utredningen som </w:t>
      </w:r>
      <w:r w:rsidRPr="00457B09">
        <w:t>utkastet till lagrådsremiss, flera</w:t>
      </w:r>
      <w:r>
        <w:t xml:space="preserve"> goda skäl att bestämma det till fäng</w:t>
      </w:r>
      <w:r>
        <w:softHyphen/>
        <w:t>else i sex år. Det lämnar utrymme för att inom</w:t>
      </w:r>
      <w:r w:rsidRPr="00747AD7">
        <w:t xml:space="preserve"> straffskalan ta höjd också för de </w:t>
      </w:r>
      <w:r w:rsidRPr="009C4F59">
        <w:t>allra allvarligaste</w:t>
      </w:r>
      <w:r w:rsidRPr="00747AD7">
        <w:t xml:space="preserve"> intrången och ge</w:t>
      </w:r>
      <w:r>
        <w:t>r</w:t>
      </w:r>
      <w:r w:rsidRPr="00747AD7">
        <w:t xml:space="preserve"> möjlighet till en proportionerlig straff</w:t>
      </w:r>
      <w:r>
        <w:softHyphen/>
      </w:r>
      <w:r w:rsidRPr="00747AD7">
        <w:t xml:space="preserve">mätning i de fallen. </w:t>
      </w:r>
      <w:r>
        <w:t>Ett sådant</w:t>
      </w:r>
      <w:r w:rsidRPr="00747AD7">
        <w:t xml:space="preserve"> straffmaximum skulle </w:t>
      </w:r>
      <w:r>
        <w:t xml:space="preserve">också </w:t>
      </w:r>
      <w:r w:rsidRPr="00747AD7">
        <w:t>överens</w:t>
      </w:r>
      <w:r>
        <w:softHyphen/>
      </w:r>
      <w:r w:rsidRPr="00747AD7">
        <w:t xml:space="preserve">stämma med det som gäller för </w:t>
      </w:r>
      <w:proofErr w:type="gramStart"/>
      <w:r w:rsidRPr="00747AD7">
        <w:t>t.ex.</w:t>
      </w:r>
      <w:proofErr w:type="gramEnd"/>
      <w:r w:rsidRPr="00747AD7">
        <w:t xml:space="preserve"> grov stöld och grovt bedrägeri, </w:t>
      </w:r>
      <w:r>
        <w:t>men även för</w:t>
      </w:r>
      <w:r w:rsidRPr="00747AD7">
        <w:t xml:space="preserve"> grovt </w:t>
      </w:r>
      <w:proofErr w:type="spellStart"/>
      <w:r w:rsidRPr="00747AD7">
        <w:t>penningtvättsbrott</w:t>
      </w:r>
      <w:proofErr w:type="spellEnd"/>
      <w:r w:rsidRPr="00747AD7">
        <w:t xml:space="preserve"> och grovt tullbrott, som immaterial</w:t>
      </w:r>
      <w:r>
        <w:softHyphen/>
      </w:r>
      <w:r w:rsidRPr="00747AD7">
        <w:t xml:space="preserve">rättsbrotten ofta utgör </w:t>
      </w:r>
      <w:proofErr w:type="spellStart"/>
      <w:r w:rsidRPr="00747AD7">
        <w:t>förbrott</w:t>
      </w:r>
      <w:proofErr w:type="spellEnd"/>
      <w:r w:rsidRPr="00747AD7">
        <w:t xml:space="preserve"> till. </w:t>
      </w:r>
    </w:p>
    <w:p w14:paraId="6A697E49" w14:textId="77777777" w:rsidR="007E687D" w:rsidRDefault="00326A5F" w:rsidP="007E687D">
      <w:pPr>
        <w:pStyle w:val="Brdtextmedindrag"/>
      </w:pPr>
      <w:bookmarkStart w:id="39" w:name="_Hlk31802844"/>
      <w:r>
        <w:t>Det kan dock konstateras att dessa</w:t>
      </w:r>
      <w:r w:rsidRPr="00747AD7">
        <w:t xml:space="preserve"> övriga brottstyper</w:t>
      </w:r>
      <w:r>
        <w:t xml:space="preserve"> </w:t>
      </w:r>
      <w:r w:rsidRPr="00747AD7">
        <w:t xml:space="preserve">genomgående </w:t>
      </w:r>
      <w:r>
        <w:t>förut</w:t>
      </w:r>
      <w:r>
        <w:softHyphen/>
        <w:t xml:space="preserve">sätter </w:t>
      </w:r>
      <w:r w:rsidRPr="00747AD7">
        <w:t>ett uppsåtligt agerande</w:t>
      </w:r>
      <w:r>
        <w:t>, samtidigt som immaterialrättsbrotten enligt nu gällande ordning omfattar såväl uppsåtliga gärningar som gär</w:t>
      </w:r>
      <w:r>
        <w:softHyphen/>
        <w:t xml:space="preserve">ningar som begås av grov oaktsamhet. Regeringen delar den uppfattning som förs fram av </w:t>
      </w:r>
      <w:r w:rsidRPr="00154050">
        <w:rPr>
          <w:i/>
        </w:rPr>
        <w:t>PMD</w:t>
      </w:r>
      <w:r>
        <w:t>, att ett straffmaximum om sex år framstår som väl strängt i för</w:t>
      </w:r>
      <w:r>
        <w:softHyphen/>
        <w:t>hållande till oaktsamma gärningar</w:t>
      </w:r>
      <w:r w:rsidRPr="00747AD7">
        <w:t xml:space="preserve">. </w:t>
      </w:r>
    </w:p>
    <w:p w14:paraId="6C1E99B9" w14:textId="77777777" w:rsidR="007E687D" w:rsidRDefault="00326A5F" w:rsidP="007E687D">
      <w:pPr>
        <w:pStyle w:val="Brdtextmedindrag"/>
        <w:rPr>
          <w:rFonts w:ascii="Calibri" w:hAnsi="Calibri" w:cs="Calibri"/>
          <w:sz w:val="25"/>
          <w:szCs w:val="25"/>
        </w:rPr>
      </w:pPr>
      <w:r>
        <w:t xml:space="preserve">Som </w:t>
      </w:r>
      <w:r>
        <w:rPr>
          <w:i/>
          <w:iCs/>
        </w:rPr>
        <w:t>Lunds universitet</w:t>
      </w:r>
      <w:r>
        <w:t xml:space="preserve"> pekar på är det dessutom viktigt att allmänt säker</w:t>
      </w:r>
      <w:r>
        <w:softHyphen/>
        <w:t>ställa att de grova immaterialrättsbrotten inte får en för vid räckvidd. De straffskärpningar som nu föreslås syftar till att komma åt de allvarligaste och mest klandervärda fallen av intrång. Det handlar om en intrångs</w:t>
      </w:r>
      <w:r>
        <w:softHyphen/>
        <w:t>verksamhet som blivit alltmer systematisk och organiserad och där gärning</w:t>
      </w:r>
      <w:r>
        <w:softHyphen/>
        <w:t>arna begås planlagt, strukturerat och utifrån affärsmässiga över</w:t>
      </w:r>
      <w:r>
        <w:softHyphen/>
        <w:t xml:space="preserve">väganden. Det är som utgångspunkt svårt att se att en gärningsman som har en central roll i en sådan verksamhet skulle sakna uppsåt i förhållande till de intrång som sker. </w:t>
      </w:r>
    </w:p>
    <w:p w14:paraId="6CFC3AED" w14:textId="77777777" w:rsidR="007E687D" w:rsidRDefault="00326A5F" w:rsidP="007E687D">
      <w:pPr>
        <w:pStyle w:val="Brdtextmedindrag"/>
      </w:pPr>
      <w:r>
        <w:t>Sammantaget finns det därför anledning att utgå från att ett krav på upp</w:t>
      </w:r>
      <w:r>
        <w:softHyphen/>
        <w:t>såt för grova brott inte begränsar tillämpningsområdet för mycket. Däre</w:t>
      </w:r>
      <w:r>
        <w:softHyphen/>
        <w:t>mot skulle ett sådant krav säkerställa att straffskärpningarna inte får ett alltför stort genomslag. De grova brotten bör därför bara omfatta upp</w:t>
      </w:r>
      <w:r>
        <w:softHyphen/>
        <w:t>såt</w:t>
      </w:r>
      <w:r>
        <w:softHyphen/>
        <w:t xml:space="preserve">liga gärningar. Med hänsyn </w:t>
      </w:r>
      <w:r w:rsidRPr="00457B09">
        <w:t>härtill framstår den straffskala som föreslås såväl av utredningen som i utkastet till lagrådsremiss som välavvägd</w:t>
      </w:r>
      <w:r>
        <w:t xml:space="preserve">. </w:t>
      </w:r>
    </w:p>
    <w:bookmarkEnd w:id="39"/>
    <w:p w14:paraId="236D8585" w14:textId="77777777" w:rsidR="007E687D" w:rsidRPr="008D1ACC" w:rsidRDefault="00326A5F" w:rsidP="007E687D">
      <w:pPr>
        <w:pStyle w:val="Rubrik5utannumrering"/>
      </w:pPr>
      <w:r w:rsidRPr="008D1ACC">
        <w:t xml:space="preserve">Kvalifikationsgrunder </w:t>
      </w:r>
    </w:p>
    <w:p w14:paraId="3BA7F6B0" w14:textId="77777777" w:rsidR="007E687D" w:rsidRPr="00353D7B" w:rsidRDefault="00326A5F" w:rsidP="007E687D">
      <w:pPr>
        <w:pStyle w:val="Brdtext"/>
      </w:pPr>
      <w:r w:rsidRPr="008D1ACC">
        <w:t>Som framgår av bedömningarna ovan bör de straffskärpningar som nu före</w:t>
      </w:r>
      <w:r>
        <w:softHyphen/>
      </w:r>
      <w:r w:rsidRPr="008D1ACC">
        <w:t>slås genom införandet av grova brott ta sikte på den brottslighet som är av särskilt farligt slag för såväl rättighetshavarna som samhället. För att åstadkomma detta kan man i straff</w:t>
      </w:r>
      <w:r w:rsidRPr="008D1ACC">
        <w:softHyphen/>
        <w:t>bestämmel</w:t>
      </w:r>
      <w:r w:rsidRPr="008D1ACC">
        <w:softHyphen/>
        <w:t>ser</w:t>
      </w:r>
      <w:r w:rsidRPr="008D1ACC">
        <w:softHyphen/>
        <w:t>na ange s.k. kvalifika</w:t>
      </w:r>
      <w:r w:rsidRPr="008D1ACC">
        <w:softHyphen/>
        <w:t>tions</w:t>
      </w:r>
      <w:r>
        <w:softHyphen/>
      </w:r>
      <w:r w:rsidRPr="008D1ACC">
        <w:t>grunder, dvs. vad som särskilt ska beaktas vid be</w:t>
      </w:r>
      <w:r w:rsidRPr="008D1ACC">
        <w:softHyphen/>
        <w:t>dömning</w:t>
      </w:r>
      <w:r w:rsidRPr="008D1ACC">
        <w:softHyphen/>
        <w:t>en av om ett brott är grovt. På så sätt säkerställs att ett brott som regel kommer att bedömas som grovt</w:t>
      </w:r>
      <w:r w:rsidRPr="003F14C1">
        <w:t>, om det föreligger sådana om</w:t>
      </w:r>
      <w:r w:rsidRPr="003F14C1">
        <w:softHyphen/>
        <w:t>ständig</w:t>
      </w:r>
      <w:r w:rsidRPr="003F14C1">
        <w:softHyphen/>
        <w:t>heter som lag</w:t>
      </w:r>
      <w:r>
        <w:softHyphen/>
      </w:r>
      <w:r w:rsidRPr="003F14C1">
        <w:t>stiftaren särskilt framhållit. Det främjar alltså förut</w:t>
      </w:r>
      <w:r w:rsidRPr="003F14C1">
        <w:softHyphen/>
        <w:t>sebar</w:t>
      </w:r>
      <w:r w:rsidRPr="003F14C1">
        <w:softHyphen/>
        <w:t xml:space="preserve">heten och ger en bättre ledning och större enhetlighet i rättstillämpningen. </w:t>
      </w:r>
      <w:r>
        <w:t>K</w:t>
      </w:r>
      <w:r w:rsidRPr="003F14C1">
        <w:t>vali</w:t>
      </w:r>
      <w:r w:rsidRPr="003F14C1">
        <w:softHyphen/>
        <w:t>fikations</w:t>
      </w:r>
      <w:r>
        <w:softHyphen/>
      </w:r>
      <w:r w:rsidRPr="003F14C1">
        <w:t>grunderna bör utformas på samma sätt i samtliga immaterial</w:t>
      </w:r>
      <w:r w:rsidRPr="003F14C1">
        <w:softHyphen/>
        <w:t>rättsliga lagar.</w:t>
      </w:r>
      <w:r>
        <w:t xml:space="preserve"> I fråga om vilka grunder som ska kvalificera ett brott som grovt gör regeringen följande bedömning. </w:t>
      </w:r>
    </w:p>
    <w:p w14:paraId="35AFA0B2" w14:textId="77777777" w:rsidR="007E687D" w:rsidRDefault="00326A5F" w:rsidP="007E687D">
      <w:pPr>
        <w:pStyle w:val="Brdtextmedindrag"/>
      </w:pPr>
      <w:r>
        <w:lastRenderedPageBreak/>
        <w:t>Ett av immaterialrättslagstiftningens centrala syften är att skydda rättig</w:t>
      </w:r>
      <w:r>
        <w:softHyphen/>
        <w:t>hets</w:t>
      </w:r>
      <w:r>
        <w:softHyphen/>
        <w:t>havarens rätt att förfoga över sin ensamrätt och det värde som rättig</w:t>
      </w:r>
      <w:r>
        <w:softHyphen/>
        <w:t>heten är förknippad med. Att ett intrång resulterat i skada och hur stor denna skada är för rättighetshavaren är därför en relevant aspekt att beakta när man bedömer hur allvar</w:t>
      </w:r>
      <w:r w:rsidRPr="00E00DED">
        <w:t xml:space="preserve">ligt ett intrång är. </w:t>
      </w:r>
      <w:r>
        <w:t>Som många remissinstanser är inne på är det emellertid förenat med vissa svårigheter att tillämpa kvalifikations</w:t>
      </w:r>
      <w:r>
        <w:softHyphen/>
        <w:t xml:space="preserve">grunder som tar sikte på skada. </w:t>
      </w:r>
    </w:p>
    <w:p w14:paraId="5113C2E5" w14:textId="77777777" w:rsidR="007E687D" w:rsidRDefault="00326A5F" w:rsidP="007E687D">
      <w:pPr>
        <w:pStyle w:val="Brdtextmedindrag"/>
      </w:pPr>
      <w:r>
        <w:t>Utredningens förslag i denna del (synnerligen kännbar skada) tar sikte på subjektiv skada, dvs. hur känn</w:t>
      </w:r>
      <w:r>
        <w:softHyphen/>
        <w:t>bar skadan varit i det enskilda fallet. Många</w:t>
      </w:r>
      <w:r w:rsidRPr="00BD01E3">
        <w:t xml:space="preserve"> immaterial</w:t>
      </w:r>
      <w:r>
        <w:softHyphen/>
      </w:r>
      <w:r w:rsidRPr="00BD01E3">
        <w:t xml:space="preserve">rättsintrång </w:t>
      </w:r>
      <w:r>
        <w:t xml:space="preserve">sker i dag </w:t>
      </w:r>
      <w:r w:rsidRPr="00BD01E3">
        <w:t>via nätet och det är inte ovanligt</w:t>
      </w:r>
      <w:r>
        <w:t xml:space="preserve"> </w:t>
      </w:r>
      <w:r w:rsidRPr="00BD01E3">
        <w:t>att flera verk eller produkter, som i sin tur har koppling till flera rättig</w:t>
      </w:r>
      <w:r w:rsidRPr="00BD01E3">
        <w:softHyphen/>
        <w:t>hets</w:t>
      </w:r>
      <w:r w:rsidRPr="00BD01E3">
        <w:softHyphen/>
        <w:t>havare, hanteras vid ett och samma brottstillfälle. Till skillnad från vad som gäller vid ett förmögen</w:t>
      </w:r>
      <w:r>
        <w:softHyphen/>
      </w:r>
      <w:r w:rsidRPr="00BD01E3">
        <w:t xml:space="preserve">hetsbrott som </w:t>
      </w:r>
      <w:proofErr w:type="gramStart"/>
      <w:r w:rsidRPr="00BD01E3">
        <w:t>t.ex.</w:t>
      </w:r>
      <w:proofErr w:type="gramEnd"/>
      <w:r w:rsidRPr="00BD01E3">
        <w:t xml:space="preserve"> stöld är det under sådana förutsättningar svårt för gärnings</w:t>
      </w:r>
      <w:r>
        <w:softHyphen/>
      </w:r>
      <w:r w:rsidRPr="00BD01E3">
        <w:t>mannen att skapa sig en upp</w:t>
      </w:r>
      <w:r w:rsidRPr="00BD01E3">
        <w:softHyphen/>
        <w:t xml:space="preserve">fattning om hur skadan kan slå i det enskilda fallet. Det kan få till effekt att </w:t>
      </w:r>
      <w:r>
        <w:t xml:space="preserve">en </w:t>
      </w:r>
      <w:r w:rsidRPr="00BD01E3">
        <w:t>kvalifikations</w:t>
      </w:r>
      <w:r>
        <w:softHyphen/>
      </w:r>
      <w:r w:rsidRPr="00BD01E3">
        <w:t xml:space="preserve">grund </w:t>
      </w:r>
      <w:r>
        <w:t xml:space="preserve">som tar sikte på subjektiv skada </w:t>
      </w:r>
      <w:r w:rsidRPr="00BD01E3">
        <w:t>slår mer eller mindre slump</w:t>
      </w:r>
      <w:r>
        <w:softHyphen/>
      </w:r>
      <w:r w:rsidRPr="00BD01E3">
        <w:t>artat. Som flera remiss</w:t>
      </w:r>
      <w:r w:rsidRPr="00BD01E3">
        <w:softHyphen/>
        <w:t xml:space="preserve">instanser </w:t>
      </w:r>
      <w:r>
        <w:t>pekar på</w:t>
      </w:r>
      <w:r w:rsidRPr="00BD01E3">
        <w:t xml:space="preserve"> finns det samtidigt en risk för att objektivt </w:t>
      </w:r>
      <w:r>
        <w:t xml:space="preserve">sett synnerligen </w:t>
      </w:r>
      <w:r w:rsidRPr="00BD01E3">
        <w:t>stora skador som inte slår särskilt hårt i det enskilda fallet</w:t>
      </w:r>
      <w:r>
        <w:t xml:space="preserve"> (</w:t>
      </w:r>
      <w:proofErr w:type="gramStart"/>
      <w:r w:rsidRPr="00BD01E3">
        <w:t>t.ex.</w:t>
      </w:r>
      <w:proofErr w:type="gramEnd"/>
      <w:r w:rsidRPr="00BD01E3">
        <w:t xml:space="preserve"> för att rättigheten innehas av ett stort företag med en bred immaterial</w:t>
      </w:r>
      <w:r w:rsidRPr="00BD01E3">
        <w:softHyphen/>
        <w:t>rättslig portfölj</w:t>
      </w:r>
      <w:r>
        <w:t>)</w:t>
      </w:r>
      <w:r w:rsidRPr="00BD01E3">
        <w:t xml:space="preserve"> </w:t>
      </w:r>
      <w:r>
        <w:t>inte i tillräcklig mån kan beaktas inom ramen för en sådan kvalifikationsgrund vid bedömningen av om ett brott ska bedömas som grovt</w:t>
      </w:r>
      <w:r w:rsidRPr="00BD01E3">
        <w:t xml:space="preserve">. </w:t>
      </w:r>
    </w:p>
    <w:p w14:paraId="7E28AF84" w14:textId="77777777" w:rsidR="007E687D" w:rsidRDefault="00326A5F" w:rsidP="007E687D">
      <w:pPr>
        <w:pStyle w:val="Brdtextmedindrag"/>
      </w:pPr>
      <w:r>
        <w:t>Som ett alternativ skulle en kvalifikationsgrund som tar sikte på objektiv skada kunna övervägas. Såvitt avser intrång på internet kan det dock konsta</w:t>
      </w:r>
      <w:r>
        <w:softHyphen/>
        <w:t xml:space="preserve">teras att ett mycket brett spektrum av handlingar kan leda till relativt stora skador. Det gäller </w:t>
      </w:r>
      <w:proofErr w:type="gramStart"/>
      <w:r>
        <w:t>t.ex.</w:t>
      </w:r>
      <w:proofErr w:type="gramEnd"/>
      <w:r>
        <w:t xml:space="preserve"> enskilda personers oorganiserade och enstaka intrång som sker för personliga syften. Som </w:t>
      </w:r>
      <w:r w:rsidRPr="003740DE">
        <w:rPr>
          <w:i/>
        </w:rPr>
        <w:t>SFIR</w:t>
      </w:r>
      <w:r>
        <w:t xml:space="preserve"> och </w:t>
      </w:r>
      <w:r w:rsidRPr="003740DE">
        <w:rPr>
          <w:i/>
        </w:rPr>
        <w:t xml:space="preserve">Lunds </w:t>
      </w:r>
      <w:r>
        <w:rPr>
          <w:i/>
        </w:rPr>
        <w:t>u</w:t>
      </w:r>
      <w:r w:rsidRPr="003740DE">
        <w:rPr>
          <w:i/>
        </w:rPr>
        <w:t>niversitet</w:t>
      </w:r>
      <w:r>
        <w:t xml:space="preserve"> är inne på är avsikten inte att sådana gärningar ska bedömas som grova brott. Därtill kommer att det många gånger är svårt att bevisa vilken objektiv skada ett intrång resulterat i. Det märks inte minst i skadestånds</w:t>
      </w:r>
      <w:r>
        <w:softHyphen/>
        <w:t>processer på immaterialrättens område där bevis</w:t>
      </w:r>
      <w:r>
        <w:softHyphen/>
        <w:t>lättnads</w:t>
      </w:r>
      <w:r>
        <w:softHyphen/>
        <w:t>regeln i 35 kap. 5 § rättegångs</w:t>
      </w:r>
      <w:r>
        <w:softHyphen/>
        <w:t>balken ofta tillämpas. Det innebär i praktiken att skadan upp</w:t>
      </w:r>
      <w:r>
        <w:softHyphen/>
        <w:t>skattas till ett skäligt belopp. I en straffrättslig process gäller ett högre bevis</w:t>
      </w:r>
      <w:r>
        <w:softHyphen/>
        <w:t xml:space="preserve">krav än i tvistemål. </w:t>
      </w:r>
      <w:r w:rsidRPr="002B7710">
        <w:t>Det finns därför anledning att anta att en kvali</w:t>
      </w:r>
      <w:r>
        <w:softHyphen/>
      </w:r>
      <w:r w:rsidRPr="002B7710">
        <w:t>fikationsgrund som tar sikte på objektiv skada skulle kunna orsaka på</w:t>
      </w:r>
      <w:r>
        <w:softHyphen/>
      </w:r>
      <w:r w:rsidRPr="002B7710">
        <w:t>tagliga bevissvårigheter inom ramen för en straffrättslig process.</w:t>
      </w:r>
    </w:p>
    <w:p w14:paraId="79E26378" w14:textId="77777777" w:rsidR="007E687D" w:rsidRDefault="00326A5F" w:rsidP="007E687D">
      <w:pPr>
        <w:pStyle w:val="Brdtextmedindrag"/>
      </w:pPr>
      <w:r w:rsidRPr="002B7710">
        <w:t>Liknande svårigheter</w:t>
      </w:r>
      <w:r>
        <w:t xml:space="preserve"> kan uppstå i förhållande till den av utredningen före</w:t>
      </w:r>
      <w:r>
        <w:softHyphen/>
      </w:r>
      <w:r>
        <w:softHyphen/>
        <w:t xml:space="preserve">slagna kvalifikationsgrunden ”betydande vinning”. Som </w:t>
      </w:r>
      <w:r w:rsidRPr="001A105D">
        <w:rPr>
          <w:i/>
        </w:rPr>
        <w:t>Svenskt När</w:t>
      </w:r>
      <w:r>
        <w:rPr>
          <w:i/>
        </w:rPr>
        <w:softHyphen/>
      </w:r>
      <w:r w:rsidRPr="001A105D">
        <w:rPr>
          <w:i/>
        </w:rPr>
        <w:t>ing</w:t>
      </w:r>
      <w:r>
        <w:rPr>
          <w:i/>
        </w:rPr>
        <w:softHyphen/>
      </w:r>
      <w:r w:rsidRPr="001A105D">
        <w:rPr>
          <w:i/>
        </w:rPr>
        <w:t>s</w:t>
      </w:r>
      <w:r>
        <w:rPr>
          <w:i/>
        </w:rPr>
        <w:softHyphen/>
      </w:r>
      <w:r w:rsidRPr="001A105D">
        <w:rPr>
          <w:i/>
        </w:rPr>
        <w:t>liv</w:t>
      </w:r>
      <w:r>
        <w:t xml:space="preserve"> och flera företrädare för rättighetshavare pekar på finns det naturligt</w:t>
      </w:r>
      <w:r>
        <w:softHyphen/>
        <w:t>vis en risk för att aktörer som begår intrång mot bakgrund av kommer</w:t>
      </w:r>
      <w:r>
        <w:softHyphen/>
        <w:t>si</w:t>
      </w:r>
      <w:r>
        <w:softHyphen/>
        <w:t>ella syften också vidtar åtgärder för att dölja vilka intäkter och till</w:t>
      </w:r>
      <w:r>
        <w:softHyphen/>
      </w:r>
      <w:r>
        <w:softHyphen/>
        <w:t>gångar deras ageranden resulterar i. Dessutom är det ofta så att immaterial</w:t>
      </w:r>
      <w:r>
        <w:softHyphen/>
        <w:t>rättsliga intrångsmål omfattar delar av en större verksamhet t.ex. på så sätt att endast en viss andel av de verk som olovligen görs till</w:t>
      </w:r>
      <w:r>
        <w:softHyphen/>
        <w:t>gäng</w:t>
      </w:r>
      <w:r>
        <w:softHyphen/>
        <w:t xml:space="preserve">liga på en webbplats omfattas av åtalet. </w:t>
      </w:r>
      <w:r w:rsidRPr="00F25797">
        <w:t xml:space="preserve">Under sådana förutsättningar kan det, </w:t>
      </w:r>
      <w:r>
        <w:t>som</w:t>
      </w:r>
      <w:r w:rsidRPr="00F25797">
        <w:t xml:space="preserve"> flera rättig</w:t>
      </w:r>
      <w:r>
        <w:softHyphen/>
      </w:r>
      <w:r w:rsidRPr="00F25797">
        <w:t>hets</w:t>
      </w:r>
      <w:r>
        <w:softHyphen/>
      </w:r>
      <w:r w:rsidRPr="00F25797">
        <w:t>havare påpeka</w:t>
      </w:r>
      <w:r>
        <w:t>r</w:t>
      </w:r>
      <w:r w:rsidRPr="00F25797">
        <w:t xml:space="preserve">, bli svårt att styrka hur stor vinning som uppkommit i förhållande till </w:t>
      </w:r>
      <w:r>
        <w:t>just dessa intrång</w:t>
      </w:r>
      <w:r w:rsidRPr="00F25797">
        <w:t xml:space="preserve">. </w:t>
      </w:r>
      <w:r>
        <w:t xml:space="preserve">Som </w:t>
      </w:r>
      <w:r w:rsidRPr="00D57006">
        <w:rPr>
          <w:i/>
        </w:rPr>
        <w:t>PMÖD</w:t>
      </w:r>
      <w:r>
        <w:t xml:space="preserve"> är inne på är det dessutom vanligt </w:t>
      </w:r>
      <w:r w:rsidRPr="00F25797">
        <w:t>att intäkter som kan knytas till gärnings</w:t>
      </w:r>
      <w:r w:rsidRPr="00F25797">
        <w:softHyphen/>
        <w:t xml:space="preserve">männen saknar direkt koppling till de intrång som åtalet mot dem faktiskt gäller. </w:t>
      </w:r>
      <w:r>
        <w:t xml:space="preserve">Det kan exempelvis gälla i situationer då </w:t>
      </w:r>
      <w:r w:rsidRPr="00F25797">
        <w:t xml:space="preserve">huvudmännen bakom en </w:t>
      </w:r>
      <w:r>
        <w:t>webb</w:t>
      </w:r>
      <w:r>
        <w:softHyphen/>
        <w:t>plats</w:t>
      </w:r>
      <w:r w:rsidRPr="00F25797">
        <w:t xml:space="preserve"> inte kräver betalning från sina besökare för att få del av olovligt </w:t>
      </w:r>
      <w:r w:rsidRPr="00F25797">
        <w:lastRenderedPageBreak/>
        <w:t xml:space="preserve">utlagd film, </w:t>
      </w:r>
      <w:r>
        <w:t>utan</w:t>
      </w:r>
      <w:r w:rsidRPr="00F25797">
        <w:t xml:space="preserve"> </w:t>
      </w:r>
      <w:r>
        <w:t>i stället</w:t>
      </w:r>
      <w:r w:rsidRPr="00F25797">
        <w:t xml:space="preserve"> får stora förtjänster hän</w:t>
      </w:r>
      <w:r>
        <w:softHyphen/>
      </w:r>
      <w:r w:rsidRPr="00F25797">
        <w:t>förliga till donationer eller annons</w:t>
      </w:r>
      <w:r>
        <w:softHyphen/>
      </w:r>
      <w:r w:rsidRPr="00F25797">
        <w:t xml:space="preserve">intäkter. Även </w:t>
      </w:r>
      <w:r>
        <w:t>sådana förhållanden riskerar att medföra bevis</w:t>
      </w:r>
      <w:r>
        <w:softHyphen/>
        <w:t>svårig</w:t>
      </w:r>
      <w:r>
        <w:softHyphen/>
      </w:r>
      <w:r>
        <w:softHyphen/>
        <w:t xml:space="preserve">heter. </w:t>
      </w:r>
    </w:p>
    <w:p w14:paraId="7D0EF0FF" w14:textId="77777777" w:rsidR="007E687D" w:rsidRDefault="00326A5F" w:rsidP="007E687D">
      <w:pPr>
        <w:pStyle w:val="Brdtextmedindrag"/>
      </w:pPr>
      <w:r>
        <w:t>Den samlade bedömningen är därför att</w:t>
      </w:r>
      <w:r w:rsidRPr="00294D39">
        <w:t xml:space="preserve"> kvalifikationsgrunder som uttryck</w:t>
      </w:r>
      <w:r>
        <w:softHyphen/>
      </w:r>
      <w:r w:rsidRPr="00294D39">
        <w:t xml:space="preserve">ligen tar sikte på skada och vinning bör undvikas. I stället bör andra kvalifikationsgrunder väljas </w:t>
      </w:r>
      <w:r>
        <w:t xml:space="preserve">som alltjämt </w:t>
      </w:r>
      <w:r w:rsidRPr="000B429D">
        <w:t>träffa</w:t>
      </w:r>
      <w:r>
        <w:t>r</w:t>
      </w:r>
      <w:r w:rsidRPr="000B429D">
        <w:t xml:space="preserve"> de gärningar som </w:t>
      </w:r>
      <w:r>
        <w:t xml:space="preserve">typiskt sett </w:t>
      </w:r>
      <w:r w:rsidRPr="000B429D">
        <w:t xml:space="preserve">orsakar stor skada eller vinning, </w:t>
      </w:r>
      <w:r>
        <w:t>men som</w:t>
      </w:r>
      <w:r w:rsidRPr="000B429D">
        <w:t xml:space="preserve"> samtidigt sålla</w:t>
      </w:r>
      <w:r>
        <w:t>r</w:t>
      </w:r>
      <w:r w:rsidRPr="000B429D">
        <w:t xml:space="preserve"> bort mindre klander</w:t>
      </w:r>
      <w:r>
        <w:softHyphen/>
      </w:r>
      <w:r w:rsidRPr="000B429D">
        <w:t xml:space="preserve">värda gärningar, </w:t>
      </w:r>
      <w:proofErr w:type="gramStart"/>
      <w:r w:rsidRPr="000B429D">
        <w:t>t.ex.</w:t>
      </w:r>
      <w:proofErr w:type="gramEnd"/>
      <w:r w:rsidRPr="000B429D">
        <w:t xml:space="preserve"> en enskild persons oorganiserade och enstaka in</w:t>
      </w:r>
      <w:r>
        <w:softHyphen/>
      </w:r>
      <w:r w:rsidRPr="000B429D">
        <w:t xml:space="preserve">trång som sker för personliga syften. Det vore </w:t>
      </w:r>
      <w:r>
        <w:t xml:space="preserve">alltså </w:t>
      </w:r>
      <w:r w:rsidRPr="000B429D">
        <w:t xml:space="preserve">fördelaktigt </w:t>
      </w:r>
      <w:r>
        <w:t xml:space="preserve">om man vid bedömningen av om ett brott är grovt även fortsättningsvis kan väga in eventuell </w:t>
      </w:r>
      <w:r w:rsidRPr="000B429D">
        <w:t>skada</w:t>
      </w:r>
      <w:r>
        <w:t xml:space="preserve"> och</w:t>
      </w:r>
      <w:r w:rsidRPr="000B429D">
        <w:t xml:space="preserve"> vinning, utan att </w:t>
      </w:r>
      <w:r>
        <w:t>dessa omständigheter blir</w:t>
      </w:r>
      <w:r w:rsidRPr="000B429D">
        <w:t xml:space="preserve"> centrala </w:t>
      </w:r>
      <w:r>
        <w:t>förutsättningar för att bedöma om ett brott är grovt</w:t>
      </w:r>
      <w:r w:rsidRPr="000B429D">
        <w:t>.</w:t>
      </w:r>
    </w:p>
    <w:p w14:paraId="414050F6" w14:textId="77777777" w:rsidR="007E687D" w:rsidRDefault="00326A5F" w:rsidP="007E687D">
      <w:pPr>
        <w:pStyle w:val="Brdtextmedindrag"/>
      </w:pPr>
      <w:r>
        <w:t>Utöver eventuell skada och vinning föreslår utredningen att det ska beak</w:t>
      </w:r>
      <w:r>
        <w:softHyphen/>
        <w:t>tas om gärningen annars varit av särskilt farlig art. Inom ramen för denna allmänna kvali</w:t>
      </w:r>
      <w:r>
        <w:softHyphen/>
        <w:t>fikations</w:t>
      </w:r>
      <w:r>
        <w:softHyphen/>
        <w:t xml:space="preserve">grund finns </w:t>
      </w:r>
      <w:proofErr w:type="gramStart"/>
      <w:r>
        <w:t>bl.a.</w:t>
      </w:r>
      <w:proofErr w:type="gramEnd"/>
      <w:r>
        <w:t xml:space="preserve"> utrymme att beakta gärnings</w:t>
      </w:r>
      <w:r>
        <w:softHyphen/>
        <w:t>mannens tillvägagångssätt och inom vilket sammanhang en gär</w:t>
      </w:r>
      <w:r>
        <w:softHyphen/>
        <w:t>ning företagits. Motsvararande kvali</w:t>
      </w:r>
      <w:r>
        <w:softHyphen/>
        <w:t>fikations</w:t>
      </w:r>
      <w:r>
        <w:softHyphen/>
        <w:t>grund finns i många andra straff</w:t>
      </w:r>
      <w:r>
        <w:softHyphen/>
      </w:r>
      <w:r>
        <w:softHyphen/>
        <w:t>rättsliga bestämmelser. Vanligt</w:t>
      </w:r>
      <w:r>
        <w:softHyphen/>
        <w:t>vis åsyftas här att brottsligheten före</w:t>
      </w:r>
      <w:r>
        <w:softHyphen/>
        <w:t>gåtts av särskild planering, att den utövats systematiskt eller inom ramen för en organiserad brottslighet, att brottsligheten haft inter</w:t>
      </w:r>
      <w:r>
        <w:softHyphen/>
        <w:t>nationell an</w:t>
      </w:r>
      <w:r>
        <w:softHyphen/>
        <w:t>knytning eller att gärningsmannen på annat sätt visat särskild förslagen</w:t>
      </w:r>
      <w:r>
        <w:softHyphen/>
        <w:t>het eller företagsamhet. Andra faktorer som kan beaktas är att gärningen varit av stor omfattning eller har bedrivits vanemässigt under lång tid. Det handlar ofta om omständigheter som ytterst kan innebära att en gärning blir systemhotande.</w:t>
      </w:r>
    </w:p>
    <w:p w14:paraId="5B6EBD9D" w14:textId="77777777" w:rsidR="007E687D" w:rsidRDefault="00326A5F" w:rsidP="007E687D">
      <w:pPr>
        <w:pStyle w:val="Brdtextmedindrag"/>
      </w:pPr>
      <w:r>
        <w:t>Flera av de nu nämnda omständig</w:t>
      </w:r>
      <w:r>
        <w:softHyphen/>
        <w:t xml:space="preserve">heterna utgör centrala inslag i just den typ av </w:t>
      </w:r>
      <w:r w:rsidRPr="003931D3">
        <w:t>immaterialrättsbrott som är att betrakta som särskilt klandervärda och all</w:t>
      </w:r>
      <w:r>
        <w:softHyphen/>
      </w:r>
      <w:r w:rsidRPr="003931D3">
        <w:t>varliga utifrån ett bredare sam</w:t>
      </w:r>
      <w:r>
        <w:softHyphen/>
      </w:r>
      <w:r w:rsidRPr="003931D3">
        <w:t>hälls</w:t>
      </w:r>
      <w:r>
        <w:softHyphen/>
      </w:r>
      <w:r w:rsidRPr="003931D3">
        <w:t>perspektiv</w:t>
      </w:r>
      <w:r>
        <w:t>, dvs.</w:t>
      </w:r>
      <w:r w:rsidRPr="003931D3">
        <w:t xml:space="preserve"> de </w:t>
      </w:r>
      <w:r>
        <w:t>intrång</w:t>
      </w:r>
      <w:r w:rsidRPr="003931D3">
        <w:t xml:space="preserve"> som sker planlagt, strukturerat och utifrån affärs</w:t>
      </w:r>
      <w:r>
        <w:softHyphen/>
      </w:r>
      <w:r w:rsidRPr="003931D3">
        <w:t xml:space="preserve">mässiga överväganden. </w:t>
      </w:r>
      <w:r>
        <w:t>Det fram</w:t>
      </w:r>
      <w:r>
        <w:softHyphen/>
        <w:t>står därför som lämpligt att använda den föreslagna kvalifikations</w:t>
      </w:r>
      <w:r>
        <w:softHyphen/>
        <w:t>grunden i bestämmelserna om grova brott.</w:t>
      </w:r>
    </w:p>
    <w:p w14:paraId="426D1E7B" w14:textId="77777777" w:rsidR="007E687D" w:rsidRDefault="00326A5F" w:rsidP="007E687D">
      <w:pPr>
        <w:pStyle w:val="Brdtextmedindrag"/>
      </w:pPr>
      <w:r>
        <w:t xml:space="preserve">I linje med vad </w:t>
      </w:r>
      <w:r w:rsidRPr="00FC792D">
        <w:rPr>
          <w:i/>
        </w:rPr>
        <w:t>PMÖD</w:t>
      </w:r>
      <w:r>
        <w:rPr>
          <w:i/>
        </w:rPr>
        <w:t xml:space="preserve"> </w:t>
      </w:r>
      <w:r w:rsidRPr="00D16BFC">
        <w:t>och</w:t>
      </w:r>
      <w:r>
        <w:rPr>
          <w:i/>
        </w:rPr>
        <w:t xml:space="preserve"> Lunds universitet</w:t>
      </w:r>
      <w:r>
        <w:t xml:space="preserve"> förordar bör kvalifikations</w:t>
      </w:r>
      <w:r>
        <w:softHyphen/>
        <w:t>grunderna dock ge konkreta exempel på farliga omständig</w:t>
      </w:r>
      <w:r>
        <w:softHyphen/>
        <w:t>heter. Det bör ske genom att några av de omständigheter som är centrala för de allvar</w:t>
      </w:r>
      <w:r>
        <w:softHyphen/>
        <w:t xml:space="preserve">ligaste intrången särskilt anges i lagtexten. Enligt regeringens uppfattning bör det vid bedömningen av om ett brott ska anses som grovt därmed särskilt beaktas om gärningen föregåtts av särskild planering eller </w:t>
      </w:r>
      <w:r w:rsidRPr="005701B2">
        <w:t>utgjort ett led i en brottslighet som utövats i orga</w:t>
      </w:r>
      <w:r>
        <w:t>niserad form. Dessutom bör det anges att det särskilt ska beaktas om gärningen varit av större omfattning. På så sätt tydliggörs att fokus för bedömningen av grad</w:t>
      </w:r>
      <w:r>
        <w:softHyphen/>
        <w:t>indelning ska ligga både på gärningsmannens förslagenhet och gärningens stor</w:t>
      </w:r>
      <w:r>
        <w:softHyphen/>
        <w:t>skalighet.</w:t>
      </w:r>
      <w:r w:rsidRPr="00BF781D">
        <w:t xml:space="preserve"> Brott som begås på </w:t>
      </w:r>
      <w:r>
        <w:t>sådana</w:t>
      </w:r>
      <w:r w:rsidRPr="00BF781D">
        <w:t xml:space="preserve"> sätt </w:t>
      </w:r>
      <w:r>
        <w:t>medför</w:t>
      </w:r>
      <w:r w:rsidDel="007B25DC">
        <w:t xml:space="preserve"> </w:t>
      </w:r>
      <w:r>
        <w:t>ofta</w:t>
      </w:r>
      <w:r w:rsidRPr="00BF781D">
        <w:t xml:space="preserve"> att gärnings</w:t>
      </w:r>
      <w:r>
        <w:softHyphen/>
      </w:r>
      <w:r w:rsidRPr="00BF781D">
        <w:t>mannen kan bygga upp eko</w:t>
      </w:r>
      <w:r>
        <w:softHyphen/>
      </w:r>
      <w:r w:rsidRPr="00BF781D">
        <w:t xml:space="preserve">nomiska resurser som till del kan återinvesteras i verksamheten. </w:t>
      </w:r>
      <w:bookmarkStart w:id="40" w:name="_Hlk31719006"/>
      <w:r>
        <w:t xml:space="preserve">Även i de fall där </w:t>
      </w:r>
      <w:r w:rsidRPr="00BF781D">
        <w:t>gärnings</w:t>
      </w:r>
      <w:r>
        <w:softHyphen/>
      </w:r>
      <w:r w:rsidRPr="00BF781D">
        <w:t xml:space="preserve">mannens motiv för att begå brott inte </w:t>
      </w:r>
      <w:r>
        <w:t xml:space="preserve">är </w:t>
      </w:r>
      <w:r w:rsidRPr="00BF781D">
        <w:t>ekonomiskt</w:t>
      </w:r>
      <w:r>
        <w:t xml:space="preserve"> </w:t>
      </w:r>
      <w:r w:rsidRPr="00BF781D">
        <w:t xml:space="preserve">får </w:t>
      </w:r>
      <w:r>
        <w:t>ett sådant strukturerat eller omfattande till</w:t>
      </w:r>
      <w:r>
        <w:softHyphen/>
        <w:t>väga</w:t>
      </w:r>
      <w:r>
        <w:softHyphen/>
        <w:t xml:space="preserve">gångssätt </w:t>
      </w:r>
      <w:r w:rsidRPr="00BF781D">
        <w:t xml:space="preserve">ofta </w:t>
      </w:r>
      <w:r>
        <w:softHyphen/>
      </w:r>
      <w:r w:rsidRPr="00BF781D">
        <w:t xml:space="preserve">svåra </w:t>
      </w:r>
      <w:r>
        <w:t>följder</w:t>
      </w:r>
      <w:r w:rsidRPr="00BF781D">
        <w:t xml:space="preserve">, </w:t>
      </w:r>
      <w:proofErr w:type="gramStart"/>
      <w:r w:rsidRPr="00BF781D">
        <w:t>t.ex.</w:t>
      </w:r>
      <w:proofErr w:type="gramEnd"/>
      <w:r w:rsidRPr="00BF781D">
        <w:t xml:space="preserve"> i form av stora skador för rättig</w:t>
      </w:r>
      <w:r>
        <w:softHyphen/>
      </w:r>
      <w:r w:rsidRPr="00BF781D">
        <w:t>hets</w:t>
      </w:r>
      <w:r>
        <w:softHyphen/>
      </w:r>
      <w:r w:rsidRPr="00BF781D">
        <w:t>havarna</w:t>
      </w:r>
      <w:r>
        <w:t>, tredje män och samhället i stort</w:t>
      </w:r>
      <w:r w:rsidRPr="00BF781D">
        <w:t xml:space="preserve">. </w:t>
      </w:r>
      <w:bookmarkEnd w:id="40"/>
    </w:p>
    <w:p w14:paraId="6F37247B" w14:textId="77777777" w:rsidR="007E687D" w:rsidRDefault="00326A5F" w:rsidP="007E687D">
      <w:pPr>
        <w:pStyle w:val="Brdtextmedindrag"/>
      </w:pPr>
      <w:r>
        <w:t xml:space="preserve">Att en gärning föregåtts av särskild planering eller har </w:t>
      </w:r>
      <w:r w:rsidRPr="005701B2">
        <w:t>utgjort ett led i en brottslig</w:t>
      </w:r>
      <w:r>
        <w:softHyphen/>
      </w:r>
      <w:r w:rsidRPr="005701B2">
        <w:t>het som utövats i orga</w:t>
      </w:r>
      <w:r>
        <w:t>niserad form är omständigheter som redan i dag ska beaktas som</w:t>
      </w:r>
      <w:bookmarkStart w:id="41" w:name="_Hlk19862250"/>
      <w:r>
        <w:t xml:space="preserve"> </w:t>
      </w:r>
      <w:bookmarkEnd w:id="41"/>
      <w:r>
        <w:t>försvårande vid bedömningen av ett brotts straff</w:t>
      </w:r>
      <w:r>
        <w:softHyphen/>
        <w:t xml:space="preserve">värde enligt 29 kap. 2 § 6 brottsbalken. När en sådan omständighet är avsedd att </w:t>
      </w:r>
      <w:r>
        <w:lastRenderedPageBreak/>
        <w:t>leda till en uppgradering av brottet på så sätt att en strängare straff</w:t>
      </w:r>
      <w:r>
        <w:softHyphen/>
        <w:t>skala ska tillämpas finns det emellertid skäl att särskilt markera det i lag</w:t>
      </w:r>
      <w:r>
        <w:softHyphen/>
        <w:t xml:space="preserve">texten. </w:t>
      </w:r>
    </w:p>
    <w:p w14:paraId="317F6DAF" w14:textId="77777777" w:rsidR="007E687D" w:rsidRDefault="00326A5F" w:rsidP="007E687D">
      <w:pPr>
        <w:pStyle w:val="Brdtextmedindrag"/>
      </w:pPr>
      <w:r>
        <w:t xml:space="preserve">Om en omständighet beaktats vid avgörandet av till vilken grad ett brott är att hänföra kan det saknas anledning att återigen beakta den </w:t>
      </w:r>
      <w:r w:rsidRPr="00FD3BB7">
        <w:t>som för</w:t>
      </w:r>
      <w:r>
        <w:softHyphen/>
      </w:r>
      <w:r w:rsidRPr="00FD3BB7">
        <w:t>svårande vid straff</w:t>
      </w:r>
      <w:r>
        <w:softHyphen/>
      </w:r>
      <w:r w:rsidRPr="00FD3BB7">
        <w:t>mätningen</w:t>
      </w:r>
      <w:r>
        <w:t xml:space="preserve"> av brottet</w:t>
      </w:r>
      <w:r w:rsidRPr="00FD3BB7">
        <w:t xml:space="preserve">. </w:t>
      </w:r>
      <w:r>
        <w:t xml:space="preserve">En bedömning måste dock göras i det enskilda fallet. Om omständigheterna med styrka talar för att brottet är allvarligt </w:t>
      </w:r>
      <w:r w:rsidRPr="00FD3BB7">
        <w:t xml:space="preserve">kan även straffvärdet påverkas i försvårande riktning. </w:t>
      </w:r>
    </w:p>
    <w:p w14:paraId="009F94BD" w14:textId="77777777" w:rsidR="007E687D" w:rsidRDefault="00326A5F" w:rsidP="007E687D">
      <w:pPr>
        <w:pStyle w:val="Brdtextmedindrag"/>
      </w:pPr>
      <w:r>
        <w:t>Det är i sammanhanget viktigt att framhålla att lagtextens uppräkning av kvalifikations</w:t>
      </w:r>
      <w:r>
        <w:softHyphen/>
      </w:r>
      <w:r>
        <w:softHyphen/>
        <w:t>grunder inte är uttömmande. Tvärtom ska de angivna om</w:t>
      </w:r>
      <w:r>
        <w:softHyphen/>
        <w:t>ständig</w:t>
      </w:r>
      <w:r>
        <w:softHyphen/>
      </w:r>
      <w:r>
        <w:softHyphen/>
        <w:t>heterna ses som exempel på vad som särskilt ska beaktas när man bedömer om ett agerande är att betrakta som ett grovt brott. Det är alltså faktorer som ska väga tungt vid bedömningen. Det innebär å ena sidan att ett brott inte alltid måste rubriceras som grovt så snart någon av de särskilt angivna omständigheterna föreligger. Å andra sidan kan ett agerande be</w:t>
      </w:r>
      <w:r>
        <w:softHyphen/>
        <w:t>dömas som grovt också med hänvisning till andra allvarliga omständig</w:t>
      </w:r>
      <w:r>
        <w:softHyphen/>
        <w:t xml:space="preserve">heter. En helhetsbedömning av samtliga omständigheter i det enskilda fallet måste alltid göras. Inom ramarna för den bedömningen är det alltså möjligt att också helt andra omständigheter än de särskilt angivna kan bli avgörande. Hit hör </w:t>
      </w:r>
      <w:proofErr w:type="gramStart"/>
      <w:r>
        <w:t>t.ex.</w:t>
      </w:r>
      <w:proofErr w:type="gramEnd"/>
      <w:r>
        <w:t xml:space="preserve"> den skada som gärningen inneburit för målsäg</w:t>
      </w:r>
      <w:r>
        <w:softHyphen/>
        <w:t>an</w:t>
      </w:r>
      <w:r>
        <w:softHyphen/>
        <w:t>den och den vinst som den medfört för gärningsmannen. Detsamma gäller om</w:t>
      </w:r>
      <w:r w:rsidRPr="00343B5E">
        <w:t xml:space="preserve"> gärninge</w:t>
      </w:r>
      <w:r>
        <w:t>n inneburit risk för tredjemans</w:t>
      </w:r>
      <w:r w:rsidRPr="00343B5E">
        <w:t>skada</w:t>
      </w:r>
      <w:r>
        <w:t>, vilket någon remiss</w:t>
      </w:r>
      <w:r>
        <w:softHyphen/>
        <w:t xml:space="preserve">instans lyfter fram. </w:t>
      </w:r>
    </w:p>
    <w:p w14:paraId="0519D90D" w14:textId="77777777" w:rsidR="007E687D" w:rsidRDefault="00326A5F" w:rsidP="007E687D">
      <w:pPr>
        <w:pStyle w:val="Rubrik5utannumrering"/>
      </w:pPr>
      <w:r>
        <w:t xml:space="preserve">Brottsbeteckningar </w:t>
      </w:r>
    </w:p>
    <w:p w14:paraId="4BA878A7" w14:textId="77777777" w:rsidR="007E687D" w:rsidRDefault="00326A5F" w:rsidP="007E687D">
      <w:pPr>
        <w:pStyle w:val="Brdtext"/>
      </w:pPr>
      <w:r>
        <w:t>Som utredningen finner finns det flera goda skäl till att införa brotts</w:t>
      </w:r>
      <w:r>
        <w:softHyphen/>
        <w:t>beteckningar i de straffrättsliga portalparagraferna i upphovsrätts</w:t>
      </w:r>
      <w:r>
        <w:softHyphen/>
        <w:t>lagen och varumärkeslagen. Det blir enklare att förstå vilken typ av brott som avses och domsluten blir mer enhetliga. I de immaterial</w:t>
      </w:r>
      <w:r>
        <w:softHyphen/>
        <w:t>rättsliga lagar</w:t>
      </w:r>
      <w:r>
        <w:softHyphen/>
        <w:t>na fyller brotts</w:t>
      </w:r>
      <w:r>
        <w:softHyphen/>
        <w:t>beteckningarna också en annan viktig funktion, nämligen att tydlig</w:t>
      </w:r>
      <w:r>
        <w:softHyphen/>
        <w:t>göra när man har att göra med ett straffrättsligt och inte ett civilrättsligt ansvar för intrång. De föreslagna brottsbeteckningarna, upphovs</w:t>
      </w:r>
      <w:r>
        <w:softHyphen/>
        <w:t>rättsbrott och grovt upphovs</w:t>
      </w:r>
      <w:r>
        <w:softHyphen/>
        <w:t>rättsbrott respektive varumärkesbrott och grovt varu</w:t>
      </w:r>
      <w:r>
        <w:softHyphen/>
        <w:t>märkes</w:t>
      </w:r>
      <w:r>
        <w:softHyphen/>
        <w:t>brott, som remiss</w:t>
      </w:r>
      <w:r>
        <w:softHyphen/>
        <w:t>instanserna inte har några syn</w:t>
      </w:r>
      <w:r>
        <w:softHyphen/>
        <w:t>punkter på, fram</w:t>
      </w:r>
      <w:r>
        <w:softHyphen/>
        <w:t>står som lämpliga.</w:t>
      </w:r>
    </w:p>
    <w:p w14:paraId="19297519" w14:textId="77777777" w:rsidR="007E687D" w:rsidRPr="008245F8" w:rsidRDefault="00326A5F" w:rsidP="007E687D">
      <w:pPr>
        <w:pStyle w:val="Brdtextmedindrag"/>
      </w:pPr>
      <w:r>
        <w:t>Mot bakgrund av att regeringen nu föreslår att straff</w:t>
      </w:r>
      <w:r>
        <w:softHyphen/>
        <w:t>skärpningar ska genom</w:t>
      </w:r>
      <w:r>
        <w:softHyphen/>
        <w:t>föras i samtliga immaterialrättsliga lagar bör mot</w:t>
      </w:r>
      <w:r>
        <w:softHyphen/>
        <w:t>svarande brotts</w:t>
      </w:r>
      <w:r>
        <w:softHyphen/>
        <w:t>beteck</w:t>
      </w:r>
      <w:r>
        <w:softHyphen/>
        <w:t>ningar införas i övriga berörda lagar. Här utgör patent</w:t>
      </w:r>
      <w:r>
        <w:softHyphen/>
        <w:t>brott och grovt patentbrott, mönster</w:t>
      </w:r>
      <w:r>
        <w:softHyphen/>
        <w:t>skyddsbrott och grovt mönter</w:t>
      </w:r>
      <w:r>
        <w:softHyphen/>
        <w:t>skydds</w:t>
      </w:r>
      <w:r>
        <w:softHyphen/>
        <w:t>brott, krets</w:t>
      </w:r>
      <w:r>
        <w:softHyphen/>
        <w:t>mönster</w:t>
      </w:r>
      <w:r>
        <w:softHyphen/>
        <w:t>brott och grovt krets</w:t>
      </w:r>
      <w:r>
        <w:softHyphen/>
        <w:t>mönster</w:t>
      </w:r>
      <w:r>
        <w:softHyphen/>
        <w:t>brott, växt</w:t>
      </w:r>
      <w:r>
        <w:softHyphen/>
        <w:t>förädlar</w:t>
      </w:r>
      <w:r>
        <w:softHyphen/>
        <w:t>rättsbrott och grovt växtförädlar</w:t>
      </w:r>
      <w:r>
        <w:softHyphen/>
        <w:t>rättsbrott samt företags</w:t>
      </w:r>
      <w:r>
        <w:softHyphen/>
        <w:t>namns</w:t>
      </w:r>
      <w:r>
        <w:softHyphen/>
        <w:t>brott och grovt företags</w:t>
      </w:r>
      <w:r>
        <w:softHyphen/>
        <w:t xml:space="preserve">namnsbrott </w:t>
      </w:r>
      <w:r w:rsidRPr="008245F8">
        <w:t>lämpliga beteckningar.</w:t>
      </w:r>
    </w:p>
    <w:p w14:paraId="667DECD0" w14:textId="77777777" w:rsidR="007E687D" w:rsidRPr="00EB07C6" w:rsidRDefault="00326A5F" w:rsidP="007E687D">
      <w:pPr>
        <w:pStyle w:val="Brdtextmedindrag"/>
      </w:pPr>
      <w:r w:rsidRPr="008245F8">
        <w:t>Särskilda straffskalor för grova brott och brottsrubriceringar i respektive lags straffrättsliga portalparagrafer, får till konsekvens att även intrång i andra rättigheter som omfattas av paragraferna (närstående rättigheter, EU-varumärken, gemenskapens växtförädlarrätt, europeiska patent och gemenskaps</w:t>
      </w:r>
      <w:r w:rsidRPr="008245F8">
        <w:softHyphen/>
      </w:r>
      <w:r w:rsidRPr="008245F8">
        <w:softHyphen/>
        <w:t>formgivning) kan bedömas som grova brott och omfattas av de nya brottsbeteckningarna. Det framstår som rimligt. Främst för att de rättig</w:t>
      </w:r>
      <w:r w:rsidRPr="008245F8">
        <w:softHyphen/>
        <w:t>heterna inte har sär</w:t>
      </w:r>
      <w:r w:rsidRPr="008245F8">
        <w:softHyphen/>
        <w:t>behandlats tidigare i fråga om straffrättsliga sanktioner, men också för att skydden som respektive portalparagraf om</w:t>
      </w:r>
      <w:r w:rsidRPr="008245F8">
        <w:softHyphen/>
        <w:t>fattar ofta överlappar varandra vilket talar för att den straffrättsliga sank</w:t>
      </w:r>
      <w:r w:rsidRPr="008245F8">
        <w:softHyphen/>
      </w:r>
      <w:r w:rsidRPr="008245F8">
        <w:lastRenderedPageBreak/>
        <w:t>tionen och brottsbeteckningen bör vara densamma. I linje med detta resone</w:t>
      </w:r>
      <w:r w:rsidRPr="008245F8">
        <w:softHyphen/>
        <w:t>mang fram</w:t>
      </w:r>
      <w:r w:rsidRPr="008245F8">
        <w:softHyphen/>
        <w:t>står det som lämpligt att helt andra typer av gärningar som tidigare sär</w:t>
      </w:r>
      <w:r w:rsidRPr="008245F8">
        <w:softHyphen/>
        <w:t>behandlats och straffrättsligt sanktionerats enligt separata bestämmelser i de olika immaterialrättsliga lagarna inte omfattas av de före</w:t>
      </w:r>
      <w:r w:rsidRPr="008245F8">
        <w:softHyphen/>
        <w:t>slagna straff</w:t>
      </w:r>
      <w:r w:rsidRPr="008245F8">
        <w:softHyphen/>
        <w:t>skärpningarna eller de nya brotts</w:t>
      </w:r>
      <w:r w:rsidRPr="008245F8">
        <w:softHyphen/>
        <w:t xml:space="preserve">beteckningarna. Det gäller </w:t>
      </w:r>
      <w:proofErr w:type="gramStart"/>
      <w:r w:rsidRPr="008245F8">
        <w:t>bl.a.</w:t>
      </w:r>
      <w:proofErr w:type="gramEnd"/>
      <w:r w:rsidRPr="008245F8">
        <w:t xml:space="preserve"> för kring</w:t>
      </w:r>
      <w:r w:rsidRPr="008245F8">
        <w:softHyphen/>
        <w:t>gåenden av tekniska spärrar och information enligt 57 a och 57 b §§ upphovs</w:t>
      </w:r>
      <w:r w:rsidRPr="008245F8">
        <w:softHyphen/>
        <w:t>rätts</w:t>
      </w:r>
      <w:r w:rsidRPr="008245F8">
        <w:softHyphen/>
        <w:t>lagen, för bristande uppgifts</w:t>
      </w:r>
      <w:r w:rsidRPr="008245F8">
        <w:softHyphen/>
        <w:t>skyldighet enligt 62 § patentlagen och för felaktig användning av sort</w:t>
      </w:r>
      <w:r w:rsidRPr="008245F8">
        <w:softHyphen/>
        <w:t>benämning i 9 kap. 11 § växtförädlarrättslagen.</w:t>
      </w:r>
      <w:r w:rsidRPr="00EB07C6">
        <w:t xml:space="preserve"> </w:t>
      </w:r>
    </w:p>
    <w:p w14:paraId="07F2D244" w14:textId="77777777" w:rsidR="007E687D" w:rsidRPr="00EB07C6" w:rsidRDefault="00326A5F" w:rsidP="007E687D">
      <w:pPr>
        <w:pStyle w:val="Brdtextmedindrag"/>
      </w:pPr>
      <w:r>
        <w:t>Enligt regeringens bedömning finns det</w:t>
      </w:r>
      <w:r w:rsidRPr="00EB07C6">
        <w:t xml:space="preserve"> inte heller skäl att nu överväga att införa ett ringa upphovsrättsbrott. Det gäller särskilt i ljuset av att det nedan föreslås en viss skärpning av åtalsprövningsreglerna beträffande just de upphovsrättsliga intrången (se vidare avsnitt 6).  </w:t>
      </w:r>
    </w:p>
    <w:p w14:paraId="097920FF" w14:textId="77777777" w:rsidR="007E687D" w:rsidRPr="00EB07C6" w:rsidRDefault="00326A5F" w:rsidP="007E687D">
      <w:pPr>
        <w:pStyle w:val="Rubrik5utannumrering"/>
      </w:pPr>
      <w:r w:rsidRPr="00EB07C6">
        <w:t>Försök och förberedelse till grov</w:t>
      </w:r>
      <w:r>
        <w:t>a</w:t>
      </w:r>
      <w:r w:rsidRPr="00EB07C6">
        <w:t xml:space="preserve"> immaterialrättsbrott </w:t>
      </w:r>
    </w:p>
    <w:p w14:paraId="06F38326" w14:textId="77777777" w:rsidR="007E687D" w:rsidRPr="00EB07C6" w:rsidRDefault="00326A5F" w:rsidP="007E687D">
      <w:pPr>
        <w:pStyle w:val="Brdtext"/>
      </w:pPr>
      <w:r w:rsidRPr="00EB07C6">
        <w:t xml:space="preserve">Av respektive immaterialrättslig lag framgår att försök och förberedelse till intrång är straffbart. Det bör naturligtvis även fortsättningsvis gälla för de brott som framöver är att bedöma som grova. </w:t>
      </w:r>
    </w:p>
    <w:p w14:paraId="46FAF83C" w14:textId="77777777" w:rsidR="007E687D" w:rsidRDefault="00326A5F" w:rsidP="007E687D">
      <w:pPr>
        <w:pStyle w:val="Brdtextmedindrag"/>
      </w:pPr>
      <w:r w:rsidRPr="000D73F3">
        <w:t xml:space="preserve">Däremot har det </w:t>
      </w:r>
      <w:r w:rsidRPr="00EB07C6">
        <w:t xml:space="preserve">inte tidigare ansetts påkallat att </w:t>
      </w:r>
      <w:r>
        <w:t>överväga</w:t>
      </w:r>
      <w:r w:rsidRPr="00EB07C6">
        <w:t xml:space="preserve"> straffrättsligt ansvar för stämpling i förhållande</w:t>
      </w:r>
      <w:r w:rsidRPr="00B36064">
        <w:t xml:space="preserve"> till imm</w:t>
      </w:r>
      <w:r>
        <w:softHyphen/>
      </w:r>
      <w:r w:rsidRPr="00B36064">
        <w:t>aterial</w:t>
      </w:r>
      <w:r>
        <w:softHyphen/>
      </w:r>
      <w:r w:rsidRPr="00B36064">
        <w:t>rättsbrotten.</w:t>
      </w:r>
      <w:r>
        <w:t xml:space="preserve"> Därtill kommer att särskilda bestämmelser om ansvar för stämpling, på samma sätt som gäller för bestämmelserna om för</w:t>
      </w:r>
      <w:r>
        <w:softHyphen/>
        <w:t>sök och förberedelse till brott, skulle aktualisera fråge</w:t>
      </w:r>
      <w:r>
        <w:softHyphen/>
        <w:t xml:space="preserve">ställningar också i förhållande till </w:t>
      </w:r>
      <w:r w:rsidRPr="00B36064">
        <w:t>det civil</w:t>
      </w:r>
      <w:r>
        <w:softHyphen/>
      </w:r>
      <w:r w:rsidRPr="00B36064">
        <w:t>rättsliga sank</w:t>
      </w:r>
      <w:r>
        <w:softHyphen/>
      </w:r>
      <w:r w:rsidRPr="00B36064">
        <w:t>tions</w:t>
      </w:r>
      <w:r>
        <w:softHyphen/>
      </w:r>
      <w:r w:rsidRPr="00B36064">
        <w:t xml:space="preserve">systemet, som inte är uppe till översyn inom ramen för detta </w:t>
      </w:r>
      <w:r>
        <w:t>lag</w:t>
      </w:r>
      <w:r>
        <w:softHyphen/>
        <w:t xml:space="preserve">stiftningsärende. Det gäller </w:t>
      </w:r>
      <w:proofErr w:type="gramStart"/>
      <w:r>
        <w:t>t.ex.</w:t>
      </w:r>
      <w:proofErr w:type="gramEnd"/>
      <w:r>
        <w:t xml:space="preserve"> i förhållande till bestämmel</w:t>
      </w:r>
      <w:r>
        <w:softHyphen/>
        <w:t xml:space="preserve">serna </w:t>
      </w:r>
      <w:r w:rsidRPr="00B36064">
        <w:t>om vites</w:t>
      </w:r>
      <w:r>
        <w:softHyphen/>
      </w:r>
      <w:r w:rsidRPr="00B36064">
        <w:t>före</w:t>
      </w:r>
      <w:r>
        <w:softHyphen/>
      </w:r>
      <w:r w:rsidRPr="00B36064">
        <w:t>läggande, informationsföreläggande och intrångs</w:t>
      </w:r>
      <w:r>
        <w:softHyphen/>
      </w:r>
      <w:r w:rsidRPr="00B36064">
        <w:t xml:space="preserve">undersökning. </w:t>
      </w:r>
      <w:r>
        <w:t>Regeringens bedömning är därför att ett eventuellt a</w:t>
      </w:r>
      <w:r w:rsidRPr="00B36064">
        <w:t>nsvar</w:t>
      </w:r>
      <w:r>
        <w:t xml:space="preserve"> för åtgärder som är att anse som</w:t>
      </w:r>
      <w:r w:rsidRPr="00B36064">
        <w:t xml:space="preserve"> stämpling</w:t>
      </w:r>
      <w:r>
        <w:t xml:space="preserve"> till brott inte bör övervägas i det här samman</w:t>
      </w:r>
      <w:r>
        <w:softHyphen/>
        <w:t>hanget.</w:t>
      </w:r>
    </w:p>
    <w:p w14:paraId="2511EED0" w14:textId="77777777" w:rsidR="007E687D" w:rsidRDefault="00326A5F" w:rsidP="007E687D">
      <w:pPr>
        <w:pStyle w:val="Rubrik5utannumrering"/>
      </w:pPr>
      <w:r>
        <w:t xml:space="preserve">Vissa konsekvenser av förslaget </w:t>
      </w:r>
    </w:p>
    <w:p w14:paraId="10AAA5E6" w14:textId="5C0CB857" w:rsidR="007E687D" w:rsidRDefault="00326A5F" w:rsidP="004C1053">
      <w:pPr>
        <w:pStyle w:val="Brdtextmedindrag"/>
        <w:ind w:firstLine="0"/>
      </w:pPr>
      <w:bookmarkStart w:id="42" w:name="_Hlk2068148"/>
      <w:r>
        <w:t>Den föreslagna straffskalan för grova immaterialrättsbrott får vissa konse</w:t>
      </w:r>
      <w:r>
        <w:softHyphen/>
        <w:t xml:space="preserve">kvenser för möjligheten att använda straffprocessuella tvångsmedel. Bland annat </w:t>
      </w:r>
      <w:bookmarkStart w:id="43" w:name="_Hlk10634505"/>
      <w:r>
        <w:t>får hemlig övervakning av elektronisk kommunikation användas vid förundersökning avseende ett brott för vilket det inte är föreskrivet lindri</w:t>
      </w:r>
      <w:r>
        <w:softHyphen/>
        <w:t>g</w:t>
      </w:r>
      <w:r>
        <w:softHyphen/>
        <w:t>are straff än fän</w:t>
      </w:r>
      <w:r w:rsidRPr="00E91531">
        <w:t>gelse i sex månader (se 27</w:t>
      </w:r>
      <w:r>
        <w:t> </w:t>
      </w:r>
      <w:r w:rsidRPr="00E91531">
        <w:t>kap. 19</w:t>
      </w:r>
      <w:r>
        <w:t> </w:t>
      </w:r>
      <w:r w:rsidRPr="00E91531">
        <w:t>§ tredje stycket 1 rätte</w:t>
      </w:r>
      <w:r>
        <w:softHyphen/>
      </w:r>
      <w:r w:rsidRPr="00E91531">
        <w:t xml:space="preserve">gångsbalken). </w:t>
      </w:r>
      <w:bookmarkEnd w:id="42"/>
      <w:r>
        <w:t>Vidare medför straffskalan att bestämmelserna om s</w:t>
      </w:r>
      <w:r w:rsidRPr="00087415">
        <w:t xml:space="preserve">.k. </w:t>
      </w:r>
      <w:r>
        <w:t>utvidgat</w:t>
      </w:r>
      <w:r w:rsidRPr="00087415">
        <w:t xml:space="preserve"> förverkande </w:t>
      </w:r>
      <w:r>
        <w:t>kan</w:t>
      </w:r>
      <w:r w:rsidRPr="00087415">
        <w:t xml:space="preserve"> </w:t>
      </w:r>
      <w:r>
        <w:t>bli</w:t>
      </w:r>
      <w:r w:rsidRPr="00087415">
        <w:t xml:space="preserve"> tillämpliga (36</w:t>
      </w:r>
      <w:r>
        <w:t> </w:t>
      </w:r>
      <w:r w:rsidRPr="00087415">
        <w:t>kap. 1</w:t>
      </w:r>
      <w:r>
        <w:t> </w:t>
      </w:r>
      <w:r w:rsidRPr="00087415">
        <w:t>b</w:t>
      </w:r>
      <w:r>
        <w:t> </w:t>
      </w:r>
      <w:r w:rsidRPr="00087415">
        <w:t xml:space="preserve">§ brottsbalken). </w:t>
      </w:r>
      <w:bookmarkEnd w:id="43"/>
      <w:r w:rsidRPr="00087415">
        <w:t>För</w:t>
      </w:r>
      <w:r>
        <w:softHyphen/>
      </w:r>
      <w:r w:rsidRPr="00087415">
        <w:t>slaget på</w:t>
      </w:r>
      <w:r w:rsidRPr="00087415">
        <w:softHyphen/>
        <w:t>verkar också preskriptionstidens längd. För grova immaterial</w:t>
      </w:r>
      <w:r w:rsidRPr="00087415">
        <w:softHyphen/>
        <w:t>rätts</w:t>
      </w:r>
      <w:r>
        <w:softHyphen/>
      </w:r>
      <w:r w:rsidRPr="00087415">
        <w:t>brott kommer pres</w:t>
      </w:r>
      <w:r>
        <w:softHyphen/>
      </w:r>
      <w:r w:rsidRPr="00087415">
        <w:t>kriptions</w:t>
      </w:r>
      <w:r>
        <w:softHyphen/>
      </w:r>
      <w:r w:rsidRPr="00087415">
        <w:t>tiden att bli tio år (35</w:t>
      </w:r>
      <w:r>
        <w:t> </w:t>
      </w:r>
      <w:r w:rsidRPr="00087415">
        <w:t>kap. 1</w:t>
      </w:r>
      <w:r>
        <w:t> </w:t>
      </w:r>
      <w:r w:rsidRPr="00087415">
        <w:t>§ första stycket 3 brottsbalken), vilket är fem år längre än för brotten av normal</w:t>
      </w:r>
      <w:r>
        <w:softHyphen/>
      </w:r>
      <w:r w:rsidRPr="00087415">
        <w:t>graden (35</w:t>
      </w:r>
      <w:r>
        <w:t> </w:t>
      </w:r>
      <w:r w:rsidRPr="00087415">
        <w:t>kap. 1</w:t>
      </w:r>
      <w:r>
        <w:t> </w:t>
      </w:r>
      <w:r w:rsidRPr="00087415">
        <w:t>§</w:t>
      </w:r>
      <w:r>
        <w:t xml:space="preserve"> första stycket 2 brottsbalken).</w:t>
      </w:r>
    </w:p>
    <w:p w14:paraId="38262DB0" w14:textId="77777777" w:rsidR="007E687D" w:rsidRPr="00FF0A89" w:rsidRDefault="00326A5F" w:rsidP="007E687D">
      <w:pPr>
        <w:pStyle w:val="Rubrik1"/>
      </w:pPr>
      <w:bookmarkStart w:id="44" w:name="_Toc34297813"/>
      <w:bookmarkStart w:id="45" w:name="_Toc36716748"/>
      <w:r w:rsidRPr="00FF0A89">
        <w:t>Ändrade åtalsprövningsregler</w:t>
      </w:r>
      <w:bookmarkEnd w:id="44"/>
      <w:bookmarkEnd w:id="45"/>
    </w:p>
    <w:p w14:paraId="5BD5E9B8" w14:textId="77777777" w:rsidR="007E687D" w:rsidRDefault="00326A5F" w:rsidP="007E687D">
      <w:pPr>
        <w:pStyle w:val="Brdtextram"/>
      </w:pPr>
      <w:r>
        <w:rPr>
          <w:b/>
        </w:rPr>
        <w:t>Regeringens</w:t>
      </w:r>
      <w:r w:rsidRPr="00FF0A89">
        <w:rPr>
          <w:b/>
        </w:rPr>
        <w:t xml:space="preserve"> förslag: </w:t>
      </w:r>
      <w:r w:rsidRPr="00FF0A89">
        <w:t xml:space="preserve">Åklagaren ska få </w:t>
      </w:r>
      <w:proofErr w:type="gramStart"/>
      <w:r w:rsidRPr="00FF0A89">
        <w:t>väcka åtal</w:t>
      </w:r>
      <w:proofErr w:type="gramEnd"/>
      <w:r w:rsidRPr="00FF0A89">
        <w:t xml:space="preserve"> </w:t>
      </w:r>
      <w:r>
        <w:t xml:space="preserve">endast om </w:t>
      </w:r>
      <w:r w:rsidRPr="00FF0A89">
        <w:t>det är moti</w:t>
      </w:r>
      <w:r>
        <w:softHyphen/>
      </w:r>
      <w:r w:rsidRPr="00FF0A89">
        <w:t>verat från allmän synpunkt.</w:t>
      </w:r>
      <w:r w:rsidRPr="003740DE">
        <w:t xml:space="preserve"> </w:t>
      </w:r>
    </w:p>
    <w:p w14:paraId="59D4015B" w14:textId="77777777" w:rsidR="007E687D" w:rsidRDefault="00326A5F" w:rsidP="007E687D">
      <w:pPr>
        <w:pStyle w:val="Brdtextmedindrag"/>
      </w:pPr>
      <w:r w:rsidRPr="00D94C81">
        <w:rPr>
          <w:b/>
        </w:rPr>
        <w:lastRenderedPageBreak/>
        <w:t>Utredningens förslag</w:t>
      </w:r>
      <w:r>
        <w:rPr>
          <w:b/>
        </w:rPr>
        <w:t xml:space="preserve"> </w:t>
      </w:r>
      <w:r>
        <w:t>omfattar bara upphovsrätt och varu</w:t>
      </w:r>
      <w:r>
        <w:softHyphen/>
        <w:t>märkes</w:t>
      </w:r>
      <w:r>
        <w:softHyphen/>
        <w:t xml:space="preserve">rätt men överensstämmer i dessa delar med </w:t>
      </w:r>
      <w:r w:rsidRPr="00930A14">
        <w:t>regeringens förslag</w:t>
      </w:r>
      <w:r>
        <w:t xml:space="preserve"> (SOU 2018:6 s. 49–58).</w:t>
      </w:r>
    </w:p>
    <w:p w14:paraId="6F08C63B" w14:textId="74548F79" w:rsidR="007E687D" w:rsidRDefault="00326A5F" w:rsidP="007E687D">
      <w:pPr>
        <w:pStyle w:val="Brdtextmedindrag"/>
      </w:pPr>
      <w:r w:rsidRPr="00D94C81">
        <w:rPr>
          <w:b/>
        </w:rPr>
        <w:t>Remissinstanserna:</w:t>
      </w:r>
      <w:r>
        <w:t xml:space="preserve"> Samtliga remissinstanser är positiva till att åtals</w:t>
      </w:r>
      <w:r>
        <w:softHyphen/>
        <w:t>prövnings</w:t>
      </w:r>
      <w:r>
        <w:softHyphen/>
      </w:r>
      <w:r>
        <w:softHyphen/>
        <w:t>reglerna i upphovsrättslagen och varumärkeslagen ändras så att de helt stämmer överens, eller lämnar förslaget utan invändning.</w:t>
      </w:r>
    </w:p>
    <w:p w14:paraId="17004BA8" w14:textId="77777777" w:rsidR="007E687D" w:rsidRDefault="00326A5F" w:rsidP="007E687D">
      <w:pPr>
        <w:pStyle w:val="Brdtextmedindrag"/>
      </w:pPr>
      <w:r w:rsidRPr="00D94C81">
        <w:rPr>
          <w:i/>
        </w:rPr>
        <w:t xml:space="preserve">Uppsala </w:t>
      </w:r>
      <w:r>
        <w:rPr>
          <w:i/>
        </w:rPr>
        <w:t>u</w:t>
      </w:r>
      <w:r w:rsidRPr="00D94C81">
        <w:rPr>
          <w:i/>
        </w:rPr>
        <w:t xml:space="preserve">niversitet, Internationella föreningen för immaterialrättsligt skydd (AIPPI) </w:t>
      </w:r>
      <w:r>
        <w:t xml:space="preserve">och </w:t>
      </w:r>
      <w:r w:rsidRPr="00D94C81">
        <w:rPr>
          <w:i/>
        </w:rPr>
        <w:t>Svenska Föreningen mot Piratkopiering (SACG)</w:t>
      </w:r>
      <w:r>
        <w:t xml:space="preserve"> på</w:t>
      </w:r>
      <w:r>
        <w:softHyphen/>
        <w:t>pekar dock att förslaget, totalt sett, kan få till effekt att det blir svårare att få åklagarens hjälp att väcka åtal för mindre allvarliga upphovsrättsintrång. De önskar därför att upphovsrättslagens nuvarande åtals</w:t>
      </w:r>
      <w:r>
        <w:softHyphen/>
        <w:t>prövnings</w:t>
      </w:r>
      <w:r>
        <w:softHyphen/>
        <w:t xml:space="preserve">regel ska behållas och att motsvarande regel ska införas i varumärkeslagen. </w:t>
      </w:r>
    </w:p>
    <w:p w14:paraId="01632162" w14:textId="77777777" w:rsidR="007E687D" w:rsidRDefault="00326A5F" w:rsidP="007E687D">
      <w:pPr>
        <w:pStyle w:val="Brdtextmedindrag"/>
      </w:pPr>
      <w:r>
        <w:t>I linje med tidigare redovisade uppfattningar menar flera remiss</w:t>
      </w:r>
      <w:r>
        <w:softHyphen/>
        <w:t xml:space="preserve">instanser, </w:t>
      </w:r>
      <w:proofErr w:type="gramStart"/>
      <w:r>
        <w:t>bl.a.</w:t>
      </w:r>
      <w:proofErr w:type="gramEnd"/>
      <w:r>
        <w:t xml:space="preserve"> </w:t>
      </w:r>
      <w:r w:rsidRPr="00D94C81">
        <w:rPr>
          <w:i/>
        </w:rPr>
        <w:t>Stockholms tingsrätt (Patent- och marknadsdomstolen</w:t>
      </w:r>
      <w:r w:rsidRPr="0081262A">
        <w:rPr>
          <w:iCs/>
        </w:rPr>
        <w:t>,</w:t>
      </w:r>
      <w:r w:rsidRPr="00D94C81">
        <w:rPr>
          <w:i/>
        </w:rPr>
        <w:t xml:space="preserve"> PMD), Svea hovrätt (Patent- och </w:t>
      </w:r>
      <w:r w:rsidRPr="00F05281">
        <w:rPr>
          <w:i/>
        </w:rPr>
        <w:t>marknadsöverdomst</w:t>
      </w:r>
      <w:r>
        <w:rPr>
          <w:i/>
        </w:rPr>
        <w:t>olen</w:t>
      </w:r>
      <w:r w:rsidRPr="0081262A">
        <w:rPr>
          <w:iCs/>
        </w:rPr>
        <w:t>,</w:t>
      </w:r>
      <w:r>
        <w:rPr>
          <w:i/>
        </w:rPr>
        <w:t xml:space="preserve"> PMÖD), Lunds universitet, </w:t>
      </w:r>
      <w:r w:rsidRPr="00087415">
        <w:rPr>
          <w:i/>
        </w:rPr>
        <w:t>Företagarna, Svenskt Näringsliv</w:t>
      </w:r>
      <w:r>
        <w:rPr>
          <w:i/>
        </w:rPr>
        <w:t xml:space="preserve"> </w:t>
      </w:r>
      <w:r w:rsidRPr="005E2561">
        <w:t>och</w:t>
      </w:r>
      <w:r w:rsidRPr="00087415">
        <w:rPr>
          <w:i/>
        </w:rPr>
        <w:t xml:space="preserve"> Svenska Före</w:t>
      </w:r>
      <w:r>
        <w:rPr>
          <w:i/>
        </w:rPr>
        <w:softHyphen/>
      </w:r>
      <w:r w:rsidRPr="00087415">
        <w:rPr>
          <w:i/>
        </w:rPr>
        <w:t>ningen för Immaterialrätt (SFIR)</w:t>
      </w:r>
      <w:r w:rsidRPr="00087415">
        <w:t>, att även denna förändring bör över</w:t>
      </w:r>
      <w:r>
        <w:softHyphen/>
      </w:r>
      <w:r w:rsidRPr="00087415">
        <w:t>vägas i samtliga immaterialrättslagar, eller i vart fall i mönsterskyddslagen och lagen om företagsnamn.</w:t>
      </w:r>
      <w:r>
        <w:t xml:space="preserve"> </w:t>
      </w:r>
    </w:p>
    <w:p w14:paraId="53046CAA" w14:textId="77777777" w:rsidR="007E687D" w:rsidRDefault="00326A5F" w:rsidP="007E687D">
      <w:pPr>
        <w:pStyle w:val="Brdtextmedindrag"/>
        <w:rPr>
          <w:b/>
        </w:rPr>
      </w:pPr>
      <w:r w:rsidRPr="00E512D2">
        <w:rPr>
          <w:b/>
        </w:rPr>
        <w:t xml:space="preserve">Förslaget i utkastet till lagrådsremiss </w:t>
      </w:r>
      <w:r w:rsidRPr="00E512D2">
        <w:t xml:space="preserve">överensstämmer med </w:t>
      </w:r>
      <w:r w:rsidRPr="00EB07C6">
        <w:t>regering</w:t>
      </w:r>
      <w:r w:rsidRPr="00EB07C6">
        <w:softHyphen/>
        <w:t>ens (utkast</w:t>
      </w:r>
      <w:r w:rsidRPr="007D2AA5">
        <w:t xml:space="preserve"> till lagrådsremiss s.</w:t>
      </w:r>
      <w:r>
        <w:t xml:space="preserve"> 32–36</w:t>
      </w:r>
      <w:r w:rsidRPr="007D2AA5">
        <w:t>).</w:t>
      </w:r>
    </w:p>
    <w:p w14:paraId="6B110A11" w14:textId="3F7DF101" w:rsidR="007E687D" w:rsidRDefault="00326A5F" w:rsidP="007E687D">
      <w:pPr>
        <w:pStyle w:val="Brdtextmedindrag"/>
      </w:pPr>
      <w:r>
        <w:rPr>
          <w:b/>
        </w:rPr>
        <w:t xml:space="preserve">Remissinstanserna: </w:t>
      </w:r>
      <w:r>
        <w:t xml:space="preserve">Samtliga remissinstanser utom </w:t>
      </w:r>
      <w:r w:rsidRPr="00197EAF">
        <w:rPr>
          <w:i/>
        </w:rPr>
        <w:t xml:space="preserve">Svenska </w:t>
      </w:r>
      <w:r>
        <w:rPr>
          <w:i/>
        </w:rPr>
        <w:t>U</w:t>
      </w:r>
      <w:r w:rsidRPr="00197EAF">
        <w:rPr>
          <w:i/>
        </w:rPr>
        <w:t>pp</w:t>
      </w:r>
      <w:r>
        <w:rPr>
          <w:i/>
        </w:rPr>
        <w:softHyphen/>
      </w:r>
      <w:r w:rsidRPr="00197EAF">
        <w:rPr>
          <w:i/>
        </w:rPr>
        <w:t>fin</w:t>
      </w:r>
      <w:r>
        <w:rPr>
          <w:i/>
        </w:rPr>
        <w:softHyphen/>
      </w:r>
      <w:r w:rsidRPr="00197EAF">
        <w:rPr>
          <w:i/>
        </w:rPr>
        <w:t>nar</w:t>
      </w:r>
      <w:r>
        <w:rPr>
          <w:i/>
        </w:rPr>
        <w:t>e</w:t>
      </w:r>
      <w:r>
        <w:rPr>
          <w:i/>
        </w:rPr>
        <w:softHyphen/>
      </w:r>
      <w:r>
        <w:rPr>
          <w:i/>
        </w:rPr>
        <w:softHyphen/>
      </w:r>
      <w:r w:rsidRPr="00197EAF">
        <w:rPr>
          <w:i/>
        </w:rPr>
        <w:t>föreningen</w:t>
      </w:r>
      <w:r w:rsidRPr="00197EAF">
        <w:t xml:space="preserve"> </w:t>
      </w:r>
      <w:r>
        <w:t>och</w:t>
      </w:r>
      <w:r w:rsidRPr="00197EAF">
        <w:t xml:space="preserve"> </w:t>
      </w:r>
      <w:r w:rsidRPr="00197EAF">
        <w:rPr>
          <w:i/>
        </w:rPr>
        <w:t>Uppfinnarkollegiet</w:t>
      </w:r>
      <w:r w:rsidRPr="00197EAF">
        <w:t xml:space="preserve"> </w:t>
      </w:r>
      <w:r>
        <w:t>välkomnar eller har inte några invändningar mot förslag</w:t>
      </w:r>
      <w:r w:rsidRPr="00EB07C6">
        <w:t>et</w:t>
      </w:r>
      <w:r>
        <w:t xml:space="preserve">. </w:t>
      </w:r>
      <w:r w:rsidRPr="006F03B1">
        <w:rPr>
          <w:i/>
        </w:rPr>
        <w:t>TU Medier i Sverige</w:t>
      </w:r>
      <w:r>
        <w:rPr>
          <w:i/>
        </w:rPr>
        <w:t xml:space="preserve"> </w:t>
      </w:r>
      <w:r>
        <w:t>understryker</w:t>
      </w:r>
      <w:r w:rsidRPr="00446266">
        <w:t xml:space="preserve"> </w:t>
      </w:r>
      <w:r>
        <w:t xml:space="preserve">dock </w:t>
      </w:r>
      <w:r w:rsidRPr="00446266">
        <w:t>att</w:t>
      </w:r>
      <w:r>
        <w:rPr>
          <w:i/>
        </w:rPr>
        <w:t xml:space="preserve"> </w:t>
      </w:r>
      <w:r>
        <w:t xml:space="preserve">ribban för vad som ska anses vara motiverat från allmän synpunkt inte får sättas för högt och </w:t>
      </w:r>
      <w:r>
        <w:rPr>
          <w:i/>
        </w:rPr>
        <w:t xml:space="preserve">Läkemedelsföreningen </w:t>
      </w:r>
      <w:r>
        <w:t>menar</w:t>
      </w:r>
      <w:r w:rsidRPr="000120C3">
        <w:t xml:space="preserve"> </w:t>
      </w:r>
      <w:r>
        <w:t>att den bedömning</w:t>
      </w:r>
      <w:r>
        <w:softHyphen/>
        <w:t>en måste göras på samma sätt oberoende av vilken industri</w:t>
      </w:r>
      <w:r>
        <w:softHyphen/>
        <w:t xml:space="preserve">sektor som berörs. </w:t>
      </w:r>
      <w:r w:rsidRPr="005B3BA0">
        <w:rPr>
          <w:i/>
        </w:rPr>
        <w:t>AIPPI Sverige</w:t>
      </w:r>
      <w:r>
        <w:t xml:space="preserve"> anför att det bör tydliggöras att allmänt åtal för patent</w:t>
      </w:r>
      <w:r>
        <w:softHyphen/>
        <w:t xml:space="preserve">intrång endast ska kunna anses vara motiverat från allmän synpunkt vid grova brott. </w:t>
      </w:r>
      <w:r w:rsidRPr="00022B3B">
        <w:t>Svenska Uppfinnare</w:t>
      </w:r>
      <w:r w:rsidRPr="00022B3B">
        <w:softHyphen/>
        <w:t>föreningen</w:t>
      </w:r>
      <w:r w:rsidRPr="00197EAF">
        <w:t xml:space="preserve"> </w:t>
      </w:r>
      <w:r>
        <w:t>och</w:t>
      </w:r>
      <w:r w:rsidRPr="00197EAF">
        <w:t xml:space="preserve"> </w:t>
      </w:r>
      <w:r w:rsidRPr="00022B3B">
        <w:t>Uppfinnarkollegiet</w:t>
      </w:r>
      <w:r>
        <w:rPr>
          <w:i/>
        </w:rPr>
        <w:t xml:space="preserve"> </w:t>
      </w:r>
      <w:r>
        <w:t>anser i stället att möjligheten till allmänt åtal för patentintrång bör utvidgas ytter</w:t>
      </w:r>
      <w:r>
        <w:softHyphen/>
        <w:t>ligare och</w:t>
      </w:r>
      <w:r w:rsidRPr="00F51674">
        <w:t xml:space="preserve"> </w:t>
      </w:r>
      <w:r>
        <w:t xml:space="preserve">föreslår att </w:t>
      </w:r>
      <w:r w:rsidRPr="00F51674">
        <w:t>åtals</w:t>
      </w:r>
      <w:r>
        <w:softHyphen/>
      </w:r>
      <w:r w:rsidRPr="00F51674">
        <w:t>prövnings</w:t>
      </w:r>
      <w:r>
        <w:softHyphen/>
      </w:r>
      <w:r w:rsidRPr="00F51674">
        <w:t xml:space="preserve">regeln för </w:t>
      </w:r>
      <w:r>
        <w:t>sådana brott helt tas bort</w:t>
      </w:r>
      <w:r w:rsidRPr="00F51674">
        <w:t>.</w:t>
      </w:r>
    </w:p>
    <w:p w14:paraId="58A23392" w14:textId="77777777" w:rsidR="007E687D" w:rsidRDefault="00326A5F" w:rsidP="007E687D">
      <w:pPr>
        <w:pStyle w:val="Rubrik4utannumrering"/>
      </w:pPr>
      <w:r>
        <w:t>Skälen för regeringens förslag</w:t>
      </w:r>
    </w:p>
    <w:p w14:paraId="61A14D91" w14:textId="77777777" w:rsidR="007E687D" w:rsidRDefault="00326A5F" w:rsidP="007E687D">
      <w:pPr>
        <w:pStyle w:val="Rubrik5utannumrering"/>
        <w:spacing w:before="0"/>
      </w:pPr>
      <w:r>
        <w:t>Åtalsprövningsreglerna i upphovsrättslagen och varumärkeslagen bör utformas på samma sätt</w:t>
      </w:r>
    </w:p>
    <w:p w14:paraId="0429923D" w14:textId="4E434962" w:rsidR="007E687D" w:rsidRPr="00E40254" w:rsidRDefault="00326A5F" w:rsidP="007E687D">
      <w:pPr>
        <w:pStyle w:val="Brdtextmedindrag"/>
        <w:ind w:firstLine="0"/>
      </w:pPr>
      <w:r w:rsidRPr="00ED5C78">
        <w:t>Åtalsprövningsreg</w:t>
      </w:r>
      <w:r w:rsidR="007F51D9">
        <w:t>eln</w:t>
      </w:r>
      <w:r>
        <w:t xml:space="preserve"> i upphovsrättslagen innebär att det räcker att måls</w:t>
      </w:r>
      <w:r>
        <w:softHyphen/>
        <w:t>äg</w:t>
      </w:r>
      <w:r>
        <w:softHyphen/>
        <w:t>an</w:t>
      </w:r>
      <w:r>
        <w:softHyphen/>
        <w:t xml:space="preserve">den gör en åtalsanmälan </w:t>
      </w:r>
      <w:r w:rsidRPr="00E57C84">
        <w:rPr>
          <w:i/>
        </w:rPr>
        <w:t>eller</w:t>
      </w:r>
      <w:r>
        <w:t xml:space="preserve"> att åtalet är påkallat från allmän syn</w:t>
      </w:r>
      <w:r>
        <w:softHyphen/>
        <w:t>punkt för att en åklagare ska väcka allmänt åtal (59 §). Åtals</w:t>
      </w:r>
      <w:r>
        <w:softHyphen/>
        <w:t>prövnings</w:t>
      </w:r>
      <w:r>
        <w:softHyphen/>
        <w:t>reg</w:t>
      </w:r>
      <w:r w:rsidR="007F51D9">
        <w:t>eln</w:t>
      </w:r>
      <w:r>
        <w:t xml:space="preserve"> i varumärkeslagen kräver däremot både en åtalsangivelse </w:t>
      </w:r>
      <w:r w:rsidRPr="00C95961">
        <w:rPr>
          <w:i/>
        </w:rPr>
        <w:t>och</w:t>
      </w:r>
      <w:r>
        <w:t xml:space="preserve"> att åtalet av särskilda skäl är motiverat från allmän synpunkt (8 kap. 1 §, se även avsnitt 4.2). </w:t>
      </w:r>
      <w:bookmarkStart w:id="46" w:name="_Hlk1649658"/>
      <w:r>
        <w:t>Att å</w:t>
      </w:r>
      <w:r w:rsidRPr="00E40254">
        <w:t>talsprövningsregler</w:t>
      </w:r>
      <w:r>
        <w:t>na</w:t>
      </w:r>
      <w:r w:rsidRPr="00E40254">
        <w:t xml:space="preserve"> skiljer sig åt </w:t>
      </w:r>
      <w:r>
        <w:t>beror</w:t>
      </w:r>
      <w:r w:rsidRPr="00E40254">
        <w:t xml:space="preserve"> </w:t>
      </w:r>
      <w:r>
        <w:t xml:space="preserve">inte </w:t>
      </w:r>
      <w:r w:rsidRPr="00E40254">
        <w:t>på att lag</w:t>
      </w:r>
      <w:r>
        <w:softHyphen/>
      </w:r>
      <w:r w:rsidRPr="00E40254">
        <w:t>stiftaren aktivt tagit ställning till behovet av olika regler</w:t>
      </w:r>
      <w:r>
        <w:t xml:space="preserve"> i dessa båda lagar. I stället</w:t>
      </w:r>
      <w:r w:rsidRPr="00E40254">
        <w:t xml:space="preserve"> </w:t>
      </w:r>
      <w:r>
        <w:t>har</w:t>
      </w:r>
      <w:r w:rsidRPr="00E40254">
        <w:t xml:space="preserve"> reglerna utvecklats i olika takt, och</w:t>
      </w:r>
      <w:r>
        <w:t xml:space="preserve"> </w:t>
      </w:r>
      <w:r w:rsidRPr="00E40254">
        <w:t>om</w:t>
      </w:r>
      <w:r>
        <w:softHyphen/>
      </w:r>
      <w:r w:rsidRPr="00E40254">
        <w:t>ständig</w:t>
      </w:r>
      <w:r>
        <w:softHyphen/>
      </w:r>
      <w:r>
        <w:softHyphen/>
      </w:r>
      <w:r w:rsidRPr="00E40254">
        <w:t xml:space="preserve">heter som inte har med brotten som sådana att göra har </w:t>
      </w:r>
      <w:r>
        <w:t xml:space="preserve">i viss utsträckning </w:t>
      </w:r>
      <w:r w:rsidRPr="00E40254">
        <w:t>fått bestämma</w:t>
      </w:r>
      <w:r>
        <w:t xml:space="preserve"> utformningen</w:t>
      </w:r>
      <w:r w:rsidRPr="00E40254">
        <w:t xml:space="preserve">. </w:t>
      </w:r>
      <w:bookmarkEnd w:id="46"/>
    </w:p>
    <w:p w14:paraId="49DBEA7A" w14:textId="77777777" w:rsidR="007E687D" w:rsidRPr="00E40254" w:rsidRDefault="00326A5F" w:rsidP="007E687D">
      <w:pPr>
        <w:pStyle w:val="Brdtextmedindrag"/>
      </w:pPr>
      <w:r>
        <w:t xml:space="preserve">Det kan konstateras att det är vanligt </w:t>
      </w:r>
      <w:r w:rsidRPr="00E40254">
        <w:t>att samma brottsliga agerande inne</w:t>
      </w:r>
      <w:r>
        <w:softHyphen/>
      </w:r>
      <w:r w:rsidRPr="00E40254">
        <w:t xml:space="preserve">fattar både ett upphovsrättsintrång och </w:t>
      </w:r>
      <w:r>
        <w:t xml:space="preserve">ett </w:t>
      </w:r>
      <w:r w:rsidRPr="00E40254">
        <w:t>varumärkesintrång</w:t>
      </w:r>
      <w:r>
        <w:t xml:space="preserve">, </w:t>
      </w:r>
      <w:proofErr w:type="gramStart"/>
      <w:r>
        <w:t>t.ex.</w:t>
      </w:r>
      <w:proofErr w:type="gramEnd"/>
      <w:r>
        <w:t xml:space="preserve"> då upphovs</w:t>
      </w:r>
      <w:r>
        <w:softHyphen/>
        <w:t xml:space="preserve">rättsligt skyddade </w:t>
      </w:r>
      <w:r w:rsidRPr="00E40254">
        <w:t xml:space="preserve">produkter </w:t>
      </w:r>
      <w:r>
        <w:t>saluförs under någon annans varu</w:t>
      </w:r>
      <w:r>
        <w:softHyphen/>
        <w:t>märke</w:t>
      </w:r>
      <w:r w:rsidRPr="00E40254">
        <w:t xml:space="preserve">. </w:t>
      </w:r>
      <w:r>
        <w:t>Det</w:t>
      </w:r>
      <w:r w:rsidRPr="00E40254">
        <w:t xml:space="preserve"> framstår inte som ändamålsenligt att i princip samma brottsliga </w:t>
      </w:r>
      <w:r w:rsidRPr="00E40254">
        <w:lastRenderedPageBreak/>
        <w:t xml:space="preserve">förfarande ska följa olika åtalsprövningsregler. </w:t>
      </w:r>
      <w:r>
        <w:t>U</w:t>
      </w:r>
      <w:r w:rsidRPr="00E40254">
        <w:t>tgångs</w:t>
      </w:r>
      <w:r>
        <w:softHyphen/>
      </w:r>
      <w:r w:rsidRPr="00E40254">
        <w:t>punkt</w:t>
      </w:r>
      <w:r>
        <w:t>en</w:t>
      </w:r>
      <w:r w:rsidRPr="00E40254">
        <w:t xml:space="preserve"> </w:t>
      </w:r>
      <w:r>
        <w:t>bör därför vara</w:t>
      </w:r>
      <w:r w:rsidRPr="00E40254">
        <w:t xml:space="preserve"> att</w:t>
      </w:r>
      <w:r>
        <w:t xml:space="preserve"> förutsättningarna för</w:t>
      </w:r>
      <w:r w:rsidRPr="00E40254">
        <w:t xml:space="preserve"> åtalsprövning</w:t>
      </w:r>
      <w:r>
        <w:t>en är de</w:t>
      </w:r>
      <w:r w:rsidRPr="00E40254">
        <w:t>samma för båda form</w:t>
      </w:r>
      <w:r>
        <w:softHyphen/>
      </w:r>
      <w:r w:rsidRPr="00E40254">
        <w:t>erna av immat</w:t>
      </w:r>
      <w:r w:rsidRPr="00E40254">
        <w:softHyphen/>
        <w:t>erial</w:t>
      </w:r>
      <w:r w:rsidRPr="00E40254">
        <w:softHyphen/>
        <w:t>rättsintrång.</w:t>
      </w:r>
    </w:p>
    <w:p w14:paraId="14BF2CA1" w14:textId="111B4A6A" w:rsidR="007E687D" w:rsidRPr="00E40254" w:rsidRDefault="00326A5F" w:rsidP="007E687D">
      <w:pPr>
        <w:pStyle w:val="Brdtextmedindrag"/>
      </w:pPr>
      <w:r>
        <w:t xml:space="preserve">När det gäller frågan om hur </w:t>
      </w:r>
      <w:r w:rsidRPr="000120C3">
        <w:t>åtalsprövningsreglerna bör utformas fram</w:t>
      </w:r>
      <w:r w:rsidRPr="000120C3">
        <w:softHyphen/>
        <w:t xml:space="preserve">går av tidigare redovisade förslag i </w:t>
      </w:r>
      <w:r>
        <w:t>denna</w:t>
      </w:r>
      <w:r w:rsidRPr="000120C3">
        <w:t xml:space="preserve"> </w:t>
      </w:r>
      <w:r>
        <w:t>proposition</w:t>
      </w:r>
      <w:r w:rsidRPr="000120C3">
        <w:t xml:space="preserve"> att ett grovt upphovs</w:t>
      </w:r>
      <w:r>
        <w:softHyphen/>
      </w:r>
      <w:r>
        <w:softHyphen/>
      </w:r>
      <w:r w:rsidRPr="000120C3">
        <w:t>rättsbrott eller varu</w:t>
      </w:r>
      <w:r w:rsidRPr="000120C3">
        <w:softHyphen/>
        <w:t>märkes</w:t>
      </w:r>
      <w:r w:rsidRPr="000120C3">
        <w:softHyphen/>
        <w:t>brott ska kunna ge upp till sex års fängelse. Det rör sig alltså om situa</w:t>
      </w:r>
      <w:r w:rsidRPr="000120C3">
        <w:softHyphen/>
        <w:t>tioner av allvarliga olovliga ut</w:t>
      </w:r>
      <w:r w:rsidRPr="000120C3">
        <w:softHyphen/>
      </w:r>
      <w:r w:rsidRPr="000120C3">
        <w:softHyphen/>
        <w:t>nyttjan</w:t>
      </w:r>
      <w:r w:rsidRPr="000120C3">
        <w:softHyphen/>
        <w:t>den som många gånger har ett system</w:t>
      </w:r>
      <w:r w:rsidRPr="000120C3">
        <w:softHyphen/>
        <w:t>hotande inslag och där det finns ett starkt samhälleligt intresse av att kunna ingripa med straff</w:t>
      </w:r>
      <w:r w:rsidRPr="000120C3">
        <w:softHyphen/>
        <w:t>sanktioner. Det är inte lämpligt att lägga ansvaret på en målsägande att avgöra om åtal ska få väckas avseende så pass allvarlig brottslighet. För det fall det handlar om brott som begåtts av personer med koppling till organiserad brottslig</w:t>
      </w:r>
      <w:r>
        <w:softHyphen/>
      </w:r>
      <w:r w:rsidRPr="000120C3">
        <w:t>het framstår det dessutom som direkt stötande</w:t>
      </w:r>
      <w:r w:rsidRPr="00E40254">
        <w:t xml:space="preserve">. </w:t>
      </w:r>
      <w:r>
        <w:t>Enligt regeringens upp</w:t>
      </w:r>
      <w:r>
        <w:softHyphen/>
        <w:t xml:space="preserve">fattning bör det därför inte krävas någon målsägandeangivelse för de grova brotten. </w:t>
      </w:r>
    </w:p>
    <w:p w14:paraId="051FDBF5" w14:textId="77777777" w:rsidR="007E687D" w:rsidRDefault="00326A5F" w:rsidP="007E687D">
      <w:pPr>
        <w:pStyle w:val="Brdtextmedindrag"/>
      </w:pPr>
      <w:r w:rsidRPr="00E40254">
        <w:t xml:space="preserve">När det gäller frågan om </w:t>
      </w:r>
      <w:r>
        <w:t xml:space="preserve">huruvida </w:t>
      </w:r>
      <w:r w:rsidRPr="00E40254">
        <w:t>det bör krävas målsägande</w:t>
      </w:r>
      <w:r>
        <w:softHyphen/>
      </w:r>
      <w:r w:rsidRPr="00E40254">
        <w:t xml:space="preserve">angivelse för brott av normalgraden uppmärksammar utredningen att det </w:t>
      </w:r>
      <w:r>
        <w:t>kan</w:t>
      </w:r>
      <w:r w:rsidRPr="00E40254">
        <w:t xml:space="preserve"> leda till bet</w:t>
      </w:r>
      <w:r>
        <w:softHyphen/>
      </w:r>
      <w:r w:rsidRPr="00E40254">
        <w:t>yd</w:t>
      </w:r>
      <w:r>
        <w:softHyphen/>
      </w:r>
      <w:r w:rsidRPr="00E40254">
        <w:t>an</w:t>
      </w:r>
      <w:r>
        <w:softHyphen/>
      </w:r>
      <w:r w:rsidRPr="00E40254">
        <w:t xml:space="preserve">de tillämpningssvårigheter </w:t>
      </w:r>
      <w:r>
        <w:t>att låta</w:t>
      </w:r>
      <w:r w:rsidRPr="00E40254">
        <w:t xml:space="preserve"> olika </w:t>
      </w:r>
      <w:r w:rsidRPr="00531D39">
        <w:t>åtals</w:t>
      </w:r>
      <w:r>
        <w:softHyphen/>
      </w:r>
      <w:r w:rsidRPr="00531D39">
        <w:t>prövnings</w:t>
      </w:r>
      <w:r>
        <w:softHyphen/>
      </w:r>
      <w:r w:rsidRPr="00531D39">
        <w:t>regler</w:t>
      </w:r>
      <w:r w:rsidRPr="00E40254">
        <w:t xml:space="preserve"> gäll</w:t>
      </w:r>
      <w:r>
        <w:t>a</w:t>
      </w:r>
      <w:r w:rsidRPr="00E40254">
        <w:t xml:space="preserve"> bero</w:t>
      </w:r>
      <w:r>
        <w:softHyphen/>
      </w:r>
      <w:r w:rsidRPr="00E40254">
        <w:t>ende på brottets svårhet</w:t>
      </w:r>
      <w:r>
        <w:t>sgrad</w:t>
      </w:r>
      <w:r w:rsidRPr="00E40254">
        <w:t xml:space="preserve">. </w:t>
      </w:r>
      <w:r>
        <w:t>En domstol</w:t>
      </w:r>
      <w:r w:rsidRPr="00E40254">
        <w:t xml:space="preserve"> är inte bunden av </w:t>
      </w:r>
      <w:r>
        <w:t>hur åklagaren valt att rubricera en</w:t>
      </w:r>
      <w:r w:rsidRPr="00E40254">
        <w:t xml:space="preserve"> gärning utan kan döma för ett </w:t>
      </w:r>
      <w:r>
        <w:t xml:space="preserve">lindrigare </w:t>
      </w:r>
      <w:r w:rsidRPr="00E40254">
        <w:t>brott. Om kravet på målsägandeangivelse skulle behållas för no</w:t>
      </w:r>
      <w:r>
        <w:t>rmal</w:t>
      </w:r>
      <w:r>
        <w:softHyphen/>
        <w:t>gradiga brott men inte gälla</w:t>
      </w:r>
      <w:r w:rsidRPr="00E40254">
        <w:t xml:space="preserve"> för grova, finns en risk för att rätten under pågående rätte</w:t>
      </w:r>
      <w:r>
        <w:softHyphen/>
      </w:r>
      <w:r w:rsidRPr="00E40254">
        <w:t xml:space="preserve">gång </w:t>
      </w:r>
      <w:r>
        <w:t>tvingas konstatera</w:t>
      </w:r>
      <w:r w:rsidRPr="00E40254">
        <w:t xml:space="preserve"> att förutsättningar för åtal saknas</w:t>
      </w:r>
      <w:r>
        <w:t xml:space="preserve"> och att frågan om ansvar inte kan prövas i målet</w:t>
      </w:r>
      <w:r w:rsidRPr="00E40254">
        <w:t xml:space="preserve">. Det kan då handla om en gärning som har legat mycket nära vad som krävs för att brottet skulle bedömas som grovt. </w:t>
      </w:r>
      <w:r>
        <w:t>Som utredningen pekar på är det dessutom ovanligt att olika åtalsprövningsregler används för normal</w:t>
      </w:r>
      <w:r>
        <w:softHyphen/>
        <w:t xml:space="preserve">gradiga respektive grova brott. </w:t>
      </w:r>
    </w:p>
    <w:p w14:paraId="3245F3B6" w14:textId="77777777" w:rsidR="007E687D" w:rsidRDefault="00326A5F" w:rsidP="007E687D">
      <w:pPr>
        <w:pStyle w:val="Brdtextmedindrag"/>
      </w:pPr>
      <w:r>
        <w:t xml:space="preserve">I tidigare lagstiftningsärenden har visserligen lyfts fram att kravet på </w:t>
      </w:r>
      <w:r w:rsidRPr="00EE3E31">
        <w:t>målsägande</w:t>
      </w:r>
      <w:r w:rsidRPr="00EE3E31">
        <w:softHyphen/>
        <w:t>angiv</w:t>
      </w:r>
      <w:r w:rsidRPr="00EE3E31">
        <w:softHyphen/>
        <w:t>else</w:t>
      </w:r>
      <w:r>
        <w:t xml:space="preserve"> fyller en funktion i det att de intressen som målen berör kan vara av så per</w:t>
      </w:r>
      <w:r>
        <w:softHyphen/>
        <w:t xml:space="preserve">sonlig art att en rättegång inte bör inledas utan att </w:t>
      </w:r>
      <w:r w:rsidRPr="00EE3E31">
        <w:t>målsäganden</w:t>
      </w:r>
      <w:r>
        <w:t xml:space="preserve"> uttryckligen begärt det. Det absoluta kravet på målsägande</w:t>
      </w:r>
      <w:r>
        <w:softHyphen/>
        <w:t>angivelse i upphovs</w:t>
      </w:r>
      <w:r>
        <w:softHyphen/>
        <w:t>rätts</w:t>
      </w:r>
      <w:r>
        <w:softHyphen/>
        <w:t>lagen har emellertid redan tidigare frångåtts. Det skedde mot bakgrund av en ökande kommersiell och tekniskt driven intrångs</w:t>
      </w:r>
      <w:r>
        <w:softHyphen/>
        <w:t>problematik som snarare gjorde det till regel än undantag att fler än en ensam upphovsman berördes av ett intrång och som samtidigt ökade samhällets självständiga intresse av att kunna beivra intrång och upp</w:t>
      </w:r>
      <w:r>
        <w:softHyphen/>
        <w:t>rätt</w:t>
      </w:r>
      <w:r>
        <w:softHyphen/>
        <w:t>hålla det upphovsrättsliga systemet (se avsnitt 4.2 och prop. 1981/82:152 s. 20 och 21). En liknande utveckling kan i dag konstateras på varu</w:t>
      </w:r>
      <w:r>
        <w:softHyphen/>
        <w:t>märkes</w:t>
      </w:r>
      <w:r>
        <w:softHyphen/>
        <w:t>området. Det är inte ovanligt att också andra än rättighetshavaren själv på</w:t>
      </w:r>
      <w:r>
        <w:softHyphen/>
        <w:t xml:space="preserve">verkas av ett intrång, </w:t>
      </w:r>
      <w:proofErr w:type="gramStart"/>
      <w:r>
        <w:t>t.ex.</w:t>
      </w:r>
      <w:proofErr w:type="gramEnd"/>
      <w:r>
        <w:t xml:space="preserve"> återförsäljare som slutit avtal om rätt att saluföra varor under ett varumärke eller konsumenter som fått produkter som varken överens</w:t>
      </w:r>
      <w:r>
        <w:softHyphen/>
        <w:t>stämmer med den kvalitet eller de säkerhetskrav som man för</w:t>
      </w:r>
      <w:r>
        <w:softHyphen/>
        <w:t>knippar med original</w:t>
      </w:r>
      <w:r>
        <w:softHyphen/>
        <w:t>produkten. Långsiktigt kan en omfattande in</w:t>
      </w:r>
      <w:r>
        <w:softHyphen/>
        <w:t>trångs</w:t>
      </w:r>
      <w:r>
        <w:softHyphen/>
      </w:r>
      <w:r>
        <w:softHyphen/>
      </w:r>
      <w:r>
        <w:softHyphen/>
        <w:t>verksamhet också på</w:t>
      </w:r>
      <w:r>
        <w:softHyphen/>
        <w:t>verka svensk konkurrenskraft och innova</w:t>
      </w:r>
      <w:r>
        <w:softHyphen/>
        <w:t>tions</w:t>
      </w:r>
      <w:r>
        <w:softHyphen/>
        <w:t>vilja. Mot den bak</w:t>
      </w:r>
      <w:r>
        <w:softHyphen/>
        <w:t>grund</w:t>
      </w:r>
      <w:r>
        <w:softHyphen/>
        <w:t>en har även samhällets självständiga intresse av att kunna beivra intrång och upprätthålla de immaterial</w:t>
      </w:r>
      <w:r>
        <w:softHyphen/>
        <w:t xml:space="preserve">rättsliga systemen ökat. Det finns därför inte längre skäl att upprätthålla kravet på </w:t>
      </w:r>
      <w:r w:rsidRPr="00EE3E31">
        <w:t>målsägande</w:t>
      </w:r>
      <w:r>
        <w:softHyphen/>
      </w:r>
      <w:r w:rsidRPr="00EE3E31">
        <w:t>angivelse</w:t>
      </w:r>
      <w:r>
        <w:t xml:space="preserve"> i varumärkeslagen eller att återinföra ett sådant krav i upphovsrättslagen. De situationer där intressen av person</w:t>
      </w:r>
      <w:r>
        <w:softHyphen/>
        <w:t>lig art aktuali</w:t>
      </w:r>
      <w:r>
        <w:softHyphen/>
      </w:r>
      <w:r>
        <w:lastRenderedPageBreak/>
        <w:t xml:space="preserve">seras kan och bör i stället beaktas inom ramarna för åtalsprövningen i övrigt. </w:t>
      </w:r>
    </w:p>
    <w:p w14:paraId="36983247" w14:textId="77777777" w:rsidR="007E687D" w:rsidRDefault="00326A5F" w:rsidP="007E687D">
      <w:pPr>
        <w:pStyle w:val="Brdtextmedindrag"/>
      </w:pPr>
      <w:r>
        <w:t>Omvänt bör det inte heller</w:t>
      </w:r>
      <w:r w:rsidRPr="00823FF7">
        <w:t xml:space="preserve"> – som nu i upphovsrättslagen – vara till</w:t>
      </w:r>
      <w:r>
        <w:softHyphen/>
      </w:r>
      <w:r w:rsidRPr="00823FF7">
        <w:t xml:space="preserve">räckligt att målsäganden anger brottet för att åklagaren ska vara skyldig att väcka </w:t>
      </w:r>
      <w:r>
        <w:t>åtal</w:t>
      </w:r>
      <w:r w:rsidRPr="00823FF7">
        <w:t>. Tvärtom bö</w:t>
      </w:r>
      <w:r w:rsidRPr="00EC1238">
        <w:t>r allmänt åtal bara komma i fråga när det rör sig om en brottslighet där det f</w:t>
      </w:r>
      <w:r w:rsidRPr="00D06454">
        <w:t xml:space="preserve">inns ett </w:t>
      </w:r>
      <w:r>
        <w:t xml:space="preserve">klart </w:t>
      </w:r>
      <w:r w:rsidRPr="00D06454">
        <w:t>samhällsintresse av ett straffrättsligt ingrip</w:t>
      </w:r>
      <w:r>
        <w:softHyphen/>
      </w:r>
      <w:r w:rsidRPr="00D06454">
        <w:t xml:space="preserve">ande eller </w:t>
      </w:r>
      <w:r>
        <w:t xml:space="preserve">att det finns </w:t>
      </w:r>
      <w:r w:rsidRPr="00D06454">
        <w:t xml:space="preserve">starka skäl med hänsyn till målsäganden </w:t>
      </w:r>
      <w:r w:rsidRPr="00EC1238">
        <w:t>att</w:t>
      </w:r>
      <w:r>
        <w:t xml:space="preserve"> </w:t>
      </w:r>
      <w:r w:rsidRPr="00EC1238">
        <w:t>det allmänna med</w:t>
      </w:r>
      <w:r>
        <w:softHyphen/>
      </w:r>
      <w:r w:rsidRPr="00EC1238">
        <w:t>verkar. Även intresset av att koncentrera åklagarnas resur</w:t>
      </w:r>
      <w:r>
        <w:softHyphen/>
      </w:r>
      <w:r w:rsidRPr="00EC1238">
        <w:t>ser till den brottslig</w:t>
      </w:r>
      <w:r>
        <w:softHyphen/>
      </w:r>
      <w:r w:rsidRPr="00EC1238">
        <w:t xml:space="preserve">het där det finns ett allmänt intresse av </w:t>
      </w:r>
      <w:r w:rsidRPr="00D06454">
        <w:t>ett ingrip</w:t>
      </w:r>
      <w:r w:rsidRPr="00D06454">
        <w:softHyphen/>
        <w:t>ande talar för detta.</w:t>
      </w:r>
      <w:r>
        <w:t xml:space="preserve"> </w:t>
      </w:r>
    </w:p>
    <w:p w14:paraId="07CDADDB" w14:textId="005867D1" w:rsidR="007E687D" w:rsidRPr="00D06454" w:rsidRDefault="00326A5F" w:rsidP="007E687D">
      <w:pPr>
        <w:pStyle w:val="Brdtextmedindrag"/>
      </w:pPr>
      <w:r>
        <w:t xml:space="preserve">I det </w:t>
      </w:r>
      <w:r w:rsidRPr="00D06454">
        <w:t>sammanhanget kan det särskilt lyftas fram att den tekniska ut</w:t>
      </w:r>
      <w:r>
        <w:softHyphen/>
      </w:r>
      <w:r w:rsidRPr="00D06454">
        <w:t xml:space="preserve">vecklingen fört med sig att en mycket bred grupp av </w:t>
      </w:r>
      <w:r>
        <w:t>gärningar</w:t>
      </w:r>
      <w:r w:rsidRPr="00D06454">
        <w:t xml:space="preserve"> numera kan straffas med stöd av bestämmelserna i upphovsrättslagen – allt från privat</w:t>
      </w:r>
      <w:r>
        <w:softHyphen/>
      </w:r>
      <w:r w:rsidRPr="00D06454">
        <w:t>personers enstaka överträdelser som kan ha synnerligen begränsade skade</w:t>
      </w:r>
      <w:r>
        <w:softHyphen/>
      </w:r>
      <w:r w:rsidRPr="00D06454">
        <w:t>verkningar för rättighetshavaren till uppsåtlig brottslighet som sker i ett kommersiellt syfte inom ramen för en omfattande och organiserad brotts</w:t>
      </w:r>
      <w:r w:rsidR="00635EF2">
        <w:softHyphen/>
      </w:r>
      <w:r w:rsidRPr="00D06454">
        <w:t>lig verksamhet. Denna utveckling har skett parallellt med att det in</w:t>
      </w:r>
      <w:r>
        <w:softHyphen/>
      </w:r>
      <w:r w:rsidRPr="00D06454">
        <w:t>förts ett effektivare civilrättsligt sank</w:t>
      </w:r>
      <w:r w:rsidRPr="00D06454">
        <w:softHyphen/>
        <w:t>tions</w:t>
      </w:r>
      <w:r w:rsidRPr="00D06454">
        <w:softHyphen/>
        <w:t>system än det som gällde när de straff</w:t>
      </w:r>
      <w:r>
        <w:softHyphen/>
      </w:r>
      <w:r w:rsidRPr="00D06454">
        <w:t>rättsliga åtals</w:t>
      </w:r>
      <w:r w:rsidRPr="00D06454">
        <w:softHyphen/>
        <w:t>prövnings</w:t>
      </w:r>
      <w:r w:rsidRPr="00D06454">
        <w:softHyphen/>
        <w:t xml:space="preserve">reglerna i upphovsrättslagen utformades. </w:t>
      </w:r>
      <w:r>
        <w:t>Mot den bakgrunden framstår det numera som befogat att i viss mån skärpa åtals</w:t>
      </w:r>
      <w:r>
        <w:softHyphen/>
        <w:t>prövnings</w:t>
      </w:r>
      <w:r>
        <w:softHyphen/>
        <w:t xml:space="preserve">regeln i upphovsrättslagen, trots att ändringen totalt sett får till konsekvens </w:t>
      </w:r>
      <w:r w:rsidRPr="00D06454" w:rsidDel="00A03C99">
        <w:t xml:space="preserve">att </w:t>
      </w:r>
      <w:r w:rsidRPr="00D06454">
        <w:t>möjlighete</w:t>
      </w:r>
      <w:r>
        <w:t>n</w:t>
      </w:r>
      <w:r w:rsidRPr="00D06454">
        <w:t xml:space="preserve"> att väcka </w:t>
      </w:r>
      <w:r>
        <w:t xml:space="preserve">allmänt </w:t>
      </w:r>
      <w:r w:rsidRPr="00D06454">
        <w:t xml:space="preserve">åtal i </w:t>
      </w:r>
      <w:r>
        <w:t>mindre allvarliga intrångs</w:t>
      </w:r>
      <w:r>
        <w:softHyphen/>
      </w:r>
      <w:r w:rsidRPr="00D06454">
        <w:t>mål i någon mån begränsas</w:t>
      </w:r>
      <w:r>
        <w:t xml:space="preserve">, vilket </w:t>
      </w:r>
      <w:proofErr w:type="gramStart"/>
      <w:r>
        <w:t>bl.a.</w:t>
      </w:r>
      <w:proofErr w:type="gramEnd"/>
      <w:r>
        <w:t xml:space="preserve"> </w:t>
      </w:r>
      <w:r w:rsidRPr="00295C34">
        <w:rPr>
          <w:i/>
        </w:rPr>
        <w:t xml:space="preserve">Uppsala </w:t>
      </w:r>
      <w:r>
        <w:rPr>
          <w:i/>
        </w:rPr>
        <w:t>u</w:t>
      </w:r>
      <w:r w:rsidRPr="00295C34">
        <w:rPr>
          <w:i/>
        </w:rPr>
        <w:t>niversitet</w:t>
      </w:r>
      <w:r>
        <w:t xml:space="preserve"> på</w:t>
      </w:r>
      <w:r>
        <w:softHyphen/>
        <w:t>pekar.</w:t>
      </w:r>
    </w:p>
    <w:p w14:paraId="789358C9" w14:textId="77777777" w:rsidR="007E687D" w:rsidRDefault="00326A5F" w:rsidP="007E687D">
      <w:pPr>
        <w:pStyle w:val="Brdtextmedindrag"/>
      </w:pPr>
      <w:r>
        <w:t xml:space="preserve">För såväl varumärkeslagens som upphovsrättslagens del bör alltså </w:t>
      </w:r>
      <w:r w:rsidRPr="00EE3E31">
        <w:t>måls</w:t>
      </w:r>
      <w:r w:rsidRPr="00EE3E31">
        <w:softHyphen/>
        <w:t>ägande</w:t>
      </w:r>
      <w:r>
        <w:softHyphen/>
      </w:r>
      <w:r w:rsidRPr="00EE3E31">
        <w:t>angivelse</w:t>
      </w:r>
      <w:r>
        <w:t xml:space="preserve"> i sig varken vara en förutsättning för </w:t>
      </w:r>
      <w:r w:rsidRPr="00B12279">
        <w:t>åtal eller ensamt kunna leda till en skyldighet för åklagaren att väcka åtal. I många fall kommer det i praktiken inte att innebära någon förändring i förhållande till vad som gällt tidigare. Även fortsättningsvis finns det skäl att anta att målsägan</w:t>
      </w:r>
      <w:r>
        <w:softHyphen/>
      </w:r>
      <w:r w:rsidRPr="00B12279">
        <w:t>den normalt kommer att ange brottet till åtal, eftersom det är så åklagaren typiskt sett får kännedom om brottet. Målsägandens medverkan är dessutom många gånger nödvändig för att brottet ska kunna utredas.</w:t>
      </w:r>
    </w:p>
    <w:p w14:paraId="47C219FE" w14:textId="57883E80" w:rsidR="007E687D" w:rsidRDefault="00326A5F" w:rsidP="007E687D">
      <w:pPr>
        <w:pStyle w:val="Brdtextmedindrag"/>
      </w:pPr>
      <w:r>
        <w:t>När det därefter gäller vilka förutsättningar som i övrigt bör gälla för att väcka allmänt åtal kan följande konstateras.</w:t>
      </w:r>
      <w:bookmarkStart w:id="47" w:name="_Hlk3377233"/>
      <w:r>
        <w:t xml:space="preserve"> </w:t>
      </w:r>
      <w:r w:rsidRPr="002A2445">
        <w:t xml:space="preserve">Varumärkeslagens krav </w:t>
      </w:r>
      <w:r>
        <w:t>på att åtal bara får väckas när det av särskilda skäl är motiverat från allmän syn</w:t>
      </w:r>
      <w:r>
        <w:softHyphen/>
        <w:t xml:space="preserve">punkt </w:t>
      </w:r>
      <w:r w:rsidRPr="002A2445">
        <w:t xml:space="preserve">och den åtalspraxis som finns </w:t>
      </w:r>
      <w:r>
        <w:t xml:space="preserve">kring det regelverket </w:t>
      </w:r>
      <w:r w:rsidRPr="002A2445">
        <w:t>ger ut</w:t>
      </w:r>
      <w:r w:rsidRPr="002A2445">
        <w:softHyphen/>
        <w:t xml:space="preserve">tryck för att åtal </w:t>
      </w:r>
      <w:r w:rsidRPr="0010543C">
        <w:t xml:space="preserve">bara ska väckas </w:t>
      </w:r>
      <w:r>
        <w:t xml:space="preserve">i </w:t>
      </w:r>
      <w:r w:rsidRPr="0010543C">
        <w:t xml:space="preserve">de </w:t>
      </w:r>
      <w:r>
        <w:t xml:space="preserve">allra </w:t>
      </w:r>
      <w:r w:rsidRPr="0010543C">
        <w:t>mest kvali</w:t>
      </w:r>
      <w:r>
        <w:softHyphen/>
      </w:r>
      <w:r w:rsidRPr="0010543C">
        <w:t>ficerade situationerna</w:t>
      </w:r>
      <w:r>
        <w:t xml:space="preserve">. </w:t>
      </w:r>
      <w:bookmarkStart w:id="48" w:name="_Hlk31719472"/>
      <w:bookmarkEnd w:id="47"/>
      <w:r>
        <w:t>Sedan frågan om åtalsprövningsreg</w:t>
      </w:r>
      <w:r w:rsidR="003104AB">
        <w:t>eln</w:t>
      </w:r>
      <w:r>
        <w:t xml:space="preserve"> i varumärkeslagen övervägdes senast har problematiken med de teknikdrivna intrången, som ofta baseras på rent affärs</w:t>
      </w:r>
      <w:r>
        <w:softHyphen/>
        <w:t xml:space="preserve">mässiga överväganden, blivit än mer framträdande. </w:t>
      </w:r>
      <w:bookmarkEnd w:id="48"/>
      <w:r>
        <w:t>Numera utgör den indu</w:t>
      </w:r>
      <w:r>
        <w:softHyphen/>
        <w:t>striella piratverksamheten – som ofta sker via internet – ett allvar</w:t>
      </w:r>
      <w:r>
        <w:softHyphen/>
        <w:t>ligt och växande problem för samhället i stort, och det är mer ange</w:t>
      </w:r>
      <w:r>
        <w:softHyphen/>
        <w:t>läget än tidigare att kunna utnyttja de straff</w:t>
      </w:r>
      <w:r>
        <w:softHyphen/>
        <w:t>rättsliga sanktioner som finns för att komma åt även dessa olovliga förfaranden. Å</w:t>
      </w:r>
      <w:r w:rsidRPr="002534BA">
        <w:t>tals</w:t>
      </w:r>
      <w:r>
        <w:softHyphen/>
      </w:r>
      <w:r w:rsidRPr="002534BA">
        <w:t>prövningsregeln i varu</w:t>
      </w:r>
      <w:r>
        <w:softHyphen/>
      </w:r>
      <w:r w:rsidRPr="002534BA">
        <w:t>märkes</w:t>
      </w:r>
      <w:r>
        <w:softHyphen/>
      </w:r>
      <w:r w:rsidRPr="002534BA">
        <w:t>lagen</w:t>
      </w:r>
      <w:r>
        <w:t xml:space="preserve"> </w:t>
      </w:r>
      <w:r w:rsidRPr="002534BA">
        <w:t xml:space="preserve">ter sig </w:t>
      </w:r>
      <w:r>
        <w:t xml:space="preserve">mot </w:t>
      </w:r>
      <w:proofErr w:type="gramStart"/>
      <w:r>
        <w:t>bl.a.</w:t>
      </w:r>
      <w:proofErr w:type="gramEnd"/>
      <w:r>
        <w:t xml:space="preserve"> den bakgrunden </w:t>
      </w:r>
      <w:r w:rsidRPr="002534BA">
        <w:t xml:space="preserve">som alltför sträng. </w:t>
      </w:r>
      <w:r>
        <w:t xml:space="preserve">Åtal för varumärkesbrott bör därför kunna väckas i något fler fall än tidigare. För att åstadkomma det bör </w:t>
      </w:r>
      <w:r w:rsidRPr="00D06454">
        <w:t>–</w:t>
      </w:r>
      <w:r>
        <w:t xml:space="preserve"> i likhet med vad som redan gäller för upp</w:t>
      </w:r>
      <w:r>
        <w:softHyphen/>
        <w:t>hovs</w:t>
      </w:r>
      <w:r>
        <w:softHyphen/>
        <w:t xml:space="preserve">rättsbrott – åtal kunna väckas i alla situationer där det bedöms motiverat från allmän synpunkt. </w:t>
      </w:r>
    </w:p>
    <w:p w14:paraId="7C6C1297" w14:textId="77777777" w:rsidR="007E687D" w:rsidRPr="006C555D" w:rsidRDefault="00326A5F" w:rsidP="007E687D">
      <w:pPr>
        <w:pStyle w:val="Rubrik5utannumrering"/>
      </w:pPr>
      <w:bookmarkStart w:id="49" w:name="_Hlk3368371"/>
      <w:r>
        <w:lastRenderedPageBreak/>
        <w:t>Å</w:t>
      </w:r>
      <w:r w:rsidRPr="006C555D">
        <w:t>talsprövningsregler</w:t>
      </w:r>
      <w:r>
        <w:t>na</w:t>
      </w:r>
      <w:r w:rsidRPr="006C555D">
        <w:t xml:space="preserve"> i övriga immaterialrättsliga lagar</w:t>
      </w:r>
      <w:r>
        <w:t xml:space="preserve"> bör också ändras</w:t>
      </w:r>
    </w:p>
    <w:p w14:paraId="59122B95" w14:textId="77777777" w:rsidR="007E687D" w:rsidRDefault="00326A5F" w:rsidP="007E687D">
      <w:pPr>
        <w:pStyle w:val="Brdtextmedindrag"/>
        <w:ind w:firstLine="0"/>
      </w:pPr>
      <w:bookmarkStart w:id="50" w:name="_Hlk18417774"/>
      <w:bookmarkEnd w:id="49"/>
      <w:r>
        <w:t>Ett stort antal remissinstanser menar att motsvarande förändringar av åtals</w:t>
      </w:r>
      <w:r>
        <w:softHyphen/>
        <w:t>prövnings</w:t>
      </w:r>
      <w:r>
        <w:softHyphen/>
        <w:t>reglerna bör göras också i övriga immaterialrättsliga lagar, och regeringen instämmer i att det – på samma sätt som gäller för straff</w:t>
      </w:r>
      <w:r>
        <w:softHyphen/>
        <w:t>skalorna – finns uppenbara systematiska skäl som talar för en sådan för</w:t>
      </w:r>
      <w:r>
        <w:softHyphen/>
        <w:t>ändring. Dessutom framstår det även på dessa områden som olämpligt att i förhållande till de grova brott som nu föreslås göra möjligheterna till åtal beroende av målsägande</w:t>
      </w:r>
      <w:r>
        <w:softHyphen/>
        <w:t>angivelse eller att tillämpa olika åtals</w:t>
      </w:r>
      <w:r>
        <w:softHyphen/>
        <w:t>prövnings</w:t>
      </w:r>
      <w:r>
        <w:softHyphen/>
        <w:t>regler beroende på brottets svårhetsgrad.</w:t>
      </w:r>
    </w:p>
    <w:bookmarkEnd w:id="50"/>
    <w:p w14:paraId="291ECF5E" w14:textId="2777AC85" w:rsidR="007E687D" w:rsidRDefault="00326A5F" w:rsidP="007E687D">
      <w:pPr>
        <w:pStyle w:val="Brdtextmedindrag"/>
      </w:pPr>
      <w:r>
        <w:t>När det gäller skyddet för kretsmönster har hit</w:t>
      </w:r>
      <w:r>
        <w:softHyphen/>
        <w:t>tills</w:t>
      </w:r>
      <w:r>
        <w:softHyphen/>
        <w:t>varande bestämmelse nära anslutit till motsvarande reg</w:t>
      </w:r>
      <w:r w:rsidR="003104AB">
        <w:t>el</w:t>
      </w:r>
      <w:r>
        <w:t xml:space="preserve"> i upp</w:t>
      </w:r>
      <w:r>
        <w:softHyphen/>
        <w:t>hovs</w:t>
      </w:r>
      <w:r>
        <w:softHyphen/>
      </w:r>
      <w:r>
        <w:softHyphen/>
      </w:r>
      <w:r>
        <w:softHyphen/>
        <w:t>rättslagen. En anledning till det är att de olika skyddsformerna ofta tilläm</w:t>
      </w:r>
      <w:r>
        <w:softHyphen/>
        <w:t>pas under olika stadier av framtagandet av samma produkt (</w:t>
      </w:r>
      <w:proofErr w:type="gramStart"/>
      <w:r w:rsidRPr="00D21CB3">
        <w:t>t.ex.</w:t>
      </w:r>
      <w:proofErr w:type="gramEnd"/>
      <w:r w:rsidRPr="00D21CB3">
        <w:t xml:space="preserve"> kan en ritning till ett kommande kretsmönster ha upphovsrättsligt skydd)</w:t>
      </w:r>
      <w:r>
        <w:t>. De för</w:t>
      </w:r>
      <w:r>
        <w:softHyphen/>
        <w:t>ändringar som nu föreslås innebär en viss skärpning av förut</w:t>
      </w:r>
      <w:r>
        <w:softHyphen/>
        <w:t>sättning</w:t>
      </w:r>
      <w:r>
        <w:softHyphen/>
        <w:t xml:space="preserve">arna för att väcka åtal för upphovsrättsliga intrång på så sätt att det </w:t>
      </w:r>
      <w:bookmarkStart w:id="51" w:name="_Hlk18418202"/>
      <w:r>
        <w:t>alltid kommer krävas att åtal är motiverat från allmän synpunkt. Det framstår som orimligt att målsäganden vid intrång i ett kretsmönster fortsättningsvis ska ha ett större utrymme att påverka åtals</w:t>
      </w:r>
      <w:r>
        <w:softHyphen/>
        <w:t>frågan än denne har vid ett intrång i ett upphovsrättsligt skydd. Mot</w:t>
      </w:r>
      <w:r>
        <w:softHyphen/>
        <w:t xml:space="preserve">svarande förändringar bör därför göras i </w:t>
      </w:r>
      <w:r w:rsidRPr="00162844">
        <w:t>kretsmönsterlagen.</w:t>
      </w:r>
      <w:r>
        <w:t xml:space="preserve"> </w:t>
      </w:r>
      <w:bookmarkEnd w:id="51"/>
    </w:p>
    <w:p w14:paraId="1E0613A1" w14:textId="77777777" w:rsidR="007E687D" w:rsidRDefault="00326A5F" w:rsidP="007E687D">
      <w:pPr>
        <w:pStyle w:val="Brdtextmedindrag"/>
      </w:pPr>
      <w:r>
        <w:t>När det gäller de övriga lagarna motsvarar åtalsprövningsreglerna där den som i dag finns i varumärkeslagen. Att låta även dessa lagar omfattas av de förändringar som nu föreslås skulle alltså sänka kraven för att väcka åtal något. Mot detta talar i viss mån det förhållandet att intrångs</w:t>
      </w:r>
      <w:r>
        <w:softHyphen/>
        <w:t>problemati</w:t>
      </w:r>
      <w:r>
        <w:softHyphen/>
        <w:t>ken på dessa områden inte är lika omfattande som på upphovs</w:t>
      </w:r>
      <w:r>
        <w:softHyphen/>
        <w:t>rätts- och varumärkesområdena.</w:t>
      </w:r>
      <w:r w:rsidRPr="00F54D71">
        <w:t xml:space="preserve"> </w:t>
      </w:r>
      <w:r>
        <w:t>Storskaliga, kommersiella och strategiskt planerade intrång i patent, mönsterskydd, växtförädlarrätt och företags</w:t>
      </w:r>
      <w:r>
        <w:softHyphen/>
        <w:t xml:space="preserve">namn tycks inte vara lika vanligt förekommande i Sverige. </w:t>
      </w:r>
    </w:p>
    <w:p w14:paraId="6A2BD017" w14:textId="352243B5" w:rsidR="007E687D" w:rsidRDefault="00326A5F" w:rsidP="007E687D">
      <w:pPr>
        <w:pStyle w:val="Brdtextmedindrag"/>
      </w:pPr>
      <w:r>
        <w:t xml:space="preserve">Samtidigt är det svårt att förutse vad den tekniska utvecklingen och den ökade internationaliseringen av brottsligheten som pågår kommer att leda till när det gäller intrång på dessa områden. </w:t>
      </w:r>
      <w:r w:rsidRPr="00DF506D">
        <w:t>Som flera remiss</w:t>
      </w:r>
      <w:r>
        <w:softHyphen/>
      </w:r>
      <w:r w:rsidRPr="00DF506D">
        <w:t xml:space="preserve">instanser, </w:t>
      </w:r>
      <w:proofErr w:type="gramStart"/>
      <w:r w:rsidRPr="00DF506D">
        <w:t>bl.a.</w:t>
      </w:r>
      <w:proofErr w:type="gramEnd"/>
      <w:r w:rsidRPr="00DF506D">
        <w:t xml:space="preserve"> </w:t>
      </w:r>
      <w:r w:rsidRPr="00DF506D">
        <w:rPr>
          <w:i/>
        </w:rPr>
        <w:t>PMD</w:t>
      </w:r>
      <w:r w:rsidRPr="00DF506D">
        <w:t xml:space="preserve">, </w:t>
      </w:r>
      <w:r w:rsidRPr="00DF506D">
        <w:rPr>
          <w:i/>
        </w:rPr>
        <w:t>PMÖD</w:t>
      </w:r>
      <w:r w:rsidRPr="00DF506D">
        <w:t xml:space="preserve">, </w:t>
      </w:r>
      <w:r w:rsidRPr="00DF506D">
        <w:rPr>
          <w:i/>
        </w:rPr>
        <w:t>Svenskt</w:t>
      </w:r>
      <w:r w:rsidRPr="00DF506D">
        <w:t xml:space="preserve"> </w:t>
      </w:r>
      <w:r w:rsidRPr="00DF506D">
        <w:rPr>
          <w:i/>
        </w:rPr>
        <w:t>Näringsliv</w:t>
      </w:r>
      <w:r w:rsidRPr="00DF506D">
        <w:t xml:space="preserve"> och </w:t>
      </w:r>
      <w:r w:rsidRPr="00DF506D">
        <w:rPr>
          <w:i/>
        </w:rPr>
        <w:t>Lunds</w:t>
      </w:r>
      <w:r w:rsidRPr="00DF506D">
        <w:t xml:space="preserve"> och </w:t>
      </w:r>
      <w:r w:rsidRPr="00DF506D">
        <w:rPr>
          <w:i/>
        </w:rPr>
        <w:t xml:space="preserve">Uppsala </w:t>
      </w:r>
      <w:r>
        <w:rPr>
          <w:i/>
        </w:rPr>
        <w:t>u</w:t>
      </w:r>
      <w:r w:rsidRPr="00DF506D">
        <w:rPr>
          <w:i/>
        </w:rPr>
        <w:t>niversitet</w:t>
      </w:r>
      <w:r w:rsidRPr="00DF506D">
        <w:t>, pekar på är det dessutom vanligt att de immaterial</w:t>
      </w:r>
      <w:r w:rsidRPr="00DF506D">
        <w:softHyphen/>
        <w:t>rättsliga skydden över</w:t>
      </w:r>
      <w:r>
        <w:softHyphen/>
      </w:r>
      <w:r w:rsidRPr="00DF506D">
        <w:t>lappar varandra och skyddet för företags</w:t>
      </w:r>
      <w:r w:rsidRPr="00DF506D">
        <w:softHyphen/>
        <w:t>namn och varu</w:t>
      </w:r>
      <w:r w:rsidRPr="00DF506D">
        <w:softHyphen/>
        <w:t xml:space="preserve">märken gäller </w:t>
      </w:r>
      <w:r>
        <w:t>där</w:t>
      </w:r>
      <w:r>
        <w:softHyphen/>
        <w:t>utöver</w:t>
      </w:r>
      <w:r w:rsidRPr="00DF506D">
        <w:t xml:space="preserve"> </w:t>
      </w:r>
      <w:r>
        <w:t xml:space="preserve">även </w:t>
      </w:r>
      <w:r w:rsidRPr="00DF506D">
        <w:t>korsvis</w:t>
      </w:r>
      <w:r>
        <w:t xml:space="preserve"> (se också avsnitt 5)</w:t>
      </w:r>
      <w:r w:rsidRPr="00DF506D">
        <w:t>. Att under sådana förut</w:t>
      </w:r>
      <w:r w:rsidRPr="00DF506D">
        <w:softHyphen/>
        <w:t>sättningar ha olika åtalsprövningsregler i de immaterial</w:t>
      </w:r>
      <w:r>
        <w:softHyphen/>
      </w:r>
      <w:r w:rsidRPr="00DF506D">
        <w:t>rättsliga lagarna kan skapa osäkerhet och onödiga val</w:t>
      </w:r>
      <w:r w:rsidRPr="00DF506D">
        <w:softHyphen/>
        <w:t>situationer kring hur en straff</w:t>
      </w:r>
      <w:r w:rsidRPr="00DF506D">
        <w:softHyphen/>
        <w:t>rättslig talan bör utformas.</w:t>
      </w:r>
    </w:p>
    <w:p w14:paraId="2DDB02EF" w14:textId="01072523" w:rsidR="007E687D" w:rsidRDefault="00326A5F" w:rsidP="007E687D">
      <w:pPr>
        <w:pStyle w:val="Brdtextmedindrag"/>
      </w:pPr>
      <w:bookmarkStart w:id="52" w:name="_Hlk18420850"/>
      <w:r w:rsidRPr="00DF506D">
        <w:t xml:space="preserve">Därtill kommer att </w:t>
      </w:r>
      <w:r>
        <w:t xml:space="preserve">ett </w:t>
      </w:r>
      <w:r w:rsidRPr="00DF506D">
        <w:t xml:space="preserve">intrång i </w:t>
      </w:r>
      <w:r>
        <w:t>dessa</w:t>
      </w:r>
      <w:r w:rsidRPr="00DF506D">
        <w:t xml:space="preserve"> rättigheter natur</w:t>
      </w:r>
      <w:r w:rsidRPr="00DF506D">
        <w:softHyphen/>
        <w:t>ligtvis kan vara lika allvarlig</w:t>
      </w:r>
      <w:r>
        <w:t>t</w:t>
      </w:r>
      <w:r w:rsidRPr="00DF506D">
        <w:t>, samhällsskadlig</w:t>
      </w:r>
      <w:r>
        <w:t>t</w:t>
      </w:r>
      <w:r w:rsidRPr="00DF506D">
        <w:t xml:space="preserve"> och omfattande som </w:t>
      </w:r>
      <w:r>
        <w:t xml:space="preserve">ett </w:t>
      </w:r>
      <w:r w:rsidRPr="00DF506D">
        <w:t>in</w:t>
      </w:r>
      <w:r w:rsidRPr="00DF506D">
        <w:softHyphen/>
        <w:t>trång i en upp</w:t>
      </w:r>
      <w:r>
        <w:softHyphen/>
      </w:r>
      <w:r w:rsidRPr="00DF506D">
        <w:t>hovs</w:t>
      </w:r>
      <w:r>
        <w:softHyphen/>
      </w:r>
      <w:r w:rsidRPr="00DF506D">
        <w:t>rätt eller ett varumärke och</w:t>
      </w:r>
      <w:r>
        <w:t xml:space="preserve"> det kan</w:t>
      </w:r>
      <w:r w:rsidRPr="00DF506D">
        <w:t xml:space="preserve"> dessutom drabba en enskild, </w:t>
      </w:r>
      <w:proofErr w:type="gramStart"/>
      <w:r w:rsidRPr="00DF506D">
        <w:t>t.ex.</w:t>
      </w:r>
      <w:proofErr w:type="gramEnd"/>
      <w:r w:rsidRPr="00DF506D">
        <w:t xml:space="preserve"> en upp</w:t>
      </w:r>
      <w:r>
        <w:softHyphen/>
      </w:r>
      <w:r w:rsidRPr="00DF506D">
        <w:t>finnare</w:t>
      </w:r>
      <w:r>
        <w:t>, hårt</w:t>
      </w:r>
      <w:r w:rsidRPr="00DF506D">
        <w:t>.</w:t>
      </w:r>
      <w:r>
        <w:t xml:space="preserve"> Det går inte heller i denna fråga att komma ifrån att en striktare åtals</w:t>
      </w:r>
      <w:r>
        <w:softHyphen/>
        <w:t>prövning i vissa fall kan ge intrycket av att vissa immateriella rättig</w:t>
      </w:r>
      <w:r>
        <w:softHyphen/>
        <w:t xml:space="preserve">heter är mer skyddsvärda än andra. Det gäller särskilt i förhållande till enskilda rättighetshavare. En sådan ordning skulle också kunna skapa incitament att fokusera på en viss typ av intrång, </w:t>
      </w:r>
      <w:proofErr w:type="gramStart"/>
      <w:r>
        <w:t>t.ex.</w:t>
      </w:r>
      <w:proofErr w:type="gramEnd"/>
      <w:r>
        <w:t xml:space="preserve"> i gränslandet mellan mönster</w:t>
      </w:r>
      <w:r>
        <w:softHyphen/>
        <w:t>skydd och upphovsrätt. Enligt regeringens uppfattning bör därför samma åtals</w:t>
      </w:r>
      <w:r>
        <w:softHyphen/>
        <w:t>prövnings</w:t>
      </w:r>
      <w:r>
        <w:softHyphen/>
        <w:t>reg</w:t>
      </w:r>
      <w:r w:rsidR="000722B8">
        <w:t>ler</w:t>
      </w:r>
      <w:r>
        <w:t xml:space="preserve"> införas i samtliga immaterialrättsliga lagar. </w:t>
      </w:r>
      <w:r>
        <w:lastRenderedPageBreak/>
        <w:t xml:space="preserve">Det innebär alltså att </w:t>
      </w:r>
      <w:r w:rsidRPr="00D12FE1">
        <w:t>kravet på målsägande</w:t>
      </w:r>
      <w:r>
        <w:softHyphen/>
      </w:r>
      <w:r w:rsidRPr="00D12FE1">
        <w:t>angivelse</w:t>
      </w:r>
      <w:r>
        <w:t xml:space="preserve"> bör tas bort och att allmänt åtal bör kunna väckas när det är motiverat från allmän synpunkt.</w:t>
      </w:r>
    </w:p>
    <w:bookmarkEnd w:id="52"/>
    <w:p w14:paraId="10CDD186" w14:textId="1D90E532" w:rsidR="007E687D" w:rsidRDefault="00326A5F" w:rsidP="007E687D">
      <w:pPr>
        <w:pStyle w:val="Brdtextmedindrag"/>
      </w:pPr>
      <w:r>
        <w:t xml:space="preserve">Såvitt avser intrång i patent finns det alltså inte någon anledning att vare sig – som </w:t>
      </w:r>
      <w:r w:rsidRPr="007550B2">
        <w:rPr>
          <w:i/>
        </w:rPr>
        <w:t>AIPPI</w:t>
      </w:r>
      <w:r>
        <w:t xml:space="preserve"> i praktiken föreslår – begränsa möjligheten att väcka allmänt åtal till enbart grova brott eller – som </w:t>
      </w:r>
      <w:r w:rsidRPr="005B34B1">
        <w:rPr>
          <w:i/>
        </w:rPr>
        <w:t>Svenska Uppfinnare</w:t>
      </w:r>
      <w:r>
        <w:rPr>
          <w:i/>
        </w:rPr>
        <w:softHyphen/>
      </w:r>
      <w:r w:rsidRPr="005B34B1">
        <w:rPr>
          <w:i/>
        </w:rPr>
        <w:t>föreningen</w:t>
      </w:r>
      <w:r w:rsidRPr="005B34B1">
        <w:t xml:space="preserve"> </w:t>
      </w:r>
      <w:r>
        <w:t xml:space="preserve">och </w:t>
      </w:r>
      <w:r w:rsidRPr="005B34B1">
        <w:rPr>
          <w:i/>
        </w:rPr>
        <w:t>Uppfinnarkollegiet</w:t>
      </w:r>
      <w:r w:rsidRPr="005B34B1">
        <w:t xml:space="preserve"> </w:t>
      </w:r>
      <w:r>
        <w:t>föreslår – helt ta bort åtals</w:t>
      </w:r>
      <w:r>
        <w:softHyphen/>
        <w:t>pröv</w:t>
      </w:r>
      <w:r>
        <w:softHyphen/>
        <w:t>nings</w:t>
      </w:r>
      <w:r>
        <w:softHyphen/>
        <w:t xml:space="preserve">regeln vid patentintrång. </w:t>
      </w:r>
      <w:r w:rsidRPr="009A49E8">
        <w:t xml:space="preserve">När det gäller patentlagen </w:t>
      </w:r>
      <w:r w:rsidRPr="00352D70">
        <w:t xml:space="preserve">bör </w:t>
      </w:r>
      <w:r>
        <w:t>emellertid</w:t>
      </w:r>
      <w:r w:rsidRPr="00352D70">
        <w:t xml:space="preserve"> följande </w:t>
      </w:r>
      <w:r>
        <w:t>lyftas fram</w:t>
      </w:r>
      <w:r w:rsidRPr="00352D70">
        <w:t>. I</w:t>
      </w:r>
      <w:r w:rsidRPr="00AC6C37">
        <w:t xml:space="preserve"> tidigare lagstiftningsärenden </w:t>
      </w:r>
      <w:r w:rsidRPr="002610E2">
        <w:t xml:space="preserve">har det </w:t>
      </w:r>
      <w:r>
        <w:t>konstater</w:t>
      </w:r>
      <w:r w:rsidRPr="00D359ED">
        <w:t>ats</w:t>
      </w:r>
      <w:r>
        <w:t xml:space="preserve"> att mål om patentintrång är särskilt komplicerade och därför mindre lämpliga för allmän åklagare att handlägga. Det har vidare understrukits att </w:t>
      </w:r>
      <w:r w:rsidRPr="009A49E8">
        <w:t>straffansvar för patent</w:t>
      </w:r>
      <w:r w:rsidRPr="009A49E8">
        <w:softHyphen/>
        <w:t>intrång som regel bara bör aktualiseras i grövre och mer uppen</w:t>
      </w:r>
      <w:r>
        <w:softHyphen/>
      </w:r>
      <w:r w:rsidRPr="009A49E8">
        <w:t>bara fall, och att övriga mål i</w:t>
      </w:r>
      <w:r>
        <w:t xml:space="preserve"> </w:t>
      </w:r>
      <w:r w:rsidRPr="009A49E8">
        <w:t>stället ska handläggas som civila patent</w:t>
      </w:r>
      <w:r>
        <w:softHyphen/>
      </w:r>
      <w:r w:rsidRPr="009A49E8">
        <w:t>processer mellan större</w:t>
      </w:r>
      <w:r>
        <w:t xml:space="preserve"> företag </w:t>
      </w:r>
      <w:r w:rsidRPr="00977C26">
        <w:t xml:space="preserve">där frågan om straffrättsligt ansvar aldrig blir aktuell (se prop. 1966:40 s. 205 och </w:t>
      </w:r>
      <w:r>
        <w:t>206</w:t>
      </w:r>
      <w:r w:rsidRPr="00977C26">
        <w:t xml:space="preserve">). Detta är ståndpunkter som </w:t>
      </w:r>
      <w:r>
        <w:t xml:space="preserve">i viss mån </w:t>
      </w:r>
      <w:r w:rsidRPr="00977C26">
        <w:t>åter</w:t>
      </w:r>
      <w:r>
        <w:softHyphen/>
      </w:r>
      <w:r>
        <w:softHyphen/>
      </w:r>
      <w:r w:rsidRPr="00977C26">
        <w:t>upprepats och vidare</w:t>
      </w:r>
      <w:r w:rsidRPr="00977C26">
        <w:softHyphen/>
        <w:t xml:space="preserve">utvecklats i </w:t>
      </w:r>
      <w:proofErr w:type="gramStart"/>
      <w:r w:rsidRPr="00977C26">
        <w:t>bl.a.</w:t>
      </w:r>
      <w:proofErr w:type="gramEnd"/>
      <w:r w:rsidRPr="00977C26">
        <w:t xml:space="preserve"> Patentlags</w:t>
      </w:r>
      <w:r w:rsidRPr="00977C26">
        <w:softHyphen/>
        <w:t>utredningens be</w:t>
      </w:r>
      <w:r>
        <w:softHyphen/>
      </w:r>
      <w:r w:rsidRPr="00977C26">
        <w:t>tänk</w:t>
      </w:r>
      <w:r>
        <w:softHyphen/>
      </w:r>
      <w:r w:rsidRPr="00977C26">
        <w:t xml:space="preserve">ande (SOU 2015:41) som för närvarande bereds </w:t>
      </w:r>
      <w:r>
        <w:t>i</w:t>
      </w:r>
      <w:r w:rsidRPr="00977C26">
        <w:t xml:space="preserve"> Regerings</w:t>
      </w:r>
      <w:r>
        <w:softHyphen/>
      </w:r>
      <w:r w:rsidRPr="00977C26">
        <w:t>kansliet.</w:t>
      </w:r>
      <w:r>
        <w:t xml:space="preserve"> </w:t>
      </w:r>
    </w:p>
    <w:p w14:paraId="42EBB59B" w14:textId="77777777" w:rsidR="007E687D" w:rsidRDefault="00326A5F" w:rsidP="007E687D">
      <w:pPr>
        <w:pStyle w:val="Brdtextmedindrag"/>
      </w:pPr>
      <w:r w:rsidRPr="007E0CB3">
        <w:t>Visserligen är det riktigt att patentintrången, och intrången i växt</w:t>
      </w:r>
      <w:r>
        <w:softHyphen/>
      </w:r>
      <w:r w:rsidRPr="007E0CB3">
        <w:t>förädlar</w:t>
      </w:r>
      <w:r>
        <w:softHyphen/>
      </w:r>
      <w:r w:rsidRPr="007E0CB3">
        <w:t>rätt som står patentintrången nära, ansetts vara särskilt svår</w:t>
      </w:r>
      <w:r>
        <w:softHyphen/>
      </w:r>
      <w:r w:rsidRPr="007E0CB3">
        <w:t xml:space="preserve">bedömda. Det kommer </w:t>
      </w:r>
      <w:proofErr w:type="gramStart"/>
      <w:r w:rsidRPr="007E0CB3">
        <w:t>bl.a.</w:t>
      </w:r>
      <w:proofErr w:type="gramEnd"/>
      <w:r w:rsidRPr="007E0CB3">
        <w:t xml:space="preserve"> till uttryck i att det i dessa lagar finns sär</w:t>
      </w:r>
      <w:r w:rsidRPr="007E0CB3">
        <w:softHyphen/>
        <w:t xml:space="preserve">skilda bestämmelser om rättens sammansättning. Sedan år 2008 finns </w:t>
      </w:r>
      <w:r>
        <w:t xml:space="preserve">det </w:t>
      </w:r>
      <w:r w:rsidRPr="007E0CB3">
        <w:t>dock sär</w:t>
      </w:r>
      <w:r>
        <w:softHyphen/>
      </w:r>
      <w:r w:rsidRPr="007E0CB3">
        <w:t>skilda åklagare som har till uppgift att hantera immaterialrättsliga mål.</w:t>
      </w:r>
      <w:r>
        <w:t xml:space="preserve"> De tillsattes i samband med att diskussionen om olaglig fildelning var som störst men deras uppgift är inte begränsad till upphovsrättsintrång. Tanken är tvärtom att de ska kunna hantera även andra immaterialrättsbrott. Ä</w:t>
      </w:r>
      <w:r w:rsidRPr="00EE1800">
        <w:t>ven Polis</w:t>
      </w:r>
      <w:r w:rsidRPr="00EE1800">
        <w:softHyphen/>
        <w:t>myndig</w:t>
      </w:r>
      <w:r w:rsidRPr="00EE1800">
        <w:softHyphen/>
        <w:t>heten har numera specialutbildad personal för att utreda immat</w:t>
      </w:r>
      <w:r w:rsidRPr="00EE1800">
        <w:softHyphen/>
        <w:t>erial</w:t>
      </w:r>
      <w:r>
        <w:softHyphen/>
      </w:r>
      <w:r w:rsidRPr="00EE1800">
        <w:t>rättsbrott</w:t>
      </w:r>
      <w:r>
        <w:t>.</w:t>
      </w:r>
    </w:p>
    <w:p w14:paraId="67A2D06D" w14:textId="77777777" w:rsidR="007E687D" w:rsidRDefault="00326A5F" w:rsidP="007E687D">
      <w:pPr>
        <w:pStyle w:val="Brdtextmedindrag"/>
      </w:pPr>
      <w:r>
        <w:t>Det förhållandet att patentintrången ofta är mycket svåra att utreda och bedöma utgör inte heller i sig ett skäl för att möjligheterna att väcka åtal för uppenbara fall av intrång bör vara mer begränsade än på immaterial</w:t>
      </w:r>
      <w:r>
        <w:softHyphen/>
        <w:t>rätts</w:t>
      </w:r>
      <w:r>
        <w:softHyphen/>
        <w:t>området i övrigt. Enskilda uppfinnare har naturligtvis en berättigad förväntan att få samhällets skydd när deras prestationer utnyttjas medvetet och olovligen av någon annan, på samma sätt som en upphovsman eller varumärkes</w:t>
      </w:r>
      <w:r>
        <w:softHyphen/>
        <w:t xml:space="preserve">innehavare har i samma situation. </w:t>
      </w:r>
      <w:bookmarkStart w:id="53" w:name="_Hlk15983951"/>
    </w:p>
    <w:p w14:paraId="5D93766C" w14:textId="15578824" w:rsidR="007E687D" w:rsidRDefault="00326A5F" w:rsidP="007E687D">
      <w:pPr>
        <w:pStyle w:val="Brdtextmedindrag"/>
      </w:pPr>
      <w:bookmarkStart w:id="54" w:name="_Hlk18930859"/>
      <w:r>
        <w:t xml:space="preserve">Att </w:t>
      </w:r>
      <w:r w:rsidRPr="00DB66A5">
        <w:t>patentintrång</w:t>
      </w:r>
      <w:r>
        <w:t xml:space="preserve"> </w:t>
      </w:r>
      <w:r w:rsidRPr="00DB66A5">
        <w:t>typiskt sett är svårbedömda</w:t>
      </w:r>
      <w:r>
        <w:t xml:space="preserve"> kommer dock att få genom</w:t>
      </w:r>
      <w:r>
        <w:softHyphen/>
        <w:t>slag även framöver</w:t>
      </w:r>
      <w:bookmarkEnd w:id="53"/>
      <w:r>
        <w:t xml:space="preserve">. Det kan </w:t>
      </w:r>
      <w:proofErr w:type="gramStart"/>
      <w:r>
        <w:t>t.ex.</w:t>
      </w:r>
      <w:proofErr w:type="gramEnd"/>
      <w:r>
        <w:t xml:space="preserve"> noteras att det i dag i praktiken inte förekommer att patentintrång blir föremål för åtal, trots att åtals</w:t>
      </w:r>
      <w:r>
        <w:softHyphen/>
        <w:t>prövnings</w:t>
      </w:r>
      <w:r>
        <w:softHyphen/>
        <w:t>reg</w:t>
      </w:r>
      <w:r w:rsidR="000722B8">
        <w:t>eln</w:t>
      </w:r>
      <w:r>
        <w:t xml:space="preserve"> är utformad på samma sätt som för varumärkesintrång.</w:t>
      </w:r>
      <w:bookmarkEnd w:id="54"/>
      <w:r>
        <w:t xml:space="preserve"> Därtill kommer att de förändringar som nu föreslås alltjämt innebär att en åtals</w:t>
      </w:r>
      <w:r>
        <w:softHyphen/>
        <w:t>begränsning ska gälla för patentintrången. Åtalet ska vara</w:t>
      </w:r>
      <w:r w:rsidDel="002610E2">
        <w:t xml:space="preserve"> </w:t>
      </w:r>
      <w:r>
        <w:t>motiverat från allmän synpunkt. Inom</w:t>
      </w:r>
      <w:r w:rsidDel="00506A16">
        <w:t xml:space="preserve"> </w:t>
      </w:r>
      <w:r>
        <w:t>ramarna för den bedömningen måste naturligt</w:t>
      </w:r>
      <w:r>
        <w:softHyphen/>
        <w:t>vis de särskilda förutsättningar som gäller på just patentområdet beaktas. Dessa förhållanden och kravet på subjektiv täckning (för normal</w:t>
      </w:r>
      <w:r>
        <w:softHyphen/>
        <w:t xml:space="preserve">gradiga </w:t>
      </w:r>
      <w:proofErr w:type="gramStart"/>
      <w:r>
        <w:t>brott uppsåt</w:t>
      </w:r>
      <w:proofErr w:type="gramEnd"/>
      <w:r>
        <w:t xml:space="preserve"> eller grov oaktsamhet och för grova brott upp</w:t>
      </w:r>
      <w:r>
        <w:softHyphen/>
        <w:t>såt) kommer även fortsättningsvis få till effekt att straffansvar för intrång i patent främst aktualiseras vid klara och tydliga fall av intrång, och inte när det t.ex. är svårt att fastställa om ett intrång begåtts objek</w:t>
      </w:r>
      <w:r>
        <w:softHyphen/>
        <w:t>tivt sett. Komplicerade civil</w:t>
      </w:r>
      <w:r>
        <w:softHyphen/>
        <w:t>rättsliga bedömningar av om intrång föreligger bör med andra ord inte heller framöver ankomma på åklagare utan får i stället handläggas inom ramen för en civil process.</w:t>
      </w:r>
    </w:p>
    <w:p w14:paraId="5778841B" w14:textId="74B22467" w:rsidR="007E687D" w:rsidRPr="008E641A" w:rsidRDefault="00326A5F" w:rsidP="00DC16F5">
      <w:pPr>
        <w:pStyle w:val="Rubrik1"/>
        <w:spacing w:before="0"/>
      </w:pPr>
      <w:bookmarkStart w:id="55" w:name="_Toc34297814"/>
      <w:bookmarkStart w:id="56" w:name="_Toc36716749"/>
      <w:r>
        <w:lastRenderedPageBreak/>
        <w:t>Förverkande och beslag</w:t>
      </w:r>
      <w:bookmarkEnd w:id="55"/>
      <w:bookmarkEnd w:id="56"/>
    </w:p>
    <w:bookmarkEnd w:id="32"/>
    <w:p w14:paraId="21475D7B" w14:textId="77777777" w:rsidR="007E687D" w:rsidRDefault="00326A5F" w:rsidP="007E687D">
      <w:pPr>
        <w:pStyle w:val="Brdtextram"/>
      </w:pPr>
      <w:r>
        <w:rPr>
          <w:b/>
        </w:rPr>
        <w:t>Regeringens</w:t>
      </w:r>
      <w:r w:rsidRPr="00903496">
        <w:rPr>
          <w:b/>
        </w:rPr>
        <w:t xml:space="preserve"> bedömning:</w:t>
      </w:r>
      <w:r>
        <w:t xml:space="preserve"> Det bör inte införas nya bestämmelser i de immaterialrättsliga lagarna om beslag av egendom som skäligen kan antas bli föremål för förverkande. Det finns inte heller något behov av lagändringar när det gäller hanteringen av domännamn som förverkats.</w:t>
      </w:r>
    </w:p>
    <w:p w14:paraId="49DA0BC1" w14:textId="77777777" w:rsidR="007E687D" w:rsidRDefault="007E687D" w:rsidP="007E687D">
      <w:pPr>
        <w:pStyle w:val="Brdtextmedindrag"/>
      </w:pPr>
    </w:p>
    <w:p w14:paraId="4D01BD4F" w14:textId="7DE5F1C6" w:rsidR="007E687D" w:rsidRDefault="00326A5F" w:rsidP="00CB0324">
      <w:pPr>
        <w:pStyle w:val="Brdtextmedindrag"/>
      </w:pPr>
      <w:r w:rsidRPr="00903496">
        <w:rPr>
          <w:b/>
        </w:rPr>
        <w:t xml:space="preserve">Utredningen </w:t>
      </w:r>
      <w:r w:rsidRPr="002E244E">
        <w:rPr>
          <w:b/>
        </w:rPr>
        <w:t>föreslår</w:t>
      </w:r>
      <w:r>
        <w:t>, till skillnad från regeringen, att all slags egen</w:t>
      </w:r>
      <w:r>
        <w:softHyphen/>
        <w:t xml:space="preserve">dom som skäligen kan antas vara förverkad enligt upphovsrättslagen eller varumärkeslagen ska kunna tas i beslag. </w:t>
      </w:r>
      <w:r w:rsidRPr="00C412DF">
        <w:t>I övrigt överensstämmer utredning</w:t>
      </w:r>
      <w:r w:rsidRPr="00C412DF">
        <w:softHyphen/>
        <w:t xml:space="preserve">ens och regeringens bedömning i denna del </w:t>
      </w:r>
      <w:r w:rsidR="00C412DF">
        <w:t>(SOU 2018:6 s. </w:t>
      </w:r>
      <w:proofErr w:type="gramStart"/>
      <w:r w:rsidR="00C412DF">
        <w:t>59−79</w:t>
      </w:r>
      <w:proofErr w:type="gramEnd"/>
      <w:r w:rsidR="00C412DF">
        <w:t>).</w:t>
      </w:r>
    </w:p>
    <w:p w14:paraId="56C86381" w14:textId="77777777" w:rsidR="007E687D" w:rsidRDefault="00326A5F" w:rsidP="007E687D">
      <w:pPr>
        <w:pStyle w:val="Brdtextmedindrag"/>
      </w:pPr>
      <w:r w:rsidRPr="00903496">
        <w:rPr>
          <w:b/>
        </w:rPr>
        <w:t>Remissinstanserna:</w:t>
      </w:r>
      <w:r>
        <w:t xml:space="preserve"> Ingen remissinstans ifrågasätter i och för sig att det är en rimlig utgångspunkt att all slags egendom som skäligen kan antas vara förverkad också borde kunna säkras. Flera remissinstanser, bland annat </w:t>
      </w:r>
      <w:r w:rsidRPr="00903496">
        <w:rPr>
          <w:i/>
        </w:rPr>
        <w:t>Ekobrottsmyndigheten, Internetstiftelsen i Sverige (IIS), Tullverket, Stockholms tingsrätt (Patent- och marknadsdomstolen</w:t>
      </w:r>
      <w:r w:rsidRPr="0081262A">
        <w:rPr>
          <w:iCs/>
        </w:rPr>
        <w:t>,</w:t>
      </w:r>
      <w:r w:rsidRPr="00903496">
        <w:rPr>
          <w:i/>
        </w:rPr>
        <w:t xml:space="preserve"> PMD) </w:t>
      </w:r>
      <w:r w:rsidRPr="000E74E9">
        <w:t>och</w:t>
      </w:r>
      <w:r w:rsidRPr="00903496">
        <w:rPr>
          <w:i/>
        </w:rPr>
        <w:t xml:space="preserve"> Svea hovrätt (Patent- och marknadsöverdomstolen</w:t>
      </w:r>
      <w:r w:rsidRPr="0081262A">
        <w:rPr>
          <w:iCs/>
        </w:rPr>
        <w:t>,</w:t>
      </w:r>
      <w:r w:rsidRPr="00903496">
        <w:rPr>
          <w:i/>
        </w:rPr>
        <w:t xml:space="preserve"> PMÖD)</w:t>
      </w:r>
      <w:r>
        <w:rPr>
          <w:i/>
        </w:rPr>
        <w:t>,</w:t>
      </w:r>
      <w:r>
        <w:t xml:space="preserve"> ifrågasätter dock utredningens förslag till lösning i speciallagstiftning. Om egendom (</w:t>
      </w:r>
      <w:proofErr w:type="gramStart"/>
      <w:r>
        <w:t>t.ex.</w:t>
      </w:r>
      <w:proofErr w:type="gramEnd"/>
      <w:r>
        <w:t xml:space="preserve"> domännamn) ska kunna beslagtas redan under en brottsutredning menar remiss</w:t>
      </w:r>
      <w:r>
        <w:softHyphen/>
      </w:r>
      <w:r>
        <w:softHyphen/>
        <w:t xml:space="preserve">instanserna att möjligheten borde stå </w:t>
      </w:r>
      <w:r w:rsidRPr="00846F9F">
        <w:t>till buds också vid miss</w:t>
      </w:r>
      <w:r>
        <w:softHyphen/>
      </w:r>
      <w:r w:rsidRPr="00846F9F">
        <w:t>tanke om annan allvarlig brottslighet. Flera av remissinstanserna rekommen</w:t>
      </w:r>
      <w:r>
        <w:softHyphen/>
      </w:r>
      <w:r w:rsidRPr="00846F9F">
        <w:t>derar därför att frågan ses över i en bredare straffrättslig kontext och att ev</w:t>
      </w:r>
      <w:r>
        <w:t>entuella</w:t>
      </w:r>
      <w:r w:rsidRPr="00846F9F">
        <w:t xml:space="preserve"> ändringar genom</w:t>
      </w:r>
      <w:r w:rsidRPr="00846F9F">
        <w:softHyphen/>
        <w:t>förs i rättegångsbalkens bestämmel</w:t>
      </w:r>
      <w:r w:rsidRPr="00846F9F">
        <w:softHyphen/>
        <w:t xml:space="preserve">ser om beslag. </w:t>
      </w:r>
    </w:p>
    <w:p w14:paraId="609E239A" w14:textId="77777777" w:rsidR="007E687D" w:rsidRDefault="00326A5F" w:rsidP="007E687D">
      <w:pPr>
        <w:pStyle w:val="Brdtextmedindrag"/>
      </w:pPr>
      <w:r>
        <w:t xml:space="preserve">Därutöver understryker </w:t>
      </w:r>
      <w:proofErr w:type="gramStart"/>
      <w:r>
        <w:t>bl.a.</w:t>
      </w:r>
      <w:proofErr w:type="gramEnd"/>
      <w:r>
        <w:t xml:space="preserve"> </w:t>
      </w:r>
      <w:r w:rsidRPr="00903496">
        <w:rPr>
          <w:i/>
        </w:rPr>
        <w:t>IIS</w:t>
      </w:r>
      <w:r>
        <w:t xml:space="preserve"> att frågor om användningen av straff</w:t>
      </w:r>
      <w:r>
        <w:softHyphen/>
        <w:t>processuella tvångsmedel som riktar sig mot kommunikation är princip</w:t>
      </w:r>
      <w:r>
        <w:softHyphen/>
        <w:t>iellt viktiga. Bland annat eftersom det väcker frågor i förhållande till våra grundlagar och kan få mycket långtgående effekter också på fram</w:t>
      </w:r>
      <w:r>
        <w:softHyphen/>
        <w:t>tida kommu</w:t>
      </w:r>
      <w:r>
        <w:softHyphen/>
        <w:t>nikation. IIS ifrågasätter därför om det inte bör uppställas sär</w:t>
      </w:r>
      <w:r>
        <w:softHyphen/>
        <w:t>skilda krav i lag</w:t>
      </w:r>
      <w:r>
        <w:softHyphen/>
        <w:t>stiftningen för sådan tvångs</w:t>
      </w:r>
      <w:r>
        <w:softHyphen/>
        <w:t>medels</w:t>
      </w:r>
      <w:r>
        <w:softHyphen/>
        <w:t xml:space="preserve">användning. </w:t>
      </w:r>
      <w:r w:rsidRPr="00903496">
        <w:rPr>
          <w:i/>
        </w:rPr>
        <w:t>Journalist</w:t>
      </w:r>
      <w:r>
        <w:rPr>
          <w:i/>
        </w:rPr>
        <w:softHyphen/>
      </w:r>
      <w:r w:rsidRPr="00903496">
        <w:rPr>
          <w:i/>
        </w:rPr>
        <w:t>för</w:t>
      </w:r>
      <w:r>
        <w:rPr>
          <w:i/>
        </w:rPr>
        <w:softHyphen/>
      </w:r>
      <w:r w:rsidRPr="00903496">
        <w:rPr>
          <w:i/>
        </w:rPr>
        <w:t>bun</w:t>
      </w:r>
      <w:r>
        <w:rPr>
          <w:i/>
        </w:rPr>
        <w:softHyphen/>
      </w:r>
      <w:r w:rsidRPr="00903496">
        <w:rPr>
          <w:i/>
        </w:rPr>
        <w:t xml:space="preserve">det, TU Medier i Sverige </w:t>
      </w:r>
      <w:r w:rsidRPr="00903496">
        <w:t>och</w:t>
      </w:r>
      <w:r w:rsidRPr="00903496">
        <w:rPr>
          <w:i/>
        </w:rPr>
        <w:t xml:space="preserve"> Kommerskollegi</w:t>
      </w:r>
      <w:r>
        <w:rPr>
          <w:i/>
        </w:rPr>
        <w:t>um</w:t>
      </w:r>
      <w:r>
        <w:t xml:space="preserve"> framför liknande synpunkter.</w:t>
      </w:r>
    </w:p>
    <w:p w14:paraId="2DC8BFAF" w14:textId="77777777" w:rsidR="007E687D" w:rsidRDefault="00326A5F" w:rsidP="007E687D">
      <w:pPr>
        <w:pStyle w:val="Brdtextmedindrag"/>
      </w:pPr>
      <w:r>
        <w:t xml:space="preserve">Vidare påpekar </w:t>
      </w:r>
      <w:proofErr w:type="gramStart"/>
      <w:r>
        <w:t>bl.a.</w:t>
      </w:r>
      <w:proofErr w:type="gramEnd"/>
      <w:r>
        <w:t xml:space="preserve"> </w:t>
      </w:r>
      <w:r w:rsidRPr="00903496">
        <w:rPr>
          <w:i/>
        </w:rPr>
        <w:t>Justitiekanslern, Journalistförbundet, Sveriges Tele</w:t>
      </w:r>
      <w:r>
        <w:rPr>
          <w:i/>
        </w:rPr>
        <w:softHyphen/>
      </w:r>
      <w:r w:rsidRPr="00903496">
        <w:rPr>
          <w:i/>
        </w:rPr>
        <w:t xml:space="preserve">vision </w:t>
      </w:r>
      <w:r w:rsidRPr="00903496">
        <w:t>och</w:t>
      </w:r>
      <w:r w:rsidRPr="00903496">
        <w:rPr>
          <w:i/>
        </w:rPr>
        <w:t xml:space="preserve"> TU Medier i Sverige</w:t>
      </w:r>
      <w:r>
        <w:t xml:space="preserve"> att de föreslagna bestämmelserna anting</w:t>
      </w:r>
      <w:r>
        <w:softHyphen/>
        <w:t>en inte alls, eller endast i begränsad omfattning, kommer att kunna tillämpas på sajter som har ett utökat grund</w:t>
      </w:r>
      <w:r>
        <w:softHyphen/>
        <w:t>lagsskydd</w:t>
      </w:r>
      <w:r w:rsidRPr="00846F9F">
        <w:t>.</w:t>
      </w:r>
      <w:r>
        <w:t xml:space="preserve"> Flera remiss</w:t>
      </w:r>
      <w:r>
        <w:softHyphen/>
        <w:t>instanser har också konkreta frågeställningar kring tillämpningen av för</w:t>
      </w:r>
      <w:r>
        <w:softHyphen/>
        <w:t xml:space="preserve">slaget, inte minst i en internationell kontext. </w:t>
      </w:r>
    </w:p>
    <w:p w14:paraId="096E7644" w14:textId="77777777" w:rsidR="007E687D" w:rsidRDefault="00326A5F" w:rsidP="007E687D">
      <w:pPr>
        <w:pStyle w:val="Brdtextmedindrag"/>
      </w:pPr>
      <w:r>
        <w:t>De remissinstanser som företräder rättighetshavarintressen (</w:t>
      </w:r>
      <w:proofErr w:type="gramStart"/>
      <w:r>
        <w:t>t.ex.</w:t>
      </w:r>
      <w:proofErr w:type="gramEnd"/>
      <w:r>
        <w:t xml:space="preserve"> </w:t>
      </w:r>
      <w:r w:rsidRPr="00903496">
        <w:rPr>
          <w:i/>
        </w:rPr>
        <w:t>Rättig</w:t>
      </w:r>
      <w:r>
        <w:rPr>
          <w:i/>
        </w:rPr>
        <w:softHyphen/>
      </w:r>
      <w:r w:rsidRPr="00903496">
        <w:rPr>
          <w:i/>
        </w:rPr>
        <w:t xml:space="preserve">hetsalliansen, Film- och </w:t>
      </w:r>
      <w:proofErr w:type="spellStart"/>
      <w:r w:rsidRPr="00903496">
        <w:rPr>
          <w:i/>
        </w:rPr>
        <w:t>TV-branschens</w:t>
      </w:r>
      <w:proofErr w:type="spellEnd"/>
      <w:r w:rsidRPr="00903496">
        <w:rPr>
          <w:i/>
        </w:rPr>
        <w:t xml:space="preserve"> Samarbetskommitté, IFPI Sverige </w:t>
      </w:r>
      <w:r w:rsidRPr="00903496">
        <w:t>och</w:t>
      </w:r>
      <w:r w:rsidRPr="00903496">
        <w:rPr>
          <w:i/>
        </w:rPr>
        <w:t xml:space="preserve"> Film &amp; Tv producenterna)</w:t>
      </w:r>
      <w:r>
        <w:t xml:space="preserve"> är överlag positiva till utredningens förslag också i denna del. De understryker att förslaget kan ha positiva effekter på det brottsförebyggande arbetet samt ifrågasätter att förslaget skulle vara problematiskt i förhållande till våra grundlagar med hänvisning till att det redan i dag är möjligt att beslagta egendom som kan bli föremål för en civilrättslig skyddsåtgärd.</w:t>
      </w:r>
    </w:p>
    <w:p w14:paraId="6DBBD270" w14:textId="77777777" w:rsidR="007E687D" w:rsidRDefault="00326A5F" w:rsidP="007E687D">
      <w:pPr>
        <w:pStyle w:val="Brdtextmedindrag"/>
      </w:pPr>
      <w:r>
        <w:t>Ingen remissinstans ifrågasätter utredningens slutsats att det inte behövs särskilda lagregler om</w:t>
      </w:r>
      <w:r w:rsidRPr="00A9302A">
        <w:t xml:space="preserve"> hantering av domän</w:t>
      </w:r>
      <w:r>
        <w:softHyphen/>
      </w:r>
      <w:r w:rsidRPr="00A9302A">
        <w:t>namn som förverkats.</w:t>
      </w:r>
    </w:p>
    <w:p w14:paraId="5984F451" w14:textId="77777777" w:rsidR="007E687D" w:rsidRDefault="00326A5F" w:rsidP="007E687D">
      <w:pPr>
        <w:pStyle w:val="Brdtextmedindrag"/>
        <w:rPr>
          <w:b/>
        </w:rPr>
      </w:pPr>
      <w:r>
        <w:rPr>
          <w:b/>
        </w:rPr>
        <w:lastRenderedPageBreak/>
        <w:t>Bedömnin</w:t>
      </w:r>
      <w:r w:rsidRPr="005B34B1">
        <w:rPr>
          <w:b/>
        </w:rPr>
        <w:t>garna</w:t>
      </w:r>
      <w:r w:rsidRPr="00E512D2">
        <w:rPr>
          <w:b/>
        </w:rPr>
        <w:t xml:space="preserve"> i utkastet till lagrådsremiss </w:t>
      </w:r>
      <w:r w:rsidRPr="00E512D2">
        <w:t>överensstämmer med reger</w:t>
      </w:r>
      <w:r>
        <w:softHyphen/>
      </w:r>
      <w:r w:rsidRPr="00E512D2">
        <w:t>ing</w:t>
      </w:r>
      <w:r>
        <w:softHyphen/>
      </w:r>
      <w:r>
        <w:softHyphen/>
      </w:r>
      <w:r w:rsidRPr="00E512D2">
        <w:t>ens</w:t>
      </w:r>
      <w:r>
        <w:t xml:space="preserve"> </w:t>
      </w:r>
      <w:r w:rsidRPr="005B34B1">
        <w:t>(utkast</w:t>
      </w:r>
      <w:r w:rsidRPr="007D2AA5">
        <w:t xml:space="preserve"> till lagrådsremiss s.</w:t>
      </w:r>
      <w:r>
        <w:t xml:space="preserve"> 36–40</w:t>
      </w:r>
      <w:r w:rsidRPr="007D2AA5">
        <w:t>).</w:t>
      </w:r>
    </w:p>
    <w:p w14:paraId="35758EFD" w14:textId="0EF968C7" w:rsidR="007E687D" w:rsidRDefault="00326A5F" w:rsidP="007E687D">
      <w:pPr>
        <w:pStyle w:val="Brdtextmedindrag"/>
      </w:pPr>
      <w:r>
        <w:t>I samband med remitteringen av utkastet till lagrådsremiss har inte ytter</w:t>
      </w:r>
      <w:r>
        <w:softHyphen/>
        <w:t>ligare remissynpunkter i denna del efterfrågats. De remissinstanser som ändå berör frågan välkomnar eller invänder inte mot de bedömningar som görs i utkastet.</w:t>
      </w:r>
    </w:p>
    <w:p w14:paraId="0AF58097" w14:textId="77777777" w:rsidR="007E687D" w:rsidRDefault="00326A5F" w:rsidP="007E687D">
      <w:pPr>
        <w:pStyle w:val="Rubrik4utannumrering"/>
      </w:pPr>
      <w:r>
        <w:t>Skälen för regeringens bedömning</w:t>
      </w:r>
    </w:p>
    <w:p w14:paraId="0752E498" w14:textId="77777777" w:rsidR="007E687D" w:rsidRDefault="00326A5F" w:rsidP="007E687D">
      <w:pPr>
        <w:pStyle w:val="Rubrik5utannumrering"/>
        <w:spacing w:before="0"/>
      </w:pPr>
      <w:r>
        <w:t>Närmare om beslag och förverkande av egendom</w:t>
      </w:r>
    </w:p>
    <w:p w14:paraId="1218567D" w14:textId="77777777" w:rsidR="007E687D" w:rsidRDefault="00326A5F" w:rsidP="007E687D">
      <w:pPr>
        <w:pStyle w:val="Brdtextmedindrag"/>
        <w:ind w:firstLine="0"/>
      </w:pPr>
      <w:r w:rsidRPr="00816D1A">
        <w:t>I samtliga immaterialrättsliga lagar finns särskilda bestämmelser om för</w:t>
      </w:r>
      <w:r>
        <w:softHyphen/>
      </w:r>
      <w:r w:rsidRPr="00816D1A">
        <w:t>verkande av egendom. Dessa tillämpas framför de generella bestäm</w:t>
      </w:r>
      <w:r>
        <w:softHyphen/>
      </w:r>
      <w:r w:rsidRPr="00816D1A">
        <w:t>mel</w:t>
      </w:r>
      <w:r>
        <w:softHyphen/>
      </w:r>
      <w:r w:rsidRPr="00816D1A">
        <w:t>serna om förverkande i 36</w:t>
      </w:r>
      <w:r>
        <w:t> </w:t>
      </w:r>
      <w:r w:rsidRPr="00816D1A">
        <w:t>kap. brottsbalken. Enligt de särskilda be</w:t>
      </w:r>
      <w:r>
        <w:softHyphen/>
      </w:r>
      <w:r w:rsidRPr="00816D1A">
        <w:t>stäm</w:t>
      </w:r>
      <w:r>
        <w:softHyphen/>
      </w:r>
      <w:r>
        <w:softHyphen/>
      </w:r>
      <w:r w:rsidRPr="00816D1A">
        <w:t>mel</w:t>
      </w:r>
      <w:r>
        <w:softHyphen/>
      </w:r>
      <w:r w:rsidRPr="00816D1A">
        <w:t xml:space="preserve">serna kan egendom som ett intrång gäller och egendom som använts som hjälpmedel vid brott förverkas (se </w:t>
      </w:r>
      <w:proofErr w:type="gramStart"/>
      <w:r w:rsidRPr="00816D1A">
        <w:t>t.ex.</w:t>
      </w:r>
      <w:proofErr w:type="gramEnd"/>
      <w:r w:rsidRPr="00816D1A">
        <w:t xml:space="preserve"> 53 a</w:t>
      </w:r>
      <w:r>
        <w:t> </w:t>
      </w:r>
      <w:r w:rsidRPr="00816D1A">
        <w:t>§ upphovs</w:t>
      </w:r>
      <w:r>
        <w:softHyphen/>
      </w:r>
      <w:r w:rsidRPr="00816D1A">
        <w:t>rätts</w:t>
      </w:r>
      <w:r>
        <w:softHyphen/>
      </w:r>
      <w:r w:rsidRPr="00816D1A">
        <w:t>lagen). Därutöver finns bestämmelser om skyddsåtgärder som ger möjlig</w:t>
      </w:r>
      <w:r>
        <w:softHyphen/>
      </w:r>
      <w:r w:rsidRPr="00816D1A">
        <w:t>heter att på civilrättslig grund på ett liknande sätt ingripa mot intrångs</w:t>
      </w:r>
      <w:r>
        <w:softHyphen/>
      </w:r>
      <w:r w:rsidRPr="00816D1A">
        <w:t xml:space="preserve">görande egendom och hjälpmedel som använts vid intrång (se </w:t>
      </w:r>
      <w:proofErr w:type="gramStart"/>
      <w:r w:rsidRPr="00816D1A">
        <w:t>t.ex.</w:t>
      </w:r>
      <w:proofErr w:type="gramEnd"/>
      <w:r w:rsidRPr="00816D1A">
        <w:t xml:space="preserve"> 55</w:t>
      </w:r>
      <w:r>
        <w:t> </w:t>
      </w:r>
      <w:r w:rsidRPr="00816D1A">
        <w:t>§ upphovs</w:t>
      </w:r>
      <w:r>
        <w:softHyphen/>
      </w:r>
      <w:r w:rsidRPr="00816D1A">
        <w:t>rättslagen). En talan om en civilrättslig skyddsåtgärd kan föras inom ramar</w:t>
      </w:r>
      <w:r>
        <w:softHyphen/>
      </w:r>
      <w:r w:rsidRPr="00816D1A">
        <w:t>na för ett tvistemål eller i form av ett enskilt anspråk i ett straff</w:t>
      </w:r>
      <w:r>
        <w:softHyphen/>
      </w:r>
      <w:r w:rsidRPr="00816D1A">
        <w:t xml:space="preserve">rättsligt förfarande. </w:t>
      </w:r>
    </w:p>
    <w:p w14:paraId="4ABAC6E3" w14:textId="77777777" w:rsidR="007E687D" w:rsidRDefault="00326A5F" w:rsidP="007E687D">
      <w:pPr>
        <w:pStyle w:val="Brdtextmedindrag"/>
      </w:pPr>
      <w:r w:rsidRPr="00816D1A">
        <w:t xml:space="preserve">I domstolspraxis har det </w:t>
      </w:r>
      <w:r w:rsidRPr="00F017AB">
        <w:t>konstaterats att</w:t>
      </w:r>
      <w:r w:rsidRPr="00816D1A">
        <w:t xml:space="preserve"> </w:t>
      </w:r>
      <w:proofErr w:type="gramStart"/>
      <w:r w:rsidRPr="00816D1A">
        <w:t>t.ex.</w:t>
      </w:r>
      <w:proofErr w:type="gramEnd"/>
      <w:r w:rsidRPr="00816D1A">
        <w:t xml:space="preserve"> rätten till ett domännamn som använts som hjälpmedel för att begå upphovsrättsintrång utgör </w:t>
      </w:r>
      <w:r>
        <w:t xml:space="preserve">sådan </w:t>
      </w:r>
      <w:r w:rsidRPr="00816D1A">
        <w:t>egen</w:t>
      </w:r>
      <w:r>
        <w:softHyphen/>
      </w:r>
      <w:r w:rsidRPr="00816D1A">
        <w:t>dom som kan förverkas med stöd av bestämmelserna i upphovs</w:t>
      </w:r>
      <w:r>
        <w:softHyphen/>
      </w:r>
      <w:r w:rsidRPr="00816D1A">
        <w:t>rätts</w:t>
      </w:r>
      <w:r>
        <w:softHyphen/>
      </w:r>
      <w:r w:rsidRPr="00816D1A">
        <w:t>lagen. Också i förhållande till de allmänna bestämmelserna om för</w:t>
      </w:r>
      <w:r>
        <w:softHyphen/>
      </w:r>
      <w:r w:rsidRPr="00816D1A">
        <w:t>verkande av hjälpmedel i brottsbalkens 36</w:t>
      </w:r>
      <w:r>
        <w:t> </w:t>
      </w:r>
      <w:r w:rsidRPr="00816D1A">
        <w:t>kap. har det i praxis konst</w:t>
      </w:r>
      <w:r w:rsidRPr="00F017AB">
        <w:t>a</w:t>
      </w:r>
      <w:r>
        <w:softHyphen/>
      </w:r>
      <w:r w:rsidRPr="00F017AB">
        <w:t>terats</w:t>
      </w:r>
      <w:r w:rsidRPr="00816D1A">
        <w:t xml:space="preserve"> att varje form av egendom kan förverkas.</w:t>
      </w:r>
      <w:r>
        <w:t xml:space="preserve"> </w:t>
      </w:r>
    </w:p>
    <w:p w14:paraId="7A6CC542" w14:textId="77777777" w:rsidR="007E687D" w:rsidRDefault="00326A5F" w:rsidP="007E687D">
      <w:pPr>
        <w:pStyle w:val="Brdtextmedindrag"/>
      </w:pPr>
      <w:r w:rsidRPr="00816D1A">
        <w:t>Ett framtida straffrättsligt förverkande eller en framtida civilrättslig skydds</w:t>
      </w:r>
      <w:r>
        <w:softHyphen/>
      </w:r>
      <w:r w:rsidRPr="00816D1A">
        <w:t>åtgärd kan säkerställas på olika sätt för tiden fram till dess att frågan avgjorts. Om det handlar om att säkra ett framtida förverkande av ett hjälp</w:t>
      </w:r>
      <w:r>
        <w:softHyphen/>
      </w:r>
      <w:r w:rsidRPr="00816D1A">
        <w:t xml:space="preserve">medel för att förebygga brott är det </w:t>
      </w:r>
      <w:r>
        <w:t xml:space="preserve">i första hand </w:t>
      </w:r>
      <w:r w:rsidRPr="00816D1A">
        <w:t>reglerna om beslag i 27</w:t>
      </w:r>
      <w:r>
        <w:t> </w:t>
      </w:r>
      <w:r w:rsidRPr="00816D1A">
        <w:t>kap. rättegångsbalken som blir aktuella att tillämpa. Enligt dessa be</w:t>
      </w:r>
      <w:r>
        <w:softHyphen/>
      </w:r>
      <w:r w:rsidRPr="00816D1A">
        <w:t>stämmel</w:t>
      </w:r>
      <w:r>
        <w:softHyphen/>
      </w:r>
      <w:r w:rsidRPr="00816D1A">
        <w:t xml:space="preserve">ser gäller </w:t>
      </w:r>
      <w:proofErr w:type="gramStart"/>
      <w:r w:rsidRPr="00816D1A">
        <w:t>bl.a.</w:t>
      </w:r>
      <w:proofErr w:type="gramEnd"/>
      <w:r w:rsidRPr="00816D1A">
        <w:t xml:space="preserve"> att ett föremål som skäligen kan antas komma att för</w:t>
      </w:r>
      <w:r>
        <w:softHyphen/>
      </w:r>
      <w:r w:rsidRPr="00816D1A">
        <w:t>verkas på grund av brott får tas i beslag. Som utredningen konstaterar talar allt för att föremål i dessa bestämmelser – till skillnad från egendom i förverkande</w:t>
      </w:r>
      <w:r>
        <w:softHyphen/>
      </w:r>
      <w:r w:rsidRPr="00816D1A">
        <w:t xml:space="preserve">bestämmelserna – endast omfattar lösöre och inte </w:t>
      </w:r>
      <w:proofErr w:type="gramStart"/>
      <w:r w:rsidRPr="00816D1A">
        <w:t>t.ex.</w:t>
      </w:r>
      <w:proofErr w:type="gramEnd"/>
      <w:r w:rsidRPr="00816D1A">
        <w:t xml:space="preserve"> </w:t>
      </w:r>
      <w:r>
        <w:t xml:space="preserve">ett </w:t>
      </w:r>
      <w:r w:rsidRPr="00816D1A">
        <w:t>domän</w:t>
      </w:r>
      <w:r>
        <w:softHyphen/>
      </w:r>
      <w:r w:rsidRPr="00816D1A">
        <w:t xml:space="preserve">namn. </w:t>
      </w:r>
    </w:p>
    <w:p w14:paraId="39D86A2A" w14:textId="77777777" w:rsidR="007E687D" w:rsidRDefault="00326A5F" w:rsidP="007E687D">
      <w:pPr>
        <w:pStyle w:val="Brdtextmedindrag"/>
      </w:pPr>
      <w:r w:rsidRPr="00816D1A">
        <w:t>Om en talan om en civilrättslig skyddsåtgärd förs inom ramarna för ett tvistemål kan egendom säkras enligt de allmänna bestämmelserna om säker</w:t>
      </w:r>
      <w:r>
        <w:softHyphen/>
      </w:r>
      <w:r w:rsidRPr="00816D1A">
        <w:t>hets</w:t>
      </w:r>
      <w:r>
        <w:softHyphen/>
      </w:r>
      <w:r w:rsidRPr="00816D1A">
        <w:t>åtgärder i 15</w:t>
      </w:r>
      <w:r>
        <w:t> </w:t>
      </w:r>
      <w:r w:rsidRPr="00816D1A">
        <w:t>kap. rättegångsbalken. Därutöver finns i de immat</w:t>
      </w:r>
      <w:r>
        <w:softHyphen/>
      </w:r>
      <w:r w:rsidRPr="00816D1A">
        <w:t>eri</w:t>
      </w:r>
      <w:r>
        <w:softHyphen/>
      </w:r>
      <w:r w:rsidRPr="00816D1A">
        <w:t>al</w:t>
      </w:r>
      <w:r>
        <w:softHyphen/>
      </w:r>
      <w:r>
        <w:softHyphen/>
      </w:r>
      <w:r>
        <w:softHyphen/>
      </w:r>
      <w:r>
        <w:softHyphen/>
      </w:r>
      <w:r>
        <w:softHyphen/>
      </w:r>
      <w:r w:rsidRPr="00816D1A">
        <w:t>rättsliga lagarna särskilda bestämmelser enligt vilka egendom som kan bli föremål för en skyddsåtgärd får tas i beslag, om brott enligt lagen skäligen kan antas föreligga. Ett sådant beslag kan alltså enligt orda</w:t>
      </w:r>
      <w:r>
        <w:softHyphen/>
      </w:r>
      <w:r w:rsidRPr="00816D1A">
        <w:t>lydelsen omfatta all slags egendom och inte endast föremål. I detta avseende skiljer sig alltså de straffrättsliga och civilrättsliga regleringarna åt. Samtidigt ska reglerna om beslag i brottmål i allmänhet, dvs. 27</w:t>
      </w:r>
      <w:r>
        <w:t> </w:t>
      </w:r>
      <w:r w:rsidRPr="00816D1A">
        <w:t>kap. rättegångs</w:t>
      </w:r>
      <w:r>
        <w:softHyphen/>
      </w:r>
      <w:r w:rsidRPr="00816D1A">
        <w:t>balken, tillämpas också i fråga om beslag som sker för att säker</w:t>
      </w:r>
      <w:r>
        <w:softHyphen/>
      </w:r>
      <w:r w:rsidRPr="00816D1A">
        <w:t xml:space="preserve">ställa en civilrättslig skyddsåtgärd (se </w:t>
      </w:r>
      <w:proofErr w:type="gramStart"/>
      <w:r w:rsidRPr="00816D1A">
        <w:t>t.ex.</w:t>
      </w:r>
      <w:proofErr w:type="gramEnd"/>
      <w:r w:rsidRPr="00816D1A">
        <w:t xml:space="preserve"> 59</w:t>
      </w:r>
      <w:r>
        <w:t> </w:t>
      </w:r>
      <w:r w:rsidRPr="00816D1A">
        <w:t xml:space="preserve">§ upphovsrättslagen). Den särskilda beslagsmöjligheten är alltså tänkt att vara tillämplig i brottmål och för att säkra målsägandens enskilda anspråk i ett sådant förfarande. </w:t>
      </w:r>
      <w:r w:rsidRPr="00816D1A">
        <w:lastRenderedPageBreak/>
        <w:t xml:space="preserve">Som utredningen konstaterar innebär detta </w:t>
      </w:r>
      <w:proofErr w:type="gramStart"/>
      <w:r w:rsidRPr="00816D1A">
        <w:t>bl.a.</w:t>
      </w:r>
      <w:proofErr w:type="gramEnd"/>
      <w:r w:rsidRPr="00816D1A">
        <w:t xml:space="preserve"> att det normalt torde vara åklagare som har att fatta beslut i frågan.</w:t>
      </w:r>
    </w:p>
    <w:p w14:paraId="3E6DAA65" w14:textId="77777777" w:rsidR="007E687D" w:rsidRDefault="00326A5F" w:rsidP="007E687D">
      <w:pPr>
        <w:pStyle w:val="Rubrik5utannumrering"/>
      </w:pPr>
      <w:r>
        <w:t xml:space="preserve">Det bör inte införas några nya särskilda regler om beslag </w:t>
      </w:r>
    </w:p>
    <w:p w14:paraId="102EB611" w14:textId="77777777" w:rsidR="007E687D" w:rsidRDefault="00326A5F" w:rsidP="007E687D">
      <w:pPr>
        <w:pStyle w:val="Brdtext"/>
      </w:pPr>
      <w:r>
        <w:t>Bestämmelserna i de immaterialrättsliga lagarna om beslag som sker för att säkra en civilrättslig skyddsåtgärd omfattar alltså egendom medan rättegångs</w:t>
      </w:r>
      <w:r>
        <w:softHyphen/>
        <w:t>balkens bestämmelser om beslag för att säkra ett straffrättsligt för</w:t>
      </w:r>
      <w:r>
        <w:softHyphen/>
        <w:t>verkande omfattar föremål. De särskilda beslagsbestämmelserna i immat</w:t>
      </w:r>
      <w:r>
        <w:softHyphen/>
        <w:t>erial</w:t>
      </w:r>
      <w:r>
        <w:softHyphen/>
        <w:t>rättslagarna tillkom vid en tidpunkt då det kanske inte på samma sätt som i dag fanns anledning att överväga möjligheterna att ta också annan egendom än föremål i beslag. De uttalanden som gjordes i de lagstiftnings</w:t>
      </w:r>
      <w:r>
        <w:softHyphen/>
        <w:t>ärendena ger inget tydligt stöd för att man avsåg att ge mer långt</w:t>
      </w:r>
      <w:r>
        <w:softHyphen/>
        <w:t>gående möjligheter i detta avseende än vad som gäller för statens del enligt de allmänna reglerna i rättegångsbalken. Tvärtom angavs syftet vara att försätta innehavare av immateriella rättigheter i samma position som andra brottsoffer och ge dem samma möjligheter som en målsägande som fram</w:t>
      </w:r>
      <w:r>
        <w:softHyphen/>
      </w:r>
      <w:r>
        <w:softHyphen/>
        <w:t xml:space="preserve">ställer ett anspråk grundat på äganderätt (prop. 1960:17 s. 302 och 308, prop. 1960:167 s. 183–185 och 256, prop. 2004/05:135 s. 122 och SOU 1956:25 s. 443). </w:t>
      </w:r>
    </w:p>
    <w:p w14:paraId="6B0B67B1" w14:textId="77777777" w:rsidR="007E687D" w:rsidRDefault="00326A5F" w:rsidP="007E687D">
      <w:pPr>
        <w:pStyle w:val="Brdtextmedindrag"/>
      </w:pPr>
      <w:r>
        <w:t>Samtidigt ligger det naturligtvis nära till hands att, som utredningen också gör, ge begreppet egendom samma innebörd här som det bedömts ha i övriga nu aktuella bestämmelser. Det skulle då vara möjligt att beslagta ett domännamn som använts som hjälpmedel vid brott för att säkra en civilrättslig skyddsåtgärd men inte för att säkra ett straffrättsligt för</w:t>
      </w:r>
      <w:r>
        <w:softHyphen/>
        <w:t>verkande. Staten skulle alltså ha sämre möjligheter i detta avseende än enskilda rättighetshavare. Det talar för att nu möjliggöra att även annan egen</w:t>
      </w:r>
      <w:r>
        <w:softHyphen/>
        <w:t>dom än föremål kan tas i beslag när myndigheter utreder ett immat</w:t>
      </w:r>
      <w:r>
        <w:softHyphen/>
        <w:t>erial</w:t>
      </w:r>
      <w:r>
        <w:softHyphen/>
      </w:r>
      <w:r>
        <w:softHyphen/>
        <w:t>rättsbrott. Det är också det huvudsakliga skälet till att utredningen före</w:t>
      </w:r>
      <w:r>
        <w:softHyphen/>
        <w:t>slår bestämmelser med en sådan innebörd.</w:t>
      </w:r>
    </w:p>
    <w:p w14:paraId="2F95D003" w14:textId="77777777" w:rsidR="007E687D" w:rsidRDefault="00326A5F" w:rsidP="007E687D">
      <w:pPr>
        <w:pStyle w:val="Brdtextmedindrag"/>
      </w:pPr>
      <w:r>
        <w:t>Det kan emellertid konstateras att möjligheterna att inom ramen för en brotts</w:t>
      </w:r>
      <w:r>
        <w:softHyphen/>
        <w:t>utredning ta kontroll över egendom för att säkra ett framtida för</w:t>
      </w:r>
      <w:r>
        <w:softHyphen/>
        <w:t xml:space="preserve">verkande, </w:t>
      </w:r>
      <w:proofErr w:type="gramStart"/>
      <w:r>
        <w:t>t.ex.</w:t>
      </w:r>
      <w:proofErr w:type="gramEnd"/>
      <w:r>
        <w:t xml:space="preserve"> genom ett beslag, inte är sämre på immaterialrättens område än vad som allmänt gäller inom den brottsbekämpande verk</w:t>
      </w:r>
      <w:r>
        <w:softHyphen/>
        <w:t>sam</w:t>
      </w:r>
      <w:r>
        <w:softHyphen/>
        <w:t xml:space="preserve">heten. Som </w:t>
      </w:r>
      <w:proofErr w:type="gramStart"/>
      <w:r>
        <w:t>bl.a.</w:t>
      </w:r>
      <w:proofErr w:type="gramEnd"/>
      <w:r>
        <w:t xml:space="preserve"> </w:t>
      </w:r>
      <w:r w:rsidRPr="00943D3A">
        <w:rPr>
          <w:i/>
        </w:rPr>
        <w:t>Ekobrottsmyndigheten</w:t>
      </w:r>
      <w:r>
        <w:t xml:space="preserve">, </w:t>
      </w:r>
      <w:r w:rsidRPr="00943D3A">
        <w:rPr>
          <w:i/>
        </w:rPr>
        <w:t>PMD</w:t>
      </w:r>
      <w:r>
        <w:t xml:space="preserve"> och </w:t>
      </w:r>
      <w:r w:rsidRPr="00943D3A">
        <w:rPr>
          <w:i/>
        </w:rPr>
        <w:t>PMÖD</w:t>
      </w:r>
      <w:r>
        <w:t xml:space="preserve"> pekar på är möjlig</w:t>
      </w:r>
      <w:r>
        <w:softHyphen/>
        <w:t>heterna att säkra annan egendom än föremål i syfte att kunna för</w:t>
      </w:r>
      <w:r>
        <w:softHyphen/>
        <w:t>verka egendomen en fråga som kan aktualiseras över stora delar av det straff</w:t>
      </w:r>
      <w:r>
        <w:softHyphen/>
        <w:t xml:space="preserve">rättsliga området. Behovet av att kunna förhindra någons användning av </w:t>
      </w:r>
      <w:proofErr w:type="gramStart"/>
      <w:r>
        <w:t>t.ex.</w:t>
      </w:r>
      <w:proofErr w:type="gramEnd"/>
      <w:r>
        <w:t xml:space="preserve"> ett domännamn torde vara minst lika stort på andra områden med internet</w:t>
      </w:r>
      <w:r>
        <w:softHyphen/>
        <w:t>driven brottslighet, t.ex. vid barnpornografibrott eller narkotika</w:t>
      </w:r>
      <w:r>
        <w:softHyphen/>
        <w:t>brott. Mot den bakgrunden framstår det inte som självklart att nu genom specialbestämmelser i de immaterialrättsliga lagarna utvidga möjlig</w:t>
      </w:r>
      <w:r>
        <w:softHyphen/>
        <w:t>heterna att beslagta egendom i anledning av just denna typ av brott. Det gäller, som</w:t>
      </w:r>
      <w:r w:rsidRPr="00CD1613">
        <w:rPr>
          <w:i/>
        </w:rPr>
        <w:t xml:space="preserve"> </w:t>
      </w:r>
      <w:r w:rsidRPr="00CD1613">
        <w:t>PMÖD</w:t>
      </w:r>
      <w:r>
        <w:t xml:space="preserve"> pekar på, oavsett om de civilrättsliga möjligheterna att ingripa skulle vara mer långtgående på detta område. Att det är möjligt att på målsägandens initiativ ta ett domännamn i beslag kan tvärtom tala för att behovet av utökade beslagsmöjligheter är mindre på immaterial</w:t>
      </w:r>
      <w:r>
        <w:softHyphen/>
        <w:t>rätts</w:t>
      </w:r>
      <w:r>
        <w:softHyphen/>
        <w:t>området än för andra brottstyper. I samma riktning talar det för</w:t>
      </w:r>
      <w:r>
        <w:softHyphen/>
        <w:t>hållan</w:t>
      </w:r>
      <w:r>
        <w:softHyphen/>
        <w:t xml:space="preserve">det att det sedan utredningen tillsattes klarlagts i rättspraxis att domstol på talan av en rättighetshavare kan förelägga en internetoperatör att hindra tillgång till webbplatser där det begås omfattande intrång (s.k. blockering). </w:t>
      </w:r>
    </w:p>
    <w:p w14:paraId="60082E36" w14:textId="77777777" w:rsidR="007E687D" w:rsidRDefault="00326A5F" w:rsidP="007E687D">
      <w:pPr>
        <w:pStyle w:val="Brdtextmedindrag"/>
      </w:pPr>
      <w:r>
        <w:lastRenderedPageBreak/>
        <w:t>Eventuella inskränkningar i rätten att förfoga över kommunikations</w:t>
      </w:r>
      <w:r>
        <w:softHyphen/>
        <w:t>medel (</w:t>
      </w:r>
      <w:proofErr w:type="gramStart"/>
      <w:r>
        <w:t>t.ex.</w:t>
      </w:r>
      <w:proofErr w:type="gramEnd"/>
      <w:r>
        <w:t xml:space="preserve"> ett domännamn) väcker – som flera remissinstanser lyfter fram – därutöver ett antal frågor i förhållande till bl.a. yttrande- och informations</w:t>
      </w:r>
      <w:r>
        <w:softHyphen/>
        <w:t xml:space="preserve">friheten. Som utredningen konstaterar är dessa i många fall av komplex natur där olika grundlagsskyddade rättigheter ställs mot varandra. </w:t>
      </w:r>
      <w:r w:rsidRPr="0085109B">
        <w:t>För verksamheter som omfattas av det utökade grund</w:t>
      </w:r>
      <w:r>
        <w:softHyphen/>
      </w:r>
      <w:r w:rsidRPr="0085109B">
        <w:t>lags</w:t>
      </w:r>
      <w:r>
        <w:softHyphen/>
      </w:r>
      <w:r w:rsidRPr="0085109B">
        <w:t>skyddet i tryckfrihetsförordningen och yttrande</w:t>
      </w:r>
      <w:r>
        <w:softHyphen/>
      </w:r>
      <w:r w:rsidRPr="0085109B">
        <w:t>frihetsgrundlagen</w:t>
      </w:r>
      <w:r>
        <w:t xml:space="preserve"> väcks dessutom frågor om hur utredningens förslag förhåller sig till dessa</w:t>
      </w:r>
      <w:r w:rsidRPr="0085109B">
        <w:t xml:space="preserve"> lagars förbud mot censur och andra hindrande åtgärder.</w:t>
      </w:r>
      <w:r>
        <w:t xml:space="preserve"> </w:t>
      </w:r>
    </w:p>
    <w:p w14:paraId="34E1CA73" w14:textId="38E0DD2F" w:rsidR="007E687D" w:rsidRDefault="00326A5F" w:rsidP="007E687D">
      <w:pPr>
        <w:pStyle w:val="Brdtextmedindrag"/>
      </w:pPr>
      <w:r>
        <w:t xml:space="preserve">Som utredningen </w:t>
      </w:r>
      <w:r w:rsidR="00463A12">
        <w:t>pekar på</w:t>
      </w:r>
      <w:r>
        <w:t xml:space="preserve"> är det i och för sig en rimlig utgångspunkt att egendom som kan komma att förverkas också bör kunna säkras under en brotts</w:t>
      </w:r>
      <w:r>
        <w:softHyphen/>
        <w:t>utredning. Beslagsreglerna är emellertid i första hand inriktade på de brottsbekämpande myndigheternas möjligheter att hantera fysiska före</w:t>
      </w:r>
      <w:r>
        <w:softHyphen/>
        <w:t>mål och avpassade för hur möjligheterna att förfoga över sådan egen</w:t>
      </w:r>
      <w:r>
        <w:softHyphen/>
        <w:t>dom lämpligen bör rubbas och återställas. Det är därför inte alldeles själv</w:t>
      </w:r>
      <w:r>
        <w:softHyphen/>
        <w:t>klart att andra typer av egendom bör säkras på samma sätt. På det straff</w:t>
      </w:r>
      <w:r>
        <w:softHyphen/>
        <w:t>rättsliga området kan det därför generellt finnas anledning att överväga om möjlig</w:t>
      </w:r>
      <w:r>
        <w:softHyphen/>
        <w:t>heten att säkra annan egendom än föremål inför ett framtida för</w:t>
      </w:r>
      <w:r>
        <w:softHyphen/>
        <w:t>verkande bör utökas och om det i så fall bör ske genom beslag eller på något annat sätt. I ett sådant sammanhang kan det också finnas skäl att ytterligare över</w:t>
      </w:r>
      <w:r>
        <w:softHyphen/>
        <w:t>väga om sådana bestämmelser bör kompletteras med särskilda krav när det gäller åtgärder som tar sikte på kommunikations</w:t>
      </w:r>
      <w:r>
        <w:softHyphen/>
        <w:t xml:space="preserve">medel. </w:t>
      </w:r>
    </w:p>
    <w:p w14:paraId="552068C8" w14:textId="77777777" w:rsidR="007E687D" w:rsidRDefault="00326A5F" w:rsidP="007E687D">
      <w:pPr>
        <w:pStyle w:val="Brdtextmedindrag"/>
      </w:pPr>
      <w:r>
        <w:t xml:space="preserve">Sammanfattningsvis gör regeringen därför bedömningen att det inte nu finns anledning att införa särskilda regler i de immaterialrättsliga lagarna om beslag av egendom för att säkra straffrättsliga förverkanden. </w:t>
      </w:r>
    </w:p>
    <w:p w14:paraId="576093AD" w14:textId="77777777" w:rsidR="007E687D" w:rsidRPr="009F64B9" w:rsidRDefault="00326A5F" w:rsidP="007E687D">
      <w:pPr>
        <w:pStyle w:val="Rubrik5utannumrering"/>
      </w:pPr>
      <w:r w:rsidRPr="009F64B9">
        <w:t>Det bör inte införas några nya regler om hanteringen av förverkade domän</w:t>
      </w:r>
      <w:r>
        <w:softHyphen/>
      </w:r>
      <w:r w:rsidRPr="009F64B9">
        <w:t xml:space="preserve">namn </w:t>
      </w:r>
    </w:p>
    <w:p w14:paraId="2F0E3794" w14:textId="77777777" w:rsidR="007E687D" w:rsidRDefault="00326A5F" w:rsidP="007E687D">
      <w:pPr>
        <w:pStyle w:val="Brdtext"/>
      </w:pPr>
      <w:r>
        <w:t>I rättspraxis har det konstaterats att domännamn kan förverkas. Att för</w:t>
      </w:r>
      <w:r>
        <w:softHyphen/>
        <w:t>verkad egendom tillfaller staten följer direkt av lag. Det innebär att staten blir ny innehavare av rätten att använda domännamnet och ska in</w:t>
      </w:r>
      <w:r>
        <w:softHyphen/>
        <w:t>träda som ny avtalspart i förhållande till domännamns</w:t>
      </w:r>
      <w:r>
        <w:softHyphen/>
        <w:t>administratören. Därmed över</w:t>
      </w:r>
      <w:r>
        <w:softHyphen/>
        <w:t>går också betalningsansvaret för domännamnet på staten. Om staten väljer att inte betala för domännamnet kan det på nytt bli tillgängligt för regi</w:t>
      </w:r>
      <w:r>
        <w:softHyphen/>
        <w:t>strering, om domännamnsadministratören – för svenskt vid</w:t>
      </w:r>
      <w:r>
        <w:softHyphen/>
        <w:t>kommande Internet</w:t>
      </w:r>
      <w:r>
        <w:softHyphen/>
        <w:t>stiftelsen i Sverige (ISS) – bedömer att det är god</w:t>
      </w:r>
      <w:r>
        <w:softHyphen/>
        <w:t xml:space="preserve">tagbart. Inom ramen för utredningens arbete har det </w:t>
      </w:r>
      <w:proofErr w:type="gramStart"/>
      <w:r>
        <w:t>bl.a.</w:t>
      </w:r>
      <w:proofErr w:type="gramEnd"/>
      <w:r>
        <w:t xml:space="preserve"> övervägts om nya bestämmel</w:t>
      </w:r>
      <w:r>
        <w:softHyphen/>
        <w:t>ser om hanteringen av förverkade domännamn behöver införas för att säker</w:t>
      </w:r>
      <w:r>
        <w:softHyphen/>
        <w:t xml:space="preserve">ställa att sådan nyregistrering, i vart fall under viss tid, inte ska kunna ske. </w:t>
      </w:r>
    </w:p>
    <w:p w14:paraId="11354801" w14:textId="696400AA" w:rsidR="007E687D" w:rsidRDefault="00326A5F" w:rsidP="007E687D">
      <w:pPr>
        <w:pStyle w:val="Brdtextmedindrag"/>
      </w:pPr>
      <w:r>
        <w:t xml:space="preserve">Utredningen bedömer att sådana bestämmelser varken behövs eller är lämpliga att införa eftersom de skulle kunna bli alltför ingripande, vilket inte någon remissinstans invänder mot. Dagens system som möjliggör för staten att fortsätta betala för ett domännamn för att på så sätt säkerställa att det under viss tid blir </w:t>
      </w:r>
      <w:proofErr w:type="spellStart"/>
      <w:r>
        <w:t>oregistrerbart</w:t>
      </w:r>
      <w:proofErr w:type="spellEnd"/>
      <w:r>
        <w:t xml:space="preserve">, och </w:t>
      </w:r>
      <w:r w:rsidRPr="00D1633A">
        <w:t>domännamns</w:t>
      </w:r>
      <w:r>
        <w:softHyphen/>
      </w:r>
      <w:r w:rsidRPr="00D1633A">
        <w:t>administratören</w:t>
      </w:r>
      <w:r>
        <w:t>s möjlighet att</w:t>
      </w:r>
      <w:r w:rsidRPr="00D1633A">
        <w:t xml:space="preserve"> bestämma </w:t>
      </w:r>
      <w:r>
        <w:t>att ett</w:t>
      </w:r>
      <w:r w:rsidRPr="00D1633A">
        <w:t xml:space="preserve"> namn </w:t>
      </w:r>
      <w:r>
        <w:t xml:space="preserve">inte är </w:t>
      </w:r>
      <w:r w:rsidRPr="00D1633A">
        <w:t>godtagbar</w:t>
      </w:r>
      <w:r>
        <w:t>t</w:t>
      </w:r>
      <w:r w:rsidRPr="00D1633A">
        <w:t xml:space="preserve"> för registrering</w:t>
      </w:r>
      <w:r>
        <w:t>, framstår som fungerande och möjligt att anpassa efter situationen. Mot den bakgrunden instämmer regeringen i bedömningen att det inte bör införas särskilda regler för hantering av domännamn i de immaterialrättsliga lagar</w:t>
      </w:r>
      <w:r>
        <w:softHyphen/>
        <w:t>na.</w:t>
      </w:r>
    </w:p>
    <w:p w14:paraId="3C7A72B1" w14:textId="42FE39B2" w:rsidR="007E687D" w:rsidRDefault="00326A5F" w:rsidP="007C229B">
      <w:pPr>
        <w:pStyle w:val="Rubrik1"/>
        <w:spacing w:before="0"/>
      </w:pPr>
      <w:bookmarkStart w:id="57" w:name="_Toc34297815"/>
      <w:bookmarkStart w:id="58" w:name="_Toc36716750"/>
      <w:r w:rsidRPr="00291101">
        <w:lastRenderedPageBreak/>
        <w:t>Ikraftträdande- och övergångs</w:t>
      </w:r>
      <w:r>
        <w:softHyphen/>
      </w:r>
      <w:r w:rsidRPr="00291101">
        <w:t>bestämmelser</w:t>
      </w:r>
      <w:bookmarkEnd w:id="57"/>
      <w:bookmarkEnd w:id="58"/>
    </w:p>
    <w:p w14:paraId="6F393720" w14:textId="28E75F61" w:rsidR="007E687D" w:rsidRPr="00291101" w:rsidRDefault="00326A5F" w:rsidP="007E687D">
      <w:pPr>
        <w:pStyle w:val="Brdtextmedindragram"/>
        <w:ind w:firstLine="0"/>
      </w:pPr>
      <w:r>
        <w:rPr>
          <w:b/>
        </w:rPr>
        <w:t>Regeringens</w:t>
      </w:r>
      <w:r w:rsidRPr="00291101">
        <w:rPr>
          <w:b/>
        </w:rPr>
        <w:t xml:space="preserve"> förslag:</w:t>
      </w:r>
      <w:r w:rsidRPr="00291101">
        <w:t xml:space="preserve"> </w:t>
      </w:r>
      <w:r w:rsidR="00B828DF">
        <w:t>Lagändringarna</w:t>
      </w:r>
      <w:r w:rsidRPr="00291101">
        <w:t xml:space="preserve"> ska träda i kraft den 1</w:t>
      </w:r>
      <w:r>
        <w:t> september</w:t>
      </w:r>
      <w:r w:rsidRPr="00291101">
        <w:t xml:space="preserve"> 2020.</w:t>
      </w:r>
    </w:p>
    <w:p w14:paraId="0104B958" w14:textId="77777777" w:rsidR="007E687D" w:rsidRPr="00291101" w:rsidRDefault="00326A5F" w:rsidP="007E687D">
      <w:pPr>
        <w:pStyle w:val="Brdtextmedindragram"/>
      </w:pPr>
      <w:r>
        <w:rPr>
          <w:b/>
        </w:rPr>
        <w:t>Regeringens</w:t>
      </w:r>
      <w:r w:rsidRPr="00291101">
        <w:rPr>
          <w:b/>
        </w:rPr>
        <w:t xml:space="preserve"> bedömning:</w:t>
      </w:r>
      <w:r w:rsidRPr="00291101">
        <w:t xml:space="preserve"> </w:t>
      </w:r>
      <w:r>
        <w:t xml:space="preserve">Några särskilda övergångsbestämmelser behövs inte. </w:t>
      </w:r>
    </w:p>
    <w:p w14:paraId="2D471C0B" w14:textId="77777777" w:rsidR="007E687D" w:rsidRPr="00291101" w:rsidRDefault="007E687D" w:rsidP="007E687D">
      <w:pPr>
        <w:pStyle w:val="Brdtextmedindrag"/>
      </w:pPr>
    </w:p>
    <w:p w14:paraId="1C0B98E2" w14:textId="77777777" w:rsidR="007E687D" w:rsidRPr="00291101" w:rsidRDefault="00326A5F" w:rsidP="007E687D">
      <w:pPr>
        <w:pStyle w:val="Brdtextmedindrag"/>
      </w:pPr>
      <w:r w:rsidRPr="00291101">
        <w:rPr>
          <w:b/>
        </w:rPr>
        <w:t>Utredningens förslag</w:t>
      </w:r>
      <w:r>
        <w:rPr>
          <w:b/>
        </w:rPr>
        <w:t xml:space="preserve"> och bedömning: </w:t>
      </w:r>
      <w:r>
        <w:t>I utredningen föreslås ett annat ikraftträdandedatum. Utredningens bedömning</w:t>
      </w:r>
      <w:r>
        <w:rPr>
          <w:b/>
        </w:rPr>
        <w:t xml:space="preserve"> </w:t>
      </w:r>
      <w:r>
        <w:t>överensstämmer med regeringens (SOU 2018:6 s. 81–83).</w:t>
      </w:r>
    </w:p>
    <w:p w14:paraId="03F4CEA4" w14:textId="77777777" w:rsidR="007E687D" w:rsidRDefault="00326A5F" w:rsidP="007E687D">
      <w:pPr>
        <w:pStyle w:val="Brdtextmedindrag"/>
      </w:pPr>
      <w:r w:rsidRPr="00291101">
        <w:rPr>
          <w:b/>
        </w:rPr>
        <w:t>Remissinstanserna</w:t>
      </w:r>
      <w:r w:rsidRPr="00291101">
        <w:t xml:space="preserve"> har inga synpunkter på förslage</w:t>
      </w:r>
      <w:r>
        <w:t>t eller be</w:t>
      </w:r>
      <w:r>
        <w:softHyphen/>
        <w:t>dömningen</w:t>
      </w:r>
      <w:r w:rsidRPr="00291101">
        <w:t>.</w:t>
      </w:r>
    </w:p>
    <w:p w14:paraId="61A80BB5" w14:textId="77777777" w:rsidR="007E687D" w:rsidRDefault="00326A5F" w:rsidP="007E687D">
      <w:pPr>
        <w:pStyle w:val="Brdtextmedindrag"/>
        <w:rPr>
          <w:b/>
        </w:rPr>
      </w:pPr>
      <w:r w:rsidRPr="00E512D2">
        <w:rPr>
          <w:b/>
        </w:rPr>
        <w:t xml:space="preserve">Förslaget </w:t>
      </w:r>
      <w:r>
        <w:rPr>
          <w:b/>
        </w:rPr>
        <w:t xml:space="preserve">och bedömningen </w:t>
      </w:r>
      <w:r w:rsidRPr="00E512D2">
        <w:rPr>
          <w:b/>
        </w:rPr>
        <w:t>i utkastet till lagrådsremiss</w:t>
      </w:r>
      <w:r>
        <w:rPr>
          <w:b/>
        </w:rPr>
        <w:t>:</w:t>
      </w:r>
      <w:r w:rsidRPr="00E512D2">
        <w:rPr>
          <w:b/>
        </w:rPr>
        <w:t xml:space="preserve"> </w:t>
      </w:r>
      <w:r>
        <w:t>I utkastet föreslås ett annat ikraftträdandedatum. Bedömningen i utkastet överens</w:t>
      </w:r>
      <w:r>
        <w:softHyphen/>
        <w:t xml:space="preserve">stämmer med regeringens </w:t>
      </w:r>
      <w:r w:rsidRPr="00546316">
        <w:t>(</w:t>
      </w:r>
      <w:r>
        <w:t>u</w:t>
      </w:r>
      <w:r w:rsidRPr="00546316">
        <w:t>tkast</w:t>
      </w:r>
      <w:r w:rsidRPr="007D2AA5">
        <w:t xml:space="preserve"> till lagrådsremiss s.</w:t>
      </w:r>
      <w:r>
        <w:t xml:space="preserve"> 40–41</w:t>
      </w:r>
      <w:r w:rsidRPr="007D2AA5">
        <w:t>)</w:t>
      </w:r>
      <w:r>
        <w:t>.</w:t>
      </w:r>
    </w:p>
    <w:p w14:paraId="06D601B3" w14:textId="77777777" w:rsidR="007E687D" w:rsidRDefault="00326A5F" w:rsidP="007E687D">
      <w:pPr>
        <w:pStyle w:val="Brdtextmedindrag"/>
      </w:pPr>
      <w:r>
        <w:rPr>
          <w:b/>
        </w:rPr>
        <w:t xml:space="preserve">Remissinstanserna </w:t>
      </w:r>
      <w:r>
        <w:t>har inga synpunkter på förslaget eller bedömning</w:t>
      </w:r>
      <w:r>
        <w:softHyphen/>
        <w:t xml:space="preserve">en. </w:t>
      </w:r>
    </w:p>
    <w:p w14:paraId="5B0BF137" w14:textId="77777777" w:rsidR="007E687D" w:rsidRPr="00DB7F9F" w:rsidRDefault="00326A5F" w:rsidP="007E687D">
      <w:pPr>
        <w:pStyle w:val="Rubrik4utannumrering"/>
      </w:pPr>
      <w:r w:rsidRPr="00DB7F9F">
        <w:t xml:space="preserve">Skälen för </w:t>
      </w:r>
      <w:r>
        <w:t>regeringens</w:t>
      </w:r>
      <w:r w:rsidRPr="00DB7F9F">
        <w:t xml:space="preserve"> förslag och bedömning</w:t>
      </w:r>
    </w:p>
    <w:p w14:paraId="7431A5DE" w14:textId="77777777" w:rsidR="007E687D" w:rsidRPr="00DB7F9F" w:rsidRDefault="00326A5F" w:rsidP="007E687D">
      <w:pPr>
        <w:pStyle w:val="Rubrik5utannumrering"/>
        <w:spacing w:before="0"/>
      </w:pPr>
      <w:r w:rsidRPr="00DB7F9F">
        <w:t>Ikraftträdande</w:t>
      </w:r>
    </w:p>
    <w:p w14:paraId="2FB51C27" w14:textId="77777777" w:rsidR="007E687D" w:rsidRDefault="00326A5F" w:rsidP="007E687D">
      <w:pPr>
        <w:pStyle w:val="Brdtext"/>
      </w:pPr>
      <w:r>
        <w:t>Det är angeläget att l</w:t>
      </w:r>
      <w:r w:rsidRPr="00291101">
        <w:t xml:space="preserve">agändringarna </w:t>
      </w:r>
      <w:r>
        <w:t>träder</w:t>
      </w:r>
      <w:r w:rsidRPr="00291101">
        <w:t xml:space="preserve"> i kraft så snart som möjligt. De nya bestämmel</w:t>
      </w:r>
      <w:r w:rsidRPr="00291101">
        <w:softHyphen/>
        <w:t xml:space="preserve">serna bedöms kunna träda i kraft den 1 </w:t>
      </w:r>
      <w:r>
        <w:t>september</w:t>
      </w:r>
      <w:r w:rsidRPr="00291101">
        <w:t xml:space="preserve"> 2020.</w:t>
      </w:r>
    </w:p>
    <w:p w14:paraId="5205CA3A" w14:textId="77777777" w:rsidR="007E687D" w:rsidRDefault="00326A5F" w:rsidP="007E687D">
      <w:pPr>
        <w:pStyle w:val="Rubrik5utannumrering"/>
      </w:pPr>
      <w:r>
        <w:t>Övergångsbestämmelser</w:t>
      </w:r>
    </w:p>
    <w:p w14:paraId="432BE68A" w14:textId="77777777" w:rsidR="007E687D" w:rsidRDefault="00326A5F" w:rsidP="007E687D">
      <w:pPr>
        <w:pStyle w:val="Brdtext"/>
      </w:pPr>
      <w:r>
        <w:t>Enligt 2 kap. 10 § regeringsformen får det inte dömas ut en svårare brotts</w:t>
      </w:r>
      <w:r>
        <w:softHyphen/>
        <w:t xml:space="preserve">påföljd för en gärning </w:t>
      </w:r>
      <w:bookmarkStart w:id="59" w:name="_Hlk20223505"/>
      <w:r>
        <w:t>än vad som var föreskrivet när den begicks</w:t>
      </w:r>
      <w:bookmarkEnd w:id="59"/>
      <w:r>
        <w:t xml:space="preserve">. </w:t>
      </w:r>
    </w:p>
    <w:p w14:paraId="06382350" w14:textId="77777777" w:rsidR="007E687D" w:rsidRDefault="00326A5F" w:rsidP="007E687D">
      <w:pPr>
        <w:pStyle w:val="Brdtextmedindrag"/>
      </w:pPr>
      <w:r>
        <w:t xml:space="preserve">Denna princip kommer till uttryck också i </w:t>
      </w:r>
      <w:bookmarkStart w:id="60" w:name="_Hlk20223539"/>
      <w:r>
        <w:t>5 § lagen (1964:163) om in</w:t>
      </w:r>
      <w:r>
        <w:softHyphen/>
        <w:t xml:space="preserve">förande av brottsbalken. Enligt 5 § andra stycket ska straff bestämmas efter den lag som gällde när gärningen företogs, om inte den lag som gäller när domen meddelas leder till frihet från straff eller till lindrigare straff. </w:t>
      </w:r>
      <w:bookmarkEnd w:id="60"/>
      <w:r>
        <w:t xml:space="preserve">Bestämmelsen anses vara generellt tillämplig inom straffrätten, dvs. även inom specialstraffrätten. </w:t>
      </w:r>
    </w:p>
    <w:p w14:paraId="32AF6C1C" w14:textId="41EEA423" w:rsidR="007E687D" w:rsidRDefault="00326A5F" w:rsidP="007E687D">
      <w:pPr>
        <w:pStyle w:val="Brdtextmedindrag"/>
      </w:pPr>
      <w:r>
        <w:t xml:space="preserve">De </w:t>
      </w:r>
      <w:bookmarkStart w:id="61" w:name="_Hlk20223462"/>
      <w:r w:rsidR="00463A12">
        <w:t>nya</w:t>
      </w:r>
      <w:r>
        <w:t xml:space="preserve"> bestämmelserna om särskilda straffskalor för grov</w:t>
      </w:r>
      <w:r w:rsidR="00463A12">
        <w:t>a</w:t>
      </w:r>
      <w:r>
        <w:t xml:space="preserve"> brott som föreslås i denna proposition ska alltså inte tillämpas på gärningar som har begåtts före ikraftträdandet. </w:t>
      </w:r>
      <w:bookmarkEnd w:id="61"/>
      <w:r>
        <w:t>Straffskalorna enligt nuvarande lag</w:t>
      </w:r>
      <w:r>
        <w:softHyphen/>
        <w:t>stiftning är mest förmånliga för den tilltalade.</w:t>
      </w:r>
    </w:p>
    <w:p w14:paraId="0ED342EB" w14:textId="77777777" w:rsidR="007E687D" w:rsidRDefault="00326A5F" w:rsidP="007E687D">
      <w:pPr>
        <w:pStyle w:val="Brdtextmedindrag"/>
      </w:pPr>
      <w:bookmarkStart w:id="62" w:name="_Hlk20223644"/>
      <w:r>
        <w:t>Enligt 7 § lagen om införande av brottsbalken ska åklagarens befogenhet att föra talan om brott bedömas efter den lag som gäller när åtal väcks. Bedömningen ska dock alltid ske efter äldre lag om brottet var undantaget från allmänt åtal när handlingen företogs. Detsamma gäller om det då fanns något särskilt villkor för sådant åtal och det villkoret inte har tagits upp i den nya lagen.</w:t>
      </w:r>
      <w:bookmarkEnd w:id="62"/>
      <w:r>
        <w:t xml:space="preserve"> Även bestämmelsen i 7 § anses vara generellt tillämp</w:t>
      </w:r>
      <w:r>
        <w:softHyphen/>
        <w:t xml:space="preserve">lig inom straffrätten. </w:t>
      </w:r>
    </w:p>
    <w:p w14:paraId="59BAF58E" w14:textId="77777777" w:rsidR="007E687D" w:rsidRDefault="00326A5F" w:rsidP="007E687D">
      <w:pPr>
        <w:pStyle w:val="Brdtextmedindrag"/>
      </w:pPr>
      <w:bookmarkStart w:id="63" w:name="_Hlk20223848"/>
      <w:r>
        <w:t>Enligt nuvarande lagstiftning får åklagaren väcka åtal för brott mot upphovs</w:t>
      </w:r>
      <w:r>
        <w:softHyphen/>
        <w:t>rätts</w:t>
      </w:r>
      <w:r>
        <w:softHyphen/>
        <w:t>lagen och kretsmönsterlagen endast om målsäganden anger brottet till åtal eller åtal är påkallat från allmän synpunkt. Bestämmelserna inne</w:t>
      </w:r>
      <w:r>
        <w:softHyphen/>
        <w:t xml:space="preserve">håller ett särskilt villkor, nämligen att åtal endast får väckas om det är </w:t>
      </w:r>
      <w:r>
        <w:lastRenderedPageBreak/>
        <w:t>påkallat från allmän synpunkt. I bestämmelserna finns även ett undantag från detta villkor som innebär att om målsäganden anger brottet till åtal, så gäller inte det särskilda villkoret utan vanliga åtalsprövningsregler. Den ändring som nu görs innebär endast att undantaget tas bort. Det särskilda villkoret för åtal blir kvar. Denna situation faller inom huvudregeln i 7 §, vilket innebär att åklagarens befogenhet att föra talan om brott ska be</w:t>
      </w:r>
      <w:r>
        <w:softHyphen/>
        <w:t>dömas efter den lag som gäller när åtal väcks.</w:t>
      </w:r>
    </w:p>
    <w:p w14:paraId="746B2DA9" w14:textId="77777777" w:rsidR="007E687D" w:rsidRDefault="00326A5F" w:rsidP="007E687D">
      <w:pPr>
        <w:pStyle w:val="Brdtextmedindrag"/>
      </w:pPr>
      <w:bookmarkStart w:id="64" w:name="_Hlk20224075"/>
      <w:bookmarkEnd w:id="63"/>
      <w:r>
        <w:t>I nuvarande åtalsbestämmelser i övriga immaterialrättsliga lagar finns två särskilda villkor som enligt förslaget inte tas upp i de nya bestämmel</w:t>
      </w:r>
      <w:r>
        <w:softHyphen/>
        <w:t>serna. Varken kravet på målsägandeangivelse eller kravet på att åtal av sär</w:t>
      </w:r>
      <w:r>
        <w:softHyphen/>
        <w:t>skilda skäl är motiverat från allmän synpunkt finns med i de föreslagna åtals</w:t>
      </w:r>
      <w:r>
        <w:softHyphen/>
        <w:t>bestämmelserna. I stället införs ett särskilt villkor om att åtal ska vara moti</w:t>
      </w:r>
      <w:r>
        <w:softHyphen/>
        <w:t>verat från allmän synpunkt. Det undantag som finns i 7 § om att bedömning</w:t>
      </w:r>
      <w:r>
        <w:softHyphen/>
        <w:t>en ska ske efter den äldre lagen, om det när handlingen företogs fanns ett särskilt villkor för åtal som inte finns med i den nya bestämmel</w:t>
      </w:r>
      <w:r>
        <w:softHyphen/>
        <w:t>sen, blir här tillämpligt. Detta innebär att för gärningar som har begåtts innan lagändringarna träder i kraft tillämpas de åtalsbestämmelser som dittills gällt. För gärningar som begås efter det att åtalsbestämmelserna har ändrats ska de nya åtalsbestämmelserna gälla.</w:t>
      </w:r>
      <w:bookmarkEnd w:id="64"/>
      <w:r>
        <w:t xml:space="preserve"> </w:t>
      </w:r>
    </w:p>
    <w:p w14:paraId="2DF84578" w14:textId="3F9F65F8" w:rsidR="007E687D" w:rsidRDefault="00326A5F" w:rsidP="001B3BC6">
      <w:pPr>
        <w:pStyle w:val="Brdtextmedindrag"/>
      </w:pPr>
      <w:r>
        <w:t>Mot denna bakgrund gör regeringen bedömningen att det inte behövs några övergångsbestämmelser i anledning av de lagändringar som görs i denna proposition.</w:t>
      </w:r>
    </w:p>
    <w:p w14:paraId="7BCB08CC" w14:textId="57F79BC7" w:rsidR="007E687D" w:rsidRDefault="00326A5F" w:rsidP="007E687D">
      <w:pPr>
        <w:pStyle w:val="Rubrik1"/>
      </w:pPr>
      <w:bookmarkStart w:id="65" w:name="_Toc34297816"/>
      <w:bookmarkStart w:id="66" w:name="_Toc36716751"/>
      <w:r>
        <w:t>Konsekvenser</w:t>
      </w:r>
      <w:bookmarkEnd w:id="65"/>
      <w:bookmarkEnd w:id="66"/>
    </w:p>
    <w:p w14:paraId="506641EB" w14:textId="77777777" w:rsidR="007E687D" w:rsidRDefault="00326A5F" w:rsidP="007E687D">
      <w:pPr>
        <w:pStyle w:val="Brdtextram"/>
      </w:pPr>
      <w:r>
        <w:rPr>
          <w:b/>
        </w:rPr>
        <w:t>Regeringens</w:t>
      </w:r>
      <w:r w:rsidRPr="00CB1789">
        <w:rPr>
          <w:b/>
        </w:rPr>
        <w:t xml:space="preserve"> bedömning:</w:t>
      </w:r>
      <w:r>
        <w:t xml:space="preserve"> De föreslagna ändringarna leder inte till annat än begränsade kostnadsökningar som ryms inom befintliga anslags</w:t>
      </w:r>
      <w:r>
        <w:softHyphen/>
        <w:t>ramar.</w:t>
      </w:r>
    </w:p>
    <w:p w14:paraId="7DFBA990" w14:textId="77777777" w:rsidR="007E687D" w:rsidRDefault="007E687D" w:rsidP="007E687D">
      <w:pPr>
        <w:pStyle w:val="Brdtextmedindrag"/>
      </w:pPr>
    </w:p>
    <w:p w14:paraId="3AA4E74F" w14:textId="77777777" w:rsidR="007E687D" w:rsidRDefault="00326A5F" w:rsidP="007E687D">
      <w:pPr>
        <w:pStyle w:val="Brdtextmedindrag"/>
      </w:pPr>
      <w:r w:rsidRPr="00CB1789">
        <w:rPr>
          <w:b/>
        </w:rPr>
        <w:t>Utredningens bedömning</w:t>
      </w:r>
      <w:r>
        <w:t xml:space="preserve"> överensstämmer med regeringens men bas</w:t>
      </w:r>
      <w:r>
        <w:softHyphen/>
        <w:t>e</w:t>
      </w:r>
      <w:r>
        <w:softHyphen/>
        <w:t xml:space="preserve">ras på ett snävare förslagsunderlag (SOU 2018:6 s. 85–89). </w:t>
      </w:r>
    </w:p>
    <w:p w14:paraId="634A8E0D" w14:textId="77777777" w:rsidR="007E687D" w:rsidRDefault="00326A5F" w:rsidP="007E687D">
      <w:pPr>
        <w:pStyle w:val="Brdtextmedindrag"/>
      </w:pPr>
      <w:r w:rsidRPr="00CB1789">
        <w:rPr>
          <w:b/>
        </w:rPr>
        <w:t>Remissinstanserna:</w:t>
      </w:r>
      <w:r>
        <w:t xml:space="preserve"> Få remissinstanser har synpunkter på konsekvens</w:t>
      </w:r>
      <w:r>
        <w:softHyphen/>
        <w:t xml:space="preserve">bedömningen. Enligt </w:t>
      </w:r>
      <w:r w:rsidRPr="00846F9F">
        <w:rPr>
          <w:i/>
        </w:rPr>
        <w:t>Polismyndigheten</w:t>
      </w:r>
      <w:r w:rsidRPr="00846F9F">
        <w:t xml:space="preserve"> kan det emellertid inte uteslutas att utredningens förslag till ändrade </w:t>
      </w:r>
      <w:r>
        <w:t xml:space="preserve">regler om </w:t>
      </w:r>
      <w:r w:rsidRPr="00846F9F">
        <w:t>åtalsprövning</w:t>
      </w:r>
      <w:r>
        <w:t xml:space="preserve"> kan </w:t>
      </w:r>
      <w:r w:rsidRPr="00846F9F">
        <w:t>resultera i ett ökat antal utredningsåtgärder samt kostnader för att hantera en ökad mängd beslag för myndigheten.</w:t>
      </w:r>
      <w:r>
        <w:t xml:space="preserve"> </w:t>
      </w:r>
      <w:r w:rsidRPr="0065223D">
        <w:rPr>
          <w:i/>
        </w:rPr>
        <w:t>Svenska Föreningen mot Piratkopiering (SACG</w:t>
      </w:r>
      <w:r>
        <w:rPr>
          <w:i/>
        </w:rPr>
        <w:t>)</w:t>
      </w:r>
      <w:r>
        <w:t xml:space="preserve"> befarar detsamma såvitt avser utredningens förslag rörande beslag. </w:t>
      </w:r>
      <w:r w:rsidRPr="00CB1789">
        <w:rPr>
          <w:i/>
        </w:rPr>
        <w:t>Småföretagarnas</w:t>
      </w:r>
      <w:r>
        <w:t xml:space="preserve"> </w:t>
      </w:r>
      <w:r w:rsidRPr="00CB1789">
        <w:rPr>
          <w:i/>
        </w:rPr>
        <w:t>riksförbund</w:t>
      </w:r>
      <w:r>
        <w:rPr>
          <w:i/>
        </w:rPr>
        <w:t xml:space="preserve"> </w:t>
      </w:r>
      <w:r w:rsidRPr="00952106">
        <w:t xml:space="preserve">påpekar </w:t>
      </w:r>
      <w:r>
        <w:t xml:space="preserve">vidare </w:t>
      </w:r>
      <w:r w:rsidRPr="00952106">
        <w:t xml:space="preserve">att </w:t>
      </w:r>
      <w:r>
        <w:t xml:space="preserve">många </w:t>
      </w:r>
      <w:r w:rsidRPr="00952106">
        <w:t xml:space="preserve">företag </w:t>
      </w:r>
      <w:r>
        <w:t xml:space="preserve">är obenägna att anmäla immaterialrättsbrott, </w:t>
      </w:r>
      <w:proofErr w:type="gramStart"/>
      <w:r>
        <w:t>bl.a.</w:t>
      </w:r>
      <w:proofErr w:type="gramEnd"/>
      <w:r>
        <w:t xml:space="preserve"> på grund av långa hand</w:t>
      </w:r>
      <w:r>
        <w:softHyphen/>
        <w:t>läggnings</w:t>
      </w:r>
      <w:r>
        <w:softHyphen/>
        <w:t>tider. Om förslaget till skärpta straff får till effekt att utredningar om immaterialrättsbrott prioriteras högre kan även anmälnings</w:t>
      </w:r>
      <w:r>
        <w:softHyphen/>
        <w:t>benägen</w:t>
      </w:r>
      <w:r>
        <w:softHyphen/>
        <w:t>heten öka, vilket skapar osäkerhetsmoment vid konse</w:t>
      </w:r>
      <w:r>
        <w:softHyphen/>
        <w:t>kvens</w:t>
      </w:r>
      <w:r>
        <w:softHyphen/>
        <w:t xml:space="preserve">bedömningen. </w:t>
      </w:r>
      <w:r w:rsidRPr="00CB1789">
        <w:rPr>
          <w:i/>
        </w:rPr>
        <w:t>Åklagar</w:t>
      </w:r>
      <w:r>
        <w:rPr>
          <w:i/>
        </w:rPr>
        <w:softHyphen/>
      </w:r>
      <w:r w:rsidRPr="00CB1789">
        <w:rPr>
          <w:i/>
        </w:rPr>
        <w:t>myndig</w:t>
      </w:r>
      <w:r>
        <w:rPr>
          <w:i/>
        </w:rPr>
        <w:softHyphen/>
      </w:r>
      <w:r w:rsidRPr="00CB1789">
        <w:rPr>
          <w:i/>
        </w:rPr>
        <w:t>heten</w:t>
      </w:r>
      <w:r>
        <w:t xml:space="preserve"> däremot bekräftar att eventu</w:t>
      </w:r>
      <w:r>
        <w:softHyphen/>
        <w:t xml:space="preserve">ella kostnadsökningar bör rymmas inom befintliga anslag. </w:t>
      </w:r>
    </w:p>
    <w:p w14:paraId="3E386615" w14:textId="77777777" w:rsidR="007E687D" w:rsidRDefault="00326A5F" w:rsidP="007E687D">
      <w:pPr>
        <w:pStyle w:val="Brdtextmedindrag"/>
        <w:rPr>
          <w:b/>
        </w:rPr>
      </w:pPr>
      <w:r>
        <w:rPr>
          <w:b/>
        </w:rPr>
        <w:t xml:space="preserve">Bedömningen </w:t>
      </w:r>
      <w:r w:rsidRPr="00E512D2">
        <w:rPr>
          <w:b/>
        </w:rPr>
        <w:t xml:space="preserve">i utkastet till lagrådsremiss </w:t>
      </w:r>
      <w:r w:rsidRPr="00E512D2">
        <w:t xml:space="preserve">överensstämmer med </w:t>
      </w:r>
      <w:r w:rsidRPr="002611C4">
        <w:t>regering</w:t>
      </w:r>
      <w:r w:rsidRPr="002611C4">
        <w:softHyphen/>
        <w:t>ens (utkast</w:t>
      </w:r>
      <w:r w:rsidRPr="007D2AA5">
        <w:t xml:space="preserve"> till lagrådsremiss s.</w:t>
      </w:r>
      <w:r>
        <w:t xml:space="preserve"> 42–45</w:t>
      </w:r>
      <w:r w:rsidRPr="007D2AA5">
        <w:t>).</w:t>
      </w:r>
    </w:p>
    <w:p w14:paraId="14B119E9" w14:textId="77777777" w:rsidR="007E687D" w:rsidRDefault="00326A5F" w:rsidP="007E687D">
      <w:pPr>
        <w:pStyle w:val="Brdtextmedindrag"/>
      </w:pPr>
      <w:r>
        <w:rPr>
          <w:b/>
        </w:rPr>
        <w:lastRenderedPageBreak/>
        <w:t>Remissinstanserna:</w:t>
      </w:r>
      <w:r w:rsidRPr="003E603E">
        <w:t xml:space="preserve"> </w:t>
      </w:r>
      <w:r>
        <w:t>De flesta remissinstanserna invänder inte mot bedömning</w:t>
      </w:r>
      <w:r>
        <w:softHyphen/>
        <w:t xml:space="preserve">en. </w:t>
      </w:r>
      <w:r w:rsidRPr="0093483D">
        <w:rPr>
          <w:i/>
        </w:rPr>
        <w:t>Svea hovrätt (Patent- och marknads</w:t>
      </w:r>
      <w:r>
        <w:rPr>
          <w:i/>
        </w:rPr>
        <w:softHyphen/>
      </w:r>
      <w:r w:rsidRPr="0093483D">
        <w:rPr>
          <w:i/>
        </w:rPr>
        <w:t>överdomstolen</w:t>
      </w:r>
      <w:r w:rsidRPr="0081262A">
        <w:rPr>
          <w:iCs/>
        </w:rPr>
        <w:t>,</w:t>
      </w:r>
      <w:r w:rsidRPr="0093483D">
        <w:rPr>
          <w:i/>
        </w:rPr>
        <w:t xml:space="preserve"> PMÖD)</w:t>
      </w:r>
      <w:r>
        <w:t xml:space="preserve"> anför dock att redan en liten ökning av antalet åtal för immaterial</w:t>
      </w:r>
      <w:r>
        <w:softHyphen/>
        <w:t xml:space="preserve">rättsbrott kan </w:t>
      </w:r>
      <w:r w:rsidRPr="0035044D">
        <w:t>leda till ökade kostnader som domstolarna behöver kompen</w:t>
      </w:r>
      <w:r>
        <w:softHyphen/>
      </w:r>
      <w:r w:rsidRPr="0035044D">
        <w:t xml:space="preserve">seras för, </w:t>
      </w:r>
      <w:r>
        <w:t xml:space="preserve">mot bakgrund av att målen är resurskrävande. </w:t>
      </w:r>
      <w:r w:rsidRPr="00866C2A">
        <w:rPr>
          <w:i/>
        </w:rPr>
        <w:t xml:space="preserve">Polismyndigheten </w:t>
      </w:r>
      <w:r w:rsidRPr="003E603E">
        <w:t>anför att det</w:t>
      </w:r>
      <w:r>
        <w:rPr>
          <w:i/>
        </w:rPr>
        <w:t xml:space="preserve"> </w:t>
      </w:r>
      <w:r w:rsidRPr="00866C2A">
        <w:t>inte går att utesluta att förslaget till ändrade åtalsprövnings</w:t>
      </w:r>
      <w:r>
        <w:softHyphen/>
      </w:r>
      <w:r w:rsidRPr="00866C2A">
        <w:t xml:space="preserve">regler kan </w:t>
      </w:r>
      <w:r>
        <w:t>resultera i</w:t>
      </w:r>
      <w:r w:rsidRPr="00866C2A">
        <w:t xml:space="preserve"> ökade kostnader för myndigheten</w:t>
      </w:r>
      <w:r>
        <w:t xml:space="preserve">, men </w:t>
      </w:r>
      <w:r w:rsidRPr="00866C2A">
        <w:t xml:space="preserve">säger </w:t>
      </w:r>
      <w:r>
        <w:t xml:space="preserve">sig ändå </w:t>
      </w:r>
      <w:r w:rsidRPr="00866C2A">
        <w:t xml:space="preserve">väsentligen kunna ansluta </w:t>
      </w:r>
      <w:r>
        <w:t xml:space="preserve">sig </w:t>
      </w:r>
      <w:r w:rsidRPr="00866C2A">
        <w:t>till bedöm</w:t>
      </w:r>
      <w:r>
        <w:softHyphen/>
      </w:r>
      <w:r w:rsidRPr="00866C2A">
        <w:t>ning</w:t>
      </w:r>
      <w:r>
        <w:t xml:space="preserve">en i </w:t>
      </w:r>
      <w:bookmarkStart w:id="67" w:name="_Hlk29891998"/>
      <w:r>
        <w:t>utkastet,</w:t>
      </w:r>
      <w:r w:rsidRPr="00866C2A">
        <w:t xml:space="preserve"> </w:t>
      </w:r>
      <w:r>
        <w:t>eftersom</w:t>
      </w:r>
      <w:r w:rsidRPr="00866C2A">
        <w:t xml:space="preserve"> </w:t>
      </w:r>
      <w:bookmarkEnd w:id="67"/>
      <w:r w:rsidRPr="00866C2A">
        <w:t>kostnads</w:t>
      </w:r>
      <w:r>
        <w:softHyphen/>
      </w:r>
      <w:r w:rsidRPr="00866C2A">
        <w:t>ökningen inte</w:t>
      </w:r>
      <w:r>
        <w:t xml:space="preserve"> beräknas bli</w:t>
      </w:r>
      <w:r w:rsidRPr="00866C2A">
        <w:t xml:space="preserve"> påtaglig. </w:t>
      </w:r>
    </w:p>
    <w:p w14:paraId="693BB0CC" w14:textId="77777777" w:rsidR="007E687D" w:rsidRDefault="00326A5F" w:rsidP="007E687D">
      <w:pPr>
        <w:pStyle w:val="Brdtextmedindrag"/>
      </w:pPr>
      <w:r w:rsidRPr="004B74E2">
        <w:rPr>
          <w:b/>
        </w:rPr>
        <w:t xml:space="preserve">Skälen för </w:t>
      </w:r>
      <w:r>
        <w:rPr>
          <w:b/>
        </w:rPr>
        <w:t>regeringens</w:t>
      </w:r>
      <w:r w:rsidRPr="004B74E2">
        <w:rPr>
          <w:b/>
        </w:rPr>
        <w:t xml:space="preserve"> bedömning:</w:t>
      </w:r>
      <w:r>
        <w:t xml:space="preserve"> De föreslagna lagändringarna inne</w:t>
      </w:r>
      <w:r>
        <w:softHyphen/>
        <w:t xml:space="preserve">bär </w:t>
      </w:r>
      <w:proofErr w:type="gramStart"/>
      <w:r>
        <w:t>bl.a.</w:t>
      </w:r>
      <w:proofErr w:type="gramEnd"/>
      <w:r>
        <w:t xml:space="preserve"> att immaterialrättsbrotten kom</w:t>
      </w:r>
      <w:r>
        <w:softHyphen/>
        <w:t>plett</w:t>
      </w:r>
      <w:r>
        <w:softHyphen/>
        <w:t>eras med en särskild straff</w:t>
      </w:r>
      <w:r>
        <w:softHyphen/>
        <w:t>skala och egen rubricering för grova brott. Straffet för de grova brotten ska vara fängelse i lägst sex månader och högst sex år. Ändringarna kan antas resultera i att påföljden för allvarliga immaterial</w:t>
      </w:r>
      <w:r>
        <w:softHyphen/>
        <w:t>rättsbrott i något fler fall än i dag kommer att bestämmas till fängelse och att längden på utdömda fängelsestraff vid allvarliga intrång kommer att öka något. Det kan medföra en viss ökning av Kriminalvårdens kostnader. Vidare kan det inte uteslutas att begränsade merkostnader kan upp</w:t>
      </w:r>
      <w:r>
        <w:softHyphen/>
        <w:t>komma för Polis</w:t>
      </w:r>
      <w:r>
        <w:softHyphen/>
        <w:t>myndig</w:t>
      </w:r>
      <w:r>
        <w:softHyphen/>
        <w:t>heten, Åklagarmyndigheten och domstolarna till följd av att möjlig</w:t>
      </w:r>
      <w:r>
        <w:softHyphen/>
        <w:t>heten att använda vissa tvångsmedel ökar genom förslaget och att en längre preskriptionstid kommer att gälla för de grova brotten i för</w:t>
      </w:r>
      <w:r>
        <w:softHyphen/>
        <w:t>hållande till mot</w:t>
      </w:r>
      <w:r>
        <w:softHyphen/>
        <w:t>svarande brott av normalgraden. Bedömningen är dock att</w:t>
      </w:r>
      <w:r w:rsidDel="002C3C33">
        <w:t xml:space="preserve"> </w:t>
      </w:r>
      <w:r>
        <w:t>dessa eventuella merkostnader kan finansieras inom myndigheternas befint</w:t>
      </w:r>
      <w:r>
        <w:softHyphen/>
        <w:t xml:space="preserve">liga anslag. </w:t>
      </w:r>
    </w:p>
    <w:p w14:paraId="31FA61F2" w14:textId="77777777" w:rsidR="007E687D" w:rsidRDefault="00326A5F" w:rsidP="007E687D">
      <w:pPr>
        <w:pStyle w:val="Brdtextmedindrag"/>
      </w:pPr>
      <w:r>
        <w:t>Det är svårare att bedöma vad förslaget till ändrade åtalsprövningsregler kommer att få för konsekvenser. Enligt manuellt framtagna siffror har åklag</w:t>
      </w:r>
      <w:r>
        <w:softHyphen/>
        <w:t>arna under den senaste tioårsperioden (t.o.m. år 2017) väckt ca 110 åtal för brott mot upphovs</w:t>
      </w:r>
      <w:r>
        <w:softHyphen/>
        <w:t>rättslagen och varumärkeslagen samt utfärdat knappt 20 strafföre</w:t>
      </w:r>
      <w:r>
        <w:softHyphen/>
        <w:t>lägganden. I snitt innebär det elva åtal och två strafföre</w:t>
      </w:r>
      <w:r>
        <w:softHyphen/>
        <w:t>lägganden per år, även om skillnaden mellan olika år har varit stor. Antalet åtal för brott mot upphovsrättslagen har varit mer än fem gånger vanligare (90 åtal) än åtal för brott mot varumärkeslagen (17 åtal). När det gäller strafföre</w:t>
      </w:r>
      <w:r>
        <w:softHyphen/>
        <w:t>lägganden har så gott som samtliga avsett brott mot upphovs</w:t>
      </w:r>
      <w:r>
        <w:softHyphen/>
        <w:t>rättslagen. För intrång i övriga</w:t>
      </w:r>
      <w:r w:rsidDel="009D4083">
        <w:t xml:space="preserve"> </w:t>
      </w:r>
      <w:r>
        <w:t>immateriella rättigheter har inte några allmänna åtal väckts eller några strafförelägganden utfärdats under samma tidsinter</w:t>
      </w:r>
      <w:r>
        <w:softHyphen/>
        <w:t>vall.</w:t>
      </w:r>
    </w:p>
    <w:p w14:paraId="6D8C409A" w14:textId="77777777" w:rsidR="007E687D" w:rsidRDefault="00326A5F" w:rsidP="007E687D">
      <w:pPr>
        <w:pStyle w:val="Brdtextmedindrag"/>
      </w:pPr>
      <w:r>
        <w:t>Att målsägandeangivelse inte längre kommer att vara en tillräcklig förut</w:t>
      </w:r>
      <w:r>
        <w:softHyphen/>
        <w:t>sättning för åtal kommer sanno</w:t>
      </w:r>
      <w:r>
        <w:softHyphen/>
        <w:t xml:space="preserve">likt att få till konsekvens att åklagarna framöver fattar färre beslut om åtal för brott mot upphovsrättslagen. </w:t>
      </w:r>
    </w:p>
    <w:p w14:paraId="4AEA4F03" w14:textId="642F513F" w:rsidR="007E687D" w:rsidRDefault="00326A5F" w:rsidP="007E687D">
      <w:pPr>
        <w:pStyle w:val="Brdtextmedindrag"/>
      </w:pPr>
      <w:r>
        <w:t>Samtidigt finns det skäl att tro att främst åtal om varu</w:t>
      </w:r>
      <w:r>
        <w:softHyphen/>
        <w:t>märkesbrott, men även åtal om patentbrott, mönster</w:t>
      </w:r>
      <w:r>
        <w:softHyphen/>
        <w:t>skyddsbrott, växt</w:t>
      </w:r>
      <w:r>
        <w:softHyphen/>
        <w:t>förädlar</w:t>
      </w:r>
      <w:r>
        <w:softHyphen/>
        <w:t>rättsbrott och företags</w:t>
      </w:r>
      <w:r>
        <w:softHyphen/>
        <w:t>namns</w:t>
      </w:r>
      <w:r>
        <w:softHyphen/>
        <w:t>brott, kan komma att öka något. Den förväntade ökningen är dels en följd av att kravet på målsägandeangivelse tas bort, dels en följd av att kravet för när åklagaren får väcka åtal mildras något (genom att ”sär</w:t>
      </w:r>
      <w:r>
        <w:softHyphen/>
        <w:t xml:space="preserve">skilda skäl” utgår). Den första ändringen medför uppskattningsvis inte någon större ökning av antalet åtal. De fall där det är svårt att i tid komma i kontakt med målsäganden eller där denne utsatts för hot måste bedömas vara ovanliga. Situationer där målsäganden motsätter sig en rättegång kan tänkas vara något fler, men inte heller här kan det antas röra sig om särskilt många fall. Den förväntade ökningen av åtal kommer snarast uteslutande att bero på att kravet på särskilda skäl tas bort. Här ska dock understrykas </w:t>
      </w:r>
      <w:r>
        <w:lastRenderedPageBreak/>
        <w:t xml:space="preserve">att även det kvarvarande kravet, att åtal ska vara motiverat från allmän synpunkt, utgör ett särskilt villkor för åtal. Även framöver kommer möjligheten att väcka allmänt åtal för dessa måltyper alltså att vara begränsad i jämförelse med vad som gäller i allmänhet. </w:t>
      </w:r>
    </w:p>
    <w:p w14:paraId="19E5FEA8" w14:textId="77777777" w:rsidR="007E687D" w:rsidRDefault="00326A5F" w:rsidP="007E687D">
      <w:pPr>
        <w:pStyle w:val="Brdtextmedindrag"/>
      </w:pPr>
      <w:r>
        <w:t>Vad som anförts om antalet åtal gäller även för strafförelägganden. Ändring</w:t>
      </w:r>
      <w:r>
        <w:softHyphen/>
        <w:t>arna kommer antagligen att leda till färre strafförelägganden för upphovs</w:t>
      </w:r>
      <w:r>
        <w:softHyphen/>
        <w:t>rättsbrott samt fler för varumärkesbrott. Även strafförelägganden för patentbrott, mönsterskyddsbrott, växtförädlarrättsbrott och företags</w:t>
      </w:r>
      <w:r>
        <w:softHyphen/>
        <w:t>namns</w:t>
      </w:r>
      <w:r>
        <w:softHyphen/>
        <w:t xml:space="preserve">brott kan komma att öka något jämfört med i dag. </w:t>
      </w:r>
    </w:p>
    <w:p w14:paraId="27674155" w14:textId="77777777" w:rsidR="007E687D" w:rsidRDefault="00326A5F" w:rsidP="007E687D">
      <w:pPr>
        <w:pStyle w:val="Brdtextmedindrag"/>
      </w:pPr>
      <w:r>
        <w:t>Det är inte alldeles enkelt att närmare räkna på antalet åtal och strafföre</w:t>
      </w:r>
      <w:r>
        <w:softHyphen/>
        <w:t>lägganden utifrån de nya förutsättningarna. Som utredningen konsta</w:t>
      </w:r>
      <w:r>
        <w:softHyphen/>
        <w:t>terar finns det emellertid goda skäl att utgå från att minskningen av antalet åtal och strafförelägganden för brott mot upphovsrättslagen kommer att bli större än ökningen av antalet åtal och strafförelägganden för brott mot varu</w:t>
      </w:r>
      <w:r>
        <w:softHyphen/>
        <w:t>märkes</w:t>
      </w:r>
      <w:r>
        <w:softHyphen/>
        <w:t xml:space="preserve">lagen. </w:t>
      </w:r>
    </w:p>
    <w:p w14:paraId="3F422C9A" w14:textId="77777777" w:rsidR="007E687D" w:rsidRDefault="00326A5F" w:rsidP="007E687D">
      <w:pPr>
        <w:pStyle w:val="Brdtextmedindrag"/>
      </w:pPr>
      <w:r>
        <w:t>När det därefter gäller en eventuell ökning av åtal och strafföre</w:t>
      </w:r>
      <w:r>
        <w:softHyphen/>
        <w:t>lägganden för övriga måltyper, är det rimligt att utgå från att den totalt sett kommer att bli liten. Till skillnad från vad statistiken på varu</w:t>
      </w:r>
      <w:r>
        <w:softHyphen/>
        <w:t>märkes</w:t>
      </w:r>
      <w:r>
        <w:softHyphen/>
        <w:t>området visar har antalet åtal och strafföre</w:t>
      </w:r>
      <w:r>
        <w:softHyphen/>
        <w:t>lägganden för dessa måltyper fram till i dag varit icke existerande,</w:t>
      </w:r>
      <w:r w:rsidDel="002C3C33">
        <w:t xml:space="preserve"> </w:t>
      </w:r>
      <w:r>
        <w:t>trots att samma åtalsprövningsregler gällt för det industriella rättsskyddet överlag. Skälen till detta kan vara flera. Exempel</w:t>
      </w:r>
      <w:r>
        <w:softHyphen/>
        <w:t>vis kan det vara så att det begås färre patentbrott, mönster</w:t>
      </w:r>
      <w:r>
        <w:softHyphen/>
        <w:t>skyddsbrott, växt</w:t>
      </w:r>
      <w:r>
        <w:softHyphen/>
        <w:t>förädlarrättsbrott och företagsnamnsbrott än varu</w:t>
      </w:r>
      <w:r>
        <w:softHyphen/>
        <w:t>märkes</w:t>
      </w:r>
      <w:r>
        <w:softHyphen/>
        <w:t>brott. En annan förklaring kan vara att det är lättare att upptäcka och bevisa ett varu</w:t>
      </w:r>
      <w:r>
        <w:softHyphen/>
        <w:t>märkes</w:t>
      </w:r>
      <w:r>
        <w:softHyphen/>
        <w:t xml:space="preserve">intrång än intrång i andra industriella rättsskydd. </w:t>
      </w:r>
      <w:r w:rsidRPr="005820D9">
        <w:t xml:space="preserve">Oavsett vilka anledningarna </w:t>
      </w:r>
      <w:r>
        <w:t>till de redan existerande skillnaderna är</w:t>
      </w:r>
      <w:r w:rsidRPr="005820D9">
        <w:t xml:space="preserve"> </w:t>
      </w:r>
      <w:r>
        <w:t xml:space="preserve">så finns det </w:t>
      </w:r>
      <w:r w:rsidRPr="005820D9">
        <w:t>ingen</w:t>
      </w:r>
      <w:r>
        <w:softHyphen/>
      </w:r>
      <w:r w:rsidRPr="005820D9">
        <w:t>ting som talar för att måltypernas frekvens i förhållande till varandra</w:t>
      </w:r>
      <w:r>
        <w:t xml:space="preserve"> kommer att</w:t>
      </w:r>
      <w:r w:rsidRPr="005820D9">
        <w:t xml:space="preserve"> förändras </w:t>
      </w:r>
      <w:r>
        <w:t>på ett mer påtagligt sätt till följd av de åtals</w:t>
      </w:r>
      <w:r>
        <w:softHyphen/>
        <w:t>prövnings</w:t>
      </w:r>
      <w:r>
        <w:softHyphen/>
        <w:t>regler som nu föreslås</w:t>
      </w:r>
      <w:r w:rsidRPr="005820D9">
        <w:t>.</w:t>
      </w:r>
      <w:r>
        <w:t xml:space="preserve"> Tvärtom finns det skäl att utgå från att de särskilda förutsättningar som fram till nu gjort att åtal inte väckts för </w:t>
      </w:r>
      <w:proofErr w:type="gramStart"/>
      <w:r>
        <w:t>t.ex.</w:t>
      </w:r>
      <w:proofErr w:type="gramEnd"/>
      <w:r>
        <w:t xml:space="preserve"> patentintrång kommer att få genomslag också framöver och oavsett åtals</w:t>
      </w:r>
      <w:r>
        <w:softHyphen/>
        <w:t xml:space="preserve">prövningsreglernas utformning (se avsnitt 6). </w:t>
      </w:r>
    </w:p>
    <w:p w14:paraId="68B5D7CD" w14:textId="357C7CCD" w:rsidR="007E687D" w:rsidRDefault="00326A5F" w:rsidP="007E687D">
      <w:pPr>
        <w:pStyle w:val="Brdtextmedindrag"/>
      </w:pPr>
      <w:r>
        <w:t>Den samlade bedömningen är därför alltjämt att förslagen som helhet inte kommer att leda till annat än marginellt ökad</w:t>
      </w:r>
      <w:r w:rsidDel="002534CB">
        <w:t>e</w:t>
      </w:r>
      <w:r>
        <w:t xml:space="preserve"> kostnader för Åklagar</w:t>
      </w:r>
      <w:r>
        <w:softHyphen/>
        <w:t>myndigheten. De kostnads</w:t>
      </w:r>
      <w:r>
        <w:softHyphen/>
        <w:t>ökningar som de förändrade åtals</w:t>
      </w:r>
      <w:r>
        <w:softHyphen/>
        <w:t>prövnings</w:t>
      </w:r>
      <w:r>
        <w:softHyphen/>
        <w:t>reglerna kan medföra på vissa områden bedöms i allt väsentligt vägas upp av kostnads</w:t>
      </w:r>
      <w:r>
        <w:softHyphen/>
        <w:t>minskningar på andra områden. I förhållande till den konse</w:t>
      </w:r>
      <w:r>
        <w:softHyphen/>
        <w:t>kvens</w:t>
      </w:r>
      <w:r>
        <w:softHyphen/>
      </w:r>
      <w:r>
        <w:softHyphen/>
      </w:r>
      <w:r>
        <w:softHyphen/>
        <w:t xml:space="preserve">bedömning som utredningen gjort måste också beaktas att det i denna proposition inte föreslås någon utökad möjlighet att ta egendom i beslag. </w:t>
      </w:r>
    </w:p>
    <w:p w14:paraId="2324B4BB" w14:textId="488E53A8" w:rsidR="007E687D" w:rsidRPr="0079534D" w:rsidRDefault="00326A5F" w:rsidP="007E687D">
      <w:pPr>
        <w:pStyle w:val="Brdtextmedindrag"/>
      </w:pPr>
      <w:bookmarkStart w:id="68" w:name="_Hlk30691174"/>
      <w:r>
        <w:t>För</w:t>
      </w:r>
      <w:r>
        <w:rPr>
          <w:i/>
        </w:rPr>
        <w:t xml:space="preserve"> </w:t>
      </w:r>
      <w:r w:rsidRPr="006F710A">
        <w:t>Polismyndighetens</w:t>
      </w:r>
      <w:r>
        <w:rPr>
          <w:i/>
        </w:rPr>
        <w:t xml:space="preserve"> </w:t>
      </w:r>
      <w:r>
        <w:t>del kan antalet förundersökningar och beslag komma att öka något för de brott som föreslås få lindrade åtals</w:t>
      </w:r>
      <w:r>
        <w:softHyphen/>
        <w:t xml:space="preserve">prövningsregler och slopade krav på målsägandeangivelse, </w:t>
      </w:r>
      <w:proofErr w:type="gramStart"/>
      <w:r>
        <w:t>t.ex.</w:t>
      </w:r>
      <w:proofErr w:type="gramEnd"/>
      <w:r>
        <w:t xml:space="preserve"> varu</w:t>
      </w:r>
      <w:r>
        <w:softHyphen/>
        <w:t>märkes</w:t>
      </w:r>
      <w:r>
        <w:softHyphen/>
        <w:t>brotten. Samtidigt kommer skyldigheten att inleda för</w:t>
      </w:r>
      <w:r>
        <w:softHyphen/>
        <w:t>undersökning inskränkas för de brott som i dag har målsägandeangivelse som en till</w:t>
      </w:r>
      <w:r>
        <w:softHyphen/>
        <w:t>räcklig förutsättning för åtal, men där åtal framöver måste vara motiverat från allmän synpunkt</w:t>
      </w:r>
      <w:r w:rsidR="0085252B">
        <w:t>. Det gäller</w:t>
      </w:r>
      <w:r>
        <w:t xml:space="preserve"> i första hand de mycket mer frekventa upphovs</w:t>
      </w:r>
      <w:r>
        <w:softHyphen/>
        <w:t xml:space="preserve">rättsbrotten. Även om det inte kan uteslutas att förslagen sammantaget leder till en kostnadsökning, kommer det – som </w:t>
      </w:r>
      <w:r>
        <w:rPr>
          <w:i/>
        </w:rPr>
        <w:t>Polismyndigheten</w:t>
      </w:r>
      <w:r>
        <w:t xml:space="preserve"> är inne på – sannolikt inte bli fråga om någon påtaglig ökning. </w:t>
      </w:r>
    </w:p>
    <w:bookmarkEnd w:id="68"/>
    <w:p w14:paraId="52363AEE" w14:textId="2C1B3EFE" w:rsidR="007E687D" w:rsidRDefault="00326A5F" w:rsidP="007E687D">
      <w:pPr>
        <w:pStyle w:val="Brdtextmedindrag"/>
      </w:pPr>
      <w:r>
        <w:lastRenderedPageBreak/>
        <w:t>Även om de ändrade åtalsprövningsreglerna alltså totalt sett skulle kunna leda till något fler förundersökningar, beslag, åtal och strafföre</w:t>
      </w:r>
      <w:r>
        <w:softHyphen/>
        <w:t>lägganden per år får de begränsade kostnader som det skulle innebära anses rymmas inom de befintliga anslagen för Åklagarmyndigheten och Polis</w:t>
      </w:r>
      <w:r>
        <w:softHyphen/>
        <w:t>myndig</w:t>
      </w:r>
      <w:r>
        <w:softHyphen/>
        <w:t xml:space="preserve">heten. </w:t>
      </w:r>
      <w:bookmarkStart w:id="69" w:name="_Hlk36643763"/>
      <w:r w:rsidR="0085252B">
        <w:t xml:space="preserve">Det kan i sammanhanget </w:t>
      </w:r>
      <w:r>
        <w:t xml:space="preserve">nämnas </w:t>
      </w:r>
      <w:bookmarkEnd w:id="69"/>
      <w:r>
        <w:t>att åklagarna under år 2016 väckte sammanlagt 170 000 åtal. Endast 11 av dessa avsåg immaterial</w:t>
      </w:r>
      <w:r>
        <w:softHyphen/>
        <w:t xml:space="preserve">rättsintrång. Med </w:t>
      </w:r>
      <w:r w:rsidR="0085252B">
        <w:t>de ändrade reglerna</w:t>
      </w:r>
      <w:r>
        <w:t xml:space="preserve"> finns det dessutom bättre förut</w:t>
      </w:r>
      <w:r>
        <w:softHyphen/>
        <w:t>sättningar för myndigheterna att rikta in sin verksamhet på den brottslig</w:t>
      </w:r>
      <w:r>
        <w:softHyphen/>
        <w:t>het på området som är särskilt samhällsfarlig, vilket kan leda till vissa effektivitets</w:t>
      </w:r>
      <w:r>
        <w:softHyphen/>
        <w:t xml:space="preserve">vinster. </w:t>
      </w:r>
    </w:p>
    <w:p w14:paraId="057FA3DE" w14:textId="77777777" w:rsidR="007E687D" w:rsidRDefault="00326A5F" w:rsidP="007E687D">
      <w:pPr>
        <w:pStyle w:val="Brdtextmedindrag"/>
      </w:pPr>
      <w:r>
        <w:t>De ändrade åtalsprövnings</w:t>
      </w:r>
      <w:r>
        <w:softHyphen/>
        <w:t>reglerna bedöms inte heller medföra några påtagliga konsekvenser för domstolarna. Det totala antalet åtal kan för</w:t>
      </w:r>
      <w:r>
        <w:softHyphen/>
        <w:t>väntas bli ungefär det</w:t>
      </w:r>
      <w:r>
        <w:softHyphen/>
        <w:t>samma som med nuvarande regler. Antalet mål vid Patent- och marknads</w:t>
      </w:r>
      <w:r>
        <w:softHyphen/>
        <w:t>domstolen, i Patent- och marknadsöver</w:t>
      </w:r>
      <w:r>
        <w:softHyphen/>
        <w:t>domstolen samt hos Högsta dom</w:t>
      </w:r>
      <w:r>
        <w:softHyphen/>
        <w:t>stolen beräknas inte över</w:t>
      </w:r>
      <w:r>
        <w:softHyphen/>
        <w:t>stiga det antal som tidigare har uppskattats utifrån nuvarande lagstiftning. Samtidigt kan det naturligt</w:t>
      </w:r>
      <w:r>
        <w:softHyphen/>
        <w:t xml:space="preserve">vis inte uteslutas att antalet mål, som </w:t>
      </w:r>
      <w:r w:rsidRPr="00516D7D">
        <w:rPr>
          <w:i/>
        </w:rPr>
        <w:t>PMÖD</w:t>
      </w:r>
      <w:r>
        <w:t xml:space="preserve"> är inne på, kan komma att öka något. Enligt regeringens uppfattning finns det emellertid inte anled</w:t>
      </w:r>
      <w:r>
        <w:softHyphen/>
        <w:t>ning att anta att dessa skulle utgöra så många till antalet att de på grund därav, eller med hänsyn till målens omfattning och komplexitet, kan antas ha någon direkt inverkan på domstolarnas befintliga anslag.</w:t>
      </w:r>
    </w:p>
    <w:p w14:paraId="51200BD7" w14:textId="2BF141E6" w:rsidR="007E687D" w:rsidRDefault="00326A5F" w:rsidP="001B3BC6">
      <w:pPr>
        <w:pStyle w:val="Brdtextmedindrag"/>
      </w:pPr>
      <w:r>
        <w:t>Sammantaget finns det alltså inte anledning att räkna med att förslagen kommer att leda till ökade utgifter för det allmänna, och de kostnads</w:t>
      </w:r>
      <w:r>
        <w:softHyphen/>
        <w:t>ökningar som eventuellt kan uppstå för berörda myndigheter är inte större än att de ryms inom befintliga anslagsramar.</w:t>
      </w:r>
    </w:p>
    <w:p w14:paraId="6179E3D4" w14:textId="54750FB0" w:rsidR="007E687D" w:rsidRDefault="00326A5F" w:rsidP="007E687D">
      <w:pPr>
        <w:pStyle w:val="Rubrik1"/>
      </w:pPr>
      <w:bookmarkStart w:id="70" w:name="_Toc34297817"/>
      <w:bookmarkStart w:id="71" w:name="_Toc36716752"/>
      <w:r>
        <w:t>Författningskommentar</w:t>
      </w:r>
      <w:bookmarkEnd w:id="70"/>
      <w:bookmarkEnd w:id="71"/>
    </w:p>
    <w:p w14:paraId="7E2BCC42" w14:textId="77777777" w:rsidR="007E687D" w:rsidRDefault="00326A5F" w:rsidP="007E687D">
      <w:pPr>
        <w:pStyle w:val="Rubrik2"/>
        <w:spacing w:before="0"/>
      </w:pPr>
      <w:bookmarkStart w:id="72" w:name="_Toc34297818"/>
      <w:bookmarkStart w:id="73" w:name="_Toc36716753"/>
      <w:r>
        <w:t>Förslaget till lag om ändring i lagen (1960:729) om upphovsrätt till litterära och konstnärliga verk</w:t>
      </w:r>
      <w:bookmarkEnd w:id="72"/>
      <w:bookmarkEnd w:id="73"/>
    </w:p>
    <w:p w14:paraId="71D43B1C" w14:textId="77777777" w:rsidR="007E687D" w:rsidRPr="00D755D0" w:rsidRDefault="00326A5F" w:rsidP="007E687D">
      <w:pPr>
        <w:pStyle w:val="Rubrik3utannumrering"/>
        <w:rPr>
          <w:sz w:val="20"/>
        </w:rPr>
      </w:pPr>
      <w:r>
        <w:t xml:space="preserve">7 kap. Ansvar och ersättningsskyldighet </w:t>
      </w:r>
      <w:proofErr w:type="gramStart"/>
      <w:r>
        <w:t>m.m.</w:t>
      </w:r>
      <w:proofErr w:type="gramEnd"/>
    </w:p>
    <w:p w14:paraId="048F317F" w14:textId="77777777" w:rsidR="007E687D" w:rsidRPr="00BA20E8" w:rsidRDefault="00326A5F" w:rsidP="007E687D">
      <w:pPr>
        <w:pStyle w:val="Brdtext"/>
        <w:rPr>
          <w:i/>
          <w:iCs/>
          <w:sz w:val="18"/>
          <w:szCs w:val="18"/>
        </w:rPr>
      </w:pPr>
      <w:r w:rsidRPr="000324D0">
        <w:rPr>
          <w:b/>
          <w:sz w:val="18"/>
          <w:szCs w:val="18"/>
        </w:rPr>
        <w:t>53 </w:t>
      </w:r>
      <w:proofErr w:type="gramStart"/>
      <w:r w:rsidRPr="000324D0">
        <w:rPr>
          <w:b/>
          <w:sz w:val="18"/>
          <w:szCs w:val="18"/>
        </w:rPr>
        <w:t>§</w:t>
      </w:r>
      <w:r w:rsidRPr="000324D0">
        <w:rPr>
          <w:sz w:val="18"/>
          <w:szCs w:val="18"/>
        </w:rPr>
        <w:t>  </w:t>
      </w:r>
      <w:r w:rsidRPr="00BA20E8">
        <w:rPr>
          <w:sz w:val="18"/>
          <w:szCs w:val="18"/>
        </w:rPr>
        <w:t>Den</w:t>
      </w:r>
      <w:proofErr w:type="gramEnd"/>
      <w:r w:rsidRPr="00BA20E8">
        <w:rPr>
          <w:sz w:val="18"/>
          <w:szCs w:val="18"/>
        </w:rPr>
        <w:t xml:space="preserve"> som beträffande ett litterärt eller konstnärligt verk vidtar </w:t>
      </w:r>
      <w:r w:rsidRPr="00BA20E8">
        <w:rPr>
          <w:i/>
          <w:iCs/>
          <w:sz w:val="18"/>
          <w:szCs w:val="18"/>
        </w:rPr>
        <w:t>en åtgärd</w:t>
      </w:r>
      <w:r w:rsidRPr="00B219A1">
        <w:rPr>
          <w:sz w:val="18"/>
          <w:szCs w:val="18"/>
        </w:rPr>
        <w:t xml:space="preserve">, </w:t>
      </w:r>
      <w:r w:rsidRPr="00BA20E8">
        <w:rPr>
          <w:sz w:val="18"/>
          <w:szCs w:val="18"/>
        </w:rPr>
        <w:t>som innebär intrång i den till verket enligt 1 och 2 kap. knutna upphovsrätten eller som strider mot föreskrift enligt 41 § andra stycket eller mot 50 §, döm</w:t>
      </w:r>
      <w:r w:rsidRPr="00B219A1">
        <w:rPr>
          <w:sz w:val="18"/>
          <w:szCs w:val="18"/>
        </w:rPr>
        <w:t>s,</w:t>
      </w:r>
      <w:r w:rsidRPr="00BA20E8">
        <w:rPr>
          <w:sz w:val="18"/>
          <w:szCs w:val="18"/>
        </w:rPr>
        <w:t xml:space="preserve"> om det sker uppsåtligen eller av grov oaktsamhet, </w:t>
      </w:r>
      <w:r w:rsidRPr="00BA20E8">
        <w:rPr>
          <w:i/>
          <w:iCs/>
          <w:sz w:val="18"/>
          <w:szCs w:val="18"/>
        </w:rPr>
        <w:t xml:space="preserve">för </w:t>
      </w:r>
      <w:r w:rsidRPr="00BA20E8">
        <w:rPr>
          <w:i/>
          <w:iCs/>
          <w:sz w:val="18"/>
          <w:szCs w:val="18"/>
          <w:u w:val="single"/>
        </w:rPr>
        <w:t>upphovsrättsbrott</w:t>
      </w:r>
      <w:r w:rsidRPr="00BA20E8">
        <w:rPr>
          <w:sz w:val="18"/>
          <w:szCs w:val="18"/>
        </w:rPr>
        <w:t xml:space="preserve"> till böter eller fängelse i högst två år. </w:t>
      </w:r>
      <w:r w:rsidRPr="00BA20E8">
        <w:rPr>
          <w:i/>
          <w:iCs/>
          <w:sz w:val="18"/>
          <w:szCs w:val="18"/>
        </w:rPr>
        <w:t xml:space="preserve">Detta gäller också om någon för in ett exemplar av ett verk till Sverige i syfte att sprida det till allmänheten, om exemplaret </w:t>
      </w:r>
      <w:r>
        <w:rPr>
          <w:i/>
          <w:iCs/>
          <w:sz w:val="18"/>
          <w:szCs w:val="18"/>
        </w:rPr>
        <w:t xml:space="preserve">har </w:t>
      </w:r>
      <w:r w:rsidRPr="00BA20E8">
        <w:rPr>
          <w:i/>
          <w:iCs/>
          <w:sz w:val="18"/>
          <w:szCs w:val="18"/>
        </w:rPr>
        <w:t>framställts utom</w:t>
      </w:r>
      <w:r>
        <w:rPr>
          <w:i/>
          <w:iCs/>
          <w:sz w:val="18"/>
          <w:szCs w:val="18"/>
        </w:rPr>
        <w:softHyphen/>
      </w:r>
      <w:r w:rsidRPr="00BA20E8">
        <w:rPr>
          <w:i/>
          <w:iCs/>
          <w:sz w:val="18"/>
          <w:szCs w:val="18"/>
        </w:rPr>
        <w:t>lands och motsvarande framställning här skulle ha varit straffbar enligt första meningen.</w:t>
      </w:r>
    </w:p>
    <w:p w14:paraId="046A7FB3" w14:textId="77777777" w:rsidR="007E687D" w:rsidRPr="000324D0" w:rsidRDefault="00326A5F" w:rsidP="007E687D">
      <w:pPr>
        <w:pStyle w:val="Brdtextmedindrag"/>
        <w:rPr>
          <w:i/>
          <w:sz w:val="18"/>
          <w:szCs w:val="18"/>
        </w:rPr>
      </w:pPr>
      <w:r w:rsidRPr="000324D0">
        <w:rPr>
          <w:i/>
          <w:sz w:val="18"/>
          <w:szCs w:val="18"/>
        </w:rPr>
        <w:t xml:space="preserve">Om brottet begåtts uppsåtligen och är att anse som grovt, döms för </w:t>
      </w:r>
      <w:r w:rsidRPr="000324D0">
        <w:rPr>
          <w:i/>
          <w:sz w:val="18"/>
          <w:szCs w:val="18"/>
          <w:u w:val="single"/>
        </w:rPr>
        <w:t>grovt upphovs</w:t>
      </w:r>
      <w:r>
        <w:rPr>
          <w:i/>
          <w:sz w:val="18"/>
          <w:szCs w:val="18"/>
          <w:u w:val="single"/>
        </w:rPr>
        <w:softHyphen/>
      </w:r>
      <w:r w:rsidRPr="000324D0">
        <w:rPr>
          <w:i/>
          <w:sz w:val="18"/>
          <w:szCs w:val="18"/>
          <w:u w:val="single"/>
        </w:rPr>
        <w:t>rättsbrott</w:t>
      </w:r>
      <w:r w:rsidRPr="000324D0">
        <w:rPr>
          <w:i/>
          <w:sz w:val="18"/>
          <w:szCs w:val="18"/>
        </w:rPr>
        <w:t xml:space="preserve"> till fängelse i lägst sex månader och högst sex år. Vid bedömning</w:t>
      </w:r>
      <w:r>
        <w:rPr>
          <w:i/>
          <w:sz w:val="18"/>
          <w:szCs w:val="18"/>
        </w:rPr>
        <w:softHyphen/>
      </w:r>
      <w:r w:rsidRPr="000324D0">
        <w:rPr>
          <w:i/>
          <w:sz w:val="18"/>
          <w:szCs w:val="18"/>
        </w:rPr>
        <w:t>en av om brottet är grovt ska det s</w:t>
      </w:r>
      <w:r>
        <w:rPr>
          <w:i/>
          <w:sz w:val="18"/>
          <w:szCs w:val="18"/>
        </w:rPr>
        <w:t>ärskilt beaktas om gärningen</w:t>
      </w:r>
    </w:p>
    <w:p w14:paraId="04B1B01A" w14:textId="77777777" w:rsidR="007E687D" w:rsidRPr="000324D0" w:rsidRDefault="00326A5F" w:rsidP="007E687D">
      <w:pPr>
        <w:pStyle w:val="Brdtextmedindrag"/>
        <w:rPr>
          <w:i/>
          <w:sz w:val="18"/>
          <w:szCs w:val="18"/>
        </w:rPr>
      </w:pPr>
      <w:r w:rsidRPr="000324D0">
        <w:rPr>
          <w:i/>
          <w:sz w:val="18"/>
          <w:szCs w:val="18"/>
        </w:rPr>
        <w:t>1. </w:t>
      </w:r>
      <w:r>
        <w:rPr>
          <w:i/>
          <w:sz w:val="18"/>
          <w:szCs w:val="18"/>
        </w:rPr>
        <w:t xml:space="preserve">har </w:t>
      </w:r>
      <w:r w:rsidRPr="000324D0">
        <w:rPr>
          <w:i/>
          <w:sz w:val="18"/>
          <w:szCs w:val="18"/>
        </w:rPr>
        <w:t>föregåtts av särskild planering,</w:t>
      </w:r>
    </w:p>
    <w:p w14:paraId="2FBD8028" w14:textId="77777777" w:rsidR="007E687D" w:rsidRPr="000324D0" w:rsidRDefault="00326A5F" w:rsidP="007E687D">
      <w:pPr>
        <w:pStyle w:val="Brdtextmedindrag"/>
        <w:rPr>
          <w:i/>
          <w:sz w:val="18"/>
          <w:szCs w:val="18"/>
        </w:rPr>
      </w:pPr>
      <w:r w:rsidRPr="000324D0">
        <w:rPr>
          <w:i/>
          <w:sz w:val="18"/>
          <w:szCs w:val="18"/>
        </w:rPr>
        <w:t>2. </w:t>
      </w:r>
      <w:r>
        <w:rPr>
          <w:i/>
          <w:sz w:val="18"/>
          <w:szCs w:val="18"/>
        </w:rPr>
        <w:t xml:space="preserve">har </w:t>
      </w:r>
      <w:r w:rsidRPr="000324D0">
        <w:rPr>
          <w:i/>
          <w:sz w:val="18"/>
          <w:szCs w:val="18"/>
        </w:rPr>
        <w:t xml:space="preserve">utgjort ett led i </w:t>
      </w:r>
      <w:r>
        <w:rPr>
          <w:i/>
          <w:sz w:val="18"/>
          <w:szCs w:val="18"/>
        </w:rPr>
        <w:t xml:space="preserve">en </w:t>
      </w:r>
      <w:r w:rsidRPr="000324D0">
        <w:rPr>
          <w:i/>
          <w:sz w:val="18"/>
          <w:szCs w:val="18"/>
        </w:rPr>
        <w:t>brottslighet</w:t>
      </w:r>
      <w:r>
        <w:rPr>
          <w:i/>
          <w:sz w:val="18"/>
          <w:szCs w:val="18"/>
        </w:rPr>
        <w:t xml:space="preserve"> som utövats i organiserad form</w:t>
      </w:r>
      <w:r w:rsidRPr="000324D0">
        <w:rPr>
          <w:i/>
          <w:sz w:val="18"/>
          <w:szCs w:val="18"/>
        </w:rPr>
        <w:t>,</w:t>
      </w:r>
    </w:p>
    <w:p w14:paraId="13EA468A" w14:textId="77777777" w:rsidR="007E687D" w:rsidRPr="000324D0" w:rsidRDefault="00326A5F" w:rsidP="007E687D">
      <w:pPr>
        <w:pStyle w:val="Brdtextmedindrag"/>
        <w:rPr>
          <w:i/>
          <w:sz w:val="18"/>
          <w:szCs w:val="18"/>
        </w:rPr>
      </w:pPr>
      <w:r w:rsidRPr="000324D0">
        <w:rPr>
          <w:i/>
          <w:sz w:val="18"/>
          <w:szCs w:val="18"/>
        </w:rPr>
        <w:t>3. </w:t>
      </w:r>
      <w:r>
        <w:rPr>
          <w:i/>
          <w:sz w:val="18"/>
          <w:szCs w:val="18"/>
        </w:rPr>
        <w:t xml:space="preserve">har </w:t>
      </w:r>
      <w:r w:rsidRPr="000324D0">
        <w:rPr>
          <w:i/>
          <w:sz w:val="18"/>
          <w:szCs w:val="18"/>
        </w:rPr>
        <w:t xml:space="preserve">varit av större omfattning, eller </w:t>
      </w:r>
    </w:p>
    <w:p w14:paraId="1DA0E4F7" w14:textId="77777777" w:rsidR="007E687D" w:rsidRPr="000324D0" w:rsidRDefault="00326A5F" w:rsidP="007E687D">
      <w:pPr>
        <w:pStyle w:val="Brdtextmedindrag"/>
        <w:rPr>
          <w:i/>
          <w:sz w:val="18"/>
          <w:szCs w:val="18"/>
        </w:rPr>
      </w:pPr>
      <w:r w:rsidRPr="000324D0">
        <w:rPr>
          <w:i/>
          <w:sz w:val="18"/>
          <w:szCs w:val="18"/>
        </w:rPr>
        <w:lastRenderedPageBreak/>
        <w:t xml:space="preserve">4. annars har varit av särskilt farlig art. </w:t>
      </w:r>
    </w:p>
    <w:p w14:paraId="407CA07C" w14:textId="77777777" w:rsidR="007E687D" w:rsidRPr="000324D0" w:rsidRDefault="00326A5F" w:rsidP="007E687D">
      <w:pPr>
        <w:pStyle w:val="Brdtextmedindrag"/>
        <w:rPr>
          <w:sz w:val="18"/>
          <w:szCs w:val="18"/>
        </w:rPr>
      </w:pPr>
      <w:r w:rsidRPr="000324D0">
        <w:rPr>
          <w:sz w:val="18"/>
          <w:szCs w:val="18"/>
        </w:rPr>
        <w:t xml:space="preserve">Den som för sitt enskilda bruk kopierar ett datorprogram som är utgivet eller av vilket exemplar har överlåtits med upphovsmannens samtycke, </w:t>
      </w:r>
      <w:r w:rsidRPr="000324D0">
        <w:rPr>
          <w:i/>
          <w:sz w:val="18"/>
          <w:szCs w:val="18"/>
        </w:rPr>
        <w:t>ska</w:t>
      </w:r>
      <w:r w:rsidRPr="000324D0">
        <w:rPr>
          <w:sz w:val="18"/>
          <w:szCs w:val="18"/>
        </w:rPr>
        <w:t xml:space="preserve"> inte dömas till ansvar, om förlagan för kopieringen inte används i näringsverksamhet eller offent</w:t>
      </w:r>
      <w:r>
        <w:rPr>
          <w:sz w:val="18"/>
          <w:szCs w:val="18"/>
        </w:rPr>
        <w:softHyphen/>
      </w:r>
      <w:r w:rsidRPr="000324D0">
        <w:rPr>
          <w:sz w:val="18"/>
          <w:szCs w:val="18"/>
        </w:rPr>
        <w:t>lig verksamhet och han eller hon inte utnyttjar framställda exemplar av dator</w:t>
      </w:r>
      <w:r>
        <w:rPr>
          <w:sz w:val="18"/>
          <w:szCs w:val="18"/>
        </w:rPr>
        <w:softHyphen/>
      </w:r>
      <w:r w:rsidRPr="000324D0">
        <w:rPr>
          <w:sz w:val="18"/>
          <w:szCs w:val="18"/>
        </w:rPr>
        <w:t xml:space="preserve">programmet för annat ändamål än sitt enskilda bruk. Den som för sitt enskilda bruk framställer exemplar i digital form av en offentliggjord sammanställning i digital form </w:t>
      </w:r>
      <w:r w:rsidRPr="0051435A">
        <w:rPr>
          <w:i/>
          <w:sz w:val="18"/>
          <w:szCs w:val="18"/>
        </w:rPr>
        <w:t>ska</w:t>
      </w:r>
      <w:r w:rsidRPr="000324D0">
        <w:rPr>
          <w:sz w:val="18"/>
          <w:szCs w:val="18"/>
        </w:rPr>
        <w:t xml:space="preserve"> under de förutsättningar som nyss nämnts inte dömas till ansvar.</w:t>
      </w:r>
    </w:p>
    <w:p w14:paraId="08259D33" w14:textId="77777777" w:rsidR="007E687D" w:rsidRPr="000324D0" w:rsidRDefault="00326A5F" w:rsidP="007E687D">
      <w:pPr>
        <w:pStyle w:val="Brdtextmedindrag"/>
        <w:rPr>
          <w:sz w:val="18"/>
          <w:szCs w:val="18"/>
        </w:rPr>
      </w:pPr>
      <w:r w:rsidRPr="000324D0">
        <w:rPr>
          <w:sz w:val="18"/>
          <w:szCs w:val="18"/>
        </w:rPr>
        <w:t>Den som har överträtt ett vitesförbud enligt 53 b</w:t>
      </w:r>
      <w:r>
        <w:rPr>
          <w:sz w:val="18"/>
          <w:szCs w:val="18"/>
        </w:rPr>
        <w:t> </w:t>
      </w:r>
      <w:r w:rsidRPr="000324D0">
        <w:rPr>
          <w:sz w:val="18"/>
          <w:szCs w:val="18"/>
        </w:rPr>
        <w:t>§ får inte dömas till ansvar för intrång som omfattas av förbudet.</w:t>
      </w:r>
    </w:p>
    <w:p w14:paraId="260C7370" w14:textId="77777777" w:rsidR="007E687D" w:rsidRDefault="00326A5F" w:rsidP="00D9237E">
      <w:pPr>
        <w:pStyle w:val="Brdtextmedindrag"/>
        <w:rPr>
          <w:sz w:val="18"/>
          <w:szCs w:val="18"/>
        </w:rPr>
      </w:pPr>
      <w:r w:rsidRPr="008F7D53">
        <w:rPr>
          <w:sz w:val="18"/>
          <w:szCs w:val="18"/>
        </w:rPr>
        <w:t>För försök eller förberedelse till</w:t>
      </w:r>
      <w:r w:rsidRPr="00DC0145">
        <w:t xml:space="preserve"> </w:t>
      </w:r>
      <w:r w:rsidRPr="00DC0145">
        <w:rPr>
          <w:i/>
          <w:iCs/>
          <w:sz w:val="18"/>
          <w:szCs w:val="18"/>
        </w:rPr>
        <w:t xml:space="preserve">upphovsrättsbrott eller grovt </w:t>
      </w:r>
      <w:proofErr w:type="gramStart"/>
      <w:r w:rsidRPr="00DC0145">
        <w:rPr>
          <w:i/>
          <w:iCs/>
          <w:sz w:val="18"/>
          <w:szCs w:val="18"/>
        </w:rPr>
        <w:t xml:space="preserve">upphovsrättsbrott </w:t>
      </w:r>
      <w:r w:rsidRPr="008F7D53">
        <w:rPr>
          <w:sz w:val="18"/>
          <w:szCs w:val="18"/>
        </w:rPr>
        <w:t xml:space="preserve"> döms</w:t>
      </w:r>
      <w:proofErr w:type="gramEnd"/>
      <w:r w:rsidRPr="008F7D53">
        <w:rPr>
          <w:sz w:val="18"/>
          <w:szCs w:val="18"/>
        </w:rPr>
        <w:t xml:space="preserve"> </w:t>
      </w:r>
      <w:r w:rsidRPr="00993B4B">
        <w:rPr>
          <w:i/>
          <w:sz w:val="18"/>
          <w:szCs w:val="18"/>
        </w:rPr>
        <w:t xml:space="preserve">det </w:t>
      </w:r>
      <w:r w:rsidRPr="008F7D53">
        <w:rPr>
          <w:sz w:val="18"/>
          <w:szCs w:val="18"/>
        </w:rPr>
        <w:t>till ansvar enligt 23</w:t>
      </w:r>
      <w:r>
        <w:rPr>
          <w:sz w:val="18"/>
          <w:szCs w:val="18"/>
        </w:rPr>
        <w:t> </w:t>
      </w:r>
      <w:r w:rsidRPr="008F7D53">
        <w:rPr>
          <w:sz w:val="18"/>
          <w:szCs w:val="18"/>
        </w:rPr>
        <w:t xml:space="preserve">kap. brottsbalken. </w:t>
      </w:r>
    </w:p>
    <w:p w14:paraId="46B55539" w14:textId="77777777" w:rsidR="007E687D" w:rsidRDefault="007E687D" w:rsidP="007E687D">
      <w:pPr>
        <w:pStyle w:val="Brdtextmedindrag"/>
      </w:pPr>
    </w:p>
    <w:p w14:paraId="359334C3" w14:textId="77777777" w:rsidR="007E687D" w:rsidRDefault="00326A5F" w:rsidP="007E687D">
      <w:pPr>
        <w:pStyle w:val="Brdtextmedindrag"/>
        <w:ind w:firstLine="0"/>
      </w:pPr>
      <w:r>
        <w:t>Paragrafen innehåller bestämmelser om straffansvar. Den ändras på så sätt att nya brottsbeteckningar och en särskild straffskala för grovt brott införs. Över</w:t>
      </w:r>
      <w:r>
        <w:softHyphen/>
        <w:t>vägandena finns i avsnitt 5.</w:t>
      </w:r>
    </w:p>
    <w:p w14:paraId="6B5BFA7F" w14:textId="77777777" w:rsidR="007E687D" w:rsidRDefault="00326A5F" w:rsidP="007E687D">
      <w:pPr>
        <w:pStyle w:val="Brdtextmedindrag"/>
      </w:pPr>
      <w:r>
        <w:t>Straff kan dömas ut vid intrång i upphovsrätt till ett litterärt eller konst</w:t>
      </w:r>
      <w:r>
        <w:softHyphen/>
        <w:t xml:space="preserve">närligt verk. Detsamma gäller för åtgärder som strider mot en föreskrift som en upphovsman har meddelat i testamente enligt 41 § andra stycket och för åtgärder som innebär intrång i det s.k. titelskyddet i 50 §. </w:t>
      </w:r>
      <w:bookmarkStart w:id="74" w:name="_Hlk32577291"/>
      <w:r>
        <w:t>Av 57 §, som hän</w:t>
      </w:r>
      <w:r>
        <w:softHyphen/>
        <w:t>visar till förevarande paragraf, följer dessutom att samma straffan</w:t>
      </w:r>
      <w:r>
        <w:softHyphen/>
        <w:t>svar gäller vid intrång i upphovs</w:t>
      </w:r>
      <w:r>
        <w:softHyphen/>
        <w:t>rätten närstående rättigheter enligt 5 kap., dvs. i förhållande till skydden för utövande konstnärer, framställare av ljud- och bildupp</w:t>
      </w:r>
      <w:r>
        <w:softHyphen/>
        <w:t>tagningar, radio- och TV-företag, framställare av katalo</w:t>
      </w:r>
      <w:r>
        <w:softHyphen/>
        <w:t xml:space="preserve">ger </w:t>
      </w:r>
      <w:proofErr w:type="gramStart"/>
      <w:r>
        <w:t>m.m.</w:t>
      </w:r>
      <w:proofErr w:type="gramEnd"/>
      <w:r>
        <w:t xml:space="preserve"> och fotografer.</w:t>
      </w:r>
    </w:p>
    <w:bookmarkEnd w:id="74"/>
    <w:p w14:paraId="42A5DC4A" w14:textId="77777777" w:rsidR="007E687D" w:rsidRDefault="00326A5F" w:rsidP="007E687D">
      <w:pPr>
        <w:pStyle w:val="Brdtextmedindrag"/>
      </w:pPr>
      <w:r w:rsidRPr="00B12279">
        <w:t xml:space="preserve">Genom ändringen i </w:t>
      </w:r>
      <w:r w:rsidRPr="00B12279">
        <w:rPr>
          <w:i/>
        </w:rPr>
        <w:t>första stycket</w:t>
      </w:r>
      <w:r w:rsidRPr="00B12279">
        <w:t xml:space="preserve"> första meningen introduceras upphovs</w:t>
      </w:r>
      <w:r>
        <w:softHyphen/>
      </w:r>
      <w:r>
        <w:softHyphen/>
      </w:r>
      <w:r w:rsidRPr="00B12279">
        <w:t>rättsbrott som beteckning för brott av normalgraden. Den nya brotts</w:t>
      </w:r>
      <w:r>
        <w:softHyphen/>
      </w:r>
      <w:r w:rsidRPr="00B12279">
        <w:t>beteckningen gäller alltså för brott mot alla best</w:t>
      </w:r>
      <w:r w:rsidRPr="00B12279">
        <w:softHyphen/>
        <w:t>ämmel</w:t>
      </w:r>
      <w:r w:rsidRPr="00B12279">
        <w:softHyphen/>
        <w:t>ser som sanktion</w:t>
      </w:r>
      <w:r>
        <w:softHyphen/>
      </w:r>
      <w:r w:rsidRPr="00B12279">
        <w:t>eras i para</w:t>
      </w:r>
      <w:r w:rsidRPr="00B12279">
        <w:softHyphen/>
        <w:t>grafen. Straffskalan är böter eller fängelse i högst två år. I andra mening</w:t>
      </w:r>
      <w:r w:rsidRPr="00B12279">
        <w:softHyphen/>
        <w:t>en återfinns</w:t>
      </w:r>
      <w:r>
        <w:t xml:space="preserve"> bestämmelsen i hittillsvarande tredje stycket som flyttas upp i paragrafen. </w:t>
      </w:r>
    </w:p>
    <w:p w14:paraId="7000C9FD" w14:textId="11487164" w:rsidR="007E687D" w:rsidRDefault="00326A5F" w:rsidP="007E687D">
      <w:pPr>
        <w:pStyle w:val="Brdtextmedindrag"/>
      </w:pPr>
      <w:r>
        <w:t xml:space="preserve">I det nya </w:t>
      </w:r>
      <w:r w:rsidRPr="00BF60FF">
        <w:rPr>
          <w:i/>
        </w:rPr>
        <w:t>andra stycket</w:t>
      </w:r>
      <w:r>
        <w:t xml:space="preserve"> införs en ny svårhetsgrad som betecknas grovt upphovsrättsbrott. Straffskalan är fängelse i lägst sex månader och högst sex år. Bestämmelsen omfattar endast uppsåtliga gärningar. Det betyder att samtliga objektiva rekvisit måste vara täckta av gärnings</w:t>
      </w:r>
      <w:r>
        <w:softHyphen/>
        <w:t>mannens upp</w:t>
      </w:r>
      <w:r>
        <w:softHyphen/>
        <w:t>såt.</w:t>
      </w:r>
      <w:r w:rsidRPr="000F1638">
        <w:t xml:space="preserve"> </w:t>
      </w:r>
      <w:r>
        <w:t xml:space="preserve">Att i vart fall </w:t>
      </w:r>
      <w:r w:rsidRPr="000F1638">
        <w:t xml:space="preserve">likgiltighetsuppsåt förelegat vid den typ av </w:t>
      </w:r>
      <w:r>
        <w:t>gärningar som det grova brottet tar sikte på torde många gånger kunna visas</w:t>
      </w:r>
      <w:r w:rsidRPr="000F1638">
        <w:t xml:space="preserve"> med hjälp av</w:t>
      </w:r>
      <w:r>
        <w:t xml:space="preserve"> </w:t>
      </w:r>
      <w:proofErr w:type="gramStart"/>
      <w:r>
        <w:t>t.ex.</w:t>
      </w:r>
      <w:proofErr w:type="gramEnd"/>
      <w:r w:rsidRPr="000F1638">
        <w:t xml:space="preserve"> varningsbrev</w:t>
      </w:r>
      <w:r>
        <w:t xml:space="preserve"> eller </w:t>
      </w:r>
      <w:r w:rsidRPr="000F1638">
        <w:t>handlingar från verksamhetens upp</w:t>
      </w:r>
      <w:r>
        <w:softHyphen/>
      </w:r>
      <w:r w:rsidRPr="000F1638">
        <w:t>bygg</w:t>
      </w:r>
      <w:r>
        <w:softHyphen/>
      </w:r>
      <w:r w:rsidRPr="000F1638">
        <w:t>nad eller med hänvisning till den relativt omfattande under</w:t>
      </w:r>
      <w:r>
        <w:softHyphen/>
      </w:r>
      <w:r w:rsidRPr="000F1638">
        <w:t>söknings</w:t>
      </w:r>
      <w:r>
        <w:softHyphen/>
      </w:r>
      <w:r w:rsidRPr="000F1638">
        <w:t xml:space="preserve">plikt som </w:t>
      </w:r>
      <w:r>
        <w:t>följer</w:t>
      </w:r>
      <w:r w:rsidRPr="000F1638">
        <w:t xml:space="preserve"> </w:t>
      </w:r>
      <w:r>
        <w:t>av</w:t>
      </w:r>
      <w:r w:rsidRPr="000F1638">
        <w:t xml:space="preserve"> att man deltar i </w:t>
      </w:r>
      <w:r>
        <w:t xml:space="preserve">planerade och </w:t>
      </w:r>
      <w:r w:rsidRPr="000F1638">
        <w:t>avancerade upplägg</w:t>
      </w:r>
      <w:r>
        <w:t xml:space="preserve">. </w:t>
      </w:r>
    </w:p>
    <w:p w14:paraId="6951D735" w14:textId="77777777" w:rsidR="007E687D" w:rsidRDefault="00326A5F" w:rsidP="007E687D">
      <w:pPr>
        <w:pStyle w:val="Brdtextmedindrag"/>
      </w:pPr>
      <w:r>
        <w:t>Vid bedömningen av om ett upphovsrättsbrott är grovt ska det särskilt beaktas om gärningen har föregåtts av särskild planering, har utgjort ett led i en brottslighet som utövats i organiserad form, har varit av större omfattning eller annars har varit av särskilt farlig art. Några av dessa om</w:t>
      </w:r>
      <w:r>
        <w:softHyphen/>
        <w:t>ständigheter motsvarar vad som ska beaktas som försvårande vid be</w:t>
      </w:r>
      <w:r>
        <w:softHyphen/>
        <w:t>dömningen av ett brotts straffvärde enligt 29 kap. 2 § 6 brottsbalken. Om omständigheten redan beaktats vid bedömningen av om ett brott ska vara grovt så kan det saknas anledning att återigen beakta den som försvårande vid straff</w:t>
      </w:r>
      <w:r>
        <w:softHyphen/>
        <w:t>mätningen. Beroende på med vilken styrka omständigheten före</w:t>
      </w:r>
      <w:r>
        <w:softHyphen/>
        <w:t>legat och vilka omständigheter i övrigt som talat för att brottet ska bedömas som grovt kan dock även straffvärdet påverkas i försvårande riktning.</w:t>
      </w:r>
    </w:p>
    <w:p w14:paraId="03BA0677" w14:textId="77777777" w:rsidR="007E687D" w:rsidRDefault="00326A5F" w:rsidP="007E687D">
      <w:pPr>
        <w:pStyle w:val="Brdtextmedindrag"/>
      </w:pPr>
      <w:r>
        <w:lastRenderedPageBreak/>
        <w:t xml:space="preserve">Enligt </w:t>
      </w:r>
      <w:r>
        <w:rPr>
          <w:i/>
        </w:rPr>
        <w:t>första punkten</w:t>
      </w:r>
      <w:r>
        <w:t xml:space="preserve"> ska det särskilt beaktas om gärningen föregåtts av särskild planering. Det innebär att planeringen ska ha gått utöver vad som typiskt sett krävs för att ett brott av det aktuella slaget ska kunna genom</w:t>
      </w:r>
      <w:r>
        <w:softHyphen/>
        <w:t xml:space="preserve">föras. Det kan </w:t>
      </w:r>
      <w:proofErr w:type="gramStart"/>
      <w:r>
        <w:t>t.ex.</w:t>
      </w:r>
      <w:proofErr w:type="gramEnd"/>
      <w:r>
        <w:t xml:space="preserve"> handla om att bygga upp en effektiv produk</w:t>
      </w:r>
      <w:r>
        <w:softHyphen/>
        <w:t>tionskedja eller en strukturerad och användarvänlig distributionskanal (t.ex. en webb</w:t>
      </w:r>
      <w:r>
        <w:softHyphen/>
        <w:t xml:space="preserve">sida) som syftar till att attrahera och förenkla för möjliga intressenter att ta del av intrångsgörande material. Att gärningsmannen vidtagit åtgärder för att möjliggöra förtjänster på agerandet (även i form av </w:t>
      </w:r>
      <w:proofErr w:type="gramStart"/>
      <w:r>
        <w:t>t.ex.</w:t>
      </w:r>
      <w:proofErr w:type="gramEnd"/>
      <w:r>
        <w:t xml:space="preserve"> annonsintäkter eller donationer) kan också beaktas. Detsamma gäller om gärningsmannen vidtagit åtgärder för att dölja brottslig</w:t>
      </w:r>
      <w:r>
        <w:softHyphen/>
        <w:t>heten eller göra den mer svår</w:t>
      </w:r>
      <w:r>
        <w:softHyphen/>
        <w:t>upp</w:t>
      </w:r>
      <w:r>
        <w:softHyphen/>
        <w:t>täckt. Också åtgärder som tvärtom vidtas för att marknadsföra agerandet i syfte att uppnå större effekt kan innebära att gärningen ska anses ha före</w:t>
      </w:r>
      <w:r>
        <w:softHyphen/>
        <w:t xml:space="preserve">gåtts av särskild planering. </w:t>
      </w:r>
    </w:p>
    <w:p w14:paraId="1296C086" w14:textId="77777777" w:rsidR="007E687D" w:rsidRDefault="00326A5F" w:rsidP="007E687D">
      <w:pPr>
        <w:pStyle w:val="Brdtextmedindrag"/>
      </w:pPr>
      <w:bookmarkStart w:id="75" w:name="_Hlk31798495"/>
      <w:r>
        <w:t xml:space="preserve">Enligt </w:t>
      </w:r>
      <w:r>
        <w:rPr>
          <w:i/>
        </w:rPr>
        <w:t>andra punkten</w:t>
      </w:r>
      <w:r>
        <w:t xml:space="preserve"> ska det särskilt beaktas om gärningen utgjort ett led i en brottslighet som utövats i organiserad form. Det innebär att gär</w:t>
      </w:r>
      <w:r>
        <w:softHyphen/>
        <w:t>ningen ska ha begåtts inom ramen för en struktur där flera personer sam</w:t>
      </w:r>
      <w:r>
        <w:softHyphen/>
        <w:t xml:space="preserve">verkat under en inte helt obetydlig tidsperiod för att begå brott. </w:t>
      </w:r>
      <w:r w:rsidRPr="00B12279">
        <w:t>Det är inte tillräckligt att det aktuella brottet skett i samverkan. Personerna</w:t>
      </w:r>
      <w:r>
        <w:t xml:space="preserve"> ska ha in</w:t>
      </w:r>
      <w:r>
        <w:softHyphen/>
        <w:t xml:space="preserve">gått i en sammanslutning eller ett nätverk av viss kontinuitet vars syfte att begå brott sträckt sig längre än till enbart det ifrågavarande brottet. </w:t>
      </w:r>
      <w:bookmarkStart w:id="76" w:name="_Hlk32907073"/>
      <w:r>
        <w:t xml:space="preserve">Att gärningen utgjort ett led i en brottslighet som utövats i organiserad form betyder att gärningen ska ha ett naturligt samband med den brottsligheten. </w:t>
      </w:r>
      <w:bookmarkEnd w:id="76"/>
      <w:r w:rsidRPr="00E027AC">
        <w:t>Det fordra</w:t>
      </w:r>
      <w:r>
        <w:t>s</w:t>
      </w:r>
      <w:r w:rsidRPr="00E027AC">
        <w:t xml:space="preserve"> </w:t>
      </w:r>
      <w:r>
        <w:t xml:space="preserve">därför </w:t>
      </w:r>
      <w:r w:rsidRPr="00E027AC">
        <w:t xml:space="preserve">att åklagaren lyfter </w:t>
      </w:r>
      <w:r w:rsidRPr="00B12279">
        <w:t>fram och styrker att brottsligheten skett inom ramen för en sådan struktur. Att gärningsmännen delat upp ansvaret för olika moment mellan sig för att effektivisera, vidareutveckla och opti</w:t>
      </w:r>
      <w:r>
        <w:softHyphen/>
      </w:r>
      <w:r w:rsidRPr="00B12279">
        <w:t xml:space="preserve">mera intrången talar ofta för att gärningen utgjort ett led i en brottslighet som utövats i organiserad form. </w:t>
      </w:r>
      <w:r>
        <w:t>Detsamma gäller om gärningen begåtts inom ramen för en för ändamålet särskilt uppbyggd verksamhet som bedrivs i en inte obetydlig omfattning. Ett ytterligare exempel är när verksamheten bedri</w:t>
      </w:r>
      <w:r>
        <w:softHyphen/>
        <w:t xml:space="preserve">vits inom ramen för en i övrigt kriminell organisation. </w:t>
      </w:r>
    </w:p>
    <w:p w14:paraId="3C649E7C" w14:textId="77777777" w:rsidR="007E687D" w:rsidRDefault="00326A5F" w:rsidP="007E687D">
      <w:pPr>
        <w:pStyle w:val="Brdtextmedindrag"/>
      </w:pPr>
      <w:bookmarkStart w:id="77" w:name="_Hlk31789251"/>
      <w:bookmarkEnd w:id="75"/>
      <w:r w:rsidRPr="00B12279">
        <w:t>Det är inte nödvändigt att den som begår brottet från början varit invol</w:t>
      </w:r>
      <w:r>
        <w:softHyphen/>
      </w:r>
      <w:r w:rsidRPr="00B12279">
        <w:t xml:space="preserve">verad i att organisera brottsligheten. En gärningsman som begår brott endast genom att använda </w:t>
      </w:r>
      <w:proofErr w:type="gramStart"/>
      <w:r w:rsidRPr="00B12279">
        <w:t>t.ex.</w:t>
      </w:r>
      <w:proofErr w:type="gramEnd"/>
      <w:r w:rsidRPr="00B12279">
        <w:t xml:space="preserve"> ett nätverk eller en tjänst som tagits fram inom ramen för en större organiserad brottslighet kan emellertid inte anses som delaktig i den</w:t>
      </w:r>
      <w:r w:rsidRPr="00B12279">
        <w:softHyphen/>
        <w:t>samma (jfr rättsfallet NJA 2014 s. 859).</w:t>
      </w:r>
      <w:r w:rsidRPr="009102C5">
        <w:t xml:space="preserve"> </w:t>
      </w:r>
      <w:bookmarkEnd w:id="77"/>
      <w:r w:rsidRPr="009102C5">
        <w:t>Ett brott som begås inom ramen för en samman</w:t>
      </w:r>
      <w:r>
        <w:softHyphen/>
      </w:r>
      <w:r w:rsidRPr="009102C5">
        <w:t>slutning eller ett nätverk med legal verksam</w:t>
      </w:r>
      <w:r>
        <w:softHyphen/>
      </w:r>
      <w:r w:rsidRPr="009102C5">
        <w:t>het</w:t>
      </w:r>
      <w:r>
        <w:t xml:space="preserve"> </w:t>
      </w:r>
      <w:r w:rsidRPr="009102C5">
        <w:t>kan som utgångs</w:t>
      </w:r>
      <w:r>
        <w:softHyphen/>
      </w:r>
      <w:r w:rsidRPr="009102C5">
        <w:t xml:space="preserve">punkt inte </w:t>
      </w:r>
      <w:r>
        <w:t xml:space="preserve">heller </w:t>
      </w:r>
      <w:r w:rsidRPr="009102C5">
        <w:t xml:space="preserve">anses utgöra ett led i organiserad brottslighet. Situationen </w:t>
      </w:r>
      <w:r>
        <w:t>kan</w:t>
      </w:r>
      <w:r w:rsidRPr="009102C5">
        <w:t xml:space="preserve"> dock</w:t>
      </w:r>
      <w:r>
        <w:t xml:space="preserve"> vara</w:t>
      </w:r>
      <w:r w:rsidRPr="009102C5">
        <w:t xml:space="preserve"> en annan om den</w:t>
      </w:r>
      <w:r>
        <w:t xml:space="preserve"> illegala delen av verksamheten </w:t>
      </w:r>
      <w:r w:rsidRPr="009102C5">
        <w:t>separat betrakta</w:t>
      </w:r>
      <w:r>
        <w:t>d</w:t>
      </w:r>
      <w:r w:rsidRPr="009102C5">
        <w:t xml:space="preserve"> är av sådan omfattning att den kan anses vara organiserad</w:t>
      </w:r>
      <w:r>
        <w:t>. Detsamma gäller om den legala verk</w:t>
      </w:r>
      <w:r>
        <w:softHyphen/>
        <w:t>samheten endast utgör en täckmantel för illegal verksamhet.</w:t>
      </w:r>
    </w:p>
    <w:p w14:paraId="7B20D1A9" w14:textId="77777777" w:rsidR="007E687D" w:rsidRDefault="00326A5F" w:rsidP="007E687D">
      <w:pPr>
        <w:pStyle w:val="Brdtextmedindrag"/>
      </w:pPr>
      <w:r>
        <w:t xml:space="preserve">Enligt </w:t>
      </w:r>
      <w:r>
        <w:rPr>
          <w:i/>
        </w:rPr>
        <w:t>tredje punkten</w:t>
      </w:r>
      <w:r>
        <w:t xml:space="preserve"> ska det särskilt beaktas om gärningen varit av större omfattning. Härmed avses såväl den situationen att gärningen avsett en stor mängd olika verk eller andra skyddade prestationer som att </w:t>
      </w:r>
      <w:proofErr w:type="gramStart"/>
      <w:r>
        <w:t>t.ex.</w:t>
      </w:r>
      <w:proofErr w:type="gramEnd"/>
      <w:r>
        <w:t xml:space="preserve"> en stor mängd olovliga kopior av ett och samma verk saluförts. Inom ramen för denna omständighet kan också beaktas om ett intrång pågått under en avsevärd tid. Oavsett utifrån vilken aspekt en gärning bedöms krävs att gärningen såvitt avser omfattningen påtagligt går utöver vad som är typiskt för gärningar av det ifrågavarande slaget. </w:t>
      </w:r>
    </w:p>
    <w:p w14:paraId="35183FB3" w14:textId="77777777" w:rsidR="007E687D" w:rsidRPr="00B12279" w:rsidRDefault="00326A5F" w:rsidP="007E687D">
      <w:pPr>
        <w:pStyle w:val="Brdtextmedindrag"/>
      </w:pPr>
      <w:r w:rsidRPr="00B12279">
        <w:lastRenderedPageBreak/>
        <w:t>De nu angivna kvalifikationsgrunderna innebär att bedömningens fokus ska ligga på den planering och organisation som legat bakom brottet och på gärningens storskalighet.</w:t>
      </w:r>
    </w:p>
    <w:p w14:paraId="7E5080E1" w14:textId="77777777" w:rsidR="007E687D" w:rsidRDefault="00326A5F" w:rsidP="007E687D">
      <w:pPr>
        <w:pStyle w:val="Brdtextmedindrag"/>
      </w:pPr>
      <w:r w:rsidRPr="00B12279">
        <w:t xml:space="preserve">Enligt </w:t>
      </w:r>
      <w:r w:rsidRPr="00B12279">
        <w:rPr>
          <w:i/>
        </w:rPr>
        <w:t xml:space="preserve">fjärde punkten </w:t>
      </w:r>
      <w:r w:rsidRPr="00B12279">
        <w:t>ska det vidare beaktas</w:t>
      </w:r>
      <w:r>
        <w:t xml:space="preserve"> om gärningen annars har varit av särskilt farlig art. </w:t>
      </w:r>
      <w:r w:rsidRPr="009102C5">
        <w:t>Den</w:t>
      </w:r>
      <w:r>
        <w:t>na allmänna kvalifikationsgrund ger möjlig</w:t>
      </w:r>
      <w:r>
        <w:softHyphen/>
        <w:t>het att ytterligare beakta gärningsmannens tillväga</w:t>
      </w:r>
      <w:r>
        <w:softHyphen/>
        <w:t>gångssätt och inom vilket sammanhang en gärning begåtts.</w:t>
      </w:r>
      <w:r w:rsidRPr="00B05F56">
        <w:t xml:space="preserve"> </w:t>
      </w:r>
      <w:r>
        <w:t>Som exempel på sådana omständig</w:t>
      </w:r>
      <w:r>
        <w:softHyphen/>
        <w:t xml:space="preserve">heter kan nämnas att brottsligheten haft </w:t>
      </w:r>
      <w:r w:rsidRPr="00F3716E">
        <w:t>internationell an</w:t>
      </w:r>
      <w:r>
        <w:softHyphen/>
      </w:r>
      <w:r w:rsidRPr="00F3716E">
        <w:t>knytning eller att gärningsmannen på annat sätt än som tidigare nämnts visat sär</w:t>
      </w:r>
      <w:r>
        <w:softHyphen/>
      </w:r>
      <w:r w:rsidRPr="00F3716E">
        <w:t xml:space="preserve">skild förslagenhet eller företagsamhet. </w:t>
      </w:r>
    </w:p>
    <w:p w14:paraId="716D232F" w14:textId="77777777" w:rsidR="007E687D" w:rsidRDefault="00326A5F" w:rsidP="007E687D">
      <w:pPr>
        <w:pStyle w:val="Brdtextmedindrag"/>
      </w:pPr>
      <w:bookmarkStart w:id="78" w:name="_Hlk31797633"/>
      <w:r>
        <w:t>Vid bedömningen av om en gärning är att betrakta som ett brott av normal</w:t>
      </w:r>
      <w:r>
        <w:softHyphen/>
        <w:t>graden eller ett grovt brott ska det göras en helhetsbedömning uti</w:t>
      </w:r>
      <w:r>
        <w:softHyphen/>
        <w:t xml:space="preserve">från alla omständigheter vid brottet. Ett brott </w:t>
      </w:r>
      <w:r w:rsidRPr="00BD7AFC">
        <w:t>måste inte alltid bedömas som grovt när någon av de omständigheter som de särskilt angivna kvali</w:t>
      </w:r>
      <w:r w:rsidRPr="00BD7AFC">
        <w:softHyphen/>
        <w:t>fikations</w:t>
      </w:r>
      <w:r w:rsidRPr="00BD7AFC">
        <w:softHyphen/>
        <w:t>grunderna tar sikte på föreligger. Såväl dessa som andra relevanta omständig</w:t>
      </w:r>
      <w:r w:rsidRPr="00BD7AFC">
        <w:softHyphen/>
        <w:t>heter kan göra sig gällande med olika styrka i den helhets</w:t>
      </w:r>
      <w:r>
        <w:softHyphen/>
      </w:r>
      <w:r w:rsidRPr="00BD7AFC">
        <w:t>bedömning som blir avgörande för grad</w:t>
      </w:r>
      <w:r w:rsidRPr="00BD7AFC">
        <w:softHyphen/>
        <w:t>indelningen.</w:t>
      </w:r>
      <w:r>
        <w:t xml:space="preserve"> Omvänt är det inte uteslutet att bedöma brottet som grovt med hänvisning till andra omständig</w:t>
      </w:r>
      <w:r>
        <w:softHyphen/>
        <w:t xml:space="preserve">heter än de som särskilt anges i paragrafen. Så kan vara fallet </w:t>
      </w:r>
      <w:proofErr w:type="gramStart"/>
      <w:r>
        <w:t>t.ex.</w:t>
      </w:r>
      <w:proofErr w:type="gramEnd"/>
      <w:r>
        <w:t xml:space="preserve"> i förhållande till gärningar som orsakat mycket stora skador för målsägan</w:t>
      </w:r>
      <w:r>
        <w:softHyphen/>
        <w:t>den eller som inne</w:t>
      </w:r>
      <w:r>
        <w:softHyphen/>
        <w:t>burit mycket stora ekonomiska vinster för gärnings</w:t>
      </w:r>
      <w:r>
        <w:softHyphen/>
        <w:t>mannen. Också det för</w:t>
      </w:r>
      <w:r>
        <w:softHyphen/>
        <w:t xml:space="preserve">hållandet att en gärning inneburit risk för människors hälsa eller säkerhet kan vägas in. </w:t>
      </w:r>
    </w:p>
    <w:bookmarkEnd w:id="78"/>
    <w:p w14:paraId="02EBAE33" w14:textId="77777777" w:rsidR="007E687D" w:rsidRPr="00B12279" w:rsidRDefault="00326A5F" w:rsidP="007E687D">
      <w:pPr>
        <w:pStyle w:val="Brdtextmedindrag"/>
      </w:pPr>
      <w:r>
        <w:t>Upphovsrättsbrott</w:t>
      </w:r>
      <w:r w:rsidRPr="00153E91">
        <w:t xml:space="preserve"> som en gärningsman begår utan någon närmare plane</w:t>
      </w:r>
      <w:r>
        <w:softHyphen/>
      </w:r>
      <w:r w:rsidRPr="00153E91">
        <w:t>ring eller organisation och utan någon mer övergripande målsättning än att möjliggöra</w:t>
      </w:r>
      <w:r w:rsidRPr="006878C7">
        <w:t xml:space="preserve"> sin egen privata konsumtion eller för att tillgodose sina egna privata syften</w:t>
      </w:r>
      <w:r>
        <w:t xml:space="preserve"> ska som regel bedömas som brott av normalgraden. Det bör typiskt sett gälla även när gärningen </w:t>
      </w:r>
      <w:proofErr w:type="gramStart"/>
      <w:r>
        <w:t>t.ex.</w:t>
      </w:r>
      <w:proofErr w:type="gramEnd"/>
      <w:r>
        <w:t xml:space="preserve"> är av stor omfattning. Som exempel kan nämnas en enskild persons olovliga fildelning av upphovs</w:t>
      </w:r>
      <w:r>
        <w:softHyphen/>
        <w:t>rättsligt skyddat material som sker för privata syften. Inte heller ett bagatellartat intrång av mindre omfattning, som visserligen begås inom ramen för ett planerat och mer avancerat upplägg, bör</w:t>
      </w:r>
      <w:r w:rsidDel="007A6FB5">
        <w:t xml:space="preserve"> </w:t>
      </w:r>
      <w:r>
        <w:t>bedömas som grovt. Det</w:t>
      </w:r>
      <w:r>
        <w:softHyphen/>
        <w:t xml:space="preserve">samma gäller typiskt sett för intrång som enbart avser en upphovsmans ideella rätt, en åtgärd som strider mot vad som föreskrivits om utövandet av </w:t>
      </w:r>
      <w:r w:rsidRPr="00B12279">
        <w:t xml:space="preserve">en upphovsrätt i testamente eller ett intrång i det s.k. titelskyddet. </w:t>
      </w:r>
    </w:p>
    <w:p w14:paraId="26869233" w14:textId="77777777" w:rsidR="007E687D" w:rsidRDefault="00326A5F" w:rsidP="007E687D">
      <w:pPr>
        <w:pStyle w:val="Brdtextmedindrag"/>
      </w:pPr>
      <w:r w:rsidRPr="00B12279">
        <w:t xml:space="preserve">I </w:t>
      </w:r>
      <w:r w:rsidRPr="00B12279">
        <w:rPr>
          <w:i/>
        </w:rPr>
        <w:t>femte stycket</w:t>
      </w:r>
      <w:r w:rsidRPr="00B12279">
        <w:t xml:space="preserve"> görs ett tillägg så att det står klart att ansvar för försök och förberedelse till grovt upphovsrättsbrott kan dömas ut enligt 23 kap. brottsbalken.</w:t>
      </w:r>
      <w:r>
        <w:t xml:space="preserve"> </w:t>
      </w:r>
    </w:p>
    <w:p w14:paraId="13A386CC" w14:textId="77777777" w:rsidR="007E687D" w:rsidRDefault="007E687D" w:rsidP="007E687D">
      <w:pPr>
        <w:pStyle w:val="Brdtext"/>
        <w:rPr>
          <w:b/>
          <w:sz w:val="18"/>
          <w:szCs w:val="18"/>
        </w:rPr>
      </w:pPr>
    </w:p>
    <w:p w14:paraId="0377098B" w14:textId="77777777" w:rsidR="007E687D" w:rsidRPr="0043609B" w:rsidRDefault="00326A5F" w:rsidP="007E687D">
      <w:pPr>
        <w:pStyle w:val="Brdtext"/>
        <w:rPr>
          <w:sz w:val="18"/>
          <w:szCs w:val="18"/>
        </w:rPr>
      </w:pPr>
      <w:r w:rsidRPr="0043609B">
        <w:rPr>
          <w:b/>
          <w:sz w:val="18"/>
          <w:szCs w:val="18"/>
        </w:rPr>
        <w:t>59 </w:t>
      </w:r>
      <w:proofErr w:type="gramStart"/>
      <w:r w:rsidRPr="0043609B">
        <w:rPr>
          <w:b/>
          <w:sz w:val="18"/>
          <w:szCs w:val="18"/>
        </w:rPr>
        <w:t>§</w:t>
      </w:r>
      <w:r w:rsidRPr="0043609B">
        <w:rPr>
          <w:sz w:val="18"/>
          <w:szCs w:val="18"/>
        </w:rPr>
        <w:t>  </w:t>
      </w:r>
      <w:r w:rsidRPr="0043609B">
        <w:rPr>
          <w:i/>
          <w:sz w:val="18"/>
          <w:szCs w:val="18"/>
        </w:rPr>
        <w:t>Åklagaren</w:t>
      </w:r>
      <w:proofErr w:type="gramEnd"/>
      <w:r w:rsidRPr="0043609B">
        <w:rPr>
          <w:i/>
          <w:sz w:val="18"/>
          <w:szCs w:val="18"/>
        </w:rPr>
        <w:t xml:space="preserve"> får väcka åtal för brott</w:t>
      </w:r>
      <w:r w:rsidRPr="0043609B">
        <w:rPr>
          <w:sz w:val="18"/>
          <w:szCs w:val="18"/>
        </w:rPr>
        <w:t xml:space="preserve"> </w:t>
      </w:r>
      <w:r>
        <w:rPr>
          <w:sz w:val="18"/>
          <w:szCs w:val="18"/>
        </w:rPr>
        <w:t xml:space="preserve">som avses i denna lag </w:t>
      </w:r>
      <w:r w:rsidRPr="0043609B">
        <w:rPr>
          <w:sz w:val="18"/>
          <w:szCs w:val="18"/>
        </w:rPr>
        <w:t xml:space="preserve">endast om åtal är </w:t>
      </w:r>
      <w:r w:rsidRPr="00983272">
        <w:rPr>
          <w:i/>
          <w:sz w:val="18"/>
          <w:szCs w:val="18"/>
        </w:rPr>
        <w:t>motiverat</w:t>
      </w:r>
      <w:r w:rsidRPr="0043609B">
        <w:rPr>
          <w:sz w:val="18"/>
          <w:szCs w:val="18"/>
        </w:rPr>
        <w:t xml:space="preserve"> från allmän synpunkt.</w:t>
      </w:r>
    </w:p>
    <w:p w14:paraId="08B5CD46" w14:textId="77777777" w:rsidR="007E687D" w:rsidRPr="0043609B" w:rsidRDefault="00326A5F" w:rsidP="007E687D">
      <w:pPr>
        <w:pStyle w:val="Brdtextmedindrag"/>
        <w:rPr>
          <w:sz w:val="18"/>
          <w:szCs w:val="18"/>
        </w:rPr>
      </w:pPr>
      <w:r w:rsidRPr="0043609B">
        <w:rPr>
          <w:sz w:val="18"/>
          <w:szCs w:val="18"/>
        </w:rPr>
        <w:t>Överträdelse av 3</w:t>
      </w:r>
      <w:r>
        <w:rPr>
          <w:sz w:val="18"/>
          <w:szCs w:val="18"/>
        </w:rPr>
        <w:t> </w:t>
      </w:r>
      <w:r w:rsidRPr="0043609B">
        <w:rPr>
          <w:sz w:val="18"/>
          <w:szCs w:val="18"/>
        </w:rPr>
        <w:t>§ eller av föreskrift enligt 41</w:t>
      </w:r>
      <w:r>
        <w:rPr>
          <w:sz w:val="18"/>
          <w:szCs w:val="18"/>
        </w:rPr>
        <w:t> </w:t>
      </w:r>
      <w:r w:rsidRPr="0043609B">
        <w:rPr>
          <w:sz w:val="18"/>
          <w:szCs w:val="18"/>
        </w:rPr>
        <w:t>§ andra stycket får alltid beivras av upphovsmannens efterlevande make, släktingar i rätt upp- och nedstigande led eller syskon.</w:t>
      </w:r>
    </w:p>
    <w:p w14:paraId="4190BD9D" w14:textId="77777777" w:rsidR="007E687D" w:rsidRPr="0043609B" w:rsidRDefault="00326A5F" w:rsidP="007E687D">
      <w:pPr>
        <w:pStyle w:val="Brdtextmedindrag"/>
        <w:rPr>
          <w:sz w:val="18"/>
          <w:szCs w:val="18"/>
        </w:rPr>
      </w:pPr>
      <w:r w:rsidRPr="0043609B">
        <w:rPr>
          <w:sz w:val="18"/>
          <w:szCs w:val="18"/>
        </w:rPr>
        <w:t>Egendom som avses i 55</w:t>
      </w:r>
      <w:r>
        <w:rPr>
          <w:sz w:val="18"/>
          <w:szCs w:val="18"/>
        </w:rPr>
        <w:t> </w:t>
      </w:r>
      <w:r w:rsidRPr="0043609B">
        <w:rPr>
          <w:sz w:val="18"/>
          <w:szCs w:val="18"/>
        </w:rPr>
        <w:t>§ får, om brott enligt denna lag skäligen kan antas före</w:t>
      </w:r>
      <w:r>
        <w:rPr>
          <w:sz w:val="18"/>
          <w:szCs w:val="18"/>
        </w:rPr>
        <w:softHyphen/>
      </w:r>
      <w:r w:rsidRPr="0043609B">
        <w:rPr>
          <w:sz w:val="18"/>
          <w:szCs w:val="18"/>
        </w:rPr>
        <w:t>ligga, tas i beslag. I fråga om ett sådant beslag tillämpas reglerna om beslag i brott</w:t>
      </w:r>
      <w:r>
        <w:rPr>
          <w:sz w:val="18"/>
          <w:szCs w:val="18"/>
        </w:rPr>
        <w:softHyphen/>
      </w:r>
      <w:r w:rsidRPr="0043609B">
        <w:rPr>
          <w:sz w:val="18"/>
          <w:szCs w:val="18"/>
        </w:rPr>
        <w:t>mål i allmänhet.</w:t>
      </w:r>
    </w:p>
    <w:p w14:paraId="68C6F8F0" w14:textId="77777777" w:rsidR="007E687D" w:rsidRDefault="007E687D" w:rsidP="007E687D">
      <w:pPr>
        <w:pStyle w:val="Brdtextmedindrag"/>
      </w:pPr>
    </w:p>
    <w:p w14:paraId="34490547" w14:textId="77777777" w:rsidR="007E687D" w:rsidRDefault="00326A5F" w:rsidP="007E687D">
      <w:pPr>
        <w:pStyle w:val="Brdtextmedindrag"/>
        <w:ind w:firstLine="0"/>
      </w:pPr>
      <w:r>
        <w:t>Paragrafen innehåller bestämmelser om när åklagare får väcka åtal, om efter</w:t>
      </w:r>
      <w:r>
        <w:softHyphen/>
        <w:t xml:space="preserve">levandes talerätt och om beslag. Åtalsbestämmelsen ändras så att </w:t>
      </w:r>
      <w:r>
        <w:lastRenderedPageBreak/>
        <w:t xml:space="preserve">åklagaren får väcka åtal endast om det är motiverat från allmän synpunkt. Övervägandena finns i avsnitt 6. </w:t>
      </w:r>
    </w:p>
    <w:p w14:paraId="705C3275" w14:textId="77777777" w:rsidR="007E687D" w:rsidRDefault="00326A5F" w:rsidP="007E687D">
      <w:pPr>
        <w:pStyle w:val="Brdtextmedindrag"/>
      </w:pPr>
      <w:r>
        <w:t xml:space="preserve">I </w:t>
      </w:r>
      <w:r w:rsidRPr="00BF60FF">
        <w:rPr>
          <w:i/>
        </w:rPr>
        <w:t>första stycket</w:t>
      </w:r>
      <w:r>
        <w:rPr>
          <w:i/>
        </w:rPr>
        <w:t xml:space="preserve"> </w:t>
      </w:r>
      <w:r>
        <w:t>anges när åklagare får väcka åtal. Två ändringar görs. För det första utgår den särskilda regel som hittills har gällt åtal för över</w:t>
      </w:r>
      <w:r>
        <w:softHyphen/>
        <w:t>trädel</w:t>
      </w:r>
      <w:r>
        <w:softHyphen/>
        <w:t>ser av förbudet mot kringgående av tekniska åtgärder enligt 57 b § andra stycket. Det innebär inte någon ändring i sak för denna typ av över</w:t>
      </w:r>
      <w:r>
        <w:softHyphen/>
      </w:r>
      <w:r>
        <w:softHyphen/>
        <w:t>trädelser. Åtal ska i dessa fall alltjämt vara motiverat från allmän synpunkt. Den andra ändringen som görs innebär att bestämmelsen om måls</w:t>
      </w:r>
      <w:r w:rsidRPr="00EE3E31">
        <w:softHyphen/>
      </w:r>
      <w:r>
        <w:t>ägande</w:t>
      </w:r>
      <w:r>
        <w:softHyphen/>
        <w:t xml:space="preserve">angivelse för övriga brott mot lagen tas bort. </w:t>
      </w:r>
      <w:bookmarkStart w:id="79" w:name="_Hlk22114296"/>
      <w:r>
        <w:t>Det är alltså inte längre till</w:t>
      </w:r>
      <w:r>
        <w:softHyphen/>
        <w:t>räckligt att målsägan</w:t>
      </w:r>
      <w:r>
        <w:softHyphen/>
        <w:t>den anger brottet till åtal för att åklagaren, om de allmänna förutsättningarna för åtal i rättegångsbalken är uppfyllda, ska vara skyldig att väcka allmänt åtal.</w:t>
      </w:r>
    </w:p>
    <w:bookmarkEnd w:id="79"/>
    <w:p w14:paraId="1C089F27" w14:textId="77777777" w:rsidR="007E687D" w:rsidRDefault="00326A5F" w:rsidP="007E687D">
      <w:pPr>
        <w:pStyle w:val="Brdtextmedindrag"/>
      </w:pPr>
      <w:r>
        <w:t>Att bestämmelsen om målsägandeangivelse tas bort innebär inte att måls</w:t>
      </w:r>
      <w:r>
        <w:softHyphen/>
      </w:r>
      <w:r>
        <w:softHyphen/>
        <w:t>ägan</w:t>
      </w:r>
      <w:r>
        <w:softHyphen/>
        <w:t xml:space="preserve">dens uppfattning saknar betydelse för om åtal ska väckas. </w:t>
      </w:r>
      <w:r w:rsidRPr="00E15D65">
        <w:t>Måls</w:t>
      </w:r>
      <w:r>
        <w:softHyphen/>
      </w:r>
      <w:r w:rsidRPr="00E15D65">
        <w:t xml:space="preserve">ägandens intresse av att en rättsprocess förs ska vägas in vid bedömningen av om åtal är </w:t>
      </w:r>
      <w:r>
        <w:t>motiverat</w:t>
      </w:r>
      <w:r w:rsidRPr="00E15D65">
        <w:t xml:space="preserve"> från allmän synpunkt</w:t>
      </w:r>
      <w:r>
        <w:t xml:space="preserve">, liksom </w:t>
      </w:r>
      <w:r w:rsidRPr="00EE3E31">
        <w:t>måls</w:t>
      </w:r>
      <w:r>
        <w:softHyphen/>
      </w:r>
      <w:r w:rsidRPr="00EE3E31">
        <w:t>ägandens</w:t>
      </w:r>
      <w:r>
        <w:t xml:space="preserve"> intresse av det motsatta</w:t>
      </w:r>
      <w:r w:rsidRPr="00E15D65">
        <w:t>. Om det inte föreligger några omständig</w:t>
      </w:r>
      <w:r>
        <w:softHyphen/>
      </w:r>
      <w:r>
        <w:softHyphen/>
      </w:r>
      <w:r w:rsidRPr="00E15D65">
        <w:t>heter som gör att brottet ska bedömas som grovt, bör måls</w:t>
      </w:r>
      <w:r>
        <w:softHyphen/>
      </w:r>
      <w:r w:rsidRPr="00E15D65">
        <w:t xml:space="preserve">ägandens </w:t>
      </w:r>
      <w:r>
        <w:t>uppfattning</w:t>
      </w:r>
      <w:r w:rsidRPr="00E15D65">
        <w:t xml:space="preserve"> som regel väga tungt. </w:t>
      </w:r>
    </w:p>
    <w:p w14:paraId="29E7C1C2" w14:textId="1C7DC481" w:rsidR="007E687D" w:rsidRDefault="00326A5F" w:rsidP="001B3BC6">
      <w:pPr>
        <w:pStyle w:val="Brdtextmedindrag"/>
      </w:pPr>
      <w:r>
        <w:t>Sammantaget innebär ändringarna att samtliga brott som avses i lagen får åtalas av åklagare endast om det är motiverat från allmän synpunkt. Utöver det som sagts om målsägandeangivelse, innebär detta inte någon förändring i förhållande till hittillsvarande ordning. I förhållande till det grova upphovsrättsbrott som nu införs bör åtal regelmässigt anses vara motiverat från allmän synpunkt.</w:t>
      </w:r>
    </w:p>
    <w:p w14:paraId="7EAA22AF" w14:textId="77777777" w:rsidR="007E687D" w:rsidRDefault="00326A5F" w:rsidP="007E687D">
      <w:pPr>
        <w:pStyle w:val="Rubrik4utannumrering"/>
      </w:pPr>
      <w:r>
        <w:t>Ikraftträdandebestämmelse</w:t>
      </w:r>
    </w:p>
    <w:p w14:paraId="60019161" w14:textId="77777777" w:rsidR="007E687D" w:rsidRPr="007E1873" w:rsidRDefault="00326A5F" w:rsidP="007E687D">
      <w:pPr>
        <w:pStyle w:val="Brdtextmedindrag"/>
        <w:rPr>
          <w:sz w:val="18"/>
          <w:szCs w:val="18"/>
        </w:rPr>
      </w:pPr>
      <w:r w:rsidRPr="007E1873">
        <w:rPr>
          <w:sz w:val="18"/>
          <w:szCs w:val="18"/>
        </w:rPr>
        <w:t>Denna lag träder i kraft den 1 september 2020.</w:t>
      </w:r>
    </w:p>
    <w:p w14:paraId="5C5A8FF8" w14:textId="77777777" w:rsidR="007E687D" w:rsidRDefault="007E687D" w:rsidP="007E687D">
      <w:pPr>
        <w:pStyle w:val="Brdtext"/>
      </w:pPr>
    </w:p>
    <w:p w14:paraId="1769F9E4" w14:textId="124AD859" w:rsidR="007E687D" w:rsidRDefault="00326A5F" w:rsidP="007E687D">
      <w:pPr>
        <w:pStyle w:val="Brdtext"/>
      </w:pPr>
      <w:r>
        <w:t>Överväganden om ikraftträdande och behovet av övergångsbestämmelser finns i avsnitt 8.</w:t>
      </w:r>
    </w:p>
    <w:p w14:paraId="1FE85AC3" w14:textId="5E919282" w:rsidR="007E687D" w:rsidRDefault="00326A5F" w:rsidP="007E687D">
      <w:pPr>
        <w:pStyle w:val="Brdtextmedindrag"/>
      </w:pPr>
      <w:r>
        <w:t xml:space="preserve">Lagändringarna träder i kraft den </w:t>
      </w:r>
      <w:r w:rsidRPr="0070685C">
        <w:t>1 september 2020</w:t>
      </w:r>
      <w:r>
        <w:t>. Det finns inte några övergångs</w:t>
      </w:r>
      <w:r>
        <w:softHyphen/>
        <w:t>bestämmelser. Den nya bestämmelsen om grovt brott tillämpas dock bara på gärningar som begås efter ikraftträdandet (jfr 5 § lagen [</w:t>
      </w:r>
      <w:r w:rsidRPr="00275AF8">
        <w:t>1964:163</w:t>
      </w:r>
      <w:r>
        <w:t>] om införande av brottsbalken). Åklagares befogenhet att föra talan om brott ska bedömas efter den lag som gäller när åtal väcks, vilket innebär att den nya åtalsbestämmelsen är omedelbart tillämplig vid ikraft</w:t>
      </w:r>
      <w:r>
        <w:softHyphen/>
        <w:t>trädandet (jfr 7 § lagen om införande av brottsbalken). Det gäller alltså oavsett när brottet har begåtts.</w:t>
      </w:r>
    </w:p>
    <w:p w14:paraId="7D080982" w14:textId="77777777" w:rsidR="007E687D" w:rsidRDefault="00326A5F" w:rsidP="007E687D">
      <w:pPr>
        <w:pStyle w:val="Rubrik2"/>
      </w:pPr>
      <w:bookmarkStart w:id="80" w:name="_Toc34297819"/>
      <w:bookmarkStart w:id="81" w:name="_Toc36716754"/>
      <w:r>
        <w:t>Förslaget till lag om ändring i patentlagen (1967:837)</w:t>
      </w:r>
      <w:bookmarkEnd w:id="80"/>
      <w:bookmarkEnd w:id="81"/>
    </w:p>
    <w:p w14:paraId="1A8FFD28" w14:textId="77777777" w:rsidR="007E687D" w:rsidRPr="00D755D0" w:rsidRDefault="00326A5F" w:rsidP="007E687D">
      <w:pPr>
        <w:pStyle w:val="Rubrik3utannumrering"/>
        <w:rPr>
          <w:sz w:val="20"/>
        </w:rPr>
      </w:pPr>
      <w:r>
        <w:t xml:space="preserve">9 kap. Ansvar och ersättningsskyldighet </w:t>
      </w:r>
      <w:proofErr w:type="gramStart"/>
      <w:r>
        <w:t>m.m.</w:t>
      </w:r>
      <w:proofErr w:type="gramEnd"/>
    </w:p>
    <w:p w14:paraId="11AE6AE8" w14:textId="11800AE2" w:rsidR="007E687D" w:rsidRDefault="00326A5F" w:rsidP="007E687D">
      <w:pPr>
        <w:pStyle w:val="Brdtextmedindrag"/>
        <w:ind w:firstLine="0"/>
        <w:rPr>
          <w:sz w:val="18"/>
          <w:szCs w:val="18"/>
        </w:rPr>
      </w:pPr>
      <w:r w:rsidRPr="00795E28">
        <w:rPr>
          <w:b/>
          <w:sz w:val="18"/>
          <w:szCs w:val="18"/>
        </w:rPr>
        <w:t>57 </w:t>
      </w:r>
      <w:proofErr w:type="gramStart"/>
      <w:r w:rsidRPr="00795E28">
        <w:rPr>
          <w:b/>
          <w:sz w:val="18"/>
          <w:szCs w:val="18"/>
        </w:rPr>
        <w:t>§</w:t>
      </w:r>
      <w:r w:rsidRPr="00795E28">
        <w:rPr>
          <w:sz w:val="18"/>
          <w:szCs w:val="18"/>
        </w:rPr>
        <w:t>  </w:t>
      </w:r>
      <w:r w:rsidRPr="00C51AAC">
        <w:rPr>
          <w:i/>
          <w:iCs/>
          <w:sz w:val="18"/>
          <w:szCs w:val="18"/>
        </w:rPr>
        <w:t>Den</w:t>
      </w:r>
      <w:proofErr w:type="gramEnd"/>
      <w:r w:rsidRPr="00C51AAC">
        <w:rPr>
          <w:i/>
          <w:iCs/>
          <w:sz w:val="18"/>
          <w:szCs w:val="18"/>
        </w:rPr>
        <w:t xml:space="preserve"> som gör</w:t>
      </w:r>
      <w:r w:rsidRPr="00C51AAC">
        <w:rPr>
          <w:sz w:val="18"/>
          <w:szCs w:val="18"/>
        </w:rPr>
        <w:t xml:space="preserve"> intrång i den ensamrätt som patent medför (patentintrång) </w:t>
      </w:r>
      <w:r w:rsidRPr="00C51AAC">
        <w:rPr>
          <w:i/>
          <w:iCs/>
          <w:sz w:val="18"/>
          <w:szCs w:val="18"/>
        </w:rPr>
        <w:t>döms, om det sker</w:t>
      </w:r>
      <w:r w:rsidRPr="00C51AAC">
        <w:rPr>
          <w:sz w:val="18"/>
          <w:szCs w:val="18"/>
        </w:rPr>
        <w:t xml:space="preserve"> uppsåtligen eller av grov oaktsamhet, </w:t>
      </w:r>
      <w:r w:rsidRPr="00C51AAC">
        <w:rPr>
          <w:i/>
          <w:iCs/>
          <w:sz w:val="18"/>
          <w:szCs w:val="18"/>
        </w:rPr>
        <w:t xml:space="preserve">för </w:t>
      </w:r>
      <w:r w:rsidRPr="00C51AAC">
        <w:rPr>
          <w:i/>
          <w:iCs/>
          <w:sz w:val="18"/>
          <w:szCs w:val="18"/>
          <w:u w:val="single"/>
        </w:rPr>
        <w:t>patentbrott</w:t>
      </w:r>
      <w:r w:rsidRPr="00C51AAC">
        <w:rPr>
          <w:sz w:val="18"/>
          <w:szCs w:val="18"/>
        </w:rPr>
        <w:t xml:space="preserve"> till böter eller fängelse i högst två år.</w:t>
      </w:r>
    </w:p>
    <w:p w14:paraId="48E200C0" w14:textId="77777777" w:rsidR="007E687D" w:rsidRPr="000324D0" w:rsidRDefault="00326A5F" w:rsidP="007E687D">
      <w:pPr>
        <w:pStyle w:val="Brdtextmedindrag"/>
        <w:rPr>
          <w:i/>
          <w:sz w:val="18"/>
          <w:szCs w:val="18"/>
        </w:rPr>
      </w:pPr>
      <w:r w:rsidRPr="00795E28">
        <w:rPr>
          <w:i/>
          <w:sz w:val="18"/>
          <w:szCs w:val="18"/>
        </w:rPr>
        <w:lastRenderedPageBreak/>
        <w:t xml:space="preserve">Om brottet begåtts uppsåtligen och är att anse som grovt, döms för </w:t>
      </w:r>
      <w:r w:rsidRPr="00795E28">
        <w:rPr>
          <w:i/>
          <w:sz w:val="18"/>
          <w:szCs w:val="18"/>
          <w:u w:val="single"/>
        </w:rPr>
        <w:t>grovt</w:t>
      </w:r>
      <w:r w:rsidRPr="00795E28">
        <w:rPr>
          <w:i/>
          <w:sz w:val="18"/>
          <w:szCs w:val="18"/>
        </w:rPr>
        <w:t xml:space="preserve"> </w:t>
      </w:r>
      <w:r w:rsidRPr="00795E28">
        <w:rPr>
          <w:i/>
          <w:sz w:val="18"/>
          <w:szCs w:val="18"/>
          <w:u w:val="single"/>
        </w:rPr>
        <w:t>patent</w:t>
      </w:r>
      <w:r>
        <w:rPr>
          <w:i/>
          <w:sz w:val="18"/>
          <w:szCs w:val="18"/>
          <w:u w:val="single"/>
        </w:rPr>
        <w:softHyphen/>
      </w:r>
      <w:r w:rsidRPr="00795E28">
        <w:rPr>
          <w:i/>
          <w:sz w:val="18"/>
          <w:szCs w:val="18"/>
          <w:u w:val="single"/>
        </w:rPr>
        <w:t>brott</w:t>
      </w:r>
      <w:r w:rsidRPr="00795E28">
        <w:rPr>
          <w:i/>
          <w:sz w:val="18"/>
          <w:szCs w:val="18"/>
        </w:rPr>
        <w:t xml:space="preserve"> till fängelse i lägst sex månader och högst sex år. </w:t>
      </w:r>
      <w:r w:rsidRPr="000324D0">
        <w:rPr>
          <w:i/>
          <w:sz w:val="18"/>
          <w:szCs w:val="18"/>
        </w:rPr>
        <w:t>Vid bedömningen av om brottet är grovt ska det s</w:t>
      </w:r>
      <w:r>
        <w:rPr>
          <w:i/>
          <w:sz w:val="18"/>
          <w:szCs w:val="18"/>
        </w:rPr>
        <w:t>ärskilt beaktas om gärningen</w:t>
      </w:r>
    </w:p>
    <w:p w14:paraId="2143A2E3" w14:textId="77777777" w:rsidR="007E687D" w:rsidRPr="000324D0" w:rsidRDefault="00326A5F" w:rsidP="007E687D">
      <w:pPr>
        <w:pStyle w:val="Brdtextmedindrag"/>
        <w:rPr>
          <w:i/>
          <w:sz w:val="18"/>
          <w:szCs w:val="18"/>
        </w:rPr>
      </w:pPr>
      <w:r w:rsidRPr="000324D0">
        <w:rPr>
          <w:i/>
          <w:sz w:val="18"/>
          <w:szCs w:val="18"/>
        </w:rPr>
        <w:t>1. </w:t>
      </w:r>
      <w:r>
        <w:rPr>
          <w:i/>
          <w:sz w:val="18"/>
          <w:szCs w:val="18"/>
        </w:rPr>
        <w:t xml:space="preserve">har </w:t>
      </w:r>
      <w:r w:rsidRPr="000324D0">
        <w:rPr>
          <w:i/>
          <w:sz w:val="18"/>
          <w:szCs w:val="18"/>
        </w:rPr>
        <w:t>föregåtts av särskild planering,</w:t>
      </w:r>
    </w:p>
    <w:p w14:paraId="3ACCAFD6" w14:textId="77777777" w:rsidR="007E687D" w:rsidRPr="000324D0" w:rsidRDefault="00326A5F" w:rsidP="007E687D">
      <w:pPr>
        <w:pStyle w:val="Brdtextmedindrag"/>
        <w:rPr>
          <w:i/>
          <w:sz w:val="18"/>
          <w:szCs w:val="18"/>
        </w:rPr>
      </w:pPr>
      <w:r w:rsidRPr="000324D0">
        <w:rPr>
          <w:i/>
          <w:sz w:val="18"/>
          <w:szCs w:val="18"/>
        </w:rPr>
        <w:t>2. </w:t>
      </w:r>
      <w:r>
        <w:rPr>
          <w:i/>
          <w:sz w:val="18"/>
          <w:szCs w:val="18"/>
        </w:rPr>
        <w:t xml:space="preserve">har </w:t>
      </w:r>
      <w:r w:rsidRPr="000324D0">
        <w:rPr>
          <w:i/>
          <w:sz w:val="18"/>
          <w:szCs w:val="18"/>
        </w:rPr>
        <w:t xml:space="preserve">utgjort ett led i </w:t>
      </w:r>
      <w:r>
        <w:rPr>
          <w:i/>
          <w:sz w:val="18"/>
          <w:szCs w:val="18"/>
        </w:rPr>
        <w:t xml:space="preserve">en </w:t>
      </w:r>
      <w:r w:rsidRPr="000324D0">
        <w:rPr>
          <w:i/>
          <w:sz w:val="18"/>
          <w:szCs w:val="18"/>
        </w:rPr>
        <w:t>brottslighet</w:t>
      </w:r>
      <w:r>
        <w:rPr>
          <w:i/>
          <w:sz w:val="18"/>
          <w:szCs w:val="18"/>
        </w:rPr>
        <w:t xml:space="preserve"> som utövats i organiserad form</w:t>
      </w:r>
      <w:r w:rsidRPr="000324D0">
        <w:rPr>
          <w:i/>
          <w:sz w:val="18"/>
          <w:szCs w:val="18"/>
        </w:rPr>
        <w:t>,</w:t>
      </w:r>
    </w:p>
    <w:p w14:paraId="5982889F" w14:textId="77777777" w:rsidR="007E687D" w:rsidRPr="000324D0" w:rsidRDefault="00326A5F" w:rsidP="007E687D">
      <w:pPr>
        <w:pStyle w:val="Brdtextmedindrag"/>
        <w:rPr>
          <w:i/>
          <w:sz w:val="18"/>
          <w:szCs w:val="18"/>
        </w:rPr>
      </w:pPr>
      <w:r w:rsidRPr="000324D0">
        <w:rPr>
          <w:i/>
          <w:sz w:val="18"/>
          <w:szCs w:val="18"/>
        </w:rPr>
        <w:t>3. </w:t>
      </w:r>
      <w:r>
        <w:rPr>
          <w:i/>
          <w:sz w:val="18"/>
          <w:szCs w:val="18"/>
        </w:rPr>
        <w:t xml:space="preserve">har </w:t>
      </w:r>
      <w:r w:rsidRPr="000324D0">
        <w:rPr>
          <w:i/>
          <w:sz w:val="18"/>
          <w:szCs w:val="18"/>
        </w:rPr>
        <w:t xml:space="preserve">varit av större omfattning, eller </w:t>
      </w:r>
    </w:p>
    <w:p w14:paraId="7FC01A78" w14:textId="77777777" w:rsidR="007E687D" w:rsidRPr="000324D0" w:rsidRDefault="00326A5F" w:rsidP="007E687D">
      <w:pPr>
        <w:pStyle w:val="Brdtextmedindrag"/>
        <w:rPr>
          <w:i/>
          <w:sz w:val="18"/>
          <w:szCs w:val="18"/>
        </w:rPr>
      </w:pPr>
      <w:r>
        <w:rPr>
          <w:i/>
          <w:sz w:val="18"/>
          <w:szCs w:val="18"/>
        </w:rPr>
        <w:t>4. </w:t>
      </w:r>
      <w:r w:rsidRPr="000324D0">
        <w:rPr>
          <w:i/>
          <w:sz w:val="18"/>
          <w:szCs w:val="18"/>
        </w:rPr>
        <w:t xml:space="preserve">annars har varit av särskilt farlig art. </w:t>
      </w:r>
    </w:p>
    <w:p w14:paraId="07C45E37" w14:textId="77777777" w:rsidR="007E687D" w:rsidRPr="00795E28" w:rsidRDefault="00326A5F" w:rsidP="007E687D">
      <w:pPr>
        <w:pStyle w:val="Brdtextmedindrag"/>
        <w:rPr>
          <w:i/>
          <w:sz w:val="18"/>
          <w:szCs w:val="18"/>
        </w:rPr>
      </w:pPr>
      <w:r w:rsidRPr="00795E28">
        <w:rPr>
          <w:i/>
          <w:sz w:val="18"/>
          <w:szCs w:val="18"/>
        </w:rPr>
        <w:t>Den som har överträtt ett vitesförbud enligt 57 b</w:t>
      </w:r>
      <w:r>
        <w:rPr>
          <w:i/>
          <w:sz w:val="18"/>
          <w:szCs w:val="18"/>
        </w:rPr>
        <w:t> </w:t>
      </w:r>
      <w:r w:rsidRPr="00795E28">
        <w:rPr>
          <w:i/>
          <w:sz w:val="18"/>
          <w:szCs w:val="18"/>
        </w:rPr>
        <w:t xml:space="preserve">§ får inte dömas till ansvar för intrång som omfattas av förbudet. </w:t>
      </w:r>
    </w:p>
    <w:p w14:paraId="135F17C2" w14:textId="77777777" w:rsidR="007E687D" w:rsidRPr="00BF60FF" w:rsidRDefault="00326A5F" w:rsidP="00D9237E">
      <w:pPr>
        <w:pStyle w:val="Brdtextmedindrag"/>
        <w:rPr>
          <w:sz w:val="18"/>
          <w:szCs w:val="18"/>
        </w:rPr>
      </w:pPr>
      <w:r w:rsidRPr="00BF60FF">
        <w:rPr>
          <w:sz w:val="18"/>
          <w:szCs w:val="18"/>
        </w:rPr>
        <w:t xml:space="preserve">För försök eller förberedelse till </w:t>
      </w:r>
      <w:r w:rsidRPr="00DC0145">
        <w:rPr>
          <w:i/>
          <w:iCs/>
          <w:sz w:val="18"/>
          <w:szCs w:val="18"/>
        </w:rPr>
        <w:t>patentbrott eller grovt patentbrott</w:t>
      </w:r>
      <w:r w:rsidRPr="00DC0145">
        <w:rPr>
          <w:sz w:val="18"/>
          <w:szCs w:val="18"/>
        </w:rPr>
        <w:t xml:space="preserve"> </w:t>
      </w:r>
      <w:r w:rsidRPr="00BF60FF">
        <w:rPr>
          <w:sz w:val="18"/>
          <w:szCs w:val="18"/>
        </w:rPr>
        <w:t xml:space="preserve">döms </w:t>
      </w:r>
      <w:r w:rsidRPr="00BF60FF">
        <w:rPr>
          <w:i/>
          <w:sz w:val="18"/>
          <w:szCs w:val="18"/>
        </w:rPr>
        <w:t xml:space="preserve">det </w:t>
      </w:r>
      <w:r w:rsidRPr="00BF60FF">
        <w:rPr>
          <w:sz w:val="18"/>
          <w:szCs w:val="18"/>
        </w:rPr>
        <w:t>till ansvar enligt 23</w:t>
      </w:r>
      <w:r>
        <w:rPr>
          <w:sz w:val="18"/>
          <w:szCs w:val="18"/>
        </w:rPr>
        <w:t> </w:t>
      </w:r>
      <w:r w:rsidRPr="00BF60FF">
        <w:rPr>
          <w:sz w:val="18"/>
          <w:szCs w:val="18"/>
        </w:rPr>
        <w:t>kap. brottsbalken.</w:t>
      </w:r>
    </w:p>
    <w:p w14:paraId="421F34A9" w14:textId="77777777" w:rsidR="007E687D" w:rsidRPr="00795E28" w:rsidRDefault="00326A5F" w:rsidP="007E687D">
      <w:pPr>
        <w:pStyle w:val="Brdtextmedindrag"/>
        <w:rPr>
          <w:sz w:val="18"/>
          <w:szCs w:val="18"/>
        </w:rPr>
      </w:pPr>
      <w:r w:rsidRPr="00BF60FF">
        <w:rPr>
          <w:sz w:val="18"/>
          <w:szCs w:val="18"/>
        </w:rPr>
        <w:t xml:space="preserve">Åklagaren får väcka åtal för brott som avses i </w:t>
      </w:r>
      <w:r w:rsidRPr="00182179">
        <w:rPr>
          <w:i/>
          <w:sz w:val="18"/>
          <w:szCs w:val="18"/>
        </w:rPr>
        <w:t>denna paragraf</w:t>
      </w:r>
      <w:r w:rsidRPr="00BF60FF">
        <w:rPr>
          <w:sz w:val="18"/>
          <w:szCs w:val="18"/>
        </w:rPr>
        <w:t xml:space="preserve"> endast om åtal är </w:t>
      </w:r>
      <w:r w:rsidRPr="007E5E37">
        <w:rPr>
          <w:i/>
          <w:sz w:val="18"/>
          <w:szCs w:val="18"/>
        </w:rPr>
        <w:t>motiverat</w:t>
      </w:r>
      <w:r w:rsidRPr="00BF60FF">
        <w:rPr>
          <w:sz w:val="18"/>
          <w:szCs w:val="18"/>
        </w:rPr>
        <w:t xml:space="preserve"> från allmän synpunkt.</w:t>
      </w:r>
    </w:p>
    <w:p w14:paraId="4234004D" w14:textId="77777777" w:rsidR="007E687D" w:rsidRDefault="007E687D" w:rsidP="007E687D">
      <w:pPr>
        <w:pStyle w:val="Brdtextmedindrag"/>
      </w:pPr>
    </w:p>
    <w:p w14:paraId="5FFC59B2" w14:textId="77777777" w:rsidR="007E687D" w:rsidRDefault="00326A5F" w:rsidP="007E687D">
      <w:pPr>
        <w:pStyle w:val="Brdtext"/>
      </w:pPr>
      <w:r>
        <w:t>Paragrafen innehåller bestämmelser om straffansvar och åtalsförut</w:t>
      </w:r>
      <w:r>
        <w:softHyphen/>
        <w:t>sättningar. Nya brotts</w:t>
      </w:r>
      <w:r>
        <w:softHyphen/>
        <w:t>beteck</w:t>
      </w:r>
      <w:r>
        <w:softHyphen/>
        <w:t>ningar och en särskild straffskala för grovt brott införs, och åtalsbestämmelsen ändras så att åtal får väckas endast om det är motiverat från allmän synpunkt. Övervägandena finns i avsnitt 5 och 6.</w:t>
      </w:r>
    </w:p>
    <w:p w14:paraId="6F09E5B1" w14:textId="77777777" w:rsidR="007E687D" w:rsidRDefault="00326A5F" w:rsidP="007E687D">
      <w:pPr>
        <w:pStyle w:val="Brdtextmedindrag"/>
      </w:pPr>
      <w:r>
        <w:t>Patentskydd med verkan i Sverige uppstår genom registrering, som en följd av antingen en svensk patentansökan hos Patent- och registrerings</w:t>
      </w:r>
      <w:r>
        <w:softHyphen/>
        <w:t>verket, en internationell patentansökan (enligt konventionen om patent</w:t>
      </w:r>
      <w:r>
        <w:softHyphen/>
        <w:t>samarbete, PCT) som fullföljs här eller en europeisk patentansökan hos det europeiska patentverket (enligt den europeiska patentkonventionen, EPC) som därefter valideras i Sverige. På sikt ska det även bli möjligt för innehavaren av ett europeiskt patent att begära enhetlig verkan för paten</w:t>
      </w:r>
      <w:r>
        <w:softHyphen/>
        <w:t>tet. Om det europeiska patentverket registrerar enhetlig verkan för patentet gäller skyddet i alla EU:s medlemsstater som deltar i systemet. Straff enligt förevarande paragraf kan utdömas för intrång i alla patent som har verkan i Sverige oavsett på vilket av ovan beskrivna sätt skyddet har erhållits. Av 106 § följer att straffansvaret också gäller för intrång i ett tilläggs</w:t>
      </w:r>
      <w:r>
        <w:softHyphen/>
        <w:t xml:space="preserve">skydd som kan meddelas för läkemedel eller växtskyddsmedel. </w:t>
      </w:r>
    </w:p>
    <w:p w14:paraId="69BDA3F2" w14:textId="77777777" w:rsidR="007E687D" w:rsidRDefault="00326A5F" w:rsidP="007E687D">
      <w:pPr>
        <w:pStyle w:val="Brdtextmedindrag"/>
      </w:pPr>
      <w:r>
        <w:t xml:space="preserve">Genom ändringen i </w:t>
      </w:r>
      <w:r w:rsidRPr="00BF60FF">
        <w:rPr>
          <w:i/>
        </w:rPr>
        <w:t xml:space="preserve">första </w:t>
      </w:r>
      <w:r w:rsidRPr="00B12279">
        <w:rPr>
          <w:i/>
        </w:rPr>
        <w:t>stycket</w:t>
      </w:r>
      <w:r w:rsidRPr="00B12279">
        <w:t xml:space="preserve"> introduceras patentbrott som beteck</w:t>
      </w:r>
      <w:r>
        <w:softHyphen/>
      </w:r>
      <w:r w:rsidRPr="00B12279">
        <w:t>ning för brott av normalgraden. Den nya brottsbeteckningen gäller alltså för brott mot alla best</w:t>
      </w:r>
      <w:r w:rsidRPr="00B12279">
        <w:softHyphen/>
        <w:t>ämmel</w:t>
      </w:r>
      <w:r w:rsidRPr="00B12279">
        <w:softHyphen/>
        <w:t>ser som sanktioneras i para</w:t>
      </w:r>
      <w:r w:rsidRPr="00B12279">
        <w:softHyphen/>
        <w:t>grafen. Straff</w:t>
      </w:r>
      <w:r>
        <w:softHyphen/>
      </w:r>
      <w:r w:rsidRPr="00B12279">
        <w:t>skalan är böter eller fängelse i högst två år.</w:t>
      </w:r>
      <w:r>
        <w:t xml:space="preserve"> </w:t>
      </w:r>
    </w:p>
    <w:p w14:paraId="2B476371" w14:textId="77777777" w:rsidR="007E687D" w:rsidRDefault="00326A5F" w:rsidP="007E687D">
      <w:pPr>
        <w:pStyle w:val="Brdtextmedindrag"/>
      </w:pPr>
      <w:r>
        <w:t xml:space="preserve">I det nya </w:t>
      </w:r>
      <w:r w:rsidRPr="00BF60FF">
        <w:rPr>
          <w:i/>
        </w:rPr>
        <w:t>andra stycket</w:t>
      </w:r>
      <w:r>
        <w:t xml:space="preserve"> införs en ny svårhetsgrad som be</w:t>
      </w:r>
      <w:r>
        <w:softHyphen/>
        <w:t>teck</w:t>
      </w:r>
      <w:r>
        <w:softHyphen/>
        <w:t xml:space="preserve">nas grovt patentbrott. Straffskalan </w:t>
      </w:r>
      <w:r w:rsidRPr="00B12279">
        <w:t>är fängelse i lägst sex månader och högst sex år. Stycket motsvarar de nya bestämmelserna i 53 § andra stycket lagen (1960:729) om upphovsrätt till litterära och konstnärliga verk, se kommen</w:t>
      </w:r>
      <w:r>
        <w:softHyphen/>
      </w:r>
      <w:r w:rsidRPr="00B12279">
        <w:t>taren till den paragrafen. I de kvalifikationsgrunder</w:t>
      </w:r>
      <w:r>
        <w:t xml:space="preserve"> som anges i stycket nämns inte att det vid bedömningen av om ett brott är grovt särskilt ska beaktas om gärningen </w:t>
      </w:r>
      <w:r w:rsidRPr="009E479C">
        <w:t xml:space="preserve">inneburit risk för människors </w:t>
      </w:r>
      <w:r w:rsidRPr="00B12279">
        <w:t>hälsa eller säkerhet. Sådana omständig</w:t>
      </w:r>
      <w:r w:rsidRPr="00B12279">
        <w:softHyphen/>
        <w:t xml:space="preserve">heter, som </w:t>
      </w:r>
      <w:proofErr w:type="gramStart"/>
      <w:r w:rsidRPr="00B12279">
        <w:t>t.ex.</w:t>
      </w:r>
      <w:proofErr w:type="gramEnd"/>
      <w:r w:rsidRPr="00B12279">
        <w:t xml:space="preserve"> försäljning av piratkopierade läkemedel, kan dock ändå få betydelse inom ramen för den helhetsbedömning av brottet som ska göras i det enskilda fallet.</w:t>
      </w:r>
      <w:r w:rsidRPr="009E479C">
        <w:t xml:space="preserve"> </w:t>
      </w:r>
    </w:p>
    <w:p w14:paraId="6CBEA86F" w14:textId="4E441D4E" w:rsidR="007E687D" w:rsidRDefault="00326A5F" w:rsidP="007E687D">
      <w:pPr>
        <w:pStyle w:val="Brdtextmedindrag"/>
      </w:pPr>
      <w:r>
        <w:t xml:space="preserve">Den begränsning av straffansvaret som finns i hittillsvarande första stycket andra meningen flyttas till </w:t>
      </w:r>
      <w:r>
        <w:rPr>
          <w:i/>
        </w:rPr>
        <w:t>tredje stycket</w:t>
      </w:r>
      <w:r>
        <w:t xml:space="preserve">. </w:t>
      </w:r>
      <w:r w:rsidRPr="00B12279">
        <w:t>Bestämmelsen i hittills</w:t>
      </w:r>
      <w:r w:rsidRPr="00B12279">
        <w:softHyphen/>
        <w:t xml:space="preserve">varande andra stycket flyttas till </w:t>
      </w:r>
      <w:r w:rsidRPr="00B12279">
        <w:rPr>
          <w:i/>
        </w:rPr>
        <w:t>fjärde stycket</w:t>
      </w:r>
      <w:r w:rsidRPr="00B12279">
        <w:t xml:space="preserve"> och det görs ett tillägg så att det står klart att ansvar för försök och förberedelse till grovt patentbrott kan dömas ut enligt 23 kap. brottsbalken.</w:t>
      </w:r>
      <w:r>
        <w:t xml:space="preserve">  </w:t>
      </w:r>
    </w:p>
    <w:p w14:paraId="6950A7FA" w14:textId="6645338F" w:rsidR="007E687D" w:rsidRDefault="00326A5F" w:rsidP="007E687D">
      <w:pPr>
        <w:pStyle w:val="Brdtextmedindrag"/>
      </w:pPr>
      <w:bookmarkStart w:id="82" w:name="_Hlk31804002"/>
      <w:r>
        <w:lastRenderedPageBreak/>
        <w:t xml:space="preserve">I </w:t>
      </w:r>
      <w:r w:rsidRPr="00BF60FF">
        <w:rPr>
          <w:i/>
        </w:rPr>
        <w:t>femte stycket</w:t>
      </w:r>
      <w:r>
        <w:t xml:space="preserve"> finns åtalsprövningsregeln som enligt hittillsvarande regle</w:t>
      </w:r>
      <w:r>
        <w:softHyphen/>
        <w:t>ring finns i tredje stycket. Två ändringar görs i regeln. Kravet på målsägande</w:t>
      </w:r>
      <w:r>
        <w:softHyphen/>
        <w:t>angivelse tas bort. Att målsäganden angett brottet är alltså inte längre en förut</w:t>
      </w:r>
      <w:r>
        <w:softHyphen/>
        <w:t>sättning för åtal</w:t>
      </w:r>
      <w:r w:rsidRPr="00B12279">
        <w:t>. Därutöver ändras kravet på att åtal av sär</w:t>
      </w:r>
      <w:r>
        <w:softHyphen/>
      </w:r>
      <w:r w:rsidRPr="00B12279">
        <w:t>skilda skäl ska vara påkallat från allmän synpunkt till att åtal ska vara moti</w:t>
      </w:r>
      <w:r>
        <w:softHyphen/>
      </w:r>
      <w:r w:rsidRPr="00B12279">
        <w:t>verat från allmän synpunkt. Kravet på att det ska finnas ”särskilda skäl” tas alltså bort</w:t>
      </w:r>
      <w:r w:rsidR="0085252B">
        <w:t>. Det</w:t>
      </w:r>
      <w:r w:rsidRPr="00B12279">
        <w:t xml:space="preserve"> innebär att kravet för att kunna väcka åtal sänks något i för</w:t>
      </w:r>
      <w:r w:rsidRPr="00B12279">
        <w:softHyphen/>
        <w:t>hållande till hittillsvarande ordning och motsvarar det som gäller enligt lagen om upphovsrätt till litterära och konstnärliga verk.</w:t>
      </w:r>
      <w:r>
        <w:t xml:space="preserve"> Det är emellertid alltjämt fråga om en begränsad åtalsrätt för åklagaren. Den sär</w:t>
      </w:r>
      <w:r>
        <w:softHyphen/>
        <w:t>skilda åtalsprövningsregeln i 62 § fjärde stycket förevarande lag kvarstår också oförändrad.</w:t>
      </w:r>
    </w:p>
    <w:bookmarkEnd w:id="82"/>
    <w:p w14:paraId="56491330" w14:textId="77777777" w:rsidR="007E687D" w:rsidRDefault="00326A5F" w:rsidP="007E687D">
      <w:pPr>
        <w:pStyle w:val="Brdtextmedindrag"/>
      </w:pPr>
      <w:r>
        <w:t>Att kravet på målsägandeangivelse tas bort torde i praktiken inte leda till någon stor förändring. Ändringen kan dock få avgörande betydelse i en situation då åtal är motiverat från allmän synpunkt men målsäganden av någon anledning väljer att inte anmäla brottet – exempelvis på grund av hot eller rädsla för goodwill</w:t>
      </w:r>
      <w:r>
        <w:softHyphen/>
        <w:t xml:space="preserve">förluster. </w:t>
      </w:r>
    </w:p>
    <w:p w14:paraId="4C71EB75" w14:textId="77777777" w:rsidR="007E687D" w:rsidRPr="0000761B" w:rsidRDefault="00326A5F" w:rsidP="007E687D">
      <w:pPr>
        <w:pStyle w:val="Brdtextmedindrag"/>
      </w:pPr>
      <w:r w:rsidRPr="00B3062E">
        <w:t>Vid bedömningen av om åtal är motiverat från allmän synpunkt ska</w:t>
      </w:r>
      <w:r w:rsidRPr="0086394D">
        <w:t xml:space="preserve"> </w:t>
      </w:r>
      <w:r w:rsidRPr="00DD3B63">
        <w:t>–</w:t>
      </w:r>
      <w:r>
        <w:t xml:space="preserve"> på samma sätt som framhållits i anslutning till andra bestämmelser av mot</w:t>
      </w:r>
      <w:r>
        <w:softHyphen/>
        <w:t>svarande slag</w:t>
      </w:r>
      <w:r w:rsidRPr="00DD3B63">
        <w:t xml:space="preserve"> – </w:t>
      </w:r>
      <w:r w:rsidRPr="00B3062E">
        <w:t xml:space="preserve">hänsyn tas till </w:t>
      </w:r>
      <w:r w:rsidRPr="00DD3B63">
        <w:t xml:space="preserve">brottslighetens art och syfte liksom till </w:t>
      </w:r>
      <w:r w:rsidRPr="0086394D">
        <w:t xml:space="preserve">vilka omständigheter </w:t>
      </w:r>
      <w:r w:rsidRPr="00DD3B63">
        <w:t>i övrigt som förel</w:t>
      </w:r>
      <w:r>
        <w:t>egat</w:t>
      </w:r>
      <w:r w:rsidRPr="00B3062E">
        <w:t xml:space="preserve"> vid brottets f</w:t>
      </w:r>
      <w:r w:rsidRPr="0086394D">
        <w:t>örövande</w:t>
      </w:r>
      <w:r w:rsidRPr="00DD3B63">
        <w:t xml:space="preserve">. </w:t>
      </w:r>
      <w:r w:rsidRPr="0000761B">
        <w:t>Utgångs</w:t>
      </w:r>
      <w:r>
        <w:softHyphen/>
      </w:r>
      <w:r w:rsidRPr="0000761B">
        <w:t xml:space="preserve">punkten bör vara att allmänt åtal </w:t>
      </w:r>
      <w:r>
        <w:t>ska</w:t>
      </w:r>
      <w:r w:rsidRPr="0000761B">
        <w:t xml:space="preserve"> anses </w:t>
      </w:r>
      <w:r>
        <w:t>motiverat</w:t>
      </w:r>
      <w:r w:rsidRPr="0000761B">
        <w:t xml:space="preserve"> från allmän </w:t>
      </w:r>
      <w:r w:rsidRPr="00DE6D3C">
        <w:t xml:space="preserve">synpunkt när det finns ett klart samhällsintresse </w:t>
      </w:r>
      <w:r>
        <w:t>av</w:t>
      </w:r>
      <w:r w:rsidRPr="00DE6D3C">
        <w:t xml:space="preserve"> att brottet be</w:t>
      </w:r>
      <w:r>
        <w:t>straffas</w:t>
      </w:r>
      <w:r w:rsidRPr="00DE6D3C">
        <w:t xml:space="preserve">. Ett sådant samhällsintresse kan föreligga om en brottstyp tar sig särskilt </w:t>
      </w:r>
      <w:r>
        <w:t>allvarliga</w:t>
      </w:r>
      <w:r w:rsidRPr="00DE6D3C">
        <w:t xml:space="preserve"> uttryck</w:t>
      </w:r>
      <w:r>
        <w:t xml:space="preserve"> </w:t>
      </w:r>
      <w:r w:rsidRPr="00DE6D3C">
        <w:t xml:space="preserve">eller får en stor utbredning i samhället. En förutsättning </w:t>
      </w:r>
      <w:r>
        <w:t xml:space="preserve">för det sistnämnda </w:t>
      </w:r>
      <w:r w:rsidRPr="00DE6D3C">
        <w:t xml:space="preserve">bör dock vara att </w:t>
      </w:r>
      <w:r w:rsidRPr="00783A2D">
        <w:t xml:space="preserve">det inte </w:t>
      </w:r>
      <w:r w:rsidRPr="00DD3B63">
        <w:t>handlar om helt bagatellartade brott</w:t>
      </w:r>
      <w:r w:rsidRPr="00783A2D">
        <w:t xml:space="preserve"> som endast resulterat i</w:t>
      </w:r>
      <w:r w:rsidRPr="00333468">
        <w:t xml:space="preserve"> begränsad </w:t>
      </w:r>
      <w:r w:rsidRPr="00FE1C7E">
        <w:t xml:space="preserve">skada. </w:t>
      </w:r>
      <w:r w:rsidRPr="00DD3B63">
        <w:t xml:space="preserve">Vid bedömningen kan det </w:t>
      </w:r>
      <w:proofErr w:type="gramStart"/>
      <w:r w:rsidRPr="00DD3B63">
        <w:t>t.ex.</w:t>
      </w:r>
      <w:proofErr w:type="gramEnd"/>
      <w:r w:rsidRPr="00DD3B63">
        <w:t xml:space="preserve"> vara relevant att beakta om intrånget har haft stor omfattning, skett i en rättighet av betydande värde (som t.ex. tillkommit efter stora inve</w:t>
      </w:r>
      <w:r>
        <w:softHyphen/>
      </w:r>
      <w:r w:rsidRPr="00DD3B63">
        <w:t xml:space="preserve">steringar), utförts på ett förslaget sätt, pågått under lång tid, är uttryck för ett uppenbart lagtrots eller avser skadliga produkter. </w:t>
      </w:r>
      <w:r w:rsidRPr="005A01F9">
        <w:t>Även det faktum att intrång skett på ett sätt som rubbar den avvägning mellan olika intressen som den immaterialrättsliga lagstiftningen bygger på kan beaktas vid be</w:t>
      </w:r>
      <w:r>
        <w:softHyphen/>
      </w:r>
      <w:r w:rsidRPr="005A01F9">
        <w:t xml:space="preserve">dömningen av om ett åtal är motiverat från allmän synpunkt. </w:t>
      </w:r>
      <w:r w:rsidRPr="00DD3B63">
        <w:t>Vid</w:t>
      </w:r>
      <w:r>
        <w:t xml:space="preserve"> grovt brott får åtal regelmässigt anses vara motiverat från allmän synpunkt. </w:t>
      </w:r>
    </w:p>
    <w:p w14:paraId="4962CB3C" w14:textId="77777777" w:rsidR="007E687D" w:rsidRDefault="00326A5F" w:rsidP="007E687D">
      <w:pPr>
        <w:pStyle w:val="Brdtextmedindrag"/>
      </w:pPr>
      <w:r w:rsidRPr="00B3062E">
        <w:t>Också social</w:t>
      </w:r>
      <w:r>
        <w:t>a</w:t>
      </w:r>
      <w:r w:rsidRPr="00B3062E">
        <w:t xml:space="preserve"> hänsyn, främst till målsäg</w:t>
      </w:r>
      <w:r w:rsidRPr="00B3062E">
        <w:softHyphen/>
        <w:t>anden, kan ha betydelse</w:t>
      </w:r>
      <w:r>
        <w:t xml:space="preserve"> när man bedömer om åtal är motiverat från allmän synpunkt</w:t>
      </w:r>
      <w:r w:rsidRPr="00DD3B63">
        <w:t xml:space="preserve">. </w:t>
      </w:r>
      <w:r w:rsidRPr="007467E4">
        <w:t xml:space="preserve">Så kan </w:t>
      </w:r>
      <w:proofErr w:type="gramStart"/>
      <w:r w:rsidRPr="007467E4">
        <w:t>t.ex.</w:t>
      </w:r>
      <w:proofErr w:type="gramEnd"/>
      <w:r w:rsidRPr="007467E4">
        <w:t xml:space="preserve"> vara fallet om </w:t>
      </w:r>
      <w:r w:rsidRPr="00DD3B63">
        <w:t xml:space="preserve">en rättighetshavare drabbats mycket hårt av ett intrång, särskilt om det framgår att han eller hon själv har försökt att stoppa intrånget men inte har möjlighet att göra det på egen hand. </w:t>
      </w:r>
      <w:r>
        <w:t>Samma synsätt kan vara motiverat då en</w:t>
      </w:r>
      <w:r w:rsidRPr="00DD3B63">
        <w:t xml:space="preserve"> rättighetshavare med små resurser har utsatts för intrång av en intrångs</w:t>
      </w:r>
      <w:r>
        <w:softHyphen/>
      </w:r>
      <w:r w:rsidRPr="00DD3B63">
        <w:t>görare med betydligt större resurser. Det gäller särskilt om brottet är gräns</w:t>
      </w:r>
      <w:r>
        <w:softHyphen/>
      </w:r>
      <w:r w:rsidRPr="00DD3B63">
        <w:t>överskridande och det finns behov av att an</w:t>
      </w:r>
      <w:r w:rsidRPr="00DD3B63">
        <w:softHyphen/>
        <w:t xml:space="preserve">vända de möjligheter som </w:t>
      </w:r>
      <w:r>
        <w:t xml:space="preserve">en </w:t>
      </w:r>
      <w:r w:rsidRPr="00DD3B63">
        <w:t>åklagare har att begära rättslig hjälp ut</w:t>
      </w:r>
      <w:r w:rsidRPr="00DD3B63">
        <w:softHyphen/>
        <w:t>omlands.</w:t>
      </w:r>
      <w:r>
        <w:t xml:space="preserve"> </w:t>
      </w:r>
    </w:p>
    <w:p w14:paraId="6E1B8D91" w14:textId="77777777" w:rsidR="007E687D" w:rsidRPr="0086394D" w:rsidRDefault="00326A5F" w:rsidP="007E687D">
      <w:pPr>
        <w:pStyle w:val="Brdtextmedindrag"/>
      </w:pPr>
      <w:r w:rsidRPr="0086394D">
        <w:t>En helhets</w:t>
      </w:r>
      <w:r w:rsidRPr="0086394D">
        <w:softHyphen/>
        <w:t xml:space="preserve">bedömning </w:t>
      </w:r>
      <w:r w:rsidRPr="005A01F9">
        <w:t xml:space="preserve">av samtliga omständigheter som i det enskilda fallet har betydelse för frågan om </w:t>
      </w:r>
      <w:r>
        <w:t xml:space="preserve">huruvida </w:t>
      </w:r>
      <w:r w:rsidRPr="005A01F9">
        <w:t xml:space="preserve">åtal är motiverat från allmän synpunkt </w:t>
      </w:r>
      <w:r w:rsidRPr="0086394D">
        <w:t xml:space="preserve">måste </w:t>
      </w:r>
      <w:r>
        <w:t>alltså g</w:t>
      </w:r>
      <w:r w:rsidRPr="005A01F9">
        <w:t>öras</w:t>
      </w:r>
      <w:r w:rsidRPr="0086394D">
        <w:t xml:space="preserve">, där den ifrågavarande rättighetens särskilda förutsättningar </w:t>
      </w:r>
      <w:r w:rsidRPr="005A01F9">
        <w:t xml:space="preserve">också </w:t>
      </w:r>
      <w:r w:rsidRPr="0086394D">
        <w:t xml:space="preserve">måste vägas in. </w:t>
      </w:r>
      <w:r>
        <w:t>Delvis a</w:t>
      </w:r>
      <w:r w:rsidRPr="0086394D">
        <w:t xml:space="preserve">ndra hänsyn kan </w:t>
      </w:r>
      <w:proofErr w:type="gramStart"/>
      <w:r w:rsidRPr="0086394D">
        <w:t>t.ex.</w:t>
      </w:r>
      <w:proofErr w:type="gramEnd"/>
      <w:r w:rsidRPr="0086394D">
        <w:t xml:space="preserve"> göra sig gällande vid intrång i patent än </w:t>
      </w:r>
      <w:r>
        <w:t xml:space="preserve">vad </w:t>
      </w:r>
      <w:r w:rsidRPr="0086394D">
        <w:t>som är fallet vid intrång i upp</w:t>
      </w:r>
      <w:r>
        <w:softHyphen/>
      </w:r>
      <w:r w:rsidRPr="0086394D">
        <w:t xml:space="preserve">hovsrätt. </w:t>
      </w:r>
    </w:p>
    <w:p w14:paraId="3212EC89" w14:textId="77777777" w:rsidR="007E687D" w:rsidRDefault="00326A5F" w:rsidP="007E687D">
      <w:pPr>
        <w:pStyle w:val="Brdtextmedindrag"/>
      </w:pPr>
      <w:r>
        <w:lastRenderedPageBreak/>
        <w:t>Att kravet på målsägandeangivelse tas bort innebär inte att måls</w:t>
      </w:r>
      <w:r>
        <w:softHyphen/>
        <w:t>ägan</w:t>
      </w:r>
      <w:r>
        <w:softHyphen/>
        <w:t xml:space="preserve">dens uppfattning saknar betydelse för om åtal ska väckas. Tvärtom ska den beaktas och vägas in </w:t>
      </w:r>
      <w:r w:rsidRPr="00E15D65">
        <w:t>vid bedömningen av om åtal är påkallat från allmän synpunkt. Om det inte föreligger några omständigheter som gör att brottet ska bedö</w:t>
      </w:r>
      <w:r>
        <w:softHyphen/>
      </w:r>
      <w:r w:rsidRPr="00E15D65">
        <w:t xml:space="preserve">mas som grovt, </w:t>
      </w:r>
      <w:r>
        <w:t>och</w:t>
      </w:r>
      <w:r w:rsidRPr="00002F44">
        <w:t xml:space="preserve"> </w:t>
      </w:r>
      <w:r w:rsidRPr="0000761B">
        <w:t>a</w:t>
      </w:r>
      <w:r>
        <w:t>ndra</w:t>
      </w:r>
      <w:r w:rsidRPr="0000761B">
        <w:t xml:space="preserve"> intressen än målsägandens inte berörs i någon nämnvärd utsträckning, </w:t>
      </w:r>
      <w:r>
        <w:t xml:space="preserve">är utgångspunkten att målsägandens uppfattning ska väga tungt. </w:t>
      </w:r>
      <w:r w:rsidRPr="0086394D">
        <w:t>Saken kan</w:t>
      </w:r>
      <w:r>
        <w:t xml:space="preserve"> dock</w:t>
      </w:r>
      <w:r w:rsidRPr="0086394D">
        <w:t xml:space="preserve"> behöva bedömas annorlunda om det rör sig om produkter som riskerar människors hälsa eller säkerhet. Även om målsäganden inte vill att åtal väcks, kan i en sådan situation bedömningen göras att åtal är </w:t>
      </w:r>
      <w:r>
        <w:t>motiverat</w:t>
      </w:r>
      <w:r w:rsidRPr="0086394D">
        <w:t xml:space="preserve"> från allmän synpunkt. </w:t>
      </w:r>
    </w:p>
    <w:p w14:paraId="782E312D" w14:textId="6974B1A9" w:rsidR="007E687D" w:rsidRDefault="00326A5F" w:rsidP="001B3BC6">
      <w:pPr>
        <w:pStyle w:val="Brdtextmedindrag"/>
      </w:pPr>
      <w:r w:rsidRPr="00C451DB">
        <w:t xml:space="preserve">För att åklagaren ska väcka åtal räcker det </w:t>
      </w:r>
      <w:r>
        <w:t xml:space="preserve">emellertid </w:t>
      </w:r>
      <w:r w:rsidRPr="004B2FA9">
        <w:t>inte att åtalet är motiverat från allmän synpunkt. Allmänna förutsättningar för åtal enligt rättegångs</w:t>
      </w:r>
      <w:r>
        <w:softHyphen/>
      </w:r>
      <w:r w:rsidRPr="004B2FA9">
        <w:t xml:space="preserve">balken måste alltid vara uppfyllda. </w:t>
      </w:r>
      <w:bookmarkStart w:id="83" w:name="_Hlk20814934"/>
      <w:r w:rsidRPr="004B2FA9">
        <w:t xml:space="preserve">I det ligger att bevisningen måste vara tillräckligt stark och att åklagaren på objektiva grunder </w:t>
      </w:r>
      <w:r w:rsidRPr="00C451DB">
        <w:t xml:space="preserve">ska kunna förvänta sig en fällande dom. Sådana förutsättningar </w:t>
      </w:r>
      <w:r>
        <w:t>föreligger</w:t>
      </w:r>
      <w:r w:rsidRPr="00C451DB">
        <w:t xml:space="preserve"> främst vid klara fall av intrång</w:t>
      </w:r>
      <w:r>
        <w:t>.</w:t>
      </w:r>
      <w:r w:rsidRPr="00C451DB">
        <w:t xml:space="preserve"> </w:t>
      </w:r>
      <w:r>
        <w:t xml:space="preserve">Det torde därför inte heller framöver komma i fråga att inom ramarna för en straffrättslig talan avgöra </w:t>
      </w:r>
      <w:r w:rsidRPr="00C451DB">
        <w:t>intrångs</w:t>
      </w:r>
      <w:r>
        <w:softHyphen/>
      </w:r>
      <w:r w:rsidRPr="00C451DB">
        <w:t xml:space="preserve">situationer som </w:t>
      </w:r>
      <w:r>
        <w:t>omfattar</w:t>
      </w:r>
      <w:r w:rsidRPr="00C451DB">
        <w:t xml:space="preserve"> </w:t>
      </w:r>
      <w:r>
        <w:t xml:space="preserve">komplicerade civilrättsliga bedömningar, </w:t>
      </w:r>
      <w:proofErr w:type="gramStart"/>
      <w:r>
        <w:t>t.ex.</w:t>
      </w:r>
      <w:proofErr w:type="gramEnd"/>
      <w:r>
        <w:t xml:space="preserve"> om</w:t>
      </w:r>
      <w:r w:rsidRPr="00C451DB">
        <w:t xml:space="preserve"> </w:t>
      </w:r>
      <w:r>
        <w:t>avgränsningen</w:t>
      </w:r>
      <w:r w:rsidRPr="00C451DB">
        <w:t xml:space="preserve"> av </w:t>
      </w:r>
      <w:r>
        <w:t>ett patents</w:t>
      </w:r>
      <w:r w:rsidRPr="00C451DB">
        <w:t xml:space="preserve"> skyddsomfång</w:t>
      </w:r>
      <w:r>
        <w:t xml:space="preserve">. </w:t>
      </w:r>
      <w:bookmarkStart w:id="84" w:name="_Hlk18506322"/>
      <w:bookmarkEnd w:id="83"/>
      <w:r>
        <w:t xml:space="preserve">Som hittills är det alltså </w:t>
      </w:r>
      <w:r w:rsidRPr="00C451DB">
        <w:t xml:space="preserve">främst klara fall av intrång </w:t>
      </w:r>
      <w:bookmarkEnd w:id="84"/>
      <w:r>
        <w:t>som ska bli föremål för straffrättsliga för</w:t>
      </w:r>
      <w:r>
        <w:softHyphen/>
        <w:t>faranden.</w:t>
      </w:r>
    </w:p>
    <w:p w14:paraId="7055877E" w14:textId="77777777" w:rsidR="007E687D" w:rsidRDefault="00326A5F" w:rsidP="007E687D">
      <w:pPr>
        <w:pStyle w:val="Rubrik4utannumrering"/>
      </w:pPr>
      <w:r>
        <w:t>Ikraftträdandebestämmelse</w:t>
      </w:r>
    </w:p>
    <w:p w14:paraId="1C3BEAE1" w14:textId="77777777" w:rsidR="007E687D" w:rsidRPr="007E1873" w:rsidRDefault="00326A5F" w:rsidP="007E687D">
      <w:pPr>
        <w:pStyle w:val="Brdtextmedindrag"/>
        <w:rPr>
          <w:sz w:val="18"/>
          <w:szCs w:val="18"/>
        </w:rPr>
      </w:pPr>
      <w:r w:rsidRPr="007E1873">
        <w:rPr>
          <w:sz w:val="18"/>
          <w:szCs w:val="18"/>
        </w:rPr>
        <w:t>Denna lag träder i kraft den 1 september 2020.</w:t>
      </w:r>
    </w:p>
    <w:p w14:paraId="097E483D" w14:textId="77777777" w:rsidR="007E687D" w:rsidRDefault="007E687D" w:rsidP="007E687D">
      <w:pPr>
        <w:pStyle w:val="Brdtext"/>
      </w:pPr>
    </w:p>
    <w:p w14:paraId="5077D0B2" w14:textId="75599A38" w:rsidR="007E687D" w:rsidRDefault="00326A5F" w:rsidP="007E687D">
      <w:pPr>
        <w:pStyle w:val="Brdtext"/>
      </w:pPr>
      <w:r>
        <w:t>Överväganden om ikraftträdande och behovet av övergångsbestämmelser finns i avsnitt 8.</w:t>
      </w:r>
    </w:p>
    <w:p w14:paraId="3CD0A0BF" w14:textId="17D6DBAF" w:rsidR="007E687D" w:rsidRDefault="00326A5F" w:rsidP="001B3BC6">
      <w:pPr>
        <w:pStyle w:val="Brdtextmedindrag"/>
      </w:pPr>
      <w:r>
        <w:t xml:space="preserve">Lagändringarna träder i kraft den </w:t>
      </w:r>
      <w:r w:rsidRPr="0070685C">
        <w:t>1 september 2020</w:t>
      </w:r>
      <w:r>
        <w:t>. Det finns inte några övergång</w:t>
      </w:r>
      <w:r>
        <w:softHyphen/>
        <w:t>sbestämmelser. Den nya bestämmelsen om grovt brott tillämpas dock bara på gärningar som begås efter ikraftträdandet (jfr 5 § lagen [</w:t>
      </w:r>
      <w:r w:rsidRPr="00275AF8">
        <w:t>1964:163</w:t>
      </w:r>
      <w:r>
        <w:t>] om införande av brottsbalken). Den nya förutsättningen för väckande av allmänt åtal i 57 § femte stycket tillämpas bara i fråga om gärningar som begås efter ikraftträdandet (jfr 7 § lagen om införande av brottsbalken). För gärningar som har begåtts före ikraftträdandet tillämpas äldre bestämmelser om allmänt åtal.</w:t>
      </w:r>
    </w:p>
    <w:p w14:paraId="54C8714C" w14:textId="77777777" w:rsidR="007E687D" w:rsidRDefault="00326A5F" w:rsidP="007E687D">
      <w:pPr>
        <w:pStyle w:val="Rubrik2"/>
      </w:pPr>
      <w:bookmarkStart w:id="85" w:name="_Toc34297820"/>
      <w:bookmarkStart w:id="86" w:name="_Toc36716755"/>
      <w:r>
        <w:t>Förslaget till lag om ändring i mönster</w:t>
      </w:r>
      <w:r>
        <w:softHyphen/>
        <w:t>skyddslagen (1970:485)</w:t>
      </w:r>
      <w:bookmarkEnd w:id="85"/>
      <w:bookmarkEnd w:id="86"/>
    </w:p>
    <w:p w14:paraId="014A32EC" w14:textId="77777777" w:rsidR="007E687D" w:rsidRPr="008F1AF0" w:rsidRDefault="00326A5F" w:rsidP="007E687D">
      <w:pPr>
        <w:pStyle w:val="Rubrik4utannumrering"/>
        <w:spacing w:before="0"/>
      </w:pPr>
      <w:bookmarkStart w:id="87" w:name="_Hlk535497902"/>
      <w:r w:rsidRPr="008F1AF0">
        <w:t xml:space="preserve">Ansvar och ersättningsskyldighet </w:t>
      </w:r>
      <w:proofErr w:type="gramStart"/>
      <w:r w:rsidRPr="008F1AF0">
        <w:t>m.m.</w:t>
      </w:r>
      <w:proofErr w:type="gramEnd"/>
    </w:p>
    <w:p w14:paraId="1690451A" w14:textId="77777777" w:rsidR="007E687D" w:rsidRPr="00795E28" w:rsidRDefault="00326A5F" w:rsidP="007E687D">
      <w:pPr>
        <w:pStyle w:val="Brdtext"/>
        <w:rPr>
          <w:sz w:val="18"/>
          <w:szCs w:val="18"/>
        </w:rPr>
      </w:pPr>
      <w:r w:rsidRPr="00795E28">
        <w:rPr>
          <w:b/>
          <w:sz w:val="18"/>
          <w:szCs w:val="18"/>
        </w:rPr>
        <w:t>35 </w:t>
      </w:r>
      <w:proofErr w:type="gramStart"/>
      <w:r w:rsidRPr="00795E28">
        <w:rPr>
          <w:b/>
          <w:sz w:val="18"/>
          <w:szCs w:val="18"/>
        </w:rPr>
        <w:t>§</w:t>
      </w:r>
      <w:r w:rsidRPr="00795E28">
        <w:rPr>
          <w:sz w:val="18"/>
          <w:szCs w:val="18"/>
        </w:rPr>
        <w:t>  </w:t>
      </w:r>
      <w:r w:rsidRPr="001E77D8">
        <w:rPr>
          <w:i/>
          <w:iCs/>
          <w:sz w:val="18"/>
          <w:szCs w:val="18"/>
        </w:rPr>
        <w:t>Den</w:t>
      </w:r>
      <w:proofErr w:type="gramEnd"/>
      <w:r w:rsidRPr="001E77D8">
        <w:rPr>
          <w:i/>
          <w:iCs/>
          <w:sz w:val="18"/>
          <w:szCs w:val="18"/>
        </w:rPr>
        <w:t xml:space="preserve"> som gör</w:t>
      </w:r>
      <w:r w:rsidRPr="001E77D8">
        <w:rPr>
          <w:sz w:val="18"/>
          <w:szCs w:val="18"/>
        </w:rPr>
        <w:t xml:space="preserve"> intrång i en mönsterrätt (mönsterintrång) </w:t>
      </w:r>
      <w:r w:rsidRPr="001E77D8">
        <w:rPr>
          <w:i/>
          <w:iCs/>
          <w:sz w:val="18"/>
          <w:szCs w:val="18"/>
        </w:rPr>
        <w:t>döms, om det sker</w:t>
      </w:r>
      <w:r w:rsidRPr="001E77D8">
        <w:rPr>
          <w:sz w:val="18"/>
          <w:szCs w:val="18"/>
        </w:rPr>
        <w:t xml:space="preserve"> uppsåtligen eller av grov oaktsamhet, </w:t>
      </w:r>
      <w:r w:rsidRPr="001E77D8">
        <w:rPr>
          <w:i/>
          <w:iCs/>
          <w:sz w:val="18"/>
          <w:szCs w:val="18"/>
        </w:rPr>
        <w:t xml:space="preserve">för </w:t>
      </w:r>
      <w:r w:rsidRPr="001E77D8">
        <w:rPr>
          <w:i/>
          <w:iCs/>
          <w:sz w:val="18"/>
          <w:szCs w:val="18"/>
          <w:u w:val="single"/>
        </w:rPr>
        <w:t>mönsterskyddsbrott</w:t>
      </w:r>
      <w:r w:rsidRPr="001E77D8">
        <w:rPr>
          <w:sz w:val="18"/>
          <w:szCs w:val="18"/>
        </w:rPr>
        <w:t xml:space="preserve"> till böter eller fängelse i högst två år.</w:t>
      </w:r>
    </w:p>
    <w:p w14:paraId="37B7C738" w14:textId="77777777" w:rsidR="007E687D" w:rsidRPr="000324D0" w:rsidRDefault="00326A5F" w:rsidP="007E687D">
      <w:pPr>
        <w:pStyle w:val="Brdtextmedindrag"/>
        <w:rPr>
          <w:i/>
          <w:sz w:val="18"/>
          <w:szCs w:val="18"/>
        </w:rPr>
      </w:pPr>
      <w:r w:rsidRPr="00795E28">
        <w:rPr>
          <w:i/>
          <w:sz w:val="18"/>
          <w:szCs w:val="18"/>
        </w:rPr>
        <w:t xml:space="preserve">Om brottet begåtts uppsåtligen och är att anse som grovt, döms för </w:t>
      </w:r>
      <w:r w:rsidRPr="00795E28">
        <w:rPr>
          <w:i/>
          <w:sz w:val="18"/>
          <w:szCs w:val="18"/>
          <w:u w:val="single"/>
        </w:rPr>
        <w:t>grovt</w:t>
      </w:r>
      <w:r w:rsidRPr="00795E28">
        <w:rPr>
          <w:i/>
          <w:sz w:val="18"/>
          <w:szCs w:val="18"/>
        </w:rPr>
        <w:t xml:space="preserve"> </w:t>
      </w:r>
      <w:r w:rsidRPr="00795E28">
        <w:rPr>
          <w:i/>
          <w:sz w:val="18"/>
          <w:szCs w:val="18"/>
          <w:u w:val="single"/>
        </w:rPr>
        <w:t>mönster</w:t>
      </w:r>
      <w:r>
        <w:rPr>
          <w:i/>
          <w:sz w:val="18"/>
          <w:szCs w:val="18"/>
          <w:u w:val="single"/>
        </w:rPr>
        <w:softHyphen/>
      </w:r>
      <w:r w:rsidRPr="00795E28">
        <w:rPr>
          <w:i/>
          <w:sz w:val="18"/>
          <w:szCs w:val="18"/>
          <w:u w:val="single"/>
        </w:rPr>
        <w:t>skyddsbrott</w:t>
      </w:r>
      <w:r w:rsidRPr="00795E28">
        <w:rPr>
          <w:i/>
          <w:sz w:val="18"/>
          <w:szCs w:val="18"/>
        </w:rPr>
        <w:t xml:space="preserve"> till fängelse i lägst sex månader och högst sex år. </w:t>
      </w:r>
      <w:r w:rsidRPr="000324D0">
        <w:rPr>
          <w:i/>
          <w:sz w:val="18"/>
          <w:szCs w:val="18"/>
        </w:rPr>
        <w:t>Vid be</w:t>
      </w:r>
      <w:r>
        <w:rPr>
          <w:i/>
          <w:sz w:val="18"/>
          <w:szCs w:val="18"/>
        </w:rPr>
        <w:softHyphen/>
      </w:r>
      <w:r w:rsidRPr="000324D0">
        <w:rPr>
          <w:i/>
          <w:sz w:val="18"/>
          <w:szCs w:val="18"/>
        </w:rPr>
        <w:t>dömningen av om brottet är grovt ska det s</w:t>
      </w:r>
      <w:r>
        <w:rPr>
          <w:i/>
          <w:sz w:val="18"/>
          <w:szCs w:val="18"/>
        </w:rPr>
        <w:t>ärskilt beaktas om gärningen</w:t>
      </w:r>
    </w:p>
    <w:p w14:paraId="20628D58" w14:textId="77777777" w:rsidR="007E687D" w:rsidRPr="000324D0" w:rsidRDefault="00326A5F" w:rsidP="007E687D">
      <w:pPr>
        <w:pStyle w:val="Brdtextmedindrag"/>
        <w:rPr>
          <w:i/>
          <w:sz w:val="18"/>
          <w:szCs w:val="18"/>
        </w:rPr>
      </w:pPr>
      <w:r w:rsidRPr="000324D0">
        <w:rPr>
          <w:i/>
          <w:sz w:val="18"/>
          <w:szCs w:val="18"/>
        </w:rPr>
        <w:t>1. </w:t>
      </w:r>
      <w:r>
        <w:rPr>
          <w:i/>
          <w:sz w:val="18"/>
          <w:szCs w:val="18"/>
        </w:rPr>
        <w:t xml:space="preserve">har </w:t>
      </w:r>
      <w:r w:rsidRPr="000324D0">
        <w:rPr>
          <w:i/>
          <w:sz w:val="18"/>
          <w:szCs w:val="18"/>
        </w:rPr>
        <w:t>föregåtts av särskild planering,</w:t>
      </w:r>
    </w:p>
    <w:p w14:paraId="7FD52A9A" w14:textId="77777777" w:rsidR="007E687D" w:rsidRPr="000324D0" w:rsidRDefault="00326A5F" w:rsidP="007E687D">
      <w:pPr>
        <w:pStyle w:val="Brdtextmedindrag"/>
        <w:rPr>
          <w:i/>
          <w:sz w:val="18"/>
          <w:szCs w:val="18"/>
        </w:rPr>
      </w:pPr>
      <w:r w:rsidRPr="000324D0">
        <w:rPr>
          <w:i/>
          <w:sz w:val="18"/>
          <w:szCs w:val="18"/>
        </w:rPr>
        <w:t>2. </w:t>
      </w:r>
      <w:r>
        <w:rPr>
          <w:i/>
          <w:sz w:val="18"/>
          <w:szCs w:val="18"/>
        </w:rPr>
        <w:t xml:space="preserve">har </w:t>
      </w:r>
      <w:r w:rsidRPr="000324D0">
        <w:rPr>
          <w:i/>
          <w:sz w:val="18"/>
          <w:szCs w:val="18"/>
        </w:rPr>
        <w:t xml:space="preserve">utgjort ett led i </w:t>
      </w:r>
      <w:r>
        <w:rPr>
          <w:i/>
          <w:sz w:val="18"/>
          <w:szCs w:val="18"/>
        </w:rPr>
        <w:t xml:space="preserve">en </w:t>
      </w:r>
      <w:r w:rsidRPr="000324D0">
        <w:rPr>
          <w:i/>
          <w:sz w:val="18"/>
          <w:szCs w:val="18"/>
        </w:rPr>
        <w:t>brottslighet</w:t>
      </w:r>
      <w:r>
        <w:rPr>
          <w:i/>
          <w:sz w:val="18"/>
          <w:szCs w:val="18"/>
        </w:rPr>
        <w:t xml:space="preserve"> som utövats i organiserad form</w:t>
      </w:r>
      <w:r w:rsidRPr="000324D0">
        <w:rPr>
          <w:i/>
          <w:sz w:val="18"/>
          <w:szCs w:val="18"/>
        </w:rPr>
        <w:t>,</w:t>
      </w:r>
    </w:p>
    <w:p w14:paraId="2FD05AA5" w14:textId="77777777" w:rsidR="007E687D" w:rsidRPr="000324D0" w:rsidRDefault="00326A5F" w:rsidP="007E687D">
      <w:pPr>
        <w:pStyle w:val="Brdtextmedindrag"/>
        <w:rPr>
          <w:i/>
          <w:sz w:val="18"/>
          <w:szCs w:val="18"/>
        </w:rPr>
      </w:pPr>
      <w:r w:rsidRPr="000324D0">
        <w:rPr>
          <w:i/>
          <w:sz w:val="18"/>
          <w:szCs w:val="18"/>
        </w:rPr>
        <w:t>3. </w:t>
      </w:r>
      <w:r>
        <w:rPr>
          <w:i/>
          <w:sz w:val="18"/>
          <w:szCs w:val="18"/>
        </w:rPr>
        <w:t xml:space="preserve">har </w:t>
      </w:r>
      <w:r w:rsidRPr="000324D0">
        <w:rPr>
          <w:i/>
          <w:sz w:val="18"/>
          <w:szCs w:val="18"/>
        </w:rPr>
        <w:t xml:space="preserve">varit av större omfattning, eller </w:t>
      </w:r>
    </w:p>
    <w:p w14:paraId="673239CA" w14:textId="77777777" w:rsidR="007E687D" w:rsidRPr="000324D0" w:rsidRDefault="00326A5F" w:rsidP="007E687D">
      <w:pPr>
        <w:pStyle w:val="Brdtextmedindrag"/>
        <w:rPr>
          <w:i/>
          <w:sz w:val="18"/>
          <w:szCs w:val="18"/>
        </w:rPr>
      </w:pPr>
      <w:r>
        <w:rPr>
          <w:i/>
          <w:sz w:val="18"/>
          <w:szCs w:val="18"/>
        </w:rPr>
        <w:lastRenderedPageBreak/>
        <w:t>4. </w:t>
      </w:r>
      <w:r w:rsidRPr="000324D0">
        <w:rPr>
          <w:i/>
          <w:sz w:val="18"/>
          <w:szCs w:val="18"/>
        </w:rPr>
        <w:t xml:space="preserve">annars har varit av särskilt farlig art. </w:t>
      </w:r>
    </w:p>
    <w:p w14:paraId="0CDFF006" w14:textId="77777777" w:rsidR="007E687D" w:rsidRPr="00795E28" w:rsidRDefault="00326A5F" w:rsidP="007E687D">
      <w:pPr>
        <w:pStyle w:val="Brdtextmedindrag"/>
        <w:rPr>
          <w:sz w:val="18"/>
          <w:szCs w:val="18"/>
        </w:rPr>
      </w:pPr>
      <w:r w:rsidRPr="00795E28">
        <w:rPr>
          <w:i/>
          <w:sz w:val="18"/>
          <w:szCs w:val="18"/>
        </w:rPr>
        <w:t>Den som har överträtt ett vitesförbud enligt 35 b</w:t>
      </w:r>
      <w:r>
        <w:rPr>
          <w:i/>
          <w:sz w:val="18"/>
          <w:szCs w:val="18"/>
        </w:rPr>
        <w:t> </w:t>
      </w:r>
      <w:r w:rsidRPr="00795E28">
        <w:rPr>
          <w:i/>
          <w:sz w:val="18"/>
          <w:szCs w:val="18"/>
        </w:rPr>
        <w:t>§ får inte dömas till ansvar för intrång som omfattas av förbudet.</w:t>
      </w:r>
    </w:p>
    <w:p w14:paraId="0607D067" w14:textId="77777777" w:rsidR="007E687D" w:rsidRPr="00795E28" w:rsidRDefault="00326A5F" w:rsidP="00D9237E">
      <w:pPr>
        <w:pStyle w:val="Brdtextmedindrag"/>
        <w:rPr>
          <w:sz w:val="18"/>
          <w:szCs w:val="18"/>
        </w:rPr>
      </w:pPr>
      <w:r w:rsidRPr="00795E28">
        <w:rPr>
          <w:sz w:val="18"/>
          <w:szCs w:val="18"/>
        </w:rPr>
        <w:t xml:space="preserve">För försök eller förberedelse till </w:t>
      </w:r>
      <w:r w:rsidRPr="00517E25">
        <w:rPr>
          <w:i/>
          <w:iCs/>
          <w:sz w:val="18"/>
          <w:szCs w:val="18"/>
        </w:rPr>
        <w:t>mönsterskyddsbrott eller grovt mönster</w:t>
      </w:r>
      <w:r>
        <w:rPr>
          <w:i/>
          <w:iCs/>
          <w:sz w:val="18"/>
          <w:szCs w:val="18"/>
        </w:rPr>
        <w:softHyphen/>
      </w:r>
      <w:r w:rsidRPr="00517E25">
        <w:rPr>
          <w:i/>
          <w:iCs/>
          <w:sz w:val="18"/>
          <w:szCs w:val="18"/>
        </w:rPr>
        <w:t>skydds</w:t>
      </w:r>
      <w:r>
        <w:rPr>
          <w:i/>
          <w:iCs/>
          <w:sz w:val="18"/>
          <w:szCs w:val="18"/>
        </w:rPr>
        <w:softHyphen/>
      </w:r>
      <w:r w:rsidRPr="00517E25">
        <w:rPr>
          <w:i/>
          <w:iCs/>
          <w:sz w:val="18"/>
          <w:szCs w:val="18"/>
        </w:rPr>
        <w:t>brott</w:t>
      </w:r>
      <w:r w:rsidRPr="00517E25">
        <w:rPr>
          <w:sz w:val="18"/>
          <w:szCs w:val="18"/>
        </w:rPr>
        <w:t xml:space="preserve"> </w:t>
      </w:r>
      <w:r w:rsidRPr="00795E28">
        <w:rPr>
          <w:sz w:val="18"/>
          <w:szCs w:val="18"/>
        </w:rPr>
        <w:t xml:space="preserve">döms </w:t>
      </w:r>
      <w:r w:rsidRPr="00BF60FF">
        <w:rPr>
          <w:i/>
          <w:sz w:val="18"/>
          <w:szCs w:val="18"/>
        </w:rPr>
        <w:t>det</w:t>
      </w:r>
      <w:r w:rsidRPr="00795E28">
        <w:rPr>
          <w:sz w:val="18"/>
          <w:szCs w:val="18"/>
        </w:rPr>
        <w:t xml:space="preserve"> till ansvar enligt 23</w:t>
      </w:r>
      <w:r>
        <w:rPr>
          <w:sz w:val="18"/>
          <w:szCs w:val="18"/>
        </w:rPr>
        <w:t> </w:t>
      </w:r>
      <w:r w:rsidRPr="00795E28">
        <w:rPr>
          <w:sz w:val="18"/>
          <w:szCs w:val="18"/>
        </w:rPr>
        <w:t>kap. brottsbalken.</w:t>
      </w:r>
    </w:p>
    <w:p w14:paraId="74D2B810" w14:textId="77777777" w:rsidR="007E687D" w:rsidRPr="00795E28" w:rsidRDefault="00326A5F" w:rsidP="007E687D">
      <w:pPr>
        <w:pStyle w:val="Brdtextmedindrag"/>
        <w:rPr>
          <w:sz w:val="18"/>
          <w:szCs w:val="18"/>
        </w:rPr>
      </w:pPr>
      <w:r w:rsidRPr="009574F7">
        <w:rPr>
          <w:sz w:val="18"/>
          <w:szCs w:val="18"/>
        </w:rPr>
        <w:t xml:space="preserve">Åklagaren får väcka åtal för brott som avses i </w:t>
      </w:r>
      <w:r w:rsidRPr="00182179">
        <w:rPr>
          <w:i/>
          <w:sz w:val="18"/>
          <w:szCs w:val="18"/>
        </w:rPr>
        <w:t>denna paragraf</w:t>
      </w:r>
      <w:r w:rsidRPr="009574F7">
        <w:rPr>
          <w:sz w:val="18"/>
          <w:szCs w:val="18"/>
        </w:rPr>
        <w:t xml:space="preserve"> endast om åtal är </w:t>
      </w:r>
      <w:r w:rsidRPr="007E5E37">
        <w:rPr>
          <w:i/>
          <w:sz w:val="18"/>
          <w:szCs w:val="18"/>
        </w:rPr>
        <w:t>motiverat</w:t>
      </w:r>
      <w:r w:rsidRPr="009574F7">
        <w:rPr>
          <w:sz w:val="18"/>
          <w:szCs w:val="18"/>
        </w:rPr>
        <w:t xml:space="preserve"> från allmän synpunkt</w:t>
      </w:r>
      <w:r w:rsidRPr="00795E28">
        <w:rPr>
          <w:sz w:val="18"/>
          <w:szCs w:val="18"/>
        </w:rPr>
        <w:t>.</w:t>
      </w:r>
    </w:p>
    <w:bookmarkEnd w:id="87"/>
    <w:p w14:paraId="52EC23F0" w14:textId="77777777" w:rsidR="007E687D" w:rsidRDefault="007E687D" w:rsidP="007E687D">
      <w:pPr>
        <w:pStyle w:val="Brdtext"/>
      </w:pPr>
    </w:p>
    <w:p w14:paraId="482B9E35" w14:textId="77777777" w:rsidR="007E687D" w:rsidRDefault="00326A5F" w:rsidP="007E687D">
      <w:pPr>
        <w:pStyle w:val="Brdtextmedindrag"/>
        <w:ind w:firstLine="0"/>
      </w:pPr>
      <w:r>
        <w:t>Paragrafen innehåller bestämmelser om straffansvar och åtalsförutsätt</w:t>
      </w:r>
      <w:r>
        <w:softHyphen/>
        <w:t>ningar. Nya brotts</w:t>
      </w:r>
      <w:r>
        <w:softHyphen/>
        <w:t>beteck</w:t>
      </w:r>
      <w:r>
        <w:softHyphen/>
        <w:t>ningar och en särskild straffskala för grovt brott införs, och åtalsbestämmelsen ändras så att åtal får väckas endast om det är motiverat från allmän synpunkt. Övervägandena finns i avsnitt 5 och 6.</w:t>
      </w:r>
    </w:p>
    <w:p w14:paraId="4C611FEF" w14:textId="77777777" w:rsidR="007E687D" w:rsidRDefault="00326A5F" w:rsidP="007E687D">
      <w:pPr>
        <w:pStyle w:val="Brdtextmedindrag"/>
      </w:pPr>
      <w:r>
        <w:t>Mönsterrättsligt skydd av en produkts utseende och form med verkan i Sverige uppstår genom registrering hos Patent- och registreringsverket av ett mönster, registrering hos EU:s immaterialrättsmyndighet (EUIPO) av en gemenskapsformgivning eller offentliggörande inom EU av en gemen</w:t>
      </w:r>
      <w:r>
        <w:softHyphen/>
        <w:t>skaps</w:t>
      </w:r>
      <w:r>
        <w:softHyphen/>
        <w:t xml:space="preserve">formgivning. Straff enligt förevarande paragraf kan utdömas för intrång i alla mönsterskydd som har verkan i Sverige oavsett på vilket av dessa sätt skyddet har erhållits. </w:t>
      </w:r>
    </w:p>
    <w:p w14:paraId="4512F502" w14:textId="77777777" w:rsidR="007E687D" w:rsidRDefault="00326A5F" w:rsidP="007E687D">
      <w:pPr>
        <w:pStyle w:val="Brdtextmedindrag"/>
      </w:pPr>
      <w:r>
        <w:t xml:space="preserve">Genom ändringen i </w:t>
      </w:r>
      <w:r w:rsidRPr="00BF60FF">
        <w:rPr>
          <w:i/>
        </w:rPr>
        <w:t>första stycket</w:t>
      </w:r>
      <w:r>
        <w:t xml:space="preserve"> introduceras </w:t>
      </w:r>
      <w:r w:rsidRPr="00DB28F6">
        <w:t>mönsterskyddsbrott som beteckning för brott av normalgraden. Den nya brottsbeteckningen gäller alltså för brott mot alla best</w:t>
      </w:r>
      <w:r w:rsidRPr="00DB28F6">
        <w:softHyphen/>
        <w:t>ämmel</w:t>
      </w:r>
      <w:r w:rsidRPr="00DB28F6">
        <w:softHyphen/>
        <w:t>ser som sanktioneras i para</w:t>
      </w:r>
      <w:r w:rsidRPr="00DB28F6">
        <w:softHyphen/>
        <w:t>grafen. Straffskalan är böter eller fängelse i högst två år.</w:t>
      </w:r>
      <w:r>
        <w:t xml:space="preserve"> </w:t>
      </w:r>
    </w:p>
    <w:p w14:paraId="034E17C2" w14:textId="77777777" w:rsidR="007E687D" w:rsidRDefault="00326A5F" w:rsidP="007E687D">
      <w:pPr>
        <w:pStyle w:val="Brdtextmedindrag"/>
      </w:pPr>
      <w:r>
        <w:t xml:space="preserve">I det nya </w:t>
      </w:r>
      <w:r w:rsidRPr="00BF60FF">
        <w:rPr>
          <w:i/>
        </w:rPr>
        <w:t>andra stycket</w:t>
      </w:r>
      <w:r>
        <w:t xml:space="preserve"> införs en ny svårhetsgrad som be</w:t>
      </w:r>
      <w:r>
        <w:softHyphen/>
        <w:t>teck</w:t>
      </w:r>
      <w:r>
        <w:softHyphen/>
        <w:t>nas grovt mönsterskyddsbrott. Straffskalan är fängelse i lägst sex månader och högst sex år. Stycket motsvarar de nya bestämmelserna i 53 § andra stycket lagen (1960:729) om upphovsrätt till litterära och konst</w:t>
      </w:r>
      <w:r>
        <w:softHyphen/>
        <w:t xml:space="preserve">närliga verk, se kommentaren till den paragrafen. </w:t>
      </w:r>
    </w:p>
    <w:p w14:paraId="65F232A2" w14:textId="780EB199" w:rsidR="007E687D" w:rsidRDefault="00326A5F" w:rsidP="007E687D">
      <w:pPr>
        <w:pStyle w:val="Brdtextmedindrag"/>
      </w:pPr>
      <w:r>
        <w:t xml:space="preserve">I </w:t>
      </w:r>
      <w:r w:rsidRPr="009574F7">
        <w:rPr>
          <w:i/>
        </w:rPr>
        <w:t>tredje stycket</w:t>
      </w:r>
      <w:r>
        <w:t xml:space="preserve"> återfinns den begränsning av straffansvaret som enligt hittillsvarande ordning finns i första stycket andra meningen. </w:t>
      </w:r>
    </w:p>
    <w:p w14:paraId="178D63CC" w14:textId="00AFAAA8" w:rsidR="007E687D" w:rsidRDefault="00326A5F" w:rsidP="007E687D">
      <w:pPr>
        <w:pStyle w:val="Brdtextmedindrag"/>
      </w:pPr>
      <w:r>
        <w:rPr>
          <w:i/>
        </w:rPr>
        <w:t>F</w:t>
      </w:r>
      <w:r w:rsidRPr="00893DC7">
        <w:rPr>
          <w:i/>
        </w:rPr>
        <w:t>järde</w:t>
      </w:r>
      <w:r w:rsidRPr="009574F7">
        <w:rPr>
          <w:i/>
        </w:rPr>
        <w:t xml:space="preserve"> </w:t>
      </w:r>
      <w:r>
        <w:t xml:space="preserve">och </w:t>
      </w:r>
      <w:r>
        <w:rPr>
          <w:i/>
        </w:rPr>
        <w:t>femte styckena</w:t>
      </w:r>
      <w:r>
        <w:t xml:space="preserve"> motsvarar 57 § fjärde och femte styckena patent</w:t>
      </w:r>
      <w:r>
        <w:softHyphen/>
        <w:t>lagen (1967:837)</w:t>
      </w:r>
      <w:r w:rsidR="008E63EF">
        <w:t>, s</w:t>
      </w:r>
      <w:r>
        <w:t>e</w:t>
      </w:r>
      <w:r w:rsidDel="007A6FB5">
        <w:t xml:space="preserve"> </w:t>
      </w:r>
      <w:r>
        <w:t>kommentaren till den paragrafen.</w:t>
      </w:r>
      <w:r w:rsidRPr="001A244B">
        <w:t xml:space="preserve"> </w:t>
      </w:r>
      <w:r>
        <w:t>D</w:t>
      </w:r>
      <w:r w:rsidRPr="001A244B">
        <w:t>en sär</w:t>
      </w:r>
      <w:r>
        <w:softHyphen/>
      </w:r>
      <w:r w:rsidRPr="001A244B">
        <w:t xml:space="preserve">skilda åtalsprövningsregeln </w:t>
      </w:r>
      <w:r>
        <w:t>i</w:t>
      </w:r>
      <w:r w:rsidRPr="001A244B">
        <w:t xml:space="preserve"> 40</w:t>
      </w:r>
      <w:r>
        <w:t> </w:t>
      </w:r>
      <w:r w:rsidRPr="001A244B">
        <w:t xml:space="preserve">§ </w:t>
      </w:r>
      <w:r>
        <w:t>i förevarande lag</w:t>
      </w:r>
      <w:r w:rsidRPr="001A244B">
        <w:t xml:space="preserve"> kvarstår oförändrad.</w:t>
      </w:r>
    </w:p>
    <w:p w14:paraId="5405EACE" w14:textId="77777777" w:rsidR="007E687D" w:rsidRDefault="00326A5F" w:rsidP="007E687D">
      <w:pPr>
        <w:pStyle w:val="Rubrik4utannumrering"/>
      </w:pPr>
      <w:r>
        <w:t>Ikraftträdandebestämmelse</w:t>
      </w:r>
    </w:p>
    <w:p w14:paraId="020DD38E" w14:textId="77777777" w:rsidR="007E687D" w:rsidRPr="007E1873" w:rsidRDefault="00326A5F" w:rsidP="007E687D">
      <w:pPr>
        <w:pStyle w:val="Brdtextmedindrag"/>
        <w:rPr>
          <w:sz w:val="18"/>
          <w:szCs w:val="18"/>
        </w:rPr>
      </w:pPr>
      <w:r w:rsidRPr="007E1873">
        <w:rPr>
          <w:sz w:val="18"/>
          <w:szCs w:val="18"/>
        </w:rPr>
        <w:t>Denna lag träder i kraft den 1 september 2020.</w:t>
      </w:r>
    </w:p>
    <w:p w14:paraId="6779A595" w14:textId="77777777" w:rsidR="007E687D" w:rsidRDefault="007E687D" w:rsidP="007E687D">
      <w:pPr>
        <w:pStyle w:val="Brdtextmedindrag"/>
      </w:pPr>
    </w:p>
    <w:p w14:paraId="28B6759C" w14:textId="1D92D98C" w:rsidR="007E687D" w:rsidRDefault="00326A5F" w:rsidP="007E687D">
      <w:pPr>
        <w:pStyle w:val="Brdtext"/>
      </w:pPr>
      <w:r>
        <w:t xml:space="preserve">Se kommentaren till motsvarande bestämmelse i </w:t>
      </w:r>
      <w:r w:rsidRPr="00BD7AFC">
        <w:t>lagen</w:t>
      </w:r>
      <w:r w:rsidRPr="004D4A89">
        <w:t xml:space="preserve"> om ändring i patent</w:t>
      </w:r>
      <w:r>
        <w:softHyphen/>
      </w:r>
      <w:r w:rsidRPr="004D4A89">
        <w:t>lagen (1967:837)</w:t>
      </w:r>
      <w:r>
        <w:t>.</w:t>
      </w:r>
    </w:p>
    <w:p w14:paraId="7146D6C2" w14:textId="77777777" w:rsidR="007E687D" w:rsidRPr="00480FC1" w:rsidRDefault="00326A5F" w:rsidP="007E687D">
      <w:pPr>
        <w:pStyle w:val="Rubrik2"/>
      </w:pPr>
      <w:bookmarkStart w:id="88" w:name="_Toc34297821"/>
      <w:bookmarkStart w:id="89" w:name="_Toc36716756"/>
      <w:r>
        <w:t>Förslaget till lag om ändring i lagen (1992:1685) om skydd för kretsmönster för halvledarprodukter</w:t>
      </w:r>
      <w:bookmarkEnd w:id="88"/>
      <w:bookmarkEnd w:id="89"/>
    </w:p>
    <w:p w14:paraId="02003EDE" w14:textId="77777777" w:rsidR="007E687D" w:rsidRPr="008F1AF0" w:rsidRDefault="00326A5F" w:rsidP="007E687D">
      <w:pPr>
        <w:pStyle w:val="Rubrik4utannumrering"/>
        <w:spacing w:before="0"/>
      </w:pPr>
      <w:r w:rsidRPr="008F1AF0">
        <w:t xml:space="preserve">Straff </w:t>
      </w:r>
      <w:proofErr w:type="gramStart"/>
      <w:r w:rsidRPr="008F1AF0">
        <w:t>m.m.</w:t>
      </w:r>
      <w:proofErr w:type="gramEnd"/>
    </w:p>
    <w:p w14:paraId="5E786E64" w14:textId="77777777" w:rsidR="007E687D" w:rsidRPr="00293753" w:rsidRDefault="00326A5F" w:rsidP="007E687D">
      <w:pPr>
        <w:pStyle w:val="Brdtext"/>
        <w:rPr>
          <w:sz w:val="18"/>
          <w:szCs w:val="18"/>
        </w:rPr>
      </w:pPr>
      <w:r w:rsidRPr="00293753">
        <w:rPr>
          <w:b/>
          <w:sz w:val="18"/>
          <w:szCs w:val="18"/>
        </w:rPr>
        <w:t>9 </w:t>
      </w:r>
      <w:proofErr w:type="gramStart"/>
      <w:r w:rsidRPr="00293753">
        <w:rPr>
          <w:b/>
          <w:sz w:val="18"/>
          <w:szCs w:val="18"/>
        </w:rPr>
        <w:t>§</w:t>
      </w:r>
      <w:r w:rsidRPr="00293753">
        <w:rPr>
          <w:sz w:val="18"/>
          <w:szCs w:val="18"/>
        </w:rPr>
        <w:t>  </w:t>
      </w:r>
      <w:r w:rsidRPr="001E77D8">
        <w:rPr>
          <w:sz w:val="18"/>
          <w:szCs w:val="18"/>
        </w:rPr>
        <w:t>Den</w:t>
      </w:r>
      <w:proofErr w:type="gramEnd"/>
      <w:r w:rsidRPr="001E77D8">
        <w:rPr>
          <w:sz w:val="18"/>
          <w:szCs w:val="18"/>
        </w:rPr>
        <w:t xml:space="preserve"> som </w:t>
      </w:r>
      <w:r w:rsidRPr="00344B6A">
        <w:rPr>
          <w:sz w:val="18"/>
          <w:szCs w:val="18"/>
        </w:rPr>
        <w:t xml:space="preserve">uppsåtligen eller av grov oaktsamhet </w:t>
      </w:r>
      <w:r w:rsidRPr="001E77D8">
        <w:rPr>
          <w:sz w:val="18"/>
          <w:szCs w:val="18"/>
        </w:rPr>
        <w:t>vidtar en åtgärd som innebär intrång i rätten enligt 2 § döms</w:t>
      </w:r>
      <w:r w:rsidRPr="001E77D8">
        <w:rPr>
          <w:i/>
          <w:iCs/>
          <w:sz w:val="18"/>
          <w:szCs w:val="18"/>
        </w:rPr>
        <w:t xml:space="preserve"> för</w:t>
      </w:r>
      <w:r>
        <w:rPr>
          <w:i/>
          <w:iCs/>
          <w:sz w:val="18"/>
          <w:szCs w:val="18"/>
        </w:rPr>
        <w:t xml:space="preserve"> </w:t>
      </w:r>
      <w:r w:rsidRPr="001E77D8">
        <w:rPr>
          <w:i/>
          <w:iCs/>
          <w:sz w:val="18"/>
          <w:szCs w:val="18"/>
          <w:u w:val="single"/>
        </w:rPr>
        <w:t>kretsmönsterbrott</w:t>
      </w:r>
      <w:r w:rsidRPr="001E77D8">
        <w:rPr>
          <w:sz w:val="18"/>
          <w:szCs w:val="18"/>
        </w:rPr>
        <w:t xml:space="preserve"> till böter eller fängelse i högst två år.</w:t>
      </w:r>
    </w:p>
    <w:p w14:paraId="4D2FD574" w14:textId="77777777" w:rsidR="007E687D" w:rsidRPr="000324D0" w:rsidRDefault="00326A5F" w:rsidP="007E687D">
      <w:pPr>
        <w:pStyle w:val="Brdtextmedindrag"/>
        <w:rPr>
          <w:i/>
          <w:sz w:val="18"/>
          <w:szCs w:val="18"/>
        </w:rPr>
      </w:pPr>
      <w:r w:rsidRPr="00293753">
        <w:rPr>
          <w:i/>
          <w:sz w:val="18"/>
          <w:szCs w:val="18"/>
        </w:rPr>
        <w:lastRenderedPageBreak/>
        <w:t xml:space="preserve">Om brottet begåtts uppsåtligen och är att anse som grovt, döms för </w:t>
      </w:r>
      <w:r w:rsidRPr="00293753">
        <w:rPr>
          <w:i/>
          <w:sz w:val="18"/>
          <w:szCs w:val="18"/>
          <w:u w:val="single"/>
        </w:rPr>
        <w:t>grovt</w:t>
      </w:r>
      <w:r w:rsidRPr="00293753">
        <w:rPr>
          <w:i/>
          <w:sz w:val="18"/>
          <w:szCs w:val="18"/>
        </w:rPr>
        <w:t xml:space="preserve"> </w:t>
      </w:r>
      <w:r w:rsidRPr="00293753">
        <w:rPr>
          <w:i/>
          <w:sz w:val="18"/>
          <w:szCs w:val="18"/>
          <w:u w:val="single"/>
        </w:rPr>
        <w:t>krets</w:t>
      </w:r>
      <w:r>
        <w:rPr>
          <w:i/>
          <w:sz w:val="18"/>
          <w:szCs w:val="18"/>
          <w:u w:val="single"/>
        </w:rPr>
        <w:softHyphen/>
      </w:r>
      <w:r w:rsidRPr="00293753">
        <w:rPr>
          <w:i/>
          <w:sz w:val="18"/>
          <w:szCs w:val="18"/>
          <w:u w:val="single"/>
        </w:rPr>
        <w:t>mönsterbrott</w:t>
      </w:r>
      <w:r w:rsidRPr="00293753">
        <w:rPr>
          <w:i/>
          <w:sz w:val="18"/>
          <w:szCs w:val="18"/>
        </w:rPr>
        <w:t xml:space="preserve"> till fängelse i lägst sex månader och högst sex år. </w:t>
      </w:r>
      <w:r w:rsidRPr="000324D0">
        <w:rPr>
          <w:i/>
          <w:sz w:val="18"/>
          <w:szCs w:val="18"/>
        </w:rPr>
        <w:t>Vid bedömningen av om brottet är grovt ska det s</w:t>
      </w:r>
      <w:r>
        <w:rPr>
          <w:i/>
          <w:sz w:val="18"/>
          <w:szCs w:val="18"/>
        </w:rPr>
        <w:t>ärskilt beaktas om gärningen</w:t>
      </w:r>
    </w:p>
    <w:p w14:paraId="3F1CA140" w14:textId="77777777" w:rsidR="007E687D" w:rsidRPr="000324D0" w:rsidRDefault="00326A5F" w:rsidP="007E687D">
      <w:pPr>
        <w:pStyle w:val="Brdtextmedindrag"/>
        <w:rPr>
          <w:i/>
          <w:sz w:val="18"/>
          <w:szCs w:val="18"/>
        </w:rPr>
      </w:pPr>
      <w:r w:rsidRPr="000324D0">
        <w:rPr>
          <w:i/>
          <w:sz w:val="18"/>
          <w:szCs w:val="18"/>
        </w:rPr>
        <w:t>1. </w:t>
      </w:r>
      <w:r>
        <w:rPr>
          <w:i/>
          <w:sz w:val="18"/>
          <w:szCs w:val="18"/>
        </w:rPr>
        <w:t xml:space="preserve">har </w:t>
      </w:r>
      <w:r w:rsidRPr="000324D0">
        <w:rPr>
          <w:i/>
          <w:sz w:val="18"/>
          <w:szCs w:val="18"/>
        </w:rPr>
        <w:t>föregåtts av särskild planering,</w:t>
      </w:r>
    </w:p>
    <w:p w14:paraId="4862F37C" w14:textId="77777777" w:rsidR="007E687D" w:rsidRPr="000324D0" w:rsidRDefault="00326A5F" w:rsidP="007E687D">
      <w:pPr>
        <w:pStyle w:val="Brdtextmedindrag"/>
        <w:rPr>
          <w:i/>
          <w:sz w:val="18"/>
          <w:szCs w:val="18"/>
        </w:rPr>
      </w:pPr>
      <w:r w:rsidRPr="000324D0">
        <w:rPr>
          <w:i/>
          <w:sz w:val="18"/>
          <w:szCs w:val="18"/>
        </w:rPr>
        <w:t>2. </w:t>
      </w:r>
      <w:r>
        <w:rPr>
          <w:i/>
          <w:sz w:val="18"/>
          <w:szCs w:val="18"/>
        </w:rPr>
        <w:t xml:space="preserve">har </w:t>
      </w:r>
      <w:r w:rsidRPr="000324D0">
        <w:rPr>
          <w:i/>
          <w:sz w:val="18"/>
          <w:szCs w:val="18"/>
        </w:rPr>
        <w:t xml:space="preserve">utgjort ett led i </w:t>
      </w:r>
      <w:r>
        <w:rPr>
          <w:i/>
          <w:sz w:val="18"/>
          <w:szCs w:val="18"/>
        </w:rPr>
        <w:t xml:space="preserve">en </w:t>
      </w:r>
      <w:r w:rsidRPr="000324D0">
        <w:rPr>
          <w:i/>
          <w:sz w:val="18"/>
          <w:szCs w:val="18"/>
        </w:rPr>
        <w:t>brottslighet</w:t>
      </w:r>
      <w:r>
        <w:rPr>
          <w:i/>
          <w:sz w:val="18"/>
          <w:szCs w:val="18"/>
        </w:rPr>
        <w:t xml:space="preserve"> som utövats i organiserad form</w:t>
      </w:r>
      <w:r w:rsidRPr="000324D0">
        <w:rPr>
          <w:i/>
          <w:sz w:val="18"/>
          <w:szCs w:val="18"/>
        </w:rPr>
        <w:t>,</w:t>
      </w:r>
    </w:p>
    <w:p w14:paraId="1723B0B8" w14:textId="77777777" w:rsidR="007E687D" w:rsidRPr="000324D0" w:rsidRDefault="00326A5F" w:rsidP="007E687D">
      <w:pPr>
        <w:pStyle w:val="Brdtextmedindrag"/>
        <w:rPr>
          <w:i/>
          <w:sz w:val="18"/>
          <w:szCs w:val="18"/>
        </w:rPr>
      </w:pPr>
      <w:r w:rsidRPr="000324D0">
        <w:rPr>
          <w:i/>
          <w:sz w:val="18"/>
          <w:szCs w:val="18"/>
        </w:rPr>
        <w:t>3. </w:t>
      </w:r>
      <w:r>
        <w:rPr>
          <w:i/>
          <w:sz w:val="18"/>
          <w:szCs w:val="18"/>
        </w:rPr>
        <w:t xml:space="preserve">har </w:t>
      </w:r>
      <w:r w:rsidRPr="000324D0">
        <w:rPr>
          <w:i/>
          <w:sz w:val="18"/>
          <w:szCs w:val="18"/>
        </w:rPr>
        <w:t xml:space="preserve">varit av större omfattning, eller </w:t>
      </w:r>
    </w:p>
    <w:p w14:paraId="4F3F400F" w14:textId="77777777" w:rsidR="007E687D" w:rsidRPr="000324D0" w:rsidRDefault="00326A5F" w:rsidP="007E687D">
      <w:pPr>
        <w:pStyle w:val="Brdtextmedindrag"/>
        <w:rPr>
          <w:i/>
          <w:sz w:val="18"/>
          <w:szCs w:val="18"/>
        </w:rPr>
      </w:pPr>
      <w:r>
        <w:rPr>
          <w:i/>
          <w:sz w:val="18"/>
          <w:szCs w:val="18"/>
        </w:rPr>
        <w:t>4. </w:t>
      </w:r>
      <w:r w:rsidRPr="000324D0">
        <w:rPr>
          <w:i/>
          <w:sz w:val="18"/>
          <w:szCs w:val="18"/>
        </w:rPr>
        <w:t xml:space="preserve">annars har varit av särskilt farlig art. </w:t>
      </w:r>
    </w:p>
    <w:p w14:paraId="488968A6" w14:textId="77777777" w:rsidR="007E687D" w:rsidRPr="00293753" w:rsidRDefault="00326A5F" w:rsidP="007E687D">
      <w:pPr>
        <w:pStyle w:val="Brdtextmedindrag"/>
        <w:rPr>
          <w:i/>
          <w:sz w:val="18"/>
          <w:szCs w:val="18"/>
        </w:rPr>
      </w:pPr>
      <w:r w:rsidRPr="00293753">
        <w:rPr>
          <w:i/>
          <w:sz w:val="18"/>
          <w:szCs w:val="18"/>
        </w:rPr>
        <w:t>Den som har överträtt ett vitesförbud enligt 9 b</w:t>
      </w:r>
      <w:r>
        <w:rPr>
          <w:i/>
          <w:sz w:val="18"/>
          <w:szCs w:val="18"/>
        </w:rPr>
        <w:t> </w:t>
      </w:r>
      <w:r w:rsidRPr="00293753">
        <w:rPr>
          <w:i/>
          <w:sz w:val="18"/>
          <w:szCs w:val="18"/>
        </w:rPr>
        <w:t>§ får inte dömas till ansvar för intrång som omfattas av förbudet.</w:t>
      </w:r>
    </w:p>
    <w:p w14:paraId="5A80830B" w14:textId="77777777" w:rsidR="007E687D" w:rsidRPr="00293753" w:rsidRDefault="00326A5F" w:rsidP="00D9237E">
      <w:pPr>
        <w:pStyle w:val="Brdtextmedindrag"/>
        <w:rPr>
          <w:sz w:val="18"/>
          <w:szCs w:val="18"/>
        </w:rPr>
      </w:pPr>
      <w:r w:rsidRPr="00293753">
        <w:rPr>
          <w:sz w:val="18"/>
          <w:szCs w:val="18"/>
        </w:rPr>
        <w:t xml:space="preserve">För försök eller förberedelse till </w:t>
      </w:r>
      <w:r w:rsidRPr="00517E25">
        <w:rPr>
          <w:i/>
          <w:iCs/>
          <w:sz w:val="18"/>
          <w:szCs w:val="18"/>
        </w:rPr>
        <w:t xml:space="preserve">kretsmönsterbrott eller grovt kretsmönsterbrott </w:t>
      </w:r>
      <w:r w:rsidRPr="00293753">
        <w:rPr>
          <w:sz w:val="18"/>
          <w:szCs w:val="18"/>
        </w:rPr>
        <w:t xml:space="preserve">döms </w:t>
      </w:r>
      <w:r w:rsidRPr="00293753">
        <w:rPr>
          <w:i/>
          <w:sz w:val="18"/>
          <w:szCs w:val="18"/>
        </w:rPr>
        <w:t>det</w:t>
      </w:r>
      <w:r w:rsidRPr="00293753">
        <w:rPr>
          <w:sz w:val="18"/>
          <w:szCs w:val="18"/>
        </w:rPr>
        <w:t xml:space="preserve"> till ansvar enligt 23</w:t>
      </w:r>
      <w:r>
        <w:rPr>
          <w:sz w:val="18"/>
          <w:szCs w:val="18"/>
        </w:rPr>
        <w:t> </w:t>
      </w:r>
      <w:r w:rsidRPr="00293753">
        <w:rPr>
          <w:sz w:val="18"/>
          <w:szCs w:val="18"/>
        </w:rPr>
        <w:t>kap. brottsbalken.</w:t>
      </w:r>
    </w:p>
    <w:p w14:paraId="0F301591" w14:textId="77777777" w:rsidR="007E687D" w:rsidRPr="00293753" w:rsidRDefault="00326A5F" w:rsidP="007E687D">
      <w:pPr>
        <w:pStyle w:val="Brdtextmedindrag"/>
        <w:rPr>
          <w:sz w:val="18"/>
          <w:szCs w:val="18"/>
        </w:rPr>
      </w:pPr>
      <w:r w:rsidRPr="00293753">
        <w:rPr>
          <w:i/>
          <w:sz w:val="18"/>
          <w:szCs w:val="18"/>
        </w:rPr>
        <w:t>Åklagaren</w:t>
      </w:r>
      <w:r w:rsidRPr="00293753">
        <w:rPr>
          <w:sz w:val="18"/>
          <w:szCs w:val="18"/>
        </w:rPr>
        <w:t xml:space="preserve"> får väcka åtal för brott endast om åtal är </w:t>
      </w:r>
      <w:r w:rsidRPr="007E5E37">
        <w:rPr>
          <w:i/>
          <w:sz w:val="18"/>
          <w:szCs w:val="18"/>
        </w:rPr>
        <w:t>motiverat</w:t>
      </w:r>
      <w:r w:rsidRPr="00293753">
        <w:rPr>
          <w:sz w:val="18"/>
          <w:szCs w:val="18"/>
        </w:rPr>
        <w:t xml:space="preserve"> från allmän synpunkt.</w:t>
      </w:r>
    </w:p>
    <w:p w14:paraId="42B8039D" w14:textId="77777777" w:rsidR="007E687D" w:rsidRDefault="007E687D" w:rsidP="007E687D">
      <w:pPr>
        <w:pStyle w:val="Brdtextmedindrag"/>
        <w:ind w:firstLine="0"/>
      </w:pPr>
    </w:p>
    <w:p w14:paraId="286F70C2" w14:textId="77777777" w:rsidR="007E687D" w:rsidRDefault="00326A5F" w:rsidP="007E687D">
      <w:pPr>
        <w:pStyle w:val="Brdtextmedindrag"/>
        <w:ind w:firstLine="0"/>
      </w:pPr>
      <w:r>
        <w:t>Paragrafen innehåller bestämmelser om straffansvar och åtalsförut</w:t>
      </w:r>
      <w:r>
        <w:softHyphen/>
        <w:t>sättningar. Nya brotts</w:t>
      </w:r>
      <w:r>
        <w:softHyphen/>
        <w:t>beteck</w:t>
      </w:r>
      <w:r>
        <w:softHyphen/>
        <w:t>ningar och en särskild straffskala för grovt brott införs, och åtalsbestämmelsen ändras så att åtal får väckas endast om det är motiverat från allmän synpunkt. Övervägandena finns i avsnitt 5 och 6.</w:t>
      </w:r>
    </w:p>
    <w:p w14:paraId="56458A55" w14:textId="77777777" w:rsidR="007E687D" w:rsidRDefault="00326A5F" w:rsidP="007E687D">
      <w:pPr>
        <w:pStyle w:val="Brdtextmedindrag"/>
      </w:pPr>
      <w:r>
        <w:t xml:space="preserve">Genom ändringen i </w:t>
      </w:r>
      <w:r w:rsidRPr="00BF60FF">
        <w:rPr>
          <w:i/>
        </w:rPr>
        <w:t>första stycket</w:t>
      </w:r>
      <w:r>
        <w:t xml:space="preserve"> introduceras kretsmönsterbrott </w:t>
      </w:r>
      <w:r w:rsidRPr="00DB28F6">
        <w:t>som beteckning för brott av normalgraden. Den nya brottsbeteckningen gäller för brott mot alla best</w:t>
      </w:r>
      <w:r w:rsidRPr="00DB28F6">
        <w:softHyphen/>
        <w:t>ämmel</w:t>
      </w:r>
      <w:r w:rsidRPr="00DB28F6">
        <w:softHyphen/>
        <w:t>ser som sanktioneras i para</w:t>
      </w:r>
      <w:r w:rsidRPr="00DB28F6">
        <w:softHyphen/>
        <w:t>grafen. Straff</w:t>
      </w:r>
      <w:r>
        <w:softHyphen/>
      </w:r>
      <w:r w:rsidRPr="00DB28F6">
        <w:t>skalan är böter eller fängelse i högst två år.</w:t>
      </w:r>
      <w:r>
        <w:t xml:space="preserve"> </w:t>
      </w:r>
    </w:p>
    <w:p w14:paraId="44D8C023" w14:textId="77777777" w:rsidR="007E687D" w:rsidRDefault="00326A5F" w:rsidP="007E687D">
      <w:pPr>
        <w:pStyle w:val="Brdtextmedindrag"/>
      </w:pPr>
      <w:r>
        <w:t xml:space="preserve">I det nya </w:t>
      </w:r>
      <w:r w:rsidRPr="00BF60FF">
        <w:rPr>
          <w:i/>
        </w:rPr>
        <w:t>andra stycket</w:t>
      </w:r>
      <w:r>
        <w:t xml:space="preserve"> införs en ny svårhetsgrad som be</w:t>
      </w:r>
      <w:r>
        <w:softHyphen/>
        <w:t>teck</w:t>
      </w:r>
      <w:r>
        <w:softHyphen/>
        <w:t xml:space="preserve">nas grovt kretsmönsterbrott. Straffskalan är fängelse i lägst sex månader och högst sex år. Stycket motsvarar de nya bestämmelserna i 53 § andra stycket lagen (1960:729) om upphovsrätt till litterära och konstnärliga verk, se kommentaren till den paragrafen. </w:t>
      </w:r>
    </w:p>
    <w:p w14:paraId="4A4FCFB6" w14:textId="77777777" w:rsidR="007E687D" w:rsidRDefault="00326A5F" w:rsidP="007E687D">
      <w:pPr>
        <w:pStyle w:val="Brdtextmedindrag"/>
      </w:pPr>
      <w:r>
        <w:t xml:space="preserve">I </w:t>
      </w:r>
      <w:r w:rsidRPr="009574F7">
        <w:rPr>
          <w:i/>
        </w:rPr>
        <w:t>tredje stycket</w:t>
      </w:r>
      <w:r>
        <w:t xml:space="preserve"> återfinns den begränsning av straffansvaret som enligt hittillsvarande ordning finns i första stycket andra meningen. </w:t>
      </w:r>
    </w:p>
    <w:p w14:paraId="72E06084" w14:textId="77777777" w:rsidR="007E687D" w:rsidRDefault="00326A5F" w:rsidP="007E687D">
      <w:pPr>
        <w:pStyle w:val="Brdtextmedindrag"/>
      </w:pPr>
      <w:r>
        <w:t xml:space="preserve">I </w:t>
      </w:r>
      <w:r w:rsidRPr="009574F7">
        <w:rPr>
          <w:i/>
        </w:rPr>
        <w:t>fjärde stycket</w:t>
      </w:r>
      <w:r>
        <w:rPr>
          <w:i/>
        </w:rPr>
        <w:t>,</w:t>
      </w:r>
      <w:r>
        <w:t xml:space="preserve"> som motsvarar hittillsvarande andra stycket, görs ett tillägg så att det står klart att ansvar för försök och förberedelse till grovt kretsmönster</w:t>
      </w:r>
      <w:r>
        <w:softHyphen/>
        <w:t xml:space="preserve">brott kan dömas ut enligt 23 kap. brottsbalken. </w:t>
      </w:r>
    </w:p>
    <w:p w14:paraId="25B08942" w14:textId="19F74B66" w:rsidR="007E687D" w:rsidRDefault="00326A5F" w:rsidP="007E687D">
      <w:pPr>
        <w:pStyle w:val="Brdtextmedindrag"/>
      </w:pPr>
      <w:r>
        <w:t xml:space="preserve">I </w:t>
      </w:r>
      <w:r w:rsidRPr="009574F7">
        <w:rPr>
          <w:i/>
        </w:rPr>
        <w:t>femte stycket</w:t>
      </w:r>
      <w:r>
        <w:t xml:space="preserve"> finns åtalsprövningsregeln som enligt hittillsvarande regle</w:t>
      </w:r>
      <w:r>
        <w:softHyphen/>
        <w:t>ring finns i tredje stycket. Den ändras på så sätt att kravet på målsägande</w:t>
      </w:r>
      <w:r>
        <w:softHyphen/>
        <w:t xml:space="preserve">angivelse tas bort på motsvarande sätt som i 59 § lagen om upphovsrätt till litterära och konstnärliga verk. </w:t>
      </w:r>
      <w:bookmarkStart w:id="90" w:name="_Hlk22116740"/>
      <w:r>
        <w:t>Det innebär att det inte längre är tillräckligt att målsägan</w:t>
      </w:r>
      <w:r>
        <w:softHyphen/>
        <w:t>den anger brottet till åtal för att åklagaren, om de allmänna förut</w:t>
      </w:r>
      <w:r>
        <w:softHyphen/>
        <w:t>sättningarna för åtal i rättegångsbalken är uppfyllda, ska vara skyldig att väcka allmänt åtal. Åtal måste i stället alltid vara moti</w:t>
      </w:r>
      <w:r>
        <w:softHyphen/>
        <w:t>verat från allmän synpunkt, se kommentaren till den senast nämnda para</w:t>
      </w:r>
      <w:r>
        <w:softHyphen/>
        <w:t>grafen.</w:t>
      </w:r>
      <w:bookmarkEnd w:id="90"/>
    </w:p>
    <w:p w14:paraId="733BFB59" w14:textId="77777777" w:rsidR="007E687D" w:rsidRDefault="00326A5F" w:rsidP="007E687D">
      <w:pPr>
        <w:pStyle w:val="Rubrik4utannumrering"/>
      </w:pPr>
      <w:r>
        <w:t>Ikraftträdandebestämmelse</w:t>
      </w:r>
    </w:p>
    <w:p w14:paraId="5F267B58" w14:textId="5A817CEE" w:rsidR="007E687D" w:rsidRDefault="00326A5F" w:rsidP="007E687D">
      <w:pPr>
        <w:pStyle w:val="Brdtextmedindrag"/>
        <w:rPr>
          <w:sz w:val="18"/>
          <w:szCs w:val="18"/>
        </w:rPr>
      </w:pPr>
      <w:r w:rsidRPr="007E1873">
        <w:rPr>
          <w:sz w:val="18"/>
          <w:szCs w:val="18"/>
        </w:rPr>
        <w:t>Denna lag träder i kraft den 1 september 2020.</w:t>
      </w:r>
    </w:p>
    <w:p w14:paraId="34A29087" w14:textId="77777777" w:rsidR="007E687D" w:rsidRPr="007E1873" w:rsidRDefault="007E687D" w:rsidP="007E687D">
      <w:pPr>
        <w:pStyle w:val="Brdtextmedindrag"/>
        <w:rPr>
          <w:sz w:val="18"/>
          <w:szCs w:val="18"/>
        </w:rPr>
      </w:pPr>
    </w:p>
    <w:p w14:paraId="3F144C17" w14:textId="6200C3E2" w:rsidR="007E687D" w:rsidRDefault="00326A5F" w:rsidP="007E687D">
      <w:pPr>
        <w:pStyle w:val="Brdtext"/>
      </w:pPr>
      <w:r>
        <w:t xml:space="preserve">Se kommentaren till motsvarande </w:t>
      </w:r>
      <w:r w:rsidRPr="00611C8F">
        <w:t>bestämmelse i lagen</w:t>
      </w:r>
      <w:r w:rsidRPr="00A92C4E">
        <w:t xml:space="preserve"> om ändring i lagen (1960:729) om upphovsrätt till litterära och konstnärliga verk</w:t>
      </w:r>
      <w:r>
        <w:t>.</w:t>
      </w:r>
    </w:p>
    <w:p w14:paraId="0B362E17" w14:textId="77777777" w:rsidR="007E687D" w:rsidRDefault="00326A5F" w:rsidP="007128DF">
      <w:pPr>
        <w:pStyle w:val="Rubrik2"/>
        <w:spacing w:before="0"/>
      </w:pPr>
      <w:bookmarkStart w:id="91" w:name="_Toc34297822"/>
      <w:bookmarkStart w:id="92" w:name="_Toc36716757"/>
      <w:r>
        <w:lastRenderedPageBreak/>
        <w:t>Förslaget till lag om ändring i växtförädlar</w:t>
      </w:r>
      <w:r>
        <w:softHyphen/>
        <w:t>rättslagen (1997:306)</w:t>
      </w:r>
      <w:bookmarkEnd w:id="91"/>
      <w:bookmarkEnd w:id="92"/>
    </w:p>
    <w:p w14:paraId="113D8FE9" w14:textId="77777777" w:rsidR="007E687D" w:rsidRDefault="00326A5F" w:rsidP="007E687D">
      <w:pPr>
        <w:pStyle w:val="Rubrik3utannumrering"/>
      </w:pPr>
      <w:r>
        <w:t xml:space="preserve">9 kap. </w:t>
      </w:r>
      <w:r w:rsidRPr="00B87C0A">
        <w:t xml:space="preserve">Ansvar och ersättningsskyldighet </w:t>
      </w:r>
      <w:proofErr w:type="gramStart"/>
      <w:r w:rsidRPr="00B87C0A">
        <w:t>m.m.</w:t>
      </w:r>
      <w:proofErr w:type="gramEnd"/>
    </w:p>
    <w:p w14:paraId="01C68AD5" w14:textId="77777777" w:rsidR="007E687D" w:rsidRPr="00293753" w:rsidRDefault="00326A5F" w:rsidP="007E687D">
      <w:pPr>
        <w:pStyle w:val="Brdtext"/>
        <w:rPr>
          <w:sz w:val="18"/>
          <w:szCs w:val="18"/>
        </w:rPr>
      </w:pPr>
      <w:r w:rsidRPr="00293753">
        <w:rPr>
          <w:b/>
          <w:sz w:val="18"/>
          <w:szCs w:val="18"/>
        </w:rPr>
        <w:t>1 </w:t>
      </w:r>
      <w:proofErr w:type="gramStart"/>
      <w:r w:rsidRPr="00293753">
        <w:rPr>
          <w:b/>
          <w:sz w:val="18"/>
          <w:szCs w:val="18"/>
        </w:rPr>
        <w:t>§</w:t>
      </w:r>
      <w:r w:rsidRPr="00293753">
        <w:rPr>
          <w:sz w:val="18"/>
          <w:szCs w:val="18"/>
        </w:rPr>
        <w:t>  </w:t>
      </w:r>
      <w:r w:rsidRPr="001E77D8">
        <w:rPr>
          <w:sz w:val="18"/>
          <w:szCs w:val="18"/>
        </w:rPr>
        <w:t>Den</w:t>
      </w:r>
      <w:proofErr w:type="gramEnd"/>
      <w:r w:rsidRPr="001E77D8">
        <w:rPr>
          <w:sz w:val="18"/>
          <w:szCs w:val="18"/>
        </w:rPr>
        <w:t xml:space="preserve"> som </w:t>
      </w:r>
      <w:r w:rsidRPr="00BC0329">
        <w:rPr>
          <w:sz w:val="18"/>
          <w:szCs w:val="18"/>
        </w:rPr>
        <w:t xml:space="preserve">uppsåtligen eller av grov oaktsamhet </w:t>
      </w:r>
      <w:r w:rsidRPr="001E77D8">
        <w:rPr>
          <w:sz w:val="18"/>
          <w:szCs w:val="18"/>
        </w:rPr>
        <w:t>gör intrång i en växtförädlarrätt döms</w:t>
      </w:r>
      <w:r>
        <w:rPr>
          <w:i/>
          <w:iCs/>
          <w:sz w:val="18"/>
          <w:szCs w:val="18"/>
        </w:rPr>
        <w:t xml:space="preserve"> </w:t>
      </w:r>
      <w:r w:rsidRPr="001E77D8">
        <w:rPr>
          <w:i/>
          <w:iCs/>
          <w:sz w:val="18"/>
          <w:szCs w:val="18"/>
        </w:rPr>
        <w:t xml:space="preserve">för </w:t>
      </w:r>
      <w:r w:rsidRPr="001E77D8">
        <w:rPr>
          <w:i/>
          <w:iCs/>
          <w:sz w:val="18"/>
          <w:szCs w:val="18"/>
          <w:u w:val="single"/>
        </w:rPr>
        <w:t>växtförädlarrättsbrott</w:t>
      </w:r>
      <w:r w:rsidRPr="001E77D8">
        <w:rPr>
          <w:sz w:val="18"/>
          <w:szCs w:val="18"/>
        </w:rPr>
        <w:t xml:space="preserve"> till böter eller fängelse i högst två år.</w:t>
      </w:r>
    </w:p>
    <w:p w14:paraId="38C8AECC" w14:textId="77777777" w:rsidR="007E687D" w:rsidRPr="000324D0" w:rsidRDefault="00326A5F" w:rsidP="007E687D">
      <w:pPr>
        <w:pStyle w:val="Brdtextmedindrag"/>
        <w:rPr>
          <w:i/>
          <w:sz w:val="18"/>
          <w:szCs w:val="18"/>
        </w:rPr>
      </w:pPr>
      <w:r w:rsidRPr="00293753">
        <w:rPr>
          <w:i/>
          <w:sz w:val="18"/>
          <w:szCs w:val="18"/>
        </w:rPr>
        <w:t xml:space="preserve">Om brottet begåtts uppsåtligen och är att anse som grovt, döms för </w:t>
      </w:r>
      <w:r w:rsidRPr="00293753">
        <w:rPr>
          <w:i/>
          <w:sz w:val="18"/>
          <w:szCs w:val="18"/>
          <w:u w:val="single"/>
        </w:rPr>
        <w:t>grovt</w:t>
      </w:r>
      <w:r w:rsidRPr="00293753">
        <w:rPr>
          <w:i/>
          <w:sz w:val="18"/>
          <w:szCs w:val="18"/>
        </w:rPr>
        <w:t xml:space="preserve"> </w:t>
      </w:r>
      <w:r w:rsidRPr="00293753">
        <w:rPr>
          <w:i/>
          <w:sz w:val="18"/>
          <w:szCs w:val="18"/>
          <w:u w:val="single"/>
        </w:rPr>
        <w:t>växt</w:t>
      </w:r>
      <w:r>
        <w:rPr>
          <w:i/>
          <w:sz w:val="18"/>
          <w:szCs w:val="18"/>
          <w:u w:val="single"/>
        </w:rPr>
        <w:softHyphen/>
      </w:r>
      <w:r w:rsidRPr="00293753">
        <w:rPr>
          <w:i/>
          <w:sz w:val="18"/>
          <w:szCs w:val="18"/>
          <w:u w:val="single"/>
        </w:rPr>
        <w:t>förädlarrättsbrott</w:t>
      </w:r>
      <w:r w:rsidRPr="00293753">
        <w:rPr>
          <w:i/>
          <w:sz w:val="18"/>
          <w:szCs w:val="18"/>
        </w:rPr>
        <w:t xml:space="preserve"> till fängelse i lägst sex månader och högst sex</w:t>
      </w:r>
      <w:r>
        <w:rPr>
          <w:i/>
          <w:sz w:val="18"/>
          <w:szCs w:val="18"/>
        </w:rPr>
        <w:t xml:space="preserve"> år. </w:t>
      </w:r>
      <w:r w:rsidRPr="000324D0">
        <w:rPr>
          <w:i/>
          <w:sz w:val="18"/>
          <w:szCs w:val="18"/>
        </w:rPr>
        <w:t>Vid be</w:t>
      </w:r>
      <w:r>
        <w:rPr>
          <w:i/>
          <w:sz w:val="18"/>
          <w:szCs w:val="18"/>
        </w:rPr>
        <w:softHyphen/>
      </w:r>
      <w:r w:rsidRPr="000324D0">
        <w:rPr>
          <w:i/>
          <w:sz w:val="18"/>
          <w:szCs w:val="18"/>
        </w:rPr>
        <w:t>dömningen av om brottet är grovt ska det s</w:t>
      </w:r>
      <w:r>
        <w:rPr>
          <w:i/>
          <w:sz w:val="18"/>
          <w:szCs w:val="18"/>
        </w:rPr>
        <w:t>ärskilt beaktas om gärningen</w:t>
      </w:r>
    </w:p>
    <w:p w14:paraId="05E6A267" w14:textId="77777777" w:rsidR="007E687D" w:rsidRPr="000324D0" w:rsidRDefault="00326A5F" w:rsidP="007E687D">
      <w:pPr>
        <w:pStyle w:val="Brdtextmedindrag"/>
        <w:rPr>
          <w:i/>
          <w:sz w:val="18"/>
          <w:szCs w:val="18"/>
        </w:rPr>
      </w:pPr>
      <w:r w:rsidRPr="000324D0">
        <w:rPr>
          <w:i/>
          <w:sz w:val="18"/>
          <w:szCs w:val="18"/>
        </w:rPr>
        <w:t>1. </w:t>
      </w:r>
      <w:r>
        <w:rPr>
          <w:i/>
          <w:sz w:val="18"/>
          <w:szCs w:val="18"/>
        </w:rPr>
        <w:t xml:space="preserve">har </w:t>
      </w:r>
      <w:r w:rsidRPr="000324D0">
        <w:rPr>
          <w:i/>
          <w:sz w:val="18"/>
          <w:szCs w:val="18"/>
        </w:rPr>
        <w:t>föregåtts av särskild planering,</w:t>
      </w:r>
    </w:p>
    <w:p w14:paraId="7BF10F2C" w14:textId="77777777" w:rsidR="007E687D" w:rsidRPr="000324D0" w:rsidRDefault="00326A5F" w:rsidP="007E687D">
      <w:pPr>
        <w:pStyle w:val="Brdtextmedindrag"/>
        <w:rPr>
          <w:i/>
          <w:sz w:val="18"/>
          <w:szCs w:val="18"/>
        </w:rPr>
      </w:pPr>
      <w:r w:rsidRPr="000324D0">
        <w:rPr>
          <w:i/>
          <w:sz w:val="18"/>
          <w:szCs w:val="18"/>
        </w:rPr>
        <w:t>2.</w:t>
      </w:r>
      <w:r>
        <w:rPr>
          <w:i/>
          <w:sz w:val="18"/>
          <w:szCs w:val="18"/>
        </w:rPr>
        <w:t xml:space="preserve"> har</w:t>
      </w:r>
      <w:r w:rsidRPr="000324D0">
        <w:rPr>
          <w:i/>
          <w:sz w:val="18"/>
          <w:szCs w:val="18"/>
        </w:rPr>
        <w:t xml:space="preserve"> utgjort ett led i </w:t>
      </w:r>
      <w:r>
        <w:rPr>
          <w:i/>
          <w:sz w:val="18"/>
          <w:szCs w:val="18"/>
        </w:rPr>
        <w:t xml:space="preserve">en </w:t>
      </w:r>
      <w:r w:rsidRPr="000324D0">
        <w:rPr>
          <w:i/>
          <w:sz w:val="18"/>
          <w:szCs w:val="18"/>
        </w:rPr>
        <w:t>brottslighet</w:t>
      </w:r>
      <w:r>
        <w:rPr>
          <w:i/>
          <w:sz w:val="18"/>
          <w:szCs w:val="18"/>
        </w:rPr>
        <w:t xml:space="preserve"> som utövats i organiserad form</w:t>
      </w:r>
      <w:r w:rsidRPr="000324D0">
        <w:rPr>
          <w:i/>
          <w:sz w:val="18"/>
          <w:szCs w:val="18"/>
        </w:rPr>
        <w:t>,</w:t>
      </w:r>
    </w:p>
    <w:p w14:paraId="69E00F4E" w14:textId="77777777" w:rsidR="007E687D" w:rsidRPr="000324D0" w:rsidRDefault="00326A5F" w:rsidP="007E687D">
      <w:pPr>
        <w:pStyle w:val="Brdtextmedindrag"/>
        <w:rPr>
          <w:i/>
          <w:sz w:val="18"/>
          <w:szCs w:val="18"/>
        </w:rPr>
      </w:pPr>
      <w:r w:rsidRPr="000324D0">
        <w:rPr>
          <w:i/>
          <w:sz w:val="18"/>
          <w:szCs w:val="18"/>
        </w:rPr>
        <w:t>3. </w:t>
      </w:r>
      <w:r>
        <w:rPr>
          <w:i/>
          <w:sz w:val="18"/>
          <w:szCs w:val="18"/>
        </w:rPr>
        <w:t xml:space="preserve">har </w:t>
      </w:r>
      <w:r w:rsidRPr="000324D0">
        <w:rPr>
          <w:i/>
          <w:sz w:val="18"/>
          <w:szCs w:val="18"/>
        </w:rPr>
        <w:t xml:space="preserve">varit av större omfattning, eller </w:t>
      </w:r>
    </w:p>
    <w:p w14:paraId="53B81B25" w14:textId="77777777" w:rsidR="007E687D" w:rsidRPr="000324D0" w:rsidRDefault="00326A5F" w:rsidP="007E687D">
      <w:pPr>
        <w:pStyle w:val="Brdtextmedindrag"/>
        <w:rPr>
          <w:i/>
          <w:sz w:val="18"/>
          <w:szCs w:val="18"/>
        </w:rPr>
      </w:pPr>
      <w:r>
        <w:rPr>
          <w:i/>
          <w:sz w:val="18"/>
          <w:szCs w:val="18"/>
        </w:rPr>
        <w:t>4. </w:t>
      </w:r>
      <w:r w:rsidRPr="000324D0">
        <w:rPr>
          <w:i/>
          <w:sz w:val="18"/>
          <w:szCs w:val="18"/>
        </w:rPr>
        <w:t xml:space="preserve">annars har varit av särskilt farlig art. </w:t>
      </w:r>
    </w:p>
    <w:p w14:paraId="58F6454A" w14:textId="77777777" w:rsidR="007E687D" w:rsidRPr="00293753" w:rsidRDefault="00326A5F" w:rsidP="007E687D">
      <w:pPr>
        <w:pStyle w:val="Brdtextmedindrag"/>
        <w:rPr>
          <w:i/>
          <w:sz w:val="18"/>
          <w:szCs w:val="18"/>
        </w:rPr>
      </w:pPr>
      <w:r w:rsidRPr="00293753">
        <w:rPr>
          <w:i/>
          <w:sz w:val="18"/>
          <w:szCs w:val="18"/>
        </w:rPr>
        <w:t>Den som har överträtt ett vitesförbud enligt 2</w:t>
      </w:r>
      <w:r>
        <w:rPr>
          <w:i/>
          <w:sz w:val="18"/>
          <w:szCs w:val="18"/>
        </w:rPr>
        <w:t> </w:t>
      </w:r>
      <w:r w:rsidRPr="00293753">
        <w:rPr>
          <w:i/>
          <w:sz w:val="18"/>
          <w:szCs w:val="18"/>
        </w:rPr>
        <w:t>§ får inte dömas till ansvar för intrång som omfattas av förbudet.</w:t>
      </w:r>
    </w:p>
    <w:p w14:paraId="7ACD0278" w14:textId="77777777" w:rsidR="007E687D" w:rsidRPr="00293753" w:rsidRDefault="00326A5F" w:rsidP="00D9237E">
      <w:pPr>
        <w:pStyle w:val="Brdtextmedindrag"/>
        <w:rPr>
          <w:sz w:val="18"/>
          <w:szCs w:val="18"/>
        </w:rPr>
      </w:pPr>
      <w:r w:rsidRPr="00293753">
        <w:rPr>
          <w:sz w:val="18"/>
          <w:szCs w:val="18"/>
        </w:rPr>
        <w:t xml:space="preserve">För försök eller förberedelse till </w:t>
      </w:r>
      <w:r w:rsidRPr="00517E25">
        <w:rPr>
          <w:i/>
          <w:iCs/>
          <w:sz w:val="18"/>
          <w:szCs w:val="18"/>
        </w:rPr>
        <w:t>växtförädlarrättsbrott eller grovt växt</w:t>
      </w:r>
      <w:r>
        <w:rPr>
          <w:i/>
          <w:iCs/>
          <w:sz w:val="18"/>
          <w:szCs w:val="18"/>
        </w:rPr>
        <w:softHyphen/>
      </w:r>
      <w:r w:rsidRPr="00517E25">
        <w:rPr>
          <w:i/>
          <w:iCs/>
          <w:sz w:val="18"/>
          <w:szCs w:val="18"/>
        </w:rPr>
        <w:t>förädlar</w:t>
      </w:r>
      <w:r>
        <w:rPr>
          <w:i/>
          <w:iCs/>
          <w:sz w:val="18"/>
          <w:szCs w:val="18"/>
        </w:rPr>
        <w:softHyphen/>
      </w:r>
      <w:r w:rsidRPr="00517E25">
        <w:rPr>
          <w:i/>
          <w:iCs/>
          <w:sz w:val="18"/>
          <w:szCs w:val="18"/>
        </w:rPr>
        <w:t>rättsbrott</w:t>
      </w:r>
      <w:r w:rsidRPr="00517E25">
        <w:rPr>
          <w:sz w:val="18"/>
          <w:szCs w:val="18"/>
        </w:rPr>
        <w:t xml:space="preserve"> </w:t>
      </w:r>
      <w:r w:rsidRPr="00293753">
        <w:rPr>
          <w:sz w:val="18"/>
          <w:szCs w:val="18"/>
        </w:rPr>
        <w:t xml:space="preserve">döms </w:t>
      </w:r>
      <w:r w:rsidRPr="00293753">
        <w:rPr>
          <w:i/>
          <w:sz w:val="18"/>
          <w:szCs w:val="18"/>
        </w:rPr>
        <w:t>det</w:t>
      </w:r>
      <w:r w:rsidRPr="00293753">
        <w:rPr>
          <w:sz w:val="18"/>
          <w:szCs w:val="18"/>
        </w:rPr>
        <w:t xml:space="preserve"> till ansvar enligt 23</w:t>
      </w:r>
      <w:r>
        <w:rPr>
          <w:sz w:val="18"/>
          <w:szCs w:val="18"/>
        </w:rPr>
        <w:t> </w:t>
      </w:r>
      <w:r w:rsidRPr="00293753">
        <w:rPr>
          <w:sz w:val="18"/>
          <w:szCs w:val="18"/>
        </w:rPr>
        <w:t>kap. brottsbalken.</w:t>
      </w:r>
    </w:p>
    <w:p w14:paraId="25E4A696" w14:textId="77777777" w:rsidR="007E687D" w:rsidRPr="00EA1C81" w:rsidRDefault="00326A5F" w:rsidP="007E687D">
      <w:pPr>
        <w:pStyle w:val="Brdtextmedindrag"/>
        <w:rPr>
          <w:sz w:val="18"/>
          <w:szCs w:val="18"/>
        </w:rPr>
      </w:pPr>
      <w:r w:rsidRPr="00EA1C81">
        <w:rPr>
          <w:sz w:val="18"/>
          <w:szCs w:val="18"/>
        </w:rPr>
        <w:t xml:space="preserve">Åklagaren får väcka åtal för brott som avses i </w:t>
      </w:r>
      <w:r w:rsidRPr="00AC387D">
        <w:rPr>
          <w:i/>
          <w:sz w:val="18"/>
          <w:szCs w:val="18"/>
        </w:rPr>
        <w:t>denna paragraf</w:t>
      </w:r>
      <w:r w:rsidRPr="00EA1C81">
        <w:rPr>
          <w:sz w:val="18"/>
          <w:szCs w:val="18"/>
        </w:rPr>
        <w:t xml:space="preserve"> endast om åtal är </w:t>
      </w:r>
      <w:r>
        <w:rPr>
          <w:sz w:val="18"/>
          <w:szCs w:val="18"/>
        </w:rPr>
        <w:t>motiverat</w:t>
      </w:r>
      <w:r w:rsidRPr="00EA1C81">
        <w:rPr>
          <w:sz w:val="18"/>
          <w:szCs w:val="18"/>
        </w:rPr>
        <w:t xml:space="preserve"> från allmän synpunkt.</w:t>
      </w:r>
    </w:p>
    <w:p w14:paraId="4FD79F09" w14:textId="77777777" w:rsidR="007E687D" w:rsidRDefault="007E687D" w:rsidP="007E687D">
      <w:pPr>
        <w:pStyle w:val="Brdtextmedindrag"/>
      </w:pPr>
    </w:p>
    <w:p w14:paraId="1DFCEE3E" w14:textId="77777777" w:rsidR="007E687D" w:rsidRDefault="00326A5F" w:rsidP="007E687D">
      <w:pPr>
        <w:pStyle w:val="Brdtext"/>
      </w:pPr>
      <w:r>
        <w:t>Paragrafen innehåller bestämmelser om straffansvar och åtals</w:t>
      </w:r>
      <w:r>
        <w:softHyphen/>
        <w:t>förut</w:t>
      </w:r>
      <w:r>
        <w:softHyphen/>
        <w:t>sättningar. Nya brotts</w:t>
      </w:r>
      <w:r>
        <w:softHyphen/>
        <w:t>beteck</w:t>
      </w:r>
      <w:r>
        <w:softHyphen/>
        <w:t>ningar och en särskild straffskala för grovt brott införs, och åtalsbestämmelsen ändras så att åtal får väckas endast om det är motiverat från allmän synpunkt. Övervägandena finns i avsnitt 5 och 6.</w:t>
      </w:r>
    </w:p>
    <w:p w14:paraId="0B4C8F6D" w14:textId="77777777" w:rsidR="007E687D" w:rsidRDefault="00326A5F" w:rsidP="007E687D">
      <w:pPr>
        <w:pStyle w:val="Brdtextmedindrag"/>
      </w:pPr>
      <w:r>
        <w:t>Växtförädlarrättsligt skydd med verkan i Sverige uppkommer genom regi</w:t>
      </w:r>
      <w:r>
        <w:softHyphen/>
        <w:t>strering hos Statens jordbruksverk. Vidare kan man med stöd av reg</w:t>
      </w:r>
      <w:r>
        <w:softHyphen/>
        <w:t xml:space="preserve">lerna om gemenskapens växtförädlarrätt hos EU:s växtsortmyndighet (Community Plant </w:t>
      </w:r>
      <w:proofErr w:type="spellStart"/>
      <w:r>
        <w:t>Variety</w:t>
      </w:r>
      <w:proofErr w:type="spellEnd"/>
      <w:r>
        <w:t xml:space="preserve"> Office) ansöka om skydd för en växtsort i alla EU:s medlemsländer samtidigt. </w:t>
      </w:r>
      <w:bookmarkStart w:id="93" w:name="_Hlk32577414"/>
      <w:r>
        <w:t>Det straffrättsliga ansvaret enligt före</w:t>
      </w:r>
      <w:r>
        <w:softHyphen/>
        <w:t>varande paragraf är tillämpligt oavsett på vilket av dessa sätt skyddet med verkan i Sverige har erhållits. Såvitt avser intrång i en gemen</w:t>
      </w:r>
      <w:r>
        <w:softHyphen/>
        <w:t>skapens växt</w:t>
      </w:r>
      <w:r>
        <w:softHyphen/>
        <w:t xml:space="preserve">förädlarrätt framgår det av 12 kap. 2 §. </w:t>
      </w:r>
      <w:bookmarkEnd w:id="93"/>
    </w:p>
    <w:p w14:paraId="13270657" w14:textId="77777777" w:rsidR="007E687D" w:rsidRDefault="00326A5F" w:rsidP="007E687D">
      <w:pPr>
        <w:pStyle w:val="Brdtextmedindrag"/>
      </w:pPr>
      <w:r>
        <w:t xml:space="preserve">Genom ändringen i </w:t>
      </w:r>
      <w:r w:rsidRPr="00BF60FF">
        <w:rPr>
          <w:i/>
        </w:rPr>
        <w:t>första stycket</w:t>
      </w:r>
      <w:r>
        <w:t xml:space="preserve"> introduceras </w:t>
      </w:r>
      <w:r w:rsidRPr="00DB28F6">
        <w:t>växtförädlarrättsbrott som beteckning för brott av normalgraden. Den nya brottsbeteckningen gäller alltså för brott mot alla best</w:t>
      </w:r>
      <w:r w:rsidRPr="00DB28F6">
        <w:softHyphen/>
        <w:t>ämmel</w:t>
      </w:r>
      <w:r w:rsidRPr="00DB28F6">
        <w:softHyphen/>
        <w:t>ser som sanktioneras i para</w:t>
      </w:r>
      <w:r w:rsidRPr="00DB28F6">
        <w:softHyphen/>
        <w:t>grafen. Straffskalan är böter eller fängelse i högst två år.</w:t>
      </w:r>
      <w:r>
        <w:t xml:space="preserve"> </w:t>
      </w:r>
    </w:p>
    <w:p w14:paraId="5B2B04DB" w14:textId="77777777" w:rsidR="007E687D" w:rsidRDefault="00326A5F" w:rsidP="007E687D">
      <w:pPr>
        <w:pStyle w:val="Brdtextmedindrag"/>
      </w:pPr>
      <w:r>
        <w:t xml:space="preserve">I det nya </w:t>
      </w:r>
      <w:r w:rsidRPr="00BF60FF">
        <w:rPr>
          <w:i/>
        </w:rPr>
        <w:t>andra stycket</w:t>
      </w:r>
      <w:r>
        <w:t xml:space="preserve"> införs en ny svårhetsgrad som be</w:t>
      </w:r>
      <w:r>
        <w:softHyphen/>
        <w:t>teck</w:t>
      </w:r>
      <w:r>
        <w:softHyphen/>
        <w:t>nas grovt växtförädlarrättsbrott. Straffskalan är fängelse i lägst sex månader och högst sex år. Stycket motsvarar de nya bestämmelserna i 53 § andra stycket lagen (1960:729) om upphovsrätt till litterära och konst</w:t>
      </w:r>
      <w:r>
        <w:softHyphen/>
        <w:t xml:space="preserve">närliga verk, se kommentaren till den paragrafen. </w:t>
      </w:r>
    </w:p>
    <w:p w14:paraId="1C6629D1" w14:textId="3D3F2F36" w:rsidR="007E687D" w:rsidRDefault="00326A5F" w:rsidP="007E687D">
      <w:pPr>
        <w:pStyle w:val="Brdtextmedindrag"/>
      </w:pPr>
      <w:r>
        <w:t xml:space="preserve">I </w:t>
      </w:r>
      <w:r w:rsidRPr="009574F7">
        <w:rPr>
          <w:i/>
        </w:rPr>
        <w:t>tredje stycket</w:t>
      </w:r>
      <w:r>
        <w:t xml:space="preserve"> återfinns den begränsning av straffansvaret som enligt hittillsvarande ordning finns i första stycket andra meningen. </w:t>
      </w:r>
    </w:p>
    <w:p w14:paraId="5267B24E" w14:textId="01425CB2" w:rsidR="007E687D" w:rsidRDefault="00326A5F" w:rsidP="007E687D">
      <w:pPr>
        <w:pStyle w:val="Brdtextmedindrag"/>
      </w:pPr>
      <w:r>
        <w:rPr>
          <w:i/>
        </w:rPr>
        <w:t>F</w:t>
      </w:r>
      <w:r w:rsidRPr="00893DC7">
        <w:rPr>
          <w:i/>
        </w:rPr>
        <w:t>järde</w:t>
      </w:r>
      <w:r w:rsidRPr="009574F7">
        <w:rPr>
          <w:i/>
        </w:rPr>
        <w:t xml:space="preserve"> </w:t>
      </w:r>
      <w:r>
        <w:t xml:space="preserve">och </w:t>
      </w:r>
      <w:r>
        <w:rPr>
          <w:i/>
        </w:rPr>
        <w:t>femte styckena</w:t>
      </w:r>
      <w:r>
        <w:t xml:space="preserve"> motsvarar 57 § fjärde och femte styckena patent</w:t>
      </w:r>
      <w:r>
        <w:softHyphen/>
        <w:t>lagen (1967:837)</w:t>
      </w:r>
      <w:r w:rsidR="00BA3E98">
        <w:t>, s</w:t>
      </w:r>
      <w:r>
        <w:t>e</w:t>
      </w:r>
      <w:r w:rsidDel="007A6FB5">
        <w:t xml:space="preserve"> </w:t>
      </w:r>
      <w:r>
        <w:t>kommentaren till den paragrafen. Å</w:t>
      </w:r>
      <w:r w:rsidRPr="00CF2F0B">
        <w:t xml:space="preserve">klagarens möjlighet </w:t>
      </w:r>
      <w:r>
        <w:t xml:space="preserve">enligt 9 kap. 11 § </w:t>
      </w:r>
      <w:r w:rsidRPr="00CF2F0B">
        <w:t xml:space="preserve">att väcka allmänt åtal mot den som bryter mot bestämmelserna om användning av sortbenämning </w:t>
      </w:r>
      <w:r>
        <w:t>påverkas inte.</w:t>
      </w:r>
    </w:p>
    <w:p w14:paraId="1D4CA728" w14:textId="77777777" w:rsidR="007E687D" w:rsidRDefault="00326A5F" w:rsidP="007E687D">
      <w:pPr>
        <w:pStyle w:val="Rubrik4utannumrering"/>
      </w:pPr>
      <w:r>
        <w:lastRenderedPageBreak/>
        <w:t>Ikraftträdandebestämmelse</w:t>
      </w:r>
    </w:p>
    <w:p w14:paraId="20B55990" w14:textId="77777777" w:rsidR="007E687D" w:rsidRPr="007E1873" w:rsidRDefault="00326A5F" w:rsidP="007E687D">
      <w:pPr>
        <w:pStyle w:val="Brdtextmedindrag"/>
        <w:rPr>
          <w:sz w:val="18"/>
          <w:szCs w:val="18"/>
        </w:rPr>
      </w:pPr>
      <w:r w:rsidRPr="007E1873">
        <w:rPr>
          <w:sz w:val="18"/>
          <w:szCs w:val="18"/>
        </w:rPr>
        <w:t>Denna lag träder i kraft den 1 september 2020.</w:t>
      </w:r>
    </w:p>
    <w:p w14:paraId="6839AD58" w14:textId="77777777" w:rsidR="007E687D" w:rsidRDefault="007E687D" w:rsidP="007E687D">
      <w:pPr>
        <w:pStyle w:val="Brdtextmedindrag"/>
      </w:pPr>
    </w:p>
    <w:p w14:paraId="07BC067A" w14:textId="77777777" w:rsidR="007E687D" w:rsidRDefault="00326A5F" w:rsidP="007E687D">
      <w:pPr>
        <w:pStyle w:val="Brdtext"/>
      </w:pPr>
      <w:r>
        <w:t xml:space="preserve">Se kommentaren till motsvarande bestämmelse i </w:t>
      </w:r>
      <w:r w:rsidRPr="00611C8F">
        <w:t>lagen</w:t>
      </w:r>
      <w:r w:rsidRPr="004D4A89">
        <w:t xml:space="preserve"> om ändring i patent</w:t>
      </w:r>
      <w:r>
        <w:softHyphen/>
      </w:r>
      <w:r w:rsidRPr="004D4A89">
        <w:t>lagen (1967:837)</w:t>
      </w:r>
      <w:r>
        <w:t>.</w:t>
      </w:r>
    </w:p>
    <w:p w14:paraId="5D621CAD" w14:textId="16FD30C9" w:rsidR="007E687D" w:rsidRDefault="00326A5F" w:rsidP="007E687D">
      <w:pPr>
        <w:pStyle w:val="Rubrik2"/>
      </w:pPr>
      <w:bookmarkStart w:id="94" w:name="_Toc34297823"/>
      <w:bookmarkStart w:id="95" w:name="_Toc36716758"/>
      <w:r>
        <w:t>Förslaget till lag om ändring i varumärkes</w:t>
      </w:r>
      <w:r>
        <w:softHyphen/>
        <w:t>lagen (2010:1877)</w:t>
      </w:r>
      <w:bookmarkEnd w:id="94"/>
      <w:bookmarkEnd w:id="95"/>
    </w:p>
    <w:p w14:paraId="7F413273" w14:textId="77777777" w:rsidR="007E687D" w:rsidRDefault="00326A5F" w:rsidP="007E687D">
      <w:pPr>
        <w:pStyle w:val="Rubrik3utannumrering"/>
      </w:pPr>
      <w:r>
        <w:t xml:space="preserve">8 kap. Straffansvar, vitesförbud, skadestånd </w:t>
      </w:r>
      <w:proofErr w:type="gramStart"/>
      <w:r>
        <w:t>m.m.</w:t>
      </w:r>
      <w:proofErr w:type="gramEnd"/>
    </w:p>
    <w:p w14:paraId="0339647C" w14:textId="77777777" w:rsidR="007E687D" w:rsidRPr="008F1AF0" w:rsidRDefault="00326A5F" w:rsidP="007E687D">
      <w:pPr>
        <w:pStyle w:val="Rubrik4utannumrering"/>
        <w:spacing w:before="0"/>
      </w:pPr>
      <w:r w:rsidRPr="008F1AF0">
        <w:t>Straffansvar</w:t>
      </w:r>
    </w:p>
    <w:p w14:paraId="4BD0A284" w14:textId="77777777" w:rsidR="007E687D" w:rsidRPr="00A75B77" w:rsidRDefault="00326A5F" w:rsidP="007E687D">
      <w:pPr>
        <w:pStyle w:val="Brdtext"/>
        <w:rPr>
          <w:sz w:val="18"/>
          <w:szCs w:val="18"/>
        </w:rPr>
      </w:pPr>
      <w:r w:rsidRPr="00A75B77">
        <w:rPr>
          <w:b/>
          <w:sz w:val="18"/>
          <w:szCs w:val="18"/>
        </w:rPr>
        <w:t>1 </w:t>
      </w:r>
      <w:proofErr w:type="gramStart"/>
      <w:r w:rsidRPr="00A75B77">
        <w:rPr>
          <w:b/>
          <w:sz w:val="18"/>
          <w:szCs w:val="18"/>
        </w:rPr>
        <w:t>§</w:t>
      </w:r>
      <w:r w:rsidRPr="00A75B77">
        <w:rPr>
          <w:sz w:val="18"/>
          <w:szCs w:val="18"/>
        </w:rPr>
        <w:t>  </w:t>
      </w:r>
      <w:r w:rsidRPr="001E77D8">
        <w:rPr>
          <w:i/>
          <w:iCs/>
          <w:sz w:val="18"/>
          <w:szCs w:val="18"/>
        </w:rPr>
        <w:t>Den</w:t>
      </w:r>
      <w:proofErr w:type="gramEnd"/>
      <w:r w:rsidRPr="001E77D8">
        <w:rPr>
          <w:i/>
          <w:iCs/>
          <w:sz w:val="18"/>
          <w:szCs w:val="18"/>
        </w:rPr>
        <w:t xml:space="preserve"> som</w:t>
      </w:r>
      <w:r w:rsidRPr="001E77D8">
        <w:rPr>
          <w:sz w:val="18"/>
          <w:szCs w:val="18"/>
        </w:rPr>
        <w:t xml:space="preserve"> gör intrång i rätten till ett varukännetecken (varumärkesintrång) </w:t>
      </w:r>
      <w:r w:rsidRPr="001E77D8">
        <w:rPr>
          <w:i/>
          <w:iCs/>
          <w:sz w:val="18"/>
          <w:szCs w:val="18"/>
        </w:rPr>
        <w:t xml:space="preserve">döms, om det sker uppsåtligen eller av grov oaktsamhet, för </w:t>
      </w:r>
      <w:r w:rsidRPr="001E77D8">
        <w:rPr>
          <w:i/>
          <w:iCs/>
          <w:sz w:val="18"/>
          <w:szCs w:val="18"/>
          <w:u w:val="single"/>
        </w:rPr>
        <w:t>varumärkesbrott</w:t>
      </w:r>
      <w:r w:rsidRPr="001E77D8">
        <w:rPr>
          <w:sz w:val="18"/>
          <w:szCs w:val="18"/>
        </w:rPr>
        <w:t xml:space="preserve"> till böter eller fängelse i högst två år.</w:t>
      </w:r>
    </w:p>
    <w:p w14:paraId="1DF78803" w14:textId="77777777" w:rsidR="007E687D" w:rsidRPr="000324D0" w:rsidRDefault="00326A5F" w:rsidP="007E687D">
      <w:pPr>
        <w:pStyle w:val="Brdtextmedindrag"/>
        <w:rPr>
          <w:i/>
          <w:sz w:val="18"/>
          <w:szCs w:val="18"/>
        </w:rPr>
      </w:pPr>
      <w:r w:rsidRPr="00A75B77">
        <w:rPr>
          <w:i/>
          <w:sz w:val="18"/>
          <w:szCs w:val="18"/>
        </w:rPr>
        <w:t xml:space="preserve">Om brottet begåtts uppsåtligen och är att anse som grovt, döms för </w:t>
      </w:r>
      <w:r w:rsidRPr="00A75B77">
        <w:rPr>
          <w:i/>
          <w:sz w:val="18"/>
          <w:szCs w:val="18"/>
          <w:u w:val="single"/>
        </w:rPr>
        <w:t>grovt</w:t>
      </w:r>
      <w:r w:rsidRPr="00A75B77">
        <w:rPr>
          <w:i/>
          <w:sz w:val="18"/>
          <w:szCs w:val="18"/>
        </w:rPr>
        <w:t xml:space="preserve"> </w:t>
      </w:r>
      <w:r w:rsidRPr="00A75B77">
        <w:rPr>
          <w:i/>
          <w:sz w:val="18"/>
          <w:szCs w:val="18"/>
          <w:u w:val="single"/>
        </w:rPr>
        <w:t>varumärkes</w:t>
      </w:r>
      <w:r>
        <w:rPr>
          <w:i/>
          <w:sz w:val="18"/>
          <w:szCs w:val="18"/>
          <w:u w:val="single"/>
        </w:rPr>
        <w:softHyphen/>
      </w:r>
      <w:r w:rsidRPr="00A75B77">
        <w:rPr>
          <w:i/>
          <w:sz w:val="18"/>
          <w:szCs w:val="18"/>
          <w:u w:val="single"/>
        </w:rPr>
        <w:t>brott</w:t>
      </w:r>
      <w:r w:rsidRPr="00A75B77">
        <w:rPr>
          <w:i/>
          <w:sz w:val="18"/>
          <w:szCs w:val="18"/>
        </w:rPr>
        <w:t xml:space="preserve"> till fängelse i lägst sex månader och högst sex år. </w:t>
      </w:r>
      <w:r w:rsidRPr="000324D0">
        <w:rPr>
          <w:i/>
          <w:sz w:val="18"/>
          <w:szCs w:val="18"/>
        </w:rPr>
        <w:t>Vid be</w:t>
      </w:r>
      <w:r>
        <w:rPr>
          <w:i/>
          <w:sz w:val="18"/>
          <w:szCs w:val="18"/>
        </w:rPr>
        <w:softHyphen/>
      </w:r>
      <w:r w:rsidRPr="000324D0">
        <w:rPr>
          <w:i/>
          <w:sz w:val="18"/>
          <w:szCs w:val="18"/>
        </w:rPr>
        <w:t>dömningen av om brottet är grovt ska det s</w:t>
      </w:r>
      <w:r>
        <w:rPr>
          <w:i/>
          <w:sz w:val="18"/>
          <w:szCs w:val="18"/>
        </w:rPr>
        <w:t>ärskilt beaktas om gärningen</w:t>
      </w:r>
    </w:p>
    <w:p w14:paraId="3C298E57" w14:textId="77777777" w:rsidR="007E687D" w:rsidRPr="000324D0" w:rsidRDefault="00326A5F" w:rsidP="007E687D">
      <w:pPr>
        <w:pStyle w:val="Brdtextmedindrag"/>
        <w:rPr>
          <w:i/>
          <w:sz w:val="18"/>
          <w:szCs w:val="18"/>
        </w:rPr>
      </w:pPr>
      <w:r w:rsidRPr="000324D0">
        <w:rPr>
          <w:i/>
          <w:sz w:val="18"/>
          <w:szCs w:val="18"/>
        </w:rPr>
        <w:t>1. </w:t>
      </w:r>
      <w:r>
        <w:rPr>
          <w:i/>
          <w:sz w:val="18"/>
          <w:szCs w:val="18"/>
        </w:rPr>
        <w:t xml:space="preserve">har </w:t>
      </w:r>
      <w:r w:rsidRPr="000324D0">
        <w:rPr>
          <w:i/>
          <w:sz w:val="18"/>
          <w:szCs w:val="18"/>
        </w:rPr>
        <w:t>föregåtts av särskild planering,</w:t>
      </w:r>
    </w:p>
    <w:p w14:paraId="214682BD" w14:textId="77777777" w:rsidR="007E687D" w:rsidRPr="000324D0" w:rsidRDefault="00326A5F" w:rsidP="007E687D">
      <w:pPr>
        <w:pStyle w:val="Brdtextmedindrag"/>
        <w:rPr>
          <w:i/>
          <w:sz w:val="18"/>
          <w:szCs w:val="18"/>
        </w:rPr>
      </w:pPr>
      <w:r w:rsidRPr="000324D0">
        <w:rPr>
          <w:i/>
          <w:sz w:val="18"/>
          <w:szCs w:val="18"/>
        </w:rPr>
        <w:t>2. </w:t>
      </w:r>
      <w:r>
        <w:rPr>
          <w:i/>
          <w:sz w:val="18"/>
          <w:szCs w:val="18"/>
        </w:rPr>
        <w:t xml:space="preserve">har </w:t>
      </w:r>
      <w:r w:rsidRPr="000324D0">
        <w:rPr>
          <w:i/>
          <w:sz w:val="18"/>
          <w:szCs w:val="18"/>
        </w:rPr>
        <w:t xml:space="preserve">utgjort ett led i </w:t>
      </w:r>
      <w:r>
        <w:rPr>
          <w:i/>
          <w:sz w:val="18"/>
          <w:szCs w:val="18"/>
        </w:rPr>
        <w:t xml:space="preserve">en </w:t>
      </w:r>
      <w:r w:rsidRPr="000324D0">
        <w:rPr>
          <w:i/>
          <w:sz w:val="18"/>
          <w:szCs w:val="18"/>
        </w:rPr>
        <w:t>brottslighet</w:t>
      </w:r>
      <w:r>
        <w:rPr>
          <w:i/>
          <w:sz w:val="18"/>
          <w:szCs w:val="18"/>
        </w:rPr>
        <w:t xml:space="preserve"> som utövats i organiserad form</w:t>
      </w:r>
      <w:r w:rsidRPr="000324D0">
        <w:rPr>
          <w:i/>
          <w:sz w:val="18"/>
          <w:szCs w:val="18"/>
        </w:rPr>
        <w:t>,</w:t>
      </w:r>
    </w:p>
    <w:p w14:paraId="29124C0D" w14:textId="77777777" w:rsidR="007E687D" w:rsidRPr="000324D0" w:rsidRDefault="00326A5F" w:rsidP="007E687D">
      <w:pPr>
        <w:pStyle w:val="Brdtextmedindrag"/>
        <w:rPr>
          <w:i/>
          <w:sz w:val="18"/>
          <w:szCs w:val="18"/>
        </w:rPr>
      </w:pPr>
      <w:r w:rsidRPr="000324D0">
        <w:rPr>
          <w:i/>
          <w:sz w:val="18"/>
          <w:szCs w:val="18"/>
        </w:rPr>
        <w:t>3. </w:t>
      </w:r>
      <w:r>
        <w:rPr>
          <w:i/>
          <w:sz w:val="18"/>
          <w:szCs w:val="18"/>
        </w:rPr>
        <w:t xml:space="preserve">har </w:t>
      </w:r>
      <w:r w:rsidRPr="000324D0">
        <w:rPr>
          <w:i/>
          <w:sz w:val="18"/>
          <w:szCs w:val="18"/>
        </w:rPr>
        <w:t xml:space="preserve">varit av större omfattning, eller </w:t>
      </w:r>
    </w:p>
    <w:p w14:paraId="3DFC5BD3" w14:textId="77777777" w:rsidR="007E687D" w:rsidRPr="000324D0" w:rsidRDefault="00326A5F" w:rsidP="007E687D">
      <w:pPr>
        <w:pStyle w:val="Brdtextmedindrag"/>
        <w:rPr>
          <w:i/>
          <w:sz w:val="18"/>
          <w:szCs w:val="18"/>
        </w:rPr>
      </w:pPr>
      <w:r>
        <w:rPr>
          <w:i/>
          <w:sz w:val="18"/>
          <w:szCs w:val="18"/>
        </w:rPr>
        <w:t>4. </w:t>
      </w:r>
      <w:r w:rsidRPr="000324D0">
        <w:rPr>
          <w:i/>
          <w:sz w:val="18"/>
          <w:szCs w:val="18"/>
        </w:rPr>
        <w:t xml:space="preserve">annars har varit av särskilt farlig art. </w:t>
      </w:r>
    </w:p>
    <w:p w14:paraId="155B83F9" w14:textId="77777777" w:rsidR="007E687D" w:rsidRPr="00A75B77" w:rsidRDefault="00326A5F" w:rsidP="007E687D">
      <w:pPr>
        <w:pStyle w:val="Brdtextmedindrag"/>
        <w:rPr>
          <w:sz w:val="18"/>
          <w:szCs w:val="18"/>
        </w:rPr>
      </w:pPr>
      <w:r w:rsidRPr="002F70C6">
        <w:rPr>
          <w:i/>
          <w:sz w:val="18"/>
          <w:szCs w:val="18"/>
        </w:rPr>
        <w:t xml:space="preserve">Första och andra styckena gäller inte vid intrång </w:t>
      </w:r>
      <w:r>
        <w:rPr>
          <w:i/>
          <w:sz w:val="18"/>
          <w:szCs w:val="18"/>
        </w:rPr>
        <w:t xml:space="preserve">i </w:t>
      </w:r>
      <w:r w:rsidRPr="002F70C6">
        <w:rPr>
          <w:i/>
          <w:sz w:val="18"/>
          <w:szCs w:val="18"/>
        </w:rPr>
        <w:t>den rätt till ett varukänne</w:t>
      </w:r>
      <w:r>
        <w:rPr>
          <w:i/>
          <w:sz w:val="18"/>
          <w:szCs w:val="18"/>
        </w:rPr>
        <w:softHyphen/>
      </w:r>
      <w:r w:rsidRPr="002F70C6">
        <w:rPr>
          <w:i/>
          <w:sz w:val="18"/>
          <w:szCs w:val="18"/>
        </w:rPr>
        <w:t xml:space="preserve">tecken som avses i </w:t>
      </w:r>
      <w:r w:rsidRPr="00071574">
        <w:rPr>
          <w:i/>
          <w:sz w:val="18"/>
          <w:szCs w:val="18"/>
        </w:rPr>
        <w:t>1 kap. 10 § tredje stycket.</w:t>
      </w:r>
      <w:r w:rsidRPr="00D308F2">
        <w:rPr>
          <w:i/>
          <w:sz w:val="18"/>
          <w:szCs w:val="18"/>
        </w:rPr>
        <w:t xml:space="preserve"> </w:t>
      </w:r>
      <w:r w:rsidRPr="00D308F2">
        <w:rPr>
          <w:sz w:val="18"/>
          <w:szCs w:val="18"/>
        </w:rPr>
        <w:t>Den som har överträtt ett vitesförbud enligt 3</w:t>
      </w:r>
      <w:r>
        <w:rPr>
          <w:sz w:val="18"/>
          <w:szCs w:val="18"/>
        </w:rPr>
        <w:t> </w:t>
      </w:r>
      <w:r w:rsidRPr="00D308F2">
        <w:rPr>
          <w:sz w:val="18"/>
          <w:szCs w:val="18"/>
        </w:rPr>
        <w:t>§ får inte dömas till ansvar för intrång som omfattas av förbudet.</w:t>
      </w:r>
    </w:p>
    <w:p w14:paraId="72E2A485" w14:textId="77777777" w:rsidR="007E687D" w:rsidRPr="00A75B77" w:rsidRDefault="00326A5F" w:rsidP="00D9237E">
      <w:pPr>
        <w:pStyle w:val="Brdtextmedindrag"/>
        <w:rPr>
          <w:sz w:val="18"/>
          <w:szCs w:val="18"/>
        </w:rPr>
      </w:pPr>
      <w:r w:rsidRPr="00A75B77">
        <w:rPr>
          <w:sz w:val="18"/>
          <w:szCs w:val="18"/>
        </w:rPr>
        <w:t xml:space="preserve">För försök eller förberedelse till </w:t>
      </w:r>
      <w:r w:rsidRPr="004C6756">
        <w:rPr>
          <w:i/>
          <w:iCs/>
          <w:sz w:val="18"/>
          <w:szCs w:val="18"/>
        </w:rPr>
        <w:t>varumärkesbrott eller grovt varumärkesbrott</w:t>
      </w:r>
      <w:r w:rsidRPr="004C6756">
        <w:rPr>
          <w:sz w:val="18"/>
          <w:szCs w:val="18"/>
        </w:rPr>
        <w:t xml:space="preserve"> </w:t>
      </w:r>
      <w:r w:rsidRPr="00A75B77">
        <w:rPr>
          <w:sz w:val="18"/>
          <w:szCs w:val="18"/>
        </w:rPr>
        <w:t xml:space="preserve">döms </w:t>
      </w:r>
      <w:r w:rsidRPr="00B3221F">
        <w:rPr>
          <w:sz w:val="18"/>
          <w:szCs w:val="18"/>
        </w:rPr>
        <w:t>det</w:t>
      </w:r>
      <w:r w:rsidRPr="0089083D">
        <w:rPr>
          <w:i/>
          <w:sz w:val="18"/>
          <w:szCs w:val="18"/>
        </w:rPr>
        <w:t xml:space="preserve"> </w:t>
      </w:r>
      <w:r w:rsidRPr="00A75B77">
        <w:rPr>
          <w:sz w:val="18"/>
          <w:szCs w:val="18"/>
        </w:rPr>
        <w:t>till ansvar enligt 23</w:t>
      </w:r>
      <w:r>
        <w:rPr>
          <w:sz w:val="18"/>
          <w:szCs w:val="18"/>
        </w:rPr>
        <w:t> </w:t>
      </w:r>
      <w:r w:rsidRPr="00A75B77">
        <w:rPr>
          <w:sz w:val="18"/>
          <w:szCs w:val="18"/>
        </w:rPr>
        <w:t>kap. brottsbalken.</w:t>
      </w:r>
    </w:p>
    <w:p w14:paraId="7BCE83F0" w14:textId="77777777" w:rsidR="007E687D" w:rsidRPr="00A75B77" w:rsidRDefault="00326A5F" w:rsidP="007E687D">
      <w:pPr>
        <w:pStyle w:val="Brdtextmedindrag"/>
        <w:rPr>
          <w:sz w:val="18"/>
          <w:szCs w:val="18"/>
        </w:rPr>
      </w:pPr>
      <w:r w:rsidRPr="00A75B77">
        <w:rPr>
          <w:sz w:val="18"/>
          <w:szCs w:val="18"/>
        </w:rPr>
        <w:t>Åklagaren får väcka åtal för brott endast om å</w:t>
      </w:r>
      <w:r>
        <w:rPr>
          <w:sz w:val="18"/>
          <w:szCs w:val="18"/>
        </w:rPr>
        <w:t xml:space="preserve">tal är </w:t>
      </w:r>
      <w:r w:rsidRPr="005265F0">
        <w:rPr>
          <w:sz w:val="18"/>
          <w:szCs w:val="18"/>
        </w:rPr>
        <w:t xml:space="preserve">motiverat </w:t>
      </w:r>
      <w:r>
        <w:rPr>
          <w:sz w:val="18"/>
          <w:szCs w:val="18"/>
        </w:rPr>
        <w:t>från allmän syn</w:t>
      </w:r>
      <w:r>
        <w:rPr>
          <w:sz w:val="18"/>
          <w:szCs w:val="18"/>
        </w:rPr>
        <w:softHyphen/>
      </w:r>
      <w:r w:rsidRPr="00A75B77">
        <w:rPr>
          <w:sz w:val="18"/>
          <w:szCs w:val="18"/>
        </w:rPr>
        <w:t>punkt.</w:t>
      </w:r>
    </w:p>
    <w:p w14:paraId="3CA897AE" w14:textId="77777777" w:rsidR="007E687D" w:rsidRDefault="007E687D" w:rsidP="007E687D">
      <w:pPr>
        <w:pStyle w:val="Brdtextmedindrag"/>
      </w:pPr>
    </w:p>
    <w:p w14:paraId="2ACFD40A" w14:textId="77777777" w:rsidR="007E687D" w:rsidRDefault="00326A5F" w:rsidP="007E687D">
      <w:pPr>
        <w:pStyle w:val="Brdtext"/>
      </w:pPr>
      <w:r>
        <w:t>Paragrafen innehåller bestämmelser om straffansvar och åtalsförut</w:t>
      </w:r>
      <w:r>
        <w:softHyphen/>
        <w:t>sättningar. Nya brotts</w:t>
      </w:r>
      <w:r>
        <w:softHyphen/>
        <w:t>beteck</w:t>
      </w:r>
      <w:r>
        <w:softHyphen/>
        <w:t>ningar och en särskild straffskala för grovt brott införs, och åtalsbestämmelsen ändras så att åtal får väckas endast om det är motiverat från allmän synpunkt. Övervägandena finns i avsnitt 5 och 6.</w:t>
      </w:r>
    </w:p>
    <w:p w14:paraId="020657B5" w14:textId="77777777" w:rsidR="007E687D" w:rsidRDefault="00326A5F" w:rsidP="007E687D">
      <w:pPr>
        <w:pStyle w:val="Brdtextmedindrag"/>
      </w:pPr>
      <w:r>
        <w:t>Straff kan utdömas för intrång i samtliga känne</w:t>
      </w:r>
      <w:r>
        <w:softHyphen/>
        <w:t xml:space="preserve">tecken som skyddas av lagen. </w:t>
      </w:r>
      <w:bookmarkStart w:id="96" w:name="_Hlk31716454"/>
      <w:r>
        <w:t>Med varumärkesbrott avses alltså inte bara intrång i den ensamrätt som följer av att ett varumärke har registrerats i det svenska varumärkes</w:t>
      </w:r>
      <w:r>
        <w:softHyphen/>
        <w:t xml:space="preserve">registret enligt 1 kap. 6 § första stycket eller i ett internationellt register enligt </w:t>
      </w:r>
      <w:r w:rsidRPr="00065283">
        <w:t>1</w:t>
      </w:r>
      <w:r>
        <w:t> </w:t>
      </w:r>
      <w:r w:rsidRPr="00065283">
        <w:t>kap</w:t>
      </w:r>
      <w:r>
        <w:t>. 6 § andra stycket och 5 kap. utan också intrång i ensamrätten till ett inarbetat varukännetecken enligt 1 kap. 7 §. Vidare omfattas intrång i den ensamrätt som en innehavare av ett företags</w:t>
      </w:r>
      <w:r>
        <w:softHyphen/>
        <w:t>namn eller ett annat närings</w:t>
      </w:r>
      <w:r>
        <w:softHyphen/>
        <w:t>kännetecken har till det känne</w:t>
      </w:r>
      <w:r>
        <w:softHyphen/>
        <w:t xml:space="preserve">tecknet som varukännetecken enligt 1 kap. 8 § första stycket. Detsamma gäller enligt 1 kap. 8 § andra stycket för den som använder </w:t>
      </w:r>
      <w:r w:rsidRPr="00DB28F6">
        <w:t>sitt personnamn som</w:t>
      </w:r>
      <w:r>
        <w:t xml:space="preserve"> varu</w:t>
      </w:r>
      <w:r>
        <w:softHyphen/>
        <w:t>känne</w:t>
      </w:r>
      <w:r>
        <w:softHyphen/>
        <w:t>tecken, under förut</w:t>
      </w:r>
      <w:r>
        <w:softHyphen/>
        <w:t xml:space="preserve">sättning att namnet har särskiljningsförmåga för de varor eller tjänster som det används för. Av bestämmelsen i 10 kap. </w:t>
      </w:r>
      <w:r w:rsidRPr="00DB28F6">
        <w:t>11 § första stycket följer</w:t>
      </w:r>
      <w:r>
        <w:t xml:space="preserve"> genom hänvisning till förevarande bestämmelse att straff</w:t>
      </w:r>
      <w:r>
        <w:softHyphen/>
        <w:t>ansvar även gäller för intrång i ett EU-varumärke.</w:t>
      </w:r>
    </w:p>
    <w:bookmarkEnd w:id="96"/>
    <w:p w14:paraId="485F6696" w14:textId="77777777" w:rsidR="007E687D" w:rsidRDefault="00326A5F" w:rsidP="007E687D">
      <w:pPr>
        <w:pStyle w:val="Brdtextmedindrag"/>
      </w:pPr>
      <w:r>
        <w:lastRenderedPageBreak/>
        <w:t xml:space="preserve">Genom ändringen i </w:t>
      </w:r>
      <w:r w:rsidRPr="00BF60FF">
        <w:rPr>
          <w:i/>
        </w:rPr>
        <w:t xml:space="preserve">första </w:t>
      </w:r>
      <w:r w:rsidRPr="00B12279">
        <w:rPr>
          <w:i/>
        </w:rPr>
        <w:t>stycket</w:t>
      </w:r>
      <w:r w:rsidRPr="00B12279">
        <w:t xml:space="preserve"> introduceras </w:t>
      </w:r>
      <w:r>
        <w:t xml:space="preserve">varumärkesbrott </w:t>
      </w:r>
      <w:r w:rsidRPr="00B12279">
        <w:t>som beteck</w:t>
      </w:r>
      <w:r>
        <w:softHyphen/>
      </w:r>
      <w:r w:rsidRPr="00B12279">
        <w:t>ning för brott av normalgraden. Den nya brottsbeteckningen gäller alltså för brott mot alla best</w:t>
      </w:r>
      <w:r w:rsidRPr="00B12279">
        <w:softHyphen/>
        <w:t>ämmel</w:t>
      </w:r>
      <w:r w:rsidRPr="00B12279">
        <w:softHyphen/>
        <w:t>ser som sanktioneras i para</w:t>
      </w:r>
      <w:r w:rsidRPr="00B12279">
        <w:softHyphen/>
        <w:t>grafen. Straff</w:t>
      </w:r>
      <w:r>
        <w:softHyphen/>
      </w:r>
      <w:r w:rsidRPr="00B12279">
        <w:t>skalan är böter eller fängelse i högst två år.</w:t>
      </w:r>
      <w:r>
        <w:t xml:space="preserve"> </w:t>
      </w:r>
    </w:p>
    <w:p w14:paraId="0EEF6C4D" w14:textId="77777777" w:rsidR="007E687D" w:rsidRDefault="00326A5F" w:rsidP="007E687D">
      <w:pPr>
        <w:pStyle w:val="Brdtextmedindrag"/>
      </w:pPr>
      <w:r>
        <w:t xml:space="preserve">I det nya </w:t>
      </w:r>
      <w:r w:rsidRPr="00BF60FF">
        <w:rPr>
          <w:i/>
        </w:rPr>
        <w:t>andra stycket</w:t>
      </w:r>
      <w:r>
        <w:t xml:space="preserve"> införs en ny svårhetsgrad som be</w:t>
      </w:r>
      <w:r>
        <w:softHyphen/>
        <w:t>teck</w:t>
      </w:r>
      <w:r>
        <w:softHyphen/>
        <w:t>nas grovt varumärkesbrott. Straffskalan är fängelse i lägst sex månader och högst sex år. Stycket motsvarar de nya bestämmelserna i 53 § andra stycket lagen (1960:729) om upphovsrätt till litterära och konst</w:t>
      </w:r>
      <w:r>
        <w:softHyphen/>
        <w:t>närliga verk, se kommentaren till den paragrafen. Det anges inte i stycket att det vid be</w:t>
      </w:r>
      <w:r>
        <w:softHyphen/>
        <w:t xml:space="preserve">dömningen av om ett brott är grovt särskilt ska beaktas om gärningen </w:t>
      </w:r>
      <w:r w:rsidRPr="009E479C">
        <w:t>inne</w:t>
      </w:r>
      <w:r>
        <w:softHyphen/>
      </w:r>
      <w:r w:rsidRPr="009E479C">
        <w:t xml:space="preserve">burit risk för människors hälsa </w:t>
      </w:r>
      <w:r>
        <w:t>eller</w:t>
      </w:r>
      <w:r w:rsidRPr="009E479C">
        <w:t xml:space="preserve"> säkerhet. </w:t>
      </w:r>
      <w:r>
        <w:t>S</w:t>
      </w:r>
      <w:r w:rsidRPr="009E479C">
        <w:t>ådana omständigheter</w:t>
      </w:r>
      <w:r>
        <w:t>,</w:t>
      </w:r>
      <w:r w:rsidRPr="009E479C">
        <w:t xml:space="preserve"> som </w:t>
      </w:r>
      <w:proofErr w:type="gramStart"/>
      <w:r>
        <w:t>t.ex.</w:t>
      </w:r>
      <w:proofErr w:type="gramEnd"/>
      <w:r>
        <w:t xml:space="preserve"> </w:t>
      </w:r>
      <w:r w:rsidRPr="009E479C">
        <w:t>förs</w:t>
      </w:r>
      <w:r>
        <w:t>äljning av farliga piratkopierade produkter som inte uppfyller origi</w:t>
      </w:r>
      <w:r>
        <w:softHyphen/>
        <w:t>nalets krav på säkerhet,</w:t>
      </w:r>
      <w:r w:rsidRPr="009E479C">
        <w:t xml:space="preserve"> kan </w:t>
      </w:r>
      <w:r>
        <w:t xml:space="preserve">dock ändå </w:t>
      </w:r>
      <w:r w:rsidRPr="009E479C">
        <w:t>få betydelse</w:t>
      </w:r>
      <w:r>
        <w:t xml:space="preserve"> inom ramen för den </w:t>
      </w:r>
      <w:r w:rsidRPr="009E479C">
        <w:t xml:space="preserve">helhetsbedömning av brottet som ska göras i det enskilda fallet. </w:t>
      </w:r>
    </w:p>
    <w:p w14:paraId="121A8E5B" w14:textId="15D9E5A0" w:rsidR="007E687D" w:rsidRDefault="00326A5F" w:rsidP="00D9237E">
      <w:pPr>
        <w:pStyle w:val="Brdtextmedindrag"/>
      </w:pPr>
      <w:r>
        <w:t xml:space="preserve">I </w:t>
      </w:r>
      <w:r w:rsidRPr="009574F7">
        <w:rPr>
          <w:i/>
        </w:rPr>
        <w:t>tredje stycket</w:t>
      </w:r>
      <w:r>
        <w:t xml:space="preserve"> återfinns de begränsningar av straffansvaret som enligt hittillsvarande ordning finns i första stycket andra meningen och i andra stycket. </w:t>
      </w:r>
    </w:p>
    <w:p w14:paraId="0A455861" w14:textId="0954D1AA" w:rsidR="007E687D" w:rsidRDefault="00326A5F" w:rsidP="00D9237E">
      <w:pPr>
        <w:pStyle w:val="Brdtextmedindrag"/>
      </w:pPr>
      <w:r>
        <w:rPr>
          <w:i/>
        </w:rPr>
        <w:t>F</w:t>
      </w:r>
      <w:r w:rsidRPr="00893DC7">
        <w:rPr>
          <w:i/>
        </w:rPr>
        <w:t>järde</w:t>
      </w:r>
      <w:r w:rsidRPr="009574F7">
        <w:rPr>
          <w:i/>
        </w:rPr>
        <w:t xml:space="preserve"> </w:t>
      </w:r>
      <w:r>
        <w:t xml:space="preserve">och </w:t>
      </w:r>
      <w:r>
        <w:rPr>
          <w:i/>
        </w:rPr>
        <w:t>femte styckena</w:t>
      </w:r>
      <w:r>
        <w:t xml:space="preserve"> motsvarar 57 § fjärde och femte styckena patent</w:t>
      </w:r>
      <w:r>
        <w:softHyphen/>
        <w:t>lagen (1967:837), se</w:t>
      </w:r>
      <w:r w:rsidDel="007A6FB5">
        <w:t xml:space="preserve"> </w:t>
      </w:r>
      <w:r>
        <w:t>kommentaren till den paragrafen.</w:t>
      </w:r>
    </w:p>
    <w:p w14:paraId="063C024E" w14:textId="77777777" w:rsidR="007E687D" w:rsidRDefault="00326A5F" w:rsidP="007E687D">
      <w:pPr>
        <w:pStyle w:val="Rubrik4utannumrering"/>
      </w:pPr>
      <w:r>
        <w:t>Ikraftträdandebestämmelse</w:t>
      </w:r>
    </w:p>
    <w:p w14:paraId="473121A2" w14:textId="14114B02" w:rsidR="007E687D" w:rsidRDefault="00326A5F" w:rsidP="007E687D">
      <w:pPr>
        <w:pStyle w:val="Brdtextmedindrag"/>
        <w:rPr>
          <w:sz w:val="18"/>
          <w:szCs w:val="18"/>
        </w:rPr>
      </w:pPr>
      <w:r w:rsidRPr="007E1873">
        <w:rPr>
          <w:sz w:val="18"/>
          <w:szCs w:val="18"/>
        </w:rPr>
        <w:t>Denna lag träder i kraft den 1 september 2020.</w:t>
      </w:r>
    </w:p>
    <w:p w14:paraId="76773D53" w14:textId="77777777" w:rsidR="007E687D" w:rsidRPr="007E1873" w:rsidRDefault="007E687D" w:rsidP="007E687D">
      <w:pPr>
        <w:pStyle w:val="Brdtextmedindrag"/>
        <w:rPr>
          <w:sz w:val="18"/>
          <w:szCs w:val="18"/>
        </w:rPr>
      </w:pPr>
    </w:p>
    <w:p w14:paraId="15FC2C4B" w14:textId="7A831B6A" w:rsidR="007E687D" w:rsidRDefault="00326A5F" w:rsidP="007E687D">
      <w:pPr>
        <w:pStyle w:val="Brdtext"/>
      </w:pPr>
      <w:r>
        <w:t xml:space="preserve">Se kommentaren till motsvarande bestämmelse </w:t>
      </w:r>
      <w:r w:rsidRPr="00611C8F">
        <w:t>i lagen</w:t>
      </w:r>
      <w:r w:rsidRPr="004D4A89">
        <w:t xml:space="preserve"> om ändring i patent</w:t>
      </w:r>
      <w:r>
        <w:softHyphen/>
      </w:r>
      <w:r w:rsidRPr="004D4A89">
        <w:t>lagen (1967:837)</w:t>
      </w:r>
      <w:r>
        <w:t>.</w:t>
      </w:r>
    </w:p>
    <w:p w14:paraId="12BFAD11" w14:textId="0449AD6D" w:rsidR="007E687D" w:rsidRDefault="00326A5F" w:rsidP="007E687D">
      <w:pPr>
        <w:pStyle w:val="Rubrik2"/>
      </w:pPr>
      <w:bookmarkStart w:id="97" w:name="_Toc34297824"/>
      <w:bookmarkStart w:id="98" w:name="_Toc36716759"/>
      <w:r>
        <w:t>Förslaget till lag om ändring i lagen (2018:1653) om företagsnamn</w:t>
      </w:r>
      <w:bookmarkEnd w:id="97"/>
      <w:bookmarkEnd w:id="98"/>
    </w:p>
    <w:p w14:paraId="3A02DD6C" w14:textId="77777777" w:rsidR="007E687D" w:rsidRDefault="00326A5F" w:rsidP="007E687D">
      <w:pPr>
        <w:pStyle w:val="Rubrik3utannumrering"/>
      </w:pPr>
      <w:r w:rsidRPr="005E6741">
        <w:t>5 kap</w:t>
      </w:r>
      <w:r>
        <w:t xml:space="preserve">. Straffansvar, vitesförbud, skadestånd </w:t>
      </w:r>
      <w:proofErr w:type="gramStart"/>
      <w:r>
        <w:t>m.m.</w:t>
      </w:r>
      <w:proofErr w:type="gramEnd"/>
    </w:p>
    <w:p w14:paraId="1AF54A82" w14:textId="77777777" w:rsidR="007E687D" w:rsidRDefault="00326A5F" w:rsidP="007E687D">
      <w:pPr>
        <w:pStyle w:val="Rubrik4utannumrering"/>
        <w:spacing w:before="0"/>
      </w:pPr>
      <w:r w:rsidRPr="00C543B7">
        <w:t>Straffansvar</w:t>
      </w:r>
    </w:p>
    <w:p w14:paraId="4F3821A3" w14:textId="77777777" w:rsidR="007E687D" w:rsidRPr="005E6741" w:rsidRDefault="00326A5F" w:rsidP="007E687D">
      <w:pPr>
        <w:pStyle w:val="Brdtext"/>
        <w:rPr>
          <w:sz w:val="18"/>
          <w:szCs w:val="18"/>
        </w:rPr>
      </w:pPr>
      <w:r w:rsidRPr="005E6741">
        <w:rPr>
          <w:b/>
          <w:sz w:val="18"/>
          <w:szCs w:val="18"/>
        </w:rPr>
        <w:t>1 </w:t>
      </w:r>
      <w:proofErr w:type="gramStart"/>
      <w:r w:rsidRPr="005E6741">
        <w:rPr>
          <w:b/>
          <w:sz w:val="18"/>
          <w:szCs w:val="18"/>
        </w:rPr>
        <w:t>§</w:t>
      </w:r>
      <w:r w:rsidRPr="005E6741">
        <w:rPr>
          <w:sz w:val="18"/>
          <w:szCs w:val="18"/>
        </w:rPr>
        <w:t>  </w:t>
      </w:r>
      <w:r w:rsidRPr="001E77D8">
        <w:rPr>
          <w:sz w:val="18"/>
          <w:szCs w:val="18"/>
        </w:rPr>
        <w:t>Den</w:t>
      </w:r>
      <w:proofErr w:type="gramEnd"/>
      <w:r w:rsidRPr="001E77D8">
        <w:rPr>
          <w:sz w:val="18"/>
          <w:szCs w:val="18"/>
        </w:rPr>
        <w:t xml:space="preserve"> som gör intrång i rätten till ett näringskännetecken (företags</w:t>
      </w:r>
      <w:r>
        <w:rPr>
          <w:sz w:val="18"/>
          <w:szCs w:val="18"/>
        </w:rPr>
        <w:softHyphen/>
      </w:r>
      <w:r w:rsidRPr="001E77D8">
        <w:rPr>
          <w:sz w:val="18"/>
          <w:szCs w:val="18"/>
        </w:rPr>
        <w:t>namns</w:t>
      </w:r>
      <w:r>
        <w:rPr>
          <w:sz w:val="18"/>
          <w:szCs w:val="18"/>
        </w:rPr>
        <w:softHyphen/>
      </w:r>
      <w:r w:rsidRPr="001E77D8">
        <w:rPr>
          <w:sz w:val="18"/>
          <w:szCs w:val="18"/>
        </w:rPr>
        <w:t xml:space="preserve">intrång) </w:t>
      </w:r>
      <w:r w:rsidRPr="001E77D8">
        <w:rPr>
          <w:i/>
          <w:iCs/>
          <w:sz w:val="18"/>
          <w:szCs w:val="18"/>
        </w:rPr>
        <w:t xml:space="preserve">döms, om det sker uppsåtligen eller av grov oaktsamhet, för </w:t>
      </w:r>
      <w:r w:rsidRPr="001E77D8">
        <w:rPr>
          <w:i/>
          <w:iCs/>
          <w:sz w:val="18"/>
          <w:szCs w:val="18"/>
          <w:u w:val="single"/>
        </w:rPr>
        <w:t>före</w:t>
      </w:r>
      <w:r>
        <w:rPr>
          <w:i/>
          <w:iCs/>
          <w:sz w:val="18"/>
          <w:szCs w:val="18"/>
          <w:u w:val="single"/>
        </w:rPr>
        <w:softHyphen/>
      </w:r>
      <w:r w:rsidRPr="001E77D8">
        <w:rPr>
          <w:i/>
          <w:iCs/>
          <w:sz w:val="18"/>
          <w:szCs w:val="18"/>
          <w:u w:val="single"/>
        </w:rPr>
        <w:t>tags</w:t>
      </w:r>
      <w:r>
        <w:rPr>
          <w:i/>
          <w:iCs/>
          <w:sz w:val="18"/>
          <w:szCs w:val="18"/>
          <w:u w:val="single"/>
        </w:rPr>
        <w:softHyphen/>
      </w:r>
      <w:r w:rsidRPr="001E77D8">
        <w:rPr>
          <w:i/>
          <w:iCs/>
          <w:sz w:val="18"/>
          <w:szCs w:val="18"/>
          <w:u w:val="single"/>
        </w:rPr>
        <w:t>namnsbrott</w:t>
      </w:r>
      <w:r w:rsidRPr="001E77D8">
        <w:rPr>
          <w:sz w:val="18"/>
          <w:szCs w:val="18"/>
        </w:rPr>
        <w:t xml:space="preserve"> till böter eller fängelse i högst två år.</w:t>
      </w:r>
    </w:p>
    <w:p w14:paraId="376F3DD6" w14:textId="77777777" w:rsidR="007E687D" w:rsidRPr="000324D0" w:rsidRDefault="00326A5F" w:rsidP="007E687D">
      <w:pPr>
        <w:pStyle w:val="Brdtextmedindrag"/>
        <w:rPr>
          <w:i/>
          <w:sz w:val="18"/>
          <w:szCs w:val="18"/>
        </w:rPr>
      </w:pPr>
      <w:r w:rsidRPr="005E6741">
        <w:rPr>
          <w:i/>
          <w:sz w:val="18"/>
          <w:szCs w:val="18"/>
        </w:rPr>
        <w:t xml:space="preserve">Om brottet begåtts uppsåtligen och är att anse som grovt, döms för </w:t>
      </w:r>
      <w:r w:rsidRPr="005E6741">
        <w:rPr>
          <w:i/>
          <w:sz w:val="18"/>
          <w:szCs w:val="18"/>
          <w:u w:val="single"/>
        </w:rPr>
        <w:t>grovt</w:t>
      </w:r>
      <w:r w:rsidRPr="005E6741">
        <w:rPr>
          <w:i/>
          <w:sz w:val="18"/>
          <w:szCs w:val="18"/>
        </w:rPr>
        <w:t xml:space="preserve"> </w:t>
      </w:r>
      <w:r w:rsidRPr="005E6741">
        <w:rPr>
          <w:i/>
          <w:sz w:val="18"/>
          <w:szCs w:val="18"/>
          <w:u w:val="single"/>
        </w:rPr>
        <w:t>företags</w:t>
      </w:r>
      <w:r>
        <w:rPr>
          <w:i/>
          <w:sz w:val="18"/>
          <w:szCs w:val="18"/>
          <w:u w:val="single"/>
        </w:rPr>
        <w:softHyphen/>
      </w:r>
      <w:r>
        <w:rPr>
          <w:i/>
          <w:sz w:val="18"/>
          <w:szCs w:val="18"/>
          <w:u w:val="single"/>
        </w:rPr>
        <w:softHyphen/>
      </w:r>
      <w:r w:rsidRPr="005E6741">
        <w:rPr>
          <w:i/>
          <w:sz w:val="18"/>
          <w:szCs w:val="18"/>
          <w:u w:val="single"/>
        </w:rPr>
        <w:t>namnsbrott</w:t>
      </w:r>
      <w:r w:rsidRPr="005E6741">
        <w:rPr>
          <w:i/>
          <w:sz w:val="18"/>
          <w:szCs w:val="18"/>
        </w:rPr>
        <w:t xml:space="preserve"> till fängelse i lägst sex månader och högst sex år. </w:t>
      </w:r>
      <w:r w:rsidRPr="000324D0">
        <w:rPr>
          <w:i/>
          <w:sz w:val="18"/>
          <w:szCs w:val="18"/>
        </w:rPr>
        <w:t>Vid be</w:t>
      </w:r>
      <w:r>
        <w:rPr>
          <w:i/>
          <w:sz w:val="18"/>
          <w:szCs w:val="18"/>
        </w:rPr>
        <w:softHyphen/>
      </w:r>
      <w:r w:rsidRPr="000324D0">
        <w:rPr>
          <w:i/>
          <w:sz w:val="18"/>
          <w:szCs w:val="18"/>
        </w:rPr>
        <w:t>dömningen av om brottet är grovt ska det s</w:t>
      </w:r>
      <w:r>
        <w:rPr>
          <w:i/>
          <w:sz w:val="18"/>
          <w:szCs w:val="18"/>
        </w:rPr>
        <w:t>ärskilt beaktas om gärningen</w:t>
      </w:r>
    </w:p>
    <w:p w14:paraId="41A4097E" w14:textId="77777777" w:rsidR="007E687D" w:rsidRPr="000324D0" w:rsidRDefault="00326A5F" w:rsidP="007E687D">
      <w:pPr>
        <w:pStyle w:val="Brdtextmedindrag"/>
        <w:rPr>
          <w:i/>
          <w:sz w:val="18"/>
          <w:szCs w:val="18"/>
        </w:rPr>
      </w:pPr>
      <w:r w:rsidRPr="000324D0">
        <w:rPr>
          <w:i/>
          <w:sz w:val="18"/>
          <w:szCs w:val="18"/>
        </w:rPr>
        <w:t>1. </w:t>
      </w:r>
      <w:r>
        <w:rPr>
          <w:i/>
          <w:sz w:val="18"/>
          <w:szCs w:val="18"/>
        </w:rPr>
        <w:t xml:space="preserve">har </w:t>
      </w:r>
      <w:r w:rsidRPr="000324D0">
        <w:rPr>
          <w:i/>
          <w:sz w:val="18"/>
          <w:szCs w:val="18"/>
        </w:rPr>
        <w:t>föregåtts av särskild planering,</w:t>
      </w:r>
    </w:p>
    <w:p w14:paraId="4D0CFCF1" w14:textId="77777777" w:rsidR="007E687D" w:rsidRPr="000324D0" w:rsidRDefault="00326A5F" w:rsidP="007E687D">
      <w:pPr>
        <w:pStyle w:val="Brdtextmedindrag"/>
        <w:rPr>
          <w:i/>
          <w:sz w:val="18"/>
          <w:szCs w:val="18"/>
        </w:rPr>
      </w:pPr>
      <w:r w:rsidRPr="000324D0">
        <w:rPr>
          <w:i/>
          <w:sz w:val="18"/>
          <w:szCs w:val="18"/>
        </w:rPr>
        <w:t>2. </w:t>
      </w:r>
      <w:r>
        <w:rPr>
          <w:i/>
          <w:sz w:val="18"/>
          <w:szCs w:val="18"/>
        </w:rPr>
        <w:t xml:space="preserve">har </w:t>
      </w:r>
      <w:r w:rsidRPr="000324D0">
        <w:rPr>
          <w:i/>
          <w:sz w:val="18"/>
          <w:szCs w:val="18"/>
        </w:rPr>
        <w:t xml:space="preserve">utgjort ett led i </w:t>
      </w:r>
      <w:r>
        <w:rPr>
          <w:i/>
          <w:sz w:val="18"/>
          <w:szCs w:val="18"/>
        </w:rPr>
        <w:t xml:space="preserve">en </w:t>
      </w:r>
      <w:r w:rsidRPr="000324D0">
        <w:rPr>
          <w:i/>
          <w:sz w:val="18"/>
          <w:szCs w:val="18"/>
        </w:rPr>
        <w:t>brottslighet</w:t>
      </w:r>
      <w:r>
        <w:rPr>
          <w:i/>
          <w:sz w:val="18"/>
          <w:szCs w:val="18"/>
        </w:rPr>
        <w:t xml:space="preserve"> som utövats i organiserad form</w:t>
      </w:r>
      <w:r w:rsidRPr="000324D0">
        <w:rPr>
          <w:i/>
          <w:sz w:val="18"/>
          <w:szCs w:val="18"/>
        </w:rPr>
        <w:t>,</w:t>
      </w:r>
    </w:p>
    <w:p w14:paraId="06507F0C" w14:textId="77777777" w:rsidR="007E687D" w:rsidRPr="000324D0" w:rsidRDefault="00326A5F" w:rsidP="007E687D">
      <w:pPr>
        <w:pStyle w:val="Brdtextmedindrag"/>
        <w:rPr>
          <w:i/>
          <w:sz w:val="18"/>
          <w:szCs w:val="18"/>
        </w:rPr>
      </w:pPr>
      <w:r w:rsidRPr="000324D0">
        <w:rPr>
          <w:i/>
          <w:sz w:val="18"/>
          <w:szCs w:val="18"/>
        </w:rPr>
        <w:t>3. </w:t>
      </w:r>
      <w:r>
        <w:rPr>
          <w:i/>
          <w:sz w:val="18"/>
          <w:szCs w:val="18"/>
        </w:rPr>
        <w:t xml:space="preserve">har </w:t>
      </w:r>
      <w:r w:rsidRPr="000324D0">
        <w:rPr>
          <w:i/>
          <w:sz w:val="18"/>
          <w:szCs w:val="18"/>
        </w:rPr>
        <w:t xml:space="preserve">varit av större omfattning, eller </w:t>
      </w:r>
    </w:p>
    <w:p w14:paraId="5926AC80" w14:textId="77777777" w:rsidR="007E687D" w:rsidRPr="000324D0" w:rsidRDefault="00326A5F" w:rsidP="007E687D">
      <w:pPr>
        <w:pStyle w:val="Brdtextmedindrag"/>
        <w:rPr>
          <w:i/>
          <w:sz w:val="18"/>
          <w:szCs w:val="18"/>
        </w:rPr>
      </w:pPr>
      <w:r>
        <w:rPr>
          <w:i/>
          <w:sz w:val="18"/>
          <w:szCs w:val="18"/>
        </w:rPr>
        <w:t>4. </w:t>
      </w:r>
      <w:r w:rsidRPr="000324D0">
        <w:rPr>
          <w:i/>
          <w:sz w:val="18"/>
          <w:szCs w:val="18"/>
        </w:rPr>
        <w:t xml:space="preserve">annars har varit av särskilt farlig art. </w:t>
      </w:r>
    </w:p>
    <w:p w14:paraId="3BB48CBB" w14:textId="77777777" w:rsidR="007E687D" w:rsidRPr="000A214E" w:rsidRDefault="00326A5F" w:rsidP="007E687D">
      <w:pPr>
        <w:pStyle w:val="Brdtextmedindrag"/>
        <w:rPr>
          <w:i/>
          <w:sz w:val="18"/>
          <w:szCs w:val="18"/>
        </w:rPr>
      </w:pPr>
      <w:r w:rsidRPr="000A214E">
        <w:rPr>
          <w:i/>
          <w:sz w:val="18"/>
          <w:szCs w:val="18"/>
        </w:rPr>
        <w:t>Den som har överträtt ett vitesförbud enligt 3</w:t>
      </w:r>
      <w:r>
        <w:rPr>
          <w:i/>
          <w:sz w:val="18"/>
          <w:szCs w:val="18"/>
        </w:rPr>
        <w:t> </w:t>
      </w:r>
      <w:r w:rsidRPr="000A214E">
        <w:rPr>
          <w:i/>
          <w:sz w:val="18"/>
          <w:szCs w:val="18"/>
        </w:rPr>
        <w:t>§ får inte dömas till ansvar för intrång som omfattas av förbudet.</w:t>
      </w:r>
    </w:p>
    <w:p w14:paraId="1887C0CC" w14:textId="77777777" w:rsidR="007E687D" w:rsidRPr="005E6741" w:rsidRDefault="00326A5F" w:rsidP="00D9237E">
      <w:pPr>
        <w:pStyle w:val="Brdtextmedindrag"/>
        <w:rPr>
          <w:sz w:val="18"/>
          <w:szCs w:val="18"/>
        </w:rPr>
      </w:pPr>
      <w:r w:rsidRPr="005E6741">
        <w:rPr>
          <w:sz w:val="18"/>
          <w:szCs w:val="18"/>
        </w:rPr>
        <w:t xml:space="preserve">För försök eller förberedelse till </w:t>
      </w:r>
      <w:r w:rsidRPr="004C6756">
        <w:rPr>
          <w:i/>
          <w:iCs/>
          <w:sz w:val="18"/>
          <w:szCs w:val="18"/>
        </w:rPr>
        <w:t>företagsnamnsbrott eller grovt före</w:t>
      </w:r>
      <w:r>
        <w:rPr>
          <w:i/>
          <w:iCs/>
          <w:sz w:val="18"/>
          <w:szCs w:val="18"/>
        </w:rPr>
        <w:softHyphen/>
      </w:r>
      <w:r w:rsidRPr="004C6756">
        <w:rPr>
          <w:i/>
          <w:iCs/>
          <w:sz w:val="18"/>
          <w:szCs w:val="18"/>
        </w:rPr>
        <w:t>tags</w:t>
      </w:r>
      <w:r>
        <w:rPr>
          <w:i/>
          <w:iCs/>
          <w:sz w:val="18"/>
          <w:szCs w:val="18"/>
        </w:rPr>
        <w:softHyphen/>
      </w:r>
      <w:r w:rsidRPr="004C6756">
        <w:rPr>
          <w:i/>
          <w:iCs/>
          <w:sz w:val="18"/>
          <w:szCs w:val="18"/>
        </w:rPr>
        <w:t>namns</w:t>
      </w:r>
      <w:r>
        <w:rPr>
          <w:i/>
          <w:iCs/>
          <w:sz w:val="18"/>
          <w:szCs w:val="18"/>
        </w:rPr>
        <w:softHyphen/>
      </w:r>
      <w:r w:rsidRPr="004C6756">
        <w:rPr>
          <w:i/>
          <w:iCs/>
          <w:sz w:val="18"/>
          <w:szCs w:val="18"/>
        </w:rPr>
        <w:t xml:space="preserve">brott </w:t>
      </w:r>
      <w:r w:rsidRPr="005E6741">
        <w:rPr>
          <w:sz w:val="18"/>
          <w:szCs w:val="18"/>
        </w:rPr>
        <w:t>döms det till ansvar enligt 23</w:t>
      </w:r>
      <w:r>
        <w:rPr>
          <w:sz w:val="18"/>
          <w:szCs w:val="18"/>
        </w:rPr>
        <w:t> </w:t>
      </w:r>
      <w:r w:rsidRPr="005E6741">
        <w:rPr>
          <w:sz w:val="18"/>
          <w:szCs w:val="18"/>
        </w:rPr>
        <w:t>kap. brottsbalken.</w:t>
      </w:r>
    </w:p>
    <w:p w14:paraId="2AFC03F0" w14:textId="77777777" w:rsidR="007E687D" w:rsidRDefault="00326A5F" w:rsidP="007E687D">
      <w:pPr>
        <w:pStyle w:val="Brdtextmedindrag"/>
        <w:rPr>
          <w:sz w:val="18"/>
          <w:szCs w:val="18"/>
        </w:rPr>
      </w:pPr>
      <w:r w:rsidRPr="005E6741">
        <w:rPr>
          <w:sz w:val="18"/>
          <w:szCs w:val="18"/>
        </w:rPr>
        <w:t xml:space="preserve">Åklagaren får väcka åtal för brott endast om åtal är </w:t>
      </w:r>
      <w:r>
        <w:rPr>
          <w:sz w:val="18"/>
          <w:szCs w:val="18"/>
        </w:rPr>
        <w:t xml:space="preserve">motiverat </w:t>
      </w:r>
      <w:r w:rsidRPr="005E6741">
        <w:rPr>
          <w:sz w:val="18"/>
          <w:szCs w:val="18"/>
        </w:rPr>
        <w:t>från allmän syn</w:t>
      </w:r>
      <w:r>
        <w:rPr>
          <w:sz w:val="18"/>
          <w:szCs w:val="18"/>
        </w:rPr>
        <w:softHyphen/>
      </w:r>
      <w:r w:rsidRPr="005E6741">
        <w:rPr>
          <w:sz w:val="18"/>
          <w:szCs w:val="18"/>
        </w:rPr>
        <w:t>punkt.</w:t>
      </w:r>
    </w:p>
    <w:p w14:paraId="212FE003" w14:textId="77777777" w:rsidR="007E687D" w:rsidRDefault="007E687D" w:rsidP="007E687D">
      <w:pPr>
        <w:pStyle w:val="Brdtextmedindrag"/>
        <w:rPr>
          <w:sz w:val="18"/>
          <w:szCs w:val="18"/>
        </w:rPr>
      </w:pPr>
    </w:p>
    <w:p w14:paraId="44B1940D" w14:textId="77777777" w:rsidR="007E687D" w:rsidRDefault="00326A5F" w:rsidP="007E687D">
      <w:pPr>
        <w:pStyle w:val="Brdtext"/>
      </w:pPr>
      <w:r>
        <w:lastRenderedPageBreak/>
        <w:t>Paragrafen innehåller bestämmelser om straffansvar och åtals</w:t>
      </w:r>
      <w:r>
        <w:softHyphen/>
        <w:t>förut</w:t>
      </w:r>
      <w:r>
        <w:softHyphen/>
        <w:t>sättningar. Nya brotts</w:t>
      </w:r>
      <w:r>
        <w:softHyphen/>
        <w:t>beteck</w:t>
      </w:r>
      <w:r>
        <w:softHyphen/>
        <w:t>ningar och en särskild straffskala för grovt brott införs, och åtalsbestämmelsen ändras så att åtal får väckas endast om det är motiverat från allmän synpunkt. Övervägandena finns i avsnitt 5 och 6.</w:t>
      </w:r>
    </w:p>
    <w:p w14:paraId="6B89A311" w14:textId="77777777" w:rsidR="007E687D" w:rsidRDefault="00326A5F" w:rsidP="007E687D">
      <w:pPr>
        <w:pStyle w:val="Brdtextmedindrag"/>
      </w:pPr>
      <w:r>
        <w:t>Straff kan utdömas för intrång i samtliga närings</w:t>
      </w:r>
      <w:r>
        <w:softHyphen/>
        <w:t>känne</w:t>
      </w:r>
      <w:r>
        <w:softHyphen/>
        <w:t>tecken som skyddas av lagen. Straffansvaret omfattar således både intrång i företags</w:t>
      </w:r>
      <w:r>
        <w:softHyphen/>
        <w:t>namn, som kan erhållas genom registrering eller in</w:t>
      </w:r>
      <w:r>
        <w:softHyphen/>
        <w:t>arbetning, och intrång i ett sekundärt kännetecken, som kan förvärvas genom inarbetning. Vidare omfattas intrång i den ensamrätt som en innehavare av ett varumärke eller ett annat varukännetecken har till det kännetecknet som närings</w:t>
      </w:r>
      <w:r>
        <w:softHyphen/>
        <w:t xml:space="preserve">kännetecken enligt 1 kap. 3 § första stycket. Detsamma gäller enligt 1 kap. 3 § andra stycket för den som använder </w:t>
      </w:r>
      <w:r w:rsidRPr="0075525E">
        <w:t>sitt personnamn</w:t>
      </w:r>
      <w:r>
        <w:t xml:space="preserve"> som närings</w:t>
      </w:r>
      <w:r>
        <w:softHyphen/>
        <w:t>kännetecken, under förutsättning att namnet har sär</w:t>
      </w:r>
      <w:r>
        <w:softHyphen/>
        <w:t>skiljnings</w:t>
      </w:r>
      <w:r>
        <w:softHyphen/>
        <w:t xml:space="preserve">förmåga för den verksamhet som det används för. </w:t>
      </w:r>
    </w:p>
    <w:p w14:paraId="1A41B60B" w14:textId="77777777" w:rsidR="007E687D" w:rsidRDefault="00326A5F" w:rsidP="007E687D">
      <w:pPr>
        <w:pStyle w:val="Brdtextmedindrag"/>
      </w:pPr>
      <w:r>
        <w:t xml:space="preserve">Genom ändringen i </w:t>
      </w:r>
      <w:r w:rsidRPr="00BF60FF">
        <w:rPr>
          <w:i/>
        </w:rPr>
        <w:t>första stycket</w:t>
      </w:r>
      <w:r>
        <w:t xml:space="preserve"> introduceras företags</w:t>
      </w:r>
      <w:r w:rsidRPr="00DB28F6">
        <w:t>namnsbrott som beteckning för brott av normalgraden. Den nya brottsbeteckningen gäller alltså för brott mot alla best</w:t>
      </w:r>
      <w:r w:rsidRPr="00DB28F6">
        <w:softHyphen/>
        <w:t>ämmel</w:t>
      </w:r>
      <w:r w:rsidRPr="00DB28F6">
        <w:softHyphen/>
        <w:t>ser som sanktioneras i para</w:t>
      </w:r>
      <w:r w:rsidRPr="00DB28F6">
        <w:softHyphen/>
        <w:t>grafen. Straffskalan är böter eller fängelse i högst två år.</w:t>
      </w:r>
      <w:r>
        <w:t xml:space="preserve"> </w:t>
      </w:r>
    </w:p>
    <w:p w14:paraId="65F18901" w14:textId="77777777" w:rsidR="007E687D" w:rsidRDefault="00326A5F" w:rsidP="007E687D">
      <w:pPr>
        <w:pStyle w:val="Brdtextmedindrag"/>
      </w:pPr>
      <w:r>
        <w:t xml:space="preserve">I det nya </w:t>
      </w:r>
      <w:r w:rsidRPr="00BF60FF">
        <w:rPr>
          <w:i/>
        </w:rPr>
        <w:t>andra stycket</w:t>
      </w:r>
      <w:r>
        <w:t xml:space="preserve"> införs en ny svårhetsgrad som be</w:t>
      </w:r>
      <w:r>
        <w:softHyphen/>
        <w:t>teck</w:t>
      </w:r>
      <w:r>
        <w:softHyphen/>
        <w:t>nas grovt företagsnamnsbrott. Straffskalan är fängelse i lägst sex månader och högst sex år. Stycket motsvarar de nya bestämmelserna i 53 § andra stycket lagen (1960:729) om upphovsrätt till litterära och konst</w:t>
      </w:r>
      <w:r>
        <w:softHyphen/>
        <w:t xml:space="preserve">närliga verk, se kommentaren till den paragrafen. </w:t>
      </w:r>
    </w:p>
    <w:p w14:paraId="7E21D05D" w14:textId="593B28F3" w:rsidR="007E687D" w:rsidRDefault="00326A5F" w:rsidP="007E687D">
      <w:pPr>
        <w:pStyle w:val="Brdtextmedindrag"/>
      </w:pPr>
      <w:r>
        <w:t xml:space="preserve">I </w:t>
      </w:r>
      <w:r w:rsidRPr="009574F7">
        <w:rPr>
          <w:i/>
        </w:rPr>
        <w:t>tredje stycket</w:t>
      </w:r>
      <w:r>
        <w:t xml:space="preserve"> återfinns den begränsning av straffansvaret som enligt hittillsvarande ordning finns i första stycket andra meningen. </w:t>
      </w:r>
    </w:p>
    <w:p w14:paraId="198EE17A" w14:textId="143043C7" w:rsidR="007E687D" w:rsidRDefault="00326A5F" w:rsidP="002F6670">
      <w:pPr>
        <w:pStyle w:val="Brdtextmedindrag"/>
      </w:pPr>
      <w:r>
        <w:rPr>
          <w:i/>
        </w:rPr>
        <w:t>F</w:t>
      </w:r>
      <w:r w:rsidRPr="00893DC7">
        <w:rPr>
          <w:i/>
        </w:rPr>
        <w:t>järde</w:t>
      </w:r>
      <w:r w:rsidRPr="009574F7">
        <w:rPr>
          <w:i/>
        </w:rPr>
        <w:t xml:space="preserve"> </w:t>
      </w:r>
      <w:r>
        <w:t xml:space="preserve">och </w:t>
      </w:r>
      <w:r>
        <w:rPr>
          <w:i/>
        </w:rPr>
        <w:t>femte styckena</w:t>
      </w:r>
      <w:r>
        <w:t xml:space="preserve"> motsvarar 57 § fjärde och femte styckena patent</w:t>
      </w:r>
      <w:r>
        <w:softHyphen/>
        <w:t>lagen (1967:837), se</w:t>
      </w:r>
      <w:r w:rsidDel="007A6FB5">
        <w:t xml:space="preserve"> </w:t>
      </w:r>
      <w:r>
        <w:t>kommentaren till den paragrafen.</w:t>
      </w:r>
    </w:p>
    <w:p w14:paraId="0C4C6D25" w14:textId="77777777" w:rsidR="007E687D" w:rsidRDefault="00326A5F" w:rsidP="007E687D">
      <w:pPr>
        <w:pStyle w:val="Rubrik4utannumrering"/>
      </w:pPr>
      <w:r>
        <w:t>Ikraftträdandebestämmelse</w:t>
      </w:r>
    </w:p>
    <w:p w14:paraId="1AA4DDE5" w14:textId="424E86B1" w:rsidR="007E687D" w:rsidRDefault="00326A5F" w:rsidP="007E687D">
      <w:pPr>
        <w:pStyle w:val="Brdtextmedindrag"/>
        <w:rPr>
          <w:sz w:val="18"/>
          <w:szCs w:val="18"/>
        </w:rPr>
      </w:pPr>
      <w:r w:rsidRPr="007E1873">
        <w:rPr>
          <w:sz w:val="18"/>
          <w:szCs w:val="18"/>
        </w:rPr>
        <w:t>Denna lag träder i kraft den 1 september 2020</w:t>
      </w:r>
      <w:r>
        <w:rPr>
          <w:sz w:val="18"/>
          <w:szCs w:val="18"/>
        </w:rPr>
        <w:t>.</w:t>
      </w:r>
    </w:p>
    <w:p w14:paraId="59920286" w14:textId="5177C0CB" w:rsidR="007E687D" w:rsidRDefault="007E687D" w:rsidP="007E687D">
      <w:pPr>
        <w:pStyle w:val="Brdtextmedindrag"/>
        <w:rPr>
          <w:sz w:val="18"/>
          <w:szCs w:val="18"/>
        </w:rPr>
      </w:pPr>
    </w:p>
    <w:p w14:paraId="7685D9B4" w14:textId="77777777" w:rsidR="007E687D" w:rsidRDefault="00326A5F" w:rsidP="007E687D">
      <w:pPr>
        <w:pStyle w:val="Brdtext"/>
      </w:pPr>
      <w:r>
        <w:t xml:space="preserve">Se kommentaren till motsvarande </w:t>
      </w:r>
      <w:r w:rsidRPr="00611C8F">
        <w:t>bestämmelse i lagen om</w:t>
      </w:r>
      <w:r w:rsidRPr="004D4A89">
        <w:t xml:space="preserve"> ändring i patentlagen (1967:837)</w:t>
      </w:r>
      <w:r>
        <w:t>.</w:t>
      </w:r>
    </w:p>
    <w:p w14:paraId="7A2C1E15" w14:textId="77777777" w:rsidR="007E687D" w:rsidRPr="000F0A20" w:rsidRDefault="007E687D" w:rsidP="007E687D">
      <w:pPr>
        <w:pStyle w:val="Brdtext"/>
      </w:pPr>
    </w:p>
    <w:p w14:paraId="687087FB" w14:textId="401D883E" w:rsidR="007E687D" w:rsidRDefault="007E687D" w:rsidP="007E687D">
      <w:pPr>
        <w:pStyle w:val="Brdtextmedindrag"/>
      </w:pPr>
    </w:p>
    <w:p w14:paraId="4800871E" w14:textId="77777777" w:rsidR="007E687D" w:rsidRPr="000F0A20" w:rsidRDefault="007E687D" w:rsidP="007E687D">
      <w:pPr>
        <w:pStyle w:val="Brdtextmedindrag"/>
        <w:sectPr w:rsidR="007E687D" w:rsidRPr="000F0A20" w:rsidSect="00155500">
          <w:headerReference w:type="even" r:id="rId57"/>
          <w:headerReference w:type="default" r:id="rId58"/>
          <w:footerReference w:type="even" r:id="rId59"/>
          <w:footerReference w:type="default" r:id="rId60"/>
          <w:headerReference w:type="first" r:id="rId61"/>
          <w:footerReference w:type="first" r:id="rId62"/>
          <w:type w:val="continuous"/>
          <w:pgSz w:w="9356" w:h="13721" w:code="9"/>
          <w:pgMar w:top="794" w:right="2438" w:bottom="1191" w:left="1021" w:header="0" w:footer="709" w:gutter="0"/>
          <w:cols w:space="708"/>
          <w:docGrid w:linePitch="360"/>
        </w:sectPr>
      </w:pPr>
    </w:p>
    <w:p w14:paraId="0FD191AD" w14:textId="1C006D13" w:rsidR="00110C85" w:rsidRDefault="00326A5F" w:rsidP="007E687D">
      <w:pPr>
        <w:pStyle w:val="Bilagarubrik"/>
      </w:pPr>
      <w:bookmarkStart w:id="99" w:name="_Toc34297825"/>
      <w:bookmarkStart w:id="100" w:name="_Toc36716760"/>
      <w:r>
        <w:lastRenderedPageBreak/>
        <w:t>Sammanfattning av betänkandet Grovt upphovsrättsbrott och grovt varumärkesbrott (SOU 2018:6)</w:t>
      </w:r>
      <w:bookmarkEnd w:id="99"/>
      <w:bookmarkEnd w:id="100"/>
    </w:p>
    <w:p w14:paraId="62F96BE7" w14:textId="77777777" w:rsidR="007E687D" w:rsidRDefault="00326A5F" w:rsidP="007E687D">
      <w:pPr>
        <w:pStyle w:val="Brdtext"/>
      </w:pPr>
      <w:r>
        <w:t>Upphovsrätt och varumärkesrätt har stor betydelse för kulturlivet, närings</w:t>
      </w:r>
      <w:r>
        <w:softHyphen/>
        <w:t>livet och samhället i stort. Det är viktigt att straff för brott mot dessa rättigheter står i proportion till brottens allvar, att polis och åklagare har medel för att ingripa mot pågående brott och att åtal kan väckas när det är påkallat från allmän synpunkt. Det förekommer numera en betydande kommersiell och industriell piratverksamhet, ibland internationellt med kopplingar till annan grov brottslighet såsom narkotikabrott och människosmuggling. Brottsligheten sträcker sig ofta över nations</w:t>
      </w:r>
      <w:r>
        <w:softHyphen/>
        <w:t>gränserna.</w:t>
      </w:r>
    </w:p>
    <w:p w14:paraId="15AD6DFD" w14:textId="77777777" w:rsidR="007E687D" w:rsidRDefault="00326A5F" w:rsidP="007E687D">
      <w:pPr>
        <w:pStyle w:val="Brdtextmedindrag"/>
      </w:pPr>
      <w:r>
        <w:t>I betänkandet föreslår utredningen att grovt brott, med särskild straff</w:t>
      </w:r>
      <w:r>
        <w:softHyphen/>
        <w:t>skala, införs för upphovsrättsintrång och varumärkesintrång. Det innebär att brotten delas in i två svårhetsgrader. Samtidigt får brotten egna brotts</w:t>
      </w:r>
      <w:r>
        <w:softHyphen/>
        <w:t xml:space="preserve">beteckningar: upphovsrättsbrott och grovt upphovsrättsbrott respektive varumärkesbrott och grovt varumärkesbrott. </w:t>
      </w:r>
    </w:p>
    <w:p w14:paraId="39613A0F" w14:textId="77777777" w:rsidR="007E687D" w:rsidRDefault="00326A5F" w:rsidP="007E687D">
      <w:pPr>
        <w:pStyle w:val="Brdtextmedindrag"/>
      </w:pPr>
      <w:r>
        <w:t xml:space="preserve">Enligt förslaget ska den som har gjort sig skyldig till upphovsrättsbrott eller varumärkesbrott av normalgraden dömas till böter eller fängelse i högst två år. Om brottet är grovt, döms för grovt upphovsrättsbrott eller grovt varumärkesbrott till fängelse i lägst sex månader och högst sex år. Vissa omständigheter ska beaktas särskilt vid bedömningen av om brottet är grovt, nämligen om gärningen har inneburit synnerligen kännbar skada, medfört betydande vinning eller annars varit av särskilt farlig art. </w:t>
      </w:r>
    </w:p>
    <w:p w14:paraId="61FD1F4C" w14:textId="77777777" w:rsidR="007E687D" w:rsidRDefault="00326A5F" w:rsidP="007E687D">
      <w:pPr>
        <w:pStyle w:val="Brdtextmedindrag"/>
      </w:pPr>
      <w:r>
        <w:t>Syftet med förslaget är att ge tillräckligt utrymme för att det ska vara möjligt att i de allvarligaste fallen av upphovsrättsbrott och varumärkes</w:t>
      </w:r>
      <w:r>
        <w:softHyphen/>
        <w:t xml:space="preserve">brott döma ut ett straff som står i proportion till brottets allvar. Däremot ska förslaget inte bidra till en mera allmän skärpning av straffen. </w:t>
      </w:r>
    </w:p>
    <w:p w14:paraId="46A69C3F" w14:textId="77777777" w:rsidR="007E687D" w:rsidRDefault="00326A5F" w:rsidP="007E687D">
      <w:pPr>
        <w:pStyle w:val="Brdtextmedindrag"/>
      </w:pPr>
      <w:r>
        <w:t xml:space="preserve">För att få en mer ändamålsenlig tillämpning föreslår utredningen nya förutsättningar för allmänt åtal vid upphovsrättsbrott och varumärkesbrott. Åklagare ska få </w:t>
      </w:r>
      <w:proofErr w:type="gramStart"/>
      <w:r>
        <w:t>väcka åtal</w:t>
      </w:r>
      <w:proofErr w:type="gramEnd"/>
      <w:r>
        <w:t xml:space="preserve"> när detta är påkallat från allmän synpunkt.</w:t>
      </w:r>
    </w:p>
    <w:p w14:paraId="00C4FD79" w14:textId="77777777" w:rsidR="007E687D" w:rsidRDefault="00326A5F" w:rsidP="007E687D">
      <w:pPr>
        <w:pStyle w:val="Brdtextmedindrag"/>
      </w:pPr>
      <w:r>
        <w:t>Utredningen föreslår slutligen att all slags egendom – och inte bara före</w:t>
      </w:r>
      <w:r>
        <w:softHyphen/>
        <w:t xml:space="preserve">mål – som kan förverkas enligt upphovsrättslagen och varumärkeslagen ska kunna tas i beslag. Detta förslag kommer att få betydelse för det brottsförebyggande arbetet. Den pågående brottsligheten försvåras så att den inte kan fortsätta ända till dess att ett lagakraftvunnet beslut om att egendomen ska förverkas kan verkställas, något som kan dröja flera år. I förslaget ligger att ett förverkande av rätten till ett domännamn, som används som hjälpmedel vid brott, kan säkerställas med ett beslag på samma sätt som i dag gäller i fråga om beslag för att säkerställa en civilrättslig skyddsåtgärd om förstörande av rätten till ett domännamn. </w:t>
      </w:r>
    </w:p>
    <w:p w14:paraId="57652BAC" w14:textId="7AEB85DE" w:rsidR="007E687D" w:rsidRPr="00F666A8" w:rsidRDefault="00326A5F" w:rsidP="007E687D">
      <w:pPr>
        <w:pStyle w:val="Brdtext"/>
        <w:sectPr w:rsidR="007E687D" w:rsidRPr="00F666A8" w:rsidSect="00155500">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1" w:header="0" w:footer="709" w:gutter="0"/>
          <w:cols w:space="708"/>
          <w:docGrid w:linePitch="360"/>
        </w:sectPr>
      </w:pPr>
      <w:r>
        <w:t>Ändringarna föreslås träda i kraft den 1 juli 2019.</w:t>
      </w:r>
    </w:p>
    <w:p w14:paraId="5E7E1A1B" w14:textId="06CCC800" w:rsidR="00110C85" w:rsidRDefault="00326A5F" w:rsidP="007E687D">
      <w:pPr>
        <w:pStyle w:val="Bilagarubrik"/>
      </w:pPr>
      <w:bookmarkStart w:id="101" w:name="_Toc34297826"/>
      <w:bookmarkStart w:id="102" w:name="_Toc36716761"/>
      <w:r>
        <w:lastRenderedPageBreak/>
        <w:t>Betänkandets lagförslag (SOU 2018:6)</w:t>
      </w:r>
      <w:bookmarkEnd w:id="101"/>
      <w:bookmarkEnd w:id="102"/>
    </w:p>
    <w:p w14:paraId="7921607E" w14:textId="3D292755" w:rsidR="007E687D" w:rsidRDefault="00326A5F" w:rsidP="007C229B">
      <w:pPr>
        <w:pStyle w:val="Rubrik1utannumrering"/>
        <w:spacing w:before="0"/>
      </w:pPr>
      <w:r>
        <w:t>Förslag till lag om ändring i lagen (1960:729) om upphovsrätt till litterära och konstnärliga verk</w:t>
      </w:r>
    </w:p>
    <w:p w14:paraId="6ED6AC5C" w14:textId="41505E90" w:rsidR="007E687D" w:rsidRDefault="00326A5F" w:rsidP="007E687D">
      <w:pPr>
        <w:pStyle w:val="Brdtextmedindrag"/>
      </w:pPr>
      <w:r>
        <w:t>Härigenom föreskrivs att 53, 53 a, 55 och 59 §§ lagen (1960:729) om upphovsrätt till litterära och konstnärliga verk ska ha följande lydelse.</w:t>
      </w:r>
    </w:p>
    <w:p w14:paraId="43489966" w14:textId="6A38BADD" w:rsidR="007E687D"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5039F767" w14:textId="77777777" w:rsidTr="00AE41F9">
        <w:tc>
          <w:tcPr>
            <w:tcW w:w="2500" w:type="pct"/>
            <w:shd w:val="clear" w:color="auto" w:fill="auto"/>
            <w:tcMar>
              <w:left w:w="0" w:type="dxa"/>
            </w:tcMar>
          </w:tcPr>
          <w:p w14:paraId="4E752E9D"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008A2F01" w14:textId="77777777" w:rsidR="007E687D" w:rsidRPr="005B0E77" w:rsidRDefault="00326A5F" w:rsidP="007E687D">
            <w:pPr>
              <w:pStyle w:val="Brdtext"/>
              <w:rPr>
                <w:i/>
              </w:rPr>
            </w:pPr>
            <w:r w:rsidRPr="005B0E77">
              <w:rPr>
                <w:i/>
              </w:rPr>
              <w:t>Föreslagen lydelse</w:t>
            </w:r>
          </w:p>
        </w:tc>
      </w:tr>
    </w:tbl>
    <w:p w14:paraId="42EA2F43" w14:textId="77777777" w:rsidR="007E687D" w:rsidRDefault="007E687D" w:rsidP="007E687D">
      <w:pPr>
        <w:pStyle w:val="Brdtext"/>
        <w:jc w:val="center"/>
      </w:pPr>
    </w:p>
    <w:p w14:paraId="3B5B9ABB" w14:textId="08731B47" w:rsidR="007E687D" w:rsidRDefault="00326A5F" w:rsidP="007E687D">
      <w:pPr>
        <w:pStyle w:val="Brdtext"/>
        <w:jc w:val="center"/>
      </w:pPr>
      <w:r>
        <w:t>53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7E687D" w14:paraId="16FAE4E2" w14:textId="77777777" w:rsidTr="00AE41F9">
        <w:tc>
          <w:tcPr>
            <w:tcW w:w="2500" w:type="pct"/>
            <w:shd w:val="clear" w:color="auto" w:fill="auto"/>
            <w:tcMar>
              <w:left w:w="0" w:type="dxa"/>
            </w:tcMar>
          </w:tcPr>
          <w:p w14:paraId="444BCC9A" w14:textId="70CF375D" w:rsidR="007E687D" w:rsidRDefault="00326A5F" w:rsidP="007E687D">
            <w:pPr>
              <w:pStyle w:val="Brdtextmedindrag"/>
            </w:pPr>
            <w:r w:rsidRPr="00E7176B">
              <w:t>Den som beträffande ett litterärt eller konstnärligt verk vidtar åtgär</w:t>
            </w:r>
            <w:r>
              <w:softHyphen/>
            </w:r>
            <w:r w:rsidRPr="00E7176B">
              <w:t>der, som innebär intrång i den till verket enligt 1 och 2 kap. knutna upphovsrätten eller som strider mot föreskrift enligt 41 § andra stycket eller mot 50 §, döms, om det sker uppsåtligen eller av grov oaktsam</w:t>
            </w:r>
            <w:r>
              <w:softHyphen/>
            </w:r>
            <w:r w:rsidRPr="00E7176B">
              <w:t>het, till böter eller fängelse i högst två år.</w:t>
            </w:r>
          </w:p>
        </w:tc>
        <w:tc>
          <w:tcPr>
            <w:tcW w:w="2500" w:type="pct"/>
            <w:shd w:val="clear" w:color="auto" w:fill="auto"/>
            <w:tcMar>
              <w:right w:w="0" w:type="dxa"/>
            </w:tcMar>
          </w:tcPr>
          <w:p w14:paraId="2AF51387" w14:textId="588BF0AE" w:rsidR="007E687D" w:rsidRDefault="00326A5F" w:rsidP="007E687D">
            <w:pPr>
              <w:pStyle w:val="Brdtextmedindrag"/>
            </w:pPr>
            <w:r w:rsidRPr="00E7176B">
              <w:t>Den som beträffande ett litterärt eller konstnärligt verk vidtar åtgär</w:t>
            </w:r>
            <w:r>
              <w:softHyphen/>
            </w:r>
            <w:r w:rsidRPr="00E7176B">
              <w:t>der, som innebär intrång i den till verket enligt 1 och 2 kap. knutna upphovsrätten eller som strider mot föreskrift enligt 41 § andra stycket eller mot 50 §, döms, om det sker uppsåtligen eller av grov oaktsam</w:t>
            </w:r>
            <w:r>
              <w:softHyphen/>
            </w:r>
            <w:r w:rsidRPr="00E7176B">
              <w:t xml:space="preserve">het, </w:t>
            </w:r>
            <w:r w:rsidRPr="00D1142D">
              <w:rPr>
                <w:i/>
              </w:rPr>
              <w:t xml:space="preserve">för </w:t>
            </w:r>
            <w:r w:rsidRPr="00D1142D">
              <w:rPr>
                <w:i/>
                <w:u w:val="single"/>
              </w:rPr>
              <w:t>upphovsrättsbrott</w:t>
            </w:r>
            <w:r w:rsidRPr="00E7176B">
              <w:t xml:space="preserve"> till böter eller fängelse i högst två år. </w:t>
            </w:r>
            <w:r w:rsidRPr="0020644C">
              <w:rPr>
                <w:i/>
              </w:rPr>
              <w:t>Detta gäller också om någon till Sverige för spridning till allmänheten för in exemplar av verk, där exemplaret har framställts utomlands under sådana omständigheter att en sådan framställning här skulle ha varit straffbar enligt vad som sägs i första meningen.</w:t>
            </w:r>
          </w:p>
        </w:tc>
      </w:tr>
      <w:tr w:rsidR="007E687D" w14:paraId="70ABB224" w14:textId="77777777" w:rsidTr="00AE41F9">
        <w:tc>
          <w:tcPr>
            <w:tcW w:w="2500" w:type="pct"/>
            <w:shd w:val="clear" w:color="auto" w:fill="auto"/>
            <w:tcMar>
              <w:left w:w="0" w:type="dxa"/>
            </w:tcMar>
          </w:tcPr>
          <w:p w14:paraId="0F806393" w14:textId="77777777" w:rsidR="007E687D" w:rsidRDefault="007E687D" w:rsidP="007E687D">
            <w:pPr>
              <w:pStyle w:val="Brdtextmedindrag"/>
            </w:pPr>
          </w:p>
        </w:tc>
        <w:tc>
          <w:tcPr>
            <w:tcW w:w="2500" w:type="pct"/>
            <w:shd w:val="clear" w:color="auto" w:fill="auto"/>
            <w:tcMar>
              <w:right w:w="0" w:type="dxa"/>
            </w:tcMar>
          </w:tcPr>
          <w:p w14:paraId="4B78B45A" w14:textId="0B9D33D5" w:rsidR="007E687D" w:rsidRDefault="00326A5F" w:rsidP="007E687D">
            <w:pPr>
              <w:pStyle w:val="Brdtextmedindrag"/>
            </w:pPr>
            <w:r w:rsidRPr="0020644C">
              <w:rPr>
                <w:i/>
              </w:rPr>
              <w:t xml:space="preserve">Om brottet är grovt, döms för grovt </w:t>
            </w:r>
            <w:r w:rsidRPr="0020644C">
              <w:rPr>
                <w:i/>
                <w:u w:val="single"/>
              </w:rPr>
              <w:t>upphovsrättsbrott</w:t>
            </w:r>
            <w:r w:rsidRPr="0020644C">
              <w:rPr>
                <w:i/>
              </w:rPr>
              <w:t xml:space="preserve"> till fängel</w:t>
            </w:r>
            <w:r>
              <w:rPr>
                <w:i/>
              </w:rPr>
              <w:softHyphen/>
            </w:r>
            <w:r w:rsidRPr="0020644C">
              <w:rPr>
                <w:i/>
              </w:rPr>
              <w:t>se i lägst sex månader och högst sex år. Vid bedömningen av om brottet är grovt ska det särskilt beaktas om gärningen har inneburit synner</w:t>
            </w:r>
            <w:r>
              <w:rPr>
                <w:i/>
              </w:rPr>
              <w:softHyphen/>
            </w:r>
            <w:r w:rsidRPr="0020644C">
              <w:rPr>
                <w:i/>
              </w:rPr>
              <w:t>ligen kännbar skada, medfört bety</w:t>
            </w:r>
            <w:r>
              <w:rPr>
                <w:i/>
              </w:rPr>
              <w:softHyphen/>
            </w:r>
            <w:r w:rsidRPr="0020644C">
              <w:rPr>
                <w:i/>
              </w:rPr>
              <w:t>dande vinning eller annars varit av särskilt farlig art.</w:t>
            </w:r>
          </w:p>
        </w:tc>
      </w:tr>
      <w:tr w:rsidR="007E687D" w14:paraId="28FEE621" w14:textId="77777777" w:rsidTr="00AE41F9">
        <w:tc>
          <w:tcPr>
            <w:tcW w:w="2500" w:type="pct"/>
            <w:shd w:val="clear" w:color="auto" w:fill="auto"/>
            <w:tcMar>
              <w:left w:w="0" w:type="dxa"/>
            </w:tcMar>
          </w:tcPr>
          <w:p w14:paraId="3302E739" w14:textId="621977F7" w:rsidR="007E687D" w:rsidRPr="002B4E0F" w:rsidRDefault="00326A5F" w:rsidP="002B4E0F">
            <w:pPr>
              <w:pStyle w:val="Brdtextmedindrag"/>
              <w:rPr>
                <w:spacing w:val="-4"/>
              </w:rPr>
            </w:pPr>
            <w:r w:rsidRPr="00E7176B">
              <w:t xml:space="preserve">Den som för sitt enskilda bruk kopierar ett datorprogram som är utgivet eller av vilket exemplar har överlåtits med upphovsmannens samtycke, </w:t>
            </w:r>
            <w:r w:rsidRPr="0020644C">
              <w:rPr>
                <w:i/>
              </w:rPr>
              <w:t>skall</w:t>
            </w:r>
            <w:r w:rsidRPr="00E7176B">
              <w:t xml:space="preserve"> inte dömas till an</w:t>
            </w:r>
            <w:r>
              <w:softHyphen/>
            </w:r>
            <w:r w:rsidRPr="00E7176B">
              <w:t>svar, om förlagan för kopieringen</w:t>
            </w:r>
            <w:r>
              <w:t xml:space="preserve"> inte används i näringsverksamhet </w:t>
            </w:r>
            <w:r>
              <w:lastRenderedPageBreak/>
              <w:t>eller offentlig verksamhet och han eller hon inte utnyttjar framställda exemplar av datorprogrammet för annat ändamål än sitt enskilda bruk. Den som för sitt enskilda bruk framställer exemplar i digital form av en offentliggjord sammanställ</w:t>
            </w:r>
            <w:r>
              <w:softHyphen/>
              <w:t xml:space="preserve">ning i digital form </w:t>
            </w:r>
            <w:r w:rsidRPr="00C80322">
              <w:rPr>
                <w:i/>
                <w:spacing w:val="-4"/>
              </w:rPr>
              <w:t>skall</w:t>
            </w:r>
            <w:r w:rsidRPr="00C80322">
              <w:rPr>
                <w:spacing w:val="-4"/>
              </w:rPr>
              <w:t xml:space="preserve"> under de förutsättningar som nyss nämnts inte dömas till ansvar.</w:t>
            </w:r>
          </w:p>
        </w:tc>
        <w:tc>
          <w:tcPr>
            <w:tcW w:w="2500" w:type="pct"/>
            <w:shd w:val="clear" w:color="auto" w:fill="auto"/>
            <w:tcMar>
              <w:right w:w="0" w:type="dxa"/>
            </w:tcMar>
          </w:tcPr>
          <w:p w14:paraId="116D4BBA" w14:textId="1972D585" w:rsidR="007E687D" w:rsidRDefault="00326A5F" w:rsidP="007E687D">
            <w:pPr>
              <w:pStyle w:val="Brdtextmedindrag"/>
            </w:pPr>
            <w:r w:rsidRPr="00E7176B">
              <w:lastRenderedPageBreak/>
              <w:t xml:space="preserve">Den som för sitt enskilda bruk kopierar ett datorprogram som är utgivet eller av vilket exemplar har överlåtits med upphovsmannens samtycke, </w:t>
            </w:r>
            <w:r w:rsidRPr="0020644C">
              <w:rPr>
                <w:i/>
              </w:rPr>
              <w:t>ska</w:t>
            </w:r>
            <w:r w:rsidRPr="00E7176B">
              <w:t xml:space="preserve"> inte dömas till an</w:t>
            </w:r>
            <w:r>
              <w:softHyphen/>
            </w:r>
            <w:r w:rsidRPr="00E7176B">
              <w:t xml:space="preserve">svar, om förlagan för kopieringen inte används i näringsverksamhet </w:t>
            </w:r>
            <w:r w:rsidRPr="00E7176B">
              <w:lastRenderedPageBreak/>
              <w:t>eller offentlig verksamhet och han eller hon inte utnyttjar framställda exemplar av datorprogrammet för annat ändamål än sitt enskilda bruk. Den som för sitt enskilda bruk framställer exemplar i digital form av en offentliggjord sammanställ</w:t>
            </w:r>
            <w:r>
              <w:softHyphen/>
            </w:r>
            <w:r w:rsidRPr="00E7176B">
              <w:t xml:space="preserve">ning i digital form </w:t>
            </w:r>
            <w:r w:rsidRPr="0020644C">
              <w:rPr>
                <w:i/>
              </w:rPr>
              <w:t>ska</w:t>
            </w:r>
            <w:r w:rsidRPr="00E7176B">
              <w:t xml:space="preserve"> under de förutsättningar som nyss nämnts inte dömas till ansvar.</w:t>
            </w:r>
          </w:p>
        </w:tc>
      </w:tr>
      <w:tr w:rsidR="00771EFF" w14:paraId="0A4EC37D" w14:textId="20A6ECCD" w:rsidTr="00771EFF">
        <w:tc>
          <w:tcPr>
            <w:tcW w:w="2500" w:type="pct"/>
            <w:shd w:val="clear" w:color="auto" w:fill="auto"/>
            <w:tcMar>
              <w:left w:w="0" w:type="dxa"/>
            </w:tcMar>
          </w:tcPr>
          <w:p w14:paraId="6C8375E5" w14:textId="3A964E40" w:rsidR="00771EFF" w:rsidRDefault="00771EFF" w:rsidP="007E687D">
            <w:pPr>
              <w:pStyle w:val="Brdtextmedindrag"/>
            </w:pPr>
            <w:bookmarkStart w:id="103" w:name="_Hlk35265332"/>
            <w:r w:rsidRPr="00395259">
              <w:rPr>
                <w:i/>
              </w:rPr>
              <w:lastRenderedPageBreak/>
              <w:t>Vad som sägs i första stycket gäller också, om någon till Sverige för spridning till allmänheten för in exemplar av verk, där exemplaret framställts utomlands under så</w:t>
            </w:r>
            <w:r>
              <w:rPr>
                <w:i/>
              </w:rPr>
              <w:softHyphen/>
            </w:r>
            <w:r w:rsidRPr="00395259">
              <w:rPr>
                <w:i/>
              </w:rPr>
              <w:t>dana omständigheter att en sådan framställning här skulle ha varit straffbar enligt vad som sägs i det stycket</w:t>
            </w:r>
            <w:r>
              <w:rPr>
                <w:i/>
              </w:rPr>
              <w:t>.</w:t>
            </w:r>
          </w:p>
        </w:tc>
        <w:tc>
          <w:tcPr>
            <w:tcW w:w="2500" w:type="pct"/>
            <w:shd w:val="clear" w:color="auto" w:fill="auto"/>
          </w:tcPr>
          <w:p w14:paraId="3ED73FC7" w14:textId="77777777" w:rsidR="00771EFF" w:rsidRDefault="00771EFF" w:rsidP="007E687D">
            <w:pPr>
              <w:pStyle w:val="Brdtextmedindrag"/>
            </w:pPr>
          </w:p>
        </w:tc>
      </w:tr>
      <w:tr w:rsidR="00771EFF" w14:paraId="4F548E7E" w14:textId="77777777" w:rsidTr="00BD14B6">
        <w:tc>
          <w:tcPr>
            <w:tcW w:w="5000" w:type="pct"/>
            <w:gridSpan w:val="2"/>
            <w:shd w:val="clear" w:color="auto" w:fill="auto"/>
            <w:tcMar>
              <w:left w:w="0" w:type="dxa"/>
              <w:right w:w="0" w:type="dxa"/>
            </w:tcMar>
          </w:tcPr>
          <w:p w14:paraId="478EE0D8" w14:textId="2BE08D9E" w:rsidR="00771EFF" w:rsidRPr="00D92631" w:rsidRDefault="00771EFF" w:rsidP="007E687D">
            <w:pPr>
              <w:pStyle w:val="Brdtextmedindrag"/>
            </w:pPr>
            <w:r w:rsidRPr="00D92631">
              <w:t>Den som har överträtt ett vitesförbud enligt 53 b § får inte dömas till ansvar för intrång som omfattas av förbudet</w:t>
            </w:r>
            <w:r>
              <w:t>.</w:t>
            </w:r>
          </w:p>
        </w:tc>
      </w:tr>
      <w:tr w:rsidR="007E687D" w14:paraId="3C116BA8" w14:textId="77777777" w:rsidTr="00AE41F9">
        <w:tc>
          <w:tcPr>
            <w:tcW w:w="2500" w:type="pct"/>
            <w:shd w:val="clear" w:color="auto" w:fill="auto"/>
            <w:tcMar>
              <w:left w:w="0" w:type="dxa"/>
            </w:tcMar>
          </w:tcPr>
          <w:p w14:paraId="654A7B47" w14:textId="70BA6497" w:rsidR="007E687D" w:rsidRDefault="00326A5F" w:rsidP="007E687D">
            <w:pPr>
              <w:pStyle w:val="Brdtextmedindrag"/>
            </w:pPr>
            <w:r w:rsidRPr="00D92631">
              <w:t xml:space="preserve">För försök eller förberedelse till brott som avses i första </w:t>
            </w:r>
            <w:r w:rsidRPr="0020644C">
              <w:rPr>
                <w:i/>
              </w:rPr>
              <w:t>och tredje styckena</w:t>
            </w:r>
            <w:r w:rsidRPr="00D92631">
              <w:t xml:space="preserve"> döms till ansvar enligt 23</w:t>
            </w:r>
            <w:r>
              <w:t> </w:t>
            </w:r>
            <w:r w:rsidRPr="00D92631">
              <w:t>kap. brottsbalken.</w:t>
            </w:r>
          </w:p>
        </w:tc>
        <w:tc>
          <w:tcPr>
            <w:tcW w:w="2500" w:type="pct"/>
            <w:shd w:val="clear" w:color="auto" w:fill="auto"/>
            <w:tcMar>
              <w:right w:w="0" w:type="dxa"/>
            </w:tcMar>
          </w:tcPr>
          <w:p w14:paraId="7568444E" w14:textId="39B1D6CA" w:rsidR="007E687D" w:rsidRDefault="00326A5F" w:rsidP="007E687D">
            <w:pPr>
              <w:pStyle w:val="Brdtextmedindrag"/>
            </w:pPr>
            <w:r w:rsidRPr="00D92631">
              <w:t xml:space="preserve">För försök eller förberedelse till brott som avses i första </w:t>
            </w:r>
            <w:r w:rsidRPr="0020644C">
              <w:rPr>
                <w:i/>
              </w:rPr>
              <w:t xml:space="preserve">eller andra stycket </w:t>
            </w:r>
            <w:r w:rsidRPr="00D92631">
              <w:t xml:space="preserve">döms </w:t>
            </w:r>
            <w:r w:rsidRPr="0020644C">
              <w:rPr>
                <w:i/>
              </w:rPr>
              <w:t>det</w:t>
            </w:r>
            <w:r w:rsidRPr="00D92631">
              <w:t xml:space="preserve"> till ansvar enligt 23</w:t>
            </w:r>
            <w:r>
              <w:t> </w:t>
            </w:r>
            <w:r w:rsidRPr="00D92631">
              <w:t>kap. brottsbalken.</w:t>
            </w:r>
          </w:p>
        </w:tc>
      </w:tr>
      <w:bookmarkEnd w:id="103"/>
    </w:tbl>
    <w:p w14:paraId="322B667A" w14:textId="77777777" w:rsidR="007E687D" w:rsidRDefault="007E687D" w:rsidP="00980016">
      <w:pPr>
        <w:pStyle w:val="Brdtextmedindrag"/>
      </w:pPr>
    </w:p>
    <w:p w14:paraId="239F8AD7" w14:textId="764A834B" w:rsidR="007E687D" w:rsidRDefault="00326A5F" w:rsidP="007E687D">
      <w:pPr>
        <w:pStyle w:val="Brdtext"/>
        <w:jc w:val="center"/>
      </w:pPr>
      <w:r>
        <w:t>53</w:t>
      </w:r>
      <w:r w:rsidR="004A1C44">
        <w:t xml:space="preserve"> </w:t>
      </w:r>
      <w:r>
        <w:t>a §</w:t>
      </w:r>
      <w:r>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7E687D" w14:paraId="36482787" w14:textId="77777777" w:rsidTr="003F6CBA">
        <w:tc>
          <w:tcPr>
            <w:tcW w:w="2500" w:type="pct"/>
            <w:shd w:val="clear" w:color="auto" w:fill="auto"/>
            <w:tcMar>
              <w:left w:w="0" w:type="dxa"/>
            </w:tcMar>
          </w:tcPr>
          <w:p w14:paraId="3A9E1B85" w14:textId="10A1AD4E" w:rsidR="007E687D" w:rsidRDefault="00326A5F" w:rsidP="007E687D">
            <w:pPr>
              <w:pStyle w:val="Brdtextmedindrag"/>
            </w:pPr>
            <w:r w:rsidRPr="00D92631">
              <w:t xml:space="preserve">Egendom med avseende på vilken brott föreligger enligt denna lag </w:t>
            </w:r>
            <w:r w:rsidRPr="0020644C">
              <w:rPr>
                <w:i/>
              </w:rPr>
              <w:t>skall</w:t>
            </w:r>
            <w:r w:rsidRPr="00D92631">
              <w:t xml:space="preserve"> förklaras förverkad, om det inte är uppenbart oskäligt. I stället för egendomen får dess värde förklaras förverkat. Även utbyte av sådant brott </w:t>
            </w:r>
            <w:r w:rsidRPr="0020644C">
              <w:rPr>
                <w:i/>
              </w:rPr>
              <w:t>skall</w:t>
            </w:r>
            <w:r w:rsidRPr="00D92631">
              <w:t xml:space="preserve"> för</w:t>
            </w:r>
            <w:r>
              <w:softHyphen/>
            </w:r>
            <w:r w:rsidRPr="00D92631">
              <w:t>klaras förverkat, om det inte är uppenbart oskäligt. Detsamma gäller vad någon har tagit emot som ersättning för kostnader i samband med ett sådant brott, eller värdet av det mottagna, om mottagandet utgör brott enligt denna lag.</w:t>
            </w:r>
          </w:p>
        </w:tc>
        <w:tc>
          <w:tcPr>
            <w:tcW w:w="2500" w:type="pct"/>
            <w:shd w:val="clear" w:color="auto" w:fill="auto"/>
            <w:tcMar>
              <w:right w:w="0" w:type="dxa"/>
            </w:tcMar>
          </w:tcPr>
          <w:p w14:paraId="5E9286BF" w14:textId="25823159" w:rsidR="007E687D" w:rsidRDefault="00326A5F" w:rsidP="007E687D">
            <w:pPr>
              <w:pStyle w:val="Brdtextmedindrag"/>
            </w:pPr>
            <w:r w:rsidRPr="00D92631">
              <w:t xml:space="preserve">Egendom med avseende på vilken brott föreligger enligt denna lag </w:t>
            </w:r>
            <w:r w:rsidRPr="0020644C">
              <w:rPr>
                <w:i/>
              </w:rPr>
              <w:t>ska</w:t>
            </w:r>
            <w:r w:rsidRPr="00D92631">
              <w:t xml:space="preserve"> förklaras förverkad, om det inte är uppenbart oskäligt. I stället för egendomen får dess värde förklaras förverkat. Även utbyte av sådant brott </w:t>
            </w:r>
            <w:r w:rsidRPr="0020644C">
              <w:rPr>
                <w:i/>
              </w:rPr>
              <w:t>ska</w:t>
            </w:r>
            <w:r w:rsidRPr="00D92631">
              <w:t xml:space="preserve"> förklaras förverkat, om det inte är uppenbart oskäligt. Detsamma gäller vad någon har tagit emot som ersättning för kostnader i samband med ett sådant brott, eller värdet av det mottagna, om mottagandet utgör brott enligt denna lag</w:t>
            </w:r>
            <w:r>
              <w:t>.</w:t>
            </w:r>
          </w:p>
        </w:tc>
      </w:tr>
    </w:tbl>
    <w:p w14:paraId="09212D3B" w14:textId="538E4AAF" w:rsidR="007E687D" w:rsidRDefault="00326A5F" w:rsidP="00085EFF">
      <w:pPr>
        <w:pStyle w:val="Brdtextmedindrag"/>
      </w:pPr>
      <w:r w:rsidRPr="00D92631">
        <w:t>Egendom som har använts som hjälpmedel vid brott enligt denna lag får förklaras förverkad, om det behövs för att förebygga brott eller om det annars finns särskilda skäl. Detsamma gäller egendom som varit avsedd att användas som hjälpmedel vid ett sådant brott, om brottet har fullbordats eller om förfarandet har utgjort ett straffbart försök eller en straffbar förberedelse. I stället för egendomen får dess värde förklaras förverkat.</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229EE5F4" w14:textId="77777777" w:rsidTr="00975EA3">
        <w:tc>
          <w:tcPr>
            <w:tcW w:w="2500" w:type="pct"/>
            <w:shd w:val="clear" w:color="auto" w:fill="auto"/>
            <w:tcMar>
              <w:left w:w="0" w:type="dxa"/>
            </w:tcMar>
          </w:tcPr>
          <w:p w14:paraId="5ED9CB2F" w14:textId="77777777" w:rsidR="007E687D" w:rsidRDefault="007E687D" w:rsidP="007E687D">
            <w:pPr>
              <w:pStyle w:val="Brdtextmedindrag"/>
            </w:pPr>
          </w:p>
        </w:tc>
        <w:tc>
          <w:tcPr>
            <w:tcW w:w="2500" w:type="pct"/>
            <w:shd w:val="clear" w:color="auto" w:fill="auto"/>
            <w:tcMar>
              <w:right w:w="0" w:type="dxa"/>
            </w:tcMar>
          </w:tcPr>
          <w:p w14:paraId="6454C1E2" w14:textId="1D16FDB9" w:rsidR="007E687D" w:rsidRDefault="00326A5F" w:rsidP="007E687D">
            <w:pPr>
              <w:pStyle w:val="Brdtextmedindrag"/>
            </w:pPr>
            <w:r w:rsidRPr="0020644C">
              <w:rPr>
                <w:i/>
              </w:rPr>
              <w:t>Egendom får tas i beslag om det skäligen kan antas att egendomen ska förverkas enligt första eller andra stycket</w:t>
            </w:r>
            <w:r w:rsidRPr="000B780F">
              <w:t>.</w:t>
            </w:r>
          </w:p>
        </w:tc>
      </w:tr>
    </w:tbl>
    <w:p w14:paraId="44E875DE" w14:textId="77777777" w:rsidR="007E687D" w:rsidRDefault="007E687D" w:rsidP="008C728F">
      <w:pPr>
        <w:pStyle w:val="Brdtextmedindrag"/>
      </w:pPr>
    </w:p>
    <w:p w14:paraId="0E9F4AA0" w14:textId="2C005FB0" w:rsidR="007E687D" w:rsidRDefault="00326A5F" w:rsidP="007E687D">
      <w:pPr>
        <w:pStyle w:val="Brdtext"/>
        <w:jc w:val="center"/>
      </w:pPr>
      <w:r>
        <w:t>55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7E687D" w14:paraId="66DE6781" w14:textId="77777777" w:rsidTr="003F6CBA">
        <w:tc>
          <w:tcPr>
            <w:tcW w:w="2500" w:type="pct"/>
            <w:shd w:val="clear" w:color="auto" w:fill="auto"/>
            <w:tcMar>
              <w:left w:w="0" w:type="dxa"/>
            </w:tcMar>
          </w:tcPr>
          <w:p w14:paraId="0FFE91DA" w14:textId="72594FDF" w:rsidR="007E687D" w:rsidRDefault="00326A5F" w:rsidP="007E687D">
            <w:pPr>
              <w:pStyle w:val="Brdtextmedindrag"/>
            </w:pPr>
            <w:r w:rsidRPr="000B780F">
              <w:t>På yrkande av upphovsmannen eller hans eller hennes rättsinnehavare får domstolen, efter vad som är skäligt, besluta att egendom som ett intrång eller en överträdelse som avses i 53 § gäller ska återkallas från marknaden, ändras eller förstöras eller att någon annan åtgärd ska vidtas med den. Detsamma gäller i fråga om hjälp</w:t>
            </w:r>
            <w:r>
              <w:softHyphen/>
            </w:r>
            <w:r w:rsidRPr="000B780F">
              <w:t>medel som har använts eller varit avsett att användas vid intrånget eller överträdelsen.</w:t>
            </w:r>
          </w:p>
        </w:tc>
        <w:tc>
          <w:tcPr>
            <w:tcW w:w="2500" w:type="pct"/>
            <w:shd w:val="clear" w:color="auto" w:fill="auto"/>
            <w:tcMar>
              <w:right w:w="0" w:type="dxa"/>
            </w:tcMar>
          </w:tcPr>
          <w:p w14:paraId="342E14BD" w14:textId="675A2568" w:rsidR="007E687D" w:rsidRDefault="00326A5F" w:rsidP="007E687D">
            <w:pPr>
              <w:pStyle w:val="Brdtextmedindrag"/>
            </w:pPr>
            <w:r w:rsidRPr="000B780F">
              <w:t>På yrkande av upphovsmannen eller hans eller hennes rättsinnehavare får domstolen, efter vad som är skäligt, besluta att egendom som ett intrång eller en överträdelse som avses i 53 § gäller ska återkallas från marknaden, ändras eller förstöras eller att någon annan åtgärd ska vidtas med den. Detsamma gäller i fråga om hjälp</w:t>
            </w:r>
            <w:r>
              <w:softHyphen/>
            </w:r>
            <w:r w:rsidRPr="000B780F">
              <w:t xml:space="preserve">medel som har använts eller varit avsett att användas vid intrånget eller överträdelsen. </w:t>
            </w:r>
            <w:r w:rsidRPr="0020644C">
              <w:rPr>
                <w:i/>
              </w:rPr>
              <w:t>Det anförda gäller inte om det olagliga för</w:t>
            </w:r>
            <w:r>
              <w:rPr>
                <w:i/>
              </w:rPr>
              <w:softHyphen/>
            </w:r>
            <w:r w:rsidRPr="0020644C">
              <w:rPr>
                <w:i/>
              </w:rPr>
              <w:t>farandet bestått i utförande av byggnadsverk. Ett beslut om en åtgärd enligt första eller andra meningen får inte innebära att upphovsmannen eller hans eller hennes rättsinnehavare ska betala ersättning till den som åtgärden riktas mot. Åtgärden ska bekostas av svaranden om det inte finns särskilda skäl mot detta.</w:t>
            </w:r>
          </w:p>
        </w:tc>
      </w:tr>
      <w:tr w:rsidR="007E687D" w14:paraId="6759202E" w14:textId="77777777" w:rsidTr="003F6CBA">
        <w:tc>
          <w:tcPr>
            <w:tcW w:w="2500" w:type="pct"/>
            <w:shd w:val="clear" w:color="auto" w:fill="auto"/>
            <w:tcMar>
              <w:left w:w="0" w:type="dxa"/>
            </w:tcMar>
          </w:tcPr>
          <w:p w14:paraId="68C44807" w14:textId="77777777" w:rsidR="007E687D" w:rsidRPr="000B780F" w:rsidRDefault="007E687D" w:rsidP="007E687D">
            <w:pPr>
              <w:pStyle w:val="Brdtextmedindrag"/>
            </w:pPr>
          </w:p>
        </w:tc>
        <w:tc>
          <w:tcPr>
            <w:tcW w:w="2500" w:type="pct"/>
            <w:shd w:val="clear" w:color="auto" w:fill="auto"/>
            <w:tcMar>
              <w:right w:w="0" w:type="dxa"/>
            </w:tcMar>
          </w:tcPr>
          <w:p w14:paraId="4D0C2E4D" w14:textId="326989E5" w:rsidR="007E687D" w:rsidRPr="000B780F" w:rsidRDefault="00326A5F" w:rsidP="007E687D">
            <w:pPr>
              <w:pStyle w:val="Brdtextmedindrag"/>
            </w:pPr>
            <w:r w:rsidRPr="0020644C">
              <w:rPr>
                <w:i/>
              </w:rPr>
              <w:t>Egendom som avses i första stycket får, om brott enligt denna lag skäligen kan antas föreligga, tas i beslag. I fråga om ett sådant beslag tillämpas reglerna om beslag i brottmål i allmänhet</w:t>
            </w:r>
            <w:r w:rsidRPr="000B780F">
              <w:t>.</w:t>
            </w:r>
          </w:p>
        </w:tc>
      </w:tr>
      <w:tr w:rsidR="007E687D" w14:paraId="2997FD89" w14:textId="77777777" w:rsidTr="003F6CBA">
        <w:tc>
          <w:tcPr>
            <w:tcW w:w="2500" w:type="pct"/>
            <w:shd w:val="clear" w:color="auto" w:fill="auto"/>
            <w:tcMar>
              <w:left w:w="0" w:type="dxa"/>
            </w:tcMar>
          </w:tcPr>
          <w:p w14:paraId="5B3BDEAB" w14:textId="0A1B147B" w:rsidR="007E687D" w:rsidRPr="000B780F" w:rsidRDefault="00326A5F" w:rsidP="007E687D">
            <w:pPr>
              <w:pStyle w:val="Brdtextmedindrag"/>
            </w:pPr>
            <w:r w:rsidRPr="000B780F">
              <w:t xml:space="preserve">Bestämmelserna i första </w:t>
            </w:r>
            <w:r w:rsidRPr="0020644C">
              <w:rPr>
                <w:i/>
              </w:rPr>
              <w:t>stycket</w:t>
            </w:r>
            <w:r w:rsidRPr="000B780F">
              <w:t xml:space="preserve"> tillämpas också i fråga om försök eller förberedelse till intrång eller överträdelse som avses i 53 §.</w:t>
            </w:r>
          </w:p>
        </w:tc>
        <w:tc>
          <w:tcPr>
            <w:tcW w:w="2500" w:type="pct"/>
            <w:shd w:val="clear" w:color="auto" w:fill="auto"/>
            <w:tcMar>
              <w:right w:w="0" w:type="dxa"/>
            </w:tcMar>
          </w:tcPr>
          <w:p w14:paraId="22DA3E62" w14:textId="4BED70F3" w:rsidR="007E687D" w:rsidRPr="0020644C" w:rsidRDefault="00326A5F" w:rsidP="007E687D">
            <w:pPr>
              <w:pStyle w:val="Brdtextmedindrag"/>
              <w:rPr>
                <w:i/>
              </w:rPr>
            </w:pPr>
            <w:r w:rsidRPr="000B780F">
              <w:t xml:space="preserve">Bestämmelserna i första </w:t>
            </w:r>
            <w:r w:rsidRPr="0020644C">
              <w:rPr>
                <w:i/>
              </w:rPr>
              <w:t>och andra styckena</w:t>
            </w:r>
            <w:r w:rsidRPr="000B780F">
              <w:t xml:space="preserve"> tillämpas också i fråga om försök eller förberedelse till intrång eller överträdelse som avses i 53 §.</w:t>
            </w:r>
          </w:p>
        </w:tc>
      </w:tr>
      <w:tr w:rsidR="007E687D" w14:paraId="776AE5EE" w14:textId="77777777" w:rsidTr="003F6CBA">
        <w:tc>
          <w:tcPr>
            <w:tcW w:w="2500" w:type="pct"/>
            <w:shd w:val="clear" w:color="auto" w:fill="auto"/>
            <w:tcMar>
              <w:left w:w="0" w:type="dxa"/>
            </w:tcMar>
          </w:tcPr>
          <w:p w14:paraId="5F21D19D" w14:textId="2D62BA7A" w:rsidR="007E687D" w:rsidRPr="000B780F" w:rsidRDefault="00326A5F" w:rsidP="007E687D">
            <w:pPr>
              <w:pStyle w:val="Brdtextmedindrag"/>
            </w:pPr>
            <w:r w:rsidRPr="0020644C">
              <w:rPr>
                <w:i/>
              </w:rPr>
              <w:t>Bestämmelserna i första stycket gäller inte om det olagliga för</w:t>
            </w:r>
            <w:r>
              <w:rPr>
                <w:i/>
              </w:rPr>
              <w:softHyphen/>
            </w:r>
            <w:r w:rsidRPr="0020644C">
              <w:rPr>
                <w:i/>
              </w:rPr>
              <w:t>farandet bestått i utförande av byggnadsverk.</w:t>
            </w:r>
          </w:p>
        </w:tc>
        <w:tc>
          <w:tcPr>
            <w:tcW w:w="2500" w:type="pct"/>
            <w:shd w:val="clear" w:color="auto" w:fill="auto"/>
            <w:tcMar>
              <w:right w:w="0" w:type="dxa"/>
            </w:tcMar>
          </w:tcPr>
          <w:p w14:paraId="2F735AB0" w14:textId="77777777" w:rsidR="007E687D" w:rsidRPr="0020644C" w:rsidRDefault="007E687D" w:rsidP="007E687D">
            <w:pPr>
              <w:pStyle w:val="Brdtextmedindrag"/>
              <w:rPr>
                <w:i/>
              </w:rPr>
            </w:pPr>
          </w:p>
        </w:tc>
      </w:tr>
      <w:tr w:rsidR="007E687D" w14:paraId="424F84A2" w14:textId="77777777" w:rsidTr="003F6CBA">
        <w:tc>
          <w:tcPr>
            <w:tcW w:w="2500" w:type="pct"/>
            <w:shd w:val="clear" w:color="auto" w:fill="auto"/>
            <w:tcMar>
              <w:left w:w="0" w:type="dxa"/>
            </w:tcMar>
          </w:tcPr>
          <w:p w14:paraId="3F98B6B5" w14:textId="77777777" w:rsidR="007E687D" w:rsidRDefault="00326A5F" w:rsidP="007E687D">
            <w:pPr>
              <w:pStyle w:val="Brdtextmedindrag"/>
            </w:pPr>
            <w:r w:rsidRPr="0020644C">
              <w:rPr>
                <w:i/>
              </w:rPr>
              <w:t xml:space="preserve">Ett beslut om åtgärd enligt första stycket får inte innebära att upphovsmannen eller hans eller </w:t>
            </w:r>
            <w:r w:rsidRPr="0020644C">
              <w:rPr>
                <w:i/>
              </w:rPr>
              <w:lastRenderedPageBreak/>
              <w:t>hennes rättsinnehavare ska betala ersättning till den som åtgärden riktas mot</w:t>
            </w:r>
            <w:r>
              <w:t>.</w:t>
            </w:r>
          </w:p>
          <w:p w14:paraId="1356B083" w14:textId="60A6162B" w:rsidR="007E687D" w:rsidRPr="000B780F" w:rsidRDefault="00326A5F" w:rsidP="007E687D">
            <w:pPr>
              <w:pStyle w:val="Brdtextmedindrag"/>
            </w:pPr>
            <w:r w:rsidRPr="0020644C">
              <w:rPr>
                <w:i/>
              </w:rPr>
              <w:t>Åtgärder enligt första stycket ska bekostas av svaranden om det inte finns särskilda skäl mot detta.</w:t>
            </w:r>
          </w:p>
        </w:tc>
        <w:tc>
          <w:tcPr>
            <w:tcW w:w="2500" w:type="pct"/>
            <w:shd w:val="clear" w:color="auto" w:fill="auto"/>
            <w:tcMar>
              <w:right w:w="0" w:type="dxa"/>
            </w:tcMar>
          </w:tcPr>
          <w:p w14:paraId="7FBE4AFB" w14:textId="77777777" w:rsidR="007E687D" w:rsidRPr="0020644C" w:rsidRDefault="007E687D" w:rsidP="007E687D">
            <w:pPr>
              <w:pStyle w:val="Brdtextmedindrag"/>
              <w:rPr>
                <w:i/>
              </w:rPr>
            </w:pPr>
          </w:p>
        </w:tc>
      </w:tr>
      <w:tr w:rsidR="007E687D" w14:paraId="6171ECDC" w14:textId="77777777" w:rsidTr="003F6CBA">
        <w:tc>
          <w:tcPr>
            <w:tcW w:w="2500" w:type="pct"/>
            <w:shd w:val="clear" w:color="auto" w:fill="auto"/>
            <w:tcMar>
              <w:left w:w="0" w:type="dxa"/>
            </w:tcMar>
          </w:tcPr>
          <w:p w14:paraId="1AAE2F57" w14:textId="1C850914" w:rsidR="007E687D" w:rsidRPr="0020644C" w:rsidRDefault="00326A5F" w:rsidP="007E687D">
            <w:pPr>
              <w:pStyle w:val="Brdtextmedindrag"/>
              <w:rPr>
                <w:i/>
              </w:rPr>
            </w:pPr>
            <w:r w:rsidRPr="00605ACC">
              <w:t>Ett beslut som avses i denna para</w:t>
            </w:r>
            <w:r>
              <w:softHyphen/>
            </w:r>
            <w:r w:rsidRPr="00605ACC">
              <w:t>graf ska inte meddelas, om för</w:t>
            </w:r>
            <w:r>
              <w:softHyphen/>
            </w:r>
            <w:r w:rsidRPr="00605ACC">
              <w:t>verkande eller någon åtgärd till förebyggande av missbruk ska beslutas enligt 53 a § eller enligt brottsbalken.</w:t>
            </w:r>
          </w:p>
        </w:tc>
        <w:tc>
          <w:tcPr>
            <w:tcW w:w="2500" w:type="pct"/>
            <w:shd w:val="clear" w:color="auto" w:fill="auto"/>
            <w:tcMar>
              <w:right w:w="0" w:type="dxa"/>
            </w:tcMar>
          </w:tcPr>
          <w:p w14:paraId="275ACCDC" w14:textId="36BA0D06" w:rsidR="007E687D" w:rsidRPr="0020644C" w:rsidRDefault="00326A5F" w:rsidP="007E687D">
            <w:pPr>
              <w:pStyle w:val="Brdtextmedindrag"/>
              <w:rPr>
                <w:i/>
              </w:rPr>
            </w:pPr>
            <w:r w:rsidRPr="00605ACC">
              <w:t xml:space="preserve">Ett beslut som avses i denna paragraf ska inte meddelas, om förverkande eller någon åtgärd till förebyggande av missbruk ska beslutas enligt 53 a § </w:t>
            </w:r>
            <w:r w:rsidRPr="0020644C">
              <w:rPr>
                <w:i/>
              </w:rPr>
              <w:t>första eller andra stycket</w:t>
            </w:r>
            <w:r w:rsidRPr="00605ACC">
              <w:t xml:space="preserve"> eller enligt brotts</w:t>
            </w:r>
            <w:r>
              <w:softHyphen/>
            </w:r>
            <w:r w:rsidRPr="00605ACC">
              <w:t>balken.</w:t>
            </w:r>
          </w:p>
        </w:tc>
      </w:tr>
    </w:tbl>
    <w:p w14:paraId="7D35BFB0" w14:textId="77777777" w:rsidR="007E687D" w:rsidRDefault="007E687D" w:rsidP="00085EFF">
      <w:pPr>
        <w:pStyle w:val="Brdtextmedindrag"/>
      </w:pPr>
    </w:p>
    <w:p w14:paraId="280485CB" w14:textId="724B41D6" w:rsidR="007E687D" w:rsidRDefault="00326A5F" w:rsidP="007E687D">
      <w:pPr>
        <w:pStyle w:val="Brdtext"/>
        <w:jc w:val="center"/>
      </w:pPr>
      <w:r>
        <w:t>59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7E687D" w14:paraId="6B096D0D" w14:textId="77777777" w:rsidTr="003F6CBA">
        <w:tc>
          <w:tcPr>
            <w:tcW w:w="2500" w:type="pct"/>
            <w:shd w:val="clear" w:color="auto" w:fill="auto"/>
            <w:tcMar>
              <w:left w:w="0" w:type="dxa"/>
            </w:tcMar>
          </w:tcPr>
          <w:p w14:paraId="508D94F0" w14:textId="4A28EF71" w:rsidR="007E687D" w:rsidRDefault="00326A5F" w:rsidP="007E687D">
            <w:pPr>
              <w:pStyle w:val="Brdtextmedindrag"/>
            </w:pPr>
            <w:r w:rsidRPr="0020644C">
              <w:rPr>
                <w:i/>
              </w:rPr>
              <w:t>Brott som avses i 57 b § andra stycket får åtalas av åklagare endast om åtal är påkallat från allmän synpunkt</w:t>
            </w:r>
            <w:r w:rsidRPr="00E621BD">
              <w:t xml:space="preserve">. Brott </w:t>
            </w:r>
            <w:r w:rsidRPr="0020644C">
              <w:rPr>
                <w:i/>
              </w:rPr>
              <w:t>i övrigt</w:t>
            </w:r>
            <w:r w:rsidRPr="00E621BD">
              <w:t xml:space="preserve"> som avses i denna lag får åtalas av åklagare endast om </w:t>
            </w:r>
            <w:r w:rsidRPr="0020644C">
              <w:rPr>
                <w:i/>
              </w:rPr>
              <w:t>målsägande anger brottet till åtal eller</w:t>
            </w:r>
            <w:r w:rsidRPr="00E621BD">
              <w:t xml:space="preserve"> åtal är påkallat från allmän synpunkt.</w:t>
            </w:r>
          </w:p>
        </w:tc>
        <w:tc>
          <w:tcPr>
            <w:tcW w:w="2500" w:type="pct"/>
            <w:shd w:val="clear" w:color="auto" w:fill="auto"/>
            <w:tcMar>
              <w:right w:w="0" w:type="dxa"/>
            </w:tcMar>
          </w:tcPr>
          <w:p w14:paraId="62978D02" w14:textId="1F7691A0" w:rsidR="007E687D" w:rsidRDefault="00326A5F" w:rsidP="007E687D">
            <w:pPr>
              <w:pStyle w:val="Brdtextmedindrag"/>
            </w:pPr>
            <w:r w:rsidRPr="00E621BD">
              <w:t>Brott som avses i denna lag får åtalas av åklagare endast om åtal är påkallat från allmän synpunkt.</w:t>
            </w:r>
          </w:p>
        </w:tc>
      </w:tr>
    </w:tbl>
    <w:p w14:paraId="3679D18E" w14:textId="77777777" w:rsidR="007E687D" w:rsidRDefault="00326A5F" w:rsidP="007E687D">
      <w:pPr>
        <w:pStyle w:val="Brdtextmedindrag"/>
      </w:pPr>
      <w:r w:rsidRPr="00E621BD">
        <w:t>Överträdelse av 3 § eller av föreskrift enligt 41 § andra stycket får alltid beivras av upphovsmannens efterlevande make, släktingar i rätt upp- och nedstigande led eller syskon.</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6359D20D" w14:textId="77777777" w:rsidTr="00975EA3">
        <w:tc>
          <w:tcPr>
            <w:tcW w:w="2500" w:type="pct"/>
            <w:shd w:val="clear" w:color="auto" w:fill="auto"/>
            <w:tcMar>
              <w:left w:w="0" w:type="dxa"/>
            </w:tcMar>
          </w:tcPr>
          <w:p w14:paraId="30D48330" w14:textId="2EA81A9C" w:rsidR="007E687D" w:rsidRDefault="00326A5F" w:rsidP="007E687D">
            <w:pPr>
              <w:pStyle w:val="Brdtextmedindrag"/>
            </w:pPr>
            <w:r w:rsidRPr="0020644C">
              <w:rPr>
                <w:i/>
              </w:rPr>
              <w:t>Egendom som avses i 55 § får, om brott enligt denna lag skäligen kan antas föreligga, tas i beslag. I fråga om ett sådant beslag tilläm</w:t>
            </w:r>
            <w:r>
              <w:rPr>
                <w:i/>
              </w:rPr>
              <w:softHyphen/>
            </w:r>
            <w:r w:rsidRPr="0020644C">
              <w:rPr>
                <w:i/>
              </w:rPr>
              <w:t>pas reglerna om beslag i brottmål i allmänhet</w:t>
            </w:r>
            <w:r w:rsidRPr="00E621BD">
              <w:t>.</w:t>
            </w:r>
          </w:p>
        </w:tc>
        <w:tc>
          <w:tcPr>
            <w:tcW w:w="2500" w:type="pct"/>
            <w:shd w:val="clear" w:color="auto" w:fill="auto"/>
            <w:tcMar>
              <w:right w:w="0" w:type="dxa"/>
            </w:tcMar>
          </w:tcPr>
          <w:p w14:paraId="63B9A0C7" w14:textId="77777777" w:rsidR="007E687D" w:rsidRDefault="007E687D" w:rsidP="007E687D">
            <w:pPr>
              <w:pStyle w:val="Brdtextmedindrag"/>
            </w:pPr>
          </w:p>
        </w:tc>
      </w:tr>
    </w:tbl>
    <w:p w14:paraId="6981D89D" w14:textId="77777777" w:rsidR="007E687D" w:rsidRPr="00811E52" w:rsidRDefault="00326A5F" w:rsidP="00811E52">
      <w:pPr>
        <w:pStyle w:val="Slutstreck"/>
      </w:pPr>
      <w:r w:rsidRPr="00811E52">
        <w:t>                      </w:t>
      </w:r>
    </w:p>
    <w:p w14:paraId="355FE696" w14:textId="25D97A36" w:rsidR="007E687D" w:rsidRDefault="00326A5F" w:rsidP="007E687D">
      <w:pPr>
        <w:pStyle w:val="Brdtextmedindrag"/>
      </w:pPr>
      <w:r w:rsidRPr="00EE4E96">
        <w:t>Denna lag träder i kraft den 1 juli 2019.</w:t>
      </w:r>
    </w:p>
    <w:p w14:paraId="102D902E" w14:textId="77777777" w:rsidR="007E687D" w:rsidRDefault="007E687D" w:rsidP="007E687D">
      <w:pPr>
        <w:pStyle w:val="Brdtextmedindrag"/>
        <w:sectPr w:rsidR="007E687D" w:rsidSect="00155500">
          <w:headerReference w:type="even" r:id="rId69"/>
          <w:headerReference w:type="default" r:id="rId70"/>
          <w:footerReference w:type="even" r:id="rId71"/>
          <w:footerReference w:type="default" r:id="rId72"/>
          <w:headerReference w:type="first" r:id="rId73"/>
          <w:footerReference w:type="first" r:id="rId74"/>
          <w:footnotePr>
            <w:numRestart w:val="eachSect"/>
          </w:footnotePr>
          <w:pgSz w:w="9356" w:h="13721" w:code="9"/>
          <w:pgMar w:top="794" w:right="2438" w:bottom="1191" w:left="1021" w:header="0" w:footer="709" w:gutter="0"/>
          <w:cols w:space="708"/>
          <w:docGrid w:linePitch="360"/>
        </w:sectPr>
      </w:pPr>
    </w:p>
    <w:p w14:paraId="23323ED0" w14:textId="53B0BD20" w:rsidR="007E687D" w:rsidRDefault="00326A5F" w:rsidP="007C229B">
      <w:pPr>
        <w:pStyle w:val="Rubrik1utannumrering"/>
        <w:spacing w:before="0"/>
      </w:pPr>
      <w:r>
        <w:lastRenderedPageBreak/>
        <w:t>Förslag till lag om ändring i varumärkeslagen (2010:1877)</w:t>
      </w:r>
    </w:p>
    <w:p w14:paraId="3E545A9A" w14:textId="100BCCE0" w:rsidR="007E687D" w:rsidRDefault="00326A5F" w:rsidP="007E687D">
      <w:pPr>
        <w:pStyle w:val="Brdtextmedindrag"/>
      </w:pPr>
      <w:r w:rsidRPr="00214FAB">
        <w:t>Härigenom föreskrivs att 8 kap. 1, 2 och 7 §§ varumärkeslagen (2010:1877) ska ha följande lydelse</w:t>
      </w:r>
      <w:r>
        <w:t>.</w:t>
      </w:r>
    </w:p>
    <w:p w14:paraId="2FBF693E" w14:textId="77777777" w:rsidR="007E687D"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0B60FF84" w14:textId="77777777" w:rsidTr="00AE41F9">
        <w:tc>
          <w:tcPr>
            <w:tcW w:w="2500" w:type="pct"/>
            <w:shd w:val="clear" w:color="auto" w:fill="auto"/>
            <w:tcMar>
              <w:left w:w="0" w:type="dxa"/>
            </w:tcMar>
          </w:tcPr>
          <w:p w14:paraId="49F2BFC5"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00B3C389" w14:textId="77777777" w:rsidR="007E687D" w:rsidRPr="005B0E77" w:rsidRDefault="00326A5F" w:rsidP="007E687D">
            <w:pPr>
              <w:pStyle w:val="Brdtext"/>
              <w:rPr>
                <w:i/>
              </w:rPr>
            </w:pPr>
            <w:r w:rsidRPr="005B0E77">
              <w:rPr>
                <w:i/>
              </w:rPr>
              <w:t>Föreslagen lydelse</w:t>
            </w:r>
          </w:p>
        </w:tc>
      </w:tr>
    </w:tbl>
    <w:p w14:paraId="23372CE5" w14:textId="11F05FB8" w:rsidR="007E687D" w:rsidRDefault="00326A5F" w:rsidP="007E687D">
      <w:pPr>
        <w:pStyle w:val="Brdtext"/>
        <w:spacing w:before="230"/>
        <w:jc w:val="center"/>
        <w:rPr>
          <w:b/>
        </w:rPr>
      </w:pPr>
      <w:r>
        <w:rPr>
          <w:b/>
        </w:rPr>
        <w:t>8 kap.</w:t>
      </w:r>
    </w:p>
    <w:p w14:paraId="16C2062D" w14:textId="2530168E" w:rsidR="007E687D" w:rsidRDefault="00326A5F" w:rsidP="007E687D">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1BD6DDD9" w14:textId="77777777" w:rsidTr="00AE41F9">
        <w:tc>
          <w:tcPr>
            <w:tcW w:w="2500" w:type="pct"/>
            <w:shd w:val="clear" w:color="auto" w:fill="auto"/>
            <w:tcMar>
              <w:left w:w="0" w:type="dxa"/>
            </w:tcMar>
          </w:tcPr>
          <w:p w14:paraId="2C73B84A" w14:textId="4EF7FE13" w:rsidR="007E687D" w:rsidRDefault="00326A5F" w:rsidP="007E687D">
            <w:pPr>
              <w:pStyle w:val="Brdtextmedindrag"/>
            </w:pPr>
            <w:r w:rsidRPr="00214FAB">
              <w:t xml:space="preserve">Gör </w:t>
            </w:r>
            <w:proofErr w:type="gramStart"/>
            <w:r w:rsidRPr="00214FAB">
              <w:t>någon intrång</w:t>
            </w:r>
            <w:proofErr w:type="gramEnd"/>
            <w:r w:rsidRPr="00214FAB">
              <w:t xml:space="preserve"> i rätten till ett varukännetecken (varumärkesintrång) och sker det uppsåtligen eller av grov oaktsam</w:t>
            </w:r>
            <w:r>
              <w:softHyphen/>
            </w:r>
            <w:r w:rsidRPr="00214FAB">
              <w:t xml:space="preserve">het, ska han eller hon dömas till böter eller fängelse i högst två år. </w:t>
            </w:r>
            <w:r w:rsidRPr="0038501A">
              <w:rPr>
                <w:i/>
              </w:rPr>
              <w:t>Den som har överträtt ett vites</w:t>
            </w:r>
            <w:r>
              <w:rPr>
                <w:i/>
              </w:rPr>
              <w:softHyphen/>
            </w:r>
            <w:r w:rsidRPr="0038501A">
              <w:rPr>
                <w:i/>
              </w:rPr>
              <w:t>förbud enligt 3 § får inte dömas till ansvar för intrång som omfattas av förbudet</w:t>
            </w:r>
            <w:r>
              <w:rPr>
                <w:i/>
              </w:rPr>
              <w:t>.</w:t>
            </w:r>
          </w:p>
        </w:tc>
        <w:tc>
          <w:tcPr>
            <w:tcW w:w="2500" w:type="pct"/>
            <w:shd w:val="clear" w:color="auto" w:fill="auto"/>
            <w:tcMar>
              <w:right w:w="0" w:type="dxa"/>
            </w:tcMar>
          </w:tcPr>
          <w:p w14:paraId="6E71B919" w14:textId="1ADB01F6" w:rsidR="007E687D" w:rsidRDefault="00326A5F" w:rsidP="007E687D">
            <w:pPr>
              <w:pStyle w:val="Brdtextmedindrag"/>
            </w:pPr>
            <w:r w:rsidRPr="00214FAB">
              <w:t xml:space="preserve">Gör </w:t>
            </w:r>
            <w:proofErr w:type="gramStart"/>
            <w:r w:rsidRPr="00214FAB">
              <w:t>någon intrång</w:t>
            </w:r>
            <w:proofErr w:type="gramEnd"/>
            <w:r w:rsidRPr="00214FAB">
              <w:t xml:space="preserve"> i rätten till ett varukännetecken (varumärkesintrång) och sker det uppsåtligen eller av grov oaktsam</w:t>
            </w:r>
            <w:r>
              <w:softHyphen/>
            </w:r>
            <w:r w:rsidRPr="00214FAB">
              <w:t xml:space="preserve">het, ska han eller hon dömas </w:t>
            </w:r>
            <w:r w:rsidRPr="0038501A">
              <w:rPr>
                <w:i/>
              </w:rPr>
              <w:t xml:space="preserve">för </w:t>
            </w:r>
            <w:r w:rsidRPr="0038501A">
              <w:rPr>
                <w:i/>
                <w:u w:val="single"/>
              </w:rPr>
              <w:t>varumärkesbrott</w:t>
            </w:r>
            <w:r w:rsidRPr="00214FAB">
              <w:t xml:space="preserve"> till böter eller fängelse i högst två år.</w:t>
            </w:r>
          </w:p>
        </w:tc>
      </w:tr>
      <w:tr w:rsidR="007E687D" w14:paraId="5334EDA7" w14:textId="77777777" w:rsidTr="00AE41F9">
        <w:tc>
          <w:tcPr>
            <w:tcW w:w="2500" w:type="pct"/>
            <w:shd w:val="clear" w:color="auto" w:fill="auto"/>
            <w:tcMar>
              <w:left w:w="0" w:type="dxa"/>
            </w:tcMar>
          </w:tcPr>
          <w:p w14:paraId="7CA5C5E9" w14:textId="77777777" w:rsidR="007E687D" w:rsidRDefault="007E687D" w:rsidP="007E687D">
            <w:pPr>
              <w:pStyle w:val="Brdtextmedindrag"/>
            </w:pPr>
          </w:p>
        </w:tc>
        <w:tc>
          <w:tcPr>
            <w:tcW w:w="2500" w:type="pct"/>
            <w:shd w:val="clear" w:color="auto" w:fill="auto"/>
            <w:tcMar>
              <w:right w:w="0" w:type="dxa"/>
            </w:tcMar>
          </w:tcPr>
          <w:p w14:paraId="7EA6771F" w14:textId="5B60ABFF" w:rsidR="007E687D" w:rsidRDefault="00326A5F" w:rsidP="007E687D">
            <w:pPr>
              <w:pStyle w:val="Brdtextmedindrag"/>
            </w:pPr>
            <w:r w:rsidRPr="0038501A">
              <w:rPr>
                <w:i/>
              </w:rPr>
              <w:t xml:space="preserve">Om brottet är grovt, döms för </w:t>
            </w:r>
            <w:r w:rsidRPr="0038501A">
              <w:rPr>
                <w:i/>
                <w:u w:val="single"/>
              </w:rPr>
              <w:t>grovt varumärkesbrott</w:t>
            </w:r>
            <w:r w:rsidRPr="0038501A">
              <w:rPr>
                <w:i/>
              </w:rPr>
              <w:t xml:space="preserve"> till fängelse i lägst sex månader och högst sex år. Vid bedömningen av om brottet är grovt ska det särskilt beaktas om gärningen har inneburit synner</w:t>
            </w:r>
            <w:r>
              <w:rPr>
                <w:i/>
              </w:rPr>
              <w:softHyphen/>
            </w:r>
            <w:r w:rsidRPr="0038501A">
              <w:rPr>
                <w:i/>
              </w:rPr>
              <w:t>ligen kännbar skada, medfört bety</w:t>
            </w:r>
            <w:r>
              <w:rPr>
                <w:i/>
              </w:rPr>
              <w:softHyphen/>
            </w:r>
            <w:r w:rsidRPr="0038501A">
              <w:rPr>
                <w:i/>
              </w:rPr>
              <w:t>dande vinning eller annars varit av särskilt farlig art</w:t>
            </w:r>
            <w:r w:rsidRPr="00214FAB">
              <w:t>.</w:t>
            </w:r>
          </w:p>
        </w:tc>
      </w:tr>
      <w:tr w:rsidR="007E687D" w14:paraId="5B9E8325" w14:textId="77777777" w:rsidTr="00AE41F9">
        <w:tc>
          <w:tcPr>
            <w:tcW w:w="2500" w:type="pct"/>
            <w:shd w:val="clear" w:color="auto" w:fill="auto"/>
            <w:tcMar>
              <w:left w:w="0" w:type="dxa"/>
            </w:tcMar>
          </w:tcPr>
          <w:p w14:paraId="15284DFF" w14:textId="77777777" w:rsidR="007E687D" w:rsidRDefault="007E687D" w:rsidP="007E687D">
            <w:pPr>
              <w:pStyle w:val="Brdtextmedindrag"/>
            </w:pPr>
          </w:p>
        </w:tc>
        <w:tc>
          <w:tcPr>
            <w:tcW w:w="2500" w:type="pct"/>
            <w:shd w:val="clear" w:color="auto" w:fill="auto"/>
            <w:tcMar>
              <w:right w:w="0" w:type="dxa"/>
            </w:tcMar>
          </w:tcPr>
          <w:p w14:paraId="4644E1FD" w14:textId="6E4CE9E8" w:rsidR="007E687D" w:rsidRDefault="00326A5F" w:rsidP="007E687D">
            <w:pPr>
              <w:pStyle w:val="Brdtextmedindrag"/>
            </w:pPr>
            <w:r w:rsidRPr="00C11C40">
              <w:rPr>
                <w:i/>
                <w:spacing w:val="-4"/>
              </w:rPr>
              <w:t>Första och andra styckena gäl</w:t>
            </w:r>
            <w:r w:rsidRPr="00C11C40">
              <w:rPr>
                <w:i/>
                <w:spacing w:val="-4"/>
              </w:rPr>
              <w:softHyphen/>
              <w:t>ler inte vid intrång i den rätt till ett varukännetecken som avses i 1 kap. 10 § andra stycket 4.</w:t>
            </w:r>
            <w:r w:rsidRPr="00C11C40">
              <w:rPr>
                <w:rStyle w:val="Fotnotsreferens"/>
                <w:i/>
                <w:spacing w:val="-4"/>
              </w:rPr>
              <w:footnoteReference w:id="13"/>
            </w:r>
            <w:r w:rsidRPr="00C11C40">
              <w:rPr>
                <w:i/>
                <w:spacing w:val="-4"/>
              </w:rPr>
              <w:t xml:space="preserve"> Den som har överträtt ett vitesförbud enligt 3 § får inte dömas till ansvar för intrång som omfattas av förbudet.</w:t>
            </w:r>
          </w:p>
        </w:tc>
      </w:tr>
      <w:tr w:rsidR="007E687D" w14:paraId="5E728313" w14:textId="77777777" w:rsidTr="00AE41F9">
        <w:tc>
          <w:tcPr>
            <w:tcW w:w="2500" w:type="pct"/>
            <w:shd w:val="clear" w:color="auto" w:fill="auto"/>
            <w:tcMar>
              <w:left w:w="0" w:type="dxa"/>
            </w:tcMar>
          </w:tcPr>
          <w:p w14:paraId="46F881A0" w14:textId="3BDEDDFC" w:rsidR="007E687D" w:rsidRDefault="00326A5F" w:rsidP="007E687D">
            <w:pPr>
              <w:pStyle w:val="Brdtextmedindrag"/>
            </w:pPr>
            <w:r w:rsidRPr="00214FAB">
              <w:t>För försök eller förberedelse till brott enligt första stycket döms till ansvar enligt 23 kap. brottsbalken.</w:t>
            </w:r>
          </w:p>
        </w:tc>
        <w:tc>
          <w:tcPr>
            <w:tcW w:w="2500" w:type="pct"/>
            <w:shd w:val="clear" w:color="auto" w:fill="auto"/>
            <w:tcMar>
              <w:right w:w="0" w:type="dxa"/>
            </w:tcMar>
          </w:tcPr>
          <w:p w14:paraId="4691B250" w14:textId="6FF6E6D5" w:rsidR="007E687D" w:rsidRDefault="00326A5F" w:rsidP="007E687D">
            <w:pPr>
              <w:pStyle w:val="Brdtextmedindrag"/>
            </w:pPr>
            <w:r w:rsidRPr="0038501A">
              <w:rPr>
                <w:spacing w:val="-4"/>
              </w:rPr>
              <w:t xml:space="preserve">För försök eller förberedelse till brott enligt första </w:t>
            </w:r>
            <w:r w:rsidRPr="0038501A">
              <w:rPr>
                <w:i/>
                <w:spacing w:val="-4"/>
              </w:rPr>
              <w:t>eller andra</w:t>
            </w:r>
            <w:r w:rsidRPr="0038501A">
              <w:rPr>
                <w:spacing w:val="-4"/>
              </w:rPr>
              <w:t xml:space="preserve"> stycket döms </w:t>
            </w:r>
            <w:r w:rsidRPr="0038501A">
              <w:rPr>
                <w:i/>
                <w:spacing w:val="-4"/>
              </w:rPr>
              <w:t>det</w:t>
            </w:r>
            <w:r w:rsidRPr="0038501A">
              <w:rPr>
                <w:spacing w:val="-4"/>
              </w:rPr>
              <w:t xml:space="preserve"> till ansvar enligt 23</w:t>
            </w:r>
            <w:r>
              <w:rPr>
                <w:spacing w:val="-4"/>
              </w:rPr>
              <w:t> </w:t>
            </w:r>
            <w:r w:rsidRPr="0038501A">
              <w:rPr>
                <w:spacing w:val="-4"/>
              </w:rPr>
              <w:t>kap. brottsbalken.</w:t>
            </w:r>
          </w:p>
        </w:tc>
      </w:tr>
      <w:tr w:rsidR="007E687D" w14:paraId="6C660D77" w14:textId="77777777" w:rsidTr="00AE41F9">
        <w:tc>
          <w:tcPr>
            <w:tcW w:w="2500" w:type="pct"/>
            <w:shd w:val="clear" w:color="auto" w:fill="auto"/>
            <w:tcMar>
              <w:left w:w="0" w:type="dxa"/>
            </w:tcMar>
          </w:tcPr>
          <w:p w14:paraId="6525E2CB" w14:textId="6E0274DC" w:rsidR="007E687D" w:rsidRDefault="00326A5F" w:rsidP="007E687D">
            <w:pPr>
              <w:pStyle w:val="Brdtextmedindrag"/>
            </w:pPr>
            <w:r w:rsidRPr="00214FAB">
              <w:t xml:space="preserve">Åklagaren får väcka åtal för brott som avses i </w:t>
            </w:r>
            <w:r w:rsidRPr="0038501A">
              <w:rPr>
                <w:i/>
              </w:rPr>
              <w:t>första eller andra stycket</w:t>
            </w:r>
            <w:r>
              <w:t xml:space="preserve"> endast om </w:t>
            </w:r>
            <w:r w:rsidRPr="0038501A">
              <w:rPr>
                <w:i/>
              </w:rPr>
              <w:t>målsäganden anger brottet till åtal och</w:t>
            </w:r>
            <w:r w:rsidRPr="00214FAB">
              <w:t xml:space="preserve"> åtal </w:t>
            </w:r>
            <w:r w:rsidRPr="009166B6">
              <w:rPr>
                <w:i/>
              </w:rPr>
              <w:t>av särskilda skäl</w:t>
            </w:r>
            <w:r w:rsidRPr="00214FAB">
              <w:t xml:space="preserve"> är </w:t>
            </w:r>
            <w:r w:rsidRPr="009166B6">
              <w:rPr>
                <w:i/>
              </w:rPr>
              <w:t>motiverat</w:t>
            </w:r>
            <w:r w:rsidRPr="00214FAB">
              <w:t xml:space="preserve"> från allmän synpunkt.</w:t>
            </w:r>
          </w:p>
        </w:tc>
        <w:tc>
          <w:tcPr>
            <w:tcW w:w="2500" w:type="pct"/>
            <w:shd w:val="clear" w:color="auto" w:fill="auto"/>
            <w:tcMar>
              <w:right w:w="0" w:type="dxa"/>
            </w:tcMar>
          </w:tcPr>
          <w:p w14:paraId="797A85A5" w14:textId="6F4A02F2" w:rsidR="007E687D" w:rsidRDefault="00326A5F" w:rsidP="007E687D">
            <w:pPr>
              <w:pStyle w:val="Brdtextmedindrag"/>
            </w:pPr>
            <w:r w:rsidRPr="009166B6">
              <w:rPr>
                <w:spacing w:val="-4"/>
              </w:rPr>
              <w:t xml:space="preserve">Åklagaren får väcka åtal för brott som avses i </w:t>
            </w:r>
            <w:r w:rsidRPr="009166B6">
              <w:rPr>
                <w:i/>
                <w:spacing w:val="-4"/>
              </w:rPr>
              <w:t>denna lag</w:t>
            </w:r>
            <w:r w:rsidRPr="009166B6">
              <w:rPr>
                <w:spacing w:val="-4"/>
              </w:rPr>
              <w:t xml:space="preserve"> endast om åtal är </w:t>
            </w:r>
            <w:r w:rsidRPr="009166B6">
              <w:rPr>
                <w:i/>
                <w:spacing w:val="-4"/>
              </w:rPr>
              <w:t>påkallat</w:t>
            </w:r>
            <w:r w:rsidRPr="009166B6">
              <w:rPr>
                <w:spacing w:val="-4"/>
              </w:rPr>
              <w:t xml:space="preserve"> från allmän synpunkt.</w:t>
            </w:r>
          </w:p>
        </w:tc>
      </w:tr>
    </w:tbl>
    <w:p w14:paraId="161947B1" w14:textId="0B11C2ED" w:rsidR="007E687D" w:rsidRDefault="00326A5F" w:rsidP="007E687D">
      <w:pPr>
        <w:pStyle w:val="Brdtext"/>
        <w:jc w:val="center"/>
      </w:pPr>
      <w:r>
        <w:lastRenderedPageBreak/>
        <w:t>2 §</w:t>
      </w:r>
    </w:p>
    <w:p w14:paraId="4C4892CE" w14:textId="77777777" w:rsidR="007E687D" w:rsidRDefault="00326A5F" w:rsidP="007E687D">
      <w:pPr>
        <w:pStyle w:val="Brdtextmedindrag"/>
      </w:pPr>
      <w:r>
        <w:t>Egendom med avseende på vilken brott föreligger enligt 1 § ska förklaras förverkad, om det inte är uppenbart oskäligt. I stället för egendomen får dess värde förklaras förverkat. Även utbyte av sådant brott ska förklaras förverkat, om det inte är uppenbart oskäligt. Detsamma gäller vad någon har tagit emot som ersättning för kostnader i samband med ett sådant brott, eller värdet av det mottagna, om mottagandet utgör brott enligt 1 §.</w:t>
      </w:r>
    </w:p>
    <w:p w14:paraId="5E21A876" w14:textId="1734BDCF" w:rsidR="007E687D" w:rsidRPr="00871493" w:rsidRDefault="00326A5F" w:rsidP="007E687D">
      <w:pPr>
        <w:pStyle w:val="Brdtextmedindrag"/>
      </w:pPr>
      <w:r>
        <w:t>Egendom som har använts som hjälpmedel vid brott enligt 1 § får förklaras förverkad, om det behövs för att förebygga brott eller om det annars finns särskilda skäl. Detsamma gäller egendom som varit avsedd att användas som hjälpmedel vid brott enligt 1 §, om brottet har fullbordats eller om förfarandet har utgjort ett straffbart försök eller en straffbar förberedelse. I stället för egendomen får dess värde förklaras förverkat</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542EAA19" w14:textId="77777777" w:rsidTr="003F6CBA">
        <w:tc>
          <w:tcPr>
            <w:tcW w:w="2500" w:type="pct"/>
            <w:shd w:val="clear" w:color="auto" w:fill="auto"/>
            <w:tcMar>
              <w:left w:w="0" w:type="dxa"/>
            </w:tcMar>
          </w:tcPr>
          <w:p w14:paraId="62E0169C" w14:textId="77777777" w:rsidR="007E687D" w:rsidRDefault="007E687D" w:rsidP="007E687D">
            <w:pPr>
              <w:pStyle w:val="Brdtextmedindrag"/>
            </w:pPr>
          </w:p>
        </w:tc>
        <w:tc>
          <w:tcPr>
            <w:tcW w:w="2500" w:type="pct"/>
            <w:shd w:val="clear" w:color="auto" w:fill="auto"/>
            <w:tcMar>
              <w:right w:w="0" w:type="dxa"/>
            </w:tcMar>
          </w:tcPr>
          <w:p w14:paraId="49D0392F" w14:textId="63661612" w:rsidR="007E687D" w:rsidRDefault="00326A5F" w:rsidP="007E687D">
            <w:pPr>
              <w:pStyle w:val="Brdtextmedindrag"/>
            </w:pPr>
            <w:r w:rsidRPr="00D2298E">
              <w:rPr>
                <w:i/>
              </w:rPr>
              <w:t>Egendom får tas i beslag om det skäligen kan antas att egendomen ska förverkas enligt första eller andra stycket</w:t>
            </w:r>
            <w:r w:rsidRPr="00AB51AE">
              <w:t>.</w:t>
            </w:r>
          </w:p>
        </w:tc>
      </w:tr>
    </w:tbl>
    <w:p w14:paraId="741D92E4" w14:textId="77777777" w:rsidR="007E687D" w:rsidRDefault="007E687D" w:rsidP="007E687D">
      <w:pPr>
        <w:pStyle w:val="Brdtext"/>
        <w:jc w:val="center"/>
      </w:pPr>
    </w:p>
    <w:p w14:paraId="1286D60F" w14:textId="714EB909" w:rsidR="007E687D" w:rsidRDefault="00326A5F" w:rsidP="007E687D">
      <w:pPr>
        <w:pStyle w:val="Brdtext"/>
        <w:jc w:val="center"/>
      </w:pPr>
      <w:r>
        <w:t>7 §</w:t>
      </w:r>
    </w:p>
    <w:p w14:paraId="0C05F847" w14:textId="77777777" w:rsidR="007E687D" w:rsidRDefault="00326A5F" w:rsidP="007E687D">
      <w:pPr>
        <w:pStyle w:val="Brdtextmedindrag"/>
      </w:pPr>
      <w:r>
        <w:t>På yrkande av den som har lidit varumärkesintrång får domstolen, efter vad som är skäligt, besluta att egendom på vilken varukännetecken olovligen förekommer ska återkallas från marknaden, ändras eller för</w:t>
      </w:r>
      <w:r>
        <w:softHyphen/>
        <w:t>störas eller att någon annan åtgärd ska vidtas med den. Detsamma gäller i fråga om hjälpmedel som har använts eller varit avsett att användas vid intrånget.</w:t>
      </w:r>
    </w:p>
    <w:p w14:paraId="5C126B85" w14:textId="77777777" w:rsidR="007E687D" w:rsidRDefault="00326A5F" w:rsidP="007E687D">
      <w:pPr>
        <w:pStyle w:val="Brdtextmedindrag"/>
      </w:pPr>
      <w:r>
        <w:t>Sådan egendom som avses i första stycket får tas i beslag om det skäligen kan antas att ett brott enligt 1 § har begåtts. I fråga om ett sådant beslag tillämpas reglerna om beslag i brottmål i allmänhet.</w:t>
      </w:r>
    </w:p>
    <w:p w14:paraId="49B3C234" w14:textId="77777777" w:rsidR="007E687D" w:rsidRDefault="00326A5F" w:rsidP="007E687D">
      <w:pPr>
        <w:pStyle w:val="Brdtextmedindrag"/>
      </w:pPr>
      <w:r>
        <w:t>Första och andra styckena tillämpas också i fråga om försök eller förberedelse till intrång.</w:t>
      </w:r>
    </w:p>
    <w:p w14:paraId="102E2C85" w14:textId="77777777" w:rsidR="007E687D" w:rsidRDefault="00326A5F" w:rsidP="007E687D">
      <w:pPr>
        <w:pStyle w:val="Brdtextmedindrag"/>
      </w:pPr>
      <w:r>
        <w:t>Ett beslut om åtgärd enligt första stycket får inte innebära att den som har lidit varumärkesintrång ska betala ersättning till den som åtgärden riktas mot.</w:t>
      </w:r>
    </w:p>
    <w:p w14:paraId="04E97A50" w14:textId="6DDBD894" w:rsidR="007E687D" w:rsidRPr="00871493" w:rsidRDefault="00326A5F" w:rsidP="007E687D">
      <w:pPr>
        <w:pStyle w:val="Brdtextmedindrag"/>
      </w:pPr>
      <w:r>
        <w:t>Åtgärder enligt första stycket ska bekostas av svaranden om det inte finns särskilda skäl mot detta.</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1F17E573" w14:textId="77777777" w:rsidTr="003F6CBA">
        <w:tc>
          <w:tcPr>
            <w:tcW w:w="2500" w:type="pct"/>
            <w:shd w:val="clear" w:color="auto" w:fill="auto"/>
            <w:tcMar>
              <w:left w:w="0" w:type="dxa"/>
            </w:tcMar>
          </w:tcPr>
          <w:p w14:paraId="59CEBC3D" w14:textId="416E4460" w:rsidR="007E687D" w:rsidRDefault="00326A5F" w:rsidP="007E687D">
            <w:pPr>
              <w:pStyle w:val="Brdtextmedindrag"/>
            </w:pPr>
            <w:r w:rsidRPr="00AB51AE">
              <w:t>Ett beslut som avses i denna para</w:t>
            </w:r>
            <w:r>
              <w:softHyphen/>
            </w:r>
            <w:r w:rsidRPr="00AB51AE">
              <w:t>graf ska inte meddelas, om för</w:t>
            </w:r>
            <w:r>
              <w:softHyphen/>
            </w:r>
            <w:r w:rsidRPr="00AB51AE">
              <w:t>verkande eller någon åtgärd till förebyggande av missbruk ska beslutas enligt 2 § eller enligt brottsbalken.</w:t>
            </w:r>
          </w:p>
        </w:tc>
        <w:tc>
          <w:tcPr>
            <w:tcW w:w="2500" w:type="pct"/>
            <w:shd w:val="clear" w:color="auto" w:fill="auto"/>
            <w:tcMar>
              <w:right w:w="0" w:type="dxa"/>
            </w:tcMar>
          </w:tcPr>
          <w:p w14:paraId="6B18523D" w14:textId="3E41E267" w:rsidR="007E687D" w:rsidRDefault="00326A5F" w:rsidP="007E687D">
            <w:pPr>
              <w:pStyle w:val="Brdtextmedindrag"/>
            </w:pPr>
            <w:r w:rsidRPr="00AB51AE">
              <w:t xml:space="preserve">Ett beslut som avses i denna paragraf ska inte meddelas, om förverkande eller någon åtgärd till förebyggande av missbruk ska beslutas enligt 2 § </w:t>
            </w:r>
            <w:r w:rsidRPr="00D2298E">
              <w:rPr>
                <w:i/>
              </w:rPr>
              <w:t>första eller andra stycket</w:t>
            </w:r>
            <w:r w:rsidRPr="00AB51AE">
              <w:t xml:space="preserve"> eller enligt brotts</w:t>
            </w:r>
            <w:r>
              <w:softHyphen/>
            </w:r>
            <w:r w:rsidRPr="00AB51AE">
              <w:t>balken.</w:t>
            </w:r>
          </w:p>
        </w:tc>
      </w:tr>
    </w:tbl>
    <w:p w14:paraId="72CA26D8" w14:textId="7C3733A9" w:rsidR="007E687D" w:rsidRDefault="007E687D" w:rsidP="007E687D">
      <w:pPr>
        <w:pStyle w:val="Brdtextmedindrag"/>
        <w:ind w:firstLine="0"/>
      </w:pPr>
    </w:p>
    <w:p w14:paraId="6CC5CA09" w14:textId="649B7F81" w:rsidR="007E687D" w:rsidRDefault="007E687D" w:rsidP="007E687D">
      <w:pPr>
        <w:pStyle w:val="Brdtextmedindrag"/>
        <w:ind w:firstLine="0"/>
      </w:pPr>
    </w:p>
    <w:p w14:paraId="3C77523A" w14:textId="1AC8A58A" w:rsidR="007E687D" w:rsidRDefault="007E687D" w:rsidP="007E687D">
      <w:pPr>
        <w:pStyle w:val="Brdtextmedindrag"/>
        <w:ind w:firstLine="0"/>
      </w:pPr>
    </w:p>
    <w:p w14:paraId="1E83523C" w14:textId="77777777" w:rsidR="007E687D" w:rsidRDefault="007E687D" w:rsidP="007E687D">
      <w:pPr>
        <w:pStyle w:val="Brdtextmedindrag"/>
        <w:ind w:firstLine="0"/>
      </w:pPr>
    </w:p>
    <w:p w14:paraId="009766DC" w14:textId="77777777" w:rsidR="007E687D" w:rsidRPr="00811E52" w:rsidRDefault="00326A5F" w:rsidP="00811E52">
      <w:pPr>
        <w:pStyle w:val="Slutstreck"/>
      </w:pPr>
      <w:r w:rsidRPr="00811E52">
        <w:t>                      </w:t>
      </w:r>
    </w:p>
    <w:p w14:paraId="486D3FCF" w14:textId="027663DC" w:rsidR="007E687D" w:rsidRDefault="00326A5F" w:rsidP="007E687D">
      <w:pPr>
        <w:pStyle w:val="Brdtextmedindrag"/>
        <w:sectPr w:rsidR="007E687D" w:rsidSect="007E687D">
          <w:headerReference w:type="even" r:id="rId75"/>
          <w:headerReference w:type="default" r:id="rId76"/>
          <w:footerReference w:type="even" r:id="rId77"/>
          <w:footerReference w:type="default" r:id="rId78"/>
          <w:footerReference w:type="first" r:id="rId79"/>
          <w:footnotePr>
            <w:numRestart w:val="eachSect"/>
          </w:footnotePr>
          <w:pgSz w:w="9356" w:h="13721" w:code="9"/>
          <w:pgMar w:top="794" w:right="2438" w:bottom="1191" w:left="1021" w:header="0" w:footer="709" w:gutter="0"/>
          <w:cols w:space="708"/>
          <w:docGrid w:linePitch="360"/>
        </w:sectPr>
      </w:pPr>
      <w:r w:rsidRPr="000F4DC0">
        <w:t>Denna lag träder i kraft den 1 juli 2019.</w:t>
      </w:r>
    </w:p>
    <w:p w14:paraId="2776B2F5" w14:textId="5A2434BA" w:rsidR="007E687D" w:rsidRDefault="00326A5F" w:rsidP="007E687D">
      <w:pPr>
        <w:pStyle w:val="Bilagarubrik"/>
      </w:pPr>
      <w:bookmarkStart w:id="104" w:name="_Toc34297827"/>
      <w:bookmarkStart w:id="105" w:name="_Toc36716762"/>
      <w:r>
        <w:lastRenderedPageBreak/>
        <w:t>Förteckning över remissinstanser</w:t>
      </w:r>
      <w:r w:rsidR="00C348F0">
        <w:t>na</w:t>
      </w:r>
      <w:r>
        <w:t xml:space="preserve"> (SOU</w:t>
      </w:r>
      <w:r w:rsidR="00C348F0">
        <w:t> </w:t>
      </w:r>
      <w:r>
        <w:t>2018:6)</w:t>
      </w:r>
      <w:bookmarkEnd w:id="104"/>
      <w:bookmarkEnd w:id="105"/>
    </w:p>
    <w:p w14:paraId="6D97DAF2" w14:textId="77777777" w:rsidR="007E687D" w:rsidRPr="00F45E4A" w:rsidRDefault="00326A5F" w:rsidP="007E687D">
      <w:pPr>
        <w:pStyle w:val="Brdtext"/>
      </w:pPr>
      <w:r w:rsidRPr="00F45E4A">
        <w:t>Efter remiss har yttranden över betänkandet avgetts av Bildupphovsrätt i Sverige, Bolagsverket, Bonnier Broadcasting, Dataspels</w:t>
      </w:r>
      <w:r w:rsidRPr="00F45E4A">
        <w:softHyphen/>
        <w:t>branschen, Dom</w:t>
      </w:r>
      <w:r>
        <w:softHyphen/>
      </w:r>
      <w:r w:rsidRPr="00F45E4A">
        <w:t>stols</w:t>
      </w:r>
      <w:r>
        <w:softHyphen/>
      </w:r>
      <w:r w:rsidRPr="00F45E4A">
        <w:t xml:space="preserve">verket, Ekobrottsmyndigheten, FICPI Sweden, Film- och </w:t>
      </w:r>
      <w:proofErr w:type="spellStart"/>
      <w:r w:rsidRPr="00F45E4A">
        <w:t>TV-branschens</w:t>
      </w:r>
      <w:proofErr w:type="spellEnd"/>
      <w:r w:rsidRPr="00F45E4A">
        <w:t xml:space="preserve"> samarbetskommitté, Föreningen </w:t>
      </w:r>
      <w:proofErr w:type="spellStart"/>
      <w:r w:rsidRPr="00F45E4A">
        <w:t>Copyswede</w:t>
      </w:r>
      <w:proofErr w:type="spellEnd"/>
      <w:r w:rsidRPr="00F45E4A">
        <w:t xml:space="preserve">, Företagarna, IFPI </w:t>
      </w:r>
      <w:r w:rsidRPr="001D0F36">
        <w:t>Sverige,</w:t>
      </w:r>
      <w:r w:rsidRPr="00F45E4A">
        <w:t xml:space="preserve"> Internetstiftelsen i Sverige, Journalistförbundet, Justitie</w:t>
      </w:r>
      <w:r>
        <w:softHyphen/>
      </w:r>
      <w:r w:rsidRPr="00F45E4A">
        <w:t>kanslern, Kommerskollegium, Konstnärliga och Litterära Yrkesutövares Sam</w:t>
      </w:r>
      <w:r>
        <w:softHyphen/>
      </w:r>
      <w:r w:rsidRPr="00F45E4A">
        <w:t>arbets</w:t>
      </w:r>
      <w:r>
        <w:softHyphen/>
      </w:r>
      <w:r w:rsidRPr="00F45E4A">
        <w:t>nämnd, Konsumentverket, Kriminalvården, Kronofogde</w:t>
      </w:r>
      <w:r w:rsidRPr="00F45E4A">
        <w:softHyphen/>
        <w:t>myn</w:t>
      </w:r>
      <w:r>
        <w:softHyphen/>
      </w:r>
      <w:r w:rsidRPr="00F45E4A">
        <w:t>dig</w:t>
      </w:r>
      <w:r>
        <w:softHyphen/>
      </w:r>
      <w:r w:rsidRPr="00F45E4A">
        <w:t>heten, Lantmäteriet, Lunds universitet (Juridiska fakulteten), Läke</w:t>
      </w:r>
      <w:r>
        <w:softHyphen/>
      </w:r>
      <w:r w:rsidRPr="00F45E4A">
        <w:t>medels</w:t>
      </w:r>
      <w:r>
        <w:softHyphen/>
      </w:r>
      <w:r w:rsidRPr="00F45E4A">
        <w:t>verket, Musikförläggarna, Näringslivets regelnämnd, Patent- och reg</w:t>
      </w:r>
      <w:r>
        <w:softHyphen/>
      </w:r>
      <w:r w:rsidRPr="00F45E4A">
        <w:t>istrerings</w:t>
      </w:r>
      <w:r>
        <w:softHyphen/>
      </w:r>
      <w:r w:rsidRPr="00F45E4A">
        <w:t>verket, Polismyn</w:t>
      </w:r>
      <w:r w:rsidRPr="00F45E4A">
        <w:softHyphen/>
        <w:t xml:space="preserve">digheten, Post- och </w:t>
      </w:r>
      <w:r w:rsidRPr="00FD2719">
        <w:t>telestyrelsen, Regel</w:t>
      </w:r>
      <w:r w:rsidRPr="00FD2719">
        <w:softHyphen/>
        <w:t>rådet,</w:t>
      </w:r>
      <w:r w:rsidRPr="00F45E4A">
        <w:t xml:space="preserve"> Rättig</w:t>
      </w:r>
      <w:r w:rsidRPr="00F45E4A">
        <w:softHyphen/>
        <w:t>hetsalliansen, Småföretagar</w:t>
      </w:r>
      <w:r w:rsidRPr="00F45E4A">
        <w:softHyphen/>
        <w:t>nas riksförbund, Stockholms tings</w:t>
      </w:r>
      <w:r>
        <w:softHyphen/>
      </w:r>
      <w:r w:rsidRPr="00F45E4A">
        <w:t>rätt (Patent- och marknadsdomstolen), Svea hovrätt</w:t>
      </w:r>
      <w:r>
        <w:t xml:space="preserve"> </w:t>
      </w:r>
      <w:r w:rsidRPr="001D0F36">
        <w:t>(Patent- och marknads</w:t>
      </w:r>
      <w:r>
        <w:softHyphen/>
      </w:r>
      <w:r w:rsidRPr="001D0F36">
        <w:t>överdomstolen)</w:t>
      </w:r>
      <w:r w:rsidRPr="00F45E4A">
        <w:t>, Sven</w:t>
      </w:r>
      <w:r w:rsidRPr="00F45E4A">
        <w:softHyphen/>
        <w:t>sk biblio</w:t>
      </w:r>
      <w:r w:rsidRPr="00F45E4A">
        <w:softHyphen/>
        <w:t xml:space="preserve">teksförening, Svensk </w:t>
      </w:r>
      <w:r w:rsidRPr="001D0F36">
        <w:t>Handel, Svenska</w:t>
      </w:r>
      <w:r w:rsidRPr="00F45E4A">
        <w:t xml:space="preserve"> Film</w:t>
      </w:r>
      <w:r w:rsidRPr="00F45E4A">
        <w:softHyphen/>
        <w:t>institutet, Svenska Föreningen för Immaterialrätt, Svenska För</w:t>
      </w:r>
      <w:r>
        <w:softHyphen/>
      </w:r>
      <w:r w:rsidRPr="00F45E4A">
        <w:t xml:space="preserve">eningen mot Piratkopiering, Svenska </w:t>
      </w:r>
      <w:proofErr w:type="spellStart"/>
      <w:r w:rsidRPr="00F45E4A">
        <w:t>Förläggare</w:t>
      </w:r>
      <w:r w:rsidRPr="00F45E4A">
        <w:softHyphen/>
        <w:t>föreningen</w:t>
      </w:r>
      <w:proofErr w:type="spellEnd"/>
      <w:r w:rsidRPr="00F45E4A">
        <w:t>, Svenska Industrins IP Förening, Svenska Patentombuds</w:t>
      </w:r>
      <w:r w:rsidRPr="00F45E4A">
        <w:softHyphen/>
        <w:t>föreningen, Svenskt När</w:t>
      </w:r>
      <w:r>
        <w:softHyphen/>
      </w:r>
      <w:r w:rsidRPr="00F45E4A">
        <w:t>ings</w:t>
      </w:r>
      <w:r>
        <w:softHyphen/>
      </w:r>
      <w:r w:rsidRPr="00F45E4A">
        <w:t>liv, Sveriges advokatsamfund, Sveriges Television, Tillväxtverket, Transport</w:t>
      </w:r>
      <w:r>
        <w:softHyphen/>
      </w:r>
      <w:r w:rsidRPr="00F45E4A">
        <w:softHyphen/>
        <w:t>styrelsen, Tullverket, TU-Medier i Sverige, Uppsala universitet (Juridiska fakulteten)</w:t>
      </w:r>
      <w:r>
        <w:t xml:space="preserve"> och</w:t>
      </w:r>
      <w:r w:rsidRPr="00F45E4A">
        <w:t xml:space="preserve"> Åklagarmyndigheten.</w:t>
      </w:r>
    </w:p>
    <w:p w14:paraId="75B76913" w14:textId="77777777" w:rsidR="007E687D" w:rsidRPr="00F45E4A" w:rsidRDefault="00326A5F" w:rsidP="007E687D">
      <w:pPr>
        <w:pStyle w:val="Brdtextmedindrag"/>
      </w:pPr>
      <w:proofErr w:type="spellStart"/>
      <w:r w:rsidRPr="00F45E4A">
        <w:t>ComHem</w:t>
      </w:r>
      <w:proofErr w:type="spellEnd"/>
      <w:r w:rsidRPr="00F45E4A">
        <w:t>, Dataföreningen i Sverige, Ericsson AB, Google Sverige, IT &amp; Telekomföretagen, M</w:t>
      </w:r>
      <w:r>
        <w:t>odern Times Group</w:t>
      </w:r>
      <w:r w:rsidRPr="00F45E4A">
        <w:t>, Musiksverige, Nordisk Copy</w:t>
      </w:r>
      <w:r>
        <w:softHyphen/>
      </w:r>
      <w:r w:rsidRPr="00F45E4A">
        <w:t xml:space="preserve">right Bureau, Publicistklubben, Riksdagens ombudsmän, </w:t>
      </w:r>
      <w:proofErr w:type="spellStart"/>
      <w:r w:rsidRPr="00F45E4A">
        <w:t>Spotify</w:t>
      </w:r>
      <w:proofErr w:type="spellEnd"/>
      <w:r w:rsidRPr="00F45E4A">
        <w:t xml:space="preserve"> AB, Svensk Form, Svenska Artisters och Musikers Intresseorganisation</w:t>
      </w:r>
      <w:r w:rsidRPr="001D0F36">
        <w:t>, Sveriges Textil- och modeföretag,</w:t>
      </w:r>
      <w:r w:rsidRPr="00F45E4A">
        <w:t xml:space="preserve"> </w:t>
      </w:r>
      <w:r w:rsidRPr="001D0F36">
        <w:t xml:space="preserve">Swedish </w:t>
      </w:r>
      <w:proofErr w:type="spellStart"/>
      <w:r w:rsidRPr="001D0F36">
        <w:t>Direct</w:t>
      </w:r>
      <w:proofErr w:type="spellEnd"/>
      <w:r w:rsidRPr="001D0F36">
        <w:t xml:space="preserve"> Marketing Association,</w:t>
      </w:r>
      <w:r w:rsidRPr="00F45E4A">
        <w:t xml:space="preserve"> Tele 2, Telenor Sverige AB, Telia Company AB, Utgivarna och Webb.se. har beretts tillfälle att avge yttrande men har avstått från att yttra sig.</w:t>
      </w:r>
    </w:p>
    <w:p w14:paraId="529AB4CA" w14:textId="1EA22715" w:rsidR="00110C85" w:rsidRPr="00025171" w:rsidRDefault="00326A5F" w:rsidP="007E687D">
      <w:pPr>
        <w:pStyle w:val="Brdtext"/>
        <w:sectPr w:rsidR="00110C85" w:rsidRPr="00025171" w:rsidSect="00155500">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1" w:header="0" w:footer="709" w:gutter="0"/>
          <w:cols w:space="708"/>
          <w:docGrid w:linePitch="360"/>
        </w:sectPr>
      </w:pPr>
      <w:r w:rsidRPr="00F45E4A">
        <w:t>Yttranden har dessutom avgetts av AIIPI Sverige, Astrid Lindgren AB, Bild</w:t>
      </w:r>
      <w:r>
        <w:softHyphen/>
      </w:r>
      <w:r w:rsidRPr="00F45E4A">
        <w:t xml:space="preserve">leverantörernas förening, Blocket, Fenix </w:t>
      </w:r>
      <w:proofErr w:type="spellStart"/>
      <w:r w:rsidRPr="00F45E4A">
        <w:t>Outdoor</w:t>
      </w:r>
      <w:proofErr w:type="spellEnd"/>
      <w:r w:rsidRPr="00F45E4A">
        <w:t xml:space="preserve"> AB, Film &amp; </w:t>
      </w:r>
      <w:proofErr w:type="spellStart"/>
      <w:r w:rsidRPr="00F45E4A">
        <w:t>TV-producenterna</w:t>
      </w:r>
      <w:proofErr w:type="spellEnd"/>
      <w:r w:rsidRPr="00F45E4A">
        <w:t xml:space="preserve">, HB Svenska Bio Lidingö, Läkemedelsindustriföreningen, </w:t>
      </w:r>
      <w:r w:rsidRPr="002E2908">
        <w:t>Medieföretagen,</w:t>
      </w:r>
      <w:r w:rsidRPr="00F45E4A">
        <w:t xml:space="preserve"> Nordic </w:t>
      </w:r>
      <w:proofErr w:type="spellStart"/>
      <w:r w:rsidRPr="00F45E4A">
        <w:t>Content</w:t>
      </w:r>
      <w:proofErr w:type="spellEnd"/>
      <w:r w:rsidRPr="00F45E4A">
        <w:t xml:space="preserve"> </w:t>
      </w:r>
      <w:proofErr w:type="spellStart"/>
      <w:r w:rsidRPr="00F45E4A">
        <w:t>Protection</w:t>
      </w:r>
      <w:proofErr w:type="spellEnd"/>
      <w:r w:rsidRPr="00F45E4A">
        <w:t xml:space="preserve">, </w:t>
      </w:r>
      <w:proofErr w:type="spellStart"/>
      <w:r w:rsidRPr="002E2908">
        <w:t>Pharma</w:t>
      </w:r>
      <w:r w:rsidRPr="002E2908">
        <w:softHyphen/>
        <w:t>ceutical</w:t>
      </w:r>
      <w:proofErr w:type="spellEnd"/>
      <w:r w:rsidRPr="002E2908">
        <w:t xml:space="preserve"> </w:t>
      </w:r>
      <w:proofErr w:type="spellStart"/>
      <w:r w:rsidRPr="002E2908">
        <w:t>Security</w:t>
      </w:r>
      <w:proofErr w:type="spellEnd"/>
      <w:r w:rsidRPr="002E2908">
        <w:t xml:space="preserve"> </w:t>
      </w:r>
      <w:proofErr w:type="spellStart"/>
      <w:r w:rsidRPr="002E2908">
        <w:t>Institute</w:t>
      </w:r>
      <w:proofErr w:type="spellEnd"/>
      <w:r w:rsidRPr="00F45E4A">
        <w:t>, Riks</w:t>
      </w:r>
      <w:r w:rsidRPr="00F45E4A">
        <w:softHyphen/>
        <w:t xml:space="preserve">föreningen Biograferna, SF </w:t>
      </w:r>
      <w:r w:rsidRPr="002E2908">
        <w:t>Studios, Stöld</w:t>
      </w:r>
      <w:r w:rsidRPr="002E2908">
        <w:softHyphen/>
        <w:t>skydds</w:t>
      </w:r>
      <w:r w:rsidRPr="002E2908">
        <w:softHyphen/>
        <w:t>för</w:t>
      </w:r>
      <w:r>
        <w:softHyphen/>
      </w:r>
      <w:r w:rsidRPr="002E2908">
        <w:t>ening</w:t>
      </w:r>
      <w:r>
        <w:softHyphen/>
      </w:r>
      <w:r w:rsidRPr="002E2908">
        <w:t>en, Svenska Tecknare, Svenska Tonsättares Internationella Musikbyrå</w:t>
      </w:r>
      <w:r>
        <w:t xml:space="preserve">, </w:t>
      </w:r>
      <w:r w:rsidRPr="00F45E4A">
        <w:t>Sveriges Annonsörer, Sveriges Biografägar</w:t>
      </w:r>
      <w:r>
        <w:t>e</w:t>
      </w:r>
      <w:r w:rsidRPr="00F45E4A">
        <w:t xml:space="preserve">förbund, Sveriges </w:t>
      </w:r>
      <w:proofErr w:type="spellStart"/>
      <w:r w:rsidRPr="00F45E4A">
        <w:t>Film</w:t>
      </w:r>
      <w:r>
        <w:softHyphen/>
      </w:r>
      <w:r w:rsidRPr="00F45E4A">
        <w:t>uthyrare</w:t>
      </w:r>
      <w:r>
        <w:softHyphen/>
      </w:r>
      <w:r w:rsidRPr="00F45E4A">
        <w:t>förening</w:t>
      </w:r>
      <w:proofErr w:type="spellEnd"/>
      <w:r w:rsidRPr="00F45E4A">
        <w:t xml:space="preserve">, </w:t>
      </w:r>
      <w:r w:rsidRPr="002E2908">
        <w:t>Sveriges Patentbyråers förening,</w:t>
      </w:r>
      <w:r>
        <w:t xml:space="preserve"> </w:t>
      </w:r>
      <w:r w:rsidRPr="00F45E4A">
        <w:t>Sveriges Video</w:t>
      </w:r>
      <w:r>
        <w:softHyphen/>
      </w:r>
      <w:r w:rsidRPr="00F45E4A">
        <w:t>distributörers Förening, Swedish Film AB och Trä- och Möbelföretagen</w:t>
      </w:r>
      <w:r>
        <w:t>.</w:t>
      </w:r>
    </w:p>
    <w:p w14:paraId="472602C8" w14:textId="5E95BDA5" w:rsidR="00110C85" w:rsidRDefault="00326A5F" w:rsidP="007E687D">
      <w:pPr>
        <w:pStyle w:val="Bilagarubrik"/>
      </w:pPr>
      <w:bookmarkStart w:id="106" w:name="_Toc34297828"/>
      <w:bookmarkStart w:id="107" w:name="_Toc36716763"/>
      <w:r w:rsidRPr="00F60E61">
        <w:lastRenderedPageBreak/>
        <w:t>L</w:t>
      </w:r>
      <w:r>
        <w:t>agförslagen i utkastet till lagrådsremiss</w:t>
      </w:r>
      <w:bookmarkEnd w:id="106"/>
      <w:bookmarkEnd w:id="107"/>
    </w:p>
    <w:p w14:paraId="73636E1F" w14:textId="1E7BA1F3" w:rsidR="007E687D" w:rsidRDefault="00326A5F" w:rsidP="007C229B">
      <w:pPr>
        <w:pStyle w:val="Rubrik2utannumrering"/>
        <w:spacing w:before="0"/>
      </w:pPr>
      <w:bookmarkStart w:id="108" w:name="_Toc25741948"/>
      <w:r w:rsidRPr="008C2F1D">
        <w:t xml:space="preserve">Förslag till lag om ändring i lagen (1960:729) om upphovsrätt till litterära och konstnärliga </w:t>
      </w:r>
      <w:r w:rsidRPr="00822A90">
        <w:t>verk</w:t>
      </w:r>
      <w:bookmarkEnd w:id="108"/>
    </w:p>
    <w:p w14:paraId="1E3A21E0" w14:textId="5F3DA69C" w:rsidR="007E687D" w:rsidRDefault="00326A5F" w:rsidP="007E5DD4">
      <w:pPr>
        <w:pStyle w:val="Brdtextmedindrag"/>
        <w:ind w:firstLine="0"/>
      </w:pPr>
      <w:r w:rsidRPr="00F60E61">
        <w:t>Härigenom föreskrivs att 53 och 59 §§ lagen (1960:729) om upphovsrätt till litterära och konstnärliga verk ska ha följande lydelse</w:t>
      </w:r>
      <w:r>
        <w:t>.</w:t>
      </w:r>
    </w:p>
    <w:p w14:paraId="5B2D8882" w14:textId="77777777" w:rsidR="007E687D"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7D1F94D2" w14:textId="77777777" w:rsidTr="00AE41F9">
        <w:tc>
          <w:tcPr>
            <w:tcW w:w="2500" w:type="pct"/>
            <w:shd w:val="clear" w:color="auto" w:fill="auto"/>
            <w:tcMar>
              <w:left w:w="0" w:type="dxa"/>
            </w:tcMar>
          </w:tcPr>
          <w:p w14:paraId="6D946440"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70D6D7BE" w14:textId="77777777" w:rsidR="007E687D" w:rsidRPr="005B0E77" w:rsidRDefault="00326A5F" w:rsidP="007E687D">
            <w:pPr>
              <w:pStyle w:val="Brdtext"/>
              <w:rPr>
                <w:i/>
              </w:rPr>
            </w:pPr>
            <w:r w:rsidRPr="005B0E77">
              <w:rPr>
                <w:i/>
              </w:rPr>
              <w:t>Föreslagen lydelse</w:t>
            </w:r>
          </w:p>
        </w:tc>
      </w:tr>
    </w:tbl>
    <w:p w14:paraId="3695FC75" w14:textId="77777777" w:rsidR="007E687D" w:rsidRDefault="007E687D" w:rsidP="007E687D">
      <w:pPr>
        <w:pStyle w:val="Brdtext"/>
        <w:jc w:val="center"/>
      </w:pPr>
    </w:p>
    <w:p w14:paraId="0F8AEF7D" w14:textId="55B5B2B7" w:rsidR="007E687D" w:rsidRDefault="00326A5F" w:rsidP="007E687D">
      <w:pPr>
        <w:pStyle w:val="Brdtext"/>
        <w:jc w:val="center"/>
      </w:pPr>
      <w:r>
        <w:t>53 §</w:t>
      </w:r>
      <w:r>
        <w:rPr>
          <w:rStyle w:val="Fotnotsreferens"/>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7E687D" w14:paraId="2AFE0586" w14:textId="77777777" w:rsidTr="00AE41F9">
        <w:tc>
          <w:tcPr>
            <w:tcW w:w="2500" w:type="pct"/>
            <w:shd w:val="clear" w:color="auto" w:fill="auto"/>
            <w:tcMar>
              <w:left w:w="0" w:type="dxa"/>
            </w:tcMar>
          </w:tcPr>
          <w:p w14:paraId="60123C1D" w14:textId="33BB55AB" w:rsidR="007E687D" w:rsidRDefault="00326A5F" w:rsidP="007E687D">
            <w:pPr>
              <w:pStyle w:val="Brdtextmedindrag"/>
            </w:pPr>
            <w:bookmarkStart w:id="109" w:name="_Hlk19776585"/>
            <w:r w:rsidRPr="00C74B32">
              <w:t>Den som</w:t>
            </w:r>
            <w:r w:rsidRPr="00054743">
              <w:t xml:space="preserve"> beträffande ett litterärt eller konstnärligt verk vidtar åtgär</w:t>
            </w:r>
            <w:r>
              <w:softHyphen/>
            </w:r>
            <w:r w:rsidRPr="00054743">
              <w:t>der</w:t>
            </w:r>
            <w:r w:rsidRPr="001A773C">
              <w:rPr>
                <w:i/>
              </w:rPr>
              <w:t>,</w:t>
            </w:r>
            <w:r w:rsidRPr="00054743">
              <w:t xml:space="preserve"> som innebär intrång i den till verket enligt 1 och 2</w:t>
            </w:r>
            <w:r>
              <w:t> </w:t>
            </w:r>
            <w:r w:rsidRPr="00054743">
              <w:t>kap. knutna upphovsrätten eller som strider mot föreskrift enligt 41</w:t>
            </w:r>
            <w:r>
              <w:t> </w:t>
            </w:r>
            <w:r w:rsidRPr="00054743">
              <w:t>§ andra stycket eller mot 50</w:t>
            </w:r>
            <w:r>
              <w:t> </w:t>
            </w:r>
            <w:r w:rsidRPr="00983272">
              <w:t>§, döms</w:t>
            </w:r>
            <w:r w:rsidRPr="00054743">
              <w:rPr>
                <w:i/>
              </w:rPr>
              <w:t>, om det sker uppsåtligen eller av grov oaktsam</w:t>
            </w:r>
            <w:r>
              <w:rPr>
                <w:i/>
              </w:rPr>
              <w:softHyphen/>
            </w:r>
            <w:r w:rsidRPr="00054743">
              <w:rPr>
                <w:i/>
              </w:rPr>
              <w:t>het,</w:t>
            </w:r>
            <w:r w:rsidRPr="00054743">
              <w:t xml:space="preserve"> till böter eller fängelse i högst två år</w:t>
            </w:r>
            <w:r>
              <w:t>.</w:t>
            </w:r>
            <w:bookmarkEnd w:id="109"/>
          </w:p>
        </w:tc>
        <w:tc>
          <w:tcPr>
            <w:tcW w:w="2500" w:type="pct"/>
            <w:shd w:val="clear" w:color="auto" w:fill="auto"/>
            <w:tcMar>
              <w:right w:w="0" w:type="dxa"/>
            </w:tcMar>
          </w:tcPr>
          <w:p w14:paraId="36991D18" w14:textId="34D251F8" w:rsidR="007E687D" w:rsidRDefault="00326A5F" w:rsidP="007E687D">
            <w:pPr>
              <w:pStyle w:val="Brdtextmedindrag"/>
            </w:pPr>
            <w:bookmarkStart w:id="110" w:name="_Hlk19776607"/>
            <w:r w:rsidRPr="00C74B32">
              <w:t xml:space="preserve">Den </w:t>
            </w:r>
            <w:r>
              <w:t xml:space="preserve">som </w:t>
            </w:r>
            <w:r w:rsidRPr="00054743">
              <w:rPr>
                <w:i/>
              </w:rPr>
              <w:t>upp</w:t>
            </w:r>
            <w:r>
              <w:rPr>
                <w:i/>
              </w:rPr>
              <w:softHyphen/>
            </w:r>
            <w:r w:rsidRPr="00054743">
              <w:rPr>
                <w:i/>
              </w:rPr>
              <w:t>såtligen eller av grov oaktsamhet</w:t>
            </w:r>
            <w:r w:rsidRPr="00054743">
              <w:t xml:space="preserve"> </w:t>
            </w:r>
            <w:r>
              <w:t xml:space="preserve">beträffande ett litterärt eller konstnärligt verk </w:t>
            </w:r>
            <w:r w:rsidRPr="00054743">
              <w:t>vidtar åtgärder som innebär intrång i den till verket enligt 1 och 2</w:t>
            </w:r>
            <w:r>
              <w:t> </w:t>
            </w:r>
            <w:r w:rsidRPr="00054743">
              <w:t>kap. knutna upphovsrätten eller som strider mot föreskrift enligt 41</w:t>
            </w:r>
            <w:r>
              <w:t> </w:t>
            </w:r>
            <w:r w:rsidRPr="00054743">
              <w:t>§ andra stycket eller mot 50</w:t>
            </w:r>
            <w:r>
              <w:t> </w:t>
            </w:r>
            <w:r w:rsidRPr="00054743">
              <w:t xml:space="preserve">§, </w:t>
            </w:r>
            <w:r w:rsidRPr="00983272">
              <w:t>döms</w:t>
            </w:r>
            <w:r w:rsidRPr="00054743">
              <w:rPr>
                <w:i/>
              </w:rPr>
              <w:t xml:space="preserve"> för </w:t>
            </w:r>
            <w:r w:rsidRPr="00243B21">
              <w:rPr>
                <w:i/>
                <w:u w:val="single"/>
              </w:rPr>
              <w:t>upp</w:t>
            </w:r>
            <w:r w:rsidRPr="00243B21">
              <w:rPr>
                <w:i/>
                <w:u w:val="single"/>
              </w:rPr>
              <w:softHyphen/>
              <w:t>hovsrättsbrott</w:t>
            </w:r>
            <w:r w:rsidRPr="00054743">
              <w:rPr>
                <w:i/>
              </w:rPr>
              <w:t xml:space="preserve"> </w:t>
            </w:r>
            <w:r w:rsidRPr="0051435A">
              <w:t>till böter eller fängelse i högst två år</w:t>
            </w:r>
            <w:r w:rsidRPr="00054743">
              <w:rPr>
                <w:i/>
              </w:rPr>
              <w:t xml:space="preserve">. </w:t>
            </w:r>
            <w:bookmarkStart w:id="111" w:name="_Hlk21685396"/>
            <w:r w:rsidRPr="00EA679F">
              <w:rPr>
                <w:i/>
              </w:rPr>
              <w:t>Detta</w:t>
            </w:r>
            <w:r w:rsidRPr="00054743">
              <w:rPr>
                <w:i/>
              </w:rPr>
              <w:t xml:space="preserve"> gäller </w:t>
            </w:r>
            <w:r w:rsidRPr="00EA679F">
              <w:rPr>
                <w:i/>
              </w:rPr>
              <w:t>också om någon</w:t>
            </w:r>
            <w:r w:rsidRPr="00054743">
              <w:rPr>
                <w:i/>
              </w:rPr>
              <w:t xml:space="preserve"> för in ett exemplar av ett verk till Sverige i syfte att sprida det till allmänheten, om exem</w:t>
            </w:r>
            <w:r>
              <w:rPr>
                <w:i/>
              </w:rPr>
              <w:softHyphen/>
            </w:r>
            <w:r w:rsidRPr="00054743">
              <w:rPr>
                <w:i/>
              </w:rPr>
              <w:t xml:space="preserve">plaret framställts utomlands </w:t>
            </w:r>
            <w:r>
              <w:rPr>
                <w:i/>
              </w:rPr>
              <w:t>och</w:t>
            </w:r>
            <w:r w:rsidRPr="00054743">
              <w:rPr>
                <w:i/>
              </w:rPr>
              <w:t xml:space="preserve"> motsvarande framställning här skulle ha varit straffbar enligt första meningen</w:t>
            </w:r>
            <w:r>
              <w:t>.</w:t>
            </w:r>
            <w:bookmarkEnd w:id="110"/>
            <w:bookmarkEnd w:id="111"/>
          </w:p>
        </w:tc>
      </w:tr>
      <w:tr w:rsidR="007E687D" w14:paraId="1E078713" w14:textId="77777777" w:rsidTr="00AE41F9">
        <w:tc>
          <w:tcPr>
            <w:tcW w:w="2500" w:type="pct"/>
            <w:shd w:val="clear" w:color="auto" w:fill="auto"/>
            <w:tcMar>
              <w:left w:w="0" w:type="dxa"/>
            </w:tcMar>
          </w:tcPr>
          <w:p w14:paraId="079839C5" w14:textId="77777777" w:rsidR="007E687D" w:rsidRPr="00C74B32" w:rsidRDefault="007E687D" w:rsidP="007E687D">
            <w:pPr>
              <w:pStyle w:val="Brdtextmedindrag"/>
            </w:pPr>
          </w:p>
        </w:tc>
        <w:tc>
          <w:tcPr>
            <w:tcW w:w="2500" w:type="pct"/>
            <w:shd w:val="clear" w:color="auto" w:fill="auto"/>
            <w:tcMar>
              <w:right w:w="0" w:type="dxa"/>
            </w:tcMar>
          </w:tcPr>
          <w:p w14:paraId="28DACF4B" w14:textId="77777777" w:rsidR="007E687D" w:rsidRPr="00243B21" w:rsidRDefault="00326A5F" w:rsidP="007E687D">
            <w:pPr>
              <w:pStyle w:val="Brdtextmedindrag"/>
              <w:rPr>
                <w:i/>
              </w:rPr>
            </w:pPr>
            <w:bookmarkStart w:id="112" w:name="_Hlk535848436"/>
            <w:bookmarkStart w:id="113" w:name="_Hlk535479332"/>
            <w:r w:rsidRPr="00243B21">
              <w:rPr>
                <w:i/>
              </w:rPr>
              <w:t xml:space="preserve">Om brottet begåtts uppsåtligen och är att anse som grovt, döms för </w:t>
            </w:r>
            <w:r w:rsidRPr="00243B21">
              <w:rPr>
                <w:i/>
                <w:u w:val="single"/>
              </w:rPr>
              <w:t>grovt upphovsrättsbrott</w:t>
            </w:r>
            <w:r w:rsidRPr="00243B21">
              <w:rPr>
                <w:i/>
              </w:rPr>
              <w:t xml:space="preserve"> till fängel</w:t>
            </w:r>
            <w:r w:rsidRPr="00243B21">
              <w:rPr>
                <w:i/>
              </w:rPr>
              <w:softHyphen/>
              <w:t xml:space="preserve">se i lägst sex månader och högst sex år. Vid bedömningen av om brottet är grovt ska det särskilt beaktas om gärningen </w:t>
            </w:r>
          </w:p>
          <w:p w14:paraId="6D4F492F" w14:textId="77777777" w:rsidR="007E687D" w:rsidRPr="00243B21" w:rsidRDefault="00326A5F" w:rsidP="007E687D">
            <w:pPr>
              <w:pStyle w:val="Brdtextmedindrag"/>
              <w:rPr>
                <w:i/>
              </w:rPr>
            </w:pPr>
            <w:r w:rsidRPr="00243B21">
              <w:rPr>
                <w:i/>
              </w:rPr>
              <w:t>1. föregåtts av särskild plane</w:t>
            </w:r>
            <w:r w:rsidRPr="00243B21">
              <w:rPr>
                <w:i/>
              </w:rPr>
              <w:softHyphen/>
              <w:t>ring,</w:t>
            </w:r>
          </w:p>
          <w:p w14:paraId="15B78138" w14:textId="77777777" w:rsidR="007E687D" w:rsidRPr="00243B21" w:rsidRDefault="00326A5F" w:rsidP="007E687D">
            <w:pPr>
              <w:pStyle w:val="Brdtextmedindrag"/>
              <w:rPr>
                <w:i/>
              </w:rPr>
            </w:pPr>
            <w:r w:rsidRPr="00243B21">
              <w:rPr>
                <w:i/>
              </w:rPr>
              <w:t>2. utgjort</w:t>
            </w:r>
            <w:r w:rsidRPr="00243B21">
              <w:t xml:space="preserve"> </w:t>
            </w:r>
            <w:r w:rsidRPr="00243B21">
              <w:rPr>
                <w:i/>
              </w:rPr>
              <w:t>ett led i en brottslighet som utövats i organiserad form,</w:t>
            </w:r>
            <w:r>
              <w:rPr>
                <w:i/>
              </w:rPr>
              <w:t xml:space="preserve"> </w:t>
            </w:r>
          </w:p>
          <w:p w14:paraId="3BE4FF9C" w14:textId="77777777" w:rsidR="007E687D" w:rsidRPr="00243B21" w:rsidRDefault="00326A5F" w:rsidP="007E687D">
            <w:pPr>
              <w:pStyle w:val="Brdtextmedindrag"/>
              <w:rPr>
                <w:i/>
              </w:rPr>
            </w:pPr>
            <w:r w:rsidRPr="00243B21">
              <w:rPr>
                <w:i/>
              </w:rPr>
              <w:t>3. varit av större omfattning, eller</w:t>
            </w:r>
          </w:p>
          <w:bookmarkEnd w:id="112"/>
          <w:p w14:paraId="75ECF1DC" w14:textId="5B2EDB56" w:rsidR="007E687D" w:rsidRPr="00C74B32" w:rsidRDefault="00326A5F" w:rsidP="007E687D">
            <w:pPr>
              <w:pStyle w:val="Brdtextmedindrag"/>
            </w:pPr>
            <w:r w:rsidRPr="00243B21">
              <w:rPr>
                <w:i/>
              </w:rPr>
              <w:t>4. annars har varit av särskilt farlig art.</w:t>
            </w:r>
            <w:bookmarkEnd w:id="113"/>
          </w:p>
        </w:tc>
      </w:tr>
      <w:tr w:rsidR="007E687D" w14:paraId="2F406300" w14:textId="77777777" w:rsidTr="00AE41F9">
        <w:tc>
          <w:tcPr>
            <w:tcW w:w="2500" w:type="pct"/>
            <w:shd w:val="clear" w:color="auto" w:fill="auto"/>
            <w:tcMar>
              <w:left w:w="0" w:type="dxa"/>
            </w:tcMar>
          </w:tcPr>
          <w:p w14:paraId="210FD166" w14:textId="2678EAEE" w:rsidR="007E687D" w:rsidRPr="00C74B32" w:rsidRDefault="00326A5F" w:rsidP="007E687D">
            <w:pPr>
              <w:pStyle w:val="Brdtextmedindrag"/>
            </w:pPr>
            <w:r w:rsidRPr="00B33C1B">
              <w:t xml:space="preserve">Den som för sitt enskilda bruk kopierar ett datorprogram som är utgivet eller av vilket exemplar har överlåtits med upphovsmannens </w:t>
            </w:r>
            <w:r w:rsidRPr="00B33C1B">
              <w:lastRenderedPageBreak/>
              <w:t>sam</w:t>
            </w:r>
            <w:r>
              <w:softHyphen/>
            </w:r>
            <w:r w:rsidRPr="00B33C1B">
              <w:t xml:space="preserve">tycke, </w:t>
            </w:r>
            <w:r w:rsidRPr="00B33C1B">
              <w:rPr>
                <w:i/>
              </w:rPr>
              <w:t>skall</w:t>
            </w:r>
            <w:r w:rsidRPr="00B33C1B">
              <w:t xml:space="preserve"> inte dömas till an</w:t>
            </w:r>
            <w:r>
              <w:softHyphen/>
            </w:r>
            <w:r w:rsidRPr="00B33C1B">
              <w:t>svar, om förlagan för kopiering</w:t>
            </w:r>
            <w:r>
              <w:softHyphen/>
            </w:r>
            <w:r w:rsidRPr="00B33C1B">
              <w:t>en inte används i näringsverksam</w:t>
            </w:r>
            <w:r>
              <w:softHyphen/>
            </w:r>
            <w:r w:rsidRPr="00B33C1B">
              <w:t>het eller offentlig verksamhet och han eller hon inte utnyttjar fram</w:t>
            </w:r>
            <w:r>
              <w:softHyphen/>
            </w:r>
            <w:r w:rsidRPr="00B33C1B">
              <w:t>ställda exemplar av datorprogram</w:t>
            </w:r>
            <w:r>
              <w:softHyphen/>
            </w:r>
            <w:r w:rsidRPr="00B33C1B">
              <w:t>met för annat ändamål än sitt enskilda bruk. Den som för sitt enskilda bruk framställer exemplar i digital form av en offentliggjord samman</w:t>
            </w:r>
            <w:r>
              <w:softHyphen/>
            </w:r>
            <w:r w:rsidRPr="00B33C1B">
              <w:t>ställ</w:t>
            </w:r>
            <w:r>
              <w:softHyphen/>
            </w:r>
            <w:r w:rsidRPr="00B33C1B">
              <w:t xml:space="preserve">ning i digital form </w:t>
            </w:r>
            <w:r w:rsidRPr="00B33C1B">
              <w:rPr>
                <w:i/>
              </w:rPr>
              <w:t>skall</w:t>
            </w:r>
            <w:r w:rsidRPr="00B33C1B">
              <w:t xml:space="preserve"> under de förutsättningar som nyss nämnts inte dömas till ansvar</w:t>
            </w:r>
            <w:r>
              <w:t>.</w:t>
            </w:r>
          </w:p>
        </w:tc>
        <w:tc>
          <w:tcPr>
            <w:tcW w:w="2500" w:type="pct"/>
            <w:shd w:val="clear" w:color="auto" w:fill="auto"/>
            <w:tcMar>
              <w:right w:w="0" w:type="dxa"/>
            </w:tcMar>
          </w:tcPr>
          <w:p w14:paraId="76E0F5BE" w14:textId="07D96470" w:rsidR="007E687D" w:rsidRPr="00C74B32" w:rsidRDefault="00326A5F" w:rsidP="007E687D">
            <w:pPr>
              <w:pStyle w:val="Brdtextmedindrag"/>
            </w:pPr>
            <w:r w:rsidRPr="00DC1269">
              <w:lastRenderedPageBreak/>
              <w:t xml:space="preserve">Den som för sitt enskilda bruk kopierar ett datorprogram som är utgivet eller av vilket exemplar har överlåtits med upphovsmannens </w:t>
            </w:r>
            <w:r w:rsidRPr="00DC1269">
              <w:lastRenderedPageBreak/>
              <w:t>sam</w:t>
            </w:r>
            <w:r>
              <w:softHyphen/>
            </w:r>
            <w:r>
              <w:softHyphen/>
            </w:r>
            <w:r w:rsidRPr="00DC1269">
              <w:t xml:space="preserve">tycke, </w:t>
            </w:r>
            <w:r w:rsidRPr="00DC1269">
              <w:rPr>
                <w:i/>
              </w:rPr>
              <w:t>ska</w:t>
            </w:r>
            <w:r w:rsidRPr="00DC1269">
              <w:t xml:space="preserve"> inte dömas till an</w:t>
            </w:r>
            <w:r>
              <w:softHyphen/>
            </w:r>
            <w:r w:rsidRPr="00DC1269">
              <w:t>svar, om förlagan för kopieringen inte används i näringsverksamhet eller offentlig verksamhet och han eller hon inte utnyttjar framställda ex</w:t>
            </w:r>
            <w:r>
              <w:softHyphen/>
            </w:r>
            <w:r w:rsidRPr="00DC1269">
              <w:t>emplar av datorprogrammet för annat ändamål än sitt enskilda bruk. Den som för sitt enskilda bruk fram</w:t>
            </w:r>
            <w:r>
              <w:softHyphen/>
            </w:r>
            <w:r w:rsidRPr="00DC1269">
              <w:t>ställer exemplar i digital form av en offentliggjord sammanställ</w:t>
            </w:r>
            <w:r>
              <w:softHyphen/>
            </w:r>
            <w:r w:rsidRPr="00DC1269">
              <w:t xml:space="preserve">ning i digital form </w:t>
            </w:r>
            <w:r w:rsidRPr="00DC1269">
              <w:rPr>
                <w:i/>
              </w:rPr>
              <w:t>ska</w:t>
            </w:r>
            <w:r w:rsidRPr="00DC1269">
              <w:t xml:space="preserve"> under de förutsättningar som nyss nämnts inte dömas till ansvar</w:t>
            </w:r>
            <w:r>
              <w:t>.</w:t>
            </w:r>
          </w:p>
        </w:tc>
      </w:tr>
      <w:tr w:rsidR="007E687D" w14:paraId="182B75FA" w14:textId="77777777" w:rsidTr="00AE41F9">
        <w:tc>
          <w:tcPr>
            <w:tcW w:w="2500" w:type="pct"/>
            <w:shd w:val="clear" w:color="auto" w:fill="auto"/>
            <w:tcMar>
              <w:left w:w="0" w:type="dxa"/>
            </w:tcMar>
          </w:tcPr>
          <w:p w14:paraId="2A559A13" w14:textId="39EEC41A" w:rsidR="007E687D" w:rsidRPr="00C74B32" w:rsidRDefault="00326A5F" w:rsidP="007E687D">
            <w:pPr>
              <w:pStyle w:val="Brdtextmedindrag"/>
            </w:pPr>
            <w:r w:rsidRPr="004E3C05">
              <w:rPr>
                <w:i/>
              </w:rPr>
              <w:lastRenderedPageBreak/>
              <w:t>Vad som sägs i första stycket gäller också, om någon till Sverige för spridning till allmänheten för in ex</w:t>
            </w:r>
            <w:r>
              <w:rPr>
                <w:i/>
              </w:rPr>
              <w:softHyphen/>
            </w:r>
            <w:r w:rsidRPr="004E3C05">
              <w:rPr>
                <w:i/>
              </w:rPr>
              <w:t>em</w:t>
            </w:r>
            <w:r>
              <w:rPr>
                <w:i/>
              </w:rPr>
              <w:softHyphen/>
            </w:r>
            <w:r w:rsidRPr="004E3C05">
              <w:rPr>
                <w:i/>
              </w:rPr>
              <w:t>plar av verk, där exemplaret fram</w:t>
            </w:r>
            <w:r>
              <w:rPr>
                <w:i/>
              </w:rPr>
              <w:softHyphen/>
            </w:r>
            <w:r w:rsidRPr="004E3C05">
              <w:rPr>
                <w:i/>
              </w:rPr>
              <w:t>ställts utomlands under så</w:t>
            </w:r>
            <w:r>
              <w:rPr>
                <w:i/>
              </w:rPr>
              <w:softHyphen/>
            </w:r>
            <w:r w:rsidRPr="004E3C05">
              <w:rPr>
                <w:i/>
              </w:rPr>
              <w:t>dana omständigheter att en sådan fram</w:t>
            </w:r>
            <w:r>
              <w:rPr>
                <w:i/>
              </w:rPr>
              <w:softHyphen/>
            </w:r>
            <w:r w:rsidRPr="004E3C05">
              <w:rPr>
                <w:i/>
              </w:rPr>
              <w:t>ställning här skulle ha varit straff</w:t>
            </w:r>
            <w:r>
              <w:rPr>
                <w:i/>
              </w:rPr>
              <w:softHyphen/>
            </w:r>
            <w:r>
              <w:rPr>
                <w:i/>
              </w:rPr>
              <w:softHyphen/>
            </w:r>
            <w:r w:rsidRPr="004E3C05">
              <w:rPr>
                <w:i/>
              </w:rPr>
              <w:t>bar enligt vad som sägs i det stycket</w:t>
            </w:r>
            <w:r>
              <w:rPr>
                <w:i/>
              </w:rPr>
              <w:t>.</w:t>
            </w:r>
          </w:p>
        </w:tc>
        <w:tc>
          <w:tcPr>
            <w:tcW w:w="2500" w:type="pct"/>
            <w:shd w:val="clear" w:color="auto" w:fill="auto"/>
            <w:tcMar>
              <w:right w:w="0" w:type="dxa"/>
            </w:tcMar>
          </w:tcPr>
          <w:p w14:paraId="31049741" w14:textId="77777777" w:rsidR="007E687D" w:rsidRPr="00C74B32" w:rsidRDefault="007E687D" w:rsidP="007E687D">
            <w:pPr>
              <w:pStyle w:val="Brdtextmedindrag"/>
            </w:pPr>
          </w:p>
        </w:tc>
      </w:tr>
    </w:tbl>
    <w:p w14:paraId="68AF5C6A" w14:textId="77777777" w:rsidR="007E687D" w:rsidRDefault="00326A5F" w:rsidP="007E687D">
      <w:pPr>
        <w:pStyle w:val="Brdtextmedindrag"/>
      </w:pPr>
      <w:r w:rsidRPr="004E3C05">
        <w:t>Den som har överträtt ett vitesförbud enligt 53 b § får inte dömas till ansvar för intrång som omfattas av förbudet</w:t>
      </w:r>
      <w:r>
        <w:t>.</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74F6D194" w14:textId="77777777" w:rsidTr="00975EA3">
        <w:tc>
          <w:tcPr>
            <w:tcW w:w="2500" w:type="pct"/>
            <w:shd w:val="clear" w:color="auto" w:fill="auto"/>
            <w:tcMar>
              <w:left w:w="0" w:type="dxa"/>
            </w:tcMar>
          </w:tcPr>
          <w:p w14:paraId="0D6BA0D4" w14:textId="5621078B" w:rsidR="007E687D" w:rsidRDefault="00326A5F" w:rsidP="007E687D">
            <w:pPr>
              <w:pStyle w:val="Brdtextmedindrag"/>
            </w:pPr>
            <w:r w:rsidRPr="004E3C05">
              <w:t xml:space="preserve">För försök eller förberedelse till brott </w:t>
            </w:r>
            <w:r w:rsidRPr="004E3C05">
              <w:rPr>
                <w:i/>
              </w:rPr>
              <w:t>som avses</w:t>
            </w:r>
            <w:r w:rsidRPr="004E3C05">
              <w:t xml:space="preserve"> </w:t>
            </w:r>
            <w:r w:rsidRPr="004E3C05">
              <w:rPr>
                <w:i/>
              </w:rPr>
              <w:t>i</w:t>
            </w:r>
            <w:r w:rsidRPr="004E3C05">
              <w:t xml:space="preserve"> första </w:t>
            </w:r>
            <w:r w:rsidRPr="004E3C05">
              <w:rPr>
                <w:i/>
              </w:rPr>
              <w:t>och tredje styckena</w:t>
            </w:r>
            <w:r w:rsidRPr="004E3C05">
              <w:t xml:space="preserve"> döms till ansvar enligt 23</w:t>
            </w:r>
            <w:r>
              <w:t> </w:t>
            </w:r>
            <w:r w:rsidRPr="004E3C05">
              <w:t>kap. brottsbalken.</w:t>
            </w:r>
          </w:p>
        </w:tc>
        <w:tc>
          <w:tcPr>
            <w:tcW w:w="2500" w:type="pct"/>
            <w:shd w:val="clear" w:color="auto" w:fill="auto"/>
            <w:tcMar>
              <w:right w:w="0" w:type="dxa"/>
            </w:tcMar>
          </w:tcPr>
          <w:p w14:paraId="7505A779" w14:textId="4C2B4686" w:rsidR="007E687D" w:rsidRDefault="00326A5F" w:rsidP="007E687D">
            <w:pPr>
              <w:pStyle w:val="Brdtextmedindrag"/>
            </w:pPr>
            <w:bookmarkStart w:id="114" w:name="_Hlk14184686"/>
            <w:r w:rsidRPr="004E3C05">
              <w:t xml:space="preserve">För försök eller förberedelse till brott </w:t>
            </w:r>
            <w:r w:rsidRPr="004E3C05">
              <w:rPr>
                <w:i/>
              </w:rPr>
              <w:t>enligt</w:t>
            </w:r>
            <w:r w:rsidRPr="004E3C05">
              <w:t xml:space="preserve"> första </w:t>
            </w:r>
            <w:r w:rsidRPr="004E3C05">
              <w:rPr>
                <w:i/>
              </w:rPr>
              <w:t xml:space="preserve">eller andra stycket </w:t>
            </w:r>
            <w:r w:rsidRPr="004E3C05">
              <w:t xml:space="preserve">döms </w:t>
            </w:r>
            <w:r w:rsidRPr="004E3C05">
              <w:rPr>
                <w:i/>
              </w:rPr>
              <w:t>det</w:t>
            </w:r>
            <w:r>
              <w:t xml:space="preserve"> till ansvar enligt 23 </w:t>
            </w:r>
            <w:r w:rsidRPr="004E3C05">
              <w:t>kap. brottsbalken.</w:t>
            </w:r>
            <w:bookmarkEnd w:id="114"/>
          </w:p>
        </w:tc>
      </w:tr>
    </w:tbl>
    <w:p w14:paraId="675D3F69" w14:textId="15FCF8E1" w:rsidR="007E687D" w:rsidRDefault="00326A5F" w:rsidP="007E687D">
      <w:pPr>
        <w:pStyle w:val="Brdtext"/>
        <w:spacing w:before="230"/>
        <w:jc w:val="center"/>
      </w:pPr>
      <w:r>
        <w:t>59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7E687D" w14:paraId="7B63A5EB" w14:textId="77777777" w:rsidTr="003F6CBA">
        <w:tc>
          <w:tcPr>
            <w:tcW w:w="2500" w:type="pct"/>
            <w:shd w:val="clear" w:color="auto" w:fill="auto"/>
            <w:tcMar>
              <w:left w:w="0" w:type="dxa"/>
            </w:tcMar>
          </w:tcPr>
          <w:p w14:paraId="7F567DB3" w14:textId="69A709D8" w:rsidR="007E687D" w:rsidRDefault="00326A5F" w:rsidP="007E687D">
            <w:pPr>
              <w:pStyle w:val="Brdtextmedindrag"/>
            </w:pPr>
            <w:r w:rsidRPr="00FD4BA5">
              <w:rPr>
                <w:i/>
              </w:rPr>
              <w:t>Brott som avses i 57 b § andra stycket får åtalas av åklagare endast om åtal är påkallat från allmän synpunkt.</w:t>
            </w:r>
            <w:r w:rsidRPr="00FD4BA5">
              <w:t xml:space="preserve"> </w:t>
            </w:r>
            <w:r w:rsidRPr="007B1742">
              <w:rPr>
                <w:i/>
              </w:rPr>
              <w:t xml:space="preserve">Brott i övrigt </w:t>
            </w:r>
            <w:r w:rsidRPr="00513143">
              <w:t>som avses i denna lag</w:t>
            </w:r>
            <w:r w:rsidRPr="007B1742">
              <w:rPr>
                <w:i/>
              </w:rPr>
              <w:t xml:space="preserve"> får åtalas av åklagare</w:t>
            </w:r>
            <w:r w:rsidRPr="00FD4BA5">
              <w:t xml:space="preserve"> endast om </w:t>
            </w:r>
            <w:r w:rsidRPr="00FD4BA5">
              <w:rPr>
                <w:i/>
              </w:rPr>
              <w:t>målsägande anger brottet till åtal eller</w:t>
            </w:r>
            <w:r w:rsidRPr="00FD4BA5">
              <w:t xml:space="preserve"> åtal är </w:t>
            </w:r>
            <w:r w:rsidRPr="00983272">
              <w:rPr>
                <w:i/>
              </w:rPr>
              <w:t>påkallat</w:t>
            </w:r>
            <w:r w:rsidRPr="00FD4BA5">
              <w:t xml:space="preserve"> från allmän synpunkt.</w:t>
            </w:r>
          </w:p>
        </w:tc>
        <w:tc>
          <w:tcPr>
            <w:tcW w:w="2500" w:type="pct"/>
            <w:shd w:val="clear" w:color="auto" w:fill="auto"/>
            <w:tcMar>
              <w:right w:w="0" w:type="dxa"/>
            </w:tcMar>
          </w:tcPr>
          <w:p w14:paraId="34214512" w14:textId="4831A5C5" w:rsidR="007E687D" w:rsidRDefault="00326A5F" w:rsidP="007E687D">
            <w:pPr>
              <w:pStyle w:val="Brdtextmedindrag"/>
            </w:pPr>
            <w:r w:rsidRPr="00FD4BA5">
              <w:rPr>
                <w:i/>
              </w:rPr>
              <w:t>Åklagaren får väcka åtal för brott</w:t>
            </w:r>
            <w:r>
              <w:t xml:space="preserve"> som avses i denna lag endast om åtal </w:t>
            </w:r>
            <w:r w:rsidRPr="004E07AA">
              <w:t xml:space="preserve">är </w:t>
            </w:r>
            <w:r w:rsidRPr="00983272">
              <w:rPr>
                <w:i/>
              </w:rPr>
              <w:t>motiverat</w:t>
            </w:r>
            <w:r>
              <w:t xml:space="preserve"> </w:t>
            </w:r>
            <w:r w:rsidRPr="004E07AA">
              <w:t>från allmän synpunkt.</w:t>
            </w:r>
          </w:p>
        </w:tc>
      </w:tr>
    </w:tbl>
    <w:p w14:paraId="5A2093A3" w14:textId="77777777" w:rsidR="007E687D" w:rsidRDefault="00326A5F" w:rsidP="007E687D">
      <w:pPr>
        <w:pStyle w:val="Brdtextmedindrag"/>
      </w:pPr>
      <w:r>
        <w:t>Överträdelse av 3 § eller av föreskrift enligt 41 § andra stycket får alltid beivras av upphovsmannens efterlevande make, släktingar i rätt upp- och nedstigande led eller syskon.</w:t>
      </w:r>
    </w:p>
    <w:p w14:paraId="38E1152B" w14:textId="1C48C85F" w:rsidR="007E687D" w:rsidRDefault="00326A5F" w:rsidP="007E687D">
      <w:pPr>
        <w:pStyle w:val="Brdtextmedindrag"/>
      </w:pPr>
      <w:r>
        <w:t>Egendom som avses i 55 § får, om brott enligt denna lag skäligen kan antas föreligga, tas i beslag. I fråga om ett sådant beslag tillämpas reglerna om beslag i brottmål i allmänhet.</w:t>
      </w:r>
    </w:p>
    <w:p w14:paraId="45A5246F" w14:textId="77777777" w:rsidR="007E687D" w:rsidRPr="00811E52" w:rsidRDefault="00326A5F" w:rsidP="00811E52">
      <w:pPr>
        <w:pStyle w:val="Slutstreck"/>
      </w:pPr>
      <w:r w:rsidRPr="00811E52">
        <w:t>                      </w:t>
      </w:r>
    </w:p>
    <w:p w14:paraId="1556A8A8" w14:textId="77777777" w:rsidR="007E687D" w:rsidRDefault="00326A5F" w:rsidP="007E687D">
      <w:pPr>
        <w:pStyle w:val="Brdtextmedindrag"/>
        <w:sectPr w:rsidR="007E687D" w:rsidSect="00155500">
          <w:headerReference w:type="even" r:id="rId86"/>
          <w:headerReference w:type="default" r:id="rId87"/>
          <w:footerReference w:type="even" r:id="rId88"/>
          <w:footerReference w:type="default" r:id="rId89"/>
          <w:headerReference w:type="first" r:id="rId90"/>
          <w:footerReference w:type="first" r:id="rId91"/>
          <w:footnotePr>
            <w:numRestart w:val="eachSect"/>
          </w:footnotePr>
          <w:pgSz w:w="9356" w:h="13721" w:code="9"/>
          <w:pgMar w:top="794" w:right="2438" w:bottom="1191" w:left="1021" w:header="0" w:footer="709" w:gutter="0"/>
          <w:cols w:space="708"/>
          <w:docGrid w:linePitch="360"/>
        </w:sectPr>
      </w:pPr>
      <w:r w:rsidRPr="00D419CB">
        <w:t>Denna lag träder i kraft den 1 juli 2020.</w:t>
      </w:r>
      <w:r>
        <w:t xml:space="preserve"> </w:t>
      </w:r>
    </w:p>
    <w:p w14:paraId="60BAC6A2" w14:textId="77777777" w:rsidR="007E687D" w:rsidRDefault="00326A5F" w:rsidP="007C229B">
      <w:pPr>
        <w:pStyle w:val="Rubrik2utannumrering"/>
        <w:spacing w:before="0"/>
      </w:pPr>
      <w:bookmarkStart w:id="115" w:name="_Toc25741949"/>
      <w:r>
        <w:lastRenderedPageBreak/>
        <w:t>Förslag till lag om ändring i patentlagen (1967:837)</w:t>
      </w:r>
      <w:bookmarkEnd w:id="115"/>
    </w:p>
    <w:p w14:paraId="7F90FC82" w14:textId="7B5FC0A5" w:rsidR="007E687D" w:rsidRDefault="00326A5F" w:rsidP="007E5DD4">
      <w:pPr>
        <w:pStyle w:val="Brdtextmedindrag"/>
        <w:ind w:firstLine="0"/>
      </w:pPr>
      <w:r>
        <w:t xml:space="preserve">Härigenom föreskrivs att 57 </w:t>
      </w:r>
      <w:r w:rsidRPr="004C6B39">
        <w:t xml:space="preserve">§ </w:t>
      </w:r>
      <w:r>
        <w:t>patentlagen</w:t>
      </w:r>
      <w:r w:rsidRPr="004C6B39">
        <w:t xml:space="preserve"> (196</w:t>
      </w:r>
      <w:r>
        <w:t>7:</w:t>
      </w:r>
      <w:r w:rsidRPr="00892448">
        <w:t>837)</w:t>
      </w:r>
      <w:r>
        <w:rPr>
          <w:rStyle w:val="Fotnotsreferens"/>
        </w:rPr>
        <w:footnoteReference w:id="16"/>
      </w:r>
      <w:r w:rsidRPr="004C6B39">
        <w:t xml:space="preserve"> ska ha följande lydelse.</w:t>
      </w:r>
    </w:p>
    <w:p w14:paraId="236E6B9C" w14:textId="77777777" w:rsidR="007E687D" w:rsidRDefault="007E687D" w:rsidP="007E687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0C2F1A88" w14:textId="77777777" w:rsidTr="00AE41F9">
        <w:tc>
          <w:tcPr>
            <w:tcW w:w="2500" w:type="pct"/>
            <w:shd w:val="clear" w:color="auto" w:fill="auto"/>
            <w:tcMar>
              <w:left w:w="0" w:type="dxa"/>
            </w:tcMar>
          </w:tcPr>
          <w:p w14:paraId="688E9D61"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42387D63" w14:textId="77777777" w:rsidR="007E687D" w:rsidRPr="005B0E77" w:rsidRDefault="00326A5F" w:rsidP="007E687D">
            <w:pPr>
              <w:pStyle w:val="Brdtext"/>
              <w:rPr>
                <w:i/>
              </w:rPr>
            </w:pPr>
            <w:r w:rsidRPr="005B0E77">
              <w:rPr>
                <w:i/>
              </w:rPr>
              <w:t>Föreslagen lydelse</w:t>
            </w:r>
          </w:p>
        </w:tc>
      </w:tr>
    </w:tbl>
    <w:p w14:paraId="03500D17" w14:textId="77777777" w:rsidR="007E687D" w:rsidRDefault="007E687D" w:rsidP="007E687D">
      <w:pPr>
        <w:pStyle w:val="Brdtext"/>
        <w:jc w:val="center"/>
      </w:pPr>
    </w:p>
    <w:p w14:paraId="1C24A01B" w14:textId="4E0A7C51" w:rsidR="007E687D" w:rsidRDefault="00326A5F" w:rsidP="007E687D">
      <w:pPr>
        <w:pStyle w:val="Brdtext"/>
        <w:jc w:val="center"/>
      </w:pPr>
      <w:r>
        <w:t>57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7E687D" w14:paraId="66613690" w14:textId="77777777" w:rsidTr="00AE41F9">
        <w:tc>
          <w:tcPr>
            <w:tcW w:w="2500" w:type="pct"/>
            <w:shd w:val="clear" w:color="auto" w:fill="auto"/>
            <w:tcMar>
              <w:left w:w="0" w:type="dxa"/>
            </w:tcMar>
          </w:tcPr>
          <w:p w14:paraId="441EDC4A" w14:textId="261DF5CF" w:rsidR="007E687D" w:rsidRDefault="00326A5F" w:rsidP="007E687D">
            <w:pPr>
              <w:pStyle w:val="Brdtextmedindrag"/>
            </w:pPr>
            <w:r w:rsidRPr="00983272">
              <w:rPr>
                <w:i/>
              </w:rPr>
              <w:t xml:space="preserve">Gör </w:t>
            </w:r>
            <w:proofErr w:type="gramStart"/>
            <w:r w:rsidRPr="00983272">
              <w:rPr>
                <w:i/>
              </w:rPr>
              <w:t>någon</w:t>
            </w:r>
            <w:r w:rsidRPr="00FD4BA5">
              <w:t xml:space="preserve"> intrång</w:t>
            </w:r>
            <w:proofErr w:type="gramEnd"/>
            <w:r w:rsidRPr="00FD4BA5">
              <w:t xml:space="preserve"> i den ensam</w:t>
            </w:r>
            <w:r>
              <w:softHyphen/>
            </w:r>
            <w:r w:rsidRPr="00FD4BA5">
              <w:t>rätt som patent medför (patent</w:t>
            </w:r>
            <w:r>
              <w:softHyphen/>
            </w:r>
            <w:r w:rsidRPr="00FD4BA5">
              <w:t xml:space="preserve">intrång) </w:t>
            </w:r>
            <w:r w:rsidRPr="00E66495">
              <w:rPr>
                <w:i/>
              </w:rPr>
              <w:t>och sker det uppsåtligen eller av grov oakt</w:t>
            </w:r>
            <w:r w:rsidRPr="003D53F9">
              <w:rPr>
                <w:i/>
              </w:rPr>
              <w:t>samhet, skall han eller hon dömas</w:t>
            </w:r>
            <w:r w:rsidRPr="00FD4BA5">
              <w:t xml:space="preserve"> till böter eller fängelse i högst två år. </w:t>
            </w:r>
            <w:r w:rsidRPr="00E66495">
              <w:rPr>
                <w:i/>
              </w:rPr>
              <w:t>Den som har överträtt ett vitesförbud enligt 57 b § får inte dömas till ansvar för intrång som omfattas av förbudet.</w:t>
            </w:r>
          </w:p>
        </w:tc>
        <w:tc>
          <w:tcPr>
            <w:tcW w:w="2500" w:type="pct"/>
            <w:shd w:val="clear" w:color="auto" w:fill="auto"/>
            <w:tcMar>
              <w:right w:w="0" w:type="dxa"/>
            </w:tcMar>
          </w:tcPr>
          <w:p w14:paraId="6EF5CA5D" w14:textId="666BBFAB" w:rsidR="007E687D" w:rsidRDefault="00326A5F" w:rsidP="007E687D">
            <w:pPr>
              <w:pStyle w:val="Brdtextmedindrag"/>
            </w:pPr>
            <w:r>
              <w:rPr>
                <w:i/>
              </w:rPr>
              <w:t>Den som</w:t>
            </w:r>
            <w:r w:rsidRPr="003D76D5">
              <w:t xml:space="preserve"> </w:t>
            </w:r>
            <w:r w:rsidRPr="003D76D5">
              <w:rPr>
                <w:i/>
              </w:rPr>
              <w:t>uppsåtligen eller av grov oaktsamhet gör</w:t>
            </w:r>
            <w:r>
              <w:t xml:space="preserve"> intrång i den en</w:t>
            </w:r>
            <w:r>
              <w:softHyphen/>
              <w:t>sam</w:t>
            </w:r>
            <w:r>
              <w:softHyphen/>
              <w:t>rätt som patent medför (patent</w:t>
            </w:r>
            <w:r w:rsidRPr="003D76D5">
              <w:t>intrång)</w:t>
            </w:r>
            <w:r w:rsidRPr="003D53F9">
              <w:rPr>
                <w:i/>
              </w:rPr>
              <w:t>,</w:t>
            </w:r>
            <w:r w:rsidRPr="003D76D5">
              <w:t xml:space="preserve"> </w:t>
            </w:r>
            <w:r>
              <w:rPr>
                <w:i/>
              </w:rPr>
              <w:t>döms</w:t>
            </w:r>
            <w:r w:rsidRPr="003D76D5">
              <w:t xml:space="preserve"> </w:t>
            </w:r>
            <w:r w:rsidRPr="003D76D5">
              <w:rPr>
                <w:i/>
              </w:rPr>
              <w:t>för</w:t>
            </w:r>
            <w:r w:rsidRPr="003D76D5">
              <w:t xml:space="preserve"> </w:t>
            </w:r>
            <w:r w:rsidRPr="003D76D5">
              <w:rPr>
                <w:i/>
                <w:u w:val="single"/>
              </w:rPr>
              <w:t>patent</w:t>
            </w:r>
            <w:r>
              <w:rPr>
                <w:i/>
                <w:u w:val="single"/>
              </w:rPr>
              <w:softHyphen/>
            </w:r>
            <w:r w:rsidRPr="003D76D5">
              <w:rPr>
                <w:i/>
                <w:u w:val="single"/>
              </w:rPr>
              <w:t>brott</w:t>
            </w:r>
            <w:r w:rsidRPr="003D76D5">
              <w:t xml:space="preserve"> till böter eller fängelse i högst två år.</w:t>
            </w:r>
          </w:p>
        </w:tc>
      </w:tr>
      <w:tr w:rsidR="007E687D" w14:paraId="7047C1BE" w14:textId="77777777" w:rsidTr="00AE41F9">
        <w:tc>
          <w:tcPr>
            <w:tcW w:w="2500" w:type="pct"/>
            <w:shd w:val="clear" w:color="auto" w:fill="auto"/>
            <w:tcMar>
              <w:left w:w="0" w:type="dxa"/>
            </w:tcMar>
          </w:tcPr>
          <w:p w14:paraId="613AE81E" w14:textId="77777777" w:rsidR="007E687D" w:rsidRPr="00983272" w:rsidRDefault="007E687D" w:rsidP="007E687D">
            <w:pPr>
              <w:pStyle w:val="Brdtextmedindrag"/>
              <w:rPr>
                <w:i/>
              </w:rPr>
            </w:pPr>
          </w:p>
        </w:tc>
        <w:tc>
          <w:tcPr>
            <w:tcW w:w="2500" w:type="pct"/>
            <w:shd w:val="clear" w:color="auto" w:fill="auto"/>
            <w:tcMar>
              <w:right w:w="0" w:type="dxa"/>
            </w:tcMar>
          </w:tcPr>
          <w:p w14:paraId="12782C5D" w14:textId="77777777" w:rsidR="007E687D" w:rsidRPr="00157D5A" w:rsidRDefault="00326A5F" w:rsidP="007E687D">
            <w:pPr>
              <w:pStyle w:val="Brdtextmedindrag"/>
              <w:rPr>
                <w:i/>
              </w:rPr>
            </w:pPr>
            <w:r w:rsidRPr="003D76D5">
              <w:rPr>
                <w:i/>
              </w:rPr>
              <w:t xml:space="preserve">Om brottet begåtts uppsåtligen och är att anse som grovt, döms för </w:t>
            </w:r>
            <w:r w:rsidRPr="003D76D5">
              <w:rPr>
                <w:i/>
                <w:u w:val="single"/>
              </w:rPr>
              <w:t>grovt patentbrott</w:t>
            </w:r>
            <w:r w:rsidRPr="00F8480F">
              <w:rPr>
                <w:i/>
              </w:rPr>
              <w:t xml:space="preserve"> </w:t>
            </w:r>
            <w:r w:rsidRPr="003D76D5">
              <w:rPr>
                <w:i/>
              </w:rPr>
              <w:t>till fängelse i lägst sex månader och högst sex</w:t>
            </w:r>
            <w:r>
              <w:rPr>
                <w:i/>
              </w:rPr>
              <w:t xml:space="preserve"> år. </w:t>
            </w:r>
            <w:bookmarkStart w:id="116" w:name="_Hlk535486704"/>
            <w:r w:rsidRPr="00157D5A">
              <w:rPr>
                <w:i/>
              </w:rPr>
              <w:t xml:space="preserve">Vid bedömningen av om brottet är grovt ska det särskilt beaktas om gärningen </w:t>
            </w:r>
          </w:p>
          <w:p w14:paraId="274AB332" w14:textId="77777777" w:rsidR="007E687D" w:rsidRPr="00157D5A" w:rsidRDefault="00326A5F" w:rsidP="007E687D">
            <w:pPr>
              <w:pStyle w:val="Brdtextmedindrag"/>
              <w:rPr>
                <w:i/>
              </w:rPr>
            </w:pPr>
            <w:r w:rsidRPr="00157D5A">
              <w:rPr>
                <w:i/>
              </w:rPr>
              <w:t>1. föregåtts av särskild plane</w:t>
            </w:r>
            <w:r w:rsidRPr="00157D5A">
              <w:rPr>
                <w:i/>
              </w:rPr>
              <w:softHyphen/>
              <w:t>ring,</w:t>
            </w:r>
          </w:p>
          <w:p w14:paraId="77C93C9C" w14:textId="77777777" w:rsidR="007E687D" w:rsidRPr="00157D5A" w:rsidRDefault="00326A5F" w:rsidP="007E687D">
            <w:pPr>
              <w:pStyle w:val="Brdtextmedindrag"/>
              <w:rPr>
                <w:i/>
              </w:rPr>
            </w:pPr>
            <w:r w:rsidRPr="00157D5A">
              <w:rPr>
                <w:i/>
              </w:rPr>
              <w:t>2. utgjort</w:t>
            </w:r>
            <w:r w:rsidRPr="00157D5A">
              <w:t xml:space="preserve"> </w:t>
            </w:r>
            <w:r w:rsidRPr="00157D5A">
              <w:rPr>
                <w:i/>
              </w:rPr>
              <w:t>ett led i en brottslighet som utövats i organiserad form,</w:t>
            </w:r>
          </w:p>
          <w:p w14:paraId="7E271664" w14:textId="77777777" w:rsidR="007E687D" w:rsidRPr="00157D5A" w:rsidRDefault="00326A5F" w:rsidP="007E687D">
            <w:pPr>
              <w:pStyle w:val="Brdtextmedindrag"/>
              <w:rPr>
                <w:i/>
              </w:rPr>
            </w:pPr>
            <w:r w:rsidRPr="00157D5A">
              <w:rPr>
                <w:i/>
              </w:rPr>
              <w:t>3. varit av större omfattning, eller</w:t>
            </w:r>
          </w:p>
          <w:p w14:paraId="2BE7A23D" w14:textId="3C9305EC" w:rsidR="007E687D" w:rsidRDefault="00326A5F" w:rsidP="007E687D">
            <w:pPr>
              <w:pStyle w:val="Brdtextmedindrag"/>
              <w:rPr>
                <w:i/>
              </w:rPr>
            </w:pPr>
            <w:r w:rsidRPr="00157D5A">
              <w:rPr>
                <w:i/>
              </w:rPr>
              <w:t>4. annars har varit av särskilt farlig art.</w:t>
            </w:r>
            <w:bookmarkEnd w:id="116"/>
          </w:p>
        </w:tc>
      </w:tr>
      <w:tr w:rsidR="007E687D" w14:paraId="652AABE2" w14:textId="77777777" w:rsidTr="00AE41F9">
        <w:tc>
          <w:tcPr>
            <w:tcW w:w="2500" w:type="pct"/>
            <w:shd w:val="clear" w:color="auto" w:fill="auto"/>
            <w:tcMar>
              <w:left w:w="0" w:type="dxa"/>
            </w:tcMar>
          </w:tcPr>
          <w:p w14:paraId="2A0BDACF" w14:textId="77777777" w:rsidR="007E687D" w:rsidRPr="00983272" w:rsidRDefault="007E687D" w:rsidP="007E687D">
            <w:pPr>
              <w:pStyle w:val="Brdtextmedindrag"/>
              <w:rPr>
                <w:i/>
              </w:rPr>
            </w:pPr>
          </w:p>
        </w:tc>
        <w:tc>
          <w:tcPr>
            <w:tcW w:w="2500" w:type="pct"/>
            <w:shd w:val="clear" w:color="auto" w:fill="auto"/>
            <w:tcMar>
              <w:right w:w="0" w:type="dxa"/>
            </w:tcMar>
          </w:tcPr>
          <w:p w14:paraId="23D6092C" w14:textId="6F56F17E" w:rsidR="007E687D" w:rsidRDefault="00326A5F" w:rsidP="007E687D">
            <w:pPr>
              <w:pStyle w:val="Brdtextmedindrag"/>
              <w:rPr>
                <w:i/>
              </w:rPr>
            </w:pPr>
            <w:r w:rsidRPr="003D76D5">
              <w:rPr>
                <w:i/>
              </w:rPr>
              <w:t>Den som har överträtt ett vites</w:t>
            </w:r>
            <w:r>
              <w:rPr>
                <w:i/>
              </w:rPr>
              <w:softHyphen/>
            </w:r>
            <w:r w:rsidRPr="003D76D5">
              <w:rPr>
                <w:i/>
              </w:rPr>
              <w:t>förbud enligt 57 b § får inte dömas till ansvar för intrång som omfattas av förbudet.</w:t>
            </w:r>
          </w:p>
        </w:tc>
      </w:tr>
      <w:tr w:rsidR="007E687D" w14:paraId="67D3BAD7" w14:textId="77777777" w:rsidTr="00AE41F9">
        <w:tc>
          <w:tcPr>
            <w:tcW w:w="2500" w:type="pct"/>
            <w:shd w:val="clear" w:color="auto" w:fill="auto"/>
            <w:tcMar>
              <w:left w:w="0" w:type="dxa"/>
            </w:tcMar>
          </w:tcPr>
          <w:p w14:paraId="52F3F9F6" w14:textId="6599CC1F" w:rsidR="007E687D" w:rsidRPr="00983272" w:rsidRDefault="00326A5F" w:rsidP="007E687D">
            <w:pPr>
              <w:pStyle w:val="Brdtextmedindrag"/>
              <w:rPr>
                <w:i/>
              </w:rPr>
            </w:pPr>
            <w:r w:rsidRPr="003A1416">
              <w:t>För försök eller förberedelse till brott enligt första stycket döms till ansvar enligt 23</w:t>
            </w:r>
            <w:r>
              <w:t> </w:t>
            </w:r>
            <w:r w:rsidRPr="003A1416">
              <w:t>kap. brottsbalken</w:t>
            </w:r>
            <w:r>
              <w:t>.</w:t>
            </w:r>
          </w:p>
        </w:tc>
        <w:tc>
          <w:tcPr>
            <w:tcW w:w="2500" w:type="pct"/>
            <w:shd w:val="clear" w:color="auto" w:fill="auto"/>
            <w:tcMar>
              <w:right w:w="0" w:type="dxa"/>
            </w:tcMar>
          </w:tcPr>
          <w:p w14:paraId="74C9411C" w14:textId="5838B480" w:rsidR="007E687D" w:rsidRDefault="00326A5F" w:rsidP="007E687D">
            <w:pPr>
              <w:pStyle w:val="Brdtextmedindrag"/>
              <w:rPr>
                <w:i/>
              </w:rPr>
            </w:pPr>
            <w:r w:rsidRPr="003A1416">
              <w:t>För försök eller förberedelse till brott enligt första</w:t>
            </w:r>
            <w:r w:rsidRPr="003D76D5">
              <w:rPr>
                <w:i/>
              </w:rPr>
              <w:t xml:space="preserve"> eller andra </w:t>
            </w:r>
            <w:r w:rsidRPr="003A1416">
              <w:t>stycket döms</w:t>
            </w:r>
            <w:r w:rsidRPr="003D76D5">
              <w:rPr>
                <w:i/>
              </w:rPr>
              <w:t xml:space="preserve"> det </w:t>
            </w:r>
            <w:r w:rsidRPr="003A1416">
              <w:t>till ansvar enligt 23</w:t>
            </w:r>
            <w:r>
              <w:t> </w:t>
            </w:r>
            <w:r w:rsidRPr="003A1416">
              <w:t>kap. brottsbalken.</w:t>
            </w:r>
          </w:p>
        </w:tc>
      </w:tr>
      <w:tr w:rsidR="007E687D" w14:paraId="33A6DCAD" w14:textId="77777777" w:rsidTr="00AE41F9">
        <w:tc>
          <w:tcPr>
            <w:tcW w:w="2500" w:type="pct"/>
            <w:shd w:val="clear" w:color="auto" w:fill="auto"/>
            <w:tcMar>
              <w:left w:w="0" w:type="dxa"/>
            </w:tcMar>
          </w:tcPr>
          <w:p w14:paraId="362E25FC" w14:textId="12717A47" w:rsidR="007E687D" w:rsidRPr="00983272" w:rsidRDefault="00326A5F" w:rsidP="007E687D">
            <w:pPr>
              <w:pStyle w:val="Brdtextmedindrag"/>
              <w:rPr>
                <w:i/>
              </w:rPr>
            </w:pPr>
            <w:r w:rsidRPr="003D76D5">
              <w:t xml:space="preserve">Åklagaren får väcka åtal för brott som avses i </w:t>
            </w:r>
            <w:r w:rsidRPr="00182179">
              <w:rPr>
                <w:i/>
              </w:rPr>
              <w:t>första eller</w:t>
            </w:r>
            <w:r w:rsidRPr="00951769">
              <w:rPr>
                <w:i/>
              </w:rPr>
              <w:t xml:space="preserve"> andra</w:t>
            </w:r>
            <w:r w:rsidRPr="003D76D5">
              <w:rPr>
                <w:i/>
              </w:rPr>
              <w:t xml:space="preserve"> </w:t>
            </w:r>
            <w:r w:rsidRPr="00182179">
              <w:rPr>
                <w:i/>
              </w:rPr>
              <w:t xml:space="preserve">stycket </w:t>
            </w:r>
            <w:r w:rsidRPr="003D76D5">
              <w:t>endast om</w:t>
            </w:r>
            <w:r w:rsidRPr="003D76D5">
              <w:rPr>
                <w:i/>
              </w:rPr>
              <w:t xml:space="preserve"> målsäganden anger brottet till åtal och </w:t>
            </w:r>
            <w:r w:rsidRPr="003D76D5">
              <w:t>åtal</w:t>
            </w:r>
            <w:r w:rsidRPr="003D76D5">
              <w:rPr>
                <w:i/>
              </w:rPr>
              <w:t xml:space="preserve"> av särskilda skäl </w:t>
            </w:r>
            <w:r w:rsidRPr="003D76D5">
              <w:t xml:space="preserve">är </w:t>
            </w:r>
            <w:r w:rsidRPr="00983272">
              <w:rPr>
                <w:i/>
              </w:rPr>
              <w:t>påkallat</w:t>
            </w:r>
            <w:r w:rsidRPr="003D76D5">
              <w:t xml:space="preserve"> från allmän synpunkt.</w:t>
            </w:r>
          </w:p>
        </w:tc>
        <w:tc>
          <w:tcPr>
            <w:tcW w:w="2500" w:type="pct"/>
            <w:shd w:val="clear" w:color="auto" w:fill="auto"/>
            <w:tcMar>
              <w:right w:w="0" w:type="dxa"/>
            </w:tcMar>
          </w:tcPr>
          <w:p w14:paraId="2373FC68" w14:textId="266CBF39" w:rsidR="007E687D" w:rsidRDefault="00326A5F" w:rsidP="007E687D">
            <w:pPr>
              <w:pStyle w:val="Brdtextmedindrag"/>
              <w:rPr>
                <w:i/>
              </w:rPr>
            </w:pPr>
            <w:r w:rsidRPr="003D76D5">
              <w:t xml:space="preserve">Åklagaren får väcka åtal för brott som avses </w:t>
            </w:r>
            <w:r w:rsidRPr="003A1416">
              <w:t xml:space="preserve">i </w:t>
            </w:r>
            <w:r w:rsidRPr="00182179">
              <w:rPr>
                <w:i/>
              </w:rPr>
              <w:t>denna paragraf</w:t>
            </w:r>
            <w:r>
              <w:t xml:space="preserve"> endast om åtal är </w:t>
            </w:r>
            <w:r w:rsidRPr="00983272">
              <w:rPr>
                <w:i/>
              </w:rPr>
              <w:t>motiverat</w:t>
            </w:r>
            <w:r w:rsidRPr="003D76D5">
              <w:t xml:space="preserve"> från allmän synpunkt</w:t>
            </w:r>
            <w:r>
              <w:t>.</w:t>
            </w:r>
          </w:p>
        </w:tc>
      </w:tr>
    </w:tbl>
    <w:p w14:paraId="08C9BCF4" w14:textId="77777777" w:rsidR="007E687D" w:rsidRPr="00811E52" w:rsidRDefault="00326A5F" w:rsidP="00811E52">
      <w:pPr>
        <w:pStyle w:val="Slutstreck"/>
      </w:pPr>
      <w:r w:rsidRPr="00811E52">
        <w:lastRenderedPageBreak/>
        <w:t>                      </w:t>
      </w:r>
    </w:p>
    <w:p w14:paraId="3E628F38" w14:textId="45377EB6" w:rsidR="007E687D" w:rsidRDefault="00326A5F" w:rsidP="007E687D">
      <w:pPr>
        <w:pStyle w:val="Brdtextmedindrag"/>
      </w:pPr>
      <w:r w:rsidRPr="00095B27">
        <w:t>Denna lag träder i kraft den 1 juli 2020.</w:t>
      </w:r>
    </w:p>
    <w:p w14:paraId="78E6A516" w14:textId="77777777" w:rsidR="007E687D" w:rsidRDefault="007E687D" w:rsidP="007E687D">
      <w:pPr>
        <w:pStyle w:val="Brdtextmedindrag"/>
        <w:sectPr w:rsidR="007E687D" w:rsidSect="007E687D">
          <w:headerReference w:type="even" r:id="rId92"/>
          <w:headerReference w:type="default" r:id="rId93"/>
          <w:footerReference w:type="even" r:id="rId94"/>
          <w:footerReference w:type="default" r:id="rId95"/>
          <w:footerReference w:type="first" r:id="rId96"/>
          <w:footnotePr>
            <w:numRestart w:val="eachSect"/>
          </w:footnotePr>
          <w:pgSz w:w="9356" w:h="13721" w:code="9"/>
          <w:pgMar w:top="794" w:right="2438" w:bottom="1191" w:left="1021" w:header="0" w:footer="709" w:gutter="0"/>
          <w:cols w:space="708"/>
          <w:docGrid w:linePitch="360"/>
        </w:sectPr>
      </w:pPr>
    </w:p>
    <w:p w14:paraId="2745461F" w14:textId="77777777" w:rsidR="007E687D" w:rsidRDefault="00326A5F" w:rsidP="007C229B">
      <w:pPr>
        <w:pStyle w:val="Rubrik2utannumrering"/>
        <w:spacing w:before="0"/>
      </w:pPr>
      <w:r w:rsidRPr="00404ACB">
        <w:lastRenderedPageBreak/>
        <w:t>Förslag till lag om ändring i mönsterskyddslagen (1970:485)</w:t>
      </w:r>
    </w:p>
    <w:p w14:paraId="3C6EFA98" w14:textId="08906726" w:rsidR="007E687D" w:rsidRDefault="00326A5F" w:rsidP="007E5DD4">
      <w:pPr>
        <w:pStyle w:val="Brdtextmedindrag"/>
        <w:ind w:firstLine="0"/>
      </w:pPr>
      <w:r>
        <w:t xml:space="preserve">Härigenom föreskrivs att 35 </w:t>
      </w:r>
      <w:r w:rsidRPr="004C6B39">
        <w:t xml:space="preserve">§ </w:t>
      </w:r>
      <w:r>
        <w:t>mönsterskyddslagen (1970:48</w:t>
      </w:r>
      <w:r w:rsidRPr="004B5F2D">
        <w:t>5)</w:t>
      </w:r>
      <w:r w:rsidRPr="004C6B39">
        <w:t xml:space="preserve"> ska ha följande lydelse.</w:t>
      </w:r>
    </w:p>
    <w:p w14:paraId="26D1CCB0" w14:textId="59A63209" w:rsidR="007E687D" w:rsidRDefault="007E687D" w:rsidP="007E687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28521C3A" w14:textId="77777777" w:rsidTr="00AE41F9">
        <w:tc>
          <w:tcPr>
            <w:tcW w:w="2500" w:type="pct"/>
            <w:shd w:val="clear" w:color="auto" w:fill="auto"/>
            <w:tcMar>
              <w:left w:w="0" w:type="dxa"/>
            </w:tcMar>
          </w:tcPr>
          <w:p w14:paraId="70078345"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6B43EFC4" w14:textId="77777777" w:rsidR="007E687D" w:rsidRPr="005B0E77" w:rsidRDefault="00326A5F" w:rsidP="007E687D">
            <w:pPr>
              <w:pStyle w:val="Brdtext"/>
              <w:rPr>
                <w:i/>
              </w:rPr>
            </w:pPr>
            <w:r w:rsidRPr="005B0E77">
              <w:rPr>
                <w:i/>
              </w:rPr>
              <w:t>Föreslagen lydelse</w:t>
            </w:r>
          </w:p>
        </w:tc>
      </w:tr>
    </w:tbl>
    <w:p w14:paraId="443D8953" w14:textId="77777777" w:rsidR="007E687D" w:rsidRDefault="007E687D" w:rsidP="007E687D">
      <w:pPr>
        <w:pStyle w:val="Brdtext"/>
        <w:jc w:val="center"/>
      </w:pPr>
    </w:p>
    <w:p w14:paraId="4FC558C4" w14:textId="4B273562" w:rsidR="007E687D" w:rsidRDefault="00326A5F" w:rsidP="007E687D">
      <w:pPr>
        <w:pStyle w:val="Brdtext"/>
        <w:jc w:val="center"/>
      </w:pPr>
      <w:r>
        <w:t>35 §</w:t>
      </w:r>
      <w:r>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7E687D" w14:paraId="66194E21" w14:textId="77777777" w:rsidTr="00AE41F9">
        <w:tc>
          <w:tcPr>
            <w:tcW w:w="2500" w:type="pct"/>
            <w:shd w:val="clear" w:color="auto" w:fill="auto"/>
            <w:tcMar>
              <w:left w:w="0" w:type="dxa"/>
            </w:tcMar>
          </w:tcPr>
          <w:p w14:paraId="60EB25A7" w14:textId="41544719" w:rsidR="007E687D" w:rsidRDefault="00326A5F" w:rsidP="007E687D">
            <w:pPr>
              <w:pStyle w:val="Brdtextmedindrag"/>
            </w:pPr>
            <w:r w:rsidRPr="007E5E37">
              <w:rPr>
                <w:i/>
              </w:rPr>
              <w:t xml:space="preserve">Gör </w:t>
            </w:r>
            <w:proofErr w:type="gramStart"/>
            <w:r w:rsidRPr="007E5E37">
              <w:rPr>
                <w:i/>
              </w:rPr>
              <w:t>någon</w:t>
            </w:r>
            <w:r w:rsidRPr="003108D7">
              <w:t xml:space="preserve"> intrång</w:t>
            </w:r>
            <w:proofErr w:type="gramEnd"/>
            <w:r w:rsidRPr="003108D7">
              <w:t xml:space="preserve"> i en mönster</w:t>
            </w:r>
            <w:r>
              <w:softHyphen/>
            </w:r>
            <w:r w:rsidRPr="003108D7">
              <w:t xml:space="preserve">rätt (mönsterintrång) </w:t>
            </w:r>
            <w:r w:rsidRPr="007E5E37">
              <w:rPr>
                <w:i/>
              </w:rPr>
              <w:t>och sker det uppsåtligen eller av grov oaktsam</w:t>
            </w:r>
            <w:r w:rsidRPr="007E5E37">
              <w:rPr>
                <w:i/>
              </w:rPr>
              <w:softHyphen/>
              <w:t>het,</w:t>
            </w:r>
            <w:r w:rsidRPr="003108D7">
              <w:t xml:space="preserve"> </w:t>
            </w:r>
            <w:r w:rsidRPr="003108D7">
              <w:rPr>
                <w:i/>
              </w:rPr>
              <w:t>skall</w:t>
            </w:r>
            <w:r w:rsidRPr="003108D7">
              <w:t xml:space="preserve"> </w:t>
            </w:r>
            <w:r w:rsidRPr="007E5E37">
              <w:rPr>
                <w:i/>
              </w:rPr>
              <w:t>han eller hon dömas</w:t>
            </w:r>
            <w:r w:rsidRPr="003108D7">
              <w:t xml:space="preserve"> till böter eller fängelse i högst två år. </w:t>
            </w:r>
            <w:r w:rsidRPr="003108D7">
              <w:rPr>
                <w:i/>
              </w:rPr>
              <w:t>Den som har överträtt ett vites</w:t>
            </w:r>
            <w:r>
              <w:rPr>
                <w:i/>
              </w:rPr>
              <w:softHyphen/>
            </w:r>
            <w:r w:rsidRPr="003108D7">
              <w:rPr>
                <w:i/>
              </w:rPr>
              <w:t>förbud enligt 35</w:t>
            </w:r>
            <w:r>
              <w:rPr>
                <w:i/>
              </w:rPr>
              <w:t xml:space="preserve"> </w:t>
            </w:r>
            <w:r w:rsidRPr="003108D7">
              <w:rPr>
                <w:i/>
              </w:rPr>
              <w:t>b § får inte dömas till ansvar för intrång som omfattas av förbudet.</w:t>
            </w:r>
          </w:p>
        </w:tc>
        <w:tc>
          <w:tcPr>
            <w:tcW w:w="2500" w:type="pct"/>
            <w:shd w:val="clear" w:color="auto" w:fill="auto"/>
            <w:tcMar>
              <w:right w:w="0" w:type="dxa"/>
            </w:tcMar>
          </w:tcPr>
          <w:p w14:paraId="38105854" w14:textId="59386A37" w:rsidR="007E687D" w:rsidRDefault="00326A5F" w:rsidP="007E687D">
            <w:pPr>
              <w:pStyle w:val="Brdtextmedindrag"/>
            </w:pPr>
            <w:r>
              <w:rPr>
                <w:i/>
              </w:rPr>
              <w:t>Den som</w:t>
            </w:r>
            <w:r w:rsidRPr="003108D7">
              <w:t xml:space="preserve"> </w:t>
            </w:r>
            <w:r w:rsidRPr="003108D7">
              <w:rPr>
                <w:i/>
              </w:rPr>
              <w:t>uppsåtligen eller av grov oaktsamhet gör</w:t>
            </w:r>
            <w:r>
              <w:t xml:space="preserve"> intrång i en mönster</w:t>
            </w:r>
            <w:r w:rsidRPr="003108D7">
              <w:t xml:space="preserve">rätt (mönsterintrång), </w:t>
            </w:r>
            <w:r>
              <w:rPr>
                <w:i/>
              </w:rPr>
              <w:t>döms</w:t>
            </w:r>
            <w:r w:rsidRPr="003108D7">
              <w:t xml:space="preserve"> </w:t>
            </w:r>
            <w:r w:rsidRPr="003108D7">
              <w:rPr>
                <w:i/>
              </w:rPr>
              <w:t xml:space="preserve">för </w:t>
            </w:r>
            <w:r w:rsidRPr="003108D7">
              <w:rPr>
                <w:i/>
                <w:u w:val="single"/>
              </w:rPr>
              <w:t>mönster</w:t>
            </w:r>
            <w:r>
              <w:rPr>
                <w:i/>
                <w:u w:val="single"/>
              </w:rPr>
              <w:softHyphen/>
            </w:r>
            <w:r w:rsidRPr="003108D7">
              <w:rPr>
                <w:i/>
                <w:u w:val="single"/>
              </w:rPr>
              <w:t>skyddsbrott</w:t>
            </w:r>
            <w:r w:rsidRPr="003108D7">
              <w:rPr>
                <w:i/>
              </w:rPr>
              <w:t xml:space="preserve"> </w:t>
            </w:r>
            <w:r w:rsidRPr="003108D7">
              <w:t>till böter eller fängelse i högst två år</w:t>
            </w:r>
            <w:r>
              <w:t>.</w:t>
            </w:r>
          </w:p>
        </w:tc>
      </w:tr>
      <w:tr w:rsidR="007E687D" w14:paraId="689F7172" w14:textId="77777777" w:rsidTr="00AE41F9">
        <w:tc>
          <w:tcPr>
            <w:tcW w:w="2500" w:type="pct"/>
            <w:shd w:val="clear" w:color="auto" w:fill="auto"/>
            <w:tcMar>
              <w:left w:w="0" w:type="dxa"/>
            </w:tcMar>
          </w:tcPr>
          <w:p w14:paraId="615315E5" w14:textId="77777777" w:rsidR="007E687D" w:rsidRDefault="007E687D" w:rsidP="007E687D">
            <w:pPr>
              <w:pStyle w:val="Brdtextmedindrag"/>
            </w:pPr>
          </w:p>
        </w:tc>
        <w:tc>
          <w:tcPr>
            <w:tcW w:w="2500" w:type="pct"/>
            <w:shd w:val="clear" w:color="auto" w:fill="auto"/>
            <w:tcMar>
              <w:right w:w="0" w:type="dxa"/>
            </w:tcMar>
          </w:tcPr>
          <w:p w14:paraId="644F9B8A" w14:textId="77777777" w:rsidR="007E687D" w:rsidRPr="00157D5A" w:rsidRDefault="00326A5F" w:rsidP="007E687D">
            <w:pPr>
              <w:pStyle w:val="Brdtextmedindrag"/>
              <w:rPr>
                <w:i/>
              </w:rPr>
            </w:pPr>
            <w:r w:rsidRPr="003108D7">
              <w:rPr>
                <w:i/>
              </w:rPr>
              <w:t xml:space="preserve">Om brottet begåtts uppsåtligen och är att anse som grovt, döms för </w:t>
            </w:r>
            <w:r w:rsidRPr="00243B21">
              <w:rPr>
                <w:i/>
                <w:u w:val="single"/>
              </w:rPr>
              <w:t>grovt mönsterskyddsbrott</w:t>
            </w:r>
            <w:r w:rsidRPr="003108D7">
              <w:rPr>
                <w:i/>
              </w:rPr>
              <w:t xml:space="preserve"> till fäng</w:t>
            </w:r>
            <w:r>
              <w:rPr>
                <w:i/>
              </w:rPr>
              <w:softHyphen/>
            </w:r>
            <w:r w:rsidRPr="003108D7">
              <w:rPr>
                <w:i/>
              </w:rPr>
              <w:t>el</w:t>
            </w:r>
            <w:r>
              <w:rPr>
                <w:i/>
              </w:rPr>
              <w:softHyphen/>
            </w:r>
            <w:r w:rsidRPr="003108D7">
              <w:rPr>
                <w:i/>
              </w:rPr>
              <w:t>se i lägst sex månader och högst sex</w:t>
            </w:r>
            <w:r>
              <w:rPr>
                <w:i/>
              </w:rPr>
              <w:t xml:space="preserve"> år. </w:t>
            </w:r>
            <w:r w:rsidRPr="00157D5A">
              <w:rPr>
                <w:i/>
              </w:rPr>
              <w:t xml:space="preserve">Vid bedömningen av om brottet är grovt ska det särskilt beaktas om gärningen </w:t>
            </w:r>
          </w:p>
          <w:p w14:paraId="5D0EFBFC" w14:textId="77777777" w:rsidR="007E687D" w:rsidRPr="00157D5A" w:rsidRDefault="00326A5F" w:rsidP="007E687D">
            <w:pPr>
              <w:pStyle w:val="Brdtextmedindrag"/>
              <w:rPr>
                <w:i/>
              </w:rPr>
            </w:pPr>
            <w:r w:rsidRPr="00157D5A">
              <w:rPr>
                <w:i/>
              </w:rPr>
              <w:t>1. föregåtts av särskild plane</w:t>
            </w:r>
            <w:r w:rsidRPr="00157D5A">
              <w:rPr>
                <w:i/>
              </w:rPr>
              <w:softHyphen/>
              <w:t>ring,</w:t>
            </w:r>
          </w:p>
          <w:p w14:paraId="22E5E03E" w14:textId="77777777" w:rsidR="007E687D" w:rsidRPr="00157D5A" w:rsidRDefault="00326A5F" w:rsidP="007E687D">
            <w:pPr>
              <w:pStyle w:val="Brdtextmedindrag"/>
              <w:rPr>
                <w:i/>
              </w:rPr>
            </w:pPr>
            <w:r w:rsidRPr="00157D5A">
              <w:rPr>
                <w:i/>
              </w:rPr>
              <w:t>2. utgjort</w:t>
            </w:r>
            <w:r w:rsidRPr="00157D5A">
              <w:t xml:space="preserve"> </w:t>
            </w:r>
            <w:r w:rsidRPr="00157D5A">
              <w:rPr>
                <w:i/>
              </w:rPr>
              <w:t>ett led i en brottslighet som utövats i organiserad form,</w:t>
            </w:r>
          </w:p>
          <w:p w14:paraId="67D8815D" w14:textId="77777777" w:rsidR="007E687D" w:rsidRPr="00157D5A" w:rsidRDefault="00326A5F" w:rsidP="007E687D">
            <w:pPr>
              <w:pStyle w:val="Brdtextmedindrag"/>
              <w:rPr>
                <w:i/>
              </w:rPr>
            </w:pPr>
            <w:r w:rsidRPr="00157D5A">
              <w:rPr>
                <w:i/>
              </w:rPr>
              <w:t>3. varit av större omfattning, eller</w:t>
            </w:r>
          </w:p>
          <w:p w14:paraId="4B7BD4CC" w14:textId="77E7BAA0" w:rsidR="007E687D" w:rsidRDefault="00326A5F" w:rsidP="007E687D">
            <w:pPr>
              <w:pStyle w:val="Brdtextmedindrag"/>
            </w:pPr>
            <w:r w:rsidRPr="00157D5A">
              <w:rPr>
                <w:i/>
              </w:rPr>
              <w:t>4. annars har varit av särskilt farlig art.</w:t>
            </w:r>
          </w:p>
        </w:tc>
      </w:tr>
      <w:tr w:rsidR="007E687D" w14:paraId="4E2068F7" w14:textId="77777777" w:rsidTr="00AE41F9">
        <w:tc>
          <w:tcPr>
            <w:tcW w:w="2500" w:type="pct"/>
            <w:shd w:val="clear" w:color="auto" w:fill="auto"/>
            <w:tcMar>
              <w:left w:w="0" w:type="dxa"/>
            </w:tcMar>
          </w:tcPr>
          <w:p w14:paraId="7288B450" w14:textId="77777777" w:rsidR="007E687D" w:rsidRDefault="007E687D" w:rsidP="007E687D">
            <w:pPr>
              <w:pStyle w:val="Brdtextmedindrag"/>
            </w:pPr>
          </w:p>
        </w:tc>
        <w:tc>
          <w:tcPr>
            <w:tcW w:w="2500" w:type="pct"/>
            <w:shd w:val="clear" w:color="auto" w:fill="auto"/>
            <w:tcMar>
              <w:right w:w="0" w:type="dxa"/>
            </w:tcMar>
          </w:tcPr>
          <w:p w14:paraId="017A5BCD" w14:textId="213438AF" w:rsidR="007E687D" w:rsidRDefault="00326A5F" w:rsidP="007E687D">
            <w:pPr>
              <w:pStyle w:val="Brdtextmedindrag"/>
            </w:pPr>
            <w:r w:rsidRPr="00A93334">
              <w:rPr>
                <w:i/>
              </w:rPr>
              <w:t>Den som har överträtt ett vites</w:t>
            </w:r>
            <w:r>
              <w:rPr>
                <w:i/>
              </w:rPr>
              <w:softHyphen/>
            </w:r>
            <w:r w:rsidRPr="00A93334">
              <w:rPr>
                <w:i/>
              </w:rPr>
              <w:t>förbud enligt 35 b § får inte dömas till ansvar för intrång som omfattas av förbudet.</w:t>
            </w:r>
          </w:p>
        </w:tc>
      </w:tr>
      <w:tr w:rsidR="007E687D" w14:paraId="3A1B8C3F" w14:textId="77777777" w:rsidTr="00AE41F9">
        <w:tc>
          <w:tcPr>
            <w:tcW w:w="2500" w:type="pct"/>
            <w:shd w:val="clear" w:color="auto" w:fill="auto"/>
            <w:tcMar>
              <w:left w:w="0" w:type="dxa"/>
            </w:tcMar>
          </w:tcPr>
          <w:p w14:paraId="78E7EA5F" w14:textId="6B6F4ABE" w:rsidR="007E687D" w:rsidRDefault="00326A5F" w:rsidP="007E687D">
            <w:pPr>
              <w:pStyle w:val="Brdtextmedindrag"/>
            </w:pPr>
            <w:r w:rsidRPr="00BC0302">
              <w:t>För försök eller förberedelse till brott enligt första stycket döms till ansv</w:t>
            </w:r>
            <w:r>
              <w:t>ar enligt 23 kap. brottsbalken.</w:t>
            </w:r>
          </w:p>
        </w:tc>
        <w:tc>
          <w:tcPr>
            <w:tcW w:w="2500" w:type="pct"/>
            <w:shd w:val="clear" w:color="auto" w:fill="auto"/>
            <w:tcMar>
              <w:right w:w="0" w:type="dxa"/>
            </w:tcMar>
          </w:tcPr>
          <w:p w14:paraId="74173A11" w14:textId="27934B91" w:rsidR="007E687D" w:rsidRDefault="00326A5F" w:rsidP="007E687D">
            <w:pPr>
              <w:pStyle w:val="Brdtextmedindrag"/>
            </w:pPr>
            <w:r w:rsidRPr="00A93334">
              <w:t>För försök eller förberedelse till brott enligt första</w:t>
            </w:r>
            <w:r w:rsidRPr="00A93334">
              <w:rPr>
                <w:i/>
              </w:rPr>
              <w:t xml:space="preserve"> eller andra </w:t>
            </w:r>
            <w:r w:rsidRPr="00A93334">
              <w:t>stycket döms</w:t>
            </w:r>
            <w:r w:rsidRPr="00A93334">
              <w:rPr>
                <w:i/>
              </w:rPr>
              <w:t xml:space="preserve"> det </w:t>
            </w:r>
            <w:r w:rsidRPr="00A93334">
              <w:t>till ansvar enligt 23</w:t>
            </w:r>
            <w:r>
              <w:t> </w:t>
            </w:r>
            <w:r w:rsidRPr="00A93334">
              <w:t>kap. brottsbalken.</w:t>
            </w:r>
          </w:p>
        </w:tc>
      </w:tr>
      <w:tr w:rsidR="007E687D" w14:paraId="40C7BBFC" w14:textId="77777777" w:rsidTr="00AE41F9">
        <w:tc>
          <w:tcPr>
            <w:tcW w:w="2500" w:type="pct"/>
            <w:shd w:val="clear" w:color="auto" w:fill="auto"/>
            <w:tcMar>
              <w:left w:w="0" w:type="dxa"/>
            </w:tcMar>
          </w:tcPr>
          <w:p w14:paraId="010C0C0C" w14:textId="58C6CCEC" w:rsidR="007E687D" w:rsidRDefault="00326A5F" w:rsidP="007E687D">
            <w:pPr>
              <w:pStyle w:val="Brdtextmedindrag"/>
            </w:pPr>
            <w:r w:rsidRPr="00A93334">
              <w:t xml:space="preserve">Åklagaren får väcka åtal för brott som avses i </w:t>
            </w:r>
            <w:r w:rsidRPr="00182179">
              <w:rPr>
                <w:i/>
              </w:rPr>
              <w:t xml:space="preserve">första eller </w:t>
            </w:r>
            <w:r w:rsidRPr="00951769">
              <w:rPr>
                <w:i/>
              </w:rPr>
              <w:t>andra</w:t>
            </w:r>
            <w:r w:rsidRPr="00182179">
              <w:rPr>
                <w:i/>
              </w:rPr>
              <w:t xml:space="preserve"> stycket </w:t>
            </w:r>
            <w:r w:rsidRPr="00A93334">
              <w:t xml:space="preserve">endast om </w:t>
            </w:r>
            <w:r w:rsidRPr="00A93334">
              <w:rPr>
                <w:i/>
              </w:rPr>
              <w:t xml:space="preserve">målsäganden anger brottet till åtal och </w:t>
            </w:r>
            <w:r w:rsidRPr="0089083D">
              <w:t>åtal</w:t>
            </w:r>
            <w:r w:rsidRPr="00A93334">
              <w:rPr>
                <w:i/>
              </w:rPr>
              <w:t xml:space="preserve"> av särskilda skäl</w:t>
            </w:r>
            <w:r w:rsidRPr="00A93334">
              <w:t xml:space="preserve"> är </w:t>
            </w:r>
            <w:r w:rsidRPr="007E5E37">
              <w:rPr>
                <w:i/>
              </w:rPr>
              <w:t>påkallat</w:t>
            </w:r>
            <w:r w:rsidRPr="00A93334">
              <w:t xml:space="preserve"> från allmän synpunkt.</w:t>
            </w:r>
          </w:p>
        </w:tc>
        <w:tc>
          <w:tcPr>
            <w:tcW w:w="2500" w:type="pct"/>
            <w:shd w:val="clear" w:color="auto" w:fill="auto"/>
            <w:tcMar>
              <w:right w:w="0" w:type="dxa"/>
            </w:tcMar>
          </w:tcPr>
          <w:p w14:paraId="4636D64A" w14:textId="5DB04C01" w:rsidR="007E687D" w:rsidRDefault="00326A5F" w:rsidP="007E687D">
            <w:pPr>
              <w:pStyle w:val="Brdtextmedindrag"/>
            </w:pPr>
            <w:r w:rsidRPr="003A1416">
              <w:t xml:space="preserve">Åklagaren får väcka åtal för brott som avses i </w:t>
            </w:r>
            <w:r w:rsidRPr="00182179">
              <w:rPr>
                <w:i/>
              </w:rPr>
              <w:t>denna paragraf</w:t>
            </w:r>
            <w:r w:rsidRPr="003A1416">
              <w:t xml:space="preserve"> endast om åtal är </w:t>
            </w:r>
            <w:r>
              <w:rPr>
                <w:i/>
              </w:rPr>
              <w:t>motiverat</w:t>
            </w:r>
            <w:r w:rsidRPr="003A1416">
              <w:t xml:space="preserve"> från allmän synpunkt</w:t>
            </w:r>
            <w:r>
              <w:t>.</w:t>
            </w:r>
          </w:p>
        </w:tc>
      </w:tr>
    </w:tbl>
    <w:p w14:paraId="74C78FAD" w14:textId="77777777" w:rsidR="007E687D" w:rsidRPr="00811E52" w:rsidRDefault="00326A5F" w:rsidP="00811E52">
      <w:pPr>
        <w:pStyle w:val="Slutstreck"/>
      </w:pPr>
      <w:r w:rsidRPr="00811E52">
        <w:lastRenderedPageBreak/>
        <w:t>                      </w:t>
      </w:r>
    </w:p>
    <w:p w14:paraId="26DFC4D8" w14:textId="429DD908" w:rsidR="007E687D" w:rsidRDefault="00326A5F" w:rsidP="007E687D">
      <w:pPr>
        <w:pStyle w:val="Brdtextmedindrag"/>
      </w:pPr>
      <w:r>
        <w:t>Denna lag träder i kraft den 1 juli 2020.</w:t>
      </w:r>
    </w:p>
    <w:p w14:paraId="3C9BE38B" w14:textId="71DFA57C" w:rsidR="007E687D" w:rsidRDefault="007E687D" w:rsidP="007E687D">
      <w:pPr>
        <w:pStyle w:val="Brdtextmedindrag"/>
      </w:pPr>
    </w:p>
    <w:p w14:paraId="29F37113" w14:textId="77777777" w:rsidR="007E687D" w:rsidRDefault="007E687D" w:rsidP="007E687D">
      <w:pPr>
        <w:pStyle w:val="Brdtextmedindrag"/>
        <w:sectPr w:rsidR="007E687D" w:rsidSect="007E687D">
          <w:headerReference w:type="even" r:id="rId97"/>
          <w:headerReference w:type="default" r:id="rId98"/>
          <w:footerReference w:type="even" r:id="rId99"/>
          <w:footerReference w:type="default" r:id="rId100"/>
          <w:footerReference w:type="first" r:id="rId101"/>
          <w:footnotePr>
            <w:numRestart w:val="eachSect"/>
          </w:footnotePr>
          <w:pgSz w:w="9356" w:h="13721" w:code="9"/>
          <w:pgMar w:top="794" w:right="2438" w:bottom="1191" w:left="1021" w:header="0" w:footer="709" w:gutter="0"/>
          <w:cols w:space="708"/>
          <w:docGrid w:linePitch="360"/>
        </w:sectPr>
      </w:pPr>
    </w:p>
    <w:p w14:paraId="2BDC8816" w14:textId="7ADBCBD8" w:rsidR="007E687D" w:rsidRDefault="00326A5F" w:rsidP="007C229B">
      <w:pPr>
        <w:pStyle w:val="Rubrik2utannumrering"/>
        <w:spacing w:before="0"/>
      </w:pPr>
      <w:r w:rsidRPr="002D73F6">
        <w:lastRenderedPageBreak/>
        <w:t>Förslag till lag om ändring i lagen (1992:1685) om skydd för kretsmönster för halvledarprodukter</w:t>
      </w:r>
    </w:p>
    <w:p w14:paraId="7F5FDAA8" w14:textId="7D20B210" w:rsidR="007E687D" w:rsidRDefault="00326A5F" w:rsidP="007E5DD4">
      <w:pPr>
        <w:pStyle w:val="Brdtextmedindrag"/>
        <w:ind w:firstLine="0"/>
      </w:pPr>
      <w:r w:rsidRPr="002D73F6">
        <w:t>Härigenom föreskrivs att 9 § lagen (1992:1685) om skydd för kretsmönster för halvledarprodukter ska ha följande lydelse.</w:t>
      </w:r>
    </w:p>
    <w:p w14:paraId="6A5BFA95" w14:textId="77777777" w:rsidR="007E687D" w:rsidRPr="00AE01E5"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0BEEF192" w14:textId="77777777" w:rsidTr="00AE41F9">
        <w:tc>
          <w:tcPr>
            <w:tcW w:w="2500" w:type="pct"/>
            <w:shd w:val="clear" w:color="auto" w:fill="auto"/>
            <w:tcMar>
              <w:left w:w="0" w:type="dxa"/>
            </w:tcMar>
          </w:tcPr>
          <w:p w14:paraId="1B5469CD"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106BA03D" w14:textId="77777777" w:rsidR="007E687D" w:rsidRPr="005B0E77" w:rsidRDefault="00326A5F" w:rsidP="007E687D">
            <w:pPr>
              <w:pStyle w:val="Brdtext"/>
              <w:rPr>
                <w:i/>
              </w:rPr>
            </w:pPr>
            <w:r w:rsidRPr="005B0E77">
              <w:rPr>
                <w:i/>
              </w:rPr>
              <w:t>Föreslagen lydelse</w:t>
            </w:r>
          </w:p>
        </w:tc>
      </w:tr>
    </w:tbl>
    <w:p w14:paraId="07A26C48" w14:textId="77777777" w:rsidR="007E687D" w:rsidRDefault="007E687D" w:rsidP="007E687D">
      <w:pPr>
        <w:pStyle w:val="Brdtext"/>
        <w:jc w:val="center"/>
      </w:pPr>
    </w:p>
    <w:p w14:paraId="2E9DD1B6" w14:textId="5A9CCAC7" w:rsidR="007E687D" w:rsidRDefault="00326A5F" w:rsidP="007E687D">
      <w:pPr>
        <w:pStyle w:val="Brdtext"/>
        <w:jc w:val="center"/>
      </w:pPr>
      <w:r>
        <w:t>9 §</w:t>
      </w:r>
      <w:r>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7E687D" w14:paraId="32E1BFA3" w14:textId="77777777" w:rsidTr="00AE41F9">
        <w:tc>
          <w:tcPr>
            <w:tcW w:w="2500" w:type="pct"/>
            <w:shd w:val="clear" w:color="auto" w:fill="auto"/>
            <w:tcMar>
              <w:left w:w="0" w:type="dxa"/>
            </w:tcMar>
          </w:tcPr>
          <w:p w14:paraId="7783095B" w14:textId="2E018FE4" w:rsidR="007E687D" w:rsidRDefault="00326A5F" w:rsidP="007E687D">
            <w:pPr>
              <w:pStyle w:val="Brdtextmedindrag"/>
            </w:pPr>
            <w:r w:rsidRPr="007E5E37">
              <w:t>Den som</w:t>
            </w:r>
            <w:r w:rsidRPr="00E648B3">
              <w:t xml:space="preserve"> uppsåtligen eller av grov oaktsamhet vidtar en åtgärd som innebär intrång i rätte</w:t>
            </w:r>
            <w:r>
              <w:t>n enligt 2 </w:t>
            </w:r>
            <w:r w:rsidRPr="00E648B3">
              <w:t xml:space="preserve">§ </w:t>
            </w:r>
            <w:r w:rsidRPr="007E5E37">
              <w:t xml:space="preserve">döms </w:t>
            </w:r>
            <w:r w:rsidRPr="00E648B3">
              <w:t xml:space="preserve">till böter eller fängelse i högst två år. </w:t>
            </w:r>
            <w:r w:rsidRPr="00E648B3">
              <w:rPr>
                <w:i/>
              </w:rPr>
              <w:t>Den som har överträtt ett vitesförbud enligt 9 b § får inte dömas till ansvar för intrång som omfattas av förbudet.</w:t>
            </w:r>
          </w:p>
        </w:tc>
        <w:tc>
          <w:tcPr>
            <w:tcW w:w="2500" w:type="pct"/>
            <w:shd w:val="clear" w:color="auto" w:fill="auto"/>
            <w:tcMar>
              <w:right w:w="0" w:type="dxa"/>
            </w:tcMar>
          </w:tcPr>
          <w:p w14:paraId="790AEAE1" w14:textId="0CF9EEE7" w:rsidR="007E687D" w:rsidRDefault="00326A5F" w:rsidP="007E687D">
            <w:pPr>
              <w:pStyle w:val="Brdtextmedindrag"/>
            </w:pPr>
            <w:r w:rsidRPr="007E5E37">
              <w:t>Den som</w:t>
            </w:r>
            <w:r w:rsidRPr="00E648B3">
              <w:t xml:space="preserve"> uppsåtligen eller av grov oaktsamhet vidtar en åtgärd som in</w:t>
            </w:r>
            <w:r>
              <w:t>nebär intrång i rätten enligt 2 </w:t>
            </w:r>
            <w:r w:rsidRPr="00E648B3">
              <w:t>§</w:t>
            </w:r>
            <w:r w:rsidRPr="00BD3A73">
              <w:rPr>
                <w:i/>
              </w:rPr>
              <w:t xml:space="preserve">, </w:t>
            </w:r>
            <w:r w:rsidRPr="007E5E37">
              <w:t xml:space="preserve">döms </w:t>
            </w:r>
            <w:r w:rsidRPr="00E648B3">
              <w:rPr>
                <w:i/>
              </w:rPr>
              <w:t xml:space="preserve">för </w:t>
            </w:r>
            <w:r w:rsidRPr="00E648B3">
              <w:rPr>
                <w:i/>
                <w:u w:val="single"/>
              </w:rPr>
              <w:t>kretsmönsterbrott</w:t>
            </w:r>
            <w:r w:rsidRPr="00E648B3">
              <w:t xml:space="preserve"> till böter eller fängelse i högst två år.</w:t>
            </w:r>
          </w:p>
        </w:tc>
      </w:tr>
      <w:tr w:rsidR="007E687D" w14:paraId="3131B295" w14:textId="77777777" w:rsidTr="00AE41F9">
        <w:tc>
          <w:tcPr>
            <w:tcW w:w="2500" w:type="pct"/>
            <w:shd w:val="clear" w:color="auto" w:fill="auto"/>
            <w:tcMar>
              <w:left w:w="0" w:type="dxa"/>
            </w:tcMar>
          </w:tcPr>
          <w:p w14:paraId="150113DB" w14:textId="77777777" w:rsidR="007E687D" w:rsidRDefault="007E687D" w:rsidP="007E687D">
            <w:pPr>
              <w:pStyle w:val="Brdtextmedindrag"/>
            </w:pPr>
          </w:p>
        </w:tc>
        <w:tc>
          <w:tcPr>
            <w:tcW w:w="2500" w:type="pct"/>
            <w:shd w:val="clear" w:color="auto" w:fill="auto"/>
            <w:tcMar>
              <w:right w:w="0" w:type="dxa"/>
            </w:tcMar>
          </w:tcPr>
          <w:p w14:paraId="6B4EDBEC" w14:textId="77777777" w:rsidR="007E687D" w:rsidRPr="00157D5A" w:rsidRDefault="00326A5F" w:rsidP="007E687D">
            <w:pPr>
              <w:pStyle w:val="Brdtextmedindrag"/>
              <w:rPr>
                <w:i/>
              </w:rPr>
            </w:pPr>
            <w:r w:rsidRPr="00E648B3">
              <w:rPr>
                <w:i/>
              </w:rPr>
              <w:t xml:space="preserve">Om brottet begåtts uppsåtligen och är att anse som grovt, döms för </w:t>
            </w:r>
            <w:r w:rsidRPr="00E648B3">
              <w:rPr>
                <w:i/>
                <w:u w:val="single"/>
              </w:rPr>
              <w:t>grovt kretsmönsterbrott</w:t>
            </w:r>
            <w:r w:rsidRPr="00E648B3">
              <w:rPr>
                <w:i/>
              </w:rPr>
              <w:t xml:space="preserve"> till fäng</w:t>
            </w:r>
            <w:r>
              <w:rPr>
                <w:i/>
              </w:rPr>
              <w:softHyphen/>
            </w:r>
            <w:r w:rsidRPr="00E648B3">
              <w:rPr>
                <w:i/>
              </w:rPr>
              <w:t xml:space="preserve">else i lägst sex månader och högst sex år. </w:t>
            </w:r>
            <w:r w:rsidRPr="00157D5A">
              <w:rPr>
                <w:i/>
              </w:rPr>
              <w:t xml:space="preserve">Vid bedömningen av om brottet är grovt ska det särskilt beaktas om gärningen </w:t>
            </w:r>
          </w:p>
          <w:p w14:paraId="4B57DBED" w14:textId="77777777" w:rsidR="007E687D" w:rsidRPr="00157D5A" w:rsidRDefault="00326A5F" w:rsidP="007E687D">
            <w:pPr>
              <w:pStyle w:val="Brdtextmedindrag"/>
              <w:rPr>
                <w:i/>
              </w:rPr>
            </w:pPr>
            <w:r w:rsidRPr="00157D5A">
              <w:rPr>
                <w:i/>
              </w:rPr>
              <w:t>1. föregåtts av särskild plane</w:t>
            </w:r>
            <w:r w:rsidRPr="00157D5A">
              <w:rPr>
                <w:i/>
              </w:rPr>
              <w:softHyphen/>
              <w:t>ring,</w:t>
            </w:r>
          </w:p>
          <w:p w14:paraId="049D0238" w14:textId="77777777" w:rsidR="007E687D" w:rsidRPr="00157D5A" w:rsidRDefault="00326A5F" w:rsidP="007E687D">
            <w:pPr>
              <w:pStyle w:val="Brdtextmedindrag"/>
              <w:rPr>
                <w:i/>
              </w:rPr>
            </w:pPr>
            <w:r w:rsidRPr="00157D5A">
              <w:rPr>
                <w:i/>
              </w:rPr>
              <w:t>2. utgjort</w:t>
            </w:r>
            <w:r w:rsidRPr="00157D5A">
              <w:t xml:space="preserve"> </w:t>
            </w:r>
            <w:r w:rsidRPr="00157D5A">
              <w:rPr>
                <w:i/>
              </w:rPr>
              <w:t>ett led i en brottslighet som utövats i organiserad form,</w:t>
            </w:r>
          </w:p>
          <w:p w14:paraId="166AE022" w14:textId="77777777" w:rsidR="007E687D" w:rsidRPr="00157D5A" w:rsidRDefault="00326A5F" w:rsidP="007E687D">
            <w:pPr>
              <w:pStyle w:val="Brdtextmedindrag"/>
              <w:rPr>
                <w:i/>
              </w:rPr>
            </w:pPr>
            <w:r w:rsidRPr="00157D5A">
              <w:rPr>
                <w:i/>
              </w:rPr>
              <w:t>3. varit av större omfattning, eller</w:t>
            </w:r>
          </w:p>
          <w:p w14:paraId="6563654A" w14:textId="1D253E43" w:rsidR="007E687D" w:rsidRDefault="00326A5F" w:rsidP="007E687D">
            <w:pPr>
              <w:pStyle w:val="Brdtextmedindrag"/>
            </w:pPr>
            <w:r w:rsidRPr="00157D5A">
              <w:rPr>
                <w:i/>
              </w:rPr>
              <w:t>4. annars har varit av särskilt farlig art.</w:t>
            </w:r>
          </w:p>
        </w:tc>
      </w:tr>
      <w:tr w:rsidR="007E687D" w14:paraId="4CDD88C2" w14:textId="77777777" w:rsidTr="00AE41F9">
        <w:tc>
          <w:tcPr>
            <w:tcW w:w="2500" w:type="pct"/>
            <w:shd w:val="clear" w:color="auto" w:fill="auto"/>
            <w:tcMar>
              <w:left w:w="0" w:type="dxa"/>
            </w:tcMar>
          </w:tcPr>
          <w:p w14:paraId="7EA0B5C1" w14:textId="77777777" w:rsidR="007E687D" w:rsidRDefault="007E687D" w:rsidP="007E687D">
            <w:pPr>
              <w:pStyle w:val="Brdtextmedindrag"/>
            </w:pPr>
          </w:p>
        </w:tc>
        <w:tc>
          <w:tcPr>
            <w:tcW w:w="2500" w:type="pct"/>
            <w:shd w:val="clear" w:color="auto" w:fill="auto"/>
            <w:tcMar>
              <w:right w:w="0" w:type="dxa"/>
            </w:tcMar>
          </w:tcPr>
          <w:p w14:paraId="76699DF4" w14:textId="10F59B28" w:rsidR="007E687D" w:rsidRPr="00E648B3" w:rsidRDefault="00326A5F" w:rsidP="007E687D">
            <w:pPr>
              <w:pStyle w:val="Brdtextmedindrag"/>
              <w:rPr>
                <w:i/>
              </w:rPr>
            </w:pPr>
            <w:r w:rsidRPr="00E648B3">
              <w:rPr>
                <w:i/>
              </w:rPr>
              <w:t>Den som har överträtt ett vites</w:t>
            </w:r>
            <w:r>
              <w:rPr>
                <w:i/>
              </w:rPr>
              <w:softHyphen/>
            </w:r>
            <w:r w:rsidRPr="00E648B3">
              <w:rPr>
                <w:i/>
              </w:rPr>
              <w:t>förbud enligt 9 b § får inte dömas till ansvar för intrång som omfattas av förbudet.</w:t>
            </w:r>
          </w:p>
        </w:tc>
      </w:tr>
      <w:tr w:rsidR="007E687D" w14:paraId="555742FF" w14:textId="77777777" w:rsidTr="00AE41F9">
        <w:tc>
          <w:tcPr>
            <w:tcW w:w="2500" w:type="pct"/>
            <w:shd w:val="clear" w:color="auto" w:fill="auto"/>
            <w:tcMar>
              <w:left w:w="0" w:type="dxa"/>
            </w:tcMar>
          </w:tcPr>
          <w:p w14:paraId="2D35C89F" w14:textId="394E1577" w:rsidR="007E687D" w:rsidRDefault="00326A5F" w:rsidP="007E687D">
            <w:pPr>
              <w:pStyle w:val="Brdtextmedindrag"/>
            </w:pPr>
            <w:r w:rsidRPr="00E648B3">
              <w:t>För försök eller förberedelse till brott enligt första stycket döms till ansvar enligt 23</w:t>
            </w:r>
            <w:r>
              <w:t> </w:t>
            </w:r>
            <w:r w:rsidRPr="00E648B3">
              <w:t>kap. brottsbalken</w:t>
            </w:r>
            <w:r>
              <w:t>.</w:t>
            </w:r>
          </w:p>
        </w:tc>
        <w:tc>
          <w:tcPr>
            <w:tcW w:w="2500" w:type="pct"/>
            <w:shd w:val="clear" w:color="auto" w:fill="auto"/>
            <w:tcMar>
              <w:right w:w="0" w:type="dxa"/>
            </w:tcMar>
          </w:tcPr>
          <w:p w14:paraId="035E57B4" w14:textId="039A3819" w:rsidR="007E687D" w:rsidRPr="00E648B3" w:rsidRDefault="00326A5F" w:rsidP="007E687D">
            <w:pPr>
              <w:pStyle w:val="Brdtextmedindrag"/>
              <w:rPr>
                <w:i/>
              </w:rPr>
            </w:pPr>
            <w:r w:rsidRPr="00E648B3">
              <w:t xml:space="preserve">För försök eller förberedelse till brott enligt första </w:t>
            </w:r>
            <w:r w:rsidRPr="00E648B3">
              <w:rPr>
                <w:i/>
              </w:rPr>
              <w:t>eller andra</w:t>
            </w:r>
            <w:r w:rsidRPr="00E648B3">
              <w:t xml:space="preserve"> stycket döms </w:t>
            </w:r>
            <w:r w:rsidRPr="00E648B3">
              <w:rPr>
                <w:i/>
              </w:rPr>
              <w:t>det</w:t>
            </w:r>
            <w:r>
              <w:t xml:space="preserve"> till ansvar enligt 23 </w:t>
            </w:r>
            <w:r w:rsidRPr="00E648B3">
              <w:t>kap. brottsbalken.</w:t>
            </w:r>
          </w:p>
        </w:tc>
      </w:tr>
      <w:tr w:rsidR="007E687D" w14:paraId="7B73D0FB" w14:textId="77777777" w:rsidTr="00AE41F9">
        <w:tc>
          <w:tcPr>
            <w:tcW w:w="2500" w:type="pct"/>
            <w:shd w:val="clear" w:color="auto" w:fill="auto"/>
            <w:tcMar>
              <w:left w:w="0" w:type="dxa"/>
            </w:tcMar>
          </w:tcPr>
          <w:p w14:paraId="78CD7B93" w14:textId="4E66BD98" w:rsidR="007E687D" w:rsidRDefault="00326A5F" w:rsidP="007E687D">
            <w:pPr>
              <w:pStyle w:val="Brdtextmedindrag"/>
            </w:pPr>
            <w:r w:rsidRPr="00E648B3">
              <w:rPr>
                <w:i/>
              </w:rPr>
              <w:t>Åklagare</w:t>
            </w:r>
            <w:r w:rsidRPr="00E648B3">
              <w:t xml:space="preserve"> får väcka åtal för brott </w:t>
            </w:r>
            <w:r w:rsidRPr="00E648B3">
              <w:rPr>
                <w:i/>
              </w:rPr>
              <w:t>enligt första eller andra stycket</w:t>
            </w:r>
            <w:r w:rsidRPr="00E648B3">
              <w:t xml:space="preserve"> endast om </w:t>
            </w:r>
            <w:r w:rsidRPr="00E648B3">
              <w:rPr>
                <w:i/>
              </w:rPr>
              <w:t>målsäganden</w:t>
            </w:r>
            <w:r w:rsidRPr="00E648B3">
              <w:t xml:space="preserve"> </w:t>
            </w:r>
            <w:r w:rsidRPr="00E648B3">
              <w:rPr>
                <w:i/>
              </w:rPr>
              <w:t xml:space="preserve">anger brottet till åtal eller </w:t>
            </w:r>
            <w:r w:rsidRPr="00E648B3">
              <w:t xml:space="preserve">åtal är </w:t>
            </w:r>
            <w:r w:rsidRPr="007E5E37">
              <w:rPr>
                <w:i/>
              </w:rPr>
              <w:t xml:space="preserve">påkallat </w:t>
            </w:r>
            <w:r w:rsidRPr="00E648B3">
              <w:t>från allmän synpunkt.</w:t>
            </w:r>
          </w:p>
        </w:tc>
        <w:tc>
          <w:tcPr>
            <w:tcW w:w="2500" w:type="pct"/>
            <w:shd w:val="clear" w:color="auto" w:fill="auto"/>
            <w:tcMar>
              <w:right w:w="0" w:type="dxa"/>
            </w:tcMar>
          </w:tcPr>
          <w:p w14:paraId="7E0AB2A1" w14:textId="568457FE" w:rsidR="007E687D" w:rsidRDefault="00326A5F" w:rsidP="007E687D">
            <w:pPr>
              <w:pStyle w:val="Brdtextmedindrag"/>
            </w:pPr>
            <w:r w:rsidRPr="00E648B3">
              <w:rPr>
                <w:i/>
              </w:rPr>
              <w:t>Åklagaren</w:t>
            </w:r>
            <w:r w:rsidRPr="00E648B3">
              <w:t xml:space="preserve"> får väcka åtal för brott </w:t>
            </w:r>
            <w:r w:rsidRPr="00AA0FA0">
              <w:rPr>
                <w:i/>
              </w:rPr>
              <w:t>som avses i denna paragraf</w:t>
            </w:r>
            <w:r>
              <w:t xml:space="preserve"> </w:t>
            </w:r>
            <w:r w:rsidRPr="00E648B3">
              <w:t xml:space="preserve">endast om åtal är </w:t>
            </w:r>
            <w:r w:rsidRPr="007E5E37">
              <w:rPr>
                <w:i/>
              </w:rPr>
              <w:t>motiverat</w:t>
            </w:r>
            <w:r w:rsidRPr="00E648B3">
              <w:t xml:space="preserve"> från allmän synpunkt.</w:t>
            </w:r>
          </w:p>
        </w:tc>
      </w:tr>
    </w:tbl>
    <w:p w14:paraId="568846B3" w14:textId="77777777" w:rsidR="007E687D" w:rsidRPr="00811E52" w:rsidRDefault="00326A5F" w:rsidP="00811E52">
      <w:pPr>
        <w:pStyle w:val="Slutstreck"/>
      </w:pPr>
      <w:r w:rsidRPr="00811E52">
        <w:t>                      </w:t>
      </w:r>
    </w:p>
    <w:p w14:paraId="4DE39C0D" w14:textId="5249984C" w:rsidR="007E687D" w:rsidRDefault="00326A5F" w:rsidP="007E687D">
      <w:pPr>
        <w:pStyle w:val="Brdtextmedindrag"/>
      </w:pPr>
      <w:r w:rsidRPr="00B20AAC">
        <w:t>Denna lag träder i kraft den 1 juli 2020.</w:t>
      </w:r>
    </w:p>
    <w:p w14:paraId="2368D2AB" w14:textId="77777777" w:rsidR="007E687D" w:rsidRDefault="007E687D" w:rsidP="00693706">
      <w:pPr>
        <w:pStyle w:val="Brdtextmedindrag"/>
        <w:ind w:firstLine="0"/>
        <w:sectPr w:rsidR="007E687D" w:rsidSect="007E687D">
          <w:headerReference w:type="even" r:id="rId102"/>
          <w:headerReference w:type="default" r:id="rId103"/>
          <w:footerReference w:type="even" r:id="rId104"/>
          <w:footerReference w:type="default" r:id="rId105"/>
          <w:footerReference w:type="first" r:id="rId106"/>
          <w:footnotePr>
            <w:numRestart w:val="eachSect"/>
          </w:footnotePr>
          <w:pgSz w:w="9356" w:h="13721" w:code="9"/>
          <w:pgMar w:top="794" w:right="2438" w:bottom="1191" w:left="1021" w:header="0" w:footer="709" w:gutter="0"/>
          <w:cols w:space="708"/>
          <w:docGrid w:linePitch="360"/>
        </w:sectPr>
      </w:pPr>
    </w:p>
    <w:p w14:paraId="0AF7575F" w14:textId="77777777" w:rsidR="007E687D" w:rsidRDefault="00326A5F" w:rsidP="0060324D">
      <w:pPr>
        <w:pStyle w:val="Rubrik2utannumrering"/>
        <w:spacing w:before="0"/>
      </w:pPr>
      <w:bookmarkStart w:id="117" w:name="_Toc25741952"/>
      <w:r>
        <w:lastRenderedPageBreak/>
        <w:t>Förslag till lag om ändring i växtförädlarrättslagen (1997:306)</w:t>
      </w:r>
      <w:bookmarkEnd w:id="117"/>
    </w:p>
    <w:p w14:paraId="51AC0AA6" w14:textId="50216236" w:rsidR="007E687D" w:rsidRDefault="00326A5F" w:rsidP="007E5DD4">
      <w:pPr>
        <w:pStyle w:val="Brdtextmedindrag"/>
        <w:ind w:firstLine="0"/>
      </w:pPr>
      <w:r>
        <w:t>Härigenom föreskrivs att 9 kap. 1 </w:t>
      </w:r>
      <w:r w:rsidRPr="004C6B39">
        <w:t>§ växtförädlarrättslagen (1997:306)</w:t>
      </w:r>
      <w:r>
        <w:t xml:space="preserve"> </w:t>
      </w:r>
      <w:r w:rsidRPr="004C6B39">
        <w:t>ska ha följande lydelse.</w:t>
      </w:r>
    </w:p>
    <w:p w14:paraId="2BC19EA4" w14:textId="3DEFB812" w:rsidR="007E687D" w:rsidRDefault="007E687D" w:rsidP="007E687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66BCE45E" w14:textId="77777777" w:rsidTr="00AE41F9">
        <w:tc>
          <w:tcPr>
            <w:tcW w:w="2500" w:type="pct"/>
            <w:shd w:val="clear" w:color="auto" w:fill="auto"/>
            <w:tcMar>
              <w:left w:w="0" w:type="dxa"/>
            </w:tcMar>
          </w:tcPr>
          <w:p w14:paraId="1FA790CC"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7A6A9AAD" w14:textId="77777777" w:rsidR="007E687D" w:rsidRPr="005B0E77" w:rsidRDefault="00326A5F" w:rsidP="007E687D">
            <w:pPr>
              <w:pStyle w:val="Brdtext"/>
              <w:rPr>
                <w:i/>
              </w:rPr>
            </w:pPr>
            <w:r w:rsidRPr="005B0E77">
              <w:rPr>
                <w:i/>
              </w:rPr>
              <w:t>Föreslagen lydelse</w:t>
            </w:r>
          </w:p>
        </w:tc>
      </w:tr>
    </w:tbl>
    <w:p w14:paraId="7791DE5C" w14:textId="3DDCBA33" w:rsidR="007E687D" w:rsidRDefault="00326A5F" w:rsidP="007E687D">
      <w:pPr>
        <w:pStyle w:val="Brdtext"/>
        <w:spacing w:before="230"/>
        <w:jc w:val="center"/>
        <w:rPr>
          <w:b/>
        </w:rPr>
      </w:pPr>
      <w:r>
        <w:rPr>
          <w:b/>
        </w:rPr>
        <w:t>9 kap.</w:t>
      </w:r>
    </w:p>
    <w:p w14:paraId="320C650F" w14:textId="48EE7BFA" w:rsidR="007E687D" w:rsidRDefault="00326A5F" w:rsidP="007E687D">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140510EB" w14:textId="77777777" w:rsidTr="00AE41F9">
        <w:tc>
          <w:tcPr>
            <w:tcW w:w="2500" w:type="pct"/>
            <w:shd w:val="clear" w:color="auto" w:fill="auto"/>
            <w:tcMar>
              <w:left w:w="0" w:type="dxa"/>
            </w:tcMar>
          </w:tcPr>
          <w:p w14:paraId="208DD12F" w14:textId="218431C4" w:rsidR="007E687D" w:rsidRDefault="00326A5F" w:rsidP="007E687D">
            <w:pPr>
              <w:pStyle w:val="Brdtextmedindrag"/>
            </w:pPr>
            <w:r w:rsidRPr="007E5E37">
              <w:t>Den som</w:t>
            </w:r>
            <w:r w:rsidRPr="00276F6B">
              <w:t xml:space="preserve"> uppsåtligen eller av grov oaktsamhet gör intrång i en växtförädlarrätt </w:t>
            </w:r>
            <w:r w:rsidRPr="007E5E37">
              <w:t xml:space="preserve">döms </w:t>
            </w:r>
            <w:r w:rsidRPr="00276F6B">
              <w:t xml:space="preserve">till böter eller fängelse i högst två år. </w:t>
            </w:r>
            <w:r w:rsidRPr="00276F6B">
              <w:rPr>
                <w:i/>
              </w:rPr>
              <w:t>Den som har öve</w:t>
            </w:r>
            <w:r>
              <w:rPr>
                <w:i/>
              </w:rPr>
              <w:t>rträtt ett vitesförbud enligt 2 </w:t>
            </w:r>
            <w:r w:rsidRPr="00276F6B">
              <w:rPr>
                <w:i/>
              </w:rPr>
              <w:t>§ får inte dömas till ansvar för intrång som omfattas av förbudet.</w:t>
            </w:r>
          </w:p>
        </w:tc>
        <w:tc>
          <w:tcPr>
            <w:tcW w:w="2500" w:type="pct"/>
            <w:shd w:val="clear" w:color="auto" w:fill="auto"/>
            <w:tcMar>
              <w:right w:w="0" w:type="dxa"/>
            </w:tcMar>
          </w:tcPr>
          <w:p w14:paraId="7B9EBEA7" w14:textId="6775E4EC" w:rsidR="007E687D" w:rsidRDefault="00326A5F" w:rsidP="007E687D">
            <w:pPr>
              <w:pStyle w:val="Brdtextmedindrag"/>
            </w:pPr>
            <w:r>
              <w:t xml:space="preserve">Den som </w:t>
            </w:r>
            <w:r w:rsidRPr="00276F6B">
              <w:t>uppsåtligen eller av grov oaktsamhet gör intrång i en växtförädlarrätt</w:t>
            </w:r>
            <w:r w:rsidRPr="00BD3A73">
              <w:rPr>
                <w:i/>
              </w:rPr>
              <w:t>,</w:t>
            </w:r>
            <w:r w:rsidRPr="00276F6B">
              <w:t xml:space="preserve"> </w:t>
            </w:r>
            <w:r w:rsidRPr="007E5E37">
              <w:t>döms</w:t>
            </w:r>
            <w:r w:rsidRPr="00276F6B">
              <w:rPr>
                <w:i/>
              </w:rPr>
              <w:t xml:space="preserve"> för </w:t>
            </w:r>
            <w:r w:rsidRPr="00276F6B">
              <w:rPr>
                <w:i/>
                <w:u w:val="single"/>
              </w:rPr>
              <w:t>växt</w:t>
            </w:r>
            <w:r>
              <w:rPr>
                <w:i/>
                <w:u w:val="single"/>
              </w:rPr>
              <w:softHyphen/>
            </w:r>
            <w:r w:rsidRPr="00276F6B">
              <w:rPr>
                <w:i/>
                <w:u w:val="single"/>
              </w:rPr>
              <w:t>förädlarrättsbrott</w:t>
            </w:r>
            <w:r w:rsidRPr="00276F6B">
              <w:t xml:space="preserve"> till böter eller fängelse i högst två år.</w:t>
            </w:r>
          </w:p>
        </w:tc>
      </w:tr>
      <w:tr w:rsidR="007E687D" w14:paraId="269660D7" w14:textId="77777777" w:rsidTr="00AE41F9">
        <w:tc>
          <w:tcPr>
            <w:tcW w:w="2500" w:type="pct"/>
            <w:shd w:val="clear" w:color="auto" w:fill="auto"/>
            <w:tcMar>
              <w:left w:w="0" w:type="dxa"/>
            </w:tcMar>
          </w:tcPr>
          <w:p w14:paraId="18C60078" w14:textId="77777777" w:rsidR="007E687D" w:rsidRDefault="007E687D" w:rsidP="007E687D">
            <w:pPr>
              <w:pStyle w:val="Brdtextmedindrag"/>
            </w:pPr>
          </w:p>
        </w:tc>
        <w:tc>
          <w:tcPr>
            <w:tcW w:w="2500" w:type="pct"/>
            <w:shd w:val="clear" w:color="auto" w:fill="auto"/>
            <w:tcMar>
              <w:right w:w="0" w:type="dxa"/>
            </w:tcMar>
          </w:tcPr>
          <w:p w14:paraId="30DC1ED5" w14:textId="77777777" w:rsidR="007E687D" w:rsidRPr="00157D5A" w:rsidRDefault="00326A5F" w:rsidP="007E687D">
            <w:pPr>
              <w:pStyle w:val="Brdtextmedindrag"/>
              <w:rPr>
                <w:i/>
              </w:rPr>
            </w:pPr>
            <w:r w:rsidRPr="00276F6B">
              <w:rPr>
                <w:i/>
              </w:rPr>
              <w:t xml:space="preserve">Om brottet begåtts uppsåtligen och är att anse som grovt, döms för </w:t>
            </w:r>
            <w:r w:rsidRPr="00276F6B">
              <w:rPr>
                <w:i/>
                <w:u w:val="single"/>
              </w:rPr>
              <w:t>grovt växtförädlarrättsbrott</w:t>
            </w:r>
            <w:r w:rsidRPr="00276F6B">
              <w:rPr>
                <w:i/>
              </w:rPr>
              <w:t xml:space="preserve"> till fäng</w:t>
            </w:r>
            <w:r>
              <w:rPr>
                <w:i/>
              </w:rPr>
              <w:softHyphen/>
            </w:r>
            <w:r w:rsidRPr="00276F6B">
              <w:rPr>
                <w:i/>
              </w:rPr>
              <w:t>else i lägst sex månader och högst sex</w:t>
            </w:r>
            <w:r>
              <w:rPr>
                <w:i/>
              </w:rPr>
              <w:t xml:space="preserve"> år. </w:t>
            </w:r>
            <w:r w:rsidRPr="00157D5A">
              <w:rPr>
                <w:i/>
              </w:rPr>
              <w:t xml:space="preserve">Vid bedömningen av om brottet är grovt ska det särskilt beaktas om gärningen </w:t>
            </w:r>
          </w:p>
          <w:p w14:paraId="079796D7" w14:textId="77777777" w:rsidR="007E687D" w:rsidRPr="00157D5A" w:rsidRDefault="00326A5F" w:rsidP="007E687D">
            <w:pPr>
              <w:pStyle w:val="Brdtextmedindrag"/>
              <w:rPr>
                <w:i/>
              </w:rPr>
            </w:pPr>
            <w:r w:rsidRPr="00157D5A">
              <w:rPr>
                <w:i/>
              </w:rPr>
              <w:t>1. föregåtts av särskild plane</w:t>
            </w:r>
            <w:r w:rsidRPr="00157D5A">
              <w:rPr>
                <w:i/>
              </w:rPr>
              <w:softHyphen/>
              <w:t>ring,</w:t>
            </w:r>
          </w:p>
          <w:p w14:paraId="5D827831" w14:textId="77777777" w:rsidR="007E687D" w:rsidRPr="00157D5A" w:rsidRDefault="00326A5F" w:rsidP="007E687D">
            <w:pPr>
              <w:pStyle w:val="Brdtextmedindrag"/>
              <w:rPr>
                <w:i/>
              </w:rPr>
            </w:pPr>
            <w:r w:rsidRPr="00157D5A">
              <w:rPr>
                <w:i/>
              </w:rPr>
              <w:t>2. utgjort</w:t>
            </w:r>
            <w:r w:rsidRPr="00157D5A">
              <w:t xml:space="preserve"> </w:t>
            </w:r>
            <w:r w:rsidRPr="00157D5A">
              <w:rPr>
                <w:i/>
              </w:rPr>
              <w:t>ett led i en brottslighet som utövats i organiserad form,</w:t>
            </w:r>
          </w:p>
          <w:p w14:paraId="7149D194" w14:textId="77777777" w:rsidR="007E687D" w:rsidRPr="00157D5A" w:rsidRDefault="00326A5F" w:rsidP="007E687D">
            <w:pPr>
              <w:pStyle w:val="Brdtextmedindrag"/>
              <w:rPr>
                <w:i/>
              </w:rPr>
            </w:pPr>
            <w:r w:rsidRPr="00157D5A">
              <w:rPr>
                <w:i/>
              </w:rPr>
              <w:t>3. varit av större omfattning, eller</w:t>
            </w:r>
          </w:p>
          <w:p w14:paraId="7F0CBC07" w14:textId="37FA1C8B" w:rsidR="007E687D" w:rsidRDefault="00326A5F" w:rsidP="007E687D">
            <w:pPr>
              <w:pStyle w:val="Brdtextmedindrag"/>
            </w:pPr>
            <w:r w:rsidRPr="00157D5A">
              <w:rPr>
                <w:i/>
              </w:rPr>
              <w:t>4. annars har varit av särskilt farlig art.</w:t>
            </w:r>
          </w:p>
        </w:tc>
      </w:tr>
      <w:tr w:rsidR="007E687D" w14:paraId="47F8383B" w14:textId="77777777" w:rsidTr="00AE41F9">
        <w:tc>
          <w:tcPr>
            <w:tcW w:w="2500" w:type="pct"/>
            <w:shd w:val="clear" w:color="auto" w:fill="auto"/>
            <w:tcMar>
              <w:left w:w="0" w:type="dxa"/>
            </w:tcMar>
          </w:tcPr>
          <w:p w14:paraId="3EAD5E31" w14:textId="77777777" w:rsidR="007E687D" w:rsidRDefault="007E687D" w:rsidP="007E687D">
            <w:pPr>
              <w:pStyle w:val="Brdtextmedindrag"/>
            </w:pPr>
          </w:p>
        </w:tc>
        <w:tc>
          <w:tcPr>
            <w:tcW w:w="2500" w:type="pct"/>
            <w:shd w:val="clear" w:color="auto" w:fill="auto"/>
            <w:tcMar>
              <w:right w:w="0" w:type="dxa"/>
            </w:tcMar>
          </w:tcPr>
          <w:p w14:paraId="1C035C4A" w14:textId="0AAEE584" w:rsidR="007E687D" w:rsidRDefault="00326A5F" w:rsidP="007E687D">
            <w:pPr>
              <w:pStyle w:val="Brdtextmedindrag"/>
            </w:pPr>
            <w:r w:rsidRPr="00276F6B">
              <w:rPr>
                <w:i/>
              </w:rPr>
              <w:t>Den som har öve</w:t>
            </w:r>
            <w:r>
              <w:rPr>
                <w:i/>
              </w:rPr>
              <w:t>rträtt ett vites</w:t>
            </w:r>
            <w:r>
              <w:rPr>
                <w:i/>
              </w:rPr>
              <w:softHyphen/>
              <w:t>förbud enligt 2 </w:t>
            </w:r>
            <w:r w:rsidRPr="00276F6B">
              <w:rPr>
                <w:i/>
              </w:rPr>
              <w:t>§ får inte dömas till ansvar för intrång som omfattas av förbudet.</w:t>
            </w:r>
          </w:p>
        </w:tc>
      </w:tr>
      <w:tr w:rsidR="007E687D" w14:paraId="4FFA6C03" w14:textId="77777777" w:rsidTr="00AE41F9">
        <w:tc>
          <w:tcPr>
            <w:tcW w:w="2500" w:type="pct"/>
            <w:shd w:val="clear" w:color="auto" w:fill="auto"/>
            <w:tcMar>
              <w:left w:w="0" w:type="dxa"/>
            </w:tcMar>
          </w:tcPr>
          <w:p w14:paraId="297DC7E2" w14:textId="72A7A72E" w:rsidR="007E687D" w:rsidRDefault="00326A5F" w:rsidP="007E687D">
            <w:pPr>
              <w:pStyle w:val="Brdtextmedindrag"/>
            </w:pPr>
            <w:r w:rsidRPr="00B00418">
              <w:t>För försök eller förberedelse till brott enligt första stycket döms till ansvar enligt 23</w:t>
            </w:r>
            <w:r>
              <w:t> </w:t>
            </w:r>
            <w:r w:rsidRPr="00B00418">
              <w:t>kap. brottsbalken.</w:t>
            </w:r>
          </w:p>
        </w:tc>
        <w:tc>
          <w:tcPr>
            <w:tcW w:w="2500" w:type="pct"/>
            <w:shd w:val="clear" w:color="auto" w:fill="auto"/>
            <w:tcMar>
              <w:right w:w="0" w:type="dxa"/>
            </w:tcMar>
          </w:tcPr>
          <w:p w14:paraId="5969EEC9" w14:textId="24C592B0" w:rsidR="007E687D" w:rsidRDefault="00326A5F" w:rsidP="007E687D">
            <w:pPr>
              <w:pStyle w:val="Brdtextmedindrag"/>
            </w:pPr>
            <w:r w:rsidRPr="00282550">
              <w:t>För försök eller förberedelse till brott enligt första</w:t>
            </w:r>
            <w:r w:rsidRPr="00282550">
              <w:rPr>
                <w:i/>
              </w:rPr>
              <w:t xml:space="preserve"> eller andra </w:t>
            </w:r>
            <w:r w:rsidRPr="00951769">
              <w:t>stycket</w:t>
            </w:r>
            <w:r w:rsidRPr="00282550">
              <w:t xml:space="preserve"> döms </w:t>
            </w:r>
            <w:r w:rsidRPr="00282550">
              <w:rPr>
                <w:i/>
              </w:rPr>
              <w:t>det</w:t>
            </w:r>
            <w:r>
              <w:t xml:space="preserve"> till ansvar enligt 23 </w:t>
            </w:r>
            <w:r w:rsidRPr="00282550">
              <w:t>kap. brottsbalken</w:t>
            </w:r>
            <w:r w:rsidRPr="00282550">
              <w:rPr>
                <w:i/>
              </w:rPr>
              <w:t>.</w:t>
            </w:r>
          </w:p>
        </w:tc>
      </w:tr>
      <w:tr w:rsidR="007E687D" w14:paraId="580FF319" w14:textId="77777777" w:rsidTr="00AE41F9">
        <w:tc>
          <w:tcPr>
            <w:tcW w:w="2500" w:type="pct"/>
            <w:shd w:val="clear" w:color="auto" w:fill="auto"/>
            <w:tcMar>
              <w:left w:w="0" w:type="dxa"/>
            </w:tcMar>
          </w:tcPr>
          <w:p w14:paraId="0E0B5BD2" w14:textId="4A9930E5" w:rsidR="007E687D" w:rsidRDefault="00326A5F" w:rsidP="007E687D">
            <w:pPr>
              <w:pStyle w:val="Brdtextmedindrag"/>
            </w:pPr>
            <w:r w:rsidRPr="00282550">
              <w:t xml:space="preserve">Åklagaren får väcka åtal för brott </w:t>
            </w:r>
            <w:r w:rsidRPr="00EA1C81">
              <w:t xml:space="preserve">som avses i </w:t>
            </w:r>
            <w:r w:rsidRPr="00E13EF0">
              <w:rPr>
                <w:i/>
              </w:rPr>
              <w:t>första</w:t>
            </w:r>
            <w:r w:rsidRPr="00282550">
              <w:rPr>
                <w:i/>
              </w:rPr>
              <w:t xml:space="preserve"> </w:t>
            </w:r>
            <w:r w:rsidRPr="00E13EF0">
              <w:rPr>
                <w:i/>
              </w:rPr>
              <w:t>eller</w:t>
            </w:r>
            <w:r w:rsidRPr="00282550">
              <w:rPr>
                <w:i/>
              </w:rPr>
              <w:t xml:space="preserve"> andra </w:t>
            </w:r>
            <w:r w:rsidRPr="00E13EF0">
              <w:rPr>
                <w:i/>
              </w:rPr>
              <w:t>stycket</w:t>
            </w:r>
            <w:r w:rsidRPr="00EA1C81">
              <w:t xml:space="preserve"> </w:t>
            </w:r>
            <w:r w:rsidRPr="00282550">
              <w:t xml:space="preserve">endast om </w:t>
            </w:r>
            <w:r w:rsidRPr="00282550">
              <w:rPr>
                <w:i/>
              </w:rPr>
              <w:t xml:space="preserve">målsäganden anger brottet till åtal och </w:t>
            </w:r>
            <w:r w:rsidRPr="004A7FE4">
              <w:t>åtal</w:t>
            </w:r>
            <w:r w:rsidRPr="00282550">
              <w:rPr>
                <w:i/>
              </w:rPr>
              <w:t xml:space="preserve"> av särskilda skäl </w:t>
            </w:r>
            <w:r w:rsidRPr="004A7FE4">
              <w:t>är</w:t>
            </w:r>
            <w:r w:rsidRPr="00282550">
              <w:rPr>
                <w:i/>
              </w:rPr>
              <w:t xml:space="preserve"> </w:t>
            </w:r>
            <w:r w:rsidRPr="007E5E37">
              <w:t xml:space="preserve">motiverat </w:t>
            </w:r>
            <w:r w:rsidRPr="00282550">
              <w:t>från allmän synpunkt.</w:t>
            </w:r>
          </w:p>
        </w:tc>
        <w:tc>
          <w:tcPr>
            <w:tcW w:w="2500" w:type="pct"/>
            <w:shd w:val="clear" w:color="auto" w:fill="auto"/>
            <w:tcMar>
              <w:right w:w="0" w:type="dxa"/>
            </w:tcMar>
          </w:tcPr>
          <w:p w14:paraId="64CE43E7" w14:textId="71F59B8D" w:rsidR="007E687D" w:rsidRDefault="00326A5F" w:rsidP="007E687D">
            <w:pPr>
              <w:pStyle w:val="Brdtextmedindrag"/>
            </w:pPr>
            <w:r w:rsidRPr="00282550">
              <w:t xml:space="preserve">Åklagaren får väcka åtal för brott </w:t>
            </w:r>
            <w:r w:rsidRPr="00EA1C81">
              <w:t xml:space="preserve">som avses i </w:t>
            </w:r>
            <w:r w:rsidRPr="00AC387D">
              <w:rPr>
                <w:i/>
              </w:rPr>
              <w:t>denna paragraf</w:t>
            </w:r>
            <w:r w:rsidRPr="00EA1C81">
              <w:t xml:space="preserve"> endast om åtal är </w:t>
            </w:r>
            <w:r>
              <w:t xml:space="preserve">motiverat </w:t>
            </w:r>
            <w:r w:rsidRPr="00EA1C81">
              <w:t>från allmän synpunkt.</w:t>
            </w:r>
          </w:p>
        </w:tc>
      </w:tr>
    </w:tbl>
    <w:p w14:paraId="2F27BA95" w14:textId="39AF7874" w:rsidR="007E687D" w:rsidRDefault="007E687D" w:rsidP="00811E52">
      <w:pPr>
        <w:pStyle w:val="Slutstreck"/>
      </w:pPr>
    </w:p>
    <w:p w14:paraId="1BACDD20" w14:textId="7468B03D" w:rsidR="0060324D" w:rsidRDefault="0060324D" w:rsidP="0060324D">
      <w:pPr>
        <w:pStyle w:val="Brdtextmedindrag"/>
      </w:pPr>
    </w:p>
    <w:p w14:paraId="6F3DFEA1" w14:textId="77777777" w:rsidR="0060324D" w:rsidRPr="0060324D" w:rsidRDefault="0060324D" w:rsidP="0060324D">
      <w:pPr>
        <w:pStyle w:val="Brdtextmedindrag"/>
      </w:pPr>
    </w:p>
    <w:p w14:paraId="5AFE247D" w14:textId="06420E35" w:rsidR="007E687D" w:rsidRPr="00811E52" w:rsidRDefault="00326A5F" w:rsidP="00811E52">
      <w:pPr>
        <w:pStyle w:val="Slutstreck"/>
      </w:pPr>
      <w:r w:rsidRPr="00811E52">
        <w:lastRenderedPageBreak/>
        <w:t>                      </w:t>
      </w:r>
    </w:p>
    <w:p w14:paraId="62CAC160" w14:textId="75C9A796" w:rsidR="007E687D" w:rsidRDefault="00326A5F" w:rsidP="007E687D">
      <w:pPr>
        <w:pStyle w:val="Brdtextmedindrag"/>
      </w:pPr>
      <w:r w:rsidRPr="0065397A">
        <w:t>Denna lag träder i kraft den 1 juli 2020.</w:t>
      </w:r>
    </w:p>
    <w:p w14:paraId="542F2638" w14:textId="2FDA0E95" w:rsidR="007E687D" w:rsidRDefault="007E687D" w:rsidP="007E687D">
      <w:pPr>
        <w:pStyle w:val="Brdtextmedindrag"/>
      </w:pPr>
    </w:p>
    <w:p w14:paraId="5191D6B8" w14:textId="77777777" w:rsidR="007E687D" w:rsidRDefault="007E687D" w:rsidP="007E687D">
      <w:pPr>
        <w:pStyle w:val="Brdtextmedindrag"/>
        <w:sectPr w:rsidR="007E687D" w:rsidSect="007E687D">
          <w:headerReference w:type="even" r:id="rId107"/>
          <w:headerReference w:type="default" r:id="rId108"/>
          <w:footerReference w:type="even" r:id="rId109"/>
          <w:footerReference w:type="default" r:id="rId110"/>
          <w:footerReference w:type="first" r:id="rId111"/>
          <w:footnotePr>
            <w:numRestart w:val="eachSect"/>
          </w:footnotePr>
          <w:pgSz w:w="9356" w:h="13721" w:code="9"/>
          <w:pgMar w:top="794" w:right="2438" w:bottom="1191" w:left="1021" w:header="0" w:footer="709" w:gutter="0"/>
          <w:cols w:space="708"/>
          <w:docGrid w:linePitch="360"/>
        </w:sectPr>
      </w:pPr>
    </w:p>
    <w:p w14:paraId="5B6E349B" w14:textId="0334DCE7" w:rsidR="007E687D" w:rsidRDefault="00326A5F" w:rsidP="0060324D">
      <w:pPr>
        <w:pStyle w:val="Rubrik2utannumrering"/>
        <w:spacing w:before="0"/>
      </w:pPr>
      <w:r>
        <w:lastRenderedPageBreak/>
        <w:t>Förslag till lag om ändring i varumärkeslagen (2010:1877)</w:t>
      </w:r>
    </w:p>
    <w:p w14:paraId="7C4FCE09" w14:textId="308910CD" w:rsidR="007E687D" w:rsidRDefault="00326A5F" w:rsidP="007E5DD4">
      <w:pPr>
        <w:pStyle w:val="Brdtextmedindrag"/>
        <w:ind w:firstLine="0"/>
      </w:pPr>
      <w:r>
        <w:t>Härigenom föreskrivs att 8 kap. 1 § varumärkeslagen (2010:1877) ska ha följande lydelse.</w:t>
      </w:r>
    </w:p>
    <w:p w14:paraId="15565E0C" w14:textId="77777777" w:rsidR="007E687D"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2971F071" w14:textId="77777777" w:rsidTr="00AE41F9">
        <w:tc>
          <w:tcPr>
            <w:tcW w:w="2500" w:type="pct"/>
            <w:shd w:val="clear" w:color="auto" w:fill="auto"/>
            <w:tcMar>
              <w:left w:w="0" w:type="dxa"/>
            </w:tcMar>
          </w:tcPr>
          <w:p w14:paraId="1CA039F7"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49DC7499" w14:textId="77777777" w:rsidR="007E687D" w:rsidRPr="005B0E77" w:rsidRDefault="00326A5F" w:rsidP="007E687D">
            <w:pPr>
              <w:pStyle w:val="Brdtext"/>
              <w:rPr>
                <w:i/>
              </w:rPr>
            </w:pPr>
            <w:r w:rsidRPr="005B0E77">
              <w:rPr>
                <w:i/>
              </w:rPr>
              <w:t>Föreslagen lydelse</w:t>
            </w:r>
          </w:p>
        </w:tc>
      </w:tr>
    </w:tbl>
    <w:p w14:paraId="1321F73F" w14:textId="0C46F292" w:rsidR="007E687D" w:rsidRDefault="00326A5F" w:rsidP="007E687D">
      <w:pPr>
        <w:pStyle w:val="Brdtext"/>
        <w:spacing w:before="230"/>
        <w:jc w:val="center"/>
        <w:rPr>
          <w:b/>
        </w:rPr>
      </w:pPr>
      <w:r>
        <w:rPr>
          <w:b/>
        </w:rPr>
        <w:t>8 kap.</w:t>
      </w:r>
    </w:p>
    <w:p w14:paraId="1916D759" w14:textId="35723D4C" w:rsidR="007E687D" w:rsidRDefault="00326A5F" w:rsidP="007E687D">
      <w:pPr>
        <w:pStyle w:val="Brdtext"/>
        <w:jc w:val="center"/>
      </w:pPr>
      <w:r>
        <w:t>1 §</w:t>
      </w:r>
      <w:r>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7E687D" w14:paraId="46E1BAB8" w14:textId="77777777" w:rsidTr="00AE41F9">
        <w:tc>
          <w:tcPr>
            <w:tcW w:w="2500" w:type="pct"/>
            <w:shd w:val="clear" w:color="auto" w:fill="auto"/>
            <w:tcMar>
              <w:left w:w="0" w:type="dxa"/>
            </w:tcMar>
          </w:tcPr>
          <w:p w14:paraId="1C50324C" w14:textId="47B1A88A" w:rsidR="007E687D" w:rsidRDefault="00326A5F" w:rsidP="007E687D">
            <w:pPr>
              <w:pStyle w:val="Brdtextmedindrag"/>
            </w:pPr>
            <w:r w:rsidRPr="00BD3A73">
              <w:rPr>
                <w:i/>
              </w:rPr>
              <w:t>Om någon</w:t>
            </w:r>
            <w:r w:rsidRPr="00282550">
              <w:t xml:space="preserve"> uppsåtligen eller av grov oaktsamhet gör intrång i rätten</w:t>
            </w:r>
            <w:r>
              <w:t xml:space="preserve"> till ett varukännetecken (varu</w:t>
            </w:r>
            <w:r>
              <w:softHyphen/>
              <w:t>märkes</w:t>
            </w:r>
            <w:r w:rsidRPr="00282550">
              <w:t xml:space="preserve">intrång), </w:t>
            </w:r>
            <w:r w:rsidRPr="00BD3A73">
              <w:rPr>
                <w:i/>
              </w:rPr>
              <w:t xml:space="preserve">ska han eller hon dömas </w:t>
            </w:r>
            <w:r w:rsidRPr="00282550">
              <w:t xml:space="preserve">till böter eller fängelse i högst två år. </w:t>
            </w:r>
            <w:r w:rsidRPr="001770F0">
              <w:rPr>
                <w:i/>
              </w:rPr>
              <w:t>Den som har gjort intrång</w:t>
            </w:r>
            <w:r>
              <w:rPr>
                <w:i/>
              </w:rPr>
              <w:t xml:space="preserve"> i den rätt till ett varu</w:t>
            </w:r>
            <w:r>
              <w:rPr>
                <w:i/>
              </w:rPr>
              <w:softHyphen/>
              <w:t>känne</w:t>
            </w:r>
            <w:r w:rsidRPr="001770F0">
              <w:rPr>
                <w:i/>
              </w:rPr>
              <w:t>tecken som avses i 1</w:t>
            </w:r>
            <w:r>
              <w:rPr>
                <w:i/>
              </w:rPr>
              <w:t> </w:t>
            </w:r>
            <w:r w:rsidRPr="001770F0">
              <w:rPr>
                <w:i/>
              </w:rPr>
              <w:t>kap. 10</w:t>
            </w:r>
            <w:r>
              <w:rPr>
                <w:i/>
              </w:rPr>
              <w:t> </w:t>
            </w:r>
            <w:r w:rsidRPr="001770F0">
              <w:rPr>
                <w:i/>
              </w:rPr>
              <w:t>§ tredje stycket får inte dömas till ansvar för det intrånget.</w:t>
            </w:r>
          </w:p>
        </w:tc>
        <w:tc>
          <w:tcPr>
            <w:tcW w:w="2500" w:type="pct"/>
            <w:shd w:val="clear" w:color="auto" w:fill="auto"/>
            <w:tcMar>
              <w:right w:w="0" w:type="dxa"/>
            </w:tcMar>
          </w:tcPr>
          <w:p w14:paraId="4BA65398" w14:textId="059B8ABB" w:rsidR="007E687D" w:rsidRDefault="00326A5F" w:rsidP="007E687D">
            <w:pPr>
              <w:pStyle w:val="Brdtextmedindrag"/>
            </w:pPr>
            <w:r>
              <w:rPr>
                <w:i/>
              </w:rPr>
              <w:t>Den som</w:t>
            </w:r>
            <w:r w:rsidRPr="001770F0">
              <w:t xml:space="preserve"> uppsåtligen eller av grov oaktsamhet gör intrång i rätten</w:t>
            </w:r>
            <w:r>
              <w:t xml:space="preserve"> till ett varukännetecken (varu</w:t>
            </w:r>
            <w:r>
              <w:softHyphen/>
              <w:t>märkes</w:t>
            </w:r>
            <w:r w:rsidRPr="001770F0">
              <w:t xml:space="preserve">intrång), </w:t>
            </w:r>
            <w:r>
              <w:rPr>
                <w:i/>
              </w:rPr>
              <w:t>döms</w:t>
            </w:r>
            <w:r w:rsidRPr="001770F0">
              <w:t xml:space="preserve"> </w:t>
            </w:r>
            <w:r w:rsidRPr="001770F0">
              <w:rPr>
                <w:i/>
              </w:rPr>
              <w:t xml:space="preserve">för </w:t>
            </w:r>
            <w:r w:rsidRPr="001770F0">
              <w:rPr>
                <w:i/>
                <w:u w:val="single"/>
              </w:rPr>
              <w:t>varu</w:t>
            </w:r>
            <w:r>
              <w:rPr>
                <w:i/>
                <w:u w:val="single"/>
              </w:rPr>
              <w:softHyphen/>
            </w:r>
            <w:r w:rsidRPr="001770F0">
              <w:rPr>
                <w:i/>
                <w:u w:val="single"/>
              </w:rPr>
              <w:t>märkes</w:t>
            </w:r>
            <w:r>
              <w:rPr>
                <w:i/>
                <w:u w:val="single"/>
              </w:rPr>
              <w:softHyphen/>
            </w:r>
            <w:r w:rsidRPr="001770F0">
              <w:rPr>
                <w:i/>
                <w:u w:val="single"/>
              </w:rPr>
              <w:t>brott</w:t>
            </w:r>
            <w:r>
              <w:t xml:space="preserve"> till böter eller fäng</w:t>
            </w:r>
            <w:r w:rsidRPr="001770F0">
              <w:t>else i högst två år.</w:t>
            </w:r>
          </w:p>
        </w:tc>
      </w:tr>
      <w:tr w:rsidR="007E687D" w14:paraId="718974F5" w14:textId="77777777" w:rsidTr="00AE41F9">
        <w:tc>
          <w:tcPr>
            <w:tcW w:w="2500" w:type="pct"/>
            <w:shd w:val="clear" w:color="auto" w:fill="auto"/>
            <w:tcMar>
              <w:left w:w="0" w:type="dxa"/>
            </w:tcMar>
          </w:tcPr>
          <w:p w14:paraId="05F8934E" w14:textId="77777777" w:rsidR="007E687D" w:rsidRDefault="007E687D" w:rsidP="007E687D">
            <w:pPr>
              <w:pStyle w:val="Brdtextmedindrag"/>
            </w:pPr>
          </w:p>
        </w:tc>
        <w:tc>
          <w:tcPr>
            <w:tcW w:w="2500" w:type="pct"/>
            <w:shd w:val="clear" w:color="auto" w:fill="auto"/>
            <w:tcMar>
              <w:right w:w="0" w:type="dxa"/>
            </w:tcMar>
          </w:tcPr>
          <w:p w14:paraId="3B25DE2F" w14:textId="77777777" w:rsidR="007E687D" w:rsidRPr="00157D5A" w:rsidRDefault="00326A5F" w:rsidP="007E687D">
            <w:pPr>
              <w:pStyle w:val="Brdtextmedindrag"/>
              <w:rPr>
                <w:i/>
              </w:rPr>
            </w:pPr>
            <w:r w:rsidRPr="001770F0">
              <w:rPr>
                <w:i/>
              </w:rPr>
              <w:t xml:space="preserve">Om brottet begåtts uppsåtligen och är att anse som grovt, döms för </w:t>
            </w:r>
            <w:r w:rsidRPr="001770F0">
              <w:rPr>
                <w:i/>
                <w:u w:val="single"/>
              </w:rPr>
              <w:t>grovt varumärkesbrott</w:t>
            </w:r>
            <w:r w:rsidRPr="001770F0">
              <w:rPr>
                <w:i/>
              </w:rPr>
              <w:t xml:space="preserve"> till fängelse i lägst sex månader och högst sex</w:t>
            </w:r>
            <w:r>
              <w:rPr>
                <w:i/>
              </w:rPr>
              <w:t xml:space="preserve"> år. </w:t>
            </w:r>
            <w:r w:rsidRPr="00157D5A">
              <w:rPr>
                <w:i/>
              </w:rPr>
              <w:t xml:space="preserve">Vid bedömningen av om brottet är grovt ska det särskilt beaktas om gärningen </w:t>
            </w:r>
          </w:p>
          <w:p w14:paraId="36C97808" w14:textId="77777777" w:rsidR="007E687D" w:rsidRPr="00157D5A" w:rsidRDefault="00326A5F" w:rsidP="007E687D">
            <w:pPr>
              <w:pStyle w:val="Brdtextmedindrag"/>
              <w:rPr>
                <w:i/>
              </w:rPr>
            </w:pPr>
            <w:r w:rsidRPr="00157D5A">
              <w:rPr>
                <w:i/>
              </w:rPr>
              <w:t>1. föregåtts av särskild plane</w:t>
            </w:r>
            <w:r w:rsidRPr="00157D5A">
              <w:rPr>
                <w:i/>
              </w:rPr>
              <w:softHyphen/>
              <w:t>ring,</w:t>
            </w:r>
          </w:p>
          <w:p w14:paraId="6A0EA544" w14:textId="77777777" w:rsidR="007E687D" w:rsidRPr="00157D5A" w:rsidRDefault="00326A5F" w:rsidP="007E687D">
            <w:pPr>
              <w:pStyle w:val="Brdtextmedindrag"/>
              <w:rPr>
                <w:i/>
              </w:rPr>
            </w:pPr>
            <w:r w:rsidRPr="00157D5A">
              <w:rPr>
                <w:i/>
              </w:rPr>
              <w:t>2. utgjort</w:t>
            </w:r>
            <w:r w:rsidRPr="00157D5A">
              <w:t xml:space="preserve"> </w:t>
            </w:r>
            <w:r w:rsidRPr="00157D5A">
              <w:rPr>
                <w:i/>
              </w:rPr>
              <w:t>ett led i en brottslighet som utövats i organiserad form,</w:t>
            </w:r>
          </w:p>
          <w:p w14:paraId="4EE72427" w14:textId="77777777" w:rsidR="007E687D" w:rsidRPr="00157D5A" w:rsidRDefault="00326A5F" w:rsidP="007E687D">
            <w:pPr>
              <w:pStyle w:val="Brdtextmedindrag"/>
              <w:rPr>
                <w:i/>
              </w:rPr>
            </w:pPr>
            <w:r w:rsidRPr="00157D5A">
              <w:rPr>
                <w:i/>
              </w:rPr>
              <w:t>3. varit av större omfattning, eller</w:t>
            </w:r>
          </w:p>
          <w:p w14:paraId="2C37BE3A" w14:textId="1462CF14" w:rsidR="007E687D" w:rsidRDefault="00326A5F" w:rsidP="007E687D">
            <w:pPr>
              <w:pStyle w:val="Brdtextmedindrag"/>
            </w:pPr>
            <w:r w:rsidRPr="00157D5A">
              <w:rPr>
                <w:i/>
              </w:rPr>
              <w:t>4. annars har varit av särskilt farlig art.</w:t>
            </w:r>
          </w:p>
        </w:tc>
      </w:tr>
      <w:tr w:rsidR="007E687D" w14:paraId="6407D806" w14:textId="77777777" w:rsidTr="00AE41F9">
        <w:tc>
          <w:tcPr>
            <w:tcW w:w="2500" w:type="pct"/>
            <w:shd w:val="clear" w:color="auto" w:fill="auto"/>
            <w:tcMar>
              <w:left w:w="0" w:type="dxa"/>
            </w:tcMar>
          </w:tcPr>
          <w:p w14:paraId="35EE1A87" w14:textId="436EFA21" w:rsidR="007E687D" w:rsidRDefault="00326A5F" w:rsidP="007E687D">
            <w:pPr>
              <w:pStyle w:val="Brdtextmedindrag"/>
            </w:pPr>
            <w:r w:rsidRPr="00D308F2">
              <w:t>Den som har överträtt ett vites</w:t>
            </w:r>
            <w:r w:rsidRPr="00D308F2">
              <w:softHyphen/>
              <w:t>förbud enligt 3 § får inte dömas till ansvar för intrång som omfattas av förbudet.</w:t>
            </w:r>
          </w:p>
        </w:tc>
        <w:tc>
          <w:tcPr>
            <w:tcW w:w="2500" w:type="pct"/>
            <w:shd w:val="clear" w:color="auto" w:fill="auto"/>
            <w:tcMar>
              <w:right w:w="0" w:type="dxa"/>
            </w:tcMar>
          </w:tcPr>
          <w:p w14:paraId="0A7C77AD" w14:textId="137E901E" w:rsidR="007E687D" w:rsidRDefault="00326A5F" w:rsidP="007E687D">
            <w:pPr>
              <w:pStyle w:val="Brdtextmedindrag"/>
            </w:pPr>
            <w:r w:rsidRPr="008E233B">
              <w:rPr>
                <w:i/>
              </w:rPr>
              <w:t xml:space="preserve">Den som har </w:t>
            </w:r>
            <w:r w:rsidRPr="00D308F2">
              <w:rPr>
                <w:i/>
              </w:rPr>
              <w:t xml:space="preserve">gjort intrång i den </w:t>
            </w:r>
            <w:r w:rsidRPr="008E233B">
              <w:rPr>
                <w:i/>
              </w:rPr>
              <w:t xml:space="preserve">  </w:t>
            </w:r>
            <w:r w:rsidRPr="00D308F2">
              <w:rPr>
                <w:i/>
              </w:rPr>
              <w:t>rätt till ett varukännetecken som avses i 1</w:t>
            </w:r>
            <w:r>
              <w:rPr>
                <w:i/>
              </w:rPr>
              <w:t> </w:t>
            </w:r>
            <w:r w:rsidRPr="00D308F2">
              <w:rPr>
                <w:i/>
              </w:rPr>
              <w:t>kap. 10 § tredje stycket</w:t>
            </w:r>
            <w:r w:rsidRPr="008E233B">
              <w:rPr>
                <w:i/>
              </w:rPr>
              <w:t xml:space="preserve"> får inte dömas till ansvar för det intrånget.</w:t>
            </w:r>
            <w:r w:rsidRPr="00D308F2">
              <w:rPr>
                <w:i/>
              </w:rPr>
              <w:t xml:space="preserve"> </w:t>
            </w:r>
            <w:r w:rsidRPr="00D308F2">
              <w:t xml:space="preserve">Den som har överträtt ett </w:t>
            </w:r>
            <w:r w:rsidRPr="008E233B">
              <w:t>vitesförbud</w:t>
            </w:r>
            <w:r w:rsidRPr="00D308F2">
              <w:t xml:space="preserve"> enligt 3 § får inte dömas till ansvar för intrång som omfattas av förbudet.</w:t>
            </w:r>
          </w:p>
        </w:tc>
      </w:tr>
      <w:tr w:rsidR="007E687D" w14:paraId="3D590A85" w14:textId="77777777" w:rsidTr="00AE41F9">
        <w:tc>
          <w:tcPr>
            <w:tcW w:w="2500" w:type="pct"/>
            <w:shd w:val="clear" w:color="auto" w:fill="auto"/>
            <w:tcMar>
              <w:left w:w="0" w:type="dxa"/>
            </w:tcMar>
          </w:tcPr>
          <w:p w14:paraId="2FEE41D9" w14:textId="796B975A" w:rsidR="007E687D" w:rsidRDefault="00326A5F" w:rsidP="007E687D">
            <w:pPr>
              <w:pStyle w:val="Brdtextmedindrag"/>
            </w:pPr>
            <w:r w:rsidRPr="001770F0">
              <w:t>För försök eller förberedelse till brott enligt första stycket döms det till ansvar enligt 23</w:t>
            </w:r>
            <w:r>
              <w:t> </w:t>
            </w:r>
            <w:r w:rsidRPr="001770F0">
              <w:t>kap. brotts</w:t>
            </w:r>
            <w:r>
              <w:softHyphen/>
            </w:r>
            <w:r w:rsidRPr="001770F0">
              <w:t>balken</w:t>
            </w:r>
            <w:r>
              <w:t>.</w:t>
            </w:r>
          </w:p>
        </w:tc>
        <w:tc>
          <w:tcPr>
            <w:tcW w:w="2500" w:type="pct"/>
            <w:shd w:val="clear" w:color="auto" w:fill="auto"/>
            <w:tcMar>
              <w:right w:w="0" w:type="dxa"/>
            </w:tcMar>
          </w:tcPr>
          <w:p w14:paraId="6260F9B9" w14:textId="2F9A4A56" w:rsidR="007E687D" w:rsidRDefault="00326A5F" w:rsidP="007E687D">
            <w:pPr>
              <w:pStyle w:val="Brdtextmedindrag"/>
            </w:pPr>
            <w:r w:rsidRPr="001770F0">
              <w:t xml:space="preserve">För försök eller förberedelse till brott enligt första </w:t>
            </w:r>
            <w:r w:rsidRPr="001770F0">
              <w:rPr>
                <w:i/>
              </w:rPr>
              <w:t>eller andra</w:t>
            </w:r>
            <w:r w:rsidRPr="001770F0">
              <w:t xml:space="preserve"> </w:t>
            </w:r>
            <w:r>
              <w:t>stycket döms det till ansvar enligt 23 </w:t>
            </w:r>
            <w:r w:rsidRPr="001770F0">
              <w:t>kap. brottsbalken</w:t>
            </w:r>
            <w:r>
              <w:t>.</w:t>
            </w:r>
          </w:p>
        </w:tc>
      </w:tr>
      <w:tr w:rsidR="007E687D" w14:paraId="49149D9B" w14:textId="77777777" w:rsidTr="00AE41F9">
        <w:tc>
          <w:tcPr>
            <w:tcW w:w="2500" w:type="pct"/>
            <w:shd w:val="clear" w:color="auto" w:fill="auto"/>
            <w:tcMar>
              <w:left w:w="0" w:type="dxa"/>
            </w:tcMar>
          </w:tcPr>
          <w:p w14:paraId="1B06C22D" w14:textId="4A07D505" w:rsidR="007E687D" w:rsidRPr="001770F0" w:rsidRDefault="00326A5F" w:rsidP="007E687D">
            <w:pPr>
              <w:pStyle w:val="Brdtextmedindrag"/>
            </w:pPr>
            <w:r w:rsidRPr="001770F0">
              <w:lastRenderedPageBreak/>
              <w:t xml:space="preserve">Åklagaren får väcka åtal för brott endast om </w:t>
            </w:r>
            <w:r w:rsidRPr="001770F0">
              <w:rPr>
                <w:i/>
              </w:rPr>
              <w:t>målsäganden</w:t>
            </w:r>
            <w:r w:rsidRPr="001770F0">
              <w:t xml:space="preserve"> </w:t>
            </w:r>
            <w:r w:rsidRPr="001770F0">
              <w:rPr>
                <w:i/>
              </w:rPr>
              <w:t xml:space="preserve">anger brottet till åtal och </w:t>
            </w:r>
            <w:r w:rsidRPr="001770F0">
              <w:t>åtal</w:t>
            </w:r>
            <w:r w:rsidRPr="001770F0">
              <w:rPr>
                <w:i/>
              </w:rPr>
              <w:t xml:space="preserve"> av särskilda skäl </w:t>
            </w:r>
            <w:r w:rsidRPr="001770F0">
              <w:t>är</w:t>
            </w:r>
            <w:r w:rsidRPr="001770F0">
              <w:rPr>
                <w:i/>
              </w:rPr>
              <w:t xml:space="preserve"> </w:t>
            </w:r>
            <w:r w:rsidRPr="005265F0">
              <w:t xml:space="preserve">motiverat </w:t>
            </w:r>
            <w:r w:rsidRPr="001770F0">
              <w:t>från allmän syn</w:t>
            </w:r>
            <w:r>
              <w:softHyphen/>
            </w:r>
            <w:r w:rsidRPr="001770F0">
              <w:t>punkt.</w:t>
            </w:r>
          </w:p>
        </w:tc>
        <w:tc>
          <w:tcPr>
            <w:tcW w:w="2500" w:type="pct"/>
            <w:shd w:val="clear" w:color="auto" w:fill="auto"/>
            <w:tcMar>
              <w:right w:w="0" w:type="dxa"/>
            </w:tcMar>
          </w:tcPr>
          <w:p w14:paraId="6D53F616" w14:textId="2983F2CA" w:rsidR="007E687D" w:rsidRPr="001770F0" w:rsidRDefault="00326A5F" w:rsidP="007E687D">
            <w:pPr>
              <w:pStyle w:val="Brdtextmedindrag"/>
            </w:pPr>
            <w:r w:rsidRPr="001770F0">
              <w:t xml:space="preserve">Åklagaren får väcka åtal för brott </w:t>
            </w:r>
            <w:r w:rsidRPr="00AA0FA0">
              <w:rPr>
                <w:i/>
              </w:rPr>
              <w:t>som avses i denna paragraf</w:t>
            </w:r>
            <w:r>
              <w:t xml:space="preserve"> </w:t>
            </w:r>
            <w:r w:rsidRPr="001770F0">
              <w:t xml:space="preserve">endast om åtal är </w:t>
            </w:r>
            <w:r>
              <w:t>motiverat från allmän syn</w:t>
            </w:r>
            <w:r w:rsidRPr="001770F0">
              <w:t>punkt.</w:t>
            </w:r>
          </w:p>
        </w:tc>
      </w:tr>
    </w:tbl>
    <w:p w14:paraId="57A7521B" w14:textId="77777777" w:rsidR="007E687D" w:rsidRPr="00811E52" w:rsidRDefault="00326A5F" w:rsidP="00811E52">
      <w:pPr>
        <w:pStyle w:val="Slutstreck"/>
      </w:pPr>
      <w:r w:rsidRPr="00811E52">
        <w:t>                      </w:t>
      </w:r>
    </w:p>
    <w:p w14:paraId="4905B617" w14:textId="6E7120B0" w:rsidR="007E687D" w:rsidRDefault="00326A5F" w:rsidP="007E687D">
      <w:pPr>
        <w:pStyle w:val="Brdtextmedindrag"/>
      </w:pPr>
      <w:r w:rsidRPr="009A3F80">
        <w:t>Denna lag träder i kraft den 1 juli 2020.</w:t>
      </w:r>
    </w:p>
    <w:p w14:paraId="04FFDF66" w14:textId="319FFEF5" w:rsidR="007E687D" w:rsidRDefault="007E687D" w:rsidP="007E687D">
      <w:pPr>
        <w:pStyle w:val="Brdtextmedindrag"/>
      </w:pPr>
    </w:p>
    <w:p w14:paraId="18DE1B29" w14:textId="77777777" w:rsidR="007E687D" w:rsidRDefault="007E687D" w:rsidP="007E687D">
      <w:pPr>
        <w:pStyle w:val="Brdtextmedindrag"/>
        <w:sectPr w:rsidR="007E687D" w:rsidSect="007E687D">
          <w:headerReference w:type="even" r:id="rId112"/>
          <w:headerReference w:type="default" r:id="rId113"/>
          <w:footerReference w:type="even" r:id="rId114"/>
          <w:footerReference w:type="default" r:id="rId115"/>
          <w:footerReference w:type="first" r:id="rId116"/>
          <w:footnotePr>
            <w:numRestart w:val="eachSect"/>
          </w:footnotePr>
          <w:pgSz w:w="9356" w:h="13721" w:code="9"/>
          <w:pgMar w:top="794" w:right="2438" w:bottom="1191" w:left="1021" w:header="0" w:footer="709" w:gutter="0"/>
          <w:cols w:space="708"/>
          <w:docGrid w:linePitch="360"/>
        </w:sectPr>
      </w:pPr>
    </w:p>
    <w:p w14:paraId="1BC4BD67" w14:textId="65A2D329" w:rsidR="007E687D" w:rsidRDefault="00326A5F" w:rsidP="0060324D">
      <w:pPr>
        <w:pStyle w:val="Rubrik2utannumrering"/>
        <w:spacing w:before="0"/>
      </w:pPr>
      <w:r>
        <w:lastRenderedPageBreak/>
        <w:t>Förslag till lag om ändring i lagen om företagsnamn (2018:1653)</w:t>
      </w:r>
    </w:p>
    <w:p w14:paraId="0B4F82BF" w14:textId="77777777" w:rsidR="007E687D" w:rsidRDefault="00326A5F" w:rsidP="007E5DD4">
      <w:pPr>
        <w:pStyle w:val="Brdtextmedindrag"/>
        <w:ind w:firstLine="0"/>
      </w:pPr>
      <w:r>
        <w:t xml:space="preserve">Härigenom föreskrivs att 5 kap. 1 § lagen </w:t>
      </w:r>
      <w:r w:rsidRPr="00B87C0A">
        <w:t>(2018:1653)</w:t>
      </w:r>
      <w:r>
        <w:t xml:space="preserve"> om företagsnamn</w:t>
      </w:r>
      <w:r w:rsidRPr="004C6B39">
        <w:t xml:space="preserve"> ska ha följande lydelse</w:t>
      </w:r>
      <w:r>
        <w:t>.</w:t>
      </w:r>
    </w:p>
    <w:p w14:paraId="328BB552" w14:textId="04578274" w:rsidR="007E687D" w:rsidRDefault="007E687D" w:rsidP="007E687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0E4649E9" w14:textId="77777777" w:rsidTr="00AE41F9">
        <w:tc>
          <w:tcPr>
            <w:tcW w:w="2500" w:type="pct"/>
            <w:shd w:val="clear" w:color="auto" w:fill="auto"/>
            <w:tcMar>
              <w:left w:w="0" w:type="dxa"/>
            </w:tcMar>
          </w:tcPr>
          <w:p w14:paraId="6B38D097"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7DA717BB" w14:textId="77777777" w:rsidR="007E687D" w:rsidRPr="005B0E77" w:rsidRDefault="00326A5F" w:rsidP="007E687D">
            <w:pPr>
              <w:pStyle w:val="Brdtext"/>
              <w:rPr>
                <w:i/>
              </w:rPr>
            </w:pPr>
            <w:r w:rsidRPr="005B0E77">
              <w:rPr>
                <w:i/>
              </w:rPr>
              <w:t>Föreslagen lydelse</w:t>
            </w:r>
          </w:p>
        </w:tc>
      </w:tr>
    </w:tbl>
    <w:p w14:paraId="398E358E" w14:textId="62C56C39" w:rsidR="007E687D" w:rsidRDefault="00326A5F" w:rsidP="007E687D">
      <w:pPr>
        <w:pStyle w:val="Brdtext"/>
        <w:spacing w:before="230"/>
        <w:jc w:val="center"/>
        <w:rPr>
          <w:b/>
        </w:rPr>
      </w:pPr>
      <w:r>
        <w:rPr>
          <w:b/>
        </w:rPr>
        <w:t>5 kap.</w:t>
      </w:r>
    </w:p>
    <w:p w14:paraId="1FA94E1F" w14:textId="5D32211A" w:rsidR="007E687D" w:rsidRDefault="00326A5F" w:rsidP="007E687D">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076F68C8" w14:textId="77777777" w:rsidTr="00AE41F9">
        <w:tc>
          <w:tcPr>
            <w:tcW w:w="2500" w:type="pct"/>
            <w:shd w:val="clear" w:color="auto" w:fill="auto"/>
            <w:tcMar>
              <w:left w:w="0" w:type="dxa"/>
            </w:tcMar>
          </w:tcPr>
          <w:p w14:paraId="3D26C451" w14:textId="0FEE30C4" w:rsidR="007E687D" w:rsidRDefault="00326A5F" w:rsidP="007E687D">
            <w:pPr>
              <w:pStyle w:val="Brdtextmedindrag"/>
            </w:pPr>
            <w:r w:rsidRPr="002E17DA">
              <w:t>Den som</w:t>
            </w:r>
            <w:r w:rsidRPr="002A3F76">
              <w:t xml:space="preserve"> uppsåtligen eller av grov oaktsamhet gör intrång i rätten till ett näringskännetecken (före</w:t>
            </w:r>
            <w:r>
              <w:softHyphen/>
            </w:r>
            <w:r w:rsidRPr="002A3F76">
              <w:t xml:space="preserve">tagsnamnsintrång) </w:t>
            </w:r>
            <w:r w:rsidRPr="005265F0">
              <w:rPr>
                <w:i/>
              </w:rPr>
              <w:t xml:space="preserve">ska dömas </w:t>
            </w:r>
            <w:r w:rsidRPr="002A3F76">
              <w:t>till böter eller fängelse i högst två år.</w:t>
            </w:r>
            <w:r>
              <w:t xml:space="preserve"> </w:t>
            </w:r>
            <w:r w:rsidRPr="000A214E">
              <w:rPr>
                <w:i/>
              </w:rPr>
              <w:t>Den som har överträtt ett vitesförbud enligt 3 § får inte dömas till ansvar för intrång som omfattas av förbudet.</w:t>
            </w:r>
          </w:p>
        </w:tc>
        <w:tc>
          <w:tcPr>
            <w:tcW w:w="2500" w:type="pct"/>
            <w:shd w:val="clear" w:color="auto" w:fill="auto"/>
            <w:tcMar>
              <w:right w:w="0" w:type="dxa"/>
            </w:tcMar>
          </w:tcPr>
          <w:p w14:paraId="13463517" w14:textId="3FD193FD" w:rsidR="007E687D" w:rsidRDefault="00326A5F" w:rsidP="007E687D">
            <w:pPr>
              <w:pStyle w:val="Brdtextmedindrag"/>
            </w:pPr>
            <w:bookmarkStart w:id="118" w:name="_Hlk535572817"/>
            <w:r w:rsidRPr="005265F0">
              <w:t>Den som uppsåtligen eller av grov oaktsamhet gör intrång i rätten till ett näringskännetecken (före</w:t>
            </w:r>
            <w:r>
              <w:softHyphen/>
            </w:r>
            <w:r w:rsidRPr="005265F0">
              <w:t xml:space="preserve">tagsnamnsintrång), </w:t>
            </w:r>
            <w:r w:rsidRPr="005265F0">
              <w:rPr>
                <w:i/>
              </w:rPr>
              <w:t xml:space="preserve">döms för </w:t>
            </w:r>
            <w:r w:rsidRPr="005265F0">
              <w:rPr>
                <w:i/>
                <w:u w:val="single"/>
              </w:rPr>
              <w:t>företags</w:t>
            </w:r>
            <w:r>
              <w:rPr>
                <w:i/>
                <w:u w:val="single"/>
              </w:rPr>
              <w:softHyphen/>
            </w:r>
            <w:r w:rsidRPr="005265F0">
              <w:rPr>
                <w:i/>
                <w:u w:val="single"/>
              </w:rPr>
              <w:t>namnsbrott</w:t>
            </w:r>
            <w:r w:rsidRPr="005265F0">
              <w:t xml:space="preserve"> till böter eller fängelse i högst två år.</w:t>
            </w:r>
            <w:bookmarkEnd w:id="118"/>
          </w:p>
        </w:tc>
      </w:tr>
      <w:tr w:rsidR="007E687D" w14:paraId="47010CCC" w14:textId="77777777" w:rsidTr="00AE41F9">
        <w:tc>
          <w:tcPr>
            <w:tcW w:w="2500" w:type="pct"/>
            <w:shd w:val="clear" w:color="auto" w:fill="auto"/>
            <w:tcMar>
              <w:left w:w="0" w:type="dxa"/>
            </w:tcMar>
          </w:tcPr>
          <w:p w14:paraId="0EBE23DA" w14:textId="77777777" w:rsidR="007E687D" w:rsidRDefault="007E687D" w:rsidP="007E687D">
            <w:pPr>
              <w:pStyle w:val="Brdtextmedindrag"/>
            </w:pPr>
          </w:p>
        </w:tc>
        <w:tc>
          <w:tcPr>
            <w:tcW w:w="2500" w:type="pct"/>
            <w:shd w:val="clear" w:color="auto" w:fill="auto"/>
            <w:tcMar>
              <w:right w:w="0" w:type="dxa"/>
            </w:tcMar>
          </w:tcPr>
          <w:p w14:paraId="66272C82" w14:textId="77777777" w:rsidR="007E687D" w:rsidRPr="00157D5A" w:rsidRDefault="00326A5F" w:rsidP="007E687D">
            <w:pPr>
              <w:pStyle w:val="Brdtextmedindrag"/>
              <w:rPr>
                <w:i/>
              </w:rPr>
            </w:pPr>
            <w:r w:rsidRPr="002A3F76">
              <w:rPr>
                <w:i/>
              </w:rPr>
              <w:t xml:space="preserve">Om brottet begåtts uppsåtligen och är att anse som grovt, döms för </w:t>
            </w:r>
            <w:r w:rsidRPr="002A3F76">
              <w:rPr>
                <w:i/>
                <w:u w:val="single"/>
              </w:rPr>
              <w:t>grovt företagsnamnsbrott</w:t>
            </w:r>
            <w:r w:rsidRPr="002A3F76">
              <w:rPr>
                <w:i/>
              </w:rPr>
              <w:t xml:space="preserve"> till fäng</w:t>
            </w:r>
            <w:r>
              <w:rPr>
                <w:i/>
              </w:rPr>
              <w:softHyphen/>
            </w:r>
            <w:r w:rsidRPr="002A3F76">
              <w:rPr>
                <w:i/>
              </w:rPr>
              <w:t xml:space="preserve">else i lägst sex månader och högst sex år. </w:t>
            </w:r>
            <w:r w:rsidRPr="00157D5A">
              <w:rPr>
                <w:i/>
              </w:rPr>
              <w:t xml:space="preserve">Vid bedömningen av om brottet är grovt ska det särskilt beaktas om gärningen </w:t>
            </w:r>
          </w:p>
          <w:p w14:paraId="07E3666D" w14:textId="77777777" w:rsidR="007E687D" w:rsidRPr="00157D5A" w:rsidRDefault="00326A5F" w:rsidP="007E687D">
            <w:pPr>
              <w:pStyle w:val="Brdtextmedindrag"/>
              <w:rPr>
                <w:i/>
              </w:rPr>
            </w:pPr>
            <w:r w:rsidRPr="00157D5A">
              <w:rPr>
                <w:i/>
              </w:rPr>
              <w:t>1. föregåtts av särskild plane</w:t>
            </w:r>
            <w:r w:rsidRPr="00157D5A">
              <w:rPr>
                <w:i/>
              </w:rPr>
              <w:softHyphen/>
              <w:t>ring,</w:t>
            </w:r>
          </w:p>
          <w:p w14:paraId="39DD05FE" w14:textId="77777777" w:rsidR="007E687D" w:rsidRPr="00157D5A" w:rsidRDefault="00326A5F" w:rsidP="007E687D">
            <w:pPr>
              <w:pStyle w:val="Brdtextmedindrag"/>
              <w:rPr>
                <w:i/>
              </w:rPr>
            </w:pPr>
            <w:r w:rsidRPr="00157D5A">
              <w:rPr>
                <w:i/>
              </w:rPr>
              <w:t>2. utgjort</w:t>
            </w:r>
            <w:r w:rsidRPr="00157D5A">
              <w:t xml:space="preserve"> </w:t>
            </w:r>
            <w:r w:rsidRPr="00157D5A">
              <w:rPr>
                <w:i/>
              </w:rPr>
              <w:t>ett led i en brottslighet som utövats i organiserad form,</w:t>
            </w:r>
          </w:p>
          <w:p w14:paraId="6F3BA30F" w14:textId="77777777" w:rsidR="007E687D" w:rsidRPr="00157D5A" w:rsidRDefault="00326A5F" w:rsidP="007E687D">
            <w:pPr>
              <w:pStyle w:val="Brdtextmedindrag"/>
              <w:rPr>
                <w:i/>
              </w:rPr>
            </w:pPr>
            <w:r w:rsidRPr="00157D5A">
              <w:rPr>
                <w:i/>
              </w:rPr>
              <w:t>3. varit av större omfattning, eller</w:t>
            </w:r>
          </w:p>
          <w:p w14:paraId="2F72179F" w14:textId="5DEB62B8" w:rsidR="007E687D" w:rsidRDefault="00326A5F" w:rsidP="007E687D">
            <w:pPr>
              <w:pStyle w:val="Brdtextmedindrag"/>
            </w:pPr>
            <w:r w:rsidRPr="00157D5A">
              <w:rPr>
                <w:i/>
              </w:rPr>
              <w:t>4. annars har varit av särskilt farlig art.</w:t>
            </w:r>
          </w:p>
        </w:tc>
      </w:tr>
      <w:tr w:rsidR="007E687D" w14:paraId="7BBEC2C5" w14:textId="77777777" w:rsidTr="00AE41F9">
        <w:tc>
          <w:tcPr>
            <w:tcW w:w="2500" w:type="pct"/>
            <w:shd w:val="clear" w:color="auto" w:fill="auto"/>
            <w:tcMar>
              <w:left w:w="0" w:type="dxa"/>
            </w:tcMar>
          </w:tcPr>
          <w:p w14:paraId="7F86EEC0" w14:textId="77777777" w:rsidR="007E687D" w:rsidRDefault="007E687D" w:rsidP="007E687D">
            <w:pPr>
              <w:pStyle w:val="Brdtextmedindrag"/>
            </w:pPr>
          </w:p>
        </w:tc>
        <w:tc>
          <w:tcPr>
            <w:tcW w:w="2500" w:type="pct"/>
            <w:shd w:val="clear" w:color="auto" w:fill="auto"/>
            <w:tcMar>
              <w:right w:w="0" w:type="dxa"/>
            </w:tcMar>
          </w:tcPr>
          <w:p w14:paraId="768231D5" w14:textId="2A3718D1" w:rsidR="007E687D" w:rsidRDefault="00326A5F" w:rsidP="007E687D">
            <w:pPr>
              <w:pStyle w:val="Brdtextmedindrag"/>
            </w:pPr>
            <w:r w:rsidRPr="000A214E">
              <w:rPr>
                <w:i/>
              </w:rPr>
              <w:t>Den som har överträtt ett vitesförbud enligt 3 § får inte dömas till ansvar för intrång som omfattas av förbudet.</w:t>
            </w:r>
          </w:p>
        </w:tc>
      </w:tr>
      <w:tr w:rsidR="007E687D" w14:paraId="50658C15" w14:textId="77777777" w:rsidTr="00AE41F9">
        <w:tc>
          <w:tcPr>
            <w:tcW w:w="2500" w:type="pct"/>
            <w:shd w:val="clear" w:color="auto" w:fill="auto"/>
            <w:tcMar>
              <w:left w:w="0" w:type="dxa"/>
            </w:tcMar>
          </w:tcPr>
          <w:p w14:paraId="773E2BC2" w14:textId="491E0410" w:rsidR="007E687D" w:rsidRDefault="00326A5F" w:rsidP="007E687D">
            <w:pPr>
              <w:pStyle w:val="Brdtextmedindrag"/>
            </w:pPr>
            <w:r w:rsidRPr="004E07AA">
              <w:t>För försök eller förberedelse till brott enligt första stycket döms det till ansvar enligt 23</w:t>
            </w:r>
            <w:r>
              <w:t> </w:t>
            </w:r>
            <w:r w:rsidRPr="004E07AA">
              <w:t>kap. brotts</w:t>
            </w:r>
            <w:r>
              <w:softHyphen/>
            </w:r>
            <w:r w:rsidRPr="004E07AA">
              <w:t>balken.</w:t>
            </w:r>
          </w:p>
        </w:tc>
        <w:tc>
          <w:tcPr>
            <w:tcW w:w="2500" w:type="pct"/>
            <w:shd w:val="clear" w:color="auto" w:fill="auto"/>
            <w:tcMar>
              <w:right w:w="0" w:type="dxa"/>
            </w:tcMar>
          </w:tcPr>
          <w:p w14:paraId="2721A28C" w14:textId="1F8EB7B3" w:rsidR="007E687D" w:rsidRPr="000A214E" w:rsidRDefault="00326A5F" w:rsidP="007E687D">
            <w:pPr>
              <w:pStyle w:val="Brdtextmedindrag"/>
              <w:rPr>
                <w:i/>
              </w:rPr>
            </w:pPr>
            <w:r w:rsidRPr="004E07AA">
              <w:t xml:space="preserve">För försök eller förberedelse till brott enligt första </w:t>
            </w:r>
            <w:r w:rsidRPr="004E07AA">
              <w:rPr>
                <w:i/>
              </w:rPr>
              <w:t>eller andra</w:t>
            </w:r>
            <w:r w:rsidRPr="004E07AA">
              <w:t xml:space="preserve"> stycket</w:t>
            </w:r>
            <w:r>
              <w:t xml:space="preserve"> döms det till ansvar enligt 23 </w:t>
            </w:r>
            <w:r w:rsidRPr="004E07AA">
              <w:t>kap. brottsbalken.</w:t>
            </w:r>
          </w:p>
        </w:tc>
      </w:tr>
      <w:tr w:rsidR="007E687D" w14:paraId="45D2E873" w14:textId="77777777" w:rsidTr="00AE41F9">
        <w:tc>
          <w:tcPr>
            <w:tcW w:w="2500" w:type="pct"/>
            <w:shd w:val="clear" w:color="auto" w:fill="auto"/>
            <w:tcMar>
              <w:left w:w="0" w:type="dxa"/>
            </w:tcMar>
          </w:tcPr>
          <w:p w14:paraId="7AD9E616" w14:textId="412A185B" w:rsidR="007E687D" w:rsidRDefault="00326A5F" w:rsidP="007E687D">
            <w:pPr>
              <w:pStyle w:val="Brdtextmedindrag"/>
            </w:pPr>
            <w:r w:rsidRPr="00235295">
              <w:t xml:space="preserve">Åklagaren får väcka åtal för brott endast om </w:t>
            </w:r>
            <w:r w:rsidRPr="00235295">
              <w:rPr>
                <w:i/>
              </w:rPr>
              <w:t>målsäganden anger brottet till åtal och</w:t>
            </w:r>
            <w:r w:rsidRPr="00235295">
              <w:t xml:space="preserve"> åtal </w:t>
            </w:r>
            <w:r w:rsidRPr="00235295">
              <w:rPr>
                <w:i/>
              </w:rPr>
              <w:t>av särskilda skäl</w:t>
            </w:r>
            <w:r w:rsidRPr="00235295">
              <w:t xml:space="preserve"> är motiverat från allmän syn</w:t>
            </w:r>
            <w:r w:rsidRPr="00235295">
              <w:softHyphen/>
              <w:t>punkt.</w:t>
            </w:r>
          </w:p>
        </w:tc>
        <w:tc>
          <w:tcPr>
            <w:tcW w:w="2500" w:type="pct"/>
            <w:shd w:val="clear" w:color="auto" w:fill="auto"/>
            <w:tcMar>
              <w:right w:w="0" w:type="dxa"/>
            </w:tcMar>
          </w:tcPr>
          <w:p w14:paraId="145CC3DE" w14:textId="06F53C18" w:rsidR="007E687D" w:rsidRPr="000A214E" w:rsidRDefault="00326A5F" w:rsidP="007E687D">
            <w:pPr>
              <w:pStyle w:val="Brdtextmedindrag"/>
              <w:rPr>
                <w:i/>
              </w:rPr>
            </w:pPr>
            <w:r w:rsidRPr="00235295">
              <w:t xml:space="preserve">Åklagaren får väcka åtal för brott </w:t>
            </w:r>
            <w:r w:rsidRPr="00AA0FA0">
              <w:rPr>
                <w:i/>
              </w:rPr>
              <w:t>som avses i denna paragraf</w:t>
            </w:r>
            <w:r>
              <w:t xml:space="preserve"> </w:t>
            </w:r>
            <w:r w:rsidRPr="00235295">
              <w:t>endast om åtal är motiverat från allmän synpunkt.</w:t>
            </w:r>
          </w:p>
        </w:tc>
      </w:tr>
    </w:tbl>
    <w:p w14:paraId="43599071" w14:textId="399F1573" w:rsidR="007E687D" w:rsidRDefault="007E687D" w:rsidP="00811E52">
      <w:pPr>
        <w:pStyle w:val="Slutstreck"/>
      </w:pPr>
    </w:p>
    <w:p w14:paraId="2706B3D9" w14:textId="77777777" w:rsidR="0060324D" w:rsidRPr="0060324D" w:rsidRDefault="0060324D" w:rsidP="0060324D">
      <w:pPr>
        <w:pStyle w:val="Brdtextmedindrag"/>
      </w:pPr>
    </w:p>
    <w:p w14:paraId="6B51910C" w14:textId="3AA76850" w:rsidR="007E687D" w:rsidRPr="00811E52" w:rsidRDefault="00326A5F" w:rsidP="00811E52">
      <w:pPr>
        <w:pStyle w:val="Slutstreck"/>
      </w:pPr>
      <w:r w:rsidRPr="00811E52">
        <w:lastRenderedPageBreak/>
        <w:t>                      </w:t>
      </w:r>
    </w:p>
    <w:p w14:paraId="33367C7C" w14:textId="27AB37F6" w:rsidR="007E687D" w:rsidRPr="00830602" w:rsidRDefault="00326A5F" w:rsidP="007E687D">
      <w:pPr>
        <w:pStyle w:val="Brdtextmedindrag"/>
      </w:pPr>
      <w:r w:rsidRPr="00C627AF">
        <w:t>Denna lag träder i kraft den 1 juli 2020.</w:t>
      </w:r>
    </w:p>
    <w:p w14:paraId="581387B0" w14:textId="77777777" w:rsidR="007E687D" w:rsidRDefault="007E687D" w:rsidP="00980016">
      <w:pPr>
        <w:pStyle w:val="Brdtextmedindrag"/>
      </w:pPr>
    </w:p>
    <w:p w14:paraId="2C343DEF" w14:textId="77777777" w:rsidR="007E687D" w:rsidRPr="004473AB" w:rsidRDefault="007E687D" w:rsidP="007E687D">
      <w:pPr>
        <w:pStyle w:val="Brdtextmedindrag"/>
      </w:pPr>
    </w:p>
    <w:p w14:paraId="6204CE13" w14:textId="71B3C6CA" w:rsidR="007E687D" w:rsidRPr="00830602" w:rsidRDefault="007E687D" w:rsidP="007E687D">
      <w:pPr>
        <w:pStyle w:val="Brdtextmedindrag"/>
      </w:pPr>
    </w:p>
    <w:p w14:paraId="5CC51024" w14:textId="77777777" w:rsidR="007E687D" w:rsidRDefault="007E687D" w:rsidP="00980016">
      <w:pPr>
        <w:pStyle w:val="Brdtextmedindrag"/>
      </w:pPr>
    </w:p>
    <w:p w14:paraId="1E0B372D" w14:textId="77777777" w:rsidR="007E687D" w:rsidRPr="00555CAE" w:rsidRDefault="007E687D" w:rsidP="007E687D">
      <w:pPr>
        <w:pStyle w:val="Brdtext"/>
      </w:pPr>
    </w:p>
    <w:p w14:paraId="2166D1C7" w14:textId="77777777" w:rsidR="007E687D" w:rsidRDefault="007E687D" w:rsidP="00980016">
      <w:pPr>
        <w:pStyle w:val="Brdtextmedindrag"/>
      </w:pPr>
    </w:p>
    <w:p w14:paraId="307550C0" w14:textId="77777777" w:rsidR="007E687D" w:rsidRDefault="007E687D" w:rsidP="007E687D">
      <w:pPr>
        <w:pStyle w:val="Brdtextmedindrag"/>
        <w:ind w:firstLine="0"/>
      </w:pPr>
    </w:p>
    <w:p w14:paraId="36308F0E" w14:textId="650F9F8D" w:rsidR="007E687D" w:rsidRPr="00830602" w:rsidRDefault="007E687D" w:rsidP="007E687D">
      <w:pPr>
        <w:pStyle w:val="Rubrik2utannumrering"/>
      </w:pPr>
    </w:p>
    <w:p w14:paraId="19819A79" w14:textId="77777777" w:rsidR="007E687D" w:rsidRDefault="007E687D" w:rsidP="00980016">
      <w:pPr>
        <w:pStyle w:val="Brdtextmedindrag"/>
      </w:pPr>
    </w:p>
    <w:p w14:paraId="5D281DF8" w14:textId="77777777" w:rsidR="007E687D" w:rsidRPr="00AE01E5" w:rsidRDefault="007E687D" w:rsidP="007E687D">
      <w:pPr>
        <w:pStyle w:val="Brdtext"/>
      </w:pPr>
    </w:p>
    <w:p w14:paraId="73D729FE" w14:textId="77777777" w:rsidR="007E687D" w:rsidRDefault="007E687D" w:rsidP="00980016">
      <w:pPr>
        <w:pStyle w:val="Brdtextmedindrag"/>
      </w:pPr>
    </w:p>
    <w:p w14:paraId="57DA62A7" w14:textId="77777777" w:rsidR="007E687D" w:rsidRDefault="007E687D" w:rsidP="007E687D">
      <w:pPr>
        <w:pStyle w:val="Brdtextmedindrag"/>
        <w:ind w:firstLine="0"/>
      </w:pPr>
    </w:p>
    <w:p w14:paraId="7D04F264" w14:textId="41D3E435" w:rsidR="007E687D" w:rsidRPr="00830602" w:rsidRDefault="007E687D" w:rsidP="007E687D">
      <w:pPr>
        <w:pStyle w:val="Rubrik2utannumrering"/>
      </w:pPr>
    </w:p>
    <w:p w14:paraId="3A7717FE" w14:textId="77777777" w:rsidR="007E687D" w:rsidRDefault="007E687D" w:rsidP="00980016">
      <w:pPr>
        <w:pStyle w:val="Brdtextmedindrag"/>
      </w:pPr>
    </w:p>
    <w:p w14:paraId="5EDD094D" w14:textId="77777777" w:rsidR="007E687D" w:rsidRPr="006633E2" w:rsidRDefault="007E687D" w:rsidP="007E687D">
      <w:pPr>
        <w:pStyle w:val="Rubrik2utannumrering"/>
      </w:pPr>
    </w:p>
    <w:p w14:paraId="2F3B9870" w14:textId="77777777" w:rsidR="007E687D" w:rsidRDefault="007E687D" w:rsidP="007E687D">
      <w:pPr>
        <w:pStyle w:val="Brdtextmedindrag"/>
      </w:pPr>
    </w:p>
    <w:p w14:paraId="3BD30816" w14:textId="77777777" w:rsidR="007E687D" w:rsidRDefault="007E687D" w:rsidP="008C728F">
      <w:pPr>
        <w:pStyle w:val="Brdtextmedindrag"/>
      </w:pPr>
    </w:p>
    <w:p w14:paraId="6E26BD6B" w14:textId="77777777" w:rsidR="007E687D" w:rsidRDefault="007E687D" w:rsidP="00980016">
      <w:pPr>
        <w:pStyle w:val="Brdtextmedindrag"/>
      </w:pPr>
    </w:p>
    <w:p w14:paraId="0800B55B" w14:textId="77777777" w:rsidR="007E687D" w:rsidRPr="0076122F" w:rsidRDefault="007E687D" w:rsidP="007E687D">
      <w:pPr>
        <w:pStyle w:val="Brdtextmedindrag"/>
      </w:pPr>
    </w:p>
    <w:p w14:paraId="31994446" w14:textId="77777777" w:rsidR="007E687D" w:rsidRPr="0076122F" w:rsidRDefault="007E687D" w:rsidP="007E687D">
      <w:pPr>
        <w:pStyle w:val="Rubrik2utannumrering"/>
        <w:sectPr w:rsidR="007E687D" w:rsidRPr="0076122F" w:rsidSect="007E687D">
          <w:headerReference w:type="even" r:id="rId117"/>
          <w:headerReference w:type="default" r:id="rId118"/>
          <w:footerReference w:type="even" r:id="rId119"/>
          <w:footerReference w:type="default" r:id="rId120"/>
          <w:footerReference w:type="first" r:id="rId121"/>
          <w:footnotePr>
            <w:numRestart w:val="eachSect"/>
          </w:footnotePr>
          <w:pgSz w:w="9356" w:h="13721" w:code="9"/>
          <w:pgMar w:top="794" w:right="2438" w:bottom="1191" w:left="1021" w:header="0" w:footer="709" w:gutter="0"/>
          <w:cols w:space="708"/>
          <w:docGrid w:linePitch="360"/>
        </w:sectPr>
      </w:pPr>
    </w:p>
    <w:p w14:paraId="24E35129" w14:textId="0E3FB640" w:rsidR="00110C85" w:rsidRDefault="00326A5F" w:rsidP="007E687D">
      <w:pPr>
        <w:pStyle w:val="Bilagarubrik"/>
      </w:pPr>
      <w:bookmarkStart w:id="119" w:name="_Toc34297829"/>
      <w:bookmarkStart w:id="120" w:name="_Toc36716764"/>
      <w:r>
        <w:lastRenderedPageBreak/>
        <w:t>Förteckning över remissinstanser</w:t>
      </w:r>
      <w:r w:rsidR="00C348F0">
        <w:t>na</w:t>
      </w:r>
      <w:r>
        <w:t xml:space="preserve"> (utkast till lagrådsremiss)</w:t>
      </w:r>
      <w:bookmarkEnd w:id="119"/>
      <w:bookmarkEnd w:id="120"/>
    </w:p>
    <w:p w14:paraId="3347022A" w14:textId="77777777" w:rsidR="007E687D" w:rsidRPr="00F45E4A" w:rsidRDefault="00326A5F" w:rsidP="007E687D">
      <w:pPr>
        <w:pStyle w:val="Brdtext"/>
      </w:pPr>
      <w:r w:rsidRPr="00F45E4A">
        <w:t xml:space="preserve">Efter remiss har yttranden över </w:t>
      </w:r>
      <w:r w:rsidRPr="006E3A32">
        <w:t xml:space="preserve">utkastet till lagrådsremiss avgetts av </w:t>
      </w:r>
      <w:r w:rsidRPr="00B30D31">
        <w:t>AIIPI Sverige</w:t>
      </w:r>
      <w:r>
        <w:t>,</w:t>
      </w:r>
      <w:r w:rsidRPr="00B30D31">
        <w:t xml:space="preserve"> </w:t>
      </w:r>
      <w:r w:rsidRPr="00F45E4A">
        <w:t xml:space="preserve">Bildupphovsrätt i Sverige, </w:t>
      </w:r>
      <w:r>
        <w:t xml:space="preserve">Bolagsverket, </w:t>
      </w:r>
      <w:r w:rsidRPr="00B30D31">
        <w:t xml:space="preserve">Dataspelsbranschen, </w:t>
      </w:r>
      <w:r>
        <w:t xml:space="preserve">Domstolsverket, </w:t>
      </w:r>
      <w:r w:rsidRPr="00F45E4A">
        <w:t>Ekobrottsmyndigheten</w:t>
      </w:r>
      <w:r>
        <w:t>,</w:t>
      </w:r>
      <w:r w:rsidRPr="00F45E4A">
        <w:t xml:space="preserve"> FICPI Sweden</w:t>
      </w:r>
      <w:r>
        <w:t>,</w:t>
      </w:r>
      <w:r w:rsidRPr="00F45E4A">
        <w:t xml:space="preserve"> Film- och </w:t>
      </w:r>
      <w:proofErr w:type="spellStart"/>
      <w:r w:rsidRPr="00F45E4A">
        <w:t>TV-branschens</w:t>
      </w:r>
      <w:proofErr w:type="spellEnd"/>
      <w:r w:rsidRPr="00F45E4A">
        <w:t xml:space="preserve"> samarbetskommitté, IFPI </w:t>
      </w:r>
      <w:r w:rsidRPr="001D0F36">
        <w:t>Sverige</w:t>
      </w:r>
      <w:r>
        <w:t xml:space="preserve">, </w:t>
      </w:r>
      <w:r w:rsidRPr="00F45E4A">
        <w:t>Internetstiftelsen i Sverige</w:t>
      </w:r>
      <w:r>
        <w:t xml:space="preserve">, Jordbruksverket, </w:t>
      </w:r>
      <w:r w:rsidRPr="00F45E4A">
        <w:t xml:space="preserve">Journalistförbundet, </w:t>
      </w:r>
      <w:r>
        <w:t xml:space="preserve">Justitiekanslern, </w:t>
      </w:r>
      <w:r w:rsidRPr="00F45E4A">
        <w:t>Kommers</w:t>
      </w:r>
      <w:r>
        <w:softHyphen/>
      </w:r>
      <w:r w:rsidRPr="00F45E4A">
        <w:t xml:space="preserve">kollegium, </w:t>
      </w:r>
      <w:r w:rsidRPr="005511A1">
        <w:t>Konstn</w:t>
      </w:r>
      <w:r w:rsidRPr="00F45E4A">
        <w:t>ärliga och Litterära Yrkesutövares Sam</w:t>
      </w:r>
      <w:r>
        <w:softHyphen/>
      </w:r>
      <w:r w:rsidRPr="00F45E4A">
        <w:t>arbets</w:t>
      </w:r>
      <w:r>
        <w:softHyphen/>
      </w:r>
      <w:r w:rsidRPr="00F45E4A">
        <w:t>nämnd</w:t>
      </w:r>
      <w:r>
        <w:t xml:space="preserve">, Konsumentverket, </w:t>
      </w:r>
      <w:r w:rsidRPr="00F45E4A">
        <w:t xml:space="preserve">Kriminalvården, </w:t>
      </w:r>
      <w:r>
        <w:t>Krono</w:t>
      </w:r>
      <w:r>
        <w:softHyphen/>
        <w:t>fogde</w:t>
      </w:r>
      <w:r>
        <w:softHyphen/>
        <w:t xml:space="preserve">myndigheten, </w:t>
      </w:r>
      <w:r w:rsidRPr="00F45E4A">
        <w:t>Lunds universitet (Juridiska fakulteten)</w:t>
      </w:r>
      <w:r>
        <w:t xml:space="preserve">, Läkemedelsindustriföreningen, </w:t>
      </w:r>
      <w:r w:rsidRPr="00F45E4A">
        <w:t>Läke</w:t>
      </w:r>
      <w:r>
        <w:softHyphen/>
      </w:r>
      <w:r w:rsidRPr="00F45E4A">
        <w:t>medels</w:t>
      </w:r>
      <w:r>
        <w:softHyphen/>
      </w:r>
      <w:r w:rsidRPr="00F45E4A">
        <w:t>verket</w:t>
      </w:r>
      <w:r>
        <w:t xml:space="preserve">, Medieföretagen, Musikförläggarna, </w:t>
      </w:r>
      <w:r w:rsidRPr="00F45E4A">
        <w:t>Patent- och reg</w:t>
      </w:r>
      <w:r>
        <w:softHyphen/>
      </w:r>
      <w:r w:rsidRPr="00F45E4A">
        <w:t>istrerings</w:t>
      </w:r>
      <w:r>
        <w:softHyphen/>
      </w:r>
      <w:r w:rsidRPr="00F45E4A">
        <w:t xml:space="preserve">verket, </w:t>
      </w:r>
      <w:r>
        <w:t xml:space="preserve">Polismyndigheten, </w:t>
      </w:r>
      <w:r w:rsidRPr="00F45E4A">
        <w:t>Post- och telestyrelsen</w:t>
      </w:r>
      <w:r>
        <w:t>,</w:t>
      </w:r>
      <w:r w:rsidRPr="00BE3E74">
        <w:t xml:space="preserve"> Rättig</w:t>
      </w:r>
      <w:r w:rsidRPr="00BE3E74">
        <w:softHyphen/>
        <w:t>hetsalliansen, Stiftelsen Svensk Industridesign,</w:t>
      </w:r>
      <w:r>
        <w:t xml:space="preserve"> </w:t>
      </w:r>
      <w:r w:rsidRPr="00F45E4A">
        <w:t>Stockholms tings</w:t>
      </w:r>
      <w:r>
        <w:softHyphen/>
      </w:r>
      <w:r w:rsidRPr="00F45E4A">
        <w:t>rätt (Patent- och marknadsdomstolen)</w:t>
      </w:r>
      <w:r>
        <w:t xml:space="preserve">, </w:t>
      </w:r>
      <w:r w:rsidRPr="00F45E4A">
        <w:t>Svea hovrätt</w:t>
      </w:r>
      <w:r>
        <w:t xml:space="preserve"> </w:t>
      </w:r>
      <w:r w:rsidRPr="001D0F36">
        <w:t>(Patent- och marknads</w:t>
      </w:r>
      <w:r>
        <w:softHyphen/>
      </w:r>
      <w:r w:rsidRPr="001D0F36">
        <w:t>överdomstolen)</w:t>
      </w:r>
      <w:r w:rsidRPr="00F45E4A">
        <w:t>, Sven</w:t>
      </w:r>
      <w:r w:rsidRPr="00F45E4A">
        <w:softHyphen/>
        <w:t>sk biblio</w:t>
      </w:r>
      <w:r w:rsidRPr="00F45E4A">
        <w:softHyphen/>
        <w:t>teksförening</w:t>
      </w:r>
      <w:r>
        <w:t xml:space="preserve">, </w:t>
      </w:r>
      <w:r w:rsidRPr="00F45E4A">
        <w:t xml:space="preserve">Svensk </w:t>
      </w:r>
      <w:r w:rsidRPr="001D0F36">
        <w:t xml:space="preserve">Handel, </w:t>
      </w:r>
      <w:r>
        <w:t xml:space="preserve">Svenska Filminstitutet, </w:t>
      </w:r>
      <w:r w:rsidRPr="00F45E4A">
        <w:t>Svenska Industrins IP Förening</w:t>
      </w:r>
      <w:r>
        <w:t xml:space="preserve">, </w:t>
      </w:r>
      <w:r w:rsidRPr="00F45E4A">
        <w:t>Svenska Patentombuds</w:t>
      </w:r>
      <w:r w:rsidRPr="00F45E4A">
        <w:softHyphen/>
        <w:t>föreningen</w:t>
      </w:r>
      <w:r>
        <w:t xml:space="preserve">, Svenska Uppfinnareföreningen, </w:t>
      </w:r>
      <w:r w:rsidRPr="00F45E4A">
        <w:t>Svenskt När</w:t>
      </w:r>
      <w:r>
        <w:softHyphen/>
      </w:r>
      <w:r w:rsidRPr="00F45E4A">
        <w:t>ings</w:t>
      </w:r>
      <w:r>
        <w:softHyphen/>
      </w:r>
      <w:r w:rsidRPr="00F45E4A">
        <w:t>liv</w:t>
      </w:r>
      <w:r>
        <w:t>,</w:t>
      </w:r>
      <w:r w:rsidRPr="00F45E4A">
        <w:t xml:space="preserve"> Sveriges advokatsamfund</w:t>
      </w:r>
      <w:r>
        <w:t>,</w:t>
      </w:r>
      <w:r w:rsidRPr="00F45E4A">
        <w:t xml:space="preserve"> </w:t>
      </w:r>
      <w:r w:rsidRPr="002E2908">
        <w:t>Sveriges Patentbyråers förening</w:t>
      </w:r>
      <w:r>
        <w:t>,</w:t>
      </w:r>
      <w:r w:rsidRPr="00F45E4A">
        <w:t xml:space="preserve"> Sveriges Television</w:t>
      </w:r>
      <w:r>
        <w:t xml:space="preserve">, </w:t>
      </w:r>
      <w:r w:rsidRPr="001D0F36">
        <w:t>Sveriges Textil- och modeföretag</w:t>
      </w:r>
      <w:r>
        <w:t>,</w:t>
      </w:r>
      <w:r w:rsidRPr="001D0F36">
        <w:t xml:space="preserve"> Swedish </w:t>
      </w:r>
      <w:proofErr w:type="spellStart"/>
      <w:r w:rsidRPr="001D0F36">
        <w:t>Direct</w:t>
      </w:r>
      <w:proofErr w:type="spellEnd"/>
      <w:r w:rsidRPr="001D0F36">
        <w:t xml:space="preserve"> Marketing Association</w:t>
      </w:r>
      <w:r>
        <w:t xml:space="preserve">, </w:t>
      </w:r>
      <w:r w:rsidRPr="00B30D31">
        <w:t>Tillväxtverket</w:t>
      </w:r>
      <w:r>
        <w:t>,</w:t>
      </w:r>
      <w:r w:rsidRPr="00B30D31">
        <w:t xml:space="preserve"> </w:t>
      </w:r>
      <w:r>
        <w:t xml:space="preserve">Tullverket, </w:t>
      </w:r>
      <w:r w:rsidRPr="00F45E4A">
        <w:t>TU-Medier i Sverige</w:t>
      </w:r>
      <w:r>
        <w:t xml:space="preserve">, </w:t>
      </w:r>
      <w:r w:rsidRPr="004935B1">
        <w:t>TV4 Media</w:t>
      </w:r>
      <w:r>
        <w:t xml:space="preserve">, Uppfinnarkollegiet, </w:t>
      </w:r>
      <w:r w:rsidRPr="00F45E4A">
        <w:t>Uppsala universitet (Juridiska fakulteten)</w:t>
      </w:r>
      <w:r>
        <w:t xml:space="preserve"> och Åklagarmyndigheten</w:t>
      </w:r>
      <w:r w:rsidRPr="00F45E4A">
        <w:t>.</w:t>
      </w:r>
    </w:p>
    <w:p w14:paraId="462AD91A" w14:textId="77777777" w:rsidR="007E687D" w:rsidRPr="00F45E4A" w:rsidRDefault="00326A5F" w:rsidP="007E687D">
      <w:pPr>
        <w:pStyle w:val="Brdtextmedindrag"/>
      </w:pPr>
      <w:r w:rsidRPr="00F45E4A">
        <w:t>Ericsson AB</w:t>
      </w:r>
      <w:r>
        <w:t>,</w:t>
      </w:r>
      <w:r w:rsidRPr="00AD5A3E">
        <w:t xml:space="preserve"> </w:t>
      </w:r>
      <w:r w:rsidRPr="005511A1">
        <w:t xml:space="preserve">Föreningen </w:t>
      </w:r>
      <w:proofErr w:type="spellStart"/>
      <w:r w:rsidRPr="005511A1">
        <w:t>Copyswede</w:t>
      </w:r>
      <w:proofErr w:type="spellEnd"/>
      <w:r w:rsidRPr="005511A1">
        <w:t xml:space="preserve">, Företagarna, IT &amp; Telekomföretagen, </w:t>
      </w:r>
      <w:r w:rsidRPr="00AD5A3E">
        <w:t>Kreativ Sektor</w:t>
      </w:r>
      <w:r>
        <w:t xml:space="preserve">, </w:t>
      </w:r>
      <w:r w:rsidRPr="00216865">
        <w:t>Lantbrukarnas Riksförbund</w:t>
      </w:r>
      <w:r>
        <w:t xml:space="preserve">, </w:t>
      </w:r>
      <w:r w:rsidRPr="00216865">
        <w:t>Motorbranschens Riksförbund</w:t>
      </w:r>
      <w:r>
        <w:t xml:space="preserve">, </w:t>
      </w:r>
      <w:r w:rsidRPr="00F45E4A">
        <w:t>Näringslivets regelnämnd</w:t>
      </w:r>
      <w:r>
        <w:t>,</w:t>
      </w:r>
      <w:r w:rsidRPr="00216865">
        <w:t xml:space="preserve"> </w:t>
      </w:r>
      <w:proofErr w:type="spellStart"/>
      <w:r w:rsidRPr="002E2908">
        <w:t>Pharma</w:t>
      </w:r>
      <w:r w:rsidRPr="002E2908">
        <w:softHyphen/>
        <w:t>ceutical</w:t>
      </w:r>
      <w:proofErr w:type="spellEnd"/>
      <w:r w:rsidRPr="002E2908">
        <w:t xml:space="preserve"> </w:t>
      </w:r>
      <w:proofErr w:type="spellStart"/>
      <w:r w:rsidRPr="002E2908">
        <w:t>Security</w:t>
      </w:r>
      <w:proofErr w:type="spellEnd"/>
      <w:r w:rsidRPr="002E2908">
        <w:t xml:space="preserve"> </w:t>
      </w:r>
      <w:proofErr w:type="spellStart"/>
      <w:r w:rsidRPr="002E2908">
        <w:t>Institute</w:t>
      </w:r>
      <w:proofErr w:type="spellEnd"/>
      <w:r>
        <w:t xml:space="preserve">, Regelrådet, </w:t>
      </w:r>
      <w:r w:rsidRPr="00F45E4A">
        <w:t>Småföretagar</w:t>
      </w:r>
      <w:r w:rsidRPr="00F45E4A">
        <w:softHyphen/>
        <w:t>nas riksförbund</w:t>
      </w:r>
      <w:r>
        <w:t xml:space="preserve">, </w:t>
      </w:r>
      <w:r w:rsidRPr="00F45E4A">
        <w:t xml:space="preserve">Svensk Form, </w:t>
      </w:r>
      <w:r w:rsidRPr="0005383F">
        <w:t>Svenska Föreningen för Immaterialrätt</w:t>
      </w:r>
      <w:r>
        <w:t>,</w:t>
      </w:r>
      <w:r w:rsidRPr="00F45E4A">
        <w:t xml:space="preserve"> Svenska För</w:t>
      </w:r>
      <w:r>
        <w:softHyphen/>
      </w:r>
      <w:r w:rsidRPr="00F45E4A">
        <w:t>eningen mot Piratkopiering</w:t>
      </w:r>
      <w:r>
        <w:t xml:space="preserve">, </w:t>
      </w:r>
      <w:r w:rsidRPr="00F45E4A">
        <w:t xml:space="preserve">Svenska </w:t>
      </w:r>
      <w:proofErr w:type="spellStart"/>
      <w:r w:rsidRPr="00F45E4A">
        <w:t>Förläggare</w:t>
      </w:r>
      <w:r w:rsidRPr="00F45E4A">
        <w:softHyphen/>
        <w:t>föreningen</w:t>
      </w:r>
      <w:proofErr w:type="spellEnd"/>
      <w:r>
        <w:t xml:space="preserve">, </w:t>
      </w:r>
      <w:r w:rsidRPr="002E2908">
        <w:t>Svenska Tonsättares Internationella Musikbyrå</w:t>
      </w:r>
      <w:r>
        <w:t xml:space="preserve">, Sveriges Ingenjörer, </w:t>
      </w:r>
      <w:r w:rsidRPr="00216865">
        <w:t>Sveriges Utsädesförening</w:t>
      </w:r>
      <w:r>
        <w:t xml:space="preserve">, </w:t>
      </w:r>
      <w:proofErr w:type="spellStart"/>
      <w:r w:rsidRPr="00216865">
        <w:t>SwedenBIO</w:t>
      </w:r>
      <w:proofErr w:type="spellEnd"/>
      <w:r>
        <w:t xml:space="preserve">, Swedish Software och </w:t>
      </w:r>
      <w:r w:rsidRPr="00F45E4A">
        <w:t>Telia Company AB</w:t>
      </w:r>
      <w:r w:rsidRPr="00216865">
        <w:t xml:space="preserve"> </w:t>
      </w:r>
      <w:r w:rsidRPr="00F45E4A">
        <w:t>har beretts tillfälle att avge yttrande men har avstått från att yttra sig.</w:t>
      </w:r>
    </w:p>
    <w:p w14:paraId="6BB89C6E" w14:textId="74D79E19" w:rsidR="007E687D" w:rsidRPr="001E59A4" w:rsidRDefault="00326A5F" w:rsidP="007E687D">
      <w:pPr>
        <w:pStyle w:val="Brdtext"/>
        <w:sectPr w:rsidR="007E687D" w:rsidRPr="001E59A4" w:rsidSect="00155500">
          <w:headerReference w:type="even" r:id="rId122"/>
          <w:headerReference w:type="default" r:id="rId123"/>
          <w:footerReference w:type="even" r:id="rId124"/>
          <w:footerReference w:type="default" r:id="rId125"/>
          <w:headerReference w:type="first" r:id="rId126"/>
          <w:footerReference w:type="first" r:id="rId127"/>
          <w:pgSz w:w="9356" w:h="13721" w:code="9"/>
          <w:pgMar w:top="794" w:right="2438" w:bottom="1191" w:left="1021" w:header="0" w:footer="709" w:gutter="0"/>
          <w:cols w:space="708"/>
          <w:docGrid w:linePitch="360"/>
        </w:sectPr>
      </w:pPr>
      <w:r w:rsidRPr="00F45E4A">
        <w:t xml:space="preserve">Yttranden har dessutom avgetts av Film &amp; </w:t>
      </w:r>
      <w:proofErr w:type="spellStart"/>
      <w:r w:rsidRPr="00F45E4A">
        <w:t>TV-producenterna</w:t>
      </w:r>
      <w:proofErr w:type="spellEnd"/>
      <w:r w:rsidRPr="00F45E4A">
        <w:t>,</w:t>
      </w:r>
      <w:r>
        <w:t xml:space="preserve"> </w:t>
      </w:r>
      <w:r w:rsidRPr="00A62EB2">
        <w:t>Filmägarnas kontrollbyrå</w:t>
      </w:r>
      <w:r>
        <w:t xml:space="preserve">, </w:t>
      </w:r>
      <w:r w:rsidRPr="00F45E4A">
        <w:t xml:space="preserve">Nordic </w:t>
      </w:r>
      <w:proofErr w:type="spellStart"/>
      <w:r w:rsidRPr="00F45E4A">
        <w:t>Content</w:t>
      </w:r>
      <w:proofErr w:type="spellEnd"/>
      <w:r w:rsidRPr="00F45E4A">
        <w:t xml:space="preserve"> </w:t>
      </w:r>
      <w:proofErr w:type="spellStart"/>
      <w:r w:rsidRPr="00F45E4A">
        <w:t>Protection</w:t>
      </w:r>
      <w:proofErr w:type="spellEnd"/>
      <w:r>
        <w:t xml:space="preserve">, </w:t>
      </w:r>
      <w:r w:rsidRPr="00F45E4A">
        <w:t>Sveriges Annonsörer</w:t>
      </w:r>
      <w:r>
        <w:t>,</w:t>
      </w:r>
      <w:r w:rsidRPr="00F45E4A">
        <w:t xml:space="preserve"> Sveriges Biografägar</w:t>
      </w:r>
      <w:r>
        <w:t>e</w:t>
      </w:r>
      <w:r w:rsidRPr="00F45E4A">
        <w:t>förbund</w:t>
      </w:r>
      <w:r>
        <w:t xml:space="preserve">, </w:t>
      </w:r>
      <w:r w:rsidRPr="00F45E4A">
        <w:t xml:space="preserve">Sveriges </w:t>
      </w:r>
      <w:proofErr w:type="spellStart"/>
      <w:r w:rsidRPr="00F45E4A">
        <w:t>Film</w:t>
      </w:r>
      <w:r>
        <w:softHyphen/>
      </w:r>
      <w:r w:rsidRPr="00F45E4A">
        <w:t>uthyrare</w:t>
      </w:r>
      <w:r>
        <w:softHyphen/>
      </w:r>
      <w:r w:rsidRPr="00F45E4A">
        <w:t>förening</w:t>
      </w:r>
      <w:proofErr w:type="spellEnd"/>
      <w:r>
        <w:t xml:space="preserve"> och </w:t>
      </w:r>
      <w:r w:rsidRPr="00F45E4A">
        <w:t>Trä- och Möbelföretagen.</w:t>
      </w:r>
    </w:p>
    <w:p w14:paraId="5B1C44EC" w14:textId="55EA6FF8" w:rsidR="007E687D" w:rsidRDefault="00326A5F" w:rsidP="007E687D">
      <w:pPr>
        <w:pStyle w:val="Bilagarubrik"/>
      </w:pPr>
      <w:bookmarkStart w:id="121" w:name="_Toc36716765"/>
      <w:r>
        <w:lastRenderedPageBreak/>
        <w:t>Lagrådsremissens lagförslag</w:t>
      </w:r>
      <w:bookmarkEnd w:id="121"/>
    </w:p>
    <w:p w14:paraId="66F55356" w14:textId="5F588904" w:rsidR="007E687D" w:rsidRDefault="00326A5F" w:rsidP="007E687D">
      <w:pPr>
        <w:pStyle w:val="Brdtextmedindrag"/>
        <w:ind w:firstLine="0"/>
      </w:pPr>
      <w:r>
        <w:t>Regeringen har följande förslag till lagtext.</w:t>
      </w:r>
    </w:p>
    <w:p w14:paraId="4544114D" w14:textId="628D5AAF" w:rsidR="007E687D" w:rsidRDefault="00326A5F" w:rsidP="007E687D">
      <w:pPr>
        <w:pStyle w:val="Rubrik2utannumrering"/>
      </w:pPr>
      <w:bookmarkStart w:id="122" w:name="_Toc34297801"/>
      <w:r w:rsidRPr="008C2F1D">
        <w:t xml:space="preserve">Förslag till lag om ändring i lagen (1960:729) om upphovsrätt till litterära och konstnärliga </w:t>
      </w:r>
      <w:r w:rsidRPr="00822A90">
        <w:t>verk</w:t>
      </w:r>
      <w:bookmarkEnd w:id="122"/>
    </w:p>
    <w:p w14:paraId="6A8EBA22" w14:textId="74496300" w:rsidR="007E687D" w:rsidRDefault="00326A5F" w:rsidP="007E687D">
      <w:pPr>
        <w:pStyle w:val="Brdtextmedindrag"/>
        <w:ind w:firstLine="0"/>
      </w:pPr>
      <w:r w:rsidRPr="008C2F1D">
        <w:t>Härigenom föreskrivs att 53 och 59</w:t>
      </w:r>
      <w:r>
        <w:t> </w:t>
      </w:r>
      <w:r w:rsidRPr="008C2F1D">
        <w:t>§§ lagen (1960:729) om upphovsrätt till litterära och konstnärliga verk ska ha följande lydelse</w:t>
      </w:r>
      <w:r>
        <w:t>.</w:t>
      </w:r>
    </w:p>
    <w:p w14:paraId="3E67EBBD" w14:textId="77777777" w:rsidR="007E687D" w:rsidRDefault="007E687D" w:rsidP="007E687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175C8F89" w14:textId="77777777" w:rsidTr="00AE41F9">
        <w:tc>
          <w:tcPr>
            <w:tcW w:w="2500" w:type="pct"/>
            <w:shd w:val="clear" w:color="auto" w:fill="auto"/>
            <w:tcMar>
              <w:left w:w="0" w:type="dxa"/>
            </w:tcMar>
          </w:tcPr>
          <w:p w14:paraId="79DA1180"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3DDE61D9" w14:textId="77777777" w:rsidR="007E687D" w:rsidRPr="005B0E77" w:rsidRDefault="00326A5F" w:rsidP="007E687D">
            <w:pPr>
              <w:pStyle w:val="Brdtext"/>
              <w:rPr>
                <w:i/>
              </w:rPr>
            </w:pPr>
            <w:r w:rsidRPr="005B0E77">
              <w:rPr>
                <w:i/>
              </w:rPr>
              <w:t>Föreslagen lydelse</w:t>
            </w:r>
          </w:p>
        </w:tc>
      </w:tr>
    </w:tbl>
    <w:p w14:paraId="22B37F2D" w14:textId="77777777" w:rsidR="007E687D" w:rsidRDefault="007E687D" w:rsidP="007E687D">
      <w:pPr>
        <w:pStyle w:val="Brdtext"/>
        <w:jc w:val="center"/>
      </w:pPr>
    </w:p>
    <w:p w14:paraId="453DC0A2" w14:textId="69A7A412" w:rsidR="007E687D" w:rsidRDefault="00326A5F" w:rsidP="007E687D">
      <w:pPr>
        <w:pStyle w:val="Brdtext"/>
        <w:jc w:val="center"/>
      </w:pPr>
      <w:r>
        <w:t>53 §</w:t>
      </w:r>
      <w:r>
        <w:rPr>
          <w:rStyle w:val="Fotnotsreferens"/>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7E687D" w14:paraId="2A9C0C79" w14:textId="77777777" w:rsidTr="00AE41F9">
        <w:tc>
          <w:tcPr>
            <w:tcW w:w="2500" w:type="pct"/>
            <w:shd w:val="clear" w:color="auto" w:fill="auto"/>
            <w:tcMar>
              <w:left w:w="0" w:type="dxa"/>
            </w:tcMar>
          </w:tcPr>
          <w:p w14:paraId="572776BF" w14:textId="77777777" w:rsidR="007E687D" w:rsidRDefault="00326A5F" w:rsidP="007E687D">
            <w:pPr>
              <w:pStyle w:val="Brdtextmedindrag"/>
            </w:pPr>
            <w:r w:rsidRPr="00C74B32">
              <w:t>Den som</w:t>
            </w:r>
            <w:r w:rsidRPr="00054743">
              <w:t xml:space="preserve"> beträffande ett litterärt eller konstnärligt verk vidtar </w:t>
            </w:r>
            <w:r w:rsidRPr="00585C6B">
              <w:rPr>
                <w:i/>
                <w:iCs/>
              </w:rPr>
              <w:t>åtgär</w:t>
            </w:r>
            <w:r w:rsidRPr="00585C6B">
              <w:rPr>
                <w:i/>
                <w:iCs/>
              </w:rPr>
              <w:softHyphen/>
              <w:t>der</w:t>
            </w:r>
            <w:r w:rsidRPr="00585C6B">
              <w:rPr>
                <w:iCs/>
              </w:rPr>
              <w:t>,</w:t>
            </w:r>
            <w:r w:rsidRPr="00054743">
              <w:t xml:space="preserve"> som innebär intrång i den till verket enligt 1 och 2</w:t>
            </w:r>
            <w:r>
              <w:t> </w:t>
            </w:r>
            <w:r w:rsidRPr="00054743">
              <w:t>kap. knutna upphovsrätten eller som strider mot föreskrift enligt 41</w:t>
            </w:r>
            <w:r>
              <w:t> </w:t>
            </w:r>
            <w:r w:rsidRPr="00054743">
              <w:t>§ andra stycket eller mot 50</w:t>
            </w:r>
            <w:r>
              <w:t> </w:t>
            </w:r>
            <w:r w:rsidRPr="00983272">
              <w:t>§, döms</w:t>
            </w:r>
            <w:r w:rsidRPr="00156968">
              <w:rPr>
                <w:iCs/>
              </w:rPr>
              <w:t>, om det sker uppsåtligen eller av grov oaktsam</w:t>
            </w:r>
            <w:r w:rsidRPr="00156968">
              <w:rPr>
                <w:iCs/>
              </w:rPr>
              <w:softHyphen/>
              <w:t>het,</w:t>
            </w:r>
            <w:r w:rsidRPr="00054743">
              <w:t xml:space="preserve"> till böter eller fängelse i högst två år</w:t>
            </w:r>
            <w:r>
              <w:t>.</w:t>
            </w:r>
          </w:p>
          <w:p w14:paraId="20035C53" w14:textId="77777777" w:rsidR="007E687D" w:rsidRDefault="007E687D" w:rsidP="007E687D">
            <w:pPr>
              <w:pStyle w:val="Brdtextmedindrag"/>
            </w:pPr>
          </w:p>
          <w:p w14:paraId="6D13E51C" w14:textId="77777777" w:rsidR="007E687D" w:rsidRDefault="007E687D" w:rsidP="007E687D">
            <w:pPr>
              <w:pStyle w:val="Brdtextmedindrag"/>
            </w:pPr>
          </w:p>
        </w:tc>
        <w:tc>
          <w:tcPr>
            <w:tcW w:w="2500" w:type="pct"/>
            <w:shd w:val="clear" w:color="auto" w:fill="auto"/>
            <w:tcMar>
              <w:right w:w="0" w:type="dxa"/>
            </w:tcMar>
          </w:tcPr>
          <w:p w14:paraId="2F495058" w14:textId="3BF994F3" w:rsidR="007E687D" w:rsidRDefault="00326A5F" w:rsidP="007E687D">
            <w:pPr>
              <w:pStyle w:val="Brdtextmedindrag"/>
            </w:pPr>
            <w:r w:rsidRPr="007E5E37">
              <w:t>Den som</w:t>
            </w:r>
            <w:r w:rsidRPr="00E648B3">
              <w:t xml:space="preserve"> </w:t>
            </w:r>
            <w:r w:rsidRPr="00054743">
              <w:t xml:space="preserve">beträffande ett litterärt eller konstnärligt verk vidtar </w:t>
            </w:r>
            <w:r w:rsidRPr="005530A6">
              <w:rPr>
                <w:i/>
                <w:iCs/>
              </w:rPr>
              <w:t>en åt</w:t>
            </w:r>
            <w:r>
              <w:rPr>
                <w:i/>
                <w:iCs/>
              </w:rPr>
              <w:softHyphen/>
            </w:r>
            <w:r w:rsidRPr="005530A6">
              <w:rPr>
                <w:i/>
                <w:iCs/>
              </w:rPr>
              <w:t>gär</w:t>
            </w:r>
            <w:r w:rsidRPr="005530A6">
              <w:rPr>
                <w:i/>
                <w:iCs/>
              </w:rPr>
              <w:softHyphen/>
              <w:t>d</w:t>
            </w:r>
            <w:r w:rsidRPr="00B219A1">
              <w:rPr>
                <w:iCs/>
              </w:rPr>
              <w:t>,</w:t>
            </w:r>
            <w:r w:rsidRPr="00054743">
              <w:t xml:space="preserve"> som innebär intrång i den till verket enligt 1 och 2</w:t>
            </w:r>
            <w:r>
              <w:t> </w:t>
            </w:r>
            <w:r w:rsidRPr="00054743">
              <w:t>kap. knutna upphovsrätten eller som strider mot föreskrift enligt 41</w:t>
            </w:r>
            <w:r>
              <w:t> </w:t>
            </w:r>
            <w:r w:rsidRPr="00054743">
              <w:t>§ andra stycket eller mot 50</w:t>
            </w:r>
            <w:r>
              <w:t> </w:t>
            </w:r>
            <w:r w:rsidRPr="00983272">
              <w:t>§</w:t>
            </w:r>
            <w:r w:rsidRPr="00760F06">
              <w:t>,</w:t>
            </w:r>
            <w:r>
              <w:t xml:space="preserve"> </w:t>
            </w:r>
            <w:r w:rsidRPr="00B219A1">
              <w:t>döms, om det sker uppsåtligen eller</w:t>
            </w:r>
            <w:r w:rsidRPr="00156968">
              <w:t xml:space="preserve"> av grov oaktsam</w:t>
            </w:r>
            <w:r>
              <w:softHyphen/>
            </w:r>
            <w:r w:rsidRPr="00156968">
              <w:t>het,</w:t>
            </w:r>
            <w:r>
              <w:t xml:space="preserve"> </w:t>
            </w:r>
            <w:r w:rsidRPr="00054743">
              <w:rPr>
                <w:i/>
              </w:rPr>
              <w:t xml:space="preserve">för </w:t>
            </w:r>
            <w:r w:rsidRPr="00243B21">
              <w:rPr>
                <w:i/>
                <w:u w:val="single"/>
              </w:rPr>
              <w:t>upp</w:t>
            </w:r>
            <w:r w:rsidRPr="00243B21">
              <w:rPr>
                <w:i/>
                <w:u w:val="single"/>
              </w:rPr>
              <w:softHyphen/>
              <w:t>hovsrättsbrott</w:t>
            </w:r>
            <w:r w:rsidRPr="00054743">
              <w:rPr>
                <w:i/>
              </w:rPr>
              <w:t xml:space="preserve"> </w:t>
            </w:r>
            <w:r w:rsidRPr="0051435A">
              <w:t>till böter eller fängelse i högst två år</w:t>
            </w:r>
            <w:r w:rsidRPr="00054743">
              <w:rPr>
                <w:i/>
              </w:rPr>
              <w:t xml:space="preserve">. </w:t>
            </w:r>
            <w:r w:rsidRPr="00EA679F">
              <w:rPr>
                <w:i/>
              </w:rPr>
              <w:t>Detta</w:t>
            </w:r>
            <w:r w:rsidRPr="00054743">
              <w:rPr>
                <w:i/>
              </w:rPr>
              <w:t xml:space="preserve"> gäller </w:t>
            </w:r>
            <w:r w:rsidRPr="00EA679F">
              <w:rPr>
                <w:i/>
              </w:rPr>
              <w:t>också om någon</w:t>
            </w:r>
            <w:r w:rsidRPr="00054743">
              <w:rPr>
                <w:i/>
              </w:rPr>
              <w:t xml:space="preserve"> för in ett exem</w:t>
            </w:r>
            <w:r>
              <w:rPr>
                <w:i/>
              </w:rPr>
              <w:softHyphen/>
            </w:r>
            <w:r w:rsidRPr="00054743">
              <w:rPr>
                <w:i/>
              </w:rPr>
              <w:t>plar av ett verk till Sverige i syfte att sprida det till allmänheten, om exem</w:t>
            </w:r>
            <w:r>
              <w:rPr>
                <w:i/>
              </w:rPr>
              <w:softHyphen/>
            </w:r>
            <w:r w:rsidRPr="00054743">
              <w:rPr>
                <w:i/>
              </w:rPr>
              <w:t xml:space="preserve">plaret </w:t>
            </w:r>
            <w:r>
              <w:rPr>
                <w:i/>
              </w:rPr>
              <w:t xml:space="preserve">har </w:t>
            </w:r>
            <w:r w:rsidRPr="00054743">
              <w:rPr>
                <w:i/>
              </w:rPr>
              <w:t>framställts utom</w:t>
            </w:r>
            <w:r>
              <w:rPr>
                <w:i/>
              </w:rPr>
              <w:softHyphen/>
            </w:r>
            <w:r w:rsidRPr="00054743">
              <w:rPr>
                <w:i/>
              </w:rPr>
              <w:t xml:space="preserve">lands </w:t>
            </w:r>
            <w:r>
              <w:rPr>
                <w:i/>
              </w:rPr>
              <w:t>och</w:t>
            </w:r>
            <w:r w:rsidRPr="00054743">
              <w:rPr>
                <w:i/>
              </w:rPr>
              <w:t xml:space="preserve"> motsvarande fram</w:t>
            </w:r>
            <w:r>
              <w:rPr>
                <w:i/>
              </w:rPr>
              <w:softHyphen/>
            </w:r>
            <w:r w:rsidRPr="00054743">
              <w:rPr>
                <w:i/>
              </w:rPr>
              <w:t>ställning här skulle ha varit straff</w:t>
            </w:r>
            <w:r>
              <w:rPr>
                <w:i/>
              </w:rPr>
              <w:softHyphen/>
            </w:r>
            <w:r w:rsidRPr="00054743">
              <w:rPr>
                <w:i/>
              </w:rPr>
              <w:t>bar enligt första meningen</w:t>
            </w:r>
            <w:r>
              <w:t>.</w:t>
            </w:r>
          </w:p>
        </w:tc>
      </w:tr>
      <w:tr w:rsidR="007E687D" w14:paraId="27C94070" w14:textId="77777777" w:rsidTr="00AE41F9">
        <w:tc>
          <w:tcPr>
            <w:tcW w:w="2500" w:type="pct"/>
            <w:shd w:val="clear" w:color="auto" w:fill="auto"/>
            <w:tcMar>
              <w:left w:w="0" w:type="dxa"/>
            </w:tcMar>
          </w:tcPr>
          <w:p w14:paraId="22D1D5CF" w14:textId="77777777" w:rsidR="007E687D" w:rsidRDefault="007E687D" w:rsidP="007E687D">
            <w:pPr>
              <w:pStyle w:val="Brdtextmedindrag"/>
            </w:pPr>
          </w:p>
        </w:tc>
        <w:tc>
          <w:tcPr>
            <w:tcW w:w="2500" w:type="pct"/>
            <w:shd w:val="clear" w:color="auto" w:fill="auto"/>
            <w:tcMar>
              <w:right w:w="0" w:type="dxa"/>
            </w:tcMar>
          </w:tcPr>
          <w:p w14:paraId="70D3FBFA" w14:textId="77777777" w:rsidR="007E687D" w:rsidRPr="00243B21" w:rsidRDefault="00326A5F" w:rsidP="007E687D">
            <w:pPr>
              <w:pStyle w:val="Brdtextmedindrag"/>
              <w:rPr>
                <w:i/>
              </w:rPr>
            </w:pPr>
            <w:r w:rsidRPr="00243B21">
              <w:rPr>
                <w:i/>
              </w:rPr>
              <w:t xml:space="preserve">Om brottet begåtts uppsåtligen och är att anse som grovt, döms för </w:t>
            </w:r>
            <w:r w:rsidRPr="00243B21">
              <w:rPr>
                <w:i/>
                <w:u w:val="single"/>
              </w:rPr>
              <w:t>grovt upphovsrättsbrott</w:t>
            </w:r>
            <w:r w:rsidRPr="00243B21">
              <w:rPr>
                <w:i/>
              </w:rPr>
              <w:t xml:space="preserve"> till fängel</w:t>
            </w:r>
            <w:r w:rsidRPr="00243B21">
              <w:rPr>
                <w:i/>
              </w:rPr>
              <w:softHyphen/>
              <w:t xml:space="preserve">se i lägst sex månader och högst sex år. Vid bedömningen av om brottet är grovt ska det särskilt beaktas om gärningen </w:t>
            </w:r>
          </w:p>
          <w:p w14:paraId="0F768D86" w14:textId="77777777" w:rsidR="007E687D" w:rsidRPr="00243B21" w:rsidRDefault="00326A5F" w:rsidP="007E687D">
            <w:pPr>
              <w:pStyle w:val="Brdtextmedindrag"/>
              <w:rPr>
                <w:i/>
              </w:rPr>
            </w:pPr>
            <w:r w:rsidRPr="00243B21">
              <w:rPr>
                <w:i/>
              </w:rPr>
              <w:t>1. </w:t>
            </w:r>
            <w:r>
              <w:rPr>
                <w:i/>
              </w:rPr>
              <w:t xml:space="preserve">har </w:t>
            </w:r>
            <w:r w:rsidRPr="00243B21">
              <w:rPr>
                <w:i/>
              </w:rPr>
              <w:t>föregåtts av särskild plane</w:t>
            </w:r>
            <w:r>
              <w:rPr>
                <w:i/>
              </w:rPr>
              <w:softHyphen/>
            </w:r>
            <w:r w:rsidRPr="00243B21">
              <w:rPr>
                <w:i/>
              </w:rPr>
              <w:t>ring,</w:t>
            </w:r>
          </w:p>
          <w:p w14:paraId="52201024" w14:textId="77777777" w:rsidR="007E687D" w:rsidRPr="00243B21" w:rsidRDefault="00326A5F" w:rsidP="007E687D">
            <w:pPr>
              <w:pStyle w:val="Brdtextmedindrag"/>
              <w:rPr>
                <w:i/>
              </w:rPr>
            </w:pPr>
            <w:r w:rsidRPr="00243B21">
              <w:rPr>
                <w:i/>
              </w:rPr>
              <w:t>2. </w:t>
            </w:r>
            <w:r>
              <w:rPr>
                <w:i/>
              </w:rPr>
              <w:t xml:space="preserve">har </w:t>
            </w:r>
            <w:r w:rsidRPr="00243B21">
              <w:rPr>
                <w:i/>
              </w:rPr>
              <w:t>utgjort</w:t>
            </w:r>
            <w:r w:rsidRPr="00243B21">
              <w:t xml:space="preserve"> </w:t>
            </w:r>
            <w:r w:rsidRPr="00243B21">
              <w:rPr>
                <w:i/>
              </w:rPr>
              <w:t>ett led i en brotts</w:t>
            </w:r>
            <w:r>
              <w:rPr>
                <w:i/>
              </w:rPr>
              <w:softHyphen/>
            </w:r>
            <w:r w:rsidRPr="00243B21">
              <w:rPr>
                <w:i/>
              </w:rPr>
              <w:t>lig</w:t>
            </w:r>
            <w:r>
              <w:rPr>
                <w:i/>
              </w:rPr>
              <w:softHyphen/>
            </w:r>
            <w:r>
              <w:rPr>
                <w:i/>
              </w:rPr>
              <w:softHyphen/>
            </w:r>
            <w:r w:rsidRPr="00243B21">
              <w:rPr>
                <w:i/>
              </w:rPr>
              <w:t>het som utövats i organi</w:t>
            </w:r>
            <w:r>
              <w:rPr>
                <w:i/>
              </w:rPr>
              <w:softHyphen/>
            </w:r>
            <w:r w:rsidRPr="00243B21">
              <w:rPr>
                <w:i/>
              </w:rPr>
              <w:t>serad form,</w:t>
            </w:r>
            <w:r>
              <w:rPr>
                <w:i/>
              </w:rPr>
              <w:t xml:space="preserve"> </w:t>
            </w:r>
          </w:p>
          <w:p w14:paraId="33181357" w14:textId="77777777" w:rsidR="007E687D" w:rsidRPr="00243B21" w:rsidRDefault="00326A5F" w:rsidP="007E687D">
            <w:pPr>
              <w:pStyle w:val="Brdtextmedindrag"/>
              <w:rPr>
                <w:i/>
              </w:rPr>
            </w:pPr>
            <w:r w:rsidRPr="00243B21">
              <w:rPr>
                <w:i/>
              </w:rPr>
              <w:t>3. </w:t>
            </w:r>
            <w:r>
              <w:rPr>
                <w:i/>
              </w:rPr>
              <w:t xml:space="preserve">har </w:t>
            </w:r>
            <w:r w:rsidRPr="00243B21">
              <w:rPr>
                <w:i/>
              </w:rPr>
              <w:t>varit av större omfattning, eller</w:t>
            </w:r>
          </w:p>
          <w:p w14:paraId="67043745" w14:textId="3DAAB76A" w:rsidR="007E687D" w:rsidRDefault="00326A5F" w:rsidP="007E687D">
            <w:pPr>
              <w:pStyle w:val="Brdtextmedindrag"/>
            </w:pPr>
            <w:r w:rsidRPr="00243B21">
              <w:rPr>
                <w:i/>
              </w:rPr>
              <w:t>4. annars har varit av särskilt farlig art.</w:t>
            </w:r>
          </w:p>
        </w:tc>
      </w:tr>
      <w:tr w:rsidR="007E687D" w14:paraId="63065FC9" w14:textId="77777777" w:rsidTr="00AE41F9">
        <w:tc>
          <w:tcPr>
            <w:tcW w:w="2500" w:type="pct"/>
            <w:shd w:val="clear" w:color="auto" w:fill="auto"/>
            <w:tcMar>
              <w:left w:w="0" w:type="dxa"/>
            </w:tcMar>
          </w:tcPr>
          <w:p w14:paraId="6CEB68A1" w14:textId="57EF54BF" w:rsidR="007E687D" w:rsidRDefault="00326A5F" w:rsidP="007E687D">
            <w:pPr>
              <w:pStyle w:val="Brdtextmedindrag"/>
            </w:pPr>
            <w:r w:rsidRPr="00B33C1B">
              <w:lastRenderedPageBreak/>
              <w:t>Den som för sitt enskilda bruk kopierar ett datorprogram som är utgivet eller av vilket exemplar har överlåtits med upphovsmannens sam</w:t>
            </w:r>
            <w:r>
              <w:softHyphen/>
            </w:r>
            <w:r w:rsidRPr="00B33C1B">
              <w:t xml:space="preserve">tycke, </w:t>
            </w:r>
            <w:r w:rsidRPr="00B33C1B">
              <w:rPr>
                <w:i/>
              </w:rPr>
              <w:t>skall</w:t>
            </w:r>
            <w:r w:rsidRPr="00B33C1B">
              <w:t xml:space="preserve"> inte dömas till an</w:t>
            </w:r>
            <w:r>
              <w:softHyphen/>
            </w:r>
            <w:r w:rsidRPr="00B33C1B">
              <w:t>svar, om förlagan för kopiering</w:t>
            </w:r>
            <w:r>
              <w:softHyphen/>
            </w:r>
            <w:r w:rsidRPr="00B33C1B">
              <w:t>en inte används i näringsverksam</w:t>
            </w:r>
            <w:r>
              <w:softHyphen/>
            </w:r>
            <w:r w:rsidRPr="00B33C1B">
              <w:t>het eller offentlig verksamhet och han eller hon inte utnyttjar fram</w:t>
            </w:r>
            <w:r>
              <w:softHyphen/>
            </w:r>
            <w:r w:rsidRPr="00B33C1B">
              <w:t>ställda exemplar av datorprogram</w:t>
            </w:r>
            <w:r>
              <w:softHyphen/>
            </w:r>
            <w:r w:rsidRPr="00B33C1B">
              <w:t>met för annat ändamål än sitt enskilda bruk. Den som för sitt enskilda bruk framställer exemplar i digital form av en offentliggjord samman</w:t>
            </w:r>
            <w:r>
              <w:softHyphen/>
            </w:r>
            <w:r w:rsidRPr="00B33C1B">
              <w:t>ställ</w:t>
            </w:r>
            <w:r>
              <w:softHyphen/>
            </w:r>
            <w:r w:rsidRPr="00B33C1B">
              <w:t xml:space="preserve">ning i digital form </w:t>
            </w:r>
            <w:r w:rsidRPr="00B33C1B">
              <w:rPr>
                <w:i/>
              </w:rPr>
              <w:t>skall</w:t>
            </w:r>
            <w:r w:rsidRPr="00B33C1B">
              <w:t xml:space="preserve"> under de förutsättningar som nyss nämnts inte dömas till ansvar.</w:t>
            </w:r>
          </w:p>
        </w:tc>
        <w:tc>
          <w:tcPr>
            <w:tcW w:w="2500" w:type="pct"/>
            <w:shd w:val="clear" w:color="auto" w:fill="auto"/>
            <w:tcMar>
              <w:right w:w="0" w:type="dxa"/>
            </w:tcMar>
          </w:tcPr>
          <w:p w14:paraId="1E19E8D8" w14:textId="1392FCEE" w:rsidR="007E687D" w:rsidRPr="00243B21" w:rsidRDefault="00326A5F" w:rsidP="007E687D">
            <w:pPr>
              <w:pStyle w:val="Brdtextmedindrag"/>
              <w:rPr>
                <w:i/>
              </w:rPr>
            </w:pPr>
            <w:r w:rsidRPr="00DC1269">
              <w:t>Den som för sitt enskilda bruk kopierar ett datorprogram som är utgivet eller av vilket exemplar har överlåtits med upphovsmannens sam</w:t>
            </w:r>
            <w:r>
              <w:softHyphen/>
            </w:r>
            <w:r>
              <w:softHyphen/>
            </w:r>
            <w:r w:rsidRPr="00DC1269">
              <w:t xml:space="preserve">tycke, </w:t>
            </w:r>
            <w:r w:rsidRPr="00DC1269">
              <w:rPr>
                <w:i/>
              </w:rPr>
              <w:t>ska</w:t>
            </w:r>
            <w:r w:rsidRPr="00DC1269">
              <w:t xml:space="preserve"> inte dömas till an</w:t>
            </w:r>
            <w:r>
              <w:softHyphen/>
            </w:r>
            <w:r w:rsidRPr="00DC1269">
              <w:t>svar, om förlagan för kopieringen inte används i näringsverksamhet eller offentlig verksamhet och han eller hon inte utnyttjar framställda ex</w:t>
            </w:r>
            <w:r>
              <w:softHyphen/>
            </w:r>
            <w:r w:rsidRPr="00DC1269">
              <w:t>emplar av datorprogrammet för annat ändamål än sitt enskilda bruk. Den som för sitt enskilda bruk fram</w:t>
            </w:r>
            <w:r>
              <w:softHyphen/>
            </w:r>
            <w:r w:rsidRPr="00DC1269">
              <w:t>ställer exemplar i digital form av en offentliggjord sammanställ</w:t>
            </w:r>
            <w:r>
              <w:softHyphen/>
            </w:r>
            <w:r w:rsidRPr="00DC1269">
              <w:t xml:space="preserve">ning i digital form </w:t>
            </w:r>
            <w:r w:rsidRPr="00DC1269">
              <w:rPr>
                <w:i/>
              </w:rPr>
              <w:t>ska</w:t>
            </w:r>
            <w:r w:rsidRPr="00DC1269">
              <w:t xml:space="preserve"> under de förut</w:t>
            </w:r>
            <w:r>
              <w:softHyphen/>
            </w:r>
            <w:r w:rsidRPr="00DC1269">
              <w:t>sättningar som nyss nämnts inte dömas till ansvar.</w:t>
            </w:r>
          </w:p>
        </w:tc>
      </w:tr>
      <w:tr w:rsidR="007E687D" w14:paraId="735EA680" w14:textId="77777777" w:rsidTr="00AE41F9">
        <w:tc>
          <w:tcPr>
            <w:tcW w:w="2500" w:type="pct"/>
            <w:shd w:val="clear" w:color="auto" w:fill="auto"/>
            <w:tcMar>
              <w:left w:w="0" w:type="dxa"/>
            </w:tcMar>
          </w:tcPr>
          <w:p w14:paraId="00B27C50" w14:textId="08FDEC43" w:rsidR="007E687D" w:rsidRDefault="00326A5F" w:rsidP="007E687D">
            <w:pPr>
              <w:pStyle w:val="Brdtextmedindrag"/>
            </w:pPr>
            <w:r w:rsidRPr="004E3C05">
              <w:rPr>
                <w:i/>
              </w:rPr>
              <w:t>Vad som sägs i första stycket gäller också, om någon till Sverige för spridning till allmänheten för in ex</w:t>
            </w:r>
            <w:r>
              <w:rPr>
                <w:i/>
              </w:rPr>
              <w:softHyphen/>
            </w:r>
            <w:r w:rsidRPr="004E3C05">
              <w:rPr>
                <w:i/>
              </w:rPr>
              <w:t>em</w:t>
            </w:r>
            <w:r>
              <w:rPr>
                <w:i/>
              </w:rPr>
              <w:softHyphen/>
            </w:r>
            <w:r w:rsidRPr="004E3C05">
              <w:rPr>
                <w:i/>
              </w:rPr>
              <w:t>plar av verk, där exemplaret fram</w:t>
            </w:r>
            <w:r>
              <w:rPr>
                <w:i/>
              </w:rPr>
              <w:softHyphen/>
            </w:r>
            <w:r w:rsidRPr="004E3C05">
              <w:rPr>
                <w:i/>
              </w:rPr>
              <w:t>ställts utomlands under så</w:t>
            </w:r>
            <w:r>
              <w:rPr>
                <w:i/>
              </w:rPr>
              <w:softHyphen/>
            </w:r>
            <w:r w:rsidRPr="004E3C05">
              <w:rPr>
                <w:i/>
              </w:rPr>
              <w:t>dana omständigheter att en sådan fram</w:t>
            </w:r>
            <w:r>
              <w:rPr>
                <w:i/>
              </w:rPr>
              <w:softHyphen/>
            </w:r>
            <w:r w:rsidRPr="004E3C05">
              <w:rPr>
                <w:i/>
              </w:rPr>
              <w:t>ställning här skulle ha varit straff</w:t>
            </w:r>
            <w:r>
              <w:rPr>
                <w:i/>
              </w:rPr>
              <w:softHyphen/>
            </w:r>
            <w:r>
              <w:rPr>
                <w:i/>
              </w:rPr>
              <w:softHyphen/>
            </w:r>
            <w:r w:rsidRPr="004E3C05">
              <w:rPr>
                <w:i/>
              </w:rPr>
              <w:t>bar enligt vad som sägs i det stycket</w:t>
            </w:r>
            <w:r>
              <w:rPr>
                <w:i/>
              </w:rPr>
              <w:t>.</w:t>
            </w:r>
          </w:p>
        </w:tc>
        <w:tc>
          <w:tcPr>
            <w:tcW w:w="2500" w:type="pct"/>
            <w:shd w:val="clear" w:color="auto" w:fill="auto"/>
            <w:tcMar>
              <w:right w:w="0" w:type="dxa"/>
            </w:tcMar>
          </w:tcPr>
          <w:p w14:paraId="5A57BF9C" w14:textId="77777777" w:rsidR="007E687D" w:rsidRPr="00243B21" w:rsidRDefault="007E687D" w:rsidP="007E687D">
            <w:pPr>
              <w:pStyle w:val="Brdtextmedindrag"/>
              <w:rPr>
                <w:i/>
              </w:rPr>
            </w:pPr>
          </w:p>
        </w:tc>
      </w:tr>
    </w:tbl>
    <w:p w14:paraId="7427AEE9" w14:textId="77777777" w:rsidR="007E687D" w:rsidRDefault="00326A5F" w:rsidP="007E687D">
      <w:pPr>
        <w:pStyle w:val="Brdtextmedindrag"/>
      </w:pPr>
      <w:r w:rsidRPr="004E3C05">
        <w:t>Den som har överträtt ett vitesförbud enligt 53 b</w:t>
      </w:r>
      <w:r>
        <w:t> </w:t>
      </w:r>
      <w:r w:rsidRPr="004E3C05">
        <w:t>§ får inte dömas till ansvar för intrång som omfattas av förbudet</w:t>
      </w:r>
      <w:r>
        <w:t>.</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6927E1E4" w14:textId="77777777" w:rsidTr="00975EA3">
        <w:tc>
          <w:tcPr>
            <w:tcW w:w="2500" w:type="pct"/>
            <w:shd w:val="clear" w:color="auto" w:fill="auto"/>
            <w:tcMar>
              <w:left w:w="0" w:type="dxa"/>
            </w:tcMar>
          </w:tcPr>
          <w:p w14:paraId="5954F0B9" w14:textId="20DF6A41" w:rsidR="007E687D" w:rsidRDefault="00326A5F" w:rsidP="007E687D">
            <w:pPr>
              <w:pStyle w:val="Brdtextmedindrag"/>
            </w:pPr>
            <w:r w:rsidRPr="004E3C05">
              <w:t xml:space="preserve">För försök eller förberedelse till brott </w:t>
            </w:r>
            <w:r w:rsidRPr="004E3C05">
              <w:rPr>
                <w:i/>
              </w:rPr>
              <w:t>som avses</w:t>
            </w:r>
            <w:r w:rsidRPr="004E3C05">
              <w:t xml:space="preserve"> </w:t>
            </w:r>
            <w:r w:rsidRPr="004E3C05">
              <w:rPr>
                <w:i/>
              </w:rPr>
              <w:t>i</w:t>
            </w:r>
            <w:r w:rsidRPr="004E3C05">
              <w:t xml:space="preserve"> första </w:t>
            </w:r>
            <w:r w:rsidRPr="004E3C05">
              <w:rPr>
                <w:i/>
              </w:rPr>
              <w:t>och tredje styckena</w:t>
            </w:r>
            <w:r w:rsidRPr="004E3C05">
              <w:t xml:space="preserve"> döms till ansvar enligt 23</w:t>
            </w:r>
            <w:r>
              <w:t> </w:t>
            </w:r>
            <w:r w:rsidRPr="004E3C05">
              <w:t>kap. brottsbalken.</w:t>
            </w:r>
          </w:p>
        </w:tc>
        <w:tc>
          <w:tcPr>
            <w:tcW w:w="2500" w:type="pct"/>
            <w:shd w:val="clear" w:color="auto" w:fill="auto"/>
            <w:tcMar>
              <w:right w:w="0" w:type="dxa"/>
            </w:tcMar>
          </w:tcPr>
          <w:p w14:paraId="2AA3CE23" w14:textId="35FBFC58" w:rsidR="007E687D" w:rsidRDefault="00326A5F" w:rsidP="007E687D">
            <w:pPr>
              <w:pStyle w:val="Brdtextmedindrag"/>
            </w:pPr>
            <w:r w:rsidRPr="004E3C05">
              <w:t xml:space="preserve">För försök eller förberedelse till brott </w:t>
            </w:r>
            <w:r w:rsidRPr="004E3C05">
              <w:rPr>
                <w:i/>
              </w:rPr>
              <w:t>enligt</w:t>
            </w:r>
            <w:r w:rsidRPr="004E3C05">
              <w:t xml:space="preserve"> första </w:t>
            </w:r>
            <w:r w:rsidRPr="004E3C05">
              <w:rPr>
                <w:i/>
              </w:rPr>
              <w:t xml:space="preserve">eller andra stycket </w:t>
            </w:r>
            <w:r w:rsidRPr="004E3C05">
              <w:t xml:space="preserve">döms </w:t>
            </w:r>
            <w:r w:rsidRPr="004E3C05">
              <w:rPr>
                <w:i/>
              </w:rPr>
              <w:t>det</w:t>
            </w:r>
            <w:r>
              <w:t xml:space="preserve"> till ansvar enligt 23 </w:t>
            </w:r>
            <w:r w:rsidRPr="004E3C05">
              <w:t>kap. brottsbalken.</w:t>
            </w:r>
            <w:r>
              <w:t xml:space="preserve"> </w:t>
            </w:r>
          </w:p>
        </w:tc>
      </w:tr>
    </w:tbl>
    <w:p w14:paraId="4E8332A3" w14:textId="77777777" w:rsidR="007E687D" w:rsidRDefault="007E687D" w:rsidP="007E687D">
      <w:pPr>
        <w:pStyle w:val="Brdtext"/>
        <w:jc w:val="center"/>
      </w:pPr>
    </w:p>
    <w:p w14:paraId="2315C863" w14:textId="24D65B8F" w:rsidR="007E687D" w:rsidRDefault="00326A5F" w:rsidP="007E687D">
      <w:pPr>
        <w:pStyle w:val="Brdtext"/>
        <w:jc w:val="center"/>
      </w:pPr>
      <w:r>
        <w:t>59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7E687D" w14:paraId="65FA1448" w14:textId="77777777" w:rsidTr="003F6CBA">
        <w:tc>
          <w:tcPr>
            <w:tcW w:w="2500" w:type="pct"/>
            <w:shd w:val="clear" w:color="auto" w:fill="auto"/>
            <w:tcMar>
              <w:left w:w="0" w:type="dxa"/>
            </w:tcMar>
          </w:tcPr>
          <w:p w14:paraId="15B53DFE" w14:textId="3B5DED54" w:rsidR="007E687D" w:rsidRDefault="00326A5F" w:rsidP="007E687D">
            <w:pPr>
              <w:pStyle w:val="Brdtextmedindrag"/>
            </w:pPr>
            <w:r w:rsidRPr="00FD4BA5">
              <w:rPr>
                <w:i/>
              </w:rPr>
              <w:t>Brott som avses i 57 b</w:t>
            </w:r>
            <w:r>
              <w:rPr>
                <w:i/>
              </w:rPr>
              <w:t> </w:t>
            </w:r>
            <w:r w:rsidRPr="00FD4BA5">
              <w:rPr>
                <w:i/>
              </w:rPr>
              <w:t>§ andra stycket får åtalas av åklagare endast om åtal är påkallat från all</w:t>
            </w:r>
            <w:r>
              <w:rPr>
                <w:i/>
              </w:rPr>
              <w:softHyphen/>
            </w:r>
            <w:r w:rsidRPr="00FD4BA5">
              <w:rPr>
                <w:i/>
              </w:rPr>
              <w:t>män synpunkt.</w:t>
            </w:r>
            <w:r w:rsidRPr="00FD4BA5">
              <w:t xml:space="preserve"> </w:t>
            </w:r>
            <w:r w:rsidRPr="007B1742">
              <w:rPr>
                <w:i/>
              </w:rPr>
              <w:t xml:space="preserve">Brott i övrigt </w:t>
            </w:r>
            <w:r w:rsidRPr="00513143">
              <w:t>som avses i denna lag</w:t>
            </w:r>
            <w:r w:rsidRPr="007B1742">
              <w:rPr>
                <w:i/>
              </w:rPr>
              <w:t xml:space="preserve"> får åtalas av åkla</w:t>
            </w:r>
            <w:r>
              <w:rPr>
                <w:i/>
              </w:rPr>
              <w:softHyphen/>
            </w:r>
            <w:r w:rsidRPr="007B1742">
              <w:rPr>
                <w:i/>
              </w:rPr>
              <w:t>gare</w:t>
            </w:r>
            <w:r w:rsidRPr="00FD4BA5">
              <w:t xml:space="preserve"> endast om </w:t>
            </w:r>
            <w:r w:rsidRPr="00FD4BA5">
              <w:rPr>
                <w:i/>
              </w:rPr>
              <w:t>målsägande anger brottet till åtal eller</w:t>
            </w:r>
            <w:r w:rsidRPr="00FD4BA5">
              <w:t xml:space="preserve"> åtal är </w:t>
            </w:r>
            <w:r w:rsidRPr="00983272">
              <w:rPr>
                <w:i/>
              </w:rPr>
              <w:t>påkallat</w:t>
            </w:r>
            <w:r w:rsidRPr="00FD4BA5">
              <w:t xml:space="preserve"> från allmän synpunkt.</w:t>
            </w:r>
          </w:p>
        </w:tc>
        <w:tc>
          <w:tcPr>
            <w:tcW w:w="2500" w:type="pct"/>
            <w:shd w:val="clear" w:color="auto" w:fill="auto"/>
            <w:tcMar>
              <w:right w:w="0" w:type="dxa"/>
            </w:tcMar>
          </w:tcPr>
          <w:p w14:paraId="6518080F" w14:textId="1D6672BB" w:rsidR="007E687D" w:rsidRDefault="00326A5F" w:rsidP="007E687D">
            <w:pPr>
              <w:pStyle w:val="Brdtextmedindrag"/>
            </w:pPr>
            <w:r w:rsidRPr="00FD4BA5">
              <w:rPr>
                <w:i/>
              </w:rPr>
              <w:t>Åklagaren får väcka åtal för brott</w:t>
            </w:r>
            <w:r>
              <w:t xml:space="preserve"> som avses i denna lag endast om åtal </w:t>
            </w:r>
            <w:r w:rsidRPr="004E07AA">
              <w:t xml:space="preserve">är </w:t>
            </w:r>
            <w:r w:rsidRPr="00983272">
              <w:rPr>
                <w:i/>
              </w:rPr>
              <w:t>motiverat</w:t>
            </w:r>
            <w:r>
              <w:t xml:space="preserve"> </w:t>
            </w:r>
            <w:r w:rsidRPr="004E07AA">
              <w:t>från allmän syn</w:t>
            </w:r>
            <w:r>
              <w:softHyphen/>
            </w:r>
            <w:r w:rsidRPr="004E07AA">
              <w:t>punkt.</w:t>
            </w:r>
          </w:p>
        </w:tc>
      </w:tr>
    </w:tbl>
    <w:p w14:paraId="4992A958" w14:textId="77777777" w:rsidR="007E687D" w:rsidRDefault="00326A5F" w:rsidP="007E687D">
      <w:pPr>
        <w:pStyle w:val="Brdtextmedindrag"/>
      </w:pPr>
      <w:r>
        <w:t>Överträdelse av 3 § eller av föreskrift enligt 41 § andra stycket får alltid beivras av upphovsmannens efterlevande make, släktingar i rätt upp- och nedstigande led eller syskon.</w:t>
      </w:r>
    </w:p>
    <w:p w14:paraId="7172DD6C" w14:textId="77777777" w:rsidR="007E687D" w:rsidRDefault="00326A5F" w:rsidP="007E687D">
      <w:pPr>
        <w:pStyle w:val="Brdtextmedindrag"/>
      </w:pPr>
      <w:r>
        <w:t>Egendom som avses i 55 § får, om brott enligt denna lag skäligen kan antas föreligga, tas i beslag. I fråga om ett sådant beslag tillämpas reglerna om beslag i brottmål i allmänhet.</w:t>
      </w:r>
    </w:p>
    <w:p w14:paraId="63D1C921" w14:textId="77777777" w:rsidR="007E687D" w:rsidRPr="00811E52" w:rsidRDefault="00326A5F" w:rsidP="00811E52">
      <w:pPr>
        <w:pStyle w:val="Slutstreck"/>
      </w:pPr>
      <w:r w:rsidRPr="00811E52">
        <w:lastRenderedPageBreak/>
        <w:t>                      </w:t>
      </w:r>
    </w:p>
    <w:p w14:paraId="021DE2BD" w14:textId="0E08D163" w:rsidR="007E687D" w:rsidRDefault="00326A5F" w:rsidP="007E687D">
      <w:pPr>
        <w:pStyle w:val="Brdtextmedindrag"/>
      </w:pPr>
      <w:r w:rsidRPr="0053009F">
        <w:t>Denna lag träder i kraft den 1 september 2020.</w:t>
      </w:r>
    </w:p>
    <w:p w14:paraId="712EDBF2" w14:textId="77777777" w:rsidR="007E687D" w:rsidRDefault="007E687D" w:rsidP="007E687D">
      <w:pPr>
        <w:pStyle w:val="Brdtextmedindrag"/>
        <w:sectPr w:rsidR="007E687D" w:rsidSect="00155500">
          <w:headerReference w:type="even" r:id="rId128"/>
          <w:headerReference w:type="default" r:id="rId129"/>
          <w:footerReference w:type="even" r:id="rId130"/>
          <w:footerReference w:type="default" r:id="rId131"/>
          <w:headerReference w:type="first" r:id="rId132"/>
          <w:footerReference w:type="first" r:id="rId133"/>
          <w:footnotePr>
            <w:numRestart w:val="eachSect"/>
          </w:footnotePr>
          <w:pgSz w:w="9356" w:h="13721" w:code="9"/>
          <w:pgMar w:top="794" w:right="2438" w:bottom="1191" w:left="1021" w:header="0" w:footer="709" w:gutter="0"/>
          <w:cols w:space="708"/>
          <w:docGrid w:linePitch="360"/>
        </w:sectPr>
      </w:pPr>
    </w:p>
    <w:p w14:paraId="2490EE34" w14:textId="670F128F" w:rsidR="007E687D" w:rsidRDefault="00326A5F" w:rsidP="0060324D">
      <w:pPr>
        <w:pStyle w:val="Rubrik2utannumrering"/>
        <w:spacing w:before="0"/>
      </w:pPr>
      <w:bookmarkStart w:id="123" w:name="_Toc34297802"/>
      <w:r>
        <w:lastRenderedPageBreak/>
        <w:t>Förslag till lag om ändring i patentlagen (1967:837)</w:t>
      </w:r>
      <w:bookmarkEnd w:id="123"/>
    </w:p>
    <w:p w14:paraId="0E81A259" w14:textId="77777777" w:rsidR="007E687D" w:rsidRDefault="00326A5F" w:rsidP="007E687D">
      <w:pPr>
        <w:pStyle w:val="Brdtextmedindrag"/>
        <w:ind w:firstLine="0"/>
      </w:pPr>
      <w:r>
        <w:t>Härigenom föreskrivs att 57 </w:t>
      </w:r>
      <w:r w:rsidRPr="004C6B39">
        <w:t xml:space="preserve">§ </w:t>
      </w:r>
      <w:r>
        <w:t>patentlagen</w:t>
      </w:r>
      <w:r w:rsidRPr="004C6B39">
        <w:t xml:space="preserve"> (196</w:t>
      </w:r>
      <w:r>
        <w:t>7:</w:t>
      </w:r>
      <w:r w:rsidRPr="00892448">
        <w:t>837)</w:t>
      </w:r>
      <w:r>
        <w:rPr>
          <w:rStyle w:val="Fotnotsreferens"/>
        </w:rPr>
        <w:footnoteReference w:id="23"/>
      </w:r>
      <w:r w:rsidRPr="004C6B39">
        <w:t xml:space="preserve"> ska ha följande lydelse.</w:t>
      </w:r>
    </w:p>
    <w:p w14:paraId="4847F7B4" w14:textId="469016EC" w:rsidR="007E687D" w:rsidRDefault="007E687D" w:rsidP="007E687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69AF9430" w14:textId="77777777" w:rsidTr="00AE41F9">
        <w:tc>
          <w:tcPr>
            <w:tcW w:w="2500" w:type="pct"/>
            <w:shd w:val="clear" w:color="auto" w:fill="auto"/>
            <w:tcMar>
              <w:left w:w="0" w:type="dxa"/>
            </w:tcMar>
          </w:tcPr>
          <w:p w14:paraId="581B7873"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30E8AFDE" w14:textId="77777777" w:rsidR="007E687D" w:rsidRPr="005B0E77" w:rsidRDefault="00326A5F" w:rsidP="007E687D">
            <w:pPr>
              <w:pStyle w:val="Brdtext"/>
              <w:rPr>
                <w:i/>
              </w:rPr>
            </w:pPr>
            <w:r w:rsidRPr="005B0E77">
              <w:rPr>
                <w:i/>
              </w:rPr>
              <w:t>Föreslagen lydelse</w:t>
            </w:r>
          </w:p>
        </w:tc>
      </w:tr>
    </w:tbl>
    <w:p w14:paraId="13790A39" w14:textId="77777777" w:rsidR="007E687D" w:rsidRDefault="007E687D" w:rsidP="007E687D">
      <w:pPr>
        <w:pStyle w:val="Brdtext"/>
        <w:jc w:val="center"/>
      </w:pPr>
    </w:p>
    <w:p w14:paraId="768775C4" w14:textId="697DA03C" w:rsidR="007E687D" w:rsidRDefault="00326A5F" w:rsidP="007E687D">
      <w:pPr>
        <w:pStyle w:val="Brdtext"/>
        <w:jc w:val="center"/>
      </w:pPr>
      <w:r>
        <w:t>57 §</w:t>
      </w:r>
      <w:r>
        <w:rPr>
          <w:rStyle w:val="Fotnotsreferens"/>
        </w:rPr>
        <w:footnoteReference w:id="24"/>
      </w:r>
    </w:p>
    <w:tbl>
      <w:tblPr>
        <w:tblW w:w="5000" w:type="pct"/>
        <w:tblCellMar>
          <w:left w:w="125" w:type="dxa"/>
          <w:right w:w="125" w:type="dxa"/>
        </w:tblCellMar>
        <w:tblLook w:val="0000" w:firstRow="0" w:lastRow="0" w:firstColumn="0" w:lastColumn="0" w:noHBand="0" w:noVBand="0"/>
      </w:tblPr>
      <w:tblGrid>
        <w:gridCol w:w="2948"/>
        <w:gridCol w:w="2949"/>
      </w:tblGrid>
      <w:tr w:rsidR="007E687D" w14:paraId="0723C12F" w14:textId="77777777" w:rsidTr="00AE41F9">
        <w:tc>
          <w:tcPr>
            <w:tcW w:w="2500" w:type="pct"/>
            <w:shd w:val="clear" w:color="auto" w:fill="auto"/>
            <w:tcMar>
              <w:left w:w="0" w:type="dxa"/>
            </w:tcMar>
          </w:tcPr>
          <w:p w14:paraId="45BDDBC3" w14:textId="2BF56C0F" w:rsidR="007E687D" w:rsidRDefault="00326A5F" w:rsidP="007E687D">
            <w:pPr>
              <w:pStyle w:val="Brdtextmedindrag"/>
            </w:pPr>
            <w:r w:rsidRPr="00983272">
              <w:rPr>
                <w:i/>
              </w:rPr>
              <w:t xml:space="preserve">Gör </w:t>
            </w:r>
            <w:proofErr w:type="gramStart"/>
            <w:r w:rsidRPr="00983272">
              <w:rPr>
                <w:i/>
              </w:rPr>
              <w:t>någon</w:t>
            </w:r>
            <w:r w:rsidRPr="00FD4BA5">
              <w:t xml:space="preserve"> intrång</w:t>
            </w:r>
            <w:proofErr w:type="gramEnd"/>
            <w:r w:rsidRPr="00FD4BA5">
              <w:t xml:space="preserve"> i den ensam</w:t>
            </w:r>
            <w:r>
              <w:softHyphen/>
            </w:r>
            <w:r w:rsidRPr="00FD4BA5">
              <w:t>rätt som patent medför (patent</w:t>
            </w:r>
            <w:r>
              <w:softHyphen/>
            </w:r>
            <w:r w:rsidRPr="00FD4BA5">
              <w:t xml:space="preserve">intrång) </w:t>
            </w:r>
            <w:r w:rsidRPr="00E66495">
              <w:rPr>
                <w:i/>
              </w:rPr>
              <w:t xml:space="preserve">och </w:t>
            </w:r>
            <w:r w:rsidRPr="00BA20E8">
              <w:rPr>
                <w:i/>
              </w:rPr>
              <w:t>sker</w:t>
            </w:r>
            <w:r w:rsidRPr="00E66495">
              <w:rPr>
                <w:i/>
              </w:rPr>
              <w:t xml:space="preserve"> det </w:t>
            </w:r>
            <w:r w:rsidRPr="00585C6B">
              <w:rPr>
                <w:iCs/>
              </w:rPr>
              <w:t>uppsåtligen eller av grov oaktsamhet,</w:t>
            </w:r>
            <w:r w:rsidRPr="003D53F9">
              <w:rPr>
                <w:i/>
              </w:rPr>
              <w:t xml:space="preserve"> skall han eller hon dömas</w:t>
            </w:r>
            <w:r w:rsidRPr="00FD4BA5">
              <w:t xml:space="preserve"> till böter eller fängelse i högst två år. </w:t>
            </w:r>
            <w:r w:rsidRPr="00E66495">
              <w:rPr>
                <w:i/>
              </w:rPr>
              <w:t xml:space="preserve">Den som har överträtt ett vitesförbud enligt 57 b § får inte dömas till ansvar för intrång som omfattas av förbudet. </w:t>
            </w:r>
          </w:p>
        </w:tc>
        <w:tc>
          <w:tcPr>
            <w:tcW w:w="2500" w:type="pct"/>
            <w:shd w:val="clear" w:color="auto" w:fill="auto"/>
            <w:tcMar>
              <w:right w:w="0" w:type="dxa"/>
            </w:tcMar>
          </w:tcPr>
          <w:p w14:paraId="1FA48F8C" w14:textId="013F3A9E" w:rsidR="007E687D" w:rsidRDefault="00326A5F" w:rsidP="007E687D">
            <w:pPr>
              <w:pStyle w:val="Brdtextmedindrag"/>
            </w:pPr>
            <w:bookmarkStart w:id="124" w:name="_Hlk31726564"/>
            <w:r w:rsidRPr="00A5104F">
              <w:rPr>
                <w:i/>
                <w:iCs/>
              </w:rPr>
              <w:t>Den som gör</w:t>
            </w:r>
            <w:r>
              <w:t xml:space="preserve"> intrång i den en</w:t>
            </w:r>
            <w:r>
              <w:softHyphen/>
              <w:t>sam</w:t>
            </w:r>
            <w:r>
              <w:softHyphen/>
              <w:t>rätt som patent medför (patent</w:t>
            </w:r>
            <w:r>
              <w:softHyphen/>
            </w:r>
            <w:r w:rsidRPr="003D76D5">
              <w:t>intrång)</w:t>
            </w:r>
            <w:r>
              <w:t xml:space="preserve"> </w:t>
            </w:r>
            <w:r w:rsidRPr="00BA20E8">
              <w:rPr>
                <w:i/>
                <w:iCs/>
              </w:rPr>
              <w:t>döms, om det</w:t>
            </w:r>
            <w:r w:rsidRPr="00AE6941">
              <w:rPr>
                <w:i/>
                <w:iCs/>
              </w:rPr>
              <w:t xml:space="preserve"> </w:t>
            </w:r>
            <w:r w:rsidRPr="00BA20E8">
              <w:rPr>
                <w:i/>
                <w:iCs/>
              </w:rPr>
              <w:t>sker</w:t>
            </w:r>
            <w:r w:rsidRPr="00AE6941">
              <w:rPr>
                <w:i/>
                <w:iCs/>
              </w:rPr>
              <w:t xml:space="preserve"> </w:t>
            </w:r>
            <w:r w:rsidRPr="001948C0">
              <w:t>uppsåt</w:t>
            </w:r>
            <w:r>
              <w:softHyphen/>
            </w:r>
            <w:r w:rsidRPr="001948C0">
              <w:t>ligen eller av grov oaktsamhet,</w:t>
            </w:r>
            <w:r>
              <w:t xml:space="preserve"> </w:t>
            </w:r>
            <w:r w:rsidRPr="00AE6941">
              <w:rPr>
                <w:i/>
                <w:iCs/>
              </w:rPr>
              <w:t xml:space="preserve">för </w:t>
            </w:r>
            <w:r w:rsidRPr="003D76D5">
              <w:rPr>
                <w:i/>
                <w:u w:val="single"/>
              </w:rPr>
              <w:t>patent</w:t>
            </w:r>
            <w:r>
              <w:rPr>
                <w:i/>
                <w:u w:val="single"/>
              </w:rPr>
              <w:softHyphen/>
            </w:r>
            <w:r w:rsidRPr="003D76D5">
              <w:rPr>
                <w:i/>
                <w:u w:val="single"/>
              </w:rPr>
              <w:t>brott</w:t>
            </w:r>
            <w:r w:rsidRPr="003D76D5">
              <w:t xml:space="preserve"> </w:t>
            </w:r>
            <w:r w:rsidRPr="003108D7">
              <w:t>till böter eller fängelse i högst två år</w:t>
            </w:r>
            <w:bookmarkEnd w:id="124"/>
            <w:r>
              <w:t>.</w:t>
            </w:r>
          </w:p>
        </w:tc>
      </w:tr>
      <w:tr w:rsidR="007E687D" w14:paraId="77D083CC" w14:textId="77777777" w:rsidTr="00AE41F9">
        <w:tc>
          <w:tcPr>
            <w:tcW w:w="2500" w:type="pct"/>
            <w:shd w:val="clear" w:color="auto" w:fill="auto"/>
            <w:tcMar>
              <w:left w:w="0" w:type="dxa"/>
            </w:tcMar>
          </w:tcPr>
          <w:p w14:paraId="00CCBAE3" w14:textId="77777777" w:rsidR="007E687D" w:rsidRDefault="007E687D" w:rsidP="007E687D">
            <w:pPr>
              <w:pStyle w:val="Brdtextmedindrag"/>
            </w:pPr>
          </w:p>
        </w:tc>
        <w:tc>
          <w:tcPr>
            <w:tcW w:w="2500" w:type="pct"/>
            <w:shd w:val="clear" w:color="auto" w:fill="auto"/>
            <w:tcMar>
              <w:right w:w="0" w:type="dxa"/>
            </w:tcMar>
          </w:tcPr>
          <w:p w14:paraId="71B87798" w14:textId="77777777" w:rsidR="007E687D" w:rsidRPr="00157D5A" w:rsidRDefault="00326A5F" w:rsidP="007E687D">
            <w:pPr>
              <w:pStyle w:val="Brdtextmedindrag"/>
              <w:rPr>
                <w:i/>
              </w:rPr>
            </w:pPr>
            <w:r w:rsidRPr="003D76D5">
              <w:rPr>
                <w:i/>
              </w:rPr>
              <w:t xml:space="preserve">Om brottet begåtts uppsåtligen och är att anse som grovt, döms för </w:t>
            </w:r>
            <w:r w:rsidRPr="003D76D5">
              <w:rPr>
                <w:i/>
                <w:u w:val="single"/>
              </w:rPr>
              <w:t>grovt patentbrott</w:t>
            </w:r>
            <w:r w:rsidRPr="00F8480F">
              <w:rPr>
                <w:i/>
              </w:rPr>
              <w:t xml:space="preserve"> </w:t>
            </w:r>
            <w:r w:rsidRPr="003D76D5">
              <w:rPr>
                <w:i/>
              </w:rPr>
              <w:t>till fängelse i lägst sex månader och högst sex</w:t>
            </w:r>
            <w:r>
              <w:rPr>
                <w:i/>
              </w:rPr>
              <w:t xml:space="preserve"> år. </w:t>
            </w:r>
            <w:r w:rsidRPr="00157D5A">
              <w:rPr>
                <w:i/>
              </w:rPr>
              <w:t xml:space="preserve">Vid bedömningen av om brottet är grovt ska det särskilt beaktas om gärningen </w:t>
            </w:r>
          </w:p>
          <w:p w14:paraId="4CD0E4E6" w14:textId="77777777" w:rsidR="007E687D" w:rsidRPr="00157D5A" w:rsidRDefault="00326A5F" w:rsidP="007E687D">
            <w:pPr>
              <w:pStyle w:val="Brdtextmedindrag"/>
              <w:rPr>
                <w:i/>
              </w:rPr>
            </w:pPr>
            <w:r w:rsidRPr="00157D5A">
              <w:rPr>
                <w:i/>
              </w:rPr>
              <w:t>1. </w:t>
            </w:r>
            <w:r>
              <w:rPr>
                <w:i/>
              </w:rPr>
              <w:t xml:space="preserve">har </w:t>
            </w:r>
            <w:r w:rsidRPr="00157D5A">
              <w:rPr>
                <w:i/>
              </w:rPr>
              <w:t>föregåtts av särskild plane</w:t>
            </w:r>
            <w:r>
              <w:rPr>
                <w:i/>
              </w:rPr>
              <w:softHyphen/>
            </w:r>
            <w:r w:rsidRPr="00157D5A">
              <w:rPr>
                <w:i/>
              </w:rPr>
              <w:t>ring,</w:t>
            </w:r>
          </w:p>
          <w:p w14:paraId="04EA397A" w14:textId="77777777" w:rsidR="007E687D" w:rsidRPr="00157D5A" w:rsidRDefault="00326A5F" w:rsidP="007E687D">
            <w:pPr>
              <w:pStyle w:val="Brdtextmedindrag"/>
              <w:rPr>
                <w:i/>
              </w:rPr>
            </w:pPr>
            <w:r w:rsidRPr="00157D5A">
              <w:rPr>
                <w:i/>
              </w:rPr>
              <w:t>2. </w:t>
            </w:r>
            <w:r>
              <w:rPr>
                <w:i/>
              </w:rPr>
              <w:t xml:space="preserve">har </w:t>
            </w:r>
            <w:r w:rsidRPr="00157D5A">
              <w:rPr>
                <w:i/>
              </w:rPr>
              <w:t>utgjort</w:t>
            </w:r>
            <w:r w:rsidRPr="00157D5A">
              <w:t xml:space="preserve"> </w:t>
            </w:r>
            <w:r w:rsidRPr="00157D5A">
              <w:rPr>
                <w:i/>
              </w:rPr>
              <w:t>ett led i en brotts</w:t>
            </w:r>
            <w:r>
              <w:rPr>
                <w:i/>
              </w:rPr>
              <w:softHyphen/>
            </w:r>
            <w:r w:rsidRPr="00157D5A">
              <w:rPr>
                <w:i/>
              </w:rPr>
              <w:t>lig</w:t>
            </w:r>
            <w:r>
              <w:rPr>
                <w:i/>
              </w:rPr>
              <w:softHyphen/>
            </w:r>
            <w:r w:rsidRPr="00157D5A">
              <w:rPr>
                <w:i/>
              </w:rPr>
              <w:t>het som utövats i organise</w:t>
            </w:r>
            <w:r>
              <w:rPr>
                <w:i/>
              </w:rPr>
              <w:softHyphen/>
            </w:r>
            <w:r w:rsidRPr="00157D5A">
              <w:rPr>
                <w:i/>
              </w:rPr>
              <w:t>rad form,</w:t>
            </w:r>
          </w:p>
          <w:p w14:paraId="28ABC2B5" w14:textId="77777777" w:rsidR="007E687D" w:rsidRPr="00157D5A" w:rsidRDefault="00326A5F" w:rsidP="007E687D">
            <w:pPr>
              <w:pStyle w:val="Brdtextmedindrag"/>
              <w:rPr>
                <w:i/>
              </w:rPr>
            </w:pPr>
            <w:r w:rsidRPr="00157D5A">
              <w:rPr>
                <w:i/>
              </w:rPr>
              <w:t>3. </w:t>
            </w:r>
            <w:r>
              <w:rPr>
                <w:i/>
              </w:rPr>
              <w:t xml:space="preserve">har </w:t>
            </w:r>
            <w:r w:rsidRPr="00157D5A">
              <w:rPr>
                <w:i/>
              </w:rPr>
              <w:t>varit av större omfattning, eller</w:t>
            </w:r>
          </w:p>
          <w:p w14:paraId="492A5375" w14:textId="605954DF" w:rsidR="007E687D" w:rsidRDefault="00326A5F" w:rsidP="007E687D">
            <w:pPr>
              <w:pStyle w:val="Brdtextmedindrag"/>
            </w:pPr>
            <w:r w:rsidRPr="00157D5A">
              <w:rPr>
                <w:i/>
              </w:rPr>
              <w:t>4. annars har varit av särskilt farlig art.</w:t>
            </w:r>
          </w:p>
        </w:tc>
      </w:tr>
      <w:tr w:rsidR="007E687D" w14:paraId="33AF6850" w14:textId="77777777" w:rsidTr="00AE41F9">
        <w:tc>
          <w:tcPr>
            <w:tcW w:w="2500" w:type="pct"/>
            <w:shd w:val="clear" w:color="auto" w:fill="auto"/>
            <w:tcMar>
              <w:left w:w="0" w:type="dxa"/>
            </w:tcMar>
          </w:tcPr>
          <w:p w14:paraId="1B9D5E97" w14:textId="77777777" w:rsidR="007E687D" w:rsidRDefault="007E687D" w:rsidP="007E687D">
            <w:pPr>
              <w:pStyle w:val="Brdtextmedindrag"/>
            </w:pPr>
          </w:p>
        </w:tc>
        <w:tc>
          <w:tcPr>
            <w:tcW w:w="2500" w:type="pct"/>
            <w:shd w:val="clear" w:color="auto" w:fill="auto"/>
            <w:tcMar>
              <w:right w:w="0" w:type="dxa"/>
            </w:tcMar>
          </w:tcPr>
          <w:p w14:paraId="7F4275D5" w14:textId="5E19D4EA" w:rsidR="007E687D" w:rsidRDefault="00326A5F" w:rsidP="007E687D">
            <w:pPr>
              <w:pStyle w:val="Brdtextmedindrag"/>
            </w:pPr>
            <w:r w:rsidRPr="003D76D5">
              <w:rPr>
                <w:i/>
              </w:rPr>
              <w:t>Den som har överträtt ett vites</w:t>
            </w:r>
            <w:r>
              <w:rPr>
                <w:i/>
              </w:rPr>
              <w:softHyphen/>
            </w:r>
            <w:r w:rsidRPr="003D76D5">
              <w:rPr>
                <w:i/>
              </w:rPr>
              <w:t>förbud enligt 57 b</w:t>
            </w:r>
            <w:r>
              <w:rPr>
                <w:i/>
              </w:rPr>
              <w:t> </w:t>
            </w:r>
            <w:r w:rsidRPr="003D76D5">
              <w:rPr>
                <w:i/>
              </w:rPr>
              <w:t>§ får inte dömas till ansvar för intrång som omfattas av förbudet.</w:t>
            </w:r>
          </w:p>
        </w:tc>
      </w:tr>
      <w:tr w:rsidR="007E687D" w14:paraId="60B3441C" w14:textId="77777777" w:rsidTr="00AE41F9">
        <w:tc>
          <w:tcPr>
            <w:tcW w:w="2500" w:type="pct"/>
            <w:shd w:val="clear" w:color="auto" w:fill="auto"/>
            <w:tcMar>
              <w:left w:w="0" w:type="dxa"/>
            </w:tcMar>
          </w:tcPr>
          <w:p w14:paraId="0754B684" w14:textId="2009F00C" w:rsidR="007E687D" w:rsidRDefault="00326A5F" w:rsidP="007E687D">
            <w:pPr>
              <w:pStyle w:val="Brdtextmedindrag"/>
            </w:pPr>
            <w:r w:rsidRPr="003A1416">
              <w:t>För försök eller förberedelse till brott enligt första stycket döms till ansvar enligt 23</w:t>
            </w:r>
            <w:r>
              <w:t> </w:t>
            </w:r>
            <w:r w:rsidRPr="003A1416">
              <w:t>kap. brottsbalken</w:t>
            </w:r>
            <w:r>
              <w:t>.</w:t>
            </w:r>
          </w:p>
        </w:tc>
        <w:tc>
          <w:tcPr>
            <w:tcW w:w="2500" w:type="pct"/>
            <w:shd w:val="clear" w:color="auto" w:fill="auto"/>
            <w:tcMar>
              <w:right w:w="0" w:type="dxa"/>
            </w:tcMar>
          </w:tcPr>
          <w:p w14:paraId="57EAAB1C" w14:textId="384ACA6F" w:rsidR="007E687D" w:rsidRDefault="00326A5F" w:rsidP="007E687D">
            <w:pPr>
              <w:pStyle w:val="Brdtextmedindrag"/>
            </w:pPr>
            <w:r w:rsidRPr="003A1416">
              <w:t>För försök eller förberedelse till brott enligt första</w:t>
            </w:r>
            <w:r w:rsidRPr="003D76D5">
              <w:rPr>
                <w:i/>
              </w:rPr>
              <w:t xml:space="preserve"> eller andra </w:t>
            </w:r>
            <w:r w:rsidRPr="003A1416">
              <w:t>stycket döms</w:t>
            </w:r>
            <w:r w:rsidRPr="003D76D5">
              <w:rPr>
                <w:i/>
              </w:rPr>
              <w:t xml:space="preserve"> det </w:t>
            </w:r>
            <w:r w:rsidRPr="003A1416">
              <w:t>till ansvar enligt 23</w:t>
            </w:r>
            <w:r>
              <w:t> </w:t>
            </w:r>
            <w:r w:rsidRPr="003A1416">
              <w:t>kap. brottsbalken.</w:t>
            </w:r>
            <w:r>
              <w:t xml:space="preserve"> </w:t>
            </w:r>
          </w:p>
        </w:tc>
      </w:tr>
      <w:tr w:rsidR="007E687D" w14:paraId="7B4114DA" w14:textId="77777777" w:rsidTr="00AE41F9">
        <w:tc>
          <w:tcPr>
            <w:tcW w:w="2500" w:type="pct"/>
            <w:shd w:val="clear" w:color="auto" w:fill="auto"/>
            <w:tcMar>
              <w:left w:w="0" w:type="dxa"/>
            </w:tcMar>
          </w:tcPr>
          <w:p w14:paraId="615036A6" w14:textId="2844E881" w:rsidR="007E687D" w:rsidRDefault="00326A5F" w:rsidP="007E687D">
            <w:pPr>
              <w:pStyle w:val="Brdtextmedindrag"/>
            </w:pPr>
            <w:r w:rsidRPr="003D76D5">
              <w:t xml:space="preserve">Åklagaren får väcka åtal för brott som avses i </w:t>
            </w:r>
            <w:r w:rsidRPr="00182179">
              <w:rPr>
                <w:i/>
              </w:rPr>
              <w:t>första eller</w:t>
            </w:r>
            <w:r w:rsidRPr="00951769">
              <w:rPr>
                <w:i/>
              </w:rPr>
              <w:t xml:space="preserve"> andra</w:t>
            </w:r>
            <w:r w:rsidRPr="003D76D5">
              <w:rPr>
                <w:i/>
              </w:rPr>
              <w:t xml:space="preserve"> </w:t>
            </w:r>
            <w:r w:rsidRPr="00182179">
              <w:rPr>
                <w:i/>
              </w:rPr>
              <w:t xml:space="preserve">stycket </w:t>
            </w:r>
            <w:r w:rsidRPr="003D76D5">
              <w:t>endast om</w:t>
            </w:r>
            <w:r w:rsidRPr="003D76D5">
              <w:rPr>
                <w:i/>
              </w:rPr>
              <w:t xml:space="preserve"> målsäganden anger brottet till åtal och </w:t>
            </w:r>
            <w:r w:rsidRPr="003D76D5">
              <w:t>åtal</w:t>
            </w:r>
            <w:r w:rsidRPr="003D76D5">
              <w:rPr>
                <w:i/>
              </w:rPr>
              <w:t xml:space="preserve"> av särskilda skäl </w:t>
            </w:r>
            <w:r w:rsidRPr="003D76D5">
              <w:t xml:space="preserve">är </w:t>
            </w:r>
            <w:r w:rsidRPr="00983272">
              <w:rPr>
                <w:i/>
              </w:rPr>
              <w:t>påkallat</w:t>
            </w:r>
            <w:r w:rsidRPr="003D76D5">
              <w:t xml:space="preserve"> från all</w:t>
            </w:r>
            <w:r>
              <w:softHyphen/>
            </w:r>
            <w:r w:rsidRPr="003D76D5">
              <w:t>män synpunkt.</w:t>
            </w:r>
          </w:p>
        </w:tc>
        <w:tc>
          <w:tcPr>
            <w:tcW w:w="2500" w:type="pct"/>
            <w:shd w:val="clear" w:color="auto" w:fill="auto"/>
            <w:tcMar>
              <w:right w:w="0" w:type="dxa"/>
            </w:tcMar>
          </w:tcPr>
          <w:p w14:paraId="5D4D584B" w14:textId="76987114" w:rsidR="007E687D" w:rsidRDefault="00326A5F" w:rsidP="007E687D">
            <w:pPr>
              <w:pStyle w:val="Brdtextmedindrag"/>
            </w:pPr>
            <w:r w:rsidRPr="003D76D5">
              <w:t xml:space="preserve">Åklagaren får väcka åtal för brott som avses </w:t>
            </w:r>
            <w:r w:rsidRPr="003A1416">
              <w:t xml:space="preserve">i </w:t>
            </w:r>
            <w:r w:rsidRPr="00182179">
              <w:rPr>
                <w:i/>
              </w:rPr>
              <w:t>denna paragraf</w:t>
            </w:r>
            <w:r>
              <w:t xml:space="preserve"> endast om åtal är </w:t>
            </w:r>
            <w:r w:rsidRPr="00983272">
              <w:rPr>
                <w:i/>
              </w:rPr>
              <w:t>motiverat</w:t>
            </w:r>
            <w:r w:rsidRPr="003D76D5">
              <w:t xml:space="preserve"> från allmän synpunkt</w:t>
            </w:r>
            <w:r>
              <w:t xml:space="preserve">. </w:t>
            </w:r>
          </w:p>
        </w:tc>
      </w:tr>
    </w:tbl>
    <w:p w14:paraId="7F126CAD" w14:textId="77777777" w:rsidR="007E687D" w:rsidRPr="00811E52" w:rsidRDefault="00326A5F" w:rsidP="00811E52">
      <w:pPr>
        <w:pStyle w:val="Slutstreck"/>
      </w:pPr>
      <w:r w:rsidRPr="00811E52">
        <w:lastRenderedPageBreak/>
        <w:t>                      </w:t>
      </w:r>
    </w:p>
    <w:p w14:paraId="00E01E0A" w14:textId="067A6822" w:rsidR="007E687D" w:rsidRDefault="00326A5F" w:rsidP="007E687D">
      <w:pPr>
        <w:pStyle w:val="Brdtextmedindrag"/>
      </w:pPr>
      <w:r w:rsidRPr="005D202A">
        <w:t>Denna lag träder i kraft den 1 september 2020.</w:t>
      </w:r>
    </w:p>
    <w:p w14:paraId="20F98538" w14:textId="1F7876E9" w:rsidR="007E687D" w:rsidRDefault="007E687D" w:rsidP="007E687D">
      <w:pPr>
        <w:pStyle w:val="Brdtextmedindrag"/>
      </w:pPr>
    </w:p>
    <w:p w14:paraId="362C9FF2" w14:textId="77777777" w:rsidR="007E687D" w:rsidRDefault="007E687D" w:rsidP="007E687D">
      <w:pPr>
        <w:pStyle w:val="Brdtextmedindrag"/>
        <w:sectPr w:rsidR="007E687D" w:rsidSect="007E687D">
          <w:headerReference w:type="even" r:id="rId134"/>
          <w:headerReference w:type="default" r:id="rId135"/>
          <w:footerReference w:type="even" r:id="rId136"/>
          <w:footerReference w:type="default" r:id="rId137"/>
          <w:footerReference w:type="first" r:id="rId138"/>
          <w:footnotePr>
            <w:numRestart w:val="eachSect"/>
          </w:footnotePr>
          <w:pgSz w:w="9356" w:h="13721" w:code="9"/>
          <w:pgMar w:top="794" w:right="2438" w:bottom="1191" w:left="1021" w:header="0" w:footer="709" w:gutter="0"/>
          <w:cols w:space="708"/>
          <w:docGrid w:linePitch="360"/>
        </w:sectPr>
      </w:pPr>
    </w:p>
    <w:p w14:paraId="60D52821" w14:textId="6C716A27" w:rsidR="007E687D" w:rsidRDefault="00326A5F" w:rsidP="0060324D">
      <w:pPr>
        <w:pStyle w:val="Rubrik2utannumrering"/>
        <w:spacing w:before="0"/>
      </w:pPr>
      <w:bookmarkStart w:id="125" w:name="_Toc34297803"/>
      <w:r w:rsidRPr="003108D7">
        <w:lastRenderedPageBreak/>
        <w:t>Förslag till lag om ändring i mönsterskydds</w:t>
      </w:r>
      <w:r>
        <w:softHyphen/>
      </w:r>
      <w:r w:rsidRPr="003108D7">
        <w:t>lagen (1970:485</w:t>
      </w:r>
      <w:r>
        <w:t>)</w:t>
      </w:r>
      <w:bookmarkEnd w:id="125"/>
    </w:p>
    <w:p w14:paraId="5C72DB2A" w14:textId="77777777" w:rsidR="007E687D" w:rsidRDefault="00326A5F" w:rsidP="007E687D">
      <w:pPr>
        <w:pStyle w:val="Brdtextmedindrag"/>
        <w:ind w:firstLine="0"/>
      </w:pPr>
      <w:r>
        <w:t>Härigenom föreskrivs att 35 </w:t>
      </w:r>
      <w:r w:rsidRPr="004C6B39">
        <w:t xml:space="preserve">§ </w:t>
      </w:r>
      <w:r>
        <w:t>mönsterskyddslagen (1970:48</w:t>
      </w:r>
      <w:r w:rsidRPr="004B5F2D">
        <w:t>5)</w:t>
      </w:r>
      <w:r w:rsidRPr="004C6B39">
        <w:t xml:space="preserve"> ska ha följande lydelse.</w:t>
      </w:r>
    </w:p>
    <w:p w14:paraId="56025726" w14:textId="3D4EBEBD" w:rsidR="007E687D" w:rsidRDefault="007E687D" w:rsidP="007E687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6CE2DC81" w14:textId="77777777" w:rsidTr="00AE41F9">
        <w:tc>
          <w:tcPr>
            <w:tcW w:w="2500" w:type="pct"/>
            <w:shd w:val="clear" w:color="auto" w:fill="auto"/>
            <w:tcMar>
              <w:left w:w="0" w:type="dxa"/>
            </w:tcMar>
          </w:tcPr>
          <w:p w14:paraId="1A4C25FB"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7659C4E1" w14:textId="77777777" w:rsidR="007E687D" w:rsidRPr="005B0E77" w:rsidRDefault="00326A5F" w:rsidP="007E687D">
            <w:pPr>
              <w:pStyle w:val="Brdtext"/>
              <w:rPr>
                <w:i/>
              </w:rPr>
            </w:pPr>
            <w:r w:rsidRPr="005B0E77">
              <w:rPr>
                <w:i/>
              </w:rPr>
              <w:t>Föreslagen lydelse</w:t>
            </w:r>
          </w:p>
        </w:tc>
      </w:tr>
    </w:tbl>
    <w:p w14:paraId="408A76B7" w14:textId="77777777" w:rsidR="007E687D" w:rsidRDefault="007E687D" w:rsidP="007E687D">
      <w:pPr>
        <w:pStyle w:val="Brdtext"/>
        <w:jc w:val="center"/>
      </w:pPr>
    </w:p>
    <w:p w14:paraId="5D596490" w14:textId="1AF92EBD" w:rsidR="007E687D" w:rsidRDefault="00326A5F" w:rsidP="007E687D">
      <w:pPr>
        <w:pStyle w:val="Brdtext"/>
        <w:jc w:val="center"/>
      </w:pPr>
      <w:r>
        <w:t>35 §</w:t>
      </w:r>
      <w:r>
        <w:rPr>
          <w:rStyle w:val="Fotnotsreferens"/>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7E687D" w14:paraId="2726AFF7" w14:textId="77777777" w:rsidTr="00AE41F9">
        <w:tc>
          <w:tcPr>
            <w:tcW w:w="2500" w:type="pct"/>
            <w:shd w:val="clear" w:color="auto" w:fill="auto"/>
            <w:tcMar>
              <w:left w:w="0" w:type="dxa"/>
            </w:tcMar>
          </w:tcPr>
          <w:p w14:paraId="4973DF4C" w14:textId="22CAAA42" w:rsidR="007E687D" w:rsidRDefault="00326A5F" w:rsidP="007E687D">
            <w:pPr>
              <w:pStyle w:val="Brdtextmedindrag"/>
            </w:pPr>
            <w:r w:rsidRPr="007E5E37">
              <w:rPr>
                <w:i/>
              </w:rPr>
              <w:t xml:space="preserve">Gör </w:t>
            </w:r>
            <w:proofErr w:type="gramStart"/>
            <w:r w:rsidRPr="007E5E37">
              <w:rPr>
                <w:i/>
              </w:rPr>
              <w:t>någon</w:t>
            </w:r>
            <w:r w:rsidRPr="003108D7">
              <w:t xml:space="preserve"> intrång</w:t>
            </w:r>
            <w:proofErr w:type="gramEnd"/>
            <w:r w:rsidRPr="003108D7">
              <w:t xml:space="preserve"> i en mönster</w:t>
            </w:r>
            <w:r>
              <w:softHyphen/>
            </w:r>
            <w:r w:rsidRPr="003108D7">
              <w:t xml:space="preserve">rätt (mönsterintrång) </w:t>
            </w:r>
            <w:r w:rsidRPr="00BA20E8">
              <w:rPr>
                <w:i/>
              </w:rPr>
              <w:t>och sker</w:t>
            </w:r>
            <w:r w:rsidRPr="005530A6">
              <w:rPr>
                <w:iCs/>
              </w:rPr>
              <w:t xml:space="preserve"> </w:t>
            </w:r>
            <w:r w:rsidRPr="001948C0">
              <w:rPr>
                <w:i/>
              </w:rPr>
              <w:t>det</w:t>
            </w:r>
            <w:r w:rsidRPr="005530A6">
              <w:rPr>
                <w:iCs/>
              </w:rPr>
              <w:t xml:space="preserve"> uppsåtligen eller av grov oaktsam</w:t>
            </w:r>
            <w:r w:rsidRPr="005530A6">
              <w:rPr>
                <w:iCs/>
              </w:rPr>
              <w:softHyphen/>
              <w:t>het</w:t>
            </w:r>
            <w:r w:rsidRPr="007E5E37">
              <w:rPr>
                <w:i/>
              </w:rPr>
              <w:t>,</w:t>
            </w:r>
            <w:r w:rsidRPr="003108D7">
              <w:t xml:space="preserve"> </w:t>
            </w:r>
            <w:r w:rsidRPr="003108D7">
              <w:rPr>
                <w:i/>
              </w:rPr>
              <w:t>skall</w:t>
            </w:r>
            <w:r w:rsidRPr="003108D7">
              <w:t xml:space="preserve"> </w:t>
            </w:r>
            <w:r w:rsidRPr="007E5E37">
              <w:rPr>
                <w:i/>
              </w:rPr>
              <w:t>han eller hon dömas</w:t>
            </w:r>
            <w:r w:rsidRPr="003108D7">
              <w:t xml:space="preserve"> till böter eller fängelse i högst två år. </w:t>
            </w:r>
            <w:r w:rsidRPr="003108D7">
              <w:rPr>
                <w:i/>
              </w:rPr>
              <w:t>Den som har överträtt ett vites</w:t>
            </w:r>
            <w:r>
              <w:rPr>
                <w:i/>
              </w:rPr>
              <w:softHyphen/>
            </w:r>
            <w:r w:rsidRPr="003108D7">
              <w:rPr>
                <w:i/>
              </w:rPr>
              <w:t>för</w:t>
            </w:r>
            <w:r>
              <w:rPr>
                <w:i/>
              </w:rPr>
              <w:softHyphen/>
            </w:r>
            <w:r w:rsidRPr="003108D7">
              <w:rPr>
                <w:i/>
              </w:rPr>
              <w:t>bud enligt 35</w:t>
            </w:r>
            <w:r>
              <w:rPr>
                <w:i/>
              </w:rPr>
              <w:t xml:space="preserve"> </w:t>
            </w:r>
            <w:r w:rsidRPr="003108D7">
              <w:rPr>
                <w:i/>
              </w:rPr>
              <w:t>b</w:t>
            </w:r>
            <w:r>
              <w:rPr>
                <w:i/>
              </w:rPr>
              <w:t> </w:t>
            </w:r>
            <w:r w:rsidRPr="003108D7">
              <w:rPr>
                <w:i/>
              </w:rPr>
              <w:t>§ får inte dömas till ansvar för intrång som omfattas av förbudet.</w:t>
            </w:r>
          </w:p>
        </w:tc>
        <w:tc>
          <w:tcPr>
            <w:tcW w:w="2500" w:type="pct"/>
            <w:shd w:val="clear" w:color="auto" w:fill="auto"/>
            <w:tcMar>
              <w:right w:w="0" w:type="dxa"/>
            </w:tcMar>
          </w:tcPr>
          <w:p w14:paraId="7D4A5187" w14:textId="53F25D33" w:rsidR="007E687D" w:rsidRDefault="00326A5F" w:rsidP="007E687D">
            <w:pPr>
              <w:pStyle w:val="Brdtextmedindrag"/>
            </w:pPr>
            <w:r w:rsidRPr="00585C6B">
              <w:rPr>
                <w:i/>
                <w:iCs/>
              </w:rPr>
              <w:t>Den som gör</w:t>
            </w:r>
            <w:r w:rsidRPr="00585C6B">
              <w:t xml:space="preserve"> intrång i en mönster</w:t>
            </w:r>
            <w:r>
              <w:softHyphen/>
            </w:r>
            <w:r w:rsidRPr="00585C6B">
              <w:t xml:space="preserve">rätt (mönsterintrång) </w:t>
            </w:r>
            <w:r w:rsidRPr="00585C6B">
              <w:rPr>
                <w:i/>
                <w:iCs/>
              </w:rPr>
              <w:t xml:space="preserve">döms, </w:t>
            </w:r>
            <w:r w:rsidRPr="00BA20E8">
              <w:rPr>
                <w:i/>
                <w:iCs/>
              </w:rPr>
              <w:t>om det sker</w:t>
            </w:r>
            <w:r w:rsidRPr="00585C6B">
              <w:t xml:space="preserve"> uppsåtligen eller av grov oaktsamhet</w:t>
            </w:r>
            <w:r w:rsidRPr="00585C6B">
              <w:rPr>
                <w:i/>
                <w:iCs/>
              </w:rPr>
              <w:t>,</w:t>
            </w:r>
            <w:r w:rsidRPr="00585C6B">
              <w:t xml:space="preserve"> </w:t>
            </w:r>
            <w:r w:rsidRPr="00585C6B">
              <w:rPr>
                <w:i/>
                <w:iCs/>
              </w:rPr>
              <w:t xml:space="preserve">för </w:t>
            </w:r>
            <w:r w:rsidRPr="00585C6B">
              <w:rPr>
                <w:i/>
                <w:u w:val="single"/>
              </w:rPr>
              <w:t>mönster</w:t>
            </w:r>
            <w:r w:rsidRPr="00585C6B">
              <w:rPr>
                <w:i/>
                <w:u w:val="single"/>
              </w:rPr>
              <w:softHyphen/>
              <w:t>skyddsbrott</w:t>
            </w:r>
            <w:r w:rsidRPr="00585C6B">
              <w:rPr>
                <w:i/>
              </w:rPr>
              <w:t xml:space="preserve"> </w:t>
            </w:r>
            <w:r w:rsidRPr="00585C6B">
              <w:t>till böter eller fängelse i högst två år.</w:t>
            </w:r>
          </w:p>
        </w:tc>
      </w:tr>
      <w:tr w:rsidR="007E687D" w14:paraId="149AB34A" w14:textId="77777777" w:rsidTr="00AE41F9">
        <w:tc>
          <w:tcPr>
            <w:tcW w:w="2500" w:type="pct"/>
            <w:shd w:val="clear" w:color="auto" w:fill="auto"/>
            <w:tcMar>
              <w:left w:w="0" w:type="dxa"/>
            </w:tcMar>
          </w:tcPr>
          <w:p w14:paraId="1DC7A36A" w14:textId="77777777" w:rsidR="007E687D" w:rsidRDefault="007E687D" w:rsidP="007E687D">
            <w:pPr>
              <w:pStyle w:val="Brdtextmedindrag"/>
            </w:pPr>
          </w:p>
        </w:tc>
        <w:tc>
          <w:tcPr>
            <w:tcW w:w="2500" w:type="pct"/>
            <w:shd w:val="clear" w:color="auto" w:fill="auto"/>
            <w:tcMar>
              <w:right w:w="0" w:type="dxa"/>
            </w:tcMar>
          </w:tcPr>
          <w:p w14:paraId="13EE4259" w14:textId="77777777" w:rsidR="007E687D" w:rsidRPr="00157D5A" w:rsidRDefault="00326A5F" w:rsidP="007E687D">
            <w:pPr>
              <w:pStyle w:val="Brdtextmedindrag"/>
              <w:rPr>
                <w:i/>
              </w:rPr>
            </w:pPr>
            <w:r w:rsidRPr="003108D7">
              <w:rPr>
                <w:i/>
              </w:rPr>
              <w:t xml:space="preserve">Om brottet begåtts uppsåtligen och är att anse som grovt, döms för </w:t>
            </w:r>
            <w:r w:rsidRPr="00243B21">
              <w:rPr>
                <w:i/>
                <w:u w:val="single"/>
              </w:rPr>
              <w:t>grovt mönsterskyddsbrott</w:t>
            </w:r>
            <w:r w:rsidRPr="003108D7">
              <w:rPr>
                <w:i/>
              </w:rPr>
              <w:t xml:space="preserve"> till fäng</w:t>
            </w:r>
            <w:r>
              <w:rPr>
                <w:i/>
              </w:rPr>
              <w:softHyphen/>
            </w:r>
            <w:r w:rsidRPr="003108D7">
              <w:rPr>
                <w:i/>
              </w:rPr>
              <w:t>el</w:t>
            </w:r>
            <w:r>
              <w:rPr>
                <w:i/>
              </w:rPr>
              <w:softHyphen/>
            </w:r>
            <w:r w:rsidRPr="003108D7">
              <w:rPr>
                <w:i/>
              </w:rPr>
              <w:t>se i lägst sex månader och högst sex</w:t>
            </w:r>
            <w:r>
              <w:rPr>
                <w:i/>
              </w:rPr>
              <w:t xml:space="preserve"> år. </w:t>
            </w:r>
            <w:r w:rsidRPr="00157D5A">
              <w:rPr>
                <w:i/>
              </w:rPr>
              <w:t xml:space="preserve">Vid bedömningen av om brottet är grovt ska det särskilt beaktas om gärningen </w:t>
            </w:r>
          </w:p>
          <w:p w14:paraId="36741B7C" w14:textId="77777777" w:rsidR="007E687D" w:rsidRPr="00157D5A" w:rsidRDefault="00326A5F" w:rsidP="007E687D">
            <w:pPr>
              <w:pStyle w:val="Brdtextmedindrag"/>
              <w:rPr>
                <w:i/>
              </w:rPr>
            </w:pPr>
            <w:r w:rsidRPr="00157D5A">
              <w:rPr>
                <w:i/>
              </w:rPr>
              <w:t>1. </w:t>
            </w:r>
            <w:r>
              <w:rPr>
                <w:i/>
              </w:rPr>
              <w:t xml:space="preserve">har </w:t>
            </w:r>
            <w:r w:rsidRPr="00157D5A">
              <w:rPr>
                <w:i/>
              </w:rPr>
              <w:t>föregåtts av särskild plane</w:t>
            </w:r>
            <w:r w:rsidRPr="00157D5A">
              <w:rPr>
                <w:i/>
              </w:rPr>
              <w:softHyphen/>
              <w:t>ring,</w:t>
            </w:r>
          </w:p>
          <w:p w14:paraId="1F4F4502" w14:textId="77777777" w:rsidR="007E687D" w:rsidRPr="00157D5A" w:rsidRDefault="00326A5F" w:rsidP="007E687D">
            <w:pPr>
              <w:pStyle w:val="Brdtextmedindrag"/>
              <w:rPr>
                <w:i/>
              </w:rPr>
            </w:pPr>
            <w:r w:rsidRPr="00157D5A">
              <w:rPr>
                <w:i/>
              </w:rPr>
              <w:t>2. </w:t>
            </w:r>
            <w:r>
              <w:rPr>
                <w:i/>
              </w:rPr>
              <w:t xml:space="preserve">har </w:t>
            </w:r>
            <w:r w:rsidRPr="00157D5A">
              <w:rPr>
                <w:i/>
              </w:rPr>
              <w:t>utgjort</w:t>
            </w:r>
            <w:r w:rsidRPr="00157D5A">
              <w:t xml:space="preserve"> </w:t>
            </w:r>
            <w:r w:rsidRPr="00157D5A">
              <w:rPr>
                <w:i/>
              </w:rPr>
              <w:t>ett led i en brotts</w:t>
            </w:r>
            <w:r>
              <w:rPr>
                <w:i/>
              </w:rPr>
              <w:softHyphen/>
            </w:r>
            <w:r w:rsidRPr="00157D5A">
              <w:rPr>
                <w:i/>
              </w:rPr>
              <w:t>lighet som utövats i organiserad form,</w:t>
            </w:r>
          </w:p>
          <w:p w14:paraId="3F1712DA" w14:textId="77777777" w:rsidR="007E687D" w:rsidRPr="00157D5A" w:rsidRDefault="00326A5F" w:rsidP="007E687D">
            <w:pPr>
              <w:pStyle w:val="Brdtextmedindrag"/>
              <w:rPr>
                <w:i/>
              </w:rPr>
            </w:pPr>
            <w:r w:rsidRPr="00157D5A">
              <w:rPr>
                <w:i/>
              </w:rPr>
              <w:t>3. </w:t>
            </w:r>
            <w:r>
              <w:rPr>
                <w:i/>
              </w:rPr>
              <w:t xml:space="preserve">har </w:t>
            </w:r>
            <w:r w:rsidRPr="00157D5A">
              <w:rPr>
                <w:i/>
              </w:rPr>
              <w:t>varit av större omfattning, eller</w:t>
            </w:r>
          </w:p>
          <w:p w14:paraId="0ED4CBCA" w14:textId="733B06B7" w:rsidR="007E687D" w:rsidRDefault="00326A5F" w:rsidP="007E687D">
            <w:pPr>
              <w:pStyle w:val="Brdtextmedindrag"/>
            </w:pPr>
            <w:r w:rsidRPr="00157D5A">
              <w:rPr>
                <w:i/>
              </w:rPr>
              <w:t>4. annars har varit av särskilt farlig art.</w:t>
            </w:r>
          </w:p>
        </w:tc>
      </w:tr>
      <w:tr w:rsidR="007E687D" w14:paraId="69ACB4DF" w14:textId="77777777" w:rsidTr="00AE41F9">
        <w:tc>
          <w:tcPr>
            <w:tcW w:w="2500" w:type="pct"/>
            <w:shd w:val="clear" w:color="auto" w:fill="auto"/>
            <w:tcMar>
              <w:left w:w="0" w:type="dxa"/>
            </w:tcMar>
          </w:tcPr>
          <w:p w14:paraId="1D7CBFD7" w14:textId="77777777" w:rsidR="007E687D" w:rsidRDefault="007E687D" w:rsidP="007E687D">
            <w:pPr>
              <w:pStyle w:val="Brdtextmedindrag"/>
            </w:pPr>
          </w:p>
        </w:tc>
        <w:tc>
          <w:tcPr>
            <w:tcW w:w="2500" w:type="pct"/>
            <w:shd w:val="clear" w:color="auto" w:fill="auto"/>
            <w:tcMar>
              <w:right w:w="0" w:type="dxa"/>
            </w:tcMar>
          </w:tcPr>
          <w:p w14:paraId="55D86522" w14:textId="3A7D8C4C" w:rsidR="007E687D" w:rsidRDefault="00326A5F" w:rsidP="007E687D">
            <w:pPr>
              <w:pStyle w:val="Brdtextmedindrag"/>
            </w:pPr>
            <w:r w:rsidRPr="00A93334">
              <w:rPr>
                <w:i/>
              </w:rPr>
              <w:t>Den som har överträtt ett vites</w:t>
            </w:r>
            <w:r>
              <w:rPr>
                <w:i/>
              </w:rPr>
              <w:softHyphen/>
            </w:r>
            <w:r w:rsidRPr="00A93334">
              <w:rPr>
                <w:i/>
              </w:rPr>
              <w:t>förbud enligt 35 b</w:t>
            </w:r>
            <w:r>
              <w:rPr>
                <w:i/>
              </w:rPr>
              <w:t> </w:t>
            </w:r>
            <w:r w:rsidRPr="00A93334">
              <w:rPr>
                <w:i/>
              </w:rPr>
              <w:t>§ får inte dömas till ansvar för intrång som omfattas av förbudet.</w:t>
            </w:r>
          </w:p>
        </w:tc>
      </w:tr>
      <w:tr w:rsidR="007E687D" w14:paraId="2B03A482" w14:textId="77777777" w:rsidTr="00AE41F9">
        <w:tc>
          <w:tcPr>
            <w:tcW w:w="2500" w:type="pct"/>
            <w:shd w:val="clear" w:color="auto" w:fill="auto"/>
            <w:tcMar>
              <w:left w:w="0" w:type="dxa"/>
            </w:tcMar>
          </w:tcPr>
          <w:p w14:paraId="31C6CE66" w14:textId="7D7C1626" w:rsidR="007E687D" w:rsidRDefault="00326A5F" w:rsidP="007E687D">
            <w:pPr>
              <w:pStyle w:val="Brdtextmedindrag"/>
            </w:pPr>
            <w:r w:rsidRPr="00BC0302">
              <w:t>För försök eller förberedelse till brott enligt första stycket döms till ansv</w:t>
            </w:r>
            <w:r>
              <w:t>ar enligt 23 kap. brottsbalken.</w:t>
            </w:r>
          </w:p>
        </w:tc>
        <w:tc>
          <w:tcPr>
            <w:tcW w:w="2500" w:type="pct"/>
            <w:shd w:val="clear" w:color="auto" w:fill="auto"/>
            <w:tcMar>
              <w:right w:w="0" w:type="dxa"/>
            </w:tcMar>
          </w:tcPr>
          <w:p w14:paraId="32E8E0C5" w14:textId="1C6AA824" w:rsidR="007E687D" w:rsidRDefault="00326A5F" w:rsidP="007E687D">
            <w:pPr>
              <w:pStyle w:val="Brdtextmedindrag"/>
            </w:pPr>
            <w:r w:rsidRPr="00A93334">
              <w:t>För försök eller förberedelse till brott enligt första</w:t>
            </w:r>
            <w:r w:rsidRPr="00A93334">
              <w:rPr>
                <w:i/>
              </w:rPr>
              <w:t xml:space="preserve"> eller andra </w:t>
            </w:r>
            <w:r w:rsidRPr="00A93334">
              <w:t>stycket döms</w:t>
            </w:r>
            <w:r w:rsidRPr="00A93334">
              <w:rPr>
                <w:i/>
              </w:rPr>
              <w:t xml:space="preserve"> det </w:t>
            </w:r>
            <w:r w:rsidRPr="00A93334">
              <w:t>till ansvar enligt 23</w:t>
            </w:r>
            <w:r>
              <w:t> </w:t>
            </w:r>
            <w:r w:rsidRPr="00A93334">
              <w:t>kap. brottsbalken.</w:t>
            </w:r>
            <w:r>
              <w:t xml:space="preserve"> </w:t>
            </w:r>
          </w:p>
        </w:tc>
      </w:tr>
      <w:tr w:rsidR="002273CD" w14:paraId="020944CB" w14:textId="77777777" w:rsidTr="00AE41F9">
        <w:tc>
          <w:tcPr>
            <w:tcW w:w="2500" w:type="pct"/>
            <w:shd w:val="clear" w:color="auto" w:fill="auto"/>
            <w:tcMar>
              <w:left w:w="0" w:type="dxa"/>
            </w:tcMar>
          </w:tcPr>
          <w:p w14:paraId="2739A18F" w14:textId="3FF6B4B3" w:rsidR="002273CD" w:rsidRPr="00BC0302" w:rsidRDefault="002273CD" w:rsidP="007E687D">
            <w:pPr>
              <w:pStyle w:val="Brdtextmedindrag"/>
            </w:pPr>
            <w:r w:rsidRPr="00A93334">
              <w:t xml:space="preserve">Åklagaren får väcka åtal för brott som avses i </w:t>
            </w:r>
            <w:r w:rsidRPr="00182179">
              <w:rPr>
                <w:i/>
              </w:rPr>
              <w:t xml:space="preserve">första eller </w:t>
            </w:r>
            <w:r w:rsidRPr="00951769">
              <w:rPr>
                <w:i/>
              </w:rPr>
              <w:t>andra</w:t>
            </w:r>
            <w:r w:rsidRPr="00182179">
              <w:rPr>
                <w:i/>
              </w:rPr>
              <w:t xml:space="preserve"> stycket </w:t>
            </w:r>
            <w:r w:rsidRPr="00A93334">
              <w:t xml:space="preserve">endast om </w:t>
            </w:r>
            <w:r w:rsidRPr="00A93334">
              <w:rPr>
                <w:i/>
              </w:rPr>
              <w:t xml:space="preserve">målsäganden anger brottet till åtal och </w:t>
            </w:r>
            <w:r w:rsidRPr="0089083D">
              <w:t>åtal</w:t>
            </w:r>
            <w:r w:rsidRPr="00A93334">
              <w:rPr>
                <w:i/>
              </w:rPr>
              <w:t xml:space="preserve"> av särskilda skäl</w:t>
            </w:r>
            <w:r w:rsidRPr="00A93334">
              <w:t xml:space="preserve"> är </w:t>
            </w:r>
            <w:r w:rsidRPr="007E5E37">
              <w:rPr>
                <w:i/>
              </w:rPr>
              <w:t>påkallat</w:t>
            </w:r>
            <w:r w:rsidRPr="00A93334">
              <w:t xml:space="preserve"> från all</w:t>
            </w:r>
            <w:r>
              <w:softHyphen/>
            </w:r>
            <w:r w:rsidRPr="00A93334">
              <w:t>män synpunkt.</w:t>
            </w:r>
          </w:p>
        </w:tc>
        <w:tc>
          <w:tcPr>
            <w:tcW w:w="2500" w:type="pct"/>
            <w:shd w:val="clear" w:color="auto" w:fill="auto"/>
            <w:tcMar>
              <w:right w:w="0" w:type="dxa"/>
            </w:tcMar>
          </w:tcPr>
          <w:p w14:paraId="68F7B5E0" w14:textId="65FE635A" w:rsidR="002273CD" w:rsidRPr="00A93334" w:rsidRDefault="002273CD" w:rsidP="007E687D">
            <w:pPr>
              <w:pStyle w:val="Brdtextmedindrag"/>
            </w:pPr>
            <w:r w:rsidRPr="003A1416">
              <w:t xml:space="preserve">Åklagaren får väcka åtal för brott som avses i </w:t>
            </w:r>
            <w:r w:rsidRPr="00182179">
              <w:rPr>
                <w:i/>
              </w:rPr>
              <w:t>denna paragraf</w:t>
            </w:r>
            <w:r w:rsidRPr="003A1416">
              <w:t xml:space="preserve"> endast om åtal är </w:t>
            </w:r>
            <w:r>
              <w:rPr>
                <w:i/>
              </w:rPr>
              <w:t>motiverat</w:t>
            </w:r>
            <w:r w:rsidRPr="003A1416">
              <w:t xml:space="preserve"> från allmän synpunkt</w:t>
            </w:r>
            <w:r>
              <w:t>.</w:t>
            </w:r>
          </w:p>
        </w:tc>
      </w:tr>
    </w:tbl>
    <w:p w14:paraId="0B860F87" w14:textId="77777777" w:rsidR="007E687D" w:rsidRPr="00811E52" w:rsidRDefault="00326A5F" w:rsidP="00811E52">
      <w:pPr>
        <w:pStyle w:val="Slutstreck"/>
      </w:pPr>
      <w:r w:rsidRPr="00811E52">
        <w:lastRenderedPageBreak/>
        <w:t>                      </w:t>
      </w:r>
    </w:p>
    <w:p w14:paraId="310E7527" w14:textId="37BC771C" w:rsidR="007E687D" w:rsidRDefault="00326A5F" w:rsidP="007E687D">
      <w:pPr>
        <w:pStyle w:val="Brdtextmedindrag"/>
      </w:pPr>
      <w:r w:rsidRPr="005742CB">
        <w:t>Denna lag träder i kraft den 1 september 2020.</w:t>
      </w:r>
    </w:p>
    <w:p w14:paraId="4C2D716C" w14:textId="77777777" w:rsidR="007E687D" w:rsidRDefault="007E687D" w:rsidP="007E687D">
      <w:pPr>
        <w:pStyle w:val="Brdtextmedindrag"/>
        <w:sectPr w:rsidR="007E687D" w:rsidSect="007E687D">
          <w:headerReference w:type="even" r:id="rId139"/>
          <w:headerReference w:type="default" r:id="rId140"/>
          <w:footerReference w:type="even" r:id="rId141"/>
          <w:footerReference w:type="default" r:id="rId142"/>
          <w:footerReference w:type="first" r:id="rId143"/>
          <w:footnotePr>
            <w:numRestart w:val="eachSect"/>
          </w:footnotePr>
          <w:pgSz w:w="9356" w:h="13721" w:code="9"/>
          <w:pgMar w:top="794" w:right="2438" w:bottom="1191" w:left="1021" w:header="0" w:footer="709" w:gutter="0"/>
          <w:cols w:space="708"/>
          <w:docGrid w:linePitch="360"/>
        </w:sectPr>
      </w:pPr>
    </w:p>
    <w:p w14:paraId="066528BC" w14:textId="71D8685F" w:rsidR="007E687D" w:rsidRDefault="00326A5F" w:rsidP="0060324D">
      <w:pPr>
        <w:pStyle w:val="Rubrik2utannumrering"/>
        <w:spacing w:before="0"/>
      </w:pPr>
      <w:bookmarkStart w:id="126" w:name="_Toc34297804"/>
      <w:r>
        <w:lastRenderedPageBreak/>
        <w:t>Förslag till lag om ändring i lagen (1992:1685) om skydd för kretsmönster för halvledar</w:t>
      </w:r>
      <w:r>
        <w:softHyphen/>
        <w:t>produkter</w:t>
      </w:r>
      <w:bookmarkEnd w:id="126"/>
    </w:p>
    <w:p w14:paraId="0B1433D6" w14:textId="75BAFCB2" w:rsidR="007E687D" w:rsidRDefault="00326A5F" w:rsidP="007E687D">
      <w:pPr>
        <w:pStyle w:val="Brdtextmedindrag"/>
        <w:ind w:firstLine="0"/>
      </w:pPr>
      <w:r>
        <w:t>Härigenom föreskrivs att 9 </w:t>
      </w:r>
      <w:r w:rsidRPr="004C6B39">
        <w:t xml:space="preserve">§ </w:t>
      </w:r>
      <w:r>
        <w:t>lagen (1992:1685</w:t>
      </w:r>
      <w:r w:rsidRPr="004D5D71">
        <w:t>)</w:t>
      </w:r>
      <w:r w:rsidRPr="004C6B39">
        <w:t xml:space="preserve"> </w:t>
      </w:r>
      <w:r>
        <w:t>om skydd för krets</w:t>
      </w:r>
      <w:r>
        <w:softHyphen/>
        <w:t xml:space="preserve">mönster för halvledarprodukter </w:t>
      </w:r>
      <w:r w:rsidRPr="004C6B39">
        <w:t>ska ha följande lydelse.</w:t>
      </w:r>
    </w:p>
    <w:p w14:paraId="217D2E9A" w14:textId="77777777" w:rsidR="007E687D" w:rsidRDefault="007E687D" w:rsidP="007E687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360BBA8E" w14:textId="77777777" w:rsidTr="00AE41F9">
        <w:tc>
          <w:tcPr>
            <w:tcW w:w="2500" w:type="pct"/>
            <w:shd w:val="clear" w:color="auto" w:fill="auto"/>
            <w:tcMar>
              <w:left w:w="0" w:type="dxa"/>
            </w:tcMar>
          </w:tcPr>
          <w:p w14:paraId="21154015"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474826F7" w14:textId="77777777" w:rsidR="007E687D" w:rsidRPr="005B0E77" w:rsidRDefault="00326A5F" w:rsidP="007E687D">
            <w:pPr>
              <w:pStyle w:val="Brdtext"/>
              <w:rPr>
                <w:i/>
              </w:rPr>
            </w:pPr>
            <w:r w:rsidRPr="005B0E77">
              <w:rPr>
                <w:i/>
              </w:rPr>
              <w:t>Föreslagen lydelse</w:t>
            </w:r>
          </w:p>
        </w:tc>
      </w:tr>
    </w:tbl>
    <w:p w14:paraId="3B84EE69" w14:textId="77777777" w:rsidR="007E687D" w:rsidRDefault="007E687D" w:rsidP="007E687D">
      <w:pPr>
        <w:pStyle w:val="Brdtext"/>
        <w:jc w:val="center"/>
      </w:pPr>
    </w:p>
    <w:p w14:paraId="6599C6A3" w14:textId="5A71A030" w:rsidR="007E687D" w:rsidRDefault="00326A5F" w:rsidP="007E687D">
      <w:pPr>
        <w:pStyle w:val="Brdtext"/>
        <w:jc w:val="center"/>
      </w:pPr>
      <w:r>
        <w:t>9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7E687D" w14:paraId="258FB259" w14:textId="77777777" w:rsidTr="00AE41F9">
        <w:tc>
          <w:tcPr>
            <w:tcW w:w="2500" w:type="pct"/>
            <w:shd w:val="clear" w:color="auto" w:fill="auto"/>
            <w:tcMar>
              <w:left w:w="0" w:type="dxa"/>
            </w:tcMar>
          </w:tcPr>
          <w:p w14:paraId="57664E14" w14:textId="71C29182" w:rsidR="007E687D" w:rsidRDefault="00326A5F" w:rsidP="007E687D">
            <w:pPr>
              <w:pStyle w:val="Brdtextmedindrag"/>
            </w:pPr>
            <w:r w:rsidRPr="007E5E37">
              <w:t>Den som</w:t>
            </w:r>
            <w:r w:rsidRPr="00E648B3">
              <w:t xml:space="preserve"> </w:t>
            </w:r>
            <w:r w:rsidRPr="00344B6A">
              <w:t>uppsåtligen eller av grov oaktsamhet</w:t>
            </w:r>
            <w:r w:rsidRPr="00E648B3">
              <w:t xml:space="preserve"> vidtar en åtgärd som innebär intrång i rätte</w:t>
            </w:r>
            <w:r>
              <w:t>n enligt 2 </w:t>
            </w:r>
            <w:r w:rsidRPr="00E648B3">
              <w:t xml:space="preserve">§ </w:t>
            </w:r>
            <w:r w:rsidRPr="007E5E37">
              <w:t xml:space="preserve">döms </w:t>
            </w:r>
            <w:r w:rsidRPr="00E648B3">
              <w:t xml:space="preserve">till böter eller fängelse i högst två år. </w:t>
            </w:r>
            <w:r w:rsidRPr="00E648B3">
              <w:rPr>
                <w:i/>
              </w:rPr>
              <w:t>Den som har överträtt ett vitesförbud enligt 9 b</w:t>
            </w:r>
            <w:r>
              <w:rPr>
                <w:i/>
              </w:rPr>
              <w:t> </w:t>
            </w:r>
            <w:r w:rsidRPr="00E648B3">
              <w:rPr>
                <w:i/>
              </w:rPr>
              <w:t>§ får inte dömas till ansvar för intrång som omfattas av förbudet.</w:t>
            </w:r>
          </w:p>
        </w:tc>
        <w:tc>
          <w:tcPr>
            <w:tcW w:w="2500" w:type="pct"/>
            <w:shd w:val="clear" w:color="auto" w:fill="auto"/>
            <w:tcMar>
              <w:right w:w="0" w:type="dxa"/>
            </w:tcMar>
          </w:tcPr>
          <w:p w14:paraId="0ACE4091" w14:textId="50550D14" w:rsidR="007E687D" w:rsidRDefault="00326A5F" w:rsidP="007E687D">
            <w:pPr>
              <w:pStyle w:val="Brdtextmedindrag"/>
            </w:pPr>
            <w:r w:rsidRPr="007E5E37">
              <w:t>Den som</w:t>
            </w:r>
            <w:r w:rsidRPr="00E648B3">
              <w:t xml:space="preserve"> </w:t>
            </w:r>
            <w:r>
              <w:t xml:space="preserve">uppsåtligen eller av grov oaktsamhet </w:t>
            </w:r>
            <w:r w:rsidRPr="00E648B3">
              <w:t>vidtar en åtgärd som in</w:t>
            </w:r>
            <w:r>
              <w:t>nebär intrång i rätten enligt 2 </w:t>
            </w:r>
            <w:r w:rsidRPr="00E648B3">
              <w:t>§</w:t>
            </w:r>
            <w:r w:rsidRPr="00BD3A73">
              <w:rPr>
                <w:i/>
              </w:rPr>
              <w:t xml:space="preserve"> </w:t>
            </w:r>
            <w:r w:rsidRPr="007E5E37">
              <w:t>döms</w:t>
            </w:r>
            <w:r>
              <w:t xml:space="preserve"> </w:t>
            </w:r>
            <w:r w:rsidRPr="00AE6941">
              <w:rPr>
                <w:i/>
                <w:iCs/>
              </w:rPr>
              <w:t>för</w:t>
            </w:r>
            <w:r w:rsidRPr="00E648B3">
              <w:rPr>
                <w:i/>
              </w:rPr>
              <w:t xml:space="preserve"> </w:t>
            </w:r>
            <w:r w:rsidRPr="00E648B3">
              <w:rPr>
                <w:i/>
                <w:u w:val="single"/>
              </w:rPr>
              <w:t>kretsmönsterbrott</w:t>
            </w:r>
            <w:r w:rsidRPr="00E648B3">
              <w:t xml:space="preserve"> till böter eller fängelse i högst två år.</w:t>
            </w:r>
          </w:p>
        </w:tc>
      </w:tr>
      <w:tr w:rsidR="007E687D" w14:paraId="78CF4D75" w14:textId="77777777" w:rsidTr="00AE41F9">
        <w:tc>
          <w:tcPr>
            <w:tcW w:w="2500" w:type="pct"/>
            <w:shd w:val="clear" w:color="auto" w:fill="auto"/>
            <w:tcMar>
              <w:left w:w="0" w:type="dxa"/>
            </w:tcMar>
          </w:tcPr>
          <w:p w14:paraId="35213D11" w14:textId="77777777" w:rsidR="007E687D" w:rsidRDefault="007E687D" w:rsidP="007E687D">
            <w:pPr>
              <w:pStyle w:val="Brdtextmedindrag"/>
            </w:pPr>
          </w:p>
        </w:tc>
        <w:tc>
          <w:tcPr>
            <w:tcW w:w="2500" w:type="pct"/>
            <w:shd w:val="clear" w:color="auto" w:fill="auto"/>
            <w:tcMar>
              <w:right w:w="0" w:type="dxa"/>
            </w:tcMar>
          </w:tcPr>
          <w:p w14:paraId="69E3A4FC" w14:textId="77777777" w:rsidR="007E687D" w:rsidRPr="00157D5A" w:rsidRDefault="00326A5F" w:rsidP="007E687D">
            <w:pPr>
              <w:pStyle w:val="Brdtextmedindrag"/>
              <w:rPr>
                <w:i/>
              </w:rPr>
            </w:pPr>
            <w:r w:rsidRPr="00E648B3">
              <w:rPr>
                <w:i/>
              </w:rPr>
              <w:t xml:space="preserve">Om brottet begåtts uppsåtligen och är att anse som grovt, döms för </w:t>
            </w:r>
            <w:r w:rsidRPr="00E648B3">
              <w:rPr>
                <w:i/>
                <w:u w:val="single"/>
              </w:rPr>
              <w:t>grovt kretsmönsterbrott</w:t>
            </w:r>
            <w:r w:rsidRPr="00E648B3">
              <w:rPr>
                <w:i/>
              </w:rPr>
              <w:t xml:space="preserve"> till fäng</w:t>
            </w:r>
            <w:r>
              <w:rPr>
                <w:i/>
              </w:rPr>
              <w:softHyphen/>
            </w:r>
            <w:r w:rsidRPr="00E648B3">
              <w:rPr>
                <w:i/>
              </w:rPr>
              <w:t xml:space="preserve">else i lägst sex månader och högst sex år. </w:t>
            </w:r>
            <w:r w:rsidRPr="00157D5A">
              <w:rPr>
                <w:i/>
              </w:rPr>
              <w:t xml:space="preserve">Vid bedömningen av om brottet är grovt ska det särskilt beaktas om gärningen </w:t>
            </w:r>
          </w:p>
          <w:p w14:paraId="5D3D46E4" w14:textId="77777777" w:rsidR="007E687D" w:rsidRPr="00157D5A" w:rsidRDefault="00326A5F" w:rsidP="007E687D">
            <w:pPr>
              <w:pStyle w:val="Brdtextmedindrag"/>
              <w:rPr>
                <w:i/>
              </w:rPr>
            </w:pPr>
            <w:r w:rsidRPr="00157D5A">
              <w:rPr>
                <w:i/>
              </w:rPr>
              <w:t>1. </w:t>
            </w:r>
            <w:r>
              <w:rPr>
                <w:i/>
              </w:rPr>
              <w:t xml:space="preserve">har </w:t>
            </w:r>
            <w:r w:rsidRPr="00157D5A">
              <w:rPr>
                <w:i/>
              </w:rPr>
              <w:t>föregåtts av särskild plane</w:t>
            </w:r>
            <w:r w:rsidRPr="00157D5A">
              <w:rPr>
                <w:i/>
              </w:rPr>
              <w:softHyphen/>
              <w:t>ring,</w:t>
            </w:r>
          </w:p>
          <w:p w14:paraId="12D56F86" w14:textId="77777777" w:rsidR="007E687D" w:rsidRPr="00157D5A" w:rsidRDefault="00326A5F" w:rsidP="007E687D">
            <w:pPr>
              <w:pStyle w:val="Brdtextmedindrag"/>
              <w:rPr>
                <w:i/>
              </w:rPr>
            </w:pPr>
            <w:r w:rsidRPr="00157D5A">
              <w:rPr>
                <w:i/>
              </w:rPr>
              <w:t>2. </w:t>
            </w:r>
            <w:r>
              <w:rPr>
                <w:i/>
              </w:rPr>
              <w:t xml:space="preserve">har </w:t>
            </w:r>
            <w:r w:rsidRPr="00157D5A">
              <w:rPr>
                <w:i/>
              </w:rPr>
              <w:t>utgjort</w:t>
            </w:r>
            <w:r w:rsidRPr="00157D5A">
              <w:t xml:space="preserve"> </w:t>
            </w:r>
            <w:r w:rsidRPr="00157D5A">
              <w:rPr>
                <w:i/>
              </w:rPr>
              <w:t>ett led i en brotts</w:t>
            </w:r>
            <w:r>
              <w:rPr>
                <w:i/>
              </w:rPr>
              <w:softHyphen/>
            </w:r>
            <w:r w:rsidRPr="00157D5A">
              <w:rPr>
                <w:i/>
              </w:rPr>
              <w:t>lighet som utövats i organiserad form,</w:t>
            </w:r>
          </w:p>
          <w:p w14:paraId="2124213A" w14:textId="77777777" w:rsidR="007E687D" w:rsidRPr="00157D5A" w:rsidRDefault="00326A5F" w:rsidP="007E687D">
            <w:pPr>
              <w:pStyle w:val="Brdtextmedindrag"/>
              <w:rPr>
                <w:i/>
              </w:rPr>
            </w:pPr>
            <w:r w:rsidRPr="00157D5A">
              <w:rPr>
                <w:i/>
              </w:rPr>
              <w:t>3. </w:t>
            </w:r>
            <w:r>
              <w:rPr>
                <w:i/>
              </w:rPr>
              <w:t xml:space="preserve">har </w:t>
            </w:r>
            <w:r w:rsidRPr="00157D5A">
              <w:rPr>
                <w:i/>
              </w:rPr>
              <w:t>varit av större omfattning, eller</w:t>
            </w:r>
          </w:p>
          <w:p w14:paraId="57307397" w14:textId="021B74BB" w:rsidR="007E687D" w:rsidRDefault="00326A5F" w:rsidP="007E687D">
            <w:pPr>
              <w:pStyle w:val="Brdtextmedindrag"/>
            </w:pPr>
            <w:r w:rsidRPr="00157D5A">
              <w:rPr>
                <w:i/>
              </w:rPr>
              <w:t>4. annars har varit av särskilt farlig art.</w:t>
            </w:r>
          </w:p>
        </w:tc>
      </w:tr>
      <w:tr w:rsidR="007E687D" w14:paraId="6E286ADF" w14:textId="77777777" w:rsidTr="00AE41F9">
        <w:tc>
          <w:tcPr>
            <w:tcW w:w="2500" w:type="pct"/>
            <w:shd w:val="clear" w:color="auto" w:fill="auto"/>
            <w:tcMar>
              <w:left w:w="0" w:type="dxa"/>
            </w:tcMar>
          </w:tcPr>
          <w:p w14:paraId="18851783" w14:textId="77777777" w:rsidR="007E687D" w:rsidRDefault="007E687D" w:rsidP="007E687D">
            <w:pPr>
              <w:pStyle w:val="Brdtextmedindrag"/>
            </w:pPr>
          </w:p>
        </w:tc>
        <w:tc>
          <w:tcPr>
            <w:tcW w:w="2500" w:type="pct"/>
            <w:shd w:val="clear" w:color="auto" w:fill="auto"/>
            <w:tcMar>
              <w:right w:w="0" w:type="dxa"/>
            </w:tcMar>
          </w:tcPr>
          <w:p w14:paraId="44E3B1CA" w14:textId="7259E86C" w:rsidR="007E687D" w:rsidRDefault="00326A5F" w:rsidP="007E687D">
            <w:pPr>
              <w:pStyle w:val="Brdtextmedindrag"/>
            </w:pPr>
            <w:r w:rsidRPr="00E648B3">
              <w:rPr>
                <w:i/>
              </w:rPr>
              <w:t>Den som har överträtt ett vites</w:t>
            </w:r>
            <w:r>
              <w:rPr>
                <w:i/>
              </w:rPr>
              <w:softHyphen/>
            </w:r>
            <w:r w:rsidRPr="00E648B3">
              <w:rPr>
                <w:i/>
              </w:rPr>
              <w:t>förbud enligt 9 b</w:t>
            </w:r>
            <w:r>
              <w:rPr>
                <w:i/>
              </w:rPr>
              <w:t> </w:t>
            </w:r>
            <w:r w:rsidRPr="00E648B3">
              <w:rPr>
                <w:i/>
              </w:rPr>
              <w:t>§ får inte dömas till ansvar för intrång som omfattas av förbudet.</w:t>
            </w:r>
          </w:p>
        </w:tc>
      </w:tr>
      <w:tr w:rsidR="007E687D" w14:paraId="3A99E4CC" w14:textId="77777777" w:rsidTr="00AE41F9">
        <w:tc>
          <w:tcPr>
            <w:tcW w:w="2500" w:type="pct"/>
            <w:shd w:val="clear" w:color="auto" w:fill="auto"/>
            <w:tcMar>
              <w:left w:w="0" w:type="dxa"/>
            </w:tcMar>
          </w:tcPr>
          <w:p w14:paraId="21BDA445" w14:textId="7E3663CE" w:rsidR="007E687D" w:rsidRDefault="00326A5F" w:rsidP="007E687D">
            <w:pPr>
              <w:pStyle w:val="Brdtextmedindrag"/>
            </w:pPr>
            <w:r w:rsidRPr="00E648B3">
              <w:t>För försök eller förberedelse till brott enligt första stycket döms till ansvar enligt 23</w:t>
            </w:r>
            <w:r>
              <w:t> </w:t>
            </w:r>
            <w:r w:rsidRPr="00E648B3">
              <w:t>kap. brottsbalken</w:t>
            </w:r>
            <w:r>
              <w:t>.</w:t>
            </w:r>
          </w:p>
        </w:tc>
        <w:tc>
          <w:tcPr>
            <w:tcW w:w="2500" w:type="pct"/>
            <w:shd w:val="clear" w:color="auto" w:fill="auto"/>
            <w:tcMar>
              <w:right w:w="0" w:type="dxa"/>
            </w:tcMar>
          </w:tcPr>
          <w:p w14:paraId="0353A2D1" w14:textId="079FCE40" w:rsidR="007E687D" w:rsidRDefault="00326A5F" w:rsidP="007E687D">
            <w:pPr>
              <w:pStyle w:val="Brdtextmedindrag"/>
            </w:pPr>
            <w:r w:rsidRPr="00E648B3">
              <w:t xml:space="preserve">För försök eller förberedelse till brott enligt första </w:t>
            </w:r>
            <w:r w:rsidRPr="00E648B3">
              <w:rPr>
                <w:i/>
              </w:rPr>
              <w:t>eller andra</w:t>
            </w:r>
            <w:r w:rsidRPr="00E648B3">
              <w:t xml:space="preserve"> stycket döms </w:t>
            </w:r>
            <w:r w:rsidRPr="00E648B3">
              <w:rPr>
                <w:i/>
              </w:rPr>
              <w:t>det</w:t>
            </w:r>
            <w:r>
              <w:t xml:space="preserve"> till ansvar enligt 23 </w:t>
            </w:r>
            <w:r w:rsidRPr="00E648B3">
              <w:t>kap. brottsbalken.</w:t>
            </w:r>
            <w:r>
              <w:t xml:space="preserve"> </w:t>
            </w:r>
          </w:p>
        </w:tc>
      </w:tr>
      <w:tr w:rsidR="007E687D" w14:paraId="232BB192" w14:textId="77777777" w:rsidTr="00AE41F9">
        <w:tc>
          <w:tcPr>
            <w:tcW w:w="2500" w:type="pct"/>
            <w:shd w:val="clear" w:color="auto" w:fill="auto"/>
            <w:tcMar>
              <w:left w:w="0" w:type="dxa"/>
            </w:tcMar>
          </w:tcPr>
          <w:p w14:paraId="1300A83B" w14:textId="77777777" w:rsidR="007E687D" w:rsidRDefault="00326A5F" w:rsidP="007E687D">
            <w:pPr>
              <w:pStyle w:val="Brdtextmedindrag"/>
            </w:pPr>
            <w:r w:rsidRPr="00E648B3">
              <w:rPr>
                <w:i/>
              </w:rPr>
              <w:t>Åklagare</w:t>
            </w:r>
            <w:r w:rsidRPr="00E648B3">
              <w:t xml:space="preserve"> får väcka åtal för brott </w:t>
            </w:r>
            <w:r w:rsidRPr="00E648B3">
              <w:rPr>
                <w:i/>
              </w:rPr>
              <w:t>enligt första eller andra stycket</w:t>
            </w:r>
            <w:r w:rsidRPr="00E648B3">
              <w:t xml:space="preserve"> endast om </w:t>
            </w:r>
            <w:r w:rsidRPr="00E648B3">
              <w:rPr>
                <w:i/>
              </w:rPr>
              <w:t>målsäganden</w:t>
            </w:r>
            <w:r w:rsidRPr="00E648B3">
              <w:t xml:space="preserve"> </w:t>
            </w:r>
            <w:r w:rsidRPr="00E648B3">
              <w:rPr>
                <w:i/>
              </w:rPr>
              <w:t xml:space="preserve">anger brottet till åtal eller </w:t>
            </w:r>
            <w:r w:rsidRPr="00E648B3">
              <w:t xml:space="preserve">åtal är </w:t>
            </w:r>
            <w:r w:rsidRPr="007E5E37">
              <w:rPr>
                <w:i/>
              </w:rPr>
              <w:t xml:space="preserve">påkallat </w:t>
            </w:r>
            <w:r w:rsidRPr="00E648B3">
              <w:t>från allmän synpunkt.</w:t>
            </w:r>
          </w:p>
          <w:p w14:paraId="70A6618B" w14:textId="7A330982" w:rsidR="0060324D" w:rsidRDefault="0060324D" w:rsidP="007E687D">
            <w:pPr>
              <w:pStyle w:val="Brdtextmedindrag"/>
            </w:pPr>
          </w:p>
        </w:tc>
        <w:tc>
          <w:tcPr>
            <w:tcW w:w="2500" w:type="pct"/>
            <w:shd w:val="clear" w:color="auto" w:fill="auto"/>
            <w:tcMar>
              <w:right w:w="0" w:type="dxa"/>
            </w:tcMar>
          </w:tcPr>
          <w:p w14:paraId="39F911C6" w14:textId="6A36D7F7" w:rsidR="007E687D" w:rsidRDefault="00326A5F" w:rsidP="007E687D">
            <w:pPr>
              <w:pStyle w:val="Brdtextmedindrag"/>
            </w:pPr>
            <w:r w:rsidRPr="00E648B3">
              <w:rPr>
                <w:i/>
              </w:rPr>
              <w:t>Åklagaren</w:t>
            </w:r>
            <w:r w:rsidRPr="00E648B3">
              <w:t xml:space="preserve"> får väcka åtal för brott endast om åtal är </w:t>
            </w:r>
            <w:r w:rsidRPr="007E5E37">
              <w:rPr>
                <w:i/>
              </w:rPr>
              <w:t>motiverat</w:t>
            </w:r>
            <w:r w:rsidRPr="00E648B3">
              <w:t xml:space="preserve"> från allmän synpunkt.</w:t>
            </w:r>
          </w:p>
        </w:tc>
      </w:tr>
    </w:tbl>
    <w:p w14:paraId="697FFD7E" w14:textId="77777777" w:rsidR="007E687D" w:rsidRPr="00811E52" w:rsidRDefault="00326A5F" w:rsidP="00811E52">
      <w:pPr>
        <w:pStyle w:val="Slutstreck"/>
      </w:pPr>
      <w:r w:rsidRPr="00811E52">
        <w:lastRenderedPageBreak/>
        <w:t>                      </w:t>
      </w:r>
    </w:p>
    <w:p w14:paraId="6E2CC14F" w14:textId="2185F47F" w:rsidR="007E687D" w:rsidRDefault="00326A5F" w:rsidP="007E687D">
      <w:pPr>
        <w:pStyle w:val="Brdtextmedindrag"/>
      </w:pPr>
      <w:r w:rsidRPr="0093002B">
        <w:t>Denna lag träder i kraft den 1 september 2020.</w:t>
      </w:r>
    </w:p>
    <w:p w14:paraId="2B016823" w14:textId="7004D503" w:rsidR="007E687D" w:rsidRDefault="007E687D" w:rsidP="007E687D">
      <w:pPr>
        <w:pStyle w:val="Brdtextmedindrag"/>
      </w:pPr>
    </w:p>
    <w:p w14:paraId="47C7E0E0" w14:textId="77777777" w:rsidR="007E687D" w:rsidRDefault="007E687D" w:rsidP="007E687D">
      <w:pPr>
        <w:pStyle w:val="Brdtextmedindrag"/>
        <w:sectPr w:rsidR="007E687D" w:rsidSect="007E687D">
          <w:headerReference w:type="even" r:id="rId144"/>
          <w:headerReference w:type="default" r:id="rId145"/>
          <w:footerReference w:type="even" r:id="rId146"/>
          <w:footerReference w:type="default" r:id="rId147"/>
          <w:footerReference w:type="first" r:id="rId148"/>
          <w:footnotePr>
            <w:numRestart w:val="eachSect"/>
          </w:footnotePr>
          <w:pgSz w:w="9356" w:h="13721" w:code="9"/>
          <w:pgMar w:top="794" w:right="2438" w:bottom="1191" w:left="1021" w:header="0" w:footer="709" w:gutter="0"/>
          <w:cols w:space="708"/>
          <w:docGrid w:linePitch="360"/>
        </w:sectPr>
      </w:pPr>
    </w:p>
    <w:p w14:paraId="693464E5" w14:textId="1A0F90DE" w:rsidR="007E687D" w:rsidRDefault="00326A5F" w:rsidP="0060324D">
      <w:pPr>
        <w:pStyle w:val="Rubrik2utannumrering"/>
        <w:spacing w:before="0"/>
      </w:pPr>
      <w:bookmarkStart w:id="127" w:name="_Toc34297805"/>
      <w:r>
        <w:lastRenderedPageBreak/>
        <w:t>Förslag till lag om ändring i växtförädlarrättslagen (1997:306)</w:t>
      </w:r>
      <w:bookmarkEnd w:id="127"/>
    </w:p>
    <w:p w14:paraId="18438704" w14:textId="77777777" w:rsidR="007E687D" w:rsidRDefault="00326A5F" w:rsidP="007E687D">
      <w:pPr>
        <w:pStyle w:val="Brdtextmedindrag"/>
        <w:ind w:firstLine="0"/>
      </w:pPr>
      <w:r>
        <w:t>Härigenom föreskrivs att 9 kap. 1 </w:t>
      </w:r>
      <w:r w:rsidRPr="004C6B39">
        <w:t>§ växtförädlarrättslagen (1997:306)</w:t>
      </w:r>
      <w:r>
        <w:t xml:space="preserve"> </w:t>
      </w:r>
      <w:r w:rsidRPr="004C6B39">
        <w:t>ska ha följande lydelse.</w:t>
      </w:r>
    </w:p>
    <w:p w14:paraId="623548CC" w14:textId="719F760C" w:rsidR="007E687D" w:rsidRDefault="007E687D" w:rsidP="007E687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2D1E0C57" w14:textId="77777777" w:rsidTr="00AE41F9">
        <w:tc>
          <w:tcPr>
            <w:tcW w:w="2500" w:type="pct"/>
            <w:shd w:val="clear" w:color="auto" w:fill="auto"/>
            <w:tcMar>
              <w:left w:w="0" w:type="dxa"/>
            </w:tcMar>
          </w:tcPr>
          <w:p w14:paraId="1AFF94CA"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59FBD4C2" w14:textId="77777777" w:rsidR="007E687D" w:rsidRPr="005B0E77" w:rsidRDefault="00326A5F" w:rsidP="007E687D">
            <w:pPr>
              <w:pStyle w:val="Brdtext"/>
              <w:rPr>
                <w:i/>
              </w:rPr>
            </w:pPr>
            <w:r w:rsidRPr="005B0E77">
              <w:rPr>
                <w:i/>
              </w:rPr>
              <w:t>Föreslagen lydelse</w:t>
            </w:r>
          </w:p>
        </w:tc>
      </w:tr>
    </w:tbl>
    <w:p w14:paraId="74CC34BA" w14:textId="222BEC1C" w:rsidR="007E687D" w:rsidRDefault="00326A5F" w:rsidP="007E687D">
      <w:pPr>
        <w:pStyle w:val="Brdtext"/>
        <w:spacing w:before="230"/>
        <w:jc w:val="center"/>
        <w:rPr>
          <w:b/>
        </w:rPr>
      </w:pPr>
      <w:r>
        <w:rPr>
          <w:b/>
        </w:rPr>
        <w:t>9 kap.</w:t>
      </w:r>
    </w:p>
    <w:p w14:paraId="590FBC94" w14:textId="5A181EB4" w:rsidR="007E687D" w:rsidRDefault="00326A5F" w:rsidP="007E687D">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3A4914E5" w14:textId="77777777" w:rsidTr="00AE41F9">
        <w:tc>
          <w:tcPr>
            <w:tcW w:w="2500" w:type="pct"/>
            <w:shd w:val="clear" w:color="auto" w:fill="auto"/>
            <w:tcMar>
              <w:left w:w="0" w:type="dxa"/>
            </w:tcMar>
          </w:tcPr>
          <w:p w14:paraId="4BC26117" w14:textId="40A6E1FE" w:rsidR="007E687D" w:rsidRDefault="00326A5F" w:rsidP="007E687D">
            <w:pPr>
              <w:pStyle w:val="Brdtextmedindrag"/>
            </w:pPr>
            <w:r w:rsidRPr="007E5E37">
              <w:t>Den som</w:t>
            </w:r>
            <w:r w:rsidRPr="00276F6B">
              <w:t xml:space="preserve"> </w:t>
            </w:r>
            <w:r w:rsidRPr="00344B6A">
              <w:t>uppsåtligen eller av grov oaktsamhet gör</w:t>
            </w:r>
            <w:r w:rsidRPr="00276F6B">
              <w:t xml:space="preserve"> intrång i en växtförädlarrätt </w:t>
            </w:r>
            <w:r w:rsidRPr="007E5E37">
              <w:t xml:space="preserve">döms </w:t>
            </w:r>
            <w:r w:rsidRPr="00AE6941">
              <w:t>till böter eller fängelse i högst två år.</w:t>
            </w:r>
            <w:r w:rsidRPr="00276F6B">
              <w:t xml:space="preserve"> </w:t>
            </w:r>
            <w:r w:rsidRPr="00276F6B">
              <w:rPr>
                <w:i/>
              </w:rPr>
              <w:t>Den som har öve</w:t>
            </w:r>
            <w:r>
              <w:rPr>
                <w:i/>
              </w:rPr>
              <w:t>rträtt ett vitesförbud enligt 2 </w:t>
            </w:r>
            <w:r w:rsidRPr="00276F6B">
              <w:rPr>
                <w:i/>
              </w:rPr>
              <w:t>§ får inte dömas till ansvar för intrång som omfattas av förbudet.</w:t>
            </w:r>
          </w:p>
        </w:tc>
        <w:tc>
          <w:tcPr>
            <w:tcW w:w="2500" w:type="pct"/>
            <w:shd w:val="clear" w:color="auto" w:fill="auto"/>
            <w:tcMar>
              <w:right w:w="0" w:type="dxa"/>
            </w:tcMar>
          </w:tcPr>
          <w:p w14:paraId="5D38A4DD" w14:textId="77777777" w:rsidR="007E687D" w:rsidRDefault="00326A5F" w:rsidP="007E687D">
            <w:pPr>
              <w:pStyle w:val="Brdtextmedindrag"/>
            </w:pPr>
            <w:r w:rsidRPr="00AE6941">
              <w:t>Den som</w:t>
            </w:r>
            <w:r>
              <w:t xml:space="preserve"> </w:t>
            </w:r>
            <w:bookmarkStart w:id="128" w:name="_Hlk31640728"/>
            <w:r>
              <w:t>uppsåtligen eller av grov oaktsamhet</w:t>
            </w:r>
            <w:bookmarkEnd w:id="128"/>
            <w:r>
              <w:t xml:space="preserve"> gör intrång i en växtförädlarrätt </w:t>
            </w:r>
            <w:r w:rsidRPr="00AE6941">
              <w:t>döms</w:t>
            </w:r>
            <w:r>
              <w:t xml:space="preserve"> </w:t>
            </w:r>
            <w:r w:rsidRPr="00AE6941">
              <w:rPr>
                <w:i/>
                <w:iCs/>
              </w:rPr>
              <w:t xml:space="preserve">för </w:t>
            </w:r>
            <w:r w:rsidRPr="00276F6B">
              <w:rPr>
                <w:i/>
                <w:u w:val="single"/>
              </w:rPr>
              <w:t>växt</w:t>
            </w:r>
            <w:r>
              <w:rPr>
                <w:i/>
                <w:u w:val="single"/>
              </w:rPr>
              <w:softHyphen/>
            </w:r>
            <w:r w:rsidRPr="00276F6B">
              <w:rPr>
                <w:i/>
                <w:u w:val="single"/>
              </w:rPr>
              <w:t>förädlar</w:t>
            </w:r>
            <w:r>
              <w:rPr>
                <w:i/>
                <w:u w:val="single"/>
              </w:rPr>
              <w:softHyphen/>
            </w:r>
            <w:r w:rsidRPr="00276F6B">
              <w:rPr>
                <w:i/>
                <w:u w:val="single"/>
              </w:rPr>
              <w:t>rätts</w:t>
            </w:r>
            <w:r>
              <w:rPr>
                <w:i/>
                <w:u w:val="single"/>
              </w:rPr>
              <w:softHyphen/>
            </w:r>
            <w:r w:rsidRPr="00276F6B">
              <w:rPr>
                <w:i/>
                <w:u w:val="single"/>
              </w:rPr>
              <w:t>brott</w:t>
            </w:r>
            <w:r>
              <w:t xml:space="preserve"> till böter eller fäng</w:t>
            </w:r>
            <w:r w:rsidRPr="001770F0">
              <w:t>else i högst två år.</w:t>
            </w:r>
          </w:p>
          <w:p w14:paraId="61199916" w14:textId="77777777" w:rsidR="007E687D" w:rsidRDefault="007E687D" w:rsidP="007E687D">
            <w:pPr>
              <w:pStyle w:val="Brdtextmedindrag"/>
            </w:pPr>
          </w:p>
          <w:p w14:paraId="2E12C2ED" w14:textId="77777777" w:rsidR="007E687D" w:rsidRDefault="007E687D" w:rsidP="007E687D">
            <w:pPr>
              <w:pStyle w:val="Brdtextmedindrag"/>
              <w:ind w:firstLine="0"/>
            </w:pPr>
          </w:p>
          <w:p w14:paraId="7B139BB3" w14:textId="77777777" w:rsidR="007E687D" w:rsidRDefault="007E687D" w:rsidP="007E687D">
            <w:pPr>
              <w:pStyle w:val="Brdtextmedindrag"/>
            </w:pPr>
          </w:p>
        </w:tc>
      </w:tr>
      <w:tr w:rsidR="007E687D" w14:paraId="6BD8CE44" w14:textId="77777777" w:rsidTr="00AE41F9">
        <w:tc>
          <w:tcPr>
            <w:tcW w:w="2500" w:type="pct"/>
            <w:shd w:val="clear" w:color="auto" w:fill="auto"/>
            <w:tcMar>
              <w:left w:w="0" w:type="dxa"/>
            </w:tcMar>
          </w:tcPr>
          <w:p w14:paraId="6938B3F7" w14:textId="77777777" w:rsidR="007E687D" w:rsidRDefault="007E687D" w:rsidP="007E687D">
            <w:pPr>
              <w:pStyle w:val="Brdtextmedindrag"/>
            </w:pPr>
          </w:p>
        </w:tc>
        <w:tc>
          <w:tcPr>
            <w:tcW w:w="2500" w:type="pct"/>
            <w:shd w:val="clear" w:color="auto" w:fill="auto"/>
            <w:tcMar>
              <w:right w:w="0" w:type="dxa"/>
            </w:tcMar>
          </w:tcPr>
          <w:p w14:paraId="20CCC116" w14:textId="77777777" w:rsidR="007E687D" w:rsidRPr="00157D5A" w:rsidRDefault="00326A5F" w:rsidP="007E687D">
            <w:pPr>
              <w:pStyle w:val="Brdtextmedindrag"/>
              <w:rPr>
                <w:i/>
              </w:rPr>
            </w:pPr>
            <w:r w:rsidRPr="00276F6B">
              <w:rPr>
                <w:i/>
              </w:rPr>
              <w:t xml:space="preserve">Om brottet begåtts uppsåtligen och är att anse som grovt, döms för </w:t>
            </w:r>
            <w:r w:rsidRPr="00276F6B">
              <w:rPr>
                <w:i/>
                <w:u w:val="single"/>
              </w:rPr>
              <w:t>grovt växtförädlarrättsbrott</w:t>
            </w:r>
            <w:r w:rsidRPr="00276F6B">
              <w:rPr>
                <w:i/>
              </w:rPr>
              <w:t xml:space="preserve"> till fäng</w:t>
            </w:r>
            <w:r>
              <w:rPr>
                <w:i/>
              </w:rPr>
              <w:softHyphen/>
            </w:r>
            <w:r w:rsidRPr="00276F6B">
              <w:rPr>
                <w:i/>
              </w:rPr>
              <w:t>else i lägst sex månader och högst sex</w:t>
            </w:r>
            <w:r>
              <w:rPr>
                <w:i/>
              </w:rPr>
              <w:t xml:space="preserve"> år. </w:t>
            </w:r>
            <w:r w:rsidRPr="00157D5A">
              <w:rPr>
                <w:i/>
              </w:rPr>
              <w:t xml:space="preserve">Vid bedömningen av om brottet är grovt ska det särskilt beaktas om gärningen </w:t>
            </w:r>
          </w:p>
          <w:p w14:paraId="6A182B4D" w14:textId="77777777" w:rsidR="007E687D" w:rsidRPr="00157D5A" w:rsidRDefault="00326A5F" w:rsidP="007E687D">
            <w:pPr>
              <w:pStyle w:val="Brdtextmedindrag"/>
              <w:rPr>
                <w:i/>
              </w:rPr>
            </w:pPr>
            <w:r w:rsidRPr="00157D5A">
              <w:rPr>
                <w:i/>
              </w:rPr>
              <w:t>1. </w:t>
            </w:r>
            <w:r>
              <w:rPr>
                <w:i/>
              </w:rPr>
              <w:t xml:space="preserve">har </w:t>
            </w:r>
            <w:r w:rsidRPr="00157D5A">
              <w:rPr>
                <w:i/>
              </w:rPr>
              <w:t>föregåtts av särskild plane</w:t>
            </w:r>
            <w:r w:rsidRPr="00157D5A">
              <w:rPr>
                <w:i/>
              </w:rPr>
              <w:softHyphen/>
              <w:t>ring,</w:t>
            </w:r>
          </w:p>
          <w:p w14:paraId="3C421FA9" w14:textId="77777777" w:rsidR="007E687D" w:rsidRPr="00157D5A" w:rsidRDefault="00326A5F" w:rsidP="007E687D">
            <w:pPr>
              <w:pStyle w:val="Brdtextmedindrag"/>
              <w:rPr>
                <w:i/>
              </w:rPr>
            </w:pPr>
            <w:r w:rsidRPr="00157D5A">
              <w:rPr>
                <w:i/>
              </w:rPr>
              <w:t>2. </w:t>
            </w:r>
            <w:r>
              <w:rPr>
                <w:i/>
              </w:rPr>
              <w:t xml:space="preserve">har </w:t>
            </w:r>
            <w:r w:rsidRPr="00157D5A">
              <w:rPr>
                <w:i/>
              </w:rPr>
              <w:t>utgjort</w:t>
            </w:r>
            <w:r w:rsidRPr="00157D5A">
              <w:t xml:space="preserve"> </w:t>
            </w:r>
            <w:r w:rsidRPr="00157D5A">
              <w:rPr>
                <w:i/>
              </w:rPr>
              <w:t>ett led i en brotts</w:t>
            </w:r>
            <w:r>
              <w:rPr>
                <w:i/>
              </w:rPr>
              <w:softHyphen/>
            </w:r>
            <w:r w:rsidRPr="00157D5A">
              <w:rPr>
                <w:i/>
              </w:rPr>
              <w:t>lighet som utövats i organiserad form,</w:t>
            </w:r>
          </w:p>
          <w:p w14:paraId="4FC56571" w14:textId="77777777" w:rsidR="007E687D" w:rsidRPr="00157D5A" w:rsidRDefault="00326A5F" w:rsidP="007E687D">
            <w:pPr>
              <w:pStyle w:val="Brdtextmedindrag"/>
              <w:rPr>
                <w:i/>
              </w:rPr>
            </w:pPr>
            <w:r w:rsidRPr="00157D5A">
              <w:rPr>
                <w:i/>
              </w:rPr>
              <w:t>3. </w:t>
            </w:r>
            <w:r>
              <w:rPr>
                <w:i/>
              </w:rPr>
              <w:t xml:space="preserve">har </w:t>
            </w:r>
            <w:r w:rsidRPr="00157D5A">
              <w:rPr>
                <w:i/>
              </w:rPr>
              <w:t>varit av större omfattning, eller</w:t>
            </w:r>
          </w:p>
          <w:p w14:paraId="3F5CF2BB" w14:textId="62D19217" w:rsidR="007E687D" w:rsidRDefault="00326A5F" w:rsidP="007E687D">
            <w:pPr>
              <w:pStyle w:val="Brdtextmedindrag"/>
            </w:pPr>
            <w:r w:rsidRPr="00157D5A">
              <w:rPr>
                <w:i/>
              </w:rPr>
              <w:t>4. annars har varit av särskilt farlig art.</w:t>
            </w:r>
          </w:p>
        </w:tc>
      </w:tr>
      <w:tr w:rsidR="007E687D" w14:paraId="5F3E766B" w14:textId="77777777" w:rsidTr="00AE41F9">
        <w:tc>
          <w:tcPr>
            <w:tcW w:w="2500" w:type="pct"/>
            <w:shd w:val="clear" w:color="auto" w:fill="auto"/>
            <w:tcMar>
              <w:left w:w="0" w:type="dxa"/>
            </w:tcMar>
          </w:tcPr>
          <w:p w14:paraId="6AEA160F" w14:textId="77777777" w:rsidR="007E687D" w:rsidRDefault="007E687D" w:rsidP="007E687D">
            <w:pPr>
              <w:pStyle w:val="Brdtextmedindrag"/>
            </w:pPr>
          </w:p>
        </w:tc>
        <w:tc>
          <w:tcPr>
            <w:tcW w:w="2500" w:type="pct"/>
            <w:shd w:val="clear" w:color="auto" w:fill="auto"/>
            <w:tcMar>
              <w:right w:w="0" w:type="dxa"/>
            </w:tcMar>
          </w:tcPr>
          <w:p w14:paraId="315D3170" w14:textId="1CDE67BB" w:rsidR="007E687D" w:rsidRDefault="00326A5F" w:rsidP="007E687D">
            <w:pPr>
              <w:pStyle w:val="Brdtextmedindrag"/>
            </w:pPr>
            <w:r w:rsidRPr="00276F6B">
              <w:rPr>
                <w:i/>
              </w:rPr>
              <w:t>Den som har öve</w:t>
            </w:r>
            <w:r>
              <w:rPr>
                <w:i/>
              </w:rPr>
              <w:t>rträtt ett vites</w:t>
            </w:r>
            <w:r>
              <w:rPr>
                <w:i/>
              </w:rPr>
              <w:softHyphen/>
              <w:t>förbud enligt 2 </w:t>
            </w:r>
            <w:r w:rsidRPr="00276F6B">
              <w:rPr>
                <w:i/>
              </w:rPr>
              <w:t>§ får inte dömas till ansvar för intrång som omfattas av förbudet.</w:t>
            </w:r>
          </w:p>
        </w:tc>
      </w:tr>
      <w:tr w:rsidR="007E687D" w14:paraId="5EB47E99" w14:textId="77777777" w:rsidTr="00AE41F9">
        <w:tc>
          <w:tcPr>
            <w:tcW w:w="2500" w:type="pct"/>
            <w:shd w:val="clear" w:color="auto" w:fill="auto"/>
            <w:tcMar>
              <w:left w:w="0" w:type="dxa"/>
            </w:tcMar>
          </w:tcPr>
          <w:p w14:paraId="2369E778" w14:textId="1B3E2F94" w:rsidR="007E687D" w:rsidRDefault="00326A5F" w:rsidP="007E687D">
            <w:pPr>
              <w:pStyle w:val="Brdtextmedindrag"/>
            </w:pPr>
            <w:r w:rsidRPr="00B00418">
              <w:t>För försök eller förberedelse till brott enligt första stycket döms till ansvar enligt 23</w:t>
            </w:r>
            <w:r>
              <w:t> </w:t>
            </w:r>
            <w:r w:rsidRPr="00B00418">
              <w:t>kap. brottsbalken.</w:t>
            </w:r>
          </w:p>
        </w:tc>
        <w:tc>
          <w:tcPr>
            <w:tcW w:w="2500" w:type="pct"/>
            <w:shd w:val="clear" w:color="auto" w:fill="auto"/>
            <w:tcMar>
              <w:right w:w="0" w:type="dxa"/>
            </w:tcMar>
          </w:tcPr>
          <w:p w14:paraId="30E1BA4A" w14:textId="3BB3EE8C" w:rsidR="007E687D" w:rsidRDefault="00326A5F" w:rsidP="007E687D">
            <w:pPr>
              <w:pStyle w:val="Brdtextmedindrag"/>
            </w:pPr>
            <w:r w:rsidRPr="00282550">
              <w:t>För försök eller förberedelse till brott enligt första</w:t>
            </w:r>
            <w:r w:rsidRPr="00282550">
              <w:rPr>
                <w:i/>
              </w:rPr>
              <w:t xml:space="preserve"> eller andra </w:t>
            </w:r>
            <w:r w:rsidRPr="00951769">
              <w:t>stycket</w:t>
            </w:r>
            <w:r w:rsidRPr="00282550">
              <w:t xml:space="preserve"> döms </w:t>
            </w:r>
            <w:r w:rsidRPr="00282550">
              <w:rPr>
                <w:i/>
              </w:rPr>
              <w:t>det</w:t>
            </w:r>
            <w:r>
              <w:t xml:space="preserve"> till ansvar enligt 23 </w:t>
            </w:r>
            <w:r w:rsidRPr="00282550">
              <w:t>kap. brottsbalken</w:t>
            </w:r>
            <w:r w:rsidRPr="00282550">
              <w:rPr>
                <w:i/>
              </w:rPr>
              <w:t>.</w:t>
            </w:r>
            <w:r>
              <w:rPr>
                <w:i/>
              </w:rPr>
              <w:t xml:space="preserve"> </w:t>
            </w:r>
          </w:p>
        </w:tc>
      </w:tr>
      <w:tr w:rsidR="007E687D" w14:paraId="5D233684" w14:textId="77777777" w:rsidTr="00AE41F9">
        <w:tc>
          <w:tcPr>
            <w:tcW w:w="2500" w:type="pct"/>
            <w:shd w:val="clear" w:color="auto" w:fill="auto"/>
            <w:tcMar>
              <w:left w:w="0" w:type="dxa"/>
            </w:tcMar>
          </w:tcPr>
          <w:p w14:paraId="3A67BEDC" w14:textId="77777777" w:rsidR="007E687D" w:rsidRDefault="00326A5F" w:rsidP="007E687D">
            <w:pPr>
              <w:pStyle w:val="Brdtextmedindrag"/>
            </w:pPr>
            <w:r w:rsidRPr="00282550">
              <w:t xml:space="preserve">Åklagaren får väcka åtal för brott </w:t>
            </w:r>
            <w:r w:rsidRPr="00EA1C81">
              <w:t xml:space="preserve">som avses i </w:t>
            </w:r>
            <w:r w:rsidRPr="00E13EF0">
              <w:rPr>
                <w:i/>
              </w:rPr>
              <w:t>första</w:t>
            </w:r>
            <w:r w:rsidRPr="00282550">
              <w:rPr>
                <w:i/>
              </w:rPr>
              <w:t xml:space="preserve"> </w:t>
            </w:r>
            <w:r w:rsidRPr="00E13EF0">
              <w:rPr>
                <w:i/>
              </w:rPr>
              <w:t>eller</w:t>
            </w:r>
            <w:r w:rsidRPr="00282550">
              <w:rPr>
                <w:i/>
              </w:rPr>
              <w:t xml:space="preserve"> andra </w:t>
            </w:r>
            <w:r w:rsidRPr="00E13EF0">
              <w:rPr>
                <w:i/>
              </w:rPr>
              <w:t>stycket</w:t>
            </w:r>
            <w:r w:rsidRPr="00EA1C81">
              <w:t xml:space="preserve"> </w:t>
            </w:r>
            <w:r w:rsidRPr="00282550">
              <w:t xml:space="preserve">endast om </w:t>
            </w:r>
            <w:r w:rsidRPr="00282550">
              <w:rPr>
                <w:i/>
              </w:rPr>
              <w:t xml:space="preserve">målsäganden anger brottet till åtal och </w:t>
            </w:r>
            <w:r w:rsidRPr="004A7FE4">
              <w:t>åtal</w:t>
            </w:r>
            <w:r w:rsidRPr="00282550">
              <w:rPr>
                <w:i/>
              </w:rPr>
              <w:t xml:space="preserve"> av särskilda skäl </w:t>
            </w:r>
            <w:r w:rsidRPr="004A7FE4">
              <w:t>är</w:t>
            </w:r>
            <w:r w:rsidRPr="00282550">
              <w:rPr>
                <w:i/>
              </w:rPr>
              <w:t xml:space="preserve"> </w:t>
            </w:r>
            <w:r w:rsidRPr="007E5E37">
              <w:t xml:space="preserve">motiverat </w:t>
            </w:r>
            <w:r w:rsidRPr="00282550">
              <w:t>från allmän synpunkt.</w:t>
            </w:r>
          </w:p>
          <w:p w14:paraId="7766DB75" w14:textId="77777777" w:rsidR="0060324D" w:rsidRDefault="0060324D" w:rsidP="007E687D">
            <w:pPr>
              <w:pStyle w:val="Brdtextmedindrag"/>
            </w:pPr>
          </w:p>
          <w:p w14:paraId="75D5BB34" w14:textId="51745828" w:rsidR="0060324D" w:rsidRDefault="0060324D" w:rsidP="007E687D">
            <w:pPr>
              <w:pStyle w:val="Brdtextmedindrag"/>
            </w:pPr>
          </w:p>
        </w:tc>
        <w:tc>
          <w:tcPr>
            <w:tcW w:w="2500" w:type="pct"/>
            <w:shd w:val="clear" w:color="auto" w:fill="auto"/>
            <w:tcMar>
              <w:right w:w="0" w:type="dxa"/>
            </w:tcMar>
          </w:tcPr>
          <w:p w14:paraId="237BBD8B" w14:textId="44CBA7DD" w:rsidR="007E687D" w:rsidRDefault="00326A5F" w:rsidP="007E687D">
            <w:pPr>
              <w:pStyle w:val="Brdtextmedindrag"/>
            </w:pPr>
            <w:r w:rsidRPr="00282550">
              <w:t xml:space="preserve">Åklagaren får väcka åtal för brott </w:t>
            </w:r>
            <w:r w:rsidRPr="00EA1C81">
              <w:t xml:space="preserve">som avses i </w:t>
            </w:r>
            <w:r w:rsidRPr="00AC387D">
              <w:rPr>
                <w:i/>
              </w:rPr>
              <w:t>denna paragraf</w:t>
            </w:r>
            <w:r w:rsidRPr="00EA1C81">
              <w:t xml:space="preserve"> endast om åtal är </w:t>
            </w:r>
            <w:r>
              <w:t xml:space="preserve">motiverat </w:t>
            </w:r>
            <w:r w:rsidRPr="00EA1C81">
              <w:t>från allmän synpunkt.</w:t>
            </w:r>
            <w:r>
              <w:t xml:space="preserve"> </w:t>
            </w:r>
          </w:p>
        </w:tc>
      </w:tr>
    </w:tbl>
    <w:p w14:paraId="0DD289BB" w14:textId="77777777" w:rsidR="007E687D" w:rsidRPr="00811E52" w:rsidRDefault="00326A5F" w:rsidP="00811E52">
      <w:pPr>
        <w:pStyle w:val="Slutstreck"/>
      </w:pPr>
      <w:r w:rsidRPr="00811E52">
        <w:lastRenderedPageBreak/>
        <w:t>                      </w:t>
      </w:r>
    </w:p>
    <w:p w14:paraId="60FA7FD5" w14:textId="3FBDEEA0" w:rsidR="007E687D" w:rsidRPr="00830602" w:rsidRDefault="00326A5F" w:rsidP="007E687D">
      <w:pPr>
        <w:pStyle w:val="Brdtextmedindrag"/>
      </w:pPr>
      <w:r w:rsidRPr="000F145C">
        <w:t>Denna lag träder i kraft den 1 september 2020.</w:t>
      </w:r>
    </w:p>
    <w:p w14:paraId="54E117F8" w14:textId="77777777" w:rsidR="007E687D" w:rsidRDefault="007E687D" w:rsidP="00980016">
      <w:pPr>
        <w:pStyle w:val="Brdtextmedindrag"/>
        <w:sectPr w:rsidR="007E687D" w:rsidSect="007E687D">
          <w:headerReference w:type="even" r:id="rId149"/>
          <w:headerReference w:type="default" r:id="rId150"/>
          <w:footerReference w:type="even" r:id="rId151"/>
          <w:footerReference w:type="default" r:id="rId152"/>
          <w:footerReference w:type="first" r:id="rId153"/>
          <w:footnotePr>
            <w:numRestart w:val="eachSect"/>
          </w:footnotePr>
          <w:pgSz w:w="9356" w:h="13721" w:code="9"/>
          <w:pgMar w:top="794" w:right="2438" w:bottom="1191" w:left="1021" w:header="0" w:footer="709" w:gutter="0"/>
          <w:cols w:space="708"/>
          <w:docGrid w:linePitch="360"/>
        </w:sectPr>
      </w:pPr>
    </w:p>
    <w:p w14:paraId="20B35A34" w14:textId="6386D3E0" w:rsidR="007E687D" w:rsidRDefault="00326A5F" w:rsidP="0060324D">
      <w:pPr>
        <w:pStyle w:val="Rubrik2utannumrering"/>
        <w:spacing w:before="0"/>
      </w:pPr>
      <w:bookmarkStart w:id="129" w:name="_Toc34297806"/>
      <w:r>
        <w:lastRenderedPageBreak/>
        <w:t>Förslag till lag om ändring i varumärkeslagen (2010:1877)</w:t>
      </w:r>
      <w:bookmarkEnd w:id="129"/>
    </w:p>
    <w:p w14:paraId="0D1AF05A" w14:textId="77777777" w:rsidR="007E687D" w:rsidRDefault="00326A5F" w:rsidP="007E687D">
      <w:pPr>
        <w:pStyle w:val="Brdtextmedindrag"/>
        <w:ind w:firstLine="0"/>
      </w:pPr>
      <w:r>
        <w:t>Härigenom föreskrivs att 8 kap. 1 § varumärkeslagen (2010:1877) ska ha följande lydelse.</w:t>
      </w:r>
    </w:p>
    <w:p w14:paraId="0D80A326" w14:textId="5D835C93" w:rsidR="007E687D"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1746DC35" w14:textId="77777777" w:rsidTr="00AE41F9">
        <w:tc>
          <w:tcPr>
            <w:tcW w:w="2500" w:type="pct"/>
            <w:shd w:val="clear" w:color="auto" w:fill="auto"/>
            <w:tcMar>
              <w:left w:w="0" w:type="dxa"/>
            </w:tcMar>
          </w:tcPr>
          <w:p w14:paraId="017780C4"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60938AF6" w14:textId="77777777" w:rsidR="007E687D" w:rsidRPr="005B0E77" w:rsidRDefault="00326A5F" w:rsidP="007E687D">
            <w:pPr>
              <w:pStyle w:val="Brdtext"/>
              <w:rPr>
                <w:i/>
              </w:rPr>
            </w:pPr>
            <w:r w:rsidRPr="005B0E77">
              <w:rPr>
                <w:i/>
              </w:rPr>
              <w:t>Föreslagen lydelse</w:t>
            </w:r>
          </w:p>
        </w:tc>
      </w:tr>
    </w:tbl>
    <w:p w14:paraId="147A9E38" w14:textId="5B67E0D4" w:rsidR="007E687D" w:rsidRDefault="00326A5F" w:rsidP="007E687D">
      <w:pPr>
        <w:pStyle w:val="Brdtext"/>
        <w:spacing w:before="230"/>
        <w:jc w:val="center"/>
        <w:rPr>
          <w:b/>
        </w:rPr>
      </w:pPr>
      <w:r>
        <w:rPr>
          <w:b/>
        </w:rPr>
        <w:t>8 kap.</w:t>
      </w:r>
    </w:p>
    <w:p w14:paraId="3F149054" w14:textId="4DC9F333" w:rsidR="007E687D" w:rsidRDefault="00326A5F" w:rsidP="007E687D">
      <w:pPr>
        <w:pStyle w:val="Brdtext"/>
        <w:jc w:val="center"/>
      </w:pPr>
      <w:r>
        <w:t>1 §</w:t>
      </w:r>
      <w:r>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7E687D" w14:paraId="4E9722C9" w14:textId="77777777" w:rsidTr="00AE41F9">
        <w:tc>
          <w:tcPr>
            <w:tcW w:w="2500" w:type="pct"/>
            <w:shd w:val="clear" w:color="auto" w:fill="auto"/>
            <w:tcMar>
              <w:left w:w="0" w:type="dxa"/>
            </w:tcMar>
          </w:tcPr>
          <w:p w14:paraId="12F1B305" w14:textId="5AB86466" w:rsidR="007E687D" w:rsidRDefault="00326A5F" w:rsidP="007E687D">
            <w:pPr>
              <w:pStyle w:val="Brdtextmedindrag"/>
            </w:pPr>
            <w:r w:rsidRPr="00BD3A73">
              <w:rPr>
                <w:i/>
              </w:rPr>
              <w:t>Om någon</w:t>
            </w:r>
            <w:r w:rsidRPr="00282550">
              <w:t xml:space="preserve"> </w:t>
            </w:r>
            <w:r w:rsidRPr="00AE6941">
              <w:rPr>
                <w:i/>
                <w:iCs/>
              </w:rPr>
              <w:t xml:space="preserve">uppsåtligen eller av grov oaktsamhet </w:t>
            </w:r>
            <w:r w:rsidRPr="00282550">
              <w:t>gör intrång i rätten</w:t>
            </w:r>
            <w:r>
              <w:t xml:space="preserve"> till ett varukännetecken (varu</w:t>
            </w:r>
            <w:r>
              <w:softHyphen/>
              <w:t>märkes</w:t>
            </w:r>
            <w:r>
              <w:softHyphen/>
            </w:r>
            <w:r w:rsidRPr="00282550">
              <w:t>intrång)</w:t>
            </w:r>
            <w:r w:rsidRPr="00AE6941">
              <w:rPr>
                <w:i/>
                <w:iCs/>
              </w:rPr>
              <w:t>,</w:t>
            </w:r>
            <w:r w:rsidRPr="00282550">
              <w:t xml:space="preserve"> </w:t>
            </w:r>
            <w:r w:rsidRPr="00BD3A73">
              <w:rPr>
                <w:i/>
              </w:rPr>
              <w:t xml:space="preserve">ska han eller hon dömas </w:t>
            </w:r>
            <w:r w:rsidRPr="00282550">
              <w:t xml:space="preserve">till böter eller fängelse i högst två år. </w:t>
            </w:r>
            <w:r w:rsidRPr="001770F0">
              <w:rPr>
                <w:i/>
              </w:rPr>
              <w:t>Den som har gjort intrång</w:t>
            </w:r>
            <w:r>
              <w:rPr>
                <w:i/>
              </w:rPr>
              <w:t xml:space="preserve"> i den rätt till ett varu</w:t>
            </w:r>
            <w:r>
              <w:rPr>
                <w:i/>
              </w:rPr>
              <w:softHyphen/>
              <w:t>känne</w:t>
            </w:r>
            <w:r>
              <w:rPr>
                <w:i/>
              </w:rPr>
              <w:softHyphen/>
            </w:r>
            <w:r w:rsidRPr="001770F0">
              <w:rPr>
                <w:i/>
              </w:rPr>
              <w:t>tecken som avses i 1</w:t>
            </w:r>
            <w:r>
              <w:rPr>
                <w:i/>
              </w:rPr>
              <w:t> </w:t>
            </w:r>
            <w:r w:rsidRPr="001770F0">
              <w:rPr>
                <w:i/>
              </w:rPr>
              <w:t>kap. 10</w:t>
            </w:r>
            <w:r>
              <w:rPr>
                <w:i/>
              </w:rPr>
              <w:t> </w:t>
            </w:r>
            <w:r w:rsidRPr="001770F0">
              <w:rPr>
                <w:i/>
              </w:rPr>
              <w:t>§ tredje stycket får inte dömas till ansvar för det intrånget.</w:t>
            </w:r>
          </w:p>
        </w:tc>
        <w:tc>
          <w:tcPr>
            <w:tcW w:w="2500" w:type="pct"/>
            <w:shd w:val="clear" w:color="auto" w:fill="auto"/>
            <w:tcMar>
              <w:right w:w="0" w:type="dxa"/>
            </w:tcMar>
          </w:tcPr>
          <w:p w14:paraId="475F50AA" w14:textId="77777777" w:rsidR="007E687D" w:rsidRDefault="00326A5F" w:rsidP="007E687D">
            <w:pPr>
              <w:pStyle w:val="Brdtextmedindrag"/>
            </w:pPr>
            <w:r w:rsidRPr="00AE6941">
              <w:rPr>
                <w:i/>
                <w:iCs/>
              </w:rPr>
              <w:t>Den som</w:t>
            </w:r>
            <w:r>
              <w:t xml:space="preserve"> gör intrång i rätten till ett varukännetecken (varu</w:t>
            </w:r>
            <w:r>
              <w:softHyphen/>
              <w:t>märkes</w:t>
            </w:r>
            <w:r>
              <w:softHyphen/>
            </w:r>
            <w:r w:rsidRPr="00282550">
              <w:t>intrång)</w:t>
            </w:r>
            <w:r>
              <w:t xml:space="preserve"> </w:t>
            </w:r>
            <w:r w:rsidRPr="00AE6941">
              <w:rPr>
                <w:i/>
                <w:iCs/>
              </w:rPr>
              <w:t>döms, om det sker uppsåt</w:t>
            </w:r>
            <w:r>
              <w:rPr>
                <w:i/>
                <w:iCs/>
              </w:rPr>
              <w:softHyphen/>
            </w:r>
            <w:r w:rsidRPr="00AE6941">
              <w:rPr>
                <w:i/>
                <w:iCs/>
              </w:rPr>
              <w:t>ligen eller av grov oaktsamhet,</w:t>
            </w:r>
            <w:r>
              <w:t xml:space="preserve"> </w:t>
            </w:r>
            <w:r w:rsidRPr="00AE6941">
              <w:rPr>
                <w:i/>
                <w:iCs/>
              </w:rPr>
              <w:t xml:space="preserve">för </w:t>
            </w:r>
            <w:r w:rsidRPr="00AE6941">
              <w:rPr>
                <w:i/>
                <w:iCs/>
                <w:u w:val="single"/>
              </w:rPr>
              <w:t>varu</w:t>
            </w:r>
            <w:r w:rsidRPr="00AE6941">
              <w:rPr>
                <w:i/>
                <w:iCs/>
                <w:u w:val="single"/>
              </w:rPr>
              <w:softHyphen/>
              <w:t>mär</w:t>
            </w:r>
            <w:r w:rsidRPr="001770F0">
              <w:rPr>
                <w:i/>
                <w:u w:val="single"/>
              </w:rPr>
              <w:t>kes</w:t>
            </w:r>
            <w:r>
              <w:rPr>
                <w:i/>
                <w:u w:val="single"/>
              </w:rPr>
              <w:softHyphen/>
            </w:r>
            <w:r w:rsidRPr="001770F0">
              <w:rPr>
                <w:i/>
                <w:u w:val="single"/>
              </w:rPr>
              <w:t>brott</w:t>
            </w:r>
            <w:r>
              <w:t xml:space="preserve"> till böter eller fäng</w:t>
            </w:r>
            <w:r w:rsidRPr="001770F0">
              <w:t>else i högst två år.</w:t>
            </w:r>
          </w:p>
          <w:p w14:paraId="5D6D8BC0" w14:textId="77777777" w:rsidR="007E687D" w:rsidRDefault="007E687D" w:rsidP="007E687D">
            <w:pPr>
              <w:pStyle w:val="Brdtextmedindrag"/>
            </w:pPr>
          </w:p>
        </w:tc>
      </w:tr>
      <w:tr w:rsidR="007E687D" w14:paraId="342F4ABA" w14:textId="77777777" w:rsidTr="00AE41F9">
        <w:tc>
          <w:tcPr>
            <w:tcW w:w="2500" w:type="pct"/>
            <w:shd w:val="clear" w:color="auto" w:fill="auto"/>
            <w:tcMar>
              <w:left w:w="0" w:type="dxa"/>
            </w:tcMar>
          </w:tcPr>
          <w:p w14:paraId="1AA9D881" w14:textId="33E6C32F" w:rsidR="007E687D" w:rsidRDefault="007E687D" w:rsidP="007E687D">
            <w:pPr>
              <w:pStyle w:val="Brdtextmedindrag"/>
            </w:pPr>
          </w:p>
        </w:tc>
        <w:tc>
          <w:tcPr>
            <w:tcW w:w="2500" w:type="pct"/>
            <w:shd w:val="clear" w:color="auto" w:fill="auto"/>
            <w:tcMar>
              <w:right w:w="0" w:type="dxa"/>
            </w:tcMar>
          </w:tcPr>
          <w:p w14:paraId="06A657F1" w14:textId="77777777" w:rsidR="007E687D" w:rsidRPr="00157D5A" w:rsidRDefault="00326A5F" w:rsidP="007E687D">
            <w:pPr>
              <w:pStyle w:val="Brdtextmedindrag"/>
              <w:rPr>
                <w:i/>
              </w:rPr>
            </w:pPr>
            <w:r w:rsidRPr="001770F0">
              <w:rPr>
                <w:i/>
              </w:rPr>
              <w:t xml:space="preserve">Om brottet begåtts uppsåtligen och är att anse som grovt, döms för </w:t>
            </w:r>
            <w:r w:rsidRPr="001770F0">
              <w:rPr>
                <w:i/>
                <w:u w:val="single"/>
              </w:rPr>
              <w:t>grovt varumärkesbrott</w:t>
            </w:r>
            <w:r w:rsidRPr="001770F0">
              <w:rPr>
                <w:i/>
              </w:rPr>
              <w:t xml:space="preserve"> till fängelse i lägst sex månader och högst sex</w:t>
            </w:r>
            <w:r>
              <w:rPr>
                <w:i/>
              </w:rPr>
              <w:t xml:space="preserve"> år. </w:t>
            </w:r>
            <w:r w:rsidRPr="00157D5A">
              <w:rPr>
                <w:i/>
              </w:rPr>
              <w:t xml:space="preserve">Vid bedömningen av om brottet är grovt ska det särskilt beaktas om gärningen </w:t>
            </w:r>
          </w:p>
          <w:p w14:paraId="36886150" w14:textId="77777777" w:rsidR="007E687D" w:rsidRPr="00157D5A" w:rsidRDefault="00326A5F" w:rsidP="007E687D">
            <w:pPr>
              <w:pStyle w:val="Brdtextmedindrag"/>
              <w:rPr>
                <w:i/>
              </w:rPr>
            </w:pPr>
            <w:r w:rsidRPr="00157D5A">
              <w:rPr>
                <w:i/>
              </w:rPr>
              <w:t>1. </w:t>
            </w:r>
            <w:r>
              <w:rPr>
                <w:i/>
              </w:rPr>
              <w:t xml:space="preserve">har </w:t>
            </w:r>
            <w:r w:rsidRPr="00157D5A">
              <w:rPr>
                <w:i/>
              </w:rPr>
              <w:t>föregåtts av särskild plane</w:t>
            </w:r>
            <w:r w:rsidRPr="00157D5A">
              <w:rPr>
                <w:i/>
              </w:rPr>
              <w:softHyphen/>
            </w:r>
            <w:r>
              <w:rPr>
                <w:i/>
              </w:rPr>
              <w:softHyphen/>
            </w:r>
            <w:r w:rsidRPr="00157D5A">
              <w:rPr>
                <w:i/>
              </w:rPr>
              <w:t>ring,</w:t>
            </w:r>
          </w:p>
          <w:p w14:paraId="290A0CB6" w14:textId="77777777" w:rsidR="007E687D" w:rsidRPr="00157D5A" w:rsidRDefault="00326A5F" w:rsidP="007E687D">
            <w:pPr>
              <w:pStyle w:val="Brdtextmedindrag"/>
              <w:rPr>
                <w:i/>
              </w:rPr>
            </w:pPr>
            <w:r w:rsidRPr="00157D5A">
              <w:rPr>
                <w:i/>
              </w:rPr>
              <w:t>2. </w:t>
            </w:r>
            <w:r>
              <w:rPr>
                <w:i/>
              </w:rPr>
              <w:t xml:space="preserve">har </w:t>
            </w:r>
            <w:r w:rsidRPr="00157D5A">
              <w:rPr>
                <w:i/>
              </w:rPr>
              <w:t>utgjort</w:t>
            </w:r>
            <w:r w:rsidRPr="00157D5A">
              <w:t xml:space="preserve"> </w:t>
            </w:r>
            <w:r w:rsidRPr="00157D5A">
              <w:rPr>
                <w:i/>
              </w:rPr>
              <w:t>ett led i en brotts</w:t>
            </w:r>
            <w:r>
              <w:rPr>
                <w:i/>
              </w:rPr>
              <w:softHyphen/>
            </w:r>
            <w:r w:rsidRPr="00157D5A">
              <w:rPr>
                <w:i/>
              </w:rPr>
              <w:t>lighet som utövats i organiserad form,</w:t>
            </w:r>
          </w:p>
          <w:p w14:paraId="01966302" w14:textId="77777777" w:rsidR="007E687D" w:rsidRPr="00157D5A" w:rsidRDefault="00326A5F" w:rsidP="007E687D">
            <w:pPr>
              <w:pStyle w:val="Brdtextmedindrag"/>
              <w:rPr>
                <w:i/>
              </w:rPr>
            </w:pPr>
            <w:r w:rsidRPr="00157D5A">
              <w:rPr>
                <w:i/>
              </w:rPr>
              <w:t>3. </w:t>
            </w:r>
            <w:r>
              <w:rPr>
                <w:i/>
              </w:rPr>
              <w:t xml:space="preserve">har </w:t>
            </w:r>
            <w:r w:rsidRPr="00157D5A">
              <w:rPr>
                <w:i/>
              </w:rPr>
              <w:t>varit av större omfattning, eller</w:t>
            </w:r>
          </w:p>
          <w:p w14:paraId="00E389EF" w14:textId="7D049576" w:rsidR="007E687D" w:rsidRDefault="00326A5F" w:rsidP="007E687D">
            <w:pPr>
              <w:pStyle w:val="Brdtextmedindrag"/>
            </w:pPr>
            <w:r w:rsidRPr="00157D5A">
              <w:rPr>
                <w:i/>
              </w:rPr>
              <w:t>4. annars har varit av särskilt farlig art.</w:t>
            </w:r>
          </w:p>
        </w:tc>
      </w:tr>
      <w:tr w:rsidR="007E687D" w14:paraId="6B0734BA" w14:textId="77777777" w:rsidTr="00AE41F9">
        <w:tc>
          <w:tcPr>
            <w:tcW w:w="2500" w:type="pct"/>
            <w:shd w:val="clear" w:color="auto" w:fill="auto"/>
            <w:tcMar>
              <w:left w:w="0" w:type="dxa"/>
            </w:tcMar>
          </w:tcPr>
          <w:p w14:paraId="08504CCC" w14:textId="79098372" w:rsidR="007E687D" w:rsidRDefault="00326A5F" w:rsidP="007E687D">
            <w:pPr>
              <w:pStyle w:val="Brdtextmedindrag"/>
            </w:pPr>
            <w:r w:rsidRPr="00D308F2">
              <w:t>Den som har överträtt ett vites</w:t>
            </w:r>
            <w:r w:rsidRPr="00D308F2">
              <w:softHyphen/>
              <w:t>förbud enligt 3 § får inte dömas till ansvar för intrång som omfattas av förbudet.</w:t>
            </w:r>
          </w:p>
        </w:tc>
        <w:tc>
          <w:tcPr>
            <w:tcW w:w="2500" w:type="pct"/>
            <w:shd w:val="clear" w:color="auto" w:fill="auto"/>
            <w:tcMar>
              <w:right w:w="0" w:type="dxa"/>
            </w:tcMar>
          </w:tcPr>
          <w:p w14:paraId="0B9EED6D" w14:textId="3E91C398" w:rsidR="007E687D" w:rsidRDefault="00326A5F" w:rsidP="007E687D">
            <w:pPr>
              <w:pStyle w:val="Brdtextmedindrag"/>
            </w:pPr>
            <w:r>
              <w:rPr>
                <w:i/>
              </w:rPr>
              <w:t xml:space="preserve">Första och andra styckena gäller inte vid intrång i den rätt till ett </w:t>
            </w:r>
            <w:r w:rsidRPr="00D308F2">
              <w:rPr>
                <w:i/>
              </w:rPr>
              <w:t>varu</w:t>
            </w:r>
            <w:r>
              <w:rPr>
                <w:i/>
              </w:rPr>
              <w:softHyphen/>
            </w:r>
            <w:r w:rsidRPr="00D308F2">
              <w:rPr>
                <w:i/>
              </w:rPr>
              <w:t>kännetecken som avses i 1</w:t>
            </w:r>
            <w:r>
              <w:rPr>
                <w:i/>
              </w:rPr>
              <w:t> </w:t>
            </w:r>
            <w:r w:rsidRPr="00D308F2">
              <w:rPr>
                <w:i/>
              </w:rPr>
              <w:t>kap. 10</w:t>
            </w:r>
            <w:r>
              <w:rPr>
                <w:i/>
              </w:rPr>
              <w:t> </w:t>
            </w:r>
            <w:r w:rsidRPr="00D308F2">
              <w:rPr>
                <w:i/>
              </w:rPr>
              <w:t>§ tredje stycket</w:t>
            </w:r>
            <w:r w:rsidRPr="008E233B">
              <w:rPr>
                <w:i/>
              </w:rPr>
              <w:t>.</w:t>
            </w:r>
            <w:r w:rsidRPr="00D308F2">
              <w:rPr>
                <w:i/>
              </w:rPr>
              <w:t xml:space="preserve"> </w:t>
            </w:r>
            <w:r w:rsidRPr="00D308F2">
              <w:t xml:space="preserve">Den som har överträtt ett </w:t>
            </w:r>
            <w:r w:rsidRPr="008E233B">
              <w:t>vitesförbud</w:t>
            </w:r>
            <w:r w:rsidRPr="00D308F2">
              <w:t xml:space="preserve"> enligt 3</w:t>
            </w:r>
            <w:r>
              <w:t> </w:t>
            </w:r>
            <w:r w:rsidRPr="00D308F2">
              <w:t>§ får inte dömas till ansvar för intrång som omfattas av förbudet.</w:t>
            </w:r>
          </w:p>
        </w:tc>
      </w:tr>
      <w:tr w:rsidR="007E687D" w14:paraId="64A4FD4D" w14:textId="77777777" w:rsidTr="00AE41F9">
        <w:tc>
          <w:tcPr>
            <w:tcW w:w="2500" w:type="pct"/>
            <w:shd w:val="clear" w:color="auto" w:fill="auto"/>
            <w:tcMar>
              <w:left w:w="0" w:type="dxa"/>
            </w:tcMar>
          </w:tcPr>
          <w:p w14:paraId="229D4045" w14:textId="1B62F65B" w:rsidR="007E687D" w:rsidRDefault="00326A5F" w:rsidP="007E687D">
            <w:pPr>
              <w:pStyle w:val="Brdtextmedindrag"/>
            </w:pPr>
            <w:r w:rsidRPr="001770F0">
              <w:t>För försök eller förberedelse till brott enligt första stycket döms det till ansvar enligt 23</w:t>
            </w:r>
            <w:r>
              <w:t> </w:t>
            </w:r>
            <w:r w:rsidRPr="001770F0">
              <w:t>kap. brotts</w:t>
            </w:r>
            <w:r>
              <w:softHyphen/>
            </w:r>
            <w:r w:rsidRPr="001770F0">
              <w:t>balken</w:t>
            </w:r>
            <w:r w:rsidRPr="001770F0">
              <w:rPr>
                <w:i/>
              </w:rPr>
              <w:t>.</w:t>
            </w:r>
          </w:p>
        </w:tc>
        <w:tc>
          <w:tcPr>
            <w:tcW w:w="2500" w:type="pct"/>
            <w:shd w:val="clear" w:color="auto" w:fill="auto"/>
            <w:tcMar>
              <w:right w:w="0" w:type="dxa"/>
            </w:tcMar>
          </w:tcPr>
          <w:p w14:paraId="05B750D7" w14:textId="494AEECF" w:rsidR="007E687D" w:rsidRDefault="00326A5F" w:rsidP="007E687D">
            <w:pPr>
              <w:pStyle w:val="Brdtextmedindrag"/>
            </w:pPr>
            <w:r w:rsidRPr="001770F0">
              <w:t xml:space="preserve">För försök eller förberedelse till brott enligt första </w:t>
            </w:r>
            <w:r w:rsidRPr="001770F0">
              <w:rPr>
                <w:i/>
              </w:rPr>
              <w:t>eller andra</w:t>
            </w:r>
            <w:r w:rsidRPr="001770F0">
              <w:t xml:space="preserve"> </w:t>
            </w:r>
            <w:r>
              <w:t>stycket döms det till ansvar enligt 23 </w:t>
            </w:r>
            <w:r w:rsidRPr="001770F0">
              <w:t>kap. brottsbalken</w:t>
            </w:r>
            <w:r>
              <w:t xml:space="preserve">. </w:t>
            </w:r>
          </w:p>
        </w:tc>
      </w:tr>
      <w:tr w:rsidR="007E687D" w14:paraId="50EDAE77" w14:textId="77777777" w:rsidTr="00AE41F9">
        <w:tc>
          <w:tcPr>
            <w:tcW w:w="2500" w:type="pct"/>
            <w:shd w:val="clear" w:color="auto" w:fill="auto"/>
            <w:tcMar>
              <w:left w:w="0" w:type="dxa"/>
            </w:tcMar>
          </w:tcPr>
          <w:p w14:paraId="4B029100" w14:textId="5E9F7CFA" w:rsidR="007E687D" w:rsidRPr="001770F0" w:rsidRDefault="00326A5F" w:rsidP="007E687D">
            <w:pPr>
              <w:pStyle w:val="Brdtextmedindrag"/>
            </w:pPr>
            <w:r w:rsidRPr="001770F0">
              <w:lastRenderedPageBreak/>
              <w:t xml:space="preserve">Åklagaren får väcka åtal för brott endast om </w:t>
            </w:r>
            <w:r w:rsidRPr="001770F0">
              <w:rPr>
                <w:i/>
              </w:rPr>
              <w:t>målsäganden</w:t>
            </w:r>
            <w:r w:rsidRPr="001770F0">
              <w:t xml:space="preserve"> </w:t>
            </w:r>
            <w:r w:rsidRPr="001770F0">
              <w:rPr>
                <w:i/>
              </w:rPr>
              <w:t xml:space="preserve">anger brottet till åtal och </w:t>
            </w:r>
            <w:r w:rsidRPr="001770F0">
              <w:t>åtal</w:t>
            </w:r>
            <w:r w:rsidRPr="001770F0">
              <w:rPr>
                <w:i/>
              </w:rPr>
              <w:t xml:space="preserve"> av särskilda skäl </w:t>
            </w:r>
            <w:r w:rsidRPr="001770F0">
              <w:t>är</w:t>
            </w:r>
            <w:r w:rsidRPr="001770F0">
              <w:rPr>
                <w:i/>
              </w:rPr>
              <w:t xml:space="preserve"> </w:t>
            </w:r>
            <w:r w:rsidRPr="005265F0">
              <w:t xml:space="preserve">motiverat </w:t>
            </w:r>
            <w:r w:rsidRPr="001770F0">
              <w:t>från allmän syn</w:t>
            </w:r>
            <w:r>
              <w:softHyphen/>
            </w:r>
            <w:r w:rsidRPr="001770F0">
              <w:t>punkt.</w:t>
            </w:r>
          </w:p>
        </w:tc>
        <w:tc>
          <w:tcPr>
            <w:tcW w:w="2500" w:type="pct"/>
            <w:shd w:val="clear" w:color="auto" w:fill="auto"/>
            <w:tcMar>
              <w:right w:w="0" w:type="dxa"/>
            </w:tcMar>
          </w:tcPr>
          <w:p w14:paraId="3C818C3C" w14:textId="41A1289A" w:rsidR="007E687D" w:rsidRPr="001770F0" w:rsidRDefault="00326A5F" w:rsidP="007E687D">
            <w:pPr>
              <w:pStyle w:val="Brdtextmedindrag"/>
            </w:pPr>
            <w:r w:rsidRPr="001B11F3">
              <w:t>Åklagaren får väcka åtal för brott endast om åtal är motiverat från allmän synpunkt.</w:t>
            </w:r>
          </w:p>
        </w:tc>
      </w:tr>
    </w:tbl>
    <w:p w14:paraId="14725D96" w14:textId="77777777" w:rsidR="007E687D" w:rsidRPr="00811E52" w:rsidRDefault="00326A5F" w:rsidP="00811E52">
      <w:pPr>
        <w:pStyle w:val="Slutstreck"/>
      </w:pPr>
      <w:r w:rsidRPr="00811E52">
        <w:t>                      </w:t>
      </w:r>
    </w:p>
    <w:p w14:paraId="027CF9AB" w14:textId="00F99C68" w:rsidR="007E687D" w:rsidRDefault="00326A5F" w:rsidP="007E687D">
      <w:pPr>
        <w:pStyle w:val="Brdtextmedindrag"/>
      </w:pPr>
      <w:r w:rsidRPr="00D44809">
        <w:t>Denna lag träder i kraft den 1 september 2020.</w:t>
      </w:r>
    </w:p>
    <w:p w14:paraId="02F1E680" w14:textId="5CCB61CF" w:rsidR="007E687D" w:rsidRDefault="007E687D" w:rsidP="007E687D">
      <w:pPr>
        <w:pStyle w:val="Brdtextmedindrag"/>
      </w:pPr>
    </w:p>
    <w:p w14:paraId="132D5399" w14:textId="77777777" w:rsidR="007E687D" w:rsidRDefault="007E687D" w:rsidP="007E687D">
      <w:pPr>
        <w:pStyle w:val="Brdtextmedindrag"/>
        <w:sectPr w:rsidR="007E687D" w:rsidSect="007E687D">
          <w:headerReference w:type="even" r:id="rId154"/>
          <w:headerReference w:type="default" r:id="rId155"/>
          <w:footerReference w:type="even" r:id="rId156"/>
          <w:footerReference w:type="default" r:id="rId157"/>
          <w:footerReference w:type="first" r:id="rId158"/>
          <w:footnotePr>
            <w:numRestart w:val="eachSect"/>
          </w:footnotePr>
          <w:pgSz w:w="9356" w:h="13721" w:code="9"/>
          <w:pgMar w:top="794" w:right="2438" w:bottom="1191" w:left="1021" w:header="0" w:footer="709" w:gutter="0"/>
          <w:cols w:space="708"/>
          <w:docGrid w:linePitch="360"/>
        </w:sectPr>
      </w:pPr>
    </w:p>
    <w:p w14:paraId="32819C19" w14:textId="77777777" w:rsidR="007E687D" w:rsidRDefault="00326A5F" w:rsidP="0060324D">
      <w:pPr>
        <w:pStyle w:val="Rubrik2utannumrering"/>
        <w:spacing w:before="0"/>
      </w:pPr>
      <w:bookmarkStart w:id="130" w:name="_Toc34297807"/>
      <w:r>
        <w:lastRenderedPageBreak/>
        <w:t>Förslag till lag om ändring i lagen (2018:1653) om företagsnamn</w:t>
      </w:r>
      <w:bookmarkEnd w:id="130"/>
      <w:r>
        <w:t xml:space="preserve"> </w:t>
      </w:r>
    </w:p>
    <w:p w14:paraId="1F9AA73B" w14:textId="77777777" w:rsidR="007E687D" w:rsidRDefault="00326A5F" w:rsidP="007E687D">
      <w:pPr>
        <w:pStyle w:val="Brdtextmedindrag"/>
        <w:ind w:firstLine="0"/>
      </w:pPr>
      <w:r>
        <w:t xml:space="preserve">Härigenom föreskrivs att 5 kap. 1 § lagen </w:t>
      </w:r>
      <w:r w:rsidRPr="00B87C0A">
        <w:t>(2018:1653)</w:t>
      </w:r>
      <w:r>
        <w:t xml:space="preserve"> om företagsnamn</w:t>
      </w:r>
      <w:r w:rsidRPr="004C6B39">
        <w:t xml:space="preserve"> ska ha följande lydelse.</w:t>
      </w:r>
    </w:p>
    <w:p w14:paraId="0174193C" w14:textId="0B0E5276" w:rsidR="007E687D" w:rsidRDefault="007E687D" w:rsidP="007E68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E687D" w:rsidRPr="005B0E77" w14:paraId="02F35095" w14:textId="77777777" w:rsidTr="00AE41F9">
        <w:tc>
          <w:tcPr>
            <w:tcW w:w="2500" w:type="pct"/>
            <w:shd w:val="clear" w:color="auto" w:fill="auto"/>
            <w:tcMar>
              <w:left w:w="0" w:type="dxa"/>
            </w:tcMar>
          </w:tcPr>
          <w:p w14:paraId="2091DC39" w14:textId="77777777" w:rsidR="007E687D" w:rsidRPr="005B0E77" w:rsidRDefault="00326A5F" w:rsidP="007E687D">
            <w:pPr>
              <w:pStyle w:val="Brdtext"/>
              <w:rPr>
                <w:i/>
              </w:rPr>
            </w:pPr>
            <w:r w:rsidRPr="005B0E77">
              <w:rPr>
                <w:i/>
              </w:rPr>
              <w:t>Nuvarande lydelse</w:t>
            </w:r>
          </w:p>
        </w:tc>
        <w:tc>
          <w:tcPr>
            <w:tcW w:w="2500" w:type="pct"/>
            <w:shd w:val="clear" w:color="auto" w:fill="auto"/>
            <w:tcMar>
              <w:right w:w="0" w:type="dxa"/>
            </w:tcMar>
          </w:tcPr>
          <w:p w14:paraId="16BA44EF" w14:textId="77777777" w:rsidR="007E687D" w:rsidRPr="005B0E77" w:rsidRDefault="00326A5F" w:rsidP="007E687D">
            <w:pPr>
              <w:pStyle w:val="Brdtext"/>
              <w:rPr>
                <w:i/>
              </w:rPr>
            </w:pPr>
            <w:r w:rsidRPr="005B0E77">
              <w:rPr>
                <w:i/>
              </w:rPr>
              <w:t>Föreslagen lydelse</w:t>
            </w:r>
          </w:p>
        </w:tc>
      </w:tr>
    </w:tbl>
    <w:p w14:paraId="4B6709BE" w14:textId="56CBB017" w:rsidR="007E687D" w:rsidRDefault="00326A5F" w:rsidP="007E687D">
      <w:pPr>
        <w:pStyle w:val="Brdtext"/>
        <w:spacing w:before="230"/>
        <w:jc w:val="center"/>
        <w:rPr>
          <w:b/>
        </w:rPr>
      </w:pPr>
      <w:r>
        <w:rPr>
          <w:b/>
        </w:rPr>
        <w:t>5 kap.</w:t>
      </w:r>
    </w:p>
    <w:p w14:paraId="4AED9EE8" w14:textId="49DAC679" w:rsidR="007E687D" w:rsidRDefault="00326A5F" w:rsidP="007E687D">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7E687D" w14:paraId="67134A68" w14:textId="77777777" w:rsidTr="00AE41F9">
        <w:tc>
          <w:tcPr>
            <w:tcW w:w="2500" w:type="pct"/>
            <w:shd w:val="clear" w:color="auto" w:fill="auto"/>
            <w:tcMar>
              <w:left w:w="0" w:type="dxa"/>
            </w:tcMar>
          </w:tcPr>
          <w:p w14:paraId="18F615CE" w14:textId="67C88669" w:rsidR="007E687D" w:rsidRDefault="00326A5F" w:rsidP="007E687D">
            <w:pPr>
              <w:pStyle w:val="Brdtextmedindrag"/>
            </w:pPr>
            <w:r w:rsidRPr="002E17DA">
              <w:t>Den som</w:t>
            </w:r>
            <w:r w:rsidRPr="002A3F76">
              <w:t xml:space="preserve"> </w:t>
            </w:r>
            <w:r w:rsidRPr="00AE6941">
              <w:rPr>
                <w:i/>
                <w:iCs/>
              </w:rPr>
              <w:t>uppsåtligen eller av grov oaktsamhet</w:t>
            </w:r>
            <w:r w:rsidRPr="002A3F76">
              <w:t xml:space="preserve"> gör intrång i rätten till ett näringskännetecken (före</w:t>
            </w:r>
            <w:r>
              <w:softHyphen/>
            </w:r>
            <w:r w:rsidRPr="002A3F76">
              <w:t xml:space="preserve">tagsnamnsintrång) </w:t>
            </w:r>
            <w:r w:rsidRPr="005265F0">
              <w:rPr>
                <w:i/>
              </w:rPr>
              <w:t xml:space="preserve">ska dömas </w:t>
            </w:r>
            <w:r w:rsidRPr="00AE6941">
              <w:t>till böter eller fängelse i högst två år.</w:t>
            </w:r>
            <w:r>
              <w:t xml:space="preserve"> </w:t>
            </w:r>
            <w:r w:rsidRPr="000A214E">
              <w:rPr>
                <w:i/>
              </w:rPr>
              <w:t>Den som har överträtt ett vitesför</w:t>
            </w:r>
            <w:r>
              <w:rPr>
                <w:i/>
              </w:rPr>
              <w:softHyphen/>
            </w:r>
            <w:r w:rsidRPr="000A214E">
              <w:rPr>
                <w:i/>
              </w:rPr>
              <w:t>bud enligt 3</w:t>
            </w:r>
            <w:r>
              <w:rPr>
                <w:i/>
              </w:rPr>
              <w:t> </w:t>
            </w:r>
            <w:r w:rsidRPr="000A214E">
              <w:rPr>
                <w:i/>
              </w:rPr>
              <w:t>§ får inte dömas till ansvar för intrång som omfattas av förbudet.</w:t>
            </w:r>
          </w:p>
        </w:tc>
        <w:tc>
          <w:tcPr>
            <w:tcW w:w="2500" w:type="pct"/>
            <w:shd w:val="clear" w:color="auto" w:fill="auto"/>
            <w:tcMar>
              <w:right w:w="0" w:type="dxa"/>
            </w:tcMar>
          </w:tcPr>
          <w:p w14:paraId="33AF4C6A" w14:textId="12D952D3" w:rsidR="007E687D" w:rsidRDefault="00326A5F" w:rsidP="007E687D">
            <w:pPr>
              <w:pStyle w:val="Brdtextmedindrag"/>
            </w:pPr>
            <w:r>
              <w:t xml:space="preserve">Den som gör intrång i rätten till ett näringskännetecken </w:t>
            </w:r>
            <w:r w:rsidRPr="005265F0">
              <w:t>(företags</w:t>
            </w:r>
            <w:r>
              <w:softHyphen/>
            </w:r>
            <w:r w:rsidRPr="005265F0">
              <w:t>namns</w:t>
            </w:r>
            <w:r>
              <w:softHyphen/>
            </w:r>
            <w:r w:rsidRPr="005265F0">
              <w:t>intrång)</w:t>
            </w:r>
            <w:r>
              <w:t xml:space="preserve"> </w:t>
            </w:r>
            <w:r w:rsidRPr="00AE6941">
              <w:rPr>
                <w:i/>
                <w:iCs/>
              </w:rPr>
              <w:t>döms, om det sker uppsåtligen eller av grov oakt</w:t>
            </w:r>
            <w:r>
              <w:rPr>
                <w:i/>
                <w:iCs/>
              </w:rPr>
              <w:softHyphen/>
            </w:r>
            <w:r w:rsidRPr="00AE6941">
              <w:rPr>
                <w:i/>
                <w:iCs/>
              </w:rPr>
              <w:t>samhet,</w:t>
            </w:r>
            <w:r>
              <w:t xml:space="preserve"> </w:t>
            </w:r>
            <w:r w:rsidRPr="00AE6941">
              <w:rPr>
                <w:i/>
                <w:iCs/>
              </w:rPr>
              <w:t xml:space="preserve">för </w:t>
            </w:r>
            <w:r w:rsidRPr="00AE6941">
              <w:rPr>
                <w:i/>
                <w:iCs/>
                <w:u w:val="single"/>
              </w:rPr>
              <w:t>företags</w:t>
            </w:r>
            <w:r w:rsidRPr="00AE6941">
              <w:rPr>
                <w:i/>
                <w:iCs/>
                <w:u w:val="single"/>
              </w:rPr>
              <w:softHyphen/>
              <w:t>namns</w:t>
            </w:r>
            <w:r w:rsidRPr="00AE6941">
              <w:rPr>
                <w:i/>
                <w:iCs/>
                <w:u w:val="single"/>
              </w:rPr>
              <w:softHyphen/>
              <w:t>brott</w:t>
            </w:r>
            <w:r w:rsidRPr="00AE6941">
              <w:rPr>
                <w:i/>
                <w:iCs/>
              </w:rPr>
              <w:t xml:space="preserve"> </w:t>
            </w:r>
            <w:r w:rsidRPr="005265F0">
              <w:t>till böter eller fängelse i högst två år.</w:t>
            </w:r>
            <w:r>
              <w:t xml:space="preserve"> </w:t>
            </w:r>
          </w:p>
        </w:tc>
      </w:tr>
      <w:tr w:rsidR="007E687D" w14:paraId="32C75637" w14:textId="77777777" w:rsidTr="00AE41F9">
        <w:tc>
          <w:tcPr>
            <w:tcW w:w="2500" w:type="pct"/>
            <w:shd w:val="clear" w:color="auto" w:fill="auto"/>
            <w:tcMar>
              <w:left w:w="0" w:type="dxa"/>
            </w:tcMar>
          </w:tcPr>
          <w:p w14:paraId="15A5BED4" w14:textId="77777777" w:rsidR="007E687D" w:rsidRDefault="007E687D" w:rsidP="007E687D">
            <w:pPr>
              <w:pStyle w:val="Brdtextmedindrag"/>
            </w:pPr>
          </w:p>
        </w:tc>
        <w:tc>
          <w:tcPr>
            <w:tcW w:w="2500" w:type="pct"/>
            <w:shd w:val="clear" w:color="auto" w:fill="auto"/>
            <w:tcMar>
              <w:right w:w="0" w:type="dxa"/>
            </w:tcMar>
          </w:tcPr>
          <w:p w14:paraId="364B129D" w14:textId="77777777" w:rsidR="007E687D" w:rsidRPr="00157D5A" w:rsidRDefault="00326A5F" w:rsidP="007E687D">
            <w:pPr>
              <w:pStyle w:val="Brdtextmedindrag"/>
              <w:rPr>
                <w:i/>
              </w:rPr>
            </w:pPr>
            <w:r w:rsidRPr="002A3F76">
              <w:rPr>
                <w:i/>
              </w:rPr>
              <w:t xml:space="preserve">Om brottet begåtts uppsåtligen och är att anse som grovt, döms för </w:t>
            </w:r>
            <w:r w:rsidRPr="002A3F76">
              <w:rPr>
                <w:i/>
                <w:u w:val="single"/>
              </w:rPr>
              <w:t>grovt företagsnamnsbrott</w:t>
            </w:r>
            <w:r w:rsidRPr="002A3F76">
              <w:rPr>
                <w:i/>
              </w:rPr>
              <w:t xml:space="preserve"> till fäng</w:t>
            </w:r>
            <w:r>
              <w:rPr>
                <w:i/>
              </w:rPr>
              <w:softHyphen/>
            </w:r>
            <w:r w:rsidRPr="002A3F76">
              <w:rPr>
                <w:i/>
              </w:rPr>
              <w:t xml:space="preserve">else i lägst sex månader och högst sex år. </w:t>
            </w:r>
            <w:r w:rsidRPr="00157D5A">
              <w:rPr>
                <w:i/>
              </w:rPr>
              <w:t xml:space="preserve">Vid bedömningen av om brottet är grovt ska det särskilt beaktas om gärningen </w:t>
            </w:r>
          </w:p>
          <w:p w14:paraId="7915E015" w14:textId="77777777" w:rsidR="007E687D" w:rsidRPr="00157D5A" w:rsidRDefault="00326A5F" w:rsidP="007E687D">
            <w:pPr>
              <w:pStyle w:val="Brdtextmedindrag"/>
              <w:rPr>
                <w:i/>
              </w:rPr>
            </w:pPr>
            <w:r w:rsidRPr="00157D5A">
              <w:rPr>
                <w:i/>
              </w:rPr>
              <w:t>1. </w:t>
            </w:r>
            <w:r>
              <w:rPr>
                <w:i/>
              </w:rPr>
              <w:t xml:space="preserve">har </w:t>
            </w:r>
            <w:r w:rsidRPr="00157D5A">
              <w:rPr>
                <w:i/>
              </w:rPr>
              <w:t>föregåtts av särskild plane</w:t>
            </w:r>
            <w:r w:rsidRPr="00157D5A">
              <w:rPr>
                <w:i/>
              </w:rPr>
              <w:softHyphen/>
              <w:t>ring,</w:t>
            </w:r>
          </w:p>
          <w:p w14:paraId="574277AB" w14:textId="77777777" w:rsidR="007E687D" w:rsidRPr="00157D5A" w:rsidRDefault="00326A5F" w:rsidP="007E687D">
            <w:pPr>
              <w:pStyle w:val="Brdtextmedindrag"/>
              <w:rPr>
                <w:i/>
              </w:rPr>
            </w:pPr>
            <w:r w:rsidRPr="00157D5A">
              <w:rPr>
                <w:i/>
              </w:rPr>
              <w:t>2. </w:t>
            </w:r>
            <w:r>
              <w:rPr>
                <w:i/>
              </w:rPr>
              <w:t xml:space="preserve">har </w:t>
            </w:r>
            <w:r w:rsidRPr="00157D5A">
              <w:rPr>
                <w:i/>
              </w:rPr>
              <w:t>utgjort</w:t>
            </w:r>
            <w:r w:rsidRPr="00157D5A">
              <w:t xml:space="preserve"> </w:t>
            </w:r>
            <w:r w:rsidRPr="00157D5A">
              <w:rPr>
                <w:i/>
              </w:rPr>
              <w:t>ett led i en brotts</w:t>
            </w:r>
            <w:r>
              <w:rPr>
                <w:i/>
              </w:rPr>
              <w:softHyphen/>
            </w:r>
            <w:r w:rsidRPr="00157D5A">
              <w:rPr>
                <w:i/>
              </w:rPr>
              <w:t>lighet som utövats i organiserad form,</w:t>
            </w:r>
          </w:p>
          <w:p w14:paraId="2BF5C6A5" w14:textId="77777777" w:rsidR="007E687D" w:rsidRPr="00157D5A" w:rsidRDefault="00326A5F" w:rsidP="007E687D">
            <w:pPr>
              <w:pStyle w:val="Brdtextmedindrag"/>
              <w:rPr>
                <w:i/>
              </w:rPr>
            </w:pPr>
            <w:r w:rsidRPr="00157D5A">
              <w:rPr>
                <w:i/>
              </w:rPr>
              <w:t>3. </w:t>
            </w:r>
            <w:r>
              <w:rPr>
                <w:i/>
              </w:rPr>
              <w:t xml:space="preserve">har </w:t>
            </w:r>
            <w:r w:rsidRPr="00157D5A">
              <w:rPr>
                <w:i/>
              </w:rPr>
              <w:t>varit av större omfattning, eller</w:t>
            </w:r>
          </w:p>
          <w:p w14:paraId="1296805E" w14:textId="0ED27485" w:rsidR="007E687D" w:rsidRDefault="00326A5F" w:rsidP="007E687D">
            <w:pPr>
              <w:pStyle w:val="Brdtextmedindrag"/>
            </w:pPr>
            <w:r w:rsidRPr="00157D5A">
              <w:rPr>
                <w:i/>
              </w:rPr>
              <w:t>4. annars har varit av särskilt farlig art.</w:t>
            </w:r>
          </w:p>
        </w:tc>
      </w:tr>
      <w:tr w:rsidR="007E687D" w14:paraId="2C931504" w14:textId="77777777" w:rsidTr="00AE41F9">
        <w:tc>
          <w:tcPr>
            <w:tcW w:w="2500" w:type="pct"/>
            <w:shd w:val="clear" w:color="auto" w:fill="auto"/>
            <w:tcMar>
              <w:left w:w="0" w:type="dxa"/>
            </w:tcMar>
          </w:tcPr>
          <w:p w14:paraId="277E143B" w14:textId="77777777" w:rsidR="007E687D" w:rsidRDefault="007E687D" w:rsidP="007E687D">
            <w:pPr>
              <w:pStyle w:val="Brdtextmedindrag"/>
            </w:pPr>
          </w:p>
        </w:tc>
        <w:tc>
          <w:tcPr>
            <w:tcW w:w="2500" w:type="pct"/>
            <w:shd w:val="clear" w:color="auto" w:fill="auto"/>
            <w:tcMar>
              <w:right w:w="0" w:type="dxa"/>
            </w:tcMar>
          </w:tcPr>
          <w:p w14:paraId="2ADAF26D" w14:textId="3ACCDE38" w:rsidR="007E687D" w:rsidRDefault="00326A5F" w:rsidP="007E687D">
            <w:pPr>
              <w:pStyle w:val="Brdtextmedindrag"/>
            </w:pPr>
            <w:r w:rsidRPr="000A214E">
              <w:rPr>
                <w:i/>
              </w:rPr>
              <w:t>Den som har överträtt ett vites</w:t>
            </w:r>
            <w:r>
              <w:rPr>
                <w:i/>
              </w:rPr>
              <w:softHyphen/>
            </w:r>
            <w:r w:rsidRPr="000A214E">
              <w:rPr>
                <w:i/>
              </w:rPr>
              <w:t>förbud enligt 3</w:t>
            </w:r>
            <w:r>
              <w:rPr>
                <w:i/>
              </w:rPr>
              <w:t> </w:t>
            </w:r>
            <w:r w:rsidRPr="000A214E">
              <w:rPr>
                <w:i/>
              </w:rPr>
              <w:t>§ får inte dömas till ansvar för intrång som omfattas av förbudet.</w:t>
            </w:r>
          </w:p>
        </w:tc>
      </w:tr>
      <w:tr w:rsidR="007E687D" w14:paraId="2A010195" w14:textId="77777777" w:rsidTr="00AE41F9">
        <w:tc>
          <w:tcPr>
            <w:tcW w:w="2500" w:type="pct"/>
            <w:shd w:val="clear" w:color="auto" w:fill="auto"/>
            <w:tcMar>
              <w:left w:w="0" w:type="dxa"/>
            </w:tcMar>
          </w:tcPr>
          <w:p w14:paraId="0F8A04A8" w14:textId="6075E442" w:rsidR="007E687D" w:rsidRDefault="00326A5F" w:rsidP="007E687D">
            <w:pPr>
              <w:pStyle w:val="Brdtextmedindrag"/>
            </w:pPr>
            <w:r w:rsidRPr="004E07AA">
              <w:t>För försök eller förberedelse till brott enligt första stycket döms det till ansvar enligt 23</w:t>
            </w:r>
            <w:r>
              <w:t> </w:t>
            </w:r>
            <w:r w:rsidRPr="004E07AA">
              <w:t>kap. brotts</w:t>
            </w:r>
            <w:r>
              <w:softHyphen/>
            </w:r>
            <w:r w:rsidRPr="004E07AA">
              <w:t>balken.</w:t>
            </w:r>
          </w:p>
        </w:tc>
        <w:tc>
          <w:tcPr>
            <w:tcW w:w="2500" w:type="pct"/>
            <w:shd w:val="clear" w:color="auto" w:fill="auto"/>
            <w:tcMar>
              <w:right w:w="0" w:type="dxa"/>
            </w:tcMar>
          </w:tcPr>
          <w:p w14:paraId="3CE14AD7" w14:textId="25C2909E" w:rsidR="007E687D" w:rsidRDefault="00326A5F" w:rsidP="007E687D">
            <w:pPr>
              <w:pStyle w:val="Brdtextmedindrag"/>
            </w:pPr>
            <w:r w:rsidRPr="004E07AA">
              <w:t xml:space="preserve">För försök eller förberedelse till brott enligt första </w:t>
            </w:r>
            <w:r w:rsidRPr="004E07AA">
              <w:rPr>
                <w:i/>
              </w:rPr>
              <w:t>eller andra</w:t>
            </w:r>
            <w:r w:rsidRPr="004E07AA">
              <w:t xml:space="preserve"> stycket</w:t>
            </w:r>
            <w:r>
              <w:t xml:space="preserve"> döms det till ansvar enligt 23 </w:t>
            </w:r>
            <w:r w:rsidRPr="004E07AA">
              <w:t>kap. brottsbalken.</w:t>
            </w:r>
            <w:r>
              <w:t xml:space="preserve"> </w:t>
            </w:r>
          </w:p>
        </w:tc>
      </w:tr>
      <w:tr w:rsidR="007E687D" w14:paraId="37698797" w14:textId="77777777" w:rsidTr="00AE41F9">
        <w:tc>
          <w:tcPr>
            <w:tcW w:w="2500" w:type="pct"/>
            <w:shd w:val="clear" w:color="auto" w:fill="auto"/>
            <w:tcMar>
              <w:left w:w="0" w:type="dxa"/>
            </w:tcMar>
          </w:tcPr>
          <w:p w14:paraId="298C7473" w14:textId="77777777" w:rsidR="007E687D" w:rsidRDefault="00326A5F" w:rsidP="007E687D">
            <w:pPr>
              <w:pStyle w:val="Brdtextmedindrag"/>
            </w:pPr>
            <w:r w:rsidRPr="00235295">
              <w:t xml:space="preserve">Åklagaren får väcka åtal för brott endast om </w:t>
            </w:r>
            <w:r w:rsidRPr="00235295">
              <w:rPr>
                <w:i/>
              </w:rPr>
              <w:t>målsäganden anger brottet till åtal och</w:t>
            </w:r>
            <w:r w:rsidRPr="00235295">
              <w:t xml:space="preserve"> åtal </w:t>
            </w:r>
            <w:r w:rsidRPr="00235295">
              <w:rPr>
                <w:i/>
              </w:rPr>
              <w:t>av särskilda skäl</w:t>
            </w:r>
            <w:r w:rsidRPr="00235295">
              <w:t xml:space="preserve"> är motiverat från allmän syn</w:t>
            </w:r>
            <w:r w:rsidRPr="00235295">
              <w:softHyphen/>
              <w:t>punkt.</w:t>
            </w:r>
          </w:p>
          <w:p w14:paraId="75E57355" w14:textId="77777777" w:rsidR="0060324D" w:rsidRDefault="0060324D" w:rsidP="007E687D">
            <w:pPr>
              <w:pStyle w:val="Brdtextmedindrag"/>
            </w:pPr>
          </w:p>
          <w:p w14:paraId="71697B34" w14:textId="7AED1FAF" w:rsidR="0060324D" w:rsidRDefault="0060324D" w:rsidP="007E687D">
            <w:pPr>
              <w:pStyle w:val="Brdtextmedindrag"/>
            </w:pPr>
          </w:p>
        </w:tc>
        <w:tc>
          <w:tcPr>
            <w:tcW w:w="2500" w:type="pct"/>
            <w:shd w:val="clear" w:color="auto" w:fill="auto"/>
            <w:tcMar>
              <w:right w:w="0" w:type="dxa"/>
            </w:tcMar>
          </w:tcPr>
          <w:p w14:paraId="76A873A5" w14:textId="1CC8B8B9" w:rsidR="007E687D" w:rsidRDefault="00326A5F" w:rsidP="007E687D">
            <w:pPr>
              <w:pStyle w:val="Brdtextmedindrag"/>
            </w:pPr>
            <w:r w:rsidRPr="00235295">
              <w:t>Åklagaren får väcka åtal för brott endast om åtal är motiverat från allmän synpunkt.</w:t>
            </w:r>
          </w:p>
        </w:tc>
      </w:tr>
    </w:tbl>
    <w:p w14:paraId="2E6AD3C8" w14:textId="77777777" w:rsidR="007E687D" w:rsidRPr="00811E52" w:rsidRDefault="00326A5F" w:rsidP="00811E52">
      <w:pPr>
        <w:pStyle w:val="Slutstreck"/>
      </w:pPr>
      <w:r w:rsidRPr="00811E52">
        <w:lastRenderedPageBreak/>
        <w:t>                      </w:t>
      </w:r>
    </w:p>
    <w:p w14:paraId="534B7419" w14:textId="0FE48BF8" w:rsidR="007E687D" w:rsidRDefault="00326A5F" w:rsidP="007E687D">
      <w:pPr>
        <w:pStyle w:val="Brdtextmedindrag"/>
      </w:pPr>
      <w:r w:rsidRPr="0003560D">
        <w:t xml:space="preserve">Denna lag träder i kraft den 1 september 2020.  </w:t>
      </w:r>
    </w:p>
    <w:p w14:paraId="4DDA5F31" w14:textId="4D82BA2F" w:rsidR="007E687D" w:rsidRDefault="007E687D" w:rsidP="007E687D">
      <w:pPr>
        <w:pStyle w:val="Brdtextmedindrag"/>
      </w:pPr>
    </w:p>
    <w:p w14:paraId="2B2D7FAE" w14:textId="2FB605E5" w:rsidR="007E687D" w:rsidRPr="00830602" w:rsidRDefault="007E687D" w:rsidP="007E687D">
      <w:pPr>
        <w:pStyle w:val="Brdtextmedindrag"/>
        <w:ind w:firstLine="0"/>
      </w:pPr>
    </w:p>
    <w:p w14:paraId="6A1A780E" w14:textId="77777777" w:rsidR="007E687D" w:rsidRDefault="007E687D" w:rsidP="00980016">
      <w:pPr>
        <w:pStyle w:val="Brdtextmedindrag"/>
      </w:pPr>
    </w:p>
    <w:p w14:paraId="3F7E2C0B" w14:textId="77777777" w:rsidR="007E687D" w:rsidRPr="00830602" w:rsidRDefault="007E687D" w:rsidP="007E687D">
      <w:pPr>
        <w:pStyle w:val="Brdtextmedindrag"/>
      </w:pPr>
    </w:p>
    <w:p w14:paraId="171E514A" w14:textId="77777777" w:rsidR="007E687D" w:rsidRDefault="007E687D" w:rsidP="00980016">
      <w:pPr>
        <w:pStyle w:val="Brdtextmedindrag"/>
      </w:pPr>
    </w:p>
    <w:p w14:paraId="13834FDE" w14:textId="77777777" w:rsidR="007E687D" w:rsidRPr="00CE6AD2" w:rsidRDefault="007E687D" w:rsidP="007E687D">
      <w:pPr>
        <w:pStyle w:val="Brdtextmedindrag"/>
      </w:pPr>
    </w:p>
    <w:p w14:paraId="046CCD2E" w14:textId="36A735CE" w:rsidR="007E687D" w:rsidRPr="00830602" w:rsidRDefault="007E687D" w:rsidP="007E687D">
      <w:pPr>
        <w:pStyle w:val="Brdtextmedindrag"/>
      </w:pPr>
    </w:p>
    <w:p w14:paraId="14B9D89A" w14:textId="77777777" w:rsidR="007E687D" w:rsidRDefault="007E687D" w:rsidP="00980016">
      <w:pPr>
        <w:pStyle w:val="Brdtextmedindrag"/>
      </w:pPr>
    </w:p>
    <w:p w14:paraId="1628E792" w14:textId="77777777" w:rsidR="007E687D" w:rsidRPr="00CE6AD2" w:rsidRDefault="007E687D" w:rsidP="007E687D">
      <w:pPr>
        <w:pStyle w:val="Brdtext"/>
      </w:pPr>
    </w:p>
    <w:p w14:paraId="54324BCE" w14:textId="5CA8A0CB" w:rsidR="007E687D" w:rsidRPr="00830602" w:rsidRDefault="007E687D" w:rsidP="007E687D">
      <w:pPr>
        <w:pStyle w:val="Brdtextmedindrag"/>
      </w:pPr>
    </w:p>
    <w:p w14:paraId="12395D64" w14:textId="77777777" w:rsidR="007E687D" w:rsidRDefault="007E687D" w:rsidP="00980016">
      <w:pPr>
        <w:pStyle w:val="Brdtextmedindrag"/>
      </w:pPr>
    </w:p>
    <w:p w14:paraId="10F82265" w14:textId="77777777" w:rsidR="007E687D" w:rsidRPr="003F76A9" w:rsidRDefault="007E687D" w:rsidP="007E687D">
      <w:pPr>
        <w:pStyle w:val="Brdtextmedindrag"/>
      </w:pPr>
    </w:p>
    <w:p w14:paraId="6B7679A5" w14:textId="3DE931E9" w:rsidR="007E687D" w:rsidRPr="00830602" w:rsidRDefault="007E687D" w:rsidP="007E687D">
      <w:pPr>
        <w:pStyle w:val="Rubrik2utannumrering"/>
      </w:pPr>
    </w:p>
    <w:p w14:paraId="01B6DAF4" w14:textId="77777777" w:rsidR="007E687D" w:rsidRDefault="007E687D" w:rsidP="00980016">
      <w:pPr>
        <w:pStyle w:val="Brdtextmedindrag"/>
      </w:pPr>
    </w:p>
    <w:p w14:paraId="20CC490F" w14:textId="77777777" w:rsidR="007E687D" w:rsidRPr="003F76A9" w:rsidRDefault="007E687D" w:rsidP="007E687D">
      <w:pPr>
        <w:pStyle w:val="Brdtextmedindrag"/>
      </w:pPr>
    </w:p>
    <w:p w14:paraId="03558EA5" w14:textId="282A1330" w:rsidR="007E687D" w:rsidRPr="00830602" w:rsidRDefault="007E687D" w:rsidP="007E687D">
      <w:pPr>
        <w:pStyle w:val="Brdtextmedindrag"/>
      </w:pPr>
    </w:p>
    <w:p w14:paraId="45E8F4CF" w14:textId="77777777" w:rsidR="007E687D" w:rsidRDefault="007E687D" w:rsidP="00085EFF">
      <w:pPr>
        <w:pStyle w:val="Brdtextmedindrag"/>
      </w:pPr>
    </w:p>
    <w:p w14:paraId="3A11C51D" w14:textId="77777777" w:rsidR="007E687D" w:rsidRDefault="007E687D" w:rsidP="008C728F">
      <w:pPr>
        <w:pStyle w:val="Brdtextmedindrag"/>
      </w:pPr>
    </w:p>
    <w:p w14:paraId="3F9742E4" w14:textId="77777777" w:rsidR="007E687D" w:rsidRDefault="007E687D" w:rsidP="00980016">
      <w:pPr>
        <w:pStyle w:val="Brdtextmedindrag"/>
      </w:pPr>
    </w:p>
    <w:p w14:paraId="63DCCB8E" w14:textId="77777777" w:rsidR="007E687D" w:rsidRPr="001E7D00" w:rsidRDefault="007E687D" w:rsidP="007E687D">
      <w:pPr>
        <w:pStyle w:val="Brdtext"/>
      </w:pPr>
    </w:p>
    <w:p w14:paraId="5D9FB4DB" w14:textId="77777777" w:rsidR="007E687D" w:rsidRPr="001E7D00" w:rsidRDefault="007E687D" w:rsidP="007E687D">
      <w:pPr>
        <w:pStyle w:val="Rubrik2utannumrering"/>
      </w:pPr>
    </w:p>
    <w:p w14:paraId="3D5BBDA2" w14:textId="77777777" w:rsidR="00110C85" w:rsidRPr="00025171" w:rsidRDefault="00110C85" w:rsidP="007E687D">
      <w:pPr>
        <w:pStyle w:val="Bilagarubrik"/>
        <w:sectPr w:rsidR="00110C85" w:rsidRPr="00025171" w:rsidSect="007E687D">
          <w:headerReference w:type="even" r:id="rId159"/>
          <w:headerReference w:type="default" r:id="rId160"/>
          <w:footerReference w:type="even" r:id="rId161"/>
          <w:footerReference w:type="default" r:id="rId162"/>
          <w:footerReference w:type="first" r:id="rId163"/>
          <w:footnotePr>
            <w:numRestart w:val="eachSect"/>
          </w:footnotePr>
          <w:pgSz w:w="9356" w:h="13721" w:code="9"/>
          <w:pgMar w:top="794" w:right="2438" w:bottom="1191" w:left="1021" w:header="0" w:footer="709" w:gutter="0"/>
          <w:cols w:space="708"/>
          <w:docGrid w:linePitch="360"/>
        </w:sectPr>
      </w:pPr>
    </w:p>
    <w:p w14:paraId="754B2275" w14:textId="06545292" w:rsidR="00462C20" w:rsidRDefault="00462C20" w:rsidP="007E687D">
      <w:pPr>
        <w:pStyle w:val="Bilagarubrik"/>
      </w:pPr>
      <w:bookmarkStart w:id="131" w:name="_Toc36716766"/>
      <w:r>
        <w:lastRenderedPageBreak/>
        <w:t>Lagrådets yttrande</w:t>
      </w:r>
      <w:bookmarkEnd w:id="131"/>
    </w:p>
    <w:p w14:paraId="0D8AB746" w14:textId="0BA28814" w:rsidR="007E687D" w:rsidRDefault="00326A5F" w:rsidP="00462C20">
      <w:pPr>
        <w:pStyle w:val="Rubrik2utannumrering"/>
      </w:pPr>
      <w:r>
        <w:t>Utdrag ur protokoll vid sammanträde 2020-03-12</w:t>
      </w:r>
    </w:p>
    <w:p w14:paraId="53B590D7" w14:textId="77777777" w:rsidR="007E687D" w:rsidRDefault="00326A5F" w:rsidP="007E687D">
      <w:pPr>
        <w:pStyle w:val="Brdtext"/>
      </w:pPr>
      <w:r>
        <w:rPr>
          <w:b/>
        </w:rPr>
        <w:t>Närvarande:</w:t>
      </w:r>
      <w:r>
        <w:t xml:space="preserve"> </w:t>
      </w:r>
      <w:proofErr w:type="gramStart"/>
      <w:r>
        <w:t>F.d.</w:t>
      </w:r>
      <w:proofErr w:type="gramEnd"/>
      <w:r>
        <w:t xml:space="preserve"> justitierådet Ella Nyström samt justitieråden </w:t>
      </w:r>
    </w:p>
    <w:p w14:paraId="778260E4" w14:textId="77777777" w:rsidR="007E687D" w:rsidRDefault="00326A5F" w:rsidP="007E687D">
      <w:pPr>
        <w:pStyle w:val="Brdtext"/>
      </w:pPr>
      <w:r>
        <w:t>Per Classon och Stefan Johansson</w:t>
      </w:r>
    </w:p>
    <w:p w14:paraId="5FCC1465" w14:textId="77777777" w:rsidR="007E687D" w:rsidRDefault="007E687D" w:rsidP="007E687D">
      <w:pPr>
        <w:pStyle w:val="Brdtext"/>
      </w:pPr>
    </w:p>
    <w:p w14:paraId="3337536A" w14:textId="77777777" w:rsidR="007E687D" w:rsidRPr="00126B5C" w:rsidRDefault="00326A5F" w:rsidP="007E687D">
      <w:pPr>
        <w:pStyle w:val="Brdtext"/>
        <w:rPr>
          <w:b/>
        </w:rPr>
      </w:pPr>
      <w:r w:rsidRPr="00126B5C">
        <w:rPr>
          <w:b/>
        </w:rPr>
        <w:t>Skärpta straff för de allvarligaste fallen av immaterialrättsintrång</w:t>
      </w:r>
    </w:p>
    <w:p w14:paraId="6C87D27C" w14:textId="77777777" w:rsidR="007E687D" w:rsidRDefault="007E687D" w:rsidP="007E687D">
      <w:pPr>
        <w:pStyle w:val="Brdtext"/>
      </w:pPr>
    </w:p>
    <w:p w14:paraId="31A2DC1A" w14:textId="77777777" w:rsidR="007E687D" w:rsidRDefault="00326A5F" w:rsidP="007E687D">
      <w:pPr>
        <w:pStyle w:val="Brdtext"/>
      </w:pPr>
      <w:r>
        <w:t xml:space="preserve">Enligt en lagrådsremiss den 5 mars 2020 har regeringen (Justitiedepartementet) beslutat inhämta Lagrådets yttrande </w:t>
      </w:r>
    </w:p>
    <w:p w14:paraId="4FE2B16E" w14:textId="77777777" w:rsidR="007E687D" w:rsidRDefault="00326A5F" w:rsidP="007E687D">
      <w:pPr>
        <w:pStyle w:val="Brdtext"/>
      </w:pPr>
      <w:r>
        <w:t xml:space="preserve">över förslag till </w:t>
      </w:r>
    </w:p>
    <w:p w14:paraId="46BD9696" w14:textId="77777777" w:rsidR="007E687D" w:rsidRDefault="007E687D" w:rsidP="007E687D">
      <w:pPr>
        <w:pStyle w:val="Brdtext"/>
      </w:pPr>
    </w:p>
    <w:p w14:paraId="7246D939" w14:textId="77777777" w:rsidR="007E687D" w:rsidRPr="00126B5C" w:rsidRDefault="00326A5F" w:rsidP="007E687D">
      <w:pPr>
        <w:pStyle w:val="Brdtext"/>
        <w:rPr>
          <w:rFonts w:cs="Arial"/>
          <w:szCs w:val="24"/>
        </w:rPr>
      </w:pPr>
      <w:r w:rsidRPr="00126B5C">
        <w:rPr>
          <w:rFonts w:cs="Arial"/>
          <w:szCs w:val="24"/>
        </w:rPr>
        <w:t>1. lag om ändring i lagen (1960:729) om upphovsrätt till litterära och</w:t>
      </w:r>
    </w:p>
    <w:p w14:paraId="23084CA8" w14:textId="77777777" w:rsidR="007E687D" w:rsidRPr="00126B5C" w:rsidRDefault="00326A5F" w:rsidP="007E687D">
      <w:pPr>
        <w:pStyle w:val="Brdtext"/>
        <w:rPr>
          <w:rFonts w:cs="Arial"/>
          <w:szCs w:val="24"/>
        </w:rPr>
      </w:pPr>
      <w:r>
        <w:rPr>
          <w:rFonts w:cs="Arial"/>
          <w:szCs w:val="24"/>
        </w:rPr>
        <w:t xml:space="preserve">    </w:t>
      </w:r>
      <w:r w:rsidRPr="00126B5C">
        <w:rPr>
          <w:rFonts w:cs="Arial"/>
          <w:szCs w:val="24"/>
        </w:rPr>
        <w:t>konstnärliga verk,</w:t>
      </w:r>
    </w:p>
    <w:p w14:paraId="107180B5" w14:textId="77777777" w:rsidR="007E687D" w:rsidRPr="00126B5C" w:rsidRDefault="00326A5F" w:rsidP="007E687D">
      <w:pPr>
        <w:pStyle w:val="Brdtext"/>
        <w:rPr>
          <w:rFonts w:cs="Arial"/>
          <w:szCs w:val="24"/>
        </w:rPr>
      </w:pPr>
      <w:r w:rsidRPr="00126B5C">
        <w:rPr>
          <w:rFonts w:cs="Arial"/>
          <w:szCs w:val="24"/>
        </w:rPr>
        <w:t>2. lag om ändring i patentlagen (1967:837),</w:t>
      </w:r>
    </w:p>
    <w:p w14:paraId="6D6351A7" w14:textId="77777777" w:rsidR="007E687D" w:rsidRPr="00126B5C" w:rsidRDefault="00326A5F" w:rsidP="007E687D">
      <w:pPr>
        <w:pStyle w:val="Brdtext"/>
        <w:rPr>
          <w:rFonts w:cs="Arial"/>
          <w:szCs w:val="24"/>
        </w:rPr>
      </w:pPr>
      <w:r w:rsidRPr="00126B5C">
        <w:rPr>
          <w:rFonts w:cs="Arial"/>
          <w:szCs w:val="24"/>
        </w:rPr>
        <w:t>3. lag om ändring i mönsterskyddslagen (1970:485),</w:t>
      </w:r>
    </w:p>
    <w:p w14:paraId="164072D3" w14:textId="77777777" w:rsidR="007E687D" w:rsidRDefault="00326A5F" w:rsidP="007E687D">
      <w:pPr>
        <w:pStyle w:val="Brdtext"/>
        <w:rPr>
          <w:rFonts w:cs="Arial"/>
          <w:szCs w:val="24"/>
        </w:rPr>
      </w:pPr>
      <w:r w:rsidRPr="00126B5C">
        <w:rPr>
          <w:rFonts w:cs="Arial"/>
          <w:szCs w:val="24"/>
        </w:rPr>
        <w:t>4. lag om ändring i lagen (1992:1685) om skydd för kretsmönster för</w:t>
      </w:r>
    </w:p>
    <w:p w14:paraId="4181C592" w14:textId="77777777" w:rsidR="007E687D" w:rsidRPr="00126B5C" w:rsidRDefault="00326A5F" w:rsidP="007E687D">
      <w:pPr>
        <w:pStyle w:val="Brdtext"/>
        <w:rPr>
          <w:rFonts w:cs="Arial"/>
          <w:szCs w:val="24"/>
        </w:rPr>
      </w:pPr>
      <w:r>
        <w:rPr>
          <w:rFonts w:cs="Arial"/>
          <w:szCs w:val="24"/>
        </w:rPr>
        <w:t xml:space="preserve">    </w:t>
      </w:r>
      <w:r w:rsidRPr="00126B5C">
        <w:rPr>
          <w:rFonts w:cs="Arial"/>
          <w:szCs w:val="24"/>
        </w:rPr>
        <w:t>halvledarprodukter,</w:t>
      </w:r>
    </w:p>
    <w:p w14:paraId="2A853F5E" w14:textId="77777777" w:rsidR="007E687D" w:rsidRPr="00126B5C" w:rsidRDefault="00326A5F" w:rsidP="007E687D">
      <w:pPr>
        <w:pStyle w:val="Brdtext"/>
        <w:rPr>
          <w:rFonts w:cs="Arial"/>
          <w:szCs w:val="24"/>
        </w:rPr>
      </w:pPr>
      <w:r w:rsidRPr="00126B5C">
        <w:rPr>
          <w:rFonts w:cs="Arial"/>
          <w:szCs w:val="24"/>
        </w:rPr>
        <w:t>5. lag om ändring i växtförädlarrättslagen (1997:306),</w:t>
      </w:r>
    </w:p>
    <w:p w14:paraId="54DCBE02" w14:textId="77777777" w:rsidR="007E687D" w:rsidRPr="00126B5C" w:rsidRDefault="00326A5F" w:rsidP="007E687D">
      <w:pPr>
        <w:pStyle w:val="Brdtext"/>
        <w:rPr>
          <w:rFonts w:cs="Arial"/>
          <w:szCs w:val="24"/>
        </w:rPr>
      </w:pPr>
      <w:r w:rsidRPr="00126B5C">
        <w:rPr>
          <w:rFonts w:cs="Arial"/>
          <w:szCs w:val="24"/>
        </w:rPr>
        <w:t>6. lag om ändring i varumärkeslagen (2010:1877),</w:t>
      </w:r>
    </w:p>
    <w:p w14:paraId="337229CB" w14:textId="77777777" w:rsidR="007E687D" w:rsidRPr="00126B5C" w:rsidRDefault="00326A5F" w:rsidP="007E687D">
      <w:pPr>
        <w:pStyle w:val="Brdtext"/>
        <w:rPr>
          <w:rFonts w:cs="Arial"/>
          <w:szCs w:val="24"/>
        </w:rPr>
      </w:pPr>
      <w:r w:rsidRPr="00126B5C">
        <w:rPr>
          <w:rFonts w:cs="Arial"/>
          <w:szCs w:val="24"/>
        </w:rPr>
        <w:t>7. lag om ändring i lagen (2018:1653) om företagsnamn.</w:t>
      </w:r>
    </w:p>
    <w:p w14:paraId="3DBA2D22" w14:textId="77777777" w:rsidR="007E687D" w:rsidRPr="00126B5C" w:rsidRDefault="007E687D" w:rsidP="007E687D">
      <w:pPr>
        <w:pStyle w:val="Brdtext"/>
        <w:rPr>
          <w:rFonts w:cs="Arial"/>
          <w:szCs w:val="24"/>
        </w:rPr>
      </w:pPr>
    </w:p>
    <w:p w14:paraId="2A6249C5" w14:textId="77777777" w:rsidR="007E687D" w:rsidRDefault="00326A5F" w:rsidP="007E687D">
      <w:pPr>
        <w:pStyle w:val="Brdtext"/>
      </w:pPr>
      <w:r>
        <w:t>Förslagen har inför Lagrådet föredragits av kanslirådet Anna Enbert.</w:t>
      </w:r>
    </w:p>
    <w:p w14:paraId="17B4CAEF" w14:textId="77777777" w:rsidR="007E687D" w:rsidRDefault="007E687D" w:rsidP="007E687D">
      <w:pPr>
        <w:pStyle w:val="Brdtext"/>
      </w:pPr>
    </w:p>
    <w:p w14:paraId="0DD9E76D" w14:textId="77777777" w:rsidR="007E687D" w:rsidRDefault="00326A5F" w:rsidP="007E687D">
      <w:pPr>
        <w:pStyle w:val="Brdtext"/>
      </w:pPr>
      <w:r>
        <w:t>Lagrådet lämnar förslagen utan erinran.</w:t>
      </w:r>
    </w:p>
    <w:p w14:paraId="1A5229F0" w14:textId="77777777" w:rsidR="007E687D" w:rsidRPr="00493CF2" w:rsidRDefault="007E687D" w:rsidP="007E687D">
      <w:pPr>
        <w:pStyle w:val="Brdtext"/>
      </w:pPr>
    </w:p>
    <w:p w14:paraId="1F24AACC" w14:textId="77777777" w:rsidR="007E687D" w:rsidRPr="00493CF2" w:rsidRDefault="007E687D" w:rsidP="007E687D">
      <w:pPr>
        <w:pStyle w:val="Brdtextmedindrag"/>
      </w:pPr>
    </w:p>
    <w:p w14:paraId="430770C9" w14:textId="77777777" w:rsidR="00110C85" w:rsidRPr="00025171" w:rsidRDefault="00110C85" w:rsidP="007E687D">
      <w:pPr>
        <w:pStyle w:val="Bilagarubrik"/>
        <w:sectPr w:rsidR="00110C85" w:rsidRPr="00025171" w:rsidSect="00155500">
          <w:headerReference w:type="even" r:id="rId164"/>
          <w:headerReference w:type="default" r:id="rId165"/>
          <w:footerReference w:type="even" r:id="rId166"/>
          <w:footerReference w:type="default" r:id="rId167"/>
          <w:headerReference w:type="first" r:id="rId168"/>
          <w:footerReference w:type="first" r:id="rId169"/>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Content>
        <w:p w14:paraId="276EDEE7" w14:textId="379C75B5" w:rsidR="007E687D" w:rsidRDefault="00851FD1" w:rsidP="00020B3D">
          <w:pPr>
            <w:pStyle w:val="Proprubrik"/>
            <w:spacing w:after="190"/>
          </w:pPr>
          <w:r>
            <w:t>Justitiedepartementet</w:t>
          </w:r>
        </w:p>
      </w:sdtContent>
    </w:sdt>
    <w:p w14:paraId="636A17D6" w14:textId="33A8EA3D" w:rsidR="007E687D" w:rsidRDefault="00326A5F" w:rsidP="007E687D">
      <w:pPr>
        <w:pStyle w:val="Proputdrag"/>
      </w:pPr>
      <w:bookmarkStart w:id="132" w:name="_Toc36716767"/>
      <w:r>
        <w:t xml:space="preserve">Utdrag ur protokoll vid regeringssammanträde </w:t>
      </w:r>
      <w:sdt>
        <w:sdtPr>
          <w:alias w:val="Datum"/>
          <w:tag w:val="Datum"/>
          <w:id w:val="679708000"/>
          <w:date w:fullDate="2020-04-02T00:00:00Z">
            <w:dateFormat w:val="'den' d MMMM yyyy"/>
            <w:lid w:val="sv-SE"/>
            <w:storeMappedDataAs w:val="dateTime"/>
            <w:calendar w:val="gregorian"/>
          </w:date>
        </w:sdtPr>
        <w:sdtContent>
          <w:r w:rsidR="00B9391F">
            <w:t>den 2 april 2020</w:t>
          </w:r>
        </w:sdtContent>
      </w:sdt>
      <w:bookmarkEnd w:id="132"/>
    </w:p>
    <w:p w14:paraId="7821575D" w14:textId="77777777" w:rsidR="007E687D" w:rsidRDefault="007E687D" w:rsidP="007E687D">
      <w:pPr>
        <w:pStyle w:val="Brdtext"/>
        <w:jc w:val="left"/>
      </w:pPr>
    </w:p>
    <w:p w14:paraId="322176D5" w14:textId="3ABA4107" w:rsidR="007E687D" w:rsidRDefault="00326A5F" w:rsidP="007E687D">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Content>
          <w:r w:rsidR="00851FD1">
            <w:t xml:space="preserve">statsminister </w:t>
          </w:r>
          <w:proofErr w:type="spellStart"/>
          <w:r w:rsidR="00851FD1">
            <w:t>Löfven</w:t>
          </w:r>
          <w:proofErr w:type="spellEnd"/>
          <w:r w:rsidR="00851FD1">
            <w:t xml:space="preserve">, ordförande, och statsråden </w:t>
          </w:r>
          <w:proofErr w:type="spellStart"/>
          <w:r w:rsidR="00851FD1">
            <w:t>Lövin</w:t>
          </w:r>
          <w:proofErr w:type="spellEnd"/>
          <w:r w:rsidR="00851FD1">
            <w:t xml:space="preserve">, Johansson, </w:t>
          </w:r>
          <w:proofErr w:type="spellStart"/>
          <w:r w:rsidR="00851FD1">
            <w:t>Baylan</w:t>
          </w:r>
          <w:proofErr w:type="spellEnd"/>
          <w:r w:rsidR="00851FD1">
            <w:t xml:space="preserve">, Hallengren, Hultqvist, Andersson, Bolund, Damberg, Shekarabi, </w:t>
          </w:r>
          <w:proofErr w:type="spellStart"/>
          <w:r w:rsidR="00851FD1">
            <w:t>Ygeman</w:t>
          </w:r>
          <w:proofErr w:type="spellEnd"/>
          <w:r w:rsidR="00851FD1">
            <w:t xml:space="preserve">, Linde, Ekström, Eneroth, </w:t>
          </w:r>
          <w:proofErr w:type="spellStart"/>
          <w:r w:rsidR="00851FD1">
            <w:t>Ernkrans</w:t>
          </w:r>
          <w:proofErr w:type="spellEnd"/>
          <w:r w:rsidR="00851FD1">
            <w:t xml:space="preserve">, Lind, Hallberg, </w:t>
          </w:r>
          <w:proofErr w:type="spellStart"/>
          <w:r w:rsidR="00851FD1">
            <w:t>Micko</w:t>
          </w:r>
          <w:proofErr w:type="spellEnd"/>
        </w:sdtContent>
      </w:sdt>
    </w:p>
    <w:p w14:paraId="48D8A085" w14:textId="77777777" w:rsidR="007E687D" w:rsidRDefault="007E687D" w:rsidP="007E687D">
      <w:pPr>
        <w:pStyle w:val="Brdtext"/>
        <w:jc w:val="left"/>
      </w:pPr>
    </w:p>
    <w:p w14:paraId="3992F1AC" w14:textId="1EFECAD7" w:rsidR="007E687D" w:rsidRDefault="00326A5F" w:rsidP="007E687D">
      <w:pPr>
        <w:pStyle w:val="Brdtext"/>
        <w:jc w:val="left"/>
      </w:pPr>
      <w:r>
        <w:t xml:space="preserve">Föredragande: statsrådet </w:t>
      </w:r>
      <w:sdt>
        <w:sdtPr>
          <w:alias w:val="Foredragande"/>
          <w:tag w:val="Foredragande"/>
          <w:id w:val="1160741249"/>
          <w:text w:multiLine="1"/>
        </w:sdtPr>
        <w:sdtContent>
          <w:r w:rsidR="00B9391F">
            <w:t>Johansson</w:t>
          </w:r>
        </w:sdtContent>
      </w:sdt>
    </w:p>
    <w:p w14:paraId="554E27C7" w14:textId="77777777" w:rsidR="007E687D" w:rsidRPr="00827386" w:rsidRDefault="007E687D" w:rsidP="007E687D">
      <w:pPr>
        <w:pStyle w:val="Brdtext"/>
        <w:jc w:val="left"/>
        <w:rPr>
          <w:szCs w:val="21"/>
        </w:rPr>
      </w:pPr>
    </w:p>
    <w:p w14:paraId="3258E465" w14:textId="77777777" w:rsidR="007E687D" w:rsidRPr="00915BF3" w:rsidRDefault="00326A5F" w:rsidP="007E687D">
      <w:pPr>
        <w:pStyle w:val="Slutstreck"/>
      </w:pPr>
      <w:r w:rsidRPr="008B7E85">
        <w:t>                    </w:t>
      </w:r>
    </w:p>
    <w:p w14:paraId="173ECE23" w14:textId="77777777" w:rsidR="007E687D" w:rsidRPr="006E102E" w:rsidRDefault="007E687D" w:rsidP="007E687D">
      <w:pPr>
        <w:pStyle w:val="Brdtext"/>
        <w:jc w:val="left"/>
        <w:rPr>
          <w:sz w:val="18"/>
          <w:szCs w:val="18"/>
        </w:rPr>
      </w:pPr>
    </w:p>
    <w:p w14:paraId="5F76C737" w14:textId="77777777" w:rsidR="007E687D" w:rsidRDefault="007E687D" w:rsidP="007E687D">
      <w:pPr>
        <w:pStyle w:val="Brdtext"/>
        <w:jc w:val="left"/>
      </w:pPr>
    </w:p>
    <w:p w14:paraId="6AC57327" w14:textId="1542831E" w:rsidR="007E687D" w:rsidRDefault="00326A5F" w:rsidP="007E687D">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Content>
          <w:r w:rsidR="00851FD1">
            <w:t>Skärpta straff för de allvarligaste fallen av immaterialrättsintrång</w:t>
          </w:r>
        </w:sdtContent>
      </w:sdt>
    </w:p>
    <w:p w14:paraId="33DF87C5" w14:textId="77777777" w:rsidR="007E687D" w:rsidRDefault="007E687D" w:rsidP="007E687D">
      <w:pPr>
        <w:pStyle w:val="Brdtext"/>
      </w:pPr>
    </w:p>
    <w:p w14:paraId="216859EC" w14:textId="77777777" w:rsidR="00110C85" w:rsidRPr="00025171" w:rsidRDefault="00110C85" w:rsidP="009C61A6">
      <w:pPr>
        <w:pStyle w:val="Brdtextmedindrag"/>
      </w:pPr>
    </w:p>
    <w:sectPr w:rsidR="00110C85" w:rsidRPr="00025171" w:rsidSect="00155500">
      <w:headerReference w:type="even" r:id="rId170"/>
      <w:headerReference w:type="default" r:id="rId171"/>
      <w:footerReference w:type="even" r:id="rId172"/>
      <w:footerReference w:type="default" r:id="rId173"/>
      <w:headerReference w:type="first" r:id="rId174"/>
      <w:footerReference w:type="first" r:id="rId17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71F4F63" w14:textId="77777777" w:rsidR="00DC16F5" w:rsidRDefault="00DC16F5" w:rsidP="00F8009C">
      <w:r>
        <w:separator/>
      </w:r>
    </w:p>
  </w:endnote>
  <w:endnote w:type="continuationSeparator" w:id="0">
    <w:p w14:paraId="322B57E7" w14:textId="77777777" w:rsidR="00DC16F5" w:rsidRDefault="00DC16F5"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4000ACFF" w:usb2="00000001"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A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9F65E6" w14:textId="77777777" w:rsidR="00DC16F5" w:rsidRDefault="00DC16F5" w:rsidP="009C2B67">
    <w:pPr>
      <w:pStyle w:val="Brdtext"/>
    </w:pPr>
    <w:r>
      <w:rPr>
        <w:noProof/>
        <w:lang w:eastAsia="sv-SE"/>
      </w:rPr>
      <mc:AlternateContent>
        <mc:Choice Requires="wps">
          <w:drawing>
            <wp:anchor distT="0" distB="0" distL="0" distR="0" simplePos="0" relativeHeight="2517058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3E0D53"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MA2z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PSMEs1qvNGjaINbo4BJpKexfgrUwgIX2i+mxTMP5x6HsepWujr+UQ+BHURvd+QiGOE4PDnNjyew&#10;cJjycX4+TuRne2frfPgqTE3ioqAOb5coZZtbH3ARQAdIzOWNqsqbSqm0iXoRV8qRDcNLq5CuCI8/&#10;UEqTBoUen4xSYG2iexdZ6RhGJMX06WLhXYFpFbZKRIzS34UEY6nON3IzzoXe5U/oiJJI9R7HHr+/&#10;1XucuzrgkTIbHXbOdaWNS9WnFttTVv4cKJMdHoQf1B2XoV22SSrj4f2XptxCFs50feUtv6nweLfM&#10;hwfm0Eh4bwyHcI+PVAbkm35Fycq432+dRzz0DSslDRqzoP7XmjlBifqmofzzfBJlFNJmcnIGHRF3&#10;aFkeWvS6vjJQRI4xZHlaRnxQw1I6Uz9hhsxjVpiY5shd0DAsr0I3LjCDuJjPEwi9a1m41QvLY+jI&#10;cpTmY/vEnO31GyD8OzO0MJu+knGHjZ7eztcBUkwajzx3rPb8o++T9PsZFQfL4T6h9pN09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6TANs4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B3E0D53"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B30AB5" w14:textId="77777777" w:rsidR="00DC16F5" w:rsidRDefault="00DC16F5" w:rsidP="00EE1584">
    <w:pPr>
      <w:pStyle w:val="Brdtext"/>
    </w:pPr>
    <w:r>
      <w:rPr>
        <w:noProof/>
        <w:lang w:eastAsia="sv-SE"/>
      </w:rPr>
      <mc:AlternateContent>
        <mc:Choice Requires="wps">
          <w:drawing>
            <wp:anchor distT="0" distB="0" distL="0" distR="0" simplePos="0" relativeHeight="251578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DC9A5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578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K86jgIAAJE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eo5OaVajR0+iDW6DAvJIT2P9FKiFBS60n02LNg/nHoex6la6Ov5RD4EdRO/25CIY4Tg8O88np7Bw&#10;mPJxfjFO5GcHZ+t8+CJMTeKioA69S5Sy7Z0PuAigAyTm8kZV5W2lVNpEvYhr5ciWodMqpCvC4w+U&#10;0qRBoZOzUQqsTXTvIisdw4ikmD5dLLwrMK3CTomIUfqbkGAs1flKbsa50Pv8CR1REqne4tjjD7d6&#10;i3NXBzxSZqPD3rmutHGp+vTEDpSVPwbKZIcH4Ud1x2Vol22SymTo/9KUO8jCme5dectvKzTvjvnw&#10;yBweEvqN4RAe8JHKgHzTryhZG/frtfOIh75hpaTBwyyo/7lhTlCivmoo/yI/jTIKaXN69hE6Iu7Y&#10;sjy26E19baCIHGPI8rSM+KCGpXSmfsYMmcesMDHNkbugYVheh25cYAZxMZ8nEN6uZeFOLyyPoSPL&#10;UZpP7TNzttdvgPDvzfCE2fSFjDts9PR2vgmQYtJ45Lljtecf7z5Jv59RcbAc7xPqMEl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YbK86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6DC9A5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8C2176" w14:textId="77777777" w:rsidR="00DC16F5" w:rsidRDefault="00DC16F5" w:rsidP="00EE1584">
    <w:pPr>
      <w:pStyle w:val="Brdtext"/>
    </w:pPr>
    <w:r>
      <w:rPr>
        <w:noProof/>
        <w:lang w:eastAsia="sv-SE"/>
      </w:rPr>
      <mc:AlternateContent>
        <mc:Choice Requires="wps">
          <w:drawing>
            <wp:anchor distT="0" distB="0" distL="0" distR="0" simplePos="0" relativeHeight="251579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0E074E"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579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0kODjgIAAJE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6QQW&#10;DlM+zs/Hifzs4GydD1+EqUlcFNTh7RKlbHvrAy4C6ACJubxRVXlTKZU2US/iSjmyZXhpFdIV4fEH&#10;SmnSoNDTs1EKrE107yIrHcOIpJg+XSy8KzCtwk6JiFH6m5BgLNX5Sm7GudD7/AkdURKp3uLY4w+3&#10;eotzVwc8Umajw965rrRxqfrUYgfKyh8DZbLDg/CjuuMytKs2SWUyvP/KlDvIwpmur7zlNxUe75b5&#10;8MAcGgnvjeEQ7vGRyoB8068oWRv367XziIe+YaWkQWMW1P/cMCcoUV81lH+eT6KMQtpMzj5CR8Qd&#10;W1bHFr2prwwUkWMMWZ6WER/UsJTO1E+YIYuYFSamOXIXNAzLq9CNC8wgLhaLBELvWhZu9dLyGDqy&#10;HKX52D4xZ3v9Bgj/zgwtzGYvZNxho6e3i02AFJPGI88dqz3/6P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h0kOD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A0E074E"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12227C" w14:textId="77777777" w:rsidR="00DC16F5" w:rsidRDefault="00DC16F5" w:rsidP="009C2B67">
    <w:pPr>
      <w:pStyle w:val="Brdtext"/>
    </w:pPr>
    <w:r>
      <w:rPr>
        <w:noProof/>
        <w:lang w:eastAsia="sv-SE"/>
      </w:rPr>
      <mc:AlternateContent>
        <mc:Choice Requires="wps">
          <w:drawing>
            <wp:anchor distT="0" distB="0" distL="0" distR="0" simplePos="0" relativeHeight="2517068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ECA51D"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pmdL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UwiPY31U6AWFrjQfjEtnnk49ziMVbfS1fGPegjsiLTdkYtghOPw5DQ/nsDC&#10;YcrH+fk4kZ/tna3z4aswNYmLgjq8XaKUbW59wEUAHSAxlzeqKm8qpdIm6kVcKUc2DC+tQroiPP5A&#10;KU2agp4en4xSYG2iexdZ6RhGJMX06WLhXYFpFbZKRIzS34UEY6nON3IzzoXe5U/oiJJI9R7HHr+/&#10;1XucuzrgkTIbHXbOdaWNS9WnFttTVv4cKJMdHoQf1B2XoV22nVSG91+acgtZONP1lbf8psLj3TIf&#10;HphDI+G9MRzCPT5SGZBv+hUlK+N+v3Ue8dA3rJQ0aMyC+l9r5gQl6puG8s/zSZRRSJvJyRl0RNyh&#10;ZXlo0ev6ykAROcaQ5WkZ8UENS+lM/YQZMo9ZYWKaI3dBw7C8Ct24wAziYj5PIPSuZeFWLyyPoSPL&#10;UZqP7RNzttdvgPDvzNDCbPpKxh02eno7XwdIMWk88tyx2vOPvk/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PKZnS4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FECA51D"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788830" w14:textId="77777777" w:rsidR="00DC16F5" w:rsidRDefault="00DC16F5" w:rsidP="00EE1584">
    <w:pPr>
      <w:pStyle w:val="Brdtext"/>
    </w:pPr>
    <w:r>
      <w:rPr>
        <w:noProof/>
        <w:lang w:eastAsia="sv-SE"/>
      </w:rPr>
      <mc:AlternateContent>
        <mc:Choice Requires="wps">
          <w:drawing>
            <wp:anchor distT="0" distB="0" distL="0" distR="0" simplePos="0" relativeHeight="251580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56A36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580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eq6yjAIAAJEFAAAOAAAAZHJzL2Uyb0RvYy54bWysVF1v2yAUfZ+0/4B4Xx2n31GcKmvVaVLV&#10;VmunPhMMiTUMDEjs7NfvgO0k6/rSaS82cM/9OvfA9KqtFdkI5yujC5ofjSgRmpuy0suCfn++/XRB&#10;iQ9Ml0wZLQq6FZ5ezT5+mDZ2IsZmZVQpHEEQ7SeNLegqBDvJMs9Xomb+yFihYZTG1Sxg65ZZ6ViD&#10;6LXKxqPRWdYYV1pnuPAepzedkc5SfCkFDw9SehGIKihqC+nr0ncRv9lsyiZLx+yq4n0Z7B+qqFml&#10;kXQX6oYFRtau+itUXXFnvJHhiJs6M1JWXKQe0E0+etXN04pZkXoBOd7uaPL/Lyy/3zw6UpUFPc8p&#10;0azGjJ5FG9waDeSRnsb6CVBPFrjQfjYtxjycexzGrlvp6vhHPwR2EL3dkYtghOPw9Cw/PoGFw5SP&#10;88txIj/bO1vnwxdhahIXBXWYXaKUbe58QCGADpCYyxtVlbeVUmkT9SKulSMbhkmrkEqExx8opUlT&#10;0LPj01EKrE107yIrHcOIpJg+XWy8azCtwlaJiFH6m5BgLPX5Rm7GudC7/AkdURKp3uPY4/dVvce5&#10;6wMeKbPRYedcV9q41H26YnvKyh8DZbLDg/CDvuMytIs2SeVimP/ClFvIwpnuXnnLbysM74758Mgc&#10;LhLmjcchPOAjlQH5pl9RsjLu11vnEQ99w0pJg4tZUP9zzZygRH3VUP5lfhJlFNLm5PQcOiLu0LI4&#10;tOh1fW2gCIgb1aVlxAc1LKUz9QvekHnMChPTHLkLGobldeieC7xBXMznCYS7a1m400+Wx9CR5SjN&#10;5/aFOdvrN0D492a4wmzySsYdNnp6O18HSDFpPPLcsdrzj3ufpN+/UfFhOdwn1P4lnf0G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9nquso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4956A36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D85228" w14:textId="77777777" w:rsidR="00DC16F5" w:rsidRDefault="00DC16F5" w:rsidP="00EE1584">
    <w:pPr>
      <w:pStyle w:val="Brdtext"/>
    </w:pPr>
    <w:r>
      <w:rPr>
        <w:noProof/>
        <w:lang w:eastAsia="sv-SE"/>
      </w:rPr>
      <mc:AlternateContent>
        <mc:Choice Requires="wps">
          <w:drawing>
            <wp:anchor distT="0" distB="0" distL="0" distR="0" simplePos="0" relativeHeight="251581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DF6B5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581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8VTtjwIAAJE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oL&#10;ejGhRLMab/Qk2uA2KCCP9DTWT4F6tMCF9rNp8czDucdhrLqVro5/1ENgB9G7PbkIRjgOzy/y0zNY&#10;OEz5OJ+ME/nZwdk6H74IU5O4KKjD2yVK2fbWB1wE0AESc3mjqvKmUiptol7ElXJky/DSKqQrwuMP&#10;lNKkQaGn56MUWJvo3kVWOoYRSTF9ulh4V2BahZ0SEaP0NyHBWKrzldyMc6H3+RM6oiRSvcWxxx9u&#10;9Rbnrg54pMxGh71zXWnjUvWpxQ6UlT8GymSHB+FHdcdlaJdtkspkeP+lKXeQhTNdX3nLbyo83i3z&#10;4YE5NBLeG8Mh3OMjlQH5pl9Rsjbu12vnEQ99w0pJg8YsqP+5YU5Qor5qKH+Sn0UZhbQ5O/8IHRF3&#10;bFkeW/SmvjJQRI4xZHlaRnxQw1I6Uz9jhixiVpiY5shd0DAsr0I3LjCDuFgsEgi9a1m41Y+Wx9CR&#10;5SjNp/aZOdvrN0D4d2ZoYTZ9IeMOGz29XWwCpJg0HnnuWO35R98n6fczKg6W431CHS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fFU7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5DF6B5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E9A389" w14:textId="77777777" w:rsidR="00DC16F5" w:rsidRDefault="00DC16F5" w:rsidP="009C2B67">
    <w:pPr>
      <w:pStyle w:val="Brdtext"/>
    </w:pPr>
    <w:r>
      <w:rPr>
        <w:noProof/>
        <w:lang w:eastAsia="sv-SE"/>
      </w:rPr>
      <mc:AlternateContent>
        <mc:Choice Requires="wps">
          <w:drawing>
            <wp:anchor distT="0" distB="0" distL="0" distR="0" simplePos="0" relativeHeight="2517079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4BCB44"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Yd91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x5xZUdMbPaoW/ZoKmER6GhemhFo4wmH7BVp65uE80GGsutW+jn+qh5GdiN7uyKVgTNLhyWl+PCGL&#10;JFM+zs/Hifxs7+x8wK8KahYXBff0dolSsbkNSBch6ACJuQKYqrypjEmbqBd1ZTzbCHppg+mK5PEH&#10;yljWFPz0+GSUAluI7l1kY2MYlRTTp4uFdwWmFW6NihhjvytNjKU638gtpFR2lz+hI0pTqvc49vj9&#10;rd7j3NVBHikzWNw515UFn6pPLbanrPw5UKY7PBF+UHdcYrtsk1Ty8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bYd91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A4BCB44"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3E8F20" w14:textId="77777777" w:rsidR="00DC16F5" w:rsidRDefault="00DC16F5" w:rsidP="00EE1584">
    <w:pPr>
      <w:pStyle w:val="Brdtext"/>
    </w:pPr>
    <w:r>
      <w:rPr>
        <w:noProof/>
        <w:lang w:eastAsia="sv-SE"/>
      </w:rPr>
      <mc:AlternateContent>
        <mc:Choice Requires="wps">
          <w:drawing>
            <wp:anchor distT="0" distB="0" distL="0" distR="0" simplePos="0" relativeHeight="251582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D6E59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582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YM5R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5JGexoUpoRaOcNh+gZaeeTgPdBirbrWv45/qYWQnorc7cikYk3R4cpofT8gi&#10;yZSP8/NxIj/bOzsf8KuCmsVFwT29XaJUbG4D0kUIOkBirgCmKm8qY9Im6kVdGc82gl7aYLoiefyB&#10;MpY1BT89PhmlwBaiexfZ2BhGJcX06WLhXYFphVujIsbY70oTY6nON3ILKZXd5U/oiNKU6j2OPX5/&#10;q/c4d3WQR8oMFnfOdWXBp+pTi+0pK38OlOkOT4Qf1B2X2C7bJJX8eBDAEsot6cJD11jByZuKXu9W&#10;BHwQnjqJHpymA97TRxsg9qFfcbYC//ut84gngZOVs4Y6s+Dh11p4xZn5Zkn65/kk6gjTZnJyRk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Zgzl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D6E59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F36FAA" w14:textId="77777777" w:rsidR="00DC16F5" w:rsidRDefault="00DC16F5" w:rsidP="00EE1584">
    <w:pPr>
      <w:pStyle w:val="Brdtext"/>
    </w:pPr>
    <w:r>
      <w:rPr>
        <w:noProof/>
        <w:lang w:eastAsia="sv-SE"/>
      </w:rPr>
      <mc:AlternateContent>
        <mc:Choice Requires="wps">
          <w:drawing>
            <wp:anchor distT="0" distB="0" distL="0" distR="0" simplePos="0" relativeHeight="251584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03E748"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584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wPcF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5JGexoUpoRaOcNh+gZaeeTgPdBirbrWv45/qYWQnorc7cikYk3R4cpofT8gi&#10;yZSP8/NxIj/bOzsf8KuCmsVFwT29XaJUbG4D0kUIOkBirgCmKm8qY9Im6kVdGc82gl7aYLoiefyB&#10;MpY1BT89PhmlwBaiexfZ2BhGJcX06WLhXYFphVujIsbY70oTY6nON3ILKZXd5U/oiNKU6j2OPX5/&#10;q/c4d3WQR8oMFnfOdWXBp+pTi+0pK38OlOkOT4Qf1B2X2C7bJJV8MghgCeWWdOGha6zg5E1Fr3cr&#10;Aj4IT51ED07TAe/pow0Q+9CvOFuB//3WecSTwMnKWUOdWfDway284sx8syT983wSdYRpMzk5Iy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vA9w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A03E748"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FEC7ED" w14:textId="77777777" w:rsidR="00DC16F5" w:rsidRDefault="00DC16F5" w:rsidP="009C2B67">
    <w:pPr>
      <w:pStyle w:val="Brdtext"/>
    </w:pPr>
    <w:r>
      <w:rPr>
        <w:noProof/>
        <w:lang w:eastAsia="sv-SE"/>
      </w:rPr>
      <mc:AlternateContent>
        <mc:Choice Requires="wps">
          <w:drawing>
            <wp:anchor distT="0" distB="0" distL="0" distR="0" simplePos="0" relativeHeight="2517089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948B4A"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708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hK0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TCI9jQszQj04wmH7BVp65uE80GGsutW+jn+qh5GdiN7uyKVgTNLhyTQ/npBF&#10;kikf52fjRH62d3Y+4FcFNYuLgnt6u0Sp2NwEpIsQdIDEXAFMVV5XxqRN1Iu6NJ5tBL20wXRF8vgD&#10;ZSxrCj49PhmlwBaiexfZ2BhGJcX06WLhXYFphVujIsbY70oTY6nON3ILKZXd5U/oiNKU6j2OPX5/&#10;q/c4d3WQR8oMFnfOdWXBp+pTi+0pK38OlOkOT4Qf1B2X2C7bJJX8dBDAEsot6cJD11jByeuKXu9G&#10;BLwXnjqJHpymA97RRxsg9qFfcbYC//ut84gngZOVs4Y6s+Dh11p4xZn5Zkn6Z/kk6gjTZnJy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wehK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B948B4A"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93D042" w14:textId="77777777" w:rsidR="00DC16F5" w:rsidRDefault="00DC16F5" w:rsidP="00EE1584">
    <w:pPr>
      <w:pStyle w:val="Brdtext"/>
    </w:pPr>
    <w:r>
      <w:rPr>
        <w:noProof/>
        <w:lang w:eastAsia="sv-SE"/>
      </w:rPr>
      <mc:AlternateContent>
        <mc:Choice Requires="wps">
          <w:drawing>
            <wp:anchor distT="0" distB="0" distL="0" distR="0" simplePos="0" relativeHeight="251585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BB0DC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585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5b0N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7O&#10;mRU1vdGzatGvqYA80tO4MCHUkyMctp+hpWcezgMdxqpb7ev4p3oY2Yno7Y5cCsYkHZ6e5ccnZJFk&#10;ysf55TiRn+2dnQ/4RUHN4qLgnt4uUSo2dwHpIgQdIDFXAFOVt5UxaRP1oq6NZxtBL20wXZE8/kAZ&#10;y5qCnx2fjlJgC9G9i2xsDKOSYvp0sfCuwLTCrVERY+w3pYmxVOcbuYWUyu7yJ3REaUr1Hscev7/V&#10;e5y7OsgjZQaLO+e6suBT9anF9pSVPwbKdIcnwg/qjktsF22SSn4xCGAB5ZZ04aFrrODkbUWvdycC&#10;PgpPnUQPTtMBH+ijDRD70K84W4H/9dZ5xJPAycpZQ51Z8PBzLbzizHy1JP3L/CTqCNPm5PSchMT8&#10;oWVxaLHr+hpIEjnNISfTMuLRDEvtoX6hITKPWckkrKTcBcdheY3dvKAhJNV8nkDUvE7gnX1yMoaO&#10;NEdtPrcvwrtewEjKv4ehh8XklY47bPQMbr5G0mISeSS6Y7V/AGr8pP1+SMXJcrhPqP0onf0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uW9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6BB0DC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E9028F" w14:textId="77777777" w:rsidR="00DC16F5" w:rsidRDefault="00DC16F5" w:rsidP="00EE1584">
    <w:pPr>
      <w:pStyle w:val="Brdtext"/>
    </w:pPr>
    <w:r>
      <w:rPr>
        <w:noProof/>
        <w:lang w:eastAsia="sv-SE"/>
      </w:rPr>
      <mc:AlternateContent>
        <mc:Choice Requires="wps">
          <w:drawing>
            <wp:anchor distT="0" distB="0" distL="0" distR="0" simplePos="0" relativeHeight="251586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530F36"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586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OeFg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JpxZUdMbPaoW/ZoKyCM9jQszQj04wmH7BVp65uE80GGsutW+jn+qh5GdiN7uyKVgTNLh5DQ/PiGL&#10;JFM+zqfjRH62d3Y+4FcFNYuLgnt6u0Sp2NwEpIsQdIDEXAFMVV5XxqRN1Iu6NJ5tBL20wXRF8vgD&#10;ZSxrCn56PBmlwBaiexfZ2BhGJcX06WLhXYFphVujIsbY70oTY6nON3ILKZXd5U/oiNKU6j2OPX5/&#10;q/c4d3WQR8oMFnfOdWXBp+pTi+0pK38OlOkOT4Qf1B2X2C7bJJV8OghgCeWWdOGha6zg5HVFr3cj&#10;At4LT51ED07TAe/oow0Q+9CvOFuB//3WecSTwMnKWUOdWfDway284sx8syT9aX4SdYRpczI5Iy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M54W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7530F36"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D3685D" w14:textId="77777777" w:rsidR="00DC16F5" w:rsidRDefault="00DC16F5" w:rsidP="009C2B67">
    <w:pPr>
      <w:pStyle w:val="Brdtext"/>
    </w:pPr>
    <w:r>
      <w:rPr>
        <w:noProof/>
        <w:lang w:eastAsia="sv-SE"/>
      </w:rPr>
      <mc:AlternateContent>
        <mc:Choice Requires="wps">
          <w:drawing>
            <wp:anchor distT="0" distB="0" distL="0" distR="0" simplePos="0" relativeHeight="2517099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F1EE2E"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709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3dLb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mER6GhdmhHpwhMP2C7T0zMN5oMNYdat9Hf9UDyM7Eb3dkUvBmKTDk9P8eEIW&#10;SaZ8nE/Hifxs7+x8wK8KahYXBff0dolSsbkJSBch6ACJuQKYqryujEmbqBd1aTzbCHppg+mK5PEH&#10;yljWFPz0+GSUAluI7l1kY2MYlRTTp4uFdwWmFW6NihhjvytNjKU638gtpFR2lz+hI0pTqvc49vj9&#10;rd7j3NVBHikzWNw515UFn6pPLbanrPw5UKY7PBF+UHdcYrtsk1TG40EASyi3pAsPXWMFJ68rer0b&#10;EfBeeOokenCaDnhHH22A2Id+xdkK/O+3ziOeBE5WzhrqzIKHX2vhFWfmmyXpT/NJ1BGmzeTkj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u3dLb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5F1EE2E"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6B140E" w14:textId="77777777" w:rsidR="00DC16F5" w:rsidRDefault="00DC16F5" w:rsidP="00EE1584">
    <w:pPr>
      <w:pStyle w:val="Brdtext"/>
    </w:pPr>
    <w:r>
      <w:rPr>
        <w:noProof/>
        <w:lang w:eastAsia="sv-SE"/>
      </w:rPr>
      <mc:AlternateContent>
        <mc:Choice Requires="wps">
          <w:drawing>
            <wp:anchor distT="0" distB="0" distL="0" distR="0" simplePos="0" relativeHeight="251587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D1731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587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JyGhkAIAAJI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UF&#10;PQc9mtV4oyfRBrdGAXmkp7F+AtSjBS60X0yLZx7OPQ5j1a10dfyjHgI7Im135CIY4Tg8PcuPT2Dh&#10;MOXj/GKcyM/2ztb58FWYmsRFQR3eLlHKNrc+4CKADpCYyxtVlTeVUmkT9SKulCMbhpdWIV0RHn+g&#10;lCZNQc+OT0cpsDbRvYusdAwjkmL6dLHwrsC0ClslIkbp70KCsVTnG7kZ50Lv8id0REmkeo9jj9/f&#10;6j3OXR3wSJmNDjvnutLGpepTi+0pK38OlMkOD8IP6o7L0C7aJJXx8SCAhSm30IUzXWN5y28qvN4t&#10;8+GBOXQSHhzTIdzjI5UB+6ZfUbIy7vdb5xEPgcNKSYPOLKj/tWZOUKK+aUj/Ij+JOgppc3L6GUIi&#10;7tCyOLTodX1lIIkcc8jytIz4oIaldKZ+xhCZx6wwMc2Ru6BhWF6Fbl5gCHExnycQmteycKsfLY+h&#10;I81Rm0/tM3O2F3CA8u/M0MNs8krHHTZ6ejtfB2gxiTwS3bHaPw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UnIa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D1731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B51B22" w14:textId="77777777" w:rsidR="00DC16F5" w:rsidRDefault="00DC16F5" w:rsidP="00EE1584">
    <w:pPr>
      <w:pStyle w:val="Brdtext"/>
    </w:pPr>
    <w:r>
      <w:rPr>
        <w:noProof/>
        <w:lang w:eastAsia="sv-SE"/>
      </w:rPr>
      <mc:AlternateContent>
        <mc:Choice Requires="wps">
          <w:drawing>
            <wp:anchor distT="0" distB="0" distL="0" distR="0" simplePos="0" relativeHeight="251588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0CCD7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588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Pqr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eSRnsb6KVALC1xov5gWbR7OPQ5j1a10dfyjHgI7iN7uyEUwwnF4cpofT2Dh&#10;MOXj/HycyM/2ztb58FWYmsRFQR16lyhlm1sfcBFAB0jM5Y2qyptKqbSJehFXypENQ6dVSFeExx8o&#10;pUlT0NPjk1EKrE107yIrHcOIpJg+XSy8KzCtwlaJiFH6u5BgLNX5Rm7GudC7/AkdURKp3uPY4/e3&#10;eo9zVwc8Umajw865rrRxqfr0xPaUlT8HymSHB+EHdcdlaJdtksp4MghgacotdOFM97C85TcVunfL&#10;fHhgDi8JDcd0CPf4SGXAvulXlKyM+/3WecRD4LBS0uBlFtT/WjMnKFHfNKR/nk+ijkLaTE7OICTi&#10;Di3LQ4te11cGksgxhyxPy4gPalhKZ+onDJF5zAoT0xy5CxqG5VXo5gWGEBfzeQLh8VoWbvXC8hg6&#10;0hy1+dg+MWd7AQco/84Mb5hNX+m4w0ZPb+frAC0mkUeiO1b7BuDh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z6q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50CCD7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00608C" w14:textId="77777777" w:rsidR="00DC16F5" w:rsidRDefault="00DC16F5" w:rsidP="009C2B67">
    <w:pPr>
      <w:pStyle w:val="Brdtext"/>
    </w:pPr>
    <w:r>
      <w:rPr>
        <w:noProof/>
        <w:lang w:eastAsia="sv-SE"/>
      </w:rPr>
      <mc:AlternateContent>
        <mc:Choice Requires="wps">
          <w:drawing>
            <wp:anchor distT="0" distB="0" distL="0" distR="0" simplePos="0" relativeHeight="2517109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DBECF7"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710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Pf1E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WdW1PRGT6pFv6YCJpGexoUpoRaOcNh+hpaeeTgPdBirbrWv45/qYWQnorc7cikYk3R4cpofT8gi&#10;yZSP84txIj/bOzsf8IuCmsVFwT29XaJUbO4C0kUIOkBirgCmKm8rY9Im6kVdG882gl7aYLoiefyB&#10;MpY1BT89PhmlwBaiexfZ2BhGJcX06WLhXYFphVujIsbYb0oTY6nON3ILKZXd5U/oiNKU6j2OPX5/&#10;q/c4d3WQR8oMFnfOdWXBp+pTi+0pK38MlOkOT4Qf1B2X2C7bJJXx2SCAJZRb0oWHrrGCk7cVvd6d&#10;CPgoPHUSPThNB3ygjzZA7EO/4mwF/tdb5xFPAicrZw11ZsHDz7XwijPz1ZL0L/JJ1BGmzeTkjITE&#10;/KFleWix6/oaSBI5zSEn0zLi0QxL7aF+piEyj1nJJKyk3AXHYXmN3bygISTVfJ5A1LxO4J1dOBlD&#10;R5qjNp/aZ+FdL2Ak5d/D0MNi+krHHTZ6Bjdf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TPf1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5DBECF7"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4A5201" w14:textId="77777777" w:rsidR="00DC16F5" w:rsidRDefault="00DC16F5" w:rsidP="00EE1584">
    <w:pPr>
      <w:pStyle w:val="Brdtext"/>
    </w:pPr>
    <w:r>
      <w:rPr>
        <w:noProof/>
        <w:lang w:eastAsia="sv-SE"/>
      </w:rPr>
      <mc:AlternateContent>
        <mc:Choice Requires="wps">
          <w:drawing>
            <wp:anchor distT="0" distB="0" distL="0" distR="0" simplePos="0" relativeHeight="251589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9F8F6C"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589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olL9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vxs&#10;wpkVNb3Rk2rRr6mAPNLTuDAl1KMjHLZfoKVnHs4DHcaqW+3r+Kd6GNmJ6O2OXArGJB2enOaTY7JI&#10;MuXj/HycyM/2zs4H/KqgZnFRcE9vlygVm9uAdBGCDpCYK4CpypvKmLSJelFXxrONoJc2mK5IHn+g&#10;jGVNwU8nJ6MU2EJ07yIbG8OopJg+XSy8KzCtcGtUxBj7XWliLNX5Rm4hpbK7/AkdUZpSvcexx+9v&#10;9R7nrg7ySJnB4s65riz4VH1qsT1l5c+BMt3hifCDuuMS20WbpDI+GwSwgHJLuvDQNVZw8qai17sV&#10;AR+Ep06iB6fpgPf00QaIfehXnK3A/37rPOJJ4GTlrKHOLHj4tRZecWa+WZL+eX4cdYRpc3zymYTE&#10;/KFlcWix6/oKSBI5zSEn0zLi0QxL7aF+piEyj1nJJKyk3AXHYXmF3bygISTVfJ5A1LxO4K19dDKG&#10;jjRHbT61z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GiUv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9F8F6C"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EFC084" w14:textId="77777777" w:rsidR="00DC16F5" w:rsidRDefault="00DC16F5" w:rsidP="00EE1584">
    <w:pPr>
      <w:pStyle w:val="Brdtext"/>
    </w:pPr>
    <w:r>
      <w:rPr>
        <w:noProof/>
        <w:lang w:eastAsia="sv-SE"/>
      </w:rPr>
      <mc:AlternateContent>
        <mc:Choice Requires="wps">
          <w:drawing>
            <wp:anchor distT="0" distB="0" distL="0" distR="0" simplePos="0" relativeHeight="251590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EEE9D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590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fg6QjgIAAJI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hZ&#10;TolmNWb0JNrg1mggj/Q01k+BerTAhfaLaTHm4dzjMHbdSlfHP/ohsIPo7Y5cBCMchyen+fEEFg5T&#10;Ps7Px4n8bO9snQ9fhalJXBTUYXaJUra59QGFADpAYi5vVFXeVEqlTdSLuFKObBgmrUIqER5/oJQm&#10;TUFPj09GKbA20b2LrHQMI5Ji+nSx8a7BtApbJSJG6e9CgrHU5xu5GedC7/IndERJpHqPY4/fV/Ue&#10;564PeKTMRoedc11p41L36YrtKSt/DpTJDg/CD/qOy9Au2iSV8fkggIUpt9CFM93F8pbfVJjeLfPh&#10;gTncJAwcr0O4x0cqA/ZNv6JkZdzvt84jHgKHlZIGN7Og/teaOUGJ+qYh/fN8EnUU0mZy8hlCIu7Q&#10;sji06HV9ZSAJqBvVpWXEBzUspTP1Mx6RecwKE9McuQsahuVV6N4LPEJczOcJhMtrWbjVj5bH0JHm&#10;qM2n9p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Qfg6Q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BEEE9D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146A20" w14:textId="77777777" w:rsidR="00DC16F5" w:rsidRDefault="00DC16F5" w:rsidP="009C2B67">
    <w:pPr>
      <w:pStyle w:val="Brdtext"/>
    </w:pPr>
    <w:r>
      <w:rPr>
        <w:noProof/>
        <w:lang w:eastAsia="sv-SE"/>
      </w:rPr>
      <mc:AlternateContent>
        <mc:Choice Requires="wps">
          <w:drawing>
            <wp:anchor distT="0" distB="0" distL="0" distR="0" simplePos="0" relativeHeight="2517120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7C3CC5"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712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a0z9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TCI9jQszQj04wmH7BVp65uE80GGsutW+jn+qh5GdiN7uyKVgTNLh9CQ/npBF&#10;kikf52fjRH62d3Y+4FcFNYuLgnt6u0Sp2NwEpIsQdIDEXAFMVV5XxqRN1Iu6NJ5tBL20wXRF8vgD&#10;ZSxrCn5yPB2lwBaiexfZ2BhGJcX06WLhXYFphVujIsbY70oTY6nON3ILKZXd5U/oiNKU6j2OPX5/&#10;q/c4d3WQR8oMFnfOdWXBp+pTi+0pK38OlOkOT4Qf1B2X2C7bJJXj8SCAJZRb0oWHrrGCk9cVvd6N&#10;CHgvPHUSPThNB7yjjzZA7EO/4mwF/vdb5xFPAicrZw11ZsHDr7XwijPzzZL0z/JJ1BGmzWT6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Ja0z9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F7C3CC5"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CD7FC9" w14:textId="77777777" w:rsidR="00DC16F5" w:rsidRDefault="00DC16F5" w:rsidP="00EE1584">
    <w:pPr>
      <w:pStyle w:val="Brdtext"/>
    </w:pPr>
    <w:r>
      <w:rPr>
        <w:noProof/>
        <w:lang w:eastAsia="sv-SE"/>
      </w:rPr>
      <mc:AlternateContent>
        <mc:Choice Requires="wps">
          <w:drawing>
            <wp:anchor distT="0" distB="0" distL="0" distR="0" simplePos="0" relativeHeight="251591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3E21EF"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591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QpykAIAAJIFAAAOAAAAZHJzL2Uyb0RvYy54bWysVFFP2zAQfp+0/2D5faRpo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R4Ms0nx2SR&#10;ZMrH+dk4kZ/tnZ0P+FVBzeKi4J7eLlEqNjcB6SIEHSAxVwBTldeVMWkT9aIujWcbQS9tMF2RPP5A&#10;Gcuagk8nJ6MU2EJ07yIbG8OopJg+XSy8KzCtcGtUxBj7XWliLNX5Rm4hpbK7/AkdUZpSvcexx+9v&#10;9R7nrg7ySJnB4s65riz4VH1qsT1l5c+BMt3hifCDuuMS22WbpDKZDAJYQrklXXjoGis4eV3R692I&#10;gPfCUyfRg9N0wDv6aAPEPvQrzlbgf791HvEkcLJy1lBnFjz8WguvODPfLEn/LD+OOsK0OT7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mxCn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33E21EF"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093C5F" w14:textId="77777777" w:rsidR="00DC16F5" w:rsidRDefault="00DC16F5" w:rsidP="00EE1584">
    <w:pPr>
      <w:pStyle w:val="Brdtext"/>
    </w:pPr>
    <w:r>
      <w:rPr>
        <w:noProof/>
        <w:lang w:eastAsia="sv-SE"/>
      </w:rPr>
      <mc:AlternateContent>
        <mc:Choice Requires="wps">
          <w:drawing>
            <wp:anchor distT="0" distB="0" distL="0" distR="0" simplePos="0" relativeHeight="2515921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983B30"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592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ymSN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CWdW1PRGj6pFv6YC8khP48KUUAtHOGy/QEvPPJwHOoxVt9rX8U/1MLIT0dsduRSMSTo8Oc2PJ2SR&#10;ZMrH+fk4kZ/tnZ0P+FVBzeKi4J7eLlEqNrcB6SIEHSAxVwBTlTeVMWkT9aKujGcbQS9tMF2RPP5A&#10;Gcuagp8en4xSYAvRvYtsbAyjkmL6dLHwrsC0wq1REWPsd6WJsVTnG7mFlMru8id0RGlK9R7HHr+/&#10;1XucuzrII2UGizvnurLgU/WpxfaUlT8HynSHJ8IP6o5LbJdtksrxZBDAEsot6cJD11jByZuKXu9W&#10;BHwQnjqJHpymA97TRxsg9qFfcbYC//ut84gngZOVs4Y6s+Dh11p4xZn5Zkn65/kk6gjTZnL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nKZI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983B30"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6BD4B3" w14:textId="77777777" w:rsidR="00DC16F5" w:rsidRDefault="00DC16F5" w:rsidP="009C2B67">
    <w:pPr>
      <w:pStyle w:val="Brdtext"/>
    </w:pPr>
    <w:r>
      <w:rPr>
        <w:noProof/>
        <w:lang w:eastAsia="sv-SE"/>
      </w:rPr>
      <mc:AlternateContent>
        <mc:Choice Requires="wps">
          <w:drawing>
            <wp:anchor distT="0" distB="0" distL="0" distR="0" simplePos="0" relativeHeight="2517130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EC501D"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713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wV+x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Byd0qxGj55EG9waBUwiPY31U6AWFrjQfjYt2jycexzGqlvp6vhHPQR2EL3dkYtghOPw5DQ/nsDC&#10;YcrH+cU4kZ/tna3z4YswNYmLgjr0LlHKNnc+4CKADpCYyxtVlbeVUmkT9SKulSMbhk6rkK4Ijz9Q&#10;SpOmoKfHJ6MUWJvo3kVWOoYRSTF9ulh4V2Baha0SEaP0NyHBWKrzjdyMc6F3+RM6oiRSvcexx+9v&#10;9R7nrg54pMxGh51zXWnjUvXpie0pK38MlMkOD8IP6o7L0C7bJJXjs0EAS1NuoQtnuoflLb+t0L07&#10;5sMjc3hJaDimQ3jARyoD9k2/omRl3K+3ziMeAoeVkgYvs6D+55o5QYn6qiH9i3wSdRTSZnJyBiER&#10;d2hZHlr0ur42kESOOWR5WkZ8UMNSOlM/Y4jMY1aYmObIXdAwLK9DNy8whLiYzxMIj9eycKcXlsfQ&#10;keaozaf2mTnbCzhA+fdmeMNs+krHHTZ6ejtfB2gxiTwS3bHaNwAPP2m/H1JxshzuE2o/Sm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ZwV+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CEC501D"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4F4149" w14:textId="77777777" w:rsidR="00DC16F5" w:rsidRDefault="00DC16F5" w:rsidP="00EE1584">
    <w:pPr>
      <w:pStyle w:val="Brdtext"/>
    </w:pPr>
    <w:r>
      <w:rPr>
        <w:noProof/>
        <w:lang w:eastAsia="sv-SE"/>
      </w:rPr>
      <mc:AlternateContent>
        <mc:Choice Requires="wps">
          <w:drawing>
            <wp:anchor distT="0" distB="0" distL="0" distR="0" simplePos="0" relativeHeight="2515932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0F9239"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593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vAIkQ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8&#10;gjMranqjJ9WiX1MBeaSncWFCqEdHOGy/QEvPPJwHOoxVt9rX8U/1MLIT0dsduRSMSTo8PcuPT8gi&#10;yZSP84txIj/bOzsf8KuCmsVFwT29XaJUbG4D0kUIOkBirgCmKm8qY9Im6kVdGc82gl7aYLoiefyB&#10;MpY1BT87Ph2lwBaiexfZ2BhGJcX06WLhXYFphVujIsbY70oTY6nON3ILKZXd5U/oiNKU6j2OPX5/&#10;q/c4d3WQR8oMFnfOdWXBp+pTi+0pK38OlOkOT4Qf1B2X2C7aJJXj80EACyi3pAsPXWMFJ28qer1b&#10;EfBBeOokenCaDnhPH22A2Id+xdkK/O+3ziOeBE5WzhrqzIKHX2vhFWfmmyXpX+QnUUeYNienn0lI&#10;zB9aFocWu66vgCSR0xxyMi0jHs2w1B7qZxoi85iVTMJKyl1wHJZX2M0LGkJSzecJRM3rBN7aRydj&#10;6Ehz1OZT+yy86wWMpPw7GHpYTF7puMNGz+DmayQtJpFHojtW+wegxk/a74dUnCyH+4Taj9L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LXvAIkQIAAJI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20F9239"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3EC130" w14:textId="77777777" w:rsidR="00DC16F5" w:rsidRDefault="00DC16F5" w:rsidP="00EE1584">
    <w:pPr>
      <w:pStyle w:val="Brdtext"/>
    </w:pPr>
    <w:r>
      <w:rPr>
        <w:noProof/>
        <w:lang w:eastAsia="sv-SE"/>
      </w:rPr>
      <mc:AlternateContent>
        <mc:Choice Requires="wps">
          <w:drawing>
            <wp:anchor distT="0" distB="0" distL="0" distR="0" simplePos="0" relativeHeight="251594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6E0F8F"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594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6CVDkAIAAJI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p+f&#10;cWZFTW/0rFr0ayogj/Q0LkwJ9eQIh+1naOmZh/NAh7HqVvs6/qkeRnYiersjl4IxSYcnp/nkmCyS&#10;TPk4vxgn8rO9s/MBvyioWVwU3NPbJUrF5i4gXYSgAyTmCmCq8rYyJm2iXtS18Wwj6KUNpiuSxx8o&#10;Y1lT8NPJySgFthDdu8jGxjAqKaZPFwvvCkwr3BoVMcZ+U5oYS3W+kVtIqewuf0JHlKZU73Hs8ftb&#10;vce5q4M8UmawuHOuKws+VZ9abE9Z+WOgTHd4Ivyg7rjEdtEmqUwuBgEsoNySLjx0jRWcvK3o9e5E&#10;wEfhqZPowWk64AN9tAFiH/oVZyvwv946j3gSOFk5a6gzCx5+roVXnJmvlqR/kR9HHWHaHJ+ckZCY&#10;P7QsDi12XV8DSSKnOeRkWkY8mmGpPdQvNETmMSuZhJWUu+A4LK+xmxc0hKSazxOImtcJvLNPTsbQ&#10;keaozef2RXjXCxhJ+fcw9LCYvtJxh42ewc3XSFpMIo9Ed6z2D0CNn7TfD6k4WQ73CbU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zoJU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6E0F8F"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7F5EB7" w14:textId="77777777" w:rsidR="00DC16F5" w:rsidRDefault="00DC16F5" w:rsidP="009C2B67">
    <w:pPr>
      <w:pStyle w:val="Brdtext"/>
    </w:pPr>
    <w:r>
      <w:rPr>
        <w:noProof/>
        <w:lang w:eastAsia="sv-SE"/>
      </w:rPr>
      <mc:AlternateContent>
        <mc:Choice Requires="wps">
          <w:drawing>
            <wp:anchor distT="0" distB="0" distL="0" distR="0" simplePos="0" relativeHeight="2517140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5BA909"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714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ri0jgIAAJI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AX&#10;OSWa1ZjRUrTBbdDAJNLTWD8F6tECF9rPpsWYh3OPw9h1K10d/+iHwA6id3tyEYxwHJ6d56cTWDhM&#10;+Ti/GCfys4OzdT58EaYmcVFQh9klStn21gcUAugAibm8UVV5UymVNlEv4ko5smWYtAqpRHj8gVKa&#10;NAU9Pz0bpcDaRPcustIxjEiK6dPFxrsG0yrslIgYpb8JCcZSn6/kZpwLvc+f0BElkeotjj3+UNVb&#10;nLs+4JEyGx32znWljUvdpyt2oKz8MVAmOzwIP+o7LkO7apNUJuNBACtT7qALZ7qL5S2/qTC9W+bD&#10;A3O4SRg4Xodwj49UBuybfkXJ2rhfr51HPAQOKyUNbmZB/c8Nc4IS9VVD+hf5JOoopM3k7COERNyx&#10;ZXVs0Zv6ykASUDeqS8uID2pYSmfqJzwii5gVJqY5chc0DMur0L0XeIS4WCwSCJfXsnCrHy2PoSPN&#10;UZvL9ok52ws4QPl3ZrjDbPpCxx02enq72ARoMYk8Et2x2g8AFz9pv3+k4styvE+ow1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or64t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25BA909"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F41EA7" w14:textId="77777777" w:rsidR="00DC16F5" w:rsidRDefault="00DC16F5" w:rsidP="00EE1584">
    <w:pPr>
      <w:pStyle w:val="Brdtext"/>
    </w:pPr>
    <w:r>
      <w:rPr>
        <w:noProof/>
        <w:lang w:eastAsia="sv-SE"/>
      </w:rPr>
      <mc:AlternateContent>
        <mc:Choice Requires="wps">
          <w:drawing>
            <wp:anchor distT="0" distB="0" distL="0" distR="0" simplePos="0" relativeHeight="251595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62001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595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P47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CL&#10;MWdW1PRGS9Wi31ABeaSncWFKqEdHOGw/Q0vPPJwHOoxVt9rX8U/1MLIT0bs9uRSMSTo8O89PJ2SR&#10;ZMrH+cU4kZ8dnJ0P+EVBzeKi4J7eLlEqtrcB6SIEHSAxVwBTlTeVMWkT9aKujGdbQS9tMF2RPP5A&#10;Gcuagp+fno1SYAvRvYtsbAyjkmL6dLHwrsC0wp1REWPsN6WJsVTnK7mFlMru8yd0RGlK9RbHHn+4&#10;1VucuzrII2UGi3vnurLgU/WpxQ6UlT8GynSHJ8KP6o5LbFdtksrkdBDACsod6cJD11jByZuKXu9W&#10;BHwQnjqJHpymA97TRxsg9qFfcbYG/+u184gngZOVs4Y6s+Dh50Z4xZn5akn6F/kk6gjTZnL2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Jk/j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262001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CA08EC" w14:textId="77777777" w:rsidR="00DC16F5" w:rsidRDefault="00DC16F5" w:rsidP="00EE1584">
    <w:pPr>
      <w:pStyle w:val="Brdtext"/>
    </w:pPr>
    <w:r>
      <w:rPr>
        <w:noProof/>
        <w:lang w:eastAsia="sv-SE"/>
      </w:rPr>
      <mc:AlternateContent>
        <mc:Choice Requires="wps">
          <w:drawing>
            <wp:anchor distT="0" distB="0" distL="0" distR="0" simplePos="0" relativeHeight="251596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1352B8"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596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H5DE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gF6NKvxRkvRBrdBAXmkp7F+CtSjBS60n02LZx7OPQ5j1a10dfyjHgI7Iu325CIY4Tg8O89PJ7Bw&#10;mPJxfjFO5GcHZ+t8+CJMTeKioA5vlyhl21sfcBFAB0jM5Y2qyptKqbSJehFXypEtw0urkK4Ijz9Q&#10;SpOmoOenZ6MUWJvo3kVWOoYRSTF9ulh4V2BahZ0SEaP0NyHBWKrzldyMc6H3+RM6oiRSvcWxxx9u&#10;9Rbnrg54pMxGh71zXWnjUvWpxQ6UlT8GymSHB+FHdcdlaFdtkspkMghgZcoddOFM11je8psKr3fL&#10;fHhgDp2EB8d0CPf4SGXAvulXlKyN+/XaecRD4LBS0qAzC+p/bpgTlKivGtK/yCdRRyFtJmcfISTi&#10;ji2rY4ve1FcGksgxhyxPy4gPalhKZ+onDJFFzAoT0xy5CxqG5VXo5gWGEBeLRQKheS0Lt/rR8hg6&#10;0hy1uWyfmL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h+Qx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C1352B8"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7059F4" w14:textId="77777777" w:rsidR="00DC16F5" w:rsidRDefault="00DC16F5" w:rsidP="009C2B67">
    <w:pPr>
      <w:pStyle w:val="Brdtext"/>
    </w:pPr>
    <w:r>
      <w:rPr>
        <w:noProof/>
        <w:lang w:eastAsia="sv-SE"/>
      </w:rPr>
      <mc:AlternateContent>
        <mc:Choice Requires="wps">
          <w:drawing>
            <wp:anchor distT="0" distB="0" distL="0" distR="0" simplePos="0" relativeHeight="2517150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8FF11E"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715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pXV1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E86sqOmNHlWLfk0FTCI9jQszQj04wmH7BVp65uE80GGsutW+jn+qh5GdiN7uyKVgTNLhyWl+PCGL&#10;JFM+zqfjRH62d3Y+4FcFNYuLgnt6u0Sp2NwEpIsQdIDEXAFMVV5XxqRN1Iu6NJ5tBL20wXRF8vgD&#10;ZSxrCn56fDJKgS1E9y6ysTGMSorp08XCuwLTCrdGRYyx35UmxlKdb+QWUiq7y5/QEaUp1Xsce/z+&#10;Vu9x7uogj5QZLO6c68qCT9WnFttTVv4cKNMdngg/qDsusV22SSqTs0EASyi3pAsPXWMFJ68rer0b&#10;EfBeeOokenCaDnhHH22A2Id+xdkK/O+3ziOeBE5WzhrqzIKHX2vhFWfmmyXpT/NJ1BGmzeTkj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JpXV1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48FF11E"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A4A53A" w14:textId="77777777" w:rsidR="00DC16F5" w:rsidRDefault="00DC16F5" w:rsidP="00EE1584">
    <w:pPr>
      <w:pStyle w:val="Brdtext"/>
    </w:pPr>
    <w:r>
      <w:rPr>
        <w:noProof/>
        <w:lang w:eastAsia="sv-SE"/>
      </w:rPr>
      <mc:AlternateContent>
        <mc:Choice Requires="wps">
          <w:drawing>
            <wp:anchor distT="0" distB="0" distL="0" distR="0" simplePos="0" relativeHeight="251597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48E9B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597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OtrM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Bn&#10;U86sqOmNHlWLfk0F5JGexoUZoR4c4bD9Ai0983Ae6DBW3Wpfxz/Vw8hORG935FIwJulwepIfT8gi&#10;yZSP87NxIj/bOzsf8KuCmsVFwT29XaJUbG4C0kUIOkBirgCmKq8rY9Im6kVdGs82gl7aYLoiefyB&#10;MpY1BT85no5SYAvRvYtsbAyjkmL6dLHwrsC0wq1REWPsd6WJsVTnG7mFlMru8id0RGlK9R7HHr+/&#10;1XucuzrII2UGizvnurLgU/WpxfaUlT8HynSHJ8IP6o5LbJdtksrkd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s62s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48E9B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1F39AD" w14:textId="77777777" w:rsidR="00DC16F5" w:rsidRDefault="00DC16F5" w:rsidP="00EE1584">
    <w:pPr>
      <w:pStyle w:val="Brdtext"/>
    </w:pPr>
    <w:r>
      <w:rPr>
        <w:noProof/>
        <w:lang w:eastAsia="sv-SE"/>
      </w:rPr>
      <mc:AlternateContent>
        <mc:Choice Requires="wps">
          <w:drawing>
            <wp:anchor distT="0" distB="0" distL="0" distR="0" simplePos="0" relativeHeight="2515983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C908A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59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PdEK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TzmzoqY3elQt+g0VkEd6GhdmhFo6wmH7GVp65uE80GGsutW+jn+qh5GdiN7tyaVgTNLh2Xl+OiGL&#10;JFM+zqfjRH52cHY+4BcFNYuLgnt6u0Sp2N4GpIsQdIDEXAFMVd5UxqRN1Iu6Mp5tBb20wXRF8vgD&#10;ZSxrCn5+ejZKgS1E9y6ysTGMSorp08XCuwLTCndGRYyx35QmxlKdr+QWUiq7z5/QEaUp1Vsce/zh&#10;Vm9x7uogj5QZLO6d68qCT9WnFjtQVv4YKNMdngg/qjsusV21SSqT6SCAFZQ70oWHrrGCkzcVvd6t&#10;CPggPHUSPThNB7ynjzZA7EO/4mwN/tdr5xFPAicrZw11ZsHDz43wijPz1ZL0p/kk6gjTZnL2kYTE&#10;/LFldWyxm/oKSBI5zSEn0zLi0QxL7aF+oiGyiFnJJKyk3AXHYXmF3bygISTVYpFA1LxO4K1dOhlD&#10;R5qjNh/bJ+FdL2Ak5d/B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c90Q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1C908A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3C86A0" w14:textId="77777777" w:rsidR="00DC16F5" w:rsidRDefault="00DC16F5" w:rsidP="009C2B67">
    <w:pPr>
      <w:pStyle w:val="Brdtext"/>
    </w:pPr>
    <w:r>
      <w:rPr>
        <w:noProof/>
        <w:lang w:eastAsia="sv-SE"/>
      </w:rPr>
      <mc:AlternateContent>
        <mc:Choice Requires="wps">
          <w:drawing>
            <wp:anchor distT="0" distB="0" distL="0" distR="0" simplePos="0" relativeHeight="2517160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8F1241"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16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KJNn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P&#10;TjmzoqY3elQt+jUVMIn0NC7MCPXgCIftF2jpmYfzQIex6lb7Ov6pHkZ2Inq7I5eCMUmH05P8eEIW&#10;SaZ8nJ+NE/nZ3tn5gF8V1CwuCu7p7RKlYnMTkC5C0AEScwUwVXldGZM2US/q0ni2EfTSBtMVyeMP&#10;lLGsKfjJ8XSUAluI7l1kY2MYlRTTp4uFdwWmFW6NihhjvytNjKU638gtpFR2lz+hI0pTqvc49vj9&#10;rd7j3NVBHikzWNw515UFn6pPLbanrPw5UKY7PBF+UHdcYrtsk1Sm4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OKJN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D8F1241"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364FF6" w14:textId="77777777" w:rsidR="00DC16F5" w:rsidRDefault="00DC16F5" w:rsidP="00EE1584">
    <w:pPr>
      <w:pStyle w:val="Brdtext"/>
    </w:pPr>
    <w:r>
      <w:rPr>
        <w:noProof/>
        <w:lang w:eastAsia="sv-SE"/>
      </w:rPr>
      <mc:AlternateContent>
        <mc:Choice Requires="wps">
          <w:drawing>
            <wp:anchor distT="0" distB="0" distL="0" distR="0" simplePos="0" relativeHeight="251599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76FA20"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599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mFzOkAIAAJIFAAAOAAAAZHJzL2Uyb0RvYy54bWysVFFv2yAQfp+0/4B4Xx2nT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eoFOaVajR0vRBrdBAXmkp7F+CtSjBS60n02LNg/nHoex6la6Ov5RD4EdRO/25CIY4TicnOenZ7Bw&#10;mPJxfjFO5GcHZ+t8+CJMTeKioA69S5Sy7a0PuAigAyTm8kZV5U2lVNpEvYgr5ciWodMqpCvC4w+U&#10;0qQp6PnpZJQCaxPdu8hKxzAiKaZPFwvvCkyrsFMiYpT+JiQYS3W+kptxLvQ+f0JHlESqtzj2+MOt&#10;3uLc1QGPlNnosHeuK21cqj49sQNl5Y+BMtnhQfhR3XEZ2lWbpDI5HQSwMuUOunCme1je8psK3btl&#10;Pjwwh5eEhmM6hHt8pDJg3/QrStbG/XrtPOIhcFgpafAyC+p/bpgTlKivGtK/yM+ijkLanE0+QkjE&#10;HVtWxxa9qa8MJJFjDlmelhEf1LCUztRPGCKLmBUmpjlyFzQMy6vQzQsMIS4WiwTC47Us3OpHy2Po&#10;SHPU5rJ9Ys72Ag5Q/p0Z3jCbvtBxh42e3i42AVpMIo9Ed6z2DcDD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iYXM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76FA20"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8F3C5A" w14:textId="77777777" w:rsidR="00DC16F5" w:rsidRDefault="00DC16F5" w:rsidP="00EE1584">
    <w:pPr>
      <w:pStyle w:val="Brdtext"/>
    </w:pPr>
    <w:r>
      <w:rPr>
        <w:noProof/>
        <w:lang w:eastAsia="sv-SE"/>
      </w:rPr>
      <mc:AlternateContent>
        <mc:Choice Requires="wps">
          <w:drawing>
            <wp:anchor distT="0" distB="0" distL="0" distR="0" simplePos="0" relativeHeight="2516003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53BA88"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00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ibsX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zTizoqY3elQt+g0VkEd6GhfmhHpwhMP2M7T0zMN5oMNYdat9Hf9UDyM7Eb3bk0vBmKTD6Sw/nZBF&#10;kikf52fjRH52cHY+4BcFNYuLgnt6u0Sp2N4EpIsQdIDEXAFMVV5XxqRN1Iu6NJ5tBb20wXRF8vgD&#10;ZSxrCj47nY5SYAvRvYtsbAyjkmL6dLHwrsC0wp1REWPsN6WJsVTnK7mFlMru8yd0RGlK9RbHHn+4&#10;1VucuzrII2UGi3vnurLgU/WpxQ6UlT8GynSHJ8KP6o5LbFdtksp0MghgBeWOdOGha6zg5HVFr3cj&#10;At4LT51ED07TAe/oow0Q+9CvOFuD//XaecSTwMnKWUOdWfDwcyO84sx8tST9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6Jux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53BA88"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B78896" w14:textId="77777777" w:rsidR="00DC16F5" w:rsidRDefault="00DC16F5" w:rsidP="009C2B67">
    <w:pPr>
      <w:pStyle w:val="Brdtext"/>
    </w:pPr>
    <w:r>
      <w:rPr>
        <w:noProof/>
        <w:lang w:eastAsia="sv-SE"/>
      </w:rPr>
      <mc:AlternateContent>
        <mc:Choice Requires="wps">
          <w:drawing>
            <wp:anchor distT="0" distB="0" distL="0" distR="0" simplePos="0" relativeHeight="2517171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EDDFD5"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17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aYe4jw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43Aj2Y1HulRtMGtUcEk8tNYPwPswQIY2i+mBXY49ziMZbfS1fGPggjsiLTdsYtghONwepIfT2Dh&#10;MOXj/Gyc2M/2ztb58FWYmsRFQR0eL3HKNjc+4CKADpCYyxtVldeVUmkTBSMulSMbhqdWIV0RHn+g&#10;lCZNQU+Op6MUWJvo3kVWOoYRSTJ9ulh4V2Baha0SEaP0dyFBWarzjdyMc6F3+RM6oiRSvcexx+9v&#10;9R7nrg54pMxGh51zXWnjUvWpx/aUlT8HymSHB+EHdcdlaJdt0sr0dBDA0pRb6MKZrrO85dcVXu+G&#10;+XDPHFoJD47xEO7wkcqAfdOvKFkZ9/ut84iHwmGlpEFrFtT/WjMnKFHfNLR/lk+ijkLaTKanEBJx&#10;h5bloUWv60sDSeQYRJanZcQHNSylM/UTpsgiZoWJaY7cBQ3D8jJ0AwNTiIvFIoHQvZaFG/1geQwd&#10;aY7afGyfmLO9gAOUf2uGJmazVzrusNHT28U6QItJ5JHojtX+AdD5Sfv9lIqj5XCfUPtZOn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Vph7i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1EDDFD5"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8BCB1C" w14:textId="77777777" w:rsidR="00DC16F5" w:rsidRDefault="00DC16F5" w:rsidP="00EE1584">
    <w:pPr>
      <w:pStyle w:val="Brdtext"/>
    </w:pPr>
    <w:r>
      <w:rPr>
        <w:noProof/>
        <w:lang w:eastAsia="sv-SE"/>
      </w:rPr>
      <mc:AlternateContent>
        <mc:Choice Requires="wps">
          <w:drawing>
            <wp:anchor distT="0" distB="0" distL="0" distR="0" simplePos="0" relativeHeight="2516014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78F3CF"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01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9igBjgIAAJM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ErMb&#10;5ZRoVmNIj6INbo0O8shPY/0UsIUFMLRfTAvscO5xGNtupavjHw0R2MH0dscughGOw8lpfnwCC4cp&#10;H+fn48R+tne2zoevwtQkLgrqMLzEKdvc+oBCAB0gMZc3qipvKqXSJgpGXClHNgyjViGVCI8/UEqT&#10;pqCnx5NRCqxNdO8iKx3DiCSZPl1svGswrcJWiYhR+ruQoCz1+UZuxrnQu/wJHVESqd7j2OP3Vb3H&#10;uesDHimz0WHnXFfauNR9umN7ysqfA2Wyw4Pwg77jMrTLNmllcjYIYGnKLXThTHezvOU3FaZ3y3x4&#10;YA5XCQPH8xDu8ZHKgH3TryhZGff7rfOIh8JhpaTB1Syo/7VmTlCivmlo/zw/iToKaXMy+QwhEXdo&#10;WR5a9Lq+MpAE1I3q0jLigxqW0pn6Ca/IPGaFiWmO3AUNw/IqdA8GXiEu5vMEwu21LNzqheUxdKQ5&#10;avOxfWLO9gIOUP6dGS4xm77ScYeNnt7O1wFaTCKPRHes9gPAzU/a71+p+LQc7hNq/5b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n9igB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678F3CF"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097402" w14:textId="77777777" w:rsidR="00DC16F5" w:rsidRDefault="00DC16F5" w:rsidP="00EE1584">
    <w:pPr>
      <w:pStyle w:val="Brdtext"/>
    </w:pPr>
    <w:r>
      <w:rPr>
        <w:noProof/>
        <w:lang w:eastAsia="sv-SE"/>
      </w:rPr>
      <mc:AlternateContent>
        <mc:Choice Requires="wps">
          <w:drawing>
            <wp:anchor distT="0" distB="0" distL="0" distR="0" simplePos="0" relativeHeight="2516024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6CEF2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02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wXP/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5xZUdMbPaoW/YYKyCM9jQszQi0d4bD9DC0983Ae6DBW3Wpfxz/Vw8hORO/25FIwJulwcp6fnpFF&#10;kikf59NxIj87ODsf8IuCmsVFwT29XaJUbG8D0kUIOkBirgCmKm8qY9Im6kVdGc+2gl7aYLoiefyB&#10;MpY1BT8/nYxSYAvRvYtsbAyjkmL6dLHwrsC0wp1REWPsN6WJsVTnK7mFlMru8yd0RGlK9RbHHn+4&#10;1VucuzrII2UGi3vnurLgU/WpxQ6UlT8GynSHJ8KP6o5LbFdtkspkOghgBeWOdOGha6zg5E1Fr3cr&#10;Aj4IT51ED07TAe/pow0Q+9CvOFuD//XaecSTwMnKWUOdWfDwcyO84sx8tST9a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3B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6CEF2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27787C" w14:textId="77777777" w:rsidR="00DC16F5" w:rsidRDefault="00DC16F5" w:rsidP="009C2B67">
    <w:pPr>
      <w:pStyle w:val="Brdtext"/>
    </w:pPr>
    <w:r>
      <w:rPr>
        <w:noProof/>
        <w:lang w:eastAsia="sv-SE"/>
      </w:rPr>
      <mc:AlternateContent>
        <mc:Choice Requires="wps">
          <w:drawing>
            <wp:anchor distT="0" distB="0" distL="0" distR="0" simplePos="0" relativeHeight="2517191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A66EF2"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19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yJAGkA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42mlGhW45EeRRvcBhVMIj+N9TPAlhbA0H42LbDDucdhLLuVro5/FERgB9O7PbsIRjgOz6b56QQW&#10;DlM+zs/Hif3s4GydD1+EqUlcFNTh8RKnbHvrAy4C6ACJubxRVXlTKZU2UTDiSjmyZXhqFdIV4fEH&#10;SmnSFHR6ejZKgbWJ7l1kpWMYkSTTp4uFdwWmVdgpETFKfxMSlKU6X8nNOBd6nz+hI0oi1Vsce/zh&#10;Vm9x7uqAR8psdNg715U2LlWfeuxAWfljoEx2eBB+VHdchnbVJq1Mx4MAVqbcQRfOdJ3lLb+p8Hq3&#10;zIcH5tBKeHCMh3CPj1QG7Jt+RcnauF+vnUc8FA4rJQ1as6D+54Y5QYn6qqH983wSdRTSZnL2EUIi&#10;7tiyOrboTX1lIIkcg8jytIz4oIaldKZ+whRZxKwwMc2Ru6BhWF6FbmBgCnGxWCQQuteycKuXlsfQ&#10;keaozcf2iTnbCzhA+XdmaGI2e6HjDhs9vV1sArSYRB6J7ljtHwCdn7TfT6k4Wo73CXW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nyJAG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EA66EF2"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3AC6EE" w14:textId="77777777" w:rsidR="00DC16F5" w:rsidRDefault="00DC16F5" w:rsidP="00EE1584">
    <w:pPr>
      <w:pStyle w:val="Brdtext"/>
    </w:pPr>
    <w:r>
      <w:rPr>
        <w:noProof/>
        <w:lang w:eastAsia="sv-SE"/>
      </w:rPr>
      <mc:AlternateContent>
        <mc:Choice Requires="wps">
          <w:drawing>
            <wp:anchor distT="0" distB="0" distL="0" distR="0" simplePos="0" relativeHeight="251605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03FCD9"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05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MUxkAIAAJMFAAAOAAAAZHJzL2Uyb0RvYy54bWysVFFP2zAQfp+0/2D5faQpUEZFijoQ0yQE&#10;aGXi2XVsGs2xPdtt0v16PjtJ2zFemPaS2L7v7nyfv7uLy7ZWZCOcr4wuaH40okRobspKPxf0x+PN&#10;p8+U+MB0yZTRoqBb4enl7OOHi8ZOxdisjCqFIwii/bSxBV2FYKdZ5vlK1MwfGSs0jNK4mgVs3XNW&#10;OtYgeq2y8Wg0yRrjSusMF97j9Loz0lmKL6Xg4V5KLwJRBcXdQvq69F3Gbza7YNNnx+yq4v012D/c&#10;omaVRtJdqGsWGFm76q9QdcWd8UaGI27qzEhZcZFqQDX56FU1ixWzItUCcrzd0eT/X1h+t3lwpCrx&#10;dqMzSjSr8UiPog1ujQryyE9j/RSwhQUwtF9MC+xw7nEYy26lq+MfBRHYwfR2xy6CEY7D00l+fAIL&#10;hykf5+fjxH62d7bOh6/C1CQuCurweIlTtrn1ARcBdIDEXN6oqryplEqbKBhxpRzZMDy1CumK8PgD&#10;pTRpCjo5Ph2lwNpE9y6y0jGMSJLp08XCuwLTKmyViBilvwsJylKdb+RmnAu9y5/QESWR6j2OPX5/&#10;q/c4d3XAI2U2Ouyc60obl6pPPbanrPw5UCY7PAg/qDsuQ7tsk1Ymx4MAlqbcQhfOdJ3lLb+p8Hq3&#10;zIcH5tBKeHCMh3CPj1QG7Jt+RcnKuN9vnUc8FA4rJQ1as6D+15o5QYn6pqH98/wk6iikzcnpGY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l8xT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03FCD9"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3237F0" w14:textId="77777777" w:rsidR="00DC16F5" w:rsidRDefault="00DC16F5" w:rsidP="00EE1584">
    <w:pPr>
      <w:pStyle w:val="Brdtext"/>
    </w:pPr>
    <w:r>
      <w:rPr>
        <w:noProof/>
        <w:lang w:eastAsia="sv-SE"/>
      </w:rPr>
      <mc:AlternateContent>
        <mc:Choice Requires="wps">
          <w:drawing>
            <wp:anchor distT="0" distB="0" distL="0" distR="0" simplePos="0" relativeHeight="2516065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584FF3"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6vO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xtNKdGsxiM9ija4DSrIIz+N9XPAHiyAof1sWmCHc4/DWHYrXR3/KIjADqZ3e3YRjHAcTmf56QQW&#10;DlM+zs/Gif3s4GydD1+EqUlcFNTh8RKnbHvjAy4C6ACJubxRVXldKZU2UTDiUjmyZXhqFdIV4fEH&#10;SmnSFHR2Oh2lwNpE9y6y0jGMSJLp08XCuwLTKuyUiBilvwkJylKdr+RmnAu9z5/QESWR6i2OPf5w&#10;q7c4d3XAI2U2Ouyd60obl6pPPXagrPwxUCY7PAg/qjsuQ7tqk1Zmk0EAK1PuoAtnus7yll9XeL0b&#10;5sM9c2glPDjGQ7jDRyoD9k2/omRt3K/XziMeCoeVkgatWVD/c8OcoER91dD+WT6JOgppM5l+hJCI&#10;O7asji16U18aSCLHILI8LSM+qGEpnamfMEWWMStMTHPkLmgYlpehGxiYQlwslwmE7rUs3OgHy2Po&#10;SHPU5mP7xJztBRyg/FszNDGbv9Bxh42e3i43AVpMIo9Ed6z2D4DOT9rvp1QcLcf7hDrM0sV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kHq8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584FF3"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7987EE" w14:textId="77777777" w:rsidR="00DC16F5" w:rsidRDefault="00DC16F5" w:rsidP="009C2B67">
    <w:pPr>
      <w:pStyle w:val="Brdtext"/>
    </w:pPr>
    <w:r>
      <w:rPr>
        <w:noProof/>
        <w:lang w:eastAsia="sv-SE"/>
      </w:rPr>
      <mc:AlternateContent>
        <mc:Choice Requires="wps">
          <w:drawing>
            <wp:anchor distT="0" distB="0" distL="0" distR="0" simplePos="0" relativeHeight="2517201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C55921"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20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DJDy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ZnlGhW45EeRRvcGhVMIj+N9TPAHiyAof1iWmCHc4/DWHYrXR3/KIjADqa3O3YRjHAcnkzz4wks&#10;HKZ8nJ+NE/vZ3tk6H74KU5O4KKjD4yVO2ebGB1wE0AESc3mjqvK6UiptomDEpXJkw/DUKqQrwuMP&#10;lNKkKej0+GSUAmsT3bvISscwIkmmTxcL7wpMq7BVImKU/i4kKEt1vpGbcS70Ln9CR5REqvc49vj9&#10;rd7j3NUBj5TZ6LBzrittXKo+9diesvLnQJns8CD8oO64DO2yTVqZng4CWJpyC10403WWt/y6wuvd&#10;MB/umUMr4cExHsIdPlIZsG/6FSUr436/dR7xUDislDRozYL6X2vmBCXqm4b2z/JJ1FFIm8nJK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ZDJDy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4C55921"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3F0D3F" w14:textId="77777777" w:rsidR="00DC16F5" w:rsidRDefault="00DC16F5" w:rsidP="00EE1584">
    <w:pPr>
      <w:pStyle w:val="Brdtext"/>
    </w:pPr>
    <w:r>
      <w:rPr>
        <w:noProof/>
        <w:lang w:eastAsia="sv-SE"/>
      </w:rPr>
      <mc:AlternateContent>
        <mc:Choice Requires="wps">
          <w:drawing>
            <wp:anchor distT="0" distB="0" distL="0" distR="0" simplePos="0" relativeHeight="251607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BD4A0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07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z9wIjwIAAJM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V4&#10;uxz8aFbjkR5FG9waFeSRn8b6KWALC2Bov5gW2OHc4zCW3UpXxz8KIrAj0nbHLoIRjsPTSX58AguH&#10;KR/n5+PEfrZ3ts6Hr8LUJC4K6vB4iVO2ufUBFwF0gMRc3qiqvKmUSpsoGHGlHNkwPLUK6Yrw+AOl&#10;NGkKOjk+HaXA2kT3LrLSMYxIkunTxcK7AtMqbJWIGKW/CwnKUp1v5GacC73Ln9ARJZHqPY49fn+r&#10;9zh3dcAjZTY67JzrShuXqk89tqes/DlQJjs8CD+oOy5Du2yTViZngwCWptxCF850neUtv6nwerfM&#10;hwfm0Ep4cIyHcI+PVAbsm35Fycq432+dRzwUDislDVqzoP7XmjlBifqmof3z/CTqKKTNyelnCIm4&#10;Q8vy0KLX9ZWBJHIMIsvTMuKDGpbSmfoJU2Qes8LENEfugoZheRW6gYEpxMV8nkDoXsvCrV5YHkNH&#10;mqM2H9sn5mwv4ADl35mhidn0lY47bPT0dr4O0GISeSS6Y7V/AHR+0n4/peJoOdwn1H6W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M/cC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4BD4A0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B0EB8F" w14:textId="77777777" w:rsidR="00DC16F5" w:rsidRDefault="00DC16F5" w:rsidP="00EE1584">
    <w:pPr>
      <w:pStyle w:val="Brdtext"/>
    </w:pPr>
    <w:r>
      <w:rPr>
        <w:noProof/>
        <w:lang w:eastAsia="sv-SE"/>
      </w:rPr>
      <mc:AlternateContent>
        <mc:Choice Requires="wps">
          <w:drawing>
            <wp:anchor distT="0" distB="0" distL="0" distR="0" simplePos="0" relativeHeight="251608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C9F92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0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IXCejwIAAJMFAAAOAAAAZHJzL2Uyb0RvYy54bWysVFFv2yAQfp+0/4B4Xx2nbbZGcaqsVadJ&#10;VVutmfpMMDTWMDAgsbNfvw9sJ1nXl057sYH77o777uNml22tyFY4Xxld0PxkRInQ3JSVfi7o9+XN&#10;h0+U+MB0yZTRoqA74enl/P27WWOnYmzWRpXCEQTRftrYgq5DsNMs83wtauZPjBUaRmlczQK27jkr&#10;HWsQvVbZeDSaZI1xpXWGC+9xet0Z6TzFl1LwcC+lF4GoguJuIX1d+q7iN5vP2PTZMbuueH8N9g+3&#10;qFmlkXQf6poFRjau+itUXXFnvJHhhJs6M1JWXKQaUE0+elHN45pZkWoBOd7uafL/Lyy/2z44UpXo&#10;3Qit0qxGk5aiDW6DCvLIT2P9FLBHC2BoP5sW2OHc4zCW3UpXxz8KIrCD6d2eXQQjHIfnk/z0DBYO&#10;Uz7OL8aJ/ezgbJ0PX4SpSVwU1KF5iVO2vfUBFwF0gMRc3qiqvKmUSpsoGHGlHNkytFqFdEV4/IFS&#10;mjQFnZyej1JgbaJ7F1npGEYkyfTpYuFdgWkVdkpEjNLfhARlqc5XcjPOhd7nT+iIkkj1Fscef7jV&#10;W5y7OuCRMhsd9s51pY1L1ac3dqCs/DFQJjs8CD+qOy5Du2qTViYXgwBWptxBF850L8tbflOhe7fM&#10;hwfm8JTQcIyHcI+PVAbsm35Fydq4X6+dRzwUDislDZ5mQf3PDXOCEvVVQ/sX+VnUUUibs/OPEBJx&#10;x5bVsUVv6isDSeQYRJanZcQHNSylM/UTpsgiZoWJaY7cBQ3D8ip0AwNTiIvFIoHwei0Lt/rR8hg6&#10;0hy1uWyfmLO9gAOUf2eGR8ymL3TcYaOnt4tNgBaTyCPRHat9A/Dyk/b7KRVHy/E+oQ6z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CFwn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C9F92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B3B471" w14:textId="77777777" w:rsidR="00DC16F5" w:rsidRDefault="00DC16F5" w:rsidP="009C2B67">
    <w:pPr>
      <w:pStyle w:val="Brdtext"/>
    </w:pPr>
    <w:r>
      <w:rPr>
        <w:noProof/>
        <w:lang w:eastAsia="sv-SE"/>
      </w:rPr>
      <mc:AlternateContent>
        <mc:Choice Requires="wps">
          <w:drawing>
            <wp:anchor distT="0" distB="0" distL="0" distR="0" simplePos="0" relativeHeight="2517212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AA49D2"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21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3ZWj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fIxJZrVeKRH0Qa3RgWTyE9j/RSwhQUwtF9MC+xw7nEYy26lq+MfBRHYwfR2xy6CEY7Dk9P8eAIL&#10;hykf5+fjxH62d7bOh6/C1CQuCurweIlTtrn1ARcBdIDEXN6oqryplEqbKBhxpRzZMDy1CumK8PgD&#10;pTRpCnp6fDJKgbWJ7l1kpWMYkSTTp4uFdwWmVdgqETFKfxcSlKU638jNOBd6lz+hI0oi1Xsce/z+&#10;Vu9x7uqAR8psdNg515U2LlWfemxPWflzoEx2eBB+UHdchnbZJq2cjQcBLE25hS6c6TrLW35T4fVu&#10;mQ8PzKGV8OAYD+EeH6kM2Df9ipKVcb/fOo94KBxWShq0ZkH9rzVzghL1TUP75/kk6iikzeTkDEIi&#10;7tCyPLTodX1lIIkcg8jytIz4oIaldKZ+whSZx6wwMc2Ru6BhWF6FbmBgCnExnycQuteycKsXlsfQ&#10;keaozcf2iTnbCzhA+XdmaGI2faXjDhs9vZ2vA7SYRB6J7ljtHwCdn7TfT6k4Wg73CbWfpb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N3ZWj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3AA49D2"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7CB852" w14:textId="77777777" w:rsidR="00DC16F5" w:rsidRDefault="00DC16F5" w:rsidP="00EE1584">
    <w:pPr>
      <w:pStyle w:val="Brdtext"/>
    </w:pPr>
    <w:r>
      <w:rPr>
        <w:noProof/>
        <w:lang w:eastAsia="sv-SE"/>
      </w:rPr>
      <mc:AlternateContent>
        <mc:Choice Requires="wps">
          <w:drawing>
            <wp:anchor distT="0" distB="0" distL="0" distR="0" simplePos="0" relativeHeight="251609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7FDAC3"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acCUkAIAAJMFAAAOAAAAZHJzL2Uyb0RvYy54bWysVF1v2yAUfZ+0/4B4Xx0n/VijOlXWqtOk&#10;qq2WTn0mGBprGBiQ2Nmv7wHbSdb1pdNebOCeey/3cO69uGxrRTbC+croguZHI0qE5qas9HNBfzze&#10;fPpMiQ9Ml0wZLQq6FZ5ezj5+uGjsVIzNyqhSOIIg2k8bW9BVCHaaZZ6vRM38kbFCwyiNq1nA1j1n&#10;pWMNotcqG49Gp1ljXGmd4cJ7nF53RjpL8aUUPNxL6UUgqqC4W0hfl77L+M1mF2z67JhdVby/BvuH&#10;W9Ss0ki6C3XNAiNrV/0Vqq64M97IcMRNnRkpKy5SDagmH72qZrFiVqRaQI63O5r8/wvL7zYPjlQl&#10;3i6fUKJZjUd6FG1wa1SQR34a66eALSyAof1iWmCHc4/DWHYrXR3/KIjADqa3O3YRjHAcnpzmk2NY&#10;OEz5OD8fJ/azvbN1PnwVpiZxUVCHx0ucss2tD7gIoAMk5vJGVeVNpVTaRMGIK+XIhuGpVUhXhMcf&#10;KKVJU9DTyckoBdYmuneRlY5hRJJMny4W3hWYVmGrRMQo/V1IUJbqfCM341zoXf6EjiiJVO9x7PH7&#10;W73HuasDHimz0WHnXFfauFR96rE9ZeXPgTLZ4UH4Qd1xGdplm7RyNhkEsDTlFrpwpussb/lNhde7&#10;ZT48MIdWwoNjPIR7fKQyYN/0K0pWxv1+6zzioXBYKWnQmgX1v9bMCUrUNw3tn+fHUUchbY5PziAk&#10;4g4ty0OLXtdXBpLIMYgsT8uID2pYSmfqJ0yRecwKE9McuQsahuVV6AYGphAX83kCoXstC7d6YXkM&#10;HWmO2nxsn5izvYADlH9nhiZm01c67rDR09v5OkCLSeSR6I7V/gHQ+Un7/ZSKo+Vwn1D7W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NpwJ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47FDAC3"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1B87DE" w14:textId="77777777" w:rsidR="00DC16F5" w:rsidRDefault="00DC16F5" w:rsidP="00EE1584">
    <w:pPr>
      <w:pStyle w:val="Brdtext"/>
    </w:pPr>
    <w:r>
      <w:rPr>
        <w:noProof/>
        <w:lang w:eastAsia="sv-SE"/>
      </w:rPr>
      <mc:AlternateContent>
        <mc:Choice Requires="wps">
          <w:drawing>
            <wp:anchor distT="0" distB="0" distL="0" distR="0" simplePos="0" relativeHeight="251610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D666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1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Eq5rjgIAAJM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JWaX&#10;55RoVmNIj6INbo0O8shPY/0UsIUFMLRfTAvscO5xGNtupavjHw0R2MH0dscughGOw5PT/HgCC4cp&#10;H+fn48R+tne2zoevwtQkLgrqMLzEKdvc+oBCAB0gMZc3qipvKqXSJgpGXClHNgyjViGVCI8/UEqT&#10;pqCnxyejFFib6N5FVjqGEUkyfbrYeNdgWoWtEhGj9HchQVnq843cjHOhd/kTOqIkUr3Hscfvq3qP&#10;c9cHPFJmo8POua60can7dMf2lJU/B8pkhwfhB33HZWiXbdLK2WQQwNKUW+jCme5mectvKkzvlvnw&#10;wByuEgaO5yHc4yOVAfumX1GyMu73W+cRD4XDSkmDq1lQ/2vNnKBEfdPQ/nk+iToKaTM5OYOQiDu0&#10;LA8tel1fGUgC6kZ1aRnxQQ1L6Uz9hFdkHrPCxDRH7oKGYXkVugcDrxAX83kC4fZaFm71wvIYOtIc&#10;tfnYPjFnewEHKP/ODJeYTV/puMNGT2/n6wAtJpFHojtW+wHg5ift969UfFoO9wm1f0tnL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zEq5r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12D666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E38B30" w14:textId="77777777" w:rsidR="00DC16F5" w:rsidRDefault="00DC16F5" w:rsidP="009C2B67">
    <w:pPr>
      <w:pStyle w:val="Brdtext"/>
    </w:pPr>
    <w:r>
      <w:rPr>
        <w:noProof/>
        <w:lang w:eastAsia="sv-SE"/>
      </w:rPr>
      <mc:AlternateContent>
        <mc:Choice Requires="wps">
          <w:drawing>
            <wp:anchor distT="0" distB="0" distL="0" distR="0" simplePos="0" relativeHeight="2517222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602CA9"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22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qEva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VTSjSr8UiPog1ujQomkZ/G+hlgDxbA0H4xLbDDucdhLLuVro5/FERgB9PbHbsIRjgOpyf58QQW&#10;DlM+zs/Gif1s72ydD1+FqUlcFNTh8RKnbHPjAy4C6ACJubxRVXldKZU2UTDiUjmyYXhqFdIV4fEH&#10;SmnSFPTkeDpKgbWJ7l1kpWMYkSTTp4uFdwWmVdgqETFKfxcSlKU638jNOBd6lz+hI0oi1Xsce/z+&#10;Vu9x7uqAR8psdNg515U2LlWfemxPWflzoEx2eBB+UHdchnbZJq2cng4CWJpyC10403WWt/y6wuvd&#10;MB/umUMr4cExHsIdPlIZsG/6FSUr436/dR7xUDislDRozYL6X2vmBCXqm4b2z/JJ1FFIm8n0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IqEva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B602CA9"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107867" w14:textId="77777777" w:rsidR="00DC16F5" w:rsidRDefault="00DC16F5"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1ABC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WffbkAIAAJMFAAAOAAAAZHJzL2Uyb0RvYy54bWysVFFP2zAQfp+0/2D5faQpUKAiRR2IaRIC&#10;tDLx7Do2jebYnu026X79PjtJ2zFemPaS2L7v7nyfv7vLq7ZWZCOcr4wuaH40okRobspKvxT0+9Pt&#10;p3NKfGC6ZMpoUdCt8PRq9vHDZWOnYmxWRpXCEQTRftrYgq5CsNMs83wlauaPjBUaRmlczQK27iUr&#10;HWsQvVbZeDSaZI1xpXWGC+9xetMZ6SzFl1Lw8CClF4GoguJuIX1d+i7jN5tdsumLY3ZV8f4a7B9u&#10;UbNKI+ku1A0LjKxd9VeouuLOeCPDETd1ZqSsuEg1oJp89KqaxYpZkWoBOd7uaPL/Lyy/3zw6UpV4&#10;u3xCiWY1HulJtMGtUUEe+WmsnwK2sACG9rNpgR3OPQ5j2a10dfyjIAI7mN7u2EUwwnF4OsmPT2Dh&#10;MOXj/GKc2M/2ztb58EWYmsRFQR0eL3HKNnc+4CKADpCYyxtVlbeVUmkTBSOulSMbhqdWIV0RHn+g&#10;lCZNQSfHp6MUWJvo3kVWOoYRSTJ9ulh4V2Baha0SEaP0NyFBWarzjdyMc6F3+RM6oiRSvcexx+9v&#10;9R7nrg54pMxGh51zXWnjUvWpx/aUlT8GymSHB+EHdcdlaJdt0srZ+SCApSm30IUzXWd5y28rvN4d&#10;8+GRObQSHhzjITzgI5UB+6ZfUbIy7tdb5xEPhcNKSYPWLKj/uWZOUKK+amj/Ij+JOgppc3J6BiER&#10;d2hZHlr0ur42kESOQWR5WkZ8UMNSOlM/Y4rMY1aYmObIXdAwLK9DNzAwhbiYzxMI3WtZuNMLy2Po&#10;SHPU5lP7zJztBRyg/HszNDGbvtJxh42e3s7XAVpMIo9Ed6z2D4DOT9rvp1QcLYf7hNr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RZ99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E1ABC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DEEC03" w14:textId="77777777" w:rsidR="00DC16F5" w:rsidRDefault="00DC16F5" w:rsidP="00EE1584">
    <w:pPr>
      <w:pStyle w:val="Brdtext"/>
    </w:pPr>
    <w:r>
      <w:rPr>
        <w:noProof/>
        <w:lang w:eastAsia="sv-SE"/>
      </w:rPr>
      <mc:AlternateContent>
        <mc:Choice Requires="wps">
          <w:drawing>
            <wp:anchor distT="0" distB="0" distL="0" distR="0" simplePos="0" relativeHeight="251612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51B7C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12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hau2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UTSjSr8UiPog1ujQryyE9j/QywBwtgaL+YFtjh3OMwlt1KV8c/CiKwg+ntjl0EIxyHJ6f58QQW&#10;DlM+zqfjxH62d7bOh6/C1CQuCurweIlTtrnxARcBdIDEXN6oqryulEqbKBhxqRzZMDy1CumK8PgD&#10;pTRpCnp6fDJKgbWJ7l1kpWMYkSTTp4uFdwWmVdgqETFKfxcSlKU638jNOBd6lz+hI0oi1Xsce/z+&#10;Vu9x7uqAR8psdNg515U2LlWfemxPWflzoEx2eBB+UHdchnbZJq2cTQcBLE25hS6c6TrLW35d4fVu&#10;mA/3zKGV8OAYD+EOH6kM2Df9ipKVcb/fOo94KBxWShq0ZkH9rzVzghL1TUP703wSdRTSZnJyBi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WFq7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51B7C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EF4538" w14:textId="77777777" w:rsidR="00DC16F5" w:rsidRDefault="00DC16F5" w:rsidP="009C2B67">
    <w:pPr>
      <w:pStyle w:val="Brdtext"/>
    </w:pPr>
    <w:r>
      <w:rPr>
        <w:noProof/>
        <w:lang w:eastAsia="sv-SE"/>
      </w:rPr>
      <mc:AlternateContent>
        <mc:Choice Requires="wps">
          <w:drawing>
            <wp:anchor distT="0" distB="0" distL="0" distR="0" simplePos="0" relativeHeight="251723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6F6768"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23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5goPjwIAAJM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xyt0qxGkx5FG9waFUwiP431U8AWFsDQfjEtsMO5x2Esu5Wujn8URGAH09sduwhGOA5PTvPjCSwc&#10;pnycn48T+9ne2TofvgpTk7goqEPzEqdsc+sDLgLoAIm5vFFVeVMplTZRMOJKObJhaLUK6Yrw+AOl&#10;NGkKenp8MkqBtYnuXWSlYxiRJNOni4V3BaZV2CoRMUp/FxKUpTrfyM04F3qXP6EjSiLVexx7/P5W&#10;73Hu6oBHymx02DnXlTYuVZ/e2J6y8udAmezwIPyg7rgM7bJNWjkbDwJYmnILXTjTvSxv+U2F7t0y&#10;Hx6Yw1NCwzEewj0+Uhmwb/oVJSvjfr91HvFQOKyUNHiaBfW/1swJStQ3De2f55Ooo5A2k5PPEBJx&#10;h5bloUWv6ysDSeQYRJanZcQHNSylM/UTpsg8ZoWJaY7cBQ3D8ip0AwNTiIv5PIHwei0Lt3pheQwd&#10;aY7afGyfmLO9gAOUf2eGR8ymr3TcYaOnt/N1gBaTyCPRHat9A/Dyk/b7KRVHy+E+ofaz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vmCg+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56F6768"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03081E" w14:textId="77777777" w:rsidR="00DC16F5" w:rsidRDefault="00DC16F5" w:rsidP="00EE1584">
    <w:pPr>
      <w:pStyle w:val="Brdtext"/>
    </w:pPr>
    <w:r>
      <w:rPr>
        <w:noProof/>
        <w:lang w:eastAsia="sv-SE"/>
      </w:rPr>
      <mc:AlternateContent>
        <mc:Choice Requires="wps">
          <w:drawing>
            <wp:anchor distT="0" distB="0" distL="0" distR="0" simplePos="0" relativeHeight="251613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8E3CE9"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Ul84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XX5OiWY1HulJtMGtUUEe+WmsnwL2aAEM7RfTAjucexzGslvp6vhHQQR2ML3dsYtghOPw5DSfHMPC&#10;YcrH+fk4sZ/tna3z4aswNYmLgjo8XuKUbW59wEUAHSAxlzeqKm8qpdImCkZcKUc2DE+tQroiPP5A&#10;KU2agp5OTkYpsDbRvYusdAwjkmT6dLHwrsC0ClslIkbp70KCslTnG7kZ50Lv8id0REmkeo9jj9/f&#10;6j3OXR3wSJmNDjvnutLGpepTj+0pK38OlMkOD8IP6o7L0C7apJWzySCAhSm30IUzXWd5y28qvN4t&#10;8+GBObQSHhzjIdzjI5UB+6ZfUbIy7vdb5xEPhcNKSYPWLKj/tWZOUKK+aWj/PD+OOgppc3zyGUIi&#10;7tCyOLTodX1lIIkcg8jytIz4oIaldKZ+xhSZx6wwMc2Ru6BhWF6FbmBgCnExnycQuteycKsfLY+h&#10;I81Rm0/tM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VSXzi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18E3CE9"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1EDC9D" w14:textId="77777777" w:rsidR="00DC16F5" w:rsidRDefault="00DC16F5"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3C4CEE"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Q7jh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fIzSjSr8UhPog1ujQryyE9j/RSwhQUwtJ9NC+xw7nEYy26lq+MfBRHYwfR2xy6CEY7Dk9P8eAIL&#10;hykf5xfjxH62d7bOhy/C1CQuCurweIlTtrnzARcBdIDEXN6oqrytlEqbKBhxrRzZMDy1CumK8PgD&#10;pTRpCnp6fDJKgbWJ7l1kpWMYkSTTp4uFdwWmVdgqETFKfxMSlKU638jNOBd6lz+hI0oi1Xsce/z+&#10;Vu9x7uqAR8psdNg515U2LlWfemxPWfljoEx2eBB+UHdchnbZJq2cTwYBLE25hS6c6TrLW35b4fXu&#10;mA+PzKGV8OAYD+EBH6kM2Df9ipKVcb/eOo94KBxWShq0ZkH9zzVzghL1VUP7F/kk6iikzeTkDEIi&#10;7tCyPLTodX1tIIkcg8jytIz4oIaldKZ+xhSZx6wwMc2Ru6BhWF6HbmBgCnExnycQuteycKcXlsfQ&#10;keaozaf2mTnbCzhA+fdmaGI2faXjDhs9vZ2vA7SYRB6J7ljtHwCdn7TfT6k4Wg73CbW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NDuO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3C4CEE"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BB12EF" w14:textId="77777777" w:rsidR="00DC16F5" w:rsidRDefault="00DC16F5" w:rsidP="009C2B67">
    <w:pPr>
      <w:pStyle w:val="Brdtext"/>
    </w:pPr>
    <w:r>
      <w:rPr>
        <w:noProof/>
        <w:lang w:eastAsia="sv-SE"/>
      </w:rPr>
      <mc:AlternateContent>
        <mc:Choice Requires="wps">
          <w:drawing>
            <wp:anchor distT="0" distB="0" distL="0" distR="0" simplePos="0" relativeHeight="251724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B08449"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24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pnlhjQIAAJMFAAAOAAAAZHJzL2Uyb0RvYy54bWysVF1v2yAUfZ+0/4B4X52k6VdUp8pSdZpU&#10;tdXSqc8EQ2INAwMSO/v1O2A7ybq+dNqLDdxzv849cH3TVIpshfOl0TkdngwoEZqbotSrnH5/vvt0&#10;SYkPTBdMGS1yuhOe3kw/friu7USMzNqoQjiCINpPapvTdQh2kmWer0XF/ImxQsMojatYwNatssKx&#10;GtErlY0Gg/OsNq6wznDhPU5vWyOdpvhSCh4epfQiEJVT1BbS16XvMn6z6TWbrByz65J3ZbB/qKJi&#10;pUbSfahbFhjZuPKvUFXJnfFGhhNuqsxIWXKRekA3w8GrbhZrZkXqBeR4u6fJ/7+w/GH75EhZYHaj&#10;ISWaVRjSs2iC26CDceSntn4C2MICGJrPpgG2P/c4jG030lXxj4YI7GB6t2cXwQjH4dn58HQMC4cJ&#10;ya5Gif3s4GydD1+EqUhc5NRheIlTtr33AYUA2kNiLm9UWdyVSqVNFIyYK0e2DKNWIZUIjz9QSpM6&#10;p+enZ4MUWJvo3kZWOoYRSTJduth422BahZ0SEaP0NyFBWerzjdyMc6H3+RM6oiRSvcexwx+qeo9z&#10;2wc8Umajw965KrVxqft0xw6UFT96ymSLB+FHfcdlaJZN0srlRS+ApSl20IUz7c3ylt+VmN498+GJ&#10;OVwlDBzPQ3jERyoD9k23omRt3K+3ziMeCoeVkhpXM6f+54Y5QYn6qqH9q+E46iikzfjsAkIi7tiy&#10;PLboTTU3kATUjerSMuKD6pfSmeoFr8gsZoWJaY7cOQ39ch7aBwOvEBezWQLh9loW7vXC8hg60hy1&#10;+dy8MGc7AQco/8H0l5hNXum4xUZPb2ebAC0mkUeiW1a7AeDmJ+13r1R8Wo73CXV4S6e/A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PpnlhjQIAAJM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63B08449"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C36A35" w14:textId="77777777" w:rsidR="00DC16F5" w:rsidRDefault="00DC16F5"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3AA41F"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8VgkAIAAJM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XhMiWY1HulJtMGtUUEe+WmsnwL2aAEM7RfTAjucexzGslvp6vhHQQR2ML3dsYtghOPw5DQ/nsDC&#10;YcrH+fk4sZ/tna3z4aswNYmLgjo8XuKUbW59wEUAHSAxlzeqKm8qpdImCkZcKUc2DE+tQroiPP5A&#10;KU2agp4en4xSYG2iexdZ6RhGJMn06WLhXYFpFbZKRIzS34UEZanON3IzzoXe5U/oiJJI9R7HHr+/&#10;1XucuzrgkTIbHXbOdaWNS9WnHttTVv4cKJMdHoQf1B2XoV20SStnZ4MAFqbcQhfOdJ3lLb+p8Hq3&#10;zIcH5tBKeHCMh3CPj1QG7Jt+RcnKuN9vnUc8FA4rJQ1as6D+15o5QYn6pqH983wSdRTSZnLyGUIi&#10;7tCyOLTodX1lIIkcg8jytIz4oIaldKZ+xhSZx6wwMc2Ru6BhWF6FbmBgCnExnycQuteycKsfLY+h&#10;I81Rm0/tM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NXxW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3AA41F"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C83FBC" w14:textId="77777777" w:rsidR="00DC16F5" w:rsidRDefault="00DC16F5"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57F30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i5kNjgIAAJMFAAAOAAAAZHJzL2Uyb0RvYy54bWysVFFP2zAQfp+0/2D5faQphUFFijoQ0yQE&#10;aDDx7Dp2G82xPdtt0v16PjtJ2zFemPaSnH3f3fnuvruLy7ZWZCOcr4wuaH40okRobspKLwv64+nm&#10;0xklPjBdMmW0KOhWeHo5+/jhorFTMTYro0rhCJxoP21sQVch2GmWeb4SNfNHxgoNpTSuZgFHt8xK&#10;xxp4r1U2Ho1Os8a40jrDhfe4ve6UdJb8Syl4uJfSi0BUQfG2kL4ufRfxm80u2HTpmF1VvH8G+4dX&#10;1KzSCLpzdc0CI2tX/eWqrrgz3shwxE2dGSkrLlIOyCYfvcrmccWsSLmgON7uyuT/n1t+t3lwpCrR&#10;uzHqo1mNJj2JNrg1MshjfRrrp4A9WgBD+8W0wA73Hpcx7Va6Ov6REIEenra76sIZ4bg8Oc2PJ9Bw&#10;qPJxfo548J7tja3z4aswNYlCQR2al2rKNrc+dNABEmN5o6ryplIqHSJhxJVyZMPQahXSE+H8D5TS&#10;pCno6fHJKDnWJpp3npWObkSiTB8uJt4lmKSwVSJilP4uJEqW8nwjNuNc6F38hI4oiVDvMezx+1e9&#10;x7jLAxYpstFhZ1xX2riUfZqxfcnKn0PJZIdHbw7yjmJoF23iytn5QICFKbfghTPdZHnLbyp075b5&#10;8MAcRgkNx3oI9/hIZVB900uUrIz7/dZ9xIPh0FLSYDQL6n+tmROUqG8a3D/PJ5FHIR0mJ58jcd2h&#10;ZnGo0ev6yoASORaR5UmM+KAGUTpTP2OLzGNUqJjmiF3QMIhXoVsY2EJczOcJhOm1LNzqR8uj61jm&#10;yM2n9pk52xM4gPl3ZhhiNn3F4w4bLb2drwO4mEgeC91VtW8AJj+NSb+l4mo5PCfUfpf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ii5kN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157F30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095FFB" w14:textId="77777777" w:rsidR="00DC16F5" w:rsidRDefault="00DC16F5" w:rsidP="009C2B67">
    <w:pPr>
      <w:pStyle w:val="Brdtext"/>
    </w:pPr>
    <w:r>
      <w:rPr>
        <w:noProof/>
        <w:lang w:eastAsia="sv-SE"/>
      </w:rPr>
      <mc:AlternateContent>
        <mc:Choice Requires="wps">
          <w:drawing>
            <wp:anchor distT="0" distB="0" distL="0" distR="0" simplePos="0" relativeHeight="251725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2D2FE3"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25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nttg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uMJJZrVeKSlaIPboIJJ5KexfgrYowUwtJ9NC+xw7nEYy26lq+MfBRHYwfRuzy6CEY7Ds/P8dAIL&#10;hykf5xfjxH52cLbOhy/C1CQuCurweIlTtr31ARcBdIDEXN6oqryplEqbKBhxpRzZMjy1CumK8PgD&#10;pTRpCnp+ejZKgbWJ7l1kpWMYkSTTp4uFdwWmVdgpETFKfxMSlKU6X8nNOBd6nz+hI0oi1Vsce/zh&#10;Vm9x7uqAR8psdNg715U2LlWfeuxAWfljoEx2eBB+VHdchnbVJq1cjAcBrEy5gy6c6TrLW35T4fVu&#10;mQ8PzKGV8OAYD+EeH6kM2Df9ipK1cb9eO494KBxWShq0ZkH9zw1zghL1VUP7F/kk6iikzeTsI4RE&#10;3LFldWzRm/rKQBI5BpHlaRnxQQ1L6Uz9hCmyiFlhYpojd0HDsLwK3cDAFOJisUggdK9l4VY/Wh5D&#10;R5qjNpftE3O2F3CA8u/M0MRs+kLHHTZ6ervYBGgxiTwS3bHaPwA6P2m/n1JxtBzvE+owS+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7nttg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F2D2FE3"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3B7FD6" w14:textId="77777777" w:rsidR="00DC16F5" w:rsidRDefault="00DC16F5"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73E3C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Ko5XkAIAAJM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uMJJZrVeKSlaIPboII88tNYPwXs0QIY2s+mBXY49ziMZbfS1fGPggjsYHq3ZxfBCMfh5Dw/PYOF&#10;w5SP84txYj87OFvnwxdhahIXBXV4vMQp2976gIsAOkBiLm9UVd5USqVNFIy4Uo5sGZ5ahXRFePyB&#10;Upo0BT0/nYxSYG2iexdZ6RhGJMn06WLhXYFpFXZKRIzS34QEZanOV3IzzoXe50/oiJJI9RbHHn+4&#10;1VucuzrgkTIbHfbOdaWNS9WnHjtQVv4YKJMdHoQf1R2XoV21SSsXp4MAVqbcQRfOdJ3lLb+p8Hq3&#10;zIcH5tBKeHCMh3CPj1QG7Jt+RcnauF+vnUc8FA4rJQ1as6D+54Y5QYn6qqH9i/ws6iikzdnkI4RE&#10;3LFldWzRm/rKQBI5BpHlaRnxQQ1L6Uz9hCmyiFlhYpojd0HDsLwK3cDAFOJisUggdK9l4VY/Wh5D&#10;R5qjNpftE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Uqjl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73E3C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243A6E" w14:textId="77777777" w:rsidR="00DC16F5" w:rsidRDefault="00DC16F5"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264D68"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rcD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uNTSjSr8UhL0Qa3QQV55KexfgrYowUwtJ9NC+xw7nEYy26lq+MfBRHYwfRuzy6CEY7Ds/P8dAIL&#10;hykf5xfjxH52cLbOhy/C1CQuCurweIlTtr31ARcBdIDEXN6oqryplEqbKBhxpRzZMjy1CumK8PgD&#10;pTRpCnp+ejZKgbWJ7l1kpWMYkSTTp4uFdwWmVdgpETFKfxMSlKU6X8nNOBd6nz+hI0oi1Vsce/zh&#10;Vm9x7uqAR8psdNg715U2LlWfeuxAWfljoEx2eBB+VHdchnbVJq1cTAYBrEy5gy6c6TrLW35T4fVu&#10;mQ8PzKGV8OAYD+EeH6kM2Df9ipK1cb9eO494KBxWShq0ZkH9zw1zghL1VUP7F/kk6iikzeTsI4RE&#10;3LFldWzRm/rKQBI5BpHlaRnxQQ1L6Uz9hCmyiFlhYpojd0HDsLwK3cDAFOJisUggdK9l4VY/Wh5D&#10;R5qjNpftE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iKtw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264D68"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F40279" w14:textId="77777777" w:rsidR="00DC16F5" w:rsidRDefault="00DC16F5" w:rsidP="009C2B67">
    <w:pPr>
      <w:pStyle w:val="Brdtext"/>
    </w:pPr>
    <w:r>
      <w:rPr>
        <w:noProof/>
        <w:lang w:eastAsia="sv-SE"/>
      </w:rPr>
      <mc:AlternateContent>
        <mc:Choice Requires="wps">
          <w:drawing>
            <wp:anchor distT="0" distB="0" distL="0" distR="0" simplePos="0" relativeHeight="251726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F3864A"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726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MFKy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3PKNGsxiM9ija4NSqYRH4a62eAPVgAQ/vFtMAO5x6HsexWujr+URCBHUxvd+wiGOE4PDnNjyew&#10;cJjycT4dJ/azvbN1PnwVpiZxUVCHx0ucss2ND7gIoAMk5vJGVeV1pVTaRMGIS+XIhuGpVUhXhMcf&#10;KKVJU9DT45NRCqxNdO8iKx3DiCSZPl0svCswrcJWiYhR+ruQoCzV+UZuxrnQu/wJHVESqd7j2OP3&#10;t3qPc1cHPFJmo8POua60can61GN7ysqfA2Wyw4Pwg7rjMrTLNmllejYIYGnKLXThTNdZ3vLrCq93&#10;w3y4Zw6thAfHeAh3+EhlwL7pV5SsjPv91nnEQ+GwUtKgNQvqf62ZE5Sobxran+aTqKOQNpOTMwiJ&#10;uEPL8tCi1/WlgSRyDCLL0zLigxqW0pn6CVNkEbPCxDRH7oKGYXkZuoGBKcTFYpFA6F7Lwo1+sDyG&#10;jjRHbT62T8zZXsAByr81QxOz2Ssdd9jo6e1iHaDFJPJIdMdq/wDo/KT9fkrF0XK4T6j9L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jMFKy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CF3864A"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E5FE37" w14:textId="77777777" w:rsidR="00DC16F5" w:rsidRDefault="00DC16F5"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7E3C1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q2eVjwIAAJMFAAAOAAAAZHJzL2Uyb0RvYy54bWysVFFP2zAQfp+0/2D5faQphUFFijoQ0yQE&#10;aDDx7Dp2G82xPdtt0v16PjtJ2zFemPaS2L7v7nzffb6Ly7ZWZCOcr4wuaH40okRobspKLwv64+nm&#10;0xklPjBdMmW0KOhWeHo5+/jhorFTMTYro0rhCIJoP21sQVch2GmWeb4SNfNHxgoNozSuZgFbt8xK&#10;xxpEr1U2Ho1Os8a40jrDhfc4ve6MdJbiSyl4uJfSi0BUQXG3kL4ufRfxm80u2HTpmF1VvL8G+4db&#10;1KzSSLoLdc0CI2tX/RWqrrgz3shwxE2dGSkrLlINqCYfvarmccWsSLWAHG93NPn/F5bfbR4cqUr0&#10;boxWaVajSU+iDW6NCvLIT2P9FLBHC2Bov5gW2OHc4zCW3UpXxz8KIrCD6e2OXQQjHIcnp/nxBBYO&#10;Uz7Oz8eJ/WzvbJ0PX4WpSVwU1KF5iVO2ufUBFwF0gMRc3qiqvKmUSpsoGHGlHNkwtFqFdEV4/IFS&#10;mjQFPT0+GaXA2kT3LrLSMYxIkunTxcK7AtMqbJWIGKW/CwnKUp1v5GacC73Ln9ARJZHqPY49fn+r&#10;9zh3dcAjZTY67JzrShuXqk9vbE9Z+XOgTHZ4EH5Qd1yGdtEmrZyfDQJYmHILXTjTvSxv+U2F7t0y&#10;Hx6Yw1NCwzEewj0+Uhmwb/oVJSvjfr91HvFQOKyUNHiaBfW/1swJStQ3De2f55Ooo5A2k5PPEBJx&#10;h5bFoUWv6ysDSeQYRJanZcQHNSylM/Uzpsg8ZoWJaY7cBQ3D8ip0AwNTiIv5PIHwei0Lt/rR8hg6&#10;0hy1+dQ+M2d7AQco/84Mj5hNX+m4w0ZPb+frAC0mkUeiO1b7BuDlJ+33UyqOlsN9Qu1n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Oatnl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87E3C1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774509" w14:textId="77777777" w:rsidR="00DC16F5" w:rsidRDefault="00DC16F5"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6EF7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HbLekAIAAJMFAAAOAAAAZHJzL2Uyb0RvYy54bWysVFFv2yAQfp+0/4B4Xx2nbbZEdaqsVadJ&#10;VVstnfpMMDTWMDAgsbNfvw9sJ1nXl057sYH77o77+O4uLttaka1wvjK6oPnJiBKhuSkr/VzQ7483&#10;Hz5R4gPTJVNGi4LuhKeX8/fvLho7E2OzNqoUjiCI9rPGFnQdgp1lmedrUTN/YqzQMErjahawdc9Z&#10;6ViD6LXKxqPRJGuMK60zXHiP0+vOSOcpvpSCh3spvQhEFRR3C+nr0ncVv9n8gs2eHbPrivfXYP9w&#10;i5pVGkn3oa5ZYGTjqr9C1RV3xhsZTripMyNlxUWqAdXkoxfVLNfMilQLyPF2T5P/f2H53fbBkarE&#10;240nlGhW45EeRRvcBhXkkZ/G+hlgSwtgaD+bFtjh3OMwlt1KV8c/CiKwg+ndnl0EIxyH55P89AwW&#10;DlM+zqfjxH52cLbOhy/C1CQuCurweIlTtr31ARcBdIDEXN6oqryplEqbKBhxpRzZMjy1CumK8PgD&#10;pTRpCjo5PR+lwNpE9y6y0jGMSJLp08XCuwLTKuyUiBilvwkJylKdr+RmnAu9z5/QESWR6i2OPf5w&#10;q7c4d3XAI2U2Ouyd60obl6pPPXagrPwxUCY7PAg/qjsuQ7tqk1am00EAK1PuoAtnus7ylt9UeL1b&#10;5sMDc2glPDjGQ7jHRyoD9k2/omRt3K/XziMeCoeVkgatWVD/c8OcoER91dD+ND+LOgppc3b+EUIi&#10;7tiyOrboTX1lIIkcg8jytIz4oIaldKZ+whRZxKwwMc2Ru6BhWF6FbmBgCnGxWCQQuteycKuXlsfQ&#10;keaozcf2iTnbCzhA+XdmaGI2e6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4dst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26EF7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06C93D" w14:textId="77777777" w:rsidR="00DC16F5" w:rsidRDefault="00DC16F5" w:rsidP="009C2B67">
    <w:pPr>
      <w:pStyle w:val="Brdtext"/>
    </w:pPr>
    <w:r>
      <w:rPr>
        <w:noProof/>
        <w:lang w:eastAsia="sv-SE"/>
      </w:rPr>
      <mc:AlternateContent>
        <mc:Choice Requires="wps">
          <w:drawing>
            <wp:anchor distT="0" distB="0" distL="0" distR="0" simplePos="0" relativeHeight="2517273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8F0BF4"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727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bst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Sn40azGIz2JNrgNKphEfhrrp4A9WgBD+9m0wA7nHoex7Fa6Ov5REIEdkXZ7dhGMcByeneenE1g4&#10;TPk4vxgn9rODs3U+fBGmJnFRUIfHS5yy7a0PuAigAyTm8kZV5U2lVNpEwYgr5ciW4alVSFeExx8o&#10;pUlT0PPTs1EKrE107yIrHcOIJJk+XSy8KzCtwk6JiFH6m5CgLNX5Sm7GudD7/AkdURKp3uLY4w+3&#10;eotzVwc8Umajw965rrRxqfrUYwfKyh8DZbLDg/CjuuMytMu208poPChgacodhOFM11re8psKz3fL&#10;fHhgDr2EF8d8CPf4SGVAv+lXlKyN+/XaecRD4rBS0qA3C+p/bpgTlKivGuK/yCdRSCFtJmcfoSTi&#10;ji3LY4ve1FcGmsgxiSxPy4gPalhKZ+pnjJFFzAoT0xy5CxqG5VXoJgbGEBeLRQKhfS0Lt/rR8hg6&#10;8hzF+dQ+M2d7BQdI/84MXcymL4TcYaOnt4tNgBiTyiPTHav9C6D1k/j7MRVny/E+oQ7D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T9uy2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E8F0BF4"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6EC5B1" w14:textId="77777777" w:rsidR="00DC16F5" w:rsidRDefault="00DC16F5"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D2970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NHrkjgIAAJQFAAAOAAAAZHJzL2Uyb0RvYy54bWysVF1v2yAUfZ+0/4B4Xx0nb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wm&#10;OSWa1RjSk2iD26CDPPLTWD8F7NECGNrPpgV2OPc4jG230tXxj4YI7GB6t2cXwQjH4dl5PjmFhcOU&#10;j/OLcWI/Ozhb58MXYWoSFwV1GF7ilG1vfUAhgA6QmMsbVZU3lVJpEwUjrpQjW4ZRq5BKhMcfKKVJ&#10;U9DzydkoBdYmuneRlY5hRJJMny423jWYVmGnRMQo/U1IUJb6fCU341zoff6EjiiJVG9x7PGHqt7i&#10;3PUBj5TZ6LB3rittXOo+3bEDZeWPgTLZ4UH4Ud9xGdpl22llNBkUsDTlDsJwprta3vKbCuO7ZT48&#10;MIe7hInjfQj3+EhlQL/pV5Ssjfv12nnEQ+KwUtLgbhbU/9wwJyhRXzXEf5GfRiGFtDk9+wglEXds&#10;WR5b9Ka+MtAE5I3q0jLigxqW0pn6Gc/IImaFiWmO3AUNw/IqdC8GniEuFosEwvW1LNzqR8tj6Mhz&#10;FOdT+8yc7RUcIP07M9xiNn0h5A4bPb1dbALEmFQeme5Y7SeAq5/E3z9T8W053ifU4TG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PNHrk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1D2970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BF16FA" w14:textId="77777777" w:rsidR="00DC16F5" w:rsidRDefault="00DC16F5"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96AC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wiZR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uMLSjSr8UhL0Qa3QQV55KexfgrYowUwtJ9NC+xw7nEYy26lq+MfBRHYwfRuzy6CEY7Ds/P8dAIL&#10;hykf5xfjxH52cLbOhy/C1CQuCurweIlTtr31ARcBdIDEXN6oqryplEqbKBhxpRzZMjy1CumK8PgD&#10;pTRpCnp+ejZKgbWJ7l1kpWMYkSTTp4uFdwWmVdgpETFKfxMSlKU6X8nNOBd6nz+hI0oi1Vsce/zh&#10;Vm9x7uqAR8psdNg715U2LlWfeuxAWfljoEx2eBB+VHdchnbVdloZTQYFrEy5gzCc6VrLW35T4flu&#10;mQ8PzKGX8OKYD+EeH6kM6Df9ipK1cb9eO494SBxWShr0ZkH9zw1zghL1VUP8F/kkCimkzeTsI5RE&#10;3LFldWzRm/rKQBM5JpHlaRnxQQ1L6Uz9hDGyiFlhYpojd0HDsLwK3cTAGOJisUggtK9l4VY/Wh5D&#10;R56jOJftE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PCJl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B96AC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DD6B76" w14:textId="77777777" w:rsidR="00DC16F5" w:rsidRDefault="00DC16F5" w:rsidP="009C2B67">
    <w:pPr>
      <w:pStyle w:val="Brdtext"/>
    </w:pPr>
    <w:r>
      <w:rPr>
        <w:noProof/>
        <w:lang w:eastAsia="sv-SE"/>
      </w:rPr>
      <mc:AlternateContent>
        <mc:Choice Requires="wps">
          <w:drawing>
            <wp:anchor distT="0" distB="0" distL="0" distR="0" simplePos="0" relativeHeight="251728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FCF012"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72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ux+SkAIAAJQFAAAOAAAAZHJzL2Uyb0RvYy54bWysVFFP2zAQfp+0/2D5faRpC4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0mlGhW45EeRRvcGhVMIz+N9TPAHiyAof1iWmCHc4/DWHYrXR3/KIjADqa3O3YRjHAcHp/kkyks&#10;HKZ8nJ+NE/vZ3tk6H74KU5O4KKjD4yVO2ebGB1wE0AESc3mjqvK6UiptomDEpXJkw/DUKqQrwuMP&#10;lNKkKejJ5HiUAmsT3bvISscwIkmmTxcL7wpMq7BVImKU/i4kKEt1vpGbcS70Ln9CR5REqvc49vj9&#10;rd7j3NUBj5TZ6LBzrittXKo+9diesvLnQJns8CD8oO64DO2y7bQyOh0UsDTlFsJwpmstb/l1hee7&#10;YT7cM4dewotjPoQ7fKQyoN/0K0pWxv1+6zziIXFYKWnQmwX1v9bMCUrUNw3xn+XTKKSQNtPj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sux+S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BFCF012"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6D60A1" w14:textId="77777777" w:rsidR="00DC16F5" w:rsidRDefault="00DC16F5"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A119D3"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PTscjwIAAJQFAAAOAAAAZHJzL2Uyb0RvYy54bWysVFFP2zAQfp+0/2D5faQphUFFiroipkkI&#10;0GDi2XVsGs2xPdtt0v16PjtJ2zFemPaS2L7v7nyfv7uLy7ZWZCOcr4wuaH40okRobspKPxf0x+P1&#10;pzNKfGC6ZMpoUdCt8PRy9vHDRWOnYmxWRpXCEQTRftrYgq5CsNMs83wlauaPjBUaRmlczQK27jkr&#10;HWsQvVbZeDQ6zRrjSusMF97j9Koz0lmKL6Xg4U5KLwJRBcXdQvq69F3Gbza7YNNnx+yq4v012D/c&#10;omaVRtJdqCsWGFm76q9QdcWd8UaGI27qzEhZcZFqQDX56FU1DytmRaoF5Hi7o8n/v7D8dnPvSFXi&#10;7Y4nlGhW45EeRRvcGhXkkZ/G+ilgDxbA0H4xLbDDucdhLLuVro5/FERgB9PbHbsIRjgOT06RAhYO&#10;Uz7Oz8eJ/WzvbJ0PX4WpSVwU1OHxEqdsc+MDLgLoAIm5vFFVeV0plTZRMGKhHNkwPLUK6Yrw+AOl&#10;NGkKenp8MkqBtYnuXWSlYxiRJNOni4V3BaZV2CoRMUp/FxKUpTrfyM04F3qXP6EjSiLVexx7/P5W&#10;73Hu6oBHymx02DnXlTYuVZ96bE9Z+XOgTHZ4EH5Qd1yGdtl2WhmdDQpYmnILYTjTtZa3/LrC890w&#10;H+6ZQy/hxTEfwh0+UhnQb/oVJSvjfr91HvGQOKyUNOjNgvpfa+YEJeqbhvjP80kUUkibyclnKIm4&#10;Q8vy0KLX9cJAEzkmkeVpGfFBDUvpTP2EMTKPWWFimiN3QcOwXIRuYmAMcTGfJxDa17Jwox8sj6Ej&#10;z1Gcj+0Tc7ZXcID0b83QxWz6SsgdNnp6O18HiDGpPDLdsdq/AFo/ib8fU3G2HO4Taj9M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D07H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0A119D3"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1F0286" w14:textId="77777777" w:rsidR="00DC16F5" w:rsidRDefault="00DC16F5"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844BF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62sAkA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djSjSr8UhPog1ugwryyE9j/RSwRwtgaD+bFtjh3OMwlt1KV8c/CiKwg+ndnl0EIxyH5xf56Rks&#10;HKZ8nE/Gif3s4GydD1+EqUlcFNTh8RKnbHvrAy4C6ACJubxRVXlTKZU2UTDiSjmyZXhqFdIV4fEH&#10;SmnSFPTi9HyUAmsT3bvISscwIkmmTxcL7wpMq7BTImKU/iYkKEt1vpKbcS70Pn9CR5REqrc49vjD&#10;rd7i3NUBj5TZ6LB3rittXKo+9diBsvLHQJns8CD8qO64DO2y7bQymgwKWJpyB2E407WWt/ymwvPd&#10;Mh8emEMv4cUxH8I9PlIZ0G/6FSVr4369dh7xkDislDTozYL6nxvmBCXqq4b4J/lZFFJIm7Pzj1AS&#10;cceW5bFFb+orA03kmESWp2XEBzUspTP1M8bIImaFiWmO3AUNw/IqdBMDY4iLxSKB0L6WhVv9aHkM&#10;HXmO4nxqn5mzvYIDpH9nhi5m0xdC7rDR09vFJkCMSeWR6Y7V/gXQ+kn8/ZiKs+V4n1CHY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Traw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844BF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1E7804" w14:textId="77777777" w:rsidR="00DC16F5" w:rsidRDefault="00DC16F5" w:rsidP="009C2B67">
    <w:pPr>
      <w:pStyle w:val="Brdtext"/>
    </w:pPr>
    <w:r>
      <w:rPr>
        <w:noProof/>
        <w:lang w:eastAsia="sv-SE"/>
      </w:rPr>
      <mc:AlternateContent>
        <mc:Choice Requires="wps">
          <w:drawing>
            <wp:anchor distT="0" distB="0" distL="0" distR="0" simplePos="0" relativeHeight="251729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DFE7AF"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729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ussk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51OKdGsxiM9ija4DSqYRH4a62eALS2Aof1sWmCHc4/DWHYrXR3/KIjADqZ3e3YRjHAcnk3z0wks&#10;HKZ8nJ+PE/vZwdk6H74IU5O4KKjD4yVO2fbWB1wE0AESc3mjqvKmUiptomDElXJky/DUKqQrwuMP&#10;lNKkKej09GyUAmsT3bvISscwIkmmTxcL7wpMq7BTImKU/iYkKEt1vpKbcS70Pn9CR5REqrc49vjD&#10;rd7i3NUBj5TZ6LB3rittXKo+9diBsvLHQJns8CD8qO64DO2q7bSSjwcFrEy5gzCc6VrLW35T4flu&#10;mQ8PzKGX8OKYD+EeH6kM6Df9ipK1cb9eO494SBxWShr0ZkH9zw1zghL1VUP85/kkCimkzeTsI5RE&#10;3LFldWzRm/rKQBM5JpHlaRnxQQ1L6Uz9hDGyiFlhYpojd0HDsLwK3cTAGOJisUggtK9l4VYvLY+h&#10;I89RnI/tE3O2V3CA9O/M0MVs9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4ussk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0DFE7AF"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5AE473" w14:textId="77777777" w:rsidR="00DC16F5" w:rsidRDefault="00DC16F5"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C7DF1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cwrtkAIAAJQFAAAOAAAAZHJzL2Uyb0RvYy54bWysVF1v2yAUfZ+0/4B4Xx0n/VijOlXWqtOk&#10;qq2WTn0mGBprGBiQ2Nmv7wHbSdb1pdNebOCeey/3cO69uGxrRTbC+croguZHI0qE5qas9HNBfzze&#10;fPpMiQ9Ml0wZLQq6FZ5ezj5+uGjsVIzNyqhSOIIg2k8bW9BVCHaaZZ6vRM38kbFCwyiNq1nA1j1n&#10;pWMNotcqG49Gp1ljXGmd4cJ7nF53RjpL8aUUPNxL6UUgqqC4W0hfl77L+M1mF2z67JhdVby/BvuH&#10;W9Ss0ki6C3XNAiNrV/0Vqq64M97IcMRNnRkpKy5SDagmH72qZrFiVqRaQI63O5r8/wvL7zYPjlQl&#10;3m5yRolmNR7pUbTBrVFBHvlprJ8CtrAAhvaLaYEdzj0OY9mtdHX8oyACO5je7thFMMJxeHKaT45h&#10;4TDl4/x8nNjP9s7W+fBVmJrERUEdHi9xyja3PuAigA6QmMsbVZU3lVJpEwUjrpQjG4anViFdER5/&#10;oJQmTUFPJyejFFib6N5FVjqGEUkyfbpYeFdgWoWtEhGj9HchQVmq843cjHOhd/kTOqIkUr3Hscfv&#10;b/Ue564OeKTMRoedc11p41L1qcf2lJU/B8pkhwfhB3XHZWiXbaeVfDIoYGnKLYThTNda3vKbCs93&#10;y3x4YA69hBfHfAj3+EhlQL/pV5SsjPv91nnEQ+KwUtKgNwvqf62ZE5SobxriP8+Po5BC2hyfnEFJ&#10;xB1alocWva6vDDSRYxJZnpYRH9SwlM7UTxgj85gVJqY5chc0DMur0E0MjCEu5vMEQvtaFm71wvIY&#10;OvIcxfnYPjFnewUHSP/ODF3Mpq+E3GGjp7fzdYAYk8oj0x2r/Qug9ZP4+zEVZ8vhPqH2w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NzCu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C7DF1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50E687" w14:textId="77777777" w:rsidR="00DC16F5" w:rsidRDefault="00DC16F5"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CDC80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un3t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zudUqJZjUd6FG1wG1SQR34a62eALS2Aof1sWmCHc4/DWHYrXR3/KIjADqZ3e3YRjHAcTs/y0wks&#10;HKZ8nJ+PE/vZwdk6H74IU5O4KKjD4yVO2fbWB1wE0AESc3mjqvKmUiptomDElXJky/DUKqQrwuMP&#10;lNKkKejZ6XSUAmsT3bvISscwIkmmTxcL7wpMq7BTImKU/iYkKEt1vpKbcS70Pn9CR5REqrc49vjD&#10;rd7i3NUBj5TZ6LB3rittXKo+9diBsvLHQJns8CD8qO64DO2q7bSSTwYFrEy5gzCc6VrLW35T4flu&#10;mQ8PzKGX8OKYD+EeH6kM6Df9ipK1cb9eO494SBxWShr0ZkH9zw1zghL1VUP85/kkCimkzWT6EUoi&#10;7tiyOrboTX1loIkck8jytIz4oIaldKZ+whhZxKwwMc2Ru6BhWF6FbmJgDHGxWCQQ2teycKuXlsfQ&#10;kecozsf2iTnbKzhA+ndm6GI2ey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y6fe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CDC801"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006ED8" w14:textId="77777777" w:rsidR="00DC16F5" w:rsidRDefault="00DC16F5" w:rsidP="009C2B67">
    <w:pPr>
      <w:pStyle w:val="Brdtext"/>
    </w:pPr>
    <w:r>
      <w:rPr>
        <w:noProof/>
        <w:lang w:eastAsia="sv-SE"/>
      </w:rPr>
      <mc:AlternateContent>
        <mc:Choice Requires="wps">
          <w:drawing>
            <wp:anchor distT="0" distB="0" distL="0" distR="0" simplePos="0" relativeHeight="2517304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747161"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730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MiDSkA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x1PKdGsxiM9ija4NSqYRH4a62eAPVgAQ/vFtMAO5x6HsexWujr+URCBHUxvd+wiGOE4PDnNjyew&#10;cJjycT4dJ/azvbN1PnwVpiZxUVCHx0ucss2ND7gIoAMk5vJGVeV1pVTaRMGIS+XIhuGpVUhXhMcf&#10;KKVJU9DT45NRCqxNdO8iKx3DiCSZPl0svCswrcJWiYhR+ruQoCzV+UZuxrnQu/wJHVESqd7j2OP3&#10;t3qPc1cHPFJmo8POua60can61GN7ysqfA2Wyw4Pwg7rjMrTLttNKfjYoYGnKLYThTNda3vLrCs93&#10;w3y4Zw69hBfHfAh3+EhlQL/pV5SsjPv91nnEQ+KwUtKgNwvqf62ZE5Sobxrin+aTKKSQNpOTM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nMiDS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747161"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E51413" w14:textId="77777777" w:rsidR="00DC16F5" w:rsidRDefault="00DC16F5"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DC384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TSPYjwIAAJQFAAAOAAAAZHJzL2Uyb0RvYy54bWysVFFP2zAQfp+0/2D5faQphUFFiroipkkI&#10;0GDi2XVsGs2xPdtt0v16PjtJ2zFemPaS2L7v7nyfv7uLy7ZWZCOcr4wuaH40okRobspKPxf0x+P1&#10;pzNKfGC6ZMpoUdCt8PRy9vHDRWOnYmxWRpXCEQTRftrYgq5CsNMs83wlauaPjBUaRmlczQK27jkr&#10;HWsQvVbZeDQ6zRrjSusMF97j9Koz0lmKL6Xg4U5KLwJRBcXdQvq69F3Gbza7YNNnx+yq4v012D/c&#10;omaVRtJdqCsWGFm76q9QdcWd8UaGI27qzEhZcZFqQDX56FU1DytmRaoF5Hi7o8n/v7D8dnPvSFXi&#10;7SbgR7Maj/Qo2uDWqCCP/DTWTwF7sACG9otpgR3OPQ5j2a10dfyjIAI7Im137CIY4Tg8Oc2PYw4O&#10;Uz7Oz8eJ/WzvbJ0PX4WpSVwU1OHxEqdsc+MDLgLoAIm5vFFVeV0plTZRMGKhHNkwPLUK6Yrw+AOl&#10;NGkKenp8MkqBtYnuXWSlYxiRJNOni4V3BaZV2CoRMUp/FxKUpTrfyM04F3qXP6EjSiLVexx7/P5W&#10;73Hu6oBHymx02DnXlTYuVZ96bE9Z+XOgTHZ4EH5Qd1yGdtl2WsnPBgUsTbmFMJzpWstbfl3h+W6Y&#10;D/fMoZfw4pgP4Q4fqQzoN/2KkpVxv986j3hIHFZKGvRmQf2vNXOCEvVNQ/zn+SQKKaTN5OQzlETc&#10;oWV5aNHremGgiRyTyPK0jPighqV0pn7CGJnHrDAxzZG7oGFYLkI3MTCGuJjPEwjta1m40Q+Wx9CR&#10;5yjOx/aJOdsrOED6t2boYjZ9JeQOGz29na8DxJhUHpnuWO1fAK2fxN+PqThbDvcJtR+msx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E0j2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DC384A"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1A53C0" w14:textId="77777777" w:rsidR="00DC16F5" w:rsidRDefault="00DC16F5"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A0E9F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lRAkAIAAJQ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rR&#10;u1O0SrMaTXoSbXAbVJBHfhrrp4A9WgBD+9m0wA7nHoex7Fa6Ov5REIEdTO/27CIY4Tg8v8hPz2Dh&#10;MOXjfDJO7GcHZ+t8+CJMTeKioA7NS5yy7a0PuAigAyTm8kZV5U2lVNpEwYgr5ciWodUqpCvC4w+U&#10;0qQp6MXp+SgF1ia6d5GVjmFEkkyfLhbeFZhWYadExCj9TUhQlup8JTfjXOh9/oSOKIlUb3Hs8Ydb&#10;vcW5qwMeKbPRYe9cV9q4VH16YwfKyh8DZbLDg/CjuuMytMu200o+GRSwNOUOwnCme1re8psK7btl&#10;Pjwwh7eEjmM+hHt8pDKg3/QrStbG/XrtPOIhcVgpafA2C+p/bpgTlKivGuKf5GdRSCFtzs4/QknE&#10;HVuWxxa9qa8MNJFjElmelhEf1LCUztTPGCOLmBUmpjlyFzQMy6vQTQyMIS4WiwTC87Us3OpHy2Po&#10;yHMU51P7zJztFRwg/TszvGI2fSHkDhs9vV1sAsSYVB6Z7ljtO4Cn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9iVE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6A0E9F4"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575795" w14:textId="77777777" w:rsidR="00DC16F5" w:rsidRDefault="00DC16F5" w:rsidP="009C2B67">
    <w:pPr>
      <w:pStyle w:val="Brdtext"/>
    </w:pPr>
    <w:r>
      <w:rPr>
        <w:noProof/>
        <w:lang w:eastAsia="sv-SE"/>
      </w:rPr>
      <mc:AlternateContent>
        <mc:Choice Requires="wps">
          <w:drawing>
            <wp:anchor distT="0" distB="0" distL="0" distR="0" simplePos="0" relativeHeight="251731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D89280"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731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iny7kAIAAJQFAAAOAAAAZHJzL2Uyb0RvYy54bWysVFFP2zAQfp+0/2D5faQJhY2KFHUgpkkI&#10;0GDi2XVsGs2xPdtt0v36fXaStmO8MO0lsX3f3fk+f3fnF12jyEY4Xxtd0vxoQonQ3FS1fi7p98fr&#10;D58o8YHpiimjRUm3wtOL+ft3562dicKsjKqEIwii/ay1JV2FYGdZ5vlKNMwfGSs0jNK4hgVs3XNW&#10;OdYieqOyYjI5zVrjKusMF97j9Ko30nmKL6Xg4U5KLwJRJcXdQvq69F3GbzY/Z7Nnx+yq5sM12D/c&#10;omG1RtJdqCsWGFm7+q9QTc2d8UaGI26azEhZc5FqQDX55EU1DytmRaoF5Hi7o8n/v7D8dnPvSF3h&#10;7aYFJZo1eKRH0QW3RgXTyE9r/QywBwtg6D6bDtjx3OMwlt1J18Q/CiKwg+ntjl0EIxyHJ6f58RQW&#10;DlNe5GdFYj/bO1vnwxdhGhIXJXV4vMQp29z4gIsAOkJiLm9UXV3XSqVNFIy4VI5sGJ5ahXRFePyB&#10;Upq0JT09PpmkwNpE9z6y0jGMSJIZ0sXC+wLTKmyViBilvwkJylKdr+RmnAu9y5/QESWR6i2OA35/&#10;q7c493XAI2U2Ouycm1obl6pPPbanrPoxUiZ7PAg/qDsuQ7fseq0UxaiApam2EIYzfWt5y69rPN8N&#10;8+GeOfQSXhzzIdzhI5UB/WZYUbIy7tdr5xEPicNKSYveLKn/uWZOUKK+aoj/LJ9GIYW0mZ58hJKI&#10;O7QsDy163VwaaCLHJLI8LSM+qHEpnWmeMEYWMStMTHPkLmkYl5ehnxgYQ1wsFgmE9rUs3OgHy2Po&#10;yHMU52P3xJwdFBwg/VszdjGbvRByj42e3i7WAWJMKo9M96wOL4DWT+IfxlScLYf7hNoP0/l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finy7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FD89280"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9392DC" w14:textId="77777777" w:rsidR="00DC16F5" w:rsidRDefault="00DC16F5"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F4F2FC"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Q71ykAIAAJQ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OKNGsxiM9ija4DSrIIz+N9TPAlhbA0H42LbDDucdhLLuVro5/FERgB9O7PbsIRjgOT8/yyRQW&#10;DlM+zs/Hif3s4GydD1+EqUlcFNTh8RKnbHvrAy4C6ACJubxRVXlTKZU2UTDiSjmyZXhqFdIV4fEH&#10;SmnSFPRscjpKgbWJ7l1kpWMYkSTTp4uFdwWmVdgpETFKfxMSlKU6X8nNOBd6nz+hI0oi1Vsce/zh&#10;Vm9x7uqAR8psdNg715U2LlWfeuxAWfljoEx2eBB+VHdchnbVdloZTwYFrEy5gzCc6VrLW35T4flu&#10;mQ8PzKGX8OKYD+EeH6kM6Df9ipK1cb9eO494SBxWShr0ZkH9zw1zghL1VUP85/k0CimkzfT0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DvX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F4F2FC"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AD3C3F" w14:textId="77777777" w:rsidR="00DC16F5" w:rsidRDefault="00DC16F5"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3CD8C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ispyjg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wm&#10;OSWa1RjSk2iD26CDPPLTWD8F7NECGNrPpgV2OPc4jG230tXxj4YI7GB6t2cXwQjH4dl5fjqBhcOU&#10;j/OLcWI/Ozhb58MXYWoSFwV1GF7ilG1vfUAhgA6QmMsbVZU3lVJpEwUjrpQjW4ZRq5BKhMcfKKVJ&#10;U9Dz07NRCqxNdO8iKx3DiCSZPl1svGswrcJOiYhR+puQoCz1+UpuxrnQ+/wJHVESqd7i2OMPVb3F&#10;uesDHimz0WHvXFfauNR9umMHysofA2Wyw4Pwo77jMrTLttPKeDIoYGnKHYThTHe1vOU3FcZ3y3x4&#10;YA53CRPH+xDu8ZHKgH7TryhZG/frtfOIh8RhpaTB3Syo/7lhTlCivmqI/yKfRCGFtJmcfYSSiDu2&#10;LI8telNfGWgC8kZ1aRnxQQ1L6Uz9jGdkEbPCxDRH7oKGYXkVuhcDzxAXi0UC4fpaFm71o+UxdOQ5&#10;ivOpfWbO9goOkP6dGW4xm74QcoeNnt4uNgFiTCqPTHes9hPA1U/i75+p+LYc7xPq8Jj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rispy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D3CD8C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4B86C1" w14:textId="77777777" w:rsidR="00DC16F5" w:rsidRDefault="00DC16F5" w:rsidP="009C2B67">
    <w:pPr>
      <w:pStyle w:val="Brdtext"/>
    </w:pPr>
    <w:r>
      <w:rPr>
        <w:noProof/>
        <w:lang w:eastAsia="sv-SE"/>
      </w:rPr>
      <mc:AlternateContent>
        <mc:Choice Requires="wps">
          <w:drawing>
            <wp:anchor distT="0" distB="0" distL="0" distR="0" simplePos="0" relativeHeight="251732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2723D3"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732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M2K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2mlGhW45EeRRvcGhVMIj+N9TPAHiyAof1iWmCHc4/DWHYrXR3/KIjADqa3O3YRjHAcTk/y4wks&#10;HKZ8nJ+NE/vZ3tk6H74KU5O4KKjD4yVO2ebGB1wE0AESc3mjqvK6UiptomDEpXJkw/DUKqQrwuMP&#10;lNKkKejJ8XSUAmsT3bvISscwIkmmTxcL7wpMq7BVImKU/i4kKEt1vpGbcS70Ln9CR5REqvc49vj9&#10;rd7j3NUBj5TZ6LBzrittXKo+9diesvLnQJns8CD8oO64DO2y7bQyPh0UsDTlFsJwpmstb/l1hee7&#10;YT7cM4dewotjPoQ7fKQyoN/0K0pWxv1+6zziIXFYKWnQmwX1v9bMCUrUNw3xn+WTKKSQNpPp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FdM2K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62723D3"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3CE770" w14:textId="77777777" w:rsidR="00DC16F5" w:rsidRDefault="00DC16F5"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95CFD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SvyKkAIAAJQ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pMpJZrVeKRH0Qa3RgV55KexfgbYgwUwtF9MC+xw7nEYy26lq+MfBRHYwfR2xy6CEY7Dk2l+PIGF&#10;w5SP87NxYj/bO1vnw1dhahIXBXV4vMQp29z4gIsAOkBiLm9UVV5XSqVNFIy4VI5sGJ5ahXRFePyB&#10;Upo0BZ0en4xSYG2iexdZ6RhGJMn06WLhXYFpFbZKRIzS34UEZanON3IzzoXe5U/oiJJI9R7HHr+/&#10;1XucuzrgkTIbHXbOdaWNS9WnHttTVv4cKJMdHoQf1B2XoV22nVbGp4MClqbcQhjOdK3lLb+u8Hw3&#10;zId75tBLeHHMh3CHj1QG9Jt+RcnKuN9vnUc8JA4rJQ16s6D+15o5QYn6piH+s3wShRTSZnLyGUoi&#10;7tCyPLTodX1poIkck8jytIz4oIaldKZ+whhZxKwwMc2Ru6BhWF6GbmJgDHGxWCQQ2teycKMfLI+h&#10;I89RnI/tE3O2V3CA9G/N0MVs9krIHTZ6ertYB4gxqTwy3bHavwBaP4m/H1NxthzuE2o/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NK/I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195CFD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EA0706" w14:textId="77777777" w:rsidR="00DC16F5" w:rsidRDefault="00DC16F5"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1A809C"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JLkY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pMJJZrVeKSlaIPboII88tNYPwXs0QIY2s+mBXY49ziMZbfS1fGPggjsYHq3ZxfBCMfh2Xl+OoGF&#10;w5SP84txYj87OFvnwxdhahIXBXV4vMQp2976gIsAOkBiLm9UVd5USqVNFIy4Uo5sGZ5ahXRFePyB&#10;Upo0BT0/PRulwNpE9y6y0jGMSJLp08XCuwLTKuyUiBilvwkJylKdr+RmnAu9z5/QESWR6i2OPf5w&#10;q7c4d3XAI2U2Ouyd60obl6pPPXagrPwxUCY7PAg/qjsuQ7tqO62MLwYFrEy5gzCc6VrLW35T4flu&#10;mQ8PzKGX8OKYD+EeH6kM6Df9ipK1cb9eO494SBxWShr0ZkH9zw1zghL1VUP8F9BqbOa0mZx9hJKI&#10;O7asji16U18ZaCLHJLI8LSM+qGEpnamfMEYWMStMTHPkLmgYllehmxgYQ1wsFgmE9rUs3OpHy2Po&#10;yHMU57J9Ys72Cg6Q/p0ZuphNXwi5w0ZPbxebADEmlUemO1b7F0Dr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0kuR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1A809C"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59ECE1" w14:textId="77777777" w:rsidR="00DC16F5" w:rsidRDefault="00DC16F5" w:rsidP="009C2B67">
    <w:pPr>
      <w:pStyle w:val="Brdtext"/>
    </w:pPr>
    <w:r>
      <w:rPr>
        <w:noProof/>
        <w:lang w:eastAsia="sv-SE"/>
      </w:rPr>
      <mc:AlternateContent>
        <mc:Choice Requires="wps">
          <w:drawing>
            <wp:anchor distT="0" distB="0" distL="0" distR="0" simplePos="0" relativeHeight="251733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FBBDA5"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733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A0P7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boJWaVajSU+iDW6DCiaRn8b6KWCPFsDQfjYtsMO5x2Esu5Wujn8URGAH07s9uwhGOA7PzvPTCSwc&#10;pnycX4wT+9nB2TofvghTk7goqEPzEqdse+sDLgLoAIm5vFFVeVMplTZRMOJKObJlaLUK6Yrw+AOl&#10;NGkKen56NkqBtYnuXWSlYxiRJNOni4V3BaZV2CkRMUp/ExKUpTpfyc04F3qfP6EjSiLVWxx7/OFW&#10;b3Hu6oBHymx02DvXlTYuVZ/e2IGy8sdAmezwIPyo7rgM7bLttHI6HhSwNOUOwnCme1re8psK7btl&#10;Pjwwh7eEjmM+hHt8pDKg3/QrStbG/XrtPOIhcVgpafA2C+p/bpgTlKivGuK/yCdRSCFtJmcfoSTi&#10;ji3LY4ve1FcGmsgxiSxPy4gPalhKZ+pnjJFFzAoT0xy5CxqG5VXoJgbGEBeLRQLh+VoWbvWj5TF0&#10;5DmK86l9Zs72Cg6Q/p0ZXjGbvhByh42e3i42AWJMKo9Md6z2HcDTT+Lvx1ScLcf7hDoM0/l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UA0P7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FBBDA5"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18EA40" w14:textId="77777777" w:rsidR="00DC16F5" w:rsidRDefault="00DC16F5"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8FE2A7"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yoIykAIAAJQFAAAOAAAAZHJzL2Uyb0RvYy54bWysVFFv2yAQfp+0/4B4Xx0na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dUaJZjUd6FG1wG1SQR34a6+eAPVgAQ/vZtMAO5x6HsexWujr+URCBHUzv9uwiGOE4PD3LJ1NY&#10;OEz5OJ+NE/vZwdk6H74IU5O4KKjD4yVO2fbGB1wE0AESc3mjqvK6UiptomDEpXJky/DUKqQrwuMP&#10;lNKkKejZ5HSUAmsT3bvISscwIkmmTxcL7wpMq7BTImKU/iYkKEt1vpKbcS70Pn9CR5REqrc49vjD&#10;rd7i3NUBj5TZ6LB3rittXKo+9diBsvLHQJns8CD8qO64DO2q7bQymQwKWJlyB2E407WWt/y6wvPd&#10;MB/umUMv4cUxH8IdPlIZ0G/6FSVr4369dh7xkDislDTozYL6nxvmBCXqq4b4Z/k0CimkzfT0I5RE&#10;3LFldWzRm/rSQBM5JpHlaRnxQQ1L6Uz9hDGyjFlhYpojd0HDsLwM3cTAGOJiuUwgtK9l4UY/WB5D&#10;R56jOB/bJ+Zsr+AA6d+aoYvZ/IWQO2z09Ha5CRBjUnlkumO1fwG0fhJ/P6bibDneJ9Rhm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Kgj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8FE2A7"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22282D" w14:textId="77777777" w:rsidR="00DC16F5" w:rsidRDefault="00DC16F5"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894E46"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zbp7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SZnlGhW45EeRRvcGhXkkZ/G+ilgCwtgaL+YFtjh3OMwlt1KV8c/CiKwg+ntjl0EIxyHJ6f58QQW&#10;DlM+zs/Hif1s72ydD1+FqUlcFNTh8RKnbHPrAy4C6ACJubxRVXlTKZU2UTDiSjmyYXhqFdIV4fEH&#10;SmnSFPT0+GSUAmsT3bvISscwIkmmTxcL7wpMq7BVImKU/i4kKEt1vpGbcS70Ln9CR5REqvc49vj9&#10;rd7j3NUBj5TZ6LBzrittXKo+9diesvLnQJns8CD8oO64DO2y7bRyPBkUsDTlFsJwpmstb/lNhee7&#10;ZT48MIdewotjPoR7fKQyoN/0K0pWxv1+6zziIXFYKWnQmwX1v9bMCUrUNw3xn+eTKKSQNpOTM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fNun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894E46"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627561" w14:textId="77777777" w:rsidR="00DC16F5" w:rsidRDefault="00DC16F5" w:rsidP="009C2B67">
    <w:pPr>
      <w:pStyle w:val="Brdtext"/>
    </w:pPr>
    <w:r>
      <w:rPr>
        <w:noProof/>
        <w:lang w:eastAsia="sv-SE"/>
      </w:rPr>
      <mc:AlternateContent>
        <mc:Choice Requires="wps">
          <w:drawing>
            <wp:anchor distT="0" distB="0" distL="0" distR="0" simplePos="0" relativeHeight="251734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BC7D1D"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734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eszxjgIAAJQ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Ssxu&#10;mlOiWY0hPYo2uDU6mER+GutngD1YAEP7xbTADuceh7HtVro6/tEQgR1Mb3fsIhjhOJye5McTWDhM&#10;+Tg/Gyf2s72zdT58FaYmcVFQh+ElTtnmxgcUAugAibm8UVV5XSmVNlEw4lI5smEYtQqpRHj8gVKa&#10;NAU9OZ6OUmBtonsXWekYRiTJ9Oli412DaRW2SkSM0t+FBGWpzzdyM86F3uVP6IiSSPUexx6/r+o9&#10;zl0f8EiZjQ4757rSxqXu0x3bU1b+HCiTHR6EH/Qdl6Fdtp1Wjk8HBSxNuYUwnOmulrf8usL4bpgP&#10;98zhLmHieB/CHT5SGdBv+hUlK+N+v3Ue8ZA4rJQ0uJsF9b/WzAlK1DcN8Z/lkyikkDaT6SmURNyh&#10;ZXlo0ev60kATkDeqS8uID2pYSmfqJzwji5gVJqY5chc0DMvL0L0YeIa4WCwSCNfXsnCjHyyPoSPP&#10;UZyP7RNztldwgPRvzXCL2eyVkDts9PR2sQ4QY1J5ZLpjtZ8Arn4Sf/9MxbflcJ9Q+8d0/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73rM8Y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FBC7D1D"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B84C7D" w14:textId="77777777" w:rsidR="00DC16F5" w:rsidRDefault="00DC16F5"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944BF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RP3xkAIAAJQ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MxJZrVeKRH0Qa3RgV55KexfgrYwgIY2i+mBXY49ziMZbfS1fGPggjsYHq7YxfBCMfh5DQ/PoGF&#10;w5SP8/NxYj/bO1vnw1dhahIXBXV4vMQp29z6gIsAOkBiLm9UVd5USqVNFIy4Uo5sGJ5ahXRFePyB&#10;Upo0BT09noxSYG2iexdZ6RhGJMn06WLhXYFpFbZKRIzS34UEZanON3IzzoXe5U/oiJJI9R7HHr+/&#10;1XucuzrgkTIbHXbOdaWNS9WnHttTVv4cKJMdHoQf1B2XoV22nVaOzwYFLE25hTCc6VrLW35T4flu&#10;mQ8PzKGX8OKYD+EeH6kM6Df9ipKVcb/fOo94SBxWShr0ZkH9rzVzghL1TUP85/lJFFJIm5PJZ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lE/f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944BF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02A589" w14:textId="77777777" w:rsidR="00DC16F5" w:rsidRDefault="00DC16F5"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8482E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Krhjjw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ufgR7Maj/Qk2uA2qCCP/DTWTwF7tACG9rNpgR3OPQ5j2a10dfyjIAI7Iu327CIY4Tg8v8hPz2Dh&#10;MOXjfDJO7GcHZ+t8+CJMTeKioA6Plzhl21sfcBFAB0jM5Y2qyptKqbSJghFXypEtw1OrkK4Ijz9Q&#10;SpOmoBenKDU6aRPdu8hKxxORJNOni4V3BaZV2CkRMUp/ExKUpTpfyc04F3qfP6EjSiLVWxx7/OFW&#10;b3Hu6oBHymx02DvXlTYuVZ967EBZ+WOgTHZ4EH5Ud1yGdtl2WjmdDApYmnIHYTjTtZa3/KbC890y&#10;Hx6YQy/hxTEfwj0+UhnQb/oVJWvjfr12HvGQOKyUNOjNgvqfG+YEJeqrhvgn+VkUUkibs/OPUBJx&#10;x5blsUVv6isDTeSYRJanZcQHNSylM/UzxsgiZoWJaY7cBQ3D8ip0EwNjiIvFIoHQvpaFW/1oeQwd&#10;eY7ifGqfmbO9ggOkf2eGLmbTF0LusNHT28UmQIxJ5ZHpjtX+BdD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yq4Y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E8482E5"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DD6159" w14:textId="77777777" w:rsidR="00DC16F5" w:rsidRDefault="00DC16F5" w:rsidP="009C2B67">
    <w:pPr>
      <w:pStyle w:val="Brdtext"/>
    </w:pPr>
    <w:r>
      <w:rPr>
        <w:noProof/>
        <w:lang w:eastAsia="sv-SE"/>
      </w:rPr>
      <mc:AlternateContent>
        <mc:Choice Requires="wps">
          <w:drawing>
            <wp:anchor distT="0" distB="0" distL="0" distR="0" simplePos="0" relativeHeight="251735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B673BF"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735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u+mr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OKNGsxiM9ija4DSqYRH4a62eALS2Aof1sWmCHc4/DWHYrXR3/KIjADqZ3e3YRjHAcTs/y0wks&#10;HKZ8nJ+PE/vZwdk6H74IU5O4KKjD4yVO2fbWB1wE0AESc3mjqvKmUiptomDElXJky/DUKqQrwuMP&#10;lNKkKejZ6XSUAmsT3bvISscwIkmmTxcL7wpMq7BTImKU/iYkKEt1vpKbcS70Pn9CR5REqrc49vjD&#10;rd7i3NUBj5TZ6LB3rittXKo+9diBsvLHQJns8CD8qO64DO2q7bQyGQ8KWJlyB2E407WWt/ymwvPd&#10;Mh8emEMv4cUxH8I9PlIZ0G/6FSVr4369dh7xkDislDTozYL6nxvmBCXqq4b4z/NJFFJIm8n0I5RE&#10;3LFldWzRm/rKQBM5JpHlaRnxQQ1L6Uz9hDGyiFlhYpojd0HDsLwK3cTAGOJisUggtK9l4VYvLY+h&#10;I89RnI/tE3O2V3CA9O/M0MVs9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6u+mr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0B673BF"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DF52C7" w14:textId="77777777" w:rsidR="00DC16F5" w:rsidRDefault="00DC16F5"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AAC24B"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cihi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OKdGsxiM9ija4DSrIIz+N9TPAlhbA0H42LbDDucdhLLuVro5/FERgB9O7PbsIRjgOp2f56QQW&#10;DlM+zs/Hif3s4GydD1+EqUlcFNTh8RKnbHvrAy4C6ACJubxRVXlTKZU2UTDiSjmyZXhqFdIV4fEH&#10;SmnSFPTsdDpKgbWJ7l1kpWMYkSTTp4uFdwWmVdgpETFKfxMSlKU6X8nNOBd6nz+hI0oi1Vsce/zh&#10;Vm9x7uqAR8psdNg715U2LlWfeuxAWfljoEx2eBB+VHdchnbVdlqZnA4KWJlyB2E407WWt/ymwvPd&#10;Mh8emEMv4cUxH8I9PlIZ0G/6FSVr4369dh7xkDislDTozYL6nxvmBCXqq4b4z/NJFFJIm8n0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FyKG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AAC24B"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A0232B" w14:textId="77777777" w:rsidR="00DC16F5" w:rsidRDefault="00DC16F5"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73769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A0rs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ueUqJZjUd6FG1wG1SQR34a62eALS2Aof1sWmCHc4/DWHYrXR3/KIjADqZ3e3YRjHAcTs/y0wks&#10;HKZ8nJ+PE/vZwdk6H74IU5O4KKjD4yVO2fbWB1wE0AESc3mjqvKmUiptomDElXJky/DUKqQrwuMP&#10;lNKkKejZ6XSUAmsT3bvISscwIkmmTxcL7wpMq7BTImKU/iYkKEt1vpKbcS70Pn9CR5REqrc49vjD&#10;rd7i3NUBj5TZ6LB3rittXKo+9diBsvLHQJns8CD8qO64DO2q7bQymQwKWJlyB2E407WWt/ymwvPd&#10;Mh8emEMv4cUxH8I9PlIZ0G/6FSVr4369dh7xkDislDTozYL6nxvmBCXqq4b4z/NJFFJIm8n0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wDSu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73769D"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DC89CD" w14:textId="77777777" w:rsidR="00DC16F5" w:rsidRDefault="00DC16F5" w:rsidP="009C2B67">
    <w:pPr>
      <w:pStyle w:val="Brdtext"/>
    </w:pPr>
    <w:r>
      <w:rPr>
        <w:noProof/>
        <w:lang w:eastAsia="sv-SE"/>
      </w:rPr>
      <mc:AlternateContent>
        <mc:Choice Requires="wps">
          <w:drawing>
            <wp:anchor distT="0" distB="0" distL="0" distR="0" simplePos="0" relativeHeight="251736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497B2A"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736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U0U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1PKdGsxiM9ija4NSqYRH4a62eAPVgAQ/vFtMAO5x6HsexWujr+URCBHUxvd+wiGOE4nJ7kxxNY&#10;OEz5OD8bJ/azvbN1PnwVpiZxUVCHx0ucss2ND7gIoAMk5vJGVeV1pVTaRMGIS+XIhuGpVUhXhMcf&#10;KKVJU9CT4+koBdYmuneRlY5hRJJMny4W3hWYVmGrRMQo/V1IUJbqfCM341zoXf6EjiiJVO9x7PH7&#10;W73HuasDHimz0WHnXFfauFR96rE9ZeXPgTLZ4UH4Qd1xGdpl22llcjooYGnKLYThTNda3vLrCs93&#10;w3y4Zw69hBfHfAh3+EhlQL/pV5SsjPv91nnEQ+KwUtKgNwvqf62ZE5SobxriP8snUUghbSb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C/U0U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2497B2A" w14:textId="77777777" w:rsidR="00DC16F5" w:rsidRPr="00756E21" w:rsidRDefault="00DC16F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2E5BCA" w14:textId="77777777" w:rsidR="00DC16F5" w:rsidRDefault="00DC16F5"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25A41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DTNdjwIAAJQFAAAOAAAAZHJzL2Uyb0RvYy54bWysVFFP2zAQfp+0/2D5faQpLYOKFHUgpkkI&#10;0GDi2XVsGs2xPdtt0v16PjtJ2zFemPaS2L7v7nzffb7zi7ZWZCOcr4wuaH40okRobspKPxf0x+P1&#10;p1NKfGC6ZMpoUdCt8PRi/vHDeWNnYmxWRpXCEQTRftbYgq5CsLMs83wlauaPjBUaRmlczQK27jkr&#10;HWsQvVbZeDQ6yRrjSusMF97j9Koz0nmKL6Xg4U5KLwJRBcXdQvq69F3GbzY/Z7Nnx+yq4v012D/c&#10;omaVRtJdqCsWGFm76q9QdcWd8UaGI27qzEhZcZFqQDX56FU1DytmRaoF5Hi7o8n/v7D8dnPvSFWi&#10;d1O0SrMaTXoUbXBrVJBHfhrrZ4A9WABD+8W0wA7nHoex7Fa6Ov5REIEdTG937CIY4TicnuTHE1g4&#10;TPk4Pxsn9rO9s3U+fBWmJnFRUIfmJU7Z5sYHXATQARJzeaOq8rpSKm2iYMSlcmTD0GoV0hXh8QdK&#10;adIU9OR4OkqBtYnuXWSlYxiRJNOni4V3BaZV2CoRMUp/FxKUpTrfyM04F3qXP6EjSiLVexx7/P5W&#10;73Hu6oBHymx02DnXlTYuVZ/e2J6y8udAmezwIPyg7rgM7bLttDI5HRSwNOUWwnCme1re8usK7bth&#10;Ptwzh7eEjmM+hDt8pDKg3/QrSlbG/X7rPOIhcVgpafA2C+p/rZkTlKhvGuI/yydRSCFtJtPPUBJx&#10;h5bloUWv60sDTeSYRJanZcQHNSylM/UTxsgiZoWJaY7cBQ3D8jJ0EwNjiIvFIoHwfC0LN/rB8hg6&#10;8hzF+dg+MWd7BQdI/9YMr5jNXgm5w0ZPbxfrADEmlUemO1b7DuDpJ/H3YyrOlsN9Qu2H6f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w0zX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425A41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35F2B3" w14:textId="77777777" w:rsidR="00DC16F5" w:rsidRDefault="00DC16F5"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B00ED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rTmG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vOKNGsxiM9ija4DSrIIz+N9XPAHiyAof1sWmCHc4/DWHYrXR3/KIjADqZ3e3YRjHAcTmf56QQW&#10;DlM+zs/Gif3s4GydD1+EqUlcFNTh8RKnbHvjAy4C6ACJubxRVXldKZU2UTDiUjmyZXhqFdIV4fEH&#10;SmnSFHR2Oh2lwNpE9y6y0jGMSJLp08XCuwLTKuyUiBilvwkJylKdr+RmnAu9z5/QESWR6i2OPf5w&#10;q7c4d3XAI2U2Ouyd60obl6pPPXagrPwxUCY7PAg/qjsuQ7tqO61MzgYFrEy5gzCc6VrLW35d4flu&#10;mA/3zKGX8OKYD+EOH6kM6Df9ipK1cb9eO494SBxWShr0ZkH9zw1zghL1VUP8Z/kkCimkzWT6EUoi&#10;7tiyOrboTX1poIkck8jytIz4oIaldKZ+whhZxqwwMc2Ru6BhWF6GbmJgDHGxXCYQ2teycKMfLI+h&#10;I89RnI/tE3O2V3CA9G/N0MVs/kLIHTZ6ervcBIgxqTwy3bHavwBaP4m/H1NxthzvE+owTB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qtOY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B00ED2" w14:textId="77777777" w:rsidR="00DC16F5" w:rsidRPr="00756E21" w:rsidRDefault="00DC16F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1D25163" w14:textId="77777777" w:rsidR="00DC16F5" w:rsidRDefault="00DC16F5" w:rsidP="006923D1">
      <w:pPr>
        <w:pStyle w:val="Sidfot"/>
      </w:pPr>
    </w:p>
  </w:footnote>
  <w:footnote w:type="continuationSeparator" w:id="0">
    <w:p w14:paraId="3ECEBE5D" w14:textId="77777777" w:rsidR="00DC16F5" w:rsidRPr="006923D1" w:rsidRDefault="00DC16F5" w:rsidP="006923D1">
      <w:pPr>
        <w:pStyle w:val="Sidfot"/>
      </w:pPr>
    </w:p>
  </w:footnote>
  <w:footnote w:type="continuationNotice" w:id="1">
    <w:p w14:paraId="21BC6565" w14:textId="77777777" w:rsidR="00DC16F5" w:rsidRDefault="00DC16F5" w:rsidP="006923D1">
      <w:pPr>
        <w:pStyle w:val="RKbas"/>
      </w:pPr>
    </w:p>
  </w:footnote>
  <w:footnote w:id="2">
    <w:p w14:paraId="7BB22081" w14:textId="7832F086" w:rsidR="00DC16F5" w:rsidRDefault="00DC16F5">
      <w:pPr>
        <w:pStyle w:val="Fotnotstext"/>
      </w:pPr>
      <w:r>
        <w:rPr>
          <w:rStyle w:val="Fotnotsreferens"/>
        </w:rPr>
        <w:footnoteRef/>
      </w:r>
      <w:r>
        <w:t xml:space="preserve"> Senaste lydelse 2005:360.</w:t>
      </w:r>
    </w:p>
  </w:footnote>
  <w:footnote w:id="3">
    <w:p w14:paraId="6D03651D" w14:textId="61932C67" w:rsidR="00DC16F5" w:rsidRDefault="00DC16F5">
      <w:pPr>
        <w:pStyle w:val="Fotnotstext"/>
      </w:pPr>
      <w:r>
        <w:rPr>
          <w:rStyle w:val="Fotnotsreferens"/>
        </w:rPr>
        <w:footnoteRef/>
      </w:r>
      <w:r>
        <w:t xml:space="preserve"> Senaste lydelse 2005:359.</w:t>
      </w:r>
    </w:p>
  </w:footnote>
  <w:footnote w:id="4">
    <w:p w14:paraId="690422BE" w14:textId="77777777" w:rsidR="00DC16F5" w:rsidRDefault="00DC16F5" w:rsidP="007E687D">
      <w:pPr>
        <w:pStyle w:val="Fotnotstext"/>
      </w:pPr>
      <w:r>
        <w:rPr>
          <w:rStyle w:val="Fotnotsreferens"/>
        </w:rPr>
        <w:footnoteRef/>
      </w:r>
      <w:r>
        <w:t xml:space="preserve"> Lagen omtryckt 1983:433.</w:t>
      </w:r>
    </w:p>
  </w:footnote>
  <w:footnote w:id="5">
    <w:p w14:paraId="5B921D90" w14:textId="5318E2F5" w:rsidR="00DC16F5" w:rsidRDefault="00DC16F5">
      <w:pPr>
        <w:pStyle w:val="Fotnotstext"/>
      </w:pPr>
      <w:r>
        <w:rPr>
          <w:rStyle w:val="Fotnotsreferens"/>
        </w:rPr>
        <w:footnoteRef/>
      </w:r>
      <w:r>
        <w:t xml:space="preserve"> Senaste lydelse </w:t>
      </w:r>
      <w:r w:rsidRPr="00EA0908">
        <w:t>2005:289.</w:t>
      </w:r>
    </w:p>
  </w:footnote>
  <w:footnote w:id="6">
    <w:p w14:paraId="59E2834F" w14:textId="04FDC811" w:rsidR="00DC16F5" w:rsidRDefault="00DC16F5">
      <w:pPr>
        <w:pStyle w:val="Fotnotstext"/>
      </w:pPr>
      <w:r>
        <w:rPr>
          <w:rStyle w:val="Fotnotsreferens"/>
        </w:rPr>
        <w:footnoteRef/>
      </w:r>
      <w:r>
        <w:t xml:space="preserve"> Senaste lydelse 2005:291.</w:t>
      </w:r>
    </w:p>
  </w:footnote>
  <w:footnote w:id="7">
    <w:p w14:paraId="77748C3E" w14:textId="026AEFDD" w:rsidR="00DC16F5" w:rsidRDefault="00DC16F5">
      <w:pPr>
        <w:pStyle w:val="Fotnotstext"/>
      </w:pPr>
      <w:r>
        <w:rPr>
          <w:rStyle w:val="Fotnotsreferens"/>
        </w:rPr>
        <w:footnoteRef/>
      </w:r>
      <w:r>
        <w:t xml:space="preserve"> Senaste lydelse 2005:304.</w:t>
      </w:r>
    </w:p>
  </w:footnote>
  <w:footnote w:id="8">
    <w:p w14:paraId="5CF5BEA0" w14:textId="011805B0" w:rsidR="00DC16F5" w:rsidRDefault="00DC16F5">
      <w:pPr>
        <w:pStyle w:val="Fotnotstext"/>
      </w:pPr>
      <w:r>
        <w:rPr>
          <w:rStyle w:val="Fotnotsreferens"/>
        </w:rPr>
        <w:footnoteRef/>
      </w:r>
      <w:r>
        <w:t xml:space="preserve"> Senaste lydelse 2018:1652.</w:t>
      </w:r>
    </w:p>
  </w:footnote>
  <w:footnote w:id="9">
    <w:p w14:paraId="7F98A98A" w14:textId="59D3ABDD" w:rsidR="00DC16F5" w:rsidRDefault="00DC16F5">
      <w:pPr>
        <w:pStyle w:val="Fotnotstext"/>
      </w:pPr>
      <w:r>
        <w:rPr>
          <w:rStyle w:val="Fotnotsreferens"/>
        </w:rPr>
        <w:footnoteRef/>
      </w:r>
      <w:r>
        <w:t xml:space="preserve"> Senaste lydelse 2005:360.</w:t>
      </w:r>
    </w:p>
  </w:footnote>
  <w:footnote w:id="10">
    <w:p w14:paraId="43478743" w14:textId="16231045" w:rsidR="00DC16F5" w:rsidRDefault="00DC16F5">
      <w:pPr>
        <w:pStyle w:val="Fotnotstext"/>
      </w:pPr>
      <w:r>
        <w:rPr>
          <w:rStyle w:val="Fotnotsreferens"/>
        </w:rPr>
        <w:footnoteRef/>
      </w:r>
      <w:r>
        <w:t xml:space="preserve"> Senaste lydelse 2005:360.</w:t>
      </w:r>
    </w:p>
  </w:footnote>
  <w:footnote w:id="11">
    <w:p w14:paraId="2563BF67" w14:textId="5412F014" w:rsidR="00DC16F5" w:rsidRDefault="00DC16F5">
      <w:pPr>
        <w:pStyle w:val="Fotnotstext"/>
      </w:pPr>
      <w:r>
        <w:rPr>
          <w:rStyle w:val="Fotnotsreferens"/>
        </w:rPr>
        <w:footnoteRef/>
      </w:r>
      <w:r>
        <w:t xml:space="preserve"> Senaste lydelse 2005:360.</w:t>
      </w:r>
    </w:p>
  </w:footnote>
  <w:footnote w:id="12">
    <w:p w14:paraId="5983E016" w14:textId="2ACD0998" w:rsidR="00DC16F5" w:rsidRDefault="00DC16F5">
      <w:pPr>
        <w:pStyle w:val="Fotnotstext"/>
      </w:pPr>
      <w:r>
        <w:rPr>
          <w:rStyle w:val="Fotnotsreferens"/>
        </w:rPr>
        <w:footnoteRef/>
      </w:r>
      <w:r>
        <w:t xml:space="preserve"> Senaste lydelse 2005:359.</w:t>
      </w:r>
    </w:p>
  </w:footnote>
  <w:footnote w:id="13">
    <w:p w14:paraId="17B64E4A" w14:textId="77777777" w:rsidR="00DC16F5" w:rsidRDefault="00DC16F5" w:rsidP="007E687D">
      <w:pPr>
        <w:pStyle w:val="Fotnotstext"/>
      </w:pPr>
      <w:r>
        <w:rPr>
          <w:rStyle w:val="Fotnotsreferens"/>
        </w:rPr>
        <w:footnoteRef/>
      </w:r>
      <w:r>
        <w:t> Bestämmelsen finns med i det förslag som presenterats i En känneteckensrättslig reform, SOU 2016:79. Förslaget bereds för närvarande i Regeringskansliet.</w:t>
      </w:r>
    </w:p>
  </w:footnote>
  <w:footnote w:id="14">
    <w:p w14:paraId="37F590E6" w14:textId="75424CF1" w:rsidR="00DC16F5" w:rsidRDefault="00DC16F5">
      <w:pPr>
        <w:pStyle w:val="Fotnotstext"/>
      </w:pPr>
      <w:r>
        <w:rPr>
          <w:rStyle w:val="Fotnotsreferens"/>
        </w:rPr>
        <w:footnoteRef/>
      </w:r>
      <w:r>
        <w:t xml:space="preserve"> Senaste lydelse 2005:360.</w:t>
      </w:r>
    </w:p>
  </w:footnote>
  <w:footnote w:id="15">
    <w:p w14:paraId="3E958561" w14:textId="759AC607" w:rsidR="00DC16F5" w:rsidRDefault="00DC16F5">
      <w:pPr>
        <w:pStyle w:val="Fotnotstext"/>
      </w:pPr>
      <w:r>
        <w:rPr>
          <w:rStyle w:val="Fotnotsreferens"/>
        </w:rPr>
        <w:footnoteRef/>
      </w:r>
      <w:r>
        <w:t xml:space="preserve"> Senaste lydelse 2005:359.</w:t>
      </w:r>
    </w:p>
  </w:footnote>
  <w:footnote w:id="16">
    <w:p w14:paraId="78341450" w14:textId="77777777" w:rsidR="00DC16F5" w:rsidRDefault="00DC16F5" w:rsidP="007E687D">
      <w:pPr>
        <w:pStyle w:val="Fotnotstext"/>
      </w:pPr>
      <w:r>
        <w:rPr>
          <w:rStyle w:val="Fotnotsreferens"/>
        </w:rPr>
        <w:footnoteRef/>
      </w:r>
      <w:r>
        <w:t xml:space="preserve"> Lagen omtryckt 1983:433.</w:t>
      </w:r>
    </w:p>
  </w:footnote>
  <w:footnote w:id="17">
    <w:p w14:paraId="3EDC9C7A" w14:textId="7D8B19F4" w:rsidR="00DC16F5" w:rsidRDefault="00DC16F5">
      <w:pPr>
        <w:pStyle w:val="Fotnotstext"/>
      </w:pPr>
      <w:r>
        <w:rPr>
          <w:rStyle w:val="Fotnotsreferens"/>
        </w:rPr>
        <w:footnoteRef/>
      </w:r>
      <w:r>
        <w:t xml:space="preserve"> Senaste lydelse </w:t>
      </w:r>
      <w:r w:rsidRPr="00EA0908">
        <w:t>2005:289.</w:t>
      </w:r>
    </w:p>
  </w:footnote>
  <w:footnote w:id="18">
    <w:p w14:paraId="3A37C340" w14:textId="3CA34887" w:rsidR="00DC16F5" w:rsidRDefault="00DC16F5">
      <w:pPr>
        <w:pStyle w:val="Fotnotstext"/>
      </w:pPr>
      <w:r>
        <w:rPr>
          <w:rStyle w:val="Fotnotsreferens"/>
        </w:rPr>
        <w:footnoteRef/>
      </w:r>
      <w:r>
        <w:t xml:space="preserve"> Senaste lydelse 2005:291.</w:t>
      </w:r>
    </w:p>
  </w:footnote>
  <w:footnote w:id="19">
    <w:p w14:paraId="4C1C2D87" w14:textId="6B6C0610" w:rsidR="00DC16F5" w:rsidRDefault="00DC16F5">
      <w:pPr>
        <w:pStyle w:val="Fotnotstext"/>
      </w:pPr>
      <w:r>
        <w:rPr>
          <w:rStyle w:val="Fotnotsreferens"/>
        </w:rPr>
        <w:footnoteRef/>
      </w:r>
      <w:r>
        <w:t xml:space="preserve"> Senaste lydelse 2005:304.</w:t>
      </w:r>
    </w:p>
  </w:footnote>
  <w:footnote w:id="20">
    <w:p w14:paraId="7AA652D0" w14:textId="3CA9CCE8" w:rsidR="00DC16F5" w:rsidRDefault="00DC16F5">
      <w:pPr>
        <w:pStyle w:val="Fotnotstext"/>
      </w:pPr>
      <w:r>
        <w:rPr>
          <w:rStyle w:val="Fotnotsreferens"/>
        </w:rPr>
        <w:footnoteRef/>
      </w:r>
      <w:r>
        <w:t xml:space="preserve"> Senaste lydelse 2018:1652.</w:t>
      </w:r>
    </w:p>
  </w:footnote>
  <w:footnote w:id="21">
    <w:p w14:paraId="5F4E2EC3" w14:textId="2B654BBD" w:rsidR="00DC16F5" w:rsidRDefault="00DC16F5">
      <w:pPr>
        <w:pStyle w:val="Fotnotstext"/>
      </w:pPr>
      <w:r>
        <w:rPr>
          <w:rStyle w:val="Fotnotsreferens"/>
        </w:rPr>
        <w:footnoteRef/>
      </w:r>
      <w:r>
        <w:t xml:space="preserve"> Senaste lydelse 2005:360.</w:t>
      </w:r>
    </w:p>
  </w:footnote>
  <w:footnote w:id="22">
    <w:p w14:paraId="45B6B95E" w14:textId="126FD170" w:rsidR="00DC16F5" w:rsidRDefault="00DC16F5">
      <w:pPr>
        <w:pStyle w:val="Fotnotstext"/>
      </w:pPr>
      <w:r>
        <w:rPr>
          <w:rStyle w:val="Fotnotsreferens"/>
        </w:rPr>
        <w:footnoteRef/>
      </w:r>
      <w:r>
        <w:t xml:space="preserve"> Senaste lydelse 2005:359.</w:t>
      </w:r>
    </w:p>
  </w:footnote>
  <w:footnote w:id="23">
    <w:p w14:paraId="1E3DDE91" w14:textId="77777777" w:rsidR="00DC16F5" w:rsidRDefault="00DC16F5" w:rsidP="007E687D">
      <w:pPr>
        <w:pStyle w:val="Fotnotstext"/>
      </w:pPr>
      <w:r>
        <w:rPr>
          <w:rStyle w:val="Fotnotsreferens"/>
        </w:rPr>
        <w:footnoteRef/>
      </w:r>
      <w:r>
        <w:t xml:space="preserve"> Lagen omtryckt 1983:433.</w:t>
      </w:r>
    </w:p>
  </w:footnote>
  <w:footnote w:id="24">
    <w:p w14:paraId="75E011D5" w14:textId="15BCCC31" w:rsidR="00DC16F5" w:rsidRDefault="00DC16F5">
      <w:pPr>
        <w:pStyle w:val="Fotnotstext"/>
      </w:pPr>
      <w:r>
        <w:rPr>
          <w:rStyle w:val="Fotnotsreferens"/>
        </w:rPr>
        <w:footnoteRef/>
      </w:r>
      <w:r>
        <w:t xml:space="preserve"> Senaste lydelse </w:t>
      </w:r>
      <w:r w:rsidRPr="00EA0908">
        <w:t>2005:289</w:t>
      </w:r>
      <w:r>
        <w:t>.</w:t>
      </w:r>
    </w:p>
  </w:footnote>
  <w:footnote w:id="25">
    <w:p w14:paraId="6482BD7C" w14:textId="1DF120EB" w:rsidR="00DC16F5" w:rsidRDefault="00DC16F5">
      <w:pPr>
        <w:pStyle w:val="Fotnotstext"/>
      </w:pPr>
      <w:r>
        <w:rPr>
          <w:rStyle w:val="Fotnotsreferens"/>
        </w:rPr>
        <w:footnoteRef/>
      </w:r>
      <w:r>
        <w:t xml:space="preserve"> Senaste lydelse 2005:291.</w:t>
      </w:r>
    </w:p>
  </w:footnote>
  <w:footnote w:id="26">
    <w:p w14:paraId="541B2DE6" w14:textId="5549A694" w:rsidR="00DC16F5" w:rsidRDefault="00DC16F5">
      <w:pPr>
        <w:pStyle w:val="Fotnotstext"/>
      </w:pPr>
      <w:r>
        <w:rPr>
          <w:rStyle w:val="Fotnotsreferens"/>
        </w:rPr>
        <w:footnoteRef/>
      </w:r>
      <w:r>
        <w:t xml:space="preserve"> Senaste lydelse 2005:304.</w:t>
      </w:r>
    </w:p>
  </w:footnote>
  <w:footnote w:id="27">
    <w:p w14:paraId="5783DA0C" w14:textId="27B54119" w:rsidR="00DC16F5" w:rsidRDefault="00DC16F5">
      <w:pPr>
        <w:pStyle w:val="Fotnotstext"/>
      </w:pPr>
      <w:r>
        <w:rPr>
          <w:rStyle w:val="Fotnotsreferens"/>
        </w:rPr>
        <w:footnoteRef/>
      </w:r>
      <w:r>
        <w:t xml:space="preserve"> Senaste lydelse 2018:1652.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5A040C" w14:textId="77777777" w:rsidR="00DC16F5" w:rsidRDefault="00DC16F5" w:rsidP="00664D04">
    <w:pPr>
      <w:pStyle w:val="Brdtext"/>
    </w:pPr>
    <w:r>
      <w:rPr>
        <w:noProof/>
        <w:lang w:eastAsia="sv-SE"/>
      </w:rPr>
      <mc:AlternateContent>
        <mc:Choice Requires="wps">
          <w:drawing>
            <wp:anchor distT="0" distB="0" distL="0" distR="0" simplePos="0" relativeHeight="2516423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946EB5" w14:textId="4C6695F1" w:rsidR="00DC16F5" w:rsidRPr="00756E21" w:rsidRDefault="00DC16F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C946EB5" w14:textId="4C6695F1" w:rsidR="00DC16F5" w:rsidRPr="00756E21" w:rsidRDefault="00DC16F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276254" w14:textId="77777777" w:rsidR="00DC16F5" w:rsidRDefault="00DC16F5"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A283B" w14:textId="26015025" w:rsidR="00DC16F5" w:rsidRPr="00756E21" w:rsidRDefault="00DC16F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36A283B" w14:textId="26015025" w:rsidR="00DC16F5" w:rsidRPr="00756E21" w:rsidRDefault="00DC16F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6019EE" w14:textId="77777777" w:rsidR="00DC16F5" w:rsidRDefault="00DC16F5"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172A9E" w14:textId="77777777" w:rsidR="00DC16F5" w:rsidRDefault="00DC16F5" w:rsidP="00664D04">
    <w:pPr>
      <w:pStyle w:val="Brdtext"/>
    </w:pPr>
    <w:r>
      <w:rPr>
        <w:noProof/>
        <w:lang w:eastAsia="sv-SE"/>
      </w:rPr>
      <mc:AlternateContent>
        <mc:Choice Requires="wps">
          <w:drawing>
            <wp:anchor distT="0" distB="0" distL="0" distR="0" simplePos="0" relativeHeight="2516433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2450E7" w14:textId="29E7C7D3" w:rsidR="00DC16F5" w:rsidRPr="00756E21" w:rsidRDefault="00DC16F5" w:rsidP="00664D04">
                          <w:pPr>
                            <w:pStyle w:val="Brdtext"/>
                            <w:jc w:val="left"/>
                          </w:pPr>
                          <w:sdt>
                            <w:sdtPr>
                              <w:alias w:val="NummerEtikett"/>
                              <w:tag w:val="NummerEtikett"/>
                              <w:id w:val="-17699944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8581590"/>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B2450E7" w14:textId="29E7C7D3" w:rsidR="00DC16F5" w:rsidRPr="00756E21" w:rsidRDefault="00DC16F5" w:rsidP="00664D04">
                    <w:pPr>
                      <w:pStyle w:val="Brdtext"/>
                      <w:jc w:val="left"/>
                    </w:pPr>
                    <w:sdt>
                      <w:sdtPr>
                        <w:alias w:val="NummerEtikett"/>
                        <w:tag w:val="NummerEtikett"/>
                        <w:id w:val="-17699944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8581590"/>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FDBBC9" w14:textId="77777777" w:rsidR="00DC16F5" w:rsidRDefault="00DC16F5"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5423B5" w14:textId="0CED24C6" w:rsidR="00DC16F5" w:rsidRPr="00756E21" w:rsidRDefault="00DC16F5" w:rsidP="00A118D8">
                          <w:pPr>
                            <w:pStyle w:val="Brdtext"/>
                            <w:jc w:val="left"/>
                          </w:pPr>
                          <w:sdt>
                            <w:sdtPr>
                              <w:alias w:val="NummerEtikett"/>
                              <w:tag w:val="NummerEtikett"/>
                              <w:id w:val="1970542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711999"/>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B5423B5" w14:textId="0CED24C6" w:rsidR="00DC16F5" w:rsidRPr="00756E21" w:rsidRDefault="00DC16F5" w:rsidP="00A118D8">
                    <w:pPr>
                      <w:pStyle w:val="Brdtext"/>
                      <w:jc w:val="left"/>
                    </w:pPr>
                    <w:sdt>
                      <w:sdtPr>
                        <w:alias w:val="NummerEtikett"/>
                        <w:tag w:val="NummerEtikett"/>
                        <w:id w:val="1970542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711999"/>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935601" w14:textId="77777777" w:rsidR="00DC16F5" w:rsidRDefault="00DC16F5"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65CA74" w14:textId="77777777" w:rsidR="00DC16F5" w:rsidRDefault="00DC16F5" w:rsidP="00664D04">
    <w:pPr>
      <w:pStyle w:val="Brdtext"/>
    </w:pPr>
    <w:r>
      <w:rPr>
        <w:noProof/>
        <w:lang w:eastAsia="sv-SE"/>
      </w:rPr>
      <mc:AlternateContent>
        <mc:Choice Requires="wps">
          <w:drawing>
            <wp:anchor distT="0" distB="0" distL="0" distR="0" simplePos="0" relativeHeight="2516444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EA15C" w14:textId="5BE1319D" w:rsidR="00DC16F5" w:rsidRPr="00756E21" w:rsidRDefault="00DC16F5" w:rsidP="00664D04">
                          <w:pPr>
                            <w:pStyle w:val="Brdtext"/>
                            <w:jc w:val="left"/>
                          </w:pPr>
                          <w:sdt>
                            <w:sdtPr>
                              <w:alias w:val="NummerEtikett"/>
                              <w:tag w:val="NummerEtikett"/>
                              <w:id w:val="-185587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7361558"/>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7EEA15C" w14:textId="5BE1319D" w:rsidR="00DC16F5" w:rsidRPr="00756E21" w:rsidRDefault="00DC16F5" w:rsidP="00664D04">
                    <w:pPr>
                      <w:pStyle w:val="Brdtext"/>
                      <w:jc w:val="left"/>
                    </w:pPr>
                    <w:sdt>
                      <w:sdtPr>
                        <w:alias w:val="NummerEtikett"/>
                        <w:tag w:val="NummerEtikett"/>
                        <w:id w:val="-185587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7361558"/>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5745BB" w14:textId="77777777" w:rsidR="00DC16F5" w:rsidRDefault="00DC16F5"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B2526A" w14:textId="51D2A550" w:rsidR="00DC16F5" w:rsidRPr="00756E21" w:rsidRDefault="00DC16F5" w:rsidP="00A118D8">
                          <w:pPr>
                            <w:pStyle w:val="Brdtext"/>
                            <w:jc w:val="left"/>
                          </w:pPr>
                          <w:sdt>
                            <w:sdtPr>
                              <w:alias w:val="NummerEtikett"/>
                              <w:tag w:val="NummerEtikett"/>
                              <w:id w:val="5054861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23115206"/>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7B2526A" w14:textId="51D2A550" w:rsidR="00DC16F5" w:rsidRPr="00756E21" w:rsidRDefault="00DC16F5" w:rsidP="00A118D8">
                    <w:pPr>
                      <w:pStyle w:val="Brdtext"/>
                      <w:jc w:val="left"/>
                    </w:pPr>
                    <w:sdt>
                      <w:sdtPr>
                        <w:alias w:val="NummerEtikett"/>
                        <w:tag w:val="NummerEtikett"/>
                        <w:id w:val="5054861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23115206"/>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18CBBE" w14:textId="77777777" w:rsidR="00DC16F5" w:rsidRDefault="00DC16F5" w:rsidP="00664D04">
    <w:pPr>
      <w:pStyle w:val="Brdtext"/>
    </w:pPr>
    <w:r>
      <w:rPr>
        <w:noProof/>
        <w:lang w:eastAsia="sv-SE"/>
      </w:rPr>
      <mc:AlternateContent>
        <mc:Choice Requires="wps">
          <w:drawing>
            <wp:anchor distT="0" distB="0" distL="0" distR="0" simplePos="0" relativeHeight="2516454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8F26D3" w14:textId="7FE8BDB1" w:rsidR="00DC16F5" w:rsidRPr="00756E21" w:rsidRDefault="00DC16F5" w:rsidP="00664D04">
                          <w:pPr>
                            <w:pStyle w:val="Brdtext"/>
                            <w:jc w:val="left"/>
                          </w:pPr>
                          <w:sdt>
                            <w:sdtPr>
                              <w:alias w:val="NummerEtikett"/>
                              <w:tag w:val="NummerEtikett"/>
                              <w:id w:val="-8450838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51983607"/>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88F26D3" w14:textId="7FE8BDB1" w:rsidR="00DC16F5" w:rsidRPr="00756E21" w:rsidRDefault="00DC16F5" w:rsidP="00664D04">
                    <w:pPr>
                      <w:pStyle w:val="Brdtext"/>
                      <w:jc w:val="left"/>
                    </w:pPr>
                    <w:sdt>
                      <w:sdtPr>
                        <w:alias w:val="NummerEtikett"/>
                        <w:tag w:val="NummerEtikett"/>
                        <w:id w:val="-8450838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51983607"/>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C83C13" w14:textId="77777777" w:rsidR="00DC16F5" w:rsidRDefault="00DC16F5"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99810D" w14:textId="18271653" w:rsidR="00DC16F5" w:rsidRPr="00756E21" w:rsidRDefault="00DC16F5" w:rsidP="00A118D8">
                          <w:pPr>
                            <w:pStyle w:val="Brdtext"/>
                            <w:jc w:val="left"/>
                          </w:pPr>
                          <w:sdt>
                            <w:sdtPr>
                              <w:alias w:val="NummerEtikett"/>
                              <w:tag w:val="NummerEtikett"/>
                              <w:id w:val="16096196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2456572"/>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499810D" w14:textId="18271653" w:rsidR="00DC16F5" w:rsidRPr="00756E21" w:rsidRDefault="00DC16F5" w:rsidP="00A118D8">
                    <w:pPr>
                      <w:pStyle w:val="Brdtext"/>
                      <w:jc w:val="left"/>
                    </w:pPr>
                    <w:sdt>
                      <w:sdtPr>
                        <w:alias w:val="NummerEtikett"/>
                        <w:tag w:val="NummerEtikett"/>
                        <w:id w:val="16096196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2456572"/>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71325E" w14:textId="77777777" w:rsidR="00DC16F5" w:rsidRDefault="00DC16F5" w:rsidP="00664D04">
    <w:pPr>
      <w:pStyle w:val="Brdtext"/>
    </w:pPr>
    <w:r>
      <w:rPr>
        <w:noProof/>
        <w:lang w:eastAsia="sv-SE"/>
      </w:rPr>
      <mc:AlternateContent>
        <mc:Choice Requires="wps">
          <w:drawing>
            <wp:anchor distT="0" distB="0" distL="0" distR="0" simplePos="0" relativeHeight="2516464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68DF50" w14:textId="6A80CDFE" w:rsidR="00DC16F5" w:rsidRPr="00756E21" w:rsidRDefault="00DC16F5" w:rsidP="00664D04">
                          <w:pPr>
                            <w:pStyle w:val="Brdtext"/>
                            <w:jc w:val="left"/>
                          </w:pPr>
                          <w:sdt>
                            <w:sdtPr>
                              <w:alias w:val="NummerEtikett"/>
                              <w:tag w:val="NummerEtikett"/>
                              <w:id w:val="-200341565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4818725"/>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1A68DF50" w14:textId="6A80CDFE" w:rsidR="00DC16F5" w:rsidRPr="00756E21" w:rsidRDefault="00DC16F5" w:rsidP="00664D04">
                    <w:pPr>
                      <w:pStyle w:val="Brdtext"/>
                      <w:jc w:val="left"/>
                    </w:pPr>
                    <w:sdt>
                      <w:sdtPr>
                        <w:alias w:val="NummerEtikett"/>
                        <w:tag w:val="NummerEtikett"/>
                        <w:id w:val="-200341565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4818725"/>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B43683" w14:textId="77777777" w:rsidR="00DC16F5" w:rsidRDefault="00DC16F5"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8CF7F7" w14:textId="3AA57D92" w:rsidR="00DC16F5" w:rsidRPr="00756E21" w:rsidRDefault="00DC16F5" w:rsidP="00A118D8">
                          <w:pPr>
                            <w:pStyle w:val="Brdtext"/>
                            <w:jc w:val="left"/>
                          </w:pPr>
                          <w:sdt>
                            <w:sdtPr>
                              <w:alias w:val="NummerEtikett"/>
                              <w:tag w:val="NummerEtikett"/>
                              <w:id w:val="9418738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57381011"/>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58CF7F7" w14:textId="3AA57D92" w:rsidR="00DC16F5" w:rsidRPr="00756E21" w:rsidRDefault="00DC16F5" w:rsidP="00A118D8">
                    <w:pPr>
                      <w:pStyle w:val="Brdtext"/>
                      <w:jc w:val="left"/>
                    </w:pPr>
                    <w:sdt>
                      <w:sdtPr>
                        <w:alias w:val="NummerEtikett"/>
                        <w:tag w:val="NummerEtikett"/>
                        <w:id w:val="9418738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57381011"/>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7D0D6C" w14:textId="77777777" w:rsidR="00DC16F5" w:rsidRDefault="00DC16F5" w:rsidP="00664D04">
    <w:pPr>
      <w:pStyle w:val="Brdtext"/>
    </w:pPr>
    <w:r>
      <w:rPr>
        <w:noProof/>
        <w:lang w:eastAsia="sv-SE"/>
      </w:rPr>
      <mc:AlternateContent>
        <mc:Choice Requires="wps">
          <w:drawing>
            <wp:anchor distT="0" distB="0" distL="0" distR="0" simplePos="0" relativeHeight="2516474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B3568A" w14:textId="1983AD37" w:rsidR="00DC16F5" w:rsidRPr="00756E21" w:rsidRDefault="00DC16F5" w:rsidP="00664D04">
                          <w:pPr>
                            <w:pStyle w:val="Brdtext"/>
                            <w:jc w:val="left"/>
                          </w:pPr>
                          <w:sdt>
                            <w:sdtPr>
                              <w:alias w:val="NummerEtikett"/>
                              <w:tag w:val="NummerEtikett"/>
                              <w:id w:val="18805851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9201447"/>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1B3568A" w14:textId="1983AD37" w:rsidR="00DC16F5" w:rsidRPr="00756E21" w:rsidRDefault="00DC16F5" w:rsidP="00664D04">
                    <w:pPr>
                      <w:pStyle w:val="Brdtext"/>
                      <w:jc w:val="left"/>
                    </w:pPr>
                    <w:sdt>
                      <w:sdtPr>
                        <w:alias w:val="NummerEtikett"/>
                        <w:tag w:val="NummerEtikett"/>
                        <w:id w:val="18805851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9201447"/>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76F110" w14:textId="77777777" w:rsidR="00DC16F5" w:rsidRDefault="00DC16F5"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2AA52B" w14:textId="633392CA" w:rsidR="00DC16F5" w:rsidRPr="00756E21" w:rsidRDefault="00DC16F5" w:rsidP="00A118D8">
                          <w:pPr>
                            <w:pStyle w:val="Brdtext"/>
                            <w:jc w:val="left"/>
                          </w:pPr>
                          <w:sdt>
                            <w:sdtPr>
                              <w:alias w:val="NummerEtikett"/>
                              <w:tag w:val="NummerEtikett"/>
                              <w:id w:val="-316532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15307817"/>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02AA52B" w14:textId="633392CA" w:rsidR="00DC16F5" w:rsidRPr="00756E21" w:rsidRDefault="00DC16F5" w:rsidP="00A118D8">
                    <w:pPr>
                      <w:pStyle w:val="Brdtext"/>
                      <w:jc w:val="left"/>
                    </w:pPr>
                    <w:sdt>
                      <w:sdtPr>
                        <w:alias w:val="NummerEtikett"/>
                        <w:tag w:val="NummerEtikett"/>
                        <w:id w:val="-316532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15307817"/>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0ABD31" w14:textId="77777777" w:rsidR="00DC16F5" w:rsidRDefault="00DC16F5"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A40948" w14:textId="482D9883" w:rsidR="00DC16F5" w:rsidRPr="00756E21" w:rsidRDefault="00DC16F5" w:rsidP="00664D04">
                          <w:pPr>
                            <w:pStyle w:val="Brdtext"/>
                            <w:jc w:val="left"/>
                          </w:pPr>
                          <w:sdt>
                            <w:sdtPr>
                              <w:alias w:val="NummerEtikett"/>
                              <w:tag w:val="NummerEtikett"/>
                              <w:id w:val="-6704865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6112630"/>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CA40948" w14:textId="482D9883" w:rsidR="00DC16F5" w:rsidRPr="00756E21" w:rsidRDefault="00DC16F5" w:rsidP="00664D04">
                    <w:pPr>
                      <w:pStyle w:val="Brdtext"/>
                      <w:jc w:val="left"/>
                    </w:pPr>
                    <w:sdt>
                      <w:sdtPr>
                        <w:alias w:val="NummerEtikett"/>
                        <w:tag w:val="NummerEtikett"/>
                        <w:id w:val="-6704865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6112630"/>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E83DEB" w14:textId="77777777" w:rsidR="00DC16F5" w:rsidRDefault="00DC16F5"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5EC6C8" w14:textId="056F91CB" w:rsidR="00DC16F5" w:rsidRPr="00756E21" w:rsidRDefault="00DC16F5" w:rsidP="00A118D8">
                          <w:pPr>
                            <w:pStyle w:val="Brdtext"/>
                            <w:jc w:val="left"/>
                          </w:pPr>
                          <w:sdt>
                            <w:sdtPr>
                              <w:alias w:val="NummerEtikett"/>
                              <w:tag w:val="NummerEtikett"/>
                              <w:id w:val="-7051034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1086386"/>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C5EC6C8" w14:textId="056F91CB" w:rsidR="00DC16F5" w:rsidRPr="00756E21" w:rsidRDefault="00DC16F5" w:rsidP="00A118D8">
                    <w:pPr>
                      <w:pStyle w:val="Brdtext"/>
                      <w:jc w:val="left"/>
                    </w:pPr>
                    <w:sdt>
                      <w:sdtPr>
                        <w:alias w:val="NummerEtikett"/>
                        <w:tag w:val="NummerEtikett"/>
                        <w:id w:val="-7051034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1086386"/>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B0555E" w14:textId="77777777" w:rsidR="00DC16F5" w:rsidRDefault="00DC16F5"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1C370A" w14:textId="2FD79136" w:rsidR="00DC16F5" w:rsidRPr="00756E21" w:rsidRDefault="00DC16F5" w:rsidP="00664D04">
                          <w:pPr>
                            <w:pStyle w:val="Brdtext"/>
                            <w:jc w:val="left"/>
                          </w:pPr>
                          <w:sdt>
                            <w:sdtPr>
                              <w:alias w:val="NummerEtikett"/>
                              <w:tag w:val="NummerEtikett"/>
                              <w:id w:val="2170988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2733244"/>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51C370A" w14:textId="2FD79136" w:rsidR="00DC16F5" w:rsidRPr="00756E21" w:rsidRDefault="00DC16F5" w:rsidP="00664D04">
                    <w:pPr>
                      <w:pStyle w:val="Brdtext"/>
                      <w:jc w:val="left"/>
                    </w:pPr>
                    <w:sdt>
                      <w:sdtPr>
                        <w:alias w:val="NummerEtikett"/>
                        <w:tag w:val="NummerEtikett"/>
                        <w:id w:val="2170988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2733244"/>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743396" w14:textId="77777777" w:rsidR="00DC16F5" w:rsidRDefault="00DC16F5"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D18C2" w14:textId="709499C8" w:rsidR="00DC16F5" w:rsidRPr="00756E21" w:rsidRDefault="00DC16F5" w:rsidP="00A118D8">
                          <w:pPr>
                            <w:pStyle w:val="Brdtext"/>
                            <w:jc w:val="left"/>
                          </w:pPr>
                          <w:sdt>
                            <w:sdtPr>
                              <w:alias w:val="NummerEtikett"/>
                              <w:tag w:val="NummerEtikett"/>
                              <w:id w:val="-2019485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82759847"/>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28D18C2" w14:textId="709499C8" w:rsidR="00DC16F5" w:rsidRPr="00756E21" w:rsidRDefault="00DC16F5" w:rsidP="00A118D8">
                    <w:pPr>
                      <w:pStyle w:val="Brdtext"/>
                      <w:jc w:val="left"/>
                    </w:pPr>
                    <w:sdt>
                      <w:sdtPr>
                        <w:alias w:val="NummerEtikett"/>
                        <w:tag w:val="NummerEtikett"/>
                        <w:id w:val="-2019485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82759847"/>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094A29" w14:textId="77777777" w:rsidR="00DC16F5" w:rsidRDefault="00DC16F5"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E96873" w14:textId="16F6B3D1" w:rsidR="00DC16F5" w:rsidRPr="00756E21" w:rsidRDefault="00DC16F5" w:rsidP="00664D04">
                          <w:pPr>
                            <w:pStyle w:val="Brdtext"/>
                            <w:jc w:val="left"/>
                          </w:pPr>
                          <w:sdt>
                            <w:sdtPr>
                              <w:alias w:val="NummerEtikett"/>
                              <w:tag w:val="NummerEtikett"/>
                              <w:id w:val="10853458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5855147"/>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7E96873" w14:textId="16F6B3D1" w:rsidR="00DC16F5" w:rsidRPr="00756E21" w:rsidRDefault="00DC16F5" w:rsidP="00664D04">
                    <w:pPr>
                      <w:pStyle w:val="Brdtext"/>
                      <w:jc w:val="left"/>
                    </w:pPr>
                    <w:sdt>
                      <w:sdtPr>
                        <w:alias w:val="NummerEtikett"/>
                        <w:tag w:val="NummerEtikett"/>
                        <w:id w:val="10853458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5855147"/>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C039AE" w14:textId="77777777" w:rsidR="00DC16F5" w:rsidRDefault="00DC16F5"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EB4BF1" w14:textId="39A33DBD" w:rsidR="00DC16F5" w:rsidRPr="00756E21" w:rsidRDefault="00DC16F5" w:rsidP="00A118D8">
                          <w:pPr>
                            <w:pStyle w:val="Brdtext"/>
                            <w:jc w:val="left"/>
                          </w:pPr>
                          <w:sdt>
                            <w:sdtPr>
                              <w:alias w:val="NummerEtikett"/>
                              <w:tag w:val="NummerEtikett"/>
                              <w:id w:val="20736948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6053421"/>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60EB4BF1" w14:textId="39A33DBD" w:rsidR="00DC16F5" w:rsidRPr="00756E21" w:rsidRDefault="00DC16F5" w:rsidP="00A118D8">
                    <w:pPr>
                      <w:pStyle w:val="Brdtext"/>
                      <w:jc w:val="left"/>
                    </w:pPr>
                    <w:sdt>
                      <w:sdtPr>
                        <w:alias w:val="NummerEtikett"/>
                        <w:tag w:val="NummerEtikett"/>
                        <w:id w:val="20736948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6053421"/>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C5AC2D" w14:textId="77777777" w:rsidR="00DC16F5" w:rsidRDefault="00DC16F5"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AEC5CC" w14:textId="77777777" w:rsidR="00DC16F5" w:rsidRDefault="00DC16F5"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971352" w14:textId="5B166099" w:rsidR="00DC16F5" w:rsidRDefault="00DC16F5" w:rsidP="00664D04">
                          <w:pPr>
                            <w:pStyle w:val="Brdtext"/>
                            <w:jc w:val="left"/>
                          </w:pPr>
                          <w:sdt>
                            <w:sdtPr>
                              <w:alias w:val="NummerEtikett"/>
                              <w:tag w:val="NummerEtikett"/>
                              <w:id w:val="-5100621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1679350"/>
                              <w:lock w:val="sdtContentLocked"/>
                              <w:dataBinding w:prefixMappings="xmlns:ns0='http://rkdhs/mallar/lagstiftning/Prop/Prop.xsd'" w:xpath="/ns0:dokumentvärden[1]/ns0:dokumentnummer[1]" w:storeItemID="{068625C3-B546-44A5-B525-B7CC092E5AD6}"/>
                              <w:text/>
                            </w:sdtPr>
                            <w:sdtContent>
                              <w:r>
                                <w:t>2019/20:149</w:t>
                              </w:r>
                            </w:sdtContent>
                          </w:sdt>
                        </w:p>
                        <w:p w14:paraId="4E4187F3" w14:textId="4E52FC28" w:rsidR="00DC16F5" w:rsidRPr="00C7375F" w:rsidRDefault="00DC16F5" w:rsidP="007E687D">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A971352" w14:textId="5B166099" w:rsidR="00DC16F5" w:rsidRDefault="00DC16F5" w:rsidP="00664D04">
                    <w:pPr>
                      <w:pStyle w:val="Brdtext"/>
                      <w:jc w:val="left"/>
                    </w:pPr>
                    <w:sdt>
                      <w:sdtPr>
                        <w:alias w:val="NummerEtikett"/>
                        <w:tag w:val="NummerEtikett"/>
                        <w:id w:val="-5100621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1679350"/>
                        <w:lock w:val="sdtContentLocked"/>
                        <w:dataBinding w:prefixMappings="xmlns:ns0='http://rkdhs/mallar/lagstiftning/Prop/Prop.xsd'" w:xpath="/ns0:dokumentvärden[1]/ns0:dokumentnummer[1]" w:storeItemID="{068625C3-B546-44A5-B525-B7CC092E5AD6}"/>
                        <w:text/>
                      </w:sdtPr>
                      <w:sdtContent>
                        <w:r>
                          <w:t>2019/20:149</w:t>
                        </w:r>
                      </w:sdtContent>
                    </w:sdt>
                  </w:p>
                  <w:p w14:paraId="4E4187F3" w14:textId="4E52FC28" w:rsidR="00DC16F5" w:rsidRPr="00C7375F" w:rsidRDefault="00DC16F5" w:rsidP="007E687D">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EF32FF" w14:textId="77777777" w:rsidR="00DC16F5" w:rsidRDefault="00DC16F5"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B50D43" w14:textId="709EC5D3" w:rsidR="00DC16F5" w:rsidRDefault="00DC16F5" w:rsidP="00A118D8">
                          <w:pPr>
                            <w:pStyle w:val="Brdtext"/>
                            <w:jc w:val="left"/>
                          </w:pPr>
                          <w:sdt>
                            <w:sdtPr>
                              <w:alias w:val="NummerEtikett"/>
                              <w:tag w:val="NummerEtikett"/>
                              <w:id w:val="1272153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14196493"/>
                              <w:lock w:val="sdtContentLocked"/>
                              <w:dataBinding w:prefixMappings="xmlns:ns0='http://rkdhs/mallar/lagstiftning/Prop/Prop.xsd'" w:xpath="/ns0:dokumentvärden[1]/ns0:dokumentnummer[1]" w:storeItemID="{068625C3-B546-44A5-B525-B7CC092E5AD6}"/>
                              <w:text/>
                            </w:sdtPr>
                            <w:sdtContent>
                              <w:r>
                                <w:t>2019/20:149</w:t>
                              </w:r>
                            </w:sdtContent>
                          </w:sdt>
                        </w:p>
                        <w:p w14:paraId="4087CD5D" w14:textId="61FBB33E" w:rsidR="00DC16F5" w:rsidRPr="00C7375F" w:rsidRDefault="00DC16F5" w:rsidP="007E687D">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3B50D43" w14:textId="709EC5D3" w:rsidR="00DC16F5" w:rsidRDefault="00DC16F5" w:rsidP="00A118D8">
                    <w:pPr>
                      <w:pStyle w:val="Brdtext"/>
                      <w:jc w:val="left"/>
                    </w:pPr>
                    <w:sdt>
                      <w:sdtPr>
                        <w:alias w:val="NummerEtikett"/>
                        <w:tag w:val="NummerEtikett"/>
                        <w:id w:val="1272153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14196493"/>
                        <w:lock w:val="sdtContentLocked"/>
                        <w:dataBinding w:prefixMappings="xmlns:ns0='http://rkdhs/mallar/lagstiftning/Prop/Prop.xsd'" w:xpath="/ns0:dokumentvärden[1]/ns0:dokumentnummer[1]" w:storeItemID="{068625C3-B546-44A5-B525-B7CC092E5AD6}"/>
                        <w:text/>
                      </w:sdtPr>
                      <w:sdtContent>
                        <w:r>
                          <w:t>2019/20:149</w:t>
                        </w:r>
                      </w:sdtContent>
                    </w:sdt>
                  </w:p>
                  <w:p w14:paraId="4087CD5D" w14:textId="61FBB33E" w:rsidR="00DC16F5" w:rsidRPr="00C7375F" w:rsidRDefault="00DC16F5" w:rsidP="007E687D">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F8C35E" w14:textId="77777777" w:rsidR="00DC16F5" w:rsidRDefault="00DC16F5"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3A1BCE" w14:textId="77777777" w:rsidR="00DC16F5" w:rsidRDefault="00DC16F5"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9D38FE" w14:textId="38979A3E" w:rsidR="00DC16F5" w:rsidRDefault="00DC16F5" w:rsidP="00664D04">
                          <w:pPr>
                            <w:pStyle w:val="Brdtext"/>
                            <w:jc w:val="left"/>
                          </w:pPr>
                          <w:sdt>
                            <w:sdtPr>
                              <w:alias w:val="NummerEtikett"/>
                              <w:tag w:val="NummerEtikett"/>
                              <w:id w:val="-14554710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3136044"/>
                              <w:lock w:val="sdtContentLocked"/>
                              <w:dataBinding w:prefixMappings="xmlns:ns0='http://rkdhs/mallar/lagstiftning/Prop/Prop.xsd'" w:xpath="/ns0:dokumentvärden[1]/ns0:dokumentnummer[1]" w:storeItemID="{068625C3-B546-44A5-B525-B7CC092E5AD6}"/>
                              <w:text/>
                            </w:sdtPr>
                            <w:sdtContent>
                              <w:r>
                                <w:t>2019/20:149</w:t>
                              </w:r>
                            </w:sdtContent>
                          </w:sdt>
                        </w:p>
                        <w:p w14:paraId="216095E6" w14:textId="65EB89F7" w:rsidR="00DC16F5" w:rsidRPr="00C7375F" w:rsidRDefault="00DC16F5" w:rsidP="007E687D">
                          <w:pPr>
                            <w:pStyle w:val="Brdtext"/>
                          </w:pPr>
                          <w:sdt>
                            <w:sdtPr>
                              <w:alias w:val="BilageEtikett"/>
                              <w:tag w:val="BilageEtikett"/>
                              <w:id w:val="583424995"/>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778974484"/>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29D38FE" w14:textId="38979A3E" w:rsidR="00DC16F5" w:rsidRDefault="00DC16F5" w:rsidP="00664D04">
                    <w:pPr>
                      <w:pStyle w:val="Brdtext"/>
                      <w:jc w:val="left"/>
                    </w:pPr>
                    <w:sdt>
                      <w:sdtPr>
                        <w:alias w:val="NummerEtikett"/>
                        <w:tag w:val="NummerEtikett"/>
                        <w:id w:val="-14554710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3136044"/>
                        <w:lock w:val="sdtContentLocked"/>
                        <w:dataBinding w:prefixMappings="xmlns:ns0='http://rkdhs/mallar/lagstiftning/Prop/Prop.xsd'" w:xpath="/ns0:dokumentvärden[1]/ns0:dokumentnummer[1]" w:storeItemID="{068625C3-B546-44A5-B525-B7CC092E5AD6}"/>
                        <w:text/>
                      </w:sdtPr>
                      <w:sdtContent>
                        <w:r>
                          <w:t>2019/20:149</w:t>
                        </w:r>
                      </w:sdtContent>
                    </w:sdt>
                  </w:p>
                  <w:p w14:paraId="216095E6" w14:textId="65EB89F7" w:rsidR="00DC16F5" w:rsidRPr="00C7375F" w:rsidRDefault="00DC16F5" w:rsidP="007E687D">
                    <w:pPr>
                      <w:pStyle w:val="Brdtext"/>
                    </w:pPr>
                    <w:sdt>
                      <w:sdtPr>
                        <w:alias w:val="BilageEtikett"/>
                        <w:tag w:val="BilageEtikett"/>
                        <w:id w:val="583424995"/>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778974484"/>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D91A46" w14:textId="77777777" w:rsidR="00DC16F5" w:rsidRDefault="00DC16F5" w:rsidP="00EE1584">
    <w:pPr>
      <w:pStyle w:val="Brdtext"/>
    </w:pPr>
    <w:r>
      <w:rPr>
        <w:noProof/>
        <w:lang w:eastAsia="sv-SE"/>
      </w:rPr>
      <mc:AlternateContent>
        <mc:Choice Requires="wps">
          <w:drawing>
            <wp:anchor distT="0" distB="0" distL="0" distR="0" simplePos="0" relativeHeight="251684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36CF8C" w14:textId="794C8C97" w:rsidR="00DC16F5" w:rsidRDefault="00DC16F5" w:rsidP="00A118D8">
                          <w:pPr>
                            <w:pStyle w:val="Brdtext"/>
                            <w:jc w:val="left"/>
                          </w:pPr>
                          <w:sdt>
                            <w:sdtPr>
                              <w:alias w:val="NummerEtikett"/>
                              <w:tag w:val="NummerEtikett"/>
                              <w:id w:val="-12492705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6515150"/>
                              <w:lock w:val="sdtContentLocked"/>
                              <w:dataBinding w:prefixMappings="xmlns:ns0='http://rkdhs/mallar/lagstiftning/Prop/Prop.xsd'" w:xpath="/ns0:dokumentvärden[1]/ns0:dokumentnummer[1]" w:storeItemID="{068625C3-B546-44A5-B525-B7CC092E5AD6}"/>
                              <w:text/>
                            </w:sdtPr>
                            <w:sdtContent>
                              <w:r>
                                <w:t>2019/20:149</w:t>
                              </w:r>
                            </w:sdtContent>
                          </w:sdt>
                        </w:p>
                        <w:p w14:paraId="5E6550B2" w14:textId="692D7060" w:rsidR="00DC16F5" w:rsidRPr="00C7375F" w:rsidRDefault="00DC16F5" w:rsidP="007E687D">
                          <w:pPr>
                            <w:pStyle w:val="Brdtext"/>
                          </w:pPr>
                          <w:sdt>
                            <w:sdtPr>
                              <w:alias w:val="BilageEtikett"/>
                              <w:tag w:val="BilageEtikett"/>
                              <w:id w:val="-542448133"/>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724950612"/>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D36CF8C" w14:textId="794C8C97" w:rsidR="00DC16F5" w:rsidRDefault="00DC16F5" w:rsidP="00A118D8">
                    <w:pPr>
                      <w:pStyle w:val="Brdtext"/>
                      <w:jc w:val="left"/>
                    </w:pPr>
                    <w:sdt>
                      <w:sdtPr>
                        <w:alias w:val="NummerEtikett"/>
                        <w:tag w:val="NummerEtikett"/>
                        <w:id w:val="-12492705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6515150"/>
                        <w:lock w:val="sdtContentLocked"/>
                        <w:dataBinding w:prefixMappings="xmlns:ns0='http://rkdhs/mallar/lagstiftning/Prop/Prop.xsd'" w:xpath="/ns0:dokumentvärden[1]/ns0:dokumentnummer[1]" w:storeItemID="{068625C3-B546-44A5-B525-B7CC092E5AD6}"/>
                        <w:text/>
                      </w:sdtPr>
                      <w:sdtContent>
                        <w:r>
                          <w:t>2019/20:149</w:t>
                        </w:r>
                      </w:sdtContent>
                    </w:sdt>
                  </w:p>
                  <w:p w14:paraId="5E6550B2" w14:textId="692D7060" w:rsidR="00DC16F5" w:rsidRPr="00C7375F" w:rsidRDefault="00DC16F5" w:rsidP="007E687D">
                    <w:pPr>
                      <w:pStyle w:val="Brdtext"/>
                    </w:pPr>
                    <w:sdt>
                      <w:sdtPr>
                        <w:alias w:val="BilageEtikett"/>
                        <w:tag w:val="BilageEtikett"/>
                        <w:id w:val="-542448133"/>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724950612"/>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F0CEB0" w14:textId="77777777" w:rsidR="00DC16F5" w:rsidRDefault="00DC16F5"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5C96D3" w14:textId="77777777" w:rsidR="00DC16F5" w:rsidRDefault="00DC16F5"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453559" w14:textId="725CFCA6" w:rsidR="00DC16F5" w:rsidRDefault="00DC16F5" w:rsidP="00664D04">
                          <w:pPr>
                            <w:pStyle w:val="Brdtext"/>
                            <w:jc w:val="left"/>
                          </w:pPr>
                          <w:sdt>
                            <w:sdtPr>
                              <w:alias w:val="NummerEtikett"/>
                              <w:tag w:val="NummerEtikett"/>
                              <w:id w:val="-2312367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396243"/>
                              <w:lock w:val="sdtContentLocked"/>
                              <w:dataBinding w:prefixMappings="xmlns:ns0='http://rkdhs/mallar/lagstiftning/Prop/Prop.xsd'" w:xpath="/ns0:dokumentvärden[1]/ns0:dokumentnummer[1]" w:storeItemID="{068625C3-B546-44A5-B525-B7CC092E5AD6}"/>
                              <w:text/>
                            </w:sdtPr>
                            <w:sdtContent>
                              <w:r>
                                <w:t>2019/20:149</w:t>
                              </w:r>
                            </w:sdtContent>
                          </w:sdt>
                        </w:p>
                        <w:p w14:paraId="47A72906" w14:textId="325A464F" w:rsidR="00DC16F5" w:rsidRPr="00C7375F" w:rsidRDefault="00DC16F5" w:rsidP="007E687D">
                          <w:pPr>
                            <w:pStyle w:val="Brdtext"/>
                          </w:pPr>
                          <w:sdt>
                            <w:sdtPr>
                              <w:alias w:val="BilageEtikett"/>
                              <w:tag w:val="BilageEtikett"/>
                              <w:id w:val="-440764390"/>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465046908"/>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B453559" w14:textId="725CFCA6" w:rsidR="00DC16F5" w:rsidRDefault="00DC16F5" w:rsidP="00664D04">
                    <w:pPr>
                      <w:pStyle w:val="Brdtext"/>
                      <w:jc w:val="left"/>
                    </w:pPr>
                    <w:sdt>
                      <w:sdtPr>
                        <w:alias w:val="NummerEtikett"/>
                        <w:tag w:val="NummerEtikett"/>
                        <w:id w:val="-2312367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396243"/>
                        <w:lock w:val="sdtContentLocked"/>
                        <w:dataBinding w:prefixMappings="xmlns:ns0='http://rkdhs/mallar/lagstiftning/Prop/Prop.xsd'" w:xpath="/ns0:dokumentvärden[1]/ns0:dokumentnummer[1]" w:storeItemID="{068625C3-B546-44A5-B525-B7CC092E5AD6}"/>
                        <w:text/>
                      </w:sdtPr>
                      <w:sdtContent>
                        <w:r>
                          <w:t>2019/20:149</w:t>
                        </w:r>
                      </w:sdtContent>
                    </w:sdt>
                  </w:p>
                  <w:p w14:paraId="47A72906" w14:textId="325A464F" w:rsidR="00DC16F5" w:rsidRPr="00C7375F" w:rsidRDefault="00DC16F5" w:rsidP="007E687D">
                    <w:pPr>
                      <w:pStyle w:val="Brdtext"/>
                    </w:pPr>
                    <w:sdt>
                      <w:sdtPr>
                        <w:alias w:val="BilageEtikett"/>
                        <w:tag w:val="BilageEtikett"/>
                        <w:id w:val="-440764390"/>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465046908"/>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3F4A77" w14:textId="77777777" w:rsidR="00DC16F5" w:rsidRDefault="00DC16F5" w:rsidP="00EE1584">
    <w:pPr>
      <w:pStyle w:val="Brdtext"/>
    </w:pPr>
    <w:r>
      <w:rPr>
        <w:noProof/>
        <w:lang w:eastAsia="sv-SE"/>
      </w:rPr>
      <mc:AlternateContent>
        <mc:Choice Requires="wps">
          <w:drawing>
            <wp:anchor distT="0" distB="0" distL="0" distR="0" simplePos="0" relativeHeight="251685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ACBF2D" w14:textId="0A4ABEE8" w:rsidR="00DC16F5" w:rsidRDefault="00DC16F5" w:rsidP="00A118D8">
                          <w:pPr>
                            <w:pStyle w:val="Brdtext"/>
                            <w:jc w:val="left"/>
                          </w:pPr>
                          <w:sdt>
                            <w:sdtPr>
                              <w:alias w:val="NummerEtikett"/>
                              <w:tag w:val="NummerEtikett"/>
                              <w:id w:val="8114502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19586864"/>
                              <w:lock w:val="sdtContentLocked"/>
                              <w:dataBinding w:prefixMappings="xmlns:ns0='http://rkdhs/mallar/lagstiftning/Prop/Prop.xsd'" w:xpath="/ns0:dokumentvärden[1]/ns0:dokumentnummer[1]" w:storeItemID="{068625C3-B546-44A5-B525-B7CC092E5AD6}"/>
                              <w:text/>
                            </w:sdtPr>
                            <w:sdtContent>
                              <w:r>
                                <w:t>2019/20:149</w:t>
                              </w:r>
                            </w:sdtContent>
                          </w:sdt>
                        </w:p>
                        <w:p w14:paraId="40F20B1D" w14:textId="489703E4" w:rsidR="00DC16F5" w:rsidRPr="00C7375F" w:rsidRDefault="00DC16F5" w:rsidP="007E687D">
                          <w:pPr>
                            <w:pStyle w:val="Brdtext"/>
                          </w:pPr>
                          <w:sdt>
                            <w:sdtPr>
                              <w:alias w:val="BilageEtikett"/>
                              <w:tag w:val="BilageEtikett"/>
                              <w:id w:val="1094894398"/>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936510902"/>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2ACBF2D" w14:textId="0A4ABEE8" w:rsidR="00DC16F5" w:rsidRDefault="00DC16F5" w:rsidP="00A118D8">
                    <w:pPr>
                      <w:pStyle w:val="Brdtext"/>
                      <w:jc w:val="left"/>
                    </w:pPr>
                    <w:sdt>
                      <w:sdtPr>
                        <w:alias w:val="NummerEtikett"/>
                        <w:tag w:val="NummerEtikett"/>
                        <w:id w:val="8114502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19586864"/>
                        <w:lock w:val="sdtContentLocked"/>
                        <w:dataBinding w:prefixMappings="xmlns:ns0='http://rkdhs/mallar/lagstiftning/Prop/Prop.xsd'" w:xpath="/ns0:dokumentvärden[1]/ns0:dokumentnummer[1]" w:storeItemID="{068625C3-B546-44A5-B525-B7CC092E5AD6}"/>
                        <w:text/>
                      </w:sdtPr>
                      <w:sdtContent>
                        <w:r>
                          <w:t>2019/20:149</w:t>
                        </w:r>
                      </w:sdtContent>
                    </w:sdt>
                  </w:p>
                  <w:p w14:paraId="40F20B1D" w14:textId="489703E4" w:rsidR="00DC16F5" w:rsidRPr="00C7375F" w:rsidRDefault="00DC16F5" w:rsidP="007E687D">
                    <w:pPr>
                      <w:pStyle w:val="Brdtext"/>
                    </w:pPr>
                    <w:sdt>
                      <w:sdtPr>
                        <w:alias w:val="BilageEtikett"/>
                        <w:tag w:val="BilageEtikett"/>
                        <w:id w:val="1094894398"/>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936510902"/>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B3D986" w14:textId="77777777" w:rsidR="00DC16F5" w:rsidRDefault="00DC16F5"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1C4CA" w14:textId="0EF2AB87" w:rsidR="00DC16F5" w:rsidRDefault="00DC16F5" w:rsidP="00664D04">
                          <w:pPr>
                            <w:pStyle w:val="Brdtext"/>
                            <w:jc w:val="left"/>
                          </w:pPr>
                          <w:sdt>
                            <w:sdtPr>
                              <w:alias w:val="NummerEtikett"/>
                              <w:tag w:val="NummerEtikett"/>
                              <w:id w:val="13683238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4695416"/>
                              <w:lock w:val="sdtContentLocked"/>
                              <w:dataBinding w:prefixMappings="xmlns:ns0='http://rkdhs/mallar/lagstiftning/Prop/Prop.xsd'" w:xpath="/ns0:dokumentvärden[1]/ns0:dokumentnummer[1]" w:storeItemID="{068625C3-B546-44A5-B525-B7CC092E5AD6}"/>
                              <w:text/>
                            </w:sdtPr>
                            <w:sdtContent>
                              <w:r>
                                <w:t>2019/20:149</w:t>
                              </w:r>
                            </w:sdtContent>
                          </w:sdt>
                        </w:p>
                        <w:p w14:paraId="2E5DAB7F" w14:textId="60B432D9" w:rsidR="00DC16F5" w:rsidRPr="00C7375F" w:rsidRDefault="00DC16F5" w:rsidP="007E687D">
                          <w:pPr>
                            <w:pStyle w:val="Brdtext"/>
                          </w:pPr>
                          <w:sdt>
                            <w:sdtPr>
                              <w:alias w:val="BilageEtikett"/>
                              <w:tag w:val="BilageEtikett"/>
                              <w:id w:val="-125713594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27652484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WA9w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PS4p&#10;MUyjR4+ii36FBMapPK0LU6AeHHCx+2w7tHn7HvCYsu6k1+mPfAjkKPRmV1wYIzwplZMSHaOEQ1aO&#10;y7Nxrn6x13Y+xC/CapIOFfVoXq4pW9+EiEgA3UKSs2BVU183SuVLIoy4VJ6sGVqtYo4RGn+glCFt&#10;RU+PT0bZsLFJvbesTDIjMmUGdynzPsN8ihslEkaZb0KiZDnRV3wzzoXZ+c/ohJJw9RbFAb+P6i3K&#10;fR7QyJ6tiTtl3Rjrc/Z5xvYlq39sSyZ7PAp+kHc6xm7RZa6c5talp4WtNyCGt/1kBcevG3TvhoV4&#10;zzxGCQ3Heoh3+EhlUX07nChZWv/rtfeEB8MhpaTFaFY0/FwxLyhRXw24f1ZOJmmW82Vy8hFEIv5Q&#10;sjiUmJW+tKAE6I3o8jHho9oepbf6CVtknrxCxAyH74rG7fEy9gsDW4iL+TyDML2OxRvz4Hgyncqc&#10;uPnYPTHvBgJHUP/WboeYTV/wuMcmzeDmqwguZpLvqzo0AJOfuT9sqbRaDu8Ztd+ls9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JFYD3C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1361C4CA" w14:textId="0EF2AB87" w:rsidR="00DC16F5" w:rsidRDefault="00DC16F5" w:rsidP="00664D04">
                    <w:pPr>
                      <w:pStyle w:val="Brdtext"/>
                      <w:jc w:val="left"/>
                    </w:pPr>
                    <w:sdt>
                      <w:sdtPr>
                        <w:alias w:val="NummerEtikett"/>
                        <w:tag w:val="NummerEtikett"/>
                        <w:id w:val="13683238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4695416"/>
                        <w:lock w:val="sdtContentLocked"/>
                        <w:dataBinding w:prefixMappings="xmlns:ns0='http://rkdhs/mallar/lagstiftning/Prop/Prop.xsd'" w:xpath="/ns0:dokumentvärden[1]/ns0:dokumentnummer[1]" w:storeItemID="{068625C3-B546-44A5-B525-B7CC092E5AD6}"/>
                        <w:text/>
                      </w:sdtPr>
                      <w:sdtContent>
                        <w:r>
                          <w:t>2019/20:149</w:t>
                        </w:r>
                      </w:sdtContent>
                    </w:sdt>
                  </w:p>
                  <w:p w14:paraId="2E5DAB7F" w14:textId="60B432D9" w:rsidR="00DC16F5" w:rsidRPr="00C7375F" w:rsidRDefault="00DC16F5" w:rsidP="007E687D">
                    <w:pPr>
                      <w:pStyle w:val="Brdtext"/>
                    </w:pPr>
                    <w:sdt>
                      <w:sdtPr>
                        <w:alias w:val="BilageEtikett"/>
                        <w:tag w:val="BilageEtikett"/>
                        <w:id w:val="-125713594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27652484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7AE7FB" w14:textId="77777777" w:rsidR="00DC16F5" w:rsidRDefault="00DC16F5" w:rsidP="00EE1584">
    <w:pPr>
      <w:pStyle w:val="Brdtext"/>
    </w:pPr>
    <w:r>
      <w:rPr>
        <w:noProof/>
        <w:lang w:eastAsia="sv-SE"/>
      </w:rPr>
      <mc:AlternateContent>
        <mc:Choice Requires="wps">
          <w:drawing>
            <wp:anchor distT="0" distB="0" distL="0" distR="0" simplePos="0" relativeHeight="2516874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1F1DCE" w14:textId="538E74D9" w:rsidR="00DC16F5" w:rsidRDefault="00DC16F5" w:rsidP="00A118D8">
                          <w:pPr>
                            <w:pStyle w:val="Brdtext"/>
                            <w:jc w:val="left"/>
                          </w:pPr>
                          <w:sdt>
                            <w:sdtPr>
                              <w:alias w:val="NummerEtikett"/>
                              <w:tag w:val="NummerEtikett"/>
                              <w:id w:val="-1417357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88770411"/>
                              <w:lock w:val="sdtContentLocked"/>
                              <w:dataBinding w:prefixMappings="xmlns:ns0='http://rkdhs/mallar/lagstiftning/Prop/Prop.xsd'" w:xpath="/ns0:dokumentvärden[1]/ns0:dokumentnummer[1]" w:storeItemID="{068625C3-B546-44A5-B525-B7CC092E5AD6}"/>
                              <w:text/>
                            </w:sdtPr>
                            <w:sdtContent>
                              <w:r>
                                <w:t>2019/20:149</w:t>
                              </w:r>
                            </w:sdtContent>
                          </w:sdt>
                        </w:p>
                        <w:p w14:paraId="462921F1" w14:textId="1A3CB656" w:rsidR="00DC16F5" w:rsidRPr="00C7375F" w:rsidRDefault="00DC16F5" w:rsidP="007E687D">
                          <w:pPr>
                            <w:pStyle w:val="Brdtext"/>
                          </w:pPr>
                          <w:sdt>
                            <w:sdtPr>
                              <w:alias w:val="BilageEtikett"/>
                              <w:tag w:val="BilageEtikett"/>
                              <w:id w:val="171230247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491722180"/>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1hRjg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GPQYptGjR9FFv0IBx4me1oUpUA8OuNh9th3avD0POExVd9Lr9Ec9BHZE2uzIRTDCk1M5KdExSjhs&#10;5bg8G2f2i7238yF+EVaTtKioR/Myp2x9EyJuAugWkpIFq5r6ulEqb5JgxKXyZM3QahXzHeHxB0oZ&#10;0lb09PhklAMbm9z7yMqkMCJLZkiXKu8rzKu4USJhlPkmJCjLhb6Sm3EuzC5/RieURKq3OA74/a3e&#10;4tzXAY+c2Zq4c9aNsT5Xn9/YnrL6x5Yy2eNB+EHdaRm7RZe1crpTwMLWGwjD2/5lBcevG3TvhoV4&#10;zzyeEhqO8RDv8JHKgn07rChZWv/rtfOEh8JhpaTF06xo+LliXlCivhpo/6ycTBA25s3k5COERPyh&#10;ZXFoMSt9aSGJEoPI8bxM+Ki2S+mtfsIUmaesMDHDkbuicbu8jP3AwBTiYj7PILxex+KNeXA8hU40&#10;J20+dk/Mu0HAEdK/tdtHzKYvdNxjk2dw81WEFrPIE9E9q0MD8PKz9ocplUbL4T6j9r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eoNYU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31F1DCE" w14:textId="538E74D9" w:rsidR="00DC16F5" w:rsidRDefault="00DC16F5" w:rsidP="00A118D8">
                    <w:pPr>
                      <w:pStyle w:val="Brdtext"/>
                      <w:jc w:val="left"/>
                    </w:pPr>
                    <w:sdt>
                      <w:sdtPr>
                        <w:alias w:val="NummerEtikett"/>
                        <w:tag w:val="NummerEtikett"/>
                        <w:id w:val="-1417357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88770411"/>
                        <w:lock w:val="sdtContentLocked"/>
                        <w:dataBinding w:prefixMappings="xmlns:ns0='http://rkdhs/mallar/lagstiftning/Prop/Prop.xsd'" w:xpath="/ns0:dokumentvärden[1]/ns0:dokumentnummer[1]" w:storeItemID="{068625C3-B546-44A5-B525-B7CC092E5AD6}"/>
                        <w:text/>
                      </w:sdtPr>
                      <w:sdtContent>
                        <w:r>
                          <w:t>2019/20:149</w:t>
                        </w:r>
                      </w:sdtContent>
                    </w:sdt>
                  </w:p>
                  <w:p w14:paraId="462921F1" w14:textId="1A3CB656" w:rsidR="00DC16F5" w:rsidRPr="00C7375F" w:rsidRDefault="00DC16F5" w:rsidP="007E687D">
                    <w:pPr>
                      <w:pStyle w:val="Brdtext"/>
                    </w:pPr>
                    <w:sdt>
                      <w:sdtPr>
                        <w:alias w:val="BilageEtikett"/>
                        <w:tag w:val="BilageEtikett"/>
                        <w:id w:val="171230247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491722180"/>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8A5030" w14:textId="77777777" w:rsidR="00DC16F5" w:rsidRDefault="00DC16F5"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529903" w14:textId="77777777" w:rsidR="00DC16F5" w:rsidRDefault="00DC16F5"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906DB2" w14:textId="0C3D6DB1" w:rsidR="00DC16F5" w:rsidRDefault="00DC16F5" w:rsidP="00664D04">
                          <w:pPr>
                            <w:pStyle w:val="Brdtext"/>
                            <w:jc w:val="left"/>
                          </w:pPr>
                          <w:sdt>
                            <w:sdtPr>
                              <w:alias w:val="NummerEtikett"/>
                              <w:tag w:val="NummerEtikett"/>
                              <w:id w:val="-9462317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48676492"/>
                              <w:lock w:val="sdtContentLocked"/>
                              <w:dataBinding w:prefixMappings="xmlns:ns0='http://rkdhs/mallar/lagstiftning/Prop/Prop.xsd'" w:xpath="/ns0:dokumentvärden[1]/ns0:dokumentnummer[1]" w:storeItemID="{068625C3-B546-44A5-B525-B7CC092E5AD6}"/>
                              <w:text/>
                            </w:sdtPr>
                            <w:sdtContent>
                              <w:r>
                                <w:t>2019/20:149</w:t>
                              </w:r>
                            </w:sdtContent>
                          </w:sdt>
                        </w:p>
                        <w:p w14:paraId="7E4AB170" w14:textId="6572C6A3" w:rsidR="00DC16F5" w:rsidRPr="00C7375F" w:rsidRDefault="00DC16F5" w:rsidP="007E687D">
                          <w:pPr>
                            <w:pStyle w:val="Brdtext"/>
                          </w:pPr>
                          <w:sdt>
                            <w:sdtPr>
                              <w:alias w:val="BilageEtikett"/>
                              <w:tag w:val="BilageEtikett"/>
                              <w:id w:val="62150836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42023812"/>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85YBkAIAAJMFAAAOAAAAZHJzL2Uyb0RvYy54bWysVEtv2zAMvg/YfxB0Xx3ntTWIU2QpOgwo&#10;2mLt0LMiS4kxSdQkJXb260fJdpJ1vXTYxabEl/jxI+dXjVZkL5yvwBQ0vxhQIgyHsjKbgn5/uvnw&#10;iRIfmCmZAiMKehCeXi3ev5vXdiaGsAVVCkcwiPGz2hZ0G4KdZZnnW6GZvwArDColOM0CHt0mKx2r&#10;MbpW2XAwmGY1uNI64MJ7vL1ulXSR4kspeLiX0otAVEHxbSF9Xfqu4zdbzNls45jdVrx7BvuHV2hW&#10;GUx6DHXNAiM7V/0VSlfcgQcZLjjoDKSsuEg1YDX54EU1j1tmRaoFwfH2CJP/f2H53f7Bkaos6GhE&#10;iWEae/QkmuB2WMAwwlNbP0OrR4t2ofkMDba5v/d4GatupNPxj/UQ1CPQhyO4GIzw6JSPc+wYJRx1&#10;+TC/HCb0s5O3dT58EaBJFArqsHkJU7a/9QFfgqa9SUzmQVXlTaVUOkTCiJVyZM+w1SqkN6LHH1bK&#10;kLqg09FkkAIbiO5tZGViGJEo06WLlbcVJikclIg2ynwTEiFLhb6Sm3EuzDF/so5WElO9xbGzP73q&#10;Lc5tHeiRMoMJR2ddGXCp+jRjJ8jKHz1ksrVHwM/qjmJo1k3iynTSM2AN5QGJ4aCdLG/5TYXdu2U+&#10;PDCHo4QNx/UQ7vEjFSD60EmUbMH9eu0+2iPDUUtJjaNZUP9zx5ygRH01yP3LfDyOs5wO48lHJBJx&#10;55r1ucbs9AqQEjkuIsuTGO2D6kXpQD/jFlnGrKhihmPugoZeXIV2YeAW4mK5TEY4vZaFW/NoeQwd&#10;YY7cfGqembMdgQNS/w76IWazFzxubaOnt8tdQC4mkkegW1S7BuDkJ+53WyqulvNzsjrt0sV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B85Y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4906DB2" w14:textId="0C3D6DB1" w:rsidR="00DC16F5" w:rsidRDefault="00DC16F5" w:rsidP="00664D04">
                    <w:pPr>
                      <w:pStyle w:val="Brdtext"/>
                      <w:jc w:val="left"/>
                    </w:pPr>
                    <w:sdt>
                      <w:sdtPr>
                        <w:alias w:val="NummerEtikett"/>
                        <w:tag w:val="NummerEtikett"/>
                        <w:id w:val="-9462317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48676492"/>
                        <w:lock w:val="sdtContentLocked"/>
                        <w:dataBinding w:prefixMappings="xmlns:ns0='http://rkdhs/mallar/lagstiftning/Prop/Prop.xsd'" w:xpath="/ns0:dokumentvärden[1]/ns0:dokumentnummer[1]" w:storeItemID="{068625C3-B546-44A5-B525-B7CC092E5AD6}"/>
                        <w:text/>
                      </w:sdtPr>
                      <w:sdtContent>
                        <w:r>
                          <w:t>2019/20:149</w:t>
                        </w:r>
                      </w:sdtContent>
                    </w:sdt>
                  </w:p>
                  <w:p w14:paraId="7E4AB170" w14:textId="6572C6A3" w:rsidR="00DC16F5" w:rsidRPr="00C7375F" w:rsidRDefault="00DC16F5" w:rsidP="007E687D">
                    <w:pPr>
                      <w:pStyle w:val="Brdtext"/>
                    </w:pPr>
                    <w:sdt>
                      <w:sdtPr>
                        <w:alias w:val="BilageEtikett"/>
                        <w:tag w:val="BilageEtikett"/>
                        <w:id w:val="62150836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42023812"/>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78C1D5" w14:textId="77777777" w:rsidR="00DC16F5" w:rsidRDefault="00DC16F5" w:rsidP="00EE1584">
    <w:pPr>
      <w:pStyle w:val="Brdtext"/>
    </w:pPr>
    <w:r>
      <w:rPr>
        <w:noProof/>
        <w:lang w:eastAsia="sv-SE"/>
      </w:rPr>
      <mc:AlternateContent>
        <mc:Choice Requires="wps">
          <w:drawing>
            <wp:anchor distT="0" distB="0" distL="0" distR="0" simplePos="0" relativeHeight="2516884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AE469A" w14:textId="11D38225" w:rsidR="00DC16F5" w:rsidRDefault="00DC16F5" w:rsidP="00A118D8">
                          <w:pPr>
                            <w:pStyle w:val="Brdtext"/>
                            <w:jc w:val="left"/>
                          </w:pPr>
                          <w:sdt>
                            <w:sdtPr>
                              <w:alias w:val="NummerEtikett"/>
                              <w:tag w:val="NummerEtikett"/>
                              <w:id w:val="-13475549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93020564"/>
                              <w:lock w:val="sdtContentLocked"/>
                              <w:dataBinding w:prefixMappings="xmlns:ns0='http://rkdhs/mallar/lagstiftning/Prop/Prop.xsd'" w:xpath="/ns0:dokumentvärden[1]/ns0:dokumentnummer[1]" w:storeItemID="{068625C3-B546-44A5-B525-B7CC092E5AD6}"/>
                              <w:text/>
                            </w:sdtPr>
                            <w:sdtContent>
                              <w:r>
                                <w:t>2019/20:149</w:t>
                              </w:r>
                            </w:sdtContent>
                          </w:sdt>
                        </w:p>
                        <w:p w14:paraId="72CB6D58" w14:textId="1B146618" w:rsidR="00DC16F5" w:rsidRPr="00C7375F" w:rsidRDefault="00DC16F5" w:rsidP="007E687D">
                          <w:pPr>
                            <w:pStyle w:val="Brdtext"/>
                          </w:pPr>
                          <w:sdt>
                            <w:sdtPr>
                              <w:alias w:val="BilageEtikett"/>
                              <w:tag w:val="BilageEtikett"/>
                              <w:id w:val="39711977"/>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32285630"/>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Si9R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MWI&#10;EsM09mgtmuB2WMBFhKe2fopWK4t2ofkMDba5v/d4GatupNPxj/UQ1CPQhyO4GIzw6JSPc+wYJRx1&#10;+Si/GiX0s5O3dT58EaBJFArqsHkJU7Zf+oAvQdPeJCbzoKryrlIqHSJhxI1yZM+w1SqkN6LHH1bK&#10;kLqgk4vLYQpsILq3kZWJYUSiTJcuVt5WmKRwUCLaKPNNSIQsFfpKbsa5MMf8yTpaSUz1FsfO/vSq&#10;tzi3daBHygwmHJ11ZcCl6tOMnSArf/SQydYeAT+rO4qh2TSJK5N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VSi9R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BAE469A" w14:textId="11D38225" w:rsidR="00DC16F5" w:rsidRDefault="00DC16F5" w:rsidP="00A118D8">
                    <w:pPr>
                      <w:pStyle w:val="Brdtext"/>
                      <w:jc w:val="left"/>
                    </w:pPr>
                    <w:sdt>
                      <w:sdtPr>
                        <w:alias w:val="NummerEtikett"/>
                        <w:tag w:val="NummerEtikett"/>
                        <w:id w:val="-13475549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93020564"/>
                        <w:lock w:val="sdtContentLocked"/>
                        <w:dataBinding w:prefixMappings="xmlns:ns0='http://rkdhs/mallar/lagstiftning/Prop/Prop.xsd'" w:xpath="/ns0:dokumentvärden[1]/ns0:dokumentnummer[1]" w:storeItemID="{068625C3-B546-44A5-B525-B7CC092E5AD6}"/>
                        <w:text/>
                      </w:sdtPr>
                      <w:sdtContent>
                        <w:r>
                          <w:t>2019/20:149</w:t>
                        </w:r>
                      </w:sdtContent>
                    </w:sdt>
                  </w:p>
                  <w:p w14:paraId="72CB6D58" w14:textId="1B146618" w:rsidR="00DC16F5" w:rsidRPr="00C7375F" w:rsidRDefault="00DC16F5" w:rsidP="007E687D">
                    <w:pPr>
                      <w:pStyle w:val="Brdtext"/>
                    </w:pPr>
                    <w:sdt>
                      <w:sdtPr>
                        <w:alias w:val="BilageEtikett"/>
                        <w:tag w:val="BilageEtikett"/>
                        <w:id w:val="39711977"/>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3228563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7000CC" w14:textId="77777777" w:rsidR="00DC16F5" w:rsidRDefault="00DC16F5"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E1ED06" w14:textId="77777777" w:rsidR="00DC16F5" w:rsidRDefault="00DC16F5"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076D52" w14:textId="4899F1DB" w:rsidR="00DC16F5" w:rsidRDefault="00DC16F5" w:rsidP="00664D04">
                          <w:pPr>
                            <w:pStyle w:val="Brdtext"/>
                            <w:jc w:val="left"/>
                          </w:pPr>
                          <w:sdt>
                            <w:sdtPr>
                              <w:alias w:val="NummerEtikett"/>
                              <w:tag w:val="NummerEtikett"/>
                              <w:id w:val="11064666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8849434"/>
                              <w:lock w:val="sdtContentLocked"/>
                              <w:dataBinding w:prefixMappings="xmlns:ns0='http://rkdhs/mallar/lagstiftning/Prop/Prop.xsd'" w:xpath="/ns0:dokumentvärden[1]/ns0:dokumentnummer[1]" w:storeItemID="{068625C3-B546-44A5-B525-B7CC092E5AD6}"/>
                              <w:text/>
                            </w:sdtPr>
                            <w:sdtContent>
                              <w:r>
                                <w:t>2019/20:149</w:t>
                              </w:r>
                            </w:sdtContent>
                          </w:sdt>
                        </w:p>
                        <w:p w14:paraId="20DC0011" w14:textId="6FE8309A" w:rsidR="00DC16F5" w:rsidRPr="00C7375F" w:rsidRDefault="00DC16F5" w:rsidP="007E687D">
                          <w:pPr>
                            <w:pStyle w:val="Brdtext"/>
                          </w:pPr>
                          <w:sdt>
                            <w:sdtPr>
                              <w:alias w:val="BilageEtikett"/>
                              <w:tag w:val="BilageEtikett"/>
                              <w:id w:val="1710675643"/>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865330546"/>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w3U+jwIAAJM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4&#10;hDMnLPXoUXUYVpTAOJWn9XFKqAdPOOw+Q0dt3t5HukxZdzrY9Kd8GOmp0JtdcckZk8monJTUMc4k&#10;6cpxeTbO1S/21j5E/KLAsiRUPFDzck3F+iYivYSgW0gKFsE09XVjTD4kwqhLE9haUKsN5jeSxR8o&#10;41hb8dPjk1F27CCZ956NS25UpswQLmXeZ5gl3BiVMMZ9U5pKlhN9JbaQUrld/IxOKE2h3mI44Pev&#10;eotxnwdZ5MjgcGdsGwchZ59nbF+y+se2ZLrHU8EP8k4idosuc+Vjbl26WkC9IWIE6CcrenndUPdu&#10;RMR7EWiUqOG0HvCOPtoAVR8GibMlhF+v3Sc8MZy0nLU0mhWPP1ciKM7MV0fcPysnkzTL+TA5+UhE&#10;YuFQszjUuJW9BKJESYvIyywmPJqtqAPYJ9oi8xSVVMJJil1x3IqX2C8M2kJSzecZRNPrBd64By+T&#10;61TmxM3H7kkEPxAYifq3sB1iMX3B4x6bLKOfr5C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zDdT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D076D52" w14:textId="4899F1DB" w:rsidR="00DC16F5" w:rsidRDefault="00DC16F5" w:rsidP="00664D04">
                    <w:pPr>
                      <w:pStyle w:val="Brdtext"/>
                      <w:jc w:val="left"/>
                    </w:pPr>
                    <w:sdt>
                      <w:sdtPr>
                        <w:alias w:val="NummerEtikett"/>
                        <w:tag w:val="NummerEtikett"/>
                        <w:id w:val="11064666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8849434"/>
                        <w:lock w:val="sdtContentLocked"/>
                        <w:dataBinding w:prefixMappings="xmlns:ns0='http://rkdhs/mallar/lagstiftning/Prop/Prop.xsd'" w:xpath="/ns0:dokumentvärden[1]/ns0:dokumentnummer[1]" w:storeItemID="{068625C3-B546-44A5-B525-B7CC092E5AD6}"/>
                        <w:text/>
                      </w:sdtPr>
                      <w:sdtContent>
                        <w:r>
                          <w:t>2019/20:149</w:t>
                        </w:r>
                      </w:sdtContent>
                    </w:sdt>
                  </w:p>
                  <w:p w14:paraId="20DC0011" w14:textId="6FE8309A" w:rsidR="00DC16F5" w:rsidRPr="00C7375F" w:rsidRDefault="00DC16F5" w:rsidP="007E687D">
                    <w:pPr>
                      <w:pStyle w:val="Brdtext"/>
                    </w:pPr>
                    <w:sdt>
                      <w:sdtPr>
                        <w:alias w:val="BilageEtikett"/>
                        <w:tag w:val="BilageEtikett"/>
                        <w:id w:val="1710675643"/>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865330546"/>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8B5D79" w14:textId="77777777" w:rsidR="00DC16F5" w:rsidRDefault="00DC16F5" w:rsidP="00EE1584">
    <w:pPr>
      <w:pStyle w:val="Brdtext"/>
    </w:pPr>
    <w:r>
      <w:rPr>
        <w:noProof/>
        <w:lang w:eastAsia="sv-SE"/>
      </w:rPr>
      <mc:AlternateContent>
        <mc:Choice Requires="wps">
          <w:drawing>
            <wp:anchor distT="0" distB="0" distL="0" distR="0" simplePos="0" relativeHeight="2516894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F1D23E" w14:textId="389B75D5" w:rsidR="00DC16F5" w:rsidRDefault="00DC16F5" w:rsidP="00A118D8">
                          <w:pPr>
                            <w:pStyle w:val="Brdtext"/>
                            <w:jc w:val="left"/>
                          </w:pPr>
                          <w:sdt>
                            <w:sdtPr>
                              <w:alias w:val="NummerEtikett"/>
                              <w:tag w:val="NummerEtikett"/>
                              <w:id w:val="-14728274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4385029"/>
                              <w:lock w:val="sdtContentLocked"/>
                              <w:dataBinding w:prefixMappings="xmlns:ns0='http://rkdhs/mallar/lagstiftning/Prop/Prop.xsd'" w:xpath="/ns0:dokumentvärden[1]/ns0:dokumentnummer[1]" w:storeItemID="{068625C3-B546-44A5-B525-B7CC092E5AD6}"/>
                              <w:text/>
                            </w:sdtPr>
                            <w:sdtContent>
                              <w:r>
                                <w:t>2019/20:149</w:t>
                              </w:r>
                            </w:sdtContent>
                          </w:sdt>
                        </w:p>
                        <w:p w14:paraId="43D474EA" w14:textId="45912CA1" w:rsidR="00DC16F5" w:rsidRPr="00C7375F" w:rsidRDefault="00DC16F5" w:rsidP="007E687D">
                          <w:pPr>
                            <w:pStyle w:val="Brdtext"/>
                          </w:pPr>
                          <w:sdt>
                            <w:sdtPr>
                              <w:alias w:val="BilageEtikett"/>
                              <w:tag w:val="BilageEtikett"/>
                              <w:id w:val="-1859420349"/>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073265160"/>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C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GE&#10;Mycs9ehRdRhWVMBxgqf1cUpWD57ssPsMHbV5ex/pMlXd6WDTn+phpCegNztwKRiTyamclNQxziTp&#10;ynF5Ns7oF3tvHyJ+UWBZEioeqHkZU7G+iUgvIdOtSUoWwTT1dWNMPiTCqEsT2FpQqw3mN5LHH1bG&#10;sbbip8cnoxzYQXLvIxuXwqhMmSFdqryvMEu4MSrZGPdNaYIsF/pKbiGlcrv82TpZaUr1FsfBfv+q&#10;tzj3dZBHzgwOd862cRBy9XnG9pDVP7aQ6d6eAD+oO4nYLbrMlY87Biyg3hAxAvSTFb28bqh7NyLi&#10;vQg0StRwWg94Rx9tgNCHQeJsCeHXa/fJnhhOWs5aGs2Kx58rERRn5qsj7p+Vk0ma5XyYnHwkIrFw&#10;qFkcatzKXgJRoqRF5GUWkz2aragD2CfaIvOUlVTCScpdcdyKl9gvDNpCUs3n2Yim1wu8cQ9eptAJ&#10;5sTNx+5JBD8QGIn6t7AdYjF9wePeNnlGP18h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EcYIh+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CF1D23E" w14:textId="389B75D5" w:rsidR="00DC16F5" w:rsidRDefault="00DC16F5" w:rsidP="00A118D8">
                    <w:pPr>
                      <w:pStyle w:val="Brdtext"/>
                      <w:jc w:val="left"/>
                    </w:pPr>
                    <w:sdt>
                      <w:sdtPr>
                        <w:alias w:val="NummerEtikett"/>
                        <w:tag w:val="NummerEtikett"/>
                        <w:id w:val="-14728274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4385029"/>
                        <w:lock w:val="sdtContentLocked"/>
                        <w:dataBinding w:prefixMappings="xmlns:ns0='http://rkdhs/mallar/lagstiftning/Prop/Prop.xsd'" w:xpath="/ns0:dokumentvärden[1]/ns0:dokumentnummer[1]" w:storeItemID="{068625C3-B546-44A5-B525-B7CC092E5AD6}"/>
                        <w:text/>
                      </w:sdtPr>
                      <w:sdtContent>
                        <w:r>
                          <w:t>2019/20:149</w:t>
                        </w:r>
                      </w:sdtContent>
                    </w:sdt>
                  </w:p>
                  <w:p w14:paraId="43D474EA" w14:textId="45912CA1" w:rsidR="00DC16F5" w:rsidRPr="00C7375F" w:rsidRDefault="00DC16F5" w:rsidP="007E687D">
                    <w:pPr>
                      <w:pStyle w:val="Brdtext"/>
                    </w:pPr>
                    <w:sdt>
                      <w:sdtPr>
                        <w:alias w:val="BilageEtikett"/>
                        <w:tag w:val="BilageEtikett"/>
                        <w:id w:val="-1859420349"/>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07326516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CC7A6F" w14:textId="77777777" w:rsidR="00DC16F5" w:rsidRDefault="00DC16F5"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4C10E1" w14:textId="1F8880BA" w:rsidR="00DC16F5" w:rsidRDefault="00DC16F5" w:rsidP="00664D04">
                          <w:pPr>
                            <w:pStyle w:val="Brdtext"/>
                            <w:jc w:val="left"/>
                          </w:pPr>
                          <w:sdt>
                            <w:sdtPr>
                              <w:alias w:val="NummerEtikett"/>
                              <w:tag w:val="NummerEtikett"/>
                              <w:id w:val="13485201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37239967"/>
                              <w:lock w:val="sdtContentLocked"/>
                              <w:dataBinding w:prefixMappings="xmlns:ns0='http://rkdhs/mallar/lagstiftning/Prop/Prop.xsd'" w:xpath="/ns0:dokumentvärden[1]/ns0:dokumentnummer[1]" w:storeItemID="{068625C3-B546-44A5-B525-B7CC092E5AD6}"/>
                              <w:text/>
                            </w:sdtPr>
                            <w:sdtContent>
                              <w:r>
                                <w:t>2019/20:149</w:t>
                              </w:r>
                            </w:sdtContent>
                          </w:sdt>
                        </w:p>
                        <w:p w14:paraId="585AA16F" w14:textId="04CABFC7" w:rsidR="00DC16F5" w:rsidRPr="00C7375F" w:rsidRDefault="00DC16F5" w:rsidP="007E687D">
                          <w:pPr>
                            <w:pStyle w:val="Brdtext"/>
                          </w:pPr>
                          <w:sdt>
                            <w:sdtPr>
                              <w:alias w:val="BilageEtikett"/>
                              <w:tag w:val="BilageEtikett"/>
                              <w:id w:val="1340047547"/>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325360417"/>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aOxPkAIAAJM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T27&#10;oMQwjT16FE1wWyxgFOGprZ+i1cqiXWi+QINt7u89XsaqG+l0/GM9BPUI9P4ALgYjPDrl4xw7RglH&#10;XT7KL0cJ/ezobZ0PXwVoEoWCOmxewpTtlj7gS9C0N4nJPKiqXFRKpUMkjLhRjuwYtlqF9Eb0+MNK&#10;GVIX9PxsMkyBDUT3NrIyMYxIlOnSxcrbCpMU9kpEG2W+C4mQpULfyM04F+aQP1lHK4mp3uPY2R9f&#10;9R7ntg70SJnBhIOzrgy4VH2asSNk5c8eMtnaI+AndUcxNOsmceVi0jNgDeUeieGgnSxv+aLC7i2Z&#10;Dw/M4Shhw3E9hHv8SAWIPnQSJRtwv9+6j/bIcNRSUuNoFtT/2jInKFHfDHL/Mh+P4yynw3hygUQi&#10;7lSzPtWYrb4BpESOi8jyJEb7oHpROtBPuEXmMSuqmOGYu6ChF29CuzBwC3ExnycjnF7LwtKsLI+h&#10;I8yRm4/NE3O2I3BA6t9B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8aOxP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34C10E1" w14:textId="1F8880BA" w:rsidR="00DC16F5" w:rsidRDefault="00DC16F5" w:rsidP="00664D04">
                    <w:pPr>
                      <w:pStyle w:val="Brdtext"/>
                      <w:jc w:val="left"/>
                    </w:pPr>
                    <w:sdt>
                      <w:sdtPr>
                        <w:alias w:val="NummerEtikett"/>
                        <w:tag w:val="NummerEtikett"/>
                        <w:id w:val="13485201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37239967"/>
                        <w:lock w:val="sdtContentLocked"/>
                        <w:dataBinding w:prefixMappings="xmlns:ns0='http://rkdhs/mallar/lagstiftning/Prop/Prop.xsd'" w:xpath="/ns0:dokumentvärden[1]/ns0:dokumentnummer[1]" w:storeItemID="{068625C3-B546-44A5-B525-B7CC092E5AD6}"/>
                        <w:text/>
                      </w:sdtPr>
                      <w:sdtContent>
                        <w:r>
                          <w:t>2019/20:149</w:t>
                        </w:r>
                      </w:sdtContent>
                    </w:sdt>
                  </w:p>
                  <w:p w14:paraId="585AA16F" w14:textId="04CABFC7" w:rsidR="00DC16F5" w:rsidRPr="00C7375F" w:rsidRDefault="00DC16F5" w:rsidP="007E687D">
                    <w:pPr>
                      <w:pStyle w:val="Brdtext"/>
                    </w:pPr>
                    <w:sdt>
                      <w:sdtPr>
                        <w:alias w:val="BilageEtikett"/>
                        <w:tag w:val="BilageEtikett"/>
                        <w:id w:val="1340047547"/>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325360417"/>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19FEA8" w14:textId="77777777" w:rsidR="00DC16F5" w:rsidRDefault="00DC16F5" w:rsidP="00EE1584">
    <w:pPr>
      <w:pStyle w:val="Brdtext"/>
    </w:pPr>
    <w:r>
      <w:rPr>
        <w:noProof/>
        <w:lang w:eastAsia="sv-SE"/>
      </w:rPr>
      <mc:AlternateContent>
        <mc:Choice Requires="wps">
          <w:drawing>
            <wp:anchor distT="0" distB="0" distL="0" distR="0" simplePos="0" relativeHeight="2516904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3049C9" w14:textId="0C18CDAF" w:rsidR="00DC16F5" w:rsidRDefault="00DC16F5" w:rsidP="00A118D8">
                          <w:pPr>
                            <w:pStyle w:val="Brdtext"/>
                            <w:jc w:val="left"/>
                          </w:pPr>
                          <w:sdt>
                            <w:sdtPr>
                              <w:alias w:val="NummerEtikett"/>
                              <w:tag w:val="NummerEtikett"/>
                              <w:id w:val="1860295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49436519"/>
                              <w:lock w:val="sdtContentLocked"/>
                              <w:dataBinding w:prefixMappings="xmlns:ns0='http://rkdhs/mallar/lagstiftning/Prop/Prop.xsd'" w:xpath="/ns0:dokumentvärden[1]/ns0:dokumentnummer[1]" w:storeItemID="{068625C3-B546-44A5-B525-B7CC092E5AD6}"/>
                              <w:text/>
                            </w:sdtPr>
                            <w:sdtContent>
                              <w:r>
                                <w:t>2019/20:149</w:t>
                              </w:r>
                            </w:sdtContent>
                          </w:sdt>
                        </w:p>
                        <w:p w14:paraId="697B0A50" w14:textId="2B79DA2D" w:rsidR="00DC16F5" w:rsidRPr="00C7375F" w:rsidRDefault="00DC16F5" w:rsidP="007E687D">
                          <w:pPr>
                            <w:pStyle w:val="Brdtext"/>
                          </w:pPr>
                          <w:sdt>
                            <w:sdtPr>
                              <w:alias w:val="BilageEtikett"/>
                              <w:tag w:val="BilageEtikett"/>
                              <w:id w:val="1619953539"/>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32801717"/>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0VUfkAIAAJMFAAAOAAAAZHJzL2Uyb0RvYy54bWysVN9v2jAQfp+0/8Hy+xoClK6IUDGqTpOq&#10;tlo79dk4NkSzfZ5tSNhf37OTAOv60mkvydn3y/fddze7arQiO+F8Baag+dmAEmE4lJVZF/TH082n&#10;z5T4wEzJFBhR0L3w9Gr+8cOstlMxhA2oUjiCQYyf1ragmxDsNMs83wjN/BlYYVApwWkW8OjWWelY&#10;jdG1yoaDwSSrwZXWARfe4+11q6TzFF9KwcO9lF4EogqKbwvp69J3Fb/ZfMama8fspuLdM9g/vEKz&#10;ymDSQ6hrFhjZuuqvULriDjzIcMZBZyBlxUWqAavJB6+qedwwK1ItCI63B5j8/wvL73YPjlRlQUcT&#10;SgzT2KMn0QS3xQJGEZ7a+ilaPVq0C80XaLDN/b3Hy1h1I52Of6yHoB6B3h/AxWCER6d8nGPHKOGo&#10;y4f55TChnx29rfPhqwBNolBQh81LmLLdrQ/4EjTtTWIyD6oqbyql0iESRiyVIzuGrVYhvRE9/rBS&#10;htQFnYzOBymwgejeRlYmhhGJMl26WHlbYZLCXoloo8x3IRGyVOgbuRnnwhzyJ+toJTHVexw7++Or&#10;3uPc1oEeKTOYcHDWlQGXqk8zdoSs/NlDJlt7BPyk7iiGZtUkrlxMegasoNwjMRy0k+Utv6mwe7fM&#10;hwfmcJSw4bgewj1+pAJEHzqJkg2432/dR3tkOGopqXE0C+p/bZkTlKhvBrl/mY/HcZbTYXx+gUQi&#10;7lSzOtWYrV4CUiLHRWR5EqN9UL0oHehn3CKLmBVVzHDMXdDQi8vQLgzcQlwsFskIp9eycGseLY+h&#10;I8yRm0/NM3O2I3BA6t9BP8Rs+orHrW309HaxDcjFRPIIdItq1wCc/MT9bkvF1XJ6TlbHXTp/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o0VUf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63049C9" w14:textId="0C18CDAF" w:rsidR="00DC16F5" w:rsidRDefault="00DC16F5" w:rsidP="00A118D8">
                    <w:pPr>
                      <w:pStyle w:val="Brdtext"/>
                      <w:jc w:val="left"/>
                    </w:pPr>
                    <w:sdt>
                      <w:sdtPr>
                        <w:alias w:val="NummerEtikett"/>
                        <w:tag w:val="NummerEtikett"/>
                        <w:id w:val="1860295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49436519"/>
                        <w:lock w:val="sdtContentLocked"/>
                        <w:dataBinding w:prefixMappings="xmlns:ns0='http://rkdhs/mallar/lagstiftning/Prop/Prop.xsd'" w:xpath="/ns0:dokumentvärden[1]/ns0:dokumentnummer[1]" w:storeItemID="{068625C3-B546-44A5-B525-B7CC092E5AD6}"/>
                        <w:text/>
                      </w:sdtPr>
                      <w:sdtContent>
                        <w:r>
                          <w:t>2019/20:149</w:t>
                        </w:r>
                      </w:sdtContent>
                    </w:sdt>
                  </w:p>
                  <w:p w14:paraId="697B0A50" w14:textId="2B79DA2D" w:rsidR="00DC16F5" w:rsidRPr="00C7375F" w:rsidRDefault="00DC16F5" w:rsidP="007E687D">
                    <w:pPr>
                      <w:pStyle w:val="Brdtext"/>
                    </w:pPr>
                    <w:sdt>
                      <w:sdtPr>
                        <w:alias w:val="BilageEtikett"/>
                        <w:tag w:val="BilageEtikett"/>
                        <w:id w:val="1619953539"/>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32801717"/>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33E57C" w14:textId="77777777" w:rsidR="00DC16F5" w:rsidRDefault="00DC16F5"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9A7AFB" w14:textId="0144119F" w:rsidR="00DC16F5" w:rsidRDefault="00DC16F5" w:rsidP="00664D04">
                          <w:pPr>
                            <w:pStyle w:val="Brdtext"/>
                            <w:jc w:val="left"/>
                          </w:pPr>
                          <w:sdt>
                            <w:sdtPr>
                              <w:alias w:val="NummerEtikett"/>
                              <w:tag w:val="NummerEtikett"/>
                              <w:id w:val="-14286493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4261712"/>
                              <w:lock w:val="sdtContentLocked"/>
                              <w:dataBinding w:prefixMappings="xmlns:ns0='http://rkdhs/mallar/lagstiftning/Prop/Prop.xsd'" w:xpath="/ns0:dokumentvärden[1]/ns0:dokumentnummer[1]" w:storeItemID="{068625C3-B546-44A5-B525-B7CC092E5AD6}"/>
                              <w:text/>
                            </w:sdtPr>
                            <w:sdtContent>
                              <w:r>
                                <w:t>2019/20:149</w:t>
                              </w:r>
                            </w:sdtContent>
                          </w:sdt>
                        </w:p>
                        <w:p w14:paraId="4F903ECE" w14:textId="5F452A39" w:rsidR="00DC16F5" w:rsidRPr="00C7375F" w:rsidRDefault="00DC16F5" w:rsidP="007E687D">
                          <w:pPr>
                            <w:pStyle w:val="Brdtext"/>
                          </w:pPr>
                          <w:sdt>
                            <w:sdtPr>
                              <w:alias w:val="BilageEtikett"/>
                              <w:tag w:val="BilageEtikett"/>
                              <w:id w:val="-67873123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2128577"/>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6WjujwIAAJMFAAAOAAAAZHJzL2Uyb0RvYy54bWysVE1v2zAMvQ/YfxB0Xx2nadcGdYqsRYcB&#10;xVqsHXpWZKkxJokapcTOfv0o2flY10uHXWxKfCRF8pEXl501bK0wNOAqXh6NOFNOQt2454p/f7z5&#10;cMZZiMLVwoBTFd+owC9n799dtH6qxrAEUytk5MSFaesrvozRT4siyKWyIhyBV46UGtCKSEd8LmoU&#10;LXm3phiPRqdFC1h7BKlCoNvrXsln2b/WSsY7rYOKzFSc3hbzF/N3kb7F7EJMn1H4ZSOHZ4h/eIUV&#10;jaOgO1fXIgq2wuYvV7aRCAF0PJJgC9C6kSrnQNmUoxfZPCyFVzkXKk7wuzKF/+dWfl3fI2vqih+f&#10;c+aEpR49qi7iihIYp/K0PkwJ9eAJF7tP0FGbt/eBLlPWnUab/pQPIz0VerMrLjljMhmVk5I6xpkk&#10;XTkuz8e5+sXe2mOInxVYloSKIzUv11Ssb0OklxB0C0nBApimvmmMyYdEGHVlkK0FtdrE/Eay+ANl&#10;HGsrfnp8MsqOHSTz3rNxyY3KlBnCpcz7DLMUN0YljHHflKaS5URfiS2kVG4XP6MTSlOotxgO+P2r&#10;3mLc50EWOTK4uDO2jQPM2ecZ25es/rEtme7xVPCDvJMYu0WXuXKWW5euFlBviBgI/WQFL28a6t6t&#10;CPFeII0SNZzWQ7yjjzZA1YdB4mwJ+Ou1+4QnhpOWs5ZGs+Lh50qg4sx8ccT983IySbOcD5OTj0Qk&#10;hoeaxaHGrewVECVKWkReZjHho9mKGsE+0RaZp6ikEk5S7IrHrXgV+4VBW0iq+TyDaHq9iLfuwcvk&#10;OpU5cfOxexLoBwJHov5X2A6xmL7gcY9NlsHPV5G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jpaO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49A7AFB" w14:textId="0144119F" w:rsidR="00DC16F5" w:rsidRDefault="00DC16F5" w:rsidP="00664D04">
                    <w:pPr>
                      <w:pStyle w:val="Brdtext"/>
                      <w:jc w:val="left"/>
                    </w:pPr>
                    <w:sdt>
                      <w:sdtPr>
                        <w:alias w:val="NummerEtikett"/>
                        <w:tag w:val="NummerEtikett"/>
                        <w:id w:val="-14286493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4261712"/>
                        <w:lock w:val="sdtContentLocked"/>
                        <w:dataBinding w:prefixMappings="xmlns:ns0='http://rkdhs/mallar/lagstiftning/Prop/Prop.xsd'" w:xpath="/ns0:dokumentvärden[1]/ns0:dokumentnummer[1]" w:storeItemID="{068625C3-B546-44A5-B525-B7CC092E5AD6}"/>
                        <w:text/>
                      </w:sdtPr>
                      <w:sdtContent>
                        <w:r>
                          <w:t>2019/20:149</w:t>
                        </w:r>
                      </w:sdtContent>
                    </w:sdt>
                  </w:p>
                  <w:p w14:paraId="4F903ECE" w14:textId="5F452A39" w:rsidR="00DC16F5" w:rsidRPr="00C7375F" w:rsidRDefault="00DC16F5" w:rsidP="007E687D">
                    <w:pPr>
                      <w:pStyle w:val="Brdtext"/>
                    </w:pPr>
                    <w:sdt>
                      <w:sdtPr>
                        <w:alias w:val="BilageEtikett"/>
                        <w:tag w:val="BilageEtikett"/>
                        <w:id w:val="-67873123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2128577"/>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AA33AC" w14:textId="77777777" w:rsidR="00DC16F5" w:rsidRDefault="00DC16F5" w:rsidP="00EE1584">
    <w:pPr>
      <w:pStyle w:val="Brdtext"/>
    </w:pPr>
    <w:r>
      <w:rPr>
        <w:noProof/>
        <w:lang w:eastAsia="sv-SE"/>
      </w:rPr>
      <mc:AlternateContent>
        <mc:Choice Requires="wps">
          <w:drawing>
            <wp:anchor distT="0" distB="0" distL="0" distR="0" simplePos="0" relativeHeight="2516915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7B512D" w14:textId="535D4312" w:rsidR="00DC16F5" w:rsidRDefault="00DC16F5" w:rsidP="00A118D8">
                          <w:pPr>
                            <w:pStyle w:val="Brdtext"/>
                            <w:jc w:val="left"/>
                          </w:pPr>
                          <w:sdt>
                            <w:sdtPr>
                              <w:alias w:val="NummerEtikett"/>
                              <w:tag w:val="NummerEtikett"/>
                              <w:id w:val="-2718687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8482301"/>
                              <w:lock w:val="sdtContentLocked"/>
                              <w:dataBinding w:prefixMappings="xmlns:ns0='http://rkdhs/mallar/lagstiftning/Prop/Prop.xsd'" w:xpath="/ns0:dokumentvärden[1]/ns0:dokumentnummer[1]" w:storeItemID="{068625C3-B546-44A5-B525-B7CC092E5AD6}"/>
                              <w:text/>
                            </w:sdtPr>
                            <w:sdtContent>
                              <w:r>
                                <w:t>2019/20:149</w:t>
                              </w:r>
                            </w:sdtContent>
                          </w:sdt>
                        </w:p>
                        <w:p w14:paraId="256FCEAC" w14:textId="0BA796B3" w:rsidR="00DC16F5" w:rsidRPr="00C7375F" w:rsidRDefault="00DC16F5" w:rsidP="007E687D">
                          <w:pPr>
                            <w:pStyle w:val="Brdtext"/>
                          </w:pPr>
                          <w:sdt>
                            <w:sdtPr>
                              <w:alias w:val="BilageEtikett"/>
                              <w:tag w:val="BilageEtikett"/>
                              <w:id w:val="-1699698201"/>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645538093"/>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Mj/PjgIAAJM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x&#10;OmWYRo8eRRf9CgUcJ3haF6awenCwi90n26HN2/uAy1R1J71Of9RDoAfQmx24CEZ4cionJTpGCYeu&#10;HJfn44x+sfd2PsTPwmqShIp6NC9jyta3IeIlMN2apGTBqqa+aZTKh0QYcaU8WTO0WsX8Rnj8YaUM&#10;aSt6enwyyoGNTe59ZGVSGJEpM6RLlfcVZilulEg2ynwTEpDlQl/JzTgXZpc/WycriVRvcRzs9696&#10;i3NfBzxyZmvizlk3xvpcfZ6xPWT1jy1ksrcH4Ad1JzF2iy5z5WzHgIWtNyCGt/1kBcdvGnTvloV4&#10;zzxGCQ3Heoh3+Ehlgb4dJEqW1v967T7Zg+HQUtJiNCsafq6YF5SoLwbcPy8nkzTL+TA5+QgiEX+o&#10;WRxqzEpfWVCixCJyPIvJPqqtKL3VT9gi85QVKmY4clc0bsWr2C8MbCEu5vNshOl1LN6aB8dT6ARz&#10;4uZj98S8GwgcQf2vdjvEbPqCx71t8gxuvorgYiZ5ArpHdWgAJj9zf9hSabUcnrPV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QzI/z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A7B512D" w14:textId="535D4312" w:rsidR="00DC16F5" w:rsidRDefault="00DC16F5" w:rsidP="00A118D8">
                    <w:pPr>
                      <w:pStyle w:val="Brdtext"/>
                      <w:jc w:val="left"/>
                    </w:pPr>
                    <w:sdt>
                      <w:sdtPr>
                        <w:alias w:val="NummerEtikett"/>
                        <w:tag w:val="NummerEtikett"/>
                        <w:id w:val="-2718687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8482301"/>
                        <w:lock w:val="sdtContentLocked"/>
                        <w:dataBinding w:prefixMappings="xmlns:ns0='http://rkdhs/mallar/lagstiftning/Prop/Prop.xsd'" w:xpath="/ns0:dokumentvärden[1]/ns0:dokumentnummer[1]" w:storeItemID="{068625C3-B546-44A5-B525-B7CC092E5AD6}"/>
                        <w:text/>
                      </w:sdtPr>
                      <w:sdtContent>
                        <w:r>
                          <w:t>2019/20:149</w:t>
                        </w:r>
                      </w:sdtContent>
                    </w:sdt>
                  </w:p>
                  <w:p w14:paraId="256FCEAC" w14:textId="0BA796B3" w:rsidR="00DC16F5" w:rsidRPr="00C7375F" w:rsidRDefault="00DC16F5" w:rsidP="007E687D">
                    <w:pPr>
                      <w:pStyle w:val="Brdtext"/>
                    </w:pPr>
                    <w:sdt>
                      <w:sdtPr>
                        <w:alias w:val="BilageEtikett"/>
                        <w:tag w:val="BilageEtikett"/>
                        <w:id w:val="-1699698201"/>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645538093"/>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F4AAD0" w14:textId="77777777" w:rsidR="00DC16F5" w:rsidRDefault="00DC16F5"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108524" w14:textId="0C6BC8AB" w:rsidR="00DC16F5" w:rsidRDefault="00DC16F5" w:rsidP="00664D04">
                          <w:pPr>
                            <w:pStyle w:val="Brdtext"/>
                            <w:jc w:val="left"/>
                          </w:pPr>
                          <w:sdt>
                            <w:sdtPr>
                              <w:alias w:val="NummerEtikett"/>
                              <w:tag w:val="NummerEtikett"/>
                              <w:id w:val="13694901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1351161"/>
                              <w:lock w:val="sdtContentLocked"/>
                              <w:dataBinding w:prefixMappings="xmlns:ns0='http://rkdhs/mallar/lagstiftning/Prop/Prop.xsd'" w:xpath="/ns0:dokumentvärden[1]/ns0:dokumentnummer[1]" w:storeItemID="{068625C3-B546-44A5-B525-B7CC092E5AD6}"/>
                              <w:text/>
                            </w:sdtPr>
                            <w:sdtContent>
                              <w:r>
                                <w:t>2019/20:149</w:t>
                              </w:r>
                            </w:sdtContent>
                          </w:sdt>
                        </w:p>
                        <w:p w14:paraId="1355C342" w14:textId="5C9DDAE4" w:rsidR="00DC16F5" w:rsidRPr="00C7375F" w:rsidRDefault="00DC16F5" w:rsidP="007E687D">
                          <w:pPr>
                            <w:pStyle w:val="Brdtext"/>
                          </w:pPr>
                          <w:sdt>
                            <w:sdtPr>
                              <w:alias w:val="BilageEtikett"/>
                              <w:tag w:val="BilageEtikett"/>
                              <w:id w:val="-1201628878"/>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15933450"/>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A8OVkAIAAJMFAAAOAAAAZHJzL2Uyb0RvYy54bWysVFFv2yAQfp+0/4B4Xx1naddGcaqsVadJ&#10;VVutnfpMMCTWMDAgsbNfvw9sJ1nXl057sYH77o777jtml22tyFY4Xxld0PxkRInQ3JSVXhX0+9PN&#10;h3NKfGC6ZMpoUdCd8PRy/v7drLFTMTZro0rhCIJoP21sQdch2GmWeb4WNfMnxgoNozSuZgFbt8pK&#10;xxpEr1U2Ho3Ossa40jrDhfc4ve6MdJ7iSyl4uJfSi0BUQXG3kL4ufZfxm81nbLpyzK4r3l+D/cMt&#10;alZpJN2HumaBkY2r/gpVV9wZb2Q44abOjJQVF6kGVJOPXlTzuGZWpFpAjrd7mvz/C8vvtg+OVGVB&#10;JzklmtXo0ZNog9uggHGkp7F+CtSjBS60n02LNg/nHoex6la6Ov5RD4EdRO/25CIY4dEpn+ToGCUc&#10;tnycX4wT+9nB2zofvghTk7goqEPzEqdse+sDbgLoAInJvFFVeVMplTZRMOJKObJlaLUK6Y7w+AOl&#10;NGkKevbxdJQCaxPdu8hKxzAiSaZPFyvvKkyrsFMiYpT+JiQoS4W+kptxLvQ+f0JHlESqtzj2+MOt&#10;3uLc1QGPlNnosHeuK21cqj7N2IGy8sdAmezwIPyo7rgM7bJNWjk/HRSwNOUOwnCmmyxv+U2F7t0y&#10;Hx6Ywyih4Xgewj0+Uhmwb/oVJWvjfr12HvFQOKyUNBjNgvqfG+YEJeqrhvYv8skkznLaTE4/QUjE&#10;HVuWxxa9qa8MJAF543ZpGfFBDUvpTP2MV2QRs8LENEfugoZheRW6BwOvEBeLRQJhei0Lt/rR8hg6&#10;0hy1+dQ+M2d7AQdI/84MQ8y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JA8O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4108524" w14:textId="0C6BC8AB" w:rsidR="00DC16F5" w:rsidRDefault="00DC16F5" w:rsidP="00664D04">
                    <w:pPr>
                      <w:pStyle w:val="Brdtext"/>
                      <w:jc w:val="left"/>
                    </w:pPr>
                    <w:sdt>
                      <w:sdtPr>
                        <w:alias w:val="NummerEtikett"/>
                        <w:tag w:val="NummerEtikett"/>
                        <w:id w:val="13694901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1351161"/>
                        <w:lock w:val="sdtContentLocked"/>
                        <w:dataBinding w:prefixMappings="xmlns:ns0='http://rkdhs/mallar/lagstiftning/Prop/Prop.xsd'" w:xpath="/ns0:dokumentvärden[1]/ns0:dokumentnummer[1]" w:storeItemID="{068625C3-B546-44A5-B525-B7CC092E5AD6}"/>
                        <w:text/>
                      </w:sdtPr>
                      <w:sdtContent>
                        <w:r>
                          <w:t>2019/20:149</w:t>
                        </w:r>
                      </w:sdtContent>
                    </w:sdt>
                  </w:p>
                  <w:p w14:paraId="1355C342" w14:textId="5C9DDAE4" w:rsidR="00DC16F5" w:rsidRPr="00C7375F" w:rsidRDefault="00DC16F5" w:rsidP="007E687D">
                    <w:pPr>
                      <w:pStyle w:val="Brdtext"/>
                    </w:pPr>
                    <w:sdt>
                      <w:sdtPr>
                        <w:alias w:val="BilageEtikett"/>
                        <w:tag w:val="BilageEtikett"/>
                        <w:id w:val="-1201628878"/>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1593345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5DBDDA" w14:textId="77777777" w:rsidR="00DC16F5" w:rsidRDefault="00DC16F5" w:rsidP="00EE1584">
    <w:pPr>
      <w:pStyle w:val="Brdtext"/>
    </w:pPr>
    <w:r>
      <w:rPr>
        <w:noProof/>
        <w:lang w:eastAsia="sv-SE"/>
      </w:rPr>
      <mc:AlternateContent>
        <mc:Choice Requires="wps">
          <w:drawing>
            <wp:anchor distT="0" distB="0" distL="0" distR="0" simplePos="0" relativeHeight="2516925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25BC41" w14:textId="341CE915" w:rsidR="00DC16F5" w:rsidRDefault="00DC16F5" w:rsidP="00A118D8">
                          <w:pPr>
                            <w:pStyle w:val="Brdtext"/>
                            <w:jc w:val="left"/>
                          </w:pPr>
                          <w:sdt>
                            <w:sdtPr>
                              <w:alias w:val="NummerEtikett"/>
                              <w:tag w:val="NummerEtikett"/>
                              <w:id w:val="12062944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4489313"/>
                              <w:lock w:val="sdtContentLocked"/>
                              <w:dataBinding w:prefixMappings="xmlns:ns0='http://rkdhs/mallar/lagstiftning/Prop/Prop.xsd'" w:xpath="/ns0:dokumentvärden[1]/ns0:dokumentnummer[1]" w:storeItemID="{068625C3-B546-44A5-B525-B7CC092E5AD6}"/>
                              <w:text/>
                            </w:sdtPr>
                            <w:sdtContent>
                              <w:r>
                                <w:t>2019/20:149</w:t>
                              </w:r>
                            </w:sdtContent>
                          </w:sdt>
                        </w:p>
                        <w:p w14:paraId="44D259F1" w14:textId="69B754D4" w:rsidR="00DC16F5" w:rsidRPr="00C7375F" w:rsidRDefault="00DC16F5" w:rsidP="007E687D">
                          <w:pPr>
                            <w:pStyle w:val="Brdtext"/>
                          </w:pPr>
                          <w:sdt>
                            <w:sdtPr>
                              <w:alias w:val="BilageEtikett"/>
                              <w:tag w:val="BilageEtikett"/>
                              <w:id w:val="-144900373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111957260"/>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nrFjwIAAJMFAAAOAAAAZHJzL2Uyb0RvYy54bWysVFFP2zAQfp+0/2D5faQphUFFijoQ0yQE&#10;aGXi2XVsGs3xefa1SffrOTtJ2zFemPaS2L7v7nzffb6Ly7Y2bKN8qMAWPD8acaashLKyzwX/8Xjz&#10;6YyzgMKWwoBVBd+qwC9nHz9cNG6qxrACUyrPKIgN08YVfIXoplkW5ErVIhyBU5aMGnwtkLb+OSu9&#10;aCh6bbLxaHSaNeBL50GqEOj0ujPyWYqvtZJ4r3VQyEzB6W6Yvj59l/GbzS7E9NkLt6pkfw3xD7eo&#10;RWUp6S7UtUDB1r76K1RdSQ8BNB5JqDPQupIq1UDV5KNX1SxWwqlUC5ET3I6m8P/CyrvNg2dVWfAJ&#10;0WNFTT16VC36NRVwHOlpXJgSauEIh+0XaKnNw3mgw1h1q30d/1QPIztF2u7IpWBMRqd8klPHOJNk&#10;y8f5+Tixn+29nQ/4VUHN4qLgnpqXOBWb24B0E4IOkJgsgKnKm8qYtImCUVfGs42gVhtMdySPP1DG&#10;sqbgp8cnoxTYQnTvIhsbw6gkmT5drLyrMK1wa1TEGPtdaaIsFfpGbiGlsrv8CR1RmlK9x7HH72/1&#10;HueuDvJImcHizrmuLPhUfXpje8rKnwNlusMT4Qd1xyW2yzZp5ex0UMASyi0Jw0P3soKTNxV171YE&#10;fBCenhI1nMYD3tNHGyD2oV9xtgL/+63ziCeFk5Wzhp5mwcOvtfCKM/PNkvbP80kUK6bN5OQzCYn5&#10;Q8vy0GLX9RWQJHIaRE6mZcSjGZbaQ/1EU2Qes5JJWEm5C47D8gq7gUFTSKr5PIHo9TqBt3bhZAwd&#10;aY7afGyfhHe9gJGkfwfDIxbTVzrusNEzuPkaSYtJ5JHojtW+AfTyk/b7KRVHy+E+ofazdPYC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J26es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F25BC41" w14:textId="341CE915" w:rsidR="00DC16F5" w:rsidRDefault="00DC16F5" w:rsidP="00A118D8">
                    <w:pPr>
                      <w:pStyle w:val="Brdtext"/>
                      <w:jc w:val="left"/>
                    </w:pPr>
                    <w:sdt>
                      <w:sdtPr>
                        <w:alias w:val="NummerEtikett"/>
                        <w:tag w:val="NummerEtikett"/>
                        <w:id w:val="12062944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4489313"/>
                        <w:lock w:val="sdtContentLocked"/>
                        <w:dataBinding w:prefixMappings="xmlns:ns0='http://rkdhs/mallar/lagstiftning/Prop/Prop.xsd'" w:xpath="/ns0:dokumentvärden[1]/ns0:dokumentnummer[1]" w:storeItemID="{068625C3-B546-44A5-B525-B7CC092E5AD6}"/>
                        <w:text/>
                      </w:sdtPr>
                      <w:sdtContent>
                        <w:r>
                          <w:t>2019/20:149</w:t>
                        </w:r>
                      </w:sdtContent>
                    </w:sdt>
                  </w:p>
                  <w:p w14:paraId="44D259F1" w14:textId="69B754D4" w:rsidR="00DC16F5" w:rsidRPr="00C7375F" w:rsidRDefault="00DC16F5" w:rsidP="007E687D">
                    <w:pPr>
                      <w:pStyle w:val="Brdtext"/>
                    </w:pPr>
                    <w:sdt>
                      <w:sdtPr>
                        <w:alias w:val="BilageEtikett"/>
                        <w:tag w:val="BilageEtikett"/>
                        <w:id w:val="-144900373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11195726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1958F7" w14:textId="77777777" w:rsidR="00DC16F5" w:rsidRDefault="00DC16F5"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543879" w14:textId="67BA35B2" w:rsidR="00DC16F5" w:rsidRDefault="00DC16F5" w:rsidP="00664D04">
                          <w:pPr>
                            <w:pStyle w:val="Brdtext"/>
                            <w:jc w:val="left"/>
                          </w:pPr>
                          <w:sdt>
                            <w:sdtPr>
                              <w:alias w:val="NummerEtikett"/>
                              <w:tag w:val="NummerEtikett"/>
                              <w:id w:val="-9386692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4010852"/>
                              <w:lock w:val="sdtContentLocked"/>
                              <w:dataBinding w:prefixMappings="xmlns:ns0='http://rkdhs/mallar/lagstiftning/Prop/Prop.xsd'" w:xpath="/ns0:dokumentvärden[1]/ns0:dokumentnummer[1]" w:storeItemID="{068625C3-B546-44A5-B525-B7CC092E5AD6}"/>
                              <w:text/>
                            </w:sdtPr>
                            <w:sdtContent>
                              <w:r>
                                <w:t>2019/20:149</w:t>
                              </w:r>
                            </w:sdtContent>
                          </w:sdt>
                        </w:p>
                        <w:p w14:paraId="6288AB00" w14:textId="0F129224" w:rsidR="00DC16F5" w:rsidRPr="00C7375F" w:rsidRDefault="00DC16F5" w:rsidP="007E687D">
                          <w:pPr>
                            <w:pStyle w:val="Brdtext"/>
                          </w:pPr>
                          <w:sdt>
                            <w:sdtPr>
                              <w:alias w:val="BilageEtikett"/>
                              <w:tag w:val="BilageEtikett"/>
                              <w:id w:val="1613325229"/>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280298250"/>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zUk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k+O&#10;OXPCUo8eVRdxRQmMU3laH6aEevCEi91n6KjN2/tAlynrTqNNf8qHkZ4KvdkVl5wxmYzKSUkd40yS&#10;rhyXZ+Nc/WJv7THELwosS0LFkZqXayrWNyHSSwi6haRgAUxTXzfG5EMijLo0yNaCWm1ifiNZ/IEy&#10;jrUVPz0+GWXHDpJ579m45EZlygzhUuZ9hlmKG6MSxrhvSlPJcqKvxBZSKreLn9EJpSnUWwwH/P5V&#10;bzHu8yCLHBlc3BnbxgHm7POM7UtW/9iWTPd4KvhB3kmM3aLLXDnLrUtXC6g3RAyEfrKCl9cNde9G&#10;hHgvkEaJGk7rId7RRxug6sMgcbYE/PXafcITw0nLWUujWfHwcyVQcWa+OuL+WTmZpFnOh8nJRyIS&#10;w0PN4lDjVvYSiBIlLSIvs5jw0WxFjWCfaIvMU1RSCScpdsXjVryM/cKgLSTVfJ5BNL1exBv34GVy&#10;ncqcuPnYPQn0A4EjUf8WtkMspi943GOTZfDzVS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aLNSS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2543879" w14:textId="67BA35B2" w:rsidR="00DC16F5" w:rsidRDefault="00DC16F5" w:rsidP="00664D04">
                    <w:pPr>
                      <w:pStyle w:val="Brdtext"/>
                      <w:jc w:val="left"/>
                    </w:pPr>
                    <w:sdt>
                      <w:sdtPr>
                        <w:alias w:val="NummerEtikett"/>
                        <w:tag w:val="NummerEtikett"/>
                        <w:id w:val="-9386692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4010852"/>
                        <w:lock w:val="sdtContentLocked"/>
                        <w:dataBinding w:prefixMappings="xmlns:ns0='http://rkdhs/mallar/lagstiftning/Prop/Prop.xsd'" w:xpath="/ns0:dokumentvärden[1]/ns0:dokumentnummer[1]" w:storeItemID="{068625C3-B546-44A5-B525-B7CC092E5AD6}"/>
                        <w:text/>
                      </w:sdtPr>
                      <w:sdtContent>
                        <w:r>
                          <w:t>2019/20:149</w:t>
                        </w:r>
                      </w:sdtContent>
                    </w:sdt>
                  </w:p>
                  <w:p w14:paraId="6288AB00" w14:textId="0F129224" w:rsidR="00DC16F5" w:rsidRPr="00C7375F" w:rsidRDefault="00DC16F5" w:rsidP="007E687D">
                    <w:pPr>
                      <w:pStyle w:val="Brdtext"/>
                    </w:pPr>
                    <w:sdt>
                      <w:sdtPr>
                        <w:alias w:val="BilageEtikett"/>
                        <w:tag w:val="BilageEtikett"/>
                        <w:id w:val="1613325229"/>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28029825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8FBE58" w14:textId="77777777" w:rsidR="00DC16F5" w:rsidRDefault="00DC16F5" w:rsidP="00EE1584">
    <w:pPr>
      <w:pStyle w:val="Brdtext"/>
    </w:pPr>
    <w:r>
      <w:rPr>
        <w:noProof/>
        <w:lang w:eastAsia="sv-SE"/>
      </w:rPr>
      <mc:AlternateContent>
        <mc:Choice Requires="wps">
          <w:drawing>
            <wp:anchor distT="0" distB="0" distL="0" distR="0" simplePos="0" relativeHeight="2516935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AA3CA8" w14:textId="513AB1E8" w:rsidR="00DC16F5" w:rsidRDefault="00DC16F5" w:rsidP="00A118D8">
                          <w:pPr>
                            <w:pStyle w:val="Brdtext"/>
                            <w:jc w:val="left"/>
                          </w:pPr>
                          <w:sdt>
                            <w:sdtPr>
                              <w:alias w:val="NummerEtikett"/>
                              <w:tag w:val="NummerEtikett"/>
                              <w:id w:val="-370501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60285480"/>
                              <w:lock w:val="sdtContentLocked"/>
                              <w:dataBinding w:prefixMappings="xmlns:ns0='http://rkdhs/mallar/lagstiftning/Prop/Prop.xsd'" w:xpath="/ns0:dokumentvärden[1]/ns0:dokumentnummer[1]" w:storeItemID="{068625C3-B546-44A5-B525-B7CC092E5AD6}"/>
                              <w:text/>
                            </w:sdtPr>
                            <w:sdtContent>
                              <w:r>
                                <w:t>2019/20:149</w:t>
                              </w:r>
                            </w:sdtContent>
                          </w:sdt>
                        </w:p>
                        <w:p w14:paraId="3F2B5126" w14:textId="0876027B" w:rsidR="00DC16F5" w:rsidRPr="00C7375F" w:rsidRDefault="00DC16F5" w:rsidP="007E687D">
                          <w:pPr>
                            <w:pStyle w:val="Brdtext"/>
                          </w:pPr>
                          <w:sdt>
                            <w:sdtPr>
                              <w:alias w:val="BilageEtikett"/>
                              <w:tag w:val="BilageEtikett"/>
                              <w:id w:val="-139891828"/>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845672985"/>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G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GTM&#10;mROWevSoOgwrKuA4wdP6OCWrB0922H2Gjtq8vY90marudLDpT/Uw0hPQmx24FIzJ5FROSuoYZ5J0&#10;5bg8G2f0i723DxG/KLAsCRUP1LyMqVjfRKSXkOnWJCWLYJr6ujEmHxJh1KUJbC2o1QbzG8njDyvj&#10;WFvx0+OTUQ7sILn3kY1LYVSmzJAuVd5XmCXcGJVsjPumNEGWC30lt5BSuV3+bJ2sNKV6i+Ngv3/V&#10;W5z7OsgjZwaHO2fbOAi5+jxje8jqH1vIdG9PgB/UnUTsFl3myt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1QYg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5AA3CA8" w14:textId="513AB1E8" w:rsidR="00DC16F5" w:rsidRDefault="00DC16F5" w:rsidP="00A118D8">
                    <w:pPr>
                      <w:pStyle w:val="Brdtext"/>
                      <w:jc w:val="left"/>
                    </w:pPr>
                    <w:sdt>
                      <w:sdtPr>
                        <w:alias w:val="NummerEtikett"/>
                        <w:tag w:val="NummerEtikett"/>
                        <w:id w:val="-370501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60285480"/>
                        <w:lock w:val="sdtContentLocked"/>
                        <w:dataBinding w:prefixMappings="xmlns:ns0='http://rkdhs/mallar/lagstiftning/Prop/Prop.xsd'" w:xpath="/ns0:dokumentvärden[1]/ns0:dokumentnummer[1]" w:storeItemID="{068625C3-B546-44A5-B525-B7CC092E5AD6}"/>
                        <w:text/>
                      </w:sdtPr>
                      <w:sdtContent>
                        <w:r>
                          <w:t>2019/20:149</w:t>
                        </w:r>
                      </w:sdtContent>
                    </w:sdt>
                  </w:p>
                  <w:p w14:paraId="3F2B5126" w14:textId="0876027B" w:rsidR="00DC16F5" w:rsidRPr="00C7375F" w:rsidRDefault="00DC16F5" w:rsidP="007E687D">
                    <w:pPr>
                      <w:pStyle w:val="Brdtext"/>
                    </w:pPr>
                    <w:sdt>
                      <w:sdtPr>
                        <w:alias w:val="BilageEtikett"/>
                        <w:tag w:val="BilageEtikett"/>
                        <w:id w:val="-139891828"/>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845672985"/>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100168" w14:textId="77777777" w:rsidR="00DC16F5" w:rsidRDefault="00DC16F5"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9F4AB5" w14:textId="3862CC9F" w:rsidR="00DC16F5" w:rsidRDefault="00DC16F5" w:rsidP="00664D04">
                          <w:pPr>
                            <w:pStyle w:val="Brdtext"/>
                            <w:jc w:val="left"/>
                          </w:pPr>
                          <w:sdt>
                            <w:sdtPr>
                              <w:alias w:val="NummerEtikett"/>
                              <w:tag w:val="NummerEtikett"/>
                              <w:id w:val="-18117747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5605964"/>
                              <w:lock w:val="sdtContentLocked"/>
                              <w:dataBinding w:prefixMappings="xmlns:ns0='http://rkdhs/mallar/lagstiftning/Prop/Prop.xsd'" w:xpath="/ns0:dokumentvärden[1]/ns0:dokumentnummer[1]" w:storeItemID="{068625C3-B546-44A5-B525-B7CC092E5AD6}"/>
                              <w:text/>
                            </w:sdtPr>
                            <w:sdtContent>
                              <w:r>
                                <w:t>2019/20:149</w:t>
                              </w:r>
                            </w:sdtContent>
                          </w:sdt>
                        </w:p>
                        <w:p w14:paraId="7454A460" w14:textId="6A40E15B" w:rsidR="00DC16F5" w:rsidRPr="00C7375F" w:rsidRDefault="00DC16F5" w:rsidP="007E687D">
                          <w:pPr>
                            <w:pStyle w:val="Brdtext"/>
                          </w:pPr>
                          <w:sdt>
                            <w:sdtPr>
                              <w:alias w:val="BilageEtikett"/>
                              <w:tag w:val="BilageEtikett"/>
                              <w:id w:val="-59740108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374894141"/>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mLnb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oa&#10;U2KYxh6tRRPcDgsYRnhq66dotbJoF5ov0GCb+3uPl7HqRjod/1gPQT0CfTiCi8EIj075KMeOUcJR&#10;lw/zyTChn528rfPhqwBNolBQh81LmLL90gd8CZr2JjGZB1WVi0qpdIiEETfKkT3DVquQ3ogef1gp&#10;Q+qCXn4cD1JgA9G9jaxMDCMSZbp0sfK2wiSFgxLRRpnvQiJkqdBXcjPOhTnmT9bRSmKqtzh29qdX&#10;vcW5rQM9UmYw4eisKwMuVZ9m7ARZ+bOHTLb2CPhZ3VEMzaZJXJmM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0mLn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09F4AB5" w14:textId="3862CC9F" w:rsidR="00DC16F5" w:rsidRDefault="00DC16F5" w:rsidP="00664D04">
                    <w:pPr>
                      <w:pStyle w:val="Brdtext"/>
                      <w:jc w:val="left"/>
                    </w:pPr>
                    <w:sdt>
                      <w:sdtPr>
                        <w:alias w:val="NummerEtikett"/>
                        <w:tag w:val="NummerEtikett"/>
                        <w:id w:val="-18117747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5605964"/>
                        <w:lock w:val="sdtContentLocked"/>
                        <w:dataBinding w:prefixMappings="xmlns:ns0='http://rkdhs/mallar/lagstiftning/Prop/Prop.xsd'" w:xpath="/ns0:dokumentvärden[1]/ns0:dokumentnummer[1]" w:storeItemID="{068625C3-B546-44A5-B525-B7CC092E5AD6}"/>
                        <w:text/>
                      </w:sdtPr>
                      <w:sdtContent>
                        <w:r>
                          <w:t>2019/20:149</w:t>
                        </w:r>
                      </w:sdtContent>
                    </w:sdt>
                  </w:p>
                  <w:p w14:paraId="7454A460" w14:textId="6A40E15B" w:rsidR="00DC16F5" w:rsidRPr="00C7375F" w:rsidRDefault="00DC16F5" w:rsidP="007E687D">
                    <w:pPr>
                      <w:pStyle w:val="Brdtext"/>
                    </w:pPr>
                    <w:sdt>
                      <w:sdtPr>
                        <w:alias w:val="BilageEtikett"/>
                        <w:tag w:val="BilageEtikett"/>
                        <w:id w:val="-59740108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374894141"/>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18D867" w14:textId="77777777" w:rsidR="00DC16F5" w:rsidRDefault="00DC16F5" w:rsidP="00EE1584">
    <w:pPr>
      <w:pStyle w:val="Brdtext"/>
    </w:pPr>
    <w:r>
      <w:rPr>
        <w:noProof/>
        <w:lang w:eastAsia="sv-SE"/>
      </w:rPr>
      <mc:AlternateContent>
        <mc:Choice Requires="wps">
          <w:drawing>
            <wp:anchor distT="0" distB="0" distL="0" distR="0" simplePos="0" relativeHeight="2516945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AC92E8" w14:textId="54C899CE" w:rsidR="00DC16F5" w:rsidRDefault="00DC16F5" w:rsidP="00A118D8">
                          <w:pPr>
                            <w:pStyle w:val="Brdtext"/>
                            <w:jc w:val="left"/>
                          </w:pPr>
                          <w:sdt>
                            <w:sdtPr>
                              <w:alias w:val="NummerEtikett"/>
                              <w:tag w:val="NummerEtikett"/>
                              <w:id w:val="-2165112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1325737"/>
                              <w:lock w:val="sdtContentLocked"/>
                              <w:dataBinding w:prefixMappings="xmlns:ns0='http://rkdhs/mallar/lagstiftning/Prop/Prop.xsd'" w:xpath="/ns0:dokumentvärden[1]/ns0:dokumentnummer[1]" w:storeItemID="{068625C3-B546-44A5-B525-B7CC092E5AD6}"/>
                              <w:text/>
                            </w:sdtPr>
                            <w:sdtContent>
                              <w:r>
                                <w:t>2019/20:149</w:t>
                              </w:r>
                            </w:sdtContent>
                          </w:sdt>
                        </w:p>
                        <w:p w14:paraId="6E89533B" w14:textId="643B2D9B" w:rsidR="00DC16F5" w:rsidRPr="00C7375F" w:rsidRDefault="00DC16F5" w:rsidP="007E687D">
                          <w:pPr>
                            <w:pStyle w:val="Brdtext"/>
                          </w:pPr>
                          <w:sdt>
                            <w:sdtPr>
                              <w:alias w:val="BilageEtikett"/>
                              <w:tag w:val="BilageEtikett"/>
                              <w:id w:val="1251313827"/>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652418448"/>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QCL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gIQCL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AAC92E8" w14:textId="54C899CE" w:rsidR="00DC16F5" w:rsidRDefault="00DC16F5" w:rsidP="00A118D8">
                    <w:pPr>
                      <w:pStyle w:val="Brdtext"/>
                      <w:jc w:val="left"/>
                    </w:pPr>
                    <w:sdt>
                      <w:sdtPr>
                        <w:alias w:val="NummerEtikett"/>
                        <w:tag w:val="NummerEtikett"/>
                        <w:id w:val="-2165112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1325737"/>
                        <w:lock w:val="sdtContentLocked"/>
                        <w:dataBinding w:prefixMappings="xmlns:ns0='http://rkdhs/mallar/lagstiftning/Prop/Prop.xsd'" w:xpath="/ns0:dokumentvärden[1]/ns0:dokumentnummer[1]" w:storeItemID="{068625C3-B546-44A5-B525-B7CC092E5AD6}"/>
                        <w:text/>
                      </w:sdtPr>
                      <w:sdtContent>
                        <w:r>
                          <w:t>2019/20:149</w:t>
                        </w:r>
                      </w:sdtContent>
                    </w:sdt>
                  </w:p>
                  <w:p w14:paraId="6E89533B" w14:textId="643B2D9B" w:rsidR="00DC16F5" w:rsidRPr="00C7375F" w:rsidRDefault="00DC16F5" w:rsidP="007E687D">
                    <w:pPr>
                      <w:pStyle w:val="Brdtext"/>
                    </w:pPr>
                    <w:sdt>
                      <w:sdtPr>
                        <w:alias w:val="BilageEtikett"/>
                        <w:tag w:val="BilageEtikett"/>
                        <w:id w:val="1251313827"/>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652418448"/>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93F8BF" w14:textId="77777777" w:rsidR="00DC16F5" w:rsidRDefault="00DC16F5"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8C5B17" w14:textId="48F035F8" w:rsidR="00DC16F5" w:rsidRDefault="00DC16F5" w:rsidP="00664D04">
                          <w:pPr>
                            <w:pStyle w:val="Brdtext"/>
                            <w:jc w:val="left"/>
                          </w:pPr>
                          <w:sdt>
                            <w:sdtPr>
                              <w:alias w:val="NummerEtikett"/>
                              <w:tag w:val="NummerEtikett"/>
                              <w:id w:val="12938651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79546114"/>
                              <w:lock w:val="sdtContentLocked"/>
                              <w:dataBinding w:prefixMappings="xmlns:ns0='http://rkdhs/mallar/lagstiftning/Prop/Prop.xsd'" w:xpath="/ns0:dokumentvärden[1]/ns0:dokumentnummer[1]" w:storeItemID="{068625C3-B546-44A5-B525-B7CC092E5AD6}"/>
                              <w:text/>
                            </w:sdtPr>
                            <w:sdtContent>
                              <w:r>
                                <w:t>2019/20:149</w:t>
                              </w:r>
                            </w:sdtContent>
                          </w:sdt>
                        </w:p>
                        <w:p w14:paraId="1E27DDC4" w14:textId="486943DF" w:rsidR="00DC16F5" w:rsidRPr="00C7375F" w:rsidRDefault="00DC16F5" w:rsidP="007E687D">
                          <w:pPr>
                            <w:pStyle w:val="Brdtext"/>
                          </w:pPr>
                          <w:sdt>
                            <w:sdtPr>
                              <w:alias w:val="BilageEtikett"/>
                              <w:tag w:val="BilageEtikett"/>
                              <w:id w:val="-18629019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802216069"/>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BFYx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k&#10;lBLDNHr0KLroVyhgnOBpXZjC6sHBLnafbYc2b+8DLlPVnfQ6/VEPgR5Ab3bgIhjhyamclOgYJRy6&#10;clyejTP6xd7b+RC/CKtJEirq0byMKVvfhIiXwHRrkpIFq5r6ulEqHxJhxKXyZM3QahXzG+Hxh5Uy&#10;pK3oycfjUQ5sbHLvIyuTwohMmSFdqryvMEtxo0SyUeabkIAsF/pKbsa5MLv82TpZSaR6i+Ngv3/V&#10;W5z7OuCRM1sTd866Mdbn6vOM7SGrf2whk709AD+oO4mxW3SZKyX6OFBjYesNmOFtP1rB8esG7bth&#10;Id4zj1lCx7Ef4h0+UlnAbweJkqX1v167T/agOLSUtJjNioafK+YFJeqrAfnPyskkDXM+TI5PwSTi&#10;DzWLQ41Z6UsLTpTYRI5nMdlHtRWlt/oJa2SeskLFDEfuisateBn7jYE1xMV8no0wvo7FG/PgeAqd&#10;cE7kfOyemHcDgyO4f2u3U8ymL4jc2ybP4OarCDJmlieke1SHDmD0M/mHNZV2y+E5W+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5BF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F8C5B17" w14:textId="48F035F8" w:rsidR="00DC16F5" w:rsidRDefault="00DC16F5" w:rsidP="00664D04">
                    <w:pPr>
                      <w:pStyle w:val="Brdtext"/>
                      <w:jc w:val="left"/>
                    </w:pPr>
                    <w:sdt>
                      <w:sdtPr>
                        <w:alias w:val="NummerEtikett"/>
                        <w:tag w:val="NummerEtikett"/>
                        <w:id w:val="12938651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79546114"/>
                        <w:lock w:val="sdtContentLocked"/>
                        <w:dataBinding w:prefixMappings="xmlns:ns0='http://rkdhs/mallar/lagstiftning/Prop/Prop.xsd'" w:xpath="/ns0:dokumentvärden[1]/ns0:dokumentnummer[1]" w:storeItemID="{068625C3-B546-44A5-B525-B7CC092E5AD6}"/>
                        <w:text/>
                      </w:sdtPr>
                      <w:sdtContent>
                        <w:r>
                          <w:t>2019/20:149</w:t>
                        </w:r>
                      </w:sdtContent>
                    </w:sdt>
                  </w:p>
                  <w:p w14:paraId="1E27DDC4" w14:textId="486943DF" w:rsidR="00DC16F5" w:rsidRPr="00C7375F" w:rsidRDefault="00DC16F5" w:rsidP="007E687D">
                    <w:pPr>
                      <w:pStyle w:val="Brdtext"/>
                    </w:pPr>
                    <w:sdt>
                      <w:sdtPr>
                        <w:alias w:val="BilageEtikett"/>
                        <w:tag w:val="BilageEtikett"/>
                        <w:id w:val="-18629019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802216069"/>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B7FBF2" w14:textId="77777777" w:rsidR="00DC16F5" w:rsidRDefault="00DC16F5" w:rsidP="00EE1584">
    <w:pPr>
      <w:pStyle w:val="Brdtext"/>
    </w:pPr>
    <w:r>
      <w:rPr>
        <w:noProof/>
        <w:lang w:eastAsia="sv-SE"/>
      </w:rPr>
      <mc:AlternateContent>
        <mc:Choice Requires="wps">
          <w:drawing>
            <wp:anchor distT="0" distB="0" distL="0" distR="0" simplePos="0" relativeHeight="2516956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19C873" w14:textId="0DCDAA6A" w:rsidR="00DC16F5" w:rsidRDefault="00DC16F5" w:rsidP="00A118D8">
                          <w:pPr>
                            <w:pStyle w:val="Brdtext"/>
                            <w:jc w:val="left"/>
                          </w:pPr>
                          <w:sdt>
                            <w:sdtPr>
                              <w:alias w:val="NummerEtikett"/>
                              <w:tag w:val="NummerEtikett"/>
                              <w:id w:val="5426379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9779609"/>
                              <w:lock w:val="sdtContentLocked"/>
                              <w:dataBinding w:prefixMappings="xmlns:ns0='http://rkdhs/mallar/lagstiftning/Prop/Prop.xsd'" w:xpath="/ns0:dokumentvärden[1]/ns0:dokumentnummer[1]" w:storeItemID="{068625C3-B546-44A5-B525-B7CC092E5AD6}"/>
                              <w:text/>
                            </w:sdtPr>
                            <w:sdtContent>
                              <w:r>
                                <w:t>2019/20:149</w:t>
                              </w:r>
                            </w:sdtContent>
                          </w:sdt>
                        </w:p>
                        <w:p w14:paraId="0A115A9B" w14:textId="19292A5D" w:rsidR="00DC16F5" w:rsidRPr="00C7375F" w:rsidRDefault="00DC16F5" w:rsidP="007E687D">
                          <w:pPr>
                            <w:pStyle w:val="Brdtext"/>
                          </w:pPr>
                          <w:sdt>
                            <w:sdtPr>
                              <w:alias w:val="BilageEtikett"/>
                              <w:tag w:val="BilageEtikett"/>
                              <w:id w:val="-1382396177"/>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2038496957"/>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8T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5xy&#10;5oSlHj2qLuKKCjhO8LQ+TMnqwZNd7D5DR23e3ge6TFV3Gm36Uz2M9AT0ZgcuBWMyOZWTkjrGmSRd&#10;OS7Pxhn9Yu/tMcQvCixLQsWRmpcxFeubEOklZLo1SckCmKa+bozJh0QYdWmQrQW12sT8RvL4w8o4&#10;1lb89PhklAM7SO59ZONSGJUpM6RLlfcVZilujEo2xn1TmiDLhb6SW0ip3C5/tk5WmlK9xXGw37/q&#10;Lc59HeSRM4OLO2fbOMBcfZ6xPWT1jy1kurcnwA/qTmLsFl3mSjnaUWAB9YaYgdCPVvDyuqH23YgQ&#10;7wXSLFHHaT/EO/poAwQ/DBJnS8Bfr90ne6I4aTlraTYrHn6uBCrOzFdH5D8rJ5M0zPkwOflITGJ4&#10;qFkcatzKXgJxoqRN5GUWk300W1Ej2CdaI/OUlVTCScpd8bgVL2O/MWgNSTWfZyMaXy/ijXvwMoVO&#10;OCdyPnZPAv3A4Ejcv4XtFIvpCyL3tskz+PkqEhkzyxPSPapDB2j0M/mHNZV2y+E5W+2X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y+Y8T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819C873" w14:textId="0DCDAA6A" w:rsidR="00DC16F5" w:rsidRDefault="00DC16F5" w:rsidP="00A118D8">
                    <w:pPr>
                      <w:pStyle w:val="Brdtext"/>
                      <w:jc w:val="left"/>
                    </w:pPr>
                    <w:sdt>
                      <w:sdtPr>
                        <w:alias w:val="NummerEtikett"/>
                        <w:tag w:val="NummerEtikett"/>
                        <w:id w:val="5426379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9779609"/>
                        <w:lock w:val="sdtContentLocked"/>
                        <w:dataBinding w:prefixMappings="xmlns:ns0='http://rkdhs/mallar/lagstiftning/Prop/Prop.xsd'" w:xpath="/ns0:dokumentvärden[1]/ns0:dokumentnummer[1]" w:storeItemID="{068625C3-B546-44A5-B525-B7CC092E5AD6}"/>
                        <w:text/>
                      </w:sdtPr>
                      <w:sdtContent>
                        <w:r>
                          <w:t>2019/20:149</w:t>
                        </w:r>
                      </w:sdtContent>
                    </w:sdt>
                  </w:p>
                  <w:p w14:paraId="0A115A9B" w14:textId="19292A5D" w:rsidR="00DC16F5" w:rsidRPr="00C7375F" w:rsidRDefault="00DC16F5" w:rsidP="007E687D">
                    <w:pPr>
                      <w:pStyle w:val="Brdtext"/>
                    </w:pPr>
                    <w:sdt>
                      <w:sdtPr>
                        <w:alias w:val="BilageEtikett"/>
                        <w:tag w:val="BilageEtikett"/>
                        <w:id w:val="-1382396177"/>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2038496957"/>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FA9899" w14:textId="77777777" w:rsidR="00DC16F5" w:rsidRDefault="00DC16F5" w:rsidP="00EE1584">
    <w:pPr>
      <w:pStyle w:val="Brdtext"/>
    </w:pP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1F557D" w14:textId="77777777" w:rsidR="00DC16F5" w:rsidRDefault="00DC16F5"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528245" w14:textId="38BD0D0B" w:rsidR="00DC16F5" w:rsidRDefault="00DC16F5" w:rsidP="00664D04">
                          <w:pPr>
                            <w:pStyle w:val="Brdtext"/>
                            <w:jc w:val="left"/>
                          </w:pPr>
                          <w:sdt>
                            <w:sdtPr>
                              <w:alias w:val="NummerEtikett"/>
                              <w:tag w:val="NummerEtikett"/>
                              <w:id w:val="6160389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0704727"/>
                              <w:lock w:val="sdtContentLocked"/>
                              <w:dataBinding w:prefixMappings="xmlns:ns0='http://rkdhs/mallar/lagstiftning/Prop/Prop.xsd'" w:xpath="/ns0:dokumentvärden[1]/ns0:dokumentnummer[1]" w:storeItemID="{068625C3-B546-44A5-B525-B7CC092E5AD6}"/>
                              <w:text/>
                            </w:sdtPr>
                            <w:sdtContent>
                              <w:r>
                                <w:t>2019/20:149</w:t>
                              </w:r>
                            </w:sdtContent>
                          </w:sdt>
                        </w:p>
                        <w:p w14:paraId="58ED4FCE" w14:textId="5AC12D56" w:rsidR="00DC16F5" w:rsidRPr="00C7375F" w:rsidRDefault="00DC16F5" w:rsidP="007E687D">
                          <w:pPr>
                            <w:pStyle w:val="Brdtext"/>
                          </w:pPr>
                          <w:sdt>
                            <w:sdtPr>
                              <w:alias w:val="BilageEtikett"/>
                              <w:tag w:val="BilageEtikett"/>
                              <w:id w:val="117800143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1941553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o3HIkAIAAJQFAAAOAAAAZHJzL2Uyb0RvYy54bWysVN9v2jAQfp+0/8Hy+xrCoFsRoWJUnSah&#10;tlqZ+mwcG6LZPs82JOyv79lJgHV96bSX5Oz75fvuu5teN1qRvXC+AlPQ/GJAiTAcyspsCvpjdfvh&#10;MyU+MFMyBUYU9CA8vZ69fzet7UQMYQuqFI5gEOMntS3oNgQ7yTLPt0IzfwFWGFRKcJoFPLpNVjpW&#10;Y3StsuFgcJnV4ErrgAvv8famVdJZii+l4OFeSi8CUQXFt4X0dem7jt9sNmWTjWN2W/HuGewfXqFZ&#10;ZTDpMdQNC4zsXPVXKF1xBx5kuOCgM5Cy4iLVgNXkgxfVPG6ZFakWBMfbI0z+/4Xld/sHR6qyoKMr&#10;SgzT2KOVaILbYQHDCE9t/QStHi3aheYLNNjm/t7jZay6kU7HP9ZDUI9AH47gYjDCo1M+yrFjlHDU&#10;5cP8apjQz07e1vnwVYAmUSiow+YlTNl+6QO+BE17k5jMg6rK20qpdIiEEQvlyJ5hq1VIb0SPP6yU&#10;IXVBLz+OBymwgejeRlYmhhGJMl26WHlbYZLCQYloo8x3IRGyVOgruRnnwhzzJ+toJTHVWxw7+9Or&#10;3uLc1oEeKTOYcHTWlQGXqk8zdoKs/NlDJlt7BPys7iiGZt0kruSDcU+BNZQHZIaDdrS85bcVtm/J&#10;fHhgDmcJO477IdzjRypA+KGTKNmC+/3afbRHiqOWkhpns6D+1445QYn6ZpD8V/loFIc5HUbjT8gk&#10;4s4163ON2ekFICdy3ESWJzHaB9WL0oF+wjUyj1lRxQzH3AUNvbgI7cbANcTFfJ6McHwtC0vzaHkM&#10;HXGO5Fw1T8zZjsEBuX8H/RSzyQsit7bR09v5LiAZE8sj0i2qXQdw9BP5uzUVd8v5OVmdlu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zo3HI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2528245" w14:textId="38BD0D0B" w:rsidR="00DC16F5" w:rsidRDefault="00DC16F5" w:rsidP="00664D04">
                    <w:pPr>
                      <w:pStyle w:val="Brdtext"/>
                      <w:jc w:val="left"/>
                    </w:pPr>
                    <w:sdt>
                      <w:sdtPr>
                        <w:alias w:val="NummerEtikett"/>
                        <w:tag w:val="NummerEtikett"/>
                        <w:id w:val="6160389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0704727"/>
                        <w:lock w:val="sdtContentLocked"/>
                        <w:dataBinding w:prefixMappings="xmlns:ns0='http://rkdhs/mallar/lagstiftning/Prop/Prop.xsd'" w:xpath="/ns0:dokumentvärden[1]/ns0:dokumentnummer[1]" w:storeItemID="{068625C3-B546-44A5-B525-B7CC092E5AD6}"/>
                        <w:text/>
                      </w:sdtPr>
                      <w:sdtContent>
                        <w:r>
                          <w:t>2019/20:149</w:t>
                        </w:r>
                      </w:sdtContent>
                    </w:sdt>
                  </w:p>
                  <w:p w14:paraId="58ED4FCE" w14:textId="5AC12D56" w:rsidR="00DC16F5" w:rsidRPr="00C7375F" w:rsidRDefault="00DC16F5" w:rsidP="007E687D">
                    <w:pPr>
                      <w:pStyle w:val="Brdtext"/>
                    </w:pPr>
                    <w:sdt>
                      <w:sdtPr>
                        <w:alias w:val="BilageEtikett"/>
                        <w:tag w:val="BilageEtikett"/>
                        <w:id w:val="117800143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1941553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A32810" w14:textId="77777777" w:rsidR="00DC16F5" w:rsidRDefault="00DC16F5" w:rsidP="00EE1584">
    <w:pPr>
      <w:pStyle w:val="Brdtext"/>
    </w:pPr>
    <w:r>
      <w:rPr>
        <w:noProof/>
        <w:lang w:eastAsia="sv-SE"/>
      </w:rPr>
      <mc:AlternateContent>
        <mc:Choice Requires="wps">
          <w:drawing>
            <wp:anchor distT="0" distB="0" distL="0" distR="0" simplePos="0" relativeHeight="2516966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3DF3BB" w14:textId="67000AAC" w:rsidR="00DC16F5" w:rsidRDefault="00DC16F5" w:rsidP="00A118D8">
                          <w:pPr>
                            <w:pStyle w:val="Brdtext"/>
                            <w:jc w:val="left"/>
                          </w:pPr>
                          <w:sdt>
                            <w:sdtPr>
                              <w:alias w:val="NummerEtikett"/>
                              <w:tag w:val="NummerEtikett"/>
                              <w:id w:val="-44515660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1861454"/>
                              <w:lock w:val="sdtContentLocked"/>
                              <w:dataBinding w:prefixMappings="xmlns:ns0='http://rkdhs/mallar/lagstiftning/Prop/Prop.xsd'" w:xpath="/ns0:dokumentvärden[1]/ns0:dokumentnummer[1]" w:storeItemID="{068625C3-B546-44A5-B525-B7CC092E5AD6}"/>
                              <w:text/>
                            </w:sdtPr>
                            <w:sdtContent>
                              <w:r>
                                <w:t>2019/20:149</w:t>
                              </w:r>
                            </w:sdtContent>
                          </w:sdt>
                        </w:p>
                        <w:p w14:paraId="22DFDE5C" w14:textId="479F920C" w:rsidR="00DC16F5" w:rsidRPr="00C7375F" w:rsidRDefault="00DC16F5" w:rsidP="007E687D">
                          <w:pPr>
                            <w:pStyle w:val="Brdtext"/>
                          </w:pPr>
                          <w:sdt>
                            <w:sdtPr>
                              <w:alias w:val="BilageEtikett"/>
                              <w:tag w:val="BilageEtikett"/>
                              <w:id w:val="4642362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848572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Eab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BJ3SrEaPnkQb3AYFnEZ4GuunsHq0sAvtZ9OizcO9x2WsupWujn/UQ6AH0Ls9uAhGeHTKJzk6RgmH&#10;Lh/nF+OEfnbwts6HL8LUJAoFdWhewpRtb33AS2A6mMRk3qiqvKmUSodIGHGlHNkytFqF9EZ4/GGl&#10;NGkKen56NkqBtYnuXWSlYxiRKNOni5V3FSYp7JSINkp/ExKQpUJfyc04F3qfP1lHK4lUb3Hs7Q+v&#10;eotzVwc8Umajw965rrRxqfo0YwfIyh8DZLKzB+BHdUcxtMs2cSUfnQ8UWJpyB2Y4042Wt/ymQvtu&#10;mQ8PzGGW0HHsh3CPj1QG8JteomRt3K/X7qM9KA4tJQ1ms6D+54Y5QYn6qkH+i3wyicOcDpOzj2AS&#10;ccea5bFGb+orA07k2ESWJzHaBzWI0pn6GWtkEbNCxTRH7oKGQbwK3cbAGuJisUhGGF/Lwq1+tDyG&#10;jjhHcj61z8zZnsEB3L8zwxSz6Qsid7bR09vFJoCMieUR6Q7VvgMY/UT+fk3F3XJ8TlaHZ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HPEab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B3DF3BB" w14:textId="67000AAC" w:rsidR="00DC16F5" w:rsidRDefault="00DC16F5" w:rsidP="00A118D8">
                    <w:pPr>
                      <w:pStyle w:val="Brdtext"/>
                      <w:jc w:val="left"/>
                    </w:pPr>
                    <w:sdt>
                      <w:sdtPr>
                        <w:alias w:val="NummerEtikett"/>
                        <w:tag w:val="NummerEtikett"/>
                        <w:id w:val="-44515660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1861454"/>
                        <w:lock w:val="sdtContentLocked"/>
                        <w:dataBinding w:prefixMappings="xmlns:ns0='http://rkdhs/mallar/lagstiftning/Prop/Prop.xsd'" w:xpath="/ns0:dokumentvärden[1]/ns0:dokumentnummer[1]" w:storeItemID="{068625C3-B546-44A5-B525-B7CC092E5AD6}"/>
                        <w:text/>
                      </w:sdtPr>
                      <w:sdtContent>
                        <w:r>
                          <w:t>2019/20:149</w:t>
                        </w:r>
                      </w:sdtContent>
                    </w:sdt>
                  </w:p>
                  <w:p w14:paraId="22DFDE5C" w14:textId="479F920C" w:rsidR="00DC16F5" w:rsidRPr="00C7375F" w:rsidRDefault="00DC16F5" w:rsidP="007E687D">
                    <w:pPr>
                      <w:pStyle w:val="Brdtext"/>
                    </w:pPr>
                    <w:sdt>
                      <w:sdtPr>
                        <w:alias w:val="BilageEtikett"/>
                        <w:tag w:val="BilageEtikett"/>
                        <w:id w:val="4642362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848572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81840B" w14:textId="77777777" w:rsidR="00DC16F5" w:rsidRDefault="00DC16F5" w:rsidP="00EE1584">
    <w:pPr>
      <w:pStyle w:val="Brdtext"/>
    </w:pP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DA46AA" w14:textId="77777777" w:rsidR="00DC16F5" w:rsidRDefault="00DC16F5"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35809D" w14:textId="141C8FDB" w:rsidR="00DC16F5" w:rsidRDefault="00DC16F5" w:rsidP="00664D04">
                          <w:pPr>
                            <w:pStyle w:val="Brdtext"/>
                            <w:jc w:val="left"/>
                          </w:pPr>
                          <w:sdt>
                            <w:sdtPr>
                              <w:alias w:val="NummerEtikett"/>
                              <w:tag w:val="NummerEtikett"/>
                              <w:id w:val="17977832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6445679"/>
                              <w:lock w:val="sdtContentLocked"/>
                              <w:dataBinding w:prefixMappings="xmlns:ns0='http://rkdhs/mallar/lagstiftning/Prop/Prop.xsd'" w:xpath="/ns0:dokumentvärden[1]/ns0:dokumentnummer[1]" w:storeItemID="{068625C3-B546-44A5-B525-B7CC092E5AD6}"/>
                              <w:text/>
                            </w:sdtPr>
                            <w:sdtContent>
                              <w:r>
                                <w:t>2019/20:149</w:t>
                              </w:r>
                            </w:sdtContent>
                          </w:sdt>
                        </w:p>
                        <w:p w14:paraId="4FA234BB" w14:textId="7CA0D262" w:rsidR="00DC16F5" w:rsidRPr="00C7375F" w:rsidRDefault="00DC16F5" w:rsidP="007E687D">
                          <w:pPr>
                            <w:pStyle w:val="Brdtext"/>
                          </w:pPr>
                          <w:sdt>
                            <w:sdtPr>
                              <w:alias w:val="BilageEtikett"/>
                              <w:tag w:val="BilageEtikett"/>
                              <w:id w:val="96647507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3793180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8bN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4p&#10;MUyjRw+ii36FBMapPK0LU6DuHXCx+2I7tHn7HvCYsu6k1+mPfAjkKPRmV1wYIzwplZMSHaOEQ1aO&#10;y9Nxrn6x13Y+xK/CapIOFfVoXq4pW1+HiEgA3UKSs2BVU181SuVLIoy4UJ6sGVqtYo4RGn+glCFt&#10;RU8+Ho+yYWOTem9ZmWRGZMoM7lLmfYb5FDdKJIwy34VEyXKir/hmnAuz85/RCSXh6i2KA34f1VuU&#10;+zygkT1bE3fKujHW5+zzjO1LVv/clkz2eBT8IO90jN2iy1wpy9y79Law9QbM8LYfreD4VYP2XbMQ&#10;75jHLKHj2A/xFh+pLMpvhxMlS+t/v/ae8KA4pJS0mM2Khl8r5gUl6psB+U/LySQNc75Mjj+BScQf&#10;ShaHErPSFxacAL8RXT4mfFTbo/RWP2KNzJNXiJjh8F3RuD1exH5jYA1xMZ9nEMbXsXht7h1PplOd&#10;Ezkfukfm3cDgCO7f2O0Us+kLIvfYpBncfBVBxszyfVWHDmD0M/mHNZV2y+E9o/bL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Eanxs2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0E35809D" w14:textId="141C8FDB" w:rsidR="00DC16F5" w:rsidRDefault="00DC16F5" w:rsidP="00664D04">
                    <w:pPr>
                      <w:pStyle w:val="Brdtext"/>
                      <w:jc w:val="left"/>
                    </w:pPr>
                    <w:sdt>
                      <w:sdtPr>
                        <w:alias w:val="NummerEtikett"/>
                        <w:tag w:val="NummerEtikett"/>
                        <w:id w:val="17977832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6445679"/>
                        <w:lock w:val="sdtContentLocked"/>
                        <w:dataBinding w:prefixMappings="xmlns:ns0='http://rkdhs/mallar/lagstiftning/Prop/Prop.xsd'" w:xpath="/ns0:dokumentvärden[1]/ns0:dokumentnummer[1]" w:storeItemID="{068625C3-B546-44A5-B525-B7CC092E5AD6}"/>
                        <w:text/>
                      </w:sdtPr>
                      <w:sdtContent>
                        <w:r>
                          <w:t>2019/20:149</w:t>
                        </w:r>
                      </w:sdtContent>
                    </w:sdt>
                  </w:p>
                  <w:p w14:paraId="4FA234BB" w14:textId="7CA0D262" w:rsidR="00DC16F5" w:rsidRPr="00C7375F" w:rsidRDefault="00DC16F5" w:rsidP="007E687D">
                    <w:pPr>
                      <w:pStyle w:val="Brdtext"/>
                    </w:pPr>
                    <w:sdt>
                      <w:sdtPr>
                        <w:alias w:val="BilageEtikett"/>
                        <w:tag w:val="BilageEtikett"/>
                        <w:id w:val="96647507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3793180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7BD42F" w14:textId="77777777" w:rsidR="00DC16F5" w:rsidRDefault="00DC16F5" w:rsidP="00EE1584">
    <w:pPr>
      <w:pStyle w:val="Brdtext"/>
    </w:pPr>
    <w:r>
      <w:rPr>
        <w:noProof/>
        <w:lang w:eastAsia="sv-SE"/>
      </w:rPr>
      <mc:AlternateContent>
        <mc:Choice Requires="wps">
          <w:drawing>
            <wp:anchor distT="0" distB="0" distL="0" distR="0" simplePos="0" relativeHeight="2516976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ED54EA" w14:textId="5000E429" w:rsidR="00DC16F5" w:rsidRDefault="00DC16F5" w:rsidP="00A118D8">
                          <w:pPr>
                            <w:pStyle w:val="Brdtext"/>
                            <w:jc w:val="left"/>
                          </w:pPr>
                          <w:sdt>
                            <w:sdtPr>
                              <w:alias w:val="NummerEtikett"/>
                              <w:tag w:val="NummerEtikett"/>
                              <w:id w:val="2977271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46192270"/>
                              <w:lock w:val="sdtContentLocked"/>
                              <w:dataBinding w:prefixMappings="xmlns:ns0='http://rkdhs/mallar/lagstiftning/Prop/Prop.xsd'" w:xpath="/ns0:dokumentvärden[1]/ns0:dokumentnummer[1]" w:storeItemID="{068625C3-B546-44A5-B525-B7CC092E5AD6}"/>
                              <w:text/>
                            </w:sdtPr>
                            <w:sdtContent>
                              <w:r>
                                <w:t>2019/20:149</w:t>
                              </w:r>
                            </w:sdtContent>
                          </w:sdt>
                        </w:p>
                        <w:p w14:paraId="08DD8CAE" w14:textId="2AE8B741" w:rsidR="00DC16F5" w:rsidRPr="00C7375F" w:rsidRDefault="00DC16F5" w:rsidP="007E687D">
                          <w:pPr>
                            <w:pStyle w:val="Brdtext"/>
                          </w:pPr>
                          <w:sdt>
                            <w:sdtPr>
                              <w:alias w:val="BilageEtikett"/>
                              <w:tag w:val="BilageEtikett"/>
                              <w:id w:val="182585876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6881986"/>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h/vjg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BPQYptGjR9FFv0IBx4me1oUpUA8OuNh9th3avD0POExVd9Lr9Ec9BHZE2uzIRTDCk1M5KdExSjhs&#10;5bg8G2f2i7238yF+EVaTtKioR/Myp2x9EyJuAugWkpIFq5r6ulEqb5JgxKXyZM3QahXzHeHxB0oZ&#10;0lb09Bi1Jidjk3sfWZl0IrJkhnSp8r7CvIobJRJGmW9CgrJc6Cu5GefC7PJndEJJpHqL44Df3+ot&#10;zn0d8MiZrYk7Z90Y63P1+Y3tKat/bCmTPR6EH9SdlrFbdFkrZbmTwMLWGyjD2/5pBcevG7TvhoV4&#10;zzzeEjqO+RDv8JHKgn47rChZWv/rtfOEh8RhpaTF26xo+LliXlCivhqI/6ycTBA25s3k5COURPyh&#10;ZXFoMSt9aaGJEpPI8bxM+Ki2S+mtfsIYmaesMDHDkbuicbu8jP3EwBjiYj7PIDxfx+KNeXA8hU48&#10;J3E+dk/Mu0HBEdq/tdtXzKYvhNxjk2dw81WEGLPKE9M9q0MH8PSz+IcxlWbL4T6j9s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Vof74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1ED54EA" w14:textId="5000E429" w:rsidR="00DC16F5" w:rsidRDefault="00DC16F5" w:rsidP="00A118D8">
                    <w:pPr>
                      <w:pStyle w:val="Brdtext"/>
                      <w:jc w:val="left"/>
                    </w:pPr>
                    <w:sdt>
                      <w:sdtPr>
                        <w:alias w:val="NummerEtikett"/>
                        <w:tag w:val="NummerEtikett"/>
                        <w:id w:val="2977271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46192270"/>
                        <w:lock w:val="sdtContentLocked"/>
                        <w:dataBinding w:prefixMappings="xmlns:ns0='http://rkdhs/mallar/lagstiftning/Prop/Prop.xsd'" w:xpath="/ns0:dokumentvärden[1]/ns0:dokumentnummer[1]" w:storeItemID="{068625C3-B546-44A5-B525-B7CC092E5AD6}"/>
                        <w:text/>
                      </w:sdtPr>
                      <w:sdtContent>
                        <w:r>
                          <w:t>2019/20:149</w:t>
                        </w:r>
                      </w:sdtContent>
                    </w:sdt>
                  </w:p>
                  <w:p w14:paraId="08DD8CAE" w14:textId="2AE8B741" w:rsidR="00DC16F5" w:rsidRPr="00C7375F" w:rsidRDefault="00DC16F5" w:rsidP="007E687D">
                    <w:pPr>
                      <w:pStyle w:val="Brdtext"/>
                    </w:pPr>
                    <w:sdt>
                      <w:sdtPr>
                        <w:alias w:val="BilageEtikett"/>
                        <w:tag w:val="BilageEtikett"/>
                        <w:id w:val="182585876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688198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603527" w14:textId="77777777" w:rsidR="00DC16F5" w:rsidRDefault="00DC16F5"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F1F520" w14:textId="5A372C08" w:rsidR="00DC16F5" w:rsidRDefault="00DC16F5" w:rsidP="00664D04">
                          <w:pPr>
                            <w:pStyle w:val="Brdtext"/>
                            <w:jc w:val="left"/>
                          </w:pPr>
                          <w:sdt>
                            <w:sdtPr>
                              <w:alias w:val="NummerEtikett"/>
                              <w:tag w:val="NummerEtikett"/>
                              <w:id w:val="-1566140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3564758"/>
                              <w:lock w:val="sdtContentLocked"/>
                              <w:dataBinding w:prefixMappings="xmlns:ns0='http://rkdhs/mallar/lagstiftning/Prop/Prop.xsd'" w:xpath="/ns0:dokumentvärden[1]/ns0:dokumentnummer[1]" w:storeItemID="{068625C3-B546-44A5-B525-B7CC092E5AD6}"/>
                              <w:text/>
                            </w:sdtPr>
                            <w:sdtContent>
                              <w:r>
                                <w:t>2019/20:149</w:t>
                              </w:r>
                            </w:sdtContent>
                          </w:sdt>
                        </w:p>
                        <w:p w14:paraId="5709816F" w14:textId="17C43D74" w:rsidR="00DC16F5" w:rsidRPr="00C7375F" w:rsidRDefault="00DC16F5" w:rsidP="007E687D">
                          <w:pPr>
                            <w:pStyle w:val="Brdtext"/>
                          </w:pPr>
                          <w:sdt>
                            <w:sdtPr>
                              <w:alias w:val="BilageEtikett"/>
                              <w:tag w:val="BilageEtikett"/>
                              <w:id w:val="116489468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1161153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KRkAIAAJQFAAAOAAAAZHJzL2Uyb0RvYy54bWysVN9v2jAQfp+0/8Hy+wih0K2ooWJUTJOq&#10;thqd+mwcG6LZPs82JOyv39lJgHV96bSX5Oz75fvuu7u+abQie+F8Baag+WBIiTAcyspsCvr9afnh&#10;EyU+MFMyBUYU9CA8vZm9f3dd26kYwRZUKRzBIMZPa1vQbQh2mmWeb4VmfgBWGFRKcJoFPLpNVjpW&#10;Y3StstFweJnV4ErrgAvv8fa2VdJZii+l4OFBSi8CUQXFt4X0dem7jt9sds2mG8fstuLdM9g/vEKz&#10;ymDSY6hbFhjZueqvULriDjzIMOCgM5Cy4iLVgNXkwxfVrLbMilQLguPtESb//8Ly+/2jI1VZ0MkF&#10;JYZp7NGTaILbYQGjCE9t/RStVhbtQvMZGmxzf+/xMlbdSKfjH+shqEegD0dwMRjh0Skf59gxSjjq&#10;8lF+NUroZydv63z4IkCTKBTUYfMSpmx/5wO+BE17k5jMg6rKZaVUOkTCiIVyZM+w1SqkN6LHH1bK&#10;kLqglxeTYQpsILq3kZWJYUSiTJcuVt5WmKRwUCLaKPNNSIQsFfpKbsa5MMf8yTpaSUz1FsfO/vSq&#10;tzi3daBHygwmHJ11ZcCl6tOMnSArf/SQydYeAT+rO4qhWTeJK3k+6SmwhvKAzHDQjpa3fFlh++6Y&#10;D4/M4Sxhx3E/hAf8SAUIP3QSJVtwv167j/ZIcdRSUuNsFtT/3DEnKFFfDZL/Kh+P4zCnw3jyEZlE&#10;3Llmfa4xO70A5ESOm8jyJEb7oHpROtDPuEbmMSuqmOGYu6ChFxeh3Ri4hriYz5MRjq9l4c6sLI+h&#10;I86RnE/NM3O2Y3BA7t9DP8Vs+oLIrW309Ha+C0jGxPKIdItq1wEc/UT+bk3F3XJ+TlanZTr7D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p+qKR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6F1F520" w14:textId="5A372C08" w:rsidR="00DC16F5" w:rsidRDefault="00DC16F5" w:rsidP="00664D04">
                    <w:pPr>
                      <w:pStyle w:val="Brdtext"/>
                      <w:jc w:val="left"/>
                    </w:pPr>
                    <w:sdt>
                      <w:sdtPr>
                        <w:alias w:val="NummerEtikett"/>
                        <w:tag w:val="NummerEtikett"/>
                        <w:id w:val="-1566140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3564758"/>
                        <w:lock w:val="sdtContentLocked"/>
                        <w:dataBinding w:prefixMappings="xmlns:ns0='http://rkdhs/mallar/lagstiftning/Prop/Prop.xsd'" w:xpath="/ns0:dokumentvärden[1]/ns0:dokumentnummer[1]" w:storeItemID="{068625C3-B546-44A5-B525-B7CC092E5AD6}"/>
                        <w:text/>
                      </w:sdtPr>
                      <w:sdtContent>
                        <w:r>
                          <w:t>2019/20:149</w:t>
                        </w:r>
                      </w:sdtContent>
                    </w:sdt>
                  </w:p>
                  <w:p w14:paraId="5709816F" w14:textId="17C43D74" w:rsidR="00DC16F5" w:rsidRPr="00C7375F" w:rsidRDefault="00DC16F5" w:rsidP="007E687D">
                    <w:pPr>
                      <w:pStyle w:val="Brdtext"/>
                    </w:pPr>
                    <w:sdt>
                      <w:sdtPr>
                        <w:alias w:val="BilageEtikett"/>
                        <w:tag w:val="BilageEtikett"/>
                        <w:id w:val="116489468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1161153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C5148D" w14:textId="77777777" w:rsidR="00DC16F5" w:rsidRDefault="00DC16F5" w:rsidP="00EE1584">
    <w:pPr>
      <w:pStyle w:val="Brdtext"/>
    </w:pPr>
    <w:r>
      <w:rPr>
        <w:noProof/>
        <w:lang w:eastAsia="sv-SE"/>
      </w:rPr>
      <mc:AlternateContent>
        <mc:Choice Requires="wps">
          <w:drawing>
            <wp:anchor distT="0" distB="0" distL="0" distR="0" simplePos="0" relativeHeight="2516986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21C229" w14:textId="6E5CE511" w:rsidR="00DC16F5" w:rsidRDefault="00DC16F5" w:rsidP="00A118D8">
                          <w:pPr>
                            <w:pStyle w:val="Brdtext"/>
                            <w:jc w:val="left"/>
                          </w:pPr>
                          <w:sdt>
                            <w:sdtPr>
                              <w:alias w:val="NummerEtikett"/>
                              <w:tag w:val="NummerEtikett"/>
                              <w:id w:val="-17739272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46513357"/>
                              <w:lock w:val="sdtContentLocked"/>
                              <w:dataBinding w:prefixMappings="xmlns:ns0='http://rkdhs/mallar/lagstiftning/Prop/Prop.xsd'" w:xpath="/ns0:dokumentvärden[1]/ns0:dokumentnummer[1]" w:storeItemID="{068625C3-B546-44A5-B525-B7CC092E5AD6}"/>
                              <w:text/>
                            </w:sdtPr>
                            <w:sdtContent>
                              <w:r>
                                <w:t>2019/20:149</w:t>
                              </w:r>
                            </w:sdtContent>
                          </w:sdt>
                        </w:p>
                        <w:p w14:paraId="51C6DF7E" w14:textId="371DE66C" w:rsidR="00DC16F5" w:rsidRPr="00C7375F" w:rsidRDefault="00DC16F5" w:rsidP="007E687D">
                          <w:pPr>
                            <w:pStyle w:val="Brdtext"/>
                          </w:pPr>
                          <w:sdt>
                            <w:sdtPr>
                              <w:alias w:val="BilageEtikett"/>
                              <w:tag w:val="BilageEtikett"/>
                              <w:id w:val="-142710096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27551311"/>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ZZXCkA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i&#10;xDCNPXoSTXA7LOAiwlNbP0WrR4t2ofkMDba5v/d4GatupNPxj/UQ1CPQhyO4GIzw6JSPc+wYJRx1&#10;+Si/GiX0s5O3dT58EaBJFArqsHkJU7a/9QFfgqa9SUzmQVXlqlIqHSJhxFI5smfYahXSG9HjDytl&#10;SF3Qy4vJMAU2EN3byMrEMCJRpksXK28rTFI4KBFtlPkmJEKWCn0lN+NcmGP+ZB2tJKZ6i2Nnf3rV&#10;W5zbOtAjZQYTjs66MuBS9WnGTpCVP3rIZGuPgJ/VHcXQrJvElTy/7CmwhvKAzHDQjpa3fFVh+26Z&#10;Dw/M4Sxhx3E/hHv8SAUIP3QSJVtwv167j/ZIcdRSUuNsFtT/3DEnKFFfDZL/Kh+P4zCnw3jyEZlE&#10;3Llmfa4xO70E5ESOm8jyJEb7oHpROtDPuEYWMSuqmOGYu6ChF5eh3Ri4hrhYLJIRjq9l4dY8Wh5D&#10;R5wjOZ+aZ+Zsx+CA3L+DforZ9AWRW9vo6e1iF5CMieUR6RbVrgM4+on83ZqKu+X8nKxOy3T+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dZZXC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521C229" w14:textId="6E5CE511" w:rsidR="00DC16F5" w:rsidRDefault="00DC16F5" w:rsidP="00A118D8">
                    <w:pPr>
                      <w:pStyle w:val="Brdtext"/>
                      <w:jc w:val="left"/>
                    </w:pPr>
                    <w:sdt>
                      <w:sdtPr>
                        <w:alias w:val="NummerEtikett"/>
                        <w:tag w:val="NummerEtikett"/>
                        <w:id w:val="-17739272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46513357"/>
                        <w:lock w:val="sdtContentLocked"/>
                        <w:dataBinding w:prefixMappings="xmlns:ns0='http://rkdhs/mallar/lagstiftning/Prop/Prop.xsd'" w:xpath="/ns0:dokumentvärden[1]/ns0:dokumentnummer[1]" w:storeItemID="{068625C3-B546-44A5-B525-B7CC092E5AD6}"/>
                        <w:text/>
                      </w:sdtPr>
                      <w:sdtContent>
                        <w:r>
                          <w:t>2019/20:149</w:t>
                        </w:r>
                      </w:sdtContent>
                    </w:sdt>
                  </w:p>
                  <w:p w14:paraId="51C6DF7E" w14:textId="371DE66C" w:rsidR="00DC16F5" w:rsidRPr="00C7375F" w:rsidRDefault="00DC16F5" w:rsidP="007E687D">
                    <w:pPr>
                      <w:pStyle w:val="Brdtext"/>
                    </w:pPr>
                    <w:sdt>
                      <w:sdtPr>
                        <w:alias w:val="BilageEtikett"/>
                        <w:tag w:val="BilageEtikett"/>
                        <w:id w:val="-142710096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2755131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D9EFA3" w14:textId="77777777" w:rsidR="00DC16F5" w:rsidRDefault="00DC16F5" w:rsidP="00664D04">
    <w:pPr>
      <w:pStyle w:val="Brdtext"/>
    </w:pPr>
    <w:r>
      <w:rPr>
        <w:noProof/>
        <w:lang w:eastAsia="sv-SE"/>
      </w:rPr>
      <mc:AlternateContent>
        <mc:Choice Requires="wps">
          <w:drawing>
            <wp:anchor distT="0" distB="0" distL="0" distR="0" simplePos="0" relativeHeight="2516679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A8788B" w14:textId="546A90EB" w:rsidR="00DC16F5" w:rsidRDefault="00DC16F5" w:rsidP="00664D04">
                          <w:pPr>
                            <w:pStyle w:val="Brdtext"/>
                            <w:jc w:val="left"/>
                          </w:pPr>
                          <w:sdt>
                            <w:sdtPr>
                              <w:alias w:val="NummerEtikett"/>
                              <w:tag w:val="NummerEtikett"/>
                              <w:id w:val="17496226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1353444"/>
                              <w:lock w:val="sdtContentLocked"/>
                              <w:dataBinding w:prefixMappings="xmlns:ns0='http://rkdhs/mallar/lagstiftning/Prop/Prop.xsd'" w:xpath="/ns0:dokumentvärden[1]/ns0:dokumentnummer[1]" w:storeItemID="{068625C3-B546-44A5-B525-B7CC092E5AD6}"/>
                              <w:text/>
                            </w:sdtPr>
                            <w:sdtContent>
                              <w:r>
                                <w:t>2019/20:149</w:t>
                              </w:r>
                            </w:sdtContent>
                          </w:sdt>
                        </w:p>
                        <w:p w14:paraId="50DC5B29" w14:textId="66C10AF8" w:rsidR="00DC16F5" w:rsidRPr="00C7375F" w:rsidRDefault="00DC16F5" w:rsidP="007E687D">
                          <w:pPr>
                            <w:pStyle w:val="Brdtext"/>
                          </w:pPr>
                          <w:sdt>
                            <w:sdtPr>
                              <w:alias w:val="BilageEtikett"/>
                              <w:tag w:val="BilageEtikett"/>
                              <w:id w:val="163182359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86187984"/>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kOiDjwIAAJQFAAAOAAAAZHJzL2Uyb0RvYy54bWysVF1P2zAUfZ+0/2D5faTpWjYqUtSBmCYh&#10;QCsTz65j02iO7dluk+7Xc+wkbcd4YdpLYvt+n3vuPb9oa0W2wvnK6ILmJyNKhOamrPRTQX88XH/4&#10;TIkPTJdMGS0KuhOeXszfvztv7EyMzdqoUjgCJ9rPGlvQdQh2lmWer0XN/ImxQkMojatZwNU9ZaVj&#10;DbzXKhuPRqdZY1xpneHCe7xedUI6T/6lFDzcSelFIKqgyC2kr0vfVfxm83M2e3LMrivep8H+IYua&#10;VRpB966uWGBk46q/XNUVd8YbGU64qTMjZcVFqgHV5KMX1SzXzIpUC8Dxdg+T/39u+e323pGqLOh0&#10;SolmNXr0INrgNihgHOFprJ9Ba2mhF9ovpkWbh3ePx1h1K10d/6iHQA6gd3tw4YzwaJRPcnSMEg5Z&#10;Ps7Pxgn97GBtnQ9fhalJPBTUoXkJU7a98QGZQHVQicG8UVV5XSmVLpEw4lI5smVotQopR1j8oaU0&#10;aQp6+nE6So61ieadZ6WjG5Eo04eLlXcVplPYKRF1lP4uJCBLhb4Sm3Eu9D5+0o5aEqHeYtjrH7J6&#10;i3FXByxSZKPD3riutHGp+jRjB8jKnwNkstMH4Ed1x2NoV23iCho5UGBlyh2Y4Uw3Wt7y6wrtu2E+&#10;3DOHWULHsR/CHT5SGcBv+hMla+N+v/Ye9UFxSClpMJsF9b82zAlK1DcN8p/lk0kc5nSZTD8hG+KO&#10;Jatjid7UlwacyLGJLE/HqB/UcJTO1I9YI4sYFSKmOWIXNAzHy9BtDKwhLhaLpITxtSzc6KXl0XXE&#10;OZLzoX1kzvYMDuD+rRmmmM1eELnTjZbeLjYBZEwsj0h3qPYdwOgn8vdrKu6W43vSOizT+TM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qQ6IO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2A8788B" w14:textId="546A90EB" w:rsidR="00DC16F5" w:rsidRDefault="00DC16F5" w:rsidP="00664D04">
                    <w:pPr>
                      <w:pStyle w:val="Brdtext"/>
                      <w:jc w:val="left"/>
                    </w:pPr>
                    <w:sdt>
                      <w:sdtPr>
                        <w:alias w:val="NummerEtikett"/>
                        <w:tag w:val="NummerEtikett"/>
                        <w:id w:val="17496226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1353444"/>
                        <w:lock w:val="sdtContentLocked"/>
                        <w:dataBinding w:prefixMappings="xmlns:ns0='http://rkdhs/mallar/lagstiftning/Prop/Prop.xsd'" w:xpath="/ns0:dokumentvärden[1]/ns0:dokumentnummer[1]" w:storeItemID="{068625C3-B546-44A5-B525-B7CC092E5AD6}"/>
                        <w:text/>
                      </w:sdtPr>
                      <w:sdtContent>
                        <w:r>
                          <w:t>2019/20:149</w:t>
                        </w:r>
                      </w:sdtContent>
                    </w:sdt>
                  </w:p>
                  <w:p w14:paraId="50DC5B29" w14:textId="66C10AF8" w:rsidR="00DC16F5" w:rsidRPr="00C7375F" w:rsidRDefault="00DC16F5" w:rsidP="007E687D">
                    <w:pPr>
                      <w:pStyle w:val="Brdtext"/>
                    </w:pPr>
                    <w:sdt>
                      <w:sdtPr>
                        <w:alias w:val="BilageEtikett"/>
                        <w:tag w:val="BilageEtikett"/>
                        <w:id w:val="163182359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8618798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E669CD" w14:textId="77777777" w:rsidR="00DC16F5" w:rsidRDefault="00DC16F5" w:rsidP="00EE1584">
    <w:pPr>
      <w:pStyle w:val="Brdtext"/>
    </w:pPr>
    <w:r>
      <w:rPr>
        <w:noProof/>
        <w:lang w:eastAsia="sv-SE"/>
      </w:rPr>
      <mc:AlternateContent>
        <mc:Choice Requires="wps">
          <w:drawing>
            <wp:anchor distT="0" distB="0" distL="0" distR="0" simplePos="0" relativeHeight="2516997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9D43E" w14:textId="018DABFC" w:rsidR="00DC16F5" w:rsidRDefault="00DC16F5" w:rsidP="00A118D8">
                          <w:pPr>
                            <w:pStyle w:val="Brdtext"/>
                            <w:jc w:val="left"/>
                          </w:pPr>
                          <w:sdt>
                            <w:sdtPr>
                              <w:alias w:val="NummerEtikett"/>
                              <w:tag w:val="NummerEtikett"/>
                              <w:id w:val="-9793825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9415924"/>
                              <w:lock w:val="sdtContentLocked"/>
                              <w:dataBinding w:prefixMappings="xmlns:ns0='http://rkdhs/mallar/lagstiftning/Prop/Prop.xsd'" w:xpath="/ns0:dokumentvärden[1]/ns0:dokumentnummer[1]" w:storeItemID="{068625C3-B546-44A5-B525-B7CC092E5AD6}"/>
                              <w:text/>
                            </w:sdtPr>
                            <w:sdtContent>
                              <w:r>
                                <w:t>2019/20:149</w:t>
                              </w:r>
                            </w:sdtContent>
                          </w:sdt>
                        </w:p>
                        <w:p w14:paraId="0A4523C7" w14:textId="5732DAA6" w:rsidR="00DC16F5" w:rsidRPr="00C7375F" w:rsidRDefault="00DC16F5" w:rsidP="007E687D">
                          <w:pPr>
                            <w:pStyle w:val="Brdtext"/>
                          </w:pPr>
                          <w:sdt>
                            <w:sdtPr>
                              <w:alias w:val="BilageEtikett"/>
                              <w:tag w:val="BilageEtikett"/>
                              <w:id w:val="85485294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7697637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bTGh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YQ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xbTGh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E79D43E" w14:textId="018DABFC" w:rsidR="00DC16F5" w:rsidRDefault="00DC16F5" w:rsidP="00A118D8">
                    <w:pPr>
                      <w:pStyle w:val="Brdtext"/>
                      <w:jc w:val="left"/>
                    </w:pPr>
                    <w:sdt>
                      <w:sdtPr>
                        <w:alias w:val="NummerEtikett"/>
                        <w:tag w:val="NummerEtikett"/>
                        <w:id w:val="-9793825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9415924"/>
                        <w:lock w:val="sdtContentLocked"/>
                        <w:dataBinding w:prefixMappings="xmlns:ns0='http://rkdhs/mallar/lagstiftning/Prop/Prop.xsd'" w:xpath="/ns0:dokumentvärden[1]/ns0:dokumentnummer[1]" w:storeItemID="{068625C3-B546-44A5-B525-B7CC092E5AD6}"/>
                        <w:text/>
                      </w:sdtPr>
                      <w:sdtContent>
                        <w:r>
                          <w:t>2019/20:149</w:t>
                        </w:r>
                      </w:sdtContent>
                    </w:sdt>
                  </w:p>
                  <w:p w14:paraId="0A4523C7" w14:textId="5732DAA6" w:rsidR="00DC16F5" w:rsidRPr="00C7375F" w:rsidRDefault="00DC16F5" w:rsidP="007E687D">
                    <w:pPr>
                      <w:pStyle w:val="Brdtext"/>
                    </w:pPr>
                    <w:sdt>
                      <w:sdtPr>
                        <w:alias w:val="BilageEtikett"/>
                        <w:tag w:val="BilageEtikett"/>
                        <w:id w:val="85485294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7697637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99D9A4" w14:textId="77777777" w:rsidR="00DC16F5" w:rsidRDefault="00DC16F5" w:rsidP="00664D04">
    <w:pPr>
      <w:pStyle w:val="Brdtext"/>
    </w:pPr>
    <w:r>
      <w:rPr>
        <w:noProof/>
        <w:lang w:eastAsia="sv-SE"/>
      </w:rPr>
      <mc:AlternateContent>
        <mc:Choice Requires="wps">
          <w:drawing>
            <wp:anchor distT="0" distB="0" distL="0" distR="0" simplePos="0" relativeHeight="2516689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BDC4C6" w14:textId="5CE388BC" w:rsidR="00DC16F5" w:rsidRDefault="00DC16F5" w:rsidP="00664D04">
                          <w:pPr>
                            <w:pStyle w:val="Brdtext"/>
                            <w:jc w:val="left"/>
                          </w:pPr>
                          <w:sdt>
                            <w:sdtPr>
                              <w:alias w:val="NummerEtikett"/>
                              <w:tag w:val="NummerEtikett"/>
                              <w:id w:val="11474076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6892031"/>
                              <w:lock w:val="sdtContentLocked"/>
                              <w:dataBinding w:prefixMappings="xmlns:ns0='http://rkdhs/mallar/lagstiftning/Prop/Prop.xsd'" w:xpath="/ns0:dokumentvärden[1]/ns0:dokumentnummer[1]" w:storeItemID="{068625C3-B546-44A5-B525-B7CC092E5AD6}"/>
                              <w:text/>
                            </w:sdtPr>
                            <w:sdtContent>
                              <w:r>
                                <w:t>2019/20:149</w:t>
                              </w:r>
                            </w:sdtContent>
                          </w:sdt>
                        </w:p>
                        <w:p w14:paraId="0F23960C" w14:textId="36ECB440" w:rsidR="00DC16F5" w:rsidRPr="00C7375F" w:rsidRDefault="00DC16F5" w:rsidP="007E687D">
                          <w:pPr>
                            <w:pStyle w:val="Brdtext"/>
                          </w:pPr>
                          <w:sdt>
                            <w:sdtPr>
                              <w:alias w:val="BilageEtikett"/>
                              <w:tag w:val="BilageEtikett"/>
                              <w:id w:val="-96473287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18043501"/>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zYzfkAIAAJQ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Mkl&#10;JYZp7NGTaILbYQGjCE9t/RStVhbtQvMZGmxzf+/xMlbdSKfjH+shqEegD0dwMRjh0Skf59gxSjjq&#10;8lF+NUroZydv63z4IkCTKBTUYfMSpmx/5wO+BE17k5jMg6rKZaVUOkTCiIVyZM+w1SqkN6LHH1bK&#10;kLqgFx8nwxTYQHRvIysTw4hEmS5drLytMEnhoES0UeabkAhZKvSV3IxzYY75k3W0kpjqLY6d/elV&#10;b3Fu60CPlBlMODrryoBL1acZO0FW/ughk609An5WdxRDs24SV/LRpKfAGsoDMsNBO1re8mWF7btj&#10;Pjwyh7OEHcf9EB7wIxUg/NBJlGzB/XrtPtojxVFLSY2zWVD/c8ecoER9NUj+q3w8jsOcDuPJJTKJ&#10;uHPN+lxjdnoByIkcN5HlSYz2QfWidKCfcY3MY1ZUMcMxd0FDLy5CuzFwDXExnycjHF/Lwp1ZWR5D&#10;R5wjOZ+aZ+Zsx+CA3L+HforZ9AWRW9vo6e18F5CMieUR6RbVrgM4+on83ZqKu+X8nKxOy3T2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VzYzf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3BDC4C6" w14:textId="5CE388BC" w:rsidR="00DC16F5" w:rsidRDefault="00DC16F5" w:rsidP="00664D04">
                    <w:pPr>
                      <w:pStyle w:val="Brdtext"/>
                      <w:jc w:val="left"/>
                    </w:pPr>
                    <w:sdt>
                      <w:sdtPr>
                        <w:alias w:val="NummerEtikett"/>
                        <w:tag w:val="NummerEtikett"/>
                        <w:id w:val="11474076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6892031"/>
                        <w:lock w:val="sdtContentLocked"/>
                        <w:dataBinding w:prefixMappings="xmlns:ns0='http://rkdhs/mallar/lagstiftning/Prop/Prop.xsd'" w:xpath="/ns0:dokumentvärden[1]/ns0:dokumentnummer[1]" w:storeItemID="{068625C3-B546-44A5-B525-B7CC092E5AD6}"/>
                        <w:text/>
                      </w:sdtPr>
                      <w:sdtContent>
                        <w:r>
                          <w:t>2019/20:149</w:t>
                        </w:r>
                      </w:sdtContent>
                    </w:sdt>
                  </w:p>
                  <w:p w14:paraId="0F23960C" w14:textId="36ECB440" w:rsidR="00DC16F5" w:rsidRPr="00C7375F" w:rsidRDefault="00DC16F5" w:rsidP="007E687D">
                    <w:pPr>
                      <w:pStyle w:val="Brdtext"/>
                    </w:pPr>
                    <w:sdt>
                      <w:sdtPr>
                        <w:alias w:val="BilageEtikett"/>
                        <w:tag w:val="BilageEtikett"/>
                        <w:id w:val="-96473287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1804350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3CB285" w14:textId="77777777" w:rsidR="00DC16F5" w:rsidRDefault="00DC16F5" w:rsidP="00EE1584">
    <w:pPr>
      <w:pStyle w:val="Brdtext"/>
    </w:pPr>
    <w:r>
      <w:rPr>
        <w:noProof/>
        <w:lang w:eastAsia="sv-SE"/>
      </w:rPr>
      <mc:AlternateContent>
        <mc:Choice Requires="wps">
          <w:drawing>
            <wp:anchor distT="0" distB="0" distL="0" distR="0" simplePos="0" relativeHeight="2517007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F8F31D" w14:textId="71C1584C" w:rsidR="00DC16F5" w:rsidRDefault="00DC16F5" w:rsidP="00A118D8">
                          <w:pPr>
                            <w:pStyle w:val="Brdtext"/>
                            <w:jc w:val="left"/>
                          </w:pPr>
                          <w:sdt>
                            <w:sdtPr>
                              <w:alias w:val="NummerEtikett"/>
                              <w:tag w:val="NummerEtikett"/>
                              <w:id w:val="3883894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0809477"/>
                              <w:lock w:val="sdtContentLocked"/>
                              <w:dataBinding w:prefixMappings="xmlns:ns0='http://rkdhs/mallar/lagstiftning/Prop/Prop.xsd'" w:xpath="/ns0:dokumentvärden[1]/ns0:dokumentnummer[1]" w:storeItemID="{068625C3-B546-44A5-B525-B7CC092E5AD6}"/>
                              <w:text/>
                            </w:sdtPr>
                            <w:sdtContent>
                              <w:r>
                                <w:t>2019/20:149</w:t>
                              </w:r>
                            </w:sdtContent>
                          </w:sdt>
                        </w:p>
                        <w:p w14:paraId="33E66552" w14:textId="7A6840AD" w:rsidR="00DC16F5" w:rsidRPr="00C7375F" w:rsidRDefault="00DC16F5" w:rsidP="007E687D">
                          <w:pPr>
                            <w:pStyle w:val="Brdtext"/>
                          </w:pPr>
                          <w:sdt>
                            <w:sdtPr>
                              <w:alias w:val="BilageEtikett"/>
                              <w:tag w:val="BilageEtikett"/>
                              <w:id w:val="136863618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41186241"/>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UruMkQIAAJQ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ccT&#10;SgzT2KO1aILbYQGXEZ7a+ilarSzaheYzNNjm/t7jZay6kU7HP9ZDUI9AH47gYjDCo1M+yrFjlHDU&#10;5cP8apjQz07e1vnwRYAmUSiow+YlTNl+6QO+BE17k5jMg6rKu0qpdIiEETfKkT3DVquQ3ogef1gp&#10;Q+qCTi7HgxTYQHRvIysTw4hEmS5drLytMEnhoES0UeabkAhZKvSV3IxzYY75k3W0kpjqLY6d/elV&#10;b3Fu60CPlBlMODrryoBL1acZO0FW/ughk609An5WdxRDs2kSV/LhpKfABsoDMsNBO1re8rsK27dk&#10;Pjwyh7OEHcf9EB7wIxUg/NBJlGzB/XrtPtojxVFLSY2zWVD/c8ecoER9NUj+q3w0isOcDqPxR2QS&#10;ceeazbnG7PQNICdy3ESWJzHaB9WL0oF+wjWyiFlRxQzH3AUNvXgT2o2Ba4iLxSIZ4fhaFpZmZXkM&#10;HXGO5Fw3T8zZjsEBuX8P/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oVK7j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AF8F31D" w14:textId="71C1584C" w:rsidR="00DC16F5" w:rsidRDefault="00DC16F5" w:rsidP="00A118D8">
                    <w:pPr>
                      <w:pStyle w:val="Brdtext"/>
                      <w:jc w:val="left"/>
                    </w:pPr>
                    <w:sdt>
                      <w:sdtPr>
                        <w:alias w:val="NummerEtikett"/>
                        <w:tag w:val="NummerEtikett"/>
                        <w:id w:val="3883894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0809477"/>
                        <w:lock w:val="sdtContentLocked"/>
                        <w:dataBinding w:prefixMappings="xmlns:ns0='http://rkdhs/mallar/lagstiftning/Prop/Prop.xsd'" w:xpath="/ns0:dokumentvärden[1]/ns0:dokumentnummer[1]" w:storeItemID="{068625C3-B546-44A5-B525-B7CC092E5AD6}"/>
                        <w:text/>
                      </w:sdtPr>
                      <w:sdtContent>
                        <w:r>
                          <w:t>2019/20:149</w:t>
                        </w:r>
                      </w:sdtContent>
                    </w:sdt>
                  </w:p>
                  <w:p w14:paraId="33E66552" w14:textId="7A6840AD" w:rsidR="00DC16F5" w:rsidRPr="00C7375F" w:rsidRDefault="00DC16F5" w:rsidP="007E687D">
                    <w:pPr>
                      <w:pStyle w:val="Brdtext"/>
                    </w:pPr>
                    <w:sdt>
                      <w:sdtPr>
                        <w:alias w:val="BilageEtikett"/>
                        <w:tag w:val="BilageEtikett"/>
                        <w:id w:val="136863618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4118624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2B4867" w14:textId="77777777" w:rsidR="00DC16F5" w:rsidRDefault="00DC16F5" w:rsidP="00664D04">
    <w:pPr>
      <w:pStyle w:val="Brdtext"/>
    </w:pPr>
    <w:r>
      <w:rPr>
        <w:noProof/>
        <w:lang w:eastAsia="sv-SE"/>
      </w:rPr>
      <mc:AlternateContent>
        <mc:Choice Requires="wps">
          <w:drawing>
            <wp:anchor distT="0" distB="0" distL="0" distR="0" simplePos="0" relativeHeight="2516700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C6716B" w14:textId="4669645D" w:rsidR="00DC16F5" w:rsidRDefault="00DC16F5" w:rsidP="00664D04">
                          <w:pPr>
                            <w:pStyle w:val="Brdtext"/>
                            <w:jc w:val="left"/>
                          </w:pPr>
                          <w:sdt>
                            <w:sdtPr>
                              <w:alias w:val="NummerEtikett"/>
                              <w:tag w:val="NummerEtikett"/>
                              <w:id w:val="-19805272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2783194"/>
                              <w:lock w:val="sdtContentLocked"/>
                              <w:dataBinding w:prefixMappings="xmlns:ns0='http://rkdhs/mallar/lagstiftning/Prop/Prop.xsd'" w:xpath="/ns0:dokumentvärden[1]/ns0:dokumentnummer[1]" w:storeItemID="{068625C3-B546-44A5-B525-B7CC092E5AD6}"/>
                              <w:text/>
                            </w:sdtPr>
                            <w:sdtContent>
                              <w:r>
                                <w:t>2019/20:149</w:t>
                              </w:r>
                            </w:sdtContent>
                          </w:sdt>
                        </w:p>
                        <w:p w14:paraId="0B8C4183" w14:textId="0ABB60C5" w:rsidR="00DC16F5" w:rsidRPr="00C7375F" w:rsidRDefault="00DC16F5" w:rsidP="007E687D">
                          <w:pPr>
                            <w:pStyle w:val="Brdtext"/>
                          </w:pPr>
                          <w:sdt>
                            <w:sdtPr>
                              <w:alias w:val="BilageEtikett"/>
                              <w:tag w:val="BilageEtikett"/>
                              <w:id w:val="103099419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8592605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cTmkAIAAJQ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p+c&#10;ceaEpR49qi7iihIYp/K0PkwJ9eAJF7vP0FGbt/eBLlPWnUab/pQPIz0VerMrLjljMhmVk5I6xpkk&#10;XTkuz8a5+sXe2mOIXxRYloSKIzUv11Ssb0KklxB0C0nBApimvm6MyYdEGHVpkK0FtdrE/Eay+ANl&#10;HGsrfnp8MsqOHSTz3rNxyY3KlBnCpcz7DLMUN0YljHHflKaS5URfiS2kVG4XP6MTSlOotxgO+P2r&#10;3mLc50EWOTK4uDO2jQPM2ecZ25es/rEtme7xVPCDvJMYu0WXuVIe596luwXUG2IGQj9awcvrhtp3&#10;I0K8F0izRB2n/RDv6KMNUPlhkDhbAv567T7hieKk5ayl2ax4+LkSqDgzXx2R/6ycTNIw58Pk5CMx&#10;ieGhZnGocSt7CcSJkjaRl1lM+Gi2okawT7RG5ikqqYSTFLvicStexn5j0BqSaj7PIBpfL+KNe/Ay&#10;uU51TuR87J4E+oHBkbh/C9spFtMXRO6xyTL4+SoSGTPL91UdOkCjn8k/rKm0Ww7PGb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ScTm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1C6716B" w14:textId="4669645D" w:rsidR="00DC16F5" w:rsidRDefault="00DC16F5" w:rsidP="00664D04">
                    <w:pPr>
                      <w:pStyle w:val="Brdtext"/>
                      <w:jc w:val="left"/>
                    </w:pPr>
                    <w:sdt>
                      <w:sdtPr>
                        <w:alias w:val="NummerEtikett"/>
                        <w:tag w:val="NummerEtikett"/>
                        <w:id w:val="-19805272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2783194"/>
                        <w:lock w:val="sdtContentLocked"/>
                        <w:dataBinding w:prefixMappings="xmlns:ns0='http://rkdhs/mallar/lagstiftning/Prop/Prop.xsd'" w:xpath="/ns0:dokumentvärden[1]/ns0:dokumentnummer[1]" w:storeItemID="{068625C3-B546-44A5-B525-B7CC092E5AD6}"/>
                        <w:text/>
                      </w:sdtPr>
                      <w:sdtContent>
                        <w:r>
                          <w:t>2019/20:149</w:t>
                        </w:r>
                      </w:sdtContent>
                    </w:sdt>
                  </w:p>
                  <w:p w14:paraId="0B8C4183" w14:textId="0ABB60C5" w:rsidR="00DC16F5" w:rsidRPr="00C7375F" w:rsidRDefault="00DC16F5" w:rsidP="007E687D">
                    <w:pPr>
                      <w:pStyle w:val="Brdtext"/>
                    </w:pPr>
                    <w:sdt>
                      <w:sdtPr>
                        <w:alias w:val="BilageEtikett"/>
                        <w:tag w:val="BilageEtikett"/>
                        <w:id w:val="103099419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8592605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FD586A" w14:textId="77777777" w:rsidR="00DC16F5" w:rsidRDefault="00DC16F5" w:rsidP="00EE1584">
    <w:pPr>
      <w:pStyle w:val="Brdtext"/>
    </w:pPr>
    <w:r>
      <w:rPr>
        <w:noProof/>
        <w:lang w:eastAsia="sv-SE"/>
      </w:rPr>
      <mc:AlternateContent>
        <mc:Choice Requires="wps">
          <w:drawing>
            <wp:anchor distT="0" distB="0" distL="0" distR="0" simplePos="0" relativeHeight="2517017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3F70B2" w14:textId="2226AAD7" w:rsidR="00DC16F5" w:rsidRDefault="00DC16F5" w:rsidP="00A118D8">
                          <w:pPr>
                            <w:pStyle w:val="Brdtext"/>
                            <w:jc w:val="left"/>
                          </w:pPr>
                          <w:sdt>
                            <w:sdtPr>
                              <w:alias w:val="NummerEtikett"/>
                              <w:tag w:val="NummerEtikett"/>
                              <w:id w:val="1618984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6281015"/>
                              <w:lock w:val="sdtContentLocked"/>
                              <w:dataBinding w:prefixMappings="xmlns:ns0='http://rkdhs/mallar/lagstiftning/Prop/Prop.xsd'" w:xpath="/ns0:dokumentvärden[1]/ns0:dokumentnummer[1]" w:storeItemID="{068625C3-B546-44A5-B525-B7CC092E5AD6}"/>
                              <w:text/>
                            </w:sdtPr>
                            <w:sdtContent>
                              <w:r>
                                <w:t>2019/20:149</w:t>
                              </w:r>
                            </w:sdtContent>
                          </w:sdt>
                        </w:p>
                        <w:p w14:paraId="0F36598F" w14:textId="3ECBC4A1" w:rsidR="00DC16F5" w:rsidRPr="00C7375F" w:rsidRDefault="00DC16F5" w:rsidP="007E687D">
                          <w:pPr>
                            <w:pStyle w:val="Brdtext"/>
                          </w:pPr>
                          <w:sdt>
                            <w:sdtPr>
                              <w:alias w:val="BilageEtikett"/>
                              <w:tag w:val="BilageEtikett"/>
                              <w:id w:val="171422414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6656052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tB3Ejw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J&#10;OmWYRo8eRRf9CgUcJ3haF6awenCwi91n26HN2/uAy1R1J71Of9RDoAfQmx24CEZ4cionJTpGCYeu&#10;HJdn44x+sfd2PsQvwmqShIp6NC9jytY3IeIlMN2apGTBqqa+bpTKh0QYcak8WTO0WsX8Rnj8YaUM&#10;aSt6enwyyoGNTe59ZGVSGJEpM6RLlfcVZilulEg2ynwTEpDlQl/JzTgXZpc/WycriVRvcRzs9696&#10;i3NfBzxyZmvizlk3xvpcfZ6xPWT1jy1ksrcH4Ad1JzF2iy5zpTzeUWBh6w2Y4W0/WsHx6wbtu2Eh&#10;3jOPWULHsR/iHT5SWcBvB4mSpfW/XrtP9qA4tJS0mM2Khp8r5gUl6qsB+c/KySQNcz5MTj6CScQf&#10;ahaHGrPSlxacKLGJHM9iso9qK0pv9RPWyDxlhYoZjtwVjVvxMvYbA2uIi/k8G2F8HYs35sHxFDrh&#10;nMj52D0x7wYGR3D/1m6nmE1fELm3TZ7BzVcRZMwsT0j3qA4dwOhn8g9rKu2Ww3O22i/T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Iu0HcS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83F70B2" w14:textId="2226AAD7" w:rsidR="00DC16F5" w:rsidRDefault="00DC16F5" w:rsidP="00A118D8">
                    <w:pPr>
                      <w:pStyle w:val="Brdtext"/>
                      <w:jc w:val="left"/>
                    </w:pPr>
                    <w:sdt>
                      <w:sdtPr>
                        <w:alias w:val="NummerEtikett"/>
                        <w:tag w:val="NummerEtikett"/>
                        <w:id w:val="1618984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6281015"/>
                        <w:lock w:val="sdtContentLocked"/>
                        <w:dataBinding w:prefixMappings="xmlns:ns0='http://rkdhs/mallar/lagstiftning/Prop/Prop.xsd'" w:xpath="/ns0:dokumentvärden[1]/ns0:dokumentnummer[1]" w:storeItemID="{068625C3-B546-44A5-B525-B7CC092E5AD6}"/>
                        <w:text/>
                      </w:sdtPr>
                      <w:sdtContent>
                        <w:r>
                          <w:t>2019/20:149</w:t>
                        </w:r>
                      </w:sdtContent>
                    </w:sdt>
                  </w:p>
                  <w:p w14:paraId="0F36598F" w14:textId="3ECBC4A1" w:rsidR="00DC16F5" w:rsidRPr="00C7375F" w:rsidRDefault="00DC16F5" w:rsidP="007E687D">
                    <w:pPr>
                      <w:pStyle w:val="Brdtext"/>
                    </w:pPr>
                    <w:sdt>
                      <w:sdtPr>
                        <w:alias w:val="BilageEtikett"/>
                        <w:tag w:val="BilageEtikett"/>
                        <w:id w:val="171422414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6656052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FB0EB0" w14:textId="77777777" w:rsidR="00DC16F5" w:rsidRDefault="00DC16F5" w:rsidP="00664D04">
    <w:pPr>
      <w:pStyle w:val="Brdtext"/>
    </w:pPr>
    <w:r>
      <w:rPr>
        <w:noProof/>
        <w:lang w:eastAsia="sv-SE"/>
      </w:rPr>
      <mc:AlternateContent>
        <mc:Choice Requires="wps">
          <w:drawing>
            <wp:anchor distT="0" distB="0" distL="0" distR="0" simplePos="0" relativeHeight="2516710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D40F94" w14:textId="5B52EF56" w:rsidR="00DC16F5" w:rsidRDefault="00DC16F5" w:rsidP="00664D04">
                          <w:pPr>
                            <w:pStyle w:val="Brdtext"/>
                            <w:jc w:val="left"/>
                          </w:pPr>
                          <w:sdt>
                            <w:sdtPr>
                              <w:alias w:val="NummerEtikett"/>
                              <w:tag w:val="NummerEtikett"/>
                              <w:id w:val="-18320638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4079441"/>
                              <w:lock w:val="sdtContentLocked"/>
                              <w:dataBinding w:prefixMappings="xmlns:ns0='http://rkdhs/mallar/lagstiftning/Prop/Prop.xsd'" w:xpath="/ns0:dokumentvärden[1]/ns0:dokumentnummer[1]" w:storeItemID="{068625C3-B546-44A5-B525-B7CC092E5AD6}"/>
                              <w:text/>
                            </w:sdtPr>
                            <w:sdtContent>
                              <w:r>
                                <w:t>2019/20:149</w:t>
                              </w:r>
                            </w:sdtContent>
                          </w:sdt>
                        </w:p>
                        <w:p w14:paraId="4C88342E" w14:textId="5F220C46" w:rsidR="00DC16F5" w:rsidRPr="00C7375F" w:rsidRDefault="00DC16F5" w:rsidP="007E687D">
                          <w:pPr>
                            <w:pStyle w:val="Brdtext"/>
                          </w:pPr>
                          <w:sdt>
                            <w:sdtPr>
                              <w:alias w:val="BilageEtikett"/>
                              <w:tag w:val="BilageEtikett"/>
                              <w:id w:val="108302538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38255172"/>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lKD/kAIAAJQ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eUaFajR0+iDW6DAsaRnsb6KVCPFrjQfjYt2jycexzGqlvp6vhHPQR2EL3bk4tghEenfJKjY5Rw&#10;2PJxfjFO7GcHb+t8+CJMTeKioA7NS5yy7a0PuAmgAyQm80ZV5U2lVNpEwYgr5ciWodUqpDvC4w+U&#10;0qRBpadnoxRYm+jeRVY6hhFJMn26WHlXYVqFnRIRo/Q3IUFZKvSV3Ixzoff5EzqiJFK9xbHHH271&#10;FueuDnikzEaHvXNdaeNS9WnGDpSVPwbKZIcH4Ud1x2Vol23SSn56NkhgacodlOFMN1re8psK7btl&#10;Pjwwh1lCx/E+hHt8pDKg3/QrStbG/XrtPOIhcVgpaTCbBfU/N8wJStRXDfFf5JNJHOa0mZx9hJKI&#10;O7Ysjy16U18ZaAL6xu3SMuKDGpbSmfoZz8giZoWJaY7cBQ3D8ip0LwaeIS4WiwTC+FoWbvWj5TF0&#10;5DmK86l9Zs72Cg7Q/p0ZpphNXwi5w0ZPbxebADEmlUemO1b7DmD0k/j7Zyq+Lcf7hDo8pv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lKD/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3D40F94" w14:textId="5B52EF56" w:rsidR="00DC16F5" w:rsidRDefault="00DC16F5" w:rsidP="00664D04">
                    <w:pPr>
                      <w:pStyle w:val="Brdtext"/>
                      <w:jc w:val="left"/>
                    </w:pPr>
                    <w:sdt>
                      <w:sdtPr>
                        <w:alias w:val="NummerEtikett"/>
                        <w:tag w:val="NummerEtikett"/>
                        <w:id w:val="-18320638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4079441"/>
                        <w:lock w:val="sdtContentLocked"/>
                        <w:dataBinding w:prefixMappings="xmlns:ns0='http://rkdhs/mallar/lagstiftning/Prop/Prop.xsd'" w:xpath="/ns0:dokumentvärden[1]/ns0:dokumentnummer[1]" w:storeItemID="{068625C3-B546-44A5-B525-B7CC092E5AD6}"/>
                        <w:text/>
                      </w:sdtPr>
                      <w:sdtContent>
                        <w:r>
                          <w:t>2019/20:149</w:t>
                        </w:r>
                      </w:sdtContent>
                    </w:sdt>
                  </w:p>
                  <w:p w14:paraId="4C88342E" w14:textId="5F220C46" w:rsidR="00DC16F5" w:rsidRPr="00C7375F" w:rsidRDefault="00DC16F5" w:rsidP="007E687D">
                    <w:pPr>
                      <w:pStyle w:val="Brdtext"/>
                    </w:pPr>
                    <w:sdt>
                      <w:sdtPr>
                        <w:alias w:val="BilageEtikett"/>
                        <w:tag w:val="BilageEtikett"/>
                        <w:id w:val="108302538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3825517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2F5E2C" w14:textId="77777777" w:rsidR="00DC16F5" w:rsidRDefault="00DC16F5" w:rsidP="00EE1584">
    <w:pPr>
      <w:pStyle w:val="Brdtext"/>
    </w:pPr>
    <w:r>
      <w:rPr>
        <w:noProof/>
        <w:lang w:eastAsia="sv-SE"/>
      </w:rPr>
      <mc:AlternateContent>
        <mc:Choice Requires="wps">
          <w:drawing>
            <wp:anchor distT="0" distB="0" distL="0" distR="0" simplePos="0" relativeHeight="2517027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E7B727" w14:textId="084701EE" w:rsidR="00DC16F5" w:rsidRDefault="00DC16F5" w:rsidP="00A118D8">
                          <w:pPr>
                            <w:pStyle w:val="Brdtext"/>
                            <w:jc w:val="left"/>
                          </w:pPr>
                          <w:sdt>
                            <w:sdtPr>
                              <w:alias w:val="NummerEtikett"/>
                              <w:tag w:val="NummerEtikett"/>
                              <w:id w:val="9199087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7060619"/>
                              <w:lock w:val="sdtContentLocked"/>
                              <w:dataBinding w:prefixMappings="xmlns:ns0='http://rkdhs/mallar/lagstiftning/Prop/Prop.xsd'" w:xpath="/ns0:dokumentvärden[1]/ns0:dokumentnummer[1]" w:storeItemID="{068625C3-B546-44A5-B525-B7CC092E5AD6}"/>
                              <w:text/>
                            </w:sdtPr>
                            <w:sdtContent>
                              <w:r>
                                <w:t>2019/20:149</w:t>
                              </w:r>
                            </w:sdtContent>
                          </w:sdt>
                        </w:p>
                        <w:p w14:paraId="4F1D9C3F" w14:textId="6BBE3021" w:rsidR="00DC16F5" w:rsidRPr="00C7375F" w:rsidRDefault="00DC16F5" w:rsidP="007E687D">
                          <w:pPr>
                            <w:pStyle w:val="Brdtext"/>
                          </w:pPr>
                          <w:sdt>
                            <w:sdtPr>
                              <w:alias w:val="BilageEtikett"/>
                              <w:tag w:val="BilageEtikett"/>
                              <w:id w:val="208032499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71077062"/>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C5es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kp+eDxJYmnIHZTjTPS1v+U2F9t0y&#10;Hx6Yw1tCxzEfwj0+UhnQb/oVJWvjfr12HvGQOKyUNHibBfU/N8wJStRXDfFf5JMJwoa0mZx9hJKI&#10;O7Ysjy16U18ZaCLHJLI8LSM+qGEpnamfMUYWMStMTHPkLmgYllehmxgYQ1wsFgmE52tZuNWPlsfQ&#10;kecozqf2mTnbKzhA+3dmeMVs+kLIHTZ6ervYBIgxqTwy3bHadwBPP4m/H1NxthzvE+o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7C5es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3E7B727" w14:textId="084701EE" w:rsidR="00DC16F5" w:rsidRDefault="00DC16F5" w:rsidP="00A118D8">
                    <w:pPr>
                      <w:pStyle w:val="Brdtext"/>
                      <w:jc w:val="left"/>
                    </w:pPr>
                    <w:sdt>
                      <w:sdtPr>
                        <w:alias w:val="NummerEtikett"/>
                        <w:tag w:val="NummerEtikett"/>
                        <w:id w:val="9199087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7060619"/>
                        <w:lock w:val="sdtContentLocked"/>
                        <w:dataBinding w:prefixMappings="xmlns:ns0='http://rkdhs/mallar/lagstiftning/Prop/Prop.xsd'" w:xpath="/ns0:dokumentvärden[1]/ns0:dokumentnummer[1]" w:storeItemID="{068625C3-B546-44A5-B525-B7CC092E5AD6}"/>
                        <w:text/>
                      </w:sdtPr>
                      <w:sdtContent>
                        <w:r>
                          <w:t>2019/20:149</w:t>
                        </w:r>
                      </w:sdtContent>
                    </w:sdt>
                  </w:p>
                  <w:p w14:paraId="4F1D9C3F" w14:textId="6BBE3021" w:rsidR="00DC16F5" w:rsidRPr="00C7375F" w:rsidRDefault="00DC16F5" w:rsidP="007E687D">
                    <w:pPr>
                      <w:pStyle w:val="Brdtext"/>
                    </w:pPr>
                    <w:sdt>
                      <w:sdtPr>
                        <w:alias w:val="BilageEtikett"/>
                        <w:tag w:val="BilageEtikett"/>
                        <w:id w:val="208032499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7107706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F106B2" w14:textId="77777777" w:rsidR="00DC16F5" w:rsidRDefault="00DC16F5" w:rsidP="00664D04">
    <w:pPr>
      <w:pStyle w:val="Brdtext"/>
    </w:pPr>
    <w:r>
      <w:rPr>
        <w:noProof/>
        <w:lang w:eastAsia="sv-SE"/>
      </w:rPr>
      <mc:AlternateContent>
        <mc:Choice Requires="wps">
          <w:drawing>
            <wp:anchor distT="0" distB="0" distL="0" distR="0" simplePos="0" relativeHeight="2516720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E8B7A1" w14:textId="53B9FE9C" w:rsidR="00DC16F5" w:rsidRDefault="00DC16F5" w:rsidP="00664D04">
                          <w:pPr>
                            <w:pStyle w:val="Brdtext"/>
                            <w:jc w:val="left"/>
                          </w:pPr>
                          <w:sdt>
                            <w:sdtPr>
                              <w:alias w:val="NummerEtikett"/>
                              <w:tag w:val="NummerEtikett"/>
                              <w:id w:val="-14143898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6526674"/>
                              <w:lock w:val="sdtContentLocked"/>
                              <w:dataBinding w:prefixMappings="xmlns:ns0='http://rkdhs/mallar/lagstiftning/Prop/Prop.xsd'" w:xpath="/ns0:dokumentvärden[1]/ns0:dokumentnummer[1]" w:storeItemID="{068625C3-B546-44A5-B525-B7CC092E5AD6}"/>
                              <w:text/>
                            </w:sdtPr>
                            <w:sdtContent>
                              <w:r>
                                <w:t>2019/20:149</w:t>
                              </w:r>
                            </w:sdtContent>
                          </w:sdt>
                        </w:p>
                        <w:p w14:paraId="67CEB6AB" w14:textId="5E4E30C0" w:rsidR="00DC16F5" w:rsidRPr="00C7375F" w:rsidRDefault="00DC16F5" w:rsidP="007E687D">
                          <w:pPr>
                            <w:pStyle w:val="Brdtext"/>
                          </w:pPr>
                          <w:sdt>
                            <w:sdtPr>
                              <w:alias w:val="BilageEtikett"/>
                              <w:tag w:val="BilageEtikett"/>
                              <w:id w:val="8728179"/>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797807007"/>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4.85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lqPjQIAAJQ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5CNn&#10;Tljq0YPqMKwogXEqT+vjlFD3nnDYfYGO2rx9j/SYsu50sOlP+TCSU6E3u+KSMSaTUjkpqWOcSZKV&#10;4/J0nKtf7LV9iPhVgWXpUPFAzcs1FevriBQJQbeQ5CyCaeqrxph8SYRRFyawtaBWG8wxksYfKONY&#10;mzI9HmXDDpJ6b9m4ZEZlygzuUuZ9hvmEG6MSxrjvSlPJcqKv+BZSKrfzn9EJpcnVWxQH/D6qtyj3&#10;eZBG9gwOd8q2cRBy9nnG9iWrf25Lpns8Ffwg73TEbtFlrpST3Lv0toB6Q8wI0I9W9PKqofZdi4h3&#10;ItAsUcdpP+AtfbQBKj8MJ86WEH6/9p7wRHGSctbSbFY8/lqJoDgz3xyR/7ScUAAM82Vy/ImYxMKh&#10;ZHEocSt7AcSJkjaRl/mY8Gi2Rx3APtIamSevJBJOku+K4/Z4gf3GoDUk1XyeQTS+XuC1u/cymU51&#10;TuR86B5F8AODkbh/A9spFtMXRO6xSTP6+QqJjJnl+6oOHaDRz+Qf1lTaLYf3jNov09kz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KlqPjQIAAJQ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17E8B7A1" w14:textId="53B9FE9C" w:rsidR="00DC16F5" w:rsidRDefault="00DC16F5" w:rsidP="00664D04">
                    <w:pPr>
                      <w:pStyle w:val="Brdtext"/>
                      <w:jc w:val="left"/>
                    </w:pPr>
                    <w:sdt>
                      <w:sdtPr>
                        <w:alias w:val="NummerEtikett"/>
                        <w:tag w:val="NummerEtikett"/>
                        <w:id w:val="-14143898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6526674"/>
                        <w:lock w:val="sdtContentLocked"/>
                        <w:dataBinding w:prefixMappings="xmlns:ns0='http://rkdhs/mallar/lagstiftning/Prop/Prop.xsd'" w:xpath="/ns0:dokumentvärden[1]/ns0:dokumentnummer[1]" w:storeItemID="{068625C3-B546-44A5-B525-B7CC092E5AD6}"/>
                        <w:text/>
                      </w:sdtPr>
                      <w:sdtContent>
                        <w:r>
                          <w:t>2019/20:149</w:t>
                        </w:r>
                      </w:sdtContent>
                    </w:sdt>
                  </w:p>
                  <w:p w14:paraId="67CEB6AB" w14:textId="5E4E30C0" w:rsidR="00DC16F5" w:rsidRPr="00C7375F" w:rsidRDefault="00DC16F5" w:rsidP="007E687D">
                    <w:pPr>
                      <w:pStyle w:val="Brdtext"/>
                    </w:pPr>
                    <w:sdt>
                      <w:sdtPr>
                        <w:alias w:val="BilageEtikett"/>
                        <w:tag w:val="BilageEtikett"/>
                        <w:id w:val="8728179"/>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797807007"/>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A0DDA8" w14:textId="77777777" w:rsidR="00DC16F5" w:rsidRDefault="00DC16F5" w:rsidP="00EE1584">
    <w:pPr>
      <w:pStyle w:val="Brdtext"/>
    </w:pPr>
    <w:r>
      <w:rPr>
        <w:noProof/>
        <w:lang w:eastAsia="sv-SE"/>
      </w:rPr>
      <mc:AlternateContent>
        <mc:Choice Requires="wps">
          <w:drawing>
            <wp:anchor distT="0" distB="0" distL="0" distR="0" simplePos="0" relativeHeight="2517038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DD56E7" w14:textId="680C4C68" w:rsidR="00DC16F5" w:rsidRDefault="00DC16F5" w:rsidP="00A118D8">
                          <w:pPr>
                            <w:pStyle w:val="Brdtext"/>
                            <w:jc w:val="left"/>
                          </w:pPr>
                          <w:sdt>
                            <w:sdtPr>
                              <w:alias w:val="NummerEtikett"/>
                              <w:tag w:val="NummerEtikett"/>
                              <w:id w:val="-7933636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75421205"/>
                              <w:lock w:val="sdtContentLocked"/>
                              <w:dataBinding w:prefixMappings="xmlns:ns0='http://rkdhs/mallar/lagstiftning/Prop/Prop.xsd'" w:xpath="/ns0:dokumentvärden[1]/ns0:dokumentnummer[1]" w:storeItemID="{068625C3-B546-44A5-B525-B7CC092E5AD6}"/>
                              <w:text/>
                            </w:sdtPr>
                            <w:sdtContent>
                              <w:r>
                                <w:t>2019/20:149</w:t>
                              </w:r>
                            </w:sdtContent>
                          </w:sdt>
                        </w:p>
                        <w:p w14:paraId="3657CA82" w14:textId="4FA406F8" w:rsidR="00DC16F5" w:rsidRPr="00C7375F" w:rsidRDefault="00DC16F5" w:rsidP="007E687D">
                          <w:pPr>
                            <w:pStyle w:val="Brdtext"/>
                          </w:pPr>
                          <w:sdt>
                            <w:sdtPr>
                              <w:alias w:val="BilageEtikett"/>
                              <w:tag w:val="BilageEtikett"/>
                              <w:id w:val="-104012960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42314631"/>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15pt;margin-top:35.45pt;width:89.85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14Otjw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gSzWr06Em0wW1QwGmEp7F+CqtHC7vQfjYt2jzce1zGqlvp6vhHPQR6AL3bg4tghEenfJKjY5Rw&#10;6PJxfjFO6GcHb+t8+CJMTaJQUIfmJUzZ9tYHvASmg0lM5o2qyptKqXSIhBFXypEtQ6tVSG+Exx9W&#10;SpMGlZ6ejVJgbaJ7F1npGEYkyvTpYuVdhUkKOyWijdLfhARkqdBXcjPOhd7nT9bRSiLVWxx7+8Or&#10;3uLc1QGPlNnosHeuK21cqj7N2AGy8scAmezsAfhR3VEM7bJNXEErBwosTbkDM5zpRstbflOhfbfM&#10;hwfmMEvoOPZDuMdHKgP4TS9Rsjbu12v30R4Uh5aSBrNZUP9zw5ygRH3VIP9FPpnEYU6HydlHMIm4&#10;Y83yWKM39ZUBJ3JsIsuTGO2DGkTpTP2MNbKIWaFimiN3QcMgXoVuY2ANcbFYJCOMr2XhVj9aHkNH&#10;nCM5n9pn5mzP4ADu35lhitn0BZE72+jp7WITQMbE8oh0h2rfAYx+In+/puJuOT4nq8My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XXg62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ADD56E7" w14:textId="680C4C68" w:rsidR="00DC16F5" w:rsidRDefault="00DC16F5" w:rsidP="00A118D8">
                    <w:pPr>
                      <w:pStyle w:val="Brdtext"/>
                      <w:jc w:val="left"/>
                    </w:pPr>
                    <w:sdt>
                      <w:sdtPr>
                        <w:alias w:val="NummerEtikett"/>
                        <w:tag w:val="NummerEtikett"/>
                        <w:id w:val="-7933636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75421205"/>
                        <w:lock w:val="sdtContentLocked"/>
                        <w:dataBinding w:prefixMappings="xmlns:ns0='http://rkdhs/mallar/lagstiftning/Prop/Prop.xsd'" w:xpath="/ns0:dokumentvärden[1]/ns0:dokumentnummer[1]" w:storeItemID="{068625C3-B546-44A5-B525-B7CC092E5AD6}"/>
                        <w:text/>
                      </w:sdtPr>
                      <w:sdtContent>
                        <w:r>
                          <w:t>2019/20:149</w:t>
                        </w:r>
                      </w:sdtContent>
                    </w:sdt>
                  </w:p>
                  <w:p w14:paraId="3657CA82" w14:textId="4FA406F8" w:rsidR="00DC16F5" w:rsidRPr="00C7375F" w:rsidRDefault="00DC16F5" w:rsidP="007E687D">
                    <w:pPr>
                      <w:pStyle w:val="Brdtext"/>
                    </w:pPr>
                    <w:sdt>
                      <w:sdtPr>
                        <w:alias w:val="BilageEtikett"/>
                        <w:tag w:val="BilageEtikett"/>
                        <w:id w:val="-104012960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42314631"/>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C84D6B" w14:textId="77777777" w:rsidR="00DC16F5" w:rsidRDefault="00DC16F5" w:rsidP="00EE1584">
    <w:pPr>
      <w:pStyle w:val="Brdtext"/>
    </w:pP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C5ECDC" w14:textId="77777777" w:rsidR="00DC16F5" w:rsidRDefault="00DC16F5" w:rsidP="00664D04">
    <w:pPr>
      <w:pStyle w:val="Brdtext"/>
    </w:pPr>
    <w:r>
      <w:rPr>
        <w:noProof/>
        <w:lang w:eastAsia="sv-SE"/>
      </w:rPr>
      <mc:AlternateContent>
        <mc:Choice Requires="wps">
          <w:drawing>
            <wp:anchor distT="0" distB="0" distL="0" distR="0" simplePos="0" relativeHeight="2516730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F3301C" w14:textId="2868B0E8" w:rsidR="00DC16F5" w:rsidRPr="00756E21" w:rsidRDefault="00DC16F5" w:rsidP="00664D04">
                          <w:pPr>
                            <w:pStyle w:val="Brdtext"/>
                            <w:jc w:val="left"/>
                          </w:pPr>
                          <w:sdt>
                            <w:sdtPr>
                              <w:alias w:val="NummerEtikett"/>
                              <w:tag w:val="NummerEtikett"/>
                              <w:id w:val="11252780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57560821"/>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5.55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I9AGkAIAAJQFAAAOAAAAZHJzL2Uyb0RvYy54bWysVF1P2zAUfZ+0/2D5faTpWjYqUtSBmCYh&#10;QCsTz65j02iO7dluk+7Xc+wkbcd4YdpLcu375Xvuuff8oq0V2QrnK6MLmp+MKBGam7LSTwX98XD9&#10;4TMlPjBdMmW0KOhOeHoxf//uvLEzMTZro0rhCIJoP2tsQdch2FmWeb4WNfMnxgoNpTSuZgFH95SV&#10;jjWIXqtsPBqdZo1xpXWGC+9xe9Up6TzFl1LwcCelF4GoguJtIX1d+q7iN5ufs9mTY3Zd8f4Z7B9e&#10;UbNKI+k+1BULjGxc9VeouuLOeCPDCTd1ZqSsuEg1oJp89KKa5ZpZkWoBON7uYfL/Lyy/3d47UpUF&#10;PZ1SolmNHj2INrgNChhHeBrrZ7BaWtiF9otp0ebh3uMyVt1KV8c/6iHQA+jdHlwEIzw65ZMcHaOE&#10;Q5eP87NxQj87eFvnw1dhahKFgjo0L2HKtjc+4CUwHUxiMm9UVV5XSqVDJIy4VI5sGVqtQnojPP6w&#10;Upo0qPTjdJQCaxPdu8hKxzAiUaZPFyvvKkxS2CkRbZT+LiQgS4W+kptxLvQ+f7KOVhKp3uLY2x9e&#10;9Rbnrg54pMxGh71zXWnjUvVpxg6QlT8HyGRnD8CP6o5iaFdt4ko+mQ4UWJlyB2Y4042Wt/y6Qvtu&#10;mA/3zGGW0HHsh3CHj1QG8JteomRt3O/X7qM9KA4tJQ1ms6D+14Y5QYn6pkH+s3wyicOcDpPpJzCJ&#10;uGPN6lijN/WlASdybCLLkxjtgxpE6Uz9iDWyiFmhYpojd0HDIF6GbmNgDXGxWCQjjK9l4UYvLY+h&#10;I86RnA/tI3O2Z3AA92/NMMVs9oLInW309HaxCSBjYnlEukO17wBGP5G/X1Nxtxyfk9Vhmc6f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NI9AG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19F3301C" w14:textId="2868B0E8" w:rsidR="00DC16F5" w:rsidRPr="00756E21" w:rsidRDefault="00DC16F5" w:rsidP="00664D04">
                    <w:pPr>
                      <w:pStyle w:val="Brdtext"/>
                      <w:jc w:val="left"/>
                    </w:pPr>
                    <w:sdt>
                      <w:sdtPr>
                        <w:alias w:val="NummerEtikett"/>
                        <w:tag w:val="NummerEtikett"/>
                        <w:id w:val="11252780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57560821"/>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E85AC1" w14:textId="77777777" w:rsidR="00DC16F5" w:rsidRDefault="00DC16F5" w:rsidP="00EE1584">
    <w:pPr>
      <w:pStyle w:val="Brdtext"/>
    </w:pPr>
    <w:r>
      <w:rPr>
        <w:noProof/>
        <w:lang w:eastAsia="sv-SE"/>
      </w:rPr>
      <mc:AlternateContent>
        <mc:Choice Requires="wps">
          <w:drawing>
            <wp:anchor distT="0" distB="0" distL="0" distR="0" simplePos="0" relativeHeight="2517048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DE161F" w14:textId="5F9DFC52" w:rsidR="00DC16F5" w:rsidRPr="00756E21" w:rsidRDefault="00DC16F5" w:rsidP="00A118D8">
                          <w:pPr>
                            <w:pStyle w:val="Brdtext"/>
                            <w:jc w:val="left"/>
                          </w:pPr>
                          <w:sdt>
                            <w:sdtPr>
                              <w:alias w:val="NummerEtikett"/>
                              <w:tag w:val="NummerEtikett"/>
                              <w:id w:val="-3351523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2156113"/>
                              <w:lock w:val="sdtContentLocked"/>
                              <w:dataBinding w:prefixMappings="xmlns:ns0='http://rkdhs/mallar/lagstiftning/Prop/Prop.xsd'" w:xpath="/ns0:dokumentvärden[1]/ns0:dokumentnummer[1]" w:storeItemID="{068625C3-B546-44A5-B525-B7CC092E5AD6}"/>
                              <w:text/>
                            </w:sdtPr>
                            <w:sdtContent>
                              <w:r>
                                <w:t>2019/20:149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pt;margin-top:36pt;width:89.85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vOdV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YQSzWr06Em0wW1QwGmEp7F+CqtHC7vQfjYt2jzce1zGqlvp6vhHPQR6AL3bg4tghEenfJKjY5Rw&#10;6PJxfjFO6GcHb+t8+CJMTaJQUIfmJUzZ9tYHvASmg0lM5o2qyptKqXSIhBFXypEtQ6tVSG+Exx9W&#10;SpMGlZ6ejVJgbaJ7F1npGEYkyvTpYuVdhUkKOyWijdLfhARkqdBXcjPOhd7nT9bRSiLVWxx7+8Or&#10;3uLc1QGPlNnosHeuK21cqj7N2AGy8scAmezsAfhR3VEM7bJNXMkn5wMFlqbcgRnOdKPlLb+p0L5b&#10;5sMDc5gldBz7IdzjI5UB/KaXKFkb9+u1+2gPikNLSYPZLKj/uWFOUKK+apD/Ip9M4jCnw+TsI5hE&#10;3LFmeazRm/rKgBM5NpHlSYz2QQ2idKZ+xhpZxKxQMc2Ru6BhEK9CtzGwhrhYLJIRxteycKsfLY+h&#10;I86RnE/tM3O2Z3AA9+/MMMVs+oLInW309HaxCSBjYnlEukO17wBGP5G/X1Nxtxyfk9Vhmc5/Aw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ubznVZ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FDE161F" w14:textId="5F9DFC52" w:rsidR="00DC16F5" w:rsidRPr="00756E21" w:rsidRDefault="00DC16F5" w:rsidP="00A118D8">
                    <w:pPr>
                      <w:pStyle w:val="Brdtext"/>
                      <w:jc w:val="left"/>
                    </w:pPr>
                    <w:sdt>
                      <w:sdtPr>
                        <w:alias w:val="NummerEtikett"/>
                        <w:tag w:val="NummerEtikett"/>
                        <w:id w:val="-3351523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2156113"/>
                        <w:lock w:val="sdtContentLocked"/>
                        <w:dataBinding w:prefixMappings="xmlns:ns0='http://rkdhs/mallar/lagstiftning/Prop/Prop.xsd'" w:xpath="/ns0:dokumentvärden[1]/ns0:dokumentnummer[1]" w:storeItemID="{068625C3-B546-44A5-B525-B7CC092E5AD6}"/>
                        <w:text/>
                      </w:sdtPr>
                      <w:sdtContent>
                        <w:r>
                          <w:t>2019/20:149</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D626C1" w14:textId="77777777" w:rsidR="00DC16F5" w:rsidRDefault="00DC16F5"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30"/>
  <w:mirrorMargins/>
  <w:proofState w:spelling="clean" w:grammar="clean"/>
  <w:attachedTemplate r:id="rId1"/>
  <w:defaultTabStop w:val="1304"/>
  <w:hyphenationZone w:val="425"/>
  <w:evenAndOddHeaders/>
  <w:characterSpacingControl w:val="doNotCompress"/>
  <w:hdrShapeDefaults>
    <o:shapedefaults v:ext="edit" spidmax="49153"/>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24B72"/>
    <w:rsid w:val="000023F8"/>
    <w:rsid w:val="000106C3"/>
    <w:rsid w:val="0001170C"/>
    <w:rsid w:val="000127FF"/>
    <w:rsid w:val="000140A3"/>
    <w:rsid w:val="000163C7"/>
    <w:rsid w:val="00020B3D"/>
    <w:rsid w:val="000211BF"/>
    <w:rsid w:val="00025171"/>
    <w:rsid w:val="000276E3"/>
    <w:rsid w:val="00032E6D"/>
    <w:rsid w:val="00040A0F"/>
    <w:rsid w:val="00043AB1"/>
    <w:rsid w:val="00046417"/>
    <w:rsid w:val="00047664"/>
    <w:rsid w:val="00055486"/>
    <w:rsid w:val="00061989"/>
    <w:rsid w:val="000631A9"/>
    <w:rsid w:val="000722B8"/>
    <w:rsid w:val="00072689"/>
    <w:rsid w:val="000761F8"/>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0F77EC"/>
    <w:rsid w:val="001028C5"/>
    <w:rsid w:val="00107129"/>
    <w:rsid w:val="00110C85"/>
    <w:rsid w:val="00113CC6"/>
    <w:rsid w:val="00115516"/>
    <w:rsid w:val="00116299"/>
    <w:rsid w:val="00122565"/>
    <w:rsid w:val="0012360F"/>
    <w:rsid w:val="00131972"/>
    <w:rsid w:val="0013464D"/>
    <w:rsid w:val="00135343"/>
    <w:rsid w:val="00144361"/>
    <w:rsid w:val="001531B4"/>
    <w:rsid w:val="00155500"/>
    <w:rsid w:val="00157EF7"/>
    <w:rsid w:val="00161DA0"/>
    <w:rsid w:val="00166139"/>
    <w:rsid w:val="00174E46"/>
    <w:rsid w:val="00175A45"/>
    <w:rsid w:val="00181DAB"/>
    <w:rsid w:val="00185AD6"/>
    <w:rsid w:val="0019074D"/>
    <w:rsid w:val="001A0FB9"/>
    <w:rsid w:val="001A465E"/>
    <w:rsid w:val="001A4767"/>
    <w:rsid w:val="001A6FAB"/>
    <w:rsid w:val="001B3BC6"/>
    <w:rsid w:val="001B7CDA"/>
    <w:rsid w:val="001C4647"/>
    <w:rsid w:val="001D0157"/>
    <w:rsid w:val="001D0638"/>
    <w:rsid w:val="001D0D32"/>
    <w:rsid w:val="001D3465"/>
    <w:rsid w:val="001D4287"/>
    <w:rsid w:val="001D7D3E"/>
    <w:rsid w:val="001F5CE5"/>
    <w:rsid w:val="001F782A"/>
    <w:rsid w:val="00203904"/>
    <w:rsid w:val="00203FAB"/>
    <w:rsid w:val="0020543F"/>
    <w:rsid w:val="00211E15"/>
    <w:rsid w:val="002132D5"/>
    <w:rsid w:val="002273CD"/>
    <w:rsid w:val="00233E31"/>
    <w:rsid w:val="00235765"/>
    <w:rsid w:val="002367E5"/>
    <w:rsid w:val="00244011"/>
    <w:rsid w:val="00252C4D"/>
    <w:rsid w:val="00263274"/>
    <w:rsid w:val="002675C4"/>
    <w:rsid w:val="002761A2"/>
    <w:rsid w:val="002859A1"/>
    <w:rsid w:val="00287045"/>
    <w:rsid w:val="0029293D"/>
    <w:rsid w:val="00292E0F"/>
    <w:rsid w:val="00294B19"/>
    <w:rsid w:val="00295C59"/>
    <w:rsid w:val="00297A80"/>
    <w:rsid w:val="002A1E80"/>
    <w:rsid w:val="002B01BF"/>
    <w:rsid w:val="002B12FD"/>
    <w:rsid w:val="002B4E0F"/>
    <w:rsid w:val="002C14EF"/>
    <w:rsid w:val="002C1EBF"/>
    <w:rsid w:val="002C49A5"/>
    <w:rsid w:val="002D09C9"/>
    <w:rsid w:val="002E219E"/>
    <w:rsid w:val="002E5F6A"/>
    <w:rsid w:val="002E60D4"/>
    <w:rsid w:val="002F434A"/>
    <w:rsid w:val="002F4A14"/>
    <w:rsid w:val="002F4DD9"/>
    <w:rsid w:val="002F6670"/>
    <w:rsid w:val="0031012B"/>
    <w:rsid w:val="003104AB"/>
    <w:rsid w:val="00312E5A"/>
    <w:rsid w:val="00317CC4"/>
    <w:rsid w:val="00320896"/>
    <w:rsid w:val="00326A5F"/>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2BB9"/>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43D83"/>
    <w:rsid w:val="0044516D"/>
    <w:rsid w:val="004457A0"/>
    <w:rsid w:val="00446747"/>
    <w:rsid w:val="004506DF"/>
    <w:rsid w:val="00452D99"/>
    <w:rsid w:val="00454D1F"/>
    <w:rsid w:val="00462C20"/>
    <w:rsid w:val="00463A12"/>
    <w:rsid w:val="00465E66"/>
    <w:rsid w:val="004727BD"/>
    <w:rsid w:val="004734CD"/>
    <w:rsid w:val="00477ABF"/>
    <w:rsid w:val="00484FCB"/>
    <w:rsid w:val="00487BE9"/>
    <w:rsid w:val="00490ACA"/>
    <w:rsid w:val="004917D3"/>
    <w:rsid w:val="004A08A0"/>
    <w:rsid w:val="004A1C44"/>
    <w:rsid w:val="004A4D23"/>
    <w:rsid w:val="004B5C2E"/>
    <w:rsid w:val="004B6A37"/>
    <w:rsid w:val="004B771E"/>
    <w:rsid w:val="004C1053"/>
    <w:rsid w:val="004C3AEF"/>
    <w:rsid w:val="004C6EBB"/>
    <w:rsid w:val="004C70F2"/>
    <w:rsid w:val="004D6D83"/>
    <w:rsid w:val="004D7475"/>
    <w:rsid w:val="004D7A3D"/>
    <w:rsid w:val="004E0277"/>
    <w:rsid w:val="004E62A0"/>
    <w:rsid w:val="004F013F"/>
    <w:rsid w:val="004F29B2"/>
    <w:rsid w:val="004F4804"/>
    <w:rsid w:val="004F5E50"/>
    <w:rsid w:val="00500B7A"/>
    <w:rsid w:val="0050181A"/>
    <w:rsid w:val="00504ADE"/>
    <w:rsid w:val="00506A6B"/>
    <w:rsid w:val="0050742E"/>
    <w:rsid w:val="00513F14"/>
    <w:rsid w:val="00515EC7"/>
    <w:rsid w:val="005226F6"/>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11AF"/>
    <w:rsid w:val="005C2E5B"/>
    <w:rsid w:val="005C5DD2"/>
    <w:rsid w:val="005D2505"/>
    <w:rsid w:val="005D31A4"/>
    <w:rsid w:val="005D3B15"/>
    <w:rsid w:val="005E1131"/>
    <w:rsid w:val="005E3C87"/>
    <w:rsid w:val="005E5E8D"/>
    <w:rsid w:val="005E7780"/>
    <w:rsid w:val="005F089D"/>
    <w:rsid w:val="005F13BA"/>
    <w:rsid w:val="005F48D9"/>
    <w:rsid w:val="005F4EBB"/>
    <w:rsid w:val="005F7386"/>
    <w:rsid w:val="00601BA2"/>
    <w:rsid w:val="00602FF7"/>
    <w:rsid w:val="0060324D"/>
    <w:rsid w:val="006042E5"/>
    <w:rsid w:val="006115D2"/>
    <w:rsid w:val="00617215"/>
    <w:rsid w:val="00617D56"/>
    <w:rsid w:val="00626B7E"/>
    <w:rsid w:val="00634C6C"/>
    <w:rsid w:val="00635EF2"/>
    <w:rsid w:val="00640C08"/>
    <w:rsid w:val="0064389E"/>
    <w:rsid w:val="0064723F"/>
    <w:rsid w:val="00650A95"/>
    <w:rsid w:val="0065293C"/>
    <w:rsid w:val="00664D04"/>
    <w:rsid w:val="0066533B"/>
    <w:rsid w:val="00667FC2"/>
    <w:rsid w:val="00670FDB"/>
    <w:rsid w:val="006737AA"/>
    <w:rsid w:val="00674574"/>
    <w:rsid w:val="00676699"/>
    <w:rsid w:val="00676752"/>
    <w:rsid w:val="0068579B"/>
    <w:rsid w:val="006923D1"/>
    <w:rsid w:val="00693706"/>
    <w:rsid w:val="006949B8"/>
    <w:rsid w:val="006A2EEC"/>
    <w:rsid w:val="006A3728"/>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8DF"/>
    <w:rsid w:val="00712EDD"/>
    <w:rsid w:val="007159FE"/>
    <w:rsid w:val="00724B72"/>
    <w:rsid w:val="00751306"/>
    <w:rsid w:val="007524F1"/>
    <w:rsid w:val="00753EFC"/>
    <w:rsid w:val="00756E53"/>
    <w:rsid w:val="00756EAD"/>
    <w:rsid w:val="00762CDA"/>
    <w:rsid w:val="00763A3D"/>
    <w:rsid w:val="007648F2"/>
    <w:rsid w:val="007705A3"/>
    <w:rsid w:val="00771EFF"/>
    <w:rsid w:val="00773619"/>
    <w:rsid w:val="0077500F"/>
    <w:rsid w:val="007751D7"/>
    <w:rsid w:val="00777AB3"/>
    <w:rsid w:val="00781161"/>
    <w:rsid w:val="00782D59"/>
    <w:rsid w:val="00787BEC"/>
    <w:rsid w:val="007A0AC8"/>
    <w:rsid w:val="007A2097"/>
    <w:rsid w:val="007A4089"/>
    <w:rsid w:val="007C1483"/>
    <w:rsid w:val="007C15BE"/>
    <w:rsid w:val="007C229B"/>
    <w:rsid w:val="007C6631"/>
    <w:rsid w:val="007C6E37"/>
    <w:rsid w:val="007D045C"/>
    <w:rsid w:val="007E44F8"/>
    <w:rsid w:val="007E5DD4"/>
    <w:rsid w:val="007E687D"/>
    <w:rsid w:val="007E70C6"/>
    <w:rsid w:val="007F51D9"/>
    <w:rsid w:val="007F5652"/>
    <w:rsid w:val="008054AE"/>
    <w:rsid w:val="00806287"/>
    <w:rsid w:val="00811E52"/>
    <w:rsid w:val="008141FF"/>
    <w:rsid w:val="0081778B"/>
    <w:rsid w:val="008212D3"/>
    <w:rsid w:val="00823968"/>
    <w:rsid w:val="00830602"/>
    <w:rsid w:val="008321F8"/>
    <w:rsid w:val="008449F4"/>
    <w:rsid w:val="008463D8"/>
    <w:rsid w:val="008478BB"/>
    <w:rsid w:val="00851FD1"/>
    <w:rsid w:val="008524DA"/>
    <w:rsid w:val="0085252B"/>
    <w:rsid w:val="00853C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23DB"/>
    <w:rsid w:val="008C6FA5"/>
    <w:rsid w:val="008C728F"/>
    <w:rsid w:val="008D5418"/>
    <w:rsid w:val="008E1047"/>
    <w:rsid w:val="008E3691"/>
    <w:rsid w:val="008E434C"/>
    <w:rsid w:val="008E63EF"/>
    <w:rsid w:val="008E643A"/>
    <w:rsid w:val="008E753B"/>
    <w:rsid w:val="008F0389"/>
    <w:rsid w:val="008F0733"/>
    <w:rsid w:val="008F2013"/>
    <w:rsid w:val="008F61C6"/>
    <w:rsid w:val="008F7951"/>
    <w:rsid w:val="00900A87"/>
    <w:rsid w:val="009026BB"/>
    <w:rsid w:val="00906FC8"/>
    <w:rsid w:val="00914A74"/>
    <w:rsid w:val="00915BF3"/>
    <w:rsid w:val="009161B5"/>
    <w:rsid w:val="009205B3"/>
    <w:rsid w:val="00922E83"/>
    <w:rsid w:val="0092543C"/>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5586"/>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18DB"/>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08F7"/>
    <w:rsid w:val="00B32167"/>
    <w:rsid w:val="00B35DEC"/>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8DF"/>
    <w:rsid w:val="00B82B71"/>
    <w:rsid w:val="00B92D32"/>
    <w:rsid w:val="00B9391F"/>
    <w:rsid w:val="00B9461D"/>
    <w:rsid w:val="00BA3E98"/>
    <w:rsid w:val="00BA6701"/>
    <w:rsid w:val="00BA760C"/>
    <w:rsid w:val="00BA79AD"/>
    <w:rsid w:val="00BB4010"/>
    <w:rsid w:val="00BC0372"/>
    <w:rsid w:val="00BC06AC"/>
    <w:rsid w:val="00BC4B2B"/>
    <w:rsid w:val="00BC4EBF"/>
    <w:rsid w:val="00BD14B6"/>
    <w:rsid w:val="00BD1624"/>
    <w:rsid w:val="00BD6947"/>
    <w:rsid w:val="00BD794E"/>
    <w:rsid w:val="00BE4145"/>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48F0"/>
    <w:rsid w:val="00C3691B"/>
    <w:rsid w:val="00C412DF"/>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0324"/>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249F1"/>
    <w:rsid w:val="00D319CE"/>
    <w:rsid w:val="00D332B5"/>
    <w:rsid w:val="00D42F0C"/>
    <w:rsid w:val="00D465BF"/>
    <w:rsid w:val="00D50784"/>
    <w:rsid w:val="00D51C77"/>
    <w:rsid w:val="00D51E13"/>
    <w:rsid w:val="00D6183D"/>
    <w:rsid w:val="00D75981"/>
    <w:rsid w:val="00D76584"/>
    <w:rsid w:val="00D9237E"/>
    <w:rsid w:val="00D9256D"/>
    <w:rsid w:val="00D92C98"/>
    <w:rsid w:val="00D9410D"/>
    <w:rsid w:val="00D947BA"/>
    <w:rsid w:val="00DA524D"/>
    <w:rsid w:val="00DA52D7"/>
    <w:rsid w:val="00DB3C2B"/>
    <w:rsid w:val="00DB5937"/>
    <w:rsid w:val="00DC16F5"/>
    <w:rsid w:val="00DC6E5F"/>
    <w:rsid w:val="00DD1584"/>
    <w:rsid w:val="00DD26CE"/>
    <w:rsid w:val="00DD706C"/>
    <w:rsid w:val="00DD7177"/>
    <w:rsid w:val="00DE4A8A"/>
    <w:rsid w:val="00DE581C"/>
    <w:rsid w:val="00DE62BC"/>
    <w:rsid w:val="00DE6481"/>
    <w:rsid w:val="00DF5E55"/>
    <w:rsid w:val="00E00B05"/>
    <w:rsid w:val="00E01018"/>
    <w:rsid w:val="00E05B09"/>
    <w:rsid w:val="00E07DD1"/>
    <w:rsid w:val="00E169B3"/>
    <w:rsid w:val="00E22AC9"/>
    <w:rsid w:val="00E24CE3"/>
    <w:rsid w:val="00E2570A"/>
    <w:rsid w:val="00E2734F"/>
    <w:rsid w:val="00E41A35"/>
    <w:rsid w:val="00E444C3"/>
    <w:rsid w:val="00E46004"/>
    <w:rsid w:val="00E465F6"/>
    <w:rsid w:val="00E51296"/>
    <w:rsid w:val="00E52261"/>
    <w:rsid w:val="00E56808"/>
    <w:rsid w:val="00E62FCF"/>
    <w:rsid w:val="00E672A6"/>
    <w:rsid w:val="00E678BE"/>
    <w:rsid w:val="00E72942"/>
    <w:rsid w:val="00E77951"/>
    <w:rsid w:val="00E77BE5"/>
    <w:rsid w:val="00E80DA0"/>
    <w:rsid w:val="00E823D2"/>
    <w:rsid w:val="00E90753"/>
    <w:rsid w:val="00E93706"/>
    <w:rsid w:val="00EA1F6C"/>
    <w:rsid w:val="00EA307A"/>
    <w:rsid w:val="00EA4366"/>
    <w:rsid w:val="00EA7762"/>
    <w:rsid w:val="00EB2528"/>
    <w:rsid w:val="00EC3063"/>
    <w:rsid w:val="00EC442C"/>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50DDC"/>
    <w:rsid w:val="00F60FB9"/>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30"/>
    <w:rsid w:val="00FA2081"/>
    <w:rsid w:val="00FA60BB"/>
    <w:rsid w:val="00FA63CA"/>
    <w:rsid w:val="00FB0984"/>
    <w:rsid w:val="00FB2317"/>
    <w:rsid w:val="00FB2D6C"/>
    <w:rsid w:val="00FB3B4C"/>
    <w:rsid w:val="00FB78A1"/>
    <w:rsid w:val="00FC0765"/>
    <w:rsid w:val="00FC292F"/>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9153"/>
    <o:shapelayout v:ext="edit">
      <o:idmap v:ext="edit" data="1"/>
    </o:shapelayout>
  </w:shapeDefaults>
  <w:decimalSymbol w:val=","/>
  <w:listSeparator w:val=";"/>
  <w14:docId w14:val="793EEE05"/>
  <w15:docId w15:val="{2C1841B4-41BB-470E-9859-0D2DD8A4090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117" Type="http://schemas.openxmlformats.org/officeDocument/2006/relationships/header" Target="header46.xml"/><Relationship Id="rId21" Type="http://schemas.openxmlformats.org/officeDocument/2006/relationships/header" Target="header4.xml"/><Relationship Id="rId42" Type="http://schemas.openxmlformats.org/officeDocument/2006/relationships/header" Target="header13.xml"/><Relationship Id="rId47" Type="http://schemas.openxmlformats.org/officeDocument/2006/relationships/header" Target="header15.xml"/><Relationship Id="rId63" Type="http://schemas.openxmlformats.org/officeDocument/2006/relationships/header" Target="header22.xml"/><Relationship Id="rId68" Type="http://schemas.openxmlformats.org/officeDocument/2006/relationships/footer" Target="footer30.xml"/><Relationship Id="rId84" Type="http://schemas.openxmlformats.org/officeDocument/2006/relationships/header" Target="header32.xml"/><Relationship Id="rId89" Type="http://schemas.openxmlformats.org/officeDocument/2006/relationships/footer" Target="footer41.xml"/><Relationship Id="rId112" Type="http://schemas.openxmlformats.org/officeDocument/2006/relationships/header" Target="header44.xml"/><Relationship Id="rId133" Type="http://schemas.openxmlformats.org/officeDocument/2006/relationships/footer" Target="footer66.xml"/><Relationship Id="rId138" Type="http://schemas.openxmlformats.org/officeDocument/2006/relationships/footer" Target="footer69.xml"/><Relationship Id="rId154" Type="http://schemas.openxmlformats.org/officeDocument/2006/relationships/header" Target="header62.xml"/><Relationship Id="rId159" Type="http://schemas.openxmlformats.org/officeDocument/2006/relationships/header" Target="header64.xml"/><Relationship Id="rId175" Type="http://schemas.openxmlformats.org/officeDocument/2006/relationships/footer" Target="footer90.xml"/><Relationship Id="rId170" Type="http://schemas.openxmlformats.org/officeDocument/2006/relationships/header" Target="header69.xml"/><Relationship Id="rId16" Type="http://schemas.openxmlformats.org/officeDocument/2006/relationships/header" Target="header2.xml"/><Relationship Id="rId107" Type="http://schemas.openxmlformats.org/officeDocument/2006/relationships/header" Target="header42.xml"/><Relationship Id="rId11" Type="http://schemas.openxmlformats.org/officeDocument/2006/relationships/webSettings" Target="webSettings.xml"/><Relationship Id="rId32" Type="http://schemas.openxmlformats.org/officeDocument/2006/relationships/header" Target="header9.xml"/><Relationship Id="rId37" Type="http://schemas.openxmlformats.org/officeDocument/2006/relationships/header" Target="header11.xml"/><Relationship Id="rId53" Type="http://schemas.openxmlformats.org/officeDocument/2006/relationships/header" Target="header18.xml"/><Relationship Id="rId58" Type="http://schemas.openxmlformats.org/officeDocument/2006/relationships/header" Target="header20.xml"/><Relationship Id="rId74" Type="http://schemas.openxmlformats.org/officeDocument/2006/relationships/footer" Target="footer33.xml"/><Relationship Id="rId79" Type="http://schemas.openxmlformats.org/officeDocument/2006/relationships/footer" Target="footer36.xml"/><Relationship Id="rId102" Type="http://schemas.openxmlformats.org/officeDocument/2006/relationships/header" Target="header40.xml"/><Relationship Id="rId123" Type="http://schemas.openxmlformats.org/officeDocument/2006/relationships/header" Target="header49.xml"/><Relationship Id="rId128" Type="http://schemas.openxmlformats.org/officeDocument/2006/relationships/header" Target="header51.xml"/><Relationship Id="rId144" Type="http://schemas.openxmlformats.org/officeDocument/2006/relationships/header" Target="header58.xml"/><Relationship Id="rId149" Type="http://schemas.openxmlformats.org/officeDocument/2006/relationships/header" Target="header60.xml"/><Relationship Id="rId5" Type="http://schemas.openxmlformats.org/officeDocument/2006/relationships/customXml" Target="../customXml/item5.xml"/><Relationship Id="rId90" Type="http://schemas.openxmlformats.org/officeDocument/2006/relationships/header" Target="header35.xml"/><Relationship Id="rId95" Type="http://schemas.openxmlformats.org/officeDocument/2006/relationships/footer" Target="footer44.xml"/><Relationship Id="rId160" Type="http://schemas.openxmlformats.org/officeDocument/2006/relationships/header" Target="header65.xml"/><Relationship Id="rId165" Type="http://schemas.openxmlformats.org/officeDocument/2006/relationships/header" Target="header67.xml"/><Relationship Id="rId22" Type="http://schemas.openxmlformats.org/officeDocument/2006/relationships/header" Target="header5.xml"/><Relationship Id="rId27" Type="http://schemas.openxmlformats.org/officeDocument/2006/relationships/header" Target="header7.xml"/><Relationship Id="rId43" Type="http://schemas.openxmlformats.org/officeDocument/2006/relationships/header" Target="header14.xml"/><Relationship Id="rId48" Type="http://schemas.openxmlformats.org/officeDocument/2006/relationships/header" Target="header16.xml"/><Relationship Id="rId64" Type="http://schemas.openxmlformats.org/officeDocument/2006/relationships/header" Target="header23.xml"/><Relationship Id="rId69" Type="http://schemas.openxmlformats.org/officeDocument/2006/relationships/header" Target="header25.xml"/><Relationship Id="rId113" Type="http://schemas.openxmlformats.org/officeDocument/2006/relationships/header" Target="header45.xml"/><Relationship Id="rId118" Type="http://schemas.openxmlformats.org/officeDocument/2006/relationships/header" Target="header47.xml"/><Relationship Id="rId134" Type="http://schemas.openxmlformats.org/officeDocument/2006/relationships/header" Target="header54.xml"/><Relationship Id="rId139" Type="http://schemas.openxmlformats.org/officeDocument/2006/relationships/header" Target="header56.xml"/><Relationship Id="rId80" Type="http://schemas.openxmlformats.org/officeDocument/2006/relationships/header" Target="header30.xml"/><Relationship Id="rId85" Type="http://schemas.openxmlformats.org/officeDocument/2006/relationships/footer" Target="footer39.xml"/><Relationship Id="rId150" Type="http://schemas.openxmlformats.org/officeDocument/2006/relationships/header" Target="header61.xml"/><Relationship Id="rId155" Type="http://schemas.openxmlformats.org/officeDocument/2006/relationships/header" Target="header63.xml"/><Relationship Id="rId171" Type="http://schemas.openxmlformats.org/officeDocument/2006/relationships/header" Target="header70.xml"/><Relationship Id="rId176" Type="http://schemas.openxmlformats.org/officeDocument/2006/relationships/fontTable" Target="fontTable.xml"/><Relationship Id="rId12" Type="http://schemas.openxmlformats.org/officeDocument/2006/relationships/footnotes" Target="footnotes.xml"/><Relationship Id="rId17" Type="http://schemas.openxmlformats.org/officeDocument/2006/relationships/footer" Target="footer1.xml"/><Relationship Id="rId33" Type="http://schemas.openxmlformats.org/officeDocument/2006/relationships/header" Target="header10.xml"/><Relationship Id="rId38" Type="http://schemas.openxmlformats.org/officeDocument/2006/relationships/header" Target="header12.xml"/><Relationship Id="rId59" Type="http://schemas.openxmlformats.org/officeDocument/2006/relationships/footer" Target="footer25.xml"/><Relationship Id="rId103" Type="http://schemas.openxmlformats.org/officeDocument/2006/relationships/header" Target="header41.xml"/><Relationship Id="rId108" Type="http://schemas.openxmlformats.org/officeDocument/2006/relationships/header" Target="header43.xml"/><Relationship Id="rId124" Type="http://schemas.openxmlformats.org/officeDocument/2006/relationships/footer" Target="footer61.xml"/><Relationship Id="rId129" Type="http://schemas.openxmlformats.org/officeDocument/2006/relationships/header" Target="header52.xml"/><Relationship Id="rId54" Type="http://schemas.openxmlformats.org/officeDocument/2006/relationships/footer" Target="footer22.xml"/><Relationship Id="rId70" Type="http://schemas.openxmlformats.org/officeDocument/2006/relationships/header" Target="header26.xml"/><Relationship Id="rId75" Type="http://schemas.openxmlformats.org/officeDocument/2006/relationships/header" Target="header28.xml"/><Relationship Id="rId91" Type="http://schemas.openxmlformats.org/officeDocument/2006/relationships/footer" Target="footer42.xml"/><Relationship Id="rId96" Type="http://schemas.openxmlformats.org/officeDocument/2006/relationships/footer" Target="footer45.xml"/><Relationship Id="rId140" Type="http://schemas.openxmlformats.org/officeDocument/2006/relationships/header" Target="header57.xml"/><Relationship Id="rId145" Type="http://schemas.openxmlformats.org/officeDocument/2006/relationships/header" Target="header59.xml"/><Relationship Id="rId161" Type="http://schemas.openxmlformats.org/officeDocument/2006/relationships/footer" Target="footer82.xml"/><Relationship Id="rId166" Type="http://schemas.openxmlformats.org/officeDocument/2006/relationships/footer" Target="footer85.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footer" Target="footer4.xml"/><Relationship Id="rId28" Type="http://schemas.openxmlformats.org/officeDocument/2006/relationships/header" Target="header8.xml"/><Relationship Id="rId49" Type="http://schemas.openxmlformats.org/officeDocument/2006/relationships/footer" Target="footer19.xml"/><Relationship Id="rId114" Type="http://schemas.openxmlformats.org/officeDocument/2006/relationships/footer" Target="footer55.xml"/><Relationship Id="rId119" Type="http://schemas.openxmlformats.org/officeDocument/2006/relationships/footer" Target="footer58.xml"/><Relationship Id="rId10" Type="http://schemas.openxmlformats.org/officeDocument/2006/relationships/settings" Target="settings.xml"/><Relationship Id="rId31" Type="http://schemas.openxmlformats.org/officeDocument/2006/relationships/footer" Target="footer9.xml"/><Relationship Id="rId44" Type="http://schemas.openxmlformats.org/officeDocument/2006/relationships/footer" Target="footer16.xml"/><Relationship Id="rId52" Type="http://schemas.openxmlformats.org/officeDocument/2006/relationships/header" Target="header17.xml"/><Relationship Id="rId60" Type="http://schemas.openxmlformats.org/officeDocument/2006/relationships/footer" Target="footer26.xml"/><Relationship Id="rId65" Type="http://schemas.openxmlformats.org/officeDocument/2006/relationships/footer" Target="footer28.xml"/><Relationship Id="rId73" Type="http://schemas.openxmlformats.org/officeDocument/2006/relationships/header" Target="header27.xml"/><Relationship Id="rId78" Type="http://schemas.openxmlformats.org/officeDocument/2006/relationships/footer" Target="footer35.xml"/><Relationship Id="rId81" Type="http://schemas.openxmlformats.org/officeDocument/2006/relationships/header" Target="header31.xml"/><Relationship Id="rId86" Type="http://schemas.openxmlformats.org/officeDocument/2006/relationships/header" Target="header33.xml"/><Relationship Id="rId94" Type="http://schemas.openxmlformats.org/officeDocument/2006/relationships/footer" Target="footer43.xml"/><Relationship Id="rId99" Type="http://schemas.openxmlformats.org/officeDocument/2006/relationships/footer" Target="footer46.xml"/><Relationship Id="rId101" Type="http://schemas.openxmlformats.org/officeDocument/2006/relationships/footer" Target="footer48.xml"/><Relationship Id="rId122" Type="http://schemas.openxmlformats.org/officeDocument/2006/relationships/header" Target="header48.xml"/><Relationship Id="rId130" Type="http://schemas.openxmlformats.org/officeDocument/2006/relationships/footer" Target="footer64.xml"/><Relationship Id="rId135" Type="http://schemas.openxmlformats.org/officeDocument/2006/relationships/header" Target="header55.xml"/><Relationship Id="rId143" Type="http://schemas.openxmlformats.org/officeDocument/2006/relationships/footer" Target="footer72.xml"/><Relationship Id="rId148" Type="http://schemas.openxmlformats.org/officeDocument/2006/relationships/footer" Target="footer75.xml"/><Relationship Id="rId151" Type="http://schemas.openxmlformats.org/officeDocument/2006/relationships/footer" Target="footer76.xml"/><Relationship Id="rId156" Type="http://schemas.openxmlformats.org/officeDocument/2006/relationships/footer" Target="footer79.xml"/><Relationship Id="rId164" Type="http://schemas.openxmlformats.org/officeDocument/2006/relationships/header" Target="header66.xml"/><Relationship Id="rId169" Type="http://schemas.openxmlformats.org/officeDocument/2006/relationships/footer" Target="footer87.xml"/><Relationship Id="rId177"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72" Type="http://schemas.openxmlformats.org/officeDocument/2006/relationships/footer" Target="footer88.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footer" Target="footer13.xml"/><Relationship Id="rId109" Type="http://schemas.openxmlformats.org/officeDocument/2006/relationships/footer" Target="footer52.xml"/><Relationship Id="rId34" Type="http://schemas.openxmlformats.org/officeDocument/2006/relationships/footer" Target="footer10.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header" Target="header29.xml"/><Relationship Id="rId97" Type="http://schemas.openxmlformats.org/officeDocument/2006/relationships/header" Target="header38.xml"/><Relationship Id="rId104" Type="http://schemas.openxmlformats.org/officeDocument/2006/relationships/footer" Target="footer49.xml"/><Relationship Id="rId120" Type="http://schemas.openxmlformats.org/officeDocument/2006/relationships/footer" Target="footer59.xml"/><Relationship Id="rId125" Type="http://schemas.openxmlformats.org/officeDocument/2006/relationships/footer" Target="footer62.xml"/><Relationship Id="rId141" Type="http://schemas.openxmlformats.org/officeDocument/2006/relationships/footer" Target="footer70.xml"/><Relationship Id="rId146" Type="http://schemas.openxmlformats.org/officeDocument/2006/relationships/footer" Target="footer73.xml"/><Relationship Id="rId167" Type="http://schemas.openxmlformats.org/officeDocument/2006/relationships/footer" Target="footer86.xml"/><Relationship Id="rId7" Type="http://schemas.openxmlformats.org/officeDocument/2006/relationships/customXml" Target="../customXml/item7.xml"/><Relationship Id="rId71" Type="http://schemas.openxmlformats.org/officeDocument/2006/relationships/footer" Target="footer31.xml"/><Relationship Id="rId92" Type="http://schemas.openxmlformats.org/officeDocument/2006/relationships/header" Target="header36.xml"/><Relationship Id="rId162" Type="http://schemas.openxmlformats.org/officeDocument/2006/relationships/footer" Target="footer83.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5.xml"/><Relationship Id="rId40" Type="http://schemas.openxmlformats.org/officeDocument/2006/relationships/footer" Target="footer14.xml"/><Relationship Id="rId45" Type="http://schemas.openxmlformats.org/officeDocument/2006/relationships/footer" Target="footer17.xml"/><Relationship Id="rId66" Type="http://schemas.openxmlformats.org/officeDocument/2006/relationships/footer" Target="footer29.xml"/><Relationship Id="rId87" Type="http://schemas.openxmlformats.org/officeDocument/2006/relationships/header" Target="header34.xml"/><Relationship Id="rId110" Type="http://schemas.openxmlformats.org/officeDocument/2006/relationships/footer" Target="footer53.xml"/><Relationship Id="rId115" Type="http://schemas.openxmlformats.org/officeDocument/2006/relationships/footer" Target="footer56.xml"/><Relationship Id="rId131" Type="http://schemas.openxmlformats.org/officeDocument/2006/relationships/footer" Target="footer65.xml"/><Relationship Id="rId136" Type="http://schemas.openxmlformats.org/officeDocument/2006/relationships/footer" Target="footer67.xml"/><Relationship Id="rId157" Type="http://schemas.openxmlformats.org/officeDocument/2006/relationships/footer" Target="footer80.xml"/><Relationship Id="rId61" Type="http://schemas.openxmlformats.org/officeDocument/2006/relationships/header" Target="header21.xml"/><Relationship Id="rId82" Type="http://schemas.openxmlformats.org/officeDocument/2006/relationships/footer" Target="footer37.xml"/><Relationship Id="rId152" Type="http://schemas.openxmlformats.org/officeDocument/2006/relationships/footer" Target="footer77.xml"/><Relationship Id="rId173" Type="http://schemas.openxmlformats.org/officeDocument/2006/relationships/footer" Target="footer89.xml"/><Relationship Id="rId19" Type="http://schemas.openxmlformats.org/officeDocument/2006/relationships/header" Target="header3.xml"/><Relationship Id="rId14" Type="http://schemas.openxmlformats.org/officeDocument/2006/relationships/image" Target="media/image1.emf"/><Relationship Id="rId30" Type="http://schemas.openxmlformats.org/officeDocument/2006/relationships/footer" Target="footer8.xml"/><Relationship Id="rId35" Type="http://schemas.openxmlformats.org/officeDocument/2006/relationships/footer" Target="footer11.xml"/><Relationship Id="rId56" Type="http://schemas.openxmlformats.org/officeDocument/2006/relationships/footer" Target="footer24.xml"/><Relationship Id="rId77" Type="http://schemas.openxmlformats.org/officeDocument/2006/relationships/footer" Target="footer34.xml"/><Relationship Id="rId100" Type="http://schemas.openxmlformats.org/officeDocument/2006/relationships/footer" Target="footer47.xml"/><Relationship Id="rId105" Type="http://schemas.openxmlformats.org/officeDocument/2006/relationships/footer" Target="footer50.xml"/><Relationship Id="rId126" Type="http://schemas.openxmlformats.org/officeDocument/2006/relationships/header" Target="header50.xml"/><Relationship Id="rId147" Type="http://schemas.openxmlformats.org/officeDocument/2006/relationships/footer" Target="footer74.xml"/><Relationship Id="rId168" Type="http://schemas.openxmlformats.org/officeDocument/2006/relationships/header" Target="header68.xml"/><Relationship Id="rId8" Type="http://schemas.openxmlformats.org/officeDocument/2006/relationships/numbering" Target="numbering.xml"/><Relationship Id="rId51" Type="http://schemas.openxmlformats.org/officeDocument/2006/relationships/footer" Target="footer21.xml"/><Relationship Id="rId72" Type="http://schemas.openxmlformats.org/officeDocument/2006/relationships/footer" Target="footer32.xml"/><Relationship Id="rId93" Type="http://schemas.openxmlformats.org/officeDocument/2006/relationships/header" Target="header37.xml"/><Relationship Id="rId98" Type="http://schemas.openxmlformats.org/officeDocument/2006/relationships/header" Target="header39.xml"/><Relationship Id="rId121" Type="http://schemas.openxmlformats.org/officeDocument/2006/relationships/footer" Target="footer60.xml"/><Relationship Id="rId142" Type="http://schemas.openxmlformats.org/officeDocument/2006/relationships/footer" Target="footer71.xml"/><Relationship Id="rId163" Type="http://schemas.openxmlformats.org/officeDocument/2006/relationships/footer" Target="footer84.xml"/><Relationship Id="rId3" Type="http://schemas.openxmlformats.org/officeDocument/2006/relationships/customXml" Target="../customXml/item3.xml"/><Relationship Id="rId25" Type="http://schemas.openxmlformats.org/officeDocument/2006/relationships/header" Target="header6.xml"/><Relationship Id="rId46" Type="http://schemas.openxmlformats.org/officeDocument/2006/relationships/footer" Target="footer18.xml"/><Relationship Id="rId67" Type="http://schemas.openxmlformats.org/officeDocument/2006/relationships/header" Target="header24.xml"/><Relationship Id="rId116" Type="http://schemas.openxmlformats.org/officeDocument/2006/relationships/footer" Target="footer57.xml"/><Relationship Id="rId137" Type="http://schemas.openxmlformats.org/officeDocument/2006/relationships/footer" Target="footer68.xml"/><Relationship Id="rId158" Type="http://schemas.openxmlformats.org/officeDocument/2006/relationships/footer" Target="footer81.xml"/><Relationship Id="rId20" Type="http://schemas.openxmlformats.org/officeDocument/2006/relationships/footer" Target="footer3.xml"/><Relationship Id="rId41" Type="http://schemas.openxmlformats.org/officeDocument/2006/relationships/footer" Target="footer15.xml"/><Relationship Id="rId62" Type="http://schemas.openxmlformats.org/officeDocument/2006/relationships/footer" Target="footer27.xml"/><Relationship Id="rId83" Type="http://schemas.openxmlformats.org/officeDocument/2006/relationships/footer" Target="footer38.xml"/><Relationship Id="rId88" Type="http://schemas.openxmlformats.org/officeDocument/2006/relationships/footer" Target="footer40.xml"/><Relationship Id="rId111" Type="http://schemas.openxmlformats.org/officeDocument/2006/relationships/footer" Target="footer54.xml"/><Relationship Id="rId132" Type="http://schemas.openxmlformats.org/officeDocument/2006/relationships/header" Target="header53.xml"/><Relationship Id="rId153" Type="http://schemas.openxmlformats.org/officeDocument/2006/relationships/footer" Target="footer78.xml"/><Relationship Id="rId174" Type="http://schemas.openxmlformats.org/officeDocument/2006/relationships/header" Target="header71.xml"/><Relationship Id="rId15" Type="http://schemas.openxmlformats.org/officeDocument/2006/relationships/header" Target="header1.xml"/><Relationship Id="rId36" Type="http://schemas.openxmlformats.org/officeDocument/2006/relationships/footer" Target="footer12.xml"/><Relationship Id="rId57" Type="http://schemas.openxmlformats.org/officeDocument/2006/relationships/header" Target="header19.xml"/><Relationship Id="rId106" Type="http://schemas.openxmlformats.org/officeDocument/2006/relationships/footer" Target="footer51.xml"/><Relationship Id="rId127" Type="http://schemas.openxmlformats.org/officeDocument/2006/relationships/footer" Target="footer6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3/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6VV7YVCVAJZ7-373442560-8871</_dlc_DocId>
    <_dlc_DocIdUrl xmlns="4f5ca95d-8798-43a8-9b50-3b2f8b9416bf">
      <Url>https://dhs.sp.regeringskansliet.se/yta/sb-gransk/_layouts/15/DocIdRedir.aspx?ID=6VV7YVCVAJZ7-373442560-8871</Url>
      <Description>6VV7YVCVAJZ7-373442560-8871</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Linde, Ekström, Eneroth, Ernkrans, Lind, Hallberg,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Justitiedepartementet"/>
  <dokumentnummer etikett="Prop.">2019/20:149</dokumentnummer>
  <titel>Skärpta straff för de allvarligaste fallen av immaterialrättsintrång</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or>
</dokumentvärden>
</file>

<file path=customXml/itemProps1.xml><?xml version="1.0" encoding="utf-8"?>
<ds:datastoreItem xmlns:ds="http://schemas.openxmlformats.org/officeDocument/2006/customXml" ds:itemID="{7517F576-8C88-460D-872B-AE2E1B7DED37}"/>
</file>

<file path=customXml/itemProps2.xml><?xml version="1.0" encoding="utf-8"?>
<ds:datastoreItem xmlns:ds="http://schemas.openxmlformats.org/officeDocument/2006/customXml" ds:itemID="{A308D41E-63F9-4300-BB1E-19790F568B1A}"/>
</file>

<file path=customXml/itemProps3.xml><?xml version="1.0" encoding="utf-8"?>
<ds:datastoreItem xmlns:ds="http://schemas.openxmlformats.org/officeDocument/2006/customXml" ds:itemID="{8E5936EB-6F55-476F-8283-E97E9BCFCD93}"/>
</file>

<file path=customXml/itemProps4.xml><?xml version="1.0" encoding="utf-8"?>
<ds:datastoreItem xmlns:ds="http://schemas.openxmlformats.org/officeDocument/2006/customXml" ds:itemID="{71D793FA-4E31-4033-96C3-B41E69AB51F0}"/>
</file>

<file path=customXml/itemProps5.xml><?xml version="1.0" encoding="utf-8"?>
<ds:datastoreItem xmlns:ds="http://schemas.openxmlformats.org/officeDocument/2006/customXml" ds:itemID="{691307C8-EF80-489D-AB30-5EA639C93843}"/>
</file>

<file path=customXml/itemProps6.xml><?xml version="1.0" encoding="utf-8"?>
<ds:datastoreItem xmlns:ds="http://schemas.openxmlformats.org/officeDocument/2006/customXml" ds:itemID="{E03BCA3E-0696-4F1E-AB66-2FAB49846D8B}"/>
</file>

<file path=customXml/itemProps7.xml><?xml version="1.0" encoding="utf-8"?>
<ds:datastoreItem xmlns:ds="http://schemas.openxmlformats.org/officeDocument/2006/customXml" ds:itemID="{068625C3-B546-44A5-B525-B7CC092E5AD6}"/>
</file>

<file path=docProps/app.xml><?xml version="1.0" encoding="utf-8"?>
<Properties xmlns="http://schemas.openxmlformats.org/officeDocument/2006/extended-properties" xmlns:vt="http://schemas.openxmlformats.org/officeDocument/2006/docPropsVTypes">
  <Template>Prop-samling</Template>
  <TotalTime>0</TotalTime>
  <Pages>99</Pages>
  <Words>32640</Words>
  <Characters>172995</Characters>
  <Application>Microsoft Office Word</Application>
  <DocSecurity>0</DocSecurity>
  <Lines>1441</Lines>
  <Paragraphs>410</Paragraphs>
  <ScaleCrop>false</ScaleCrop>
  <HeadingPairs>
    <vt:vector size="2" baseType="variant">
      <vt:variant>
        <vt:lpstr>Rubrik</vt:lpstr>
      </vt:variant>
      <vt:variant>
        <vt:i4>1</vt:i4>
      </vt:variant>
    </vt:vector>
  </HeadingPairs>
  <TitlesOfParts>
    <vt:vector size="1" baseType="lpstr">
      <vt:lpstr>Skärpta straff för de allvarligaste fallen av immaterialrättsintrång</vt:lpstr>
    </vt:vector>
  </TitlesOfParts>
  <Company>Regeringskansliet</Company>
  <LinksUpToDate>false</LinksUpToDate>
  <CharactersWithSpaces>205225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Skärpta straff för de allvarligaste fallen av immaterialrättsintrång</dc:title>
  <dc:creator>Sabina Hammarberg</dc:creator>
  <cp:lastModifiedBy>Sabina Hammarberg</cp:lastModifiedBy>
  <cp:revision>55</cp:revision>
  <dcterms:created xsi:type="dcterms:W3CDTF">2020-03-12T13:03:00Z</dcterms:created>
  <dcterms:modified xsi:type="dcterms:W3CDTF">2020-04-02T08:45:00Z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10857c87-ee2d-42ea-b21f-25021a8626de</vt:lpwstr>
  </property>
  <property fmtid="{D5CDD505-2E9C-101B-9397-08002B2CF9AE}" pid="4" name="Organisation">
    <vt:lpwstr>1;#Justitiedepartementet|75210908-dd30-49f2-afb6-71c3d988f75d</vt:lpwstr>
  </property>
  <property fmtid="{D5CDD505-2E9C-101B-9397-08002B2CF9AE}" pid="5" name="ActivityCategory">
    <vt:lpwstr/>
  </property>
</Properties>
</file>